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62"/>
  </p:notesMasterIdLst>
  <p:sldIdLst>
    <p:sldId id="308" r:id="rId2"/>
    <p:sldId id="309" r:id="rId3"/>
    <p:sldId id="310" r:id="rId4"/>
    <p:sldId id="311" r:id="rId5"/>
    <p:sldId id="312" r:id="rId6"/>
    <p:sldId id="313" r:id="rId7"/>
    <p:sldId id="314" r:id="rId8"/>
    <p:sldId id="315" r:id="rId9"/>
    <p:sldId id="31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7" r:id="rId40"/>
    <p:sldId id="298" r:id="rId41"/>
    <p:sldId id="299" r:id="rId42"/>
    <p:sldId id="300" r:id="rId43"/>
    <p:sldId id="301" r:id="rId44"/>
    <p:sldId id="302" r:id="rId45"/>
    <p:sldId id="303" r:id="rId46"/>
    <p:sldId id="304" r:id="rId47"/>
    <p:sldId id="305" r:id="rId48"/>
    <p:sldId id="317" r:id="rId49"/>
    <p:sldId id="306" r:id="rId50"/>
    <p:sldId id="318" r:id="rId51"/>
    <p:sldId id="319" r:id="rId52"/>
    <p:sldId id="327" r:id="rId53"/>
    <p:sldId id="321" r:id="rId54"/>
    <p:sldId id="322" r:id="rId55"/>
    <p:sldId id="323" r:id="rId56"/>
    <p:sldId id="324" r:id="rId57"/>
    <p:sldId id="325" r:id="rId58"/>
    <p:sldId id="326" r:id="rId59"/>
    <p:sldId id="329" r:id="rId60"/>
    <p:sldId id="328" r:id="rId61"/>
  </p:sldIdLst>
  <p:sldSz cx="9144000" cy="5143500" type="screen16x9"/>
  <p:notesSz cx="6858000" cy="9144000"/>
  <p:embeddedFontLst>
    <p:embeddedFont>
      <p:font typeface="Algerian" pitchFamily="82" charset="0"/>
      <p:regular r:id="rId63"/>
    </p:embeddedFont>
    <p:embeddedFont>
      <p:font typeface="Alfa Slab One" charset="0"/>
      <p:regular r:id="rId64"/>
    </p:embeddedFont>
    <p:embeddedFont>
      <p:font typeface="Proxima Nova" charset="0"/>
      <p:regular r:id="rId65"/>
      <p:bold r:id="rId66"/>
      <p:italic r:id="rId67"/>
      <p:boldItalic r:id="rId68"/>
    </p:embeddedFont>
    <p:embeddedFont>
      <p:font typeface="ＭＳ Ｐゴシック" pitchFamily="34" charset="-128"/>
      <p:regular r:id="rId69"/>
    </p:embeddedFont>
    <p:embeddedFont>
      <p:font typeface="Lato" pitchFamily="34" charset="0"/>
      <p:regular r:id="rId70"/>
      <p:bold r:id="rId71"/>
      <p:italic r:id="rId72"/>
      <p:boldItalic r:id="rId73"/>
    </p:embeddedFont>
  </p:embeddedFontLst>
  <p:defaultTextStyle>
    <a:defPPr>
      <a:defRPr lang="pt-BR"/>
    </a:defPPr>
    <a:lvl1pPr algn="l" rtl="0" fontAlgn="base">
      <a:spcBef>
        <a:spcPct val="0"/>
      </a:spcBef>
      <a:spcAft>
        <a:spcPct val="0"/>
      </a:spcAft>
      <a:defRPr sz="1400" kern="1200">
        <a:solidFill>
          <a:srgbClr val="000000"/>
        </a:solidFill>
        <a:latin typeface="Arial" charset="0"/>
        <a:ea typeface="+mn-ea"/>
        <a:cs typeface="Arial" charset="0"/>
        <a:sym typeface="Arial" charset="0"/>
      </a:defRPr>
    </a:lvl1pPr>
    <a:lvl2pPr marL="457200" algn="l" rtl="0" fontAlgn="base">
      <a:spcBef>
        <a:spcPct val="0"/>
      </a:spcBef>
      <a:spcAft>
        <a:spcPct val="0"/>
      </a:spcAft>
      <a:defRPr sz="1400" kern="1200">
        <a:solidFill>
          <a:srgbClr val="000000"/>
        </a:solidFill>
        <a:latin typeface="Arial" charset="0"/>
        <a:ea typeface="+mn-ea"/>
        <a:cs typeface="Arial" charset="0"/>
        <a:sym typeface="Arial" charset="0"/>
      </a:defRPr>
    </a:lvl2pPr>
    <a:lvl3pPr marL="914400" algn="l" rtl="0" fontAlgn="base">
      <a:spcBef>
        <a:spcPct val="0"/>
      </a:spcBef>
      <a:spcAft>
        <a:spcPct val="0"/>
      </a:spcAft>
      <a:defRPr sz="1400" kern="1200">
        <a:solidFill>
          <a:srgbClr val="000000"/>
        </a:solidFill>
        <a:latin typeface="Arial" charset="0"/>
        <a:ea typeface="+mn-ea"/>
        <a:cs typeface="Arial" charset="0"/>
        <a:sym typeface="Arial" charset="0"/>
      </a:defRPr>
    </a:lvl3pPr>
    <a:lvl4pPr marL="1371600" algn="l" rtl="0" fontAlgn="base">
      <a:spcBef>
        <a:spcPct val="0"/>
      </a:spcBef>
      <a:spcAft>
        <a:spcPct val="0"/>
      </a:spcAft>
      <a:defRPr sz="1400" kern="1200">
        <a:solidFill>
          <a:srgbClr val="000000"/>
        </a:solidFill>
        <a:latin typeface="Arial" charset="0"/>
        <a:ea typeface="+mn-ea"/>
        <a:cs typeface="Arial" charset="0"/>
        <a:sym typeface="Arial" charset="0"/>
      </a:defRPr>
    </a:lvl4pPr>
    <a:lvl5pPr marL="1828800" algn="l" rtl="0" fontAlgn="base">
      <a:spcBef>
        <a:spcPct val="0"/>
      </a:spcBef>
      <a:spcAft>
        <a:spcPct val="0"/>
      </a:spcAft>
      <a:defRPr sz="1400" kern="1200">
        <a:solidFill>
          <a:srgbClr val="000000"/>
        </a:solidFill>
        <a:latin typeface="Arial" charset="0"/>
        <a:ea typeface="+mn-ea"/>
        <a:cs typeface="Arial" charset="0"/>
        <a:sym typeface="Arial" charset="0"/>
      </a:defRPr>
    </a:lvl5pPr>
    <a:lvl6pPr marL="2286000" algn="l" defTabSz="914400" rtl="0" eaLnBrk="1" latinLnBrk="0" hangingPunct="1">
      <a:defRPr sz="1400" kern="1200">
        <a:solidFill>
          <a:srgbClr val="000000"/>
        </a:solidFill>
        <a:latin typeface="Arial" charset="0"/>
        <a:ea typeface="+mn-ea"/>
        <a:cs typeface="Arial" charset="0"/>
        <a:sym typeface="Arial" charset="0"/>
      </a:defRPr>
    </a:lvl6pPr>
    <a:lvl7pPr marL="2743200" algn="l" defTabSz="914400" rtl="0" eaLnBrk="1" latinLnBrk="0" hangingPunct="1">
      <a:defRPr sz="1400" kern="1200">
        <a:solidFill>
          <a:srgbClr val="000000"/>
        </a:solidFill>
        <a:latin typeface="Arial" charset="0"/>
        <a:ea typeface="+mn-ea"/>
        <a:cs typeface="Arial" charset="0"/>
        <a:sym typeface="Arial" charset="0"/>
      </a:defRPr>
    </a:lvl7pPr>
    <a:lvl8pPr marL="3200400" algn="l" defTabSz="914400" rtl="0" eaLnBrk="1" latinLnBrk="0" hangingPunct="1">
      <a:defRPr sz="1400" kern="1200">
        <a:solidFill>
          <a:srgbClr val="000000"/>
        </a:solidFill>
        <a:latin typeface="Arial" charset="0"/>
        <a:ea typeface="+mn-ea"/>
        <a:cs typeface="Arial" charset="0"/>
        <a:sym typeface="Arial" charset="0"/>
      </a:defRPr>
    </a:lvl8pPr>
    <a:lvl9pPr marL="3657600" algn="l" defTabSz="914400" rtl="0" eaLnBrk="1" latinLnBrk="0" hangingPunct="1">
      <a:defRPr sz="1400" kern="1200">
        <a:solidFill>
          <a:srgbClr val="000000"/>
        </a:solidFill>
        <a:latin typeface="Arial" charset="0"/>
        <a:ea typeface="+mn-ea"/>
        <a:cs typeface="Arial" charset="0"/>
        <a:sym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FF00"/>
    <a:srgbClr val="0000FF"/>
    <a:srgbClr val="FF66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562" y="-77"/>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font" Target="fonts/font1.fntdata"/><Relationship Id="rId68" Type="http://schemas.openxmlformats.org/officeDocument/2006/relationships/font" Target="fonts/font6.fntdata"/><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font" Target="fonts/font4.fntdata"/><Relationship Id="rId7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font" Target="fonts/font3.fntdata"/><Relationship Id="rId73"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2.fntdata"/><Relationship Id="rId69" Type="http://schemas.openxmlformats.org/officeDocument/2006/relationships/font" Target="fonts/font7.fntdata"/><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10.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font" Target="fonts/font5.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70" Type="http://schemas.openxmlformats.org/officeDocument/2006/relationships/font" Target="fonts/font8.fntdata"/><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8370" name="Google Shape;3;n"/>
          <p:cNvSpPr>
            <a:spLocks noGrp="1" noRot="1" noChangeAspect="1"/>
          </p:cNvSpPr>
          <p:nvPr>
            <p:ph type="sldImg" idx="2"/>
          </p:nvPr>
        </p:nvSpPr>
        <p:spPr bwMode="auto">
          <a:xfrm>
            <a:off x="381000" y="685800"/>
            <a:ext cx="6096000" cy="3429000"/>
          </a:xfrm>
          <a:custGeom>
            <a:avLst/>
            <a:gdLst>
              <a:gd name="T0" fmla="*/ 0 w 120000"/>
              <a:gd name="T1" fmla="*/ 0 h 120000"/>
              <a:gd name="T2" fmla="*/ 120000 w 120000"/>
              <a:gd name="T3" fmla="*/ 0 h 120000"/>
              <a:gd name="T4" fmla="*/ 120000 w 120000"/>
              <a:gd name="T5" fmla="*/ 120000 h 120000"/>
              <a:gd name="T6" fmla="*/ 0 w 120000"/>
              <a:gd name="T7" fmla="*/ 120000 h 120000"/>
              <a:gd name="T8" fmla="*/ 0 w 120000"/>
              <a:gd name="T9" fmla="*/ 0 h 120000"/>
            </a:gdLst>
            <a:ahLst/>
            <a:cxnLst>
              <a:cxn ang="0">
                <a:pos x="T0" y="T1"/>
              </a:cxn>
              <a:cxn ang="0">
                <a:pos x="T2" y="T3"/>
              </a:cxn>
              <a:cxn ang="0">
                <a:pos x="T4" y="T5"/>
              </a:cxn>
              <a:cxn ang="0">
                <a:pos x="T6" y="T7"/>
              </a:cxn>
              <a:cxn ang="0">
                <a:pos x="T8" y="T9"/>
              </a:cxn>
            </a:cxnLst>
            <a:rect l="0" t="0" r="r" b="b"/>
            <a:pathLst>
              <a:path w="120000" h="120000" extrusionOk="0">
                <a:moveTo>
                  <a:pt x="0" y="0"/>
                </a:moveTo>
                <a:lnTo>
                  <a:pt x="120000" y="0"/>
                </a:lnTo>
                <a:lnTo>
                  <a:pt x="120000" y="120000"/>
                </a:lnTo>
                <a:lnTo>
                  <a:pt x="0" y="120000"/>
                </a:lnTo>
                <a:lnTo>
                  <a:pt x="0" y="0"/>
                </a:lnTo>
                <a:close/>
              </a:path>
            </a:pathLst>
          </a:custGeom>
          <a:noFill/>
          <a:ln w="9525" cap="flat" cmpd="sng">
            <a:solidFill>
              <a:srgbClr val="00000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58371" name="Google Shape;4;n"/>
          <p:cNvSpPr txBox="1">
            <a:spLocks noGrp="1"/>
          </p:cNvSpPr>
          <p:nvPr>
            <p:ph type="body" idx="1"/>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Tree>
    <p:extLst>
      <p:ext uri="{BB962C8B-B14F-4D97-AF65-F5344CB8AC3E}">
        <p14:creationId xmlns:p14="http://schemas.microsoft.com/office/powerpoint/2010/main" val="1457185104"/>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L="457200" indent="-2984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12642" name="Google Shape;60;g142878dfc04_0_47:notes"/>
          <p:cNvSpPr>
            <a:spLocks noGrp="1" noRot="1" noChangeAspect="1" noTextEdit="1"/>
          </p:cNvSpPr>
          <p:nvPr>
            <p:ph type="sldImg" idx="2"/>
          </p:nvPr>
        </p:nvSpPr>
        <p:spPr>
          <a:noFill/>
          <a:ln>
            <a:headEnd/>
            <a:tailEnd/>
          </a:ln>
        </p:spPr>
      </p:sp>
      <p:sp>
        <p:nvSpPr>
          <p:cNvPr id="112643" name="Google Shape;61;g142878dfc04_0_47: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14690" name="Google Shape;74;g142878dfc04_0_60:notes"/>
          <p:cNvSpPr>
            <a:spLocks noGrp="1" noRot="1" noChangeAspect="1" noTextEdit="1"/>
          </p:cNvSpPr>
          <p:nvPr>
            <p:ph type="sldImg" idx="2"/>
          </p:nvPr>
        </p:nvSpPr>
        <p:spPr>
          <a:noFill/>
          <a:ln>
            <a:headEnd/>
            <a:tailEnd/>
          </a:ln>
        </p:spPr>
      </p:sp>
      <p:sp>
        <p:nvSpPr>
          <p:cNvPr id="114691" name="Google Shape;75;g142878dfc04_0_60: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16738" name="Google Shape;80;g142beb7c09a_0_0:notes"/>
          <p:cNvSpPr>
            <a:spLocks noGrp="1" noRot="1" noChangeAspect="1" noTextEdit="1"/>
          </p:cNvSpPr>
          <p:nvPr>
            <p:ph type="sldImg" idx="2"/>
          </p:nvPr>
        </p:nvSpPr>
        <p:spPr>
          <a:noFill/>
          <a:ln>
            <a:headEnd/>
            <a:tailEnd/>
          </a:ln>
        </p:spPr>
      </p:sp>
      <p:sp>
        <p:nvSpPr>
          <p:cNvPr id="116739" name="Google Shape;81;g142beb7c09a_0_0: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18786" name="Google Shape;86;g142cf7973c2_0_6:notes"/>
          <p:cNvSpPr>
            <a:spLocks noGrp="1" noRot="1" noChangeAspect="1" noTextEdit="1"/>
          </p:cNvSpPr>
          <p:nvPr>
            <p:ph type="sldImg" idx="2"/>
          </p:nvPr>
        </p:nvSpPr>
        <p:spPr>
          <a:noFill/>
          <a:ln>
            <a:headEnd/>
            <a:tailEnd/>
          </a:ln>
        </p:spPr>
      </p:sp>
      <p:sp>
        <p:nvSpPr>
          <p:cNvPr id="118787" name="Google Shape;87;g142cf7973c2_0_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20834" name="Google Shape;96;g142cf7973c2_0_0:notes"/>
          <p:cNvSpPr>
            <a:spLocks noGrp="1" noRot="1" noChangeAspect="1" noTextEdit="1"/>
          </p:cNvSpPr>
          <p:nvPr>
            <p:ph type="sldImg" idx="2"/>
          </p:nvPr>
        </p:nvSpPr>
        <p:spPr>
          <a:noFill/>
          <a:ln>
            <a:headEnd/>
            <a:tailEnd/>
          </a:ln>
        </p:spPr>
      </p:sp>
      <p:sp>
        <p:nvSpPr>
          <p:cNvPr id="120835" name="Google Shape;97;g142cf7973c2_0_0: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22882" name="Google Shape;103;g142cf7973c2_0_17:notes"/>
          <p:cNvSpPr>
            <a:spLocks noGrp="1" noRot="1" noChangeAspect="1" noTextEdit="1"/>
          </p:cNvSpPr>
          <p:nvPr>
            <p:ph type="sldImg" idx="2"/>
          </p:nvPr>
        </p:nvSpPr>
        <p:spPr>
          <a:noFill/>
          <a:ln>
            <a:headEnd/>
            <a:tailEnd/>
          </a:ln>
        </p:spPr>
      </p:sp>
      <p:sp>
        <p:nvSpPr>
          <p:cNvPr id="122883" name="Google Shape;104;g142cf7973c2_0_17: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24930" name="Google Shape;110;g142cf7973c2_0_35:notes"/>
          <p:cNvSpPr>
            <a:spLocks noGrp="1" noRot="1" noChangeAspect="1" noTextEdit="1"/>
          </p:cNvSpPr>
          <p:nvPr>
            <p:ph type="sldImg" idx="2"/>
          </p:nvPr>
        </p:nvSpPr>
        <p:spPr>
          <a:noFill/>
          <a:ln>
            <a:headEnd/>
            <a:tailEnd/>
          </a:ln>
        </p:spPr>
      </p:sp>
      <p:sp>
        <p:nvSpPr>
          <p:cNvPr id="124931" name="Google Shape;111;g142cf7973c2_0_35: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26978" name="Google Shape;117;g142cf7973c2_0_43:notes"/>
          <p:cNvSpPr>
            <a:spLocks noGrp="1" noRot="1" noChangeAspect="1" noTextEdit="1"/>
          </p:cNvSpPr>
          <p:nvPr>
            <p:ph type="sldImg" idx="2"/>
          </p:nvPr>
        </p:nvSpPr>
        <p:spPr>
          <a:noFill/>
          <a:ln>
            <a:headEnd/>
            <a:tailEnd/>
          </a:ln>
        </p:spPr>
      </p:sp>
      <p:sp>
        <p:nvSpPr>
          <p:cNvPr id="126979" name="Google Shape;118;g142cf7973c2_0_43: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29026" name="Google Shape;124;g142cf7973c2_0_29:notes"/>
          <p:cNvSpPr>
            <a:spLocks noGrp="1" noRot="1" noChangeAspect="1" noTextEdit="1"/>
          </p:cNvSpPr>
          <p:nvPr>
            <p:ph type="sldImg" idx="2"/>
          </p:nvPr>
        </p:nvSpPr>
        <p:spPr>
          <a:noFill/>
          <a:ln>
            <a:headEnd/>
            <a:tailEnd/>
          </a:ln>
        </p:spPr>
      </p:sp>
      <p:sp>
        <p:nvSpPr>
          <p:cNvPr id="129027" name="Google Shape;125;g142cf7973c2_0_29: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0658" name="Google Shape;133;g142cf7973c2_0_23:notes"/>
          <p:cNvSpPr>
            <a:spLocks noGrp="1" noRot="1" noChangeAspect="1" noTextEdit="1"/>
          </p:cNvSpPr>
          <p:nvPr>
            <p:ph type="sldImg" idx="2"/>
          </p:nvPr>
        </p:nvSpPr>
        <p:spPr>
          <a:noFill/>
          <a:ln>
            <a:headEnd/>
            <a:tailEnd/>
          </a:ln>
        </p:spPr>
      </p:sp>
      <p:sp>
        <p:nvSpPr>
          <p:cNvPr id="70659" name="Google Shape;134;g142cf7973c2_0_23: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1682" name="Google Shape;139;g142cf7973c2_0_58:notes"/>
          <p:cNvSpPr>
            <a:spLocks noGrp="1" noRot="1" noChangeAspect="1" noTextEdit="1"/>
          </p:cNvSpPr>
          <p:nvPr>
            <p:ph type="sldImg" idx="2"/>
          </p:nvPr>
        </p:nvSpPr>
        <p:spPr>
          <a:noFill/>
          <a:ln>
            <a:headEnd/>
            <a:tailEnd/>
          </a:ln>
        </p:spPr>
      </p:sp>
      <p:sp>
        <p:nvSpPr>
          <p:cNvPr id="71683" name="Google Shape;140;g142cf7973c2_0_58: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2706" name="Google Shape;145;g142cf7973c2_0_64:notes"/>
          <p:cNvSpPr>
            <a:spLocks noGrp="1" noRot="1" noChangeAspect="1" noTextEdit="1"/>
          </p:cNvSpPr>
          <p:nvPr>
            <p:ph type="sldImg" idx="2"/>
          </p:nvPr>
        </p:nvSpPr>
        <p:spPr>
          <a:noFill/>
          <a:ln>
            <a:headEnd/>
            <a:tailEnd/>
          </a:ln>
        </p:spPr>
      </p:sp>
      <p:sp>
        <p:nvSpPr>
          <p:cNvPr id="146" name="Google Shape;146;g142cf7973c2_0_64:notes"/>
          <p:cNvSpPr txBox="1">
            <a:spLocks noGrp="1"/>
          </p:cNvSpPr>
          <p:nvPr>
            <p:ph type="body" idx="1"/>
          </p:nvPr>
        </p:nvSpPr>
        <p:spPr/>
        <p:txBody>
          <a:bodyPr>
            <a:noAutofit/>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r>
              <a:rPr lang="pt-BR" sz="1100" smtClean="0"/>
              <a:t>Country of Los Angeles </a:t>
            </a:r>
          </a:p>
          <a:p>
            <a:pPr marL="0" indent="0" eaLnBrk="1" hangingPunct="1">
              <a:buSzPts val="1100"/>
            </a:pPr>
            <a:r>
              <a:rPr lang="pt-BR" sz="1300" smtClean="0">
                <a:solidFill>
                  <a:srgbClr val="4A4A4A"/>
                </a:solidFill>
              </a:rPr>
              <a:t> University of Southern California (USC)</a:t>
            </a:r>
            <a:endParaRPr lang="pt-BR" sz="110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3730" name="Google Shape;151;g142cf7973c2_0_71:notes"/>
          <p:cNvSpPr>
            <a:spLocks noGrp="1" noRot="1" noChangeAspect="1" noTextEdit="1"/>
          </p:cNvSpPr>
          <p:nvPr>
            <p:ph type="sldImg" idx="2"/>
          </p:nvPr>
        </p:nvSpPr>
        <p:spPr>
          <a:noFill/>
          <a:ln>
            <a:headEnd/>
            <a:tailEnd/>
          </a:ln>
        </p:spPr>
      </p:sp>
      <p:sp>
        <p:nvSpPr>
          <p:cNvPr id="152" name="Google Shape;152;g142cf7973c2_0_71:notes"/>
          <p:cNvSpPr txBox="1">
            <a:spLocks noGrp="1"/>
          </p:cNvSpPr>
          <p:nvPr>
            <p:ph type="body" idx="1"/>
          </p:nvPr>
        </p:nvSpPr>
        <p:spPr/>
        <p:txBody>
          <a:bodyPr>
            <a:noAutofit/>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r>
              <a:rPr lang="pt-BR" sz="1100" smtClean="0"/>
              <a:t>Country of Los Angeles </a:t>
            </a:r>
          </a:p>
          <a:p>
            <a:pPr marL="0" indent="0" eaLnBrk="1" hangingPunct="1">
              <a:buSzPts val="1100"/>
            </a:pPr>
            <a:r>
              <a:rPr lang="pt-BR" sz="1300" smtClean="0">
                <a:solidFill>
                  <a:srgbClr val="4A4A4A"/>
                </a:solidFill>
              </a:rPr>
              <a:t> University of Southern California (USC)</a:t>
            </a:r>
            <a:endParaRPr lang="pt-BR" sz="110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4754" name="Google Shape;157;g142cf7973c2_0_76:notes"/>
          <p:cNvSpPr>
            <a:spLocks noGrp="1" noRot="1" noChangeAspect="1" noTextEdit="1"/>
          </p:cNvSpPr>
          <p:nvPr>
            <p:ph type="sldImg" idx="2"/>
          </p:nvPr>
        </p:nvSpPr>
        <p:spPr>
          <a:noFill/>
          <a:ln>
            <a:headEnd/>
            <a:tailEnd/>
          </a:ln>
        </p:spPr>
      </p:sp>
      <p:sp>
        <p:nvSpPr>
          <p:cNvPr id="158" name="Google Shape;158;g142cf7973c2_0_76:notes"/>
          <p:cNvSpPr txBox="1">
            <a:spLocks noGrp="1"/>
          </p:cNvSpPr>
          <p:nvPr>
            <p:ph type="body" idx="1"/>
          </p:nvPr>
        </p:nvSpPr>
        <p:spPr/>
        <p:txBody>
          <a:bodyPr>
            <a:noAutofit/>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r>
              <a:rPr lang="pt-BR" sz="1100" smtClean="0"/>
              <a:t>Country of Los Angeles </a:t>
            </a:r>
          </a:p>
          <a:p>
            <a:pPr marL="0" indent="0" eaLnBrk="1" hangingPunct="1">
              <a:buSzPts val="1100"/>
            </a:pPr>
            <a:r>
              <a:rPr lang="pt-BR" sz="1300" smtClean="0">
                <a:solidFill>
                  <a:srgbClr val="4A4A4A"/>
                </a:solidFill>
              </a:rPr>
              <a:t> University of Southern California (USC)</a:t>
            </a:r>
            <a:endParaRPr lang="pt-BR" sz="110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5778" name="Google Shape;163;g142cf7973c2_0_81:notes"/>
          <p:cNvSpPr>
            <a:spLocks noGrp="1" noRot="1" noChangeAspect="1" noTextEdit="1"/>
          </p:cNvSpPr>
          <p:nvPr>
            <p:ph type="sldImg" idx="2"/>
          </p:nvPr>
        </p:nvSpPr>
        <p:spPr>
          <a:noFill/>
          <a:ln>
            <a:headEnd/>
            <a:tailEnd/>
          </a:ln>
        </p:spPr>
      </p:sp>
      <p:sp>
        <p:nvSpPr>
          <p:cNvPr id="164" name="Google Shape;164;g142cf7973c2_0_81:notes"/>
          <p:cNvSpPr txBox="1">
            <a:spLocks noGrp="1"/>
          </p:cNvSpPr>
          <p:nvPr>
            <p:ph type="body" idx="1"/>
          </p:nvPr>
        </p:nvSpPr>
        <p:spPr/>
        <p:txBody>
          <a:bodyPr>
            <a:noAutofit/>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r>
              <a:rPr lang="pt-BR" sz="1100" smtClean="0"/>
              <a:t>Country of Los Angeles </a:t>
            </a:r>
          </a:p>
          <a:p>
            <a:pPr marL="0" indent="0" eaLnBrk="1" hangingPunct="1">
              <a:buSzPts val="1100"/>
            </a:pPr>
            <a:r>
              <a:rPr lang="pt-BR" sz="1300" smtClean="0">
                <a:solidFill>
                  <a:srgbClr val="4A4A4A"/>
                </a:solidFill>
              </a:rPr>
              <a:t> University of Southern California (USC)</a:t>
            </a:r>
            <a:endParaRPr lang="pt-BR" sz="110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6802" name="Google Shape;169;g142cf7973c2_0_86:notes"/>
          <p:cNvSpPr>
            <a:spLocks noGrp="1" noRot="1" noChangeAspect="1" noTextEdit="1"/>
          </p:cNvSpPr>
          <p:nvPr>
            <p:ph type="sldImg" idx="2"/>
          </p:nvPr>
        </p:nvSpPr>
        <p:spPr>
          <a:noFill/>
          <a:ln>
            <a:headEnd/>
            <a:tailEnd/>
          </a:ln>
        </p:spPr>
      </p:sp>
      <p:sp>
        <p:nvSpPr>
          <p:cNvPr id="76803" name="Google Shape;170;g142cf7973c2_0_8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7826" name="Google Shape;175;g142cf7973c2_0_92:notes"/>
          <p:cNvSpPr>
            <a:spLocks noGrp="1" noRot="1" noChangeAspect="1" noTextEdit="1"/>
          </p:cNvSpPr>
          <p:nvPr>
            <p:ph type="sldImg" idx="2"/>
          </p:nvPr>
        </p:nvSpPr>
        <p:spPr>
          <a:noFill/>
          <a:ln>
            <a:headEnd/>
            <a:tailEnd/>
          </a:ln>
        </p:spPr>
      </p:sp>
      <p:sp>
        <p:nvSpPr>
          <p:cNvPr id="77827" name="Google Shape;176;g142cf7973c2_0_92: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8850" name="Google Shape;181;g142cf7973c2_0_98:notes"/>
          <p:cNvSpPr>
            <a:spLocks noGrp="1" noRot="1" noChangeAspect="1" noTextEdit="1"/>
          </p:cNvSpPr>
          <p:nvPr>
            <p:ph type="sldImg" idx="2"/>
          </p:nvPr>
        </p:nvSpPr>
        <p:spPr>
          <a:noFill/>
          <a:ln>
            <a:headEnd/>
            <a:tailEnd/>
          </a:ln>
        </p:spPr>
      </p:sp>
      <p:sp>
        <p:nvSpPr>
          <p:cNvPr id="78851" name="Google Shape;182;g142cf7973c2_0_98: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9874" name="Google Shape;187;g142cf7973c2_0_103:notes"/>
          <p:cNvSpPr>
            <a:spLocks noGrp="1" noRot="1" noChangeAspect="1" noTextEdit="1"/>
          </p:cNvSpPr>
          <p:nvPr>
            <p:ph type="sldImg" idx="2"/>
          </p:nvPr>
        </p:nvSpPr>
        <p:spPr>
          <a:noFill/>
          <a:ln>
            <a:headEnd/>
            <a:tailEnd/>
          </a:ln>
        </p:spPr>
      </p:sp>
      <p:sp>
        <p:nvSpPr>
          <p:cNvPr id="79875" name="Google Shape;188;g142cf7973c2_0_103: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0898" name="Google Shape;193;g142cf7973c2_0_108:notes"/>
          <p:cNvSpPr>
            <a:spLocks noGrp="1" noRot="1" noChangeAspect="1" noTextEdit="1"/>
          </p:cNvSpPr>
          <p:nvPr>
            <p:ph type="sldImg" idx="2"/>
          </p:nvPr>
        </p:nvSpPr>
        <p:spPr>
          <a:noFill/>
          <a:ln>
            <a:headEnd/>
            <a:tailEnd/>
          </a:ln>
        </p:spPr>
      </p:sp>
      <p:sp>
        <p:nvSpPr>
          <p:cNvPr id="80899" name="Google Shape;194;g142cf7973c2_0_108: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1922" name="Google Shape;199;g142cf7973c2_0_120:notes"/>
          <p:cNvSpPr>
            <a:spLocks noGrp="1" noRot="1" noChangeAspect="1" noTextEdit="1"/>
          </p:cNvSpPr>
          <p:nvPr>
            <p:ph type="sldImg" idx="2"/>
          </p:nvPr>
        </p:nvSpPr>
        <p:spPr>
          <a:noFill/>
          <a:ln>
            <a:headEnd/>
            <a:tailEnd/>
          </a:ln>
        </p:spPr>
      </p:sp>
      <p:sp>
        <p:nvSpPr>
          <p:cNvPr id="81923" name="Google Shape;200;g142cf7973c2_0_120: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2946" name="Google Shape;205;g142cf7973c2_0_126:notes"/>
          <p:cNvSpPr>
            <a:spLocks noGrp="1" noRot="1" noChangeAspect="1" noTextEdit="1"/>
          </p:cNvSpPr>
          <p:nvPr>
            <p:ph type="sldImg" idx="2"/>
          </p:nvPr>
        </p:nvSpPr>
        <p:spPr>
          <a:noFill/>
          <a:ln>
            <a:headEnd/>
            <a:tailEnd/>
          </a:ln>
        </p:spPr>
      </p:sp>
      <p:sp>
        <p:nvSpPr>
          <p:cNvPr id="82947" name="Google Shape;206;g142cf7973c2_0_12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3970" name="Google Shape;211;g142cf7973c2_0_131:notes"/>
          <p:cNvSpPr>
            <a:spLocks noGrp="1" noRot="1" noChangeAspect="1" noTextEdit="1"/>
          </p:cNvSpPr>
          <p:nvPr>
            <p:ph type="sldImg" idx="2"/>
          </p:nvPr>
        </p:nvSpPr>
        <p:spPr>
          <a:noFill/>
          <a:ln>
            <a:headEnd/>
            <a:tailEnd/>
          </a:ln>
        </p:spPr>
      </p:sp>
      <p:sp>
        <p:nvSpPr>
          <p:cNvPr id="83971" name="Google Shape;212;g142cf7973c2_0_131: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4994" name="Google Shape;218;g142cf7973c2_0_137:notes"/>
          <p:cNvSpPr>
            <a:spLocks noGrp="1" noRot="1" noChangeAspect="1" noTextEdit="1"/>
          </p:cNvSpPr>
          <p:nvPr>
            <p:ph type="sldImg" idx="2"/>
          </p:nvPr>
        </p:nvSpPr>
        <p:spPr>
          <a:noFill/>
          <a:ln>
            <a:headEnd/>
            <a:tailEnd/>
          </a:ln>
        </p:spPr>
      </p:sp>
      <p:sp>
        <p:nvSpPr>
          <p:cNvPr id="84995" name="Google Shape;219;g142cf7973c2_0_137: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6018" name="Google Shape;224;g142cf7973c2_0_115:notes"/>
          <p:cNvSpPr>
            <a:spLocks noGrp="1" noRot="1" noChangeAspect="1" noTextEdit="1"/>
          </p:cNvSpPr>
          <p:nvPr>
            <p:ph type="sldImg" idx="2"/>
          </p:nvPr>
        </p:nvSpPr>
        <p:spPr>
          <a:noFill/>
          <a:ln>
            <a:headEnd/>
            <a:tailEnd/>
          </a:ln>
        </p:spPr>
      </p:sp>
      <p:sp>
        <p:nvSpPr>
          <p:cNvPr id="86019" name="Google Shape;225;g142cf7973c2_0_115: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7042" name="Google Shape;232;g142cf7973c2_0_145:notes"/>
          <p:cNvSpPr>
            <a:spLocks noGrp="1" noRot="1" noChangeAspect="1" noTextEdit="1"/>
          </p:cNvSpPr>
          <p:nvPr>
            <p:ph type="sldImg" idx="2"/>
          </p:nvPr>
        </p:nvSpPr>
        <p:spPr>
          <a:noFill/>
          <a:ln>
            <a:headEnd/>
            <a:tailEnd/>
          </a:ln>
        </p:spPr>
      </p:sp>
      <p:sp>
        <p:nvSpPr>
          <p:cNvPr id="87043" name="Google Shape;233;g142cf7973c2_0_145: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8066" name="Google Shape;238;g142cf7973c2_0_151:notes"/>
          <p:cNvSpPr>
            <a:spLocks noGrp="1" noRot="1" noChangeAspect="1" noTextEdit="1"/>
          </p:cNvSpPr>
          <p:nvPr>
            <p:ph type="sldImg" idx="2"/>
          </p:nvPr>
        </p:nvSpPr>
        <p:spPr>
          <a:noFill/>
          <a:ln>
            <a:headEnd/>
            <a:tailEnd/>
          </a:ln>
        </p:spPr>
      </p:sp>
      <p:sp>
        <p:nvSpPr>
          <p:cNvPr id="88067" name="Google Shape;239;g142cf7973c2_0_151: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9090" name="Google Shape;244;g142cf7973c2_0_156:notes"/>
          <p:cNvSpPr>
            <a:spLocks noGrp="1" noRot="1" noChangeAspect="1" noTextEdit="1"/>
          </p:cNvSpPr>
          <p:nvPr>
            <p:ph type="sldImg" idx="2"/>
          </p:nvPr>
        </p:nvSpPr>
        <p:spPr>
          <a:noFill/>
          <a:ln>
            <a:headEnd/>
            <a:tailEnd/>
          </a:ln>
        </p:spPr>
      </p:sp>
      <p:sp>
        <p:nvSpPr>
          <p:cNvPr id="89091" name="Google Shape;245;g142cf7973c2_0_15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0114" name="Google Shape;250;g1451fef70d3_0_0:notes"/>
          <p:cNvSpPr>
            <a:spLocks noGrp="1" noRot="1" noChangeAspect="1" noTextEdit="1"/>
          </p:cNvSpPr>
          <p:nvPr>
            <p:ph type="sldImg" idx="2"/>
          </p:nvPr>
        </p:nvSpPr>
        <p:spPr>
          <a:noFill/>
          <a:ln>
            <a:headEnd/>
            <a:tailEnd/>
          </a:ln>
        </p:spPr>
      </p:sp>
      <p:sp>
        <p:nvSpPr>
          <p:cNvPr id="90115" name="Google Shape;251;g1451fef70d3_0_0: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1138" name="Google Shape;256;g1451fef70d3_0_9:notes"/>
          <p:cNvSpPr>
            <a:spLocks noGrp="1" noRot="1" noChangeAspect="1" noTextEdit="1"/>
          </p:cNvSpPr>
          <p:nvPr>
            <p:ph type="sldImg" idx="2"/>
          </p:nvPr>
        </p:nvSpPr>
        <p:spPr>
          <a:noFill/>
          <a:ln>
            <a:headEnd/>
            <a:tailEnd/>
          </a:ln>
        </p:spPr>
      </p:sp>
      <p:sp>
        <p:nvSpPr>
          <p:cNvPr id="91139" name="Google Shape;257;g1451fef70d3_0_9: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2162" name="Google Shape;262;g1451fef70d3_0_15:notes"/>
          <p:cNvSpPr>
            <a:spLocks noGrp="1" noRot="1" noChangeAspect="1" noTextEdit="1"/>
          </p:cNvSpPr>
          <p:nvPr>
            <p:ph type="sldImg" idx="2"/>
          </p:nvPr>
        </p:nvSpPr>
        <p:spPr>
          <a:noFill/>
          <a:ln>
            <a:headEnd/>
            <a:tailEnd/>
          </a:ln>
        </p:spPr>
      </p:sp>
      <p:sp>
        <p:nvSpPr>
          <p:cNvPr id="92163" name="Google Shape;263;g1451fef70d3_0_15: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3186" name="Google Shape;268;g1451fef70d3_0_20:notes"/>
          <p:cNvSpPr>
            <a:spLocks noGrp="1" noRot="1" noChangeAspect="1" noTextEdit="1"/>
          </p:cNvSpPr>
          <p:nvPr>
            <p:ph type="sldImg" idx="2"/>
          </p:nvPr>
        </p:nvSpPr>
        <p:spPr>
          <a:noFill/>
          <a:ln>
            <a:headEnd/>
            <a:tailEnd/>
          </a:ln>
        </p:spPr>
      </p:sp>
      <p:sp>
        <p:nvSpPr>
          <p:cNvPr id="93187" name="Google Shape;269;g1451fef70d3_0_20: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4210" name="Google Shape;274;g1451fef70d3_0_39:notes"/>
          <p:cNvSpPr>
            <a:spLocks noGrp="1" noRot="1" noChangeAspect="1" noTextEdit="1"/>
          </p:cNvSpPr>
          <p:nvPr>
            <p:ph type="sldImg" idx="2"/>
          </p:nvPr>
        </p:nvSpPr>
        <p:spPr>
          <a:noFill/>
          <a:ln>
            <a:headEnd/>
            <a:tailEnd/>
          </a:ln>
        </p:spPr>
      </p:sp>
      <p:sp>
        <p:nvSpPr>
          <p:cNvPr id="94211" name="Google Shape;275;g1451fef70d3_0_39: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5234" name="Google Shape;281;g1451fef70d3_0_133:notes"/>
          <p:cNvSpPr>
            <a:spLocks noGrp="1" noRot="1" noChangeAspect="1" noTextEdit="1"/>
          </p:cNvSpPr>
          <p:nvPr>
            <p:ph type="sldImg" idx="2"/>
          </p:nvPr>
        </p:nvSpPr>
        <p:spPr>
          <a:noFill/>
          <a:ln>
            <a:headEnd/>
            <a:tailEnd/>
          </a:ln>
        </p:spPr>
      </p:sp>
      <p:sp>
        <p:nvSpPr>
          <p:cNvPr id="95235" name="Google Shape;282;g1451fef70d3_0_133: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6258" name="Google Shape;289;g1451fef70d3_0_26:notes"/>
          <p:cNvSpPr>
            <a:spLocks noGrp="1" noRot="1" noChangeAspect="1" noTextEdit="1"/>
          </p:cNvSpPr>
          <p:nvPr>
            <p:ph type="sldImg" idx="2"/>
          </p:nvPr>
        </p:nvSpPr>
        <p:spPr>
          <a:noFill/>
          <a:ln>
            <a:headEnd/>
            <a:tailEnd/>
          </a:ln>
        </p:spPr>
      </p:sp>
      <p:sp>
        <p:nvSpPr>
          <p:cNvPr id="96259" name="Google Shape;290;g1451fef70d3_0_2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r>
              <a:rPr lang="pt-BR" sz="1100" smtClean="0"/>
              <a:t>FS fração de encurtamento e FE ejeção</a:t>
            </a: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7282" name="Google Shape;297;g1451fef70d3_0_31:notes"/>
          <p:cNvSpPr>
            <a:spLocks noGrp="1" noRot="1" noChangeAspect="1" noTextEdit="1"/>
          </p:cNvSpPr>
          <p:nvPr>
            <p:ph type="sldImg" idx="2"/>
          </p:nvPr>
        </p:nvSpPr>
        <p:spPr>
          <a:noFill/>
          <a:ln>
            <a:headEnd/>
            <a:tailEnd/>
          </a:ln>
        </p:spPr>
      </p:sp>
      <p:sp>
        <p:nvSpPr>
          <p:cNvPr id="97283" name="Google Shape;298;g1451fef70d3_0_31: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r>
              <a:rPr lang="pt-BR" sz="1100" smtClean="0"/>
              <a:t>FS fração de encurtamento e FE ejeção</a:t>
            </a: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8306" name="Google Shape;303;g1451fef70d3_0_47:notes"/>
          <p:cNvSpPr>
            <a:spLocks noGrp="1" noRot="1" noChangeAspect="1" noTextEdit="1"/>
          </p:cNvSpPr>
          <p:nvPr>
            <p:ph type="sldImg" idx="2"/>
          </p:nvPr>
        </p:nvSpPr>
        <p:spPr>
          <a:noFill/>
          <a:ln>
            <a:headEnd/>
            <a:tailEnd/>
          </a:ln>
        </p:spPr>
      </p:sp>
      <p:sp>
        <p:nvSpPr>
          <p:cNvPr id="98307" name="Google Shape;304;g1451fef70d3_0_47: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r>
              <a:rPr lang="pt-BR" sz="1100" smtClean="0"/>
              <a:t>FS fração de encurtamento e FE ejeção</a:t>
            </a: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9330" name="Google Shape;309;g1451fef70d3_0_53:notes"/>
          <p:cNvSpPr>
            <a:spLocks noGrp="1" noRot="1" noChangeAspect="1" noTextEdit="1"/>
          </p:cNvSpPr>
          <p:nvPr>
            <p:ph type="sldImg" idx="2"/>
          </p:nvPr>
        </p:nvSpPr>
        <p:spPr>
          <a:noFill/>
          <a:ln>
            <a:headEnd/>
            <a:tailEnd/>
          </a:ln>
        </p:spPr>
      </p:sp>
      <p:sp>
        <p:nvSpPr>
          <p:cNvPr id="99331" name="Google Shape;310;g1451fef70d3_0_53: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r>
              <a:rPr lang="pt-BR" sz="1100" smtClean="0"/>
              <a:t>FS fração de encurtamento e FE ejeção</a:t>
            </a: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0354" name="Google Shape;321;g1451fef70d3_0_65:notes"/>
          <p:cNvSpPr>
            <a:spLocks noGrp="1" noRot="1" noChangeAspect="1" noTextEdit="1"/>
          </p:cNvSpPr>
          <p:nvPr>
            <p:ph type="sldImg" idx="2"/>
          </p:nvPr>
        </p:nvSpPr>
        <p:spPr>
          <a:noFill/>
          <a:ln>
            <a:headEnd/>
            <a:tailEnd/>
          </a:ln>
        </p:spPr>
      </p:sp>
      <p:sp>
        <p:nvSpPr>
          <p:cNvPr id="100355" name="Google Shape;322;g1451fef70d3_0_65: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r>
              <a:rPr lang="pt-BR" sz="1100" smtClean="0"/>
              <a:t>FS fração de encurtamento e FE ejeção</a:t>
            </a: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1378" name="Google Shape;327;g1451fef70d3_0_70:notes"/>
          <p:cNvSpPr>
            <a:spLocks noGrp="1" noRot="1" noChangeAspect="1" noTextEdit="1"/>
          </p:cNvSpPr>
          <p:nvPr>
            <p:ph type="sldImg" idx="2"/>
          </p:nvPr>
        </p:nvSpPr>
        <p:spPr>
          <a:noFill/>
          <a:ln>
            <a:headEnd/>
            <a:tailEnd/>
          </a:ln>
        </p:spPr>
      </p:sp>
      <p:sp>
        <p:nvSpPr>
          <p:cNvPr id="101379" name="Google Shape;328;g1451fef70d3_0_70: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r>
              <a:rPr lang="pt-BR" sz="1100" smtClean="0"/>
              <a:t>FS fração de encurtamento e FE ejeção</a:t>
            </a: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2402" name="Google Shape;333;g1451fef70d3_0_76:notes"/>
          <p:cNvSpPr>
            <a:spLocks noGrp="1" noRot="1" noChangeAspect="1" noTextEdit="1"/>
          </p:cNvSpPr>
          <p:nvPr>
            <p:ph type="sldImg" idx="2"/>
          </p:nvPr>
        </p:nvSpPr>
        <p:spPr>
          <a:noFill/>
          <a:ln>
            <a:headEnd/>
            <a:tailEnd/>
          </a:ln>
        </p:spPr>
      </p:sp>
      <p:sp>
        <p:nvSpPr>
          <p:cNvPr id="102403" name="Google Shape;334;g1451fef70d3_0_7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r>
              <a:rPr lang="pt-BR" sz="1100" smtClean="0"/>
              <a:t>FS fração de encurtamento e FE ejeção</a:t>
            </a: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3426" name="Google Shape;339;g1451fef70d3_0_81:notes"/>
          <p:cNvSpPr>
            <a:spLocks noGrp="1" noRot="1" noChangeAspect="1" noTextEdit="1"/>
          </p:cNvSpPr>
          <p:nvPr>
            <p:ph type="sldImg" idx="2"/>
          </p:nvPr>
        </p:nvSpPr>
        <p:spPr>
          <a:noFill/>
          <a:ln>
            <a:headEnd/>
            <a:tailEnd/>
          </a:ln>
        </p:spPr>
      </p:sp>
      <p:sp>
        <p:nvSpPr>
          <p:cNvPr id="103427" name="Google Shape;340;g1451fef70d3_0_81: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r>
              <a:rPr lang="pt-BR" sz="1100" smtClean="0"/>
              <a:t>FS fração de encurtamento e FE ejeção</a:t>
            </a: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4450" name="Google Shape;345;g1451fef70d3_0_87:notes"/>
          <p:cNvSpPr>
            <a:spLocks noGrp="1" noRot="1" noChangeAspect="1" noTextEdit="1"/>
          </p:cNvSpPr>
          <p:nvPr>
            <p:ph type="sldImg" idx="2"/>
          </p:nvPr>
        </p:nvSpPr>
        <p:spPr>
          <a:noFill/>
          <a:ln>
            <a:headEnd/>
            <a:tailEnd/>
          </a:ln>
        </p:spPr>
      </p:sp>
      <p:sp>
        <p:nvSpPr>
          <p:cNvPr id="104451" name="Google Shape;346;g1451fef70d3_0_87: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r>
              <a:rPr lang="pt-BR" sz="1100" smtClean="0"/>
              <a:t>FS fração de encurtamento e FE ejeção</a:t>
            </a: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5474" name="Google Shape;351;g1451fef70d3_0_93:notes"/>
          <p:cNvSpPr>
            <a:spLocks noGrp="1" noRot="1" noChangeAspect="1" noTextEdit="1"/>
          </p:cNvSpPr>
          <p:nvPr>
            <p:ph type="sldImg" idx="2"/>
          </p:nvPr>
        </p:nvSpPr>
        <p:spPr>
          <a:noFill/>
          <a:ln>
            <a:headEnd/>
            <a:tailEnd/>
          </a:ln>
        </p:spPr>
      </p:sp>
      <p:sp>
        <p:nvSpPr>
          <p:cNvPr id="105475" name="Google Shape;352;g1451fef70d3_0_93: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r>
              <a:rPr lang="pt-BR" sz="1100" smtClean="0"/>
              <a:t>FS fração de encurtamento e FE ejeção</a:t>
            </a: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6498" name="Google Shape;357;g1451fef70d3_0_98:notes"/>
          <p:cNvSpPr>
            <a:spLocks noGrp="1" noRot="1" noChangeAspect="1" noTextEdit="1"/>
          </p:cNvSpPr>
          <p:nvPr>
            <p:ph type="sldImg" idx="2"/>
          </p:nvPr>
        </p:nvSpPr>
        <p:spPr>
          <a:noFill/>
          <a:ln>
            <a:headEnd/>
            <a:tailEnd/>
          </a:ln>
        </p:spPr>
      </p:sp>
      <p:sp>
        <p:nvSpPr>
          <p:cNvPr id="106499" name="Google Shape;358;g1451fef70d3_0_98: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r>
              <a:rPr lang="pt-BR" sz="1100" smtClean="0"/>
              <a:t>FS fração de encurtamento e FE ejeção</a:t>
            </a: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7522" name="Google Shape;363;g1451fef70d3_0_105:notes"/>
          <p:cNvSpPr>
            <a:spLocks noGrp="1" noRot="1" noChangeAspect="1" noTextEdit="1"/>
          </p:cNvSpPr>
          <p:nvPr>
            <p:ph type="sldImg" idx="2"/>
          </p:nvPr>
        </p:nvSpPr>
        <p:spPr>
          <a:noFill/>
          <a:ln>
            <a:headEnd/>
            <a:tailEnd/>
          </a:ln>
        </p:spPr>
      </p:sp>
      <p:sp>
        <p:nvSpPr>
          <p:cNvPr id="107523" name="Google Shape;364;g1451fef70d3_0_105: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r>
              <a:rPr lang="pt-BR" sz="1100" smtClean="0"/>
              <a:t>FS fração de encurtamento e FE ejeção</a:t>
            </a: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8546" name="Google Shape;369;g1451fef70d3_0_110:notes"/>
          <p:cNvSpPr>
            <a:spLocks noGrp="1" noRot="1" noChangeAspect="1" noTextEdit="1"/>
          </p:cNvSpPr>
          <p:nvPr>
            <p:ph type="sldImg" idx="2"/>
          </p:nvPr>
        </p:nvSpPr>
        <p:spPr>
          <a:noFill/>
          <a:ln>
            <a:headEnd/>
            <a:tailEnd/>
          </a:ln>
        </p:spPr>
      </p:sp>
      <p:sp>
        <p:nvSpPr>
          <p:cNvPr id="108547" name="Google Shape;370;g1451fef70d3_0_110: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r>
              <a:rPr lang="pt-BR" sz="1100" smtClean="0"/>
              <a:t>FS fração de encurtamento e FE ejeção</a:t>
            </a: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31074" name="Google Shape;67;g142878dfc04_0_54:notes"/>
          <p:cNvSpPr>
            <a:spLocks noGrp="1" noRot="1" noChangeAspect="1" noTextEdit="1"/>
          </p:cNvSpPr>
          <p:nvPr>
            <p:ph type="sldImg" idx="2"/>
          </p:nvPr>
        </p:nvSpPr>
        <p:spPr>
          <a:noFill/>
          <a:ln>
            <a:headEnd/>
            <a:tailEnd/>
          </a:ln>
        </p:spPr>
      </p:sp>
      <p:sp>
        <p:nvSpPr>
          <p:cNvPr id="131075" name="Google Shape;68;g142878dfc04_0_54: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9570" name="Google Shape;375;g1451fef70d3_0_116:notes"/>
          <p:cNvSpPr>
            <a:spLocks noGrp="1" noRot="1" noChangeAspect="1" noTextEdit="1"/>
          </p:cNvSpPr>
          <p:nvPr>
            <p:ph type="sldImg" idx="2"/>
          </p:nvPr>
        </p:nvSpPr>
        <p:spPr>
          <a:noFill/>
          <a:ln>
            <a:headEnd/>
            <a:tailEnd/>
          </a:ln>
        </p:spPr>
      </p:sp>
      <p:sp>
        <p:nvSpPr>
          <p:cNvPr id="109571" name="Google Shape;376;g1451fef70d3_0_11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r>
              <a:rPr lang="pt-BR" sz="1100" smtClean="0"/>
              <a:t>FS fração de encurtamento e FE ejeção</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cxnSp>
        <p:nvCxnSpPr>
          <p:cNvPr id="4" name="Google Shape;10;p2"/>
          <p:cNvCxnSpPr>
            <a:cxnSpLocks noChangeShapeType="1"/>
          </p:cNvCxnSpPr>
          <p:nvPr/>
        </p:nvCxnSpPr>
        <p:spPr bwMode="auto">
          <a:xfrm>
            <a:off x="4278313" y="2751138"/>
            <a:ext cx="587375" cy="0"/>
          </a:xfrm>
          <a:prstGeom prst="straightConnector1">
            <a:avLst/>
          </a:prstGeom>
          <a:noFill/>
          <a:ln w="76200">
            <a:solidFill>
              <a:schemeClr val="tx1"/>
            </a:solidFill>
            <a:round/>
            <a:headEnd type="none" w="sm" len="sm"/>
            <a:tailEnd type="none" w="sm" len="sm"/>
          </a:ln>
          <a:extLst>
            <a:ext uri="{909E8E84-426E-40DD-AFC4-6F175D3DCCD1}">
              <a14:hiddenFill xmlns:a14="http://schemas.microsoft.com/office/drawing/2010/main">
                <a:noFill/>
              </a14:hiddenFill>
            </a:ext>
          </a:extLst>
        </p:spPr>
      </p:cxnSp>
      <p:sp>
        <p:nvSpPr>
          <p:cNvPr id="11" name="Google Shape;11;p2"/>
          <p:cNvSpPr txBox="1">
            <a:spLocks noGrp="1"/>
          </p:cNvSpPr>
          <p:nvPr>
            <p:ph type="ctrTitle"/>
          </p:nvPr>
        </p:nvSpPr>
        <p:spPr>
          <a:xfrm>
            <a:off x="311700" y="595975"/>
            <a:ext cx="8520600" cy="1957800"/>
          </a:xfrm>
          <a:prstGeom prst="rect">
            <a:avLst/>
          </a:prstGeom>
        </p:spPr>
        <p:txBody>
          <a:bodyPr spcFirstLastPara="1" anchor="b">
            <a:norm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a:endParaRPr/>
          </a:p>
        </p:txBody>
      </p:sp>
      <p:sp>
        <p:nvSpPr>
          <p:cNvPr id="12" name="Google Shape;12;p2"/>
          <p:cNvSpPr txBox="1">
            <a:spLocks noGrp="1"/>
          </p:cNvSpPr>
          <p:nvPr>
            <p:ph type="subTitle" idx="1"/>
          </p:nvPr>
        </p:nvSpPr>
        <p:spPr>
          <a:xfrm>
            <a:off x="311700" y="3165823"/>
            <a:ext cx="8520600" cy="733500"/>
          </a:xfrm>
          <a:prstGeom prst="rect">
            <a:avLst/>
          </a:prstGeom>
        </p:spPr>
        <p:txBody>
          <a:bodyPr spcFirstLastPara="1">
            <a:normAutofit/>
          </a:bodyPr>
          <a:lstStyle>
            <a:lvl1pPr lvl="0" algn="ctr">
              <a:lnSpc>
                <a:spcPct val="100000"/>
              </a:lnSpc>
              <a:spcBef>
                <a:spcPts val="0"/>
              </a:spcBef>
              <a:spcAft>
                <a:spcPts val="0"/>
              </a:spcAft>
              <a:buSzPts val="2400"/>
              <a:buNone/>
              <a:defRPr sz="24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5" name="Google Shape;13;p2"/>
          <p:cNvSpPr txBox="1">
            <a:spLocks noGrp="1"/>
          </p:cNvSpPr>
          <p:nvPr>
            <p:ph type="sldNum" idx="10"/>
          </p:nvPr>
        </p:nvSpPr>
        <p:spPr/>
        <p:txBody>
          <a:bodyPr/>
          <a:lstStyle>
            <a:lvl1pPr eaLnBrk="1" hangingPunct="1">
              <a:buClr>
                <a:srgbClr val="000000"/>
              </a:buClr>
              <a:buFont typeface="Arial" charset="0"/>
              <a:defRPr sz="1000">
                <a:solidFill>
                  <a:srgbClr val="666666"/>
                </a:solidFill>
                <a:latin typeface="Proxima Nova" charset="0"/>
                <a:cs typeface="Arial" charset="0"/>
                <a:sym typeface="Proxima Nova"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4AE22A0F-A84C-4D67-A104-99E418C37D99}" type="slidenum">
              <a:rPr lang="pt-BR"/>
              <a:pPr/>
              <a:t>‹nº›</a:t>
            </a:fld>
            <a:endParaRPr lang="pt-BR"/>
          </a:p>
        </p:txBody>
      </p:sp>
    </p:spTree>
    <p:extLst>
      <p:ext uri="{BB962C8B-B14F-4D97-AF65-F5344CB8AC3E}">
        <p14:creationId xmlns:p14="http://schemas.microsoft.com/office/powerpoint/2010/main" val="11080098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tx1"/>
        </a:solidFill>
        <a:effectLst/>
      </p:bgPr>
    </p:bg>
    <p:spTree>
      <p:nvGrpSpPr>
        <p:cNvPr id="1" name="Shape 14"/>
        <p:cNvGrpSpPr/>
        <p:nvPr/>
      </p:nvGrpSpPr>
      <p:grpSpPr>
        <a:xfrm>
          <a:off x="0" y="0"/>
          <a:ext cx="0" cy="0"/>
          <a:chOff x="0" y="0"/>
          <a:chExt cx="0" cy="0"/>
        </a:xfrm>
      </p:grpSpPr>
      <p:sp>
        <p:nvSpPr>
          <p:cNvPr id="15" name="Google Shape;15;p3"/>
          <p:cNvSpPr txBox="1">
            <a:spLocks noGrp="1"/>
          </p:cNvSpPr>
          <p:nvPr>
            <p:ph type="title"/>
          </p:nvPr>
        </p:nvSpPr>
        <p:spPr>
          <a:xfrm>
            <a:off x="311700" y="2480550"/>
            <a:ext cx="8114400" cy="2445900"/>
          </a:xfrm>
          <a:prstGeom prst="rect">
            <a:avLst/>
          </a:prstGeom>
        </p:spPr>
        <p:txBody>
          <a:bodyPr spcFirstLastPara="1" anchor="b">
            <a:normAutofit/>
          </a:bodyPr>
          <a:lstStyle>
            <a:lvl1pPr lvl="0">
              <a:spcBef>
                <a:spcPts val="0"/>
              </a:spcBef>
              <a:spcAft>
                <a:spcPts val="0"/>
              </a:spcAft>
              <a:buClr>
                <a:schemeClr val="lt1"/>
              </a:buClr>
              <a:buSzPts val="6800"/>
              <a:buNone/>
              <a:defRPr sz="6800">
                <a:solidFill>
                  <a:schemeClr val="lt1"/>
                </a:solidFill>
              </a:defRPr>
            </a:lvl1pPr>
            <a:lvl2pPr lvl="1">
              <a:spcBef>
                <a:spcPts val="0"/>
              </a:spcBef>
              <a:spcAft>
                <a:spcPts val="0"/>
              </a:spcAft>
              <a:buClr>
                <a:schemeClr val="lt1"/>
              </a:buClr>
              <a:buSzPts val="6800"/>
              <a:buNone/>
              <a:defRPr sz="6800">
                <a:solidFill>
                  <a:schemeClr val="lt1"/>
                </a:solidFill>
              </a:defRPr>
            </a:lvl2pPr>
            <a:lvl3pPr lvl="2">
              <a:spcBef>
                <a:spcPts val="0"/>
              </a:spcBef>
              <a:spcAft>
                <a:spcPts val="0"/>
              </a:spcAft>
              <a:buClr>
                <a:schemeClr val="lt1"/>
              </a:buClr>
              <a:buSzPts val="6800"/>
              <a:buNone/>
              <a:defRPr sz="6800">
                <a:solidFill>
                  <a:schemeClr val="lt1"/>
                </a:solidFill>
              </a:defRPr>
            </a:lvl3pPr>
            <a:lvl4pPr lvl="3">
              <a:spcBef>
                <a:spcPts val="0"/>
              </a:spcBef>
              <a:spcAft>
                <a:spcPts val="0"/>
              </a:spcAft>
              <a:buClr>
                <a:schemeClr val="lt1"/>
              </a:buClr>
              <a:buSzPts val="6800"/>
              <a:buNone/>
              <a:defRPr sz="6800">
                <a:solidFill>
                  <a:schemeClr val="lt1"/>
                </a:solidFill>
              </a:defRPr>
            </a:lvl4pPr>
            <a:lvl5pPr lvl="4">
              <a:spcBef>
                <a:spcPts val="0"/>
              </a:spcBef>
              <a:spcAft>
                <a:spcPts val="0"/>
              </a:spcAft>
              <a:buClr>
                <a:schemeClr val="lt1"/>
              </a:buClr>
              <a:buSzPts val="6800"/>
              <a:buNone/>
              <a:defRPr sz="6800">
                <a:solidFill>
                  <a:schemeClr val="lt1"/>
                </a:solidFill>
              </a:defRPr>
            </a:lvl5pPr>
            <a:lvl6pPr lvl="5">
              <a:spcBef>
                <a:spcPts val="0"/>
              </a:spcBef>
              <a:spcAft>
                <a:spcPts val="0"/>
              </a:spcAft>
              <a:buClr>
                <a:schemeClr val="lt1"/>
              </a:buClr>
              <a:buSzPts val="6800"/>
              <a:buNone/>
              <a:defRPr sz="6800">
                <a:solidFill>
                  <a:schemeClr val="lt1"/>
                </a:solidFill>
              </a:defRPr>
            </a:lvl6pPr>
            <a:lvl7pPr lvl="6">
              <a:spcBef>
                <a:spcPts val="0"/>
              </a:spcBef>
              <a:spcAft>
                <a:spcPts val="0"/>
              </a:spcAft>
              <a:buClr>
                <a:schemeClr val="lt1"/>
              </a:buClr>
              <a:buSzPts val="6800"/>
              <a:buNone/>
              <a:defRPr sz="6800">
                <a:solidFill>
                  <a:schemeClr val="lt1"/>
                </a:solidFill>
              </a:defRPr>
            </a:lvl7pPr>
            <a:lvl8pPr lvl="7">
              <a:spcBef>
                <a:spcPts val="0"/>
              </a:spcBef>
              <a:spcAft>
                <a:spcPts val="0"/>
              </a:spcAft>
              <a:buClr>
                <a:schemeClr val="lt1"/>
              </a:buClr>
              <a:buSzPts val="6800"/>
              <a:buNone/>
              <a:defRPr sz="6800">
                <a:solidFill>
                  <a:schemeClr val="lt1"/>
                </a:solidFill>
              </a:defRPr>
            </a:lvl8pPr>
            <a:lvl9pPr lvl="8">
              <a:spcBef>
                <a:spcPts val="0"/>
              </a:spcBef>
              <a:spcAft>
                <a:spcPts val="0"/>
              </a:spcAft>
              <a:buClr>
                <a:schemeClr val="lt1"/>
              </a:buClr>
              <a:buSzPts val="6800"/>
              <a:buNone/>
              <a:defRPr sz="6800">
                <a:solidFill>
                  <a:schemeClr val="lt1"/>
                </a:solidFill>
              </a:defRPr>
            </a:lvl9pPr>
          </a:lstStyle>
          <a:p>
            <a:endParaRPr/>
          </a:p>
        </p:txBody>
      </p:sp>
      <p:sp>
        <p:nvSpPr>
          <p:cNvPr id="3" name="Google Shape;16;p3"/>
          <p:cNvSpPr txBox="1">
            <a:spLocks noGrp="1"/>
          </p:cNvSpPr>
          <p:nvPr>
            <p:ph type="sldNum" idx="10"/>
          </p:nvPr>
        </p:nvSpPr>
        <p:spPr/>
        <p:txBody>
          <a:bodyPr/>
          <a:lstStyle>
            <a:lvl1pPr eaLnBrk="1" hangingPunct="1">
              <a:buClr>
                <a:srgbClr val="000000"/>
              </a:buClr>
              <a:buFont typeface="Arial" charset="0"/>
              <a:defRPr sz="1000">
                <a:solidFill>
                  <a:srgbClr val="FFFFFF"/>
                </a:solidFill>
                <a:latin typeface="Proxima Nova" charset="0"/>
                <a:cs typeface="Arial" charset="0"/>
                <a:sym typeface="Proxima Nova"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1C42BE0A-CA7A-4FC0-9EC6-6F3768CBD462}" type="slidenum">
              <a:rPr lang="pt-BR"/>
              <a:pPr/>
              <a:t>‹nº›</a:t>
            </a:fld>
            <a:endParaRPr lang="pt-BR"/>
          </a:p>
        </p:txBody>
      </p:sp>
    </p:spTree>
    <p:extLst>
      <p:ext uri="{BB962C8B-B14F-4D97-AF65-F5344CB8AC3E}">
        <p14:creationId xmlns:p14="http://schemas.microsoft.com/office/powerpoint/2010/main" val="28573432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7"/>
        <p:cNvGrpSpPr/>
        <p:nvPr/>
      </p:nvGrpSpPr>
      <p:grpSpPr>
        <a:xfrm>
          <a:off x="0" y="0"/>
          <a:ext cx="0" cy="0"/>
          <a:chOff x="0" y="0"/>
          <a:chExt cx="0" cy="0"/>
        </a:xfrm>
      </p:grpSpPr>
      <p:sp>
        <p:nvSpPr>
          <p:cNvPr id="18" name="Google Shape;18;p4"/>
          <p:cNvSpPr txBox="1">
            <a:spLocks noGrp="1"/>
          </p:cNvSpPr>
          <p:nvPr>
            <p:ph type="title"/>
          </p:nvPr>
        </p:nvSpPr>
        <p:spPr>
          <a:xfrm>
            <a:off x="311700" y="445025"/>
            <a:ext cx="8520600" cy="572700"/>
          </a:xfrm>
          <a:prstGeom prst="rect">
            <a:avLst/>
          </a:prstGeom>
        </p:spPr>
        <p:txBody>
          <a:bodyPr spcFirstLastPara="1">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19" name="Google Shape;19;p4"/>
          <p:cNvSpPr txBox="1">
            <a:spLocks noGrp="1"/>
          </p:cNvSpPr>
          <p:nvPr>
            <p:ph type="body" idx="1"/>
          </p:nvPr>
        </p:nvSpPr>
        <p:spPr>
          <a:xfrm>
            <a:off x="311700" y="1152475"/>
            <a:ext cx="8520600" cy="3416400"/>
          </a:xfrm>
          <a:prstGeom prst="rect">
            <a:avLst/>
          </a:prstGeom>
        </p:spPr>
        <p:txBody>
          <a:bodyPr spcFirstLastPara="1">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 name="Google Shape;8;p1"/>
          <p:cNvSpPr txBox="1">
            <a:spLocks noGrp="1"/>
          </p:cNvSpPr>
          <p:nvPr>
            <p:ph type="sldNum" idx="13"/>
          </p:nvPr>
        </p:nvSpPr>
        <p:spPr>
          <a:ln/>
        </p:spPr>
        <p:txBody>
          <a:bodyPr/>
          <a:lstStyle>
            <a:lvl1pPr>
              <a:defRPr/>
            </a:lvl1pPr>
          </a:lstStyle>
          <a:p>
            <a:fld id="{FF0F0F23-AE13-42EE-81C2-7C0615C0E647}" type="slidenum">
              <a:rPr lang="pt-BR"/>
              <a:pPr/>
              <a:t>‹nº›</a:t>
            </a:fld>
            <a:endParaRPr lang="pt-BR"/>
          </a:p>
        </p:txBody>
      </p:sp>
    </p:spTree>
    <p:extLst>
      <p:ext uri="{BB962C8B-B14F-4D97-AF65-F5344CB8AC3E}">
        <p14:creationId xmlns:p14="http://schemas.microsoft.com/office/powerpoint/2010/main" val="9058579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1"/>
        <p:cNvGrpSpPr/>
        <p:nvPr/>
      </p:nvGrpSpPr>
      <p:grpSpPr>
        <a:xfrm>
          <a:off x="0" y="0"/>
          <a:ext cx="0" cy="0"/>
          <a:chOff x="0" y="0"/>
          <a:chExt cx="0" cy="0"/>
        </a:xfrm>
      </p:grpSpPr>
      <p:sp>
        <p:nvSpPr>
          <p:cNvPr id="22" name="Google Shape;22;p5"/>
          <p:cNvSpPr txBox="1">
            <a:spLocks noGrp="1"/>
          </p:cNvSpPr>
          <p:nvPr>
            <p:ph type="title"/>
          </p:nvPr>
        </p:nvSpPr>
        <p:spPr>
          <a:xfrm>
            <a:off x="311700" y="445025"/>
            <a:ext cx="8520600" cy="572700"/>
          </a:xfrm>
          <a:prstGeom prst="rect">
            <a:avLst/>
          </a:prstGeom>
        </p:spPr>
        <p:txBody>
          <a:bodyPr spcFirstLastPara="1">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3" name="Google Shape;23;p5"/>
          <p:cNvSpPr txBox="1">
            <a:spLocks noGrp="1"/>
          </p:cNvSpPr>
          <p:nvPr>
            <p:ph type="body" idx="1"/>
          </p:nvPr>
        </p:nvSpPr>
        <p:spPr>
          <a:xfrm>
            <a:off x="311700" y="1152475"/>
            <a:ext cx="3999900" cy="3416400"/>
          </a:xfrm>
          <a:prstGeom prst="rect">
            <a:avLst/>
          </a:prstGeom>
        </p:spPr>
        <p:txBody>
          <a:bodyPr spcFirstLastPara="1">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body" idx="2"/>
          </p:nvPr>
        </p:nvSpPr>
        <p:spPr>
          <a:xfrm>
            <a:off x="4832400" y="1152475"/>
            <a:ext cx="3999900" cy="3416400"/>
          </a:xfrm>
          <a:prstGeom prst="rect">
            <a:avLst/>
          </a:prstGeom>
        </p:spPr>
        <p:txBody>
          <a:bodyPr spcFirstLastPara="1">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5" name="Google Shape;8;p1"/>
          <p:cNvSpPr txBox="1">
            <a:spLocks noGrp="1"/>
          </p:cNvSpPr>
          <p:nvPr>
            <p:ph type="sldNum" idx="13"/>
          </p:nvPr>
        </p:nvSpPr>
        <p:spPr>
          <a:ln/>
        </p:spPr>
        <p:txBody>
          <a:bodyPr/>
          <a:lstStyle>
            <a:lvl1pPr>
              <a:defRPr/>
            </a:lvl1pPr>
          </a:lstStyle>
          <a:p>
            <a:fld id="{25F08163-4C6E-4A34-91A0-CD35F12720C7}" type="slidenum">
              <a:rPr lang="pt-BR"/>
              <a:pPr/>
              <a:t>‹nº›</a:t>
            </a:fld>
            <a:endParaRPr lang="pt-BR"/>
          </a:p>
        </p:txBody>
      </p:sp>
    </p:spTree>
    <p:extLst>
      <p:ext uri="{BB962C8B-B14F-4D97-AF65-F5344CB8AC3E}">
        <p14:creationId xmlns:p14="http://schemas.microsoft.com/office/powerpoint/2010/main" val="17986960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6"/>
        <p:cNvGrpSpPr/>
        <p:nvPr/>
      </p:nvGrpSpPr>
      <p:grpSpPr>
        <a:xfrm>
          <a:off x="0" y="0"/>
          <a:ext cx="0" cy="0"/>
          <a:chOff x="0" y="0"/>
          <a:chExt cx="0" cy="0"/>
        </a:xfrm>
      </p:grpSpPr>
      <p:sp>
        <p:nvSpPr>
          <p:cNvPr id="27" name="Google Shape;27;p6"/>
          <p:cNvSpPr txBox="1">
            <a:spLocks noGrp="1"/>
          </p:cNvSpPr>
          <p:nvPr>
            <p:ph type="title"/>
          </p:nvPr>
        </p:nvSpPr>
        <p:spPr>
          <a:xfrm>
            <a:off x="311700" y="445025"/>
            <a:ext cx="8520600" cy="572700"/>
          </a:xfrm>
          <a:prstGeom prst="rect">
            <a:avLst/>
          </a:prstGeom>
        </p:spPr>
        <p:txBody>
          <a:bodyPr spcFirstLastPara="1">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 name="Google Shape;8;p1"/>
          <p:cNvSpPr txBox="1">
            <a:spLocks noGrp="1"/>
          </p:cNvSpPr>
          <p:nvPr>
            <p:ph type="sldNum" idx="13"/>
          </p:nvPr>
        </p:nvSpPr>
        <p:spPr>
          <a:ln/>
        </p:spPr>
        <p:txBody>
          <a:bodyPr/>
          <a:lstStyle>
            <a:lvl1pPr>
              <a:defRPr/>
            </a:lvl1pPr>
          </a:lstStyle>
          <a:p>
            <a:fld id="{E4881CEE-8B9F-4BAC-B9E3-5FE7E43FCE55}" type="slidenum">
              <a:rPr lang="pt-BR"/>
              <a:pPr/>
              <a:t>‹nº›</a:t>
            </a:fld>
            <a:endParaRPr lang="pt-BR"/>
          </a:p>
        </p:txBody>
      </p:sp>
    </p:spTree>
    <p:extLst>
      <p:ext uri="{BB962C8B-B14F-4D97-AF65-F5344CB8AC3E}">
        <p14:creationId xmlns:p14="http://schemas.microsoft.com/office/powerpoint/2010/main" val="11338473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9"/>
        <p:cNvGrpSpPr/>
        <p:nvPr/>
      </p:nvGrpSpPr>
      <p:grpSpPr>
        <a:xfrm>
          <a:off x="0" y="0"/>
          <a:ext cx="0" cy="0"/>
          <a:chOff x="0" y="0"/>
          <a:chExt cx="0" cy="0"/>
        </a:xfrm>
      </p:grpSpPr>
      <p:sp>
        <p:nvSpPr>
          <p:cNvPr id="30" name="Google Shape;30;p7"/>
          <p:cNvSpPr txBox="1">
            <a:spLocks noGrp="1"/>
          </p:cNvSpPr>
          <p:nvPr>
            <p:ph type="title"/>
          </p:nvPr>
        </p:nvSpPr>
        <p:spPr>
          <a:xfrm>
            <a:off x="311700" y="631800"/>
            <a:ext cx="2808000" cy="755700"/>
          </a:xfrm>
          <a:prstGeom prst="rect">
            <a:avLst/>
          </a:prstGeom>
        </p:spPr>
        <p:txBody>
          <a:bodyPr spcFirstLastPara="1" anchor="b">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1" name="Google Shape;31;p7"/>
          <p:cNvSpPr txBox="1">
            <a:spLocks noGrp="1"/>
          </p:cNvSpPr>
          <p:nvPr>
            <p:ph type="body" idx="1"/>
          </p:nvPr>
        </p:nvSpPr>
        <p:spPr>
          <a:xfrm>
            <a:off x="311700" y="1490875"/>
            <a:ext cx="2808000" cy="3078000"/>
          </a:xfrm>
          <a:prstGeom prst="rect">
            <a:avLst/>
          </a:prstGeom>
        </p:spPr>
        <p:txBody>
          <a:bodyPr spcFirstLastPara="1">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 name="Google Shape;8;p1"/>
          <p:cNvSpPr txBox="1">
            <a:spLocks noGrp="1"/>
          </p:cNvSpPr>
          <p:nvPr>
            <p:ph type="sldNum" idx="13"/>
          </p:nvPr>
        </p:nvSpPr>
        <p:spPr>
          <a:ln/>
        </p:spPr>
        <p:txBody>
          <a:bodyPr/>
          <a:lstStyle>
            <a:lvl1pPr>
              <a:defRPr/>
            </a:lvl1pPr>
          </a:lstStyle>
          <a:p>
            <a:fld id="{0652E224-89B5-485A-9B9E-9BBE939185C0}" type="slidenum">
              <a:rPr lang="pt-BR"/>
              <a:pPr/>
              <a:t>‹nº›</a:t>
            </a:fld>
            <a:endParaRPr lang="pt-BR"/>
          </a:p>
        </p:txBody>
      </p:sp>
    </p:spTree>
    <p:extLst>
      <p:ext uri="{BB962C8B-B14F-4D97-AF65-F5344CB8AC3E}">
        <p14:creationId xmlns:p14="http://schemas.microsoft.com/office/powerpoint/2010/main" val="36246655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accent3"/>
        </a:solidFill>
        <a:effectLst/>
      </p:bgPr>
    </p:bg>
    <p:spTree>
      <p:nvGrpSpPr>
        <p:cNvPr id="1" name="Shape 33"/>
        <p:cNvGrpSpPr/>
        <p:nvPr/>
      </p:nvGrpSpPr>
      <p:grpSpPr>
        <a:xfrm>
          <a:off x="0" y="0"/>
          <a:ext cx="0" cy="0"/>
          <a:chOff x="0" y="0"/>
          <a:chExt cx="0" cy="0"/>
        </a:xfrm>
      </p:grpSpPr>
      <p:sp>
        <p:nvSpPr>
          <p:cNvPr id="34" name="Google Shape;34;p8"/>
          <p:cNvSpPr txBox="1">
            <a:spLocks noGrp="1"/>
          </p:cNvSpPr>
          <p:nvPr>
            <p:ph type="title"/>
          </p:nvPr>
        </p:nvSpPr>
        <p:spPr>
          <a:xfrm>
            <a:off x="490250" y="526350"/>
            <a:ext cx="5683800" cy="4090800"/>
          </a:xfrm>
          <a:prstGeom prst="rect">
            <a:avLst/>
          </a:prstGeom>
        </p:spPr>
        <p:txBody>
          <a:bodyPr spcFirstLastPara="1" anchor="ctr">
            <a:norm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a:endParaRPr/>
          </a:p>
        </p:txBody>
      </p:sp>
      <p:sp>
        <p:nvSpPr>
          <p:cNvPr id="3" name="Google Shape;35;p8"/>
          <p:cNvSpPr txBox="1">
            <a:spLocks noGrp="1"/>
          </p:cNvSpPr>
          <p:nvPr>
            <p:ph type="sldNum" idx="10"/>
          </p:nvPr>
        </p:nvSpPr>
        <p:spPr/>
        <p:txBody>
          <a:bodyPr/>
          <a:lstStyle>
            <a:lvl1pPr eaLnBrk="1" hangingPunct="1">
              <a:buClr>
                <a:srgbClr val="000000"/>
              </a:buClr>
              <a:buFont typeface="Arial" charset="0"/>
              <a:defRPr sz="1000">
                <a:solidFill>
                  <a:srgbClr val="FFFFFF"/>
                </a:solidFill>
                <a:latin typeface="Proxima Nova" charset="0"/>
                <a:cs typeface="Arial" charset="0"/>
                <a:sym typeface="Proxima Nova"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D46F45E4-CA6F-40F1-B576-3589C45FC1EE}" type="slidenum">
              <a:rPr lang="pt-BR"/>
              <a:pPr/>
              <a:t>‹nº›</a:t>
            </a:fld>
            <a:endParaRPr lang="pt-BR"/>
          </a:p>
        </p:txBody>
      </p:sp>
    </p:spTree>
    <p:extLst>
      <p:ext uri="{BB962C8B-B14F-4D97-AF65-F5344CB8AC3E}">
        <p14:creationId xmlns:p14="http://schemas.microsoft.com/office/powerpoint/2010/main" val="1605043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6"/>
        <p:cNvGrpSpPr/>
        <p:nvPr/>
      </p:nvGrpSpPr>
      <p:grpSpPr>
        <a:xfrm>
          <a:off x="0" y="0"/>
          <a:ext cx="0" cy="0"/>
          <a:chOff x="0" y="0"/>
          <a:chExt cx="0" cy="0"/>
        </a:xfrm>
      </p:grpSpPr>
      <p:sp>
        <p:nvSpPr>
          <p:cNvPr id="5" name="Google Shape;37;p9"/>
          <p:cNvSpPr>
            <a:spLocks noChangeArrowheads="1"/>
          </p:cNvSpPr>
          <p:nvPr/>
        </p:nvSpPr>
        <p:spPr bwMode="auto">
          <a:xfrm>
            <a:off x="4572000" y="0"/>
            <a:ext cx="4572000" cy="514350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a:p>
        </p:txBody>
      </p:sp>
      <p:cxnSp>
        <p:nvCxnSpPr>
          <p:cNvPr id="6" name="Google Shape;38;p9"/>
          <p:cNvCxnSpPr>
            <a:cxnSpLocks noChangeShapeType="1"/>
          </p:cNvCxnSpPr>
          <p:nvPr/>
        </p:nvCxnSpPr>
        <p:spPr bwMode="auto">
          <a:xfrm>
            <a:off x="5029200" y="4495800"/>
            <a:ext cx="468313" cy="0"/>
          </a:xfrm>
          <a:prstGeom prst="straightConnector1">
            <a:avLst/>
          </a:prstGeom>
          <a:noFill/>
          <a:ln w="19050">
            <a:solidFill>
              <a:schemeClr val="bg1"/>
            </a:solidFill>
            <a:round/>
            <a:headEnd type="none" w="sm" len="sm"/>
            <a:tailEnd type="none" w="sm" len="sm"/>
          </a:ln>
          <a:extLst>
            <a:ext uri="{909E8E84-426E-40DD-AFC4-6F175D3DCCD1}">
              <a14:hiddenFill xmlns:a14="http://schemas.microsoft.com/office/drawing/2010/main">
                <a:noFill/>
              </a14:hiddenFill>
            </a:ext>
          </a:extLst>
        </p:spPr>
      </p:cxnSp>
      <p:sp>
        <p:nvSpPr>
          <p:cNvPr id="39" name="Google Shape;39;p9"/>
          <p:cNvSpPr txBox="1">
            <a:spLocks noGrp="1"/>
          </p:cNvSpPr>
          <p:nvPr>
            <p:ph type="title"/>
          </p:nvPr>
        </p:nvSpPr>
        <p:spPr>
          <a:xfrm>
            <a:off x="265500" y="1375599"/>
            <a:ext cx="4045200" cy="1551900"/>
          </a:xfrm>
          <a:prstGeom prst="rect">
            <a:avLst/>
          </a:prstGeom>
        </p:spPr>
        <p:txBody>
          <a:bodyPr spcFirstLastPara="1" anchor="b">
            <a:norm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a:endParaRPr/>
          </a:p>
        </p:txBody>
      </p:sp>
      <p:sp>
        <p:nvSpPr>
          <p:cNvPr id="40" name="Google Shape;40;p9"/>
          <p:cNvSpPr txBox="1">
            <a:spLocks noGrp="1"/>
          </p:cNvSpPr>
          <p:nvPr>
            <p:ph type="subTitle" idx="1"/>
          </p:nvPr>
        </p:nvSpPr>
        <p:spPr>
          <a:xfrm>
            <a:off x="265500" y="2981125"/>
            <a:ext cx="4045200" cy="1345500"/>
          </a:xfrm>
          <a:prstGeom prst="rect">
            <a:avLst/>
          </a:prstGeom>
        </p:spPr>
        <p:txBody>
          <a:bodyPr spcFirstLastPara="1">
            <a:normAutofit/>
          </a:bodyPr>
          <a:lstStyle>
            <a:lvl1pPr lvl="0" algn="ctr">
              <a:lnSpc>
                <a:spcPct val="100000"/>
              </a:lnSpc>
              <a:spcBef>
                <a:spcPts val="0"/>
              </a:spcBef>
              <a:spcAft>
                <a:spcPts val="0"/>
              </a:spcAft>
              <a:buSzPts val="1800"/>
              <a:buNone/>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
        <p:nvSpPr>
          <p:cNvPr id="41" name="Google Shape;41;p9"/>
          <p:cNvSpPr txBox="1">
            <a:spLocks noGrp="1"/>
          </p:cNvSpPr>
          <p:nvPr>
            <p:ph type="body" idx="2"/>
          </p:nvPr>
        </p:nvSpPr>
        <p:spPr>
          <a:xfrm>
            <a:off x="4939500" y="724200"/>
            <a:ext cx="3837000" cy="3695100"/>
          </a:xfrm>
          <a:prstGeom prst="rect">
            <a:avLst/>
          </a:prstGeom>
        </p:spPr>
        <p:txBody>
          <a:bodyPr spcFirstLastPara="1" anchor="ctr">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7" name="Google Shape;42;p9"/>
          <p:cNvSpPr txBox="1">
            <a:spLocks noGrp="1"/>
          </p:cNvSpPr>
          <p:nvPr>
            <p:ph type="sldNum" idx="10"/>
          </p:nvPr>
        </p:nvSpPr>
        <p:spPr/>
        <p:txBody>
          <a:bodyPr/>
          <a:lstStyle>
            <a:lvl1pPr eaLnBrk="1" hangingPunct="1">
              <a:buClr>
                <a:srgbClr val="000000"/>
              </a:buClr>
              <a:buFont typeface="Arial" charset="0"/>
              <a:defRPr sz="1000">
                <a:solidFill>
                  <a:srgbClr val="FFFFFF"/>
                </a:solidFill>
                <a:latin typeface="Proxima Nova" charset="0"/>
                <a:cs typeface="Arial" charset="0"/>
                <a:sym typeface="Proxima Nova"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C2AEBA59-3F8E-4703-97A9-363870F53575}" type="slidenum">
              <a:rPr lang="pt-BR"/>
              <a:pPr/>
              <a:t>‹nº›</a:t>
            </a:fld>
            <a:endParaRPr lang="pt-BR"/>
          </a:p>
        </p:txBody>
      </p:sp>
    </p:spTree>
    <p:extLst>
      <p:ext uri="{BB962C8B-B14F-4D97-AF65-F5344CB8AC3E}">
        <p14:creationId xmlns:p14="http://schemas.microsoft.com/office/powerpoint/2010/main" val="1448596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3"/>
        <p:cNvGrpSpPr/>
        <p:nvPr/>
      </p:nvGrpSpPr>
      <p:grpSpPr>
        <a:xfrm>
          <a:off x="0" y="0"/>
          <a:ext cx="0" cy="0"/>
          <a:chOff x="0" y="0"/>
          <a:chExt cx="0" cy="0"/>
        </a:xfrm>
      </p:grpSpPr>
      <p:sp>
        <p:nvSpPr>
          <p:cNvPr id="44" name="Google Shape;44;p10"/>
          <p:cNvSpPr txBox="1">
            <a:spLocks noGrp="1"/>
          </p:cNvSpPr>
          <p:nvPr>
            <p:ph type="body" idx="1"/>
          </p:nvPr>
        </p:nvSpPr>
        <p:spPr>
          <a:xfrm>
            <a:off x="319500" y="4233725"/>
            <a:ext cx="5998800" cy="598800"/>
          </a:xfrm>
          <a:prstGeom prst="rect">
            <a:avLst/>
          </a:prstGeom>
        </p:spPr>
        <p:txBody>
          <a:bodyPr spcFirstLastPara="1" anchor="ctr">
            <a:normAutofit/>
          </a:bodyPr>
          <a:lstStyle>
            <a:lvl1pPr marL="457200" lvl="0" indent="-228600">
              <a:lnSpc>
                <a:spcPct val="100000"/>
              </a:lnSpc>
              <a:spcBef>
                <a:spcPts val="0"/>
              </a:spcBef>
              <a:spcAft>
                <a:spcPts val="0"/>
              </a:spcAft>
              <a:buClr>
                <a:schemeClr val="accent3"/>
              </a:buClr>
              <a:buSzPts val="1800"/>
              <a:buFont typeface="Alfa Slab One"/>
              <a:buNone/>
              <a:defRPr>
                <a:solidFill>
                  <a:schemeClr val="accent3"/>
                </a:solidFill>
                <a:latin typeface="Alfa Slab One"/>
                <a:ea typeface="Alfa Slab One"/>
                <a:cs typeface="Alfa Slab One"/>
                <a:sym typeface="Alfa Slab One"/>
              </a:defRPr>
            </a:lvl1pPr>
          </a:lstStyle>
          <a:p>
            <a:endParaRPr/>
          </a:p>
        </p:txBody>
      </p:sp>
      <p:sp>
        <p:nvSpPr>
          <p:cNvPr id="3" name="Google Shape;8;p1"/>
          <p:cNvSpPr txBox="1">
            <a:spLocks noGrp="1"/>
          </p:cNvSpPr>
          <p:nvPr>
            <p:ph type="sldNum" idx="13"/>
          </p:nvPr>
        </p:nvSpPr>
        <p:spPr>
          <a:ln/>
        </p:spPr>
        <p:txBody>
          <a:bodyPr/>
          <a:lstStyle>
            <a:lvl1pPr>
              <a:defRPr/>
            </a:lvl1pPr>
          </a:lstStyle>
          <a:p>
            <a:fld id="{39849ABC-3ACF-4A33-9182-9EAADEA733E5}" type="slidenum">
              <a:rPr lang="pt-BR"/>
              <a:pPr/>
              <a:t>‹nº›</a:t>
            </a:fld>
            <a:endParaRPr lang="pt-BR"/>
          </a:p>
        </p:txBody>
      </p:sp>
    </p:spTree>
    <p:extLst>
      <p:ext uri="{BB962C8B-B14F-4D97-AF65-F5344CB8AC3E}">
        <p14:creationId xmlns:p14="http://schemas.microsoft.com/office/powerpoint/2010/main" val="1400698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6"/>
        <p:cNvGrpSpPr/>
        <p:nvPr/>
      </p:nvGrpSpPr>
      <p:grpSpPr>
        <a:xfrm>
          <a:off x="0" y="0"/>
          <a:ext cx="0" cy="0"/>
          <a:chOff x="0" y="0"/>
          <a:chExt cx="0" cy="0"/>
        </a:xfrm>
      </p:grpSpPr>
      <p:sp>
        <p:nvSpPr>
          <p:cNvPr id="47" name="Google Shape;47;p11"/>
          <p:cNvSpPr txBox="1">
            <a:spLocks noGrp="1"/>
          </p:cNvSpPr>
          <p:nvPr>
            <p:ph type="title"/>
          </p:nvPr>
        </p:nvSpPr>
        <p:spPr>
          <a:xfrm>
            <a:off x="311700" y="1167925"/>
            <a:ext cx="8520600" cy="1980000"/>
          </a:xfrm>
          <a:prstGeom prst="rect">
            <a:avLst/>
          </a:prstGeom>
        </p:spPr>
        <p:txBody>
          <a:bodyPr spcFirstLastPara="1" anchor="ctr">
            <a:normAutofit/>
          </a:bodyPr>
          <a:lstStyle>
            <a:lvl1pPr lvl="0" algn="ctr">
              <a:spcBef>
                <a:spcPts val="0"/>
              </a:spcBef>
              <a:spcAft>
                <a:spcPts val="0"/>
              </a:spcAft>
              <a:buClr>
                <a:schemeClr val="dk1"/>
              </a:buClr>
              <a:buSzPts val="11000"/>
              <a:buNone/>
              <a:defRPr sz="11000">
                <a:solidFill>
                  <a:schemeClr val="dk1"/>
                </a:solidFill>
              </a:defRPr>
            </a:lvl1pPr>
            <a:lvl2pPr lvl="1" algn="ctr">
              <a:spcBef>
                <a:spcPts val="0"/>
              </a:spcBef>
              <a:spcAft>
                <a:spcPts val="0"/>
              </a:spcAft>
              <a:buClr>
                <a:schemeClr val="dk1"/>
              </a:buClr>
              <a:buSzPts val="11000"/>
              <a:buNone/>
              <a:defRPr sz="11000">
                <a:solidFill>
                  <a:schemeClr val="dk1"/>
                </a:solidFill>
              </a:defRPr>
            </a:lvl2pPr>
            <a:lvl3pPr lvl="2" algn="ctr">
              <a:spcBef>
                <a:spcPts val="0"/>
              </a:spcBef>
              <a:spcAft>
                <a:spcPts val="0"/>
              </a:spcAft>
              <a:buClr>
                <a:schemeClr val="dk1"/>
              </a:buClr>
              <a:buSzPts val="11000"/>
              <a:buNone/>
              <a:defRPr sz="11000">
                <a:solidFill>
                  <a:schemeClr val="dk1"/>
                </a:solidFill>
              </a:defRPr>
            </a:lvl3pPr>
            <a:lvl4pPr lvl="3" algn="ctr">
              <a:spcBef>
                <a:spcPts val="0"/>
              </a:spcBef>
              <a:spcAft>
                <a:spcPts val="0"/>
              </a:spcAft>
              <a:buClr>
                <a:schemeClr val="dk1"/>
              </a:buClr>
              <a:buSzPts val="11000"/>
              <a:buNone/>
              <a:defRPr sz="11000">
                <a:solidFill>
                  <a:schemeClr val="dk1"/>
                </a:solidFill>
              </a:defRPr>
            </a:lvl4pPr>
            <a:lvl5pPr lvl="4" algn="ctr">
              <a:spcBef>
                <a:spcPts val="0"/>
              </a:spcBef>
              <a:spcAft>
                <a:spcPts val="0"/>
              </a:spcAft>
              <a:buClr>
                <a:schemeClr val="dk1"/>
              </a:buClr>
              <a:buSzPts val="11000"/>
              <a:buNone/>
              <a:defRPr sz="11000">
                <a:solidFill>
                  <a:schemeClr val="dk1"/>
                </a:solidFill>
              </a:defRPr>
            </a:lvl5pPr>
            <a:lvl6pPr lvl="5" algn="ctr">
              <a:spcBef>
                <a:spcPts val="0"/>
              </a:spcBef>
              <a:spcAft>
                <a:spcPts val="0"/>
              </a:spcAft>
              <a:buClr>
                <a:schemeClr val="dk1"/>
              </a:buClr>
              <a:buSzPts val="11000"/>
              <a:buNone/>
              <a:defRPr sz="11000">
                <a:solidFill>
                  <a:schemeClr val="dk1"/>
                </a:solidFill>
              </a:defRPr>
            </a:lvl6pPr>
            <a:lvl7pPr lvl="6" algn="ctr">
              <a:spcBef>
                <a:spcPts val="0"/>
              </a:spcBef>
              <a:spcAft>
                <a:spcPts val="0"/>
              </a:spcAft>
              <a:buClr>
                <a:schemeClr val="dk1"/>
              </a:buClr>
              <a:buSzPts val="11000"/>
              <a:buNone/>
              <a:defRPr sz="11000">
                <a:solidFill>
                  <a:schemeClr val="dk1"/>
                </a:solidFill>
              </a:defRPr>
            </a:lvl7pPr>
            <a:lvl8pPr lvl="7" algn="ctr">
              <a:spcBef>
                <a:spcPts val="0"/>
              </a:spcBef>
              <a:spcAft>
                <a:spcPts val="0"/>
              </a:spcAft>
              <a:buClr>
                <a:schemeClr val="dk1"/>
              </a:buClr>
              <a:buSzPts val="11000"/>
              <a:buNone/>
              <a:defRPr sz="11000">
                <a:solidFill>
                  <a:schemeClr val="dk1"/>
                </a:solidFill>
              </a:defRPr>
            </a:lvl8pPr>
            <a:lvl9pPr lvl="8" algn="ctr">
              <a:spcBef>
                <a:spcPts val="0"/>
              </a:spcBef>
              <a:spcAft>
                <a:spcPts val="0"/>
              </a:spcAft>
              <a:buClr>
                <a:schemeClr val="dk1"/>
              </a:buClr>
              <a:buSzPts val="11000"/>
              <a:buNone/>
              <a:defRPr sz="11000">
                <a:solidFill>
                  <a:schemeClr val="dk1"/>
                </a:solidFill>
              </a:defRPr>
            </a:lvl9pPr>
          </a:lstStyle>
          <a:p>
            <a:r>
              <a:rPr lang="pt-BR" smtClean="0"/>
              <a:t>Clique para editar o título mestre</a:t>
            </a:r>
            <a:endParaRPr/>
          </a:p>
        </p:txBody>
      </p:sp>
      <p:sp>
        <p:nvSpPr>
          <p:cNvPr id="48" name="Google Shape;48;p11"/>
          <p:cNvSpPr txBox="1">
            <a:spLocks noGrp="1"/>
          </p:cNvSpPr>
          <p:nvPr>
            <p:ph type="body" idx="1"/>
          </p:nvPr>
        </p:nvSpPr>
        <p:spPr>
          <a:xfrm>
            <a:off x="311700" y="3224250"/>
            <a:ext cx="8520600" cy="1071600"/>
          </a:xfrm>
          <a:prstGeom prst="rect">
            <a:avLst/>
          </a:prstGeom>
        </p:spPr>
        <p:txBody>
          <a:bodyPr spcFirstLastPara="1">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 name="Google Shape;8;p1"/>
          <p:cNvSpPr txBox="1">
            <a:spLocks noGrp="1"/>
          </p:cNvSpPr>
          <p:nvPr>
            <p:ph type="sldNum" idx="13"/>
          </p:nvPr>
        </p:nvSpPr>
        <p:spPr>
          <a:ln/>
        </p:spPr>
        <p:txBody>
          <a:bodyPr/>
          <a:lstStyle>
            <a:lvl1pPr>
              <a:defRPr/>
            </a:lvl1pPr>
          </a:lstStyle>
          <a:p>
            <a:fld id="{AFC30921-881A-4ACC-9274-D4C4DAE30050}" type="slidenum">
              <a:rPr lang="pt-BR"/>
              <a:pPr/>
              <a:t>‹nº›</a:t>
            </a:fld>
            <a:endParaRPr lang="pt-BR"/>
          </a:p>
        </p:txBody>
      </p:sp>
    </p:spTree>
    <p:extLst>
      <p:ext uri="{BB962C8B-B14F-4D97-AF65-F5344CB8AC3E}">
        <p14:creationId xmlns:p14="http://schemas.microsoft.com/office/powerpoint/2010/main" val="20387968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2" name="Google Shape;8;p1"/>
          <p:cNvSpPr txBox="1">
            <a:spLocks noGrp="1"/>
          </p:cNvSpPr>
          <p:nvPr>
            <p:ph type="sldNum" idx="13"/>
          </p:nvPr>
        </p:nvSpPr>
        <p:spPr>
          <a:ln/>
        </p:spPr>
        <p:txBody>
          <a:bodyPr/>
          <a:lstStyle>
            <a:lvl1pPr>
              <a:defRPr/>
            </a:lvl1pPr>
          </a:lstStyle>
          <a:p>
            <a:fld id="{F725AB6F-2B11-45EF-82C2-CBE4E5B7F52A}" type="slidenum">
              <a:rPr lang="pt-BR"/>
              <a:pPr/>
              <a:t>‹nº›</a:t>
            </a:fld>
            <a:endParaRPr lang="pt-BR"/>
          </a:p>
        </p:txBody>
      </p:sp>
    </p:spTree>
    <p:extLst>
      <p:ext uri="{BB962C8B-B14F-4D97-AF65-F5344CB8AC3E}">
        <p14:creationId xmlns:p14="http://schemas.microsoft.com/office/powerpoint/2010/main" val="41084931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311150" y="444500"/>
            <a:ext cx="8521700" cy="573088"/>
          </a:xfrm>
        </p:spPr>
        <p:txBody>
          <a:bodyPr/>
          <a:lstStyle/>
          <a:p>
            <a:r>
              <a:rPr lang="pt-BR" smtClean="0"/>
              <a:t>Clique para editar o título mestre</a:t>
            </a:r>
            <a:endParaRPr lang="pt-BR"/>
          </a:p>
        </p:txBody>
      </p:sp>
      <p:sp>
        <p:nvSpPr>
          <p:cNvPr id="3" name="Espaço Reservado para Conteúdo 2"/>
          <p:cNvSpPr>
            <a:spLocks noGrp="1"/>
          </p:cNvSpPr>
          <p:nvPr>
            <p:ph idx="1"/>
          </p:nvPr>
        </p:nvSpPr>
        <p:spPr>
          <a:xfrm>
            <a:off x="311150" y="1152525"/>
            <a:ext cx="8521700" cy="34163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Número de Slide 3"/>
          <p:cNvSpPr>
            <a:spLocks noGrp="1"/>
          </p:cNvSpPr>
          <p:nvPr>
            <p:ph type="sldNum" idx="10"/>
          </p:nvPr>
        </p:nvSpPr>
        <p:spPr>
          <a:xfrm>
            <a:off x="8472488" y="4662488"/>
            <a:ext cx="549275" cy="393700"/>
          </a:xfrm>
        </p:spPr>
        <p:txBody>
          <a:bodyPr/>
          <a:lstStyle>
            <a:lvl1pPr>
              <a:defRPr/>
            </a:lvl1pPr>
          </a:lstStyle>
          <a:p>
            <a:fld id="{B3E3EAEB-2B65-4D5D-AFA5-A26EB61AD640}" type="slidenum">
              <a:rPr lang="pt-BR"/>
              <a:pPr/>
              <a:t>‹nº›</a:t>
            </a:fld>
            <a:endParaRPr lang="pt-BR"/>
          </a:p>
        </p:txBody>
      </p:sp>
    </p:spTree>
    <p:extLst>
      <p:ext uri="{BB962C8B-B14F-4D97-AF65-F5344CB8AC3E}">
        <p14:creationId xmlns:p14="http://schemas.microsoft.com/office/powerpoint/2010/main" val="1365729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gameday">
    <p:bg>
      <p:bgPr>
        <a:solidFill>
          <a:schemeClr val="bg1"/>
        </a:solidFill>
        <a:effectLst/>
      </p:bgPr>
    </p:bg>
    <p:spTree>
      <p:nvGrpSpPr>
        <p:cNvPr id="1" name=""/>
        <p:cNvGrpSpPr/>
        <p:nvPr/>
      </p:nvGrpSpPr>
      <p:grpSpPr>
        <a:xfrm>
          <a:off x="0" y="0"/>
          <a:ext cx="0" cy="0"/>
          <a:chOff x="0" y="0"/>
          <a:chExt cx="0" cy="0"/>
        </a:xfrm>
      </p:grpSpPr>
      <p:sp>
        <p:nvSpPr>
          <p:cNvPr id="1026" name="Google Shape;6;p1"/>
          <p:cNvSpPr txBox="1">
            <a:spLocks noGrp="1"/>
          </p:cNvSpPr>
          <p:nvPr>
            <p:ph type="title"/>
          </p:nvPr>
        </p:nvSpPr>
        <p:spPr bwMode="auto">
          <a:xfrm>
            <a:off x="311150" y="444500"/>
            <a:ext cx="8521700" cy="57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
        <p:nvSpPr>
          <p:cNvPr id="1027" name="Google Shape;7;p1"/>
          <p:cNvSpPr txBox="1">
            <a:spLocks noGrp="1"/>
          </p:cNvSpPr>
          <p:nvPr>
            <p:ph type="body" idx="1"/>
          </p:nvPr>
        </p:nvSpPr>
        <p:spPr bwMode="auto">
          <a:xfrm>
            <a:off x="311150" y="1152525"/>
            <a:ext cx="852170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
        <p:nvSpPr>
          <p:cNvPr id="1028" name="Google Shape;8;p1"/>
          <p:cNvSpPr txBox="1">
            <a:spLocks noGrp="1"/>
          </p:cNvSpPr>
          <p:nvPr>
            <p:ph type="sldNum" idx="12"/>
          </p:nvPr>
        </p:nvSpPr>
        <p:spPr bwMode="auto">
          <a:xfrm>
            <a:off x="8472488" y="4662488"/>
            <a:ext cx="54927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ctr" anchorCtr="0" compatLnSpc="1">
            <a:prstTxWarp prst="textNoShape">
              <a:avLst/>
            </a:prstTxWarp>
          </a:bodyPr>
          <a:lstStyle>
            <a:lvl1pPr algn="r" eaLnBrk="1" hangingPunct="1">
              <a:buClr>
                <a:srgbClr val="000000"/>
              </a:buClr>
              <a:buFont typeface="Arial" charset="0"/>
              <a:defRPr sz="1000">
                <a:solidFill>
                  <a:srgbClr val="666666"/>
                </a:solidFill>
                <a:latin typeface="Proxima Nova" charset="0"/>
                <a:cs typeface="Arial" charset="0"/>
                <a:sym typeface="Proxima Nova"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B8839843-1AA1-412B-BD49-0C652CC077D9}" type="slidenum">
              <a:rPr lang="pt-BR"/>
              <a:pPr/>
              <a:t>‹nº›</a:t>
            </a:fld>
            <a:endParaRPr lang="pt-BR"/>
          </a:p>
        </p:txBody>
      </p:sp>
    </p:spTree>
  </p:cSld>
  <p:clrMap bg1="lt1" tx1="dk1" bg2="dk2" tx2="lt2" accent1="accent1" accent2="accent2" accent3="accent3" accent4="accent4" accent5="accent5" accent6="accent6" hlink="hlink" folHlink="folHlink"/>
  <p:sldLayoutIdLst>
    <p:sldLayoutId id="2147483672" r:id="rId1"/>
    <p:sldLayoutId id="2147483673" r:id="rId2"/>
    <p:sldLayoutId id="2147483670" r:id="rId3"/>
    <p:sldLayoutId id="2147483669" r:id="rId4"/>
    <p:sldLayoutId id="2147483668" r:id="rId5"/>
    <p:sldLayoutId id="2147483667" r:id="rId6"/>
    <p:sldLayoutId id="2147483674" r:id="rId7"/>
    <p:sldLayoutId id="2147483675" r:id="rId8"/>
    <p:sldLayoutId id="2147483666" r:id="rId9"/>
    <p:sldLayoutId id="2147483665" r:id="rId10"/>
    <p:sldLayoutId id="2147483664" r:id="rId11"/>
    <p:sldLayoutId id="2147483671" r:id="rId12"/>
  </p:sldLayoutIdLst>
  <p:hf sldNum="0" hdr="0" ftr="0" dt="0"/>
  <p:txStyles>
    <p:titleStyle>
      <a:defPPr marR="0" lvl="0" algn="l" rtl="0">
        <a:lnSpc>
          <a:spcPct val="100000"/>
        </a:lnSpc>
        <a:spcBef>
          <a:spcPts val="0"/>
        </a:spcBef>
        <a:spcAft>
          <a:spcPts val="0"/>
        </a:spcAft>
      </a:defPPr>
      <a:lvl1pPr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lvl="1"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lvl="2"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lvl="3"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lvl="4"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342900" indent="-3429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hyperlink" Target="https://pubmed.ncbi.nlm.nih.gov/35851183/" TargetMode="Externa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4.xm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8.xml"/><Relationship Id="rId1" Type="http://schemas.openxmlformats.org/officeDocument/2006/relationships/slideLayout" Target="../slideLayouts/slideLayout11.xml"/></Relationships>
</file>

<file path=ppt/slides/_rels/slide4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9.xml"/><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5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paulomargotto.com.br/" TargetMode="External"/><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paulomargotto.com.br/documentos/21263" TargetMode="External"/><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Google Shape;63;p14"/>
          <p:cNvSpPr txBox="1">
            <a:spLocks noGrp="1"/>
          </p:cNvSpPr>
          <p:nvPr>
            <p:ph type="title" idx="4294967295"/>
          </p:nvPr>
        </p:nvSpPr>
        <p:spPr>
          <a:xfrm>
            <a:off x="311150" y="1852613"/>
            <a:ext cx="8521700" cy="573087"/>
          </a:xfrm>
        </p:spPr>
        <p:txBody>
          <a:bodyPr/>
          <a:lstStyle/>
          <a:p>
            <a:pPr algn="ctr" eaLnBrk="1" hangingPunct="1">
              <a:buClr>
                <a:srgbClr val="FF5722"/>
              </a:buClr>
              <a:buSzPts val="3000"/>
              <a:buFont typeface="Alfa Slab One" charset="0"/>
              <a:buNone/>
            </a:pPr>
            <a:r>
              <a:rPr lang="pt-BR" sz="1800" b="1" smtClean="0">
                <a:solidFill>
                  <a:srgbClr val="FF0000"/>
                </a:solidFill>
                <a:latin typeface="Algerian" pitchFamily="82" charset="0"/>
                <a:cs typeface="Arial" charset="0"/>
                <a:sym typeface="Proxima Nova" charset="0"/>
              </a:rPr>
              <a:t>Hemorragia pulmonar em recém-nascidos de extremo baixo peso: Significado do tamanho do shunt esquerda-direita através de uma válvula INCOMPETENTE d0 forame oval patente</a:t>
            </a:r>
          </a:p>
        </p:txBody>
      </p:sp>
      <p:sp>
        <p:nvSpPr>
          <p:cNvPr id="64" name="Google Shape;64;p14"/>
          <p:cNvSpPr txBox="1">
            <a:spLocks noGrp="1"/>
          </p:cNvSpPr>
          <p:nvPr>
            <p:ph type="body" idx="4294967295"/>
          </p:nvPr>
        </p:nvSpPr>
        <p:spPr/>
        <p:txBody>
          <a:bodyPr>
            <a:normAutofit/>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95000"/>
              </a:lnSpc>
              <a:buClr>
                <a:srgbClr val="666666"/>
              </a:buClr>
              <a:buSzPts val="1800"/>
              <a:buFont typeface="Proxima Nova" charset="0"/>
              <a:buNone/>
            </a:pPr>
            <a:endParaRPr lang="pt-BR" sz="1000" smtClean="0">
              <a:solidFill>
                <a:srgbClr val="666666"/>
              </a:solidFill>
              <a:latin typeface="Proxima Nova" charset="0"/>
              <a:sym typeface="Proxima Nova" charset="0"/>
            </a:endParaRPr>
          </a:p>
          <a:p>
            <a:pPr marL="0" indent="0" eaLnBrk="1" hangingPunct="1">
              <a:lnSpc>
                <a:spcPct val="95000"/>
              </a:lnSpc>
              <a:spcBef>
                <a:spcPts val="1200"/>
              </a:spcBef>
              <a:buClr>
                <a:srgbClr val="666666"/>
              </a:buClr>
              <a:buSzPts val="1800"/>
              <a:buFont typeface="Proxima Nova" charset="0"/>
              <a:buNone/>
            </a:pPr>
            <a:endParaRPr lang="pt-BR" sz="1000" smtClean="0">
              <a:solidFill>
                <a:srgbClr val="666666"/>
              </a:solidFill>
              <a:latin typeface="Proxima Nova" charset="0"/>
              <a:sym typeface="Proxima Nova" charset="0"/>
            </a:endParaRPr>
          </a:p>
          <a:p>
            <a:pPr marL="0" indent="0" eaLnBrk="1" hangingPunct="1">
              <a:lnSpc>
                <a:spcPct val="95000"/>
              </a:lnSpc>
              <a:spcBef>
                <a:spcPts val="1200"/>
              </a:spcBef>
              <a:buClr>
                <a:srgbClr val="666666"/>
              </a:buClr>
              <a:buSzPts val="1800"/>
              <a:buFont typeface="Proxima Nova" charset="0"/>
              <a:buNone/>
            </a:pPr>
            <a:endParaRPr lang="pt-BR" sz="1000" smtClean="0">
              <a:solidFill>
                <a:srgbClr val="666666"/>
              </a:solidFill>
              <a:latin typeface="Proxima Nova" charset="0"/>
              <a:sym typeface="Proxima Nova" charset="0"/>
            </a:endParaRPr>
          </a:p>
          <a:p>
            <a:pPr marL="0" indent="0" eaLnBrk="1" hangingPunct="1">
              <a:lnSpc>
                <a:spcPct val="95000"/>
              </a:lnSpc>
              <a:spcBef>
                <a:spcPts val="1200"/>
              </a:spcBef>
              <a:buClr>
                <a:srgbClr val="666666"/>
              </a:buClr>
              <a:buSzPts val="1800"/>
              <a:buFont typeface="Proxima Nova" charset="0"/>
              <a:buNone/>
            </a:pPr>
            <a:endParaRPr lang="pt-BR" sz="1000" smtClean="0">
              <a:solidFill>
                <a:srgbClr val="666666"/>
              </a:solidFill>
              <a:latin typeface="Proxima Nova" charset="0"/>
              <a:sym typeface="Proxima Nova" charset="0"/>
            </a:endParaRPr>
          </a:p>
          <a:p>
            <a:pPr marL="0" indent="0" eaLnBrk="1" hangingPunct="1">
              <a:lnSpc>
                <a:spcPct val="95000"/>
              </a:lnSpc>
              <a:spcBef>
                <a:spcPts val="1200"/>
              </a:spcBef>
              <a:buClr>
                <a:srgbClr val="666666"/>
              </a:buClr>
              <a:buSzPts val="1800"/>
              <a:buFont typeface="Proxima Nova" charset="0"/>
              <a:buNone/>
            </a:pPr>
            <a:endParaRPr lang="pt-BR" sz="1000" smtClean="0">
              <a:solidFill>
                <a:srgbClr val="666666"/>
              </a:solidFill>
              <a:latin typeface="Proxima Nova" charset="0"/>
              <a:sym typeface="Proxima Nova" charset="0"/>
            </a:endParaRPr>
          </a:p>
        </p:txBody>
      </p:sp>
      <p:sp>
        <p:nvSpPr>
          <p:cNvPr id="111620" name="Rectangle 4"/>
          <p:cNvSpPr>
            <a:spLocks noChangeArrowheads="1"/>
          </p:cNvSpPr>
          <p:nvPr/>
        </p:nvSpPr>
        <p:spPr bwMode="auto">
          <a:xfrm>
            <a:off x="1608138" y="3870325"/>
            <a:ext cx="5783262" cy="1155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sym typeface="Proxima Nova" charset="0"/>
              </a:rPr>
              <a:t>Apresentação: Carolina Mesquita</a:t>
            </a:r>
          </a:p>
          <a:p>
            <a:pPr algn="ctr"/>
            <a:r>
              <a:rPr lang="pt-BR">
                <a:sym typeface="Proxima Nova" charset="0"/>
              </a:rPr>
              <a:t>Coordenação: Paulo R. Margotto</a:t>
            </a:r>
          </a:p>
          <a:p>
            <a:pPr algn="ctr"/>
            <a:r>
              <a:rPr lang="pt-BR">
                <a:sym typeface="Proxima Nova" charset="0"/>
              </a:rPr>
              <a:t>Residência na Unidade de Neonatologia do HMIB/SES/DF</a:t>
            </a:r>
          </a:p>
          <a:p>
            <a:pPr algn="ctr"/>
            <a:r>
              <a:rPr lang="pt-BR">
                <a:sym typeface="Proxima Nova" charset="0"/>
              </a:rPr>
              <a:t> </a:t>
            </a:r>
            <a:r>
              <a:rPr lang="pt-BR">
                <a:sym typeface="Proxima Nova" charset="0"/>
                <a:hlinkClick r:id="rId3"/>
              </a:rPr>
              <a:t>www.paulomargotto.com.br</a:t>
            </a:r>
            <a:r>
              <a:rPr lang="pt-BR">
                <a:sym typeface="Proxima Nova" charset="0"/>
              </a:rPr>
              <a:t> </a:t>
            </a:r>
          </a:p>
          <a:p>
            <a:pPr algn="ctr"/>
            <a:r>
              <a:rPr lang="pt-BR">
                <a:sym typeface="Proxima Nova" charset="0"/>
              </a:rPr>
              <a:t>Brasília, 20 de agosto de 2022</a:t>
            </a:r>
          </a:p>
        </p:txBody>
      </p:sp>
      <p:pic>
        <p:nvPicPr>
          <p:cNvPr id="111621" name="Google Shape;58;p13"/>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563" y="3643313"/>
            <a:ext cx="1930400" cy="150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1622" name="Rectangle 6"/>
          <p:cNvSpPr>
            <a:spLocks noChangeArrowheads="1"/>
          </p:cNvSpPr>
          <p:nvPr/>
        </p:nvSpPr>
        <p:spPr bwMode="auto">
          <a:xfrm>
            <a:off x="0" y="2886075"/>
            <a:ext cx="9020175" cy="7302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1200" b="1">
                <a:hlinkClick r:id="rId5"/>
              </a:rPr>
              <a:t>Pulmonary hemorrhage in extremely low birth weight infants: Significance of the size of left to right shunting through a valve incompetent patent foramen ovale</a:t>
            </a:r>
            <a:r>
              <a:rPr lang="pt-BR" sz="1200">
                <a:hlinkClick r:id="rId5"/>
              </a:rPr>
              <a:t>.</a:t>
            </a:r>
            <a:endParaRPr lang="pt-BR" sz="1200"/>
          </a:p>
          <a:p>
            <a:pPr algn="ctr"/>
            <a:r>
              <a:rPr lang="pt-BR" sz="1200"/>
              <a:t>Kappico JM, Cayabyab R, Ebrahimi M, Uzunyan MY, Barton L, Siassi B, Ramanathan R.J Perinatol. </a:t>
            </a:r>
            <a:r>
              <a:rPr lang="pt-BR" sz="1200" b="1">
                <a:solidFill>
                  <a:srgbClr val="FF66FF"/>
                </a:solidFill>
              </a:rPr>
              <a:t>2022</a:t>
            </a:r>
            <a:r>
              <a:rPr lang="pt-BR" sz="1200"/>
              <a:t> Jul 18. doi: 10.1038/s41372-022-01464-9. Online ahead of print.PMID: 35851183</a:t>
            </a:r>
          </a:p>
        </p:txBody>
      </p:sp>
      <p:pic>
        <p:nvPicPr>
          <p:cNvPr id="111623"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82738" y="487363"/>
            <a:ext cx="6515100" cy="1277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Google Shape;77;p16"/>
          <p:cNvSpPr txBox="1">
            <a:spLocks noGrp="1"/>
          </p:cNvSpPr>
          <p:nvPr>
            <p:ph type="title" idx="4294967295"/>
          </p:nvPr>
        </p:nvSpPr>
        <p:spPr/>
        <p:txBody>
          <a:bodyPr>
            <a:normAutofit/>
          </a:bodyPr>
          <a:lstStyle/>
          <a:p>
            <a:pPr eaLnBrk="1" hangingPunct="1">
              <a:buClr>
                <a:srgbClr val="FF5722"/>
              </a:buClr>
              <a:buSzPts val="3000"/>
              <a:buFont typeface="Alfa Slab One" charset="0"/>
              <a:buNone/>
            </a:pPr>
            <a:r>
              <a:rPr lang="pt-BR" sz="2700" smtClean="0">
                <a:solidFill>
                  <a:srgbClr val="FF5722"/>
                </a:solidFill>
                <a:latin typeface="Alfa Slab One" charset="0"/>
                <a:cs typeface="Arial" charset="0"/>
                <a:sym typeface="Alfa Slab One" charset="0"/>
              </a:rPr>
              <a:t>Introdução</a:t>
            </a:r>
          </a:p>
        </p:txBody>
      </p:sp>
      <p:sp>
        <p:nvSpPr>
          <p:cNvPr id="78" name="Google Shape;78;p16"/>
          <p:cNvSpPr txBox="1">
            <a:spLocks noGrp="1"/>
          </p:cNvSpPr>
          <p:nvPr>
            <p:ph type="body" idx="4294967295"/>
          </p:nvPr>
        </p:nvSpPr>
        <p:spPr>
          <a:solidFill>
            <a:schemeClr val="bg1"/>
          </a:solidFill>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95000"/>
              </a:lnSpc>
              <a:buClr>
                <a:srgbClr val="666666"/>
              </a:buClr>
              <a:buSzPts val="1800"/>
              <a:buFont typeface="Proxima Nova" charset="0"/>
              <a:buNone/>
            </a:pPr>
            <a:r>
              <a:rPr lang="pt-BR" sz="1800" smtClean="0">
                <a:latin typeface="Proxima Nova" charset="0"/>
                <a:sym typeface="Proxima Nova" charset="0"/>
              </a:rPr>
              <a:t>A hemorragia pulmonar é uma complicação grave em recém-nascidos com extremo baixo peso (EBP) ao nascer, com uma alta taxa de mortalidade [1].</a:t>
            </a:r>
          </a:p>
          <a:p>
            <a:pPr marL="0" indent="0" eaLnBrk="1" hangingPunct="1">
              <a:lnSpc>
                <a:spcPct val="95000"/>
              </a:lnSpc>
              <a:spcBef>
                <a:spcPts val="1200"/>
              </a:spcBef>
              <a:buClr>
                <a:srgbClr val="666666"/>
              </a:buClr>
              <a:buSzPts val="1800"/>
              <a:buFont typeface="Proxima Nova" charset="0"/>
              <a:buNone/>
            </a:pPr>
            <a:r>
              <a:rPr lang="pt-BR" sz="1800" smtClean="0">
                <a:latin typeface="Proxima Nova" charset="0"/>
                <a:sym typeface="Proxima Nova" charset="0"/>
              </a:rPr>
              <a:t>Prematuros correm maior risco de desenvolver hemorragia pulmonar nas primeiras 72 horas de vida [2]. </a:t>
            </a:r>
          </a:p>
          <a:p>
            <a:pPr marL="0" indent="0" eaLnBrk="1" hangingPunct="1">
              <a:lnSpc>
                <a:spcPct val="95000"/>
              </a:lnSpc>
              <a:spcBef>
                <a:spcPts val="1200"/>
              </a:spcBef>
              <a:buClr>
                <a:srgbClr val="666666"/>
              </a:buClr>
              <a:buSzPts val="1800"/>
              <a:buFont typeface="Proxima Nova" charset="0"/>
              <a:buNone/>
            </a:pPr>
            <a:r>
              <a:rPr lang="pt-BR" sz="1800" smtClean="0">
                <a:latin typeface="Proxima Nova" charset="0"/>
                <a:sym typeface="Proxima Nova" charset="0"/>
              </a:rPr>
              <a:t>A incidência relatada de </a:t>
            </a:r>
            <a:r>
              <a:rPr lang="pt-BR" sz="1800" smtClean="0">
                <a:solidFill>
                  <a:srgbClr val="FF0000"/>
                </a:solidFill>
                <a:latin typeface="Proxima Nova" charset="0"/>
                <a:sym typeface="Proxima Nova" charset="0"/>
              </a:rPr>
              <a:t>hemorragia pulmonar</a:t>
            </a:r>
            <a:r>
              <a:rPr lang="pt-BR" sz="1800" smtClean="0">
                <a:latin typeface="Proxima Nova" charset="0"/>
                <a:sym typeface="Proxima Nova" charset="0"/>
              </a:rPr>
              <a:t> varia em recém-nascidos de muito baixo peso (MBP), de </a:t>
            </a:r>
            <a:r>
              <a:rPr lang="pt-BR" sz="1800" b="1" smtClean="0">
                <a:latin typeface="Proxima Nova" charset="0"/>
                <a:sym typeface="Proxima Nova" charset="0"/>
              </a:rPr>
              <a:t>3,2-10% e até 11%</a:t>
            </a:r>
            <a:r>
              <a:rPr lang="pt-BR" sz="1800" smtClean="0">
                <a:latin typeface="Proxima Nova" charset="0"/>
                <a:sym typeface="Proxima Nova" charset="0"/>
              </a:rPr>
              <a:t> em </a:t>
            </a:r>
            <a:r>
              <a:rPr lang="pt-BR" sz="1800" b="1" smtClean="0">
                <a:latin typeface="Proxima Nova" charset="0"/>
                <a:sym typeface="Proxima Nova" charset="0"/>
              </a:rPr>
              <a:t>recém-nascidos de EBP</a:t>
            </a:r>
            <a:r>
              <a:rPr lang="pt-BR" sz="1800" smtClean="0">
                <a:latin typeface="Proxima Nova" charset="0"/>
                <a:sym typeface="Proxima Nova" charset="0"/>
              </a:rPr>
              <a:t> [1-4]. </a:t>
            </a:r>
          </a:p>
          <a:p>
            <a:pPr marL="0" indent="0" eaLnBrk="1" hangingPunct="1">
              <a:lnSpc>
                <a:spcPct val="95000"/>
              </a:lnSpc>
              <a:spcBef>
                <a:spcPts val="1200"/>
              </a:spcBef>
              <a:buClr>
                <a:srgbClr val="666666"/>
              </a:buClr>
              <a:buSzPts val="1800"/>
              <a:buFont typeface="Proxima Nova" charset="0"/>
              <a:buNone/>
            </a:pPr>
            <a:r>
              <a:rPr lang="pt-BR" sz="1800" smtClean="0">
                <a:latin typeface="Proxima Nova" charset="0"/>
                <a:sym typeface="Proxima Nova" charset="0"/>
              </a:rPr>
              <a:t>A ocorrência de hemorragia pulmonar resulta em maior taxa de mortalidade e maior tempo de permanência, bem como um aumento no número de dias de ventilação [3].</a:t>
            </a:r>
          </a:p>
          <a:p>
            <a:pPr marL="0" indent="0" eaLnBrk="1" hangingPunct="1">
              <a:lnSpc>
                <a:spcPct val="95000"/>
              </a:lnSpc>
              <a:spcBef>
                <a:spcPts val="1200"/>
              </a:spcBef>
              <a:spcAft>
                <a:spcPts val="1200"/>
              </a:spcAft>
              <a:buClr>
                <a:srgbClr val="666666"/>
              </a:buClr>
              <a:buSzPts val="1800"/>
              <a:buFont typeface="Proxima Nova" charset="0"/>
              <a:buNone/>
            </a:pPr>
            <a:endParaRPr lang="pt-BR" sz="1800" smtClean="0">
              <a:latin typeface="Proxima Nova" charset="0"/>
              <a:sym typeface="Proxima Nova"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Google Shape;83;p17"/>
          <p:cNvSpPr txBox="1">
            <a:spLocks noGrp="1"/>
          </p:cNvSpPr>
          <p:nvPr>
            <p:ph type="title" idx="4294967295"/>
          </p:nvPr>
        </p:nvSpPr>
        <p:spPr/>
        <p:txBody>
          <a:bodyPr>
            <a:normAutofit/>
          </a:bodyPr>
          <a:lstStyle/>
          <a:p>
            <a:pPr eaLnBrk="1" hangingPunct="1">
              <a:buClr>
                <a:srgbClr val="FF5722"/>
              </a:buClr>
              <a:buSzPts val="3000"/>
              <a:buFont typeface="Alfa Slab One" charset="0"/>
              <a:buNone/>
            </a:pPr>
            <a:r>
              <a:rPr lang="pt-BR" sz="2700" smtClean="0">
                <a:solidFill>
                  <a:srgbClr val="FF5722"/>
                </a:solidFill>
                <a:latin typeface="Alfa Slab One" charset="0"/>
                <a:cs typeface="Arial" charset="0"/>
                <a:sym typeface="Alfa Slab One" charset="0"/>
              </a:rPr>
              <a:t>Introdução</a:t>
            </a:r>
          </a:p>
        </p:txBody>
      </p:sp>
      <p:sp>
        <p:nvSpPr>
          <p:cNvPr id="115715" name="Google Shape;84;p17"/>
          <p:cNvSpPr txBox="1">
            <a:spLocks noGrp="1"/>
          </p:cNvSpPr>
          <p:nvPr>
            <p:ph type="body" idx="4294967295"/>
          </p:nvPr>
        </p:nvSpPr>
        <p:spPr>
          <a:solidFill>
            <a:schemeClr val="bg1"/>
          </a:solidFill>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buClr>
                <a:srgbClr val="666666"/>
              </a:buClr>
              <a:buSzPts val="1800"/>
              <a:buFont typeface="Proxima Nova" charset="0"/>
              <a:buNone/>
            </a:pPr>
            <a:r>
              <a:rPr lang="pt-BR" sz="1800" smtClean="0">
                <a:latin typeface="Proxima Nova" charset="0"/>
                <a:sym typeface="Proxima Nova" charset="0"/>
              </a:rPr>
              <a:t>A fisiopatologia da hemorragia pulmonar não é bem conhecida.</a:t>
            </a:r>
          </a:p>
          <a:p>
            <a:pPr marL="0" indent="0" eaLnBrk="1" hangingPunct="1">
              <a:lnSpc>
                <a:spcPct val="115000"/>
              </a:lnSpc>
              <a:spcBef>
                <a:spcPts val="1200"/>
              </a:spcBef>
              <a:buClr>
                <a:srgbClr val="666666"/>
              </a:buClr>
              <a:buSzPts val="1800"/>
              <a:buFont typeface="Proxima Nova" charset="0"/>
              <a:buNone/>
            </a:pPr>
            <a:r>
              <a:rPr lang="pt-BR" sz="1800" smtClean="0">
                <a:latin typeface="Proxima Nova" charset="0"/>
                <a:sym typeface="Proxima Nova" charset="0"/>
              </a:rPr>
              <a:t>Os </a:t>
            </a:r>
            <a:r>
              <a:rPr lang="pt-BR" sz="1800" b="1" smtClean="0">
                <a:latin typeface="Proxima Nova" charset="0"/>
                <a:sym typeface="Proxima Nova" charset="0"/>
              </a:rPr>
              <a:t>fatores de risco</a:t>
            </a:r>
            <a:r>
              <a:rPr lang="pt-BR" sz="1800" smtClean="0">
                <a:latin typeface="Proxima Nova" charset="0"/>
                <a:sym typeface="Proxima Nova" charset="0"/>
              </a:rPr>
              <a:t> incluem asfixia intraparto, infecção, persistência do canal arterial (PCA), menor idade gestacional (IG), menor peso ao nascer (PN), tratamento com surfactante e ausência de esteroides antenatal [3, 5]. </a:t>
            </a:r>
          </a:p>
          <a:p>
            <a:pPr marL="0" indent="0" eaLnBrk="1" hangingPunct="1">
              <a:lnSpc>
                <a:spcPct val="115000"/>
              </a:lnSpc>
              <a:spcBef>
                <a:spcPts val="1200"/>
              </a:spcBef>
              <a:buClr>
                <a:srgbClr val="666666"/>
              </a:buClr>
              <a:buSzPts val="1800"/>
              <a:buFont typeface="Proxima Nova" charset="0"/>
              <a:buNone/>
            </a:pPr>
            <a:r>
              <a:rPr lang="pt-BR" sz="1800" smtClean="0">
                <a:latin typeface="Proxima Nova" charset="0"/>
                <a:sym typeface="Proxima Nova" charset="0"/>
              </a:rPr>
              <a:t>Uma das causas do possível aumento da hemorragia pulmonar pode estar relacionado à </a:t>
            </a:r>
            <a:r>
              <a:rPr lang="pt-BR" sz="1800" smtClean="0">
                <a:solidFill>
                  <a:srgbClr val="FF0000"/>
                </a:solidFill>
                <a:latin typeface="Proxima Nova" charset="0"/>
                <a:sym typeface="Proxima Nova" charset="0"/>
              </a:rPr>
              <a:t>congestão venosa pulmonar pós-capilar</a:t>
            </a:r>
            <a:r>
              <a:rPr lang="pt-BR" sz="1800" smtClean="0">
                <a:latin typeface="Proxima Nova" charset="0"/>
                <a:sym typeface="Proxima Nova" charset="0"/>
              </a:rPr>
              <a:t> [6]. </a:t>
            </a:r>
          </a:p>
          <a:p>
            <a:pPr marL="0" indent="0" eaLnBrk="1" hangingPunct="1">
              <a:lnSpc>
                <a:spcPct val="115000"/>
              </a:lnSpc>
              <a:spcBef>
                <a:spcPts val="1200"/>
              </a:spcBef>
              <a:spcAft>
                <a:spcPts val="1200"/>
              </a:spcAft>
              <a:buClr>
                <a:srgbClr val="666666"/>
              </a:buClr>
              <a:buSzPts val="1800"/>
              <a:buFont typeface="Proxima Nova" charset="0"/>
              <a:buNone/>
            </a:pPr>
            <a:endParaRPr lang="pt-BR" sz="1800" smtClean="0">
              <a:latin typeface="Proxima Nova" charset="0"/>
              <a:sym typeface="Proxima Nova"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Google Shape;89;p18"/>
          <p:cNvSpPr txBox="1">
            <a:spLocks noGrp="1"/>
          </p:cNvSpPr>
          <p:nvPr>
            <p:ph type="title" idx="4294967295"/>
          </p:nvPr>
        </p:nvSpPr>
        <p:spPr/>
        <p:txBody>
          <a:bodyPr>
            <a:normAutofit/>
          </a:bodyPr>
          <a:lstStyle/>
          <a:p>
            <a:pPr eaLnBrk="1" hangingPunct="1">
              <a:buClr>
                <a:srgbClr val="FF5722"/>
              </a:buClr>
              <a:buSzPts val="3000"/>
              <a:buFont typeface="Alfa Slab One" charset="0"/>
              <a:buNone/>
            </a:pPr>
            <a:r>
              <a:rPr lang="pt-BR" sz="2700" smtClean="0">
                <a:solidFill>
                  <a:srgbClr val="FF5722"/>
                </a:solidFill>
                <a:latin typeface="Alfa Slab One" charset="0"/>
                <a:cs typeface="Arial" charset="0"/>
                <a:sym typeface="Alfa Slab One" charset="0"/>
              </a:rPr>
              <a:t>Introdução</a:t>
            </a:r>
          </a:p>
        </p:txBody>
      </p:sp>
      <p:sp>
        <p:nvSpPr>
          <p:cNvPr id="117763" name="Google Shape;90;p18"/>
          <p:cNvSpPr txBox="1">
            <a:spLocks noGrp="1"/>
          </p:cNvSpPr>
          <p:nvPr>
            <p:ph type="body" idx="4294967295"/>
          </p:nvPr>
        </p:nvSpPr>
        <p:spPr>
          <a:xfrm>
            <a:off x="311150" y="1152525"/>
            <a:ext cx="5084763" cy="3416300"/>
          </a:xfrm>
          <a:solidFill>
            <a:schemeClr val="bg1"/>
          </a:solidFill>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buClr>
                <a:srgbClr val="666666"/>
              </a:buClr>
              <a:buSzPts val="1800"/>
              <a:buFont typeface="Proxima Nova" charset="0"/>
              <a:buNone/>
            </a:pPr>
            <a:r>
              <a:rPr lang="pt-BR" sz="1800" smtClean="0">
                <a:latin typeface="Proxima Nova" charset="0"/>
                <a:sym typeface="Proxima Nova" charset="0"/>
              </a:rPr>
              <a:t>No recém-nascido pré-termo, o shunt através da PCA aumenta o fluxo sanguíneo para o átrio esquerdo (AE).</a:t>
            </a:r>
          </a:p>
          <a:p>
            <a:pPr marL="0" indent="0" eaLnBrk="1" hangingPunct="1">
              <a:lnSpc>
                <a:spcPct val="115000"/>
              </a:lnSpc>
              <a:spcBef>
                <a:spcPts val="1200"/>
              </a:spcBef>
              <a:spcAft>
                <a:spcPts val="1200"/>
              </a:spcAft>
              <a:buClr>
                <a:srgbClr val="666666"/>
              </a:buClr>
              <a:buSzPts val="1800"/>
              <a:buFont typeface="Proxima Nova" charset="0"/>
              <a:buNone/>
            </a:pPr>
            <a:r>
              <a:rPr lang="pt-BR" sz="1800" smtClean="0">
                <a:latin typeface="Proxima Nova" charset="0"/>
                <a:sym typeface="Proxima Nova" charset="0"/>
              </a:rPr>
              <a:t>Um shunt esquerda-direita (E-D) através do forame oval (FO) permite a distribuição da sobrecarga de volume do AE para ambos os ventrículos, evitando sobrecarga de volume do Ventrículo Esquerdo (VE). </a:t>
            </a:r>
          </a:p>
        </p:txBody>
      </p:sp>
      <p:pic>
        <p:nvPicPr>
          <p:cNvPr id="91" name="Google Shape;91;p18"/>
          <p:cNvPicPr preferRelativeResize="0"/>
          <p:nvPr/>
        </p:nvPicPr>
        <p:blipFill>
          <a:blip r:embed="rId3"/>
          <a:stretch>
            <a:fillRect/>
          </a:stretch>
        </p:blipFill>
        <p:spPr>
          <a:xfrm>
            <a:off x="4408488" y="-12700"/>
            <a:ext cx="4735512" cy="5143500"/>
          </a:xfrm>
          <a:prstGeom prst="rect">
            <a:avLst/>
          </a:prstGeom>
          <a:noFill/>
          <a:ln>
            <a:noFill/>
          </a:ln>
          <a:effectLst>
            <a:outerShdw blurRad="57150" dist="19050" dir="5400000" algn="bl" rotWithShape="0">
              <a:srgbClr val="000000">
                <a:alpha val="50000"/>
              </a:srgbClr>
            </a:outerShdw>
          </a:effectLst>
        </p:spPr>
      </p:pic>
      <p:sp>
        <p:nvSpPr>
          <p:cNvPr id="92" name="Google Shape;92;p18"/>
          <p:cNvSpPr/>
          <p:nvPr/>
        </p:nvSpPr>
        <p:spPr>
          <a:xfrm rot="10424843">
            <a:off x="7345363" y="406400"/>
            <a:ext cx="498475" cy="479425"/>
          </a:xfrm>
          <a:prstGeom prst="curvedUpArrow">
            <a:avLst>
              <a:gd name="adj1" fmla="val 25000"/>
              <a:gd name="adj2" fmla="val 50000"/>
              <a:gd name="adj3" fmla="val 25000"/>
            </a:avLst>
          </a:prstGeom>
          <a:solidFill>
            <a:schemeClr val="accent3"/>
          </a:solidFill>
          <a:ln w="9525" cap="flat" cmpd="sng">
            <a:solidFill>
              <a:schemeClr val="dk2"/>
            </a:solidFill>
            <a:prstDash val="solid"/>
            <a:round/>
            <a:headEnd type="none" w="sm" len="sm"/>
            <a:tailEnd type="none" w="sm" len="sm"/>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93" name="Google Shape;93;p18"/>
          <p:cNvSpPr/>
          <p:nvPr/>
        </p:nvSpPr>
        <p:spPr>
          <a:xfrm>
            <a:off x="6989763" y="1654175"/>
            <a:ext cx="547687" cy="288925"/>
          </a:xfrm>
          <a:prstGeom prst="leftArrow">
            <a:avLst>
              <a:gd name="adj1" fmla="val 50000"/>
              <a:gd name="adj2" fmla="val 50000"/>
            </a:avLst>
          </a:prstGeom>
          <a:solidFill>
            <a:schemeClr val="accent3"/>
          </a:solidFill>
          <a:ln w="9525" cap="flat" cmpd="sng">
            <a:solidFill>
              <a:schemeClr val="dk2"/>
            </a:solidFill>
            <a:prstDash val="solid"/>
            <a:round/>
            <a:headEnd type="none" w="sm" len="sm"/>
            <a:tailEnd type="none" w="sm" len="sm"/>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94" name="Google Shape;94;p18"/>
          <p:cNvSpPr/>
          <p:nvPr/>
        </p:nvSpPr>
        <p:spPr>
          <a:xfrm>
            <a:off x="5770563" y="3419475"/>
            <a:ext cx="989012" cy="742950"/>
          </a:xfrm>
          <a:prstGeom prst="mathMultiply">
            <a:avLst>
              <a:gd name="adj1" fmla="val 23520"/>
            </a:avLst>
          </a:prstGeom>
          <a:solidFill>
            <a:schemeClr val="accent3"/>
          </a:solidFill>
          <a:ln w="9525" cap="flat" cmpd="sng">
            <a:solidFill>
              <a:schemeClr val="dk2"/>
            </a:solidFill>
            <a:prstDash val="solid"/>
            <a:round/>
            <a:headEnd type="none" w="sm" len="sm"/>
            <a:tailEnd type="none" w="sm" len="sm"/>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17768" name="Text Box 8"/>
          <p:cNvSpPr txBox="1">
            <a:spLocks noChangeArrowheads="1"/>
          </p:cNvSpPr>
          <p:nvPr/>
        </p:nvSpPr>
        <p:spPr bwMode="auto">
          <a:xfrm>
            <a:off x="7558088" y="4505325"/>
            <a:ext cx="9525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t>Ilustração</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Google Shape;99;p19"/>
          <p:cNvSpPr txBox="1">
            <a:spLocks noGrp="1"/>
          </p:cNvSpPr>
          <p:nvPr>
            <p:ph type="title" idx="4294967295"/>
          </p:nvPr>
        </p:nvSpPr>
        <p:spPr/>
        <p:txBody>
          <a:bodyPr>
            <a:normAutofit/>
          </a:bodyPr>
          <a:lstStyle/>
          <a:p>
            <a:pPr eaLnBrk="1" hangingPunct="1">
              <a:buClr>
                <a:srgbClr val="FF5722"/>
              </a:buClr>
              <a:buSzPts val="3000"/>
              <a:buFont typeface="Alfa Slab One" charset="0"/>
              <a:buNone/>
            </a:pPr>
            <a:r>
              <a:rPr lang="pt-BR" sz="2700" smtClean="0">
                <a:solidFill>
                  <a:srgbClr val="FF5722"/>
                </a:solidFill>
                <a:latin typeface="Alfa Slab One" charset="0"/>
                <a:cs typeface="Arial" charset="0"/>
                <a:sym typeface="Alfa Slab One" charset="0"/>
              </a:rPr>
              <a:t>Introdução</a:t>
            </a:r>
          </a:p>
        </p:txBody>
      </p:sp>
      <p:sp>
        <p:nvSpPr>
          <p:cNvPr id="119811" name="Google Shape;100;p19"/>
          <p:cNvSpPr txBox="1">
            <a:spLocks noGrp="1"/>
          </p:cNvSpPr>
          <p:nvPr>
            <p:ph type="body" idx="4294967295"/>
          </p:nvPr>
        </p:nvSpPr>
        <p:spPr>
          <a:xfrm>
            <a:off x="311150" y="1152525"/>
            <a:ext cx="4941888" cy="3416300"/>
          </a:xfrm>
          <a:solidFill>
            <a:schemeClr val="bg1"/>
          </a:solidFill>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buClr>
                <a:srgbClr val="666666"/>
              </a:buClr>
              <a:buSzPts val="1800"/>
              <a:buFont typeface="Proxima Nova" charset="0"/>
              <a:buNone/>
            </a:pPr>
            <a:r>
              <a:rPr lang="pt-BR" sz="1800" smtClean="0">
                <a:solidFill>
                  <a:srgbClr val="FF0000"/>
                </a:solidFill>
                <a:latin typeface="Proxima Nova" charset="0"/>
                <a:sym typeface="Proxima Nova" charset="0"/>
              </a:rPr>
              <a:t>Lactentes sem um significativo shunt interatrial na presença de PCA hemodinamicamente significativo estão em risco de hemorragia pulmonar secundária à sobrecarga AE e VE e congestão venosa pulmonar</a:t>
            </a:r>
            <a:r>
              <a:rPr lang="pt-BR" sz="1800" smtClean="0">
                <a:latin typeface="Proxima Nova" charset="0"/>
                <a:sym typeface="Proxima Nova" charset="0"/>
              </a:rPr>
              <a:t> [2, 4]. </a:t>
            </a:r>
          </a:p>
          <a:p>
            <a:pPr marL="0" indent="0" algn="ctr" eaLnBrk="1" hangingPunct="1">
              <a:lnSpc>
                <a:spcPct val="115000"/>
              </a:lnSpc>
              <a:spcBef>
                <a:spcPts val="1200"/>
              </a:spcBef>
              <a:buClr>
                <a:srgbClr val="666666"/>
              </a:buClr>
              <a:buSzPts val="1800"/>
              <a:buFont typeface="Proxima Nova" charset="0"/>
              <a:buNone/>
            </a:pPr>
            <a:r>
              <a:rPr lang="pt-BR" sz="1800" smtClean="0">
                <a:solidFill>
                  <a:srgbClr val="0033CC"/>
                </a:solidFill>
                <a:latin typeface="Algerian" pitchFamily="82" charset="0"/>
                <a:sym typeface="Proxima Nova" charset="0"/>
              </a:rPr>
              <a:t>Por enquanto, não há quaisquer métodos precisos de prever quais bebês com PCA irão desenvolver hemorragia pulmonar.</a:t>
            </a:r>
          </a:p>
          <a:p>
            <a:pPr marL="0" indent="0" algn="ctr" eaLnBrk="1" hangingPunct="1">
              <a:lnSpc>
                <a:spcPct val="115000"/>
              </a:lnSpc>
              <a:spcBef>
                <a:spcPts val="1200"/>
              </a:spcBef>
              <a:spcAft>
                <a:spcPts val="1200"/>
              </a:spcAft>
              <a:buClr>
                <a:srgbClr val="666666"/>
              </a:buClr>
              <a:buSzPts val="1800"/>
              <a:buFont typeface="Proxima Nova" charset="0"/>
              <a:buNone/>
            </a:pPr>
            <a:endParaRPr lang="pt-BR" sz="1800" smtClean="0">
              <a:solidFill>
                <a:srgbClr val="0033CC"/>
              </a:solidFill>
              <a:latin typeface="Algerian" pitchFamily="82" charset="0"/>
              <a:sym typeface="Proxima Nova" charset="0"/>
            </a:endParaRPr>
          </a:p>
        </p:txBody>
      </p:sp>
      <p:pic>
        <p:nvPicPr>
          <p:cNvPr id="119812" name="Google Shape;101;p19"/>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3038" y="704850"/>
            <a:ext cx="3108325" cy="382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9813" name="Text Box 5"/>
          <p:cNvSpPr txBox="1">
            <a:spLocks noChangeArrowheads="1"/>
          </p:cNvSpPr>
          <p:nvPr/>
        </p:nvSpPr>
        <p:spPr bwMode="auto">
          <a:xfrm>
            <a:off x="7558088" y="4505325"/>
            <a:ext cx="9525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t>Ilustração</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 name="Google Shape;106;p20"/>
          <p:cNvSpPr txBox="1">
            <a:spLocks noGrp="1"/>
          </p:cNvSpPr>
          <p:nvPr>
            <p:ph type="title" idx="4294967295"/>
          </p:nvPr>
        </p:nvSpPr>
        <p:spPr/>
        <p:txBody>
          <a:bodyPr>
            <a:normAutofit/>
          </a:bodyPr>
          <a:lstStyle/>
          <a:p>
            <a:pPr eaLnBrk="1" hangingPunct="1">
              <a:buClr>
                <a:srgbClr val="FF5722"/>
              </a:buClr>
              <a:buSzPts val="3000"/>
              <a:buFont typeface="Alfa Slab One" charset="0"/>
              <a:buNone/>
            </a:pPr>
            <a:r>
              <a:rPr lang="pt-BR" sz="2700" smtClean="0">
                <a:solidFill>
                  <a:srgbClr val="FF5722"/>
                </a:solidFill>
                <a:latin typeface="Alfa Slab One" charset="0"/>
                <a:cs typeface="Arial" charset="0"/>
                <a:sym typeface="Alfa Slab One" charset="0"/>
              </a:rPr>
              <a:t>Introdução</a:t>
            </a:r>
          </a:p>
        </p:txBody>
      </p:sp>
      <p:sp>
        <p:nvSpPr>
          <p:cNvPr id="121859" name="Google Shape;107;p20"/>
          <p:cNvSpPr txBox="1">
            <a:spLocks noGrp="1"/>
          </p:cNvSpPr>
          <p:nvPr>
            <p:ph type="body" idx="4294967295"/>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buClr>
                <a:srgbClr val="666666"/>
              </a:buClr>
              <a:buSzPts val="1800"/>
              <a:buFont typeface="Proxima Nova" charset="0"/>
              <a:buNone/>
            </a:pPr>
            <a:r>
              <a:rPr lang="pt-BR" sz="1800" smtClean="0">
                <a:latin typeface="Proxima Nova" charset="0"/>
                <a:sym typeface="Proxima Nova" charset="0"/>
              </a:rPr>
              <a:t>No feto, o </a:t>
            </a:r>
            <a:r>
              <a:rPr lang="pt-BR" sz="1800" b="1" i="1" smtClean="0">
                <a:latin typeface="Proxima Nova" charset="0"/>
                <a:sym typeface="Proxima Nova" charset="0"/>
              </a:rPr>
              <a:t>septum primum</a:t>
            </a:r>
            <a:r>
              <a:rPr lang="pt-BR" sz="1800" smtClean="0">
                <a:latin typeface="Proxima Nova" charset="0"/>
                <a:sym typeface="Proxima Nova" charset="0"/>
              </a:rPr>
              <a:t> é formado separando os dois átrios. A porção superior do </a:t>
            </a:r>
            <a:r>
              <a:rPr lang="pt-BR" sz="1800" i="1" smtClean="0">
                <a:latin typeface="Proxima Nova" charset="0"/>
                <a:sym typeface="Proxima Nova" charset="0"/>
              </a:rPr>
              <a:t>septum primum</a:t>
            </a:r>
            <a:r>
              <a:rPr lang="pt-BR" sz="1800" smtClean="0">
                <a:latin typeface="Proxima Nova" charset="0"/>
                <a:sym typeface="Proxima Nova" charset="0"/>
              </a:rPr>
              <a:t> sofre apoptose formando o </a:t>
            </a:r>
            <a:r>
              <a:rPr lang="pt-BR" sz="1800" b="1" smtClean="0">
                <a:latin typeface="Proxima Nova" charset="0"/>
                <a:sym typeface="Proxima Nova" charset="0"/>
              </a:rPr>
              <a:t>foramen ovale</a:t>
            </a:r>
            <a:r>
              <a:rPr lang="pt-BR" sz="1800" smtClean="0">
                <a:latin typeface="Proxima Nova" charset="0"/>
                <a:sym typeface="Proxima Nova" charset="0"/>
              </a:rPr>
              <a:t> (FO) no lado do AE enquanto imediatamente à direita dele, o </a:t>
            </a:r>
            <a:r>
              <a:rPr lang="pt-BR" sz="1800" b="1" i="1" smtClean="0">
                <a:latin typeface="Proxima Nova" charset="0"/>
                <a:sym typeface="Proxima Nova" charset="0"/>
              </a:rPr>
              <a:t>septum secundum</a:t>
            </a:r>
            <a:r>
              <a:rPr lang="pt-BR" sz="1800" smtClean="0">
                <a:latin typeface="Proxima Nova" charset="0"/>
                <a:sym typeface="Proxima Nova" charset="0"/>
              </a:rPr>
              <a:t> forma as bordas musculares do FO e completa a separação final dos dois átrios. </a:t>
            </a:r>
          </a:p>
          <a:p>
            <a:pPr marL="0" indent="0" eaLnBrk="1" hangingPunct="1">
              <a:lnSpc>
                <a:spcPct val="115000"/>
              </a:lnSpc>
              <a:spcBef>
                <a:spcPts val="1200"/>
              </a:spcBef>
              <a:buClr>
                <a:srgbClr val="666666"/>
              </a:buClr>
              <a:buSzPts val="1800"/>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buClr>
                <a:srgbClr val="666666"/>
              </a:buClr>
              <a:buSzPts val="1800"/>
              <a:buFont typeface="Proxima Nova" charset="0"/>
              <a:buNone/>
            </a:pPr>
            <a:endParaRPr lang="pt-BR" sz="1000" smtClean="0">
              <a:latin typeface="Proxima Nova" charset="0"/>
              <a:sym typeface="Proxima Nova" charset="0"/>
            </a:endParaRPr>
          </a:p>
          <a:p>
            <a:pPr marL="0" indent="0" eaLnBrk="1" hangingPunct="1">
              <a:lnSpc>
                <a:spcPct val="115000"/>
              </a:lnSpc>
              <a:spcBef>
                <a:spcPts val="1200"/>
              </a:spcBef>
              <a:spcAft>
                <a:spcPts val="1200"/>
              </a:spcAft>
              <a:buClr>
                <a:srgbClr val="666666"/>
              </a:buClr>
              <a:buSzPts val="1800"/>
              <a:buFont typeface="Proxima Nova" charset="0"/>
              <a:buNone/>
            </a:pPr>
            <a:endParaRPr lang="pt-BR" sz="1000" smtClean="0">
              <a:latin typeface="Proxima Nova" charset="0"/>
              <a:sym typeface="Proxima Nova" charset="0"/>
            </a:endParaRPr>
          </a:p>
        </p:txBody>
      </p:sp>
      <p:pic>
        <p:nvPicPr>
          <p:cNvPr id="121860" name="Google Shape;108;p20"/>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0450" y="2638425"/>
            <a:ext cx="7848600" cy="250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1861" name="Text Box 5"/>
          <p:cNvSpPr txBox="1">
            <a:spLocks noChangeArrowheads="1"/>
          </p:cNvSpPr>
          <p:nvPr/>
        </p:nvSpPr>
        <p:spPr bwMode="auto">
          <a:xfrm>
            <a:off x="7558088" y="4505325"/>
            <a:ext cx="9525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t>Ilustração</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 name="Google Shape;113;p21"/>
          <p:cNvSpPr txBox="1">
            <a:spLocks noGrp="1"/>
          </p:cNvSpPr>
          <p:nvPr>
            <p:ph type="title" idx="4294967295"/>
          </p:nvPr>
        </p:nvSpPr>
        <p:spPr/>
        <p:txBody>
          <a:bodyPr>
            <a:normAutofit/>
          </a:bodyPr>
          <a:lstStyle/>
          <a:p>
            <a:pPr eaLnBrk="1" hangingPunct="1">
              <a:buClr>
                <a:srgbClr val="FF5722"/>
              </a:buClr>
              <a:buSzPts val="3000"/>
              <a:buFont typeface="Alfa Slab One" charset="0"/>
              <a:buNone/>
            </a:pPr>
            <a:r>
              <a:rPr lang="pt-BR" sz="2700" smtClean="0">
                <a:solidFill>
                  <a:srgbClr val="FF5722"/>
                </a:solidFill>
                <a:latin typeface="Alfa Slab One" charset="0"/>
                <a:cs typeface="Arial" charset="0"/>
                <a:sym typeface="Alfa Slab One" charset="0"/>
              </a:rPr>
              <a:t>Introdução</a:t>
            </a:r>
          </a:p>
        </p:txBody>
      </p:sp>
      <p:sp>
        <p:nvSpPr>
          <p:cNvPr id="123907" name="Google Shape;114;p21"/>
          <p:cNvSpPr txBox="1">
            <a:spLocks noGrp="1"/>
          </p:cNvSpPr>
          <p:nvPr>
            <p:ph type="body" idx="4294967295"/>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buClr>
                <a:srgbClr val="666666"/>
              </a:buClr>
              <a:buSzPts val="1800"/>
              <a:buFont typeface="Proxima Nova" charset="0"/>
              <a:buNone/>
            </a:pPr>
            <a:r>
              <a:rPr lang="pt-BR" sz="1800" smtClean="0">
                <a:latin typeface="Proxima Nova" charset="0"/>
                <a:sym typeface="Proxima Nova" charset="0"/>
              </a:rPr>
              <a:t>O </a:t>
            </a:r>
            <a:r>
              <a:rPr lang="pt-BR" sz="1800" b="1" i="1" smtClean="0">
                <a:latin typeface="Proxima Nova" charset="0"/>
                <a:sym typeface="Proxima Nova" charset="0"/>
              </a:rPr>
              <a:t>septum primum</a:t>
            </a:r>
            <a:r>
              <a:rPr lang="pt-BR" sz="1800" smtClean="0">
                <a:latin typeface="Proxima Nova" charset="0"/>
                <a:sym typeface="Proxima Nova" charset="0"/>
              </a:rPr>
              <a:t> torna-se a válvula do FO. A válvula atua como uma válvula unidirecional, direcionando o sangue do feto do átrio direito para o esquerdo para contornar os pulmões [7]. </a:t>
            </a:r>
          </a:p>
          <a:p>
            <a:pPr marL="0" indent="0" eaLnBrk="1" hangingPunct="1">
              <a:lnSpc>
                <a:spcPct val="115000"/>
              </a:lnSpc>
              <a:spcBef>
                <a:spcPts val="1200"/>
              </a:spcBef>
              <a:buClr>
                <a:srgbClr val="666666"/>
              </a:buClr>
              <a:buSzPts val="1800"/>
              <a:buFont typeface="Proxima Nova" charset="0"/>
              <a:buNone/>
            </a:pPr>
            <a:endParaRPr lang="pt-BR" sz="1000" smtClean="0">
              <a:latin typeface="Proxima Nova" charset="0"/>
              <a:sym typeface="Proxima Nova" charset="0"/>
            </a:endParaRPr>
          </a:p>
          <a:p>
            <a:pPr marL="0" indent="0" eaLnBrk="1" hangingPunct="1">
              <a:lnSpc>
                <a:spcPct val="115000"/>
              </a:lnSpc>
              <a:spcBef>
                <a:spcPts val="1200"/>
              </a:spcBef>
              <a:spcAft>
                <a:spcPts val="1200"/>
              </a:spcAft>
              <a:buClr>
                <a:srgbClr val="666666"/>
              </a:buClr>
              <a:buSzPts val="1800"/>
              <a:buFont typeface="Proxima Nova" charset="0"/>
              <a:buNone/>
            </a:pPr>
            <a:endParaRPr lang="pt-BR" sz="1000" smtClean="0">
              <a:latin typeface="Proxima Nova" charset="0"/>
              <a:sym typeface="Proxima Nova" charset="0"/>
            </a:endParaRPr>
          </a:p>
        </p:txBody>
      </p:sp>
      <p:pic>
        <p:nvPicPr>
          <p:cNvPr id="123908" name="Google Shape;115;p21"/>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l="13409" t="49879" r="52025"/>
          <a:stretch>
            <a:fillRect/>
          </a:stretch>
        </p:blipFill>
        <p:spPr bwMode="auto">
          <a:xfrm>
            <a:off x="3870325" y="2571750"/>
            <a:ext cx="4613275" cy="213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909" name="Text Box 5"/>
          <p:cNvSpPr txBox="1">
            <a:spLocks noChangeArrowheads="1"/>
          </p:cNvSpPr>
          <p:nvPr/>
        </p:nvSpPr>
        <p:spPr bwMode="auto">
          <a:xfrm>
            <a:off x="7558088" y="4505325"/>
            <a:ext cx="9525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t>Ilustração</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 name="Google Shape;120;p22"/>
          <p:cNvSpPr txBox="1">
            <a:spLocks noGrp="1"/>
          </p:cNvSpPr>
          <p:nvPr>
            <p:ph type="title" idx="4294967295"/>
          </p:nvPr>
        </p:nvSpPr>
        <p:spPr/>
        <p:txBody>
          <a:bodyPr>
            <a:normAutofit/>
          </a:bodyPr>
          <a:lstStyle/>
          <a:p>
            <a:pPr eaLnBrk="1" hangingPunct="1">
              <a:buClr>
                <a:srgbClr val="FF5722"/>
              </a:buClr>
              <a:buSzPts val="3000"/>
              <a:buFont typeface="Alfa Slab One" charset="0"/>
              <a:buNone/>
            </a:pPr>
            <a:r>
              <a:rPr lang="pt-BR" sz="2700" smtClean="0">
                <a:solidFill>
                  <a:srgbClr val="FF5722"/>
                </a:solidFill>
                <a:latin typeface="Alfa Slab One" charset="0"/>
                <a:cs typeface="Arial" charset="0"/>
                <a:sym typeface="Alfa Slab One" charset="0"/>
              </a:rPr>
              <a:t>Introdução</a:t>
            </a:r>
          </a:p>
        </p:txBody>
      </p:sp>
      <p:sp>
        <p:nvSpPr>
          <p:cNvPr id="125955" name="Google Shape;121;p22"/>
          <p:cNvSpPr txBox="1">
            <a:spLocks noGrp="1"/>
          </p:cNvSpPr>
          <p:nvPr>
            <p:ph type="body" idx="4294967295"/>
          </p:nvPr>
        </p:nvSpPr>
        <p:spPr>
          <a:xfrm>
            <a:off x="311150" y="1152525"/>
            <a:ext cx="4681538" cy="341630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buClr>
                <a:srgbClr val="666666"/>
              </a:buClr>
              <a:buSzPts val="1800"/>
              <a:buFont typeface="Proxima Nova" charset="0"/>
              <a:buNone/>
            </a:pPr>
            <a:r>
              <a:rPr lang="pt-BR" sz="1800" smtClean="0">
                <a:latin typeface="Proxima Nova" charset="0"/>
                <a:sym typeface="Proxima Nova" charset="0"/>
              </a:rPr>
              <a:t>Com a </a:t>
            </a:r>
            <a:r>
              <a:rPr lang="pt-BR" sz="1800" b="1" smtClean="0">
                <a:latin typeface="Proxima Nova" charset="0"/>
                <a:sym typeface="Proxima Nova" charset="0"/>
              </a:rPr>
              <a:t>queda fisiológica da pressão arterial e aumento da resistência vascular sistêmica (RVS) após o nascimento, a válvula é empurrada contra o septo e normalmente cobre o FO formando uma vedação para limitar o fluxo</a:t>
            </a:r>
            <a:r>
              <a:rPr lang="pt-BR" sz="1800" smtClean="0">
                <a:latin typeface="Proxima Nova" charset="0"/>
                <a:sym typeface="Proxima Nova" charset="0"/>
              </a:rPr>
              <a:t> E-D [7]. </a:t>
            </a:r>
          </a:p>
          <a:p>
            <a:pPr marL="0" indent="0" eaLnBrk="1" hangingPunct="1">
              <a:lnSpc>
                <a:spcPct val="115000"/>
              </a:lnSpc>
              <a:spcBef>
                <a:spcPts val="1200"/>
              </a:spcBef>
              <a:buClr>
                <a:srgbClr val="666666"/>
              </a:buClr>
              <a:buSzPts val="1800"/>
              <a:buFont typeface="Proxima Nova" charset="0"/>
              <a:buNone/>
            </a:pPr>
            <a:r>
              <a:rPr lang="pt-BR" sz="1800" smtClean="0">
                <a:latin typeface="Proxima Nova" charset="0"/>
                <a:sym typeface="Proxima Nova" charset="0"/>
              </a:rPr>
              <a:t>Em </a:t>
            </a:r>
            <a:r>
              <a:rPr lang="pt-BR" sz="1800" b="1" smtClean="0">
                <a:latin typeface="Proxima Nova" charset="0"/>
                <a:sym typeface="Proxima Nova" charset="0"/>
              </a:rPr>
              <a:t>25-30% de na população adulta, o fechamento anatômico não ocorre</a:t>
            </a:r>
            <a:r>
              <a:rPr lang="pt-BR" sz="1800" smtClean="0">
                <a:latin typeface="Proxima Nova" charset="0"/>
                <a:sym typeface="Proxima Nova" charset="0"/>
              </a:rPr>
              <a:t>, e o foramen persistente pode existir permitindo shunt interatrial [8].</a:t>
            </a:r>
          </a:p>
          <a:p>
            <a:pPr marL="0" indent="0" eaLnBrk="1" hangingPunct="1">
              <a:lnSpc>
                <a:spcPct val="115000"/>
              </a:lnSpc>
              <a:spcBef>
                <a:spcPts val="1200"/>
              </a:spcBef>
              <a:buClr>
                <a:srgbClr val="666666"/>
              </a:buClr>
              <a:buSzPts val="1800"/>
              <a:buFont typeface="Proxima Nova" charset="0"/>
              <a:buNone/>
            </a:pPr>
            <a:endParaRPr lang="pt-BR" sz="1000" smtClean="0">
              <a:latin typeface="Proxima Nova" charset="0"/>
              <a:sym typeface="Proxima Nova" charset="0"/>
            </a:endParaRPr>
          </a:p>
          <a:p>
            <a:pPr marL="0" indent="0" eaLnBrk="1" hangingPunct="1">
              <a:lnSpc>
                <a:spcPct val="115000"/>
              </a:lnSpc>
              <a:spcBef>
                <a:spcPts val="1200"/>
              </a:spcBef>
              <a:spcAft>
                <a:spcPts val="1200"/>
              </a:spcAft>
              <a:buClr>
                <a:srgbClr val="666666"/>
              </a:buClr>
              <a:buSzPts val="1800"/>
              <a:buFont typeface="Proxima Nova" charset="0"/>
              <a:buNone/>
            </a:pPr>
            <a:endParaRPr lang="pt-BR" sz="1000" smtClean="0">
              <a:latin typeface="Proxima Nova" charset="0"/>
              <a:sym typeface="Proxima Nova" charset="0"/>
            </a:endParaRPr>
          </a:p>
        </p:txBody>
      </p:sp>
      <p:pic>
        <p:nvPicPr>
          <p:cNvPr id="125956" name="Google Shape;122;p22"/>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92688" y="1470025"/>
            <a:ext cx="3952875" cy="246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5957" name="Text Box 5"/>
          <p:cNvSpPr txBox="1">
            <a:spLocks noChangeArrowheads="1"/>
          </p:cNvSpPr>
          <p:nvPr/>
        </p:nvSpPr>
        <p:spPr bwMode="auto">
          <a:xfrm>
            <a:off x="7558088" y="4505325"/>
            <a:ext cx="9525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t>Ilustração</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 name="Google Shape;127;p23"/>
          <p:cNvSpPr txBox="1">
            <a:spLocks noGrp="1"/>
          </p:cNvSpPr>
          <p:nvPr>
            <p:ph type="title" idx="4294967295"/>
          </p:nvPr>
        </p:nvSpPr>
        <p:spPr/>
        <p:txBody>
          <a:bodyPr>
            <a:normAutofit/>
          </a:bodyPr>
          <a:lstStyle/>
          <a:p>
            <a:pPr eaLnBrk="1" hangingPunct="1">
              <a:buClr>
                <a:srgbClr val="FF5722"/>
              </a:buClr>
              <a:buSzPts val="3000"/>
              <a:buFont typeface="Alfa Slab One" charset="0"/>
              <a:buNone/>
            </a:pPr>
            <a:r>
              <a:rPr lang="pt-BR" sz="2700" smtClean="0">
                <a:solidFill>
                  <a:srgbClr val="FF5722"/>
                </a:solidFill>
                <a:latin typeface="Alfa Slab One" charset="0"/>
                <a:cs typeface="Arial" charset="0"/>
                <a:sym typeface="Alfa Slab One" charset="0"/>
              </a:rPr>
              <a:t>Introdução</a:t>
            </a:r>
          </a:p>
        </p:txBody>
      </p:sp>
      <p:sp>
        <p:nvSpPr>
          <p:cNvPr id="128003" name="Google Shape;128;p23"/>
          <p:cNvSpPr txBox="1">
            <a:spLocks noGrp="1"/>
          </p:cNvSpPr>
          <p:nvPr>
            <p:ph type="body" idx="4294967295"/>
          </p:nvPr>
        </p:nvSpPr>
        <p:spPr>
          <a:xfrm>
            <a:off x="311150" y="1152525"/>
            <a:ext cx="4557713" cy="341630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buClr>
                <a:srgbClr val="666666"/>
              </a:buClr>
              <a:buSzPts val="1800"/>
              <a:buFont typeface="Proxima Nova" charset="0"/>
              <a:buNone/>
            </a:pPr>
            <a:r>
              <a:rPr lang="pt-BR" sz="1800" smtClean="0">
                <a:latin typeface="Proxima Nova" charset="0"/>
                <a:sym typeface="Proxima Nova" charset="0"/>
              </a:rPr>
              <a:t>Nos </a:t>
            </a:r>
            <a:r>
              <a:rPr lang="pt-BR" sz="1800" b="1" smtClean="0">
                <a:latin typeface="Proxima Nova" charset="0"/>
                <a:sym typeface="Proxima Nova" charset="0"/>
              </a:rPr>
              <a:t>recém-nascidos prematuros</a:t>
            </a:r>
            <a:r>
              <a:rPr lang="pt-BR" sz="1800" smtClean="0">
                <a:latin typeface="Proxima Nova" charset="0"/>
                <a:sym typeface="Proxima Nova" charset="0"/>
              </a:rPr>
              <a:t>, uma </a:t>
            </a:r>
            <a:r>
              <a:rPr lang="pt-BR" sz="1800" b="1" smtClean="0">
                <a:latin typeface="Proxima Nova" charset="0"/>
                <a:sym typeface="Proxima Nova" charset="0"/>
              </a:rPr>
              <a:t>grande quantidade de fluxo através da PCA pode resultar em maior fluxo sanguíneo pulmonar (FSP) e aumento do AE. </a:t>
            </a:r>
          </a:p>
          <a:p>
            <a:pPr marL="0" indent="0" eaLnBrk="1" hangingPunct="1">
              <a:lnSpc>
                <a:spcPct val="115000"/>
              </a:lnSpc>
              <a:spcBef>
                <a:spcPts val="1200"/>
              </a:spcBef>
              <a:buClr>
                <a:srgbClr val="666666"/>
              </a:buClr>
              <a:buSzPts val="1800"/>
              <a:buFont typeface="Proxima Nova" charset="0"/>
              <a:buNone/>
            </a:pPr>
            <a:r>
              <a:rPr lang="pt-BR" sz="1800" smtClean="0">
                <a:latin typeface="Proxima Nova" charset="0"/>
                <a:sym typeface="Proxima Nova" charset="0"/>
              </a:rPr>
              <a:t>Isso causa o estiramento do FO devido ao enchimento excessivo e leva a incompetência valvar [9, 10].</a:t>
            </a:r>
          </a:p>
          <a:p>
            <a:pPr marL="0" indent="0" eaLnBrk="1" hangingPunct="1">
              <a:lnSpc>
                <a:spcPct val="115000"/>
              </a:lnSpc>
              <a:spcBef>
                <a:spcPts val="1200"/>
              </a:spcBef>
              <a:spcAft>
                <a:spcPts val="1200"/>
              </a:spcAft>
              <a:buClr>
                <a:srgbClr val="666666"/>
              </a:buClr>
              <a:buSzPts val="1800"/>
              <a:buFont typeface="Proxima Nova" charset="0"/>
              <a:buNone/>
            </a:pPr>
            <a:endParaRPr lang="pt-BR" sz="1800" smtClean="0">
              <a:latin typeface="Proxima Nova" charset="0"/>
              <a:sym typeface="Proxima Nova" charset="0"/>
            </a:endParaRPr>
          </a:p>
        </p:txBody>
      </p:sp>
      <p:pic>
        <p:nvPicPr>
          <p:cNvPr id="128004" name="Google Shape;129;p23"/>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84750" y="1338263"/>
            <a:ext cx="3952875" cy="246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0" name="Google Shape;130;p23"/>
          <p:cNvSpPr/>
          <p:nvPr/>
        </p:nvSpPr>
        <p:spPr>
          <a:xfrm>
            <a:off x="7496175" y="1338263"/>
            <a:ext cx="314325" cy="430212"/>
          </a:xfrm>
          <a:prstGeom prst="downArrow">
            <a:avLst>
              <a:gd name="adj1" fmla="val 50000"/>
              <a:gd name="adj2" fmla="val 50000"/>
            </a:avLst>
          </a:prstGeom>
          <a:solidFill>
            <a:schemeClr val="accent3"/>
          </a:solidFill>
          <a:ln w="9525" cap="flat" cmpd="sng">
            <a:solidFill>
              <a:schemeClr val="dk2"/>
            </a:solidFill>
            <a:prstDash val="solid"/>
            <a:round/>
            <a:headEnd type="none" w="sm" len="sm"/>
            <a:tailEnd type="none" w="sm" len="sm"/>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31" name="Google Shape;131;p23"/>
          <p:cNvSpPr txBox="1"/>
          <p:nvPr/>
        </p:nvSpPr>
        <p:spPr>
          <a:xfrm>
            <a:off x="7394400" y="938050"/>
            <a:ext cx="654600" cy="400200"/>
          </a:xfrm>
          <a:prstGeom prst="rect">
            <a:avLst/>
          </a:prstGeom>
          <a:solidFill>
            <a:schemeClr val="lt1"/>
          </a:solidFill>
          <a:ln>
            <a:noFill/>
          </a:ln>
        </p:spPr>
        <p:txBody>
          <a:bodyPr spcFirstLastPara="1" lIns="91425" tIns="91425" rIns="91425" bIns="91425">
            <a:spAutoFit/>
          </a:bodyPr>
          <a:lstStyle/>
          <a:p>
            <a:pPr fontAlgn="auto">
              <a:spcBef>
                <a:spcPts val="0"/>
              </a:spcBef>
              <a:spcAft>
                <a:spcPts val="0"/>
              </a:spcAft>
              <a:buClr>
                <a:srgbClr val="000000"/>
              </a:buClr>
              <a:buFont typeface="Arial"/>
              <a:buNone/>
              <a:defRPr/>
            </a:pPr>
            <a:r>
              <a:rPr lang="pt-BR" b="1" kern="0">
                <a:highlight>
                  <a:schemeClr val="lt1"/>
                </a:highlight>
                <a:latin typeface="Proxima Nova"/>
                <a:ea typeface="Proxima Nova"/>
                <a:cs typeface="Proxima Nova"/>
                <a:sym typeface="Proxima Nova"/>
              </a:rPr>
              <a:t>PCA</a:t>
            </a:r>
            <a:endParaRPr b="1" kern="0">
              <a:highlight>
                <a:schemeClr val="lt1"/>
              </a:highlight>
              <a:latin typeface="Proxima Nova"/>
              <a:ea typeface="Proxima Nova"/>
              <a:cs typeface="Proxima Nova"/>
              <a:sym typeface="Proxima Nova"/>
            </a:endParaRPr>
          </a:p>
        </p:txBody>
      </p:sp>
      <p:sp>
        <p:nvSpPr>
          <p:cNvPr id="128007" name="Text Box 7"/>
          <p:cNvSpPr txBox="1">
            <a:spLocks noChangeArrowheads="1"/>
          </p:cNvSpPr>
          <p:nvPr/>
        </p:nvSpPr>
        <p:spPr bwMode="auto">
          <a:xfrm>
            <a:off x="7558088" y="4505325"/>
            <a:ext cx="9525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t>Ilustração</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 name="Google Shape;136;p24"/>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Introdução</a:t>
            </a:r>
          </a:p>
        </p:txBody>
      </p:sp>
      <p:sp>
        <p:nvSpPr>
          <p:cNvPr id="137" name="Google Shape;137;p24"/>
          <p:cNvSpPr txBox="1">
            <a:spLocks noGrp="1"/>
          </p:cNvSpPr>
          <p:nvPr>
            <p:ph type="body" idx="1"/>
          </p:nvPr>
        </p:nvSpPr>
        <p:spPr>
          <a:xfrm>
            <a:off x="311150" y="1152525"/>
            <a:ext cx="8521700" cy="3416300"/>
          </a:xfrm>
        </p:spPr>
        <p:txBody>
          <a:bodyPr>
            <a:noAutofit/>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05000"/>
              </a:lnSpc>
              <a:spcBef>
                <a:spcPct val="0"/>
              </a:spcBef>
              <a:spcAft>
                <a:spcPct val="0"/>
              </a:spcAft>
              <a:buClr>
                <a:srgbClr val="666666"/>
              </a:buClr>
              <a:buSzPts val="900"/>
              <a:buFont typeface="Proxima Nova" charset="0"/>
              <a:buNone/>
            </a:pPr>
            <a:r>
              <a:rPr lang="pt-BR" sz="1800" smtClean="0">
                <a:latin typeface="Proxima Nova" charset="0"/>
                <a:sym typeface="Proxima Nova" charset="0"/>
              </a:rPr>
              <a:t>Relato prévio da associação de um FO fechado e um AE aumentado, em um recém nascido prematuro, vistos em vários ecocardiogramas precedendo o início da hemorragia pulmonar [11]. </a:t>
            </a:r>
          </a:p>
          <a:p>
            <a:pPr marL="0" indent="0" eaLnBrk="1" hangingPunct="1">
              <a:lnSpc>
                <a:spcPct val="105000"/>
              </a:lnSpc>
              <a:spcBef>
                <a:spcPts val="1200"/>
              </a:spcBef>
              <a:spcAft>
                <a:spcPct val="0"/>
              </a:spcAft>
              <a:buClr>
                <a:srgbClr val="666666"/>
              </a:buClr>
              <a:buSzPts val="900"/>
              <a:buFont typeface="Proxima Nova" charset="0"/>
              <a:buNone/>
            </a:pPr>
            <a:r>
              <a:rPr lang="pt-BR" sz="1800" smtClean="0">
                <a:latin typeface="Proxima Nova" charset="0"/>
                <a:sym typeface="Proxima Nova" charset="0"/>
              </a:rPr>
              <a:t>Esta descoberta, juntamente com a presença de um PCA, levou a investigação da interação entre a PCA e o FO em lactentes com hemorragia pulmonar. </a:t>
            </a:r>
          </a:p>
          <a:p>
            <a:pPr marL="0" indent="0" eaLnBrk="1" hangingPunct="1">
              <a:lnSpc>
                <a:spcPct val="105000"/>
              </a:lnSpc>
              <a:spcBef>
                <a:spcPts val="1200"/>
              </a:spcBef>
              <a:spcAft>
                <a:spcPct val="0"/>
              </a:spcAft>
              <a:buClr>
                <a:srgbClr val="666666"/>
              </a:buClr>
              <a:buSzPts val="900"/>
              <a:buFont typeface="Proxima Nova" charset="0"/>
              <a:buNone/>
            </a:pPr>
            <a:r>
              <a:rPr lang="pt-BR" sz="1800" smtClean="0">
                <a:latin typeface="Proxima Nova" charset="0"/>
                <a:sym typeface="Proxima Nova" charset="0"/>
              </a:rPr>
              <a:t>A maioria dos recém-nascidos prematuros tem a PCA nas primeiras 72h de vida [9, 12]. </a:t>
            </a:r>
          </a:p>
          <a:p>
            <a:pPr marL="0" indent="0" eaLnBrk="1" hangingPunct="1">
              <a:lnSpc>
                <a:spcPct val="105000"/>
              </a:lnSpc>
              <a:spcBef>
                <a:spcPts val="1200"/>
              </a:spcBef>
              <a:spcAft>
                <a:spcPct val="0"/>
              </a:spcAft>
              <a:buClr>
                <a:srgbClr val="666666"/>
              </a:buClr>
              <a:buSzPts val="900"/>
              <a:buFont typeface="Proxima Nova" charset="0"/>
              <a:buNone/>
            </a:pPr>
            <a:r>
              <a:rPr lang="pt-BR" sz="1800" smtClean="0">
                <a:latin typeface="Proxima Nova" charset="0"/>
                <a:sym typeface="Proxima Nova" charset="0"/>
              </a:rPr>
              <a:t>Nesses bebês, é ainda mais importante caracterizar o tamanho do FO, o qual é mensurado através da largura do desvio de fluxo de cores do shunt E-D, para entender melhor o risco para hemorragia pulmonar.</a:t>
            </a:r>
          </a:p>
          <a:p>
            <a:pPr marL="0" indent="0" eaLnBrk="1" hangingPunct="1">
              <a:lnSpc>
                <a:spcPct val="105000"/>
              </a:lnSpc>
              <a:spcBef>
                <a:spcPts val="1200"/>
              </a:spcBef>
              <a:spcAft>
                <a:spcPct val="0"/>
              </a:spcAft>
              <a:buClr>
                <a:srgbClr val="666666"/>
              </a:buClr>
              <a:buSzPts val="900"/>
              <a:buFont typeface="Proxima Nova" charset="0"/>
              <a:buNone/>
            </a:pPr>
            <a:endParaRPr lang="pt-BR" sz="1800" smtClean="0">
              <a:latin typeface="Proxima Nova" charset="0"/>
              <a:sym typeface="Proxima Nova" charset="0"/>
            </a:endParaRPr>
          </a:p>
          <a:p>
            <a:pPr marL="0" indent="0" eaLnBrk="1" hangingPunct="1">
              <a:lnSpc>
                <a:spcPct val="105000"/>
              </a:lnSpc>
              <a:spcBef>
                <a:spcPts val="1200"/>
              </a:spcBef>
              <a:spcAft>
                <a:spcPts val="1200"/>
              </a:spcAft>
              <a:buClr>
                <a:srgbClr val="666666"/>
              </a:buClr>
              <a:buSzPts val="900"/>
              <a:buFont typeface="Proxima Nova" charset="0"/>
              <a:buNone/>
            </a:pPr>
            <a:endParaRPr lang="pt-BR" sz="1800" smtClean="0">
              <a:latin typeface="Proxima Nova" charset="0"/>
              <a:sym typeface="Proxima Nova"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 name="Google Shape;142;p25"/>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                                 Objetivo</a:t>
            </a:r>
          </a:p>
        </p:txBody>
      </p:sp>
      <p:sp>
        <p:nvSpPr>
          <p:cNvPr id="143" name="Google Shape;143;p25"/>
          <p:cNvSpPr txBox="1">
            <a:spLocks noGrp="1"/>
          </p:cNvSpPr>
          <p:nvPr>
            <p:ph type="body" idx="1"/>
          </p:nvPr>
        </p:nvSpPr>
        <p:spPr/>
        <p:txBody>
          <a:bodyPr>
            <a:normAutofit fontScale="92500" lnSpcReduction="10000"/>
          </a:bodyPr>
          <a:lstStyle/>
          <a:p>
            <a:pPr marL="0" indent="0" algn="ctr" eaLnBrk="1" fontAlgn="auto" hangingPunct="1">
              <a:lnSpc>
                <a:spcPct val="115000"/>
              </a:lnSpc>
              <a:buClr>
                <a:schemeClr val="dk2"/>
              </a:buClr>
              <a:buFont typeface="Proxima Nova"/>
              <a:buNone/>
              <a:defRPr/>
            </a:pPr>
            <a:r>
              <a:rPr lang="pt-BR" sz="1800" b="1" dirty="0">
                <a:solidFill>
                  <a:schemeClr val="tx1">
                    <a:lumMod val="75000"/>
                  </a:schemeClr>
                </a:solidFill>
                <a:latin typeface="Proxima Nova"/>
                <a:ea typeface="Proxima Nova"/>
                <a:cs typeface="Proxima Nova"/>
                <a:sym typeface="Proxima Nova"/>
              </a:rPr>
              <a:t>A hipótese é que bebês prematuros com </a:t>
            </a:r>
            <a:r>
              <a:rPr lang="pt-BR" sz="1800" b="1" dirty="0" smtClean="0">
                <a:solidFill>
                  <a:schemeClr val="tx1">
                    <a:lumMod val="75000"/>
                  </a:schemeClr>
                </a:solidFill>
                <a:latin typeface="Proxima Nova"/>
                <a:ea typeface="Proxima Nova"/>
                <a:cs typeface="Proxima Nova"/>
                <a:sym typeface="Proxima Nova"/>
              </a:rPr>
              <a:t>uma </a:t>
            </a:r>
            <a:r>
              <a:rPr lang="pt-BR" sz="1800" b="1" dirty="0">
                <a:solidFill>
                  <a:schemeClr val="tx1">
                    <a:lumMod val="75000"/>
                  </a:schemeClr>
                </a:solidFill>
                <a:latin typeface="Proxima Nova"/>
                <a:ea typeface="Proxima Nova"/>
                <a:cs typeface="Proxima Nova"/>
                <a:sym typeface="Proxima Nova"/>
              </a:rPr>
              <a:t>PCA hemodinamicamente </a:t>
            </a:r>
            <a:r>
              <a:rPr lang="pt-BR" sz="1800" b="1" dirty="0" smtClean="0">
                <a:solidFill>
                  <a:schemeClr val="tx1">
                    <a:lumMod val="75000"/>
                  </a:schemeClr>
                </a:solidFill>
                <a:latin typeface="Proxima Nova"/>
                <a:ea typeface="Proxima Nova"/>
                <a:cs typeface="Proxima Nova"/>
                <a:sym typeface="Proxima Nova"/>
              </a:rPr>
              <a:t>significativa </a:t>
            </a:r>
            <a:r>
              <a:rPr lang="pt-BR" sz="1800" b="1" dirty="0">
                <a:solidFill>
                  <a:schemeClr val="tx1">
                    <a:lumMod val="75000"/>
                  </a:schemeClr>
                </a:solidFill>
                <a:latin typeface="Proxima Nova"/>
                <a:ea typeface="Proxima Nova"/>
                <a:cs typeface="Proxima Nova"/>
                <a:sym typeface="Proxima Nova"/>
              </a:rPr>
              <a:t>e </a:t>
            </a:r>
            <a:r>
              <a:rPr lang="pt-BR" sz="1800" b="1" dirty="0" smtClean="0">
                <a:solidFill>
                  <a:schemeClr val="tx1">
                    <a:lumMod val="75000"/>
                  </a:schemeClr>
                </a:solidFill>
                <a:latin typeface="Proxima Nova"/>
                <a:ea typeface="Proxima Nova"/>
                <a:cs typeface="Proxima Nova"/>
                <a:sym typeface="Proxima Nova"/>
              </a:rPr>
              <a:t>um FO </a:t>
            </a:r>
            <a:r>
              <a:rPr lang="pt-BR" sz="1800" b="1" dirty="0">
                <a:solidFill>
                  <a:schemeClr val="tx1">
                    <a:lumMod val="75000"/>
                  </a:schemeClr>
                </a:solidFill>
                <a:latin typeface="Proxima Nova"/>
                <a:ea typeface="Proxima Nova"/>
                <a:cs typeface="Proxima Nova"/>
                <a:sym typeface="Proxima Nova"/>
              </a:rPr>
              <a:t>fechado ou restrito são mais propensos a sofrer hemorragia</a:t>
            </a:r>
            <a:r>
              <a:rPr lang="pt-BR" sz="1800" dirty="0">
                <a:latin typeface="Proxima Nova"/>
                <a:ea typeface="Proxima Nova"/>
                <a:cs typeface="Proxima Nova"/>
                <a:sym typeface="Proxima Nova"/>
              </a:rPr>
              <a:t>.</a:t>
            </a: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dirty="0">
                <a:latin typeface="Proxima Nova"/>
                <a:ea typeface="Proxima Nova"/>
                <a:cs typeface="Proxima Nova"/>
                <a:sym typeface="Proxima Nova"/>
              </a:rPr>
              <a:t>A pergunta da pesquisa foi: </a:t>
            </a:r>
            <a:endParaRPr lang="pt-BR" sz="1800" dirty="0" smtClean="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b="1" i="1" dirty="0" smtClean="0">
                <a:latin typeface="Proxima Nova"/>
                <a:ea typeface="Proxima Nova"/>
                <a:cs typeface="Proxima Nova"/>
                <a:sym typeface="Proxima Nova"/>
              </a:rPr>
              <a:t>'Em </a:t>
            </a:r>
            <a:r>
              <a:rPr lang="pt-BR" sz="1800" b="1" i="1" dirty="0">
                <a:latin typeface="Proxima Nova"/>
                <a:ea typeface="Proxima Nova"/>
                <a:cs typeface="Proxima Nova"/>
                <a:sym typeface="Proxima Nova"/>
              </a:rPr>
              <a:t>recém-nascidos de EBPN com </a:t>
            </a:r>
            <a:r>
              <a:rPr lang="pt-BR" sz="1800" b="1" i="1" dirty="0" smtClean="0">
                <a:latin typeface="Proxima Nova"/>
                <a:ea typeface="Proxima Nova"/>
                <a:cs typeface="Proxima Nova"/>
                <a:sym typeface="Proxima Nova"/>
              </a:rPr>
              <a:t>uma </a:t>
            </a:r>
            <a:r>
              <a:rPr lang="pt-BR" sz="1800" b="1" i="1" dirty="0">
                <a:latin typeface="Proxima Nova"/>
                <a:ea typeface="Proxima Nova"/>
                <a:cs typeface="Proxima Nova"/>
                <a:sym typeface="Proxima Nova"/>
              </a:rPr>
              <a:t>PCA hemodinamicamente </a:t>
            </a:r>
            <a:r>
              <a:rPr lang="pt-BR" sz="1800" b="1" i="1" dirty="0" smtClean="0">
                <a:latin typeface="Proxima Nova"/>
                <a:ea typeface="Proxima Nova"/>
                <a:cs typeface="Proxima Nova"/>
                <a:sym typeface="Proxima Nova"/>
              </a:rPr>
              <a:t>significativa, </a:t>
            </a:r>
            <a:r>
              <a:rPr lang="pt-BR" sz="1800" b="1" i="1" dirty="0">
                <a:latin typeface="Proxima Nova"/>
                <a:ea typeface="Proxima Nova"/>
                <a:cs typeface="Proxima Nova"/>
                <a:sym typeface="Proxima Nova"/>
              </a:rPr>
              <a:t>a presença do FO restritivo ou fechado está associado a hemorragia pulmonar?'. </a:t>
            </a:r>
            <a:endParaRPr sz="1800" b="1" i="1"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b="1" dirty="0">
                <a:highlight>
                  <a:schemeClr val="lt1"/>
                </a:highlight>
                <a:latin typeface="Proxima Nova"/>
                <a:ea typeface="Proxima Nova"/>
                <a:cs typeface="Proxima Nova"/>
                <a:sym typeface="Proxima Nova"/>
              </a:rPr>
              <a:t>Objetivo</a:t>
            </a:r>
            <a:r>
              <a:rPr lang="pt-BR" sz="1800" dirty="0">
                <a:latin typeface="Proxima Nova"/>
                <a:ea typeface="Proxima Nova"/>
                <a:cs typeface="Proxima Nova"/>
                <a:sym typeface="Proxima Nova"/>
              </a:rPr>
              <a:t>: </a:t>
            </a:r>
            <a:endParaRPr lang="pt-BR" sz="1800" dirty="0" smtClean="0">
              <a:latin typeface="Proxima Nova"/>
              <a:ea typeface="Proxima Nova"/>
              <a:cs typeface="Proxima Nova"/>
              <a:sym typeface="Proxima Nova"/>
            </a:endParaRPr>
          </a:p>
          <a:p>
            <a:pPr marL="0" indent="0" algn="ctr" eaLnBrk="1" fontAlgn="auto" hangingPunct="1">
              <a:lnSpc>
                <a:spcPct val="115000"/>
              </a:lnSpc>
              <a:spcBef>
                <a:spcPts val="1200"/>
              </a:spcBef>
              <a:buClr>
                <a:schemeClr val="dk2"/>
              </a:buClr>
              <a:buFont typeface="Proxima Nova"/>
              <a:buNone/>
              <a:defRPr/>
            </a:pPr>
            <a:r>
              <a:rPr lang="pt-BR" sz="1800" b="1" dirty="0" smtClean="0">
                <a:solidFill>
                  <a:srgbClr val="FF66FF"/>
                </a:solidFill>
                <a:latin typeface="Proxima Nova"/>
                <a:ea typeface="Proxima Nova"/>
                <a:cs typeface="Proxima Nova"/>
                <a:sym typeface="Proxima Nova"/>
              </a:rPr>
              <a:t>Examinar </a:t>
            </a:r>
            <a:r>
              <a:rPr lang="pt-BR" sz="1800" b="1" dirty="0">
                <a:solidFill>
                  <a:srgbClr val="FF66FF"/>
                </a:solidFill>
                <a:latin typeface="Proxima Nova"/>
                <a:ea typeface="Proxima Nova"/>
                <a:cs typeface="Proxima Nova"/>
                <a:sym typeface="Proxima Nova"/>
              </a:rPr>
              <a:t>através do </a:t>
            </a:r>
            <a:r>
              <a:rPr lang="pt-BR" sz="1800" b="1" dirty="0" err="1">
                <a:solidFill>
                  <a:srgbClr val="FF66FF"/>
                </a:solidFill>
                <a:latin typeface="Proxima Nova"/>
                <a:ea typeface="Proxima Nova"/>
                <a:cs typeface="Proxima Nova"/>
                <a:sym typeface="Proxima Nova"/>
              </a:rPr>
              <a:t>ecocardiograma</a:t>
            </a:r>
            <a:r>
              <a:rPr lang="pt-BR" sz="1800" b="1" dirty="0">
                <a:solidFill>
                  <a:srgbClr val="FF66FF"/>
                </a:solidFill>
                <a:latin typeface="Proxima Nova"/>
                <a:ea typeface="Proxima Nova"/>
                <a:cs typeface="Proxima Nova"/>
                <a:sym typeface="Proxima Nova"/>
              </a:rPr>
              <a:t> a presença e o tamanho </a:t>
            </a:r>
            <a:r>
              <a:rPr lang="pt-BR" sz="1800" b="1" dirty="0" smtClean="0">
                <a:solidFill>
                  <a:srgbClr val="FF66FF"/>
                </a:solidFill>
                <a:latin typeface="Proxima Nova"/>
                <a:ea typeface="Proxima Nova"/>
                <a:cs typeface="Proxima Nova"/>
                <a:sym typeface="Proxima Nova"/>
              </a:rPr>
              <a:t>da </a:t>
            </a:r>
            <a:r>
              <a:rPr lang="pt-BR" sz="1800" b="1" dirty="0">
                <a:solidFill>
                  <a:srgbClr val="FF66FF"/>
                </a:solidFill>
                <a:latin typeface="Proxima Nova"/>
                <a:ea typeface="Proxima Nova"/>
                <a:cs typeface="Proxima Nova"/>
                <a:sym typeface="Proxima Nova"/>
              </a:rPr>
              <a:t>PCA e do FO em lactentes que fizeram hemorragia pulmonar em comparação com aqueles que não fizeram</a:t>
            </a:r>
            <a:r>
              <a:rPr lang="pt-BR" sz="1800" b="1" dirty="0">
                <a:solidFill>
                  <a:srgbClr val="FF00FF"/>
                </a:solidFill>
                <a:latin typeface="Proxima Nova"/>
                <a:ea typeface="Proxima Nova"/>
                <a:cs typeface="Proxima Nova"/>
                <a:sym typeface="Proxima Nova"/>
              </a:rPr>
              <a:t>.</a:t>
            </a:r>
            <a:endParaRPr sz="1800" b="1" dirty="0">
              <a:solidFill>
                <a:srgbClr val="FF00FF"/>
              </a:solidFill>
              <a:latin typeface="Proxima Nova"/>
              <a:ea typeface="Proxima Nova"/>
              <a:cs typeface="Proxima Nova"/>
              <a:sym typeface="Proxima Nova"/>
            </a:endParaRPr>
          </a:p>
          <a:p>
            <a:pPr marL="0" indent="0" eaLnBrk="1" fontAlgn="auto" hangingPunct="1">
              <a:lnSpc>
                <a:spcPct val="115000"/>
              </a:lnSpc>
              <a:spcBef>
                <a:spcPts val="1200"/>
              </a:spcBef>
              <a:spcAft>
                <a:spcPts val="1200"/>
              </a:spcAft>
              <a:buClr>
                <a:schemeClr val="dk2"/>
              </a:buClr>
              <a:buFont typeface="Proxima Nova"/>
              <a:buNone/>
              <a:defRPr/>
            </a:pPr>
            <a:endParaRPr sz="1800" dirty="0">
              <a:latin typeface="Proxima Nova"/>
              <a:ea typeface="Proxima Nova"/>
              <a:cs typeface="Proxima Nova"/>
              <a:sym typeface="Proxima Nov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 name="Google Shape;148;p26"/>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Métodos</a:t>
            </a:r>
          </a:p>
        </p:txBody>
      </p:sp>
      <p:sp>
        <p:nvSpPr>
          <p:cNvPr id="149" name="Google Shape;149;p26"/>
          <p:cNvSpPr txBox="1">
            <a:spLocks noGrp="1"/>
          </p:cNvSpPr>
          <p:nvPr>
            <p:ph type="body" idx="1"/>
          </p:nvPr>
        </p:nvSpPr>
        <p:spPr/>
        <p:txBody>
          <a:bodyPr>
            <a:noAutofit/>
          </a:bodyPr>
          <a:lstStyle/>
          <a:p>
            <a:pPr marL="0" indent="0" eaLnBrk="1" fontAlgn="auto" hangingPunct="1">
              <a:lnSpc>
                <a:spcPct val="95000"/>
              </a:lnSpc>
              <a:buClr>
                <a:schemeClr val="dk2"/>
              </a:buClr>
              <a:buSzPts val="275"/>
              <a:buFont typeface="Proxima Nova"/>
              <a:buNone/>
              <a:defRPr/>
            </a:pPr>
            <a:r>
              <a:rPr lang="pt-BR" sz="1800" b="1" dirty="0">
                <a:highlight>
                  <a:srgbClr val="F9CB9C"/>
                </a:highlight>
                <a:latin typeface="Proxima Nova"/>
                <a:ea typeface="Proxima Nova"/>
                <a:cs typeface="Proxima Nova"/>
                <a:sym typeface="Proxima Nova"/>
              </a:rPr>
              <a:t>Desenho do estudo:</a:t>
            </a:r>
            <a:endParaRPr sz="1800" b="1" dirty="0">
              <a:highlight>
                <a:srgbClr val="F9CB9C"/>
              </a:highlight>
              <a:latin typeface="Proxima Nova"/>
              <a:ea typeface="Proxima Nova"/>
              <a:cs typeface="Proxima Nova"/>
              <a:sym typeface="Proxima Nova"/>
            </a:endParaRPr>
          </a:p>
          <a:p>
            <a:pPr marL="0" indent="0" eaLnBrk="1" fontAlgn="auto" hangingPunct="1">
              <a:lnSpc>
                <a:spcPct val="95000"/>
              </a:lnSpc>
              <a:spcBef>
                <a:spcPts val="1200"/>
              </a:spcBef>
              <a:buClr>
                <a:schemeClr val="dk2"/>
              </a:buClr>
              <a:buSzPts val="275"/>
              <a:buFont typeface="Proxima Nova"/>
              <a:buNone/>
              <a:defRPr/>
            </a:pPr>
            <a:r>
              <a:rPr lang="pt-BR" sz="1800" dirty="0">
                <a:latin typeface="Proxima Nova"/>
                <a:ea typeface="Proxima Nova"/>
                <a:cs typeface="Proxima Nova"/>
                <a:sym typeface="Proxima Nova"/>
              </a:rPr>
              <a:t>Este foi um estudo de caso-controle de todos os recém-nascidos de EBPN nascidos e admitidos na </a:t>
            </a:r>
            <a:r>
              <a:rPr lang="pt-BR" sz="1800" dirty="0" smtClean="0">
                <a:latin typeface="Proxima Nova"/>
                <a:ea typeface="Proxima Nova"/>
                <a:cs typeface="Proxima Nova"/>
                <a:sym typeface="Proxima Nova"/>
              </a:rPr>
              <a:t>Unidade </a:t>
            </a:r>
            <a:r>
              <a:rPr lang="pt-BR" sz="1800" dirty="0">
                <a:latin typeface="Proxima Nova"/>
                <a:ea typeface="Proxima Nova"/>
                <a:cs typeface="Proxima Nova"/>
                <a:sym typeface="Proxima Nova"/>
              </a:rPr>
              <a:t>de </a:t>
            </a:r>
            <a:r>
              <a:rPr lang="pt-BR" sz="1800" dirty="0" smtClean="0">
                <a:latin typeface="Proxima Nova"/>
                <a:ea typeface="Proxima Nova"/>
                <a:cs typeface="Proxima Nova"/>
                <a:sym typeface="Proxima Nova"/>
              </a:rPr>
              <a:t>Terapia Intensiva Neonatal </a:t>
            </a:r>
            <a:r>
              <a:rPr lang="pt-BR" sz="1800" dirty="0">
                <a:latin typeface="Proxima Nova"/>
                <a:ea typeface="Proxima Nova"/>
                <a:cs typeface="Proxima Nova"/>
                <a:sym typeface="Proxima Nova"/>
              </a:rPr>
              <a:t>(UTIN) do LAC + USC Medical Center de 2009–2020 que tiveram pelo menos um </a:t>
            </a:r>
            <a:r>
              <a:rPr lang="pt-BR" sz="1800" dirty="0" err="1">
                <a:latin typeface="Proxima Nova"/>
                <a:ea typeface="Proxima Nova"/>
                <a:cs typeface="Proxima Nova"/>
                <a:sym typeface="Proxima Nova"/>
              </a:rPr>
              <a:t>ecocardiograma</a:t>
            </a:r>
            <a:r>
              <a:rPr lang="pt-BR" sz="1800" dirty="0">
                <a:latin typeface="Proxima Nova"/>
                <a:ea typeface="Proxima Nova"/>
                <a:cs typeface="Proxima Nova"/>
                <a:sym typeface="Proxima Nova"/>
              </a:rPr>
              <a:t> nas primeiras 2 semanas de vida. </a:t>
            </a:r>
            <a:endParaRPr sz="1800" dirty="0">
              <a:latin typeface="Proxima Nova"/>
              <a:ea typeface="Proxima Nova"/>
              <a:cs typeface="Proxima Nova"/>
              <a:sym typeface="Proxima Nova"/>
            </a:endParaRPr>
          </a:p>
          <a:p>
            <a:pPr marL="0" indent="0" algn="ctr" eaLnBrk="1" fontAlgn="auto" hangingPunct="1">
              <a:lnSpc>
                <a:spcPct val="95000"/>
              </a:lnSpc>
              <a:spcBef>
                <a:spcPts val="1200"/>
              </a:spcBef>
              <a:buClr>
                <a:schemeClr val="dk2"/>
              </a:buClr>
              <a:buSzPts val="275"/>
              <a:buFont typeface="Proxima Nova"/>
              <a:buNone/>
              <a:defRPr/>
            </a:pPr>
            <a:r>
              <a:rPr lang="pt-BR" sz="1800" b="1" dirty="0">
                <a:solidFill>
                  <a:srgbClr val="0000FF"/>
                </a:solidFill>
                <a:latin typeface="Proxima Nova"/>
                <a:ea typeface="Proxima Nova"/>
                <a:cs typeface="Proxima Nova"/>
                <a:sym typeface="Proxima Nova"/>
              </a:rPr>
              <a:t>Os casos foram recém-nascidos de EBPN que desenvolveram hemorragia pulmonar pareados por idade gestacional e peso ao nascer com bebês controle (1:2) que não desenvolveram hemorragia pulmonar</a:t>
            </a:r>
            <a:r>
              <a:rPr lang="pt-BR" sz="1800" dirty="0">
                <a:latin typeface="Proxima Nova"/>
                <a:ea typeface="Proxima Nova"/>
                <a:cs typeface="Proxima Nova"/>
                <a:sym typeface="Proxima Nova"/>
              </a:rPr>
              <a:t>. </a:t>
            </a:r>
            <a:endParaRPr sz="1800" dirty="0">
              <a:latin typeface="Proxima Nova"/>
              <a:ea typeface="Proxima Nova"/>
              <a:cs typeface="Proxima Nova"/>
              <a:sym typeface="Proxima Nova"/>
            </a:endParaRPr>
          </a:p>
          <a:p>
            <a:pPr marL="0" indent="0" eaLnBrk="1" fontAlgn="auto" hangingPunct="1">
              <a:lnSpc>
                <a:spcPct val="95000"/>
              </a:lnSpc>
              <a:spcBef>
                <a:spcPts val="1200"/>
              </a:spcBef>
              <a:buClr>
                <a:schemeClr val="dk2"/>
              </a:buClr>
              <a:buSzPts val="275"/>
              <a:buFont typeface="Proxima Nova"/>
              <a:buNone/>
              <a:defRPr/>
            </a:pPr>
            <a:r>
              <a:rPr lang="pt-BR" sz="1800" dirty="0">
                <a:latin typeface="Proxima Nova"/>
                <a:ea typeface="Proxima Nova"/>
                <a:cs typeface="Proxima Nova"/>
                <a:sym typeface="Proxima Nova"/>
              </a:rPr>
              <a:t>Os </a:t>
            </a:r>
            <a:r>
              <a:rPr lang="pt-BR" sz="1800" b="1" dirty="0">
                <a:latin typeface="Proxima Nova"/>
                <a:ea typeface="Proxima Nova"/>
                <a:cs typeface="Proxima Nova"/>
                <a:sym typeface="Proxima Nova"/>
              </a:rPr>
              <a:t>critérios de exclusão</a:t>
            </a:r>
            <a:r>
              <a:rPr lang="pt-BR" sz="1800" dirty="0">
                <a:latin typeface="Proxima Nova"/>
                <a:ea typeface="Proxima Nova"/>
                <a:cs typeface="Proxima Nova"/>
                <a:sym typeface="Proxima Nova"/>
              </a:rPr>
              <a:t> foram bebês que faleceram dentro de 72 h após o nascimento. </a:t>
            </a:r>
            <a:endParaRPr sz="1800" dirty="0">
              <a:latin typeface="Proxima Nova"/>
              <a:ea typeface="Proxima Nova"/>
              <a:cs typeface="Proxima Nova"/>
              <a:sym typeface="Proxima Nova"/>
            </a:endParaRPr>
          </a:p>
          <a:p>
            <a:pPr marL="0" indent="0" eaLnBrk="1" fontAlgn="auto" hangingPunct="1">
              <a:lnSpc>
                <a:spcPct val="95000"/>
              </a:lnSpc>
              <a:spcBef>
                <a:spcPts val="1200"/>
              </a:spcBef>
              <a:spcAft>
                <a:spcPts val="1200"/>
              </a:spcAft>
              <a:buClr>
                <a:schemeClr val="dk2"/>
              </a:buClr>
              <a:buSzPts val="275"/>
              <a:buFont typeface="Proxima Nova"/>
              <a:buNone/>
              <a:defRPr/>
            </a:pPr>
            <a:endParaRPr sz="1800" dirty="0">
              <a:latin typeface="Proxima Nova"/>
              <a:ea typeface="Proxima Nova"/>
              <a:cs typeface="Proxima Nova"/>
              <a:sym typeface="Proxima Nova"/>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 name="Google Shape;154;p27"/>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Métodos</a:t>
            </a:r>
          </a:p>
        </p:txBody>
      </p:sp>
      <p:sp>
        <p:nvSpPr>
          <p:cNvPr id="155" name="Google Shape;155;p27"/>
          <p:cNvSpPr txBox="1">
            <a:spLocks noGrp="1"/>
          </p:cNvSpPr>
          <p:nvPr>
            <p:ph type="body" idx="1"/>
          </p:nvPr>
        </p:nvSpPr>
        <p:spPr/>
        <p:txBody>
          <a:bodyPr>
            <a:noAutofit/>
          </a:bodyPr>
          <a:lstStyle/>
          <a:p>
            <a:pPr marL="0" indent="0" eaLnBrk="1" fontAlgn="auto" hangingPunct="1">
              <a:lnSpc>
                <a:spcPct val="95000"/>
              </a:lnSpc>
              <a:buClr>
                <a:schemeClr val="dk2"/>
              </a:buClr>
              <a:buSzPts val="275"/>
              <a:buFont typeface="Proxima Nova"/>
              <a:buNone/>
              <a:defRPr/>
            </a:pPr>
            <a:r>
              <a:rPr lang="pt-BR" sz="1800" b="1">
                <a:highlight>
                  <a:srgbClr val="F9CB9C"/>
                </a:highlight>
                <a:latin typeface="Proxima Nova"/>
                <a:ea typeface="Proxima Nova"/>
                <a:cs typeface="Proxima Nova"/>
                <a:sym typeface="Proxima Nova"/>
              </a:rPr>
              <a:t>Desenho do estudo:</a:t>
            </a:r>
            <a:endParaRPr sz="1800" b="1">
              <a:highlight>
                <a:srgbClr val="F9CB9C"/>
              </a:highlight>
              <a:latin typeface="Proxima Nova"/>
              <a:ea typeface="Proxima Nova"/>
              <a:cs typeface="Proxima Nova"/>
              <a:sym typeface="Proxima Nova"/>
            </a:endParaRPr>
          </a:p>
          <a:p>
            <a:pPr marL="0" indent="0" eaLnBrk="1" fontAlgn="auto" hangingPunct="1">
              <a:lnSpc>
                <a:spcPct val="95000"/>
              </a:lnSpc>
              <a:spcBef>
                <a:spcPts val="1200"/>
              </a:spcBef>
              <a:buClr>
                <a:schemeClr val="dk2"/>
              </a:buClr>
              <a:buSzPts val="275"/>
              <a:buFont typeface="Proxima Nova"/>
              <a:buNone/>
              <a:defRPr/>
            </a:pPr>
            <a:r>
              <a:rPr lang="pt-BR" sz="1800">
                <a:latin typeface="Proxima Nova"/>
                <a:ea typeface="Proxima Nova"/>
                <a:cs typeface="Proxima Nova"/>
                <a:sym typeface="Proxima Nova"/>
              </a:rPr>
              <a:t>Foi utilizado o banco de dados hospitalares das UTINs (Sistema de Informação Neonatal NIS 5, Bryn Medical Data Systems, PA, EUA) para coletar informações demográficas, incluindo idade gestacional, peso de nascimento, uso de esteróide antenatal, escores de Apgar em 1 e 5 min, idade da hemorragia pulmonar (em dias), exposição ao surfactante, tipo de ventilação mecânica e parâmetros ventilatórios.</a:t>
            </a:r>
            <a:endParaRPr sz="1800">
              <a:latin typeface="Proxima Nova"/>
              <a:ea typeface="Proxima Nova"/>
              <a:cs typeface="Proxima Nova"/>
              <a:sym typeface="Proxima Nova"/>
            </a:endParaRPr>
          </a:p>
          <a:p>
            <a:pPr marL="0" indent="0" eaLnBrk="1" fontAlgn="auto" hangingPunct="1">
              <a:lnSpc>
                <a:spcPct val="95000"/>
              </a:lnSpc>
              <a:spcBef>
                <a:spcPts val="1200"/>
              </a:spcBef>
              <a:buClr>
                <a:schemeClr val="dk2"/>
              </a:buClr>
              <a:buSzPts val="275"/>
              <a:buFont typeface="Proxima Nova"/>
              <a:buNone/>
              <a:defRPr/>
            </a:pPr>
            <a:r>
              <a:rPr lang="pt-BR" sz="1800">
                <a:latin typeface="Proxima Nova"/>
                <a:ea typeface="Proxima Nova"/>
                <a:cs typeface="Proxima Nova"/>
                <a:sym typeface="Proxima Nova"/>
              </a:rPr>
              <a:t>Um lactente foi considerado exposto ao surfactante e/ou esteróides se receberam pelo menos uma dose. </a:t>
            </a:r>
            <a:endParaRPr sz="1800">
              <a:latin typeface="Proxima Nova"/>
              <a:ea typeface="Proxima Nova"/>
              <a:cs typeface="Proxima Nova"/>
              <a:sym typeface="Proxima Nova"/>
            </a:endParaRPr>
          </a:p>
          <a:p>
            <a:pPr marL="0" indent="0" eaLnBrk="1" fontAlgn="auto" hangingPunct="1">
              <a:lnSpc>
                <a:spcPct val="95000"/>
              </a:lnSpc>
              <a:spcBef>
                <a:spcPts val="1200"/>
              </a:spcBef>
              <a:spcAft>
                <a:spcPts val="1200"/>
              </a:spcAft>
              <a:buClr>
                <a:schemeClr val="dk2"/>
              </a:buClr>
              <a:buSzPts val="275"/>
              <a:buFont typeface="Proxima Nova"/>
              <a:buNone/>
              <a:defRPr/>
            </a:pPr>
            <a:endParaRPr sz="1800">
              <a:latin typeface="Proxima Nova"/>
              <a:ea typeface="Proxima Nova"/>
              <a:cs typeface="Proxima Nova"/>
              <a:sym typeface="Proxima Nova"/>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 name="Google Shape;160;p28"/>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Métodos</a:t>
            </a:r>
          </a:p>
        </p:txBody>
      </p:sp>
      <p:sp>
        <p:nvSpPr>
          <p:cNvPr id="161" name="Google Shape;161;p28"/>
          <p:cNvSpPr txBox="1">
            <a:spLocks noGrp="1"/>
          </p:cNvSpPr>
          <p:nvPr>
            <p:ph type="body" idx="1"/>
          </p:nvPr>
        </p:nvSpPr>
        <p:spPr/>
        <p:txBody>
          <a:bodyPr>
            <a:noAutofit/>
          </a:bodyPr>
          <a:lstStyle/>
          <a:p>
            <a:pPr marL="0" indent="0" eaLnBrk="1" fontAlgn="auto" hangingPunct="1">
              <a:lnSpc>
                <a:spcPct val="95000"/>
              </a:lnSpc>
              <a:buClr>
                <a:schemeClr val="dk2"/>
              </a:buClr>
              <a:buSzPts val="275"/>
              <a:buFont typeface="Proxima Nova"/>
              <a:buNone/>
              <a:defRPr/>
            </a:pPr>
            <a:r>
              <a:rPr lang="pt-BR" sz="1800" b="1" dirty="0">
                <a:highlight>
                  <a:srgbClr val="F9CB9C"/>
                </a:highlight>
                <a:latin typeface="Proxima Nova"/>
                <a:ea typeface="Proxima Nova"/>
                <a:cs typeface="Proxima Nova"/>
                <a:sym typeface="Proxima Nova"/>
              </a:rPr>
              <a:t>Desenho do estudo:</a:t>
            </a:r>
            <a:endParaRPr sz="1800" b="1" dirty="0">
              <a:highlight>
                <a:srgbClr val="F9CB9C"/>
              </a:highlight>
              <a:latin typeface="Proxima Nova"/>
              <a:ea typeface="Proxima Nova"/>
              <a:cs typeface="Proxima Nova"/>
              <a:sym typeface="Proxima Nova"/>
            </a:endParaRPr>
          </a:p>
          <a:p>
            <a:pPr marL="0" indent="0" algn="ctr" eaLnBrk="1" fontAlgn="auto" hangingPunct="1">
              <a:lnSpc>
                <a:spcPct val="95000"/>
              </a:lnSpc>
              <a:spcBef>
                <a:spcPts val="1200"/>
              </a:spcBef>
              <a:buClr>
                <a:schemeClr val="dk2"/>
              </a:buClr>
              <a:buSzPts val="275"/>
              <a:buFont typeface="Proxima Nova"/>
              <a:buNone/>
              <a:defRPr/>
            </a:pPr>
            <a:r>
              <a:rPr lang="pt-BR" sz="1800" b="1" dirty="0">
                <a:latin typeface="Proxima Nova"/>
                <a:ea typeface="Proxima Nova"/>
                <a:cs typeface="Proxima Nova"/>
                <a:sym typeface="Proxima Nova"/>
              </a:rPr>
              <a:t>Resultados clínicos analisados foram sobrevivência, displasia broncopulmonar (DBP) definida como necessidade de oxigênio com 36 semanas de idade pós-menstrual [13], enterocolite necrosante (ECN) definido como estágio 2 de Bell ou superior [14], e grau mais alto hemorragia intraventricular (HIV) pela classificação de </a:t>
            </a:r>
            <a:r>
              <a:rPr lang="pt-BR" sz="1800" b="1" dirty="0" err="1">
                <a:latin typeface="Proxima Nova"/>
                <a:ea typeface="Proxima Nova"/>
                <a:cs typeface="Proxima Nova"/>
                <a:sym typeface="Proxima Nova"/>
              </a:rPr>
              <a:t>Papile</a:t>
            </a:r>
            <a:r>
              <a:rPr lang="pt-BR" sz="1800" b="1" dirty="0">
                <a:latin typeface="Proxima Nova"/>
                <a:ea typeface="Proxima Nova"/>
                <a:cs typeface="Proxima Nova"/>
                <a:sym typeface="Proxima Nova"/>
              </a:rPr>
              <a:t> [15].</a:t>
            </a:r>
            <a:endParaRPr sz="1800" b="1" dirty="0">
              <a:latin typeface="Proxima Nova"/>
              <a:ea typeface="Proxima Nova"/>
              <a:cs typeface="Proxima Nova"/>
              <a:sym typeface="Proxima Nova"/>
            </a:endParaRPr>
          </a:p>
          <a:p>
            <a:pPr marL="0" indent="0" eaLnBrk="1" fontAlgn="auto" hangingPunct="1">
              <a:lnSpc>
                <a:spcPct val="95000"/>
              </a:lnSpc>
              <a:spcBef>
                <a:spcPts val="1200"/>
              </a:spcBef>
              <a:buClr>
                <a:schemeClr val="dk2"/>
              </a:buClr>
              <a:buSzPts val="275"/>
              <a:buFont typeface="Proxima Nova"/>
              <a:buNone/>
              <a:defRPr/>
            </a:pPr>
            <a:r>
              <a:rPr lang="pt-BR" sz="1800" dirty="0">
                <a:latin typeface="Proxima Nova"/>
                <a:ea typeface="Proxima Nova"/>
                <a:cs typeface="Proxima Nova"/>
                <a:sym typeface="Proxima Nova"/>
              </a:rPr>
              <a:t>O tempo de </a:t>
            </a:r>
            <a:r>
              <a:rPr lang="pt-BR" sz="1800" dirty="0" err="1">
                <a:latin typeface="Proxima Nova"/>
                <a:ea typeface="Proxima Nova"/>
                <a:cs typeface="Proxima Nova"/>
                <a:sym typeface="Proxima Nova"/>
              </a:rPr>
              <a:t>protrombina</a:t>
            </a:r>
            <a:r>
              <a:rPr lang="pt-BR" sz="1800" dirty="0">
                <a:latin typeface="Proxima Nova"/>
                <a:ea typeface="Proxima Nova"/>
                <a:cs typeface="Proxima Nova"/>
                <a:sym typeface="Proxima Nova"/>
              </a:rPr>
              <a:t> (TP) e a razão normalizada internacional (INR) foram coletadas dos pacientes com hemorragia pulmonar e as doses de Indometacina para tratamento </a:t>
            </a:r>
            <a:r>
              <a:rPr lang="pt-BR" sz="1800" dirty="0" smtClean="0">
                <a:latin typeface="Proxima Nova"/>
                <a:ea typeface="Proxima Nova"/>
                <a:cs typeface="Proxima Nova"/>
                <a:sym typeface="Proxima Nova"/>
              </a:rPr>
              <a:t>da </a:t>
            </a:r>
            <a:r>
              <a:rPr lang="pt-BR" sz="1800" dirty="0">
                <a:latin typeface="Proxima Nova"/>
                <a:ea typeface="Proxima Nova"/>
                <a:cs typeface="Proxima Nova"/>
                <a:sym typeface="Proxima Nova"/>
              </a:rPr>
              <a:t>PCA hemodinamicamente </a:t>
            </a:r>
            <a:r>
              <a:rPr lang="pt-BR" sz="1800" dirty="0" smtClean="0">
                <a:latin typeface="Proxima Nova"/>
                <a:ea typeface="Proxima Nova"/>
                <a:cs typeface="Proxima Nova"/>
                <a:sym typeface="Proxima Nova"/>
              </a:rPr>
              <a:t>significativa </a:t>
            </a:r>
            <a:r>
              <a:rPr lang="pt-BR" sz="1800" dirty="0">
                <a:latin typeface="Proxima Nova"/>
                <a:ea typeface="Proxima Nova"/>
                <a:cs typeface="Proxima Nova"/>
                <a:sym typeface="Proxima Nova"/>
              </a:rPr>
              <a:t>foram coletadas de ambos os grupos. </a:t>
            </a:r>
            <a:endParaRPr sz="1800" dirty="0">
              <a:latin typeface="Proxima Nova"/>
              <a:ea typeface="Proxima Nova"/>
              <a:cs typeface="Proxima Nova"/>
              <a:sym typeface="Proxima Nova"/>
            </a:endParaRPr>
          </a:p>
          <a:p>
            <a:pPr marL="0" indent="0" eaLnBrk="1" fontAlgn="auto" hangingPunct="1">
              <a:lnSpc>
                <a:spcPct val="95000"/>
              </a:lnSpc>
              <a:spcBef>
                <a:spcPts val="1200"/>
              </a:spcBef>
              <a:buClr>
                <a:schemeClr val="dk2"/>
              </a:buClr>
              <a:buSzPts val="275"/>
              <a:buFont typeface="Proxima Nova"/>
              <a:buNone/>
              <a:defRPr/>
            </a:pPr>
            <a:endParaRPr sz="1800" dirty="0">
              <a:latin typeface="Proxima Nova"/>
              <a:ea typeface="Proxima Nova"/>
              <a:cs typeface="Proxima Nova"/>
              <a:sym typeface="Proxima Nova"/>
            </a:endParaRPr>
          </a:p>
          <a:p>
            <a:pPr marL="0" indent="0" eaLnBrk="1" fontAlgn="auto" hangingPunct="1">
              <a:lnSpc>
                <a:spcPct val="95000"/>
              </a:lnSpc>
              <a:spcBef>
                <a:spcPts val="1200"/>
              </a:spcBef>
              <a:spcAft>
                <a:spcPts val="1200"/>
              </a:spcAft>
              <a:buClr>
                <a:schemeClr val="dk2"/>
              </a:buClr>
              <a:buSzPts val="275"/>
              <a:buFont typeface="Proxima Nova"/>
              <a:buNone/>
              <a:defRPr/>
            </a:pPr>
            <a:endParaRPr sz="1800" dirty="0">
              <a:latin typeface="Proxima Nova"/>
              <a:ea typeface="Proxima Nova"/>
              <a:cs typeface="Proxima Nova"/>
              <a:sym typeface="Proxima Nova"/>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Google Shape;166;p29"/>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Métodos</a:t>
            </a:r>
          </a:p>
        </p:txBody>
      </p:sp>
      <p:sp>
        <p:nvSpPr>
          <p:cNvPr id="167" name="Google Shape;167;p29"/>
          <p:cNvSpPr txBox="1">
            <a:spLocks noGrp="1"/>
          </p:cNvSpPr>
          <p:nvPr>
            <p:ph type="body" idx="1"/>
          </p:nvPr>
        </p:nvSpPr>
        <p:spPr/>
        <p:txBody>
          <a:bodyPr>
            <a:noAutofit/>
          </a:bodyPr>
          <a:lstStyle/>
          <a:p>
            <a:pPr marL="0" indent="0" eaLnBrk="1" fontAlgn="auto" hangingPunct="1">
              <a:lnSpc>
                <a:spcPct val="95000"/>
              </a:lnSpc>
              <a:buClr>
                <a:schemeClr val="dk2"/>
              </a:buClr>
              <a:buSzPts val="275"/>
              <a:buFont typeface="Proxima Nova"/>
              <a:buNone/>
              <a:defRPr/>
            </a:pPr>
            <a:r>
              <a:rPr lang="pt-BR" sz="1800" b="1" dirty="0">
                <a:highlight>
                  <a:srgbClr val="F9CB9C"/>
                </a:highlight>
                <a:latin typeface="Proxima Nova"/>
                <a:ea typeface="Proxima Nova"/>
                <a:cs typeface="Proxima Nova"/>
                <a:sym typeface="Proxima Nova"/>
              </a:rPr>
              <a:t>Desenho do estudo:</a:t>
            </a:r>
            <a:endParaRPr sz="1800" b="1" dirty="0">
              <a:highlight>
                <a:srgbClr val="F9CB9C"/>
              </a:highlight>
              <a:latin typeface="Proxima Nova"/>
              <a:ea typeface="Proxima Nova"/>
              <a:cs typeface="Proxima Nova"/>
              <a:sym typeface="Proxima Nova"/>
            </a:endParaRPr>
          </a:p>
          <a:p>
            <a:pPr marL="0" indent="0" eaLnBrk="1" fontAlgn="auto" hangingPunct="1">
              <a:lnSpc>
                <a:spcPct val="95000"/>
              </a:lnSpc>
              <a:spcBef>
                <a:spcPts val="1200"/>
              </a:spcBef>
              <a:buClr>
                <a:schemeClr val="dk2"/>
              </a:buClr>
              <a:buSzPts val="275"/>
              <a:buFont typeface="Proxima Nova"/>
              <a:buNone/>
              <a:defRPr/>
            </a:pPr>
            <a:r>
              <a:rPr lang="pt-BR" sz="1800" dirty="0">
                <a:latin typeface="Proxima Nova"/>
                <a:ea typeface="Proxima Nova"/>
                <a:cs typeface="Proxima Nova"/>
                <a:sym typeface="Proxima Nova"/>
              </a:rPr>
              <a:t>Foi aprovado pelo comitê de ética do LAC + USC Medical Center.</a:t>
            </a:r>
            <a:endParaRPr sz="1800" dirty="0">
              <a:latin typeface="Proxima Nova"/>
              <a:ea typeface="Proxima Nova"/>
              <a:cs typeface="Proxima Nova"/>
              <a:sym typeface="Proxima Nova"/>
            </a:endParaRPr>
          </a:p>
          <a:p>
            <a:pPr marL="0" indent="0" eaLnBrk="1" fontAlgn="auto" hangingPunct="1">
              <a:lnSpc>
                <a:spcPct val="95000"/>
              </a:lnSpc>
              <a:spcBef>
                <a:spcPts val="1200"/>
              </a:spcBef>
              <a:buClr>
                <a:schemeClr val="dk2"/>
              </a:buClr>
              <a:buSzPts val="275"/>
              <a:buFont typeface="Proxima Nova"/>
              <a:buNone/>
              <a:defRPr/>
            </a:pPr>
            <a:r>
              <a:rPr lang="pt-BR" sz="1800" b="1" dirty="0">
                <a:solidFill>
                  <a:srgbClr val="FF0000"/>
                </a:solidFill>
                <a:latin typeface="Proxima Nova"/>
                <a:ea typeface="Proxima Nova"/>
                <a:cs typeface="Proxima Nova"/>
                <a:sym typeface="Proxima Nova"/>
              </a:rPr>
              <a:t>A definição de hemorragia pulmonar </a:t>
            </a:r>
            <a:r>
              <a:rPr lang="pt-BR" sz="1800" dirty="0">
                <a:latin typeface="Proxima Nova"/>
                <a:ea typeface="Proxima Nova"/>
                <a:cs typeface="Proxima Nova"/>
                <a:sym typeface="Proxima Nova"/>
              </a:rPr>
              <a:t>incluiu coloração rosada ou franca secreções sanguinolentas do tubo endotraqueal combinadas com deterioração clínica caracterizada por piora e aumento dos parâmetros ventilatórios.</a:t>
            </a:r>
            <a:endParaRPr sz="1800" dirty="0">
              <a:latin typeface="Proxima Nova"/>
              <a:ea typeface="Proxima Nova"/>
              <a:cs typeface="Proxima Nova"/>
              <a:sym typeface="Proxima Nova"/>
            </a:endParaRPr>
          </a:p>
          <a:p>
            <a:pPr marL="0" indent="0" eaLnBrk="1" fontAlgn="auto" hangingPunct="1">
              <a:lnSpc>
                <a:spcPct val="95000"/>
              </a:lnSpc>
              <a:spcBef>
                <a:spcPts val="1200"/>
              </a:spcBef>
              <a:spcAft>
                <a:spcPts val="1200"/>
              </a:spcAft>
              <a:buClr>
                <a:schemeClr val="dk2"/>
              </a:buClr>
              <a:buSzPts val="275"/>
              <a:buFont typeface="Proxima Nova"/>
              <a:buNone/>
              <a:defRPr/>
            </a:pPr>
            <a:endParaRPr sz="1800" dirty="0">
              <a:latin typeface="Proxima Nova"/>
              <a:ea typeface="Proxima Nova"/>
              <a:cs typeface="Proxima Nova"/>
              <a:sym typeface="Proxima Nova"/>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 name="Google Shape;172;p30"/>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Métodos</a:t>
            </a:r>
          </a:p>
        </p:txBody>
      </p:sp>
      <p:sp>
        <p:nvSpPr>
          <p:cNvPr id="173" name="Google Shape;173;p30"/>
          <p:cNvSpPr txBox="1">
            <a:spLocks noGrp="1"/>
          </p:cNvSpPr>
          <p:nvPr>
            <p:ph type="body" idx="1"/>
          </p:nvPr>
        </p:nvSpPr>
        <p:spPr/>
        <p:txBody>
          <a:bodyPr>
            <a:noAutofit/>
          </a:bodyPr>
          <a:lstStyle/>
          <a:p>
            <a:pPr marL="0" indent="0" eaLnBrk="1" fontAlgn="auto" hangingPunct="1">
              <a:lnSpc>
                <a:spcPct val="115000"/>
              </a:lnSpc>
              <a:buClr>
                <a:schemeClr val="dk2"/>
              </a:buClr>
              <a:buFont typeface="Proxima Nova"/>
              <a:buNone/>
              <a:defRPr/>
            </a:pPr>
            <a:r>
              <a:rPr lang="pt-BR" sz="1800" b="1" dirty="0">
                <a:highlight>
                  <a:srgbClr val="F9CB9C"/>
                </a:highlight>
                <a:latin typeface="Proxima Nova"/>
                <a:ea typeface="Proxima Nova"/>
                <a:cs typeface="Proxima Nova"/>
                <a:sym typeface="Proxima Nova"/>
              </a:rPr>
              <a:t>Parâmetros ecocardiográficos:</a:t>
            </a:r>
            <a:endParaRPr sz="1800" b="1" dirty="0">
              <a:highlight>
                <a:srgbClr val="F9CB9C"/>
              </a:highlight>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dirty="0">
                <a:latin typeface="Proxima Nova"/>
                <a:ea typeface="Proxima Nova"/>
                <a:cs typeface="Proxima Nova"/>
                <a:sym typeface="Proxima Nova"/>
              </a:rPr>
              <a:t>Todos os lactentes foram submetidos a </a:t>
            </a:r>
            <a:r>
              <a:rPr lang="pt-BR" sz="1800" dirty="0" err="1">
                <a:latin typeface="Proxima Nova"/>
                <a:ea typeface="Proxima Nova"/>
                <a:cs typeface="Proxima Nova"/>
                <a:sym typeface="Proxima Nova"/>
              </a:rPr>
              <a:t>ecocardiograma</a:t>
            </a:r>
            <a:r>
              <a:rPr lang="pt-BR" sz="1800" dirty="0">
                <a:latin typeface="Proxima Nova"/>
                <a:ea typeface="Proxima Nova"/>
                <a:cs typeface="Proxima Nova"/>
                <a:sym typeface="Proxima Nova"/>
              </a:rPr>
              <a:t> com Doppler colorido por um técnico de </a:t>
            </a:r>
            <a:r>
              <a:rPr lang="pt-BR" sz="1800" dirty="0" err="1">
                <a:latin typeface="Proxima Nova"/>
                <a:ea typeface="Proxima Nova"/>
                <a:cs typeface="Proxima Nova"/>
                <a:sym typeface="Proxima Nova"/>
              </a:rPr>
              <a:t>ecocardiograma</a:t>
            </a:r>
            <a:r>
              <a:rPr lang="pt-BR" sz="1800" dirty="0">
                <a:latin typeface="Proxima Nova"/>
                <a:ea typeface="Proxima Nova"/>
                <a:cs typeface="Proxima Nova"/>
                <a:sym typeface="Proxima Nova"/>
              </a:rPr>
              <a:t> pediátrico experiente com um transdutor de 12-4 MHz, usando uma máquina de </a:t>
            </a:r>
            <a:r>
              <a:rPr lang="pt-BR" sz="1800" dirty="0" err="1">
                <a:latin typeface="Proxima Nova"/>
                <a:ea typeface="Proxima Nova"/>
                <a:cs typeface="Proxima Nova"/>
                <a:sym typeface="Proxima Nova"/>
              </a:rPr>
              <a:t>ultra-som</a:t>
            </a:r>
            <a:r>
              <a:rPr lang="pt-BR" sz="1800" dirty="0">
                <a:latin typeface="Proxima Nova"/>
                <a:ea typeface="Proxima Nova"/>
                <a:cs typeface="Proxima Nova"/>
                <a:sym typeface="Proxima Nova"/>
              </a:rPr>
              <a:t> Phillips iE33 (Phillips </a:t>
            </a:r>
            <a:r>
              <a:rPr lang="pt-BR" sz="1800" dirty="0" err="1">
                <a:latin typeface="Proxima Nova"/>
                <a:ea typeface="Proxima Nova"/>
                <a:cs typeface="Proxima Nova"/>
                <a:sym typeface="Proxima Nova"/>
              </a:rPr>
              <a:t>Healthcare</a:t>
            </a:r>
            <a:r>
              <a:rPr lang="pt-BR" sz="1800" dirty="0">
                <a:latin typeface="Proxima Nova"/>
                <a:ea typeface="Proxima Nova"/>
                <a:cs typeface="Proxima Nova"/>
                <a:sym typeface="Proxima Nova"/>
              </a:rPr>
              <a:t>, </a:t>
            </a:r>
            <a:r>
              <a:rPr lang="pt-BR" sz="1800" dirty="0" err="1">
                <a:latin typeface="Proxima Nova"/>
                <a:ea typeface="Proxima Nova"/>
                <a:cs typeface="Proxima Nova"/>
                <a:sym typeface="Proxima Nova"/>
              </a:rPr>
              <a:t>Andover</a:t>
            </a:r>
            <a:r>
              <a:rPr lang="pt-BR" sz="1800" dirty="0">
                <a:latin typeface="Proxima Nova"/>
                <a:ea typeface="Proxima Nova"/>
                <a:cs typeface="Proxima Nova"/>
                <a:sym typeface="Proxima Nova"/>
              </a:rPr>
              <a:t>, MA). </a:t>
            </a: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dirty="0">
                <a:latin typeface="Proxima Nova"/>
                <a:ea typeface="Proxima Nova"/>
                <a:cs typeface="Proxima Nova"/>
                <a:sym typeface="Proxima Nova"/>
              </a:rPr>
              <a:t>Todos os neonatos do estudo tinham </a:t>
            </a:r>
            <a:r>
              <a:rPr lang="pt-BR" sz="1800" dirty="0" err="1">
                <a:latin typeface="Proxima Nova"/>
                <a:ea typeface="Proxima Nova"/>
                <a:cs typeface="Proxima Nova"/>
                <a:sym typeface="Proxima Nova"/>
              </a:rPr>
              <a:t>ecocardiogramas</a:t>
            </a:r>
            <a:r>
              <a:rPr lang="pt-BR" sz="1800" dirty="0">
                <a:latin typeface="Proxima Nova"/>
                <a:ea typeface="Proxima Nova"/>
                <a:cs typeface="Proxima Nova"/>
                <a:sym typeface="Proxima Nova"/>
              </a:rPr>
              <a:t> seriados, realizados durante a internação na UTIN antes e depois da hemorragia. </a:t>
            </a:r>
            <a:endParaRPr sz="1800" dirty="0">
              <a:latin typeface="Proxima Nova"/>
              <a:ea typeface="Proxima Nova"/>
              <a:cs typeface="Proxima Nova"/>
              <a:sym typeface="Proxima Nova"/>
            </a:endParaRPr>
          </a:p>
          <a:p>
            <a:pPr marL="0" indent="0" eaLnBrk="1" fontAlgn="auto" hangingPunct="1">
              <a:lnSpc>
                <a:spcPct val="115000"/>
              </a:lnSpc>
              <a:spcBef>
                <a:spcPts val="1200"/>
              </a:spcBef>
              <a:spcAft>
                <a:spcPts val="1200"/>
              </a:spcAft>
              <a:buClr>
                <a:schemeClr val="dk2"/>
              </a:buClr>
              <a:buFont typeface="Proxima Nova"/>
              <a:buNone/>
              <a:defRPr/>
            </a:pPr>
            <a:r>
              <a:rPr lang="pt-BR" sz="1800" dirty="0">
                <a:latin typeface="Proxima Nova"/>
                <a:ea typeface="Proxima Nova"/>
                <a:cs typeface="Proxima Nova"/>
                <a:sym typeface="Proxima Nova"/>
              </a:rPr>
              <a:t>Foram analisados especificamente os </a:t>
            </a:r>
            <a:r>
              <a:rPr lang="pt-BR" sz="1800" dirty="0" err="1">
                <a:latin typeface="Proxima Nova"/>
                <a:ea typeface="Proxima Nova"/>
                <a:cs typeface="Proxima Nova"/>
                <a:sym typeface="Proxima Nova"/>
              </a:rPr>
              <a:t>ecocardiogramas</a:t>
            </a:r>
            <a:r>
              <a:rPr lang="pt-BR" sz="1800" dirty="0">
                <a:latin typeface="Proxima Nova"/>
                <a:ea typeface="Proxima Nova"/>
                <a:cs typeface="Proxima Nova"/>
                <a:sym typeface="Proxima Nova"/>
              </a:rPr>
              <a:t> que foram obtidos dentro de </a:t>
            </a:r>
            <a:r>
              <a:rPr lang="pt-BR" sz="1800" b="1" dirty="0">
                <a:latin typeface="Proxima Nova"/>
                <a:ea typeface="Proxima Nova"/>
                <a:cs typeface="Proxima Nova"/>
                <a:sym typeface="Proxima Nova"/>
              </a:rPr>
              <a:t>48 h antes da hemorragia pulmonar</a:t>
            </a:r>
            <a:r>
              <a:rPr lang="pt-BR" sz="1800" dirty="0">
                <a:latin typeface="Proxima Nova"/>
                <a:ea typeface="Proxima Nova"/>
                <a:cs typeface="Proxima Nova"/>
                <a:sym typeface="Proxima Nova"/>
              </a:rPr>
              <a:t>. </a:t>
            </a:r>
            <a:endParaRPr sz="1800" dirty="0">
              <a:latin typeface="Proxima Nova"/>
              <a:ea typeface="Proxima Nova"/>
              <a:cs typeface="Proxima Nova"/>
              <a:sym typeface="Proxima Nova"/>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 name="Google Shape;178;p31"/>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Métodos</a:t>
            </a:r>
          </a:p>
        </p:txBody>
      </p:sp>
      <p:sp>
        <p:nvSpPr>
          <p:cNvPr id="179" name="Google Shape;179;p31"/>
          <p:cNvSpPr txBox="1">
            <a:spLocks noGrp="1"/>
          </p:cNvSpPr>
          <p:nvPr>
            <p:ph type="body" idx="1"/>
          </p:nvPr>
        </p:nvSpPr>
        <p:spPr/>
        <p:txBody>
          <a:bodyPr>
            <a:noAutofit/>
          </a:bodyPr>
          <a:lstStyle/>
          <a:p>
            <a:pPr marL="0" indent="0" eaLnBrk="1" fontAlgn="auto" hangingPunct="1">
              <a:lnSpc>
                <a:spcPct val="115000"/>
              </a:lnSpc>
              <a:buClr>
                <a:schemeClr val="dk2"/>
              </a:buClr>
              <a:buFont typeface="Proxima Nova"/>
              <a:buNone/>
              <a:defRPr/>
            </a:pPr>
            <a:r>
              <a:rPr lang="pt-BR" sz="1800" b="1" dirty="0">
                <a:highlight>
                  <a:srgbClr val="F9CB9C"/>
                </a:highlight>
                <a:latin typeface="Proxima Nova"/>
                <a:ea typeface="Proxima Nova"/>
                <a:cs typeface="Proxima Nova"/>
                <a:sym typeface="Proxima Nova"/>
              </a:rPr>
              <a:t>Parâmetros ecocardiográficos:</a:t>
            </a:r>
            <a:endParaRPr sz="1800" b="1" dirty="0">
              <a:highlight>
                <a:srgbClr val="F9CB9C"/>
              </a:highlight>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dirty="0">
                <a:latin typeface="Proxima Nova"/>
                <a:ea typeface="Proxima Nova"/>
                <a:cs typeface="Proxima Nova"/>
                <a:sym typeface="Proxima Nova"/>
              </a:rPr>
              <a:t>Havia um revisor de </a:t>
            </a:r>
            <a:r>
              <a:rPr lang="pt-BR" sz="1800" dirty="0" err="1">
                <a:latin typeface="Proxima Nova"/>
                <a:ea typeface="Proxima Nova"/>
                <a:cs typeface="Proxima Nova"/>
                <a:sym typeface="Proxima Nova"/>
              </a:rPr>
              <a:t>ecocardiograma</a:t>
            </a:r>
            <a:r>
              <a:rPr lang="pt-BR" sz="1800" dirty="0">
                <a:latin typeface="Proxima Nova"/>
                <a:ea typeface="Proxima Nova"/>
                <a:cs typeface="Proxima Nova"/>
                <a:sym typeface="Proxima Nova"/>
              </a:rPr>
              <a:t> certificado pelo conselho Neonatal-Perinatal Medicine </a:t>
            </a:r>
            <a:r>
              <a:rPr lang="pt-BR" sz="1800" dirty="0" err="1">
                <a:latin typeface="Proxima Nova"/>
                <a:ea typeface="Proxima Nova"/>
                <a:cs typeface="Proxima Nova"/>
                <a:sym typeface="Proxima Nova"/>
              </a:rPr>
              <a:t>and</a:t>
            </a:r>
            <a:r>
              <a:rPr lang="pt-BR" sz="1800" dirty="0">
                <a:latin typeface="Proxima Nova"/>
                <a:ea typeface="Proxima Nova"/>
                <a:cs typeface="Proxima Nova"/>
                <a:sym typeface="Proxima Nova"/>
              </a:rPr>
              <a:t> </a:t>
            </a:r>
            <a:r>
              <a:rPr lang="pt-BR" sz="1800" dirty="0" err="1">
                <a:latin typeface="Proxima Nova"/>
                <a:ea typeface="Proxima Nova"/>
                <a:cs typeface="Proxima Nova"/>
                <a:sym typeface="Proxima Nova"/>
              </a:rPr>
              <a:t>Pediatric</a:t>
            </a:r>
            <a:r>
              <a:rPr lang="pt-BR" sz="1800" dirty="0">
                <a:latin typeface="Proxima Nova"/>
                <a:ea typeface="Proxima Nova"/>
                <a:cs typeface="Proxima Nova"/>
                <a:sym typeface="Proxima Nova"/>
              </a:rPr>
              <a:t> </a:t>
            </a:r>
            <a:r>
              <a:rPr lang="pt-BR" sz="1800" dirty="0" err="1">
                <a:latin typeface="Proxima Nova"/>
                <a:ea typeface="Proxima Nova"/>
                <a:cs typeface="Proxima Nova"/>
                <a:sym typeface="Proxima Nova"/>
              </a:rPr>
              <a:t>Cardiology</a:t>
            </a:r>
            <a:r>
              <a:rPr lang="pt-BR" sz="1800" dirty="0">
                <a:latin typeface="Proxima Nova"/>
                <a:ea typeface="Proxima Nova"/>
                <a:cs typeface="Proxima Nova"/>
                <a:sym typeface="Proxima Nova"/>
              </a:rPr>
              <a:t> e que desconhecia o diagnóstico. </a:t>
            </a: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dirty="0">
                <a:latin typeface="Proxima Nova"/>
                <a:ea typeface="Proxima Nova"/>
                <a:cs typeface="Proxima Nova"/>
                <a:sym typeface="Proxima Nova"/>
              </a:rPr>
              <a:t>A maioria dos pacientes (69%) teve pelo menos um </a:t>
            </a:r>
            <a:r>
              <a:rPr lang="pt-BR" sz="1800" dirty="0" err="1">
                <a:latin typeface="Proxima Nova"/>
                <a:ea typeface="Proxima Nova"/>
                <a:cs typeface="Proxima Nova"/>
                <a:sym typeface="Proxima Nova"/>
              </a:rPr>
              <a:t>ecocardiograma</a:t>
            </a:r>
            <a:r>
              <a:rPr lang="pt-BR" sz="1800" dirty="0">
                <a:latin typeface="Proxima Nova"/>
                <a:ea typeface="Proxima Nova"/>
                <a:cs typeface="Proxima Nova"/>
                <a:sym typeface="Proxima Nova"/>
              </a:rPr>
              <a:t> dentro de 48 h antes do início da hemorragia pulmonar. </a:t>
            </a:r>
            <a:endParaRPr sz="1800" dirty="0">
              <a:latin typeface="Proxima Nova"/>
              <a:ea typeface="Proxima Nova"/>
              <a:cs typeface="Proxima Nova"/>
              <a:sym typeface="Proxima Nova"/>
            </a:endParaRPr>
          </a:p>
          <a:p>
            <a:pPr marL="0" indent="0" algn="ctr" eaLnBrk="1" fontAlgn="auto" hangingPunct="1">
              <a:lnSpc>
                <a:spcPct val="115000"/>
              </a:lnSpc>
              <a:spcBef>
                <a:spcPts val="1200"/>
              </a:spcBef>
              <a:buClr>
                <a:schemeClr val="dk2"/>
              </a:buClr>
              <a:buFont typeface="Proxima Nova"/>
              <a:buNone/>
              <a:defRPr/>
            </a:pPr>
            <a:r>
              <a:rPr lang="pt-BR" sz="1800" b="1" dirty="0">
                <a:solidFill>
                  <a:srgbClr val="0000FF"/>
                </a:solidFill>
                <a:latin typeface="Proxima Nova"/>
                <a:ea typeface="Proxima Nova"/>
                <a:cs typeface="Proxima Nova"/>
                <a:sym typeface="Proxima Nova"/>
              </a:rPr>
              <a:t>Mediu-se o tamanho do canal arterial, padrão de fluxo, tamanho do FO e padrão de shunt, relação átrio esquerdo/raiz aórtica (razão LA/Ao), fração de encurtamento (SF) e fração de ejeção (EF) por </a:t>
            </a:r>
            <a:r>
              <a:rPr lang="pt-BR" sz="1800" b="1" dirty="0" err="1">
                <a:solidFill>
                  <a:srgbClr val="0000FF"/>
                </a:solidFill>
                <a:latin typeface="Proxima Nova"/>
                <a:ea typeface="Proxima Nova"/>
                <a:cs typeface="Proxima Nova"/>
                <a:sym typeface="Proxima Nova"/>
              </a:rPr>
              <a:t>ecocardiograma</a:t>
            </a:r>
            <a:r>
              <a:rPr lang="pt-BR" sz="1800" b="1" dirty="0">
                <a:solidFill>
                  <a:srgbClr val="0000FF"/>
                </a:solidFill>
                <a:latin typeface="Proxima Nova"/>
                <a:ea typeface="Proxima Nova"/>
                <a:cs typeface="Proxima Nova"/>
                <a:sym typeface="Proxima Nova"/>
              </a:rPr>
              <a:t> realizado antes da hemorragia pulmonar. </a:t>
            </a:r>
            <a:endParaRPr sz="1800" b="1" dirty="0">
              <a:solidFill>
                <a:srgbClr val="0000FF"/>
              </a:solidFill>
              <a:latin typeface="Proxima Nova"/>
              <a:ea typeface="Proxima Nova"/>
              <a:cs typeface="Proxima Nova"/>
              <a:sym typeface="Proxima Nova"/>
            </a:endParaRPr>
          </a:p>
          <a:p>
            <a:pPr marL="0" indent="0" eaLnBrk="1" fontAlgn="auto" hangingPunct="1">
              <a:lnSpc>
                <a:spcPct val="115000"/>
              </a:lnSpc>
              <a:spcBef>
                <a:spcPts val="1200"/>
              </a:spcBef>
              <a:spcAft>
                <a:spcPts val="1200"/>
              </a:spcAft>
              <a:buClr>
                <a:schemeClr val="dk2"/>
              </a:buClr>
              <a:buFont typeface="Proxima Nova"/>
              <a:buNone/>
              <a:defRPr/>
            </a:pPr>
            <a:endParaRPr sz="1800" dirty="0">
              <a:latin typeface="Proxima Nova"/>
              <a:ea typeface="Proxima Nova"/>
              <a:cs typeface="Proxima Nova"/>
              <a:sym typeface="Proxima Nova"/>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 name="Google Shape;184;p32"/>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Métodos</a:t>
            </a:r>
          </a:p>
        </p:txBody>
      </p:sp>
      <p:sp>
        <p:nvSpPr>
          <p:cNvPr id="185" name="Google Shape;185;p32"/>
          <p:cNvSpPr txBox="1">
            <a:spLocks noGrp="1"/>
          </p:cNvSpPr>
          <p:nvPr>
            <p:ph type="body" idx="1"/>
          </p:nvPr>
        </p:nvSpPr>
        <p:spPr/>
        <p:txBody>
          <a:bodyPr>
            <a:noAutofit/>
          </a:bodyPr>
          <a:lstStyle/>
          <a:p>
            <a:pPr marL="0" indent="0" eaLnBrk="1" fontAlgn="auto" hangingPunct="1">
              <a:lnSpc>
                <a:spcPct val="115000"/>
              </a:lnSpc>
              <a:buClr>
                <a:schemeClr val="dk2"/>
              </a:buClr>
              <a:buFont typeface="Proxima Nova"/>
              <a:buNone/>
              <a:defRPr/>
            </a:pPr>
            <a:r>
              <a:rPr lang="pt-BR" sz="1800" b="1" dirty="0">
                <a:highlight>
                  <a:srgbClr val="F9CB9C"/>
                </a:highlight>
                <a:latin typeface="Proxima Nova"/>
                <a:ea typeface="Proxima Nova"/>
                <a:cs typeface="Proxima Nova"/>
                <a:sym typeface="Proxima Nova"/>
              </a:rPr>
              <a:t>Parâmetros ecocardiográficos:</a:t>
            </a:r>
            <a:endParaRPr sz="1800" b="1" dirty="0">
              <a:highlight>
                <a:srgbClr val="F9CB9C"/>
              </a:highlight>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dirty="0">
                <a:latin typeface="Proxima Nova"/>
                <a:ea typeface="Proxima Nova"/>
                <a:cs typeface="Proxima Nova"/>
                <a:sym typeface="Proxima Nova"/>
              </a:rPr>
              <a:t>O FO foi medido nas incidências coronal posterior e sagital </a:t>
            </a:r>
            <a:r>
              <a:rPr lang="pt-BR" sz="1800" dirty="0" err="1">
                <a:latin typeface="Proxima Nova"/>
                <a:ea typeface="Proxima Nova"/>
                <a:cs typeface="Proxima Nova"/>
                <a:sym typeface="Proxima Nova"/>
              </a:rPr>
              <a:t>bicaval</a:t>
            </a:r>
            <a:r>
              <a:rPr lang="pt-BR" sz="1800" dirty="0">
                <a:latin typeface="Proxima Nova"/>
                <a:ea typeface="Proxima Nova"/>
                <a:cs typeface="Proxima Nova"/>
                <a:sym typeface="Proxima Nova"/>
              </a:rPr>
              <a:t> usando a porção mais estreita de derivação de fluxo de cor e o maior diâmetro foi gravado como o tamanho FO [16]. </a:t>
            </a: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dirty="0">
                <a:latin typeface="Proxima Nova"/>
                <a:ea typeface="Proxima Nova"/>
                <a:cs typeface="Proxima Nova"/>
                <a:sym typeface="Proxima Nova"/>
              </a:rPr>
              <a:t>O Doppler colorido foi usado para medir o tamanho do canal arterial usando a porção mais estreita no ponto de entrada da artéria pulmonar principal, na janela da base do eixo curto e do corte </a:t>
            </a:r>
            <a:r>
              <a:rPr lang="pt-BR" sz="1800" dirty="0" err="1">
                <a:latin typeface="Proxima Nova"/>
                <a:ea typeface="Proxima Nova"/>
                <a:cs typeface="Proxima Nova"/>
                <a:sym typeface="Proxima Nova"/>
              </a:rPr>
              <a:t>ductal</a:t>
            </a:r>
            <a:r>
              <a:rPr lang="pt-BR" sz="1800" dirty="0">
                <a:latin typeface="Proxima Nova"/>
                <a:ea typeface="Proxima Nova"/>
                <a:cs typeface="Proxima Nova"/>
                <a:sym typeface="Proxima Nova"/>
              </a:rPr>
              <a:t>, quando havia fluxo laminar durante o ciclo cardíaco. </a:t>
            </a: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dirty="0">
                <a:latin typeface="Proxima Nova"/>
                <a:ea typeface="Proxima Nova"/>
                <a:cs typeface="Proxima Nova"/>
                <a:sym typeface="Proxima Nova"/>
              </a:rPr>
              <a:t>Canal &gt; 1,5 mm foi considerado no ELBW lactentes como hemodinamicamente significativo [17]. </a:t>
            </a:r>
            <a:endParaRPr sz="1800" dirty="0">
              <a:latin typeface="Proxima Nova"/>
              <a:ea typeface="Proxima Nova"/>
              <a:cs typeface="Proxima Nova"/>
              <a:sym typeface="Proxima Nova"/>
            </a:endParaRPr>
          </a:p>
          <a:p>
            <a:pPr marL="0" indent="0" eaLnBrk="1" fontAlgn="auto" hangingPunct="1">
              <a:lnSpc>
                <a:spcPct val="115000"/>
              </a:lnSpc>
              <a:spcBef>
                <a:spcPts val="1200"/>
              </a:spcBef>
              <a:spcAft>
                <a:spcPts val="1200"/>
              </a:spcAft>
              <a:buClr>
                <a:schemeClr val="dk2"/>
              </a:buClr>
              <a:buFont typeface="Proxima Nova"/>
              <a:buNone/>
              <a:defRPr/>
            </a:pPr>
            <a:endParaRPr sz="1800" dirty="0">
              <a:latin typeface="Proxima Nova"/>
              <a:ea typeface="Proxima Nova"/>
              <a:cs typeface="Proxima Nova"/>
              <a:sym typeface="Proxima Nova"/>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 name="Google Shape;190;p33"/>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Métodos</a:t>
            </a:r>
          </a:p>
        </p:txBody>
      </p:sp>
      <p:sp>
        <p:nvSpPr>
          <p:cNvPr id="191" name="Google Shape;191;p33"/>
          <p:cNvSpPr txBox="1">
            <a:spLocks noGrp="1"/>
          </p:cNvSpPr>
          <p:nvPr>
            <p:ph type="body" idx="1"/>
          </p:nvPr>
        </p:nvSpPr>
        <p:spPr/>
        <p:txBody>
          <a:bodyPr>
            <a:noAutofit/>
          </a:bodyPr>
          <a:lstStyle/>
          <a:p>
            <a:pPr marL="0" indent="0" eaLnBrk="1" fontAlgn="auto" hangingPunct="1">
              <a:lnSpc>
                <a:spcPct val="115000"/>
              </a:lnSpc>
              <a:buClr>
                <a:schemeClr val="dk2"/>
              </a:buClr>
              <a:buFont typeface="Proxima Nova"/>
              <a:buNone/>
              <a:defRPr/>
            </a:pPr>
            <a:r>
              <a:rPr lang="pt-BR" sz="1800" b="1">
                <a:highlight>
                  <a:srgbClr val="F9CB9C"/>
                </a:highlight>
                <a:latin typeface="Proxima Nova"/>
                <a:ea typeface="Proxima Nova"/>
                <a:cs typeface="Proxima Nova"/>
                <a:sym typeface="Proxima Nova"/>
              </a:rPr>
              <a:t>Parâmetros ecocardiográficos:</a:t>
            </a:r>
            <a:endParaRPr sz="1800" b="1">
              <a:highlight>
                <a:srgbClr val="F9CB9C"/>
              </a:highlight>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a:latin typeface="Proxima Nova"/>
                <a:ea typeface="Proxima Nova"/>
                <a:cs typeface="Proxima Nova"/>
                <a:sym typeface="Proxima Nova"/>
              </a:rPr>
              <a:t>A razão LA/Ao foi medida a partir do modo M em uma janela da base do eixo curto paraesternal. </a:t>
            </a:r>
            <a:endParaRPr sz="180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a:latin typeface="Proxima Nova"/>
                <a:ea typeface="Proxima Nova"/>
                <a:cs typeface="Proxima Nova"/>
                <a:sym typeface="Proxima Nova"/>
              </a:rPr>
              <a:t>FS e EF foram medidos a partir de um visão em modo M de eixo curto paraesternal na ponta da válvula mitral. </a:t>
            </a:r>
            <a:endParaRPr sz="180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a:latin typeface="Proxima Nova"/>
                <a:ea typeface="Proxima Nova"/>
                <a:cs typeface="Proxima Nova"/>
                <a:sym typeface="Proxima Nova"/>
              </a:rPr>
              <a:t>Houve um paciente em que a FE não pôde ser medida devido à má qualidade de a visualização do modo M no eixo curto.</a:t>
            </a:r>
            <a:endParaRPr sz="1800">
              <a:latin typeface="Proxima Nova"/>
              <a:ea typeface="Proxima Nova"/>
              <a:cs typeface="Proxima Nova"/>
              <a:sym typeface="Proxima Nova"/>
            </a:endParaRPr>
          </a:p>
          <a:p>
            <a:pPr marL="0" indent="0" eaLnBrk="1" fontAlgn="auto" hangingPunct="1">
              <a:lnSpc>
                <a:spcPct val="115000"/>
              </a:lnSpc>
              <a:spcBef>
                <a:spcPts val="1200"/>
              </a:spcBef>
              <a:spcAft>
                <a:spcPts val="1200"/>
              </a:spcAft>
              <a:buClr>
                <a:schemeClr val="dk2"/>
              </a:buClr>
              <a:buFont typeface="Proxima Nova"/>
              <a:buNone/>
              <a:defRPr/>
            </a:pPr>
            <a:endParaRPr sz="1800">
              <a:latin typeface="Proxima Nova"/>
              <a:ea typeface="Proxima Nova"/>
              <a:cs typeface="Proxima Nova"/>
              <a:sym typeface="Proxima Nova"/>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Google Shape;196;p34"/>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Métodos</a:t>
            </a:r>
          </a:p>
        </p:txBody>
      </p:sp>
      <p:sp>
        <p:nvSpPr>
          <p:cNvPr id="197" name="Google Shape;197;p34"/>
          <p:cNvSpPr txBox="1">
            <a:spLocks noGrp="1"/>
          </p:cNvSpPr>
          <p:nvPr>
            <p:ph type="body" idx="1"/>
          </p:nvPr>
        </p:nvSpPr>
        <p:spPr/>
        <p:txBody>
          <a:bodyPr>
            <a:noAutofit/>
          </a:bodyPr>
          <a:lstStyle/>
          <a:p>
            <a:pPr marL="0" indent="0" eaLnBrk="1" fontAlgn="auto" hangingPunct="1">
              <a:lnSpc>
                <a:spcPct val="115000"/>
              </a:lnSpc>
              <a:buClr>
                <a:schemeClr val="dk2"/>
              </a:buClr>
              <a:buFont typeface="Proxima Nova"/>
              <a:buNone/>
              <a:defRPr/>
            </a:pPr>
            <a:r>
              <a:rPr lang="pt-BR" sz="1800" b="1" dirty="0">
                <a:highlight>
                  <a:srgbClr val="F9CB9C"/>
                </a:highlight>
                <a:latin typeface="Proxima Nova"/>
                <a:ea typeface="Proxima Nova"/>
                <a:cs typeface="Proxima Nova"/>
                <a:sym typeface="Proxima Nova"/>
              </a:rPr>
              <a:t>Análise de dados:</a:t>
            </a:r>
            <a:endParaRPr sz="1800" b="1" dirty="0">
              <a:highlight>
                <a:srgbClr val="F9CB9C"/>
              </a:highlight>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dirty="0">
                <a:latin typeface="Proxima Nova"/>
                <a:ea typeface="Proxima Nova"/>
                <a:cs typeface="Proxima Nova"/>
                <a:sym typeface="Proxima Nova"/>
              </a:rPr>
              <a:t>As variáveis ​​contínuas entre os grupos foram analisadas pelo teste de </a:t>
            </a:r>
            <a:r>
              <a:rPr lang="pt-BR" sz="1800" dirty="0" err="1">
                <a:latin typeface="Proxima Nova"/>
                <a:ea typeface="Proxima Nova"/>
                <a:cs typeface="Proxima Nova"/>
                <a:sym typeface="Proxima Nova"/>
              </a:rPr>
              <a:t>Wilcoxon</a:t>
            </a:r>
            <a:r>
              <a:rPr lang="pt-BR" sz="1800" dirty="0">
                <a:latin typeface="Proxima Nova"/>
                <a:ea typeface="Proxima Nova"/>
                <a:cs typeface="Proxima Nova"/>
                <a:sym typeface="Proxima Nova"/>
              </a:rPr>
              <a:t> </a:t>
            </a:r>
            <a:r>
              <a:rPr lang="pt-BR" sz="1800" i="1" dirty="0" err="1">
                <a:latin typeface="Proxima Nova"/>
                <a:ea typeface="Proxima Nova"/>
                <a:cs typeface="Proxima Nova"/>
                <a:sym typeface="Proxima Nova"/>
              </a:rPr>
              <a:t>signed-rank</a:t>
            </a:r>
            <a:r>
              <a:rPr lang="pt-BR" sz="1800" dirty="0">
                <a:latin typeface="Proxima Nova"/>
                <a:ea typeface="Proxima Nova"/>
                <a:cs typeface="Proxima Nova"/>
                <a:sym typeface="Proxima Nova"/>
              </a:rPr>
              <a:t> enquanto as variáveis ​​categóricas foram analisadas pelo teste de </a:t>
            </a:r>
            <a:r>
              <a:rPr lang="pt-BR" sz="1800" dirty="0" err="1">
                <a:latin typeface="Proxima Nova"/>
                <a:ea typeface="Proxima Nova"/>
                <a:cs typeface="Proxima Nova"/>
                <a:sym typeface="Proxima Nova"/>
              </a:rPr>
              <a:t>McNemar</a:t>
            </a:r>
            <a:r>
              <a:rPr lang="pt-BR" sz="1800" dirty="0">
                <a:latin typeface="Proxima Nova"/>
                <a:ea typeface="Proxima Nova"/>
                <a:cs typeface="Proxima Nova"/>
                <a:sym typeface="Proxima Nova"/>
              </a:rPr>
              <a:t>.</a:t>
            </a:r>
            <a:endParaRPr sz="1800" dirty="0">
              <a:latin typeface="Proxima Nova"/>
              <a:ea typeface="Proxima Nova"/>
              <a:cs typeface="Proxima Nova"/>
              <a:sym typeface="Proxima Nova"/>
            </a:endParaRPr>
          </a:p>
          <a:p>
            <a:pPr marL="0" indent="0" algn="ctr" eaLnBrk="1" fontAlgn="auto" hangingPunct="1">
              <a:lnSpc>
                <a:spcPct val="115000"/>
              </a:lnSpc>
              <a:spcBef>
                <a:spcPts val="1200"/>
              </a:spcBef>
              <a:buClr>
                <a:schemeClr val="dk2"/>
              </a:buClr>
              <a:buFont typeface="Proxima Nova"/>
              <a:buNone/>
              <a:defRPr/>
            </a:pPr>
            <a:r>
              <a:rPr lang="pt-BR" sz="1800" b="1" dirty="0">
                <a:solidFill>
                  <a:srgbClr val="0000FF"/>
                </a:solidFill>
                <a:latin typeface="Proxima Nova"/>
                <a:ea typeface="Proxima Nova"/>
                <a:cs typeface="Proxima Nova"/>
                <a:sym typeface="Proxima Nova"/>
              </a:rPr>
              <a:t>Para analisar a associação entre hemorragia pulmonar e tamanho do FO, foi realizada regressão logística condicional. O modelo incluiu idade gestacional. </a:t>
            </a:r>
            <a:endParaRPr sz="1800" b="1" dirty="0">
              <a:solidFill>
                <a:srgbClr val="0000FF"/>
              </a:solidFill>
              <a:latin typeface="Proxima Nova"/>
              <a:ea typeface="Proxima Nova"/>
              <a:cs typeface="Proxima Nova"/>
              <a:sym typeface="Proxima Nova"/>
            </a:endParaRPr>
          </a:p>
          <a:p>
            <a:pPr marL="0" indent="0" algn="ctr" eaLnBrk="1" fontAlgn="auto" hangingPunct="1">
              <a:lnSpc>
                <a:spcPct val="115000"/>
              </a:lnSpc>
              <a:spcBef>
                <a:spcPts val="1200"/>
              </a:spcBef>
              <a:buClr>
                <a:schemeClr val="dk2"/>
              </a:buClr>
              <a:buFont typeface="Proxima Nova"/>
              <a:buNone/>
              <a:defRPr/>
            </a:pPr>
            <a:r>
              <a:rPr lang="pt-BR" sz="1800" b="1" dirty="0">
                <a:solidFill>
                  <a:srgbClr val="0000FF"/>
                </a:solidFill>
                <a:latin typeface="Proxima Nova"/>
                <a:ea typeface="Proxima Nova"/>
                <a:cs typeface="Proxima Nova"/>
                <a:sym typeface="Proxima Nova"/>
              </a:rPr>
              <a:t>Um valor de p menor que 0,05 foi considerado estatisticamente significativo.</a:t>
            </a:r>
            <a:endParaRPr sz="1800" b="1" dirty="0">
              <a:solidFill>
                <a:srgbClr val="0000FF"/>
              </a:solidFill>
              <a:latin typeface="Proxima Nova"/>
              <a:ea typeface="Proxima Nova"/>
              <a:cs typeface="Proxima Nova"/>
              <a:sym typeface="Proxima Nova"/>
            </a:endParaRPr>
          </a:p>
          <a:p>
            <a:pPr marL="0" indent="0" algn="ctr" eaLnBrk="1" fontAlgn="auto" hangingPunct="1">
              <a:lnSpc>
                <a:spcPct val="115000"/>
              </a:lnSpc>
              <a:spcBef>
                <a:spcPts val="1200"/>
              </a:spcBef>
              <a:buClr>
                <a:schemeClr val="dk2"/>
              </a:buClr>
              <a:buFont typeface="Proxima Nova"/>
              <a:buNone/>
              <a:defRPr/>
            </a:pPr>
            <a:endParaRPr sz="1800" b="1" dirty="0">
              <a:solidFill>
                <a:srgbClr val="0000FF"/>
              </a:solidFill>
              <a:latin typeface="Proxima Nova"/>
              <a:ea typeface="Proxima Nova"/>
              <a:cs typeface="Proxima Nova"/>
              <a:sym typeface="Proxima Nova"/>
            </a:endParaRPr>
          </a:p>
          <a:p>
            <a:pPr marL="0" indent="0" eaLnBrk="1" fontAlgn="auto" hangingPunct="1">
              <a:lnSpc>
                <a:spcPct val="115000"/>
              </a:lnSpc>
              <a:spcBef>
                <a:spcPts val="1200"/>
              </a:spcBef>
              <a:spcAft>
                <a:spcPts val="1200"/>
              </a:spcAft>
              <a:buClr>
                <a:schemeClr val="dk2"/>
              </a:buClr>
              <a:buFont typeface="Proxima Nova"/>
              <a:buNone/>
              <a:defRPr/>
            </a:pPr>
            <a:endParaRPr sz="1800" dirty="0">
              <a:latin typeface="Proxima Nova"/>
              <a:ea typeface="Proxima Nova"/>
              <a:cs typeface="Proxima Nova"/>
              <a:sym typeface="Proxima Nova"/>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 name="Google Shape;202;p35"/>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Resultados</a:t>
            </a:r>
          </a:p>
        </p:txBody>
      </p:sp>
      <p:sp>
        <p:nvSpPr>
          <p:cNvPr id="203" name="Google Shape;203;p35"/>
          <p:cNvSpPr txBox="1">
            <a:spLocks noGrp="1"/>
          </p:cNvSpPr>
          <p:nvPr>
            <p:ph type="body" idx="1"/>
          </p:nvPr>
        </p:nvSpPr>
        <p:spPr/>
        <p:txBody>
          <a:bodyPr>
            <a:noAutofit/>
          </a:bodyPr>
          <a:lstStyle/>
          <a:p>
            <a:pPr marL="0" indent="0" eaLnBrk="1" fontAlgn="auto" hangingPunct="1">
              <a:lnSpc>
                <a:spcPct val="115000"/>
              </a:lnSpc>
              <a:buClr>
                <a:schemeClr val="dk2"/>
              </a:buClr>
              <a:buFont typeface="Proxima Nova"/>
              <a:buNone/>
              <a:defRPr/>
            </a:pPr>
            <a:r>
              <a:rPr lang="pt-BR" sz="1800" b="1" dirty="0">
                <a:highlight>
                  <a:srgbClr val="F9CB9C"/>
                </a:highlight>
                <a:latin typeface="Proxima Nova"/>
                <a:ea typeface="Proxima Nova"/>
                <a:cs typeface="Proxima Nova"/>
                <a:sym typeface="Proxima Nova"/>
              </a:rPr>
              <a:t>Estudo populacional:</a:t>
            </a:r>
            <a:endParaRPr sz="1800" b="1" dirty="0">
              <a:highlight>
                <a:srgbClr val="F9CB9C"/>
              </a:highlight>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dirty="0">
                <a:latin typeface="Proxima Nova"/>
                <a:ea typeface="Proxima Nova"/>
                <a:cs typeface="Proxima Nova"/>
                <a:sym typeface="Proxima Nova"/>
              </a:rPr>
              <a:t>Entre 2009 e 2020, nasceram 210 recém-nascidos de EBP no Centro Médico LAC + USC. </a:t>
            </a: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dirty="0">
                <a:latin typeface="Proxima Nova"/>
                <a:ea typeface="Proxima Nova"/>
                <a:cs typeface="Proxima Nova"/>
                <a:sym typeface="Proxima Nova"/>
              </a:rPr>
              <a:t>Foram excluídos 26 bebês que faleceram na </a:t>
            </a:r>
            <a:r>
              <a:rPr lang="pt-BR" sz="1800" dirty="0" smtClean="0">
                <a:latin typeface="Proxima Nova"/>
                <a:ea typeface="Proxima Nova"/>
                <a:cs typeface="Proxima Nova"/>
                <a:sym typeface="Proxima Nova"/>
              </a:rPr>
              <a:t>Sala </a:t>
            </a:r>
            <a:r>
              <a:rPr lang="pt-BR" sz="1800" dirty="0">
                <a:latin typeface="Proxima Nova"/>
                <a:ea typeface="Proxima Nova"/>
                <a:cs typeface="Proxima Nova"/>
                <a:sym typeface="Proxima Nova"/>
              </a:rPr>
              <a:t>de </a:t>
            </a:r>
            <a:r>
              <a:rPr lang="pt-BR" sz="1800" dirty="0" smtClean="0">
                <a:latin typeface="Proxima Nova"/>
                <a:ea typeface="Proxima Nova"/>
                <a:cs typeface="Proxima Nova"/>
                <a:sym typeface="Proxima Nova"/>
              </a:rPr>
              <a:t>Parto </a:t>
            </a:r>
            <a:r>
              <a:rPr lang="pt-BR" sz="1800" dirty="0">
                <a:latin typeface="Proxima Nova"/>
                <a:ea typeface="Proxima Nova"/>
                <a:cs typeface="Proxima Nova"/>
                <a:sym typeface="Proxima Nova"/>
              </a:rPr>
              <a:t>ou nas primeiras 72 horas após o nascimento. </a:t>
            </a:r>
            <a:endParaRPr sz="1800" dirty="0">
              <a:latin typeface="Proxima Nova"/>
              <a:ea typeface="Proxima Nova"/>
              <a:cs typeface="Proxima Nova"/>
              <a:sym typeface="Proxima Nova"/>
            </a:endParaRPr>
          </a:p>
          <a:p>
            <a:pPr marL="0" indent="0" eaLnBrk="1" fontAlgn="auto" hangingPunct="1">
              <a:lnSpc>
                <a:spcPct val="115000"/>
              </a:lnSpc>
              <a:spcBef>
                <a:spcPts val="1200"/>
              </a:spcBef>
              <a:spcAft>
                <a:spcPts val="1200"/>
              </a:spcAft>
              <a:buClr>
                <a:schemeClr val="dk2"/>
              </a:buClr>
              <a:buFont typeface="Proxima Nova"/>
              <a:buNone/>
              <a:defRPr/>
            </a:pPr>
            <a:r>
              <a:rPr lang="pt-BR" sz="1800" b="1" dirty="0">
                <a:solidFill>
                  <a:srgbClr val="FF0000"/>
                </a:solidFill>
                <a:latin typeface="Proxima Nova"/>
                <a:ea typeface="Proxima Nova"/>
                <a:cs typeface="Proxima Nova"/>
                <a:sym typeface="Proxima Nova"/>
              </a:rPr>
              <a:t>Dos 184 recém-nascidos de EBP, 20 sofreram hemorragia pulmonar durante a internação hospitalar.</a:t>
            </a:r>
            <a:r>
              <a:rPr lang="pt-BR" sz="1800" dirty="0">
                <a:latin typeface="Proxima Nova"/>
                <a:ea typeface="Proxima Nova"/>
                <a:cs typeface="Proxima Nova"/>
                <a:sym typeface="Proxima Nova"/>
              </a:rPr>
              <a:t> </a:t>
            </a:r>
            <a:r>
              <a:rPr lang="pt-BR" sz="1800" b="1" dirty="0">
                <a:latin typeface="Proxima Nova"/>
                <a:ea typeface="Proxima Nova"/>
                <a:cs typeface="Proxima Nova"/>
                <a:sym typeface="Proxima Nova"/>
              </a:rPr>
              <a:t>Quatro neonatos foram excluídos</a:t>
            </a:r>
            <a:r>
              <a:rPr lang="pt-BR" sz="1800" dirty="0">
                <a:latin typeface="Proxima Nova"/>
                <a:ea typeface="Proxima Nova"/>
                <a:cs typeface="Proxima Nova"/>
                <a:sym typeface="Proxima Nova"/>
              </a:rPr>
              <a:t>: três pacientes tiveram hemorragia pulmonar devido a uma causa identificável que incluiu ECN, pós-ligadura de canal arterial e no cenário de sepse </a:t>
            </a:r>
            <a:r>
              <a:rPr lang="pt-BR" sz="1800" dirty="0" err="1">
                <a:latin typeface="Proxima Nova"/>
                <a:ea typeface="Proxima Nova"/>
                <a:cs typeface="Proxima Nova"/>
                <a:sym typeface="Proxima Nova"/>
              </a:rPr>
              <a:t>fúngica</a:t>
            </a:r>
            <a:r>
              <a:rPr lang="pt-BR" sz="1800" dirty="0">
                <a:latin typeface="Proxima Nova"/>
                <a:ea typeface="Proxima Nova"/>
                <a:cs typeface="Proxima Nova"/>
                <a:sym typeface="Proxima Nova"/>
              </a:rPr>
              <a:t> com CIVD, enquanto um neonato não tinha </a:t>
            </a:r>
            <a:r>
              <a:rPr lang="pt-BR" sz="1800" dirty="0" err="1">
                <a:latin typeface="Proxima Nova"/>
                <a:ea typeface="Proxima Nova"/>
                <a:cs typeface="Proxima Nova"/>
                <a:sym typeface="Proxima Nova"/>
              </a:rPr>
              <a:t>ecocardiograma</a:t>
            </a:r>
            <a:r>
              <a:rPr lang="pt-BR" sz="1800" dirty="0">
                <a:latin typeface="Proxima Nova"/>
                <a:ea typeface="Proxima Nova"/>
                <a:cs typeface="Proxima Nova"/>
                <a:sym typeface="Proxima Nova"/>
              </a:rPr>
              <a:t> recuperável (fig. 1). </a:t>
            </a:r>
            <a:endParaRPr sz="1800" dirty="0">
              <a:latin typeface="Proxima Nova"/>
              <a:ea typeface="Proxima Nova"/>
              <a:cs typeface="Proxima Nova"/>
              <a:sym typeface="Proxima Nova"/>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 name="Google Shape;208;p36"/>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Resultados</a:t>
            </a:r>
          </a:p>
        </p:txBody>
      </p:sp>
      <p:sp>
        <p:nvSpPr>
          <p:cNvPr id="209" name="Google Shape;209;p36"/>
          <p:cNvSpPr txBox="1">
            <a:spLocks noGrp="1"/>
          </p:cNvSpPr>
          <p:nvPr>
            <p:ph type="body" idx="1"/>
          </p:nvPr>
        </p:nvSpPr>
        <p:spPr/>
        <p:txBody>
          <a:bodyPr>
            <a:noAutofit/>
          </a:bodyPr>
          <a:lstStyle/>
          <a:p>
            <a:pPr marL="0" indent="0" eaLnBrk="1" fontAlgn="auto" hangingPunct="1">
              <a:lnSpc>
                <a:spcPct val="115000"/>
              </a:lnSpc>
              <a:buClr>
                <a:schemeClr val="dk2"/>
              </a:buClr>
              <a:buFont typeface="Proxima Nova"/>
              <a:buNone/>
              <a:defRPr/>
            </a:pPr>
            <a:r>
              <a:rPr lang="pt-BR" sz="1800" b="1" dirty="0">
                <a:highlight>
                  <a:srgbClr val="F9CB9C"/>
                </a:highlight>
                <a:latin typeface="Proxima Nova"/>
                <a:ea typeface="Proxima Nova"/>
                <a:cs typeface="Proxima Nova"/>
                <a:sym typeface="Proxima Nova"/>
              </a:rPr>
              <a:t>Estudo populacional:</a:t>
            </a:r>
            <a:endParaRPr sz="1800" b="1" dirty="0">
              <a:highlight>
                <a:srgbClr val="F9CB9C"/>
              </a:highlight>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dirty="0">
                <a:latin typeface="Proxima Nova"/>
                <a:ea typeface="Proxima Nova"/>
                <a:cs typeface="Proxima Nova"/>
                <a:sym typeface="Proxima Nova"/>
              </a:rPr>
              <a:t>A incidência global de hemorragia pulmonar no estudo foi de 10,9% (20/184). </a:t>
            </a: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dirty="0">
                <a:latin typeface="Proxima Nova"/>
                <a:ea typeface="Proxima Nova"/>
                <a:cs typeface="Proxima Nova"/>
                <a:sym typeface="Proxima Nova"/>
              </a:rPr>
              <a:t>Após a exclusão de lactentes com </a:t>
            </a:r>
            <a:r>
              <a:rPr lang="pt-BR" sz="1800" b="1" dirty="0" smtClean="0">
                <a:solidFill>
                  <a:srgbClr val="FF0000"/>
                </a:solidFill>
                <a:latin typeface="Proxima Nova"/>
                <a:ea typeface="Proxima Nova"/>
                <a:cs typeface="Proxima Nova"/>
                <a:sym typeface="Proxima Nova"/>
              </a:rPr>
              <a:t>hemorragia pulmonar </a:t>
            </a:r>
            <a:r>
              <a:rPr lang="pt-BR" sz="1800" dirty="0">
                <a:latin typeface="Proxima Nova"/>
                <a:ea typeface="Proxima Nova"/>
                <a:cs typeface="Proxima Nova"/>
                <a:sym typeface="Proxima Nova"/>
              </a:rPr>
              <a:t>devido a uma causa identificável ou sem PCA, a </a:t>
            </a:r>
            <a:r>
              <a:rPr lang="pt-BR" sz="1800" b="1" dirty="0">
                <a:solidFill>
                  <a:srgbClr val="FF0000"/>
                </a:solidFill>
                <a:latin typeface="Proxima Nova"/>
                <a:ea typeface="Proxima Nova"/>
                <a:cs typeface="Proxima Nova"/>
                <a:sym typeface="Proxima Nova"/>
              </a:rPr>
              <a:t>incidência foi de 8,9% (16/180). </a:t>
            </a:r>
            <a:r>
              <a:rPr lang="pt-BR" sz="1800" dirty="0">
                <a:latin typeface="Proxima Nova"/>
                <a:ea typeface="Proxima Nova"/>
                <a:cs typeface="Proxima Nova"/>
                <a:sym typeface="Proxima Nova"/>
              </a:rPr>
              <a:t>A hemorragia pulmonar nesses bebês pode ser </a:t>
            </a:r>
            <a:r>
              <a:rPr lang="pt-BR" sz="1800" b="1" dirty="0">
                <a:solidFill>
                  <a:srgbClr val="FF0000"/>
                </a:solidFill>
                <a:latin typeface="Proxima Nova"/>
                <a:ea typeface="Proxima Nova"/>
                <a:cs typeface="Proxima Nova"/>
                <a:sym typeface="Proxima Nova"/>
              </a:rPr>
              <a:t>atribuída à presença de um canal hemodinamicamente significativo e um FO restrito ou fechado. </a:t>
            </a:r>
            <a:endParaRPr sz="1800" b="1" dirty="0">
              <a:solidFill>
                <a:srgbClr val="FF0000"/>
              </a:solidFill>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b="1" dirty="0">
                <a:solidFill>
                  <a:srgbClr val="0000FF"/>
                </a:solidFill>
                <a:latin typeface="Proxima Nova"/>
                <a:ea typeface="Proxima Nova"/>
                <a:cs typeface="Proxima Nova"/>
                <a:sym typeface="Proxima Nova"/>
              </a:rPr>
              <a:t>32 lactentes EBP sem hemorragia pulmonar foram pareados com os casos por idade gestacional e peso de nascimento e utilizados como controles</a:t>
            </a:r>
            <a:r>
              <a:rPr lang="pt-BR" sz="1800" dirty="0">
                <a:latin typeface="Proxima Nova"/>
                <a:ea typeface="Proxima Nova"/>
                <a:cs typeface="Proxima Nova"/>
                <a:sym typeface="Proxima Nova"/>
              </a:rPr>
              <a:t>.</a:t>
            </a: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endParaRPr sz="1800" dirty="0">
              <a:latin typeface="Proxima Nova"/>
              <a:ea typeface="Proxima Nova"/>
              <a:cs typeface="Proxima Nova"/>
              <a:sym typeface="Proxima Nova"/>
            </a:endParaRPr>
          </a:p>
          <a:p>
            <a:pPr marL="0" indent="0" eaLnBrk="1" fontAlgn="auto" hangingPunct="1">
              <a:lnSpc>
                <a:spcPct val="115000"/>
              </a:lnSpc>
              <a:spcBef>
                <a:spcPts val="1200"/>
              </a:spcBef>
              <a:spcAft>
                <a:spcPts val="1200"/>
              </a:spcAft>
              <a:buClr>
                <a:schemeClr val="dk2"/>
              </a:buClr>
              <a:buFont typeface="Proxima Nova"/>
              <a:buNone/>
              <a:defRPr/>
            </a:pPr>
            <a:endParaRPr sz="1800" dirty="0">
              <a:latin typeface="Proxima Nova"/>
              <a:ea typeface="Proxima Nova"/>
              <a:cs typeface="Proxima Nova"/>
              <a:sym typeface="Proxima Nova"/>
            </a:endParaRPr>
          </a:p>
        </p:txBody>
      </p:sp>
      <p:sp>
        <p:nvSpPr>
          <p:cNvPr id="29700" name="CaixaDeTexto 1"/>
          <p:cNvSpPr txBox="1">
            <a:spLocks noChangeArrowheads="1"/>
          </p:cNvSpPr>
          <p:nvPr/>
        </p:nvSpPr>
        <p:spPr bwMode="auto">
          <a:xfrm>
            <a:off x="3614738" y="4557713"/>
            <a:ext cx="8397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a:solidFill>
                  <a:srgbClr val="0000FF"/>
                </a:solidFill>
              </a:rPr>
              <a:t>Figura 1</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 name="Google Shape;214;p37"/>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Resultados</a:t>
            </a:r>
          </a:p>
        </p:txBody>
      </p:sp>
      <p:pic>
        <p:nvPicPr>
          <p:cNvPr id="30723" name="Google Shape;216;p37"/>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21100" y="0"/>
            <a:ext cx="433705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 name="Google Shape;221;p38"/>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Resultados</a:t>
            </a:r>
          </a:p>
        </p:txBody>
      </p:sp>
      <p:sp>
        <p:nvSpPr>
          <p:cNvPr id="222" name="Google Shape;222;p38"/>
          <p:cNvSpPr txBox="1">
            <a:spLocks noGrp="1"/>
          </p:cNvSpPr>
          <p:nvPr>
            <p:ph type="body" idx="1"/>
          </p:nvPr>
        </p:nvSpPr>
        <p:spPr/>
        <p:txBody>
          <a:bodyPr>
            <a:noAutofit/>
          </a:bodyPr>
          <a:lstStyle/>
          <a:p>
            <a:pPr marL="0" indent="0" eaLnBrk="1" fontAlgn="auto" hangingPunct="1">
              <a:lnSpc>
                <a:spcPct val="115000"/>
              </a:lnSpc>
              <a:buClr>
                <a:schemeClr val="dk2"/>
              </a:buClr>
              <a:buFont typeface="Proxima Nova"/>
              <a:buNone/>
              <a:defRPr/>
            </a:pPr>
            <a:r>
              <a:rPr lang="pt-BR" sz="1800" b="1" dirty="0">
                <a:highlight>
                  <a:srgbClr val="F9CB9C"/>
                </a:highlight>
                <a:latin typeface="Proxima Nova"/>
                <a:ea typeface="Proxima Nova"/>
                <a:cs typeface="Proxima Nova"/>
                <a:sym typeface="Proxima Nova"/>
              </a:rPr>
              <a:t>Desfechos demográficos e clínicos:</a:t>
            </a:r>
            <a:endParaRPr sz="1800" b="1" dirty="0">
              <a:highlight>
                <a:srgbClr val="F9CB9C"/>
              </a:highlight>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b="1" dirty="0">
                <a:latin typeface="Proxima Nova"/>
                <a:ea typeface="Proxima Nova"/>
                <a:cs typeface="Proxima Nova"/>
                <a:sym typeface="Proxima Nova"/>
              </a:rPr>
              <a:t>Não houve diferença estatisticamente significante entre os dois grupos para os desfechos demográficos e clínicos</a:t>
            </a:r>
            <a:r>
              <a:rPr lang="pt-BR" sz="1800" dirty="0">
                <a:latin typeface="Proxima Nova"/>
                <a:ea typeface="Proxima Nova"/>
                <a:cs typeface="Proxima Nova"/>
                <a:sym typeface="Proxima Nova"/>
              </a:rPr>
              <a:t>, </a:t>
            </a:r>
            <a:r>
              <a:rPr lang="pt-BR" sz="1800" b="1" dirty="0">
                <a:latin typeface="Proxima Nova"/>
                <a:ea typeface="Proxima Nova"/>
                <a:cs typeface="Proxima Nova"/>
                <a:sym typeface="Proxima Nova"/>
              </a:rPr>
              <a:t>exceto</a:t>
            </a:r>
            <a:r>
              <a:rPr lang="pt-BR" sz="1800" dirty="0">
                <a:latin typeface="Proxima Nova"/>
                <a:ea typeface="Proxima Nova"/>
                <a:cs typeface="Proxima Nova"/>
                <a:sym typeface="Proxima Nova"/>
              </a:rPr>
              <a:t> para uma </a:t>
            </a:r>
            <a:r>
              <a:rPr lang="pt-BR" sz="1800" b="1" dirty="0">
                <a:solidFill>
                  <a:srgbClr val="FF0000"/>
                </a:solidFill>
                <a:latin typeface="Proxima Nova"/>
                <a:ea typeface="Proxima Nova"/>
                <a:cs typeface="Proxima Nova"/>
                <a:sym typeface="Proxima Nova"/>
              </a:rPr>
              <a:t>maior taxa de recém nascidos intubados nas primeiras 72 horas de vida naqueles que desenvolveram hemorragia pulmonar</a:t>
            </a:r>
            <a:r>
              <a:rPr lang="pt-BR" sz="1800" dirty="0">
                <a:latin typeface="Proxima Nova"/>
                <a:ea typeface="Proxima Nova"/>
                <a:cs typeface="Proxima Nova"/>
                <a:sym typeface="Proxima Nova"/>
              </a:rPr>
              <a:t> (</a:t>
            </a:r>
            <a:r>
              <a:rPr lang="pt-BR" sz="1800" dirty="0">
                <a:solidFill>
                  <a:srgbClr val="0000FF"/>
                </a:solidFill>
                <a:latin typeface="Proxima Nova"/>
                <a:ea typeface="Proxima Nova"/>
                <a:cs typeface="Proxima Nova"/>
                <a:sym typeface="Proxima Nova"/>
              </a:rPr>
              <a:t>Tabela 1</a:t>
            </a:r>
            <a:r>
              <a:rPr lang="pt-BR" sz="1800" dirty="0">
                <a:latin typeface="Proxima Nova"/>
                <a:ea typeface="Proxima Nova"/>
                <a:cs typeface="Proxima Nova"/>
                <a:sym typeface="Proxima Nova"/>
              </a:rPr>
              <a:t>). </a:t>
            </a: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b="1" dirty="0">
                <a:latin typeface="Proxima Nova"/>
                <a:ea typeface="Proxima Nova"/>
                <a:cs typeface="Proxima Nova"/>
                <a:sym typeface="Proxima Nova"/>
              </a:rPr>
              <a:t>Não houve diferença significativa no número médio de doses de indometacina </a:t>
            </a:r>
            <a:r>
              <a:rPr lang="pt-BR" sz="1800" dirty="0">
                <a:latin typeface="Proxima Nova"/>
                <a:ea typeface="Proxima Nova"/>
                <a:cs typeface="Proxima Nova"/>
                <a:sym typeface="Proxima Nova"/>
              </a:rPr>
              <a:t>administradas para tratamento do canal arterial hemodinamicamente significativo em </a:t>
            </a:r>
            <a:r>
              <a:rPr lang="pt-BR" sz="1800" b="1" dirty="0">
                <a:latin typeface="Proxima Nova"/>
                <a:ea typeface="Proxima Nova"/>
                <a:cs typeface="Proxima Nova"/>
                <a:sym typeface="Proxima Nova"/>
              </a:rPr>
              <a:t>ambos os grupos </a:t>
            </a:r>
            <a:r>
              <a:rPr lang="pt-BR" sz="1800" dirty="0">
                <a:latin typeface="Proxima Nova"/>
                <a:ea typeface="Proxima Nova"/>
                <a:cs typeface="Proxima Nova"/>
                <a:sym typeface="Proxima Nova"/>
              </a:rPr>
              <a:t>(6 vs. 6, p = 0,6).</a:t>
            </a: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endParaRPr sz="1800" dirty="0">
              <a:latin typeface="Proxima Nova"/>
              <a:ea typeface="Proxima Nova"/>
              <a:cs typeface="Proxima Nova"/>
              <a:sym typeface="Proxima Nova"/>
            </a:endParaRPr>
          </a:p>
          <a:p>
            <a:pPr marL="0" indent="0" eaLnBrk="1" fontAlgn="auto" hangingPunct="1">
              <a:lnSpc>
                <a:spcPct val="115000"/>
              </a:lnSpc>
              <a:spcBef>
                <a:spcPts val="1200"/>
              </a:spcBef>
              <a:spcAft>
                <a:spcPts val="1200"/>
              </a:spcAft>
              <a:buClr>
                <a:schemeClr val="dk2"/>
              </a:buClr>
              <a:buFont typeface="Proxima Nova"/>
              <a:buNone/>
              <a:defRPr/>
            </a:pPr>
            <a:endParaRPr sz="1800" dirty="0">
              <a:latin typeface="Proxima Nova"/>
              <a:ea typeface="Proxima Nova"/>
              <a:cs typeface="Proxima Nova"/>
              <a:sym typeface="Proxima Nova"/>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 name="Google Shape;227;p39"/>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Resultados</a:t>
            </a:r>
          </a:p>
        </p:txBody>
      </p:sp>
      <p:sp>
        <p:nvSpPr>
          <p:cNvPr id="32771" name="Google Shape;228;p39"/>
          <p:cNvSpPr txBox="1">
            <a:spLocks noGrp="1"/>
          </p:cNvSpPr>
          <p:nvPr>
            <p:ph type="body" idx="1"/>
          </p:nvPr>
        </p:nvSpPr>
        <p:spPr>
          <a:xfrm>
            <a:off x="311150" y="1152525"/>
            <a:ext cx="8521700" cy="341630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ts val="1200"/>
              </a:spcAft>
              <a:buClr>
                <a:srgbClr val="666666"/>
              </a:buClr>
              <a:buFont typeface="Proxima Nova" charset="0"/>
              <a:buNone/>
            </a:pPr>
            <a:endParaRPr lang="pt-BR" sz="1800" smtClean="0">
              <a:latin typeface="Proxima Nova" charset="0"/>
              <a:sym typeface="Proxima Nova" charset="0"/>
            </a:endParaRPr>
          </a:p>
        </p:txBody>
      </p:sp>
      <p:pic>
        <p:nvPicPr>
          <p:cNvPr id="32772" name="Google Shape;229;p39"/>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34975"/>
            <a:ext cx="9144000" cy="427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0" name="Google Shape;230;p39"/>
          <p:cNvSpPr/>
          <p:nvPr/>
        </p:nvSpPr>
        <p:spPr>
          <a:xfrm>
            <a:off x="2182813" y="2973388"/>
            <a:ext cx="357187" cy="161925"/>
          </a:xfrm>
          <a:prstGeom prst="leftArrow">
            <a:avLst>
              <a:gd name="adj1" fmla="val 50000"/>
              <a:gd name="adj2" fmla="val 50000"/>
            </a:avLst>
          </a:prstGeom>
          <a:solidFill>
            <a:schemeClr val="accent3"/>
          </a:solidFill>
          <a:ln w="9525" cap="flat" cmpd="sng">
            <a:solidFill>
              <a:schemeClr val="dk2"/>
            </a:solidFill>
            <a:prstDash val="solid"/>
            <a:round/>
            <a:headEnd type="none" w="sm" len="sm"/>
            <a:tailEnd type="none" w="sm" len="sm"/>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21600000">
                                      <p:cBhvr>
                                        <p:cTn id="6" dur="1000" fill="hold"/>
                                        <p:tgtEl>
                                          <p:spTgt spid="23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 name="Google Shape;235;p40"/>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Resultados</a:t>
            </a:r>
          </a:p>
        </p:txBody>
      </p:sp>
      <p:sp>
        <p:nvSpPr>
          <p:cNvPr id="236" name="Google Shape;236;p40"/>
          <p:cNvSpPr txBox="1">
            <a:spLocks noGrp="1"/>
          </p:cNvSpPr>
          <p:nvPr>
            <p:ph type="body" idx="1"/>
          </p:nvPr>
        </p:nvSpPr>
        <p:spPr/>
        <p:txBody>
          <a:bodyPr>
            <a:noAutofit/>
          </a:bodyPr>
          <a:lstStyle/>
          <a:p>
            <a:pPr marL="0" indent="0" eaLnBrk="1" fontAlgn="auto" hangingPunct="1">
              <a:lnSpc>
                <a:spcPct val="115000"/>
              </a:lnSpc>
              <a:buClr>
                <a:schemeClr val="dk2"/>
              </a:buClr>
              <a:buFont typeface="Proxima Nova"/>
              <a:buNone/>
              <a:defRPr/>
            </a:pPr>
            <a:r>
              <a:rPr lang="pt-BR" sz="1800" b="1" dirty="0">
                <a:highlight>
                  <a:srgbClr val="F9CB9C"/>
                </a:highlight>
                <a:latin typeface="Proxima Nova"/>
                <a:ea typeface="Proxima Nova"/>
                <a:cs typeface="Proxima Nova"/>
                <a:sym typeface="Proxima Nova"/>
              </a:rPr>
              <a:t>Prematuros com hemorragia pulmonar:</a:t>
            </a:r>
            <a:endParaRPr sz="1800" b="1" dirty="0">
              <a:highlight>
                <a:srgbClr val="F9CB9C"/>
              </a:highlight>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b="1" dirty="0">
                <a:solidFill>
                  <a:srgbClr val="FF0000"/>
                </a:solidFill>
                <a:latin typeface="Proxima Nova"/>
                <a:ea typeface="Proxima Nova"/>
                <a:cs typeface="Proxima Nova"/>
                <a:sym typeface="Proxima Nova"/>
              </a:rPr>
              <a:t>O dia médio de vida (DOL) quando a hemorragia pulmonar ocorreu foi de 8 dias com um intervalo de 1 a 24 dias. </a:t>
            </a:r>
            <a:endParaRPr sz="1800" b="1" dirty="0">
              <a:solidFill>
                <a:srgbClr val="FF0000"/>
              </a:solidFill>
              <a:latin typeface="Proxima Nova"/>
              <a:ea typeface="Proxima Nova"/>
              <a:cs typeface="Proxima Nova"/>
              <a:sym typeface="Proxima Nova"/>
            </a:endParaRPr>
          </a:p>
          <a:p>
            <a:pPr marL="0" indent="0" eaLnBrk="1" fontAlgn="auto" hangingPunct="1">
              <a:lnSpc>
                <a:spcPct val="115000"/>
              </a:lnSpc>
              <a:spcBef>
                <a:spcPts val="1200"/>
              </a:spcBef>
              <a:spcAft>
                <a:spcPts val="1200"/>
              </a:spcAft>
              <a:buClr>
                <a:schemeClr val="dk2"/>
              </a:buClr>
              <a:buFont typeface="Proxima Nova"/>
              <a:buNone/>
              <a:defRPr/>
            </a:pPr>
            <a:r>
              <a:rPr lang="pt-BR" sz="1800" dirty="0">
                <a:latin typeface="Proxima Nova"/>
                <a:ea typeface="Proxima Nova"/>
                <a:cs typeface="Proxima Nova"/>
                <a:sym typeface="Proxima Nova"/>
              </a:rPr>
              <a:t>O paciente que teve hemorragia pulmonar no dia 24 teve um fechamento de PCA uma semana antes da hemorragia pulmonar, mas foi reaberto como visto no </a:t>
            </a:r>
            <a:r>
              <a:rPr lang="pt-BR" sz="1800" dirty="0" err="1">
                <a:latin typeface="Proxima Nova"/>
                <a:ea typeface="Proxima Nova"/>
                <a:cs typeface="Proxima Nova"/>
                <a:sym typeface="Proxima Nova"/>
              </a:rPr>
              <a:t>ecocardiograma</a:t>
            </a:r>
            <a:r>
              <a:rPr lang="pt-BR" sz="1800" dirty="0">
                <a:latin typeface="Proxima Nova"/>
                <a:ea typeface="Proxima Nova"/>
                <a:cs typeface="Proxima Nova"/>
                <a:sym typeface="Proxima Nova"/>
              </a:rPr>
              <a:t> após hemorragia pulmonar. Esta criança foi notada como tendo um </a:t>
            </a:r>
            <a:r>
              <a:rPr lang="pt-BR" sz="1800" b="1" dirty="0">
                <a:solidFill>
                  <a:srgbClr val="FF0000"/>
                </a:solidFill>
                <a:latin typeface="Proxima Nova"/>
                <a:ea typeface="Proxima Nova"/>
                <a:cs typeface="Proxima Nova"/>
                <a:sym typeface="Proxima Nova"/>
              </a:rPr>
              <a:t>FO restritivo </a:t>
            </a:r>
            <a:r>
              <a:rPr lang="pt-BR" sz="1800" dirty="0">
                <a:latin typeface="Proxima Nova"/>
                <a:ea typeface="Proxima Nova"/>
                <a:cs typeface="Proxima Nova"/>
                <a:sym typeface="Proxima Nova"/>
              </a:rPr>
              <a:t>em vários </a:t>
            </a:r>
            <a:r>
              <a:rPr lang="pt-BR" sz="1800" dirty="0" err="1">
                <a:latin typeface="Proxima Nova"/>
                <a:ea typeface="Proxima Nova"/>
                <a:cs typeface="Proxima Nova"/>
                <a:sym typeface="Proxima Nova"/>
              </a:rPr>
              <a:t>ecocardiogramas</a:t>
            </a:r>
            <a:r>
              <a:rPr lang="pt-BR" sz="1800" dirty="0">
                <a:latin typeface="Proxima Nova"/>
                <a:ea typeface="Proxima Nova"/>
                <a:cs typeface="Proxima Nova"/>
                <a:sym typeface="Proxima Nova"/>
              </a:rPr>
              <a:t> durante toda a permanência na UTIN.</a:t>
            </a:r>
            <a:endParaRPr sz="1800" dirty="0">
              <a:latin typeface="Proxima Nova"/>
              <a:ea typeface="Proxima Nova"/>
              <a:cs typeface="Proxima Nova"/>
              <a:sym typeface="Proxima Nova"/>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 name="Google Shape;241;p41"/>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Resultados</a:t>
            </a:r>
          </a:p>
        </p:txBody>
      </p:sp>
      <p:sp>
        <p:nvSpPr>
          <p:cNvPr id="242" name="Google Shape;242;p41"/>
          <p:cNvSpPr txBox="1">
            <a:spLocks noGrp="1"/>
          </p:cNvSpPr>
          <p:nvPr>
            <p:ph type="body" idx="1"/>
          </p:nvPr>
        </p:nvSpPr>
        <p:spPr/>
        <p:txBody>
          <a:bodyPr>
            <a:noAutofit/>
          </a:bodyPr>
          <a:lstStyle/>
          <a:p>
            <a:pPr marL="0" indent="0" eaLnBrk="1" fontAlgn="auto" hangingPunct="1">
              <a:lnSpc>
                <a:spcPct val="115000"/>
              </a:lnSpc>
              <a:buClr>
                <a:schemeClr val="dk2"/>
              </a:buClr>
              <a:buFont typeface="Proxima Nova"/>
              <a:buNone/>
              <a:defRPr/>
            </a:pPr>
            <a:r>
              <a:rPr lang="pt-BR" sz="1800" b="1" dirty="0">
                <a:highlight>
                  <a:srgbClr val="F9CB9C"/>
                </a:highlight>
                <a:latin typeface="Proxima Nova"/>
                <a:ea typeface="Proxima Nova"/>
                <a:cs typeface="Proxima Nova"/>
                <a:sym typeface="Proxima Nova"/>
              </a:rPr>
              <a:t>Prematuros com hemorragia pulmonar:</a:t>
            </a:r>
            <a:endParaRPr sz="1800" b="1" dirty="0">
              <a:highlight>
                <a:srgbClr val="F9CB9C"/>
              </a:highlight>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dirty="0">
                <a:latin typeface="Proxima Nova"/>
                <a:ea typeface="Proxima Nova"/>
                <a:cs typeface="Proxima Nova"/>
                <a:sym typeface="Proxima Nova"/>
              </a:rPr>
              <a:t>Quatorze de 16 (</a:t>
            </a:r>
            <a:r>
              <a:rPr lang="pt-BR" sz="1800" b="1" dirty="0">
                <a:solidFill>
                  <a:srgbClr val="FF0000"/>
                </a:solidFill>
                <a:latin typeface="Proxima Nova"/>
                <a:ea typeface="Proxima Nova"/>
                <a:cs typeface="Proxima Nova"/>
                <a:sym typeface="Proxima Nova"/>
              </a:rPr>
              <a:t>88%</a:t>
            </a:r>
            <a:r>
              <a:rPr lang="pt-BR" sz="1800" dirty="0">
                <a:latin typeface="Proxima Nova"/>
                <a:ea typeface="Proxima Nova"/>
                <a:cs typeface="Proxima Nova"/>
                <a:sym typeface="Proxima Nova"/>
              </a:rPr>
              <a:t>) bebês no grupo de hemorragia pulmonar tiveram um </a:t>
            </a:r>
            <a:r>
              <a:rPr lang="pt-BR" sz="1800" b="1" dirty="0">
                <a:solidFill>
                  <a:srgbClr val="FF0000"/>
                </a:solidFill>
                <a:latin typeface="Proxima Nova"/>
                <a:ea typeface="Proxima Nova"/>
                <a:cs typeface="Proxima Nova"/>
                <a:sym typeface="Proxima Nova"/>
              </a:rPr>
              <a:t>canal hemodinamicamente significativo.</a:t>
            </a:r>
            <a:endParaRPr sz="1800" b="1" dirty="0">
              <a:solidFill>
                <a:srgbClr val="FF0000"/>
              </a:solidFill>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dirty="0">
                <a:latin typeface="Proxima Nova"/>
                <a:ea typeface="Proxima Nova"/>
                <a:cs typeface="Proxima Nova"/>
                <a:sym typeface="Proxima Nova"/>
              </a:rPr>
              <a:t>Nove de 16 (</a:t>
            </a:r>
            <a:r>
              <a:rPr lang="pt-BR" sz="1800" dirty="0">
                <a:solidFill>
                  <a:srgbClr val="FF0000"/>
                </a:solidFill>
                <a:latin typeface="Proxima Nova"/>
                <a:ea typeface="Proxima Nova"/>
                <a:cs typeface="Proxima Nova"/>
                <a:sym typeface="Proxima Nova"/>
              </a:rPr>
              <a:t>56%</a:t>
            </a:r>
            <a:r>
              <a:rPr lang="pt-BR" sz="1800" dirty="0">
                <a:latin typeface="Proxima Nova"/>
                <a:ea typeface="Proxima Nova"/>
                <a:cs typeface="Proxima Nova"/>
                <a:sym typeface="Proxima Nova"/>
              </a:rPr>
              <a:t>) bebês apresentaram </a:t>
            </a:r>
            <a:r>
              <a:rPr lang="pt-BR" sz="1800" dirty="0">
                <a:solidFill>
                  <a:srgbClr val="FF0000"/>
                </a:solidFill>
                <a:latin typeface="Proxima Nova"/>
                <a:ea typeface="Proxima Nova"/>
                <a:cs typeface="Proxima Nova"/>
                <a:sym typeface="Proxima Nova"/>
              </a:rPr>
              <a:t>sintomas leves a moderados coagulopatia </a:t>
            </a:r>
            <a:r>
              <a:rPr lang="pt-BR" sz="1800" dirty="0">
                <a:latin typeface="Proxima Nova"/>
                <a:ea typeface="Proxima Nova"/>
                <a:cs typeface="Proxima Nova"/>
                <a:sym typeface="Proxima Nova"/>
              </a:rPr>
              <a:t>(TP &gt; 15 segundos ou INR ≥ 1,4) no dia da hemorragia pulmonar, com apenas 2 bebês com contagem de plaquetas menor que 80.000 antes da hemorragia pulmonar [18]. </a:t>
            </a: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dirty="0">
                <a:solidFill>
                  <a:srgbClr val="0000FF"/>
                </a:solidFill>
                <a:latin typeface="Proxima Nova"/>
                <a:ea typeface="Proxima Nova"/>
                <a:cs typeface="Proxima Nova"/>
                <a:sym typeface="Proxima Nova"/>
              </a:rPr>
              <a:t>Todos os pacientes </a:t>
            </a:r>
            <a:r>
              <a:rPr lang="pt-BR" sz="1800" dirty="0">
                <a:latin typeface="Proxima Nova"/>
                <a:ea typeface="Proxima Nova"/>
                <a:cs typeface="Proxima Nova"/>
                <a:sym typeface="Proxima Nova"/>
              </a:rPr>
              <a:t>do grupo de hemorragia pulmonar quanto do grupo controle </a:t>
            </a:r>
            <a:r>
              <a:rPr lang="pt-BR" sz="1800" dirty="0">
                <a:solidFill>
                  <a:srgbClr val="0000FF"/>
                </a:solidFill>
                <a:latin typeface="Proxima Nova"/>
                <a:ea typeface="Proxima Nova"/>
                <a:cs typeface="Proxima Nova"/>
                <a:sym typeface="Proxima Nova"/>
              </a:rPr>
              <a:t>sobreviveram</a:t>
            </a:r>
            <a:r>
              <a:rPr lang="pt-BR" sz="1800" dirty="0">
                <a:latin typeface="Proxima Nova"/>
                <a:ea typeface="Proxima Nova"/>
                <a:cs typeface="Proxima Nova"/>
                <a:sym typeface="Proxima Nova"/>
              </a:rPr>
              <a:t> até o encerramento.</a:t>
            </a: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endParaRPr sz="1800" dirty="0">
              <a:latin typeface="Proxima Nova"/>
              <a:ea typeface="Proxima Nova"/>
              <a:cs typeface="Proxima Nova"/>
              <a:sym typeface="Proxima Nova"/>
            </a:endParaRPr>
          </a:p>
          <a:p>
            <a:pPr marL="0" indent="0" eaLnBrk="1" fontAlgn="auto" hangingPunct="1">
              <a:lnSpc>
                <a:spcPct val="115000"/>
              </a:lnSpc>
              <a:spcBef>
                <a:spcPts val="1200"/>
              </a:spcBef>
              <a:spcAft>
                <a:spcPts val="1200"/>
              </a:spcAft>
              <a:buClr>
                <a:schemeClr val="dk2"/>
              </a:buClr>
              <a:buFont typeface="Proxima Nova"/>
              <a:buNone/>
              <a:defRPr/>
            </a:pPr>
            <a:endParaRPr sz="1800" dirty="0">
              <a:latin typeface="Proxima Nova"/>
              <a:ea typeface="Proxima Nova"/>
              <a:cs typeface="Proxima Nova"/>
              <a:sym typeface="Proxima Nova"/>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 name="Google Shape;247;p42"/>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Resultados</a:t>
            </a:r>
          </a:p>
        </p:txBody>
      </p:sp>
      <p:sp>
        <p:nvSpPr>
          <p:cNvPr id="248" name="Google Shape;248;p42"/>
          <p:cNvSpPr txBox="1">
            <a:spLocks noGrp="1"/>
          </p:cNvSpPr>
          <p:nvPr>
            <p:ph type="body" idx="1"/>
          </p:nvPr>
        </p:nvSpPr>
        <p:spPr/>
        <p:txBody>
          <a:bodyPr>
            <a:noAutofit/>
          </a:bodyPr>
          <a:lstStyle/>
          <a:p>
            <a:pPr marL="0" indent="0" eaLnBrk="1" fontAlgn="auto" hangingPunct="1">
              <a:lnSpc>
                <a:spcPct val="115000"/>
              </a:lnSpc>
              <a:buClr>
                <a:schemeClr val="dk2"/>
              </a:buClr>
              <a:buFont typeface="Proxima Nova"/>
              <a:buNone/>
              <a:defRPr/>
            </a:pPr>
            <a:r>
              <a:rPr lang="pt-BR" sz="1800" b="1" dirty="0">
                <a:highlight>
                  <a:srgbClr val="F9CB9C"/>
                </a:highlight>
                <a:latin typeface="Proxima Nova"/>
                <a:ea typeface="Proxima Nova"/>
                <a:cs typeface="Proxima Nova"/>
                <a:sym typeface="Proxima Nova"/>
              </a:rPr>
              <a:t>Prematuros com hemorragia pulmonar:</a:t>
            </a:r>
            <a:endParaRPr sz="1800" b="1" dirty="0">
              <a:highlight>
                <a:srgbClr val="F9CB9C"/>
              </a:highlight>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dirty="0">
                <a:latin typeface="Proxima Nova"/>
                <a:ea typeface="Proxima Nova"/>
                <a:cs typeface="Proxima Nova"/>
                <a:sym typeface="Proxima Nova"/>
              </a:rPr>
              <a:t>As configurações do ventilador antes da hemorragia pulmonar foram revisadas em detalhe. </a:t>
            </a: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dirty="0">
                <a:latin typeface="Proxima Nova"/>
                <a:ea typeface="Proxima Nova"/>
                <a:cs typeface="Proxima Nova"/>
                <a:sym typeface="Proxima Nova"/>
              </a:rPr>
              <a:t>Dezesseis bebês (</a:t>
            </a:r>
            <a:r>
              <a:rPr lang="pt-BR" sz="1800" b="1" dirty="0">
                <a:solidFill>
                  <a:srgbClr val="FF0000"/>
                </a:solidFill>
                <a:latin typeface="Proxima Nova"/>
                <a:ea typeface="Proxima Nova"/>
                <a:cs typeface="Proxima Nova"/>
                <a:sym typeface="Proxima Nova"/>
              </a:rPr>
              <a:t>100%</a:t>
            </a:r>
            <a:r>
              <a:rPr lang="pt-BR" sz="1800" dirty="0">
                <a:latin typeface="Proxima Nova"/>
                <a:ea typeface="Proxima Nova"/>
                <a:cs typeface="Proxima Nova"/>
                <a:sym typeface="Proxima Nova"/>
              </a:rPr>
              <a:t>) no grupo da </a:t>
            </a:r>
            <a:r>
              <a:rPr lang="pt-BR" sz="1800" b="1" dirty="0">
                <a:solidFill>
                  <a:srgbClr val="FF0000"/>
                </a:solidFill>
                <a:latin typeface="Proxima Nova"/>
                <a:ea typeface="Proxima Nova"/>
                <a:cs typeface="Proxima Nova"/>
                <a:sym typeface="Proxima Nova"/>
              </a:rPr>
              <a:t>hemorragia pulmonar </a:t>
            </a:r>
            <a:r>
              <a:rPr lang="pt-BR" sz="1800" dirty="0">
                <a:latin typeface="Proxima Nova"/>
                <a:ea typeface="Proxima Nova"/>
                <a:cs typeface="Proxima Nova"/>
                <a:sym typeface="Proxima Nova"/>
              </a:rPr>
              <a:t>foram </a:t>
            </a:r>
            <a:r>
              <a:rPr lang="pt-BR" sz="1800" b="1" dirty="0">
                <a:solidFill>
                  <a:srgbClr val="FF0000"/>
                </a:solidFill>
                <a:latin typeface="Proxima Nova"/>
                <a:ea typeface="Proxima Nova"/>
                <a:cs typeface="Proxima Nova"/>
                <a:sym typeface="Proxima Nova"/>
              </a:rPr>
              <a:t>intubados nas primeiras 72 h de vida</a:t>
            </a:r>
            <a:r>
              <a:rPr lang="pt-BR" sz="1800" dirty="0">
                <a:latin typeface="Proxima Nova"/>
                <a:ea typeface="Proxima Nova"/>
                <a:cs typeface="Proxima Nova"/>
                <a:sym typeface="Proxima Nova"/>
              </a:rPr>
              <a:t>, em comparação com 24 (</a:t>
            </a:r>
            <a:r>
              <a:rPr lang="pt-BR" sz="1800" b="1" dirty="0">
                <a:solidFill>
                  <a:srgbClr val="0000FF"/>
                </a:solidFill>
                <a:latin typeface="Proxima Nova"/>
                <a:ea typeface="Proxima Nova"/>
                <a:cs typeface="Proxima Nova"/>
                <a:sym typeface="Proxima Nova"/>
              </a:rPr>
              <a:t>75%</a:t>
            </a:r>
            <a:r>
              <a:rPr lang="pt-BR" sz="1800" dirty="0">
                <a:latin typeface="Proxima Nova"/>
                <a:ea typeface="Proxima Nova"/>
                <a:cs typeface="Proxima Nova"/>
                <a:sym typeface="Proxima Nova"/>
              </a:rPr>
              <a:t>) bebês do </a:t>
            </a:r>
            <a:r>
              <a:rPr lang="pt-BR" sz="1800" b="1" dirty="0">
                <a:solidFill>
                  <a:srgbClr val="0000FF"/>
                </a:solidFill>
                <a:latin typeface="Proxima Nova"/>
                <a:ea typeface="Proxima Nova"/>
                <a:cs typeface="Proxima Nova"/>
                <a:sym typeface="Proxima Nova"/>
              </a:rPr>
              <a:t>grupo controle</a:t>
            </a:r>
            <a:r>
              <a:rPr lang="pt-BR" sz="1800" dirty="0">
                <a:latin typeface="Proxima Nova"/>
                <a:ea typeface="Proxima Nova"/>
                <a:cs typeface="Proxima Nova"/>
                <a:sym typeface="Proxima Nova"/>
              </a:rPr>
              <a:t>.</a:t>
            </a: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endParaRPr sz="1800" dirty="0">
              <a:latin typeface="Proxima Nova"/>
              <a:ea typeface="Proxima Nova"/>
              <a:cs typeface="Proxima Nova"/>
              <a:sym typeface="Proxima Nova"/>
            </a:endParaRPr>
          </a:p>
          <a:p>
            <a:pPr marL="0" indent="0" eaLnBrk="1" fontAlgn="auto" hangingPunct="1">
              <a:lnSpc>
                <a:spcPct val="115000"/>
              </a:lnSpc>
              <a:spcBef>
                <a:spcPts val="1200"/>
              </a:spcBef>
              <a:spcAft>
                <a:spcPts val="1200"/>
              </a:spcAft>
              <a:buClr>
                <a:schemeClr val="dk2"/>
              </a:buClr>
              <a:buFont typeface="Proxima Nova"/>
              <a:buNone/>
              <a:defRPr/>
            </a:pPr>
            <a:endParaRPr sz="1800" dirty="0">
              <a:latin typeface="Proxima Nova"/>
              <a:ea typeface="Proxima Nova"/>
              <a:cs typeface="Proxima Nova"/>
              <a:sym typeface="Proxima Nova"/>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 name="Google Shape;253;p43"/>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Resultados</a:t>
            </a:r>
          </a:p>
        </p:txBody>
      </p:sp>
      <p:sp>
        <p:nvSpPr>
          <p:cNvPr id="254" name="Google Shape;254;p43"/>
          <p:cNvSpPr txBox="1">
            <a:spLocks noGrp="1"/>
          </p:cNvSpPr>
          <p:nvPr>
            <p:ph type="body" idx="1"/>
          </p:nvPr>
        </p:nvSpPr>
        <p:spPr/>
        <p:txBody>
          <a:bodyPr>
            <a:noAutofit/>
          </a:bodyPr>
          <a:lstStyle/>
          <a:p>
            <a:pPr marL="0" indent="0" eaLnBrk="1" fontAlgn="auto" hangingPunct="1">
              <a:lnSpc>
                <a:spcPct val="115000"/>
              </a:lnSpc>
              <a:buClr>
                <a:schemeClr val="dk2"/>
              </a:buClr>
              <a:buFont typeface="Proxima Nova"/>
              <a:buNone/>
              <a:defRPr/>
            </a:pPr>
            <a:r>
              <a:rPr lang="pt-BR" sz="1800" b="1" dirty="0">
                <a:highlight>
                  <a:srgbClr val="F9CB9C"/>
                </a:highlight>
                <a:latin typeface="Proxima Nova"/>
                <a:ea typeface="Proxima Nova"/>
                <a:cs typeface="Proxima Nova"/>
                <a:sym typeface="Proxima Nova"/>
              </a:rPr>
              <a:t>Prematuros com hemorragia pulmonar:</a:t>
            </a:r>
            <a:endParaRPr sz="1800" b="1" dirty="0">
              <a:highlight>
                <a:srgbClr val="F9CB9C"/>
              </a:highlight>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dirty="0">
                <a:latin typeface="Proxima Nova"/>
                <a:ea typeface="Proxima Nova"/>
                <a:cs typeface="Proxima Nova"/>
                <a:sym typeface="Proxima Nova"/>
              </a:rPr>
              <a:t>Dos pacientes </a:t>
            </a:r>
            <a:r>
              <a:rPr lang="pt-BR" sz="1800" b="1" dirty="0">
                <a:solidFill>
                  <a:srgbClr val="FF0000"/>
                </a:solidFill>
                <a:latin typeface="Proxima Nova"/>
                <a:ea typeface="Proxima Nova"/>
                <a:cs typeface="Proxima Nova"/>
                <a:sym typeface="Proxima Nova"/>
              </a:rPr>
              <a:t>com hemorragia pulmonar</a:t>
            </a:r>
            <a:r>
              <a:rPr lang="pt-BR" sz="1800" dirty="0">
                <a:latin typeface="Proxima Nova"/>
                <a:ea typeface="Proxima Nova"/>
                <a:cs typeface="Proxima Nova"/>
                <a:sym typeface="Proxima Nova"/>
              </a:rPr>
              <a:t>, 6 de 16 (</a:t>
            </a:r>
            <a:r>
              <a:rPr lang="pt-BR" sz="1800" b="1" dirty="0">
                <a:latin typeface="Proxima Nova"/>
                <a:ea typeface="Proxima Nova"/>
                <a:cs typeface="Proxima Nova"/>
                <a:sym typeface="Proxima Nova"/>
              </a:rPr>
              <a:t>38%</a:t>
            </a:r>
            <a:r>
              <a:rPr lang="pt-BR" sz="1800" dirty="0">
                <a:latin typeface="Proxima Nova"/>
                <a:ea typeface="Proxima Nova"/>
                <a:cs typeface="Proxima Nova"/>
                <a:sym typeface="Proxima Nova"/>
              </a:rPr>
              <a:t>) estavam em </a:t>
            </a:r>
            <a:r>
              <a:rPr lang="pt-BR" sz="1800" b="1" dirty="0">
                <a:latin typeface="Proxima Nova"/>
                <a:ea typeface="Proxima Nova"/>
                <a:cs typeface="Proxima Nova"/>
                <a:sym typeface="Proxima Nova"/>
              </a:rPr>
              <a:t>desmame do suporte respiratório na semana anterior do evento.</a:t>
            </a:r>
            <a:endParaRPr sz="1800" b="1"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dirty="0">
                <a:latin typeface="Proxima Nova"/>
                <a:ea typeface="Proxima Nova"/>
                <a:cs typeface="Proxima Nova"/>
                <a:sym typeface="Proxima Nova"/>
              </a:rPr>
              <a:t>Um paciente passou de ventilação de alta frequência (VAF) para ventilação mecânica convencional (VMC) no dia anterior à hemorragia pulmonar. </a:t>
            </a: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dirty="0">
                <a:latin typeface="Proxima Nova"/>
                <a:ea typeface="Proxima Nova"/>
                <a:cs typeface="Proxima Nova"/>
                <a:sym typeface="Proxima Nova"/>
              </a:rPr>
              <a:t>Dois pacientes foram </a:t>
            </a:r>
            <a:r>
              <a:rPr lang="pt-BR" sz="1800" dirty="0" err="1">
                <a:latin typeface="Proxima Nova"/>
                <a:ea typeface="Proxima Nova"/>
                <a:cs typeface="Proxima Nova"/>
                <a:sym typeface="Proxima Nova"/>
              </a:rPr>
              <a:t>extubados</a:t>
            </a:r>
            <a:r>
              <a:rPr lang="pt-BR" sz="1800" dirty="0">
                <a:latin typeface="Proxima Nova"/>
                <a:ea typeface="Proxima Nova"/>
                <a:cs typeface="Proxima Nova"/>
                <a:sym typeface="Proxima Nova"/>
              </a:rPr>
              <a:t> dentro de 72 h antes da hemorragia pulmonar.</a:t>
            </a:r>
            <a:endParaRPr sz="1800" dirty="0">
              <a:latin typeface="Proxima Nova"/>
              <a:ea typeface="Proxima Nova"/>
              <a:cs typeface="Proxima Nova"/>
              <a:sym typeface="Proxima Nova"/>
            </a:endParaRPr>
          </a:p>
          <a:p>
            <a:pPr marL="0" indent="0" eaLnBrk="1" fontAlgn="auto" hangingPunct="1">
              <a:lnSpc>
                <a:spcPct val="115000"/>
              </a:lnSpc>
              <a:spcBef>
                <a:spcPts val="1200"/>
              </a:spcBef>
              <a:spcAft>
                <a:spcPts val="1200"/>
              </a:spcAft>
              <a:buClr>
                <a:schemeClr val="dk2"/>
              </a:buClr>
              <a:buFont typeface="Proxima Nova"/>
              <a:buNone/>
              <a:defRPr/>
            </a:pPr>
            <a:r>
              <a:rPr lang="pt-BR" sz="1800" dirty="0">
                <a:latin typeface="Proxima Nova"/>
                <a:ea typeface="Proxima Nova"/>
                <a:cs typeface="Proxima Nova"/>
                <a:sym typeface="Proxima Nova"/>
              </a:rPr>
              <a:t>Dois pacientes tiveram uma mudança na estratégia ventilatória de VMC para HFV  3 dias antes.</a:t>
            </a:r>
            <a:endParaRPr sz="1800" dirty="0">
              <a:latin typeface="Proxima Nova"/>
              <a:ea typeface="Proxima Nova"/>
              <a:cs typeface="Proxima Nova"/>
              <a:sym typeface="Proxima Nova"/>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 name="Google Shape;259;p44"/>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Resultados</a:t>
            </a:r>
          </a:p>
        </p:txBody>
      </p:sp>
      <p:sp>
        <p:nvSpPr>
          <p:cNvPr id="260" name="Google Shape;260;p44"/>
          <p:cNvSpPr txBox="1">
            <a:spLocks noGrp="1"/>
          </p:cNvSpPr>
          <p:nvPr>
            <p:ph type="body" idx="1"/>
          </p:nvPr>
        </p:nvSpPr>
        <p:spPr/>
        <p:txBody>
          <a:bodyPr>
            <a:noAutofit/>
          </a:bodyPr>
          <a:lstStyle/>
          <a:p>
            <a:pPr marL="0" indent="0" eaLnBrk="1" fontAlgn="auto" hangingPunct="1">
              <a:lnSpc>
                <a:spcPct val="115000"/>
              </a:lnSpc>
              <a:buClr>
                <a:schemeClr val="dk2"/>
              </a:buClr>
              <a:buFont typeface="Proxima Nova"/>
              <a:buNone/>
              <a:defRPr/>
            </a:pPr>
            <a:r>
              <a:rPr lang="pt-BR" sz="1800" b="1" dirty="0">
                <a:highlight>
                  <a:srgbClr val="F9CB9C"/>
                </a:highlight>
                <a:latin typeface="Proxima Nova"/>
                <a:ea typeface="Proxima Nova"/>
                <a:cs typeface="Proxima Nova"/>
                <a:sym typeface="Proxima Nova"/>
              </a:rPr>
              <a:t>Prematuros com hemorragia pulmonar:</a:t>
            </a:r>
            <a:endParaRPr sz="1800" b="1" dirty="0">
              <a:highlight>
                <a:srgbClr val="F9CB9C"/>
              </a:highlight>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dirty="0">
                <a:latin typeface="Proxima Nova"/>
                <a:ea typeface="Proxima Nova"/>
                <a:cs typeface="Proxima Nova"/>
                <a:sym typeface="Proxima Nova"/>
              </a:rPr>
              <a:t>Seis de 16 pacientes tiveram um aumento no suporte respiratório durante as 24 h após hemorragia pulmonar: 1 necessitou de intubação, o restante necessitou aumento da pressão média das vias aéreas (PAM). </a:t>
            </a: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b="1" dirty="0">
                <a:solidFill>
                  <a:srgbClr val="FF0000"/>
                </a:solidFill>
                <a:latin typeface="Proxima Nova"/>
                <a:ea typeface="Proxima Nova"/>
                <a:cs typeface="Proxima Nova"/>
                <a:sym typeface="Proxima Nova"/>
              </a:rPr>
              <a:t>O grupo de hemorragia foi mais propenso a estar em HFV (56%) </a:t>
            </a:r>
            <a:r>
              <a:rPr lang="pt-BR" sz="1800" dirty="0">
                <a:latin typeface="Proxima Nova"/>
                <a:ea typeface="Proxima Nova"/>
                <a:cs typeface="Proxima Nova"/>
                <a:sym typeface="Proxima Nova"/>
              </a:rPr>
              <a:t>do que VMC (44%) nas 24 h anteriores à hemorragia pulmonar. </a:t>
            </a:r>
            <a:endParaRPr sz="1800" dirty="0">
              <a:latin typeface="Proxima Nova"/>
              <a:ea typeface="Proxima Nova"/>
              <a:cs typeface="Proxima Nova"/>
              <a:sym typeface="Proxima Nova"/>
            </a:endParaRPr>
          </a:p>
          <a:p>
            <a:pPr marL="0" indent="0" eaLnBrk="1" fontAlgn="auto" hangingPunct="1">
              <a:lnSpc>
                <a:spcPct val="115000"/>
              </a:lnSpc>
              <a:spcBef>
                <a:spcPts val="1200"/>
              </a:spcBef>
              <a:spcAft>
                <a:spcPts val="1200"/>
              </a:spcAft>
              <a:buClr>
                <a:schemeClr val="dk2"/>
              </a:buClr>
              <a:buFont typeface="Proxima Nova"/>
              <a:buNone/>
              <a:defRPr/>
            </a:pPr>
            <a:endParaRPr sz="1800" dirty="0">
              <a:latin typeface="Proxima Nova"/>
              <a:ea typeface="Proxima Nova"/>
              <a:cs typeface="Proxima Nova"/>
              <a:sym typeface="Proxima Nova"/>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 name="Google Shape;265;p45"/>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Resultados</a:t>
            </a:r>
          </a:p>
        </p:txBody>
      </p:sp>
      <p:sp>
        <p:nvSpPr>
          <p:cNvPr id="266" name="Google Shape;266;p45"/>
          <p:cNvSpPr txBox="1">
            <a:spLocks noGrp="1"/>
          </p:cNvSpPr>
          <p:nvPr>
            <p:ph type="body" idx="1"/>
          </p:nvPr>
        </p:nvSpPr>
        <p:spPr/>
        <p:txBody>
          <a:bodyPr>
            <a:noAutofit/>
          </a:bodyPr>
          <a:lstStyle/>
          <a:p>
            <a:pPr marL="0" indent="0" eaLnBrk="1" fontAlgn="auto" hangingPunct="1">
              <a:lnSpc>
                <a:spcPct val="115000"/>
              </a:lnSpc>
              <a:buClr>
                <a:schemeClr val="dk2"/>
              </a:buClr>
              <a:buFont typeface="Proxima Nova"/>
              <a:buNone/>
              <a:defRPr/>
            </a:pPr>
            <a:r>
              <a:rPr lang="pt-BR" sz="1800" b="1" dirty="0">
                <a:highlight>
                  <a:srgbClr val="F9CB9C"/>
                </a:highlight>
                <a:latin typeface="Proxima Nova"/>
                <a:ea typeface="Proxima Nova"/>
                <a:cs typeface="Proxima Nova"/>
                <a:sym typeface="Proxima Nova"/>
              </a:rPr>
              <a:t>Prematuros com hemorragia pulmonar:</a:t>
            </a:r>
            <a:endParaRPr sz="1800" b="1" dirty="0">
              <a:highlight>
                <a:srgbClr val="F9CB9C"/>
              </a:highlight>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dirty="0">
                <a:latin typeface="Proxima Nova"/>
                <a:ea typeface="Proxima Nova"/>
                <a:cs typeface="Proxima Nova"/>
                <a:sym typeface="Proxima Nova"/>
              </a:rPr>
              <a:t>Cinco lactentes estavam hipotensos e em suporte vasopressor no momento da hemorragia pulmonar. </a:t>
            </a: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dirty="0">
                <a:latin typeface="Proxima Nova"/>
                <a:ea typeface="Proxima Nova"/>
                <a:cs typeface="Proxima Nova"/>
                <a:sym typeface="Proxima Nova"/>
              </a:rPr>
              <a:t>Dez (</a:t>
            </a:r>
            <a:r>
              <a:rPr lang="pt-BR" sz="1800" b="1" dirty="0">
                <a:solidFill>
                  <a:srgbClr val="FF0000"/>
                </a:solidFill>
                <a:latin typeface="Proxima Nova"/>
                <a:ea typeface="Proxima Nova"/>
                <a:cs typeface="Proxima Nova"/>
                <a:sym typeface="Proxima Nova"/>
              </a:rPr>
              <a:t>63%</a:t>
            </a:r>
            <a:r>
              <a:rPr lang="pt-BR" sz="1800" dirty="0">
                <a:latin typeface="Proxima Nova"/>
                <a:ea typeface="Proxima Nova"/>
                <a:cs typeface="Proxima Nova"/>
                <a:sym typeface="Proxima Nova"/>
              </a:rPr>
              <a:t>) dos bebês experimentaram </a:t>
            </a:r>
            <a:r>
              <a:rPr lang="pt-BR" sz="1800" b="1" dirty="0">
                <a:solidFill>
                  <a:srgbClr val="FF0000"/>
                </a:solidFill>
                <a:latin typeface="Proxima Nova"/>
                <a:ea typeface="Proxima Nova"/>
                <a:cs typeface="Proxima Nova"/>
                <a:sym typeface="Proxima Nova"/>
              </a:rPr>
              <a:t>hipotensão antes do dia da hemorragia</a:t>
            </a:r>
            <a:r>
              <a:rPr lang="pt-BR" sz="1800" dirty="0">
                <a:latin typeface="Proxima Nova"/>
                <a:ea typeface="Proxima Nova"/>
                <a:cs typeface="Proxima Nova"/>
                <a:sym typeface="Proxima Nova"/>
              </a:rPr>
              <a:t> pulmonar requerendo </a:t>
            </a:r>
            <a:r>
              <a:rPr lang="pt-BR" sz="1800" dirty="0" err="1">
                <a:latin typeface="Proxima Nova"/>
                <a:ea typeface="Proxima Nova"/>
                <a:cs typeface="Proxima Nova"/>
                <a:sym typeface="Proxima Nova"/>
              </a:rPr>
              <a:t>bolus</a:t>
            </a:r>
            <a:r>
              <a:rPr lang="pt-BR" sz="1800" dirty="0">
                <a:latin typeface="Proxima Nova"/>
                <a:ea typeface="Proxima Nova"/>
                <a:cs typeface="Proxima Nova"/>
                <a:sym typeface="Proxima Nova"/>
              </a:rPr>
              <a:t> de fluido e/ou vasopressores.</a:t>
            </a: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dirty="0">
                <a:latin typeface="Proxima Nova"/>
                <a:ea typeface="Proxima Nova"/>
                <a:cs typeface="Proxima Nova"/>
                <a:sym typeface="Proxima Nova"/>
              </a:rPr>
              <a:t>Quanto aos pacientes controle, 15/32 (47%) estavam em HFV, 9/32 (28%) estavam em ventilação mandatória intermitente sincronizada e 6/32 (19%) estavam em ventilação não invasiva com pressão positiva.</a:t>
            </a:r>
            <a:endParaRPr sz="1800" dirty="0">
              <a:latin typeface="Proxima Nova"/>
              <a:ea typeface="Proxima Nova"/>
              <a:cs typeface="Proxima Nova"/>
              <a:sym typeface="Proxima Nova"/>
            </a:endParaRPr>
          </a:p>
          <a:p>
            <a:pPr marL="0" indent="0" eaLnBrk="1" fontAlgn="auto" hangingPunct="1">
              <a:lnSpc>
                <a:spcPct val="115000"/>
              </a:lnSpc>
              <a:spcBef>
                <a:spcPts val="1200"/>
              </a:spcBef>
              <a:spcAft>
                <a:spcPts val="1200"/>
              </a:spcAft>
              <a:buClr>
                <a:schemeClr val="dk2"/>
              </a:buClr>
              <a:buFont typeface="Proxima Nova"/>
              <a:buNone/>
              <a:defRPr/>
            </a:pPr>
            <a:endParaRPr sz="1800" dirty="0">
              <a:latin typeface="Proxima Nova"/>
              <a:ea typeface="Proxima Nova"/>
              <a:cs typeface="Proxima Nova"/>
              <a:sym typeface="Proxima Nova"/>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 name="Google Shape;271;p46"/>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Resultados</a:t>
            </a:r>
          </a:p>
        </p:txBody>
      </p:sp>
      <p:sp>
        <p:nvSpPr>
          <p:cNvPr id="272" name="Google Shape;272;p46"/>
          <p:cNvSpPr txBox="1">
            <a:spLocks noGrp="1"/>
          </p:cNvSpPr>
          <p:nvPr>
            <p:ph type="body" idx="1"/>
          </p:nvPr>
        </p:nvSpPr>
        <p:spPr/>
        <p:txBody>
          <a:bodyPr>
            <a:noAutofit/>
          </a:bodyPr>
          <a:lstStyle/>
          <a:p>
            <a:pPr marL="0" indent="0" eaLnBrk="1" fontAlgn="auto" hangingPunct="1">
              <a:lnSpc>
                <a:spcPct val="115000"/>
              </a:lnSpc>
              <a:buClr>
                <a:schemeClr val="dk2"/>
              </a:buClr>
              <a:buFont typeface="Proxima Nova"/>
              <a:buNone/>
              <a:defRPr/>
            </a:pPr>
            <a:r>
              <a:rPr lang="pt-BR" sz="1800" b="1" dirty="0">
                <a:highlight>
                  <a:srgbClr val="F9CB9C"/>
                </a:highlight>
                <a:latin typeface="Proxima Nova"/>
                <a:ea typeface="Proxima Nova"/>
                <a:cs typeface="Proxima Nova"/>
                <a:sym typeface="Proxima Nova"/>
              </a:rPr>
              <a:t>Parâmetros ecocardiográficos:</a:t>
            </a:r>
            <a:endParaRPr sz="1800" b="1" dirty="0">
              <a:highlight>
                <a:srgbClr val="F9CB9C"/>
              </a:highlight>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dirty="0">
                <a:latin typeface="Proxima Nova"/>
                <a:ea typeface="Proxima Nova"/>
                <a:cs typeface="Proxima Nova"/>
                <a:sym typeface="Proxima Nova"/>
              </a:rPr>
              <a:t>Todos os </a:t>
            </a:r>
            <a:r>
              <a:rPr lang="pt-BR" sz="1800" dirty="0">
                <a:solidFill>
                  <a:srgbClr val="FF0000"/>
                </a:solidFill>
                <a:latin typeface="Proxima Nova"/>
                <a:ea typeface="Proxima Nova"/>
                <a:cs typeface="Proxima Nova"/>
                <a:sym typeface="Proxima Nova"/>
              </a:rPr>
              <a:t>lactentes que sofreram hemorragia pulmonar </a:t>
            </a:r>
            <a:r>
              <a:rPr lang="pt-BR" sz="1800" dirty="0">
                <a:latin typeface="Proxima Nova"/>
                <a:ea typeface="Proxima Nova"/>
                <a:cs typeface="Proxima Nova"/>
                <a:sym typeface="Proxima Nova"/>
              </a:rPr>
              <a:t>tinham </a:t>
            </a:r>
            <a:r>
              <a:rPr lang="pt-BR" sz="1800" b="1" dirty="0" smtClean="0">
                <a:solidFill>
                  <a:srgbClr val="FF0000"/>
                </a:solidFill>
                <a:latin typeface="Proxima Nova"/>
                <a:ea typeface="Proxima Nova"/>
                <a:cs typeface="Proxima Nova"/>
                <a:sym typeface="Proxima Nova"/>
              </a:rPr>
              <a:t>uma </a:t>
            </a:r>
            <a:r>
              <a:rPr lang="pt-BR" sz="1800" b="1" dirty="0">
                <a:solidFill>
                  <a:srgbClr val="FF0000"/>
                </a:solidFill>
                <a:latin typeface="Proxima Nova"/>
                <a:ea typeface="Proxima Nova"/>
                <a:cs typeface="Proxima Nova"/>
                <a:sym typeface="Proxima Nova"/>
              </a:rPr>
              <a:t>PCA grande </a:t>
            </a:r>
            <a:r>
              <a:rPr lang="pt-BR" sz="1800" dirty="0">
                <a:latin typeface="Proxima Nova"/>
                <a:ea typeface="Proxima Nova"/>
                <a:cs typeface="Proxima Nova"/>
                <a:sym typeface="Proxima Nova"/>
              </a:rPr>
              <a:t>com tamanho médio de </a:t>
            </a:r>
            <a:r>
              <a:rPr lang="pt-BR" sz="1800" b="1" dirty="0">
                <a:solidFill>
                  <a:srgbClr val="FF0000"/>
                </a:solidFill>
                <a:latin typeface="Proxima Nova"/>
                <a:ea typeface="Proxima Nova"/>
                <a:cs typeface="Proxima Nova"/>
                <a:sym typeface="Proxima Nova"/>
              </a:rPr>
              <a:t>2,2 </a:t>
            </a:r>
            <a:r>
              <a:rPr lang="pt-BR" sz="1800" b="1" dirty="0" err="1">
                <a:solidFill>
                  <a:srgbClr val="FF0000"/>
                </a:solidFill>
                <a:latin typeface="Proxima Nova"/>
                <a:ea typeface="Proxima Nova"/>
                <a:cs typeface="Proxima Nova"/>
                <a:sym typeface="Proxima Nova"/>
              </a:rPr>
              <a:t>mm</a:t>
            </a:r>
            <a:r>
              <a:rPr lang="pt-BR" sz="1800" dirty="0" err="1">
                <a:latin typeface="Proxima Nova"/>
                <a:ea typeface="Proxima Nova"/>
                <a:cs typeface="Proxima Nova"/>
                <a:sym typeface="Proxima Nova"/>
              </a:rPr>
              <a:t>.</a:t>
            </a:r>
            <a:r>
              <a:rPr lang="pt-BR" sz="1800" dirty="0">
                <a:latin typeface="Proxima Nova"/>
                <a:ea typeface="Proxima Nova"/>
                <a:cs typeface="Proxima Nova"/>
                <a:sym typeface="Proxima Nova"/>
              </a:rPr>
              <a:t> </a:t>
            </a:r>
            <a:endParaRPr sz="1800" dirty="0">
              <a:latin typeface="Proxima Nova"/>
              <a:ea typeface="Proxima Nova"/>
              <a:cs typeface="Proxima Nova"/>
              <a:sym typeface="Proxima Nova"/>
            </a:endParaRPr>
          </a:p>
          <a:p>
            <a:pPr marL="0" indent="0" algn="ctr" eaLnBrk="1" fontAlgn="auto" hangingPunct="1">
              <a:lnSpc>
                <a:spcPct val="115000"/>
              </a:lnSpc>
              <a:spcBef>
                <a:spcPts val="1200"/>
              </a:spcBef>
              <a:buClr>
                <a:schemeClr val="dk2"/>
              </a:buClr>
              <a:buFont typeface="Proxima Nova"/>
              <a:buNone/>
              <a:defRPr/>
            </a:pPr>
            <a:r>
              <a:rPr lang="pt-BR" sz="1800" b="1" dirty="0">
                <a:solidFill>
                  <a:srgbClr val="0000FF"/>
                </a:solidFill>
                <a:latin typeface="Proxima Nova"/>
                <a:ea typeface="Proxima Nova"/>
                <a:cs typeface="Proxima Nova"/>
                <a:sym typeface="Proxima Nova"/>
              </a:rPr>
              <a:t>Não houve significativa diferença no tamanho médio do canal entre os grupos (2,2 mm vs. 2,6 mm, p = 0,82). </a:t>
            </a:r>
            <a:endParaRPr sz="1800" b="1" dirty="0">
              <a:solidFill>
                <a:srgbClr val="0000FF"/>
              </a:solidFill>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endParaRPr sz="1800" dirty="0">
              <a:latin typeface="Proxima Nova"/>
              <a:ea typeface="Proxima Nova"/>
              <a:cs typeface="Proxima Nova"/>
              <a:sym typeface="Proxima Nova"/>
            </a:endParaRPr>
          </a:p>
          <a:p>
            <a:pPr marL="0" indent="0" eaLnBrk="1" fontAlgn="auto" hangingPunct="1">
              <a:lnSpc>
                <a:spcPct val="115000"/>
              </a:lnSpc>
              <a:spcBef>
                <a:spcPts val="1200"/>
              </a:spcBef>
              <a:spcAft>
                <a:spcPts val="1200"/>
              </a:spcAft>
              <a:buClr>
                <a:schemeClr val="dk2"/>
              </a:buClr>
              <a:buFont typeface="Proxima Nova"/>
              <a:buNone/>
              <a:defRPr/>
            </a:pPr>
            <a:endParaRPr sz="1800" dirty="0">
              <a:latin typeface="Proxima Nova"/>
              <a:ea typeface="Proxima Nova"/>
              <a:cs typeface="Proxima Nova"/>
              <a:sym typeface="Proxima Nova"/>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 name="Google Shape;277;p47"/>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Resultados</a:t>
            </a:r>
          </a:p>
        </p:txBody>
      </p:sp>
      <p:sp>
        <p:nvSpPr>
          <p:cNvPr id="278" name="Google Shape;278;p47"/>
          <p:cNvSpPr txBox="1">
            <a:spLocks noGrp="1"/>
          </p:cNvSpPr>
          <p:nvPr>
            <p:ph type="body" idx="1"/>
          </p:nvPr>
        </p:nvSpPr>
        <p:spPr>
          <a:xfrm>
            <a:off x="311700" y="1152475"/>
            <a:ext cx="4778100" cy="3416400"/>
          </a:xfrm>
        </p:spPr>
        <p:txBody>
          <a:bodyPr>
            <a:noAutofit/>
          </a:bodyPr>
          <a:lstStyle/>
          <a:p>
            <a:pPr marL="0" indent="0" eaLnBrk="1" fontAlgn="auto" hangingPunct="1">
              <a:lnSpc>
                <a:spcPct val="115000"/>
              </a:lnSpc>
              <a:buClr>
                <a:schemeClr val="dk2"/>
              </a:buClr>
              <a:buFont typeface="Proxima Nova"/>
              <a:buNone/>
              <a:defRPr/>
            </a:pPr>
            <a:r>
              <a:rPr lang="pt-BR" sz="1800" b="1" dirty="0">
                <a:highlight>
                  <a:srgbClr val="F9CB9C"/>
                </a:highlight>
                <a:latin typeface="Proxima Nova"/>
                <a:ea typeface="Proxima Nova"/>
                <a:cs typeface="Proxima Nova"/>
                <a:sym typeface="Proxima Nova"/>
              </a:rPr>
              <a:t>Parâmetros ecocardiográficos:</a:t>
            </a: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b="1" dirty="0">
                <a:solidFill>
                  <a:srgbClr val="FF0000"/>
                </a:solidFill>
                <a:latin typeface="Proxima Nova"/>
                <a:ea typeface="Proxima Nova"/>
                <a:cs typeface="Proxima Nova"/>
                <a:sym typeface="Proxima Nova"/>
              </a:rPr>
              <a:t>Recém-nascidos de EBPN com hemorragia pulmonar tiveram </a:t>
            </a:r>
            <a:r>
              <a:rPr lang="pt-BR" sz="1800" b="1" dirty="0" err="1">
                <a:solidFill>
                  <a:srgbClr val="FF0000"/>
                </a:solidFill>
                <a:latin typeface="Proxima Nova"/>
                <a:ea typeface="Proxima Nova"/>
                <a:cs typeface="Proxima Nova"/>
                <a:sym typeface="Proxima Nova"/>
              </a:rPr>
              <a:t>FOs</a:t>
            </a:r>
            <a:r>
              <a:rPr lang="pt-BR" sz="1800" b="1" dirty="0">
                <a:solidFill>
                  <a:srgbClr val="FF0000"/>
                </a:solidFill>
                <a:latin typeface="Proxima Nova"/>
                <a:ea typeface="Proxima Nova"/>
                <a:cs typeface="Proxima Nova"/>
                <a:sym typeface="Proxima Nova"/>
              </a:rPr>
              <a:t> significativamente menores do que os pacientes de controle </a:t>
            </a:r>
            <a:r>
              <a:rPr lang="pt-BR" sz="1800" dirty="0">
                <a:latin typeface="Proxima Nova"/>
                <a:ea typeface="Proxima Nova"/>
                <a:cs typeface="Proxima Nova"/>
                <a:sym typeface="Proxima Nova"/>
              </a:rPr>
              <a:t>[(1 mm </a:t>
            </a:r>
            <a:r>
              <a:rPr lang="pt-BR" sz="1800" dirty="0" err="1">
                <a:latin typeface="Proxima Nova"/>
                <a:ea typeface="Proxima Nova"/>
                <a:cs typeface="Proxima Nova"/>
                <a:sym typeface="Proxima Nova"/>
              </a:rPr>
              <a:t>vs</a:t>
            </a:r>
            <a:r>
              <a:rPr lang="pt-BR" sz="1800" dirty="0">
                <a:latin typeface="Proxima Nova"/>
                <a:ea typeface="Proxima Nova"/>
                <a:cs typeface="Proxima Nova"/>
                <a:sym typeface="Proxima Nova"/>
              </a:rPr>
              <a:t> 2,4 mm, p &lt; 0,01) (OR 0,007; IC 95% 0,00007, 0,67 p = 0,03)], com </a:t>
            </a:r>
            <a:r>
              <a:rPr lang="pt-BR" sz="1800" b="1" dirty="0">
                <a:solidFill>
                  <a:srgbClr val="FF0000"/>
                </a:solidFill>
                <a:latin typeface="Proxima Nova"/>
                <a:ea typeface="Proxima Nova"/>
                <a:cs typeface="Proxima Nova"/>
                <a:sym typeface="Proxima Nova"/>
              </a:rPr>
              <a:t>33%</a:t>
            </a:r>
            <a:r>
              <a:rPr lang="pt-BR" sz="1800" dirty="0">
                <a:latin typeface="Proxima Nova"/>
                <a:ea typeface="Proxima Nova"/>
                <a:cs typeface="Proxima Nova"/>
                <a:sym typeface="Proxima Nova"/>
              </a:rPr>
              <a:t> deles tendo um </a:t>
            </a:r>
            <a:r>
              <a:rPr lang="pt-BR" sz="1800" b="1" dirty="0">
                <a:latin typeface="Proxima Nova"/>
                <a:ea typeface="Proxima Nova"/>
                <a:cs typeface="Proxima Nova"/>
                <a:sym typeface="Proxima Nova"/>
              </a:rPr>
              <a:t>FO fechado</a:t>
            </a:r>
            <a:r>
              <a:rPr lang="pt-BR" sz="1800" dirty="0">
                <a:latin typeface="Proxima Nova"/>
                <a:ea typeface="Proxima Nova"/>
                <a:cs typeface="Proxima Nova"/>
                <a:sym typeface="Proxima Nova"/>
              </a:rPr>
              <a:t> em </a:t>
            </a:r>
            <a:r>
              <a:rPr lang="pt-BR" sz="1800" b="1" dirty="0">
                <a:solidFill>
                  <a:srgbClr val="0000FF"/>
                </a:solidFill>
                <a:latin typeface="Proxima Nova"/>
                <a:ea typeface="Proxima Nova"/>
                <a:cs typeface="Proxima Nova"/>
                <a:sym typeface="Proxima Nova"/>
              </a:rPr>
              <a:t>comparação com 4 (12%) dos bebês controle. </a:t>
            </a:r>
            <a:endParaRPr lang="pt-BR" sz="1800" b="1" dirty="0" smtClean="0">
              <a:solidFill>
                <a:srgbClr val="0000FF"/>
              </a:solidFill>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b="1" dirty="0" smtClean="0">
                <a:solidFill>
                  <a:srgbClr val="0000FF"/>
                </a:solidFill>
                <a:latin typeface="Proxima Nova"/>
                <a:ea typeface="Proxima Nova"/>
                <a:cs typeface="Proxima Nova"/>
                <a:sym typeface="Proxima Nova"/>
              </a:rPr>
              <a:t>                                 </a:t>
            </a:r>
            <a:r>
              <a:rPr lang="pt-BR" sz="1800" dirty="0" smtClean="0">
                <a:solidFill>
                  <a:srgbClr val="0000FF"/>
                </a:solidFill>
                <a:latin typeface="Proxima Nova"/>
                <a:ea typeface="Proxima Nova"/>
                <a:cs typeface="Proxima Nova"/>
                <a:sym typeface="Proxima Nova"/>
              </a:rPr>
              <a:t>Figura 2</a:t>
            </a:r>
            <a:endParaRPr sz="1800" dirty="0">
              <a:solidFill>
                <a:srgbClr val="0000FF"/>
              </a:solidFill>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endParaRPr sz="1800" dirty="0">
              <a:latin typeface="Proxima Nova"/>
              <a:ea typeface="Proxima Nova"/>
              <a:cs typeface="Proxima Nova"/>
              <a:sym typeface="Proxima Nova"/>
            </a:endParaRPr>
          </a:p>
          <a:p>
            <a:pPr marL="0" indent="0" eaLnBrk="1" fontAlgn="auto" hangingPunct="1">
              <a:lnSpc>
                <a:spcPct val="115000"/>
              </a:lnSpc>
              <a:spcBef>
                <a:spcPts val="1200"/>
              </a:spcBef>
              <a:spcAft>
                <a:spcPts val="1200"/>
              </a:spcAft>
              <a:buClr>
                <a:schemeClr val="dk2"/>
              </a:buClr>
              <a:buFont typeface="Proxima Nova"/>
              <a:buNone/>
              <a:defRPr/>
            </a:pPr>
            <a:endParaRPr sz="1800" dirty="0">
              <a:latin typeface="Proxima Nova"/>
              <a:ea typeface="Proxima Nova"/>
              <a:cs typeface="Proxima Nova"/>
              <a:sym typeface="Proxima Nova"/>
            </a:endParaRPr>
          </a:p>
        </p:txBody>
      </p:sp>
      <p:pic>
        <p:nvPicPr>
          <p:cNvPr id="40964" name="Google Shape;279;p47"/>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92713" y="1212850"/>
            <a:ext cx="3797300" cy="302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 name="Google Shape;284;p48"/>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Resultados</a:t>
            </a:r>
          </a:p>
        </p:txBody>
      </p:sp>
      <p:sp>
        <p:nvSpPr>
          <p:cNvPr id="285" name="Google Shape;285;p48"/>
          <p:cNvSpPr txBox="1">
            <a:spLocks noGrp="1"/>
          </p:cNvSpPr>
          <p:nvPr>
            <p:ph type="body" idx="1"/>
          </p:nvPr>
        </p:nvSpPr>
        <p:spPr>
          <a:xfrm>
            <a:off x="311700" y="1152475"/>
            <a:ext cx="4778100" cy="3416400"/>
          </a:xfrm>
        </p:spPr>
        <p:txBody>
          <a:bodyPr>
            <a:noAutofit/>
          </a:bodyPr>
          <a:lstStyle/>
          <a:p>
            <a:pPr marL="0" indent="0" eaLnBrk="1" fontAlgn="auto" hangingPunct="1">
              <a:lnSpc>
                <a:spcPct val="115000"/>
              </a:lnSpc>
              <a:buClr>
                <a:schemeClr val="dk2"/>
              </a:buClr>
              <a:buFont typeface="Proxima Nova"/>
              <a:buNone/>
              <a:defRPr/>
            </a:pPr>
            <a:r>
              <a:rPr lang="pt-BR" sz="1800" b="1">
                <a:highlight>
                  <a:srgbClr val="F9CB9C"/>
                </a:highlight>
                <a:latin typeface="Proxima Nova"/>
                <a:ea typeface="Proxima Nova"/>
                <a:cs typeface="Proxima Nova"/>
                <a:sym typeface="Proxima Nova"/>
              </a:rPr>
              <a:t>Parâmetros ecocardiográficos:</a:t>
            </a:r>
            <a:endParaRPr sz="180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endParaRPr sz="180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endParaRPr sz="180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endParaRPr sz="1800">
              <a:latin typeface="Proxima Nova"/>
              <a:ea typeface="Proxima Nova"/>
              <a:cs typeface="Proxima Nova"/>
              <a:sym typeface="Proxima Nova"/>
            </a:endParaRPr>
          </a:p>
          <a:p>
            <a:pPr marL="0" indent="0" eaLnBrk="1" fontAlgn="auto" hangingPunct="1">
              <a:lnSpc>
                <a:spcPct val="115000"/>
              </a:lnSpc>
              <a:spcBef>
                <a:spcPts val="1200"/>
              </a:spcBef>
              <a:spcAft>
                <a:spcPts val="1200"/>
              </a:spcAft>
              <a:buClr>
                <a:schemeClr val="dk2"/>
              </a:buClr>
              <a:buFont typeface="Proxima Nova"/>
              <a:buNone/>
              <a:defRPr/>
            </a:pPr>
            <a:endParaRPr sz="1800">
              <a:latin typeface="Proxima Nova"/>
              <a:ea typeface="Proxima Nova"/>
              <a:cs typeface="Proxima Nova"/>
              <a:sym typeface="Proxima Nova"/>
            </a:endParaRPr>
          </a:p>
        </p:txBody>
      </p:sp>
      <p:pic>
        <p:nvPicPr>
          <p:cNvPr id="41988" name="Google Shape;286;p48"/>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0"/>
            <a:ext cx="3614738"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9" name="Google Shape;287;p48"/>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5900" y="2760663"/>
            <a:ext cx="4356100" cy="1668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 name="Google Shape;292;p49"/>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Resultados</a:t>
            </a:r>
          </a:p>
        </p:txBody>
      </p:sp>
      <p:sp>
        <p:nvSpPr>
          <p:cNvPr id="293" name="Google Shape;293;p49"/>
          <p:cNvSpPr txBox="1">
            <a:spLocks noGrp="1"/>
          </p:cNvSpPr>
          <p:nvPr>
            <p:ph type="body" idx="1"/>
          </p:nvPr>
        </p:nvSpPr>
        <p:spPr/>
        <p:txBody>
          <a:bodyPr>
            <a:noAutofit/>
          </a:bodyPr>
          <a:lstStyle/>
          <a:p>
            <a:pPr marL="0" indent="0" eaLnBrk="1" fontAlgn="auto" hangingPunct="1">
              <a:lnSpc>
                <a:spcPct val="115000"/>
              </a:lnSpc>
              <a:buClr>
                <a:schemeClr val="dk2"/>
              </a:buClr>
              <a:buFont typeface="Proxima Nova"/>
              <a:buNone/>
              <a:defRPr/>
            </a:pPr>
            <a:r>
              <a:rPr lang="pt-BR" sz="1800" b="1" dirty="0">
                <a:highlight>
                  <a:srgbClr val="F9CB9C"/>
                </a:highlight>
                <a:latin typeface="Proxima Nova"/>
                <a:ea typeface="Proxima Nova"/>
                <a:cs typeface="Proxima Nova"/>
                <a:sym typeface="Proxima Nova"/>
              </a:rPr>
              <a:t>Parâmetros ecocardiográficos:</a:t>
            </a:r>
            <a:endParaRPr sz="1800" b="1" dirty="0">
              <a:highlight>
                <a:srgbClr val="F9CB9C"/>
              </a:highlight>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r>
              <a:rPr lang="pt-BR" sz="1800" dirty="0">
                <a:latin typeface="Proxima Nova"/>
                <a:ea typeface="Proxima Nova"/>
                <a:cs typeface="Proxima Nova"/>
                <a:sym typeface="Proxima Nova"/>
              </a:rPr>
              <a:t>Não houve diferença significativa na razão LA/Ao nem FS ou FE entre lactentes com e sem hemorragia pulmonar (</a:t>
            </a:r>
            <a:r>
              <a:rPr lang="pt-BR" sz="1800" dirty="0">
                <a:solidFill>
                  <a:srgbClr val="0000FF"/>
                </a:solidFill>
                <a:latin typeface="Proxima Nova"/>
                <a:ea typeface="Proxima Nova"/>
                <a:cs typeface="Proxima Nova"/>
                <a:sym typeface="Proxima Nova"/>
              </a:rPr>
              <a:t>Tabela 2</a:t>
            </a:r>
            <a:r>
              <a:rPr lang="pt-BR" sz="1800" dirty="0">
                <a:latin typeface="Proxima Nova"/>
                <a:ea typeface="Proxima Nova"/>
                <a:cs typeface="Proxima Nova"/>
                <a:sym typeface="Proxima Nova"/>
              </a:rPr>
              <a:t>). Não foi medida a função diastólica do VE.</a:t>
            </a:r>
            <a:endParaRPr sz="1800" dirty="0">
              <a:latin typeface="Proxima Nova"/>
              <a:ea typeface="Proxima Nova"/>
              <a:cs typeface="Proxima Nova"/>
              <a:sym typeface="Proxima Nova"/>
            </a:endParaRPr>
          </a:p>
          <a:p>
            <a:pPr marL="0" indent="0" eaLnBrk="1" fontAlgn="auto" hangingPunct="1">
              <a:lnSpc>
                <a:spcPct val="115000"/>
              </a:lnSpc>
              <a:spcBef>
                <a:spcPts val="1200"/>
              </a:spcBef>
              <a:buClr>
                <a:schemeClr val="dk2"/>
              </a:buClr>
              <a:buFont typeface="Proxima Nova"/>
              <a:buNone/>
              <a:defRPr/>
            </a:pPr>
            <a:endParaRPr sz="1800" dirty="0">
              <a:latin typeface="Proxima Nova"/>
              <a:ea typeface="Proxima Nova"/>
              <a:cs typeface="Proxima Nova"/>
              <a:sym typeface="Proxima Nova"/>
            </a:endParaRPr>
          </a:p>
          <a:p>
            <a:pPr marL="0" indent="0" eaLnBrk="1" fontAlgn="auto" hangingPunct="1">
              <a:lnSpc>
                <a:spcPct val="115000"/>
              </a:lnSpc>
              <a:spcBef>
                <a:spcPts val="1200"/>
              </a:spcBef>
              <a:spcAft>
                <a:spcPts val="1200"/>
              </a:spcAft>
              <a:buClr>
                <a:schemeClr val="dk2"/>
              </a:buClr>
              <a:buFont typeface="Proxima Nova"/>
              <a:buNone/>
              <a:defRPr/>
            </a:pPr>
            <a:endParaRPr sz="1800" dirty="0">
              <a:latin typeface="Proxima Nova"/>
              <a:ea typeface="Proxima Nova"/>
              <a:cs typeface="Proxima Nova"/>
              <a:sym typeface="Proxima Nova"/>
            </a:endParaRPr>
          </a:p>
        </p:txBody>
      </p:sp>
      <p:pic>
        <p:nvPicPr>
          <p:cNvPr id="43012" name="Google Shape;294;p49"/>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0550" y="2755900"/>
            <a:ext cx="8066088" cy="208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5" name="Google Shape;295;p49"/>
          <p:cNvSpPr/>
          <p:nvPr/>
        </p:nvSpPr>
        <p:spPr>
          <a:xfrm>
            <a:off x="1706563" y="3630613"/>
            <a:ext cx="334962" cy="193675"/>
          </a:xfrm>
          <a:prstGeom prst="leftArrow">
            <a:avLst>
              <a:gd name="adj1" fmla="val 50000"/>
              <a:gd name="adj2" fmla="val 50000"/>
            </a:avLst>
          </a:prstGeom>
          <a:solidFill>
            <a:schemeClr val="accent3"/>
          </a:solidFill>
          <a:ln w="9525" cap="flat" cmpd="sng">
            <a:solidFill>
              <a:schemeClr val="dk2"/>
            </a:solidFill>
            <a:prstDash val="solid"/>
            <a:round/>
            <a:headEnd type="none" w="sm" len="sm"/>
            <a:tailEnd type="none" w="sm" len="sm"/>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21600000">
                                      <p:cBhvr>
                                        <p:cTn id="6" dur="1000" fill="hold"/>
                                        <p:tgtEl>
                                          <p:spTgt spid="29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 name="Google Shape;300;p50"/>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Discussão</a:t>
            </a:r>
          </a:p>
        </p:txBody>
      </p:sp>
      <p:sp>
        <p:nvSpPr>
          <p:cNvPr id="44035" name="Google Shape;301;p50"/>
          <p:cNvSpPr txBox="1">
            <a:spLocks noGrp="1"/>
          </p:cNvSpPr>
          <p:nvPr>
            <p:ph type="body" idx="1"/>
          </p:nvPr>
        </p:nvSpPr>
        <p:spPr>
          <a:xfrm>
            <a:off x="311150" y="1152525"/>
            <a:ext cx="8521700" cy="341630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Clr>
                <a:srgbClr val="666666"/>
              </a:buClr>
              <a:buFont typeface="Proxima Nova" charset="0"/>
              <a:buNone/>
            </a:pPr>
            <a:r>
              <a:rPr lang="pt-BR" sz="1800" smtClean="0">
                <a:latin typeface="Proxima Nova" charset="0"/>
                <a:sym typeface="Proxima Nova" charset="0"/>
              </a:rPr>
              <a:t>Neste estudo, a incidência geral de </a:t>
            </a:r>
            <a:r>
              <a:rPr lang="pt-BR" sz="1800" b="1" smtClean="0">
                <a:solidFill>
                  <a:srgbClr val="FF0000"/>
                </a:solidFill>
                <a:latin typeface="Proxima Nova" charset="0"/>
                <a:sym typeface="Proxima Nova" charset="0"/>
              </a:rPr>
              <a:t>hemorragia pulmonar</a:t>
            </a:r>
            <a:r>
              <a:rPr lang="pt-BR" sz="1800" smtClean="0">
                <a:latin typeface="Proxima Nova" charset="0"/>
                <a:sym typeface="Proxima Nova" charset="0"/>
              </a:rPr>
              <a:t> para recém-nascidos de EBPN foi de </a:t>
            </a:r>
            <a:r>
              <a:rPr lang="pt-BR" sz="1800" b="1" smtClean="0">
                <a:solidFill>
                  <a:srgbClr val="FF0000"/>
                </a:solidFill>
                <a:latin typeface="Proxima Nova" charset="0"/>
                <a:sym typeface="Proxima Nova" charset="0"/>
              </a:rPr>
              <a:t>8,9%</a:t>
            </a:r>
            <a:r>
              <a:rPr lang="pt-BR" sz="1800" smtClean="0">
                <a:latin typeface="Proxima Nova" charset="0"/>
                <a:sym typeface="Proxima Nova" charset="0"/>
              </a:rPr>
              <a:t>, e </a:t>
            </a:r>
            <a:r>
              <a:rPr lang="pt-BR" sz="1800" b="1" smtClean="0">
                <a:solidFill>
                  <a:srgbClr val="FF0000"/>
                </a:solidFill>
                <a:latin typeface="Proxima Nova" charset="0"/>
                <a:sym typeface="Proxima Nova" charset="0"/>
              </a:rPr>
              <a:t>a presença de FO restritivo ou fechado na presença de um canal arterial hemodinamicamente significativo foi associado com hemorragia pulmonar</a:t>
            </a:r>
            <a:r>
              <a:rPr lang="pt-BR" sz="1800" smtClean="0">
                <a:solidFill>
                  <a:srgbClr val="FF0000"/>
                </a:solidFill>
                <a:latin typeface="Proxima Nova" charset="0"/>
                <a:sym typeface="Proxima Nova" charset="0"/>
              </a:rPr>
              <a:t>. </a:t>
            </a:r>
          </a:p>
          <a:p>
            <a:pPr marL="0" indent="0" eaLnBrk="1" hangingPunct="1">
              <a:lnSpc>
                <a:spcPct val="115000"/>
              </a:lnSpc>
              <a:spcBef>
                <a:spcPts val="1200"/>
              </a:spcBef>
              <a:spcAft>
                <a:spcPct val="0"/>
              </a:spcAft>
              <a:buClr>
                <a:srgbClr val="666666"/>
              </a:buClr>
              <a:buFont typeface="Proxima Nova" charset="0"/>
              <a:buNone/>
            </a:pPr>
            <a:r>
              <a:rPr lang="pt-BR" sz="1800" smtClean="0">
                <a:latin typeface="Proxima Nova" charset="0"/>
                <a:sym typeface="Proxima Nova" charset="0"/>
              </a:rPr>
              <a:t>A incidência de hemorragia pulmonar desse estudo está na faixa mais alta relatada em outros estudos em bebês de EBP entre 4–11% [2, 4]. </a:t>
            </a:r>
          </a:p>
          <a:p>
            <a:pPr marL="0" indent="0" eaLnBrk="1" hangingPunct="1">
              <a:lnSpc>
                <a:spcPct val="115000"/>
              </a:lnSpc>
              <a:spcBef>
                <a:spcPts val="1200"/>
              </a:spcBef>
              <a:spcAft>
                <a:spcPct val="0"/>
              </a:spcAft>
              <a:buClr>
                <a:srgbClr val="666666"/>
              </a:buClr>
              <a:buFont typeface="Proxima Nova" charset="0"/>
              <a:buNone/>
            </a:pPr>
            <a:r>
              <a:rPr lang="pt-BR" sz="1800" smtClean="0">
                <a:latin typeface="Proxima Nova" charset="0"/>
                <a:sym typeface="Proxima Nova" charset="0"/>
              </a:rPr>
              <a:t>Nossa população de estudo é menor em peso e idade gestacional (IG) em comparação com outros estudos que incluíram recém-nascidos de muito baixo peso [2]. </a:t>
            </a:r>
          </a:p>
          <a:p>
            <a:pPr marL="0" indent="0" eaLnBrk="1" hangingPunct="1">
              <a:lnSpc>
                <a:spcPct val="115000"/>
              </a:lnSpc>
              <a:spcBef>
                <a:spcPts val="1200"/>
              </a:spcBef>
              <a:spcAft>
                <a:spcPts val="1200"/>
              </a:spcAft>
              <a:buClr>
                <a:srgbClr val="666666"/>
              </a:buClr>
              <a:buFont typeface="Proxima Nova" charset="0"/>
              <a:buNone/>
            </a:pPr>
            <a:endParaRPr lang="pt-BR" sz="1800" smtClean="0">
              <a:latin typeface="Proxima Nova" charset="0"/>
              <a:sym typeface="Proxima Nova"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 name="Google Shape;306;p51"/>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Discussão</a:t>
            </a:r>
          </a:p>
        </p:txBody>
      </p:sp>
      <p:sp>
        <p:nvSpPr>
          <p:cNvPr id="45059" name="Google Shape;307;p51"/>
          <p:cNvSpPr txBox="1">
            <a:spLocks noGrp="1"/>
          </p:cNvSpPr>
          <p:nvPr>
            <p:ph type="body" idx="1"/>
          </p:nvPr>
        </p:nvSpPr>
        <p:spPr>
          <a:xfrm>
            <a:off x="311150" y="1152525"/>
            <a:ext cx="8521700" cy="341630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Clr>
                <a:srgbClr val="666666"/>
              </a:buClr>
              <a:buFont typeface="Proxima Nova" charset="0"/>
              <a:buNone/>
            </a:pPr>
            <a:r>
              <a:rPr lang="pt-BR" sz="1800" smtClean="0">
                <a:latin typeface="Proxima Nova" charset="0"/>
                <a:sym typeface="Proxima Nova" charset="0"/>
              </a:rPr>
              <a:t>Tem sido relatado que hemorragia pulmonar desenvolve-se mais frequentemente em bebês de IG mais baixa (</a:t>
            </a:r>
            <a:r>
              <a:rPr lang="pt-BR" sz="1800" b="1" smtClean="0">
                <a:solidFill>
                  <a:srgbClr val="FF0000"/>
                </a:solidFill>
                <a:latin typeface="Proxima Nova" charset="0"/>
                <a:sym typeface="Proxima Nova" charset="0"/>
              </a:rPr>
              <a:t>25,9 semanas </a:t>
            </a:r>
            <a:r>
              <a:rPr lang="pt-BR" sz="1800" smtClean="0">
                <a:latin typeface="Proxima Nova" charset="0"/>
                <a:sym typeface="Proxima Nova" charset="0"/>
              </a:rPr>
              <a:t>em comparação com 27,1 semanas) [19].</a:t>
            </a:r>
          </a:p>
          <a:p>
            <a:pPr marL="0" indent="0" eaLnBrk="1" hangingPunct="1">
              <a:lnSpc>
                <a:spcPct val="115000"/>
              </a:lnSpc>
              <a:spcBef>
                <a:spcPts val="1200"/>
              </a:spcBef>
              <a:spcAft>
                <a:spcPct val="0"/>
              </a:spcAft>
              <a:buClr>
                <a:srgbClr val="666666"/>
              </a:buClr>
              <a:buFont typeface="Proxima Nova" charset="0"/>
              <a:buNone/>
            </a:pPr>
            <a:r>
              <a:rPr lang="pt-BR" sz="1800" smtClean="0">
                <a:latin typeface="Proxima Nova" charset="0"/>
                <a:sym typeface="Proxima Nova" charset="0"/>
              </a:rPr>
              <a:t>O tamanho do FO foi estudado em outros estudos em relação à hipertensão pulmonar e hemorragia pulmonar [20]. </a:t>
            </a:r>
          </a:p>
          <a:p>
            <a:pPr marL="0" indent="0" eaLnBrk="1" hangingPunct="1">
              <a:lnSpc>
                <a:spcPct val="115000"/>
              </a:lnSpc>
              <a:spcBef>
                <a:spcPts val="1200"/>
              </a:spcBef>
              <a:spcAft>
                <a:spcPct val="0"/>
              </a:spcAft>
              <a:buClr>
                <a:srgbClr val="666666"/>
              </a:buClr>
              <a:buFont typeface="Proxima Nova" charset="0"/>
              <a:buNone/>
            </a:pPr>
            <a:r>
              <a:rPr lang="pt-BR" sz="1800" smtClean="0">
                <a:latin typeface="Proxima Nova" charset="0"/>
                <a:sym typeface="Proxima Nova" charset="0"/>
              </a:rPr>
              <a:t>Um estudo relatou que a </a:t>
            </a:r>
            <a:r>
              <a:rPr lang="pt-BR" sz="1800" b="1" smtClean="0">
                <a:solidFill>
                  <a:srgbClr val="FF0000"/>
                </a:solidFill>
                <a:latin typeface="Proxima Nova" charset="0"/>
                <a:sym typeface="Proxima Nova" charset="0"/>
              </a:rPr>
              <a:t>velocidade do shunt atrial</a:t>
            </a:r>
            <a:r>
              <a:rPr lang="pt-BR" sz="1800" smtClean="0">
                <a:latin typeface="Proxima Nova" charset="0"/>
                <a:sym typeface="Proxima Nova" charset="0"/>
              </a:rPr>
              <a:t>, mas não o diâmetro do shunt atrial, </a:t>
            </a:r>
            <a:r>
              <a:rPr lang="pt-BR" sz="1800" b="1" smtClean="0">
                <a:solidFill>
                  <a:srgbClr val="FF0000"/>
                </a:solidFill>
                <a:latin typeface="Proxima Nova" charset="0"/>
                <a:sym typeface="Proxima Nova" charset="0"/>
              </a:rPr>
              <a:t>fluxo sanguíneo pulmonar </a:t>
            </a:r>
            <a:r>
              <a:rPr lang="pt-BR" sz="1800" smtClean="0">
                <a:latin typeface="Proxima Nova" charset="0"/>
                <a:sym typeface="Proxima Nova" charset="0"/>
              </a:rPr>
              <a:t>(FSP) e </a:t>
            </a:r>
            <a:r>
              <a:rPr lang="pt-BR" sz="1800" b="1" smtClean="0">
                <a:solidFill>
                  <a:srgbClr val="FF0000"/>
                </a:solidFill>
                <a:latin typeface="Proxima Nova" charset="0"/>
                <a:sym typeface="Proxima Nova" charset="0"/>
              </a:rPr>
              <a:t>diâmetro ductal </a:t>
            </a:r>
            <a:r>
              <a:rPr lang="pt-BR" sz="1800" smtClean="0">
                <a:latin typeface="Proxima Nova" charset="0"/>
                <a:sym typeface="Proxima Nova" charset="0"/>
              </a:rPr>
              <a:t>foram </a:t>
            </a:r>
            <a:r>
              <a:rPr lang="pt-BR" sz="1800" b="1" smtClean="0">
                <a:solidFill>
                  <a:srgbClr val="FF0000"/>
                </a:solidFill>
                <a:latin typeface="Proxima Nova" charset="0"/>
                <a:sym typeface="Proxima Nova" charset="0"/>
              </a:rPr>
              <a:t>associados com hemorragia pulmonar [4]. </a:t>
            </a:r>
          </a:p>
          <a:p>
            <a:pPr marL="0" indent="0" eaLnBrk="1" hangingPunct="1">
              <a:lnSpc>
                <a:spcPct val="115000"/>
              </a:lnSpc>
              <a:spcBef>
                <a:spcPts val="1200"/>
              </a:spcBef>
              <a:spcAft>
                <a:spcPct val="0"/>
              </a:spcAft>
              <a:buClr>
                <a:srgbClr val="666666"/>
              </a:buClr>
              <a:buFont typeface="Proxima Nova" charset="0"/>
              <a:buNone/>
            </a:pPr>
            <a:r>
              <a:rPr lang="pt-BR" sz="1800" smtClean="0">
                <a:latin typeface="Proxima Nova" charset="0"/>
                <a:sym typeface="Proxima Nova" charset="0"/>
              </a:rPr>
              <a:t>Outro estudo mostrou que </a:t>
            </a:r>
            <a:r>
              <a:rPr lang="pt-BR" sz="1800" b="1" smtClean="0">
                <a:solidFill>
                  <a:srgbClr val="0000FF"/>
                </a:solidFill>
                <a:latin typeface="Proxima Nova" charset="0"/>
                <a:sym typeface="Proxima Nova" charset="0"/>
              </a:rPr>
              <a:t>lactentes com FO restritivo </a:t>
            </a:r>
            <a:r>
              <a:rPr lang="pt-BR" sz="1800" smtClean="0">
                <a:latin typeface="Proxima Nova" charset="0"/>
                <a:sym typeface="Proxima Nova" charset="0"/>
              </a:rPr>
              <a:t>têm uma </a:t>
            </a:r>
            <a:r>
              <a:rPr lang="pt-BR" sz="1800" b="1" smtClean="0">
                <a:solidFill>
                  <a:srgbClr val="0000FF"/>
                </a:solidFill>
                <a:latin typeface="Proxima Nova" charset="0"/>
                <a:sym typeface="Proxima Nova" charset="0"/>
              </a:rPr>
              <a:t>diminuição mais rápida da resistência vascular pulmonar</a:t>
            </a:r>
            <a:r>
              <a:rPr lang="pt-BR" sz="1800" smtClean="0">
                <a:latin typeface="Proxima Nova" charset="0"/>
                <a:sym typeface="Proxima Nova" charset="0"/>
              </a:rPr>
              <a:t> em comparação com lactentes com FO não restritivo [16]. </a:t>
            </a: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ts val="1200"/>
              </a:spcAft>
              <a:buClr>
                <a:srgbClr val="666666"/>
              </a:buClr>
              <a:buFont typeface="Proxima Nova" charset="0"/>
              <a:buNone/>
            </a:pPr>
            <a:endParaRPr lang="pt-BR" sz="1800" smtClean="0">
              <a:latin typeface="Proxima Nova" charset="0"/>
              <a:sym typeface="Proxima Nova"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 name="Google Shape;312;p52"/>
          <p:cNvSpPr txBox="1">
            <a:spLocks noGrp="1"/>
          </p:cNvSpPr>
          <p:nvPr>
            <p:ph type="title"/>
          </p:nvPr>
        </p:nvSpPr>
        <p:spPr>
          <a:xfrm>
            <a:off x="333375" y="52388"/>
            <a:ext cx="8520113" cy="573087"/>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Discussão</a:t>
            </a:r>
          </a:p>
        </p:txBody>
      </p:sp>
      <p:sp>
        <p:nvSpPr>
          <p:cNvPr id="46083" name="Google Shape;313;p52"/>
          <p:cNvSpPr txBox="1">
            <a:spLocks noGrp="1"/>
          </p:cNvSpPr>
          <p:nvPr>
            <p:ph type="body" idx="1"/>
          </p:nvPr>
        </p:nvSpPr>
        <p:spPr>
          <a:xfrm>
            <a:off x="396875" y="558800"/>
            <a:ext cx="8747125" cy="5876925"/>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Clr>
                <a:srgbClr val="666666"/>
              </a:buClr>
              <a:buFont typeface="Proxima Nova" charset="0"/>
              <a:buNone/>
            </a:pPr>
            <a:r>
              <a:rPr lang="pt-BR" sz="1800" smtClean="0">
                <a:latin typeface="Proxima Nova" charset="0"/>
                <a:sym typeface="Proxima Nova" charset="0"/>
              </a:rPr>
              <a:t> </a:t>
            </a:r>
            <a:r>
              <a:rPr lang="pt-BR" sz="1800" b="1" smtClean="0">
                <a:solidFill>
                  <a:srgbClr val="FF0000"/>
                </a:solidFill>
                <a:latin typeface="Proxima Nova" charset="0"/>
                <a:sym typeface="Proxima Nova" charset="0"/>
              </a:rPr>
              <a:t>Em prematuros com FO restritiva e canal arterial hemodinamicamente significativo, uma diminuição mais rápida da resistência vascular pulmonar pode levar ao aumento do shunt E-D e aumento do FSP, resultando em aumento do retorno venoso para o AE</a:t>
            </a:r>
            <a:r>
              <a:rPr lang="pt-BR" sz="1800" smtClean="0">
                <a:latin typeface="Proxima Nova" charset="0"/>
                <a:sym typeface="Proxima Nova" charset="0"/>
              </a:rPr>
              <a:t> [19]. </a:t>
            </a:r>
          </a:p>
          <a:p>
            <a:pPr marL="0" indent="0" eaLnBrk="1" hangingPunct="1">
              <a:lnSpc>
                <a:spcPct val="115000"/>
              </a:lnSpc>
              <a:spcBef>
                <a:spcPts val="1200"/>
              </a:spcBef>
              <a:spcAft>
                <a:spcPct val="0"/>
              </a:spcAft>
              <a:buClr>
                <a:srgbClr val="666666"/>
              </a:buClr>
              <a:buFont typeface="Proxima Nova" charset="0"/>
              <a:buNone/>
            </a:pPr>
            <a:r>
              <a:rPr lang="pt-BR" sz="1800" b="1" smtClean="0">
                <a:solidFill>
                  <a:srgbClr val="FF0000"/>
                </a:solidFill>
                <a:latin typeface="Proxima Nova" charset="0"/>
                <a:sym typeface="Proxima Nova" charset="0"/>
              </a:rPr>
              <a:t>Hemorragia pulmonar </a:t>
            </a:r>
            <a:r>
              <a:rPr lang="pt-BR" sz="1800" smtClean="0">
                <a:latin typeface="Proxima Nova" charset="0"/>
                <a:sym typeface="Proxima Nova" charset="0"/>
              </a:rPr>
              <a:t>pode ocorrer por </a:t>
            </a:r>
            <a:r>
              <a:rPr lang="pt-BR" sz="1800" b="1" smtClean="0">
                <a:solidFill>
                  <a:srgbClr val="FF0000"/>
                </a:solidFill>
                <a:latin typeface="Proxima Nova" charset="0"/>
                <a:sym typeface="Proxima Nova" charset="0"/>
              </a:rPr>
              <a:t>falha dos capilares pulmonares frágeis pelo aumento do FSP, levando à congestão venosa pulmonar, sobrecarga do AE com um FO restritivo. </a:t>
            </a:r>
          </a:p>
          <a:p>
            <a:pPr marL="0" indent="0" eaLnBrk="1" hangingPunct="1">
              <a:lnSpc>
                <a:spcPct val="115000"/>
              </a:lnSpc>
              <a:spcBef>
                <a:spcPts val="1200"/>
              </a:spcBef>
              <a:spcAft>
                <a:spcPct val="0"/>
              </a:spcAft>
              <a:buClr>
                <a:srgbClr val="666666"/>
              </a:buClr>
              <a:buFont typeface="Proxima Nova" charset="0"/>
              <a:buNone/>
            </a:pPr>
            <a:r>
              <a:rPr lang="pt-BR" sz="1600" smtClean="0">
                <a:latin typeface="Proxima Nova" charset="0"/>
                <a:sym typeface="Proxima Nova" charset="0"/>
              </a:rPr>
              <a:t>Nesse estudo, os bebês que desenvolveram </a:t>
            </a:r>
            <a:r>
              <a:rPr lang="pt-BR" sz="1600" b="1" smtClean="0">
                <a:solidFill>
                  <a:srgbClr val="FF0000"/>
                </a:solidFill>
                <a:latin typeface="Proxima Nova" charset="0"/>
                <a:sym typeface="Proxima Nova" charset="0"/>
              </a:rPr>
              <a:t>hemorragia pulmonar </a:t>
            </a:r>
            <a:r>
              <a:rPr lang="pt-BR" sz="1600" smtClean="0">
                <a:latin typeface="Proxima Nova" charset="0"/>
                <a:sym typeface="Proxima Nova" charset="0"/>
              </a:rPr>
              <a:t>tinham um </a:t>
            </a:r>
            <a:r>
              <a:rPr lang="pt-BR" sz="1600" b="1" smtClean="0">
                <a:solidFill>
                  <a:srgbClr val="FF0000"/>
                </a:solidFill>
                <a:latin typeface="Proxima Nova" charset="0"/>
                <a:sym typeface="Proxima Nova" charset="0"/>
              </a:rPr>
              <a:t>FOP significativamente menor e menor frequência de shunt E-D no átrio na presença de um canal hemodinamicamente significativo (hsPDA)</a:t>
            </a:r>
            <a:r>
              <a:rPr lang="pt-BR" sz="1600" smtClean="0">
                <a:latin typeface="Proxima Nova" charset="0"/>
                <a:sym typeface="Proxima Nova" charset="0"/>
              </a:rPr>
              <a:t>. Embora seja muito comum que bebês prematuros tenham L-R shunt interatrial, durante os primeiros 6 dias de vida [6], a </a:t>
            </a:r>
            <a:r>
              <a:rPr lang="pt-BR" sz="1600" b="1" smtClean="0">
                <a:solidFill>
                  <a:srgbClr val="0000FF"/>
                </a:solidFill>
                <a:latin typeface="Proxima Nova" charset="0"/>
                <a:sym typeface="Proxima Nova" charset="0"/>
              </a:rPr>
              <a:t>presença de um hsPDA com um grande shunt interatrial normalmente leva a distribuição do fluxo de derivação para ambos os ventrículos evitando sobrecarga do ventrículo esquerdo e PREVENÇÃO DA HEMORRAGIA PULMONAR.</a:t>
            </a:r>
          </a:p>
          <a:p>
            <a:pPr marL="0" indent="0" eaLnBrk="1" hangingPunct="1">
              <a:lnSpc>
                <a:spcPct val="115000"/>
              </a:lnSpc>
              <a:spcBef>
                <a:spcPts val="1200"/>
              </a:spcBef>
              <a:spcAft>
                <a:spcPct val="0"/>
              </a:spcAft>
              <a:buClr>
                <a:srgbClr val="666666"/>
              </a:buClr>
              <a:buFont typeface="Proxima Nova" charset="0"/>
              <a:buNone/>
            </a:pPr>
            <a:r>
              <a:rPr lang="pt-BR" sz="1600" smtClean="0">
                <a:latin typeface="Proxima Nova" charset="0"/>
                <a:sym typeface="Proxima Nova" charset="0"/>
              </a:rPr>
              <a:t>hemorragia [19].</a:t>
            </a:r>
          </a:p>
          <a:p>
            <a:pPr marL="0" indent="0" eaLnBrk="1" hangingPunct="1">
              <a:lnSpc>
                <a:spcPct val="115000"/>
              </a:lnSpc>
              <a:spcBef>
                <a:spcPts val="1200"/>
              </a:spcBef>
              <a:spcAft>
                <a:spcPct val="0"/>
              </a:spcAft>
              <a:buClr>
                <a:srgbClr val="666666"/>
              </a:buClr>
              <a:buFont typeface="Proxima Nova" charset="0"/>
              <a:buNone/>
            </a:pPr>
            <a:endParaRPr lang="pt-BR" sz="16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ts val="1200"/>
              </a:spcAft>
              <a:buClr>
                <a:srgbClr val="666666"/>
              </a:buClr>
              <a:buFont typeface="Proxima Nova" charset="0"/>
              <a:buNone/>
            </a:pPr>
            <a:endParaRPr lang="pt-BR" sz="1800" smtClean="0">
              <a:latin typeface="Proxima Nova" charset="0"/>
              <a:sym typeface="Proxima Nova"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 name="Google Shape;324;p54"/>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Discussão</a:t>
            </a:r>
          </a:p>
        </p:txBody>
      </p:sp>
      <p:sp>
        <p:nvSpPr>
          <p:cNvPr id="47107" name="Google Shape;325;p54"/>
          <p:cNvSpPr txBox="1">
            <a:spLocks noGrp="1"/>
          </p:cNvSpPr>
          <p:nvPr>
            <p:ph type="body" idx="1"/>
          </p:nvPr>
        </p:nvSpPr>
        <p:spPr>
          <a:xfrm>
            <a:off x="311150" y="1152525"/>
            <a:ext cx="8521700" cy="341630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Clr>
                <a:srgbClr val="666666"/>
              </a:buClr>
              <a:buFont typeface="Proxima Nova" charset="0"/>
              <a:buNone/>
            </a:pPr>
            <a:r>
              <a:rPr lang="pt-BR" sz="1800" smtClean="0">
                <a:latin typeface="Proxima Nova" charset="0"/>
                <a:sym typeface="Proxima Nova" charset="0"/>
              </a:rPr>
              <a:t>Os resultados desse estudo mostram que </a:t>
            </a:r>
            <a:r>
              <a:rPr lang="pt-BR" sz="1800" b="1" smtClean="0">
                <a:solidFill>
                  <a:srgbClr val="0000FF"/>
                </a:solidFill>
                <a:latin typeface="Proxima Nova" charset="0"/>
                <a:sym typeface="Proxima Nova" charset="0"/>
              </a:rPr>
              <a:t>todos os casos e controles não tiveram diferença no diâmetro ductal, </a:t>
            </a:r>
            <a:r>
              <a:rPr lang="pt-BR" sz="1800" b="1" smtClean="0">
                <a:solidFill>
                  <a:srgbClr val="FF0000"/>
                </a:solidFill>
                <a:latin typeface="Proxima Nova" charset="0"/>
                <a:sym typeface="Proxima Nova" charset="0"/>
              </a:rPr>
              <a:t>mas canal hemodinamicamente significativo e FO restrito foram associados a hemorragia pulmonar</a:t>
            </a:r>
            <a:r>
              <a:rPr lang="pt-BR" sz="1800" smtClean="0">
                <a:latin typeface="Proxima Nova" charset="0"/>
                <a:sym typeface="Proxima Nova" charset="0"/>
              </a:rPr>
              <a:t>. </a:t>
            </a:r>
          </a:p>
          <a:p>
            <a:pPr marL="0" indent="0" eaLnBrk="1" hangingPunct="1">
              <a:lnSpc>
                <a:spcPct val="115000"/>
              </a:lnSpc>
              <a:spcBef>
                <a:spcPts val="1200"/>
              </a:spcBef>
              <a:spcAft>
                <a:spcPct val="0"/>
              </a:spcAft>
              <a:buClr>
                <a:srgbClr val="666666"/>
              </a:buClr>
              <a:buFont typeface="Proxima Nova" charset="0"/>
              <a:buNone/>
            </a:pPr>
            <a:r>
              <a:rPr lang="pt-BR" sz="1800" b="1" smtClean="0">
                <a:solidFill>
                  <a:srgbClr val="FF0000"/>
                </a:solidFill>
                <a:latin typeface="Proxima Nova" charset="0"/>
                <a:sym typeface="Proxima Nova" charset="0"/>
              </a:rPr>
              <a:t>O FO restritivo possivelmente impediu a descompressão do AE sobrecarregado, levando a congestão venosa pulmonar e lesão dos capilares. </a:t>
            </a:r>
          </a:p>
          <a:p>
            <a:pPr marL="0" indent="0" eaLnBrk="1" hangingPunct="1">
              <a:lnSpc>
                <a:spcPct val="115000"/>
              </a:lnSpc>
              <a:spcBef>
                <a:spcPts val="1200"/>
              </a:spcBef>
              <a:spcAft>
                <a:spcPct val="0"/>
              </a:spcAft>
              <a:buClr>
                <a:srgbClr val="666666"/>
              </a:buClr>
              <a:buFont typeface="Proxima Nova" charset="0"/>
              <a:buNone/>
            </a:pPr>
            <a:r>
              <a:rPr lang="pt-BR" sz="1800" smtClean="0">
                <a:latin typeface="Proxima Nova" charset="0"/>
                <a:sym typeface="Proxima Nova" charset="0"/>
              </a:rPr>
              <a:t>Nesse estudo, o FSP  não foi calculado devido à ausência de visualizações apropriadas para medir este parâmetro.</a:t>
            </a: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ts val="1200"/>
              </a:spcAft>
              <a:buClr>
                <a:srgbClr val="666666"/>
              </a:buClr>
              <a:buFont typeface="Proxima Nova" charset="0"/>
              <a:buNone/>
            </a:pPr>
            <a:endParaRPr lang="pt-BR" sz="1800" smtClean="0">
              <a:latin typeface="Proxima Nova" charset="0"/>
              <a:sym typeface="Proxima Nova"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 name="Google Shape;330;p55"/>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Discussão</a:t>
            </a:r>
          </a:p>
        </p:txBody>
      </p:sp>
      <p:sp>
        <p:nvSpPr>
          <p:cNvPr id="48131" name="Google Shape;331;p55"/>
          <p:cNvSpPr txBox="1">
            <a:spLocks noGrp="1"/>
          </p:cNvSpPr>
          <p:nvPr>
            <p:ph type="body" idx="1"/>
          </p:nvPr>
        </p:nvSpPr>
        <p:spPr>
          <a:xfrm>
            <a:off x="311150" y="1152525"/>
            <a:ext cx="8521700" cy="341630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Clr>
                <a:srgbClr val="666666"/>
              </a:buClr>
              <a:buFont typeface="Proxima Nova" charset="0"/>
              <a:buNone/>
            </a:pPr>
            <a:r>
              <a:rPr lang="pt-BR" sz="1800" smtClean="0">
                <a:latin typeface="Proxima Nova" charset="0"/>
                <a:sym typeface="Proxima Nova" charset="0"/>
              </a:rPr>
              <a:t>Hemorragia pulmonar foi relatada como ocorrendo em média no </a:t>
            </a:r>
            <a:r>
              <a:rPr lang="pt-BR" sz="1800" b="1" i="1" smtClean="0">
                <a:solidFill>
                  <a:srgbClr val="FF0000"/>
                </a:solidFill>
                <a:latin typeface="Proxima Nova" charset="0"/>
                <a:sym typeface="Proxima Nova" charset="0"/>
              </a:rPr>
              <a:t>3º dia </a:t>
            </a:r>
            <a:r>
              <a:rPr lang="pt-BR" sz="1800" smtClean="0">
                <a:latin typeface="Proxima Nova" charset="0"/>
                <a:sym typeface="Proxima Nova" charset="0"/>
              </a:rPr>
              <a:t>de vida com um intervalo de 2-7 dias [2]. </a:t>
            </a:r>
          </a:p>
          <a:p>
            <a:pPr marL="0" indent="0" eaLnBrk="1" hangingPunct="1">
              <a:lnSpc>
                <a:spcPct val="115000"/>
              </a:lnSpc>
              <a:spcBef>
                <a:spcPts val="1200"/>
              </a:spcBef>
              <a:spcAft>
                <a:spcPct val="0"/>
              </a:spcAft>
              <a:buClr>
                <a:srgbClr val="666666"/>
              </a:buClr>
              <a:buFont typeface="Proxima Nova" charset="0"/>
              <a:buNone/>
            </a:pPr>
            <a:r>
              <a:rPr lang="pt-BR" sz="1800" smtClean="0">
                <a:latin typeface="Proxima Nova" charset="0"/>
                <a:sym typeface="Proxima Nova" charset="0"/>
              </a:rPr>
              <a:t>O dia médio de hemorragia pulmonar nesse estudo foi de 8 dias com um intervalo de 1-24 dias.</a:t>
            </a:r>
          </a:p>
          <a:p>
            <a:pPr marL="0" indent="0" eaLnBrk="1" hangingPunct="1">
              <a:lnSpc>
                <a:spcPct val="115000"/>
              </a:lnSpc>
              <a:spcBef>
                <a:spcPts val="1200"/>
              </a:spcBef>
              <a:spcAft>
                <a:spcPct val="0"/>
              </a:spcAft>
              <a:buClr>
                <a:srgbClr val="666666"/>
              </a:buClr>
              <a:buFont typeface="Proxima Nova" charset="0"/>
              <a:buNone/>
            </a:pPr>
            <a:r>
              <a:rPr lang="pt-BR" sz="1800" smtClean="0">
                <a:latin typeface="Proxima Nova" charset="0"/>
                <a:sym typeface="Proxima Nova" charset="0"/>
              </a:rPr>
              <a:t>Esse dado pode ter ocorrido devido a exclusão daqueles que faleceram antes dos 3 dias de vida. </a:t>
            </a:r>
          </a:p>
          <a:p>
            <a:pPr marL="0" indent="0" eaLnBrk="1" hangingPunct="1">
              <a:lnSpc>
                <a:spcPct val="115000"/>
              </a:lnSpc>
              <a:spcBef>
                <a:spcPts val="1200"/>
              </a:spcBef>
              <a:spcAft>
                <a:spcPts val="1200"/>
              </a:spcAft>
              <a:buClr>
                <a:srgbClr val="666666"/>
              </a:buClr>
              <a:buFont typeface="Proxima Nova" charset="0"/>
              <a:buNone/>
            </a:pPr>
            <a:endParaRPr lang="pt-BR" sz="1800" smtClean="0">
              <a:latin typeface="Proxima Nova" charset="0"/>
              <a:sym typeface="Proxima Nova"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 name="Google Shape;336;p56"/>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Discussão</a:t>
            </a:r>
          </a:p>
        </p:txBody>
      </p:sp>
      <p:sp>
        <p:nvSpPr>
          <p:cNvPr id="49155" name="Google Shape;337;p56"/>
          <p:cNvSpPr txBox="1">
            <a:spLocks noGrp="1"/>
          </p:cNvSpPr>
          <p:nvPr>
            <p:ph type="body" idx="1"/>
          </p:nvPr>
        </p:nvSpPr>
        <p:spPr>
          <a:xfrm>
            <a:off x="311150" y="1152525"/>
            <a:ext cx="8521700" cy="341630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Clr>
                <a:srgbClr val="666666"/>
              </a:buClr>
              <a:buFont typeface="Proxima Nova" charset="0"/>
              <a:buNone/>
            </a:pPr>
            <a:r>
              <a:rPr lang="pt-BR" sz="1800" b="1" smtClean="0">
                <a:solidFill>
                  <a:srgbClr val="FF0000"/>
                </a:solidFill>
                <a:latin typeface="Proxima Nova" charset="0"/>
                <a:sym typeface="Proxima Nova" charset="0"/>
              </a:rPr>
              <a:t>Mais da metade dos lactentes com hemorragia pulmonar estavam em HFV antes da hemorragia pulmonar</a:t>
            </a:r>
            <a:r>
              <a:rPr lang="pt-BR" sz="1800" smtClean="0">
                <a:latin typeface="Proxima Nova" charset="0"/>
                <a:sym typeface="Proxima Nova" charset="0"/>
              </a:rPr>
              <a:t> </a:t>
            </a:r>
            <a:r>
              <a:rPr lang="pt-BR" sz="1800" b="1" smtClean="0">
                <a:latin typeface="Proxima Nova" charset="0"/>
                <a:sym typeface="Proxima Nova" charset="0"/>
              </a:rPr>
              <a:t>devido a piora do estado respiratório</a:t>
            </a:r>
            <a:r>
              <a:rPr lang="pt-BR" sz="1800" smtClean="0">
                <a:latin typeface="Proxima Nova" charset="0"/>
                <a:sym typeface="Proxima Nova" charset="0"/>
              </a:rPr>
              <a:t>.</a:t>
            </a:r>
          </a:p>
          <a:p>
            <a:pPr marL="0" indent="0" eaLnBrk="1" hangingPunct="1">
              <a:lnSpc>
                <a:spcPct val="115000"/>
              </a:lnSpc>
              <a:spcBef>
                <a:spcPct val="0"/>
              </a:spcBef>
              <a:spcAft>
                <a:spcPct val="0"/>
              </a:spcAft>
              <a:buClr>
                <a:srgbClr val="666666"/>
              </a:buClr>
              <a:buFont typeface="Proxima Nova" charset="0"/>
              <a:buNone/>
            </a:pPr>
            <a:r>
              <a:rPr lang="pt-BR" sz="1800" smtClean="0">
                <a:latin typeface="Proxima Nova" charset="0"/>
                <a:sym typeface="Proxima Nova" charset="0"/>
              </a:rPr>
              <a:t> </a:t>
            </a:r>
            <a:r>
              <a:rPr lang="pt-BR" sz="1800" b="1" smtClean="0">
                <a:solidFill>
                  <a:srgbClr val="0000FF"/>
                </a:solidFill>
                <a:latin typeface="Proxima Nova" charset="0"/>
                <a:sym typeface="Proxima Nova" charset="0"/>
              </a:rPr>
              <a:t>A MAP elevada pode aumentar a RVP, diminuindo o FSP e, portanto, prevenindo a ocorrência de hemorragia.</a:t>
            </a:r>
            <a:r>
              <a:rPr lang="pt-BR" sz="1800" smtClean="0">
                <a:latin typeface="Proxima Nova" charset="0"/>
                <a:sym typeface="Proxima Nova" charset="0"/>
              </a:rPr>
              <a:t> </a:t>
            </a:r>
          </a:p>
          <a:p>
            <a:pPr marL="0" indent="0" eaLnBrk="1" hangingPunct="1">
              <a:lnSpc>
                <a:spcPct val="115000"/>
              </a:lnSpc>
              <a:spcBef>
                <a:spcPct val="0"/>
              </a:spcBef>
              <a:spcAft>
                <a:spcPct val="0"/>
              </a:spcAft>
              <a:buClr>
                <a:srgbClr val="666666"/>
              </a:buClr>
              <a:buFont typeface="Proxima Nova" charset="0"/>
              <a:buNone/>
            </a:pPr>
            <a:endParaRPr lang="pt-BR" sz="1800" smtClean="0">
              <a:latin typeface="Proxima Nova" charset="0"/>
              <a:sym typeface="Proxima Nova" charset="0"/>
            </a:endParaRPr>
          </a:p>
          <a:p>
            <a:pPr marL="0" indent="0" algn="ctr" eaLnBrk="1" hangingPunct="1">
              <a:lnSpc>
                <a:spcPct val="115000"/>
              </a:lnSpc>
              <a:spcBef>
                <a:spcPct val="0"/>
              </a:spcBef>
              <a:spcAft>
                <a:spcPct val="0"/>
              </a:spcAft>
              <a:buClr>
                <a:srgbClr val="666666"/>
              </a:buClr>
              <a:buFont typeface="Proxima Nova" charset="0"/>
              <a:buNone/>
            </a:pPr>
            <a:r>
              <a:rPr lang="pt-BR" sz="1800" b="1" smtClean="0">
                <a:solidFill>
                  <a:srgbClr val="FF0000"/>
                </a:solidFill>
                <a:latin typeface="Algerian" pitchFamily="82" charset="0"/>
                <a:sym typeface="Proxima Nova" charset="0"/>
              </a:rPr>
              <a:t>O desenvolvimento de hemorragia pulmonar ocorreu após o desmame do suporte respiratório em 56% dos lactentes.</a:t>
            </a:r>
          </a:p>
          <a:p>
            <a:pPr marL="0" indent="0" algn="ctr" eaLnBrk="1" hangingPunct="1">
              <a:lnSpc>
                <a:spcPct val="115000"/>
              </a:lnSpc>
              <a:spcBef>
                <a:spcPts val="1200"/>
              </a:spcBef>
              <a:spcAft>
                <a:spcPct val="0"/>
              </a:spcAft>
              <a:buClr>
                <a:srgbClr val="666666"/>
              </a:buClr>
              <a:buFont typeface="Proxima Nova" charset="0"/>
              <a:buNone/>
            </a:pPr>
            <a:endParaRPr lang="pt-BR" sz="1800" b="1" smtClean="0">
              <a:solidFill>
                <a:srgbClr val="FF0000"/>
              </a:solidFill>
              <a:latin typeface="Algerian" pitchFamily="82"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ts val="1200"/>
              </a:spcAft>
              <a:buClr>
                <a:srgbClr val="666666"/>
              </a:buClr>
              <a:buFont typeface="Proxima Nova" charset="0"/>
              <a:buNone/>
            </a:pPr>
            <a:endParaRPr lang="pt-BR" sz="1800" smtClean="0">
              <a:latin typeface="Proxima Nova" charset="0"/>
              <a:sym typeface="Proxima Nova"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 name="Google Shape;342;p57"/>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Discussão</a:t>
            </a:r>
          </a:p>
        </p:txBody>
      </p:sp>
      <p:sp>
        <p:nvSpPr>
          <p:cNvPr id="50179" name="Google Shape;343;p57"/>
          <p:cNvSpPr txBox="1">
            <a:spLocks noGrp="1"/>
          </p:cNvSpPr>
          <p:nvPr>
            <p:ph type="body" idx="1"/>
          </p:nvPr>
        </p:nvSpPr>
        <p:spPr>
          <a:xfrm>
            <a:off x="311150" y="1152525"/>
            <a:ext cx="8521700" cy="341630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Clr>
                <a:srgbClr val="666666"/>
              </a:buClr>
              <a:buFont typeface="Proxima Nova" charset="0"/>
              <a:buNone/>
            </a:pPr>
            <a:r>
              <a:rPr lang="pt-BR" sz="1800" smtClean="0">
                <a:latin typeface="Proxima Nova" charset="0"/>
                <a:sym typeface="Proxima Nova" charset="0"/>
              </a:rPr>
              <a:t>A terapia com surfactante tem se mostrado um fator de risco para hemorragia pulmonar e acredita-se que seja devido à rápida diminuição da resistência vascular pulmonar permitindo maior shunt E-D através do canal e aumento do FSP [21]. </a:t>
            </a:r>
          </a:p>
          <a:p>
            <a:pPr marL="0" indent="0" algn="ctr" eaLnBrk="1" hangingPunct="1">
              <a:lnSpc>
                <a:spcPct val="115000"/>
              </a:lnSpc>
              <a:spcBef>
                <a:spcPts val="1200"/>
              </a:spcBef>
              <a:spcAft>
                <a:spcPct val="0"/>
              </a:spcAft>
              <a:buClr>
                <a:srgbClr val="666666"/>
              </a:buClr>
              <a:buFont typeface="Proxima Nova" charset="0"/>
              <a:buNone/>
            </a:pPr>
            <a:r>
              <a:rPr lang="pt-BR" sz="1800" b="1" smtClean="0">
                <a:solidFill>
                  <a:srgbClr val="0000FF"/>
                </a:solidFill>
                <a:latin typeface="Proxima Nova" charset="0"/>
                <a:sym typeface="Proxima Nova" charset="0"/>
              </a:rPr>
              <a:t>Nesse estudo, não houve diferença no uso de surfactante entre bebês com e sem hemorragia pulmonar.</a:t>
            </a: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ts val="1200"/>
              </a:spcAft>
              <a:buClr>
                <a:srgbClr val="666666"/>
              </a:buClr>
              <a:buFont typeface="Proxima Nova" charset="0"/>
              <a:buNone/>
            </a:pPr>
            <a:endParaRPr lang="pt-BR" sz="1800" smtClean="0">
              <a:latin typeface="Proxima Nova" charset="0"/>
              <a:sym typeface="Proxima Nova"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 name="Google Shape;348;p58"/>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Discussão</a:t>
            </a:r>
          </a:p>
        </p:txBody>
      </p:sp>
      <p:sp>
        <p:nvSpPr>
          <p:cNvPr id="51203" name="Google Shape;349;p58"/>
          <p:cNvSpPr txBox="1">
            <a:spLocks noGrp="1"/>
          </p:cNvSpPr>
          <p:nvPr>
            <p:ph type="body" idx="1"/>
          </p:nvPr>
        </p:nvSpPr>
        <p:spPr>
          <a:xfrm>
            <a:off x="311150" y="1152525"/>
            <a:ext cx="8521700" cy="341630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Clr>
                <a:srgbClr val="666666"/>
              </a:buClr>
              <a:buFont typeface="Proxima Nova" charset="0"/>
              <a:buNone/>
            </a:pPr>
            <a:r>
              <a:rPr lang="pt-BR" sz="1800" b="1" smtClean="0">
                <a:solidFill>
                  <a:srgbClr val="0000FF"/>
                </a:solidFill>
                <a:latin typeface="Proxima Nova" charset="0"/>
                <a:sym typeface="Proxima Nova" charset="0"/>
              </a:rPr>
              <a:t>A razão AE/Ao não foi significativamente diferente entre os dois grupos</a:t>
            </a:r>
            <a:r>
              <a:rPr lang="pt-BR" sz="1800" smtClean="0">
                <a:latin typeface="Proxima Nova" charset="0"/>
                <a:sym typeface="Proxima Nova" charset="0"/>
              </a:rPr>
              <a:t>. </a:t>
            </a:r>
          </a:p>
          <a:p>
            <a:pPr marL="0" indent="0" eaLnBrk="1" hangingPunct="1">
              <a:lnSpc>
                <a:spcPct val="115000"/>
              </a:lnSpc>
              <a:spcBef>
                <a:spcPts val="1200"/>
              </a:spcBef>
              <a:spcAft>
                <a:spcPct val="0"/>
              </a:spcAft>
              <a:buClr>
                <a:srgbClr val="666666"/>
              </a:buClr>
              <a:buFont typeface="Proxima Nova" charset="0"/>
              <a:buNone/>
            </a:pPr>
            <a:r>
              <a:rPr lang="pt-BR" sz="1800" smtClean="0">
                <a:latin typeface="Proxima Nova" charset="0"/>
                <a:sym typeface="Proxima Nova" charset="0"/>
              </a:rPr>
              <a:t>Uma relação AE/Ao aumentada maior que 1,5 é tipicamente reconhecido como um sinal de um canal hemodinamicamente significativo. </a:t>
            </a:r>
          </a:p>
          <a:p>
            <a:pPr marL="0" indent="0" eaLnBrk="1" hangingPunct="1">
              <a:lnSpc>
                <a:spcPct val="115000"/>
              </a:lnSpc>
              <a:spcBef>
                <a:spcPts val="1200"/>
              </a:spcBef>
              <a:spcAft>
                <a:spcPct val="0"/>
              </a:spcAft>
              <a:buClr>
                <a:srgbClr val="666666"/>
              </a:buClr>
              <a:buFont typeface="Proxima Nova" charset="0"/>
              <a:buNone/>
            </a:pPr>
            <a:r>
              <a:rPr lang="pt-BR" sz="1800" smtClean="0">
                <a:latin typeface="Proxima Nova" charset="0"/>
                <a:sym typeface="Proxima Nova" charset="0"/>
              </a:rPr>
              <a:t>No entanto, a relação AE/Ao não é uma medida precisa do tamanho do AE durante a primeira semana de vida. </a:t>
            </a:r>
          </a:p>
          <a:p>
            <a:pPr marL="0" indent="0" eaLnBrk="1" hangingPunct="1">
              <a:lnSpc>
                <a:spcPct val="115000"/>
              </a:lnSpc>
              <a:spcBef>
                <a:spcPts val="1200"/>
              </a:spcBef>
              <a:spcAft>
                <a:spcPct val="0"/>
              </a:spcAft>
              <a:buClr>
                <a:srgbClr val="666666"/>
              </a:buClr>
              <a:buFont typeface="Proxima Nova" charset="0"/>
              <a:buNone/>
            </a:pPr>
            <a:r>
              <a:rPr lang="pt-BR" sz="1800" smtClean="0">
                <a:latin typeface="Proxima Nova" charset="0"/>
                <a:sym typeface="Proxima Nova" charset="0"/>
              </a:rPr>
              <a:t>A ausência de uma diferença significativa nesse estudo pode ser explicada pelo uso do modo M que mede apenas o diâmetro ântero-posterior do AE. </a:t>
            </a:r>
          </a:p>
          <a:p>
            <a:pPr marL="0" indent="0" eaLnBrk="1" hangingPunct="1">
              <a:lnSpc>
                <a:spcPct val="115000"/>
              </a:lnSpc>
              <a:spcBef>
                <a:spcPts val="1200"/>
              </a:spcBef>
              <a:spcAft>
                <a:spcPts val="1200"/>
              </a:spcAft>
              <a:buClr>
                <a:srgbClr val="666666"/>
              </a:buClr>
              <a:buFont typeface="Proxima Nova" charset="0"/>
              <a:buNone/>
            </a:pPr>
            <a:endParaRPr lang="pt-BR" sz="1800" smtClean="0">
              <a:latin typeface="Proxima Nova" charset="0"/>
              <a:sym typeface="Proxima Nova"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 name="Google Shape;354;p59"/>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Discussão</a:t>
            </a:r>
          </a:p>
        </p:txBody>
      </p:sp>
      <p:sp>
        <p:nvSpPr>
          <p:cNvPr id="52227" name="Google Shape;355;p59"/>
          <p:cNvSpPr txBox="1">
            <a:spLocks noGrp="1"/>
          </p:cNvSpPr>
          <p:nvPr>
            <p:ph type="body" idx="1"/>
          </p:nvPr>
        </p:nvSpPr>
        <p:spPr>
          <a:xfrm>
            <a:off x="311150" y="1152525"/>
            <a:ext cx="8521700" cy="341630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Clr>
                <a:srgbClr val="666666"/>
              </a:buClr>
              <a:buFont typeface="Proxima Nova" charset="0"/>
              <a:buNone/>
            </a:pPr>
            <a:r>
              <a:rPr lang="pt-BR" sz="1800" smtClean="0">
                <a:latin typeface="Proxima Nova" charset="0"/>
                <a:sym typeface="Proxima Nova" charset="0"/>
              </a:rPr>
              <a:t>Outro achado ecocardiográfico que foi </a:t>
            </a:r>
            <a:r>
              <a:rPr lang="pt-BR" sz="1800" b="1" smtClean="0">
                <a:solidFill>
                  <a:srgbClr val="FF0000"/>
                </a:solidFill>
                <a:latin typeface="Proxima Nova" charset="0"/>
                <a:sym typeface="Proxima Nova" charset="0"/>
              </a:rPr>
              <a:t>associado a hemorragia pulmonar </a:t>
            </a:r>
            <a:r>
              <a:rPr lang="pt-BR" sz="1800" smtClean="0">
                <a:latin typeface="Proxima Nova" charset="0"/>
                <a:sym typeface="Proxima Nova" charset="0"/>
              </a:rPr>
              <a:t>e morbidade respiratória é a </a:t>
            </a:r>
            <a:r>
              <a:rPr lang="pt-BR" sz="1800" b="1" smtClean="0">
                <a:solidFill>
                  <a:srgbClr val="FF0000"/>
                </a:solidFill>
                <a:latin typeface="Proxima Nova" charset="0"/>
                <a:sym typeface="Proxima Nova" charset="0"/>
              </a:rPr>
              <a:t>disfunção diastólica do VE </a:t>
            </a:r>
            <a:r>
              <a:rPr lang="pt-BR" sz="1800" smtClean="0">
                <a:latin typeface="Proxima Nova" charset="0"/>
                <a:sym typeface="Proxima Nova" charset="0"/>
              </a:rPr>
              <a:t>medida nas primeiras 12 horas de vida em prematuros com menos de 32 semanas de gestação [22]. </a:t>
            </a:r>
          </a:p>
          <a:p>
            <a:pPr marL="0" indent="0" eaLnBrk="1" hangingPunct="1">
              <a:lnSpc>
                <a:spcPct val="115000"/>
              </a:lnSpc>
              <a:spcBef>
                <a:spcPts val="1200"/>
              </a:spcBef>
              <a:spcAft>
                <a:spcPct val="0"/>
              </a:spcAft>
              <a:buClr>
                <a:srgbClr val="666666"/>
              </a:buClr>
              <a:buFont typeface="Proxima Nova" charset="0"/>
              <a:buNone/>
            </a:pPr>
            <a:r>
              <a:rPr lang="pt-BR" sz="1800" smtClean="0">
                <a:latin typeface="Proxima Nova" charset="0"/>
                <a:sym typeface="Proxima Nova" charset="0"/>
              </a:rPr>
              <a:t>Isso também pode influenciar o acoplamento vascular ventricular direito-pulmonar nestes bebês [23].</a:t>
            </a:r>
          </a:p>
          <a:p>
            <a:pPr marL="0" indent="0" eaLnBrk="1" hangingPunct="1">
              <a:lnSpc>
                <a:spcPct val="115000"/>
              </a:lnSpc>
              <a:spcBef>
                <a:spcPts val="1200"/>
              </a:spcBef>
              <a:spcAft>
                <a:spcPct val="0"/>
              </a:spcAft>
              <a:buClr>
                <a:srgbClr val="666666"/>
              </a:buClr>
              <a:buFont typeface="Proxima Nova" charset="0"/>
              <a:buNone/>
            </a:pPr>
            <a:r>
              <a:rPr lang="pt-BR" sz="1800" smtClean="0">
                <a:latin typeface="Proxima Nova" charset="0"/>
                <a:sym typeface="Proxima Nova" charset="0"/>
              </a:rPr>
              <a:t>A função diastólica do VE não foi medida nesse estudo.</a:t>
            </a: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ts val="1200"/>
              </a:spcAft>
              <a:buClr>
                <a:srgbClr val="666666"/>
              </a:buClr>
              <a:buFont typeface="Proxima Nova" charset="0"/>
              <a:buNone/>
            </a:pPr>
            <a:endParaRPr lang="pt-BR" sz="1800" smtClean="0">
              <a:latin typeface="Proxima Nova" charset="0"/>
              <a:sym typeface="Proxima Nova"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0" name="Google Shape;360;p60"/>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Discussão-LIMITAÇÕES</a:t>
            </a:r>
          </a:p>
        </p:txBody>
      </p:sp>
      <p:sp>
        <p:nvSpPr>
          <p:cNvPr id="53251" name="Google Shape;361;p60"/>
          <p:cNvSpPr txBox="1">
            <a:spLocks noGrp="1"/>
          </p:cNvSpPr>
          <p:nvPr>
            <p:ph type="body" idx="1"/>
          </p:nvPr>
        </p:nvSpPr>
        <p:spPr>
          <a:xfrm>
            <a:off x="311150" y="1152525"/>
            <a:ext cx="8521700" cy="341630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Clr>
                <a:srgbClr val="666666"/>
              </a:buClr>
              <a:buFont typeface="Proxima Nova" charset="0"/>
              <a:buNone/>
            </a:pPr>
            <a:r>
              <a:rPr lang="pt-BR" sz="1800" smtClean="0">
                <a:latin typeface="Proxima Nova" charset="0"/>
                <a:sym typeface="Proxima Nova" charset="0"/>
              </a:rPr>
              <a:t>A </a:t>
            </a:r>
            <a:r>
              <a:rPr lang="pt-BR" sz="1800" b="1" i="1" smtClean="0">
                <a:solidFill>
                  <a:srgbClr val="FF0000"/>
                </a:solidFill>
                <a:latin typeface="Proxima Nova" charset="0"/>
                <a:sym typeface="Proxima Nova" charset="0"/>
              </a:rPr>
              <a:t>principal limitação</a:t>
            </a:r>
            <a:r>
              <a:rPr lang="pt-BR" sz="1800" i="1" smtClean="0">
                <a:solidFill>
                  <a:srgbClr val="FF0000"/>
                </a:solidFill>
                <a:latin typeface="Proxima Nova" charset="0"/>
                <a:sym typeface="Proxima Nova" charset="0"/>
              </a:rPr>
              <a:t> </a:t>
            </a:r>
            <a:r>
              <a:rPr lang="pt-BR" sz="1800" smtClean="0">
                <a:latin typeface="Proxima Nova" charset="0"/>
                <a:sym typeface="Proxima Nova" charset="0"/>
              </a:rPr>
              <a:t>do presente estudo foi o </a:t>
            </a:r>
            <a:r>
              <a:rPr lang="pt-BR" sz="1800" b="1" smtClean="0">
                <a:solidFill>
                  <a:srgbClr val="FF0000"/>
                </a:solidFill>
                <a:latin typeface="Proxima Nova" charset="0"/>
                <a:sym typeface="Proxima Nova" charset="0"/>
              </a:rPr>
              <a:t>pequeno tamanho da amostra</a:t>
            </a:r>
            <a:r>
              <a:rPr lang="pt-BR" sz="1800" smtClean="0">
                <a:latin typeface="Proxima Nova" charset="0"/>
                <a:sym typeface="Proxima Nova" charset="0"/>
              </a:rPr>
              <a:t>.</a:t>
            </a:r>
          </a:p>
          <a:p>
            <a:pPr marL="0" indent="0" eaLnBrk="1" hangingPunct="1">
              <a:lnSpc>
                <a:spcPct val="115000"/>
              </a:lnSpc>
              <a:spcBef>
                <a:spcPts val="1200"/>
              </a:spcBef>
              <a:spcAft>
                <a:spcPct val="0"/>
              </a:spcAft>
              <a:buClr>
                <a:srgbClr val="666666"/>
              </a:buClr>
              <a:buFont typeface="Proxima Nova" charset="0"/>
              <a:buNone/>
            </a:pPr>
            <a:r>
              <a:rPr lang="pt-BR" sz="1800" smtClean="0">
                <a:latin typeface="Proxima Nova" charset="0"/>
                <a:sym typeface="Proxima Nova" charset="0"/>
              </a:rPr>
              <a:t>No entanto, a hemorragia pulmonar ainda é uma ocorrência rara nessa população e mesmo olhando para 10 anos atrás, quando só identificaram 20 bebês com hemorragia pulmonar. </a:t>
            </a:r>
          </a:p>
          <a:p>
            <a:pPr marL="0" indent="0" eaLnBrk="1" hangingPunct="1">
              <a:lnSpc>
                <a:spcPct val="115000"/>
              </a:lnSpc>
              <a:spcBef>
                <a:spcPts val="1200"/>
              </a:spcBef>
              <a:spcAft>
                <a:spcPct val="0"/>
              </a:spcAft>
              <a:buClr>
                <a:srgbClr val="666666"/>
              </a:buClr>
              <a:buFont typeface="Proxima Nova" charset="0"/>
              <a:buNone/>
            </a:pPr>
            <a:r>
              <a:rPr lang="pt-BR" sz="1800" smtClean="0">
                <a:latin typeface="Proxima Nova" charset="0"/>
                <a:sym typeface="Proxima Nova" charset="0"/>
              </a:rPr>
              <a:t>Também é possível que os pacientes com hemorragia pulmonar tenham passado despercebidos. Hemorragia pulmonar nem sempre é bem documentada.</a:t>
            </a:r>
          </a:p>
          <a:p>
            <a:pPr marL="0" indent="0" eaLnBrk="1" hangingPunct="1">
              <a:lnSpc>
                <a:spcPct val="115000"/>
              </a:lnSpc>
              <a:spcBef>
                <a:spcPts val="1200"/>
              </a:spcBef>
              <a:spcAft>
                <a:spcPts val="1200"/>
              </a:spcAft>
              <a:buClr>
                <a:srgbClr val="666666"/>
              </a:buClr>
              <a:buFont typeface="Proxima Nova" charset="0"/>
              <a:buNone/>
            </a:pPr>
            <a:endParaRPr lang="pt-BR" sz="1800" smtClean="0">
              <a:latin typeface="Proxima Nova" charset="0"/>
              <a:sym typeface="Proxima Nova"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 name="Google Shape;366;p61"/>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Discussão</a:t>
            </a:r>
          </a:p>
        </p:txBody>
      </p:sp>
      <p:sp>
        <p:nvSpPr>
          <p:cNvPr id="54275" name="Google Shape;367;p61"/>
          <p:cNvSpPr txBox="1">
            <a:spLocks noGrp="1"/>
          </p:cNvSpPr>
          <p:nvPr>
            <p:ph type="body" idx="1"/>
          </p:nvPr>
        </p:nvSpPr>
        <p:spPr>
          <a:xfrm>
            <a:off x="311150" y="1152525"/>
            <a:ext cx="8521700" cy="341630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Clr>
                <a:srgbClr val="666666"/>
              </a:buClr>
              <a:buFont typeface="Proxima Nova" charset="0"/>
              <a:buNone/>
            </a:pPr>
            <a:r>
              <a:rPr lang="pt-BR" sz="1800" smtClean="0">
                <a:latin typeface="Proxima Nova" charset="0"/>
                <a:sym typeface="Proxima Nova" charset="0"/>
              </a:rPr>
              <a:t>Os </a:t>
            </a:r>
            <a:r>
              <a:rPr lang="pt-BR" sz="1800" b="1" smtClean="0">
                <a:solidFill>
                  <a:srgbClr val="FF0000"/>
                </a:solidFill>
                <a:latin typeface="Proxima Nova" charset="0"/>
                <a:sym typeface="Proxima Nova" charset="0"/>
              </a:rPr>
              <a:t>bebês que faleceram dentro de 72 h de vida foram excluídos </a:t>
            </a:r>
            <a:r>
              <a:rPr lang="pt-BR" sz="1800" smtClean="0">
                <a:latin typeface="Proxima Nova" charset="0"/>
                <a:sym typeface="Proxima Nova" charset="0"/>
              </a:rPr>
              <a:t>devido à falta de acesso a um ecocardiograma antes de hemorragia pulmonar. Assim, o dia mediano de hemorragia foi maior do que os relatados em estudos anteriores.</a:t>
            </a:r>
          </a:p>
          <a:p>
            <a:pPr marL="0" indent="0" eaLnBrk="1" hangingPunct="1">
              <a:lnSpc>
                <a:spcPct val="115000"/>
              </a:lnSpc>
              <a:spcBef>
                <a:spcPts val="1200"/>
              </a:spcBef>
              <a:spcAft>
                <a:spcPct val="0"/>
              </a:spcAft>
              <a:buClr>
                <a:srgbClr val="666666"/>
              </a:buClr>
              <a:buFont typeface="Proxima Nova" charset="0"/>
              <a:buNone/>
            </a:pPr>
            <a:r>
              <a:rPr lang="pt-BR" sz="1800" smtClean="0">
                <a:latin typeface="Proxima Nova" charset="0"/>
                <a:sym typeface="Proxima Nova" charset="0"/>
              </a:rPr>
              <a:t>Esse estudo foi ainda mais limitado pela </a:t>
            </a:r>
            <a:r>
              <a:rPr lang="pt-BR" sz="1800" b="1" smtClean="0">
                <a:solidFill>
                  <a:srgbClr val="FF0000"/>
                </a:solidFill>
                <a:latin typeface="Proxima Nova" charset="0"/>
                <a:sym typeface="Proxima Nova" charset="0"/>
              </a:rPr>
              <a:t>análise retrospectiva de ecocardiogramas</a:t>
            </a:r>
            <a:r>
              <a:rPr lang="pt-BR" sz="1800" smtClean="0">
                <a:latin typeface="Proxima Nova" charset="0"/>
                <a:sym typeface="Proxima Nova" charset="0"/>
              </a:rPr>
              <a:t>.</a:t>
            </a:r>
          </a:p>
          <a:p>
            <a:pPr marL="0" indent="0" eaLnBrk="1" hangingPunct="1">
              <a:lnSpc>
                <a:spcPct val="115000"/>
              </a:lnSpc>
              <a:spcBef>
                <a:spcPts val="1200"/>
              </a:spcBef>
              <a:spcAft>
                <a:spcPct val="0"/>
              </a:spcAft>
              <a:buClr>
                <a:srgbClr val="666666"/>
              </a:buClr>
              <a:buFont typeface="Proxima Nova" charset="0"/>
              <a:buNone/>
            </a:pPr>
            <a:r>
              <a:rPr lang="pt-BR" sz="1800" smtClean="0">
                <a:latin typeface="Proxima Nova" charset="0"/>
                <a:sym typeface="Proxima Nova" charset="0"/>
              </a:rPr>
              <a:t>Algumas imagens antigas de ecocardiograma eram de baixa qualidade sem visões adequadas para avaliar o FSP e a função diastólica. </a:t>
            </a:r>
          </a:p>
          <a:p>
            <a:pPr marL="0" indent="0" eaLnBrk="1" hangingPunct="1">
              <a:lnSpc>
                <a:spcPct val="115000"/>
              </a:lnSpc>
              <a:spcBef>
                <a:spcPts val="1200"/>
              </a:spcBef>
              <a:spcAft>
                <a:spcPct val="0"/>
              </a:spcAft>
              <a:buClr>
                <a:srgbClr val="666666"/>
              </a:buClr>
              <a:buFont typeface="Proxima Nova" charset="0"/>
              <a:buNone/>
            </a:pPr>
            <a:r>
              <a:rPr lang="pt-BR" sz="1800" smtClean="0">
                <a:latin typeface="Proxima Nova" charset="0"/>
                <a:sym typeface="Proxima Nova" charset="0"/>
              </a:rPr>
              <a:t>Houve variabilidade no momento em que os ecocardiogramas foram realizados, dificultando a atribuição direta das características da PCA/FO em relação à hemorragia pulmonar.</a:t>
            </a: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ts val="1200"/>
              </a:spcAft>
              <a:buClr>
                <a:srgbClr val="666666"/>
              </a:buClr>
              <a:buFont typeface="Proxima Nova" charset="0"/>
              <a:buNone/>
            </a:pPr>
            <a:endParaRPr lang="pt-BR" sz="1800" smtClean="0">
              <a:latin typeface="Proxima Nova" charset="0"/>
              <a:sym typeface="Proxima Nova"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2" name="Google Shape;372;p62"/>
          <p:cNvSpPr txBox="1">
            <a:spLocks noGrp="1"/>
          </p:cNvSpPr>
          <p:nvPr>
            <p:ph type="title"/>
          </p:nvPr>
        </p:nvSpPr>
        <p:spPr>
          <a:xfrm>
            <a:off x="190500" y="95250"/>
            <a:ext cx="8520113"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Discussão</a:t>
            </a:r>
          </a:p>
        </p:txBody>
      </p:sp>
      <p:sp>
        <p:nvSpPr>
          <p:cNvPr id="55299" name="Google Shape;373;p62"/>
          <p:cNvSpPr txBox="1">
            <a:spLocks noGrp="1"/>
          </p:cNvSpPr>
          <p:nvPr>
            <p:ph type="body" idx="1"/>
          </p:nvPr>
        </p:nvSpPr>
        <p:spPr>
          <a:xfrm>
            <a:off x="247650" y="695325"/>
            <a:ext cx="8520113" cy="341630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ctr" eaLnBrk="1" hangingPunct="1">
              <a:lnSpc>
                <a:spcPct val="115000"/>
              </a:lnSpc>
              <a:spcBef>
                <a:spcPct val="0"/>
              </a:spcBef>
              <a:spcAft>
                <a:spcPct val="0"/>
              </a:spcAft>
              <a:buClr>
                <a:srgbClr val="666666"/>
              </a:buClr>
              <a:buFont typeface="Proxima Nova" charset="0"/>
              <a:buNone/>
            </a:pPr>
            <a:r>
              <a:rPr lang="pt-BR" sz="1800" b="1" smtClean="0">
                <a:solidFill>
                  <a:srgbClr val="FF0000"/>
                </a:solidFill>
                <a:latin typeface="Proxima Nova" charset="0"/>
                <a:sym typeface="Proxima Nova" charset="0"/>
              </a:rPr>
              <a:t>Em conclusão, os achados sugerem que lactentes de EBPN com FO restrito ou fechado na presença de um canal arterial hemodinamicamente significativo estão associados com desenvolvimento de hemorragia pulmonar. </a:t>
            </a:r>
          </a:p>
          <a:p>
            <a:pPr marL="0" indent="0" algn="ctr" eaLnBrk="1" hangingPunct="1">
              <a:lnSpc>
                <a:spcPct val="115000"/>
              </a:lnSpc>
              <a:spcBef>
                <a:spcPts val="1200"/>
              </a:spcBef>
              <a:spcAft>
                <a:spcPct val="0"/>
              </a:spcAft>
              <a:buClr>
                <a:srgbClr val="666666"/>
              </a:buClr>
              <a:buFont typeface="Proxima Nova" charset="0"/>
              <a:buNone/>
            </a:pPr>
            <a:r>
              <a:rPr lang="pt-BR" sz="1800" b="1" smtClean="0">
                <a:solidFill>
                  <a:srgbClr val="0000FF"/>
                </a:solidFill>
                <a:latin typeface="Proxima Nova" charset="0"/>
                <a:sym typeface="Proxima Nova" charset="0"/>
              </a:rPr>
              <a:t>Recomendam-se ecocardiogramas seriados incluindo incidências subcostais para avaliar a shunt da esquerda para a direita através do FO ao avaliar um PCA. </a:t>
            </a:r>
          </a:p>
          <a:p>
            <a:pPr marL="0" indent="0" eaLnBrk="1" hangingPunct="1">
              <a:lnSpc>
                <a:spcPct val="115000"/>
              </a:lnSpc>
              <a:spcBef>
                <a:spcPts val="1200"/>
              </a:spcBef>
              <a:spcAft>
                <a:spcPct val="0"/>
              </a:spcAft>
              <a:buClr>
                <a:srgbClr val="666666"/>
              </a:buClr>
              <a:buFont typeface="Proxima Nova" charset="0"/>
              <a:buNone/>
            </a:pPr>
            <a:r>
              <a:rPr lang="pt-BR" sz="1800" b="1" smtClean="0">
                <a:solidFill>
                  <a:srgbClr val="FF0000"/>
                </a:solidFill>
                <a:latin typeface="Proxima Nova" charset="0"/>
                <a:sym typeface="Proxima Nova" charset="0"/>
              </a:rPr>
              <a:t>No geral, se um FO restritivo for identificado, o paciente pode estar em risco aumentado de congestão venosa pulmonar e sobrecarga crônica do VE. </a:t>
            </a:r>
          </a:p>
          <a:p>
            <a:pPr marL="0" indent="0" algn="ctr" eaLnBrk="1" hangingPunct="1">
              <a:lnSpc>
                <a:spcPct val="115000"/>
              </a:lnSpc>
              <a:spcBef>
                <a:spcPts val="1200"/>
              </a:spcBef>
              <a:spcAft>
                <a:spcPct val="0"/>
              </a:spcAft>
              <a:buClr>
                <a:srgbClr val="666666"/>
              </a:buClr>
              <a:buFont typeface="Proxima Nova" charset="0"/>
              <a:buNone/>
            </a:pPr>
            <a:r>
              <a:rPr lang="pt-BR" sz="1800" b="1" smtClean="0">
                <a:solidFill>
                  <a:srgbClr val="0000FF"/>
                </a:solidFill>
                <a:latin typeface="Algerian" pitchFamily="82" charset="0"/>
                <a:sym typeface="Proxima Nova" charset="0"/>
              </a:rPr>
              <a:t>Uma consideração precoce para o tratamento médico do canal hemodinamicamente significativo pode ser levantada para prevenir hemorragia pulmonar.</a:t>
            </a:r>
          </a:p>
          <a:p>
            <a:pPr marL="0" indent="0" algn="ctr" eaLnBrk="1" hangingPunct="1">
              <a:lnSpc>
                <a:spcPct val="115000"/>
              </a:lnSpc>
              <a:spcBef>
                <a:spcPts val="1200"/>
              </a:spcBef>
              <a:spcAft>
                <a:spcPct val="0"/>
              </a:spcAft>
              <a:buClr>
                <a:srgbClr val="666666"/>
              </a:buClr>
              <a:buFont typeface="Proxima Nova" charset="0"/>
              <a:buNone/>
            </a:pPr>
            <a:endParaRPr lang="pt-BR" sz="1800" smtClean="0">
              <a:latin typeface="Algerian" pitchFamily="82"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ts val="1200"/>
              </a:spcAft>
              <a:buClr>
                <a:srgbClr val="666666"/>
              </a:buClr>
              <a:buFont typeface="Proxima Nova" charset="0"/>
              <a:buNone/>
            </a:pPr>
            <a:endParaRPr lang="pt-BR" sz="1800" smtClean="0">
              <a:latin typeface="Proxima Nova" charset="0"/>
              <a:sym typeface="Proxima Nova" charset="0"/>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Google Shape;70;p15"/>
          <p:cNvSpPr txBox="1">
            <a:spLocks noGrp="1"/>
          </p:cNvSpPr>
          <p:nvPr>
            <p:ph type="title" idx="4294967295"/>
          </p:nvPr>
        </p:nvSpPr>
        <p:spPr/>
        <p:txBody>
          <a:bodyPr>
            <a:normAutofit/>
          </a:bodyPr>
          <a:lstStyle/>
          <a:p>
            <a:pPr eaLnBrk="1" hangingPunct="1">
              <a:buClr>
                <a:srgbClr val="FF5722"/>
              </a:buClr>
              <a:buSzPts val="3000"/>
              <a:buFont typeface="Alfa Slab One" charset="0"/>
              <a:buNone/>
            </a:pPr>
            <a:r>
              <a:rPr lang="pt-BR" sz="2700" smtClean="0">
                <a:solidFill>
                  <a:srgbClr val="FF5722"/>
                </a:solidFill>
                <a:latin typeface="Alfa Slab One" charset="0"/>
                <a:cs typeface="Arial" charset="0"/>
                <a:sym typeface="Alfa Slab One" charset="0"/>
              </a:rPr>
              <a:t>                                  Abstract</a:t>
            </a:r>
          </a:p>
        </p:txBody>
      </p:sp>
      <p:sp>
        <p:nvSpPr>
          <p:cNvPr id="130051" name="Google Shape;71;p15"/>
          <p:cNvSpPr txBox="1">
            <a:spLocks noGrp="1"/>
          </p:cNvSpPr>
          <p:nvPr>
            <p:ph type="body" idx="4294967295"/>
          </p:nvPr>
        </p:nvSpPr>
        <p:spPr>
          <a:xfrm>
            <a:off x="282575" y="2478088"/>
            <a:ext cx="8521700" cy="2306637"/>
          </a:xfrm>
          <a:solidFill>
            <a:srgbClr val="FFFF00"/>
          </a:solidFill>
          <a:ln w="38100">
            <a:solidFill>
              <a:srgbClr val="FF00FF"/>
            </a:solidFill>
            <a:miter lim="800000"/>
            <a:headEnd/>
            <a:tailEnd/>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ClrTx/>
              <a:buFontTx/>
              <a:buNone/>
            </a:pPr>
            <a:r>
              <a:rPr lang="pt-BR" sz="2300" b="1" smtClean="0">
                <a:solidFill>
                  <a:srgbClr val="FF00FF"/>
                </a:solidFill>
                <a:latin typeface="Alfa Slab One" charset="0"/>
                <a:sym typeface="Alfa Slab One" charset="0"/>
              </a:rPr>
              <a:t>                                        Resumo</a:t>
            </a:r>
          </a:p>
          <a:p>
            <a:pPr marL="0" indent="0" eaLnBrk="1" hangingPunct="1">
              <a:buClrTx/>
              <a:buFontTx/>
              <a:buNone/>
            </a:pPr>
            <a:r>
              <a:rPr lang="pt-BR" sz="1000" b="1" smtClean="0">
                <a:solidFill>
                  <a:srgbClr val="FF00FF"/>
                </a:solidFill>
                <a:sym typeface="Proxima Nova" charset="0"/>
              </a:rPr>
              <a:t>Objetivo</a:t>
            </a:r>
            <a:r>
              <a:rPr lang="pt-BR" sz="1000" b="1" smtClean="0">
                <a:solidFill>
                  <a:srgbClr val="0000FF"/>
                </a:solidFill>
                <a:sym typeface="Proxima Nova" charset="0"/>
              </a:rPr>
              <a:t>: A hemorragia pulmonar é uma complicação rara, mas grave, de recém-nascidos de extremo baixo peso (ELBW). A associação de persistência do canal arterial (hsPDA) hemodinamicamente significativa e o diâmetro do forame oval (FO) com hemorragia pulmonar não foi relatada.</a:t>
            </a:r>
          </a:p>
          <a:p>
            <a:pPr marL="0" indent="0"/>
            <a:r>
              <a:rPr lang="pt-BR" sz="1000" b="1" smtClean="0">
                <a:solidFill>
                  <a:srgbClr val="FF00FF"/>
                </a:solidFill>
                <a:sym typeface="Proxima Nova" charset="0"/>
              </a:rPr>
              <a:t>Desenho do estudo</a:t>
            </a:r>
            <a:r>
              <a:rPr lang="pt-BR" sz="1000" b="1" smtClean="0">
                <a:solidFill>
                  <a:srgbClr val="0000FF"/>
                </a:solidFill>
                <a:sym typeface="Proxima Nova" charset="0"/>
              </a:rPr>
              <a:t>: Estudo de caso-controle de recém-nascidos de EBPN com e sem hemorragia pulmonar. Cada lactente de BPN com ecocardiograma dentro de 48 h de hemorragia pulmonar foi analisado.</a:t>
            </a:r>
          </a:p>
          <a:p>
            <a:pPr marL="0" indent="0"/>
            <a:r>
              <a:rPr lang="pt-BR" sz="1000" b="1" smtClean="0">
                <a:solidFill>
                  <a:srgbClr val="FF00FF"/>
                </a:solidFill>
                <a:sym typeface="Proxima Nova" charset="0"/>
              </a:rPr>
              <a:t>Resultado</a:t>
            </a:r>
            <a:r>
              <a:rPr lang="pt-BR" sz="1000" b="1" smtClean="0">
                <a:solidFill>
                  <a:srgbClr val="0000FF"/>
                </a:solidFill>
                <a:sym typeface="Proxima Nova" charset="0"/>
              </a:rPr>
              <a:t>: 16 bebês com hemorragia pulmonar foram pareados com 32 controles por peso ao nascer e idade gestacional. O ecocardiograma mostrou hsPDA em todos os lactentes e aqueles com hemorragia pulmonar apresentaram FO patente [FOP] significativamente menor (1 vs 2,4 mm, p &lt; 0,01) (OR 0,007; IC 95% 0,00007, 0,67 p = 0,03). A incidência de hemorragia pulmonar foi de 8,9%.</a:t>
            </a:r>
          </a:p>
          <a:p>
            <a:pPr marL="0" indent="0"/>
            <a:r>
              <a:rPr lang="pt-BR" sz="1000" smtClean="0">
                <a:solidFill>
                  <a:srgbClr val="0000FF"/>
                </a:solidFill>
                <a:sym typeface="Proxima Nova" charset="0"/>
              </a:rPr>
              <a:t>Conclusão</a:t>
            </a:r>
            <a:r>
              <a:rPr lang="pt-BR" sz="1000" b="1" smtClean="0">
                <a:solidFill>
                  <a:srgbClr val="0000FF"/>
                </a:solidFill>
                <a:sym typeface="Proxima Nova" charset="0"/>
              </a:rPr>
              <a:t>: Lactentes de EBPN com hsPDA que sofreram hemorragia pulmonar tiveram uma FO significativamente restrita ou fechada.</a:t>
            </a:r>
          </a:p>
          <a:p>
            <a:pPr marL="0" indent="0"/>
            <a:r>
              <a:rPr lang="pt-BR" sz="1000" b="1" smtClean="0">
                <a:solidFill>
                  <a:srgbClr val="0000FF"/>
                </a:solidFill>
                <a:sym typeface="Proxima Nova" charset="0"/>
              </a:rPr>
              <a:t>                           </a:t>
            </a:r>
            <a:r>
              <a:rPr lang="pt-BR" sz="1000" b="1" smtClean="0">
                <a:solidFill>
                  <a:srgbClr val="FF00FF"/>
                </a:solidFill>
                <a:sym typeface="Proxima Nova" charset="0"/>
              </a:rPr>
              <a:t> A avaliação de FO deve ser considerada com ecocardiogramas seriados ao avaliar para hsPDA.</a:t>
            </a:r>
          </a:p>
        </p:txBody>
      </p:sp>
      <p:pic>
        <p:nvPicPr>
          <p:cNvPr id="130052" name="Google Shape;72;p15"/>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463" y="349250"/>
            <a:ext cx="7981950"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 name="Google Shape;378;p63"/>
          <p:cNvSpPr txBox="1">
            <a:spLocks noGrp="1"/>
          </p:cNvSpPr>
          <p:nvPr>
            <p:ph type="title"/>
          </p:nvPr>
        </p:nvSpPr>
        <p:spPr>
          <a:xfrm>
            <a:off x="311150" y="444500"/>
            <a:ext cx="8521700" cy="573088"/>
          </a:xfrm>
        </p:spPr>
        <p:txBody>
          <a:bodyPr/>
          <a:lstStyle/>
          <a:p>
            <a:pPr eaLnBrk="1" hangingPunct="1">
              <a:spcBef>
                <a:spcPct val="0"/>
              </a:spcBef>
              <a:spcAft>
                <a:spcPct val="0"/>
              </a:spcAft>
              <a:buClr>
                <a:srgbClr val="FF5722"/>
              </a:buClr>
              <a:buFont typeface="Alfa Slab One" charset="0"/>
              <a:buNone/>
            </a:pPr>
            <a:r>
              <a:rPr lang="pt-BR" sz="2700" smtClean="0">
                <a:solidFill>
                  <a:srgbClr val="FF5722"/>
                </a:solidFill>
                <a:latin typeface="Alfa Slab One" charset="0"/>
                <a:cs typeface="Arial" charset="0"/>
                <a:sym typeface="Alfa Slab One" charset="0"/>
              </a:rPr>
              <a:t>Referências</a:t>
            </a:r>
          </a:p>
        </p:txBody>
      </p:sp>
      <p:sp>
        <p:nvSpPr>
          <p:cNvPr id="56323" name="Google Shape;379;p63"/>
          <p:cNvSpPr txBox="1">
            <a:spLocks noGrp="1"/>
          </p:cNvSpPr>
          <p:nvPr>
            <p:ph type="body" idx="1"/>
          </p:nvPr>
        </p:nvSpPr>
        <p:spPr>
          <a:xfrm>
            <a:off x="311150" y="1152525"/>
            <a:ext cx="8521700" cy="341630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ct val="0"/>
              </a:spcAft>
              <a:buClr>
                <a:srgbClr val="666666"/>
              </a:buClr>
              <a:buFont typeface="Proxima Nova" charset="0"/>
              <a:buNone/>
            </a:pPr>
            <a:endParaRPr lang="pt-BR" sz="1800" smtClean="0">
              <a:latin typeface="Proxima Nova" charset="0"/>
              <a:sym typeface="Proxima Nova" charset="0"/>
            </a:endParaRPr>
          </a:p>
          <a:p>
            <a:pPr marL="0" indent="0" eaLnBrk="1" hangingPunct="1">
              <a:lnSpc>
                <a:spcPct val="115000"/>
              </a:lnSpc>
              <a:spcBef>
                <a:spcPts val="1200"/>
              </a:spcBef>
              <a:spcAft>
                <a:spcPts val="1200"/>
              </a:spcAft>
              <a:buClr>
                <a:srgbClr val="666666"/>
              </a:buClr>
              <a:buFont typeface="Proxima Nova" charset="0"/>
              <a:buNone/>
            </a:pPr>
            <a:endParaRPr lang="pt-BR" sz="1800" smtClean="0">
              <a:latin typeface="Proxima Nova" charset="0"/>
              <a:sym typeface="Proxima Nova" charset="0"/>
            </a:endParaRPr>
          </a:p>
        </p:txBody>
      </p:sp>
      <p:pic>
        <p:nvPicPr>
          <p:cNvPr id="56324" name="Google Shape;380;p63"/>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t="4662"/>
          <a:stretch>
            <a:fillRect/>
          </a:stretch>
        </p:blipFill>
        <p:spPr bwMode="auto">
          <a:xfrm>
            <a:off x="892175" y="947738"/>
            <a:ext cx="3619500" cy="419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5" name="Google Shape;381;p63"/>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363" y="947738"/>
            <a:ext cx="3581400" cy="399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Text Box 2"/>
          <p:cNvSpPr txBox="1">
            <a:spLocks noGrp="1"/>
          </p:cNvSpPr>
          <p:nvPr>
            <p:ph type="title"/>
          </p:nvPr>
        </p:nvSpPr>
        <p:spPr/>
        <p:txBody>
          <a:bodyPr/>
          <a:lstStyle/>
          <a:p>
            <a:pPr algn="ctr"/>
            <a:r>
              <a:rPr lang="pt-BR" sz="1600" smtClean="0">
                <a:solidFill>
                  <a:srgbClr val="0000FF"/>
                </a:solidFill>
                <a:latin typeface="Algerian" pitchFamily="82" charset="0"/>
                <a:cs typeface="Arial" charset="0"/>
              </a:rPr>
              <a:t>NOTA DO EDITOR DA PÁGINA NEONATAL </a:t>
            </a:r>
            <a:r>
              <a:rPr lang="pt-BR" sz="1600" smtClean="0">
                <a:solidFill>
                  <a:srgbClr val="0000FF"/>
                </a:solidFill>
                <a:latin typeface="Algerian" pitchFamily="82" charset="0"/>
                <a:cs typeface="Arial" charset="0"/>
                <a:hlinkClick r:id="rId2"/>
              </a:rPr>
              <a:t>www.paulomargotto.com.br</a:t>
            </a:r>
            <a:r>
              <a:rPr lang="pt-BR" sz="1600" smtClean="0">
                <a:solidFill>
                  <a:srgbClr val="0000FF"/>
                </a:solidFill>
                <a:latin typeface="Algerian" pitchFamily="82" charset="0"/>
                <a:cs typeface="Arial" charset="0"/>
              </a:rPr>
              <a:t> Dr. Paulo R. Margotto. Consultem também! COMO definimos pca hemodinamicamente significativa?</a:t>
            </a:r>
          </a:p>
        </p:txBody>
      </p:sp>
      <p:pic>
        <p:nvPicPr>
          <p:cNvPr id="132101" name="Picture 5"/>
          <p:cNvPicPr>
            <a:picLocks noChangeAspect="1" noChangeArrowheads="1"/>
          </p:cNvPicPr>
          <p:nvPr/>
        </p:nvPicPr>
        <p:blipFill>
          <a:blip r:embed="rId3">
            <a:lum bright="12000" contrast="12000"/>
            <a:extLst>
              <a:ext uri="{28A0092B-C50C-407E-A947-70E740481C1C}">
                <a14:useLocalDpi xmlns:a14="http://schemas.microsoft.com/office/drawing/2010/main" val="0"/>
              </a:ext>
            </a:extLst>
          </a:blip>
          <a:srcRect/>
          <a:stretch>
            <a:fillRect/>
          </a:stretch>
        </p:blipFill>
        <p:spPr bwMode="auto">
          <a:xfrm>
            <a:off x="1360488" y="1270000"/>
            <a:ext cx="5840412" cy="324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2102" name="Text Box 6"/>
          <p:cNvSpPr txBox="1">
            <a:spLocks noChangeArrowheads="1"/>
          </p:cNvSpPr>
          <p:nvPr/>
        </p:nvSpPr>
        <p:spPr bwMode="auto">
          <a:xfrm>
            <a:off x="7140575" y="4291013"/>
            <a:ext cx="6731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000">
                <a:solidFill>
                  <a:srgbClr val="0000FF"/>
                </a:solidFill>
              </a:rPr>
              <a:t>4/5/2022</a:t>
            </a:r>
          </a:p>
        </p:txBody>
      </p:sp>
      <p:sp>
        <p:nvSpPr>
          <p:cNvPr id="132103" name="Text Box 7"/>
          <p:cNvSpPr txBox="1">
            <a:spLocks noChangeArrowheads="1"/>
          </p:cNvSpPr>
          <p:nvPr/>
        </p:nvSpPr>
        <p:spPr bwMode="auto">
          <a:xfrm>
            <a:off x="2187575" y="4529138"/>
            <a:ext cx="3962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sz="1200">
                <a:solidFill>
                  <a:srgbClr val="0000FF"/>
                </a:solidFill>
              </a:rPr>
              <a:t>Drs. Paulo R. Margotto, Lays, Mariana e Carol Mesquita</a:t>
            </a:r>
          </a:p>
          <a:p>
            <a:pPr algn="ctr"/>
            <a:r>
              <a:rPr lang="pt-BR" sz="1200">
                <a:solidFill>
                  <a:srgbClr val="0000FF"/>
                </a:solidFill>
              </a:rPr>
              <a:t>Unidade de Neonatologia do HMIB/SES/DF</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3" name="Text Box 3"/>
          <p:cNvSpPr txBox="1">
            <a:spLocks noGrp="1"/>
          </p:cNvSpPr>
          <p:nvPr>
            <p:ph type="body" idx="1"/>
          </p:nvPr>
        </p:nvSpPr>
        <p:spPr>
          <a:xfrm>
            <a:off x="179388" y="1871663"/>
            <a:ext cx="8521700" cy="3416300"/>
          </a:xfrm>
        </p:spPr>
        <p:txBody>
          <a:bodyPr/>
          <a:lstStyle/>
          <a:p>
            <a:r>
              <a:rPr lang="pt-BR" smtClean="0">
                <a:latin typeface="Arial" charset="0"/>
                <a:cs typeface="Arial" charset="0"/>
              </a:rPr>
              <a:t>	PCA não é o mesmo que um canal arterial hemodinamicamente significativo (CAHS). </a:t>
            </a:r>
          </a:p>
          <a:p>
            <a:endParaRPr lang="pt-BR" smtClean="0">
              <a:latin typeface="Arial" charset="0"/>
              <a:cs typeface="Arial" charset="0"/>
            </a:endParaRPr>
          </a:p>
          <a:p>
            <a:r>
              <a:rPr lang="pt-BR" smtClean="0">
                <a:latin typeface="Arial" charset="0"/>
                <a:cs typeface="Arial" charset="0"/>
              </a:rPr>
              <a:t>	A falta de uma abordagem padronizada para na definição do CAHS faz o seu impacto clínico e contribuição para morbidades neonatais difíceis de definir. Há falta de um consenso internacional na definição do CAHS.</a:t>
            </a:r>
          </a:p>
          <a:p>
            <a:endParaRPr lang="pt-BR" smtClean="0">
              <a:latin typeface="Arial" charset="0"/>
              <a:cs typeface="Arial" charset="0"/>
            </a:endParaRPr>
          </a:p>
          <a:p>
            <a:r>
              <a:rPr lang="pt-BR" smtClean="0">
                <a:latin typeface="Arial" charset="0"/>
                <a:cs typeface="Arial" charset="0"/>
              </a:rPr>
              <a:t>	O achado ecocardiográfico de importante shunt transductal da esquerda para a direita com efeitos hemodinamicamente mensuráveis levando a instabilidade clínica é a base para a definição do CAHS.</a:t>
            </a:r>
          </a:p>
          <a:p>
            <a:endParaRPr lang="pt-BR" smtClean="0">
              <a:latin typeface="Arial" charset="0"/>
              <a:cs typeface="Arial" charset="0"/>
            </a:endParaRPr>
          </a:p>
          <a:p>
            <a:r>
              <a:rPr lang="pt-BR" smtClean="0">
                <a:latin typeface="Arial" charset="0"/>
                <a:cs typeface="Arial" charset="0"/>
              </a:rPr>
              <a:t> </a:t>
            </a:r>
            <a:r>
              <a:rPr lang="pt-BR" b="1" smtClean="0">
                <a:solidFill>
                  <a:srgbClr val="0000FF"/>
                </a:solidFill>
                <a:latin typeface="Arial" charset="0"/>
                <a:cs typeface="Arial" charset="0"/>
              </a:rPr>
              <a:t>O fenômeno do CAHS é um </a:t>
            </a:r>
            <a:r>
              <a:rPr lang="pt-BR" b="1" i="1" smtClean="0">
                <a:solidFill>
                  <a:srgbClr val="0000FF"/>
                </a:solidFill>
                <a:latin typeface="Arial" charset="0"/>
                <a:cs typeface="Arial" charset="0"/>
              </a:rPr>
              <a:t>continuum </a:t>
            </a:r>
            <a:r>
              <a:rPr lang="pt-BR" b="1" smtClean="0">
                <a:solidFill>
                  <a:srgbClr val="0000FF"/>
                </a:solidFill>
                <a:latin typeface="Arial" charset="0"/>
                <a:cs typeface="Arial" charset="0"/>
              </a:rPr>
              <a:t>de normalidade fisiológica a um estado patológico de doença com instabilidade clínica e efeitos variados em órgãos corporais</a:t>
            </a:r>
            <a:r>
              <a:rPr lang="pt-BR" smtClean="0">
                <a:latin typeface="Arial" charset="0"/>
                <a:cs typeface="Arial" charset="0"/>
              </a:rPr>
              <a:t>.</a:t>
            </a:r>
          </a:p>
        </p:txBody>
      </p:sp>
      <p:sp>
        <p:nvSpPr>
          <p:cNvPr id="133127" name="Rectangle 7"/>
          <p:cNvSpPr>
            <a:spLocks noChangeArrowheads="1"/>
          </p:cNvSpPr>
          <p:nvPr/>
        </p:nvSpPr>
        <p:spPr bwMode="auto">
          <a:xfrm>
            <a:off x="98425" y="381000"/>
            <a:ext cx="9045575" cy="1433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eaLnBrk="0" hangingPunct="0">
              <a:buClr>
                <a:srgbClr val="000000"/>
              </a:buClr>
              <a:buFont typeface="Arial" charset="0"/>
              <a:buNone/>
            </a:pPr>
            <a:r>
              <a:rPr lang="pt-BR" sz="2700" b="1">
                <a:solidFill>
                  <a:srgbClr val="0000FF"/>
                </a:solidFill>
                <a:latin typeface="Lato" pitchFamily="34" charset="0"/>
              </a:rPr>
              <a:t>PERSISTÊNCIA DO CANAL ARTERIAL</a:t>
            </a:r>
          </a:p>
          <a:p>
            <a:pPr algn="ctr" eaLnBrk="0" hangingPunct="0"/>
            <a:r>
              <a:rPr lang="pt-BR" sz="600">
                <a:solidFill>
                  <a:srgbClr val="607D8B"/>
                </a:solidFill>
              </a:rPr>
              <a:t>                  </a:t>
            </a:r>
            <a:r>
              <a:rPr lang="pt-BR"/>
              <a:t/>
            </a:r>
            <a:br>
              <a:rPr lang="pt-BR"/>
            </a:br>
            <a:endParaRPr lang="pt-BR" sz="900" b="1">
              <a:solidFill>
                <a:srgbClr val="989898"/>
              </a:solidFill>
              <a:latin typeface="Lato" pitchFamily="34" charset="0"/>
            </a:endParaRPr>
          </a:p>
          <a:p>
            <a:pPr algn="ctr" eaLnBrk="0" hangingPunct="0"/>
            <a:endParaRPr lang="pt-BR" sz="1300">
              <a:solidFill>
                <a:srgbClr val="424242"/>
              </a:solidFill>
              <a:ea typeface="Source Sans Pro"/>
              <a:cs typeface="Source Sans Pro"/>
            </a:endParaRPr>
          </a:p>
          <a:p>
            <a:pPr algn="ctr" eaLnBrk="0" hangingPunct="0"/>
            <a:endParaRPr lang="pt-BR" sz="1300">
              <a:solidFill>
                <a:srgbClr val="424242"/>
              </a:solidFill>
              <a:ea typeface="Source Sans Pro"/>
              <a:cs typeface="Source Sans Pro"/>
            </a:endParaRPr>
          </a:p>
          <a:p>
            <a:pPr algn="ctr" eaLnBrk="0" hangingPunct="0"/>
            <a:r>
              <a:rPr lang="pt-BR" sz="1300">
                <a:solidFill>
                  <a:srgbClr val="424242"/>
                </a:solidFill>
                <a:ea typeface="Source Sans Pro"/>
                <a:cs typeface="Source Sans Pro"/>
              </a:rPr>
              <a:t>Paulo R. Margotto, Viviana I. Sampietro Serafin.</a:t>
            </a:r>
          </a:p>
          <a:p>
            <a:pPr algn="ctr" eaLnBrk="0" hangingPunct="0"/>
            <a:r>
              <a:rPr lang="pt-BR" sz="1300">
                <a:solidFill>
                  <a:srgbClr val="424242"/>
                </a:solidFill>
                <a:ea typeface="Source Sans Pro"/>
                <a:cs typeface="Source Sans Pro"/>
              </a:rPr>
              <a:t>Capítulo do Livro Assistência ao Recém-Nascido de Risco, Hospital de Ensino Materno Infantil de Brasília, 4a Edição, 2021</a:t>
            </a:r>
            <a:endParaRPr lang="pt-BR">
              <a:solidFill>
                <a:srgbClr val="607D8B"/>
              </a:solidFill>
            </a:endParaRPr>
          </a:p>
        </p:txBody>
      </p:sp>
      <p:pic>
        <p:nvPicPr>
          <p:cNvPr id="133128" name="Picture 8" descr="doc">
            <a:hlinkClick r:id="rId2" tooltip="NOVO-Persist-Canal-Arterial"/>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60813" y="771525"/>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Shape 211"/>
          <p:cNvSpPr>
            <a:spLocks noChangeArrowheads="1"/>
          </p:cNvSpPr>
          <p:nvPr/>
        </p:nvSpPr>
        <p:spPr bwMode="auto">
          <a:xfrm>
            <a:off x="1231900" y="793750"/>
            <a:ext cx="6894513" cy="50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31887" tIns="31887" rIns="31887" bIns="31887" anchor="ctr">
            <a:spAutoFit/>
          </a:bodyPr>
          <a:lstStyle/>
          <a:p>
            <a:pPr algn="ctr" defTabSz="366713" hangingPunct="0"/>
            <a:r>
              <a:rPr lang="pt-BR" sz="1900" b="1">
                <a:latin typeface="American Typewriter"/>
                <a:ea typeface="American Typewriter"/>
                <a:cs typeface="American Typewriter"/>
                <a:sym typeface="American Typewriter"/>
              </a:rPr>
              <a:t>&lt; 28 semanas:  Intervalo entre 18-30 horas de vida</a:t>
            </a:r>
          </a:p>
          <a:p>
            <a:pPr algn="ctr" defTabSz="366713" hangingPunct="0"/>
            <a:r>
              <a:rPr lang="pt-BR" sz="1600" b="1">
                <a:latin typeface="American Typewriter"/>
                <a:ea typeface="American Typewriter"/>
                <a:cs typeface="American Typewriter"/>
                <a:sym typeface="American Typewriter"/>
              </a:rPr>
              <a:t>           </a:t>
            </a:r>
          </a:p>
        </p:txBody>
      </p:sp>
      <p:sp>
        <p:nvSpPr>
          <p:cNvPr id="142339" name="Shape 212"/>
          <p:cNvSpPr>
            <a:spLocks noChangeArrowheads="1"/>
          </p:cNvSpPr>
          <p:nvPr/>
        </p:nvSpPr>
        <p:spPr bwMode="auto">
          <a:xfrm>
            <a:off x="238125" y="184150"/>
            <a:ext cx="600075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31887" tIns="31887" rIns="31887" bIns="31887" anchor="ctr">
            <a:spAutoFit/>
          </a:bodyPr>
          <a:lstStyle/>
          <a:p>
            <a:pPr algn="ctr" defTabSz="366713" hangingPunct="0"/>
            <a:r>
              <a:rPr lang="pt-BR" sz="2500" b="1">
                <a:solidFill>
                  <a:srgbClr val="BE5BBB"/>
                </a:solidFill>
                <a:latin typeface="American Typewriter"/>
                <a:ea typeface="American Typewriter"/>
                <a:cs typeface="American Typewriter"/>
                <a:sym typeface="American Typewriter"/>
              </a:rPr>
              <a:t>ROTINA DO ECOCARDIOGRAMA</a:t>
            </a:r>
          </a:p>
        </p:txBody>
      </p:sp>
      <p:sp>
        <p:nvSpPr>
          <p:cNvPr id="142340" name="Shape 213"/>
          <p:cNvSpPr>
            <a:spLocks noChangeArrowheads="1"/>
          </p:cNvSpPr>
          <p:nvPr/>
        </p:nvSpPr>
        <p:spPr bwMode="auto">
          <a:xfrm>
            <a:off x="2741613" y="1495425"/>
            <a:ext cx="3660775" cy="50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31887" tIns="31887" rIns="31887" bIns="31887" anchor="ctr">
            <a:spAutoFit/>
          </a:bodyPr>
          <a:lstStyle/>
          <a:p>
            <a:pPr algn="ctr" defTabSz="366713" hangingPunct="0"/>
            <a:r>
              <a:rPr lang="pt-BR" sz="1900" b="1">
                <a:latin typeface="American Typewriter"/>
                <a:ea typeface="American Typewriter"/>
                <a:cs typeface="American Typewriter"/>
                <a:sym typeface="American Typewriter"/>
              </a:rPr>
              <a:t>≥ 28 semanas: 48-60 horas</a:t>
            </a:r>
          </a:p>
          <a:p>
            <a:pPr algn="ctr" defTabSz="366713" hangingPunct="0"/>
            <a:endParaRPr lang="pt-BR" sz="1600" b="1">
              <a:latin typeface="American Typewriter"/>
              <a:ea typeface="American Typewriter"/>
              <a:cs typeface="American Typewriter"/>
              <a:sym typeface="American Typewriter"/>
            </a:endParaRPr>
          </a:p>
        </p:txBody>
      </p:sp>
      <p:sp>
        <p:nvSpPr>
          <p:cNvPr id="142341" name="Shape 214"/>
          <p:cNvSpPr>
            <a:spLocks noChangeArrowheads="1"/>
          </p:cNvSpPr>
          <p:nvPr/>
        </p:nvSpPr>
        <p:spPr bwMode="auto">
          <a:xfrm>
            <a:off x="779463" y="1876425"/>
            <a:ext cx="2065337" cy="379413"/>
          </a:xfrm>
          <a:prstGeom prst="roundRect">
            <a:avLst>
              <a:gd name="adj" fmla="val 26472"/>
            </a:avLst>
          </a:prstGeom>
          <a:solidFill>
            <a:srgbClr val="E21941"/>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1900" b="1">
                <a:solidFill>
                  <a:srgbClr val="FFFFFF"/>
                </a:solidFill>
                <a:latin typeface="American Typewriter"/>
                <a:ea typeface="American Typewriter"/>
                <a:cs typeface="American Typewriter"/>
                <a:sym typeface="American Typewriter"/>
              </a:rPr>
              <a:t>Exceto se:</a:t>
            </a:r>
          </a:p>
        </p:txBody>
      </p:sp>
      <p:sp>
        <p:nvSpPr>
          <p:cNvPr id="142342" name="Shape 215"/>
          <p:cNvSpPr>
            <a:spLocks noChangeArrowheads="1"/>
          </p:cNvSpPr>
          <p:nvPr/>
        </p:nvSpPr>
        <p:spPr bwMode="auto">
          <a:xfrm>
            <a:off x="1014413" y="2362200"/>
            <a:ext cx="7329487" cy="512763"/>
          </a:xfrm>
          <a:prstGeom prst="roundRect">
            <a:avLst>
              <a:gd name="adj" fmla="val 19546"/>
            </a:avLst>
          </a:prstGeom>
          <a:solidFill>
            <a:srgbClr val="ECC8BC"/>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1600" b="1">
                <a:solidFill>
                  <a:srgbClr val="E77B74"/>
                </a:solidFill>
                <a:latin typeface="American Typewriter"/>
                <a:ea typeface="American Typewriter"/>
                <a:cs typeface="American Typewriter"/>
                <a:sym typeface="American Typewriter"/>
              </a:rPr>
              <a:t>Doença da membrana hialina necessitando do uso de mais de uma  dose de surfactante</a:t>
            </a:r>
          </a:p>
        </p:txBody>
      </p:sp>
      <p:sp>
        <p:nvSpPr>
          <p:cNvPr id="142343" name="Shape 216"/>
          <p:cNvSpPr>
            <a:spLocks noChangeArrowheads="1"/>
          </p:cNvSpPr>
          <p:nvPr/>
        </p:nvSpPr>
        <p:spPr bwMode="auto">
          <a:xfrm>
            <a:off x="1800225" y="2963863"/>
            <a:ext cx="5757863" cy="379412"/>
          </a:xfrm>
          <a:prstGeom prst="roundRect">
            <a:avLst>
              <a:gd name="adj" fmla="val 26472"/>
            </a:avLst>
          </a:prstGeom>
          <a:solidFill>
            <a:srgbClr val="ECC8BC"/>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1600" b="1">
                <a:solidFill>
                  <a:srgbClr val="E77B74"/>
                </a:solidFill>
                <a:latin typeface="American Typewriter"/>
                <a:ea typeface="American Typewriter"/>
                <a:cs typeface="American Typewriter"/>
                <a:sym typeface="American Typewriter"/>
              </a:rPr>
              <a:t>Sepse (dx clínico ou laboratorial)</a:t>
            </a:r>
          </a:p>
        </p:txBody>
      </p:sp>
      <p:sp>
        <p:nvSpPr>
          <p:cNvPr id="142344" name="Shape 217"/>
          <p:cNvSpPr>
            <a:spLocks noChangeArrowheads="1"/>
          </p:cNvSpPr>
          <p:nvPr/>
        </p:nvSpPr>
        <p:spPr bwMode="auto">
          <a:xfrm>
            <a:off x="2220913" y="3506788"/>
            <a:ext cx="4916487" cy="379412"/>
          </a:xfrm>
          <a:prstGeom prst="roundRect">
            <a:avLst>
              <a:gd name="adj" fmla="val 26472"/>
            </a:avLst>
          </a:prstGeom>
          <a:solidFill>
            <a:srgbClr val="ECC8BC"/>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1600" b="1">
                <a:solidFill>
                  <a:srgbClr val="E77B74"/>
                </a:solidFill>
                <a:latin typeface="American Typewriter"/>
                <a:ea typeface="American Typewriter"/>
                <a:cs typeface="American Typewriter"/>
                <a:sym typeface="American Typewriter"/>
              </a:rPr>
              <a:t>Plaquetopenia (&lt; 100.000/mm3)</a:t>
            </a:r>
          </a:p>
        </p:txBody>
      </p:sp>
      <p:sp>
        <p:nvSpPr>
          <p:cNvPr id="142345" name="Shape 218"/>
          <p:cNvSpPr>
            <a:spLocks noChangeArrowheads="1"/>
          </p:cNvSpPr>
          <p:nvPr/>
        </p:nvSpPr>
        <p:spPr bwMode="auto">
          <a:xfrm>
            <a:off x="1254125" y="4051300"/>
            <a:ext cx="6850063" cy="379413"/>
          </a:xfrm>
          <a:prstGeom prst="roundRect">
            <a:avLst>
              <a:gd name="adj" fmla="val 26472"/>
            </a:avLst>
          </a:prstGeom>
          <a:solidFill>
            <a:srgbClr val="ECC8BC"/>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1600" b="1">
                <a:solidFill>
                  <a:srgbClr val="E77B74"/>
                </a:solidFill>
                <a:latin typeface="American Typewriter"/>
                <a:ea typeface="American Typewriter"/>
                <a:cs typeface="American Typewriter"/>
                <a:sym typeface="American Typewriter"/>
              </a:rPr>
              <a:t>Parâmetros ventilatórios elevados  após 24h de vida (MAP≥8 ou FiO2 ≥0,4)</a:t>
            </a:r>
          </a:p>
        </p:txBody>
      </p:sp>
      <p:sp>
        <p:nvSpPr>
          <p:cNvPr id="142346" name="Shape 219"/>
          <p:cNvSpPr>
            <a:spLocks noChangeArrowheads="1"/>
          </p:cNvSpPr>
          <p:nvPr/>
        </p:nvSpPr>
        <p:spPr bwMode="auto">
          <a:xfrm>
            <a:off x="1254125" y="4594225"/>
            <a:ext cx="6850063" cy="379413"/>
          </a:xfrm>
          <a:prstGeom prst="roundRect">
            <a:avLst>
              <a:gd name="adj" fmla="val 26472"/>
            </a:avLst>
          </a:prstGeom>
          <a:solidFill>
            <a:srgbClr val="ECC8BC"/>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1600" b="1">
                <a:solidFill>
                  <a:srgbClr val="E77B74"/>
                </a:solidFill>
                <a:latin typeface="American Typewriter"/>
                <a:ea typeface="American Typewriter"/>
                <a:cs typeface="American Typewriter"/>
                <a:sym typeface="American Typewriter"/>
              </a:rPr>
              <a:t>Necessidade de droga vasoativa primeiras 24 h de vida</a:t>
            </a:r>
          </a:p>
        </p:txBody>
      </p:sp>
    </p:spTree>
  </p:cSld>
  <p:clrMapOvr>
    <a:masterClrMapping/>
  </p:clrMapOvr>
  <p:transition spd="slow"/>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Shape 230"/>
          <p:cNvSpPr>
            <a:spLocks noChangeArrowheads="1"/>
          </p:cNvSpPr>
          <p:nvPr/>
        </p:nvSpPr>
        <p:spPr bwMode="auto">
          <a:xfrm>
            <a:off x="1019175" y="107950"/>
            <a:ext cx="68199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spAutoFit/>
          </a:bodyPr>
          <a:lstStyle/>
          <a:p>
            <a:pPr algn="ctr" defTabSz="366713" hangingPunct="0"/>
            <a:r>
              <a:rPr lang="pt-BR" sz="1900" b="1">
                <a:solidFill>
                  <a:srgbClr val="052452"/>
                </a:solidFill>
                <a:latin typeface="American Typewriter"/>
                <a:ea typeface="American Typewriter"/>
                <a:cs typeface="American Typewriter"/>
                <a:sym typeface="American Typewriter"/>
              </a:rPr>
              <a:t>Na definição do CAHS, considerar as características ecocardiográficas que avaliam o tamanho do canal:</a:t>
            </a:r>
          </a:p>
        </p:txBody>
      </p:sp>
      <p:sp>
        <p:nvSpPr>
          <p:cNvPr id="135171" name="Shape 231"/>
          <p:cNvSpPr>
            <a:spLocks noChangeArrowheads="1"/>
          </p:cNvSpPr>
          <p:nvPr/>
        </p:nvSpPr>
        <p:spPr bwMode="auto">
          <a:xfrm>
            <a:off x="46038" y="3159125"/>
            <a:ext cx="9051925"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spAutoFit/>
          </a:bodyPr>
          <a:lstStyle/>
          <a:p>
            <a:pPr defTabSz="366713" hangingPunct="0"/>
            <a:endParaRPr lang="pt-BR" sz="1600" b="1">
              <a:latin typeface="American Typewriter"/>
              <a:ea typeface="American Typewriter"/>
              <a:cs typeface="American Typewriter"/>
              <a:sym typeface="American Typewriter"/>
            </a:endParaRPr>
          </a:p>
          <a:p>
            <a:pPr defTabSz="366713" hangingPunct="0"/>
            <a:endParaRPr lang="pt-BR" sz="1600" b="1">
              <a:latin typeface="American Typewriter"/>
              <a:ea typeface="American Typewriter"/>
              <a:cs typeface="American Typewriter"/>
              <a:sym typeface="American Typewriter"/>
            </a:endParaRPr>
          </a:p>
          <a:p>
            <a:pPr defTabSz="366713" hangingPunct="0"/>
            <a:endParaRPr lang="pt-BR" sz="1600" b="1">
              <a:latin typeface="American Typewriter"/>
              <a:ea typeface="American Typewriter"/>
              <a:cs typeface="American Typewriter"/>
              <a:sym typeface="American Typewriter"/>
            </a:endParaRPr>
          </a:p>
        </p:txBody>
      </p:sp>
      <p:sp>
        <p:nvSpPr>
          <p:cNvPr id="232" name="Shape 232"/>
          <p:cNvSpPr>
            <a:spLocks noChangeArrowheads="1"/>
          </p:cNvSpPr>
          <p:nvPr/>
        </p:nvSpPr>
        <p:spPr bwMode="auto">
          <a:xfrm>
            <a:off x="627063" y="947738"/>
            <a:ext cx="7466012" cy="536575"/>
          </a:xfrm>
          <a:prstGeom prst="roundRect">
            <a:avLst>
              <a:gd name="adj" fmla="val 18750"/>
            </a:avLst>
          </a:prstGeom>
          <a:solidFill>
            <a:srgbClr val="052452"/>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1600" b="1">
                <a:solidFill>
                  <a:srgbClr val="FFFFFF"/>
                </a:solidFill>
                <a:latin typeface="American Typewriter"/>
                <a:ea typeface="American Typewriter"/>
                <a:cs typeface="American Typewriter"/>
                <a:sym typeface="American Typewriter"/>
              </a:rPr>
              <a:t>Relação do diâmetro do canal com o ramo esquerdo da pulmonar</a:t>
            </a:r>
          </a:p>
        </p:txBody>
      </p:sp>
      <p:sp>
        <p:nvSpPr>
          <p:cNvPr id="233" name="Shape 233"/>
          <p:cNvSpPr>
            <a:spLocks noChangeArrowheads="1"/>
          </p:cNvSpPr>
          <p:nvPr/>
        </p:nvSpPr>
        <p:spPr bwMode="auto">
          <a:xfrm>
            <a:off x="1822450" y="1663700"/>
            <a:ext cx="5500688" cy="473075"/>
          </a:xfrm>
          <a:prstGeom prst="roundRect">
            <a:avLst>
              <a:gd name="adj" fmla="val 21227"/>
            </a:avLst>
          </a:prstGeom>
          <a:solidFill>
            <a:srgbClr val="052452"/>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1600" b="1">
                <a:solidFill>
                  <a:srgbClr val="FFFFFF"/>
                </a:solidFill>
                <a:latin typeface="American Typewriter"/>
                <a:ea typeface="American Typewriter"/>
                <a:cs typeface="American Typewriter"/>
                <a:sym typeface="American Typewriter"/>
              </a:rPr>
              <a:t>Padrão de fluxo ductal do Doppler colorido</a:t>
            </a:r>
          </a:p>
        </p:txBody>
      </p:sp>
      <p:sp>
        <p:nvSpPr>
          <p:cNvPr id="234" name="Shape 234"/>
          <p:cNvSpPr>
            <a:spLocks noChangeArrowheads="1"/>
          </p:cNvSpPr>
          <p:nvPr/>
        </p:nvSpPr>
        <p:spPr bwMode="auto">
          <a:xfrm>
            <a:off x="603250" y="2378075"/>
            <a:ext cx="7937500" cy="387350"/>
          </a:xfrm>
          <a:prstGeom prst="roundRect">
            <a:avLst>
              <a:gd name="adj" fmla="val 26014"/>
            </a:avLst>
          </a:prstGeom>
          <a:solidFill>
            <a:srgbClr val="052452"/>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1600" b="1">
                <a:solidFill>
                  <a:srgbClr val="FFFFFF"/>
                </a:solidFill>
                <a:latin typeface="American Typewriter"/>
                <a:ea typeface="American Typewriter"/>
                <a:cs typeface="American Typewriter"/>
                <a:sym typeface="American Typewriter"/>
              </a:rPr>
              <a:t>Tamanho do AE (expressão na relação AE para a aorta (Ao))</a:t>
            </a:r>
          </a:p>
        </p:txBody>
      </p:sp>
      <p:sp>
        <p:nvSpPr>
          <p:cNvPr id="235" name="Shape 235"/>
          <p:cNvSpPr>
            <a:spLocks noChangeArrowheads="1"/>
          </p:cNvSpPr>
          <p:nvPr/>
        </p:nvSpPr>
        <p:spPr bwMode="auto">
          <a:xfrm>
            <a:off x="333375" y="3097213"/>
            <a:ext cx="8477250" cy="534987"/>
          </a:xfrm>
          <a:prstGeom prst="roundRect">
            <a:avLst>
              <a:gd name="adj" fmla="val 18750"/>
            </a:avLst>
          </a:prstGeom>
          <a:solidFill>
            <a:srgbClr val="052452"/>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1600" b="1">
                <a:solidFill>
                  <a:srgbClr val="FFFFFF"/>
                </a:solidFill>
                <a:latin typeface="American Typewriter"/>
                <a:ea typeface="American Typewriter"/>
                <a:cs typeface="American Typewriter"/>
                <a:sym typeface="American Typewriter"/>
              </a:rPr>
              <a:t>Ausência ou inversão do fluxo diastólico final nas artérias mesentéricas superiores, artéria cerebral média ou artéria renal</a:t>
            </a:r>
          </a:p>
        </p:txBody>
      </p:sp>
      <p:sp>
        <p:nvSpPr>
          <p:cNvPr id="236" name="Shape 236"/>
          <p:cNvSpPr>
            <a:spLocks noChangeArrowheads="1"/>
          </p:cNvSpPr>
          <p:nvPr/>
        </p:nvSpPr>
        <p:spPr bwMode="auto">
          <a:xfrm>
            <a:off x="209550" y="3898900"/>
            <a:ext cx="8724900" cy="742950"/>
          </a:xfrm>
          <a:prstGeom prst="roundRect">
            <a:avLst>
              <a:gd name="adj" fmla="val 13537"/>
            </a:avLst>
          </a:prstGeom>
          <a:solidFill>
            <a:srgbClr val="052452"/>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1600" b="1">
                <a:solidFill>
                  <a:srgbClr val="FFFFFF"/>
                </a:solidFill>
                <a:latin typeface="American Typewriter"/>
                <a:ea typeface="American Typewriter"/>
                <a:cs typeface="American Typewriter"/>
                <a:sym typeface="American Typewriter"/>
              </a:rPr>
              <a:t>Pressão de enchimento do VE (expressos como a relação entre a fase de enchimento rápido e contração atrial (E/A) ou o tempo de relaxamento isovolumétrico)</a:t>
            </a:r>
          </a:p>
        </p:txBody>
      </p:sp>
    </p:spTree>
  </p:cSld>
  <p:clrMapOvr>
    <a:masterClrMapping/>
  </p:clrMapOvr>
  <p:transition spd="slow"/>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Shape 238"/>
          <p:cNvSpPr>
            <a:spLocks noChangeArrowheads="1"/>
          </p:cNvSpPr>
          <p:nvPr/>
        </p:nvSpPr>
        <p:spPr bwMode="auto">
          <a:xfrm>
            <a:off x="111125" y="1916113"/>
            <a:ext cx="8921750" cy="1181100"/>
          </a:xfrm>
          <a:prstGeom prst="roundRect">
            <a:avLst>
              <a:gd name="adj" fmla="val 8500"/>
            </a:avLst>
          </a:prstGeom>
          <a:solidFill>
            <a:srgbClr val="ECC8BC"/>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1800" b="1">
                <a:solidFill>
                  <a:srgbClr val="E21941"/>
                </a:solidFill>
                <a:latin typeface="American Typewriter"/>
                <a:ea typeface="American Typewriter"/>
                <a:cs typeface="American Typewriter"/>
                <a:sym typeface="American Typewriter"/>
              </a:rPr>
              <a:t>A classificação foi baseada predominantemente na gravidade da doença e a magnitude de doenças cardiovasculares, respiratória e problemas gastrointestinais</a:t>
            </a:r>
          </a:p>
        </p:txBody>
      </p:sp>
    </p:spTree>
  </p:cSld>
  <p:clrMapOvr>
    <a:masterClrMapping/>
  </p:clrMapOvr>
  <p:transition spd="slow"/>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Shape 240"/>
          <p:cNvSpPr>
            <a:spLocks noChangeArrowheads="1"/>
          </p:cNvSpPr>
          <p:nvPr/>
        </p:nvSpPr>
        <p:spPr bwMode="auto">
          <a:xfrm>
            <a:off x="-63500" y="381000"/>
            <a:ext cx="8890000" cy="53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spAutoFit/>
          </a:bodyPr>
          <a:lstStyle/>
          <a:p>
            <a:pPr algn="ctr" defTabSz="366713" hangingPunct="0"/>
            <a:r>
              <a:rPr lang="pt-BR" sz="1900" b="1">
                <a:solidFill>
                  <a:srgbClr val="052452"/>
                </a:solidFill>
                <a:latin typeface="American Typewriter"/>
                <a:ea typeface="American Typewriter"/>
                <a:cs typeface="American Typewriter"/>
                <a:sym typeface="American Typewriter"/>
              </a:rPr>
              <a:t>Marcadores ecocardiográficos para o diagnóstico de canal hemodinamicamente significativo (CAHS) no  </a:t>
            </a:r>
          </a:p>
        </p:txBody>
      </p:sp>
      <p:sp>
        <p:nvSpPr>
          <p:cNvPr id="241" name="Shape 241"/>
          <p:cNvSpPr>
            <a:spLocks noChangeArrowheads="1"/>
          </p:cNvSpPr>
          <p:nvPr/>
        </p:nvSpPr>
        <p:spPr bwMode="auto">
          <a:xfrm>
            <a:off x="209550" y="1358900"/>
            <a:ext cx="8724900" cy="536575"/>
          </a:xfrm>
          <a:prstGeom prst="roundRect">
            <a:avLst>
              <a:gd name="adj" fmla="val 18750"/>
            </a:avLst>
          </a:prstGeom>
          <a:solidFill>
            <a:srgbClr val="052452"/>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1600" b="1">
                <a:solidFill>
                  <a:srgbClr val="FFFFFF"/>
                </a:solidFill>
                <a:latin typeface="American Typewriter"/>
                <a:ea typeface="American Typewriter"/>
                <a:cs typeface="American Typewriter"/>
                <a:sym typeface="American Typewriter"/>
              </a:rPr>
              <a:t>Relação do diâmetro do canal / ramo esquerdo da pulmonar ≥0,5</a:t>
            </a:r>
          </a:p>
          <a:p>
            <a:pPr algn="ctr" defTabSz="366713" hangingPunct="0"/>
            <a:r>
              <a:rPr lang="pt-BR" sz="1600" b="1">
                <a:solidFill>
                  <a:srgbClr val="FFFFFF"/>
                </a:solidFill>
                <a:latin typeface="American Typewriter"/>
                <a:ea typeface="American Typewriter"/>
                <a:cs typeface="American Typewriter"/>
                <a:sym typeface="American Typewriter"/>
              </a:rPr>
              <a:t>    (15 vezes mais o risco de um  CAHS)</a:t>
            </a:r>
          </a:p>
        </p:txBody>
      </p:sp>
      <p:sp>
        <p:nvSpPr>
          <p:cNvPr id="242" name="Shape 242"/>
          <p:cNvSpPr>
            <a:spLocks noChangeArrowheads="1"/>
          </p:cNvSpPr>
          <p:nvPr/>
        </p:nvSpPr>
        <p:spPr bwMode="auto">
          <a:xfrm>
            <a:off x="1266825" y="2097088"/>
            <a:ext cx="6932613" cy="534987"/>
          </a:xfrm>
          <a:prstGeom prst="roundRect">
            <a:avLst>
              <a:gd name="adj" fmla="val 18750"/>
            </a:avLst>
          </a:prstGeom>
          <a:solidFill>
            <a:srgbClr val="052452"/>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1600" b="1">
                <a:solidFill>
                  <a:srgbClr val="FFFFFF"/>
                </a:solidFill>
                <a:latin typeface="American Typewriter"/>
                <a:ea typeface="American Typewriter"/>
                <a:cs typeface="American Typewriter"/>
                <a:sym typeface="American Typewriter"/>
              </a:rPr>
              <a:t>  Fluxo reverso na aorta descendente ao nível do diafragma</a:t>
            </a:r>
          </a:p>
        </p:txBody>
      </p:sp>
      <p:sp>
        <p:nvSpPr>
          <p:cNvPr id="243" name="Shape 243"/>
          <p:cNvSpPr>
            <a:spLocks noChangeArrowheads="1"/>
          </p:cNvSpPr>
          <p:nvPr/>
        </p:nvSpPr>
        <p:spPr bwMode="auto">
          <a:xfrm>
            <a:off x="1266825" y="2897188"/>
            <a:ext cx="6932613" cy="536575"/>
          </a:xfrm>
          <a:prstGeom prst="roundRect">
            <a:avLst>
              <a:gd name="adj" fmla="val 18750"/>
            </a:avLst>
          </a:prstGeom>
          <a:solidFill>
            <a:srgbClr val="052452"/>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1600" b="1">
                <a:solidFill>
                  <a:srgbClr val="FFFFFF"/>
                </a:solidFill>
                <a:latin typeface="American Typewriter"/>
                <a:ea typeface="American Typewriter"/>
                <a:cs typeface="American Typewriter"/>
                <a:sym typeface="American Typewriter"/>
              </a:rPr>
              <a:t>Velocidade diastólica no ramo esquerdo da pulmonar: ≥3m/s </a:t>
            </a:r>
          </a:p>
        </p:txBody>
      </p:sp>
      <p:sp>
        <p:nvSpPr>
          <p:cNvPr id="244" name="Shape 244"/>
          <p:cNvSpPr>
            <a:spLocks noChangeArrowheads="1"/>
          </p:cNvSpPr>
          <p:nvPr/>
        </p:nvSpPr>
        <p:spPr bwMode="auto">
          <a:xfrm>
            <a:off x="2157413" y="3697288"/>
            <a:ext cx="4829175" cy="536575"/>
          </a:xfrm>
          <a:prstGeom prst="roundRect">
            <a:avLst>
              <a:gd name="adj" fmla="val 18750"/>
            </a:avLst>
          </a:prstGeom>
          <a:solidFill>
            <a:srgbClr val="052452"/>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1600" b="1">
                <a:solidFill>
                  <a:srgbClr val="FFFFFF"/>
                </a:solidFill>
                <a:latin typeface="American Typewriter"/>
                <a:ea typeface="American Typewriter"/>
                <a:cs typeface="American Typewriter"/>
                <a:sym typeface="American Typewriter"/>
              </a:rPr>
              <a:t>Fluxo transductal pulsátil não restritivo</a:t>
            </a:r>
          </a:p>
        </p:txBody>
      </p:sp>
      <p:sp>
        <p:nvSpPr>
          <p:cNvPr id="245" name="Shape 245"/>
          <p:cNvSpPr>
            <a:spLocks noChangeArrowheads="1"/>
          </p:cNvSpPr>
          <p:nvPr/>
        </p:nvSpPr>
        <p:spPr bwMode="auto">
          <a:xfrm>
            <a:off x="1603375" y="4497388"/>
            <a:ext cx="5937250" cy="466725"/>
          </a:xfrm>
          <a:prstGeom prst="roundRect">
            <a:avLst>
              <a:gd name="adj" fmla="val 21574"/>
            </a:avLst>
          </a:prstGeom>
          <a:solidFill>
            <a:srgbClr val="052452"/>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1600" b="1">
                <a:solidFill>
                  <a:srgbClr val="FFFFFF"/>
                </a:solidFill>
                <a:latin typeface="American Typewriter"/>
                <a:ea typeface="American Typewriter"/>
                <a:cs typeface="American Typewriter"/>
                <a:sym typeface="American Typewriter"/>
              </a:rPr>
              <a:t>Relação Átrio Esquerdo (AE)/Aorta (Ao): &gt;1,5 </a:t>
            </a:r>
          </a:p>
        </p:txBody>
      </p:sp>
      <p:sp>
        <p:nvSpPr>
          <p:cNvPr id="137224" name="Shape 246"/>
          <p:cNvSpPr>
            <a:spLocks noChangeArrowheads="1"/>
          </p:cNvSpPr>
          <p:nvPr/>
        </p:nvSpPr>
        <p:spPr bwMode="auto">
          <a:xfrm>
            <a:off x="7494588" y="617538"/>
            <a:ext cx="1109662" cy="319087"/>
          </a:xfrm>
          <a:prstGeom prst="roundRect">
            <a:avLst>
              <a:gd name="adj" fmla="val 29037"/>
            </a:avLst>
          </a:prstGeom>
          <a:solidFill>
            <a:srgbClr val="58B9D3"/>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1900" b="1">
                <a:solidFill>
                  <a:srgbClr val="FFFFFF"/>
                </a:solidFill>
                <a:latin typeface="American Typewriter"/>
                <a:ea typeface="American Typewriter"/>
                <a:cs typeface="American Typewriter"/>
                <a:sym typeface="American Typewriter"/>
              </a:rPr>
              <a:t>HMIB</a:t>
            </a:r>
          </a:p>
        </p:txBody>
      </p:sp>
    </p:spTree>
  </p:cSld>
  <p:clrMapOvr>
    <a:masterClrMapping/>
  </p:clrMapOvr>
  <p:transition spd="slow"/>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 name="Shape 248"/>
          <p:cNvSpPr>
            <a:spLocks noChangeArrowheads="1"/>
          </p:cNvSpPr>
          <p:nvPr/>
        </p:nvSpPr>
        <p:spPr bwMode="auto">
          <a:xfrm>
            <a:off x="209550" y="762000"/>
            <a:ext cx="8724900" cy="1041400"/>
          </a:xfrm>
          <a:prstGeom prst="roundRect">
            <a:avLst>
              <a:gd name="adj" fmla="val 9648"/>
            </a:avLst>
          </a:prstGeom>
          <a:solidFill>
            <a:srgbClr val="052452"/>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1600" b="1">
                <a:latin typeface="American Typewriter"/>
                <a:ea typeface="American Typewriter"/>
                <a:cs typeface="American Typewriter"/>
                <a:sym typeface="American Typewriter"/>
              </a:rPr>
              <a:t>             </a:t>
            </a:r>
            <a:r>
              <a:rPr lang="pt-BR" sz="1600" b="1">
                <a:solidFill>
                  <a:srgbClr val="FFFFFF"/>
                </a:solidFill>
                <a:latin typeface="American Typewriter"/>
                <a:ea typeface="American Typewriter"/>
                <a:cs typeface="American Typewriter"/>
                <a:sym typeface="American Typewriter"/>
              </a:rPr>
              <a:t>   Relação Átrio Esquerdo (AE)/Aorta (Ao): &gt;1,5</a:t>
            </a:r>
          </a:p>
          <a:p>
            <a:pPr algn="ctr" defTabSz="366713" hangingPunct="0"/>
            <a:r>
              <a:rPr lang="pt-BR" sz="1600" b="1">
                <a:solidFill>
                  <a:srgbClr val="FFFFFF"/>
                </a:solidFill>
                <a:latin typeface="American Typewriter"/>
                <a:ea typeface="American Typewriter"/>
                <a:cs typeface="American Typewriter"/>
                <a:sym typeface="American Typewriter"/>
              </a:rPr>
              <a:t>(reflete a dilatação de AE; prevê o tamanho do canal arterial, uma vez que o diâmetro  da aorta é fixo, enquanto o do AE aumenta devido ao maior retorno sanguíneo pulmonar)</a:t>
            </a:r>
          </a:p>
          <a:p>
            <a:pPr algn="ctr" defTabSz="366713" hangingPunct="0"/>
            <a:endParaRPr lang="pt-BR" sz="1600" b="1">
              <a:latin typeface="American Typewriter"/>
              <a:ea typeface="American Typewriter"/>
              <a:cs typeface="American Typewriter"/>
              <a:sym typeface="American Typewriter"/>
            </a:endParaRPr>
          </a:p>
        </p:txBody>
      </p:sp>
      <p:sp>
        <p:nvSpPr>
          <p:cNvPr id="249" name="Shape 249"/>
          <p:cNvSpPr>
            <a:spLocks noChangeArrowheads="1"/>
          </p:cNvSpPr>
          <p:nvPr/>
        </p:nvSpPr>
        <p:spPr bwMode="auto">
          <a:xfrm>
            <a:off x="209550" y="2474913"/>
            <a:ext cx="8724900" cy="1608137"/>
          </a:xfrm>
          <a:prstGeom prst="roundRect">
            <a:avLst>
              <a:gd name="adj" fmla="val 6241"/>
            </a:avLst>
          </a:prstGeom>
          <a:solidFill>
            <a:srgbClr val="052452"/>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1600" b="1">
                <a:solidFill>
                  <a:srgbClr val="FFFFFF"/>
                </a:solidFill>
                <a:latin typeface="American Typewriter"/>
                <a:ea typeface="American Typewriter"/>
                <a:cs typeface="American Typewriter"/>
                <a:sym typeface="American Typewriter"/>
              </a:rPr>
              <a:t>Fluxo transmitral: relação E/A &gt;1</a:t>
            </a:r>
          </a:p>
          <a:p>
            <a:pPr algn="ctr" defTabSz="366713" hangingPunct="0"/>
            <a:r>
              <a:rPr lang="pt-BR" sz="1600" b="1">
                <a:solidFill>
                  <a:srgbClr val="FFFFFF"/>
                </a:solidFill>
                <a:latin typeface="American Typewriter"/>
                <a:ea typeface="American Typewriter"/>
                <a:cs typeface="American Typewriter"/>
                <a:sym typeface="American Typewriter"/>
              </a:rPr>
              <a:t>(E-fluxo transmitral passivo e  A-fluxo transmitral ativo: avalia a carga de pressão no coração esquerdo;  no prematuro, E &lt;A, resultando numa relação E/A&lt;1). No CAHS há um aumento do E devido ao aumento da pressão do átrio esquerdo que leva a uma pseudonormalização da relação E/A&gt;1, como ocorre normal no RN a termo)</a:t>
            </a:r>
          </a:p>
        </p:txBody>
      </p:sp>
    </p:spTree>
  </p:cSld>
  <p:clrMapOvr>
    <a:masterClrMapping/>
  </p:clrMapOvr>
  <p:transition spd="slow"/>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Shape 251"/>
          <p:cNvSpPr>
            <a:spLocks noChangeArrowheads="1"/>
          </p:cNvSpPr>
          <p:nvPr/>
        </p:nvSpPr>
        <p:spPr bwMode="auto">
          <a:xfrm>
            <a:off x="112713" y="160338"/>
            <a:ext cx="2757487" cy="341312"/>
          </a:xfrm>
          <a:prstGeom prst="rect">
            <a:avLst/>
          </a:prstGeom>
          <a:solidFill>
            <a:srgbClr val="BE5BBB"/>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2300" b="1">
                <a:solidFill>
                  <a:srgbClr val="FFFFFF"/>
                </a:solidFill>
                <a:latin typeface="American Typewriter"/>
                <a:ea typeface="American Typewriter"/>
                <a:cs typeface="American Typewriter"/>
                <a:sym typeface="American Typewriter"/>
              </a:rPr>
              <a:t>Isoladamente</a:t>
            </a:r>
          </a:p>
        </p:txBody>
      </p:sp>
      <p:sp>
        <p:nvSpPr>
          <p:cNvPr id="139267" name="Shape 252"/>
          <p:cNvSpPr>
            <a:spLocks noChangeArrowheads="1"/>
          </p:cNvSpPr>
          <p:nvPr/>
        </p:nvSpPr>
        <p:spPr bwMode="auto">
          <a:xfrm>
            <a:off x="234950" y="677863"/>
            <a:ext cx="8483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spAutoFit/>
          </a:bodyPr>
          <a:lstStyle/>
          <a:p>
            <a:pPr algn="ctr" defTabSz="366713" hangingPunct="0"/>
            <a:r>
              <a:rPr lang="pt-BR" sz="1900" b="1">
                <a:latin typeface="American Typewriter"/>
                <a:ea typeface="American Typewriter"/>
                <a:cs typeface="American Typewriter"/>
                <a:sym typeface="American Typewriter"/>
              </a:rPr>
              <a:t>Pouca sensibilidade e especificidade quando comparados diâmetro transductal</a:t>
            </a:r>
          </a:p>
        </p:txBody>
      </p:sp>
      <p:sp>
        <p:nvSpPr>
          <p:cNvPr id="139268" name="Shape 253"/>
          <p:cNvSpPr>
            <a:spLocks noChangeArrowheads="1"/>
          </p:cNvSpPr>
          <p:nvPr/>
        </p:nvSpPr>
        <p:spPr bwMode="auto">
          <a:xfrm>
            <a:off x="112713" y="1663700"/>
            <a:ext cx="2757487" cy="342900"/>
          </a:xfrm>
          <a:prstGeom prst="rect">
            <a:avLst/>
          </a:prstGeom>
          <a:solidFill>
            <a:srgbClr val="BE5BBB"/>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2300" b="1">
                <a:solidFill>
                  <a:srgbClr val="FFFFFF"/>
                </a:solidFill>
                <a:latin typeface="American Typewriter"/>
                <a:ea typeface="American Typewriter"/>
                <a:cs typeface="American Typewriter"/>
                <a:sym typeface="American Typewriter"/>
              </a:rPr>
              <a:t>Em conjunto</a:t>
            </a:r>
          </a:p>
        </p:txBody>
      </p:sp>
      <p:sp>
        <p:nvSpPr>
          <p:cNvPr id="139269" name="Shape 254"/>
          <p:cNvSpPr>
            <a:spLocks noChangeArrowheads="1"/>
          </p:cNvSpPr>
          <p:nvPr/>
        </p:nvSpPr>
        <p:spPr bwMode="auto">
          <a:xfrm>
            <a:off x="368300" y="2076450"/>
            <a:ext cx="8407400" cy="7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spAutoFit/>
          </a:bodyPr>
          <a:lstStyle/>
          <a:p>
            <a:pPr algn="ctr" defTabSz="366713" hangingPunct="0"/>
            <a:r>
              <a:rPr lang="pt-BR" sz="1900" b="1">
                <a:latin typeface="American Typewriter"/>
                <a:ea typeface="American Typewriter"/>
                <a:cs typeface="American Typewriter"/>
                <a:sym typeface="American Typewriter"/>
              </a:rPr>
              <a:t>Proporcionam uma forma mais compreensiva da avaliação do canal arterial, facilitando a diferenciação de um CAHS e de canal inocente</a:t>
            </a:r>
          </a:p>
        </p:txBody>
      </p:sp>
      <p:sp>
        <p:nvSpPr>
          <p:cNvPr id="255" name="Shape 255"/>
          <p:cNvSpPr>
            <a:spLocks noChangeArrowheads="1"/>
          </p:cNvSpPr>
          <p:nvPr/>
        </p:nvSpPr>
        <p:spPr bwMode="auto">
          <a:xfrm>
            <a:off x="531813" y="3665538"/>
            <a:ext cx="7891462" cy="1243012"/>
          </a:xfrm>
          <a:prstGeom prst="rect">
            <a:avLst/>
          </a:prstGeom>
          <a:solidFill>
            <a:srgbClr val="052452"/>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1600" b="1">
                <a:solidFill>
                  <a:srgbClr val="FFFFFF"/>
                </a:solidFill>
                <a:latin typeface="American Typewriter"/>
                <a:ea typeface="American Typewriter"/>
                <a:cs typeface="American Typewriter"/>
                <a:sym typeface="American Typewriter"/>
              </a:rPr>
              <a:t>Parece muito simples tomar decisões para o tratamento com base apenas no diâmetro transductal, </a:t>
            </a:r>
            <a:r>
              <a:rPr lang="pt-BR" sz="1600" b="1">
                <a:solidFill>
                  <a:srgbClr val="FF0000"/>
                </a:solidFill>
                <a:latin typeface="American Typewriter"/>
                <a:ea typeface="American Typewriter"/>
                <a:cs typeface="American Typewriter"/>
                <a:sym typeface="American Typewriter"/>
              </a:rPr>
              <a:t>NO ENTANTO</a:t>
            </a:r>
            <a:r>
              <a:rPr lang="pt-BR" sz="1600" b="1">
                <a:solidFill>
                  <a:srgbClr val="FFFFFF"/>
                </a:solidFill>
                <a:latin typeface="American Typewriter"/>
                <a:ea typeface="American Typewriter"/>
                <a:cs typeface="American Typewriter"/>
                <a:sym typeface="American Typewriter"/>
              </a:rPr>
              <a:t> este varia com a saturação de oxigênio, tratamento com o surfactante ou com uso de furosemide, além de ser examinador dependente</a:t>
            </a:r>
          </a:p>
        </p:txBody>
      </p:sp>
    </p:spTree>
  </p:cSld>
  <p:clrMapOvr>
    <a:masterClrMapping/>
  </p:clrMapOvr>
  <p:transition spd="slow"/>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Shape 257"/>
          <p:cNvSpPr>
            <a:spLocks noChangeArrowheads="1"/>
          </p:cNvSpPr>
          <p:nvPr/>
        </p:nvSpPr>
        <p:spPr bwMode="auto">
          <a:xfrm>
            <a:off x="825500" y="104775"/>
            <a:ext cx="7489825"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spAutoFit/>
          </a:bodyPr>
          <a:lstStyle/>
          <a:p>
            <a:pPr algn="ctr" defTabSz="366713" hangingPunct="0"/>
            <a:r>
              <a:rPr lang="pt-BR" sz="2200" b="1">
                <a:solidFill>
                  <a:srgbClr val="052452"/>
                </a:solidFill>
                <a:latin typeface="American Typewriter"/>
                <a:ea typeface="American Typewriter"/>
                <a:cs typeface="American Typewriter"/>
                <a:sym typeface="American Typewriter"/>
              </a:rPr>
              <a:t>Juntamente com os achados ecocardiográficos- considerar:</a:t>
            </a:r>
          </a:p>
        </p:txBody>
      </p:sp>
      <p:sp>
        <p:nvSpPr>
          <p:cNvPr id="140291" name="Shape 258"/>
          <p:cNvSpPr>
            <a:spLocks noChangeArrowheads="1"/>
          </p:cNvSpPr>
          <p:nvPr/>
        </p:nvSpPr>
        <p:spPr bwMode="auto">
          <a:xfrm>
            <a:off x="1120775" y="1082675"/>
            <a:ext cx="6902450" cy="687388"/>
          </a:xfrm>
          <a:prstGeom prst="roundRect">
            <a:avLst>
              <a:gd name="adj" fmla="val 14602"/>
            </a:avLst>
          </a:prstGeom>
          <a:solidFill>
            <a:srgbClr val="ECC8BC"/>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1600" b="1">
                <a:solidFill>
                  <a:srgbClr val="E77B74"/>
                </a:solidFill>
                <a:latin typeface="American Typewriter"/>
                <a:ea typeface="American Typewriter"/>
                <a:cs typeface="American Typewriter"/>
                <a:sym typeface="American Typewriter"/>
              </a:rPr>
              <a:t>Presença de </a:t>
            </a:r>
            <a:r>
              <a:rPr lang="pt-BR" sz="1600" b="1" u="sng">
                <a:solidFill>
                  <a:srgbClr val="E77B74"/>
                </a:solidFill>
                <a:latin typeface="American Typewriter"/>
                <a:ea typeface="American Typewriter"/>
                <a:cs typeface="American Typewriter"/>
                <a:sym typeface="American Typewriter"/>
              </a:rPr>
              <a:t>hemorragia pulmonar</a:t>
            </a:r>
            <a:r>
              <a:rPr lang="pt-BR" sz="1600" b="1">
                <a:solidFill>
                  <a:srgbClr val="E77B74"/>
                </a:solidFill>
                <a:latin typeface="American Typewriter"/>
                <a:ea typeface="American Typewriter"/>
                <a:cs typeface="American Typewriter"/>
                <a:sym typeface="American Typewriter"/>
              </a:rPr>
              <a:t> isoladamente ou pelo menos 2 dos achados clínicos, laboratoriais e radiológicos, como:</a:t>
            </a:r>
          </a:p>
        </p:txBody>
      </p:sp>
      <p:sp>
        <p:nvSpPr>
          <p:cNvPr id="140292" name="Shape 259"/>
          <p:cNvSpPr>
            <a:spLocks/>
          </p:cNvSpPr>
          <p:nvPr/>
        </p:nvSpPr>
        <p:spPr bwMode="auto">
          <a:xfrm>
            <a:off x="4179888" y="750888"/>
            <a:ext cx="2233612" cy="403225"/>
          </a:xfrm>
          <a:custGeom>
            <a:avLst/>
            <a:gdLst>
              <a:gd name="T0" fmla="*/ 233814803 w 21600"/>
              <a:gd name="T1" fmla="*/ 13534352 h 21600"/>
              <a:gd name="T2" fmla="*/ 233814803 w 21600"/>
              <a:gd name="T3" fmla="*/ 13534352 h 21600"/>
              <a:gd name="T4" fmla="*/ 233814803 w 21600"/>
              <a:gd name="T5" fmla="*/ 13534352 h 21600"/>
              <a:gd name="T6" fmla="*/ 233814803 w 21600"/>
              <a:gd name="T7" fmla="*/ 13534352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0" y="21600"/>
                </a:moveTo>
                <a:lnTo>
                  <a:pt x="0" y="0"/>
                </a:lnTo>
                <a:lnTo>
                  <a:pt x="21600" y="112"/>
                </a:lnTo>
              </a:path>
            </a:pathLst>
          </a:custGeom>
          <a:noFill/>
          <a:ln w="50800">
            <a:solidFill>
              <a:srgbClr val="E21941"/>
            </a:solidFill>
            <a:prstDash val="sysDot"/>
            <a:miter lim="400000"/>
            <a:headEnd/>
            <a:tailEnd type="triangle" w="med" len="med"/>
          </a:ln>
          <a:extLst>
            <a:ext uri="{909E8E84-426E-40DD-AFC4-6F175D3DCCD1}">
              <a14:hiddenFill xmlns:a14="http://schemas.microsoft.com/office/drawing/2010/main">
                <a:solidFill>
                  <a:srgbClr val="FFFFFF"/>
                </a:solidFill>
              </a14:hiddenFill>
            </a:ext>
          </a:extLst>
        </p:spPr>
        <p:txBody>
          <a:bodyPr lIns="50800" tIns="50800" rIns="50800" bIns="50800" anchor="ctr"/>
          <a:lstStyle/>
          <a:p>
            <a:endParaRPr lang="pt-BR"/>
          </a:p>
        </p:txBody>
      </p:sp>
      <p:sp>
        <p:nvSpPr>
          <p:cNvPr id="140293" name="Shape 260"/>
          <p:cNvSpPr>
            <a:spLocks noChangeArrowheads="1"/>
          </p:cNvSpPr>
          <p:nvPr/>
        </p:nvSpPr>
        <p:spPr bwMode="auto">
          <a:xfrm>
            <a:off x="6334125" y="561975"/>
            <a:ext cx="19812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spAutoFit/>
          </a:bodyPr>
          <a:lstStyle/>
          <a:p>
            <a:pPr algn="ctr" defTabSz="366713" hangingPunct="0"/>
            <a:r>
              <a:rPr lang="pt-BR" sz="1100">
                <a:solidFill>
                  <a:srgbClr val="E21941"/>
                </a:solidFill>
                <a:latin typeface="American Typewriter"/>
                <a:ea typeface="American Typewriter"/>
                <a:cs typeface="American Typewriter"/>
                <a:sym typeface="American Typewriter"/>
              </a:rPr>
              <a:t>secreção sanguinolenta persistente no tubo endotraqueal</a:t>
            </a:r>
          </a:p>
        </p:txBody>
      </p:sp>
      <p:sp>
        <p:nvSpPr>
          <p:cNvPr id="261" name="Shape 261"/>
          <p:cNvSpPr>
            <a:spLocks noChangeArrowheads="1"/>
          </p:cNvSpPr>
          <p:nvPr/>
        </p:nvSpPr>
        <p:spPr bwMode="auto">
          <a:xfrm>
            <a:off x="660400" y="1865313"/>
            <a:ext cx="7656513" cy="579437"/>
          </a:xfrm>
          <a:prstGeom prst="roundRect">
            <a:avLst>
              <a:gd name="adj" fmla="val 17361"/>
            </a:avLst>
          </a:prstGeom>
          <a:solidFill>
            <a:srgbClr val="052452"/>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1600" b="1">
                <a:solidFill>
                  <a:srgbClr val="FFFFFF"/>
                </a:solidFill>
                <a:latin typeface="American Typewriter"/>
                <a:ea typeface="American Typewriter"/>
                <a:cs typeface="American Typewriter"/>
                <a:sym typeface="American Typewriter"/>
              </a:rPr>
              <a:t>Taquicardia, sopro cardíaco, precórdio pulsátil, pulsos amplos, pressão arterial  diastólica &lt;30 mmHg</a:t>
            </a:r>
          </a:p>
        </p:txBody>
      </p:sp>
      <p:sp>
        <p:nvSpPr>
          <p:cNvPr id="262" name="Shape 262"/>
          <p:cNvSpPr>
            <a:spLocks noChangeArrowheads="1"/>
          </p:cNvSpPr>
          <p:nvPr/>
        </p:nvSpPr>
        <p:spPr bwMode="auto">
          <a:xfrm>
            <a:off x="571500" y="2540000"/>
            <a:ext cx="8001000" cy="577850"/>
          </a:xfrm>
          <a:prstGeom prst="roundRect">
            <a:avLst>
              <a:gd name="adj" fmla="val 17361"/>
            </a:avLst>
          </a:prstGeom>
          <a:solidFill>
            <a:srgbClr val="052452"/>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1600" b="1">
                <a:solidFill>
                  <a:srgbClr val="FFFFFF"/>
                </a:solidFill>
                <a:latin typeface="American Typewriter"/>
                <a:ea typeface="American Typewriter"/>
                <a:cs typeface="American Typewriter"/>
                <a:sym typeface="American Typewriter"/>
              </a:rPr>
              <a:t>Necessidade de parâmetros ventilatórios altos (MAP&gt;8, FiO2 &gt;0.4)</a:t>
            </a:r>
          </a:p>
        </p:txBody>
      </p:sp>
      <p:sp>
        <p:nvSpPr>
          <p:cNvPr id="263" name="Shape 263"/>
          <p:cNvSpPr>
            <a:spLocks noChangeArrowheads="1"/>
          </p:cNvSpPr>
          <p:nvPr/>
        </p:nvSpPr>
        <p:spPr bwMode="auto">
          <a:xfrm>
            <a:off x="571500" y="3262313"/>
            <a:ext cx="8001000" cy="314325"/>
          </a:xfrm>
          <a:prstGeom prst="roundRect">
            <a:avLst>
              <a:gd name="adj" fmla="val 31949"/>
            </a:avLst>
          </a:prstGeom>
          <a:solidFill>
            <a:srgbClr val="052452"/>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1600" b="1">
                <a:solidFill>
                  <a:srgbClr val="FFFFFF"/>
                </a:solidFill>
                <a:latin typeface="American Typewriter"/>
                <a:ea typeface="American Typewriter"/>
                <a:cs typeface="American Typewriter"/>
                <a:sym typeface="American Typewriter"/>
              </a:rPr>
              <a:t>Oligúria &lt;1ml/kg/hora ou creatinina &gt; 1,7 mg/dL</a:t>
            </a:r>
          </a:p>
        </p:txBody>
      </p:sp>
      <p:sp>
        <p:nvSpPr>
          <p:cNvPr id="264" name="Shape 264"/>
          <p:cNvSpPr>
            <a:spLocks noChangeArrowheads="1"/>
          </p:cNvSpPr>
          <p:nvPr/>
        </p:nvSpPr>
        <p:spPr bwMode="auto">
          <a:xfrm>
            <a:off x="1544638" y="3719513"/>
            <a:ext cx="6054725" cy="314325"/>
          </a:xfrm>
          <a:prstGeom prst="roundRect">
            <a:avLst>
              <a:gd name="adj" fmla="val 31949"/>
            </a:avLst>
          </a:prstGeom>
          <a:solidFill>
            <a:srgbClr val="052452"/>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1600" b="1">
                <a:solidFill>
                  <a:srgbClr val="FFFFFF"/>
                </a:solidFill>
                <a:latin typeface="American Typewriter"/>
                <a:ea typeface="American Typewriter"/>
                <a:cs typeface="American Typewriter"/>
                <a:sym typeface="American Typewriter"/>
              </a:rPr>
              <a:t>Acidose persistente (pH &lt;7,2 e BE&gt; -10mEq/L)</a:t>
            </a:r>
          </a:p>
        </p:txBody>
      </p:sp>
      <p:sp>
        <p:nvSpPr>
          <p:cNvPr id="265" name="Shape 265"/>
          <p:cNvSpPr>
            <a:spLocks noChangeArrowheads="1"/>
          </p:cNvSpPr>
          <p:nvPr/>
        </p:nvSpPr>
        <p:spPr bwMode="auto">
          <a:xfrm>
            <a:off x="649288" y="4176713"/>
            <a:ext cx="7845425" cy="415925"/>
          </a:xfrm>
          <a:prstGeom prst="roundRect">
            <a:avLst>
              <a:gd name="adj" fmla="val 24194"/>
            </a:avLst>
          </a:prstGeom>
          <a:solidFill>
            <a:srgbClr val="052452"/>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1600" b="1">
                <a:solidFill>
                  <a:srgbClr val="FFFFFF"/>
                </a:solidFill>
                <a:latin typeface="American Typewriter"/>
                <a:ea typeface="American Typewriter"/>
                <a:cs typeface="American Typewriter"/>
                <a:sym typeface="American Typewriter"/>
              </a:rPr>
              <a:t>Área cardíaca aumentada e sinais de congestão pulmonar ao Rx</a:t>
            </a:r>
          </a:p>
        </p:txBody>
      </p:sp>
      <p:sp>
        <p:nvSpPr>
          <p:cNvPr id="266" name="Shape 266"/>
          <p:cNvSpPr>
            <a:spLocks noChangeArrowheads="1"/>
          </p:cNvSpPr>
          <p:nvPr/>
        </p:nvSpPr>
        <p:spPr bwMode="auto">
          <a:xfrm>
            <a:off x="2100263" y="4737100"/>
            <a:ext cx="4943475" cy="312738"/>
          </a:xfrm>
          <a:prstGeom prst="roundRect">
            <a:avLst>
              <a:gd name="adj" fmla="val 31949"/>
            </a:avLst>
          </a:prstGeom>
          <a:solidFill>
            <a:srgbClr val="052452"/>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31887" tIns="31887" rIns="31887" bIns="31887" anchor="ctr"/>
          <a:lstStyle/>
          <a:p>
            <a:pPr algn="ctr" defTabSz="366713" hangingPunct="0"/>
            <a:r>
              <a:rPr lang="pt-BR" sz="1600" b="1">
                <a:solidFill>
                  <a:srgbClr val="FFFFFF"/>
                </a:solidFill>
                <a:latin typeface="American Typewriter"/>
                <a:ea typeface="American Typewriter"/>
                <a:cs typeface="American Typewriter"/>
                <a:sym typeface="American Typewriter"/>
              </a:rPr>
              <a:t>Necessidade de DVAs ou diurético</a:t>
            </a:r>
          </a:p>
        </p:txBody>
      </p:sp>
    </p:spTree>
  </p:cSld>
  <p:clrMapOvr>
    <a:masterClrMapping/>
  </p:clrMapOvr>
  <p:transition spd="slow"/>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Text Box 2"/>
          <p:cNvSpPr txBox="1">
            <a:spLocks noGrp="1"/>
          </p:cNvSpPr>
          <p:nvPr>
            <p:ph type="title"/>
          </p:nvPr>
        </p:nvSpPr>
        <p:spPr/>
        <p:txBody>
          <a:bodyPr/>
          <a:lstStyle/>
          <a:p>
            <a:r>
              <a:rPr lang="pt-BR" sz="2800" smtClean="0">
                <a:solidFill>
                  <a:srgbClr val="FF00FF"/>
                </a:solidFill>
                <a:latin typeface="Algerian" pitchFamily="82" charset="0"/>
                <a:cs typeface="Arial" charset="0"/>
              </a:rPr>
              <a:t>PORTANTO....</a:t>
            </a:r>
          </a:p>
        </p:txBody>
      </p:sp>
      <p:sp>
        <p:nvSpPr>
          <p:cNvPr id="147459" name="Text Box 3"/>
          <p:cNvSpPr txBox="1">
            <a:spLocks noGrp="1"/>
          </p:cNvSpPr>
          <p:nvPr>
            <p:ph type="body" idx="1"/>
          </p:nvPr>
        </p:nvSpPr>
        <p:spPr>
          <a:solidFill>
            <a:srgbClr val="FFFF00"/>
          </a:solidFill>
          <a:ln w="76200" cmpd="tri">
            <a:solidFill>
              <a:srgbClr val="FF00FF"/>
            </a:solidFill>
            <a:miter lim="800000"/>
            <a:headEnd/>
            <a:tailEnd/>
          </a:ln>
        </p:spPr>
        <p:txBody>
          <a:bodyPr/>
          <a:lstStyle/>
          <a:p>
            <a:r>
              <a:rPr lang="pt-BR" altLang="ja-JP" smtClean="0">
                <a:latin typeface="Arial" charset="0"/>
                <a:ea typeface="ＭＳ Ｐゴシック" charset="-128"/>
                <a:cs typeface="Arial" charset="0"/>
              </a:rPr>
              <a:t>       </a:t>
            </a:r>
            <a:r>
              <a:rPr lang="pt-BR" altLang="ja-JP" smtClean="0">
                <a:solidFill>
                  <a:srgbClr val="0000FF"/>
                </a:solidFill>
                <a:latin typeface="Arial" charset="0"/>
                <a:ea typeface="ＭＳ Ｐゴシック" charset="-128"/>
                <a:cs typeface="Arial" charset="0"/>
              </a:rPr>
              <a:t>A hemorragia pulmonar é uma complicação grave em recém-nascidos com extremo baixo peso (EBP) ao nascer, com uma alta taxa de mortalidade (verdadeira tragédia na UTI Neonatal!), ocorrendo entre 3,2-10% e até 11% em recém-nascidos de extremo baixo peso. Entre as causas, está a congestão venosa pulmonar pós-capilar devido a persistência do canal atrial (PCA), SOBRETUDO se associada a um foramen oval (FO) restritivo ou fechado (nessa situação ocorre diminuição mais rápida da resistência vascular pulmonar, levando ao aumento do shunt E-D e aumento do fluxo sanguíneo pulmonar, resultando em aumento do retorno venoso para o AE, aumentando o risco de hemorragia pulmonar. Quando o FO está patente um grande shunt interatrial normalmente leva a distribuição do fluxo de derivação para ambos os ventrículos evitando sobrecarga do ventrículo esquerdo e PREVENÇÃO DA HEMORRAGIA PULMONAR. Portanto, no geral, se um FO restritivo for identificado, o paciente pode estar em risco aumentado de congestão venosa pulmonar e sobrecarga crônica do VE, devendo ser considerado o tratamento precoce da PCA </a:t>
            </a:r>
            <a:endParaRPr lang="pt-BR" smtClean="0">
              <a:solidFill>
                <a:srgbClr val="0000FF"/>
              </a:solidFill>
              <a:latin typeface="Arial" charset="0"/>
              <a:cs typeface="Arial" charset="0"/>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Text Box 2"/>
          <p:cNvSpPr txBox="1">
            <a:spLocks noGrp="1"/>
          </p:cNvSpPr>
          <p:nvPr>
            <p:ph type="title"/>
          </p:nvPr>
        </p:nvSpPr>
        <p:spPr>
          <a:xfrm>
            <a:off x="114300" y="104775"/>
            <a:ext cx="8521700" cy="573088"/>
          </a:xfrm>
        </p:spPr>
        <p:txBody>
          <a:bodyPr/>
          <a:lstStyle/>
          <a:p>
            <a:r>
              <a:rPr lang="pt-BR" sz="2400" smtClean="0">
                <a:solidFill>
                  <a:srgbClr val="0000FF"/>
                </a:solidFill>
                <a:latin typeface="Arial" charset="0"/>
                <a:cs typeface="Arial" charset="0"/>
              </a:rPr>
              <a:t>OBRIGADO!</a:t>
            </a:r>
          </a:p>
        </p:txBody>
      </p:sp>
      <p:pic>
        <p:nvPicPr>
          <p:cNvPr id="146437" name="Picture 5" descr="20220817_08345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5625" y="765175"/>
            <a:ext cx="5529263" cy="3400425"/>
          </a:xfrm>
          <a:prstGeom prst="rect">
            <a:avLst/>
          </a:prstGeom>
          <a:noFill/>
          <a:ln w="76200" cmpd="tri">
            <a:solidFill>
              <a:srgbClr val="FFFF00"/>
            </a:solidFill>
            <a:miter lim="800000"/>
            <a:headEnd/>
            <a:tailEnd/>
          </a:ln>
          <a:extLst>
            <a:ext uri="{909E8E84-426E-40DD-AFC4-6F175D3DCCD1}">
              <a14:hiddenFill xmlns:a14="http://schemas.microsoft.com/office/drawing/2010/main">
                <a:solidFill>
                  <a:srgbClr val="FFFFFF"/>
                </a:solidFill>
              </a14:hiddenFill>
            </a:ext>
          </a:extLst>
        </p:spPr>
      </p:pic>
      <p:sp>
        <p:nvSpPr>
          <p:cNvPr id="146438" name="Text Box 6"/>
          <p:cNvSpPr txBox="1">
            <a:spLocks noChangeArrowheads="1"/>
          </p:cNvSpPr>
          <p:nvPr/>
        </p:nvSpPr>
        <p:spPr bwMode="auto">
          <a:xfrm>
            <a:off x="1627188" y="4381500"/>
            <a:ext cx="585152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0000FF"/>
                </a:solidFill>
              </a:rPr>
              <a:t>  Residentes da Unidade de Neonatologia do HMIB/SES/DF (17/8/2022</a:t>
            </a:r>
            <a:r>
              <a:rPr lang="pt-BR"/>
              <a:t>)</a:t>
            </a:r>
          </a:p>
        </p:txBody>
      </p:sp>
    </p:spTree>
  </p:cSld>
  <p:clrMapOvr>
    <a:masterClrMapping/>
  </p:clrMapOvr>
</p:sld>
</file>

<file path=ppt/theme/theme1.xml><?xml version="1.0" encoding="utf-8"?>
<a:theme xmlns:a="http://schemas.openxmlformats.org/drawingml/2006/main" name="Gameday">
  <a:themeElements>
    <a:clrScheme name="Gameday">
      <a:dk1>
        <a:srgbClr val="4285F4"/>
      </a:dk1>
      <a:lt1>
        <a:srgbClr val="FFFFFF"/>
      </a:lt1>
      <a:dk2>
        <a:srgbClr val="666666"/>
      </a:dk2>
      <a:lt2>
        <a:srgbClr val="D9D9D9"/>
      </a:lt2>
      <a:accent1>
        <a:srgbClr val="455A64"/>
      </a:accent1>
      <a:accent2>
        <a:srgbClr val="607D8B"/>
      </a:accent2>
      <a:accent3>
        <a:srgbClr val="FF5722"/>
      </a:accent3>
      <a:accent4>
        <a:srgbClr val="D84315"/>
      </a:accent4>
      <a:accent5>
        <a:srgbClr val="1C3AA9"/>
      </a:accent5>
      <a:accent6>
        <a:srgbClr val="FFAB40"/>
      </a:accent6>
      <a:hlink>
        <a:srgbClr val="1C3AA9"/>
      </a:hlink>
      <a:folHlink>
        <a:srgbClr val="1C3A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775</TotalTime>
  <Words>4383</Words>
  <Application>Microsoft Office PowerPoint</Application>
  <PresentationFormat>Apresentação na tela (16:9)</PresentationFormat>
  <Paragraphs>373</Paragraphs>
  <Slides>60</Slides>
  <Notes>49</Notes>
  <HiddenSlides>0</HiddenSlides>
  <MMClips>0</MMClips>
  <ScaleCrop>false</ScaleCrop>
  <HeadingPairs>
    <vt:vector size="6" baseType="variant">
      <vt:variant>
        <vt:lpstr>Fontes usadas</vt:lpstr>
      </vt:variant>
      <vt:variant>
        <vt:i4>8</vt:i4>
      </vt:variant>
      <vt:variant>
        <vt:lpstr>Tema</vt:lpstr>
      </vt:variant>
      <vt:variant>
        <vt:i4>1</vt:i4>
      </vt:variant>
      <vt:variant>
        <vt:lpstr>Títulos de slides</vt:lpstr>
      </vt:variant>
      <vt:variant>
        <vt:i4>60</vt:i4>
      </vt:variant>
    </vt:vector>
  </HeadingPairs>
  <TitlesOfParts>
    <vt:vector size="69" baseType="lpstr">
      <vt:lpstr>Arial</vt:lpstr>
      <vt:lpstr>Algerian</vt:lpstr>
      <vt:lpstr>Alfa Slab One</vt:lpstr>
      <vt:lpstr>Proxima Nova</vt:lpstr>
      <vt:lpstr>ＭＳ Ｐゴシック</vt:lpstr>
      <vt:lpstr>Lato</vt:lpstr>
      <vt:lpstr>Source Sans Pro</vt:lpstr>
      <vt:lpstr>American Typewriter</vt:lpstr>
      <vt:lpstr>Gameday</vt:lpstr>
      <vt:lpstr>Hemorragia pulmonar em recém-nascidos de extremo baixo peso: Significado do tamanho do shunt esquerda-direita através de uma válvula INCOMPETENTE d0 forame oval patente</vt:lpstr>
      <vt:lpstr>Introdução</vt:lpstr>
      <vt:lpstr>Introdução</vt:lpstr>
      <vt:lpstr>Introdução</vt:lpstr>
      <vt:lpstr>Introdução</vt:lpstr>
      <vt:lpstr>Introdução</vt:lpstr>
      <vt:lpstr>Introdução</vt:lpstr>
      <vt:lpstr>Introdução</vt:lpstr>
      <vt:lpstr>Introdução</vt:lpstr>
      <vt:lpstr>Introdução</vt:lpstr>
      <vt:lpstr>                                 Objetivo</vt:lpstr>
      <vt:lpstr>Métodos</vt:lpstr>
      <vt:lpstr>Métodos</vt:lpstr>
      <vt:lpstr>Métodos</vt:lpstr>
      <vt:lpstr>Métodos</vt:lpstr>
      <vt:lpstr>Métodos</vt:lpstr>
      <vt:lpstr>Métodos</vt:lpstr>
      <vt:lpstr>Métodos</vt:lpstr>
      <vt:lpstr>Métodos</vt:lpstr>
      <vt:lpstr>Métodos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Discussão</vt:lpstr>
      <vt:lpstr>Discussão</vt:lpstr>
      <vt:lpstr>Discussão</vt:lpstr>
      <vt:lpstr>Discussão</vt:lpstr>
      <vt:lpstr>Discussão</vt:lpstr>
      <vt:lpstr>Discussão</vt:lpstr>
      <vt:lpstr>Discussão</vt:lpstr>
      <vt:lpstr>Discussão</vt:lpstr>
      <vt:lpstr>Discussão</vt:lpstr>
      <vt:lpstr>Discussão-LIMITAÇÕES</vt:lpstr>
      <vt:lpstr>Discussão</vt:lpstr>
      <vt:lpstr>Discussão</vt:lpstr>
      <vt:lpstr>                                  Abstract</vt:lpstr>
      <vt:lpstr>Referências</vt:lpstr>
      <vt:lpstr>NOTA DO EDITOR DA PÁGINA NEONATAL www.paulomargotto.com.br Dr. Paulo R. Margotto. Consultem também! COMO definimos pca hemodinamicamente significativa?</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PORTANTO....</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de artigo</dc:title>
  <dc:creator>Paulo</dc:creator>
  <cp:lastModifiedBy>Paulo</cp:lastModifiedBy>
  <cp:revision>16</cp:revision>
  <dcterms:modified xsi:type="dcterms:W3CDTF">2022-08-19T11:25:16Z</dcterms:modified>
</cp:coreProperties>
</file>