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0"/>
  </p:notesMasterIdLst>
  <p:sldIdLst>
    <p:sldId id="291" r:id="rId2"/>
    <p:sldId id="257" r:id="rId3"/>
    <p:sldId id="258" r:id="rId4"/>
    <p:sldId id="277" r:id="rId5"/>
    <p:sldId id="259" r:id="rId6"/>
    <p:sldId id="260" r:id="rId7"/>
    <p:sldId id="261" r:id="rId8"/>
    <p:sldId id="278" r:id="rId9"/>
    <p:sldId id="262" r:id="rId10"/>
    <p:sldId id="279" r:id="rId11"/>
    <p:sldId id="287" r:id="rId12"/>
    <p:sldId id="286" r:id="rId13"/>
    <p:sldId id="263" r:id="rId14"/>
    <p:sldId id="265" r:id="rId15"/>
    <p:sldId id="281" r:id="rId16"/>
    <p:sldId id="266" r:id="rId17"/>
    <p:sldId id="288" r:id="rId18"/>
    <p:sldId id="267" r:id="rId19"/>
    <p:sldId id="264" r:id="rId20"/>
    <p:sldId id="268" r:id="rId21"/>
    <p:sldId id="290" r:id="rId22"/>
    <p:sldId id="269" r:id="rId23"/>
    <p:sldId id="289" r:id="rId24"/>
    <p:sldId id="270" r:id="rId25"/>
    <p:sldId id="271" r:id="rId26"/>
    <p:sldId id="273" r:id="rId27"/>
    <p:sldId id="284" r:id="rId28"/>
    <p:sldId id="274" r:id="rId29"/>
    <p:sldId id="283" r:id="rId30"/>
    <p:sldId id="285" r:id="rId31"/>
    <p:sldId id="275" r:id="rId32"/>
    <p:sldId id="282" r:id="rId33"/>
    <p:sldId id="295" r:id="rId34"/>
    <p:sldId id="276" r:id="rId35"/>
    <p:sldId id="296" r:id="rId36"/>
    <p:sldId id="293" r:id="rId37"/>
    <p:sldId id="292" r:id="rId38"/>
    <p:sldId id="294" r:id="rId3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FF"/>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8"/>
  </p:normalViewPr>
  <p:slideViewPr>
    <p:cSldViewPr snapToGrid="0" snapToObjects="1">
      <p:cViewPr>
        <p:scale>
          <a:sx n="75" d="100"/>
          <a:sy n="75" d="100"/>
        </p:scale>
        <p:origin x="-58"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7437C093-5CCD-4633-8BF2-FF16AF308B3A}" type="datetimeFigureOut">
              <a:rPr lang="pt-BR"/>
              <a:pPr>
                <a:defRPr/>
              </a:pPr>
              <a:t>19/08/2022</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2C47CA99-F371-4AEE-A9B1-259A73150C27}" type="slidenum">
              <a:rPr lang="pt-BR"/>
              <a:pPr>
                <a:defRPr/>
              </a:pPr>
              <a:t>‹nº›</a:t>
            </a:fld>
            <a:endParaRPr lang="pt-BR"/>
          </a:p>
        </p:txBody>
      </p:sp>
    </p:spTree>
    <p:extLst>
      <p:ext uri="{BB962C8B-B14F-4D97-AF65-F5344CB8AC3E}">
        <p14:creationId xmlns:p14="http://schemas.microsoft.com/office/powerpoint/2010/main" val="314521639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3686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DC29639F-A844-4334-9410-DE0652D7A097}" type="slidenum">
              <a:rPr lang="pt-BR"/>
              <a:pPr fontAlgn="base">
                <a:spcBef>
                  <a:spcPct val="0"/>
                </a:spcBef>
                <a:spcAft>
                  <a:spcPct val="0"/>
                </a:spcAft>
              </a:pPr>
              <a:t>34</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E33AF431-FB59-493F-85B9-14446C7B02BB}" type="datetimeFigureOut">
              <a:rPr lang="pt-BR"/>
              <a:pPr>
                <a:defRPr/>
              </a:pPr>
              <a:t>19/08/2022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E402CBE3-B96C-41AD-AE4C-5D89119D4F35}" type="slidenum">
              <a:rPr lang="pt-BR"/>
              <a:pPr>
                <a:defRPr/>
              </a:pPr>
              <a:t>‹nº›</a:t>
            </a:fld>
            <a:endParaRPr lang="pt-BR"/>
          </a:p>
        </p:txBody>
      </p:sp>
    </p:spTree>
    <p:extLst>
      <p:ext uri="{BB962C8B-B14F-4D97-AF65-F5344CB8AC3E}">
        <p14:creationId xmlns:p14="http://schemas.microsoft.com/office/powerpoint/2010/main" val="186733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A101D29B-FBC6-48F5-B2DC-99AE742BE268}" type="datetimeFigureOut">
              <a:rPr lang="pt-BR"/>
              <a:pPr>
                <a:defRPr/>
              </a:pPr>
              <a:t>19/08/2022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505F6204-7E4A-46B7-A830-369B63A7573C}" type="slidenum">
              <a:rPr lang="pt-BR"/>
              <a:pPr>
                <a:defRPr/>
              </a:pPr>
              <a:t>‹nº›</a:t>
            </a:fld>
            <a:endParaRPr lang="pt-BR"/>
          </a:p>
        </p:txBody>
      </p:sp>
    </p:spTree>
    <p:extLst>
      <p:ext uri="{BB962C8B-B14F-4D97-AF65-F5344CB8AC3E}">
        <p14:creationId xmlns:p14="http://schemas.microsoft.com/office/powerpoint/2010/main" val="464239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F13B664D-C5A0-4C77-8020-8A6AA76E570E}" type="datetimeFigureOut">
              <a:rPr lang="pt-BR"/>
              <a:pPr>
                <a:defRPr/>
              </a:pPr>
              <a:t>19/08/2022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AE819202-76B0-4205-9D1A-78C1DF111CB5}" type="slidenum">
              <a:rPr lang="pt-BR"/>
              <a:pPr>
                <a:defRPr/>
              </a:pPr>
              <a:t>‹nº›</a:t>
            </a:fld>
            <a:endParaRPr lang="pt-BR"/>
          </a:p>
        </p:txBody>
      </p:sp>
    </p:spTree>
    <p:extLst>
      <p:ext uri="{BB962C8B-B14F-4D97-AF65-F5344CB8AC3E}">
        <p14:creationId xmlns:p14="http://schemas.microsoft.com/office/powerpoint/2010/main" val="1773757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extLst>
          </p:cNvPr>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extLst>
          </p:cNvPr>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A14E10ED-D92D-4B3A-91E7-0550E644C02E}" type="datetimeFigureOut">
              <a:rPr lang="pt-BR"/>
              <a:pPr>
                <a:defRPr/>
              </a:pPr>
              <a:t>19/08/2022</a:t>
            </a:fld>
            <a:endParaRPr lang="pt-BR"/>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2A90ECAF-0BE5-474A-8684-F6091843DC96}" type="slidenum">
              <a:rPr lang="pt-BR"/>
              <a:pPr>
                <a:defRPr/>
              </a:pPr>
              <a:t>‹nº›</a:t>
            </a:fld>
            <a:endParaRPr lang="pt-BR"/>
          </a:p>
        </p:txBody>
      </p:sp>
    </p:spTree>
    <p:extLst>
      <p:ext uri="{BB962C8B-B14F-4D97-AF65-F5344CB8AC3E}">
        <p14:creationId xmlns:p14="http://schemas.microsoft.com/office/powerpoint/2010/main" val="346101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extLst>
          </p:cNvPr>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extLst>
          </p:cNvPr>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a:extLst>
              <a:ext uri="{FF2B5EF4-FFF2-40B4-BE49-F238E27FC236}"/>
            </a:extLst>
          </p:cNvPr>
          <p:cNvSpPr>
            <a:spLocks noGrp="1"/>
          </p:cNvSpPr>
          <p:nvPr>
            <p:ph type="dt" sz="half" idx="10"/>
          </p:nvPr>
        </p:nvSpPr>
        <p:spPr/>
        <p:txBody>
          <a:bodyPr/>
          <a:lstStyle>
            <a:lvl1pPr>
              <a:defRPr/>
            </a:lvl1pPr>
          </a:lstStyle>
          <a:p>
            <a:pPr>
              <a:defRPr/>
            </a:pPr>
            <a:fld id="{ACFFF90A-88B7-4185-8CF2-126F952E5B19}" type="datetimeFigureOut">
              <a:rPr lang="pt-BR"/>
              <a:pPr>
                <a:defRPr/>
              </a:pPr>
              <a:t>19/08/2022</a:t>
            </a:fld>
            <a:endParaRPr lang="pt-BR"/>
          </a:p>
        </p:txBody>
      </p:sp>
      <p:sp>
        <p:nvSpPr>
          <p:cNvPr id="8"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9"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04286D98-A34C-4466-923C-AD24A27E0497}" type="slidenum">
              <a:rPr lang="pt-BR"/>
              <a:pPr>
                <a:defRPr/>
              </a:pPr>
              <a:t>‹nº›</a:t>
            </a:fld>
            <a:endParaRPr lang="pt-BR"/>
          </a:p>
        </p:txBody>
      </p:sp>
    </p:spTree>
    <p:extLst>
      <p:ext uri="{BB962C8B-B14F-4D97-AF65-F5344CB8AC3E}">
        <p14:creationId xmlns:p14="http://schemas.microsoft.com/office/powerpoint/2010/main" val="1355934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Data 3">
            <a:extLst>
              <a:ext uri="{FF2B5EF4-FFF2-40B4-BE49-F238E27FC236}"/>
            </a:extLst>
          </p:cNvPr>
          <p:cNvSpPr>
            <a:spLocks noGrp="1"/>
          </p:cNvSpPr>
          <p:nvPr>
            <p:ph type="dt" sz="half" idx="10"/>
          </p:nvPr>
        </p:nvSpPr>
        <p:spPr/>
        <p:txBody>
          <a:bodyPr/>
          <a:lstStyle>
            <a:lvl1pPr>
              <a:defRPr/>
            </a:lvl1pPr>
          </a:lstStyle>
          <a:p>
            <a:pPr>
              <a:defRPr/>
            </a:pPr>
            <a:fld id="{EFFEB626-E5E7-4914-9B15-9CD9E27390B0}" type="datetimeFigureOut">
              <a:rPr lang="pt-BR"/>
              <a:pPr>
                <a:defRPr/>
              </a:pPr>
              <a:t>19/08/2022</a:t>
            </a:fld>
            <a:endParaRPr lang="pt-BR"/>
          </a:p>
        </p:txBody>
      </p:sp>
      <p:sp>
        <p:nvSpPr>
          <p:cNvPr id="4"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5"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723D65E2-9ACF-465D-A539-F333692BA4EF}" type="slidenum">
              <a:rPr lang="pt-BR"/>
              <a:pPr>
                <a:defRPr/>
              </a:pPr>
              <a:t>‹nº›</a:t>
            </a:fld>
            <a:endParaRPr lang="pt-BR"/>
          </a:p>
        </p:txBody>
      </p:sp>
    </p:spTree>
    <p:extLst>
      <p:ext uri="{BB962C8B-B14F-4D97-AF65-F5344CB8AC3E}">
        <p14:creationId xmlns:p14="http://schemas.microsoft.com/office/powerpoint/2010/main" val="2044201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a:extLst>
              <a:ext uri="{FF2B5EF4-FFF2-40B4-BE49-F238E27FC236}"/>
            </a:extLst>
          </p:cNvPr>
          <p:cNvSpPr>
            <a:spLocks noGrp="1"/>
          </p:cNvSpPr>
          <p:nvPr>
            <p:ph type="dt" sz="half" idx="10"/>
          </p:nvPr>
        </p:nvSpPr>
        <p:spPr/>
        <p:txBody>
          <a:bodyPr/>
          <a:lstStyle>
            <a:lvl1pPr>
              <a:defRPr/>
            </a:lvl1pPr>
          </a:lstStyle>
          <a:p>
            <a:pPr>
              <a:defRPr/>
            </a:pPr>
            <a:fld id="{5860B1DA-AE7D-44FE-9D96-108ACD2C0D81}" type="datetimeFigureOut">
              <a:rPr lang="pt-BR"/>
              <a:pPr>
                <a:defRPr/>
              </a:pPr>
              <a:t>19/08/2022</a:t>
            </a:fld>
            <a:endParaRPr lang="pt-BR"/>
          </a:p>
        </p:txBody>
      </p:sp>
      <p:sp>
        <p:nvSpPr>
          <p:cNvPr id="3"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4"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F5DD1C86-BC66-4570-94F5-9B8B40E74B9E}" type="slidenum">
              <a:rPr lang="pt-BR"/>
              <a:pPr>
                <a:defRPr/>
              </a:pPr>
              <a:t>‹nº›</a:t>
            </a:fld>
            <a:endParaRPr lang="pt-BR"/>
          </a:p>
        </p:txBody>
      </p:sp>
    </p:spTree>
    <p:extLst>
      <p:ext uri="{BB962C8B-B14F-4D97-AF65-F5344CB8AC3E}">
        <p14:creationId xmlns:p14="http://schemas.microsoft.com/office/powerpoint/2010/main" val="2966744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E8086C02-C800-4E4D-B2C7-4E2DDE477340}" type="datetimeFigureOut">
              <a:rPr lang="pt-BR"/>
              <a:pPr>
                <a:defRPr/>
              </a:pPr>
              <a:t>19/08/2022</a:t>
            </a:fld>
            <a:endParaRPr lang="pt-BR"/>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246AAF49-CA12-4E55-B36A-F0D2EA4F5611}" type="slidenum">
              <a:rPr lang="pt-BR"/>
              <a:pPr>
                <a:defRPr/>
              </a:pPr>
              <a:t>‹nº›</a:t>
            </a:fld>
            <a:endParaRPr lang="pt-BR"/>
          </a:p>
        </p:txBody>
      </p:sp>
    </p:spTree>
    <p:extLst>
      <p:ext uri="{BB962C8B-B14F-4D97-AF65-F5344CB8AC3E}">
        <p14:creationId xmlns:p14="http://schemas.microsoft.com/office/powerpoint/2010/main" val="3707696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B1DE7D86-BD73-49D0-B662-91A2C6A3A0C1}" type="datetimeFigureOut">
              <a:rPr lang="pt-BR"/>
              <a:pPr>
                <a:defRPr/>
              </a:pPr>
              <a:t>19/08/2022</a:t>
            </a:fld>
            <a:endParaRPr lang="pt-BR"/>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86AE2986-8FD2-4129-B05B-3F6CC4AC4C70}" type="slidenum">
              <a:rPr lang="pt-BR"/>
              <a:pPr>
                <a:defRPr/>
              </a:pPr>
              <a:t>‹nº›</a:t>
            </a:fld>
            <a:endParaRPr lang="pt-BR"/>
          </a:p>
        </p:txBody>
      </p:sp>
    </p:spTree>
    <p:extLst>
      <p:ext uri="{BB962C8B-B14F-4D97-AF65-F5344CB8AC3E}">
        <p14:creationId xmlns:p14="http://schemas.microsoft.com/office/powerpoint/2010/main" val="3481054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28E54833-16C9-42BB-B281-C7404CCBE881}" type="datetimeFigureOut">
              <a:rPr lang="pt-BR"/>
              <a:pPr>
                <a:defRPr/>
              </a:pPr>
              <a:t>19/08/2022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F897B6C4-0588-4741-B89B-81A74D13C0B6}" type="slidenum">
              <a:rPr lang="pt-BR"/>
              <a:pPr>
                <a:defRPr/>
              </a:pPr>
              <a:t>‹nº›</a:t>
            </a:fld>
            <a:endParaRPr lang="pt-BR"/>
          </a:p>
        </p:txBody>
      </p:sp>
    </p:spTree>
    <p:extLst>
      <p:ext uri="{BB962C8B-B14F-4D97-AF65-F5344CB8AC3E}">
        <p14:creationId xmlns:p14="http://schemas.microsoft.com/office/powerpoint/2010/main" val="532483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81E420A7-914A-4501-B25A-C07F2E3F2C9E}" type="datetimeFigureOut">
              <a:rPr lang="pt-BR"/>
              <a:pPr>
                <a:defRPr/>
              </a:pPr>
              <a:t>19/08/2022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D7F1449C-A2E3-4E81-B7FA-BC50DE1A6BD3}" type="slidenum">
              <a:rPr lang="pt-BR"/>
              <a:pPr>
                <a:defRPr/>
              </a:pPr>
              <a:t>‹nº›</a:t>
            </a:fld>
            <a:endParaRPr lang="pt-BR"/>
          </a:p>
        </p:txBody>
      </p:sp>
    </p:spTree>
    <p:extLst>
      <p:ext uri="{BB962C8B-B14F-4D97-AF65-F5344CB8AC3E}">
        <p14:creationId xmlns:p14="http://schemas.microsoft.com/office/powerpoint/2010/main" val="3624565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5C6B620-9F21-4F51-91A9-D380B92370C9}" type="datetimeFigureOut">
              <a:rPr lang="pt-BR"/>
              <a:pPr>
                <a:defRPr/>
              </a:pPr>
              <a:t>19/08/2022</a:t>
            </a:fld>
            <a:endParaRPr lang="pt-BR"/>
          </a:p>
        </p:txBody>
      </p:sp>
      <p:sp>
        <p:nvSpPr>
          <p:cNvPr id="5" name="Espaço Reservado para Rodapé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36A28B3-F5B4-48AE-B2A2-52F5EDB69208}"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ubmed.ncbi.nlm.nih.gov/35840707/"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20845" TargetMode="External"/><Relationship Id="rId1" Type="http://schemas.openxmlformats.org/officeDocument/2006/relationships/slideLayout" Target="../slideLayouts/slideLayout2.xml"/><Relationship Id="rId4" Type="http://schemas.openxmlformats.org/officeDocument/2006/relationships/hyperlink" Target="https://rbm.org.br/export-pdf/311/v55a01.pdf"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21263"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0" y="3062288"/>
            <a:ext cx="12192000" cy="7334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600">
                <a:latin typeface="Arial" pitchFamily="34" charset="0"/>
                <a:hlinkClick r:id="rId2"/>
              </a:rPr>
              <a:t>The </a:t>
            </a:r>
            <a:r>
              <a:rPr lang="pt-BR" sz="1600" b="1">
                <a:latin typeface="Arial" pitchFamily="34" charset="0"/>
                <a:hlinkClick r:id="rId2"/>
              </a:rPr>
              <a:t>role</a:t>
            </a:r>
            <a:r>
              <a:rPr lang="pt-BR" sz="1600">
                <a:latin typeface="Arial" pitchFamily="34" charset="0"/>
                <a:hlinkClick r:id="rId2"/>
              </a:rPr>
              <a:t> of </a:t>
            </a:r>
            <a:r>
              <a:rPr lang="pt-BR" sz="1600" b="1">
                <a:latin typeface="Arial" pitchFamily="34" charset="0"/>
                <a:hlinkClick r:id="rId2"/>
              </a:rPr>
              <a:t>furosemide</a:t>
            </a:r>
            <a:r>
              <a:rPr lang="pt-BR" sz="1600">
                <a:latin typeface="Arial" pitchFamily="34" charset="0"/>
                <a:hlinkClick r:id="rId2"/>
              </a:rPr>
              <a:t> and </a:t>
            </a:r>
            <a:r>
              <a:rPr lang="pt-BR" sz="1600" b="1">
                <a:latin typeface="Arial" pitchFamily="34" charset="0"/>
                <a:hlinkClick r:id="rId2"/>
              </a:rPr>
              <a:t>fluid</a:t>
            </a:r>
            <a:r>
              <a:rPr lang="pt-BR" sz="1600">
                <a:latin typeface="Arial" pitchFamily="34" charset="0"/>
                <a:hlinkClick r:id="rId2"/>
              </a:rPr>
              <a:t> </a:t>
            </a:r>
            <a:r>
              <a:rPr lang="pt-BR" sz="1600" b="1">
                <a:latin typeface="Arial" pitchFamily="34" charset="0"/>
                <a:hlinkClick r:id="rId2"/>
              </a:rPr>
              <a:t>management</a:t>
            </a:r>
            <a:r>
              <a:rPr lang="pt-BR" sz="1600">
                <a:latin typeface="Arial" pitchFamily="34" charset="0"/>
                <a:hlinkClick r:id="rId2"/>
              </a:rPr>
              <a:t> for a </a:t>
            </a:r>
            <a:r>
              <a:rPr lang="pt-BR" sz="1600" b="1">
                <a:latin typeface="Arial" pitchFamily="34" charset="0"/>
                <a:hlinkClick r:id="rId2"/>
              </a:rPr>
              <a:t>hemodynamically</a:t>
            </a:r>
            <a:r>
              <a:rPr lang="pt-BR" sz="1600">
                <a:latin typeface="Arial" pitchFamily="34" charset="0"/>
                <a:hlinkClick r:id="rId2"/>
              </a:rPr>
              <a:t> significant patent ductus arteriosus in premature infants.</a:t>
            </a:r>
            <a:r>
              <a:rPr lang="pt-BR" sz="1600">
                <a:latin typeface="Arial" pitchFamily="34" charset="0"/>
              </a:rPr>
              <a:t>Dudley S, Sen S, Hanson A, El Khuffash A, Levy PT.J Perinatol. </a:t>
            </a:r>
            <a:r>
              <a:rPr lang="pt-BR" sz="1600" b="1">
                <a:latin typeface="Arial" pitchFamily="34" charset="0"/>
              </a:rPr>
              <a:t>2022</a:t>
            </a:r>
            <a:r>
              <a:rPr lang="pt-BR" sz="1600">
                <a:latin typeface="Arial" pitchFamily="34" charset="0"/>
              </a:rPr>
              <a:t> Jul 15. doi: 10.1038/s41372-022-01450-1. Online ahead of print.PMID: 35840707 Review.</a:t>
            </a:r>
          </a:p>
        </p:txBody>
      </p:sp>
      <p:sp>
        <p:nvSpPr>
          <p:cNvPr id="37891" name="Rectangle 3"/>
          <p:cNvSpPr>
            <a:spLocks noChangeArrowheads="1"/>
          </p:cNvSpPr>
          <p:nvPr/>
        </p:nvSpPr>
        <p:spPr bwMode="auto">
          <a:xfrm>
            <a:off x="719138" y="1900238"/>
            <a:ext cx="10848975" cy="10160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01568" anchor="ctr">
            <a:spAutoFit/>
          </a:bodyPr>
          <a:lstStyle/>
          <a:p>
            <a:pPr algn="ctr"/>
            <a:r>
              <a:rPr lang="pt-BR" sz="2000" b="1">
                <a:solidFill>
                  <a:srgbClr val="0000FF"/>
                </a:solidFill>
                <a:latin typeface="Algerian" pitchFamily="82" charset="0"/>
              </a:rPr>
              <a:t>O papel da furosemida e do gerenciamento de fluidos para um canal arterial hemodinamicamente significativo em bebês prematuros</a:t>
            </a:r>
          </a:p>
          <a:p>
            <a:pPr algn="ctr" eaLnBrk="0" hangingPunct="0"/>
            <a:endParaRPr lang="pt-BR" sz="2000">
              <a:solidFill>
                <a:srgbClr val="0000FF"/>
              </a:solidFill>
              <a:latin typeface="Algerian" pitchFamily="82" charset="0"/>
            </a:endParaRPr>
          </a:p>
        </p:txBody>
      </p:sp>
      <p:pic>
        <p:nvPicPr>
          <p:cNvPr id="37892" name="Picture 4" descr="História da Neonatologia no Hospital Materno Infantil de Brasíl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138" y="4210050"/>
            <a:ext cx="2100262"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Text Box 5"/>
          <p:cNvSpPr txBox="1">
            <a:spLocks noChangeArrowheads="1"/>
          </p:cNvSpPr>
          <p:nvPr/>
        </p:nvSpPr>
        <p:spPr bwMode="auto">
          <a:xfrm>
            <a:off x="2847975" y="4437063"/>
            <a:ext cx="65722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atin typeface="Arial" pitchFamily="34" charset="0"/>
              </a:rPr>
              <a:t>Apresentação:Aldo Ferrini, R4 em Neonatologia-HMIB/SES/DF</a:t>
            </a:r>
          </a:p>
          <a:p>
            <a:pPr algn="ctr"/>
            <a:r>
              <a:rPr lang="pt-BR">
                <a:latin typeface="Arial" pitchFamily="34" charset="0"/>
              </a:rPr>
              <a:t>Coordenação: Paulo R. Margotto</a:t>
            </a:r>
          </a:p>
          <a:p>
            <a:pPr algn="ctr"/>
            <a:r>
              <a:rPr lang="pt-BR">
                <a:latin typeface="Arial" pitchFamily="34" charset="0"/>
                <a:hlinkClick r:id="rId4"/>
              </a:rPr>
              <a:t>www.paulomargotto.com.br</a:t>
            </a:r>
            <a:endParaRPr lang="pt-BR">
              <a:latin typeface="Arial" pitchFamily="34" charset="0"/>
            </a:endParaRPr>
          </a:p>
          <a:p>
            <a:pPr algn="ctr"/>
            <a:r>
              <a:rPr lang="pt-BR">
                <a:latin typeface="Arial" pitchFamily="34" charset="0"/>
              </a:rPr>
              <a:t>Brasília, 20 de agosto de 2022</a:t>
            </a:r>
          </a:p>
        </p:txBody>
      </p:sp>
      <p:pic>
        <p:nvPicPr>
          <p:cNvPr id="37894"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52625" y="200025"/>
            <a:ext cx="7886700" cy="1547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0225" y="4210050"/>
            <a:ext cx="2771775" cy="261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Introdução</a:t>
            </a:r>
            <a:endParaRPr lang="pt-BR" dirty="0"/>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80000"/>
              </a:lnSpc>
            </a:pPr>
            <a:r>
              <a:rPr lang="pt-BR" smtClean="0"/>
              <a:t>A persistência do canal arterial (PCA) está entre as anomalias cardíacas congênitas mais comuns em recém-nascidos [1]. </a:t>
            </a:r>
          </a:p>
          <a:p>
            <a:pPr algn="just">
              <a:lnSpc>
                <a:spcPct val="80000"/>
              </a:lnSpc>
            </a:pPr>
            <a:endParaRPr lang="pt-BR" smtClean="0"/>
          </a:p>
          <a:p>
            <a:pPr algn="just">
              <a:lnSpc>
                <a:spcPct val="80000"/>
              </a:lnSpc>
            </a:pPr>
            <a:r>
              <a:rPr lang="pt-BR" smtClean="0"/>
              <a:t>O conceito de PCA hemodinamicamente significativa (hsPDA) é baseado em interações entre </a:t>
            </a:r>
            <a:r>
              <a:rPr lang="pt-BR" b="1" smtClean="0"/>
              <a:t>fatores clínicos</a:t>
            </a:r>
            <a:r>
              <a:rPr lang="pt-BR" smtClean="0"/>
              <a:t> e </a:t>
            </a:r>
            <a:r>
              <a:rPr lang="pt-BR" b="1" smtClean="0"/>
              <a:t>anatômicos</a:t>
            </a:r>
            <a:r>
              <a:rPr lang="pt-BR" smtClean="0"/>
              <a:t> medidos comumente por ecocardiografia. </a:t>
            </a:r>
          </a:p>
          <a:p>
            <a:pPr algn="just">
              <a:lnSpc>
                <a:spcPct val="80000"/>
              </a:lnSpc>
            </a:pPr>
            <a:endParaRPr lang="pt-BR" smtClean="0"/>
          </a:p>
          <a:p>
            <a:pPr algn="just">
              <a:lnSpc>
                <a:spcPct val="80000"/>
              </a:lnSpc>
            </a:pPr>
            <a:r>
              <a:rPr lang="pt-BR" smtClean="0"/>
              <a:t>O manejo da hsPDA em RNPT é um tópico de debate. Há uma ampla variação nos algoritmos de </a:t>
            </a:r>
            <a:r>
              <a:rPr lang="pt-BR" b="1" smtClean="0"/>
              <a:t>manejo conservador, farmacológico e intervencionista</a:t>
            </a:r>
            <a:r>
              <a:rPr lang="pt-BR" smtClean="0"/>
              <a:t> [2].</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Introdução</a:t>
            </a:r>
          </a:p>
        </p:txBody>
      </p:sp>
      <p:sp>
        <p:nvSpPr>
          <p:cNvPr id="3" name="Espaço Reservado para Conteúdo 2">
            <a:extLst>
              <a:ext uri="{FF2B5EF4-FFF2-40B4-BE49-F238E27FC236}"/>
            </a:extLst>
          </p:cNvPr>
          <p:cNvSpPr>
            <a:spLocks noGrp="1"/>
          </p:cNvSpPr>
          <p:nvPr>
            <p:ph idx="1"/>
          </p:nvPr>
        </p:nvSpPr>
        <p:spPr/>
        <p:txBody>
          <a:bodyPr>
            <a:noAutofit/>
          </a:bodyPr>
          <a:lstStyle/>
          <a:p>
            <a:pPr algn="just"/>
            <a:r>
              <a:rPr lang="pt-BR" smtClean="0"/>
              <a:t>Dentro do </a:t>
            </a:r>
            <a:r>
              <a:rPr lang="pt-BR" b="1" smtClean="0"/>
              <a:t>tratamento conservador</a:t>
            </a:r>
            <a:r>
              <a:rPr lang="pt-BR" smtClean="0"/>
              <a:t>, o uso rotineiro de </a:t>
            </a:r>
            <a:r>
              <a:rPr lang="pt-BR" b="1" smtClean="0"/>
              <a:t>furosemida</a:t>
            </a:r>
            <a:r>
              <a:rPr lang="pt-BR" smtClean="0"/>
              <a:t>, para reduzir o edema pulmonar e melhorar a função pulmonar continua a suscitar intensa discussão devido às preocupações sobre sua regulação positiva da prostaglandina E2 (PGE2) e a falta de evidências claras de benefício fisiológico ou melhora clínica nos sintomas associados à PCA. </a:t>
            </a:r>
          </a:p>
          <a:p>
            <a:pPr algn="just"/>
            <a:endParaRPr lang="pt-BR" smtClean="0"/>
          </a:p>
          <a:p>
            <a:pPr algn="just"/>
            <a:r>
              <a:rPr lang="pt-BR" smtClean="0"/>
              <a:t>Apesar de uma literatura rica sobre o manejo de PCA, </a:t>
            </a:r>
            <a:r>
              <a:rPr lang="pt-BR" b="1" smtClean="0"/>
              <a:t>não existe consenso</a:t>
            </a:r>
            <a:r>
              <a:rPr lang="pt-BR" smtClean="0"/>
              <a:t> sobre o uso de furosemida em hsPDAs. </a:t>
            </a:r>
          </a:p>
          <a:p>
            <a:pPr algn="just">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Introdução</a:t>
            </a:r>
            <a:endParaRPr lang="pt-BR" dirty="0"/>
          </a:p>
        </p:txBody>
      </p:sp>
      <p:sp>
        <p:nvSpPr>
          <p:cNvPr id="5123" name="Espaço Reservado para Conteúdo 2"/>
          <p:cNvSpPr>
            <a:spLocks noGrp="1"/>
          </p:cNvSpPr>
          <p:nvPr>
            <p:ph idx="1"/>
          </p:nvPr>
        </p:nvSpPr>
        <p:spPr/>
        <p:txBody>
          <a:bodyPr/>
          <a:lstStyle/>
          <a:p>
            <a:pPr algn="just"/>
            <a:r>
              <a:rPr lang="pt-BR" smtClean="0"/>
              <a:t>No artigo, foram discutidos diferentes </a:t>
            </a:r>
            <a:r>
              <a:rPr lang="pt-BR" b="1" smtClean="0"/>
              <a:t>critérios para definir hsPDA</a:t>
            </a:r>
            <a:r>
              <a:rPr lang="pt-BR" smtClean="0"/>
              <a:t>, um resumo das </a:t>
            </a:r>
            <a:r>
              <a:rPr lang="pt-BR" b="1" smtClean="0"/>
              <a:t>estratégias de manejo</a:t>
            </a:r>
            <a:r>
              <a:rPr lang="pt-BR" smtClean="0"/>
              <a:t>, as considerações mecânicas, a </a:t>
            </a:r>
            <a:r>
              <a:rPr lang="pt-BR" b="1" smtClean="0"/>
              <a:t>prática atual do uso de furosemida </a:t>
            </a:r>
            <a:r>
              <a:rPr lang="pt-BR" smtClean="0"/>
              <a:t>e uma </a:t>
            </a:r>
            <a:r>
              <a:rPr lang="pt-BR" b="1" smtClean="0"/>
              <a:t>abordagem para o manejo de fluidos e diuréticos</a:t>
            </a:r>
            <a:r>
              <a:rPr lang="pt-BR" smtClean="0"/>
              <a:t> em RN com hsPDA para abordar a questão: </a:t>
            </a:r>
            <a:r>
              <a:rPr lang="pt-BR" b="1" smtClean="0">
                <a:solidFill>
                  <a:srgbClr val="0000FF"/>
                </a:solidFill>
              </a:rPr>
              <a:t>o uso rotineiro de furosemida em RN com hsPDA tem valor em nossa prática atual?</a:t>
            </a:r>
          </a:p>
          <a:p>
            <a:pPr algn="just"/>
            <a:endParaRPr lang="pt-BR" smtClean="0">
              <a:solidFill>
                <a:srgbClr val="0000FF"/>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normAutofit/>
          </a:bodyPr>
          <a:lstStyle/>
          <a:p>
            <a:r>
              <a:rPr lang="pt-BR" sz="3800" smtClean="0">
                <a:solidFill>
                  <a:schemeClr val="accent1"/>
                </a:solidFill>
                <a:effectLst>
                  <a:outerShdw blurRad="38100" dist="38100" dir="2700000" algn="tl">
                    <a:srgbClr val="C0C0C0"/>
                  </a:outerShdw>
                </a:effectLst>
                <a:latin typeface="Andale Mono"/>
              </a:rPr>
              <a:t>Definição de PCA hemodinamicamente significativa</a:t>
            </a:r>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80000"/>
              </a:lnSpc>
            </a:pPr>
            <a:r>
              <a:rPr lang="pt-BR" sz="2600" smtClean="0"/>
              <a:t>O canal arterial é uma conexão intrauterina entre a artéria pulmonar e a aorta que desvia sangue oxigenado dos tecidos pulmonares fetais em direção à circulação sistêmica. </a:t>
            </a:r>
          </a:p>
          <a:p>
            <a:pPr algn="just">
              <a:lnSpc>
                <a:spcPct val="80000"/>
              </a:lnSpc>
            </a:pPr>
            <a:endParaRPr lang="pt-BR" sz="2600" smtClean="0"/>
          </a:p>
          <a:p>
            <a:pPr algn="just">
              <a:lnSpc>
                <a:spcPct val="80000"/>
              </a:lnSpc>
            </a:pPr>
            <a:r>
              <a:rPr lang="pt-BR" sz="2600" smtClean="0"/>
              <a:t>A persistência dessa conexão após o parto resulta em uma comunicação aberta entre os leitos vasculares pulmonar e sistêmico. </a:t>
            </a:r>
          </a:p>
          <a:p>
            <a:pPr algn="just">
              <a:lnSpc>
                <a:spcPct val="80000"/>
              </a:lnSpc>
            </a:pPr>
            <a:endParaRPr lang="pt-BR" sz="2600" smtClean="0"/>
          </a:p>
          <a:p>
            <a:pPr algn="just">
              <a:lnSpc>
                <a:spcPct val="80000"/>
              </a:lnSpc>
            </a:pPr>
            <a:r>
              <a:rPr lang="pt-BR" sz="2600" smtClean="0"/>
              <a:t>Os neonatos com menores IG apresentam maior risco de PCA [1,3,4]. Com o declínio fisiológico pós-natal da resistência vascular pulmonar, o equilíbrio relativo entre as circulações sistêmica e pulmonar favorece o aumento do fluxo sanguíneo pulmonar levando à hipercirculação pulmonar [5].</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normAutofit/>
          </a:bodyPr>
          <a:lstStyle/>
          <a:p>
            <a:r>
              <a:rPr lang="pt-BR" sz="3800" smtClean="0">
                <a:solidFill>
                  <a:schemeClr val="accent1"/>
                </a:solidFill>
                <a:effectLst>
                  <a:outerShdw blurRad="38100" dist="38100" dir="2700000" algn="tl">
                    <a:srgbClr val="C0C0C0"/>
                  </a:outerShdw>
                </a:effectLst>
                <a:latin typeface="Andale Mono"/>
              </a:rPr>
              <a:t>Definição de PCA hemodinamicamente significativa</a:t>
            </a:r>
            <a:endParaRPr lang="pt-BR" sz="3800" smtClean="0"/>
          </a:p>
        </p:txBody>
      </p:sp>
      <p:sp>
        <p:nvSpPr>
          <p:cNvPr id="7171" name="Espaço Reservado para Conteúdo 2"/>
          <p:cNvSpPr>
            <a:spLocks noGrp="1"/>
          </p:cNvSpPr>
          <p:nvPr>
            <p:ph idx="1"/>
          </p:nvPr>
        </p:nvSpPr>
        <p:spPr/>
        <p:txBody>
          <a:bodyPr/>
          <a:lstStyle/>
          <a:p>
            <a:pPr algn="just"/>
            <a:r>
              <a:rPr lang="pt-BR" smtClean="0"/>
              <a:t>Resulta em edema pulmonar intersticial de um leito capilar pulmonar sensível que enfrenta pressões hidrostáticas aumentadas. </a:t>
            </a:r>
          </a:p>
          <a:p>
            <a:pPr algn="just"/>
            <a:endParaRPr lang="pt-BR" smtClean="0"/>
          </a:p>
          <a:p>
            <a:pPr algn="just"/>
            <a:r>
              <a:rPr lang="pt-BR" smtClean="0"/>
              <a:t>O roubo sistêmico subsequente pode levar à hipoperfusão de órgãos nobres. </a:t>
            </a:r>
          </a:p>
          <a:p>
            <a:pPr algn="just"/>
            <a:endParaRPr lang="pt-BR" smtClean="0"/>
          </a:p>
          <a:p>
            <a:pPr algn="just"/>
            <a:r>
              <a:rPr lang="pt-BR" smtClean="0"/>
              <a:t>As definições de hsPDA incorporam </a:t>
            </a:r>
            <a:r>
              <a:rPr lang="pt-BR" b="1" smtClean="0"/>
              <a:t>fatores clínicos</a:t>
            </a:r>
            <a:r>
              <a:rPr lang="pt-BR" smtClean="0"/>
              <a:t>, </a:t>
            </a:r>
            <a:r>
              <a:rPr lang="pt-BR" b="1" smtClean="0"/>
              <a:t>achados ecocardiográficos</a:t>
            </a:r>
            <a:r>
              <a:rPr lang="pt-BR" smtClean="0"/>
              <a:t> e </a:t>
            </a:r>
            <a:r>
              <a:rPr lang="pt-BR" b="1" smtClean="0"/>
              <a:t>outros fatores </a:t>
            </a:r>
            <a:r>
              <a:rPr lang="pt-BR" smtClean="0"/>
              <a:t>(idade gestacional, restrição de crescimento, sepse) [6]. </a:t>
            </a:r>
          </a:p>
          <a:p>
            <a:pPr algn="just"/>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8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Definição de PCA hemodinamicamente significativo</a:t>
            </a:r>
            <a:endParaRPr lang="pt-BR" sz="3800" dirty="0"/>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algn="just" fontAlgn="auto">
              <a:spcAft>
                <a:spcPts val="0"/>
              </a:spcAft>
              <a:defRPr/>
            </a:pPr>
            <a:r>
              <a:rPr lang="pt-BR" dirty="0"/>
              <a:t>Os </a:t>
            </a:r>
            <a:r>
              <a:rPr lang="pt-BR" b="1" dirty="0"/>
              <a:t>sinais clínicos </a:t>
            </a:r>
            <a:r>
              <a:rPr lang="pt-BR" dirty="0"/>
              <a:t>de PCA sintomática podem incluir </a:t>
            </a:r>
            <a:r>
              <a:rPr lang="pt-BR" b="1" dirty="0"/>
              <a:t>sopro, </a:t>
            </a:r>
            <a:r>
              <a:rPr lang="pt-BR" b="1" dirty="0" err="1"/>
              <a:t>precordio</a:t>
            </a:r>
            <a:r>
              <a:rPr lang="pt-BR" b="1" dirty="0"/>
              <a:t>  hiperdinâmico, taquicardia, pulsos amplos, pressão de pulso aumentada </a:t>
            </a:r>
            <a:r>
              <a:rPr lang="pt-BR" dirty="0"/>
              <a:t>ou</a:t>
            </a:r>
            <a:r>
              <a:rPr lang="pt-BR" b="1" dirty="0"/>
              <a:t> piora do estado respiratório. </a:t>
            </a:r>
          </a:p>
          <a:p>
            <a:pPr marL="0" indent="0" algn="just" fontAlgn="auto">
              <a:spcAft>
                <a:spcPts val="0"/>
              </a:spcAft>
              <a:buFont typeface="Arial" pitchFamily="34" charset="0"/>
              <a:buNone/>
              <a:defRPr/>
            </a:pPr>
            <a:endParaRPr lang="pt-BR" dirty="0"/>
          </a:p>
          <a:p>
            <a:pPr algn="just" fontAlgn="auto">
              <a:spcAft>
                <a:spcPts val="0"/>
              </a:spcAft>
              <a:defRPr/>
            </a:pPr>
            <a:r>
              <a:rPr lang="pt-BR" dirty="0"/>
              <a:t>A </a:t>
            </a:r>
            <a:r>
              <a:rPr lang="pt-BR" b="1" dirty="0"/>
              <a:t>evidência ecocardiográfica </a:t>
            </a:r>
            <a:r>
              <a:rPr lang="pt-BR" dirty="0"/>
              <a:t>de um </a:t>
            </a:r>
            <a:r>
              <a:rPr lang="pt-BR" dirty="0" err="1"/>
              <a:t>hsPDA</a:t>
            </a:r>
            <a:r>
              <a:rPr lang="pt-BR" dirty="0"/>
              <a:t> que incorpora carga de shunt e função cardíaca (por exemplo, </a:t>
            </a:r>
            <a:r>
              <a:rPr lang="pt-BR" dirty="0">
                <a:solidFill>
                  <a:schemeClr val="accent1"/>
                </a:solidFill>
              </a:rPr>
              <a:t>diâmetro do PCA</a:t>
            </a:r>
            <a:r>
              <a:rPr lang="pt-BR" dirty="0"/>
              <a:t>, </a:t>
            </a:r>
            <a:r>
              <a:rPr lang="pt-BR" dirty="0">
                <a:solidFill>
                  <a:schemeClr val="accent1"/>
                </a:solidFill>
              </a:rPr>
              <a:t>padrões de fluxo de shunt</a:t>
            </a:r>
            <a:r>
              <a:rPr lang="pt-BR" dirty="0"/>
              <a:t>, </a:t>
            </a:r>
            <a:r>
              <a:rPr lang="pt-BR" dirty="0">
                <a:solidFill>
                  <a:schemeClr val="accent1"/>
                </a:solidFill>
              </a:rPr>
              <a:t>razão entre diâmetro do átrio esquerdo e da aorta</a:t>
            </a:r>
            <a:r>
              <a:rPr lang="pt-BR" dirty="0"/>
              <a:t>, </a:t>
            </a:r>
            <a:r>
              <a:rPr lang="pt-BR" dirty="0">
                <a:solidFill>
                  <a:schemeClr val="accent1"/>
                </a:solidFill>
              </a:rPr>
              <a:t>débito do ventrículo esquerdo</a:t>
            </a:r>
            <a:r>
              <a:rPr lang="pt-BR" dirty="0"/>
              <a:t>, </a:t>
            </a:r>
            <a:r>
              <a:rPr lang="pt-BR" dirty="0">
                <a:solidFill>
                  <a:schemeClr val="accent1"/>
                </a:solidFill>
              </a:rPr>
              <a:t>reversão do fluxo diastólico da aorta descendente</a:t>
            </a:r>
            <a:r>
              <a:rPr lang="pt-BR" dirty="0"/>
              <a:t>, </a:t>
            </a:r>
            <a:r>
              <a:rPr lang="pt-BR" dirty="0">
                <a:solidFill>
                  <a:schemeClr val="accent1"/>
                </a:solidFill>
              </a:rPr>
              <a:t>medidas funcionais e morfológicas</a:t>
            </a:r>
            <a:r>
              <a:rPr lang="pt-BR" dirty="0"/>
              <a:t>) oferece dados mais objetivos, mas não são utilizados ou padronizados de forma consistente entre os centros. </a:t>
            </a:r>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8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Definição de PCA hemodinamicamente significativo</a:t>
            </a:r>
            <a:endParaRPr lang="pt-BR" sz="3800" dirty="0"/>
          </a:p>
        </p:txBody>
      </p:sp>
      <p:sp>
        <p:nvSpPr>
          <p:cNvPr id="9219" name="Espaço Reservado para Conteúdo 2"/>
          <p:cNvSpPr>
            <a:spLocks noGrp="1"/>
          </p:cNvSpPr>
          <p:nvPr>
            <p:ph idx="1"/>
          </p:nvPr>
        </p:nvSpPr>
        <p:spPr/>
        <p:txBody>
          <a:bodyPr/>
          <a:lstStyle/>
          <a:p>
            <a:pPr algn="just"/>
            <a:r>
              <a:rPr lang="pt-BR" smtClean="0"/>
              <a:t>Os escores mais recentes para hsPDA incluem </a:t>
            </a:r>
            <a:r>
              <a:rPr lang="pt-BR" smtClean="0">
                <a:solidFill>
                  <a:schemeClr val="accent1"/>
                </a:solidFill>
              </a:rPr>
              <a:t>indicadores de hipoperfusão de órgãos-alvo</a:t>
            </a:r>
            <a:r>
              <a:rPr lang="pt-BR" smtClean="0"/>
              <a:t>, </a:t>
            </a:r>
            <a:r>
              <a:rPr lang="pt-BR" smtClean="0">
                <a:solidFill>
                  <a:schemeClr val="accent1"/>
                </a:solidFill>
              </a:rPr>
              <a:t>metabólitos séricos </a:t>
            </a:r>
            <a:r>
              <a:rPr lang="pt-BR" smtClean="0"/>
              <a:t>e </a:t>
            </a:r>
            <a:r>
              <a:rPr lang="pt-BR" smtClean="0">
                <a:solidFill>
                  <a:schemeClr val="accent1"/>
                </a:solidFill>
              </a:rPr>
              <a:t>marcadores bioquímicos </a:t>
            </a:r>
            <a:r>
              <a:rPr lang="pt-BR" smtClean="0"/>
              <a:t>[6]. </a:t>
            </a:r>
          </a:p>
          <a:p>
            <a:pPr algn="just"/>
            <a:endParaRPr lang="pt-BR" smtClean="0"/>
          </a:p>
          <a:p>
            <a:pPr algn="just"/>
            <a:r>
              <a:rPr lang="pt-BR" b="1" smtClean="0"/>
              <a:t>Não existe uma definição universal para o que torna uma PCA hemodinamicamente significativa</a:t>
            </a:r>
            <a:r>
              <a:rPr lang="pt-BR" smtClean="0"/>
              <a:t>, resultando em recomendações e práticas de tratamento muito variadas [7].</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8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Manejo do HSPDA: um foco na terapia conservadora</a:t>
            </a:r>
          </a:p>
        </p:txBody>
      </p:sp>
      <p:sp>
        <p:nvSpPr>
          <p:cNvPr id="3" name="Espaço Reservado para Conteúdo 2">
            <a:extLst>
              <a:ext uri="{FF2B5EF4-FFF2-40B4-BE49-F238E27FC236}"/>
            </a:extLst>
          </p:cNvPr>
          <p:cNvSpPr>
            <a:spLocks noGrp="1"/>
          </p:cNvSpPr>
          <p:nvPr>
            <p:ph idx="1"/>
          </p:nvPr>
        </p:nvSpPr>
        <p:spPr/>
        <p:txBody>
          <a:bodyPr rtlCol="0">
            <a:normAutofit fontScale="92500"/>
          </a:bodyPr>
          <a:lstStyle/>
          <a:p>
            <a:pPr algn="just" fontAlgn="auto">
              <a:spcAft>
                <a:spcPts val="0"/>
              </a:spcAft>
              <a:defRPr/>
            </a:pPr>
            <a:r>
              <a:rPr lang="pt-BR" dirty="0"/>
              <a:t>O tratamento da </a:t>
            </a:r>
            <a:r>
              <a:rPr lang="pt-BR" dirty="0" err="1"/>
              <a:t>hsPDA</a:t>
            </a:r>
            <a:r>
              <a:rPr lang="pt-BR" dirty="0"/>
              <a:t> varia amplamente entre as instituições, mas pode ser </a:t>
            </a:r>
            <a:r>
              <a:rPr lang="pt-BR" dirty="0" smtClean="0"/>
              <a:t>categorizado </a:t>
            </a:r>
            <a:r>
              <a:rPr lang="pt-BR" dirty="0"/>
              <a:t>em três áreas: </a:t>
            </a:r>
          </a:p>
          <a:p>
            <a:pPr lvl="1" algn="just" fontAlgn="auto">
              <a:spcAft>
                <a:spcPts val="0"/>
              </a:spcAft>
              <a:defRPr/>
            </a:pPr>
            <a:r>
              <a:rPr lang="pt-BR" sz="2300" dirty="0">
                <a:solidFill>
                  <a:schemeClr val="accent1"/>
                </a:solidFill>
              </a:rPr>
              <a:t>tratamento conservador</a:t>
            </a:r>
            <a:r>
              <a:rPr lang="pt-BR" sz="2300" dirty="0"/>
              <a:t>, </a:t>
            </a:r>
          </a:p>
          <a:p>
            <a:pPr lvl="1" algn="just" fontAlgn="auto">
              <a:spcAft>
                <a:spcPts val="0"/>
              </a:spcAft>
              <a:defRPr/>
            </a:pPr>
            <a:r>
              <a:rPr lang="pt-BR" sz="2300" dirty="0">
                <a:solidFill>
                  <a:schemeClr val="accent1"/>
                </a:solidFill>
              </a:rPr>
              <a:t>tratamento farmacológico </a:t>
            </a:r>
            <a:r>
              <a:rPr lang="pt-BR" sz="2300" dirty="0"/>
              <a:t>(por exemplo, </a:t>
            </a:r>
            <a:r>
              <a:rPr lang="pt-BR" sz="2300" dirty="0" err="1"/>
              <a:t>ibuprofeno</a:t>
            </a:r>
            <a:r>
              <a:rPr lang="pt-BR" sz="2300" dirty="0"/>
              <a:t>, indometacina ou paracetamol) e </a:t>
            </a:r>
          </a:p>
          <a:p>
            <a:pPr lvl="1" algn="just" fontAlgn="auto">
              <a:spcAft>
                <a:spcPts val="0"/>
              </a:spcAft>
              <a:defRPr/>
            </a:pPr>
            <a:r>
              <a:rPr lang="pt-BR" sz="2300" dirty="0">
                <a:solidFill>
                  <a:schemeClr val="accent1"/>
                </a:solidFill>
              </a:rPr>
              <a:t>fechamento definitivo </a:t>
            </a:r>
            <a:r>
              <a:rPr lang="pt-BR" sz="2300" dirty="0"/>
              <a:t>por ligadura cirúrgica ou oclusão </a:t>
            </a:r>
            <a:r>
              <a:rPr lang="pt-BR" sz="2300" dirty="0" err="1"/>
              <a:t>transcateter</a:t>
            </a:r>
            <a:r>
              <a:rPr lang="pt-BR" sz="2300" dirty="0"/>
              <a:t>. </a:t>
            </a:r>
          </a:p>
          <a:p>
            <a:pPr algn="just" fontAlgn="auto">
              <a:spcAft>
                <a:spcPts val="0"/>
              </a:spcAft>
              <a:defRPr/>
            </a:pPr>
            <a:endParaRPr lang="pt-BR" dirty="0"/>
          </a:p>
          <a:p>
            <a:pPr algn="just" fontAlgn="auto">
              <a:spcAft>
                <a:spcPts val="0"/>
              </a:spcAft>
              <a:defRPr/>
            </a:pPr>
            <a:r>
              <a:rPr lang="pt-BR" dirty="0"/>
              <a:t>Além disso, </a:t>
            </a:r>
            <a:r>
              <a:rPr lang="pt-BR" b="1" dirty="0"/>
              <a:t>embora não haja consenso </a:t>
            </a:r>
            <a:r>
              <a:rPr lang="pt-BR" dirty="0"/>
              <a:t>sobre o que o manejo conservador implica, muitos profissionais </a:t>
            </a:r>
            <a:r>
              <a:rPr lang="pt-BR" b="1" dirty="0" smtClean="0"/>
              <a:t>fazem uso de restrição </a:t>
            </a:r>
            <a:r>
              <a:rPr lang="pt-BR" b="1" dirty="0"/>
              <a:t>de líquidos, diurese, configurações de ventilação adaptadas</a:t>
            </a:r>
            <a:r>
              <a:rPr lang="pt-BR" dirty="0"/>
              <a:t> (redução dos tempos inspiratórios, </a:t>
            </a:r>
            <a:r>
              <a:rPr lang="pt-BR" dirty="0" err="1"/>
              <a:t>Peep</a:t>
            </a:r>
            <a:r>
              <a:rPr lang="pt-BR" dirty="0"/>
              <a:t> mais altas), </a:t>
            </a:r>
            <a:r>
              <a:rPr lang="pt-BR" b="1" dirty="0" err="1"/>
              <a:t>hipercapnia</a:t>
            </a:r>
            <a:r>
              <a:rPr lang="pt-BR" b="1" dirty="0"/>
              <a:t> permissiva</a:t>
            </a:r>
            <a:r>
              <a:rPr lang="pt-BR" dirty="0"/>
              <a:t>, manutenção de um </a:t>
            </a:r>
            <a:r>
              <a:rPr lang="pt-BR" b="1" dirty="0"/>
              <a:t>hematócrito mais alto e saturações de oxigênio direcionadas </a:t>
            </a:r>
            <a:r>
              <a:rPr lang="pt-BR" dirty="0"/>
              <a:t>(89–94%) [5, 8].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8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Manejo do HSPDA: um foco na terapia conservadora</a:t>
            </a:r>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70000"/>
              </a:lnSpc>
            </a:pPr>
            <a:r>
              <a:rPr lang="pt-BR" sz="2600" smtClean="0"/>
              <a:t>Uma recente metanálise e revisão sistemática de ECRs e estudos de coorte que compararam o manejo conservador com o tratamento ativo não encontraram diferenças entre morbidade e mortalidade [8, 9]. </a:t>
            </a:r>
          </a:p>
          <a:p>
            <a:pPr algn="just">
              <a:lnSpc>
                <a:spcPct val="70000"/>
              </a:lnSpc>
            </a:pPr>
            <a:endParaRPr lang="pt-BR" sz="2600" smtClean="0"/>
          </a:p>
          <a:p>
            <a:pPr algn="just">
              <a:lnSpc>
                <a:spcPct val="70000"/>
              </a:lnSpc>
            </a:pPr>
            <a:r>
              <a:rPr lang="pt-BR" sz="2600" smtClean="0"/>
              <a:t>Embora faltem evidências conclusivas sobre as consequências a curto e longo prazo da abordagem conservadora em prematuros [9], </a:t>
            </a:r>
            <a:r>
              <a:rPr lang="pt-BR" sz="2600" b="1" smtClean="0"/>
              <a:t>o interesse no manejo conservador é resultado de vários estudos contemporâneos que mostraram taxas aumentadas de fechamento espontâneo de PCA sem tratamento farmacológico ou intervenções definitivas </a:t>
            </a:r>
            <a:r>
              <a:rPr lang="pt-BR" sz="2600" smtClean="0"/>
              <a:t>[10, 11]. </a:t>
            </a:r>
          </a:p>
          <a:p>
            <a:pPr algn="just">
              <a:lnSpc>
                <a:spcPct val="70000"/>
              </a:lnSpc>
            </a:pPr>
            <a:endParaRPr lang="pt-BR" sz="2600" smtClean="0"/>
          </a:p>
          <a:p>
            <a:pPr algn="just">
              <a:lnSpc>
                <a:spcPct val="70000"/>
              </a:lnSpc>
            </a:pPr>
            <a:r>
              <a:rPr lang="pt-BR" sz="2600" smtClean="0"/>
              <a:t>Esta revisão se concentra nas </a:t>
            </a:r>
            <a:r>
              <a:rPr lang="pt-BR" sz="2600" smtClean="0">
                <a:solidFill>
                  <a:schemeClr val="accent1"/>
                </a:solidFill>
              </a:rPr>
              <a:t>estratégias de manejo conservadoras em torno da restrição de líquidos e utilização de furosemida</a:t>
            </a:r>
            <a:r>
              <a:rPr lang="pt-BR" sz="2600" smtClean="0"/>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Restrição de líquidos na terapia conservadora</a:t>
            </a:r>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algn="just" fontAlgn="auto">
              <a:spcAft>
                <a:spcPts val="0"/>
              </a:spcAft>
              <a:defRPr/>
            </a:pPr>
            <a:r>
              <a:rPr lang="pt-BR" dirty="0"/>
              <a:t>As </a:t>
            </a:r>
            <a:r>
              <a:rPr lang="pt-BR" dirty="0">
                <a:solidFill>
                  <a:schemeClr val="accent1"/>
                </a:solidFill>
              </a:rPr>
              <a:t>primeiras estratégias para o manejo da </a:t>
            </a:r>
            <a:r>
              <a:rPr lang="pt-BR" dirty="0" err="1">
                <a:solidFill>
                  <a:schemeClr val="accent1"/>
                </a:solidFill>
              </a:rPr>
              <a:t>hsPDA</a:t>
            </a:r>
            <a:r>
              <a:rPr lang="pt-BR" dirty="0">
                <a:solidFill>
                  <a:schemeClr val="accent1"/>
                </a:solidFill>
              </a:rPr>
              <a:t> se concentraram na restrição de líquidos para reduzir a </a:t>
            </a:r>
            <a:r>
              <a:rPr lang="pt-BR" dirty="0" err="1">
                <a:solidFill>
                  <a:schemeClr val="accent1"/>
                </a:solidFill>
              </a:rPr>
              <a:t>sobrecirculação</a:t>
            </a:r>
            <a:r>
              <a:rPr lang="pt-BR" dirty="0">
                <a:solidFill>
                  <a:schemeClr val="accent1"/>
                </a:solidFill>
              </a:rPr>
              <a:t> pulmonar, melhorar o edema pulmonar e diminuir o grau de shunt da esquerda para a direita</a:t>
            </a:r>
            <a:r>
              <a:rPr lang="pt-BR" dirty="0"/>
              <a:t>. </a:t>
            </a:r>
          </a:p>
          <a:p>
            <a:pPr algn="just" fontAlgn="auto">
              <a:spcAft>
                <a:spcPts val="0"/>
              </a:spcAft>
              <a:defRPr/>
            </a:pPr>
            <a:endParaRPr lang="pt-BR" dirty="0"/>
          </a:p>
          <a:p>
            <a:pPr algn="just" fontAlgn="auto">
              <a:spcAft>
                <a:spcPts val="0"/>
              </a:spcAft>
              <a:defRPr/>
            </a:pPr>
            <a:r>
              <a:rPr lang="pt-BR" dirty="0"/>
              <a:t>Os estudos fundamentais de Green na década de 1980 observaram uma associação entre taxas aumentadas de PCA e maior ingestão de líquidos [12-14]. Resultados semelhantes foram reproduzidos em coortes contemporâneas, com risco aumentado de permeabilidade </a:t>
            </a:r>
            <a:r>
              <a:rPr lang="pt-BR" dirty="0" err="1"/>
              <a:t>ductal</a:t>
            </a:r>
            <a:r>
              <a:rPr lang="pt-BR" dirty="0"/>
              <a:t> em neonatos com maior ingestão de líquidos nos primeiros três dias de idade [15].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Restrição de líquidos na terapia conservadora</a:t>
            </a:r>
          </a:p>
        </p:txBody>
      </p:sp>
      <p:sp>
        <p:nvSpPr>
          <p:cNvPr id="3" name="Espaço Reservado para Conteúdo 2">
            <a:extLst>
              <a:ext uri="{FF2B5EF4-FFF2-40B4-BE49-F238E27FC236}"/>
            </a:extLst>
          </p:cNvPr>
          <p:cNvSpPr>
            <a:spLocks noGrp="1"/>
          </p:cNvSpPr>
          <p:nvPr>
            <p:ph idx="1"/>
          </p:nvPr>
        </p:nvSpPr>
        <p:spPr/>
        <p:txBody>
          <a:bodyPr rtlCol="0">
            <a:normAutofit fontScale="92500" lnSpcReduction="20000"/>
          </a:bodyPr>
          <a:lstStyle/>
          <a:p>
            <a:pPr algn="just" fontAlgn="auto">
              <a:spcAft>
                <a:spcPts val="0"/>
              </a:spcAft>
              <a:defRPr/>
            </a:pPr>
            <a:r>
              <a:rPr lang="pt-BR" dirty="0"/>
              <a:t>A restrição de líquidos, no entanto, acarreta um risco aumentado de </a:t>
            </a:r>
            <a:r>
              <a:rPr lang="pt-BR" b="1" dirty="0"/>
              <a:t>desidratação</a:t>
            </a:r>
            <a:r>
              <a:rPr lang="pt-BR" dirty="0"/>
              <a:t> e </a:t>
            </a:r>
            <a:r>
              <a:rPr lang="pt-BR" b="1" dirty="0"/>
              <a:t>perda de peso pós-natal </a:t>
            </a:r>
            <a:r>
              <a:rPr lang="pt-BR" dirty="0"/>
              <a:t>com implicações para o crescimento e nutrição a longo prazo [16-18]. </a:t>
            </a:r>
          </a:p>
          <a:p>
            <a:pPr algn="just" fontAlgn="auto">
              <a:spcAft>
                <a:spcPts val="0"/>
              </a:spcAft>
              <a:defRPr/>
            </a:pPr>
            <a:endParaRPr lang="pt-BR" dirty="0"/>
          </a:p>
          <a:p>
            <a:pPr algn="just" fontAlgn="auto">
              <a:spcAft>
                <a:spcPts val="0"/>
              </a:spcAft>
              <a:defRPr/>
            </a:pPr>
            <a:r>
              <a:rPr lang="pt-BR" dirty="0"/>
              <a:t>De </a:t>
            </a:r>
            <a:r>
              <a:rPr lang="pt-BR" dirty="0" err="1"/>
              <a:t>Buyst</a:t>
            </a:r>
            <a:r>
              <a:rPr lang="pt-BR" dirty="0"/>
              <a:t> et al. demonstraram que a restrição do volume total de líquidos não teve qualquer efeito nos indicadores mensuráveis ​​de </a:t>
            </a:r>
            <a:r>
              <a:rPr lang="pt-BR" dirty="0" err="1"/>
              <a:t>hsPDA</a:t>
            </a:r>
            <a:r>
              <a:rPr lang="pt-BR" dirty="0"/>
              <a:t> ou </a:t>
            </a:r>
            <a:r>
              <a:rPr lang="pt-BR" dirty="0" err="1"/>
              <a:t>hipercirculação</a:t>
            </a:r>
            <a:r>
              <a:rPr lang="pt-BR" dirty="0"/>
              <a:t> pulmonar, </a:t>
            </a:r>
            <a:r>
              <a:rPr lang="pt-BR" dirty="0">
                <a:solidFill>
                  <a:schemeClr val="accent1"/>
                </a:solidFill>
              </a:rPr>
              <a:t>sugerindo que a </a:t>
            </a:r>
            <a:r>
              <a:rPr lang="pt-BR" dirty="0" err="1">
                <a:solidFill>
                  <a:schemeClr val="accent1"/>
                </a:solidFill>
              </a:rPr>
              <a:t>hipercirculação</a:t>
            </a:r>
            <a:r>
              <a:rPr lang="pt-BR" dirty="0">
                <a:solidFill>
                  <a:schemeClr val="accent1"/>
                </a:solidFill>
              </a:rPr>
              <a:t> pulmonar não foi afetada pela restrição de líquidos</a:t>
            </a:r>
            <a:r>
              <a:rPr lang="pt-BR" dirty="0"/>
              <a:t>. </a:t>
            </a:r>
          </a:p>
          <a:p>
            <a:pPr algn="just" fontAlgn="auto">
              <a:spcAft>
                <a:spcPts val="0"/>
              </a:spcAft>
              <a:defRPr/>
            </a:pPr>
            <a:endParaRPr lang="pt-BR" dirty="0"/>
          </a:p>
          <a:p>
            <a:pPr algn="just" fontAlgn="auto">
              <a:spcAft>
                <a:spcPts val="0"/>
              </a:spcAft>
              <a:defRPr/>
            </a:pPr>
            <a:r>
              <a:rPr lang="pt-BR" dirty="0"/>
              <a:t>Além disso, a restrição hídrica mostrou ter uma queda deletéria na velocidade de fluxo mesentérico superior e no retorno venoso sistêmico [17].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Restrição de líquidos na terapia conservadora</a:t>
            </a:r>
          </a:p>
        </p:txBody>
      </p:sp>
      <p:sp>
        <p:nvSpPr>
          <p:cNvPr id="14339" name="Espaço Reservado para Conteúdo 2"/>
          <p:cNvSpPr>
            <a:spLocks noGrp="1"/>
          </p:cNvSpPr>
          <p:nvPr>
            <p:ph idx="1"/>
          </p:nvPr>
        </p:nvSpPr>
        <p:spPr/>
        <p:txBody>
          <a:bodyPr/>
          <a:lstStyle/>
          <a:p>
            <a:pPr algn="just"/>
            <a:r>
              <a:rPr lang="pt-BR" smtClean="0"/>
              <a:t>Embora a restrição de líquidos possa ser apropriada em certos cenários clínicos limitados, de acordo com as recentes recomendações da Sociedade Pediátrica Canadense de que a restrição de líquidos “agressiva” (&lt;120 ml/kg/dia) </a:t>
            </a:r>
            <a:r>
              <a:rPr lang="pt-BR" b="1" smtClean="0"/>
              <a:t>pode ser potencialmente prejudicial em prematuros extremos com uma hsPDA</a:t>
            </a:r>
            <a:r>
              <a:rPr lang="pt-BR" smtClean="0"/>
              <a:t> [19]. </a:t>
            </a:r>
          </a:p>
          <a:p>
            <a:pPr algn="just"/>
            <a:endParaRPr lang="pt-BR" smtClean="0"/>
          </a:p>
          <a:p>
            <a:pPr algn="just"/>
            <a:r>
              <a:rPr lang="pt-BR" smtClean="0"/>
              <a:t>A restrição hídrica e a diurese são associadas no manejo conservador, mas também são estratégias empregadas em crianças submetidas à farmacoterapia e fechamento definitivo.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Tratamento conservador de </a:t>
            </a:r>
            <a:r>
              <a:rPr lang="pt-BR" sz="3200" dirty="0" err="1">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hsPDA</a:t>
            </a: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 mecanismo de ação da furosemida e efeitos colaterais</a:t>
            </a:r>
          </a:p>
        </p:txBody>
      </p:sp>
      <p:sp>
        <p:nvSpPr>
          <p:cNvPr id="15363" name="Espaço Reservado para Conteúdo 2"/>
          <p:cNvSpPr>
            <a:spLocks noGrp="1"/>
          </p:cNvSpPr>
          <p:nvPr>
            <p:ph idx="1"/>
          </p:nvPr>
        </p:nvSpPr>
        <p:spPr/>
        <p:txBody>
          <a:bodyPr/>
          <a:lstStyle/>
          <a:p>
            <a:pPr algn="just"/>
            <a:r>
              <a:rPr lang="pt-BR" smtClean="0"/>
              <a:t>A diurese com furosemida tem sido a base do tratamento conservador para </a:t>
            </a:r>
            <a:r>
              <a:rPr lang="pt-BR" b="1" smtClean="0"/>
              <a:t>controlar a hipercirculação pulmonar e a insuficiência cardíaca</a:t>
            </a:r>
            <a:r>
              <a:rPr lang="pt-BR" smtClean="0"/>
              <a:t>, com um estudo relatando mais de 24% dos lactentes com hsPDA expostos à furosemida [20]. </a:t>
            </a:r>
          </a:p>
          <a:p>
            <a:pPr algn="just"/>
            <a:endParaRPr lang="pt-BR" smtClean="0"/>
          </a:p>
          <a:p>
            <a:pPr algn="just"/>
            <a:r>
              <a:rPr lang="pt-BR" smtClean="0"/>
              <a:t>Como diurético de alça, a furosemida atua no cotransportador </a:t>
            </a:r>
            <a:r>
              <a:rPr lang="pt-BR" b="1" smtClean="0"/>
              <a:t>Na-K-2Cl</a:t>
            </a:r>
            <a:r>
              <a:rPr lang="pt-BR" smtClean="0"/>
              <a:t> na alça ascendente de Henle para </a:t>
            </a:r>
            <a:r>
              <a:rPr lang="pt-BR" b="1" smtClean="0"/>
              <a:t>promover a excreção urinária de sódio e cloreto com o objetivo de diminuir o volume intravascular e melhorar o edema pulmonar intersticial </a:t>
            </a:r>
            <a:r>
              <a:rPr lang="pt-BR" smtClean="0"/>
              <a:t>[21].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Tratamento conservador de </a:t>
            </a:r>
            <a:r>
              <a:rPr lang="pt-BR" sz="3200" dirty="0" err="1">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hsPDA</a:t>
            </a: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 mecanismo de ação da furosemida e efeitos colaterais</a:t>
            </a:r>
            <a:endParaRPr lang="pt-BR" sz="3200" dirty="0"/>
          </a:p>
        </p:txBody>
      </p:sp>
      <p:sp>
        <p:nvSpPr>
          <p:cNvPr id="3" name="Espaço Reservado para Conteúdo 2">
            <a:extLst>
              <a:ext uri="{FF2B5EF4-FFF2-40B4-BE49-F238E27FC236}"/>
            </a:extLst>
          </p:cNvPr>
          <p:cNvSpPr>
            <a:spLocks noGrp="1"/>
          </p:cNvSpPr>
          <p:nvPr>
            <p:ph idx="1"/>
          </p:nvPr>
        </p:nvSpPr>
        <p:spPr/>
        <p:txBody>
          <a:bodyPr>
            <a:normAutofit/>
          </a:bodyPr>
          <a:lstStyle/>
          <a:p>
            <a:pPr algn="just"/>
            <a:r>
              <a:rPr lang="pt-BR" smtClean="0"/>
              <a:t>A furosemida também é um </a:t>
            </a:r>
            <a:r>
              <a:rPr lang="pt-BR" smtClean="0">
                <a:solidFill>
                  <a:schemeClr val="accent1"/>
                </a:solidFill>
              </a:rPr>
              <a:t>estimulador conhecido da produção de PGE2 </a:t>
            </a:r>
            <a:r>
              <a:rPr lang="pt-BR" smtClean="0"/>
              <a:t>nos rins através da </a:t>
            </a:r>
            <a:r>
              <a:rPr lang="pt-BR" smtClean="0">
                <a:solidFill>
                  <a:schemeClr val="accent1"/>
                </a:solidFill>
              </a:rPr>
              <a:t>inibição da reabsorção de NaCl na mácula densa </a:t>
            </a:r>
            <a:r>
              <a:rPr lang="pt-BR" smtClean="0"/>
              <a:t>[22, 23] (Figura 1).</a:t>
            </a:r>
          </a:p>
          <a:p>
            <a:endParaRPr lang="pt-BR" smtClean="0"/>
          </a:p>
          <a:p>
            <a:endParaRPr lang="pt-BR" smtClean="0"/>
          </a:p>
          <a:p>
            <a:endParaRPr lang="pt-BR" smtClean="0"/>
          </a:p>
          <a:p>
            <a:endParaRPr lang="pt-BR" smtClean="0"/>
          </a:p>
          <a:p>
            <a:pPr algn="ctr">
              <a:buFont typeface="Arial" pitchFamily="34" charset="0"/>
              <a:buNone/>
            </a:pPr>
            <a:r>
              <a:rPr lang="pt-BR" sz="2400" smtClean="0"/>
              <a:t>Fig. 1 - Efeito da furosemida na secreção de prostaglandinas nos rins. COX, ciclooxigenase; PGE2, prostaglandina E2.</a:t>
            </a:r>
          </a:p>
          <a:p>
            <a:endParaRPr lang="pt-BR" smtClean="0"/>
          </a:p>
        </p:txBody>
      </p:sp>
      <p:pic>
        <p:nvPicPr>
          <p:cNvPr id="16388" name="Espaço Reservado para Conteúdo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6775" y="3281363"/>
            <a:ext cx="6651625" cy="1841500"/>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Tratamento conservador de </a:t>
            </a:r>
            <a:r>
              <a:rPr lang="pt-BR" sz="3200" dirty="0" err="1">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hsPDA</a:t>
            </a: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 mecanismo de ação da furosemida e efeitos colaterais</a:t>
            </a:r>
            <a:endParaRPr lang="pt-BR" sz="3200" dirty="0"/>
          </a:p>
        </p:txBody>
      </p:sp>
      <p:sp>
        <p:nvSpPr>
          <p:cNvPr id="3" name="Espaço Reservado para Conteúdo 2">
            <a:extLst>
              <a:ext uri="{FF2B5EF4-FFF2-40B4-BE49-F238E27FC236}"/>
            </a:extLst>
          </p:cNvPr>
          <p:cNvSpPr>
            <a:spLocks noGrp="1"/>
          </p:cNvSpPr>
          <p:nvPr>
            <p:ph idx="1"/>
          </p:nvPr>
        </p:nvSpPr>
        <p:spPr/>
        <p:txBody>
          <a:bodyPr>
            <a:normAutofit/>
          </a:bodyPr>
          <a:lstStyle/>
          <a:p>
            <a:pPr algn="just"/>
            <a:r>
              <a:rPr lang="pt-BR" sz="2400" smtClean="0"/>
              <a:t>O </a:t>
            </a:r>
            <a:r>
              <a:rPr lang="pt-BR" sz="2400" b="1" smtClean="0"/>
              <a:t>súbito declínio na concentração placentária de PGE2 </a:t>
            </a:r>
            <a:r>
              <a:rPr lang="pt-BR" sz="2400" smtClean="0"/>
              <a:t>após o nascimento é um dos principais contribuintes para o fechamento do CA. </a:t>
            </a:r>
          </a:p>
          <a:p>
            <a:pPr algn="just"/>
            <a:r>
              <a:rPr lang="pt-BR" sz="2400" smtClean="0"/>
              <a:t>Outro mecanismos notáveis ​​de fechamento do canal arterial   incluem regulação negativa de receptores de PGE2, aumento da saturação de oxigênio, levando a ductal constrição e resistência vascular sistêmica elevada que levam ao aumento da força de cisalhamento e liberação endotelial de fatores vasoconstritores [24] </a:t>
            </a:r>
          </a:p>
          <a:p>
            <a:pPr algn="just">
              <a:buFont typeface="Arial" pitchFamily="34" charset="0"/>
              <a:buNone/>
            </a:pPr>
            <a:endParaRPr lang="pt-BR" sz="2400" smtClean="0"/>
          </a:p>
          <a:p>
            <a:pPr algn="just"/>
            <a:r>
              <a:rPr lang="pt-BR" sz="2400" smtClean="0"/>
              <a:t>As PGEs são produzidas pela via do ácido araquidônico, catalisada pelas enzimas ciclooxigenase (COX) e peroxidase (POX). Terapias farmacológicas para tentar fechar um PCA promovem vasoconstrição do CA bloqueando a enzima COX precursora da PGE2 sintase (ibuprofeno e indometacina) e a enzima POX (acetaminofeno).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Tratamento conservador de </a:t>
            </a:r>
            <a:r>
              <a:rPr lang="pt-BR" sz="3200" dirty="0" err="1">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hsPDA</a:t>
            </a: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 mecanismo de ação da furosemida e efeitos colaterais</a:t>
            </a:r>
            <a:endParaRPr lang="pt-BR" sz="3200" dirty="0"/>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70000"/>
              </a:lnSpc>
            </a:pPr>
            <a:r>
              <a:rPr lang="pt-BR" sz="2600" smtClean="0"/>
              <a:t>A furosemida estimula a liberação renal de PGE2 de maneira dose-dependente e vasodilata o tecido ductal in vivo [25,26]. </a:t>
            </a:r>
          </a:p>
          <a:p>
            <a:pPr algn="just">
              <a:lnSpc>
                <a:spcPct val="70000"/>
              </a:lnSpc>
            </a:pPr>
            <a:endParaRPr lang="pt-BR" sz="2600" smtClean="0"/>
          </a:p>
          <a:p>
            <a:pPr algn="just">
              <a:lnSpc>
                <a:spcPct val="70000"/>
              </a:lnSpc>
            </a:pPr>
            <a:r>
              <a:rPr lang="pt-BR" sz="2600" smtClean="0"/>
              <a:t>A bumetanida, um diurético de alça mais potente, tem efeito semelhante na liberação de PGE2, no entanto, seu efeito na vasodilatação e PCA não foi estudado em profundidade [27-29]. Notavelmente, os diuréticos tiazídicos, como a clorotiazida, não têm efeito sobre a produção de PGE2. </a:t>
            </a:r>
          </a:p>
          <a:p>
            <a:pPr algn="just">
              <a:lnSpc>
                <a:spcPct val="70000"/>
              </a:lnSpc>
            </a:pPr>
            <a:endParaRPr lang="pt-BR" sz="2600" smtClean="0"/>
          </a:p>
          <a:p>
            <a:pPr algn="ctr">
              <a:lnSpc>
                <a:spcPct val="70000"/>
              </a:lnSpc>
            </a:pPr>
            <a:r>
              <a:rPr lang="pt-BR" sz="2600" b="1" smtClean="0">
                <a:solidFill>
                  <a:srgbClr val="FF0000"/>
                </a:solidFill>
              </a:rPr>
              <a:t>Em resumo, a furosemida tem um efeito líquido imprevisível na significância hemodinâmica da PCA; funciona para diminuir o edema pulmonar enquanto, simultaneamente, promove potencialmente a permeabilidade do canal arterial</a:t>
            </a:r>
            <a:r>
              <a:rPr lang="pt-BR" sz="2600" smtClean="0">
                <a:solidFill>
                  <a:srgbClr val="FF0000"/>
                </a:solidFill>
              </a:rPr>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Tratamento conservador de </a:t>
            </a:r>
            <a:r>
              <a:rPr lang="pt-BR" sz="3200" dirty="0" err="1">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hsPDA</a:t>
            </a: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 mecanismo de ação da furosemida e efeitos colaterais</a:t>
            </a:r>
            <a:endParaRPr lang="pt-BR" sz="3200" dirty="0">
              <a:latin typeface="Andale Mono" panose="020B0509000000000004" pitchFamily="49" charset="0"/>
            </a:endParaRPr>
          </a:p>
        </p:txBody>
      </p:sp>
      <p:sp>
        <p:nvSpPr>
          <p:cNvPr id="3" name="Espaço Reservado para Conteúdo 2">
            <a:extLst>
              <a:ext uri="{FF2B5EF4-FFF2-40B4-BE49-F238E27FC236}"/>
            </a:extLst>
          </p:cNvPr>
          <p:cNvSpPr>
            <a:spLocks noGrp="1"/>
          </p:cNvSpPr>
          <p:nvPr>
            <p:ph idx="1"/>
          </p:nvPr>
        </p:nvSpPr>
        <p:spPr/>
        <p:txBody>
          <a:bodyPr>
            <a:normAutofit/>
          </a:bodyPr>
          <a:lstStyle/>
          <a:p>
            <a:pPr>
              <a:lnSpc>
                <a:spcPct val="70000"/>
              </a:lnSpc>
            </a:pPr>
            <a:r>
              <a:rPr lang="pt-BR" sz="2600" smtClean="0"/>
              <a:t>A complexidade da utilização da furosemida para hsPDA é agravada pelas </a:t>
            </a:r>
            <a:r>
              <a:rPr lang="pt-BR" sz="2600" smtClean="0">
                <a:solidFill>
                  <a:schemeClr val="accent1"/>
                </a:solidFill>
              </a:rPr>
              <a:t>propriedades farmacocinéticas</a:t>
            </a:r>
            <a:r>
              <a:rPr lang="pt-BR" sz="2600" smtClean="0"/>
              <a:t> diferentes observadas em lactentes em comparação com adultos.  </a:t>
            </a:r>
          </a:p>
          <a:p>
            <a:pPr lvl="1">
              <a:lnSpc>
                <a:spcPct val="70000"/>
              </a:lnSpc>
            </a:pPr>
            <a:r>
              <a:rPr lang="pt-BR" sz="2200" smtClean="0"/>
              <a:t>eliminação mais lenta em comparação com adultos, resultando em efeitos diuréticos prolongados [30-34]</a:t>
            </a:r>
          </a:p>
          <a:p>
            <a:pPr lvl="1">
              <a:lnSpc>
                <a:spcPct val="70000"/>
              </a:lnSpc>
            </a:pPr>
            <a:r>
              <a:rPr lang="pt-BR" sz="2200" smtClean="0"/>
              <a:t>meias-vidas 6 a 20 vezes mais longas do que em adultos (mais pronunciado em RNPT), </a:t>
            </a:r>
          </a:p>
          <a:p>
            <a:pPr lvl="1">
              <a:lnSpc>
                <a:spcPct val="70000"/>
              </a:lnSpc>
            </a:pPr>
            <a:r>
              <a:rPr lang="pt-BR" sz="2200" smtClean="0"/>
              <a:t>a depuração é mais lenta em crianças de 0,5 a 14 vezes (efeito mais dramático em RNPT),</a:t>
            </a:r>
          </a:p>
          <a:p>
            <a:pPr lvl="1">
              <a:lnSpc>
                <a:spcPct val="70000"/>
              </a:lnSpc>
            </a:pPr>
            <a:r>
              <a:rPr lang="pt-BR" sz="2200" smtClean="0"/>
              <a:t>doses contínuas resulta em diurese uniforme e menores taxas de efeitos colaterais e variabilidade hemodinâmica[21]. </a:t>
            </a:r>
          </a:p>
          <a:p>
            <a:pPr>
              <a:lnSpc>
                <a:spcPct val="70000"/>
              </a:lnSpc>
            </a:pPr>
            <a:endParaRPr lang="pt-BR" sz="2600" smtClean="0"/>
          </a:p>
          <a:p>
            <a:pPr>
              <a:lnSpc>
                <a:spcPct val="70000"/>
              </a:lnSpc>
            </a:pPr>
            <a:r>
              <a:rPr lang="pt-BR" sz="2600" b="1" smtClean="0"/>
              <a:t>Essas diferenças farmacocinéticas predispõem os RN a serem mais sensíveis à furosemida.[35].</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Tratamento conservador de </a:t>
            </a:r>
            <a:r>
              <a:rPr lang="pt-BR" sz="3200" dirty="0" err="1">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hsPDA</a:t>
            </a: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 mecanismo de ação da furosemida e efeitos colaterais</a:t>
            </a:r>
            <a:endParaRPr lang="pt-BR" sz="3200" dirty="0">
              <a:latin typeface="Andale Mono" panose="020B0509000000000004" pitchFamily="49" charset="0"/>
            </a:endParaRPr>
          </a:p>
        </p:txBody>
      </p:sp>
      <p:sp>
        <p:nvSpPr>
          <p:cNvPr id="3" name="Espaço Reservado para Conteúdo 2">
            <a:extLst>
              <a:ext uri="{FF2B5EF4-FFF2-40B4-BE49-F238E27FC236}"/>
            </a:extLst>
          </p:cNvPr>
          <p:cNvSpPr>
            <a:spLocks noGrp="1"/>
          </p:cNvSpPr>
          <p:nvPr>
            <p:ph idx="1"/>
          </p:nvPr>
        </p:nvSpPr>
        <p:spPr/>
        <p:txBody>
          <a:bodyPr>
            <a:normAutofit/>
          </a:bodyPr>
          <a:lstStyle/>
          <a:p>
            <a:r>
              <a:rPr lang="pt-BR" sz="2000" smtClean="0"/>
              <a:t>Os efeitos colaterais de curto e longo prazo da furosemida são comuns em recém-nascidos e podem ser ainda mais prejudiciais em prematuros. Incluem:  </a:t>
            </a:r>
          </a:p>
          <a:p>
            <a:pPr lvl="1"/>
            <a:r>
              <a:rPr lang="pt-BR" sz="2000" smtClean="0"/>
              <a:t>distúrbios eletrolíticos (por exemplo, hipocalemia, hiponatremia e hipocalcemia), </a:t>
            </a:r>
          </a:p>
          <a:p>
            <a:pPr lvl="1"/>
            <a:r>
              <a:rPr lang="pt-BR" sz="2000" smtClean="0"/>
              <a:t>trombocitopenia, </a:t>
            </a:r>
          </a:p>
          <a:p>
            <a:pPr lvl="1"/>
            <a:r>
              <a:rPr lang="pt-BR" sz="2000" smtClean="0"/>
              <a:t>lesão renal aguda, nefrocalcinose, </a:t>
            </a:r>
          </a:p>
          <a:p>
            <a:pPr lvl="1"/>
            <a:r>
              <a:rPr lang="pt-BR" sz="2000" smtClean="0"/>
              <a:t>perda auditiva neurossensorial ototóxica e </a:t>
            </a:r>
          </a:p>
          <a:p>
            <a:pPr lvl="1"/>
            <a:r>
              <a:rPr lang="pt-BR" sz="2000" smtClean="0"/>
              <a:t>hiperbilirrubinemia direta [36-39]. </a:t>
            </a:r>
          </a:p>
          <a:p>
            <a:pPr lvl="1"/>
            <a:endParaRPr lang="pt-BR" sz="2000" smtClean="0"/>
          </a:p>
          <a:p>
            <a:r>
              <a:rPr lang="pt-BR" sz="2000" smtClean="0"/>
              <a:t>As alterações eletrolíticas colocam os bebês em risco de doenças ósseas metabólicas da prematuridade. </a:t>
            </a:r>
          </a:p>
          <a:p>
            <a:r>
              <a:rPr lang="pt-BR" sz="2000" smtClean="0"/>
              <a:t>A taxa de nefrocalcinose foi documentada tão alto quanto 14% em lactentes recebendo furosemida por longo prazo no tratamento da insuficiência cardíaca congestiva [40]. </a:t>
            </a:r>
          </a:p>
          <a:p>
            <a:r>
              <a:rPr lang="pt-BR" sz="2000" smtClean="0"/>
              <a:t>O uso de furosemida juntamente com a indometacina demonstrou elevar a creatinina sérica e exacerbar a lesão renal aguda [41].</a:t>
            </a:r>
          </a:p>
          <a:p>
            <a:endParaRPr lang="pt-BR" sz="26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Evidências conflitantes: o efeito líquido da furosemida na fisiologia HSPDA</a:t>
            </a:r>
          </a:p>
        </p:txBody>
      </p:sp>
      <p:sp>
        <p:nvSpPr>
          <p:cNvPr id="21507" name="Espaço Reservado para Conteúdo 2"/>
          <p:cNvSpPr>
            <a:spLocks noGrp="1"/>
          </p:cNvSpPr>
          <p:nvPr>
            <p:ph idx="1"/>
          </p:nvPr>
        </p:nvSpPr>
        <p:spPr/>
        <p:txBody>
          <a:bodyPr/>
          <a:lstStyle/>
          <a:p>
            <a:pPr algn="just"/>
            <a:r>
              <a:rPr lang="pt-BR" smtClean="0"/>
              <a:t>A diurese ativa com furosemida continua a estimular o acompanhamento da investigação, pois os dados permanecem obscuros. </a:t>
            </a:r>
          </a:p>
          <a:p>
            <a:pPr algn="just"/>
            <a:endParaRPr lang="pt-BR" smtClean="0"/>
          </a:p>
          <a:p>
            <a:pPr algn="just"/>
            <a:r>
              <a:rPr lang="pt-BR" smtClean="0"/>
              <a:t>Verde et al. demonstraram taxas de PCA aumentadas em lactentes tratados com furosemida, independentemente da restrição de líquidos [12]. </a:t>
            </a:r>
          </a:p>
          <a:p>
            <a:pPr algn="just"/>
            <a:endParaRPr lang="pt-B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Evidências conflitantes: o efeito líquido da furosemida na fisiologia HSPDA</a:t>
            </a:r>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algn="just" fontAlgn="auto">
              <a:spcAft>
                <a:spcPts val="0"/>
              </a:spcAft>
              <a:defRPr/>
            </a:pPr>
            <a:r>
              <a:rPr lang="pt-BR" b="1" dirty="0"/>
              <a:t>Um estudo de acompanhamento demonstrou taxas significativamente mais altas de PCA em bebês tratados com furosemida em comparação com outros diuréticos e observou uma tendência de aumento da taxa de intervenção cirúrgica e mortalidade [14]. </a:t>
            </a:r>
          </a:p>
          <a:p>
            <a:pPr algn="just" fontAlgn="auto">
              <a:spcAft>
                <a:spcPts val="0"/>
              </a:spcAft>
              <a:defRPr/>
            </a:pPr>
            <a:endParaRPr lang="pt-BR" dirty="0"/>
          </a:p>
          <a:p>
            <a:pPr algn="just" fontAlgn="auto">
              <a:spcAft>
                <a:spcPts val="0"/>
              </a:spcAft>
              <a:defRPr/>
            </a:pPr>
            <a:r>
              <a:rPr lang="pt-BR" dirty="0"/>
              <a:t>Um estudo adicional demonstrou uma tendência de aumento das taxas de PCA em lactentes que receberam furosemida programada profilaticamente para síndrome do desconforto respiratório (SDR) em comparação com aqueles que receberam furosemida conforme necessário [13].</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Evidências conflitantes: o efeito líquido da furosemida na fisiologia HSPDA</a:t>
            </a:r>
            <a:endParaRPr lang="pt-BR" sz="3200" dirty="0"/>
          </a:p>
        </p:txBody>
      </p:sp>
      <p:sp>
        <p:nvSpPr>
          <p:cNvPr id="23555" name="Espaço Reservado para Conteúdo 2"/>
          <p:cNvSpPr>
            <a:spLocks noGrp="1"/>
          </p:cNvSpPr>
          <p:nvPr>
            <p:ph idx="1"/>
          </p:nvPr>
        </p:nvSpPr>
        <p:spPr/>
        <p:txBody>
          <a:bodyPr/>
          <a:lstStyle/>
          <a:p>
            <a:pPr algn="just"/>
            <a:r>
              <a:rPr lang="pt-BR" smtClean="0"/>
              <a:t>Além de seu papel diurético como modulador do edema pulmonar, a furosemida também está sob analise por sua </a:t>
            </a:r>
            <a:r>
              <a:rPr lang="pt-BR" b="1" smtClean="0">
                <a:solidFill>
                  <a:schemeClr val="accent1"/>
                </a:solidFill>
              </a:rPr>
              <a:t>influência na via da PGE2</a:t>
            </a:r>
            <a:r>
              <a:rPr lang="pt-BR" smtClean="0"/>
              <a:t> [42]. Existem fortes dados de modelos animais demonstrando uma interação entre os distintos mecanismos da furosemida. </a:t>
            </a:r>
          </a:p>
          <a:p>
            <a:pPr algn="just"/>
            <a:endParaRPr lang="pt-BR" smtClean="0"/>
          </a:p>
          <a:p>
            <a:pPr algn="just"/>
            <a:r>
              <a:rPr lang="pt-BR" smtClean="0"/>
              <a:t>Reis et al. descobriram que o efeito diurético da furosemida foi atenuado pela coadministração de indometacina com um efeito significativamente mais forte em ratos recém-nascidos em comparação com ratos adultos [35].</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Evidências conflitantes: o efeito líquido da furosemida na fisiologia HSPDA</a:t>
            </a:r>
            <a:endParaRPr lang="pt-BR" sz="3200" dirty="0"/>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algn="just" fontAlgn="auto">
              <a:spcAft>
                <a:spcPts val="0"/>
              </a:spcAft>
              <a:defRPr/>
            </a:pPr>
            <a:r>
              <a:rPr lang="pt-BR" dirty="0" err="1"/>
              <a:t>Toyoshima</a:t>
            </a:r>
            <a:r>
              <a:rPr lang="pt-BR" dirty="0"/>
              <a:t> et al. demonstraram que a furosemida administrada no pré-natal atrasou o fechamento </a:t>
            </a:r>
            <a:r>
              <a:rPr lang="pt-BR" dirty="0" err="1"/>
              <a:t>ductal</a:t>
            </a:r>
            <a:r>
              <a:rPr lang="pt-BR" dirty="0"/>
              <a:t> pós-natal e dilatou diretamente a CA em ratos recém-nascidos [26]. A administração subsequente de indometacina nestes ratos inibiu o efeito de dilatação da furosemida CA [26]. </a:t>
            </a:r>
          </a:p>
          <a:p>
            <a:pPr algn="just" fontAlgn="auto">
              <a:spcAft>
                <a:spcPts val="0"/>
              </a:spcAft>
              <a:defRPr/>
            </a:pPr>
            <a:endParaRPr lang="pt-BR" dirty="0"/>
          </a:p>
          <a:p>
            <a:pPr algn="just" fontAlgn="auto">
              <a:spcAft>
                <a:spcPts val="0"/>
              </a:spcAft>
              <a:defRPr/>
            </a:pPr>
            <a:r>
              <a:rPr lang="pt-BR" dirty="0" smtClean="0"/>
              <a:t>Essa </a:t>
            </a:r>
            <a:r>
              <a:rPr lang="pt-BR" dirty="0"/>
              <a:t>evidência inicial levou os pesquisadores a </a:t>
            </a:r>
            <a:r>
              <a:rPr lang="pt-BR" dirty="0" err="1" smtClean="0"/>
              <a:t>concluirem</a:t>
            </a:r>
            <a:r>
              <a:rPr lang="pt-BR" dirty="0" smtClean="0"/>
              <a:t> </a:t>
            </a:r>
            <a:r>
              <a:rPr lang="pt-BR" dirty="0"/>
              <a:t>que o mecanismo para o aumento das taxas de PCA em bebês tratados com furosemida era um processo mediado por prostaglandinas. </a:t>
            </a:r>
            <a:r>
              <a:rPr lang="pt-BR" b="1" dirty="0"/>
              <a:t>A bula da FDA (</a:t>
            </a:r>
            <a:r>
              <a:rPr lang="pt-BR" b="1" dirty="0" err="1"/>
              <a:t>Food</a:t>
            </a:r>
            <a:r>
              <a:rPr lang="pt-BR" b="1" dirty="0"/>
              <a:t> </a:t>
            </a:r>
            <a:r>
              <a:rPr lang="pt-BR" b="1" dirty="0" err="1"/>
              <a:t>and</a:t>
            </a:r>
            <a:r>
              <a:rPr lang="pt-BR" b="1" dirty="0"/>
              <a:t> </a:t>
            </a:r>
            <a:r>
              <a:rPr lang="pt-BR" b="1" dirty="0" err="1"/>
              <a:t>Drug</a:t>
            </a:r>
            <a:r>
              <a:rPr lang="pt-BR" b="1" dirty="0"/>
              <a:t> </a:t>
            </a:r>
            <a:r>
              <a:rPr lang="pt-BR" b="1" dirty="0" err="1" smtClean="0"/>
              <a:t>Administration</a:t>
            </a:r>
            <a:r>
              <a:rPr lang="pt-BR" b="1" dirty="0" smtClean="0"/>
              <a:t>) </a:t>
            </a:r>
            <a:r>
              <a:rPr lang="pt-BR" b="1" dirty="0"/>
              <a:t>para furosemida também observa que a furosemida pode promover a permeabilidade CA </a:t>
            </a:r>
            <a:r>
              <a:rPr lang="pt-BR" dirty="0"/>
              <a:t>[42].</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Evidências conflitantes: o efeito líquido da furosemida na fisiologia HSPDA</a:t>
            </a:r>
            <a:endParaRPr lang="pt-BR" sz="3200" dirty="0"/>
          </a:p>
        </p:txBody>
      </p:sp>
      <p:sp>
        <p:nvSpPr>
          <p:cNvPr id="25603" name="Espaço Reservado para Conteúdo 2"/>
          <p:cNvSpPr>
            <a:spLocks noGrp="1"/>
          </p:cNvSpPr>
          <p:nvPr>
            <p:ph idx="1"/>
          </p:nvPr>
        </p:nvSpPr>
        <p:spPr/>
        <p:txBody>
          <a:bodyPr/>
          <a:lstStyle/>
          <a:p>
            <a:pPr algn="just"/>
            <a:r>
              <a:rPr lang="pt-BR" smtClean="0"/>
              <a:t>Em contextos clínicos, as preocupações de que a suprarregulação renal de PGE2 induzida pela furosemida inibe o fechamento ductal não foram fundamentadas em estudos recentes. </a:t>
            </a:r>
          </a:p>
          <a:p>
            <a:pPr algn="just"/>
            <a:r>
              <a:rPr lang="pt-BR" smtClean="0"/>
              <a:t>Em um estudo controlado radomizado (ECR) de lactentes com Síndrome do Desconforto Respiratório (SDR), Belik et al. encontraram melhora do estado respiratório após a administração de furosemida sem aumento nas taxas de PCA [43]. </a:t>
            </a:r>
          </a:p>
          <a:p>
            <a:pPr algn="just"/>
            <a:r>
              <a:rPr lang="pt-BR" smtClean="0"/>
              <a:t>Yeh et al [44]e Romagnoli et al [45] separadamente não encontraram evidências de que a furosemida afetou o tratamento com indometacina de PCAs ou qualquer influência negativa na capacidade da indometacina de contrair o canal arterial DA</a:t>
            </a:r>
          </a:p>
        </p:txBody>
      </p:sp>
      <p:sp>
        <p:nvSpPr>
          <p:cNvPr id="25605" name="Espaço Reservado para Conteúdo 2"/>
          <p:cNvSpPr>
            <a:spLocks/>
          </p:cNvSpPr>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lgn="just">
              <a:lnSpc>
                <a:spcPct val="90000"/>
              </a:lnSpc>
              <a:spcBef>
                <a:spcPts val="1000"/>
              </a:spcBef>
              <a:buFont typeface="Arial" pitchFamily="34" charset="0"/>
              <a:buChar char="•"/>
            </a:pPr>
            <a:r>
              <a:rPr lang="pt-BR" sz="2800"/>
              <a:t>Em contextos clínicos, as preocupações de que a suprarregulação renal de PGE2 induzida pela furosemida inibe o fechamento ductal não foram fundamentadas em estudos recentes. </a:t>
            </a:r>
          </a:p>
          <a:p>
            <a:pPr marL="228600" indent="-228600" algn="just">
              <a:lnSpc>
                <a:spcPct val="90000"/>
              </a:lnSpc>
              <a:spcBef>
                <a:spcPts val="1000"/>
              </a:spcBef>
              <a:buFont typeface="Arial" pitchFamily="34" charset="0"/>
              <a:buChar char="•"/>
            </a:pPr>
            <a:r>
              <a:rPr lang="pt-BR" sz="2800"/>
              <a:t>Em um estudo conrolado radomizado (ECR) de lactentes com Síndrome do Desconforto Respiratório (SDR), Belik et al. encontraram melhora do estado respiratório após a administração de furosemida sem aumento nas taxas de PCA [43]. </a:t>
            </a:r>
          </a:p>
          <a:p>
            <a:pPr marL="228600" indent="-228600" algn="just">
              <a:lnSpc>
                <a:spcPct val="90000"/>
              </a:lnSpc>
              <a:spcBef>
                <a:spcPts val="1000"/>
              </a:spcBef>
              <a:buFont typeface="Arial" pitchFamily="34" charset="0"/>
              <a:buChar char="•"/>
            </a:pPr>
            <a:r>
              <a:rPr lang="pt-BR" sz="2800"/>
              <a:t>Yeh et al [44]e Romagnoli et al [45] separadamente não encontraram evidências de que a furosemida afetou o tratamento com indometacina de PCAs ou qualquer influência negativa na capacidade da indometacina de contrair o canal arterial DA</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Evidências conflitantes: o efeito líquido da furosemida na fisiologia HSPDA</a:t>
            </a:r>
            <a:endParaRPr lang="pt-BR" sz="3200" dirty="0"/>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70000"/>
              </a:lnSpc>
            </a:pPr>
            <a:r>
              <a:rPr lang="pt-BR" sz="2000" smtClean="0"/>
              <a:t>Em um ECR, Lee et al. descobriram que a furosemida não aumentou a taxa de falha do tratamento de indometacina em hsPDA, mas levou a um aumento das taxas de lesão renal aguda em comparação com a indometacina sozinha [46].No entanto no grupo da furosemida  ocorreram alta taxas de uso de  indometacina e de ligações cirúrgicas do canal arterial</a:t>
            </a:r>
          </a:p>
          <a:p>
            <a:pPr algn="just">
              <a:lnSpc>
                <a:spcPct val="70000"/>
              </a:lnSpc>
            </a:pPr>
            <a:r>
              <a:rPr lang="pt-BR" sz="2000" smtClean="0"/>
              <a:t>Em uma análise de coorte retrospectiva mais contemporânea de mais de 43.000 bebês, os pesquisadores descobriram que os bebês que receberam tratamento para uma hsPDA eram mais propensos a serem expostos à furosemida e por períodos mais longos. </a:t>
            </a:r>
          </a:p>
          <a:p>
            <a:pPr algn="just">
              <a:lnSpc>
                <a:spcPct val="70000"/>
              </a:lnSpc>
            </a:pPr>
            <a:endParaRPr lang="pt-BR" sz="2000" smtClean="0"/>
          </a:p>
          <a:p>
            <a:pPr algn="just">
              <a:lnSpc>
                <a:spcPct val="70000"/>
              </a:lnSpc>
            </a:pPr>
            <a:r>
              <a:rPr lang="pt-BR" sz="2000" smtClean="0"/>
              <a:t>No entanto, essa tendência reverteu quando controlada por co-variáveis, com taxas mais baixas de tratamento com PCA em bebês expostos à furosemida de maneira dose-dependente nos bebês mais jovens [47]. </a:t>
            </a:r>
          </a:p>
          <a:p>
            <a:pPr algn="just">
              <a:lnSpc>
                <a:spcPct val="70000"/>
              </a:lnSpc>
            </a:pPr>
            <a:endParaRPr lang="pt-BR" sz="2000" smtClean="0"/>
          </a:p>
          <a:p>
            <a:pPr algn="just">
              <a:lnSpc>
                <a:spcPct val="70000"/>
              </a:lnSpc>
            </a:pPr>
            <a:r>
              <a:rPr lang="pt-BR" sz="2000" smtClean="0"/>
              <a:t>Os pesquisadores propuseram que esses resultados poderiam ser devidos aos múltiplos mecanismos da furosemida, com um efeito líquido diferente dependendo da duração e do tempo de exposição, bem como da dependência da dose [48].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sz="3200"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Evidências conflitantes: o efeito líquido da furosemida na fisiologia HSPDA</a:t>
            </a:r>
            <a:endParaRPr lang="pt-BR" sz="3200" dirty="0"/>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algn="just" fontAlgn="auto">
              <a:spcAft>
                <a:spcPts val="0"/>
              </a:spcAft>
              <a:defRPr/>
            </a:pPr>
            <a:r>
              <a:rPr lang="pt-BR" dirty="0"/>
              <a:t>Embora a diurese e a restrição de líquidos sejam frequentemente usadas para tratar o edema pulmonar, pode-se teorizar que os efeitos hemodinâmicos influenciariam uniformemente os sistemas pulmonar e sistêmico e, portanto, exerceriam um efeito líquido neutro no equilíbrio do fluxo sanguíneo pulmonar para sistêmico. </a:t>
            </a:r>
          </a:p>
          <a:p>
            <a:pPr algn="just" fontAlgn="auto">
              <a:spcAft>
                <a:spcPts val="0"/>
              </a:spcAft>
              <a:defRPr/>
            </a:pPr>
            <a:endParaRPr lang="pt-BR" dirty="0"/>
          </a:p>
          <a:p>
            <a:pPr algn="just" fontAlgn="auto">
              <a:spcAft>
                <a:spcPts val="0"/>
              </a:spcAft>
              <a:defRPr/>
            </a:pPr>
            <a:r>
              <a:rPr lang="pt-BR" b="1" dirty="0"/>
              <a:t>Uma meta-análise de quatro </a:t>
            </a:r>
            <a:r>
              <a:rPr lang="pt-BR" b="1" dirty="0" err="1"/>
              <a:t>ECRs</a:t>
            </a:r>
            <a:r>
              <a:rPr lang="pt-BR" b="1" dirty="0"/>
              <a:t> não mostrou diferença significativa nos resultados entre o manejo conservador e o tratamento ativo, onde a abordagem conservadora foi definida como restrição de líquidos, diurese e ajuste às configurações do ventilador [8].</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Discussão</a:t>
            </a:r>
          </a:p>
        </p:txBody>
      </p:sp>
      <p:sp>
        <p:nvSpPr>
          <p:cNvPr id="3" name="Espaço Reservado para Conteúdo 2">
            <a:extLst>
              <a:ext uri="{FF2B5EF4-FFF2-40B4-BE49-F238E27FC236}"/>
            </a:extLst>
          </p:cNvPr>
          <p:cNvSpPr>
            <a:spLocks noGrp="1"/>
          </p:cNvSpPr>
          <p:nvPr>
            <p:ph idx="1"/>
          </p:nvPr>
        </p:nvSpPr>
        <p:spPr/>
        <p:txBody>
          <a:bodyPr rtlCol="0">
            <a:normAutofit/>
          </a:bodyPr>
          <a:lstStyle/>
          <a:p>
            <a:pPr algn="just" fontAlgn="auto">
              <a:spcAft>
                <a:spcPts val="0"/>
              </a:spcAft>
              <a:defRPr/>
            </a:pPr>
            <a:r>
              <a:rPr lang="pt-BR" dirty="0"/>
              <a:t>O uso de furosemida no tratamento conservador de </a:t>
            </a:r>
            <a:r>
              <a:rPr lang="pt-BR" dirty="0" err="1"/>
              <a:t>hsPDA</a:t>
            </a:r>
            <a:r>
              <a:rPr lang="pt-BR" dirty="0"/>
              <a:t> continua a estimular o debate. </a:t>
            </a:r>
          </a:p>
          <a:p>
            <a:pPr marL="0" indent="0" algn="just" fontAlgn="auto">
              <a:spcAft>
                <a:spcPts val="0"/>
              </a:spcAft>
              <a:buFont typeface="Arial" pitchFamily="34" charset="0"/>
              <a:buNone/>
              <a:defRPr/>
            </a:pPr>
            <a:endParaRPr lang="pt-BR" dirty="0"/>
          </a:p>
          <a:p>
            <a:pPr algn="just" fontAlgn="auto">
              <a:spcAft>
                <a:spcPts val="0"/>
              </a:spcAft>
              <a:defRPr/>
            </a:pPr>
            <a:r>
              <a:rPr lang="pt-BR" dirty="0"/>
              <a:t>No entanto, não há dados clinicamente significativos para correlacionar que a produção de PGE2 induzida por furosemida leva a taxas aumentadas de PCA e/ou aumento do tratamento de PCA.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Discussão</a:t>
            </a:r>
          </a:p>
        </p:txBody>
      </p:sp>
      <p:sp>
        <p:nvSpPr>
          <p:cNvPr id="29699" name="Espaço Reservado para Conteúdo 2"/>
          <p:cNvSpPr>
            <a:spLocks noGrp="1"/>
          </p:cNvSpPr>
          <p:nvPr>
            <p:ph idx="1"/>
          </p:nvPr>
        </p:nvSpPr>
        <p:spPr/>
        <p:txBody>
          <a:bodyPr/>
          <a:lstStyle/>
          <a:p>
            <a:pPr algn="just"/>
            <a:r>
              <a:rPr lang="pt-BR" smtClean="0"/>
              <a:t>Além disso, os profissionais também devem considerar os efeitos colaterais de curto e longo prazo do tratamento conservador, incluindo lesão renal aguda, anormalidades eletrolíticas, nefrocalcinose e implicações nutricionais da restrição de líquidos. </a:t>
            </a:r>
          </a:p>
          <a:p>
            <a:pPr algn="just"/>
            <a:endParaRPr lang="pt-BR" smtClean="0"/>
          </a:p>
          <a:p>
            <a:pPr algn="ctr"/>
            <a:r>
              <a:rPr lang="pt-BR" b="1" smtClean="0">
                <a:solidFill>
                  <a:srgbClr val="FF0000"/>
                </a:solidFill>
              </a:rPr>
              <a:t>Dado o efeito líquido dessas considerações, a furosemida não é universalmente aceita como um componente padrão do tratamento conservador do hsPDA</a:t>
            </a:r>
            <a:r>
              <a:rPr lang="pt-BR" b="1" smtClean="0"/>
              <a:t> [3, 5].</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Discussão</a:t>
            </a:r>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70000"/>
              </a:lnSpc>
            </a:pPr>
            <a:r>
              <a:rPr lang="pt-BR" sz="2400" smtClean="0"/>
              <a:t>Nos casos em que a diurese é necessária para controlar a hipercirculação pulmonar na insuficiência cardíaca, incluindo a induzida por hsPDAs, os médicos têm muitas opções diuréticas, incluindo </a:t>
            </a:r>
            <a:r>
              <a:rPr lang="pt-BR" sz="2400" b="1" smtClean="0">
                <a:solidFill>
                  <a:srgbClr val="0000FF"/>
                </a:solidFill>
              </a:rPr>
              <a:t>clorotiazida</a:t>
            </a:r>
            <a:r>
              <a:rPr lang="pt-BR" sz="2400" smtClean="0"/>
              <a:t>, acetazolamida e espironolactona. </a:t>
            </a:r>
          </a:p>
          <a:p>
            <a:pPr algn="just">
              <a:lnSpc>
                <a:spcPct val="70000"/>
              </a:lnSpc>
            </a:pPr>
            <a:endParaRPr lang="pt-BR" sz="2400" smtClean="0"/>
          </a:p>
          <a:p>
            <a:pPr algn="just">
              <a:lnSpc>
                <a:spcPct val="70000"/>
              </a:lnSpc>
            </a:pPr>
            <a:r>
              <a:rPr lang="pt-BR" sz="2400" smtClean="0"/>
              <a:t>Depois da furosemida, a clorotiazida é o segundo diurético mais comumente usado em neonatos [37], e alguns grupos avançados de cardiologia pediátrica e neonatologia começaram a recomendá-la como primeira linha para diurese em hsPDA [49]. </a:t>
            </a:r>
          </a:p>
          <a:p>
            <a:pPr algn="just">
              <a:lnSpc>
                <a:spcPct val="70000"/>
              </a:lnSpc>
            </a:pPr>
            <a:endParaRPr lang="pt-BR" sz="2400" smtClean="0"/>
          </a:p>
          <a:p>
            <a:pPr algn="just">
              <a:lnSpc>
                <a:spcPct val="70000"/>
              </a:lnSpc>
            </a:pPr>
            <a:r>
              <a:rPr lang="pt-BR" sz="2400" smtClean="0"/>
              <a:t>Verde et al. realizaram um ECR comparando diurese com furosemida e diurese com clorotiazida e encontraram aumento significativo da produção de PGE após exposição à furosemida no 5º dia de vida, mas </a:t>
            </a:r>
            <a:r>
              <a:rPr lang="pt-BR" sz="2400" b="1" smtClean="0">
                <a:solidFill>
                  <a:srgbClr val="0000FF"/>
                </a:solidFill>
              </a:rPr>
              <a:t>sem aumento da produção de PGE em resposta à clorotiazida</a:t>
            </a:r>
            <a:r>
              <a:rPr lang="pt-BR" sz="2400" smtClean="0"/>
              <a:t> [14].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Discussão</a:t>
            </a:r>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70000"/>
              </a:lnSpc>
            </a:pPr>
            <a:r>
              <a:rPr lang="pt-BR" smtClean="0"/>
              <a:t>A clorotiazida como diurético inibe o cotransportador Na-Cl no início do túbulo distal para inibir a reabsorção de cloreto[50], mas não tem efeito sobre a via PGE2 [25]</a:t>
            </a:r>
            <a:endParaRPr lang="pt-BR" sz="2600" smtClean="0"/>
          </a:p>
          <a:p>
            <a:pPr algn="just">
              <a:lnSpc>
                <a:spcPct val="70000"/>
              </a:lnSpc>
            </a:pPr>
            <a:endParaRPr lang="pt-BR" sz="2600" smtClean="0"/>
          </a:p>
          <a:p>
            <a:pPr algn="just">
              <a:lnSpc>
                <a:spcPct val="70000"/>
              </a:lnSpc>
            </a:pPr>
            <a:r>
              <a:rPr lang="pt-BR" sz="2600" smtClean="0"/>
              <a:t>As tiazidas também são conhecidas por fornecer apenas diurese de potência moderada em comparação com os diuréticos de alça e, portanto, podem fornecer uma diurese mais suave no recém-nascido. </a:t>
            </a:r>
          </a:p>
          <a:p>
            <a:pPr algn="just">
              <a:lnSpc>
                <a:spcPct val="70000"/>
              </a:lnSpc>
            </a:pPr>
            <a:endParaRPr lang="pt-BR" sz="2600" smtClean="0"/>
          </a:p>
          <a:p>
            <a:pPr algn="just">
              <a:lnSpc>
                <a:spcPct val="70000"/>
              </a:lnSpc>
            </a:pPr>
            <a:r>
              <a:rPr lang="pt-BR" sz="2600" smtClean="0"/>
              <a:t>Dado o efeito neutro conhecido na via da PGE e, portanto, no tecido ductal, a clorotiazida pode ter um melhor perfil de efeitos colaterais no paciente com hsPDA que requer diurese. </a:t>
            </a:r>
          </a:p>
          <a:p>
            <a:pPr algn="just">
              <a:lnSpc>
                <a:spcPct val="70000"/>
              </a:lnSpc>
            </a:pPr>
            <a:endParaRPr lang="pt-BR" sz="2600" smtClean="0"/>
          </a:p>
          <a:p>
            <a:pPr algn="just">
              <a:lnSpc>
                <a:spcPct val="70000"/>
              </a:lnSpc>
            </a:pPr>
            <a:r>
              <a:rPr lang="pt-BR" sz="2600" smtClean="0"/>
              <a:t>Mais pesquisas são necessárias nesta área para entender o papel da clorotiazida no tratamento conservador.</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Conclusão</a:t>
            </a:r>
          </a:p>
        </p:txBody>
      </p:sp>
      <p:sp>
        <p:nvSpPr>
          <p:cNvPr id="32771" name="Espaço Reservado para Conteúdo 2"/>
          <p:cNvSpPr>
            <a:spLocks noGrp="1"/>
          </p:cNvSpPr>
          <p:nvPr>
            <p:ph idx="1"/>
          </p:nvPr>
        </p:nvSpPr>
        <p:spPr/>
        <p:txBody>
          <a:bodyPr/>
          <a:lstStyle/>
          <a:p>
            <a:pPr algn="ctr"/>
            <a:r>
              <a:rPr lang="pt-BR" b="1" smtClean="0">
                <a:solidFill>
                  <a:srgbClr val="FF0000"/>
                </a:solidFill>
              </a:rPr>
              <a:t>A falta de dados recentes de alta qualidade limita severamente as recomendações de tratamento que podem ser feitas para a furosemida no manejo conservador do hsPDA. </a:t>
            </a:r>
          </a:p>
          <a:p>
            <a:pPr algn="just"/>
            <a:endParaRPr lang="pt-BR" b="1" smtClean="0">
              <a:solidFill>
                <a:srgbClr val="FF0000"/>
              </a:solidFill>
            </a:endParaRPr>
          </a:p>
          <a:p>
            <a:pPr algn="just"/>
            <a:r>
              <a:rPr lang="pt-BR" smtClean="0"/>
              <a:t>Mais pesquisas com tamanho de amostra maior, caracterizações objetivas de hsPDAs, quantificação do estado de fluidos e monitoramento rigoroso da hemodinâmica pulmonar-cardíaca durante o tratamento conservador para hsPDA são necessários para compreender de forma abrangente os muitos efeitos da furosemida nas hsPDAs. </a:t>
            </a:r>
          </a:p>
          <a:p>
            <a:pPr algn="just"/>
            <a:endParaRPr lang="pt-BR"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Conclusão</a:t>
            </a:r>
          </a:p>
        </p:txBody>
      </p:sp>
      <p:sp>
        <p:nvSpPr>
          <p:cNvPr id="3" name="Espaço Reservado para Conteúdo 2">
            <a:extLst>
              <a:ext uri="{FF2B5EF4-FFF2-40B4-BE49-F238E27FC236}"/>
            </a:extLst>
          </p:cNvPr>
          <p:cNvSpPr>
            <a:spLocks noGrp="1"/>
          </p:cNvSpPr>
          <p:nvPr>
            <p:ph idx="1"/>
          </p:nvPr>
        </p:nvSpPr>
        <p:spPr/>
        <p:txBody>
          <a:bodyPr>
            <a:normAutofit/>
          </a:bodyPr>
          <a:lstStyle/>
          <a:p>
            <a:pPr algn="just"/>
            <a:r>
              <a:rPr lang="pt-BR" smtClean="0"/>
              <a:t>Estudos comparativos utilizando diuréticos alternativos sem efeitos da PGE podem remover a potencial interação entre a regulação positiva da PGE com a furosemida e informar o efeito da diurese na hemodinâmica pulmonar em hsPDA. </a:t>
            </a:r>
          </a:p>
          <a:p>
            <a:pPr algn="just">
              <a:buFont typeface="Arial" pitchFamily="34" charset="0"/>
              <a:buNone/>
            </a:pPr>
            <a:endParaRPr lang="pt-BR" smtClean="0"/>
          </a:p>
          <a:p>
            <a:pPr algn="just"/>
            <a:r>
              <a:rPr lang="pt-BR" smtClean="0"/>
              <a:t>Assim, embora certamente apropriado no contexto clínico correto, a diurese em hsPDA deve ser cuidadosamente considerada, </a:t>
            </a:r>
            <a:r>
              <a:rPr lang="pt-BR" b="1" smtClean="0">
                <a:solidFill>
                  <a:srgbClr val="0000FF"/>
                </a:solidFill>
              </a:rPr>
              <a:t>mas o uso rotineiro de furosemida pode não ser a escolha correta</a:t>
            </a:r>
            <a:r>
              <a:rPr lang="pt-BR" smtClean="0">
                <a:solidFill>
                  <a:srgbClr val="0000FF"/>
                </a:solidFill>
              </a:rPr>
              <a:t>.</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a:xfrm>
            <a:off x="950913" y="-146050"/>
            <a:ext cx="10515600" cy="1325563"/>
          </a:xfrm>
        </p:spPr>
        <p:txBody>
          <a:bodyPr/>
          <a:lstStyle/>
          <a:p>
            <a:r>
              <a:rPr lang="pt-BR" smtClean="0">
                <a:solidFill>
                  <a:srgbClr val="0000FF"/>
                </a:solidFill>
              </a:rPr>
              <a:t>ABSTRACT</a:t>
            </a:r>
          </a:p>
        </p:txBody>
      </p:sp>
      <p:sp>
        <p:nvSpPr>
          <p:cNvPr id="41987" name="Rectangle 3"/>
          <p:cNvSpPr>
            <a:spLocks noGrp="1"/>
          </p:cNvSpPr>
          <p:nvPr>
            <p:ph type="body" idx="1"/>
          </p:nvPr>
        </p:nvSpPr>
        <p:spPr>
          <a:xfrm>
            <a:off x="1119188" y="3571875"/>
            <a:ext cx="10515600" cy="3286125"/>
          </a:xfrm>
          <a:ln w="28575">
            <a:solidFill>
              <a:srgbClr val="FF00FF"/>
            </a:solidFill>
            <a:miter lim="800000"/>
            <a:headEnd/>
            <a:tailEnd/>
          </a:ln>
        </p:spPr>
        <p:txBody>
          <a:bodyPr/>
          <a:lstStyle/>
          <a:p>
            <a:r>
              <a:rPr lang="pt-BR" sz="1800" smtClean="0"/>
              <a:t>A persistência do canal arterial (PCA) em bebês nascidos prematuros pode apresentar desafios de gerenciamento significativos para os provedores neonatais. A quantificação de uma PCA hemodinamicamente significativa (hsPDA) representa o primeiro obstáculo, no entanto, identificar a melhor abordagem baseada em evidências entre as opções de tratamento conservador, farmacológico e/ou intervencionista provou ser ainda mais complicada. Dentro do braço conservador, a furosemida para reduzir o edema pulmonar e melhorar a função pulmonar gerou várias discussões devido às preocupações com sua regulação positiva da prostaglandina E 2nos rins e dados de resultados conflitantes. Não há consenso sobre o uso de furosemida em hsPDAs. Neste artigo de perspectiva, resumimos a abordagem para definir um hsPDA, revisamos a prática atual do uso de furosemida no manejo da hsPDA e sugerimos uma abordagem para gerenciamento de fluidos e diurese para abordar a questão: </a:t>
            </a:r>
          </a:p>
          <a:p>
            <a:pPr algn="ctr">
              <a:buFont typeface="Arial" pitchFamily="34" charset="0"/>
              <a:buNone/>
            </a:pPr>
            <a:r>
              <a:rPr lang="pt-BR" sz="1800" smtClean="0"/>
              <a:t>                          </a:t>
            </a:r>
            <a:r>
              <a:rPr lang="pt-BR" sz="2400" b="1" smtClean="0">
                <a:solidFill>
                  <a:srgbClr val="0000FF"/>
                </a:solidFill>
              </a:rPr>
              <a:t>o uso rotineiro de furosemida em hsPDA é merecido na prática atual? </a:t>
            </a:r>
          </a:p>
        </p:txBody>
      </p:sp>
      <p:pic>
        <p:nvPicPr>
          <p:cNvPr id="419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9188" y="915988"/>
            <a:ext cx="10809287" cy="2571750"/>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8200" y="265113"/>
            <a:ext cx="10515600" cy="1325562"/>
          </a:xfrm>
        </p:spPr>
        <p:txBody>
          <a:bodyPr rtlCol="0">
            <a:normAutofit/>
          </a:bodyPr>
          <a:lstStyle/>
          <a:p>
            <a:pPr fontAlgn="auto">
              <a:spcAft>
                <a:spcPts val="0"/>
              </a:spcAft>
              <a:defRPr/>
            </a:pPr>
            <a:r>
              <a:rPr lang="pt-BR" dirty="0">
                <a:ln w="0"/>
                <a:solidFill>
                  <a:schemeClr val="accent1"/>
                </a:solidFill>
                <a:effectLst>
                  <a:outerShdw blurRad="38100" dist="25400" dir="5400000" algn="ctr" rotWithShape="0">
                    <a:srgbClr val="6E747A">
                      <a:alpha val="43000"/>
                    </a:srgbClr>
                  </a:outerShdw>
                </a:effectLst>
                <a:latin typeface="Andale Mono" panose="020B0509000000000004" pitchFamily="49" charset="0"/>
              </a:rPr>
              <a:t>Referências</a:t>
            </a:r>
          </a:p>
        </p:txBody>
      </p:sp>
      <p:pic>
        <p:nvPicPr>
          <p:cNvPr id="34819" name="Espaço Reservado para Conteúdo 4"/>
          <p:cNvPicPr>
            <a:picLocks noGrp="1" noChangeAspect="1"/>
          </p:cNvPicPr>
          <p:nvPr>
            <p:ph idx="1"/>
          </p:nvPr>
        </p:nvPicPr>
        <p:blipFill>
          <a:blip r:embed="rId3">
            <a:extLst>
              <a:ext uri="{28A0092B-C50C-407E-A947-70E740481C1C}">
                <a14:useLocalDpi xmlns:a14="http://schemas.microsoft.com/office/drawing/2010/main" val="0"/>
              </a:ext>
            </a:extLst>
          </a:blip>
          <a:srcRect l="7420" t="53539" r="72070" b="9448"/>
          <a:stretch>
            <a:fillRect/>
          </a:stretch>
        </p:blipFill>
        <p:spPr>
          <a:xfrm>
            <a:off x="787400" y="1470025"/>
            <a:ext cx="3306763" cy="3729038"/>
          </a:xfrm>
        </p:spPr>
      </p:pic>
      <p:pic>
        <p:nvPicPr>
          <p:cNvPr id="34820" name="Imagem 6"/>
          <p:cNvPicPr>
            <a:picLocks noChangeAspect="1"/>
          </p:cNvPicPr>
          <p:nvPr/>
        </p:nvPicPr>
        <p:blipFill>
          <a:blip r:embed="rId3">
            <a:extLst>
              <a:ext uri="{28A0092B-C50C-407E-A947-70E740481C1C}">
                <a14:useLocalDpi xmlns:a14="http://schemas.microsoft.com/office/drawing/2010/main" val="0"/>
              </a:ext>
            </a:extLst>
          </a:blip>
          <a:srcRect l="27983" t="22134" r="51624" b="25266"/>
          <a:stretch>
            <a:fillRect/>
          </a:stretch>
        </p:blipFill>
        <p:spPr bwMode="auto">
          <a:xfrm>
            <a:off x="4216400" y="1314450"/>
            <a:ext cx="3238500" cy="522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Imagem 8"/>
          <p:cNvPicPr>
            <a:picLocks noChangeAspect="1"/>
          </p:cNvPicPr>
          <p:nvPr/>
        </p:nvPicPr>
        <p:blipFill>
          <a:blip r:embed="rId3">
            <a:extLst>
              <a:ext uri="{28A0092B-C50C-407E-A947-70E740481C1C}">
                <a14:useLocalDpi xmlns:a14="http://schemas.microsoft.com/office/drawing/2010/main" val="0"/>
              </a:ext>
            </a:extLst>
          </a:blip>
          <a:srcRect l="27777" t="74229" r="51691" b="9895"/>
          <a:stretch>
            <a:fillRect/>
          </a:stretch>
        </p:blipFill>
        <p:spPr bwMode="auto">
          <a:xfrm>
            <a:off x="7472363" y="1314450"/>
            <a:ext cx="333692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Imagem 9"/>
          <p:cNvPicPr>
            <a:picLocks noChangeAspect="1"/>
          </p:cNvPicPr>
          <p:nvPr/>
        </p:nvPicPr>
        <p:blipFill>
          <a:blip r:embed="rId3">
            <a:extLst>
              <a:ext uri="{28A0092B-C50C-407E-A947-70E740481C1C}">
                <a14:useLocalDpi xmlns:a14="http://schemas.microsoft.com/office/drawing/2010/main" val="0"/>
              </a:ext>
            </a:extLst>
          </a:blip>
          <a:srcRect l="27983" t="8798" r="51624" b="78015"/>
          <a:stretch>
            <a:fillRect/>
          </a:stretch>
        </p:blipFill>
        <p:spPr bwMode="auto">
          <a:xfrm>
            <a:off x="828675" y="5199063"/>
            <a:ext cx="3306763"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Imagem 11"/>
          <p:cNvPicPr>
            <a:picLocks noChangeAspect="1"/>
          </p:cNvPicPr>
          <p:nvPr/>
        </p:nvPicPr>
        <p:blipFill>
          <a:blip r:embed="rId3">
            <a:extLst>
              <a:ext uri="{28A0092B-C50C-407E-A947-70E740481C1C}">
                <a14:useLocalDpi xmlns:a14="http://schemas.microsoft.com/office/drawing/2010/main" val="0"/>
              </a:ext>
            </a:extLst>
          </a:blip>
          <a:srcRect l="52470" t="8549" r="28310" b="63220"/>
          <a:stretch>
            <a:fillRect/>
          </a:stretch>
        </p:blipFill>
        <p:spPr bwMode="auto">
          <a:xfrm>
            <a:off x="7513638" y="2927350"/>
            <a:ext cx="3092450"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13638" y="5737225"/>
            <a:ext cx="3295650" cy="798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p:txBody>
          <a:bodyPr/>
          <a:lstStyle/>
          <a:p>
            <a:pPr algn="ctr"/>
            <a:r>
              <a:rPr lang="pt-BR" sz="3200" b="1" smtClean="0">
                <a:solidFill>
                  <a:srgbClr val="FF00FF"/>
                </a:solidFill>
                <a:latin typeface="Algerian" pitchFamily="82" charset="0"/>
              </a:rPr>
              <a:t>Nota do Editor da página neonatal, </a:t>
            </a:r>
            <a:r>
              <a:rPr lang="pt-BR" sz="3200" b="1" smtClean="0">
                <a:solidFill>
                  <a:srgbClr val="FF00FF"/>
                </a:solidFill>
                <a:latin typeface="Algerian" pitchFamily="82" charset="0"/>
                <a:hlinkClick r:id="rId2"/>
              </a:rPr>
              <a:t>www.paulomargottocom.br</a:t>
            </a:r>
            <a:r>
              <a:rPr lang="pt-BR" sz="3200" b="1" smtClean="0">
                <a:solidFill>
                  <a:srgbClr val="FF00FF"/>
                </a:solidFill>
                <a:latin typeface="Algerian" pitchFamily="82" charset="0"/>
              </a:rPr>
              <a:t>, Dr. Paulo R. Margotto. Consultem também! Aqui e Agora</a:t>
            </a:r>
            <a:r>
              <a:rPr lang="pt-BR" sz="4000" smtClean="0">
                <a:solidFill>
                  <a:srgbClr val="FF00FF"/>
                </a:solidFill>
              </a:rPr>
              <a:t>!</a:t>
            </a:r>
          </a:p>
        </p:txBody>
      </p:sp>
      <p:sp>
        <p:nvSpPr>
          <p:cNvPr id="44035" name="Rectangle 3"/>
          <p:cNvSpPr>
            <a:spLocks noGrp="1"/>
          </p:cNvSpPr>
          <p:nvPr>
            <p:ph type="body" idx="1"/>
          </p:nvPr>
        </p:nvSpPr>
        <p:spPr/>
        <p:txBody>
          <a:bodyPr/>
          <a:lstStyle/>
          <a:p>
            <a:pPr algn="ctr"/>
            <a:r>
              <a:rPr lang="pt-BR" smtClean="0">
                <a:solidFill>
                  <a:srgbClr val="FF0000"/>
                </a:solidFill>
              </a:rPr>
              <a:t>Uso de Diuréticos na UTI Neonatal: mais controvérsias do que indicações!</a:t>
            </a:r>
          </a:p>
        </p:txBody>
      </p:sp>
      <p:pic>
        <p:nvPicPr>
          <p:cNvPr id="4403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2313" y="2670175"/>
            <a:ext cx="5311775" cy="3983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body" idx="1"/>
          </p:nvPr>
        </p:nvSpPr>
        <p:spPr>
          <a:xfrm>
            <a:off x="431800" y="2565400"/>
            <a:ext cx="10972800" cy="5068888"/>
          </a:xfrm>
        </p:spPr>
        <p:txBody>
          <a:bodyPr/>
          <a:lstStyle/>
          <a:p>
            <a:pPr>
              <a:lnSpc>
                <a:spcPct val="80000"/>
              </a:lnSpc>
              <a:buFont typeface="Arial" pitchFamily="34" charset="0"/>
              <a:buNone/>
            </a:pPr>
            <a:r>
              <a:rPr lang="pt-PT" sz="1400" b="1" smtClean="0"/>
              <a:t>                                 </a:t>
            </a:r>
            <a:r>
              <a:rPr lang="pt-PT" sz="2400" smtClean="0">
                <a:solidFill>
                  <a:srgbClr val="0000FF"/>
                </a:solidFill>
                <a:latin typeface="Britannic Bold" pitchFamily="34" charset="0"/>
              </a:rPr>
              <a:t>Persistência do canal arterial (PCA</a:t>
            </a:r>
            <a:r>
              <a:rPr lang="pt-PT" sz="2400" b="1" smtClean="0"/>
              <a:t>)</a:t>
            </a:r>
            <a:endParaRPr lang="pt-PT" sz="2400" smtClean="0"/>
          </a:p>
          <a:p>
            <a:pPr>
              <a:lnSpc>
                <a:spcPct val="80000"/>
              </a:lnSpc>
            </a:pPr>
            <a:r>
              <a:rPr lang="pt-PT" sz="1800" smtClean="0"/>
              <a:t>Após o uso de indometacina para o fechamento do canal arterial, um grupo foi randomizado para receber furosemida (1mg/kg) ou placebo. Não houve diferença na taxa de fechamento do canal arterial entre os dois grupos. No entanto, a </a:t>
            </a:r>
            <a:r>
              <a:rPr lang="pt-PT" sz="1800" b="1" smtClean="0"/>
              <a:t>incidência de insuficiência renal aguda foi significativamente maior no grupo da furosemida (p&lt;0,001). </a:t>
            </a:r>
          </a:p>
          <a:p>
            <a:pPr algn="ctr">
              <a:lnSpc>
                <a:spcPct val="80000"/>
              </a:lnSpc>
            </a:pPr>
            <a:r>
              <a:rPr lang="pt-PT" sz="1800" b="1" smtClean="0"/>
              <a:t>A excreção urinária de Prostaglandina E aumentou significativamente</a:t>
            </a:r>
            <a:r>
              <a:rPr lang="pt-PT" sz="1800" smtClean="0"/>
              <a:t> com o uso de furosemida por um mecanismo que pode  refletir um aumento na síntese de prostaglandina, diminuição do metabolismo renal ou ambos,  </a:t>
            </a:r>
            <a:r>
              <a:rPr lang="pt-PT" sz="1800" b="1" smtClean="0">
                <a:solidFill>
                  <a:srgbClr val="FF0000"/>
                </a:solidFill>
              </a:rPr>
              <a:t>aumentando a incidência de PCA</a:t>
            </a:r>
            <a:r>
              <a:rPr lang="pt-PT" sz="1800" smtClean="0"/>
              <a:t> em prematuros com síndrome do desconforto respiratório.	</a:t>
            </a:r>
            <a:r>
              <a:rPr lang="pt-PT" sz="1800" b="1" smtClean="0">
                <a:solidFill>
                  <a:srgbClr val="0000FF"/>
                </a:solidFill>
              </a:rPr>
              <a:t>Portanto, </a:t>
            </a:r>
            <a:r>
              <a:rPr lang="pt-BR" sz="1800" b="1" smtClean="0">
                <a:solidFill>
                  <a:srgbClr val="0000FF"/>
                </a:solidFill>
              </a:rPr>
              <a:t>não há evidência científica que dê suporte ao uso rotineiro de diurético para a prevenção ou mesmo tratamento da insuficiência cardíaca congestiva do canal arterial hemodinamicamente significativo.</a:t>
            </a:r>
            <a:endParaRPr lang="pt-PT" sz="1800" b="1" smtClean="0">
              <a:solidFill>
                <a:srgbClr val="0000FF"/>
              </a:solidFill>
            </a:endParaRPr>
          </a:p>
          <a:p>
            <a:pPr>
              <a:lnSpc>
                <a:spcPct val="80000"/>
              </a:lnSpc>
            </a:pPr>
            <a:r>
              <a:rPr lang="pt-PT" sz="1800" smtClean="0"/>
              <a:t>	Lee BS et al, avaliando o efeito da furosemida na função renal nos pré-termo </a:t>
            </a:r>
            <a:r>
              <a:rPr lang="pt-PT" sz="1800" b="1" smtClean="0"/>
              <a:t>recebendo indometacina</a:t>
            </a:r>
            <a:r>
              <a:rPr lang="pt-PT" sz="1800" smtClean="0"/>
              <a:t> no fechamento precoce do canal arterial, relataram </a:t>
            </a:r>
            <a:r>
              <a:rPr lang="pt-PT" sz="1800" b="1" smtClean="0">
                <a:solidFill>
                  <a:srgbClr val="FF0000"/>
                </a:solidFill>
              </a:rPr>
              <a:t>aumento significativo  na incidência de insuficiência renal aguda</a:t>
            </a:r>
            <a:r>
              <a:rPr lang="pt-PT" sz="1800" smtClean="0"/>
              <a:t> (creatinina sérica&gt; 1,6 mg/dL) no grupo de furosemida do que no grupo controle) (p&lt; 0,001). </a:t>
            </a:r>
          </a:p>
          <a:p>
            <a:pPr algn="ctr">
              <a:lnSpc>
                <a:spcPct val="80000"/>
              </a:lnSpc>
            </a:pPr>
            <a:r>
              <a:rPr lang="pt-PT" sz="1800" smtClean="0"/>
              <a:t>	</a:t>
            </a:r>
            <a:r>
              <a:rPr lang="pt-PT" sz="1800" b="1" smtClean="0">
                <a:solidFill>
                  <a:srgbClr val="0000FF"/>
                </a:solidFill>
              </a:rPr>
              <a:t>Esses achados indicam que a furosemida não deve ser administrada rotineiramente após cada dose de indometacina para prematuros durante o período neonatal inicial. </a:t>
            </a:r>
            <a:endParaRPr lang="pt-BR" sz="1800" b="1" smtClean="0">
              <a:solidFill>
                <a:srgbClr val="0000FF"/>
              </a:solidFill>
            </a:endParaRPr>
          </a:p>
        </p:txBody>
      </p:sp>
      <p:sp>
        <p:nvSpPr>
          <p:cNvPr id="39939" name="Rectangle 3"/>
          <p:cNvSpPr>
            <a:spLocks noChangeArrowheads="1"/>
          </p:cNvSpPr>
          <p:nvPr/>
        </p:nvSpPr>
        <p:spPr bwMode="auto">
          <a:xfrm>
            <a:off x="912813" y="503238"/>
            <a:ext cx="11122025" cy="146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00FF"/>
                </a:solidFill>
                <a:latin typeface="Lato" pitchFamily="34" charset="0"/>
              </a:rPr>
              <a:t>Diuréticos no recém-nascido: mais controvérsias do que indicações (</a:t>
            </a:r>
            <a:r>
              <a:rPr lang="pt-BR" sz="2700" b="1" i="1">
                <a:solidFill>
                  <a:srgbClr val="0000FF"/>
                </a:solidFill>
                <a:latin typeface="Lato" pitchFamily="34" charset="0"/>
              </a:rPr>
              <a:t>diuretics in the newborn: more controversies than indications</a:t>
            </a:r>
            <a:r>
              <a:rPr lang="pt-BR" sz="2700" b="1">
                <a:solidFill>
                  <a:srgbClr val="0000FF"/>
                </a:solidFill>
                <a:latin typeface="Lato" pitchFamily="34" charset="0"/>
              </a:rPr>
              <a:t>)</a:t>
            </a:r>
          </a:p>
          <a:p>
            <a:pPr algn="ctr"/>
            <a:r>
              <a:rPr lang="pt-BR" sz="1400">
                <a:latin typeface="Times New Roman" pitchFamily="18" charset="0"/>
                <a:cs typeface="Times New Roman" pitchFamily="18" charset="0"/>
              </a:rPr>
              <a:t>Paulo R. Margotto</a:t>
            </a:r>
            <a:endParaRPr lang="pt-BR" sz="1400">
              <a:solidFill>
                <a:srgbClr val="424242"/>
              </a:solidFill>
              <a:latin typeface="Arial" pitchFamily="34" charset="0"/>
              <a:ea typeface="Source Sans Pro"/>
              <a:cs typeface="Source Sans Pro"/>
            </a:endParaRPr>
          </a:p>
          <a:p>
            <a:pPr eaLnBrk="0" hangingPunct="0"/>
            <a:r>
              <a:rPr lang="pt-BR" sz="1400">
                <a:solidFill>
                  <a:srgbClr val="424242"/>
                </a:solidFill>
                <a:latin typeface="Arial" pitchFamily="34" charset="0"/>
                <a:ea typeface="Source Sans Pro"/>
                <a:cs typeface="Source Sans Pro"/>
              </a:rPr>
              <a:t>                                                                               </a:t>
            </a:r>
            <a:r>
              <a:rPr lang="pt-BR" sz="1400">
                <a:latin typeface="Arial" pitchFamily="34" charset="0"/>
              </a:rPr>
              <a:t>Brasília Med. VOLUME 55; ANO 2018: 1-11 </a:t>
            </a:r>
            <a:br>
              <a:rPr lang="pt-BR" sz="1400">
                <a:latin typeface="Arial" pitchFamily="34" charset="0"/>
              </a:rPr>
            </a:br>
            <a:r>
              <a:rPr lang="pt-BR" sz="1400">
                <a:solidFill>
                  <a:srgbClr val="424242"/>
                </a:solidFill>
                <a:latin typeface="Arial" pitchFamily="34" charset="0"/>
                <a:ea typeface="Source Sans Pro"/>
                <a:cs typeface="Source Sans Pro"/>
              </a:rPr>
              <a:t>.</a:t>
            </a:r>
          </a:p>
        </p:txBody>
      </p:sp>
      <p:pic>
        <p:nvPicPr>
          <p:cNvPr id="39940" name="Picture 4" descr="pdf">
            <a:hlinkClick r:id="rId2" tooltip="Diureticos no recem-nascid"/>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01350" y="1268413"/>
            <a:ext cx="704850" cy="528637"/>
          </a:xfrm>
          <a:prstGeom prst="rect">
            <a:avLst/>
          </a:prstGeom>
          <a:noFill/>
          <a:extLst>
            <a:ext uri="{909E8E84-426E-40DD-AFC4-6F175D3DCCD1}">
              <a14:hiddenFill xmlns:a14="http://schemas.microsoft.com/office/drawing/2010/main">
                <a:solidFill>
                  <a:srgbClr val="FFFFFF"/>
                </a:solidFill>
              </a14:hiddenFill>
            </a:ext>
          </a:extLst>
        </p:spPr>
      </p:pic>
      <p:sp>
        <p:nvSpPr>
          <p:cNvPr id="39941" name="Rectangle 5"/>
          <p:cNvSpPr>
            <a:spLocks noChangeArrowheads="1"/>
          </p:cNvSpPr>
          <p:nvPr/>
        </p:nvSpPr>
        <p:spPr bwMode="auto">
          <a:xfrm>
            <a:off x="1582738" y="2060575"/>
            <a:ext cx="10369550" cy="4508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38088" anchor="ctr">
            <a:spAutoFit/>
          </a:bodyPr>
          <a:lstStyle/>
          <a:p>
            <a:r>
              <a:rPr lang="pt-BR" sz="1600" u="sng">
                <a:latin typeface="Arial" pitchFamily="34" charset="0"/>
                <a:hlinkClick r:id="rId4"/>
              </a:rPr>
              <a:t>DIURÉTICOS NO RECÉM-NASCIDO - Revista Brasília Médica</a:t>
            </a:r>
          </a:p>
          <a:p>
            <a:pPr eaLnBrk="0" hangingPunct="0"/>
            <a:endParaRPr lang="pt-BR" sz="1600">
              <a:latin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1"/>
          </p:nvPr>
        </p:nvSpPr>
        <p:spPr>
          <a:xfrm>
            <a:off x="527050" y="2133600"/>
            <a:ext cx="10972800" cy="4525963"/>
          </a:xfrm>
        </p:spPr>
        <p:txBody>
          <a:bodyPr/>
          <a:lstStyle/>
          <a:p>
            <a:pPr algn="ctr">
              <a:lnSpc>
                <a:spcPct val="80000"/>
              </a:lnSpc>
              <a:buFont typeface="Arial" pitchFamily="34" charset="0"/>
              <a:buNone/>
            </a:pPr>
            <a:r>
              <a:rPr lang="pt-BR" sz="1800" b="1" smtClean="0">
                <a:solidFill>
                  <a:srgbClr val="FF0000"/>
                </a:solidFill>
              </a:rPr>
              <a:t>      </a:t>
            </a:r>
            <a:r>
              <a:rPr lang="pt-BR" sz="2400" b="1" smtClean="0">
                <a:solidFill>
                  <a:srgbClr val="FF0000"/>
                </a:solidFill>
                <a:latin typeface="Britannic Bold" pitchFamily="34" charset="0"/>
              </a:rPr>
              <a:t>Restri</a:t>
            </a:r>
            <a:r>
              <a:rPr lang="pt-BR" sz="2400" b="1" smtClean="0">
                <a:solidFill>
                  <a:srgbClr val="FF0000"/>
                </a:solidFill>
              </a:rPr>
              <a:t>ç</a:t>
            </a:r>
            <a:r>
              <a:rPr lang="pt-BR" sz="2400" b="1" smtClean="0">
                <a:solidFill>
                  <a:srgbClr val="FF0000"/>
                </a:solidFill>
                <a:latin typeface="Britannic Bold" pitchFamily="34" charset="0"/>
              </a:rPr>
              <a:t>ão H</a:t>
            </a:r>
            <a:r>
              <a:rPr lang="pt-BR" sz="2400" b="1" smtClean="0">
                <a:solidFill>
                  <a:srgbClr val="FF0000"/>
                </a:solidFill>
              </a:rPr>
              <a:t>í</a:t>
            </a:r>
            <a:r>
              <a:rPr lang="pt-BR" sz="2400" b="1" smtClean="0">
                <a:solidFill>
                  <a:srgbClr val="FF0000"/>
                </a:solidFill>
                <a:latin typeface="Britannic Bold" pitchFamily="34" charset="0"/>
              </a:rPr>
              <a:t>drica na PCA hemodinamicamente significativa</a:t>
            </a:r>
            <a:endParaRPr lang="pt-BR" sz="2400" smtClean="0">
              <a:solidFill>
                <a:srgbClr val="FF0000"/>
              </a:solidFill>
              <a:latin typeface="Britannic Bold" pitchFamily="34" charset="0"/>
            </a:endParaRPr>
          </a:p>
          <a:p>
            <a:pPr>
              <a:lnSpc>
                <a:spcPct val="80000"/>
              </a:lnSpc>
            </a:pPr>
            <a:r>
              <a:rPr lang="pt-BR" sz="1800" smtClean="0"/>
              <a:t> </a:t>
            </a:r>
            <a:r>
              <a:rPr lang="pt-BR" sz="2200" smtClean="0"/>
              <a:t>Estudo de Buyst et al em RN ≥24 semanas e &lt;32 semanas, com mais de 10 dias de vida mostrou </a:t>
            </a:r>
            <a:r>
              <a:rPr lang="pt-BR" sz="2200" b="1" smtClean="0"/>
              <a:t>significante diminuição do fluxo sanguíneo na veia cava superior</a:t>
            </a:r>
            <a:r>
              <a:rPr lang="pt-BR" sz="2200" smtClean="0"/>
              <a:t> (</a:t>
            </a:r>
            <a:r>
              <a:rPr lang="pt-BR" sz="2200" b="1" smtClean="0">
                <a:solidFill>
                  <a:srgbClr val="FF0000"/>
                </a:solidFill>
              </a:rPr>
              <a:t>40%)</a:t>
            </a:r>
            <a:r>
              <a:rPr lang="pt-BR" sz="2200" smtClean="0"/>
              <a:t> com a restrição hídrica; </a:t>
            </a:r>
          </a:p>
          <a:p>
            <a:pPr>
              <a:lnSpc>
                <a:spcPct val="80000"/>
              </a:lnSpc>
            </a:pPr>
            <a:r>
              <a:rPr lang="pt-BR" sz="2200" b="1" smtClean="0"/>
              <a:t>não houve alteração do diâmetro interna da PCA</a:t>
            </a:r>
            <a:r>
              <a:rPr lang="pt-BR" sz="2200" smtClean="0"/>
              <a:t>  e também não  alterou as velocidades do fluxo sanguíneo pulmonar esquerdo ou na razão átrio esquerdo/aorta, indicando que </a:t>
            </a:r>
            <a:r>
              <a:rPr lang="pt-BR" sz="2200" b="1" smtClean="0"/>
              <a:t>a ingesta restrita  de líquidos não reduziu a sobrecarga da circulação pulmonar</a:t>
            </a:r>
            <a:r>
              <a:rPr lang="pt-BR" sz="2200" smtClean="0"/>
              <a:t>.</a:t>
            </a:r>
          </a:p>
          <a:p>
            <a:pPr algn="ctr">
              <a:lnSpc>
                <a:spcPct val="80000"/>
              </a:lnSpc>
              <a:buFont typeface="Arial" pitchFamily="34" charset="0"/>
              <a:buNone/>
            </a:pPr>
            <a:r>
              <a:rPr lang="pt-BR" sz="2200" smtClean="0"/>
              <a:t>    (</a:t>
            </a:r>
            <a:r>
              <a:rPr lang="pt-BR" sz="2200" i="1" smtClean="0"/>
              <a:t>o fluxo na veia cava superior representa o fluxo de sangue que retorna ao coração a partir da parte superior do corpo e avalia o débito cardíaco que não é influenciado pelo shunt pela PCA ou pela comunicação atrial</a:t>
            </a:r>
            <a:r>
              <a:rPr lang="pt-BR" sz="2200" smtClean="0"/>
              <a:t>) </a:t>
            </a:r>
          </a:p>
          <a:p>
            <a:pPr algn="ctr">
              <a:lnSpc>
                <a:spcPct val="80000"/>
              </a:lnSpc>
            </a:pPr>
            <a:r>
              <a:rPr lang="pt-BR" sz="2200" b="1" smtClean="0">
                <a:solidFill>
                  <a:srgbClr val="0000FF"/>
                </a:solidFill>
              </a:rPr>
              <a:t>Assim, não há suporte para a recomendação habitual de restrição hídrica em prematuros com PCA hemodinamicamente  significativa depois de alguns dias de vida.</a:t>
            </a:r>
          </a:p>
        </p:txBody>
      </p:sp>
      <p:sp>
        <p:nvSpPr>
          <p:cNvPr id="38915" name="Rectangle 3"/>
          <p:cNvSpPr>
            <a:spLocks noChangeArrowheads="1"/>
          </p:cNvSpPr>
          <p:nvPr/>
        </p:nvSpPr>
        <p:spPr bwMode="auto">
          <a:xfrm>
            <a:off x="1638300" y="530225"/>
            <a:ext cx="9045575" cy="90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PERSISTÊNCIA DO CANAL ARTERIAL</a:t>
            </a:r>
          </a:p>
          <a:p>
            <a:pPr algn="ctr" eaLnBrk="0" hangingPunct="0"/>
            <a:r>
              <a:rPr lang="pt-BR" sz="600">
                <a:solidFill>
                  <a:srgbClr val="607D8B"/>
                </a:solidFill>
                <a:latin typeface="Arial" pitchFamily="34" charset="0"/>
              </a:rPr>
              <a:t>            </a:t>
            </a:r>
            <a:r>
              <a:rPr lang="pt-BR">
                <a:latin typeface="Arial" pitchFamily="34" charset="0"/>
              </a:rPr>
              <a:t/>
            </a:r>
            <a:br>
              <a:rPr lang="pt-BR">
                <a:latin typeface="Arial" pitchFamily="34" charset="0"/>
              </a:rPr>
            </a:br>
            <a:r>
              <a:rPr lang="pt-BR" sz="1300">
                <a:solidFill>
                  <a:srgbClr val="424242"/>
                </a:solidFill>
                <a:latin typeface="Arial" pitchFamily="34" charset="0"/>
                <a:ea typeface="Source Sans Pro"/>
                <a:cs typeface="Source Sans Pro"/>
              </a:rPr>
              <a:t>Paulo R. Margotto, Viviana I. Sampietro Serafin.</a:t>
            </a:r>
          </a:p>
          <a:p>
            <a:pPr algn="ctr" eaLnBrk="0" hangingPunct="0"/>
            <a:r>
              <a:rPr lang="pt-BR" sz="1300">
                <a:solidFill>
                  <a:srgbClr val="424242"/>
                </a:solidFill>
                <a:latin typeface="Arial" pitchFamily="34" charset="0"/>
                <a:ea typeface="Source Sans Pro"/>
                <a:cs typeface="Source Sans Pro"/>
              </a:rPr>
              <a:t>Capítulo do Livro Assistência ao Recém-Nascido de Risco, Hospital de Ensino Materno Infantil de Brasília, 4a Edição, 2021</a:t>
            </a:r>
            <a:endParaRPr lang="pt-BR">
              <a:solidFill>
                <a:srgbClr val="607D8B"/>
              </a:solidFill>
              <a:latin typeface="Arial" pitchFamily="34" charset="0"/>
            </a:endParaRPr>
          </a:p>
        </p:txBody>
      </p:sp>
      <p:pic>
        <p:nvPicPr>
          <p:cNvPr id="38916" name="Picture 4" descr="doc">
            <a:hlinkClick r:id="rId2" tooltip="NOVO-Persist-Canal-Arteri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23500" y="549275"/>
            <a:ext cx="6096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a:xfrm>
            <a:off x="0" y="39688"/>
            <a:ext cx="10515600" cy="1325562"/>
          </a:xfrm>
        </p:spPr>
        <p:txBody>
          <a:bodyPr/>
          <a:lstStyle/>
          <a:p>
            <a:r>
              <a:rPr lang="pt-BR" b="1" smtClean="0">
                <a:solidFill>
                  <a:srgbClr val="0000FF"/>
                </a:solidFill>
                <a:latin typeface="Algerian" pitchFamily="82" charset="0"/>
              </a:rPr>
              <a:t>OBRIGADO!</a:t>
            </a:r>
          </a:p>
        </p:txBody>
      </p:sp>
      <p:pic>
        <p:nvPicPr>
          <p:cNvPr id="4096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200150"/>
            <a:ext cx="9574213" cy="522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8" name="Text Box 8"/>
          <p:cNvSpPr txBox="1">
            <a:spLocks noChangeArrowheads="1"/>
          </p:cNvSpPr>
          <p:nvPr/>
        </p:nvSpPr>
        <p:spPr bwMode="auto">
          <a:xfrm>
            <a:off x="3200400" y="6429375"/>
            <a:ext cx="55197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Residentes da Unidade de Neonatologia do HMIB/SES/DF</a:t>
            </a:r>
          </a:p>
        </p:txBody>
      </p:sp>
      <p:sp>
        <p:nvSpPr>
          <p:cNvPr id="40969" name="Line 9"/>
          <p:cNvSpPr>
            <a:spLocks noChangeShapeType="1"/>
          </p:cNvSpPr>
          <p:nvPr/>
        </p:nvSpPr>
        <p:spPr bwMode="auto">
          <a:xfrm flipH="1">
            <a:off x="3800475" y="1006475"/>
            <a:ext cx="527050" cy="577850"/>
          </a:xfrm>
          <a:prstGeom prst="line">
            <a:avLst/>
          </a:prstGeom>
          <a:noFill/>
          <a:ln w="2857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40970" name="Text Box 10"/>
          <p:cNvSpPr txBox="1">
            <a:spLocks noChangeArrowheads="1"/>
          </p:cNvSpPr>
          <p:nvPr/>
        </p:nvSpPr>
        <p:spPr bwMode="auto">
          <a:xfrm>
            <a:off x="4235450" y="746125"/>
            <a:ext cx="15954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Dr. Aldo Ferrini</a:t>
            </a:r>
          </a:p>
        </p:txBody>
      </p:sp>
    </p:spTree>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3740</TotalTime>
  <Words>3493</Words>
  <Application>Microsoft Office PowerPoint</Application>
  <PresentationFormat>Personalizar</PresentationFormat>
  <Paragraphs>197</Paragraphs>
  <Slides>38</Slides>
  <Notes>1</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38</vt:i4>
      </vt:variant>
    </vt:vector>
  </HeadingPairs>
  <TitlesOfParts>
    <vt:vector size="48" baseType="lpstr">
      <vt:lpstr>Calibri</vt:lpstr>
      <vt:lpstr>Arial</vt:lpstr>
      <vt:lpstr>Calibri Light</vt:lpstr>
      <vt:lpstr>Algerian</vt:lpstr>
      <vt:lpstr>Andale Mono</vt:lpstr>
      <vt:lpstr>Britannic Bold</vt:lpstr>
      <vt:lpstr>Lato</vt:lpstr>
      <vt:lpstr>Times New Roman</vt:lpstr>
      <vt:lpstr>Source Sans Pro</vt:lpstr>
      <vt:lpstr>Tema do Office</vt:lpstr>
      <vt:lpstr>Apresentação do PowerPoint</vt:lpstr>
      <vt:lpstr>Introdução</vt:lpstr>
      <vt:lpstr>Introdução</vt:lpstr>
      <vt:lpstr>Introdução</vt:lpstr>
      <vt:lpstr>Definição de PCA hemodinamicamente significativa</vt:lpstr>
      <vt:lpstr>Definição de PCA hemodinamicamente significativa</vt:lpstr>
      <vt:lpstr>Definição de PCA hemodinamicamente significativo</vt:lpstr>
      <vt:lpstr>Definição de PCA hemodinamicamente significativo</vt:lpstr>
      <vt:lpstr>Manejo do HSPDA: um foco na terapia conservadora</vt:lpstr>
      <vt:lpstr>Manejo do HSPDA: um foco na terapia conservadora</vt:lpstr>
      <vt:lpstr>Restrição de líquidos na terapia conservadora</vt:lpstr>
      <vt:lpstr>Restrição de líquidos na terapia conservadora</vt:lpstr>
      <vt:lpstr>Restrição de líquidos na terapia conservadora</vt:lpstr>
      <vt:lpstr>Tratamento conservador de hsPDA: mecanismo de ação da furosemida e efeitos colaterais</vt:lpstr>
      <vt:lpstr>Tratamento conservador de hsPDA: mecanismo de ação da furosemida e efeitos colaterais</vt:lpstr>
      <vt:lpstr>Tratamento conservador de hsPDA: mecanismo de ação da furosemida e efeitos colaterais</vt:lpstr>
      <vt:lpstr>Tratamento conservador de hsPDA: mecanismo de ação da furosemida e efeitos colaterais</vt:lpstr>
      <vt:lpstr>Tratamento conservador de hsPDA: mecanismo de ação da furosemida e efeitos colaterais</vt:lpstr>
      <vt:lpstr>Tratamento conservador de hsPDA: mecanismo de ação da furosemida e efeitos colaterais</vt:lpstr>
      <vt:lpstr>Evidências conflitantes: o efeito líquido da furosemida na fisiologia HSPDA</vt:lpstr>
      <vt:lpstr>Evidências conflitantes: o efeito líquido da furosemida na fisiologia HSPDA</vt:lpstr>
      <vt:lpstr>Evidências conflitantes: o efeito líquido da furosemida na fisiologia HSPDA</vt:lpstr>
      <vt:lpstr>Evidências conflitantes: o efeito líquido da furosemida na fisiologia HSPDA</vt:lpstr>
      <vt:lpstr>Evidências conflitantes: o efeito líquido da furosemida na fisiologia HSPDA</vt:lpstr>
      <vt:lpstr>Evidências conflitantes: o efeito líquido da furosemida na fisiologia HSPDA</vt:lpstr>
      <vt:lpstr>Evidências conflitantes: o efeito líquido da furosemida na fisiologia HSPDA</vt:lpstr>
      <vt:lpstr>Discussão</vt:lpstr>
      <vt:lpstr>Discussão</vt:lpstr>
      <vt:lpstr>Discussão</vt:lpstr>
      <vt:lpstr>Discussão</vt:lpstr>
      <vt:lpstr>Conclusão</vt:lpstr>
      <vt:lpstr>Conclusão</vt:lpstr>
      <vt:lpstr>ABSTRACT</vt:lpstr>
      <vt:lpstr>Referências</vt:lpstr>
      <vt:lpstr>Nota do Editor da página neonatal, www.paulomargottocom.br, Dr. Paulo R. Margotto. Consultem também! Aqui e Agora!</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 papel da furosemida e do manejo de fluidos em prematuros com persistência do canal arterial com repercussão hemodinâmica</dc:title>
  <dc:creator>Aldo ferrini</dc:creator>
  <cp:lastModifiedBy>Paulo</cp:lastModifiedBy>
  <cp:revision>17</cp:revision>
  <dcterms:created xsi:type="dcterms:W3CDTF">2022-08-14T21:24:09Z</dcterms:created>
  <dcterms:modified xsi:type="dcterms:W3CDTF">2022-08-19T17:59:16Z</dcterms:modified>
</cp:coreProperties>
</file>