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4" r:id="rId3"/>
  </p:sldMasterIdLst>
  <p:notesMasterIdLst>
    <p:notesMasterId r:id="rId63"/>
  </p:notesMasterIdLst>
  <p:sldIdLst>
    <p:sldId id="256"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92" r:id="rId27"/>
    <p:sldId id="280" r:id="rId28"/>
    <p:sldId id="281" r:id="rId29"/>
    <p:sldId id="282" r:id="rId30"/>
    <p:sldId id="283" r:id="rId31"/>
    <p:sldId id="284" r:id="rId32"/>
    <p:sldId id="285" r:id="rId33"/>
    <p:sldId id="286" r:id="rId34"/>
    <p:sldId id="287" r:id="rId35"/>
    <p:sldId id="288" r:id="rId36"/>
    <p:sldId id="289" r:id="rId37"/>
    <p:sldId id="293" r:id="rId38"/>
    <p:sldId id="301" r:id="rId39"/>
    <p:sldId id="294" r:id="rId40"/>
    <p:sldId id="295" r:id="rId41"/>
    <p:sldId id="296" r:id="rId42"/>
    <p:sldId id="297" r:id="rId43"/>
    <p:sldId id="298" r:id="rId44"/>
    <p:sldId id="299" r:id="rId45"/>
    <p:sldId id="300"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291" r:id="rId62"/>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DejaVu Sans"/>
        <a:cs typeface="DejaVu Sans"/>
      </a:defRPr>
    </a:lvl1pPr>
    <a:lvl2pPr marL="457200" algn="l" rtl="0" fontAlgn="base">
      <a:spcBef>
        <a:spcPct val="0"/>
      </a:spcBef>
      <a:spcAft>
        <a:spcPct val="0"/>
      </a:spcAft>
      <a:defRPr kern="1200">
        <a:solidFill>
          <a:schemeClr val="tx1"/>
        </a:solidFill>
        <a:latin typeface="Arial" pitchFamily="34" charset="0"/>
        <a:ea typeface="DejaVu Sans"/>
        <a:cs typeface="DejaVu Sans"/>
      </a:defRPr>
    </a:lvl2pPr>
    <a:lvl3pPr marL="914400" algn="l" rtl="0" fontAlgn="base">
      <a:spcBef>
        <a:spcPct val="0"/>
      </a:spcBef>
      <a:spcAft>
        <a:spcPct val="0"/>
      </a:spcAft>
      <a:defRPr kern="1200">
        <a:solidFill>
          <a:schemeClr val="tx1"/>
        </a:solidFill>
        <a:latin typeface="Arial" pitchFamily="34" charset="0"/>
        <a:ea typeface="DejaVu Sans"/>
        <a:cs typeface="DejaVu Sans"/>
      </a:defRPr>
    </a:lvl3pPr>
    <a:lvl4pPr marL="1371600" algn="l" rtl="0" fontAlgn="base">
      <a:spcBef>
        <a:spcPct val="0"/>
      </a:spcBef>
      <a:spcAft>
        <a:spcPct val="0"/>
      </a:spcAft>
      <a:defRPr kern="1200">
        <a:solidFill>
          <a:schemeClr val="tx1"/>
        </a:solidFill>
        <a:latin typeface="Arial" pitchFamily="34" charset="0"/>
        <a:ea typeface="DejaVu Sans"/>
        <a:cs typeface="DejaVu Sans"/>
      </a:defRPr>
    </a:lvl4pPr>
    <a:lvl5pPr marL="1828800" algn="l" rtl="0" fontAlgn="base">
      <a:spcBef>
        <a:spcPct val="0"/>
      </a:spcBef>
      <a:spcAft>
        <a:spcPct val="0"/>
      </a:spcAft>
      <a:defRPr kern="1200">
        <a:solidFill>
          <a:schemeClr val="tx1"/>
        </a:solidFill>
        <a:latin typeface="Arial" pitchFamily="34" charset="0"/>
        <a:ea typeface="DejaVu Sans"/>
        <a:cs typeface="DejaVu Sans"/>
      </a:defRPr>
    </a:lvl5pPr>
    <a:lvl6pPr marL="2286000" algn="l" defTabSz="914400" rtl="0" eaLnBrk="1" latinLnBrk="0" hangingPunct="1">
      <a:defRPr kern="1200">
        <a:solidFill>
          <a:schemeClr val="tx1"/>
        </a:solidFill>
        <a:latin typeface="Arial" pitchFamily="34" charset="0"/>
        <a:ea typeface="DejaVu Sans"/>
        <a:cs typeface="DejaVu Sans"/>
      </a:defRPr>
    </a:lvl6pPr>
    <a:lvl7pPr marL="2743200" algn="l" defTabSz="914400" rtl="0" eaLnBrk="1" latinLnBrk="0" hangingPunct="1">
      <a:defRPr kern="1200">
        <a:solidFill>
          <a:schemeClr val="tx1"/>
        </a:solidFill>
        <a:latin typeface="Arial" pitchFamily="34" charset="0"/>
        <a:ea typeface="DejaVu Sans"/>
        <a:cs typeface="DejaVu Sans"/>
      </a:defRPr>
    </a:lvl7pPr>
    <a:lvl8pPr marL="3200400" algn="l" defTabSz="914400" rtl="0" eaLnBrk="1" latinLnBrk="0" hangingPunct="1">
      <a:defRPr kern="1200">
        <a:solidFill>
          <a:schemeClr val="tx1"/>
        </a:solidFill>
        <a:latin typeface="Arial" pitchFamily="34" charset="0"/>
        <a:ea typeface="DejaVu Sans"/>
        <a:cs typeface="DejaVu Sans"/>
      </a:defRPr>
    </a:lvl8pPr>
    <a:lvl9pPr marL="3657600" algn="l" defTabSz="914400" rtl="0" eaLnBrk="1" latinLnBrk="0" hangingPunct="1">
      <a:defRPr kern="1200">
        <a:solidFill>
          <a:schemeClr val="tx1"/>
        </a:solidFill>
        <a:latin typeface="Arial" pitchFamily="34" charset="0"/>
        <a:ea typeface="DejaVu Sans"/>
        <a:cs typeface="DejaVu San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CC"/>
    <a:srgbClr val="009900"/>
    <a:srgbClr val="FFFF00"/>
    <a:srgbClr val="FF00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7" d="100"/>
          <a:sy n="87" d="100"/>
        </p:scale>
        <p:origin x="-422"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notesMaster" Target="notesMasters/notesMaster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7" name="PlaceHolder 1"/>
          <p:cNvSpPr>
            <a:spLocks noGrp="1" noRot="1" noChangeAspect="1"/>
          </p:cNvSpPr>
          <p:nvPr>
            <p:ph type="sldImg"/>
          </p:nvPr>
        </p:nvSpPr>
        <p:spPr>
          <a:xfrm>
            <a:off x="215900" y="812800"/>
            <a:ext cx="7127875" cy="4008438"/>
          </a:xfrm>
          <a:prstGeom prst="rect">
            <a:avLst/>
          </a:prstGeom>
        </p:spPr>
        <p:txBody>
          <a:bodyPr lIns="0" tIns="0" rIns="0" bIns="0" anchor="ctr">
            <a:noAutofit/>
          </a:bodyPr>
          <a:lstStyle/>
          <a:p>
            <a:pPr lvl="0"/>
            <a:r>
              <a:rPr lang="pt-BR" noProof="0" dirty="0"/>
              <a:t> _____ ____ _____ _ _____</a:t>
            </a:r>
          </a:p>
        </p:txBody>
      </p:sp>
      <p:sp>
        <p:nvSpPr>
          <p:cNvPr id="168" name="PlaceHolder 2"/>
          <p:cNvSpPr>
            <a:spLocks noGrp="1"/>
          </p:cNvSpPr>
          <p:nvPr>
            <p:ph type="body"/>
          </p:nvPr>
        </p:nvSpPr>
        <p:spPr>
          <a:xfrm>
            <a:off x="755650" y="5078413"/>
            <a:ext cx="6048375" cy="4811712"/>
          </a:xfrm>
          <a:prstGeom prst="rect">
            <a:avLst/>
          </a:prstGeom>
        </p:spPr>
        <p:txBody>
          <a:bodyPr lIns="0" tIns="0" rIns="0" bIns="0">
            <a:noAutofit/>
          </a:bodyPr>
          <a:lstStyle/>
          <a:p>
            <a:pPr lvl="0"/>
            <a:r>
              <a:rPr lang="pt-BR" noProof="0"/>
              <a:t>Clique para editar o formato de notas</a:t>
            </a:r>
          </a:p>
        </p:txBody>
      </p:sp>
      <p:sp>
        <p:nvSpPr>
          <p:cNvPr id="169" name="PlaceHolder 3"/>
          <p:cNvSpPr>
            <a:spLocks noGrp="1"/>
          </p:cNvSpPr>
          <p:nvPr>
            <p:ph type="hdr"/>
          </p:nvPr>
        </p:nvSpPr>
        <p:spPr>
          <a:xfrm>
            <a:off x="0" y="0"/>
            <a:ext cx="3281363" cy="534988"/>
          </a:xfrm>
          <a:prstGeom prst="rect">
            <a:avLst/>
          </a:prstGeom>
        </p:spPr>
        <p:txBody>
          <a:bodyPr lIns="0" tIns="0" rIns="0" bIns="0">
            <a:noAutofit/>
          </a:bodyPr>
          <a:lstStyle>
            <a:lvl1pPr fontAlgn="auto">
              <a:spcBef>
                <a:spcPts val="0"/>
              </a:spcBef>
              <a:spcAft>
                <a:spcPts val="0"/>
              </a:spcAft>
              <a:defRPr sz="1400" spc="-1">
                <a:latin typeface="Times New Roman"/>
                <a:ea typeface="+mn-ea"/>
                <a:cs typeface="+mn-cs"/>
              </a:defRPr>
            </a:lvl1pPr>
          </a:lstStyle>
          <a:p>
            <a:pPr>
              <a:defRPr/>
            </a:pPr>
            <a:r>
              <a:rPr lang="pt-BR" dirty="0"/>
              <a:t>&lt;cabeçalho&gt;</a:t>
            </a:r>
          </a:p>
        </p:txBody>
      </p:sp>
      <p:sp>
        <p:nvSpPr>
          <p:cNvPr id="170" name="PlaceHolder 4"/>
          <p:cNvSpPr>
            <a:spLocks noGrp="1"/>
          </p:cNvSpPr>
          <p:nvPr>
            <p:ph type="dt"/>
          </p:nvPr>
        </p:nvSpPr>
        <p:spPr>
          <a:xfrm>
            <a:off x="4278313" y="0"/>
            <a:ext cx="3281362" cy="534988"/>
          </a:xfrm>
          <a:prstGeom prst="rect">
            <a:avLst/>
          </a:prstGeom>
        </p:spPr>
        <p:txBody>
          <a:bodyPr lIns="0" tIns="0" rIns="0" bIns="0">
            <a:noAutofit/>
          </a:bodyPr>
          <a:lstStyle>
            <a:lvl1pPr algn="r" fontAlgn="auto">
              <a:spcBef>
                <a:spcPts val="0"/>
              </a:spcBef>
              <a:spcAft>
                <a:spcPts val="0"/>
              </a:spcAft>
              <a:defRPr sz="1400" spc="-1">
                <a:latin typeface="Times New Roman"/>
                <a:ea typeface="+mn-ea"/>
                <a:cs typeface="+mn-cs"/>
              </a:defRPr>
            </a:lvl1pPr>
          </a:lstStyle>
          <a:p>
            <a:pPr>
              <a:defRPr/>
            </a:pPr>
            <a:r>
              <a:rPr lang="pt-BR" dirty="0"/>
              <a:t>&lt;data/hora&gt;</a:t>
            </a:r>
          </a:p>
        </p:txBody>
      </p:sp>
      <p:sp>
        <p:nvSpPr>
          <p:cNvPr id="171" name="PlaceHolder 5"/>
          <p:cNvSpPr>
            <a:spLocks noGrp="1"/>
          </p:cNvSpPr>
          <p:nvPr>
            <p:ph type="ftr"/>
          </p:nvPr>
        </p:nvSpPr>
        <p:spPr>
          <a:xfrm>
            <a:off x="0" y="10156825"/>
            <a:ext cx="3281363" cy="534988"/>
          </a:xfrm>
          <a:prstGeom prst="rect">
            <a:avLst/>
          </a:prstGeom>
        </p:spPr>
        <p:txBody>
          <a:bodyPr lIns="0" tIns="0" rIns="0" bIns="0" anchor="b">
            <a:noAutofit/>
          </a:bodyPr>
          <a:lstStyle>
            <a:lvl1pPr fontAlgn="auto">
              <a:spcBef>
                <a:spcPts val="0"/>
              </a:spcBef>
              <a:spcAft>
                <a:spcPts val="0"/>
              </a:spcAft>
              <a:defRPr sz="1400" spc="-1">
                <a:latin typeface="Times New Roman"/>
                <a:ea typeface="+mn-ea"/>
                <a:cs typeface="+mn-cs"/>
              </a:defRPr>
            </a:lvl1pPr>
          </a:lstStyle>
          <a:p>
            <a:pPr>
              <a:defRPr/>
            </a:pPr>
            <a:r>
              <a:rPr lang="pt-BR" dirty="0"/>
              <a:t>&lt;rodapé&gt;</a:t>
            </a:r>
          </a:p>
        </p:txBody>
      </p:sp>
      <p:sp>
        <p:nvSpPr>
          <p:cNvPr id="172" name="PlaceHolder 6"/>
          <p:cNvSpPr>
            <a:spLocks noGrp="1"/>
          </p:cNvSpPr>
          <p:nvPr>
            <p:ph type="sldNum"/>
          </p:nvPr>
        </p:nvSpPr>
        <p:spPr>
          <a:xfrm>
            <a:off x="4278313" y="10156825"/>
            <a:ext cx="3281362" cy="534988"/>
          </a:xfrm>
          <a:prstGeom prst="rect">
            <a:avLst/>
          </a:prstGeom>
        </p:spPr>
        <p:txBody>
          <a:bodyPr lIns="0" tIns="0" rIns="0" bIns="0" anchor="b">
            <a:noAutofit/>
          </a:bodyPr>
          <a:lstStyle>
            <a:lvl1pPr algn="r" fontAlgn="auto">
              <a:spcBef>
                <a:spcPts val="0"/>
              </a:spcBef>
              <a:spcAft>
                <a:spcPts val="0"/>
              </a:spcAft>
              <a:defRPr sz="1400" spc="-1">
                <a:latin typeface="Times New Roman"/>
                <a:ea typeface="+mn-ea"/>
                <a:cs typeface="+mn-cs"/>
              </a:defRPr>
            </a:lvl1pPr>
          </a:lstStyle>
          <a:p>
            <a:pPr>
              <a:defRPr/>
            </a:pPr>
            <a:fld id="{384BEC2B-7A7C-4C01-925D-58DF1AB3FD48}" type="slidenum">
              <a:rPr lang="pt-BR"/>
              <a:pPr>
                <a:defRPr/>
              </a:pPr>
              <a:t>‹nº›</a:t>
            </a:fld>
            <a:endParaRPr lang="pt-BR" dirty="0"/>
          </a:p>
        </p:txBody>
      </p:sp>
    </p:spTree>
    <p:extLst>
      <p:ext uri="{BB962C8B-B14F-4D97-AF65-F5344CB8AC3E}">
        <p14:creationId xmlns:p14="http://schemas.microsoft.com/office/powerpoint/2010/main" val="410260785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742950" indent="-285750" algn="l" rtl="0" fontAlgn="base">
      <a:spcBef>
        <a:spcPct val="30000"/>
      </a:spcBef>
      <a:spcAft>
        <a:spcPct val="0"/>
      </a:spcAft>
      <a:defRPr sz="1200" kern="1200">
        <a:solidFill>
          <a:schemeClr val="tx1"/>
        </a:solidFill>
        <a:latin typeface="+mn-lt"/>
        <a:ea typeface="+mn-ea"/>
        <a:cs typeface="+mn-cs"/>
      </a:defRPr>
    </a:lvl2pPr>
    <a:lvl3pPr marL="1143000" indent="-228600" algn="l" rtl="0" fontAlgn="base">
      <a:spcBef>
        <a:spcPct val="30000"/>
      </a:spcBef>
      <a:spcAft>
        <a:spcPct val="0"/>
      </a:spcAft>
      <a:defRPr sz="1200" kern="1200">
        <a:solidFill>
          <a:schemeClr val="tx1"/>
        </a:solidFill>
        <a:latin typeface="+mn-lt"/>
        <a:ea typeface="+mn-ea"/>
        <a:cs typeface="+mn-cs"/>
      </a:defRPr>
    </a:lvl3pPr>
    <a:lvl4pPr marL="1600200" indent="-228600" algn="l" rtl="0" fontAlgn="base">
      <a:spcBef>
        <a:spcPct val="30000"/>
      </a:spcBef>
      <a:spcAft>
        <a:spcPct val="0"/>
      </a:spcAft>
      <a:defRPr sz="1200" kern="1200">
        <a:solidFill>
          <a:schemeClr val="tx1"/>
        </a:solidFill>
        <a:latin typeface="+mn-lt"/>
        <a:ea typeface="+mn-ea"/>
        <a:cs typeface="+mn-cs"/>
      </a:defRPr>
    </a:lvl4pPr>
    <a:lvl5pPr marL="2057400" indent="-2286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44"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245"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10B14EA0-B3F1-4875-BE14-97AAECF1A699}" type="slidenum">
              <a:rPr lang="pt-BR" sz="1400" spc="-1">
                <a:latin typeface="Times New Roman"/>
                <a:ea typeface="+mn-ea"/>
                <a:cs typeface="+mn-cs"/>
              </a:rPr>
              <a:pPr algn="r" fontAlgn="auto">
                <a:spcBef>
                  <a:spcPts val="0"/>
                </a:spcBef>
                <a:spcAft>
                  <a:spcPts val="0"/>
                </a:spcAft>
                <a:defRPr/>
              </a:pPr>
              <a:t>3</a:t>
            </a:fld>
            <a:endParaRPr lang="pt-BR" sz="1400" spc="-1" dirty="0">
              <a:latin typeface="Times New Roman"/>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47"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248"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DA8232F1-933A-4EC9-BCE6-0502AB1F3ECA}" type="slidenum">
              <a:rPr lang="pt-BR" sz="1400" spc="-1">
                <a:latin typeface="Times New Roman"/>
                <a:ea typeface="+mn-ea"/>
                <a:cs typeface="+mn-cs"/>
              </a:rPr>
              <a:pPr algn="r" fontAlgn="auto">
                <a:spcBef>
                  <a:spcPts val="0"/>
                </a:spcBef>
                <a:spcAft>
                  <a:spcPts val="0"/>
                </a:spcAft>
                <a:defRPr/>
              </a:pPr>
              <a:t>4</a:t>
            </a:fld>
            <a:endParaRPr lang="pt-BR" sz="1400" spc="-1" dirty="0">
              <a:latin typeface="Times New Roman"/>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50"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251"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C8449DD5-A98F-43C1-B434-41AD3C8B2FD9}" type="slidenum">
              <a:rPr lang="pt-BR" sz="1400" spc="-1">
                <a:latin typeface="Times New Roman"/>
                <a:ea typeface="+mn-ea"/>
                <a:cs typeface="+mn-cs"/>
              </a:rPr>
              <a:pPr algn="r" fontAlgn="auto">
                <a:spcBef>
                  <a:spcPts val="0"/>
                </a:spcBef>
                <a:spcAft>
                  <a:spcPts val="0"/>
                </a:spcAft>
                <a:defRPr/>
              </a:pPr>
              <a:t>5</a:t>
            </a:fld>
            <a:endParaRPr lang="pt-BR" sz="1400" spc="-1" dirty="0">
              <a:latin typeface="Times New Roman"/>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53"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254"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0C499038-86BA-48DE-80A1-0909BECA5C61}" type="slidenum">
              <a:rPr lang="pt-BR" sz="1400" spc="-1">
                <a:latin typeface="Times New Roman"/>
                <a:ea typeface="+mn-ea"/>
                <a:cs typeface="+mn-cs"/>
              </a:rPr>
              <a:pPr algn="r" fontAlgn="auto">
                <a:spcBef>
                  <a:spcPts val="0"/>
                </a:spcBef>
                <a:spcAft>
                  <a:spcPts val="0"/>
                </a:spcAft>
                <a:defRPr/>
              </a:pPr>
              <a:t>6</a:t>
            </a:fld>
            <a:endParaRPr lang="pt-BR" sz="1400" spc="-1" dirty="0">
              <a:latin typeface="Times New Roman"/>
              <a:ea typeface="+mn-ea"/>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56"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257"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8913B2C3-630E-4C82-BA5A-7BFCF9E79923}" type="slidenum">
              <a:rPr lang="pt-BR" sz="1400" spc="-1">
                <a:latin typeface="Times New Roman"/>
                <a:ea typeface="+mn-ea"/>
                <a:cs typeface="+mn-cs"/>
              </a:rPr>
              <a:pPr algn="r" fontAlgn="auto">
                <a:spcBef>
                  <a:spcPts val="0"/>
                </a:spcBef>
                <a:spcAft>
                  <a:spcPts val="0"/>
                </a:spcAft>
                <a:defRPr/>
              </a:pPr>
              <a:t>7</a:t>
            </a:fld>
            <a:endParaRPr lang="pt-BR" sz="1400" spc="-1" dirty="0">
              <a:latin typeface="Times New Roman"/>
              <a:ea typeface="+mn-ea"/>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59"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260"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6D98F68D-9483-4CFA-9D0B-C8170A92864F}" type="slidenum">
              <a:rPr lang="pt-BR" sz="1400" spc="-1">
                <a:latin typeface="Times New Roman"/>
                <a:ea typeface="+mn-ea"/>
                <a:cs typeface="+mn-cs"/>
              </a:rPr>
              <a:pPr algn="r" fontAlgn="auto">
                <a:spcBef>
                  <a:spcPts val="0"/>
                </a:spcBef>
                <a:spcAft>
                  <a:spcPts val="0"/>
                </a:spcAft>
                <a:defRPr/>
              </a:pPr>
              <a:t>8</a:t>
            </a:fld>
            <a:endParaRPr lang="pt-BR" sz="1400" spc="-1" dirty="0">
              <a:latin typeface="Times New Roman"/>
              <a:ea typeface="+mn-ea"/>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62"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263"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E3826CA2-310A-4C0D-9E62-0320F607CDF5}" type="slidenum">
              <a:rPr lang="pt-BR" sz="1400" spc="-1">
                <a:latin typeface="Times New Roman"/>
                <a:ea typeface="+mn-ea"/>
                <a:cs typeface="+mn-cs"/>
              </a:rPr>
              <a:pPr algn="r" fontAlgn="auto">
                <a:spcBef>
                  <a:spcPts val="0"/>
                </a:spcBef>
                <a:spcAft>
                  <a:spcPts val="0"/>
                </a:spcAft>
                <a:defRPr/>
              </a:pPr>
              <a:t>9</a:t>
            </a:fld>
            <a:endParaRPr lang="pt-BR" sz="1400" spc="-1" dirty="0">
              <a:latin typeface="Times New Roman"/>
              <a:ea typeface="+mn-ea"/>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65"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266"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E80D36DD-E6D6-4E74-964F-C12ABAD48820}" type="slidenum">
              <a:rPr lang="pt-BR" sz="1400" spc="-1">
                <a:latin typeface="Times New Roman"/>
                <a:ea typeface="+mn-ea"/>
                <a:cs typeface="+mn-cs"/>
              </a:rPr>
              <a:pPr algn="r" fontAlgn="auto">
                <a:spcBef>
                  <a:spcPts val="0"/>
                </a:spcBef>
                <a:spcAft>
                  <a:spcPts val="0"/>
                </a:spcAft>
                <a:defRPr/>
              </a:pPr>
              <a:t>10</a:t>
            </a:fld>
            <a:endParaRPr lang="pt-BR" sz="1400" spc="-1" dirty="0">
              <a:latin typeface="Times New Roman"/>
              <a:ea typeface="+mn-ea"/>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68"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269"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B19B9841-13F0-4633-B312-391DFDFD857C}" type="slidenum">
              <a:rPr lang="pt-BR" sz="1400" spc="-1">
                <a:latin typeface="Times New Roman"/>
                <a:ea typeface="+mn-ea"/>
                <a:cs typeface="+mn-cs"/>
              </a:rPr>
              <a:pPr algn="r" fontAlgn="auto">
                <a:spcBef>
                  <a:spcPts val="0"/>
                </a:spcBef>
                <a:spcAft>
                  <a:spcPts val="0"/>
                </a:spcAft>
                <a:defRPr/>
              </a:pPr>
              <a:t>11</a:t>
            </a:fld>
            <a:endParaRPr lang="pt-BR" sz="1400" spc="-1" dirty="0">
              <a:latin typeface="Times New Roman"/>
              <a:ea typeface="+mn-ea"/>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71"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272"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859FD102-A2E7-456D-8D5B-552B3AC5BAAF}" type="slidenum">
              <a:rPr lang="pt-BR" sz="1400" spc="-1">
                <a:latin typeface="Times New Roman"/>
                <a:ea typeface="+mn-ea"/>
                <a:cs typeface="+mn-cs"/>
              </a:rPr>
              <a:pPr algn="r" fontAlgn="auto">
                <a:spcBef>
                  <a:spcPts val="0"/>
                </a:spcBef>
                <a:spcAft>
                  <a:spcPts val="0"/>
                </a:spcAft>
                <a:defRPr/>
              </a:pPr>
              <a:t>12</a:t>
            </a:fld>
            <a:endParaRPr lang="pt-BR" sz="1400" spc="-1" dirty="0">
              <a:latin typeface="Times New Roman"/>
              <a:ea typeface="+mn-ea"/>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74"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275"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ADF02D67-8845-4D9C-9013-BEBA38E33D38}" type="slidenum">
              <a:rPr lang="pt-BR" sz="1400" spc="-1">
                <a:latin typeface="Times New Roman"/>
                <a:ea typeface="+mn-ea"/>
                <a:cs typeface="+mn-cs"/>
              </a:rPr>
              <a:pPr algn="r" fontAlgn="auto">
                <a:spcBef>
                  <a:spcPts val="0"/>
                </a:spcBef>
                <a:spcAft>
                  <a:spcPts val="0"/>
                </a:spcAft>
                <a:defRPr/>
              </a:pPr>
              <a:t>13</a:t>
            </a:fld>
            <a:endParaRPr lang="pt-BR" sz="1400" spc="-1" dirty="0">
              <a:latin typeface="Times New Roman"/>
              <a:ea typeface="+mn-ea"/>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77"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278"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C8CDE7B1-4147-4332-A12C-595075593ACB}" type="slidenum">
              <a:rPr lang="pt-BR" sz="1400" spc="-1">
                <a:latin typeface="Times New Roman"/>
                <a:ea typeface="+mn-ea"/>
                <a:cs typeface="+mn-cs"/>
              </a:rPr>
              <a:pPr algn="r" fontAlgn="auto">
                <a:spcBef>
                  <a:spcPts val="0"/>
                </a:spcBef>
                <a:spcAft>
                  <a:spcPts val="0"/>
                </a:spcAft>
                <a:defRPr/>
              </a:pPr>
              <a:t>14</a:t>
            </a:fld>
            <a:endParaRPr lang="pt-BR" sz="1400" spc="-1" dirty="0">
              <a:latin typeface="Times New Roman"/>
              <a:ea typeface="+mn-ea"/>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80"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281"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C6D1D172-635A-4ED2-AD76-E99C2135D864}" type="slidenum">
              <a:rPr lang="pt-BR" sz="1400" spc="-1">
                <a:latin typeface="Times New Roman"/>
                <a:ea typeface="+mn-ea"/>
                <a:cs typeface="+mn-cs"/>
              </a:rPr>
              <a:pPr algn="r" fontAlgn="auto">
                <a:spcBef>
                  <a:spcPts val="0"/>
                </a:spcBef>
                <a:spcAft>
                  <a:spcPts val="0"/>
                </a:spcAft>
                <a:defRPr/>
              </a:pPr>
              <a:t>15</a:t>
            </a:fld>
            <a:endParaRPr lang="pt-BR" sz="1400" spc="-1" dirty="0">
              <a:latin typeface="Times New Roman"/>
              <a:ea typeface="+mn-ea"/>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83"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284"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73BC8CD8-6147-4B13-B86E-A450B35201D6}" type="slidenum">
              <a:rPr lang="pt-BR" sz="1400" spc="-1">
                <a:latin typeface="Times New Roman"/>
                <a:ea typeface="+mn-ea"/>
                <a:cs typeface="+mn-cs"/>
              </a:rPr>
              <a:pPr algn="r" fontAlgn="auto">
                <a:spcBef>
                  <a:spcPts val="0"/>
                </a:spcBef>
                <a:spcAft>
                  <a:spcPts val="0"/>
                </a:spcAft>
                <a:defRPr/>
              </a:pPr>
              <a:t>16</a:t>
            </a:fld>
            <a:endParaRPr lang="pt-BR" sz="1400" spc="-1" dirty="0">
              <a:latin typeface="Times New Roman"/>
              <a:ea typeface="+mn-ea"/>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86"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287"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5D509AA4-830C-4DF0-AEBD-1850F41E698F}" type="slidenum">
              <a:rPr lang="pt-BR" sz="1400" spc="-1">
                <a:latin typeface="Times New Roman"/>
                <a:ea typeface="+mn-ea"/>
                <a:cs typeface="+mn-cs"/>
              </a:rPr>
              <a:pPr algn="r" fontAlgn="auto">
                <a:spcBef>
                  <a:spcPts val="0"/>
                </a:spcBef>
                <a:spcAft>
                  <a:spcPts val="0"/>
                </a:spcAft>
                <a:defRPr/>
              </a:pPr>
              <a:t>17</a:t>
            </a:fld>
            <a:endParaRPr lang="pt-BR" sz="1400" spc="-1" dirty="0">
              <a:latin typeface="Times New Roman"/>
              <a:ea typeface="+mn-ea"/>
              <a:cs typeface="+mn-c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89"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290"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EF731908-FD2E-4B58-B34F-59BCA31F47D2}" type="slidenum">
              <a:rPr lang="pt-BR" sz="1400" spc="-1">
                <a:latin typeface="Times New Roman"/>
                <a:ea typeface="+mn-ea"/>
                <a:cs typeface="+mn-cs"/>
              </a:rPr>
              <a:pPr algn="r" fontAlgn="auto">
                <a:spcBef>
                  <a:spcPts val="0"/>
                </a:spcBef>
                <a:spcAft>
                  <a:spcPts val="0"/>
                </a:spcAft>
                <a:defRPr/>
              </a:pPr>
              <a:t>18</a:t>
            </a:fld>
            <a:endParaRPr lang="pt-BR" sz="1400" spc="-1" dirty="0">
              <a:latin typeface="Times New Roman"/>
              <a:ea typeface="+mn-ea"/>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92"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293"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4A3DB81A-3555-4327-A442-9DECF4CB000A}" type="slidenum">
              <a:rPr lang="pt-BR" sz="1400" spc="-1">
                <a:latin typeface="Times New Roman"/>
                <a:ea typeface="+mn-ea"/>
                <a:cs typeface="+mn-cs"/>
              </a:rPr>
              <a:pPr algn="r" fontAlgn="auto">
                <a:spcBef>
                  <a:spcPts val="0"/>
                </a:spcBef>
                <a:spcAft>
                  <a:spcPts val="0"/>
                </a:spcAft>
                <a:defRPr/>
              </a:pPr>
              <a:t>19</a:t>
            </a:fld>
            <a:endParaRPr lang="pt-BR" sz="1400" spc="-1" dirty="0">
              <a:latin typeface="Times New Roman"/>
              <a:ea typeface="+mn-ea"/>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95"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296"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28AEB25B-FEC0-42D1-A6AC-DDD9EA042785}" type="slidenum">
              <a:rPr lang="pt-BR" sz="1400" spc="-1">
                <a:latin typeface="Times New Roman"/>
                <a:ea typeface="+mn-ea"/>
                <a:cs typeface="+mn-cs"/>
              </a:rPr>
              <a:pPr algn="r" fontAlgn="auto">
                <a:spcBef>
                  <a:spcPts val="0"/>
                </a:spcBef>
                <a:spcAft>
                  <a:spcPts val="0"/>
                </a:spcAft>
                <a:defRPr/>
              </a:pPr>
              <a:t>20</a:t>
            </a:fld>
            <a:endParaRPr lang="pt-BR" sz="1400" spc="-1" dirty="0">
              <a:latin typeface="Times New Roman"/>
              <a:ea typeface="+mn-ea"/>
              <a:cs typeface="+mn-c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98"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299"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C0A27D81-A58D-4D4A-B7CA-8CC38B7D5AA8}" type="slidenum">
              <a:rPr lang="pt-BR" sz="1400" spc="-1">
                <a:latin typeface="Times New Roman"/>
                <a:ea typeface="+mn-ea"/>
                <a:cs typeface="+mn-cs"/>
              </a:rPr>
              <a:pPr algn="r" fontAlgn="auto">
                <a:spcBef>
                  <a:spcPts val="0"/>
                </a:spcBef>
                <a:spcAft>
                  <a:spcPts val="0"/>
                </a:spcAft>
                <a:defRPr/>
              </a:pPr>
              <a:t>21</a:t>
            </a:fld>
            <a:endParaRPr lang="pt-BR" sz="1400" spc="-1" dirty="0">
              <a:latin typeface="Times New Roman"/>
              <a:ea typeface="+mn-ea"/>
              <a:cs typeface="+mn-c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01"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302"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32A199FB-BCDE-41D2-87CC-78B5B4B8C094}" type="slidenum">
              <a:rPr lang="pt-BR" sz="1400" spc="-1">
                <a:latin typeface="Times New Roman"/>
                <a:ea typeface="+mn-ea"/>
                <a:cs typeface="+mn-cs"/>
              </a:rPr>
              <a:pPr algn="r" fontAlgn="auto">
                <a:spcBef>
                  <a:spcPts val="0"/>
                </a:spcBef>
                <a:spcAft>
                  <a:spcPts val="0"/>
                </a:spcAft>
                <a:defRPr/>
              </a:pPr>
              <a:t>22</a:t>
            </a:fld>
            <a:endParaRPr lang="pt-BR" sz="1400" spc="-1" dirty="0">
              <a:latin typeface="Times New Roman"/>
              <a:ea typeface="+mn-ea"/>
              <a:cs typeface="+mn-c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04"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305"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3D0B366F-5E67-48E4-9D19-DCC809955667}" type="slidenum">
              <a:rPr lang="pt-BR" sz="1400" spc="-1">
                <a:latin typeface="Times New Roman"/>
                <a:ea typeface="+mn-ea"/>
                <a:cs typeface="+mn-cs"/>
              </a:rPr>
              <a:pPr algn="r" fontAlgn="auto">
                <a:spcBef>
                  <a:spcPts val="0"/>
                </a:spcBef>
                <a:spcAft>
                  <a:spcPts val="0"/>
                </a:spcAft>
                <a:defRPr/>
              </a:pPr>
              <a:t>23</a:t>
            </a:fld>
            <a:endParaRPr lang="pt-BR" sz="1400" spc="-1" dirty="0">
              <a:latin typeface="Times New Roman"/>
              <a:ea typeface="+mn-ea"/>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37"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338"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8BD5AACB-F43E-44C6-8071-8CCD2D75DCEF}" type="slidenum">
              <a:rPr lang="pt-BR" sz="1400" spc="-1">
                <a:latin typeface="Times New Roman"/>
                <a:ea typeface="+mn-ea"/>
                <a:cs typeface="+mn-cs"/>
              </a:rPr>
              <a:pPr algn="r" fontAlgn="auto">
                <a:spcBef>
                  <a:spcPts val="0"/>
                </a:spcBef>
                <a:spcAft>
                  <a:spcPts val="0"/>
                </a:spcAft>
                <a:defRPr/>
              </a:pPr>
              <a:t>24</a:t>
            </a:fld>
            <a:endParaRPr lang="pt-BR" sz="1400" spc="-1" dirty="0">
              <a:latin typeface="Times New Roman"/>
              <a:ea typeface="+mn-ea"/>
              <a:cs typeface="+mn-c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07"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308"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B614873B-1BD3-475A-95C5-B7A41A352A1B}" type="slidenum">
              <a:rPr lang="pt-BR" sz="1400" spc="-1">
                <a:latin typeface="Times New Roman"/>
                <a:ea typeface="+mn-ea"/>
                <a:cs typeface="+mn-cs"/>
              </a:rPr>
              <a:pPr algn="r" fontAlgn="auto">
                <a:spcBef>
                  <a:spcPts val="0"/>
                </a:spcBef>
                <a:spcAft>
                  <a:spcPts val="0"/>
                </a:spcAft>
                <a:defRPr/>
              </a:pPr>
              <a:t>25</a:t>
            </a:fld>
            <a:endParaRPr lang="pt-BR" sz="1400" spc="-1" dirty="0">
              <a:latin typeface="Times New Roman"/>
              <a:ea typeface="+mn-ea"/>
              <a:cs typeface="+mn-cs"/>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10"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311"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34011969-5EE0-4D32-BFDB-F3F4F6CC1790}" type="slidenum">
              <a:rPr lang="pt-BR" sz="1400" spc="-1">
                <a:latin typeface="Times New Roman"/>
                <a:ea typeface="+mn-ea"/>
                <a:cs typeface="+mn-cs"/>
              </a:rPr>
              <a:pPr algn="r" fontAlgn="auto">
                <a:spcBef>
                  <a:spcPts val="0"/>
                </a:spcBef>
                <a:spcAft>
                  <a:spcPts val="0"/>
                </a:spcAft>
                <a:defRPr/>
              </a:pPr>
              <a:t>26</a:t>
            </a:fld>
            <a:endParaRPr lang="pt-BR" sz="1400" spc="-1" dirty="0">
              <a:latin typeface="Times New Roman"/>
              <a:ea typeface="+mn-ea"/>
              <a:cs typeface="+mn-cs"/>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13"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314"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F83A096A-B2AA-4B48-9636-9C90FB4BE8DF}" type="slidenum">
              <a:rPr lang="pt-BR" sz="1400" spc="-1">
                <a:latin typeface="Times New Roman"/>
                <a:ea typeface="+mn-ea"/>
                <a:cs typeface="+mn-cs"/>
              </a:rPr>
              <a:pPr algn="r" fontAlgn="auto">
                <a:spcBef>
                  <a:spcPts val="0"/>
                </a:spcBef>
                <a:spcAft>
                  <a:spcPts val="0"/>
                </a:spcAft>
                <a:defRPr/>
              </a:pPr>
              <a:t>27</a:t>
            </a:fld>
            <a:endParaRPr lang="pt-BR" sz="1400" spc="-1" dirty="0">
              <a:latin typeface="Times New Roman"/>
              <a:ea typeface="+mn-ea"/>
              <a:cs typeface="+mn-cs"/>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16"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317"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052BDDEB-B9B7-4DDB-8F25-9CD6EAEBA678}" type="slidenum">
              <a:rPr lang="pt-BR" sz="1400" spc="-1">
                <a:latin typeface="Times New Roman"/>
                <a:ea typeface="+mn-ea"/>
                <a:cs typeface="+mn-cs"/>
              </a:rPr>
              <a:pPr algn="r" fontAlgn="auto">
                <a:spcBef>
                  <a:spcPts val="0"/>
                </a:spcBef>
                <a:spcAft>
                  <a:spcPts val="0"/>
                </a:spcAft>
                <a:defRPr/>
              </a:pPr>
              <a:t>28</a:t>
            </a:fld>
            <a:endParaRPr lang="pt-BR" sz="1400" spc="-1" dirty="0">
              <a:latin typeface="Times New Roman"/>
              <a:ea typeface="+mn-ea"/>
              <a:cs typeface="+mn-cs"/>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19"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320"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5D777B74-E30A-40FD-A4D4-8D072D38D525}" type="slidenum">
              <a:rPr lang="pt-BR" sz="1400" spc="-1">
                <a:latin typeface="Times New Roman"/>
                <a:ea typeface="+mn-ea"/>
                <a:cs typeface="+mn-cs"/>
              </a:rPr>
              <a:pPr algn="r" fontAlgn="auto">
                <a:spcBef>
                  <a:spcPts val="0"/>
                </a:spcBef>
                <a:spcAft>
                  <a:spcPts val="0"/>
                </a:spcAft>
                <a:defRPr/>
              </a:pPr>
              <a:t>29</a:t>
            </a:fld>
            <a:endParaRPr lang="pt-BR" sz="1400" spc="-1" dirty="0">
              <a:latin typeface="Times New Roman"/>
              <a:ea typeface="+mn-ea"/>
              <a:cs typeface="+mn-cs"/>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22"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323"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EE60A55A-9D71-42A0-9D47-AB06CF1B5677}" type="slidenum">
              <a:rPr lang="pt-BR" sz="1400" spc="-1">
                <a:latin typeface="Times New Roman"/>
                <a:ea typeface="+mn-ea"/>
                <a:cs typeface="+mn-cs"/>
              </a:rPr>
              <a:pPr algn="r" fontAlgn="auto">
                <a:spcBef>
                  <a:spcPts val="0"/>
                </a:spcBef>
                <a:spcAft>
                  <a:spcPts val="0"/>
                </a:spcAft>
                <a:defRPr/>
              </a:pPr>
              <a:t>30</a:t>
            </a:fld>
            <a:endParaRPr lang="pt-BR" sz="1400" spc="-1" dirty="0">
              <a:latin typeface="Times New Roman"/>
              <a:ea typeface="+mn-ea"/>
              <a:cs typeface="+mn-cs"/>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25"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326"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A40C9FF0-923C-4FBF-951C-CCB4BC074C77}" type="slidenum">
              <a:rPr lang="pt-BR" sz="1400" spc="-1">
                <a:latin typeface="Times New Roman"/>
                <a:ea typeface="+mn-ea"/>
                <a:cs typeface="+mn-cs"/>
              </a:rPr>
              <a:pPr algn="r" fontAlgn="auto">
                <a:spcBef>
                  <a:spcPts val="0"/>
                </a:spcBef>
                <a:spcAft>
                  <a:spcPts val="0"/>
                </a:spcAft>
                <a:defRPr/>
              </a:pPr>
              <a:t>31</a:t>
            </a:fld>
            <a:endParaRPr lang="pt-BR" sz="1400" spc="-1" dirty="0">
              <a:latin typeface="Times New Roman"/>
              <a:ea typeface="+mn-ea"/>
              <a:cs typeface="+mn-cs"/>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28"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329"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D840A351-2E99-448C-B832-38EE72983B6C}" type="slidenum">
              <a:rPr lang="pt-BR" sz="1400" spc="-1">
                <a:latin typeface="Times New Roman"/>
                <a:ea typeface="+mn-ea"/>
                <a:cs typeface="+mn-cs"/>
              </a:rPr>
              <a:pPr algn="r" fontAlgn="auto">
                <a:spcBef>
                  <a:spcPts val="0"/>
                </a:spcBef>
                <a:spcAft>
                  <a:spcPts val="0"/>
                </a:spcAft>
                <a:defRPr/>
              </a:pPr>
              <a:t>32</a:t>
            </a:fld>
            <a:endParaRPr lang="pt-BR" sz="1400" spc="-1" dirty="0">
              <a:latin typeface="Times New Roman"/>
              <a:ea typeface="+mn-ea"/>
              <a:cs typeface="+mn-cs"/>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31"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332"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B812705F-9BB7-4F9B-A6A6-DC894A50709D}" type="slidenum">
              <a:rPr lang="pt-BR" sz="1400" spc="-1">
                <a:latin typeface="Times New Roman"/>
                <a:ea typeface="+mn-ea"/>
                <a:cs typeface="+mn-cs"/>
              </a:rPr>
              <a:pPr algn="r" fontAlgn="auto">
                <a:spcBef>
                  <a:spcPts val="0"/>
                </a:spcBef>
                <a:spcAft>
                  <a:spcPts val="0"/>
                </a:spcAft>
                <a:defRPr/>
              </a:pPr>
              <a:t>33</a:t>
            </a:fld>
            <a:endParaRPr lang="pt-BR" sz="1400" spc="-1" dirty="0">
              <a:latin typeface="Times New Roman"/>
              <a:ea typeface="+mn-ea"/>
              <a:cs typeface="+mn-cs"/>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PlaceHolder 1"/>
          <p:cNvSpPr>
            <a:spLocks noGrp="1" noRot="1" noChangeAspect="1" noTextEdit="1"/>
          </p:cNvSpPr>
          <p:nvPr>
            <p:ph type="sldImg"/>
          </p:nvPr>
        </p:nvSpPr>
        <p:spPr bwMode="auto">
          <a:xfrm>
            <a:off x="685800" y="1143000"/>
            <a:ext cx="5486400" cy="3086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34" name="PlaceHolder 2"/>
          <p:cNvSpPr>
            <a:spLocks noGrp="1"/>
          </p:cNvSpPr>
          <p:nvPr>
            <p:ph type="body"/>
          </p:nvPr>
        </p:nvSpPr>
        <p:spPr>
          <a:xfrm>
            <a:off x="685800" y="4400550"/>
            <a:ext cx="5486400" cy="3600450"/>
          </a:xfrm>
        </p:spPr>
        <p:txBody>
          <a:bodyPr/>
          <a:lstStyle/>
          <a:p>
            <a:pPr fontAlgn="auto">
              <a:spcBef>
                <a:spcPts val="0"/>
              </a:spcBef>
              <a:spcAft>
                <a:spcPts val="0"/>
              </a:spcAft>
              <a:defRPr/>
            </a:pPr>
            <a:endParaRPr lang="pt-BR" sz="2000" spc="-1" dirty="0"/>
          </a:p>
        </p:txBody>
      </p:sp>
      <p:sp>
        <p:nvSpPr>
          <p:cNvPr id="335" name="TextShape 3"/>
          <p:cNvSpPr txBox="1"/>
          <p:nvPr/>
        </p:nvSpPr>
        <p:spPr>
          <a:xfrm>
            <a:off x="3884613" y="8685213"/>
            <a:ext cx="2971800" cy="458787"/>
          </a:xfrm>
          <a:prstGeom prst="rect">
            <a:avLst/>
          </a:prstGeom>
          <a:noFill/>
          <a:ln>
            <a:noFill/>
          </a:ln>
        </p:spPr>
        <p:txBody>
          <a:bodyPr anchor="b"/>
          <a:lstStyle/>
          <a:p>
            <a:pPr algn="r" fontAlgn="auto">
              <a:spcBef>
                <a:spcPts val="0"/>
              </a:spcBef>
              <a:spcAft>
                <a:spcPts val="0"/>
              </a:spcAft>
              <a:defRPr/>
            </a:pPr>
            <a:fld id="{F54DF86B-E575-4B9E-BA09-4DAD65E2EE0D}" type="slidenum">
              <a:rPr lang="pt-BR" sz="1400" spc="-1">
                <a:latin typeface="Times New Roman"/>
                <a:ea typeface="+mn-ea"/>
                <a:cs typeface="+mn-cs"/>
              </a:rPr>
              <a:pPr algn="r" fontAlgn="auto">
                <a:spcBef>
                  <a:spcPts val="0"/>
                </a:spcBef>
                <a:spcAft>
                  <a:spcPts val="0"/>
                </a:spcAft>
                <a:defRPr/>
              </a:pPr>
              <a:t>34</a:t>
            </a:fld>
            <a:endParaRPr lang="pt-BR" sz="1400" spc="-1" dirty="0">
              <a:latin typeface="Times New Roman"/>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7403385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27" name="PlaceHolder 1"/>
          <p:cNvSpPr>
            <a:spLocks noGrp="1"/>
          </p:cNvSpPr>
          <p:nvPr>
            <p:ph type="title"/>
          </p:nvPr>
        </p:nvSpPr>
        <p:spPr>
          <a:xfrm>
            <a:off x="677160" y="609480"/>
            <a:ext cx="8596440" cy="1320480"/>
          </a:xfrm>
          <a:prstGeom prst="rect">
            <a:avLst/>
          </a:prstGeom>
        </p:spPr>
        <p:txBody>
          <a:bodyPr lIns="0" tIns="0" rIns="0" bIns="0" anchor="ctr">
            <a:spAutoFit/>
          </a:bodyPr>
          <a:lstStyle/>
          <a:p>
            <a:endParaRPr lang="pt-BR"/>
          </a:p>
        </p:txBody>
      </p:sp>
      <p:sp>
        <p:nvSpPr>
          <p:cNvPr id="28" name="PlaceHolder 2"/>
          <p:cNvSpPr>
            <a:spLocks noGrp="1"/>
          </p:cNvSpPr>
          <p:nvPr>
            <p:ph type="subTitle"/>
          </p:nvPr>
        </p:nvSpPr>
        <p:spPr>
          <a:xfrm>
            <a:off x="677160" y="2160720"/>
            <a:ext cx="8596440" cy="3880440"/>
          </a:xfrm>
          <a:prstGeom prst="rect">
            <a:avLst/>
          </a:prstGeom>
        </p:spPr>
        <p:txBody>
          <a:bodyPr anchor="ctr">
            <a:spAutoFit/>
          </a:bodyPr>
          <a:lstStyle/>
          <a:p>
            <a:endParaRPr lang="pt-BR"/>
          </a:p>
        </p:txBody>
      </p:sp>
    </p:spTree>
    <p:extLst>
      <p:ext uri="{BB962C8B-B14F-4D97-AF65-F5344CB8AC3E}">
        <p14:creationId xmlns:p14="http://schemas.microsoft.com/office/powerpoint/2010/main" val="131878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29" name="PlaceHolder 1"/>
          <p:cNvSpPr>
            <a:spLocks noGrp="1"/>
          </p:cNvSpPr>
          <p:nvPr>
            <p:ph type="title"/>
          </p:nvPr>
        </p:nvSpPr>
        <p:spPr>
          <a:xfrm>
            <a:off x="677160" y="609480"/>
            <a:ext cx="8596440" cy="1320480"/>
          </a:xfrm>
          <a:prstGeom prst="rect">
            <a:avLst/>
          </a:prstGeom>
        </p:spPr>
        <p:txBody>
          <a:bodyPr lIns="0" tIns="0" rIns="0" bIns="0" anchor="ctr">
            <a:spAutoFit/>
          </a:bodyPr>
          <a:lstStyle/>
          <a:p>
            <a:endParaRPr lang="pt-BR"/>
          </a:p>
        </p:txBody>
      </p:sp>
      <p:sp>
        <p:nvSpPr>
          <p:cNvPr id="30" name="PlaceHolder 2"/>
          <p:cNvSpPr>
            <a:spLocks noGrp="1"/>
          </p:cNvSpPr>
          <p:nvPr>
            <p:ph type="body"/>
          </p:nvPr>
        </p:nvSpPr>
        <p:spPr>
          <a:xfrm>
            <a:off x="677160" y="2160720"/>
            <a:ext cx="8596440" cy="3880440"/>
          </a:xfrm>
          <a:prstGeom prst="rect">
            <a:avLst/>
          </a:prstGeom>
        </p:spPr>
        <p:txBody>
          <a:bodyPr/>
          <a:lstStyle/>
          <a:p>
            <a:endParaRPr lang="pt-BR"/>
          </a:p>
        </p:txBody>
      </p:sp>
    </p:spTree>
    <p:extLst>
      <p:ext uri="{BB962C8B-B14F-4D97-AF65-F5344CB8AC3E}">
        <p14:creationId xmlns:p14="http://schemas.microsoft.com/office/powerpoint/2010/main" val="34676690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677160" y="609480"/>
            <a:ext cx="8596440" cy="1320480"/>
          </a:xfrm>
          <a:prstGeom prst="rect">
            <a:avLst/>
          </a:prstGeom>
        </p:spPr>
        <p:txBody>
          <a:bodyPr lIns="0" tIns="0" rIns="0" bIns="0" anchor="ctr">
            <a:spAutoFit/>
          </a:bodyPr>
          <a:lstStyle/>
          <a:p>
            <a:endParaRPr lang="pt-BR"/>
          </a:p>
        </p:txBody>
      </p:sp>
      <p:sp>
        <p:nvSpPr>
          <p:cNvPr id="32" name="PlaceHolder 2"/>
          <p:cNvSpPr>
            <a:spLocks noGrp="1"/>
          </p:cNvSpPr>
          <p:nvPr>
            <p:ph type="body"/>
          </p:nvPr>
        </p:nvSpPr>
        <p:spPr>
          <a:xfrm>
            <a:off x="677160" y="2160720"/>
            <a:ext cx="4194720" cy="3880440"/>
          </a:xfrm>
          <a:prstGeom prst="rect">
            <a:avLst/>
          </a:prstGeom>
        </p:spPr>
        <p:txBody>
          <a:bodyPr/>
          <a:lstStyle/>
          <a:p>
            <a:endParaRPr lang="pt-BR"/>
          </a:p>
        </p:txBody>
      </p:sp>
      <p:sp>
        <p:nvSpPr>
          <p:cNvPr id="33" name="PlaceHolder 3"/>
          <p:cNvSpPr>
            <a:spLocks noGrp="1"/>
          </p:cNvSpPr>
          <p:nvPr>
            <p:ph type="body"/>
          </p:nvPr>
        </p:nvSpPr>
        <p:spPr>
          <a:xfrm>
            <a:off x="5082120" y="2160720"/>
            <a:ext cx="4194720" cy="3880440"/>
          </a:xfrm>
          <a:prstGeom prst="rect">
            <a:avLst/>
          </a:prstGeom>
        </p:spPr>
        <p:txBody>
          <a:bodyPr/>
          <a:lstStyle/>
          <a:p>
            <a:endParaRPr lang="pt-BR"/>
          </a:p>
        </p:txBody>
      </p:sp>
    </p:spTree>
    <p:extLst>
      <p:ext uri="{BB962C8B-B14F-4D97-AF65-F5344CB8AC3E}">
        <p14:creationId xmlns:p14="http://schemas.microsoft.com/office/powerpoint/2010/main" val="25325599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4" name="PlaceHolder 1"/>
          <p:cNvSpPr>
            <a:spLocks noGrp="1"/>
          </p:cNvSpPr>
          <p:nvPr>
            <p:ph type="title"/>
          </p:nvPr>
        </p:nvSpPr>
        <p:spPr>
          <a:xfrm>
            <a:off x="677160" y="609480"/>
            <a:ext cx="8596440" cy="1320480"/>
          </a:xfrm>
          <a:prstGeom prst="rect">
            <a:avLst/>
          </a:prstGeom>
        </p:spPr>
        <p:txBody>
          <a:bodyPr lIns="0" tIns="0" rIns="0" bIns="0" anchor="ctr">
            <a:spAutoFit/>
          </a:bodyPr>
          <a:lstStyle/>
          <a:p>
            <a:endParaRPr lang="pt-BR"/>
          </a:p>
        </p:txBody>
      </p:sp>
    </p:spTree>
    <p:extLst>
      <p:ext uri="{BB962C8B-B14F-4D97-AF65-F5344CB8AC3E}">
        <p14:creationId xmlns:p14="http://schemas.microsoft.com/office/powerpoint/2010/main" val="37338752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35" name="PlaceHolder 1"/>
          <p:cNvSpPr>
            <a:spLocks noGrp="1"/>
          </p:cNvSpPr>
          <p:nvPr>
            <p:ph type="subTitle"/>
          </p:nvPr>
        </p:nvSpPr>
        <p:spPr>
          <a:xfrm>
            <a:off x="677160" y="609480"/>
            <a:ext cx="8596440" cy="6122160"/>
          </a:xfrm>
          <a:prstGeom prst="rect">
            <a:avLst/>
          </a:prstGeom>
        </p:spPr>
        <p:txBody>
          <a:bodyPr anchor="ctr">
            <a:spAutoFit/>
          </a:bodyPr>
          <a:lstStyle/>
          <a:p>
            <a:endParaRPr lang="pt-BR"/>
          </a:p>
        </p:txBody>
      </p:sp>
    </p:spTree>
    <p:extLst>
      <p:ext uri="{BB962C8B-B14F-4D97-AF65-F5344CB8AC3E}">
        <p14:creationId xmlns:p14="http://schemas.microsoft.com/office/powerpoint/2010/main" val="39654184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36" name="PlaceHolder 1"/>
          <p:cNvSpPr>
            <a:spLocks noGrp="1"/>
          </p:cNvSpPr>
          <p:nvPr>
            <p:ph type="title"/>
          </p:nvPr>
        </p:nvSpPr>
        <p:spPr>
          <a:xfrm>
            <a:off x="677160" y="609480"/>
            <a:ext cx="8596440" cy="1320480"/>
          </a:xfrm>
          <a:prstGeom prst="rect">
            <a:avLst/>
          </a:prstGeom>
        </p:spPr>
        <p:txBody>
          <a:bodyPr lIns="0" tIns="0" rIns="0" bIns="0" anchor="ctr">
            <a:spAutoFit/>
          </a:bodyPr>
          <a:lstStyle/>
          <a:p>
            <a:endParaRPr lang="pt-BR"/>
          </a:p>
        </p:txBody>
      </p:sp>
      <p:sp>
        <p:nvSpPr>
          <p:cNvPr id="37" name="PlaceHolder 2"/>
          <p:cNvSpPr>
            <a:spLocks noGrp="1"/>
          </p:cNvSpPr>
          <p:nvPr>
            <p:ph type="body"/>
          </p:nvPr>
        </p:nvSpPr>
        <p:spPr>
          <a:xfrm>
            <a:off x="677160" y="2160720"/>
            <a:ext cx="4194720" cy="1850760"/>
          </a:xfrm>
          <a:prstGeom prst="rect">
            <a:avLst/>
          </a:prstGeom>
        </p:spPr>
        <p:txBody>
          <a:bodyPr/>
          <a:lstStyle/>
          <a:p>
            <a:endParaRPr lang="pt-BR"/>
          </a:p>
        </p:txBody>
      </p:sp>
      <p:sp>
        <p:nvSpPr>
          <p:cNvPr id="38" name="PlaceHolder 3"/>
          <p:cNvSpPr>
            <a:spLocks noGrp="1"/>
          </p:cNvSpPr>
          <p:nvPr>
            <p:ph type="body"/>
          </p:nvPr>
        </p:nvSpPr>
        <p:spPr>
          <a:xfrm>
            <a:off x="5082120" y="2160720"/>
            <a:ext cx="4194720" cy="3880440"/>
          </a:xfrm>
          <a:prstGeom prst="rect">
            <a:avLst/>
          </a:prstGeom>
        </p:spPr>
        <p:txBody>
          <a:bodyPr/>
          <a:lstStyle/>
          <a:p>
            <a:endParaRPr lang="pt-BR"/>
          </a:p>
        </p:txBody>
      </p:sp>
      <p:sp>
        <p:nvSpPr>
          <p:cNvPr id="39" name="PlaceHolder 4"/>
          <p:cNvSpPr>
            <a:spLocks noGrp="1"/>
          </p:cNvSpPr>
          <p:nvPr>
            <p:ph type="body"/>
          </p:nvPr>
        </p:nvSpPr>
        <p:spPr>
          <a:xfrm>
            <a:off x="677160" y="4187520"/>
            <a:ext cx="4194720" cy="1850760"/>
          </a:xfrm>
          <a:prstGeom prst="rect">
            <a:avLst/>
          </a:prstGeom>
        </p:spPr>
        <p:txBody>
          <a:bodyPr/>
          <a:lstStyle/>
          <a:p>
            <a:endParaRPr lang="pt-BR"/>
          </a:p>
        </p:txBody>
      </p:sp>
    </p:spTree>
    <p:extLst>
      <p:ext uri="{BB962C8B-B14F-4D97-AF65-F5344CB8AC3E}">
        <p14:creationId xmlns:p14="http://schemas.microsoft.com/office/powerpoint/2010/main" val="9492716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40" name="PlaceHolder 1"/>
          <p:cNvSpPr>
            <a:spLocks noGrp="1"/>
          </p:cNvSpPr>
          <p:nvPr>
            <p:ph type="title"/>
          </p:nvPr>
        </p:nvSpPr>
        <p:spPr>
          <a:xfrm>
            <a:off x="677160" y="609480"/>
            <a:ext cx="8596440" cy="1320480"/>
          </a:xfrm>
          <a:prstGeom prst="rect">
            <a:avLst/>
          </a:prstGeom>
        </p:spPr>
        <p:txBody>
          <a:bodyPr lIns="0" tIns="0" rIns="0" bIns="0" anchor="ctr">
            <a:spAutoFit/>
          </a:bodyPr>
          <a:lstStyle/>
          <a:p>
            <a:endParaRPr lang="pt-BR"/>
          </a:p>
        </p:txBody>
      </p:sp>
      <p:sp>
        <p:nvSpPr>
          <p:cNvPr id="41" name="PlaceHolder 2"/>
          <p:cNvSpPr>
            <a:spLocks noGrp="1"/>
          </p:cNvSpPr>
          <p:nvPr>
            <p:ph type="body"/>
          </p:nvPr>
        </p:nvSpPr>
        <p:spPr>
          <a:xfrm>
            <a:off x="677160" y="2160720"/>
            <a:ext cx="4194720" cy="3880440"/>
          </a:xfrm>
          <a:prstGeom prst="rect">
            <a:avLst/>
          </a:prstGeom>
        </p:spPr>
        <p:txBody>
          <a:bodyPr/>
          <a:lstStyle/>
          <a:p>
            <a:endParaRPr lang="pt-BR"/>
          </a:p>
        </p:txBody>
      </p:sp>
      <p:sp>
        <p:nvSpPr>
          <p:cNvPr id="42" name="PlaceHolder 3"/>
          <p:cNvSpPr>
            <a:spLocks noGrp="1"/>
          </p:cNvSpPr>
          <p:nvPr>
            <p:ph type="body"/>
          </p:nvPr>
        </p:nvSpPr>
        <p:spPr>
          <a:xfrm>
            <a:off x="5082120" y="2160720"/>
            <a:ext cx="4194720" cy="1850760"/>
          </a:xfrm>
          <a:prstGeom prst="rect">
            <a:avLst/>
          </a:prstGeom>
        </p:spPr>
        <p:txBody>
          <a:bodyPr/>
          <a:lstStyle/>
          <a:p>
            <a:endParaRPr lang="pt-BR"/>
          </a:p>
        </p:txBody>
      </p:sp>
      <p:sp>
        <p:nvSpPr>
          <p:cNvPr id="43" name="PlaceHolder 4"/>
          <p:cNvSpPr>
            <a:spLocks noGrp="1"/>
          </p:cNvSpPr>
          <p:nvPr>
            <p:ph type="body"/>
          </p:nvPr>
        </p:nvSpPr>
        <p:spPr>
          <a:xfrm>
            <a:off x="5082120" y="4187520"/>
            <a:ext cx="4194720" cy="1850760"/>
          </a:xfrm>
          <a:prstGeom prst="rect">
            <a:avLst/>
          </a:prstGeom>
        </p:spPr>
        <p:txBody>
          <a:bodyPr/>
          <a:lstStyle/>
          <a:p>
            <a:endParaRPr lang="pt-BR"/>
          </a:p>
        </p:txBody>
      </p:sp>
    </p:spTree>
    <p:extLst>
      <p:ext uri="{BB962C8B-B14F-4D97-AF65-F5344CB8AC3E}">
        <p14:creationId xmlns:p14="http://schemas.microsoft.com/office/powerpoint/2010/main" val="445750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44" name="PlaceHolder 1"/>
          <p:cNvSpPr>
            <a:spLocks noGrp="1"/>
          </p:cNvSpPr>
          <p:nvPr>
            <p:ph type="title"/>
          </p:nvPr>
        </p:nvSpPr>
        <p:spPr>
          <a:xfrm>
            <a:off x="677160" y="609480"/>
            <a:ext cx="8596440" cy="1320480"/>
          </a:xfrm>
          <a:prstGeom prst="rect">
            <a:avLst/>
          </a:prstGeom>
        </p:spPr>
        <p:txBody>
          <a:bodyPr lIns="0" tIns="0" rIns="0" bIns="0" anchor="ctr">
            <a:spAutoFit/>
          </a:bodyPr>
          <a:lstStyle/>
          <a:p>
            <a:endParaRPr lang="pt-BR"/>
          </a:p>
        </p:txBody>
      </p:sp>
      <p:sp>
        <p:nvSpPr>
          <p:cNvPr id="45" name="PlaceHolder 2"/>
          <p:cNvSpPr>
            <a:spLocks noGrp="1"/>
          </p:cNvSpPr>
          <p:nvPr>
            <p:ph type="body"/>
          </p:nvPr>
        </p:nvSpPr>
        <p:spPr>
          <a:xfrm>
            <a:off x="677160" y="2160720"/>
            <a:ext cx="4194720" cy="1850760"/>
          </a:xfrm>
          <a:prstGeom prst="rect">
            <a:avLst/>
          </a:prstGeom>
        </p:spPr>
        <p:txBody>
          <a:bodyPr/>
          <a:lstStyle/>
          <a:p>
            <a:endParaRPr lang="pt-BR"/>
          </a:p>
        </p:txBody>
      </p:sp>
      <p:sp>
        <p:nvSpPr>
          <p:cNvPr id="46" name="PlaceHolder 3"/>
          <p:cNvSpPr>
            <a:spLocks noGrp="1"/>
          </p:cNvSpPr>
          <p:nvPr>
            <p:ph type="body"/>
          </p:nvPr>
        </p:nvSpPr>
        <p:spPr>
          <a:xfrm>
            <a:off x="5082120" y="2160720"/>
            <a:ext cx="4194720" cy="1850760"/>
          </a:xfrm>
          <a:prstGeom prst="rect">
            <a:avLst/>
          </a:prstGeom>
        </p:spPr>
        <p:txBody>
          <a:bodyPr/>
          <a:lstStyle/>
          <a:p>
            <a:endParaRPr lang="pt-BR"/>
          </a:p>
        </p:txBody>
      </p:sp>
      <p:sp>
        <p:nvSpPr>
          <p:cNvPr id="47" name="PlaceHolder 4"/>
          <p:cNvSpPr>
            <a:spLocks noGrp="1"/>
          </p:cNvSpPr>
          <p:nvPr>
            <p:ph type="body"/>
          </p:nvPr>
        </p:nvSpPr>
        <p:spPr>
          <a:xfrm>
            <a:off x="677160" y="4187520"/>
            <a:ext cx="8596440" cy="1850760"/>
          </a:xfrm>
          <a:prstGeom prst="rect">
            <a:avLst/>
          </a:prstGeom>
        </p:spPr>
        <p:txBody>
          <a:bodyPr/>
          <a:lstStyle/>
          <a:p>
            <a:endParaRPr lang="pt-BR"/>
          </a:p>
        </p:txBody>
      </p:sp>
    </p:spTree>
    <p:extLst>
      <p:ext uri="{BB962C8B-B14F-4D97-AF65-F5344CB8AC3E}">
        <p14:creationId xmlns:p14="http://schemas.microsoft.com/office/powerpoint/2010/main" val="40804114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48" name="PlaceHolder 1"/>
          <p:cNvSpPr>
            <a:spLocks noGrp="1"/>
          </p:cNvSpPr>
          <p:nvPr>
            <p:ph type="title"/>
          </p:nvPr>
        </p:nvSpPr>
        <p:spPr>
          <a:xfrm>
            <a:off x="677160" y="609480"/>
            <a:ext cx="8596440" cy="1320480"/>
          </a:xfrm>
          <a:prstGeom prst="rect">
            <a:avLst/>
          </a:prstGeom>
        </p:spPr>
        <p:txBody>
          <a:bodyPr lIns="0" tIns="0" rIns="0" bIns="0" anchor="ctr">
            <a:spAutoFit/>
          </a:bodyPr>
          <a:lstStyle/>
          <a:p>
            <a:endParaRPr lang="pt-BR"/>
          </a:p>
        </p:txBody>
      </p:sp>
      <p:sp>
        <p:nvSpPr>
          <p:cNvPr id="49" name="PlaceHolder 2"/>
          <p:cNvSpPr>
            <a:spLocks noGrp="1"/>
          </p:cNvSpPr>
          <p:nvPr>
            <p:ph type="body"/>
          </p:nvPr>
        </p:nvSpPr>
        <p:spPr>
          <a:xfrm>
            <a:off x="677160" y="2160720"/>
            <a:ext cx="8596440" cy="1850760"/>
          </a:xfrm>
          <a:prstGeom prst="rect">
            <a:avLst/>
          </a:prstGeom>
        </p:spPr>
        <p:txBody>
          <a:bodyPr/>
          <a:lstStyle/>
          <a:p>
            <a:endParaRPr lang="pt-BR"/>
          </a:p>
        </p:txBody>
      </p:sp>
      <p:sp>
        <p:nvSpPr>
          <p:cNvPr id="50" name="PlaceHolder 3"/>
          <p:cNvSpPr>
            <a:spLocks noGrp="1"/>
          </p:cNvSpPr>
          <p:nvPr>
            <p:ph type="body"/>
          </p:nvPr>
        </p:nvSpPr>
        <p:spPr>
          <a:xfrm>
            <a:off x="677160" y="4187520"/>
            <a:ext cx="8596440" cy="1850760"/>
          </a:xfrm>
          <a:prstGeom prst="rect">
            <a:avLst/>
          </a:prstGeom>
        </p:spPr>
        <p:txBody>
          <a:bodyPr/>
          <a:lstStyle/>
          <a:p>
            <a:endParaRPr lang="pt-BR"/>
          </a:p>
        </p:txBody>
      </p:sp>
    </p:spTree>
    <p:extLst>
      <p:ext uri="{BB962C8B-B14F-4D97-AF65-F5344CB8AC3E}">
        <p14:creationId xmlns:p14="http://schemas.microsoft.com/office/powerpoint/2010/main" val="2541925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77160" y="609480"/>
            <a:ext cx="8596440" cy="1320480"/>
          </a:xfrm>
          <a:prstGeom prst="rect">
            <a:avLst/>
          </a:prstGeom>
        </p:spPr>
        <p:txBody>
          <a:bodyPr lIns="0" tIns="0" rIns="0" bIns="0" anchor="ctr">
            <a:spAutoFit/>
          </a:bodyPr>
          <a:lstStyle/>
          <a:p>
            <a:endParaRPr lang="pt-BR"/>
          </a:p>
        </p:txBody>
      </p:sp>
      <p:sp>
        <p:nvSpPr>
          <p:cNvPr id="52" name="PlaceHolder 2"/>
          <p:cNvSpPr>
            <a:spLocks noGrp="1"/>
          </p:cNvSpPr>
          <p:nvPr>
            <p:ph type="body"/>
          </p:nvPr>
        </p:nvSpPr>
        <p:spPr>
          <a:xfrm>
            <a:off x="677160" y="2160720"/>
            <a:ext cx="4194720" cy="1850760"/>
          </a:xfrm>
          <a:prstGeom prst="rect">
            <a:avLst/>
          </a:prstGeom>
        </p:spPr>
        <p:txBody>
          <a:bodyPr/>
          <a:lstStyle/>
          <a:p>
            <a:endParaRPr lang="pt-BR"/>
          </a:p>
        </p:txBody>
      </p:sp>
      <p:sp>
        <p:nvSpPr>
          <p:cNvPr id="53" name="PlaceHolder 3"/>
          <p:cNvSpPr>
            <a:spLocks noGrp="1"/>
          </p:cNvSpPr>
          <p:nvPr>
            <p:ph type="body"/>
          </p:nvPr>
        </p:nvSpPr>
        <p:spPr>
          <a:xfrm>
            <a:off x="5082120" y="2160720"/>
            <a:ext cx="4194720" cy="1850760"/>
          </a:xfrm>
          <a:prstGeom prst="rect">
            <a:avLst/>
          </a:prstGeom>
        </p:spPr>
        <p:txBody>
          <a:bodyPr/>
          <a:lstStyle/>
          <a:p>
            <a:endParaRPr lang="pt-BR"/>
          </a:p>
        </p:txBody>
      </p:sp>
      <p:sp>
        <p:nvSpPr>
          <p:cNvPr id="54" name="PlaceHolder 4"/>
          <p:cNvSpPr>
            <a:spLocks noGrp="1"/>
          </p:cNvSpPr>
          <p:nvPr>
            <p:ph type="body"/>
          </p:nvPr>
        </p:nvSpPr>
        <p:spPr>
          <a:xfrm>
            <a:off x="677160" y="4187520"/>
            <a:ext cx="4194720" cy="1850760"/>
          </a:xfrm>
          <a:prstGeom prst="rect">
            <a:avLst/>
          </a:prstGeom>
        </p:spPr>
        <p:txBody>
          <a:bodyPr/>
          <a:lstStyle/>
          <a:p>
            <a:endParaRPr lang="pt-BR"/>
          </a:p>
        </p:txBody>
      </p:sp>
      <p:sp>
        <p:nvSpPr>
          <p:cNvPr id="55" name="PlaceHolder 5"/>
          <p:cNvSpPr>
            <a:spLocks noGrp="1"/>
          </p:cNvSpPr>
          <p:nvPr>
            <p:ph type="body"/>
          </p:nvPr>
        </p:nvSpPr>
        <p:spPr>
          <a:xfrm>
            <a:off x="5082120" y="4187520"/>
            <a:ext cx="4194720" cy="1850760"/>
          </a:xfrm>
          <a:prstGeom prst="rect">
            <a:avLst/>
          </a:prstGeom>
        </p:spPr>
        <p:txBody>
          <a:bodyPr/>
          <a:lstStyle/>
          <a:p>
            <a:endParaRPr lang="pt-BR"/>
          </a:p>
        </p:txBody>
      </p:sp>
    </p:spTree>
    <p:extLst>
      <p:ext uri="{BB962C8B-B14F-4D97-AF65-F5344CB8AC3E}">
        <p14:creationId xmlns:p14="http://schemas.microsoft.com/office/powerpoint/2010/main" val="735003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56" name="PlaceHolder 1"/>
          <p:cNvSpPr>
            <a:spLocks noGrp="1"/>
          </p:cNvSpPr>
          <p:nvPr>
            <p:ph type="title"/>
          </p:nvPr>
        </p:nvSpPr>
        <p:spPr>
          <a:xfrm>
            <a:off x="677160" y="609480"/>
            <a:ext cx="8596440" cy="1320480"/>
          </a:xfrm>
          <a:prstGeom prst="rect">
            <a:avLst/>
          </a:prstGeom>
        </p:spPr>
        <p:txBody>
          <a:bodyPr lIns="0" tIns="0" rIns="0" bIns="0" anchor="ctr">
            <a:spAutoFit/>
          </a:bodyPr>
          <a:lstStyle/>
          <a:p>
            <a:endParaRPr lang="pt-BR"/>
          </a:p>
        </p:txBody>
      </p:sp>
      <p:sp>
        <p:nvSpPr>
          <p:cNvPr id="57" name="PlaceHolder 2"/>
          <p:cNvSpPr>
            <a:spLocks noGrp="1"/>
          </p:cNvSpPr>
          <p:nvPr>
            <p:ph type="body"/>
          </p:nvPr>
        </p:nvSpPr>
        <p:spPr>
          <a:xfrm>
            <a:off x="677160" y="2160720"/>
            <a:ext cx="2767680" cy="1850760"/>
          </a:xfrm>
          <a:prstGeom prst="rect">
            <a:avLst/>
          </a:prstGeom>
        </p:spPr>
        <p:txBody>
          <a:bodyPr/>
          <a:lstStyle/>
          <a:p>
            <a:endParaRPr lang="pt-BR"/>
          </a:p>
        </p:txBody>
      </p:sp>
      <p:sp>
        <p:nvSpPr>
          <p:cNvPr id="58" name="PlaceHolder 3"/>
          <p:cNvSpPr>
            <a:spLocks noGrp="1"/>
          </p:cNvSpPr>
          <p:nvPr>
            <p:ph type="body"/>
          </p:nvPr>
        </p:nvSpPr>
        <p:spPr>
          <a:xfrm>
            <a:off x="3583440" y="2160720"/>
            <a:ext cx="2767680" cy="1850760"/>
          </a:xfrm>
          <a:prstGeom prst="rect">
            <a:avLst/>
          </a:prstGeom>
        </p:spPr>
        <p:txBody>
          <a:bodyPr/>
          <a:lstStyle/>
          <a:p>
            <a:endParaRPr lang="pt-BR"/>
          </a:p>
        </p:txBody>
      </p:sp>
      <p:sp>
        <p:nvSpPr>
          <p:cNvPr id="59" name="PlaceHolder 4"/>
          <p:cNvSpPr>
            <a:spLocks noGrp="1"/>
          </p:cNvSpPr>
          <p:nvPr>
            <p:ph type="body"/>
          </p:nvPr>
        </p:nvSpPr>
        <p:spPr>
          <a:xfrm>
            <a:off x="6490080" y="2160720"/>
            <a:ext cx="2767680" cy="1850760"/>
          </a:xfrm>
          <a:prstGeom prst="rect">
            <a:avLst/>
          </a:prstGeom>
        </p:spPr>
        <p:txBody>
          <a:bodyPr/>
          <a:lstStyle/>
          <a:p>
            <a:endParaRPr lang="pt-BR"/>
          </a:p>
        </p:txBody>
      </p:sp>
      <p:sp>
        <p:nvSpPr>
          <p:cNvPr id="60" name="PlaceHolder 5"/>
          <p:cNvSpPr>
            <a:spLocks noGrp="1"/>
          </p:cNvSpPr>
          <p:nvPr>
            <p:ph type="body"/>
          </p:nvPr>
        </p:nvSpPr>
        <p:spPr>
          <a:xfrm>
            <a:off x="677160" y="4187520"/>
            <a:ext cx="2767680" cy="1850760"/>
          </a:xfrm>
          <a:prstGeom prst="rect">
            <a:avLst/>
          </a:prstGeom>
        </p:spPr>
        <p:txBody>
          <a:bodyPr/>
          <a:lstStyle/>
          <a:p>
            <a:endParaRPr lang="pt-BR"/>
          </a:p>
        </p:txBody>
      </p:sp>
      <p:sp>
        <p:nvSpPr>
          <p:cNvPr id="61" name="PlaceHolder 6"/>
          <p:cNvSpPr>
            <a:spLocks noGrp="1"/>
          </p:cNvSpPr>
          <p:nvPr>
            <p:ph type="body"/>
          </p:nvPr>
        </p:nvSpPr>
        <p:spPr>
          <a:xfrm>
            <a:off x="3583440" y="4187520"/>
            <a:ext cx="2767680" cy="1850760"/>
          </a:xfrm>
          <a:prstGeom prst="rect">
            <a:avLst/>
          </a:prstGeom>
        </p:spPr>
        <p:txBody>
          <a:bodyPr/>
          <a:lstStyle/>
          <a:p>
            <a:endParaRPr lang="pt-BR"/>
          </a:p>
        </p:txBody>
      </p:sp>
      <p:sp>
        <p:nvSpPr>
          <p:cNvPr id="62" name="PlaceHolder 7"/>
          <p:cNvSpPr>
            <a:spLocks noGrp="1"/>
          </p:cNvSpPr>
          <p:nvPr>
            <p:ph type="body"/>
          </p:nvPr>
        </p:nvSpPr>
        <p:spPr>
          <a:xfrm>
            <a:off x="6490080" y="4187520"/>
            <a:ext cx="2767680" cy="1850760"/>
          </a:xfrm>
          <a:prstGeom prst="rect">
            <a:avLst/>
          </a:prstGeom>
        </p:spPr>
        <p:txBody>
          <a:bodyPr/>
          <a:lstStyle/>
          <a:p>
            <a:endParaRPr lang="pt-BR"/>
          </a:p>
        </p:txBody>
      </p:sp>
    </p:spTree>
    <p:extLst>
      <p:ext uri="{BB962C8B-B14F-4D97-AF65-F5344CB8AC3E}">
        <p14:creationId xmlns:p14="http://schemas.microsoft.com/office/powerpoint/2010/main" val="16917638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490556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79" name="PlaceHolder 1"/>
          <p:cNvSpPr>
            <a:spLocks noGrp="1"/>
          </p:cNvSpPr>
          <p:nvPr>
            <p:ph type="title"/>
          </p:nvPr>
        </p:nvSpPr>
        <p:spPr>
          <a:xfrm>
            <a:off x="677160" y="609480"/>
            <a:ext cx="8596440" cy="1320480"/>
          </a:xfrm>
          <a:prstGeom prst="rect">
            <a:avLst/>
          </a:prstGeom>
        </p:spPr>
        <p:txBody>
          <a:bodyPr lIns="0" tIns="0" rIns="0" bIns="0" anchor="ctr">
            <a:spAutoFit/>
          </a:bodyPr>
          <a:lstStyle/>
          <a:p>
            <a:endParaRPr lang="pt-BR"/>
          </a:p>
        </p:txBody>
      </p:sp>
      <p:sp>
        <p:nvSpPr>
          <p:cNvPr id="80" name="PlaceHolder 2"/>
          <p:cNvSpPr>
            <a:spLocks noGrp="1"/>
          </p:cNvSpPr>
          <p:nvPr>
            <p:ph type="subTitle"/>
          </p:nvPr>
        </p:nvSpPr>
        <p:spPr>
          <a:xfrm>
            <a:off x="677160" y="2160720"/>
            <a:ext cx="8596440" cy="3880440"/>
          </a:xfrm>
          <a:prstGeom prst="rect">
            <a:avLst/>
          </a:prstGeom>
        </p:spPr>
        <p:txBody>
          <a:bodyPr lIns="0" tIns="0" rIns="0" bIns="0" anchor="ctr">
            <a:spAutoFit/>
          </a:bodyPr>
          <a:lstStyle/>
          <a:p>
            <a:endParaRPr lang="pt-BR"/>
          </a:p>
        </p:txBody>
      </p:sp>
    </p:spTree>
    <p:extLst>
      <p:ext uri="{BB962C8B-B14F-4D97-AF65-F5344CB8AC3E}">
        <p14:creationId xmlns:p14="http://schemas.microsoft.com/office/powerpoint/2010/main" val="41241674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81" name="PlaceHolder 1"/>
          <p:cNvSpPr>
            <a:spLocks noGrp="1"/>
          </p:cNvSpPr>
          <p:nvPr>
            <p:ph type="title"/>
          </p:nvPr>
        </p:nvSpPr>
        <p:spPr>
          <a:xfrm>
            <a:off x="677160" y="609480"/>
            <a:ext cx="8596440" cy="1320480"/>
          </a:xfrm>
          <a:prstGeom prst="rect">
            <a:avLst/>
          </a:prstGeom>
        </p:spPr>
        <p:txBody>
          <a:bodyPr lIns="0" tIns="0" rIns="0" bIns="0" anchor="ctr">
            <a:spAutoFit/>
          </a:bodyPr>
          <a:lstStyle/>
          <a:p>
            <a:endParaRPr lang="pt-BR"/>
          </a:p>
        </p:txBody>
      </p:sp>
      <p:sp>
        <p:nvSpPr>
          <p:cNvPr id="82" name="PlaceHolder 2"/>
          <p:cNvSpPr>
            <a:spLocks noGrp="1"/>
          </p:cNvSpPr>
          <p:nvPr>
            <p:ph type="body"/>
          </p:nvPr>
        </p:nvSpPr>
        <p:spPr>
          <a:xfrm>
            <a:off x="677160" y="2160720"/>
            <a:ext cx="8596440" cy="3880440"/>
          </a:xfrm>
          <a:prstGeom prst="rect">
            <a:avLst/>
          </a:prstGeom>
        </p:spPr>
        <p:txBody>
          <a:bodyPr lIns="0" tIns="0" rIns="0" bIns="0"/>
          <a:lstStyle/>
          <a:p>
            <a:endParaRPr lang="pt-BR"/>
          </a:p>
        </p:txBody>
      </p:sp>
    </p:spTree>
    <p:extLst>
      <p:ext uri="{BB962C8B-B14F-4D97-AF65-F5344CB8AC3E}">
        <p14:creationId xmlns:p14="http://schemas.microsoft.com/office/powerpoint/2010/main" val="2743334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83" name="PlaceHolder 1"/>
          <p:cNvSpPr>
            <a:spLocks noGrp="1"/>
          </p:cNvSpPr>
          <p:nvPr>
            <p:ph type="title"/>
          </p:nvPr>
        </p:nvSpPr>
        <p:spPr>
          <a:xfrm>
            <a:off x="677160" y="609480"/>
            <a:ext cx="8596440" cy="1320480"/>
          </a:xfrm>
          <a:prstGeom prst="rect">
            <a:avLst/>
          </a:prstGeom>
        </p:spPr>
        <p:txBody>
          <a:bodyPr lIns="0" tIns="0" rIns="0" bIns="0" anchor="ctr">
            <a:spAutoFit/>
          </a:bodyPr>
          <a:lstStyle/>
          <a:p>
            <a:endParaRPr lang="pt-BR"/>
          </a:p>
        </p:txBody>
      </p:sp>
      <p:sp>
        <p:nvSpPr>
          <p:cNvPr id="84" name="PlaceHolder 2"/>
          <p:cNvSpPr>
            <a:spLocks noGrp="1"/>
          </p:cNvSpPr>
          <p:nvPr>
            <p:ph type="body"/>
          </p:nvPr>
        </p:nvSpPr>
        <p:spPr>
          <a:xfrm>
            <a:off x="677160" y="2160720"/>
            <a:ext cx="4194720" cy="3880440"/>
          </a:xfrm>
          <a:prstGeom prst="rect">
            <a:avLst/>
          </a:prstGeom>
        </p:spPr>
        <p:txBody>
          <a:bodyPr lIns="0" tIns="0" rIns="0" bIns="0"/>
          <a:lstStyle/>
          <a:p>
            <a:endParaRPr lang="pt-BR"/>
          </a:p>
        </p:txBody>
      </p:sp>
      <p:sp>
        <p:nvSpPr>
          <p:cNvPr id="85" name="PlaceHolder 3"/>
          <p:cNvSpPr>
            <a:spLocks noGrp="1"/>
          </p:cNvSpPr>
          <p:nvPr>
            <p:ph type="body"/>
          </p:nvPr>
        </p:nvSpPr>
        <p:spPr>
          <a:xfrm>
            <a:off x="5082120" y="2160720"/>
            <a:ext cx="4194720" cy="3880440"/>
          </a:xfrm>
          <a:prstGeom prst="rect">
            <a:avLst/>
          </a:prstGeom>
        </p:spPr>
        <p:txBody>
          <a:bodyPr lIns="0" tIns="0" rIns="0" bIns="0"/>
          <a:lstStyle/>
          <a:p>
            <a:endParaRPr lang="pt-BR"/>
          </a:p>
        </p:txBody>
      </p:sp>
    </p:spTree>
    <p:extLst>
      <p:ext uri="{BB962C8B-B14F-4D97-AF65-F5344CB8AC3E}">
        <p14:creationId xmlns:p14="http://schemas.microsoft.com/office/powerpoint/2010/main" val="38548264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6" name="PlaceHolder 1"/>
          <p:cNvSpPr>
            <a:spLocks noGrp="1"/>
          </p:cNvSpPr>
          <p:nvPr>
            <p:ph type="title"/>
          </p:nvPr>
        </p:nvSpPr>
        <p:spPr>
          <a:xfrm>
            <a:off x="677160" y="609480"/>
            <a:ext cx="8596440" cy="1320480"/>
          </a:xfrm>
          <a:prstGeom prst="rect">
            <a:avLst/>
          </a:prstGeom>
        </p:spPr>
        <p:txBody>
          <a:bodyPr lIns="0" tIns="0" rIns="0" bIns="0" anchor="ctr">
            <a:spAutoFit/>
          </a:bodyPr>
          <a:lstStyle/>
          <a:p>
            <a:endParaRPr lang="pt-BR"/>
          </a:p>
        </p:txBody>
      </p:sp>
    </p:spTree>
    <p:extLst>
      <p:ext uri="{BB962C8B-B14F-4D97-AF65-F5344CB8AC3E}">
        <p14:creationId xmlns:p14="http://schemas.microsoft.com/office/powerpoint/2010/main" val="6437403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87" name="PlaceHolder 1"/>
          <p:cNvSpPr>
            <a:spLocks noGrp="1"/>
          </p:cNvSpPr>
          <p:nvPr>
            <p:ph type="subTitle"/>
          </p:nvPr>
        </p:nvSpPr>
        <p:spPr>
          <a:xfrm>
            <a:off x="677160" y="609480"/>
            <a:ext cx="8596440" cy="6122160"/>
          </a:xfrm>
          <a:prstGeom prst="rect">
            <a:avLst/>
          </a:prstGeom>
        </p:spPr>
        <p:txBody>
          <a:bodyPr lIns="0" tIns="0" rIns="0" bIns="0" anchor="ctr">
            <a:spAutoFit/>
          </a:bodyPr>
          <a:lstStyle/>
          <a:p>
            <a:endParaRPr lang="pt-BR"/>
          </a:p>
        </p:txBody>
      </p:sp>
    </p:spTree>
    <p:extLst>
      <p:ext uri="{BB962C8B-B14F-4D97-AF65-F5344CB8AC3E}">
        <p14:creationId xmlns:p14="http://schemas.microsoft.com/office/powerpoint/2010/main" val="1316511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88" name="PlaceHolder 1"/>
          <p:cNvSpPr>
            <a:spLocks noGrp="1"/>
          </p:cNvSpPr>
          <p:nvPr>
            <p:ph type="title"/>
          </p:nvPr>
        </p:nvSpPr>
        <p:spPr>
          <a:xfrm>
            <a:off x="677160" y="609480"/>
            <a:ext cx="8596440" cy="1320480"/>
          </a:xfrm>
          <a:prstGeom prst="rect">
            <a:avLst/>
          </a:prstGeom>
        </p:spPr>
        <p:txBody>
          <a:bodyPr lIns="0" tIns="0" rIns="0" bIns="0" anchor="ctr">
            <a:spAutoFit/>
          </a:bodyPr>
          <a:lstStyle/>
          <a:p>
            <a:endParaRPr lang="pt-BR"/>
          </a:p>
        </p:txBody>
      </p:sp>
      <p:sp>
        <p:nvSpPr>
          <p:cNvPr id="89" name="PlaceHolder 2"/>
          <p:cNvSpPr>
            <a:spLocks noGrp="1"/>
          </p:cNvSpPr>
          <p:nvPr>
            <p:ph type="body"/>
          </p:nvPr>
        </p:nvSpPr>
        <p:spPr>
          <a:xfrm>
            <a:off x="677160" y="2160720"/>
            <a:ext cx="4194720" cy="1850760"/>
          </a:xfrm>
          <a:prstGeom prst="rect">
            <a:avLst/>
          </a:prstGeom>
        </p:spPr>
        <p:txBody>
          <a:bodyPr lIns="0" tIns="0" rIns="0" bIns="0"/>
          <a:lstStyle/>
          <a:p>
            <a:endParaRPr lang="pt-BR"/>
          </a:p>
        </p:txBody>
      </p:sp>
      <p:sp>
        <p:nvSpPr>
          <p:cNvPr id="90" name="PlaceHolder 3"/>
          <p:cNvSpPr>
            <a:spLocks noGrp="1"/>
          </p:cNvSpPr>
          <p:nvPr>
            <p:ph type="body"/>
          </p:nvPr>
        </p:nvSpPr>
        <p:spPr>
          <a:xfrm>
            <a:off x="5082120" y="2160720"/>
            <a:ext cx="4194720" cy="3880440"/>
          </a:xfrm>
          <a:prstGeom prst="rect">
            <a:avLst/>
          </a:prstGeom>
        </p:spPr>
        <p:txBody>
          <a:bodyPr lIns="0" tIns="0" rIns="0" bIns="0"/>
          <a:lstStyle/>
          <a:p>
            <a:endParaRPr lang="pt-BR"/>
          </a:p>
        </p:txBody>
      </p:sp>
      <p:sp>
        <p:nvSpPr>
          <p:cNvPr id="91" name="PlaceHolder 4"/>
          <p:cNvSpPr>
            <a:spLocks noGrp="1"/>
          </p:cNvSpPr>
          <p:nvPr>
            <p:ph type="body"/>
          </p:nvPr>
        </p:nvSpPr>
        <p:spPr>
          <a:xfrm>
            <a:off x="677160" y="4187520"/>
            <a:ext cx="4194720" cy="1850760"/>
          </a:xfrm>
          <a:prstGeom prst="rect">
            <a:avLst/>
          </a:prstGeom>
        </p:spPr>
        <p:txBody>
          <a:bodyPr lIns="0" tIns="0" rIns="0" bIns="0"/>
          <a:lstStyle/>
          <a:p>
            <a:endParaRPr lang="pt-BR"/>
          </a:p>
        </p:txBody>
      </p:sp>
    </p:spTree>
    <p:extLst>
      <p:ext uri="{BB962C8B-B14F-4D97-AF65-F5344CB8AC3E}">
        <p14:creationId xmlns:p14="http://schemas.microsoft.com/office/powerpoint/2010/main" val="3454299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677160" y="609480"/>
            <a:ext cx="8596440" cy="1320480"/>
          </a:xfrm>
          <a:prstGeom prst="rect">
            <a:avLst/>
          </a:prstGeom>
        </p:spPr>
        <p:txBody>
          <a:bodyPr lIns="0" tIns="0" rIns="0" bIns="0" anchor="ctr">
            <a:spAutoFit/>
          </a:bodyPr>
          <a:lstStyle/>
          <a:p>
            <a:endParaRPr lang="pt-BR"/>
          </a:p>
        </p:txBody>
      </p:sp>
      <p:sp>
        <p:nvSpPr>
          <p:cNvPr id="93" name="PlaceHolder 2"/>
          <p:cNvSpPr>
            <a:spLocks noGrp="1"/>
          </p:cNvSpPr>
          <p:nvPr>
            <p:ph type="body"/>
          </p:nvPr>
        </p:nvSpPr>
        <p:spPr>
          <a:xfrm>
            <a:off x="677160" y="2160720"/>
            <a:ext cx="4194720" cy="3880440"/>
          </a:xfrm>
          <a:prstGeom prst="rect">
            <a:avLst/>
          </a:prstGeom>
        </p:spPr>
        <p:txBody>
          <a:bodyPr lIns="0" tIns="0" rIns="0" bIns="0"/>
          <a:lstStyle/>
          <a:p>
            <a:endParaRPr lang="pt-BR"/>
          </a:p>
        </p:txBody>
      </p:sp>
      <p:sp>
        <p:nvSpPr>
          <p:cNvPr id="94" name="PlaceHolder 3"/>
          <p:cNvSpPr>
            <a:spLocks noGrp="1"/>
          </p:cNvSpPr>
          <p:nvPr>
            <p:ph type="body"/>
          </p:nvPr>
        </p:nvSpPr>
        <p:spPr>
          <a:xfrm>
            <a:off x="5082120" y="2160720"/>
            <a:ext cx="4194720" cy="1850760"/>
          </a:xfrm>
          <a:prstGeom prst="rect">
            <a:avLst/>
          </a:prstGeom>
        </p:spPr>
        <p:txBody>
          <a:bodyPr lIns="0" tIns="0" rIns="0" bIns="0"/>
          <a:lstStyle/>
          <a:p>
            <a:endParaRPr lang="pt-BR"/>
          </a:p>
        </p:txBody>
      </p:sp>
      <p:sp>
        <p:nvSpPr>
          <p:cNvPr id="95" name="PlaceHolder 4"/>
          <p:cNvSpPr>
            <a:spLocks noGrp="1"/>
          </p:cNvSpPr>
          <p:nvPr>
            <p:ph type="body"/>
          </p:nvPr>
        </p:nvSpPr>
        <p:spPr>
          <a:xfrm>
            <a:off x="5082120" y="4187520"/>
            <a:ext cx="4194720" cy="1850760"/>
          </a:xfrm>
          <a:prstGeom prst="rect">
            <a:avLst/>
          </a:prstGeom>
        </p:spPr>
        <p:txBody>
          <a:bodyPr lIns="0" tIns="0" rIns="0" bIns="0"/>
          <a:lstStyle/>
          <a:p>
            <a:endParaRPr lang="pt-BR"/>
          </a:p>
        </p:txBody>
      </p:sp>
    </p:spTree>
    <p:extLst>
      <p:ext uri="{BB962C8B-B14F-4D97-AF65-F5344CB8AC3E}">
        <p14:creationId xmlns:p14="http://schemas.microsoft.com/office/powerpoint/2010/main" val="12730219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96" name="PlaceHolder 1"/>
          <p:cNvSpPr>
            <a:spLocks noGrp="1"/>
          </p:cNvSpPr>
          <p:nvPr>
            <p:ph type="title"/>
          </p:nvPr>
        </p:nvSpPr>
        <p:spPr>
          <a:xfrm>
            <a:off x="677160" y="609480"/>
            <a:ext cx="8596440" cy="1320480"/>
          </a:xfrm>
          <a:prstGeom prst="rect">
            <a:avLst/>
          </a:prstGeom>
        </p:spPr>
        <p:txBody>
          <a:bodyPr lIns="0" tIns="0" rIns="0" bIns="0" anchor="ctr">
            <a:spAutoFit/>
          </a:bodyPr>
          <a:lstStyle/>
          <a:p>
            <a:endParaRPr lang="pt-BR"/>
          </a:p>
        </p:txBody>
      </p:sp>
      <p:sp>
        <p:nvSpPr>
          <p:cNvPr id="97" name="PlaceHolder 2"/>
          <p:cNvSpPr>
            <a:spLocks noGrp="1"/>
          </p:cNvSpPr>
          <p:nvPr>
            <p:ph type="body"/>
          </p:nvPr>
        </p:nvSpPr>
        <p:spPr>
          <a:xfrm>
            <a:off x="677160" y="2160720"/>
            <a:ext cx="4194720" cy="1850760"/>
          </a:xfrm>
          <a:prstGeom prst="rect">
            <a:avLst/>
          </a:prstGeom>
        </p:spPr>
        <p:txBody>
          <a:bodyPr lIns="0" tIns="0" rIns="0" bIns="0"/>
          <a:lstStyle/>
          <a:p>
            <a:endParaRPr lang="pt-BR"/>
          </a:p>
        </p:txBody>
      </p:sp>
      <p:sp>
        <p:nvSpPr>
          <p:cNvPr id="98" name="PlaceHolder 3"/>
          <p:cNvSpPr>
            <a:spLocks noGrp="1"/>
          </p:cNvSpPr>
          <p:nvPr>
            <p:ph type="body"/>
          </p:nvPr>
        </p:nvSpPr>
        <p:spPr>
          <a:xfrm>
            <a:off x="5082120" y="2160720"/>
            <a:ext cx="4194720" cy="1850760"/>
          </a:xfrm>
          <a:prstGeom prst="rect">
            <a:avLst/>
          </a:prstGeom>
        </p:spPr>
        <p:txBody>
          <a:bodyPr lIns="0" tIns="0" rIns="0" bIns="0"/>
          <a:lstStyle/>
          <a:p>
            <a:endParaRPr lang="pt-BR"/>
          </a:p>
        </p:txBody>
      </p:sp>
      <p:sp>
        <p:nvSpPr>
          <p:cNvPr id="99" name="PlaceHolder 4"/>
          <p:cNvSpPr>
            <a:spLocks noGrp="1"/>
          </p:cNvSpPr>
          <p:nvPr>
            <p:ph type="body"/>
          </p:nvPr>
        </p:nvSpPr>
        <p:spPr>
          <a:xfrm>
            <a:off x="677160" y="4187520"/>
            <a:ext cx="8596440" cy="1850760"/>
          </a:xfrm>
          <a:prstGeom prst="rect">
            <a:avLst/>
          </a:prstGeom>
        </p:spPr>
        <p:txBody>
          <a:bodyPr lIns="0" tIns="0" rIns="0" bIns="0"/>
          <a:lstStyle/>
          <a:p>
            <a:endParaRPr lang="pt-BR"/>
          </a:p>
        </p:txBody>
      </p:sp>
    </p:spTree>
    <p:extLst>
      <p:ext uri="{BB962C8B-B14F-4D97-AF65-F5344CB8AC3E}">
        <p14:creationId xmlns:p14="http://schemas.microsoft.com/office/powerpoint/2010/main" val="28856630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00" name="PlaceHolder 1"/>
          <p:cNvSpPr>
            <a:spLocks noGrp="1"/>
          </p:cNvSpPr>
          <p:nvPr>
            <p:ph type="title"/>
          </p:nvPr>
        </p:nvSpPr>
        <p:spPr>
          <a:xfrm>
            <a:off x="677160" y="609480"/>
            <a:ext cx="8596440" cy="1320480"/>
          </a:xfrm>
          <a:prstGeom prst="rect">
            <a:avLst/>
          </a:prstGeom>
        </p:spPr>
        <p:txBody>
          <a:bodyPr lIns="0" tIns="0" rIns="0" bIns="0" anchor="ctr">
            <a:spAutoFit/>
          </a:bodyPr>
          <a:lstStyle/>
          <a:p>
            <a:endParaRPr lang="pt-BR"/>
          </a:p>
        </p:txBody>
      </p:sp>
      <p:sp>
        <p:nvSpPr>
          <p:cNvPr id="101" name="PlaceHolder 2"/>
          <p:cNvSpPr>
            <a:spLocks noGrp="1"/>
          </p:cNvSpPr>
          <p:nvPr>
            <p:ph type="body"/>
          </p:nvPr>
        </p:nvSpPr>
        <p:spPr>
          <a:xfrm>
            <a:off x="677160" y="2160720"/>
            <a:ext cx="8596440" cy="1850760"/>
          </a:xfrm>
          <a:prstGeom prst="rect">
            <a:avLst/>
          </a:prstGeom>
        </p:spPr>
        <p:txBody>
          <a:bodyPr lIns="0" tIns="0" rIns="0" bIns="0"/>
          <a:lstStyle/>
          <a:p>
            <a:endParaRPr lang="pt-BR"/>
          </a:p>
        </p:txBody>
      </p:sp>
      <p:sp>
        <p:nvSpPr>
          <p:cNvPr id="102" name="PlaceHolder 3"/>
          <p:cNvSpPr>
            <a:spLocks noGrp="1"/>
          </p:cNvSpPr>
          <p:nvPr>
            <p:ph type="body"/>
          </p:nvPr>
        </p:nvSpPr>
        <p:spPr>
          <a:xfrm>
            <a:off x="677160" y="4187520"/>
            <a:ext cx="8596440" cy="1850760"/>
          </a:xfrm>
          <a:prstGeom prst="rect">
            <a:avLst/>
          </a:prstGeom>
        </p:spPr>
        <p:txBody>
          <a:bodyPr lIns="0" tIns="0" rIns="0" bIns="0"/>
          <a:lstStyle/>
          <a:p>
            <a:endParaRPr lang="pt-BR"/>
          </a:p>
        </p:txBody>
      </p:sp>
    </p:spTree>
    <p:extLst>
      <p:ext uri="{BB962C8B-B14F-4D97-AF65-F5344CB8AC3E}">
        <p14:creationId xmlns:p14="http://schemas.microsoft.com/office/powerpoint/2010/main" val="24183752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03" name="PlaceHolder 1"/>
          <p:cNvSpPr>
            <a:spLocks noGrp="1"/>
          </p:cNvSpPr>
          <p:nvPr>
            <p:ph type="title"/>
          </p:nvPr>
        </p:nvSpPr>
        <p:spPr>
          <a:xfrm>
            <a:off x="677160" y="609480"/>
            <a:ext cx="8596440" cy="1320480"/>
          </a:xfrm>
          <a:prstGeom prst="rect">
            <a:avLst/>
          </a:prstGeom>
        </p:spPr>
        <p:txBody>
          <a:bodyPr lIns="0" tIns="0" rIns="0" bIns="0" anchor="ctr">
            <a:spAutoFit/>
          </a:bodyPr>
          <a:lstStyle/>
          <a:p>
            <a:endParaRPr lang="pt-BR"/>
          </a:p>
        </p:txBody>
      </p:sp>
      <p:sp>
        <p:nvSpPr>
          <p:cNvPr id="104" name="PlaceHolder 2"/>
          <p:cNvSpPr>
            <a:spLocks noGrp="1"/>
          </p:cNvSpPr>
          <p:nvPr>
            <p:ph type="body"/>
          </p:nvPr>
        </p:nvSpPr>
        <p:spPr>
          <a:xfrm>
            <a:off x="677160" y="2160720"/>
            <a:ext cx="4194720" cy="1850760"/>
          </a:xfrm>
          <a:prstGeom prst="rect">
            <a:avLst/>
          </a:prstGeom>
        </p:spPr>
        <p:txBody>
          <a:bodyPr lIns="0" tIns="0" rIns="0" bIns="0"/>
          <a:lstStyle/>
          <a:p>
            <a:endParaRPr lang="pt-BR"/>
          </a:p>
        </p:txBody>
      </p:sp>
      <p:sp>
        <p:nvSpPr>
          <p:cNvPr id="105" name="PlaceHolder 3"/>
          <p:cNvSpPr>
            <a:spLocks noGrp="1"/>
          </p:cNvSpPr>
          <p:nvPr>
            <p:ph type="body"/>
          </p:nvPr>
        </p:nvSpPr>
        <p:spPr>
          <a:xfrm>
            <a:off x="5082120" y="2160720"/>
            <a:ext cx="4194720" cy="1850760"/>
          </a:xfrm>
          <a:prstGeom prst="rect">
            <a:avLst/>
          </a:prstGeom>
        </p:spPr>
        <p:txBody>
          <a:bodyPr lIns="0" tIns="0" rIns="0" bIns="0"/>
          <a:lstStyle/>
          <a:p>
            <a:endParaRPr lang="pt-BR"/>
          </a:p>
        </p:txBody>
      </p:sp>
      <p:sp>
        <p:nvSpPr>
          <p:cNvPr id="106" name="PlaceHolder 4"/>
          <p:cNvSpPr>
            <a:spLocks noGrp="1"/>
          </p:cNvSpPr>
          <p:nvPr>
            <p:ph type="body"/>
          </p:nvPr>
        </p:nvSpPr>
        <p:spPr>
          <a:xfrm>
            <a:off x="677160" y="4187520"/>
            <a:ext cx="4194720" cy="1850760"/>
          </a:xfrm>
          <a:prstGeom prst="rect">
            <a:avLst/>
          </a:prstGeom>
        </p:spPr>
        <p:txBody>
          <a:bodyPr lIns="0" tIns="0" rIns="0" bIns="0"/>
          <a:lstStyle/>
          <a:p>
            <a:endParaRPr lang="pt-BR"/>
          </a:p>
        </p:txBody>
      </p:sp>
      <p:sp>
        <p:nvSpPr>
          <p:cNvPr id="107" name="PlaceHolder 5"/>
          <p:cNvSpPr>
            <a:spLocks noGrp="1"/>
          </p:cNvSpPr>
          <p:nvPr>
            <p:ph type="body"/>
          </p:nvPr>
        </p:nvSpPr>
        <p:spPr>
          <a:xfrm>
            <a:off x="5082120" y="4187520"/>
            <a:ext cx="4194720" cy="1850760"/>
          </a:xfrm>
          <a:prstGeom prst="rect">
            <a:avLst/>
          </a:prstGeom>
        </p:spPr>
        <p:txBody>
          <a:bodyPr lIns="0" tIns="0" rIns="0" bIns="0"/>
          <a:lstStyle/>
          <a:p>
            <a:endParaRPr lang="pt-BR"/>
          </a:p>
        </p:txBody>
      </p:sp>
    </p:spTree>
    <p:extLst>
      <p:ext uri="{BB962C8B-B14F-4D97-AF65-F5344CB8AC3E}">
        <p14:creationId xmlns:p14="http://schemas.microsoft.com/office/powerpoint/2010/main" val="21344175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08" name="PlaceHolder 1"/>
          <p:cNvSpPr>
            <a:spLocks noGrp="1"/>
          </p:cNvSpPr>
          <p:nvPr>
            <p:ph type="title"/>
          </p:nvPr>
        </p:nvSpPr>
        <p:spPr>
          <a:xfrm>
            <a:off x="677160" y="609480"/>
            <a:ext cx="8596440" cy="1320480"/>
          </a:xfrm>
          <a:prstGeom prst="rect">
            <a:avLst/>
          </a:prstGeom>
        </p:spPr>
        <p:txBody>
          <a:bodyPr lIns="0" tIns="0" rIns="0" bIns="0" anchor="ctr">
            <a:spAutoFit/>
          </a:bodyPr>
          <a:lstStyle/>
          <a:p>
            <a:endParaRPr lang="pt-BR"/>
          </a:p>
        </p:txBody>
      </p:sp>
      <p:sp>
        <p:nvSpPr>
          <p:cNvPr id="109" name="PlaceHolder 2"/>
          <p:cNvSpPr>
            <a:spLocks noGrp="1"/>
          </p:cNvSpPr>
          <p:nvPr>
            <p:ph type="body"/>
          </p:nvPr>
        </p:nvSpPr>
        <p:spPr>
          <a:xfrm>
            <a:off x="677160" y="2160720"/>
            <a:ext cx="2767680" cy="1850760"/>
          </a:xfrm>
          <a:prstGeom prst="rect">
            <a:avLst/>
          </a:prstGeom>
        </p:spPr>
        <p:txBody>
          <a:bodyPr lIns="0" tIns="0" rIns="0" bIns="0"/>
          <a:lstStyle/>
          <a:p>
            <a:endParaRPr lang="pt-BR"/>
          </a:p>
        </p:txBody>
      </p:sp>
      <p:sp>
        <p:nvSpPr>
          <p:cNvPr id="110" name="PlaceHolder 3"/>
          <p:cNvSpPr>
            <a:spLocks noGrp="1"/>
          </p:cNvSpPr>
          <p:nvPr>
            <p:ph type="body"/>
          </p:nvPr>
        </p:nvSpPr>
        <p:spPr>
          <a:xfrm>
            <a:off x="3583440" y="2160720"/>
            <a:ext cx="2767680" cy="1850760"/>
          </a:xfrm>
          <a:prstGeom prst="rect">
            <a:avLst/>
          </a:prstGeom>
        </p:spPr>
        <p:txBody>
          <a:bodyPr lIns="0" tIns="0" rIns="0" bIns="0"/>
          <a:lstStyle/>
          <a:p>
            <a:endParaRPr lang="pt-BR"/>
          </a:p>
        </p:txBody>
      </p:sp>
      <p:sp>
        <p:nvSpPr>
          <p:cNvPr id="111" name="PlaceHolder 4"/>
          <p:cNvSpPr>
            <a:spLocks noGrp="1"/>
          </p:cNvSpPr>
          <p:nvPr>
            <p:ph type="body"/>
          </p:nvPr>
        </p:nvSpPr>
        <p:spPr>
          <a:xfrm>
            <a:off x="6490080" y="2160720"/>
            <a:ext cx="2767680" cy="1850760"/>
          </a:xfrm>
          <a:prstGeom prst="rect">
            <a:avLst/>
          </a:prstGeom>
        </p:spPr>
        <p:txBody>
          <a:bodyPr lIns="0" tIns="0" rIns="0" bIns="0"/>
          <a:lstStyle/>
          <a:p>
            <a:endParaRPr lang="pt-BR"/>
          </a:p>
        </p:txBody>
      </p:sp>
      <p:sp>
        <p:nvSpPr>
          <p:cNvPr id="112" name="PlaceHolder 5"/>
          <p:cNvSpPr>
            <a:spLocks noGrp="1"/>
          </p:cNvSpPr>
          <p:nvPr>
            <p:ph type="body"/>
          </p:nvPr>
        </p:nvSpPr>
        <p:spPr>
          <a:xfrm>
            <a:off x="677160" y="4187520"/>
            <a:ext cx="2767680" cy="1850760"/>
          </a:xfrm>
          <a:prstGeom prst="rect">
            <a:avLst/>
          </a:prstGeom>
        </p:spPr>
        <p:txBody>
          <a:bodyPr lIns="0" tIns="0" rIns="0" bIns="0"/>
          <a:lstStyle/>
          <a:p>
            <a:endParaRPr lang="pt-BR"/>
          </a:p>
        </p:txBody>
      </p:sp>
      <p:sp>
        <p:nvSpPr>
          <p:cNvPr id="113" name="PlaceHolder 6"/>
          <p:cNvSpPr>
            <a:spLocks noGrp="1"/>
          </p:cNvSpPr>
          <p:nvPr>
            <p:ph type="body"/>
          </p:nvPr>
        </p:nvSpPr>
        <p:spPr>
          <a:xfrm>
            <a:off x="3583440" y="4187520"/>
            <a:ext cx="2767680" cy="1850760"/>
          </a:xfrm>
          <a:prstGeom prst="rect">
            <a:avLst/>
          </a:prstGeom>
        </p:spPr>
        <p:txBody>
          <a:bodyPr lIns="0" tIns="0" rIns="0" bIns="0"/>
          <a:lstStyle/>
          <a:p>
            <a:endParaRPr lang="pt-BR"/>
          </a:p>
        </p:txBody>
      </p:sp>
      <p:sp>
        <p:nvSpPr>
          <p:cNvPr id="114" name="PlaceHolder 7"/>
          <p:cNvSpPr>
            <a:spLocks noGrp="1"/>
          </p:cNvSpPr>
          <p:nvPr>
            <p:ph type="body"/>
          </p:nvPr>
        </p:nvSpPr>
        <p:spPr>
          <a:xfrm>
            <a:off x="6490080" y="4187520"/>
            <a:ext cx="2767680" cy="1850760"/>
          </a:xfrm>
          <a:prstGeom prst="rect">
            <a:avLst/>
          </a:prstGeom>
        </p:spPr>
        <p:txBody>
          <a:bodyPr lIns="0" tIns="0" rIns="0" bIns="0"/>
          <a:lstStyle/>
          <a:p>
            <a:endParaRPr lang="pt-BR"/>
          </a:p>
        </p:txBody>
      </p:sp>
    </p:spTree>
    <p:extLst>
      <p:ext uri="{BB962C8B-B14F-4D97-AF65-F5344CB8AC3E}">
        <p14:creationId xmlns:p14="http://schemas.microsoft.com/office/powerpoint/2010/main" val="216141001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99831683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31" name="PlaceHolder 1"/>
          <p:cNvSpPr>
            <a:spLocks noGrp="1"/>
          </p:cNvSpPr>
          <p:nvPr>
            <p:ph type="title"/>
          </p:nvPr>
        </p:nvSpPr>
        <p:spPr>
          <a:xfrm>
            <a:off x="677160" y="609480"/>
            <a:ext cx="8596440" cy="1320480"/>
          </a:xfrm>
          <a:prstGeom prst="rect">
            <a:avLst/>
          </a:prstGeom>
        </p:spPr>
        <p:txBody>
          <a:bodyPr>
            <a:spAutoFit/>
          </a:bodyPr>
          <a:lstStyle/>
          <a:p>
            <a:endParaRPr lang="pt-BR"/>
          </a:p>
        </p:txBody>
      </p:sp>
      <p:sp>
        <p:nvSpPr>
          <p:cNvPr id="132" name="PlaceHolder 2"/>
          <p:cNvSpPr>
            <a:spLocks noGrp="1"/>
          </p:cNvSpPr>
          <p:nvPr>
            <p:ph type="subTitle"/>
          </p:nvPr>
        </p:nvSpPr>
        <p:spPr>
          <a:xfrm>
            <a:off x="677160" y="2160720"/>
            <a:ext cx="8596440" cy="3880440"/>
          </a:xfrm>
          <a:prstGeom prst="rect">
            <a:avLst/>
          </a:prstGeom>
        </p:spPr>
        <p:txBody>
          <a:bodyPr anchor="ctr">
            <a:spAutoFit/>
          </a:bodyPr>
          <a:lstStyle/>
          <a:p>
            <a:endParaRPr lang="pt-BR"/>
          </a:p>
        </p:txBody>
      </p:sp>
    </p:spTree>
    <p:extLst>
      <p:ext uri="{BB962C8B-B14F-4D97-AF65-F5344CB8AC3E}">
        <p14:creationId xmlns:p14="http://schemas.microsoft.com/office/powerpoint/2010/main" val="35946754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33" name="PlaceHolder 1"/>
          <p:cNvSpPr>
            <a:spLocks noGrp="1"/>
          </p:cNvSpPr>
          <p:nvPr>
            <p:ph type="title"/>
          </p:nvPr>
        </p:nvSpPr>
        <p:spPr>
          <a:xfrm>
            <a:off x="677160" y="609480"/>
            <a:ext cx="8596440" cy="1320480"/>
          </a:xfrm>
          <a:prstGeom prst="rect">
            <a:avLst/>
          </a:prstGeom>
        </p:spPr>
        <p:txBody>
          <a:bodyPr>
            <a:spAutoFit/>
          </a:bodyPr>
          <a:lstStyle/>
          <a:p>
            <a:endParaRPr lang="pt-BR"/>
          </a:p>
        </p:txBody>
      </p:sp>
      <p:sp>
        <p:nvSpPr>
          <p:cNvPr id="134" name="PlaceHolder 2"/>
          <p:cNvSpPr>
            <a:spLocks noGrp="1"/>
          </p:cNvSpPr>
          <p:nvPr>
            <p:ph type="body"/>
          </p:nvPr>
        </p:nvSpPr>
        <p:spPr>
          <a:xfrm>
            <a:off x="677160" y="2160720"/>
            <a:ext cx="8596440" cy="3880440"/>
          </a:xfrm>
          <a:prstGeom prst="rect">
            <a:avLst/>
          </a:prstGeom>
        </p:spPr>
        <p:txBody>
          <a:bodyPr/>
          <a:lstStyle/>
          <a:p>
            <a:endParaRPr lang="pt-BR"/>
          </a:p>
        </p:txBody>
      </p:sp>
    </p:spTree>
    <p:extLst>
      <p:ext uri="{BB962C8B-B14F-4D97-AF65-F5344CB8AC3E}">
        <p14:creationId xmlns:p14="http://schemas.microsoft.com/office/powerpoint/2010/main" val="83244688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35" name="PlaceHolder 1"/>
          <p:cNvSpPr>
            <a:spLocks noGrp="1"/>
          </p:cNvSpPr>
          <p:nvPr>
            <p:ph type="title"/>
          </p:nvPr>
        </p:nvSpPr>
        <p:spPr>
          <a:xfrm>
            <a:off x="677160" y="609480"/>
            <a:ext cx="8596440" cy="1320480"/>
          </a:xfrm>
          <a:prstGeom prst="rect">
            <a:avLst/>
          </a:prstGeom>
        </p:spPr>
        <p:txBody>
          <a:bodyPr>
            <a:spAutoFit/>
          </a:bodyPr>
          <a:lstStyle/>
          <a:p>
            <a:endParaRPr lang="pt-BR"/>
          </a:p>
        </p:txBody>
      </p:sp>
      <p:sp>
        <p:nvSpPr>
          <p:cNvPr id="136" name="PlaceHolder 2"/>
          <p:cNvSpPr>
            <a:spLocks noGrp="1"/>
          </p:cNvSpPr>
          <p:nvPr>
            <p:ph type="body"/>
          </p:nvPr>
        </p:nvSpPr>
        <p:spPr>
          <a:xfrm>
            <a:off x="677160" y="2160720"/>
            <a:ext cx="4194720" cy="3880440"/>
          </a:xfrm>
          <a:prstGeom prst="rect">
            <a:avLst/>
          </a:prstGeom>
        </p:spPr>
        <p:txBody>
          <a:bodyPr/>
          <a:lstStyle/>
          <a:p>
            <a:endParaRPr lang="pt-BR"/>
          </a:p>
        </p:txBody>
      </p:sp>
      <p:sp>
        <p:nvSpPr>
          <p:cNvPr id="137" name="PlaceHolder 3"/>
          <p:cNvSpPr>
            <a:spLocks noGrp="1"/>
          </p:cNvSpPr>
          <p:nvPr>
            <p:ph type="body"/>
          </p:nvPr>
        </p:nvSpPr>
        <p:spPr>
          <a:xfrm>
            <a:off x="5082120" y="2160720"/>
            <a:ext cx="4194720" cy="3880440"/>
          </a:xfrm>
          <a:prstGeom prst="rect">
            <a:avLst/>
          </a:prstGeom>
        </p:spPr>
        <p:txBody>
          <a:bodyPr/>
          <a:lstStyle/>
          <a:p>
            <a:endParaRPr lang="pt-BR"/>
          </a:p>
        </p:txBody>
      </p:sp>
    </p:spTree>
    <p:extLst>
      <p:ext uri="{BB962C8B-B14F-4D97-AF65-F5344CB8AC3E}">
        <p14:creationId xmlns:p14="http://schemas.microsoft.com/office/powerpoint/2010/main" val="211838212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8" name="PlaceHolder 1"/>
          <p:cNvSpPr>
            <a:spLocks noGrp="1"/>
          </p:cNvSpPr>
          <p:nvPr>
            <p:ph type="title"/>
          </p:nvPr>
        </p:nvSpPr>
        <p:spPr>
          <a:xfrm>
            <a:off x="677160" y="609480"/>
            <a:ext cx="8596440" cy="1320480"/>
          </a:xfrm>
          <a:prstGeom prst="rect">
            <a:avLst/>
          </a:prstGeom>
        </p:spPr>
        <p:txBody>
          <a:bodyPr>
            <a:spAutoFit/>
          </a:bodyPr>
          <a:lstStyle/>
          <a:p>
            <a:endParaRPr lang="pt-BR"/>
          </a:p>
        </p:txBody>
      </p:sp>
    </p:spTree>
    <p:extLst>
      <p:ext uri="{BB962C8B-B14F-4D97-AF65-F5344CB8AC3E}">
        <p14:creationId xmlns:p14="http://schemas.microsoft.com/office/powerpoint/2010/main" val="156958938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39" name="PlaceHolder 1"/>
          <p:cNvSpPr>
            <a:spLocks noGrp="1"/>
          </p:cNvSpPr>
          <p:nvPr>
            <p:ph type="subTitle"/>
          </p:nvPr>
        </p:nvSpPr>
        <p:spPr>
          <a:xfrm>
            <a:off x="677160" y="609480"/>
            <a:ext cx="8596440" cy="6122160"/>
          </a:xfrm>
          <a:prstGeom prst="rect">
            <a:avLst/>
          </a:prstGeom>
        </p:spPr>
        <p:txBody>
          <a:bodyPr anchor="ctr">
            <a:spAutoFit/>
          </a:bodyPr>
          <a:lstStyle/>
          <a:p>
            <a:endParaRPr lang="pt-BR"/>
          </a:p>
        </p:txBody>
      </p:sp>
    </p:spTree>
    <p:extLst>
      <p:ext uri="{BB962C8B-B14F-4D97-AF65-F5344CB8AC3E}">
        <p14:creationId xmlns:p14="http://schemas.microsoft.com/office/powerpoint/2010/main" val="100537574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40" name="PlaceHolder 1"/>
          <p:cNvSpPr>
            <a:spLocks noGrp="1"/>
          </p:cNvSpPr>
          <p:nvPr>
            <p:ph type="title"/>
          </p:nvPr>
        </p:nvSpPr>
        <p:spPr>
          <a:xfrm>
            <a:off x="677160" y="609480"/>
            <a:ext cx="8596440" cy="1320480"/>
          </a:xfrm>
          <a:prstGeom prst="rect">
            <a:avLst/>
          </a:prstGeom>
        </p:spPr>
        <p:txBody>
          <a:bodyPr>
            <a:spAutoFit/>
          </a:bodyPr>
          <a:lstStyle/>
          <a:p>
            <a:endParaRPr lang="pt-BR"/>
          </a:p>
        </p:txBody>
      </p:sp>
      <p:sp>
        <p:nvSpPr>
          <p:cNvPr id="141" name="PlaceHolder 2"/>
          <p:cNvSpPr>
            <a:spLocks noGrp="1"/>
          </p:cNvSpPr>
          <p:nvPr>
            <p:ph type="body"/>
          </p:nvPr>
        </p:nvSpPr>
        <p:spPr>
          <a:xfrm>
            <a:off x="677160" y="2160720"/>
            <a:ext cx="4194720" cy="1850760"/>
          </a:xfrm>
          <a:prstGeom prst="rect">
            <a:avLst/>
          </a:prstGeom>
        </p:spPr>
        <p:txBody>
          <a:bodyPr/>
          <a:lstStyle/>
          <a:p>
            <a:endParaRPr lang="pt-BR"/>
          </a:p>
        </p:txBody>
      </p:sp>
      <p:sp>
        <p:nvSpPr>
          <p:cNvPr id="142" name="PlaceHolder 3"/>
          <p:cNvSpPr>
            <a:spLocks noGrp="1"/>
          </p:cNvSpPr>
          <p:nvPr>
            <p:ph type="body"/>
          </p:nvPr>
        </p:nvSpPr>
        <p:spPr>
          <a:xfrm>
            <a:off x="5082120" y="2160720"/>
            <a:ext cx="4194720" cy="3880440"/>
          </a:xfrm>
          <a:prstGeom prst="rect">
            <a:avLst/>
          </a:prstGeom>
        </p:spPr>
        <p:txBody>
          <a:bodyPr/>
          <a:lstStyle/>
          <a:p>
            <a:endParaRPr lang="pt-BR"/>
          </a:p>
        </p:txBody>
      </p:sp>
      <p:sp>
        <p:nvSpPr>
          <p:cNvPr id="143" name="PlaceHolder 4"/>
          <p:cNvSpPr>
            <a:spLocks noGrp="1"/>
          </p:cNvSpPr>
          <p:nvPr>
            <p:ph type="body"/>
          </p:nvPr>
        </p:nvSpPr>
        <p:spPr>
          <a:xfrm>
            <a:off x="677160" y="4187520"/>
            <a:ext cx="4194720" cy="1850760"/>
          </a:xfrm>
          <a:prstGeom prst="rect">
            <a:avLst/>
          </a:prstGeom>
        </p:spPr>
        <p:txBody>
          <a:bodyPr/>
          <a:lstStyle/>
          <a:p>
            <a:endParaRPr lang="pt-BR"/>
          </a:p>
        </p:txBody>
      </p:sp>
    </p:spTree>
    <p:extLst>
      <p:ext uri="{BB962C8B-B14F-4D97-AF65-F5344CB8AC3E}">
        <p14:creationId xmlns:p14="http://schemas.microsoft.com/office/powerpoint/2010/main" val="246502977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44" name="PlaceHolder 1"/>
          <p:cNvSpPr>
            <a:spLocks noGrp="1"/>
          </p:cNvSpPr>
          <p:nvPr>
            <p:ph type="title"/>
          </p:nvPr>
        </p:nvSpPr>
        <p:spPr>
          <a:xfrm>
            <a:off x="677160" y="609480"/>
            <a:ext cx="8596440" cy="1320480"/>
          </a:xfrm>
          <a:prstGeom prst="rect">
            <a:avLst/>
          </a:prstGeom>
        </p:spPr>
        <p:txBody>
          <a:bodyPr>
            <a:spAutoFit/>
          </a:bodyPr>
          <a:lstStyle/>
          <a:p>
            <a:endParaRPr lang="pt-BR"/>
          </a:p>
        </p:txBody>
      </p:sp>
      <p:sp>
        <p:nvSpPr>
          <p:cNvPr id="145" name="PlaceHolder 2"/>
          <p:cNvSpPr>
            <a:spLocks noGrp="1"/>
          </p:cNvSpPr>
          <p:nvPr>
            <p:ph type="body"/>
          </p:nvPr>
        </p:nvSpPr>
        <p:spPr>
          <a:xfrm>
            <a:off x="677160" y="2160720"/>
            <a:ext cx="4194720" cy="3880440"/>
          </a:xfrm>
          <a:prstGeom prst="rect">
            <a:avLst/>
          </a:prstGeom>
        </p:spPr>
        <p:txBody>
          <a:bodyPr/>
          <a:lstStyle/>
          <a:p>
            <a:endParaRPr lang="pt-BR"/>
          </a:p>
        </p:txBody>
      </p:sp>
      <p:sp>
        <p:nvSpPr>
          <p:cNvPr id="146" name="PlaceHolder 3"/>
          <p:cNvSpPr>
            <a:spLocks noGrp="1"/>
          </p:cNvSpPr>
          <p:nvPr>
            <p:ph type="body"/>
          </p:nvPr>
        </p:nvSpPr>
        <p:spPr>
          <a:xfrm>
            <a:off x="5082120" y="2160720"/>
            <a:ext cx="4194720" cy="1850760"/>
          </a:xfrm>
          <a:prstGeom prst="rect">
            <a:avLst/>
          </a:prstGeom>
        </p:spPr>
        <p:txBody>
          <a:bodyPr/>
          <a:lstStyle/>
          <a:p>
            <a:endParaRPr lang="pt-BR"/>
          </a:p>
        </p:txBody>
      </p:sp>
      <p:sp>
        <p:nvSpPr>
          <p:cNvPr id="147" name="PlaceHolder 4"/>
          <p:cNvSpPr>
            <a:spLocks noGrp="1"/>
          </p:cNvSpPr>
          <p:nvPr>
            <p:ph type="body"/>
          </p:nvPr>
        </p:nvSpPr>
        <p:spPr>
          <a:xfrm>
            <a:off x="5082120" y="4187520"/>
            <a:ext cx="4194720" cy="1850760"/>
          </a:xfrm>
          <a:prstGeom prst="rect">
            <a:avLst/>
          </a:prstGeom>
        </p:spPr>
        <p:txBody>
          <a:bodyPr/>
          <a:lstStyle/>
          <a:p>
            <a:endParaRPr lang="pt-BR"/>
          </a:p>
        </p:txBody>
      </p:sp>
    </p:spTree>
    <p:extLst>
      <p:ext uri="{BB962C8B-B14F-4D97-AF65-F5344CB8AC3E}">
        <p14:creationId xmlns:p14="http://schemas.microsoft.com/office/powerpoint/2010/main" val="312282108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48" name="PlaceHolder 1"/>
          <p:cNvSpPr>
            <a:spLocks noGrp="1"/>
          </p:cNvSpPr>
          <p:nvPr>
            <p:ph type="title"/>
          </p:nvPr>
        </p:nvSpPr>
        <p:spPr>
          <a:xfrm>
            <a:off x="677160" y="609480"/>
            <a:ext cx="8596440" cy="1320480"/>
          </a:xfrm>
          <a:prstGeom prst="rect">
            <a:avLst/>
          </a:prstGeom>
        </p:spPr>
        <p:txBody>
          <a:bodyPr>
            <a:spAutoFit/>
          </a:bodyPr>
          <a:lstStyle/>
          <a:p>
            <a:endParaRPr lang="pt-BR"/>
          </a:p>
        </p:txBody>
      </p:sp>
      <p:sp>
        <p:nvSpPr>
          <p:cNvPr id="149" name="PlaceHolder 2"/>
          <p:cNvSpPr>
            <a:spLocks noGrp="1"/>
          </p:cNvSpPr>
          <p:nvPr>
            <p:ph type="body"/>
          </p:nvPr>
        </p:nvSpPr>
        <p:spPr>
          <a:xfrm>
            <a:off x="677160" y="2160720"/>
            <a:ext cx="4194720" cy="1850760"/>
          </a:xfrm>
          <a:prstGeom prst="rect">
            <a:avLst/>
          </a:prstGeom>
        </p:spPr>
        <p:txBody>
          <a:bodyPr/>
          <a:lstStyle/>
          <a:p>
            <a:endParaRPr lang="pt-BR"/>
          </a:p>
        </p:txBody>
      </p:sp>
      <p:sp>
        <p:nvSpPr>
          <p:cNvPr id="150" name="PlaceHolder 3"/>
          <p:cNvSpPr>
            <a:spLocks noGrp="1"/>
          </p:cNvSpPr>
          <p:nvPr>
            <p:ph type="body"/>
          </p:nvPr>
        </p:nvSpPr>
        <p:spPr>
          <a:xfrm>
            <a:off x="5082120" y="2160720"/>
            <a:ext cx="4194720" cy="1850760"/>
          </a:xfrm>
          <a:prstGeom prst="rect">
            <a:avLst/>
          </a:prstGeom>
        </p:spPr>
        <p:txBody>
          <a:bodyPr/>
          <a:lstStyle/>
          <a:p>
            <a:endParaRPr lang="pt-BR"/>
          </a:p>
        </p:txBody>
      </p:sp>
      <p:sp>
        <p:nvSpPr>
          <p:cNvPr id="151" name="PlaceHolder 4"/>
          <p:cNvSpPr>
            <a:spLocks noGrp="1"/>
          </p:cNvSpPr>
          <p:nvPr>
            <p:ph type="body"/>
          </p:nvPr>
        </p:nvSpPr>
        <p:spPr>
          <a:xfrm>
            <a:off x="677160" y="4187520"/>
            <a:ext cx="8596440" cy="1850760"/>
          </a:xfrm>
          <a:prstGeom prst="rect">
            <a:avLst/>
          </a:prstGeom>
        </p:spPr>
        <p:txBody>
          <a:bodyPr/>
          <a:lstStyle/>
          <a:p>
            <a:endParaRPr lang="pt-BR"/>
          </a:p>
        </p:txBody>
      </p:sp>
    </p:spTree>
    <p:extLst>
      <p:ext uri="{BB962C8B-B14F-4D97-AF65-F5344CB8AC3E}">
        <p14:creationId xmlns:p14="http://schemas.microsoft.com/office/powerpoint/2010/main" val="356894532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52" name="PlaceHolder 1"/>
          <p:cNvSpPr>
            <a:spLocks noGrp="1"/>
          </p:cNvSpPr>
          <p:nvPr>
            <p:ph type="title"/>
          </p:nvPr>
        </p:nvSpPr>
        <p:spPr>
          <a:xfrm>
            <a:off x="677160" y="609480"/>
            <a:ext cx="8596440" cy="1320480"/>
          </a:xfrm>
          <a:prstGeom prst="rect">
            <a:avLst/>
          </a:prstGeom>
        </p:spPr>
        <p:txBody>
          <a:bodyPr>
            <a:spAutoFit/>
          </a:bodyPr>
          <a:lstStyle/>
          <a:p>
            <a:endParaRPr lang="pt-BR"/>
          </a:p>
        </p:txBody>
      </p:sp>
      <p:sp>
        <p:nvSpPr>
          <p:cNvPr id="153" name="PlaceHolder 2"/>
          <p:cNvSpPr>
            <a:spLocks noGrp="1"/>
          </p:cNvSpPr>
          <p:nvPr>
            <p:ph type="body"/>
          </p:nvPr>
        </p:nvSpPr>
        <p:spPr>
          <a:xfrm>
            <a:off x="677160" y="2160720"/>
            <a:ext cx="8596440" cy="1850760"/>
          </a:xfrm>
          <a:prstGeom prst="rect">
            <a:avLst/>
          </a:prstGeom>
        </p:spPr>
        <p:txBody>
          <a:bodyPr/>
          <a:lstStyle/>
          <a:p>
            <a:endParaRPr lang="pt-BR"/>
          </a:p>
        </p:txBody>
      </p:sp>
      <p:sp>
        <p:nvSpPr>
          <p:cNvPr id="154" name="PlaceHolder 3"/>
          <p:cNvSpPr>
            <a:spLocks noGrp="1"/>
          </p:cNvSpPr>
          <p:nvPr>
            <p:ph type="body"/>
          </p:nvPr>
        </p:nvSpPr>
        <p:spPr>
          <a:xfrm>
            <a:off x="677160" y="4187520"/>
            <a:ext cx="8596440" cy="1850760"/>
          </a:xfrm>
          <a:prstGeom prst="rect">
            <a:avLst/>
          </a:prstGeom>
        </p:spPr>
        <p:txBody>
          <a:bodyPr/>
          <a:lstStyle/>
          <a:p>
            <a:endParaRPr lang="pt-BR"/>
          </a:p>
        </p:txBody>
      </p:sp>
    </p:spTree>
    <p:extLst>
      <p:ext uri="{BB962C8B-B14F-4D97-AF65-F5344CB8AC3E}">
        <p14:creationId xmlns:p14="http://schemas.microsoft.com/office/powerpoint/2010/main" val="168679044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55" name="PlaceHolder 1"/>
          <p:cNvSpPr>
            <a:spLocks noGrp="1"/>
          </p:cNvSpPr>
          <p:nvPr>
            <p:ph type="title"/>
          </p:nvPr>
        </p:nvSpPr>
        <p:spPr>
          <a:xfrm>
            <a:off x="677160" y="609480"/>
            <a:ext cx="8596440" cy="1320480"/>
          </a:xfrm>
          <a:prstGeom prst="rect">
            <a:avLst/>
          </a:prstGeom>
        </p:spPr>
        <p:txBody>
          <a:bodyPr>
            <a:spAutoFit/>
          </a:bodyPr>
          <a:lstStyle/>
          <a:p>
            <a:endParaRPr lang="pt-BR"/>
          </a:p>
        </p:txBody>
      </p:sp>
      <p:sp>
        <p:nvSpPr>
          <p:cNvPr id="156" name="PlaceHolder 2"/>
          <p:cNvSpPr>
            <a:spLocks noGrp="1"/>
          </p:cNvSpPr>
          <p:nvPr>
            <p:ph type="body"/>
          </p:nvPr>
        </p:nvSpPr>
        <p:spPr>
          <a:xfrm>
            <a:off x="677160" y="2160720"/>
            <a:ext cx="4194720" cy="1850760"/>
          </a:xfrm>
          <a:prstGeom prst="rect">
            <a:avLst/>
          </a:prstGeom>
        </p:spPr>
        <p:txBody>
          <a:bodyPr/>
          <a:lstStyle/>
          <a:p>
            <a:endParaRPr lang="pt-BR"/>
          </a:p>
        </p:txBody>
      </p:sp>
      <p:sp>
        <p:nvSpPr>
          <p:cNvPr id="157" name="PlaceHolder 3"/>
          <p:cNvSpPr>
            <a:spLocks noGrp="1"/>
          </p:cNvSpPr>
          <p:nvPr>
            <p:ph type="body"/>
          </p:nvPr>
        </p:nvSpPr>
        <p:spPr>
          <a:xfrm>
            <a:off x="5082120" y="2160720"/>
            <a:ext cx="4194720" cy="1850760"/>
          </a:xfrm>
          <a:prstGeom prst="rect">
            <a:avLst/>
          </a:prstGeom>
        </p:spPr>
        <p:txBody>
          <a:bodyPr/>
          <a:lstStyle/>
          <a:p>
            <a:endParaRPr lang="pt-BR"/>
          </a:p>
        </p:txBody>
      </p:sp>
      <p:sp>
        <p:nvSpPr>
          <p:cNvPr id="158" name="PlaceHolder 4"/>
          <p:cNvSpPr>
            <a:spLocks noGrp="1"/>
          </p:cNvSpPr>
          <p:nvPr>
            <p:ph type="body"/>
          </p:nvPr>
        </p:nvSpPr>
        <p:spPr>
          <a:xfrm>
            <a:off x="677160" y="4187520"/>
            <a:ext cx="4194720" cy="1850760"/>
          </a:xfrm>
          <a:prstGeom prst="rect">
            <a:avLst/>
          </a:prstGeom>
        </p:spPr>
        <p:txBody>
          <a:bodyPr/>
          <a:lstStyle/>
          <a:p>
            <a:endParaRPr lang="pt-BR"/>
          </a:p>
        </p:txBody>
      </p:sp>
      <p:sp>
        <p:nvSpPr>
          <p:cNvPr id="159" name="PlaceHolder 5"/>
          <p:cNvSpPr>
            <a:spLocks noGrp="1"/>
          </p:cNvSpPr>
          <p:nvPr>
            <p:ph type="body"/>
          </p:nvPr>
        </p:nvSpPr>
        <p:spPr>
          <a:xfrm>
            <a:off x="5082120" y="4187520"/>
            <a:ext cx="4194720" cy="1850760"/>
          </a:xfrm>
          <a:prstGeom prst="rect">
            <a:avLst/>
          </a:prstGeom>
        </p:spPr>
        <p:txBody>
          <a:bodyPr/>
          <a:lstStyle/>
          <a:p>
            <a:endParaRPr lang="pt-BR"/>
          </a:p>
        </p:txBody>
      </p:sp>
    </p:spTree>
    <p:extLst>
      <p:ext uri="{BB962C8B-B14F-4D97-AF65-F5344CB8AC3E}">
        <p14:creationId xmlns:p14="http://schemas.microsoft.com/office/powerpoint/2010/main" val="367214004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60" name="PlaceHolder 1"/>
          <p:cNvSpPr>
            <a:spLocks noGrp="1"/>
          </p:cNvSpPr>
          <p:nvPr>
            <p:ph type="title"/>
          </p:nvPr>
        </p:nvSpPr>
        <p:spPr>
          <a:xfrm>
            <a:off x="677160" y="609480"/>
            <a:ext cx="8596440" cy="1320480"/>
          </a:xfrm>
          <a:prstGeom prst="rect">
            <a:avLst/>
          </a:prstGeom>
        </p:spPr>
        <p:txBody>
          <a:bodyPr>
            <a:spAutoFit/>
          </a:bodyPr>
          <a:lstStyle/>
          <a:p>
            <a:endParaRPr lang="pt-BR"/>
          </a:p>
        </p:txBody>
      </p:sp>
      <p:sp>
        <p:nvSpPr>
          <p:cNvPr id="161" name="PlaceHolder 2"/>
          <p:cNvSpPr>
            <a:spLocks noGrp="1"/>
          </p:cNvSpPr>
          <p:nvPr>
            <p:ph type="body"/>
          </p:nvPr>
        </p:nvSpPr>
        <p:spPr>
          <a:xfrm>
            <a:off x="677160" y="2160720"/>
            <a:ext cx="2767680" cy="1850760"/>
          </a:xfrm>
          <a:prstGeom prst="rect">
            <a:avLst/>
          </a:prstGeom>
        </p:spPr>
        <p:txBody>
          <a:bodyPr/>
          <a:lstStyle/>
          <a:p>
            <a:endParaRPr lang="pt-BR"/>
          </a:p>
        </p:txBody>
      </p:sp>
      <p:sp>
        <p:nvSpPr>
          <p:cNvPr id="162" name="PlaceHolder 3"/>
          <p:cNvSpPr>
            <a:spLocks noGrp="1"/>
          </p:cNvSpPr>
          <p:nvPr>
            <p:ph type="body"/>
          </p:nvPr>
        </p:nvSpPr>
        <p:spPr>
          <a:xfrm>
            <a:off x="3583440" y="2160720"/>
            <a:ext cx="2767680" cy="1850760"/>
          </a:xfrm>
          <a:prstGeom prst="rect">
            <a:avLst/>
          </a:prstGeom>
        </p:spPr>
        <p:txBody>
          <a:bodyPr/>
          <a:lstStyle/>
          <a:p>
            <a:endParaRPr lang="pt-BR"/>
          </a:p>
        </p:txBody>
      </p:sp>
      <p:sp>
        <p:nvSpPr>
          <p:cNvPr id="163" name="PlaceHolder 4"/>
          <p:cNvSpPr>
            <a:spLocks noGrp="1"/>
          </p:cNvSpPr>
          <p:nvPr>
            <p:ph type="body"/>
          </p:nvPr>
        </p:nvSpPr>
        <p:spPr>
          <a:xfrm>
            <a:off x="6490080" y="2160720"/>
            <a:ext cx="2767680" cy="1850760"/>
          </a:xfrm>
          <a:prstGeom prst="rect">
            <a:avLst/>
          </a:prstGeom>
        </p:spPr>
        <p:txBody>
          <a:bodyPr/>
          <a:lstStyle/>
          <a:p>
            <a:endParaRPr lang="pt-BR"/>
          </a:p>
        </p:txBody>
      </p:sp>
      <p:sp>
        <p:nvSpPr>
          <p:cNvPr id="164" name="PlaceHolder 5"/>
          <p:cNvSpPr>
            <a:spLocks noGrp="1"/>
          </p:cNvSpPr>
          <p:nvPr>
            <p:ph type="body"/>
          </p:nvPr>
        </p:nvSpPr>
        <p:spPr>
          <a:xfrm>
            <a:off x="677160" y="4187520"/>
            <a:ext cx="2767680" cy="1850760"/>
          </a:xfrm>
          <a:prstGeom prst="rect">
            <a:avLst/>
          </a:prstGeom>
        </p:spPr>
        <p:txBody>
          <a:bodyPr/>
          <a:lstStyle/>
          <a:p>
            <a:endParaRPr lang="pt-BR"/>
          </a:p>
        </p:txBody>
      </p:sp>
      <p:sp>
        <p:nvSpPr>
          <p:cNvPr id="165" name="PlaceHolder 6"/>
          <p:cNvSpPr>
            <a:spLocks noGrp="1"/>
          </p:cNvSpPr>
          <p:nvPr>
            <p:ph type="body"/>
          </p:nvPr>
        </p:nvSpPr>
        <p:spPr>
          <a:xfrm>
            <a:off x="3583440" y="4187520"/>
            <a:ext cx="2767680" cy="1850760"/>
          </a:xfrm>
          <a:prstGeom prst="rect">
            <a:avLst/>
          </a:prstGeom>
        </p:spPr>
        <p:txBody>
          <a:bodyPr/>
          <a:lstStyle/>
          <a:p>
            <a:endParaRPr lang="pt-BR"/>
          </a:p>
        </p:txBody>
      </p:sp>
      <p:sp>
        <p:nvSpPr>
          <p:cNvPr id="166" name="PlaceHolder 7"/>
          <p:cNvSpPr>
            <a:spLocks noGrp="1"/>
          </p:cNvSpPr>
          <p:nvPr>
            <p:ph type="body"/>
          </p:nvPr>
        </p:nvSpPr>
        <p:spPr>
          <a:xfrm>
            <a:off x="6490080" y="4187520"/>
            <a:ext cx="2767680" cy="1850760"/>
          </a:xfrm>
          <a:prstGeom prst="rect">
            <a:avLst/>
          </a:prstGeom>
        </p:spPr>
        <p:txBody>
          <a:bodyPr/>
          <a:lstStyle/>
          <a:p>
            <a:endParaRPr lang="pt-BR"/>
          </a:p>
        </p:txBody>
      </p:sp>
    </p:spTree>
    <p:extLst>
      <p:ext uri="{BB962C8B-B14F-4D97-AF65-F5344CB8AC3E}">
        <p14:creationId xmlns:p14="http://schemas.microsoft.com/office/powerpoint/2010/main" val="3549571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1026" name="Group 1"/>
          <p:cNvGrpSpPr>
            <a:grpSpLocks/>
          </p:cNvGrpSpPr>
          <p:nvPr/>
        </p:nvGrpSpPr>
        <p:grpSpPr bwMode="auto">
          <a:xfrm>
            <a:off x="0" y="-7938"/>
            <a:ext cx="12192000" cy="6865938"/>
            <a:chOff x="0" y="-8640"/>
            <a:chExt cx="12191760" cy="6866280"/>
          </a:xfrm>
        </p:grpSpPr>
        <p:sp>
          <p:nvSpPr>
            <p:cNvPr id="28" name="CustomShape 2"/>
            <p:cNvSpPr/>
            <p:nvPr/>
          </p:nvSpPr>
          <p:spPr>
            <a:xfrm>
              <a:off x="9370829" y="-702"/>
              <a:ext cx="1219176" cy="6858342"/>
            </a:xfrm>
            <a:custGeom>
              <a:avLst/>
              <a:gdLst/>
              <a:ahLst/>
              <a:cxnLst/>
              <a:rect l="l" t="t" r="r" b="b"/>
              <a:pathLst>
                <a:path w="21600" h="21600">
                  <a:moveTo>
                    <a:pt x="0" y="0"/>
                  </a:moveTo>
                  <a:lnTo>
                    <a:pt x="21600" y="21600"/>
                  </a:lnTo>
                </a:path>
              </a:pathLst>
            </a:custGeom>
            <a:noFill/>
            <a:ln w="9360">
              <a:solidFill>
                <a:srgbClr val="BFBFBF"/>
              </a:solidFill>
              <a:round/>
            </a:ln>
          </p:spPr>
          <p:style>
            <a:lnRef idx="0">
              <a:scrgbClr r="0" g="0" b="0"/>
            </a:lnRef>
            <a:fillRef idx="0">
              <a:scrgbClr r="0" g="0" b="0"/>
            </a:fillRef>
            <a:effectRef idx="0">
              <a:scrgbClr r="0" g="0" b="0"/>
            </a:effectRef>
            <a:fontRef idx="minor"/>
          </p:style>
        </p:sp>
        <p:sp>
          <p:nvSpPr>
            <p:cNvPr id="2" name="CustomShape 3"/>
            <p:cNvSpPr/>
            <p:nvPr/>
          </p:nvSpPr>
          <p:spPr>
            <a:xfrm flipH="1">
              <a:off x="7424592" y="3680895"/>
              <a:ext cx="4763993" cy="3176745"/>
            </a:xfrm>
            <a:custGeom>
              <a:avLst/>
              <a:gdLst/>
              <a:ahLst/>
              <a:cxnLst/>
              <a:rect l="l" t="t" r="r" b="b"/>
              <a:pathLst>
                <a:path w="21600" h="21600">
                  <a:moveTo>
                    <a:pt x="0" y="0"/>
                  </a:moveTo>
                  <a:lnTo>
                    <a:pt x="21600" y="21600"/>
                  </a:lnTo>
                </a:path>
              </a:pathLst>
            </a:custGeom>
            <a:noFill/>
            <a:ln w="9360">
              <a:solidFill>
                <a:srgbClr val="D8D8D8"/>
              </a:solidFill>
              <a:round/>
            </a:ln>
          </p:spPr>
          <p:style>
            <a:lnRef idx="0">
              <a:scrgbClr r="0" g="0" b="0"/>
            </a:lnRef>
            <a:fillRef idx="0">
              <a:scrgbClr r="0" g="0" b="0"/>
            </a:fillRef>
            <a:effectRef idx="0">
              <a:scrgbClr r="0" g="0" b="0"/>
            </a:effectRef>
            <a:fontRef idx="minor"/>
          </p:style>
        </p:sp>
        <p:sp>
          <p:nvSpPr>
            <p:cNvPr id="3" name="CustomShape 4"/>
            <p:cNvSpPr/>
            <p:nvPr/>
          </p:nvSpPr>
          <p:spPr>
            <a:xfrm>
              <a:off x="9181919" y="-8640"/>
              <a:ext cx="3006666" cy="6866280"/>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29803"/>
              </a:schemeClr>
            </a:solidFill>
            <a:ln>
              <a:noFill/>
            </a:ln>
          </p:spPr>
          <p:style>
            <a:lnRef idx="0">
              <a:scrgbClr r="0" g="0" b="0"/>
            </a:lnRef>
            <a:fillRef idx="0">
              <a:scrgbClr r="0" g="0" b="0"/>
            </a:fillRef>
            <a:effectRef idx="0">
              <a:scrgbClr r="0" g="0" b="0"/>
            </a:effectRef>
            <a:fontRef idx="minor"/>
          </p:style>
        </p:sp>
        <p:sp>
          <p:nvSpPr>
            <p:cNvPr id="4" name="CustomShape 5"/>
            <p:cNvSpPr/>
            <p:nvPr/>
          </p:nvSpPr>
          <p:spPr>
            <a:xfrm>
              <a:off x="9602599" y="-8640"/>
              <a:ext cx="2589161" cy="6866280"/>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p:spPr>
          <p:style>
            <a:lnRef idx="0">
              <a:scrgbClr r="0" g="0" b="0"/>
            </a:lnRef>
            <a:fillRef idx="0">
              <a:scrgbClr r="0" g="0" b="0"/>
            </a:fillRef>
            <a:effectRef idx="0">
              <a:scrgbClr r="0" g="0" b="0"/>
            </a:effectRef>
            <a:fontRef idx="minor"/>
          </p:style>
        </p:sp>
        <p:sp>
          <p:nvSpPr>
            <p:cNvPr id="5" name="CustomShape 6"/>
            <p:cNvSpPr/>
            <p:nvPr/>
          </p:nvSpPr>
          <p:spPr>
            <a:xfrm>
              <a:off x="8932687" y="3047450"/>
              <a:ext cx="3259073" cy="3810190"/>
            </a:xfrm>
            <a:prstGeom prst="triangle">
              <a:avLst>
                <a:gd name="adj" fmla="val 100000"/>
              </a:avLst>
            </a:prstGeom>
            <a:solidFill>
              <a:schemeClr val="accent2">
                <a:alpha val="71764"/>
              </a:schemeClr>
            </a:solidFill>
            <a:ln>
              <a:noFill/>
            </a:ln>
          </p:spPr>
          <p:style>
            <a:lnRef idx="0">
              <a:scrgbClr r="0" g="0" b="0"/>
            </a:lnRef>
            <a:fillRef idx="0">
              <a:scrgbClr r="0" g="0" b="0"/>
            </a:fillRef>
            <a:effectRef idx="0">
              <a:scrgbClr r="0" g="0" b="0"/>
            </a:effectRef>
            <a:fontRef idx="minor"/>
          </p:style>
        </p:sp>
        <p:sp>
          <p:nvSpPr>
            <p:cNvPr id="6" name="CustomShape 7"/>
            <p:cNvSpPr/>
            <p:nvPr/>
          </p:nvSpPr>
          <p:spPr>
            <a:xfrm>
              <a:off x="9334316" y="-8640"/>
              <a:ext cx="2854269" cy="6866280"/>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rgbClr val="506D7A">
                <a:alpha val="70000"/>
              </a:srgbClr>
            </a:solidFill>
            <a:ln>
              <a:noFill/>
            </a:ln>
          </p:spPr>
          <p:style>
            <a:lnRef idx="0">
              <a:scrgbClr r="0" g="0" b="0"/>
            </a:lnRef>
            <a:fillRef idx="0">
              <a:scrgbClr r="0" g="0" b="0"/>
            </a:fillRef>
            <a:effectRef idx="0">
              <a:scrgbClr r="0" g="0" b="0"/>
            </a:effectRef>
            <a:fontRef idx="minor"/>
          </p:style>
        </p:sp>
        <p:sp>
          <p:nvSpPr>
            <p:cNvPr id="7" name="CustomShape 8"/>
            <p:cNvSpPr/>
            <p:nvPr/>
          </p:nvSpPr>
          <p:spPr>
            <a:xfrm>
              <a:off x="10897973" y="-8640"/>
              <a:ext cx="1290612" cy="6866280"/>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rgbClr val="E1E8EB">
                <a:alpha val="70000"/>
              </a:srgbClr>
            </a:solidFill>
            <a:ln>
              <a:noFill/>
            </a:ln>
          </p:spPr>
          <p:style>
            <a:lnRef idx="0">
              <a:scrgbClr r="0" g="0" b="0"/>
            </a:lnRef>
            <a:fillRef idx="0">
              <a:scrgbClr r="0" g="0" b="0"/>
            </a:fillRef>
            <a:effectRef idx="0">
              <a:scrgbClr r="0" g="0" b="0"/>
            </a:effectRef>
            <a:fontRef idx="minor"/>
          </p:style>
        </p:sp>
        <p:sp>
          <p:nvSpPr>
            <p:cNvPr id="8" name="CustomShape 9"/>
            <p:cNvSpPr/>
            <p:nvPr/>
          </p:nvSpPr>
          <p:spPr>
            <a:xfrm>
              <a:off x="10939248" y="-8640"/>
              <a:ext cx="1249337" cy="6866280"/>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4705"/>
              </a:schemeClr>
            </a:solidFill>
            <a:ln>
              <a:noFill/>
            </a:ln>
          </p:spPr>
          <p:style>
            <a:lnRef idx="0">
              <a:scrgbClr r="0" g="0" b="0"/>
            </a:lnRef>
            <a:fillRef idx="0">
              <a:scrgbClr r="0" g="0" b="0"/>
            </a:fillRef>
            <a:effectRef idx="0">
              <a:scrgbClr r="0" g="0" b="0"/>
            </a:effectRef>
            <a:fontRef idx="minor"/>
          </p:style>
        </p:sp>
        <p:sp>
          <p:nvSpPr>
            <p:cNvPr id="9" name="CustomShape 10"/>
            <p:cNvSpPr/>
            <p:nvPr/>
          </p:nvSpPr>
          <p:spPr>
            <a:xfrm>
              <a:off x="10370934" y="3590402"/>
              <a:ext cx="1817651" cy="3267238"/>
            </a:xfrm>
            <a:prstGeom prst="triangle">
              <a:avLst>
                <a:gd name="adj" fmla="val 100000"/>
              </a:avLst>
            </a:prstGeom>
            <a:solidFill>
              <a:schemeClr val="accent1">
                <a:alpha val="80000"/>
              </a:schemeClr>
            </a:solidFill>
            <a:ln>
              <a:noFill/>
            </a:ln>
          </p:spPr>
          <p:style>
            <a:lnRef idx="0">
              <a:scrgbClr r="0" g="0" b="0"/>
            </a:lnRef>
            <a:fillRef idx="0">
              <a:scrgbClr r="0" g="0" b="0"/>
            </a:fillRef>
            <a:effectRef idx="0">
              <a:scrgbClr r="0" g="0" b="0"/>
            </a:effectRef>
            <a:fontRef idx="minor"/>
          </p:style>
        </p:sp>
        <p:sp>
          <p:nvSpPr>
            <p:cNvPr id="10" name="CustomShape 11"/>
            <p:cNvSpPr/>
            <p:nvPr/>
          </p:nvSpPr>
          <p:spPr>
            <a:xfrm>
              <a:off x="0" y="4012698"/>
              <a:ext cx="447666" cy="2844942"/>
            </a:xfrm>
            <a:prstGeom prst="triangle">
              <a:avLst>
                <a:gd name="adj" fmla="val 0"/>
              </a:avLst>
            </a:prstGeom>
            <a:solidFill>
              <a:schemeClr val="accent1">
                <a:alpha val="84705"/>
              </a:schemeClr>
            </a:solidFill>
            <a:ln>
              <a:noFill/>
            </a:ln>
          </p:spPr>
          <p:style>
            <a:lnRef idx="0">
              <a:scrgbClr r="0" g="0" b="0"/>
            </a:lnRef>
            <a:fillRef idx="0">
              <a:scrgbClr r="0" g="0" b="0"/>
            </a:fillRef>
            <a:effectRef idx="0">
              <a:scrgbClr r="0" g="0" b="0"/>
            </a:effectRef>
            <a:fontRef idx="minor"/>
          </p:style>
        </p:sp>
      </p:grpSp>
      <p:grpSp>
        <p:nvGrpSpPr>
          <p:cNvPr id="1027" name="Group 12"/>
          <p:cNvGrpSpPr>
            <a:grpSpLocks/>
          </p:cNvGrpSpPr>
          <p:nvPr/>
        </p:nvGrpSpPr>
        <p:grpSpPr bwMode="auto">
          <a:xfrm>
            <a:off x="0" y="-7938"/>
            <a:ext cx="12192000" cy="6865938"/>
            <a:chOff x="360" y="-8640"/>
            <a:chExt cx="12191400" cy="6866280"/>
          </a:xfrm>
        </p:grpSpPr>
        <p:sp>
          <p:nvSpPr>
            <p:cNvPr id="12" name="CustomShape 13"/>
            <p:cNvSpPr/>
            <p:nvPr/>
          </p:nvSpPr>
          <p:spPr>
            <a:xfrm>
              <a:off x="9370912" y="-702"/>
              <a:ext cx="1219140" cy="6858342"/>
            </a:xfrm>
            <a:custGeom>
              <a:avLst/>
              <a:gdLst/>
              <a:ahLst/>
              <a:cxnLst/>
              <a:rect l="l" t="t" r="r" b="b"/>
              <a:pathLst>
                <a:path w="21600" h="21600">
                  <a:moveTo>
                    <a:pt x="0" y="0"/>
                  </a:moveTo>
                  <a:lnTo>
                    <a:pt x="21600" y="21600"/>
                  </a:lnTo>
                </a:path>
              </a:pathLst>
            </a:custGeom>
            <a:noFill/>
            <a:ln w="9360">
              <a:solidFill>
                <a:srgbClr val="BFBFBF"/>
              </a:solidFill>
              <a:round/>
            </a:ln>
          </p:spPr>
          <p:style>
            <a:lnRef idx="0">
              <a:scrgbClr r="0" g="0" b="0"/>
            </a:lnRef>
            <a:fillRef idx="0">
              <a:scrgbClr r="0" g="0" b="0"/>
            </a:fillRef>
            <a:effectRef idx="0">
              <a:scrgbClr r="0" g="0" b="0"/>
            </a:effectRef>
            <a:fontRef idx="minor"/>
          </p:style>
        </p:sp>
        <p:sp>
          <p:nvSpPr>
            <p:cNvPr id="13" name="CustomShape 14"/>
            <p:cNvSpPr/>
            <p:nvPr/>
          </p:nvSpPr>
          <p:spPr>
            <a:xfrm flipH="1">
              <a:off x="7424733" y="3680895"/>
              <a:ext cx="4763853" cy="3176745"/>
            </a:xfrm>
            <a:custGeom>
              <a:avLst/>
              <a:gdLst/>
              <a:ahLst/>
              <a:cxnLst/>
              <a:rect l="l" t="t" r="r" b="b"/>
              <a:pathLst>
                <a:path w="21600" h="21600">
                  <a:moveTo>
                    <a:pt x="0" y="0"/>
                  </a:moveTo>
                  <a:lnTo>
                    <a:pt x="21600" y="21600"/>
                  </a:lnTo>
                </a:path>
              </a:pathLst>
            </a:custGeom>
            <a:noFill/>
            <a:ln w="9360">
              <a:solidFill>
                <a:srgbClr val="D8D8D8"/>
              </a:solidFill>
              <a:round/>
            </a:ln>
          </p:spPr>
          <p:style>
            <a:lnRef idx="0">
              <a:scrgbClr r="0" g="0" b="0"/>
            </a:lnRef>
            <a:fillRef idx="0">
              <a:scrgbClr r="0" g="0" b="0"/>
            </a:fillRef>
            <a:effectRef idx="0">
              <a:scrgbClr r="0" g="0" b="0"/>
            </a:effectRef>
            <a:fontRef idx="minor"/>
          </p:style>
        </p:sp>
        <p:sp>
          <p:nvSpPr>
            <p:cNvPr id="14" name="CustomShape 15"/>
            <p:cNvSpPr/>
            <p:nvPr/>
          </p:nvSpPr>
          <p:spPr>
            <a:xfrm>
              <a:off x="9182008" y="-8640"/>
              <a:ext cx="3006577" cy="6866280"/>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29803"/>
              </a:schemeClr>
            </a:solidFill>
            <a:ln>
              <a:noFill/>
            </a:ln>
          </p:spPr>
          <p:style>
            <a:lnRef idx="0">
              <a:scrgbClr r="0" g="0" b="0"/>
            </a:lnRef>
            <a:fillRef idx="0">
              <a:scrgbClr r="0" g="0" b="0"/>
            </a:fillRef>
            <a:effectRef idx="0">
              <a:scrgbClr r="0" g="0" b="0"/>
            </a:effectRef>
            <a:fontRef idx="minor"/>
          </p:style>
        </p:sp>
        <p:sp>
          <p:nvSpPr>
            <p:cNvPr id="15" name="CustomShape 16"/>
            <p:cNvSpPr/>
            <p:nvPr/>
          </p:nvSpPr>
          <p:spPr>
            <a:xfrm>
              <a:off x="9602675" y="-8640"/>
              <a:ext cx="2589085" cy="6866280"/>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p:spPr>
          <p:style>
            <a:lnRef idx="0">
              <a:scrgbClr r="0" g="0" b="0"/>
            </a:lnRef>
            <a:fillRef idx="0">
              <a:scrgbClr r="0" g="0" b="0"/>
            </a:fillRef>
            <a:effectRef idx="0">
              <a:scrgbClr r="0" g="0" b="0"/>
            </a:effectRef>
            <a:fontRef idx="minor"/>
          </p:style>
        </p:sp>
        <p:sp>
          <p:nvSpPr>
            <p:cNvPr id="16" name="CustomShape 17"/>
            <p:cNvSpPr/>
            <p:nvPr/>
          </p:nvSpPr>
          <p:spPr>
            <a:xfrm>
              <a:off x="8932783" y="3047450"/>
              <a:ext cx="3258977" cy="3810190"/>
            </a:xfrm>
            <a:prstGeom prst="triangle">
              <a:avLst>
                <a:gd name="adj" fmla="val 100000"/>
              </a:avLst>
            </a:prstGeom>
            <a:solidFill>
              <a:schemeClr val="accent2">
                <a:alpha val="71764"/>
              </a:schemeClr>
            </a:solidFill>
            <a:ln>
              <a:noFill/>
            </a:ln>
          </p:spPr>
          <p:style>
            <a:lnRef idx="0">
              <a:scrgbClr r="0" g="0" b="0"/>
            </a:lnRef>
            <a:fillRef idx="0">
              <a:scrgbClr r="0" g="0" b="0"/>
            </a:fillRef>
            <a:effectRef idx="0">
              <a:scrgbClr r="0" g="0" b="0"/>
            </a:effectRef>
            <a:fontRef idx="minor"/>
          </p:style>
        </p:sp>
        <p:sp>
          <p:nvSpPr>
            <p:cNvPr id="17" name="CustomShape 18"/>
            <p:cNvSpPr/>
            <p:nvPr/>
          </p:nvSpPr>
          <p:spPr>
            <a:xfrm>
              <a:off x="9334401" y="-8640"/>
              <a:ext cx="2854185" cy="6866280"/>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rgbClr val="506D7A">
                <a:alpha val="70000"/>
              </a:srgbClr>
            </a:solidFill>
            <a:ln>
              <a:noFill/>
            </a:ln>
          </p:spPr>
          <p:style>
            <a:lnRef idx="0">
              <a:scrgbClr r="0" g="0" b="0"/>
            </a:lnRef>
            <a:fillRef idx="0">
              <a:scrgbClr r="0" g="0" b="0"/>
            </a:fillRef>
            <a:effectRef idx="0">
              <a:scrgbClr r="0" g="0" b="0"/>
            </a:effectRef>
            <a:fontRef idx="minor"/>
          </p:style>
        </p:sp>
        <p:sp>
          <p:nvSpPr>
            <p:cNvPr id="18" name="CustomShape 19"/>
            <p:cNvSpPr/>
            <p:nvPr/>
          </p:nvSpPr>
          <p:spPr>
            <a:xfrm>
              <a:off x="10898012" y="-8640"/>
              <a:ext cx="1290573" cy="6866280"/>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rgbClr val="E1E8EB">
                <a:alpha val="70000"/>
              </a:srgbClr>
            </a:solidFill>
            <a:ln>
              <a:noFill/>
            </a:ln>
          </p:spPr>
          <p:style>
            <a:lnRef idx="0">
              <a:scrgbClr r="0" g="0" b="0"/>
            </a:lnRef>
            <a:fillRef idx="0">
              <a:scrgbClr r="0" g="0" b="0"/>
            </a:fillRef>
            <a:effectRef idx="0">
              <a:scrgbClr r="0" g="0" b="0"/>
            </a:effectRef>
            <a:fontRef idx="minor"/>
          </p:style>
        </p:sp>
        <p:sp>
          <p:nvSpPr>
            <p:cNvPr id="19" name="CustomShape 20"/>
            <p:cNvSpPr/>
            <p:nvPr/>
          </p:nvSpPr>
          <p:spPr>
            <a:xfrm>
              <a:off x="10939285" y="-8640"/>
              <a:ext cx="1249301" cy="6866280"/>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4705"/>
              </a:schemeClr>
            </a:solidFill>
            <a:ln>
              <a:noFill/>
            </a:ln>
          </p:spPr>
          <p:style>
            <a:lnRef idx="0">
              <a:scrgbClr r="0" g="0" b="0"/>
            </a:lnRef>
            <a:fillRef idx="0">
              <a:scrgbClr r="0" g="0" b="0"/>
            </a:fillRef>
            <a:effectRef idx="0">
              <a:scrgbClr r="0" g="0" b="0"/>
            </a:effectRef>
            <a:fontRef idx="minor"/>
          </p:style>
        </p:sp>
        <p:sp>
          <p:nvSpPr>
            <p:cNvPr id="20" name="CustomShape 21"/>
            <p:cNvSpPr/>
            <p:nvPr/>
          </p:nvSpPr>
          <p:spPr>
            <a:xfrm>
              <a:off x="10370988" y="3590402"/>
              <a:ext cx="1817598" cy="3267238"/>
            </a:xfrm>
            <a:prstGeom prst="triangle">
              <a:avLst>
                <a:gd name="adj" fmla="val 100000"/>
              </a:avLst>
            </a:prstGeom>
            <a:solidFill>
              <a:schemeClr val="accent1">
                <a:alpha val="80000"/>
              </a:schemeClr>
            </a:solidFill>
            <a:ln>
              <a:noFill/>
            </a:ln>
          </p:spPr>
          <p:style>
            <a:lnRef idx="0">
              <a:scrgbClr r="0" g="0" b="0"/>
            </a:lnRef>
            <a:fillRef idx="0">
              <a:scrgbClr r="0" g="0" b="0"/>
            </a:fillRef>
            <a:effectRef idx="0">
              <a:scrgbClr r="0" g="0" b="0"/>
            </a:effectRef>
            <a:fontRef idx="minor"/>
          </p:style>
        </p:sp>
        <p:sp>
          <p:nvSpPr>
            <p:cNvPr id="21" name="CustomShape 22"/>
            <p:cNvSpPr/>
            <p:nvPr/>
          </p:nvSpPr>
          <p:spPr>
            <a:xfrm rot="10800000">
              <a:off x="360" y="886"/>
              <a:ext cx="842922" cy="5664482"/>
            </a:xfrm>
            <a:prstGeom prst="triangle">
              <a:avLst>
                <a:gd name="adj" fmla="val 100000"/>
              </a:avLst>
            </a:prstGeom>
            <a:solidFill>
              <a:schemeClr val="accent1">
                <a:alpha val="84705"/>
              </a:schemeClr>
            </a:solidFill>
            <a:ln>
              <a:noFill/>
            </a:ln>
          </p:spPr>
          <p:style>
            <a:lnRef idx="0">
              <a:scrgbClr r="0" g="0" b="0"/>
            </a:lnRef>
            <a:fillRef idx="0">
              <a:scrgbClr r="0" g="0" b="0"/>
            </a:fillRef>
            <a:effectRef idx="0">
              <a:scrgbClr r="0" g="0" b="0"/>
            </a:effectRef>
            <a:fontRef idx="minor"/>
          </p:style>
        </p:sp>
      </p:grpSp>
      <p:sp>
        <p:nvSpPr>
          <p:cNvPr id="22" name="PlaceHolder 23"/>
          <p:cNvSpPr>
            <a:spLocks noGrp="1"/>
          </p:cNvSpPr>
          <p:nvPr>
            <p:ph type="title"/>
          </p:nvPr>
        </p:nvSpPr>
        <p:spPr>
          <a:xfrm>
            <a:off x="1506538" y="2405063"/>
            <a:ext cx="7767637" cy="1644650"/>
          </a:xfrm>
          <a:prstGeom prst="rect">
            <a:avLst/>
          </a:prstGeom>
        </p:spPr>
        <p:txBody>
          <a:bodyPr anchor="b">
            <a:noAutofit/>
          </a:bodyPr>
          <a:lstStyle/>
          <a:p>
            <a:r>
              <a:rPr lang="pt-BR"/>
              <a:t>Clique para editar o formato do texto do título</a:t>
            </a:r>
          </a:p>
        </p:txBody>
      </p:sp>
      <p:sp>
        <p:nvSpPr>
          <p:cNvPr id="23" name="PlaceHolder 24"/>
          <p:cNvSpPr>
            <a:spLocks noGrp="1"/>
          </p:cNvSpPr>
          <p:nvPr>
            <p:ph type="dt"/>
          </p:nvPr>
        </p:nvSpPr>
        <p:spPr>
          <a:xfrm>
            <a:off x="7205663" y="6042025"/>
            <a:ext cx="911225" cy="363538"/>
          </a:xfrm>
          <a:prstGeom prst="rect">
            <a:avLst/>
          </a:prstGeom>
        </p:spPr>
        <p:txBody>
          <a:bodyPr anchor="ctr">
            <a:noAutofit/>
          </a:bodyPr>
          <a:lstStyle>
            <a:lvl1pPr fontAlgn="auto">
              <a:spcBef>
                <a:spcPts val="0"/>
              </a:spcBef>
              <a:spcAft>
                <a:spcPts val="0"/>
              </a:spcAft>
              <a:defRPr sz="2400" spc="-1">
                <a:latin typeface="Times New Roman"/>
                <a:ea typeface="+mn-ea"/>
                <a:cs typeface="+mn-cs"/>
              </a:defRPr>
            </a:lvl1pPr>
          </a:lstStyle>
          <a:p>
            <a:pPr>
              <a:defRPr/>
            </a:pPr>
            <a:endParaRPr lang="pt-BR" dirty="0"/>
          </a:p>
        </p:txBody>
      </p:sp>
      <p:sp>
        <p:nvSpPr>
          <p:cNvPr id="24" name="PlaceHolder 25"/>
          <p:cNvSpPr>
            <a:spLocks noGrp="1"/>
          </p:cNvSpPr>
          <p:nvPr>
            <p:ph type="ftr"/>
          </p:nvPr>
        </p:nvSpPr>
        <p:spPr>
          <a:xfrm>
            <a:off x="677863" y="6042025"/>
            <a:ext cx="6296025" cy="363538"/>
          </a:xfrm>
          <a:prstGeom prst="rect">
            <a:avLst/>
          </a:prstGeom>
        </p:spPr>
        <p:txBody>
          <a:bodyPr anchor="ctr">
            <a:noAutofit/>
          </a:bodyPr>
          <a:lstStyle>
            <a:lvl1pPr fontAlgn="auto">
              <a:spcBef>
                <a:spcPts val="0"/>
              </a:spcBef>
              <a:spcAft>
                <a:spcPts val="0"/>
              </a:spcAft>
              <a:defRPr sz="2400" spc="-1">
                <a:latin typeface="Times New Roman"/>
                <a:ea typeface="+mn-ea"/>
                <a:cs typeface="+mn-cs"/>
              </a:defRPr>
            </a:lvl1pPr>
          </a:lstStyle>
          <a:p>
            <a:pPr>
              <a:defRPr/>
            </a:pPr>
            <a:endParaRPr lang="pt-BR" dirty="0"/>
          </a:p>
        </p:txBody>
      </p:sp>
      <p:sp>
        <p:nvSpPr>
          <p:cNvPr id="25" name="PlaceHolder 26"/>
          <p:cNvSpPr>
            <a:spLocks noGrp="1"/>
          </p:cNvSpPr>
          <p:nvPr>
            <p:ph type="sldNum"/>
          </p:nvPr>
        </p:nvSpPr>
        <p:spPr>
          <a:xfrm>
            <a:off x="8589963" y="6042025"/>
            <a:ext cx="684212" cy="363538"/>
          </a:xfrm>
          <a:prstGeom prst="rect">
            <a:avLst/>
          </a:prstGeom>
        </p:spPr>
        <p:txBody>
          <a:bodyPr anchor="ctr">
            <a:noAutofit/>
          </a:bodyPr>
          <a:lstStyle>
            <a:lvl1pPr algn="r" fontAlgn="auto">
              <a:spcBef>
                <a:spcPts val="0"/>
              </a:spcBef>
              <a:spcAft>
                <a:spcPts val="0"/>
              </a:spcAft>
              <a:defRPr sz="900" spc="-1">
                <a:solidFill>
                  <a:srgbClr val="CEDADF"/>
                </a:solidFill>
                <a:latin typeface="Trebuchet MS"/>
                <a:ea typeface="Trebuchet MS"/>
                <a:cs typeface="+mn-cs"/>
              </a:defRPr>
            </a:lvl1pPr>
          </a:lstStyle>
          <a:p>
            <a:pPr>
              <a:defRPr/>
            </a:pPr>
            <a:fld id="{A5A76735-2AB6-43D6-8387-C9E698D10ED7}" type="slidenum">
              <a:rPr lang="pt-BR"/>
              <a:pPr>
                <a:defRPr/>
              </a:pPr>
              <a:t>‹nº›</a:t>
            </a:fld>
            <a:endParaRPr lang="pt-BR" dirty="0">
              <a:solidFill>
                <a:schemeClr val="tx1"/>
              </a:solidFill>
              <a:latin typeface="Times New Roman"/>
              <a:ea typeface="+mn-ea"/>
            </a:endParaRPr>
          </a:p>
        </p:txBody>
      </p:sp>
      <p:sp>
        <p:nvSpPr>
          <p:cNvPr id="26" name="PlaceHolder 27"/>
          <p:cNvSpPr>
            <a:spLocks noGrp="1"/>
          </p:cNvSpPr>
          <p:nvPr>
            <p:ph type="body"/>
          </p:nvPr>
        </p:nvSpPr>
        <p:spPr>
          <a:xfrm>
            <a:off x="609600" y="1604963"/>
            <a:ext cx="10972800" cy="3976687"/>
          </a:xfrm>
          <a:prstGeom prst="rect">
            <a:avLst/>
          </a:prstGeom>
        </p:spPr>
        <p:txBody>
          <a:bodyPr lIns="0" tIns="0" rIns="0" bIns="0">
            <a:normAutofit/>
          </a:bodyPr>
          <a:lstStyle/>
          <a:p>
            <a:r>
              <a:rPr lang="pt-BR"/>
              <a:t>Clique para editar o formato do texto da estrutura de tópicos</a:t>
            </a:r>
          </a:p>
          <a:p>
            <a:pPr lvl="1"/>
            <a:r>
              <a:rPr lang="pt-BR"/>
              <a:t>2.º nível da estrutura de tópicos</a:t>
            </a:r>
          </a:p>
          <a:p>
            <a:pPr lvl="2"/>
            <a:r>
              <a:rPr lang="pt-BR"/>
              <a:t>3.º nível da estrutura de tópicos</a:t>
            </a:r>
          </a:p>
          <a:p>
            <a:pPr lvl="3"/>
            <a:r>
              <a:rPr lang="pt-BR"/>
              <a:t>4.º nível da estrutura de tópicos</a:t>
            </a:r>
          </a:p>
          <a:p>
            <a:pPr lvl="4"/>
            <a:r>
              <a:rPr lang="pt-BR"/>
              <a:t>5.º nível da estrutura de tópicos</a:t>
            </a:r>
          </a:p>
          <a:p>
            <a:pPr lvl="5"/>
            <a:r>
              <a:rPr lang="pt-BR"/>
              <a:t>6.º nível da estrutura de tópicos</a:t>
            </a:r>
          </a:p>
          <a:p>
            <a:pPr lvl="6"/>
            <a:r>
              <a:rPr lang="pt-BR"/>
              <a:t>7.º nível da estrutura de tópicos</a:t>
            </a:r>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Lst>
  <p:txStyles>
    <p:titleStyle>
      <a:lvl1pPr algn="ctr" rtl="0" eaLnBrk="0" fontAlgn="base" hangingPunct="0">
        <a:spcBef>
          <a:spcPct val="0"/>
        </a:spcBef>
        <a:spcAft>
          <a:spcPct val="0"/>
        </a:spcAft>
        <a:defRPr sz="4400">
          <a:solidFill>
            <a:schemeClr val="tx2"/>
          </a:solidFill>
          <a:latin typeface="Arial" pitchFamily="34" charset="0"/>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eaLnBrk="0" fontAlgn="base" hangingPunct="0">
        <a:spcBef>
          <a:spcPct val="0"/>
        </a:spcBef>
        <a:spcAft>
          <a:spcPct val="0"/>
        </a:spcAft>
        <a:defRPr sz="4400">
          <a:solidFill>
            <a:schemeClr val="tx2"/>
          </a:solidFill>
          <a:latin typeface="Arial" pitchFamily="34" charset="0"/>
        </a:defRPr>
      </a:lvl6pPr>
      <a:lvl7pPr marL="914400" algn="ctr" rtl="0" eaLnBrk="0" fontAlgn="base" hangingPunct="0">
        <a:spcBef>
          <a:spcPct val="0"/>
        </a:spcBef>
        <a:spcAft>
          <a:spcPct val="0"/>
        </a:spcAft>
        <a:defRPr sz="4400">
          <a:solidFill>
            <a:schemeClr val="tx2"/>
          </a:solidFill>
          <a:latin typeface="Arial" pitchFamily="34" charset="0"/>
        </a:defRPr>
      </a:lvl7pPr>
      <a:lvl8pPr marL="1371600" algn="ctr" rtl="0" eaLnBrk="0" fontAlgn="base" hangingPunct="0">
        <a:spcBef>
          <a:spcPct val="0"/>
        </a:spcBef>
        <a:spcAft>
          <a:spcPct val="0"/>
        </a:spcAft>
        <a:defRPr sz="4400">
          <a:solidFill>
            <a:schemeClr val="tx2"/>
          </a:solidFill>
          <a:latin typeface="Arial" pitchFamily="34" charset="0"/>
        </a:defRPr>
      </a:lvl8pPr>
      <a:lvl9pPr marL="1828800" algn="ctr" rtl="0" eaLnBrk="0" fontAlgn="base" hangingPunct="0">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Arial" pitchFamily="34" charset="0"/>
        </a:defRPr>
      </a:lvl1pPr>
      <a:lvl2pPr marL="742950" indent="-285750" algn="l" rtl="0" eaLnBrk="0" fontAlgn="base" hangingPunct="0">
        <a:spcBef>
          <a:spcPct val="20000"/>
        </a:spcBef>
        <a:spcAft>
          <a:spcPct val="0"/>
        </a:spcAft>
        <a:buChar char="–"/>
        <a:defRPr sz="2800">
          <a:solidFill>
            <a:schemeClr val="tx1"/>
          </a:solidFill>
          <a:latin typeface="Arial" pitchFamily="34" charset="0"/>
        </a:defRPr>
      </a:lvl2pPr>
      <a:lvl3pPr marL="1143000" indent="-228600" algn="l" rtl="0" eaLnBrk="0" fontAlgn="base" hangingPunct="0">
        <a:spcBef>
          <a:spcPct val="20000"/>
        </a:spcBef>
        <a:spcAft>
          <a:spcPct val="0"/>
        </a:spcAft>
        <a:buChar char="•"/>
        <a:defRPr sz="2400">
          <a:solidFill>
            <a:schemeClr val="tx1"/>
          </a:solidFill>
          <a:latin typeface="Arial" pitchFamily="34" charset="0"/>
        </a:defRPr>
      </a:lvl3pPr>
      <a:lvl4pPr marL="1600200" indent="-228600" algn="l" rtl="0" eaLnBrk="0" fontAlgn="base" hangingPunct="0">
        <a:spcBef>
          <a:spcPct val="20000"/>
        </a:spcBef>
        <a:spcAft>
          <a:spcPct val="0"/>
        </a:spcAft>
        <a:buChar char="–"/>
        <a:defRPr sz="2000">
          <a:solidFill>
            <a:schemeClr val="tx1"/>
          </a:solidFill>
          <a:latin typeface="Arial" pitchFamily="34" charset="0"/>
        </a:defRPr>
      </a:lvl4pPr>
      <a:lvl5pPr marL="2057400" indent="-228600" algn="l" rtl="0" eaLnBrk="0" fontAlgn="base" hangingPunct="0">
        <a:spcBef>
          <a:spcPct val="20000"/>
        </a:spcBef>
        <a:spcAft>
          <a:spcPct val="0"/>
        </a:spcAft>
        <a:buChar char="»"/>
        <a:defRPr sz="2000">
          <a:solidFill>
            <a:schemeClr val="tx1"/>
          </a:solidFill>
          <a:latin typeface="Arial" pitchFamily="34" charset="0"/>
        </a:defRPr>
      </a:lvl5pPr>
      <a:lvl6pPr marL="2514600" indent="-228600" algn="l" rtl="0" eaLnBrk="0" fontAlgn="base" hangingPunct="0">
        <a:spcBef>
          <a:spcPct val="20000"/>
        </a:spcBef>
        <a:spcAft>
          <a:spcPct val="0"/>
        </a:spcAft>
        <a:buChar char="»"/>
        <a:defRPr sz="2000">
          <a:solidFill>
            <a:schemeClr val="tx1"/>
          </a:solidFill>
          <a:latin typeface="Arial" pitchFamily="34" charset="0"/>
        </a:defRPr>
      </a:lvl6pPr>
      <a:lvl7pPr marL="2971800" indent="-228600" algn="l" rtl="0" eaLnBrk="0" fontAlgn="base" hangingPunct="0">
        <a:spcBef>
          <a:spcPct val="20000"/>
        </a:spcBef>
        <a:spcAft>
          <a:spcPct val="0"/>
        </a:spcAft>
        <a:buChar char="»"/>
        <a:defRPr sz="2000">
          <a:solidFill>
            <a:schemeClr val="tx1"/>
          </a:solidFill>
          <a:latin typeface="Arial" pitchFamily="34" charset="0"/>
        </a:defRPr>
      </a:lvl7pPr>
      <a:lvl8pPr marL="3429000" indent="-228600" algn="l" rtl="0" eaLnBrk="0" fontAlgn="base" hangingPunct="0">
        <a:spcBef>
          <a:spcPct val="20000"/>
        </a:spcBef>
        <a:spcAft>
          <a:spcPct val="0"/>
        </a:spcAft>
        <a:buChar char="»"/>
        <a:defRPr sz="2000">
          <a:solidFill>
            <a:schemeClr val="tx1"/>
          </a:solidFill>
          <a:latin typeface="Arial" pitchFamily="34" charset="0"/>
        </a:defRPr>
      </a:lvl8pPr>
      <a:lvl9pPr marL="3886200" indent="-228600" algn="l" rtl="0" eaLnBrk="0" fontAlgn="base" hangingPunct="0">
        <a:spcBef>
          <a:spcPct val="20000"/>
        </a:spcBef>
        <a:spcAft>
          <a:spcPct val="0"/>
        </a:spcAft>
        <a:buChar char="»"/>
        <a:defRPr sz="2000">
          <a:solidFill>
            <a:schemeClr val="tx1"/>
          </a:solidFill>
          <a:latin typeface="Arial" pitchFamily="34" charset="0"/>
        </a:defRPr>
      </a:lvl9pPr>
    </p:bodyStyle>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050" name="Group 1"/>
          <p:cNvGrpSpPr>
            <a:grpSpLocks/>
          </p:cNvGrpSpPr>
          <p:nvPr/>
        </p:nvGrpSpPr>
        <p:grpSpPr bwMode="auto">
          <a:xfrm>
            <a:off x="0" y="-7938"/>
            <a:ext cx="12192000" cy="6865938"/>
            <a:chOff x="0" y="-8640"/>
            <a:chExt cx="12191760" cy="6866280"/>
          </a:xfrm>
        </p:grpSpPr>
        <p:sp>
          <p:nvSpPr>
            <p:cNvPr id="64" name="CustomShape 2"/>
            <p:cNvSpPr/>
            <p:nvPr/>
          </p:nvSpPr>
          <p:spPr>
            <a:xfrm>
              <a:off x="9370829" y="-702"/>
              <a:ext cx="1219176" cy="6858342"/>
            </a:xfrm>
            <a:custGeom>
              <a:avLst/>
              <a:gdLst/>
              <a:ahLst/>
              <a:cxnLst/>
              <a:rect l="l" t="t" r="r" b="b"/>
              <a:pathLst>
                <a:path w="21600" h="21600">
                  <a:moveTo>
                    <a:pt x="0" y="0"/>
                  </a:moveTo>
                  <a:lnTo>
                    <a:pt x="21600" y="21600"/>
                  </a:lnTo>
                </a:path>
              </a:pathLst>
            </a:custGeom>
            <a:noFill/>
            <a:ln w="9360">
              <a:solidFill>
                <a:srgbClr val="BFBFBF"/>
              </a:solidFill>
              <a:round/>
            </a:ln>
          </p:spPr>
          <p:style>
            <a:lnRef idx="0">
              <a:scrgbClr r="0" g="0" b="0"/>
            </a:lnRef>
            <a:fillRef idx="0">
              <a:scrgbClr r="0" g="0" b="0"/>
            </a:fillRef>
            <a:effectRef idx="0">
              <a:scrgbClr r="0" g="0" b="0"/>
            </a:effectRef>
            <a:fontRef idx="minor"/>
          </p:style>
        </p:sp>
        <p:sp>
          <p:nvSpPr>
            <p:cNvPr id="65" name="CustomShape 3"/>
            <p:cNvSpPr/>
            <p:nvPr/>
          </p:nvSpPr>
          <p:spPr>
            <a:xfrm flipH="1">
              <a:off x="7424592" y="3680895"/>
              <a:ext cx="4763993" cy="3176745"/>
            </a:xfrm>
            <a:custGeom>
              <a:avLst/>
              <a:gdLst/>
              <a:ahLst/>
              <a:cxnLst/>
              <a:rect l="l" t="t" r="r" b="b"/>
              <a:pathLst>
                <a:path w="21600" h="21600">
                  <a:moveTo>
                    <a:pt x="0" y="0"/>
                  </a:moveTo>
                  <a:lnTo>
                    <a:pt x="21600" y="21600"/>
                  </a:lnTo>
                </a:path>
              </a:pathLst>
            </a:custGeom>
            <a:noFill/>
            <a:ln w="9360">
              <a:solidFill>
                <a:srgbClr val="D8D8D8"/>
              </a:solidFill>
              <a:round/>
            </a:ln>
          </p:spPr>
          <p:style>
            <a:lnRef idx="0">
              <a:scrgbClr r="0" g="0" b="0"/>
            </a:lnRef>
            <a:fillRef idx="0">
              <a:scrgbClr r="0" g="0" b="0"/>
            </a:fillRef>
            <a:effectRef idx="0">
              <a:scrgbClr r="0" g="0" b="0"/>
            </a:effectRef>
            <a:fontRef idx="minor"/>
          </p:style>
        </p:sp>
        <p:sp>
          <p:nvSpPr>
            <p:cNvPr id="66" name="CustomShape 4"/>
            <p:cNvSpPr/>
            <p:nvPr/>
          </p:nvSpPr>
          <p:spPr>
            <a:xfrm>
              <a:off x="9181919" y="-8640"/>
              <a:ext cx="3006666" cy="6866280"/>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29803"/>
              </a:schemeClr>
            </a:solidFill>
            <a:ln>
              <a:noFill/>
            </a:ln>
          </p:spPr>
          <p:style>
            <a:lnRef idx="0">
              <a:scrgbClr r="0" g="0" b="0"/>
            </a:lnRef>
            <a:fillRef idx="0">
              <a:scrgbClr r="0" g="0" b="0"/>
            </a:fillRef>
            <a:effectRef idx="0">
              <a:scrgbClr r="0" g="0" b="0"/>
            </a:effectRef>
            <a:fontRef idx="minor"/>
          </p:style>
        </p:sp>
        <p:sp>
          <p:nvSpPr>
            <p:cNvPr id="67" name="CustomShape 5"/>
            <p:cNvSpPr/>
            <p:nvPr/>
          </p:nvSpPr>
          <p:spPr>
            <a:xfrm>
              <a:off x="9602599" y="-8640"/>
              <a:ext cx="2589161" cy="6866280"/>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p:spPr>
          <p:style>
            <a:lnRef idx="0">
              <a:scrgbClr r="0" g="0" b="0"/>
            </a:lnRef>
            <a:fillRef idx="0">
              <a:scrgbClr r="0" g="0" b="0"/>
            </a:fillRef>
            <a:effectRef idx="0">
              <a:scrgbClr r="0" g="0" b="0"/>
            </a:effectRef>
            <a:fontRef idx="minor"/>
          </p:style>
        </p:sp>
        <p:sp>
          <p:nvSpPr>
            <p:cNvPr id="68" name="CustomShape 6"/>
            <p:cNvSpPr/>
            <p:nvPr/>
          </p:nvSpPr>
          <p:spPr>
            <a:xfrm>
              <a:off x="8932687" y="3047450"/>
              <a:ext cx="3259073" cy="3810190"/>
            </a:xfrm>
            <a:prstGeom prst="triangle">
              <a:avLst>
                <a:gd name="adj" fmla="val 100000"/>
              </a:avLst>
            </a:prstGeom>
            <a:solidFill>
              <a:schemeClr val="accent2">
                <a:alpha val="71764"/>
              </a:schemeClr>
            </a:solidFill>
            <a:ln>
              <a:noFill/>
            </a:ln>
          </p:spPr>
          <p:style>
            <a:lnRef idx="0">
              <a:scrgbClr r="0" g="0" b="0"/>
            </a:lnRef>
            <a:fillRef idx="0">
              <a:scrgbClr r="0" g="0" b="0"/>
            </a:fillRef>
            <a:effectRef idx="0">
              <a:scrgbClr r="0" g="0" b="0"/>
            </a:effectRef>
            <a:fontRef idx="minor"/>
          </p:style>
        </p:sp>
        <p:sp>
          <p:nvSpPr>
            <p:cNvPr id="69" name="CustomShape 7"/>
            <p:cNvSpPr/>
            <p:nvPr/>
          </p:nvSpPr>
          <p:spPr>
            <a:xfrm>
              <a:off x="9334316" y="-8640"/>
              <a:ext cx="2854269" cy="6866280"/>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rgbClr val="506D7A">
                <a:alpha val="70000"/>
              </a:srgbClr>
            </a:solidFill>
            <a:ln>
              <a:noFill/>
            </a:ln>
          </p:spPr>
          <p:style>
            <a:lnRef idx="0">
              <a:scrgbClr r="0" g="0" b="0"/>
            </a:lnRef>
            <a:fillRef idx="0">
              <a:scrgbClr r="0" g="0" b="0"/>
            </a:fillRef>
            <a:effectRef idx="0">
              <a:scrgbClr r="0" g="0" b="0"/>
            </a:effectRef>
            <a:fontRef idx="minor"/>
          </p:style>
        </p:sp>
        <p:sp>
          <p:nvSpPr>
            <p:cNvPr id="70" name="CustomShape 8"/>
            <p:cNvSpPr/>
            <p:nvPr/>
          </p:nvSpPr>
          <p:spPr>
            <a:xfrm>
              <a:off x="10897973" y="-8640"/>
              <a:ext cx="1290612" cy="6866280"/>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rgbClr val="E1E8EB">
                <a:alpha val="70000"/>
              </a:srgbClr>
            </a:solidFill>
            <a:ln>
              <a:noFill/>
            </a:ln>
          </p:spPr>
          <p:style>
            <a:lnRef idx="0">
              <a:scrgbClr r="0" g="0" b="0"/>
            </a:lnRef>
            <a:fillRef idx="0">
              <a:scrgbClr r="0" g="0" b="0"/>
            </a:fillRef>
            <a:effectRef idx="0">
              <a:scrgbClr r="0" g="0" b="0"/>
            </a:effectRef>
            <a:fontRef idx="minor"/>
          </p:style>
        </p:sp>
        <p:sp>
          <p:nvSpPr>
            <p:cNvPr id="71" name="CustomShape 9"/>
            <p:cNvSpPr/>
            <p:nvPr/>
          </p:nvSpPr>
          <p:spPr>
            <a:xfrm>
              <a:off x="10939248" y="-8640"/>
              <a:ext cx="1249337" cy="6866280"/>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4705"/>
              </a:schemeClr>
            </a:solidFill>
            <a:ln>
              <a:noFill/>
            </a:ln>
          </p:spPr>
          <p:style>
            <a:lnRef idx="0">
              <a:scrgbClr r="0" g="0" b="0"/>
            </a:lnRef>
            <a:fillRef idx="0">
              <a:scrgbClr r="0" g="0" b="0"/>
            </a:fillRef>
            <a:effectRef idx="0">
              <a:scrgbClr r="0" g="0" b="0"/>
            </a:effectRef>
            <a:fontRef idx="minor"/>
          </p:style>
        </p:sp>
        <p:sp>
          <p:nvSpPr>
            <p:cNvPr id="72" name="CustomShape 10"/>
            <p:cNvSpPr/>
            <p:nvPr/>
          </p:nvSpPr>
          <p:spPr>
            <a:xfrm>
              <a:off x="10370934" y="3590402"/>
              <a:ext cx="1817651" cy="3267238"/>
            </a:xfrm>
            <a:prstGeom prst="triangle">
              <a:avLst>
                <a:gd name="adj" fmla="val 100000"/>
              </a:avLst>
            </a:prstGeom>
            <a:solidFill>
              <a:schemeClr val="accent1">
                <a:alpha val="80000"/>
              </a:schemeClr>
            </a:solidFill>
            <a:ln>
              <a:noFill/>
            </a:ln>
          </p:spPr>
          <p:style>
            <a:lnRef idx="0">
              <a:scrgbClr r="0" g="0" b="0"/>
            </a:lnRef>
            <a:fillRef idx="0">
              <a:scrgbClr r="0" g="0" b="0"/>
            </a:fillRef>
            <a:effectRef idx="0">
              <a:scrgbClr r="0" g="0" b="0"/>
            </a:effectRef>
            <a:fontRef idx="minor"/>
          </p:style>
        </p:sp>
        <p:sp>
          <p:nvSpPr>
            <p:cNvPr id="73" name="CustomShape 11"/>
            <p:cNvSpPr/>
            <p:nvPr/>
          </p:nvSpPr>
          <p:spPr>
            <a:xfrm>
              <a:off x="0" y="4012698"/>
              <a:ext cx="447666" cy="2844942"/>
            </a:xfrm>
            <a:prstGeom prst="triangle">
              <a:avLst>
                <a:gd name="adj" fmla="val 0"/>
              </a:avLst>
            </a:prstGeom>
            <a:solidFill>
              <a:schemeClr val="accent1">
                <a:alpha val="84705"/>
              </a:schemeClr>
            </a:solidFill>
            <a:ln>
              <a:noFill/>
            </a:ln>
          </p:spPr>
          <p:style>
            <a:lnRef idx="0">
              <a:scrgbClr r="0" g="0" b="0"/>
            </a:lnRef>
            <a:fillRef idx="0">
              <a:scrgbClr r="0" g="0" b="0"/>
            </a:fillRef>
            <a:effectRef idx="0">
              <a:scrgbClr r="0" g="0" b="0"/>
            </a:effectRef>
            <a:fontRef idx="minor"/>
          </p:style>
        </p:sp>
      </p:grpSp>
      <p:sp>
        <p:nvSpPr>
          <p:cNvPr id="74" name="PlaceHolder 12"/>
          <p:cNvSpPr>
            <a:spLocks noGrp="1"/>
          </p:cNvSpPr>
          <p:nvPr>
            <p:ph type="title"/>
          </p:nvPr>
        </p:nvSpPr>
        <p:spPr>
          <a:xfrm>
            <a:off x="677863" y="609600"/>
            <a:ext cx="8596312" cy="1320800"/>
          </a:xfrm>
          <a:prstGeom prst="rect">
            <a:avLst/>
          </a:prstGeom>
        </p:spPr>
        <p:txBody>
          <a:bodyPr>
            <a:normAutofit/>
          </a:bodyPr>
          <a:lstStyle/>
          <a:p>
            <a:r>
              <a:rPr lang="pt-BR"/>
              <a:t>Clique para editar o formato do texto do título</a:t>
            </a:r>
          </a:p>
        </p:txBody>
      </p:sp>
      <p:sp>
        <p:nvSpPr>
          <p:cNvPr id="75" name="PlaceHolder 13"/>
          <p:cNvSpPr>
            <a:spLocks noGrp="1"/>
          </p:cNvSpPr>
          <p:nvPr>
            <p:ph type="body"/>
          </p:nvPr>
        </p:nvSpPr>
        <p:spPr>
          <a:xfrm>
            <a:off x="677863" y="2160588"/>
            <a:ext cx="8596312" cy="3879850"/>
          </a:xfrm>
          <a:prstGeom prst="rect">
            <a:avLst/>
          </a:prstGeom>
        </p:spPr>
        <p:txBody>
          <a:bodyPr>
            <a:normAutofit/>
          </a:bodyPr>
          <a:lstStyle/>
          <a:p>
            <a:r>
              <a:rPr lang="pt-BR"/>
              <a:t>Clique para editar o formato do texto da estrutura de tópicos</a:t>
            </a:r>
          </a:p>
          <a:p>
            <a:pPr lvl="1"/>
            <a:r>
              <a:rPr lang="pt-BR"/>
              <a:t>2.º nível da estrutura de tópicos</a:t>
            </a:r>
          </a:p>
          <a:p>
            <a:pPr lvl="2"/>
            <a:r>
              <a:rPr lang="pt-BR"/>
              <a:t>3.º nível da estrutura de tópicos</a:t>
            </a:r>
          </a:p>
          <a:p>
            <a:pPr lvl="3"/>
            <a:r>
              <a:rPr lang="pt-BR"/>
              <a:t>4.º nível da estrutura de tópicos</a:t>
            </a:r>
          </a:p>
          <a:p>
            <a:pPr lvl="4"/>
            <a:r>
              <a:rPr lang="pt-BR"/>
              <a:t>5.º nível da estrutura de tópicos</a:t>
            </a:r>
          </a:p>
          <a:p>
            <a:pPr lvl="5"/>
            <a:r>
              <a:rPr lang="pt-BR"/>
              <a:t>6.º nível da estrutura de tópicos</a:t>
            </a:r>
          </a:p>
          <a:p>
            <a:pPr lvl="6"/>
            <a:r>
              <a:rPr lang="pt-BR"/>
              <a:t>7.º nível da estrutura de tópicos</a:t>
            </a:r>
          </a:p>
        </p:txBody>
      </p:sp>
      <p:sp>
        <p:nvSpPr>
          <p:cNvPr id="76" name="PlaceHolder 14"/>
          <p:cNvSpPr>
            <a:spLocks noGrp="1"/>
          </p:cNvSpPr>
          <p:nvPr>
            <p:ph type="dt"/>
          </p:nvPr>
        </p:nvSpPr>
        <p:spPr>
          <a:xfrm>
            <a:off x="7205663" y="6042025"/>
            <a:ext cx="911225" cy="363538"/>
          </a:xfrm>
          <a:prstGeom prst="rect">
            <a:avLst/>
          </a:prstGeom>
        </p:spPr>
        <p:txBody>
          <a:bodyPr anchor="ctr">
            <a:noAutofit/>
          </a:bodyPr>
          <a:lstStyle>
            <a:lvl1pPr fontAlgn="auto">
              <a:spcBef>
                <a:spcPts val="0"/>
              </a:spcBef>
              <a:spcAft>
                <a:spcPts val="0"/>
              </a:spcAft>
              <a:defRPr sz="2400" spc="-1">
                <a:latin typeface="Times New Roman"/>
                <a:ea typeface="+mn-ea"/>
                <a:cs typeface="+mn-cs"/>
              </a:defRPr>
            </a:lvl1pPr>
          </a:lstStyle>
          <a:p>
            <a:pPr>
              <a:defRPr/>
            </a:pPr>
            <a:endParaRPr lang="pt-BR" dirty="0"/>
          </a:p>
        </p:txBody>
      </p:sp>
      <p:sp>
        <p:nvSpPr>
          <p:cNvPr id="77" name="PlaceHolder 15"/>
          <p:cNvSpPr>
            <a:spLocks noGrp="1"/>
          </p:cNvSpPr>
          <p:nvPr>
            <p:ph type="ftr"/>
          </p:nvPr>
        </p:nvSpPr>
        <p:spPr>
          <a:xfrm>
            <a:off x="677863" y="6042025"/>
            <a:ext cx="6296025" cy="363538"/>
          </a:xfrm>
          <a:prstGeom prst="rect">
            <a:avLst/>
          </a:prstGeom>
        </p:spPr>
        <p:txBody>
          <a:bodyPr anchor="ctr">
            <a:noAutofit/>
          </a:bodyPr>
          <a:lstStyle>
            <a:lvl1pPr fontAlgn="auto">
              <a:spcBef>
                <a:spcPts val="0"/>
              </a:spcBef>
              <a:spcAft>
                <a:spcPts val="0"/>
              </a:spcAft>
              <a:defRPr sz="2400" spc="-1">
                <a:latin typeface="Times New Roman"/>
                <a:ea typeface="+mn-ea"/>
                <a:cs typeface="+mn-cs"/>
              </a:defRPr>
            </a:lvl1pPr>
          </a:lstStyle>
          <a:p>
            <a:pPr>
              <a:defRPr/>
            </a:pPr>
            <a:endParaRPr lang="pt-BR" dirty="0"/>
          </a:p>
        </p:txBody>
      </p:sp>
      <p:sp>
        <p:nvSpPr>
          <p:cNvPr id="78" name="PlaceHolder 16"/>
          <p:cNvSpPr>
            <a:spLocks noGrp="1"/>
          </p:cNvSpPr>
          <p:nvPr>
            <p:ph type="sldNum"/>
          </p:nvPr>
        </p:nvSpPr>
        <p:spPr>
          <a:xfrm>
            <a:off x="8589963" y="6042025"/>
            <a:ext cx="684212" cy="363538"/>
          </a:xfrm>
          <a:prstGeom prst="rect">
            <a:avLst/>
          </a:prstGeom>
        </p:spPr>
        <p:txBody>
          <a:bodyPr anchor="ctr">
            <a:noAutofit/>
          </a:bodyPr>
          <a:lstStyle>
            <a:lvl1pPr algn="r" fontAlgn="auto">
              <a:spcBef>
                <a:spcPts val="0"/>
              </a:spcBef>
              <a:spcAft>
                <a:spcPts val="0"/>
              </a:spcAft>
              <a:defRPr sz="900" spc="-1">
                <a:solidFill>
                  <a:srgbClr val="CEDADF"/>
                </a:solidFill>
                <a:latin typeface="Trebuchet MS"/>
                <a:ea typeface="Trebuchet MS"/>
                <a:cs typeface="+mn-cs"/>
              </a:defRPr>
            </a:lvl1pPr>
          </a:lstStyle>
          <a:p>
            <a:pPr>
              <a:defRPr/>
            </a:pPr>
            <a:fld id="{31318A93-B929-48E8-84EC-3D7C8AE08E56}" type="slidenum">
              <a:rPr lang="pt-BR"/>
              <a:pPr>
                <a:defRPr/>
              </a:pPr>
              <a:t>‹nº›</a:t>
            </a:fld>
            <a:endParaRPr lang="pt-BR" dirty="0">
              <a:solidFill>
                <a:schemeClr val="tx1"/>
              </a:solidFill>
              <a:latin typeface="Times New Roman"/>
              <a:ea typeface="+mn-ea"/>
            </a:endParaRPr>
          </a:p>
        </p:txBody>
      </p:sp>
    </p:spTree>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 id="2147483746" r:id="rId12"/>
  </p:sldLayoutIdLst>
  <p:txStyles>
    <p:titleStyle>
      <a:lvl1pPr algn="ctr" rtl="0" eaLnBrk="0" fontAlgn="base" hangingPunct="0">
        <a:spcBef>
          <a:spcPct val="0"/>
        </a:spcBef>
        <a:spcAft>
          <a:spcPct val="0"/>
        </a:spcAft>
        <a:defRPr sz="4400">
          <a:solidFill>
            <a:schemeClr val="tx2"/>
          </a:solidFill>
          <a:latin typeface="Arial" pitchFamily="34" charset="0"/>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eaLnBrk="0" fontAlgn="base" hangingPunct="0">
        <a:spcBef>
          <a:spcPct val="0"/>
        </a:spcBef>
        <a:spcAft>
          <a:spcPct val="0"/>
        </a:spcAft>
        <a:defRPr sz="4400">
          <a:solidFill>
            <a:schemeClr val="tx2"/>
          </a:solidFill>
          <a:latin typeface="Arial" pitchFamily="34" charset="0"/>
        </a:defRPr>
      </a:lvl6pPr>
      <a:lvl7pPr marL="914400" algn="ctr" rtl="0" eaLnBrk="0" fontAlgn="base" hangingPunct="0">
        <a:spcBef>
          <a:spcPct val="0"/>
        </a:spcBef>
        <a:spcAft>
          <a:spcPct val="0"/>
        </a:spcAft>
        <a:defRPr sz="4400">
          <a:solidFill>
            <a:schemeClr val="tx2"/>
          </a:solidFill>
          <a:latin typeface="Arial" pitchFamily="34" charset="0"/>
        </a:defRPr>
      </a:lvl7pPr>
      <a:lvl8pPr marL="1371600" algn="ctr" rtl="0" eaLnBrk="0" fontAlgn="base" hangingPunct="0">
        <a:spcBef>
          <a:spcPct val="0"/>
        </a:spcBef>
        <a:spcAft>
          <a:spcPct val="0"/>
        </a:spcAft>
        <a:defRPr sz="4400">
          <a:solidFill>
            <a:schemeClr val="tx2"/>
          </a:solidFill>
          <a:latin typeface="Arial" pitchFamily="34" charset="0"/>
        </a:defRPr>
      </a:lvl8pPr>
      <a:lvl9pPr marL="1828800" algn="ctr" rtl="0" eaLnBrk="0" fontAlgn="base" hangingPunct="0">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Arial" pitchFamily="34" charset="0"/>
        </a:defRPr>
      </a:lvl1pPr>
      <a:lvl2pPr marL="742950" indent="-285750" algn="l" rtl="0" eaLnBrk="0" fontAlgn="base" hangingPunct="0">
        <a:spcBef>
          <a:spcPct val="20000"/>
        </a:spcBef>
        <a:spcAft>
          <a:spcPct val="0"/>
        </a:spcAft>
        <a:buChar char="–"/>
        <a:defRPr sz="2800">
          <a:solidFill>
            <a:schemeClr val="tx1"/>
          </a:solidFill>
          <a:latin typeface="Arial" pitchFamily="34" charset="0"/>
        </a:defRPr>
      </a:lvl2pPr>
      <a:lvl3pPr marL="1143000" indent="-228600" algn="l" rtl="0" eaLnBrk="0" fontAlgn="base" hangingPunct="0">
        <a:spcBef>
          <a:spcPct val="20000"/>
        </a:spcBef>
        <a:spcAft>
          <a:spcPct val="0"/>
        </a:spcAft>
        <a:buChar char="•"/>
        <a:defRPr sz="2400">
          <a:solidFill>
            <a:schemeClr val="tx1"/>
          </a:solidFill>
          <a:latin typeface="Arial" pitchFamily="34" charset="0"/>
        </a:defRPr>
      </a:lvl3pPr>
      <a:lvl4pPr marL="1600200" indent="-228600" algn="l" rtl="0" eaLnBrk="0" fontAlgn="base" hangingPunct="0">
        <a:spcBef>
          <a:spcPct val="20000"/>
        </a:spcBef>
        <a:spcAft>
          <a:spcPct val="0"/>
        </a:spcAft>
        <a:buChar char="–"/>
        <a:defRPr sz="2000">
          <a:solidFill>
            <a:schemeClr val="tx1"/>
          </a:solidFill>
          <a:latin typeface="Arial" pitchFamily="34" charset="0"/>
        </a:defRPr>
      </a:lvl4pPr>
      <a:lvl5pPr marL="2057400" indent="-228600" algn="l" rtl="0" eaLnBrk="0" fontAlgn="base" hangingPunct="0">
        <a:spcBef>
          <a:spcPct val="20000"/>
        </a:spcBef>
        <a:spcAft>
          <a:spcPct val="0"/>
        </a:spcAft>
        <a:buChar char="»"/>
        <a:defRPr sz="2000">
          <a:solidFill>
            <a:schemeClr val="tx1"/>
          </a:solidFill>
          <a:latin typeface="Arial" pitchFamily="34" charset="0"/>
        </a:defRPr>
      </a:lvl5pPr>
      <a:lvl6pPr marL="2514600" indent="-228600" algn="l" rtl="0" eaLnBrk="0" fontAlgn="base" hangingPunct="0">
        <a:spcBef>
          <a:spcPct val="20000"/>
        </a:spcBef>
        <a:spcAft>
          <a:spcPct val="0"/>
        </a:spcAft>
        <a:buChar char="»"/>
        <a:defRPr sz="2000">
          <a:solidFill>
            <a:schemeClr val="tx1"/>
          </a:solidFill>
          <a:latin typeface="Arial" pitchFamily="34" charset="0"/>
        </a:defRPr>
      </a:lvl6pPr>
      <a:lvl7pPr marL="2971800" indent="-228600" algn="l" rtl="0" eaLnBrk="0" fontAlgn="base" hangingPunct="0">
        <a:spcBef>
          <a:spcPct val="20000"/>
        </a:spcBef>
        <a:spcAft>
          <a:spcPct val="0"/>
        </a:spcAft>
        <a:buChar char="»"/>
        <a:defRPr sz="2000">
          <a:solidFill>
            <a:schemeClr val="tx1"/>
          </a:solidFill>
          <a:latin typeface="Arial" pitchFamily="34" charset="0"/>
        </a:defRPr>
      </a:lvl7pPr>
      <a:lvl8pPr marL="3429000" indent="-228600" algn="l" rtl="0" eaLnBrk="0" fontAlgn="base" hangingPunct="0">
        <a:spcBef>
          <a:spcPct val="20000"/>
        </a:spcBef>
        <a:spcAft>
          <a:spcPct val="0"/>
        </a:spcAft>
        <a:buChar char="»"/>
        <a:defRPr sz="2000">
          <a:solidFill>
            <a:schemeClr val="tx1"/>
          </a:solidFill>
          <a:latin typeface="Arial" pitchFamily="34" charset="0"/>
        </a:defRPr>
      </a:lvl8pPr>
      <a:lvl9pPr marL="3886200" indent="-228600" algn="l" rtl="0" eaLnBrk="0" fontAlgn="base" hangingPunct="0">
        <a:spcBef>
          <a:spcPct val="20000"/>
        </a:spcBef>
        <a:spcAft>
          <a:spcPct val="0"/>
        </a:spcAft>
        <a:buChar char="»"/>
        <a:defRPr sz="2000">
          <a:solidFill>
            <a:schemeClr val="tx1"/>
          </a:solidFill>
          <a:latin typeface="Arial" pitchFamily="34" charset="0"/>
        </a:defRPr>
      </a:lvl9pPr>
    </p:bodyStyle>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3074" name="Group 1"/>
          <p:cNvGrpSpPr>
            <a:grpSpLocks/>
          </p:cNvGrpSpPr>
          <p:nvPr/>
        </p:nvGrpSpPr>
        <p:grpSpPr bwMode="auto">
          <a:xfrm>
            <a:off x="0" y="-7938"/>
            <a:ext cx="12192000" cy="6865938"/>
            <a:chOff x="0" y="-8640"/>
            <a:chExt cx="12191760" cy="6866280"/>
          </a:xfrm>
        </p:grpSpPr>
        <p:sp>
          <p:nvSpPr>
            <p:cNvPr id="116" name="CustomShape 2"/>
            <p:cNvSpPr/>
            <p:nvPr/>
          </p:nvSpPr>
          <p:spPr>
            <a:xfrm>
              <a:off x="9370829" y="-702"/>
              <a:ext cx="1219176" cy="6858342"/>
            </a:xfrm>
            <a:custGeom>
              <a:avLst/>
              <a:gdLst/>
              <a:ahLst/>
              <a:cxnLst/>
              <a:rect l="l" t="t" r="r" b="b"/>
              <a:pathLst>
                <a:path w="21600" h="21600">
                  <a:moveTo>
                    <a:pt x="0" y="0"/>
                  </a:moveTo>
                  <a:lnTo>
                    <a:pt x="21600" y="21600"/>
                  </a:lnTo>
                </a:path>
              </a:pathLst>
            </a:custGeom>
            <a:noFill/>
            <a:ln w="9360">
              <a:solidFill>
                <a:srgbClr val="BFBFBF"/>
              </a:solidFill>
              <a:round/>
            </a:ln>
          </p:spPr>
          <p:style>
            <a:lnRef idx="0">
              <a:scrgbClr r="0" g="0" b="0"/>
            </a:lnRef>
            <a:fillRef idx="0">
              <a:scrgbClr r="0" g="0" b="0"/>
            </a:fillRef>
            <a:effectRef idx="0">
              <a:scrgbClr r="0" g="0" b="0"/>
            </a:effectRef>
            <a:fontRef idx="minor"/>
          </p:style>
        </p:sp>
        <p:sp>
          <p:nvSpPr>
            <p:cNvPr id="117" name="CustomShape 3"/>
            <p:cNvSpPr/>
            <p:nvPr/>
          </p:nvSpPr>
          <p:spPr>
            <a:xfrm flipH="1">
              <a:off x="7424592" y="3680895"/>
              <a:ext cx="4763993" cy="3176745"/>
            </a:xfrm>
            <a:custGeom>
              <a:avLst/>
              <a:gdLst/>
              <a:ahLst/>
              <a:cxnLst/>
              <a:rect l="l" t="t" r="r" b="b"/>
              <a:pathLst>
                <a:path w="21600" h="21600">
                  <a:moveTo>
                    <a:pt x="0" y="0"/>
                  </a:moveTo>
                  <a:lnTo>
                    <a:pt x="21600" y="21600"/>
                  </a:lnTo>
                </a:path>
              </a:pathLst>
            </a:custGeom>
            <a:noFill/>
            <a:ln w="9360">
              <a:solidFill>
                <a:srgbClr val="D8D8D8"/>
              </a:solidFill>
              <a:round/>
            </a:ln>
          </p:spPr>
          <p:style>
            <a:lnRef idx="0">
              <a:scrgbClr r="0" g="0" b="0"/>
            </a:lnRef>
            <a:fillRef idx="0">
              <a:scrgbClr r="0" g="0" b="0"/>
            </a:fillRef>
            <a:effectRef idx="0">
              <a:scrgbClr r="0" g="0" b="0"/>
            </a:effectRef>
            <a:fontRef idx="minor"/>
          </p:style>
        </p:sp>
        <p:sp>
          <p:nvSpPr>
            <p:cNvPr id="118" name="CustomShape 4"/>
            <p:cNvSpPr/>
            <p:nvPr/>
          </p:nvSpPr>
          <p:spPr>
            <a:xfrm>
              <a:off x="9181919" y="-8640"/>
              <a:ext cx="3006666" cy="6866280"/>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29803"/>
              </a:schemeClr>
            </a:solidFill>
            <a:ln>
              <a:noFill/>
            </a:ln>
          </p:spPr>
          <p:style>
            <a:lnRef idx="0">
              <a:scrgbClr r="0" g="0" b="0"/>
            </a:lnRef>
            <a:fillRef idx="0">
              <a:scrgbClr r="0" g="0" b="0"/>
            </a:fillRef>
            <a:effectRef idx="0">
              <a:scrgbClr r="0" g="0" b="0"/>
            </a:effectRef>
            <a:fontRef idx="minor"/>
          </p:style>
        </p:sp>
        <p:sp>
          <p:nvSpPr>
            <p:cNvPr id="119" name="CustomShape 5"/>
            <p:cNvSpPr/>
            <p:nvPr/>
          </p:nvSpPr>
          <p:spPr>
            <a:xfrm>
              <a:off x="9602599" y="-8640"/>
              <a:ext cx="2589161" cy="6866280"/>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p:spPr>
          <p:style>
            <a:lnRef idx="0">
              <a:scrgbClr r="0" g="0" b="0"/>
            </a:lnRef>
            <a:fillRef idx="0">
              <a:scrgbClr r="0" g="0" b="0"/>
            </a:fillRef>
            <a:effectRef idx="0">
              <a:scrgbClr r="0" g="0" b="0"/>
            </a:effectRef>
            <a:fontRef idx="minor"/>
          </p:style>
        </p:sp>
        <p:sp>
          <p:nvSpPr>
            <p:cNvPr id="120" name="CustomShape 6"/>
            <p:cNvSpPr/>
            <p:nvPr/>
          </p:nvSpPr>
          <p:spPr>
            <a:xfrm>
              <a:off x="8932687" y="3047450"/>
              <a:ext cx="3259073" cy="3810190"/>
            </a:xfrm>
            <a:prstGeom prst="triangle">
              <a:avLst>
                <a:gd name="adj" fmla="val 100000"/>
              </a:avLst>
            </a:prstGeom>
            <a:solidFill>
              <a:schemeClr val="accent2">
                <a:alpha val="71764"/>
              </a:schemeClr>
            </a:solidFill>
            <a:ln>
              <a:noFill/>
            </a:ln>
          </p:spPr>
          <p:style>
            <a:lnRef idx="0">
              <a:scrgbClr r="0" g="0" b="0"/>
            </a:lnRef>
            <a:fillRef idx="0">
              <a:scrgbClr r="0" g="0" b="0"/>
            </a:fillRef>
            <a:effectRef idx="0">
              <a:scrgbClr r="0" g="0" b="0"/>
            </a:effectRef>
            <a:fontRef idx="minor"/>
          </p:style>
        </p:sp>
        <p:sp>
          <p:nvSpPr>
            <p:cNvPr id="121" name="CustomShape 7"/>
            <p:cNvSpPr/>
            <p:nvPr/>
          </p:nvSpPr>
          <p:spPr>
            <a:xfrm>
              <a:off x="9334316" y="-8640"/>
              <a:ext cx="2854269" cy="6866280"/>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rgbClr val="506D7A">
                <a:alpha val="70000"/>
              </a:srgbClr>
            </a:solidFill>
            <a:ln>
              <a:noFill/>
            </a:ln>
          </p:spPr>
          <p:style>
            <a:lnRef idx="0">
              <a:scrgbClr r="0" g="0" b="0"/>
            </a:lnRef>
            <a:fillRef idx="0">
              <a:scrgbClr r="0" g="0" b="0"/>
            </a:fillRef>
            <a:effectRef idx="0">
              <a:scrgbClr r="0" g="0" b="0"/>
            </a:effectRef>
            <a:fontRef idx="minor"/>
          </p:style>
        </p:sp>
        <p:sp>
          <p:nvSpPr>
            <p:cNvPr id="122" name="CustomShape 8"/>
            <p:cNvSpPr/>
            <p:nvPr/>
          </p:nvSpPr>
          <p:spPr>
            <a:xfrm>
              <a:off x="10897973" y="-8640"/>
              <a:ext cx="1290612" cy="6866280"/>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rgbClr val="E1E8EB">
                <a:alpha val="70000"/>
              </a:srgbClr>
            </a:solidFill>
            <a:ln>
              <a:noFill/>
            </a:ln>
          </p:spPr>
          <p:style>
            <a:lnRef idx="0">
              <a:scrgbClr r="0" g="0" b="0"/>
            </a:lnRef>
            <a:fillRef idx="0">
              <a:scrgbClr r="0" g="0" b="0"/>
            </a:fillRef>
            <a:effectRef idx="0">
              <a:scrgbClr r="0" g="0" b="0"/>
            </a:effectRef>
            <a:fontRef idx="minor"/>
          </p:style>
        </p:sp>
        <p:sp>
          <p:nvSpPr>
            <p:cNvPr id="123" name="CustomShape 9"/>
            <p:cNvSpPr/>
            <p:nvPr/>
          </p:nvSpPr>
          <p:spPr>
            <a:xfrm>
              <a:off x="10939248" y="-8640"/>
              <a:ext cx="1249337" cy="6866280"/>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4705"/>
              </a:schemeClr>
            </a:solidFill>
            <a:ln>
              <a:noFill/>
            </a:ln>
          </p:spPr>
          <p:style>
            <a:lnRef idx="0">
              <a:scrgbClr r="0" g="0" b="0"/>
            </a:lnRef>
            <a:fillRef idx="0">
              <a:scrgbClr r="0" g="0" b="0"/>
            </a:fillRef>
            <a:effectRef idx="0">
              <a:scrgbClr r="0" g="0" b="0"/>
            </a:effectRef>
            <a:fontRef idx="minor"/>
          </p:style>
        </p:sp>
        <p:sp>
          <p:nvSpPr>
            <p:cNvPr id="124" name="CustomShape 10"/>
            <p:cNvSpPr/>
            <p:nvPr/>
          </p:nvSpPr>
          <p:spPr>
            <a:xfrm>
              <a:off x="10370934" y="3590402"/>
              <a:ext cx="1817651" cy="3267238"/>
            </a:xfrm>
            <a:prstGeom prst="triangle">
              <a:avLst>
                <a:gd name="adj" fmla="val 100000"/>
              </a:avLst>
            </a:prstGeom>
            <a:solidFill>
              <a:schemeClr val="accent1">
                <a:alpha val="80000"/>
              </a:schemeClr>
            </a:solidFill>
            <a:ln>
              <a:noFill/>
            </a:ln>
          </p:spPr>
          <p:style>
            <a:lnRef idx="0">
              <a:scrgbClr r="0" g="0" b="0"/>
            </a:lnRef>
            <a:fillRef idx="0">
              <a:scrgbClr r="0" g="0" b="0"/>
            </a:fillRef>
            <a:effectRef idx="0">
              <a:scrgbClr r="0" g="0" b="0"/>
            </a:effectRef>
            <a:fontRef idx="minor"/>
          </p:style>
        </p:sp>
        <p:sp>
          <p:nvSpPr>
            <p:cNvPr id="125" name="CustomShape 11"/>
            <p:cNvSpPr/>
            <p:nvPr/>
          </p:nvSpPr>
          <p:spPr>
            <a:xfrm>
              <a:off x="0" y="4012698"/>
              <a:ext cx="447666" cy="2844942"/>
            </a:xfrm>
            <a:prstGeom prst="triangle">
              <a:avLst>
                <a:gd name="adj" fmla="val 0"/>
              </a:avLst>
            </a:prstGeom>
            <a:solidFill>
              <a:schemeClr val="accent1">
                <a:alpha val="84705"/>
              </a:schemeClr>
            </a:solidFill>
            <a:ln>
              <a:noFill/>
            </a:ln>
          </p:spPr>
          <p:style>
            <a:lnRef idx="0">
              <a:scrgbClr r="0" g="0" b="0"/>
            </a:lnRef>
            <a:fillRef idx="0">
              <a:scrgbClr r="0" g="0" b="0"/>
            </a:fillRef>
            <a:effectRef idx="0">
              <a:scrgbClr r="0" g="0" b="0"/>
            </a:effectRef>
            <a:fontRef idx="minor"/>
          </p:style>
        </p:sp>
      </p:grpSp>
      <p:sp>
        <p:nvSpPr>
          <p:cNvPr id="126" name="PlaceHolder 12"/>
          <p:cNvSpPr>
            <a:spLocks noGrp="1"/>
          </p:cNvSpPr>
          <p:nvPr>
            <p:ph type="dt"/>
          </p:nvPr>
        </p:nvSpPr>
        <p:spPr>
          <a:xfrm>
            <a:off x="7205663" y="6042025"/>
            <a:ext cx="911225" cy="363538"/>
          </a:xfrm>
          <a:prstGeom prst="rect">
            <a:avLst/>
          </a:prstGeom>
        </p:spPr>
        <p:txBody>
          <a:bodyPr anchor="ctr">
            <a:noAutofit/>
          </a:bodyPr>
          <a:lstStyle>
            <a:lvl1pPr fontAlgn="auto">
              <a:spcBef>
                <a:spcPts val="0"/>
              </a:spcBef>
              <a:spcAft>
                <a:spcPts val="0"/>
              </a:spcAft>
              <a:defRPr sz="2400" spc="-1">
                <a:latin typeface="Times New Roman"/>
                <a:ea typeface="+mn-ea"/>
                <a:cs typeface="+mn-cs"/>
              </a:defRPr>
            </a:lvl1pPr>
          </a:lstStyle>
          <a:p>
            <a:pPr>
              <a:defRPr/>
            </a:pPr>
            <a:endParaRPr lang="pt-BR" dirty="0"/>
          </a:p>
        </p:txBody>
      </p:sp>
      <p:sp>
        <p:nvSpPr>
          <p:cNvPr id="127" name="PlaceHolder 13"/>
          <p:cNvSpPr>
            <a:spLocks noGrp="1"/>
          </p:cNvSpPr>
          <p:nvPr>
            <p:ph type="ftr"/>
          </p:nvPr>
        </p:nvSpPr>
        <p:spPr>
          <a:xfrm>
            <a:off x="677863" y="6042025"/>
            <a:ext cx="6296025" cy="363538"/>
          </a:xfrm>
          <a:prstGeom prst="rect">
            <a:avLst/>
          </a:prstGeom>
        </p:spPr>
        <p:txBody>
          <a:bodyPr anchor="ctr">
            <a:noAutofit/>
          </a:bodyPr>
          <a:lstStyle>
            <a:lvl1pPr fontAlgn="auto">
              <a:spcBef>
                <a:spcPts val="0"/>
              </a:spcBef>
              <a:spcAft>
                <a:spcPts val="0"/>
              </a:spcAft>
              <a:defRPr sz="2400" spc="-1">
                <a:latin typeface="Times New Roman"/>
                <a:ea typeface="+mn-ea"/>
                <a:cs typeface="+mn-cs"/>
              </a:defRPr>
            </a:lvl1pPr>
          </a:lstStyle>
          <a:p>
            <a:pPr>
              <a:defRPr/>
            </a:pPr>
            <a:endParaRPr lang="pt-BR" dirty="0"/>
          </a:p>
        </p:txBody>
      </p:sp>
      <p:sp>
        <p:nvSpPr>
          <p:cNvPr id="128" name="PlaceHolder 14"/>
          <p:cNvSpPr>
            <a:spLocks noGrp="1"/>
          </p:cNvSpPr>
          <p:nvPr>
            <p:ph type="sldNum"/>
          </p:nvPr>
        </p:nvSpPr>
        <p:spPr>
          <a:xfrm>
            <a:off x="8589963" y="6042025"/>
            <a:ext cx="684212" cy="363538"/>
          </a:xfrm>
          <a:prstGeom prst="rect">
            <a:avLst/>
          </a:prstGeom>
        </p:spPr>
        <p:txBody>
          <a:bodyPr anchor="ctr">
            <a:noAutofit/>
          </a:bodyPr>
          <a:lstStyle>
            <a:lvl1pPr algn="r" fontAlgn="auto">
              <a:spcBef>
                <a:spcPts val="0"/>
              </a:spcBef>
              <a:spcAft>
                <a:spcPts val="0"/>
              </a:spcAft>
              <a:defRPr sz="900" spc="-1">
                <a:solidFill>
                  <a:srgbClr val="CEDADF"/>
                </a:solidFill>
                <a:latin typeface="Trebuchet MS"/>
                <a:ea typeface="Trebuchet MS"/>
                <a:cs typeface="+mn-cs"/>
              </a:defRPr>
            </a:lvl1pPr>
          </a:lstStyle>
          <a:p>
            <a:pPr>
              <a:defRPr/>
            </a:pPr>
            <a:fld id="{D7FF36C2-F588-4438-97FE-BF0E2BD8B953}" type="slidenum">
              <a:rPr lang="pt-BR"/>
              <a:pPr>
                <a:defRPr/>
              </a:pPr>
              <a:t>‹nº›</a:t>
            </a:fld>
            <a:endParaRPr lang="pt-BR" dirty="0">
              <a:solidFill>
                <a:schemeClr val="tx1"/>
              </a:solidFill>
              <a:latin typeface="Times New Roman"/>
              <a:ea typeface="+mn-ea"/>
            </a:endParaRPr>
          </a:p>
        </p:txBody>
      </p:sp>
      <p:sp>
        <p:nvSpPr>
          <p:cNvPr id="129" name="PlaceHolder 15"/>
          <p:cNvSpPr>
            <a:spLocks noGrp="1"/>
          </p:cNvSpPr>
          <p:nvPr>
            <p:ph type="title"/>
          </p:nvPr>
        </p:nvSpPr>
        <p:spPr>
          <a:xfrm>
            <a:off x="609600" y="273050"/>
            <a:ext cx="10972800" cy="1144588"/>
          </a:xfrm>
          <a:prstGeom prst="rect">
            <a:avLst/>
          </a:prstGeom>
        </p:spPr>
        <p:txBody>
          <a:bodyPr lIns="0" tIns="0" rIns="0" bIns="0" anchor="ctr">
            <a:noAutofit/>
          </a:bodyPr>
          <a:lstStyle/>
          <a:p>
            <a:r>
              <a:rPr lang="pt-BR"/>
              <a:t>Clique para editar o formato do texto do título</a:t>
            </a:r>
          </a:p>
        </p:txBody>
      </p:sp>
      <p:sp>
        <p:nvSpPr>
          <p:cNvPr id="130" name="PlaceHolder 16"/>
          <p:cNvSpPr>
            <a:spLocks noGrp="1"/>
          </p:cNvSpPr>
          <p:nvPr>
            <p:ph type="body"/>
          </p:nvPr>
        </p:nvSpPr>
        <p:spPr>
          <a:xfrm>
            <a:off x="609600" y="1604963"/>
            <a:ext cx="10972800" cy="3976687"/>
          </a:xfrm>
          <a:prstGeom prst="rect">
            <a:avLst/>
          </a:prstGeom>
        </p:spPr>
        <p:txBody>
          <a:bodyPr lIns="0" tIns="0" rIns="0" bIns="0">
            <a:normAutofit/>
          </a:bodyPr>
          <a:lstStyle/>
          <a:p>
            <a:r>
              <a:rPr lang="pt-BR"/>
              <a:t>Clique para editar o formato do texto da estrutura de tópicos</a:t>
            </a:r>
          </a:p>
          <a:p>
            <a:pPr lvl="1"/>
            <a:r>
              <a:rPr lang="pt-BR"/>
              <a:t>2.º nível da estrutura de tópicos</a:t>
            </a:r>
          </a:p>
          <a:p>
            <a:pPr lvl="2"/>
            <a:r>
              <a:rPr lang="pt-BR"/>
              <a:t>3.º nível da estrutura de tópicos</a:t>
            </a:r>
          </a:p>
          <a:p>
            <a:pPr lvl="3"/>
            <a:r>
              <a:rPr lang="pt-BR"/>
              <a:t>4.º nível da estrutura de tópicos</a:t>
            </a:r>
          </a:p>
          <a:p>
            <a:pPr lvl="4"/>
            <a:r>
              <a:rPr lang="pt-BR"/>
              <a:t>5.º nível da estrutura de tópicos</a:t>
            </a:r>
          </a:p>
          <a:p>
            <a:pPr lvl="5"/>
            <a:r>
              <a:rPr lang="pt-BR"/>
              <a:t>6.º nível da estrutura de tópicos</a:t>
            </a:r>
          </a:p>
          <a:p>
            <a:pPr lvl="6"/>
            <a:r>
              <a:rPr lang="pt-BR"/>
              <a:t>7.º nível da estrutura de tópicos</a:t>
            </a:r>
          </a:p>
        </p:txBody>
      </p:sp>
    </p:spTree>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 id="2147483758" r:id="rId12"/>
  </p:sldLayoutIdLst>
  <p:txStyles>
    <p:titleStyle>
      <a:lvl1pPr algn="ctr" rtl="0" eaLnBrk="0" fontAlgn="base" hangingPunct="0">
        <a:spcBef>
          <a:spcPct val="0"/>
        </a:spcBef>
        <a:spcAft>
          <a:spcPct val="0"/>
        </a:spcAft>
        <a:defRPr sz="4400">
          <a:solidFill>
            <a:schemeClr val="tx2"/>
          </a:solidFill>
          <a:latin typeface="Arial" pitchFamily="34" charset="0"/>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eaLnBrk="0" fontAlgn="base" hangingPunct="0">
        <a:spcBef>
          <a:spcPct val="0"/>
        </a:spcBef>
        <a:spcAft>
          <a:spcPct val="0"/>
        </a:spcAft>
        <a:defRPr sz="4400">
          <a:solidFill>
            <a:schemeClr val="tx2"/>
          </a:solidFill>
          <a:latin typeface="Arial" pitchFamily="34" charset="0"/>
        </a:defRPr>
      </a:lvl6pPr>
      <a:lvl7pPr marL="914400" algn="ctr" rtl="0" eaLnBrk="0" fontAlgn="base" hangingPunct="0">
        <a:spcBef>
          <a:spcPct val="0"/>
        </a:spcBef>
        <a:spcAft>
          <a:spcPct val="0"/>
        </a:spcAft>
        <a:defRPr sz="4400">
          <a:solidFill>
            <a:schemeClr val="tx2"/>
          </a:solidFill>
          <a:latin typeface="Arial" pitchFamily="34" charset="0"/>
        </a:defRPr>
      </a:lvl7pPr>
      <a:lvl8pPr marL="1371600" algn="ctr" rtl="0" eaLnBrk="0" fontAlgn="base" hangingPunct="0">
        <a:spcBef>
          <a:spcPct val="0"/>
        </a:spcBef>
        <a:spcAft>
          <a:spcPct val="0"/>
        </a:spcAft>
        <a:defRPr sz="4400">
          <a:solidFill>
            <a:schemeClr val="tx2"/>
          </a:solidFill>
          <a:latin typeface="Arial" pitchFamily="34" charset="0"/>
        </a:defRPr>
      </a:lvl8pPr>
      <a:lvl9pPr marL="1828800" algn="ctr" rtl="0" eaLnBrk="0" fontAlgn="base" hangingPunct="0">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Arial" pitchFamily="34" charset="0"/>
        </a:defRPr>
      </a:lvl1pPr>
      <a:lvl2pPr marL="742950" indent="-285750" algn="l" rtl="0" eaLnBrk="0" fontAlgn="base" hangingPunct="0">
        <a:spcBef>
          <a:spcPct val="20000"/>
        </a:spcBef>
        <a:spcAft>
          <a:spcPct val="0"/>
        </a:spcAft>
        <a:buChar char="–"/>
        <a:defRPr sz="2800">
          <a:solidFill>
            <a:schemeClr val="tx1"/>
          </a:solidFill>
          <a:latin typeface="Arial" pitchFamily="34" charset="0"/>
        </a:defRPr>
      </a:lvl2pPr>
      <a:lvl3pPr marL="1143000" indent="-228600" algn="l" rtl="0" eaLnBrk="0" fontAlgn="base" hangingPunct="0">
        <a:spcBef>
          <a:spcPct val="20000"/>
        </a:spcBef>
        <a:spcAft>
          <a:spcPct val="0"/>
        </a:spcAft>
        <a:buChar char="•"/>
        <a:defRPr sz="2400">
          <a:solidFill>
            <a:schemeClr val="tx1"/>
          </a:solidFill>
          <a:latin typeface="Arial" pitchFamily="34" charset="0"/>
        </a:defRPr>
      </a:lvl3pPr>
      <a:lvl4pPr marL="1600200" indent="-228600" algn="l" rtl="0" eaLnBrk="0" fontAlgn="base" hangingPunct="0">
        <a:spcBef>
          <a:spcPct val="20000"/>
        </a:spcBef>
        <a:spcAft>
          <a:spcPct val="0"/>
        </a:spcAft>
        <a:buChar char="–"/>
        <a:defRPr sz="2000">
          <a:solidFill>
            <a:schemeClr val="tx1"/>
          </a:solidFill>
          <a:latin typeface="Arial" pitchFamily="34" charset="0"/>
        </a:defRPr>
      </a:lvl4pPr>
      <a:lvl5pPr marL="2057400" indent="-228600" algn="l" rtl="0" eaLnBrk="0" fontAlgn="base" hangingPunct="0">
        <a:spcBef>
          <a:spcPct val="20000"/>
        </a:spcBef>
        <a:spcAft>
          <a:spcPct val="0"/>
        </a:spcAft>
        <a:buChar char="»"/>
        <a:defRPr sz="2000">
          <a:solidFill>
            <a:schemeClr val="tx1"/>
          </a:solidFill>
          <a:latin typeface="Arial" pitchFamily="34" charset="0"/>
        </a:defRPr>
      </a:lvl5pPr>
      <a:lvl6pPr marL="2514600" indent="-228600" algn="l" rtl="0" eaLnBrk="0" fontAlgn="base" hangingPunct="0">
        <a:spcBef>
          <a:spcPct val="20000"/>
        </a:spcBef>
        <a:spcAft>
          <a:spcPct val="0"/>
        </a:spcAft>
        <a:buChar char="»"/>
        <a:defRPr sz="2000">
          <a:solidFill>
            <a:schemeClr val="tx1"/>
          </a:solidFill>
          <a:latin typeface="Arial" pitchFamily="34" charset="0"/>
        </a:defRPr>
      </a:lvl6pPr>
      <a:lvl7pPr marL="2971800" indent="-228600" algn="l" rtl="0" eaLnBrk="0" fontAlgn="base" hangingPunct="0">
        <a:spcBef>
          <a:spcPct val="20000"/>
        </a:spcBef>
        <a:spcAft>
          <a:spcPct val="0"/>
        </a:spcAft>
        <a:buChar char="»"/>
        <a:defRPr sz="2000">
          <a:solidFill>
            <a:schemeClr val="tx1"/>
          </a:solidFill>
          <a:latin typeface="Arial" pitchFamily="34" charset="0"/>
        </a:defRPr>
      </a:lvl7pPr>
      <a:lvl8pPr marL="3429000" indent="-228600" algn="l" rtl="0" eaLnBrk="0" fontAlgn="base" hangingPunct="0">
        <a:spcBef>
          <a:spcPct val="20000"/>
        </a:spcBef>
        <a:spcAft>
          <a:spcPct val="0"/>
        </a:spcAft>
        <a:buChar char="»"/>
        <a:defRPr sz="2000">
          <a:solidFill>
            <a:schemeClr val="tx1"/>
          </a:solidFill>
          <a:latin typeface="Arial" pitchFamily="34" charset="0"/>
        </a:defRPr>
      </a:lvl8pPr>
      <a:lvl9pPr marL="3886200" indent="-228600" algn="l" rtl="0" eaLnBrk="0" fontAlgn="base" hangingPunct="0">
        <a:spcBef>
          <a:spcPct val="20000"/>
        </a:spcBef>
        <a:spcAft>
          <a:spcPct val="0"/>
        </a:spcAft>
        <a:buChar char="»"/>
        <a:defRPr sz="2000">
          <a:solidFill>
            <a:schemeClr val="tx1"/>
          </a:solidFill>
          <a:latin typeface="Arial" pitchFamily="34" charset="0"/>
        </a:defRPr>
      </a:lvl9pPr>
    </p:bodyStyle>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hyperlink" Target="https://pubmed.ncbi.nlm.nih.gov/35778486/"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8" Type="http://schemas.openxmlformats.org/officeDocument/2006/relationships/hyperlink" Target="http://scholar.google.com/scholar_lookup?&amp;title=Intraventricular%20hemorrhage%20and%20neurodevelopmental%20outcomes%20in%20extreme%20preterm%20infants&amp;journal=Pediatrics&amp;volume=133&amp;pages=55-62&amp;publication_year=2014&amp;author=Bolisetty,S&amp;author=Dhawan,A&amp;author=Abdel-Latif,M&amp;author=Bajuk,B&amp;author=Stack,J&amp;author=Lui,K" TargetMode="External"/><Relationship Id="rId13" Type="http://schemas.openxmlformats.org/officeDocument/2006/relationships/hyperlink" Target="http://www.ncbi.nlm.nih.gov/entrez/query.fcgi?cmd=Retrieve&amp;db=PubMed&amp;dopt=Abstract&amp;list_uids=29181530" TargetMode="External"/><Relationship Id="rId18" Type="http://schemas.openxmlformats.org/officeDocument/2006/relationships/hyperlink" Target="http://www.ncbi.nlm.nih.gov/pmc/articles/PMC6786801" TargetMode="External"/><Relationship Id="rId26" Type="http://schemas.openxmlformats.org/officeDocument/2006/relationships/hyperlink" Target="https://doi.org/10.1001/jamapediatrics.2017.5323" TargetMode="External"/><Relationship Id="rId3" Type="http://schemas.openxmlformats.org/officeDocument/2006/relationships/hyperlink" Target="http://www.ncbi.nlm.nih.gov/entrez/query.fcgi?cmd=Retrieve&amp;db=PubMed&amp;dopt=Abstract&amp;list_uids=6707798" TargetMode="External"/><Relationship Id="rId21" Type="http://schemas.openxmlformats.org/officeDocument/2006/relationships/hyperlink" Target="http://www.ncbi.nlm.nih.gov/entrez/query.fcgi?cmd=Retrieve&amp;db=PubMed&amp;dopt=Abstract&amp;list_uids=26598455" TargetMode="External"/><Relationship Id="rId34" Type="http://schemas.openxmlformats.org/officeDocument/2006/relationships/hyperlink" Target="http://scholar.google.com/scholar_lookup?&amp;title=Neurobiology%20of%20periventricular%20leukomalacia%20in%20the%20premature%20infant&amp;journal=Pediatr%20Res&amp;volume=50&amp;pages=553-62&amp;publication_year=2001&amp;author=Volpe,JJ" TargetMode="External"/><Relationship Id="rId7" Type="http://schemas.openxmlformats.org/officeDocument/2006/relationships/hyperlink" Target="https://doi.org/10.1542/peds.2013-0372" TargetMode="External"/><Relationship Id="rId12" Type="http://schemas.openxmlformats.org/officeDocument/2006/relationships/hyperlink" Target="http://scholar.google.com/scholar_lookup?&amp;title=Neurodevelopmental%20outcomes%20of%20extremely%20low-gestational-age%20neonates%20with%20low-grade%20periventricular-intraventricular%20hemorrhage&amp;journal=JAMA%20Pediatr&amp;volume=167&amp;pages=451-9&amp;publication_year=2013&amp;author=Payne,AH&amp;author=Hintz,SR&amp;author=Hibbs,AM&amp;author=Walsh,MC&amp;author=Vohr,BR&amp;author=Bann,CM" TargetMode="External"/><Relationship Id="rId17" Type="http://schemas.openxmlformats.org/officeDocument/2006/relationships/hyperlink" Target="http://www.ncbi.nlm.nih.gov/entrez/query.fcgi?cmd=Retrieve&amp;db=PubMed&amp;dopt=Abstract&amp;list_uids=31600248" TargetMode="External"/><Relationship Id="rId25" Type="http://schemas.openxmlformats.org/officeDocument/2006/relationships/hyperlink" Target="http://www.ncbi.nlm.nih.gov/pmc/articles/PMC5875339" TargetMode="External"/><Relationship Id="rId33" Type="http://schemas.openxmlformats.org/officeDocument/2006/relationships/hyperlink" Target="https://doi.org/10.1203/00006450-200111000-00003" TargetMode="External"/><Relationship Id="rId38" Type="http://schemas.openxmlformats.org/officeDocument/2006/relationships/hyperlink" Target="http://scholar.google.com/scholar_lookup?&amp;title=%E2%80%9CIntraventricular%E2%80%9D%20hemorrhage%20and%20cystic%20periventricular%20leukomalacia%20in%20preterm%20infants:%20how%20are%20they%20related?&amp;journal=J%20Child%20Neurol&amp;volume=24&amp;pages=1158-70&amp;publication_year=2009&amp;author=Kusters,CD&amp;author=Chen,ML&amp;author=Follett,PL&amp;author=Dammann,O" TargetMode="External"/><Relationship Id="rId2" Type="http://schemas.openxmlformats.org/officeDocument/2006/relationships/hyperlink" Target="https://www.nature.com/articles/cas-redirect/1:STN:280:DyaL2c7msVahtw==" TargetMode="External"/><Relationship Id="rId16" Type="http://schemas.openxmlformats.org/officeDocument/2006/relationships/hyperlink" Target="https://www.nature.com/articles/cas-redirect/1:CAS:528:DC+C1MXit1Wis7bL" TargetMode="External"/><Relationship Id="rId20" Type="http://schemas.openxmlformats.org/officeDocument/2006/relationships/hyperlink" Target="http://scholar.google.com/scholar_lookup?&amp;title=Impact%20of%20peri-intraventricular%20haemorrhage%20and%20periventricular%20leukomalacia%20in%20the%20neurodevelopment%20of%20preterms:%20A%20systematic%20review%20and%20meta-analysis&amp;journal=PLoS%20One&amp;volume=14&amp;publication_year=2019&amp;author=Gotardo,JW&amp;author=Volkmer,NFV&amp;author=Stangler,GP&amp;author=Dornelles,AD&amp;author=Bohrer,BBA&amp;author=Carvalho,CG" TargetMode="External"/><Relationship Id="rId29" Type="http://schemas.openxmlformats.org/officeDocument/2006/relationships/hyperlink" Target="https://doi.org/10.1542/peds.2008-1162" TargetMode="External"/><Relationship Id="rId1" Type="http://schemas.openxmlformats.org/officeDocument/2006/relationships/slideLayout" Target="../slideLayouts/slideLayout13.xml"/><Relationship Id="rId6" Type="http://schemas.openxmlformats.org/officeDocument/2006/relationships/hyperlink" Target="http://www.ncbi.nlm.nih.gov/entrez/query.fcgi?cmd=Retrieve&amp;db=PubMed&amp;dopt=Abstract&amp;list_uids=24379238" TargetMode="External"/><Relationship Id="rId11" Type="http://schemas.openxmlformats.org/officeDocument/2006/relationships/hyperlink" Target="https://doi.org/10.1001/jamapediatrics.2013.866" TargetMode="External"/><Relationship Id="rId24" Type="http://schemas.openxmlformats.org/officeDocument/2006/relationships/hyperlink" Target="http://www.ncbi.nlm.nih.gov/entrez/query.fcgi?cmd=Retrieve&amp;db=PubMed&amp;dopt=Abstract&amp;list_uids=29459939" TargetMode="External"/><Relationship Id="rId32" Type="http://schemas.openxmlformats.org/officeDocument/2006/relationships/hyperlink" Target="http://www.ncbi.nlm.nih.gov/entrez/query.fcgi?cmd=Retrieve&amp;db=PubMed&amp;dopt=Abstract&amp;list_uids=11641446" TargetMode="External"/><Relationship Id="rId37" Type="http://schemas.openxmlformats.org/officeDocument/2006/relationships/hyperlink" Target="https://doi.org/10.1177/0883073809338064" TargetMode="External"/><Relationship Id="rId5" Type="http://schemas.openxmlformats.org/officeDocument/2006/relationships/hyperlink" Target="http://scholar.google.com/scholar_lookup?&amp;title=Intraventricular%20hemorrhage%20in%20the%20preterm%20neonate:%20timing%20and%20cerebral%20blood%20flow%20changes&amp;journal=J%20Pediatr&amp;volume=104&amp;pages=419-25&amp;publication_year=1984&amp;author=Ment,LR&amp;author=Duncan,CC&amp;author=Ehrenkranz,RA&amp;author=Lange,RC&amp;author=Taylor,KJ&amp;author=Kleinman,CS" TargetMode="External"/><Relationship Id="rId15" Type="http://schemas.openxmlformats.org/officeDocument/2006/relationships/hyperlink" Target="http://scholar.google.com/scholar_lookup?&amp;title=Neurodevelopmental%20and%20behavioral%20outcomes%20in%20extremely%20premature%20neonates%20with%20ventriculomegaly%20in%20the%20absence%20of%20periventricular-intraventricular%20hemorrhage&amp;journal=JAMA%20Pediatr&amp;volume=172&amp;pages=32-42&amp;publication_year=2018&amp;author=Pappas,A&amp;author=Adams-Chapman,I&amp;author=Shankaran,S&amp;author=McDonald,SA&amp;author=Stoll,BJ&amp;author=Laptook,AR" TargetMode="External"/><Relationship Id="rId23" Type="http://schemas.openxmlformats.org/officeDocument/2006/relationships/hyperlink" Target="http://scholar.google.com/scholar_lookup?&amp;title=Periventricular/Intraventricular%20hemorrhage%20and%20neurodevelopmental%20outcomes:%20A%20meta-analysis&amp;journal=Pediatrics&amp;volume=136&amp;pages=1132-43&amp;publication_year=2015&amp;author=Mukerji,A&amp;author=Shah,V&amp;author=Shah,PS" TargetMode="External"/><Relationship Id="rId28" Type="http://schemas.openxmlformats.org/officeDocument/2006/relationships/hyperlink" Target="http://www.ncbi.nlm.nih.gov/entrez/query.fcgi?cmd=Retrieve&amp;db=PubMed&amp;dopt=Abstract&amp;list_uids=19255037" TargetMode="External"/><Relationship Id="rId36" Type="http://schemas.openxmlformats.org/officeDocument/2006/relationships/hyperlink" Target="http://www.ncbi.nlm.nih.gov/pmc/articles/PMC3695711" TargetMode="External"/><Relationship Id="rId10" Type="http://schemas.openxmlformats.org/officeDocument/2006/relationships/hyperlink" Target="http://www.ncbi.nlm.nih.gov/pmc/articles/PMC3953349" TargetMode="External"/><Relationship Id="rId19" Type="http://schemas.openxmlformats.org/officeDocument/2006/relationships/hyperlink" Target="https://doi.org/10.1371/journal.pone.0223427" TargetMode="External"/><Relationship Id="rId31" Type="http://schemas.openxmlformats.org/officeDocument/2006/relationships/hyperlink" Target="https://www.nature.com/articles/cas-redirect/1:STN:280:DC+D3MrmtlGktQ==" TargetMode="External"/><Relationship Id="rId4" Type="http://schemas.openxmlformats.org/officeDocument/2006/relationships/hyperlink" Target="https://doi.org/10.1016/S0022-3476(84)81109-9" TargetMode="External"/><Relationship Id="rId9" Type="http://schemas.openxmlformats.org/officeDocument/2006/relationships/hyperlink" Target="http://www.ncbi.nlm.nih.gov/entrez/query.fcgi?cmd=Retrieve&amp;db=PubMed&amp;dopt=Abstract&amp;list_uids=23460139" TargetMode="External"/><Relationship Id="rId14" Type="http://schemas.openxmlformats.org/officeDocument/2006/relationships/hyperlink" Target="https://doi.org/10.1001/jamapediatrics.2017.3545" TargetMode="External"/><Relationship Id="rId22" Type="http://schemas.openxmlformats.org/officeDocument/2006/relationships/hyperlink" Target="https://doi.org/10.1542/peds.2015-0944" TargetMode="External"/><Relationship Id="rId27" Type="http://schemas.openxmlformats.org/officeDocument/2006/relationships/hyperlink" Target="http://scholar.google.com/scholar_lookup?&amp;title=Cognitive%20outcomes%20of%20children%20born%20extremely%20or%20very%20preterm%20since%20the%201990s%20and%20associated%20risk%20factors:%20A%20meta-analysis%20and%20meta-regression&amp;journal=JAMA%20Pediatr&amp;volume=172&amp;pages=361-7&amp;publication_year=2018&amp;author=Twilhaar,ES&amp;author=Wade,RM&amp;author=Kieviet,JF&amp;author=Goudoever,JB&amp;author=Elburg,RM&amp;author=Oosterlaan,J" TargetMode="External"/><Relationship Id="rId30" Type="http://schemas.openxmlformats.org/officeDocument/2006/relationships/hyperlink" Target="http://scholar.google.com/scholar_lookup?&amp;title=Lasting%20effects%20of%20preterm%20birth%20and%20neonatal%20brain%20hemorrhage%20at%2012%20years%20of%20age&amp;journal=Pediatrics&amp;volume=123&amp;pages=1037-44&amp;publication_year=2009&amp;author=Luu,TM&amp;author=Ment,LR&amp;author=Schneider,KC&amp;author=Katz,KH&amp;author=Allan,WC&amp;author=Vohr,BR" TargetMode="External"/><Relationship Id="rId35" Type="http://schemas.openxmlformats.org/officeDocument/2006/relationships/hyperlink" Target="http://www.ncbi.nlm.nih.gov/entrez/query.fcgi?cmd=Retrieve&amp;db=PubMed&amp;dopt=Abstract&amp;list_uids=19745088" TargetMode="External"/></Relationships>
</file>

<file path=ppt/slides/_rels/slide38.xml.rels><?xml version="1.0" encoding="UTF-8" standalone="yes"?>
<Relationships xmlns="http://schemas.openxmlformats.org/package/2006/relationships"><Relationship Id="rId8" Type="http://schemas.openxmlformats.org/officeDocument/2006/relationships/hyperlink" Target="http://www.ncbi.nlm.nih.gov/entrez/query.fcgi?cmd=Retrieve&amp;db=PubMed&amp;dopt=Abstract&amp;list_uids=20191041" TargetMode="External"/><Relationship Id="rId13" Type="http://schemas.openxmlformats.org/officeDocument/2006/relationships/hyperlink" Target="http://www.ncbi.nlm.nih.gov/entrez/query.fcgi?cmd=Retrieve&amp;db=PubMed&amp;dopt=Abstract&amp;list_uids=18296574" TargetMode="External"/><Relationship Id="rId18" Type="http://schemas.openxmlformats.org/officeDocument/2006/relationships/hyperlink" Target="http://www.ncbi.nlm.nih.gov/entrez/query.fcgi?cmd=Retrieve&amp;db=PubMed&amp;dopt=Abstract&amp;list_uids=30348960" TargetMode="External"/><Relationship Id="rId26" Type="http://schemas.openxmlformats.org/officeDocument/2006/relationships/hyperlink" Target="http://scholar.google.com/scholar_lookup?&amp;title=Impact%20of%20continuous%20capnography%20in%20ventilated%20neonates:%20A%20randomized,%20multicenter%20study&amp;journal=J%20Pediatr&amp;volume=168&amp;pages=56-61&amp;publication_year=2016&amp;author=Kugelman,A&amp;author=Golan,A&amp;author=Riskin,A&amp;author=Shoris,I&amp;author=Ronen,M&amp;author=Qumqam,N" TargetMode="External"/><Relationship Id="rId3" Type="http://schemas.openxmlformats.org/officeDocument/2006/relationships/hyperlink" Target="https://doi.org/10.1097/01.AOG.0000130838.02410.b7" TargetMode="External"/><Relationship Id="rId21" Type="http://schemas.openxmlformats.org/officeDocument/2006/relationships/hyperlink" Target="https://doi.org/10.1002/14651858.CD000174.pub2" TargetMode="External"/><Relationship Id="rId7" Type="http://schemas.openxmlformats.org/officeDocument/2006/relationships/hyperlink" Target="http://scholar.google.com/scholar_lookup?&amp;title=Hemodynamic%20and%20antecedent%20risk%20factors%20of%20early%20and%20late%20periventricular/intraventricular%20hemorrhage%20in%20premature%20infants&amp;journal=Pediatrics&amp;volume=112&amp;pages=33-9&amp;publication_year=2003&amp;author=Osborn,DA&amp;author=Evans,N&amp;author=Kluckow,M" TargetMode="External"/><Relationship Id="rId12" Type="http://schemas.openxmlformats.org/officeDocument/2006/relationships/hyperlink" Target="https://www.nature.com/articles/cas-redirect/1:STN:280:DC+D1c7js12qsA==" TargetMode="External"/><Relationship Id="rId17" Type="http://schemas.openxmlformats.org/officeDocument/2006/relationships/hyperlink" Target="http://scholar.google.com/scholar_lookup?&amp;title=Antenatal%20corticosteroids%20for%20accelerating%20fetal%20lung%20maturation%20for%20women%20at%20risk%20of%20preterm%20birth&amp;journal=Cochrane%20Database%20Syst%20Rev&amp;volume=3&amp;publication_year=2017&amp;author=Roberts,D&amp;author=Brown,J&amp;author=Medley,N&amp;author=Dalziel,SR" TargetMode="External"/><Relationship Id="rId25" Type="http://schemas.openxmlformats.org/officeDocument/2006/relationships/hyperlink" Target="https://doi.org/10.1016/j.jpeds.2015.09.051" TargetMode="External"/><Relationship Id="rId2" Type="http://schemas.openxmlformats.org/officeDocument/2006/relationships/hyperlink" Target="http://www.ncbi.nlm.nih.gov/entrez/query.fcgi?cmd=Retrieve&amp;db=PubMed&amp;dopt=Abstract&amp;list_uids=15291991" TargetMode="External"/><Relationship Id="rId16" Type="http://schemas.openxmlformats.org/officeDocument/2006/relationships/hyperlink" Target="http://www.ncbi.nlm.nih.gov/entrez/query.fcgi?cmd=Retrieve&amp;db=PubMed&amp;dopt=Abstract&amp;list_uids=28321847" TargetMode="External"/><Relationship Id="rId20" Type="http://schemas.openxmlformats.org/officeDocument/2006/relationships/hyperlink" Target="http://scholar.google.com/scholar_lookup?&amp;title=Elevated%20midline%20head%20positioning%20of%20extremely%20low%20birth%20weight%20infants:%20effects%20on%20cardiopulmonary%20function%20and%20the%20incidence%20of%20periventricular-intraventricular%20hemorrhage&amp;journal=J%20Perinatol&amp;volume=39&amp;pages=54-62&amp;publication_year=2019&amp;author=Kochan,M&amp;author=Leonardi,B&amp;author=Firestine,A&amp;author=McPadden,J&amp;author=Cobb,D&amp;author=Shah,TA" TargetMode="External"/><Relationship Id="rId1" Type="http://schemas.openxmlformats.org/officeDocument/2006/relationships/slideLayout" Target="../slideLayouts/slideLayout13.xml"/><Relationship Id="rId6" Type="http://schemas.openxmlformats.org/officeDocument/2006/relationships/hyperlink" Target="https://doi.org/10.1542/peds.112.1.33" TargetMode="External"/><Relationship Id="rId11" Type="http://schemas.openxmlformats.org/officeDocument/2006/relationships/hyperlink" Target="http://scholar.google.com/scholar_lookup?&amp;title=Risk%20factors%20for%20periventricular-intraventricular%20hemorrhage%20in%20premature%20infants&amp;journal=J%20Korean%20Med%20Sci&amp;volume=25&amp;pages=418-24&amp;publication_year=2010&amp;author=Lee,JY&amp;author=Kim,HS&amp;author=Jung,E&amp;author=Kim,ES&amp;author=Shim,GH&amp;author=Lee,HJ" TargetMode="External"/><Relationship Id="rId24" Type="http://schemas.openxmlformats.org/officeDocument/2006/relationships/hyperlink" Target="http://www.ncbi.nlm.nih.gov/entrez/query.fcgi?cmd=Retrieve&amp;db=PubMed&amp;dopt=Abstract&amp;list_uids=26490126" TargetMode="External"/><Relationship Id="rId5" Type="http://schemas.openxmlformats.org/officeDocument/2006/relationships/hyperlink" Target="http://www.ncbi.nlm.nih.gov/entrez/query.fcgi?cmd=Retrieve&amp;db=PubMed&amp;dopt=Abstract&amp;list_uids=12837865" TargetMode="External"/><Relationship Id="rId15" Type="http://schemas.openxmlformats.org/officeDocument/2006/relationships/hyperlink" Target="http://scholar.google.com/scholar_lookup?&amp;title=Pathogenesis%20of%20cerebral%20white%20matter%20injury%20of%20prematurity&amp;journal=Arch%20Dis%20Child%20Fetal%20Neonatal%20Ed&amp;volume=93&amp;pages=F153-61&amp;publication_year=2008&amp;author=Khwaja,O&amp;author=Volpe,JJ" TargetMode="External"/><Relationship Id="rId23" Type="http://schemas.openxmlformats.org/officeDocument/2006/relationships/hyperlink" Target="http://scholar.google.com/scholar_lookup?&amp;title=Effect%20of%20timing%20of%20umbilical%20cord%20clamping%20and%20other%20strategies%20to%20influence%20placental%20transfusion%20at%20preterm%20birth%20on%20maternal%20and%20infant%20outcomes&amp;journal=Cochrane%20Database%20Syst%20Rev&amp;volume=9&amp;publication_year=2019&amp;author=Rabe,H&amp;author=Gyte,GM&amp;author=Diaz-Rossello,JL&amp;author=Duley,L" TargetMode="External"/><Relationship Id="rId10" Type="http://schemas.openxmlformats.org/officeDocument/2006/relationships/hyperlink" Target="https://doi.org/10.3346/jkms.2010.25.3.418" TargetMode="External"/><Relationship Id="rId19" Type="http://schemas.openxmlformats.org/officeDocument/2006/relationships/hyperlink" Target="https://doi.org/10.1038/s41372-018-0261-1" TargetMode="External"/><Relationship Id="rId4" Type="http://schemas.openxmlformats.org/officeDocument/2006/relationships/hyperlink" Target="http://scholar.google.com/scholar_lookup?&amp;title=Intraventricular%20hemorrhage%20and%20periventricular%20leukomalacia%20in%20preterm%20infants&amp;journal=Obstet%20Gynecol&amp;volume=104&amp;pages=225-31&amp;publication_year=2004&amp;author=Vergani,P&amp;author=Locatelli,A&amp;author=Doria,V&amp;author=Assi,F&amp;author=Paterlini,G&amp;author=Pezzullo,JC" TargetMode="External"/><Relationship Id="rId9" Type="http://schemas.openxmlformats.org/officeDocument/2006/relationships/hyperlink" Target="http://www.ncbi.nlm.nih.gov/pmc/articles/PMC2826744" TargetMode="External"/><Relationship Id="rId14" Type="http://schemas.openxmlformats.org/officeDocument/2006/relationships/hyperlink" Target="https://doi.org/10.1136/adc.2006.108837" TargetMode="External"/><Relationship Id="rId22" Type="http://schemas.openxmlformats.org/officeDocument/2006/relationships/hyperlink" Target="http://www.ncbi.nlm.nih.gov/entrez/query.fcgi?cmd=Retrieve&amp;db=PubMed&amp;dopt=Abstract&amp;list_uids=31529790" TargetMode="External"/></Relationships>
</file>

<file path=ppt/slides/_rels/slide39.xml.rels><?xml version="1.0" encoding="UTF-8" standalone="yes"?>
<Relationships xmlns="http://schemas.openxmlformats.org/package/2006/relationships"><Relationship Id="rId8" Type="http://schemas.openxmlformats.org/officeDocument/2006/relationships/hyperlink" Target="http://scholar.google.com/scholar_lookup?&amp;title=Implementing%20quality%20improvements%20in%20the%20intensive%20care%20unit:%20Ventilator%20bundle%20as%20an%20example&amp;journal=Crit%20Care%20Med&amp;volume=37&amp;pages=305-9&amp;publication_year=2009&amp;author=Zilberberg,MD&amp;author=Shorr,AF&amp;author=Kollef,MH" TargetMode="External"/><Relationship Id="rId13" Type="http://schemas.openxmlformats.org/officeDocument/2006/relationships/hyperlink" Target="http://www.ncbi.nlm.nih.gov/entrez/query.fcgi?cmd=Retrieve&amp;db=PubMed&amp;dopt=Abstract&amp;list_uids=305471" TargetMode="External"/><Relationship Id="rId18" Type="http://schemas.openxmlformats.org/officeDocument/2006/relationships/hyperlink" Target="http://www.ncbi.nlm.nih.gov/pmc/articles/PMC1627506" TargetMode="External"/><Relationship Id="rId26" Type="http://schemas.openxmlformats.org/officeDocument/2006/relationships/hyperlink" Target="http://www.ncbi.nlm.nih.gov/entrez/query.fcgi?cmd=Retrieve&amp;db=PubMed&amp;dopt=Abstract&amp;list_uids=16554847" TargetMode="External"/><Relationship Id="rId39" Type="http://schemas.openxmlformats.org/officeDocument/2006/relationships/hyperlink" Target="http://www.ncbi.nlm.nih.gov/pmc/articles/PMC4026205" TargetMode="External"/><Relationship Id="rId3" Type="http://schemas.openxmlformats.org/officeDocument/2006/relationships/hyperlink" Target="http://www.ncbi.nlm.nih.gov/entrez/query.fcgi?cmd=Retrieve&amp;db=PubMed&amp;dopt=Abstract&amp;list_uids=17192537" TargetMode="External"/><Relationship Id="rId21" Type="http://schemas.openxmlformats.org/officeDocument/2006/relationships/hyperlink" Target="https://www.nature.com/articles/cas-redirect/1:CAS:528:DC+C2cXht1egtrrP" TargetMode="External"/><Relationship Id="rId34" Type="http://schemas.openxmlformats.org/officeDocument/2006/relationships/hyperlink" Target="http://www.ncbi.nlm.nih.gov/entrez/query.fcgi?cmd=Retrieve&amp;db=PubMed&amp;dopt=Abstract&amp;list_uids=26679155" TargetMode="External"/><Relationship Id="rId42" Type="http://schemas.openxmlformats.org/officeDocument/2006/relationships/hyperlink" Target="https://www.nature.com/articles/cas-redirect/1:CAS:528:DC+C1MXhvVOqurfE" TargetMode="External"/><Relationship Id="rId7" Type="http://schemas.openxmlformats.org/officeDocument/2006/relationships/hyperlink" Target="https://doi.org/10.1097/CCM.0b013e3181926623" TargetMode="External"/><Relationship Id="rId12" Type="http://schemas.openxmlformats.org/officeDocument/2006/relationships/hyperlink" Target="https://www.nature.com/articles/cas-redirect/1:STN:280:DyaE1c7jt1alsg==" TargetMode="External"/><Relationship Id="rId17" Type="http://schemas.openxmlformats.org/officeDocument/2006/relationships/hyperlink" Target="http://www.ncbi.nlm.nih.gov/entrez/query.fcgi?cmd=Retrieve&amp;db=PubMed&amp;dopt=Abstract&amp;list_uids=7332336" TargetMode="External"/><Relationship Id="rId25" Type="http://schemas.openxmlformats.org/officeDocument/2006/relationships/hyperlink" Target="https://www.nature.com/articles/cas-redirect/1:STN:280:DC+D283ivVOmtw==" TargetMode="External"/><Relationship Id="rId33" Type="http://schemas.openxmlformats.org/officeDocument/2006/relationships/hyperlink" Target="https://www.nature.com/articles/cas-redirect/1:CAS:528:DC+C28Xms1Kgu74=" TargetMode="External"/><Relationship Id="rId38" Type="http://schemas.openxmlformats.org/officeDocument/2006/relationships/hyperlink" Target="http://www.ncbi.nlm.nih.gov/entrez/query.fcgi?cmd=Retrieve&amp;db=PubMed&amp;dopt=Abstract&amp;list_uids=23942558" TargetMode="External"/><Relationship Id="rId2" Type="http://schemas.openxmlformats.org/officeDocument/2006/relationships/hyperlink" Target="https://www.nature.com/articles/cas-redirect/1:CAS:528:DC+D2sXhslSmtA==" TargetMode="External"/><Relationship Id="rId16" Type="http://schemas.openxmlformats.org/officeDocument/2006/relationships/hyperlink" Target="https://www.nature.com/articles/cas-redirect/1:STN:280:DyaL387jtl2rtw==" TargetMode="External"/><Relationship Id="rId20" Type="http://schemas.openxmlformats.org/officeDocument/2006/relationships/hyperlink" Target="http://scholar.google.com/scholar_lookup?&amp;title=Measurement%20of%20the%20growth%20of%20the%20lateral%20ventricles%20in%20preterm%20infants%20with%20real-time%20ultrasound&amp;journal=Arch%20Dis%20Child&amp;volume=56&amp;pages=900-4&amp;publication_year=1981&amp;author=Levene,MI" TargetMode="External"/><Relationship Id="rId29" Type="http://schemas.openxmlformats.org/officeDocument/2006/relationships/hyperlink" Target="https://www.nature.com/articles/cas-redirect/1:CAS:528:DC+C28Xhsl2ju78=" TargetMode="External"/><Relationship Id="rId41" Type="http://schemas.openxmlformats.org/officeDocument/2006/relationships/hyperlink" Target="http://scholar.google.com/scholar_lookup?&amp;title=Septicemia%20mortality%20reduction%20in%20neonates%20in%20a%20heart%20rate%20characteristics%20monitoring%20trial&amp;journal=Pediatr%20Res&amp;volume=74&amp;pages=570-5&amp;publication_year=2013&amp;author=Fairchild,KD&amp;author=Schelonka,RL&amp;author=Kaufman,DA&amp;author=Carlo,WA&amp;author=Kattwinkel,J&amp;author=Porcelli,PJ" TargetMode="External"/><Relationship Id="rId1" Type="http://schemas.openxmlformats.org/officeDocument/2006/relationships/slideLayout" Target="../slideLayouts/slideLayout13.xml"/><Relationship Id="rId6" Type="http://schemas.openxmlformats.org/officeDocument/2006/relationships/hyperlink" Target="http://www.ncbi.nlm.nih.gov/entrez/query.fcgi?cmd=Retrieve&amp;db=PubMed&amp;dopt=Abstract&amp;list_uids=19050626" TargetMode="External"/><Relationship Id="rId11" Type="http://schemas.openxmlformats.org/officeDocument/2006/relationships/hyperlink" Target="http://scholar.google.com/scholar_lookup?&amp;title=Intraventricular%20hemorrhage%20and%20white%20matter%20injury%20in%20preclinical%20and%20clinical%20studies&amp;journal=Neoreviews&amp;volume=20&amp;pages=e636-e52&amp;publication_year=2019&amp;author=Romantsik,O&amp;author=Bruschettini,M&amp;author=Ley,D" TargetMode="External"/><Relationship Id="rId24" Type="http://schemas.openxmlformats.org/officeDocument/2006/relationships/hyperlink" Target="http://scholar.google.com/scholar_lookup?&amp;title=Effect%20of%20carbon%20dioxide%20on%20cerebral%20blood%20flow%20velocity%20in%20preterm%20infants%20during%20postnatal%20transition&amp;journal=Acta%20Paediatr&amp;volume=103&amp;pages=e334-9&amp;publication_year=2014&amp;author=Noori,S&amp;author=Anderson,M&amp;author=Soleymani,S&amp;author=Seri,I" TargetMode="External"/><Relationship Id="rId32" Type="http://schemas.openxmlformats.org/officeDocument/2006/relationships/hyperlink" Target="http://scholar.google.com/scholar_lookup?&amp;title=Reference%20values%20of%20regional%20cerebral%20oxygen%20saturation%20during%20the%20first%203%20days%20of%20life%20in%20preterm%20neonates&amp;journal=Pediatr%20Res&amp;volume=79&amp;pages=55-64&amp;publication_year=2016&amp;author=Alderliesten,T&amp;author=Dix,L&amp;author=Baerts,W&amp;author=Caicedo,A&amp;author=Huffel,S&amp;author=Naulaers,G" TargetMode="External"/><Relationship Id="rId37" Type="http://schemas.openxmlformats.org/officeDocument/2006/relationships/hyperlink" Target="http://scholar.google.com/scholar_lookup?&amp;title=The%20SafeBoosC%20II%20randomized%20trial:%20treatment%20guided%20by%20near-infrared%20spectroscopy%20reduces%20cerebral%20hypoxia%20without%20changing%20early%20biomarkers%20of%20brain%20injury&amp;journal=Pediatr%20Res&amp;volume=79&amp;pages=528-35&amp;publication_year=2016&amp;author=Plomgaard,AM&amp;author=Oeveren,W&amp;author=Petersen,TH&amp;author=Alderliesten,T&amp;author=Austin,T&amp;author=Bel,F" TargetMode="External"/><Relationship Id="rId40" Type="http://schemas.openxmlformats.org/officeDocument/2006/relationships/hyperlink" Target="https://doi.org/10.1038/pr.2013.136" TargetMode="External"/><Relationship Id="rId45" Type="http://schemas.openxmlformats.org/officeDocument/2006/relationships/hyperlink" Target="http://scholar.google.com/scholar_lookup?&amp;title=A%20single-dose%20indomethacin%20prophylaxis%20for%20reducing%20perinatal%20brain%20injury%20in%20extremely%20low%20birth%20weight%20infants:%20a%20non-inferiority%20analysis&amp;journal=J%20Perinatol&amp;volume=39&amp;pages=1462-71&amp;publication_year=2019&amp;author=Bhat,R&amp;author=Zayek,M&amp;author=Maertens,P&amp;author=Eyal,F" TargetMode="External"/><Relationship Id="rId5" Type="http://schemas.openxmlformats.org/officeDocument/2006/relationships/hyperlink" Target="http://scholar.google.com/scholar_lookup?&amp;title=An%20intervention%20to%20decrease%20catheter-related%20bloodstream%20infections%20in%20the%20ICU&amp;journal=N%20Engl%20J%20Med&amp;volume=355&amp;pages=2725-32&amp;publication_year=2006&amp;author=Pronovost,P&amp;author=Needham,D&amp;author=Berenholtz,S&amp;author=Sinopoli,D&amp;author=Chu,H&amp;author=Cosgrove,S" TargetMode="External"/><Relationship Id="rId15" Type="http://schemas.openxmlformats.org/officeDocument/2006/relationships/hyperlink" Target="http://scholar.google.com/scholar_lookup?&amp;title=Incidence%20and%20evolution%20of%20subependymal%20and%20intraventricular%20hemorrhage:%20a%20study%20of%20infants%20with%20birth%20weights%20less%20than%201,500%20gm&amp;journal=J%20Pediatr&amp;volume=92&amp;pages=529-34&amp;publication_year=1978&amp;author=Papile,LA&amp;author=Burstein,J&amp;author=Burstein,R&amp;author=Koffler,H" TargetMode="External"/><Relationship Id="rId23" Type="http://schemas.openxmlformats.org/officeDocument/2006/relationships/hyperlink" Target="https://doi.org/10.1111/apa.12646" TargetMode="External"/><Relationship Id="rId28" Type="http://schemas.openxmlformats.org/officeDocument/2006/relationships/hyperlink" Target="http://scholar.google.com/scholar_lookup?&amp;title=Hypercapnia%20during%20the%20first%203%20days%20of%20life%20is%20associated%20with%20severe%20intraventricular%20hemorrhage%20in%20very%20low%20birth%20weight%20infants&amp;journal=J%20Perinatol&amp;volume=26&amp;pages=279-85&amp;publication_year=2006&amp;author=Kaiser,JR&amp;author=Gauss,CH&amp;author=Pont,MM&amp;author=Williams,DK" TargetMode="External"/><Relationship Id="rId36" Type="http://schemas.openxmlformats.org/officeDocument/2006/relationships/hyperlink" Target="https://doi.org/10.1038/pr.2015.266" TargetMode="External"/><Relationship Id="rId10" Type="http://schemas.openxmlformats.org/officeDocument/2006/relationships/hyperlink" Target="https://doi.org/10.1542/neo.20-11-e636" TargetMode="External"/><Relationship Id="rId19" Type="http://schemas.openxmlformats.org/officeDocument/2006/relationships/hyperlink" Target="https://doi.org/10.1136/adc.56.12.900" TargetMode="External"/><Relationship Id="rId31" Type="http://schemas.openxmlformats.org/officeDocument/2006/relationships/hyperlink" Target="https://doi.org/10.1038/pr.2015.186" TargetMode="External"/><Relationship Id="rId44" Type="http://schemas.openxmlformats.org/officeDocument/2006/relationships/hyperlink" Target="https://doi.org/10.1038/s41372-019-0509-4" TargetMode="External"/><Relationship Id="rId4" Type="http://schemas.openxmlformats.org/officeDocument/2006/relationships/hyperlink" Target="https://doi.org/10.1056/NEJMoa061115" TargetMode="External"/><Relationship Id="rId9" Type="http://schemas.openxmlformats.org/officeDocument/2006/relationships/hyperlink" Target="http://www.ncbi.nlm.nih.gov/entrez/query.fcgi?cmd=Retrieve&amp;db=PubMed&amp;dopt=Abstract&amp;list_uids=31676738" TargetMode="External"/><Relationship Id="rId14" Type="http://schemas.openxmlformats.org/officeDocument/2006/relationships/hyperlink" Target="https://doi.org/10.1016/S0022-3476(78)80282-0" TargetMode="External"/><Relationship Id="rId22" Type="http://schemas.openxmlformats.org/officeDocument/2006/relationships/hyperlink" Target="http://www.ncbi.nlm.nih.gov/entrez/query.fcgi?cmd=Retrieve&amp;db=PubMed&amp;dopt=Abstract&amp;list_uids=24673183" TargetMode="External"/><Relationship Id="rId27" Type="http://schemas.openxmlformats.org/officeDocument/2006/relationships/hyperlink" Target="https://doi.org/10.1038/sj.jp.7211492" TargetMode="External"/><Relationship Id="rId30" Type="http://schemas.openxmlformats.org/officeDocument/2006/relationships/hyperlink" Target="http://www.ncbi.nlm.nih.gov/entrez/query.fcgi?cmd=Retrieve&amp;db=PubMed&amp;dopt=Abstract&amp;list_uids=26389823" TargetMode="External"/><Relationship Id="rId35" Type="http://schemas.openxmlformats.org/officeDocument/2006/relationships/hyperlink" Target="http://www.ncbi.nlm.nih.gov/pmc/articles/PMC4840238" TargetMode="External"/><Relationship Id="rId43" Type="http://schemas.openxmlformats.org/officeDocument/2006/relationships/hyperlink" Target="http://www.ncbi.nlm.nih.gov/entrez/query.fcgi?cmd=Retrieve&amp;db=PubMed&amp;dopt=Abstract&amp;list_uids=31570798" TargetMode="External"/></Relationships>
</file>

<file path=ppt/slides/_rels/slide40.xml.rels><?xml version="1.0" encoding="UTF-8" standalone="yes"?>
<Relationships xmlns="http://schemas.openxmlformats.org/package/2006/relationships"><Relationship Id="rId8" Type="http://schemas.openxmlformats.org/officeDocument/2006/relationships/hyperlink" Target="https://doi.org/10.1016/j.resuscitation.2003.10.004" TargetMode="External"/><Relationship Id="rId13" Type="http://schemas.openxmlformats.org/officeDocument/2006/relationships/hyperlink" Target="https://doi.org/10.1038/jp.2013.44" TargetMode="External"/><Relationship Id="rId18" Type="http://schemas.openxmlformats.org/officeDocument/2006/relationships/hyperlink" Target="http://scholar.google.com/scholar_lookup?&amp;title=Sound%20and%20the%20developing%20infant%20in%20the%20NICU:%20Conclusions%20and%20recommendations%20for%20care&amp;journal=J%20Perinatol&amp;volume=20&amp;pages=S88-93&amp;publication_year=2000&amp;author=Graven,SN" TargetMode="External"/><Relationship Id="rId26" Type="http://schemas.openxmlformats.org/officeDocument/2006/relationships/hyperlink" Target="http://www.ncbi.nlm.nih.gov/entrez/query.fcgi?cmd=Retrieve&amp;db=PubMed&amp;dopt=Abstract&amp;list_uids=26429125" TargetMode="External"/><Relationship Id="rId3" Type="http://schemas.openxmlformats.org/officeDocument/2006/relationships/hyperlink" Target="https://doi.org/10.1159/000092411" TargetMode="External"/><Relationship Id="rId21" Type="http://schemas.openxmlformats.org/officeDocument/2006/relationships/hyperlink" Target="http://scholar.google.com/scholar_lookup?&amp;title=Noninvasive%20continuous%20monitoring%20of%20the%20effects%20of%20head%20position%20on%20brain%20hemodynamics%20in%20ventilated%20infants&amp;journal=Pediatrics&amp;volume=109&amp;pages=434-40&amp;publication_year=2002&amp;author=Pellicer,A&amp;author=Gaya,F&amp;author=Madero,R&amp;author=Quero,J&amp;author=Cabanas,F" TargetMode="External"/><Relationship Id="rId7" Type="http://schemas.openxmlformats.org/officeDocument/2006/relationships/hyperlink" Target="http://www.ncbi.nlm.nih.gov/entrez/query.fcgi?cmd=Retrieve&amp;db=PubMed&amp;dopt=Abstract&amp;list_uids=15036741" TargetMode="External"/><Relationship Id="rId12" Type="http://schemas.openxmlformats.org/officeDocument/2006/relationships/hyperlink" Target="http://www.ncbi.nlm.nih.gov/pmc/articles/PMC3735635" TargetMode="External"/><Relationship Id="rId17" Type="http://schemas.openxmlformats.org/officeDocument/2006/relationships/hyperlink" Target="https://doi.org/10.1038/sj.jp.7200444" TargetMode="External"/><Relationship Id="rId25" Type="http://schemas.openxmlformats.org/officeDocument/2006/relationships/hyperlink" Target="http://scholar.google.com/scholar_lookup?&amp;title=Head%20position%20affects%20intracranial%20pressure%20in%20newborn%20infants&amp;journal=J%20Pediatr&amp;volume=103&amp;pages=950-3&amp;publication_year=1983&amp;author=Emery,JR&amp;author=Peabody,JL" TargetMode="External"/><Relationship Id="rId2" Type="http://schemas.openxmlformats.org/officeDocument/2006/relationships/hyperlink" Target="http://www.ncbi.nlm.nih.gov/entrez/query.fcgi?cmd=Retrieve&amp;db=PubMed&amp;dopt=Abstract&amp;list_uids=16569929" TargetMode="External"/><Relationship Id="rId16" Type="http://schemas.openxmlformats.org/officeDocument/2006/relationships/hyperlink" Target="http://www.ncbi.nlm.nih.gov/entrez/query.fcgi?cmd=Retrieve&amp;db=PubMed&amp;dopt=Abstract&amp;list_uids=11190706" TargetMode="External"/><Relationship Id="rId20" Type="http://schemas.openxmlformats.org/officeDocument/2006/relationships/hyperlink" Target="https://doi.org/10.1542/peds.109.3.434" TargetMode="External"/><Relationship Id="rId29" Type="http://schemas.openxmlformats.org/officeDocument/2006/relationships/hyperlink" Target="http://www.ncbi.nlm.nih.gov/entrez/query.fcgi?cmd=Retrieve&amp;db=PubMed&amp;dopt=Abstract&amp;list_uids=26053341" TargetMode="External"/><Relationship Id="rId1" Type="http://schemas.openxmlformats.org/officeDocument/2006/relationships/slideLayout" Target="../slideLayouts/slideLayout13.xml"/><Relationship Id="rId6" Type="http://schemas.openxmlformats.org/officeDocument/2006/relationships/hyperlink" Target="https://www.nature.com/articles/cas-redirect/1:CAS:528:DC+D2cXhsVOnu7k=" TargetMode="External"/><Relationship Id="rId11" Type="http://schemas.openxmlformats.org/officeDocument/2006/relationships/hyperlink" Target="http://www.ncbi.nlm.nih.gov/entrez/query.fcgi?cmd=Retrieve&amp;db=PubMed&amp;dopt=Abstract&amp;list_uids=23619374" TargetMode="External"/><Relationship Id="rId24" Type="http://schemas.openxmlformats.org/officeDocument/2006/relationships/hyperlink" Target="https://doi.org/10.1016/S0022-3476(83)80728-8" TargetMode="External"/><Relationship Id="rId5" Type="http://schemas.openxmlformats.org/officeDocument/2006/relationships/hyperlink" Target="http://scholar.google.com/scholar_lookup?&amp;title=Effects%20of%20rapid%20versus%20slow%20infusion%20of%20sodium%20bicarbonate%20on%20cerebral%20hemodynamics%20and%20oxygenation%20in%20preterm%20infants&amp;journal=Biol%20Neonate&amp;volume=90&amp;pages=122-7&amp;publication_year=2006&amp;author=Alfen-van%20der%20Velden,AA&amp;author=Hopman,JC&amp;author=Klaessens,JH&amp;author=Feuth,T&amp;author=Sengers,RC&amp;author=Liem,KD" TargetMode="External"/><Relationship Id="rId15" Type="http://schemas.openxmlformats.org/officeDocument/2006/relationships/hyperlink" Target="https://www.nature.com/articles/cas-redirect/1:STN:280:DC+D3M7jvVKlsg==" TargetMode="External"/><Relationship Id="rId23" Type="http://schemas.openxmlformats.org/officeDocument/2006/relationships/hyperlink" Target="http://www.ncbi.nlm.nih.gov/entrez/query.fcgi?cmd=Retrieve&amp;db=PubMed&amp;dopt=Abstract&amp;list_uids=6644434" TargetMode="External"/><Relationship Id="rId28" Type="http://schemas.openxmlformats.org/officeDocument/2006/relationships/hyperlink" Target="http://scholar.google.com/scholar_lookup?&amp;title=SQUIRE%202.0%20(Standards%20for%20QUality%20Improvement%20Reporting%20Excellence):%20Revised%20publication%20guidelines%20from%20a%20detailed%20consensus%20process&amp;journal=J%20Nurs%20Care%20Qual&amp;volume=31&amp;pages=1-8&amp;publication_year=2016&amp;author=Ogrinc,G&amp;author=Davies,L&amp;author=Goodman,D&amp;author=Batalden,P&amp;author=Davidoff,F&amp;author=Stevens,D" TargetMode="External"/><Relationship Id="rId10" Type="http://schemas.openxmlformats.org/officeDocument/2006/relationships/hyperlink" Target="https://www.nature.com/articles/cas-redirect/1:CAS:528:DC+C3sXhsVWqs7jP" TargetMode="External"/><Relationship Id="rId19" Type="http://schemas.openxmlformats.org/officeDocument/2006/relationships/hyperlink" Target="http://www.ncbi.nlm.nih.gov/entrez/query.fcgi?cmd=Retrieve&amp;db=PubMed&amp;dopt=Abstract&amp;list_uids=11875138" TargetMode="External"/><Relationship Id="rId31" Type="http://schemas.openxmlformats.org/officeDocument/2006/relationships/hyperlink" Target="http://scholar.google.com/scholar_lookup?&amp;title=Nonintubated%20surfactant%20application%20vs%20conventional%20therapy%20in%20extremely%20preterm%20infants:%20A%20randomized%20clinical%20trial&amp;journal=JAMA%20Pediatr&amp;volume=169&amp;pages=723-30&amp;publication_year=2015&amp;author=Kribs,A&amp;author=Roll,C&amp;author=Gopel,W&amp;author=Wieg,C&amp;author=Groneck,P&amp;author=Laux,R" TargetMode="External"/><Relationship Id="rId4" Type="http://schemas.openxmlformats.org/officeDocument/2006/relationships/hyperlink" Target="https://www.nature.com/articles/cas-redirect/1:CAS:528:DC+D28XnvVGltLY=" TargetMode="External"/><Relationship Id="rId9" Type="http://schemas.openxmlformats.org/officeDocument/2006/relationships/hyperlink" Target="http://scholar.google.com/scholar_lookup?&amp;title=A%20randomized%20controlled%20trial%20of%20sodium%20bicarbonate%20in%20neonatal%20resuscitation-effect%20on%20immediate%20outcome&amp;journal=Resuscitation&amp;volume=60&amp;pages=219-23&amp;publication_year=2004&amp;author=Lokesh,L&amp;author=Kumar,P&amp;author=Murki,S&amp;author=Narang,A" TargetMode="External"/><Relationship Id="rId14" Type="http://schemas.openxmlformats.org/officeDocument/2006/relationships/hyperlink" Target="http://scholar.google.com/scholar_lookup?&amp;title=Observational%20study%20of%20cerebral%20hemodynamics%20during%20dopamine%20treatment%20in%20hypotensive%20ELBW%20infants%20on%20the%20first%20day%20of%20life&amp;journal=J%20Perinatol&amp;volume=33&amp;pages=698-702&amp;publication_year=2013&amp;author=Lightburn,MH&amp;author=Gauss,CH&amp;author=Williams,DK&amp;author=Kaiser,JR" TargetMode="External"/><Relationship Id="rId22" Type="http://schemas.openxmlformats.org/officeDocument/2006/relationships/hyperlink" Target="https://www.nature.com/articles/cas-redirect/1:STN:280:DyaL2c/msVSnsA==" TargetMode="External"/><Relationship Id="rId27" Type="http://schemas.openxmlformats.org/officeDocument/2006/relationships/hyperlink" Target="https://doi.org/10.1097/NCQ.0000000000000153" TargetMode="External"/><Relationship Id="rId30" Type="http://schemas.openxmlformats.org/officeDocument/2006/relationships/hyperlink" Target="https://doi.org/10.1001/jamapediatrics.2015.0504" TargetMode="External"/></Relationships>
</file>

<file path=ppt/slides/_rels/slide41.xml.rels><?xml version="1.0" encoding="UTF-8" standalone="yes"?>
<Relationships xmlns="http://schemas.openxmlformats.org/package/2006/relationships"><Relationship Id="rId8" Type="http://schemas.openxmlformats.org/officeDocument/2006/relationships/hyperlink" Target="http://www.ncbi.nlm.nih.gov/entrez/query.fcgi?cmd=Retrieve&amp;db=PubMed&amp;dopt=Abstract&amp;list_uids=24000297" TargetMode="External"/><Relationship Id="rId13" Type="http://schemas.openxmlformats.org/officeDocument/2006/relationships/hyperlink" Target="http://scholar.google.com/scholar_lookup?&amp;title=Neonatal%20care%20bundles%20are%20associated%20with%20a%20reduction%20in%20the%20incidence%20of%20intraventricular%20haemorrhage%20in%20preterm%20infants:%20A%20multicentre%20cohort%20study&amp;journal=Arch%20Dis%20Child%20Fetal%20Neonatal%20Ed&amp;volume=105&amp;pages=419-24&amp;publication_year=2020&amp;author=Bijl-Marcus,K&amp;author=Brouwer,AJ&amp;author=Vries,LS&amp;author=Groenendaal,F&amp;author=Wezel-Meijler,GV" TargetMode="External"/><Relationship Id="rId18" Type="http://schemas.openxmlformats.org/officeDocument/2006/relationships/hyperlink" Target="https://doi.org/10.1097/JPN.0000000000000482" TargetMode="External"/><Relationship Id="rId3" Type="http://schemas.openxmlformats.org/officeDocument/2006/relationships/hyperlink" Target="https://doi.org/10.1542/peds.111.SE1.e497" TargetMode="External"/><Relationship Id="rId21" Type="http://schemas.openxmlformats.org/officeDocument/2006/relationships/hyperlink" Target="https://doi.org/10.1590/1516-3180.2020.0412.r1.28012021" TargetMode="External"/><Relationship Id="rId7" Type="http://schemas.openxmlformats.org/officeDocument/2006/relationships/hyperlink" Target="http://scholar.google.com/scholar_lookup?&amp;title=Evaluation%20and%20development%20of%20potentially%20better%20practices%20for%20the%20prevention%20of%20brain%20hemorrhage%20and%20ischemic%20brain%20injury%20in%20very%20low%20birth%20weight%20infants&amp;journal=Pediatrics&amp;volume=111&amp;pages=e489-96&amp;publication_year=2003&amp;author=Carteaux,P&amp;author=Cohen,H&amp;author=Check,J&amp;author=George,J&amp;author=McKinley,P&amp;author=Lewis,W" TargetMode="External"/><Relationship Id="rId12" Type="http://schemas.openxmlformats.org/officeDocument/2006/relationships/hyperlink" Target="https://doi.org/10.1136/archdischild-2018-316692" TargetMode="External"/><Relationship Id="rId17" Type="http://schemas.openxmlformats.org/officeDocument/2006/relationships/hyperlink" Target="http://www.ncbi.nlm.nih.gov/entrez/query.fcgi?cmd=Retrieve&amp;db=PubMed&amp;dopt=Abstract&amp;list_uids=32332449" TargetMode="External"/><Relationship Id="rId2" Type="http://schemas.openxmlformats.org/officeDocument/2006/relationships/hyperlink" Target="http://www.ncbi.nlm.nih.gov/entrez/query.fcgi?cmd=Retrieve&amp;db=PubMed&amp;dopt=Abstract&amp;list_uids=12671170" TargetMode="External"/><Relationship Id="rId16" Type="http://schemas.openxmlformats.org/officeDocument/2006/relationships/hyperlink" Target="http://scholar.google.com/scholar_lookup?&amp;title=Neuroprotection%20care%20bundle%20implementation%20to%20decrease%20acute%20brain%20injury%20in%20preterm%20infants&amp;journal=Pediatr%20Neurol&amp;volume=110&amp;pages=42-8&amp;publication_year=2020&amp;author=Murthy,P&amp;author=Zein,H&amp;author=Thomas,S&amp;author=Scott,JN&amp;author=Abou%20Mehrem,A&amp;author=Esser,MJ" TargetMode="External"/><Relationship Id="rId20" Type="http://schemas.openxmlformats.org/officeDocument/2006/relationships/hyperlink" Target="http://www.ncbi.nlm.nih.gov/entrez/query.fcgi?cmd=Retrieve&amp;db=PubMed&amp;dopt=Abstract&amp;list_uids=33978129" TargetMode="External"/><Relationship Id="rId1" Type="http://schemas.openxmlformats.org/officeDocument/2006/relationships/slideLayout" Target="../slideLayouts/slideLayout13.xml"/><Relationship Id="rId6" Type="http://schemas.openxmlformats.org/officeDocument/2006/relationships/hyperlink" Target="https://doi.org/10.1542/peds.111.SE1.e489" TargetMode="External"/><Relationship Id="rId11" Type="http://schemas.openxmlformats.org/officeDocument/2006/relationships/hyperlink" Target="http://www.ncbi.nlm.nih.gov/entrez/query.fcgi?cmd=Retrieve&amp;db=PubMed&amp;dopt=Abstract&amp;list_uids=31732682" TargetMode="External"/><Relationship Id="rId5" Type="http://schemas.openxmlformats.org/officeDocument/2006/relationships/hyperlink" Target="http://www.ncbi.nlm.nih.gov/entrez/query.fcgi?cmd=Retrieve&amp;db=PubMed&amp;dopt=Abstract&amp;list_uids=12671169" TargetMode="External"/><Relationship Id="rId15" Type="http://schemas.openxmlformats.org/officeDocument/2006/relationships/hyperlink" Target="https://doi.org/10.1016/j.pediatrneurol.2020.04.016" TargetMode="External"/><Relationship Id="rId10" Type="http://schemas.openxmlformats.org/officeDocument/2006/relationships/hyperlink" Target="http://scholar.google.com/scholar_lookup?&amp;title=Prospective%20risk%20factor%20monitoring%20reduces%20intracranial%20hemorrhage%20rates%20in%20preterm%20infants&amp;journal=Dtsch%20Arztebl%20Int&amp;volume=110&amp;pages=489-96&amp;publication_year=2013&amp;author=Schmid,MB&amp;author=Reister,F&amp;author=Mayer,B&amp;author=Hopfner,RJ&amp;author=Fuchs,H&amp;author=Hummler,HD" TargetMode="External"/><Relationship Id="rId19" Type="http://schemas.openxmlformats.org/officeDocument/2006/relationships/hyperlink" Target="http://scholar.google.com/scholar_lookup?&amp;title=Application%20of%20a%20bundle%20in%20the%20prevention%20of%20peri-intraventricular%20hemorrhage%20in%20preterm%20newborns&amp;journal=J%20Perinat%20Neonatal%20Nurs&amp;volume=34&amp;pages=E5-E11&amp;publication_year=2020&amp;author=Ferreira,DM&amp;author=Girao,ALA&amp;author=AVS,ES&amp;author=Chaves,EMC&amp;author=Almeida,PC&amp;author=Freire,VS" TargetMode="External"/><Relationship Id="rId4" Type="http://schemas.openxmlformats.org/officeDocument/2006/relationships/hyperlink" Target="http://scholar.google.com/scholar_lookup?&amp;title=Implementation%20of%20potentially%20better%20practices%20for%20the%20prevention%20of%20brain%20hemorrhage%20and%20ischemic%20brain%20injury%20in%20very%20low%20birth%20weight%20infants&amp;journal=Pediatrics&amp;volume=111&amp;pages=e497-503&amp;publication_year=2003&amp;author=McLendon,D&amp;author=Check,J&amp;author=Carteaux,P&amp;author=Michael,L&amp;author=Moehring,J&amp;author=Secrest,JW" TargetMode="External"/><Relationship Id="rId9" Type="http://schemas.openxmlformats.org/officeDocument/2006/relationships/hyperlink" Target="http://www.ncbi.nlm.nih.gov/pmc/articles/PMC3752580" TargetMode="External"/><Relationship Id="rId14" Type="http://schemas.openxmlformats.org/officeDocument/2006/relationships/hyperlink" Target="http://www.ncbi.nlm.nih.gov/entrez/query.fcgi?cmd=Retrieve&amp;db=PubMed&amp;dopt=Abstract&amp;list_uids=32473764" TargetMode="External"/><Relationship Id="rId22" Type="http://schemas.openxmlformats.org/officeDocument/2006/relationships/hyperlink" Target="http://scholar.google.com/scholar_lookup?&amp;title=Impact%20of%20bundle%20implementation%20on%20the%20incidence%20of%20peri/intraventricular%20hemorrhage%20among%20preterm%20infants:%20a%20pre-post%20interventional%20study&amp;journal=Sao%20Paulo%20Med%20J.&amp;volume=139&amp;pages=251-8&amp;publication_year=2021&amp;author=Wallau,CAK&amp;author=Costa-Nobre,DT&amp;author=Leslie,A&amp;author=Guinsburg,R"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paulomargotto.com.br/" TargetMode="External"/><Relationship Id="rId1" Type="http://schemas.openxmlformats.org/officeDocument/2006/relationships/slideLayout" Target="../slideLayouts/slideLayout13.xml"/><Relationship Id="rId4" Type="http://schemas.openxmlformats.org/officeDocument/2006/relationships/hyperlink" Target="mailto:pmargotto@gmail.com" TargetMode="External"/></Relationships>
</file>

<file path=ppt/slides/_rels/slide43.xml.rels><?xml version="1.0" encoding="UTF-8" standalone="yes"?>
<Relationships xmlns="http://schemas.openxmlformats.org/package/2006/relationships"><Relationship Id="rId3" Type="http://schemas.openxmlformats.org/officeDocument/2006/relationships/hyperlink" Target="http://paulomargotto.com.br/documentos/4442" TargetMode="External"/><Relationship Id="rId2" Type="http://schemas.openxmlformats.org/officeDocument/2006/relationships/hyperlink" Target="https://pubmed.ncbi.nlm.nih.gov/18460106/" TargetMode="Externa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hyperlink" Target="https://pubmed.ncbi.nlm.nih.gov/32473764/" TargetMode="External"/><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paulomargotto.com.br/documentos/18819" TargetMode="External"/><Relationship Id="rId1" Type="http://schemas.openxmlformats.org/officeDocument/2006/relationships/slideLayout" Target="../slideLayouts/slideLayout13.xml"/><Relationship Id="rId4" Type="http://schemas.openxmlformats.org/officeDocument/2006/relationships/image" Target="../media/image13.emf"/></Relationships>
</file>

<file path=ppt/slides/_rels/slide5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paulomargotto.com.br/documentos/22735" TargetMode="External"/><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5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3.xml"/><Relationship Id="rId4" Type="http://schemas.openxmlformats.org/officeDocument/2006/relationships/hyperlink" Target="https://pubmed.ncbi.nlm.nih.gov/19816235/" TargetMode="External"/></Relationships>
</file>

<file path=ppt/slides/_rels/slide5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3.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57.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27.png"/><Relationship Id="rId2" Type="http://schemas.openxmlformats.org/officeDocument/2006/relationships/image" Target="../media/image23.jpeg"/><Relationship Id="rId1" Type="http://schemas.openxmlformats.org/officeDocument/2006/relationships/slideLayout" Target="../slideLayouts/slideLayout13.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hyperlink" Target="http://www.paulomargotto.com.br/" TargetMode="External"/></Relationships>
</file>

<file path=ppt/slides/_rels/slide5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 name="TextShape 1"/>
          <p:cNvSpPr txBox="1"/>
          <p:nvPr/>
        </p:nvSpPr>
        <p:spPr>
          <a:xfrm>
            <a:off x="839788" y="549275"/>
            <a:ext cx="9477375" cy="2743200"/>
          </a:xfrm>
          <a:prstGeom prst="rect">
            <a:avLst/>
          </a:prstGeom>
          <a:noFill/>
          <a:ln>
            <a:noFill/>
          </a:ln>
        </p:spPr>
        <p:txBody>
          <a:bodyPr anchor="b"/>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lgn="ctr"/>
            <a:r>
              <a:rPr lang="pt-BR" sz="3200" b="1" dirty="0">
                <a:solidFill>
                  <a:srgbClr val="FF33CC"/>
                </a:solidFill>
                <a:latin typeface="Algerian" pitchFamily="82" charset="0"/>
              </a:rPr>
              <a:t>Prevenção de lesão cerebral grave em recém-nascidos muito prematuros: Uma iniciativa de melhoria da qualidade</a:t>
            </a:r>
          </a:p>
        </p:txBody>
      </p:sp>
      <p:sp>
        <p:nvSpPr>
          <p:cNvPr id="174" name="TextShape 2"/>
          <p:cNvSpPr txBox="1"/>
          <p:nvPr/>
        </p:nvSpPr>
        <p:spPr>
          <a:xfrm>
            <a:off x="1847850" y="4868863"/>
            <a:ext cx="7137400" cy="1144587"/>
          </a:xfrm>
          <a:prstGeom prst="rect">
            <a:avLst/>
          </a:prstGeom>
          <a:noFill/>
          <a:ln>
            <a:noFill/>
          </a:ln>
        </p:spPr>
        <p:txBody>
          <a:bodyPr>
            <a:normAutofit fontScale="70000" lnSpcReduction="20000"/>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lgn="ctr">
              <a:spcBef>
                <a:spcPts val="1000"/>
              </a:spcBef>
            </a:pPr>
            <a:r>
              <a:rPr lang="pt-BR" b="1" dirty="0">
                <a:solidFill>
                  <a:srgbClr val="6C643F"/>
                </a:solidFill>
                <a:latin typeface="Trebuchet MS" pitchFamily="34" charset="0"/>
              </a:rPr>
              <a:t>Apresentação: Ana Carolina Accioli ( R5 UTIP HMIB)</a:t>
            </a:r>
            <a:endParaRPr lang="pt-BR" dirty="0"/>
          </a:p>
          <a:p>
            <a:pPr algn="ctr">
              <a:spcBef>
                <a:spcPts val="1000"/>
              </a:spcBef>
            </a:pPr>
            <a:r>
              <a:rPr lang="pt-BR" b="1" dirty="0">
                <a:solidFill>
                  <a:srgbClr val="6C643F"/>
                </a:solidFill>
                <a:latin typeface="Trebuchet MS" pitchFamily="34" charset="0"/>
              </a:rPr>
              <a:t>Coordenação: Paulo R. Margotto</a:t>
            </a:r>
          </a:p>
          <a:p>
            <a:pPr algn="ctr">
              <a:spcBef>
                <a:spcPts val="1000"/>
              </a:spcBef>
            </a:pPr>
            <a:r>
              <a:rPr lang="pt-BR" b="1" dirty="0">
                <a:solidFill>
                  <a:srgbClr val="6C643F"/>
                </a:solidFill>
                <a:latin typeface="Trebuchet MS" pitchFamily="34" charset="0"/>
                <a:hlinkClick r:id="rId2"/>
              </a:rPr>
              <a:t>www.paulomargotto.com.br</a:t>
            </a:r>
            <a:r>
              <a:rPr lang="pt-BR" b="1" dirty="0">
                <a:solidFill>
                  <a:srgbClr val="6C643F"/>
                </a:solidFill>
                <a:latin typeface="Trebuchet MS" pitchFamily="34" charset="0"/>
              </a:rPr>
              <a:t> </a:t>
            </a:r>
          </a:p>
          <a:p>
            <a:pPr algn="ctr">
              <a:spcBef>
                <a:spcPts val="1000"/>
              </a:spcBef>
            </a:pPr>
            <a:r>
              <a:rPr lang="pt-BR" b="1" dirty="0">
                <a:solidFill>
                  <a:srgbClr val="6C643F"/>
                </a:solidFill>
                <a:latin typeface="Trebuchet MS" pitchFamily="34" charset="0"/>
              </a:rPr>
              <a:t>Brasília, 3 de setembro de 2022 </a:t>
            </a:r>
            <a:endParaRPr lang="pt-BR" dirty="0"/>
          </a:p>
        </p:txBody>
      </p:sp>
      <p:pic>
        <p:nvPicPr>
          <p:cNvPr id="40964" name="Google Shape;149;p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963" y="0"/>
            <a:ext cx="2125662" cy="164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5" name="Rectangle 5"/>
          <p:cNvSpPr>
            <a:spLocks noChangeArrowheads="1"/>
          </p:cNvSpPr>
          <p:nvPr/>
        </p:nvSpPr>
        <p:spPr bwMode="auto">
          <a:xfrm>
            <a:off x="407988" y="3661460"/>
            <a:ext cx="9504362" cy="64633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1400" b="1" dirty="0">
                <a:hlinkClick r:id="rId4"/>
              </a:rPr>
              <a:t>Prevention</a:t>
            </a:r>
            <a:r>
              <a:rPr lang="pt-BR" sz="1400" dirty="0">
                <a:hlinkClick r:id="rId4"/>
              </a:rPr>
              <a:t> of </a:t>
            </a:r>
            <a:r>
              <a:rPr lang="pt-BR" sz="1400" b="1" dirty="0">
                <a:hlinkClick r:id="rId4"/>
              </a:rPr>
              <a:t>severe</a:t>
            </a:r>
            <a:r>
              <a:rPr lang="pt-BR" sz="1400" dirty="0">
                <a:hlinkClick r:id="rId4"/>
              </a:rPr>
              <a:t> </a:t>
            </a:r>
            <a:r>
              <a:rPr lang="pt-BR" sz="1400" b="1" dirty="0">
                <a:hlinkClick r:id="rId4"/>
              </a:rPr>
              <a:t>brain</a:t>
            </a:r>
            <a:r>
              <a:rPr lang="pt-BR" sz="1400" dirty="0">
                <a:hlinkClick r:id="rId4"/>
              </a:rPr>
              <a:t> </a:t>
            </a:r>
            <a:r>
              <a:rPr lang="pt-BR" sz="1400" b="1" dirty="0">
                <a:hlinkClick r:id="rId4"/>
              </a:rPr>
              <a:t>injury</a:t>
            </a:r>
            <a:r>
              <a:rPr lang="pt-BR" sz="1400" dirty="0">
                <a:hlinkClick r:id="rId4"/>
              </a:rPr>
              <a:t> in very </a:t>
            </a:r>
            <a:r>
              <a:rPr lang="pt-BR" sz="1400" b="1" dirty="0">
                <a:hlinkClick r:id="rId4"/>
              </a:rPr>
              <a:t>preterm</a:t>
            </a:r>
            <a:r>
              <a:rPr lang="pt-BR" sz="1400" dirty="0">
                <a:hlinkClick r:id="rId4"/>
              </a:rPr>
              <a:t> </a:t>
            </a:r>
            <a:r>
              <a:rPr lang="pt-BR" sz="1400" b="1" dirty="0">
                <a:hlinkClick r:id="rId4"/>
              </a:rPr>
              <a:t>neonates</a:t>
            </a:r>
            <a:r>
              <a:rPr lang="pt-BR" sz="1400" dirty="0">
                <a:hlinkClick r:id="rId4"/>
              </a:rPr>
              <a:t>: A quality improvement initiative.</a:t>
            </a:r>
            <a:endParaRPr lang="pt-BR" sz="1400" dirty="0"/>
          </a:p>
          <a:p>
            <a:pPr algn="ctr"/>
            <a:r>
              <a:rPr lang="pt-BR" sz="1400" dirty="0"/>
              <a:t>Shukla VV, Klinger A, Yazdi S, Rahman AKMF, Wright S, Barganier A, Ambalavanan N, Carlo WA, Ramani M.J Perinatol. </a:t>
            </a:r>
            <a:r>
              <a:rPr lang="pt-BR" sz="1400" dirty="0">
                <a:solidFill>
                  <a:srgbClr val="FF33CC"/>
                </a:solidFill>
              </a:rPr>
              <a:t>2022</a:t>
            </a:r>
            <a:r>
              <a:rPr lang="pt-BR" sz="1400" dirty="0"/>
              <a:t> Jul 1. doi: 10.1038/s41372-022-01437-y. Online ahead of print.PMID: 35778486</a:t>
            </a:r>
          </a:p>
        </p:txBody>
      </p:sp>
      <p:pic>
        <p:nvPicPr>
          <p:cNvPr id="40967" name="Imagem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264650" y="0"/>
            <a:ext cx="2592388"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8"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08213" y="476250"/>
            <a:ext cx="7056437" cy="1044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 name="TextShape 1"/>
          <p:cNvSpPr txBox="1"/>
          <p:nvPr/>
        </p:nvSpPr>
        <p:spPr>
          <a:xfrm>
            <a:off x="677863" y="1543050"/>
            <a:ext cx="8596312" cy="4497388"/>
          </a:xfrm>
          <a:prstGeom prst="rect">
            <a:avLst/>
          </a:prstGeom>
          <a:noFill/>
          <a:ln>
            <a:noFill/>
          </a:ln>
        </p:spPr>
        <p:txBody>
          <a:bodyPr>
            <a:normAutofit/>
          </a:bodyPr>
          <a:lstStyle/>
          <a:p>
            <a:pPr marL="343080" indent="-342720" algn="just" fontAlgn="auto">
              <a:spcBef>
                <a:spcPts val="1001"/>
              </a:spcBef>
              <a:spcAft>
                <a:spcPts val="0"/>
              </a:spcAft>
              <a:buClr>
                <a:srgbClr val="2C3C43"/>
              </a:buClr>
              <a:buFont typeface="Noto Sans Symbols"/>
              <a:buChar char="►"/>
              <a:defRPr/>
            </a:pPr>
            <a:r>
              <a:rPr lang="pt-BR" spc="-1" dirty="0">
                <a:solidFill>
                  <a:srgbClr val="506D7A"/>
                </a:solidFill>
                <a:latin typeface="Trebuchet MS"/>
                <a:ea typeface="Trebuchet MS"/>
                <a:cs typeface="+mn-cs"/>
              </a:rPr>
              <a:t>A sobrevivência de bebês muito prematuros melhorou acentuadamente nas últimas décadas, e o foco agora mudou para a melhoria dos resultados de longo prazo e da qualidade de vida. </a:t>
            </a:r>
            <a:endParaRPr lang="pt-BR" spc="-1" dirty="0">
              <a:solidFill>
                <a:srgbClr val="000000"/>
              </a:solidFill>
              <a:latin typeface="Arial"/>
              <a:ea typeface="+mn-ea"/>
              <a:cs typeface="+mn-cs"/>
            </a:endParaRPr>
          </a:p>
          <a:p>
            <a:pPr algn="just" fontAlgn="auto">
              <a:spcBef>
                <a:spcPts val="1001"/>
              </a:spcBef>
              <a:spcAft>
                <a:spcPts val="0"/>
              </a:spcAft>
              <a:defRPr/>
            </a:pPr>
            <a:endParaRPr lang="pt-BR" spc="-1" dirty="0">
              <a:solidFill>
                <a:srgbClr val="000000"/>
              </a:solidFill>
              <a:latin typeface="Arial"/>
              <a:ea typeface="+mn-ea"/>
              <a:cs typeface="+mn-cs"/>
            </a:endParaRPr>
          </a:p>
          <a:p>
            <a:pPr marL="343080" indent="-342720" algn="just" fontAlgn="auto">
              <a:spcBef>
                <a:spcPts val="1001"/>
              </a:spcBef>
              <a:spcAft>
                <a:spcPts val="0"/>
              </a:spcAft>
              <a:buClr>
                <a:srgbClr val="2C3C43"/>
              </a:buClr>
              <a:buFont typeface="Noto Sans Symbols"/>
              <a:buChar char="►"/>
              <a:defRPr/>
            </a:pPr>
            <a:r>
              <a:rPr lang="pt-BR" spc="-1" dirty="0">
                <a:solidFill>
                  <a:srgbClr val="506D7A"/>
                </a:solidFill>
                <a:latin typeface="Trebuchet MS"/>
                <a:ea typeface="Trebuchet MS"/>
                <a:cs typeface="+mn-cs"/>
              </a:rPr>
              <a:t>Especificamente, a melhoria dos resultados do</a:t>
            </a:r>
            <a:r>
              <a:rPr lang="pt-BR" b="1" spc="-1" dirty="0">
                <a:solidFill>
                  <a:srgbClr val="506D7A"/>
                </a:solidFill>
                <a:latin typeface="Trebuchet MS"/>
                <a:ea typeface="Trebuchet MS"/>
                <a:cs typeface="+mn-cs"/>
              </a:rPr>
              <a:t> </a:t>
            </a:r>
            <a:r>
              <a:rPr lang="pt-BR" b="1" u="sng" spc="-1" dirty="0">
                <a:solidFill>
                  <a:srgbClr val="506D7A"/>
                </a:solidFill>
                <a:latin typeface="Trebuchet MS"/>
                <a:ea typeface="Trebuchet MS"/>
                <a:cs typeface="+mn-cs"/>
              </a:rPr>
              <a:t>neurodesenvolvimento</a:t>
            </a:r>
            <a:r>
              <a:rPr lang="pt-BR" b="1" spc="-1" dirty="0">
                <a:solidFill>
                  <a:srgbClr val="506D7A"/>
                </a:solidFill>
                <a:latin typeface="Trebuchet MS"/>
                <a:ea typeface="Trebuchet MS"/>
                <a:cs typeface="+mn-cs"/>
              </a:rPr>
              <a:t> </a:t>
            </a:r>
            <a:r>
              <a:rPr lang="pt-BR" spc="-1" dirty="0">
                <a:solidFill>
                  <a:srgbClr val="506D7A"/>
                </a:solidFill>
                <a:latin typeface="Trebuchet MS"/>
                <a:ea typeface="Trebuchet MS"/>
                <a:cs typeface="+mn-cs"/>
              </a:rPr>
              <a:t>tornou-se uma alta prioridade da pesquisa intervencionista para bebês muito prematuros</a:t>
            </a:r>
            <a:endParaRPr lang="pt-BR" spc="-1" dirty="0">
              <a:solidFill>
                <a:srgbClr val="000000"/>
              </a:solidFill>
              <a:latin typeface="Arial"/>
              <a:ea typeface="+mn-ea"/>
              <a:cs typeface="+mn-cs"/>
            </a:endParaRPr>
          </a:p>
          <a:p>
            <a:pPr algn="just" fontAlgn="auto">
              <a:spcBef>
                <a:spcPts val="1001"/>
              </a:spcBef>
              <a:spcAft>
                <a:spcPts val="0"/>
              </a:spcAft>
              <a:defRPr/>
            </a:pPr>
            <a:endParaRPr lang="pt-BR" spc="-1" dirty="0">
              <a:solidFill>
                <a:srgbClr val="000000"/>
              </a:solidFill>
              <a:latin typeface="Arial"/>
              <a:ea typeface="+mn-ea"/>
              <a:cs typeface="+mn-cs"/>
            </a:endParaRPr>
          </a:p>
          <a:p>
            <a:pPr marL="343080" indent="-342720" algn="just" fontAlgn="auto">
              <a:spcBef>
                <a:spcPts val="1001"/>
              </a:spcBef>
              <a:spcAft>
                <a:spcPts val="0"/>
              </a:spcAft>
              <a:buClr>
                <a:srgbClr val="506D7A"/>
              </a:buClr>
              <a:buFont typeface="Noto Sans Symbols"/>
              <a:buChar char="►"/>
              <a:defRPr/>
            </a:pPr>
            <a:r>
              <a:rPr lang="pt-BR" spc="-1" dirty="0">
                <a:solidFill>
                  <a:srgbClr val="506D7A"/>
                </a:solidFill>
                <a:latin typeface="Trebuchet MS"/>
                <a:ea typeface="Trebuchet MS"/>
                <a:cs typeface="+mn-cs"/>
              </a:rPr>
              <a:t>Devido à </a:t>
            </a:r>
            <a:r>
              <a:rPr lang="pt-BR" b="1" u="sng" spc="-1" dirty="0">
                <a:solidFill>
                  <a:srgbClr val="506D7A"/>
                </a:solidFill>
                <a:latin typeface="Trebuchet MS"/>
                <a:ea typeface="Trebuchet MS"/>
                <a:cs typeface="+mn-cs"/>
              </a:rPr>
              <a:t>imaturidade</a:t>
            </a:r>
            <a:r>
              <a:rPr lang="pt-BR" u="sng" spc="-1" dirty="0">
                <a:solidFill>
                  <a:srgbClr val="506D7A"/>
                </a:solidFill>
                <a:latin typeface="Trebuchet MS"/>
                <a:ea typeface="Trebuchet MS"/>
                <a:cs typeface="+mn-cs"/>
              </a:rPr>
              <a:t> </a:t>
            </a:r>
            <a:r>
              <a:rPr lang="pt-BR" spc="-1" dirty="0">
                <a:solidFill>
                  <a:srgbClr val="506D7A"/>
                </a:solidFill>
                <a:latin typeface="Trebuchet MS"/>
                <a:ea typeface="Trebuchet MS"/>
                <a:cs typeface="+mn-cs"/>
              </a:rPr>
              <a:t>e à </a:t>
            </a:r>
            <a:r>
              <a:rPr lang="pt-BR" b="1" u="sng" spc="-1" dirty="0">
                <a:solidFill>
                  <a:srgbClr val="506D7A"/>
                </a:solidFill>
                <a:latin typeface="Trebuchet MS"/>
                <a:ea typeface="Trebuchet MS"/>
                <a:cs typeface="+mn-cs"/>
              </a:rPr>
              <a:t>má autorregulação do fluxo sanguíneo</a:t>
            </a:r>
            <a:r>
              <a:rPr lang="pt-BR" spc="-1" dirty="0">
                <a:solidFill>
                  <a:srgbClr val="506D7A"/>
                </a:solidFill>
                <a:latin typeface="Trebuchet MS"/>
                <a:ea typeface="Trebuchet MS"/>
                <a:cs typeface="+mn-cs"/>
              </a:rPr>
              <a:t>, o cérebro em desenvolvimento de bebês muito prematuros está em risco de lesão cerebral. </a:t>
            </a:r>
            <a:endParaRPr lang="pt-BR" spc="-1" dirty="0">
              <a:solidFill>
                <a:srgbClr val="000000"/>
              </a:solidFill>
              <a:latin typeface="Arial"/>
              <a:ea typeface="+mn-ea"/>
              <a:cs typeface="+mn-cs"/>
            </a:endParaRPr>
          </a:p>
          <a:p>
            <a:pPr marL="343080" algn="just" fontAlgn="auto">
              <a:spcBef>
                <a:spcPts val="1001"/>
              </a:spcBef>
              <a:spcAft>
                <a:spcPts val="0"/>
              </a:spcAft>
              <a:defRPr/>
            </a:pPr>
            <a:endParaRPr lang="pt-BR" spc="-1" dirty="0">
              <a:solidFill>
                <a:srgbClr val="000000"/>
              </a:solidFill>
              <a:latin typeface="Arial"/>
              <a:ea typeface="+mn-ea"/>
              <a:cs typeface="+mn-cs"/>
            </a:endParaRPr>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182" name="TextShape 2"/>
          <p:cNvSpPr txBox="1"/>
          <p:nvPr/>
        </p:nvSpPr>
        <p:spPr>
          <a:xfrm>
            <a:off x="677863" y="2160588"/>
            <a:ext cx="8596312" cy="3879850"/>
          </a:xfrm>
          <a:prstGeom prst="rect">
            <a:avLst/>
          </a:prstGeom>
          <a:noFill/>
          <a:ln>
            <a:noFill/>
          </a:ln>
        </p:spPr>
        <p:txBody>
          <a:bodyPr>
            <a:normAutofit/>
          </a:bodyPr>
          <a:lstStyle/>
          <a:p>
            <a:pPr marL="343080" indent="-342720" algn="just" fontAlgn="auto">
              <a:spcBef>
                <a:spcPts val="1001"/>
              </a:spcBef>
              <a:spcAft>
                <a:spcPts val="0"/>
              </a:spcAft>
              <a:buClr>
                <a:srgbClr val="506D7A"/>
              </a:buClr>
              <a:buFont typeface="Noto Sans Symbols"/>
              <a:buChar char="►"/>
              <a:defRPr/>
            </a:pPr>
            <a:r>
              <a:rPr lang="pt-BR" spc="-1" dirty="0">
                <a:solidFill>
                  <a:srgbClr val="506D7A"/>
                </a:solidFill>
                <a:latin typeface="Trebuchet MS"/>
                <a:ea typeface="Trebuchet MS"/>
                <a:cs typeface="+mn-cs"/>
              </a:rPr>
              <a:t>A </a:t>
            </a:r>
            <a:r>
              <a:rPr lang="pt-BR" b="1" u="sng" spc="-1" dirty="0">
                <a:solidFill>
                  <a:srgbClr val="506D7A"/>
                </a:solidFill>
                <a:latin typeface="Trebuchet MS"/>
                <a:ea typeface="Trebuchet MS"/>
                <a:cs typeface="+mn-cs"/>
              </a:rPr>
              <a:t>hemorragia intraventricular </a:t>
            </a:r>
            <a:r>
              <a:rPr lang="pt-BR" spc="-1" dirty="0">
                <a:solidFill>
                  <a:srgbClr val="506D7A"/>
                </a:solidFill>
                <a:latin typeface="Trebuchet MS"/>
                <a:ea typeface="Trebuchet MS"/>
                <a:cs typeface="+mn-cs"/>
              </a:rPr>
              <a:t>(IVH) é uma das primeiras manifestações identificáveis de lesão cerebral e risco de morbidade neurológica em prematuros  A IVH está associada a resultados de desenvolvimento neurológico ruins, problemas psicológicos e comportamentais, dilatação ventricular </a:t>
            </a:r>
            <a:r>
              <a:rPr lang="pt-BR" spc="-1" dirty="0" smtClean="0">
                <a:solidFill>
                  <a:srgbClr val="506D7A"/>
                </a:solidFill>
                <a:latin typeface="Trebuchet MS"/>
                <a:ea typeface="Trebuchet MS"/>
                <a:cs typeface="+mn-cs"/>
              </a:rPr>
              <a:t>pós-hemorrágica </a:t>
            </a:r>
            <a:r>
              <a:rPr lang="pt-BR" spc="-1" dirty="0">
                <a:solidFill>
                  <a:srgbClr val="506D7A"/>
                </a:solidFill>
                <a:latin typeface="Trebuchet MS"/>
                <a:ea typeface="Trebuchet MS"/>
                <a:cs typeface="+mn-cs"/>
              </a:rPr>
              <a:t>e convulsões.</a:t>
            </a:r>
            <a:endParaRPr lang="pt-BR" spc="-1" dirty="0">
              <a:solidFill>
                <a:srgbClr val="000000"/>
              </a:solidFill>
              <a:latin typeface="Arial"/>
              <a:ea typeface="+mn-ea"/>
              <a:cs typeface="+mn-cs"/>
            </a:endParaRPr>
          </a:p>
          <a:p>
            <a:pPr marL="343080" indent="-342720" algn="just" fontAlgn="auto">
              <a:spcBef>
                <a:spcPts val="1001"/>
              </a:spcBef>
              <a:spcAft>
                <a:spcPts val="0"/>
              </a:spcAft>
              <a:buClr>
                <a:srgbClr val="506D7A"/>
              </a:buClr>
              <a:buFont typeface="Noto Sans Symbols"/>
              <a:buChar char="►"/>
              <a:defRPr/>
            </a:pPr>
            <a:r>
              <a:rPr lang="pt-BR" spc="-1" dirty="0">
                <a:solidFill>
                  <a:srgbClr val="506D7A"/>
                </a:solidFill>
                <a:latin typeface="Trebuchet MS"/>
                <a:ea typeface="Trebuchet MS"/>
                <a:cs typeface="+mn-cs"/>
              </a:rPr>
              <a:t>Além da HIV, </a:t>
            </a:r>
            <a:r>
              <a:rPr lang="pt-BR" b="1" u="sng" spc="-1" dirty="0">
                <a:solidFill>
                  <a:srgbClr val="506D7A"/>
                </a:solidFill>
                <a:latin typeface="Trebuchet MS"/>
                <a:ea typeface="Trebuchet MS"/>
                <a:cs typeface="+mn-cs"/>
              </a:rPr>
              <a:t>a leucomalácia periventricular (PVL)</a:t>
            </a:r>
            <a:r>
              <a:rPr lang="pt-BR" spc="-1" dirty="0">
                <a:solidFill>
                  <a:srgbClr val="506D7A"/>
                </a:solidFill>
                <a:latin typeface="Trebuchet MS"/>
                <a:ea typeface="Trebuchet MS"/>
                <a:cs typeface="+mn-cs"/>
              </a:rPr>
              <a:t> também está associada a resultados de desenvolvimento neurológico ruins em crianças nascidas prematuras. </a:t>
            </a:r>
            <a:endParaRPr lang="pt-BR" spc="-1" dirty="0">
              <a:solidFill>
                <a:srgbClr val="000000"/>
              </a:solidFill>
              <a:latin typeface="Arial"/>
              <a:ea typeface="+mn-ea"/>
              <a:cs typeface="+mn-cs"/>
            </a:endParaRPr>
          </a:p>
          <a:p>
            <a:pPr marL="343080" indent="-342720" algn="just" fontAlgn="auto">
              <a:spcBef>
                <a:spcPts val="1001"/>
              </a:spcBef>
              <a:spcAft>
                <a:spcPts val="0"/>
              </a:spcAft>
              <a:buClr>
                <a:srgbClr val="506D7A"/>
              </a:buClr>
              <a:buFont typeface="Noto Sans Symbols"/>
              <a:buChar char="►"/>
              <a:defRPr/>
            </a:pPr>
            <a:r>
              <a:rPr lang="pt-BR" spc="-1" dirty="0">
                <a:solidFill>
                  <a:srgbClr val="506D7A"/>
                </a:solidFill>
                <a:latin typeface="Trebuchet MS"/>
                <a:ea typeface="Trebuchet MS"/>
                <a:cs typeface="+mn-cs"/>
              </a:rPr>
              <a:t>Como a fisiopatologia da lesão cerebral pré-termo é </a:t>
            </a:r>
            <a:r>
              <a:rPr lang="pt-BR" b="1" u="sng" spc="-1" dirty="0">
                <a:solidFill>
                  <a:srgbClr val="506D7A"/>
                </a:solidFill>
                <a:latin typeface="Trebuchet MS"/>
                <a:ea typeface="Trebuchet MS"/>
                <a:cs typeface="+mn-cs"/>
              </a:rPr>
              <a:t>multifatorial,</a:t>
            </a:r>
            <a:r>
              <a:rPr lang="pt-BR" spc="-1" dirty="0">
                <a:solidFill>
                  <a:srgbClr val="506D7A"/>
                </a:solidFill>
                <a:latin typeface="Trebuchet MS"/>
                <a:ea typeface="Trebuchet MS"/>
                <a:cs typeface="+mn-cs"/>
              </a:rPr>
              <a:t> várias intervenções e cuidados personalizados foram propostos para reduzir o risco de lesão cerebral em bebês prematuros.</a:t>
            </a:r>
            <a:endParaRPr lang="pt-BR" spc="-1" dirty="0">
              <a:solidFill>
                <a:srgbClr val="000000"/>
              </a:solidFill>
              <a:latin typeface="Arial"/>
              <a:ea typeface="+mn-ea"/>
              <a:cs typeface="+mn-cs"/>
            </a:endParaRPr>
          </a:p>
        </p:txBody>
      </p:sp>
    </p:spTree>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184" name="TextShape 2"/>
          <p:cNvSpPr txBox="1"/>
          <p:nvPr/>
        </p:nvSpPr>
        <p:spPr>
          <a:xfrm>
            <a:off x="677863" y="2160588"/>
            <a:ext cx="8596312" cy="3879850"/>
          </a:xfrm>
          <a:prstGeom prst="rect">
            <a:avLst/>
          </a:prstGeom>
          <a:noFill/>
          <a:ln>
            <a:noFill/>
          </a:ln>
        </p:spPr>
        <p:txBody>
          <a:bodyPr>
            <a:normAutofit/>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lgn="just">
              <a:spcBef>
                <a:spcPts val="1000"/>
              </a:spcBef>
            </a:pPr>
            <a:r>
              <a:rPr lang="pt-BR" dirty="0">
                <a:solidFill>
                  <a:srgbClr val="45818E"/>
                </a:solidFill>
                <a:latin typeface="Trebuchet MS" pitchFamily="34" charset="0"/>
              </a:rPr>
              <a:t> </a:t>
            </a:r>
            <a:r>
              <a:rPr lang="pt-BR" dirty="0">
                <a:solidFill>
                  <a:srgbClr val="506D7A"/>
                </a:solidFill>
                <a:latin typeface="Trebuchet MS" pitchFamily="34" charset="0"/>
              </a:rPr>
              <a:t>As iniciativas de melhoria da qualidade são frequentemente implementadas como </a:t>
            </a:r>
            <a:r>
              <a:rPr lang="pt-BR" b="1" dirty="0">
                <a:solidFill>
                  <a:srgbClr val="FF33CC"/>
                </a:solidFill>
                <a:latin typeface="Trebuchet MS" pitchFamily="34" charset="0"/>
              </a:rPr>
              <a:t>pacotes de cuidados que consistem em um grupo de intervenções baseadas em evidências introduzidas simultaneamente.</a:t>
            </a:r>
            <a:endParaRPr lang="pt-BR" b="1" dirty="0">
              <a:solidFill>
                <a:srgbClr val="FF33CC"/>
              </a:solidFill>
            </a:endParaRPr>
          </a:p>
          <a:p>
            <a:pPr algn="just">
              <a:spcBef>
                <a:spcPts val="1000"/>
              </a:spcBef>
            </a:pPr>
            <a:r>
              <a:rPr lang="pt-BR" dirty="0">
                <a:solidFill>
                  <a:srgbClr val="506D7A"/>
                </a:solidFill>
                <a:latin typeface="Trebuchet MS" pitchFamily="34" charset="0"/>
              </a:rPr>
              <a:t> A implementação do pacote de cuidados é mais fácil e eficiente do que a implementação de intervenções individuais isoladamente. Os pacotes de cuidados foram implementados com sucesso em várias iniciativas anteriores de melhoria da qualidade.</a:t>
            </a:r>
            <a:endParaRPr lang="pt-BR" dirty="0">
              <a:solidFill>
                <a:srgbClr val="000000"/>
              </a:solidFill>
            </a:endParaRPr>
          </a:p>
          <a:p>
            <a:pPr>
              <a:spcBef>
                <a:spcPts val="1000"/>
              </a:spcBef>
            </a:pPr>
            <a:endParaRPr lang="pt-BR" dirty="0">
              <a:solidFill>
                <a:srgbClr val="000000"/>
              </a:solidFill>
            </a:endParaRP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186" name="TextShape 2"/>
          <p:cNvSpPr txBox="1"/>
          <p:nvPr/>
        </p:nvSpPr>
        <p:spPr>
          <a:xfrm>
            <a:off x="677863" y="2160588"/>
            <a:ext cx="8596312" cy="3879850"/>
          </a:xfrm>
          <a:prstGeom prst="rect">
            <a:avLst/>
          </a:prstGeom>
          <a:noFill/>
          <a:ln>
            <a:noFill/>
          </a:ln>
        </p:spPr>
        <p:txBody>
          <a:bodyPr>
            <a:normAutofit/>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spcBef>
                <a:spcPts val="1000"/>
              </a:spcBef>
            </a:pPr>
            <a:r>
              <a:rPr lang="pt-BR" b="1" u="sng" dirty="0">
                <a:solidFill>
                  <a:srgbClr val="D9E3E6"/>
                </a:solidFill>
                <a:latin typeface="Trebuchet MS" pitchFamily="34" charset="0"/>
              </a:rPr>
              <a:t> </a:t>
            </a:r>
            <a:r>
              <a:rPr lang="pt-BR" b="1" dirty="0">
                <a:solidFill>
                  <a:srgbClr val="506D7A"/>
                </a:solidFill>
                <a:latin typeface="Trebuchet MS" pitchFamily="34" charset="0"/>
              </a:rPr>
              <a:t>Objetivo</a:t>
            </a:r>
            <a:r>
              <a:rPr lang="pt-BR" b="1" u="sng" dirty="0">
                <a:solidFill>
                  <a:srgbClr val="506D7A"/>
                </a:solidFill>
                <a:latin typeface="Trebuchet MS" pitchFamily="34" charset="0"/>
              </a:rPr>
              <a:t>:</a:t>
            </a:r>
            <a:r>
              <a:rPr lang="pt-BR" dirty="0">
                <a:solidFill>
                  <a:srgbClr val="506D7A"/>
                </a:solidFill>
                <a:latin typeface="Trebuchet MS" pitchFamily="34" charset="0"/>
              </a:rPr>
              <a:t> determinar o impacto de uma iniciativa de melhoria da qualidade da neuroproteção na incidência de lesão cerebral grave ou morte precoce em bebês muito prematuros nascidos em 27</a:t>
            </a:r>
            <a:r>
              <a:rPr lang="pt-BR" baseline="30000" dirty="0">
                <a:solidFill>
                  <a:srgbClr val="506D7A"/>
                </a:solidFill>
                <a:latin typeface="Trebuchet MS" pitchFamily="34" charset="0"/>
              </a:rPr>
              <a:t>0/7</a:t>
            </a:r>
            <a:r>
              <a:rPr lang="pt-BR" dirty="0">
                <a:solidFill>
                  <a:srgbClr val="506D7A"/>
                </a:solidFill>
                <a:latin typeface="Trebuchet MS" pitchFamily="34" charset="0"/>
              </a:rPr>
              <a:t> a 29</a:t>
            </a:r>
            <a:r>
              <a:rPr lang="pt-BR" baseline="30000" dirty="0">
                <a:solidFill>
                  <a:srgbClr val="506D7A"/>
                </a:solidFill>
                <a:latin typeface="Trebuchet MS" pitchFamily="34" charset="0"/>
              </a:rPr>
              <a:t>6/7</a:t>
            </a:r>
            <a:r>
              <a:rPr lang="pt-BR" dirty="0">
                <a:solidFill>
                  <a:srgbClr val="506D7A"/>
                </a:solidFill>
                <a:latin typeface="Trebuchet MS" pitchFamily="34" charset="0"/>
              </a:rPr>
              <a:t> semanas. </a:t>
            </a:r>
            <a:endParaRPr lang="pt-BR" dirty="0">
              <a:solidFill>
                <a:srgbClr val="000000"/>
              </a:solidFill>
            </a:endParaRPr>
          </a:p>
          <a:p>
            <a:pPr>
              <a:spcBef>
                <a:spcPts val="1000"/>
              </a:spcBef>
            </a:pPr>
            <a:r>
              <a:rPr lang="pt-BR" b="1" dirty="0">
                <a:solidFill>
                  <a:srgbClr val="506D7A"/>
                </a:solidFill>
                <a:latin typeface="Trebuchet MS" pitchFamily="34" charset="0"/>
              </a:rPr>
              <a:t>Métodos</a:t>
            </a:r>
            <a:r>
              <a:rPr lang="pt-BR" dirty="0">
                <a:solidFill>
                  <a:srgbClr val="506D7A"/>
                </a:solidFill>
                <a:latin typeface="Trebuchet MS" pitchFamily="34" charset="0"/>
              </a:rPr>
              <a:t>: </a:t>
            </a:r>
            <a:endParaRPr lang="pt-BR" dirty="0">
              <a:solidFill>
                <a:srgbClr val="000000"/>
              </a:solidFill>
            </a:endParaRPr>
          </a:p>
          <a:p>
            <a:pPr>
              <a:spcBef>
                <a:spcPts val="1000"/>
              </a:spcBef>
            </a:pPr>
            <a:r>
              <a:rPr lang="pt-BR" b="1" dirty="0">
                <a:solidFill>
                  <a:srgbClr val="506D7A"/>
                </a:solidFill>
                <a:latin typeface="Trebuchet MS" pitchFamily="34" charset="0"/>
              </a:rPr>
              <a:t>Desenho do estudo:</a:t>
            </a:r>
            <a:r>
              <a:rPr lang="pt-BR" dirty="0">
                <a:solidFill>
                  <a:srgbClr val="506D7A"/>
                </a:solidFill>
                <a:latin typeface="Trebuchet MS" pitchFamily="34" charset="0"/>
              </a:rPr>
              <a:t> Estudo prospectivo comparando a incidência de lesão cerebral grave ou morte precoce, definida como IVH grau 3/4 ou morte em 7 dias ou ventriculomegalia ou LPV cística na ultrassonografia de crânio de 1 mês em recém-nascidos muito prematuros </a:t>
            </a:r>
            <a:r>
              <a:rPr lang="pt-BR" dirty="0">
                <a:solidFill>
                  <a:srgbClr val="0000FF"/>
                </a:solidFill>
                <a:latin typeface="Trebuchet MS" pitchFamily="34" charset="0"/>
              </a:rPr>
              <a:t>antes e após a implementação</a:t>
            </a:r>
            <a:r>
              <a:rPr lang="pt-BR" dirty="0">
                <a:solidFill>
                  <a:srgbClr val="506D7A"/>
                </a:solidFill>
                <a:latin typeface="Trebuchet MS" pitchFamily="34" charset="0"/>
              </a:rPr>
              <a:t> de um estudo abrangente projeto de melhoria de qualidade denominado “</a:t>
            </a:r>
            <a:r>
              <a:rPr lang="pt-BR" b="1" i="1" dirty="0">
                <a:solidFill>
                  <a:srgbClr val="506D7A"/>
                </a:solidFill>
                <a:latin typeface="Trebuchet MS" pitchFamily="34" charset="0"/>
              </a:rPr>
              <a:t>Programa Brain Rescue and Avoidance of Injury in Neonates</a:t>
            </a:r>
            <a:r>
              <a:rPr lang="pt-BR" dirty="0">
                <a:solidFill>
                  <a:srgbClr val="506D7A"/>
                </a:solidFill>
                <a:latin typeface="Trebuchet MS" pitchFamily="34" charset="0"/>
              </a:rPr>
              <a:t> (BRAIN)” que incluiu estratégias associadas à redução do risco de lesão cerebral grave em bebês prematuros.</a:t>
            </a:r>
            <a:endParaRPr lang="pt-BR" dirty="0">
              <a:solidFill>
                <a:srgbClr val="000000"/>
              </a:solidFill>
            </a:endParaRPr>
          </a:p>
          <a:p>
            <a:pPr>
              <a:spcBef>
                <a:spcPts val="1000"/>
              </a:spcBef>
            </a:pPr>
            <a:endParaRPr lang="pt-BR" dirty="0">
              <a:solidFill>
                <a:srgbClr val="000000"/>
              </a:solidFill>
            </a:endParaRP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188" name="TextShape 2"/>
          <p:cNvSpPr txBox="1"/>
          <p:nvPr/>
        </p:nvSpPr>
        <p:spPr>
          <a:xfrm>
            <a:off x="677863" y="2160588"/>
            <a:ext cx="8596312" cy="3879850"/>
          </a:xfrm>
          <a:prstGeom prst="rect">
            <a:avLst/>
          </a:prstGeom>
          <a:noFill/>
          <a:ln>
            <a:noFill/>
          </a:ln>
        </p:spPr>
        <p:txBody>
          <a:bodyPr>
            <a:normAutofit/>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lgn="just">
              <a:spcBef>
                <a:spcPts val="1000"/>
              </a:spcBef>
            </a:pPr>
            <a:r>
              <a:rPr lang="pt-BR" b="1" dirty="0">
                <a:solidFill>
                  <a:srgbClr val="506D7A"/>
                </a:solidFill>
                <a:latin typeface="Trebuchet MS" pitchFamily="34" charset="0"/>
              </a:rPr>
              <a:t>Critérios de inclusão:</a:t>
            </a:r>
            <a:r>
              <a:rPr lang="pt-BR" dirty="0">
                <a:solidFill>
                  <a:srgbClr val="506D7A"/>
                </a:solidFill>
                <a:latin typeface="Trebuchet MS" pitchFamily="34" charset="0"/>
              </a:rPr>
              <a:t> Recém-nascidos muito prematuros com idade gestacional entre 27 semanas internados na Unidade de Terapia Intensiva Neonatal do estudo de </a:t>
            </a:r>
            <a:r>
              <a:rPr lang="pt-BR" dirty="0">
                <a:solidFill>
                  <a:srgbClr val="0000FF"/>
                </a:solidFill>
                <a:latin typeface="Trebuchet MS" pitchFamily="34" charset="0"/>
              </a:rPr>
              <a:t>1º de abril de 2017 a 30 de setembro de 2019.</a:t>
            </a:r>
            <a:r>
              <a:rPr lang="pt-BR" dirty="0">
                <a:solidFill>
                  <a:srgbClr val="506D7A"/>
                </a:solidFill>
                <a:latin typeface="Trebuchet MS" pitchFamily="34" charset="0"/>
              </a:rPr>
              <a:t> Os critérios de idade gestacional foram selecionados para incluir bebês com alto risco de complicações neurológicas relacionadas à prematuridade, evitando confusão devido a intervencionista concorrente ensaios e iniciativas de melhoria da qualidade para bebês &lt;27 semanas de idade gestacional. </a:t>
            </a:r>
            <a:endParaRPr lang="pt-BR" dirty="0">
              <a:solidFill>
                <a:srgbClr val="000000"/>
              </a:solidFill>
            </a:endParaRPr>
          </a:p>
          <a:p>
            <a:pPr algn="just">
              <a:spcBef>
                <a:spcPts val="1000"/>
              </a:spcBef>
            </a:pPr>
            <a:r>
              <a:rPr lang="pt-BR" b="1" dirty="0">
                <a:solidFill>
                  <a:srgbClr val="506D7A"/>
                </a:solidFill>
                <a:latin typeface="Trebuchet MS" pitchFamily="34" charset="0"/>
              </a:rPr>
              <a:t>Critérios de exclusão: </a:t>
            </a:r>
            <a:r>
              <a:rPr lang="pt-BR" dirty="0">
                <a:solidFill>
                  <a:srgbClr val="506D7A"/>
                </a:solidFill>
                <a:latin typeface="Trebuchet MS" pitchFamily="34" charset="0"/>
              </a:rPr>
              <a:t>Bebês com malformações cerebrais congênitas diagnosticadas no pré-natal, defeitos cardíacos congênitos (exceto defeitos septais e persistência do canal arterial) e síndromes genéticas suspeitas ou confirmadas</a:t>
            </a:r>
            <a:endParaRPr lang="pt-BR" dirty="0">
              <a:solidFill>
                <a:srgbClr val="000000"/>
              </a:solidFill>
            </a:endParaRPr>
          </a:p>
          <a:p>
            <a:pPr>
              <a:spcBef>
                <a:spcPts val="1000"/>
              </a:spcBef>
            </a:pPr>
            <a:endParaRPr lang="pt-BR" dirty="0">
              <a:solidFill>
                <a:srgbClr val="000000"/>
              </a:solidFill>
            </a:endParaRPr>
          </a:p>
        </p:txBody>
      </p:sp>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190" name="TextShape 2"/>
          <p:cNvSpPr txBox="1"/>
          <p:nvPr/>
        </p:nvSpPr>
        <p:spPr>
          <a:xfrm>
            <a:off x="677863" y="765175"/>
            <a:ext cx="8596312" cy="5224463"/>
          </a:xfrm>
          <a:prstGeom prst="rect">
            <a:avLst/>
          </a:prstGeom>
          <a:noFill/>
          <a:ln>
            <a:noFill/>
          </a:ln>
        </p:spPr>
        <p:txBody>
          <a:bodyPr>
            <a:normAutofit lnSpcReduction="10000"/>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lgn="just">
              <a:spcBef>
                <a:spcPts val="1000"/>
              </a:spcBef>
            </a:pPr>
            <a:r>
              <a:rPr lang="pt-BR" sz="2000" b="1" dirty="0">
                <a:solidFill>
                  <a:srgbClr val="506D7A"/>
                </a:solidFill>
                <a:latin typeface="Trebuchet MS" pitchFamily="34" charset="0"/>
              </a:rPr>
              <a:t>Coleta de dados:</a:t>
            </a:r>
            <a:r>
              <a:rPr lang="pt-BR" sz="2000" b="1" u="sng" dirty="0">
                <a:solidFill>
                  <a:srgbClr val="506D7A"/>
                </a:solidFill>
                <a:latin typeface="Trebuchet MS" pitchFamily="34" charset="0"/>
              </a:rPr>
              <a:t> </a:t>
            </a:r>
            <a:r>
              <a:rPr lang="pt-BR" sz="2000" dirty="0">
                <a:solidFill>
                  <a:srgbClr val="506D7A"/>
                </a:solidFill>
                <a:latin typeface="Trebuchet MS" pitchFamily="34" charset="0"/>
              </a:rPr>
              <a:t>Variáveis incluindo detalhes do estado clínico, intervenções, medicamentos e desfechos desde o nascimento até 36 semanas de idade pós-menstrual ou óbito/alta/ transferência (o que ocorrer primeiro) foram coletados prospectivamente.</a:t>
            </a:r>
            <a:endParaRPr lang="pt-BR" sz="2000" dirty="0">
              <a:solidFill>
                <a:srgbClr val="000000"/>
              </a:solidFill>
            </a:endParaRPr>
          </a:p>
          <a:p>
            <a:pPr algn="just">
              <a:spcBef>
                <a:spcPts val="1000"/>
              </a:spcBef>
            </a:pPr>
            <a:r>
              <a:rPr lang="pt-BR" sz="2000" b="1" dirty="0">
                <a:solidFill>
                  <a:srgbClr val="506D7A"/>
                </a:solidFill>
                <a:latin typeface="Trebuchet MS" pitchFamily="34" charset="0"/>
              </a:rPr>
              <a:t>Desfechos:</a:t>
            </a:r>
            <a:r>
              <a:rPr lang="pt-BR" sz="2000" dirty="0">
                <a:solidFill>
                  <a:srgbClr val="506D7A"/>
                </a:solidFill>
                <a:latin typeface="Trebuchet MS" pitchFamily="34" charset="0"/>
              </a:rPr>
              <a:t> </a:t>
            </a:r>
            <a:endParaRPr lang="pt-BR" sz="2000" dirty="0">
              <a:solidFill>
                <a:srgbClr val="000000"/>
              </a:solidFill>
            </a:endParaRPr>
          </a:p>
          <a:p>
            <a:pPr algn="just">
              <a:spcBef>
                <a:spcPts val="1000"/>
              </a:spcBef>
            </a:pPr>
            <a:r>
              <a:rPr lang="pt-BR" sz="2000" dirty="0">
                <a:solidFill>
                  <a:srgbClr val="506D7A"/>
                </a:solidFill>
                <a:latin typeface="Trebuchet MS" pitchFamily="34" charset="0"/>
              </a:rPr>
              <a:t>-&gt; </a:t>
            </a:r>
            <a:r>
              <a:rPr lang="pt-BR" sz="2000" b="1" dirty="0">
                <a:solidFill>
                  <a:srgbClr val="0000FF"/>
                </a:solidFill>
                <a:latin typeface="Trebuchet MS" pitchFamily="34" charset="0"/>
              </a:rPr>
              <a:t>Desfecho primário</a:t>
            </a:r>
            <a:r>
              <a:rPr lang="pt-BR" sz="2000" dirty="0">
                <a:solidFill>
                  <a:srgbClr val="506D7A"/>
                </a:solidFill>
                <a:latin typeface="Trebuchet MS" pitchFamily="34" charset="0"/>
              </a:rPr>
              <a:t> do estudo foi o desfecho composto de lesão cerebral grave ou morte precoce (definida como IVH grau 3/4 ou morte em 7 dias ou ventriculomegalia ou LPV cística na ultrassonografia de cabeça de 1 mês). </a:t>
            </a:r>
            <a:endParaRPr lang="pt-BR" sz="2000" dirty="0">
              <a:solidFill>
                <a:srgbClr val="000000"/>
              </a:solidFill>
            </a:endParaRPr>
          </a:p>
          <a:p>
            <a:pPr algn="just">
              <a:spcBef>
                <a:spcPts val="1000"/>
              </a:spcBef>
            </a:pPr>
            <a:r>
              <a:rPr lang="pt-BR" sz="2000" dirty="0">
                <a:solidFill>
                  <a:srgbClr val="506D7A"/>
                </a:solidFill>
                <a:latin typeface="Trebuchet MS" pitchFamily="34" charset="0"/>
              </a:rPr>
              <a:t>A fisiopatologia de IVH e PVL tem sobreposição considerável. Assim como a HIV, a LPV cística é desencadeada principalmente por eventos perinatais e neonatais precoces, mas geralmente é identificável em exames posteriores de ultrassonografia craniana; Portanto, incluímos tanto a HIV quanto a LPV cística no desfecho composto primário.</a:t>
            </a:r>
            <a:endParaRPr lang="pt-BR" sz="2000" dirty="0">
              <a:solidFill>
                <a:srgbClr val="000000"/>
              </a:solidFill>
            </a:endParaRPr>
          </a:p>
          <a:p>
            <a:pPr>
              <a:spcBef>
                <a:spcPts val="1000"/>
              </a:spcBef>
            </a:pPr>
            <a:r>
              <a:rPr lang="pt-BR" sz="2000" dirty="0">
                <a:solidFill>
                  <a:srgbClr val="506D7A"/>
                </a:solidFill>
                <a:latin typeface="Trebuchet MS" pitchFamily="34" charset="0"/>
              </a:rPr>
              <a:t>-&gt; </a:t>
            </a:r>
            <a:r>
              <a:rPr lang="pt-BR" sz="2000" b="1" dirty="0">
                <a:solidFill>
                  <a:srgbClr val="0000FF"/>
                </a:solidFill>
                <a:latin typeface="Trebuchet MS" pitchFamily="34" charset="0"/>
              </a:rPr>
              <a:t>Desfecho secundário</a:t>
            </a:r>
            <a:r>
              <a:rPr lang="pt-BR" sz="2000" dirty="0">
                <a:solidFill>
                  <a:srgbClr val="506D7A"/>
                </a:solidFill>
                <a:latin typeface="Trebuchet MS" pitchFamily="34" charset="0"/>
              </a:rPr>
              <a:t>: incluíram os componentes individuais dos resultados compostos.</a:t>
            </a:r>
            <a:endParaRPr lang="pt-BR" sz="2000" dirty="0">
              <a:solidFill>
                <a:srgbClr val="000000"/>
              </a:solidFill>
            </a:endParaRPr>
          </a:p>
        </p:txBody>
      </p:sp>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192" name="TextShape 2"/>
          <p:cNvSpPr txBox="1"/>
          <p:nvPr/>
        </p:nvSpPr>
        <p:spPr>
          <a:xfrm>
            <a:off x="766763" y="692150"/>
            <a:ext cx="8596312" cy="3879850"/>
          </a:xfrm>
          <a:prstGeom prst="rect">
            <a:avLst/>
          </a:prstGeom>
          <a:noFill/>
          <a:ln>
            <a:noFill/>
          </a:ln>
        </p:spPr>
        <p:txBody>
          <a:bodyPr>
            <a:normAutofit fontScale="85000" lnSpcReduction="20000"/>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spcBef>
                <a:spcPts val="1000"/>
              </a:spcBef>
            </a:pPr>
            <a:endParaRPr lang="pt-BR" sz="1400" dirty="0">
              <a:solidFill>
                <a:srgbClr val="000000"/>
              </a:solidFill>
            </a:endParaRPr>
          </a:p>
          <a:p>
            <a:pPr algn="just">
              <a:spcBef>
                <a:spcPts val="1000"/>
              </a:spcBef>
            </a:pPr>
            <a:r>
              <a:rPr lang="pt-BR" sz="2400" b="1" dirty="0">
                <a:solidFill>
                  <a:srgbClr val="506D7A"/>
                </a:solidFill>
                <a:latin typeface="Trebuchet MS" pitchFamily="34" charset="0"/>
              </a:rPr>
              <a:t>Variáveis e definições </a:t>
            </a:r>
            <a:endParaRPr lang="pt-BR" sz="2400" dirty="0">
              <a:solidFill>
                <a:srgbClr val="000000"/>
              </a:solidFill>
            </a:endParaRPr>
          </a:p>
          <a:p>
            <a:pPr algn="just">
              <a:spcBef>
                <a:spcPts val="1000"/>
              </a:spcBef>
            </a:pPr>
            <a:r>
              <a:rPr lang="pt-BR" sz="2400" dirty="0">
                <a:solidFill>
                  <a:srgbClr val="506D7A"/>
                </a:solidFill>
                <a:latin typeface="Trebuchet MS" pitchFamily="34" charset="0"/>
              </a:rPr>
              <a:t>A HIV foi diagnosticada e graduada pela classificação de Papile por meio de exames de ultrassonografia craniana realizados por neurorradiologistas pediátricos que desconheciam a intervenção do estudo, sendo a </a:t>
            </a:r>
            <a:endParaRPr lang="pt-BR" sz="2400" dirty="0">
              <a:solidFill>
                <a:srgbClr val="000000"/>
              </a:solidFill>
            </a:endParaRPr>
          </a:p>
          <a:p>
            <a:pPr algn="just">
              <a:spcBef>
                <a:spcPts val="1000"/>
              </a:spcBef>
            </a:pPr>
            <a:r>
              <a:rPr lang="pt-BR" sz="2400" dirty="0">
                <a:solidFill>
                  <a:srgbClr val="506D7A"/>
                </a:solidFill>
                <a:latin typeface="Trebuchet MS" pitchFamily="34" charset="0"/>
              </a:rPr>
              <a:t>→ </a:t>
            </a:r>
            <a:r>
              <a:rPr lang="pt-BR" sz="2400" b="1" dirty="0">
                <a:solidFill>
                  <a:srgbClr val="506D7A"/>
                </a:solidFill>
                <a:latin typeface="Trebuchet MS" pitchFamily="34" charset="0"/>
              </a:rPr>
              <a:t>HIV grau 3</a:t>
            </a:r>
            <a:r>
              <a:rPr lang="pt-BR" sz="2400" dirty="0">
                <a:solidFill>
                  <a:srgbClr val="506D7A"/>
                </a:solidFill>
                <a:latin typeface="Trebuchet MS" pitchFamily="34" charset="0"/>
              </a:rPr>
              <a:t> definida como hemorragia intraventricular com dilatação ventricular </a:t>
            </a:r>
            <a:endParaRPr lang="pt-BR" sz="2400" dirty="0">
              <a:solidFill>
                <a:srgbClr val="000000"/>
              </a:solidFill>
            </a:endParaRPr>
          </a:p>
          <a:p>
            <a:pPr algn="just">
              <a:spcBef>
                <a:spcPts val="1000"/>
              </a:spcBef>
            </a:pPr>
            <a:r>
              <a:rPr lang="pt-BR" sz="2400" dirty="0">
                <a:solidFill>
                  <a:srgbClr val="506D7A"/>
                </a:solidFill>
                <a:latin typeface="Trebuchet MS" pitchFamily="34" charset="0"/>
              </a:rPr>
              <a:t>→ </a:t>
            </a:r>
            <a:r>
              <a:rPr lang="pt-BR" sz="2400" b="1" dirty="0">
                <a:solidFill>
                  <a:srgbClr val="506D7A"/>
                </a:solidFill>
                <a:latin typeface="Trebuchet MS" pitchFamily="34" charset="0"/>
              </a:rPr>
              <a:t>HIV grau 4</a:t>
            </a:r>
            <a:r>
              <a:rPr lang="pt-BR" sz="2400" dirty="0">
                <a:solidFill>
                  <a:srgbClr val="506D7A"/>
                </a:solidFill>
                <a:latin typeface="Trebuchet MS" pitchFamily="34" charset="0"/>
              </a:rPr>
              <a:t> definida como hemorragia intraventricular com hemorragia parenquimatosa</a:t>
            </a:r>
            <a:endParaRPr lang="pt-BR" sz="2400" dirty="0">
              <a:solidFill>
                <a:srgbClr val="000000"/>
              </a:solidFill>
            </a:endParaRPr>
          </a:p>
          <a:p>
            <a:pPr algn="just">
              <a:spcBef>
                <a:spcPts val="1000"/>
              </a:spcBef>
            </a:pPr>
            <a:r>
              <a:rPr lang="pt-BR" sz="2400" dirty="0">
                <a:solidFill>
                  <a:srgbClr val="506D7A"/>
                </a:solidFill>
                <a:latin typeface="Trebuchet MS" pitchFamily="34" charset="0"/>
              </a:rPr>
              <a:t> O mesmo grupo de neurorradiologistas leu imagens de ultrassom pré-intervenção e período de intervenção para reduzir a variabilidade no diagnóstico. </a:t>
            </a:r>
            <a:endParaRPr lang="pt-BR" sz="2400" dirty="0">
              <a:solidFill>
                <a:srgbClr val="000000"/>
              </a:solidFill>
            </a:endParaRPr>
          </a:p>
        </p:txBody>
      </p: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194" name="TextShape 2"/>
          <p:cNvSpPr txBox="1"/>
          <p:nvPr/>
        </p:nvSpPr>
        <p:spPr>
          <a:xfrm>
            <a:off x="766763" y="1484313"/>
            <a:ext cx="8596312" cy="3879850"/>
          </a:xfrm>
          <a:prstGeom prst="rect">
            <a:avLst/>
          </a:prstGeom>
          <a:noFill/>
          <a:ln>
            <a:noFill/>
          </a:ln>
        </p:spPr>
        <p:txBody>
          <a:bodyPr>
            <a:normAutofit fontScale="92500" lnSpcReduction="10000"/>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lgn="just">
              <a:spcBef>
                <a:spcPts val="1000"/>
              </a:spcBef>
            </a:pPr>
            <a:r>
              <a:rPr lang="pt-BR" sz="2200" dirty="0">
                <a:solidFill>
                  <a:srgbClr val="506D7A"/>
                </a:solidFill>
                <a:latin typeface="Trebuchet MS" pitchFamily="34" charset="0"/>
              </a:rPr>
              <a:t>Os exames de ultrassonografia craniana foram feitos em momentos específicos de acordo com o protocolo padrão da unidade para triagem de lesões cerebrais em prematuros: </a:t>
            </a:r>
            <a:endParaRPr lang="pt-BR" sz="2200" dirty="0">
              <a:solidFill>
                <a:srgbClr val="000000"/>
              </a:solidFill>
            </a:endParaRPr>
          </a:p>
          <a:p>
            <a:pPr algn="just">
              <a:spcBef>
                <a:spcPts val="1000"/>
              </a:spcBef>
            </a:pPr>
            <a:r>
              <a:rPr lang="pt-BR" sz="2200" dirty="0">
                <a:solidFill>
                  <a:srgbClr val="506D7A"/>
                </a:solidFill>
                <a:latin typeface="Trebuchet MS" pitchFamily="34" charset="0"/>
              </a:rPr>
              <a:t>1) cinco a sete dias após o nascimento, </a:t>
            </a:r>
            <a:endParaRPr lang="pt-BR" sz="2200" dirty="0">
              <a:solidFill>
                <a:srgbClr val="000000"/>
              </a:solidFill>
            </a:endParaRPr>
          </a:p>
          <a:p>
            <a:pPr algn="just">
              <a:spcBef>
                <a:spcPts val="1000"/>
              </a:spcBef>
            </a:pPr>
            <a:r>
              <a:rPr lang="pt-BR" sz="2200" dirty="0">
                <a:solidFill>
                  <a:srgbClr val="506D7A"/>
                </a:solidFill>
                <a:latin typeface="Trebuchet MS" pitchFamily="34" charset="0"/>
              </a:rPr>
              <a:t>2) 28 dias após o nascimento e </a:t>
            </a:r>
            <a:endParaRPr lang="pt-BR" sz="2200" dirty="0">
              <a:solidFill>
                <a:srgbClr val="000000"/>
              </a:solidFill>
            </a:endParaRPr>
          </a:p>
          <a:p>
            <a:pPr algn="just">
              <a:spcBef>
                <a:spcPts val="1000"/>
              </a:spcBef>
            </a:pPr>
            <a:r>
              <a:rPr lang="pt-BR" sz="2200" dirty="0">
                <a:solidFill>
                  <a:srgbClr val="506D7A"/>
                </a:solidFill>
                <a:latin typeface="Trebuchet MS" pitchFamily="34" charset="0"/>
              </a:rPr>
              <a:t>3) em intervalos mensais a partir de então, se houver algum preocupações contínuas até a alta hospitalar ou morte.</a:t>
            </a:r>
            <a:endParaRPr lang="pt-BR" sz="2200" dirty="0">
              <a:solidFill>
                <a:srgbClr val="000000"/>
              </a:solidFill>
            </a:endParaRPr>
          </a:p>
          <a:p>
            <a:pPr algn="just">
              <a:spcBef>
                <a:spcPts val="1000"/>
              </a:spcBef>
            </a:pPr>
            <a:r>
              <a:rPr lang="pt-BR" sz="2200" dirty="0">
                <a:solidFill>
                  <a:srgbClr val="506D7A"/>
                </a:solidFill>
                <a:latin typeface="Trebuchet MS" pitchFamily="34" charset="0"/>
              </a:rPr>
              <a:t> </a:t>
            </a:r>
            <a:r>
              <a:rPr lang="pt-BR" sz="2200" b="1" dirty="0">
                <a:solidFill>
                  <a:srgbClr val="FF0000"/>
                </a:solidFill>
                <a:latin typeface="Trebuchet MS" pitchFamily="34" charset="0"/>
              </a:rPr>
              <a:t>Ventriculomegalia</a:t>
            </a:r>
            <a:r>
              <a:rPr lang="pt-BR" sz="2200" b="1" dirty="0">
                <a:solidFill>
                  <a:srgbClr val="506D7A"/>
                </a:solidFill>
                <a:latin typeface="Trebuchet MS" pitchFamily="34" charset="0"/>
              </a:rPr>
              <a:t> </a:t>
            </a:r>
            <a:r>
              <a:rPr lang="pt-BR" sz="2200" dirty="0">
                <a:solidFill>
                  <a:srgbClr val="506D7A"/>
                </a:solidFill>
                <a:latin typeface="Trebuchet MS" pitchFamily="34" charset="0"/>
              </a:rPr>
              <a:t>foi definida como índice ventricular &gt; percentil 97 para a idade gestacional.</a:t>
            </a:r>
            <a:endParaRPr lang="pt-BR" sz="2200" dirty="0">
              <a:solidFill>
                <a:srgbClr val="000000"/>
              </a:solidFill>
            </a:endParaRPr>
          </a:p>
          <a:p>
            <a:pPr algn="just">
              <a:spcBef>
                <a:spcPts val="1000"/>
              </a:spcBef>
            </a:pPr>
            <a:r>
              <a:rPr lang="pt-BR" sz="2200" dirty="0">
                <a:solidFill>
                  <a:srgbClr val="506D7A"/>
                </a:solidFill>
                <a:latin typeface="Trebuchet MS" pitchFamily="34" charset="0"/>
              </a:rPr>
              <a:t> A </a:t>
            </a:r>
            <a:r>
              <a:rPr lang="pt-BR" sz="2200" b="1" dirty="0">
                <a:solidFill>
                  <a:srgbClr val="FF0000"/>
                </a:solidFill>
                <a:latin typeface="Trebuchet MS" pitchFamily="34" charset="0"/>
              </a:rPr>
              <a:t>LPV cística</a:t>
            </a:r>
            <a:r>
              <a:rPr lang="pt-BR" sz="2200" dirty="0">
                <a:solidFill>
                  <a:srgbClr val="506D7A"/>
                </a:solidFill>
                <a:latin typeface="Trebuchet MS" pitchFamily="34" charset="0"/>
              </a:rPr>
              <a:t> foi definida como a presença de alterações císticas na substância branca periventricular. </a:t>
            </a:r>
            <a:endParaRPr lang="pt-BR" sz="2200" dirty="0">
              <a:solidFill>
                <a:srgbClr val="000000"/>
              </a:solidFill>
            </a:endParaRPr>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196" name="TextShape 2"/>
          <p:cNvSpPr txBox="1"/>
          <p:nvPr/>
        </p:nvSpPr>
        <p:spPr>
          <a:xfrm>
            <a:off x="407988" y="692150"/>
            <a:ext cx="8596312" cy="3879850"/>
          </a:xfrm>
          <a:prstGeom prst="rect">
            <a:avLst/>
          </a:prstGeom>
          <a:noFill/>
          <a:ln>
            <a:noFill/>
          </a:ln>
        </p:spPr>
        <p:txBody>
          <a:bodyPr>
            <a:normAutofit fontScale="92500" lnSpcReduction="10000"/>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lgn="just">
              <a:spcBef>
                <a:spcPts val="1000"/>
              </a:spcBef>
            </a:pPr>
            <a:r>
              <a:rPr lang="pt-BR" sz="2200" dirty="0">
                <a:solidFill>
                  <a:srgbClr val="0000FF"/>
                </a:solidFill>
                <a:latin typeface="Trebuchet MS" pitchFamily="34" charset="0"/>
              </a:rPr>
              <a:t>O programa CÉREBRO</a:t>
            </a:r>
            <a:r>
              <a:rPr lang="pt-BR" sz="2200" dirty="0">
                <a:solidFill>
                  <a:srgbClr val="506D7A"/>
                </a:solidFill>
                <a:latin typeface="Trebuchet MS" pitchFamily="34" charset="0"/>
              </a:rPr>
              <a:t>: A iniciativa de melhoria da qualidade do programa BRAIN foi desenvolvida em agosto de 2017 e foi implementada em abril de 2018 na Unidade Regional de Terapia Intensiva Neonatal do Hospital da Universidade do Alabama no Birmingham (UAB Hospital). </a:t>
            </a:r>
            <a:endParaRPr lang="pt-BR" sz="2200" dirty="0">
              <a:solidFill>
                <a:srgbClr val="000000"/>
              </a:solidFill>
            </a:endParaRPr>
          </a:p>
          <a:p>
            <a:pPr algn="just">
              <a:spcBef>
                <a:spcPts val="1000"/>
              </a:spcBef>
            </a:pPr>
            <a:r>
              <a:rPr lang="pt-BR" sz="2200" dirty="0">
                <a:solidFill>
                  <a:srgbClr val="506D7A"/>
                </a:solidFill>
                <a:latin typeface="Trebuchet MS" pitchFamily="34" charset="0"/>
              </a:rPr>
              <a:t>A Divisão de Neonatologia inclui 28 membros do corpo docente, bem como 9 bolsistas e também hospeda vários estagiários Residentes de Pediatria. </a:t>
            </a:r>
            <a:endParaRPr lang="pt-BR" sz="2200" dirty="0">
              <a:solidFill>
                <a:srgbClr val="000000"/>
              </a:solidFill>
            </a:endParaRPr>
          </a:p>
          <a:p>
            <a:pPr algn="just">
              <a:spcBef>
                <a:spcPts val="1000"/>
              </a:spcBef>
            </a:pPr>
            <a:r>
              <a:rPr lang="pt-BR" sz="2200" dirty="0">
                <a:solidFill>
                  <a:srgbClr val="506D7A"/>
                </a:solidFill>
                <a:latin typeface="Trebuchet MS" pitchFamily="34" charset="0"/>
              </a:rPr>
              <a:t>As intervenções foram direcionadas aos cuidados </a:t>
            </a:r>
            <a:r>
              <a:rPr lang="pt-BR" sz="2200" b="1" dirty="0">
                <a:solidFill>
                  <a:srgbClr val="506D7A"/>
                </a:solidFill>
                <a:latin typeface="Trebuchet MS" pitchFamily="34" charset="0"/>
              </a:rPr>
              <a:t>desde o nascimento até o final da primeira semana após o nascimento.</a:t>
            </a:r>
            <a:r>
              <a:rPr lang="pt-BR" sz="2200" u="sng" dirty="0">
                <a:solidFill>
                  <a:srgbClr val="506D7A"/>
                </a:solidFill>
                <a:latin typeface="Trebuchet MS" pitchFamily="34" charset="0"/>
              </a:rPr>
              <a:t> </a:t>
            </a:r>
            <a:endParaRPr lang="pt-BR" sz="2200" dirty="0">
              <a:solidFill>
                <a:srgbClr val="000000"/>
              </a:solidFill>
            </a:endParaRPr>
          </a:p>
          <a:p>
            <a:pPr algn="just">
              <a:spcBef>
                <a:spcPts val="1000"/>
              </a:spcBef>
            </a:pPr>
            <a:r>
              <a:rPr lang="pt-BR" sz="2200" dirty="0">
                <a:solidFill>
                  <a:srgbClr val="506D7A"/>
                </a:solidFill>
                <a:latin typeface="Trebuchet MS" pitchFamily="34" charset="0"/>
              </a:rPr>
              <a:t>A primeira semana foi escolhida como período de intervenção, pois é o </a:t>
            </a:r>
            <a:r>
              <a:rPr lang="pt-BR" sz="2200" b="1" dirty="0">
                <a:solidFill>
                  <a:srgbClr val="506D7A"/>
                </a:solidFill>
                <a:latin typeface="Trebuchet MS" pitchFamily="34" charset="0"/>
              </a:rPr>
              <a:t>período de maior risco em prematuros para desenvolver HIV</a:t>
            </a:r>
            <a:r>
              <a:rPr lang="pt-BR" sz="2200" dirty="0">
                <a:solidFill>
                  <a:srgbClr val="506D7A"/>
                </a:solidFill>
                <a:latin typeface="Trebuchet MS" pitchFamily="34" charset="0"/>
              </a:rPr>
              <a:t>. O programa foi implementado em fases:</a:t>
            </a:r>
            <a:endParaRPr lang="pt-BR" sz="2200" dirty="0">
              <a:solidFill>
                <a:srgbClr val="000000"/>
              </a:solidFill>
            </a:endParaRPr>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198" name="TextShape 2"/>
          <p:cNvSpPr txBox="1"/>
          <p:nvPr/>
        </p:nvSpPr>
        <p:spPr>
          <a:xfrm>
            <a:off x="695325" y="620713"/>
            <a:ext cx="8596313" cy="3879850"/>
          </a:xfrm>
          <a:prstGeom prst="rect">
            <a:avLst/>
          </a:prstGeom>
          <a:noFill/>
          <a:ln>
            <a:noFill/>
          </a:ln>
        </p:spPr>
        <p:txBody>
          <a:bodyPr>
            <a:normAutofit fontScale="85000" lnSpcReduction="20000"/>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lgn="just">
              <a:spcBef>
                <a:spcPts val="1000"/>
              </a:spcBef>
            </a:pPr>
            <a:r>
              <a:rPr lang="pt-BR" sz="2200" b="1" dirty="0">
                <a:solidFill>
                  <a:srgbClr val="0000FF"/>
                </a:solidFill>
                <a:latin typeface="Trebuchet MS" pitchFamily="34" charset="0"/>
              </a:rPr>
              <a:t>Fase de desenvolvimento</a:t>
            </a:r>
            <a:r>
              <a:rPr lang="pt-BR" sz="2200" b="1" dirty="0">
                <a:solidFill>
                  <a:srgbClr val="506D7A"/>
                </a:solidFill>
                <a:latin typeface="Trebuchet MS" pitchFamily="34" charset="0"/>
              </a:rPr>
              <a:t>:</a:t>
            </a:r>
            <a:endParaRPr lang="pt-BR" sz="2200" dirty="0">
              <a:solidFill>
                <a:srgbClr val="000000"/>
              </a:solidFill>
            </a:endParaRPr>
          </a:p>
          <a:p>
            <a:pPr algn="just">
              <a:spcBef>
                <a:spcPts val="1000"/>
              </a:spcBef>
            </a:pPr>
            <a:r>
              <a:rPr lang="pt-BR" sz="2200" dirty="0">
                <a:solidFill>
                  <a:srgbClr val="506D7A"/>
                </a:solidFill>
                <a:latin typeface="Trebuchet MS" pitchFamily="34" charset="0"/>
              </a:rPr>
              <a:t> Uma equipe multidisciplinar foi formada com membros interessados da liderança de enfermagem neonatal, médicos das divisões de neonatologia, neurologia pediátrica, radiologia pediátrica e medicina física e reabilitação pediátrica. </a:t>
            </a:r>
            <a:endParaRPr lang="pt-BR" sz="2200" dirty="0">
              <a:solidFill>
                <a:srgbClr val="000000"/>
              </a:solidFill>
            </a:endParaRPr>
          </a:p>
          <a:p>
            <a:pPr algn="just">
              <a:spcBef>
                <a:spcPts val="1000"/>
              </a:spcBef>
            </a:pPr>
            <a:r>
              <a:rPr lang="pt-BR" sz="2200" dirty="0">
                <a:solidFill>
                  <a:srgbClr val="506D7A"/>
                </a:solidFill>
                <a:latin typeface="Trebuchet MS" pitchFamily="34" charset="0"/>
              </a:rPr>
              <a:t>As intervenções foram incluídas na iniciativa após uma revisão completa da literatura, análises de causa raiz e deliberações de grupos focais pelos membros da equipe. </a:t>
            </a:r>
            <a:endParaRPr lang="pt-BR" sz="2200" dirty="0">
              <a:solidFill>
                <a:srgbClr val="000000"/>
              </a:solidFill>
            </a:endParaRPr>
          </a:p>
          <a:p>
            <a:pPr algn="just">
              <a:spcBef>
                <a:spcPts val="1000"/>
              </a:spcBef>
            </a:pPr>
            <a:r>
              <a:rPr lang="pt-BR" sz="2200" dirty="0">
                <a:solidFill>
                  <a:srgbClr val="506D7A"/>
                </a:solidFill>
                <a:latin typeface="Trebuchet MS" pitchFamily="34" charset="0"/>
              </a:rPr>
              <a:t>As intervenções selecionadas foram avaliadas qualitativamente quanto à </a:t>
            </a:r>
            <a:r>
              <a:rPr lang="pt-BR" sz="2200" b="1" dirty="0">
                <a:solidFill>
                  <a:srgbClr val="0000FF"/>
                </a:solidFill>
                <a:latin typeface="Trebuchet MS" pitchFamily="34" charset="0"/>
              </a:rPr>
              <a:t>viabilidade, facilidade de implementação, consistência e força da evidência de benefício</a:t>
            </a:r>
            <a:r>
              <a:rPr lang="pt-BR" sz="2200" dirty="0">
                <a:solidFill>
                  <a:srgbClr val="506D7A"/>
                </a:solidFill>
                <a:latin typeface="Trebuchet MS" pitchFamily="34" charset="0"/>
              </a:rPr>
              <a:t>. Uma vez identificadas as intervenções, elas foram discutidas com os membros da divisão de neonatologia e liderança de enfermagem para feedback e, posteriormente, foi criado um diagrama de direcionamento chave (</a:t>
            </a:r>
            <a:r>
              <a:rPr lang="pt-BR" sz="2200" dirty="0">
                <a:solidFill>
                  <a:srgbClr val="0000FF"/>
                </a:solidFill>
                <a:latin typeface="Trebuchet MS" pitchFamily="34" charset="0"/>
              </a:rPr>
              <a:t>Figura 1</a:t>
            </a:r>
            <a:r>
              <a:rPr lang="pt-BR" sz="2200" dirty="0">
                <a:solidFill>
                  <a:srgbClr val="506D7A"/>
                </a:solidFill>
                <a:latin typeface="Trebuchet MS" pitchFamily="34" charset="0"/>
              </a:rPr>
              <a:t>). </a:t>
            </a:r>
            <a:endParaRPr lang="pt-BR" sz="2200" dirty="0">
              <a:solidFill>
                <a:srgbClr val="000000"/>
              </a:solidFill>
            </a:endParaRPr>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Google Shape;231;g1469833fbff_0_9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7125" y="115888"/>
            <a:ext cx="8736013" cy="6553200"/>
          </a:xfrm>
          <a:prstGeom prst="rect">
            <a:avLst/>
          </a:prstGeom>
          <a:noFill/>
          <a:ln w="38100">
            <a:solidFill>
              <a:srgbClr val="FF33CC"/>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201" name="TextShape 2"/>
          <p:cNvSpPr txBox="1"/>
          <p:nvPr/>
        </p:nvSpPr>
        <p:spPr>
          <a:xfrm>
            <a:off x="766763" y="692150"/>
            <a:ext cx="8596312" cy="3879850"/>
          </a:xfrm>
          <a:prstGeom prst="rect">
            <a:avLst/>
          </a:prstGeom>
          <a:noFill/>
          <a:ln>
            <a:noFill/>
          </a:ln>
        </p:spPr>
        <p:txBody>
          <a:bodyPr>
            <a:normAutofit fontScale="92500" lnSpcReduction="20000"/>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lgn="just">
              <a:spcBef>
                <a:spcPts val="1000"/>
              </a:spcBef>
            </a:pPr>
            <a:r>
              <a:rPr lang="pt-BR" sz="2000" dirty="0">
                <a:solidFill>
                  <a:srgbClr val="506D7A"/>
                </a:solidFill>
                <a:latin typeface="Trebuchet MS" pitchFamily="34" charset="0"/>
              </a:rPr>
              <a:t>Um </a:t>
            </a:r>
            <a:r>
              <a:rPr lang="pt-BR" sz="2000" dirty="0">
                <a:solidFill>
                  <a:srgbClr val="0000FF"/>
                </a:solidFill>
                <a:latin typeface="Trebuchet MS" pitchFamily="34" charset="0"/>
              </a:rPr>
              <a:t>pacote de intervenções de neuroproteção</a:t>
            </a:r>
            <a:r>
              <a:rPr lang="pt-BR" sz="2000" dirty="0">
                <a:solidFill>
                  <a:srgbClr val="506D7A"/>
                </a:solidFill>
                <a:latin typeface="Trebuchet MS" pitchFamily="34" charset="0"/>
              </a:rPr>
              <a:t> baseadas em consenso e evidências com cuidados orientados por protocolo, começando no nascimento e continuando nos primeiros sete dias para bebês muito prematuros, </a:t>
            </a:r>
            <a:r>
              <a:rPr lang="pt-BR" sz="2000" dirty="0">
                <a:solidFill>
                  <a:srgbClr val="0000FF"/>
                </a:solidFill>
                <a:latin typeface="Trebuchet MS" pitchFamily="34" charset="0"/>
              </a:rPr>
              <a:t>foi desenvolvido para padronizar o atendimento e reduzir a variabilidade</a:t>
            </a:r>
            <a:r>
              <a:rPr lang="pt-BR" sz="2000" dirty="0">
                <a:solidFill>
                  <a:srgbClr val="506D7A"/>
                </a:solidFill>
                <a:latin typeface="Trebuchet MS" pitchFamily="34" charset="0"/>
              </a:rPr>
              <a:t>. Foram identificadas medidas de processo para uso no monitoramento da implementação com base nas intervenções incluídas no </a:t>
            </a:r>
            <a:r>
              <a:rPr lang="pt-BR" sz="2000" dirty="0" smtClean="0">
                <a:solidFill>
                  <a:srgbClr val="506D7A"/>
                </a:solidFill>
                <a:latin typeface="Trebuchet MS" pitchFamily="34" charset="0"/>
              </a:rPr>
              <a:t>pacote.</a:t>
            </a:r>
            <a:endParaRPr lang="pt-BR" sz="2000" dirty="0">
              <a:solidFill>
                <a:srgbClr val="000000"/>
              </a:solidFill>
            </a:endParaRPr>
          </a:p>
          <a:p>
            <a:pPr algn="just">
              <a:spcBef>
                <a:spcPts val="1000"/>
              </a:spcBef>
            </a:pPr>
            <a:r>
              <a:rPr lang="pt-BR" sz="2000" b="1" dirty="0">
                <a:solidFill>
                  <a:srgbClr val="0000FF"/>
                </a:solidFill>
                <a:latin typeface="Trebuchet MS" pitchFamily="34" charset="0"/>
              </a:rPr>
              <a:t>Fase de implementação</a:t>
            </a:r>
            <a:r>
              <a:rPr lang="pt-BR" sz="2000" b="1" u="sng" dirty="0">
                <a:solidFill>
                  <a:srgbClr val="506D7A"/>
                </a:solidFill>
                <a:latin typeface="Trebuchet MS" pitchFamily="34" charset="0"/>
              </a:rPr>
              <a:t>:</a:t>
            </a:r>
            <a:r>
              <a:rPr lang="pt-BR" sz="2000" dirty="0">
                <a:solidFill>
                  <a:srgbClr val="506D7A"/>
                </a:solidFill>
                <a:latin typeface="Trebuchet MS" pitchFamily="34" charset="0"/>
              </a:rPr>
              <a:t> A iniciativa foi implementada após </a:t>
            </a:r>
            <a:r>
              <a:rPr lang="pt-BR" sz="2000" dirty="0">
                <a:solidFill>
                  <a:srgbClr val="0000FF"/>
                </a:solidFill>
                <a:latin typeface="Trebuchet MS" pitchFamily="34" charset="0"/>
              </a:rPr>
              <a:t>treinamento e educação de todos os prestadores de cuidados neonatais</a:t>
            </a:r>
            <a:r>
              <a:rPr lang="pt-BR" sz="2000" dirty="0">
                <a:solidFill>
                  <a:srgbClr val="506D7A"/>
                </a:solidFill>
                <a:latin typeface="Trebuchet MS" pitchFamily="34" charset="0"/>
              </a:rPr>
              <a:t> (médicos assistentes neonatais, bolsistas de medicina neonatal, residentes de pediatria, enfermeiros e terapeutas respiratórios). </a:t>
            </a:r>
            <a:endParaRPr lang="pt-BR" sz="2000" dirty="0">
              <a:solidFill>
                <a:srgbClr val="000000"/>
              </a:solidFill>
            </a:endParaRPr>
          </a:p>
          <a:p>
            <a:pPr algn="just">
              <a:spcBef>
                <a:spcPts val="1000"/>
              </a:spcBef>
            </a:pPr>
            <a:r>
              <a:rPr lang="pt-BR" sz="2000" dirty="0">
                <a:solidFill>
                  <a:srgbClr val="506D7A"/>
                </a:solidFill>
                <a:latin typeface="Trebuchet MS" pitchFamily="34" charset="0"/>
              </a:rPr>
              <a:t>Semanalmente foram realizadas rodadas de capacitação e atualização da equipe multidisciplinar para avaliar o cumprimento da iniciativa e identificar novos funcionários (recém ingressados) para treinamento e atualização permanente dos já treinados. </a:t>
            </a:r>
            <a:endParaRPr lang="pt-BR" sz="2000" dirty="0">
              <a:solidFill>
                <a:srgbClr val="000000"/>
              </a:solidFill>
            </a:endParaRPr>
          </a:p>
        </p:txBody>
      </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203" name="TextShape 2"/>
          <p:cNvSpPr txBox="1"/>
          <p:nvPr/>
        </p:nvSpPr>
        <p:spPr>
          <a:xfrm>
            <a:off x="623888" y="908050"/>
            <a:ext cx="8596312" cy="3879850"/>
          </a:xfrm>
          <a:prstGeom prst="rect">
            <a:avLst/>
          </a:prstGeom>
          <a:noFill/>
          <a:ln>
            <a:noFill/>
          </a:ln>
        </p:spPr>
        <p:txBody>
          <a:bodyPr>
            <a:normAutofit fontScale="92500" lnSpcReduction="20000"/>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lgn="just">
              <a:spcBef>
                <a:spcPts val="1000"/>
              </a:spcBef>
            </a:pPr>
            <a:r>
              <a:rPr lang="pt-BR" sz="2000" dirty="0">
                <a:solidFill>
                  <a:srgbClr val="506D7A"/>
                </a:solidFill>
                <a:latin typeface="Trebuchet MS" pitchFamily="34" charset="0"/>
              </a:rPr>
              <a:t>Uma lista de verificação de implementação padronizada, ferramentas de auditoria de conformidade e formulários de coleta de dados foram desenvolvidos para monitorar a implementação e a conformidade.</a:t>
            </a:r>
            <a:endParaRPr lang="pt-BR" sz="2000" dirty="0">
              <a:solidFill>
                <a:srgbClr val="000000"/>
              </a:solidFill>
            </a:endParaRPr>
          </a:p>
          <a:p>
            <a:pPr algn="just">
              <a:spcBef>
                <a:spcPts val="1000"/>
              </a:spcBef>
            </a:pPr>
            <a:r>
              <a:rPr lang="pt-BR" sz="2000" dirty="0">
                <a:solidFill>
                  <a:srgbClr val="506D7A"/>
                </a:solidFill>
                <a:latin typeface="Trebuchet MS" pitchFamily="34" charset="0"/>
              </a:rPr>
              <a:t> Para padronizar o atendimento e monitorar o cumprimento da iniciativa, foram implementados prontuários eletrônicos e conjuntos de pedidos de admissão, laboratório, farmácia e monitoramento. </a:t>
            </a:r>
            <a:endParaRPr lang="pt-BR" sz="2000" dirty="0">
              <a:solidFill>
                <a:srgbClr val="000000"/>
              </a:solidFill>
            </a:endParaRPr>
          </a:p>
          <a:p>
            <a:pPr algn="just">
              <a:spcBef>
                <a:spcPts val="1000"/>
              </a:spcBef>
            </a:pPr>
            <a:r>
              <a:rPr lang="pt-BR" sz="2000" dirty="0">
                <a:solidFill>
                  <a:srgbClr val="506D7A"/>
                </a:solidFill>
                <a:latin typeface="Trebuchet MS" pitchFamily="34" charset="0"/>
              </a:rPr>
              <a:t>Todos os bebês durante o período de intervenção foram acompanhados de perto pelos membros da equipe para garantir o cumprimento das intervenções.</a:t>
            </a:r>
            <a:endParaRPr lang="pt-BR" sz="2000" dirty="0">
              <a:solidFill>
                <a:srgbClr val="000000"/>
              </a:solidFill>
            </a:endParaRPr>
          </a:p>
          <a:p>
            <a:pPr algn="just">
              <a:spcBef>
                <a:spcPts val="1000"/>
              </a:spcBef>
            </a:pPr>
            <a:r>
              <a:rPr lang="pt-BR" sz="2000" dirty="0">
                <a:solidFill>
                  <a:srgbClr val="506D7A"/>
                </a:solidFill>
                <a:latin typeface="Trebuchet MS" pitchFamily="34" charset="0"/>
              </a:rPr>
              <a:t> O projeto de melhoria da qualidade foi implementado com um método de ciclo mensal </a:t>
            </a:r>
            <a:r>
              <a:rPr lang="pt-BR" sz="2000" b="1" dirty="0">
                <a:solidFill>
                  <a:srgbClr val="506D7A"/>
                </a:solidFill>
                <a:latin typeface="Trebuchet MS" pitchFamily="34" charset="0"/>
              </a:rPr>
              <a:t>PDSA</a:t>
            </a:r>
            <a:r>
              <a:rPr lang="pt-BR" sz="2000" dirty="0">
                <a:solidFill>
                  <a:srgbClr val="506D7A"/>
                </a:solidFill>
                <a:latin typeface="Trebuchet MS" pitchFamily="34" charset="0"/>
              </a:rPr>
              <a:t> (</a:t>
            </a:r>
            <a:r>
              <a:rPr lang="pt-BR" sz="2000" b="1" i="1" dirty="0">
                <a:solidFill>
                  <a:srgbClr val="506D7A"/>
                </a:solidFill>
                <a:latin typeface="Trebuchet MS" pitchFamily="34" charset="0"/>
              </a:rPr>
              <a:t>Plan, Do, Study, and Act</a:t>
            </a:r>
            <a:r>
              <a:rPr lang="pt-BR" sz="2000" dirty="0">
                <a:solidFill>
                  <a:srgbClr val="506D7A"/>
                </a:solidFill>
                <a:latin typeface="Trebuchet MS" pitchFamily="34" charset="0"/>
              </a:rPr>
              <a:t>) com reuniões mensais da equipe multidisciplinar para identificar e resolver problemas durante a implementação, e as etapas de remediação foram tomadas conforme necessário. </a:t>
            </a:r>
            <a:endParaRPr lang="pt-BR" sz="2000" dirty="0">
              <a:solidFill>
                <a:srgbClr val="000000"/>
              </a:solidFill>
            </a:endParaRPr>
          </a:p>
          <a:p>
            <a:pPr>
              <a:spcBef>
                <a:spcPts val="1000"/>
              </a:spcBef>
            </a:pPr>
            <a:endParaRPr lang="pt-BR" sz="2000" dirty="0">
              <a:solidFill>
                <a:srgbClr val="000000"/>
              </a:solidFill>
            </a:endParaRPr>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205" name="TextShape 2"/>
          <p:cNvSpPr txBox="1"/>
          <p:nvPr/>
        </p:nvSpPr>
        <p:spPr>
          <a:xfrm>
            <a:off x="911225" y="692150"/>
            <a:ext cx="8596313" cy="3879850"/>
          </a:xfrm>
          <a:prstGeom prst="rect">
            <a:avLst/>
          </a:prstGeom>
          <a:noFill/>
          <a:ln>
            <a:noFill/>
          </a:ln>
        </p:spPr>
        <p:txBody>
          <a:bodyPr>
            <a:normAutofit fontScale="85000" lnSpcReduction="10000"/>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lgn="just">
              <a:spcBef>
                <a:spcPts val="1000"/>
              </a:spcBef>
            </a:pPr>
            <a:r>
              <a:rPr lang="pt-BR" sz="2000" b="1" i="1" dirty="0">
                <a:solidFill>
                  <a:srgbClr val="0000FF"/>
                </a:solidFill>
                <a:latin typeface="Trebuchet MS" pitchFamily="34" charset="0"/>
              </a:rPr>
              <a:t>Componentes do programa BRAIN:</a:t>
            </a:r>
            <a:r>
              <a:rPr lang="pt-BR" sz="2000" dirty="0">
                <a:solidFill>
                  <a:srgbClr val="506D7A"/>
                </a:solidFill>
                <a:latin typeface="Trebuchet MS" pitchFamily="34" charset="0"/>
              </a:rPr>
              <a:t> A iniciativa BRAIN incluiu subcomponentes agrupados como </a:t>
            </a:r>
            <a:r>
              <a:rPr lang="pt-BR" sz="2000" b="1" dirty="0">
                <a:solidFill>
                  <a:srgbClr val="506D7A"/>
                </a:solidFill>
                <a:latin typeface="Trebuchet MS" pitchFamily="34" charset="0"/>
              </a:rPr>
              <a:t>monitoramento, medicamentos e intervenções ambientais</a:t>
            </a:r>
            <a:r>
              <a:rPr lang="pt-BR" sz="2000" dirty="0">
                <a:solidFill>
                  <a:srgbClr val="506D7A"/>
                </a:solidFill>
                <a:latin typeface="Trebuchet MS" pitchFamily="34" charset="0"/>
              </a:rPr>
              <a:t> com os seguintes detalhes:</a:t>
            </a:r>
            <a:endParaRPr lang="pt-BR" sz="2000" dirty="0">
              <a:solidFill>
                <a:srgbClr val="000000"/>
              </a:solidFill>
            </a:endParaRPr>
          </a:p>
          <a:p>
            <a:pPr>
              <a:spcBef>
                <a:spcPts val="1000"/>
              </a:spcBef>
            </a:pPr>
            <a:r>
              <a:rPr lang="pt-BR" sz="2000" b="1" dirty="0">
                <a:solidFill>
                  <a:srgbClr val="0000FF"/>
                </a:solidFill>
                <a:latin typeface="Trebuchet MS" pitchFamily="34" charset="0"/>
              </a:rPr>
              <a:t>Intervenções de monitoramento:</a:t>
            </a:r>
            <a:r>
              <a:rPr lang="pt-BR" sz="2000" b="1" u="sng" dirty="0">
                <a:solidFill>
                  <a:srgbClr val="506D7A"/>
                </a:solidFill>
                <a:latin typeface="Trebuchet MS" pitchFamily="34" charset="0"/>
              </a:rPr>
              <a:t> </a:t>
            </a:r>
            <a:endParaRPr lang="pt-BR" sz="2000" dirty="0">
              <a:solidFill>
                <a:srgbClr val="000000"/>
              </a:solidFill>
            </a:endParaRPr>
          </a:p>
          <a:p>
            <a:pPr algn="just">
              <a:spcBef>
                <a:spcPts val="1000"/>
              </a:spcBef>
              <a:buClr>
                <a:srgbClr val="506D7A"/>
              </a:buClr>
              <a:buSzPct val="80000"/>
              <a:buFont typeface="Noto Sans Symbols"/>
              <a:buChar char="●"/>
            </a:pPr>
            <a:r>
              <a:rPr lang="pt-BR" sz="2000" dirty="0">
                <a:solidFill>
                  <a:srgbClr val="506D7A"/>
                </a:solidFill>
                <a:latin typeface="Trebuchet MS" pitchFamily="34" charset="0"/>
              </a:rPr>
              <a:t>Todos os bebês que necessitaram de oxigênio suplementar ou suporte respiratório foram monitorados de perto com monitoramento transcutâneo de CO2 (TcCO2) para reduzir as flutuações nos níveis de CO2. As metas de CO2 variavam de 40 a 60 torr e seguiam de perto o pH do sangue arterial/capilar para manter &gt;= 7,25. </a:t>
            </a:r>
            <a:endParaRPr lang="pt-BR" sz="2000" dirty="0">
              <a:solidFill>
                <a:srgbClr val="000000"/>
              </a:solidFill>
            </a:endParaRPr>
          </a:p>
          <a:p>
            <a:pPr algn="just">
              <a:spcBef>
                <a:spcPts val="1000"/>
              </a:spcBef>
            </a:pPr>
            <a:endParaRPr lang="pt-BR" sz="2000" dirty="0">
              <a:solidFill>
                <a:srgbClr val="000000"/>
              </a:solidFill>
            </a:endParaRPr>
          </a:p>
          <a:p>
            <a:pPr algn="just">
              <a:spcBef>
                <a:spcPts val="1000"/>
              </a:spcBef>
              <a:buClr>
                <a:srgbClr val="506D7A"/>
              </a:buClr>
              <a:buSzPct val="80000"/>
              <a:buFont typeface="Noto Sans Symbols"/>
              <a:buChar char="●"/>
            </a:pPr>
            <a:r>
              <a:rPr lang="pt-BR" sz="2000" dirty="0">
                <a:solidFill>
                  <a:srgbClr val="506D7A"/>
                </a:solidFill>
                <a:latin typeface="Trebuchet MS" pitchFamily="34" charset="0"/>
              </a:rPr>
              <a:t>Todos os lactentes que receberam oxigenoterapia suplementar ÿ 40% ou qualquer suporte respiratório com pressão positiva desde a admissão na UTIN até o final do período de intervenção (7 dias), também foram monitorados com monitoramento por espectroscopia no infravermelho próximo (NIRS) com monitoramento cerebral de NIRS com um intervalo alvo entre </a:t>
            </a:r>
            <a:r>
              <a:rPr lang="pt-BR" sz="2000" dirty="0">
                <a:solidFill>
                  <a:srgbClr val="FF33CC"/>
                </a:solidFill>
                <a:latin typeface="Trebuchet MS" pitchFamily="34" charset="0"/>
              </a:rPr>
              <a:t>55 e 85%.</a:t>
            </a:r>
            <a:r>
              <a:rPr lang="pt-BR" sz="2000" dirty="0">
                <a:solidFill>
                  <a:srgbClr val="506D7A"/>
                </a:solidFill>
                <a:latin typeface="Trebuchet MS" pitchFamily="34" charset="0"/>
              </a:rPr>
              <a:t> </a:t>
            </a:r>
            <a:endParaRPr lang="pt-BR" sz="2000" dirty="0">
              <a:solidFill>
                <a:srgbClr val="000000"/>
              </a:solidFill>
            </a:endParaRPr>
          </a:p>
        </p:txBody>
      </p: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207" name="TextShape 2"/>
          <p:cNvSpPr txBox="1"/>
          <p:nvPr/>
        </p:nvSpPr>
        <p:spPr>
          <a:xfrm>
            <a:off x="766763" y="620713"/>
            <a:ext cx="8596312" cy="4254500"/>
          </a:xfrm>
          <a:prstGeom prst="rect">
            <a:avLst/>
          </a:prstGeom>
          <a:noFill/>
          <a:ln>
            <a:noFill/>
          </a:ln>
        </p:spPr>
        <p:txBody>
          <a:bodyPr>
            <a:normAutofit fontScale="85000" lnSpcReduction="10000"/>
          </a:bodyPr>
          <a:lstStyle>
            <a:lvl1pPr marL="457200" indent="-312738">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lgn="just">
              <a:spcBef>
                <a:spcPts val="1000"/>
              </a:spcBef>
              <a:buClr>
                <a:srgbClr val="506D7A"/>
              </a:buClr>
              <a:buSzPct val="80000"/>
              <a:buFont typeface="Noto Sans Symbols"/>
              <a:buChar char="●"/>
            </a:pPr>
            <a:r>
              <a:rPr lang="pt-BR" sz="2000" dirty="0">
                <a:solidFill>
                  <a:srgbClr val="506D7A"/>
                </a:solidFill>
                <a:latin typeface="Trebuchet MS" pitchFamily="34" charset="0"/>
              </a:rPr>
              <a:t>O limite de 40% de exigência de FiO2 para monitoramento NIRS foi selecionado para melhor utilizar os dispositivos de monitoramento NIRS disponíveis para bebês que provavelmente se beneficiariam do monitoramento. </a:t>
            </a:r>
            <a:endParaRPr lang="pt-BR" sz="2000" dirty="0">
              <a:solidFill>
                <a:srgbClr val="000000"/>
              </a:solidFill>
            </a:endParaRPr>
          </a:p>
          <a:p>
            <a:pPr algn="just">
              <a:spcBef>
                <a:spcPts val="1000"/>
              </a:spcBef>
            </a:pPr>
            <a:endParaRPr lang="pt-BR" sz="2000" dirty="0">
              <a:solidFill>
                <a:srgbClr val="000000"/>
              </a:solidFill>
            </a:endParaRPr>
          </a:p>
          <a:p>
            <a:pPr algn="just">
              <a:spcBef>
                <a:spcPts val="1000"/>
              </a:spcBef>
              <a:buClr>
                <a:srgbClr val="506D7A"/>
              </a:buClr>
              <a:buSzPct val="80000"/>
              <a:buFont typeface="Noto Sans Symbols"/>
              <a:buChar char="●"/>
            </a:pPr>
            <a:r>
              <a:rPr lang="pt-BR" sz="2000" dirty="0">
                <a:solidFill>
                  <a:srgbClr val="506D7A"/>
                </a:solidFill>
                <a:latin typeface="Trebuchet MS" pitchFamily="34" charset="0"/>
              </a:rPr>
              <a:t>Algoritmos </a:t>
            </a:r>
            <a:r>
              <a:rPr lang="pt-BR" sz="2000" i="1" dirty="0">
                <a:solidFill>
                  <a:srgbClr val="506D7A"/>
                </a:solidFill>
                <a:latin typeface="Trebuchet MS" pitchFamily="34" charset="0"/>
              </a:rPr>
              <a:t>stepwise</a:t>
            </a:r>
            <a:r>
              <a:rPr lang="pt-BR" sz="2000" dirty="0">
                <a:solidFill>
                  <a:srgbClr val="506D7A"/>
                </a:solidFill>
                <a:latin typeface="Trebuchet MS" pitchFamily="34" charset="0"/>
              </a:rPr>
              <a:t> para o manejo de valores baixos ou altos de NIRS e TcCO2 foram disponibilizados à beira do leito. (</a:t>
            </a:r>
            <a:endParaRPr lang="pt-BR" sz="2000" dirty="0">
              <a:solidFill>
                <a:srgbClr val="000000"/>
              </a:solidFill>
            </a:endParaRPr>
          </a:p>
          <a:p>
            <a:pPr algn="just">
              <a:spcBef>
                <a:spcPts val="1000"/>
              </a:spcBef>
              <a:buClr>
                <a:srgbClr val="506D7A"/>
              </a:buClr>
              <a:buSzPct val="80000"/>
              <a:buFont typeface="Noto Sans Symbols"/>
              <a:buChar char="●"/>
            </a:pPr>
            <a:r>
              <a:rPr lang="pt-BR" sz="2000" dirty="0">
                <a:solidFill>
                  <a:srgbClr val="506D7A"/>
                </a:solidFill>
                <a:latin typeface="Trebuchet MS" pitchFamily="34" charset="0"/>
              </a:rPr>
              <a:t>Todos os membros da equipe foram treinados em interpretação e sugestões de gerenciamento foram fornecidas para auxiliar nas decisões clínicas com base nos valores transcutâneos de CO2 e NIRS. </a:t>
            </a:r>
            <a:endParaRPr lang="pt-BR" sz="2000" dirty="0">
              <a:solidFill>
                <a:srgbClr val="000000"/>
              </a:solidFill>
            </a:endParaRPr>
          </a:p>
          <a:p>
            <a:pPr algn="just">
              <a:spcBef>
                <a:spcPts val="1000"/>
              </a:spcBef>
            </a:pPr>
            <a:endParaRPr lang="pt-BR" sz="2000" dirty="0">
              <a:solidFill>
                <a:srgbClr val="000000"/>
              </a:solidFill>
            </a:endParaRPr>
          </a:p>
          <a:p>
            <a:pPr algn="just">
              <a:spcBef>
                <a:spcPts val="1000"/>
              </a:spcBef>
              <a:buClr>
                <a:srgbClr val="506D7A"/>
              </a:buClr>
              <a:buSzPct val="80000"/>
              <a:buFont typeface="Noto Sans Symbols"/>
              <a:buChar char="●"/>
            </a:pPr>
            <a:r>
              <a:rPr lang="pt-BR" sz="2000" dirty="0">
                <a:solidFill>
                  <a:srgbClr val="506D7A"/>
                </a:solidFill>
                <a:latin typeface="Trebuchet MS" pitchFamily="34" charset="0"/>
              </a:rPr>
              <a:t>O monitoramento do escore de observação da frequência cardíaca (HeRO) para identificação precoce da sepse neonatal já estava implementado na unidade antes do início da iniciativa e foi incluído no algoritmo, mas não foi uma nova intervenção introduzida como parte da iniciativa. </a:t>
            </a:r>
            <a:endParaRPr lang="pt-BR" sz="2000" dirty="0">
              <a:solidFill>
                <a:srgbClr val="000000"/>
              </a:solidFill>
            </a:endParaRPr>
          </a:p>
          <a:p>
            <a:pPr>
              <a:spcBef>
                <a:spcPts val="1000"/>
              </a:spcBef>
            </a:pPr>
            <a:endParaRPr lang="pt-BR" sz="2000" dirty="0">
              <a:solidFill>
                <a:srgbClr val="000000"/>
              </a:solidFill>
            </a:endParaRPr>
          </a:p>
        </p:txBody>
      </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209" name="TextShape 2"/>
          <p:cNvSpPr txBox="1"/>
          <p:nvPr/>
        </p:nvSpPr>
        <p:spPr>
          <a:xfrm>
            <a:off x="766763" y="115888"/>
            <a:ext cx="8596312" cy="5160962"/>
          </a:xfrm>
          <a:prstGeom prst="rect">
            <a:avLst/>
          </a:prstGeom>
          <a:noFill/>
          <a:ln>
            <a:noFill/>
          </a:ln>
        </p:spPr>
        <p:txBody>
          <a:bodyPr>
            <a:normAutofit fontScale="92500" lnSpcReduction="20000"/>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spcBef>
                <a:spcPts val="1000"/>
              </a:spcBef>
            </a:pPr>
            <a:r>
              <a:rPr lang="pt-BR" sz="2000" dirty="0">
                <a:solidFill>
                  <a:srgbClr val="506D7A"/>
                </a:solidFill>
                <a:latin typeface="Trebuchet MS" pitchFamily="34" charset="0"/>
              </a:rPr>
              <a:t>Intervenções medicamentosas:</a:t>
            </a:r>
            <a:r>
              <a:rPr lang="pt-BR" sz="2000" b="1" u="sng" dirty="0">
                <a:solidFill>
                  <a:srgbClr val="506D7A"/>
                </a:solidFill>
                <a:latin typeface="Trebuchet MS" pitchFamily="34" charset="0"/>
              </a:rPr>
              <a:t> </a:t>
            </a:r>
            <a:endParaRPr lang="pt-BR" sz="2000" dirty="0">
              <a:solidFill>
                <a:srgbClr val="000000"/>
              </a:solidFill>
            </a:endParaRPr>
          </a:p>
          <a:p>
            <a:pPr algn="just">
              <a:spcBef>
                <a:spcPts val="1000"/>
              </a:spcBef>
              <a:buClr>
                <a:srgbClr val="506D7A"/>
              </a:buClr>
              <a:buFont typeface="Noto Sans Symbols"/>
              <a:buChar char="●"/>
            </a:pPr>
            <a:r>
              <a:rPr lang="pt-BR" sz="2000" dirty="0">
                <a:solidFill>
                  <a:srgbClr val="506D7A"/>
                </a:solidFill>
                <a:latin typeface="Trebuchet MS" pitchFamily="34" charset="0"/>
              </a:rPr>
              <a:t>Uma dose única de 0,2 mg/kg de </a:t>
            </a:r>
            <a:r>
              <a:rPr lang="pt-BR" sz="2000" b="1" i="1" dirty="0">
                <a:solidFill>
                  <a:srgbClr val="506D7A"/>
                </a:solidFill>
                <a:latin typeface="Trebuchet MS" pitchFamily="34" charset="0"/>
              </a:rPr>
              <a:t>indometacina IV</a:t>
            </a:r>
            <a:r>
              <a:rPr lang="pt-BR" sz="2000" b="1" dirty="0">
                <a:solidFill>
                  <a:srgbClr val="506D7A"/>
                </a:solidFill>
                <a:latin typeface="Trebuchet MS" pitchFamily="34" charset="0"/>
              </a:rPr>
              <a:t> </a:t>
            </a:r>
            <a:r>
              <a:rPr lang="pt-BR" sz="2000" dirty="0">
                <a:solidFill>
                  <a:srgbClr val="506D7A"/>
                </a:solidFill>
                <a:latin typeface="Trebuchet MS" pitchFamily="34" charset="0"/>
              </a:rPr>
              <a:t>para profilaxia de IVH dentro de 6 h após o nascimento foi administrado rotineiramente aos lactentes inscritos no programa BRAIN, exceto lactentes com restrição grave de crescimento intrauterino (&lt;10%) ou </a:t>
            </a:r>
            <a:r>
              <a:rPr lang="pt-BR" sz="2000" dirty="0" smtClean="0">
                <a:solidFill>
                  <a:srgbClr val="506D7A"/>
                </a:solidFill>
                <a:latin typeface="Trebuchet MS" pitchFamily="34" charset="0"/>
              </a:rPr>
              <a:t>Doppler </a:t>
            </a:r>
            <a:r>
              <a:rPr lang="pt-BR" sz="2000" dirty="0">
                <a:solidFill>
                  <a:srgbClr val="506D7A"/>
                </a:solidFill>
                <a:latin typeface="Trebuchet MS" pitchFamily="34" charset="0"/>
              </a:rPr>
              <a:t>da artéria umbilical com fluxo diastólico final reverso ou ausente, conforme o protocolo da unidade, para os quais foi administrada profilaxia com indometacina conforme critério do médico assistente. </a:t>
            </a:r>
            <a:endParaRPr lang="pt-BR" sz="2000" dirty="0">
              <a:solidFill>
                <a:srgbClr val="000000"/>
              </a:solidFill>
            </a:endParaRPr>
          </a:p>
          <a:p>
            <a:pPr algn="just">
              <a:spcBef>
                <a:spcPts val="1000"/>
              </a:spcBef>
            </a:pPr>
            <a:endParaRPr lang="pt-BR" sz="2000" dirty="0">
              <a:solidFill>
                <a:srgbClr val="000000"/>
              </a:solidFill>
            </a:endParaRPr>
          </a:p>
          <a:p>
            <a:pPr algn="just">
              <a:spcBef>
                <a:spcPts val="1000"/>
              </a:spcBef>
              <a:buClr>
                <a:srgbClr val="506D7A"/>
              </a:buClr>
              <a:buFont typeface="Noto Sans Symbols"/>
              <a:buChar char="●"/>
            </a:pPr>
            <a:r>
              <a:rPr lang="pt-BR" sz="2000" dirty="0">
                <a:solidFill>
                  <a:srgbClr val="506D7A"/>
                </a:solidFill>
                <a:latin typeface="Trebuchet MS" pitchFamily="34" charset="0"/>
              </a:rPr>
              <a:t>O uso de </a:t>
            </a:r>
            <a:r>
              <a:rPr lang="pt-BR" sz="2000" b="1" dirty="0">
                <a:solidFill>
                  <a:srgbClr val="506D7A"/>
                </a:solidFill>
                <a:latin typeface="Trebuchet MS" pitchFamily="34" charset="0"/>
              </a:rPr>
              <a:t>infusão de bicarbonato</a:t>
            </a:r>
            <a:r>
              <a:rPr lang="pt-BR" sz="2000" dirty="0">
                <a:solidFill>
                  <a:srgbClr val="506D7A"/>
                </a:solidFill>
                <a:latin typeface="Trebuchet MS" pitchFamily="34" charset="0"/>
              </a:rPr>
              <a:t> foi restrito apenas a bebês com déficit de base &gt; -10 mEq/L ou HCO3 &lt; 13 mEq/L, pois o uso mais liberal de infusão de bicarbonato não está associado a benefícios e pode afetar a perfusão cerebral. </a:t>
            </a:r>
            <a:endParaRPr lang="pt-BR" sz="2000" dirty="0">
              <a:solidFill>
                <a:srgbClr val="000000"/>
              </a:solidFill>
            </a:endParaRPr>
          </a:p>
          <a:p>
            <a:pPr algn="just">
              <a:spcBef>
                <a:spcPts val="1000"/>
              </a:spcBef>
            </a:pPr>
            <a:endParaRPr lang="pt-BR" sz="2000" dirty="0">
              <a:solidFill>
                <a:srgbClr val="000000"/>
              </a:solidFill>
            </a:endParaRPr>
          </a:p>
          <a:p>
            <a:pPr algn="just">
              <a:spcBef>
                <a:spcPts val="1000"/>
              </a:spcBef>
              <a:buClr>
                <a:srgbClr val="506D7A"/>
              </a:buClr>
              <a:buFont typeface="Noto Sans Symbols"/>
              <a:buChar char="●"/>
            </a:pPr>
            <a:r>
              <a:rPr lang="pt-BR" sz="2000" dirty="0">
                <a:solidFill>
                  <a:srgbClr val="506D7A"/>
                </a:solidFill>
                <a:latin typeface="Trebuchet MS" pitchFamily="34" charset="0"/>
              </a:rPr>
              <a:t>O uso de medicamentos inotrópicos</a:t>
            </a:r>
            <a:r>
              <a:rPr lang="pt-BR" sz="2000" u="sng" dirty="0">
                <a:solidFill>
                  <a:srgbClr val="506D7A"/>
                </a:solidFill>
                <a:latin typeface="Trebuchet MS" pitchFamily="34" charset="0"/>
              </a:rPr>
              <a:t> e bolus de solução salina normal</a:t>
            </a:r>
            <a:r>
              <a:rPr lang="pt-BR" sz="2000" dirty="0">
                <a:solidFill>
                  <a:srgbClr val="506D7A"/>
                </a:solidFill>
                <a:latin typeface="Trebuchet MS" pitchFamily="34" charset="0"/>
              </a:rPr>
              <a:t> foram restritos àqueles bebês que apresentavam pressão arterial média menor que a idade gestacional de nascimento em semanas e tinham evidência clínica de má perfusão, pois o uso de medicamentos inotrópicos e bolus de volume também podem afetar a perfusão cerebral.</a:t>
            </a:r>
            <a:endParaRPr lang="pt-BR" sz="2000" dirty="0">
              <a:solidFill>
                <a:srgbClr val="000000"/>
              </a:solidFill>
            </a:endParaRPr>
          </a:p>
        </p:txBody>
      </p:sp>
    </p:spTree>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211" name="TextShape 2"/>
          <p:cNvSpPr txBox="1"/>
          <p:nvPr/>
        </p:nvSpPr>
        <p:spPr>
          <a:xfrm>
            <a:off x="695325" y="836613"/>
            <a:ext cx="8596313" cy="4999037"/>
          </a:xfrm>
          <a:prstGeom prst="rect">
            <a:avLst/>
          </a:prstGeom>
          <a:noFill/>
          <a:ln>
            <a:noFill/>
          </a:ln>
        </p:spPr>
        <p:txBody>
          <a:bodyPr>
            <a:normAutofit/>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spcBef>
                <a:spcPts val="1000"/>
              </a:spcBef>
            </a:pPr>
            <a:r>
              <a:rPr lang="pt-BR" sz="2000" dirty="0">
                <a:solidFill>
                  <a:srgbClr val="506D7A"/>
                </a:solidFill>
                <a:latin typeface="Trebuchet MS" pitchFamily="34" charset="0"/>
              </a:rPr>
              <a:t>I</a:t>
            </a:r>
            <a:r>
              <a:rPr lang="pt-BR" sz="2000" b="1" dirty="0">
                <a:solidFill>
                  <a:srgbClr val="506D7A"/>
                </a:solidFill>
                <a:latin typeface="Trebuchet MS" pitchFamily="34" charset="0"/>
              </a:rPr>
              <a:t>ntervenções ambientais:</a:t>
            </a:r>
            <a:r>
              <a:rPr lang="pt-BR" sz="2000" b="1" u="sng" dirty="0">
                <a:solidFill>
                  <a:srgbClr val="506D7A"/>
                </a:solidFill>
                <a:latin typeface="Trebuchet MS" pitchFamily="34" charset="0"/>
              </a:rPr>
              <a:t> </a:t>
            </a:r>
            <a:endParaRPr lang="pt-BR" sz="2000" dirty="0">
              <a:solidFill>
                <a:srgbClr val="000000"/>
              </a:solidFill>
            </a:endParaRPr>
          </a:p>
          <a:p>
            <a:pPr algn="just">
              <a:spcBef>
                <a:spcPts val="1000"/>
              </a:spcBef>
              <a:buClr>
                <a:srgbClr val="506D7A"/>
              </a:buClr>
              <a:buFont typeface="Noto Sans Symbols"/>
              <a:buChar char="●"/>
            </a:pPr>
            <a:r>
              <a:rPr lang="pt-BR" sz="2000" dirty="0">
                <a:solidFill>
                  <a:srgbClr val="FF33CC"/>
                </a:solidFill>
                <a:latin typeface="Trebuchet MS" pitchFamily="34" charset="0"/>
              </a:rPr>
              <a:t>Redução dos níveis de ruído para menos de 45 dB</a:t>
            </a:r>
            <a:r>
              <a:rPr lang="pt-BR" sz="2000" dirty="0">
                <a:solidFill>
                  <a:srgbClr val="506D7A"/>
                </a:solidFill>
                <a:latin typeface="Trebuchet MS" pitchFamily="34" charset="0"/>
              </a:rPr>
              <a:t> com intervenções como manuseio cuidadoso dos equipamentos e da incubadora, minimização da abertura da porta da incubadora com o agrupamento de cuidados, redução da intensidade dos sons de alarme e pronta resposta aos alarmes, evitando conversas à beira do leito e se necessário, e manter as conversas suaves e limitadas, foram incentivadas. </a:t>
            </a:r>
            <a:endParaRPr lang="pt-BR" sz="2000" dirty="0">
              <a:solidFill>
                <a:srgbClr val="000000"/>
              </a:solidFill>
            </a:endParaRPr>
          </a:p>
          <a:p>
            <a:pPr algn="just">
              <a:spcBef>
                <a:spcPts val="1000"/>
              </a:spcBef>
            </a:pPr>
            <a:endParaRPr lang="pt-BR" sz="2000" dirty="0">
              <a:solidFill>
                <a:srgbClr val="000000"/>
              </a:solidFill>
            </a:endParaRPr>
          </a:p>
          <a:p>
            <a:pPr algn="just">
              <a:spcBef>
                <a:spcPts val="1000"/>
              </a:spcBef>
              <a:buClr>
                <a:srgbClr val="506D7A"/>
              </a:buClr>
              <a:buFont typeface="Noto Sans Symbols"/>
              <a:buChar char="●"/>
            </a:pPr>
            <a:r>
              <a:rPr lang="pt-BR" sz="2000" dirty="0">
                <a:solidFill>
                  <a:srgbClr val="506D7A"/>
                </a:solidFill>
                <a:latin typeface="Trebuchet MS" pitchFamily="34" charset="0"/>
              </a:rPr>
              <a:t>Como a mudança de posição do lactente pode impactar na perfusão cerebral padronizamos o posicionamento do lactente, com a cabeceira do leito </a:t>
            </a:r>
            <a:r>
              <a:rPr lang="pt-BR" sz="2000" dirty="0">
                <a:solidFill>
                  <a:srgbClr val="FF33CC"/>
                </a:solidFill>
                <a:latin typeface="Trebuchet MS" pitchFamily="34" charset="0"/>
              </a:rPr>
              <a:t>elevada em 20-30 graus</a:t>
            </a:r>
            <a:r>
              <a:rPr lang="pt-BR" sz="2000" dirty="0">
                <a:solidFill>
                  <a:srgbClr val="506D7A"/>
                </a:solidFill>
                <a:latin typeface="Trebuchet MS" pitchFamily="34" charset="0"/>
              </a:rPr>
              <a:t>, evitando o posicionamento em </a:t>
            </a:r>
            <a:r>
              <a:rPr lang="pt-BR" sz="2000" dirty="0">
                <a:solidFill>
                  <a:srgbClr val="FF33CC"/>
                </a:solidFill>
                <a:latin typeface="Trebuchet MS" pitchFamily="34" charset="0"/>
              </a:rPr>
              <a:t>decúbito ventral</a:t>
            </a:r>
            <a:r>
              <a:rPr lang="pt-BR" sz="2000" dirty="0">
                <a:solidFill>
                  <a:srgbClr val="506D7A"/>
                </a:solidFill>
                <a:latin typeface="Trebuchet MS" pitchFamily="34" charset="0"/>
              </a:rPr>
              <a:t>, e solicitando ajudante para mudanças de posição para garantindo a posição neutra da cabeça (cabeça/pescoço em alinhamento com o corpo) com mudanças de giro/posicionamento.</a:t>
            </a:r>
            <a:endParaRPr lang="pt-BR" sz="2000" dirty="0">
              <a:solidFill>
                <a:srgbClr val="000000"/>
              </a:solidFill>
            </a:endParaRPr>
          </a:p>
        </p:txBody>
      </p:sp>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213" name="TextShape 2"/>
          <p:cNvSpPr txBox="1"/>
          <p:nvPr/>
        </p:nvSpPr>
        <p:spPr>
          <a:xfrm>
            <a:off x="695325" y="765175"/>
            <a:ext cx="8596313" cy="4803775"/>
          </a:xfrm>
          <a:prstGeom prst="rect">
            <a:avLst/>
          </a:prstGeom>
          <a:noFill/>
          <a:ln>
            <a:noFill/>
          </a:ln>
        </p:spPr>
        <p:txBody>
          <a:bodyPr>
            <a:normAutofit lnSpcReduction="10000"/>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spcBef>
                <a:spcPts val="1000"/>
              </a:spcBef>
            </a:pPr>
            <a:r>
              <a:rPr lang="pt-BR" sz="2000" b="1" dirty="0">
                <a:solidFill>
                  <a:srgbClr val="506D7A"/>
                </a:solidFill>
                <a:latin typeface="Trebuchet MS" pitchFamily="34" charset="0"/>
              </a:rPr>
              <a:t>Análise estatística:</a:t>
            </a:r>
            <a:endParaRPr lang="pt-BR" sz="2000" dirty="0">
              <a:solidFill>
                <a:srgbClr val="000000"/>
              </a:solidFill>
            </a:endParaRPr>
          </a:p>
          <a:p>
            <a:pPr algn="just">
              <a:spcBef>
                <a:spcPts val="1000"/>
              </a:spcBef>
              <a:buClr>
                <a:srgbClr val="506D7A"/>
              </a:buClr>
              <a:buFont typeface="Noto Sans Symbols"/>
              <a:buChar char="●"/>
            </a:pPr>
            <a:r>
              <a:rPr lang="pt-BR" sz="2000" dirty="0">
                <a:solidFill>
                  <a:srgbClr val="506D7A"/>
                </a:solidFill>
                <a:latin typeface="Trebuchet MS" pitchFamily="34" charset="0"/>
              </a:rPr>
              <a:t>Análises descritivas (distribuições de frequência (%)) para variáveis categóricas e média (desvio padrão (dp)) ou mediana (intervalo interquartil) conforme apropriado para variáveis contínuas) foram usadas para descrever as características da linha de base. </a:t>
            </a:r>
            <a:endParaRPr lang="pt-BR" sz="2000" dirty="0">
              <a:solidFill>
                <a:srgbClr val="000000"/>
              </a:solidFill>
            </a:endParaRPr>
          </a:p>
          <a:p>
            <a:pPr algn="just">
              <a:spcBef>
                <a:spcPts val="1000"/>
              </a:spcBef>
            </a:pPr>
            <a:endParaRPr lang="pt-BR" sz="2000" dirty="0">
              <a:solidFill>
                <a:srgbClr val="000000"/>
              </a:solidFill>
            </a:endParaRPr>
          </a:p>
          <a:p>
            <a:pPr algn="just">
              <a:spcBef>
                <a:spcPts val="1000"/>
              </a:spcBef>
              <a:buClr>
                <a:srgbClr val="506D7A"/>
              </a:buClr>
              <a:buFont typeface="Noto Sans Symbols"/>
              <a:buChar char="●"/>
            </a:pPr>
            <a:r>
              <a:rPr lang="pt-BR" sz="2000" dirty="0">
                <a:solidFill>
                  <a:srgbClr val="506D7A"/>
                </a:solidFill>
                <a:latin typeface="Trebuchet MS" pitchFamily="34" charset="0"/>
              </a:rPr>
              <a:t>Foram realizados testes quiquadrado ou exato de Fisher, conforme apropriado para comparação de variáveis categóricas, teste t de Student para dados com distribuição normal e teste U de </a:t>
            </a:r>
            <a:r>
              <a:rPr lang="pt-BR" sz="2000" dirty="0" smtClean="0">
                <a:solidFill>
                  <a:srgbClr val="506D7A"/>
                </a:solidFill>
                <a:latin typeface="Trebuchet MS" pitchFamily="34" charset="0"/>
              </a:rPr>
              <a:t>Mann Whitney</a:t>
            </a:r>
            <a:r>
              <a:rPr lang="pt-BR" sz="2000" dirty="0">
                <a:solidFill>
                  <a:srgbClr val="506D7A"/>
                </a:solidFill>
                <a:latin typeface="Trebuchet MS" pitchFamily="34" charset="0"/>
              </a:rPr>
              <a:t>, para variáveis contínuas sem distribuição normal. </a:t>
            </a:r>
            <a:endParaRPr lang="pt-BR" sz="2000" dirty="0">
              <a:solidFill>
                <a:srgbClr val="000000"/>
              </a:solidFill>
            </a:endParaRPr>
          </a:p>
          <a:p>
            <a:pPr algn="just">
              <a:spcBef>
                <a:spcPts val="1000"/>
              </a:spcBef>
            </a:pPr>
            <a:endParaRPr lang="pt-BR" sz="2000" dirty="0">
              <a:solidFill>
                <a:srgbClr val="000000"/>
              </a:solidFill>
            </a:endParaRPr>
          </a:p>
          <a:p>
            <a:pPr algn="just">
              <a:spcBef>
                <a:spcPts val="1000"/>
              </a:spcBef>
              <a:buClr>
                <a:srgbClr val="506D7A"/>
              </a:buClr>
              <a:buFont typeface="Noto Sans Symbols"/>
              <a:buChar char="●"/>
            </a:pPr>
            <a:r>
              <a:rPr lang="pt-BR" sz="2000" dirty="0">
                <a:solidFill>
                  <a:srgbClr val="506D7A"/>
                </a:solidFill>
                <a:latin typeface="Trebuchet MS" pitchFamily="34" charset="0"/>
              </a:rPr>
              <a:t>Consideramos um período de </a:t>
            </a:r>
            <a:r>
              <a:rPr lang="pt-BR" sz="2000" i="1" dirty="0">
                <a:solidFill>
                  <a:srgbClr val="506D7A"/>
                </a:solidFill>
                <a:latin typeface="Trebuchet MS" pitchFamily="34" charset="0"/>
              </a:rPr>
              <a:t>washout</a:t>
            </a:r>
            <a:r>
              <a:rPr lang="pt-BR" sz="2000" dirty="0">
                <a:solidFill>
                  <a:srgbClr val="506D7A"/>
                </a:solidFill>
                <a:latin typeface="Trebuchet MS" pitchFamily="34" charset="0"/>
              </a:rPr>
              <a:t> de dois meses após o início da iniciativa para evitar possíveis confundimentos e vieses, pois foi o período de educação dos profissionais de saúde sobre a intervenção.</a:t>
            </a:r>
            <a:endParaRPr lang="pt-BR" sz="2000" dirty="0">
              <a:solidFill>
                <a:srgbClr val="000000"/>
              </a:solidFill>
            </a:endParaRP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215" name="TextShape 2"/>
          <p:cNvSpPr txBox="1"/>
          <p:nvPr/>
        </p:nvSpPr>
        <p:spPr>
          <a:xfrm>
            <a:off x="677863" y="676275"/>
            <a:ext cx="8596312" cy="5802313"/>
          </a:xfrm>
          <a:prstGeom prst="rect">
            <a:avLst/>
          </a:prstGeom>
          <a:noFill/>
          <a:ln>
            <a:noFill/>
          </a:ln>
        </p:spPr>
        <p:txBody>
          <a:bodyPr>
            <a:normAutofit/>
          </a:bodyPr>
          <a:lstStyle>
            <a:lvl1pPr marL="457200" indent="-319088">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lgn="just">
              <a:spcBef>
                <a:spcPts val="1000"/>
              </a:spcBef>
              <a:buClr>
                <a:srgbClr val="506D7A"/>
              </a:buClr>
              <a:buFont typeface="Noto Sans Symbols"/>
              <a:buChar char="●"/>
            </a:pPr>
            <a:r>
              <a:rPr lang="pt-BR" sz="1600" dirty="0">
                <a:solidFill>
                  <a:srgbClr val="506D7A"/>
                </a:solidFill>
                <a:latin typeface="Trebuchet MS" pitchFamily="34" charset="0"/>
              </a:rPr>
              <a:t>Realizamos uma análise para comparar os períodos préintervenção vs. intervenção (incluindo e excluindo o período de </a:t>
            </a:r>
            <a:r>
              <a:rPr lang="pt-BR" sz="1600" i="1" dirty="0">
                <a:solidFill>
                  <a:srgbClr val="506D7A"/>
                </a:solidFill>
                <a:latin typeface="Trebuchet MS" pitchFamily="34" charset="0"/>
              </a:rPr>
              <a:t>washou</a:t>
            </a:r>
            <a:r>
              <a:rPr lang="pt-BR" sz="1600" dirty="0">
                <a:solidFill>
                  <a:srgbClr val="506D7A"/>
                </a:solidFill>
                <a:latin typeface="Trebuchet MS" pitchFamily="34" charset="0"/>
              </a:rPr>
              <a:t>t) para quantificar individualmente as mudanças no período de </a:t>
            </a:r>
            <a:r>
              <a:rPr lang="pt-BR" sz="1600" i="1" dirty="0">
                <a:solidFill>
                  <a:srgbClr val="506D7A"/>
                </a:solidFill>
                <a:latin typeface="Trebuchet MS" pitchFamily="34" charset="0"/>
              </a:rPr>
              <a:t>washout</a:t>
            </a:r>
            <a:r>
              <a:rPr lang="pt-BR" sz="1600" dirty="0">
                <a:solidFill>
                  <a:srgbClr val="506D7A"/>
                </a:solidFill>
                <a:latin typeface="Trebuchet MS" pitchFamily="34" charset="0"/>
              </a:rPr>
              <a:t> e no período de intervenção. </a:t>
            </a:r>
            <a:endParaRPr lang="pt-BR" sz="1600" dirty="0">
              <a:solidFill>
                <a:srgbClr val="000000"/>
              </a:solidFill>
            </a:endParaRPr>
          </a:p>
          <a:p>
            <a:pPr algn="just">
              <a:spcBef>
                <a:spcPts val="1000"/>
              </a:spcBef>
            </a:pPr>
            <a:endParaRPr lang="pt-BR" sz="1600" dirty="0">
              <a:solidFill>
                <a:srgbClr val="000000"/>
              </a:solidFill>
            </a:endParaRPr>
          </a:p>
          <a:p>
            <a:pPr algn="just">
              <a:spcBef>
                <a:spcPts val="1000"/>
              </a:spcBef>
              <a:buClr>
                <a:srgbClr val="506D7A"/>
              </a:buClr>
              <a:buFont typeface="Noto Sans Symbols"/>
              <a:buChar char="●"/>
            </a:pPr>
            <a:r>
              <a:rPr lang="pt-BR" sz="1600" dirty="0">
                <a:solidFill>
                  <a:srgbClr val="506D7A"/>
                </a:solidFill>
                <a:latin typeface="Trebuchet MS" pitchFamily="34" charset="0"/>
              </a:rPr>
              <a:t>Realizamos </a:t>
            </a:r>
            <a:r>
              <a:rPr lang="pt-BR" sz="1600" b="1" dirty="0">
                <a:solidFill>
                  <a:srgbClr val="506D7A"/>
                </a:solidFill>
                <a:latin typeface="Trebuchet MS" pitchFamily="34" charset="0"/>
              </a:rPr>
              <a:t>regressão logística multivariável</a:t>
            </a:r>
            <a:r>
              <a:rPr lang="pt-BR" sz="1600" dirty="0">
                <a:solidFill>
                  <a:srgbClr val="506D7A"/>
                </a:solidFill>
                <a:latin typeface="Trebuchet MS" pitchFamily="34" charset="0"/>
              </a:rPr>
              <a:t> para explorar a associação entre a intervenção e o resultado composto com ajuste para covariáveis potenciais identificadas por métodos de seleção de variáveis (métodos </a:t>
            </a:r>
            <a:r>
              <a:rPr lang="pt-BR" sz="1600" i="1" dirty="0">
                <a:solidFill>
                  <a:srgbClr val="506D7A"/>
                </a:solidFill>
                <a:latin typeface="Trebuchet MS" pitchFamily="34" charset="0"/>
              </a:rPr>
              <a:t>stepwise, forward selection e backward Elimination</a:t>
            </a:r>
            <a:r>
              <a:rPr lang="pt-BR" sz="1600" dirty="0">
                <a:solidFill>
                  <a:srgbClr val="506D7A"/>
                </a:solidFill>
                <a:latin typeface="Trebuchet MS" pitchFamily="34" charset="0"/>
              </a:rPr>
              <a:t>) com todas as covariáveis fornecidas na </a:t>
            </a:r>
            <a:r>
              <a:rPr lang="pt-BR" sz="1600" dirty="0">
                <a:solidFill>
                  <a:srgbClr val="0000FF"/>
                </a:solidFill>
                <a:latin typeface="Trebuchet MS" pitchFamily="34" charset="0"/>
              </a:rPr>
              <a:t>Tabela 1</a:t>
            </a:r>
            <a:r>
              <a:rPr lang="pt-BR" sz="1600" dirty="0">
                <a:solidFill>
                  <a:srgbClr val="506D7A"/>
                </a:solidFill>
                <a:latin typeface="Trebuchet MS" pitchFamily="34" charset="0"/>
              </a:rPr>
              <a:t>. </a:t>
            </a:r>
            <a:endParaRPr lang="pt-BR" sz="1600" dirty="0">
              <a:solidFill>
                <a:srgbClr val="000000"/>
              </a:solidFill>
            </a:endParaRPr>
          </a:p>
          <a:p>
            <a:pPr algn="just">
              <a:spcBef>
                <a:spcPts val="1000"/>
              </a:spcBef>
            </a:pPr>
            <a:endParaRPr lang="pt-BR" sz="1600" dirty="0">
              <a:solidFill>
                <a:srgbClr val="000000"/>
              </a:solidFill>
            </a:endParaRPr>
          </a:p>
          <a:p>
            <a:pPr algn="just">
              <a:spcBef>
                <a:spcPts val="1000"/>
              </a:spcBef>
              <a:buClr>
                <a:srgbClr val="506D7A"/>
              </a:buClr>
              <a:buFont typeface="Noto Sans Symbols"/>
              <a:buChar char="●"/>
            </a:pPr>
            <a:r>
              <a:rPr lang="pt-BR" sz="1600" dirty="0">
                <a:solidFill>
                  <a:srgbClr val="506D7A"/>
                </a:solidFill>
                <a:latin typeface="Trebuchet MS" pitchFamily="34" charset="0"/>
              </a:rPr>
              <a:t>Foi relatada </a:t>
            </a:r>
            <a:r>
              <a:rPr lang="pt-BR" sz="1600" i="1" dirty="0">
                <a:solidFill>
                  <a:srgbClr val="506D7A"/>
                </a:solidFill>
                <a:latin typeface="Trebuchet MS" pitchFamily="34" charset="0"/>
              </a:rPr>
              <a:t>odds ratio </a:t>
            </a:r>
            <a:r>
              <a:rPr lang="pt-BR" sz="1600" dirty="0">
                <a:solidFill>
                  <a:srgbClr val="506D7A"/>
                </a:solidFill>
                <a:latin typeface="Trebuchet MS" pitchFamily="34" charset="0"/>
              </a:rPr>
              <a:t>ajustada  (aOR) com intervalo de confiança de 95% para quantificar o efeito da intervenção nos desfechos compostos. </a:t>
            </a:r>
            <a:endParaRPr lang="pt-BR" sz="1600" dirty="0">
              <a:solidFill>
                <a:srgbClr val="000000"/>
              </a:solidFill>
            </a:endParaRPr>
          </a:p>
          <a:p>
            <a:pPr algn="just">
              <a:spcBef>
                <a:spcPts val="1000"/>
              </a:spcBef>
            </a:pPr>
            <a:endParaRPr lang="pt-BR" sz="1600" dirty="0">
              <a:solidFill>
                <a:srgbClr val="000000"/>
              </a:solidFill>
            </a:endParaRPr>
          </a:p>
          <a:p>
            <a:pPr algn="just">
              <a:spcBef>
                <a:spcPts val="1000"/>
              </a:spcBef>
              <a:buClr>
                <a:srgbClr val="506D7A"/>
              </a:buClr>
              <a:buFont typeface="Noto Sans Symbols"/>
              <a:buChar char="●"/>
            </a:pPr>
            <a:r>
              <a:rPr lang="pt-BR" sz="1600" dirty="0">
                <a:solidFill>
                  <a:srgbClr val="506D7A"/>
                </a:solidFill>
                <a:latin typeface="Trebuchet MS" pitchFamily="34" charset="0"/>
              </a:rPr>
              <a:t>Testes bilaterais foram usados com valor de P &lt; 0,05 como estatisticamente significativo.</a:t>
            </a:r>
            <a:endParaRPr lang="pt-BR" sz="1600" dirty="0">
              <a:solidFill>
                <a:srgbClr val="000000"/>
              </a:solidFill>
            </a:endParaRPr>
          </a:p>
          <a:p>
            <a:pPr algn="just">
              <a:spcBef>
                <a:spcPts val="1000"/>
              </a:spcBef>
            </a:pPr>
            <a:r>
              <a:rPr lang="pt-BR" sz="1600" dirty="0">
                <a:solidFill>
                  <a:srgbClr val="506D7A"/>
                </a:solidFill>
                <a:latin typeface="Trebuchet MS" pitchFamily="34" charset="0"/>
              </a:rPr>
              <a:t> </a:t>
            </a:r>
            <a:endParaRPr lang="pt-BR" sz="1600" dirty="0">
              <a:solidFill>
                <a:srgbClr val="000000"/>
              </a:solidFill>
            </a:endParaRPr>
          </a:p>
          <a:p>
            <a:pPr algn="just">
              <a:spcBef>
                <a:spcPts val="1000"/>
              </a:spcBef>
              <a:buClr>
                <a:srgbClr val="506D7A"/>
              </a:buClr>
              <a:buFont typeface="Noto Sans Symbols"/>
              <a:buChar char="●"/>
            </a:pPr>
            <a:r>
              <a:rPr lang="pt-BR" sz="1600" dirty="0">
                <a:solidFill>
                  <a:srgbClr val="506D7A"/>
                </a:solidFill>
                <a:latin typeface="Trebuchet MS" pitchFamily="34" charset="0"/>
              </a:rPr>
              <a:t>As análises foram realizadas usando o SAS para Windows versão 9.4 (SAS Institute, Cary, NC).</a:t>
            </a:r>
            <a:endParaRPr lang="pt-BR" sz="1600" dirty="0">
              <a:solidFill>
                <a:srgbClr val="000000"/>
              </a:solidFill>
            </a:endParaRPr>
          </a:p>
        </p:txBody>
      </p:sp>
    </p:spTree>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217" name="TextShape 2"/>
          <p:cNvSpPr txBox="1"/>
          <p:nvPr/>
        </p:nvSpPr>
        <p:spPr>
          <a:xfrm>
            <a:off x="677863" y="2160588"/>
            <a:ext cx="8596312" cy="3879850"/>
          </a:xfrm>
          <a:prstGeom prst="rect">
            <a:avLst/>
          </a:prstGeom>
          <a:noFill/>
          <a:ln>
            <a:noFill/>
          </a:ln>
        </p:spPr>
        <p:txBody>
          <a:bodyPr>
            <a:normAutofit/>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spcBef>
                <a:spcPts val="1000"/>
              </a:spcBef>
            </a:pPr>
            <a:r>
              <a:rPr lang="pt-BR" sz="2400" b="1" dirty="0">
                <a:solidFill>
                  <a:srgbClr val="506D7A"/>
                </a:solidFill>
                <a:latin typeface="Trebuchet MS" pitchFamily="34" charset="0"/>
              </a:rPr>
              <a:t>Resultados:</a:t>
            </a:r>
            <a:r>
              <a:rPr lang="pt-BR" sz="2400" b="1" u="sng" dirty="0">
                <a:solidFill>
                  <a:srgbClr val="506D7A"/>
                </a:solidFill>
                <a:latin typeface="Trebuchet MS" pitchFamily="34" charset="0"/>
              </a:rPr>
              <a:t> </a:t>
            </a:r>
            <a:endParaRPr lang="pt-BR" sz="2400" dirty="0">
              <a:solidFill>
                <a:srgbClr val="000000"/>
              </a:solidFill>
            </a:endParaRPr>
          </a:p>
          <a:p>
            <a:pPr>
              <a:spcBef>
                <a:spcPts val="1000"/>
              </a:spcBef>
            </a:pPr>
            <a:r>
              <a:rPr lang="pt-BR" sz="2400" dirty="0">
                <a:solidFill>
                  <a:srgbClr val="506D7A"/>
                </a:solidFill>
                <a:latin typeface="Trebuchet MS" pitchFamily="34" charset="0"/>
              </a:rPr>
              <a:t>O estudo incluiu </a:t>
            </a:r>
            <a:r>
              <a:rPr lang="pt-BR" sz="2400" dirty="0">
                <a:solidFill>
                  <a:srgbClr val="0000FF"/>
                </a:solidFill>
                <a:latin typeface="Trebuchet MS" pitchFamily="34" charset="0"/>
              </a:rPr>
              <a:t>243 recém-nascidos</a:t>
            </a:r>
            <a:r>
              <a:rPr lang="pt-BR" sz="2400" dirty="0">
                <a:solidFill>
                  <a:srgbClr val="506D7A"/>
                </a:solidFill>
                <a:latin typeface="Trebuchet MS" pitchFamily="34" charset="0"/>
              </a:rPr>
              <a:t> muito prematuros consecutivos, dos quais 99 eram do período pré-intervenção, 17 do período de </a:t>
            </a:r>
            <a:r>
              <a:rPr lang="pt-BR" sz="2400" i="1" dirty="0">
                <a:solidFill>
                  <a:srgbClr val="506D7A"/>
                </a:solidFill>
                <a:latin typeface="Trebuchet MS" pitchFamily="34" charset="0"/>
              </a:rPr>
              <a:t>washout</a:t>
            </a:r>
            <a:r>
              <a:rPr lang="pt-BR" sz="2400" dirty="0">
                <a:solidFill>
                  <a:srgbClr val="506D7A"/>
                </a:solidFill>
                <a:latin typeface="Trebuchet MS" pitchFamily="34" charset="0"/>
              </a:rPr>
              <a:t> e 127 do período de intervenção. </a:t>
            </a:r>
            <a:endParaRPr lang="pt-BR" sz="2400" dirty="0">
              <a:solidFill>
                <a:srgbClr val="000000"/>
              </a:solidFill>
            </a:endParaRPr>
          </a:p>
          <a:p>
            <a:pPr>
              <a:spcBef>
                <a:spcPts val="1000"/>
              </a:spcBef>
            </a:pPr>
            <a:r>
              <a:rPr lang="pt-BR" sz="2400" dirty="0">
                <a:solidFill>
                  <a:srgbClr val="506D7A"/>
                </a:solidFill>
                <a:latin typeface="Trebuchet MS" pitchFamily="34" charset="0"/>
              </a:rPr>
              <a:t>As características basais não diferiram entre os dois grupos, exceto que mais crianças nasceram e a mediana do índice de Apgar foi ligeiramente maior durante o período de intervenção (</a:t>
            </a:r>
            <a:r>
              <a:rPr lang="pt-BR" sz="2400" dirty="0">
                <a:solidFill>
                  <a:srgbClr val="0000FF"/>
                </a:solidFill>
                <a:latin typeface="Trebuchet MS" pitchFamily="34" charset="0"/>
              </a:rPr>
              <a:t>Tabela 1</a:t>
            </a:r>
            <a:r>
              <a:rPr lang="pt-BR" sz="2400" dirty="0">
                <a:solidFill>
                  <a:srgbClr val="506D7A"/>
                </a:solidFill>
                <a:latin typeface="Trebuchet MS" pitchFamily="34" charset="0"/>
              </a:rPr>
              <a:t>).</a:t>
            </a:r>
            <a:endParaRPr lang="pt-BR" sz="2400" dirty="0">
              <a:solidFill>
                <a:srgbClr val="000000"/>
              </a:solidFill>
            </a:endParaRPr>
          </a:p>
        </p:txBody>
      </p:sp>
    </p:spTree>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Google Shape;300;g1469833fbff_0_1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9788" y="333375"/>
            <a:ext cx="8953500" cy="624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220" name="TextShape 2"/>
          <p:cNvSpPr txBox="1"/>
          <p:nvPr/>
        </p:nvSpPr>
        <p:spPr>
          <a:xfrm>
            <a:off x="677863" y="2160588"/>
            <a:ext cx="8596312" cy="3879850"/>
          </a:xfrm>
          <a:prstGeom prst="rect">
            <a:avLst/>
          </a:prstGeom>
          <a:noFill/>
          <a:ln>
            <a:noFill/>
          </a:ln>
        </p:spPr>
        <p:txBody>
          <a:bodyPr>
            <a:normAutofit/>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lgn="just">
              <a:spcBef>
                <a:spcPts val="1000"/>
              </a:spcBef>
            </a:pPr>
            <a:r>
              <a:rPr lang="pt-BR" sz="2400" dirty="0">
                <a:solidFill>
                  <a:srgbClr val="506D7A"/>
                </a:solidFill>
                <a:latin typeface="Trebuchet MS" pitchFamily="34" charset="0"/>
              </a:rPr>
              <a:t>Em análises de resultados não ajustados, o resultado composto primário (</a:t>
            </a:r>
            <a:r>
              <a:rPr lang="pt-BR" sz="2400" dirty="0">
                <a:solidFill>
                  <a:srgbClr val="0000FF"/>
                </a:solidFill>
                <a:latin typeface="Trebuchet MS" pitchFamily="34" charset="0"/>
              </a:rPr>
              <a:t>lesão cerebral grave ou morte precoce</a:t>
            </a:r>
            <a:r>
              <a:rPr lang="pt-BR" sz="2400" dirty="0">
                <a:solidFill>
                  <a:srgbClr val="506D7A"/>
                </a:solidFill>
                <a:latin typeface="Trebuchet MS" pitchFamily="34" charset="0"/>
              </a:rPr>
              <a:t>) (11,1% vs. 0%, p &lt; 0,001, </a:t>
            </a:r>
            <a:r>
              <a:rPr lang="pt-BR" sz="2400" dirty="0">
                <a:solidFill>
                  <a:srgbClr val="0000FF"/>
                </a:solidFill>
                <a:latin typeface="Trebuchet MS" pitchFamily="34" charset="0"/>
              </a:rPr>
              <a:t>Tabela 2</a:t>
            </a:r>
            <a:r>
              <a:rPr lang="pt-BR" sz="2400" dirty="0">
                <a:solidFill>
                  <a:srgbClr val="506D7A"/>
                </a:solidFill>
                <a:latin typeface="Trebuchet MS" pitchFamily="34" charset="0"/>
              </a:rPr>
              <a:t> e </a:t>
            </a:r>
            <a:r>
              <a:rPr lang="pt-BR" sz="2400" dirty="0">
                <a:solidFill>
                  <a:srgbClr val="0000FF"/>
                </a:solidFill>
                <a:latin typeface="Trebuchet MS" pitchFamily="34" charset="0"/>
              </a:rPr>
              <a:t>Figura 2</a:t>
            </a:r>
            <a:r>
              <a:rPr lang="pt-BR" sz="2400" dirty="0">
                <a:solidFill>
                  <a:srgbClr val="506D7A"/>
                </a:solidFill>
                <a:latin typeface="Trebuchet MS" pitchFamily="34" charset="0"/>
              </a:rPr>
              <a:t>) e </a:t>
            </a:r>
            <a:r>
              <a:rPr lang="pt-BR" sz="2400" dirty="0">
                <a:solidFill>
                  <a:srgbClr val="0000FF"/>
                </a:solidFill>
                <a:latin typeface="Trebuchet MS" pitchFamily="34" charset="0"/>
              </a:rPr>
              <a:t>PVL cística</a:t>
            </a:r>
            <a:r>
              <a:rPr lang="pt-BR" sz="2400" dirty="0">
                <a:solidFill>
                  <a:srgbClr val="506D7A"/>
                </a:solidFill>
                <a:latin typeface="Trebuchet MS" pitchFamily="34" charset="0"/>
              </a:rPr>
              <a:t> (6,1% vs. 0%, p = 0,006 ) foram </a:t>
            </a:r>
            <a:r>
              <a:rPr lang="pt-BR" sz="2400" dirty="0">
                <a:solidFill>
                  <a:srgbClr val="0000FF"/>
                </a:solidFill>
                <a:latin typeface="Trebuchet MS" pitchFamily="34" charset="0"/>
              </a:rPr>
              <a:t>significativamente menores no período de intervenção</a:t>
            </a:r>
            <a:r>
              <a:rPr lang="pt-BR" sz="2400" dirty="0">
                <a:solidFill>
                  <a:srgbClr val="506D7A"/>
                </a:solidFill>
                <a:latin typeface="Trebuchet MS" pitchFamily="34" charset="0"/>
              </a:rPr>
              <a:t> (Tabela 2). </a:t>
            </a:r>
            <a:endParaRPr lang="pt-BR" sz="2400" dirty="0">
              <a:solidFill>
                <a:srgbClr val="000000"/>
              </a:solidFill>
            </a:endParaRPr>
          </a:p>
          <a:p>
            <a:pPr algn="just">
              <a:spcBef>
                <a:spcPts val="1000"/>
              </a:spcBef>
            </a:pPr>
            <a:endParaRPr lang="pt-BR" sz="2400" dirty="0">
              <a:solidFill>
                <a:srgbClr val="000000"/>
              </a:solidFill>
            </a:endParaRPr>
          </a:p>
          <a:p>
            <a:pPr algn="just">
              <a:spcBef>
                <a:spcPts val="1000"/>
              </a:spcBef>
            </a:pPr>
            <a:r>
              <a:rPr lang="pt-BR" sz="2400" dirty="0">
                <a:solidFill>
                  <a:srgbClr val="506D7A"/>
                </a:solidFill>
                <a:latin typeface="Trebuchet MS" pitchFamily="34" charset="0"/>
              </a:rPr>
              <a:t>Houve tendência de melhora nos demais componentes do desfecho composto primário no período de intervenção, mas não foram estatisticamente significantes.</a:t>
            </a:r>
            <a:endParaRPr lang="pt-BR" sz="2400" dirty="0">
              <a:solidFill>
                <a:srgbClr val="000000"/>
              </a:solidFill>
            </a:endParaRPr>
          </a:p>
        </p:txBody>
      </p:sp>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Google Shape;382;g1469833fbff_0_27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0150" y="1484313"/>
            <a:ext cx="7772400"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Google Shape;313;g1469833fbff_0_16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075" y="1441450"/>
            <a:ext cx="9028113" cy="386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223" name="TextShape 2"/>
          <p:cNvSpPr txBox="1"/>
          <p:nvPr/>
        </p:nvSpPr>
        <p:spPr>
          <a:xfrm>
            <a:off x="550863" y="333375"/>
            <a:ext cx="8596312" cy="5110163"/>
          </a:xfrm>
          <a:prstGeom prst="rect">
            <a:avLst/>
          </a:prstGeom>
          <a:noFill/>
          <a:ln>
            <a:noFill/>
          </a:ln>
        </p:spPr>
        <p:txBody>
          <a:bodyPr>
            <a:normAutofit fontScale="92500" lnSpcReduction="20000"/>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lgn="just">
              <a:spcBef>
                <a:spcPts val="1000"/>
              </a:spcBef>
            </a:pPr>
            <a:endParaRPr lang="pt-BR" sz="1200" dirty="0">
              <a:solidFill>
                <a:srgbClr val="000000"/>
              </a:solidFill>
            </a:endParaRPr>
          </a:p>
          <a:p>
            <a:pPr algn="just">
              <a:spcBef>
                <a:spcPts val="1000"/>
              </a:spcBef>
            </a:pPr>
            <a:r>
              <a:rPr lang="pt-BR" sz="2000" i="1" dirty="0">
                <a:solidFill>
                  <a:srgbClr val="0000FF"/>
                </a:solidFill>
                <a:latin typeface="Trebuchet MS" pitchFamily="34" charset="0"/>
              </a:rPr>
              <a:t>Na análise de regressão logística multivariada, ajustando-se para potenciais co-variáveis identificadas</a:t>
            </a:r>
            <a:r>
              <a:rPr lang="pt-BR" sz="2000" dirty="0">
                <a:solidFill>
                  <a:srgbClr val="506D7A"/>
                </a:solidFill>
                <a:latin typeface="Trebuchet MS" pitchFamily="34" charset="0"/>
              </a:rPr>
              <a:t> por métodos de seleção de variáveis (métodos de eliminação progressiva, progressiva e regressiva), incluindo peso ao nascer e Índice de Apgar &lt;5 em 5 min, </a:t>
            </a:r>
            <a:r>
              <a:rPr lang="pt-BR" sz="2000" dirty="0">
                <a:solidFill>
                  <a:srgbClr val="FF0000"/>
                </a:solidFill>
                <a:latin typeface="Trebuchet MS" pitchFamily="34" charset="0"/>
              </a:rPr>
              <a:t>o risco do resultado composto primário foi menor no período de intervenção (aOR = 0,042, IC 95% = 0,003-0,670, valor P = 0,024).</a:t>
            </a:r>
            <a:endParaRPr lang="pt-BR" sz="2000" dirty="0">
              <a:solidFill>
                <a:srgbClr val="FF0000"/>
              </a:solidFill>
            </a:endParaRPr>
          </a:p>
          <a:p>
            <a:pPr algn="just">
              <a:spcBef>
                <a:spcPts val="1000"/>
              </a:spcBef>
            </a:pPr>
            <a:endParaRPr lang="pt-BR" sz="2000" dirty="0">
              <a:solidFill>
                <a:srgbClr val="FF0000"/>
              </a:solidFill>
            </a:endParaRPr>
          </a:p>
          <a:p>
            <a:pPr algn="just">
              <a:spcBef>
                <a:spcPts val="1000"/>
              </a:spcBef>
            </a:pPr>
            <a:r>
              <a:rPr lang="pt-BR" sz="2000" dirty="0">
                <a:solidFill>
                  <a:srgbClr val="506D7A"/>
                </a:solidFill>
                <a:latin typeface="Trebuchet MS" pitchFamily="34" charset="0"/>
              </a:rPr>
              <a:t>O acompanhamento do processo e as medidas de balanceamento mostraram que o cumprimento do uso do ingresso eletrônico, conjuntos de pedidos de laboratório, farmácia e monitoramento foi &gt; 90% durante todo o período de intervenção. </a:t>
            </a:r>
            <a:endParaRPr lang="pt-BR" sz="2000" dirty="0">
              <a:solidFill>
                <a:srgbClr val="000000"/>
              </a:solidFill>
            </a:endParaRPr>
          </a:p>
          <a:p>
            <a:pPr algn="just">
              <a:spcBef>
                <a:spcPts val="1000"/>
              </a:spcBef>
            </a:pPr>
            <a:endParaRPr lang="pt-BR" sz="2000" dirty="0">
              <a:solidFill>
                <a:srgbClr val="000000"/>
              </a:solidFill>
            </a:endParaRPr>
          </a:p>
          <a:p>
            <a:pPr algn="just">
              <a:spcBef>
                <a:spcPts val="1000"/>
              </a:spcBef>
            </a:pPr>
            <a:r>
              <a:rPr lang="pt-BR" sz="2000" dirty="0">
                <a:solidFill>
                  <a:srgbClr val="506D7A"/>
                </a:solidFill>
                <a:latin typeface="Trebuchet MS" pitchFamily="34" charset="0"/>
              </a:rPr>
              <a:t>Houve adesão universal ao monitoramento transcutâneo de CO2 e NIRS para todos lactentes elegíveis no período de intervenção.</a:t>
            </a:r>
            <a:endParaRPr lang="pt-BR" sz="2000" dirty="0">
              <a:solidFill>
                <a:srgbClr val="000000"/>
              </a:solidFill>
            </a:endParaRPr>
          </a:p>
          <a:p>
            <a:pPr algn="just">
              <a:spcBef>
                <a:spcPts val="1000"/>
              </a:spcBef>
            </a:pPr>
            <a:endParaRPr lang="pt-BR" sz="2000" dirty="0">
              <a:solidFill>
                <a:srgbClr val="000000"/>
              </a:solidFill>
            </a:endParaRPr>
          </a:p>
          <a:p>
            <a:pPr algn="just">
              <a:spcBef>
                <a:spcPts val="1000"/>
              </a:spcBef>
            </a:pPr>
            <a:r>
              <a:rPr lang="pt-BR" sz="2000" dirty="0">
                <a:solidFill>
                  <a:srgbClr val="506D7A"/>
                </a:solidFill>
                <a:latin typeface="Trebuchet MS" pitchFamily="34" charset="0"/>
              </a:rPr>
              <a:t>Todos os 81 bebês elegíveis foram monitorados pelo NIRS no período de intervenção. </a:t>
            </a:r>
            <a:endParaRPr lang="pt-BR" sz="2000" dirty="0">
              <a:solidFill>
                <a:srgbClr val="000000"/>
              </a:solidFill>
            </a:endParaRPr>
          </a:p>
          <a:p>
            <a:pPr algn="just">
              <a:spcBef>
                <a:spcPts val="1000"/>
              </a:spcBef>
            </a:pPr>
            <a:endParaRPr lang="pt-BR" sz="2000" dirty="0">
              <a:solidFill>
                <a:srgbClr val="000000"/>
              </a:solidFill>
            </a:endParaRPr>
          </a:p>
        </p:txBody>
      </p:sp>
    </p:spTree>
  </p:cSld>
  <p:clrMapOvr>
    <a:masterClrMapping/>
  </p:clrMapOvr>
  <p:transition spd="slow"/>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225" name="TextShape 2"/>
          <p:cNvSpPr txBox="1"/>
          <p:nvPr/>
        </p:nvSpPr>
        <p:spPr>
          <a:xfrm>
            <a:off x="695325" y="765175"/>
            <a:ext cx="8596313" cy="3879850"/>
          </a:xfrm>
          <a:prstGeom prst="rect">
            <a:avLst/>
          </a:prstGeom>
          <a:noFill/>
          <a:ln>
            <a:noFill/>
          </a:ln>
        </p:spPr>
        <p:txBody>
          <a:bodyPr>
            <a:normAutofit fontScale="92500" lnSpcReduction="20000"/>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lgn="just">
              <a:spcBef>
                <a:spcPts val="1000"/>
              </a:spcBef>
            </a:pPr>
            <a:r>
              <a:rPr lang="pt-BR" sz="2400" dirty="0">
                <a:solidFill>
                  <a:srgbClr val="506D7A"/>
                </a:solidFill>
                <a:latin typeface="Trebuchet MS" pitchFamily="34" charset="0"/>
              </a:rPr>
              <a:t>Indometacina- a profilaxia foi recebida por </a:t>
            </a:r>
            <a:r>
              <a:rPr lang="pt-BR" sz="2400" b="1" dirty="0">
                <a:solidFill>
                  <a:srgbClr val="506D7A"/>
                </a:solidFill>
                <a:latin typeface="Trebuchet MS" pitchFamily="34" charset="0"/>
              </a:rPr>
              <a:t>30 e 80</a:t>
            </a:r>
            <a:r>
              <a:rPr lang="pt-BR" sz="2400" dirty="0">
                <a:solidFill>
                  <a:srgbClr val="506D7A"/>
                </a:solidFill>
                <a:latin typeface="Trebuchet MS" pitchFamily="34" charset="0"/>
              </a:rPr>
              <a:t> lactentes no período de pré-intervenção e intervenção, respectivamente.</a:t>
            </a:r>
            <a:endParaRPr lang="pt-BR" sz="2400" dirty="0">
              <a:solidFill>
                <a:srgbClr val="000000"/>
              </a:solidFill>
            </a:endParaRPr>
          </a:p>
          <a:p>
            <a:pPr algn="just">
              <a:spcBef>
                <a:spcPts val="1000"/>
              </a:spcBef>
            </a:pPr>
            <a:endParaRPr lang="pt-BR" sz="2400" dirty="0">
              <a:solidFill>
                <a:srgbClr val="000000"/>
              </a:solidFill>
            </a:endParaRPr>
          </a:p>
          <a:p>
            <a:pPr algn="just">
              <a:spcBef>
                <a:spcPts val="1000"/>
              </a:spcBef>
            </a:pPr>
            <a:r>
              <a:rPr lang="pt-BR" sz="2400" dirty="0">
                <a:solidFill>
                  <a:srgbClr val="506D7A"/>
                </a:solidFill>
                <a:latin typeface="Trebuchet MS" pitchFamily="34" charset="0"/>
              </a:rPr>
              <a:t>Os </a:t>
            </a:r>
            <a:r>
              <a:rPr lang="pt-BR" sz="2400" b="1" dirty="0">
                <a:solidFill>
                  <a:srgbClr val="506D7A"/>
                </a:solidFill>
                <a:latin typeface="Trebuchet MS" pitchFamily="34" charset="0"/>
              </a:rPr>
              <a:t>bolos salinos</a:t>
            </a:r>
            <a:r>
              <a:rPr lang="pt-BR" sz="2400" dirty="0">
                <a:solidFill>
                  <a:srgbClr val="506D7A"/>
                </a:solidFill>
                <a:latin typeface="Trebuchet MS" pitchFamily="34" charset="0"/>
              </a:rPr>
              <a:t> foram recebidos por </a:t>
            </a:r>
            <a:r>
              <a:rPr lang="pt-BR" sz="2400" b="1" dirty="0">
                <a:solidFill>
                  <a:srgbClr val="506D7A"/>
                </a:solidFill>
                <a:latin typeface="Trebuchet MS" pitchFamily="34" charset="0"/>
              </a:rPr>
              <a:t>26 e 17</a:t>
            </a:r>
            <a:r>
              <a:rPr lang="pt-BR" sz="2400" dirty="0">
                <a:solidFill>
                  <a:srgbClr val="506D7A"/>
                </a:solidFill>
                <a:latin typeface="Trebuchet MS" pitchFamily="34" charset="0"/>
              </a:rPr>
              <a:t> lactentes na pré-intervenção e período de intervenção, respectivamente.</a:t>
            </a:r>
            <a:endParaRPr lang="pt-BR" sz="2400" dirty="0">
              <a:solidFill>
                <a:srgbClr val="000000"/>
              </a:solidFill>
            </a:endParaRPr>
          </a:p>
          <a:p>
            <a:pPr algn="just">
              <a:spcBef>
                <a:spcPts val="1000"/>
              </a:spcBef>
            </a:pPr>
            <a:endParaRPr lang="pt-BR" sz="2400" dirty="0">
              <a:solidFill>
                <a:srgbClr val="000000"/>
              </a:solidFill>
            </a:endParaRPr>
          </a:p>
          <a:p>
            <a:pPr algn="just">
              <a:spcBef>
                <a:spcPts val="1000"/>
              </a:spcBef>
            </a:pPr>
            <a:r>
              <a:rPr lang="pt-BR" sz="2400" dirty="0">
                <a:solidFill>
                  <a:srgbClr val="506D7A"/>
                </a:solidFill>
                <a:latin typeface="Trebuchet MS" pitchFamily="34" charset="0"/>
              </a:rPr>
              <a:t>Os </a:t>
            </a:r>
            <a:r>
              <a:rPr lang="pt-BR" sz="2400" b="1" dirty="0">
                <a:solidFill>
                  <a:srgbClr val="506D7A"/>
                </a:solidFill>
                <a:latin typeface="Trebuchet MS" pitchFamily="34" charset="0"/>
              </a:rPr>
              <a:t>inotrópicos</a:t>
            </a:r>
            <a:r>
              <a:rPr lang="pt-BR" sz="2400" dirty="0">
                <a:solidFill>
                  <a:srgbClr val="506D7A"/>
                </a:solidFill>
                <a:latin typeface="Trebuchet MS" pitchFamily="34" charset="0"/>
              </a:rPr>
              <a:t> foram recebidos por </a:t>
            </a:r>
            <a:r>
              <a:rPr lang="pt-BR" sz="2400" b="1" dirty="0">
                <a:solidFill>
                  <a:srgbClr val="506D7A"/>
                </a:solidFill>
                <a:latin typeface="Trebuchet MS" pitchFamily="34" charset="0"/>
              </a:rPr>
              <a:t>7 e 4</a:t>
            </a:r>
            <a:r>
              <a:rPr lang="pt-BR" sz="2400" dirty="0">
                <a:solidFill>
                  <a:srgbClr val="506D7A"/>
                </a:solidFill>
                <a:latin typeface="Trebuchet MS" pitchFamily="34" charset="0"/>
              </a:rPr>
              <a:t> lactentes no período de pré-intervenção e intervenção, respectivamente. </a:t>
            </a:r>
            <a:endParaRPr lang="pt-BR" sz="2400" dirty="0">
              <a:solidFill>
                <a:srgbClr val="000000"/>
              </a:solidFill>
            </a:endParaRPr>
          </a:p>
          <a:p>
            <a:pPr algn="just">
              <a:spcBef>
                <a:spcPts val="1000"/>
              </a:spcBef>
            </a:pPr>
            <a:endParaRPr lang="pt-BR" sz="2400" dirty="0">
              <a:solidFill>
                <a:srgbClr val="000000"/>
              </a:solidFill>
            </a:endParaRPr>
          </a:p>
          <a:p>
            <a:pPr algn="just">
              <a:spcBef>
                <a:spcPts val="1000"/>
              </a:spcBef>
            </a:pPr>
            <a:r>
              <a:rPr lang="pt-BR" sz="2400" dirty="0">
                <a:solidFill>
                  <a:srgbClr val="506D7A"/>
                </a:solidFill>
                <a:latin typeface="Trebuchet MS" pitchFamily="34" charset="0"/>
              </a:rPr>
              <a:t>Não foram relatados eventos adversos com nenhuma das intervenções da iniciativa. </a:t>
            </a:r>
            <a:endParaRPr lang="pt-BR" sz="2400" dirty="0">
              <a:solidFill>
                <a:srgbClr val="000000"/>
              </a:solidFill>
            </a:endParaRPr>
          </a:p>
        </p:txBody>
      </p:sp>
    </p:spTree>
  </p:cSld>
  <p:clrMapOvr>
    <a:masterClrMapping/>
  </p:clrMapOvr>
  <p:transition spd="slow"/>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227" name="TextShape 2"/>
          <p:cNvSpPr txBox="1"/>
          <p:nvPr/>
        </p:nvSpPr>
        <p:spPr>
          <a:xfrm>
            <a:off x="839788" y="1484313"/>
            <a:ext cx="8596312" cy="3879850"/>
          </a:xfrm>
          <a:prstGeom prst="rect">
            <a:avLst/>
          </a:prstGeom>
          <a:noFill/>
          <a:ln>
            <a:noFill/>
          </a:ln>
        </p:spPr>
        <p:txBody>
          <a:bodyPr>
            <a:normAutofit fontScale="92500" lnSpcReduction="10000"/>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spcBef>
                <a:spcPts val="1000"/>
              </a:spcBef>
            </a:pPr>
            <a:r>
              <a:rPr lang="pt-BR" sz="2000" b="1" dirty="0">
                <a:solidFill>
                  <a:srgbClr val="506D7A"/>
                </a:solidFill>
                <a:latin typeface="Trebuchet MS" pitchFamily="34" charset="0"/>
              </a:rPr>
              <a:t>Discussão:</a:t>
            </a:r>
            <a:r>
              <a:rPr lang="pt-BR" sz="2000" b="1" u="sng" dirty="0">
                <a:solidFill>
                  <a:srgbClr val="506D7A"/>
                </a:solidFill>
                <a:latin typeface="Trebuchet MS" pitchFamily="34" charset="0"/>
              </a:rPr>
              <a:t> </a:t>
            </a:r>
            <a:endParaRPr lang="pt-BR" sz="2000" dirty="0">
              <a:solidFill>
                <a:srgbClr val="000000"/>
              </a:solidFill>
            </a:endParaRPr>
          </a:p>
          <a:p>
            <a:pPr>
              <a:spcBef>
                <a:spcPts val="1000"/>
              </a:spcBef>
            </a:pPr>
            <a:r>
              <a:rPr lang="pt-BR" sz="2000" dirty="0">
                <a:solidFill>
                  <a:srgbClr val="506D7A"/>
                </a:solidFill>
                <a:latin typeface="Trebuchet MS" pitchFamily="34" charset="0"/>
              </a:rPr>
              <a:t>Este estudo de </a:t>
            </a:r>
            <a:r>
              <a:rPr lang="pt-BR" sz="2000" b="1" dirty="0">
                <a:solidFill>
                  <a:srgbClr val="506D7A"/>
                </a:solidFill>
                <a:latin typeface="Trebuchet MS" pitchFamily="34" charset="0"/>
              </a:rPr>
              <a:t>melhoria da qualidade da neuroproteção</a:t>
            </a:r>
            <a:r>
              <a:rPr lang="pt-BR" sz="2000" dirty="0">
                <a:solidFill>
                  <a:srgbClr val="506D7A"/>
                </a:solidFill>
                <a:latin typeface="Trebuchet MS" pitchFamily="34" charset="0"/>
              </a:rPr>
              <a:t> teve como objetivo</a:t>
            </a:r>
            <a:endParaRPr lang="pt-BR" sz="2000" dirty="0">
              <a:solidFill>
                <a:srgbClr val="000000"/>
              </a:solidFill>
            </a:endParaRPr>
          </a:p>
          <a:p>
            <a:pPr>
              <a:spcBef>
                <a:spcPts val="1000"/>
              </a:spcBef>
              <a:buClr>
                <a:srgbClr val="506D7A"/>
              </a:buClr>
              <a:buFont typeface="Noto Sans Symbols"/>
              <a:buChar char="●"/>
            </a:pPr>
            <a:r>
              <a:rPr lang="pt-BR" sz="2000" dirty="0">
                <a:solidFill>
                  <a:srgbClr val="506D7A"/>
                </a:solidFill>
                <a:latin typeface="Trebuchet MS" pitchFamily="34" charset="0"/>
              </a:rPr>
              <a:t> reduzir a incidência de lesão cerebral grave ou morte precoce em bebês muito prematuros, elaborando e implementando sistematicamente um pacote de intervenções de neuroproteção baseadas em evidências. </a:t>
            </a:r>
            <a:endParaRPr lang="pt-BR" sz="2000" dirty="0">
              <a:solidFill>
                <a:srgbClr val="000000"/>
              </a:solidFill>
            </a:endParaRPr>
          </a:p>
          <a:p>
            <a:pPr algn="just">
              <a:spcBef>
                <a:spcPts val="1000"/>
              </a:spcBef>
            </a:pPr>
            <a:r>
              <a:rPr lang="pt-BR" sz="2000" dirty="0">
                <a:solidFill>
                  <a:srgbClr val="506D7A"/>
                </a:solidFill>
                <a:latin typeface="Trebuchet MS" pitchFamily="34" charset="0"/>
              </a:rPr>
              <a:t>Os autores relatam que a </a:t>
            </a:r>
            <a:r>
              <a:rPr lang="pt-BR" sz="2000" b="1" dirty="0">
                <a:solidFill>
                  <a:srgbClr val="FF33CC"/>
                </a:solidFill>
                <a:latin typeface="Trebuchet MS" pitchFamily="34" charset="0"/>
              </a:rPr>
              <a:t>intervenção foi associada a uma redução significativa no desfecho composto primário (IVH grau 3/4 ou morte em 7 dias ou ventriculomegalia ou PVL cística na ultrassonografia de cabeça de 1 mês) e LPV cística. </a:t>
            </a:r>
            <a:endParaRPr lang="pt-BR" sz="2000" b="1" dirty="0">
              <a:solidFill>
                <a:srgbClr val="FF33CC"/>
              </a:solidFill>
            </a:endParaRPr>
          </a:p>
          <a:p>
            <a:pPr algn="just">
              <a:spcBef>
                <a:spcPts val="1000"/>
              </a:spcBef>
            </a:pPr>
            <a:r>
              <a:rPr lang="pt-BR" sz="2000" dirty="0">
                <a:solidFill>
                  <a:srgbClr val="506D7A"/>
                </a:solidFill>
                <a:latin typeface="Trebuchet MS" pitchFamily="34" charset="0"/>
              </a:rPr>
              <a:t>O estudo atual também destaca os passos potenciais necessários para implementar iniciativas de melhoria da qualidade neonatal com sucesso. </a:t>
            </a:r>
            <a:endParaRPr lang="pt-BR" sz="2000" dirty="0">
              <a:solidFill>
                <a:srgbClr val="000000"/>
              </a:solidFill>
            </a:endParaRPr>
          </a:p>
        </p:txBody>
      </p:sp>
    </p:spTree>
  </p:cSld>
  <p:clrMapOvr>
    <a:masterClrMapping/>
  </p:clrMapOvr>
  <p:transition spd="slow"/>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229" name="TextShape 2"/>
          <p:cNvSpPr txBox="1"/>
          <p:nvPr/>
        </p:nvSpPr>
        <p:spPr>
          <a:xfrm>
            <a:off x="839788" y="1268413"/>
            <a:ext cx="8596312" cy="3879850"/>
          </a:xfrm>
          <a:prstGeom prst="rect">
            <a:avLst/>
          </a:prstGeom>
          <a:noFill/>
          <a:ln>
            <a:noFill/>
          </a:ln>
        </p:spPr>
        <p:txBody>
          <a:bodyPr>
            <a:normAutofit fontScale="92500"/>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spcBef>
                <a:spcPts val="1000"/>
              </a:spcBef>
            </a:pPr>
            <a:r>
              <a:rPr lang="pt-BR" sz="2400" dirty="0">
                <a:solidFill>
                  <a:srgbClr val="506D7A"/>
                </a:solidFill>
                <a:latin typeface="Trebuchet MS" pitchFamily="34" charset="0"/>
              </a:rPr>
              <a:t>Houve uma excelente adesão à iniciativa, pois esforçou-se por ampla inclusão e representação multidisciplinar desde a fase inicial do estudo.</a:t>
            </a:r>
            <a:endParaRPr lang="pt-BR" sz="2400" dirty="0">
              <a:solidFill>
                <a:srgbClr val="000000"/>
              </a:solidFill>
            </a:endParaRPr>
          </a:p>
          <a:p>
            <a:pPr>
              <a:spcBef>
                <a:spcPts val="1000"/>
              </a:spcBef>
            </a:pPr>
            <a:endParaRPr lang="pt-BR" sz="2400" dirty="0">
              <a:solidFill>
                <a:srgbClr val="000000"/>
              </a:solidFill>
            </a:endParaRPr>
          </a:p>
          <a:p>
            <a:pPr>
              <a:spcBef>
                <a:spcPts val="1000"/>
              </a:spcBef>
            </a:pPr>
            <a:endParaRPr lang="pt-BR" sz="2400" dirty="0">
              <a:solidFill>
                <a:srgbClr val="000000"/>
              </a:solidFill>
            </a:endParaRPr>
          </a:p>
          <a:p>
            <a:pPr algn="just">
              <a:spcBef>
                <a:spcPts val="1000"/>
              </a:spcBef>
            </a:pPr>
            <a:r>
              <a:rPr lang="pt-BR" sz="2400" dirty="0">
                <a:solidFill>
                  <a:srgbClr val="506D7A"/>
                </a:solidFill>
                <a:latin typeface="Trebuchet MS" pitchFamily="34" charset="0"/>
              </a:rPr>
              <a:t>Os esforços sustentados em vários níveis para implementar uma abordagem de melhoria de qualidade estabelecida com Ciclos </a:t>
            </a:r>
            <a:r>
              <a:rPr lang="pt-BR" sz="2400" i="1" dirty="0">
                <a:solidFill>
                  <a:srgbClr val="FF33CC"/>
                </a:solidFill>
                <a:latin typeface="Trebuchet MS" pitchFamily="34" charset="0"/>
              </a:rPr>
              <a:t>Plan-Do-Study-Act (Planeje-Faça-Estude-Atue</a:t>
            </a:r>
            <a:r>
              <a:rPr lang="pt-BR" sz="2400" i="1" dirty="0">
                <a:solidFill>
                  <a:srgbClr val="506D7A"/>
                </a:solidFill>
                <a:latin typeface="Trebuchet MS" pitchFamily="34" charset="0"/>
              </a:rPr>
              <a:t>)</a:t>
            </a:r>
            <a:r>
              <a:rPr lang="pt-BR" sz="2400" dirty="0">
                <a:solidFill>
                  <a:srgbClr val="506D7A"/>
                </a:solidFill>
                <a:latin typeface="Trebuchet MS" pitchFamily="34" charset="0"/>
              </a:rPr>
              <a:t> com envolvimento e treinamento contínuos dos profissionais de saúde da linha de frente garantiram uma alta taxa de conformidade.</a:t>
            </a:r>
            <a:endParaRPr lang="pt-BR" sz="2400" dirty="0">
              <a:solidFill>
                <a:srgbClr val="000000"/>
              </a:solidFill>
            </a:endParaRPr>
          </a:p>
          <a:p>
            <a:pPr algn="just">
              <a:spcBef>
                <a:spcPts val="1000"/>
              </a:spcBef>
            </a:pPr>
            <a:endParaRPr lang="pt-BR" sz="2400" dirty="0">
              <a:solidFill>
                <a:srgbClr val="000000"/>
              </a:solidFill>
            </a:endParaRPr>
          </a:p>
        </p:txBody>
      </p:sp>
    </p:spTree>
  </p:cSld>
  <p:clrMapOvr>
    <a:masterClrMapping/>
  </p:clrMapOvr>
  <p:transition spd="slow"/>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231" name="TextShape 2"/>
          <p:cNvSpPr txBox="1"/>
          <p:nvPr/>
        </p:nvSpPr>
        <p:spPr>
          <a:xfrm>
            <a:off x="695325" y="1557338"/>
            <a:ext cx="8596313" cy="3879850"/>
          </a:xfrm>
          <a:prstGeom prst="rect">
            <a:avLst/>
          </a:prstGeom>
          <a:noFill/>
          <a:ln>
            <a:noFill/>
          </a:ln>
        </p:spPr>
        <p:txBody>
          <a:bodyPr>
            <a:normAutofit fontScale="92500"/>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lgn="just">
              <a:spcBef>
                <a:spcPts val="1000"/>
              </a:spcBef>
            </a:pPr>
            <a:r>
              <a:rPr lang="pt-BR" sz="2400" dirty="0">
                <a:solidFill>
                  <a:srgbClr val="506D7A"/>
                </a:solidFill>
                <a:latin typeface="Trebuchet MS" pitchFamily="34" charset="0"/>
              </a:rPr>
              <a:t>Como </a:t>
            </a:r>
            <a:r>
              <a:rPr lang="pt-BR" sz="2400" b="1" dirty="0">
                <a:solidFill>
                  <a:srgbClr val="FF0000"/>
                </a:solidFill>
                <a:latin typeface="Trebuchet MS" pitchFamily="34" charset="0"/>
              </a:rPr>
              <a:t>IVH e PVL</a:t>
            </a:r>
            <a:r>
              <a:rPr lang="pt-BR" sz="2400" dirty="0">
                <a:solidFill>
                  <a:srgbClr val="506D7A"/>
                </a:solidFill>
                <a:latin typeface="Trebuchet MS" pitchFamily="34" charset="0"/>
              </a:rPr>
              <a:t> são as principais causas de morbidade em prematuros tem havido vários estudos com o objetivo de identificar intervenções para reduzir o risco desses eventos.</a:t>
            </a:r>
            <a:endParaRPr lang="pt-BR" sz="2400" dirty="0">
              <a:solidFill>
                <a:srgbClr val="000000"/>
              </a:solidFill>
            </a:endParaRPr>
          </a:p>
          <a:p>
            <a:pPr algn="just">
              <a:spcBef>
                <a:spcPts val="1000"/>
              </a:spcBef>
            </a:pPr>
            <a:r>
              <a:rPr lang="pt-BR" sz="2400" dirty="0">
                <a:solidFill>
                  <a:srgbClr val="506D7A"/>
                </a:solidFill>
                <a:latin typeface="Trebuchet MS" pitchFamily="34" charset="0"/>
              </a:rPr>
              <a:t>Alguns estudos também avaliaram pacotes de cuidados para reduzindo a incidência de IVH e PVL em prematuro</a:t>
            </a:r>
            <a:endParaRPr lang="pt-BR" sz="2400" dirty="0">
              <a:solidFill>
                <a:srgbClr val="000000"/>
              </a:solidFill>
            </a:endParaRPr>
          </a:p>
          <a:p>
            <a:pPr algn="just">
              <a:spcBef>
                <a:spcPts val="1000"/>
              </a:spcBef>
            </a:pPr>
            <a:r>
              <a:rPr lang="pt-BR" sz="2400" dirty="0">
                <a:solidFill>
                  <a:srgbClr val="506D7A"/>
                </a:solidFill>
                <a:latin typeface="Trebuchet MS" pitchFamily="34" charset="0"/>
              </a:rPr>
              <a:t>Um dos primeiros estudos a identificar e implementar sistematicamente práticas potencialmente melhores para prevenção de HIV e PVL em bebês com peso de nascimento &lt;1500 gramas foi do </a:t>
            </a:r>
            <a:r>
              <a:rPr lang="pt-BR" sz="2400" b="1" i="1" dirty="0">
                <a:solidFill>
                  <a:srgbClr val="506D7A"/>
                </a:solidFill>
                <a:latin typeface="Trebuchet MS" pitchFamily="34" charset="0"/>
              </a:rPr>
              <a:t>Vermont Oxford Network, Neonatal Intensive Care Quality Improvement Collaborative Year 2000</a:t>
            </a:r>
            <a:r>
              <a:rPr lang="pt-BR" sz="2400" dirty="0">
                <a:solidFill>
                  <a:srgbClr val="506D7A"/>
                </a:solidFill>
                <a:latin typeface="Trebuchet MS" pitchFamily="34" charset="0"/>
              </a:rPr>
              <a:t>.</a:t>
            </a:r>
            <a:endParaRPr lang="pt-BR" sz="2400" dirty="0">
              <a:solidFill>
                <a:srgbClr val="000000"/>
              </a:solidFill>
            </a:endParaRPr>
          </a:p>
          <a:p>
            <a:pPr>
              <a:spcBef>
                <a:spcPts val="1000"/>
              </a:spcBef>
            </a:pPr>
            <a:endParaRPr lang="pt-BR" sz="2400" dirty="0">
              <a:solidFill>
                <a:srgbClr val="000000"/>
              </a:solidFill>
            </a:endParaRPr>
          </a:p>
        </p:txBody>
      </p:sp>
    </p:spTree>
  </p:cSld>
  <p:clrMapOvr>
    <a:masterClrMapping/>
  </p:clrMapOvr>
  <p:transition spd="slow"/>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233" name="TextShape 2"/>
          <p:cNvSpPr txBox="1"/>
          <p:nvPr/>
        </p:nvSpPr>
        <p:spPr>
          <a:xfrm>
            <a:off x="623888" y="333375"/>
            <a:ext cx="8596312" cy="4867275"/>
          </a:xfrm>
          <a:prstGeom prst="rect">
            <a:avLst/>
          </a:prstGeom>
          <a:noFill/>
          <a:ln>
            <a:noFill/>
          </a:ln>
        </p:spPr>
        <p:txBody>
          <a:bodyPr>
            <a:normAutofit fontScale="92500" lnSpcReduction="20000"/>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lgn="just">
              <a:spcBef>
                <a:spcPts val="1000"/>
              </a:spcBef>
            </a:pPr>
            <a:r>
              <a:rPr lang="pt-BR" sz="2000" dirty="0">
                <a:solidFill>
                  <a:srgbClr val="506D7A"/>
                </a:solidFill>
                <a:latin typeface="Trebuchet MS" pitchFamily="34" charset="0"/>
              </a:rPr>
              <a:t>Neste estudo, 5 unidades de cuidados neonatais identificaram e implementaram de forma colaborativa as práticas potencialmente melhores e forneceram uma estrutura para estudos futuros. </a:t>
            </a:r>
            <a:endParaRPr lang="pt-BR" sz="2000" dirty="0">
              <a:solidFill>
                <a:srgbClr val="000000"/>
              </a:solidFill>
            </a:endParaRPr>
          </a:p>
          <a:p>
            <a:pPr algn="just">
              <a:spcBef>
                <a:spcPts val="1000"/>
              </a:spcBef>
            </a:pPr>
            <a:r>
              <a:rPr lang="pt-BR" sz="2000" dirty="0">
                <a:solidFill>
                  <a:srgbClr val="506D7A"/>
                </a:solidFill>
                <a:latin typeface="Trebuchet MS" pitchFamily="34" charset="0"/>
              </a:rPr>
              <a:t>Subseqüentemente, estudos da Alemanha (Centro único, bebês &lt; 1.500 gramas, duração da intervenção incerta, para prevenção de HIV e morte), Holanda (2 Centros, bebês &lt; 30 semanas de idade gestacional, intervenção nos primeiros 3 dias, para prevenção de HIV, PVL e morte), </a:t>
            </a:r>
            <a:endParaRPr lang="pt-BR" sz="2000" dirty="0">
              <a:solidFill>
                <a:srgbClr val="000000"/>
              </a:solidFill>
            </a:endParaRPr>
          </a:p>
          <a:p>
            <a:pPr algn="just">
              <a:spcBef>
                <a:spcPts val="1000"/>
              </a:spcBef>
            </a:pPr>
            <a:r>
              <a:rPr lang="pt-BR" sz="2000" dirty="0">
                <a:solidFill>
                  <a:srgbClr val="506D7A"/>
                </a:solidFill>
                <a:latin typeface="Trebuchet MS" pitchFamily="34" charset="0"/>
              </a:rPr>
              <a:t>Canadá (Centro único, &lt;29 semanas de idade gestacional, intervenção nos primeiros 3 dias, para prevenção de HIV, PVL e morte) e</a:t>
            </a:r>
            <a:endParaRPr lang="pt-BR" sz="2000" dirty="0">
              <a:solidFill>
                <a:srgbClr val="000000"/>
              </a:solidFill>
            </a:endParaRPr>
          </a:p>
          <a:p>
            <a:pPr algn="just">
              <a:spcBef>
                <a:spcPts val="1000"/>
              </a:spcBef>
            </a:pPr>
            <a:r>
              <a:rPr lang="pt-BR" sz="2000" dirty="0">
                <a:solidFill>
                  <a:srgbClr val="506D7A"/>
                </a:solidFill>
                <a:latin typeface="Trebuchet MS" pitchFamily="34" charset="0"/>
              </a:rPr>
              <a:t>Brasil (Centro único, &lt;34 semanas de idade gestacional, intervenção por 3 dias, para prevenção de IVH e Centro único, &lt;32 semanas de idade gestacional, intervenção por 3 dias</a:t>
            </a:r>
            <a:r>
              <a:rPr lang="pt-BR" sz="2000" dirty="0" smtClean="0">
                <a:solidFill>
                  <a:srgbClr val="506D7A"/>
                </a:solidFill>
                <a:latin typeface="Trebuchet MS" pitchFamily="34" charset="0"/>
              </a:rPr>
              <a:t>, para </a:t>
            </a:r>
            <a:r>
              <a:rPr lang="pt-BR" sz="2000" dirty="0">
                <a:solidFill>
                  <a:srgbClr val="506D7A"/>
                </a:solidFill>
                <a:latin typeface="Trebuchet MS" pitchFamily="34" charset="0"/>
              </a:rPr>
              <a:t>prevenção de IVH foram conduzidos para avaliar a associação de diferentes intervenções de neuroproteção para prevenção de morte e/ou lesão cerebral grave. </a:t>
            </a:r>
            <a:endParaRPr lang="pt-BR" sz="2000" dirty="0">
              <a:solidFill>
                <a:srgbClr val="000000"/>
              </a:solidFill>
            </a:endParaRPr>
          </a:p>
          <a:p>
            <a:pPr algn="ctr">
              <a:spcBef>
                <a:spcPts val="1000"/>
              </a:spcBef>
            </a:pPr>
            <a:r>
              <a:rPr lang="pt-BR" sz="2000" b="1" dirty="0">
                <a:solidFill>
                  <a:srgbClr val="FF33CC"/>
                </a:solidFill>
                <a:latin typeface="Trebuchet MS" pitchFamily="34" charset="0"/>
              </a:rPr>
              <a:t>Esses estudos relataram que o cuidado seguindo os pacote de intervenção de neuroproteção estava associado à diminuição da incidência dos desfechos estudados (diminuição relativa de 24,5–58,9%)</a:t>
            </a:r>
            <a:endParaRPr lang="pt-BR" sz="2000" b="1" dirty="0">
              <a:solidFill>
                <a:srgbClr val="FF33CC"/>
              </a:solidFill>
            </a:endParaRPr>
          </a:p>
        </p:txBody>
      </p:sp>
    </p:spTree>
  </p:cSld>
  <p:clrMapOvr>
    <a:masterClrMapping/>
  </p:clrMapOvr>
  <p:transition spd="slow"/>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235" name="TextShape 2"/>
          <p:cNvSpPr txBox="1"/>
          <p:nvPr/>
        </p:nvSpPr>
        <p:spPr>
          <a:xfrm>
            <a:off x="677863" y="1109663"/>
            <a:ext cx="8596312" cy="4930775"/>
          </a:xfrm>
          <a:prstGeom prst="rect">
            <a:avLst/>
          </a:prstGeom>
          <a:noFill/>
          <a:ln>
            <a:noFill/>
          </a:ln>
        </p:spPr>
        <p:txBody>
          <a:bodyPr>
            <a:normAutofit lnSpcReduction="10000"/>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lgn="just">
              <a:spcBef>
                <a:spcPts val="1000"/>
              </a:spcBef>
            </a:pPr>
            <a:r>
              <a:rPr lang="pt-BR" sz="2000" dirty="0">
                <a:solidFill>
                  <a:srgbClr val="506D7A"/>
                </a:solidFill>
                <a:latin typeface="Trebuchet MS" pitchFamily="34" charset="0"/>
              </a:rPr>
              <a:t>O estudo atual se beneficiou de estudos anteriores, pois pudemos antecipar e abordar melhor os problemas com a implementação observados nos estudos anteriores. </a:t>
            </a:r>
            <a:endParaRPr lang="pt-BR" sz="2000" dirty="0">
              <a:solidFill>
                <a:srgbClr val="000000"/>
              </a:solidFill>
            </a:endParaRPr>
          </a:p>
          <a:p>
            <a:pPr algn="just">
              <a:spcBef>
                <a:spcPts val="1000"/>
              </a:spcBef>
            </a:pPr>
            <a:endParaRPr lang="pt-BR" sz="2000" dirty="0">
              <a:solidFill>
                <a:srgbClr val="000000"/>
              </a:solidFill>
            </a:endParaRPr>
          </a:p>
          <a:p>
            <a:pPr algn="just">
              <a:spcBef>
                <a:spcPts val="1000"/>
              </a:spcBef>
            </a:pPr>
            <a:r>
              <a:rPr lang="pt-BR" sz="2000" dirty="0">
                <a:solidFill>
                  <a:srgbClr val="506D7A"/>
                </a:solidFill>
                <a:latin typeface="Trebuchet MS" pitchFamily="34" charset="0"/>
              </a:rPr>
              <a:t>O estudo atual foi o primeiro estudo de melhoria da qualidade da neuroproteção com monitoramento transcutâneo contínuo de CO2 e NIRS para informar decisões clínicas e teve um período de intervenção mais longo (7 dias no estudo atual versus 3 dias nos estudos anteriores), o que pode ser responsável por melhores eficácia observada no estudo atual em comparação com os estudos publicados anteriormente. </a:t>
            </a:r>
            <a:endParaRPr lang="pt-BR" sz="2000" dirty="0">
              <a:solidFill>
                <a:srgbClr val="000000"/>
              </a:solidFill>
            </a:endParaRPr>
          </a:p>
          <a:p>
            <a:pPr algn="just">
              <a:spcBef>
                <a:spcPts val="1000"/>
              </a:spcBef>
            </a:pPr>
            <a:endParaRPr lang="pt-BR" sz="2000" dirty="0">
              <a:solidFill>
                <a:srgbClr val="000000"/>
              </a:solidFill>
            </a:endParaRPr>
          </a:p>
          <a:p>
            <a:pPr algn="just">
              <a:spcBef>
                <a:spcPts val="1000"/>
              </a:spcBef>
            </a:pPr>
            <a:r>
              <a:rPr lang="pt-BR" sz="2000" dirty="0">
                <a:solidFill>
                  <a:srgbClr val="506D7A"/>
                </a:solidFill>
                <a:latin typeface="Trebuchet MS" pitchFamily="34" charset="0"/>
              </a:rPr>
              <a:t>O </a:t>
            </a:r>
            <a:r>
              <a:rPr lang="pt-BR" sz="2000" i="1" dirty="0">
                <a:solidFill>
                  <a:srgbClr val="506D7A"/>
                </a:solidFill>
                <a:latin typeface="Trebuchet MS" pitchFamily="34" charset="0"/>
              </a:rPr>
              <a:t>design</a:t>
            </a:r>
            <a:r>
              <a:rPr lang="pt-BR" sz="2000" dirty="0">
                <a:solidFill>
                  <a:srgbClr val="506D7A"/>
                </a:solidFill>
                <a:latin typeface="Trebuchet MS" pitchFamily="34" charset="0"/>
              </a:rPr>
              <a:t> de Centro único é uma limitação. No entanto, como os resultados do estudo são consistentes com estudos anteriores de locais geograficamente distintos, os resultados do estudo provavelmente serão reproduzíveis em outros ambientes. </a:t>
            </a:r>
            <a:endParaRPr lang="pt-BR" sz="2000" dirty="0">
              <a:solidFill>
                <a:srgbClr val="000000"/>
              </a:solidFill>
            </a:endParaRPr>
          </a:p>
        </p:txBody>
      </p:sp>
    </p:spTree>
  </p:cSld>
  <p:clrMapOvr>
    <a:masterClrMapping/>
  </p:clrMapOvr>
  <p:transition spd="slow"/>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237" name="TextShape 2"/>
          <p:cNvSpPr txBox="1"/>
          <p:nvPr/>
        </p:nvSpPr>
        <p:spPr>
          <a:xfrm>
            <a:off x="623888" y="333375"/>
            <a:ext cx="8596312" cy="4765675"/>
          </a:xfrm>
          <a:prstGeom prst="rect">
            <a:avLst/>
          </a:prstGeom>
          <a:noFill/>
          <a:ln>
            <a:noFill/>
          </a:ln>
        </p:spPr>
        <p:txBody>
          <a:bodyPr>
            <a:normAutofit fontScale="92500" lnSpcReduction="20000"/>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lgn="just">
              <a:spcBef>
                <a:spcPts val="1000"/>
              </a:spcBef>
            </a:pPr>
            <a:r>
              <a:rPr lang="pt-BR" dirty="0">
                <a:solidFill>
                  <a:srgbClr val="506D7A"/>
                </a:solidFill>
                <a:latin typeface="Trebuchet MS" pitchFamily="34" charset="0"/>
              </a:rPr>
              <a:t>As variações nos resultados dos Centros e as diferenças nas características demográficas podem resultar em variações na magnitude dos benefícios, por isso é importante monitorar prospectivamente a eficácia da implementação do </a:t>
            </a:r>
            <a:r>
              <a:rPr lang="pt-BR" dirty="0" smtClean="0">
                <a:solidFill>
                  <a:srgbClr val="506D7A"/>
                </a:solidFill>
                <a:latin typeface="Trebuchet MS" pitchFamily="34" charset="0"/>
              </a:rPr>
              <a:t>pacote </a:t>
            </a:r>
            <a:r>
              <a:rPr lang="pt-BR" dirty="0">
                <a:solidFill>
                  <a:srgbClr val="506D7A"/>
                </a:solidFill>
                <a:latin typeface="Trebuchet MS" pitchFamily="34" charset="0"/>
              </a:rPr>
              <a:t>em unidades individuais. </a:t>
            </a:r>
            <a:endParaRPr lang="pt-BR" dirty="0">
              <a:solidFill>
                <a:srgbClr val="000000"/>
              </a:solidFill>
            </a:endParaRPr>
          </a:p>
          <a:p>
            <a:pPr algn="just">
              <a:spcBef>
                <a:spcPts val="1000"/>
              </a:spcBef>
            </a:pPr>
            <a:r>
              <a:rPr lang="pt-BR" dirty="0">
                <a:solidFill>
                  <a:srgbClr val="506D7A"/>
                </a:solidFill>
                <a:latin typeface="Trebuchet MS" pitchFamily="34" charset="0"/>
              </a:rPr>
              <a:t>Como as intervenções foram introduzidas ao mesmo tempo que os pacotes de cuidados, não é possível identificar a eficácia das intervenções individuais. </a:t>
            </a:r>
            <a:endParaRPr lang="pt-BR" dirty="0">
              <a:solidFill>
                <a:srgbClr val="000000"/>
              </a:solidFill>
            </a:endParaRPr>
          </a:p>
          <a:p>
            <a:pPr algn="just">
              <a:spcBef>
                <a:spcPts val="1000"/>
              </a:spcBef>
            </a:pPr>
            <a:r>
              <a:rPr lang="pt-BR" dirty="0">
                <a:solidFill>
                  <a:srgbClr val="506D7A"/>
                </a:solidFill>
                <a:latin typeface="Trebuchet MS" pitchFamily="34" charset="0"/>
              </a:rPr>
              <a:t>As intervenções selecionadas no presente estudo foram previamente avaliadas de forma independente ou como parte de pacotes de cuidados, de modo que seria de utilidade limitada avaliar gradualmente a eficácia das intervenções individuais. </a:t>
            </a:r>
            <a:endParaRPr lang="pt-BR" dirty="0">
              <a:solidFill>
                <a:srgbClr val="000000"/>
              </a:solidFill>
            </a:endParaRPr>
          </a:p>
          <a:p>
            <a:pPr algn="just">
              <a:spcBef>
                <a:spcPts val="1000"/>
              </a:spcBef>
            </a:pPr>
            <a:r>
              <a:rPr lang="pt-BR" dirty="0">
                <a:solidFill>
                  <a:srgbClr val="506D7A"/>
                </a:solidFill>
                <a:latin typeface="Trebuchet MS" pitchFamily="34" charset="0"/>
              </a:rPr>
              <a:t>A redução no resultado composto de lesão cerebral grave ou a morte precoce foi impulsionada em grande parte por uma redução na taxa de leucomalácia periventricular cística, devido às baixas taxas pré-intervenção de HIV grave e morte precoce. Além disso, ressonâncias magnéticas cerebrais equivalentes a termo, que podem ajudar a identificar alterações sutis, não foram realizadas rotineiramente para nossa população de estudo. </a:t>
            </a:r>
            <a:endParaRPr lang="pt-BR" dirty="0">
              <a:solidFill>
                <a:srgbClr val="000000"/>
              </a:solidFill>
            </a:endParaRPr>
          </a:p>
          <a:p>
            <a:pPr algn="just">
              <a:spcBef>
                <a:spcPts val="1000"/>
              </a:spcBef>
            </a:pPr>
            <a:r>
              <a:rPr lang="pt-BR" dirty="0">
                <a:solidFill>
                  <a:srgbClr val="506D7A"/>
                </a:solidFill>
                <a:latin typeface="Trebuchet MS" pitchFamily="34" charset="0"/>
              </a:rPr>
              <a:t>Devido à exclusão de bebês &lt;27 semanas de idade gestacional para evitar possíveis confundimentos, os achados do estudo precisam ser avaliados em bebês &lt;27 semanas de idade gestacional.</a:t>
            </a:r>
            <a:endParaRPr lang="pt-BR" dirty="0">
              <a:solidFill>
                <a:srgbClr val="000000"/>
              </a:solidFill>
            </a:endParaRPr>
          </a:p>
        </p:txBody>
      </p:sp>
    </p:spTree>
  </p:cSld>
  <p:clrMapOvr>
    <a:masterClrMapping/>
  </p:clrMapOvr>
  <p:transition spd="slow"/>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TextShape 1"/>
          <p:cNvSpPr txBox="1"/>
          <p:nvPr/>
        </p:nvSpPr>
        <p:spPr>
          <a:xfrm>
            <a:off x="677863" y="609600"/>
            <a:ext cx="8596312" cy="1320800"/>
          </a:xfrm>
          <a:prstGeom prst="rect">
            <a:avLst/>
          </a:prstGeom>
          <a:noFill/>
          <a:ln>
            <a:noFill/>
          </a:ln>
        </p:spPr>
        <p:txBody>
          <a:bodyPr>
            <a:normAutofit/>
          </a:bodyPr>
          <a:lstStyle/>
          <a:p>
            <a:pPr fontAlgn="auto">
              <a:spcBef>
                <a:spcPts val="0"/>
              </a:spcBef>
              <a:spcAft>
                <a:spcPts val="0"/>
              </a:spcAft>
              <a:defRPr/>
            </a:pPr>
            <a:endParaRPr lang="pt-BR" sz="1400" spc="-1" dirty="0">
              <a:solidFill>
                <a:srgbClr val="000000"/>
              </a:solidFill>
              <a:latin typeface="Arial"/>
              <a:ea typeface="+mn-ea"/>
              <a:cs typeface="+mn-cs"/>
            </a:endParaRPr>
          </a:p>
        </p:txBody>
      </p:sp>
      <p:sp>
        <p:nvSpPr>
          <p:cNvPr id="239" name="TextShape 2"/>
          <p:cNvSpPr txBox="1"/>
          <p:nvPr/>
        </p:nvSpPr>
        <p:spPr>
          <a:xfrm>
            <a:off x="695325" y="1341438"/>
            <a:ext cx="8596313" cy="3879850"/>
          </a:xfrm>
          <a:prstGeom prst="rect">
            <a:avLst/>
          </a:prstGeom>
          <a:noFill/>
          <a:ln>
            <a:noFill/>
          </a:ln>
        </p:spPr>
        <p:txBody>
          <a:bodyPr>
            <a:normAutofit fontScale="92500"/>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lgn="just">
              <a:spcBef>
                <a:spcPts val="1000"/>
              </a:spcBef>
            </a:pPr>
            <a:r>
              <a:rPr lang="pt-BR" sz="2400" dirty="0">
                <a:solidFill>
                  <a:srgbClr val="506D7A"/>
                </a:solidFill>
                <a:latin typeface="Trebuchet MS" pitchFamily="34" charset="0"/>
              </a:rPr>
              <a:t>A implementação de um pacote de intervenções de neuroproteção visando fatores de risco pré-definidos </a:t>
            </a:r>
            <a:r>
              <a:rPr lang="pt-BR" sz="2400" b="1" dirty="0">
                <a:solidFill>
                  <a:srgbClr val="FF33CC"/>
                </a:solidFill>
                <a:latin typeface="Trebuchet MS" pitchFamily="34" charset="0"/>
              </a:rPr>
              <a:t>é viável e eficaz na redução de lesão cerebral grave em bebês muito prematuros.</a:t>
            </a:r>
            <a:endParaRPr lang="pt-BR" sz="2400" b="1" dirty="0">
              <a:solidFill>
                <a:srgbClr val="FF33CC"/>
              </a:solidFill>
            </a:endParaRPr>
          </a:p>
          <a:p>
            <a:pPr algn="just">
              <a:spcBef>
                <a:spcPts val="1000"/>
              </a:spcBef>
            </a:pPr>
            <a:r>
              <a:rPr lang="pt-BR" sz="2400" dirty="0">
                <a:solidFill>
                  <a:srgbClr val="506D7A"/>
                </a:solidFill>
                <a:latin typeface="Trebuchet MS" pitchFamily="34" charset="0"/>
              </a:rPr>
              <a:t> O estudo atual fornece uma estrutura para desenvolver e implementar iniciativas de melhoria da qualidade neonatal para resultados semelhantes de alta prioridade. </a:t>
            </a:r>
            <a:endParaRPr lang="pt-BR" sz="2400" dirty="0">
              <a:solidFill>
                <a:srgbClr val="000000"/>
              </a:solidFill>
            </a:endParaRPr>
          </a:p>
          <a:p>
            <a:pPr algn="just">
              <a:spcBef>
                <a:spcPts val="1000"/>
              </a:spcBef>
            </a:pPr>
            <a:r>
              <a:rPr lang="pt-BR" sz="2400" dirty="0">
                <a:solidFill>
                  <a:srgbClr val="506D7A"/>
                </a:solidFill>
                <a:latin typeface="Trebuchet MS" pitchFamily="34" charset="0"/>
              </a:rPr>
              <a:t>As intervenções incluídas no estudo podem ser mais estudadas em bebês com idades gestacionais mais baixas para avaliar a eficácia específica da iniciativa para a idade gestacional mais baixa.</a:t>
            </a:r>
            <a:endParaRPr lang="pt-BR" sz="2400" dirty="0">
              <a:solidFill>
                <a:srgbClr val="000000"/>
              </a:solidFill>
            </a:endParaRPr>
          </a:p>
        </p:txBody>
      </p:sp>
    </p:spTree>
  </p:cSld>
  <p:clrMapOvr>
    <a:masterClrMapping/>
  </p:clrMapOvr>
  <p:transition spd="slow"/>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088" y="1773238"/>
            <a:ext cx="10536237" cy="3629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dirty="0">
                <a:solidFill>
                  <a:srgbClr val="0000FF"/>
                </a:solidFill>
                <a:latin typeface="Algerian" pitchFamily="82" charset="0"/>
              </a:rPr>
              <a:t>RESUMO</a:t>
            </a:r>
          </a:p>
        </p:txBody>
      </p:sp>
      <p:sp>
        <p:nvSpPr>
          <p:cNvPr id="121859" name="Rectangle 3"/>
          <p:cNvSpPr>
            <a:spLocks noGrp="1"/>
          </p:cNvSpPr>
          <p:nvPr>
            <p:ph type="body" idx="4294967295"/>
          </p:nvPr>
        </p:nvSpPr>
        <p:spPr bwMode="auto">
          <a:xfrm>
            <a:off x="623392" y="1412776"/>
            <a:ext cx="9666288" cy="5113337"/>
          </a:xfrm>
          <a:solidFill>
            <a:srgbClr val="FFFF00"/>
          </a:solidFill>
          <a:ln w="76200">
            <a:solidFill>
              <a:srgbClr val="FF33CC"/>
            </a:solidFill>
            <a:miter lim="800000"/>
            <a:headEnd/>
            <a:tailEnd/>
          </a:ln>
        </p:spPr>
        <p:txBody>
          <a:bodyPr vert="horz" wrap="square" lIns="91440" tIns="45720" rIns="91440" bIns="45720" numCol="1" anchor="t" anchorCtr="0" compatLnSpc="1">
            <a:prstTxWarp prst="textNoShape">
              <a:avLst/>
            </a:prstTxWarp>
          </a:bodyPr>
          <a:lstStyle/>
          <a:p>
            <a:pPr>
              <a:lnSpc>
                <a:spcPct val="80000"/>
              </a:lnSpc>
            </a:pPr>
            <a:r>
              <a:rPr lang="pt-BR" sz="2000" b="1" dirty="0">
                <a:solidFill>
                  <a:srgbClr val="0000FF"/>
                </a:solidFill>
              </a:rPr>
              <a:t>Objetivo: </a:t>
            </a:r>
            <a:r>
              <a:rPr lang="pt-BR" sz="2000" dirty="0">
                <a:solidFill>
                  <a:srgbClr val="0000FF"/>
                </a:solidFill>
              </a:rPr>
              <a:t>Determinar o impacto do pacote de intervenções de neuroproteção na incidência de lesão cerebral grave ou morte precoce (hemorragia intraventricular grau 3/4 ou morte em 7 dias ou ventriculomegalia ou leucomalácia periventricular cística na ultrassonografia de crânio de 1 mês, desfecho composto primário) em recém-nascidos muito prematuros (27 0/7 a ≤ 29 6/7 semanas de idade gestacional).</a:t>
            </a:r>
            <a:endParaRPr lang="pt-BR" sz="2000" b="1" dirty="0">
              <a:solidFill>
                <a:srgbClr val="0000FF"/>
              </a:solidFill>
            </a:endParaRPr>
          </a:p>
          <a:p>
            <a:pPr>
              <a:lnSpc>
                <a:spcPct val="80000"/>
              </a:lnSpc>
            </a:pPr>
            <a:r>
              <a:rPr lang="pt-BR" sz="2000" b="1" dirty="0">
                <a:solidFill>
                  <a:srgbClr val="0000FF"/>
                </a:solidFill>
              </a:rPr>
              <a:t>Desenho do estudo: </a:t>
            </a:r>
            <a:r>
              <a:rPr lang="pt-BR" sz="2000" dirty="0">
                <a:solidFill>
                  <a:srgbClr val="0000FF"/>
                </a:solidFill>
              </a:rPr>
              <a:t>Iniciativa prospectiva de melhoria da qualidade, de abril de 2017 a setembro de 2019, com pacote de intervenções de neuroproteção, incluindo NIRS cerebral, TcCO 2 e algoritmo de gerenciamento baseado em monitoramento HeRO, profilaxia de indometacina, uso protocolizado de bicarbonato e inotrópicos, redução de ruído e posicionamento neutro.</a:t>
            </a:r>
            <a:endParaRPr lang="pt-BR" sz="2000" b="1" dirty="0">
              <a:solidFill>
                <a:srgbClr val="0000FF"/>
              </a:solidFill>
            </a:endParaRPr>
          </a:p>
          <a:p>
            <a:pPr>
              <a:lnSpc>
                <a:spcPct val="80000"/>
              </a:lnSpc>
            </a:pPr>
            <a:r>
              <a:rPr lang="pt-BR" sz="2000" b="1" dirty="0">
                <a:solidFill>
                  <a:srgbClr val="0000FF"/>
                </a:solidFill>
              </a:rPr>
              <a:t>Resultado: </a:t>
            </a:r>
            <a:r>
              <a:rPr lang="pt-BR" sz="2000" dirty="0">
                <a:solidFill>
                  <a:srgbClr val="0000FF"/>
                </a:solidFill>
              </a:rPr>
              <a:t>Houve uma diminuição na incidência do desfecho composto primário no período de intervenção na análise não ajustada (N = 11/99, pré-intervenção para N = 0/127, período de intervenção, p &lt; 0,001) e ajustada (ajustada para peso ao nascer e índice de Apgar &lt;5 em 5 min, aOR = 0,042, IC 95% = 0,003-0,670, p = 0,024).</a:t>
            </a:r>
            <a:endParaRPr lang="pt-BR" sz="2000" b="1" dirty="0">
              <a:solidFill>
                <a:srgbClr val="0000FF"/>
              </a:solidFill>
            </a:endParaRPr>
          </a:p>
          <a:p>
            <a:pPr>
              <a:lnSpc>
                <a:spcPct val="80000"/>
              </a:lnSpc>
            </a:pPr>
            <a:r>
              <a:rPr lang="pt-BR" sz="2000" b="1" dirty="0">
                <a:solidFill>
                  <a:srgbClr val="0000FF"/>
                </a:solidFill>
              </a:rPr>
              <a:t>Conclusões: </a:t>
            </a:r>
            <a:r>
              <a:rPr lang="pt-BR" sz="2000" dirty="0">
                <a:solidFill>
                  <a:srgbClr val="0000FF"/>
                </a:solidFill>
              </a:rPr>
              <a:t>O pacote de intervenções de neuroproteção foi associado à diminuição significativa de lesão cerebral grave ou morte precoce em recém-nascidos muito prematuros.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1" name="Rectangle 3"/>
          <p:cNvSpPr>
            <a:spLocks noGrp="1"/>
          </p:cNvSpPr>
          <p:nvPr>
            <p:ph type="body" idx="4294967295"/>
          </p:nvPr>
        </p:nvSpPr>
        <p:spPr bwMode="auto">
          <a:xfrm>
            <a:off x="623392" y="71710"/>
            <a:ext cx="10818812" cy="6597650"/>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nSpc>
                <a:spcPct val="80000"/>
              </a:lnSpc>
            </a:pPr>
            <a:r>
              <a:rPr lang="pt-BR" sz="1400" b="1" dirty="0"/>
              <a:t>References</a:t>
            </a:r>
          </a:p>
          <a:p>
            <a:pPr>
              <a:lnSpc>
                <a:spcPct val="80000"/>
              </a:lnSpc>
            </a:pPr>
            <a:r>
              <a:rPr lang="pt-BR" sz="1400" dirty="0"/>
              <a:t>Ment LR, Duncan CC, Ehrenkranz RA, Lange RC, Taylor KJ, Kleinman CS, et al. Intraventricular hemorrhage in the preterm neonate: timing and cerebral blood flow changes. J Pediatr. 1984;104:419–25.</a:t>
            </a:r>
            <a:endParaRPr lang="pt-BR" sz="1400" b="1" dirty="0">
              <a:hlinkClick r:id="rId2"/>
            </a:endParaRPr>
          </a:p>
          <a:p>
            <a:pPr>
              <a:lnSpc>
                <a:spcPct val="80000"/>
              </a:lnSpc>
            </a:pPr>
            <a:r>
              <a:rPr lang="pt-BR" sz="1400" b="1" dirty="0">
                <a:hlinkClick r:id="rId2"/>
              </a:rPr>
              <a:t>CAS</a:t>
            </a:r>
            <a:r>
              <a:rPr lang="pt-BR" sz="1400" b="1" dirty="0"/>
              <a:t> </a:t>
            </a:r>
            <a:r>
              <a:rPr lang="pt-BR" sz="1400" b="1" dirty="0">
                <a:hlinkClick r:id="rId3"/>
              </a:rPr>
              <a:t>PubMed</a:t>
            </a:r>
            <a:r>
              <a:rPr lang="pt-BR" sz="1400" b="1" dirty="0"/>
              <a:t> </a:t>
            </a:r>
            <a:r>
              <a:rPr lang="pt-BR" sz="1400" b="1" dirty="0">
                <a:hlinkClick r:id="rId4"/>
              </a:rPr>
              <a:t>Article</a:t>
            </a:r>
            <a:r>
              <a:rPr lang="pt-BR" sz="1400" b="1" dirty="0"/>
              <a:t> </a:t>
            </a:r>
            <a:r>
              <a:rPr lang="pt-BR" sz="1400" b="1" dirty="0">
                <a:hlinkClick r:id="rId5"/>
              </a:rPr>
              <a:t>Google Scholar</a:t>
            </a:r>
            <a:r>
              <a:rPr lang="pt-BR" sz="1400" b="1" dirty="0"/>
              <a:t> </a:t>
            </a:r>
            <a:endParaRPr lang="pt-BR" sz="1400" dirty="0"/>
          </a:p>
          <a:p>
            <a:pPr>
              <a:lnSpc>
                <a:spcPct val="80000"/>
              </a:lnSpc>
            </a:pPr>
            <a:r>
              <a:rPr lang="pt-BR" sz="1400" dirty="0"/>
              <a:t>Bolisetty S, Dhawan A, Abdel-</a:t>
            </a:r>
            <a:r>
              <a:rPr lang="pt-BR" sz="1400" dirty="0" err="1"/>
              <a:t>Latif</a:t>
            </a:r>
            <a:r>
              <a:rPr lang="pt-BR" sz="1400" dirty="0"/>
              <a:t> M, </a:t>
            </a:r>
            <a:r>
              <a:rPr lang="pt-BR" sz="1400" dirty="0" err="1"/>
              <a:t>Bajuk</a:t>
            </a:r>
            <a:r>
              <a:rPr lang="pt-BR" sz="1400" dirty="0"/>
              <a:t> B, </a:t>
            </a:r>
            <a:r>
              <a:rPr lang="pt-BR" sz="1400" dirty="0" err="1"/>
              <a:t>Stack</a:t>
            </a:r>
            <a:r>
              <a:rPr lang="pt-BR" sz="1400" dirty="0"/>
              <a:t> J, </a:t>
            </a:r>
            <a:r>
              <a:rPr lang="pt-BR" sz="1400" dirty="0" err="1"/>
              <a:t>Lui</a:t>
            </a:r>
            <a:r>
              <a:rPr lang="pt-BR" sz="1400" dirty="0"/>
              <a:t> K, et al. Intraventricular </a:t>
            </a:r>
            <a:r>
              <a:rPr lang="pt-BR" sz="1400" dirty="0" err="1"/>
              <a:t>hemorrhage</a:t>
            </a:r>
            <a:r>
              <a:rPr lang="pt-BR" sz="1400" dirty="0"/>
              <a:t> </a:t>
            </a:r>
            <a:r>
              <a:rPr lang="pt-BR" sz="1400" dirty="0" err="1"/>
              <a:t>and</a:t>
            </a:r>
            <a:r>
              <a:rPr lang="pt-BR" sz="1400" dirty="0"/>
              <a:t> </a:t>
            </a:r>
            <a:r>
              <a:rPr lang="pt-BR" sz="1400" dirty="0" err="1"/>
              <a:t>neurodevelopmental</a:t>
            </a:r>
            <a:r>
              <a:rPr lang="pt-BR" sz="1400" dirty="0"/>
              <a:t> </a:t>
            </a:r>
            <a:r>
              <a:rPr lang="pt-BR" sz="1400" dirty="0" err="1"/>
              <a:t>outcomes</a:t>
            </a:r>
            <a:r>
              <a:rPr lang="pt-BR" sz="1400" dirty="0"/>
              <a:t> in extreme preterm infants. </a:t>
            </a:r>
            <a:r>
              <a:rPr lang="pt-BR" sz="1400" dirty="0" err="1"/>
              <a:t>Pediatrics</a:t>
            </a:r>
            <a:r>
              <a:rPr lang="pt-BR" sz="1400" dirty="0"/>
              <a:t> 2014;133:55–62.</a:t>
            </a:r>
            <a:endParaRPr lang="pt-BR" sz="1400" b="1" dirty="0">
              <a:hlinkClick r:id="rId6"/>
            </a:endParaRPr>
          </a:p>
          <a:p>
            <a:pPr>
              <a:lnSpc>
                <a:spcPct val="80000"/>
              </a:lnSpc>
            </a:pPr>
            <a:r>
              <a:rPr lang="pt-BR" sz="1400" b="1" dirty="0" err="1">
                <a:hlinkClick r:id="rId6"/>
              </a:rPr>
              <a:t>PubMed</a:t>
            </a:r>
            <a:r>
              <a:rPr lang="pt-BR" sz="1400" b="1" dirty="0"/>
              <a:t> </a:t>
            </a:r>
            <a:r>
              <a:rPr lang="pt-BR" sz="1400" b="1" dirty="0" err="1">
                <a:hlinkClick r:id="rId7"/>
              </a:rPr>
              <a:t>Article</a:t>
            </a:r>
            <a:r>
              <a:rPr lang="pt-BR" sz="1400" b="1" dirty="0"/>
              <a:t> </a:t>
            </a:r>
            <a:r>
              <a:rPr lang="pt-BR" sz="1400" b="1" dirty="0">
                <a:hlinkClick r:id="rId8"/>
              </a:rPr>
              <a:t>Google Scholar</a:t>
            </a:r>
            <a:r>
              <a:rPr lang="pt-BR" sz="1400" b="1" dirty="0"/>
              <a:t> </a:t>
            </a:r>
            <a:endParaRPr lang="pt-BR" sz="1400" dirty="0"/>
          </a:p>
          <a:p>
            <a:pPr>
              <a:lnSpc>
                <a:spcPct val="80000"/>
              </a:lnSpc>
            </a:pPr>
            <a:r>
              <a:rPr lang="pt-BR" sz="1400" dirty="0"/>
              <a:t>Payne AH, </a:t>
            </a:r>
            <a:r>
              <a:rPr lang="pt-BR" sz="1400" dirty="0" err="1"/>
              <a:t>Hintz</a:t>
            </a:r>
            <a:r>
              <a:rPr lang="pt-BR" sz="1400" dirty="0"/>
              <a:t> SR, </a:t>
            </a:r>
            <a:r>
              <a:rPr lang="pt-BR" sz="1400" dirty="0" err="1"/>
              <a:t>Hibbs</a:t>
            </a:r>
            <a:r>
              <a:rPr lang="pt-BR" sz="1400" dirty="0"/>
              <a:t> AM, </a:t>
            </a:r>
            <a:r>
              <a:rPr lang="pt-BR" sz="1400" dirty="0" err="1"/>
              <a:t>Walsh</a:t>
            </a:r>
            <a:r>
              <a:rPr lang="pt-BR" sz="1400" dirty="0"/>
              <a:t> MC, </a:t>
            </a:r>
            <a:r>
              <a:rPr lang="pt-BR" sz="1400" dirty="0" err="1"/>
              <a:t>Vohr</a:t>
            </a:r>
            <a:r>
              <a:rPr lang="pt-BR" sz="1400" dirty="0"/>
              <a:t> BR, </a:t>
            </a:r>
            <a:r>
              <a:rPr lang="pt-BR" sz="1400" dirty="0" err="1"/>
              <a:t>Bann</a:t>
            </a:r>
            <a:r>
              <a:rPr lang="pt-BR" sz="1400" dirty="0"/>
              <a:t> CM, et al. </a:t>
            </a:r>
            <a:r>
              <a:rPr lang="pt-BR" sz="1400" dirty="0" err="1"/>
              <a:t>Neurodevelopmental</a:t>
            </a:r>
            <a:r>
              <a:rPr lang="pt-BR" sz="1400" dirty="0"/>
              <a:t> </a:t>
            </a:r>
            <a:r>
              <a:rPr lang="pt-BR" sz="1400" dirty="0" err="1"/>
              <a:t>outcomes</a:t>
            </a:r>
            <a:r>
              <a:rPr lang="pt-BR" sz="1400" dirty="0"/>
              <a:t> of </a:t>
            </a:r>
            <a:r>
              <a:rPr lang="pt-BR" sz="1400" dirty="0" err="1"/>
              <a:t>extremely</a:t>
            </a:r>
            <a:r>
              <a:rPr lang="pt-BR" sz="1400" dirty="0"/>
              <a:t> </a:t>
            </a:r>
            <a:r>
              <a:rPr lang="pt-BR" sz="1400" dirty="0" err="1"/>
              <a:t>low</a:t>
            </a:r>
            <a:r>
              <a:rPr lang="pt-BR" sz="1400" dirty="0"/>
              <a:t>-</a:t>
            </a:r>
            <a:r>
              <a:rPr lang="pt-BR" sz="1400" dirty="0" err="1"/>
              <a:t>gestational</a:t>
            </a:r>
            <a:r>
              <a:rPr lang="pt-BR" sz="1400" dirty="0"/>
              <a:t>-age neonates </a:t>
            </a:r>
            <a:r>
              <a:rPr lang="pt-BR" sz="1400" dirty="0" err="1"/>
              <a:t>with</a:t>
            </a:r>
            <a:r>
              <a:rPr lang="pt-BR" sz="1400" dirty="0"/>
              <a:t> </a:t>
            </a:r>
            <a:r>
              <a:rPr lang="pt-BR" sz="1400" dirty="0" err="1"/>
              <a:t>low</a:t>
            </a:r>
            <a:r>
              <a:rPr lang="pt-BR" sz="1400" dirty="0"/>
              <a:t>-grade </a:t>
            </a:r>
            <a:r>
              <a:rPr lang="pt-BR" sz="1400" dirty="0" err="1"/>
              <a:t>periventricular</a:t>
            </a:r>
            <a:r>
              <a:rPr lang="pt-BR" sz="1400" dirty="0"/>
              <a:t>-intraventricular </a:t>
            </a:r>
            <a:r>
              <a:rPr lang="pt-BR" sz="1400" dirty="0" err="1"/>
              <a:t>hemorrhage</a:t>
            </a:r>
            <a:r>
              <a:rPr lang="pt-BR" sz="1400" dirty="0"/>
              <a:t>. JAMA </a:t>
            </a:r>
            <a:r>
              <a:rPr lang="pt-BR" sz="1400" dirty="0" err="1"/>
              <a:t>Pediatr</a:t>
            </a:r>
            <a:r>
              <a:rPr lang="pt-BR" sz="1400" dirty="0"/>
              <a:t>. 2013;167:451–9.</a:t>
            </a:r>
            <a:endParaRPr lang="pt-BR" sz="1400" b="1" dirty="0">
              <a:hlinkClick r:id="rId9"/>
            </a:endParaRPr>
          </a:p>
          <a:p>
            <a:pPr>
              <a:lnSpc>
                <a:spcPct val="80000"/>
              </a:lnSpc>
            </a:pPr>
            <a:r>
              <a:rPr lang="pt-BR" sz="1400" b="1" dirty="0" err="1">
                <a:hlinkClick r:id="rId9"/>
              </a:rPr>
              <a:t>PubMed</a:t>
            </a:r>
            <a:r>
              <a:rPr lang="pt-BR" sz="1400" b="1" dirty="0"/>
              <a:t> </a:t>
            </a:r>
            <a:r>
              <a:rPr lang="pt-BR" sz="1400" b="1" dirty="0" err="1">
                <a:hlinkClick r:id="rId10"/>
              </a:rPr>
              <a:t>PubMed</a:t>
            </a:r>
            <a:r>
              <a:rPr lang="pt-BR" sz="1400" b="1" dirty="0">
                <a:hlinkClick r:id="rId10"/>
              </a:rPr>
              <a:t> Central</a:t>
            </a:r>
            <a:r>
              <a:rPr lang="pt-BR" sz="1400" b="1" dirty="0"/>
              <a:t> </a:t>
            </a:r>
            <a:r>
              <a:rPr lang="pt-BR" sz="1400" b="1" dirty="0" err="1">
                <a:hlinkClick r:id="rId11"/>
              </a:rPr>
              <a:t>Article</a:t>
            </a:r>
            <a:r>
              <a:rPr lang="pt-BR" sz="1400" b="1" dirty="0"/>
              <a:t> </a:t>
            </a:r>
            <a:r>
              <a:rPr lang="pt-BR" sz="1400" b="1" dirty="0">
                <a:hlinkClick r:id="rId12"/>
              </a:rPr>
              <a:t>Google Scholar</a:t>
            </a:r>
            <a:r>
              <a:rPr lang="pt-BR" sz="1400" b="1" dirty="0"/>
              <a:t> </a:t>
            </a:r>
            <a:endParaRPr lang="pt-BR" sz="1400" dirty="0"/>
          </a:p>
          <a:p>
            <a:pPr>
              <a:lnSpc>
                <a:spcPct val="80000"/>
              </a:lnSpc>
            </a:pPr>
            <a:r>
              <a:rPr lang="pt-BR" sz="1400" dirty="0" err="1"/>
              <a:t>Pappas</a:t>
            </a:r>
            <a:r>
              <a:rPr lang="pt-BR" sz="1400" dirty="0"/>
              <a:t> A, Adams-Chapman I, </a:t>
            </a:r>
            <a:r>
              <a:rPr lang="pt-BR" sz="1400" dirty="0" err="1"/>
              <a:t>Shankaran</a:t>
            </a:r>
            <a:r>
              <a:rPr lang="pt-BR" sz="1400" dirty="0"/>
              <a:t> S, </a:t>
            </a:r>
            <a:r>
              <a:rPr lang="pt-BR" sz="1400" dirty="0" err="1"/>
              <a:t>McDonald</a:t>
            </a:r>
            <a:r>
              <a:rPr lang="pt-BR" sz="1400" dirty="0"/>
              <a:t> SA, </a:t>
            </a:r>
            <a:r>
              <a:rPr lang="pt-BR" sz="1400" dirty="0" err="1"/>
              <a:t>Stoll</a:t>
            </a:r>
            <a:r>
              <a:rPr lang="pt-BR" sz="1400" dirty="0"/>
              <a:t> BJ, </a:t>
            </a:r>
            <a:r>
              <a:rPr lang="pt-BR" sz="1400" dirty="0" err="1"/>
              <a:t>Laptook</a:t>
            </a:r>
            <a:r>
              <a:rPr lang="pt-BR" sz="1400" dirty="0"/>
              <a:t> AR, et al. </a:t>
            </a:r>
            <a:r>
              <a:rPr lang="pt-BR" sz="1400" dirty="0" err="1"/>
              <a:t>Neurodevelopmental</a:t>
            </a:r>
            <a:r>
              <a:rPr lang="pt-BR" sz="1400" dirty="0"/>
              <a:t> </a:t>
            </a:r>
            <a:r>
              <a:rPr lang="pt-BR" sz="1400" dirty="0" err="1"/>
              <a:t>and</a:t>
            </a:r>
            <a:r>
              <a:rPr lang="pt-BR" sz="1400" dirty="0"/>
              <a:t> </a:t>
            </a:r>
            <a:r>
              <a:rPr lang="pt-BR" sz="1400" dirty="0" err="1"/>
              <a:t>behavioral</a:t>
            </a:r>
            <a:r>
              <a:rPr lang="pt-BR" sz="1400" dirty="0"/>
              <a:t> </a:t>
            </a:r>
            <a:r>
              <a:rPr lang="pt-BR" sz="1400" dirty="0" err="1"/>
              <a:t>outcomes</a:t>
            </a:r>
            <a:r>
              <a:rPr lang="pt-BR" sz="1400" dirty="0"/>
              <a:t> in </a:t>
            </a:r>
            <a:r>
              <a:rPr lang="pt-BR" sz="1400" dirty="0" err="1"/>
              <a:t>extremely</a:t>
            </a:r>
            <a:r>
              <a:rPr lang="pt-BR" sz="1400" dirty="0"/>
              <a:t> </a:t>
            </a:r>
            <a:r>
              <a:rPr lang="pt-BR" sz="1400" dirty="0" err="1"/>
              <a:t>premature</a:t>
            </a:r>
            <a:r>
              <a:rPr lang="pt-BR" sz="1400" dirty="0"/>
              <a:t> neonates </a:t>
            </a:r>
            <a:r>
              <a:rPr lang="pt-BR" sz="1400" dirty="0" err="1"/>
              <a:t>with</a:t>
            </a:r>
            <a:r>
              <a:rPr lang="pt-BR" sz="1400" dirty="0"/>
              <a:t> </a:t>
            </a:r>
            <a:r>
              <a:rPr lang="pt-BR" sz="1400" dirty="0" err="1"/>
              <a:t>ventriculomegaly</a:t>
            </a:r>
            <a:r>
              <a:rPr lang="pt-BR" sz="1400" dirty="0"/>
              <a:t> in </a:t>
            </a:r>
            <a:r>
              <a:rPr lang="pt-BR" sz="1400" dirty="0" err="1"/>
              <a:t>the</a:t>
            </a:r>
            <a:r>
              <a:rPr lang="pt-BR" sz="1400" dirty="0"/>
              <a:t> </a:t>
            </a:r>
            <a:r>
              <a:rPr lang="pt-BR" sz="1400" dirty="0" err="1"/>
              <a:t>absence</a:t>
            </a:r>
            <a:r>
              <a:rPr lang="pt-BR" sz="1400" dirty="0"/>
              <a:t> of </a:t>
            </a:r>
            <a:r>
              <a:rPr lang="pt-BR" sz="1400" dirty="0" err="1"/>
              <a:t>periventricular</a:t>
            </a:r>
            <a:r>
              <a:rPr lang="pt-BR" sz="1400" dirty="0"/>
              <a:t>-intraventricular </a:t>
            </a:r>
            <a:r>
              <a:rPr lang="pt-BR" sz="1400" dirty="0" err="1"/>
              <a:t>hemorrhage</a:t>
            </a:r>
            <a:r>
              <a:rPr lang="pt-BR" sz="1400" dirty="0"/>
              <a:t>. JAMA </a:t>
            </a:r>
            <a:r>
              <a:rPr lang="pt-BR" sz="1400" dirty="0" err="1"/>
              <a:t>Pediatr</a:t>
            </a:r>
            <a:r>
              <a:rPr lang="pt-BR" sz="1400" dirty="0"/>
              <a:t>. 2018;172:32–42.</a:t>
            </a:r>
            <a:endParaRPr lang="pt-BR" sz="1400" b="1" dirty="0">
              <a:hlinkClick r:id="rId13"/>
            </a:endParaRPr>
          </a:p>
          <a:p>
            <a:pPr>
              <a:lnSpc>
                <a:spcPct val="80000"/>
              </a:lnSpc>
            </a:pPr>
            <a:r>
              <a:rPr lang="pt-BR" sz="1400" b="1" dirty="0" err="1">
                <a:hlinkClick r:id="rId13"/>
              </a:rPr>
              <a:t>PubMed</a:t>
            </a:r>
            <a:r>
              <a:rPr lang="pt-BR" sz="1400" b="1" dirty="0"/>
              <a:t> </a:t>
            </a:r>
            <a:r>
              <a:rPr lang="pt-BR" sz="1400" b="1" dirty="0" err="1">
                <a:hlinkClick r:id="rId14"/>
              </a:rPr>
              <a:t>Article</a:t>
            </a:r>
            <a:r>
              <a:rPr lang="pt-BR" sz="1400" b="1" dirty="0"/>
              <a:t> </a:t>
            </a:r>
            <a:r>
              <a:rPr lang="pt-BR" sz="1400" b="1" dirty="0">
                <a:hlinkClick r:id="rId15"/>
              </a:rPr>
              <a:t>Google Scholar</a:t>
            </a:r>
            <a:r>
              <a:rPr lang="pt-BR" sz="1400" b="1" dirty="0"/>
              <a:t> </a:t>
            </a:r>
            <a:endParaRPr lang="pt-BR" sz="1400" dirty="0"/>
          </a:p>
          <a:p>
            <a:pPr>
              <a:lnSpc>
                <a:spcPct val="80000"/>
              </a:lnSpc>
            </a:pPr>
            <a:r>
              <a:rPr lang="pt-BR" sz="1400" dirty="0"/>
              <a:t>Gotardo JW, </a:t>
            </a:r>
            <a:r>
              <a:rPr lang="pt-BR" sz="1400" dirty="0" err="1"/>
              <a:t>Volkmer</a:t>
            </a:r>
            <a:r>
              <a:rPr lang="pt-BR" sz="1400" dirty="0"/>
              <a:t> NFV, </a:t>
            </a:r>
            <a:r>
              <a:rPr lang="pt-BR" sz="1400" dirty="0" err="1"/>
              <a:t>Stangler</a:t>
            </a:r>
            <a:r>
              <a:rPr lang="pt-BR" sz="1400" dirty="0"/>
              <a:t> GP, Dornelles AD, </a:t>
            </a:r>
            <a:r>
              <a:rPr lang="pt-BR" sz="1400" dirty="0" err="1"/>
              <a:t>Bohrer</a:t>
            </a:r>
            <a:r>
              <a:rPr lang="pt-BR" sz="1400" dirty="0"/>
              <a:t> BBA, Carvalho CG. </a:t>
            </a:r>
            <a:r>
              <a:rPr lang="pt-BR" sz="1400" dirty="0" err="1"/>
              <a:t>Impact</a:t>
            </a:r>
            <a:r>
              <a:rPr lang="pt-BR" sz="1400" dirty="0"/>
              <a:t> of </a:t>
            </a:r>
            <a:r>
              <a:rPr lang="pt-BR" sz="1400" dirty="0" err="1"/>
              <a:t>peri</a:t>
            </a:r>
            <a:r>
              <a:rPr lang="pt-BR" sz="1400" dirty="0"/>
              <a:t>-intraventricular haemorrhage </a:t>
            </a:r>
            <a:r>
              <a:rPr lang="pt-BR" sz="1400" dirty="0" err="1"/>
              <a:t>and</a:t>
            </a:r>
            <a:r>
              <a:rPr lang="pt-BR" sz="1400" dirty="0"/>
              <a:t> </a:t>
            </a:r>
            <a:r>
              <a:rPr lang="pt-BR" sz="1400" dirty="0" err="1"/>
              <a:t>periventricular</a:t>
            </a:r>
            <a:r>
              <a:rPr lang="pt-BR" sz="1400" dirty="0"/>
              <a:t> </a:t>
            </a:r>
            <a:r>
              <a:rPr lang="pt-BR" sz="1400" dirty="0" err="1"/>
              <a:t>leukomalacia</a:t>
            </a:r>
            <a:r>
              <a:rPr lang="pt-BR" sz="1400" dirty="0"/>
              <a:t> in </a:t>
            </a:r>
            <a:r>
              <a:rPr lang="pt-BR" sz="1400" dirty="0" err="1"/>
              <a:t>the</a:t>
            </a:r>
            <a:r>
              <a:rPr lang="pt-BR" sz="1400" dirty="0"/>
              <a:t> </a:t>
            </a:r>
            <a:r>
              <a:rPr lang="pt-BR" sz="1400" dirty="0" err="1"/>
              <a:t>neurodevelopment</a:t>
            </a:r>
            <a:r>
              <a:rPr lang="pt-BR" sz="1400" dirty="0"/>
              <a:t> of </a:t>
            </a:r>
            <a:r>
              <a:rPr lang="pt-BR" sz="1400" dirty="0" err="1"/>
              <a:t>preterms</a:t>
            </a:r>
            <a:r>
              <a:rPr lang="pt-BR" sz="1400" dirty="0"/>
              <a:t>: A </a:t>
            </a:r>
            <a:r>
              <a:rPr lang="pt-BR" sz="1400" dirty="0" err="1"/>
              <a:t>systematic</a:t>
            </a:r>
            <a:r>
              <a:rPr lang="pt-BR" sz="1400" dirty="0"/>
              <a:t> </a:t>
            </a:r>
            <a:r>
              <a:rPr lang="pt-BR" sz="1400" dirty="0" err="1"/>
              <a:t>review</a:t>
            </a:r>
            <a:r>
              <a:rPr lang="pt-BR" sz="1400" dirty="0"/>
              <a:t> </a:t>
            </a:r>
            <a:r>
              <a:rPr lang="pt-BR" sz="1400" dirty="0" err="1"/>
              <a:t>and</a:t>
            </a:r>
            <a:r>
              <a:rPr lang="pt-BR" sz="1400" dirty="0"/>
              <a:t> meta-</a:t>
            </a:r>
            <a:r>
              <a:rPr lang="pt-BR" sz="1400" dirty="0" err="1"/>
              <a:t>analysis</a:t>
            </a:r>
            <a:r>
              <a:rPr lang="pt-BR" sz="1400" dirty="0"/>
              <a:t>. </a:t>
            </a:r>
            <a:r>
              <a:rPr lang="pt-BR" sz="1400" dirty="0" err="1"/>
              <a:t>PLoS</a:t>
            </a:r>
            <a:r>
              <a:rPr lang="pt-BR" sz="1400" dirty="0"/>
              <a:t> </a:t>
            </a:r>
            <a:r>
              <a:rPr lang="pt-BR" sz="1400" dirty="0" err="1"/>
              <a:t>One</a:t>
            </a:r>
            <a:r>
              <a:rPr lang="pt-BR" sz="1400" dirty="0"/>
              <a:t>. 2019;14:e0223427.</a:t>
            </a:r>
            <a:endParaRPr lang="pt-BR" sz="1400" b="1" dirty="0">
              <a:hlinkClick r:id="rId16"/>
            </a:endParaRPr>
          </a:p>
          <a:p>
            <a:pPr>
              <a:lnSpc>
                <a:spcPct val="80000"/>
              </a:lnSpc>
            </a:pPr>
            <a:r>
              <a:rPr lang="pt-BR" sz="1400" b="1" dirty="0">
                <a:hlinkClick r:id="rId16"/>
              </a:rPr>
              <a:t>CAS</a:t>
            </a:r>
            <a:r>
              <a:rPr lang="pt-BR" sz="1400" b="1" dirty="0"/>
              <a:t> </a:t>
            </a:r>
            <a:r>
              <a:rPr lang="pt-BR" sz="1400" b="1" dirty="0" err="1">
                <a:hlinkClick r:id="rId17"/>
              </a:rPr>
              <a:t>PubMed</a:t>
            </a:r>
            <a:r>
              <a:rPr lang="pt-BR" sz="1400" b="1" dirty="0"/>
              <a:t> </a:t>
            </a:r>
            <a:r>
              <a:rPr lang="pt-BR" sz="1400" b="1" dirty="0" err="1">
                <a:hlinkClick r:id="rId18"/>
              </a:rPr>
              <a:t>PubMed</a:t>
            </a:r>
            <a:r>
              <a:rPr lang="pt-BR" sz="1400" b="1" dirty="0">
                <a:hlinkClick r:id="rId18"/>
              </a:rPr>
              <a:t> Central</a:t>
            </a:r>
            <a:r>
              <a:rPr lang="pt-BR" sz="1400" b="1" dirty="0"/>
              <a:t> </a:t>
            </a:r>
            <a:r>
              <a:rPr lang="pt-BR" sz="1400" b="1" dirty="0" err="1">
                <a:hlinkClick r:id="rId19"/>
              </a:rPr>
              <a:t>Article</a:t>
            </a:r>
            <a:r>
              <a:rPr lang="pt-BR" sz="1400" b="1" dirty="0"/>
              <a:t> </a:t>
            </a:r>
            <a:r>
              <a:rPr lang="pt-BR" sz="1400" b="1" dirty="0">
                <a:hlinkClick r:id="rId20"/>
              </a:rPr>
              <a:t>Google Scholar</a:t>
            </a:r>
            <a:r>
              <a:rPr lang="pt-BR" sz="1400" b="1" dirty="0"/>
              <a:t> </a:t>
            </a:r>
            <a:endParaRPr lang="pt-BR" sz="1400" dirty="0"/>
          </a:p>
          <a:p>
            <a:pPr>
              <a:lnSpc>
                <a:spcPct val="80000"/>
              </a:lnSpc>
            </a:pPr>
            <a:r>
              <a:rPr lang="pt-BR" sz="1400" dirty="0" err="1"/>
              <a:t>Mukerji</a:t>
            </a:r>
            <a:r>
              <a:rPr lang="pt-BR" sz="1400" dirty="0"/>
              <a:t> A, </a:t>
            </a:r>
            <a:r>
              <a:rPr lang="pt-BR" sz="1400" dirty="0" err="1"/>
              <a:t>Shah</a:t>
            </a:r>
            <a:r>
              <a:rPr lang="pt-BR" sz="1400" dirty="0"/>
              <a:t> V, </a:t>
            </a:r>
            <a:r>
              <a:rPr lang="pt-BR" sz="1400" dirty="0" err="1"/>
              <a:t>Shah</a:t>
            </a:r>
            <a:r>
              <a:rPr lang="pt-BR" sz="1400" dirty="0"/>
              <a:t> PS. </a:t>
            </a:r>
            <a:r>
              <a:rPr lang="pt-BR" sz="1400" dirty="0" err="1"/>
              <a:t>Periventricular</a:t>
            </a:r>
            <a:r>
              <a:rPr lang="pt-BR" sz="1400" dirty="0"/>
              <a:t>/Intraventricular </a:t>
            </a:r>
            <a:r>
              <a:rPr lang="pt-BR" sz="1400" dirty="0" err="1"/>
              <a:t>hemorrhage</a:t>
            </a:r>
            <a:r>
              <a:rPr lang="pt-BR" sz="1400" dirty="0"/>
              <a:t> </a:t>
            </a:r>
            <a:r>
              <a:rPr lang="pt-BR" sz="1400" dirty="0" err="1"/>
              <a:t>and</a:t>
            </a:r>
            <a:r>
              <a:rPr lang="pt-BR" sz="1400" dirty="0"/>
              <a:t> </a:t>
            </a:r>
            <a:r>
              <a:rPr lang="pt-BR" sz="1400" dirty="0" err="1"/>
              <a:t>neurodevelopmental</a:t>
            </a:r>
            <a:r>
              <a:rPr lang="pt-BR" sz="1400" dirty="0"/>
              <a:t> </a:t>
            </a:r>
            <a:r>
              <a:rPr lang="pt-BR" sz="1400" dirty="0" err="1"/>
              <a:t>outcomes</a:t>
            </a:r>
            <a:r>
              <a:rPr lang="pt-BR" sz="1400" dirty="0"/>
              <a:t>: A meta-</a:t>
            </a:r>
            <a:r>
              <a:rPr lang="pt-BR" sz="1400" dirty="0" err="1"/>
              <a:t>analysis</a:t>
            </a:r>
            <a:r>
              <a:rPr lang="pt-BR" sz="1400" dirty="0"/>
              <a:t>. </a:t>
            </a:r>
            <a:r>
              <a:rPr lang="pt-BR" sz="1400" dirty="0" err="1"/>
              <a:t>Pediatrics</a:t>
            </a:r>
            <a:r>
              <a:rPr lang="pt-BR" sz="1400" dirty="0"/>
              <a:t> 2015;136:1132–43.</a:t>
            </a:r>
            <a:endParaRPr lang="pt-BR" sz="1400" b="1" dirty="0">
              <a:hlinkClick r:id="rId21"/>
            </a:endParaRPr>
          </a:p>
          <a:p>
            <a:pPr>
              <a:lnSpc>
                <a:spcPct val="80000"/>
              </a:lnSpc>
            </a:pPr>
            <a:r>
              <a:rPr lang="pt-BR" sz="1400" b="1" dirty="0" err="1">
                <a:hlinkClick r:id="rId21"/>
              </a:rPr>
              <a:t>PubMed</a:t>
            </a:r>
            <a:r>
              <a:rPr lang="pt-BR" sz="1400" b="1" dirty="0"/>
              <a:t> </a:t>
            </a:r>
            <a:r>
              <a:rPr lang="pt-BR" sz="1400" b="1" dirty="0" err="1">
                <a:hlinkClick r:id="rId22"/>
              </a:rPr>
              <a:t>Article</a:t>
            </a:r>
            <a:r>
              <a:rPr lang="pt-BR" sz="1400" b="1" dirty="0"/>
              <a:t> </a:t>
            </a:r>
            <a:r>
              <a:rPr lang="pt-BR" sz="1400" b="1" dirty="0">
                <a:hlinkClick r:id="rId23"/>
              </a:rPr>
              <a:t>Google Scholar</a:t>
            </a:r>
            <a:r>
              <a:rPr lang="pt-BR" sz="1400" b="1" dirty="0"/>
              <a:t> </a:t>
            </a:r>
            <a:endParaRPr lang="pt-BR" sz="1400" dirty="0"/>
          </a:p>
          <a:p>
            <a:pPr>
              <a:lnSpc>
                <a:spcPct val="80000"/>
              </a:lnSpc>
            </a:pPr>
            <a:r>
              <a:rPr lang="pt-BR" sz="1400" dirty="0" err="1"/>
              <a:t>Twilhaar</a:t>
            </a:r>
            <a:r>
              <a:rPr lang="pt-BR" sz="1400" dirty="0"/>
              <a:t> ES, </a:t>
            </a:r>
            <a:r>
              <a:rPr lang="pt-BR" sz="1400" dirty="0" err="1"/>
              <a:t>Wade</a:t>
            </a:r>
            <a:r>
              <a:rPr lang="pt-BR" sz="1400" dirty="0"/>
              <a:t> RM, de </a:t>
            </a:r>
            <a:r>
              <a:rPr lang="pt-BR" sz="1400" dirty="0" err="1"/>
              <a:t>Kieviet</a:t>
            </a:r>
            <a:r>
              <a:rPr lang="pt-BR" sz="1400" dirty="0"/>
              <a:t> JF, van </a:t>
            </a:r>
            <a:r>
              <a:rPr lang="pt-BR" sz="1400" dirty="0" err="1"/>
              <a:t>Goudoever</a:t>
            </a:r>
            <a:r>
              <a:rPr lang="pt-BR" sz="1400" dirty="0"/>
              <a:t> JB, van </a:t>
            </a:r>
            <a:r>
              <a:rPr lang="pt-BR" sz="1400" dirty="0" err="1"/>
              <a:t>Elburg</a:t>
            </a:r>
            <a:r>
              <a:rPr lang="pt-BR" sz="1400" dirty="0"/>
              <a:t> RM, </a:t>
            </a:r>
            <a:r>
              <a:rPr lang="pt-BR" sz="1400" dirty="0" err="1"/>
              <a:t>Oosterlaan</a:t>
            </a:r>
            <a:r>
              <a:rPr lang="pt-BR" sz="1400" dirty="0"/>
              <a:t> J. </a:t>
            </a:r>
            <a:r>
              <a:rPr lang="pt-BR" sz="1400" dirty="0" err="1"/>
              <a:t>Cognitive</a:t>
            </a:r>
            <a:r>
              <a:rPr lang="pt-BR" sz="1400" dirty="0"/>
              <a:t> </a:t>
            </a:r>
            <a:r>
              <a:rPr lang="pt-BR" sz="1400" dirty="0" err="1"/>
              <a:t>outcomes</a:t>
            </a:r>
            <a:r>
              <a:rPr lang="pt-BR" sz="1400" dirty="0"/>
              <a:t> of </a:t>
            </a:r>
            <a:r>
              <a:rPr lang="pt-BR" sz="1400" dirty="0" err="1"/>
              <a:t>children</a:t>
            </a:r>
            <a:r>
              <a:rPr lang="pt-BR" sz="1400" dirty="0"/>
              <a:t> </a:t>
            </a:r>
            <a:r>
              <a:rPr lang="pt-BR" sz="1400" dirty="0" err="1"/>
              <a:t>born</a:t>
            </a:r>
            <a:r>
              <a:rPr lang="pt-BR" sz="1400" dirty="0"/>
              <a:t> </a:t>
            </a:r>
            <a:r>
              <a:rPr lang="pt-BR" sz="1400" dirty="0" err="1"/>
              <a:t>extremely</a:t>
            </a:r>
            <a:r>
              <a:rPr lang="pt-BR" sz="1400" dirty="0"/>
              <a:t> </a:t>
            </a:r>
            <a:r>
              <a:rPr lang="pt-BR" sz="1400" dirty="0" err="1"/>
              <a:t>or</a:t>
            </a:r>
            <a:r>
              <a:rPr lang="pt-BR" sz="1400" dirty="0"/>
              <a:t> very preterm </a:t>
            </a:r>
            <a:r>
              <a:rPr lang="pt-BR" sz="1400" dirty="0" err="1"/>
              <a:t>since</a:t>
            </a:r>
            <a:r>
              <a:rPr lang="pt-BR" sz="1400" dirty="0"/>
              <a:t> </a:t>
            </a:r>
            <a:r>
              <a:rPr lang="pt-BR" sz="1400" dirty="0" err="1"/>
              <a:t>the</a:t>
            </a:r>
            <a:r>
              <a:rPr lang="pt-BR" sz="1400" dirty="0"/>
              <a:t> 1990s </a:t>
            </a:r>
            <a:r>
              <a:rPr lang="pt-BR" sz="1400" dirty="0" err="1"/>
              <a:t>and</a:t>
            </a:r>
            <a:r>
              <a:rPr lang="pt-BR" sz="1400" dirty="0"/>
              <a:t> associated </a:t>
            </a:r>
            <a:r>
              <a:rPr lang="pt-BR" sz="1400" dirty="0" err="1"/>
              <a:t>risk</a:t>
            </a:r>
            <a:r>
              <a:rPr lang="pt-BR" sz="1400" dirty="0"/>
              <a:t> </a:t>
            </a:r>
            <a:r>
              <a:rPr lang="pt-BR" sz="1400" dirty="0" err="1"/>
              <a:t>factors</a:t>
            </a:r>
            <a:r>
              <a:rPr lang="pt-BR" sz="1400" dirty="0"/>
              <a:t>: A meta-</a:t>
            </a:r>
            <a:r>
              <a:rPr lang="pt-BR" sz="1400" dirty="0" err="1"/>
              <a:t>analysis</a:t>
            </a:r>
            <a:r>
              <a:rPr lang="pt-BR" sz="1400" dirty="0"/>
              <a:t> </a:t>
            </a:r>
            <a:r>
              <a:rPr lang="pt-BR" sz="1400" dirty="0" err="1"/>
              <a:t>and</a:t>
            </a:r>
            <a:r>
              <a:rPr lang="pt-BR" sz="1400" dirty="0"/>
              <a:t> meta-</a:t>
            </a:r>
            <a:r>
              <a:rPr lang="pt-BR" sz="1400" dirty="0" err="1"/>
              <a:t>regression</a:t>
            </a:r>
            <a:r>
              <a:rPr lang="pt-BR" sz="1400" dirty="0"/>
              <a:t>. JAMA </a:t>
            </a:r>
            <a:r>
              <a:rPr lang="pt-BR" sz="1400" dirty="0" err="1"/>
              <a:t>Pediatr</a:t>
            </a:r>
            <a:r>
              <a:rPr lang="pt-BR" sz="1400" dirty="0"/>
              <a:t>. 2018;172:361–7.</a:t>
            </a:r>
            <a:endParaRPr lang="pt-BR" sz="1400" b="1" dirty="0">
              <a:hlinkClick r:id="rId24"/>
            </a:endParaRPr>
          </a:p>
          <a:p>
            <a:pPr>
              <a:lnSpc>
                <a:spcPct val="80000"/>
              </a:lnSpc>
            </a:pPr>
            <a:r>
              <a:rPr lang="pt-BR" sz="1400" b="1" dirty="0" err="1">
                <a:hlinkClick r:id="rId24"/>
              </a:rPr>
              <a:t>PubMed</a:t>
            </a:r>
            <a:r>
              <a:rPr lang="pt-BR" sz="1400" b="1" dirty="0"/>
              <a:t> </a:t>
            </a:r>
            <a:r>
              <a:rPr lang="pt-BR" sz="1400" b="1" dirty="0" err="1">
                <a:hlinkClick r:id="rId25"/>
              </a:rPr>
              <a:t>PubMed</a:t>
            </a:r>
            <a:r>
              <a:rPr lang="pt-BR" sz="1400" b="1" dirty="0">
                <a:hlinkClick r:id="rId25"/>
              </a:rPr>
              <a:t> Central</a:t>
            </a:r>
            <a:r>
              <a:rPr lang="pt-BR" sz="1400" b="1" dirty="0"/>
              <a:t> </a:t>
            </a:r>
            <a:r>
              <a:rPr lang="pt-BR" sz="1400" b="1" dirty="0" err="1">
                <a:hlinkClick r:id="rId26"/>
              </a:rPr>
              <a:t>Article</a:t>
            </a:r>
            <a:r>
              <a:rPr lang="pt-BR" sz="1400" b="1" dirty="0"/>
              <a:t> </a:t>
            </a:r>
            <a:r>
              <a:rPr lang="pt-BR" sz="1400" b="1" dirty="0">
                <a:hlinkClick r:id="rId27"/>
              </a:rPr>
              <a:t>Google Scholar</a:t>
            </a:r>
            <a:r>
              <a:rPr lang="pt-BR" sz="1400" b="1" dirty="0"/>
              <a:t> </a:t>
            </a:r>
            <a:endParaRPr lang="pt-BR" sz="1400" dirty="0"/>
          </a:p>
          <a:p>
            <a:pPr>
              <a:lnSpc>
                <a:spcPct val="80000"/>
              </a:lnSpc>
            </a:pPr>
            <a:r>
              <a:rPr lang="pt-BR" sz="1400" dirty="0" err="1"/>
              <a:t>Luu</a:t>
            </a:r>
            <a:r>
              <a:rPr lang="pt-BR" sz="1400" dirty="0"/>
              <a:t> TM, </a:t>
            </a:r>
            <a:r>
              <a:rPr lang="pt-BR" sz="1400" dirty="0" err="1"/>
              <a:t>Ment</a:t>
            </a:r>
            <a:r>
              <a:rPr lang="pt-BR" sz="1400" dirty="0"/>
              <a:t> LR, Schneider KC, Katz KH, Allan WC, </a:t>
            </a:r>
            <a:r>
              <a:rPr lang="pt-BR" sz="1400" dirty="0" err="1"/>
              <a:t>Vohr</a:t>
            </a:r>
            <a:r>
              <a:rPr lang="pt-BR" sz="1400" dirty="0"/>
              <a:t> BR. </a:t>
            </a:r>
            <a:r>
              <a:rPr lang="pt-BR" sz="1400" dirty="0" err="1"/>
              <a:t>Lasting</a:t>
            </a:r>
            <a:r>
              <a:rPr lang="pt-BR" sz="1400" dirty="0"/>
              <a:t> </a:t>
            </a:r>
            <a:r>
              <a:rPr lang="pt-BR" sz="1400" dirty="0" err="1"/>
              <a:t>effects</a:t>
            </a:r>
            <a:r>
              <a:rPr lang="pt-BR" sz="1400" dirty="0"/>
              <a:t> of preterm </a:t>
            </a:r>
            <a:r>
              <a:rPr lang="pt-BR" sz="1400" dirty="0" err="1"/>
              <a:t>birth</a:t>
            </a:r>
            <a:r>
              <a:rPr lang="pt-BR" sz="1400" dirty="0"/>
              <a:t> </a:t>
            </a:r>
            <a:r>
              <a:rPr lang="pt-BR" sz="1400" dirty="0" err="1"/>
              <a:t>and</a:t>
            </a:r>
            <a:r>
              <a:rPr lang="pt-BR" sz="1400" dirty="0"/>
              <a:t> neonatal brain </a:t>
            </a:r>
            <a:r>
              <a:rPr lang="pt-BR" sz="1400" dirty="0" err="1"/>
              <a:t>hemorrhage</a:t>
            </a:r>
            <a:r>
              <a:rPr lang="pt-BR" sz="1400" dirty="0"/>
              <a:t> </a:t>
            </a:r>
            <a:r>
              <a:rPr lang="pt-BR" sz="1400" dirty="0" err="1"/>
              <a:t>at</a:t>
            </a:r>
            <a:r>
              <a:rPr lang="pt-BR" sz="1400" dirty="0"/>
              <a:t> 12 </a:t>
            </a:r>
            <a:r>
              <a:rPr lang="pt-BR" sz="1400" dirty="0" err="1"/>
              <a:t>years</a:t>
            </a:r>
            <a:r>
              <a:rPr lang="pt-BR" sz="1400" dirty="0"/>
              <a:t> of age. </a:t>
            </a:r>
            <a:r>
              <a:rPr lang="pt-BR" sz="1400" dirty="0" err="1"/>
              <a:t>Pediatrics</a:t>
            </a:r>
            <a:r>
              <a:rPr lang="pt-BR" sz="1400" dirty="0"/>
              <a:t> 2009;123:1037–44.</a:t>
            </a:r>
            <a:endParaRPr lang="pt-BR" sz="1400" b="1" dirty="0">
              <a:hlinkClick r:id="rId28"/>
            </a:endParaRPr>
          </a:p>
          <a:p>
            <a:pPr>
              <a:lnSpc>
                <a:spcPct val="80000"/>
              </a:lnSpc>
            </a:pPr>
            <a:r>
              <a:rPr lang="pt-BR" sz="1400" b="1" dirty="0" err="1">
                <a:hlinkClick r:id="rId28"/>
              </a:rPr>
              <a:t>PubMed</a:t>
            </a:r>
            <a:r>
              <a:rPr lang="pt-BR" sz="1400" b="1" dirty="0"/>
              <a:t> </a:t>
            </a:r>
            <a:r>
              <a:rPr lang="pt-BR" sz="1400" b="1" dirty="0" err="1">
                <a:hlinkClick r:id="rId29"/>
              </a:rPr>
              <a:t>Article</a:t>
            </a:r>
            <a:r>
              <a:rPr lang="pt-BR" sz="1400" b="1" dirty="0"/>
              <a:t> </a:t>
            </a:r>
            <a:r>
              <a:rPr lang="pt-BR" sz="1400" b="1" dirty="0">
                <a:hlinkClick r:id="rId30"/>
              </a:rPr>
              <a:t>Google Scholar</a:t>
            </a:r>
            <a:r>
              <a:rPr lang="pt-BR" sz="1400" b="1" dirty="0"/>
              <a:t> </a:t>
            </a:r>
            <a:endParaRPr lang="pt-BR" sz="1400" dirty="0"/>
          </a:p>
          <a:p>
            <a:pPr>
              <a:lnSpc>
                <a:spcPct val="80000"/>
              </a:lnSpc>
            </a:pPr>
            <a:r>
              <a:rPr lang="pt-BR" sz="1400" dirty="0"/>
              <a:t>Volpe JJ. </a:t>
            </a:r>
            <a:r>
              <a:rPr lang="pt-BR" sz="1400" dirty="0" err="1"/>
              <a:t>Neurobiology</a:t>
            </a:r>
            <a:r>
              <a:rPr lang="pt-BR" sz="1400" dirty="0"/>
              <a:t> of </a:t>
            </a:r>
            <a:r>
              <a:rPr lang="pt-BR" sz="1400" dirty="0" err="1"/>
              <a:t>periventricular</a:t>
            </a:r>
            <a:r>
              <a:rPr lang="pt-BR" sz="1400" dirty="0"/>
              <a:t> </a:t>
            </a:r>
            <a:r>
              <a:rPr lang="pt-BR" sz="1400" dirty="0" err="1"/>
              <a:t>leukomalacia</a:t>
            </a:r>
            <a:r>
              <a:rPr lang="pt-BR" sz="1400" dirty="0"/>
              <a:t> in </a:t>
            </a:r>
            <a:r>
              <a:rPr lang="pt-BR" sz="1400" dirty="0" err="1"/>
              <a:t>the</a:t>
            </a:r>
            <a:r>
              <a:rPr lang="pt-BR" sz="1400" dirty="0"/>
              <a:t> </a:t>
            </a:r>
            <a:r>
              <a:rPr lang="pt-BR" sz="1400" dirty="0" err="1"/>
              <a:t>premature</a:t>
            </a:r>
            <a:r>
              <a:rPr lang="pt-BR" sz="1400" dirty="0"/>
              <a:t> infant. </a:t>
            </a:r>
            <a:r>
              <a:rPr lang="pt-BR" sz="1400" dirty="0" err="1"/>
              <a:t>Pediatr</a:t>
            </a:r>
            <a:r>
              <a:rPr lang="pt-BR" sz="1400" dirty="0"/>
              <a:t> Res. 2001;50:553–62.</a:t>
            </a:r>
            <a:endParaRPr lang="pt-BR" sz="1400" b="1" dirty="0">
              <a:hlinkClick r:id="rId31"/>
            </a:endParaRPr>
          </a:p>
          <a:p>
            <a:pPr>
              <a:lnSpc>
                <a:spcPct val="80000"/>
              </a:lnSpc>
            </a:pPr>
            <a:r>
              <a:rPr lang="pt-BR" sz="1400" b="1" dirty="0">
                <a:hlinkClick r:id="rId31"/>
              </a:rPr>
              <a:t>CAS</a:t>
            </a:r>
            <a:r>
              <a:rPr lang="pt-BR" sz="1400" b="1" dirty="0"/>
              <a:t> </a:t>
            </a:r>
            <a:r>
              <a:rPr lang="pt-BR" sz="1400" b="1" dirty="0" err="1">
                <a:hlinkClick r:id="rId32"/>
              </a:rPr>
              <a:t>PubMed</a:t>
            </a:r>
            <a:r>
              <a:rPr lang="pt-BR" sz="1400" b="1" dirty="0"/>
              <a:t> </a:t>
            </a:r>
            <a:r>
              <a:rPr lang="pt-BR" sz="1400" b="1" dirty="0" err="1">
                <a:hlinkClick r:id="rId33"/>
              </a:rPr>
              <a:t>Article</a:t>
            </a:r>
            <a:r>
              <a:rPr lang="pt-BR" sz="1400" b="1" dirty="0"/>
              <a:t> </a:t>
            </a:r>
            <a:r>
              <a:rPr lang="pt-BR" sz="1400" b="1" dirty="0">
                <a:hlinkClick r:id="rId34"/>
              </a:rPr>
              <a:t>Google Scholar</a:t>
            </a:r>
            <a:r>
              <a:rPr lang="pt-BR" sz="1400" b="1" dirty="0"/>
              <a:t> </a:t>
            </a:r>
            <a:endParaRPr lang="pt-BR" sz="1400" dirty="0"/>
          </a:p>
          <a:p>
            <a:pPr>
              <a:lnSpc>
                <a:spcPct val="80000"/>
              </a:lnSpc>
            </a:pPr>
            <a:r>
              <a:rPr lang="pt-BR" sz="1400" dirty="0" err="1"/>
              <a:t>Kusters</a:t>
            </a:r>
            <a:r>
              <a:rPr lang="pt-BR" sz="1400" dirty="0"/>
              <a:t> CD, Chen ML, </a:t>
            </a:r>
            <a:r>
              <a:rPr lang="pt-BR" sz="1400" dirty="0" err="1"/>
              <a:t>Follett</a:t>
            </a:r>
            <a:r>
              <a:rPr lang="pt-BR" sz="1400" dirty="0"/>
              <a:t> PL, </a:t>
            </a:r>
            <a:r>
              <a:rPr lang="pt-BR" sz="1400" dirty="0" err="1"/>
              <a:t>Dammann</a:t>
            </a:r>
            <a:r>
              <a:rPr lang="pt-BR" sz="1400" dirty="0"/>
              <a:t> O. “Intraventricular” </a:t>
            </a:r>
            <a:r>
              <a:rPr lang="pt-BR" sz="1400" dirty="0" err="1"/>
              <a:t>hemorrhage</a:t>
            </a:r>
            <a:r>
              <a:rPr lang="pt-BR" sz="1400" dirty="0"/>
              <a:t> </a:t>
            </a:r>
            <a:r>
              <a:rPr lang="pt-BR" sz="1400" dirty="0" err="1"/>
              <a:t>and</a:t>
            </a:r>
            <a:r>
              <a:rPr lang="pt-BR" sz="1400" dirty="0"/>
              <a:t> </a:t>
            </a:r>
            <a:r>
              <a:rPr lang="pt-BR" sz="1400" dirty="0" err="1"/>
              <a:t>cystic</a:t>
            </a:r>
            <a:r>
              <a:rPr lang="pt-BR" sz="1400" dirty="0"/>
              <a:t> </a:t>
            </a:r>
            <a:r>
              <a:rPr lang="pt-BR" sz="1400" dirty="0" err="1"/>
              <a:t>periventricular</a:t>
            </a:r>
            <a:r>
              <a:rPr lang="pt-BR" sz="1400" dirty="0"/>
              <a:t> </a:t>
            </a:r>
            <a:r>
              <a:rPr lang="pt-BR" sz="1400" dirty="0" err="1"/>
              <a:t>leukomalacia</a:t>
            </a:r>
            <a:r>
              <a:rPr lang="pt-BR" sz="1400" dirty="0"/>
              <a:t> in preterm infants: </a:t>
            </a:r>
            <a:r>
              <a:rPr lang="pt-BR" sz="1400" dirty="0" err="1"/>
              <a:t>how</a:t>
            </a:r>
            <a:r>
              <a:rPr lang="pt-BR" sz="1400" dirty="0"/>
              <a:t> are </a:t>
            </a:r>
            <a:r>
              <a:rPr lang="pt-BR" sz="1400" dirty="0" err="1"/>
              <a:t>they</a:t>
            </a:r>
            <a:r>
              <a:rPr lang="pt-BR" sz="1400" dirty="0"/>
              <a:t> </a:t>
            </a:r>
            <a:r>
              <a:rPr lang="pt-BR" sz="1400" dirty="0" err="1"/>
              <a:t>related</a:t>
            </a:r>
            <a:r>
              <a:rPr lang="pt-BR" sz="1400" dirty="0"/>
              <a:t>? J </a:t>
            </a:r>
            <a:r>
              <a:rPr lang="pt-BR" sz="1400" dirty="0" err="1"/>
              <a:t>Child</a:t>
            </a:r>
            <a:r>
              <a:rPr lang="pt-BR" sz="1400" dirty="0"/>
              <a:t> </a:t>
            </a:r>
            <a:r>
              <a:rPr lang="pt-BR" sz="1400" dirty="0" err="1"/>
              <a:t>Neurol</a:t>
            </a:r>
            <a:r>
              <a:rPr lang="pt-BR" sz="1400" dirty="0"/>
              <a:t>. 2009;24:1158–70.</a:t>
            </a:r>
            <a:endParaRPr lang="pt-BR" sz="1400" b="1" dirty="0">
              <a:hlinkClick r:id="rId35"/>
            </a:endParaRPr>
          </a:p>
          <a:p>
            <a:pPr>
              <a:lnSpc>
                <a:spcPct val="80000"/>
              </a:lnSpc>
            </a:pPr>
            <a:r>
              <a:rPr lang="pt-BR" sz="1400" b="1" dirty="0" err="1">
                <a:hlinkClick r:id="rId35"/>
              </a:rPr>
              <a:t>PubMed</a:t>
            </a:r>
            <a:r>
              <a:rPr lang="pt-BR" sz="1400" b="1" dirty="0"/>
              <a:t> </a:t>
            </a:r>
            <a:r>
              <a:rPr lang="pt-BR" sz="1400" b="1" dirty="0" err="1">
                <a:hlinkClick r:id="rId36"/>
              </a:rPr>
              <a:t>PubMed</a:t>
            </a:r>
            <a:r>
              <a:rPr lang="pt-BR" sz="1400" b="1" dirty="0">
                <a:hlinkClick r:id="rId36"/>
              </a:rPr>
              <a:t> Central</a:t>
            </a:r>
            <a:r>
              <a:rPr lang="pt-BR" sz="1400" b="1" dirty="0"/>
              <a:t> </a:t>
            </a:r>
            <a:r>
              <a:rPr lang="pt-BR" sz="1400" b="1" dirty="0" err="1">
                <a:hlinkClick r:id="rId37"/>
              </a:rPr>
              <a:t>Article</a:t>
            </a:r>
            <a:r>
              <a:rPr lang="pt-BR" sz="1400" b="1" dirty="0"/>
              <a:t> </a:t>
            </a:r>
            <a:r>
              <a:rPr lang="pt-BR" sz="1400" b="1" dirty="0">
                <a:hlinkClick r:id="rId38"/>
              </a:rPr>
              <a:t>Google Scholar</a:t>
            </a:r>
            <a:r>
              <a:rPr lang="pt-BR" sz="1400" b="1" dirty="0"/>
              <a:t> </a:t>
            </a:r>
            <a:endParaRPr lang="pt-BR" sz="1400" dirty="0"/>
          </a:p>
          <a:p>
            <a:pPr>
              <a:lnSpc>
                <a:spcPct val="80000"/>
              </a:lnSpc>
            </a:pPr>
            <a:endParaRPr lang="pt-BR" sz="14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5" name="Rectangle 3"/>
          <p:cNvSpPr>
            <a:spLocks noGrp="1"/>
          </p:cNvSpPr>
          <p:nvPr>
            <p:ph type="body" idx="4294967295"/>
          </p:nvPr>
        </p:nvSpPr>
        <p:spPr bwMode="auto">
          <a:xfrm>
            <a:off x="119063" y="188913"/>
            <a:ext cx="9217025" cy="66690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609600" indent="-609600">
              <a:lnSpc>
                <a:spcPct val="80000"/>
              </a:lnSpc>
            </a:pPr>
            <a:r>
              <a:rPr lang="pt-BR" sz="1400" dirty="0" err="1"/>
              <a:t>Vergani</a:t>
            </a:r>
            <a:r>
              <a:rPr lang="pt-BR" sz="1400" dirty="0"/>
              <a:t> P, </a:t>
            </a:r>
            <a:r>
              <a:rPr lang="pt-BR" sz="1400" dirty="0" err="1"/>
              <a:t>Locatelli</a:t>
            </a:r>
            <a:r>
              <a:rPr lang="pt-BR" sz="1400" dirty="0"/>
              <a:t> A, Doria V, </a:t>
            </a:r>
            <a:r>
              <a:rPr lang="pt-BR" sz="1400" dirty="0" err="1"/>
              <a:t>Assi</a:t>
            </a:r>
            <a:r>
              <a:rPr lang="pt-BR" sz="1400" dirty="0"/>
              <a:t> F, Paterlini G, </a:t>
            </a:r>
            <a:r>
              <a:rPr lang="pt-BR" sz="1400" dirty="0" err="1"/>
              <a:t>Pezzullo</a:t>
            </a:r>
            <a:r>
              <a:rPr lang="pt-BR" sz="1400" dirty="0"/>
              <a:t> JC, et al. Intraventricular </a:t>
            </a:r>
            <a:r>
              <a:rPr lang="pt-BR" sz="1400" dirty="0" err="1"/>
              <a:t>hemorrhage</a:t>
            </a:r>
            <a:r>
              <a:rPr lang="pt-BR" sz="1400" dirty="0"/>
              <a:t> </a:t>
            </a:r>
            <a:r>
              <a:rPr lang="pt-BR" sz="1400" dirty="0" err="1"/>
              <a:t>and</a:t>
            </a:r>
            <a:r>
              <a:rPr lang="pt-BR" sz="1400" dirty="0"/>
              <a:t> </a:t>
            </a:r>
            <a:r>
              <a:rPr lang="pt-BR" sz="1400" dirty="0" err="1"/>
              <a:t>periventricular</a:t>
            </a:r>
            <a:r>
              <a:rPr lang="pt-BR" sz="1400" dirty="0"/>
              <a:t> </a:t>
            </a:r>
            <a:r>
              <a:rPr lang="pt-BR" sz="1400" dirty="0" err="1"/>
              <a:t>leukomalacia</a:t>
            </a:r>
            <a:r>
              <a:rPr lang="pt-BR" sz="1400" dirty="0"/>
              <a:t> in preterm infants. </a:t>
            </a:r>
            <a:r>
              <a:rPr lang="pt-BR" sz="1400" dirty="0" err="1"/>
              <a:t>Obstet</a:t>
            </a:r>
            <a:r>
              <a:rPr lang="pt-BR" sz="1400" dirty="0"/>
              <a:t> </a:t>
            </a:r>
            <a:r>
              <a:rPr lang="pt-BR" sz="1400" dirty="0" err="1"/>
              <a:t>Gynecol</a:t>
            </a:r>
            <a:r>
              <a:rPr lang="pt-BR" sz="1400" dirty="0"/>
              <a:t>. 2004;104:225–31.</a:t>
            </a:r>
            <a:endParaRPr lang="pt-BR" sz="1400" b="1" dirty="0">
              <a:hlinkClick r:id="rId2"/>
            </a:endParaRPr>
          </a:p>
          <a:p>
            <a:pPr marL="609600" indent="-609600">
              <a:lnSpc>
                <a:spcPct val="80000"/>
              </a:lnSpc>
            </a:pPr>
            <a:r>
              <a:rPr lang="pt-BR" sz="1400" b="1" dirty="0" err="1">
                <a:hlinkClick r:id="rId2"/>
              </a:rPr>
              <a:t>PubMed</a:t>
            </a:r>
            <a:r>
              <a:rPr lang="pt-BR" sz="1400" b="1" dirty="0"/>
              <a:t> </a:t>
            </a:r>
            <a:r>
              <a:rPr lang="pt-BR" sz="1400" b="1" dirty="0" err="1">
                <a:hlinkClick r:id="rId3"/>
              </a:rPr>
              <a:t>Article</a:t>
            </a:r>
            <a:r>
              <a:rPr lang="pt-BR" sz="1400" b="1" dirty="0"/>
              <a:t> </a:t>
            </a:r>
            <a:r>
              <a:rPr lang="pt-BR" sz="1400" b="1" dirty="0">
                <a:hlinkClick r:id="rId4"/>
              </a:rPr>
              <a:t>Google Scholar</a:t>
            </a:r>
            <a:r>
              <a:rPr lang="pt-BR" sz="1400" b="1" dirty="0"/>
              <a:t> </a:t>
            </a:r>
            <a:endParaRPr lang="pt-BR" sz="1400" dirty="0"/>
          </a:p>
          <a:p>
            <a:pPr marL="609600" indent="-609600">
              <a:lnSpc>
                <a:spcPct val="80000"/>
              </a:lnSpc>
            </a:pPr>
            <a:r>
              <a:rPr lang="pt-BR" sz="1400" dirty="0" err="1"/>
              <a:t>Osborn</a:t>
            </a:r>
            <a:r>
              <a:rPr lang="pt-BR" sz="1400" dirty="0"/>
              <a:t> DA, Evans N, </a:t>
            </a:r>
            <a:r>
              <a:rPr lang="pt-BR" sz="1400" dirty="0" err="1"/>
              <a:t>Kluckow</a:t>
            </a:r>
            <a:r>
              <a:rPr lang="pt-BR" sz="1400" dirty="0"/>
              <a:t> M. </a:t>
            </a:r>
            <a:r>
              <a:rPr lang="pt-BR" sz="1400" dirty="0" err="1"/>
              <a:t>Hemodynamic</a:t>
            </a:r>
            <a:r>
              <a:rPr lang="pt-BR" sz="1400" dirty="0"/>
              <a:t> </a:t>
            </a:r>
            <a:r>
              <a:rPr lang="pt-BR" sz="1400" dirty="0" err="1"/>
              <a:t>and</a:t>
            </a:r>
            <a:r>
              <a:rPr lang="pt-BR" sz="1400" dirty="0"/>
              <a:t> </a:t>
            </a:r>
            <a:r>
              <a:rPr lang="pt-BR" sz="1400" dirty="0" err="1"/>
              <a:t>antecedent</a:t>
            </a:r>
            <a:r>
              <a:rPr lang="pt-BR" sz="1400" dirty="0"/>
              <a:t> </a:t>
            </a:r>
            <a:r>
              <a:rPr lang="pt-BR" sz="1400" dirty="0" err="1"/>
              <a:t>risk</a:t>
            </a:r>
            <a:r>
              <a:rPr lang="pt-BR" sz="1400" dirty="0"/>
              <a:t> </a:t>
            </a:r>
            <a:r>
              <a:rPr lang="pt-BR" sz="1400" dirty="0" err="1"/>
              <a:t>factors</a:t>
            </a:r>
            <a:r>
              <a:rPr lang="pt-BR" sz="1400" dirty="0"/>
              <a:t> of </a:t>
            </a:r>
            <a:r>
              <a:rPr lang="pt-BR" sz="1400" dirty="0" err="1"/>
              <a:t>early</a:t>
            </a:r>
            <a:r>
              <a:rPr lang="pt-BR" sz="1400" dirty="0"/>
              <a:t> </a:t>
            </a:r>
            <a:r>
              <a:rPr lang="pt-BR" sz="1400" dirty="0" err="1"/>
              <a:t>and</a:t>
            </a:r>
            <a:r>
              <a:rPr lang="pt-BR" sz="1400" dirty="0"/>
              <a:t> late </a:t>
            </a:r>
            <a:r>
              <a:rPr lang="pt-BR" sz="1400" dirty="0" err="1"/>
              <a:t>periventricular</a:t>
            </a:r>
            <a:r>
              <a:rPr lang="pt-BR" sz="1400" dirty="0"/>
              <a:t>/intraventricular </a:t>
            </a:r>
            <a:r>
              <a:rPr lang="pt-BR" sz="1400" dirty="0" err="1"/>
              <a:t>hemorrhage</a:t>
            </a:r>
            <a:r>
              <a:rPr lang="pt-BR" sz="1400" dirty="0"/>
              <a:t> in </a:t>
            </a:r>
            <a:r>
              <a:rPr lang="pt-BR" sz="1400" dirty="0" err="1"/>
              <a:t>premature</a:t>
            </a:r>
            <a:r>
              <a:rPr lang="pt-BR" sz="1400" dirty="0"/>
              <a:t> infants. </a:t>
            </a:r>
            <a:r>
              <a:rPr lang="pt-BR" sz="1400" dirty="0" err="1"/>
              <a:t>Pediatrics</a:t>
            </a:r>
            <a:r>
              <a:rPr lang="pt-BR" sz="1400" dirty="0"/>
              <a:t> 2003;112:33–9.</a:t>
            </a:r>
            <a:endParaRPr lang="pt-BR" sz="1400" b="1" dirty="0">
              <a:hlinkClick r:id="rId5"/>
            </a:endParaRPr>
          </a:p>
          <a:p>
            <a:pPr marL="609600" indent="-609600">
              <a:lnSpc>
                <a:spcPct val="80000"/>
              </a:lnSpc>
            </a:pPr>
            <a:r>
              <a:rPr lang="pt-BR" sz="1400" b="1" dirty="0" err="1">
                <a:hlinkClick r:id="rId5"/>
              </a:rPr>
              <a:t>PubMed</a:t>
            </a:r>
            <a:r>
              <a:rPr lang="pt-BR" sz="1400" b="1" dirty="0"/>
              <a:t> </a:t>
            </a:r>
            <a:r>
              <a:rPr lang="pt-BR" sz="1400" b="1" dirty="0" err="1">
                <a:hlinkClick r:id="rId6"/>
              </a:rPr>
              <a:t>Article</a:t>
            </a:r>
            <a:r>
              <a:rPr lang="pt-BR" sz="1400" b="1" dirty="0"/>
              <a:t> </a:t>
            </a:r>
            <a:r>
              <a:rPr lang="pt-BR" sz="1400" b="1" dirty="0">
                <a:hlinkClick r:id="rId7"/>
              </a:rPr>
              <a:t>Google Scholar</a:t>
            </a:r>
            <a:r>
              <a:rPr lang="pt-BR" sz="1400" b="1" dirty="0"/>
              <a:t> </a:t>
            </a:r>
            <a:endParaRPr lang="pt-BR" sz="1400" dirty="0"/>
          </a:p>
          <a:p>
            <a:pPr marL="609600" indent="-609600">
              <a:lnSpc>
                <a:spcPct val="80000"/>
              </a:lnSpc>
            </a:pPr>
            <a:r>
              <a:rPr lang="pt-BR" sz="1400" dirty="0"/>
              <a:t>Lee JY, Kim HS, Jung E, Kim ES, </a:t>
            </a:r>
            <a:r>
              <a:rPr lang="pt-BR" sz="1400" dirty="0" err="1"/>
              <a:t>Shim</a:t>
            </a:r>
            <a:r>
              <a:rPr lang="pt-BR" sz="1400" dirty="0"/>
              <a:t> GH, Lee HJ, et al. </a:t>
            </a:r>
            <a:r>
              <a:rPr lang="pt-BR" sz="1400" dirty="0" err="1"/>
              <a:t>Risk</a:t>
            </a:r>
            <a:r>
              <a:rPr lang="pt-BR" sz="1400" dirty="0"/>
              <a:t> </a:t>
            </a:r>
            <a:r>
              <a:rPr lang="pt-BR" sz="1400" dirty="0" err="1"/>
              <a:t>factors</a:t>
            </a:r>
            <a:r>
              <a:rPr lang="pt-BR" sz="1400" dirty="0"/>
              <a:t> for </a:t>
            </a:r>
            <a:r>
              <a:rPr lang="pt-BR" sz="1400" dirty="0" err="1"/>
              <a:t>periventricular</a:t>
            </a:r>
            <a:r>
              <a:rPr lang="pt-BR" sz="1400" dirty="0"/>
              <a:t>-intraventricular </a:t>
            </a:r>
            <a:r>
              <a:rPr lang="pt-BR" sz="1400" dirty="0" err="1"/>
              <a:t>hemorrhage</a:t>
            </a:r>
            <a:r>
              <a:rPr lang="pt-BR" sz="1400" dirty="0"/>
              <a:t> in </a:t>
            </a:r>
            <a:r>
              <a:rPr lang="pt-BR" sz="1400" dirty="0" err="1"/>
              <a:t>premature</a:t>
            </a:r>
            <a:r>
              <a:rPr lang="pt-BR" sz="1400" dirty="0"/>
              <a:t> infants. J Korean </a:t>
            </a:r>
            <a:r>
              <a:rPr lang="pt-BR" sz="1400" dirty="0" err="1"/>
              <a:t>Med</a:t>
            </a:r>
            <a:r>
              <a:rPr lang="pt-BR" sz="1400" dirty="0"/>
              <a:t> </a:t>
            </a:r>
            <a:r>
              <a:rPr lang="pt-BR" sz="1400" dirty="0" err="1"/>
              <a:t>Sci</a:t>
            </a:r>
            <a:r>
              <a:rPr lang="pt-BR" sz="1400" dirty="0"/>
              <a:t>. 2010;25:418–24.</a:t>
            </a:r>
            <a:endParaRPr lang="pt-BR" sz="1400" b="1" dirty="0">
              <a:hlinkClick r:id="rId8"/>
            </a:endParaRPr>
          </a:p>
          <a:p>
            <a:pPr marL="609600" indent="-609600">
              <a:lnSpc>
                <a:spcPct val="80000"/>
              </a:lnSpc>
            </a:pPr>
            <a:r>
              <a:rPr lang="pt-BR" sz="1400" b="1" dirty="0" err="1">
                <a:hlinkClick r:id="rId8"/>
              </a:rPr>
              <a:t>PubMed</a:t>
            </a:r>
            <a:r>
              <a:rPr lang="pt-BR" sz="1400" b="1" dirty="0"/>
              <a:t> </a:t>
            </a:r>
            <a:r>
              <a:rPr lang="pt-BR" sz="1400" b="1" dirty="0" err="1">
                <a:hlinkClick r:id="rId9"/>
              </a:rPr>
              <a:t>PubMed</a:t>
            </a:r>
            <a:r>
              <a:rPr lang="pt-BR" sz="1400" b="1" dirty="0">
                <a:hlinkClick r:id="rId9"/>
              </a:rPr>
              <a:t> Central</a:t>
            </a:r>
            <a:r>
              <a:rPr lang="pt-BR" sz="1400" b="1" dirty="0"/>
              <a:t> </a:t>
            </a:r>
            <a:r>
              <a:rPr lang="pt-BR" sz="1400" b="1" dirty="0" err="1">
                <a:hlinkClick r:id="rId10"/>
              </a:rPr>
              <a:t>Article</a:t>
            </a:r>
            <a:r>
              <a:rPr lang="pt-BR" sz="1400" b="1" dirty="0"/>
              <a:t> </a:t>
            </a:r>
            <a:r>
              <a:rPr lang="pt-BR" sz="1400" b="1" dirty="0">
                <a:hlinkClick r:id="rId11"/>
              </a:rPr>
              <a:t>Google Scholar</a:t>
            </a:r>
            <a:r>
              <a:rPr lang="pt-BR" sz="1400" b="1" dirty="0"/>
              <a:t> </a:t>
            </a:r>
            <a:endParaRPr lang="pt-BR" sz="1400" dirty="0"/>
          </a:p>
          <a:p>
            <a:pPr marL="609600" indent="-609600">
              <a:lnSpc>
                <a:spcPct val="80000"/>
              </a:lnSpc>
            </a:pPr>
            <a:r>
              <a:rPr lang="pt-BR" sz="1400" dirty="0" err="1"/>
              <a:t>Khwaja</a:t>
            </a:r>
            <a:r>
              <a:rPr lang="pt-BR" sz="1400" dirty="0"/>
              <a:t> O, Volpe JJ. </a:t>
            </a:r>
            <a:r>
              <a:rPr lang="pt-BR" sz="1400" dirty="0" err="1"/>
              <a:t>Pathogenesis</a:t>
            </a:r>
            <a:r>
              <a:rPr lang="pt-BR" sz="1400" dirty="0"/>
              <a:t> of cerebral </a:t>
            </a:r>
            <a:r>
              <a:rPr lang="pt-BR" sz="1400" dirty="0" err="1"/>
              <a:t>white</a:t>
            </a:r>
            <a:r>
              <a:rPr lang="pt-BR" sz="1400" dirty="0"/>
              <a:t> </a:t>
            </a:r>
            <a:r>
              <a:rPr lang="pt-BR" sz="1400" dirty="0" err="1"/>
              <a:t>matter</a:t>
            </a:r>
            <a:r>
              <a:rPr lang="pt-BR" sz="1400" dirty="0"/>
              <a:t> injury of </a:t>
            </a:r>
            <a:r>
              <a:rPr lang="pt-BR" sz="1400" dirty="0" err="1"/>
              <a:t>prematurity</a:t>
            </a:r>
            <a:r>
              <a:rPr lang="pt-BR" sz="1400" dirty="0"/>
              <a:t>. Arch </a:t>
            </a:r>
            <a:r>
              <a:rPr lang="pt-BR" sz="1400" dirty="0" err="1"/>
              <a:t>Dis</a:t>
            </a:r>
            <a:r>
              <a:rPr lang="pt-BR" sz="1400" dirty="0"/>
              <a:t> </a:t>
            </a:r>
            <a:r>
              <a:rPr lang="pt-BR" sz="1400" dirty="0" err="1"/>
              <a:t>Child</a:t>
            </a:r>
            <a:r>
              <a:rPr lang="pt-BR" sz="1400" dirty="0"/>
              <a:t> Fetal Neonatal Ed. 2008;93:F153–61.</a:t>
            </a:r>
            <a:endParaRPr lang="pt-BR" sz="1400" b="1" dirty="0">
              <a:hlinkClick r:id="rId12"/>
            </a:endParaRPr>
          </a:p>
          <a:p>
            <a:pPr marL="609600" indent="-609600">
              <a:lnSpc>
                <a:spcPct val="80000"/>
              </a:lnSpc>
            </a:pPr>
            <a:r>
              <a:rPr lang="pt-BR" sz="1400" b="1" dirty="0">
                <a:hlinkClick r:id="rId12"/>
              </a:rPr>
              <a:t>CAS</a:t>
            </a:r>
            <a:r>
              <a:rPr lang="pt-BR" sz="1400" b="1" dirty="0"/>
              <a:t> </a:t>
            </a:r>
            <a:r>
              <a:rPr lang="pt-BR" sz="1400" b="1" dirty="0" err="1">
                <a:hlinkClick r:id="rId13"/>
              </a:rPr>
              <a:t>PubMed</a:t>
            </a:r>
            <a:r>
              <a:rPr lang="pt-BR" sz="1400" b="1" dirty="0"/>
              <a:t> </a:t>
            </a:r>
            <a:r>
              <a:rPr lang="pt-BR" sz="1400" b="1" dirty="0" err="1">
                <a:hlinkClick r:id="rId14"/>
              </a:rPr>
              <a:t>Article</a:t>
            </a:r>
            <a:r>
              <a:rPr lang="pt-BR" sz="1400" b="1" dirty="0"/>
              <a:t> </a:t>
            </a:r>
            <a:r>
              <a:rPr lang="pt-BR" sz="1400" b="1" dirty="0">
                <a:hlinkClick r:id="rId15"/>
              </a:rPr>
              <a:t>Google Scholar</a:t>
            </a:r>
            <a:r>
              <a:rPr lang="pt-BR" sz="1400" b="1" dirty="0"/>
              <a:t> </a:t>
            </a:r>
            <a:endParaRPr lang="pt-BR" sz="1400" dirty="0"/>
          </a:p>
          <a:p>
            <a:pPr marL="609600" indent="-609600">
              <a:lnSpc>
                <a:spcPct val="80000"/>
              </a:lnSpc>
            </a:pPr>
            <a:r>
              <a:rPr lang="pt-BR" sz="1400" dirty="0"/>
              <a:t>Roberts D, Brown J, Medley N, </a:t>
            </a:r>
            <a:r>
              <a:rPr lang="pt-BR" sz="1400" dirty="0" err="1"/>
              <a:t>Dalziel</a:t>
            </a:r>
            <a:r>
              <a:rPr lang="pt-BR" sz="1400" dirty="0"/>
              <a:t> SR. </a:t>
            </a:r>
            <a:r>
              <a:rPr lang="pt-BR" sz="1400" dirty="0" err="1"/>
              <a:t>Antenatal</a:t>
            </a:r>
            <a:r>
              <a:rPr lang="pt-BR" sz="1400" dirty="0"/>
              <a:t> </a:t>
            </a:r>
            <a:r>
              <a:rPr lang="pt-BR" sz="1400" dirty="0" err="1"/>
              <a:t>corticosteroids</a:t>
            </a:r>
            <a:r>
              <a:rPr lang="pt-BR" sz="1400" dirty="0"/>
              <a:t> for </a:t>
            </a:r>
            <a:r>
              <a:rPr lang="pt-BR" sz="1400" dirty="0" err="1"/>
              <a:t>accelerating</a:t>
            </a:r>
            <a:r>
              <a:rPr lang="pt-BR" sz="1400" dirty="0"/>
              <a:t> fetal </a:t>
            </a:r>
            <a:r>
              <a:rPr lang="pt-BR" sz="1400" dirty="0" err="1"/>
              <a:t>lung</a:t>
            </a:r>
            <a:r>
              <a:rPr lang="pt-BR" sz="1400" dirty="0"/>
              <a:t> </a:t>
            </a:r>
            <a:r>
              <a:rPr lang="pt-BR" sz="1400" dirty="0" err="1"/>
              <a:t>maturation</a:t>
            </a:r>
            <a:r>
              <a:rPr lang="pt-BR" sz="1400" dirty="0"/>
              <a:t> for </a:t>
            </a:r>
            <a:r>
              <a:rPr lang="pt-BR" sz="1400" dirty="0" err="1"/>
              <a:t>women</a:t>
            </a:r>
            <a:r>
              <a:rPr lang="pt-BR" sz="1400" dirty="0"/>
              <a:t> </a:t>
            </a:r>
            <a:r>
              <a:rPr lang="pt-BR" sz="1400" dirty="0" err="1"/>
              <a:t>at</a:t>
            </a:r>
            <a:r>
              <a:rPr lang="pt-BR" sz="1400" dirty="0"/>
              <a:t> </a:t>
            </a:r>
            <a:r>
              <a:rPr lang="pt-BR" sz="1400" dirty="0" err="1"/>
              <a:t>risk</a:t>
            </a:r>
            <a:r>
              <a:rPr lang="pt-BR" sz="1400" dirty="0"/>
              <a:t> of preterm </a:t>
            </a:r>
            <a:r>
              <a:rPr lang="pt-BR" sz="1400" dirty="0" err="1"/>
              <a:t>birth</a:t>
            </a:r>
            <a:r>
              <a:rPr lang="pt-BR" sz="1400" dirty="0"/>
              <a:t>. Cochrane </a:t>
            </a:r>
            <a:r>
              <a:rPr lang="pt-BR" sz="1400" dirty="0" err="1"/>
              <a:t>Database</a:t>
            </a:r>
            <a:r>
              <a:rPr lang="pt-BR" sz="1400" dirty="0"/>
              <a:t> </a:t>
            </a:r>
            <a:r>
              <a:rPr lang="pt-BR" sz="1400" dirty="0" err="1"/>
              <a:t>Syst</a:t>
            </a:r>
            <a:r>
              <a:rPr lang="pt-BR" sz="1400" dirty="0"/>
              <a:t> Rev. 2017;3:CD004454.</a:t>
            </a:r>
            <a:endParaRPr lang="pt-BR" sz="1400" b="1" dirty="0">
              <a:hlinkClick r:id="rId16"/>
            </a:endParaRPr>
          </a:p>
          <a:p>
            <a:pPr marL="609600" indent="-609600">
              <a:lnSpc>
                <a:spcPct val="80000"/>
              </a:lnSpc>
            </a:pPr>
            <a:r>
              <a:rPr lang="pt-BR" sz="1400" b="1" dirty="0" err="1">
                <a:hlinkClick r:id="rId16"/>
              </a:rPr>
              <a:t>PubMed</a:t>
            </a:r>
            <a:r>
              <a:rPr lang="pt-BR" sz="1400" b="1" dirty="0"/>
              <a:t> </a:t>
            </a:r>
            <a:r>
              <a:rPr lang="pt-BR" sz="1400" b="1" dirty="0">
                <a:hlinkClick r:id="rId17"/>
              </a:rPr>
              <a:t>Google Scholar</a:t>
            </a:r>
            <a:r>
              <a:rPr lang="pt-BR" sz="1400" b="1" dirty="0"/>
              <a:t> </a:t>
            </a:r>
            <a:endParaRPr lang="pt-BR" sz="1400" dirty="0"/>
          </a:p>
          <a:p>
            <a:pPr marL="609600" indent="-609600">
              <a:lnSpc>
                <a:spcPct val="80000"/>
              </a:lnSpc>
            </a:pPr>
            <a:r>
              <a:rPr lang="pt-BR" sz="1400" dirty="0" err="1"/>
              <a:t>Kochan</a:t>
            </a:r>
            <a:r>
              <a:rPr lang="pt-BR" sz="1400" dirty="0"/>
              <a:t> M, </a:t>
            </a:r>
            <a:r>
              <a:rPr lang="pt-BR" sz="1400" dirty="0" err="1"/>
              <a:t>Leonardi</a:t>
            </a:r>
            <a:r>
              <a:rPr lang="pt-BR" sz="1400" dirty="0"/>
              <a:t> B, </a:t>
            </a:r>
            <a:r>
              <a:rPr lang="pt-BR" sz="1400" dirty="0" err="1"/>
              <a:t>Firestine</a:t>
            </a:r>
            <a:r>
              <a:rPr lang="pt-BR" sz="1400" dirty="0"/>
              <a:t> A, </a:t>
            </a:r>
            <a:r>
              <a:rPr lang="pt-BR" sz="1400" dirty="0" err="1"/>
              <a:t>McPadden</a:t>
            </a:r>
            <a:r>
              <a:rPr lang="pt-BR" sz="1400" dirty="0"/>
              <a:t> J, </a:t>
            </a:r>
            <a:r>
              <a:rPr lang="pt-BR" sz="1400" dirty="0" err="1"/>
              <a:t>Cobb</a:t>
            </a:r>
            <a:r>
              <a:rPr lang="pt-BR" sz="1400" dirty="0"/>
              <a:t> D, </a:t>
            </a:r>
            <a:r>
              <a:rPr lang="pt-BR" sz="1400" dirty="0" err="1"/>
              <a:t>Shah</a:t>
            </a:r>
            <a:r>
              <a:rPr lang="pt-BR" sz="1400" dirty="0"/>
              <a:t> TA, et al. </a:t>
            </a:r>
            <a:r>
              <a:rPr lang="pt-BR" sz="1400" dirty="0" err="1"/>
              <a:t>Elevated</a:t>
            </a:r>
            <a:r>
              <a:rPr lang="pt-BR" sz="1400" dirty="0"/>
              <a:t> </a:t>
            </a:r>
            <a:r>
              <a:rPr lang="pt-BR" sz="1400" dirty="0" err="1"/>
              <a:t>midline</a:t>
            </a:r>
            <a:r>
              <a:rPr lang="pt-BR" sz="1400" dirty="0"/>
              <a:t> </a:t>
            </a:r>
            <a:r>
              <a:rPr lang="pt-BR" sz="1400" dirty="0" err="1"/>
              <a:t>head</a:t>
            </a:r>
            <a:r>
              <a:rPr lang="pt-BR" sz="1400" dirty="0"/>
              <a:t> </a:t>
            </a:r>
            <a:r>
              <a:rPr lang="pt-BR" sz="1400" dirty="0" err="1"/>
              <a:t>positioning</a:t>
            </a:r>
            <a:r>
              <a:rPr lang="pt-BR" sz="1400" dirty="0"/>
              <a:t> of </a:t>
            </a:r>
            <a:r>
              <a:rPr lang="pt-BR" sz="1400" dirty="0" err="1"/>
              <a:t>extremely</a:t>
            </a:r>
            <a:r>
              <a:rPr lang="pt-BR" sz="1400" dirty="0"/>
              <a:t> </a:t>
            </a:r>
            <a:r>
              <a:rPr lang="pt-BR" sz="1400" dirty="0" err="1"/>
              <a:t>low</a:t>
            </a:r>
            <a:r>
              <a:rPr lang="pt-BR" sz="1400" dirty="0"/>
              <a:t> </a:t>
            </a:r>
            <a:r>
              <a:rPr lang="pt-BR" sz="1400" dirty="0" err="1"/>
              <a:t>birth</a:t>
            </a:r>
            <a:r>
              <a:rPr lang="pt-BR" sz="1400" dirty="0"/>
              <a:t> </a:t>
            </a:r>
            <a:r>
              <a:rPr lang="pt-BR" sz="1400" dirty="0" err="1"/>
              <a:t>weight</a:t>
            </a:r>
            <a:r>
              <a:rPr lang="pt-BR" sz="1400" dirty="0"/>
              <a:t> infants: </a:t>
            </a:r>
            <a:r>
              <a:rPr lang="pt-BR" sz="1400" dirty="0" err="1"/>
              <a:t>effects</a:t>
            </a:r>
            <a:r>
              <a:rPr lang="pt-BR" sz="1400" dirty="0"/>
              <a:t> </a:t>
            </a:r>
            <a:r>
              <a:rPr lang="pt-BR" sz="1400" dirty="0" err="1"/>
              <a:t>on</a:t>
            </a:r>
            <a:r>
              <a:rPr lang="pt-BR" sz="1400" dirty="0"/>
              <a:t> </a:t>
            </a:r>
            <a:r>
              <a:rPr lang="pt-BR" sz="1400" dirty="0" err="1"/>
              <a:t>cardiopulmonary</a:t>
            </a:r>
            <a:r>
              <a:rPr lang="pt-BR" sz="1400" dirty="0"/>
              <a:t> </a:t>
            </a:r>
            <a:r>
              <a:rPr lang="pt-BR" sz="1400" dirty="0" err="1"/>
              <a:t>function</a:t>
            </a:r>
            <a:r>
              <a:rPr lang="pt-BR" sz="1400" dirty="0"/>
              <a:t> </a:t>
            </a:r>
            <a:r>
              <a:rPr lang="pt-BR" sz="1400" dirty="0" err="1"/>
              <a:t>and</a:t>
            </a:r>
            <a:r>
              <a:rPr lang="pt-BR" sz="1400" dirty="0"/>
              <a:t> </a:t>
            </a:r>
            <a:r>
              <a:rPr lang="pt-BR" sz="1400" dirty="0" err="1"/>
              <a:t>the</a:t>
            </a:r>
            <a:r>
              <a:rPr lang="pt-BR" sz="1400" dirty="0"/>
              <a:t> </a:t>
            </a:r>
            <a:r>
              <a:rPr lang="pt-BR" sz="1400" dirty="0" err="1"/>
              <a:t>incidence</a:t>
            </a:r>
            <a:r>
              <a:rPr lang="pt-BR" sz="1400" dirty="0"/>
              <a:t> of </a:t>
            </a:r>
            <a:r>
              <a:rPr lang="pt-BR" sz="1400" dirty="0" err="1"/>
              <a:t>periventricular</a:t>
            </a:r>
            <a:r>
              <a:rPr lang="pt-BR" sz="1400" dirty="0"/>
              <a:t>-intraventricular </a:t>
            </a:r>
            <a:r>
              <a:rPr lang="pt-BR" sz="1400" dirty="0" err="1"/>
              <a:t>hemorrhage</a:t>
            </a:r>
            <a:r>
              <a:rPr lang="pt-BR" sz="1400" dirty="0"/>
              <a:t>. J Perinatol. 2019;39:54–62.</a:t>
            </a:r>
            <a:endParaRPr lang="pt-BR" sz="1400" b="1" dirty="0">
              <a:hlinkClick r:id="rId18"/>
            </a:endParaRPr>
          </a:p>
          <a:p>
            <a:pPr marL="609600" indent="-609600">
              <a:lnSpc>
                <a:spcPct val="80000"/>
              </a:lnSpc>
            </a:pPr>
            <a:r>
              <a:rPr lang="pt-BR" sz="1400" b="1" dirty="0" err="1">
                <a:hlinkClick r:id="rId18"/>
              </a:rPr>
              <a:t>PubMed</a:t>
            </a:r>
            <a:r>
              <a:rPr lang="pt-BR" sz="1400" b="1" dirty="0"/>
              <a:t> </a:t>
            </a:r>
            <a:r>
              <a:rPr lang="pt-BR" sz="1400" b="1" dirty="0" err="1">
                <a:hlinkClick r:id="rId19"/>
              </a:rPr>
              <a:t>Article</a:t>
            </a:r>
            <a:r>
              <a:rPr lang="pt-BR" sz="1400" b="1" dirty="0"/>
              <a:t> </a:t>
            </a:r>
            <a:r>
              <a:rPr lang="pt-BR" sz="1400" b="1" dirty="0">
                <a:hlinkClick r:id="rId20"/>
              </a:rPr>
              <a:t>Google Scholar</a:t>
            </a:r>
            <a:r>
              <a:rPr lang="pt-BR" sz="1400" b="1" dirty="0"/>
              <a:t> </a:t>
            </a:r>
            <a:endParaRPr lang="pt-BR" sz="1400" dirty="0"/>
          </a:p>
          <a:p>
            <a:pPr marL="609600" indent="-609600">
              <a:lnSpc>
                <a:spcPct val="80000"/>
              </a:lnSpc>
            </a:pPr>
            <a:r>
              <a:rPr lang="pt-BR" sz="1400" dirty="0" err="1"/>
              <a:t>Fowlie</a:t>
            </a:r>
            <a:r>
              <a:rPr lang="pt-BR" sz="1400" dirty="0"/>
              <a:t> PW, Davis PG, </a:t>
            </a:r>
            <a:r>
              <a:rPr lang="pt-BR" sz="1400" dirty="0" err="1"/>
              <a:t>McGuire</a:t>
            </a:r>
            <a:r>
              <a:rPr lang="pt-BR" sz="1400" dirty="0"/>
              <a:t> W. </a:t>
            </a:r>
            <a:r>
              <a:rPr lang="pt-BR" sz="1400" dirty="0" err="1"/>
              <a:t>Prophylactic</a:t>
            </a:r>
            <a:r>
              <a:rPr lang="pt-BR" sz="1400" dirty="0"/>
              <a:t> </a:t>
            </a:r>
            <a:r>
              <a:rPr lang="pt-BR" sz="1400" dirty="0" err="1"/>
              <a:t>intravenous</a:t>
            </a:r>
            <a:r>
              <a:rPr lang="pt-BR" sz="1400" dirty="0"/>
              <a:t> </a:t>
            </a:r>
            <a:r>
              <a:rPr lang="pt-BR" sz="1400" dirty="0" err="1"/>
              <a:t>indomethacin</a:t>
            </a:r>
            <a:r>
              <a:rPr lang="pt-BR" sz="1400" dirty="0"/>
              <a:t> for </a:t>
            </a:r>
            <a:r>
              <a:rPr lang="pt-BR" sz="1400" dirty="0" err="1"/>
              <a:t>preventing</a:t>
            </a:r>
            <a:r>
              <a:rPr lang="pt-BR" sz="1400" dirty="0"/>
              <a:t> </a:t>
            </a:r>
            <a:r>
              <a:rPr lang="pt-BR" sz="1400" dirty="0" err="1"/>
              <a:t>mortality</a:t>
            </a:r>
            <a:r>
              <a:rPr lang="pt-BR" sz="1400" dirty="0"/>
              <a:t> </a:t>
            </a:r>
            <a:r>
              <a:rPr lang="pt-BR" sz="1400" dirty="0" err="1"/>
              <a:t>and</a:t>
            </a:r>
            <a:r>
              <a:rPr lang="pt-BR" sz="1400" dirty="0"/>
              <a:t> </a:t>
            </a:r>
            <a:r>
              <a:rPr lang="pt-BR" sz="1400" dirty="0" err="1"/>
              <a:t>morbidity</a:t>
            </a:r>
            <a:r>
              <a:rPr lang="pt-BR" sz="1400" dirty="0"/>
              <a:t> in preterm infants. Cochrane </a:t>
            </a:r>
            <a:r>
              <a:rPr lang="pt-BR" sz="1400" dirty="0" err="1"/>
              <a:t>Database</a:t>
            </a:r>
            <a:r>
              <a:rPr lang="pt-BR" sz="1400" dirty="0"/>
              <a:t> </a:t>
            </a:r>
            <a:r>
              <a:rPr lang="pt-BR" sz="1400" dirty="0" err="1"/>
              <a:t>Syst</a:t>
            </a:r>
            <a:r>
              <a:rPr lang="pt-BR" sz="1400" dirty="0"/>
              <a:t> Rev. 2010:CD000174. </a:t>
            </a:r>
            <a:r>
              <a:rPr lang="pt-BR" sz="1400" dirty="0">
                <a:hlinkClick r:id="rId21"/>
              </a:rPr>
              <a:t>https://doi.org/10.1002/14651858.CD000174.pub2</a:t>
            </a:r>
            <a:r>
              <a:rPr lang="pt-BR" sz="1400" dirty="0"/>
              <a:t>.</a:t>
            </a:r>
          </a:p>
          <a:p>
            <a:pPr marL="609600" indent="-609600">
              <a:lnSpc>
                <a:spcPct val="80000"/>
              </a:lnSpc>
            </a:pPr>
            <a:r>
              <a:rPr lang="pt-BR" sz="1400" dirty="0" err="1"/>
              <a:t>Rabe</a:t>
            </a:r>
            <a:r>
              <a:rPr lang="pt-BR" sz="1400" dirty="0"/>
              <a:t> H, </a:t>
            </a:r>
            <a:r>
              <a:rPr lang="pt-BR" sz="1400" dirty="0" err="1"/>
              <a:t>Gyte</a:t>
            </a:r>
            <a:r>
              <a:rPr lang="pt-BR" sz="1400" dirty="0"/>
              <a:t> GM, Diaz-</a:t>
            </a:r>
            <a:r>
              <a:rPr lang="pt-BR" sz="1400" dirty="0" err="1"/>
              <a:t>Rossello</a:t>
            </a:r>
            <a:r>
              <a:rPr lang="pt-BR" sz="1400" dirty="0"/>
              <a:t> JL, </a:t>
            </a:r>
            <a:r>
              <a:rPr lang="pt-BR" sz="1400" dirty="0" err="1"/>
              <a:t>Duley</a:t>
            </a:r>
            <a:r>
              <a:rPr lang="pt-BR" sz="1400" dirty="0"/>
              <a:t> L. </a:t>
            </a:r>
            <a:r>
              <a:rPr lang="pt-BR" sz="1400" dirty="0" err="1"/>
              <a:t>Effect</a:t>
            </a:r>
            <a:r>
              <a:rPr lang="pt-BR" sz="1400" dirty="0"/>
              <a:t> of timing of umbilical </a:t>
            </a:r>
            <a:r>
              <a:rPr lang="pt-BR" sz="1400" dirty="0" err="1"/>
              <a:t>cord</a:t>
            </a:r>
            <a:r>
              <a:rPr lang="pt-BR" sz="1400" dirty="0"/>
              <a:t> </a:t>
            </a:r>
            <a:r>
              <a:rPr lang="pt-BR" sz="1400" dirty="0" err="1"/>
              <a:t>clamping</a:t>
            </a:r>
            <a:r>
              <a:rPr lang="pt-BR" sz="1400" dirty="0"/>
              <a:t> </a:t>
            </a:r>
            <a:r>
              <a:rPr lang="pt-BR" sz="1400" dirty="0" err="1"/>
              <a:t>and</a:t>
            </a:r>
            <a:r>
              <a:rPr lang="pt-BR" sz="1400" dirty="0"/>
              <a:t> </a:t>
            </a:r>
            <a:r>
              <a:rPr lang="pt-BR" sz="1400" dirty="0" err="1"/>
              <a:t>other</a:t>
            </a:r>
            <a:r>
              <a:rPr lang="pt-BR" sz="1400" dirty="0"/>
              <a:t> </a:t>
            </a:r>
            <a:r>
              <a:rPr lang="pt-BR" sz="1400" dirty="0" err="1"/>
              <a:t>strategies</a:t>
            </a:r>
            <a:r>
              <a:rPr lang="pt-BR" sz="1400" dirty="0"/>
              <a:t> </a:t>
            </a:r>
            <a:r>
              <a:rPr lang="pt-BR" sz="1400" dirty="0" err="1"/>
              <a:t>to</a:t>
            </a:r>
            <a:r>
              <a:rPr lang="pt-BR" sz="1400" dirty="0"/>
              <a:t> </a:t>
            </a:r>
            <a:r>
              <a:rPr lang="pt-BR" sz="1400" dirty="0" err="1"/>
              <a:t>influence</a:t>
            </a:r>
            <a:r>
              <a:rPr lang="pt-BR" sz="1400" dirty="0"/>
              <a:t> </a:t>
            </a:r>
            <a:r>
              <a:rPr lang="pt-BR" sz="1400" dirty="0" err="1"/>
              <a:t>placental</a:t>
            </a:r>
            <a:r>
              <a:rPr lang="pt-BR" sz="1400" dirty="0"/>
              <a:t> </a:t>
            </a:r>
            <a:r>
              <a:rPr lang="pt-BR" sz="1400" dirty="0" err="1"/>
              <a:t>transfusion</a:t>
            </a:r>
            <a:r>
              <a:rPr lang="pt-BR" sz="1400" dirty="0"/>
              <a:t> </a:t>
            </a:r>
            <a:r>
              <a:rPr lang="pt-BR" sz="1400" dirty="0" err="1"/>
              <a:t>at</a:t>
            </a:r>
            <a:r>
              <a:rPr lang="pt-BR" sz="1400" dirty="0"/>
              <a:t> preterm </a:t>
            </a:r>
            <a:r>
              <a:rPr lang="pt-BR" sz="1400" dirty="0" err="1"/>
              <a:t>birth</a:t>
            </a:r>
            <a:r>
              <a:rPr lang="pt-BR" sz="1400" dirty="0"/>
              <a:t> </a:t>
            </a:r>
            <a:r>
              <a:rPr lang="pt-BR" sz="1400" dirty="0" err="1"/>
              <a:t>on</a:t>
            </a:r>
            <a:r>
              <a:rPr lang="pt-BR" sz="1400" dirty="0"/>
              <a:t> maternal </a:t>
            </a:r>
            <a:r>
              <a:rPr lang="pt-BR" sz="1400" dirty="0" err="1"/>
              <a:t>and</a:t>
            </a:r>
            <a:r>
              <a:rPr lang="pt-BR" sz="1400" dirty="0"/>
              <a:t> </a:t>
            </a:r>
            <a:r>
              <a:rPr lang="pt-BR" sz="1400" dirty="0" err="1"/>
              <a:t>infant</a:t>
            </a:r>
            <a:r>
              <a:rPr lang="pt-BR" sz="1400" dirty="0"/>
              <a:t> </a:t>
            </a:r>
            <a:r>
              <a:rPr lang="pt-BR" sz="1400" dirty="0" err="1"/>
              <a:t>outcomes</a:t>
            </a:r>
            <a:r>
              <a:rPr lang="pt-BR" sz="1400" dirty="0"/>
              <a:t>. Cochrane </a:t>
            </a:r>
            <a:r>
              <a:rPr lang="pt-BR" sz="1400" dirty="0" err="1"/>
              <a:t>Database</a:t>
            </a:r>
            <a:r>
              <a:rPr lang="pt-BR" sz="1400" dirty="0"/>
              <a:t> </a:t>
            </a:r>
            <a:r>
              <a:rPr lang="pt-BR" sz="1400" dirty="0" err="1"/>
              <a:t>Syst</a:t>
            </a:r>
            <a:r>
              <a:rPr lang="pt-BR" sz="1400" dirty="0"/>
              <a:t> Rev. 2019;9:CD003248.</a:t>
            </a:r>
            <a:endParaRPr lang="pt-BR" sz="1400" b="1" dirty="0">
              <a:hlinkClick r:id="rId22"/>
            </a:endParaRPr>
          </a:p>
          <a:p>
            <a:pPr marL="609600" indent="-609600">
              <a:lnSpc>
                <a:spcPct val="80000"/>
              </a:lnSpc>
            </a:pPr>
            <a:r>
              <a:rPr lang="pt-BR" sz="1400" b="1" dirty="0" err="1">
                <a:hlinkClick r:id="rId22"/>
              </a:rPr>
              <a:t>PubMed</a:t>
            </a:r>
            <a:r>
              <a:rPr lang="pt-BR" sz="1400" b="1" dirty="0"/>
              <a:t> </a:t>
            </a:r>
            <a:r>
              <a:rPr lang="pt-BR" sz="1400" b="1" dirty="0">
                <a:hlinkClick r:id="rId23"/>
              </a:rPr>
              <a:t>Google Scholar</a:t>
            </a:r>
            <a:r>
              <a:rPr lang="pt-BR" sz="1400" b="1" dirty="0"/>
              <a:t> </a:t>
            </a:r>
            <a:endParaRPr lang="pt-BR" sz="1400" dirty="0"/>
          </a:p>
          <a:p>
            <a:pPr marL="609600" indent="-609600">
              <a:lnSpc>
                <a:spcPct val="80000"/>
              </a:lnSpc>
            </a:pPr>
            <a:r>
              <a:rPr lang="pt-BR" sz="1400" dirty="0" err="1"/>
              <a:t>Kugelman</a:t>
            </a:r>
            <a:r>
              <a:rPr lang="pt-BR" sz="1400" dirty="0"/>
              <a:t> A, Golan A, </a:t>
            </a:r>
            <a:r>
              <a:rPr lang="pt-BR" sz="1400" dirty="0" err="1"/>
              <a:t>Riskin</a:t>
            </a:r>
            <a:r>
              <a:rPr lang="pt-BR" sz="1400" dirty="0"/>
              <a:t> A, </a:t>
            </a:r>
            <a:r>
              <a:rPr lang="pt-BR" sz="1400" dirty="0" err="1"/>
              <a:t>Shoris</a:t>
            </a:r>
            <a:r>
              <a:rPr lang="pt-BR" sz="1400" dirty="0"/>
              <a:t> I, </a:t>
            </a:r>
            <a:r>
              <a:rPr lang="pt-BR" sz="1400" dirty="0" err="1"/>
              <a:t>Ronen</a:t>
            </a:r>
            <a:r>
              <a:rPr lang="pt-BR" sz="1400" dirty="0"/>
              <a:t> M, </a:t>
            </a:r>
            <a:r>
              <a:rPr lang="pt-BR" sz="1400" dirty="0" err="1"/>
              <a:t>Qumqam</a:t>
            </a:r>
            <a:r>
              <a:rPr lang="pt-BR" sz="1400" dirty="0"/>
              <a:t> N, et al. </a:t>
            </a:r>
            <a:r>
              <a:rPr lang="pt-BR" sz="1400" dirty="0" err="1"/>
              <a:t>Impact</a:t>
            </a:r>
            <a:r>
              <a:rPr lang="pt-BR" sz="1400" dirty="0"/>
              <a:t> of </a:t>
            </a:r>
            <a:r>
              <a:rPr lang="pt-BR" sz="1400" dirty="0" err="1"/>
              <a:t>continuous</a:t>
            </a:r>
            <a:r>
              <a:rPr lang="pt-BR" sz="1400" dirty="0"/>
              <a:t> </a:t>
            </a:r>
            <a:r>
              <a:rPr lang="pt-BR" sz="1400" dirty="0" err="1"/>
              <a:t>capnography</a:t>
            </a:r>
            <a:r>
              <a:rPr lang="pt-BR" sz="1400" dirty="0"/>
              <a:t> in </a:t>
            </a:r>
            <a:r>
              <a:rPr lang="pt-BR" sz="1400" dirty="0" err="1"/>
              <a:t>ventilated</a:t>
            </a:r>
            <a:r>
              <a:rPr lang="pt-BR" sz="1400" dirty="0"/>
              <a:t> neonates: A </a:t>
            </a:r>
            <a:r>
              <a:rPr lang="pt-BR" sz="1400" dirty="0" err="1"/>
              <a:t>randomized</a:t>
            </a:r>
            <a:r>
              <a:rPr lang="pt-BR" sz="1400" dirty="0"/>
              <a:t>, </a:t>
            </a:r>
            <a:r>
              <a:rPr lang="pt-BR" sz="1400" dirty="0" err="1"/>
              <a:t>multicenter</a:t>
            </a:r>
            <a:r>
              <a:rPr lang="pt-BR" sz="1400" dirty="0"/>
              <a:t> </a:t>
            </a:r>
            <a:r>
              <a:rPr lang="pt-BR" sz="1400" dirty="0" err="1"/>
              <a:t>study</a:t>
            </a:r>
            <a:r>
              <a:rPr lang="pt-BR" sz="1400" dirty="0"/>
              <a:t>. J </a:t>
            </a:r>
            <a:r>
              <a:rPr lang="pt-BR" sz="1400" dirty="0" err="1"/>
              <a:t>Pediatr</a:t>
            </a:r>
            <a:r>
              <a:rPr lang="pt-BR" sz="1400" dirty="0"/>
              <a:t>. 2016;168:56–61. e2</a:t>
            </a:r>
            <a:endParaRPr lang="pt-BR" sz="1400" b="1" dirty="0">
              <a:hlinkClick r:id="rId24"/>
            </a:endParaRPr>
          </a:p>
          <a:p>
            <a:pPr marL="609600" indent="-609600">
              <a:lnSpc>
                <a:spcPct val="80000"/>
              </a:lnSpc>
            </a:pPr>
            <a:r>
              <a:rPr lang="pt-BR" sz="1400" b="1" dirty="0" err="1">
                <a:hlinkClick r:id="rId24"/>
              </a:rPr>
              <a:t>PubMed</a:t>
            </a:r>
            <a:r>
              <a:rPr lang="pt-BR" sz="1400" b="1" dirty="0"/>
              <a:t> </a:t>
            </a:r>
            <a:r>
              <a:rPr lang="pt-BR" sz="1400" b="1" dirty="0" err="1">
                <a:hlinkClick r:id="rId25"/>
              </a:rPr>
              <a:t>Article</a:t>
            </a:r>
            <a:r>
              <a:rPr lang="pt-BR" sz="1400" b="1" dirty="0"/>
              <a:t> </a:t>
            </a:r>
            <a:r>
              <a:rPr lang="pt-BR" sz="1400" b="1" dirty="0">
                <a:hlinkClick r:id="rId26"/>
              </a:rPr>
              <a:t>Google Scholar</a:t>
            </a:r>
            <a:r>
              <a:rPr lang="pt-BR" sz="1400" b="1" dirty="0"/>
              <a:t> </a:t>
            </a:r>
            <a:endParaRPr lang="pt-BR" sz="1400" dirty="0"/>
          </a:p>
          <a:p>
            <a:pPr marL="609600" indent="-609600">
              <a:lnSpc>
                <a:spcPct val="80000"/>
              </a:lnSpc>
            </a:pPr>
            <a:r>
              <a:rPr lang="pt-BR" sz="1400" dirty="0" err="1"/>
              <a:t>McCrea</a:t>
            </a:r>
            <a:r>
              <a:rPr lang="pt-BR" sz="1400" dirty="0"/>
              <a:t> HJ, </a:t>
            </a:r>
            <a:r>
              <a:rPr lang="pt-BR" sz="1400" dirty="0" err="1"/>
              <a:t>Ment</a:t>
            </a:r>
            <a:r>
              <a:rPr lang="pt-BR" sz="1400" dirty="0"/>
              <a:t> LR. The </a:t>
            </a:r>
            <a:r>
              <a:rPr lang="pt-BR" sz="1400" dirty="0" err="1"/>
              <a:t>diagnosis</a:t>
            </a:r>
            <a:r>
              <a:rPr lang="pt-BR" sz="1400" dirty="0"/>
              <a:t>, management, </a:t>
            </a:r>
            <a:r>
              <a:rPr lang="pt-BR" sz="1400" dirty="0" err="1"/>
              <a:t>and</a:t>
            </a:r>
            <a:r>
              <a:rPr lang="pt-BR" sz="1400" dirty="0"/>
              <a:t> </a:t>
            </a:r>
            <a:r>
              <a:rPr lang="pt-BR" sz="1400" dirty="0" err="1"/>
              <a:t>postnatal</a:t>
            </a:r>
            <a:r>
              <a:rPr lang="pt-BR" sz="1400" dirty="0"/>
              <a:t> </a:t>
            </a:r>
            <a:r>
              <a:rPr lang="pt-BR" sz="1400" dirty="0" err="1"/>
              <a:t>prevention</a:t>
            </a:r>
            <a:r>
              <a:rPr lang="pt-BR" sz="1400" dirty="0"/>
              <a:t> of intraventricular </a:t>
            </a:r>
            <a:r>
              <a:rPr lang="pt-BR" sz="1400" dirty="0" err="1"/>
              <a:t>hemorrhage</a:t>
            </a:r>
            <a:r>
              <a:rPr lang="pt-BR" sz="1400" dirty="0"/>
              <a:t> in </a:t>
            </a:r>
            <a:r>
              <a:rPr lang="pt-BR" sz="1400" dirty="0" err="1"/>
              <a:t>the</a:t>
            </a:r>
            <a:r>
              <a:rPr lang="pt-BR" sz="1400" dirty="0"/>
              <a:t> preterm </a:t>
            </a:r>
            <a:r>
              <a:rPr lang="pt-BR" sz="1400" dirty="0" err="1"/>
              <a:t>neonate</a:t>
            </a:r>
            <a:r>
              <a:rPr lang="pt-BR" sz="1400" dirty="0"/>
              <a:t>. </a:t>
            </a:r>
            <a:r>
              <a:rPr lang="pt-BR" sz="1400" dirty="0" err="1"/>
              <a:t>Clin</a:t>
            </a:r>
            <a:r>
              <a:rPr lang="pt-BR" sz="1400" dirty="0"/>
              <a:t> Perinatol. 2008;35:777–92.</a:t>
            </a:r>
          </a:p>
          <a:p>
            <a:pPr marL="609600" indent="-609600">
              <a:lnSpc>
                <a:spcPct val="80000"/>
              </a:lnSpc>
            </a:pPr>
            <a:endParaRPr lang="pt-BR" sz="14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9" name="Rectangle 3"/>
          <p:cNvSpPr>
            <a:spLocks noGrp="1"/>
          </p:cNvSpPr>
          <p:nvPr>
            <p:ph type="body" idx="4294967295"/>
          </p:nvPr>
        </p:nvSpPr>
        <p:spPr bwMode="auto">
          <a:xfrm>
            <a:off x="479425" y="0"/>
            <a:ext cx="10801350" cy="6858000"/>
          </a:xfrm>
          <a:solidFill>
            <a:schemeClr val="bg1"/>
          </a:solidFill>
          <a:ln>
            <a:solidFill>
              <a:schemeClr val="bg1"/>
            </a:solidFill>
            <a:miter lim="800000"/>
            <a:headEnd/>
            <a:tailEnd/>
          </a:ln>
        </p:spPr>
        <p:txBody>
          <a:bodyPr vert="horz" wrap="square" lIns="91440" tIns="45720" rIns="91440" bIns="45720" numCol="1" anchor="t" anchorCtr="0" compatLnSpc="1">
            <a:prstTxWarp prst="textNoShape">
              <a:avLst/>
            </a:prstTxWarp>
          </a:bodyPr>
          <a:lstStyle/>
          <a:p>
            <a:pPr marL="609600" indent="-609600">
              <a:lnSpc>
                <a:spcPct val="80000"/>
              </a:lnSpc>
            </a:pPr>
            <a:r>
              <a:rPr lang="pt-BR" sz="1400" dirty="0" err="1"/>
              <a:t>Pronovost</a:t>
            </a:r>
            <a:r>
              <a:rPr lang="pt-BR" sz="1400" dirty="0"/>
              <a:t> P, </a:t>
            </a:r>
            <a:r>
              <a:rPr lang="pt-BR" sz="1400" dirty="0" err="1"/>
              <a:t>Needham</a:t>
            </a:r>
            <a:r>
              <a:rPr lang="pt-BR" sz="1400" dirty="0"/>
              <a:t> D, </a:t>
            </a:r>
            <a:r>
              <a:rPr lang="pt-BR" sz="1400" dirty="0" err="1"/>
              <a:t>Berenholtz</a:t>
            </a:r>
            <a:r>
              <a:rPr lang="pt-BR" sz="1400" dirty="0"/>
              <a:t> S, </a:t>
            </a:r>
            <a:r>
              <a:rPr lang="pt-BR" sz="1400" dirty="0" err="1"/>
              <a:t>Sinopoli</a:t>
            </a:r>
            <a:r>
              <a:rPr lang="pt-BR" sz="1400" dirty="0"/>
              <a:t> D, Chu H, </a:t>
            </a:r>
            <a:r>
              <a:rPr lang="pt-BR" sz="1400" dirty="0" err="1"/>
              <a:t>Cosgrove</a:t>
            </a:r>
            <a:r>
              <a:rPr lang="pt-BR" sz="1400" dirty="0"/>
              <a:t> S, et al. </a:t>
            </a:r>
            <a:r>
              <a:rPr lang="pt-BR" sz="1400" dirty="0" err="1"/>
              <a:t>An</a:t>
            </a:r>
            <a:r>
              <a:rPr lang="pt-BR" sz="1400" dirty="0"/>
              <a:t> </a:t>
            </a:r>
            <a:r>
              <a:rPr lang="pt-BR" sz="1400" dirty="0" err="1"/>
              <a:t>intervention</a:t>
            </a:r>
            <a:r>
              <a:rPr lang="pt-BR" sz="1400" dirty="0"/>
              <a:t> </a:t>
            </a:r>
            <a:r>
              <a:rPr lang="pt-BR" sz="1400" dirty="0" err="1"/>
              <a:t>to</a:t>
            </a:r>
            <a:r>
              <a:rPr lang="pt-BR" sz="1400" dirty="0"/>
              <a:t> </a:t>
            </a:r>
            <a:r>
              <a:rPr lang="pt-BR" sz="1400" dirty="0" err="1"/>
              <a:t>decrease</a:t>
            </a:r>
            <a:r>
              <a:rPr lang="pt-BR" sz="1400" dirty="0"/>
              <a:t> </a:t>
            </a:r>
            <a:r>
              <a:rPr lang="pt-BR" sz="1400" dirty="0" err="1"/>
              <a:t>catheter-related</a:t>
            </a:r>
            <a:r>
              <a:rPr lang="pt-BR" sz="1400" dirty="0"/>
              <a:t> </a:t>
            </a:r>
            <a:r>
              <a:rPr lang="pt-BR" sz="1400" dirty="0" err="1"/>
              <a:t>bloodstream</a:t>
            </a:r>
            <a:r>
              <a:rPr lang="pt-BR" sz="1400" dirty="0"/>
              <a:t> </a:t>
            </a:r>
            <a:r>
              <a:rPr lang="pt-BR" sz="1400" dirty="0" err="1"/>
              <a:t>infections</a:t>
            </a:r>
            <a:r>
              <a:rPr lang="pt-BR" sz="1400" dirty="0"/>
              <a:t> in </a:t>
            </a:r>
            <a:r>
              <a:rPr lang="pt-BR" sz="1400" dirty="0" err="1"/>
              <a:t>the</a:t>
            </a:r>
            <a:r>
              <a:rPr lang="pt-BR" sz="1400" dirty="0"/>
              <a:t> ICU. N </a:t>
            </a:r>
            <a:r>
              <a:rPr lang="pt-BR" sz="1400" dirty="0" err="1"/>
              <a:t>Engl</a:t>
            </a:r>
            <a:r>
              <a:rPr lang="pt-BR" sz="1400" dirty="0"/>
              <a:t> J Med. 2006;355:2725–32.</a:t>
            </a:r>
            <a:endParaRPr lang="pt-BR" sz="1400" b="1" dirty="0">
              <a:hlinkClick r:id="rId2"/>
            </a:endParaRPr>
          </a:p>
          <a:p>
            <a:pPr marL="609600" indent="-609600">
              <a:lnSpc>
                <a:spcPct val="80000"/>
              </a:lnSpc>
            </a:pPr>
            <a:r>
              <a:rPr lang="pt-BR" sz="1400" b="1" dirty="0">
                <a:hlinkClick r:id="rId2"/>
              </a:rPr>
              <a:t>CAS</a:t>
            </a:r>
            <a:r>
              <a:rPr lang="pt-BR" sz="1400" b="1" dirty="0"/>
              <a:t> </a:t>
            </a:r>
            <a:r>
              <a:rPr lang="pt-BR" sz="1400" b="1" dirty="0" err="1">
                <a:hlinkClick r:id="rId3"/>
              </a:rPr>
              <a:t>PubMed</a:t>
            </a:r>
            <a:r>
              <a:rPr lang="pt-BR" sz="1400" b="1" dirty="0"/>
              <a:t> </a:t>
            </a:r>
            <a:r>
              <a:rPr lang="pt-BR" sz="1400" b="1" dirty="0" err="1">
                <a:hlinkClick r:id="rId4"/>
              </a:rPr>
              <a:t>Article</a:t>
            </a:r>
            <a:r>
              <a:rPr lang="pt-BR" sz="1400" b="1" dirty="0"/>
              <a:t> </a:t>
            </a:r>
            <a:r>
              <a:rPr lang="pt-BR" sz="1400" b="1" dirty="0">
                <a:hlinkClick r:id="rId5"/>
              </a:rPr>
              <a:t>Google Scholar</a:t>
            </a:r>
            <a:r>
              <a:rPr lang="pt-BR" sz="1400" b="1" dirty="0"/>
              <a:t> </a:t>
            </a:r>
            <a:endParaRPr lang="pt-BR" sz="1400" dirty="0"/>
          </a:p>
          <a:p>
            <a:pPr marL="609600" indent="-609600">
              <a:lnSpc>
                <a:spcPct val="80000"/>
              </a:lnSpc>
            </a:pPr>
            <a:r>
              <a:rPr lang="pt-BR" sz="1400" dirty="0" err="1"/>
              <a:t>Zilberberg</a:t>
            </a:r>
            <a:r>
              <a:rPr lang="pt-BR" sz="1400" dirty="0"/>
              <a:t> MD, </a:t>
            </a:r>
            <a:r>
              <a:rPr lang="pt-BR" sz="1400" dirty="0" err="1"/>
              <a:t>Shorr</a:t>
            </a:r>
            <a:r>
              <a:rPr lang="pt-BR" sz="1400" dirty="0"/>
              <a:t> AF, </a:t>
            </a:r>
            <a:r>
              <a:rPr lang="pt-BR" sz="1400" dirty="0" err="1"/>
              <a:t>Kollef</a:t>
            </a:r>
            <a:r>
              <a:rPr lang="pt-BR" sz="1400" dirty="0"/>
              <a:t> MH. </a:t>
            </a:r>
            <a:r>
              <a:rPr lang="pt-BR" sz="1400" dirty="0" err="1"/>
              <a:t>Implementing</a:t>
            </a:r>
            <a:r>
              <a:rPr lang="pt-BR" sz="1400" dirty="0"/>
              <a:t> quality </a:t>
            </a:r>
            <a:r>
              <a:rPr lang="pt-BR" sz="1400" dirty="0" err="1"/>
              <a:t>improvements</a:t>
            </a:r>
            <a:r>
              <a:rPr lang="pt-BR" sz="1400" dirty="0"/>
              <a:t> in </a:t>
            </a:r>
            <a:r>
              <a:rPr lang="pt-BR" sz="1400" dirty="0" err="1"/>
              <a:t>the</a:t>
            </a:r>
            <a:r>
              <a:rPr lang="pt-BR" sz="1400" dirty="0"/>
              <a:t> </a:t>
            </a:r>
            <a:r>
              <a:rPr lang="pt-BR" sz="1400" dirty="0" err="1"/>
              <a:t>intensive</a:t>
            </a:r>
            <a:r>
              <a:rPr lang="pt-BR" sz="1400" dirty="0"/>
              <a:t> </a:t>
            </a:r>
            <a:r>
              <a:rPr lang="pt-BR" sz="1400" dirty="0" err="1"/>
              <a:t>care</a:t>
            </a:r>
            <a:r>
              <a:rPr lang="pt-BR" sz="1400" dirty="0"/>
              <a:t> </a:t>
            </a:r>
            <a:r>
              <a:rPr lang="pt-BR" sz="1400" dirty="0" err="1"/>
              <a:t>unit</a:t>
            </a:r>
            <a:r>
              <a:rPr lang="pt-BR" sz="1400" dirty="0"/>
              <a:t>: </a:t>
            </a:r>
            <a:r>
              <a:rPr lang="pt-BR" sz="1400" dirty="0" err="1"/>
              <a:t>Ventilator</a:t>
            </a:r>
            <a:r>
              <a:rPr lang="pt-BR" sz="1400" dirty="0"/>
              <a:t> </a:t>
            </a:r>
            <a:r>
              <a:rPr lang="pt-BR" sz="1400" dirty="0" err="1"/>
              <a:t>bundle</a:t>
            </a:r>
            <a:r>
              <a:rPr lang="pt-BR" sz="1400" dirty="0"/>
              <a:t> as </a:t>
            </a:r>
            <a:r>
              <a:rPr lang="pt-BR" sz="1400" dirty="0" err="1"/>
              <a:t>an</a:t>
            </a:r>
            <a:r>
              <a:rPr lang="pt-BR" sz="1400" dirty="0"/>
              <a:t> </a:t>
            </a:r>
            <a:r>
              <a:rPr lang="pt-BR" sz="1400" dirty="0" err="1"/>
              <a:t>example</a:t>
            </a:r>
            <a:r>
              <a:rPr lang="pt-BR" sz="1400" dirty="0"/>
              <a:t>. </a:t>
            </a:r>
            <a:r>
              <a:rPr lang="pt-BR" sz="1400" dirty="0" err="1"/>
              <a:t>Crit</a:t>
            </a:r>
            <a:r>
              <a:rPr lang="pt-BR" sz="1400" dirty="0"/>
              <a:t> Care Med. 2009;37:305–9.</a:t>
            </a:r>
            <a:endParaRPr lang="pt-BR" sz="1400" b="1" dirty="0">
              <a:hlinkClick r:id="rId6"/>
            </a:endParaRPr>
          </a:p>
          <a:p>
            <a:pPr marL="609600" indent="-609600">
              <a:lnSpc>
                <a:spcPct val="80000"/>
              </a:lnSpc>
            </a:pPr>
            <a:r>
              <a:rPr lang="pt-BR" sz="1400" b="1" dirty="0" err="1">
                <a:hlinkClick r:id="rId6"/>
              </a:rPr>
              <a:t>PubMed</a:t>
            </a:r>
            <a:r>
              <a:rPr lang="pt-BR" sz="1400" b="1" dirty="0"/>
              <a:t> </a:t>
            </a:r>
            <a:r>
              <a:rPr lang="pt-BR" sz="1400" b="1" dirty="0" err="1">
                <a:hlinkClick r:id="rId7"/>
              </a:rPr>
              <a:t>Article</a:t>
            </a:r>
            <a:r>
              <a:rPr lang="pt-BR" sz="1400" b="1" dirty="0"/>
              <a:t> </a:t>
            </a:r>
            <a:r>
              <a:rPr lang="pt-BR" sz="1400" b="1" dirty="0">
                <a:hlinkClick r:id="rId8"/>
              </a:rPr>
              <a:t>Google Scholar</a:t>
            </a:r>
            <a:r>
              <a:rPr lang="pt-BR" sz="1400" b="1" dirty="0"/>
              <a:t> </a:t>
            </a:r>
            <a:endParaRPr lang="pt-BR" sz="1400" dirty="0"/>
          </a:p>
          <a:p>
            <a:pPr marL="609600" indent="-609600">
              <a:lnSpc>
                <a:spcPct val="80000"/>
              </a:lnSpc>
            </a:pPr>
            <a:r>
              <a:rPr lang="pt-BR" sz="1400" dirty="0" err="1"/>
              <a:t>Romantsik</a:t>
            </a:r>
            <a:r>
              <a:rPr lang="pt-BR" sz="1400" dirty="0"/>
              <a:t> O, </a:t>
            </a:r>
            <a:r>
              <a:rPr lang="pt-BR" sz="1400" dirty="0" err="1"/>
              <a:t>Bruschettini</a:t>
            </a:r>
            <a:r>
              <a:rPr lang="pt-BR" sz="1400" dirty="0"/>
              <a:t> M, </a:t>
            </a:r>
            <a:r>
              <a:rPr lang="pt-BR" sz="1400" dirty="0" err="1"/>
              <a:t>Ley</a:t>
            </a:r>
            <a:r>
              <a:rPr lang="pt-BR" sz="1400" dirty="0"/>
              <a:t> D. Intraventricular </a:t>
            </a:r>
            <a:r>
              <a:rPr lang="pt-BR" sz="1400" dirty="0" err="1"/>
              <a:t>hemorrhage</a:t>
            </a:r>
            <a:r>
              <a:rPr lang="pt-BR" sz="1400" dirty="0"/>
              <a:t> </a:t>
            </a:r>
            <a:r>
              <a:rPr lang="pt-BR" sz="1400" dirty="0" err="1"/>
              <a:t>and</a:t>
            </a:r>
            <a:r>
              <a:rPr lang="pt-BR" sz="1400" dirty="0"/>
              <a:t> </a:t>
            </a:r>
            <a:r>
              <a:rPr lang="pt-BR" sz="1400" dirty="0" err="1"/>
              <a:t>white</a:t>
            </a:r>
            <a:r>
              <a:rPr lang="pt-BR" sz="1400" dirty="0"/>
              <a:t> </a:t>
            </a:r>
            <a:r>
              <a:rPr lang="pt-BR" sz="1400" dirty="0" err="1"/>
              <a:t>matter</a:t>
            </a:r>
            <a:r>
              <a:rPr lang="pt-BR" sz="1400" dirty="0"/>
              <a:t> injury in </a:t>
            </a:r>
            <a:r>
              <a:rPr lang="pt-BR" sz="1400" dirty="0" err="1"/>
              <a:t>preclinical</a:t>
            </a:r>
            <a:r>
              <a:rPr lang="pt-BR" sz="1400" dirty="0"/>
              <a:t> </a:t>
            </a:r>
            <a:r>
              <a:rPr lang="pt-BR" sz="1400" dirty="0" err="1"/>
              <a:t>and</a:t>
            </a:r>
            <a:r>
              <a:rPr lang="pt-BR" sz="1400" dirty="0"/>
              <a:t> </a:t>
            </a:r>
            <a:r>
              <a:rPr lang="pt-BR" sz="1400" dirty="0" err="1"/>
              <a:t>clinical</a:t>
            </a:r>
            <a:r>
              <a:rPr lang="pt-BR" sz="1400" dirty="0"/>
              <a:t> </a:t>
            </a:r>
            <a:r>
              <a:rPr lang="pt-BR" sz="1400" dirty="0" err="1"/>
              <a:t>studies</a:t>
            </a:r>
            <a:r>
              <a:rPr lang="pt-BR" sz="1400" dirty="0"/>
              <a:t>. </a:t>
            </a:r>
            <a:r>
              <a:rPr lang="pt-BR" sz="1400" dirty="0" err="1"/>
              <a:t>Neoreviews</a:t>
            </a:r>
            <a:r>
              <a:rPr lang="pt-BR" sz="1400" dirty="0"/>
              <a:t>. 2019;20:e636–e52.</a:t>
            </a:r>
            <a:endParaRPr lang="pt-BR" sz="1400" b="1" dirty="0">
              <a:hlinkClick r:id="rId9"/>
            </a:endParaRPr>
          </a:p>
          <a:p>
            <a:pPr marL="609600" indent="-609600">
              <a:lnSpc>
                <a:spcPct val="80000"/>
              </a:lnSpc>
            </a:pPr>
            <a:r>
              <a:rPr lang="pt-BR" sz="1400" b="1" dirty="0" err="1">
                <a:hlinkClick r:id="rId9"/>
              </a:rPr>
              <a:t>PubMed</a:t>
            </a:r>
            <a:r>
              <a:rPr lang="pt-BR" sz="1400" b="1" dirty="0"/>
              <a:t> </a:t>
            </a:r>
            <a:r>
              <a:rPr lang="pt-BR" sz="1400" b="1" dirty="0" err="1">
                <a:hlinkClick r:id="rId10"/>
              </a:rPr>
              <a:t>Article</a:t>
            </a:r>
            <a:r>
              <a:rPr lang="pt-BR" sz="1400" b="1" dirty="0"/>
              <a:t> </a:t>
            </a:r>
            <a:r>
              <a:rPr lang="pt-BR" sz="1400" b="1" dirty="0">
                <a:hlinkClick r:id="rId11"/>
              </a:rPr>
              <a:t>Google Scholar</a:t>
            </a:r>
            <a:r>
              <a:rPr lang="pt-BR" sz="1400" b="1" dirty="0"/>
              <a:t> </a:t>
            </a:r>
            <a:endParaRPr lang="pt-BR" sz="1400" dirty="0"/>
          </a:p>
          <a:p>
            <a:pPr marL="609600" indent="-609600">
              <a:lnSpc>
                <a:spcPct val="80000"/>
              </a:lnSpc>
            </a:pPr>
            <a:r>
              <a:rPr lang="pt-BR" sz="1400" dirty="0" err="1"/>
              <a:t>Papile</a:t>
            </a:r>
            <a:r>
              <a:rPr lang="pt-BR" sz="1400" dirty="0"/>
              <a:t> LA, </a:t>
            </a:r>
            <a:r>
              <a:rPr lang="pt-BR" sz="1400" dirty="0" err="1"/>
              <a:t>Burstein</a:t>
            </a:r>
            <a:r>
              <a:rPr lang="pt-BR" sz="1400" dirty="0"/>
              <a:t> J, </a:t>
            </a:r>
            <a:r>
              <a:rPr lang="pt-BR" sz="1400" dirty="0" err="1"/>
              <a:t>Burstein</a:t>
            </a:r>
            <a:r>
              <a:rPr lang="pt-BR" sz="1400" dirty="0"/>
              <a:t> R, </a:t>
            </a:r>
            <a:r>
              <a:rPr lang="pt-BR" sz="1400" dirty="0" err="1"/>
              <a:t>Koffler</a:t>
            </a:r>
            <a:r>
              <a:rPr lang="pt-BR" sz="1400" dirty="0"/>
              <a:t> H. </a:t>
            </a:r>
            <a:r>
              <a:rPr lang="pt-BR" sz="1400" dirty="0" err="1"/>
              <a:t>Incidence</a:t>
            </a:r>
            <a:r>
              <a:rPr lang="pt-BR" sz="1400" dirty="0"/>
              <a:t> </a:t>
            </a:r>
            <a:r>
              <a:rPr lang="pt-BR" sz="1400" dirty="0" err="1"/>
              <a:t>and</a:t>
            </a:r>
            <a:r>
              <a:rPr lang="pt-BR" sz="1400" dirty="0"/>
              <a:t> </a:t>
            </a:r>
            <a:r>
              <a:rPr lang="pt-BR" sz="1400" dirty="0" err="1"/>
              <a:t>evolution</a:t>
            </a:r>
            <a:r>
              <a:rPr lang="pt-BR" sz="1400" dirty="0"/>
              <a:t> of </a:t>
            </a:r>
            <a:r>
              <a:rPr lang="pt-BR" sz="1400" dirty="0" err="1"/>
              <a:t>subependymal</a:t>
            </a:r>
            <a:r>
              <a:rPr lang="pt-BR" sz="1400" dirty="0"/>
              <a:t> </a:t>
            </a:r>
            <a:r>
              <a:rPr lang="pt-BR" sz="1400" dirty="0" err="1"/>
              <a:t>and</a:t>
            </a:r>
            <a:r>
              <a:rPr lang="pt-BR" sz="1400" dirty="0"/>
              <a:t> intraventricular </a:t>
            </a:r>
            <a:r>
              <a:rPr lang="pt-BR" sz="1400" dirty="0" err="1"/>
              <a:t>hemorrhage</a:t>
            </a:r>
            <a:r>
              <a:rPr lang="pt-BR" sz="1400" dirty="0"/>
              <a:t>: a </a:t>
            </a:r>
            <a:r>
              <a:rPr lang="pt-BR" sz="1400" dirty="0" err="1"/>
              <a:t>study</a:t>
            </a:r>
            <a:r>
              <a:rPr lang="pt-BR" sz="1400" dirty="0"/>
              <a:t> of infants </a:t>
            </a:r>
            <a:r>
              <a:rPr lang="pt-BR" sz="1400" dirty="0" err="1"/>
              <a:t>with</a:t>
            </a:r>
            <a:r>
              <a:rPr lang="pt-BR" sz="1400" dirty="0"/>
              <a:t> </a:t>
            </a:r>
            <a:r>
              <a:rPr lang="pt-BR" sz="1400" dirty="0" err="1"/>
              <a:t>birth</a:t>
            </a:r>
            <a:r>
              <a:rPr lang="pt-BR" sz="1400" dirty="0"/>
              <a:t> </a:t>
            </a:r>
            <a:r>
              <a:rPr lang="pt-BR" sz="1400" dirty="0" err="1"/>
              <a:t>weights</a:t>
            </a:r>
            <a:r>
              <a:rPr lang="pt-BR" sz="1400" dirty="0"/>
              <a:t> </a:t>
            </a:r>
            <a:r>
              <a:rPr lang="pt-BR" sz="1400" dirty="0" err="1"/>
              <a:t>less</a:t>
            </a:r>
            <a:r>
              <a:rPr lang="pt-BR" sz="1400" dirty="0"/>
              <a:t> </a:t>
            </a:r>
            <a:r>
              <a:rPr lang="pt-BR" sz="1400" dirty="0" err="1"/>
              <a:t>than</a:t>
            </a:r>
            <a:r>
              <a:rPr lang="pt-BR" sz="1400" dirty="0"/>
              <a:t> 1,500 </a:t>
            </a:r>
            <a:r>
              <a:rPr lang="pt-BR" sz="1400" dirty="0" err="1"/>
              <a:t>gm</a:t>
            </a:r>
            <a:r>
              <a:rPr lang="pt-BR" sz="1400" dirty="0"/>
              <a:t>. J </a:t>
            </a:r>
            <a:r>
              <a:rPr lang="pt-BR" sz="1400" dirty="0" err="1"/>
              <a:t>Pediatr</a:t>
            </a:r>
            <a:r>
              <a:rPr lang="pt-BR" sz="1400" dirty="0"/>
              <a:t>. 1978;92:529–34.</a:t>
            </a:r>
            <a:endParaRPr lang="pt-BR" sz="1400" b="1" dirty="0">
              <a:hlinkClick r:id="rId12"/>
            </a:endParaRPr>
          </a:p>
          <a:p>
            <a:pPr marL="609600" indent="-609600">
              <a:lnSpc>
                <a:spcPct val="80000"/>
              </a:lnSpc>
            </a:pPr>
            <a:r>
              <a:rPr lang="pt-BR" sz="1400" b="1" dirty="0">
                <a:hlinkClick r:id="rId12"/>
              </a:rPr>
              <a:t>CAS</a:t>
            </a:r>
            <a:r>
              <a:rPr lang="pt-BR" sz="1400" b="1" dirty="0"/>
              <a:t> </a:t>
            </a:r>
            <a:r>
              <a:rPr lang="pt-BR" sz="1400" b="1" dirty="0" err="1">
                <a:hlinkClick r:id="rId13"/>
              </a:rPr>
              <a:t>PubMed</a:t>
            </a:r>
            <a:r>
              <a:rPr lang="pt-BR" sz="1400" b="1" dirty="0"/>
              <a:t> </a:t>
            </a:r>
            <a:r>
              <a:rPr lang="pt-BR" sz="1400" b="1" dirty="0" err="1">
                <a:hlinkClick r:id="rId14"/>
              </a:rPr>
              <a:t>Article</a:t>
            </a:r>
            <a:r>
              <a:rPr lang="pt-BR" sz="1400" b="1" dirty="0"/>
              <a:t> </a:t>
            </a:r>
            <a:r>
              <a:rPr lang="pt-BR" sz="1400" b="1" dirty="0">
                <a:hlinkClick r:id="rId15"/>
              </a:rPr>
              <a:t>Google Scholar</a:t>
            </a:r>
            <a:r>
              <a:rPr lang="pt-BR" sz="1400" b="1" dirty="0"/>
              <a:t> </a:t>
            </a:r>
            <a:endParaRPr lang="pt-BR" sz="1400" dirty="0"/>
          </a:p>
          <a:p>
            <a:pPr marL="609600" indent="-609600">
              <a:lnSpc>
                <a:spcPct val="80000"/>
              </a:lnSpc>
            </a:pPr>
            <a:r>
              <a:rPr lang="pt-BR" sz="1400" dirty="0" err="1"/>
              <a:t>Levene</a:t>
            </a:r>
            <a:r>
              <a:rPr lang="pt-BR" sz="1400" dirty="0"/>
              <a:t> MI. </a:t>
            </a:r>
            <a:r>
              <a:rPr lang="pt-BR" sz="1400" dirty="0" err="1"/>
              <a:t>Measurement</a:t>
            </a:r>
            <a:r>
              <a:rPr lang="pt-BR" sz="1400" dirty="0"/>
              <a:t> of </a:t>
            </a:r>
            <a:r>
              <a:rPr lang="pt-BR" sz="1400" dirty="0" err="1"/>
              <a:t>the</a:t>
            </a:r>
            <a:r>
              <a:rPr lang="pt-BR" sz="1400" dirty="0"/>
              <a:t> </a:t>
            </a:r>
            <a:r>
              <a:rPr lang="pt-BR" sz="1400" dirty="0" err="1"/>
              <a:t>growth</a:t>
            </a:r>
            <a:r>
              <a:rPr lang="pt-BR" sz="1400" dirty="0"/>
              <a:t> of </a:t>
            </a:r>
            <a:r>
              <a:rPr lang="pt-BR" sz="1400" dirty="0" err="1"/>
              <a:t>the</a:t>
            </a:r>
            <a:r>
              <a:rPr lang="pt-BR" sz="1400" dirty="0"/>
              <a:t> lateral </a:t>
            </a:r>
            <a:r>
              <a:rPr lang="pt-BR" sz="1400" dirty="0" err="1"/>
              <a:t>ventricles</a:t>
            </a:r>
            <a:r>
              <a:rPr lang="pt-BR" sz="1400" dirty="0"/>
              <a:t> in preterm infants </a:t>
            </a:r>
            <a:r>
              <a:rPr lang="pt-BR" sz="1400" dirty="0" err="1"/>
              <a:t>with</a:t>
            </a:r>
            <a:r>
              <a:rPr lang="pt-BR" sz="1400" dirty="0"/>
              <a:t> real-time </a:t>
            </a:r>
            <a:r>
              <a:rPr lang="pt-BR" sz="1400" dirty="0" err="1"/>
              <a:t>ultrasound</a:t>
            </a:r>
            <a:r>
              <a:rPr lang="pt-BR" sz="1400" dirty="0"/>
              <a:t>. Arch </a:t>
            </a:r>
            <a:r>
              <a:rPr lang="pt-BR" sz="1400" dirty="0" err="1"/>
              <a:t>Dis</a:t>
            </a:r>
            <a:r>
              <a:rPr lang="pt-BR" sz="1400" dirty="0"/>
              <a:t> </a:t>
            </a:r>
            <a:r>
              <a:rPr lang="pt-BR" sz="1400" dirty="0" err="1"/>
              <a:t>Child</a:t>
            </a:r>
            <a:r>
              <a:rPr lang="pt-BR" sz="1400" dirty="0"/>
              <a:t>. 1981;56:900–4.</a:t>
            </a:r>
            <a:endParaRPr lang="pt-BR" sz="1400" b="1" dirty="0">
              <a:hlinkClick r:id="rId16"/>
            </a:endParaRPr>
          </a:p>
          <a:p>
            <a:pPr marL="609600" indent="-609600">
              <a:lnSpc>
                <a:spcPct val="80000"/>
              </a:lnSpc>
            </a:pPr>
            <a:r>
              <a:rPr lang="pt-BR" sz="1400" b="1" dirty="0">
                <a:hlinkClick r:id="rId16"/>
              </a:rPr>
              <a:t>CAS</a:t>
            </a:r>
            <a:r>
              <a:rPr lang="pt-BR" sz="1400" b="1" dirty="0"/>
              <a:t> </a:t>
            </a:r>
            <a:r>
              <a:rPr lang="pt-BR" sz="1400" b="1" dirty="0" err="1">
                <a:hlinkClick r:id="rId17"/>
              </a:rPr>
              <a:t>PubMed</a:t>
            </a:r>
            <a:r>
              <a:rPr lang="pt-BR" sz="1400" b="1" dirty="0"/>
              <a:t> </a:t>
            </a:r>
            <a:r>
              <a:rPr lang="pt-BR" sz="1400" b="1" dirty="0" err="1">
                <a:hlinkClick r:id="rId18"/>
              </a:rPr>
              <a:t>PubMed</a:t>
            </a:r>
            <a:r>
              <a:rPr lang="pt-BR" sz="1400" b="1" dirty="0">
                <a:hlinkClick r:id="rId18"/>
              </a:rPr>
              <a:t> Central</a:t>
            </a:r>
            <a:r>
              <a:rPr lang="pt-BR" sz="1400" b="1" dirty="0"/>
              <a:t> </a:t>
            </a:r>
            <a:r>
              <a:rPr lang="pt-BR" sz="1400" b="1" dirty="0" err="1">
                <a:hlinkClick r:id="rId19"/>
              </a:rPr>
              <a:t>Article</a:t>
            </a:r>
            <a:r>
              <a:rPr lang="pt-BR" sz="1400" b="1" dirty="0"/>
              <a:t> </a:t>
            </a:r>
            <a:r>
              <a:rPr lang="pt-BR" sz="1400" b="1" dirty="0">
                <a:hlinkClick r:id="rId20"/>
              </a:rPr>
              <a:t>Google Scholar</a:t>
            </a:r>
            <a:r>
              <a:rPr lang="pt-BR" sz="1400" b="1" dirty="0"/>
              <a:t> </a:t>
            </a:r>
            <a:endParaRPr lang="pt-BR" sz="1400" dirty="0"/>
          </a:p>
          <a:p>
            <a:pPr marL="609600" indent="-609600">
              <a:lnSpc>
                <a:spcPct val="80000"/>
              </a:lnSpc>
            </a:pPr>
            <a:r>
              <a:rPr lang="pt-BR" sz="1400" dirty="0" err="1"/>
              <a:t>Noori</a:t>
            </a:r>
            <a:r>
              <a:rPr lang="pt-BR" sz="1400" dirty="0"/>
              <a:t> S, Anderson M, </a:t>
            </a:r>
            <a:r>
              <a:rPr lang="pt-BR" sz="1400" dirty="0" err="1"/>
              <a:t>Soleymani</a:t>
            </a:r>
            <a:r>
              <a:rPr lang="pt-BR" sz="1400" dirty="0"/>
              <a:t> S, Seri I. </a:t>
            </a:r>
            <a:r>
              <a:rPr lang="pt-BR" sz="1400" dirty="0" err="1"/>
              <a:t>Effect</a:t>
            </a:r>
            <a:r>
              <a:rPr lang="pt-BR" sz="1400" dirty="0"/>
              <a:t> of </a:t>
            </a:r>
            <a:r>
              <a:rPr lang="pt-BR" sz="1400" dirty="0" err="1"/>
              <a:t>carbon</a:t>
            </a:r>
            <a:r>
              <a:rPr lang="pt-BR" sz="1400" dirty="0"/>
              <a:t> </a:t>
            </a:r>
            <a:r>
              <a:rPr lang="pt-BR" sz="1400" dirty="0" err="1"/>
              <a:t>dioxide</a:t>
            </a:r>
            <a:r>
              <a:rPr lang="pt-BR" sz="1400" dirty="0"/>
              <a:t> </a:t>
            </a:r>
            <a:r>
              <a:rPr lang="pt-BR" sz="1400" dirty="0" err="1"/>
              <a:t>on</a:t>
            </a:r>
            <a:r>
              <a:rPr lang="pt-BR" sz="1400" dirty="0"/>
              <a:t> cerebral blood flow </a:t>
            </a:r>
            <a:r>
              <a:rPr lang="pt-BR" sz="1400" dirty="0" err="1"/>
              <a:t>velocity</a:t>
            </a:r>
            <a:r>
              <a:rPr lang="pt-BR" sz="1400" dirty="0"/>
              <a:t> in preterm infants </a:t>
            </a:r>
            <a:r>
              <a:rPr lang="pt-BR" sz="1400" dirty="0" err="1"/>
              <a:t>during</a:t>
            </a:r>
            <a:r>
              <a:rPr lang="pt-BR" sz="1400" dirty="0"/>
              <a:t> </a:t>
            </a:r>
            <a:r>
              <a:rPr lang="pt-BR" sz="1400" dirty="0" err="1"/>
              <a:t>postnatal</a:t>
            </a:r>
            <a:r>
              <a:rPr lang="pt-BR" sz="1400" dirty="0"/>
              <a:t> </a:t>
            </a:r>
            <a:r>
              <a:rPr lang="pt-BR" sz="1400" dirty="0" err="1"/>
              <a:t>transition</a:t>
            </a:r>
            <a:r>
              <a:rPr lang="pt-BR" sz="1400" dirty="0"/>
              <a:t>. Acta Paediatr. 2014;103:e334–9.</a:t>
            </a:r>
            <a:endParaRPr lang="pt-BR" sz="1400" b="1" dirty="0">
              <a:hlinkClick r:id="rId21"/>
            </a:endParaRPr>
          </a:p>
          <a:p>
            <a:pPr marL="609600" indent="-609600">
              <a:lnSpc>
                <a:spcPct val="80000"/>
              </a:lnSpc>
            </a:pPr>
            <a:r>
              <a:rPr lang="pt-BR" sz="1400" b="1" dirty="0">
                <a:hlinkClick r:id="rId21"/>
              </a:rPr>
              <a:t>CAS</a:t>
            </a:r>
            <a:r>
              <a:rPr lang="pt-BR" sz="1400" b="1" dirty="0"/>
              <a:t> </a:t>
            </a:r>
            <a:r>
              <a:rPr lang="pt-BR" sz="1400" b="1" dirty="0" err="1">
                <a:hlinkClick r:id="rId22"/>
              </a:rPr>
              <a:t>PubMed</a:t>
            </a:r>
            <a:r>
              <a:rPr lang="pt-BR" sz="1400" b="1" dirty="0"/>
              <a:t> </a:t>
            </a:r>
            <a:r>
              <a:rPr lang="pt-BR" sz="1400" b="1" dirty="0" err="1">
                <a:hlinkClick r:id="rId23"/>
              </a:rPr>
              <a:t>Article</a:t>
            </a:r>
            <a:r>
              <a:rPr lang="pt-BR" sz="1400" b="1" dirty="0"/>
              <a:t> </a:t>
            </a:r>
            <a:r>
              <a:rPr lang="pt-BR" sz="1400" b="1" dirty="0">
                <a:hlinkClick r:id="rId24"/>
              </a:rPr>
              <a:t>Google Scholar</a:t>
            </a:r>
            <a:r>
              <a:rPr lang="pt-BR" sz="1400" b="1" dirty="0"/>
              <a:t> </a:t>
            </a:r>
            <a:endParaRPr lang="pt-BR" sz="1400" dirty="0"/>
          </a:p>
          <a:p>
            <a:pPr marL="609600" indent="-609600">
              <a:lnSpc>
                <a:spcPct val="80000"/>
              </a:lnSpc>
            </a:pPr>
            <a:r>
              <a:rPr lang="pt-BR" sz="1400" dirty="0"/>
              <a:t>Kaiser JR, Gauss CH, </a:t>
            </a:r>
            <a:r>
              <a:rPr lang="pt-BR" sz="1400" dirty="0" err="1"/>
              <a:t>Pont</a:t>
            </a:r>
            <a:r>
              <a:rPr lang="pt-BR" sz="1400" dirty="0"/>
              <a:t> MM, Williams DK. </a:t>
            </a:r>
            <a:r>
              <a:rPr lang="pt-BR" sz="1400" dirty="0" err="1"/>
              <a:t>Hypercapnia</a:t>
            </a:r>
            <a:r>
              <a:rPr lang="pt-BR" sz="1400" dirty="0"/>
              <a:t> </a:t>
            </a:r>
            <a:r>
              <a:rPr lang="pt-BR" sz="1400" dirty="0" err="1"/>
              <a:t>during</a:t>
            </a:r>
            <a:r>
              <a:rPr lang="pt-BR" sz="1400" dirty="0"/>
              <a:t> </a:t>
            </a:r>
            <a:r>
              <a:rPr lang="pt-BR" sz="1400" dirty="0" err="1"/>
              <a:t>the</a:t>
            </a:r>
            <a:r>
              <a:rPr lang="pt-BR" sz="1400" dirty="0"/>
              <a:t> </a:t>
            </a:r>
            <a:r>
              <a:rPr lang="pt-BR" sz="1400" dirty="0" err="1"/>
              <a:t>first</a:t>
            </a:r>
            <a:r>
              <a:rPr lang="pt-BR" sz="1400" dirty="0"/>
              <a:t> 3 </a:t>
            </a:r>
            <a:r>
              <a:rPr lang="pt-BR" sz="1400" dirty="0" err="1"/>
              <a:t>days</a:t>
            </a:r>
            <a:r>
              <a:rPr lang="pt-BR" sz="1400" dirty="0"/>
              <a:t> of </a:t>
            </a:r>
            <a:r>
              <a:rPr lang="pt-BR" sz="1400" dirty="0" err="1"/>
              <a:t>life</a:t>
            </a:r>
            <a:r>
              <a:rPr lang="pt-BR" sz="1400" dirty="0"/>
              <a:t> </a:t>
            </a:r>
            <a:r>
              <a:rPr lang="pt-BR" sz="1400" dirty="0" err="1"/>
              <a:t>is</a:t>
            </a:r>
            <a:r>
              <a:rPr lang="pt-BR" sz="1400" dirty="0"/>
              <a:t> associated </a:t>
            </a:r>
            <a:r>
              <a:rPr lang="pt-BR" sz="1400" dirty="0" err="1"/>
              <a:t>with</a:t>
            </a:r>
            <a:r>
              <a:rPr lang="pt-BR" sz="1400" dirty="0"/>
              <a:t> severe intraventricular </a:t>
            </a:r>
            <a:r>
              <a:rPr lang="pt-BR" sz="1400" dirty="0" err="1"/>
              <a:t>hemorrhage</a:t>
            </a:r>
            <a:r>
              <a:rPr lang="pt-BR" sz="1400" dirty="0"/>
              <a:t> in very </a:t>
            </a:r>
            <a:r>
              <a:rPr lang="pt-BR" sz="1400" dirty="0" err="1"/>
              <a:t>low</a:t>
            </a:r>
            <a:r>
              <a:rPr lang="pt-BR" sz="1400" dirty="0"/>
              <a:t> </a:t>
            </a:r>
            <a:r>
              <a:rPr lang="pt-BR" sz="1400" dirty="0" err="1"/>
              <a:t>birth</a:t>
            </a:r>
            <a:r>
              <a:rPr lang="pt-BR" sz="1400" dirty="0"/>
              <a:t> </a:t>
            </a:r>
            <a:r>
              <a:rPr lang="pt-BR" sz="1400" dirty="0" err="1"/>
              <a:t>weight</a:t>
            </a:r>
            <a:r>
              <a:rPr lang="pt-BR" sz="1400" dirty="0"/>
              <a:t> infants. J Perinatol. 2006;26:279–85.</a:t>
            </a:r>
            <a:endParaRPr lang="pt-BR" sz="1400" b="1" dirty="0">
              <a:hlinkClick r:id="rId25"/>
            </a:endParaRPr>
          </a:p>
          <a:p>
            <a:pPr marL="609600" indent="-609600">
              <a:lnSpc>
                <a:spcPct val="80000"/>
              </a:lnSpc>
            </a:pPr>
            <a:r>
              <a:rPr lang="pt-BR" sz="1400" b="1" dirty="0">
                <a:hlinkClick r:id="rId25"/>
              </a:rPr>
              <a:t>CAS</a:t>
            </a:r>
            <a:r>
              <a:rPr lang="pt-BR" sz="1400" b="1" dirty="0"/>
              <a:t> </a:t>
            </a:r>
            <a:r>
              <a:rPr lang="pt-BR" sz="1400" b="1" dirty="0" err="1">
                <a:hlinkClick r:id="rId26"/>
              </a:rPr>
              <a:t>PubMed</a:t>
            </a:r>
            <a:r>
              <a:rPr lang="pt-BR" sz="1400" b="1" dirty="0"/>
              <a:t> </a:t>
            </a:r>
            <a:r>
              <a:rPr lang="pt-BR" sz="1400" b="1" dirty="0" err="1">
                <a:hlinkClick r:id="rId27"/>
              </a:rPr>
              <a:t>Article</a:t>
            </a:r>
            <a:r>
              <a:rPr lang="pt-BR" sz="1400" b="1" dirty="0"/>
              <a:t> </a:t>
            </a:r>
            <a:r>
              <a:rPr lang="pt-BR" sz="1400" b="1" dirty="0">
                <a:hlinkClick r:id="rId28"/>
              </a:rPr>
              <a:t>Google Scholar</a:t>
            </a:r>
            <a:r>
              <a:rPr lang="pt-BR" sz="1400" b="1" dirty="0"/>
              <a:t> </a:t>
            </a:r>
            <a:endParaRPr lang="pt-BR" sz="1400" dirty="0"/>
          </a:p>
          <a:p>
            <a:pPr marL="609600" indent="-609600">
              <a:lnSpc>
                <a:spcPct val="80000"/>
              </a:lnSpc>
            </a:pPr>
            <a:r>
              <a:rPr lang="pt-BR" sz="1400" dirty="0" err="1"/>
              <a:t>Alderliesten</a:t>
            </a:r>
            <a:r>
              <a:rPr lang="pt-BR" sz="1400" dirty="0"/>
              <a:t> T, </a:t>
            </a:r>
            <a:r>
              <a:rPr lang="pt-BR" sz="1400" dirty="0" err="1"/>
              <a:t>Dix</a:t>
            </a:r>
            <a:r>
              <a:rPr lang="pt-BR" sz="1400" dirty="0"/>
              <a:t> L, </a:t>
            </a:r>
            <a:r>
              <a:rPr lang="pt-BR" sz="1400" dirty="0" err="1"/>
              <a:t>Baerts</a:t>
            </a:r>
            <a:r>
              <a:rPr lang="pt-BR" sz="1400" dirty="0"/>
              <a:t> W, </a:t>
            </a:r>
            <a:r>
              <a:rPr lang="pt-BR" sz="1400" dirty="0" err="1"/>
              <a:t>Caicedo</a:t>
            </a:r>
            <a:r>
              <a:rPr lang="pt-BR" sz="1400" dirty="0"/>
              <a:t> A, van </a:t>
            </a:r>
            <a:r>
              <a:rPr lang="pt-BR" sz="1400" dirty="0" err="1"/>
              <a:t>Huffel</a:t>
            </a:r>
            <a:r>
              <a:rPr lang="pt-BR" sz="1400" dirty="0"/>
              <a:t> S, </a:t>
            </a:r>
            <a:r>
              <a:rPr lang="pt-BR" sz="1400" dirty="0" err="1"/>
              <a:t>Naulaers</a:t>
            </a:r>
            <a:r>
              <a:rPr lang="pt-BR" sz="1400" dirty="0"/>
              <a:t> G, et al. </a:t>
            </a:r>
            <a:r>
              <a:rPr lang="pt-BR" sz="1400" dirty="0" err="1"/>
              <a:t>Reference</a:t>
            </a:r>
            <a:r>
              <a:rPr lang="pt-BR" sz="1400" dirty="0"/>
              <a:t> </a:t>
            </a:r>
            <a:r>
              <a:rPr lang="pt-BR" sz="1400" dirty="0" err="1"/>
              <a:t>values</a:t>
            </a:r>
            <a:r>
              <a:rPr lang="pt-BR" sz="1400" dirty="0"/>
              <a:t> of regional cerebral </a:t>
            </a:r>
            <a:r>
              <a:rPr lang="pt-BR" sz="1400" dirty="0" err="1"/>
              <a:t>oxygen</a:t>
            </a:r>
            <a:r>
              <a:rPr lang="pt-BR" sz="1400" dirty="0"/>
              <a:t> </a:t>
            </a:r>
            <a:r>
              <a:rPr lang="pt-BR" sz="1400" dirty="0" err="1"/>
              <a:t>saturation</a:t>
            </a:r>
            <a:r>
              <a:rPr lang="pt-BR" sz="1400" dirty="0"/>
              <a:t> </a:t>
            </a:r>
            <a:r>
              <a:rPr lang="pt-BR" sz="1400" dirty="0" err="1"/>
              <a:t>during</a:t>
            </a:r>
            <a:r>
              <a:rPr lang="pt-BR" sz="1400" dirty="0"/>
              <a:t> </a:t>
            </a:r>
            <a:r>
              <a:rPr lang="pt-BR" sz="1400" dirty="0" err="1"/>
              <a:t>the</a:t>
            </a:r>
            <a:r>
              <a:rPr lang="pt-BR" sz="1400" dirty="0"/>
              <a:t> </a:t>
            </a:r>
            <a:r>
              <a:rPr lang="pt-BR" sz="1400" dirty="0" err="1"/>
              <a:t>first</a:t>
            </a:r>
            <a:r>
              <a:rPr lang="pt-BR" sz="1400" dirty="0"/>
              <a:t> 3 </a:t>
            </a:r>
            <a:r>
              <a:rPr lang="pt-BR" sz="1400" dirty="0" err="1"/>
              <a:t>days</a:t>
            </a:r>
            <a:r>
              <a:rPr lang="pt-BR" sz="1400" dirty="0"/>
              <a:t> of </a:t>
            </a:r>
            <a:r>
              <a:rPr lang="pt-BR" sz="1400" dirty="0" err="1"/>
              <a:t>life</a:t>
            </a:r>
            <a:r>
              <a:rPr lang="pt-BR" sz="1400" dirty="0"/>
              <a:t> in preterm neonates. </a:t>
            </a:r>
            <a:r>
              <a:rPr lang="pt-BR" sz="1400" dirty="0" err="1"/>
              <a:t>Pediatr</a:t>
            </a:r>
            <a:r>
              <a:rPr lang="pt-BR" sz="1400" dirty="0"/>
              <a:t> Res. 2016;79:55–64.</a:t>
            </a:r>
            <a:endParaRPr lang="pt-BR" sz="1400" b="1" dirty="0">
              <a:hlinkClick r:id="rId29"/>
            </a:endParaRPr>
          </a:p>
          <a:p>
            <a:pPr marL="609600" indent="-609600">
              <a:lnSpc>
                <a:spcPct val="80000"/>
              </a:lnSpc>
            </a:pPr>
            <a:r>
              <a:rPr lang="pt-BR" sz="1400" b="1" dirty="0">
                <a:hlinkClick r:id="rId29"/>
              </a:rPr>
              <a:t>CAS</a:t>
            </a:r>
            <a:r>
              <a:rPr lang="pt-BR" sz="1400" b="1" dirty="0"/>
              <a:t> </a:t>
            </a:r>
            <a:r>
              <a:rPr lang="pt-BR" sz="1400" b="1" dirty="0" err="1">
                <a:hlinkClick r:id="rId30"/>
              </a:rPr>
              <a:t>PubMed</a:t>
            </a:r>
            <a:r>
              <a:rPr lang="pt-BR" sz="1400" b="1" dirty="0"/>
              <a:t> </a:t>
            </a:r>
            <a:r>
              <a:rPr lang="pt-BR" sz="1400" b="1" dirty="0" err="1">
                <a:hlinkClick r:id="rId31"/>
              </a:rPr>
              <a:t>Article</a:t>
            </a:r>
            <a:r>
              <a:rPr lang="pt-BR" sz="1400" b="1" dirty="0"/>
              <a:t> </a:t>
            </a:r>
            <a:r>
              <a:rPr lang="pt-BR" sz="1400" b="1" dirty="0">
                <a:hlinkClick r:id="rId32"/>
              </a:rPr>
              <a:t>Google Scholar</a:t>
            </a:r>
            <a:r>
              <a:rPr lang="pt-BR" sz="1400" b="1" dirty="0"/>
              <a:t> </a:t>
            </a:r>
            <a:endParaRPr lang="pt-BR" sz="1400" dirty="0"/>
          </a:p>
          <a:p>
            <a:pPr marL="609600" indent="-609600">
              <a:lnSpc>
                <a:spcPct val="80000"/>
              </a:lnSpc>
            </a:pPr>
            <a:r>
              <a:rPr lang="pt-BR" sz="1400" dirty="0" err="1"/>
              <a:t>Plomgaard</a:t>
            </a:r>
            <a:r>
              <a:rPr lang="pt-BR" sz="1400" dirty="0"/>
              <a:t> AM, van </a:t>
            </a:r>
            <a:r>
              <a:rPr lang="pt-BR" sz="1400" dirty="0" err="1"/>
              <a:t>Oeveren</a:t>
            </a:r>
            <a:r>
              <a:rPr lang="pt-BR" sz="1400" dirty="0"/>
              <a:t> W, </a:t>
            </a:r>
            <a:r>
              <a:rPr lang="pt-BR" sz="1400" dirty="0" err="1"/>
              <a:t>Petersen</a:t>
            </a:r>
            <a:r>
              <a:rPr lang="pt-BR" sz="1400" dirty="0"/>
              <a:t> TH, </a:t>
            </a:r>
            <a:r>
              <a:rPr lang="pt-BR" sz="1400" dirty="0" err="1"/>
              <a:t>Alderliesten</a:t>
            </a:r>
            <a:r>
              <a:rPr lang="pt-BR" sz="1400" dirty="0"/>
              <a:t> T, Austin T, van Bel F, et al. The </a:t>
            </a:r>
            <a:r>
              <a:rPr lang="pt-BR" sz="1400" dirty="0" err="1"/>
              <a:t>SafeBoosC</a:t>
            </a:r>
            <a:r>
              <a:rPr lang="pt-BR" sz="1400" dirty="0"/>
              <a:t> II </a:t>
            </a:r>
            <a:r>
              <a:rPr lang="pt-BR" sz="1400" dirty="0" err="1"/>
              <a:t>randomized</a:t>
            </a:r>
            <a:r>
              <a:rPr lang="pt-BR" sz="1400" dirty="0"/>
              <a:t> </a:t>
            </a:r>
            <a:r>
              <a:rPr lang="pt-BR" sz="1400" dirty="0" err="1"/>
              <a:t>trial</a:t>
            </a:r>
            <a:r>
              <a:rPr lang="pt-BR" sz="1400" dirty="0"/>
              <a:t>: </a:t>
            </a:r>
            <a:r>
              <a:rPr lang="pt-BR" sz="1400" dirty="0" err="1"/>
              <a:t>treatment</a:t>
            </a:r>
            <a:r>
              <a:rPr lang="pt-BR" sz="1400" dirty="0"/>
              <a:t> </a:t>
            </a:r>
            <a:r>
              <a:rPr lang="pt-BR" sz="1400" dirty="0" err="1"/>
              <a:t>guided</a:t>
            </a:r>
            <a:r>
              <a:rPr lang="pt-BR" sz="1400" dirty="0"/>
              <a:t> </a:t>
            </a:r>
            <a:r>
              <a:rPr lang="pt-BR" sz="1400" dirty="0" err="1"/>
              <a:t>by</a:t>
            </a:r>
            <a:r>
              <a:rPr lang="pt-BR" sz="1400" dirty="0"/>
              <a:t> </a:t>
            </a:r>
            <a:r>
              <a:rPr lang="pt-BR" sz="1400" dirty="0" err="1"/>
              <a:t>near-infrared</a:t>
            </a:r>
            <a:r>
              <a:rPr lang="pt-BR" sz="1400" dirty="0"/>
              <a:t> </a:t>
            </a:r>
            <a:r>
              <a:rPr lang="pt-BR" sz="1400" dirty="0" err="1"/>
              <a:t>spectroscopy</a:t>
            </a:r>
            <a:r>
              <a:rPr lang="pt-BR" sz="1400" dirty="0"/>
              <a:t> </a:t>
            </a:r>
            <a:r>
              <a:rPr lang="pt-BR" sz="1400" dirty="0" err="1"/>
              <a:t>reduces</a:t>
            </a:r>
            <a:r>
              <a:rPr lang="pt-BR" sz="1400" dirty="0"/>
              <a:t> cerebral </a:t>
            </a:r>
            <a:r>
              <a:rPr lang="pt-BR" sz="1400" dirty="0" err="1"/>
              <a:t>hypoxia</a:t>
            </a:r>
            <a:r>
              <a:rPr lang="pt-BR" sz="1400" dirty="0"/>
              <a:t> </a:t>
            </a:r>
            <a:r>
              <a:rPr lang="pt-BR" sz="1400" dirty="0" err="1"/>
              <a:t>without</a:t>
            </a:r>
            <a:r>
              <a:rPr lang="pt-BR" sz="1400" dirty="0"/>
              <a:t> </a:t>
            </a:r>
            <a:r>
              <a:rPr lang="pt-BR" sz="1400" dirty="0" err="1"/>
              <a:t>changing</a:t>
            </a:r>
            <a:r>
              <a:rPr lang="pt-BR" sz="1400" dirty="0"/>
              <a:t> </a:t>
            </a:r>
            <a:r>
              <a:rPr lang="pt-BR" sz="1400" dirty="0" err="1"/>
              <a:t>early</a:t>
            </a:r>
            <a:r>
              <a:rPr lang="pt-BR" sz="1400" dirty="0"/>
              <a:t> </a:t>
            </a:r>
            <a:r>
              <a:rPr lang="pt-BR" sz="1400" dirty="0" err="1"/>
              <a:t>biomarkers</a:t>
            </a:r>
            <a:r>
              <a:rPr lang="pt-BR" sz="1400" dirty="0"/>
              <a:t> of brain injury. </a:t>
            </a:r>
            <a:r>
              <a:rPr lang="pt-BR" sz="1400" dirty="0" err="1"/>
              <a:t>Pediatr</a:t>
            </a:r>
            <a:r>
              <a:rPr lang="pt-BR" sz="1400" dirty="0"/>
              <a:t> Res. 2016;79:528–35.</a:t>
            </a:r>
            <a:endParaRPr lang="pt-BR" sz="1400" b="1" dirty="0">
              <a:hlinkClick r:id="rId33"/>
            </a:endParaRPr>
          </a:p>
          <a:p>
            <a:pPr marL="609600" indent="-609600">
              <a:lnSpc>
                <a:spcPct val="80000"/>
              </a:lnSpc>
            </a:pPr>
            <a:r>
              <a:rPr lang="pt-BR" sz="1400" b="1" dirty="0">
                <a:hlinkClick r:id="rId33"/>
              </a:rPr>
              <a:t>CAS</a:t>
            </a:r>
            <a:r>
              <a:rPr lang="pt-BR" sz="1400" b="1" dirty="0"/>
              <a:t> </a:t>
            </a:r>
            <a:r>
              <a:rPr lang="pt-BR" sz="1400" b="1" dirty="0" err="1">
                <a:hlinkClick r:id="rId34"/>
              </a:rPr>
              <a:t>PubMed</a:t>
            </a:r>
            <a:r>
              <a:rPr lang="pt-BR" sz="1400" b="1" dirty="0"/>
              <a:t> </a:t>
            </a:r>
            <a:r>
              <a:rPr lang="pt-BR" sz="1400" b="1" dirty="0" err="1">
                <a:hlinkClick r:id="rId35"/>
              </a:rPr>
              <a:t>PubMed</a:t>
            </a:r>
            <a:r>
              <a:rPr lang="pt-BR" sz="1400" b="1" dirty="0">
                <a:hlinkClick r:id="rId35"/>
              </a:rPr>
              <a:t> Central</a:t>
            </a:r>
            <a:r>
              <a:rPr lang="pt-BR" sz="1400" b="1" dirty="0"/>
              <a:t> </a:t>
            </a:r>
            <a:r>
              <a:rPr lang="pt-BR" sz="1400" b="1" dirty="0" err="1">
                <a:hlinkClick r:id="rId36"/>
              </a:rPr>
              <a:t>Article</a:t>
            </a:r>
            <a:r>
              <a:rPr lang="pt-BR" sz="1400" b="1" dirty="0"/>
              <a:t> </a:t>
            </a:r>
            <a:r>
              <a:rPr lang="pt-BR" sz="1400" b="1" dirty="0">
                <a:hlinkClick r:id="rId37"/>
              </a:rPr>
              <a:t>Google Scholar</a:t>
            </a:r>
            <a:r>
              <a:rPr lang="pt-BR" sz="1400" b="1" dirty="0"/>
              <a:t> </a:t>
            </a:r>
            <a:endParaRPr lang="pt-BR" sz="1400" dirty="0"/>
          </a:p>
          <a:p>
            <a:pPr marL="609600" indent="-609600">
              <a:lnSpc>
                <a:spcPct val="80000"/>
              </a:lnSpc>
            </a:pPr>
            <a:r>
              <a:rPr lang="pt-BR" sz="1400" dirty="0" err="1"/>
              <a:t>Fairchild</a:t>
            </a:r>
            <a:r>
              <a:rPr lang="pt-BR" sz="1400" dirty="0"/>
              <a:t> KD, </a:t>
            </a:r>
            <a:r>
              <a:rPr lang="pt-BR" sz="1400" dirty="0" err="1"/>
              <a:t>Schelonka</a:t>
            </a:r>
            <a:r>
              <a:rPr lang="pt-BR" sz="1400" dirty="0"/>
              <a:t> RL, Kaufman DA, Carlo WA, </a:t>
            </a:r>
            <a:r>
              <a:rPr lang="pt-BR" sz="1400" dirty="0" err="1"/>
              <a:t>Kattwinkel</a:t>
            </a:r>
            <a:r>
              <a:rPr lang="pt-BR" sz="1400" dirty="0"/>
              <a:t> J, </a:t>
            </a:r>
            <a:r>
              <a:rPr lang="pt-BR" sz="1400" dirty="0" err="1"/>
              <a:t>Porcelli</a:t>
            </a:r>
            <a:r>
              <a:rPr lang="pt-BR" sz="1400" dirty="0"/>
              <a:t> PJ, et al. Septicemia </a:t>
            </a:r>
            <a:r>
              <a:rPr lang="pt-BR" sz="1400" dirty="0" err="1"/>
              <a:t>mortality</a:t>
            </a:r>
            <a:r>
              <a:rPr lang="pt-BR" sz="1400" dirty="0"/>
              <a:t> </a:t>
            </a:r>
            <a:r>
              <a:rPr lang="pt-BR" sz="1400" dirty="0" err="1"/>
              <a:t>reduction</a:t>
            </a:r>
            <a:r>
              <a:rPr lang="pt-BR" sz="1400" dirty="0"/>
              <a:t> in neonates in a </a:t>
            </a:r>
            <a:r>
              <a:rPr lang="pt-BR" sz="1400" dirty="0" err="1"/>
              <a:t>heart</a:t>
            </a:r>
            <a:r>
              <a:rPr lang="pt-BR" sz="1400" dirty="0"/>
              <a:t> rate </a:t>
            </a:r>
            <a:r>
              <a:rPr lang="pt-BR" sz="1400" dirty="0" err="1"/>
              <a:t>characteristics</a:t>
            </a:r>
            <a:r>
              <a:rPr lang="pt-BR" sz="1400" dirty="0"/>
              <a:t> </a:t>
            </a:r>
            <a:r>
              <a:rPr lang="pt-BR" sz="1400" dirty="0" err="1"/>
              <a:t>monitoring</a:t>
            </a:r>
            <a:r>
              <a:rPr lang="pt-BR" sz="1400" dirty="0"/>
              <a:t> </a:t>
            </a:r>
            <a:r>
              <a:rPr lang="pt-BR" sz="1400" dirty="0" err="1"/>
              <a:t>trial</a:t>
            </a:r>
            <a:r>
              <a:rPr lang="pt-BR" sz="1400" dirty="0"/>
              <a:t>. </a:t>
            </a:r>
            <a:r>
              <a:rPr lang="pt-BR" sz="1400" dirty="0" err="1"/>
              <a:t>Pediatr</a:t>
            </a:r>
            <a:r>
              <a:rPr lang="pt-BR" sz="1400" dirty="0"/>
              <a:t> Res. 2013;74:570–5.</a:t>
            </a:r>
            <a:endParaRPr lang="pt-BR" sz="1400" b="1" dirty="0">
              <a:hlinkClick r:id="rId38"/>
            </a:endParaRPr>
          </a:p>
          <a:p>
            <a:pPr marL="609600" indent="-609600">
              <a:lnSpc>
                <a:spcPct val="80000"/>
              </a:lnSpc>
            </a:pPr>
            <a:r>
              <a:rPr lang="pt-BR" sz="1400" b="1" dirty="0" err="1">
                <a:hlinkClick r:id="rId38"/>
              </a:rPr>
              <a:t>PubMed</a:t>
            </a:r>
            <a:r>
              <a:rPr lang="pt-BR" sz="1400" b="1" dirty="0"/>
              <a:t> </a:t>
            </a:r>
            <a:r>
              <a:rPr lang="pt-BR" sz="1400" b="1" dirty="0" err="1">
                <a:hlinkClick r:id="rId39"/>
              </a:rPr>
              <a:t>PubMed</a:t>
            </a:r>
            <a:r>
              <a:rPr lang="pt-BR" sz="1400" b="1" dirty="0">
                <a:hlinkClick r:id="rId39"/>
              </a:rPr>
              <a:t> Central</a:t>
            </a:r>
            <a:r>
              <a:rPr lang="pt-BR" sz="1400" b="1" dirty="0"/>
              <a:t> </a:t>
            </a:r>
            <a:r>
              <a:rPr lang="pt-BR" sz="1400" b="1" dirty="0" err="1">
                <a:hlinkClick r:id="rId40"/>
              </a:rPr>
              <a:t>Article</a:t>
            </a:r>
            <a:r>
              <a:rPr lang="pt-BR" sz="1400" b="1" dirty="0"/>
              <a:t> </a:t>
            </a:r>
            <a:r>
              <a:rPr lang="pt-BR" sz="1400" b="1" dirty="0">
                <a:hlinkClick r:id="rId41"/>
              </a:rPr>
              <a:t>Google Scholar</a:t>
            </a:r>
            <a:r>
              <a:rPr lang="pt-BR" sz="1400" b="1" dirty="0"/>
              <a:t> </a:t>
            </a:r>
            <a:endParaRPr lang="pt-BR" sz="1400" dirty="0"/>
          </a:p>
          <a:p>
            <a:pPr marL="609600" indent="-609600">
              <a:lnSpc>
                <a:spcPct val="80000"/>
              </a:lnSpc>
            </a:pPr>
            <a:r>
              <a:rPr lang="pt-BR" sz="1400" dirty="0" err="1"/>
              <a:t>Bhat</a:t>
            </a:r>
            <a:r>
              <a:rPr lang="pt-BR" sz="1400" dirty="0"/>
              <a:t> R, </a:t>
            </a:r>
            <a:r>
              <a:rPr lang="pt-BR" sz="1400" dirty="0" err="1"/>
              <a:t>Zayek</a:t>
            </a:r>
            <a:r>
              <a:rPr lang="pt-BR" sz="1400" dirty="0"/>
              <a:t> M, </a:t>
            </a:r>
            <a:r>
              <a:rPr lang="pt-BR" sz="1400" dirty="0" err="1"/>
              <a:t>Maertens</a:t>
            </a:r>
            <a:r>
              <a:rPr lang="pt-BR" sz="1400" dirty="0"/>
              <a:t> P, </a:t>
            </a:r>
            <a:r>
              <a:rPr lang="pt-BR" sz="1400" dirty="0" err="1"/>
              <a:t>Eyal</a:t>
            </a:r>
            <a:r>
              <a:rPr lang="pt-BR" sz="1400" dirty="0"/>
              <a:t> F. A single-dose </a:t>
            </a:r>
            <a:r>
              <a:rPr lang="pt-BR" sz="1400" dirty="0" err="1"/>
              <a:t>indomethacin</a:t>
            </a:r>
            <a:r>
              <a:rPr lang="pt-BR" sz="1400" dirty="0"/>
              <a:t> </a:t>
            </a:r>
            <a:r>
              <a:rPr lang="pt-BR" sz="1400" dirty="0" err="1"/>
              <a:t>prophylaxis</a:t>
            </a:r>
            <a:r>
              <a:rPr lang="pt-BR" sz="1400" dirty="0"/>
              <a:t> for </a:t>
            </a:r>
            <a:r>
              <a:rPr lang="pt-BR" sz="1400" dirty="0" err="1"/>
              <a:t>reducing</a:t>
            </a:r>
            <a:r>
              <a:rPr lang="pt-BR" sz="1400" dirty="0"/>
              <a:t> perinatal brain injury in </a:t>
            </a:r>
            <a:r>
              <a:rPr lang="pt-BR" sz="1400" dirty="0" err="1"/>
              <a:t>extremely</a:t>
            </a:r>
            <a:r>
              <a:rPr lang="pt-BR" sz="1400" dirty="0"/>
              <a:t> </a:t>
            </a:r>
            <a:r>
              <a:rPr lang="pt-BR" sz="1400" dirty="0" err="1"/>
              <a:t>low</a:t>
            </a:r>
            <a:r>
              <a:rPr lang="pt-BR" sz="1400" dirty="0"/>
              <a:t> </a:t>
            </a:r>
            <a:r>
              <a:rPr lang="pt-BR" sz="1400" dirty="0" err="1"/>
              <a:t>birth</a:t>
            </a:r>
            <a:r>
              <a:rPr lang="pt-BR" sz="1400" dirty="0"/>
              <a:t> </a:t>
            </a:r>
            <a:r>
              <a:rPr lang="pt-BR" sz="1400" dirty="0" err="1"/>
              <a:t>weight</a:t>
            </a:r>
            <a:r>
              <a:rPr lang="pt-BR" sz="1400" dirty="0"/>
              <a:t> infants: a non-</a:t>
            </a:r>
            <a:r>
              <a:rPr lang="pt-BR" sz="1400" dirty="0" err="1"/>
              <a:t>inferiority</a:t>
            </a:r>
            <a:r>
              <a:rPr lang="pt-BR" sz="1400" dirty="0"/>
              <a:t> </a:t>
            </a:r>
            <a:r>
              <a:rPr lang="pt-BR" sz="1400" dirty="0" err="1"/>
              <a:t>analysis</a:t>
            </a:r>
            <a:r>
              <a:rPr lang="pt-BR" sz="1400" dirty="0"/>
              <a:t>. J Perinatol. 2019;39:1462–71.</a:t>
            </a:r>
            <a:endParaRPr lang="pt-BR" sz="1400" b="1" dirty="0">
              <a:hlinkClick r:id="rId42"/>
            </a:endParaRPr>
          </a:p>
          <a:p>
            <a:pPr marL="609600" indent="-609600">
              <a:lnSpc>
                <a:spcPct val="80000"/>
              </a:lnSpc>
            </a:pPr>
            <a:r>
              <a:rPr lang="pt-BR" sz="1400" b="1" dirty="0">
                <a:hlinkClick r:id="rId42"/>
              </a:rPr>
              <a:t>CAS</a:t>
            </a:r>
            <a:r>
              <a:rPr lang="pt-BR" sz="1400" b="1" dirty="0"/>
              <a:t> </a:t>
            </a:r>
            <a:r>
              <a:rPr lang="pt-BR" sz="1400" b="1" dirty="0" err="1">
                <a:hlinkClick r:id="rId43"/>
              </a:rPr>
              <a:t>PubMed</a:t>
            </a:r>
            <a:r>
              <a:rPr lang="pt-BR" sz="1400" b="1" dirty="0"/>
              <a:t> </a:t>
            </a:r>
            <a:r>
              <a:rPr lang="pt-BR" sz="1400" b="1" dirty="0" err="1">
                <a:hlinkClick r:id="rId44"/>
              </a:rPr>
              <a:t>Article</a:t>
            </a:r>
            <a:r>
              <a:rPr lang="pt-BR" sz="1400" b="1" dirty="0"/>
              <a:t> </a:t>
            </a:r>
            <a:r>
              <a:rPr lang="pt-BR" sz="1400" b="1" dirty="0">
                <a:hlinkClick r:id="rId45"/>
              </a:rPr>
              <a:t>Google Scholar</a:t>
            </a:r>
            <a:r>
              <a:rPr lang="pt-BR" sz="1400" b="1" dirty="0"/>
              <a:t> </a:t>
            </a:r>
            <a:endParaRPr lang="pt-BR" sz="1400" dirty="0"/>
          </a:p>
          <a:p>
            <a:pPr marL="609600" indent="-609600">
              <a:lnSpc>
                <a:spcPct val="80000"/>
              </a:lnSpc>
            </a:pPr>
            <a:endParaRPr lang="pt-BR" sz="14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3" name="Rectangle 3"/>
          <p:cNvSpPr>
            <a:spLocks noGrp="1"/>
          </p:cNvSpPr>
          <p:nvPr>
            <p:ph type="body" idx="4294967295"/>
          </p:nvPr>
        </p:nvSpPr>
        <p:spPr bwMode="auto">
          <a:xfrm>
            <a:off x="119063" y="404813"/>
            <a:ext cx="10633075" cy="6335712"/>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609600" indent="-609600">
              <a:lnSpc>
                <a:spcPct val="80000"/>
              </a:lnSpc>
            </a:pPr>
            <a:r>
              <a:rPr lang="pt-BR" sz="1400" dirty="0"/>
              <a:t>van </a:t>
            </a:r>
            <a:r>
              <a:rPr lang="pt-BR" sz="1400" dirty="0" err="1"/>
              <a:t>Alfen</a:t>
            </a:r>
            <a:r>
              <a:rPr lang="pt-BR" sz="1400" dirty="0"/>
              <a:t>-van der </a:t>
            </a:r>
            <a:r>
              <a:rPr lang="pt-BR" sz="1400" dirty="0" err="1"/>
              <a:t>Velden</a:t>
            </a:r>
            <a:r>
              <a:rPr lang="pt-BR" sz="1400" dirty="0"/>
              <a:t> AA, </a:t>
            </a:r>
            <a:r>
              <a:rPr lang="pt-BR" sz="1400" dirty="0" err="1"/>
              <a:t>Hopman</a:t>
            </a:r>
            <a:r>
              <a:rPr lang="pt-BR" sz="1400" dirty="0"/>
              <a:t> JC, </a:t>
            </a:r>
            <a:r>
              <a:rPr lang="pt-BR" sz="1400" dirty="0" err="1"/>
              <a:t>Klaessens</a:t>
            </a:r>
            <a:r>
              <a:rPr lang="pt-BR" sz="1400" dirty="0"/>
              <a:t> JH, </a:t>
            </a:r>
            <a:r>
              <a:rPr lang="pt-BR" sz="1400" dirty="0" err="1"/>
              <a:t>Feuth</a:t>
            </a:r>
            <a:r>
              <a:rPr lang="pt-BR" sz="1400" dirty="0"/>
              <a:t> T, </a:t>
            </a:r>
            <a:r>
              <a:rPr lang="pt-BR" sz="1400" dirty="0" err="1"/>
              <a:t>Sengers</a:t>
            </a:r>
            <a:r>
              <a:rPr lang="pt-BR" sz="1400" dirty="0"/>
              <a:t> RC, Liem KD. </a:t>
            </a:r>
            <a:r>
              <a:rPr lang="pt-BR" sz="1400" dirty="0" err="1"/>
              <a:t>Effects</a:t>
            </a:r>
            <a:r>
              <a:rPr lang="pt-BR" sz="1400" dirty="0"/>
              <a:t> of </a:t>
            </a:r>
            <a:r>
              <a:rPr lang="pt-BR" sz="1400" dirty="0" err="1"/>
              <a:t>rapid</a:t>
            </a:r>
            <a:r>
              <a:rPr lang="pt-BR" sz="1400" dirty="0"/>
              <a:t> versus </a:t>
            </a:r>
            <a:r>
              <a:rPr lang="pt-BR" sz="1400" dirty="0" err="1"/>
              <a:t>slow</a:t>
            </a:r>
            <a:r>
              <a:rPr lang="pt-BR" sz="1400" dirty="0"/>
              <a:t> </a:t>
            </a:r>
            <a:r>
              <a:rPr lang="pt-BR" sz="1400" dirty="0" err="1"/>
              <a:t>infusion</a:t>
            </a:r>
            <a:r>
              <a:rPr lang="pt-BR" sz="1400" dirty="0"/>
              <a:t> of </a:t>
            </a:r>
            <a:r>
              <a:rPr lang="pt-BR" sz="1400" dirty="0" err="1"/>
              <a:t>sodium</a:t>
            </a:r>
            <a:r>
              <a:rPr lang="pt-BR" sz="1400" dirty="0"/>
              <a:t> </a:t>
            </a:r>
            <a:r>
              <a:rPr lang="pt-BR" sz="1400" dirty="0" err="1"/>
              <a:t>bicarbonate</a:t>
            </a:r>
            <a:r>
              <a:rPr lang="pt-BR" sz="1400" dirty="0"/>
              <a:t> </a:t>
            </a:r>
            <a:r>
              <a:rPr lang="pt-BR" sz="1400" dirty="0" err="1"/>
              <a:t>on</a:t>
            </a:r>
            <a:r>
              <a:rPr lang="pt-BR" sz="1400" dirty="0"/>
              <a:t> cerebral </a:t>
            </a:r>
            <a:r>
              <a:rPr lang="pt-BR" sz="1400" dirty="0" err="1"/>
              <a:t>hemodynamics</a:t>
            </a:r>
            <a:r>
              <a:rPr lang="pt-BR" sz="1400" dirty="0"/>
              <a:t> </a:t>
            </a:r>
            <a:r>
              <a:rPr lang="pt-BR" sz="1400" dirty="0" err="1"/>
              <a:t>and</a:t>
            </a:r>
            <a:r>
              <a:rPr lang="pt-BR" sz="1400" dirty="0"/>
              <a:t> </a:t>
            </a:r>
            <a:r>
              <a:rPr lang="pt-BR" sz="1400" dirty="0" err="1"/>
              <a:t>oxygenation</a:t>
            </a:r>
            <a:r>
              <a:rPr lang="pt-BR" sz="1400" dirty="0"/>
              <a:t> in preterm infants. </a:t>
            </a:r>
            <a:r>
              <a:rPr lang="pt-BR" sz="1400" dirty="0" err="1"/>
              <a:t>Biol</a:t>
            </a:r>
            <a:r>
              <a:rPr lang="pt-BR" sz="1400" dirty="0"/>
              <a:t> </a:t>
            </a:r>
            <a:r>
              <a:rPr lang="pt-BR" sz="1400" dirty="0" err="1"/>
              <a:t>Neonate</a:t>
            </a:r>
            <a:r>
              <a:rPr lang="pt-BR" sz="1400" dirty="0"/>
              <a:t>. 2006;90:122–7.</a:t>
            </a:r>
            <a:endParaRPr lang="pt-BR" sz="1400" b="1" dirty="0">
              <a:hlinkClick r:id="rId2"/>
            </a:endParaRPr>
          </a:p>
          <a:p>
            <a:pPr marL="609600" indent="-609600">
              <a:lnSpc>
                <a:spcPct val="80000"/>
              </a:lnSpc>
            </a:pPr>
            <a:r>
              <a:rPr lang="pt-BR" sz="1400" b="1" dirty="0" err="1">
                <a:hlinkClick r:id="rId2"/>
              </a:rPr>
              <a:t>PubMed</a:t>
            </a:r>
            <a:r>
              <a:rPr lang="pt-BR" sz="1400" b="1" dirty="0"/>
              <a:t> </a:t>
            </a:r>
            <a:r>
              <a:rPr lang="pt-BR" sz="1400" b="1" dirty="0" err="1">
                <a:hlinkClick r:id="rId3"/>
              </a:rPr>
              <a:t>Article</a:t>
            </a:r>
            <a:r>
              <a:rPr lang="pt-BR" sz="1400" b="1" dirty="0"/>
              <a:t> </a:t>
            </a:r>
            <a:r>
              <a:rPr lang="pt-BR" sz="1400" b="1" dirty="0">
                <a:hlinkClick r:id="rId4"/>
              </a:rPr>
              <a:t>CAS</a:t>
            </a:r>
            <a:r>
              <a:rPr lang="pt-BR" sz="1400" b="1" dirty="0"/>
              <a:t> </a:t>
            </a:r>
            <a:r>
              <a:rPr lang="pt-BR" sz="1400" b="1" dirty="0">
                <a:hlinkClick r:id="rId5"/>
              </a:rPr>
              <a:t>Google Scholar</a:t>
            </a:r>
            <a:r>
              <a:rPr lang="pt-BR" sz="1400" b="1" dirty="0"/>
              <a:t> </a:t>
            </a:r>
            <a:endParaRPr lang="pt-BR" sz="1400" dirty="0"/>
          </a:p>
          <a:p>
            <a:pPr marL="609600" indent="-609600">
              <a:lnSpc>
                <a:spcPct val="80000"/>
              </a:lnSpc>
            </a:pPr>
            <a:r>
              <a:rPr lang="pt-BR" sz="1400" dirty="0" err="1"/>
              <a:t>Lokesh</a:t>
            </a:r>
            <a:r>
              <a:rPr lang="pt-BR" sz="1400" dirty="0"/>
              <a:t> L, </a:t>
            </a:r>
            <a:r>
              <a:rPr lang="pt-BR" sz="1400" dirty="0" err="1"/>
              <a:t>Kumar</a:t>
            </a:r>
            <a:r>
              <a:rPr lang="pt-BR" sz="1400" dirty="0"/>
              <a:t> P, </a:t>
            </a:r>
            <a:r>
              <a:rPr lang="pt-BR" sz="1400" dirty="0" err="1"/>
              <a:t>Murki</a:t>
            </a:r>
            <a:r>
              <a:rPr lang="pt-BR" sz="1400" dirty="0"/>
              <a:t> S, </a:t>
            </a:r>
            <a:r>
              <a:rPr lang="pt-BR" sz="1400" dirty="0" err="1"/>
              <a:t>Narang</a:t>
            </a:r>
            <a:r>
              <a:rPr lang="pt-BR" sz="1400" dirty="0"/>
              <a:t> A. A </a:t>
            </a:r>
            <a:r>
              <a:rPr lang="pt-BR" sz="1400" dirty="0" err="1"/>
              <a:t>randomized</a:t>
            </a:r>
            <a:r>
              <a:rPr lang="pt-BR" sz="1400" dirty="0"/>
              <a:t> </a:t>
            </a:r>
            <a:r>
              <a:rPr lang="pt-BR" sz="1400" dirty="0" err="1"/>
              <a:t>controlled</a:t>
            </a:r>
            <a:r>
              <a:rPr lang="pt-BR" sz="1400" dirty="0"/>
              <a:t> </a:t>
            </a:r>
            <a:r>
              <a:rPr lang="pt-BR" sz="1400" dirty="0" err="1"/>
              <a:t>trial</a:t>
            </a:r>
            <a:r>
              <a:rPr lang="pt-BR" sz="1400" dirty="0"/>
              <a:t> of </a:t>
            </a:r>
            <a:r>
              <a:rPr lang="pt-BR" sz="1400" dirty="0" err="1"/>
              <a:t>sodium</a:t>
            </a:r>
            <a:r>
              <a:rPr lang="pt-BR" sz="1400" dirty="0"/>
              <a:t> </a:t>
            </a:r>
            <a:r>
              <a:rPr lang="pt-BR" sz="1400" dirty="0" err="1"/>
              <a:t>bicarbonate</a:t>
            </a:r>
            <a:r>
              <a:rPr lang="pt-BR" sz="1400" dirty="0"/>
              <a:t> in neonatal </a:t>
            </a:r>
            <a:r>
              <a:rPr lang="pt-BR" sz="1400" dirty="0" err="1"/>
              <a:t>resuscitation-effect</a:t>
            </a:r>
            <a:r>
              <a:rPr lang="pt-BR" sz="1400" dirty="0"/>
              <a:t> </a:t>
            </a:r>
            <a:r>
              <a:rPr lang="pt-BR" sz="1400" dirty="0" err="1"/>
              <a:t>on</a:t>
            </a:r>
            <a:r>
              <a:rPr lang="pt-BR" sz="1400" dirty="0"/>
              <a:t> </a:t>
            </a:r>
            <a:r>
              <a:rPr lang="pt-BR" sz="1400" dirty="0" err="1"/>
              <a:t>immediate</a:t>
            </a:r>
            <a:r>
              <a:rPr lang="pt-BR" sz="1400" dirty="0"/>
              <a:t> </a:t>
            </a:r>
            <a:r>
              <a:rPr lang="pt-BR" sz="1400" dirty="0" err="1"/>
              <a:t>outcome</a:t>
            </a:r>
            <a:r>
              <a:rPr lang="pt-BR" sz="1400" dirty="0"/>
              <a:t>. </a:t>
            </a:r>
            <a:r>
              <a:rPr lang="pt-BR" sz="1400" dirty="0" err="1"/>
              <a:t>Resuscitation</a:t>
            </a:r>
            <a:r>
              <a:rPr lang="pt-BR" sz="1400" dirty="0"/>
              <a:t> 2004;60:219–23.</a:t>
            </a:r>
            <a:endParaRPr lang="pt-BR" sz="1400" b="1" dirty="0">
              <a:hlinkClick r:id="rId6"/>
            </a:endParaRPr>
          </a:p>
          <a:p>
            <a:pPr marL="609600" indent="-609600">
              <a:lnSpc>
                <a:spcPct val="80000"/>
              </a:lnSpc>
            </a:pPr>
            <a:r>
              <a:rPr lang="pt-BR" sz="1400" b="1" dirty="0">
                <a:hlinkClick r:id="rId6"/>
              </a:rPr>
              <a:t>CAS</a:t>
            </a:r>
            <a:r>
              <a:rPr lang="pt-BR" sz="1400" b="1" dirty="0"/>
              <a:t> </a:t>
            </a:r>
            <a:r>
              <a:rPr lang="pt-BR" sz="1400" b="1" dirty="0" err="1">
                <a:hlinkClick r:id="rId7"/>
              </a:rPr>
              <a:t>PubMed</a:t>
            </a:r>
            <a:r>
              <a:rPr lang="pt-BR" sz="1400" b="1" dirty="0"/>
              <a:t> </a:t>
            </a:r>
            <a:r>
              <a:rPr lang="pt-BR" sz="1400" b="1" dirty="0" err="1">
                <a:hlinkClick r:id="rId8"/>
              </a:rPr>
              <a:t>Article</a:t>
            </a:r>
            <a:r>
              <a:rPr lang="pt-BR" sz="1400" b="1" dirty="0"/>
              <a:t> </a:t>
            </a:r>
            <a:r>
              <a:rPr lang="pt-BR" sz="1400" b="1" dirty="0">
                <a:hlinkClick r:id="rId9"/>
              </a:rPr>
              <a:t>Google Scholar</a:t>
            </a:r>
            <a:r>
              <a:rPr lang="pt-BR" sz="1400" b="1" dirty="0"/>
              <a:t> </a:t>
            </a:r>
            <a:endParaRPr lang="pt-BR" sz="1400" dirty="0"/>
          </a:p>
          <a:p>
            <a:pPr marL="609600" indent="-609600">
              <a:lnSpc>
                <a:spcPct val="80000"/>
              </a:lnSpc>
            </a:pPr>
            <a:r>
              <a:rPr lang="pt-BR" sz="1400" dirty="0" err="1"/>
              <a:t>Lightburn</a:t>
            </a:r>
            <a:r>
              <a:rPr lang="pt-BR" sz="1400" dirty="0"/>
              <a:t> MH, Gauss CH, Williams DK, Kaiser JR. </a:t>
            </a:r>
            <a:r>
              <a:rPr lang="pt-BR" sz="1400" dirty="0" err="1"/>
              <a:t>Observational</a:t>
            </a:r>
            <a:r>
              <a:rPr lang="pt-BR" sz="1400" dirty="0"/>
              <a:t> </a:t>
            </a:r>
            <a:r>
              <a:rPr lang="pt-BR" sz="1400" dirty="0" err="1"/>
              <a:t>study</a:t>
            </a:r>
            <a:r>
              <a:rPr lang="pt-BR" sz="1400" dirty="0"/>
              <a:t> of cerebral </a:t>
            </a:r>
            <a:r>
              <a:rPr lang="pt-BR" sz="1400" dirty="0" err="1"/>
              <a:t>hemodynamics</a:t>
            </a:r>
            <a:r>
              <a:rPr lang="pt-BR" sz="1400" dirty="0"/>
              <a:t> </a:t>
            </a:r>
            <a:r>
              <a:rPr lang="pt-BR" sz="1400" dirty="0" err="1"/>
              <a:t>during</a:t>
            </a:r>
            <a:r>
              <a:rPr lang="pt-BR" sz="1400" dirty="0"/>
              <a:t> </a:t>
            </a:r>
            <a:r>
              <a:rPr lang="pt-BR" sz="1400" dirty="0" err="1"/>
              <a:t>dopamine</a:t>
            </a:r>
            <a:r>
              <a:rPr lang="pt-BR" sz="1400" dirty="0"/>
              <a:t> </a:t>
            </a:r>
            <a:r>
              <a:rPr lang="pt-BR" sz="1400" dirty="0" err="1"/>
              <a:t>treatment</a:t>
            </a:r>
            <a:r>
              <a:rPr lang="pt-BR" sz="1400" dirty="0"/>
              <a:t> in </a:t>
            </a:r>
            <a:r>
              <a:rPr lang="pt-BR" sz="1400" dirty="0" err="1"/>
              <a:t>hypotensive</a:t>
            </a:r>
            <a:r>
              <a:rPr lang="pt-BR" sz="1400" dirty="0"/>
              <a:t> ELBW infants </a:t>
            </a:r>
            <a:r>
              <a:rPr lang="pt-BR" sz="1400" dirty="0" err="1"/>
              <a:t>on</a:t>
            </a:r>
            <a:r>
              <a:rPr lang="pt-BR" sz="1400" dirty="0"/>
              <a:t> </a:t>
            </a:r>
            <a:r>
              <a:rPr lang="pt-BR" sz="1400" dirty="0" err="1"/>
              <a:t>the</a:t>
            </a:r>
            <a:r>
              <a:rPr lang="pt-BR" sz="1400" dirty="0"/>
              <a:t> </a:t>
            </a:r>
            <a:r>
              <a:rPr lang="pt-BR" sz="1400" dirty="0" err="1"/>
              <a:t>first</a:t>
            </a:r>
            <a:r>
              <a:rPr lang="pt-BR" sz="1400" dirty="0"/>
              <a:t> </a:t>
            </a:r>
            <a:r>
              <a:rPr lang="pt-BR" sz="1400" dirty="0" err="1"/>
              <a:t>day</a:t>
            </a:r>
            <a:r>
              <a:rPr lang="pt-BR" sz="1400" dirty="0"/>
              <a:t> of </a:t>
            </a:r>
            <a:r>
              <a:rPr lang="pt-BR" sz="1400" dirty="0" err="1"/>
              <a:t>life</a:t>
            </a:r>
            <a:r>
              <a:rPr lang="pt-BR" sz="1400" dirty="0"/>
              <a:t>. J Perinatol. 2013;33:698–702.</a:t>
            </a:r>
            <a:endParaRPr lang="pt-BR" sz="1400" b="1" dirty="0">
              <a:hlinkClick r:id="rId10"/>
            </a:endParaRPr>
          </a:p>
          <a:p>
            <a:pPr marL="609600" indent="-609600">
              <a:lnSpc>
                <a:spcPct val="80000"/>
              </a:lnSpc>
            </a:pPr>
            <a:r>
              <a:rPr lang="pt-BR" sz="1400" b="1" dirty="0">
                <a:hlinkClick r:id="rId10"/>
              </a:rPr>
              <a:t>CAS</a:t>
            </a:r>
            <a:r>
              <a:rPr lang="pt-BR" sz="1400" b="1" dirty="0"/>
              <a:t> </a:t>
            </a:r>
            <a:r>
              <a:rPr lang="pt-BR" sz="1400" b="1" dirty="0" err="1">
                <a:hlinkClick r:id="rId11"/>
              </a:rPr>
              <a:t>PubMed</a:t>
            </a:r>
            <a:r>
              <a:rPr lang="pt-BR" sz="1400" b="1" dirty="0"/>
              <a:t> </a:t>
            </a:r>
            <a:r>
              <a:rPr lang="pt-BR" sz="1400" b="1" dirty="0" err="1">
                <a:hlinkClick r:id="rId12"/>
              </a:rPr>
              <a:t>PubMed</a:t>
            </a:r>
            <a:r>
              <a:rPr lang="pt-BR" sz="1400" b="1" dirty="0">
                <a:hlinkClick r:id="rId12"/>
              </a:rPr>
              <a:t> Central</a:t>
            </a:r>
            <a:r>
              <a:rPr lang="pt-BR" sz="1400" b="1" dirty="0"/>
              <a:t> </a:t>
            </a:r>
            <a:r>
              <a:rPr lang="pt-BR" sz="1400" b="1" dirty="0" err="1">
                <a:hlinkClick r:id="rId13"/>
              </a:rPr>
              <a:t>Article</a:t>
            </a:r>
            <a:r>
              <a:rPr lang="pt-BR" sz="1400" b="1" dirty="0"/>
              <a:t> </a:t>
            </a:r>
            <a:r>
              <a:rPr lang="pt-BR" sz="1400" b="1" dirty="0">
                <a:hlinkClick r:id="rId14"/>
              </a:rPr>
              <a:t>Google Scholar</a:t>
            </a:r>
            <a:r>
              <a:rPr lang="pt-BR" sz="1400" b="1" dirty="0"/>
              <a:t> </a:t>
            </a:r>
            <a:endParaRPr lang="pt-BR" sz="1400" dirty="0"/>
          </a:p>
          <a:p>
            <a:pPr marL="609600" indent="-609600">
              <a:lnSpc>
                <a:spcPct val="80000"/>
              </a:lnSpc>
            </a:pPr>
            <a:r>
              <a:rPr lang="pt-BR" sz="1400" dirty="0" err="1"/>
              <a:t>Graven</a:t>
            </a:r>
            <a:r>
              <a:rPr lang="pt-BR" sz="1400" dirty="0"/>
              <a:t> SN. </a:t>
            </a:r>
            <a:r>
              <a:rPr lang="pt-BR" sz="1400" dirty="0" err="1"/>
              <a:t>Sound</a:t>
            </a:r>
            <a:r>
              <a:rPr lang="pt-BR" sz="1400" dirty="0"/>
              <a:t> </a:t>
            </a:r>
            <a:r>
              <a:rPr lang="pt-BR" sz="1400" dirty="0" err="1"/>
              <a:t>and</a:t>
            </a:r>
            <a:r>
              <a:rPr lang="pt-BR" sz="1400" dirty="0"/>
              <a:t> </a:t>
            </a:r>
            <a:r>
              <a:rPr lang="pt-BR" sz="1400" dirty="0" err="1"/>
              <a:t>the</a:t>
            </a:r>
            <a:r>
              <a:rPr lang="pt-BR" sz="1400" dirty="0"/>
              <a:t> </a:t>
            </a:r>
            <a:r>
              <a:rPr lang="pt-BR" sz="1400" dirty="0" err="1"/>
              <a:t>developing</a:t>
            </a:r>
            <a:r>
              <a:rPr lang="pt-BR" sz="1400" dirty="0"/>
              <a:t> </a:t>
            </a:r>
            <a:r>
              <a:rPr lang="pt-BR" sz="1400" dirty="0" err="1"/>
              <a:t>infant</a:t>
            </a:r>
            <a:r>
              <a:rPr lang="pt-BR" sz="1400" dirty="0"/>
              <a:t> in </a:t>
            </a:r>
            <a:r>
              <a:rPr lang="pt-BR" sz="1400" dirty="0" err="1"/>
              <a:t>the</a:t>
            </a:r>
            <a:r>
              <a:rPr lang="pt-BR" sz="1400" dirty="0"/>
              <a:t> NICU: </a:t>
            </a:r>
            <a:r>
              <a:rPr lang="pt-BR" sz="1400" dirty="0" err="1"/>
              <a:t>Conclusions</a:t>
            </a:r>
            <a:r>
              <a:rPr lang="pt-BR" sz="1400" dirty="0"/>
              <a:t> </a:t>
            </a:r>
            <a:r>
              <a:rPr lang="pt-BR" sz="1400" dirty="0" err="1"/>
              <a:t>and</a:t>
            </a:r>
            <a:r>
              <a:rPr lang="pt-BR" sz="1400" dirty="0"/>
              <a:t> </a:t>
            </a:r>
            <a:r>
              <a:rPr lang="pt-BR" sz="1400" dirty="0" err="1"/>
              <a:t>recommendations</a:t>
            </a:r>
            <a:r>
              <a:rPr lang="pt-BR" sz="1400" dirty="0"/>
              <a:t> for </a:t>
            </a:r>
            <a:r>
              <a:rPr lang="pt-BR" sz="1400" dirty="0" err="1"/>
              <a:t>care</a:t>
            </a:r>
            <a:r>
              <a:rPr lang="pt-BR" sz="1400" dirty="0"/>
              <a:t>. J Perinatol. 2000;20:S88–93.</a:t>
            </a:r>
            <a:endParaRPr lang="pt-BR" sz="1400" b="1" dirty="0">
              <a:hlinkClick r:id="rId15"/>
            </a:endParaRPr>
          </a:p>
          <a:p>
            <a:pPr marL="609600" indent="-609600">
              <a:lnSpc>
                <a:spcPct val="80000"/>
              </a:lnSpc>
            </a:pPr>
            <a:r>
              <a:rPr lang="pt-BR" sz="1400" b="1" dirty="0">
                <a:hlinkClick r:id="rId15"/>
              </a:rPr>
              <a:t>CAS</a:t>
            </a:r>
            <a:r>
              <a:rPr lang="pt-BR" sz="1400" b="1" dirty="0"/>
              <a:t> </a:t>
            </a:r>
            <a:r>
              <a:rPr lang="pt-BR" sz="1400" b="1" dirty="0" err="1">
                <a:hlinkClick r:id="rId16"/>
              </a:rPr>
              <a:t>PubMed</a:t>
            </a:r>
            <a:r>
              <a:rPr lang="pt-BR" sz="1400" b="1" dirty="0"/>
              <a:t> </a:t>
            </a:r>
            <a:r>
              <a:rPr lang="pt-BR" sz="1400" b="1" dirty="0" err="1">
                <a:hlinkClick r:id="rId17"/>
              </a:rPr>
              <a:t>Article</a:t>
            </a:r>
            <a:r>
              <a:rPr lang="pt-BR" sz="1400" b="1" dirty="0"/>
              <a:t> </a:t>
            </a:r>
            <a:r>
              <a:rPr lang="pt-BR" sz="1400" b="1" dirty="0">
                <a:hlinkClick r:id="rId18"/>
              </a:rPr>
              <a:t>Google Scholar</a:t>
            </a:r>
            <a:r>
              <a:rPr lang="pt-BR" sz="1400" b="1" dirty="0"/>
              <a:t> </a:t>
            </a:r>
            <a:endParaRPr lang="pt-BR" sz="1400" dirty="0"/>
          </a:p>
          <a:p>
            <a:pPr marL="609600" indent="-609600">
              <a:lnSpc>
                <a:spcPct val="80000"/>
              </a:lnSpc>
            </a:pPr>
            <a:r>
              <a:rPr lang="pt-BR" sz="1400" dirty="0" err="1"/>
              <a:t>Pellicer</a:t>
            </a:r>
            <a:r>
              <a:rPr lang="pt-BR" sz="1400" dirty="0"/>
              <a:t> A, </a:t>
            </a:r>
            <a:r>
              <a:rPr lang="pt-BR" sz="1400" dirty="0" err="1"/>
              <a:t>Gaya</a:t>
            </a:r>
            <a:r>
              <a:rPr lang="pt-BR" sz="1400" dirty="0"/>
              <a:t> F, Madero R, Quero J, Cabanas F. </a:t>
            </a:r>
            <a:r>
              <a:rPr lang="pt-BR" sz="1400" dirty="0" err="1"/>
              <a:t>Noninvasive</a:t>
            </a:r>
            <a:r>
              <a:rPr lang="pt-BR" sz="1400" dirty="0"/>
              <a:t> </a:t>
            </a:r>
            <a:r>
              <a:rPr lang="pt-BR" sz="1400" dirty="0" err="1"/>
              <a:t>continuous</a:t>
            </a:r>
            <a:r>
              <a:rPr lang="pt-BR" sz="1400" dirty="0"/>
              <a:t> </a:t>
            </a:r>
            <a:r>
              <a:rPr lang="pt-BR" sz="1400" dirty="0" err="1"/>
              <a:t>monitoring</a:t>
            </a:r>
            <a:r>
              <a:rPr lang="pt-BR" sz="1400" dirty="0"/>
              <a:t> of </a:t>
            </a:r>
            <a:r>
              <a:rPr lang="pt-BR" sz="1400" dirty="0" err="1"/>
              <a:t>the</a:t>
            </a:r>
            <a:r>
              <a:rPr lang="pt-BR" sz="1400" dirty="0"/>
              <a:t> </a:t>
            </a:r>
            <a:r>
              <a:rPr lang="pt-BR" sz="1400" dirty="0" err="1"/>
              <a:t>effects</a:t>
            </a:r>
            <a:r>
              <a:rPr lang="pt-BR" sz="1400" dirty="0"/>
              <a:t> of </a:t>
            </a:r>
            <a:r>
              <a:rPr lang="pt-BR" sz="1400" dirty="0" err="1"/>
              <a:t>head</a:t>
            </a:r>
            <a:r>
              <a:rPr lang="pt-BR" sz="1400" dirty="0"/>
              <a:t> position </a:t>
            </a:r>
            <a:r>
              <a:rPr lang="pt-BR" sz="1400" dirty="0" err="1"/>
              <a:t>on</a:t>
            </a:r>
            <a:r>
              <a:rPr lang="pt-BR" sz="1400" dirty="0"/>
              <a:t> brain </a:t>
            </a:r>
            <a:r>
              <a:rPr lang="pt-BR" sz="1400" dirty="0" err="1"/>
              <a:t>hemodynamics</a:t>
            </a:r>
            <a:r>
              <a:rPr lang="pt-BR" sz="1400" dirty="0"/>
              <a:t> in </a:t>
            </a:r>
            <a:r>
              <a:rPr lang="pt-BR" sz="1400" dirty="0" err="1"/>
              <a:t>ventilated</a:t>
            </a:r>
            <a:r>
              <a:rPr lang="pt-BR" sz="1400" dirty="0"/>
              <a:t> infants. </a:t>
            </a:r>
            <a:r>
              <a:rPr lang="pt-BR" sz="1400" dirty="0" err="1"/>
              <a:t>Pediatrics</a:t>
            </a:r>
            <a:r>
              <a:rPr lang="pt-BR" sz="1400" dirty="0"/>
              <a:t> 2002;109:434–40.</a:t>
            </a:r>
            <a:endParaRPr lang="pt-BR" sz="1400" b="1" dirty="0">
              <a:hlinkClick r:id="rId19"/>
            </a:endParaRPr>
          </a:p>
          <a:p>
            <a:pPr marL="609600" indent="-609600">
              <a:lnSpc>
                <a:spcPct val="80000"/>
              </a:lnSpc>
            </a:pPr>
            <a:r>
              <a:rPr lang="pt-BR" sz="1400" b="1" dirty="0" err="1">
                <a:hlinkClick r:id="rId19"/>
              </a:rPr>
              <a:t>PubMed</a:t>
            </a:r>
            <a:r>
              <a:rPr lang="pt-BR" sz="1400" b="1" dirty="0"/>
              <a:t> </a:t>
            </a:r>
            <a:r>
              <a:rPr lang="pt-BR" sz="1400" b="1" dirty="0" err="1">
                <a:hlinkClick r:id="rId20"/>
              </a:rPr>
              <a:t>Article</a:t>
            </a:r>
            <a:r>
              <a:rPr lang="pt-BR" sz="1400" b="1" dirty="0"/>
              <a:t> </a:t>
            </a:r>
            <a:r>
              <a:rPr lang="pt-BR" sz="1400" b="1" dirty="0">
                <a:hlinkClick r:id="rId21"/>
              </a:rPr>
              <a:t>Google Scholar</a:t>
            </a:r>
            <a:r>
              <a:rPr lang="pt-BR" sz="1400" b="1" dirty="0"/>
              <a:t> </a:t>
            </a:r>
            <a:endParaRPr lang="pt-BR" sz="1400" dirty="0"/>
          </a:p>
          <a:p>
            <a:pPr marL="609600" indent="-609600">
              <a:lnSpc>
                <a:spcPct val="80000"/>
              </a:lnSpc>
            </a:pPr>
            <a:r>
              <a:rPr lang="pt-BR" sz="1400" dirty="0" err="1"/>
              <a:t>Emery</a:t>
            </a:r>
            <a:r>
              <a:rPr lang="pt-BR" sz="1400" dirty="0"/>
              <a:t> JR, </a:t>
            </a:r>
            <a:r>
              <a:rPr lang="pt-BR" sz="1400" dirty="0" err="1"/>
              <a:t>Peabody</a:t>
            </a:r>
            <a:r>
              <a:rPr lang="pt-BR" sz="1400" dirty="0"/>
              <a:t> JL. Head position </a:t>
            </a:r>
            <a:r>
              <a:rPr lang="pt-BR" sz="1400" dirty="0" err="1"/>
              <a:t>affects</a:t>
            </a:r>
            <a:r>
              <a:rPr lang="pt-BR" sz="1400" dirty="0"/>
              <a:t> </a:t>
            </a:r>
            <a:r>
              <a:rPr lang="pt-BR" sz="1400" dirty="0" err="1"/>
              <a:t>intracranial</a:t>
            </a:r>
            <a:r>
              <a:rPr lang="pt-BR" sz="1400" dirty="0"/>
              <a:t> </a:t>
            </a:r>
            <a:r>
              <a:rPr lang="pt-BR" sz="1400" dirty="0" err="1"/>
              <a:t>pressure</a:t>
            </a:r>
            <a:r>
              <a:rPr lang="pt-BR" sz="1400" dirty="0"/>
              <a:t> in </a:t>
            </a:r>
            <a:r>
              <a:rPr lang="pt-BR" sz="1400" dirty="0" err="1"/>
              <a:t>newborn</a:t>
            </a:r>
            <a:r>
              <a:rPr lang="pt-BR" sz="1400" dirty="0"/>
              <a:t> infants. J </a:t>
            </a:r>
            <a:r>
              <a:rPr lang="pt-BR" sz="1400" dirty="0" err="1"/>
              <a:t>Pediatr</a:t>
            </a:r>
            <a:r>
              <a:rPr lang="pt-BR" sz="1400" dirty="0"/>
              <a:t>. 1983;103:950–3.</a:t>
            </a:r>
            <a:endParaRPr lang="pt-BR" sz="1400" b="1" dirty="0">
              <a:hlinkClick r:id="rId22"/>
            </a:endParaRPr>
          </a:p>
          <a:p>
            <a:pPr marL="609600" indent="-609600">
              <a:lnSpc>
                <a:spcPct val="80000"/>
              </a:lnSpc>
            </a:pPr>
            <a:r>
              <a:rPr lang="pt-BR" sz="1400" b="1" dirty="0">
                <a:hlinkClick r:id="rId22"/>
              </a:rPr>
              <a:t>CAS</a:t>
            </a:r>
            <a:r>
              <a:rPr lang="pt-BR" sz="1400" b="1" dirty="0"/>
              <a:t> </a:t>
            </a:r>
            <a:r>
              <a:rPr lang="pt-BR" sz="1400" b="1" dirty="0" err="1">
                <a:hlinkClick r:id="rId23"/>
              </a:rPr>
              <a:t>PubMed</a:t>
            </a:r>
            <a:r>
              <a:rPr lang="pt-BR" sz="1400" b="1" dirty="0"/>
              <a:t> </a:t>
            </a:r>
            <a:r>
              <a:rPr lang="pt-BR" sz="1400" b="1" dirty="0" err="1">
                <a:hlinkClick r:id="rId24"/>
              </a:rPr>
              <a:t>Article</a:t>
            </a:r>
            <a:r>
              <a:rPr lang="pt-BR" sz="1400" b="1" dirty="0"/>
              <a:t> </a:t>
            </a:r>
            <a:r>
              <a:rPr lang="pt-BR" sz="1400" b="1" dirty="0">
                <a:hlinkClick r:id="rId25"/>
              </a:rPr>
              <a:t>Google Scholar</a:t>
            </a:r>
            <a:r>
              <a:rPr lang="pt-BR" sz="1400" b="1" dirty="0"/>
              <a:t> </a:t>
            </a:r>
            <a:endParaRPr lang="pt-BR" sz="1400" dirty="0"/>
          </a:p>
          <a:p>
            <a:pPr marL="609600" indent="-609600">
              <a:lnSpc>
                <a:spcPct val="80000"/>
              </a:lnSpc>
            </a:pPr>
            <a:r>
              <a:rPr lang="pt-BR" sz="1400" dirty="0" err="1"/>
              <a:t>Ogrinc</a:t>
            </a:r>
            <a:r>
              <a:rPr lang="pt-BR" sz="1400" dirty="0"/>
              <a:t> G, Davies L, Goodman D, </a:t>
            </a:r>
            <a:r>
              <a:rPr lang="pt-BR" sz="1400" dirty="0" err="1"/>
              <a:t>Batalden</a:t>
            </a:r>
            <a:r>
              <a:rPr lang="pt-BR" sz="1400" dirty="0"/>
              <a:t> P, </a:t>
            </a:r>
            <a:r>
              <a:rPr lang="pt-BR" sz="1400" dirty="0" err="1"/>
              <a:t>Davidoff</a:t>
            </a:r>
            <a:r>
              <a:rPr lang="pt-BR" sz="1400" dirty="0"/>
              <a:t> F, Stevens D. SQUIRE 2.0 (Standards for </a:t>
            </a:r>
            <a:r>
              <a:rPr lang="pt-BR" sz="1400" dirty="0" err="1"/>
              <a:t>QUality</a:t>
            </a:r>
            <a:r>
              <a:rPr lang="pt-BR" sz="1400" dirty="0"/>
              <a:t> Improvement </a:t>
            </a:r>
            <a:r>
              <a:rPr lang="pt-BR" sz="1400" dirty="0" err="1"/>
              <a:t>Reporting</a:t>
            </a:r>
            <a:r>
              <a:rPr lang="pt-BR" sz="1400" dirty="0"/>
              <a:t> </a:t>
            </a:r>
            <a:r>
              <a:rPr lang="pt-BR" sz="1400" dirty="0" err="1"/>
              <a:t>Excellence</a:t>
            </a:r>
            <a:r>
              <a:rPr lang="pt-BR" sz="1400" dirty="0"/>
              <a:t>): </a:t>
            </a:r>
            <a:r>
              <a:rPr lang="pt-BR" sz="1400" dirty="0" err="1"/>
              <a:t>Revised</a:t>
            </a:r>
            <a:r>
              <a:rPr lang="pt-BR" sz="1400" dirty="0"/>
              <a:t> </a:t>
            </a:r>
            <a:r>
              <a:rPr lang="pt-BR" sz="1400" dirty="0" err="1"/>
              <a:t>publication</a:t>
            </a:r>
            <a:r>
              <a:rPr lang="pt-BR" sz="1400" dirty="0"/>
              <a:t> </a:t>
            </a:r>
            <a:r>
              <a:rPr lang="pt-BR" sz="1400" dirty="0" err="1"/>
              <a:t>guidelines</a:t>
            </a:r>
            <a:r>
              <a:rPr lang="pt-BR" sz="1400" dirty="0"/>
              <a:t> </a:t>
            </a:r>
            <a:r>
              <a:rPr lang="pt-BR" sz="1400" dirty="0" err="1"/>
              <a:t>from</a:t>
            </a:r>
            <a:r>
              <a:rPr lang="pt-BR" sz="1400" dirty="0"/>
              <a:t> a </a:t>
            </a:r>
            <a:r>
              <a:rPr lang="pt-BR" sz="1400" dirty="0" err="1"/>
              <a:t>detailed</a:t>
            </a:r>
            <a:r>
              <a:rPr lang="pt-BR" sz="1400" dirty="0"/>
              <a:t> consensus </a:t>
            </a:r>
            <a:r>
              <a:rPr lang="pt-BR" sz="1400" dirty="0" err="1"/>
              <a:t>process</a:t>
            </a:r>
            <a:r>
              <a:rPr lang="pt-BR" sz="1400" dirty="0"/>
              <a:t>. J </a:t>
            </a:r>
            <a:r>
              <a:rPr lang="pt-BR" sz="1400" dirty="0" err="1"/>
              <a:t>Nurs</a:t>
            </a:r>
            <a:r>
              <a:rPr lang="pt-BR" sz="1400" dirty="0"/>
              <a:t> Care Qual. 2016;31:1–8.</a:t>
            </a:r>
            <a:endParaRPr lang="pt-BR" sz="1400" b="1" dirty="0">
              <a:hlinkClick r:id="rId26"/>
            </a:endParaRPr>
          </a:p>
          <a:p>
            <a:pPr marL="609600" indent="-609600">
              <a:lnSpc>
                <a:spcPct val="80000"/>
              </a:lnSpc>
            </a:pPr>
            <a:r>
              <a:rPr lang="pt-BR" sz="1400" b="1" dirty="0" err="1">
                <a:hlinkClick r:id="rId26"/>
              </a:rPr>
              <a:t>PubMed</a:t>
            </a:r>
            <a:r>
              <a:rPr lang="pt-BR" sz="1400" b="1" dirty="0"/>
              <a:t> </a:t>
            </a:r>
            <a:r>
              <a:rPr lang="pt-BR" sz="1400" b="1" dirty="0" err="1">
                <a:hlinkClick r:id="rId27"/>
              </a:rPr>
              <a:t>Article</a:t>
            </a:r>
            <a:r>
              <a:rPr lang="pt-BR" sz="1400" b="1" dirty="0"/>
              <a:t> </a:t>
            </a:r>
            <a:r>
              <a:rPr lang="pt-BR" sz="1400" b="1" dirty="0">
                <a:hlinkClick r:id="rId28"/>
              </a:rPr>
              <a:t>Google Scholar</a:t>
            </a:r>
            <a:r>
              <a:rPr lang="pt-BR" sz="1400" b="1" dirty="0"/>
              <a:t> </a:t>
            </a:r>
            <a:endParaRPr lang="pt-BR" sz="1400" dirty="0"/>
          </a:p>
          <a:p>
            <a:pPr marL="609600" indent="-609600">
              <a:lnSpc>
                <a:spcPct val="80000"/>
              </a:lnSpc>
            </a:pPr>
            <a:r>
              <a:rPr lang="pt-BR" sz="1400" dirty="0" err="1"/>
              <a:t>Kribs</a:t>
            </a:r>
            <a:r>
              <a:rPr lang="pt-BR" sz="1400" dirty="0"/>
              <a:t> A, </a:t>
            </a:r>
            <a:r>
              <a:rPr lang="pt-BR" sz="1400" dirty="0" err="1"/>
              <a:t>Roll</a:t>
            </a:r>
            <a:r>
              <a:rPr lang="pt-BR" sz="1400" dirty="0"/>
              <a:t> C, </a:t>
            </a:r>
            <a:r>
              <a:rPr lang="pt-BR" sz="1400" dirty="0" err="1"/>
              <a:t>Gopel</a:t>
            </a:r>
            <a:r>
              <a:rPr lang="pt-BR" sz="1400" dirty="0"/>
              <a:t> W, </a:t>
            </a:r>
            <a:r>
              <a:rPr lang="pt-BR" sz="1400" dirty="0" err="1"/>
              <a:t>Wieg</a:t>
            </a:r>
            <a:r>
              <a:rPr lang="pt-BR" sz="1400" dirty="0"/>
              <a:t> C, </a:t>
            </a:r>
            <a:r>
              <a:rPr lang="pt-BR" sz="1400" dirty="0" err="1"/>
              <a:t>Groneck</a:t>
            </a:r>
            <a:r>
              <a:rPr lang="pt-BR" sz="1400" dirty="0"/>
              <a:t> P, </a:t>
            </a:r>
            <a:r>
              <a:rPr lang="pt-BR" sz="1400" dirty="0" err="1"/>
              <a:t>Laux</a:t>
            </a:r>
            <a:r>
              <a:rPr lang="pt-BR" sz="1400" dirty="0"/>
              <a:t> R, et al. </a:t>
            </a:r>
            <a:r>
              <a:rPr lang="pt-BR" sz="1400" dirty="0" err="1"/>
              <a:t>Nonintubated</a:t>
            </a:r>
            <a:r>
              <a:rPr lang="pt-BR" sz="1400" dirty="0"/>
              <a:t> </a:t>
            </a:r>
            <a:r>
              <a:rPr lang="pt-BR" sz="1400" dirty="0" err="1"/>
              <a:t>surfactant</a:t>
            </a:r>
            <a:r>
              <a:rPr lang="pt-BR" sz="1400" dirty="0"/>
              <a:t> </a:t>
            </a:r>
            <a:r>
              <a:rPr lang="pt-BR" sz="1400" dirty="0" err="1"/>
              <a:t>application</a:t>
            </a:r>
            <a:r>
              <a:rPr lang="pt-BR" sz="1400" dirty="0"/>
              <a:t> </a:t>
            </a:r>
            <a:r>
              <a:rPr lang="pt-BR" sz="1400" dirty="0" err="1"/>
              <a:t>vs</a:t>
            </a:r>
            <a:r>
              <a:rPr lang="pt-BR" sz="1400" dirty="0"/>
              <a:t> </a:t>
            </a:r>
            <a:r>
              <a:rPr lang="pt-BR" sz="1400" dirty="0" err="1"/>
              <a:t>conventional</a:t>
            </a:r>
            <a:r>
              <a:rPr lang="pt-BR" sz="1400" dirty="0"/>
              <a:t> </a:t>
            </a:r>
            <a:r>
              <a:rPr lang="pt-BR" sz="1400" dirty="0" err="1"/>
              <a:t>therapy</a:t>
            </a:r>
            <a:r>
              <a:rPr lang="pt-BR" sz="1400" dirty="0"/>
              <a:t> in </a:t>
            </a:r>
            <a:r>
              <a:rPr lang="pt-BR" sz="1400" dirty="0" err="1"/>
              <a:t>extremely</a:t>
            </a:r>
            <a:r>
              <a:rPr lang="pt-BR" sz="1400" dirty="0"/>
              <a:t> preterm infants: A </a:t>
            </a:r>
            <a:r>
              <a:rPr lang="pt-BR" sz="1400" dirty="0" err="1"/>
              <a:t>randomized</a:t>
            </a:r>
            <a:r>
              <a:rPr lang="pt-BR" sz="1400" dirty="0"/>
              <a:t> </a:t>
            </a:r>
            <a:r>
              <a:rPr lang="pt-BR" sz="1400" dirty="0" err="1"/>
              <a:t>clinical</a:t>
            </a:r>
            <a:r>
              <a:rPr lang="pt-BR" sz="1400" dirty="0"/>
              <a:t> </a:t>
            </a:r>
            <a:r>
              <a:rPr lang="pt-BR" sz="1400" dirty="0" err="1"/>
              <a:t>trial</a:t>
            </a:r>
            <a:r>
              <a:rPr lang="pt-BR" sz="1400" dirty="0"/>
              <a:t>. JAMA </a:t>
            </a:r>
            <a:r>
              <a:rPr lang="pt-BR" sz="1400" dirty="0" err="1"/>
              <a:t>Pediatr</a:t>
            </a:r>
            <a:r>
              <a:rPr lang="pt-BR" sz="1400" dirty="0"/>
              <a:t>. 2015;169:723–30.</a:t>
            </a:r>
            <a:endParaRPr lang="pt-BR" sz="1400" b="1" dirty="0">
              <a:hlinkClick r:id="rId29"/>
            </a:endParaRPr>
          </a:p>
          <a:p>
            <a:pPr marL="609600" indent="-609600">
              <a:lnSpc>
                <a:spcPct val="80000"/>
              </a:lnSpc>
            </a:pPr>
            <a:r>
              <a:rPr lang="pt-BR" sz="1400" b="1" dirty="0" err="1">
                <a:hlinkClick r:id="rId29"/>
              </a:rPr>
              <a:t>PubMed</a:t>
            </a:r>
            <a:r>
              <a:rPr lang="pt-BR" sz="1400" b="1" dirty="0"/>
              <a:t> </a:t>
            </a:r>
            <a:r>
              <a:rPr lang="pt-BR" sz="1400" b="1" dirty="0" err="1">
                <a:hlinkClick r:id="rId30"/>
              </a:rPr>
              <a:t>Article</a:t>
            </a:r>
            <a:r>
              <a:rPr lang="pt-BR" sz="1400" b="1" dirty="0"/>
              <a:t> </a:t>
            </a:r>
            <a:r>
              <a:rPr lang="pt-BR" sz="1400" b="1" dirty="0">
                <a:hlinkClick r:id="rId31"/>
              </a:rPr>
              <a:t>Google Scholar</a:t>
            </a:r>
            <a:r>
              <a:rPr lang="pt-BR" sz="1400" b="1" dirty="0"/>
              <a:t> </a:t>
            </a:r>
            <a:endParaRPr lang="pt-BR" sz="1400" dirty="0"/>
          </a:p>
          <a:p>
            <a:pPr marL="609600" indent="-609600">
              <a:lnSpc>
                <a:spcPct val="80000"/>
              </a:lnSpc>
            </a:pPr>
            <a:r>
              <a:rPr lang="pt-BR" sz="1400" dirty="0" err="1"/>
              <a:t>Thorp</a:t>
            </a:r>
            <a:r>
              <a:rPr lang="pt-BR" sz="1400" dirty="0"/>
              <a:t> JA, </a:t>
            </a:r>
            <a:r>
              <a:rPr lang="pt-BR" sz="1400" dirty="0" err="1"/>
              <a:t>Parriott</a:t>
            </a:r>
            <a:r>
              <a:rPr lang="pt-BR" sz="1400" dirty="0"/>
              <a:t> J, </a:t>
            </a:r>
            <a:r>
              <a:rPr lang="pt-BR" sz="1400" dirty="0" err="1"/>
              <a:t>Ferrette</a:t>
            </a:r>
            <a:r>
              <a:rPr lang="pt-BR" sz="1400" dirty="0"/>
              <a:t>-Smith D, Meyer BA, Cohen GR, Johnson J. </a:t>
            </a:r>
            <a:r>
              <a:rPr lang="pt-BR" sz="1400" dirty="0" err="1"/>
              <a:t>Antepartum</a:t>
            </a:r>
            <a:r>
              <a:rPr lang="pt-BR" sz="1400" dirty="0"/>
              <a:t> </a:t>
            </a:r>
            <a:r>
              <a:rPr lang="pt-BR" sz="1400" dirty="0" err="1"/>
              <a:t>vitamin</a:t>
            </a:r>
            <a:r>
              <a:rPr lang="pt-BR" sz="1400" dirty="0"/>
              <a:t> K </a:t>
            </a:r>
            <a:r>
              <a:rPr lang="pt-BR" sz="1400" dirty="0" err="1"/>
              <a:t>and</a:t>
            </a:r>
            <a:r>
              <a:rPr lang="pt-BR" sz="1400" dirty="0"/>
              <a:t> </a:t>
            </a:r>
            <a:r>
              <a:rPr lang="pt-BR" sz="1400" dirty="0" err="1"/>
              <a:t>phenobarbital</a:t>
            </a:r>
            <a:r>
              <a:rPr lang="pt-BR" sz="1400" dirty="0"/>
              <a:t> for </a:t>
            </a:r>
            <a:r>
              <a:rPr lang="pt-BR" sz="1400" dirty="0" err="1"/>
              <a:t>preventing</a:t>
            </a:r>
            <a:r>
              <a:rPr lang="pt-BR" sz="1400" dirty="0"/>
              <a:t> intraventricular </a:t>
            </a:r>
            <a:r>
              <a:rPr lang="pt-BR" sz="1400" dirty="0" err="1"/>
              <a:t>hemorrhage</a:t>
            </a:r>
            <a:r>
              <a:rPr lang="pt-BR" sz="1400" dirty="0"/>
              <a:t> in </a:t>
            </a:r>
            <a:r>
              <a:rPr lang="pt-BR" sz="1400" dirty="0" err="1"/>
              <a:t>the</a:t>
            </a:r>
            <a:r>
              <a:rPr lang="pt-BR" sz="1400" dirty="0"/>
              <a:t> </a:t>
            </a:r>
            <a:r>
              <a:rPr lang="pt-BR" sz="1400" dirty="0" err="1"/>
              <a:t>premature</a:t>
            </a:r>
            <a:r>
              <a:rPr lang="pt-BR" sz="1400" dirty="0"/>
              <a:t> </a:t>
            </a:r>
            <a:r>
              <a:rPr lang="pt-BR" sz="1400" dirty="0" err="1"/>
              <a:t>newborn</a:t>
            </a:r>
            <a:r>
              <a:rPr lang="pt-BR" sz="1400" dirty="0"/>
              <a:t>: A </a:t>
            </a:r>
            <a:r>
              <a:rPr lang="pt-BR" sz="1400" dirty="0" err="1"/>
              <a:t>randomized</a:t>
            </a:r>
            <a:r>
              <a:rPr lang="pt-BR" sz="1400" dirty="0"/>
              <a:t>, </a:t>
            </a:r>
            <a:r>
              <a:rPr lang="pt-BR" sz="1400" dirty="0" err="1"/>
              <a:t>double-blind</a:t>
            </a:r>
            <a:r>
              <a:rPr lang="pt-BR" sz="1400" dirty="0"/>
              <a:t>, placebo-</a:t>
            </a:r>
            <a:r>
              <a:rPr lang="pt-BR" sz="1400" dirty="0" err="1"/>
              <a:t>controlled</a:t>
            </a:r>
            <a:r>
              <a:rPr lang="pt-BR" sz="1400" dirty="0"/>
              <a:t> </a:t>
            </a:r>
            <a:r>
              <a:rPr lang="pt-BR" sz="1400" dirty="0" err="1"/>
              <a:t>trial</a:t>
            </a:r>
            <a:r>
              <a:rPr lang="pt-BR" sz="1400" dirty="0"/>
              <a:t>. </a:t>
            </a:r>
            <a:r>
              <a:rPr lang="pt-BR" sz="1400" dirty="0" err="1"/>
              <a:t>Obstet</a:t>
            </a:r>
            <a:r>
              <a:rPr lang="pt-BR" sz="1400" dirty="0"/>
              <a:t> </a:t>
            </a:r>
            <a:r>
              <a:rPr lang="pt-BR" sz="1400" dirty="0" err="1"/>
              <a:t>Gynecol</a:t>
            </a:r>
            <a:r>
              <a:rPr lang="pt-BR" sz="1400" dirty="0"/>
              <a:t>. 1994;83:70–6.</a:t>
            </a:r>
          </a:p>
          <a:p>
            <a:pPr marL="609600" indent="-609600">
              <a:lnSpc>
                <a:spcPct val="80000"/>
              </a:lnSpc>
            </a:pPr>
            <a:r>
              <a:rPr lang="pt-BR" sz="1400" dirty="0"/>
              <a:t/>
            </a:r>
            <a:br>
              <a:rPr lang="pt-BR" sz="1400" dirty="0"/>
            </a:br>
            <a:endParaRPr lang="pt-BR" sz="14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7" name="Rectangle 3"/>
          <p:cNvSpPr>
            <a:spLocks noGrp="1"/>
          </p:cNvSpPr>
          <p:nvPr>
            <p:ph type="body" idx="4294967295"/>
          </p:nvPr>
        </p:nvSpPr>
        <p:spPr bwMode="auto">
          <a:xfrm>
            <a:off x="334963" y="44450"/>
            <a:ext cx="9217025" cy="64531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609600" indent="-609600">
              <a:lnSpc>
                <a:spcPct val="80000"/>
              </a:lnSpc>
            </a:pPr>
            <a:r>
              <a:rPr lang="pt-BR" sz="1600" dirty="0" err="1"/>
              <a:t>McLendon</a:t>
            </a:r>
            <a:r>
              <a:rPr lang="pt-BR" sz="1600" dirty="0"/>
              <a:t> D, </a:t>
            </a:r>
            <a:r>
              <a:rPr lang="pt-BR" sz="1600" dirty="0" err="1"/>
              <a:t>Check</a:t>
            </a:r>
            <a:r>
              <a:rPr lang="pt-BR" sz="1600" dirty="0"/>
              <a:t> J, </a:t>
            </a:r>
            <a:r>
              <a:rPr lang="pt-BR" sz="1600" dirty="0" err="1"/>
              <a:t>Carteaux</a:t>
            </a:r>
            <a:r>
              <a:rPr lang="pt-BR" sz="1600" dirty="0"/>
              <a:t> P, Michael L, </a:t>
            </a:r>
            <a:r>
              <a:rPr lang="pt-BR" sz="1600" dirty="0" err="1"/>
              <a:t>Moehring</a:t>
            </a:r>
            <a:r>
              <a:rPr lang="pt-BR" sz="1600" dirty="0"/>
              <a:t> J, </a:t>
            </a:r>
            <a:r>
              <a:rPr lang="pt-BR" sz="1600" dirty="0" err="1"/>
              <a:t>Secrest</a:t>
            </a:r>
            <a:r>
              <a:rPr lang="pt-BR" sz="1600" dirty="0"/>
              <a:t> JW, et al. Implementation of </a:t>
            </a:r>
            <a:r>
              <a:rPr lang="pt-BR" sz="1600" dirty="0" err="1"/>
              <a:t>potentially</a:t>
            </a:r>
            <a:r>
              <a:rPr lang="pt-BR" sz="1600" dirty="0"/>
              <a:t> </a:t>
            </a:r>
            <a:r>
              <a:rPr lang="pt-BR" sz="1600" dirty="0" err="1"/>
              <a:t>better</a:t>
            </a:r>
            <a:r>
              <a:rPr lang="pt-BR" sz="1600" dirty="0"/>
              <a:t> </a:t>
            </a:r>
            <a:r>
              <a:rPr lang="pt-BR" sz="1600" dirty="0" err="1"/>
              <a:t>practices</a:t>
            </a:r>
            <a:r>
              <a:rPr lang="pt-BR" sz="1600" dirty="0"/>
              <a:t> for </a:t>
            </a:r>
            <a:r>
              <a:rPr lang="pt-BR" sz="1600" dirty="0" err="1"/>
              <a:t>the</a:t>
            </a:r>
            <a:r>
              <a:rPr lang="pt-BR" sz="1600" dirty="0"/>
              <a:t> </a:t>
            </a:r>
            <a:r>
              <a:rPr lang="pt-BR" sz="1600" dirty="0" err="1"/>
              <a:t>prevention</a:t>
            </a:r>
            <a:r>
              <a:rPr lang="pt-BR" sz="1600" dirty="0"/>
              <a:t> of brain </a:t>
            </a:r>
            <a:r>
              <a:rPr lang="pt-BR" sz="1600" dirty="0" err="1"/>
              <a:t>hemorrhage</a:t>
            </a:r>
            <a:r>
              <a:rPr lang="pt-BR" sz="1600" dirty="0"/>
              <a:t> </a:t>
            </a:r>
            <a:r>
              <a:rPr lang="pt-BR" sz="1600" dirty="0" err="1"/>
              <a:t>and</a:t>
            </a:r>
            <a:r>
              <a:rPr lang="pt-BR" sz="1600" dirty="0"/>
              <a:t> </a:t>
            </a:r>
            <a:r>
              <a:rPr lang="pt-BR" sz="1600" dirty="0" err="1"/>
              <a:t>ischemic</a:t>
            </a:r>
            <a:r>
              <a:rPr lang="pt-BR" sz="1600" dirty="0"/>
              <a:t> brain injury in very </a:t>
            </a:r>
            <a:r>
              <a:rPr lang="pt-BR" sz="1600" dirty="0" err="1"/>
              <a:t>low</a:t>
            </a:r>
            <a:r>
              <a:rPr lang="pt-BR" sz="1600" dirty="0"/>
              <a:t> </a:t>
            </a:r>
            <a:r>
              <a:rPr lang="pt-BR" sz="1600" dirty="0" err="1"/>
              <a:t>birth</a:t>
            </a:r>
            <a:r>
              <a:rPr lang="pt-BR" sz="1600" dirty="0"/>
              <a:t> </a:t>
            </a:r>
            <a:r>
              <a:rPr lang="pt-BR" sz="1600" dirty="0" err="1"/>
              <a:t>weight</a:t>
            </a:r>
            <a:r>
              <a:rPr lang="pt-BR" sz="1600" dirty="0"/>
              <a:t> infants. </a:t>
            </a:r>
            <a:r>
              <a:rPr lang="pt-BR" sz="1600" dirty="0" err="1"/>
              <a:t>Pediatrics</a:t>
            </a:r>
            <a:r>
              <a:rPr lang="pt-BR" sz="1600" dirty="0"/>
              <a:t> 2003;111:e497–503.</a:t>
            </a:r>
            <a:endParaRPr lang="pt-BR" sz="1600" b="1" dirty="0">
              <a:hlinkClick r:id="rId2"/>
            </a:endParaRPr>
          </a:p>
          <a:p>
            <a:pPr marL="609600" indent="-609600">
              <a:lnSpc>
                <a:spcPct val="80000"/>
              </a:lnSpc>
            </a:pPr>
            <a:r>
              <a:rPr lang="pt-BR" sz="1600" b="1" dirty="0" err="1">
                <a:hlinkClick r:id="rId2"/>
              </a:rPr>
              <a:t>PubMed</a:t>
            </a:r>
            <a:r>
              <a:rPr lang="pt-BR" sz="1600" b="1" dirty="0"/>
              <a:t> </a:t>
            </a:r>
            <a:r>
              <a:rPr lang="pt-BR" sz="1600" b="1" dirty="0" err="1">
                <a:hlinkClick r:id="rId3"/>
              </a:rPr>
              <a:t>Article</a:t>
            </a:r>
            <a:r>
              <a:rPr lang="pt-BR" sz="1600" b="1" dirty="0"/>
              <a:t> </a:t>
            </a:r>
            <a:r>
              <a:rPr lang="pt-BR" sz="1600" b="1" dirty="0">
                <a:hlinkClick r:id="rId4"/>
              </a:rPr>
              <a:t>Google Scholar</a:t>
            </a:r>
            <a:r>
              <a:rPr lang="pt-BR" sz="1600" b="1" dirty="0"/>
              <a:t> </a:t>
            </a:r>
            <a:endParaRPr lang="pt-BR" sz="1600" dirty="0"/>
          </a:p>
          <a:p>
            <a:pPr marL="609600" indent="-609600">
              <a:lnSpc>
                <a:spcPct val="80000"/>
              </a:lnSpc>
            </a:pPr>
            <a:r>
              <a:rPr lang="pt-BR" sz="1600" dirty="0" err="1"/>
              <a:t>Carteaux</a:t>
            </a:r>
            <a:r>
              <a:rPr lang="pt-BR" sz="1600" dirty="0"/>
              <a:t> P, Cohen H, </a:t>
            </a:r>
            <a:r>
              <a:rPr lang="pt-BR" sz="1600" dirty="0" err="1"/>
              <a:t>Check</a:t>
            </a:r>
            <a:r>
              <a:rPr lang="pt-BR" sz="1600" dirty="0"/>
              <a:t> J, George J, McKinley P, Lewis W, et al. </a:t>
            </a:r>
            <a:r>
              <a:rPr lang="pt-BR" sz="1600" dirty="0" err="1"/>
              <a:t>Evaluation</a:t>
            </a:r>
            <a:r>
              <a:rPr lang="pt-BR" sz="1600" dirty="0"/>
              <a:t> </a:t>
            </a:r>
            <a:r>
              <a:rPr lang="pt-BR" sz="1600" dirty="0" err="1"/>
              <a:t>and</a:t>
            </a:r>
            <a:r>
              <a:rPr lang="pt-BR" sz="1600" dirty="0"/>
              <a:t> </a:t>
            </a:r>
            <a:r>
              <a:rPr lang="pt-BR" sz="1600" dirty="0" err="1"/>
              <a:t>development</a:t>
            </a:r>
            <a:r>
              <a:rPr lang="pt-BR" sz="1600" dirty="0"/>
              <a:t> of </a:t>
            </a:r>
            <a:r>
              <a:rPr lang="pt-BR" sz="1600" dirty="0" err="1"/>
              <a:t>potentially</a:t>
            </a:r>
            <a:r>
              <a:rPr lang="pt-BR" sz="1600" dirty="0"/>
              <a:t> </a:t>
            </a:r>
            <a:r>
              <a:rPr lang="pt-BR" sz="1600" dirty="0" err="1"/>
              <a:t>better</a:t>
            </a:r>
            <a:r>
              <a:rPr lang="pt-BR" sz="1600" dirty="0"/>
              <a:t> </a:t>
            </a:r>
            <a:r>
              <a:rPr lang="pt-BR" sz="1600" dirty="0" err="1"/>
              <a:t>practices</a:t>
            </a:r>
            <a:r>
              <a:rPr lang="pt-BR" sz="1600" dirty="0"/>
              <a:t> for </a:t>
            </a:r>
            <a:r>
              <a:rPr lang="pt-BR" sz="1600" dirty="0" err="1"/>
              <a:t>the</a:t>
            </a:r>
            <a:r>
              <a:rPr lang="pt-BR" sz="1600" dirty="0"/>
              <a:t> </a:t>
            </a:r>
            <a:r>
              <a:rPr lang="pt-BR" sz="1600" dirty="0" err="1"/>
              <a:t>prevention</a:t>
            </a:r>
            <a:r>
              <a:rPr lang="pt-BR" sz="1600" dirty="0"/>
              <a:t> of brain </a:t>
            </a:r>
            <a:r>
              <a:rPr lang="pt-BR" sz="1600" dirty="0" err="1"/>
              <a:t>hemorrhage</a:t>
            </a:r>
            <a:r>
              <a:rPr lang="pt-BR" sz="1600" dirty="0"/>
              <a:t> </a:t>
            </a:r>
            <a:r>
              <a:rPr lang="pt-BR" sz="1600" dirty="0" err="1"/>
              <a:t>and</a:t>
            </a:r>
            <a:r>
              <a:rPr lang="pt-BR" sz="1600" dirty="0"/>
              <a:t> </a:t>
            </a:r>
            <a:r>
              <a:rPr lang="pt-BR" sz="1600" dirty="0" err="1"/>
              <a:t>ischemic</a:t>
            </a:r>
            <a:r>
              <a:rPr lang="pt-BR" sz="1600" dirty="0"/>
              <a:t> brain injury in very </a:t>
            </a:r>
            <a:r>
              <a:rPr lang="pt-BR" sz="1600" dirty="0" err="1"/>
              <a:t>low</a:t>
            </a:r>
            <a:r>
              <a:rPr lang="pt-BR" sz="1600" dirty="0"/>
              <a:t> </a:t>
            </a:r>
            <a:r>
              <a:rPr lang="pt-BR" sz="1600" dirty="0" err="1"/>
              <a:t>birth</a:t>
            </a:r>
            <a:r>
              <a:rPr lang="pt-BR" sz="1600" dirty="0"/>
              <a:t> </a:t>
            </a:r>
            <a:r>
              <a:rPr lang="pt-BR" sz="1600" dirty="0" err="1"/>
              <a:t>weight</a:t>
            </a:r>
            <a:r>
              <a:rPr lang="pt-BR" sz="1600" dirty="0"/>
              <a:t> infants. </a:t>
            </a:r>
            <a:r>
              <a:rPr lang="pt-BR" sz="1600" dirty="0" err="1"/>
              <a:t>Pediatrics</a:t>
            </a:r>
            <a:r>
              <a:rPr lang="pt-BR" sz="1600" dirty="0"/>
              <a:t> 2003;111:e489–96.</a:t>
            </a:r>
            <a:endParaRPr lang="pt-BR" sz="1600" b="1" dirty="0">
              <a:hlinkClick r:id="rId5"/>
            </a:endParaRPr>
          </a:p>
          <a:p>
            <a:pPr marL="609600" indent="-609600">
              <a:lnSpc>
                <a:spcPct val="80000"/>
              </a:lnSpc>
            </a:pPr>
            <a:r>
              <a:rPr lang="pt-BR" sz="1600" b="1" dirty="0" err="1">
                <a:hlinkClick r:id="rId5"/>
              </a:rPr>
              <a:t>PubMed</a:t>
            </a:r>
            <a:r>
              <a:rPr lang="pt-BR" sz="1600" b="1" dirty="0"/>
              <a:t> </a:t>
            </a:r>
            <a:r>
              <a:rPr lang="pt-BR" sz="1600" b="1" dirty="0" err="1">
                <a:hlinkClick r:id="rId6"/>
              </a:rPr>
              <a:t>Article</a:t>
            </a:r>
            <a:r>
              <a:rPr lang="pt-BR" sz="1600" b="1" dirty="0"/>
              <a:t> </a:t>
            </a:r>
            <a:r>
              <a:rPr lang="pt-BR" sz="1600" b="1" dirty="0">
                <a:hlinkClick r:id="rId7"/>
              </a:rPr>
              <a:t>Google Scholar</a:t>
            </a:r>
            <a:r>
              <a:rPr lang="pt-BR" sz="1600" b="1" dirty="0"/>
              <a:t> </a:t>
            </a:r>
            <a:endParaRPr lang="pt-BR" sz="1600" dirty="0"/>
          </a:p>
          <a:p>
            <a:pPr marL="609600" indent="-609600">
              <a:lnSpc>
                <a:spcPct val="80000"/>
              </a:lnSpc>
            </a:pPr>
            <a:r>
              <a:rPr lang="pt-BR" sz="1600" dirty="0"/>
              <a:t>Schmid MB, </a:t>
            </a:r>
            <a:r>
              <a:rPr lang="pt-BR" sz="1600" dirty="0" err="1"/>
              <a:t>Reister</a:t>
            </a:r>
            <a:r>
              <a:rPr lang="pt-BR" sz="1600" dirty="0"/>
              <a:t> F, Mayer B, </a:t>
            </a:r>
            <a:r>
              <a:rPr lang="pt-BR" sz="1600" dirty="0" err="1"/>
              <a:t>Hopfner</a:t>
            </a:r>
            <a:r>
              <a:rPr lang="pt-BR" sz="1600" dirty="0"/>
              <a:t> RJ, </a:t>
            </a:r>
            <a:r>
              <a:rPr lang="pt-BR" sz="1600" dirty="0" err="1"/>
              <a:t>Fuchs</a:t>
            </a:r>
            <a:r>
              <a:rPr lang="pt-BR" sz="1600" dirty="0"/>
              <a:t> H, </a:t>
            </a:r>
            <a:r>
              <a:rPr lang="pt-BR" sz="1600" dirty="0" err="1"/>
              <a:t>Hummler</a:t>
            </a:r>
            <a:r>
              <a:rPr lang="pt-BR" sz="1600" dirty="0"/>
              <a:t> HD. </a:t>
            </a:r>
            <a:r>
              <a:rPr lang="pt-BR" sz="1600" dirty="0" err="1"/>
              <a:t>Prospective</a:t>
            </a:r>
            <a:r>
              <a:rPr lang="pt-BR" sz="1600" dirty="0"/>
              <a:t> </a:t>
            </a:r>
            <a:r>
              <a:rPr lang="pt-BR" sz="1600" dirty="0" err="1"/>
              <a:t>risk</a:t>
            </a:r>
            <a:r>
              <a:rPr lang="pt-BR" sz="1600" dirty="0"/>
              <a:t> </a:t>
            </a:r>
            <a:r>
              <a:rPr lang="pt-BR" sz="1600" dirty="0" err="1"/>
              <a:t>factor</a:t>
            </a:r>
            <a:r>
              <a:rPr lang="pt-BR" sz="1600" dirty="0"/>
              <a:t> </a:t>
            </a:r>
            <a:r>
              <a:rPr lang="pt-BR" sz="1600" dirty="0" err="1"/>
              <a:t>monitoring</a:t>
            </a:r>
            <a:r>
              <a:rPr lang="pt-BR" sz="1600" dirty="0"/>
              <a:t> </a:t>
            </a:r>
            <a:r>
              <a:rPr lang="pt-BR" sz="1600" dirty="0" err="1"/>
              <a:t>reduces</a:t>
            </a:r>
            <a:r>
              <a:rPr lang="pt-BR" sz="1600" dirty="0"/>
              <a:t> </a:t>
            </a:r>
            <a:r>
              <a:rPr lang="pt-BR" sz="1600" dirty="0" err="1"/>
              <a:t>intracranial</a:t>
            </a:r>
            <a:r>
              <a:rPr lang="pt-BR" sz="1600" dirty="0"/>
              <a:t> </a:t>
            </a:r>
            <a:r>
              <a:rPr lang="pt-BR" sz="1600" dirty="0" err="1"/>
              <a:t>hemorrhage</a:t>
            </a:r>
            <a:r>
              <a:rPr lang="pt-BR" sz="1600" dirty="0"/>
              <a:t> rates in preterm infants. </a:t>
            </a:r>
            <a:r>
              <a:rPr lang="pt-BR" sz="1600" dirty="0" err="1"/>
              <a:t>Dtsch</a:t>
            </a:r>
            <a:r>
              <a:rPr lang="pt-BR" sz="1600" dirty="0"/>
              <a:t> </a:t>
            </a:r>
            <a:r>
              <a:rPr lang="pt-BR" sz="1600" dirty="0" err="1"/>
              <a:t>Arztebl</a:t>
            </a:r>
            <a:r>
              <a:rPr lang="pt-BR" sz="1600" dirty="0"/>
              <a:t> Int. 2013;110:489–96.</a:t>
            </a:r>
            <a:endParaRPr lang="pt-BR" sz="1600" b="1" dirty="0">
              <a:hlinkClick r:id="rId8"/>
            </a:endParaRPr>
          </a:p>
          <a:p>
            <a:pPr marL="609600" indent="-609600">
              <a:lnSpc>
                <a:spcPct val="80000"/>
              </a:lnSpc>
            </a:pPr>
            <a:r>
              <a:rPr lang="pt-BR" sz="1600" b="1" dirty="0" err="1">
                <a:hlinkClick r:id="rId8"/>
              </a:rPr>
              <a:t>PubMed</a:t>
            </a:r>
            <a:r>
              <a:rPr lang="pt-BR" sz="1600" b="1" dirty="0"/>
              <a:t> </a:t>
            </a:r>
            <a:r>
              <a:rPr lang="pt-BR" sz="1600" b="1" dirty="0" err="1">
                <a:hlinkClick r:id="rId9"/>
              </a:rPr>
              <a:t>PubMed</a:t>
            </a:r>
            <a:r>
              <a:rPr lang="pt-BR" sz="1600" b="1" dirty="0">
                <a:hlinkClick r:id="rId9"/>
              </a:rPr>
              <a:t> Central</a:t>
            </a:r>
            <a:r>
              <a:rPr lang="pt-BR" sz="1600" b="1" dirty="0"/>
              <a:t> </a:t>
            </a:r>
            <a:r>
              <a:rPr lang="pt-BR" sz="1600" b="1" dirty="0">
                <a:hlinkClick r:id="rId10"/>
              </a:rPr>
              <a:t>Google Scholar</a:t>
            </a:r>
            <a:r>
              <a:rPr lang="pt-BR" sz="1600" b="1" dirty="0"/>
              <a:t> </a:t>
            </a:r>
            <a:endParaRPr lang="pt-BR" sz="1600" dirty="0"/>
          </a:p>
          <a:p>
            <a:pPr marL="609600" indent="-609600">
              <a:lnSpc>
                <a:spcPct val="80000"/>
              </a:lnSpc>
            </a:pPr>
            <a:r>
              <a:rPr lang="pt-BR" sz="1600" dirty="0"/>
              <a:t>de </a:t>
            </a:r>
            <a:r>
              <a:rPr lang="pt-BR" sz="1600" dirty="0" err="1"/>
              <a:t>Bijl</a:t>
            </a:r>
            <a:r>
              <a:rPr lang="pt-BR" sz="1600" dirty="0"/>
              <a:t>-Marcus K, </a:t>
            </a:r>
            <a:r>
              <a:rPr lang="pt-BR" sz="1600" dirty="0" err="1"/>
              <a:t>Brouwer</a:t>
            </a:r>
            <a:r>
              <a:rPr lang="pt-BR" sz="1600" dirty="0"/>
              <a:t> AJ, De </a:t>
            </a:r>
            <a:r>
              <a:rPr lang="pt-BR" sz="1600" dirty="0" err="1"/>
              <a:t>Vries</a:t>
            </a:r>
            <a:r>
              <a:rPr lang="pt-BR" sz="1600" dirty="0"/>
              <a:t> LS, </a:t>
            </a:r>
            <a:r>
              <a:rPr lang="pt-BR" sz="1600" dirty="0" err="1"/>
              <a:t>Groenendaal</a:t>
            </a:r>
            <a:r>
              <a:rPr lang="pt-BR" sz="1600" dirty="0"/>
              <a:t> F, </a:t>
            </a:r>
            <a:r>
              <a:rPr lang="pt-BR" sz="1600" dirty="0" err="1"/>
              <a:t>Wezel-Meijler</a:t>
            </a:r>
            <a:r>
              <a:rPr lang="pt-BR" sz="1600" dirty="0"/>
              <a:t> GV. Neonatal </a:t>
            </a:r>
            <a:r>
              <a:rPr lang="pt-BR" sz="1600" dirty="0" err="1"/>
              <a:t>care</a:t>
            </a:r>
            <a:r>
              <a:rPr lang="pt-BR" sz="1600" dirty="0"/>
              <a:t> </a:t>
            </a:r>
            <a:r>
              <a:rPr lang="pt-BR" sz="1600" dirty="0" err="1"/>
              <a:t>bundles</a:t>
            </a:r>
            <a:r>
              <a:rPr lang="pt-BR" sz="1600" dirty="0"/>
              <a:t> are associated </a:t>
            </a:r>
            <a:r>
              <a:rPr lang="pt-BR" sz="1600" dirty="0" err="1"/>
              <a:t>with</a:t>
            </a:r>
            <a:r>
              <a:rPr lang="pt-BR" sz="1600" dirty="0"/>
              <a:t> a </a:t>
            </a:r>
            <a:r>
              <a:rPr lang="pt-BR" sz="1600" dirty="0" err="1"/>
              <a:t>reduction</a:t>
            </a:r>
            <a:r>
              <a:rPr lang="pt-BR" sz="1600" dirty="0"/>
              <a:t> in </a:t>
            </a:r>
            <a:r>
              <a:rPr lang="pt-BR" sz="1600" dirty="0" err="1"/>
              <a:t>the</a:t>
            </a:r>
            <a:r>
              <a:rPr lang="pt-BR" sz="1600" dirty="0"/>
              <a:t> </a:t>
            </a:r>
            <a:r>
              <a:rPr lang="pt-BR" sz="1600" dirty="0" err="1"/>
              <a:t>incidence</a:t>
            </a:r>
            <a:r>
              <a:rPr lang="pt-BR" sz="1600" dirty="0"/>
              <a:t> of intraventricular haemorrhage in preterm infants: A </a:t>
            </a:r>
            <a:r>
              <a:rPr lang="pt-BR" sz="1600" dirty="0" err="1"/>
              <a:t>multicentre</a:t>
            </a:r>
            <a:r>
              <a:rPr lang="pt-BR" sz="1600" dirty="0"/>
              <a:t> </a:t>
            </a:r>
            <a:r>
              <a:rPr lang="pt-BR" sz="1600" dirty="0" err="1"/>
              <a:t>cohort</a:t>
            </a:r>
            <a:r>
              <a:rPr lang="pt-BR" sz="1600" dirty="0"/>
              <a:t> </a:t>
            </a:r>
            <a:r>
              <a:rPr lang="pt-BR" sz="1600" dirty="0" err="1"/>
              <a:t>study</a:t>
            </a:r>
            <a:r>
              <a:rPr lang="pt-BR" sz="1600" dirty="0"/>
              <a:t>. Arch </a:t>
            </a:r>
            <a:r>
              <a:rPr lang="pt-BR" sz="1600" dirty="0" err="1"/>
              <a:t>Dis</a:t>
            </a:r>
            <a:r>
              <a:rPr lang="pt-BR" sz="1600" dirty="0"/>
              <a:t> </a:t>
            </a:r>
            <a:r>
              <a:rPr lang="pt-BR" sz="1600" dirty="0" err="1"/>
              <a:t>Child</a:t>
            </a:r>
            <a:r>
              <a:rPr lang="pt-BR" sz="1600" dirty="0"/>
              <a:t> Fetal Neonatal Ed. 2020;105:419–24.</a:t>
            </a:r>
            <a:endParaRPr lang="pt-BR" sz="1600" b="1" dirty="0">
              <a:hlinkClick r:id="rId11"/>
            </a:endParaRPr>
          </a:p>
          <a:p>
            <a:pPr marL="609600" indent="-609600">
              <a:lnSpc>
                <a:spcPct val="80000"/>
              </a:lnSpc>
            </a:pPr>
            <a:r>
              <a:rPr lang="pt-BR" sz="1600" b="1" dirty="0" err="1">
                <a:hlinkClick r:id="rId11"/>
              </a:rPr>
              <a:t>PubMed</a:t>
            </a:r>
            <a:r>
              <a:rPr lang="pt-BR" sz="1600" b="1" dirty="0"/>
              <a:t> </a:t>
            </a:r>
            <a:r>
              <a:rPr lang="pt-BR" sz="1600" b="1" dirty="0" err="1">
                <a:hlinkClick r:id="rId12"/>
              </a:rPr>
              <a:t>Article</a:t>
            </a:r>
            <a:r>
              <a:rPr lang="pt-BR" sz="1600" b="1" dirty="0"/>
              <a:t> </a:t>
            </a:r>
            <a:r>
              <a:rPr lang="pt-BR" sz="1600" b="1" dirty="0">
                <a:hlinkClick r:id="rId13"/>
              </a:rPr>
              <a:t>Google Scholar</a:t>
            </a:r>
            <a:r>
              <a:rPr lang="pt-BR" sz="1600" b="1" dirty="0"/>
              <a:t> </a:t>
            </a:r>
            <a:endParaRPr lang="pt-BR" sz="1600" dirty="0"/>
          </a:p>
          <a:p>
            <a:pPr marL="609600" indent="-609600">
              <a:lnSpc>
                <a:spcPct val="80000"/>
              </a:lnSpc>
            </a:pPr>
            <a:r>
              <a:rPr lang="pt-BR" sz="1600" dirty="0" err="1"/>
              <a:t>Murthy</a:t>
            </a:r>
            <a:r>
              <a:rPr lang="pt-BR" sz="1600" dirty="0"/>
              <a:t> P, </a:t>
            </a:r>
            <a:r>
              <a:rPr lang="pt-BR" sz="1600" dirty="0" err="1"/>
              <a:t>Zein</a:t>
            </a:r>
            <a:r>
              <a:rPr lang="pt-BR" sz="1600" dirty="0"/>
              <a:t> H, Thomas S, Scott JN, Abou </a:t>
            </a:r>
            <a:r>
              <a:rPr lang="pt-BR" sz="1600" dirty="0" err="1"/>
              <a:t>Mehrem</a:t>
            </a:r>
            <a:r>
              <a:rPr lang="pt-BR" sz="1600" dirty="0"/>
              <a:t> A, </a:t>
            </a:r>
            <a:r>
              <a:rPr lang="pt-BR" sz="1600" dirty="0" err="1"/>
              <a:t>Esser</a:t>
            </a:r>
            <a:r>
              <a:rPr lang="pt-BR" sz="1600" dirty="0"/>
              <a:t> MJ, et al. Neuroprotection </a:t>
            </a:r>
            <a:r>
              <a:rPr lang="pt-BR" sz="1600" dirty="0" err="1"/>
              <a:t>care</a:t>
            </a:r>
            <a:r>
              <a:rPr lang="pt-BR" sz="1600" dirty="0"/>
              <a:t> </a:t>
            </a:r>
            <a:r>
              <a:rPr lang="pt-BR" sz="1600" dirty="0" err="1"/>
              <a:t>bundle</a:t>
            </a:r>
            <a:r>
              <a:rPr lang="pt-BR" sz="1600" dirty="0"/>
              <a:t> </a:t>
            </a:r>
            <a:r>
              <a:rPr lang="pt-BR" sz="1600" dirty="0" err="1"/>
              <a:t>implementation</a:t>
            </a:r>
            <a:r>
              <a:rPr lang="pt-BR" sz="1600" dirty="0"/>
              <a:t> </a:t>
            </a:r>
            <a:r>
              <a:rPr lang="pt-BR" sz="1600" dirty="0" err="1"/>
              <a:t>to</a:t>
            </a:r>
            <a:r>
              <a:rPr lang="pt-BR" sz="1600" dirty="0"/>
              <a:t> </a:t>
            </a:r>
            <a:r>
              <a:rPr lang="pt-BR" sz="1600" dirty="0" err="1"/>
              <a:t>decrease</a:t>
            </a:r>
            <a:r>
              <a:rPr lang="pt-BR" sz="1600" dirty="0"/>
              <a:t> </a:t>
            </a:r>
            <a:r>
              <a:rPr lang="pt-BR" sz="1600" dirty="0" err="1"/>
              <a:t>acute</a:t>
            </a:r>
            <a:r>
              <a:rPr lang="pt-BR" sz="1600" dirty="0"/>
              <a:t> brain injury in preterm infants. </a:t>
            </a:r>
            <a:r>
              <a:rPr lang="pt-BR" sz="1600" dirty="0" err="1"/>
              <a:t>Pediatr</a:t>
            </a:r>
            <a:r>
              <a:rPr lang="pt-BR" sz="1600" dirty="0"/>
              <a:t> </a:t>
            </a:r>
            <a:r>
              <a:rPr lang="pt-BR" sz="1600" dirty="0" err="1"/>
              <a:t>Neurol</a:t>
            </a:r>
            <a:r>
              <a:rPr lang="pt-BR" sz="1600" dirty="0"/>
              <a:t>. 2020;110:42–8.</a:t>
            </a:r>
            <a:endParaRPr lang="pt-BR" sz="1600" b="1" dirty="0">
              <a:hlinkClick r:id="rId14"/>
            </a:endParaRPr>
          </a:p>
          <a:p>
            <a:pPr marL="609600" indent="-609600">
              <a:lnSpc>
                <a:spcPct val="80000"/>
              </a:lnSpc>
            </a:pPr>
            <a:r>
              <a:rPr lang="pt-BR" sz="1600" b="1" dirty="0" err="1">
                <a:hlinkClick r:id="rId14"/>
              </a:rPr>
              <a:t>PubMed</a:t>
            </a:r>
            <a:r>
              <a:rPr lang="pt-BR" sz="1600" b="1" dirty="0"/>
              <a:t> </a:t>
            </a:r>
            <a:r>
              <a:rPr lang="pt-BR" sz="1600" b="1" dirty="0" err="1">
                <a:hlinkClick r:id="rId15"/>
              </a:rPr>
              <a:t>Article</a:t>
            </a:r>
            <a:r>
              <a:rPr lang="pt-BR" sz="1600" b="1" dirty="0"/>
              <a:t> </a:t>
            </a:r>
            <a:r>
              <a:rPr lang="pt-BR" sz="1600" b="1" dirty="0">
                <a:hlinkClick r:id="rId16"/>
              </a:rPr>
              <a:t>Google Scholar</a:t>
            </a:r>
            <a:r>
              <a:rPr lang="pt-BR" sz="1600" b="1" dirty="0"/>
              <a:t> </a:t>
            </a:r>
            <a:endParaRPr lang="pt-BR" sz="1600" dirty="0"/>
          </a:p>
          <a:p>
            <a:pPr marL="609600" indent="-609600">
              <a:lnSpc>
                <a:spcPct val="80000"/>
              </a:lnSpc>
            </a:pPr>
            <a:r>
              <a:rPr lang="pt-BR" sz="1600" dirty="0"/>
              <a:t>Ferreira DM, </a:t>
            </a:r>
            <a:r>
              <a:rPr lang="pt-BR" sz="1600" dirty="0" err="1"/>
              <a:t>Girao</a:t>
            </a:r>
            <a:r>
              <a:rPr lang="pt-BR" sz="1600" dirty="0"/>
              <a:t> ALA, AVS ES, Chaves EMC, de Almeida PC, Freire VS, et al. </a:t>
            </a:r>
            <a:r>
              <a:rPr lang="pt-BR" sz="1600" dirty="0" err="1"/>
              <a:t>Application</a:t>
            </a:r>
            <a:r>
              <a:rPr lang="pt-BR" sz="1600" dirty="0"/>
              <a:t> of a </a:t>
            </a:r>
            <a:r>
              <a:rPr lang="pt-BR" sz="1600" dirty="0" err="1"/>
              <a:t>bundle</a:t>
            </a:r>
            <a:r>
              <a:rPr lang="pt-BR" sz="1600" dirty="0"/>
              <a:t> in </a:t>
            </a:r>
            <a:r>
              <a:rPr lang="pt-BR" sz="1600" dirty="0" err="1"/>
              <a:t>the</a:t>
            </a:r>
            <a:r>
              <a:rPr lang="pt-BR" sz="1600" dirty="0"/>
              <a:t> </a:t>
            </a:r>
            <a:r>
              <a:rPr lang="pt-BR" sz="1600" dirty="0" err="1"/>
              <a:t>prevention</a:t>
            </a:r>
            <a:r>
              <a:rPr lang="pt-BR" sz="1600" dirty="0"/>
              <a:t> of </a:t>
            </a:r>
            <a:r>
              <a:rPr lang="pt-BR" sz="1600" dirty="0" err="1"/>
              <a:t>peri</a:t>
            </a:r>
            <a:r>
              <a:rPr lang="pt-BR" sz="1600" dirty="0"/>
              <a:t>-intraventricular </a:t>
            </a:r>
            <a:r>
              <a:rPr lang="pt-BR" sz="1600" dirty="0" err="1"/>
              <a:t>hemorrhage</a:t>
            </a:r>
            <a:r>
              <a:rPr lang="pt-BR" sz="1600" dirty="0"/>
              <a:t> in preterm </a:t>
            </a:r>
            <a:r>
              <a:rPr lang="pt-BR" sz="1600" dirty="0" err="1"/>
              <a:t>newborns</a:t>
            </a:r>
            <a:r>
              <a:rPr lang="pt-BR" sz="1600" dirty="0"/>
              <a:t>. J </a:t>
            </a:r>
            <a:r>
              <a:rPr lang="pt-BR" sz="1600" dirty="0" err="1"/>
              <a:t>Perinat</a:t>
            </a:r>
            <a:r>
              <a:rPr lang="pt-BR" sz="1600" dirty="0"/>
              <a:t> Neonatal </a:t>
            </a:r>
            <a:r>
              <a:rPr lang="pt-BR" sz="1600" dirty="0" err="1"/>
              <a:t>Nurs</a:t>
            </a:r>
            <a:r>
              <a:rPr lang="pt-BR" sz="1600" dirty="0"/>
              <a:t>. 2020;34:E5–E11.</a:t>
            </a:r>
            <a:endParaRPr lang="pt-BR" sz="1600" b="1" dirty="0">
              <a:hlinkClick r:id="rId17"/>
            </a:endParaRPr>
          </a:p>
          <a:p>
            <a:pPr marL="609600" indent="-609600">
              <a:lnSpc>
                <a:spcPct val="80000"/>
              </a:lnSpc>
            </a:pPr>
            <a:r>
              <a:rPr lang="pt-BR" sz="1600" b="1" dirty="0" err="1">
                <a:hlinkClick r:id="rId17"/>
              </a:rPr>
              <a:t>PubMed</a:t>
            </a:r>
            <a:r>
              <a:rPr lang="pt-BR" sz="1600" b="1" dirty="0"/>
              <a:t> </a:t>
            </a:r>
            <a:r>
              <a:rPr lang="pt-BR" sz="1600" b="1" dirty="0" err="1">
                <a:hlinkClick r:id="rId18"/>
              </a:rPr>
              <a:t>Article</a:t>
            </a:r>
            <a:r>
              <a:rPr lang="pt-BR" sz="1600" b="1" dirty="0"/>
              <a:t> </a:t>
            </a:r>
            <a:r>
              <a:rPr lang="pt-BR" sz="1600" b="1" dirty="0">
                <a:hlinkClick r:id="rId19"/>
              </a:rPr>
              <a:t>Google Scholar</a:t>
            </a:r>
            <a:r>
              <a:rPr lang="pt-BR" sz="1600" b="1" dirty="0"/>
              <a:t> </a:t>
            </a:r>
            <a:endParaRPr lang="pt-BR" sz="1600" dirty="0"/>
          </a:p>
          <a:p>
            <a:pPr marL="609600" indent="-609600">
              <a:lnSpc>
                <a:spcPct val="80000"/>
              </a:lnSpc>
            </a:pPr>
            <a:r>
              <a:rPr lang="pt-BR" sz="1600" dirty="0" err="1"/>
              <a:t>Wallau</a:t>
            </a:r>
            <a:r>
              <a:rPr lang="pt-BR" sz="1600" dirty="0"/>
              <a:t> CAK, Costa-Nobre DT, Leslie A, Guinsburg R. </a:t>
            </a:r>
            <a:r>
              <a:rPr lang="pt-BR" sz="1600" dirty="0" err="1"/>
              <a:t>Impact</a:t>
            </a:r>
            <a:r>
              <a:rPr lang="pt-BR" sz="1600" dirty="0"/>
              <a:t> of </a:t>
            </a:r>
            <a:r>
              <a:rPr lang="pt-BR" sz="1600" dirty="0" err="1"/>
              <a:t>bundle</a:t>
            </a:r>
            <a:r>
              <a:rPr lang="pt-BR" sz="1600" dirty="0"/>
              <a:t> </a:t>
            </a:r>
            <a:r>
              <a:rPr lang="pt-BR" sz="1600" dirty="0" err="1"/>
              <a:t>implementation</a:t>
            </a:r>
            <a:r>
              <a:rPr lang="pt-BR" sz="1600" dirty="0"/>
              <a:t> </a:t>
            </a:r>
            <a:r>
              <a:rPr lang="pt-BR" sz="1600" dirty="0" err="1"/>
              <a:t>on</a:t>
            </a:r>
            <a:r>
              <a:rPr lang="pt-BR" sz="1600" dirty="0"/>
              <a:t> </a:t>
            </a:r>
            <a:r>
              <a:rPr lang="pt-BR" sz="1600" dirty="0" err="1"/>
              <a:t>the</a:t>
            </a:r>
            <a:r>
              <a:rPr lang="pt-BR" sz="1600" dirty="0"/>
              <a:t> </a:t>
            </a:r>
            <a:r>
              <a:rPr lang="pt-BR" sz="1600" dirty="0" err="1"/>
              <a:t>incidence</a:t>
            </a:r>
            <a:r>
              <a:rPr lang="pt-BR" sz="1600" dirty="0"/>
              <a:t> of </a:t>
            </a:r>
            <a:r>
              <a:rPr lang="pt-BR" sz="1600" dirty="0" err="1"/>
              <a:t>peri</a:t>
            </a:r>
            <a:r>
              <a:rPr lang="pt-BR" sz="1600" dirty="0"/>
              <a:t>/intraventricular </a:t>
            </a:r>
            <a:r>
              <a:rPr lang="pt-BR" sz="1600" dirty="0" err="1"/>
              <a:t>hemorrhage</a:t>
            </a:r>
            <a:r>
              <a:rPr lang="pt-BR" sz="1600" dirty="0"/>
              <a:t> </a:t>
            </a:r>
            <a:r>
              <a:rPr lang="pt-BR" sz="1600" dirty="0" err="1"/>
              <a:t>among</a:t>
            </a:r>
            <a:r>
              <a:rPr lang="pt-BR" sz="1600" dirty="0"/>
              <a:t> preterm infants: a </a:t>
            </a:r>
            <a:r>
              <a:rPr lang="pt-BR" sz="1600" dirty="0" err="1"/>
              <a:t>pre-post</a:t>
            </a:r>
            <a:r>
              <a:rPr lang="pt-BR" sz="1600" dirty="0"/>
              <a:t> </a:t>
            </a:r>
            <a:r>
              <a:rPr lang="pt-BR" sz="1600" dirty="0" err="1"/>
              <a:t>interventional</a:t>
            </a:r>
            <a:r>
              <a:rPr lang="pt-BR" sz="1600" dirty="0"/>
              <a:t> </a:t>
            </a:r>
            <a:r>
              <a:rPr lang="pt-BR" sz="1600" dirty="0" err="1"/>
              <a:t>study</a:t>
            </a:r>
            <a:r>
              <a:rPr lang="pt-BR" sz="1600" dirty="0"/>
              <a:t>. </a:t>
            </a:r>
            <a:r>
              <a:rPr lang="pt-BR" sz="1600" dirty="0" err="1"/>
              <a:t>Sao</a:t>
            </a:r>
            <a:r>
              <a:rPr lang="pt-BR" sz="1600" dirty="0"/>
              <a:t> Paulo </a:t>
            </a:r>
            <a:r>
              <a:rPr lang="pt-BR" sz="1600" dirty="0" err="1"/>
              <a:t>Med</a:t>
            </a:r>
            <a:r>
              <a:rPr lang="pt-BR" sz="1600" dirty="0"/>
              <a:t> J. 2021;139:251–8.</a:t>
            </a:r>
            <a:endParaRPr lang="pt-BR" sz="1600" b="1" dirty="0">
              <a:hlinkClick r:id="rId20"/>
            </a:endParaRPr>
          </a:p>
          <a:p>
            <a:pPr marL="609600" indent="-609600">
              <a:lnSpc>
                <a:spcPct val="80000"/>
              </a:lnSpc>
            </a:pPr>
            <a:r>
              <a:rPr lang="pt-BR" sz="1600" b="1" dirty="0" err="1">
                <a:hlinkClick r:id="rId20"/>
              </a:rPr>
              <a:t>PubMed</a:t>
            </a:r>
            <a:r>
              <a:rPr lang="pt-BR" sz="1600" b="1" dirty="0"/>
              <a:t> </a:t>
            </a:r>
            <a:r>
              <a:rPr lang="pt-BR" sz="1600" b="1" dirty="0" err="1">
                <a:hlinkClick r:id="rId21"/>
              </a:rPr>
              <a:t>Article</a:t>
            </a:r>
            <a:r>
              <a:rPr lang="pt-BR" sz="1600" b="1" dirty="0"/>
              <a:t> </a:t>
            </a:r>
            <a:r>
              <a:rPr lang="pt-BR" sz="1600" b="1" dirty="0">
                <a:hlinkClick r:id="rId22"/>
              </a:rPr>
              <a:t>Google Scholar</a:t>
            </a:r>
            <a:r>
              <a:rPr lang="pt-BR" sz="1600" b="1" dirty="0"/>
              <a:t> </a:t>
            </a:r>
            <a:endParaRPr lang="pt-BR" sz="1600" dirty="0"/>
          </a:p>
          <a:p>
            <a:pPr marL="609600" indent="-609600">
              <a:lnSpc>
                <a:spcPct val="80000"/>
              </a:lnSpc>
            </a:pPr>
            <a:endParaRPr lang="pt-BR" sz="16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p:cNvSpPr>
          <p:nvPr>
            <p:ph type="title" idx="4294967295"/>
          </p:nvPr>
        </p:nvSpPr>
        <p:spPr bwMode="auto">
          <a:xfrm>
            <a:off x="766763" y="188913"/>
            <a:ext cx="8596312" cy="1320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0000"/>
          </a:bodyPr>
          <a:lstStyle/>
          <a:p>
            <a:r>
              <a:rPr lang="pt-BR" sz="2800" dirty="0">
                <a:solidFill>
                  <a:srgbClr val="FF33CC"/>
                </a:solidFill>
                <a:latin typeface="Algerian" pitchFamily="82" charset="0"/>
              </a:rPr>
              <a:t>NOTA DO EDITOR DA PAGINA NEONATAL </a:t>
            </a:r>
            <a:r>
              <a:rPr lang="pt-BR" sz="2800" dirty="0">
                <a:solidFill>
                  <a:srgbClr val="FF33CC"/>
                </a:solidFill>
                <a:latin typeface="Algerian" pitchFamily="82" charset="0"/>
                <a:hlinkClick r:id="rId2"/>
              </a:rPr>
              <a:t>WWW.PAULOMARGOTTO.COM.BR</a:t>
            </a:r>
            <a:r>
              <a:rPr lang="pt-BR" sz="2800" dirty="0">
                <a:solidFill>
                  <a:srgbClr val="FF33CC"/>
                </a:solidFill>
                <a:latin typeface="Algerian" pitchFamily="82" charset="0"/>
              </a:rPr>
              <a:t> Dr. Paulo R. Margotto. Consultem tamBém! Aqui e agora! EstudaNdo juntos!</a:t>
            </a:r>
          </a:p>
        </p:txBody>
      </p:sp>
      <p:pic>
        <p:nvPicPr>
          <p:cNvPr id="119812" name="Picture 4"/>
          <p:cNvPicPr>
            <a:picLocks noChangeAspect="1" noChangeArrowheads="1"/>
          </p:cNvPicPr>
          <p:nvPr/>
        </p:nvPicPr>
        <p:blipFill>
          <a:blip r:embed="rId3">
            <a:lum bright="12000" contrast="6000"/>
            <a:extLst>
              <a:ext uri="{28A0092B-C50C-407E-A947-70E740481C1C}">
                <a14:useLocalDpi xmlns:a14="http://schemas.microsoft.com/office/drawing/2010/main" val="0"/>
              </a:ext>
            </a:extLst>
          </a:blip>
          <a:srcRect/>
          <a:stretch>
            <a:fillRect/>
          </a:stretch>
        </p:blipFill>
        <p:spPr bwMode="auto">
          <a:xfrm>
            <a:off x="3503613" y="2276475"/>
            <a:ext cx="2987675" cy="325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9813" name="Text Box 5"/>
          <p:cNvSpPr txBox="1">
            <a:spLocks noChangeArrowheads="1"/>
          </p:cNvSpPr>
          <p:nvPr/>
        </p:nvSpPr>
        <p:spPr bwMode="auto">
          <a:xfrm>
            <a:off x="3843338" y="5608638"/>
            <a:ext cx="25495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dirty="0">
                <a:hlinkClick r:id="rId4"/>
              </a:rPr>
              <a:t>pmargotto@gmail.com</a:t>
            </a:r>
            <a:r>
              <a:rPr lang="pt-BR" dirty="0"/>
              <a:t> </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5" name="Rectangle 3"/>
          <p:cNvSpPr>
            <a:spLocks noGrp="1"/>
          </p:cNvSpPr>
          <p:nvPr>
            <p:ph type="body" idx="4294967295"/>
          </p:nvPr>
        </p:nvSpPr>
        <p:spPr bwMode="auto">
          <a:xfrm>
            <a:off x="192088" y="2420938"/>
            <a:ext cx="9504362" cy="4437062"/>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sz="1800" b="1" dirty="0"/>
              <a:t>Objetivo: </a:t>
            </a:r>
            <a:r>
              <a:rPr lang="pt-BR" sz="1600" dirty="0"/>
              <a:t>A hemorragia intraventricular (HIV) causa alguns dos resultados mais adversos em bebês com peso ao nascer &lt;1.000 g. </a:t>
            </a:r>
            <a:r>
              <a:rPr lang="pt-BR" sz="1600" b="1" dirty="0" smtClean="0">
                <a:solidFill>
                  <a:srgbClr val="FF0000"/>
                </a:solidFill>
              </a:rPr>
              <a:t>Esteroides </a:t>
            </a:r>
            <a:r>
              <a:rPr lang="pt-BR" sz="1600" b="1" dirty="0">
                <a:solidFill>
                  <a:srgbClr val="FF0000"/>
                </a:solidFill>
              </a:rPr>
              <a:t>pré-natais incompletos, acidose, inflamação, transferência pós-natal, administração tardia de surfactante, hipotermia, hipotensão, hipocapnia, persistência do canal arterial e pneumotórax estão todos associados à HIV</a:t>
            </a:r>
            <a:r>
              <a:rPr lang="pt-BR" sz="1600" dirty="0"/>
              <a:t>. A hipótese é que a vigilância prospectiva dessas condições associadas à HIV diminui sua frequência e, portanto, a frequência de HIV ).</a:t>
            </a:r>
          </a:p>
          <a:p>
            <a:pPr>
              <a:buFontTx/>
              <a:buNone/>
            </a:pPr>
            <a:r>
              <a:rPr lang="pt-BR" sz="1600" dirty="0"/>
              <a:t> </a:t>
            </a:r>
          </a:p>
          <a:p>
            <a:r>
              <a:rPr lang="pt-BR" sz="1800" dirty="0"/>
              <a:t>A incidência de condições associadas à HIV </a:t>
            </a:r>
            <a:r>
              <a:rPr lang="pt-BR" sz="1800" dirty="0" smtClean="0"/>
              <a:t>e HIV </a:t>
            </a:r>
            <a:r>
              <a:rPr lang="pt-BR" sz="1800" dirty="0"/>
              <a:t>foi monitorada prospectivamente em todos os </a:t>
            </a:r>
            <a:r>
              <a:rPr lang="pt-BR" sz="1800" b="1" dirty="0"/>
              <a:t>bebês &lt;1.000</a:t>
            </a:r>
            <a:r>
              <a:rPr lang="pt-BR" sz="1800" dirty="0"/>
              <a:t> g nascidos em nosso centro perinatal em </a:t>
            </a:r>
            <a:r>
              <a:rPr lang="pt-BR" sz="1800" b="1" dirty="0"/>
              <a:t>2005/2006</a:t>
            </a:r>
            <a:r>
              <a:rPr lang="pt-BR" sz="1800" dirty="0"/>
              <a:t>.</a:t>
            </a:r>
          </a:p>
          <a:p>
            <a:pPr>
              <a:buFontTx/>
              <a:buNone/>
            </a:pPr>
            <a:r>
              <a:rPr lang="pt-BR" sz="1800" dirty="0"/>
              <a:t>    Obstetras e neonatologistas realizaram conferências mensais de revisão interdisciplinar para discutir a </a:t>
            </a:r>
            <a:r>
              <a:rPr lang="pt-BR" sz="1800" dirty="0" smtClean="0"/>
              <a:t>previsibilidade </a:t>
            </a:r>
            <a:r>
              <a:rPr lang="pt-BR" sz="1800" dirty="0"/>
              <a:t>de condições associadas a HIV (</a:t>
            </a:r>
            <a:r>
              <a:rPr lang="pt-BR" sz="1800" dirty="0" smtClean="0"/>
              <a:t>vigilância HIV</a:t>
            </a:r>
            <a:r>
              <a:rPr lang="pt-BR" sz="1800" dirty="0"/>
              <a:t>) . Esses dados foram comparados com dados prospectivos existentes coletados durante o monitoramento de rotina em 2004. </a:t>
            </a:r>
          </a:p>
          <a:p>
            <a:endParaRPr lang="pt-BR" sz="1800" dirty="0"/>
          </a:p>
        </p:txBody>
      </p:sp>
      <p:sp>
        <p:nvSpPr>
          <p:cNvPr id="120837" name="Rectangle 5"/>
          <p:cNvSpPr>
            <a:spLocks noChangeArrowheads="1"/>
          </p:cNvSpPr>
          <p:nvPr/>
        </p:nvSpPr>
        <p:spPr bwMode="auto">
          <a:xfrm>
            <a:off x="192088" y="1628775"/>
            <a:ext cx="9720262"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1400" b="1" dirty="0">
                <a:hlinkClick r:id="rId2"/>
              </a:rPr>
              <a:t>Interdisciplinary</a:t>
            </a:r>
            <a:r>
              <a:rPr lang="pt-BR" sz="1400" dirty="0">
                <a:hlinkClick r:id="rId2"/>
              </a:rPr>
              <a:t> </a:t>
            </a:r>
            <a:r>
              <a:rPr lang="pt-BR" sz="1400" b="1" dirty="0">
                <a:hlinkClick r:id="rId2"/>
              </a:rPr>
              <a:t>surveillance</a:t>
            </a:r>
            <a:r>
              <a:rPr lang="pt-BR" sz="1400" dirty="0">
                <a:hlinkClick r:id="rId2"/>
              </a:rPr>
              <a:t> of </a:t>
            </a:r>
            <a:r>
              <a:rPr lang="pt-BR" sz="1400" b="1" dirty="0">
                <a:hlinkClick r:id="rId2"/>
              </a:rPr>
              <a:t>intraventricular</a:t>
            </a:r>
            <a:r>
              <a:rPr lang="pt-BR" sz="1400" dirty="0">
                <a:hlinkClick r:id="rId2"/>
              </a:rPr>
              <a:t> </a:t>
            </a:r>
            <a:r>
              <a:rPr lang="pt-BR" sz="1400" b="1" dirty="0">
                <a:hlinkClick r:id="rId2"/>
              </a:rPr>
              <a:t>haemorrhage</a:t>
            </a:r>
            <a:r>
              <a:rPr lang="pt-BR" sz="1400" dirty="0">
                <a:hlinkClick r:id="rId2"/>
              </a:rPr>
              <a:t> associated conditions in infants &lt;1000 g.</a:t>
            </a:r>
            <a:r>
              <a:rPr lang="pt-BR" sz="1400" dirty="0"/>
              <a:t>Obladen M, Metze B, Henrich W, Aktas A, Czernik C, Schulz-Baldes A.Acta Paediatr. 2008 Jun;97(6):731-7. doi: 10.1111/j.1651-2227.2008.00812.x.PMID: 18460106</a:t>
            </a:r>
          </a:p>
        </p:txBody>
      </p:sp>
      <p:pic>
        <p:nvPicPr>
          <p:cNvPr id="120840" name="Picture 8" descr="ppt">
            <a:hlinkClick r:id="rId3" tooltip="Hemorragia IV_premat_vigilancia"/>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12125" y="765175"/>
            <a:ext cx="576263" cy="576263"/>
          </a:xfrm>
          <a:prstGeom prst="rect">
            <a:avLst/>
          </a:prstGeom>
          <a:noFill/>
          <a:extLst>
            <a:ext uri="{909E8E84-426E-40DD-AFC4-6F175D3DCCD1}">
              <a14:hiddenFill xmlns:a14="http://schemas.microsoft.com/office/drawing/2010/main">
                <a:solidFill>
                  <a:srgbClr val="FFFFFF"/>
                </a:solidFill>
              </a14:hiddenFill>
            </a:ext>
          </a:extLst>
        </p:spPr>
      </p:pic>
      <p:sp>
        <p:nvSpPr>
          <p:cNvPr id="120841" name="Text Box 9"/>
          <p:cNvSpPr txBox="1">
            <a:spLocks noChangeArrowheads="1"/>
          </p:cNvSpPr>
          <p:nvPr/>
        </p:nvSpPr>
        <p:spPr bwMode="auto">
          <a:xfrm>
            <a:off x="550863" y="0"/>
            <a:ext cx="8851900"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2400" b="1" dirty="0">
                <a:solidFill>
                  <a:srgbClr val="FF33CC"/>
                </a:solidFill>
              </a:rPr>
              <a:t>Vigilância interdisciplinar de condições associadas a hemorragia intraventricular em recém- nascidos menores de 1000g</a:t>
            </a:r>
          </a:p>
          <a:p>
            <a:pPr algn="ctr"/>
            <a:r>
              <a:rPr lang="pt-BR" sz="2400" dirty="0">
                <a:solidFill>
                  <a:srgbClr val="607D8B"/>
                </a:solidFill>
              </a:rPr>
              <a:t>    </a:t>
            </a:r>
          </a:p>
          <a:p>
            <a:endParaRPr lang="pt-BR" sz="240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3" name="Rectangle 3"/>
          <p:cNvSpPr>
            <a:spLocks noGrp="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nSpc>
                <a:spcPct val="80000"/>
              </a:lnSpc>
            </a:pPr>
            <a:r>
              <a:rPr lang="pt-BR" sz="2400" b="1" dirty="0"/>
              <a:t>Resultados: </a:t>
            </a:r>
            <a:r>
              <a:rPr lang="pt-BR" sz="2400" dirty="0"/>
              <a:t>HIV (todos os graus) ocorreu em 29/86 recém-nascidos de extremo baixo peso (EBP) durante o monitoramento de rotina e em 12/89 recém-nascidos de baixo peso durante a vigilância de HIV (p = 0,007).</a:t>
            </a:r>
          </a:p>
          <a:p>
            <a:pPr algn="ctr">
              <a:lnSpc>
                <a:spcPct val="80000"/>
              </a:lnSpc>
            </a:pPr>
            <a:r>
              <a:rPr lang="pt-BR" sz="2400" dirty="0"/>
              <a:t> </a:t>
            </a:r>
            <a:r>
              <a:rPr lang="pt-BR" sz="2400" dirty="0">
                <a:solidFill>
                  <a:srgbClr val="0000FF"/>
                </a:solidFill>
                <a:latin typeface="Algerian" pitchFamily="82" charset="0"/>
              </a:rPr>
              <a:t>HIV graus 3-4 caíram de 20% para 3,4%</a:t>
            </a:r>
            <a:r>
              <a:rPr lang="pt-BR" sz="2400" dirty="0"/>
              <a:t> </a:t>
            </a:r>
            <a:r>
              <a:rPr lang="pt-BR" sz="2400" dirty="0">
                <a:solidFill>
                  <a:srgbClr val="0000FF"/>
                </a:solidFill>
                <a:latin typeface="Algerian" pitchFamily="82" charset="0"/>
              </a:rPr>
              <a:t>(p = 0,0006).</a:t>
            </a:r>
            <a:r>
              <a:rPr lang="pt-BR" sz="2400" dirty="0"/>
              <a:t> </a:t>
            </a:r>
          </a:p>
          <a:p>
            <a:pPr>
              <a:lnSpc>
                <a:spcPct val="80000"/>
              </a:lnSpc>
            </a:pPr>
            <a:r>
              <a:rPr lang="pt-BR" sz="2400" dirty="0"/>
              <a:t>Houve diferenças significativas na completude de </a:t>
            </a:r>
            <a:r>
              <a:rPr lang="pt-BR" sz="2400" dirty="0">
                <a:solidFill>
                  <a:srgbClr val="FF33CC"/>
                </a:solidFill>
              </a:rPr>
              <a:t>esteróides pré-natais</a:t>
            </a:r>
            <a:r>
              <a:rPr lang="pt-BR" sz="2400" dirty="0"/>
              <a:t> (54% vs. 67%, p = 0,04) e pontualidade na substituição inicial do </a:t>
            </a:r>
            <a:r>
              <a:rPr lang="pt-BR" sz="2400" dirty="0">
                <a:solidFill>
                  <a:srgbClr val="FF33CC"/>
                </a:solidFill>
              </a:rPr>
              <a:t>surfactante</a:t>
            </a:r>
            <a:r>
              <a:rPr lang="pt-BR" sz="2400" dirty="0"/>
              <a:t> (45% vs. 71%, p = 0,01). A maioria das outras condições associadas à IVH foram reduzidas durante a vigilância da IVH sem atingir significância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dirty="0">
                <a:solidFill>
                  <a:srgbClr val="FF33CC"/>
                </a:solidFill>
              </a:rPr>
              <a:t>CONCLUSÃO</a:t>
            </a:r>
          </a:p>
        </p:txBody>
      </p:sp>
      <p:sp>
        <p:nvSpPr>
          <p:cNvPr id="123907" name="Rectangle 3"/>
          <p:cNvSpPr>
            <a:spLocks noGrp="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nSpc>
                <a:spcPct val="90000"/>
              </a:lnSpc>
            </a:pPr>
            <a:r>
              <a:rPr lang="pt-BR" dirty="0"/>
              <a:t>A  hemorragia intraventricular  não é um desastre inevitável</a:t>
            </a:r>
          </a:p>
          <a:p>
            <a:pPr>
              <a:lnSpc>
                <a:spcPct val="90000"/>
              </a:lnSpc>
            </a:pPr>
            <a:r>
              <a:rPr lang="pt-BR" dirty="0"/>
              <a:t>A melhora da qualidade do manejo perinatal pode dramaticamente reduzir a incidência da hemorragia intraventricular</a:t>
            </a:r>
          </a:p>
          <a:p>
            <a:pPr>
              <a:lnSpc>
                <a:spcPct val="90000"/>
              </a:lnSpc>
            </a:pPr>
            <a:r>
              <a:rPr lang="pt-BR" dirty="0">
                <a:solidFill>
                  <a:srgbClr val="0000FF"/>
                </a:solidFill>
              </a:rPr>
              <a:t>Obstetras e neonatologistas</a:t>
            </a:r>
            <a:r>
              <a:rPr lang="pt-BR" dirty="0"/>
              <a:t>  podem reduzir a incidência  por medidas  de vigilância prospectiva  das condições associadas HIV. </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1" name="Rectangle 3"/>
          <p:cNvSpPr>
            <a:spLocks noGrp="1"/>
          </p:cNvSpPr>
          <p:nvPr>
            <p:ph type="body" idx="4294967295"/>
          </p:nvPr>
        </p:nvSpPr>
        <p:spPr bwMode="auto">
          <a:xfrm>
            <a:off x="623392" y="1916832"/>
            <a:ext cx="8596312" cy="46085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nSpc>
                <a:spcPct val="80000"/>
              </a:lnSpc>
            </a:pPr>
            <a:r>
              <a:rPr lang="pt-BR" sz="2000" dirty="0"/>
              <a:t>Foi  implementado  um pacote de cuidados de neuroproteção que consiste em uma combinação de </a:t>
            </a:r>
            <a:r>
              <a:rPr lang="pt-BR" sz="2000" dirty="0">
                <a:solidFill>
                  <a:srgbClr val="FF33CC"/>
                </a:solidFill>
              </a:rPr>
              <a:t>intervenções de neuroproteção, como manuseio mínimo, posição da cabeça na linha média, clampeamento de cordão diferido e protocolização de manejos hemodinâmicos e respiratórios</a:t>
            </a:r>
            <a:r>
              <a:rPr lang="pt-BR" sz="2000" dirty="0"/>
              <a:t>. </a:t>
            </a:r>
          </a:p>
          <a:p>
            <a:pPr>
              <a:lnSpc>
                <a:spcPct val="80000"/>
              </a:lnSpc>
            </a:pPr>
            <a:r>
              <a:rPr lang="pt-BR" sz="2000" dirty="0"/>
              <a:t>Essas intervenções visaram fatores de risco para lesão cerebral aguda em recém-nascidos extremamente prematuros (nascidos com </a:t>
            </a:r>
            <a:r>
              <a:rPr lang="pt-BR" sz="2000" b="1" dirty="0"/>
              <a:t>idade gestacional inferior a 29 semanas</a:t>
            </a:r>
            <a:r>
              <a:rPr lang="pt-BR" sz="2000" dirty="0"/>
              <a:t>) </a:t>
            </a:r>
            <a:r>
              <a:rPr lang="pt-BR" sz="2000" b="1" dirty="0"/>
              <a:t>durante os primeiros três dias de nascimento</a:t>
            </a:r>
            <a:r>
              <a:rPr lang="pt-BR" sz="2000" dirty="0"/>
              <a:t>. </a:t>
            </a:r>
          </a:p>
          <a:p>
            <a:pPr>
              <a:lnSpc>
                <a:spcPct val="80000"/>
              </a:lnSpc>
            </a:pPr>
            <a:r>
              <a:rPr lang="pt-BR" sz="2000" dirty="0"/>
              <a:t>A implementação ocorreu de maneira gradual, incluindo o desenvolvimento do pacote de cuidados por uma equipe de atendimento multidisciplinar com base em evidências e experiências anteriores, padronização de ferramentas de avaliação de resultados e educação. </a:t>
            </a:r>
          </a:p>
          <a:p>
            <a:pPr>
              <a:lnSpc>
                <a:spcPct val="80000"/>
              </a:lnSpc>
            </a:pPr>
            <a:r>
              <a:rPr lang="pt-BR" sz="2000" dirty="0">
                <a:solidFill>
                  <a:srgbClr val="0000FF"/>
                </a:solidFill>
              </a:rPr>
              <a:t>Os autores compararam a  incidência do resultado composto de lesão cerebral pré-termo aguda ou morte pré-implementação e pós-implementação. </a:t>
            </a:r>
          </a:p>
        </p:txBody>
      </p:sp>
      <p:sp>
        <p:nvSpPr>
          <p:cNvPr id="124932" name="Rectangle 4"/>
          <p:cNvSpPr>
            <a:spLocks noChangeArrowheads="1"/>
          </p:cNvSpPr>
          <p:nvPr/>
        </p:nvSpPr>
        <p:spPr bwMode="auto">
          <a:xfrm>
            <a:off x="119336" y="764704"/>
            <a:ext cx="9840913" cy="977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1600" b="1" dirty="0">
                <a:hlinkClick r:id="rId2"/>
              </a:rPr>
              <a:t>Neuroprotection</a:t>
            </a:r>
            <a:r>
              <a:rPr lang="pt-BR" sz="1600" dirty="0">
                <a:hlinkClick r:id="rId2"/>
              </a:rPr>
              <a:t> </a:t>
            </a:r>
            <a:r>
              <a:rPr lang="pt-BR" sz="1600" b="1" dirty="0">
                <a:hlinkClick r:id="rId2"/>
              </a:rPr>
              <a:t>Care</a:t>
            </a:r>
            <a:r>
              <a:rPr lang="pt-BR" sz="1600" dirty="0">
                <a:hlinkClick r:id="rId2"/>
              </a:rPr>
              <a:t> </a:t>
            </a:r>
            <a:r>
              <a:rPr lang="pt-BR" sz="1600" b="1" dirty="0">
                <a:hlinkClick r:id="rId2"/>
              </a:rPr>
              <a:t>Bundle</a:t>
            </a:r>
            <a:r>
              <a:rPr lang="pt-BR" sz="1600" dirty="0">
                <a:hlinkClick r:id="rId2"/>
              </a:rPr>
              <a:t> </a:t>
            </a:r>
            <a:r>
              <a:rPr lang="pt-BR" sz="1600" b="1" dirty="0">
                <a:hlinkClick r:id="rId2"/>
              </a:rPr>
              <a:t>Implementation</a:t>
            </a:r>
            <a:r>
              <a:rPr lang="pt-BR" sz="1600" dirty="0">
                <a:hlinkClick r:id="rId2"/>
              </a:rPr>
              <a:t> to Decrease Acute Brain Injury in Preterm Infants.</a:t>
            </a:r>
            <a:endParaRPr lang="pt-BR" sz="1600" dirty="0"/>
          </a:p>
          <a:p>
            <a:pPr algn="ctr"/>
            <a:r>
              <a:rPr lang="pt-BR" sz="1600" dirty="0"/>
              <a:t>Murthy P, Zein H, Thomas S, Scott JN, Abou Mehrem A, Esser MJ, Lodha A, Metcalfe C, Kowal D, Irvine L, Scotland J, Leijser L, Mohammad K.Pediatr Neurol. 2020 Sep;110:42-48. doi: 10.1016/j.pediatrneurol.2020.04.016. Epub 2020 May 1.PMID: 32473764</a:t>
            </a:r>
          </a:p>
        </p:txBody>
      </p:sp>
      <p:sp>
        <p:nvSpPr>
          <p:cNvPr id="124933" name="Rectangle 5"/>
          <p:cNvSpPr>
            <a:spLocks noChangeArrowheads="1"/>
          </p:cNvSpPr>
          <p:nvPr/>
        </p:nvSpPr>
        <p:spPr bwMode="auto">
          <a:xfrm>
            <a:off x="466117" y="26011"/>
            <a:ext cx="9409112" cy="10064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sz="2000" b="1" dirty="0">
                <a:solidFill>
                  <a:srgbClr val="FF33CC"/>
                </a:solidFill>
              </a:rPr>
              <a:t>Implementação do pacote de cuidados de neuroproteção para diminuir a lesão cerebral aguda em bebês prematuros</a:t>
            </a:r>
          </a:p>
          <a:p>
            <a:pPr algn="ctr" eaLnBrk="0" hangingPunct="0"/>
            <a:endParaRPr lang="pt-BR" sz="2000" dirty="0">
              <a:solidFill>
                <a:srgbClr val="FF33CC"/>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5" name="Rectangle 3"/>
          <p:cNvSpPr>
            <a:spLocks noGrp="1"/>
          </p:cNvSpPr>
          <p:nvPr>
            <p:ph type="body" idx="4294967295"/>
          </p:nvPr>
        </p:nvSpPr>
        <p:spPr bwMode="auto">
          <a:xfrm>
            <a:off x="695400" y="764704"/>
            <a:ext cx="8874125" cy="5473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nSpc>
                <a:spcPct val="80000"/>
              </a:lnSpc>
            </a:pPr>
            <a:r>
              <a:rPr lang="pt-BR" sz="2400" b="1" dirty="0"/>
              <a:t>Resultados: </a:t>
            </a:r>
            <a:r>
              <a:rPr lang="pt-BR" sz="2400" dirty="0"/>
              <a:t>A implementação do pacote de cuidados de neuroproteção associada a uma </a:t>
            </a:r>
            <a:r>
              <a:rPr lang="pt-BR" sz="2400" dirty="0">
                <a:solidFill>
                  <a:srgbClr val="0000FF"/>
                </a:solidFill>
              </a:rPr>
              <a:t>redução significativa nos fatores de risco de lesão cerebral aguda, como o uso de inotrópicos (24% antes, 7% depois, P valor &lt; 0,001) e bolus de fluidos (37% antes, 19% depois, P valor &lt; 0,001), pneumotórax (5% antes, 2% depois, valor P = 0,002) e uso de opióides (19% antes, 7% depois, valor P &lt; 0,001).</a:t>
            </a:r>
            <a:r>
              <a:rPr lang="pt-BR" sz="2400" dirty="0"/>
              <a:t> </a:t>
            </a:r>
          </a:p>
          <a:p>
            <a:pPr>
              <a:lnSpc>
                <a:spcPct val="80000"/>
              </a:lnSpc>
              <a:buFontTx/>
              <a:buNone/>
            </a:pPr>
            <a:r>
              <a:rPr lang="pt-BR" sz="2800" dirty="0">
                <a:solidFill>
                  <a:srgbClr val="FF33CC"/>
                </a:solidFill>
                <a:latin typeface="Algerian" pitchFamily="82" charset="0"/>
              </a:rPr>
              <a:t>   Ajustando para fatores de confusão, o pacote de cuidados de neuroproteção reduziu significativamente a morte ou lesão cerebral grave (razão de chances ajustada, 0,34; intervalo de confiança de 95%, 0,20 a 0,59; valor P &lt; 0,001) e lesão cerebral grave (razão de chances ajustada, 0,31; 95% intervalo de confiança, 0,17 a 0,58; P &lt;0,001).</a:t>
            </a:r>
            <a:r>
              <a:rPr lang="pt-BR" sz="2800" dirty="0">
                <a:solidFill>
                  <a:srgbClr val="FF33CC"/>
                </a:solidFill>
              </a:rPr>
              <a:t> </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81" name="Rectangle 5"/>
          <p:cNvSpPr>
            <a:spLocks noChangeArrowheads="1"/>
          </p:cNvSpPr>
          <p:nvPr/>
        </p:nvSpPr>
        <p:spPr bwMode="auto">
          <a:xfrm>
            <a:off x="2495550" y="260350"/>
            <a:ext cx="5576888" cy="9159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b="1" dirty="0">
                <a:solidFill>
                  <a:srgbClr val="0000FF"/>
                </a:solidFill>
                <a:latin typeface="Algerian" pitchFamily="82" charset="0"/>
              </a:rPr>
              <a:t>Gráfico antes e depois da implementação do </a:t>
            </a:r>
          </a:p>
          <a:p>
            <a:pPr algn="ctr"/>
            <a:r>
              <a:rPr lang="pt-BR" b="1" dirty="0">
                <a:solidFill>
                  <a:srgbClr val="0000FF"/>
                </a:solidFill>
                <a:latin typeface="Algerian" pitchFamily="82" charset="0"/>
              </a:rPr>
              <a:t>pacote de Cuidado de Neuroproteção (NPC)</a:t>
            </a:r>
          </a:p>
          <a:p>
            <a:pPr algn="ctr"/>
            <a:endParaRPr lang="pt-BR" b="1" dirty="0">
              <a:solidFill>
                <a:srgbClr val="0000FF"/>
              </a:solidFill>
              <a:latin typeface="Algerian" pitchFamily="82" charset="0"/>
            </a:endParaRPr>
          </a:p>
        </p:txBody>
      </p:sp>
      <p:pic>
        <p:nvPicPr>
          <p:cNvPr id="12698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1225" y="1196975"/>
            <a:ext cx="8716963" cy="4746625"/>
          </a:xfrm>
          <a:prstGeom prst="rect">
            <a:avLst/>
          </a:prstGeom>
          <a:noFill/>
          <a:ln w="76200" cmpd="tri">
            <a:solidFill>
              <a:srgbClr val="FF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p:cNvSpPr>
          <p:nvPr>
            <p:ph type="title" idx="4294967295"/>
          </p:nvPr>
        </p:nvSpPr>
        <p:spPr bwMode="auto">
          <a:xfrm>
            <a:off x="695400" y="260648"/>
            <a:ext cx="8596312" cy="1320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dirty="0">
                <a:solidFill>
                  <a:srgbClr val="FF33CC"/>
                </a:solidFill>
              </a:rPr>
              <a:t>CONCLUSÃO</a:t>
            </a:r>
          </a:p>
        </p:txBody>
      </p:sp>
      <p:sp>
        <p:nvSpPr>
          <p:cNvPr id="128003" name="Rectangle 3"/>
          <p:cNvSpPr>
            <a:spLocks noGrp="1"/>
          </p:cNvSpPr>
          <p:nvPr>
            <p:ph type="body" idx="4294967295"/>
          </p:nvPr>
        </p:nvSpPr>
        <p:spPr bwMode="auto">
          <a:xfrm>
            <a:off x="983432" y="1124744"/>
            <a:ext cx="8596312" cy="3879850"/>
          </a:xfrm>
          <a:noFill/>
          <a:ln w="28575">
            <a:solidFill>
              <a:srgbClr val="FF33CC"/>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a:lnSpc>
                <a:spcPct val="90000"/>
              </a:lnSpc>
            </a:pPr>
            <a:r>
              <a:rPr lang="pt-BR" sz="2400" dirty="0"/>
              <a:t>Este estudo fornece um roteiro para o desenvolvimento de implementação de um pacote de Neuroproteção Cerebral para bebês prematuros. Através do desenvolvimento do programa, ficou evidente que o envolvimento da Equipe multidisciplinar, educação e motivação persistente foram componentes essenciais para o sucesso, como são com qualquer iniciativa. Esta abordagem sistemática na formulação e implementação de pacotes de cuidados poderia ser adotada também para reduzir outras morbidades neonatais de etiologia multifatorial</a:t>
            </a:r>
          </a:p>
        </p:txBody>
      </p:sp>
      <p:sp>
        <p:nvSpPr>
          <p:cNvPr id="128004" name="Rectangle 4"/>
          <p:cNvSpPr>
            <a:spLocks noChangeArrowheads="1"/>
          </p:cNvSpPr>
          <p:nvPr/>
        </p:nvSpPr>
        <p:spPr bwMode="auto">
          <a:xfrm>
            <a:off x="374634" y="5229200"/>
            <a:ext cx="9963150" cy="992187"/>
          </a:xfrm>
          <a:prstGeom prst="rect">
            <a:avLst/>
          </a:prstGeom>
          <a:solidFill>
            <a:srgbClr val="FFFF00"/>
          </a:solidFill>
          <a:ln w="76200" cmpd="tri">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dirty="0">
                <a:solidFill>
                  <a:srgbClr val="0000FF"/>
                </a:solidFill>
              </a:rPr>
              <a:t>Portanto :A implementação do pacote de cuidados de neuroproteção visando fatores de risco predefinidos é viável e eficaz na redução da lesão cerebral aguda em recém-nascidos extremamente prematuros.</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p:cNvSpPr>
          <p:nvPr>
            <p:ph type="title" idx="4294967295"/>
          </p:nvPr>
        </p:nvSpPr>
        <p:spPr bwMode="auto">
          <a:xfrm>
            <a:off x="911225" y="1268413"/>
            <a:ext cx="8596313" cy="1320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0000"/>
          </a:bodyPr>
          <a:lstStyle/>
          <a:p>
            <a:r>
              <a:rPr lang="pt-BR" sz="4000" dirty="0">
                <a:solidFill>
                  <a:srgbClr val="009900"/>
                </a:solidFill>
              </a:rPr>
              <a:t>Na implementação de estratégias na redução </a:t>
            </a:r>
            <a:r>
              <a:rPr lang="pt-BR" sz="4000" dirty="0" smtClean="0">
                <a:solidFill>
                  <a:srgbClr val="009900"/>
                </a:solidFill>
              </a:rPr>
              <a:t>da </a:t>
            </a:r>
            <a:r>
              <a:rPr lang="pt-BR" sz="4000" dirty="0">
                <a:solidFill>
                  <a:srgbClr val="009900"/>
                </a:solidFill>
              </a:rPr>
              <a:t>hemorragia intraventricular grave, torna-se importante o seu entendimento, para que estratégias não se transformem em tragédias!</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1" name="Rectangle 3"/>
          <p:cNvSpPr>
            <a:spLocks noGrp="1"/>
          </p:cNvSpPr>
          <p:nvPr>
            <p:ph type="body" idx="4294967295"/>
          </p:nvPr>
        </p:nvSpPr>
        <p:spPr bwMode="auto">
          <a:xfrm>
            <a:off x="0" y="1700213"/>
            <a:ext cx="11496675" cy="4681537"/>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sz="2400" b="1" dirty="0"/>
              <a:t>NEUROPATOLOGIA </a:t>
            </a:r>
            <a:endParaRPr lang="pt-BR" sz="2400" dirty="0"/>
          </a:p>
          <a:p>
            <a:pPr>
              <a:buFontTx/>
              <a:buNone/>
            </a:pPr>
            <a:r>
              <a:rPr lang="pt-BR" sz="1600" dirty="0"/>
              <a:t>      O sítio da hemorragia ocorre na </a:t>
            </a:r>
            <a:r>
              <a:rPr lang="pt-BR" sz="1600" dirty="0">
                <a:solidFill>
                  <a:srgbClr val="FF0000"/>
                </a:solidFill>
              </a:rPr>
              <a:t>matriz germinativa (MG) subependimária</a:t>
            </a:r>
            <a:r>
              <a:rPr lang="pt-BR" sz="1600" dirty="0"/>
              <a:t>, uma região celular ventrolateral ao ventrículo lateral que serve como fonte de neuroblastos (entre a 10a a 20a semana de gestação) e gliobastos (3o trimestre) que se tornarão oligodendróglios e neuroblastos. A MG diminui progressivamente de tamanho (de uma largura de 2,5 mm entre23 e 24 semanas a 1,4 mm com 32 sem, involuindo completamente por volta de 36 sem). </a:t>
            </a:r>
          </a:p>
          <a:p>
            <a:pPr>
              <a:buFontTx/>
              <a:buNone/>
            </a:pPr>
            <a:r>
              <a:rPr lang="pt-BR" sz="1600" dirty="0"/>
              <a:t>     Ela é mais proeminente no </a:t>
            </a:r>
            <a:r>
              <a:rPr lang="pt-BR" sz="1600" dirty="0">
                <a:solidFill>
                  <a:srgbClr val="FF0000"/>
                </a:solidFill>
              </a:rPr>
              <a:t>sulco caudotalâmico</a:t>
            </a:r>
            <a:r>
              <a:rPr lang="pt-BR" sz="1600" dirty="0"/>
              <a:t> ao nível da cabeça do núcleo caudado, sendo este o local mais comum de </a:t>
            </a:r>
            <a:r>
              <a:rPr lang="pt-BR" sz="1800" dirty="0"/>
              <a:t>ocorrência da HIV (</a:t>
            </a:r>
            <a:r>
              <a:rPr lang="pt-BR" sz="1800" dirty="0">
                <a:solidFill>
                  <a:srgbClr val="0000FF"/>
                </a:solidFill>
              </a:rPr>
              <a:t>Figura</a:t>
            </a:r>
            <a:r>
              <a:rPr lang="pt-BR" sz="1800" dirty="0"/>
              <a:t>).</a:t>
            </a:r>
          </a:p>
          <a:p>
            <a:pPr>
              <a:buFontTx/>
              <a:buNone/>
            </a:pPr>
            <a:r>
              <a:rPr lang="pt-BR" dirty="0"/>
              <a:t/>
            </a:r>
            <a:br>
              <a:rPr lang="pt-BR" dirty="0"/>
            </a:br>
            <a:endParaRPr lang="pt-BR" dirty="0"/>
          </a:p>
          <a:p>
            <a:pPr>
              <a:buFontTx/>
              <a:buNone/>
            </a:pPr>
            <a:endParaRPr lang="pt-BR" sz="1400" b="1" dirty="0"/>
          </a:p>
          <a:p>
            <a:pPr>
              <a:buFontTx/>
              <a:buNone/>
            </a:pPr>
            <a:endParaRPr lang="pt-BR" sz="1400" b="1" dirty="0"/>
          </a:p>
          <a:p>
            <a:pPr>
              <a:buFontTx/>
              <a:buNone/>
            </a:pPr>
            <a:endParaRPr lang="pt-BR" sz="1400" b="1" dirty="0"/>
          </a:p>
          <a:p>
            <a:pPr>
              <a:buFontTx/>
              <a:buNone/>
            </a:pPr>
            <a:r>
              <a:rPr lang="pt-BR" sz="1400" b="1" dirty="0"/>
              <a:t>Fig. Ultrassom no plano sagital lateral.1:núcleo caudado 2:cisura caudotalâmica; 3: tálamo;4:plexo coróide-PC (Margotto, Castro )</a:t>
            </a:r>
          </a:p>
          <a:p>
            <a:pPr>
              <a:buFontTx/>
              <a:buNone/>
            </a:pPr>
            <a:endParaRPr lang="pt-BR" sz="1400" dirty="0"/>
          </a:p>
          <a:p>
            <a:endParaRPr lang="pt-BR" sz="1400" dirty="0"/>
          </a:p>
        </p:txBody>
      </p:sp>
      <p:sp>
        <p:nvSpPr>
          <p:cNvPr id="130052" name="Rectangle 4"/>
          <p:cNvSpPr>
            <a:spLocks noChangeArrowheads="1"/>
          </p:cNvSpPr>
          <p:nvPr/>
        </p:nvSpPr>
        <p:spPr bwMode="auto">
          <a:xfrm>
            <a:off x="911225" y="260350"/>
            <a:ext cx="8569325" cy="134143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700" b="1" dirty="0">
                <a:solidFill>
                  <a:srgbClr val="0000FF"/>
                </a:solidFill>
                <a:latin typeface="Lato" pitchFamily="34" charset="0"/>
              </a:rPr>
              <a:t>Hemorragia peri/intraventricular no rec</a:t>
            </a:r>
            <a:r>
              <a:rPr lang="pt-BR" sz="2700" b="1" dirty="0">
                <a:solidFill>
                  <a:srgbClr val="0000FF"/>
                </a:solidFill>
                <a:latin typeface="Arial"/>
              </a:rPr>
              <a:t>é</a:t>
            </a:r>
            <a:r>
              <a:rPr lang="pt-BR" sz="2700" b="1" dirty="0">
                <a:solidFill>
                  <a:srgbClr val="0000FF"/>
                </a:solidFill>
                <a:latin typeface="Lato" pitchFamily="34" charset="0"/>
              </a:rPr>
              <a:t>m-nascido pr</a:t>
            </a:r>
            <a:r>
              <a:rPr lang="pt-BR" sz="2700" b="1" dirty="0">
                <a:solidFill>
                  <a:srgbClr val="0000FF"/>
                </a:solidFill>
                <a:latin typeface="Arial"/>
              </a:rPr>
              <a:t>é</a:t>
            </a:r>
            <a:r>
              <a:rPr lang="pt-BR" sz="2700" b="1" dirty="0">
                <a:solidFill>
                  <a:srgbClr val="0000FF"/>
                </a:solidFill>
                <a:latin typeface="Lato" pitchFamily="34" charset="0"/>
              </a:rPr>
              <a:t>-termo</a:t>
            </a:r>
          </a:p>
          <a:p>
            <a:pPr algn="ctr" eaLnBrk="0" hangingPunct="0"/>
            <a:r>
              <a:rPr lang="pt-BR" sz="800" b="1" dirty="0">
                <a:solidFill>
                  <a:srgbClr val="607D8B"/>
                </a:solidFill>
                <a:hlinkClick r:id="rId2" tooltip="NOVO-Hemorragia_intrav_RN_PRE-TERMO"/>
              </a:rPr>
              <a:t>  </a:t>
            </a:r>
            <a:r>
              <a:rPr lang="pt-BR" sz="800" b="1" dirty="0">
                <a:solidFill>
                  <a:srgbClr val="607D8B"/>
                </a:solidFill>
              </a:rPr>
              <a:t>               </a:t>
            </a:r>
            <a:r>
              <a:rPr lang="pt-BR" b="1" dirty="0"/>
              <a:t/>
            </a:r>
            <a:br>
              <a:rPr lang="pt-BR" b="1" dirty="0"/>
            </a:br>
            <a:r>
              <a:rPr lang="pt-BR" sz="1300" dirty="0">
                <a:solidFill>
                  <a:srgbClr val="424242"/>
                </a:solidFill>
                <a:latin typeface="Source Sans Pro"/>
              </a:rPr>
              <a:t>Cap</a:t>
            </a:r>
            <a:r>
              <a:rPr lang="pt-BR" sz="1300" dirty="0">
                <a:solidFill>
                  <a:srgbClr val="424242"/>
                </a:solidFill>
                <a:latin typeface="Arial"/>
              </a:rPr>
              <a:t>í</a:t>
            </a:r>
            <a:r>
              <a:rPr lang="pt-BR" sz="1300" dirty="0">
                <a:solidFill>
                  <a:srgbClr val="424242"/>
                </a:solidFill>
                <a:latin typeface="Source Sans Pro"/>
              </a:rPr>
              <a:t>tulo de autoria dos Drs.Paulo R. Margotto/ Joseleide de Castro,</a:t>
            </a:r>
            <a:r>
              <a:rPr lang="pt-BR" sz="1300" dirty="0">
                <a:solidFill>
                  <a:srgbClr val="424242"/>
                </a:solidFill>
                <a:latin typeface="Arial"/>
              </a:rPr>
              <a:t> </a:t>
            </a:r>
            <a:r>
              <a:rPr lang="pt-BR" sz="1300" dirty="0">
                <a:solidFill>
                  <a:srgbClr val="424242"/>
                </a:solidFill>
                <a:latin typeface="Source Sans Pro"/>
              </a:rPr>
              <a:t> </a:t>
            </a:r>
            <a:r>
              <a:rPr lang="pt-BR" sz="1300" dirty="0">
                <a:solidFill>
                  <a:srgbClr val="424242"/>
                </a:solidFill>
                <a:latin typeface="Arial"/>
              </a:rPr>
              <a:t> </a:t>
            </a:r>
            <a:r>
              <a:rPr lang="pt-BR" sz="1300" dirty="0">
                <a:solidFill>
                  <a:srgbClr val="424242"/>
                </a:solidFill>
                <a:latin typeface="Source Sans Pro"/>
              </a:rPr>
              <a:t>da 4a Edi</a:t>
            </a:r>
            <a:r>
              <a:rPr lang="pt-BR" sz="1300" dirty="0">
                <a:solidFill>
                  <a:srgbClr val="424242"/>
                </a:solidFill>
                <a:latin typeface="Arial"/>
              </a:rPr>
              <a:t>ç</a:t>
            </a:r>
            <a:r>
              <a:rPr lang="pt-BR" sz="1300" dirty="0">
                <a:solidFill>
                  <a:srgbClr val="424242"/>
                </a:solidFill>
                <a:latin typeface="Source Sans Pro"/>
              </a:rPr>
              <a:t>ão do livro Assistência ao Rec</a:t>
            </a:r>
            <a:r>
              <a:rPr lang="pt-BR" sz="1300" dirty="0">
                <a:solidFill>
                  <a:srgbClr val="424242"/>
                </a:solidFill>
                <a:latin typeface="Arial"/>
              </a:rPr>
              <a:t>é</a:t>
            </a:r>
            <a:r>
              <a:rPr lang="pt-BR" sz="1300" dirty="0">
                <a:solidFill>
                  <a:srgbClr val="424242"/>
                </a:solidFill>
                <a:latin typeface="Source Sans Pro"/>
              </a:rPr>
              <a:t>m-Nascido de Risco.Hospital de Ensino Materno Infantil de Bras</a:t>
            </a:r>
            <a:r>
              <a:rPr lang="pt-BR" sz="1300" dirty="0">
                <a:solidFill>
                  <a:srgbClr val="424242"/>
                </a:solidFill>
                <a:latin typeface="Arial"/>
              </a:rPr>
              <a:t>í</a:t>
            </a:r>
            <a:r>
              <a:rPr lang="pt-BR" sz="1300" dirty="0">
                <a:solidFill>
                  <a:srgbClr val="424242"/>
                </a:solidFill>
                <a:latin typeface="Source Sans Pro"/>
              </a:rPr>
              <a:t>lia,SES/DF, 4a Edi</a:t>
            </a:r>
            <a:r>
              <a:rPr lang="pt-BR" sz="1300" dirty="0">
                <a:solidFill>
                  <a:srgbClr val="424242"/>
                </a:solidFill>
                <a:latin typeface="Arial"/>
              </a:rPr>
              <a:t>ç</a:t>
            </a:r>
            <a:r>
              <a:rPr lang="pt-BR" sz="1300" dirty="0">
                <a:solidFill>
                  <a:srgbClr val="424242"/>
                </a:solidFill>
                <a:latin typeface="Source Sans Pro"/>
              </a:rPr>
              <a:t>ão, 2019 (em prepara</a:t>
            </a:r>
            <a:r>
              <a:rPr lang="pt-BR" sz="1300" dirty="0">
                <a:solidFill>
                  <a:srgbClr val="424242"/>
                </a:solidFill>
                <a:latin typeface="Arial"/>
              </a:rPr>
              <a:t>ç</a:t>
            </a:r>
            <a:r>
              <a:rPr lang="pt-BR" sz="1300" dirty="0">
                <a:solidFill>
                  <a:srgbClr val="424242"/>
                </a:solidFill>
                <a:latin typeface="Source Sans Pro"/>
              </a:rPr>
              <a:t>ão).</a:t>
            </a:r>
            <a:endParaRPr lang="pt-BR" dirty="0">
              <a:solidFill>
                <a:srgbClr val="607D8B"/>
              </a:solidFill>
            </a:endParaRPr>
          </a:p>
        </p:txBody>
      </p:sp>
      <p:pic>
        <p:nvPicPr>
          <p:cNvPr id="130053" name="Picture 5" descr="doc">
            <a:hlinkClick r:id="rId2" tooltip="NOVO-Hemorragia_intrav_RN_PRE-TERMO"/>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2488" y="692150"/>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30054" name="Picture 6"/>
          <p:cNvPicPr>
            <a:picLocks noChangeAspect="1" noChangeArrowheads="1"/>
          </p:cNvPicPr>
          <p:nvPr/>
        </p:nvPicPr>
        <p:blipFill>
          <a:blip r:embed="rId4">
            <a:lum bright="-18000" contrast="-6000"/>
            <a:extLst>
              <a:ext uri="{28A0092B-C50C-407E-A947-70E740481C1C}">
                <a14:useLocalDpi xmlns:a14="http://schemas.microsoft.com/office/drawing/2010/main" val="0"/>
              </a:ext>
            </a:extLst>
          </a:blip>
          <a:srcRect/>
          <a:stretch>
            <a:fillRect/>
          </a:stretch>
        </p:blipFill>
        <p:spPr bwMode="auto">
          <a:xfrm>
            <a:off x="3719513" y="3568700"/>
            <a:ext cx="2305050" cy="2020888"/>
          </a:xfrm>
          <a:prstGeom prst="rect">
            <a:avLst/>
          </a:prstGeom>
          <a:solidFill>
            <a:schemeClr val="bg1"/>
          </a:solidFill>
          <a:ln w="38100">
            <a:solidFill>
              <a:srgbClr val="FFFF00"/>
            </a:solidFill>
            <a:miter lim="800000"/>
            <a:headEnd/>
            <a:tailE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5" name="Rectangle 3"/>
          <p:cNvSpPr>
            <a:spLocks noGrp="1"/>
          </p:cNvSpPr>
          <p:nvPr>
            <p:ph type="body" idx="4294967295"/>
          </p:nvPr>
        </p:nvSpPr>
        <p:spPr bwMode="auto">
          <a:xfrm>
            <a:off x="551384" y="-25714"/>
            <a:ext cx="10296525" cy="3879850"/>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2500"/>
          </a:bodyPr>
          <a:lstStyle/>
          <a:p>
            <a:endParaRPr lang="pt-BR" dirty="0"/>
          </a:p>
          <a:p>
            <a:r>
              <a:rPr lang="pt-BR" sz="2400" b="1" dirty="0">
                <a:solidFill>
                  <a:srgbClr val="FF0000"/>
                </a:solidFill>
              </a:rPr>
              <a:t>A MG é irrigada por um rico e frágil leito vascular</a:t>
            </a:r>
            <a:r>
              <a:rPr lang="pt-BR" sz="2400" dirty="0"/>
              <a:t> (</a:t>
            </a:r>
            <a:r>
              <a:rPr lang="pt-BR" sz="2400" dirty="0">
                <a:solidFill>
                  <a:srgbClr val="FF0000"/>
                </a:solidFill>
              </a:rPr>
              <a:t>existe uma pletora sangüínea à MG entre as idades gestacionais 24 e 32 semanas</a:t>
            </a:r>
            <a:r>
              <a:rPr lang="pt-BR" sz="2400" dirty="0"/>
              <a:t>). </a:t>
            </a:r>
          </a:p>
          <a:p>
            <a:r>
              <a:rPr lang="pt-BR" sz="2400" b="1" dirty="0">
                <a:solidFill>
                  <a:srgbClr val="FF0000"/>
                </a:solidFill>
              </a:rPr>
              <a:t>O leito capilar da MG é facilmente rompível</a:t>
            </a:r>
            <a:r>
              <a:rPr lang="pt-BR" sz="2400" dirty="0"/>
              <a:t>, imaturo com vasos cuja morfologia é composta de apenas uma camada endotelial sem tecido muscular elástico ou colágeno.</a:t>
            </a:r>
          </a:p>
          <a:p>
            <a:r>
              <a:rPr lang="pt-BR" sz="2400" dirty="0"/>
              <a:t>Associado a estas características da MG existe uma </a:t>
            </a:r>
            <a:r>
              <a:rPr lang="pt-BR" sz="2400" b="1" dirty="0">
                <a:solidFill>
                  <a:srgbClr val="FF0000"/>
                </a:solidFill>
              </a:rPr>
              <a:t>flutuação do fluxo </a:t>
            </a:r>
            <a:r>
              <a:rPr lang="pt-BR" sz="2400" b="1" dirty="0" smtClean="0">
                <a:solidFill>
                  <a:srgbClr val="FF0000"/>
                </a:solidFill>
              </a:rPr>
              <a:t>sanguíneo </a:t>
            </a:r>
            <a:r>
              <a:rPr lang="pt-BR" sz="2400" b="1" dirty="0">
                <a:solidFill>
                  <a:srgbClr val="FF0000"/>
                </a:solidFill>
              </a:rPr>
              <a:t>cerebral </a:t>
            </a:r>
            <a:r>
              <a:rPr lang="pt-BR" sz="2400" b="1" dirty="0" smtClean="0">
                <a:solidFill>
                  <a:srgbClr val="FF0000"/>
                </a:solidFill>
              </a:rPr>
              <a:t>consequente </a:t>
            </a:r>
            <a:r>
              <a:rPr lang="pt-BR" sz="2400" b="1" dirty="0">
                <a:solidFill>
                  <a:srgbClr val="FF0000"/>
                </a:solidFill>
              </a:rPr>
              <a:t>a uma deficiência de autorregulação</a:t>
            </a:r>
            <a:r>
              <a:rPr lang="pt-BR" sz="2400" b="1" dirty="0"/>
              <a:t>,</a:t>
            </a:r>
            <a:r>
              <a:rPr lang="pt-BR" sz="2400" dirty="0"/>
              <a:t> na qual a </a:t>
            </a:r>
            <a:r>
              <a:rPr lang="pt-BR" sz="2400" b="1" dirty="0"/>
              <a:t>hipercapnia, a acidose láctica, a asfixia perinatal grave e as prostaglandinas desempenham papeis importantes </a:t>
            </a:r>
          </a:p>
          <a:p>
            <a:endParaRPr lang="pt-BR" sz="2400" b="1" dirty="0"/>
          </a:p>
        </p:txBody>
      </p:sp>
      <p:pic>
        <p:nvPicPr>
          <p:cNvPr id="13107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6343" y="3933056"/>
            <a:ext cx="2266950" cy="194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1079" name="Text Box 7"/>
          <p:cNvSpPr txBox="1">
            <a:spLocks noChangeArrowheads="1"/>
          </p:cNvSpPr>
          <p:nvPr/>
        </p:nvSpPr>
        <p:spPr bwMode="auto">
          <a:xfrm>
            <a:off x="6623293" y="5445224"/>
            <a:ext cx="29527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dirty="0">
                <a:solidFill>
                  <a:srgbClr val="FF33CC"/>
                </a:solidFill>
              </a:rPr>
              <a:t>Matriz germinativa</a:t>
            </a:r>
            <a:r>
              <a:rPr lang="pt-BR" dirty="0"/>
              <a:t> (setas)</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100" name="Rectangle 4"/>
          <p:cNvSpPr>
            <a:spLocks noGrp="1" noChangeArrowheads="1"/>
          </p:cNvSpPr>
          <p:nvPr>
            <p:ph type="body" idx="4294967295"/>
          </p:nvPr>
        </p:nvSpPr>
        <p:spPr bwMode="auto">
          <a:xfrm>
            <a:off x="911424" y="476672"/>
            <a:ext cx="8596313" cy="6553200"/>
          </a:xfrm>
          <a:noFill/>
          <a:ln w="28575">
            <a:solidFill>
              <a:srgbClr val="FF33CC"/>
            </a:solidFill>
            <a:miter lim="800000"/>
            <a:headEnd/>
            <a:tailEnd/>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indent="196850">
              <a:lnSpc>
                <a:spcPct val="80000"/>
              </a:lnSpc>
            </a:pPr>
            <a:r>
              <a:rPr lang="pt-BR" sz="1200" b="1" dirty="0">
                <a:solidFill>
                  <a:srgbClr val="FF0000"/>
                </a:solidFill>
              </a:rPr>
              <a:t>FATORES DE RISCO:</a:t>
            </a:r>
            <a:endParaRPr lang="pt-BR" sz="1200" dirty="0">
              <a:solidFill>
                <a:srgbClr val="FF0000"/>
              </a:solidFill>
            </a:endParaRPr>
          </a:p>
          <a:p>
            <a:pPr indent="196850">
              <a:lnSpc>
                <a:spcPct val="80000"/>
              </a:lnSpc>
            </a:pPr>
            <a:r>
              <a:rPr lang="pt-BR" sz="1200" dirty="0"/>
              <a:t>Baseado nos conhecimentos fisiopatológicos mencionados são inúmeros os fatores de risco que podem levar a ruptura dos vasos da MG.</a:t>
            </a:r>
          </a:p>
          <a:p>
            <a:pPr indent="196850">
              <a:lnSpc>
                <a:spcPct val="80000"/>
              </a:lnSpc>
            </a:pPr>
            <a:r>
              <a:rPr lang="pt-BR" sz="1200" b="1" dirty="0">
                <a:solidFill>
                  <a:srgbClr val="FF33CC"/>
                </a:solidFill>
              </a:rPr>
              <a:t>Pré-natais:</a:t>
            </a:r>
            <a:r>
              <a:rPr lang="pt-BR" sz="1200" b="1" dirty="0"/>
              <a:t>  </a:t>
            </a:r>
            <a:endParaRPr lang="pt-BR" sz="1200" dirty="0"/>
          </a:p>
          <a:p>
            <a:pPr indent="196850">
              <a:lnSpc>
                <a:spcPct val="80000"/>
              </a:lnSpc>
            </a:pPr>
            <a:r>
              <a:rPr lang="pt-BR" sz="1200" dirty="0"/>
              <a:t>  </a:t>
            </a:r>
            <a:r>
              <a:rPr lang="pt-BR" sz="1200" b="1" dirty="0"/>
              <a:t>Ausência do uso de </a:t>
            </a:r>
            <a:r>
              <a:rPr lang="pt-BR" sz="1200" b="1" dirty="0" smtClean="0"/>
              <a:t>corticosteroide</a:t>
            </a:r>
            <a:endParaRPr lang="pt-BR" sz="1200" dirty="0"/>
          </a:p>
          <a:p>
            <a:pPr indent="196850">
              <a:lnSpc>
                <a:spcPct val="80000"/>
              </a:lnSpc>
            </a:pPr>
            <a:r>
              <a:rPr lang="pt-BR" sz="1200" b="1" dirty="0"/>
              <a:t>  Infecção intrauterina</a:t>
            </a:r>
            <a:endParaRPr lang="pt-BR" sz="1200" dirty="0"/>
          </a:p>
          <a:p>
            <a:pPr indent="196850">
              <a:lnSpc>
                <a:spcPct val="80000"/>
              </a:lnSpc>
            </a:pPr>
            <a:r>
              <a:rPr lang="pt-BR" sz="1200" b="1" dirty="0"/>
              <a:t>-Rotura prematura de membranas</a:t>
            </a:r>
            <a:endParaRPr lang="pt-BR" sz="1200" dirty="0"/>
          </a:p>
          <a:p>
            <a:pPr indent="196850">
              <a:lnSpc>
                <a:spcPct val="80000"/>
              </a:lnSpc>
            </a:pPr>
            <a:r>
              <a:rPr lang="pt-BR" sz="1200" b="1" dirty="0"/>
              <a:t>  Parto pélvico (RN com peso &lt; 2000g)</a:t>
            </a:r>
            <a:endParaRPr lang="pt-BR" sz="1200" dirty="0"/>
          </a:p>
          <a:p>
            <a:pPr indent="196850">
              <a:lnSpc>
                <a:spcPct val="80000"/>
              </a:lnSpc>
            </a:pPr>
            <a:r>
              <a:rPr lang="pt-BR" sz="1200" b="1" dirty="0"/>
              <a:t>  Nascimento fora de centro neonatal</a:t>
            </a:r>
            <a:endParaRPr lang="pt-BR" sz="1200" dirty="0"/>
          </a:p>
          <a:p>
            <a:pPr indent="196850">
              <a:lnSpc>
                <a:spcPct val="80000"/>
              </a:lnSpc>
            </a:pPr>
            <a:r>
              <a:rPr lang="pt-BR" sz="1200" b="1" dirty="0"/>
              <a:t> Fertilização </a:t>
            </a:r>
            <a:r>
              <a:rPr lang="pt-BR" sz="1200" b="1" i="1" dirty="0"/>
              <a:t>in vitro</a:t>
            </a:r>
            <a:endParaRPr lang="pt-BR" sz="1200" dirty="0"/>
          </a:p>
          <a:p>
            <a:pPr indent="196850" algn="ctr">
              <a:lnSpc>
                <a:spcPct val="80000"/>
              </a:lnSpc>
            </a:pPr>
            <a:r>
              <a:rPr lang="pt-BR" sz="1200" dirty="0"/>
              <a:t>Uma condição médica materna associada à baixa incidência de HIV é a doença hipertensiva específica da gravidez    OR:0.43;IC: 0.33-61. Mais importante que a via de nascimento é a </a:t>
            </a:r>
            <a:r>
              <a:rPr lang="pt-BR" sz="1200" b="1" dirty="0"/>
              <a:t>inflamação da placenta</a:t>
            </a:r>
            <a:r>
              <a:rPr lang="pt-BR" sz="1200" dirty="0"/>
              <a:t> e de particular importância, a </a:t>
            </a:r>
            <a:r>
              <a:rPr lang="pt-BR" sz="1200" b="1" dirty="0"/>
              <a:t>vasculite fetal</a:t>
            </a:r>
            <a:r>
              <a:rPr lang="pt-BR" sz="1200" dirty="0"/>
              <a:t>.</a:t>
            </a:r>
          </a:p>
          <a:p>
            <a:pPr indent="196850">
              <a:lnSpc>
                <a:spcPct val="80000"/>
              </a:lnSpc>
            </a:pPr>
            <a:r>
              <a:rPr lang="pt-BR" sz="1200" dirty="0"/>
              <a:t>B) </a:t>
            </a:r>
            <a:r>
              <a:rPr lang="pt-BR" sz="1200" b="1" dirty="0">
                <a:solidFill>
                  <a:srgbClr val="FF33CC"/>
                </a:solidFill>
              </a:rPr>
              <a:t>Pós-natais:</a:t>
            </a:r>
            <a:endParaRPr lang="pt-BR" sz="1200" dirty="0">
              <a:solidFill>
                <a:srgbClr val="FF33CC"/>
              </a:solidFill>
            </a:endParaRPr>
          </a:p>
          <a:p>
            <a:pPr indent="196850">
              <a:lnSpc>
                <a:spcPct val="80000"/>
              </a:lnSpc>
            </a:pPr>
            <a:r>
              <a:rPr lang="pt-BR" sz="1200" dirty="0"/>
              <a:t> </a:t>
            </a:r>
            <a:r>
              <a:rPr lang="pt-BR" sz="1200" b="1" dirty="0"/>
              <a:t>Peso ao nascer</a:t>
            </a:r>
            <a:r>
              <a:rPr lang="pt-BR" sz="1200" dirty="0"/>
              <a:t> (&lt; 1500g)</a:t>
            </a:r>
          </a:p>
          <a:p>
            <a:pPr indent="196850">
              <a:lnSpc>
                <a:spcPct val="80000"/>
              </a:lnSpc>
            </a:pPr>
            <a:r>
              <a:rPr lang="pt-BR" sz="1200" dirty="0"/>
              <a:t> </a:t>
            </a:r>
            <a:r>
              <a:rPr lang="pt-BR" sz="1200" b="1" dirty="0"/>
              <a:t>Idade gestacional</a:t>
            </a:r>
            <a:r>
              <a:rPr lang="pt-BR" sz="1200" dirty="0"/>
              <a:t> (&lt; 32 sem)</a:t>
            </a:r>
          </a:p>
          <a:p>
            <a:pPr indent="196850">
              <a:lnSpc>
                <a:spcPct val="80000"/>
              </a:lnSpc>
            </a:pPr>
            <a:r>
              <a:rPr lang="pt-BR" sz="1200" dirty="0"/>
              <a:t>- </a:t>
            </a:r>
            <a:r>
              <a:rPr lang="pt-BR" sz="1200" b="1" dirty="0"/>
              <a:t>Sepse precoce</a:t>
            </a:r>
            <a:endParaRPr lang="pt-BR" sz="1200" dirty="0"/>
          </a:p>
          <a:p>
            <a:pPr indent="196850">
              <a:lnSpc>
                <a:spcPct val="80000"/>
              </a:lnSpc>
            </a:pPr>
            <a:r>
              <a:rPr lang="pt-BR" sz="1200" dirty="0"/>
              <a:t>-</a:t>
            </a:r>
            <a:r>
              <a:rPr lang="pt-BR" sz="1200" b="1" dirty="0"/>
              <a:t>Asfixia Perinatal com necessidade de reanimação</a:t>
            </a:r>
            <a:endParaRPr lang="pt-BR" sz="1200" dirty="0"/>
          </a:p>
          <a:p>
            <a:pPr indent="196850">
              <a:lnSpc>
                <a:spcPct val="80000"/>
              </a:lnSpc>
            </a:pPr>
            <a:r>
              <a:rPr lang="pt-BR" sz="1200" dirty="0"/>
              <a:t> </a:t>
            </a:r>
            <a:r>
              <a:rPr lang="pt-BR" sz="1200" b="1" dirty="0"/>
              <a:t>Doença da membrana hialina</a:t>
            </a:r>
          </a:p>
          <a:p>
            <a:pPr indent="196850">
              <a:lnSpc>
                <a:spcPct val="80000"/>
              </a:lnSpc>
            </a:pPr>
            <a:r>
              <a:rPr lang="pt-BR" sz="1200" b="1" dirty="0"/>
              <a:t>Ventilação mecânica</a:t>
            </a:r>
          </a:p>
          <a:p>
            <a:pPr indent="196850">
              <a:lnSpc>
                <a:spcPct val="80000"/>
              </a:lnSpc>
            </a:pPr>
            <a:r>
              <a:rPr lang="pt-BR" sz="1200" b="1" dirty="0"/>
              <a:t>Procedimentos na UTI Neonatal:</a:t>
            </a:r>
          </a:p>
          <a:p>
            <a:pPr indent="196850">
              <a:lnSpc>
                <a:spcPct val="80000"/>
              </a:lnSpc>
            </a:pPr>
            <a:r>
              <a:rPr lang="pt-BR" sz="1200" b="1" dirty="0"/>
              <a:t>               -Fisioterapia respiratória inadequada</a:t>
            </a:r>
          </a:p>
          <a:p>
            <a:pPr indent="196850">
              <a:lnSpc>
                <a:spcPct val="80000"/>
              </a:lnSpc>
            </a:pPr>
            <a:r>
              <a:rPr lang="pt-BR" sz="1200" b="1" dirty="0"/>
              <a:t>                -Sucção da cânula orotraqueal</a:t>
            </a:r>
          </a:p>
          <a:p>
            <a:pPr indent="196850">
              <a:lnSpc>
                <a:spcPct val="80000"/>
              </a:lnSpc>
            </a:pPr>
            <a:r>
              <a:rPr lang="pt-BR" sz="1200" b="1" dirty="0"/>
              <a:t>                -Rápida expansão de volume</a:t>
            </a:r>
          </a:p>
          <a:p>
            <a:pPr indent="196850">
              <a:lnSpc>
                <a:spcPct val="80000"/>
              </a:lnSpc>
            </a:pPr>
            <a:r>
              <a:rPr lang="pt-BR" sz="1200" b="1" dirty="0"/>
              <a:t>                -Palpação abdominal</a:t>
            </a:r>
          </a:p>
          <a:p>
            <a:pPr indent="196850">
              <a:lnSpc>
                <a:spcPct val="80000"/>
              </a:lnSpc>
            </a:pPr>
            <a:r>
              <a:rPr lang="pt-BR" sz="1200" b="1" dirty="0"/>
              <a:t> Nascimento fora de Centro Neonatal</a:t>
            </a:r>
          </a:p>
          <a:p>
            <a:pPr indent="196850">
              <a:lnSpc>
                <a:spcPct val="80000"/>
              </a:lnSpc>
            </a:pPr>
            <a:r>
              <a:rPr lang="pt-BR" sz="1200" b="1" dirty="0"/>
              <a:t>Convulsão</a:t>
            </a:r>
          </a:p>
          <a:p>
            <a:pPr indent="196850">
              <a:lnSpc>
                <a:spcPct val="80000"/>
              </a:lnSpc>
              <a:buFontTx/>
              <a:buNone/>
            </a:pPr>
            <a:r>
              <a:rPr lang="pt-BR" sz="1200" b="1" dirty="0"/>
              <a:t>Pneumotórax</a:t>
            </a:r>
          </a:p>
          <a:p>
            <a:pPr indent="196850">
              <a:lnSpc>
                <a:spcPct val="80000"/>
              </a:lnSpc>
            </a:pPr>
            <a:r>
              <a:rPr lang="pt-BR" sz="1200" b="1" dirty="0"/>
              <a:t>Queda do hematócrito</a:t>
            </a:r>
          </a:p>
          <a:p>
            <a:pPr indent="196850">
              <a:lnSpc>
                <a:spcPct val="80000"/>
              </a:lnSpc>
            </a:pPr>
            <a:r>
              <a:rPr lang="pt-BR" sz="1200" b="1" dirty="0"/>
              <a:t>Exposição à hipoxia e hipercapnia</a:t>
            </a:r>
          </a:p>
          <a:p>
            <a:pPr indent="196850">
              <a:lnSpc>
                <a:spcPct val="80000"/>
              </a:lnSpc>
            </a:pPr>
            <a:r>
              <a:rPr lang="pt-BR" sz="1200" dirty="0"/>
              <a:t> </a:t>
            </a:r>
            <a:r>
              <a:rPr lang="pt-BR" sz="1200" b="1" dirty="0"/>
              <a:t>Posicionamento da cabeça</a:t>
            </a:r>
            <a:r>
              <a:rPr lang="pt-BR" sz="1200" dirty="0"/>
              <a:t> </a:t>
            </a:r>
          </a:p>
          <a:p>
            <a:pPr indent="196850">
              <a:lnSpc>
                <a:spcPct val="80000"/>
              </a:lnSpc>
            </a:pPr>
            <a:r>
              <a:rPr lang="pt-BR" sz="1200" b="1" dirty="0"/>
              <a:t>Hipernatremia</a:t>
            </a:r>
            <a:r>
              <a:rPr lang="pt-BR" sz="1200" dirty="0"/>
              <a:t> / </a:t>
            </a:r>
            <a:r>
              <a:rPr lang="pt-BR" sz="1200" b="1" dirty="0"/>
              <a:t>Hipercalemia</a:t>
            </a:r>
          </a:p>
          <a:p>
            <a:pPr indent="196850">
              <a:lnSpc>
                <a:spcPct val="80000"/>
              </a:lnSpc>
            </a:pPr>
            <a:r>
              <a:rPr lang="pt-BR" sz="1200" b="1" dirty="0"/>
              <a:t>Uso de  Ibuprofeno com plaquetas &lt;100.000/mm3</a:t>
            </a:r>
          </a:p>
          <a:p>
            <a:pPr indent="196850">
              <a:lnSpc>
                <a:spcPct val="80000"/>
              </a:lnSpc>
            </a:pPr>
            <a:r>
              <a:rPr lang="pt-BR" sz="1200" b="1" dirty="0"/>
              <a:t>Trombose em veia cava</a:t>
            </a:r>
          </a:p>
          <a:p>
            <a:pPr indent="196850">
              <a:lnSpc>
                <a:spcPct val="80000"/>
              </a:lnSpc>
            </a:pPr>
            <a:r>
              <a:rPr lang="pt-BR" sz="1200" b="1" dirty="0"/>
              <a:t>Injúria renal</a:t>
            </a:r>
            <a:r>
              <a:rPr lang="pt-BR" sz="1200" dirty="0"/>
              <a:t>  </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4" name="Rectangle 4"/>
          <p:cNvSpPr>
            <a:spLocks noChangeArrowheads="1"/>
          </p:cNvSpPr>
          <p:nvPr/>
        </p:nvSpPr>
        <p:spPr bwMode="auto">
          <a:xfrm>
            <a:off x="1487488" y="723900"/>
            <a:ext cx="7985125" cy="121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pt-BR" sz="2700" b="1" dirty="0">
                <a:solidFill>
                  <a:srgbClr val="0000FF"/>
                </a:solidFill>
                <a:latin typeface="Lato" pitchFamily="34" charset="0"/>
              </a:rPr>
              <a:t>HEMORRAGIA PERI/INTRAVENTRICULAR: </a:t>
            </a:r>
          </a:p>
          <a:p>
            <a:pPr algn="ctr"/>
            <a:r>
              <a:rPr lang="pt-BR" sz="2700" b="1" dirty="0">
                <a:solidFill>
                  <a:srgbClr val="0000FF"/>
                </a:solidFill>
                <a:latin typeface="Lato" pitchFamily="34" charset="0"/>
              </a:rPr>
              <a:t>Como prevenir/Leucomal</a:t>
            </a:r>
            <a:r>
              <a:rPr lang="pt-BR" sz="2700" b="1" dirty="0">
                <a:solidFill>
                  <a:srgbClr val="0000FF"/>
                </a:solidFill>
                <a:latin typeface="Arial"/>
              </a:rPr>
              <a:t>á</a:t>
            </a:r>
            <a:r>
              <a:rPr lang="pt-BR" sz="2700" b="1" dirty="0">
                <a:solidFill>
                  <a:srgbClr val="0000FF"/>
                </a:solidFill>
                <a:latin typeface="Lato" pitchFamily="34" charset="0"/>
              </a:rPr>
              <a:t>cia Periventricular (2022)</a:t>
            </a:r>
          </a:p>
          <a:p>
            <a:pPr algn="ctr" eaLnBrk="0" hangingPunct="0"/>
            <a:r>
              <a:rPr lang="pt-BR" sz="800" dirty="0">
                <a:solidFill>
                  <a:srgbClr val="607D8B"/>
                </a:solidFill>
              </a:rPr>
              <a:t>                </a:t>
            </a:r>
            <a:endParaRPr lang="pt-BR" dirty="0">
              <a:solidFill>
                <a:srgbClr val="607D8B"/>
              </a:solidFill>
            </a:endParaRPr>
          </a:p>
          <a:p>
            <a:pPr algn="ctr" eaLnBrk="0" hangingPunct="0"/>
            <a:r>
              <a:rPr lang="pt-BR" dirty="0">
                <a:solidFill>
                  <a:srgbClr val="424242"/>
                </a:solidFill>
                <a:latin typeface="Source Sans Pro"/>
              </a:rPr>
              <a:t>Paulo R. Margotto</a:t>
            </a:r>
            <a:r>
              <a:rPr lang="pt-BR" sz="1300" dirty="0">
                <a:solidFill>
                  <a:srgbClr val="424242"/>
                </a:solidFill>
                <a:latin typeface="Source Sans Pro"/>
              </a:rPr>
              <a:t>.</a:t>
            </a:r>
            <a:endParaRPr lang="pt-BR" dirty="0">
              <a:solidFill>
                <a:srgbClr val="607D8B"/>
              </a:solidFill>
            </a:endParaRPr>
          </a:p>
        </p:txBody>
      </p:sp>
      <p:pic>
        <p:nvPicPr>
          <p:cNvPr id="133125" name="Picture 5" descr="ppt">
            <a:hlinkClick r:id="rId2" tooltip="HIV_como-prevenir-Residência-202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59825" y="1628775"/>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3312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66988" y="2133600"/>
            <a:ext cx="5510212" cy="417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p:cNvSpPr>
          <p:nvPr>
            <p:ph type="title" idx="4294967295"/>
          </p:nvPr>
        </p:nvSpPr>
        <p:spPr bwMode="auto">
          <a:xfrm>
            <a:off x="1008063" y="260350"/>
            <a:ext cx="84724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r>
              <a:rPr lang="pt-BR" sz="4000" b="1" dirty="0">
                <a:solidFill>
                  <a:srgbClr val="FF0000"/>
                </a:solidFill>
              </a:rPr>
              <a:t>Hemorragia Peri/Intraventricular</a:t>
            </a:r>
          </a:p>
        </p:txBody>
      </p:sp>
      <p:pic>
        <p:nvPicPr>
          <p:cNvPr id="13414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09113" y="2205038"/>
            <a:ext cx="2782887" cy="216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414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3525" y="1484313"/>
            <a:ext cx="9193213" cy="400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4149" name="Rectangle 1032"/>
          <p:cNvSpPr>
            <a:spLocks noChangeArrowheads="1"/>
          </p:cNvSpPr>
          <p:nvPr/>
        </p:nvSpPr>
        <p:spPr bwMode="auto">
          <a:xfrm>
            <a:off x="9562397" y="5181600"/>
            <a:ext cx="2331856" cy="462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p>
            <a:pPr algn="ctr" eaLnBrk="0" hangingPunct="0"/>
            <a:r>
              <a:rPr lang="pt-BR" altLang="pt-BR" sz="1200" dirty="0">
                <a:solidFill>
                  <a:srgbClr val="0000FF"/>
                </a:solidFill>
                <a:latin typeface="Arial Narrow" pitchFamily="34" charset="0"/>
                <a:ea typeface="MS PGothic" pitchFamily="34" charset="-128"/>
                <a:cs typeface="Arial" pitchFamily="34" charset="0"/>
              </a:rPr>
              <a:t>Volpe, 1989; Ballabh,2010; </a:t>
            </a:r>
            <a:r>
              <a:rPr lang="pt-BR" altLang="pt-BR" sz="1200" dirty="0">
                <a:solidFill>
                  <a:srgbClr val="0000FF"/>
                </a:solidFill>
                <a:ea typeface="MS PGothic" pitchFamily="34" charset="-128"/>
                <a:cs typeface="Arial" pitchFamily="34" charset="0"/>
              </a:rPr>
              <a:t>Ballabh, </a:t>
            </a:r>
          </a:p>
          <a:p>
            <a:pPr algn="ctr" eaLnBrk="0" hangingPunct="0"/>
            <a:r>
              <a:rPr lang="pt-BR" altLang="pt-BR" sz="1200" dirty="0">
                <a:solidFill>
                  <a:srgbClr val="0000FF"/>
                </a:solidFill>
                <a:ea typeface="MS PGothic" pitchFamily="34" charset="-128"/>
                <a:cs typeface="Arial" pitchFamily="34" charset="0"/>
              </a:rPr>
              <a:t>2014</a:t>
            </a:r>
          </a:p>
        </p:txBody>
      </p:sp>
      <p:sp>
        <p:nvSpPr>
          <p:cNvPr id="134150" name="Rectangle 9"/>
          <p:cNvSpPr>
            <a:spLocks noChangeArrowheads="1"/>
          </p:cNvSpPr>
          <p:nvPr/>
        </p:nvSpPr>
        <p:spPr bwMode="auto">
          <a:xfrm>
            <a:off x="0" y="5724545"/>
            <a:ext cx="12192000" cy="55399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a:r>
              <a:rPr lang="pt-BR" b="1" dirty="0">
                <a:solidFill>
                  <a:srgbClr val="FF33CC"/>
                </a:solidFill>
                <a:latin typeface="Calibri" pitchFamily="34" charset="0"/>
                <a:ea typeface="MS PGothic" pitchFamily="34" charset="-128"/>
                <a:cs typeface="Arial" pitchFamily="34" charset="0"/>
                <a:hlinkClick r:id="rId4"/>
              </a:rPr>
              <a:t>Intraventricular</a:t>
            </a:r>
            <a:r>
              <a:rPr lang="pt-BR" dirty="0">
                <a:solidFill>
                  <a:srgbClr val="FF33CC"/>
                </a:solidFill>
                <a:latin typeface="Calibri" pitchFamily="34" charset="0"/>
                <a:ea typeface="MS PGothic" pitchFamily="34" charset="-128"/>
                <a:cs typeface="Arial" pitchFamily="34" charset="0"/>
                <a:hlinkClick r:id="rId4"/>
              </a:rPr>
              <a:t> </a:t>
            </a:r>
            <a:r>
              <a:rPr lang="pt-BR" b="1" dirty="0">
                <a:solidFill>
                  <a:srgbClr val="FF33CC"/>
                </a:solidFill>
                <a:latin typeface="Calibri" pitchFamily="34" charset="0"/>
                <a:ea typeface="MS PGothic" pitchFamily="34" charset="-128"/>
                <a:cs typeface="Arial" pitchFamily="34" charset="0"/>
                <a:hlinkClick r:id="rId4"/>
              </a:rPr>
              <a:t>hemorrhage</a:t>
            </a:r>
            <a:r>
              <a:rPr lang="pt-BR" dirty="0">
                <a:solidFill>
                  <a:srgbClr val="FF33CC"/>
                </a:solidFill>
                <a:latin typeface="Calibri" pitchFamily="34" charset="0"/>
                <a:ea typeface="MS PGothic" pitchFamily="34" charset="-128"/>
                <a:cs typeface="Arial" pitchFamily="34" charset="0"/>
                <a:hlinkClick r:id="rId4"/>
              </a:rPr>
              <a:t> in premature infants: mechanism of disease.</a:t>
            </a:r>
            <a:endParaRPr lang="pt-BR" dirty="0">
              <a:solidFill>
                <a:srgbClr val="FF33CC"/>
              </a:solidFill>
              <a:latin typeface="Calibri" pitchFamily="34" charset="0"/>
              <a:ea typeface="MS PGothic" pitchFamily="34" charset="-128"/>
              <a:cs typeface="Arial" pitchFamily="34" charset="0"/>
            </a:endParaRPr>
          </a:p>
          <a:p>
            <a:pPr algn="ctr"/>
            <a:r>
              <a:rPr lang="pt-BR" dirty="0">
                <a:solidFill>
                  <a:srgbClr val="FF33CC"/>
                </a:solidFill>
                <a:latin typeface="Calibri" pitchFamily="34" charset="0"/>
                <a:ea typeface="MS PGothic" pitchFamily="34" charset="-128"/>
                <a:cs typeface="Arial" pitchFamily="34" charset="0"/>
              </a:rPr>
              <a:t>Ballabh P.Pediatr Res. 2010 Jan;67(1):1-8. doi: 10.1203/PDR.0b013e3181c1b176.PMID: 1981623</a:t>
            </a:r>
            <a:r>
              <a:rPr lang="pt-BR" dirty="0">
                <a:solidFill>
                  <a:schemeClr val="bg1"/>
                </a:solidFill>
                <a:latin typeface="Calibri" pitchFamily="34" charset="0"/>
                <a:ea typeface="MS PGothic" pitchFamily="34" charset="-128"/>
                <a:cs typeface="Arial" pitchFamily="34" charset="0"/>
              </a:rPr>
              <a:t>5. </a:t>
            </a:r>
            <a:r>
              <a:rPr lang="pt-BR" b="1" dirty="0">
                <a:solidFill>
                  <a:srgbClr val="FF00FF"/>
                </a:solidFill>
                <a:latin typeface="Calibri" pitchFamily="34" charset="0"/>
                <a:ea typeface="MS PGothic" pitchFamily="34" charset="-128"/>
                <a:cs typeface="Arial" pitchFamily="34" charset="0"/>
              </a:rPr>
              <a:t>Artigo Livre!</a:t>
            </a:r>
            <a:r>
              <a:rPr lang="pt-BR" dirty="0">
                <a:solidFill>
                  <a:srgbClr val="FF00FF"/>
                </a:solidFill>
                <a:latin typeface="Calibri" pitchFamily="34" charset="0"/>
                <a:ea typeface="MS PGothic" pitchFamily="34" charset="-128"/>
                <a:cs typeface="Arial" pitchFamily="34" charset="0"/>
              </a:rPr>
              <a:t> </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4163" y="974725"/>
            <a:ext cx="7477125" cy="428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5171" name="Rectangle 5"/>
          <p:cNvSpPr>
            <a:spLocks noChangeArrowheads="1"/>
          </p:cNvSpPr>
          <p:nvPr/>
        </p:nvSpPr>
        <p:spPr bwMode="auto">
          <a:xfrm>
            <a:off x="1558925" y="188913"/>
            <a:ext cx="783907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pt-BR" sz="4400" b="1" dirty="0">
                <a:solidFill>
                  <a:srgbClr val="FF0000"/>
                </a:solidFill>
                <a:latin typeface="Calibri" pitchFamily="34" charset="0"/>
                <a:ea typeface="MS PGothic" pitchFamily="34" charset="-128"/>
                <a:cs typeface="Arial" pitchFamily="34" charset="0"/>
              </a:rPr>
              <a:t>Hemorragia Peri/Intraventricular</a:t>
            </a:r>
          </a:p>
        </p:txBody>
      </p:sp>
      <p:sp>
        <p:nvSpPr>
          <p:cNvPr id="135172" name="Rectangle 6"/>
          <p:cNvSpPr>
            <a:spLocks noChangeArrowheads="1"/>
          </p:cNvSpPr>
          <p:nvPr/>
        </p:nvSpPr>
        <p:spPr bwMode="auto">
          <a:xfrm>
            <a:off x="9182100" y="2798763"/>
            <a:ext cx="30099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pt-BR" altLang="pt-BR" dirty="0">
                <a:solidFill>
                  <a:srgbClr val="0000FF"/>
                </a:solidFill>
                <a:latin typeface="Calibri" pitchFamily="34" charset="0"/>
                <a:ea typeface="MS PGothic" pitchFamily="34" charset="-128"/>
                <a:cs typeface="Arial" pitchFamily="34" charset="0"/>
              </a:rPr>
              <a:t>Kaiser JK, 2006;Volpe, 1989; Perlmam e Volpe, 1983; Perlmam e Volpe, 1987</a:t>
            </a:r>
            <a:endParaRPr lang="pt-BR" dirty="0">
              <a:solidFill>
                <a:srgbClr val="0000FF"/>
              </a:solidFill>
              <a:latin typeface="Calibri" pitchFamily="34" charset="0"/>
              <a:ea typeface="MS PGothic" pitchFamily="34" charset="-128"/>
              <a:cs typeface="Arial" pitchFamily="34" charset="0"/>
            </a:endParaRPr>
          </a:p>
        </p:txBody>
      </p:sp>
      <p:pic>
        <p:nvPicPr>
          <p:cNvPr id="135173"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5418138"/>
            <a:ext cx="5421313"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5174"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19900" y="5380038"/>
            <a:ext cx="5372100"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5175" name="AutoShape 10"/>
          <p:cNvSpPr>
            <a:spLocks noChangeArrowheads="1"/>
          </p:cNvSpPr>
          <p:nvPr/>
        </p:nvSpPr>
        <p:spPr bwMode="auto">
          <a:xfrm>
            <a:off x="5700713" y="5670550"/>
            <a:ext cx="974725" cy="485775"/>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0000"/>
          </a:solidFill>
          <a:ln w="38100">
            <a:solidFill>
              <a:srgbClr val="008000"/>
            </a:solidFill>
            <a:miter lim="800000"/>
            <a:headEnd/>
            <a:tailEnd/>
          </a:ln>
        </p:spPr>
        <p:txBody>
          <a:bodyPr wrap="none" anchor="ctr"/>
          <a:lstStyle/>
          <a:p>
            <a:endParaRPr lang="pt-BR" dirty="0"/>
          </a:p>
        </p:txBody>
      </p:sp>
      <p:pic>
        <p:nvPicPr>
          <p:cNvPr id="135176"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92988" y="6399213"/>
            <a:ext cx="4524375"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5177" name="Picture 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3538" y="6399213"/>
            <a:ext cx="4600575"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5178" name="AutoShape 13"/>
          <p:cNvSpPr>
            <a:spLocks noChangeArrowheads="1"/>
          </p:cNvSpPr>
          <p:nvPr/>
        </p:nvSpPr>
        <p:spPr bwMode="auto">
          <a:xfrm>
            <a:off x="363538" y="2940050"/>
            <a:ext cx="1206500" cy="2324100"/>
          </a:xfrm>
          <a:prstGeom prst="curvedRightArrow">
            <a:avLst>
              <a:gd name="adj1" fmla="val 38526"/>
              <a:gd name="adj2" fmla="val 77053"/>
              <a:gd name="adj3" fmla="val 33333"/>
            </a:avLst>
          </a:prstGeom>
          <a:solidFill>
            <a:srgbClr val="FF3399"/>
          </a:solidFill>
          <a:ln w="38100">
            <a:solidFill>
              <a:srgbClr val="FFFF00"/>
            </a:solidFill>
            <a:miter lim="800000"/>
            <a:headEnd/>
            <a:tailEnd/>
          </a:ln>
        </p:spPr>
        <p:txBody>
          <a:bodyPr wrap="none" anchor="ctr"/>
          <a:lstStyle/>
          <a:p>
            <a:pPr algn="ctr"/>
            <a:endParaRPr lang="pt-BR" dirty="0">
              <a:solidFill>
                <a:srgbClr val="FFFF00"/>
              </a:solidFill>
              <a:latin typeface="Calibri" pitchFamily="34" charset="0"/>
              <a:ea typeface="MS PGothic" pitchFamily="34" charset="-128"/>
              <a:cs typeface="Arial" pitchFamily="34" charset="0"/>
            </a:endParaRPr>
          </a:p>
        </p:txBody>
      </p:sp>
      <p:sp>
        <p:nvSpPr>
          <p:cNvPr id="135179" name="AutoShape 14"/>
          <p:cNvSpPr>
            <a:spLocks noChangeArrowheads="1"/>
          </p:cNvSpPr>
          <p:nvPr/>
        </p:nvSpPr>
        <p:spPr bwMode="auto">
          <a:xfrm>
            <a:off x="806450" y="4203700"/>
            <a:ext cx="1255713" cy="1176338"/>
          </a:xfrm>
          <a:prstGeom prst="downArrow">
            <a:avLst>
              <a:gd name="adj1" fmla="val 50000"/>
              <a:gd name="adj2" fmla="val 25000"/>
            </a:avLst>
          </a:prstGeom>
          <a:solidFill>
            <a:srgbClr val="FF3399"/>
          </a:solidFill>
          <a:ln w="57150">
            <a:solidFill>
              <a:srgbClr val="FFFF00"/>
            </a:solidFill>
            <a:miter lim="800000"/>
            <a:headEnd/>
            <a:tailEnd/>
          </a:ln>
        </p:spPr>
        <p:txBody>
          <a:bodyPr vert="eaVert" wrap="none" anchor="ctr"/>
          <a:lstStyle/>
          <a:p>
            <a:pPr algn="ctr"/>
            <a:endParaRPr lang="pt-BR" dirty="0">
              <a:solidFill>
                <a:srgbClr val="FFFF00"/>
              </a:solidFill>
              <a:latin typeface="Calibri" pitchFamily="34" charset="0"/>
              <a:ea typeface="MS PGothic" pitchFamily="34" charset="-128"/>
              <a:cs typeface="Arial" pitchFamily="34" charset="0"/>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51" name="Rectangle 3"/>
          <p:cNvSpPr>
            <a:spLocks noGrp="1" noChangeArrowheads="1"/>
          </p:cNvSpPr>
          <p:nvPr>
            <p:ph type="body" idx="4294967295"/>
          </p:nvPr>
        </p:nvSpPr>
        <p:spPr>
          <a:xfrm>
            <a:off x="284594" y="979487"/>
            <a:ext cx="10993437" cy="5329238"/>
          </a:xfrm>
          <a:ln w="57150">
            <a:solidFill>
              <a:srgbClr val="0033CC"/>
            </a:solidFill>
          </a:ln>
        </p:spPr>
        <p:txBody>
          <a:bodyPr vert="horz" wrap="square" lIns="92075" tIns="46038" rIns="92075" bIns="46038" numCol="1" anchor="t" anchorCtr="0" compatLnSpc="1">
            <a:prstTxWarp prst="textNoShape">
              <a:avLst/>
            </a:prstTxWarp>
          </a:bodyPr>
          <a:lstStyle/>
          <a:p>
            <a:pPr>
              <a:lnSpc>
                <a:spcPct val="80000"/>
              </a:lnSpc>
              <a:buFontTx/>
              <a:buNone/>
            </a:pPr>
            <a:r>
              <a:rPr lang="pt-BR" sz="1400" dirty="0">
                <a:solidFill>
                  <a:srgbClr val="0000FF"/>
                </a:solidFill>
                <a:effectLst>
                  <a:outerShdw blurRad="38100" dist="38100" dir="2700000" algn="tl">
                    <a:srgbClr val="C0C0C0"/>
                  </a:outerShdw>
                </a:effectLst>
              </a:rPr>
              <a:t>                               Então, </a:t>
            </a:r>
            <a:r>
              <a:rPr lang="pt-BR" sz="1400" b="1" dirty="0">
                <a:solidFill>
                  <a:srgbClr val="0000FF"/>
                </a:solidFill>
                <a:effectLst>
                  <a:outerShdw blurRad="38100" dist="38100" dir="2700000" algn="tl">
                    <a:srgbClr val="C0C0C0"/>
                  </a:outerShdw>
                </a:effectLst>
              </a:rPr>
              <a:t>falando francamente!</a:t>
            </a:r>
            <a:r>
              <a:rPr lang="pt-BR" sz="1400" dirty="0">
                <a:solidFill>
                  <a:srgbClr val="0000FF"/>
                </a:solidFill>
                <a:effectLst>
                  <a:outerShdw blurRad="38100" dist="38100" dir="2700000" algn="tl">
                    <a:srgbClr val="C0C0C0"/>
                  </a:outerShdw>
                </a:effectLst>
              </a:rPr>
              <a:t>: </a:t>
            </a:r>
            <a:r>
              <a:rPr lang="pt-BR" sz="1400" b="1" dirty="0">
                <a:solidFill>
                  <a:srgbClr val="0000FF"/>
                </a:solidFill>
                <a:effectLst>
                  <a:outerShdw blurRad="38100" dist="38100" dir="2700000" algn="tl">
                    <a:srgbClr val="C0C0C0"/>
                  </a:outerShdw>
                </a:effectLst>
              </a:rPr>
              <a:t>1</a:t>
            </a:r>
            <a:r>
              <a:rPr lang="pt-BR" sz="1400" b="1" baseline="30000" dirty="0">
                <a:solidFill>
                  <a:srgbClr val="0000FF"/>
                </a:solidFill>
                <a:effectLst>
                  <a:outerShdw blurRad="38100" dist="38100" dir="2700000" algn="tl">
                    <a:srgbClr val="C0C0C0"/>
                  </a:outerShdw>
                </a:effectLst>
              </a:rPr>
              <a:t>meiros </a:t>
            </a:r>
            <a:r>
              <a:rPr lang="pt-BR" sz="1400" b="1" dirty="0">
                <a:solidFill>
                  <a:srgbClr val="0000FF"/>
                </a:solidFill>
              </a:rPr>
              <a:t>3-4dias de vida, os 12 Mandamentos</a:t>
            </a:r>
          </a:p>
          <a:p>
            <a:pPr>
              <a:lnSpc>
                <a:spcPct val="80000"/>
              </a:lnSpc>
            </a:pPr>
            <a:r>
              <a:rPr lang="pt-BR" sz="2000" b="1" dirty="0">
                <a:solidFill>
                  <a:srgbClr val="FF33CC"/>
                </a:solidFill>
                <a:effectLst>
                  <a:outerShdw blurRad="38100" dist="38100" dir="2700000" algn="tl">
                    <a:srgbClr val="C0C0C0"/>
                  </a:outerShdw>
                </a:effectLst>
              </a:rPr>
              <a:t>Atrasar o clampeamento do cordão (EVITAR ORDENHA&lt;28 SEM)</a:t>
            </a:r>
          </a:p>
          <a:p>
            <a:pPr>
              <a:lnSpc>
                <a:spcPct val="80000"/>
              </a:lnSpc>
            </a:pPr>
            <a:r>
              <a:rPr lang="pt-BR" sz="2000" b="1" dirty="0">
                <a:solidFill>
                  <a:srgbClr val="FF33CC"/>
                </a:solidFill>
                <a:effectLst>
                  <a:outerShdw blurRad="38100" dist="38100" dir="2700000" algn="tl">
                    <a:srgbClr val="C0C0C0"/>
                  </a:outerShdw>
                </a:effectLst>
              </a:rPr>
              <a:t>Evitar aspirações de cânulas de rotina</a:t>
            </a:r>
          </a:p>
          <a:p>
            <a:pPr>
              <a:lnSpc>
                <a:spcPct val="80000"/>
              </a:lnSpc>
            </a:pPr>
            <a:r>
              <a:rPr lang="pt-BR" sz="2000" b="1" dirty="0">
                <a:solidFill>
                  <a:srgbClr val="FF33CC"/>
                </a:solidFill>
                <a:effectLst>
                  <a:outerShdw blurRad="38100" dist="38100" dir="2700000" algn="tl">
                    <a:srgbClr val="C0C0C0"/>
                  </a:outerShdw>
                </a:effectLst>
              </a:rPr>
              <a:t>Evitar o manuseio excessivo (Punção lombar), evitar o barulho</a:t>
            </a:r>
          </a:p>
          <a:p>
            <a:pPr>
              <a:lnSpc>
                <a:spcPct val="80000"/>
              </a:lnSpc>
            </a:pPr>
            <a:r>
              <a:rPr lang="pt-BR" sz="2000" b="1" dirty="0">
                <a:solidFill>
                  <a:srgbClr val="FF33CC"/>
                </a:solidFill>
                <a:effectLst>
                  <a:outerShdw blurRad="38100" dist="38100" dir="2700000" algn="tl">
                    <a:srgbClr val="C0C0C0"/>
                  </a:outerShdw>
                </a:effectLst>
              </a:rPr>
              <a:t>Aconchegar o recém-nascido</a:t>
            </a:r>
          </a:p>
          <a:p>
            <a:pPr>
              <a:lnSpc>
                <a:spcPct val="80000"/>
              </a:lnSpc>
            </a:pPr>
            <a:r>
              <a:rPr lang="pt-BR" sz="2000" b="1" dirty="0">
                <a:solidFill>
                  <a:srgbClr val="FF33CC"/>
                </a:solidFill>
                <a:effectLst>
                  <a:outerShdw blurRad="38100" dist="38100" dir="2700000" algn="tl">
                    <a:srgbClr val="C0C0C0"/>
                  </a:outerShdw>
                </a:effectLst>
              </a:rPr>
              <a:t>Avaliar a presença de dor; Evitar punções de calcanhares; Agrupar tarefas; </a:t>
            </a:r>
          </a:p>
          <a:p>
            <a:pPr>
              <a:lnSpc>
                <a:spcPct val="80000"/>
              </a:lnSpc>
            </a:pPr>
            <a:r>
              <a:rPr lang="pt-BR" sz="2000" b="1" dirty="0">
                <a:solidFill>
                  <a:srgbClr val="FF33CC"/>
                </a:solidFill>
                <a:effectLst>
                  <a:outerShdw blurRad="38100" dist="38100" dir="2700000" algn="tl">
                    <a:srgbClr val="C0C0C0"/>
                  </a:outerShdw>
                </a:effectLst>
              </a:rPr>
              <a:t>RN no respirador: avaliar a assincronia; evitar PaCO</a:t>
            </a:r>
            <a:r>
              <a:rPr lang="pt-BR" sz="2000" b="1" baseline="-25000" dirty="0">
                <a:solidFill>
                  <a:srgbClr val="FF33CC"/>
                </a:solidFill>
                <a:effectLst>
                  <a:outerShdw blurRad="38100" dist="38100" dir="2700000" algn="tl">
                    <a:srgbClr val="C0C0C0"/>
                  </a:outerShdw>
                </a:effectLst>
              </a:rPr>
              <a:t>2</a:t>
            </a:r>
            <a:r>
              <a:rPr lang="pt-BR" sz="2000" b="1" dirty="0">
                <a:solidFill>
                  <a:srgbClr val="FF33CC"/>
                </a:solidFill>
                <a:effectLst>
                  <a:outerShdw blurRad="38100" dist="38100" dir="2700000" algn="tl">
                    <a:srgbClr val="C0C0C0"/>
                  </a:outerShdw>
                </a:effectLst>
              </a:rPr>
              <a:t>&gt;52mmHg (3</a:t>
            </a:r>
            <a:r>
              <a:rPr lang="pt-BR" sz="2000" b="1" baseline="30000" dirty="0">
                <a:solidFill>
                  <a:srgbClr val="FF33CC"/>
                </a:solidFill>
                <a:effectLst>
                  <a:outerShdw blurRad="38100" dist="38100" dir="2700000" algn="tl">
                    <a:srgbClr val="C0C0C0"/>
                  </a:outerShdw>
                </a:effectLst>
              </a:rPr>
              <a:t>os</a:t>
            </a:r>
            <a:r>
              <a:rPr lang="pt-BR" sz="2000" b="1" dirty="0">
                <a:solidFill>
                  <a:srgbClr val="FF33CC"/>
                </a:solidFill>
                <a:effectLst>
                  <a:outerShdw blurRad="38100" dist="38100" dir="2700000" algn="tl">
                    <a:srgbClr val="C0C0C0"/>
                  </a:outerShdw>
                </a:effectLst>
              </a:rPr>
              <a:t> dias vida)</a:t>
            </a:r>
          </a:p>
          <a:p>
            <a:pPr>
              <a:lnSpc>
                <a:spcPct val="80000"/>
              </a:lnSpc>
            </a:pPr>
            <a:r>
              <a:rPr lang="pt-BR" sz="2000" b="1" dirty="0">
                <a:solidFill>
                  <a:srgbClr val="FF33CC"/>
                </a:solidFill>
                <a:effectLst>
                  <a:outerShdw blurRad="38100" dist="38100" dir="2700000" algn="tl">
                    <a:srgbClr val="C0C0C0"/>
                  </a:outerShdw>
                </a:effectLst>
              </a:rPr>
              <a:t>Evitar excessivas aspirações traqueais</a:t>
            </a:r>
          </a:p>
          <a:p>
            <a:pPr>
              <a:lnSpc>
                <a:spcPct val="80000"/>
              </a:lnSpc>
            </a:pPr>
            <a:r>
              <a:rPr lang="pt-BR" sz="2000" b="1" dirty="0">
                <a:solidFill>
                  <a:srgbClr val="FF33CC"/>
                </a:solidFill>
                <a:effectLst>
                  <a:outerShdw blurRad="38100" dist="38100" dir="2700000" algn="tl">
                    <a:srgbClr val="C0C0C0"/>
                  </a:outerShdw>
                </a:effectLst>
              </a:rPr>
              <a:t>Ao usar o surfactante: nas primeiras 2 horas de vida</a:t>
            </a:r>
          </a:p>
          <a:p>
            <a:pPr>
              <a:lnSpc>
                <a:spcPct val="80000"/>
              </a:lnSpc>
            </a:pPr>
            <a:r>
              <a:rPr lang="pt-BR" sz="2000" b="1" dirty="0">
                <a:solidFill>
                  <a:srgbClr val="FF33CC"/>
                </a:solidFill>
                <a:effectLst>
                  <a:outerShdw blurRad="38100" dist="38100" dir="2700000" algn="tl">
                    <a:srgbClr val="C0C0C0"/>
                  </a:outerShdw>
                </a:effectLst>
              </a:rPr>
              <a:t>Priorizar o uso de CPAP nasal</a:t>
            </a:r>
          </a:p>
          <a:p>
            <a:pPr>
              <a:lnSpc>
                <a:spcPct val="80000"/>
              </a:lnSpc>
            </a:pPr>
            <a:r>
              <a:rPr lang="pt-BR" sz="2000" b="1" dirty="0">
                <a:solidFill>
                  <a:srgbClr val="FF33CC"/>
                </a:solidFill>
                <a:effectLst>
                  <a:outerShdw blurRad="38100" dist="38100" dir="2700000" algn="tl">
                    <a:srgbClr val="C0C0C0"/>
                  </a:outerShdw>
                </a:effectLst>
              </a:rPr>
              <a:t>Evitar pneumotórax</a:t>
            </a:r>
          </a:p>
          <a:p>
            <a:pPr>
              <a:lnSpc>
                <a:spcPct val="80000"/>
              </a:lnSpc>
            </a:pPr>
            <a:r>
              <a:rPr lang="pt-BR" sz="2000" b="1" dirty="0">
                <a:solidFill>
                  <a:srgbClr val="FF33CC"/>
                </a:solidFill>
                <a:effectLst>
                  <a:outerShdw blurRad="38100" dist="38100" dir="2700000" algn="tl">
                    <a:srgbClr val="C0C0C0"/>
                  </a:outerShdw>
                </a:effectLst>
              </a:rPr>
              <a:t>Evitar infusão rápida de volumes/ altas cargas de sódio, uso consciencioso de drogas vasoativas</a:t>
            </a:r>
          </a:p>
          <a:p>
            <a:pPr>
              <a:lnSpc>
                <a:spcPct val="80000"/>
              </a:lnSpc>
            </a:pPr>
            <a:r>
              <a:rPr lang="pt-BR" sz="2000" b="1" dirty="0">
                <a:solidFill>
                  <a:srgbClr val="FF33CC"/>
                </a:solidFill>
                <a:effectLst>
                  <a:outerShdw blurRad="38100" dist="38100" dir="2700000" algn="tl">
                    <a:srgbClr val="C0C0C0"/>
                  </a:outerShdw>
                </a:effectLst>
              </a:rPr>
              <a:t>Identificar RN com PCA que necessita  de tratamento</a:t>
            </a:r>
          </a:p>
          <a:p>
            <a:pPr>
              <a:lnSpc>
                <a:spcPct val="80000"/>
              </a:lnSpc>
            </a:pPr>
            <a:endParaRPr lang="pt-BR" sz="2000" b="1" dirty="0">
              <a:solidFill>
                <a:srgbClr val="FF33CC"/>
              </a:solidFill>
              <a:effectLst>
                <a:outerShdw blurRad="38100" dist="38100" dir="2700000" algn="tl">
                  <a:srgbClr val="C0C0C0"/>
                </a:outerShdw>
              </a:effectLst>
            </a:endParaRPr>
          </a:p>
          <a:p>
            <a:pPr>
              <a:lnSpc>
                <a:spcPct val="80000"/>
              </a:lnSpc>
            </a:pPr>
            <a:endParaRPr lang="pt-BR" sz="2000" b="1" dirty="0">
              <a:solidFill>
                <a:srgbClr val="FF33CC"/>
              </a:solidFill>
              <a:effectLst>
                <a:outerShdw blurRad="38100" dist="38100" dir="2700000" algn="tl">
                  <a:srgbClr val="C0C0C0"/>
                </a:outerShdw>
              </a:effectLst>
            </a:endParaRPr>
          </a:p>
          <a:p>
            <a:pPr>
              <a:lnSpc>
                <a:spcPct val="80000"/>
              </a:lnSpc>
            </a:pPr>
            <a:endParaRPr lang="pt-BR" sz="2000" b="1" dirty="0">
              <a:solidFill>
                <a:srgbClr val="FF33CC"/>
              </a:solidFill>
              <a:effectLst>
                <a:outerShdw blurRad="38100" dist="38100" dir="2700000" algn="tl">
                  <a:srgbClr val="C0C0C0"/>
                </a:outerShdw>
              </a:effectLst>
            </a:endParaRPr>
          </a:p>
          <a:p>
            <a:pPr>
              <a:lnSpc>
                <a:spcPct val="80000"/>
              </a:lnSpc>
            </a:pPr>
            <a:endParaRPr lang="pt-BR" sz="1200" b="1" dirty="0">
              <a:solidFill>
                <a:srgbClr val="0033CC"/>
              </a:solidFill>
              <a:effectLst>
                <a:outerShdw blurRad="38100" dist="38100" dir="2700000" algn="tl">
                  <a:srgbClr val="C0C0C0"/>
                </a:outerShdw>
              </a:effectLst>
            </a:endParaRPr>
          </a:p>
        </p:txBody>
      </p:sp>
      <p:sp>
        <p:nvSpPr>
          <p:cNvPr id="136195" name="Rectangle 2"/>
          <p:cNvSpPr>
            <a:spLocks noChangeArrowheads="1"/>
          </p:cNvSpPr>
          <p:nvPr/>
        </p:nvSpPr>
        <p:spPr bwMode="auto">
          <a:xfrm>
            <a:off x="1295400" y="138846"/>
            <a:ext cx="10363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nchor="ctr"/>
          <a:lstStyle/>
          <a:p>
            <a:pPr algn="ctr" eaLnBrk="0" hangingPunct="0"/>
            <a:r>
              <a:rPr lang="pt-BR" altLang="pt-BR" sz="2800" b="1" i="1" dirty="0">
                <a:solidFill>
                  <a:srgbClr val="FF0000"/>
                </a:solidFill>
                <a:latin typeface="Arial Narrow" pitchFamily="34" charset="0"/>
                <a:cs typeface="Arial" pitchFamily="34" charset="0"/>
              </a:rPr>
              <a:t>HEMORRAGIA INTRAVENTRICULAR NO PRÉ-TERMO</a:t>
            </a:r>
          </a:p>
          <a:p>
            <a:pPr algn="ctr" eaLnBrk="0" hangingPunct="0"/>
            <a:r>
              <a:rPr lang="pt-BR" altLang="pt-BR" sz="2800" b="1" i="1" dirty="0">
                <a:solidFill>
                  <a:srgbClr val="0000FF"/>
                </a:solidFill>
                <a:latin typeface="Arial Narrow" pitchFamily="34" charset="0"/>
                <a:cs typeface="Arial" pitchFamily="34" charset="0"/>
              </a:rPr>
              <a:t>Podemos Prevenir SIM!</a:t>
            </a:r>
            <a:br>
              <a:rPr lang="pt-BR" altLang="pt-BR" sz="2800" b="1" i="1" dirty="0">
                <a:solidFill>
                  <a:srgbClr val="0000FF"/>
                </a:solidFill>
                <a:latin typeface="Arial Narrow" pitchFamily="34" charset="0"/>
                <a:cs typeface="Arial" pitchFamily="34" charset="0"/>
              </a:rPr>
            </a:br>
            <a:endParaRPr lang="pt-BR" altLang="pt-BR" sz="2800" b="1" i="1" dirty="0">
              <a:solidFill>
                <a:srgbClr val="0000FF"/>
              </a:solidFill>
              <a:latin typeface="Arial Narrow" pitchFamily="34" charset="0"/>
              <a:cs typeface="Arial" pitchFamily="34" charset="0"/>
            </a:endParaRPr>
          </a:p>
        </p:txBody>
      </p:sp>
      <p:pic>
        <p:nvPicPr>
          <p:cNvPr id="136196" name="Picture 4" descr="https://encrypted-tbn0.gstatic.com/images?q=tbn:ANd9GcQ9ueNFrui0PprOrjl5WNettZmwGSBCyxrLMhQ8Rtd9RMa3LAVsA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333" y="5495925"/>
            <a:ext cx="1231900"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197" name="Picture 2" descr="http://doutissima.com.br/wp-content/uploads/2013/07/ginastica_cerebro1_611121726956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40416" y="5333165"/>
            <a:ext cx="1401763"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6198" name="Oval 6"/>
          <p:cNvSpPr>
            <a:spLocks noChangeArrowheads="1"/>
          </p:cNvSpPr>
          <p:nvPr/>
        </p:nvSpPr>
        <p:spPr bwMode="auto">
          <a:xfrm>
            <a:off x="1222375" y="5689966"/>
            <a:ext cx="9121775" cy="841375"/>
          </a:xfrm>
          <a:prstGeom prst="ellipse">
            <a:avLst/>
          </a:prstGeom>
          <a:solidFill>
            <a:schemeClr val="accent1"/>
          </a:solidFill>
          <a:ln w="9525">
            <a:solidFill>
              <a:schemeClr val="tx1"/>
            </a:solidFill>
            <a:round/>
            <a:headEnd/>
            <a:tailEnd/>
          </a:ln>
        </p:spPr>
        <p:txBody>
          <a:bodyPr wrap="none" anchor="ctr"/>
          <a:lstStyle/>
          <a:p>
            <a:pPr algn="ctr"/>
            <a:r>
              <a:rPr lang="pt-BR" sz="2000" dirty="0">
                <a:solidFill>
                  <a:srgbClr val="0033CC"/>
                </a:solidFill>
                <a:cs typeface="Arial" pitchFamily="34" charset="0"/>
              </a:rPr>
              <a:t>Muito obrigado!Visite-nos em </a:t>
            </a:r>
            <a:r>
              <a:rPr lang="pt-BR" sz="2000" dirty="0">
                <a:solidFill>
                  <a:srgbClr val="0033CC"/>
                </a:solidFill>
                <a:cs typeface="Arial" pitchFamily="34" charset="0"/>
                <a:hlinkClick r:id="rId4"/>
              </a:rPr>
              <a:t>www.paulomargotto.com.br</a:t>
            </a:r>
            <a:r>
              <a:rPr lang="pt-BR" sz="2000" dirty="0">
                <a:solidFill>
                  <a:srgbClr val="0033CC"/>
                </a:solidFill>
                <a:cs typeface="Arial" pitchFamily="34" charset="0"/>
              </a:rPr>
              <a:t> </a:t>
            </a:r>
          </a:p>
        </p:txBody>
      </p:sp>
      <p:pic>
        <p:nvPicPr>
          <p:cNvPr id="136199" name="Picture 8" descr="1326lind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44150" y="115888"/>
            <a:ext cx="1055688"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200" name="Picture 17" descr="c10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80176" y="4829134"/>
            <a:ext cx="668338" cy="100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201" name="Picture 13"/>
          <p:cNvPicPr>
            <a:picLocks noChangeAspect="1" noChangeArrowheads="1"/>
          </p:cNvPicPr>
          <p:nvPr/>
        </p:nvPicPr>
        <p:blipFill>
          <a:blip r:embed="rId7">
            <a:lum bright="24000" contrast="18000"/>
            <a:extLst>
              <a:ext uri="{28A0092B-C50C-407E-A947-70E740481C1C}">
                <a14:useLocalDpi xmlns:a14="http://schemas.microsoft.com/office/drawing/2010/main" val="0"/>
              </a:ext>
            </a:extLst>
          </a:blip>
          <a:srcRect/>
          <a:stretch>
            <a:fillRect/>
          </a:stretch>
        </p:blipFill>
        <p:spPr bwMode="auto">
          <a:xfrm>
            <a:off x="263525" y="115888"/>
            <a:ext cx="1200150" cy="1060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dirty="0">
                <a:solidFill>
                  <a:srgbClr val="0000FF"/>
                </a:solidFill>
              </a:rPr>
              <a:t>OBRIGADO!</a:t>
            </a:r>
          </a:p>
        </p:txBody>
      </p:sp>
      <p:pic>
        <p:nvPicPr>
          <p:cNvPr id="13722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3025" y="1412875"/>
            <a:ext cx="7993063" cy="4614863"/>
          </a:xfrm>
          <a:prstGeom prst="rect">
            <a:avLst/>
          </a:prstGeom>
          <a:solidFill>
            <a:srgbClr val="FFFF00"/>
          </a:solidFill>
          <a:ln w="2857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7221" name="Text Box 5"/>
          <p:cNvSpPr txBox="1">
            <a:spLocks noChangeArrowheads="1"/>
          </p:cNvSpPr>
          <p:nvPr/>
        </p:nvSpPr>
        <p:spPr bwMode="auto">
          <a:xfrm>
            <a:off x="1395413" y="6113463"/>
            <a:ext cx="8693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dirty="0">
                <a:solidFill>
                  <a:srgbClr val="FF33CC"/>
                </a:solidFill>
              </a:rPr>
              <a:t>Staffs e Residentes de Neonatologia da Unidade de Neonatologia do HMIB/SES/DF</a:t>
            </a:r>
          </a:p>
          <a:p>
            <a:r>
              <a:rPr lang="pt-BR" dirty="0">
                <a:solidFill>
                  <a:srgbClr val="FF33CC"/>
                </a:solidFill>
              </a:rPr>
              <a:t>                                                  (22/08/2022)</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 name="TextShape 1"/>
          <p:cNvSpPr txBox="1"/>
          <p:nvPr/>
        </p:nvSpPr>
        <p:spPr>
          <a:xfrm>
            <a:off x="677863" y="609600"/>
            <a:ext cx="8596312" cy="1320800"/>
          </a:xfrm>
          <a:prstGeom prst="rect">
            <a:avLst/>
          </a:prstGeom>
          <a:noFill/>
          <a:ln>
            <a:noFill/>
          </a:ln>
        </p:spPr>
        <p:txBody>
          <a:bodyPr>
            <a:normAutofit/>
          </a:bodyPr>
          <a:lstStyle>
            <a:lvl1pPr>
              <a:defRPr>
                <a:solidFill>
                  <a:schemeClr val="tx1"/>
                </a:solidFill>
                <a:latin typeface="Arial" pitchFamily="34" charset="0"/>
                <a:ea typeface="DejaVu Sans"/>
                <a:cs typeface="DejaVu Sans"/>
              </a:defRPr>
            </a:lvl1pPr>
            <a:lvl2pPr marL="742950" indent="-285750">
              <a:defRPr>
                <a:solidFill>
                  <a:schemeClr val="tx1"/>
                </a:solidFill>
                <a:latin typeface="Arial" pitchFamily="34" charset="0"/>
                <a:ea typeface="DejaVu Sans"/>
                <a:cs typeface="DejaVu Sans"/>
              </a:defRPr>
            </a:lvl2pPr>
            <a:lvl3pPr marL="1143000" indent="-228600">
              <a:defRPr>
                <a:solidFill>
                  <a:schemeClr val="tx1"/>
                </a:solidFill>
                <a:latin typeface="Arial" pitchFamily="34" charset="0"/>
                <a:ea typeface="DejaVu Sans"/>
                <a:cs typeface="DejaVu Sans"/>
              </a:defRPr>
            </a:lvl3pPr>
            <a:lvl4pPr marL="1600200" indent="-228600">
              <a:defRPr>
                <a:solidFill>
                  <a:schemeClr val="tx1"/>
                </a:solidFill>
                <a:latin typeface="Arial" pitchFamily="34" charset="0"/>
                <a:ea typeface="DejaVu Sans"/>
                <a:cs typeface="DejaVu Sans"/>
              </a:defRPr>
            </a:lvl4pPr>
            <a:lvl5pPr marL="2057400" indent="-228600">
              <a:defRPr>
                <a:solidFill>
                  <a:schemeClr val="tx1"/>
                </a:solidFill>
                <a:latin typeface="Arial" pitchFamily="34" charset="0"/>
                <a:ea typeface="DejaVu Sans"/>
                <a:cs typeface="DejaVu Sans"/>
              </a:defRPr>
            </a:lvl5pPr>
            <a:lvl6pPr marL="2514600" indent="-228600" fontAlgn="base">
              <a:spcBef>
                <a:spcPct val="0"/>
              </a:spcBef>
              <a:spcAft>
                <a:spcPct val="0"/>
              </a:spcAft>
              <a:defRPr>
                <a:solidFill>
                  <a:schemeClr val="tx1"/>
                </a:solidFill>
                <a:latin typeface="Arial" pitchFamily="34" charset="0"/>
                <a:ea typeface="DejaVu Sans"/>
                <a:cs typeface="DejaVu Sans"/>
              </a:defRPr>
            </a:lvl6pPr>
            <a:lvl7pPr marL="2971800" indent="-228600" fontAlgn="base">
              <a:spcBef>
                <a:spcPct val="0"/>
              </a:spcBef>
              <a:spcAft>
                <a:spcPct val="0"/>
              </a:spcAft>
              <a:defRPr>
                <a:solidFill>
                  <a:schemeClr val="tx1"/>
                </a:solidFill>
                <a:latin typeface="Arial" pitchFamily="34" charset="0"/>
                <a:ea typeface="DejaVu Sans"/>
                <a:cs typeface="DejaVu Sans"/>
              </a:defRPr>
            </a:lvl7pPr>
            <a:lvl8pPr marL="3429000" indent="-228600" fontAlgn="base">
              <a:spcBef>
                <a:spcPct val="0"/>
              </a:spcBef>
              <a:spcAft>
                <a:spcPct val="0"/>
              </a:spcAft>
              <a:defRPr>
                <a:solidFill>
                  <a:schemeClr val="tx1"/>
                </a:solidFill>
                <a:latin typeface="Arial" pitchFamily="34" charset="0"/>
                <a:ea typeface="DejaVu Sans"/>
                <a:cs typeface="DejaVu Sans"/>
              </a:defRPr>
            </a:lvl8pPr>
            <a:lvl9pPr marL="3886200" indent="-228600" fontAlgn="base">
              <a:spcBef>
                <a:spcPct val="0"/>
              </a:spcBef>
              <a:spcAft>
                <a:spcPct val="0"/>
              </a:spcAft>
              <a:defRPr>
                <a:solidFill>
                  <a:schemeClr val="tx1"/>
                </a:solidFill>
                <a:latin typeface="Arial" pitchFamily="34" charset="0"/>
                <a:ea typeface="DejaVu Sans"/>
                <a:cs typeface="DejaVu Sans"/>
              </a:defRPr>
            </a:lvl9pPr>
          </a:lstStyle>
          <a:p>
            <a:pPr algn="ctr"/>
            <a:r>
              <a:rPr lang="pt-BR" sz="3600" b="1" dirty="0">
                <a:solidFill>
                  <a:srgbClr val="0000FF"/>
                </a:solidFill>
                <a:latin typeface="Trebuchet MS" pitchFamily="34" charset="0"/>
              </a:rPr>
              <a:t>OBRIGADO!</a:t>
            </a:r>
            <a:endParaRPr lang="pt-BR" sz="3600" dirty="0">
              <a:solidFill>
                <a:srgbClr val="0000FF"/>
              </a:solidFill>
            </a:endParaRPr>
          </a:p>
        </p:txBody>
      </p:sp>
      <p:pic>
        <p:nvPicPr>
          <p:cNvPr id="76803" name="Google Shape;388;p2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325" y="1916113"/>
            <a:ext cx="9001125" cy="466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2C3C43"/>
      </a:dk2>
      <a:lt2>
        <a:srgbClr val="EBEBEB"/>
      </a:lt2>
      <a:accent1>
        <a:srgbClr val="CEDADF"/>
      </a:accent1>
      <a:accent2>
        <a:srgbClr val="6E91A0"/>
      </a:accent2>
      <a:accent3>
        <a:srgbClr val="EBEBEB"/>
      </a:accent3>
      <a:accent4>
        <a:srgbClr val="9EB5BF"/>
      </a:accent4>
      <a:accent5>
        <a:srgbClr val="C42F1A"/>
      </a:accent5>
      <a:accent6>
        <a:srgbClr val="918655"/>
      </a:accent6>
      <a:hlink>
        <a:srgbClr val="99CA3C"/>
      </a:hlink>
      <a:folHlink>
        <a:srgbClr val="B9D181"/>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770</TotalTime>
  <Words>4547</Words>
  <Application>Microsoft Office PowerPoint</Application>
  <PresentationFormat>Personalizar</PresentationFormat>
  <Paragraphs>382</Paragraphs>
  <Slides>59</Slides>
  <Notes>32</Notes>
  <HiddenSlides>0</HiddenSlides>
  <MMClips>0</MMClips>
  <ScaleCrop>false</ScaleCrop>
  <HeadingPairs>
    <vt:vector size="4" baseType="variant">
      <vt:variant>
        <vt:lpstr>Tema</vt:lpstr>
      </vt:variant>
      <vt:variant>
        <vt:i4>3</vt:i4>
      </vt:variant>
      <vt:variant>
        <vt:lpstr>Títulos de slides</vt:lpstr>
      </vt:variant>
      <vt:variant>
        <vt:i4>59</vt:i4>
      </vt:variant>
    </vt:vector>
  </HeadingPairs>
  <TitlesOfParts>
    <vt:vector size="62" baseType="lpstr">
      <vt:lpstr>Office Theme</vt:lpstr>
      <vt:lpstr>1_Office Theme</vt:lpstr>
      <vt:lpstr>2_Office Theme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RESUMO</vt:lpstr>
      <vt:lpstr>Apresentação do PowerPoint</vt:lpstr>
      <vt:lpstr>Apresentação do PowerPoint</vt:lpstr>
      <vt:lpstr>Apresentação do PowerPoint</vt:lpstr>
      <vt:lpstr>Apresentação do PowerPoint</vt:lpstr>
      <vt:lpstr>Apresentação do PowerPoint</vt:lpstr>
      <vt:lpstr>NOTA DO EDITOR DA PAGINA NEONATAL WWW.PAULOMARGOTTO.COM.BR Dr. Paulo R. Margotto. Consultem tamBém! Aqui e agora! EstudaNdo juntos!</vt:lpstr>
      <vt:lpstr>Apresentação do PowerPoint</vt:lpstr>
      <vt:lpstr>Apresentação do PowerPoint</vt:lpstr>
      <vt:lpstr>CONCLUSÃO</vt:lpstr>
      <vt:lpstr>Apresentação do PowerPoint</vt:lpstr>
      <vt:lpstr>Apresentação do PowerPoint</vt:lpstr>
      <vt:lpstr>Apresentação do PowerPoint</vt:lpstr>
      <vt:lpstr>CONCLUSÃO</vt:lpstr>
      <vt:lpstr>Na implementação de estratégias na redução da hemorragia intraventricular grave, torna-se importante o seu entendimento, para que estratégias não se transformem em tragédias!</vt:lpstr>
      <vt:lpstr>Apresentação do PowerPoint</vt:lpstr>
      <vt:lpstr>Apresentação do PowerPoint</vt:lpstr>
      <vt:lpstr>Apresentação do PowerPoint</vt:lpstr>
      <vt:lpstr>Apresentação do PowerPoint</vt:lpstr>
      <vt:lpstr>Hemorragia Peri/Intraventricular</vt:lpstr>
      <vt:lpstr>Apresentação do PowerPoint</vt:lpstr>
      <vt:lpstr>Apresentação do PowerPoint</vt:lpstr>
      <vt:lpstr>OBRIGADO!</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Amanda</dc:creator>
  <cp:lastModifiedBy>Paulo</cp:lastModifiedBy>
  <cp:revision>11</cp:revision>
  <dcterms:modified xsi:type="dcterms:W3CDTF">2022-09-02T21:47:43Z</dcterms:modified>
  <dc:language>pt-BR</dc:language>
</cp:coreProperties>
</file>