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2" r:id="rId1"/>
  </p:sldMasterIdLst>
  <p:sldIdLst>
    <p:sldId id="256" r:id="rId2"/>
    <p:sldId id="258" r:id="rId3"/>
    <p:sldId id="259" r:id="rId4"/>
    <p:sldId id="260" r:id="rId5"/>
    <p:sldId id="261" r:id="rId6"/>
    <p:sldId id="262" r:id="rId7"/>
    <p:sldId id="263" r:id="rId8"/>
    <p:sldId id="264" r:id="rId9"/>
    <p:sldId id="277" r:id="rId10"/>
    <p:sldId id="265" r:id="rId11"/>
    <p:sldId id="266" r:id="rId12"/>
    <p:sldId id="267" r:id="rId13"/>
    <p:sldId id="278" r:id="rId14"/>
    <p:sldId id="268" r:id="rId15"/>
    <p:sldId id="270" r:id="rId16"/>
    <p:sldId id="271" r:id="rId17"/>
    <p:sldId id="280" r:id="rId18"/>
    <p:sldId id="279" r:id="rId19"/>
    <p:sldId id="281" r:id="rId20"/>
    <p:sldId id="282" r:id="rId21"/>
    <p:sldId id="275" r:id="rId22"/>
    <p:sldId id="276" r:id="rId23"/>
    <p:sldId id="272" r:id="rId24"/>
    <p:sldId id="283" r:id="rId25"/>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Trebuchet MS" pitchFamily="34" charset="0"/>
        <a:ea typeface="+mn-ea"/>
        <a:cs typeface="Arial" pitchFamily="34" charset="0"/>
      </a:defRPr>
    </a:lvl1pPr>
    <a:lvl2pPr marL="457200" algn="l" rtl="0" fontAlgn="base">
      <a:spcBef>
        <a:spcPct val="0"/>
      </a:spcBef>
      <a:spcAft>
        <a:spcPct val="0"/>
      </a:spcAft>
      <a:defRPr kern="1200">
        <a:solidFill>
          <a:schemeClr val="tx1"/>
        </a:solidFill>
        <a:latin typeface="Trebuchet MS" pitchFamily="34" charset="0"/>
        <a:ea typeface="+mn-ea"/>
        <a:cs typeface="Arial" pitchFamily="34" charset="0"/>
      </a:defRPr>
    </a:lvl2pPr>
    <a:lvl3pPr marL="914400" algn="l" rtl="0" fontAlgn="base">
      <a:spcBef>
        <a:spcPct val="0"/>
      </a:spcBef>
      <a:spcAft>
        <a:spcPct val="0"/>
      </a:spcAft>
      <a:defRPr kern="1200">
        <a:solidFill>
          <a:schemeClr val="tx1"/>
        </a:solidFill>
        <a:latin typeface="Trebuchet MS" pitchFamily="34" charset="0"/>
        <a:ea typeface="+mn-ea"/>
        <a:cs typeface="Arial" pitchFamily="34" charset="0"/>
      </a:defRPr>
    </a:lvl3pPr>
    <a:lvl4pPr marL="1371600" algn="l" rtl="0" fontAlgn="base">
      <a:spcBef>
        <a:spcPct val="0"/>
      </a:spcBef>
      <a:spcAft>
        <a:spcPct val="0"/>
      </a:spcAft>
      <a:defRPr kern="1200">
        <a:solidFill>
          <a:schemeClr val="tx1"/>
        </a:solidFill>
        <a:latin typeface="Trebuchet MS" pitchFamily="34" charset="0"/>
        <a:ea typeface="+mn-ea"/>
        <a:cs typeface="Arial" pitchFamily="34" charset="0"/>
      </a:defRPr>
    </a:lvl4pPr>
    <a:lvl5pPr marL="1828800" algn="l" rtl="0" fontAlgn="base">
      <a:spcBef>
        <a:spcPct val="0"/>
      </a:spcBef>
      <a:spcAft>
        <a:spcPct val="0"/>
      </a:spcAft>
      <a:defRPr kern="1200">
        <a:solidFill>
          <a:schemeClr val="tx1"/>
        </a:solidFill>
        <a:latin typeface="Trebuchet MS" pitchFamily="34" charset="0"/>
        <a:ea typeface="+mn-ea"/>
        <a:cs typeface="Arial" pitchFamily="34" charset="0"/>
      </a:defRPr>
    </a:lvl5pPr>
    <a:lvl6pPr marL="2286000" algn="l" defTabSz="914400" rtl="0" eaLnBrk="1" latinLnBrk="0" hangingPunct="1">
      <a:defRPr kern="1200">
        <a:solidFill>
          <a:schemeClr val="tx1"/>
        </a:solidFill>
        <a:latin typeface="Trebuchet MS" pitchFamily="34" charset="0"/>
        <a:ea typeface="+mn-ea"/>
        <a:cs typeface="Arial" pitchFamily="34" charset="0"/>
      </a:defRPr>
    </a:lvl6pPr>
    <a:lvl7pPr marL="2743200" algn="l" defTabSz="914400" rtl="0" eaLnBrk="1" latinLnBrk="0" hangingPunct="1">
      <a:defRPr kern="1200">
        <a:solidFill>
          <a:schemeClr val="tx1"/>
        </a:solidFill>
        <a:latin typeface="Trebuchet MS" pitchFamily="34" charset="0"/>
        <a:ea typeface="+mn-ea"/>
        <a:cs typeface="Arial" pitchFamily="34" charset="0"/>
      </a:defRPr>
    </a:lvl7pPr>
    <a:lvl8pPr marL="3200400" algn="l" defTabSz="914400" rtl="0" eaLnBrk="1" latinLnBrk="0" hangingPunct="1">
      <a:defRPr kern="1200">
        <a:solidFill>
          <a:schemeClr val="tx1"/>
        </a:solidFill>
        <a:latin typeface="Trebuchet MS" pitchFamily="34" charset="0"/>
        <a:ea typeface="+mn-ea"/>
        <a:cs typeface="Arial" pitchFamily="34" charset="0"/>
      </a:defRPr>
    </a:lvl8pPr>
    <a:lvl9pPr marL="3657600" algn="l" defTabSz="914400" rtl="0" eaLnBrk="1" latinLnBrk="0" hangingPunct="1">
      <a:defRPr kern="1200">
        <a:solidFill>
          <a:schemeClr val="tx1"/>
        </a:solidFill>
        <a:latin typeface="Trebuchet MS"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00"/>
    <a:srgbClr val="FF00FF"/>
    <a:srgbClr val="0000FF"/>
    <a:srgbClr val="8094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898" y="-2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grpSp>
        <p:nvGrpSpPr>
          <p:cNvPr id="4" name="Group 15"/>
          <p:cNvGrpSpPr>
            <a:grpSpLocks/>
          </p:cNvGrpSpPr>
          <p:nvPr/>
        </p:nvGrpSpPr>
        <p:grpSpPr bwMode="auto">
          <a:xfrm>
            <a:off x="0" y="-7938"/>
            <a:ext cx="12192000" cy="6865938"/>
            <a:chOff x="0" y="-8467"/>
            <a:chExt cx="12192000" cy="6866467"/>
          </a:xfrm>
        </p:grpSpPr>
        <p:sp>
          <p:nvSpPr>
            <p:cNvPr id="5" name="Freeform 14"/>
            <p:cNvSpPr/>
            <p:nvPr/>
          </p:nvSpPr>
          <p:spPr>
            <a:xfrm>
              <a:off x="0" y="-8467"/>
              <a:ext cx="863600" cy="569797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6" name="Straight Connector 18"/>
            <p:cNvCxnSpPr/>
            <p:nvPr/>
          </p:nvCxnSpPr>
          <p:spPr>
            <a:xfrm>
              <a:off x="9371013" y="-528"/>
              <a:ext cx="1219200" cy="685852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7" name="Straight Connector 19"/>
            <p:cNvCxnSpPr/>
            <p:nvPr/>
          </p:nvCxnSpPr>
          <p:spPr>
            <a:xfrm flipH="1">
              <a:off x="7424738" y="3681168"/>
              <a:ext cx="4764087" cy="3176832"/>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8"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Isosceles Triangle 22"/>
            <p:cNvSpPr/>
            <p:nvPr/>
          </p:nvSpPr>
          <p:spPr>
            <a:xfrm>
              <a:off x="8932863" y="3047706"/>
              <a:ext cx="3259137" cy="381029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26"/>
            <p:cNvSpPr/>
            <p:nvPr/>
          </p:nvSpPr>
          <p:spPr>
            <a:xfrm>
              <a:off x="10371138" y="3589086"/>
              <a:ext cx="1817687" cy="326891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pt-BR"/>
              <a:t>Clique para editar o título mestre</a:t>
            </a:r>
            <a:endParaRPr lang="en-US" dirty="0"/>
          </a:p>
        </p:txBody>
      </p:sp>
      <p:sp>
        <p:nvSpPr>
          <p:cNvPr id="3" name="Subtitle 2"/>
          <p:cNvSpPr>
            <a:spLocks noGrp="1"/>
          </p:cNvSpPr>
          <p:nvPr>
            <p:ph type="subTitle" idx="1"/>
          </p:nvPr>
        </p:nvSpPr>
        <p:spPr>
          <a:xfrm>
            <a:off x="1507067" y="4050833"/>
            <a:ext cx="7766936"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15" name="Date Placeholder 3"/>
          <p:cNvSpPr>
            <a:spLocks noGrp="1"/>
          </p:cNvSpPr>
          <p:nvPr>
            <p:ph type="dt" sz="half" idx="10"/>
          </p:nvPr>
        </p:nvSpPr>
        <p:spPr/>
        <p:txBody>
          <a:bodyPr/>
          <a:lstStyle>
            <a:lvl1pPr>
              <a:defRPr/>
            </a:lvl1pPr>
          </a:lstStyle>
          <a:p>
            <a:pPr>
              <a:defRPr/>
            </a:pPr>
            <a:fld id="{0BF7179F-685F-4D49-B28F-EC70B2C85171}" type="datetimeFigureOut">
              <a:rPr lang="pt-BR"/>
              <a:pPr>
                <a:defRPr/>
              </a:pPr>
              <a:t>14/09/2022</a:t>
            </a:fld>
            <a:endParaRPr lang="pt-BR"/>
          </a:p>
        </p:txBody>
      </p:sp>
      <p:sp>
        <p:nvSpPr>
          <p:cNvPr id="16" name="Footer Placeholder 4"/>
          <p:cNvSpPr>
            <a:spLocks noGrp="1"/>
          </p:cNvSpPr>
          <p:nvPr>
            <p:ph type="ftr" sz="quarter" idx="11"/>
          </p:nvPr>
        </p:nvSpPr>
        <p:spPr/>
        <p:txBody>
          <a:bodyPr/>
          <a:lstStyle>
            <a:lvl1pPr>
              <a:defRPr/>
            </a:lvl1pPr>
          </a:lstStyle>
          <a:p>
            <a:pPr>
              <a:defRPr/>
            </a:pPr>
            <a:endParaRPr lang="pt-BR"/>
          </a:p>
        </p:txBody>
      </p:sp>
      <p:sp>
        <p:nvSpPr>
          <p:cNvPr id="17" name="Slide Number Placeholder 5"/>
          <p:cNvSpPr>
            <a:spLocks noGrp="1"/>
          </p:cNvSpPr>
          <p:nvPr>
            <p:ph type="sldNum" sz="quarter" idx="12"/>
          </p:nvPr>
        </p:nvSpPr>
        <p:spPr/>
        <p:txBody>
          <a:bodyPr/>
          <a:lstStyle>
            <a:lvl1pPr>
              <a:defRPr/>
            </a:lvl1pPr>
          </a:lstStyle>
          <a:p>
            <a:pPr>
              <a:defRPr/>
            </a:pPr>
            <a:fld id="{4D96C0D3-675C-4394-BFB2-EB3DCDAB6972}" type="slidenum">
              <a:rPr lang="pt-BR"/>
              <a:pPr>
                <a:defRPr/>
              </a:pPr>
              <a:t>‹nº›</a:t>
            </a:fld>
            <a:endParaRPr lang="pt-BR"/>
          </a:p>
        </p:txBody>
      </p:sp>
    </p:spTree>
    <p:extLst>
      <p:ext uri="{BB962C8B-B14F-4D97-AF65-F5344CB8AC3E}">
        <p14:creationId xmlns:p14="http://schemas.microsoft.com/office/powerpoint/2010/main" val="26955183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69D3AE07-CBE6-4CD1-9AC2-B905FC8B4585}" type="datetimeFigureOut">
              <a:rPr lang="pt-BR"/>
              <a:pPr>
                <a:defRPr/>
              </a:pPr>
              <a:t>14/09/2022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5B9627B-6DC1-4402-B9C3-1F590B4F81F4}" type="slidenum">
              <a:rPr lang="pt-BR"/>
              <a:pPr>
                <a:defRPr/>
              </a:pPr>
              <a:t>‹nº›</a:t>
            </a:fld>
            <a:endParaRPr lang="pt-BR"/>
          </a:p>
        </p:txBody>
      </p:sp>
    </p:spTree>
    <p:extLst>
      <p:ext uri="{BB962C8B-B14F-4D97-AF65-F5344CB8AC3E}">
        <p14:creationId xmlns:p14="http://schemas.microsoft.com/office/powerpoint/2010/main" val="41770966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pt-BR"/>
              <a:t>Clique para editar o título mestre</a:t>
            </a:r>
            <a:endParaRPr lang="en-US" dirty="0"/>
          </a:p>
        </p:txBody>
      </p:sp>
      <p:sp>
        <p:nvSpPr>
          <p:cNvPr id="3" name="Text Placeholder 2"/>
          <p:cNvSpPr>
            <a:spLocks noGrp="1"/>
          </p:cNvSpPr>
          <p:nvPr>
            <p:ph type="body" idx="1"/>
          </p:nvPr>
        </p:nvSpPr>
        <p:spPr>
          <a:xfrm>
            <a:off x="677335" y="4527448"/>
            <a:ext cx="8596668"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lvl1pPr>
              <a:defRPr/>
            </a:lvl1pPr>
          </a:lstStyle>
          <a:p>
            <a:pPr>
              <a:defRPr/>
            </a:pPr>
            <a:fld id="{00646FAE-0A8E-4E7E-BDCB-ABFE7EC6036B}" type="datetimeFigureOut">
              <a:rPr lang="pt-BR"/>
              <a:pPr>
                <a:defRPr/>
              </a:pPr>
              <a:t>14/09/2022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B9694AD8-9C51-41C0-8555-D79732330D63}" type="slidenum">
              <a:rPr lang="pt-BR"/>
              <a:pPr>
                <a:defRPr/>
              </a:pPr>
              <a:t>‹nº›</a:t>
            </a:fld>
            <a:endParaRPr lang="pt-BR"/>
          </a:p>
        </p:txBody>
      </p:sp>
    </p:spTree>
    <p:extLst>
      <p:ext uri="{BB962C8B-B14F-4D97-AF65-F5344CB8AC3E}">
        <p14:creationId xmlns:p14="http://schemas.microsoft.com/office/powerpoint/2010/main" val="195290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177CBB5C-55A1-4670-9FD2-0DCF6D859C22}" type="datetimeFigureOut">
              <a:rPr lang="pt-BR"/>
              <a:pPr>
                <a:defRPr/>
              </a:pPr>
              <a:t>14/09/2022</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CB7E25E-4A45-498A-9D95-D9559AF7D6E7}" type="slidenum">
              <a:rPr lang="pt-BR"/>
              <a:pPr>
                <a:defRPr/>
              </a:pPr>
              <a:t>‹nº›</a:t>
            </a:fld>
            <a:endParaRPr lang="pt-BR"/>
          </a:p>
        </p:txBody>
      </p:sp>
    </p:spTree>
    <p:extLst>
      <p:ext uri="{BB962C8B-B14F-4D97-AF65-F5344CB8AC3E}">
        <p14:creationId xmlns:p14="http://schemas.microsoft.com/office/powerpoint/2010/main" val="757904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a:t>Clique para editar o título mestre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8647C362-DDD4-4E76-BC96-B4181D656AB0}" type="datetimeFigureOut">
              <a:rPr lang="pt-BR"/>
              <a:pPr>
                <a:defRPr/>
              </a:pPr>
              <a:t>14/09/2022</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7FA97581-6349-4F35-BCE1-14C71FAB0C04}" type="slidenum">
              <a:rPr lang="pt-BR"/>
              <a:pPr>
                <a:defRPr/>
              </a:pPr>
              <a:t>‹nº›</a:t>
            </a:fld>
            <a:endParaRPr lang="pt-BR"/>
          </a:p>
        </p:txBody>
      </p:sp>
    </p:spTree>
    <p:extLst>
      <p:ext uri="{BB962C8B-B14F-4D97-AF65-F5344CB8AC3E}">
        <p14:creationId xmlns:p14="http://schemas.microsoft.com/office/powerpoint/2010/main" val="39646972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95042DDA-78A7-426E-A7D7-2B4C8366EA33}" type="datetimeFigureOut">
              <a:rPr lang="pt-BR"/>
              <a:pPr>
                <a:defRPr/>
              </a:pPr>
              <a:t>14/09/2022</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E54D4883-C884-48E7-92E8-8130772847B5}" type="slidenum">
              <a:rPr lang="pt-BR"/>
              <a:pPr>
                <a:defRPr/>
              </a:pPr>
              <a:t>‹nº›</a:t>
            </a:fld>
            <a:endParaRPr lang="pt-BR"/>
          </a:p>
        </p:txBody>
      </p:sp>
    </p:spTree>
    <p:extLst>
      <p:ext uri="{BB962C8B-B14F-4D97-AF65-F5344CB8AC3E}">
        <p14:creationId xmlns:p14="http://schemas.microsoft.com/office/powerpoint/2010/main" val="1750165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F1F96A40-BE55-41D8-B846-25D1CB73809D}" type="datetimeFigureOut">
              <a:rPr lang="pt-BR"/>
              <a:pPr>
                <a:defRPr/>
              </a:pPr>
              <a:t>14/09/2022</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C34FA9EC-8ED2-4E86-9DC7-41A57ECA26F4}" type="slidenum">
              <a:rPr lang="pt-BR"/>
              <a:pPr>
                <a:defRPr/>
              </a:pPr>
              <a:t>‹nº›</a:t>
            </a:fld>
            <a:endParaRPr lang="pt-BR"/>
          </a:p>
        </p:txBody>
      </p:sp>
    </p:spTree>
    <p:extLst>
      <p:ext uri="{BB962C8B-B14F-4D97-AF65-F5344CB8AC3E}">
        <p14:creationId xmlns:p14="http://schemas.microsoft.com/office/powerpoint/2010/main" val="24257673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pt-BR"/>
              <a:t>Clique para editar o título mestre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pt-BR"/>
              <a:t>Clique para editar o texto mestre</a:t>
            </a:r>
          </a:p>
        </p:txBody>
      </p:sp>
      <p:sp>
        <p:nvSpPr>
          <p:cNvPr id="5" name="Date Placeholder 3"/>
          <p:cNvSpPr>
            <a:spLocks noGrp="1"/>
          </p:cNvSpPr>
          <p:nvPr>
            <p:ph type="dt" sz="half" idx="10"/>
          </p:nvPr>
        </p:nvSpPr>
        <p:spPr/>
        <p:txBody>
          <a:bodyPr/>
          <a:lstStyle>
            <a:lvl1pPr>
              <a:defRPr/>
            </a:lvl1pPr>
          </a:lstStyle>
          <a:p>
            <a:pPr>
              <a:defRPr/>
            </a:pPr>
            <a:fld id="{37078C0A-932C-49F9-B2C9-5294FB046F51}" type="datetimeFigureOut">
              <a:rPr lang="pt-BR"/>
              <a:pPr>
                <a:defRPr/>
              </a:pPr>
              <a:t>14/09/2022</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BFA11A30-C6F7-49A7-8CEF-2ADE2019902D}" type="slidenum">
              <a:rPr lang="pt-BR"/>
              <a:pPr>
                <a:defRPr/>
              </a:pPr>
              <a:t>‹nº›</a:t>
            </a:fld>
            <a:endParaRPr lang="pt-BR"/>
          </a:p>
        </p:txBody>
      </p:sp>
    </p:spTree>
    <p:extLst>
      <p:ext uri="{BB962C8B-B14F-4D97-AF65-F5344CB8AC3E}">
        <p14:creationId xmlns:p14="http://schemas.microsoft.com/office/powerpoint/2010/main" val="24922614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677334" y="609600"/>
            <a:ext cx="8596668"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Date Placeholder 3"/>
          <p:cNvSpPr>
            <a:spLocks noGrp="1"/>
          </p:cNvSpPr>
          <p:nvPr>
            <p:ph type="dt" sz="half" idx="10"/>
          </p:nvPr>
        </p:nvSpPr>
        <p:spPr/>
        <p:txBody>
          <a:bodyPr/>
          <a:lstStyle>
            <a:lvl1pPr>
              <a:defRPr/>
            </a:lvl1pPr>
          </a:lstStyle>
          <a:p>
            <a:pPr>
              <a:defRPr/>
            </a:pPr>
            <a:fld id="{F2D335DB-AF27-44D1-93CA-A9248CB5A0FA}" type="datetimeFigureOut">
              <a:rPr lang="pt-BR"/>
              <a:pPr>
                <a:defRPr/>
              </a:pPr>
              <a:t>14/09/2022</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2FC477F2-D180-4C23-91EF-FEFB984F8D62}" type="slidenum">
              <a:rPr lang="pt-BR"/>
              <a:pPr>
                <a:defRPr/>
              </a:pPr>
              <a:t>‹nº›</a:t>
            </a:fld>
            <a:endParaRPr lang="pt-BR"/>
          </a:p>
        </p:txBody>
      </p:sp>
    </p:spTree>
    <p:extLst>
      <p:ext uri="{BB962C8B-B14F-4D97-AF65-F5344CB8AC3E}">
        <p14:creationId xmlns:p14="http://schemas.microsoft.com/office/powerpoint/2010/main" val="9852272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pt-BR"/>
              <a:t>Clique para editar o título mestre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lvl1pPr>
              <a:defRPr/>
            </a:lvl1pPr>
          </a:lstStyle>
          <a:p>
            <a:pPr>
              <a:defRPr/>
            </a:pPr>
            <a:fld id="{4F75DE6D-CE5E-47F3-8008-6B4FD9ED8BA4}" type="datetimeFigureOut">
              <a:rPr lang="pt-BR"/>
              <a:pPr>
                <a:defRPr/>
              </a:pPr>
              <a:t>14/09/2022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F89A3382-A19C-4C52-8477-6EAC90B612D1}" type="slidenum">
              <a:rPr lang="pt-BR"/>
              <a:pPr>
                <a:defRPr/>
              </a:pPr>
              <a:t>‹nº›</a:t>
            </a:fld>
            <a:endParaRPr lang="pt-BR"/>
          </a:p>
        </p:txBody>
      </p:sp>
    </p:spTree>
    <p:extLst>
      <p:ext uri="{BB962C8B-B14F-4D97-AF65-F5344CB8AC3E}">
        <p14:creationId xmlns:p14="http://schemas.microsoft.com/office/powerpoint/2010/main" val="23108324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23"/>
          <p:cNvSpPr txBox="1">
            <a:spLocks noChangeArrowheads="1"/>
          </p:cNvSpPr>
          <p:nvPr/>
        </p:nvSpPr>
        <p:spPr bwMode="auto">
          <a:xfrm>
            <a:off x="541338"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r>
              <a:rPr lang="en-US" sz="8000">
                <a:solidFill>
                  <a:srgbClr val="90A2CF"/>
                </a:solidFill>
                <a:latin typeface="Arial" pitchFamily="34" charset="0"/>
              </a:rPr>
              <a:t>“</a:t>
            </a:r>
          </a:p>
        </p:txBody>
      </p:sp>
      <p:sp>
        <p:nvSpPr>
          <p:cNvPr id="6" name="TextBox 24"/>
          <p:cNvSpPr txBox="1">
            <a:spLocks noChangeArrowheads="1"/>
          </p:cNvSpPr>
          <p:nvPr/>
        </p:nvSpPr>
        <p:spPr bwMode="auto">
          <a:xfrm>
            <a:off x="8893175"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r>
              <a:rPr lang="en-US" sz="8000">
                <a:solidFill>
                  <a:srgbClr val="90A2CF"/>
                </a:solidFill>
                <a:latin typeface="Arial" pitchFamily="34" charset="0"/>
              </a:rPr>
              <a:t>”</a:t>
            </a: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t-BR"/>
              <a:t>Clique para editar o título mestre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 texto mestre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7" name="Date Placeholder 3"/>
          <p:cNvSpPr>
            <a:spLocks noGrp="1"/>
          </p:cNvSpPr>
          <p:nvPr>
            <p:ph type="dt" sz="half" idx="14"/>
          </p:nvPr>
        </p:nvSpPr>
        <p:spPr/>
        <p:txBody>
          <a:bodyPr/>
          <a:lstStyle>
            <a:lvl1pPr>
              <a:defRPr/>
            </a:lvl1pPr>
          </a:lstStyle>
          <a:p>
            <a:pPr>
              <a:defRPr/>
            </a:pPr>
            <a:fld id="{EB168B5A-C693-4A84-85D4-87CC905E4831}" type="datetimeFigureOut">
              <a:rPr lang="pt-BR"/>
              <a:pPr>
                <a:defRPr/>
              </a:pPr>
              <a:t>14/09/2022</a:t>
            </a:fld>
            <a:endParaRPr lang="pt-BR"/>
          </a:p>
        </p:txBody>
      </p:sp>
      <p:sp>
        <p:nvSpPr>
          <p:cNvPr id="8" name="Footer Placeholder 4"/>
          <p:cNvSpPr>
            <a:spLocks noGrp="1"/>
          </p:cNvSpPr>
          <p:nvPr>
            <p:ph type="ftr" sz="quarter" idx="15"/>
          </p:nvPr>
        </p:nvSpPr>
        <p:spPr/>
        <p:txBody>
          <a:bodyPr/>
          <a:lstStyle>
            <a:lvl1pPr>
              <a:defRPr/>
            </a:lvl1pPr>
          </a:lstStyle>
          <a:p>
            <a:pPr>
              <a:defRPr/>
            </a:pPr>
            <a:endParaRPr lang="pt-BR"/>
          </a:p>
        </p:txBody>
      </p:sp>
      <p:sp>
        <p:nvSpPr>
          <p:cNvPr id="9" name="Slide Number Placeholder 5"/>
          <p:cNvSpPr>
            <a:spLocks noGrp="1"/>
          </p:cNvSpPr>
          <p:nvPr>
            <p:ph type="sldNum" sz="quarter" idx="16"/>
          </p:nvPr>
        </p:nvSpPr>
        <p:spPr/>
        <p:txBody>
          <a:bodyPr/>
          <a:lstStyle>
            <a:lvl1pPr>
              <a:defRPr/>
            </a:lvl1pPr>
          </a:lstStyle>
          <a:p>
            <a:pPr>
              <a:defRPr/>
            </a:pPr>
            <a:fld id="{1849740A-D167-4479-ABDE-4958F4118F63}" type="slidenum">
              <a:rPr lang="pt-BR"/>
              <a:pPr>
                <a:defRPr/>
              </a:pPr>
              <a:t>‹nº›</a:t>
            </a:fld>
            <a:endParaRPr lang="pt-BR"/>
          </a:p>
        </p:txBody>
      </p:sp>
    </p:spTree>
    <p:extLst>
      <p:ext uri="{BB962C8B-B14F-4D97-AF65-F5344CB8AC3E}">
        <p14:creationId xmlns:p14="http://schemas.microsoft.com/office/powerpoint/2010/main" val="6723746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pt-BR"/>
              <a:t>Clique para editar o título mestre</a:t>
            </a:r>
            <a:endParaRPr lang="en-US" dirty="0"/>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Date Placeholder 3"/>
          <p:cNvSpPr>
            <a:spLocks noGrp="1"/>
          </p:cNvSpPr>
          <p:nvPr>
            <p:ph type="dt" sz="half" idx="10"/>
          </p:nvPr>
        </p:nvSpPr>
        <p:spPr/>
        <p:txBody>
          <a:bodyPr/>
          <a:lstStyle>
            <a:lvl1pPr>
              <a:defRPr/>
            </a:lvl1pPr>
          </a:lstStyle>
          <a:p>
            <a:pPr>
              <a:defRPr/>
            </a:pPr>
            <a:fld id="{A2B7CC2E-A8C0-4060-97FD-0A0F80A2F51E}" type="datetimeFigureOut">
              <a:rPr lang="pt-BR"/>
              <a:pPr>
                <a:defRPr/>
              </a:pPr>
              <a:t>14/09/2022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664A5AD3-0895-4A65-AF5C-413E734612BE}" type="slidenum">
              <a:rPr lang="pt-BR"/>
              <a:pPr>
                <a:defRPr/>
              </a:pPr>
              <a:t>‹nº›</a:t>
            </a:fld>
            <a:endParaRPr lang="pt-BR"/>
          </a:p>
        </p:txBody>
      </p:sp>
    </p:spTree>
    <p:extLst>
      <p:ext uri="{BB962C8B-B14F-4D97-AF65-F5344CB8AC3E}">
        <p14:creationId xmlns:p14="http://schemas.microsoft.com/office/powerpoint/2010/main" val="4804602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TextBox 23"/>
          <p:cNvSpPr txBox="1">
            <a:spLocks noChangeArrowheads="1"/>
          </p:cNvSpPr>
          <p:nvPr/>
        </p:nvSpPr>
        <p:spPr bwMode="auto">
          <a:xfrm>
            <a:off x="541338" y="79057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r>
              <a:rPr lang="en-US" sz="8000">
                <a:solidFill>
                  <a:srgbClr val="90A2CF"/>
                </a:solidFill>
                <a:latin typeface="Arial" pitchFamily="34" charset="0"/>
              </a:rPr>
              <a:t>“</a:t>
            </a:r>
          </a:p>
        </p:txBody>
      </p:sp>
      <p:sp>
        <p:nvSpPr>
          <p:cNvPr id="6" name="TextBox 24"/>
          <p:cNvSpPr txBox="1">
            <a:spLocks noChangeArrowheads="1"/>
          </p:cNvSpPr>
          <p:nvPr/>
        </p:nvSpPr>
        <p:spPr bwMode="auto">
          <a:xfrm>
            <a:off x="8893175" y="2886075"/>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r>
              <a:rPr lang="en-US" sz="8000">
                <a:solidFill>
                  <a:srgbClr val="90A2CF"/>
                </a:solidFill>
                <a:latin typeface="Arial" pitchFamily="34" charset="0"/>
              </a:rPr>
              <a:t>”</a:t>
            </a:r>
          </a:p>
        </p:txBody>
      </p:sp>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pt-BR"/>
              <a:t>Clique para editar o título mestre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 texto mestre</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7" name="Date Placeholder 3"/>
          <p:cNvSpPr>
            <a:spLocks noGrp="1"/>
          </p:cNvSpPr>
          <p:nvPr>
            <p:ph type="dt" sz="half" idx="14"/>
          </p:nvPr>
        </p:nvSpPr>
        <p:spPr/>
        <p:txBody>
          <a:bodyPr/>
          <a:lstStyle>
            <a:lvl1pPr>
              <a:defRPr/>
            </a:lvl1pPr>
          </a:lstStyle>
          <a:p>
            <a:pPr>
              <a:defRPr/>
            </a:pPr>
            <a:fld id="{4CDE2FE9-31A4-4049-9835-7F69311C84EF}" type="datetimeFigureOut">
              <a:rPr lang="pt-BR"/>
              <a:pPr>
                <a:defRPr/>
              </a:pPr>
              <a:t>14/09/2022</a:t>
            </a:fld>
            <a:endParaRPr lang="pt-BR"/>
          </a:p>
        </p:txBody>
      </p:sp>
      <p:sp>
        <p:nvSpPr>
          <p:cNvPr id="8" name="Footer Placeholder 4"/>
          <p:cNvSpPr>
            <a:spLocks noGrp="1"/>
          </p:cNvSpPr>
          <p:nvPr>
            <p:ph type="ftr" sz="quarter" idx="15"/>
          </p:nvPr>
        </p:nvSpPr>
        <p:spPr/>
        <p:txBody>
          <a:bodyPr/>
          <a:lstStyle>
            <a:lvl1pPr>
              <a:defRPr/>
            </a:lvl1pPr>
          </a:lstStyle>
          <a:p>
            <a:pPr>
              <a:defRPr/>
            </a:pPr>
            <a:endParaRPr lang="pt-BR"/>
          </a:p>
        </p:txBody>
      </p:sp>
      <p:sp>
        <p:nvSpPr>
          <p:cNvPr id="9" name="Slide Number Placeholder 5"/>
          <p:cNvSpPr>
            <a:spLocks noGrp="1"/>
          </p:cNvSpPr>
          <p:nvPr>
            <p:ph type="sldNum" sz="quarter" idx="16"/>
          </p:nvPr>
        </p:nvSpPr>
        <p:spPr/>
        <p:txBody>
          <a:bodyPr/>
          <a:lstStyle>
            <a:lvl1pPr>
              <a:defRPr/>
            </a:lvl1pPr>
          </a:lstStyle>
          <a:p>
            <a:pPr>
              <a:defRPr/>
            </a:pPr>
            <a:fld id="{807D00B2-BBD3-4952-8C90-9EA00C38E4D4}" type="slidenum">
              <a:rPr lang="pt-BR"/>
              <a:pPr>
                <a:defRPr/>
              </a:pPr>
              <a:t>‹nº›</a:t>
            </a:fld>
            <a:endParaRPr lang="pt-BR"/>
          </a:p>
        </p:txBody>
      </p:sp>
    </p:spTree>
    <p:extLst>
      <p:ext uri="{BB962C8B-B14F-4D97-AF65-F5344CB8AC3E}">
        <p14:creationId xmlns:p14="http://schemas.microsoft.com/office/powerpoint/2010/main" val="42002216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pt-BR"/>
              <a:t>Clique para editar o título mestre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 texto mestre</a:t>
            </a:r>
          </a:p>
        </p:txBody>
      </p:sp>
      <p:sp>
        <p:nvSpPr>
          <p:cNvPr id="3" name="Text Placeholder 2"/>
          <p:cNvSpPr>
            <a:spLocks noGrp="1"/>
          </p:cNvSpPr>
          <p:nvPr>
            <p:ph type="body" idx="1"/>
          </p:nvPr>
        </p:nvSpPr>
        <p:spPr>
          <a:xfrm>
            <a:off x="677335" y="4527448"/>
            <a:ext cx="8596668"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5" name="Date Placeholder 3"/>
          <p:cNvSpPr>
            <a:spLocks noGrp="1"/>
          </p:cNvSpPr>
          <p:nvPr>
            <p:ph type="dt" sz="half" idx="14"/>
          </p:nvPr>
        </p:nvSpPr>
        <p:spPr/>
        <p:txBody>
          <a:bodyPr/>
          <a:lstStyle>
            <a:lvl1pPr>
              <a:defRPr/>
            </a:lvl1pPr>
          </a:lstStyle>
          <a:p>
            <a:pPr>
              <a:defRPr/>
            </a:pPr>
            <a:fld id="{10D53C14-4D4D-44D1-ADB8-6F1E674F0AAE}" type="datetimeFigureOut">
              <a:rPr lang="pt-BR"/>
              <a:pPr>
                <a:defRPr/>
              </a:pPr>
              <a:t>14/09/2022</a:t>
            </a:fld>
            <a:endParaRPr lang="pt-BR"/>
          </a:p>
        </p:txBody>
      </p:sp>
      <p:sp>
        <p:nvSpPr>
          <p:cNvPr id="6" name="Footer Placeholder 4"/>
          <p:cNvSpPr>
            <a:spLocks noGrp="1"/>
          </p:cNvSpPr>
          <p:nvPr>
            <p:ph type="ftr" sz="quarter" idx="15"/>
          </p:nvPr>
        </p:nvSpPr>
        <p:spPr/>
        <p:txBody>
          <a:bodyPr/>
          <a:lstStyle>
            <a:lvl1pPr>
              <a:defRPr/>
            </a:lvl1pPr>
          </a:lstStyle>
          <a:p>
            <a:pPr>
              <a:defRPr/>
            </a:pPr>
            <a:endParaRPr lang="pt-BR"/>
          </a:p>
        </p:txBody>
      </p:sp>
      <p:sp>
        <p:nvSpPr>
          <p:cNvPr id="7" name="Slide Number Placeholder 5"/>
          <p:cNvSpPr>
            <a:spLocks noGrp="1"/>
          </p:cNvSpPr>
          <p:nvPr>
            <p:ph type="sldNum" sz="quarter" idx="16"/>
          </p:nvPr>
        </p:nvSpPr>
        <p:spPr/>
        <p:txBody>
          <a:bodyPr/>
          <a:lstStyle>
            <a:lvl1pPr>
              <a:defRPr/>
            </a:lvl1pPr>
          </a:lstStyle>
          <a:p>
            <a:pPr>
              <a:defRPr/>
            </a:pPr>
            <a:fld id="{CA0A6E7A-3E3D-48D1-936E-660F00248C49}" type="slidenum">
              <a:rPr lang="pt-BR"/>
              <a:pPr>
                <a:defRPr/>
              </a:pPr>
              <a:t>‹nº›</a:t>
            </a:fld>
            <a:endParaRPr lang="pt-BR"/>
          </a:p>
        </p:txBody>
      </p:sp>
    </p:spTree>
    <p:extLst>
      <p:ext uri="{BB962C8B-B14F-4D97-AF65-F5344CB8AC3E}">
        <p14:creationId xmlns:p14="http://schemas.microsoft.com/office/powerpoint/2010/main" val="3451856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F0B0BBA4-3C4E-4ADD-A9CE-EC4F513C0F0D}" type="datetimeFigureOut">
              <a:rPr lang="pt-BR"/>
              <a:pPr>
                <a:defRPr/>
              </a:pPr>
              <a:t>14/09/2022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81BAD25-A2C0-48A8-BB30-D1A1BFA09370}" type="slidenum">
              <a:rPr lang="pt-BR"/>
              <a:pPr>
                <a:defRPr/>
              </a:pPr>
              <a:t>‹nº›</a:t>
            </a:fld>
            <a:endParaRPr lang="pt-BR"/>
          </a:p>
        </p:txBody>
      </p:sp>
    </p:spTree>
    <p:extLst>
      <p:ext uri="{BB962C8B-B14F-4D97-AF65-F5344CB8AC3E}">
        <p14:creationId xmlns:p14="http://schemas.microsoft.com/office/powerpoint/2010/main" val="27247638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pt-BR"/>
              <a:t>Clique para editar o título mestre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1AC32D32-9C86-4D00-9AD6-B95929013F7D}" type="datetimeFigureOut">
              <a:rPr lang="pt-BR"/>
              <a:pPr>
                <a:defRPr/>
              </a:pPr>
              <a:t>14/09/2022</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5B3E36C-97B5-41AF-902C-2B0BC32DD0BC}" type="slidenum">
              <a:rPr lang="pt-BR"/>
              <a:pPr>
                <a:defRPr/>
              </a:pPr>
              <a:t>‹nº›</a:t>
            </a:fld>
            <a:endParaRPr lang="pt-BR"/>
          </a:p>
        </p:txBody>
      </p:sp>
    </p:spTree>
    <p:extLst>
      <p:ext uri="{BB962C8B-B14F-4D97-AF65-F5344CB8AC3E}">
        <p14:creationId xmlns:p14="http://schemas.microsoft.com/office/powerpoint/2010/main" val="3929159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026" name="Group 43"/>
          <p:cNvGrpSpPr>
            <a:grpSpLocks/>
          </p:cNvGrpSpPr>
          <p:nvPr/>
        </p:nvGrpSpPr>
        <p:grpSpPr bwMode="auto">
          <a:xfrm>
            <a:off x="0" y="-7938"/>
            <a:ext cx="12192000" cy="6865938"/>
            <a:chOff x="0" y="-8467"/>
            <a:chExt cx="12192000" cy="6866467"/>
          </a:xfrm>
        </p:grpSpPr>
        <p:cxnSp>
          <p:nvCxnSpPr>
            <p:cNvPr id="20" name="Straight Connector 19"/>
            <p:cNvCxnSpPr/>
            <p:nvPr/>
          </p:nvCxnSpPr>
          <p:spPr>
            <a:xfrm>
              <a:off x="9371013" y="-528"/>
              <a:ext cx="1219200" cy="685852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4738" y="3681168"/>
              <a:ext cx="4764087" cy="3176832"/>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2100" y="-8467"/>
              <a:ext cx="3006725"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2788" y="-8467"/>
              <a:ext cx="2589212"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863" y="3047706"/>
              <a:ext cx="3259137" cy="381029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5"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188" y="-8467"/>
              <a:ext cx="1290637"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9463" y="-8467"/>
              <a:ext cx="1249362"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138" y="3589086"/>
              <a:ext cx="1817687" cy="3268914"/>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2981"/>
              <a:ext cx="449263" cy="2845019"/>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77863" y="609600"/>
            <a:ext cx="8596312"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28" name="Text Placeholder 2"/>
          <p:cNvSpPr>
            <a:spLocks noGrp="1"/>
          </p:cNvSpPr>
          <p:nvPr>
            <p:ph type="body" idx="1"/>
          </p:nvPr>
        </p:nvSpPr>
        <p:spPr bwMode="auto">
          <a:xfrm>
            <a:off x="677863" y="2160588"/>
            <a:ext cx="8596312"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7205663" y="6042025"/>
            <a:ext cx="911225" cy="365125"/>
          </a:xfrm>
          <a:prstGeom prst="rect">
            <a:avLst/>
          </a:prstGeom>
        </p:spPr>
        <p:txBody>
          <a:bodyPr vert="horz" lIns="91440" tIns="45720" rIns="91440" bIns="45720" rtlCol="0" anchor="ctr"/>
          <a:lstStyle>
            <a:lvl1pPr algn="r" fontAlgn="auto">
              <a:spcBef>
                <a:spcPts val="0"/>
              </a:spcBef>
              <a:spcAft>
                <a:spcPts val="0"/>
              </a:spcAft>
              <a:defRPr sz="900" smtClean="0">
                <a:solidFill>
                  <a:schemeClr val="tx1">
                    <a:tint val="75000"/>
                  </a:schemeClr>
                </a:solidFill>
                <a:latin typeface="+mn-lt"/>
                <a:cs typeface="+mn-cs"/>
              </a:defRPr>
            </a:lvl1pPr>
          </a:lstStyle>
          <a:p>
            <a:pPr>
              <a:defRPr/>
            </a:pPr>
            <a:fld id="{F76A94E5-A469-4F9A-862C-CDA893CDA1B0}" type="datetimeFigureOut">
              <a:rPr lang="pt-BR"/>
              <a:pPr>
                <a:defRPr/>
              </a:pPr>
              <a:t>14/09/2022</a:t>
            </a:fld>
            <a:endParaRPr lang="pt-BR"/>
          </a:p>
        </p:txBody>
      </p:sp>
      <p:sp>
        <p:nvSpPr>
          <p:cNvPr id="5" name="Footer Placeholder 4"/>
          <p:cNvSpPr>
            <a:spLocks noGrp="1"/>
          </p:cNvSpPr>
          <p:nvPr>
            <p:ph type="ftr" sz="quarter" idx="3"/>
          </p:nvPr>
        </p:nvSpPr>
        <p:spPr>
          <a:xfrm>
            <a:off x="677863" y="6042025"/>
            <a:ext cx="6297612" cy="365125"/>
          </a:xfrm>
          <a:prstGeom prst="rect">
            <a:avLst/>
          </a:prstGeom>
        </p:spPr>
        <p:txBody>
          <a:bodyPr vert="horz" lIns="91440" tIns="45720" rIns="91440" bIns="45720" rtlCol="0" anchor="ctr"/>
          <a:lstStyle>
            <a:lvl1pPr algn="l" fontAlgn="auto">
              <a:spcBef>
                <a:spcPts val="0"/>
              </a:spcBef>
              <a:spcAft>
                <a:spcPts val="0"/>
              </a:spcAft>
              <a:defRPr sz="9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8589963" y="6042025"/>
            <a:ext cx="684212" cy="365125"/>
          </a:xfrm>
          <a:prstGeom prst="rect">
            <a:avLst/>
          </a:prstGeom>
        </p:spPr>
        <p:txBody>
          <a:bodyPr vert="horz" lIns="91440" tIns="45720" rIns="91440" bIns="45720" rtlCol="0" anchor="ctr"/>
          <a:lstStyle>
            <a:lvl1pPr algn="r" fontAlgn="auto">
              <a:spcBef>
                <a:spcPts val="0"/>
              </a:spcBef>
              <a:spcAft>
                <a:spcPts val="0"/>
              </a:spcAft>
              <a:defRPr sz="900" smtClean="0">
                <a:solidFill>
                  <a:schemeClr val="accent1"/>
                </a:solidFill>
                <a:latin typeface="+mn-lt"/>
                <a:cs typeface="+mn-cs"/>
              </a:defRPr>
            </a:lvl1pPr>
          </a:lstStyle>
          <a:p>
            <a:pPr>
              <a:defRPr/>
            </a:pPr>
            <a:fld id="{DA89E495-D4ED-4791-BD73-BAC7F7F5DCEA}"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915"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6" r:id="rId11"/>
    <p:sldLayoutId id="2147483911" r:id="rId12"/>
    <p:sldLayoutId id="2147483917" r:id="rId13"/>
    <p:sldLayoutId id="2147483912" r:id="rId14"/>
    <p:sldLayoutId id="2147483913" r:id="rId15"/>
    <p:sldLayoutId id="2147483914" r:id="rId16"/>
  </p:sldLayoutIdLst>
  <p:txStyles>
    <p:titleStyle>
      <a:lvl1pPr algn="l" defTabSz="457200" rtl="0" fontAlgn="base">
        <a:spcBef>
          <a:spcPct val="0"/>
        </a:spcBef>
        <a:spcAft>
          <a:spcPct val="0"/>
        </a:spcAft>
        <a:defRPr sz="3600" kern="1200">
          <a:solidFill>
            <a:schemeClr val="accent1"/>
          </a:solidFill>
          <a:latin typeface="+mj-lt"/>
          <a:ea typeface="+mj-ea"/>
          <a:cs typeface="+mj-cs"/>
        </a:defRPr>
      </a:lvl1pPr>
      <a:lvl2pPr algn="l" defTabSz="457200" rtl="0" fontAlgn="base">
        <a:spcBef>
          <a:spcPct val="0"/>
        </a:spcBef>
        <a:spcAft>
          <a:spcPct val="0"/>
        </a:spcAft>
        <a:defRPr sz="3600">
          <a:solidFill>
            <a:schemeClr val="accent1"/>
          </a:solidFill>
          <a:latin typeface="Trebuchet MS" pitchFamily="34" charset="0"/>
        </a:defRPr>
      </a:lvl2pPr>
      <a:lvl3pPr algn="l" defTabSz="457200" rtl="0" fontAlgn="base">
        <a:spcBef>
          <a:spcPct val="0"/>
        </a:spcBef>
        <a:spcAft>
          <a:spcPct val="0"/>
        </a:spcAft>
        <a:defRPr sz="3600">
          <a:solidFill>
            <a:schemeClr val="accent1"/>
          </a:solidFill>
          <a:latin typeface="Trebuchet MS" pitchFamily="34" charset="0"/>
        </a:defRPr>
      </a:lvl3pPr>
      <a:lvl4pPr algn="l" defTabSz="457200" rtl="0" fontAlgn="base">
        <a:spcBef>
          <a:spcPct val="0"/>
        </a:spcBef>
        <a:spcAft>
          <a:spcPct val="0"/>
        </a:spcAft>
        <a:defRPr sz="3600">
          <a:solidFill>
            <a:schemeClr val="accent1"/>
          </a:solidFill>
          <a:latin typeface="Trebuchet MS" pitchFamily="34" charset="0"/>
        </a:defRPr>
      </a:lvl4pPr>
      <a:lvl5pPr algn="l" defTabSz="457200" rtl="0" fontAlgn="base">
        <a:spcBef>
          <a:spcPct val="0"/>
        </a:spcBef>
        <a:spcAft>
          <a:spcPct val="0"/>
        </a:spcAft>
        <a:defRPr sz="3600">
          <a:solidFill>
            <a:schemeClr val="accent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SzPct val="80000"/>
        <a:buFont typeface="Wingdings 3"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hyperlink" Target="https://pubmed.ncbi.nlm.nih.gov/33603308/" TargetMode="Externa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ncbi.nlm.nih.gov/pmc/articles/PMC7874293/table/T5/"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CaixaDeTexto 5"/>
          <p:cNvSpPr txBox="1">
            <a:spLocks noChangeArrowheads="1"/>
          </p:cNvSpPr>
          <p:nvPr/>
        </p:nvSpPr>
        <p:spPr bwMode="auto">
          <a:xfrm>
            <a:off x="2205038" y="4686300"/>
            <a:ext cx="5956300"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a:r>
              <a:rPr lang="pt-BR" sz="2000"/>
              <a:t>Apresentação:Thaís Mendonça Barbosa</a:t>
            </a:r>
          </a:p>
          <a:p>
            <a:pPr algn="ctr"/>
            <a:r>
              <a:rPr lang="pt-BR" sz="2000"/>
              <a:t>MR4 Medicina Intensiva Pediátrica SES/DF</a:t>
            </a:r>
          </a:p>
          <a:p>
            <a:pPr algn="ctr"/>
            <a:r>
              <a:rPr lang="pt-BR" sz="2000"/>
              <a:t>Coordenação: Alexandre Serafim</a:t>
            </a:r>
          </a:p>
          <a:p>
            <a:pPr algn="ctr"/>
            <a:r>
              <a:rPr lang="pt-BR" sz="2000"/>
              <a:t>Brasília, 14 de setembro de 2022</a:t>
            </a:r>
          </a:p>
        </p:txBody>
      </p:sp>
      <p:sp>
        <p:nvSpPr>
          <p:cNvPr id="5126" name="Rectangle 6"/>
          <p:cNvSpPr>
            <a:spLocks noChangeArrowheads="1"/>
          </p:cNvSpPr>
          <p:nvPr/>
        </p:nvSpPr>
        <p:spPr bwMode="auto">
          <a:xfrm>
            <a:off x="555625" y="3251200"/>
            <a:ext cx="9337675" cy="11906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pt-BR" b="1">
                <a:solidFill>
                  <a:schemeClr val="bg1"/>
                </a:solidFill>
                <a:hlinkClick r:id="rId2"/>
              </a:rPr>
              <a:t>Airway</a:t>
            </a:r>
            <a:r>
              <a:rPr lang="pt-BR">
                <a:solidFill>
                  <a:schemeClr val="bg1"/>
                </a:solidFill>
                <a:hlinkClick r:id="rId2"/>
              </a:rPr>
              <a:t> </a:t>
            </a:r>
            <a:r>
              <a:rPr lang="pt-BR" b="1">
                <a:solidFill>
                  <a:schemeClr val="bg1"/>
                </a:solidFill>
                <a:hlinkClick r:id="rId2"/>
              </a:rPr>
              <a:t>Resistance</a:t>
            </a:r>
            <a:r>
              <a:rPr lang="pt-BR">
                <a:solidFill>
                  <a:schemeClr val="bg1"/>
                </a:solidFill>
                <a:hlinkClick r:id="rId2"/>
              </a:rPr>
              <a:t> and </a:t>
            </a:r>
            <a:r>
              <a:rPr lang="pt-BR" b="1">
                <a:solidFill>
                  <a:schemeClr val="bg1"/>
                </a:solidFill>
                <a:hlinkClick r:id="rId2"/>
              </a:rPr>
              <a:t>Respiratory</a:t>
            </a:r>
            <a:r>
              <a:rPr lang="pt-BR">
                <a:solidFill>
                  <a:schemeClr val="bg1"/>
                </a:solidFill>
                <a:hlinkClick r:id="rId2"/>
              </a:rPr>
              <a:t> </a:t>
            </a:r>
            <a:r>
              <a:rPr lang="pt-BR" b="1">
                <a:solidFill>
                  <a:schemeClr val="bg1"/>
                </a:solidFill>
                <a:hlinkClick r:id="rId2"/>
              </a:rPr>
              <a:t>Compliance</a:t>
            </a:r>
            <a:r>
              <a:rPr lang="pt-BR">
                <a:solidFill>
                  <a:schemeClr val="bg1"/>
                </a:solidFill>
                <a:hlinkClick r:id="rId2"/>
              </a:rPr>
              <a:t> in </a:t>
            </a:r>
            <a:r>
              <a:rPr lang="pt-BR" b="1">
                <a:solidFill>
                  <a:schemeClr val="bg1"/>
                </a:solidFill>
                <a:hlinkClick r:id="rId2"/>
              </a:rPr>
              <a:t>Children</a:t>
            </a:r>
            <a:r>
              <a:rPr lang="pt-BR">
                <a:solidFill>
                  <a:schemeClr val="bg1"/>
                </a:solidFill>
                <a:hlinkClick r:id="rId2"/>
              </a:rPr>
              <a:t> with </a:t>
            </a:r>
            <a:r>
              <a:rPr lang="pt-BR" b="1">
                <a:solidFill>
                  <a:schemeClr val="bg1"/>
                </a:solidFill>
                <a:hlinkClick r:id="rId2"/>
              </a:rPr>
              <a:t>Acute</a:t>
            </a:r>
            <a:r>
              <a:rPr lang="pt-BR">
                <a:solidFill>
                  <a:schemeClr val="bg1"/>
                </a:solidFill>
                <a:hlinkClick r:id="rId2"/>
              </a:rPr>
              <a:t> </a:t>
            </a:r>
            <a:r>
              <a:rPr lang="pt-BR" b="1">
                <a:solidFill>
                  <a:schemeClr val="bg1"/>
                </a:solidFill>
                <a:hlinkClick r:id="rId2"/>
              </a:rPr>
              <a:t>Viral</a:t>
            </a:r>
            <a:r>
              <a:rPr lang="pt-BR">
                <a:solidFill>
                  <a:schemeClr val="bg1"/>
                </a:solidFill>
                <a:hlinkClick r:id="rId2"/>
              </a:rPr>
              <a:t> </a:t>
            </a:r>
            <a:r>
              <a:rPr lang="pt-BR" b="1">
                <a:solidFill>
                  <a:schemeClr val="bg1"/>
                </a:solidFill>
                <a:hlinkClick r:id="rId2"/>
              </a:rPr>
              <a:t>Bronchiolitis</a:t>
            </a:r>
            <a:r>
              <a:rPr lang="pt-BR">
                <a:solidFill>
                  <a:schemeClr val="bg1"/>
                </a:solidFill>
                <a:hlinkClick r:id="rId2"/>
              </a:rPr>
              <a:t> Requiring Mechanical Ventilation </a:t>
            </a:r>
            <a:r>
              <a:rPr lang="pt-BR">
                <a:hlinkClick r:id="rId2"/>
              </a:rPr>
              <a:t>Support.</a:t>
            </a:r>
            <a:r>
              <a:rPr lang="pt-BR"/>
              <a:t>Andreolio C, Piva JP, Bruno F, da Rocha TS, Garcia PC.Indian J Crit Care Med. 2021 Jan;25(1):88-93. doi: 10.5005/jp-journals-10071-23594.PMID: 33603308 </a:t>
            </a:r>
            <a:r>
              <a:rPr lang="pt-BR" b="1"/>
              <a:t>Free PMC article. </a:t>
            </a:r>
            <a:r>
              <a:rPr lang="pt-BR" b="1">
                <a:solidFill>
                  <a:srgbClr val="FF00FF"/>
                </a:solidFill>
              </a:rPr>
              <a:t>Artigo Livre!</a:t>
            </a:r>
          </a:p>
        </p:txBody>
      </p:sp>
      <p:sp>
        <p:nvSpPr>
          <p:cNvPr id="5130" name="Text Box 10"/>
          <p:cNvSpPr txBox="1">
            <a:spLocks noChangeArrowheads="1"/>
          </p:cNvSpPr>
          <p:nvPr/>
        </p:nvSpPr>
        <p:spPr bwMode="auto">
          <a:xfrm>
            <a:off x="3616325" y="6172200"/>
            <a:ext cx="31575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hlinkClick r:id="rId3"/>
              </a:rPr>
              <a:t>www.paulomargotto.com.br</a:t>
            </a:r>
            <a:r>
              <a:rPr lang="pt-BR"/>
              <a:t> </a:t>
            </a:r>
          </a:p>
        </p:txBody>
      </p:sp>
      <p:sp>
        <p:nvSpPr>
          <p:cNvPr id="5131" name="Rectangle 11"/>
          <p:cNvSpPr>
            <a:spLocks noChangeArrowheads="1"/>
          </p:cNvSpPr>
          <p:nvPr/>
        </p:nvSpPr>
        <p:spPr bwMode="auto">
          <a:xfrm>
            <a:off x="2198688" y="422275"/>
            <a:ext cx="7191375" cy="2528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sz="3200" b="1">
                <a:solidFill>
                  <a:srgbClr val="0000FF"/>
                </a:solidFill>
                <a:latin typeface="Cabin Sketch" pitchFamily="34" charset="0"/>
              </a:rPr>
              <a:t>Resistência das vias aéreas e complacência respiratória em crianças com bronquiolite viral aguda que requerem suporte de ventilação mecânica</a:t>
            </a:r>
          </a:p>
        </p:txBody>
      </p:sp>
      <p:pic>
        <p:nvPicPr>
          <p:cNvPr id="5132"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188" y="1471613"/>
            <a:ext cx="2232025"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p:txBody>
          <a:bodyPr/>
          <a:lstStyle/>
          <a:p>
            <a:r>
              <a:rPr lang="pt-BR" smtClean="0"/>
              <a:t>Introdução</a:t>
            </a:r>
          </a:p>
        </p:txBody>
      </p:sp>
      <p:sp>
        <p:nvSpPr>
          <p:cNvPr id="6147" name="Espaço Reservado para Conteúdo 2"/>
          <p:cNvSpPr>
            <a:spLocks noGrp="1"/>
          </p:cNvSpPr>
          <p:nvPr>
            <p:ph idx="1"/>
          </p:nvPr>
        </p:nvSpPr>
        <p:spPr/>
        <p:txBody>
          <a:bodyPr/>
          <a:lstStyle/>
          <a:p>
            <a:r>
              <a:rPr lang="pt-BR" sz="2000" smtClean="0"/>
              <a:t>A Bronquiolite viral aguda (BVA) é uma doença autolimitada que compromete as vias aéreas inferiores, com alta prevalência em crianças jovens (&lt;2 anos).</a:t>
            </a:r>
          </a:p>
          <a:p>
            <a:pPr marL="457200" lvl="1" indent="0">
              <a:buFont typeface="Wingdings 3" pitchFamily="18" charset="2"/>
              <a:buNone/>
            </a:pPr>
            <a:r>
              <a:rPr lang="pt-BR" sz="2000" smtClean="0"/>
              <a:t> - 2-3%  das crianças com BVA são hospitalizadas, dos quais 5-15% são admitidos em UTIs e dos quais 1 a 15% necessitarão de ventilação mecânica (VM). </a:t>
            </a:r>
          </a:p>
          <a:p>
            <a:r>
              <a:rPr lang="pt-BR" sz="2000" smtClean="0"/>
              <a:t>A mortalidade tem reduzido para &lt;5%.  </a:t>
            </a:r>
          </a:p>
          <a:p>
            <a:r>
              <a:rPr lang="pt-BR" sz="2000" smtClean="0"/>
              <a:t>Desafios para reduzir a morbidade:</a:t>
            </a:r>
          </a:p>
          <a:p>
            <a:pPr marL="457200" lvl="1" indent="0">
              <a:buFont typeface="Wingdings 3" pitchFamily="18" charset="2"/>
              <a:buNone/>
            </a:pPr>
            <a:r>
              <a:rPr lang="pt-BR" sz="2000" smtClean="0"/>
              <a:t>- lesões induzidas por VM</a:t>
            </a:r>
          </a:p>
          <a:p>
            <a:pPr marL="457200" lvl="1" indent="0">
              <a:buFont typeface="Wingdings 3" pitchFamily="18" charset="2"/>
              <a:buNone/>
            </a:pPr>
            <a:r>
              <a:rPr lang="pt-BR" sz="2000" smtClean="0"/>
              <a:t>- estratégias ventilatórias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p:cNvSpPr>
            <a:spLocks noGrp="1"/>
          </p:cNvSpPr>
          <p:nvPr>
            <p:ph type="title"/>
          </p:nvPr>
        </p:nvSpPr>
        <p:spPr/>
        <p:txBody>
          <a:bodyPr/>
          <a:lstStyle/>
          <a:p>
            <a:r>
              <a:rPr lang="pt-BR" smtClean="0"/>
              <a:t>Introdução</a:t>
            </a:r>
          </a:p>
        </p:txBody>
      </p:sp>
      <p:sp>
        <p:nvSpPr>
          <p:cNvPr id="7171" name="Espaço Reservado para Conteúdo 2"/>
          <p:cNvSpPr>
            <a:spLocks noGrp="1"/>
          </p:cNvSpPr>
          <p:nvPr>
            <p:ph idx="1"/>
          </p:nvPr>
        </p:nvSpPr>
        <p:spPr/>
        <p:txBody>
          <a:bodyPr/>
          <a:lstStyle/>
          <a:p>
            <a:r>
              <a:rPr lang="pt-BR" sz="2400" smtClean="0"/>
              <a:t>A avaliação de parâmetros da mecânica respiratória baseada em curvas, gráficos e valores absolutos pode guiar e ajudar o suporte ventilatório.</a:t>
            </a:r>
          </a:p>
          <a:p>
            <a:r>
              <a:rPr lang="pt-BR" sz="2400" smtClean="0"/>
              <a:t>A </a:t>
            </a:r>
            <a:r>
              <a:rPr lang="pt-BR" sz="2400" smtClean="0">
                <a:solidFill>
                  <a:srgbClr val="FF0000"/>
                </a:solidFill>
              </a:rPr>
              <a:t>alteração mais importante da BVA é a obstrução de vias aéreas inferiores, causada por infiltrado peribrônquico, edema intersticial, descamação epitelial e inflamação.  </a:t>
            </a:r>
            <a:r>
              <a:rPr lang="pt-BR" sz="2400" smtClean="0">
                <a:solidFill>
                  <a:srgbClr val="FF0000"/>
                </a:solidFill>
                <a:sym typeface="Wingdings" pitchFamily="2" charset="2"/>
              </a:rPr>
              <a:t> Aumento da resistência inspiratória e expiratória  auto PEEP + hipoxemia + atelectasias + aumento de espaço morto  redução da complacência. </a:t>
            </a:r>
            <a:endParaRPr lang="pt-BR" sz="2400" smtClean="0">
              <a:solidFill>
                <a:srgbClr val="FF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ítulo 1"/>
          <p:cNvSpPr>
            <a:spLocks noGrp="1"/>
          </p:cNvSpPr>
          <p:nvPr>
            <p:ph type="title"/>
          </p:nvPr>
        </p:nvSpPr>
        <p:spPr/>
        <p:txBody>
          <a:bodyPr/>
          <a:lstStyle/>
          <a:p>
            <a:r>
              <a:rPr lang="pt-BR" smtClean="0"/>
              <a:t>Introdução</a:t>
            </a:r>
          </a:p>
        </p:txBody>
      </p:sp>
      <p:sp>
        <p:nvSpPr>
          <p:cNvPr id="8195" name="Espaço Reservado para Conteúdo 2"/>
          <p:cNvSpPr>
            <a:spLocks noGrp="1"/>
          </p:cNvSpPr>
          <p:nvPr>
            <p:ph idx="1"/>
          </p:nvPr>
        </p:nvSpPr>
        <p:spPr/>
        <p:txBody>
          <a:bodyPr/>
          <a:lstStyle/>
          <a:p>
            <a:r>
              <a:rPr lang="pt-BR" sz="2400" smtClean="0"/>
              <a:t>Heterogeneidade da doença : desafio ventilatório.</a:t>
            </a:r>
          </a:p>
          <a:p>
            <a:pPr lvl="1">
              <a:buFontTx/>
              <a:buChar char="-"/>
            </a:pPr>
            <a:r>
              <a:rPr lang="pt-BR" sz="2400" smtClean="0"/>
              <a:t>grupos com maior resistência / menor complacência. </a:t>
            </a:r>
          </a:p>
          <a:p>
            <a:pPr lvl="1" algn="ctr">
              <a:buFontTx/>
              <a:buNone/>
            </a:pPr>
            <a:r>
              <a:rPr lang="pt-BR" sz="2400" smtClean="0">
                <a:solidFill>
                  <a:srgbClr val="FF00FF"/>
                </a:solidFill>
              </a:rPr>
              <a:t>Assim, a mensuração da mecânica respiratória nesses pacientes é essencial para identificar a estratégia ventilatória adequada</a:t>
            </a:r>
            <a:r>
              <a:rPr lang="pt-BR" sz="2400" smtClean="0"/>
              <a:t> </a:t>
            </a:r>
          </a:p>
          <a:p>
            <a:r>
              <a:rPr lang="pt-BR" sz="2400" b="1" smtClean="0">
                <a:solidFill>
                  <a:srgbClr val="0000FF"/>
                </a:solidFill>
              </a:rPr>
              <a:t>Objetivo:</a:t>
            </a:r>
            <a:r>
              <a:rPr lang="pt-BR" sz="2400" smtClean="0"/>
              <a:t> Descrever algumas variáveis (complacência estática e dinâmica, resistência inspiratória e expiratória e auto PEEP) em crianças com BVA na fase aguda submetidas a VM e avaliar possíveis associações com os resultados. </a:t>
            </a:r>
          </a:p>
          <a:p>
            <a:endParaRPr lang="pt-BR" sz="240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ítulo 1"/>
          <p:cNvSpPr>
            <a:spLocks noGrp="1"/>
          </p:cNvSpPr>
          <p:nvPr>
            <p:ph type="title"/>
          </p:nvPr>
        </p:nvSpPr>
        <p:spPr/>
        <p:txBody>
          <a:bodyPr/>
          <a:lstStyle/>
          <a:p>
            <a:r>
              <a:rPr lang="pt-BR" smtClean="0"/>
              <a:t>Materiais e Métodos</a:t>
            </a:r>
          </a:p>
        </p:txBody>
      </p:sp>
      <p:sp>
        <p:nvSpPr>
          <p:cNvPr id="3" name="Espaço Reservado para Conteúdo 2"/>
          <p:cNvSpPr>
            <a:spLocks noGrp="1"/>
          </p:cNvSpPr>
          <p:nvPr>
            <p:ph idx="1"/>
          </p:nvPr>
        </p:nvSpPr>
        <p:spPr/>
        <p:txBody>
          <a:bodyPr>
            <a:normAutofit/>
          </a:bodyPr>
          <a:lstStyle/>
          <a:p>
            <a:r>
              <a:rPr lang="pt-BR" sz="2400" smtClean="0"/>
              <a:t>Desenho do estudo e população</a:t>
            </a:r>
          </a:p>
          <a:p>
            <a:pPr>
              <a:buFontTx/>
              <a:buChar char="-"/>
            </a:pPr>
            <a:r>
              <a:rPr lang="pt-BR" sz="2400" smtClean="0"/>
              <a:t>Estudo prospectivo observacional realizado em 2 UTIS (HCPA e PUCRS), cada uma com 13 leitos e perfil similar.</a:t>
            </a:r>
          </a:p>
          <a:p>
            <a:r>
              <a:rPr lang="pt-BR" sz="2400" smtClean="0"/>
              <a:t>Coleta de dados</a:t>
            </a:r>
          </a:p>
          <a:p>
            <a:pPr>
              <a:buFont typeface="Wingdings 3" pitchFamily="18" charset="2"/>
              <a:buNone/>
            </a:pPr>
            <a:r>
              <a:rPr lang="pt-BR" sz="2400" smtClean="0"/>
              <a:t>- Entre 1 de fevereiro de 2016 e 31 de março de 2017</a:t>
            </a:r>
          </a:p>
          <a:p>
            <a:pPr>
              <a:buFont typeface="Wingdings 3" pitchFamily="18" charset="2"/>
              <a:buNone/>
            </a:pPr>
            <a:r>
              <a:rPr lang="pt-BR" sz="2400" smtClean="0"/>
              <a:t>- </a:t>
            </a:r>
            <a:r>
              <a:rPr lang="pt-BR" sz="2400" b="1" smtClean="0">
                <a:solidFill>
                  <a:srgbClr val="0000FF"/>
                </a:solidFill>
              </a:rPr>
              <a:t>Crianças (30 dias a 1 ano) admitidas nas UTIs com diagnóstico de BVA e necessidade de VM por mais de 48h</a:t>
            </a:r>
            <a:r>
              <a:rPr lang="pt-BR" sz="2400" smtClean="0"/>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ítulo 1"/>
          <p:cNvSpPr>
            <a:spLocks noGrp="1"/>
          </p:cNvSpPr>
          <p:nvPr>
            <p:ph type="title"/>
          </p:nvPr>
        </p:nvSpPr>
        <p:spPr/>
        <p:txBody>
          <a:bodyPr/>
          <a:lstStyle/>
          <a:p>
            <a:r>
              <a:rPr lang="pt-BR" smtClean="0"/>
              <a:t>Materiais e Métodos</a:t>
            </a:r>
          </a:p>
        </p:txBody>
      </p:sp>
      <p:sp>
        <p:nvSpPr>
          <p:cNvPr id="3" name="Espaço Reservado para Conteúdo 2"/>
          <p:cNvSpPr>
            <a:spLocks noGrp="1"/>
          </p:cNvSpPr>
          <p:nvPr>
            <p:ph idx="1"/>
          </p:nvPr>
        </p:nvSpPr>
        <p:spPr/>
        <p:txBody>
          <a:bodyPr>
            <a:normAutofit fontScale="92500" lnSpcReduction="20000"/>
          </a:bodyPr>
          <a:lstStyle/>
          <a:p>
            <a:r>
              <a:rPr lang="pt-BR" sz="2000" b="1" smtClean="0">
                <a:solidFill>
                  <a:srgbClr val="0000FF"/>
                </a:solidFill>
              </a:rPr>
              <a:t>Critérios de Inclusão:</a:t>
            </a:r>
            <a:r>
              <a:rPr lang="pt-BR" sz="2000" smtClean="0"/>
              <a:t> </a:t>
            </a:r>
          </a:p>
          <a:p>
            <a:pPr marL="457200" lvl="1" indent="0">
              <a:buFont typeface="Wingdings 3" pitchFamily="18" charset="2"/>
              <a:buNone/>
            </a:pPr>
            <a:r>
              <a:rPr lang="pt-BR" sz="2000" smtClean="0"/>
              <a:t>- Presença de sintomas clássicos (taquipneia, dificuldade respiratória, coriza, tosse, gemidos, febre)</a:t>
            </a:r>
          </a:p>
          <a:p>
            <a:pPr marL="457200" lvl="1" indent="0">
              <a:buFontTx/>
              <a:buChar char="-"/>
            </a:pPr>
            <a:r>
              <a:rPr lang="pt-BR" sz="2000" smtClean="0"/>
              <a:t>Radiografia de tórax com sinais típicos de hiperinsuflação.</a:t>
            </a:r>
          </a:p>
          <a:p>
            <a:pPr marL="457200" lvl="1" indent="0">
              <a:buFontTx/>
              <a:buChar char="-"/>
            </a:pPr>
            <a:r>
              <a:rPr lang="pt-PT" altLang="pt-BR" sz="2000" smtClean="0">
                <a:solidFill>
                  <a:srgbClr val="202124"/>
                </a:solidFill>
              </a:rPr>
              <a:t>O teste de triagem viral era obrigatório, mas sua positividade não foi obrigatório</a:t>
            </a:r>
            <a:r>
              <a:rPr lang="pt-PT" altLang="pt-BR" sz="2000" smtClean="0">
                <a:solidFill>
                  <a:schemeClr val="tx1"/>
                </a:solidFill>
              </a:rPr>
              <a:t> </a:t>
            </a:r>
          </a:p>
          <a:p>
            <a:pPr marL="457200" lvl="1" indent="0">
              <a:buFont typeface="Wingdings 3" pitchFamily="18" charset="2"/>
              <a:buNone/>
            </a:pPr>
            <a:endParaRPr lang="pt-PT" altLang="pt-BR" sz="2000" smtClean="0">
              <a:solidFill>
                <a:schemeClr val="tx1"/>
              </a:solidFill>
            </a:endParaRPr>
          </a:p>
          <a:p>
            <a:r>
              <a:rPr lang="pt-BR" sz="2000" smtClean="0">
                <a:solidFill>
                  <a:srgbClr val="FF0000"/>
                </a:solidFill>
              </a:rPr>
              <a:t>Critérios de Exclusão:</a:t>
            </a:r>
            <a:r>
              <a:rPr lang="pt-BR" sz="2000" smtClean="0"/>
              <a:t> </a:t>
            </a:r>
          </a:p>
          <a:p>
            <a:pPr marL="457200" lvl="1" indent="0">
              <a:buFont typeface="Wingdings 3" pitchFamily="18" charset="2"/>
              <a:buNone/>
            </a:pPr>
            <a:r>
              <a:rPr lang="pt-BR" sz="2000" smtClean="0"/>
              <a:t>- </a:t>
            </a:r>
            <a:r>
              <a:rPr lang="pt-PT" altLang="pt-BR" sz="2000" smtClean="0">
                <a:solidFill>
                  <a:srgbClr val="202124"/>
                </a:solidFill>
              </a:rPr>
              <a:t>Lactentes com deformidade torácica grave, pneumonectomia prévia, presença de tumores intratorácicos, instabilidade cardiovascular caracterizada por hipotensão ou arritmia, cardiopatia congênita não corrigida, doença pulmonar crônica concomitante, dispositivo de traqueostomia, tórax, ou drenos mediastinais, escape no tubo &gt; 15%.</a:t>
            </a:r>
            <a:endParaRPr lang="pt-PT" altLang="pt-BR" sz="2000" smtClean="0">
              <a:solidFill>
                <a:schemeClr val="tx1"/>
              </a:solidFill>
            </a:endParaRPr>
          </a:p>
          <a:p>
            <a:endParaRPr lang="pt-BR" sz="200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ítulo 1"/>
          <p:cNvSpPr>
            <a:spLocks noGrp="1"/>
          </p:cNvSpPr>
          <p:nvPr>
            <p:ph type="title"/>
          </p:nvPr>
        </p:nvSpPr>
        <p:spPr/>
        <p:txBody>
          <a:bodyPr/>
          <a:lstStyle/>
          <a:p>
            <a:r>
              <a:rPr lang="pt-BR" smtClean="0"/>
              <a:t>Materiais e Métodos</a:t>
            </a:r>
          </a:p>
        </p:txBody>
      </p:sp>
      <p:sp>
        <p:nvSpPr>
          <p:cNvPr id="3" name="Espaço Reservado para Conteúdo 2"/>
          <p:cNvSpPr>
            <a:spLocks noGrp="1"/>
          </p:cNvSpPr>
          <p:nvPr>
            <p:ph idx="1"/>
          </p:nvPr>
        </p:nvSpPr>
        <p:spPr/>
        <p:txBody>
          <a:bodyPr>
            <a:normAutofit fontScale="92500" lnSpcReduction="20000"/>
          </a:bodyPr>
          <a:lstStyle/>
          <a:p>
            <a:pPr>
              <a:lnSpc>
                <a:spcPct val="90000"/>
              </a:lnSpc>
            </a:pPr>
            <a:r>
              <a:rPr lang="pt-BR" sz="2000" smtClean="0"/>
              <a:t>Avaliação das variáveis padronizada após a visita matinal no segundo e terceiro dia de VM. </a:t>
            </a:r>
          </a:p>
          <a:p>
            <a:pPr>
              <a:lnSpc>
                <a:spcPct val="90000"/>
              </a:lnSpc>
            </a:pPr>
            <a:r>
              <a:rPr lang="pt-BR" sz="2000" b="1" smtClean="0">
                <a:solidFill>
                  <a:srgbClr val="0000FF"/>
                </a:solidFill>
              </a:rPr>
              <a:t>Mesmo equipamento (SERVO i—Maquet®) em modo SIMV com PS</a:t>
            </a:r>
            <a:r>
              <a:rPr lang="pt-BR" sz="2000" smtClean="0"/>
              <a:t>.</a:t>
            </a:r>
          </a:p>
          <a:p>
            <a:pPr>
              <a:lnSpc>
                <a:spcPct val="90000"/>
              </a:lnSpc>
            </a:pPr>
            <a:r>
              <a:rPr lang="pt-BR" sz="2000" b="1" smtClean="0">
                <a:solidFill>
                  <a:srgbClr val="FF00FF"/>
                </a:solidFill>
              </a:rPr>
              <a:t>Protocolo ventilatório:</a:t>
            </a:r>
            <a:r>
              <a:rPr lang="pt-BR" sz="2000" smtClean="0"/>
              <a:t> </a:t>
            </a:r>
          </a:p>
          <a:p>
            <a:pPr lvl="1">
              <a:lnSpc>
                <a:spcPct val="90000"/>
              </a:lnSpc>
              <a:buFontTx/>
              <a:buChar char="-"/>
            </a:pPr>
            <a:r>
              <a:rPr lang="pt-PT" altLang="pt-BR" sz="2000" smtClean="0">
                <a:solidFill>
                  <a:srgbClr val="202124"/>
                </a:solidFill>
              </a:rPr>
              <a:t>Frequência respiratória baixa (FR) (&lt;20 respirações/minuto)</a:t>
            </a:r>
          </a:p>
          <a:p>
            <a:pPr lvl="1">
              <a:lnSpc>
                <a:spcPct val="90000"/>
              </a:lnSpc>
              <a:buFontTx/>
              <a:buChar char="-"/>
            </a:pPr>
            <a:r>
              <a:rPr lang="pt-PT" altLang="pt-BR" sz="2000" smtClean="0">
                <a:solidFill>
                  <a:srgbClr val="202124"/>
                </a:solidFill>
              </a:rPr>
              <a:t>Tempo inspiratório entre 0,75 e 0,9 segundos</a:t>
            </a:r>
          </a:p>
          <a:p>
            <a:pPr lvl="1">
              <a:lnSpc>
                <a:spcPct val="90000"/>
              </a:lnSpc>
              <a:buFontTx/>
              <a:buChar char="-"/>
            </a:pPr>
            <a:r>
              <a:rPr lang="pt-PT" altLang="pt-BR" sz="2000" smtClean="0">
                <a:solidFill>
                  <a:srgbClr val="202124"/>
                </a:solidFill>
              </a:rPr>
              <a:t>Volume corrente alvo entre 8 e 10 mL/kg, </a:t>
            </a:r>
          </a:p>
          <a:p>
            <a:pPr lvl="1">
              <a:lnSpc>
                <a:spcPct val="90000"/>
              </a:lnSpc>
              <a:buFontTx/>
              <a:buChar char="-"/>
            </a:pPr>
            <a:r>
              <a:rPr lang="pt-PT" altLang="pt-BR" sz="2000" smtClean="0">
                <a:solidFill>
                  <a:srgbClr val="202124"/>
                </a:solidFill>
              </a:rPr>
              <a:t>Pressão expiratória final positiva (PEEP) de 5 cmH2O</a:t>
            </a:r>
          </a:p>
          <a:p>
            <a:pPr lvl="1">
              <a:lnSpc>
                <a:spcPct val="90000"/>
              </a:lnSpc>
              <a:buFontTx/>
              <a:buChar char="-"/>
            </a:pPr>
            <a:r>
              <a:rPr lang="pt-PT" altLang="pt-BR" sz="2000" smtClean="0">
                <a:solidFill>
                  <a:srgbClr val="202124"/>
                </a:solidFill>
              </a:rPr>
              <a:t>FiO2 igual ou inferior a 40% para obter uma saturação próxima a 90%</a:t>
            </a:r>
            <a:endParaRPr lang="pt-PT" altLang="pt-BR" sz="2000" smtClean="0"/>
          </a:p>
          <a:p>
            <a:pPr lvl="1">
              <a:lnSpc>
                <a:spcPct val="90000"/>
              </a:lnSpc>
              <a:buFontTx/>
              <a:buChar char="-"/>
            </a:pPr>
            <a:endParaRPr lang="pt-PT" altLang="pt-BR" sz="2000" smtClean="0">
              <a:solidFill>
                <a:schemeClr val="tx1"/>
              </a:solidFill>
            </a:endParaRPr>
          </a:p>
          <a:p>
            <a:pPr>
              <a:lnSpc>
                <a:spcPct val="90000"/>
              </a:lnSpc>
            </a:pPr>
            <a:r>
              <a:rPr lang="pt-BR" sz="2000" smtClean="0">
                <a:solidFill>
                  <a:srgbClr val="0000FF"/>
                </a:solidFill>
              </a:rPr>
              <a:t>Terapia adjuvante</a:t>
            </a:r>
            <a:r>
              <a:rPr lang="pt-BR" sz="2000" smtClean="0"/>
              <a:t>, como broncodilatadores, hipertônicos nebulização, ou drogas mucolíticas não são usadas para tratar BVA em ambos instituições</a:t>
            </a:r>
            <a:endParaRPr lang="pt-PT" altLang="pt-BR" sz="2000" smtClean="0">
              <a:solidFill>
                <a:schemeClr val="tx1"/>
              </a:solidFill>
            </a:endParaRPr>
          </a:p>
          <a:p>
            <a:pPr>
              <a:lnSpc>
                <a:spcPct val="90000"/>
              </a:lnSpc>
            </a:pPr>
            <a:endParaRPr lang="pt-BR" sz="200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p:cNvSpPr>
            <a:spLocks noGrp="1"/>
          </p:cNvSpPr>
          <p:nvPr>
            <p:ph type="title"/>
          </p:nvPr>
        </p:nvSpPr>
        <p:spPr/>
        <p:txBody>
          <a:bodyPr/>
          <a:lstStyle/>
          <a:p>
            <a:r>
              <a:rPr lang="pt-BR" smtClean="0"/>
              <a:t>Materiais e Métodos</a:t>
            </a:r>
          </a:p>
        </p:txBody>
      </p:sp>
      <p:sp>
        <p:nvSpPr>
          <p:cNvPr id="3" name="Espaço Reservado para Conteúdo 2"/>
          <p:cNvSpPr>
            <a:spLocks noGrp="1"/>
          </p:cNvSpPr>
          <p:nvPr>
            <p:ph idx="1"/>
          </p:nvPr>
        </p:nvSpPr>
        <p:spPr>
          <a:xfrm>
            <a:off x="687388" y="1622425"/>
            <a:ext cx="8999537" cy="3881438"/>
          </a:xfrm>
        </p:spPr>
        <p:txBody>
          <a:bodyPr>
            <a:normAutofit fontScale="92500" lnSpcReduction="20000"/>
          </a:bodyPr>
          <a:lstStyle/>
          <a:p>
            <a:pPr>
              <a:lnSpc>
                <a:spcPct val="90000"/>
              </a:lnSpc>
            </a:pPr>
            <a:r>
              <a:rPr lang="pt-BR" sz="2000" smtClean="0">
                <a:solidFill>
                  <a:srgbClr val="0000FF"/>
                </a:solidFill>
              </a:rPr>
              <a:t>Medidas da mecânica respiratória</a:t>
            </a:r>
          </a:p>
          <a:p>
            <a:pPr marL="685800" lvl="1">
              <a:lnSpc>
                <a:spcPct val="90000"/>
              </a:lnSpc>
              <a:buFontTx/>
              <a:buChar char="-"/>
            </a:pPr>
            <a:r>
              <a:rPr lang="pt-BR" sz="2000" smtClean="0"/>
              <a:t>1°  Cdyn: medida continuamente no ventilador</a:t>
            </a:r>
          </a:p>
          <a:p>
            <a:pPr marL="685800" lvl="1">
              <a:lnSpc>
                <a:spcPct val="90000"/>
              </a:lnSpc>
              <a:buFontTx/>
              <a:buChar char="-"/>
            </a:pPr>
            <a:r>
              <a:rPr lang="pt-BR" sz="2000" smtClean="0"/>
              <a:t>2º - Bolus de rocurônio 0,5mg/kg -&gt; mudança para modo volume controlado  (mesmo volume corrente, frequência, FiO2 e PEEP).</a:t>
            </a:r>
          </a:p>
          <a:p>
            <a:pPr marL="685800" lvl="1">
              <a:lnSpc>
                <a:spcPct val="90000"/>
              </a:lnSpc>
              <a:buFontTx/>
              <a:buChar char="-"/>
            </a:pPr>
            <a:r>
              <a:rPr lang="pt-BR" sz="2000" smtClean="0"/>
              <a:t>Pausa inspiratória: medida de Cstat, “elastance” e InRes.</a:t>
            </a:r>
          </a:p>
          <a:p>
            <a:pPr marL="685800" lvl="1">
              <a:lnSpc>
                <a:spcPct val="90000"/>
              </a:lnSpc>
              <a:buFontTx/>
              <a:buChar char="-"/>
            </a:pPr>
            <a:r>
              <a:rPr lang="pt-BR" sz="2000" smtClean="0"/>
              <a:t>Pausa expiratória: medida de auto peep e ExRes</a:t>
            </a:r>
          </a:p>
          <a:p>
            <a:pPr marL="685800" lvl="1">
              <a:lnSpc>
                <a:spcPct val="90000"/>
              </a:lnSpc>
              <a:buFontTx/>
              <a:buChar char="-"/>
            </a:pPr>
            <a:r>
              <a:rPr lang="pt-BR" sz="2000" smtClean="0"/>
              <a:t>Auto PEEP = PEEP total – PEEP</a:t>
            </a:r>
          </a:p>
          <a:p>
            <a:pPr marL="685800" lvl="1">
              <a:lnSpc>
                <a:spcPct val="90000"/>
              </a:lnSpc>
              <a:buFontTx/>
              <a:buChar char="-"/>
            </a:pPr>
            <a:r>
              <a:rPr lang="pt-BR" sz="2000" smtClean="0"/>
              <a:t>Cálculo do delta pressure (PEEP total – PIP)</a:t>
            </a:r>
          </a:p>
          <a:p>
            <a:pPr>
              <a:lnSpc>
                <a:spcPct val="90000"/>
              </a:lnSpc>
              <a:buFont typeface="Wingdings 3" pitchFamily="18" charset="2"/>
              <a:buNone/>
            </a:pPr>
            <a:endParaRPr lang="pt-PT" altLang="pt-BR" sz="2000" smtClean="0">
              <a:solidFill>
                <a:srgbClr val="202124"/>
              </a:solidFill>
            </a:endParaRPr>
          </a:p>
          <a:p>
            <a:pPr>
              <a:lnSpc>
                <a:spcPct val="90000"/>
              </a:lnSpc>
              <a:buFont typeface="Wingdings 3" pitchFamily="18" charset="2"/>
              <a:buNone/>
            </a:pPr>
            <a:r>
              <a:rPr lang="pt-PT" altLang="pt-BR" sz="2000" smtClean="0">
                <a:solidFill>
                  <a:srgbClr val="202124"/>
                </a:solidFill>
              </a:rPr>
              <a:t>Caso o paciente tenha sido submetido a algum procedimento penoso (por exemplo, aspiração do tubo traqueal, fisioterapia respiratória, radiografia de tórax, ou mudança de posicionamento de prono para supino), houve um atraso de 1 hora antes de realizar as medições</a:t>
            </a:r>
            <a:r>
              <a:rPr lang="pt-PT" altLang="pt-BR" sz="2000" smtClean="0">
                <a:solidFill>
                  <a:schemeClr val="tx1"/>
                </a:solidFill>
              </a:rPr>
              <a:t> </a:t>
            </a:r>
          </a:p>
          <a:p>
            <a:pPr>
              <a:lnSpc>
                <a:spcPct val="90000"/>
              </a:lnSpc>
              <a:buFont typeface="Wingdings 3" pitchFamily="18" charset="2"/>
              <a:buNone/>
            </a:pPr>
            <a:endParaRPr lang="pt-BR" sz="2000"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p:cNvSpPr>
          <p:nvPr>
            <p:ph type="body" idx="1"/>
          </p:nvPr>
        </p:nvSpPr>
        <p:spPr>
          <a:xfrm>
            <a:off x="677863" y="2151063"/>
            <a:ext cx="8596312" cy="3881437"/>
          </a:xfrm>
        </p:spPr>
        <p:txBody>
          <a:bodyPr/>
          <a:lstStyle/>
          <a:p>
            <a:pPr>
              <a:lnSpc>
                <a:spcPct val="90000"/>
              </a:lnSpc>
            </a:pPr>
            <a:r>
              <a:rPr lang="pt-BR" smtClean="0"/>
              <a:t>As variáveis ​​quantitativas contínuas foram expressas como média e desvio padrão ou mediana e intervalo interquartil (IQ) de 25 a 75%, para aquelas variáveis ​​sem distribuição normal. As variáveis ​​categóricas foram descritas como valores absolutos e relativos. Os grupos foram comparados por meio do teste </a:t>
            </a:r>
            <a:r>
              <a:rPr lang="pt-BR" i="1" smtClean="0"/>
              <a:t>t</a:t>
            </a:r>
            <a:r>
              <a:rPr lang="pt-BR" smtClean="0"/>
              <a:t> de Student para amostras independentes, teste </a:t>
            </a:r>
            <a:r>
              <a:rPr lang="pt-BR" i="1" smtClean="0"/>
              <a:t>U</a:t>
            </a:r>
            <a:r>
              <a:rPr lang="pt-BR" smtClean="0"/>
              <a:t> de Mann-Whitney para variáveis ​​contínuas. O nível de significância foi estabelecido em </a:t>
            </a:r>
            <a:r>
              <a:rPr lang="pt-BR" i="1" smtClean="0"/>
              <a:t>p</a:t>
            </a:r>
            <a:r>
              <a:rPr lang="pt-BR" smtClean="0"/>
              <a:t> &lt; 0,05. </a:t>
            </a:r>
          </a:p>
          <a:p>
            <a:pPr>
              <a:lnSpc>
                <a:spcPct val="90000"/>
              </a:lnSpc>
            </a:pPr>
            <a:r>
              <a:rPr lang="pt-BR" smtClean="0"/>
              <a:t>A associação entre as variáveis ​​foi analisada por meio da correlação de Pearson (variáveis ​​paramétricas) e Spearman (variáveis ​​não paramétricas). A força qualitativa da correlação entre duas variáveis ​​foi avaliada de acordo com a seguinte classificação: </a:t>
            </a:r>
            <a:r>
              <a:rPr lang="pt-BR" b="1" smtClean="0">
                <a:solidFill>
                  <a:srgbClr val="0000FF"/>
                </a:solidFill>
              </a:rPr>
              <a:t>Correlação linear ( </a:t>
            </a:r>
            <a:r>
              <a:rPr lang="pt-BR" b="1" i="1" smtClean="0">
                <a:solidFill>
                  <a:srgbClr val="0000FF"/>
                </a:solidFill>
              </a:rPr>
              <a:t>r</a:t>
            </a:r>
            <a:r>
              <a:rPr lang="pt-BR" b="1" smtClean="0">
                <a:solidFill>
                  <a:srgbClr val="0000FF"/>
                </a:solidFill>
              </a:rPr>
              <a:t> ) = 0, força zero; </a:t>
            </a:r>
            <a:r>
              <a:rPr lang="pt-BR" b="1" i="1" smtClean="0">
                <a:solidFill>
                  <a:srgbClr val="0000FF"/>
                </a:solidFill>
              </a:rPr>
              <a:t>r</a:t>
            </a:r>
            <a:r>
              <a:rPr lang="pt-BR" b="1" smtClean="0">
                <a:solidFill>
                  <a:srgbClr val="0000FF"/>
                </a:solidFill>
              </a:rPr>
              <a:t>&gt; 0 a 0,3, força fraca; </a:t>
            </a:r>
            <a:r>
              <a:rPr lang="pt-BR" b="1" i="1" smtClean="0">
                <a:solidFill>
                  <a:srgbClr val="0000FF"/>
                </a:solidFill>
              </a:rPr>
              <a:t>r</a:t>
            </a:r>
            <a:r>
              <a:rPr lang="pt-BR" b="1" smtClean="0">
                <a:solidFill>
                  <a:srgbClr val="0000FF"/>
                </a:solidFill>
              </a:rPr>
              <a:t> &gt; 0,3 a 0,6, força regular; </a:t>
            </a:r>
            <a:r>
              <a:rPr lang="pt-BR" b="1" i="1" smtClean="0">
                <a:solidFill>
                  <a:srgbClr val="0000FF"/>
                </a:solidFill>
              </a:rPr>
              <a:t>r</a:t>
            </a:r>
            <a:r>
              <a:rPr lang="pt-BR" b="1" smtClean="0">
                <a:solidFill>
                  <a:srgbClr val="0000FF"/>
                </a:solidFill>
              </a:rPr>
              <a:t> &gt; 0,6 a 0,9, força forte; </a:t>
            </a:r>
            <a:r>
              <a:rPr lang="pt-BR" b="1" i="1" smtClean="0">
                <a:solidFill>
                  <a:srgbClr val="0000FF"/>
                </a:solidFill>
              </a:rPr>
              <a:t>r</a:t>
            </a:r>
            <a:r>
              <a:rPr lang="pt-BR" b="1" smtClean="0">
                <a:solidFill>
                  <a:srgbClr val="0000FF"/>
                </a:solidFill>
              </a:rPr>
              <a:t> &gt; 0,9 a 1, força muito forte e; </a:t>
            </a:r>
            <a:r>
              <a:rPr lang="pt-BR" b="1" i="1" smtClean="0">
                <a:solidFill>
                  <a:srgbClr val="0000FF"/>
                </a:solidFill>
              </a:rPr>
              <a:t>r</a:t>
            </a:r>
            <a:r>
              <a:rPr lang="pt-BR" b="1" smtClean="0">
                <a:solidFill>
                  <a:srgbClr val="0000FF"/>
                </a:solidFill>
              </a:rPr>
              <a:t> = 1, força perfeita</a:t>
            </a:r>
            <a:r>
              <a:rPr lang="pt-BR" smtClean="0"/>
              <a:t>.  </a:t>
            </a:r>
          </a:p>
          <a:p>
            <a:pPr>
              <a:lnSpc>
                <a:spcPct val="90000"/>
              </a:lnSpc>
            </a:pPr>
            <a:r>
              <a:rPr lang="pt-BR" smtClean="0"/>
              <a:t>A análise estatística foi realizada pelo </a:t>
            </a:r>
            <a:r>
              <a:rPr lang="pt-BR" b="1" smtClean="0"/>
              <a:t>SPSS versão 17</a:t>
            </a:r>
            <a:r>
              <a:rPr lang="pt-BR" smtClean="0"/>
              <a:t>. </a:t>
            </a:r>
          </a:p>
        </p:txBody>
      </p:sp>
      <p:sp>
        <p:nvSpPr>
          <p:cNvPr id="25604" name="Rectangle 4"/>
          <p:cNvSpPr>
            <a:spLocks noChangeArrowheads="1"/>
          </p:cNvSpPr>
          <p:nvPr/>
        </p:nvSpPr>
        <p:spPr bwMode="auto">
          <a:xfrm>
            <a:off x="974725" y="576263"/>
            <a:ext cx="425291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3600">
                <a:solidFill>
                  <a:schemeClr val="accent1"/>
                </a:solidFill>
              </a:rPr>
              <a:t>Materiais e Métodos</a:t>
            </a:r>
          </a:p>
        </p:txBody>
      </p:sp>
      <p:sp>
        <p:nvSpPr>
          <p:cNvPr id="25605" name="Text Box 5"/>
          <p:cNvSpPr txBox="1">
            <a:spLocks noChangeArrowheads="1"/>
          </p:cNvSpPr>
          <p:nvPr/>
        </p:nvSpPr>
        <p:spPr bwMode="auto">
          <a:xfrm>
            <a:off x="1177925" y="1447800"/>
            <a:ext cx="30861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800">
                <a:solidFill>
                  <a:srgbClr val="FF00FF"/>
                </a:solidFill>
              </a:rPr>
              <a:t>Análise estatística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ítulo 1"/>
          <p:cNvSpPr>
            <a:spLocks noGrp="1"/>
          </p:cNvSpPr>
          <p:nvPr>
            <p:ph type="title"/>
          </p:nvPr>
        </p:nvSpPr>
        <p:spPr/>
        <p:txBody>
          <a:bodyPr/>
          <a:lstStyle/>
          <a:p>
            <a:r>
              <a:rPr lang="pt-BR" smtClean="0"/>
              <a:t>Resultados</a:t>
            </a:r>
          </a:p>
        </p:txBody>
      </p:sp>
      <p:pic>
        <p:nvPicPr>
          <p:cNvPr id="13315" name="Imagem 3"/>
          <p:cNvPicPr>
            <a:picLocks noChangeAspect="1"/>
          </p:cNvPicPr>
          <p:nvPr/>
        </p:nvPicPr>
        <p:blipFill>
          <a:blip r:embed="rId2">
            <a:extLst>
              <a:ext uri="{28A0092B-C50C-407E-A947-70E740481C1C}">
                <a14:useLocalDpi xmlns:a14="http://schemas.microsoft.com/office/drawing/2010/main" val="0"/>
              </a:ext>
            </a:extLst>
          </a:blip>
          <a:srcRect l="27022" t="32291" r="38872" b="23125"/>
          <a:stretch>
            <a:fillRect/>
          </a:stretch>
        </p:blipFill>
        <p:spPr bwMode="auto">
          <a:xfrm>
            <a:off x="4254500" y="258763"/>
            <a:ext cx="7505700" cy="551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tângulo 4"/>
          <p:cNvSpPr/>
          <p:nvPr/>
        </p:nvSpPr>
        <p:spPr>
          <a:xfrm>
            <a:off x="4495800" y="2852738"/>
            <a:ext cx="6858000" cy="32702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317" name="CaixaDeTexto 6"/>
          <p:cNvSpPr txBox="1">
            <a:spLocks noChangeArrowheads="1"/>
          </p:cNvSpPr>
          <p:nvPr/>
        </p:nvSpPr>
        <p:spPr bwMode="auto">
          <a:xfrm>
            <a:off x="3597275" y="5788025"/>
            <a:ext cx="7421563" cy="10699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rebuchet MS" pitchFamily="34" charset="0"/>
              </a:defRPr>
            </a:lvl1pPr>
            <a:lvl2pPr marL="742950" indent="-285750">
              <a:defRPr>
                <a:solidFill>
                  <a:schemeClr val="tx1"/>
                </a:solidFill>
                <a:latin typeface="Trebuchet MS" pitchFamily="34" charset="0"/>
              </a:defRPr>
            </a:lvl2pPr>
            <a:lvl3pPr marL="1143000" indent="-228600">
              <a:defRPr>
                <a:solidFill>
                  <a:schemeClr val="tx1"/>
                </a:solidFill>
                <a:latin typeface="Trebuchet MS" pitchFamily="34" charset="0"/>
              </a:defRPr>
            </a:lvl3pPr>
            <a:lvl4pPr marL="1600200" indent="-228600">
              <a:defRPr>
                <a:solidFill>
                  <a:schemeClr val="tx1"/>
                </a:solidFill>
                <a:latin typeface="Trebuchet MS" pitchFamily="34" charset="0"/>
              </a:defRPr>
            </a:lvl4pPr>
            <a:lvl5pPr marL="2057400" indent="-228600">
              <a:defRPr>
                <a:solidFill>
                  <a:schemeClr val="tx1"/>
                </a:solidFill>
                <a:latin typeface="Trebuchet MS" pitchFamily="34" charset="0"/>
              </a:defRPr>
            </a:lvl5pPr>
            <a:lvl6pPr marL="2514600" indent="-228600" fontAlgn="base">
              <a:spcBef>
                <a:spcPct val="0"/>
              </a:spcBef>
              <a:spcAft>
                <a:spcPct val="0"/>
              </a:spcAft>
              <a:defRPr>
                <a:solidFill>
                  <a:schemeClr val="tx1"/>
                </a:solidFill>
                <a:latin typeface="Trebuchet MS" pitchFamily="34" charset="0"/>
              </a:defRPr>
            </a:lvl6pPr>
            <a:lvl7pPr marL="2971800" indent="-228600" fontAlgn="base">
              <a:spcBef>
                <a:spcPct val="0"/>
              </a:spcBef>
              <a:spcAft>
                <a:spcPct val="0"/>
              </a:spcAft>
              <a:defRPr>
                <a:solidFill>
                  <a:schemeClr val="tx1"/>
                </a:solidFill>
                <a:latin typeface="Trebuchet MS" pitchFamily="34" charset="0"/>
              </a:defRPr>
            </a:lvl7pPr>
            <a:lvl8pPr marL="3429000" indent="-228600" fontAlgn="base">
              <a:spcBef>
                <a:spcPct val="0"/>
              </a:spcBef>
              <a:spcAft>
                <a:spcPct val="0"/>
              </a:spcAft>
              <a:defRPr>
                <a:solidFill>
                  <a:schemeClr val="tx1"/>
                </a:solidFill>
                <a:latin typeface="Trebuchet MS" pitchFamily="34" charset="0"/>
              </a:defRPr>
            </a:lvl8pPr>
            <a:lvl9pPr marL="3886200" indent="-228600" fontAlgn="base">
              <a:spcBef>
                <a:spcPct val="0"/>
              </a:spcBef>
              <a:spcAft>
                <a:spcPct val="0"/>
              </a:spcAft>
              <a:defRPr>
                <a:solidFill>
                  <a:schemeClr val="tx1"/>
                </a:solidFill>
                <a:latin typeface="Trebuchet MS" pitchFamily="34" charset="0"/>
              </a:defRPr>
            </a:lvl9pPr>
          </a:lstStyle>
          <a:p>
            <a:pPr algn="ctr" eaLnBrk="0" hangingPunct="0"/>
            <a:r>
              <a:rPr lang="pt-BR" sz="1600" dirty="0">
                <a:solidFill>
                  <a:srgbClr val="FF00FF"/>
                </a:solidFill>
              </a:rPr>
              <a:t>Não houve diferenças significativas entre os dois hospitais, exceto quanto ao tempo de permanência na UTIP, que foi maior no hospital 2 (9 </a:t>
            </a:r>
            <a:r>
              <a:rPr lang="pt-BR" sz="1600" dirty="0" err="1">
                <a:solidFill>
                  <a:srgbClr val="FF00FF"/>
                </a:solidFill>
              </a:rPr>
              <a:t>vs</a:t>
            </a:r>
            <a:r>
              <a:rPr lang="pt-BR" sz="1600" dirty="0">
                <a:solidFill>
                  <a:srgbClr val="FF00FF"/>
                </a:solidFill>
              </a:rPr>
              <a:t> 12 dias) </a:t>
            </a:r>
            <a:endParaRPr lang="pt-PT" sz="1600" dirty="0">
              <a:solidFill>
                <a:srgbClr val="FF00FF"/>
              </a:solidFill>
              <a:latin typeface="inherit"/>
            </a:endParaRPr>
          </a:p>
          <a:p>
            <a:pPr algn="ctr" eaLnBrk="0" hangingPunct="0"/>
            <a:r>
              <a:rPr lang="pt-PT" sz="1600" dirty="0">
                <a:solidFill>
                  <a:srgbClr val="FF00FF"/>
                </a:solidFill>
                <a:latin typeface="inherit"/>
              </a:rPr>
              <a:t>Não houve relato de nenhum evento adverso associado a intervenção, e não foram observados óbitos nesta amostra</a:t>
            </a:r>
            <a:r>
              <a:rPr lang="pt-PT" sz="1600" dirty="0">
                <a:solidFill>
                  <a:srgbClr val="FF00FF"/>
                </a:solidFill>
              </a:rPr>
              <a:t> </a:t>
            </a:r>
          </a:p>
        </p:txBody>
      </p:sp>
      <p:sp>
        <p:nvSpPr>
          <p:cNvPr id="9" name="Retângulo 8"/>
          <p:cNvSpPr/>
          <p:nvPr/>
        </p:nvSpPr>
        <p:spPr>
          <a:xfrm>
            <a:off x="4495800" y="3843338"/>
            <a:ext cx="6858000" cy="32702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11" name="Conector angulado 10"/>
          <p:cNvCxnSpPr/>
          <p:nvPr/>
        </p:nvCxnSpPr>
        <p:spPr>
          <a:xfrm rot="10800000">
            <a:off x="3678238" y="3629025"/>
            <a:ext cx="746125" cy="369888"/>
          </a:xfrm>
          <a:prstGeom prst="bentConnector3">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2" name="CaixaDeTexto 11"/>
          <p:cNvSpPr txBox="1"/>
          <p:nvPr/>
        </p:nvSpPr>
        <p:spPr>
          <a:xfrm>
            <a:off x="1779588" y="3314700"/>
            <a:ext cx="1817687" cy="646113"/>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fontAlgn="auto">
              <a:spcBef>
                <a:spcPts val="0"/>
              </a:spcBef>
              <a:spcAft>
                <a:spcPts val="0"/>
              </a:spcAft>
              <a:defRPr/>
            </a:pPr>
            <a:r>
              <a:rPr lang="pt-BR" dirty="0"/>
              <a:t>Vírus Sincicial Respiratório</a:t>
            </a:r>
          </a:p>
        </p:txBody>
      </p:sp>
      <p:sp>
        <p:nvSpPr>
          <p:cNvPr id="13322" name="Rectangle 10"/>
          <p:cNvSpPr>
            <a:spLocks noChangeArrowheads="1"/>
          </p:cNvSpPr>
          <p:nvPr/>
        </p:nvSpPr>
        <p:spPr bwMode="auto">
          <a:xfrm>
            <a:off x="0" y="1296988"/>
            <a:ext cx="4906963"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b="1">
                <a:solidFill>
                  <a:srgbClr val="FF00FF"/>
                </a:solidFill>
              </a:rPr>
              <a:t>Tabela 1-Características gerais da amostra, estratificada pelos hospitais</a:t>
            </a:r>
          </a:p>
          <a:p>
            <a:pPr algn="ctr"/>
            <a:r>
              <a:rPr lang="pt-BR" b="1">
                <a:solidFill>
                  <a:srgbClr val="FF00FF"/>
                </a:solidFill>
              </a:rPr>
              <a:t>(64 pacientes) </a:t>
            </a:r>
          </a:p>
        </p:txBody>
      </p:sp>
      <p:sp>
        <p:nvSpPr>
          <p:cNvPr id="13323" name="Rectangle 11"/>
          <p:cNvSpPr>
            <a:spLocks noChangeArrowheads="1"/>
          </p:cNvSpPr>
          <p:nvPr/>
        </p:nvSpPr>
        <p:spPr bwMode="auto">
          <a:xfrm>
            <a:off x="188912" y="4487863"/>
            <a:ext cx="3489325" cy="15811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sz="1400" dirty="0">
                <a:solidFill>
                  <a:srgbClr val="0000FF"/>
                </a:solidFill>
              </a:rPr>
              <a:t>Os pacientes tinham peso médio de 4,8 ± 1,7 kg, idade mediana de 2,8 meses, duração da VM de 7 dias e tempo de permanência na UTI de 10 dias. O vírus foi identificado em 56% dos casos, sendo o vírus sincicial respiratório (VSR) o agente viral mais comum (65%)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ítulo 1"/>
          <p:cNvSpPr>
            <a:spLocks noGrp="1"/>
          </p:cNvSpPr>
          <p:nvPr>
            <p:ph type="title"/>
          </p:nvPr>
        </p:nvSpPr>
        <p:spPr/>
        <p:txBody>
          <a:bodyPr/>
          <a:lstStyle/>
          <a:p>
            <a:r>
              <a:rPr lang="pt-BR" smtClean="0"/>
              <a:t>Resultados</a:t>
            </a:r>
          </a:p>
        </p:txBody>
      </p:sp>
      <p:sp>
        <p:nvSpPr>
          <p:cNvPr id="14339" name="Espaço Reservado para Conteúdo 2"/>
          <p:cNvSpPr>
            <a:spLocks noGrp="1"/>
          </p:cNvSpPr>
          <p:nvPr>
            <p:ph idx="1"/>
          </p:nvPr>
        </p:nvSpPr>
        <p:spPr>
          <a:xfrm>
            <a:off x="830263" y="1470025"/>
            <a:ext cx="8596312" cy="3881438"/>
          </a:xfrm>
        </p:spPr>
        <p:txBody>
          <a:bodyPr/>
          <a:lstStyle/>
          <a:p>
            <a:r>
              <a:rPr lang="pt-BR" smtClean="0"/>
              <a:t> </a:t>
            </a:r>
            <a:r>
              <a:rPr lang="pt-BR" sz="2400" smtClean="0"/>
              <a:t>51,6% usara sedação e analgesia combinado com infusão contínua de opióides (morfina ou fentanil) e benzodiazepinicos (midazolam).</a:t>
            </a:r>
          </a:p>
          <a:p>
            <a:r>
              <a:rPr lang="pt-BR" sz="2400" smtClean="0"/>
              <a:t>51,7% dos pacientes usavam tubo endotraqueal com cuff. Em 92,5%, o diâmetro do TOT utilizado foi ≤4 mm.</a:t>
            </a:r>
          </a:p>
          <a:p>
            <a:r>
              <a:rPr lang="pt-BR" sz="2400" smtClean="0"/>
              <a:t>FC: 159.4 ± 20.4 bpm</a:t>
            </a:r>
          </a:p>
          <a:p>
            <a:r>
              <a:rPr lang="pt-BR" sz="2400" smtClean="0"/>
              <a:t>PAM: </a:t>
            </a:r>
            <a:r>
              <a:rPr lang="de-DE" sz="2400" smtClean="0"/>
              <a:t> 64.8 ± 15.8 mmHg</a:t>
            </a:r>
          </a:p>
          <a:p>
            <a:r>
              <a:rPr lang="de-DE" sz="2400" smtClean="0"/>
              <a:t>SaO2: </a:t>
            </a:r>
            <a:r>
              <a:rPr lang="pt-BR" sz="2400" smtClean="0"/>
              <a:t>97.4 ± 2.5%</a:t>
            </a:r>
          </a:p>
          <a:p>
            <a:r>
              <a:rPr lang="pt-BR" sz="2400" smtClean="0"/>
              <a:t>Balanço hídrico cumulativo (24h):  </a:t>
            </a:r>
            <a:r>
              <a:rPr lang="en-US" sz="2400" smtClean="0"/>
              <a:t>25 [IQ25–75 11–42.5] mL/kg</a:t>
            </a:r>
            <a:endParaRPr lang="pt-BR" sz="240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ítulo 1"/>
          <p:cNvSpPr>
            <a:spLocks noGrp="1"/>
          </p:cNvSpPr>
          <p:nvPr>
            <p:ph type="title"/>
          </p:nvPr>
        </p:nvSpPr>
        <p:spPr>
          <a:xfrm>
            <a:off x="0" y="0"/>
            <a:ext cx="8596313" cy="1320800"/>
          </a:xfrm>
        </p:spPr>
        <p:txBody>
          <a:bodyPr/>
          <a:lstStyle/>
          <a:p>
            <a:r>
              <a:rPr lang="pt-BR" smtClean="0"/>
              <a:t>Resultados</a:t>
            </a:r>
          </a:p>
        </p:txBody>
      </p:sp>
      <p:sp>
        <p:nvSpPr>
          <p:cNvPr id="15363" name="Espaço Reservado para Conteúdo 2"/>
          <p:cNvSpPr>
            <a:spLocks noGrp="1"/>
          </p:cNvSpPr>
          <p:nvPr>
            <p:ph idx="1"/>
          </p:nvPr>
        </p:nvSpPr>
        <p:spPr>
          <a:xfrm>
            <a:off x="838200" y="1825625"/>
            <a:ext cx="3840163" cy="4351338"/>
          </a:xfrm>
        </p:spPr>
        <p:txBody>
          <a:bodyPr/>
          <a:lstStyle/>
          <a:p>
            <a:r>
              <a:rPr lang="pt-BR" smtClean="0"/>
              <a:t>Ao analisar a mecânica pulmonar em pacientes com BVA submetidos a VM, não foram observadas diferenças entre o primeiro e o segundo dia de aferição, nem entre os dois hospitais, então optou-se por agrupar os dados totalizando </a:t>
            </a:r>
            <a:r>
              <a:rPr lang="pt-BR" b="1" smtClean="0"/>
              <a:t>128 medidas (</a:t>
            </a:r>
            <a:r>
              <a:rPr lang="pt-BR" b="1" smtClean="0">
                <a:solidFill>
                  <a:srgbClr val="FF00FF"/>
                </a:solidFill>
              </a:rPr>
              <a:t>Tabela 3)</a:t>
            </a:r>
            <a:r>
              <a:rPr lang="pt-BR" smtClean="0"/>
              <a:t> </a:t>
            </a:r>
          </a:p>
        </p:txBody>
      </p:sp>
      <p:pic>
        <p:nvPicPr>
          <p:cNvPr id="15364" name="Imagem 3"/>
          <p:cNvPicPr>
            <a:picLocks noChangeAspect="1"/>
          </p:cNvPicPr>
          <p:nvPr/>
        </p:nvPicPr>
        <p:blipFill>
          <a:blip r:embed="rId2">
            <a:extLst>
              <a:ext uri="{28A0092B-C50C-407E-A947-70E740481C1C}">
                <a14:useLocalDpi xmlns:a14="http://schemas.microsoft.com/office/drawing/2010/main" val="0"/>
              </a:ext>
            </a:extLst>
          </a:blip>
          <a:srcRect l="60191" t="20584" r="7950" b="5417"/>
          <a:stretch>
            <a:fillRect/>
          </a:stretch>
        </p:blipFill>
        <p:spPr bwMode="auto">
          <a:xfrm>
            <a:off x="5791200" y="92075"/>
            <a:ext cx="5181600" cy="676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Rectangle 6"/>
          <p:cNvSpPr>
            <a:spLocks noChangeArrowheads="1"/>
          </p:cNvSpPr>
          <p:nvPr/>
        </p:nvSpPr>
        <p:spPr bwMode="auto">
          <a:xfrm>
            <a:off x="207963" y="681038"/>
            <a:ext cx="50180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b="1">
                <a:solidFill>
                  <a:srgbClr val="FF00FF"/>
                </a:solidFill>
              </a:rPr>
              <a:t>Tabela 2-Parâmetros de VM de pacientes em </a:t>
            </a:r>
          </a:p>
          <a:p>
            <a:pPr algn="ctr"/>
            <a:r>
              <a:rPr lang="pt-BR" b="1">
                <a:solidFill>
                  <a:srgbClr val="FF00FF"/>
                </a:solidFill>
              </a:rPr>
              <a:t>dois hospitais, dias 1 e 2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p:cNvSpPr>
            <a:spLocks noGrp="1"/>
          </p:cNvSpPr>
          <p:nvPr>
            <p:ph type="body" idx="1"/>
          </p:nvPr>
        </p:nvSpPr>
        <p:spPr/>
        <p:txBody>
          <a:bodyPr/>
          <a:lstStyle/>
          <a:p>
            <a:r>
              <a:rPr lang="pt-BR" smtClean="0"/>
              <a:t>Chama-se atenção para os altos valores de InRes e ExRes, com mediana de 142 e 158 cmH 2 O/L/s, respectivamente.</a:t>
            </a:r>
          </a:p>
          <a:p>
            <a:r>
              <a:rPr lang="pt-BR" smtClean="0"/>
              <a:t> Mesmo na presença de alta resistência das vias aéreas inferiores, observou-se auto-PEEP mediana baixa 3 cmH2O, com diferença entre as duas unidades (4 vs 2,5 cmH2O; </a:t>
            </a:r>
            <a:r>
              <a:rPr lang="pt-BR" i="1" smtClean="0"/>
              <a:t>p</a:t>
            </a:r>
            <a:r>
              <a:rPr lang="pt-BR" smtClean="0"/>
              <a:t> = 0,018).</a:t>
            </a:r>
          </a:p>
          <a:p>
            <a:r>
              <a:rPr lang="pt-BR" smtClean="0"/>
              <a:t>A complacência estática média nesses pacientes com BVA grave foi de 0,81 ± 0,27 mL/kg/cmH2O enquanto a complacência dinâmica foi de 0,46 ± 0,19 mL/kg/cmH2O.</a:t>
            </a:r>
          </a:p>
          <a:p>
            <a:r>
              <a:rPr lang="pt-BR" smtClean="0"/>
              <a:t>Além disso, as variáveis ​​da mecânica respiratória (Cstat, Cdyn, InRes, ExRes e auto-PEEP) não foram associadas a pior desfecho (tempo de VM ou tempo de permanência na UTI).</a:t>
            </a:r>
          </a:p>
        </p:txBody>
      </p:sp>
      <p:sp>
        <p:nvSpPr>
          <p:cNvPr id="26628" name="Rectangle 4"/>
          <p:cNvSpPr>
            <a:spLocks noChangeArrowheads="1"/>
          </p:cNvSpPr>
          <p:nvPr/>
        </p:nvSpPr>
        <p:spPr bwMode="auto">
          <a:xfrm>
            <a:off x="884238" y="574675"/>
            <a:ext cx="21367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3200">
                <a:solidFill>
                  <a:schemeClr val="accent1"/>
                </a:solidFill>
              </a:rPr>
              <a:t>Resultados</a:t>
            </a:r>
          </a:p>
        </p:txBody>
      </p:sp>
      <p:sp>
        <p:nvSpPr>
          <p:cNvPr id="26629" name="Text Box 5"/>
          <p:cNvSpPr txBox="1">
            <a:spLocks noChangeArrowheads="1"/>
          </p:cNvSpPr>
          <p:nvPr/>
        </p:nvSpPr>
        <p:spPr bwMode="auto">
          <a:xfrm>
            <a:off x="3768725" y="1212850"/>
            <a:ext cx="14620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2400">
                <a:solidFill>
                  <a:srgbClr val="FF00FF"/>
                </a:solidFill>
              </a:rPr>
              <a:t>TABELA 3</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ítulo 1"/>
          <p:cNvSpPr>
            <a:spLocks noGrp="1"/>
          </p:cNvSpPr>
          <p:nvPr>
            <p:ph type="title"/>
          </p:nvPr>
        </p:nvSpPr>
        <p:spPr>
          <a:xfrm>
            <a:off x="0" y="0"/>
            <a:ext cx="8596313" cy="1320800"/>
          </a:xfrm>
        </p:spPr>
        <p:txBody>
          <a:bodyPr/>
          <a:lstStyle/>
          <a:p>
            <a:r>
              <a:rPr lang="pt-BR" smtClean="0"/>
              <a:t>Resultados</a:t>
            </a:r>
          </a:p>
        </p:txBody>
      </p:sp>
      <p:sp>
        <p:nvSpPr>
          <p:cNvPr id="16387" name="Espaço Reservado para Conteúdo 2"/>
          <p:cNvSpPr>
            <a:spLocks noGrp="1"/>
          </p:cNvSpPr>
          <p:nvPr>
            <p:ph idx="1"/>
          </p:nvPr>
        </p:nvSpPr>
        <p:spPr>
          <a:xfrm>
            <a:off x="655638" y="5927725"/>
            <a:ext cx="10956925" cy="744538"/>
          </a:xfrm>
        </p:spPr>
        <p:txBody>
          <a:bodyPr/>
          <a:lstStyle/>
          <a:p>
            <a:pPr marL="0" indent="0" algn="ctr">
              <a:buFont typeface="Wingdings 3" pitchFamily="18" charset="2"/>
              <a:buNone/>
            </a:pPr>
            <a:r>
              <a:rPr lang="pt-BR" dirty="0" smtClean="0"/>
              <a:t>Não foram observadas diferenças entre o primeiro e o segundo dia de medição, nem entre os dois hospitais, então optaram por agrupar os dados totalizando 128 medidas.</a:t>
            </a:r>
          </a:p>
        </p:txBody>
      </p:sp>
      <p:pic>
        <p:nvPicPr>
          <p:cNvPr id="16388" name="Imagem 4"/>
          <p:cNvPicPr>
            <a:picLocks noChangeAspect="1"/>
          </p:cNvPicPr>
          <p:nvPr/>
        </p:nvPicPr>
        <p:blipFill>
          <a:blip r:embed="rId2">
            <a:extLst>
              <a:ext uri="{28A0092B-C50C-407E-A947-70E740481C1C}">
                <a14:useLocalDpi xmlns:a14="http://schemas.microsoft.com/office/drawing/2010/main" val="0"/>
              </a:ext>
            </a:extLst>
          </a:blip>
          <a:srcRect l="29034" t="31250" r="9943" b="30209"/>
          <a:stretch>
            <a:fillRect/>
          </a:stretch>
        </p:blipFill>
        <p:spPr bwMode="auto">
          <a:xfrm>
            <a:off x="320675" y="1479550"/>
            <a:ext cx="11585575" cy="411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tângulo 5"/>
          <p:cNvSpPr/>
          <p:nvPr/>
        </p:nvSpPr>
        <p:spPr>
          <a:xfrm flipV="1">
            <a:off x="838200" y="3565525"/>
            <a:ext cx="10515600" cy="53340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Retângulo 6"/>
          <p:cNvSpPr/>
          <p:nvPr/>
        </p:nvSpPr>
        <p:spPr>
          <a:xfrm>
            <a:off x="838200" y="4119563"/>
            <a:ext cx="10515600" cy="315912"/>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6392" name="Rectangle 8"/>
          <p:cNvSpPr>
            <a:spLocks noChangeArrowheads="1"/>
          </p:cNvSpPr>
          <p:nvPr/>
        </p:nvSpPr>
        <p:spPr bwMode="auto">
          <a:xfrm>
            <a:off x="3049588" y="774700"/>
            <a:ext cx="6400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b="1">
                <a:solidFill>
                  <a:srgbClr val="FF00FF"/>
                </a:solidFill>
              </a:rPr>
              <a:t>Tabela 3-Medidas da mecânica respiratória observadas nos dois hospitais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ítulo 1"/>
          <p:cNvSpPr>
            <a:spLocks noGrp="1"/>
          </p:cNvSpPr>
          <p:nvPr>
            <p:ph type="title"/>
          </p:nvPr>
        </p:nvSpPr>
        <p:spPr/>
        <p:txBody>
          <a:bodyPr/>
          <a:lstStyle/>
          <a:p>
            <a:r>
              <a:rPr lang="pt-BR" smtClean="0"/>
              <a:t>Discussão</a:t>
            </a:r>
          </a:p>
        </p:txBody>
      </p:sp>
      <p:sp>
        <p:nvSpPr>
          <p:cNvPr id="18435" name="Espaço Reservado para Conteúdo 2"/>
          <p:cNvSpPr>
            <a:spLocks noGrp="1"/>
          </p:cNvSpPr>
          <p:nvPr>
            <p:ph idx="1"/>
          </p:nvPr>
        </p:nvSpPr>
        <p:spPr>
          <a:xfrm>
            <a:off x="838200" y="1825625"/>
            <a:ext cx="9356725" cy="4351338"/>
          </a:xfrm>
        </p:spPr>
        <p:txBody>
          <a:bodyPr/>
          <a:lstStyle/>
          <a:p>
            <a:r>
              <a:rPr lang="pt-BR" sz="2400" smtClean="0"/>
              <a:t>Mesmo sabendo que a BVA caracteriza-se por um intenso processo inflamatório nas vias aéreas inferiores, </a:t>
            </a:r>
            <a:r>
              <a:rPr lang="pt-BR" sz="2400" b="1" smtClean="0">
                <a:solidFill>
                  <a:srgbClr val="FF0000"/>
                </a:solidFill>
              </a:rPr>
              <a:t>os altos valores de resistência respiratória</a:t>
            </a:r>
            <a:r>
              <a:rPr lang="pt-BR" sz="2400" smtClean="0"/>
              <a:t> (comparados com valores normais de 30 a 50 cmH2O/L/s descritos na literatura) </a:t>
            </a:r>
            <a:r>
              <a:rPr lang="pt-BR" sz="2400" b="1" smtClean="0">
                <a:solidFill>
                  <a:srgbClr val="FF0000"/>
                </a:solidFill>
              </a:rPr>
              <a:t>observados nesta amostra são impressionantes, sendo &gt;140 cmH2O/L/s em 50% dos bebês</a:t>
            </a:r>
            <a:r>
              <a:rPr lang="pt-BR" sz="2400" smtClean="0"/>
              <a:t>.</a:t>
            </a:r>
          </a:p>
          <a:p>
            <a:r>
              <a:rPr lang="pt-BR" sz="2400" smtClean="0"/>
              <a:t> Como esperado, além da obstrução, </a:t>
            </a:r>
            <a:r>
              <a:rPr lang="pt-BR" sz="2400" b="1" smtClean="0"/>
              <a:t>há redução da complacência pulmonar</a:t>
            </a:r>
            <a:r>
              <a:rPr lang="pt-BR" sz="2400" smtClean="0"/>
              <a:t> </a:t>
            </a:r>
          </a:p>
          <a:p>
            <a:r>
              <a:rPr lang="pt-BR" sz="2400" smtClean="0"/>
              <a:t>Apesar da intensidade e da gravidade observadas nesses valores, o desfecho dessas crianças foi favorável.</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p:txBody>
          <a:bodyPr/>
          <a:lstStyle/>
          <a:p>
            <a:r>
              <a:rPr lang="pt-BR" smtClean="0"/>
              <a:t>Discussão</a:t>
            </a:r>
          </a:p>
        </p:txBody>
      </p:sp>
      <p:sp>
        <p:nvSpPr>
          <p:cNvPr id="19459" name="Espaço Reservado para Conteúdo 2"/>
          <p:cNvSpPr>
            <a:spLocks noGrp="1"/>
          </p:cNvSpPr>
          <p:nvPr>
            <p:ph idx="1"/>
          </p:nvPr>
        </p:nvSpPr>
        <p:spPr>
          <a:xfrm>
            <a:off x="898525" y="1246188"/>
            <a:ext cx="9174163" cy="4351337"/>
          </a:xfrm>
        </p:spPr>
        <p:txBody>
          <a:bodyPr/>
          <a:lstStyle/>
          <a:p>
            <a:r>
              <a:rPr lang="pt-BR" sz="2200" smtClean="0"/>
              <a:t>Quase todos os estudos destacam InRes e ExRes elevados, redução do volume corrente, aumento da auto-PEEP, hiperinsuflação pulmonar, aumento da CRF e diminuição da complacência respiratória.</a:t>
            </a:r>
          </a:p>
          <a:p>
            <a:r>
              <a:rPr lang="pt-BR" sz="2200" b="1" smtClean="0"/>
              <a:t>Neste estudo foram observados valores notavelmente altos para InRes e ExRes (</a:t>
            </a:r>
            <a:r>
              <a:rPr lang="pt-BR" sz="2200" smtClean="0"/>
              <a:t>superiores a 140 cmH2O/L/s em 50% dos casos), maiores do que os 33-60 cmH2O/L/s relatados em lactentes com pulmões normais </a:t>
            </a:r>
          </a:p>
          <a:p>
            <a:r>
              <a:rPr lang="pt-BR" sz="2200" b="1" smtClean="0">
                <a:solidFill>
                  <a:srgbClr val="FF00FF"/>
                </a:solidFill>
              </a:rPr>
              <a:t>Tabelas 4 e 5</a:t>
            </a:r>
          </a:p>
          <a:p>
            <a:endParaRPr lang="pt-BR" sz="2200" b="1" smtClean="0">
              <a:solidFill>
                <a:srgbClr val="FF00FF"/>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m 1"/>
          <p:cNvPicPr>
            <a:picLocks noChangeAspect="1"/>
          </p:cNvPicPr>
          <p:nvPr/>
        </p:nvPicPr>
        <p:blipFill>
          <a:blip r:embed="rId2">
            <a:extLst>
              <a:ext uri="{28A0092B-C50C-407E-A947-70E740481C1C}">
                <a14:useLocalDpi xmlns:a14="http://schemas.microsoft.com/office/drawing/2010/main" val="0"/>
              </a:ext>
            </a:extLst>
          </a:blip>
          <a:srcRect l="27643" t="27823" r="7701" b="16936"/>
          <a:stretch>
            <a:fillRect/>
          </a:stretch>
        </p:blipFill>
        <p:spPr bwMode="auto">
          <a:xfrm>
            <a:off x="503238" y="488950"/>
            <a:ext cx="11337925" cy="562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Rectangle 3"/>
          <p:cNvSpPr>
            <a:spLocks noChangeArrowheads="1"/>
          </p:cNvSpPr>
          <p:nvPr/>
        </p:nvSpPr>
        <p:spPr bwMode="auto">
          <a:xfrm>
            <a:off x="223838" y="219075"/>
            <a:ext cx="11866562" cy="3667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r>
              <a:rPr lang="pt-BR" sz="1600">
                <a:solidFill>
                  <a:srgbClr val="FF00FF"/>
                </a:solidFill>
              </a:rPr>
              <a:t>Tabela 4 -Valores de complacência e resistência em lactentes com pulmões não comprometidos, relatados na literatura</a:t>
            </a:r>
            <a:r>
              <a:rPr lang="pt-BR"/>
              <a:t> </a:t>
            </a:r>
          </a:p>
        </p:txBody>
      </p:sp>
      <p:sp>
        <p:nvSpPr>
          <p:cNvPr id="28676" name="Rectangle 4"/>
          <p:cNvSpPr>
            <a:spLocks noChangeArrowheads="1"/>
          </p:cNvSpPr>
          <p:nvPr/>
        </p:nvSpPr>
        <p:spPr bwMode="auto">
          <a:xfrm>
            <a:off x="325438" y="6207125"/>
            <a:ext cx="11603037" cy="3365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sz="1600">
                <a:solidFill>
                  <a:srgbClr val="FF00FF"/>
                </a:solidFill>
              </a:rPr>
              <a:t>Valores de complacência e resistência em lactentes com bronquiolite viral aguda, relatados na literatura e neste estudo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p:cNvSpPr>
          <p:nvPr>
            <p:ph type="body" idx="1"/>
          </p:nvPr>
        </p:nvSpPr>
        <p:spPr>
          <a:xfrm>
            <a:off x="717550" y="1439863"/>
            <a:ext cx="8596313" cy="4856162"/>
          </a:xfrm>
        </p:spPr>
        <p:txBody>
          <a:bodyPr/>
          <a:lstStyle/>
          <a:p>
            <a:r>
              <a:rPr lang="pt-BR" sz="2000" b="1" dirty="0" smtClean="0"/>
              <a:t>Como consequência desse achado, a </a:t>
            </a:r>
            <a:r>
              <a:rPr lang="pt-BR" sz="2000" b="1" dirty="0" smtClean="0"/>
              <a:t>pressão positiva </a:t>
            </a:r>
            <a:r>
              <a:rPr lang="pt-BR" sz="2000" b="1" smtClean="0"/>
              <a:t>inspiratória (</a:t>
            </a:r>
            <a:r>
              <a:rPr lang="pt-BR" sz="2000" b="1" dirty="0" smtClean="0"/>
              <a:t>PIP) </a:t>
            </a:r>
            <a:r>
              <a:rPr lang="pt-BR" sz="2000" b="1" dirty="0" smtClean="0"/>
              <a:t>elevada é necessária para ventilar os alvéolos</a:t>
            </a:r>
            <a:r>
              <a:rPr lang="pt-BR" sz="2000" dirty="0" smtClean="0"/>
              <a:t>.</a:t>
            </a:r>
          </a:p>
          <a:p>
            <a:r>
              <a:rPr lang="pt-BR" sz="2000" dirty="0" smtClean="0"/>
              <a:t> A maioria dos estudos de crianças com BVA submetidas à VM relatam estratégias ventilatórias com valores de PIP entre 25 e 32 cmH2O, mesmo em crianças &lt;3 meses de idade</a:t>
            </a:r>
          </a:p>
          <a:p>
            <a:r>
              <a:rPr lang="pt-BR" sz="2000" i="1" dirty="0" err="1" smtClean="0"/>
              <a:t>Paediatric</a:t>
            </a:r>
            <a:r>
              <a:rPr lang="pt-BR" sz="2000" i="1" dirty="0" smtClean="0"/>
              <a:t> </a:t>
            </a:r>
            <a:r>
              <a:rPr lang="pt-BR" sz="2000" i="1" dirty="0" err="1" smtClean="0"/>
              <a:t>Mechanical</a:t>
            </a:r>
            <a:r>
              <a:rPr lang="pt-BR" sz="2000" i="1" dirty="0" smtClean="0"/>
              <a:t> </a:t>
            </a:r>
            <a:r>
              <a:rPr lang="pt-BR" sz="2000" i="1" dirty="0" err="1" smtClean="0"/>
              <a:t>Ventilation</a:t>
            </a:r>
            <a:r>
              <a:rPr lang="pt-BR" sz="2000" i="1" dirty="0" smtClean="0"/>
              <a:t> Consensus </a:t>
            </a:r>
            <a:r>
              <a:rPr lang="pt-BR" sz="2000" i="1" dirty="0" err="1" smtClean="0"/>
              <a:t>Conference</a:t>
            </a:r>
            <a:r>
              <a:rPr lang="pt-BR" sz="2000" dirty="0" smtClean="0"/>
              <a:t> (PEMVECC): enfatiza que nenhum valor de PIP é sugerido para uso em doenças obstrutivas Estratégias ventilatórias devem ser baseadas na clínica e na experiência local, em vez de consenso.</a:t>
            </a:r>
          </a:p>
          <a:p>
            <a:r>
              <a:rPr lang="pt-BR" sz="2000" dirty="0" smtClean="0"/>
              <a:t>Considerando os presentes  achados, pode-se supor que, </a:t>
            </a:r>
            <a:r>
              <a:rPr lang="pt-BR" sz="2000" dirty="0" smtClean="0">
                <a:solidFill>
                  <a:srgbClr val="FF0000"/>
                </a:solidFill>
              </a:rPr>
              <a:t>ignorando o aumento da resistência das vias aéreas inferiores e selecionando uma PIP baixa</a:t>
            </a:r>
            <a:r>
              <a:rPr lang="pt-BR" sz="2000" dirty="0" smtClean="0"/>
              <a:t> (desproporcional à gravidade da obstrução), </a:t>
            </a:r>
            <a:r>
              <a:rPr lang="pt-BR" sz="2000" b="1" dirty="0" smtClean="0">
                <a:solidFill>
                  <a:srgbClr val="FF0000"/>
                </a:solidFill>
              </a:rPr>
              <a:t>pode ocorrer desrecrutamento alveolar progressivo (atelectasia) e hipoxemia. </a:t>
            </a:r>
          </a:p>
          <a:p>
            <a:endParaRPr lang="pt-BR" sz="2000" b="1" dirty="0" smtClean="0">
              <a:solidFill>
                <a:srgbClr val="FF0000"/>
              </a:solidFill>
            </a:endParaRPr>
          </a:p>
        </p:txBody>
      </p:sp>
      <p:sp>
        <p:nvSpPr>
          <p:cNvPr id="27652" name="Título 1"/>
          <p:cNvSpPr>
            <a:spLocks/>
          </p:cNvSpPr>
          <p:nvPr/>
        </p:nvSpPr>
        <p:spPr bwMode="auto">
          <a:xfrm>
            <a:off x="677863" y="609600"/>
            <a:ext cx="8596312"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457200"/>
            <a:r>
              <a:rPr lang="pt-BR" sz="3600">
                <a:solidFill>
                  <a:schemeClr val="accent1"/>
                </a:solidFill>
              </a:rPr>
              <a:t>Discussão</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p:cNvSpPr>
          <p:nvPr>
            <p:ph type="body" idx="1"/>
          </p:nvPr>
        </p:nvSpPr>
        <p:spPr>
          <a:xfrm>
            <a:off x="677863" y="1296988"/>
            <a:ext cx="8596312" cy="4745037"/>
          </a:xfrm>
        </p:spPr>
        <p:txBody>
          <a:bodyPr/>
          <a:lstStyle/>
          <a:p>
            <a:pPr>
              <a:lnSpc>
                <a:spcPct val="80000"/>
              </a:lnSpc>
            </a:pPr>
            <a:r>
              <a:rPr lang="pt-BR" smtClean="0"/>
              <a:t>High InRes e ExRes prolongam a constante de tempo. </a:t>
            </a:r>
          </a:p>
          <a:p>
            <a:pPr>
              <a:lnSpc>
                <a:spcPct val="80000"/>
              </a:lnSpc>
            </a:pPr>
            <a:r>
              <a:rPr lang="pt-BR" smtClean="0"/>
              <a:t>A constante de tempo (TC = complacência × resistência) determina o tempo em que as pressões se equalizam no sistema respiratório, regulando assim os tempos inspiratório e expiratório durante a VM. </a:t>
            </a:r>
          </a:p>
          <a:p>
            <a:pPr>
              <a:lnSpc>
                <a:spcPct val="80000"/>
              </a:lnSpc>
            </a:pPr>
            <a:r>
              <a:rPr lang="pt-BR" smtClean="0"/>
              <a:t> Nesse conceito, entende-se que tempos inspiratórios muito curtos induzem hipoventilação por redução do volume corrente alveolar, enquanto tempos expiratórios muito curtos induzem aprisionamento aéreo e auto-PEEP, aumentando o risco de barotrauma. </a:t>
            </a:r>
          </a:p>
          <a:p>
            <a:pPr>
              <a:lnSpc>
                <a:spcPct val="80000"/>
              </a:lnSpc>
            </a:pPr>
            <a:r>
              <a:rPr lang="pt-BR" smtClean="0"/>
              <a:t> Consequentemente, supõe-se que o regime ventilatório proposto para pacientes com alta resistência das vias aéreas aumente os tempos inspiratórios e, principalmente, os tempos expiratórios prolongados (baixo FR). </a:t>
            </a:r>
          </a:p>
          <a:p>
            <a:pPr>
              <a:lnSpc>
                <a:spcPct val="80000"/>
              </a:lnSpc>
            </a:pPr>
            <a:r>
              <a:rPr lang="pt-BR" smtClean="0"/>
              <a:t> Diferentemente do que é proposto para pacientes com SDRA, </a:t>
            </a:r>
            <a:r>
              <a:rPr lang="pt-BR" b="1" smtClean="0">
                <a:solidFill>
                  <a:srgbClr val="0000FF"/>
                </a:solidFill>
              </a:rPr>
              <a:t>o protocolo de ventilação de BVA adotado em ambas as instituições com FR baixo exige o uso de volumes correntes no limite superior (próximo de 10 mL/kg de peso corporal), visando um volume minuto minimamente adequado para a idade.</a:t>
            </a:r>
          </a:p>
        </p:txBody>
      </p:sp>
      <p:sp>
        <p:nvSpPr>
          <p:cNvPr id="29700" name="Título 1"/>
          <p:cNvSpPr>
            <a:spLocks/>
          </p:cNvSpPr>
          <p:nvPr/>
        </p:nvSpPr>
        <p:spPr bwMode="auto">
          <a:xfrm>
            <a:off x="677863" y="609600"/>
            <a:ext cx="8596312"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457200"/>
            <a:r>
              <a:rPr lang="pt-BR" sz="3600">
                <a:solidFill>
                  <a:schemeClr val="accent1"/>
                </a:solidFill>
              </a:rPr>
              <a:t>Discussão</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3"/>
          <p:cNvSpPr>
            <a:spLocks noGrp="1"/>
          </p:cNvSpPr>
          <p:nvPr>
            <p:ph type="body" idx="1"/>
          </p:nvPr>
        </p:nvSpPr>
        <p:spPr>
          <a:xfrm>
            <a:off x="901700" y="1287463"/>
            <a:ext cx="9256713" cy="3881437"/>
          </a:xfrm>
        </p:spPr>
        <p:txBody>
          <a:bodyPr/>
          <a:lstStyle/>
          <a:p>
            <a:r>
              <a:rPr lang="pt-BR" sz="2400" smtClean="0"/>
              <a:t>Bebês com BVA grave podem ter um comprometimento adicional, diminuindo a complacência respiratória (enquanto progridem para SDRA ou hiperinsuflação pulmonar grave). </a:t>
            </a:r>
          </a:p>
          <a:p>
            <a:r>
              <a:rPr lang="pt-BR" sz="2400" b="1" smtClean="0">
                <a:solidFill>
                  <a:srgbClr val="FF0000"/>
                </a:solidFill>
              </a:rPr>
              <a:t>Os baixos valores de Cstat observados em lactentes com BVA reforçam o conceito de comprometimento do parênquima pulmonar</a:t>
            </a:r>
            <a:r>
              <a:rPr lang="pt-BR" sz="2400" smtClean="0"/>
              <a:t> (consolidações e atelectasias) como consequência do processo inflamatório viral e da liberação de mediadores inflamatórios, também devido ao aprisionamento aéreo (aumento da CRF) associação com aumento resistência. </a:t>
            </a:r>
            <a:endParaRPr lang="pt-BR" sz="2400" u="sng" smtClean="0"/>
          </a:p>
          <a:p>
            <a:r>
              <a:rPr lang="pt-BR" sz="2400" smtClean="0"/>
              <a:t> Esses autores encontraram  a Cstat ligeiramente reduzida (0,81 mL/kg/cmH 2 O), como esperado para crianças com obstrução predominante das vias aéreas inferiores e baixa auto-PEEP (</a:t>
            </a:r>
            <a:r>
              <a:rPr lang="pt-BR" sz="2400" b="1" smtClean="0">
                <a:solidFill>
                  <a:srgbClr val="FF00FF"/>
                </a:solidFill>
                <a:hlinkClick r:id="rId2"/>
              </a:rPr>
              <a:t>Tabela 5</a:t>
            </a:r>
            <a:r>
              <a:rPr lang="pt-BR" sz="2400" smtClean="0"/>
              <a:t>) </a:t>
            </a:r>
          </a:p>
        </p:txBody>
      </p:sp>
      <p:sp>
        <p:nvSpPr>
          <p:cNvPr id="30724" name="Título 1"/>
          <p:cNvSpPr>
            <a:spLocks/>
          </p:cNvSpPr>
          <p:nvPr/>
        </p:nvSpPr>
        <p:spPr bwMode="auto">
          <a:xfrm>
            <a:off x="677863" y="609600"/>
            <a:ext cx="8596312"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defTabSz="457200"/>
            <a:r>
              <a:rPr lang="pt-BR" sz="3600">
                <a:solidFill>
                  <a:schemeClr val="accent1"/>
                </a:solidFill>
              </a:rPr>
              <a:t>Discussão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p:txBody>
          <a:bodyPr/>
          <a:lstStyle/>
          <a:p>
            <a:r>
              <a:rPr lang="pt-BR" smtClean="0"/>
              <a:t>Discussão</a:t>
            </a:r>
          </a:p>
        </p:txBody>
      </p:sp>
      <p:sp>
        <p:nvSpPr>
          <p:cNvPr id="22531" name="Espaço Reservado para Conteúdo 2"/>
          <p:cNvSpPr>
            <a:spLocks noGrp="1"/>
          </p:cNvSpPr>
          <p:nvPr>
            <p:ph idx="1"/>
          </p:nvPr>
        </p:nvSpPr>
        <p:spPr>
          <a:xfrm>
            <a:off x="809625" y="1408113"/>
            <a:ext cx="8596313" cy="3881437"/>
          </a:xfrm>
        </p:spPr>
        <p:txBody>
          <a:bodyPr/>
          <a:lstStyle/>
          <a:p>
            <a:r>
              <a:rPr lang="pt-BR" sz="2800" smtClean="0">
                <a:solidFill>
                  <a:srgbClr val="FF0000"/>
                </a:solidFill>
              </a:rPr>
              <a:t>Limitações:</a:t>
            </a:r>
            <a:r>
              <a:rPr lang="pt-BR" sz="2800" smtClean="0"/>
              <a:t> </a:t>
            </a:r>
          </a:p>
          <a:p>
            <a:r>
              <a:rPr lang="pt-BR" sz="2800" smtClean="0"/>
              <a:t> As medições foram avaliadas apenas nas primeiras 48 horas de VM.</a:t>
            </a:r>
          </a:p>
          <a:p>
            <a:pPr marL="457200" lvl="1" indent="0">
              <a:buFont typeface="Wingdings 3" pitchFamily="18" charset="2"/>
              <a:buNone/>
            </a:pPr>
            <a:r>
              <a:rPr lang="pt-BR" sz="2800" smtClean="0"/>
              <a:t>- fase aguda</a:t>
            </a:r>
          </a:p>
          <a:p>
            <a:pPr marL="457200" lvl="1" indent="0">
              <a:buFont typeface="Wingdings 3" pitchFamily="18" charset="2"/>
              <a:buNone/>
            </a:pPr>
            <a:r>
              <a:rPr lang="pt-BR" sz="2800" smtClean="0"/>
              <a:t>- Incluir pacientes em fase tardia da doença pode resultar em um viés na medidas (reversão do processo inflamatório) e induzir a falsas conclusões. </a:t>
            </a:r>
          </a:p>
          <a:p>
            <a:r>
              <a:rPr lang="pt-BR" sz="2800" smtClean="0"/>
              <a:t>Há uma escassez de valores de referência de parâmetros da mecânica ventilatória.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p:txBody>
          <a:bodyPr/>
          <a:lstStyle/>
          <a:p>
            <a:r>
              <a:rPr lang="pt-BR" smtClean="0"/>
              <a:t>Conclusão</a:t>
            </a:r>
          </a:p>
        </p:txBody>
      </p:sp>
      <p:sp>
        <p:nvSpPr>
          <p:cNvPr id="23555" name="Espaço Reservado para Conteúdo 2"/>
          <p:cNvSpPr>
            <a:spLocks noGrp="1"/>
          </p:cNvSpPr>
          <p:nvPr>
            <p:ph idx="1"/>
          </p:nvPr>
        </p:nvSpPr>
        <p:spPr>
          <a:xfrm>
            <a:off x="679450" y="1400175"/>
            <a:ext cx="9132888" cy="5170488"/>
          </a:xfrm>
          <a:solidFill>
            <a:srgbClr val="FFFF00"/>
          </a:solidFill>
          <a:ln w="76200" cmpd="tri">
            <a:solidFill>
              <a:srgbClr val="FF00FF"/>
            </a:solidFill>
            <a:miter lim="800000"/>
            <a:headEnd/>
            <a:tailEnd/>
          </a:ln>
        </p:spPr>
        <p:txBody>
          <a:bodyPr/>
          <a:lstStyle/>
          <a:p>
            <a:r>
              <a:rPr lang="pt-BR" sz="2400" dirty="0" smtClean="0">
                <a:solidFill>
                  <a:srgbClr val="0000FF"/>
                </a:solidFill>
              </a:rPr>
              <a:t>Análise da mecânica respiratória de lactentes com BVA em MV apresentou níveis muito elevados de </a:t>
            </a:r>
            <a:r>
              <a:rPr lang="pt-BR" sz="2400" dirty="0" err="1" smtClean="0">
                <a:solidFill>
                  <a:srgbClr val="0000FF"/>
                </a:solidFill>
              </a:rPr>
              <a:t>InRes</a:t>
            </a:r>
            <a:r>
              <a:rPr lang="pt-BR" sz="2400" dirty="0" smtClean="0">
                <a:solidFill>
                  <a:srgbClr val="0000FF"/>
                </a:solidFill>
              </a:rPr>
              <a:t> e </a:t>
            </a:r>
            <a:r>
              <a:rPr lang="pt-BR" sz="2400" dirty="0" err="1" smtClean="0">
                <a:solidFill>
                  <a:srgbClr val="0000FF"/>
                </a:solidFill>
              </a:rPr>
              <a:t>ExRes</a:t>
            </a:r>
            <a:endParaRPr lang="pt-BR" sz="2400" dirty="0" smtClean="0">
              <a:solidFill>
                <a:srgbClr val="0000FF"/>
              </a:solidFill>
            </a:endParaRPr>
          </a:p>
          <a:p>
            <a:r>
              <a:rPr lang="pt-BR" sz="2400" dirty="0" smtClean="0">
                <a:solidFill>
                  <a:srgbClr val="0000FF"/>
                </a:solidFill>
              </a:rPr>
              <a:t>Para sobrepor o obstrução das vias aéreas, parâmetros ventilatórios mais agressivos são necessário, especialmente PIP</a:t>
            </a:r>
          </a:p>
          <a:p>
            <a:r>
              <a:rPr lang="pt-BR" sz="2400" dirty="0" smtClean="0">
                <a:solidFill>
                  <a:srgbClr val="0000FF"/>
                </a:solidFill>
              </a:rPr>
              <a:t>O monitoramento da mecânica respiratória pode representar uma ferramenta para orientar a estratégia ventilatória a ser adotada em pacientes com BVA grave.</a:t>
            </a:r>
          </a:p>
          <a:p>
            <a:r>
              <a:rPr lang="pt-BR" sz="2400" dirty="0" smtClean="0">
                <a:solidFill>
                  <a:srgbClr val="0000FF"/>
                </a:solidFill>
              </a:rPr>
              <a:t>Novos estudos devem incluir a definição de valores mecânicos em crianças sem comprometimento pulmonar, bem como estudos com medidas de pressão de platô e pressão motriz em doenças pediátricas.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5275" y="131763"/>
            <a:ext cx="9101138" cy="4760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582" name="Text Box 6"/>
          <p:cNvSpPr txBox="1">
            <a:spLocks noChangeArrowheads="1"/>
          </p:cNvSpPr>
          <p:nvPr/>
        </p:nvSpPr>
        <p:spPr bwMode="auto">
          <a:xfrm>
            <a:off x="3922713" y="6126163"/>
            <a:ext cx="3306762" cy="73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sz="2400" b="1">
                <a:solidFill>
                  <a:srgbClr val="0000FF"/>
                </a:solidFill>
              </a:rPr>
              <a:t>REFERÊNCIAS</a:t>
            </a:r>
          </a:p>
          <a:p>
            <a:pPr algn="ctr"/>
            <a:r>
              <a:rPr lang="pt-BR">
                <a:solidFill>
                  <a:srgbClr val="FF00FF"/>
                </a:solidFill>
              </a:rPr>
              <a:t>Consultem no ARTIGO (LIVRE!)</a:t>
            </a:r>
          </a:p>
        </p:txBody>
      </p:sp>
      <p:sp>
        <p:nvSpPr>
          <p:cNvPr id="24583" name="Rectangle 7"/>
          <p:cNvSpPr>
            <a:spLocks noChangeArrowheads="1"/>
          </p:cNvSpPr>
          <p:nvPr/>
        </p:nvSpPr>
        <p:spPr bwMode="auto">
          <a:xfrm>
            <a:off x="0" y="4899025"/>
            <a:ext cx="11953875" cy="1228725"/>
          </a:xfrm>
          <a:prstGeom prst="rect">
            <a:avLst/>
          </a:prstGeom>
          <a:solidFill>
            <a:srgbClr val="FFFF00"/>
          </a:solidFill>
          <a:ln w="38100">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dirty="0">
                <a:solidFill>
                  <a:srgbClr val="0000FF"/>
                </a:solidFill>
              </a:rPr>
              <a:t>Bebês com BVA que necessitam de suporte VM apresentam valores de </a:t>
            </a:r>
            <a:r>
              <a:rPr lang="pt-BR" dirty="0" err="1">
                <a:solidFill>
                  <a:srgbClr val="0000FF"/>
                </a:solidFill>
              </a:rPr>
              <a:t>InRes</a:t>
            </a:r>
            <a:r>
              <a:rPr lang="pt-BR" dirty="0">
                <a:solidFill>
                  <a:srgbClr val="0000FF"/>
                </a:solidFill>
              </a:rPr>
              <a:t> (Resistência inspiratória) e </a:t>
            </a:r>
            <a:r>
              <a:rPr lang="pt-BR" dirty="0" err="1">
                <a:solidFill>
                  <a:srgbClr val="0000FF"/>
                </a:solidFill>
              </a:rPr>
              <a:t>ExRes</a:t>
            </a:r>
            <a:r>
              <a:rPr lang="pt-BR" dirty="0">
                <a:solidFill>
                  <a:srgbClr val="0000FF"/>
                </a:solidFill>
              </a:rPr>
              <a:t> (Resistência expiratória) muito altos. Esses achados podem ser a razão para os parâmetros ventilatórios agressivos, especialmente PIP, necessários para ventilar esse grupo de crianças com obstrução das vias aéreas inferiores.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p:cNvSpPr>
          <p:nvPr>
            <p:ph type="title"/>
          </p:nvPr>
        </p:nvSpPr>
        <p:spPr/>
        <p:txBody>
          <a:bodyPr/>
          <a:lstStyle/>
          <a:p>
            <a:r>
              <a:rPr lang="pt-BR" smtClean="0"/>
              <a:t>OBRIGADA!</a:t>
            </a:r>
          </a:p>
        </p:txBody>
      </p:sp>
      <p:pic>
        <p:nvPicPr>
          <p:cNvPr id="31749" name="Picture 10"/>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311150" y="1446213"/>
            <a:ext cx="11158538" cy="197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0" name="Text Box 6"/>
          <p:cNvSpPr txBox="1">
            <a:spLocks noChangeArrowheads="1"/>
          </p:cNvSpPr>
          <p:nvPr/>
        </p:nvSpPr>
        <p:spPr bwMode="auto">
          <a:xfrm>
            <a:off x="7620000" y="3459163"/>
            <a:ext cx="3867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FF00FF"/>
                </a:solidFill>
              </a:rPr>
              <a:t>Hospital Materno Infantil de Brasília</a:t>
            </a:r>
          </a:p>
        </p:txBody>
      </p:sp>
      <p:sp>
        <p:nvSpPr>
          <p:cNvPr id="31752" name="AutoShape 8" descr="Resultado de imagem para imagens de brasília"/>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pt-BR"/>
          </a:p>
        </p:txBody>
      </p:sp>
      <p:sp>
        <p:nvSpPr>
          <p:cNvPr id="31754" name="AutoShape 10" descr="Resultado de imagem para imagens de brasília"/>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pt-BR"/>
          </a:p>
        </p:txBody>
      </p:sp>
      <p:pic>
        <p:nvPicPr>
          <p:cNvPr id="31755"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87775" y="3797300"/>
            <a:ext cx="3997325" cy="270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756" name="Text Box 12"/>
          <p:cNvSpPr txBox="1">
            <a:spLocks noChangeArrowheads="1"/>
          </p:cNvSpPr>
          <p:nvPr/>
        </p:nvSpPr>
        <p:spPr bwMode="auto">
          <a:xfrm>
            <a:off x="7761288" y="6289675"/>
            <a:ext cx="75565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200">
                <a:solidFill>
                  <a:srgbClr val="FF00FF"/>
                </a:solidFill>
              </a:rPr>
              <a:t>GOOGLE</a:t>
            </a:r>
          </a:p>
        </p:txBody>
      </p:sp>
    </p:spTree>
  </p:cSld>
  <p:clrMapOvr>
    <a:masterClrMapping/>
  </p:clrMapOvr>
</p:sld>
</file>

<file path=ppt/theme/theme1.xml><?xml version="1.0" encoding="utf-8"?>
<a:theme xmlns:a="http://schemas.openxmlformats.org/drawingml/2006/main" name="Facetado">
  <a:themeElements>
    <a:clrScheme name="Azul Quente">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ado">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ado">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624</TotalTime>
  <Words>1552</Words>
  <Application>Microsoft Office PowerPoint</Application>
  <PresentationFormat>Personalizar</PresentationFormat>
  <Paragraphs>131</Paragraphs>
  <Slides>24</Slides>
  <Notes>0</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24</vt:i4>
      </vt:variant>
    </vt:vector>
  </HeadingPairs>
  <TitlesOfParts>
    <vt:vector size="32" baseType="lpstr">
      <vt:lpstr>Trebuchet MS</vt:lpstr>
      <vt:lpstr>Arial</vt:lpstr>
      <vt:lpstr>Wingdings 3</vt:lpstr>
      <vt:lpstr>Calibri</vt:lpstr>
      <vt:lpstr>Cabin Sketch</vt:lpstr>
      <vt:lpstr>Wingdings</vt:lpstr>
      <vt:lpstr>inherit</vt:lpstr>
      <vt:lpstr>Facetado</vt:lpstr>
      <vt:lpstr>Apresentação do PowerPoint</vt:lpstr>
      <vt:lpstr>Introdução</vt:lpstr>
      <vt:lpstr>Introdução</vt:lpstr>
      <vt:lpstr>Introdução</vt:lpstr>
      <vt:lpstr>Materiais e Métodos</vt:lpstr>
      <vt:lpstr>Materiais e Métodos</vt:lpstr>
      <vt:lpstr>Materiais e Métodos</vt:lpstr>
      <vt:lpstr>Materiais e Métodos</vt:lpstr>
      <vt:lpstr>Apresentação do PowerPoint</vt:lpstr>
      <vt:lpstr>Resultados</vt:lpstr>
      <vt:lpstr>Resultados</vt:lpstr>
      <vt:lpstr>Resultados</vt:lpstr>
      <vt:lpstr>Apresentação do PowerPoint</vt:lpstr>
      <vt:lpstr>Resultados</vt:lpstr>
      <vt:lpstr>Discussão</vt:lpstr>
      <vt:lpstr>Discussão</vt:lpstr>
      <vt:lpstr>Apresentação do PowerPoint</vt:lpstr>
      <vt:lpstr>Apresentação do PowerPoint</vt:lpstr>
      <vt:lpstr>Apresentação do PowerPoint</vt:lpstr>
      <vt:lpstr>Apresentação do PowerPoint</vt:lpstr>
      <vt:lpstr>Discussão</vt:lpstr>
      <vt:lpstr>Conclusão</vt:lpstr>
      <vt:lpstr>Apresentação do PowerPoint</vt:lpstr>
      <vt:lpstr>OBRIGADA!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Gilma dos Santos</dc:creator>
  <cp:lastModifiedBy>Paulo</cp:lastModifiedBy>
  <cp:revision>44</cp:revision>
  <dcterms:created xsi:type="dcterms:W3CDTF">2022-09-02T20:48:17Z</dcterms:created>
  <dcterms:modified xsi:type="dcterms:W3CDTF">2022-09-14T16:55:09Z</dcterms:modified>
</cp:coreProperties>
</file>