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6" r:id="rId4"/>
    <p:sldId id="258" r:id="rId5"/>
    <p:sldId id="287" r:id="rId6"/>
    <p:sldId id="259" r:id="rId7"/>
    <p:sldId id="260" r:id="rId8"/>
    <p:sldId id="288" r:id="rId9"/>
    <p:sldId id="261" r:id="rId10"/>
    <p:sldId id="303" r:id="rId11"/>
    <p:sldId id="263" r:id="rId12"/>
    <p:sldId id="304" r:id="rId13"/>
    <p:sldId id="264" r:id="rId14"/>
    <p:sldId id="298" r:id="rId15"/>
    <p:sldId id="265" r:id="rId16"/>
    <p:sldId id="266" r:id="rId17"/>
    <p:sldId id="299" r:id="rId18"/>
    <p:sldId id="301" r:id="rId19"/>
    <p:sldId id="300" r:id="rId20"/>
    <p:sldId id="267" r:id="rId21"/>
    <p:sldId id="307" r:id="rId22"/>
    <p:sldId id="272" r:id="rId23"/>
    <p:sldId id="283" r:id="rId24"/>
    <p:sldId id="305" r:id="rId25"/>
    <p:sldId id="271" r:id="rId26"/>
    <p:sldId id="284" r:id="rId27"/>
    <p:sldId id="285" r:id="rId28"/>
    <p:sldId id="270" r:id="rId29"/>
    <p:sldId id="289" r:id="rId30"/>
    <p:sldId id="275" r:id="rId31"/>
    <p:sldId id="290" r:id="rId32"/>
    <p:sldId id="296" r:id="rId33"/>
    <p:sldId id="274" r:id="rId34"/>
    <p:sldId id="308" r:id="rId35"/>
    <p:sldId id="291" r:id="rId36"/>
    <p:sldId id="292" r:id="rId37"/>
    <p:sldId id="312" r:id="rId38"/>
    <p:sldId id="276" r:id="rId39"/>
    <p:sldId id="277" r:id="rId40"/>
    <p:sldId id="309" r:id="rId41"/>
    <p:sldId id="310" r:id="rId42"/>
    <p:sldId id="273" r:id="rId43"/>
    <p:sldId id="313" r:id="rId44"/>
    <p:sldId id="295" r:id="rId45"/>
    <p:sldId id="293" r:id="rId46"/>
    <p:sldId id="278" r:id="rId47"/>
    <p:sldId id="311" r:id="rId48"/>
    <p:sldId id="294" r:id="rId49"/>
    <p:sldId id="314" r:id="rId50"/>
    <p:sldId id="280" r:id="rId51"/>
    <p:sldId id="279" r:id="rId52"/>
    <p:sldId id="281" r:id="rId53"/>
    <p:sldId id="302" r:id="rId54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92" d="100"/>
          <a:sy n="92" d="100"/>
        </p:scale>
        <p:origin x="-259" y="-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D5129-22BB-4F96-933B-E809CC6D8F9E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39D0A-8F21-456C-8130-4A1F5F6F3B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8816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9BA88-D8E3-4616-BF7B-7C8DB167AC83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0A1C6-91ED-470A-B72F-0504DBE30C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450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29523-5ADD-4583-AEF2-8EA95660404F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63C45-151C-4BA6-8803-C72FB13500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5794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3A3F4-EB82-4B2A-951D-5E128E62B82D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82F81-53EC-4BCC-8905-A5E11BD68D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909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5A8BC-4346-4267-926D-180F2697DFC0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8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15997-E4D5-4103-A016-9C7B092C70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1460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2A18E-8FC8-4F19-85B9-6BE162209AD7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4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1155A-3C3F-42C0-99D8-ED757418BE4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4072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2807C-CBB8-45D3-9336-887D3F586792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3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77CCA-AB6C-42A3-984C-93BCF247C5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138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17FC2-1574-4AA4-8C01-60DAB215168F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4B73E-49BD-41A5-A550-F23CDA2DD8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988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61535-964F-4528-8012-737BB892E907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99B2D-3B6F-4F38-A885-653B21CFCB9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324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35C77-C5FA-4274-9BAF-FB131D2494FE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8D2B3-6E78-40D4-8B5C-176DEFA00B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6878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F9F2E-B73D-4967-850D-D7369C29AFDA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F4FB-A57C-42DF-9495-812ADC6ED19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236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18E15E-75B5-42AB-9427-649D44D38C50}" type="datetimeFigureOut">
              <a:rPr lang="pt-BR"/>
              <a:pPr>
                <a:defRPr/>
              </a:pPr>
              <a:t>15/09/2022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E75C53-8569-4ABE-A56E-F60741C0B2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1852289/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1573213" y="384175"/>
            <a:ext cx="9144000" cy="2982913"/>
          </a:xfrm>
        </p:spPr>
        <p:txBody>
          <a:bodyPr/>
          <a:lstStyle/>
          <a:p>
            <a:r>
              <a:rPr lang="pt-BR" sz="4000" b="1" smtClean="0">
                <a:solidFill>
                  <a:srgbClr val="00B050"/>
                </a:solidFill>
                <a:latin typeface="Britannic Bold" pitchFamily="34" charset="0"/>
              </a:rPr>
              <a:t>Acidose metabólica ao invés de hipo/hipercapnia nas primeiras </a:t>
            </a:r>
            <a:br>
              <a:rPr lang="pt-BR" sz="4000" b="1" smtClean="0">
                <a:solidFill>
                  <a:srgbClr val="00B050"/>
                </a:solidFill>
                <a:latin typeface="Britannic Bold" pitchFamily="34" charset="0"/>
              </a:rPr>
            </a:br>
            <a:r>
              <a:rPr lang="pt-BR" sz="4000" b="1" smtClean="0">
                <a:solidFill>
                  <a:srgbClr val="00B050"/>
                </a:solidFill>
                <a:latin typeface="Britannic Bold" pitchFamily="34" charset="0"/>
              </a:rPr>
              <a:t>72 horas de vida associada a</a:t>
            </a:r>
            <a:br>
              <a:rPr lang="pt-BR" sz="4000" b="1" smtClean="0">
                <a:solidFill>
                  <a:srgbClr val="00B050"/>
                </a:solidFill>
                <a:latin typeface="Britannic Bold" pitchFamily="34" charset="0"/>
              </a:rPr>
            </a:br>
            <a:r>
              <a:rPr lang="pt-BR" sz="4000" b="1" smtClean="0">
                <a:solidFill>
                  <a:srgbClr val="00B050"/>
                </a:solidFill>
                <a:latin typeface="Britannic Bold" pitchFamily="34" charset="0"/>
              </a:rPr>
              <a:t>hemorragia intraventricular em recém-nascidos prematuros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06488" y="4694238"/>
            <a:ext cx="9561512" cy="1933575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</a:pPr>
            <a:r>
              <a:rPr lang="pt-BR" sz="2200" smtClean="0"/>
              <a:t>Apresentação: Aldo Ferrini – R4 de Neonatologia HMIB </a:t>
            </a:r>
          </a:p>
          <a:p>
            <a:pPr>
              <a:lnSpc>
                <a:spcPct val="70000"/>
              </a:lnSpc>
            </a:pPr>
            <a:r>
              <a:rPr lang="pt-BR" sz="2200" smtClean="0"/>
              <a:t>                              Amanda Franco – R4 de Neonatologia HMIB</a:t>
            </a:r>
          </a:p>
          <a:p>
            <a:pPr>
              <a:lnSpc>
                <a:spcPct val="70000"/>
              </a:lnSpc>
            </a:pPr>
            <a:r>
              <a:rPr lang="pt-BR" sz="2200" smtClean="0"/>
              <a:t>Coordenação:  Paulo R.  Margotto </a:t>
            </a:r>
          </a:p>
          <a:p>
            <a:pPr>
              <a:lnSpc>
                <a:spcPct val="70000"/>
              </a:lnSpc>
            </a:pPr>
            <a:r>
              <a:rPr lang="pt-BR" sz="2200" smtClean="0">
                <a:hlinkClick r:id="rId2"/>
              </a:rPr>
              <a:t>www.paulomargotto.com.br</a:t>
            </a:r>
            <a:r>
              <a:rPr lang="pt-BR" sz="2200" smtClean="0"/>
              <a:t> </a:t>
            </a:r>
          </a:p>
          <a:p>
            <a:pPr>
              <a:lnSpc>
                <a:spcPct val="70000"/>
              </a:lnSpc>
            </a:pPr>
            <a:r>
              <a:rPr lang="pt-BR" sz="2200" smtClean="0"/>
              <a:t>Brasília, 17 de setembro de 2022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3543300"/>
            <a:ext cx="12192000" cy="9128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3"/>
              </a:rPr>
              <a:t/>
            </a:r>
            <a:br>
              <a:rPr lang="pt-BR" b="1">
                <a:hlinkClick r:id="rId3"/>
              </a:rPr>
            </a:br>
            <a:r>
              <a:rPr lang="pt-BR" sz="1400" b="1">
                <a:hlinkClick r:id="rId3"/>
              </a:rPr>
              <a:t>Metabolic</a:t>
            </a:r>
            <a:r>
              <a:rPr lang="pt-BR" sz="1400">
                <a:hlinkClick r:id="rId3"/>
              </a:rPr>
              <a:t> </a:t>
            </a:r>
            <a:r>
              <a:rPr lang="pt-BR" sz="1400" b="1">
                <a:hlinkClick r:id="rId3"/>
              </a:rPr>
              <a:t>acidosis</a:t>
            </a:r>
            <a:r>
              <a:rPr lang="pt-BR" sz="1400">
                <a:hlinkClick r:id="rId3"/>
              </a:rPr>
              <a:t> rather than </a:t>
            </a:r>
            <a:r>
              <a:rPr lang="pt-BR" sz="1400" b="1">
                <a:hlinkClick r:id="rId3"/>
              </a:rPr>
              <a:t>hypo</a:t>
            </a:r>
            <a:r>
              <a:rPr lang="pt-BR" sz="1400">
                <a:hlinkClick r:id="rId3"/>
              </a:rPr>
              <a:t>/</a:t>
            </a:r>
            <a:r>
              <a:rPr lang="pt-BR" sz="1400" b="1">
                <a:hlinkClick r:id="rId3"/>
              </a:rPr>
              <a:t>hypercapnia</a:t>
            </a:r>
            <a:r>
              <a:rPr lang="pt-BR" sz="1400">
                <a:hlinkClick r:id="rId3"/>
              </a:rPr>
              <a:t> in the first 72 hours of life associated with intraventricular hemorrhage in preterm neonates.</a:t>
            </a:r>
            <a:r>
              <a:rPr lang="pt-BR" sz="1400"/>
              <a:t>Goswami IR, Abou Mehrem A, Scott J, Esser MJ, Mohammad K.J Matern Fetal Neonatal Med. 2021 Dec;34(23):3874-3882. doi: 10.1080/14767058.2019.1701649. Epub 2019 Dec 18.PMID: 31852289</a:t>
            </a:r>
          </a:p>
        </p:txBody>
      </p:sp>
      <p:pic>
        <p:nvPicPr>
          <p:cNvPr id="2055" name="Imagem 4"/>
          <p:cNvPicPr>
            <a:picLocks noChangeAspect="1"/>
          </p:cNvPicPr>
          <p:nvPr/>
        </p:nvPicPr>
        <p:blipFill>
          <a:blip r:embed="rId4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800" y="4483100"/>
            <a:ext cx="1797050" cy="190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614363"/>
            <a:ext cx="1911350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950" y="688975"/>
            <a:ext cx="23050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93863"/>
            <a:ext cx="10256838" cy="4486275"/>
          </a:xfrm>
        </p:spPr>
        <p:txBody>
          <a:bodyPr rtlCol="0">
            <a:no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200" dirty="0"/>
              <a:t>A melhora nas estratégias de ventilação aumentou a taxa de sobrevivência de RN prematuros mudando o foco das pesquisas para </a:t>
            </a:r>
            <a:r>
              <a:rPr lang="pt-BR" sz="2200" b="1" dirty="0">
                <a:solidFill>
                  <a:schemeClr val="accent1">
                    <a:lumMod val="75000"/>
                  </a:schemeClr>
                </a:solidFill>
              </a:rPr>
              <a:t>minimizar lesões cerebrais</a:t>
            </a:r>
            <a:r>
              <a:rPr lang="pt-BR" sz="2200" dirty="0"/>
              <a:t>. </a:t>
            </a: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200" dirty="0"/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200" dirty="0"/>
              <a:t>A adaptação inicial à vida extrauterina é crucial, pois muitas complicações podem ser evitadas se houver uma transição fisiológica mais suave. </a:t>
            </a: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200" dirty="0"/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200" dirty="0"/>
              <a:t>Durante a primeira semana de vida, RN prematuros podem encontrar vários desafios como </a:t>
            </a:r>
            <a:r>
              <a:rPr lang="pt-BR" sz="2200" dirty="0">
                <a:solidFill>
                  <a:schemeClr val="accent1">
                    <a:lumMod val="75000"/>
                  </a:schemeClr>
                </a:solidFill>
              </a:rPr>
              <a:t>nascimento fora do centro de atendimento terciário, ausência de esteroides </a:t>
            </a:r>
            <a:r>
              <a:rPr lang="pt-BR" sz="2200" dirty="0" err="1">
                <a:solidFill>
                  <a:schemeClr val="accent1">
                    <a:lumMod val="75000"/>
                  </a:schemeClr>
                </a:solidFill>
              </a:rPr>
              <a:t>antenatais</a:t>
            </a:r>
            <a:r>
              <a:rPr lang="pt-BR" sz="22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pt-BR" sz="2200" dirty="0" err="1">
                <a:solidFill>
                  <a:schemeClr val="accent1">
                    <a:lumMod val="75000"/>
                  </a:schemeClr>
                </a:solidFill>
              </a:rPr>
              <a:t>corioamnionite</a:t>
            </a:r>
            <a:r>
              <a:rPr lang="pt-BR" sz="2200" dirty="0">
                <a:solidFill>
                  <a:schemeClr val="accent1">
                    <a:lumMod val="75000"/>
                  </a:schemeClr>
                </a:solidFill>
              </a:rPr>
              <a:t>, má </a:t>
            </a:r>
            <a:r>
              <a:rPr lang="pt-BR" sz="2200" dirty="0" err="1">
                <a:solidFill>
                  <a:schemeClr val="accent1">
                    <a:lumMod val="75000"/>
                  </a:schemeClr>
                </a:solidFill>
              </a:rPr>
              <a:t>autorregulação</a:t>
            </a:r>
            <a:r>
              <a:rPr lang="pt-BR" sz="2200" dirty="0">
                <a:solidFill>
                  <a:schemeClr val="accent1">
                    <a:lumMod val="75000"/>
                  </a:schemeClr>
                </a:solidFill>
              </a:rPr>
              <a:t> cerebral, persistência do canal arterial e pequena complacência pulmonar</a:t>
            </a:r>
            <a:r>
              <a:rPr lang="pt-BR" sz="2200" dirty="0"/>
              <a:t>. </a:t>
            </a: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Cerca de </a:t>
            </a:r>
            <a:r>
              <a:rPr lang="pt-BR" b="1" dirty="0"/>
              <a:t>25% </a:t>
            </a:r>
            <a:r>
              <a:rPr lang="pt-BR" dirty="0"/>
              <a:t>de todos RN prematuros &lt;1500 g têm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lesão cerebral aguda na forma de hemorragia intraventricular</a:t>
            </a:r>
            <a:r>
              <a:rPr lang="pt-BR" dirty="0"/>
              <a:t> (HIV),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hemorragias </a:t>
            </a:r>
            <a:r>
              <a:rPr lang="pt-BR" dirty="0" err="1">
                <a:solidFill>
                  <a:schemeClr val="accent1">
                    <a:lumMod val="75000"/>
                  </a:schemeClr>
                </a:solidFill>
              </a:rPr>
              <a:t>intraparenquimatosas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t-BR" dirty="0"/>
              <a:t>e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lesão isquêmica </a:t>
            </a:r>
            <a:r>
              <a:rPr lang="pt-BR" dirty="0"/>
              <a:t>que podem afetar o desenvolvimento cerebral subsequente devido à perda de células progenitoras neurais e/ou desenvolvimento de dilatação ventricular pós-hemorrágica. 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Em RNPT extremos, a </a:t>
            </a:r>
            <a:r>
              <a:rPr lang="pt-BR" b="1" dirty="0"/>
              <a:t>incidência de lesão cerebral é de até 45% </a:t>
            </a:r>
            <a:r>
              <a:rPr lang="pt-BR" dirty="0"/>
              <a:t>com uma concomitante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alta probabilidade de desenvolvimento neurológico a longo prazo deficiência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Os prematuros são suscetíveis a hemorragias da </a:t>
            </a:r>
            <a:r>
              <a:rPr lang="pt-BR" b="1" dirty="0"/>
              <a:t>frágil rede vascular da matriz germinativa</a:t>
            </a:r>
            <a:r>
              <a:rPr lang="pt-BR" dirty="0"/>
              <a:t>, que é sensível a flutuações no fluxo sanguíneo cerebral (FSC).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Vários fatores, incluindo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pressão parcial de dióxido de carbono </a:t>
            </a:r>
            <a:r>
              <a:rPr lang="pt-BR" dirty="0"/>
              <a:t>(PaCO2) e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pressão arterial sistêmica </a:t>
            </a:r>
            <a:r>
              <a:rPr lang="pt-BR" dirty="0"/>
              <a:t>(PAS) afetam o FSC.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 resposta fisiológica usual à </a:t>
            </a:r>
            <a:r>
              <a:rPr lang="pt-BR" b="1" dirty="0" err="1"/>
              <a:t>hipercapnia</a:t>
            </a:r>
            <a:r>
              <a:rPr lang="pt-BR" b="1" dirty="0"/>
              <a:t> é a vasodilatação cerebral e o aumento do FSC</a:t>
            </a:r>
            <a:r>
              <a:rPr lang="pt-BR" dirty="0"/>
              <a:t>. Além disso, a </a:t>
            </a:r>
            <a:r>
              <a:rPr lang="pt-BR" dirty="0" err="1"/>
              <a:t>autorregulação</a:t>
            </a:r>
            <a:r>
              <a:rPr lang="pt-BR" dirty="0"/>
              <a:t> cerebral incompleta pode resultar em maior suscetibilidade do cérebro imaturo à </a:t>
            </a:r>
            <a:r>
              <a:rPr lang="pt-BR" b="1" dirty="0"/>
              <a:t>hemorragia</a:t>
            </a:r>
            <a:r>
              <a:rPr lang="pt-BR" dirty="0"/>
              <a:t>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Por outro lado, a </a:t>
            </a:r>
            <a:r>
              <a:rPr lang="pt-BR" b="1" dirty="0" err="1"/>
              <a:t>hipocapnia</a:t>
            </a:r>
            <a:r>
              <a:rPr lang="pt-BR" dirty="0"/>
              <a:t> resulta em vasoconstrição cerebral com risco </a:t>
            </a:r>
            <a:r>
              <a:rPr lang="pt-BR" b="1" dirty="0"/>
              <a:t>potencial de isquemia</a:t>
            </a:r>
            <a:r>
              <a:rPr lang="pt-BR" dirty="0"/>
              <a:t>. Aumentos agudos no CO2 expirado têm sido associados a um aumento súbito da oxigenação cerebral e diminuição da atividade elétrica.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 dirty="0"/>
              <a:t>A </a:t>
            </a:r>
            <a:r>
              <a:rPr lang="pt-BR" b="1" dirty="0" err="1"/>
              <a:t>hipercapnia</a:t>
            </a:r>
            <a:r>
              <a:rPr lang="pt-BR" b="1" dirty="0"/>
              <a:t> permissiva e a </a:t>
            </a:r>
            <a:r>
              <a:rPr lang="pt-BR" b="1" dirty="0" err="1"/>
              <a:t>extubação</a:t>
            </a:r>
            <a:r>
              <a:rPr lang="pt-BR" b="1" dirty="0"/>
              <a:t> precoce como estratégia de ventilação protetora pulmonar são agora uma prática amplamente aceita na UTIN</a:t>
            </a:r>
            <a:r>
              <a:rPr lang="pt-BR" dirty="0"/>
              <a:t>; entretanto, os limites superiores e inferiores seguros de PaCO2 em prematuros durante a primeira semana de vida ainda são controversos.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Neste estudo, será examinado 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efeito de medidas precoces de gases sanguíneos de PaCO2 e desequilíbrio ácido-base sobre o risco de desenvolver HIV em prematuros extremos durante a primeira semana de vida</a:t>
            </a:r>
            <a:r>
              <a:rPr lang="pt-BR" dirty="0"/>
              <a:t>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 hipótese subjacente é de que RN com valores de PaCO2 nos extremos superior e inferior terão uma maior incidência de HIV.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Desenho do estudo e população: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Foi realizado um estudo de coorte retrospectivo entre janeiro de 2013 e dezembro de 2016.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Todos os prematuros com idade gestacional entre 23</a:t>
            </a:r>
            <a:r>
              <a:rPr lang="pt-BR" sz="1300" dirty="0"/>
              <a:t>0/7</a:t>
            </a:r>
            <a:r>
              <a:rPr lang="pt-BR" dirty="0"/>
              <a:t> e 29</a:t>
            </a:r>
            <a:r>
              <a:rPr lang="pt-BR" sz="1600" dirty="0"/>
              <a:t>0/7</a:t>
            </a:r>
            <a:r>
              <a:rPr lang="pt-BR" dirty="0"/>
              <a:t> semanas internados na Unidade de Terapia Intensiva Neonatal (UTIN) do </a:t>
            </a:r>
            <a:r>
              <a:rPr lang="pt-BR" dirty="0" err="1"/>
              <a:t>Foothills</a:t>
            </a:r>
            <a:r>
              <a:rPr lang="pt-BR" dirty="0"/>
              <a:t> Medical Center, Calgary, Alberta, Canadá e que tiveram 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pelo menos 7 gasometrias feitas nas primeiras 72 horas de vida foram incluídos no estudo</a:t>
            </a:r>
            <a:r>
              <a:rPr lang="pt-BR" dirty="0"/>
              <a:t>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Os critérios de exclusão foram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cardiopatia congênita, anomalias cromossômicas, malformações cerebrais estruturais e hemorragias cerebrais intrauterinas com base em ultrassonografias pré-natais</a:t>
            </a:r>
            <a:r>
              <a:rPr lang="pt-BR" dirty="0"/>
              <a:t>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Características maternas e dados sobre a evolução neonatal durante as primeiras 72 horas de vida foram coletados de prontuários eletrônicos. O estudo foi aprovado pelo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comitê de ética em pesquisa da Universidade de Calgary </a:t>
            </a:r>
            <a:r>
              <a:rPr lang="pt-BR" dirty="0"/>
              <a:t>(REB 15–2797).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Análise de gases sanguíneos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Naquele centro, a prática é atingir um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nível de PaCO2 entre 45-55 mmHg</a:t>
            </a:r>
            <a:r>
              <a:rPr lang="pt-BR" dirty="0"/>
              <a:t> e usar </a:t>
            </a:r>
            <a:r>
              <a:rPr lang="pt-BR" b="1" dirty="0"/>
              <a:t>ventilação direcionada a volume</a:t>
            </a:r>
            <a:r>
              <a:rPr lang="pt-BR" dirty="0"/>
              <a:t> em RN nascidos com 29 semanas de IG, com o </a:t>
            </a:r>
            <a:r>
              <a:rPr lang="pt-BR" b="1" dirty="0"/>
              <a:t>objetivo de </a:t>
            </a:r>
            <a:r>
              <a:rPr lang="pt-BR" b="1" dirty="0" err="1"/>
              <a:t>extubação</a:t>
            </a:r>
            <a:r>
              <a:rPr lang="pt-BR" b="1" dirty="0"/>
              <a:t> precoce</a:t>
            </a:r>
            <a:r>
              <a:rPr lang="pt-BR" dirty="0"/>
              <a:t>. Todos os gases sanguíneos arteriais feitos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dentro de 72 horas de vida </a:t>
            </a:r>
            <a:r>
              <a:rPr lang="pt-BR" dirty="0"/>
              <a:t>para cada indivíduo foram registrados em função do tempo desde o nascimento.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Para cada paciente, a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PaCO2 máxima</a:t>
            </a:r>
            <a:r>
              <a:rPr lang="pt-BR" dirty="0"/>
              <a:t> (PaCO2max), a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PaCO2 mínima </a:t>
            </a:r>
            <a:r>
              <a:rPr lang="pt-BR" dirty="0"/>
              <a:t>(PaCO2min) e a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mediana da PaCO2 </a:t>
            </a:r>
            <a:r>
              <a:rPr lang="pt-BR" dirty="0"/>
              <a:t>foi calculada a partir de todos os valores de PaCO2 nas primeiras 72 horas de vida.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As variações de PaCO2 específicas do paciente ao longo do período de avaliação de 72 horas foram quantificadas pelo </a:t>
            </a:r>
            <a:r>
              <a:rPr lang="pt-BR" b="1" smtClean="0"/>
              <a:t>cálculo da média ponderada pelo tempo</a:t>
            </a:r>
            <a:r>
              <a:rPr lang="pt-BR" smtClean="0"/>
              <a:t> (TW</a:t>
            </a:r>
            <a:r>
              <a:rPr lang="pt-BR" sz="1800" smtClean="0"/>
              <a:t>avg</a:t>
            </a:r>
            <a:r>
              <a:rPr lang="pt-BR" smtClean="0"/>
              <a:t>) </a:t>
            </a:r>
            <a:r>
              <a:rPr lang="pt-BR" b="1" smtClean="0"/>
              <a:t>PaCO2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Onde:</a:t>
            </a:r>
          </a:p>
          <a:p>
            <a:pPr lvl="1" algn="just"/>
            <a:r>
              <a:rPr lang="pt-BR" smtClean="0"/>
              <a:t>Pn é o valor de PaCO2 de uma amostra de sangue colhida no ponto de tempo tn</a:t>
            </a:r>
            <a:endParaRPr lang="pt-BR" sz="1600" smtClean="0"/>
          </a:p>
          <a:p>
            <a:pPr lvl="1" algn="just"/>
            <a:r>
              <a:rPr lang="pt-BR" smtClean="0"/>
              <a:t>tn = horas de vida quando o sangue amostra foi coletada, </a:t>
            </a:r>
          </a:p>
          <a:p>
            <a:pPr lvl="1" algn="just"/>
            <a:r>
              <a:rPr lang="pt-BR" smtClean="0"/>
              <a:t>tp = horas de vida quando a amostra de sangue anterior foi coletada, </a:t>
            </a:r>
          </a:p>
          <a:p>
            <a:pPr lvl="1" algn="just"/>
            <a:r>
              <a:rPr lang="pt-BR" smtClean="0"/>
              <a:t>T = tempo em horas quando a última amostra de sangue foi coletada.</a:t>
            </a:r>
          </a:p>
        </p:txBody>
      </p:sp>
      <p:pic>
        <p:nvPicPr>
          <p:cNvPr id="10244" name="Espaço Reservado para Conteú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50" t="23724" r="15092" b="70789"/>
          <a:stretch>
            <a:fillRect/>
          </a:stretch>
        </p:blipFill>
        <p:spPr bwMode="auto">
          <a:xfrm>
            <a:off x="3051175" y="5656263"/>
            <a:ext cx="57689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754313" y="5656263"/>
            <a:ext cx="6364287" cy="896937"/>
          </a:xfrm>
          <a:prstGeom prst="rect">
            <a:avLst/>
          </a:prstGeom>
          <a:noFill/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 exposição geral de cada RN aos valores de PaCO2 foram quantificados pelo cálculo do 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Índice Cumulativo de Exposição (CIE)</a:t>
            </a:r>
            <a:r>
              <a:rPr lang="pt-BR" dirty="0"/>
              <a:t>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 CIE para </a:t>
            </a:r>
            <a:r>
              <a:rPr lang="pt-BR" dirty="0" err="1"/>
              <a:t>hipocapnia</a:t>
            </a:r>
            <a:r>
              <a:rPr lang="pt-BR" dirty="0"/>
              <a:t> e </a:t>
            </a:r>
            <a:r>
              <a:rPr lang="pt-BR" dirty="0" err="1"/>
              <a:t>hipercapnia</a:t>
            </a:r>
            <a:r>
              <a:rPr lang="pt-BR" dirty="0"/>
              <a:t>, assumindo valores de corte de PaCO2 variáveis foi calculado da seguinte forma: </a:t>
            </a:r>
          </a:p>
          <a:p>
            <a:pPr lvl="1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CIE para hipocapnia (mmHg.hora)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Onde:</a:t>
            </a:r>
          </a:p>
          <a:p>
            <a:pPr lvl="1" algn="just"/>
            <a:r>
              <a:rPr lang="pt-BR" smtClean="0"/>
              <a:t>Pn é o valor de PaCO2 de uma amostra de sangue colhida no ponto de tempo tn e menor que C, </a:t>
            </a:r>
          </a:p>
          <a:p>
            <a:pPr lvl="1" algn="just"/>
            <a:r>
              <a:rPr lang="pt-BR" smtClean="0"/>
              <a:t>tn = horas de vida quando a amostra de sangue foi colhida, </a:t>
            </a:r>
          </a:p>
          <a:p>
            <a:pPr lvl="1" algn="just"/>
            <a:r>
              <a:rPr lang="pt-BR" smtClean="0"/>
              <a:t>tp = horas de vida quando a amostra de sangue anterior foi coletada, </a:t>
            </a:r>
          </a:p>
          <a:p>
            <a:pPr lvl="1" algn="just"/>
            <a:r>
              <a:rPr lang="pt-BR" smtClean="0"/>
              <a:t>C é o PaCO2 corte (35, 40 e 45 mmHg).</a:t>
            </a:r>
          </a:p>
          <a:p>
            <a:pPr lvl="1" algn="just"/>
            <a:endParaRPr lang="pt-BR" smtClean="0"/>
          </a:p>
        </p:txBody>
      </p:sp>
      <p:pic>
        <p:nvPicPr>
          <p:cNvPr id="1229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28" t="55589" r="21835" b="39481"/>
          <a:stretch>
            <a:fillRect/>
          </a:stretch>
        </p:blipFill>
        <p:spPr bwMode="auto">
          <a:xfrm>
            <a:off x="7200900" y="5187950"/>
            <a:ext cx="3325813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918325" y="5176838"/>
            <a:ext cx="3890963" cy="758825"/>
          </a:xfrm>
          <a:prstGeom prst="rect">
            <a:avLst/>
          </a:prstGeom>
          <a:noFill/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CIE para hipercapnia (mmHg.hora)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Onde: </a:t>
            </a:r>
          </a:p>
          <a:p>
            <a:pPr lvl="1" algn="just"/>
            <a:r>
              <a:rPr lang="pt-BR" smtClean="0"/>
              <a:t>Pn é o valor de PaCO2 de uma amostra de sangue colhida no ponto de tempo tn e mais que C, </a:t>
            </a:r>
          </a:p>
          <a:p>
            <a:pPr lvl="1" algn="just"/>
            <a:r>
              <a:rPr lang="pt-BR" smtClean="0"/>
              <a:t>tn = horas de vida quando a amostra de sangue foi colhida, </a:t>
            </a:r>
          </a:p>
          <a:p>
            <a:pPr lvl="1" algn="just"/>
            <a:r>
              <a:rPr lang="pt-BR" smtClean="0"/>
              <a:t>tp = horas de vida quando a amostra de sangue anterior foi coletada, </a:t>
            </a:r>
          </a:p>
          <a:p>
            <a:pPr lvl="1" algn="just"/>
            <a:r>
              <a:rPr lang="pt-BR" smtClean="0"/>
              <a:t>C é o PaCO2 corte (55 e 60 mmHg). </a:t>
            </a:r>
          </a:p>
        </p:txBody>
      </p:sp>
      <p:pic>
        <p:nvPicPr>
          <p:cNvPr id="1331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08" t="75072" r="21724" b="21057"/>
          <a:stretch>
            <a:fillRect/>
          </a:stretch>
        </p:blipFill>
        <p:spPr bwMode="auto">
          <a:xfrm>
            <a:off x="6816725" y="5221288"/>
            <a:ext cx="3830638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816725" y="5137150"/>
            <a:ext cx="3933825" cy="820738"/>
          </a:xfrm>
          <a:prstGeom prst="rect">
            <a:avLst/>
          </a:prstGeom>
          <a:noFill/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A acidose metabólica foi caracterizada pelo pH máximo, mínimo e médio, déficit de base (DB), níveis de bicarbonato e lactato.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Além disso, </a:t>
            </a:r>
            <a:r>
              <a:rPr lang="pt-BR" b="1" smtClean="0"/>
              <a:t>para explicar a variabilidade nos intervalos de tempo </a:t>
            </a:r>
            <a:r>
              <a:rPr lang="pt-BR" smtClean="0"/>
              <a:t>entre o sangue análise de gás a área total sob a curva (AUC) usando regra trapezoidal nas primeiras 48 h de vida foi </a:t>
            </a:r>
            <a:r>
              <a:rPr lang="pt-BR" b="1" smtClean="0"/>
              <a:t>calculado para os níveis de PaCO2, DB, lactato e bicarbonato</a:t>
            </a:r>
            <a:r>
              <a:rPr lang="pt-BR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Imagem 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A HIV foi </a:t>
            </a:r>
            <a:r>
              <a:rPr lang="pt-BR" smtClean="0">
                <a:solidFill>
                  <a:schemeClr val="accent1"/>
                </a:solidFill>
              </a:rPr>
              <a:t>diagnosticada por US de crânio obtido por acesso à fontanela anterior</a:t>
            </a:r>
            <a:r>
              <a:rPr lang="pt-BR" smtClean="0"/>
              <a:t> feito na primeira semana de vida que foi revisada por um </a:t>
            </a:r>
            <a:r>
              <a:rPr lang="pt-BR" smtClean="0">
                <a:solidFill>
                  <a:schemeClr val="accent1"/>
                </a:solidFill>
              </a:rPr>
              <a:t>neurorradiologista cego</a:t>
            </a:r>
            <a:r>
              <a:rPr lang="pt-BR" smtClean="0"/>
              <a:t>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As imagens foram classificadas com base nos critérios de Papile: </a:t>
            </a:r>
          </a:p>
          <a:p>
            <a:pPr marL="457200" lvl="1" indent="0" algn="just">
              <a:buFont typeface="Arial" charset="0"/>
              <a:buNone/>
            </a:pPr>
            <a:r>
              <a:rPr lang="pt-BR" b="1" smtClean="0"/>
              <a:t>Grau 1</a:t>
            </a:r>
            <a:r>
              <a:rPr lang="pt-BR" smtClean="0"/>
              <a:t>: hemorragia restrita a matriz germinativa; </a:t>
            </a:r>
          </a:p>
          <a:p>
            <a:pPr marL="457200" lvl="1" indent="0" algn="just">
              <a:buFont typeface="Arial" charset="0"/>
              <a:buNone/>
            </a:pPr>
            <a:r>
              <a:rPr lang="pt-BR" b="1" smtClean="0"/>
              <a:t>Grau 2</a:t>
            </a:r>
            <a:r>
              <a:rPr lang="pt-BR" smtClean="0"/>
              <a:t>: extensão da hemorragia intraventricular sem expansão dos ventrículos e preenchendo menos de 50% do volume do ventrículo; </a:t>
            </a:r>
          </a:p>
          <a:p>
            <a:pPr marL="457200" lvl="1" indent="0" algn="just">
              <a:buFont typeface="Arial" charset="0"/>
              <a:buNone/>
            </a:pPr>
            <a:r>
              <a:rPr lang="pt-BR" b="1" smtClean="0"/>
              <a:t>Grau 3</a:t>
            </a:r>
            <a:r>
              <a:rPr lang="pt-BR" smtClean="0"/>
              <a:t>: maior extensão da hemorragia e dilatação dos ventrículos e </a:t>
            </a:r>
          </a:p>
          <a:p>
            <a:pPr marL="457200" lvl="1" indent="0" algn="just">
              <a:buFont typeface="Arial" charset="0"/>
              <a:buNone/>
            </a:pPr>
            <a:r>
              <a:rPr lang="pt-BR" b="1" smtClean="0"/>
              <a:t>Grau 4</a:t>
            </a:r>
            <a:r>
              <a:rPr lang="pt-BR" smtClean="0"/>
              <a:t>: qualquer grau com hemorragia intraparenquimatosa.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Imagem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Dois resultados primários foram considerados para análise:</a:t>
            </a:r>
          </a:p>
          <a:p>
            <a:pPr lvl="1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accent1"/>
                </a:solidFill>
              </a:rPr>
              <a:t>(1) qualquer grau de HIV e </a:t>
            </a:r>
          </a:p>
          <a:p>
            <a:pPr lvl="1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accent1"/>
                </a:solidFill>
              </a:rPr>
              <a:t>(2) HIV moderado a grave (Grau 3 e 4) diagnosticados em até 7 dias de vida.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 incidência de </a:t>
            </a:r>
            <a:r>
              <a:rPr lang="pt-BR" dirty="0" err="1"/>
              <a:t>leucomalácia</a:t>
            </a:r>
            <a:r>
              <a:rPr lang="pt-BR" dirty="0"/>
              <a:t> </a:t>
            </a:r>
            <a:r>
              <a:rPr lang="pt-BR" dirty="0" err="1"/>
              <a:t>periventricular</a:t>
            </a:r>
            <a:r>
              <a:rPr lang="pt-BR" dirty="0"/>
              <a:t> cística foi extremamente baixa nessa coorte, e </a:t>
            </a:r>
            <a:r>
              <a:rPr lang="pt-BR" dirty="0" err="1"/>
              <a:t>leucomalácia</a:t>
            </a:r>
            <a:r>
              <a:rPr lang="pt-BR" dirty="0"/>
              <a:t> </a:t>
            </a:r>
            <a:r>
              <a:rPr lang="pt-BR" dirty="0" err="1"/>
              <a:t>periventricular</a:t>
            </a:r>
            <a:r>
              <a:rPr lang="pt-BR" dirty="0"/>
              <a:t> não cística é difícil de diagnosticar por US.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Como a RM não é realizada rotineiramente nessa UTIN, a </a:t>
            </a:r>
            <a:r>
              <a:rPr lang="pt-BR" dirty="0" err="1"/>
              <a:t>leucomalácia</a:t>
            </a:r>
            <a:r>
              <a:rPr lang="pt-BR" dirty="0"/>
              <a:t> </a:t>
            </a:r>
            <a:r>
              <a:rPr lang="pt-BR" dirty="0" err="1"/>
              <a:t>periventricular</a:t>
            </a:r>
            <a:r>
              <a:rPr lang="pt-BR" dirty="0"/>
              <a:t> não foi considerada como medida de resultado.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70000"/>
              </a:lnSpc>
            </a:pPr>
            <a:r>
              <a:rPr lang="pt-BR" sz="2400" smtClean="0"/>
              <a:t>Para </a:t>
            </a:r>
            <a:r>
              <a:rPr lang="pt-BR" sz="2400" smtClean="0">
                <a:solidFill>
                  <a:schemeClr val="accent1"/>
                </a:solidFill>
              </a:rPr>
              <a:t>variáveis ​​categóricas </a:t>
            </a:r>
            <a:r>
              <a:rPr lang="pt-BR" sz="2400" smtClean="0"/>
              <a:t>foi utilizado o </a:t>
            </a:r>
            <a:r>
              <a:rPr lang="pt-BR" sz="2400" smtClean="0">
                <a:solidFill>
                  <a:schemeClr val="accent1"/>
                </a:solidFill>
              </a:rPr>
              <a:t>teste qui-quadrado</a:t>
            </a:r>
            <a:r>
              <a:rPr lang="pt-BR" sz="2400" smtClean="0"/>
              <a:t>. </a:t>
            </a:r>
          </a:p>
          <a:p>
            <a:pPr algn="just">
              <a:lnSpc>
                <a:spcPct val="70000"/>
              </a:lnSpc>
            </a:pPr>
            <a:endParaRPr lang="pt-BR" sz="2400" smtClean="0"/>
          </a:p>
          <a:p>
            <a:pPr algn="just">
              <a:lnSpc>
                <a:spcPct val="70000"/>
              </a:lnSpc>
            </a:pPr>
            <a:r>
              <a:rPr lang="pt-BR" sz="2400" smtClean="0"/>
              <a:t>Para </a:t>
            </a:r>
            <a:r>
              <a:rPr lang="pt-BR" sz="2400" smtClean="0">
                <a:solidFill>
                  <a:schemeClr val="accent1"/>
                </a:solidFill>
              </a:rPr>
              <a:t>variável contínua </a:t>
            </a:r>
            <a:r>
              <a:rPr lang="pt-BR" sz="2400" smtClean="0"/>
              <a:t>foi utilizado o </a:t>
            </a:r>
            <a:r>
              <a:rPr lang="pt-BR" sz="2400" smtClean="0">
                <a:solidFill>
                  <a:schemeClr val="accent1"/>
                </a:solidFill>
              </a:rPr>
              <a:t>teste t de Student </a:t>
            </a:r>
            <a:r>
              <a:rPr lang="pt-BR" sz="2400" smtClean="0"/>
              <a:t>se paramétrico e o </a:t>
            </a:r>
            <a:r>
              <a:rPr lang="pt-BR" sz="2400" smtClean="0">
                <a:solidFill>
                  <a:schemeClr val="accent1"/>
                </a:solidFill>
              </a:rPr>
              <a:t>teste U de Mann-Whitney</a:t>
            </a:r>
            <a:r>
              <a:rPr lang="pt-BR" sz="2400" smtClean="0"/>
              <a:t> se não paramétrico. </a:t>
            </a:r>
          </a:p>
          <a:p>
            <a:pPr algn="just">
              <a:lnSpc>
                <a:spcPct val="70000"/>
              </a:lnSpc>
            </a:pPr>
            <a:endParaRPr lang="pt-BR" sz="2400" smtClean="0"/>
          </a:p>
          <a:p>
            <a:pPr algn="just">
              <a:lnSpc>
                <a:spcPct val="70000"/>
              </a:lnSpc>
            </a:pPr>
            <a:r>
              <a:rPr lang="pt-BR" sz="2400" smtClean="0"/>
              <a:t>Análises univariadas foram realizadas para identificar possíveis fatores de risco que podem estar associados à HIV individualmente, que foram então usados ​​nos </a:t>
            </a:r>
            <a:r>
              <a:rPr lang="pt-BR" sz="2400" smtClean="0">
                <a:solidFill>
                  <a:schemeClr val="accent1"/>
                </a:solidFill>
              </a:rPr>
              <a:t>modelos de regressão logística multivariável juntamente com os escores SNAPPE-II</a:t>
            </a:r>
            <a:r>
              <a:rPr lang="pt-BR" sz="2400" smtClean="0"/>
              <a:t> como um </a:t>
            </a:r>
            <a:r>
              <a:rPr lang="pt-BR" sz="2400" b="1" smtClean="0"/>
              <a:t>marcador de gravidade clínica na admissão </a:t>
            </a:r>
            <a:r>
              <a:rPr lang="pt-BR" sz="2400" smtClean="0"/>
              <a:t>para determinar quais parâmetros de gasometria eram preditores independentes do desfecho primário.</a:t>
            </a:r>
          </a:p>
          <a:p>
            <a:pPr algn="just">
              <a:lnSpc>
                <a:spcPct val="70000"/>
              </a:lnSpc>
            </a:pPr>
            <a:endParaRPr lang="pt-BR" sz="2400" smtClean="0"/>
          </a:p>
          <a:p>
            <a:pPr algn="just">
              <a:lnSpc>
                <a:spcPct val="70000"/>
              </a:lnSpc>
            </a:pPr>
            <a:r>
              <a:rPr lang="pt-BR" sz="2400" smtClean="0"/>
              <a:t>Modelos de regressão logística separados foram construídos para cada um dos resultados primários.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Durante janeiro de 2013 e dezembro de 2016, </a:t>
            </a:r>
            <a:r>
              <a:rPr lang="pt-BR" b="1" smtClean="0">
                <a:solidFill>
                  <a:schemeClr val="accent1"/>
                </a:solidFill>
              </a:rPr>
              <a:t>432</a:t>
            </a:r>
            <a:r>
              <a:rPr lang="pt-BR" smtClean="0"/>
              <a:t> bebês que foram elegíveis para o estudo.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No entanto, apenas </a:t>
            </a:r>
            <a:r>
              <a:rPr lang="pt-BR" b="1" smtClean="0">
                <a:solidFill>
                  <a:schemeClr val="accent1"/>
                </a:solidFill>
              </a:rPr>
              <a:t>272</a:t>
            </a:r>
            <a:r>
              <a:rPr lang="pt-BR" smtClean="0"/>
              <a:t> bebês tiveram </a:t>
            </a:r>
            <a:r>
              <a:rPr lang="pt-BR" b="1" smtClean="0">
                <a:solidFill>
                  <a:schemeClr val="accent1"/>
                </a:solidFill>
              </a:rPr>
              <a:t>7 gasometrias </a:t>
            </a:r>
            <a:r>
              <a:rPr lang="pt-BR" smtClean="0"/>
              <a:t>feitas dentro de </a:t>
            </a:r>
            <a:r>
              <a:rPr lang="pt-BR" b="1" smtClean="0">
                <a:solidFill>
                  <a:schemeClr val="accent1"/>
                </a:solidFill>
              </a:rPr>
              <a:t>72 horas de vida </a:t>
            </a:r>
            <a:r>
              <a:rPr lang="pt-BR" smtClean="0"/>
              <a:t>e, portanto, </a:t>
            </a:r>
            <a:r>
              <a:rPr lang="pt-BR" b="1" smtClean="0"/>
              <a:t>preencheram os critérios de inclusão</a:t>
            </a:r>
            <a:r>
              <a:rPr lang="pt-BR" smtClean="0"/>
              <a:t>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Os recém-nascidos excluídos tinham idade gestacional média (IG) de 27,1 ± 1,0 semanas e apenas 5% (9/161) apresentavam HIV.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mtClean="0"/>
              <a:t>Nesta coorte, a proporção de </a:t>
            </a:r>
            <a:r>
              <a:rPr lang="pt-BR" b="1" smtClean="0">
                <a:solidFill>
                  <a:schemeClr val="accent1"/>
                </a:solidFill>
              </a:rPr>
              <a:t>bebês nascidos por cesariana</a:t>
            </a:r>
            <a:r>
              <a:rPr lang="pt-BR" smtClean="0"/>
              <a:t> e o número </a:t>
            </a:r>
            <a:r>
              <a:rPr lang="pt-BR" b="1" smtClean="0">
                <a:solidFill>
                  <a:schemeClr val="accent1"/>
                </a:solidFill>
              </a:rPr>
              <a:t>gestantes que receberam esteróides pré-natais </a:t>
            </a:r>
            <a:r>
              <a:rPr lang="pt-BR" smtClean="0"/>
              <a:t>foi </a:t>
            </a:r>
            <a:r>
              <a:rPr lang="pt-BR" b="1" smtClean="0"/>
              <a:t>menor no grupo HIV</a:t>
            </a:r>
            <a:r>
              <a:rPr lang="pt-BR" smtClean="0"/>
              <a:t>. </a:t>
            </a:r>
          </a:p>
          <a:p>
            <a:pPr algn="just">
              <a:lnSpc>
                <a:spcPct val="80000"/>
              </a:lnSpc>
            </a:pPr>
            <a:endParaRPr lang="pt-BR" smtClean="0"/>
          </a:p>
          <a:p>
            <a:pPr algn="just">
              <a:lnSpc>
                <a:spcPct val="80000"/>
              </a:lnSpc>
            </a:pPr>
            <a:r>
              <a:rPr lang="pt-BR" smtClean="0"/>
              <a:t>Os </a:t>
            </a:r>
            <a:r>
              <a:rPr lang="pt-BR" b="1" smtClean="0"/>
              <a:t>neonatos com HIV </a:t>
            </a:r>
            <a:r>
              <a:rPr lang="pt-BR" smtClean="0"/>
              <a:t>estavam </a:t>
            </a:r>
            <a:r>
              <a:rPr lang="pt-BR" b="1" smtClean="0"/>
              <a:t>mais graves durante as primeiras 72h </a:t>
            </a:r>
            <a:r>
              <a:rPr lang="pt-BR" smtClean="0"/>
              <a:t>após o nascimento com maiores necessidades de sedação, inotrópicos, bolus de solução salina e infusão de bicarbonato. </a:t>
            </a:r>
          </a:p>
          <a:p>
            <a:pPr algn="just">
              <a:lnSpc>
                <a:spcPct val="80000"/>
              </a:lnSpc>
            </a:pPr>
            <a:endParaRPr lang="pt-BR" smtClean="0"/>
          </a:p>
          <a:p>
            <a:pPr algn="just">
              <a:lnSpc>
                <a:spcPct val="80000"/>
              </a:lnSpc>
            </a:pPr>
            <a:r>
              <a:rPr lang="pt-BR" smtClean="0"/>
              <a:t>A </a:t>
            </a:r>
            <a:r>
              <a:rPr lang="pt-BR" smtClean="0">
                <a:solidFill>
                  <a:srgbClr val="0033CC"/>
                </a:solidFill>
              </a:rPr>
              <a:t>Tabela 1</a:t>
            </a:r>
            <a:r>
              <a:rPr lang="pt-BR" smtClean="0"/>
              <a:t> resume as características clínicas e o curso clínico da coorte do estudo.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>
          <a:xfrm>
            <a:off x="434975" y="647700"/>
            <a:ext cx="4248150" cy="4351338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pt-BR" sz="1400" smtClean="0"/>
              <a:t>Os dois grupos foram semelhantes, exceto por mais recém-nascidos PIG no grupo sem HIV. </a:t>
            </a:r>
          </a:p>
          <a:p>
            <a:pPr algn="just">
              <a:lnSpc>
                <a:spcPct val="120000"/>
              </a:lnSpc>
            </a:pPr>
            <a:r>
              <a:rPr lang="pt-BR" sz="1400" smtClean="0"/>
              <a:t>Enquanto </a:t>
            </a:r>
            <a:r>
              <a:rPr lang="pt-BR" sz="1400" b="1" smtClean="0"/>
              <a:t>menos exposição a esteróides pré-natais e partos operatórios no grupo HIV</a:t>
            </a:r>
            <a:r>
              <a:rPr lang="pt-BR" sz="1400" smtClean="0"/>
              <a:t>. </a:t>
            </a:r>
          </a:p>
          <a:p>
            <a:pPr algn="just">
              <a:lnSpc>
                <a:spcPct val="120000"/>
              </a:lnSpc>
            </a:pPr>
            <a:r>
              <a:rPr lang="pt-BR" sz="1400" smtClean="0"/>
              <a:t>Os recém-nascidos do </a:t>
            </a:r>
            <a:r>
              <a:rPr lang="pt-BR" sz="1400" b="1" smtClean="0"/>
              <a:t>grupo HIV </a:t>
            </a:r>
            <a:r>
              <a:rPr lang="pt-BR" sz="1400" smtClean="0"/>
              <a:t>ficaram mais graves com mais </a:t>
            </a:r>
            <a:r>
              <a:rPr lang="pt-BR" sz="1400" b="1" smtClean="0"/>
              <a:t>exposição à sedação, suporte hemodinâmico, infusão de bicarbonato</a:t>
            </a:r>
            <a:r>
              <a:rPr lang="pt-BR" sz="1400" smtClean="0"/>
              <a:t> </a:t>
            </a:r>
            <a:r>
              <a:rPr lang="pt-BR" sz="1400" b="1" smtClean="0"/>
              <a:t>E COM  MAIOR MORTALIDADE</a:t>
            </a:r>
          </a:p>
          <a:p>
            <a:pPr algn="just">
              <a:lnSpc>
                <a:spcPct val="120000"/>
              </a:lnSpc>
              <a:buFont typeface="Arial" charset="0"/>
              <a:buNone/>
            </a:pPr>
            <a:r>
              <a:rPr lang="pt-BR" sz="1400" smtClean="0"/>
              <a:t>PPROM: ruptura prematura de membrana; </a:t>
            </a:r>
          </a:p>
          <a:p>
            <a:pPr algn="just">
              <a:lnSpc>
                <a:spcPct val="120000"/>
              </a:lnSpc>
              <a:buFont typeface="Arial" charset="0"/>
              <a:buNone/>
            </a:pPr>
            <a:r>
              <a:rPr lang="pt-BR" sz="1400" smtClean="0"/>
              <a:t>PIG: pequeno para idade gestacional; </a:t>
            </a:r>
          </a:p>
          <a:p>
            <a:pPr algn="just">
              <a:lnSpc>
                <a:spcPct val="120000"/>
              </a:lnSpc>
              <a:buFont typeface="Arial" charset="0"/>
              <a:buNone/>
            </a:pPr>
            <a:r>
              <a:rPr lang="pt-BR" sz="1400" smtClean="0"/>
              <a:t>iNO: terapia com óxido nítrico inalatório; </a:t>
            </a:r>
          </a:p>
          <a:p>
            <a:pPr algn="just">
              <a:lnSpc>
                <a:spcPct val="120000"/>
              </a:lnSpc>
              <a:buFont typeface="Arial" charset="0"/>
              <a:buNone/>
            </a:pPr>
            <a:r>
              <a:rPr lang="pt-BR" sz="1400" smtClean="0"/>
              <a:t>PDA:  Persistência do canal arterial</a:t>
            </a:r>
          </a:p>
          <a:p>
            <a:pPr algn="just">
              <a:lnSpc>
                <a:spcPct val="120000"/>
              </a:lnSpc>
              <a:buFont typeface="Arial" charset="0"/>
              <a:buNone/>
            </a:pPr>
            <a:r>
              <a:rPr lang="pt-BR" sz="1400" smtClean="0"/>
              <a:t>a) Teste qui-quadrado para frequências relativas e teste t para variáveis contínuas. </a:t>
            </a:r>
          </a:p>
          <a:p>
            <a:pPr algn="just">
              <a:lnSpc>
                <a:spcPct val="120000"/>
              </a:lnSpc>
              <a:buFont typeface="Arial" charset="0"/>
              <a:buNone/>
            </a:pPr>
            <a:r>
              <a:rPr lang="pt-BR" sz="1400" smtClean="0"/>
              <a:t>b) Recebeu infusões de opióides nas primeiras 72h de vida.</a:t>
            </a:r>
          </a:p>
          <a:p>
            <a:pPr algn="just">
              <a:lnSpc>
                <a:spcPct val="120000"/>
              </a:lnSpc>
              <a:buFont typeface="Arial" charset="0"/>
              <a:buNone/>
            </a:pPr>
            <a:r>
              <a:rPr lang="pt-BR" sz="1400" smtClean="0"/>
              <a:t>c) Recebeu bolus de soro fisiológico nas primeiras 72 h de vida.</a:t>
            </a:r>
          </a:p>
          <a:p>
            <a:pPr algn="just">
              <a:lnSpc>
                <a:spcPct val="120000"/>
              </a:lnSpc>
              <a:buFont typeface="Arial" charset="0"/>
              <a:buNone/>
            </a:pPr>
            <a:endParaRPr lang="pt-BR" sz="1400" smtClean="0"/>
          </a:p>
        </p:txBody>
      </p:sp>
      <p:sp>
        <p:nvSpPr>
          <p:cNvPr id="20483" name="Espaço Reservado para Conteúdo 2"/>
          <p:cNvSpPr txBox="1">
            <a:spLocks/>
          </p:cNvSpPr>
          <p:nvPr/>
        </p:nvSpPr>
        <p:spPr bwMode="auto">
          <a:xfrm>
            <a:off x="1449388" y="212725"/>
            <a:ext cx="10515600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t-BR" sz="2000" b="1" i="1">
                <a:solidFill>
                  <a:srgbClr val="0033CC"/>
                </a:solidFill>
              </a:rPr>
              <a:t>Tabela 1. Comparação das características basais de neonatos com e sem hemorragia intraventricular</a:t>
            </a:r>
            <a:r>
              <a:rPr lang="pt-BR" sz="2800" b="1"/>
              <a:t>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</a:pPr>
            <a:endParaRPr lang="pt-BR" sz="2800" b="1"/>
          </a:p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</a:pPr>
            <a:endParaRPr lang="pt-BR" sz="2800"/>
          </a:p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</a:pPr>
            <a:endParaRPr lang="pt-BR" sz="2800"/>
          </a:p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</a:pPr>
            <a:endParaRPr lang="pt-BR" sz="2800"/>
          </a:p>
        </p:txBody>
      </p:sp>
      <p:pic>
        <p:nvPicPr>
          <p:cNvPr id="20484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38" y="1014413"/>
            <a:ext cx="6426200" cy="463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5019675" y="2792413"/>
            <a:ext cx="6727825" cy="260350"/>
          </a:xfrm>
          <a:prstGeom prst="rect">
            <a:avLst/>
          </a:prstGeom>
          <a:noFill/>
          <a:ln w="19050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5024438" y="3354388"/>
            <a:ext cx="6769100" cy="295275"/>
          </a:xfrm>
          <a:prstGeom prst="rect">
            <a:avLst/>
          </a:prstGeom>
          <a:noFill/>
          <a:ln w="19050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4938713" y="4402138"/>
            <a:ext cx="6786562" cy="582612"/>
          </a:xfrm>
          <a:prstGeom prst="rect">
            <a:avLst/>
          </a:prstGeom>
          <a:noFill/>
          <a:ln w="12700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4970463" y="5018088"/>
            <a:ext cx="6761162" cy="265112"/>
          </a:xfrm>
          <a:prstGeom prst="rect">
            <a:avLst/>
          </a:prstGeom>
          <a:noFill/>
          <a:ln w="12700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auto">
          <a:xfrm>
            <a:off x="4951413" y="5456238"/>
            <a:ext cx="6761162" cy="265112"/>
          </a:xfrm>
          <a:prstGeom prst="rect">
            <a:avLst/>
          </a:prstGeom>
          <a:noFill/>
          <a:ln w="12700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Variabilidade da PaCO2 e HIV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Embora a faixa alvo de PaCO2 fosse de 45–55 mmHg, havia níveis inadvertidos além dos limites alvo.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accent1"/>
                </a:solidFill>
              </a:rPr>
              <a:t>Pelo menos 47% dos bebês no grupo sem HIV </a:t>
            </a:r>
            <a:r>
              <a:rPr lang="pt-BR" dirty="0"/>
              <a:t>e </a:t>
            </a:r>
            <a:r>
              <a:rPr lang="pt-BR" b="1" dirty="0">
                <a:solidFill>
                  <a:schemeClr val="accent1"/>
                </a:solidFill>
              </a:rPr>
              <a:t>40% dos bebês no grupo HIV </a:t>
            </a:r>
            <a:r>
              <a:rPr lang="pt-BR" dirty="0"/>
              <a:t>apresentaram pelo menos uma gasometria com níveis de PaCO2 &lt; 45 mmHg ou &gt; 55 mmHg nas primeiras 72 h após o nascimento.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 dirty="0"/>
              <a:t>Não houve diferença estatisticamente significativa entre a média de qualquer uma das medidas de PaCO2 predefinidas entre os dois grupos, a saber, maxPaCO2, minPaCO2, mediana PaCO2 e TWavgPaCO2. 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Variabilidade da PaCO2 e HIV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Não houve diferença na AUCPaCO2 entre os dois grupos.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Na regressão logística multivariada, após ajuste para idade gestacional, gênero, uso de pré-natal esteróides, Apgar &lt;5 em 5 min, pontuação SNAPPE, nenhuma das variáveis ​​PaCO2 incluindo CIE para hipo/hipercapnia aumentou as chances de HIV (qualquer grau) nem HIV moderado-severo (</a:t>
            </a:r>
            <a:r>
              <a:rPr lang="pt-BR" smtClean="0">
                <a:solidFill>
                  <a:srgbClr val="0033CC"/>
                </a:solidFill>
              </a:rPr>
              <a:t>Tabela 2</a:t>
            </a:r>
            <a:r>
              <a:rPr lang="pt-BR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>
          <a:xfrm>
            <a:off x="-3668713" y="-1431925"/>
            <a:ext cx="4249738" cy="5675313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AUC: Área sob a curva calculada pela regra do trapézio para as primeiras 48 h de vida;</a:t>
            </a:r>
          </a:p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PaCO2: Pressão parcial de dióxido de carbono; </a:t>
            </a:r>
          </a:p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CIE: Índice cumulativo de exposição; </a:t>
            </a:r>
          </a:p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Max PaCO2/déficit de base/lactato: valor máximo nas primeiras 72 h após o nascimento; </a:t>
            </a:r>
          </a:p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Min PaCO2/Bicarbonato/Ph: Valor mínimo nas primeiras 72 h após nascimento; </a:t>
            </a:r>
          </a:p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PaCO2 mediana/déficit de base/lactato/bicarbonato: valor mediano calculado a partir de todos os gases sanguíneos nas primeiras 72 h após o nascimento.</a:t>
            </a:r>
          </a:p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Ajustado para GA, gênero, esteroide, Apgar &lt;5 em 5 min,</a:t>
            </a:r>
          </a:p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Pontuação do SNAPPE.</a:t>
            </a:r>
          </a:p>
          <a:p>
            <a:pPr marL="0" indent="0" algn="just">
              <a:lnSpc>
                <a:spcPct val="100000"/>
              </a:lnSpc>
              <a:buFont typeface="Arial" charset="0"/>
              <a:buNone/>
            </a:pPr>
            <a:r>
              <a:rPr lang="pt-BR" sz="1400" smtClean="0"/>
              <a:t>a) Estatisticamente significativo p &lt; 0,05.</a:t>
            </a:r>
          </a:p>
        </p:txBody>
      </p:sp>
      <p:pic>
        <p:nvPicPr>
          <p:cNvPr id="24579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200" y="377825"/>
            <a:ext cx="5816600" cy="473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Espaço Reservado para Conteúdo 2"/>
          <p:cNvSpPr txBox="1">
            <a:spLocks/>
          </p:cNvSpPr>
          <p:nvPr/>
        </p:nvSpPr>
        <p:spPr bwMode="auto">
          <a:xfrm>
            <a:off x="838200" y="5691188"/>
            <a:ext cx="10515600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t-BR" sz="2400"/>
          </a:p>
        </p:txBody>
      </p:sp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5332413" y="1114425"/>
            <a:ext cx="6226175" cy="665163"/>
          </a:xfrm>
          <a:prstGeom prst="rect">
            <a:avLst/>
          </a:prstGeom>
          <a:noFill/>
          <a:ln w="28575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5324475" y="2873375"/>
            <a:ext cx="6254750" cy="622300"/>
          </a:xfrm>
          <a:prstGeom prst="rect">
            <a:avLst/>
          </a:prstGeom>
          <a:noFill/>
          <a:ln w="28575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5421313" y="3965575"/>
            <a:ext cx="6153150" cy="228600"/>
          </a:xfrm>
          <a:prstGeom prst="rect">
            <a:avLst/>
          </a:prstGeom>
          <a:noFill/>
          <a:ln w="28575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3" name="Retângulo 6"/>
          <p:cNvSpPr>
            <a:spLocks noChangeArrowheads="1"/>
          </p:cNvSpPr>
          <p:nvPr/>
        </p:nvSpPr>
        <p:spPr bwMode="auto">
          <a:xfrm>
            <a:off x="5597525" y="3513138"/>
            <a:ext cx="5956300" cy="228600"/>
          </a:xfrm>
          <a:prstGeom prst="rect">
            <a:avLst/>
          </a:prstGeom>
          <a:noFill/>
          <a:ln w="28575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206375" y="6065838"/>
            <a:ext cx="115046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 i="1">
                <a:solidFill>
                  <a:srgbClr val="0033CC"/>
                </a:solidFill>
              </a:rPr>
              <a:t>Tabela 2. Efeito da exposição a vários níveis de PaCO2 e acidose metabólica durante os primeiros 3 dias de vida sobre o risco de hemorragia intraventricular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3216275" y="5122863"/>
            <a:ext cx="80629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>
                <a:solidFill>
                  <a:srgbClr val="FF0000"/>
                </a:solidFill>
              </a:rPr>
              <a:t>Depois do ajuste para idade gestacional, </a:t>
            </a:r>
            <a:r>
              <a:rPr lang="pt-BR" sz="1400" b="1" i="1">
                <a:solidFill>
                  <a:srgbClr val="FF0000"/>
                </a:solidFill>
              </a:rPr>
              <a:t>status outborn</a:t>
            </a:r>
            <a:r>
              <a:rPr lang="pt-BR" sz="1400" b="1">
                <a:solidFill>
                  <a:srgbClr val="FF0000"/>
                </a:solidFill>
              </a:rPr>
              <a:t>, sexo, recebimento de esteróides pré-natais, Apgar &lt;5 em 5 min, pontuação SNAPPE, maxBD aumentou significativamente as chances de qualquer grau HIV (OR 1,19,IC 95% 1,1–1,2, p &lt; 0,0001) especialmente moderada-severa HIV (OR 1,23, IC 95% 1,13-1,3, p &lt; 0,0001) assim como mxx  lactate (1,19 IC a 95% de 1,094-1,296 e 1,24 IC a 95% 1,13-1,36)</a:t>
            </a:r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>
            <a:off x="5178425" y="2519363"/>
            <a:ext cx="149225" cy="36353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Acidose metabólica e HIV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70000"/>
              </a:lnSpc>
            </a:pPr>
            <a:r>
              <a:rPr lang="pt-BR" sz="2600" b="1" smtClean="0">
                <a:solidFill>
                  <a:schemeClr val="accent1"/>
                </a:solidFill>
              </a:rPr>
              <a:t>Por outro lado, os dois grupos apresentaram diferença estatisticamente significativa nas medidas de desequilíbrio ácido-base em 72 horas de vida</a:t>
            </a:r>
            <a:r>
              <a:rPr lang="pt-BR" sz="2600" smtClean="0"/>
              <a:t>. </a:t>
            </a:r>
          </a:p>
          <a:p>
            <a:pPr algn="just">
              <a:lnSpc>
                <a:spcPct val="70000"/>
              </a:lnSpc>
            </a:pPr>
            <a:endParaRPr lang="pt-BR" sz="2600" smtClean="0"/>
          </a:p>
          <a:p>
            <a:pPr algn="just">
              <a:lnSpc>
                <a:spcPct val="70000"/>
              </a:lnSpc>
            </a:pPr>
            <a:r>
              <a:rPr lang="pt-BR" sz="2600" smtClean="0"/>
              <a:t>Os recém-nascidos no grupo HIV tiveram uma média de BD significativamente maior, lactato médio e lactato máximo. </a:t>
            </a:r>
          </a:p>
          <a:p>
            <a:pPr algn="just">
              <a:lnSpc>
                <a:spcPct val="70000"/>
              </a:lnSpc>
            </a:pPr>
            <a:endParaRPr lang="pt-BR" sz="2600" smtClean="0"/>
          </a:p>
          <a:p>
            <a:pPr algn="just">
              <a:lnSpc>
                <a:spcPct val="70000"/>
              </a:lnSpc>
            </a:pPr>
            <a:r>
              <a:rPr lang="pt-BR" sz="2600" smtClean="0"/>
              <a:t>Além disso, os recém-nascidos que tiveram HIV tiveram valores minpH significativamente mais baixos e minBicarbonato. </a:t>
            </a:r>
          </a:p>
          <a:p>
            <a:pPr algn="just">
              <a:lnSpc>
                <a:spcPct val="70000"/>
              </a:lnSpc>
            </a:pPr>
            <a:endParaRPr lang="pt-BR" sz="2600" smtClean="0"/>
          </a:p>
          <a:p>
            <a:pPr algn="just">
              <a:lnSpc>
                <a:spcPct val="70000"/>
              </a:lnSpc>
            </a:pPr>
            <a:r>
              <a:rPr lang="pt-BR" sz="2600" smtClean="0"/>
              <a:t>Os lactentes com HIV grau III ou superior apresentaram a acidose metabólica mais grave (</a:t>
            </a:r>
            <a:r>
              <a:rPr lang="pt-BR" sz="2600" smtClean="0">
                <a:solidFill>
                  <a:srgbClr val="0033CC"/>
                </a:solidFill>
              </a:rPr>
              <a:t>Figura 1</a:t>
            </a:r>
            <a:r>
              <a:rPr lang="pt-BR" sz="2600" smtClean="0"/>
              <a:t>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pt-BR" sz="2600" smtClean="0"/>
          </a:p>
          <a:p>
            <a:pPr>
              <a:lnSpc>
                <a:spcPct val="80000"/>
              </a:lnSpc>
            </a:pPr>
            <a:endParaRPr lang="pt-BR" sz="2600" smtClean="0"/>
          </a:p>
          <a:p>
            <a:pPr>
              <a:lnSpc>
                <a:spcPct val="80000"/>
              </a:lnSpc>
            </a:pPr>
            <a:endParaRPr lang="pt-BR" sz="2600" smtClean="0"/>
          </a:p>
          <a:p>
            <a:pPr>
              <a:lnSpc>
                <a:spcPct val="80000"/>
              </a:lnSpc>
            </a:pPr>
            <a:endParaRPr lang="pt-BR" sz="2600" smtClean="0"/>
          </a:p>
          <a:p>
            <a:pPr>
              <a:lnSpc>
                <a:spcPct val="80000"/>
              </a:lnSpc>
            </a:pPr>
            <a:endParaRPr lang="pt-BR" sz="2600" smtClean="0"/>
          </a:p>
          <a:p>
            <a:pPr>
              <a:lnSpc>
                <a:spcPct val="80000"/>
              </a:lnSpc>
            </a:pPr>
            <a:endParaRPr lang="pt-BR" sz="2600" smtClean="0"/>
          </a:p>
          <a:p>
            <a:pPr>
              <a:lnSpc>
                <a:spcPct val="80000"/>
              </a:lnSpc>
            </a:pPr>
            <a:endParaRPr lang="pt-BR" sz="2600" smtClean="0"/>
          </a:p>
          <a:p>
            <a:pPr>
              <a:lnSpc>
                <a:spcPct val="80000"/>
              </a:lnSpc>
            </a:pPr>
            <a:endParaRPr lang="pt-BR" sz="2600" smtClean="0"/>
          </a:p>
          <a:p>
            <a:pPr algn="ctr">
              <a:lnSpc>
                <a:spcPct val="80000"/>
              </a:lnSpc>
            </a:pPr>
            <a:r>
              <a:rPr lang="pt-BR" sz="2600" i="1" smtClean="0">
                <a:solidFill>
                  <a:srgbClr val="0033CC"/>
                </a:solidFill>
              </a:rPr>
              <a:t>Figura 1. Gravidade da acidose metabólica nas primeiras 72 horas de vida em neonatos com diferentes graus de lesão cerebral</a:t>
            </a:r>
            <a:r>
              <a:rPr lang="pt-BR" sz="2600" smtClean="0"/>
              <a:t>.</a:t>
            </a:r>
          </a:p>
          <a:p>
            <a:pPr>
              <a:lnSpc>
                <a:spcPct val="80000"/>
              </a:lnSpc>
            </a:pPr>
            <a:endParaRPr lang="pt-BR" sz="2600" smtClean="0"/>
          </a:p>
        </p:txBody>
      </p:sp>
      <p:pic>
        <p:nvPicPr>
          <p:cNvPr id="26627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1" t="24680" r="3017" b="52878"/>
          <a:stretch>
            <a:fillRect/>
          </a:stretch>
        </p:blipFill>
        <p:spPr bwMode="auto">
          <a:xfrm>
            <a:off x="1498600" y="1312863"/>
            <a:ext cx="91948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CaixaDeTexto 4"/>
          <p:cNvSpPr txBox="1">
            <a:spLocks noChangeArrowheads="1"/>
          </p:cNvSpPr>
          <p:nvPr/>
        </p:nvSpPr>
        <p:spPr bwMode="auto">
          <a:xfrm>
            <a:off x="2859088" y="944563"/>
            <a:ext cx="2241550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/>
              <a:t>Mínimo bicarbonato </a:t>
            </a:r>
          </a:p>
        </p:txBody>
      </p:sp>
      <p:sp>
        <p:nvSpPr>
          <p:cNvPr id="26629" name="CaixaDeTexto 6"/>
          <p:cNvSpPr txBox="1">
            <a:spLocks noChangeArrowheads="1"/>
          </p:cNvSpPr>
          <p:nvPr/>
        </p:nvSpPr>
        <p:spPr bwMode="auto">
          <a:xfrm>
            <a:off x="7583488" y="944563"/>
            <a:ext cx="1647825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/>
              <a:t>Lactato médio</a:t>
            </a:r>
          </a:p>
        </p:txBody>
      </p:sp>
      <p:pic>
        <p:nvPicPr>
          <p:cNvPr id="26630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1" t="47826" r="3017" b="26277"/>
          <a:stretch>
            <a:fillRect/>
          </a:stretch>
        </p:blipFill>
        <p:spPr bwMode="auto">
          <a:xfrm>
            <a:off x="1498600" y="3324225"/>
            <a:ext cx="919480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CaixaDeTexto 8"/>
          <p:cNvSpPr txBox="1">
            <a:spLocks noChangeArrowheads="1"/>
          </p:cNvSpPr>
          <p:nvPr/>
        </p:nvSpPr>
        <p:spPr bwMode="auto">
          <a:xfrm>
            <a:off x="3521075" y="3157538"/>
            <a:ext cx="1649413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/>
              <a:t>pH médio</a:t>
            </a:r>
          </a:p>
        </p:txBody>
      </p:sp>
      <p:sp>
        <p:nvSpPr>
          <p:cNvPr id="26632" name="CaixaDeTexto 9"/>
          <p:cNvSpPr txBox="1">
            <a:spLocks noChangeArrowheads="1"/>
          </p:cNvSpPr>
          <p:nvPr/>
        </p:nvSpPr>
        <p:spPr bwMode="auto">
          <a:xfrm>
            <a:off x="7853363" y="3157538"/>
            <a:ext cx="2241550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/>
              <a:t>Mínimo pH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FF0000"/>
                </a:solidFill>
              </a:rPr>
              <a:t>Acidose metabólica e HIV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Os recém-nascidos do grupo HIV tiveram AUCLactato significativamente maior e AUCBicarbonato mais baixo do que os neonatos sem HIV.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Após o ajuste para idade gestacional, sexo, uso de esteróides pré-natais, Apgar &lt;5 em 5 min, pontuação SNAPPE, maior BDmax e maxlactato aumentaram significativamente as chances de qualquer grau HIV, especialmente HIV moderada-severa.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smtClean="0"/>
              <a:t>PaCO2 e acidose metabólica</a:t>
            </a:r>
            <a:r>
              <a:rPr lang="pt-BR" smtClean="0"/>
              <a:t> 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Mesmo após ajuste para variáveis clínicas que predispõem a HIV e maxPaCO2 dentro de 72 h de vida, maior maxLactato, e maxBD durante este período crítico aumentou significativamente a probabilidade de HIV moderada-severa. </a:t>
            </a:r>
          </a:p>
          <a:p>
            <a:pPr algn="just"/>
            <a:endParaRPr lang="pt-BR" smtClean="0"/>
          </a:p>
          <a:p>
            <a:pPr algn="just"/>
            <a:r>
              <a:rPr lang="pt-BR" b="1" smtClean="0">
                <a:solidFill>
                  <a:schemeClr val="accent1"/>
                </a:solidFill>
              </a:rPr>
              <a:t>Recém-nascidos com qualquer grau de HIV tendem a ter pH mais baixo e bicarbonato mais baixo para níveis semelhantes de PaCO2 do que neonatos sem HIV no primeiras 24 h de vida</a:t>
            </a:r>
            <a:r>
              <a:rPr lang="pt-BR" smtClean="0"/>
              <a:t>, mas essa relação não foi consistente além das 24 h de vida (</a:t>
            </a:r>
            <a:r>
              <a:rPr lang="pt-BR" smtClean="0">
                <a:solidFill>
                  <a:srgbClr val="0033CC"/>
                </a:solidFill>
              </a:rPr>
              <a:t>Figura 2</a:t>
            </a:r>
            <a:r>
              <a:rPr lang="pt-BR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pPr algn="ctr"/>
            <a:r>
              <a:rPr lang="pt-BR" sz="2600" b="1" i="1" smtClean="0">
                <a:solidFill>
                  <a:srgbClr val="0033CC"/>
                </a:solidFill>
              </a:rPr>
              <a:t>Figura 2. Relação entre acidose e PaCO2 durante as primeiras 24 h de vida</a:t>
            </a:r>
            <a:r>
              <a:rPr lang="pt-BR" sz="2600" smtClean="0"/>
              <a:t>. </a:t>
            </a:r>
          </a:p>
        </p:txBody>
      </p:sp>
      <p:pic>
        <p:nvPicPr>
          <p:cNvPr id="29699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0" t="22217" r="18062" b="46428"/>
          <a:stretch>
            <a:fillRect/>
          </a:stretch>
        </p:blipFill>
        <p:spPr bwMode="auto">
          <a:xfrm>
            <a:off x="1566863" y="1643063"/>
            <a:ext cx="8882062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CaixaDeTexto 7"/>
          <p:cNvSpPr txBox="1">
            <a:spLocks noChangeArrowheads="1"/>
          </p:cNvSpPr>
          <p:nvPr/>
        </p:nvSpPr>
        <p:spPr bwMode="auto">
          <a:xfrm>
            <a:off x="4037013" y="1365250"/>
            <a:ext cx="39417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/>
              <a:t>Relação linear entre pH arterial e PaCO2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endParaRPr lang="pt-BR" sz="2600" smtClean="0"/>
          </a:p>
          <a:p>
            <a:pPr algn="ctr"/>
            <a:r>
              <a:rPr lang="pt-BR" sz="2600" b="1" smtClean="0">
                <a:solidFill>
                  <a:srgbClr val="0033CC"/>
                </a:solidFill>
              </a:rPr>
              <a:t>Figura 2. Relação entre acidose e PaCO2 durante as primeiras 24 h de vida.</a:t>
            </a:r>
            <a:r>
              <a:rPr lang="pt-BR" sz="2600" smtClean="0"/>
              <a:t> </a:t>
            </a:r>
          </a:p>
        </p:txBody>
      </p:sp>
      <p:pic>
        <p:nvPicPr>
          <p:cNvPr id="30723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0" t="56894" r="18062" b="9200"/>
          <a:stretch>
            <a:fillRect/>
          </a:stretch>
        </p:blipFill>
        <p:spPr bwMode="auto">
          <a:xfrm>
            <a:off x="1995488" y="1655763"/>
            <a:ext cx="8448675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CaixaDeTexto 5"/>
          <p:cNvSpPr txBox="1">
            <a:spLocks noChangeArrowheads="1"/>
          </p:cNvSpPr>
          <p:nvPr/>
        </p:nvSpPr>
        <p:spPr bwMode="auto">
          <a:xfrm>
            <a:off x="3876675" y="1287463"/>
            <a:ext cx="4686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/>
              <a:t>Relação linear entre bicarbonato sérico e PaCO2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403350"/>
            <a:ext cx="10515600" cy="4906963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pt-BR" sz="2200" smtClean="0"/>
              <a:t>Este estudo de coorte retrospectivo comparou várias medidas de </a:t>
            </a:r>
            <a:r>
              <a:rPr lang="pt-BR" sz="2200" b="1" smtClean="0"/>
              <a:t>alterações da PaCO2</a:t>
            </a:r>
            <a:r>
              <a:rPr lang="pt-BR" sz="2200" smtClean="0"/>
              <a:t> na gasometria inicial dos recém-nascidos com 29 semanas de gestação e </a:t>
            </a:r>
            <a:r>
              <a:rPr lang="pt-BR" sz="2200" b="1" smtClean="0">
                <a:solidFill>
                  <a:schemeClr val="accent1"/>
                </a:solidFill>
              </a:rPr>
              <a:t>não encontraram associação com hemorragia intraventricular ou intraparenquimatosa. </a:t>
            </a:r>
          </a:p>
          <a:p>
            <a:pPr algn="just">
              <a:lnSpc>
                <a:spcPct val="100000"/>
              </a:lnSpc>
            </a:pPr>
            <a:endParaRPr lang="pt-BR" sz="2200" b="1" smtClean="0"/>
          </a:p>
          <a:p>
            <a:pPr algn="just">
              <a:lnSpc>
                <a:spcPct val="100000"/>
              </a:lnSpc>
            </a:pPr>
            <a:r>
              <a:rPr lang="pt-BR" sz="2200" smtClean="0"/>
              <a:t>Embora os resultados não possam excluir o impacto indireto da PaCO2, </a:t>
            </a:r>
            <a:r>
              <a:rPr lang="pt-BR" sz="2200" b="1" smtClean="0"/>
              <a:t>é improvável que seja um fator de risco independente para HIV. </a:t>
            </a:r>
          </a:p>
          <a:p>
            <a:pPr algn="just">
              <a:lnSpc>
                <a:spcPct val="100000"/>
              </a:lnSpc>
            </a:pPr>
            <a:endParaRPr lang="pt-BR" sz="2200" smtClean="0"/>
          </a:p>
          <a:p>
            <a:pPr algn="just">
              <a:lnSpc>
                <a:spcPct val="100000"/>
              </a:lnSpc>
            </a:pPr>
            <a:r>
              <a:rPr lang="pt-BR" sz="2200" smtClean="0"/>
              <a:t>Nem a área total sob a curva (AUC) dos níveis de PaCO2 nem a exposição cumulativa aos níveis de PaCO2 &lt;35 mmHg e &gt;55 mmHg nas primeiras 72h de vida teve efeito significativo sobre a probabilidade de desenvolver HIV. Porém, </a:t>
            </a:r>
            <a:r>
              <a:rPr lang="pt-BR" sz="2200" b="1" smtClean="0">
                <a:solidFill>
                  <a:schemeClr val="accent1"/>
                </a:solidFill>
              </a:rPr>
              <a:t>descobriu-se que </a:t>
            </a:r>
            <a:r>
              <a:rPr lang="pt-BR" sz="2200" b="1" smtClean="0">
                <a:solidFill>
                  <a:srgbClr val="FF0000"/>
                </a:solidFill>
              </a:rPr>
              <a:t>a acidose metabólica precoce estava significativamente associada à HIV.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846138" y="236538"/>
            <a:ext cx="10515600" cy="1325562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>
          <a:xfrm>
            <a:off x="496888" y="1279525"/>
            <a:ext cx="11301412" cy="4960938"/>
          </a:xfrm>
        </p:spPr>
        <p:txBody>
          <a:bodyPr/>
          <a:lstStyle/>
          <a:p>
            <a:pPr algn="just">
              <a:lnSpc>
                <a:spcPct val="100000"/>
              </a:lnSpc>
            </a:pPr>
            <a:r>
              <a:rPr lang="pt-BR" sz="2400" smtClean="0"/>
              <a:t>Neste estudo, os RNs foram expostos a uma ventilação que visava níveis de PaCO2 entre </a:t>
            </a:r>
            <a:r>
              <a:rPr lang="pt-BR" sz="2400" b="1" smtClean="0"/>
              <a:t>45-55 mmHg</a:t>
            </a:r>
            <a:r>
              <a:rPr lang="pt-BR" sz="2400" smtClean="0"/>
              <a:t>, porém níveis extremos inadvertidos de PaCO2 eram bastante comuns. A prática era ajustar as configurações de ventilação quando a gasometria revelava níveis de PaCO2 fora da faixa alvo; porém, dependendo da equipe, o correção foi assegurada pela repetição da gasometria ou embasado no monitoramento transcutâneo de CO2.  </a:t>
            </a:r>
          </a:p>
          <a:p>
            <a:pPr algn="just">
              <a:lnSpc>
                <a:spcPct val="100000"/>
              </a:lnSpc>
            </a:pPr>
            <a:endParaRPr lang="pt-BR" sz="2400" smtClean="0"/>
          </a:p>
          <a:p>
            <a:pPr algn="just">
              <a:lnSpc>
                <a:spcPct val="100000"/>
              </a:lnSpc>
            </a:pPr>
            <a:r>
              <a:rPr lang="pt-BR" sz="2400" smtClean="0"/>
              <a:t>Devido ao desenho retrospectivo do estudo, a prática em torno dessas mudanças não pôde ser padronizada. </a:t>
            </a:r>
          </a:p>
          <a:p>
            <a:pPr algn="just">
              <a:lnSpc>
                <a:spcPct val="100000"/>
              </a:lnSpc>
            </a:pPr>
            <a:endParaRPr lang="pt-BR" sz="2400" smtClean="0"/>
          </a:p>
          <a:p>
            <a:pPr algn="just">
              <a:lnSpc>
                <a:spcPct val="100000"/>
              </a:lnSpc>
            </a:pPr>
            <a:r>
              <a:rPr lang="pt-BR" sz="2400" smtClean="0"/>
              <a:t>Após a contabilização de possíveis fatores de confusão, como IG, esteróides pré-natais, gênero e escores de gravidade clínica, </a:t>
            </a:r>
            <a:r>
              <a:rPr lang="pt-BR" sz="2400" smtClean="0">
                <a:solidFill>
                  <a:srgbClr val="0033CC"/>
                </a:solidFill>
              </a:rPr>
              <a:t>a hipercapnia não mostrou qualquer relação com a HIV.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565150" y="1481138"/>
            <a:ext cx="11061700" cy="4799012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pt-BR" sz="2100" smtClean="0"/>
              <a:t>Autorregulação cerebral em prematuros se deteriora progressivamente à medida que a PaCO2 aumenta de 30 para 60 mmHg, </a:t>
            </a:r>
            <a:r>
              <a:rPr lang="pt-BR" sz="2100" b="1" smtClean="0"/>
              <a:t>mas o comprometimento estatisticamente significativo ocorre além de 45 mmHg</a:t>
            </a:r>
            <a:r>
              <a:rPr lang="pt-BR" sz="2100" smtClean="0"/>
              <a:t>. Este efeito é dependente da idade, como demonstrado por Noori et al., que não encontraram efeito nas primeiras 24 horas de vida, mas o limiar no qual o FSC se tornou reativo à hipercapnia nos dias 2 e 3 de vida foi de 51-53 mmHg. </a:t>
            </a:r>
          </a:p>
          <a:p>
            <a:pPr algn="just">
              <a:lnSpc>
                <a:spcPct val="120000"/>
              </a:lnSpc>
            </a:pPr>
            <a:endParaRPr lang="pt-BR" sz="2100" smtClean="0"/>
          </a:p>
          <a:p>
            <a:pPr algn="just">
              <a:lnSpc>
                <a:spcPct val="120000"/>
              </a:lnSpc>
            </a:pPr>
            <a:r>
              <a:rPr lang="pt-BR" sz="2100" smtClean="0"/>
              <a:t>Kaiser et al. relataram que </a:t>
            </a:r>
            <a:r>
              <a:rPr lang="pt-BR" sz="2100" b="1" smtClean="0"/>
              <a:t>PaCO2max nos primeiros 3 dias de vida em prematuros teve uma associação dose-dependente com HIV grave</a:t>
            </a:r>
            <a:r>
              <a:rPr lang="pt-BR" sz="2100" smtClean="0"/>
              <a:t>, mas uma conexão causal ainda não foi estabelecida.</a:t>
            </a:r>
          </a:p>
          <a:p>
            <a:pPr algn="just">
              <a:lnSpc>
                <a:spcPct val="120000"/>
              </a:lnSpc>
            </a:pPr>
            <a:endParaRPr lang="pt-BR" sz="2100" smtClean="0"/>
          </a:p>
          <a:p>
            <a:pPr algn="just">
              <a:lnSpc>
                <a:spcPct val="120000"/>
              </a:lnSpc>
            </a:pPr>
            <a:r>
              <a:rPr lang="pt-BR" sz="2100" smtClean="0"/>
              <a:t>A maioria dos estudos existentes que relataram uma associação entre PaCO2 e lesão cerebral foram retrospectivos e, portanto, uma relação temporal não foi possível.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>
          <a:xfrm>
            <a:off x="590550" y="1081088"/>
            <a:ext cx="11010900" cy="4868862"/>
          </a:xfrm>
        </p:spPr>
        <p:txBody>
          <a:bodyPr/>
          <a:lstStyle/>
          <a:p>
            <a:pPr algn="just">
              <a:lnSpc>
                <a:spcPct val="100000"/>
              </a:lnSpc>
            </a:pPr>
            <a:r>
              <a:rPr lang="pt-BR" sz="2400" smtClean="0"/>
              <a:t>Vários estudos na era pré-surfactante foram análises univariadas com diferentes pontos de corte e não apresentaram recomendações consistentes sobre os limites de segurança.</a:t>
            </a:r>
          </a:p>
          <a:p>
            <a:pPr algn="just">
              <a:lnSpc>
                <a:spcPct val="100000"/>
              </a:lnSpc>
            </a:pPr>
            <a:endParaRPr lang="pt-BR" sz="2400" smtClean="0"/>
          </a:p>
          <a:p>
            <a:pPr algn="just">
              <a:lnSpc>
                <a:spcPct val="100000"/>
              </a:lnSpc>
            </a:pPr>
            <a:r>
              <a:rPr lang="pt-BR" sz="2400" smtClean="0"/>
              <a:t>Nesse estudo os resultados alinham-se com o trabalho de Hagen et al. </a:t>
            </a:r>
            <a:r>
              <a:rPr lang="pt-BR" sz="2400" b="1" smtClean="0"/>
              <a:t>demonstrando que hipercapnia permissiva leve (alvo 45-55 mmHg) não foi associado a um risco aumentado de HIV grave ou morte em comparação com a normocapnia.</a:t>
            </a:r>
          </a:p>
          <a:p>
            <a:pPr algn="just">
              <a:lnSpc>
                <a:spcPct val="100000"/>
              </a:lnSpc>
            </a:pPr>
            <a:endParaRPr lang="pt-BR" sz="2400" smtClean="0"/>
          </a:p>
          <a:p>
            <a:pPr algn="just">
              <a:lnSpc>
                <a:spcPct val="100000"/>
              </a:lnSpc>
            </a:pPr>
            <a:r>
              <a:rPr lang="pt-BR" sz="2400" smtClean="0"/>
              <a:t>Além disso</a:t>
            </a:r>
            <a:r>
              <a:rPr lang="pt-BR" sz="2400" b="1" smtClean="0"/>
              <a:t>, grandes ensaios clínicos de hipercapnia permissiva em prematuros não demonstraram risco aumentado de HIV de qualquer grau.</a:t>
            </a:r>
            <a:r>
              <a:rPr lang="pt-BR" sz="2400" smtClean="0"/>
              <a:t> </a:t>
            </a:r>
          </a:p>
          <a:p>
            <a:pPr algn="just">
              <a:lnSpc>
                <a:spcPct val="100000"/>
              </a:lnSpc>
            </a:pP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>
          <a:xfrm>
            <a:off x="590550" y="1223963"/>
            <a:ext cx="11010900" cy="4867275"/>
          </a:xfrm>
        </p:spPr>
        <p:txBody>
          <a:bodyPr/>
          <a:lstStyle/>
          <a:p>
            <a:pPr algn="just">
              <a:lnSpc>
                <a:spcPct val="100000"/>
              </a:lnSpc>
            </a:pPr>
            <a:r>
              <a:rPr lang="pt-BR" sz="2400" smtClean="0"/>
              <a:t>Embora os resultados tenham mostrado episódios significativos de hipercapnia além do limite de hipercapnia permissiva leve, </a:t>
            </a:r>
            <a:r>
              <a:rPr lang="pt-BR" sz="2400" b="1" smtClean="0"/>
              <a:t>não encontrou-se associação entre PaCO2max dentro de 72 h de vida e HIV. </a:t>
            </a:r>
          </a:p>
          <a:p>
            <a:pPr algn="just">
              <a:lnSpc>
                <a:spcPct val="100000"/>
              </a:lnSpc>
            </a:pPr>
            <a:endParaRPr lang="pt-BR" sz="2400" smtClean="0"/>
          </a:p>
          <a:p>
            <a:pPr algn="just">
              <a:lnSpc>
                <a:spcPct val="100000"/>
              </a:lnSpc>
            </a:pPr>
            <a:r>
              <a:rPr lang="pt-BR" sz="2400" smtClean="0"/>
              <a:t>Considerando vários fatores que afetam direta ou indiretamente a PaCO2 como configurações de ventilação e gravidade da doença pulmonar, </a:t>
            </a:r>
            <a:r>
              <a:rPr lang="pt-BR" sz="2400" b="1" smtClean="0"/>
              <a:t>é difícil desvendar o papel independente da PaCO2 como fator causal para a HIV.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485775" y="1535113"/>
            <a:ext cx="11220450" cy="4616450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pt-BR" sz="2000" b="1" smtClean="0"/>
              <a:t>Além da hipercapnia, a prevenção da hipocapnia foi considerada crucial para a proteção do cérebro em prematuros. </a:t>
            </a:r>
          </a:p>
          <a:p>
            <a:pPr algn="just">
              <a:lnSpc>
                <a:spcPct val="120000"/>
              </a:lnSpc>
            </a:pPr>
            <a:endParaRPr lang="pt-BR" sz="2000" smtClean="0"/>
          </a:p>
          <a:p>
            <a:pPr algn="just">
              <a:lnSpc>
                <a:spcPct val="120000"/>
              </a:lnSpc>
            </a:pPr>
            <a:r>
              <a:rPr lang="pt-BR" sz="2000" smtClean="0"/>
              <a:t>Uma análise exploratória secundária do estudo SUPPORT relatou que os </a:t>
            </a:r>
            <a:r>
              <a:rPr lang="pt-BR" sz="2000" b="1" smtClean="0"/>
              <a:t>recém-nascidos com HIV grave tiveram um PaCO2 mínimo mais baixo além de um PaCO2 máximo mais alto. </a:t>
            </a:r>
          </a:p>
          <a:p>
            <a:pPr algn="just">
              <a:lnSpc>
                <a:spcPct val="120000"/>
              </a:lnSpc>
            </a:pPr>
            <a:endParaRPr lang="pt-BR" sz="2000" smtClean="0"/>
          </a:p>
          <a:p>
            <a:pPr algn="just">
              <a:lnSpc>
                <a:spcPct val="120000"/>
              </a:lnSpc>
            </a:pPr>
            <a:r>
              <a:rPr lang="pt-BR" sz="2000" smtClean="0"/>
              <a:t>Em comparação com a coorte desse estudo, o intervalo e os quartis dos níveis de PaCO2 no estudo SUPPORT foram diferentes e calculados a partir de um período de tempo diferente (1 a 14 dias de vida). </a:t>
            </a:r>
          </a:p>
          <a:p>
            <a:pPr algn="just">
              <a:lnSpc>
                <a:spcPct val="120000"/>
              </a:lnSpc>
            </a:pPr>
            <a:endParaRPr lang="pt-BR" sz="2000" b="1" smtClean="0"/>
          </a:p>
          <a:p>
            <a:pPr algn="just">
              <a:lnSpc>
                <a:spcPct val="120000"/>
              </a:lnSpc>
            </a:pPr>
            <a:r>
              <a:rPr lang="pt-BR" sz="2000" b="1" smtClean="0"/>
              <a:t>Ambos os extremos da PaCO2 e a magnitude das flutuações da PaCO2 nos primeiros 3-4 dias foram associados a HIV grave em prematuros.</a:t>
            </a:r>
          </a:p>
          <a:p>
            <a:pPr algn="just">
              <a:lnSpc>
                <a:spcPct val="120000"/>
              </a:lnSpc>
            </a:pP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Em uma coorte semelhante ao estudo SUPPORT, a probabilidade de HIV grave ou LPV foi significativamente aumentada em neonatos com PaCO2 &lt; 30 mmHg durante as primeiras 48 horas de vida. </a:t>
            </a:r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Houve contraste com os esses estudos anteriores que demonstrava hipocapnia como um fator de risco independente para HIV, </a:t>
            </a:r>
            <a:r>
              <a:rPr lang="pt-BR" b="1" dirty="0"/>
              <a:t>na coorte desse estudo, nem PaCO2 mínimo, nem Índice Cumulativo de Exposição (CIE) &lt; 35 mmHg foi associado à HIV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pt-BR" smtClean="0"/>
              <a:t>Brown et al. especularam que talvez </a:t>
            </a:r>
            <a:r>
              <a:rPr lang="pt-BR" b="1" smtClean="0"/>
              <a:t>se direcionar para hipercapnia permissiva pode-se diminuir a incidência de hipocapnia inadvertida</a:t>
            </a:r>
            <a:r>
              <a:rPr lang="pt-BR" smtClean="0"/>
              <a:t>. Nessa coorte, por causa de alvos clínicos rigorosos, apenas uma pequena proporção de bebês tinha PaCO2 &lt; 35 mmHg, tornando a hipocapnia um achado relativamente incomum. </a:t>
            </a:r>
          </a:p>
          <a:p>
            <a:pPr algn="just">
              <a:lnSpc>
                <a:spcPct val="100000"/>
              </a:lnSpc>
            </a:pPr>
            <a:endParaRPr lang="pt-BR" smtClean="0"/>
          </a:p>
          <a:p>
            <a:pPr algn="just">
              <a:lnSpc>
                <a:spcPct val="100000"/>
              </a:lnSpc>
            </a:pPr>
            <a:r>
              <a:rPr lang="pt-BR" smtClean="0"/>
              <a:t>A leucomalácia periventricular (LPV) foi previamente associada à hipocapnia, mas </a:t>
            </a:r>
            <a:r>
              <a:rPr lang="pt-BR" b="1" smtClean="0"/>
              <a:t>esse estudo considerou apenas a US craniana dentro de 7 dias de vida</a:t>
            </a:r>
            <a:r>
              <a:rPr lang="pt-BR" smtClean="0"/>
              <a:t>, dessa forma, a LPV não foi considerada um desfecho.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>
          <a:xfrm>
            <a:off x="631825" y="1563688"/>
            <a:ext cx="10928350" cy="4351337"/>
          </a:xfrm>
        </p:spPr>
        <p:txBody>
          <a:bodyPr/>
          <a:lstStyle/>
          <a:p>
            <a:pPr algn="just">
              <a:lnSpc>
                <a:spcPct val="100000"/>
              </a:lnSpc>
            </a:pPr>
            <a:r>
              <a:rPr lang="pt-BR" smtClean="0"/>
              <a:t>Vários estudos relataram anteriormente uma associação entre a magnitude da variabilidade de curto prazo dos níveis de PaCO2 e lesão cerebral prematura. </a:t>
            </a:r>
          </a:p>
          <a:p>
            <a:pPr algn="just">
              <a:lnSpc>
                <a:spcPct val="100000"/>
              </a:lnSpc>
            </a:pPr>
            <a:endParaRPr lang="pt-BR" b="1" smtClean="0"/>
          </a:p>
          <a:p>
            <a:pPr algn="just">
              <a:lnSpc>
                <a:spcPct val="100000"/>
              </a:lnSpc>
            </a:pPr>
            <a:r>
              <a:rPr lang="pt-BR" b="1" smtClean="0"/>
              <a:t>As medidas de flutuação da PaCO2 (TWavg PaCO2) nesse estudo não foram diferentes entre os neonatos com e sem HIV.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631825" y="1563688"/>
            <a:ext cx="10928350" cy="4351337"/>
          </a:xfrm>
        </p:spPr>
        <p:txBody>
          <a:bodyPr/>
          <a:lstStyle/>
          <a:p>
            <a:pPr algn="just">
              <a:lnSpc>
                <a:spcPct val="100000"/>
              </a:lnSpc>
            </a:pPr>
            <a:r>
              <a:rPr lang="pt-BR" smtClean="0"/>
              <a:t>Fabres et al relataram anteriormente que a média ponderada pelo tempo (TW</a:t>
            </a:r>
            <a:r>
              <a:rPr lang="pt-BR" sz="1800" smtClean="0"/>
              <a:t>avg</a:t>
            </a:r>
            <a:r>
              <a:rPr lang="pt-BR" smtClean="0"/>
              <a:t>) de PaCO2 é um preditor ruim de HIV grave porque a última permanece inalterada se a mesma criança tiver períodos alternados de alta e baixa PaCO2. </a:t>
            </a:r>
            <a:r>
              <a:rPr lang="pt-BR" b="1" smtClean="0"/>
              <a:t>Para superar esse relato, foi utilizada uma medida alternativa de flutuação de CO2, a AUCPaCO2, que também não teve relação com a incidência de HIV. </a:t>
            </a:r>
          </a:p>
          <a:p>
            <a:pPr algn="just">
              <a:lnSpc>
                <a:spcPct val="100000"/>
              </a:lnSpc>
            </a:pPr>
            <a:endParaRPr lang="pt-BR" b="1" smtClean="0"/>
          </a:p>
          <a:p>
            <a:pPr algn="just">
              <a:lnSpc>
                <a:spcPct val="100000"/>
              </a:lnSpc>
            </a:pPr>
            <a:r>
              <a:rPr lang="pt-BR" smtClean="0"/>
              <a:t>Explorou-se nesse estudo o conjunto de dados para definir metas de prática segura para os valores de PaCO2. </a:t>
            </a:r>
            <a:r>
              <a:rPr lang="pt-BR" b="1" smtClean="0"/>
              <a:t>O índice cumulativo de exposição a valores extremos de PaCO2 não foi associado a nenhum grau de HIV. </a:t>
            </a:r>
          </a:p>
          <a:p>
            <a:pPr algn="just">
              <a:lnSpc>
                <a:spcPct val="100000"/>
              </a:lnSpc>
            </a:pPr>
            <a:endParaRPr lang="pt-BR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1038" y="1784350"/>
            <a:ext cx="10829925" cy="4475163"/>
          </a:xfrm>
        </p:spPr>
        <p:txBody>
          <a:bodyPr rtlCol="0">
            <a:normAutofit fontScale="92500" lnSpcReduction="20000"/>
          </a:bodyPr>
          <a:lstStyle/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Os resultados conflitantes desse estudo podem ser atribuídos ao fato de área total sob a curva (AUC) e Índice Cumulativo de Exposição (CIE) assumirem que os níveis de PaCO2 permanecem estáveis ​​até que a próxima gasometria seja feita, o que pode não ser verdade. </a:t>
            </a:r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400" dirty="0"/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Nesse projeto de estudo retrospectivo não consegue capturar as flutuações de PaCO2 de curto prazo. </a:t>
            </a:r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400" dirty="0"/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Um grande desafio para identificar alvos seguros aceitáveis e também a natureza dinâmica do mecanismo autorregulatório cerebral em prematuros doentes, depende da gravidade da doença sistêmica, maturidade gestacional e idade pós-natal, resultando em variabilidade dos limites de segurança.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1009650" y="357188"/>
            <a:ext cx="10515600" cy="1325562"/>
          </a:xfrm>
        </p:spPr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>
          <a:xfrm>
            <a:off x="785813" y="1681163"/>
            <a:ext cx="10620375" cy="4486275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pt-BR" smtClean="0"/>
              <a:t>Um achado importante nesse estudo é o papel potencial do estado ácido-base na lesão cerebral prematura. </a:t>
            </a:r>
            <a:r>
              <a:rPr lang="pt-BR" b="1" smtClean="0">
                <a:solidFill>
                  <a:srgbClr val="FF0000"/>
                </a:solidFill>
              </a:rPr>
              <a:t>A acidose metabólica durante as primeiras 72h de vida surge como um fator de risco independente para HIV nessa coorte</a:t>
            </a:r>
            <a:r>
              <a:rPr lang="pt-BR" smtClean="0"/>
              <a:t>, mesmo após ajuste para medidas de PaCO2 e fatores confundidores.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85813" y="1681163"/>
            <a:ext cx="10620375" cy="4486275"/>
          </a:xfrm>
        </p:spPr>
        <p:txBody>
          <a:bodyPr rtlCol="0">
            <a:normAutofit fontScale="92500"/>
          </a:bodyPr>
          <a:lstStyle/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 homeostase ácido-base é influenciada por vários fatores no prematuro:</a:t>
            </a:r>
          </a:p>
          <a:p>
            <a:pPr lvl="1"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 Doença pulmonar primária, imaturidade renal, má perfusão, mineralização do osso em crescimento e metabolismo de proteínas. </a:t>
            </a:r>
          </a:p>
          <a:p>
            <a:pPr lvl="1"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Os mecanismos de excreção ácida sofrem alterações maturacional, predispondo prematuros a maior risco de acidose. </a:t>
            </a:r>
          </a:p>
          <a:p>
            <a:pPr lvl="1"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 insuficiência respiratória devido à doença grave da membrana hialina pode levar à retenção de CO2 e acidose respiratória</a:t>
            </a:r>
          </a:p>
          <a:p>
            <a:pPr lvl="1"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 função cardíaca deficiente pode resultar em perfusão tecidual inadequada e acidose láctica.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785813" y="1681163"/>
            <a:ext cx="10620375" cy="4486275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pt-BR" smtClean="0"/>
              <a:t>Embora vários estudos tenham investigado a relação entre as flutuações de CO2 e HIV, muito poucos foram responsáveis ​​por mudanças concomitantes de pH. </a:t>
            </a:r>
            <a:r>
              <a:rPr lang="pt-BR" b="1" smtClean="0"/>
              <a:t>Especulou-se nesse estudo que baixos níveis de déficit de base no grupo hipercapnia ou altos níveis de déficit de base no grupo normocapnia poderia ter confundido seus resultados.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6880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pt-BR" sz="2400" smtClean="0"/>
              <a:t>Alterações na ventilação alveolar e/ou na produção metabólica de CO2 provocam alterações concomitantes tanto na PaCO2 quanto no pH. </a:t>
            </a:r>
          </a:p>
          <a:p>
            <a:pPr algn="just">
              <a:lnSpc>
                <a:spcPct val="100000"/>
              </a:lnSpc>
            </a:pPr>
            <a:endParaRPr lang="pt-BR" sz="2400" smtClean="0"/>
          </a:p>
          <a:p>
            <a:pPr algn="just">
              <a:lnSpc>
                <a:spcPct val="100000"/>
              </a:lnSpc>
            </a:pPr>
            <a:r>
              <a:rPr lang="pt-BR" sz="2400" smtClean="0"/>
              <a:t>A resposta do fluxo sanguíneo cerebral pode ser o resultado final do equilíbrio entre os efeitos do CO2 e a resposta endotelial às mudanças no pH extracelular. </a:t>
            </a:r>
          </a:p>
          <a:p>
            <a:pPr algn="just">
              <a:lnSpc>
                <a:spcPct val="100000"/>
              </a:lnSpc>
            </a:pPr>
            <a:endParaRPr lang="pt-BR" sz="2400" b="1" smtClean="0"/>
          </a:p>
          <a:p>
            <a:pPr algn="ctr">
              <a:lnSpc>
                <a:spcPct val="100000"/>
              </a:lnSpc>
            </a:pPr>
            <a:r>
              <a:rPr lang="pt-BR" sz="2400" b="1" smtClean="0">
                <a:solidFill>
                  <a:srgbClr val="FF0000"/>
                </a:solidFill>
              </a:rPr>
              <a:t>O achado de maior acidose metabólica, incluindo aumento de lactato no grupo HIV, não é surpreendente, uma vez que esses lactentes pareciam ter menor estabilidade cardiovascular, mais propensos a receber tratamento em bolus e vasopressor.</a:t>
            </a:r>
          </a:p>
          <a:p>
            <a:pPr algn="just">
              <a:lnSpc>
                <a:spcPct val="100000"/>
              </a:lnSpc>
            </a:pPr>
            <a:endParaRPr lang="pt-BR" sz="24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47107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68800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pt-BR" smtClean="0"/>
              <a:t>Além disso, </a:t>
            </a:r>
            <a:r>
              <a:rPr lang="pt-BR" b="1" smtClean="0"/>
              <a:t>o tratamento para acidose metabólica, incluindo infusões de bicarbonato e solução salina, tem sido sugerido como etiológico para HIV grave.</a:t>
            </a:r>
            <a:r>
              <a:rPr lang="pt-BR" smtClean="0"/>
              <a:t> </a:t>
            </a:r>
          </a:p>
          <a:p>
            <a:pPr algn="just">
              <a:lnSpc>
                <a:spcPct val="120000"/>
              </a:lnSpc>
            </a:pPr>
            <a:r>
              <a:rPr lang="pt-BR" smtClean="0"/>
              <a:t>A acidose metabólica também pode ser um marcador de lesão tecidual do SNC relacionada à hemorragia.</a:t>
            </a:r>
          </a:p>
          <a:p>
            <a:pPr algn="just">
              <a:lnSpc>
                <a:spcPct val="120000"/>
              </a:lnSpc>
            </a:pPr>
            <a:r>
              <a:rPr lang="pt-BR" smtClean="0"/>
              <a:t> </a:t>
            </a:r>
            <a:r>
              <a:rPr lang="pt-BR" b="1" smtClean="0"/>
              <a:t>Essas associações podem potencialmente influenciar a relação observada entre acidose metabólica e HIV. </a:t>
            </a:r>
          </a:p>
          <a:p>
            <a:pPr algn="just">
              <a:lnSpc>
                <a:spcPct val="120000"/>
              </a:lnSpc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pt-BR" sz="2400" smtClean="0"/>
              <a:t>Um grau mais </a:t>
            </a:r>
            <a:r>
              <a:rPr lang="pt-BR" sz="2400" b="1" smtClean="0">
                <a:solidFill>
                  <a:srgbClr val="FF0000"/>
                </a:solidFill>
              </a:rPr>
              <a:t>alto de acidemia</a:t>
            </a:r>
            <a:r>
              <a:rPr lang="pt-BR" sz="2400" smtClean="0"/>
              <a:t>, em vez de hipercapnia, foi previamente demonstrado estar associado a HIV grave, e Skouteli et al. relataram que </a:t>
            </a:r>
            <a:r>
              <a:rPr lang="pt-BR" sz="2400" b="1" smtClean="0"/>
              <a:t>a acidemia leve a moderada prolongada era um fator de risco independente para HIV grave. </a:t>
            </a:r>
          </a:p>
          <a:p>
            <a:pPr algn="just">
              <a:lnSpc>
                <a:spcPct val="100000"/>
              </a:lnSpc>
            </a:pPr>
            <a:endParaRPr lang="pt-BR" sz="2400" smtClean="0"/>
          </a:p>
          <a:p>
            <a:pPr marL="742950" lvl="1" indent="-285750" algn="just">
              <a:lnSpc>
                <a:spcPct val="100000"/>
              </a:lnSpc>
            </a:pPr>
            <a:r>
              <a:rPr lang="pt-BR" sz="2000" smtClean="0"/>
              <a:t>Para explicar o fato de que o pH pode ser uma variável independente ou meramente um reflexo dos níveis correspondentes de CO2, considerou-se os níveis de </a:t>
            </a:r>
            <a:r>
              <a:rPr lang="pt-BR" sz="2000" b="1" i="1" smtClean="0">
                <a:solidFill>
                  <a:srgbClr val="FF0000"/>
                </a:solidFill>
              </a:rPr>
              <a:t>base excess</a:t>
            </a:r>
            <a:r>
              <a:rPr lang="pt-BR" sz="2000" b="1" smtClean="0">
                <a:solidFill>
                  <a:srgbClr val="FF0000"/>
                </a:solidFill>
              </a:rPr>
              <a:t> e lactato</a:t>
            </a:r>
            <a:r>
              <a:rPr lang="pt-BR" sz="2000" smtClean="0"/>
              <a:t>, pois são </a:t>
            </a:r>
            <a:r>
              <a:rPr lang="pt-BR" sz="2000" b="1" smtClean="0">
                <a:solidFill>
                  <a:srgbClr val="FF0000"/>
                </a:solidFill>
              </a:rPr>
              <a:t>mais reflexivos da acidose metabólica</a:t>
            </a:r>
            <a:r>
              <a:rPr lang="pt-BR" sz="2000" smtClean="0"/>
              <a:t>. </a:t>
            </a:r>
            <a:r>
              <a:rPr lang="pt-BR" sz="2000" b="1" smtClean="0"/>
              <a:t>Os recém-nascidos com HIV apresentaram </a:t>
            </a:r>
            <a:r>
              <a:rPr lang="pt-BR" sz="2000" b="1" i="1" smtClean="0">
                <a:solidFill>
                  <a:srgbClr val="FF0000"/>
                </a:solidFill>
              </a:rPr>
              <a:t>base excess</a:t>
            </a:r>
            <a:r>
              <a:rPr lang="pt-BR" sz="2000" b="1" smtClean="0"/>
              <a:t> </a:t>
            </a:r>
            <a:r>
              <a:rPr lang="pt-BR" sz="2000" b="1" i="1" smtClean="0">
                <a:solidFill>
                  <a:srgbClr val="FF0000"/>
                </a:solidFill>
              </a:rPr>
              <a:t>max e lactate max</a:t>
            </a:r>
            <a:r>
              <a:rPr lang="pt-BR" sz="2000" b="1" smtClean="0"/>
              <a:t> significativamente maiores em comparação aos neonatos com US de crânio negativo.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79463" y="1690688"/>
            <a:ext cx="10633075" cy="4389437"/>
          </a:xfrm>
        </p:spPr>
        <p:txBody>
          <a:bodyPr rtlCol="0">
            <a:normAutofit fontScale="85000" lnSpcReduction="10000"/>
          </a:bodyPr>
          <a:lstStyle/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 dirty="0"/>
              <a:t>A acidose nas primeiras 24h pode ser particularmente problemática, pois os dados desse estudo sugerem que neonatos com HIV tendem a ter pH e bicarbonato mais baixos para níveis semelhantes de PaCO2 do que neonatos sem HIV nas primeiras 24 h de vida, </a:t>
            </a:r>
            <a:r>
              <a:rPr lang="pt-BR" dirty="0"/>
              <a:t>talvez indicando uma compensação metabólica incompleta ou de fato uma fisiopatologia independente devido à HIV e diminuição do volume sanguíneo. </a:t>
            </a:r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 dirty="0"/>
              <a:t>Isso leva a especulações de que não existem limites prescritivos seguros para PaCO2 em prematuros doentes nas primeiras 24 horas de vida. </a:t>
            </a:r>
            <a:r>
              <a:rPr lang="pt-BR" dirty="0"/>
              <a:t>Na verdade, os limites variam entre o estado ácido-base e o esforço compensatório.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  <a:br>
              <a:rPr lang="pt-BR" smtClean="0"/>
            </a:br>
            <a:endParaRPr lang="pt-BR" sz="3200" b="1" smtClean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Os dados deste estudo foram coletados e analisados ​​retrospectivamente. Assim, a variabilidade no número de gases por paciente pode ter resultado em um viés, pois bebês mais doentes teriam gasometrias mais frequentes. </a:t>
            </a:r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Considerou-se apenas os indivíduos com &gt; 7 gasometrias arteriais feitas nas primeiras 72h, excluindo assim os neonatos com evolução clínica relativamente benigna. </a:t>
            </a:r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Nesse desenho de estudo também não permite concluir em que momento ocorreu a lesão cerebral. Embora a acidose metabólica tenha contribuído para as chances de HIV, é difícil estabelecer uma relação causal porque a acidose pode ser resultado de uma doença crítica que leva à HIV. </a:t>
            </a:r>
          </a:p>
          <a:p>
            <a:pPr algn="just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1042988" y="1409700"/>
            <a:ext cx="1493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0000"/>
                </a:solidFill>
              </a:rPr>
              <a:t>Limitações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>
          <a:xfrm>
            <a:off x="838200" y="357188"/>
            <a:ext cx="10515600" cy="1325562"/>
          </a:xfrm>
        </p:spPr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20000"/>
              </a:lnSpc>
            </a:pPr>
            <a:r>
              <a:rPr lang="pt-BR" smtClean="0"/>
              <a:t>Na ausência de monitoramento contínuo de CO2 expirado, não podemos documentar alterações agudas nos níveis de PaCO2 que possam alterar a perfusão e a oxigenação cerebrais. Uma vez que a prevalência de A HIV foi comum (&gt; 10%) nessa população de estudo, também é possível que a análise de regressão logística tenha produzido uma estimativa de viés do efeito, que provavelmente está desviada do nulo.</a:t>
            </a:r>
          </a:p>
          <a:p>
            <a:pPr algn="just">
              <a:lnSpc>
                <a:spcPct val="120000"/>
              </a:lnSpc>
            </a:pPr>
            <a:endParaRPr lang="pt-BR" smtClean="0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1042988" y="1409700"/>
            <a:ext cx="1493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0000"/>
                </a:solidFill>
              </a:rPr>
              <a:t>Limitações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pt-BR" b="1" smtClean="0">
                <a:solidFill>
                  <a:schemeClr val="accent1"/>
                </a:solidFill>
              </a:rPr>
              <a:t>Esta revisão retrospectiva sugere que a </a:t>
            </a:r>
            <a:r>
              <a:rPr lang="pt-BR" b="1" smtClean="0">
                <a:solidFill>
                  <a:srgbClr val="FF0000"/>
                </a:solidFill>
              </a:rPr>
              <a:t>acidose metabólica precoce</a:t>
            </a:r>
            <a:r>
              <a:rPr lang="pt-BR" b="1" smtClean="0">
                <a:solidFill>
                  <a:schemeClr val="accent1"/>
                </a:solidFill>
              </a:rPr>
              <a:t>, em vez de hipocapnia ou hipercapnia, isoladamente, está </a:t>
            </a:r>
            <a:r>
              <a:rPr lang="pt-BR" b="1" smtClean="0">
                <a:solidFill>
                  <a:srgbClr val="FF0000"/>
                </a:solidFill>
              </a:rPr>
              <a:t>associada a maior probabilidade de HIV em prematuros críticos. </a:t>
            </a:r>
          </a:p>
          <a:p>
            <a:pPr algn="just">
              <a:lnSpc>
                <a:spcPct val="100000"/>
              </a:lnSpc>
            </a:pPr>
            <a:endParaRPr lang="pt-BR" sz="2600" b="1" smtClean="0">
              <a:solidFill>
                <a:srgbClr val="FF0000"/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pt-BR" sz="2600" smtClean="0"/>
              <a:t>Os resultados deste estudo podem ser importantes para estudos futuros examinando os fatores de risco e mecanismos que afetam a incidência de HIV e lesão cerebral aguda, em particular avaliando os limites de segurança da PaCO2 e a necessidade de controlar o componente metabólico da acidose.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214313"/>
            <a:ext cx="9693275" cy="6519862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0033CC"/>
                </a:solidFill>
              </a:rPr>
              <a:t>Referências</a:t>
            </a:r>
            <a:r>
              <a:rPr lang="pt-BR" smtClean="0"/>
              <a:t>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numCol="3" rtlCol="0">
            <a:normAutofit fontScale="400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[1] </a:t>
            </a:r>
            <a:r>
              <a:rPr lang="pt-BR" dirty="0" err="1"/>
              <a:t>Wei</a:t>
            </a:r>
            <a:r>
              <a:rPr lang="pt-BR" dirty="0"/>
              <a:t> JC, </a:t>
            </a:r>
            <a:r>
              <a:rPr lang="pt-BR" dirty="0" err="1"/>
              <a:t>Catalano</a:t>
            </a:r>
            <a:r>
              <a:rPr lang="pt-BR" dirty="0"/>
              <a:t> R, Profit J, et al. </a:t>
            </a:r>
            <a:r>
              <a:rPr lang="pt-BR" dirty="0" err="1"/>
              <a:t>Impact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antenatal</a:t>
            </a:r>
            <a:r>
              <a:rPr lang="pt-BR" dirty="0"/>
              <a:t> </a:t>
            </a:r>
            <a:r>
              <a:rPr lang="en-US" dirty="0"/>
              <a:t>steroids on </a:t>
            </a:r>
            <a:r>
              <a:rPr lang="en-US" dirty="0" err="1"/>
              <a:t>intraventricular</a:t>
            </a:r>
            <a:r>
              <a:rPr lang="en-US" dirty="0"/>
              <a:t> hemorrhage in very-</a:t>
            </a:r>
            <a:r>
              <a:rPr lang="en-US" dirty="0" err="1"/>
              <a:t>lowbirth</a:t>
            </a:r>
            <a:r>
              <a:rPr lang="en-US" dirty="0"/>
              <a:t> weight infants. J </a:t>
            </a:r>
            <a:r>
              <a:rPr lang="en-US" dirty="0" err="1"/>
              <a:t>Perinatol</a:t>
            </a:r>
            <a:r>
              <a:rPr lang="en-US" dirty="0"/>
              <a:t>. </a:t>
            </a:r>
            <a:r>
              <a:rPr lang="pt-BR" dirty="0"/>
              <a:t>2</a:t>
            </a:r>
            <a:r>
              <a:rPr lang="pt" dirty="0"/>
              <a:t>016;36(5):352–356.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[2] Mohamed MA, </a:t>
            </a:r>
            <a:r>
              <a:rPr lang="en-US" dirty="0" err="1"/>
              <a:t>Aly</a:t>
            </a:r>
            <a:r>
              <a:rPr lang="en-US" dirty="0"/>
              <a:t> H. Transport of premature infants</a:t>
            </a:r>
            <a:r>
              <a:rPr lang="pt-BR" dirty="0"/>
              <a:t> </a:t>
            </a:r>
            <a:r>
              <a:rPr lang="en-US" dirty="0"/>
              <a:t>is associated with increased risk for </a:t>
            </a:r>
            <a:r>
              <a:rPr lang="en-US" dirty="0" err="1"/>
              <a:t>intraventricular</a:t>
            </a:r>
            <a:r>
              <a:rPr lang="pt-BR" dirty="0"/>
              <a:t> </a:t>
            </a:r>
            <a:r>
              <a:rPr lang="en-US" dirty="0" err="1"/>
              <a:t>haemorrhage</a:t>
            </a:r>
            <a:r>
              <a:rPr lang="en-US" dirty="0"/>
              <a:t>. Arch Dis Child Fetal Neonatal Ed. 2010;</a:t>
            </a:r>
            <a:r>
              <a:rPr lang="pt-BR" dirty="0"/>
              <a:t> 95(6):F403–F407.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[3] Ericson JE, </a:t>
            </a:r>
            <a:r>
              <a:rPr lang="en-US" dirty="0" err="1"/>
              <a:t>Laughon</a:t>
            </a:r>
            <a:r>
              <a:rPr lang="en-US" dirty="0"/>
              <a:t> MM. </a:t>
            </a:r>
            <a:r>
              <a:rPr lang="en-US" dirty="0" err="1"/>
              <a:t>Chorioamnionitis</a:t>
            </a:r>
            <a:r>
              <a:rPr lang="en-US" dirty="0"/>
              <a:t>: implications for the neonate. </a:t>
            </a:r>
            <a:r>
              <a:rPr lang="en-US" dirty="0" err="1"/>
              <a:t>Clin</a:t>
            </a:r>
            <a:r>
              <a:rPr lang="en-US" dirty="0"/>
              <a:t> </a:t>
            </a:r>
            <a:r>
              <a:rPr lang="en-US" dirty="0" err="1"/>
              <a:t>Perinatol</a:t>
            </a:r>
            <a:r>
              <a:rPr lang="en-US" dirty="0"/>
              <a:t>. 2015;42(1):</a:t>
            </a:r>
            <a:r>
              <a:rPr lang="pt-BR" dirty="0"/>
              <a:t> </a:t>
            </a:r>
            <a:r>
              <a:rPr lang="pt" dirty="0"/>
              <a:t>155–165.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[4] Wong FY, Leung TS, Austin T, et al. Impaired </a:t>
            </a:r>
            <a:r>
              <a:rPr lang="en-US" dirty="0" err="1"/>
              <a:t>autoregulation</a:t>
            </a:r>
            <a:r>
              <a:rPr lang="en-US" dirty="0"/>
              <a:t> in preterm infants identified by using spatially resolved spectroscopy. Pediatrics. </a:t>
            </a:r>
            <a:r>
              <a:rPr lang="pt-BR" dirty="0"/>
              <a:t>2</a:t>
            </a:r>
            <a:r>
              <a:rPr lang="pt" dirty="0"/>
              <a:t>008;121(3):</a:t>
            </a:r>
            <a:r>
              <a:rPr lang="pt-BR" dirty="0"/>
              <a:t> e604–e611.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[5] </a:t>
            </a:r>
            <a:r>
              <a:rPr lang="en-US" dirty="0" err="1"/>
              <a:t>Benitz</a:t>
            </a:r>
            <a:r>
              <a:rPr lang="en-US" dirty="0"/>
              <a:t> WE. Committee on Fetus and Newborn,</a:t>
            </a:r>
            <a:r>
              <a:rPr lang="pt-BR" dirty="0"/>
              <a:t> </a:t>
            </a:r>
            <a:r>
              <a:rPr lang="en-US" dirty="0"/>
              <a:t>American Academy of Pediatrics. Patent </a:t>
            </a:r>
            <a:r>
              <a:rPr lang="en-US" dirty="0" err="1"/>
              <a:t>ductus</a:t>
            </a:r>
            <a:r>
              <a:rPr lang="en-US" dirty="0"/>
              <a:t> </a:t>
            </a:r>
            <a:r>
              <a:rPr lang="en-US" dirty="0" err="1"/>
              <a:t>arteriosus</a:t>
            </a:r>
            <a:r>
              <a:rPr lang="en-US" dirty="0"/>
              <a:t> in preterm infants. Pediatrics. 2016;137(1):</a:t>
            </a:r>
            <a:r>
              <a:rPr lang="pt-BR" dirty="0"/>
              <a:t> e20153730.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[6] </a:t>
            </a:r>
            <a:r>
              <a:rPr lang="pt-BR" dirty="0" err="1"/>
              <a:t>Inder</a:t>
            </a:r>
            <a:r>
              <a:rPr lang="pt-BR" dirty="0"/>
              <a:t> TE, </a:t>
            </a:r>
            <a:r>
              <a:rPr lang="pt-BR" dirty="0" err="1"/>
              <a:t>Perlman</a:t>
            </a:r>
            <a:r>
              <a:rPr lang="pt-BR" dirty="0"/>
              <a:t> JM, Volpe JJ. </a:t>
            </a:r>
            <a:r>
              <a:rPr lang="pt-BR" dirty="0" err="1"/>
              <a:t>Preterm</a:t>
            </a:r>
            <a:r>
              <a:rPr lang="pt-BR" dirty="0"/>
              <a:t> intraventricular </a:t>
            </a:r>
            <a:r>
              <a:rPr lang="pt-BR" dirty="0" err="1"/>
              <a:t>hemorrhage</a:t>
            </a:r>
            <a:r>
              <a:rPr lang="pt-BR" dirty="0"/>
              <a:t>/</a:t>
            </a:r>
            <a:r>
              <a:rPr lang="pt-BR" dirty="0" err="1"/>
              <a:t>posthemorrhagic</a:t>
            </a:r>
            <a:r>
              <a:rPr lang="pt-BR" dirty="0"/>
              <a:t> </a:t>
            </a:r>
            <a:r>
              <a:rPr lang="pt-BR" dirty="0" err="1"/>
              <a:t>hydrocephalus</a:t>
            </a:r>
            <a:r>
              <a:rPr lang="pt-BR" dirty="0"/>
              <a:t>. </a:t>
            </a:r>
            <a:r>
              <a:rPr lang="pt-BR" dirty="0" err="1"/>
              <a:t>Volpe’s</a:t>
            </a:r>
            <a:r>
              <a:rPr lang="pt-BR" dirty="0"/>
              <a:t> </a:t>
            </a:r>
            <a:r>
              <a:rPr lang="pt-BR" dirty="0" err="1"/>
              <a:t>Neurol</a:t>
            </a:r>
            <a:r>
              <a:rPr lang="pt-BR" dirty="0"/>
              <a:t> </a:t>
            </a:r>
            <a:r>
              <a:rPr lang="pt-BR" dirty="0" err="1"/>
              <a:t>Newborn</a:t>
            </a:r>
            <a:r>
              <a:rPr lang="pt-BR" dirty="0"/>
              <a:t>. 2018;6:637–698.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dirty="0"/>
              <a:t>[7] Wilson-Costello D, Friedman H, Minich N, et al.</a:t>
            </a:r>
            <a:r>
              <a:rPr lang="pt-BR" dirty="0"/>
              <a:t> </a:t>
            </a:r>
            <a:r>
              <a:rPr lang="en-US" dirty="0"/>
              <a:t>Improved survival rates with increased neurodevelopmental disability for extremely low birth weight</a:t>
            </a:r>
            <a:r>
              <a:rPr lang="pt-BR" dirty="0"/>
              <a:t> </a:t>
            </a:r>
            <a:r>
              <a:rPr lang="en-US" dirty="0"/>
              <a:t>infants in the 1990s. Pediatrics. 2005;115(4):997–1003.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[8] </a:t>
            </a:r>
            <a:r>
              <a:rPr lang="pt-BR" dirty="0" err="1"/>
              <a:t>Aaslid</a:t>
            </a:r>
            <a:r>
              <a:rPr lang="pt-BR" dirty="0"/>
              <a:t> R, </a:t>
            </a:r>
            <a:r>
              <a:rPr lang="pt-BR" dirty="0" err="1"/>
              <a:t>Lindegaard</a:t>
            </a:r>
            <a:r>
              <a:rPr lang="pt-BR" dirty="0"/>
              <a:t> KF, </a:t>
            </a:r>
            <a:r>
              <a:rPr lang="pt-BR" dirty="0" err="1"/>
              <a:t>Sorteberg</a:t>
            </a:r>
            <a:r>
              <a:rPr lang="pt-BR" dirty="0"/>
              <a:t> W, et al. Cerebral </a:t>
            </a:r>
            <a:r>
              <a:rPr lang="en-US" dirty="0" err="1"/>
              <a:t>autoregulation</a:t>
            </a:r>
            <a:r>
              <a:rPr lang="en-US" dirty="0"/>
              <a:t> dynamics in humans. Stroke. 1989;</a:t>
            </a:r>
            <a:r>
              <a:rPr lang="pt-BR" dirty="0"/>
              <a:t> </a:t>
            </a:r>
            <a:r>
              <a:rPr lang="pt" dirty="0"/>
              <a:t>20(1):45–52.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[9] </a:t>
            </a:r>
            <a:r>
              <a:rPr lang="pt-BR" dirty="0" err="1"/>
              <a:t>Fanaroff</a:t>
            </a:r>
            <a:r>
              <a:rPr lang="pt-BR" dirty="0"/>
              <a:t> JM, Wilson-</a:t>
            </a:r>
            <a:r>
              <a:rPr lang="pt-BR" dirty="0" err="1"/>
              <a:t>Costello</a:t>
            </a:r>
            <a:r>
              <a:rPr lang="pt-BR" dirty="0"/>
              <a:t> DE, Newman NS, et al. </a:t>
            </a:r>
            <a:r>
              <a:rPr lang="en-US" dirty="0"/>
              <a:t>Treated hypotension is associated with neonatal morbidity and hearing loss in extremely low birth 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dirty="0" err="1"/>
              <a:t>Pediatrics</a:t>
            </a:r>
            <a:r>
              <a:rPr lang="pt-BR" dirty="0"/>
              <a:t>. 2006;117(4):1131–1135.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[10] Kaiser JR, Gauss CH, Williams DK. The effects of </a:t>
            </a:r>
            <a:r>
              <a:rPr lang="en-US" dirty="0" err="1"/>
              <a:t>hypercapnia</a:t>
            </a:r>
            <a:r>
              <a:rPr lang="en-US" dirty="0"/>
              <a:t> on cerebral </a:t>
            </a:r>
            <a:r>
              <a:rPr lang="en-US" dirty="0" err="1"/>
              <a:t>autoregulation</a:t>
            </a:r>
            <a:r>
              <a:rPr lang="en-US" dirty="0"/>
              <a:t> in ventilated very</a:t>
            </a:r>
            <a:r>
              <a:rPr lang="pt-BR" dirty="0"/>
              <a:t> </a:t>
            </a:r>
            <a:r>
              <a:rPr lang="en-US" dirty="0"/>
              <a:t>low birth weight infants. </a:t>
            </a:r>
            <a:r>
              <a:rPr lang="en-US" dirty="0" err="1"/>
              <a:t>Pediatr</a:t>
            </a:r>
            <a:r>
              <a:rPr lang="en-US" dirty="0"/>
              <a:t> Res. 2005;58(5):</a:t>
            </a:r>
            <a:r>
              <a:rPr lang="pt-BR" dirty="0"/>
              <a:t> </a:t>
            </a:r>
            <a:r>
              <a:rPr lang="pt" dirty="0"/>
              <a:t>931–935.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r-FR" dirty="0"/>
              <a:t>[11] Bassan H, Gauvreau K, Newburger JW, et al.</a:t>
            </a:r>
            <a:r>
              <a:rPr lang="pt-BR" dirty="0"/>
              <a:t> </a:t>
            </a:r>
            <a:r>
              <a:rPr lang="pt-BR" dirty="0" err="1"/>
              <a:t>Identification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pressure</a:t>
            </a:r>
            <a:r>
              <a:rPr lang="pt-BR" dirty="0"/>
              <a:t> passive cerebral </a:t>
            </a:r>
            <a:r>
              <a:rPr lang="pt-BR" dirty="0" err="1"/>
              <a:t>perfusion</a:t>
            </a:r>
            <a:r>
              <a:rPr lang="pt-BR" dirty="0"/>
              <a:t> </a:t>
            </a:r>
            <a:r>
              <a:rPr lang="en-US" dirty="0"/>
              <a:t>and its mediators after infant cardiac surgery. </a:t>
            </a:r>
            <a:r>
              <a:rPr lang="en-US" dirty="0" err="1"/>
              <a:t>Pediatr</a:t>
            </a:r>
            <a:r>
              <a:rPr lang="pt-BR" dirty="0"/>
              <a:t> Res. 2005;57(1):35–41.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[12] </a:t>
            </a:r>
            <a:r>
              <a:rPr lang="pt-BR" dirty="0" err="1"/>
              <a:t>Laffey</a:t>
            </a:r>
            <a:r>
              <a:rPr lang="pt-BR" dirty="0"/>
              <a:t> JG, </a:t>
            </a:r>
            <a:r>
              <a:rPr lang="pt-BR" dirty="0" err="1"/>
              <a:t>Kavanagh</a:t>
            </a:r>
            <a:r>
              <a:rPr lang="pt-BR" dirty="0"/>
              <a:t> BP. </a:t>
            </a:r>
            <a:r>
              <a:rPr lang="pt-BR" dirty="0" err="1"/>
              <a:t>Hypocapnia</a:t>
            </a:r>
            <a:r>
              <a:rPr lang="pt-BR" dirty="0"/>
              <a:t>. N </a:t>
            </a:r>
            <a:r>
              <a:rPr lang="pt-BR" dirty="0" err="1"/>
              <a:t>Engl</a:t>
            </a:r>
            <a:r>
              <a:rPr lang="pt-BR" dirty="0"/>
              <a:t> J Med. </a:t>
            </a:r>
            <a:r>
              <a:rPr lang="pt" dirty="0"/>
              <a:t>2002;347(1):43–53.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[13] </a:t>
            </a:r>
            <a:r>
              <a:rPr lang="pt-BR" dirty="0" err="1"/>
              <a:t>Dix</a:t>
            </a:r>
            <a:r>
              <a:rPr lang="pt-BR" dirty="0"/>
              <a:t> LML, </a:t>
            </a:r>
            <a:r>
              <a:rPr lang="pt-BR" dirty="0" err="1"/>
              <a:t>Weeke</a:t>
            </a:r>
            <a:r>
              <a:rPr lang="pt-BR" dirty="0"/>
              <a:t> LC, de </a:t>
            </a:r>
            <a:r>
              <a:rPr lang="pt-BR" dirty="0" err="1"/>
              <a:t>Vries</a:t>
            </a:r>
            <a:r>
              <a:rPr lang="pt-BR" dirty="0"/>
              <a:t> LS, et al. </a:t>
            </a:r>
            <a:r>
              <a:rPr lang="pt-BR" dirty="0" err="1"/>
              <a:t>Carbon</a:t>
            </a:r>
            <a:r>
              <a:rPr lang="pt-BR" dirty="0"/>
              <a:t> </a:t>
            </a:r>
            <a:r>
              <a:rPr lang="pt-BR" dirty="0" err="1"/>
              <a:t>dioxide</a:t>
            </a:r>
            <a:r>
              <a:rPr lang="pt-BR" dirty="0"/>
              <a:t> </a:t>
            </a:r>
            <a:r>
              <a:rPr lang="en-US" dirty="0"/>
              <a:t>fluctuations are associated with changes in cerebral</a:t>
            </a:r>
            <a:r>
              <a:rPr lang="pt-BR" dirty="0"/>
              <a:t> </a:t>
            </a:r>
            <a:r>
              <a:rPr lang="en-US" dirty="0"/>
              <a:t>oxygenation and electrical activity in infants born preterm. J </a:t>
            </a:r>
            <a:r>
              <a:rPr lang="en-US" dirty="0" err="1"/>
              <a:t>Pediatr</a:t>
            </a:r>
            <a:r>
              <a:rPr lang="en-US" dirty="0"/>
              <a:t>. 2017;187:66–72.e1.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[14] Mu TS, Sawyer TL, Jordan CP, et al. Permissive </a:t>
            </a:r>
            <a:r>
              <a:rPr lang="en-US" dirty="0" err="1"/>
              <a:t>hypercapnia</a:t>
            </a:r>
            <a:r>
              <a:rPr lang="en-US" dirty="0"/>
              <a:t> practices among neonatologists in the United</a:t>
            </a:r>
            <a:r>
              <a:rPr lang="pt-BR" dirty="0"/>
              <a:t> </a:t>
            </a:r>
            <a:r>
              <a:rPr lang="en-US" dirty="0"/>
              <a:t>States: results of a national survey. J </a:t>
            </a:r>
            <a:r>
              <a:rPr lang="en-US" dirty="0" err="1"/>
              <a:t>Neonat</a:t>
            </a:r>
            <a:r>
              <a:rPr lang="en-US" dirty="0"/>
              <a:t> </a:t>
            </a:r>
            <a:r>
              <a:rPr lang="en-US" dirty="0" err="1"/>
              <a:t>Perinat</a:t>
            </a:r>
            <a:r>
              <a:rPr lang="pt-BR" dirty="0"/>
              <a:t> Med. 2011;4(2):111–117.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[15] </a:t>
            </a:r>
            <a:r>
              <a:rPr lang="en-US" dirty="0" err="1"/>
              <a:t>Fabres</a:t>
            </a:r>
            <a:r>
              <a:rPr lang="en-US" dirty="0"/>
              <a:t> J, Carlo WA, Phillips V, et al. Both extremes of</a:t>
            </a:r>
            <a:r>
              <a:rPr lang="pt-BR" dirty="0"/>
              <a:t> </a:t>
            </a:r>
            <a:r>
              <a:rPr lang="en-US" dirty="0"/>
              <a:t>arterial carbon dioxide pressure and the magnitude</a:t>
            </a:r>
            <a:r>
              <a:rPr lang="pt-BR" dirty="0"/>
              <a:t> </a:t>
            </a:r>
            <a:r>
              <a:rPr lang="en-US" dirty="0"/>
              <a:t>of fluctuations in arterial carbon dioxide pressure are</a:t>
            </a:r>
            <a:r>
              <a:rPr lang="pt-BR" dirty="0"/>
              <a:t> </a:t>
            </a:r>
            <a:r>
              <a:rPr lang="en-US" dirty="0"/>
              <a:t>associated with severe </a:t>
            </a:r>
            <a:r>
              <a:rPr lang="en-US" dirty="0" err="1"/>
              <a:t>intraventricular</a:t>
            </a:r>
            <a:r>
              <a:rPr lang="en-US" dirty="0"/>
              <a:t> hemorrhage in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dirty="0" err="1"/>
              <a:t>Pediatrics</a:t>
            </a:r>
            <a:r>
              <a:rPr lang="pt-BR" dirty="0"/>
              <a:t>. 2007;119(2):299–305.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0033CC"/>
                </a:solidFill>
              </a:rPr>
              <a:t>Referências</a:t>
            </a:r>
            <a:r>
              <a:rPr lang="pt-BR" smtClean="0"/>
              <a:t>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numCol="3" rtlCol="0">
            <a:normAutofit fontScale="400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[16] </a:t>
            </a:r>
            <a:r>
              <a:rPr lang="pt-BR" dirty="0" err="1"/>
              <a:t>Shankaran</a:t>
            </a:r>
            <a:r>
              <a:rPr lang="pt-BR" dirty="0"/>
              <a:t> S, </a:t>
            </a:r>
            <a:r>
              <a:rPr lang="pt-BR" dirty="0" err="1"/>
              <a:t>Langer</a:t>
            </a:r>
            <a:r>
              <a:rPr lang="pt-BR" dirty="0"/>
              <a:t> JC, </a:t>
            </a:r>
            <a:r>
              <a:rPr lang="pt-BR" dirty="0" err="1"/>
              <a:t>Kazzi</a:t>
            </a:r>
            <a:r>
              <a:rPr lang="pt-BR" dirty="0"/>
              <a:t> SN, et al. </a:t>
            </a:r>
            <a:r>
              <a:rPr lang="pt-BR" dirty="0" err="1"/>
              <a:t>Cumulative</a:t>
            </a:r>
            <a:r>
              <a:rPr lang="pt-BR" dirty="0"/>
              <a:t> </a:t>
            </a:r>
            <a:r>
              <a:rPr lang="en-US" dirty="0"/>
              <a:t>index of exposure to </a:t>
            </a:r>
            <a:r>
              <a:rPr lang="en-US" dirty="0" err="1"/>
              <a:t>hypocarbia</a:t>
            </a:r>
            <a:r>
              <a:rPr lang="en-US" dirty="0"/>
              <a:t> and </a:t>
            </a:r>
            <a:r>
              <a:rPr lang="en-US" dirty="0" err="1"/>
              <a:t>hyperoxia</a:t>
            </a:r>
            <a:r>
              <a:rPr lang="en-US" dirty="0"/>
              <a:t> as</a:t>
            </a:r>
            <a:r>
              <a:rPr lang="pt-BR" dirty="0"/>
              <a:t> </a:t>
            </a:r>
            <a:r>
              <a:rPr lang="en-US" dirty="0"/>
              <a:t>risk factors for periventricular </a:t>
            </a:r>
            <a:r>
              <a:rPr lang="en-US" dirty="0" err="1"/>
              <a:t>leukomalacia</a:t>
            </a:r>
            <a:r>
              <a:rPr lang="en-US" dirty="0"/>
              <a:t> in low</a:t>
            </a:r>
            <a:r>
              <a:rPr lang="pt-BR" dirty="0"/>
              <a:t> </a:t>
            </a:r>
            <a:r>
              <a:rPr lang="en-US" dirty="0"/>
              <a:t>birth weight infants. Pediatrics. 2006;118(4):</a:t>
            </a:r>
            <a:r>
              <a:rPr lang="pt-BR" dirty="0"/>
              <a:t> </a:t>
            </a:r>
            <a:r>
              <a:rPr lang="pt" dirty="0"/>
              <a:t>1654–1659.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r-FR" dirty="0"/>
              <a:t>[17] Papile LA, Burstein J, Burstein R, et al. Incidence and</a:t>
            </a:r>
            <a:r>
              <a:rPr lang="pt-BR" dirty="0"/>
              <a:t> </a:t>
            </a:r>
            <a:r>
              <a:rPr lang="en-US" dirty="0"/>
              <a:t>evolution of </a:t>
            </a:r>
            <a:r>
              <a:rPr lang="en-US" dirty="0" err="1"/>
              <a:t>subependymal</a:t>
            </a:r>
            <a:r>
              <a:rPr lang="en-US" dirty="0"/>
              <a:t> and </a:t>
            </a:r>
            <a:r>
              <a:rPr lang="en-US" dirty="0" err="1"/>
              <a:t>intraventricular</a:t>
            </a:r>
            <a:r>
              <a:rPr lang="en-US" dirty="0"/>
              <a:t> hemorrhage: A study of infants with birth weights less</a:t>
            </a:r>
            <a:r>
              <a:rPr lang="pt-BR" dirty="0"/>
              <a:t> </a:t>
            </a:r>
            <a:r>
              <a:rPr lang="en-US" dirty="0"/>
              <a:t>than 1,500 gm. J </a:t>
            </a:r>
            <a:r>
              <a:rPr lang="en-US" dirty="0" err="1"/>
              <a:t>Pediatr</a:t>
            </a:r>
            <a:r>
              <a:rPr lang="en-US" dirty="0"/>
              <a:t>. 1978;92(4):529–534.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[18] Kaiser JR, Gauss CH, Pont MM, et al. </a:t>
            </a:r>
            <a:r>
              <a:rPr lang="en-US" dirty="0" err="1"/>
              <a:t>Hypercapnia</a:t>
            </a:r>
            <a:r>
              <a:rPr lang="en-US" dirty="0"/>
              <a:t> during the first 3 days of life is associated with severe</a:t>
            </a:r>
            <a:r>
              <a:rPr lang="pt-BR" dirty="0"/>
              <a:t> </a:t>
            </a:r>
            <a:r>
              <a:rPr lang="en-US" dirty="0" err="1"/>
              <a:t>intraventricular</a:t>
            </a:r>
            <a:r>
              <a:rPr lang="en-US" dirty="0"/>
              <a:t> hemorrhage in very low birth 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J </a:t>
            </a:r>
            <a:r>
              <a:rPr lang="pt-BR" dirty="0" err="1"/>
              <a:t>Perinatol</a:t>
            </a:r>
            <a:r>
              <a:rPr lang="pt-BR" dirty="0"/>
              <a:t>. 2006;26(5):279–285.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[19] </a:t>
            </a:r>
            <a:r>
              <a:rPr lang="en-US" dirty="0" err="1"/>
              <a:t>Levene</a:t>
            </a:r>
            <a:r>
              <a:rPr lang="en-US" dirty="0"/>
              <a:t> MI, </a:t>
            </a:r>
            <a:r>
              <a:rPr lang="en-US" dirty="0" err="1"/>
              <a:t>Fawer</a:t>
            </a:r>
            <a:r>
              <a:rPr lang="en-US" dirty="0"/>
              <a:t> CL, Lamont RF. Risk factors in the</a:t>
            </a:r>
            <a:r>
              <a:rPr lang="pt-BR" dirty="0"/>
              <a:t> </a:t>
            </a:r>
            <a:r>
              <a:rPr lang="en-US" dirty="0"/>
              <a:t>development of </a:t>
            </a:r>
            <a:r>
              <a:rPr lang="en-US" dirty="0" err="1"/>
              <a:t>intraventricular</a:t>
            </a:r>
            <a:r>
              <a:rPr lang="en-US" dirty="0"/>
              <a:t> </a:t>
            </a:r>
            <a:r>
              <a:rPr lang="en-US" dirty="0" err="1"/>
              <a:t>haemorrhage</a:t>
            </a:r>
            <a:r>
              <a:rPr lang="en-US" dirty="0"/>
              <a:t> in the</a:t>
            </a:r>
            <a:r>
              <a:rPr lang="pt-BR" dirty="0"/>
              <a:t> </a:t>
            </a:r>
            <a:r>
              <a:rPr lang="en-US" dirty="0"/>
              <a:t>preterm neonate. Arch Dis Child. 1982;57(6):410–417.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[20] </a:t>
            </a:r>
            <a:r>
              <a:rPr lang="en-US" dirty="0" err="1"/>
              <a:t>Thome</a:t>
            </a:r>
            <a:r>
              <a:rPr lang="en-US" dirty="0"/>
              <a:t> UH, Carroll W, Wu TJ, et al. Outcome of</a:t>
            </a:r>
            <a:r>
              <a:rPr lang="pt-BR" dirty="0"/>
              <a:t> </a:t>
            </a:r>
            <a:r>
              <a:rPr lang="en-US" dirty="0"/>
              <a:t>extremely preterm infants randomized at birth to different PaCO2 targets during the first seven days of</a:t>
            </a:r>
            <a:r>
              <a:rPr lang="pt-BR" dirty="0"/>
              <a:t> </a:t>
            </a:r>
            <a:r>
              <a:rPr lang="en-US" dirty="0"/>
              <a:t>life. </a:t>
            </a:r>
            <a:r>
              <a:rPr lang="en-US" dirty="0" err="1"/>
              <a:t>Biol</a:t>
            </a:r>
            <a:r>
              <a:rPr lang="en-US" dirty="0"/>
              <a:t> Neonate. 2006;90(4):218–225.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[21] Carlo WA, </a:t>
            </a:r>
            <a:r>
              <a:rPr lang="pt-BR" dirty="0" err="1"/>
              <a:t>Stark</a:t>
            </a:r>
            <a:r>
              <a:rPr lang="pt-BR" dirty="0"/>
              <a:t> AR, Wright LL, et al. </a:t>
            </a:r>
            <a:r>
              <a:rPr lang="pt-BR" dirty="0" err="1"/>
              <a:t>Minimal</a:t>
            </a:r>
            <a:r>
              <a:rPr lang="pt-BR" dirty="0"/>
              <a:t> </a:t>
            </a:r>
            <a:r>
              <a:rPr lang="pt-BR" dirty="0" err="1"/>
              <a:t>ventilation</a:t>
            </a:r>
            <a:r>
              <a:rPr lang="pt-BR" dirty="0"/>
              <a:t> </a:t>
            </a:r>
            <a:r>
              <a:rPr lang="pt-BR" dirty="0" err="1"/>
              <a:t>to</a:t>
            </a:r>
            <a:r>
              <a:rPr lang="pt-BR" dirty="0"/>
              <a:t> </a:t>
            </a:r>
            <a:r>
              <a:rPr lang="pt-BR" dirty="0" err="1"/>
              <a:t>prevent</a:t>
            </a:r>
            <a:r>
              <a:rPr lang="pt-BR" dirty="0"/>
              <a:t> </a:t>
            </a:r>
            <a:r>
              <a:rPr lang="pt-BR" dirty="0" err="1"/>
              <a:t>bronchopulmonary</a:t>
            </a:r>
            <a:r>
              <a:rPr lang="pt-BR" dirty="0"/>
              <a:t> </a:t>
            </a:r>
            <a:r>
              <a:rPr lang="pt-BR" dirty="0" err="1"/>
              <a:t>dysplasia</a:t>
            </a:r>
            <a:r>
              <a:rPr lang="pt-BR" dirty="0"/>
              <a:t> in </a:t>
            </a:r>
            <a:r>
              <a:rPr lang="en-US" dirty="0"/>
              <a:t>extremely-low-birth-weight infants. J </a:t>
            </a:r>
            <a:r>
              <a:rPr lang="en-US" dirty="0" err="1"/>
              <a:t>Pediatr</a:t>
            </a:r>
            <a:r>
              <a:rPr lang="en-US" dirty="0"/>
              <a:t>. 2002;</a:t>
            </a:r>
            <a:r>
              <a:rPr lang="pt-BR" dirty="0"/>
              <a:t> </a:t>
            </a:r>
            <a:r>
              <a:rPr lang="pt" dirty="0"/>
              <a:t>141(3):370–374.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[22] Hagen EW, </a:t>
            </a:r>
            <a:r>
              <a:rPr lang="pt-BR" dirty="0" err="1"/>
              <a:t>Sadek-Badawi</a:t>
            </a:r>
            <a:r>
              <a:rPr lang="pt-BR" dirty="0"/>
              <a:t> M, Carlton DP, et al. </a:t>
            </a:r>
            <a:r>
              <a:rPr lang="en-US" dirty="0"/>
              <a:t>Permissive </a:t>
            </a:r>
            <a:r>
              <a:rPr lang="en-US" dirty="0" err="1"/>
              <a:t>hypercapnia</a:t>
            </a:r>
            <a:r>
              <a:rPr lang="en-US" dirty="0"/>
              <a:t> and risk for brain injury and</a:t>
            </a:r>
            <a:r>
              <a:rPr lang="pt-BR" dirty="0"/>
              <a:t> </a:t>
            </a:r>
            <a:r>
              <a:rPr lang="pt-BR" dirty="0" err="1"/>
              <a:t>developmental</a:t>
            </a:r>
            <a:r>
              <a:rPr lang="pt-BR" dirty="0"/>
              <a:t> </a:t>
            </a:r>
            <a:r>
              <a:rPr lang="pt-BR" dirty="0" err="1"/>
              <a:t>impairment</a:t>
            </a:r>
            <a:r>
              <a:rPr lang="pt-BR" dirty="0"/>
              <a:t>. </a:t>
            </a:r>
            <a:r>
              <a:rPr lang="pt-BR" dirty="0" err="1"/>
              <a:t>Pediatrics</a:t>
            </a:r>
            <a:r>
              <a:rPr lang="pt-BR" dirty="0"/>
              <a:t>. 2008;122(3): e583–e589.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[23] </a:t>
            </a:r>
            <a:r>
              <a:rPr lang="en-US" dirty="0" err="1"/>
              <a:t>Mariani</a:t>
            </a:r>
            <a:r>
              <a:rPr lang="en-US" dirty="0"/>
              <a:t> G, </a:t>
            </a:r>
            <a:r>
              <a:rPr lang="en-US" dirty="0" err="1"/>
              <a:t>Cifuentes</a:t>
            </a:r>
            <a:r>
              <a:rPr lang="en-US" dirty="0"/>
              <a:t> J, Carlo WA. Randomized trial of</a:t>
            </a:r>
            <a:r>
              <a:rPr lang="pt-BR" dirty="0"/>
              <a:t> </a:t>
            </a:r>
            <a:r>
              <a:rPr lang="it-IT" dirty="0"/>
              <a:t>permissive hypercapnia in preterm infants. Pediatrics.</a:t>
            </a:r>
            <a:r>
              <a:rPr lang="pt-BR" dirty="0"/>
              <a:t> </a:t>
            </a:r>
            <a:r>
              <a:rPr lang="pt" dirty="0"/>
              <a:t>1999;104(5):1082–1088.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[24] </a:t>
            </a:r>
            <a:r>
              <a:rPr lang="pt-BR" dirty="0" err="1"/>
              <a:t>Noori</a:t>
            </a:r>
            <a:r>
              <a:rPr lang="pt-BR" dirty="0"/>
              <a:t> S, Anderson M, </a:t>
            </a:r>
            <a:r>
              <a:rPr lang="pt-BR" dirty="0" err="1"/>
              <a:t>Soleymani</a:t>
            </a:r>
            <a:r>
              <a:rPr lang="pt-BR" dirty="0"/>
              <a:t> S, et al. </a:t>
            </a:r>
            <a:r>
              <a:rPr lang="pt-BR" dirty="0" err="1"/>
              <a:t>Effect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carbon</a:t>
            </a:r>
            <a:r>
              <a:rPr lang="pt-BR" dirty="0"/>
              <a:t> </a:t>
            </a:r>
            <a:r>
              <a:rPr lang="pt-BR" dirty="0" err="1"/>
              <a:t>dioxide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cerebral </a:t>
            </a:r>
            <a:r>
              <a:rPr lang="pt-BR" dirty="0" err="1"/>
              <a:t>blood</a:t>
            </a:r>
            <a:r>
              <a:rPr lang="pt-BR" dirty="0"/>
              <a:t> </a:t>
            </a:r>
            <a:r>
              <a:rPr lang="pt-BR" dirty="0" err="1"/>
              <a:t>flow</a:t>
            </a:r>
            <a:r>
              <a:rPr lang="pt-BR" dirty="0"/>
              <a:t> </a:t>
            </a:r>
            <a:r>
              <a:rPr lang="pt-BR" dirty="0" err="1"/>
              <a:t>velocity</a:t>
            </a:r>
            <a:r>
              <a:rPr lang="pt-BR" dirty="0"/>
              <a:t> 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during</a:t>
            </a:r>
            <a:r>
              <a:rPr lang="pt-BR" dirty="0"/>
              <a:t> </a:t>
            </a:r>
            <a:r>
              <a:rPr lang="pt-BR" dirty="0" err="1"/>
              <a:t>postnatal</a:t>
            </a:r>
            <a:r>
              <a:rPr lang="pt-BR" dirty="0"/>
              <a:t> </a:t>
            </a:r>
            <a:r>
              <a:rPr lang="pt-BR" dirty="0" err="1"/>
              <a:t>transition</a:t>
            </a:r>
            <a:r>
              <a:rPr lang="pt-BR" dirty="0"/>
              <a:t>. Acta </a:t>
            </a:r>
            <a:r>
              <a:rPr lang="pt-BR" dirty="0" err="1"/>
              <a:t>Paediatr</a:t>
            </a:r>
            <a:r>
              <a:rPr lang="pt-BR" dirty="0"/>
              <a:t>. 2014;103(8):e334–e339.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[25] Van de </a:t>
            </a:r>
            <a:r>
              <a:rPr lang="pt-BR" dirty="0" err="1"/>
              <a:t>Bor</a:t>
            </a:r>
            <a:r>
              <a:rPr lang="pt-BR" dirty="0"/>
              <a:t> M, Van Bel F, </a:t>
            </a:r>
            <a:r>
              <a:rPr lang="pt-BR" dirty="0" err="1"/>
              <a:t>Lineman</a:t>
            </a:r>
            <a:r>
              <a:rPr lang="pt-BR" dirty="0"/>
              <a:t> R, et al. Perinatal </a:t>
            </a:r>
            <a:r>
              <a:rPr lang="en-US" dirty="0"/>
              <a:t>factors and periventricular-</a:t>
            </a:r>
            <a:r>
              <a:rPr lang="en-US" dirty="0" err="1"/>
              <a:t>intraventricular</a:t>
            </a:r>
            <a:r>
              <a:rPr lang="en-US" dirty="0"/>
              <a:t> hemorrhage in preterm infants. Arch </a:t>
            </a:r>
            <a:r>
              <a:rPr lang="en-US" dirty="0" err="1"/>
              <a:t>Pediatr</a:t>
            </a:r>
            <a:r>
              <a:rPr lang="en-US" dirty="0"/>
              <a:t> </a:t>
            </a:r>
            <a:r>
              <a:rPr lang="en-US" dirty="0" err="1"/>
              <a:t>Adolesc</a:t>
            </a:r>
            <a:r>
              <a:rPr lang="en-US" dirty="0"/>
              <a:t> Med.</a:t>
            </a:r>
            <a:r>
              <a:rPr lang="pt-BR" dirty="0"/>
              <a:t> </a:t>
            </a:r>
            <a:r>
              <a:rPr lang="pt" dirty="0"/>
              <a:t>1986;140(11):1125–1130.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[26] Cooke R. Factors associated with periventricular</a:t>
            </a:r>
            <a:r>
              <a:rPr lang="pt-BR" dirty="0"/>
              <a:t> </a:t>
            </a:r>
            <a:r>
              <a:rPr lang="en-US" dirty="0" err="1"/>
              <a:t>haemorrhage</a:t>
            </a:r>
            <a:r>
              <a:rPr lang="en-US" dirty="0"/>
              <a:t> in very low </a:t>
            </a:r>
            <a:r>
              <a:rPr lang="en-US" dirty="0" err="1"/>
              <a:t>birthweight</a:t>
            </a:r>
            <a:r>
              <a:rPr lang="en-US" dirty="0"/>
              <a:t> infants. Arch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 </a:t>
            </a:r>
            <a:r>
              <a:rPr lang="pt-BR" dirty="0" err="1"/>
              <a:t>Child</a:t>
            </a:r>
            <a:r>
              <a:rPr lang="pt-BR" dirty="0"/>
              <a:t>. 1981;56(6):425–431.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l-NL" dirty="0"/>
              <a:t>[27] Miall-Allen VM, de Vries LS, Dubowitz LMS, et al.</a:t>
            </a:r>
            <a:r>
              <a:rPr lang="pt-BR" dirty="0"/>
              <a:t> </a:t>
            </a:r>
            <a:r>
              <a:rPr lang="en-US" dirty="0"/>
              <a:t>Blood pressure fluctuation and </a:t>
            </a:r>
            <a:r>
              <a:rPr lang="en-US" dirty="0" err="1"/>
              <a:t>intraventricular</a:t>
            </a:r>
            <a:r>
              <a:rPr lang="en-US" dirty="0"/>
              <a:t> hemorrhage in the preterm infant of less than 31 weeks’</a:t>
            </a:r>
            <a:r>
              <a:rPr lang="pt-BR" dirty="0"/>
              <a:t> </a:t>
            </a:r>
            <a:r>
              <a:rPr lang="pt-BR" dirty="0" err="1"/>
              <a:t>gestation</a:t>
            </a:r>
            <a:r>
              <a:rPr lang="pt-BR" dirty="0"/>
              <a:t>. </a:t>
            </a:r>
            <a:r>
              <a:rPr lang="pt-BR" dirty="0" err="1"/>
              <a:t>Pediatrics</a:t>
            </a:r>
            <a:r>
              <a:rPr lang="pt-BR" dirty="0"/>
              <a:t>. 1989;83(5):657–661.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[28] </a:t>
            </a:r>
            <a:r>
              <a:rPr lang="pt-BR" dirty="0" err="1"/>
              <a:t>Thorburn</a:t>
            </a:r>
            <a:r>
              <a:rPr lang="pt-BR" dirty="0"/>
              <a:t> RJ, Lipscomb AP, Stewart AL, et al. Timing </a:t>
            </a:r>
            <a:r>
              <a:rPr lang="en-US" dirty="0"/>
              <a:t>and antecedents of periventricular </a:t>
            </a:r>
            <a:r>
              <a:rPr lang="en-US" dirty="0" err="1"/>
              <a:t>haemorrhage</a:t>
            </a:r>
            <a:r>
              <a:rPr lang="en-US" dirty="0"/>
              <a:t> and</a:t>
            </a:r>
            <a:r>
              <a:rPr lang="pt-BR" dirty="0"/>
              <a:t> </a:t>
            </a:r>
            <a:r>
              <a:rPr lang="en-US" dirty="0"/>
              <a:t>of cerebral atrophy in very preterm infants. Early Hum</a:t>
            </a:r>
            <a:r>
              <a:rPr lang="pt-BR" dirty="0"/>
              <a:t> Dev. 1982;7(3):221–238.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[29] </a:t>
            </a:r>
            <a:r>
              <a:rPr lang="pt-BR" dirty="0" err="1"/>
              <a:t>Wallin</a:t>
            </a:r>
            <a:r>
              <a:rPr lang="pt-BR" dirty="0"/>
              <a:t> LA, Rosenfeld CR, </a:t>
            </a:r>
            <a:r>
              <a:rPr lang="pt-BR" dirty="0" err="1"/>
              <a:t>Laptook</a:t>
            </a:r>
            <a:r>
              <a:rPr lang="pt-BR" dirty="0"/>
              <a:t> AR, et al. Neonatal </a:t>
            </a:r>
            <a:r>
              <a:rPr lang="en-US" dirty="0"/>
              <a:t>intracranial hemorrhage: II. Risk factor analysis in an</a:t>
            </a:r>
            <a:r>
              <a:rPr lang="pt-BR" dirty="0"/>
              <a:t> </a:t>
            </a:r>
            <a:r>
              <a:rPr lang="en-US" dirty="0"/>
              <a:t>inborn population. Early Hum Dev. 1990;23(2):</a:t>
            </a:r>
            <a:r>
              <a:rPr lang="pt-BR" dirty="0"/>
              <a:t> </a:t>
            </a:r>
            <a:r>
              <a:rPr lang="pt" dirty="0"/>
              <a:t>129–137.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[30] Stoll BJ, Hansen N, </a:t>
            </a:r>
            <a:r>
              <a:rPr lang="en-US" dirty="0" err="1"/>
              <a:t>Fanaroff</a:t>
            </a:r>
            <a:r>
              <a:rPr lang="en-US" dirty="0"/>
              <a:t> AA, et al. Late-onset sepsis in very low birth weight neonates: the experience</a:t>
            </a:r>
            <a:r>
              <a:rPr lang="pt-BR" dirty="0"/>
              <a:t> </a:t>
            </a:r>
            <a:r>
              <a:rPr lang="en-US" dirty="0"/>
              <a:t>of the NICHD Neonatal Research Network. Pediatrics.</a:t>
            </a:r>
            <a:r>
              <a:rPr lang="pt-BR" dirty="0"/>
              <a:t> </a:t>
            </a:r>
            <a:r>
              <a:rPr lang="pt" dirty="0"/>
              <a:t>2002;110(2):285–291.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0033CC"/>
                </a:solidFill>
              </a:rPr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numCol="3" rtlCol="0">
            <a:normAutofit fontScale="400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[31] </a:t>
            </a:r>
            <a:r>
              <a:rPr lang="pt-BR" dirty="0" err="1"/>
              <a:t>Woodgate</a:t>
            </a:r>
            <a:r>
              <a:rPr lang="pt-BR" dirty="0"/>
              <a:t> PG, Davies MW. </a:t>
            </a:r>
            <a:r>
              <a:rPr lang="pt-BR" dirty="0" err="1"/>
              <a:t>Permissive</a:t>
            </a:r>
            <a:r>
              <a:rPr lang="pt-BR" dirty="0"/>
              <a:t> </a:t>
            </a:r>
            <a:r>
              <a:rPr lang="pt-BR" dirty="0" err="1"/>
              <a:t>hypercapnia</a:t>
            </a:r>
            <a:r>
              <a:rPr lang="pt-BR" dirty="0"/>
              <a:t> for </a:t>
            </a:r>
            <a:r>
              <a:rPr lang="en-US" dirty="0"/>
              <a:t>the prevention of morbidity and mortality in mechanically ventilated newborn infants. Cochrane Database</a:t>
            </a:r>
            <a:r>
              <a:rPr lang="pt-BR" dirty="0"/>
              <a:t> </a:t>
            </a:r>
            <a:r>
              <a:rPr lang="pt-BR" dirty="0" err="1"/>
              <a:t>Syst</a:t>
            </a:r>
            <a:r>
              <a:rPr lang="pt-BR" dirty="0"/>
              <a:t> Rev. 2001;(2)CD002061.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it-IT" dirty="0"/>
              <a:t>[32] Ambalavanan N, Carlo WA, Wrage LA, et al. PaCO2 in</a:t>
            </a:r>
            <a:r>
              <a:rPr lang="pt-BR" dirty="0"/>
              <a:t> </a:t>
            </a:r>
            <a:r>
              <a:rPr lang="en-US" dirty="0"/>
              <a:t>surfactant, positive pressure, and oxygenation </a:t>
            </a:r>
            <a:r>
              <a:rPr lang="en-US" dirty="0" err="1"/>
              <a:t>randomised</a:t>
            </a:r>
            <a:r>
              <a:rPr lang="en-US" dirty="0"/>
              <a:t> trial (SUPPORT). Arch Dis Child Fetal Neonatal</a:t>
            </a:r>
            <a:r>
              <a:rPr lang="pt-BR" dirty="0"/>
              <a:t> Ed. 2015;100(2):F145–F149.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[33] </a:t>
            </a:r>
            <a:r>
              <a:rPr lang="pt-BR" dirty="0" err="1"/>
              <a:t>Erickson</a:t>
            </a:r>
            <a:r>
              <a:rPr lang="pt-BR" dirty="0"/>
              <a:t> SJ, </a:t>
            </a:r>
            <a:r>
              <a:rPr lang="pt-BR" dirty="0" err="1"/>
              <a:t>Grauaug</a:t>
            </a:r>
            <a:r>
              <a:rPr lang="pt-BR" dirty="0"/>
              <a:t> A, </a:t>
            </a:r>
            <a:r>
              <a:rPr lang="pt-BR" dirty="0" err="1"/>
              <a:t>Gurrin</a:t>
            </a:r>
            <a:r>
              <a:rPr lang="pt-BR" dirty="0"/>
              <a:t> L, et al. </a:t>
            </a:r>
            <a:r>
              <a:rPr lang="pt-BR" dirty="0" err="1"/>
              <a:t>Hypocarbia</a:t>
            </a:r>
            <a:r>
              <a:rPr lang="pt-BR" dirty="0"/>
              <a:t> in </a:t>
            </a:r>
            <a:r>
              <a:rPr lang="en-US" dirty="0"/>
              <a:t>the ventilated preterm infant and its effect on </a:t>
            </a:r>
            <a:r>
              <a:rPr lang="en-US" dirty="0" err="1"/>
              <a:t>intraventricular</a:t>
            </a:r>
            <a:r>
              <a:rPr lang="en-US" dirty="0"/>
              <a:t> </a:t>
            </a:r>
            <a:r>
              <a:rPr lang="en-US" dirty="0" err="1"/>
              <a:t>haemorrhage</a:t>
            </a:r>
            <a:r>
              <a:rPr lang="en-US" dirty="0"/>
              <a:t> and </a:t>
            </a:r>
            <a:r>
              <a:rPr lang="en-US" dirty="0" err="1"/>
              <a:t>bronchopulmonary</a:t>
            </a:r>
            <a:r>
              <a:rPr lang="en-US" dirty="0"/>
              <a:t> dysplasia. J </a:t>
            </a:r>
            <a:r>
              <a:rPr lang="en-US" dirty="0" err="1"/>
              <a:t>Paediatr</a:t>
            </a:r>
            <a:r>
              <a:rPr lang="en-US" dirty="0"/>
              <a:t> Child Health. 2002;38(6):560–562.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a-DK" dirty="0"/>
              <a:t>[34] Brown MK, Poeltler DM, Hassen KO, et al. Incidence of</a:t>
            </a:r>
            <a:r>
              <a:rPr lang="pt-BR" dirty="0"/>
              <a:t> </a:t>
            </a:r>
            <a:r>
              <a:rPr lang="en-US" dirty="0" err="1"/>
              <a:t>hypocapnia</a:t>
            </a:r>
            <a:r>
              <a:rPr lang="en-US" dirty="0"/>
              <a:t>, </a:t>
            </a:r>
            <a:r>
              <a:rPr lang="en-US" dirty="0" err="1"/>
              <a:t>hypercapnia</a:t>
            </a:r>
            <a:r>
              <a:rPr lang="en-US" dirty="0"/>
              <a:t>, and acidosis and the associated risk of adverse events in preterm neonates.</a:t>
            </a:r>
            <a:r>
              <a:rPr lang="pt-BR" dirty="0"/>
              <a:t> </a:t>
            </a:r>
            <a:r>
              <a:rPr lang="pt-BR" dirty="0" err="1"/>
              <a:t>Respir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. 2018;63(8):943–949.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[35] </a:t>
            </a:r>
            <a:r>
              <a:rPr lang="pt-BR" dirty="0" err="1"/>
              <a:t>Altaany</a:t>
            </a:r>
            <a:r>
              <a:rPr lang="pt-BR" dirty="0"/>
              <a:t> D, </a:t>
            </a:r>
            <a:r>
              <a:rPr lang="pt-BR" dirty="0" err="1"/>
              <a:t>Natarajan</a:t>
            </a:r>
            <a:r>
              <a:rPr lang="pt-BR" dirty="0"/>
              <a:t> G, Gupta D, et al. </a:t>
            </a:r>
            <a:r>
              <a:rPr lang="pt-BR" dirty="0" err="1"/>
              <a:t>Severe</a:t>
            </a:r>
            <a:r>
              <a:rPr lang="pt-BR" dirty="0"/>
              <a:t> intraventricular </a:t>
            </a:r>
            <a:r>
              <a:rPr lang="pt-BR" dirty="0" err="1"/>
              <a:t>hemorrhage</a:t>
            </a:r>
            <a:r>
              <a:rPr lang="pt-BR" dirty="0"/>
              <a:t> in </a:t>
            </a:r>
            <a:r>
              <a:rPr lang="pt-BR" dirty="0" err="1"/>
              <a:t>Extremely</a:t>
            </a:r>
            <a:r>
              <a:rPr lang="pt-BR" dirty="0"/>
              <a:t> </a:t>
            </a:r>
            <a:r>
              <a:rPr lang="pt-BR" dirty="0" err="1"/>
              <a:t>Premature</a:t>
            </a:r>
            <a:r>
              <a:rPr lang="pt-BR" dirty="0"/>
              <a:t> </a:t>
            </a:r>
            <a:r>
              <a:rPr lang="en-US" dirty="0"/>
              <a:t>Infants: are high carbon dioxide Pressure or</a:t>
            </a:r>
            <a:r>
              <a:rPr lang="pt-BR" dirty="0"/>
              <a:t> </a:t>
            </a:r>
            <a:r>
              <a:rPr lang="en-US" dirty="0"/>
              <a:t>Fluctuations the Culprit? </a:t>
            </a:r>
            <a:r>
              <a:rPr lang="en-US" dirty="0" err="1"/>
              <a:t>Amer</a:t>
            </a:r>
            <a:r>
              <a:rPr lang="en-US" dirty="0"/>
              <a:t> J </a:t>
            </a:r>
            <a:r>
              <a:rPr lang="en-US" dirty="0" err="1"/>
              <a:t>Perinatol</a:t>
            </a:r>
            <a:r>
              <a:rPr lang="en-US" dirty="0"/>
              <a:t>. 2015;</a:t>
            </a:r>
            <a:r>
              <a:rPr lang="pt-BR" dirty="0"/>
              <a:t> </a:t>
            </a:r>
            <a:r>
              <a:rPr lang="pt" dirty="0"/>
              <a:t>32(09):839–844.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[36] McKee LA, </a:t>
            </a:r>
            <a:r>
              <a:rPr lang="en-US" dirty="0" err="1"/>
              <a:t>Fabres</a:t>
            </a:r>
            <a:r>
              <a:rPr lang="en-US" dirty="0"/>
              <a:t> J, Howard G, et al. PaCO2 and neurodevelopment in extremely low birth weight infants.</a:t>
            </a:r>
            <a:r>
              <a:rPr lang="pt-BR" dirty="0"/>
              <a:t> J </a:t>
            </a:r>
            <a:r>
              <a:rPr lang="pt-BR" dirty="0" err="1"/>
              <a:t>Pediatr</a:t>
            </a:r>
            <a:r>
              <a:rPr lang="pt-BR" dirty="0"/>
              <a:t>. 2009;155(2):217–221.e1. </a:t>
            </a:r>
            <a:r>
              <a:rPr lang="en-US" dirty="0"/>
              <a:t>[37] </a:t>
            </a:r>
            <a:r>
              <a:rPr lang="en-US" dirty="0" err="1"/>
              <a:t>Iacobelli</a:t>
            </a:r>
            <a:r>
              <a:rPr lang="en-US" dirty="0"/>
              <a:t> S, </a:t>
            </a:r>
            <a:r>
              <a:rPr lang="en-US" dirty="0" err="1"/>
              <a:t>Guignard</a:t>
            </a:r>
            <a:r>
              <a:rPr lang="en-US" dirty="0"/>
              <a:t> JP. Renal aspects of metabolic</a:t>
            </a:r>
            <a:r>
              <a:rPr lang="pt-BR" dirty="0"/>
              <a:t> </a:t>
            </a:r>
            <a:r>
              <a:rPr lang="pt-BR" dirty="0" err="1"/>
              <a:t>acid</a:t>
            </a:r>
            <a:r>
              <a:rPr lang="pt-BR" dirty="0"/>
              <a:t>–base </a:t>
            </a:r>
            <a:r>
              <a:rPr lang="pt-BR" dirty="0" err="1"/>
              <a:t>disorders</a:t>
            </a:r>
            <a:r>
              <a:rPr lang="pt-BR" dirty="0"/>
              <a:t> in </a:t>
            </a:r>
            <a:r>
              <a:rPr lang="pt-BR" dirty="0" err="1"/>
              <a:t>neonates</a:t>
            </a:r>
            <a:r>
              <a:rPr lang="pt-BR" dirty="0"/>
              <a:t>. </a:t>
            </a:r>
            <a:r>
              <a:rPr lang="pt-BR" dirty="0" err="1"/>
              <a:t>Pediatr</a:t>
            </a:r>
            <a:r>
              <a:rPr lang="pt-BR" dirty="0"/>
              <a:t> </a:t>
            </a:r>
            <a:r>
              <a:rPr lang="pt-BR" dirty="0" err="1"/>
              <a:t>Nephrol</a:t>
            </a:r>
            <a:r>
              <a:rPr lang="pt-BR" dirty="0"/>
              <a:t>. </a:t>
            </a:r>
            <a:r>
              <a:rPr lang="pt" dirty="0"/>
              <a:t>2018;19:1–8.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[38] </a:t>
            </a:r>
            <a:r>
              <a:rPr lang="pt-BR" dirty="0" err="1"/>
              <a:t>Gnanaratnem</a:t>
            </a:r>
            <a:r>
              <a:rPr lang="pt-BR" dirty="0"/>
              <a:t> J, </a:t>
            </a:r>
            <a:r>
              <a:rPr lang="pt-BR" dirty="0" err="1"/>
              <a:t>Finer</a:t>
            </a:r>
            <a:r>
              <a:rPr lang="pt-BR" dirty="0"/>
              <a:t> NN. Neonatal </a:t>
            </a:r>
            <a:r>
              <a:rPr lang="pt-BR" dirty="0" err="1"/>
              <a:t>acute</a:t>
            </a:r>
            <a:r>
              <a:rPr lang="pt-BR" dirty="0"/>
              <a:t> </a:t>
            </a:r>
            <a:r>
              <a:rPr lang="pt-BR" dirty="0" err="1"/>
              <a:t>respiratory</a:t>
            </a:r>
            <a:r>
              <a:rPr lang="pt-BR" dirty="0"/>
              <a:t> </a:t>
            </a:r>
            <a:r>
              <a:rPr lang="en-US" dirty="0"/>
              <a:t>failure. </a:t>
            </a:r>
            <a:r>
              <a:rPr lang="en-US" dirty="0" err="1"/>
              <a:t>Curr</a:t>
            </a:r>
            <a:r>
              <a:rPr lang="en-US" dirty="0"/>
              <a:t> </a:t>
            </a:r>
            <a:r>
              <a:rPr lang="en-US" dirty="0" err="1"/>
              <a:t>Opin</a:t>
            </a:r>
            <a:r>
              <a:rPr lang="en-US" dirty="0"/>
              <a:t> </a:t>
            </a:r>
            <a:r>
              <a:rPr lang="en-US" dirty="0" err="1"/>
              <a:t>Pediatr</a:t>
            </a:r>
            <a:r>
              <a:rPr lang="en-US" dirty="0"/>
              <a:t>. 2000;12(3):227–232.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[39] </a:t>
            </a:r>
            <a:r>
              <a:rPr lang="pt-BR" dirty="0" err="1"/>
              <a:t>Quigley</a:t>
            </a:r>
            <a:r>
              <a:rPr lang="pt-BR" dirty="0"/>
              <a:t> R, </a:t>
            </a:r>
            <a:r>
              <a:rPr lang="pt-BR" dirty="0" err="1"/>
              <a:t>Baum</a:t>
            </a:r>
            <a:r>
              <a:rPr lang="pt-BR" dirty="0"/>
              <a:t> M. Neonatal </a:t>
            </a:r>
            <a:r>
              <a:rPr lang="pt-BR" dirty="0" err="1"/>
              <a:t>acid</a:t>
            </a:r>
            <a:r>
              <a:rPr lang="pt-BR" dirty="0"/>
              <a:t> base balance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disturbances</a:t>
            </a:r>
            <a:r>
              <a:rPr lang="pt-BR" dirty="0"/>
              <a:t>. </a:t>
            </a:r>
            <a:r>
              <a:rPr lang="pt-BR" dirty="0" err="1"/>
              <a:t>Semin</a:t>
            </a:r>
            <a:r>
              <a:rPr lang="pt-BR" dirty="0"/>
              <a:t> </a:t>
            </a:r>
            <a:r>
              <a:rPr lang="pt-BR" dirty="0" err="1"/>
              <a:t>Perinatol</a:t>
            </a:r>
            <a:r>
              <a:rPr lang="pt-BR" dirty="0"/>
              <a:t>. 2004;28(2):97–102.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[40] </a:t>
            </a:r>
            <a:r>
              <a:rPr lang="pt-BR" dirty="0" err="1"/>
              <a:t>Giesinger</a:t>
            </a:r>
            <a:r>
              <a:rPr lang="pt-BR" dirty="0"/>
              <a:t> RE, </a:t>
            </a:r>
            <a:r>
              <a:rPr lang="pt-BR" dirty="0" err="1"/>
              <a:t>McNamara</a:t>
            </a:r>
            <a:r>
              <a:rPr lang="pt-BR" dirty="0"/>
              <a:t> PJ. </a:t>
            </a:r>
            <a:r>
              <a:rPr lang="pt-BR" dirty="0" err="1"/>
              <a:t>Hemodynamic</a:t>
            </a:r>
            <a:r>
              <a:rPr lang="pt-BR" dirty="0"/>
              <a:t> </a:t>
            </a:r>
            <a:r>
              <a:rPr lang="pt-BR" dirty="0" err="1"/>
              <a:t>instability</a:t>
            </a:r>
            <a:r>
              <a:rPr lang="pt-BR" dirty="0"/>
              <a:t> </a:t>
            </a:r>
            <a:r>
              <a:rPr lang="en-US" dirty="0"/>
              <a:t>in the critically ill neonate: an approach to cardiovascular support based on disease pathophysiology.</a:t>
            </a:r>
            <a:r>
              <a:rPr lang="pt-BR" dirty="0"/>
              <a:t> </a:t>
            </a:r>
            <a:r>
              <a:rPr lang="pt-BR" dirty="0" err="1"/>
              <a:t>Semin</a:t>
            </a:r>
            <a:r>
              <a:rPr lang="pt-BR" dirty="0"/>
              <a:t> </a:t>
            </a:r>
            <a:r>
              <a:rPr lang="pt-BR" dirty="0" err="1"/>
              <a:t>Perinatol</a:t>
            </a:r>
            <a:r>
              <a:rPr lang="pt-BR" dirty="0"/>
              <a:t>. 2016;40(3):174–188.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[41] </a:t>
            </a:r>
            <a:r>
              <a:rPr lang="pt-BR" dirty="0" err="1"/>
              <a:t>Kontos</a:t>
            </a:r>
            <a:r>
              <a:rPr lang="pt-BR" dirty="0"/>
              <a:t> HA, </a:t>
            </a:r>
            <a:r>
              <a:rPr lang="pt-BR" dirty="0" err="1"/>
              <a:t>Raper</a:t>
            </a:r>
            <a:r>
              <a:rPr lang="pt-BR" dirty="0"/>
              <a:t> JA, Patterson JL. </a:t>
            </a:r>
            <a:r>
              <a:rPr lang="pt-BR" dirty="0" err="1"/>
              <a:t>Analysis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vasoactivity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local </a:t>
            </a:r>
            <a:r>
              <a:rPr lang="pt-BR" dirty="0" err="1"/>
              <a:t>ph</a:t>
            </a:r>
            <a:r>
              <a:rPr lang="pt-BR" dirty="0"/>
              <a:t>, pCO2and </a:t>
            </a:r>
            <a:r>
              <a:rPr lang="pt-BR" dirty="0" err="1"/>
              <a:t>bicarbonate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pial</a:t>
            </a:r>
            <a:r>
              <a:rPr lang="pt-BR" dirty="0"/>
              <a:t> </a:t>
            </a:r>
            <a:r>
              <a:rPr lang="pt-BR" dirty="0" err="1"/>
              <a:t>vessels</a:t>
            </a:r>
            <a:r>
              <a:rPr lang="pt-BR" dirty="0"/>
              <a:t>. </a:t>
            </a:r>
            <a:r>
              <a:rPr lang="pt-BR" dirty="0" err="1"/>
              <a:t>Stroke</a:t>
            </a:r>
            <a:r>
              <a:rPr lang="pt-BR" dirty="0"/>
              <a:t>. 1977;8(3):358.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[42] Willie CK, </a:t>
            </a:r>
            <a:r>
              <a:rPr lang="en-US" dirty="0" err="1"/>
              <a:t>Tzeng</a:t>
            </a:r>
            <a:r>
              <a:rPr lang="en-US" dirty="0"/>
              <a:t> YC, Fisher JA, et al. Integrative regulation of human brain blood flow. J Physiol. 2014;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" dirty="0"/>
              <a:t>592(5):841–859.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[43] Berg CS, </a:t>
            </a:r>
            <a:r>
              <a:rPr lang="pt-BR" dirty="0" err="1"/>
              <a:t>Barnette</a:t>
            </a:r>
            <a:r>
              <a:rPr lang="pt-BR" dirty="0"/>
              <a:t> AR, Myers BJ, et al. </a:t>
            </a:r>
            <a:r>
              <a:rPr lang="pt-BR" dirty="0" err="1"/>
              <a:t>Sodium</a:t>
            </a:r>
            <a:r>
              <a:rPr lang="pt-BR" dirty="0"/>
              <a:t> </a:t>
            </a:r>
            <a:r>
              <a:rPr lang="pt-BR" dirty="0" err="1"/>
              <a:t>bicarbonate</a:t>
            </a:r>
            <a:r>
              <a:rPr lang="pt-BR" dirty="0"/>
              <a:t> </a:t>
            </a:r>
            <a:r>
              <a:rPr lang="pt-BR" dirty="0" err="1"/>
              <a:t>administration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outcome</a:t>
            </a:r>
            <a:r>
              <a:rPr lang="pt-BR" dirty="0"/>
              <a:t> 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en-US" dirty="0"/>
              <a:t>infants. Sodium bicarbonate administration and outcome in preterm infants. J </a:t>
            </a:r>
            <a:r>
              <a:rPr lang="en-US" dirty="0" err="1"/>
              <a:t>Pediatr</a:t>
            </a:r>
            <a:r>
              <a:rPr lang="en-US" dirty="0"/>
              <a:t>. 2010;157(4):</a:t>
            </a:r>
            <a:r>
              <a:rPr lang="pt-BR" dirty="0"/>
              <a:t> </a:t>
            </a:r>
            <a:r>
              <a:rPr lang="pt" dirty="0"/>
              <a:t>684–687.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[44] </a:t>
            </a:r>
            <a:r>
              <a:rPr lang="pt-BR" dirty="0" err="1"/>
              <a:t>Zayek</a:t>
            </a:r>
            <a:r>
              <a:rPr lang="pt-BR" dirty="0"/>
              <a:t> MM, </a:t>
            </a:r>
            <a:r>
              <a:rPr lang="pt-BR" dirty="0" err="1"/>
              <a:t>Alrifai</a:t>
            </a:r>
            <a:r>
              <a:rPr lang="pt-BR" dirty="0"/>
              <a:t> W, </a:t>
            </a:r>
            <a:r>
              <a:rPr lang="pt-BR" dirty="0" err="1"/>
              <a:t>Whitehurst</a:t>
            </a:r>
            <a:r>
              <a:rPr lang="pt-BR" dirty="0"/>
              <a:t> RM, et al. </a:t>
            </a:r>
            <a:r>
              <a:rPr lang="pt-BR" dirty="0" err="1"/>
              <a:t>Acidemia</a:t>
            </a:r>
            <a:r>
              <a:rPr lang="pt-BR" dirty="0"/>
              <a:t> </a:t>
            </a:r>
            <a:r>
              <a:rPr lang="en-US" dirty="0"/>
              <a:t>versus </a:t>
            </a:r>
            <a:r>
              <a:rPr lang="en-US" dirty="0" err="1"/>
              <a:t>hypercapnia</a:t>
            </a:r>
            <a:r>
              <a:rPr lang="en-US" dirty="0"/>
              <a:t> and risk for severe </a:t>
            </a:r>
            <a:r>
              <a:rPr lang="en-US" dirty="0" err="1"/>
              <a:t>intraventricular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. </a:t>
            </a:r>
            <a:r>
              <a:rPr lang="pt-BR" dirty="0" err="1"/>
              <a:t>Amer</a:t>
            </a:r>
            <a:r>
              <a:rPr lang="pt-BR" dirty="0"/>
              <a:t> J </a:t>
            </a:r>
            <a:r>
              <a:rPr lang="pt-BR" dirty="0" err="1"/>
              <a:t>Perinatol</a:t>
            </a:r>
            <a:r>
              <a:rPr lang="pt-BR" dirty="0"/>
              <a:t>. 2014;31(4):345–352.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[45] </a:t>
            </a:r>
            <a:r>
              <a:rPr lang="pt-BR" dirty="0" err="1"/>
              <a:t>Skouteli</a:t>
            </a:r>
            <a:r>
              <a:rPr lang="pt-BR" dirty="0"/>
              <a:t> HN, </a:t>
            </a:r>
            <a:r>
              <a:rPr lang="pt-BR" dirty="0" err="1"/>
              <a:t>Kuban</a:t>
            </a:r>
            <a:r>
              <a:rPr lang="pt-BR" dirty="0"/>
              <a:t> KC, </a:t>
            </a:r>
            <a:r>
              <a:rPr lang="pt-BR" dirty="0" err="1"/>
              <a:t>Leviton</a:t>
            </a:r>
            <a:r>
              <a:rPr lang="pt-BR" dirty="0"/>
              <a:t> A, et al. Arterial </a:t>
            </a:r>
            <a:r>
              <a:rPr lang="pt-BR" dirty="0" err="1"/>
              <a:t>blood</a:t>
            </a:r>
            <a:r>
              <a:rPr lang="pt-BR" dirty="0"/>
              <a:t> </a:t>
            </a:r>
            <a:r>
              <a:rPr lang="en-US" dirty="0"/>
              <a:t>gas derangements associated with death and intracranial hemorrhage in premature babies. J </a:t>
            </a:r>
            <a:r>
              <a:rPr lang="en-US" dirty="0" err="1"/>
              <a:t>Perinatol</a:t>
            </a:r>
            <a:r>
              <a:rPr lang="en-US" dirty="0"/>
              <a:t>.</a:t>
            </a:r>
            <a:r>
              <a:rPr lang="pt-BR" dirty="0"/>
              <a:t> </a:t>
            </a:r>
            <a:r>
              <a:rPr lang="pt" dirty="0"/>
              <a:t>1988;8(4):336–341.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5400" smtClean="0">
                <a:solidFill>
                  <a:srgbClr val="0033CC"/>
                </a:solidFill>
                <a:latin typeface="Cabin Sketch" pitchFamily="34" charset="0"/>
              </a:rPr>
              <a:t>Obrigado!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1458913" y="5734050"/>
            <a:ext cx="8537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                   Médicos Residentes da Unidade de Neonatologia do HMIB/SES/DF (22/8/2022)</a:t>
            </a:r>
          </a:p>
        </p:txBody>
      </p:sp>
      <p:pic>
        <p:nvPicPr>
          <p:cNvPr id="5632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541463"/>
            <a:ext cx="7435850" cy="4187825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1297</TotalTime>
  <Words>5744</Words>
  <Application>Microsoft Office PowerPoint</Application>
  <PresentationFormat>Personalizar</PresentationFormat>
  <Paragraphs>385</Paragraphs>
  <Slides>53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53</vt:i4>
      </vt:variant>
    </vt:vector>
  </HeadingPairs>
  <TitlesOfParts>
    <vt:vector size="59" baseType="lpstr">
      <vt:lpstr>Calibri</vt:lpstr>
      <vt:lpstr>Arial</vt:lpstr>
      <vt:lpstr>Calibri Light</vt:lpstr>
      <vt:lpstr>Britannic Bold</vt:lpstr>
      <vt:lpstr>Cabin Sketch</vt:lpstr>
      <vt:lpstr>Tema do Office</vt:lpstr>
      <vt:lpstr>Acidose metabólica ao invés de hipo/hipercapnia nas primeiras  72 horas de vida associada a hemorragia intraventricular em recém-nascidos prematuros</vt:lpstr>
      <vt:lpstr>Introdução</vt:lpstr>
      <vt:lpstr>Introdução</vt:lpstr>
      <vt:lpstr>Introdução </vt:lpstr>
      <vt:lpstr>Introdução </vt:lpstr>
      <vt:lpstr>Materiais e métodos</vt:lpstr>
      <vt:lpstr>Materiais e métodos</vt:lpstr>
      <vt:lpstr>Materiais e métodos</vt:lpstr>
      <vt:lpstr>Materiais e métodos</vt:lpstr>
      <vt:lpstr>Materiais e métodos</vt:lpstr>
      <vt:lpstr>Materiais e métodos</vt:lpstr>
      <vt:lpstr>Materiais e métodos</vt:lpstr>
      <vt:lpstr>Imagem </vt:lpstr>
      <vt:lpstr>Imagem </vt:lpstr>
      <vt:lpstr>Análise estatística</vt:lpstr>
      <vt:lpstr>Resultados</vt:lpstr>
      <vt:lpstr>Resultados</vt:lpstr>
      <vt:lpstr>Apresentação do PowerPoint</vt:lpstr>
      <vt:lpstr>Variabilidade da PaCO2 e HIV</vt:lpstr>
      <vt:lpstr>Variabilidade da PaCO2 e HIV</vt:lpstr>
      <vt:lpstr>Apresentação do PowerPoint</vt:lpstr>
      <vt:lpstr>Acidose metabólica e HIV</vt:lpstr>
      <vt:lpstr>Apresentação do PowerPoint</vt:lpstr>
      <vt:lpstr>Acidose metabólica e HIV</vt:lpstr>
      <vt:lpstr>PaCO2 e acidose metabólica </vt:lpstr>
      <vt:lpstr>Apresentação do PowerPoint</vt:lpstr>
      <vt:lpstr>Apresentação do PowerPoint</vt:lpstr>
      <vt:lpstr>Discussão</vt:lpstr>
      <vt:lpstr>Discussão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</vt:lpstr>
      <vt:lpstr>Discussão  </vt:lpstr>
      <vt:lpstr>Discussão </vt:lpstr>
      <vt:lpstr>Discussão </vt:lpstr>
      <vt:lpstr>Apresentação do PowerPoint</vt:lpstr>
      <vt:lpstr>Referências </vt:lpstr>
      <vt:lpstr>Referências </vt:lpstr>
      <vt:lpstr>Referências 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Acidose metabólica ao invés de hipo/hipercapnia nas primeiras 72 horas de vida associada a hemorragia intraventricular em recém-nascidos prematuros</dc:title>
  <dc:creator>Samuel Cavalcante Xavier</dc:creator>
  <cp:lastModifiedBy>Paulo</cp:lastModifiedBy>
  <cp:revision>45</cp:revision>
  <dcterms:created xsi:type="dcterms:W3CDTF">2022-08-31T18:39:31Z</dcterms:created>
  <dcterms:modified xsi:type="dcterms:W3CDTF">2022-09-15T20:16:30Z</dcterms:modified>
</cp:coreProperties>
</file>