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70" r:id="rId4"/>
    <p:sldId id="258" r:id="rId5"/>
    <p:sldId id="264" r:id="rId6"/>
    <p:sldId id="265" r:id="rId7"/>
    <p:sldId id="266" r:id="rId8"/>
    <p:sldId id="267" r:id="rId9"/>
    <p:sldId id="259" r:id="rId10"/>
    <p:sldId id="269" r:id="rId11"/>
    <p:sldId id="271" r:id="rId12"/>
    <p:sldId id="272" r:id="rId13"/>
    <p:sldId id="275" r:id="rId14"/>
    <p:sldId id="276" r:id="rId15"/>
    <p:sldId id="277" r:id="rId16"/>
    <p:sldId id="260" r:id="rId17"/>
    <p:sldId id="278" r:id="rId18"/>
    <p:sldId id="279" r:id="rId19"/>
    <p:sldId id="280" r:id="rId20"/>
    <p:sldId id="281" r:id="rId21"/>
    <p:sldId id="282" r:id="rId22"/>
    <p:sldId id="261" r:id="rId23"/>
    <p:sldId id="287" r:id="rId24"/>
    <p:sldId id="262" r:id="rId25"/>
    <p:sldId id="284" r:id="rId26"/>
    <p:sldId id="285" r:id="rId27"/>
    <p:sldId id="286" r:id="rId28"/>
    <p:sldId id="288" r:id="rId2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cmeFont" pitchFamily="2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6568" autoAdjust="0"/>
  </p:normalViewPr>
  <p:slideViewPr>
    <p:cSldViewPr snapToGrid="0">
      <p:cViewPr varScale="1">
        <p:scale>
          <a:sx n="82" d="100"/>
          <a:sy n="82" d="100"/>
        </p:scale>
        <p:origin x="-106" y="-23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DEAA7B-8340-4917-874A-9AE293297969}" type="datetimeFigureOut">
              <a:rPr lang="pt-BR"/>
              <a:pPr>
                <a:defRPr/>
              </a:pPr>
              <a:t>28/09/2022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2782F6-9A2B-4247-812A-524B097AA72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-  Desde então 6 novas  publicações adicionais sobre o tema foram realizadas refletindo o uso mais contemporâneo em neonatos de estratégias respiratórias não invasivas</a:t>
            </a:r>
          </a:p>
        </p:txBody>
      </p:sp>
      <p:sp>
        <p:nvSpPr>
          <p:cNvPr id="184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0333CA-138E-4AC7-BC65-D4AC1621E22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Grupo exposto: RNPT que usou VNI em qualquer momento da internação (modos sincronizado ou não)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Grupo comparação: RNPT  que  foram tratados com CPAP (independentemente do nível de PEEP e incluindo todas as formas, como bolha, constante baseada em ventilador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fluxo e fluxo variável)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Nenhuma restrição na interface empregada foi estipulado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150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6419CA-22C9-4CDF-A3F4-22AFEEB8CA2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35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CEDBD4-F0EC-462B-AED1-A11BA256443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560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F836AA-B20F-437C-887E-CBE7BAB3FAE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765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FC6699-8410-458D-8B5C-ED887665A92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27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03484F-A379-4047-9F4C-2E0E6FCB9DD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89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4EB58C-7C91-4191-8ABB-DED1113CB61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752475" y="744538"/>
            <a:ext cx="10674350" cy="5349875"/>
            <a:chOff x="752858" y="744469"/>
            <a:chExt cx="10674117" cy="5349671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8152034" y="1685820"/>
              <a:ext cx="3274941" cy="4408320"/>
            </a:xfrm>
            <a:custGeom>
              <a:avLst/>
              <a:gdLst/>
              <a:ahLst/>
              <a:cxnLst>
                <a:cxn ang="0">
                  <a:pos x="8761" y="0"/>
                </a:cxn>
                <a:cxn ang="0">
                  <a:pos x="10000" y="0"/>
                </a:cxn>
                <a:cxn ang="0">
                  <a:pos x="10000" y="10000"/>
                </a:cxn>
                <a:cxn ang="0">
                  <a:pos x="0" y="10000"/>
                </a:cxn>
                <a:cxn ang="0">
                  <a:pos x="0" y="9126"/>
                </a:cxn>
                <a:cxn ang="0">
                  <a:pos x="8761" y="9127"/>
                </a:cxn>
                <a:cxn ang="0">
                  <a:pos x="8761" y="0"/>
                </a:cxn>
              </a:cxnLst>
              <a:rect l="0" t="0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 flipH="1" flipV="1">
              <a:off x="752858" y="744469"/>
              <a:ext cx="3274942" cy="4408319"/>
            </a:xfrm>
            <a:custGeom>
              <a:avLst/>
              <a:gdLst/>
              <a:ahLst/>
              <a:cxnLst>
                <a:cxn ang="0">
                  <a:pos x="8763" y="0"/>
                </a:cxn>
                <a:cxn ang="0">
                  <a:pos x="10002" y="0"/>
                </a:cxn>
                <a:cxn ang="0">
                  <a:pos x="10002" y="10000"/>
                </a:cxn>
                <a:cxn ang="0">
                  <a:pos x="2" y="10000"/>
                </a:cxn>
                <a:cxn ang="0">
                  <a:pos x="0" y="9125"/>
                </a:cxn>
                <a:cxn ang="0">
                  <a:pos x="8763" y="9128"/>
                </a:cxn>
                <a:cxn ang="0">
                  <a:pos x="8763" y="0"/>
                </a:cxn>
              </a:cxnLst>
              <a:rect l="0" t="0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752475" y="6453188"/>
            <a:ext cx="1608138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C40DF10-26DC-40FA-8960-89266D4C8820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450" y="6453188"/>
            <a:ext cx="7023100" cy="404812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1388" y="6453188"/>
            <a:ext cx="1595437" cy="40481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2F9F552-FD90-45EB-8A47-8818356EC2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CE95A-C7DA-47B6-80B0-BF9CFB943089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09822-14A6-496F-BA0B-4F4C2EE21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8151813" y="1685925"/>
            <a:ext cx="3275012" cy="4408488"/>
          </a:xfrm>
          <a:custGeom>
            <a:avLst/>
            <a:gdLst>
              <a:gd name="T0" fmla="*/ 0 w 4125"/>
              <a:gd name="T1" fmla="*/ 0 h 5554"/>
              <a:gd name="T2" fmla="*/ 4125 w 4125"/>
              <a:gd name="T3" fmla="*/ 5554 h 5554"/>
            </a:gdLst>
            <a:ahLst/>
            <a:cxnLst>
              <a:cxn ang="0">
                <a:pos x="3614" y="0"/>
              </a:cxn>
              <a:cxn ang="0">
                <a:pos x="4125" y="0"/>
              </a:cxn>
              <a:cxn ang="0">
                <a:pos x="4125" y="5554"/>
              </a:cxn>
              <a:cxn ang="0">
                <a:pos x="0" y="5554"/>
              </a:cxn>
              <a:cxn ang="0">
                <a:pos x="0" y="5074"/>
              </a:cxn>
              <a:cxn ang="0">
                <a:pos x="3614" y="5074"/>
              </a:cxn>
              <a:cxn ang="0">
                <a:pos x="3614" y="0"/>
              </a:cxn>
            </a:cxnLst>
            <a:rect l="T0" t="T1" r="T2" b="T3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38188" y="6453188"/>
            <a:ext cx="1622425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55ADD28-4DE4-40F7-AF9A-D3834E1B95EB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450" y="6453188"/>
            <a:ext cx="7023100" cy="404812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1388" y="6453188"/>
            <a:ext cx="1595437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164F319-F606-457F-96F0-A321C237EA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55A69-23A4-4704-AB71-58A17BC00C60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8FB3A-174C-40C5-BC31-FAA8AA88B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49758-EFD2-4EF4-853B-6F4089579CF0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BFA2F-5933-47A4-8058-0039C32777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36056-7469-442E-A880-2AB43BD9C33E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38631-8D2B-4679-963A-0920F76B1E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39C7C-006F-4C77-8F75-B0D69B340FB1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6FBD-5F4C-475D-AE51-3C2DFA8BC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8C57337-C9AA-4C42-B929-EA3C9F8E7999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085ED4-513F-40BA-A1EE-0A16533730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D3EEDF5-0187-40EE-BBDB-CB3CC48BB099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FF74B40-4B6E-480D-AC28-4C6D44B985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EB326-670D-4F0C-96F1-69327F528CAA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AD8A2-CA52-4F33-BEA4-42D57CCC44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030B2-E556-440C-B664-F9CA2E83E735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0D669-055E-44F7-B238-A646FDB287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371600" y="685800"/>
            <a:ext cx="9601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286000"/>
            <a:ext cx="9601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188"/>
            <a:ext cx="1204913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FC052E-7273-4EAD-A274-CEC29EF8139D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4013" y="6453188"/>
            <a:ext cx="6280150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613" y="6453188"/>
            <a:ext cx="159702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40F61D-E33A-4411-9D27-3CC24D73D9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77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3" r:id="rId2"/>
    <p:sldLayoutId id="2147483661" r:id="rId3"/>
    <p:sldLayoutId id="2147483654" r:id="rId4"/>
    <p:sldLayoutId id="2147483655" r:id="rId5"/>
    <p:sldLayoutId id="2147483656" r:id="rId6"/>
    <p:sldLayoutId id="2147483657" r:id="rId7"/>
    <p:sldLayoutId id="2147483662" r:id="rId8"/>
    <p:sldLayoutId id="2147483663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2pPr>
      <a:lvl3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3pPr>
      <a:lvl4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4pPr>
      <a:lvl5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5pPr>
      <a:lvl6pPr marL="4572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6pPr>
      <a:lvl7pPr marL="9144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7pPr>
      <a:lvl8pPr marL="13716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8pPr>
      <a:lvl9pPr marL="18288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/>
        </a:defRPr>
      </a:lvl9pPr>
    </p:titleStyle>
    <p:bodyStyle>
      <a:lvl1pPr marL="382588" indent="-382588" algn="l" rtl="0" eaLnBrk="0" fontAlgn="base" hangingPunct="0">
        <a:lnSpc>
          <a:spcPct val="94000"/>
        </a:lnSpc>
        <a:spcBef>
          <a:spcPts val="1000"/>
        </a:spcBef>
        <a:spcAft>
          <a:spcPts val="200"/>
        </a:spcAft>
        <a:buFont typeface="Franklin Gothic Book"/>
        <a:buChar char="■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20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i="1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2588" algn="l" rtl="0" eaLnBrk="0" fontAlgn="base" hangingPunct="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345078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2516188" y="4598988"/>
            <a:ext cx="6832600" cy="108743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Apresentação: Júlia de A. Figueiredo (MR4UTIP-HMIB)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Coordenação: Carlos Zaconeta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Unidade de Neonatologia do HMIB/SES/DF</a:t>
            </a:r>
          </a:p>
        </p:txBody>
      </p:sp>
      <p:pic>
        <p:nvPicPr>
          <p:cNvPr id="14339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18725" y="311150"/>
            <a:ext cx="1611313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1131888" y="3098800"/>
            <a:ext cx="9688512" cy="1098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latin typeface="Arial" charset="0"/>
                <a:hlinkClick r:id="rId3"/>
              </a:rPr>
              <a:t>Nasal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Intermittent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Positive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Pressure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Ventilation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versus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Continuous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Positive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Airway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Pressure</a:t>
            </a:r>
            <a:r>
              <a:rPr lang="en-US">
                <a:latin typeface="Arial" charset="0"/>
                <a:hlinkClick r:id="rId3"/>
              </a:rPr>
              <a:t> and </a:t>
            </a:r>
            <a:r>
              <a:rPr lang="en-US" b="1">
                <a:latin typeface="Arial" charset="0"/>
                <a:hlinkClick r:id="rId3"/>
              </a:rPr>
              <a:t>Apnea</a:t>
            </a:r>
            <a:r>
              <a:rPr lang="en-US">
                <a:latin typeface="Arial" charset="0"/>
                <a:hlinkClick r:id="rId3"/>
              </a:rPr>
              <a:t> of </a:t>
            </a:r>
            <a:r>
              <a:rPr lang="en-US" b="1">
                <a:latin typeface="Arial" charset="0"/>
                <a:hlinkClick r:id="rId3"/>
              </a:rPr>
              <a:t>Prematurity</a:t>
            </a:r>
            <a:r>
              <a:rPr lang="en-US">
                <a:latin typeface="Arial" charset="0"/>
                <a:hlinkClick r:id="rId3"/>
              </a:rPr>
              <a:t>: A </a:t>
            </a:r>
            <a:r>
              <a:rPr lang="en-US" b="1">
                <a:latin typeface="Arial" charset="0"/>
                <a:hlinkClick r:id="rId3"/>
              </a:rPr>
              <a:t>Systematic</a:t>
            </a:r>
            <a:r>
              <a:rPr lang="en-US">
                <a:latin typeface="Arial" charset="0"/>
                <a:hlinkClick r:id="rId3"/>
              </a:rPr>
              <a:t> </a:t>
            </a:r>
            <a:r>
              <a:rPr lang="en-US" b="1">
                <a:latin typeface="Arial" charset="0"/>
                <a:hlinkClick r:id="rId3"/>
              </a:rPr>
              <a:t>Review</a:t>
            </a:r>
            <a:r>
              <a:rPr lang="en-US">
                <a:latin typeface="Arial" charset="0"/>
                <a:hlinkClick r:id="rId3"/>
              </a:rPr>
              <a:t> and </a:t>
            </a:r>
            <a:r>
              <a:rPr lang="en-US" b="1">
                <a:latin typeface="Arial" charset="0"/>
                <a:hlinkClick r:id="rId3"/>
              </a:rPr>
              <a:t>Meta</a:t>
            </a:r>
            <a:r>
              <a:rPr lang="en-US">
                <a:latin typeface="Arial" charset="0"/>
                <a:hlinkClick r:id="rId3"/>
              </a:rPr>
              <a:t>-</a:t>
            </a:r>
            <a:r>
              <a:rPr lang="en-US" b="1">
                <a:latin typeface="Arial" charset="0"/>
                <a:hlinkClick r:id="rId3"/>
              </a:rPr>
              <a:t>Analysis</a:t>
            </a:r>
            <a:r>
              <a:rPr lang="en-US">
                <a:latin typeface="Arial" charset="0"/>
                <a:hlinkClick r:id="rId3"/>
              </a:rPr>
              <a:t>.</a:t>
            </a:r>
            <a:endParaRPr lang="en-US">
              <a:latin typeface="Arial" charset="0"/>
            </a:endParaRPr>
          </a:p>
          <a:p>
            <a:pPr algn="ctr"/>
            <a:r>
              <a:rPr lang="en-US">
                <a:latin typeface="Arial" charset="0"/>
              </a:rPr>
              <a:t>Sabsabi B, Harrison A, Banfield L, Mukerji A.Am J Perinatol. 2022 Sep;39(12):1314-1320. doi: 10.1055/s-0040-1722337. Epub 2021 Jan 15.PMID: 33450781</a:t>
            </a:r>
          </a:p>
        </p:txBody>
      </p:sp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1174750" y="1558925"/>
            <a:ext cx="9742488" cy="1311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2000" b="1">
                <a:solidFill>
                  <a:srgbClr val="FF00FF"/>
                </a:solidFill>
                <a:latin typeface="Arial" charset="0"/>
              </a:rPr>
              <a:t>Ventilação com Pressão Positiva Intermitente Nasal versus Pressão Positiva Contínua nas Vias Aéreas e Apneia da Prematuridade: Uma Revisão Sistemática e Metanálise</a:t>
            </a:r>
          </a:p>
          <a:p>
            <a:pPr algn="ctr" eaLnBrk="0" hangingPunct="0"/>
            <a:endParaRPr lang="en-US" sz="2000">
              <a:solidFill>
                <a:srgbClr val="FF00FF"/>
              </a:solidFill>
              <a:latin typeface="Franklin Gothic Book"/>
            </a:endParaRP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4305300" y="6216650"/>
            <a:ext cx="3244850" cy="6413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latin typeface="Arial" charset="0"/>
                <a:hlinkClick r:id="rId4"/>
              </a:rPr>
              <a:t>www.paulomargotto.com.br</a:t>
            </a:r>
            <a:r>
              <a:rPr lang="pt-BR">
                <a:latin typeface="Arial" charset="0"/>
              </a:rPr>
              <a:t> </a:t>
            </a:r>
          </a:p>
          <a:p>
            <a:pPr defTabSz="914400"/>
            <a:r>
              <a:rPr lang="pt-BR">
                <a:latin typeface="Arial" charset="0"/>
              </a:rPr>
              <a:t>Brasília, 1 de outubro de 2022</a:t>
            </a:r>
          </a:p>
        </p:txBody>
      </p:sp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5067300" y="4097338"/>
            <a:ext cx="98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  <a:latin typeface="Arial" charset="0"/>
              </a:rPr>
              <a:t>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49325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Introdução: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Apneia da prematuridade (AP): é um problema comum em prematuros -&gt; episódios prolongados e recorrentes -&gt;  deficiências de desenvolvimento neurológico de longo prazo.</a:t>
            </a: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A prática atual de manejo de AP: 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Evitar uso de ventilação mecânica invasiva (VMI);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Usa-se ventilação mecânica não invasiva: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CPAP (pressão nasal positiva contínua nas vias aéreas);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VNI (ventilação nasal com pressão positiva intermitente).</a:t>
            </a:r>
          </a:p>
          <a:p>
            <a:pPr eaLnBrk="1" hangingPunct="1">
              <a:buFont typeface="Franklin Gothic Book"/>
              <a:buNone/>
            </a:pPr>
            <a:endParaRPr lang="pt-B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49325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Introdução: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Questiona-se qual desses métodos </a:t>
            </a:r>
            <a:r>
              <a:rPr lang="pt-B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CPAP x VNI</a:t>
            </a:r>
            <a:r>
              <a:rPr lang="pt-BR" sz="2400" b="1" smtClean="0">
                <a:latin typeface="Times New Roman" pitchFamily="18" charset="0"/>
                <a:cs typeface="Times New Roman" pitchFamily="18" charset="0"/>
              </a:rPr>
              <a:t>: é mais eficiente</a:t>
            </a: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Metanálise anterior, publicada em 2002, analisou o impacto relativo da VNI versus o CPAP na AP: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2  estudos com 54 pacientes no total: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Examinaram os efeitos de curto prazo (4-6 horas) do CPAP x VNI no tratamento de AP: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Em um dos estudo: houve redução nas taxas de apneia; 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No outro estudo: não houve redução.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96938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Materiais e métodos:</a:t>
            </a:r>
          </a:p>
        </p:txBody>
      </p:sp>
      <p:sp>
        <p:nvSpPr>
          <p:cNvPr id="18434" name="Espaço Reservado para Conteúdo 8"/>
          <p:cNvSpPr>
            <a:spLocks noGrp="1"/>
          </p:cNvSpPr>
          <p:nvPr>
            <p:ph idx="1"/>
          </p:nvPr>
        </p:nvSpPr>
        <p:spPr>
          <a:xfrm>
            <a:off x="1371600" y="1582738"/>
            <a:ext cx="9777413" cy="4284662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OBJETIVOS: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Realizar uma revisão sistemática e metanálise em </a:t>
            </a:r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prematuros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 para avaliar o uso de </a:t>
            </a:r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VNI x CPAP 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em relação a</a:t>
            </a:r>
            <a:r>
              <a:rPr lang="pt-BR" sz="2400" b="1" i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incidência de apneias 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 outro resultados fisiológicos a curto prazo.</a:t>
            </a: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DESENHO DO ESTUDO/PROTOCOLO: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Inclusão de estudos experimentais prospectivos sobre o tema;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Foi utilizado o 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Relatório Preferenciais para Revisões Sistemáticas e Metanálises (PRISMA)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 para relatar métodos e descobertas. 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1152525" y="0"/>
            <a:ext cx="9601200" cy="1182688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Materiais e métodos:</a:t>
            </a:r>
          </a:p>
        </p:txBody>
      </p:sp>
      <p:sp>
        <p:nvSpPr>
          <p:cNvPr id="19458" name="Espaço Reservado para Conteúdo 8"/>
          <p:cNvSpPr>
            <a:spLocks noGrp="1"/>
          </p:cNvSpPr>
          <p:nvPr>
            <p:ph idx="1"/>
          </p:nvPr>
        </p:nvSpPr>
        <p:spPr>
          <a:xfrm>
            <a:off x="1092200" y="606425"/>
            <a:ext cx="9810750" cy="4589463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CRITÉRIOS DE ELEGIBILIDADE: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Estudos experimentais (randomizados, cruzados, ...) de recém-nascidos prematuros (RNPT) sobre apneia que compararam VNI versus CPAP;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Publicados em qualquer idioma em um periódico revisado por pares (sem restrição do país de origem);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Todos os tipos de VNI e todas as formas de CPAP foram incluídos;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RNPT com idade gestacional de nascimento (IGN) &lt;37 semanas admitido em UTIN e colocado em CPAP ou VNI (ou ambos, no caso de estudos cruzados).</a:t>
            </a:r>
          </a:p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CRITÉRIO DE EXCLUSÃO: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Estudos observacionais, revisões narrativas, dissertações, relatos de casos e cartas ao editor foram excluídos.</a:t>
            </a: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728663" y="5702300"/>
            <a:ext cx="114633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sz="1400">
                <a:solidFill>
                  <a:srgbClr val="0000FF"/>
                </a:solidFill>
                <a:latin typeface="Arial" charset="0"/>
              </a:rPr>
              <a:t>Grupo exposto</a:t>
            </a:r>
            <a:r>
              <a:rPr lang="pt-BR" sz="1400">
                <a:latin typeface="Arial" charset="0"/>
              </a:rPr>
              <a:t>: RNPT que usou VNI em qualquer momento da internação (modos sincronizado ou não)</a:t>
            </a:r>
          </a:p>
          <a:p>
            <a:pPr defTabSz="914400"/>
            <a:r>
              <a:rPr lang="pt-BR" sz="1400">
                <a:solidFill>
                  <a:srgbClr val="0000FF"/>
                </a:solidFill>
                <a:latin typeface="Arial" charset="0"/>
              </a:rPr>
              <a:t>Grupo comparação</a:t>
            </a:r>
            <a:r>
              <a:rPr lang="pt-BR" sz="1400">
                <a:latin typeface="Arial" charset="0"/>
              </a:rPr>
              <a:t>: RNPT  que  foram tratados com CPAP (independentemente do nível de pressão e incluindo todas as formas, como bolha, constante baseada em ventilador fluxo e fluxo variável)</a:t>
            </a:r>
          </a:p>
          <a:p>
            <a:pPr defTabSz="914400"/>
            <a:r>
              <a:rPr lang="pt-BR" sz="1400">
                <a:latin typeface="Arial" charset="0"/>
              </a:rPr>
              <a:t>Nenhuma restrição na interface empregada foi estipulada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182688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Materiais e métodos:</a:t>
            </a:r>
          </a:p>
        </p:txBody>
      </p:sp>
      <p:sp>
        <p:nvSpPr>
          <p:cNvPr id="21506" name="Espaço Reservado para Conteúdo 8"/>
          <p:cNvSpPr>
            <a:spLocks noGrp="1"/>
          </p:cNvSpPr>
          <p:nvPr>
            <p:ph idx="1"/>
          </p:nvPr>
        </p:nvSpPr>
        <p:spPr>
          <a:xfrm>
            <a:off x="1371600" y="1657350"/>
            <a:ext cx="9812338" cy="4005263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VARIÁVEIS DE RESULTADO: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Número de apneias por hora (definido pelos autores de cada estudo);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Todos os tipos de apneia (obstrutivas, centrais e mistas);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Estudos que relataram número de apneias em um período de tempo diferente de 1 hora -&gt; converteu-se a taxa de apneia para apneias por hora;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Dessaturação e bradicardia eventos por hora, conforme definido pelos autores;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Posteriormente, notou-se que alguns estudos relataram a presença ou ausência de apneias (ao longo de durações variadas do período de observação) em vez do número de apneias </a:t>
            </a:r>
            <a:r>
              <a:rPr lang="pt-B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(isso foi adicionado como uma medida de resultado adicional de exploração  post hoc).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182688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Materiais e métodos:</a:t>
            </a:r>
          </a:p>
        </p:txBody>
      </p:sp>
      <p:sp>
        <p:nvSpPr>
          <p:cNvPr id="23554" name="Espaço Reservado para Conteúdo 8"/>
          <p:cNvSpPr>
            <a:spLocks noGrp="1"/>
          </p:cNvSpPr>
          <p:nvPr>
            <p:ph idx="1"/>
          </p:nvPr>
        </p:nvSpPr>
        <p:spPr>
          <a:xfrm>
            <a:off x="1371600" y="1868488"/>
            <a:ext cx="9812338" cy="4005262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FONTE DE DADOS:</a:t>
            </a:r>
          </a:p>
          <a:p>
            <a:pPr lvl="1" eaLnBrk="1" hangingPunct="1"/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MEDLINE ; EMBASE ; COCHRANE ; Clinicaltrials.gov;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Estudos até Outubro de 2019.</a:t>
            </a:r>
          </a:p>
          <a:p>
            <a:pPr lvl="1" eaLnBrk="1" hangingPunct="1"/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Gerenciador de referências software (EndNote X9, vX9.2, Clarivate Analytics, NJ). B.S;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autores de forma independente (B.S. e A.H): foram usados para determinar a elegibilidade para inclusão de um estudo com base nos critérios de inclusão e exclusão;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3º autor (A.M.) era envolvido em casos de discrepâncias nas análises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182688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Materiais e métodos:</a:t>
            </a:r>
          </a:p>
        </p:txBody>
      </p:sp>
      <p:sp>
        <p:nvSpPr>
          <p:cNvPr id="25602" name="Espaço Reservado para Conteúdo 8"/>
          <p:cNvSpPr>
            <a:spLocks noGrp="1"/>
          </p:cNvSpPr>
          <p:nvPr>
            <p:ph idx="1"/>
          </p:nvPr>
        </p:nvSpPr>
        <p:spPr>
          <a:xfrm>
            <a:off x="1371600" y="1692275"/>
            <a:ext cx="9812338" cy="4005263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FONTE DE DADOS:</a:t>
            </a:r>
          </a:p>
          <a:p>
            <a:pPr lvl="1" eaLnBrk="1" hangingPunct="1"/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Risco de viés: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Usou-se a ferramenta </a:t>
            </a:r>
            <a:r>
              <a:rPr lang="pt-BR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Cochrane Collaboration</a:t>
            </a: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para conduzir a metanálise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baixo, moderado ou alto risco de viés;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400" b="1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avaliado independentemente por dois autores (S.B. </a:t>
            </a: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 A.A.)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discrepâncias foram resolvidas em consenso com um terceiro autor (A.M.)</a:t>
            </a:r>
          </a:p>
          <a:p>
            <a:pPr lvl="1" eaLnBrk="1" hangingPunct="1"/>
            <a:r>
              <a:rPr lang="pt-BR" sz="2400" i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Análise estatística: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Software (RevMan, versão 5.3; The Colaboração Cochrane18) -&gt; realizar metanálise;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Teste Q do Qui-quadrado</a:t>
            </a:r>
          </a:p>
          <a:p>
            <a:pPr lvl="3" eaLnBrk="1" hangingPunct="1">
              <a:buFont typeface="Wingdings" pitchFamily="2" charset="2"/>
              <a:buChar char="ü"/>
            </a:pPr>
            <a:endParaRPr lang="pt-BR" sz="2400" i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Resultados: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441450"/>
            <a:ext cx="9601200" cy="4800600"/>
          </a:xfrm>
        </p:spPr>
        <p:txBody>
          <a:bodyPr/>
          <a:lstStyle/>
          <a:p>
            <a:pPr eaLnBrk="1" hangingPunct="1"/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Nº de artigos inicialmente encontrados após remoção de duplicadas: 4980:</a:t>
            </a:r>
          </a:p>
          <a:p>
            <a:pPr lvl="1" eaLnBrk="1" hangingPunct="1"/>
            <a:r>
              <a:rPr lang="pt-BR" sz="2200" i="0" smtClean="0">
                <a:latin typeface="Times New Roman" pitchFamily="18" charset="0"/>
                <a:cs typeface="Times New Roman" pitchFamily="18" charset="0"/>
              </a:rPr>
              <a:t>137 artigos foram revisados integralmente: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18 eram estudos experimentais sobre os uso de CPAP x VNI;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8 foram incluídos na metanálise (desfecho primário).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 119 artigos excluídos após a revisão do texto completo: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 27 eram não experimentais ou sem grupo controle;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32 não incluíram apneia como desfecho medida;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39 tinham dados incompletos em relação à apneia; 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11 não incluíam VNI ou CPAP conforme definido; 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pt-BR" sz="2200" smtClean="0">
                <a:latin typeface="Times New Roman" pitchFamily="18" charset="0"/>
                <a:cs typeface="Times New Roman" pitchFamily="18" charset="0"/>
              </a:rPr>
              <a:t>10 não incluíam neonatos.</a:t>
            </a:r>
          </a:p>
          <a:p>
            <a:pPr lvl="3" eaLnBrk="1" hangingPunct="1">
              <a:buFont typeface="Wingdings" pitchFamily="2" charset="2"/>
              <a:buNone/>
            </a:pPr>
            <a:r>
              <a:rPr lang="pt-BR" sz="2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Estudos incluídos na análise primária- Frequência  de apneia/hora (8) e análise secundária qualquer apneia em tempo variado (10)</a:t>
            </a:r>
            <a:endParaRPr lang="pt-BR" sz="2200" i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pt-BR" sz="2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pt-BR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pt-BR" sz="22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6725" y="263525"/>
            <a:ext cx="6645275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CaixaDeTexto 4"/>
          <p:cNvSpPr txBox="1">
            <a:spLocks noChangeArrowheads="1"/>
          </p:cNvSpPr>
          <p:nvPr/>
        </p:nvSpPr>
        <p:spPr bwMode="auto">
          <a:xfrm>
            <a:off x="793750" y="685800"/>
            <a:ext cx="42195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latin typeface="Times New Roman" pitchFamily="18" charset="0"/>
                <a:cs typeface="Times New Roman" pitchFamily="18" charset="0"/>
              </a:rPr>
              <a:t>Figura 1: Diagrama PRISMA (Itens de relatório preferidos para revisões sistemáticas e metanálises) representando os resultados finais da literatura pesquisada e descobertas.</a:t>
            </a:r>
          </a:p>
        </p:txBody>
      </p:sp>
      <p:sp>
        <p:nvSpPr>
          <p:cNvPr id="9" name="Seta para a Direita 8"/>
          <p:cNvSpPr>
            <a:spLocks noChangeArrowheads="1"/>
          </p:cNvSpPr>
          <p:nvPr/>
        </p:nvSpPr>
        <p:spPr bwMode="auto">
          <a:xfrm rot="10800000">
            <a:off x="8978900" y="484188"/>
            <a:ext cx="685800" cy="439737"/>
          </a:xfrm>
          <a:prstGeom prst="rightArrow">
            <a:avLst>
              <a:gd name="adj1" fmla="val 50000"/>
              <a:gd name="adj2" fmla="val 49986"/>
            </a:avLst>
          </a:prstGeom>
          <a:solidFill>
            <a:srgbClr val="FF0000"/>
          </a:solidFill>
          <a:ln w="34925" algn="in">
            <a:solidFill>
              <a:srgbClr val="FF0000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262813" y="6129338"/>
            <a:ext cx="3816350" cy="24606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Resultados: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441450"/>
            <a:ext cx="9601200" cy="4800600"/>
          </a:xfrm>
        </p:spPr>
        <p:txBody>
          <a:bodyPr/>
          <a:lstStyle/>
          <a:p>
            <a:pPr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Dos 8 estudos que produziram dados para o estudo:</a:t>
            </a:r>
          </a:p>
          <a:p>
            <a:pPr lvl="1" eaLnBrk="1" hangingPunct="1"/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Todos</a:t>
            </a:r>
            <a:r>
              <a:rPr lang="pt-BR" sz="2400" b="1" i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apresentaram alto risco de viés;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5 dos 8: comentaram sobre ocultação de alocação;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2 comentaram sobre ocultação da medição de resultado;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Todos os estudos foram capazes de alcançar acompanhamento completo.</a:t>
            </a: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Resultados: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441450"/>
            <a:ext cx="9601200" cy="4800600"/>
          </a:xfrm>
        </p:spPr>
        <p:txBody>
          <a:bodyPr/>
          <a:lstStyle/>
          <a:p>
            <a:pPr eaLnBrk="1" hangingPunct="1"/>
            <a:r>
              <a:rPr lang="pt-B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Desfecho primário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1" eaLnBrk="1" hangingPunct="1"/>
            <a:r>
              <a:rPr lang="pt-BR" sz="2400" b="1" i="0" smtClean="0">
                <a:latin typeface="Times New Roman" pitchFamily="18" charset="0"/>
                <a:cs typeface="Times New Roman" pitchFamily="18" charset="0"/>
              </a:rPr>
              <a:t>CPAP 221 pacientes X VNI 235 pacientes; 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3 dos 8 estudos utilizaram VNI sincronizada e 2 CPAP de dois níveis;</a:t>
            </a:r>
          </a:p>
          <a:p>
            <a:pPr lvl="1" eaLnBrk="1" hangingPunct="1"/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não houve diferença 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entre CPAP e VNI com uma diferença média de 0,19 (IC 95%: 0,76 a 0,37) em frequência de AP por hora;</a:t>
            </a:r>
          </a:p>
          <a:p>
            <a:pPr lvl="1" eaLnBrk="1" hangingPunct="1">
              <a:buFont typeface="Franklin Gothic Book"/>
              <a:buNone/>
            </a:pP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                    (foi notada heterogeneidade: I</a:t>
            </a:r>
            <a:r>
              <a:rPr lang="pt-BR" sz="2400" i="0" baseline="30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-50%)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3 estudos  relataram dessaturações: não houve diferença média (WMD = 0,59, IC 95%: 0,61 a 1,78);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5 relataram bradicardias: não houve diferença observada (WMD- 0,32, 95% IC: 0,065 a 0,02).</a:t>
            </a: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7738" y="1916113"/>
            <a:ext cx="11034712" cy="4132262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32770" name="CaixaDeTexto 4"/>
          <p:cNvSpPr txBox="1">
            <a:spLocks noChangeArrowheads="1"/>
          </p:cNvSpPr>
          <p:nvPr/>
        </p:nvSpPr>
        <p:spPr bwMode="auto">
          <a:xfrm>
            <a:off x="862013" y="949325"/>
            <a:ext cx="11007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Forest plot de episódios de apneia (episódios/hora) entre os estudos que relatam como desfecho apneia da prematuridade.</a:t>
            </a:r>
          </a:p>
        </p:txBody>
      </p:sp>
      <p:sp>
        <p:nvSpPr>
          <p:cNvPr id="7" name="Retângulo 6"/>
          <p:cNvSpPr/>
          <p:nvPr/>
        </p:nvSpPr>
        <p:spPr>
          <a:xfrm>
            <a:off x="1476375" y="4537075"/>
            <a:ext cx="9126538" cy="3508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Resultados: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441450"/>
            <a:ext cx="9601200" cy="4800600"/>
          </a:xfrm>
        </p:spPr>
        <p:txBody>
          <a:bodyPr/>
          <a:lstStyle/>
          <a:p>
            <a:pPr eaLnBrk="1" hangingPunct="1"/>
            <a:r>
              <a:rPr lang="pt-BR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Desfecho secundário: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10 dos 18 artigo elegíveis -&gt;  identificaram a presença de qualquer AP, embora em períodos de tempo variados;</a:t>
            </a:r>
          </a:p>
          <a:p>
            <a:pPr lvl="1" algn="ctr" eaLnBrk="1" hangingPunct="1">
              <a:buFont typeface="Franklin Gothic Book"/>
              <a:buNone/>
            </a:pPr>
            <a:r>
              <a:rPr lang="pt-BR" sz="2400" i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Realizou-se uma análise secundária foi com a presença de qualquer AP como medida de resultado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 eaLnBrk="1" hangingPunct="1"/>
            <a:r>
              <a:rPr lang="pt-BR" sz="2400" b="1" i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Houve uma diminuição significativa nas chances de desenvolver qualquer AP com o uso de VNI versus CPAP </a:t>
            </a:r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(pooled odds ratio de  0,46 [0,32–0,67]).</a:t>
            </a: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pt-BR" sz="2400" i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925" y="1946275"/>
            <a:ext cx="10688638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CaixaDeTexto 4"/>
          <p:cNvSpPr txBox="1">
            <a:spLocks noChangeArrowheads="1"/>
          </p:cNvSpPr>
          <p:nvPr/>
        </p:nvSpPr>
        <p:spPr bwMode="auto">
          <a:xfrm>
            <a:off x="923925" y="984250"/>
            <a:ext cx="10480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Forest plot de comparação de episódios de apneia (qualquer tipo) entre estudos que relatam qualquer apneia da prematuridade como desfecho</a:t>
            </a:r>
            <a:r>
              <a:rPr lang="pt-BR" b="1">
                <a:solidFill>
                  <a:srgbClr val="0000FF"/>
                </a:solidFill>
                <a:latin typeface="Franklin Gothic Book"/>
              </a:rPr>
              <a:t>.</a:t>
            </a:r>
          </a:p>
        </p:txBody>
      </p:sp>
      <p:sp>
        <p:nvSpPr>
          <p:cNvPr id="7" name="Retângulo 6"/>
          <p:cNvSpPr/>
          <p:nvPr/>
        </p:nvSpPr>
        <p:spPr>
          <a:xfrm>
            <a:off x="1371600" y="4554538"/>
            <a:ext cx="9074150" cy="298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/>
            <a:r>
              <a:rPr lang="pt-BR" sz="2400" b="1" smtClean="0">
                <a:latin typeface="Times New Roman" pitchFamily="18" charset="0"/>
                <a:cs typeface="Times New Roman" pitchFamily="18" charset="0"/>
              </a:rPr>
              <a:t>VNI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 não está associado a uma diminuição no número de AP (eventos/hora), dessaturações (eventos/hora) ou bradicardia (eventos/hora) em comparação com CPAP;</a:t>
            </a:r>
          </a:p>
          <a:p>
            <a:pPr algn="just"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Análise secundária demonstrou </a:t>
            </a:r>
            <a:r>
              <a:rPr lang="pt-BR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menores chances de desenvolver qualquer AP, avaliadas ao longo de períodos de tempo variáveis ​​nos estudos individuais:</a:t>
            </a:r>
          </a:p>
          <a:p>
            <a:pPr algn="just" eaLnBrk="1" hangingPunct="1">
              <a:buFont typeface="Franklin Gothic Book"/>
              <a:buNone/>
            </a:pPr>
            <a:r>
              <a:rPr lang="pt-BR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pt-BR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 ENTANTO</a:t>
            </a:r>
          </a:p>
          <a:p>
            <a:pPr lvl="1" algn="just"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Houve heterogeneidade significativa e limitações entre os estudos incluídos, incluindo um alto risco de viés entre todos estudados.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/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Cabe ressaltar que a maioria dos RNPT antes de 34 semanas apresentará apneia da prematuridade:</a:t>
            </a:r>
          </a:p>
          <a:p>
            <a:pPr lvl="1" algn="just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Tais episódios requerem intervenção imediata à beira do leito para evitar complicações; </a:t>
            </a:r>
          </a:p>
          <a:p>
            <a:pPr lvl="1" algn="just" eaLnBrk="1" hangingPunct="1"/>
            <a:r>
              <a:rPr lang="pt-BR" sz="2400" i="0" smtClean="0">
                <a:latin typeface="Times New Roman" pitchFamily="18" charset="0"/>
                <a:cs typeface="Times New Roman" pitchFamily="18" charset="0"/>
              </a:rPr>
              <a:t>E o uso de suporte respiratório  não invasivo como suporte nesses casos para reduzir o uso de VMI é uma área importante da prática clínica e pesquisa;</a:t>
            </a:r>
          </a:p>
          <a:p>
            <a:pPr lvl="1" algn="ctr" eaLnBrk="1" hangingPunct="1"/>
            <a:r>
              <a:rPr lang="pt-BR" sz="2400" b="1" i="0" smtClean="0">
                <a:solidFill>
                  <a:srgbClr val="0000FF"/>
                </a:solidFill>
              </a:rPr>
              <a:t>A VNI, devido ao seu  suposto mecanismo de ação de imitar a ventilação corrente,3 apresenta uma alternativa atraente ao uso de  CPAP para tratar pacientes com AP</a:t>
            </a:r>
            <a:endParaRPr lang="pt-BR" sz="2400" b="1" i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pt-BR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 Estudos fisiológicos relataram incerteza em relação à eficácia da VNI;  risco potencial de distensão abdominal e até perfuração tem sido relatado;</a:t>
            </a:r>
          </a:p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Por isso o  entendimento detalhado e abrangente da literatura clínica e suas limitações avaliando o impacto da VNI na apneia é importante;</a:t>
            </a:r>
          </a:p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Essa metanálise não demonstrou diferença na frequência de episódios de apneia por hora, </a:t>
            </a:r>
            <a:r>
              <a:rPr lang="pt-BR" sz="26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porém as chances de desenvolver qualquer apneia parecem ser menor com VNI.</a:t>
            </a:r>
          </a:p>
          <a:p>
            <a:pPr algn="just" eaLnBrk="1" hangingPunct="1"/>
            <a:endParaRPr lang="pt-BR" sz="2600" b="1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A revisão sistemática anterior (referência 13) que comparou a VNI versus CPAP foi publicado em 2002 e incluiu dois estudos também incluídos nessa revisão;</a:t>
            </a:r>
          </a:p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Vários novos estudos foram publicados desde então e seis estudos foram incluídos para o mesmo desfecho primário nesta metanálise;</a:t>
            </a:r>
          </a:p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Os estudos incluídos demonstraram </a:t>
            </a:r>
            <a:r>
              <a:rPr lang="pt-BR" sz="2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heterogeneidade</a:t>
            </a: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, em particular no que se refere ao uso de VNI com variabilidade nas técnicas e pressões utilizadas;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As várias definições de apneia podem explicar a variabilidade no número de episódios de apneias da metanálise de desfecho primário:</a:t>
            </a:r>
          </a:p>
          <a:p>
            <a:pPr lvl="1" algn="just" eaLnBrk="1" hangingPunct="1"/>
            <a:r>
              <a:rPr lang="pt-BR" sz="2600" i="0" smtClean="0">
                <a:latin typeface="Times New Roman" pitchFamily="18" charset="0"/>
                <a:cs typeface="Times New Roman" pitchFamily="18" charset="0"/>
              </a:rPr>
              <a:t>variando de  0,03 episódios/hora a até 8,1 episódios/hora no grupo  VNI;</a:t>
            </a:r>
          </a:p>
          <a:p>
            <a:pPr lvl="1" algn="just" eaLnBrk="1" hangingPunct="1"/>
            <a:r>
              <a:rPr lang="pt-BR" sz="2600" i="0" smtClean="0">
                <a:latin typeface="Times New Roman" pitchFamily="18" charset="0"/>
                <a:cs typeface="Times New Roman" pitchFamily="18" charset="0"/>
              </a:rPr>
              <a:t>No grupo CPAP, discrepância semelhante também foram observadas.</a:t>
            </a:r>
          </a:p>
          <a:p>
            <a:pPr algn="just" eaLnBrk="1" hangingPunct="1"/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Devido à natureza das intervenções, foi </a:t>
            </a:r>
            <a:r>
              <a:rPr lang="pt-BR" sz="2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impossível</a:t>
            </a: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cegar</a:t>
            </a: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 os cuidadores sendo esse um </a:t>
            </a:r>
            <a:r>
              <a:rPr lang="pt-BR" sz="2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possível viés</a:t>
            </a: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eaLnBrk="1" hangingPunct="1"/>
            <a:endParaRPr lang="pt-BR" sz="26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Discussão: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635125"/>
            <a:ext cx="9601200" cy="4232275"/>
          </a:xfrm>
        </p:spPr>
        <p:txBody>
          <a:bodyPr/>
          <a:lstStyle/>
          <a:p>
            <a:pPr algn="just" eaLnBrk="1" hangingPunct="1">
              <a:lnSpc>
                <a:spcPct val="84000"/>
              </a:lnSpc>
            </a:pP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Há discordância entre a ausência de diferença no desfecho primário (número de apneias/hora) versus uma diferença significativa com menores chances de qualquer AP com VNI:</a:t>
            </a:r>
          </a:p>
          <a:p>
            <a:pPr lvl="1" algn="just" eaLnBrk="1" hangingPunct="1">
              <a:lnSpc>
                <a:spcPct val="84000"/>
              </a:lnSpc>
            </a:pPr>
            <a:r>
              <a:rPr lang="pt-BR" sz="2600" i="0" smtClean="0">
                <a:latin typeface="Times New Roman" pitchFamily="18" charset="0"/>
                <a:cs typeface="Times New Roman" pitchFamily="18" charset="0"/>
              </a:rPr>
              <a:t>isso pode ser resultado do acaso;</a:t>
            </a:r>
          </a:p>
          <a:p>
            <a:pPr lvl="1" algn="just" eaLnBrk="1" hangingPunct="1">
              <a:lnSpc>
                <a:spcPct val="84000"/>
              </a:lnSpc>
            </a:pPr>
            <a:r>
              <a:rPr lang="pt-BR" sz="2600" i="0" smtClean="0">
                <a:latin typeface="Times New Roman" pitchFamily="18" charset="0"/>
                <a:cs typeface="Times New Roman" pitchFamily="18" charset="0"/>
              </a:rPr>
              <a:t>devido à variabilidade dos estudos.</a:t>
            </a:r>
          </a:p>
          <a:p>
            <a:pPr lvl="1" algn="ctr" eaLnBrk="1" hangingPunct="1">
              <a:lnSpc>
                <a:spcPct val="84000"/>
              </a:lnSpc>
              <a:buFont typeface="Franklin Gothic Book"/>
              <a:buNone/>
            </a:pPr>
            <a:r>
              <a:rPr lang="pt-BR" b="1" i="0" smtClean="0">
                <a:solidFill>
                  <a:srgbClr val="FF0000"/>
                </a:solidFill>
              </a:rPr>
              <a:t>o</a:t>
            </a:r>
            <a:r>
              <a:rPr lang="pt-BR" b="1" i="0" smtClean="0"/>
              <a:t> </a:t>
            </a:r>
            <a:r>
              <a:rPr lang="pt-BR" b="1" i="0" smtClean="0">
                <a:solidFill>
                  <a:srgbClr val="FF0000"/>
                </a:solidFill>
              </a:rPr>
              <a:t>tamanho da amostra para o desfecho primário foi menor e pode ter sido insuficiente para detectar uma diferença entre os dois modos</a:t>
            </a:r>
            <a:endParaRPr lang="pt-BR" sz="2600" b="1" i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4000"/>
              </a:lnSpc>
            </a:pP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Ponto forte desse estudo: fornece uma atualização para a metanálise anterior;</a:t>
            </a:r>
          </a:p>
          <a:p>
            <a:pPr algn="just" eaLnBrk="1" hangingPunct="1">
              <a:lnSpc>
                <a:spcPct val="84000"/>
              </a:lnSpc>
            </a:pPr>
            <a:r>
              <a:rPr lang="pt-BR" sz="2600" smtClean="0">
                <a:latin typeface="Times New Roman" pitchFamily="18" charset="0"/>
                <a:cs typeface="Times New Roman" pitchFamily="18" charset="0"/>
              </a:rPr>
              <a:t>Limitação particular em relação à AP, nos estudos, com tempos variáveis ​​de monitoramento para estudos individuais, variando de 1 hora a 7 dias.</a:t>
            </a:r>
          </a:p>
          <a:p>
            <a:pPr algn="just" eaLnBrk="1" hangingPunct="1">
              <a:lnSpc>
                <a:spcPct val="84000"/>
              </a:lnSpc>
            </a:pPr>
            <a:endParaRPr lang="pt-BR" sz="26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19175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  <a:cs typeface="Times New Roman" pitchFamily="18" charset="0"/>
              </a:rPr>
              <a:t>Conclusão:</a:t>
            </a:r>
          </a:p>
        </p:txBody>
      </p:sp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  <a:ln w="38100">
            <a:solidFill>
              <a:srgbClr val="FF00FF"/>
            </a:solidFill>
          </a:ln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VNI: não foi associado a redução no número de apneias da prematuridade por hora em comparação ao CPAP;</a:t>
            </a:r>
          </a:p>
          <a:p>
            <a:pPr eaLnBrk="1" hangingPunct="1"/>
            <a:r>
              <a:rPr lang="pt-BR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Análise secundária demonstrou que o uso de VNI levaria a menores chances de desenvolver qualquer tipo de AP:</a:t>
            </a:r>
          </a:p>
          <a:p>
            <a:pPr lvl="1" eaLnBrk="1" hangingPunct="1"/>
            <a:r>
              <a:rPr lang="pt-BR" sz="2400" i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Devido as limitações dos estudos analisados não é possível se ter conclusões exatas;</a:t>
            </a:r>
          </a:p>
          <a:p>
            <a:pPr lvl="1" eaLnBrk="1" hangingPunct="1"/>
            <a:r>
              <a:rPr lang="pt-BR" sz="2400" i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Recomendações definitivas não podem ser realizadas devido ao nível de qualidade das evidências publicadas.</a:t>
            </a:r>
          </a:p>
          <a:p>
            <a:pPr lvl="1" eaLnBrk="1" hangingPunct="1"/>
            <a:endParaRPr lang="pt-BR" i="0" smtClean="0">
              <a:solidFill>
                <a:srgbClr val="0000FF"/>
              </a:solidFill>
            </a:endParaRP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576263"/>
            <a:ext cx="8491538" cy="539591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44034" name="Text Box 5"/>
          <p:cNvSpPr txBox="1">
            <a:spLocks noChangeArrowheads="1"/>
          </p:cNvSpPr>
          <p:nvPr/>
        </p:nvSpPr>
        <p:spPr bwMode="auto">
          <a:xfrm>
            <a:off x="4908550" y="0"/>
            <a:ext cx="145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ABSTRACT</a:t>
            </a:r>
          </a:p>
        </p:txBody>
      </p:sp>
      <p:sp>
        <p:nvSpPr>
          <p:cNvPr id="44035" name="Rectangle 6"/>
          <p:cNvSpPr>
            <a:spLocks noChangeArrowheads="1"/>
          </p:cNvSpPr>
          <p:nvPr/>
        </p:nvSpPr>
        <p:spPr bwMode="auto">
          <a:xfrm>
            <a:off x="76200" y="6032500"/>
            <a:ext cx="12115800" cy="581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1600">
                <a:solidFill>
                  <a:srgbClr val="0000FF"/>
                </a:solidFill>
                <a:latin typeface="Arial" charset="0"/>
              </a:rPr>
              <a:t>A NIPPV não foi associada à diminuição da frequência de AP, embora demonstrou menores chances de desenvolver qualquer </a:t>
            </a:r>
          </a:p>
          <a:p>
            <a:pPr algn="ctr" defTabSz="914400"/>
            <a:r>
              <a:rPr lang="pt-BR" sz="1600">
                <a:solidFill>
                  <a:srgbClr val="0000FF"/>
                </a:solidFill>
                <a:latin typeface="Arial" charset="0"/>
              </a:rPr>
              <a:t>AP. No entanto, recomendações definitivas não pode ser feita com base na qualidade da evidência publicada.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Espaço Reservado para Conteúdo 2"/>
          <p:cNvSpPr>
            <a:spLocks noGrp="1"/>
          </p:cNvSpPr>
          <p:nvPr>
            <p:ph idx="1"/>
          </p:nvPr>
        </p:nvSpPr>
        <p:spPr>
          <a:xfrm>
            <a:off x="1263650" y="239713"/>
            <a:ext cx="9601200" cy="3581400"/>
          </a:xfrm>
        </p:spPr>
        <p:txBody>
          <a:bodyPr/>
          <a:lstStyle/>
          <a:p>
            <a:pPr eaLnBrk="1" hangingPunct="1">
              <a:buFont typeface="Franklin Gothic Book"/>
              <a:buNone/>
            </a:pPr>
            <a:r>
              <a:rPr lang="pt-BR" smtClean="0">
                <a:solidFill>
                  <a:srgbClr val="0000FF"/>
                </a:solidFill>
                <a:latin typeface="AcmeFont" pitchFamily="2" charset="0"/>
              </a:rPr>
              <a:t>                                                       References</a:t>
            </a:r>
            <a:r>
              <a:rPr lang="pt-BR" smtClean="0">
                <a:solidFill>
                  <a:srgbClr val="0000FF"/>
                </a:solidFill>
              </a:rPr>
              <a:t/>
            </a:r>
            <a:br>
              <a:rPr lang="pt-BR" smtClean="0">
                <a:solidFill>
                  <a:srgbClr val="0000FF"/>
                </a:solidFill>
              </a:rPr>
            </a:br>
            <a:r>
              <a:rPr lang="pt-BR" sz="1600" smtClean="0"/>
              <a:t>1 Janvier A, Khairy M, Kokkotis A, Cormier C, Messmer D, Barrington</a:t>
            </a:r>
            <a:br>
              <a:rPr lang="pt-BR" sz="1600" smtClean="0"/>
            </a:br>
            <a:r>
              <a:rPr lang="pt-BR" sz="1600" smtClean="0"/>
              <a:t>KJ. Apnea is associated with neurodevelopmental impairment in</a:t>
            </a:r>
            <a:br>
              <a:rPr lang="pt-BR" sz="1600" smtClean="0"/>
            </a:br>
            <a:r>
              <a:rPr lang="pt-BR" sz="1600" smtClean="0"/>
              <a:t>very low birth weight infants. J Perinatol 2004;24(12):763–768</a:t>
            </a:r>
            <a:br>
              <a:rPr lang="pt-BR" sz="1600" smtClean="0"/>
            </a:br>
            <a:r>
              <a:rPr lang="pt-BR" sz="1600" smtClean="0"/>
              <a:t>2 Pillekamp F, Hermann C, Keller T, von Gontard A, Kribs A, Roth B.</a:t>
            </a:r>
            <a:br>
              <a:rPr lang="pt-BR" sz="1600" smtClean="0"/>
            </a:br>
            <a:r>
              <a:rPr lang="pt-BR" sz="1600" smtClean="0"/>
              <a:t>Factors influencing apnea and bradycardia of prematurity -</a:t>
            </a:r>
            <a:br>
              <a:rPr lang="pt-BR" sz="1600" smtClean="0"/>
            </a:br>
            <a:r>
              <a:rPr lang="pt-BR" sz="1600" smtClean="0"/>
              <a:t>implications for neurodevelopment. Neonatology 2007;91(03):</a:t>
            </a:r>
            <a:br>
              <a:rPr lang="pt-BR" sz="1600" smtClean="0"/>
            </a:br>
            <a:r>
              <a:rPr lang="pt-BR" sz="1600" smtClean="0"/>
              <a:t>155–161</a:t>
            </a:r>
            <a:br>
              <a:rPr lang="pt-BR" sz="1600" smtClean="0"/>
            </a:br>
            <a:r>
              <a:rPr lang="pt-BR" sz="1600" smtClean="0"/>
              <a:t>3 Martin RJ, Wang K, Köroğlu O, Di Fiore J, Kc P. Intermittent hypoxic</a:t>
            </a:r>
            <a:br>
              <a:rPr lang="pt-BR" sz="1600" smtClean="0"/>
            </a:br>
            <a:r>
              <a:rPr lang="pt-BR" sz="1600" smtClean="0"/>
              <a:t>episodes in preterm infants: do they matter? Neonatology 2011;</a:t>
            </a:r>
            <a:br>
              <a:rPr lang="pt-BR" sz="1600" smtClean="0"/>
            </a:br>
            <a:r>
              <a:rPr lang="pt-BR" sz="1600" smtClean="0"/>
              <a:t>100(03):303–310</a:t>
            </a:r>
            <a:br>
              <a:rPr lang="pt-BR" sz="1600" smtClean="0"/>
            </a:br>
            <a:r>
              <a:rPr lang="pt-BR" sz="1600" smtClean="0"/>
              <a:t>4 Back SA, Han BH, Luo NL, et al. Selective vulnerability of late</a:t>
            </a:r>
            <a:br>
              <a:rPr lang="pt-BR" sz="1600" smtClean="0"/>
            </a:br>
            <a:r>
              <a:rPr lang="pt-BR" sz="1600" smtClean="0"/>
              <a:t>oligodendrocyte progenitors to hypoxia-ischemia. J Neurosci</a:t>
            </a:r>
            <a:br>
              <a:rPr lang="pt-BR" sz="1600" smtClean="0"/>
            </a:br>
            <a:r>
              <a:rPr lang="pt-BR" sz="1600" smtClean="0"/>
              <a:t>2002;22(02):455–463</a:t>
            </a:r>
            <a:br>
              <a:rPr lang="pt-BR" sz="1600" smtClean="0"/>
            </a:br>
            <a:r>
              <a:rPr lang="pt-BR" sz="1600" smtClean="0"/>
              <a:t>5 Jobe AH, Bancalari E. Bronchopulmonary dysplasia. Am J Respir</a:t>
            </a:r>
            <a:br>
              <a:rPr lang="pt-BR" sz="1600" smtClean="0"/>
            </a:br>
            <a:r>
              <a:rPr lang="pt-BR" sz="1600" smtClean="0"/>
              <a:t>Crit Care Med 2001;163(07):1723–1729</a:t>
            </a:r>
            <a:br>
              <a:rPr lang="pt-BR" sz="1600" smtClean="0"/>
            </a:br>
            <a:r>
              <a:rPr lang="pt-BR" sz="1600" smtClean="0"/>
              <a:t>6 Walsh MC, Morris BH, Wrage LA, et al;National Institutes of Child</a:t>
            </a:r>
            <a:br>
              <a:rPr lang="pt-BR" sz="1600" smtClean="0"/>
            </a:br>
            <a:r>
              <a:rPr lang="pt-BR" sz="1600" smtClean="0"/>
              <a:t>Health and Human Development Neonatal Research Network.</a:t>
            </a:r>
            <a:br>
              <a:rPr lang="pt-BR" sz="1600" smtClean="0"/>
            </a:br>
            <a:r>
              <a:rPr lang="pt-BR" sz="1600" smtClean="0"/>
              <a:t>Extremely low birthweight neonates with protracted ventilation:</a:t>
            </a:r>
            <a:br>
              <a:rPr lang="pt-BR" sz="1600" smtClean="0"/>
            </a:br>
            <a:r>
              <a:rPr lang="pt-BR" sz="1600" smtClean="0"/>
              <a:t>mortality and 18-month neurodevelopmental outcomes. J Pediatr</a:t>
            </a:r>
            <a:br>
              <a:rPr lang="pt-BR" sz="1600" smtClean="0"/>
            </a:br>
            <a:r>
              <a:rPr lang="pt-BR" sz="1600" smtClean="0"/>
              <a:t>2005;146(06):798–804</a:t>
            </a:r>
            <a:br>
              <a:rPr lang="pt-BR" sz="1600" smtClean="0"/>
            </a:br>
            <a:r>
              <a:rPr lang="pt-BR" sz="1600" smtClean="0"/>
              <a:t>7 Morley CJ, Davis PG, Doyle LW, Brion LP, Hascoet JM, Carlin JBCOIN</a:t>
            </a:r>
            <a:br>
              <a:rPr lang="pt-BR" sz="1600" smtClean="0"/>
            </a:br>
            <a:r>
              <a:rPr lang="pt-BR" sz="1600" smtClean="0"/>
              <a:t>Trial Investigators. Nasal CPAP or intubation at birth for very</a:t>
            </a:r>
            <a:br>
              <a:rPr lang="pt-BR" sz="1600" smtClean="0"/>
            </a:br>
            <a:r>
              <a:rPr lang="pt-BR" sz="1600" smtClean="0"/>
              <a:t>preterm infants. N Engl J Med 2008;358(07):700–708</a:t>
            </a:r>
            <a:br>
              <a:rPr lang="pt-BR" sz="1600" smtClean="0"/>
            </a:br>
            <a:r>
              <a:rPr lang="pt-BR" sz="1600" smtClean="0"/>
              <a:t>8 Miller JD, Carlo WA. Pulmonary complications of mechanical</a:t>
            </a:r>
            <a:br>
              <a:rPr lang="pt-BR" sz="1600" smtClean="0"/>
            </a:br>
            <a:r>
              <a:rPr lang="pt-BR" sz="1600" smtClean="0"/>
              <a:t>ventilation in neonates. Clin Perinatol 2008;35(01):273–281, x–xi. </a:t>
            </a:r>
            <a:br>
              <a:rPr lang="pt-BR" sz="1600" smtClean="0"/>
            </a:br>
            <a:endParaRPr 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type="body" idx="1"/>
          </p:nvPr>
        </p:nvSpPr>
        <p:spPr>
          <a:xfrm>
            <a:off x="755650" y="0"/>
            <a:ext cx="11436350" cy="6858000"/>
          </a:xfrm>
        </p:spPr>
        <p:txBody>
          <a:bodyPr/>
          <a:lstStyle/>
          <a:p>
            <a:pPr eaLnBrk="1" hangingPunct="1">
              <a:lnSpc>
                <a:spcPct val="84000"/>
              </a:lnSpc>
            </a:pPr>
            <a:r>
              <a:rPr lang="pt-BR" sz="1600" smtClean="0"/>
              <a:t>9 Finer NN, Carlo WA, Walsh MC, et al;SUPPORT Study Group of the</a:t>
            </a:r>
            <a:br>
              <a:rPr lang="pt-BR" sz="1600" smtClean="0"/>
            </a:br>
            <a:r>
              <a:rPr lang="pt-BR" sz="1600" smtClean="0"/>
              <a:t>Eunice Kennedy Shriver NICHD Neonatal Research Network. Early</a:t>
            </a:r>
            <a:br>
              <a:rPr lang="pt-BR" sz="1600" smtClean="0"/>
            </a:br>
            <a:r>
              <a:rPr lang="pt-BR" sz="1600" smtClean="0"/>
              <a:t>CPAP versus surfactant in extremely preterm infants. N Engl J Med</a:t>
            </a:r>
            <a:br>
              <a:rPr lang="pt-BR" sz="1600" smtClean="0"/>
            </a:br>
            <a:r>
              <a:rPr lang="pt-BR" sz="1600" smtClean="0"/>
              <a:t>2010;362(21):1970–1979</a:t>
            </a:r>
            <a:br>
              <a:rPr lang="pt-BR" sz="1600" smtClean="0"/>
            </a:br>
            <a:r>
              <a:rPr lang="pt-BR" sz="1600" smtClean="0"/>
              <a:t>10 Mahmoud RA, Roehr CC, Schmalisch G. Current methods of noninvasive ventilatory support for neonates. Paediatr Respir Rev</a:t>
            </a:r>
            <a:br>
              <a:rPr lang="pt-BR" sz="1600" smtClean="0"/>
            </a:br>
            <a:r>
              <a:rPr lang="pt-BR" sz="1600" smtClean="0"/>
              <a:t>2011;12(03):196–205</a:t>
            </a:r>
            <a:br>
              <a:rPr lang="pt-BR" sz="1600" smtClean="0"/>
            </a:br>
            <a:r>
              <a:rPr lang="pt-BR" sz="1600" smtClean="0"/>
              <a:t>11 Ryan CA, Finer NN, Peters KL. Nasal intermittent positive-pressure</a:t>
            </a:r>
            <a:br>
              <a:rPr lang="pt-BR" sz="1600" smtClean="0"/>
            </a:br>
            <a:r>
              <a:rPr lang="pt-BR" sz="1600" smtClean="0"/>
              <a:t>ventilation offers no advantages over nasal continuous positive</a:t>
            </a:r>
            <a:br>
              <a:rPr lang="pt-BR" sz="1600" smtClean="0"/>
            </a:br>
            <a:r>
              <a:rPr lang="pt-BR" sz="1600" smtClean="0"/>
              <a:t>airway pressure in apnea of prematurity. Am J Dis Child 1989;143</a:t>
            </a:r>
            <a:br>
              <a:rPr lang="pt-BR" sz="1600" smtClean="0"/>
            </a:br>
            <a:r>
              <a:rPr lang="pt-BR" sz="1600" smtClean="0"/>
              <a:t>(10):1196–1198</a:t>
            </a:r>
            <a:br>
              <a:rPr lang="pt-BR" sz="1600" smtClean="0"/>
            </a:br>
            <a:r>
              <a:rPr lang="pt-BR" sz="1600" smtClean="0"/>
              <a:t>12 Lin CH, Wang ST, Lin YJ, Yeh TF. Efficacy of nasal intermittent</a:t>
            </a:r>
            <a:br>
              <a:rPr lang="pt-BR" sz="1600" smtClean="0"/>
            </a:br>
            <a:r>
              <a:rPr lang="pt-BR" sz="1600" smtClean="0"/>
              <a:t>positive pressure ventilation in treating apnea of prematurity.</a:t>
            </a:r>
            <a:br>
              <a:rPr lang="pt-BR" sz="1600" smtClean="0"/>
            </a:br>
            <a:r>
              <a:rPr lang="pt-BR" sz="1600" smtClean="0"/>
              <a:t>Pediatr Pulmonol 1998;26(05):349–353</a:t>
            </a:r>
            <a:br>
              <a:rPr lang="pt-BR" sz="1600" smtClean="0"/>
            </a:br>
            <a:r>
              <a:rPr lang="pt-BR" sz="1600" b="1" smtClean="0">
                <a:solidFill>
                  <a:srgbClr val="0000FF"/>
                </a:solidFill>
              </a:rPr>
              <a:t>13 Lemyre B, Davis PG, de Paoli AG. Nasal intermittent positive</a:t>
            </a:r>
            <a:br>
              <a:rPr lang="pt-BR" sz="1600" b="1" smtClean="0">
                <a:solidFill>
                  <a:srgbClr val="0000FF"/>
                </a:solidFill>
              </a:rPr>
            </a:br>
            <a:r>
              <a:rPr lang="pt-BR" sz="1600" b="1" smtClean="0">
                <a:solidFill>
                  <a:srgbClr val="0000FF"/>
                </a:solidFill>
              </a:rPr>
              <a:t>pressure ventilation (NIPPV) versus nasal continuous positive</a:t>
            </a:r>
            <a:br>
              <a:rPr lang="pt-BR" sz="1600" b="1" smtClean="0">
                <a:solidFill>
                  <a:srgbClr val="0000FF"/>
                </a:solidFill>
              </a:rPr>
            </a:br>
            <a:r>
              <a:rPr lang="pt-BR" sz="1600" b="1" smtClean="0">
                <a:solidFill>
                  <a:srgbClr val="0000FF"/>
                </a:solidFill>
              </a:rPr>
              <a:t>airway pressure (NCPAP) for apnea of prematurity. Cochrane</a:t>
            </a:r>
            <a:br>
              <a:rPr lang="pt-BR" sz="1600" b="1" smtClean="0">
                <a:solidFill>
                  <a:srgbClr val="0000FF"/>
                </a:solidFill>
              </a:rPr>
            </a:br>
            <a:r>
              <a:rPr lang="pt-BR" sz="1600" b="1" smtClean="0">
                <a:solidFill>
                  <a:srgbClr val="0000FF"/>
                </a:solidFill>
              </a:rPr>
              <a:t>Database Syst Rev 2002;(01):CD002272</a:t>
            </a:r>
            <a:br>
              <a:rPr lang="pt-BR" sz="1600" b="1" smtClean="0">
                <a:solidFill>
                  <a:srgbClr val="0000FF"/>
                </a:solidFill>
              </a:rPr>
            </a:br>
            <a:r>
              <a:rPr lang="pt-BR" sz="1600" smtClean="0"/>
              <a:t>14 Pantalitschka T, Sievers J, Urschitz MS, Herberts T, Reher C, Poets</a:t>
            </a:r>
            <a:br>
              <a:rPr lang="pt-BR" sz="1600" smtClean="0"/>
            </a:br>
            <a:r>
              <a:rPr lang="pt-BR" sz="1600" smtClean="0"/>
              <a:t>CF. Randomised crossover trial of four nasal respiratory support</a:t>
            </a:r>
            <a:br>
              <a:rPr lang="pt-BR" sz="1600" smtClean="0"/>
            </a:br>
            <a:r>
              <a:rPr lang="pt-BR" sz="1600" smtClean="0"/>
              <a:t>systems for apnoea of prematurity in very low birthweight</a:t>
            </a:r>
            <a:br>
              <a:rPr lang="pt-BR" sz="1600" smtClean="0"/>
            </a:br>
            <a:r>
              <a:rPr lang="pt-BR" sz="1600" smtClean="0"/>
              <a:t>infants. Arch Dis Child Fetal Neonatal Ed 2009;94(04):F245–F248</a:t>
            </a:r>
            <a:br>
              <a:rPr lang="pt-BR" sz="1600" smtClean="0"/>
            </a:br>
            <a:r>
              <a:rPr lang="pt-BR" sz="1600" smtClean="0"/>
              <a:t>15 Bisceglia M, Belcastro A, Poerio V, et al. A comparison of nasal</a:t>
            </a:r>
            <a:br>
              <a:rPr lang="pt-BR" sz="1600" smtClean="0"/>
            </a:br>
            <a:r>
              <a:rPr lang="pt-BR" sz="1600" smtClean="0"/>
              <a:t>intermittent versus continuous positive pressure delivery for the</a:t>
            </a:r>
            <a:br>
              <a:rPr lang="pt-BR" sz="1600" smtClean="0"/>
            </a:br>
            <a:r>
              <a:rPr lang="pt-BR" sz="1600" smtClean="0"/>
              <a:t>treatment of moderate respiratory syndrome in preterm infants.</a:t>
            </a:r>
            <a:br>
              <a:rPr lang="pt-BR" sz="1600" smtClean="0"/>
            </a:br>
            <a:r>
              <a:rPr lang="pt-BR" sz="1600" smtClean="0"/>
              <a:t>Minerva Pediatr 2007;59(02):91–95</a:t>
            </a:r>
            <a:br>
              <a:rPr lang="pt-BR" sz="1600" smtClean="0"/>
            </a:br>
            <a:r>
              <a:rPr lang="pt-BR" sz="1600" smtClean="0"/>
              <a:t>16 Moher D, Liberati A, Tetzlaff J, Altman DG, Group PPRISMA Group.</a:t>
            </a:r>
            <a:br>
              <a:rPr lang="pt-BR" sz="1600" smtClean="0"/>
            </a:br>
            <a:r>
              <a:rPr lang="pt-BR" sz="1600" smtClean="0"/>
              <a:t>Preferred reporting items for systematic reviews and meta-analyses: the PRISMA statement. BMJ 2009;339:b2535</a:t>
            </a:r>
            <a:br>
              <a:rPr lang="pt-BR" sz="1600" smtClean="0"/>
            </a:br>
            <a:r>
              <a:rPr lang="pt-BR" sz="1600" smtClean="0"/>
              <a:t>17 Higgins JP, Altman DG, Gøtzsche PC, et al;Cochrane Bias Methods</a:t>
            </a:r>
            <a:br>
              <a:rPr lang="pt-BR" sz="1600" smtClean="0"/>
            </a:br>
            <a:r>
              <a:rPr lang="pt-BR" sz="1600" smtClean="0"/>
              <a:t>Group Cochrane Statistical Methods Group. The Cochrane Collaboration’s tool for assessing risk of bias in randomised trials.</a:t>
            </a:r>
            <a:br>
              <a:rPr lang="pt-BR" sz="1600" smtClean="0"/>
            </a:br>
            <a:r>
              <a:rPr lang="pt-BR" sz="1600" smtClean="0"/>
              <a:t>BMJ 2011;343:d5928 </a:t>
            </a:r>
            <a:br>
              <a:rPr lang="pt-BR" sz="1600" smtClean="0"/>
            </a:br>
            <a:endParaRPr lang="pt-BR" sz="16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1"/>
          </p:nvPr>
        </p:nvSpPr>
        <p:spPr>
          <a:xfrm>
            <a:off x="708025" y="187325"/>
            <a:ext cx="11483975" cy="6651625"/>
          </a:xfrm>
        </p:spPr>
        <p:txBody>
          <a:bodyPr/>
          <a:lstStyle/>
          <a:p>
            <a:pPr eaLnBrk="1" hangingPunct="1">
              <a:lnSpc>
                <a:spcPct val="74000"/>
              </a:lnSpc>
            </a:pPr>
            <a:r>
              <a:rPr lang="pt-BR" sz="1400" smtClean="0"/>
              <a:t>18Cochrane Collaboration. Review Manager (RevMan) [Computer</a:t>
            </a:r>
            <a:br>
              <a:rPr lang="pt-BR" sz="1400" smtClean="0"/>
            </a:br>
            <a:r>
              <a:rPr lang="pt-BR" sz="1400" smtClean="0"/>
              <a:t>program]. Version 5.3. Copenhagen: The Nordic Cochrane Centre,</a:t>
            </a:r>
            <a:br>
              <a:rPr lang="pt-BR" sz="1400" smtClean="0"/>
            </a:br>
            <a:r>
              <a:rPr lang="pt-BR" sz="1400" smtClean="0"/>
              <a:t>The Cochrane Collaboration, 2014. Accessed June 2014 at: https://</a:t>
            </a:r>
            <a:br>
              <a:rPr lang="pt-BR" sz="1400" smtClean="0"/>
            </a:br>
            <a:r>
              <a:rPr lang="pt-BR" sz="1400" smtClean="0"/>
              <a:t>training.cochrane.org/online-learning/core-software-cochranereviews/revman</a:t>
            </a:r>
            <a:br>
              <a:rPr lang="pt-BR" sz="1400" smtClean="0"/>
            </a:br>
            <a:r>
              <a:rPr lang="pt-BR" sz="1400" smtClean="0"/>
              <a:t>19 Barrington KJ, Bull D, Finer NN. Randomized trial of nasal synchronized intermittent mandatory ventilation compared with</a:t>
            </a:r>
            <a:br>
              <a:rPr lang="pt-BR" sz="1400" smtClean="0"/>
            </a:br>
            <a:r>
              <a:rPr lang="pt-BR" sz="1400" smtClean="0"/>
              <a:t>continuous positive airway pressure after extubation of very</a:t>
            </a:r>
            <a:br>
              <a:rPr lang="pt-BR" sz="1400" smtClean="0"/>
            </a:br>
            <a:r>
              <a:rPr lang="pt-BR" sz="1400" smtClean="0"/>
              <a:t>low birth weight infants. Pediatrics 2001;107(04):638–641</a:t>
            </a:r>
            <a:br>
              <a:rPr lang="pt-BR" sz="1400" smtClean="0"/>
            </a:br>
            <a:r>
              <a:rPr lang="pt-BR" sz="1400" smtClean="0"/>
              <a:t>20 Gizzi C, Montecchia F, Panetta V, et al. Is synchronised NIPPV more</a:t>
            </a:r>
            <a:br>
              <a:rPr lang="pt-BR" sz="1400" smtClean="0"/>
            </a:br>
            <a:r>
              <a:rPr lang="pt-BR" sz="1400" smtClean="0"/>
              <a:t>effective than NIPPV and NCPAP in treating apnoea of prematurity</a:t>
            </a:r>
            <a:br>
              <a:rPr lang="pt-BR" sz="1400" smtClean="0"/>
            </a:br>
            <a:r>
              <a:rPr lang="pt-BR" sz="1400" smtClean="0"/>
              <a:t>(AOP)? A randomised cross-over trial. Arch Dis Child Fetal Neonatal Ed 2015;100(01):F17–F23</a:t>
            </a:r>
            <a:br>
              <a:rPr lang="pt-BR" sz="1400" smtClean="0"/>
            </a:br>
            <a:r>
              <a:rPr lang="pt-BR" sz="1400" smtClean="0"/>
              <a:t>21 Khalaf MN, Brodsky N, Hurley J, Bhandari V. A prospective</a:t>
            </a:r>
            <a:br>
              <a:rPr lang="pt-BR" sz="1400" smtClean="0"/>
            </a:br>
            <a:r>
              <a:rPr lang="pt-BR" sz="1400" smtClean="0"/>
              <a:t>randomized, controlled trial comparing synchronized nasal intermittent positive pressure ventilation versus nasal continuous</a:t>
            </a:r>
            <a:br>
              <a:rPr lang="pt-BR" sz="1400" smtClean="0"/>
            </a:br>
            <a:r>
              <a:rPr lang="pt-BR" sz="1400" smtClean="0"/>
              <a:t>positive airway pressure as modes of extubation. Pediatrics 2001;</a:t>
            </a:r>
            <a:br>
              <a:rPr lang="pt-BR" sz="1400" smtClean="0"/>
            </a:br>
            <a:r>
              <a:rPr lang="pt-BR" sz="1400" smtClean="0"/>
              <a:t>108(01):13–17</a:t>
            </a:r>
            <a:br>
              <a:rPr lang="pt-BR" sz="1400" smtClean="0"/>
            </a:br>
            <a:r>
              <a:rPr lang="pt-BR" sz="1400" smtClean="0"/>
              <a:t>22 Lampland AL, Plumm B, Worwa C, Meyers P, Mammel MC. Bi-level</a:t>
            </a:r>
            <a:br>
              <a:rPr lang="pt-BR" sz="1400" smtClean="0"/>
            </a:br>
            <a:r>
              <a:rPr lang="pt-BR" sz="1400" smtClean="0"/>
              <a:t>CPAP does not improve gas exchange when compared with</a:t>
            </a:r>
            <a:br>
              <a:rPr lang="pt-BR" sz="1400" smtClean="0"/>
            </a:br>
            <a:r>
              <a:rPr lang="pt-BR" sz="1400" smtClean="0"/>
              <a:t>conventional CPAP for the treatment of neonates recovering</a:t>
            </a:r>
            <a:br>
              <a:rPr lang="pt-BR" sz="1400" smtClean="0"/>
            </a:br>
            <a:r>
              <a:rPr lang="pt-BR" sz="1400" smtClean="0"/>
              <a:t>from respiratory distress syndrome. Arch Dis Child Fetal Neonatal</a:t>
            </a:r>
            <a:br>
              <a:rPr lang="pt-BR" sz="1400" smtClean="0"/>
            </a:br>
            <a:r>
              <a:rPr lang="pt-BR" sz="1400" smtClean="0"/>
              <a:t>Ed 2015;100(01):F31–F34</a:t>
            </a:r>
            <a:br>
              <a:rPr lang="pt-BR" sz="1400" smtClean="0"/>
            </a:br>
            <a:r>
              <a:rPr lang="pt-BR" sz="1400" smtClean="0"/>
              <a:t>23 Ishihara C, Ibara S, Ohsone Y, et al. Effects of infant flow Bi-NCPAP</a:t>
            </a:r>
            <a:br>
              <a:rPr lang="pt-BR" sz="1400" smtClean="0"/>
            </a:br>
            <a:r>
              <a:rPr lang="pt-BR" sz="1400" smtClean="0"/>
              <a:t>on apnea of prematurity. Pediatr Int (Roma) 2016;58(06):</a:t>
            </a:r>
            <a:br>
              <a:rPr lang="pt-BR" sz="1400" smtClean="0"/>
            </a:br>
            <a:r>
              <a:rPr lang="pt-BR" sz="1400" smtClean="0"/>
              <a:t>456–460</a:t>
            </a:r>
            <a:br>
              <a:rPr lang="pt-BR" sz="1400" smtClean="0"/>
            </a:br>
            <a:r>
              <a:rPr lang="pt-BR" sz="1400" smtClean="0"/>
              <a:t>24 Khorana M, Paradeevisut H, Sangtawesin V, Kanjanapatanakul W,</a:t>
            </a:r>
            <a:br>
              <a:rPr lang="pt-BR" sz="1400" smtClean="0"/>
            </a:br>
            <a:r>
              <a:rPr lang="pt-BR" sz="1400" smtClean="0"/>
              <a:t>Chotigeat U, Ayutthaya JKN. A randomized trial of non-synchronized nasopharyngeal intermittent mandatory ventilation</a:t>
            </a:r>
            <a:br>
              <a:rPr lang="pt-BR" sz="1400" smtClean="0"/>
            </a:br>
            <a:r>
              <a:rPr lang="pt-BR" sz="1400" smtClean="0"/>
              <a:t>(nsNIMV) vs. nasal continuous positive airway pressure (NCPAP)</a:t>
            </a:r>
            <a:br>
              <a:rPr lang="pt-BR" sz="1400" smtClean="0"/>
            </a:br>
            <a:r>
              <a:rPr lang="pt-BR" sz="1400" smtClean="0"/>
              <a:t>in the prevention of extubation failure in pre-term &lt; 1,500 grams.</a:t>
            </a:r>
            <a:br>
              <a:rPr lang="pt-BR" sz="1400" smtClean="0"/>
            </a:br>
            <a:r>
              <a:rPr lang="pt-BR" sz="1400" smtClean="0"/>
              <a:t>J Med Assoc Thai 2008;91(Suppl 3):S136–S142</a:t>
            </a:r>
            <a:br>
              <a:rPr lang="pt-BR" sz="1400" smtClean="0"/>
            </a:br>
            <a:r>
              <a:rPr lang="pt-BR" sz="1400" smtClean="0"/>
              <a:t>25 Moretti C, Giannini L, Fassi C, Gizzi C, Papoff P, Colarizi P. Nasal</a:t>
            </a:r>
            <a:br>
              <a:rPr lang="pt-BR" sz="1400" smtClean="0"/>
            </a:br>
            <a:r>
              <a:rPr lang="pt-BR" sz="1400" smtClean="0"/>
              <a:t>flow-synchronized intermittent positive pressure ventilation to</a:t>
            </a:r>
            <a:br>
              <a:rPr lang="pt-BR" sz="1400" smtClean="0"/>
            </a:br>
            <a:r>
              <a:rPr lang="pt-BR" sz="1400" smtClean="0"/>
              <a:t>facilitate weaning in very low-birthweight infants: unmasked</a:t>
            </a:r>
            <a:br>
              <a:rPr lang="pt-BR" sz="1400" smtClean="0"/>
            </a:br>
            <a:r>
              <a:rPr lang="pt-BR" sz="1400" smtClean="0"/>
              <a:t>randomized controlled trial. Pediatr Int 2008;50(01):85–91</a:t>
            </a:r>
            <a:br>
              <a:rPr lang="pt-BR" sz="1400" smtClean="0"/>
            </a:br>
            <a:r>
              <a:rPr lang="pt-BR" sz="1400" smtClean="0"/>
              <a:t>26 O’Brien K, Campbell C, Brown L, Wenger L, Shah V. Infant flow</a:t>
            </a:r>
            <a:br>
              <a:rPr lang="pt-BR" sz="1400" smtClean="0"/>
            </a:br>
            <a:r>
              <a:rPr lang="pt-BR" sz="1400" smtClean="0"/>
              <a:t>biphasic nasal continuous positive airway pressure (BP- NCPAP)</a:t>
            </a:r>
            <a:br>
              <a:rPr lang="pt-BR" sz="1400" smtClean="0"/>
            </a:br>
            <a:r>
              <a:rPr lang="pt-BR" sz="1400" smtClean="0"/>
              <a:t>vs. infant flow NCPAP for the facilitation of extubation in infants’</a:t>
            </a:r>
            <a:br>
              <a:rPr lang="pt-BR" sz="1400" smtClean="0"/>
            </a:br>
            <a:r>
              <a:rPr lang="pt-BR" sz="1400" smtClean="0"/>
              <a:t> 1,250 grams: a randomized controlled trial. BMC Pediatr 2012;</a:t>
            </a:r>
            <a:br>
              <a:rPr lang="pt-BR" sz="1400" smtClean="0"/>
            </a:br>
            <a:r>
              <a:rPr lang="pt-BR" sz="1400" smtClean="0"/>
              <a:t>12:43 </a:t>
            </a:r>
            <a:br>
              <a:rPr lang="pt-BR" sz="1400" smtClean="0"/>
            </a:br>
            <a:endParaRPr lang="pt-BR" sz="140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1"/>
          </p:nvPr>
        </p:nvSpPr>
        <p:spPr>
          <a:xfrm>
            <a:off x="727075" y="241300"/>
            <a:ext cx="11464925" cy="6737350"/>
          </a:xfrm>
        </p:spPr>
        <p:txBody>
          <a:bodyPr/>
          <a:lstStyle/>
          <a:p>
            <a:pPr eaLnBrk="1" hangingPunct="1">
              <a:lnSpc>
                <a:spcPct val="74000"/>
              </a:lnSpc>
            </a:pPr>
            <a:r>
              <a:rPr lang="pt-BR" sz="1600" smtClean="0"/>
              <a:t>27Salama GSA, Ayyash FF, Al-Rabadi AJ, Alquran ML, Shakkoury AG.</a:t>
            </a:r>
            <a:br>
              <a:rPr lang="pt-BR" sz="1600" smtClean="0"/>
            </a:br>
            <a:r>
              <a:rPr lang="pt-BR" sz="1600" smtClean="0"/>
              <a:t>Nasal-imv versus nasal-CPAP as an initial mode of respiratory</a:t>
            </a:r>
            <a:br>
              <a:rPr lang="pt-BR" sz="1600" smtClean="0"/>
            </a:br>
            <a:r>
              <a:rPr lang="pt-BR" sz="1600" smtClean="0"/>
              <a:t>support for premature infants with RDS: a prospective randomized clinical trial. Rawal Med J 2015;40(02):197–202</a:t>
            </a:r>
            <a:br>
              <a:rPr lang="pt-BR" sz="1600" smtClean="0"/>
            </a:br>
            <a:r>
              <a:rPr lang="pt-BR" sz="1600" smtClean="0"/>
              <a:t>28 Silveira CST, Leonardi KM, Melo APCF, Zaia JE, Brunherotti MAA.</a:t>
            </a:r>
            <a:br>
              <a:rPr lang="pt-BR" sz="1600" smtClean="0"/>
            </a:br>
            <a:r>
              <a:rPr lang="pt-BR" sz="1600" smtClean="0"/>
              <a:t>Response of preterm infants to 2 noninvasive ventilatory support</a:t>
            </a:r>
            <a:br>
              <a:rPr lang="pt-BR" sz="1600" smtClean="0"/>
            </a:br>
            <a:r>
              <a:rPr lang="pt-BR" sz="1600" smtClean="0"/>
              <a:t>systems: Nasal CPAP and nasal intermittent positive-pressure</a:t>
            </a:r>
            <a:br>
              <a:rPr lang="pt-BR" sz="1600" smtClean="0"/>
            </a:br>
            <a:r>
              <a:rPr lang="pt-BR" sz="1600" smtClean="0"/>
              <a:t>ventilation. Respir Care 2015;60(12):1772–1776</a:t>
            </a:r>
            <a:br>
              <a:rPr lang="pt-BR" sz="1600" smtClean="0"/>
            </a:br>
            <a:r>
              <a:rPr lang="pt-BR" sz="1600" smtClean="0"/>
              <a:t>29 Zhou B, Zhai JF, Jiang HX, et al. Usefulness of DuoPAP in the</a:t>
            </a:r>
            <a:br>
              <a:rPr lang="pt-BR" sz="1600" smtClean="0"/>
            </a:br>
            <a:r>
              <a:rPr lang="pt-BR" sz="1600" smtClean="0"/>
              <a:t>treatment of very low birth weight preterm infants with neonatal</a:t>
            </a:r>
            <a:br>
              <a:rPr lang="pt-BR" sz="1600" smtClean="0"/>
            </a:br>
            <a:r>
              <a:rPr lang="pt-BR" sz="1600" smtClean="0"/>
              <a:t>respiratory distress syndrome. Eur Rev Med Pharmacol Sci 2015;</a:t>
            </a:r>
            <a:br>
              <a:rPr lang="pt-BR" sz="1600" smtClean="0"/>
            </a:br>
            <a:r>
              <a:rPr lang="pt-BR" sz="1600" smtClean="0"/>
              <a:t>19(04):573–577</a:t>
            </a:r>
            <a:br>
              <a:rPr lang="pt-BR" sz="1600" smtClean="0"/>
            </a:br>
            <a:r>
              <a:rPr lang="pt-BR" sz="1600" smtClean="0"/>
              <a:t>30 Farhat AS, Mohammadzadeh A, Saeidi R, Noorizadeh S. A comparison between nasal intermittent positive pressure ventilation and</a:t>
            </a:r>
            <a:br>
              <a:rPr lang="pt-BR" sz="1600" smtClean="0"/>
            </a:br>
            <a:r>
              <a:rPr lang="pt-BR" sz="1600" smtClean="0"/>
              <a:t>nasal continuous positive airway pressure ventilation in the</a:t>
            </a:r>
            <a:br>
              <a:rPr lang="pt-BR" sz="1600" smtClean="0"/>
            </a:br>
            <a:r>
              <a:rPr lang="pt-BR" sz="1600" smtClean="0"/>
              <a:t>treatment of neonatal respiratory distress syndrome. Iran J Neonatol 2015;6(04):1–6</a:t>
            </a:r>
            <a:br>
              <a:rPr lang="pt-BR" sz="1600" smtClean="0"/>
            </a:br>
            <a:r>
              <a:rPr lang="pt-BR" sz="1600" smtClean="0"/>
              <a:t>31 Sadeghnia A, Danaei N, Barkatein B. A comparison of the effect of</a:t>
            </a:r>
            <a:br>
              <a:rPr lang="pt-BR" sz="1600" smtClean="0"/>
            </a:br>
            <a:r>
              <a:rPr lang="pt-BR" sz="1600" smtClean="0"/>
              <a:t>nasal bi-level positive airway pressure and sigh-positive airway</a:t>
            </a:r>
            <a:br>
              <a:rPr lang="pt-BR" sz="1600" smtClean="0"/>
            </a:br>
            <a:r>
              <a:rPr lang="pt-BR" sz="1600" smtClean="0"/>
              <a:t>pressure on the treatment of the preterm newborns weighing less</a:t>
            </a:r>
            <a:br>
              <a:rPr lang="pt-BR" sz="1600" smtClean="0"/>
            </a:br>
            <a:r>
              <a:rPr lang="pt-BR" sz="1600" smtClean="0"/>
              <a:t>than 1500 g affiliated with respiratory distress syndrome. Int J</a:t>
            </a:r>
            <a:br>
              <a:rPr lang="pt-BR" sz="1600" smtClean="0"/>
            </a:br>
            <a:r>
              <a:rPr lang="pt-BR" sz="1600" smtClean="0"/>
              <a:t>Prev Med 2016;7:21</a:t>
            </a:r>
            <a:br>
              <a:rPr lang="pt-BR" sz="1600" smtClean="0"/>
            </a:br>
            <a:r>
              <a:rPr lang="pt-BR" sz="1600" smtClean="0"/>
              <a:t>32 Esmaeilnia T, Nayeri F, Taheritafti R, Shariat M, MoghimpourBijani F. Comparison of complications and efficacy of NIPPV and</a:t>
            </a:r>
            <a:br>
              <a:rPr lang="pt-BR" sz="1600" smtClean="0"/>
            </a:br>
            <a:r>
              <a:rPr lang="pt-BR" sz="1600" smtClean="0"/>
              <a:t>nasal CPAP in preterm infants with RDS. Iran J Pediatr 2016;26</a:t>
            </a:r>
            <a:br>
              <a:rPr lang="pt-BR" sz="1600" smtClean="0"/>
            </a:br>
            <a:r>
              <a:rPr lang="pt-BR" sz="1600" smtClean="0"/>
              <a:t>(02):e2352</a:t>
            </a:r>
            <a:br>
              <a:rPr lang="pt-BR" sz="1600" smtClean="0"/>
            </a:br>
            <a:r>
              <a:rPr lang="pt-BR" sz="1600" smtClean="0"/>
              <a:t>33 Komatsu DFR, Diniz EMA, Ferraro AA, Ceccon MEJR, Vaz FA.</a:t>
            </a:r>
            <a:br>
              <a:rPr lang="pt-BR" sz="1600" smtClean="0"/>
            </a:br>
            <a:r>
              <a:rPr lang="pt-BR" sz="1600" smtClean="0"/>
              <a:t>Randomized controlled trial comparing nasal intermittent positive pressure ventilation and nasal continuous positive airway</a:t>
            </a:r>
            <a:br>
              <a:rPr lang="pt-BR" sz="1600" smtClean="0"/>
            </a:br>
            <a:r>
              <a:rPr lang="pt-BR" sz="1600" smtClean="0"/>
              <a:t>pressure in premature infants after tracheal extubation. Rev</a:t>
            </a:r>
            <a:br>
              <a:rPr lang="pt-BR" sz="1600" smtClean="0"/>
            </a:br>
            <a:r>
              <a:rPr lang="pt-BR" sz="1600" smtClean="0"/>
              <a:t>Assoc Med Bras 2016;62(06):568–574</a:t>
            </a:r>
            <a:br>
              <a:rPr lang="pt-BR" sz="1600" smtClean="0"/>
            </a:br>
            <a:r>
              <a:rPr lang="pt-BR" sz="1600" smtClean="0"/>
              <a:t>34 Owen LS, Manley BJ. Nasal intermittent positive pressure ventilation in preterm infants: Equipment, evidence, and synchronization. Semin Fetal Neonatal Med 2016;21(03):146–153</a:t>
            </a:r>
            <a:br>
              <a:rPr lang="pt-BR" sz="1600" smtClean="0"/>
            </a:br>
            <a:r>
              <a:rPr lang="pt-BR" sz="1600" smtClean="0"/>
              <a:t>35 Sai Sunil Kishore M, Dutta S, Kumar P. Early nasal intermittent</a:t>
            </a:r>
            <a:br>
              <a:rPr lang="pt-BR" sz="1600" smtClean="0"/>
            </a:br>
            <a:r>
              <a:rPr lang="pt-BR" sz="1600" smtClean="0"/>
              <a:t>positive pressure ventilation versus continuous positive airway</a:t>
            </a:r>
            <a:br>
              <a:rPr lang="pt-BR" sz="1600" smtClean="0"/>
            </a:br>
            <a:r>
              <a:rPr lang="pt-BR" sz="1600" smtClean="0"/>
              <a:t>pressure for respiratory distress syndrome. Acta Paediatr 2009;98</a:t>
            </a:r>
            <a:br>
              <a:rPr lang="pt-BR" sz="1600" smtClean="0"/>
            </a:br>
            <a:r>
              <a:rPr lang="pt-BR" sz="1600" smtClean="0"/>
              <a:t>(09):1412–1415 </a:t>
            </a:r>
            <a:br>
              <a:rPr lang="pt-BR" sz="1600" smtClean="0"/>
            </a:br>
            <a:endParaRPr lang="pt-BR" sz="16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sz="2400" smtClean="0">
                <a:solidFill>
                  <a:srgbClr val="FF00FF"/>
                </a:solidFill>
                <a:latin typeface="Flubber" pitchFamily="2" charset="0"/>
              </a:rPr>
              <a:t>NOTA DO EDITOR DA PÁGINA NEONATAL </a:t>
            </a:r>
            <a:r>
              <a:rPr lang="pt-BR" sz="2400" smtClean="0">
                <a:solidFill>
                  <a:srgbClr val="FF00FF"/>
                </a:solidFill>
                <a:latin typeface="Flubber" pitchFamily="2" charset="0"/>
                <a:hlinkClick r:id="rId2"/>
              </a:rPr>
              <a:t>WWW.PAULOMARGOTTO.COM.BR</a:t>
            </a:r>
            <a:r>
              <a:rPr lang="pt-BR" sz="2400" smtClean="0">
                <a:solidFill>
                  <a:srgbClr val="FF00FF"/>
                </a:solidFill>
                <a:latin typeface="Flubber" pitchFamily="2" charset="0"/>
              </a:rPr>
              <a:t>, DR. PAULO R. MARGOTTO. CONSULTEM TAMBÉM. AQUI E AGORA!</a:t>
            </a:r>
          </a:p>
        </p:txBody>
      </p:sp>
      <p:pic>
        <p:nvPicPr>
          <p:cNvPr id="4915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6463" y="1770063"/>
            <a:ext cx="8113712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5"/>
          <p:cNvSpPr txBox="1">
            <a:spLocks noChangeArrowheads="1"/>
          </p:cNvSpPr>
          <p:nvPr/>
        </p:nvSpPr>
        <p:spPr bwMode="auto">
          <a:xfrm>
            <a:off x="2505075" y="6386513"/>
            <a:ext cx="6816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Drs. Júlia de A. Figueiredo e Paulo R Margotto (21/9/2022)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rop">
    <a:dk1>
      <a:sysClr val="windowText" lastClr="000000"/>
    </a:dk1>
    <a:lt1>
      <a:sysClr val="window" lastClr="FFFFFF"/>
    </a:lt1>
    <a:dk2>
      <a:srgbClr val="191B0E"/>
    </a:dk2>
    <a:lt2>
      <a:srgbClr val="EFEDE3"/>
    </a:lt2>
    <a:accent1>
      <a:srgbClr val="8C8D86"/>
    </a:accent1>
    <a:accent2>
      <a:srgbClr val="E6C069"/>
    </a:accent2>
    <a:accent3>
      <a:srgbClr val="897B61"/>
    </a:accent3>
    <a:accent4>
      <a:srgbClr val="8DAB8E"/>
    </a:accent4>
    <a:accent5>
      <a:srgbClr val="77A2BB"/>
    </a:accent5>
    <a:accent6>
      <a:srgbClr val="E28394"/>
    </a:accent6>
    <a:hlink>
      <a:srgbClr val="77A2BB"/>
    </a:hlink>
    <a:folHlink>
      <a:srgbClr val="957A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Cortar</Template>
  <TotalTime>409</TotalTime>
  <Words>2685</Words>
  <Application>Microsoft Office PowerPoint</Application>
  <PresentationFormat>Custom</PresentationFormat>
  <Paragraphs>161</Paragraphs>
  <Slides>28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Modelo de design</vt:lpstr>
      </vt:variant>
      <vt:variant>
        <vt:i4>5</vt:i4>
      </vt:variant>
      <vt:variant>
        <vt:lpstr>Títulos de slides</vt:lpstr>
      </vt:variant>
      <vt:variant>
        <vt:i4>28</vt:i4>
      </vt:variant>
    </vt:vector>
  </HeadingPairs>
  <TitlesOfParts>
    <vt:vector size="40" baseType="lpstr">
      <vt:lpstr>AcmeFont</vt:lpstr>
      <vt:lpstr>Arial</vt:lpstr>
      <vt:lpstr>Franklin Gothic Book</vt:lpstr>
      <vt:lpstr>Calibri</vt:lpstr>
      <vt:lpstr>Times New Roman</vt:lpstr>
      <vt:lpstr>Wingdings</vt:lpstr>
      <vt:lpstr>Flubber</vt:lpstr>
      <vt:lpstr>Crop</vt:lpstr>
      <vt:lpstr>Crop</vt:lpstr>
      <vt:lpstr>Crop</vt:lpstr>
      <vt:lpstr>Crop</vt:lpstr>
      <vt:lpstr>Crop</vt:lpstr>
      <vt:lpstr>Slide 1</vt:lpstr>
      <vt:lpstr>Introdução:</vt:lpstr>
      <vt:lpstr>Introdução:</vt:lpstr>
      <vt:lpstr>Materiais e métodos:</vt:lpstr>
      <vt:lpstr>Materiais e métodos:</vt:lpstr>
      <vt:lpstr>Materiais e métodos:</vt:lpstr>
      <vt:lpstr>Materiais e métodos:</vt:lpstr>
      <vt:lpstr>Materiais e métodos:</vt:lpstr>
      <vt:lpstr>Resultados:</vt:lpstr>
      <vt:lpstr>Slide 10</vt:lpstr>
      <vt:lpstr>Resultados:</vt:lpstr>
      <vt:lpstr>Resultados:</vt:lpstr>
      <vt:lpstr>Slide 13</vt:lpstr>
      <vt:lpstr>Resultados:</vt:lpstr>
      <vt:lpstr>Slide 15</vt:lpstr>
      <vt:lpstr>Discussão:</vt:lpstr>
      <vt:lpstr>Discussão:</vt:lpstr>
      <vt:lpstr>Discussão:</vt:lpstr>
      <vt:lpstr>Discussão:</vt:lpstr>
      <vt:lpstr>Discussão:</vt:lpstr>
      <vt:lpstr>Discussão:</vt:lpstr>
      <vt:lpstr>Conclusão:</vt:lpstr>
      <vt:lpstr>Slide 23</vt:lpstr>
      <vt:lpstr>Slide 24</vt:lpstr>
      <vt:lpstr>Slide 25</vt:lpstr>
      <vt:lpstr>Slide 26</vt:lpstr>
      <vt:lpstr>Slide 27</vt:lpstr>
      <vt:lpstr>NOTA DO EDITOR DA PÁGINA NEONATAL WWW.PAULOMARGOTTO.COM.BR, DR. PAULO R. MARGOTTO. CONSULTEM TAMBÉM. AQUI E AGORA!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 utin-hmib 15/09/2022</dc:title>
  <dc:creator>julia figueiredo</dc:creator>
  <cp:lastModifiedBy>Paulo</cp:lastModifiedBy>
  <cp:revision>32</cp:revision>
  <dcterms:created xsi:type="dcterms:W3CDTF">2022-09-13T20:52:28Z</dcterms:created>
  <dcterms:modified xsi:type="dcterms:W3CDTF">2022-09-29T01:20:23Z</dcterms:modified>
</cp:coreProperties>
</file>