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55" r:id="rId1"/>
  </p:sldMasterIdLst>
  <p:handoutMasterIdLst>
    <p:handoutMasterId r:id="rId21"/>
  </p:handoutMasterIdLst>
  <p:sldIdLst>
    <p:sldId id="256" r:id="rId2"/>
    <p:sldId id="260" r:id="rId3"/>
    <p:sldId id="275" r:id="rId4"/>
    <p:sldId id="262" r:id="rId5"/>
    <p:sldId id="264" r:id="rId6"/>
    <p:sldId id="263" r:id="rId7"/>
    <p:sldId id="265" r:id="rId8"/>
    <p:sldId id="259" r:id="rId9"/>
    <p:sldId id="258" r:id="rId10"/>
    <p:sldId id="266" r:id="rId11"/>
    <p:sldId id="261" r:id="rId12"/>
    <p:sldId id="257" r:id="rId13"/>
    <p:sldId id="267" r:id="rId14"/>
    <p:sldId id="276" r:id="rId15"/>
    <p:sldId id="272" r:id="rId16"/>
    <p:sldId id="273" r:id="rId17"/>
    <p:sldId id="277" r:id="rId18"/>
    <p:sldId id="274" r:id="rId19"/>
    <p:sldId id="278" r:id="rId20"/>
  </p:sldIdLst>
  <p:sldSz cx="12192000" cy="6858000"/>
  <p:notesSz cx="6877050" cy="10002838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9770" autoAdjust="0"/>
  </p:normalViewPr>
  <p:slideViewPr>
    <p:cSldViewPr snapToGrid="0">
      <p:cViewPr varScale="1">
        <p:scale>
          <a:sx n="88" d="100"/>
          <a:sy n="88" d="100"/>
        </p:scale>
        <p:origin x="-456" y="-7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9738" cy="501650"/>
          </a:xfrm>
          <a:prstGeom prst="rect">
            <a:avLst/>
          </a:prstGeom>
        </p:spPr>
        <p:txBody>
          <a:bodyPr vert="horz" lIns="96451" tIns="48225" rIns="96451" bIns="48225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95725" y="0"/>
            <a:ext cx="2979738" cy="501650"/>
          </a:xfrm>
          <a:prstGeom prst="rect">
            <a:avLst/>
          </a:prstGeom>
        </p:spPr>
        <p:txBody>
          <a:bodyPr vert="horz" lIns="96451" tIns="48225" rIns="96451" bIns="48225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F17EA4E9-FA02-4E6C-B095-6FD06EDF3C98}" type="datetimeFigureOut">
              <a:rPr lang="pt-BR"/>
              <a:pPr>
                <a:defRPr/>
              </a:pPr>
              <a:t>25/11/2014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9501188"/>
            <a:ext cx="2979738" cy="501650"/>
          </a:xfrm>
          <a:prstGeom prst="rect">
            <a:avLst/>
          </a:prstGeom>
        </p:spPr>
        <p:txBody>
          <a:bodyPr vert="horz" lIns="96451" tIns="48225" rIns="96451" bIns="48225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95725" y="9501188"/>
            <a:ext cx="2979738" cy="501650"/>
          </a:xfrm>
          <a:prstGeom prst="rect">
            <a:avLst/>
          </a:prstGeom>
        </p:spPr>
        <p:txBody>
          <a:bodyPr vert="horz" lIns="96451" tIns="48225" rIns="96451" bIns="48225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7F4EE0D1-AC63-4966-BD67-B1236E3910E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Rectangle 7"/>
          <p:cNvSpPr/>
          <p:nvPr/>
        </p:nvSpPr>
        <p:spPr>
          <a:xfrm>
            <a:off x="0" y="6334125"/>
            <a:ext cx="12188825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6" name="Straight Connector 8"/>
          <p:cNvCxnSpPr/>
          <p:nvPr/>
        </p:nvCxnSpPr>
        <p:spPr>
          <a:xfrm>
            <a:off x="1208088" y="4343400"/>
            <a:ext cx="9875837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/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43D185-9EA7-46EF-8A6E-1BBBCF7D0353}" type="datetimeFigureOut">
              <a:rPr lang="en-US"/>
              <a:pPr>
                <a:defRPr/>
              </a:pPr>
              <a:t>11/25/2014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DC31FC-E1BA-49DF-B720-670520ABA667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E2C182-0AFC-450F-98B9-AEAF7D378994}" type="datetimeFigureOut">
              <a:rPr lang="en-US"/>
              <a:pPr>
                <a:defRPr/>
              </a:pPr>
              <a:t>11/25/2014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5F7DAB-648D-4D9B-85A0-7B49538871CB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Rectangle 7"/>
          <p:cNvSpPr/>
          <p:nvPr/>
        </p:nvSpPr>
        <p:spPr>
          <a:xfrm>
            <a:off x="0" y="6334125"/>
            <a:ext cx="12188825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6" name="Straight Connector 8"/>
          <p:cNvCxnSpPr/>
          <p:nvPr/>
        </p:nvCxnSpPr>
        <p:spPr>
          <a:xfrm>
            <a:off x="1208088" y="4343400"/>
            <a:ext cx="9875837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Ctr="0"/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B18B72-F026-4353-89BA-278CFE2AA9BD}" type="datetimeFigureOut">
              <a:rPr lang="en-US"/>
              <a:pPr>
                <a:defRPr/>
              </a:pPr>
              <a:t>11/25/2014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73CB4-8B90-4E46-A8DB-5EB8E2776BD1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6CB5D3-E242-4C5B-AABD-BCAAF24E77EA}" type="datetimeFigureOut">
              <a:rPr lang="en-US"/>
              <a:pPr>
                <a:defRPr/>
              </a:pPr>
              <a:t>11/25/2014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619D6D-ACA9-459B-97BD-8F46631098D7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71FDE8-059F-4330-9005-3B050419283E}" type="datetimeFigureOut">
              <a:rPr lang="en-US"/>
              <a:pPr>
                <a:defRPr/>
              </a:pPr>
              <a:t>11/25/2014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34601C-C6A4-4966-A8DF-3E81C32BB74D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6CB2D4-9EBF-4BE4-86A5-FE9AB1A7F306}" type="datetimeFigureOut">
              <a:rPr lang="en-US"/>
              <a:pPr>
                <a:defRPr/>
              </a:pPr>
              <a:t>11/25/2014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919137-A02F-467A-8F46-C1B80938D76C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Rectangle 5"/>
          <p:cNvSpPr/>
          <p:nvPr/>
        </p:nvSpPr>
        <p:spPr>
          <a:xfrm>
            <a:off x="0" y="6334125"/>
            <a:ext cx="12188825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4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B5252E-C84A-4B10-B18C-2F892A1AC600}" type="datetimeFigureOut">
              <a:rPr lang="en-US"/>
              <a:pPr>
                <a:defRPr/>
              </a:pPr>
              <a:t>11/25/2014</a:t>
            </a:fld>
            <a:endParaRPr lang="en-US" dirty="0"/>
          </a:p>
        </p:txBody>
      </p:sp>
      <p:sp>
        <p:nvSpPr>
          <p:cNvPr id="5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F84605-B518-4019-BAEA-FDEC87948FF9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0" y="0"/>
            <a:ext cx="40513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8"/>
          <p:cNvSpPr/>
          <p:nvPr/>
        </p:nvSpPr>
        <p:spPr>
          <a:xfrm>
            <a:off x="4040188" y="0"/>
            <a:ext cx="635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/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>
          <a:xfrm>
            <a:off x="465138" y="6459538"/>
            <a:ext cx="2619375" cy="365125"/>
          </a:xfrm>
        </p:spPr>
        <p:txBody>
          <a:bodyPr/>
          <a:lstStyle>
            <a:lvl1pPr algn="l">
              <a:defRPr smtClean="0"/>
            </a:lvl1pPr>
          </a:lstStyle>
          <a:p>
            <a:pPr>
              <a:defRPr/>
            </a:pPr>
            <a:fld id="{2CCACBC3-D84E-43A8-A397-DFC47BADBCDC}" type="datetimeFigureOut">
              <a:rPr lang="en-US"/>
              <a:pPr>
                <a:defRPr/>
              </a:pPr>
              <a:t>11/25/2014</a:t>
            </a:fld>
            <a:endParaRPr lang="en-US" dirty="0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538"/>
            <a:ext cx="4648200" cy="365125"/>
          </a:xfrm>
        </p:spPr>
        <p:txBody>
          <a:bodyPr/>
          <a:lstStyle>
            <a:lvl1pPr algn="l">
              <a:defRPr dirty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74D63398-1C44-4F3B-833B-4043480A6804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8"/>
          <p:cNvSpPr/>
          <p:nvPr/>
        </p:nvSpPr>
        <p:spPr>
          <a:xfrm>
            <a:off x="0" y="4914900"/>
            <a:ext cx="12188825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tIns="0" bIns="0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rtlCol="0">
            <a:normAutofit/>
          </a:bodyPr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4BE619-469C-4D33-B328-7443FAAD76CC}" type="datetimeFigureOut">
              <a:rPr lang="en-US"/>
              <a:pPr>
                <a:defRPr/>
              </a:pPr>
              <a:t>11/25/2014</a:t>
            </a:fld>
            <a:endParaRPr lang="en-US" dirty="0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9859F5-7658-485F-84BF-5E6B596DD566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FC5497-307F-4B4C-BEB3-EA52404D97B6}" type="datetimeFigureOut">
              <a:rPr lang="en-US"/>
              <a:pPr>
                <a:defRPr/>
              </a:pPr>
              <a:t>11/25/2014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8862BA-A230-49D3-9E52-28F7DEE20893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Rectangle 7"/>
          <p:cNvSpPr/>
          <p:nvPr/>
        </p:nvSpPr>
        <p:spPr>
          <a:xfrm>
            <a:off x="0" y="6334125"/>
            <a:ext cx="12188825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48F951-9D1B-4D35-B659-D5CFFAF01A74}" type="datetimeFigureOut">
              <a:rPr lang="en-US"/>
              <a:pPr>
                <a:defRPr/>
              </a:pPr>
              <a:t>11/25/2014</a:t>
            </a:fld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467F53-686A-4C42-B69C-2EEB381895F9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125"/>
            <a:ext cx="12192000" cy="666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6963" y="287338"/>
            <a:ext cx="10058400" cy="14493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2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096963" y="1846263"/>
            <a:ext cx="10058400" cy="402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6963" y="6459538"/>
            <a:ext cx="24733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 smtClean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89E12C4-4C02-4937-8309-6E2C09802704}" type="datetimeFigureOut">
              <a:rPr lang="en-US"/>
              <a:pPr>
                <a:defRPr/>
              </a:pPr>
              <a:t>11/25/2014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75" y="6459538"/>
            <a:ext cx="48228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900" cap="all" baseline="0" dirty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1238" y="6459538"/>
            <a:ext cx="1311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50" smtClean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7E2582E-6955-483E-9C06-B0B2A94B2AEE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800" y="1738313"/>
            <a:ext cx="9966325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7" r:id="rId1"/>
    <p:sldLayoutId id="2147483766" r:id="rId2"/>
    <p:sldLayoutId id="2147483768" r:id="rId3"/>
    <p:sldLayoutId id="2147483765" r:id="rId4"/>
    <p:sldLayoutId id="2147483764" r:id="rId5"/>
    <p:sldLayoutId id="2147483763" r:id="rId6"/>
    <p:sldLayoutId id="2147483769" r:id="rId7"/>
    <p:sldLayoutId id="2147483770" r:id="rId8"/>
    <p:sldLayoutId id="2147483771" r:id="rId9"/>
    <p:sldLayoutId id="2147483762" r:id="rId10"/>
    <p:sldLayoutId id="2147483772" r:id="rId11"/>
  </p:sldLayoutIdLst>
  <p:hf sldNum="0" hdr="0" ftr="0" dt="0"/>
  <p:txStyles>
    <p:titleStyle>
      <a:lvl1pPr algn="l" rtl="0" fontAlgn="base">
        <a:lnSpc>
          <a:spcPct val="85000"/>
        </a:lnSpc>
        <a:spcBef>
          <a:spcPct val="0"/>
        </a:spcBef>
        <a:spcAft>
          <a:spcPct val="0"/>
        </a:spcAft>
        <a:defRPr sz="4800" kern="1200" spc="-50">
          <a:solidFill>
            <a:srgbClr val="404040"/>
          </a:solidFill>
          <a:latin typeface="+mj-lt"/>
          <a:ea typeface="+mj-ea"/>
          <a:cs typeface="+mj-cs"/>
        </a:defRPr>
      </a:lvl1pPr>
      <a:lvl2pPr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</a:defRPr>
      </a:lvl2pPr>
      <a:lvl3pPr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</a:defRPr>
      </a:lvl3pPr>
      <a:lvl4pPr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</a:defRPr>
      </a:lvl4pPr>
      <a:lvl5pPr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</a:defRPr>
      </a:lvl5pPr>
      <a:lvl6pPr marL="4572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</a:defRPr>
      </a:lvl6pPr>
      <a:lvl7pPr marL="9144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</a:defRPr>
      </a:lvl7pPr>
      <a:lvl8pPr marL="13716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</a:defRPr>
      </a:lvl8pPr>
      <a:lvl9pPr marL="18288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</a:defRPr>
      </a:lvl9pPr>
    </p:titleStyle>
    <p:bodyStyle>
      <a:lvl1pPr marL="90488" indent="-90488" algn="l" rtl="0" fontAlgn="base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itchFamily="34" charset="0"/>
        <a:buChar char=" "/>
        <a:defRPr sz="2000" kern="1200">
          <a:solidFill>
            <a:srgbClr val="404040"/>
          </a:solidFill>
          <a:latin typeface="+mn-lt"/>
          <a:ea typeface="+mn-ea"/>
          <a:cs typeface="+mn-cs"/>
        </a:defRPr>
      </a:lvl1pPr>
      <a:lvl2pPr marL="382588" indent="-182563" algn="l" rtl="0" fontAlgn="base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kern="1200">
          <a:solidFill>
            <a:srgbClr val="404040"/>
          </a:solidFill>
          <a:latin typeface="+mn-lt"/>
          <a:ea typeface="+mn-ea"/>
          <a:cs typeface="+mn-cs"/>
        </a:defRPr>
      </a:lvl2pPr>
      <a:lvl3pPr marL="566738" indent="-182563" algn="l" rtl="0" fontAlgn="base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749300" indent="-182563" algn="l" rtl="0" fontAlgn="base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rgbClr val="404040"/>
          </a:solidFill>
          <a:latin typeface="+mn-lt"/>
          <a:ea typeface="+mn-ea"/>
          <a:cs typeface="+mn-cs"/>
        </a:defRPr>
      </a:lvl4pPr>
      <a:lvl5pPr marL="931863" indent="-182563" algn="l" rtl="0" fontAlgn="base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rgbClr val="404040"/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emf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em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Imagem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18263" y="2770188"/>
            <a:ext cx="5635625" cy="3402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79438" y="215900"/>
            <a:ext cx="11155362" cy="1450975"/>
          </a:xfrm>
        </p:spPr>
        <p:txBody>
          <a:bodyPr wrap="square" numCol="1" anchorCtr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pt-BR" smtClean="0"/>
              <a:t>Fatores cardiovasculares afetando o prognóstico do RN de muito baixo peso</a:t>
            </a:r>
          </a:p>
        </p:txBody>
      </p:sp>
      <p:sp>
        <p:nvSpPr>
          <p:cNvPr id="3" name="Subtítulo 2"/>
          <p:cNvSpPr>
            <a:spLocks noGrp="1"/>
          </p:cNvSpPr>
          <p:nvPr>
            <p:ph idx="1"/>
          </p:nvPr>
        </p:nvSpPr>
        <p:spPr>
          <a:xfrm>
            <a:off x="579438" y="1943100"/>
            <a:ext cx="10896600" cy="4022725"/>
          </a:xfrm>
        </p:spPr>
        <p:txBody>
          <a:bodyPr rtlCol="0">
            <a:normAutofit fontScale="92500"/>
          </a:bodyPr>
          <a:lstStyle/>
          <a:p>
            <a:pPr marL="91440" indent="-91440" fontAlgn="auto">
              <a:defRPr/>
            </a:pPr>
            <a:r>
              <a:rPr lang="pt-BR" sz="4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Hipertensão arterial: riscos imediatos e tardios</a:t>
            </a:r>
          </a:p>
          <a:p>
            <a:pPr marL="91440" indent="-91440" fontAlgn="auto">
              <a:defRPr/>
            </a:pPr>
            <a:r>
              <a:rPr lang="pt-BR" sz="3500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MARTA </a:t>
            </a:r>
            <a:r>
              <a:rPr lang="pt-BR" sz="3500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DAVID ROCHA </a:t>
            </a:r>
            <a:r>
              <a:rPr lang="pt-BR" sz="3500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DE MOURA</a:t>
            </a:r>
          </a:p>
          <a:p>
            <a:pPr marL="91440" indent="-91440" fontAlgn="auto">
              <a:lnSpc>
                <a:spcPct val="100000"/>
              </a:lnSpc>
              <a:defRPr/>
            </a:pPr>
            <a:r>
              <a:rPr lang="pt-BR" sz="3200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Pediatra/</a:t>
            </a:r>
            <a:r>
              <a:rPr lang="pt-BR" sz="3200" i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Neonatologista</a:t>
            </a:r>
            <a:r>
              <a:rPr lang="pt-BR" sz="3200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</a:p>
          <a:p>
            <a:pPr marL="91440" indent="-91440" fontAlgn="auto">
              <a:lnSpc>
                <a:spcPct val="100000"/>
              </a:lnSpc>
              <a:defRPr/>
            </a:pPr>
            <a:r>
              <a:rPr lang="pt-BR" sz="3200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Hospital Materno Infantil de Brasília</a:t>
            </a:r>
          </a:p>
          <a:p>
            <a:pPr marL="91440" indent="-91440" fontAlgn="auto">
              <a:lnSpc>
                <a:spcPct val="100000"/>
              </a:lnSpc>
              <a:defRPr/>
            </a:pPr>
            <a:r>
              <a:rPr lang="pt-BR" sz="3200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Escola Superior de Ciências da Saúde</a:t>
            </a:r>
          </a:p>
          <a:p>
            <a:pPr marL="91440" indent="-91440" fontAlgn="auto">
              <a:lnSpc>
                <a:spcPct val="100000"/>
              </a:lnSpc>
              <a:defRPr/>
            </a:pPr>
            <a:r>
              <a:rPr lang="pt-BR" sz="3200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Hospital das Forças Armadas</a:t>
            </a:r>
            <a:endParaRPr lang="pt-BR" sz="3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1289050" y="6491288"/>
            <a:ext cx="8934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defTabSz="914400"/>
            <a:r>
              <a:rPr lang="pt-BR">
                <a:solidFill>
                  <a:srgbClr val="0000FF"/>
                </a:solidFill>
              </a:rPr>
              <a:t>                   </a:t>
            </a:r>
            <a:r>
              <a:rPr lang="pt-BR">
                <a:solidFill>
                  <a:srgbClr val="0000FF"/>
                </a:solidFill>
                <a:hlinkClick r:id="rId3"/>
              </a:rPr>
              <a:t>www.paulomargotto.com.br</a:t>
            </a:r>
            <a:r>
              <a:rPr lang="pt-BR">
                <a:solidFill>
                  <a:srgbClr val="0000FF"/>
                </a:solidFill>
              </a:rPr>
              <a:t>                     Brasília, 22 de novembro de 2014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tângulo 10"/>
          <p:cNvSpPr/>
          <p:nvPr/>
        </p:nvSpPr>
        <p:spPr>
          <a:xfrm>
            <a:off x="598488" y="1778000"/>
            <a:ext cx="11042650" cy="1570038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pt-BR" sz="3200" dirty="0">
                <a:latin typeface="+mj-lt"/>
                <a:cs typeface="+mn-cs"/>
              </a:rPr>
              <a:t>A  monitorização cuidadosa dos sinais vitais é essencial em RN de risco , mas a aferição da pressão arterial e o seu manejo têm gerado varias controvérsias. </a:t>
            </a:r>
          </a:p>
        </p:txBody>
      </p:sp>
      <p:pic>
        <p:nvPicPr>
          <p:cNvPr id="15362" name="Picture 2" descr="http://www.amigosdasaude.com/upload/textos/1249445694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38988" y="3219450"/>
            <a:ext cx="3770312" cy="282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eta para baixo 8"/>
          <p:cNvSpPr/>
          <p:nvPr/>
        </p:nvSpPr>
        <p:spPr>
          <a:xfrm rot="5400000">
            <a:off x="6970713" y="782638"/>
            <a:ext cx="1609725" cy="3597275"/>
          </a:xfrm>
          <a:prstGeom prst="downArrow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147638" y="41275"/>
            <a:ext cx="11658600" cy="10033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400" dirty="0">
                <a:solidFill>
                  <a:schemeClr val="accent1">
                    <a:lumMod val="75000"/>
                  </a:schemeClr>
                </a:solidFill>
                <a:latin typeface="+mj-lt"/>
                <a:cs typeface="+mn-cs"/>
              </a:rPr>
              <a:t>Como aferir a pressão em RN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222250" y="1304925"/>
            <a:ext cx="5662613" cy="25542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000" dirty="0">
                <a:latin typeface="+mj-lt"/>
                <a:cs typeface="+mn-cs"/>
              </a:rPr>
              <a:t>Aferição direta ou invasiva</a:t>
            </a: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4000" dirty="0">
                <a:latin typeface="+mj-lt"/>
                <a:cs typeface="+mn-cs"/>
              </a:rPr>
              <a:t>Artéria umbilical</a:t>
            </a: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4000" dirty="0">
                <a:latin typeface="+mj-lt"/>
                <a:cs typeface="+mn-cs"/>
              </a:rPr>
              <a:t>Radial </a:t>
            </a: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4000" dirty="0">
                <a:latin typeface="+mj-lt"/>
                <a:cs typeface="+mn-cs"/>
              </a:rPr>
              <a:t>Tibial posterior</a:t>
            </a:r>
          </a:p>
        </p:txBody>
      </p:sp>
      <p:sp>
        <p:nvSpPr>
          <p:cNvPr id="10" name="CaixaDeTexto 9"/>
          <p:cNvSpPr txBox="1"/>
          <p:nvPr/>
        </p:nvSpPr>
        <p:spPr>
          <a:xfrm>
            <a:off x="6708775" y="2266950"/>
            <a:ext cx="5661025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dirty="0">
                <a:solidFill>
                  <a:schemeClr val="bg1"/>
                </a:solidFill>
                <a:latin typeface="+mj-lt"/>
                <a:cs typeface="+mn-cs"/>
              </a:rPr>
              <a:t>Padrão Ouro </a:t>
            </a:r>
          </a:p>
        </p:txBody>
      </p:sp>
      <p:sp>
        <p:nvSpPr>
          <p:cNvPr id="11" name="Retângulo 10"/>
          <p:cNvSpPr/>
          <p:nvPr/>
        </p:nvSpPr>
        <p:spPr>
          <a:xfrm>
            <a:off x="222250" y="3914775"/>
            <a:ext cx="5118100" cy="17541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dirty="0">
                <a:latin typeface="+mj-lt"/>
                <a:cs typeface="+mn-cs"/>
              </a:rPr>
              <a:t>Limitação - cerca de 10% desenvolvem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dirty="0">
                <a:latin typeface="+mj-lt"/>
                <a:cs typeface="+mn-cs"/>
              </a:rPr>
              <a:t>Hipertensão arterial.</a:t>
            </a:r>
          </a:p>
        </p:txBody>
      </p:sp>
      <p:pic>
        <p:nvPicPr>
          <p:cNvPr id="16390" name="Picture 2" descr="http://www.eccpn.aibarra.org/temario/seccion3/capitulo51/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95925" y="3525838"/>
            <a:ext cx="3432175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1" name="Picture 6" descr="http://www.terramedical.com.br/images/passport_mod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10663" y="3314700"/>
            <a:ext cx="2855912" cy="2954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static.catalogohospitalar.com.br/img/produtos/43011/imagem-de-manguitos-para-pressao-nao-inavsiva-neonatal_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97350" y="3775075"/>
            <a:ext cx="3032125" cy="244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tângulo 4"/>
          <p:cNvSpPr/>
          <p:nvPr/>
        </p:nvSpPr>
        <p:spPr>
          <a:xfrm>
            <a:off x="228600" y="230188"/>
            <a:ext cx="11658600" cy="10033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400" dirty="0">
                <a:solidFill>
                  <a:schemeClr val="accent1">
                    <a:lumMod val="75000"/>
                  </a:schemeClr>
                </a:solidFill>
                <a:latin typeface="+mj-lt"/>
                <a:cs typeface="+mn-cs"/>
              </a:rPr>
              <a:t>Como aferir a pressão em RN</a:t>
            </a:r>
          </a:p>
        </p:txBody>
      </p:sp>
      <p:sp>
        <p:nvSpPr>
          <p:cNvPr id="17411" name="Retângulo 6"/>
          <p:cNvSpPr>
            <a:spLocks noChangeArrowheads="1"/>
          </p:cNvSpPr>
          <p:nvPr/>
        </p:nvSpPr>
        <p:spPr bwMode="auto">
          <a:xfrm>
            <a:off x="6143625" y="5911850"/>
            <a:ext cx="60483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pt-BR" sz="2000">
                <a:latin typeface="Calibri" pitchFamily="34" charset="0"/>
              </a:rPr>
              <a:t>Ribeiro MAS,et al, 2007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lum bright="-14000" contrast="23000"/>
          </a:blip>
          <a:stretch>
            <a:fillRect/>
          </a:stretch>
        </p:blipFill>
        <p:spPr>
          <a:xfrm>
            <a:off x="7436310" y="1989969"/>
            <a:ext cx="4290475" cy="2979477"/>
          </a:xfrm>
          <a:prstGeom prst="rect">
            <a:avLst/>
          </a:prstGeom>
          <a:effectLst>
            <a:glow rad="127000">
              <a:schemeClr val="tx1">
                <a:lumMod val="85000"/>
                <a:lumOff val="15000"/>
              </a:schemeClr>
            </a:glow>
          </a:effectLst>
        </p:spPr>
      </p:pic>
      <p:sp>
        <p:nvSpPr>
          <p:cNvPr id="8" name="CaixaDeTexto 7"/>
          <p:cNvSpPr txBox="1"/>
          <p:nvPr/>
        </p:nvSpPr>
        <p:spPr>
          <a:xfrm>
            <a:off x="430213" y="1863725"/>
            <a:ext cx="6591300" cy="3416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600" dirty="0">
                <a:latin typeface="+mj-lt"/>
                <a:cs typeface="+mn-cs"/>
              </a:rPr>
              <a:t>Aferição indireta ou não invasiva</a:t>
            </a: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3600" dirty="0" err="1">
                <a:latin typeface="+mj-lt"/>
                <a:cs typeface="+mn-cs"/>
              </a:rPr>
              <a:t>esfigmomanômetro</a:t>
            </a:r>
            <a:r>
              <a:rPr lang="pt-BR" sz="3600" dirty="0">
                <a:latin typeface="+mj-lt"/>
                <a:cs typeface="+mn-cs"/>
              </a:rPr>
              <a:t> e palpação</a:t>
            </a: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3600" dirty="0" err="1">
                <a:latin typeface="+mj-lt"/>
                <a:cs typeface="+mn-cs"/>
              </a:rPr>
              <a:t>Oscilometria</a:t>
            </a:r>
            <a:endParaRPr lang="pt-BR" sz="3600" dirty="0">
              <a:latin typeface="+mj-lt"/>
              <a:cs typeface="+mn-cs"/>
            </a:endParaRP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3600" dirty="0">
                <a:latin typeface="+mj-lt"/>
                <a:cs typeface="+mn-cs"/>
              </a:rPr>
              <a:t>Ultrassom </a:t>
            </a:r>
            <a:r>
              <a:rPr lang="pt-BR" sz="3600" dirty="0" err="1">
                <a:latin typeface="+mj-lt"/>
                <a:cs typeface="+mn-cs"/>
              </a:rPr>
              <a:t>doppler</a:t>
            </a:r>
            <a:endParaRPr lang="pt-BR" sz="3600" dirty="0">
              <a:latin typeface="+mj-lt"/>
              <a:cs typeface="+mn-cs"/>
            </a:endParaRP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3600" dirty="0">
                <a:latin typeface="+mj-lt"/>
                <a:cs typeface="+mn-cs"/>
              </a:rPr>
              <a:t>Método Flush</a:t>
            </a:r>
          </a:p>
          <a:p>
            <a:pPr marL="571500" indent="-571500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3600" dirty="0" err="1">
                <a:latin typeface="+mj-lt"/>
                <a:cs typeface="+mn-cs"/>
              </a:rPr>
              <a:t>Oximetria</a:t>
            </a:r>
            <a:endParaRPr lang="pt-BR" sz="3600" dirty="0">
              <a:latin typeface="+mj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201613" y="127000"/>
            <a:ext cx="11658600" cy="10033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400" dirty="0">
                <a:solidFill>
                  <a:schemeClr val="accent1">
                    <a:lumMod val="75000"/>
                  </a:schemeClr>
                </a:solidFill>
                <a:latin typeface="+mj-lt"/>
                <a:cs typeface="+mn-cs"/>
              </a:rPr>
              <a:t>Como aferir a pressão em RN</a:t>
            </a:r>
          </a:p>
        </p:txBody>
      </p:sp>
      <p:sp>
        <p:nvSpPr>
          <p:cNvPr id="18434" name="Retângulo 6"/>
          <p:cNvSpPr>
            <a:spLocks noChangeArrowheads="1"/>
          </p:cNvSpPr>
          <p:nvPr/>
        </p:nvSpPr>
        <p:spPr bwMode="auto">
          <a:xfrm>
            <a:off x="6073775" y="6034088"/>
            <a:ext cx="60499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pt-BR">
                <a:latin typeface="Calibri" pitchFamily="34" charset="0"/>
              </a:rPr>
              <a:t>Ribeiro MAS,et al, 2007</a:t>
            </a:r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7975" y="1892300"/>
            <a:ext cx="2797175" cy="204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43263" y="1892300"/>
            <a:ext cx="2787650" cy="206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69025" y="1892300"/>
            <a:ext cx="2836863" cy="2005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167813" y="1858963"/>
            <a:ext cx="2832100" cy="203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0500" y="1905000"/>
            <a:ext cx="6746875" cy="262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tângulo 5"/>
          <p:cNvSpPr/>
          <p:nvPr/>
        </p:nvSpPr>
        <p:spPr>
          <a:xfrm>
            <a:off x="5194300" y="3854450"/>
            <a:ext cx="6613525" cy="193833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>
                <a:latin typeface="+mj-lt"/>
                <a:cs typeface="+mn-cs"/>
              </a:rPr>
              <a:t>Os métodos do </a:t>
            </a:r>
            <a:r>
              <a:rPr lang="pt-BR" sz="2400" i="1" dirty="0">
                <a:latin typeface="+mj-lt"/>
                <a:cs typeface="+mn-cs"/>
              </a:rPr>
              <a:t>flush </a:t>
            </a:r>
            <a:r>
              <a:rPr lang="pt-BR" sz="2400" dirty="0">
                <a:latin typeface="+mj-lt"/>
                <a:cs typeface="+mn-cs"/>
              </a:rPr>
              <a:t>e da </a:t>
            </a:r>
            <a:r>
              <a:rPr lang="pt-BR" sz="2400" dirty="0" err="1">
                <a:latin typeface="+mj-lt"/>
                <a:cs typeface="+mn-cs"/>
              </a:rPr>
              <a:t>oximetria</a:t>
            </a:r>
            <a:r>
              <a:rPr lang="pt-BR" sz="2400" dirty="0">
                <a:latin typeface="+mj-lt"/>
                <a:cs typeface="+mn-cs"/>
              </a:rPr>
              <a:t> de pulso mostraram- se úteis para medir a pressão arterial sistólica de recém-nascidos, sendo que o método oscilométrico mostrou-se o menos concordante com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>
                <a:latin typeface="+mj-lt"/>
                <a:cs typeface="+mn-cs"/>
              </a:rPr>
              <a:t>o Doppler para detectar hipotensão.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236538" y="69850"/>
            <a:ext cx="11658600" cy="11080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400" dirty="0">
                <a:solidFill>
                  <a:schemeClr val="accent1">
                    <a:lumMod val="75000"/>
                  </a:schemeClr>
                </a:solidFill>
                <a:latin typeface="+mj-lt"/>
                <a:cs typeface="+mn-cs"/>
              </a:rPr>
              <a:t>Para garantir uma aferição segura </a:t>
            </a:r>
          </a:p>
        </p:txBody>
      </p:sp>
      <p:sp>
        <p:nvSpPr>
          <p:cNvPr id="19458" name="Retângulo 6"/>
          <p:cNvSpPr>
            <a:spLocks noChangeArrowheads="1"/>
          </p:cNvSpPr>
          <p:nvPr/>
        </p:nvSpPr>
        <p:spPr bwMode="auto">
          <a:xfrm>
            <a:off x="6143625" y="5911850"/>
            <a:ext cx="60483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pt-BR" sz="2000">
                <a:latin typeface="Calibri" pitchFamily="34" charset="0"/>
              </a:rPr>
              <a:t>Ribeiro MAS,et al, 2007</a:t>
            </a:r>
          </a:p>
        </p:txBody>
      </p:sp>
      <p:sp>
        <p:nvSpPr>
          <p:cNvPr id="14" name="Retângulo 13"/>
          <p:cNvSpPr/>
          <p:nvPr/>
        </p:nvSpPr>
        <p:spPr>
          <a:xfrm>
            <a:off x="273050" y="1196975"/>
            <a:ext cx="11622088" cy="31686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spcBef>
                <a:spcPts val="1200"/>
              </a:spcBef>
              <a:spcAft>
                <a:spcPts val="1200"/>
              </a:spcAft>
              <a:defRPr/>
            </a:pPr>
            <a:r>
              <a:rPr lang="pt-BR" sz="2800" dirty="0">
                <a:latin typeface="+mj-lt"/>
                <a:cs typeface="+mn-cs"/>
              </a:rPr>
              <a:t>1° – Use preferencialmente o membro superior; </a:t>
            </a:r>
          </a:p>
          <a:p>
            <a:pPr algn="just" fontAlgn="auto">
              <a:spcBef>
                <a:spcPts val="1200"/>
              </a:spcBef>
              <a:spcAft>
                <a:spcPts val="1200"/>
              </a:spcAft>
              <a:defRPr/>
            </a:pPr>
            <a:r>
              <a:rPr lang="pt-BR" sz="2800" dirty="0">
                <a:latin typeface="+mj-lt"/>
                <a:cs typeface="+mn-cs"/>
              </a:rPr>
              <a:t>2° – Evite as extremidades com acesso venoso ou circulação comprometida, ou que apresentem lesões na pele.</a:t>
            </a:r>
          </a:p>
          <a:p>
            <a:pPr algn="just" fontAlgn="auto">
              <a:spcBef>
                <a:spcPts val="1200"/>
              </a:spcBef>
              <a:spcAft>
                <a:spcPts val="1200"/>
              </a:spcAft>
              <a:defRPr/>
            </a:pPr>
            <a:r>
              <a:rPr lang="pt-BR" sz="2800" dirty="0">
                <a:latin typeface="+mj-lt"/>
                <a:cs typeface="+mn-cs"/>
              </a:rPr>
              <a:t>3° – Seleção do manguito apropriado; </a:t>
            </a:r>
          </a:p>
          <a:p>
            <a:pPr algn="just" fontAlgn="auto">
              <a:spcBef>
                <a:spcPts val="1200"/>
              </a:spcBef>
              <a:spcAft>
                <a:spcPts val="1200"/>
              </a:spcAft>
              <a:defRPr/>
            </a:pPr>
            <a:r>
              <a:rPr lang="pt-BR" sz="2800" dirty="0">
                <a:latin typeface="+mj-lt"/>
                <a:cs typeface="+mn-cs"/>
              </a:rPr>
              <a:t>4° – Aplicação adequada do manguito;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tângulo 6"/>
          <p:cNvSpPr>
            <a:spLocks noChangeArrowheads="1"/>
          </p:cNvSpPr>
          <p:nvPr/>
        </p:nvSpPr>
        <p:spPr bwMode="auto">
          <a:xfrm>
            <a:off x="6143625" y="5911850"/>
            <a:ext cx="60483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pt-BR" sz="2000">
                <a:latin typeface="Calibri" pitchFamily="34" charset="0"/>
              </a:rPr>
              <a:t>Ribeiro MAS,et al, 2007</a:t>
            </a:r>
          </a:p>
        </p:txBody>
      </p:sp>
      <p:sp>
        <p:nvSpPr>
          <p:cNvPr id="14" name="Retângulo 13"/>
          <p:cNvSpPr/>
          <p:nvPr/>
        </p:nvSpPr>
        <p:spPr>
          <a:xfrm>
            <a:off x="274638" y="1171575"/>
            <a:ext cx="11737975" cy="32924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pt-BR" sz="2400" dirty="0">
                <a:latin typeface="+mj-lt"/>
                <a:cs typeface="+mn-cs"/>
              </a:rPr>
              <a:t>5°– Inflar o manguito, conforme a técnica escolhida, e realizar a mensuração da pressão arterial ;</a:t>
            </a:r>
          </a:p>
          <a:p>
            <a:pPr algn="just"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pt-BR" sz="2400" dirty="0">
                <a:latin typeface="+mj-lt"/>
                <a:cs typeface="+mn-cs"/>
              </a:rPr>
              <a:t>6° – Ao remover o manguito reavaliar a extremidade; </a:t>
            </a:r>
          </a:p>
          <a:p>
            <a:pPr algn="just"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pt-BR" sz="2400" dirty="0">
                <a:latin typeface="+mj-lt"/>
                <a:cs typeface="+mn-cs"/>
              </a:rPr>
              <a:t>7° – Avaliar a pressão arterial: considerar o estado fisiológico atual do recém-nascido e as medidas prévias de sua pressão arterial.</a:t>
            </a:r>
          </a:p>
          <a:p>
            <a:pPr algn="just"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pt-BR" sz="2400" dirty="0">
                <a:latin typeface="+mj-lt"/>
                <a:cs typeface="+mn-cs"/>
              </a:rPr>
              <a:t>8° – Criticar sistematicamente a técnica de mensuração </a:t>
            </a:r>
          </a:p>
          <a:p>
            <a:pPr algn="just"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pt-BR" sz="2400" dirty="0">
                <a:latin typeface="+mj-lt"/>
                <a:cs typeface="+mn-cs"/>
              </a:rPr>
              <a:t>9° – Registrar claramente as pressões sistólica, diastólica e arterial média</a:t>
            </a:r>
          </a:p>
        </p:txBody>
      </p:sp>
      <p:sp>
        <p:nvSpPr>
          <p:cNvPr id="6" name="Retângulo 5"/>
          <p:cNvSpPr/>
          <p:nvPr/>
        </p:nvSpPr>
        <p:spPr>
          <a:xfrm>
            <a:off x="274638" y="0"/>
            <a:ext cx="11658600" cy="11080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400" dirty="0">
                <a:solidFill>
                  <a:schemeClr val="accent1">
                    <a:lumMod val="75000"/>
                  </a:schemeClr>
                </a:solidFill>
                <a:latin typeface="+mj-lt"/>
                <a:cs typeface="+mn-cs"/>
              </a:rPr>
              <a:t>Para garantir uma aferição segura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314325" y="201613"/>
            <a:ext cx="11658600" cy="3694112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400" dirty="0">
                <a:solidFill>
                  <a:schemeClr val="accent1">
                    <a:lumMod val="75000"/>
                  </a:schemeClr>
                </a:solidFill>
                <a:latin typeface="+mj-lt"/>
                <a:cs typeface="+mn-cs"/>
              </a:rPr>
              <a:t>Valores de Normalidade </a:t>
            </a:r>
          </a:p>
          <a:p>
            <a:pPr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dirty="0">
                <a:latin typeface="+mj-lt"/>
                <a:cs typeface="+mn-cs"/>
              </a:rPr>
              <a:t>A PA varia de acordo com a idade gestacional, peso ao nascer e idade pós-concepcional.</a:t>
            </a:r>
          </a:p>
          <a:p>
            <a:pPr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dirty="0">
                <a:latin typeface="+mj-lt"/>
                <a:cs typeface="+mn-cs"/>
              </a:rPr>
              <a:t>O RN de termo saudável tende a estabilizar até ao 4º dia de vida sua pressão arterial.</a:t>
            </a:r>
          </a:p>
        </p:txBody>
      </p:sp>
      <p:sp>
        <p:nvSpPr>
          <p:cNvPr id="21506" name="Retângulo 6"/>
          <p:cNvSpPr>
            <a:spLocks noChangeArrowheads="1"/>
          </p:cNvSpPr>
          <p:nvPr/>
        </p:nvSpPr>
        <p:spPr bwMode="auto">
          <a:xfrm>
            <a:off x="6143625" y="5911850"/>
            <a:ext cx="60483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sz="2000">
                <a:latin typeface="Calibri" pitchFamily="34" charset="0"/>
              </a:rPr>
              <a:t>Flynn JT., 2014</a:t>
            </a:r>
            <a:endParaRPr lang="pt-BR" sz="2000">
              <a:latin typeface="Calibri" pitchFamily="34" charset="0"/>
            </a:endParaRPr>
          </a:p>
        </p:txBody>
      </p:sp>
      <p:pic>
        <p:nvPicPr>
          <p:cNvPr id="21507" name="Picture 2" descr="http://abcgravidez.com/wp-content/uploads/2014/03/parto-prematuro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10213" y="3594100"/>
            <a:ext cx="4286250" cy="261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282575" y="149225"/>
            <a:ext cx="11658600" cy="2979738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400" dirty="0">
                <a:solidFill>
                  <a:schemeClr val="accent1">
                    <a:lumMod val="75000"/>
                  </a:schemeClr>
                </a:solidFill>
                <a:latin typeface="+mj-lt"/>
                <a:cs typeface="+mn-cs"/>
              </a:rPr>
              <a:t>Definição 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dirty="0">
                <a:latin typeface="+mj-lt"/>
                <a:cs typeface="+mn-cs"/>
              </a:rPr>
              <a:t>Pressão arterial sistólica e/ou diastólica superior ao percentil (P) 95 para a idade gestacional, peso ao nascer e idade corrigida, em pelo menos 3 medições (adequadas) num período de 6 a 12 horas</a:t>
            </a:r>
          </a:p>
        </p:txBody>
      </p:sp>
      <p:sp>
        <p:nvSpPr>
          <p:cNvPr id="22530" name="Retângulo 6"/>
          <p:cNvSpPr>
            <a:spLocks noChangeArrowheads="1"/>
          </p:cNvSpPr>
          <p:nvPr/>
        </p:nvSpPr>
        <p:spPr bwMode="auto">
          <a:xfrm>
            <a:off x="3719513" y="5921375"/>
            <a:ext cx="84724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sz="2000">
                <a:latin typeface="Calibri" pitchFamily="34" charset="0"/>
              </a:rPr>
              <a:t>Flynn JT., 2014</a:t>
            </a:r>
            <a:endParaRPr lang="pt-BR" sz="2000">
              <a:latin typeface="Calibri" pitchFamily="34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2335213" y="3660775"/>
            <a:ext cx="6505575" cy="1568450"/>
          </a:xfrm>
          <a:prstGeom prst="rect">
            <a:avLst/>
          </a:prstGeom>
          <a:solidFill>
            <a:schemeClr val="accent2"/>
          </a:solidFill>
        </p:spPr>
        <p:txBody>
          <a:bodyPr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dirty="0">
                <a:solidFill>
                  <a:schemeClr val="bg1"/>
                </a:solidFill>
                <a:latin typeface="+mj-lt"/>
                <a:cs typeface="+mn-cs"/>
              </a:rPr>
              <a:t>PA &gt; 90/60 mmHg no RN de termo e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dirty="0">
                <a:solidFill>
                  <a:schemeClr val="bg1"/>
                </a:solidFill>
                <a:latin typeface="+mj-lt"/>
                <a:cs typeface="+mn-cs"/>
              </a:rPr>
              <a:t> PA &gt; 80/50 mmHg no RNPT.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266700" y="307975"/>
            <a:ext cx="11658600" cy="44307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400" dirty="0">
                <a:solidFill>
                  <a:schemeClr val="accent1">
                    <a:lumMod val="75000"/>
                  </a:schemeClr>
                </a:solidFill>
                <a:latin typeface="+mj-lt"/>
                <a:cs typeface="+mn-cs"/>
              </a:rPr>
              <a:t>Incidência</a:t>
            </a:r>
          </a:p>
          <a:p>
            <a:pPr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dirty="0">
                <a:solidFill>
                  <a:srgbClr val="000000"/>
                </a:solidFill>
                <a:latin typeface="+mj-lt"/>
                <a:cs typeface="+mn-cs"/>
              </a:rPr>
              <a:t>A hipertensão arterial (HTA) neonatal descrita na literatura varia entre 0,2 a 3% . A magnitude deste intervalo reflete a problemática da definição de hipertensão neonatal decorrente de vários fatores: ausência de estudos prospectivos de larga escala que determinem valores de referência universalmente aceitos,</a:t>
            </a:r>
            <a:r>
              <a:rPr lang="pt-BR" sz="2800" dirty="0">
                <a:solidFill>
                  <a:srgbClr val="FF0000"/>
                </a:solidFill>
                <a:latin typeface="+mj-lt"/>
                <a:cs typeface="+mn-cs"/>
              </a:rPr>
              <a:t> </a:t>
            </a:r>
            <a:r>
              <a:rPr lang="pt-BR" sz="2800" dirty="0">
                <a:solidFill>
                  <a:srgbClr val="000000"/>
                </a:solidFill>
                <a:latin typeface="+mj-lt"/>
                <a:cs typeface="+mn-cs"/>
              </a:rPr>
              <a:t>variabilidade das técnicas e condições de medição da pressão arterial (PA). </a:t>
            </a:r>
            <a:endParaRPr lang="pt-BR" sz="2800" dirty="0">
              <a:latin typeface="+mj-lt"/>
              <a:cs typeface="+mn-cs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0" y="5675313"/>
            <a:ext cx="12192000" cy="7080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dirty="0">
                <a:latin typeface="+mj-lt"/>
                <a:cs typeface="+mn-cs"/>
              </a:rPr>
              <a:t>Dionne </a:t>
            </a:r>
            <a:r>
              <a:rPr lang="pt-BR" sz="2000" dirty="0" err="1">
                <a:latin typeface="+mj-lt"/>
                <a:cs typeface="+mn-cs"/>
              </a:rPr>
              <a:t>JM,et</a:t>
            </a:r>
            <a:r>
              <a:rPr lang="pt-BR" sz="2000" dirty="0">
                <a:latin typeface="+mj-lt"/>
                <a:cs typeface="+mn-cs"/>
              </a:rPr>
              <a:t> al 2012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dirty="0" err="1">
                <a:latin typeface="+mj-lt"/>
                <a:cs typeface="+mn-cs"/>
              </a:rPr>
              <a:t>Flynn</a:t>
            </a:r>
            <a:r>
              <a:rPr lang="pt-BR" sz="2000" dirty="0">
                <a:latin typeface="+mj-lt"/>
                <a:cs typeface="+mn-cs"/>
              </a:rPr>
              <a:t> JT et al 2012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3825" y="327025"/>
            <a:ext cx="5521325" cy="544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42000" y="327025"/>
            <a:ext cx="5672138" cy="544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9075" y="4314825"/>
            <a:ext cx="11520488" cy="154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0" name="Retângulo 8"/>
          <p:cNvSpPr>
            <a:spLocks noChangeArrowheads="1"/>
          </p:cNvSpPr>
          <p:nvPr/>
        </p:nvSpPr>
        <p:spPr bwMode="auto">
          <a:xfrm>
            <a:off x="9517063" y="5940425"/>
            <a:ext cx="26035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latin typeface="AdvOT156ec773"/>
              </a:rPr>
              <a:t>Donald L. Batisky, 2014</a:t>
            </a:r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246063" y="360363"/>
            <a:ext cx="11658600" cy="58166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pt-BR" sz="4000" dirty="0">
                <a:solidFill>
                  <a:schemeClr val="accent1">
                    <a:lumMod val="75000"/>
                  </a:schemeClr>
                </a:solidFill>
                <a:latin typeface="+mj-lt"/>
                <a:cs typeface="+mn-cs"/>
              </a:rPr>
              <a:t>Etiologia</a:t>
            </a:r>
          </a:p>
          <a:p>
            <a:pPr algn="just"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pt-BR" sz="2800" dirty="0">
                <a:latin typeface="+mj-lt"/>
                <a:cs typeface="+mn-cs"/>
              </a:rPr>
              <a:t>Muitas são as causas de hipertensão no RN as mais comuns são:</a:t>
            </a:r>
          </a:p>
          <a:p>
            <a:pPr marL="228600" indent="-228600" algn="just" fontAlgn="auto">
              <a:spcBef>
                <a:spcPts val="600"/>
              </a:spcBef>
              <a:spcAft>
                <a:spcPts val="600"/>
              </a:spcAft>
              <a:buFontTx/>
              <a:buAutoNum type="arabicPeriod"/>
              <a:defRPr/>
            </a:pPr>
            <a:r>
              <a:rPr lang="pt-BR" sz="2800" dirty="0">
                <a:latin typeface="+mj-lt"/>
                <a:cs typeface="+mn-cs"/>
              </a:rPr>
              <a:t>Uso de drogas vasoativas;</a:t>
            </a:r>
          </a:p>
          <a:p>
            <a:pPr marL="228600" indent="-228600" algn="just" fontAlgn="auto">
              <a:spcBef>
                <a:spcPts val="600"/>
              </a:spcBef>
              <a:spcAft>
                <a:spcPts val="600"/>
              </a:spcAft>
              <a:buFontTx/>
              <a:buAutoNum type="arabicPeriod"/>
              <a:defRPr/>
            </a:pPr>
            <a:r>
              <a:rPr lang="pt-BR" sz="2800" dirty="0" err="1">
                <a:latin typeface="+mj-lt"/>
                <a:cs typeface="+mn-cs"/>
              </a:rPr>
              <a:t>Rn</a:t>
            </a:r>
            <a:r>
              <a:rPr lang="pt-BR" sz="2800" dirty="0">
                <a:latin typeface="+mj-lt"/>
                <a:cs typeface="+mn-cs"/>
              </a:rPr>
              <a:t>  em uso de corticoides;</a:t>
            </a:r>
          </a:p>
          <a:p>
            <a:pPr marL="228600" indent="-228600" algn="just" fontAlgn="auto">
              <a:spcBef>
                <a:spcPts val="600"/>
              </a:spcBef>
              <a:spcAft>
                <a:spcPts val="600"/>
              </a:spcAft>
              <a:buFontTx/>
              <a:buAutoNum type="arabicPeriod"/>
              <a:defRPr/>
            </a:pPr>
            <a:r>
              <a:rPr lang="pt-BR" sz="2800" dirty="0">
                <a:latin typeface="+mj-lt"/>
                <a:cs typeface="+mn-cs"/>
              </a:rPr>
              <a:t>Uso de cateter arterial umbilical (tromboembolismo);</a:t>
            </a:r>
          </a:p>
          <a:p>
            <a:pPr marL="228600" indent="-228600" algn="just" fontAlgn="auto">
              <a:spcBef>
                <a:spcPts val="600"/>
              </a:spcBef>
              <a:spcAft>
                <a:spcPts val="600"/>
              </a:spcAft>
              <a:buFontTx/>
              <a:buAutoNum type="arabicPeriod"/>
              <a:defRPr/>
            </a:pPr>
            <a:r>
              <a:rPr lang="pt-BR" sz="2800" dirty="0">
                <a:latin typeface="+mj-lt"/>
                <a:cs typeface="+mn-cs"/>
              </a:rPr>
              <a:t>lesão renal aguda no pós-natal;</a:t>
            </a:r>
          </a:p>
          <a:p>
            <a:pPr marL="228600" indent="-228600" algn="just" fontAlgn="auto">
              <a:spcBef>
                <a:spcPts val="600"/>
              </a:spcBef>
              <a:spcAft>
                <a:spcPts val="600"/>
              </a:spcAft>
              <a:buFontTx/>
              <a:buAutoNum type="arabicPeriod"/>
              <a:defRPr/>
            </a:pPr>
            <a:r>
              <a:rPr lang="pt-BR" sz="2800" dirty="0">
                <a:latin typeface="+mj-lt"/>
                <a:cs typeface="+mn-cs"/>
              </a:rPr>
              <a:t>Doença pulmonar crônica;</a:t>
            </a:r>
          </a:p>
          <a:p>
            <a:pPr marL="228600" indent="-228600" algn="just" fontAlgn="auto">
              <a:spcBef>
                <a:spcPts val="600"/>
              </a:spcBef>
              <a:spcAft>
                <a:spcPts val="600"/>
              </a:spcAft>
              <a:buFontTx/>
              <a:buAutoNum type="arabicPeriod"/>
              <a:defRPr/>
            </a:pPr>
            <a:r>
              <a:rPr lang="pt-BR" sz="2800" dirty="0">
                <a:latin typeface="+mj-lt"/>
                <a:cs typeface="+mn-cs"/>
              </a:rPr>
              <a:t> Cardiopatias (</a:t>
            </a:r>
            <a:r>
              <a:rPr lang="pt-BR" sz="2800" dirty="0" err="1">
                <a:latin typeface="+mj-lt"/>
                <a:cs typeface="+mn-cs"/>
              </a:rPr>
              <a:t>Co</a:t>
            </a:r>
            <a:r>
              <a:rPr lang="pt-BR" sz="2800" dirty="0">
                <a:latin typeface="+mj-lt"/>
                <a:cs typeface="+mn-cs"/>
              </a:rPr>
              <a:t> Aorta);</a:t>
            </a:r>
          </a:p>
          <a:p>
            <a:pPr marL="228600" indent="-228600" algn="just" fontAlgn="auto">
              <a:spcBef>
                <a:spcPts val="600"/>
              </a:spcBef>
              <a:spcAft>
                <a:spcPts val="600"/>
              </a:spcAft>
              <a:buFontTx/>
              <a:buAutoNum type="arabicPeriod"/>
              <a:defRPr/>
            </a:pPr>
            <a:r>
              <a:rPr lang="pt-BR" sz="2800" dirty="0">
                <a:latin typeface="+mj-lt"/>
                <a:cs typeface="+mn-cs"/>
              </a:rPr>
              <a:t> Anomalias renais congênitas em especial as </a:t>
            </a:r>
            <a:r>
              <a:rPr lang="pt-BR" sz="2800" dirty="0" err="1">
                <a:latin typeface="+mj-lt"/>
                <a:cs typeface="+mn-cs"/>
              </a:rPr>
              <a:t>uropatia</a:t>
            </a:r>
            <a:r>
              <a:rPr lang="pt-BR" sz="2800" dirty="0">
                <a:latin typeface="+mj-lt"/>
                <a:cs typeface="+mn-cs"/>
              </a:rPr>
              <a:t> obstrutiva e doença renal cística.</a:t>
            </a:r>
          </a:p>
        </p:txBody>
      </p:sp>
      <p:sp>
        <p:nvSpPr>
          <p:cNvPr id="25602" name="Retângulo 1"/>
          <p:cNvSpPr>
            <a:spLocks noChangeArrowheads="1"/>
          </p:cNvSpPr>
          <p:nvPr/>
        </p:nvSpPr>
        <p:spPr bwMode="auto">
          <a:xfrm>
            <a:off x="9517063" y="5940425"/>
            <a:ext cx="26035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latin typeface="AdvOT156ec773"/>
              </a:rPr>
              <a:t>Donald L. Batisky, 2014</a:t>
            </a:r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 idx="4294967295"/>
          </p:nvPr>
        </p:nvSpPr>
        <p:spPr>
          <a:xfrm>
            <a:off x="131763" y="139700"/>
            <a:ext cx="8545512" cy="647700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accent3"/>
            </a:solidFill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t-BR" sz="2800" smtClean="0"/>
              <a:t>Hipertensão arterial: riscos imediatos e tardios</a:t>
            </a:r>
          </a:p>
        </p:txBody>
      </p:sp>
      <p:sp>
        <p:nvSpPr>
          <p:cNvPr id="3" name="Retângulo 2"/>
          <p:cNvSpPr/>
          <p:nvPr/>
        </p:nvSpPr>
        <p:spPr>
          <a:xfrm>
            <a:off x="412750" y="1344613"/>
            <a:ext cx="10947400" cy="29718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pt-BR" sz="3200" dirty="0">
                <a:latin typeface="+mj-lt"/>
                <a:cs typeface="+mn-cs"/>
              </a:rPr>
              <a:t> Um estudo da Austrália mostrou que mais de 40% dos RN hipertensos receberam alta da UTI Neonatal em uso medicamentos anti-hipertensivos, mas apenas 15% estava na terapia de 3 até 6 meses depois da alta.</a:t>
            </a:r>
          </a:p>
        </p:txBody>
      </p:sp>
      <p:sp>
        <p:nvSpPr>
          <p:cNvPr id="26627" name="Retângulo 4"/>
          <p:cNvSpPr>
            <a:spLocks noChangeArrowheads="1"/>
          </p:cNvSpPr>
          <p:nvPr/>
        </p:nvSpPr>
        <p:spPr bwMode="auto">
          <a:xfrm>
            <a:off x="9517063" y="5749925"/>
            <a:ext cx="227171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600">
                <a:latin typeface="AdvOT156ec773"/>
              </a:rPr>
              <a:t>Caplan MS, et al, 2007</a:t>
            </a:r>
          </a:p>
          <a:p>
            <a:r>
              <a:rPr lang="pt-BR" sz="1600">
                <a:latin typeface="AdvOT156ec773"/>
              </a:rPr>
              <a:t>Seliem WA , 2007</a:t>
            </a:r>
            <a:endParaRPr lang="pt-BR" sz="16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 idx="4294967295"/>
          </p:nvPr>
        </p:nvSpPr>
        <p:spPr>
          <a:xfrm>
            <a:off x="131763" y="139700"/>
            <a:ext cx="8545512" cy="647700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accent3"/>
            </a:solidFill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t-BR" sz="3200" smtClean="0"/>
              <a:t>Hipertensão arterial: riscos imediatos e tardios</a:t>
            </a:r>
          </a:p>
        </p:txBody>
      </p:sp>
      <p:sp>
        <p:nvSpPr>
          <p:cNvPr id="3" name="Retângulo 2"/>
          <p:cNvSpPr/>
          <p:nvPr/>
        </p:nvSpPr>
        <p:spPr>
          <a:xfrm>
            <a:off x="404813" y="1247775"/>
            <a:ext cx="11034712" cy="4494213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7200" indent="-457200" algn="just" fontAlgn="auto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pt-BR" sz="3200" dirty="0">
                <a:latin typeface="+mj-lt"/>
                <a:cs typeface="+mn-cs"/>
              </a:rPr>
              <a:t>Pacientes com doença renal têm maior probabilidade de requerer tratamento a longo prazo</a:t>
            </a:r>
          </a:p>
          <a:p>
            <a:pPr marL="457200" indent="-457200" algn="just" fontAlgn="auto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pt-BR" sz="3200" dirty="0">
                <a:latin typeface="+mj-lt"/>
                <a:cs typeface="+mn-cs"/>
              </a:rPr>
              <a:t>Crianças com DBP são mais propensos a ter resolução em média de 7,8 meses variando de 1 mês a 2 anos </a:t>
            </a:r>
          </a:p>
          <a:p>
            <a:pPr marL="457200" indent="-457200" algn="just" fontAlgn="auto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pt-BR" sz="3200" dirty="0">
                <a:latin typeface="+mj-lt"/>
                <a:cs typeface="+mn-cs"/>
              </a:rPr>
              <a:t>Crianças com doença renal policística autossômica recessiva que sobrevivem </a:t>
            </a:r>
          </a:p>
          <a:p>
            <a:pPr algn="just"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pt-BR" sz="3200" dirty="0">
                <a:latin typeface="+mj-lt"/>
                <a:cs typeface="+mn-cs"/>
              </a:rPr>
              <a:t>40% exigido em uso de medicação até 1 ano, 50% em 3 anos, e 60% em 15 anos de idade.</a:t>
            </a:r>
          </a:p>
        </p:txBody>
      </p:sp>
      <p:sp>
        <p:nvSpPr>
          <p:cNvPr id="27651" name="Retângulo 4"/>
          <p:cNvSpPr>
            <a:spLocks noChangeArrowheads="1"/>
          </p:cNvSpPr>
          <p:nvPr/>
        </p:nvSpPr>
        <p:spPr bwMode="auto">
          <a:xfrm>
            <a:off x="9517063" y="5749925"/>
            <a:ext cx="227171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600">
                <a:latin typeface="AdvOT156ec773"/>
              </a:rPr>
              <a:t>Caplan MS, et al, 2007</a:t>
            </a:r>
          </a:p>
          <a:p>
            <a:r>
              <a:rPr lang="pt-BR" sz="1600">
                <a:latin typeface="AdvOT156ec773"/>
              </a:rPr>
              <a:t>Seliem WA , 2007</a:t>
            </a:r>
            <a:endParaRPr lang="pt-BR" sz="16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 idx="4294967295"/>
          </p:nvPr>
        </p:nvSpPr>
        <p:spPr>
          <a:xfrm>
            <a:off x="131763" y="139700"/>
            <a:ext cx="8545512" cy="647700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accent3"/>
            </a:solidFill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t-BR" sz="3200" smtClean="0"/>
              <a:t>Hipertensão arterial: riscos imediatos e tardios</a:t>
            </a:r>
          </a:p>
        </p:txBody>
      </p:sp>
      <p:sp>
        <p:nvSpPr>
          <p:cNvPr id="3" name="Retângulo 2"/>
          <p:cNvSpPr/>
          <p:nvPr/>
        </p:nvSpPr>
        <p:spPr>
          <a:xfrm>
            <a:off x="315913" y="1100138"/>
            <a:ext cx="11571287" cy="4186237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>
                <a:latin typeface="+mj-lt"/>
                <a:cs typeface="+mn-cs"/>
              </a:rPr>
              <a:t> </a:t>
            </a:r>
            <a:r>
              <a:rPr lang="en-US" sz="3200" dirty="0">
                <a:solidFill>
                  <a:schemeClr val="accent2"/>
                </a:solidFill>
                <a:latin typeface="+mj-lt"/>
                <a:cs typeface="+mn-cs"/>
              </a:rPr>
              <a:t>Victorian Infant Collaborative Study Group, 2014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 dirty="0">
              <a:latin typeface="+mj-lt"/>
              <a:cs typeface="+mn-cs"/>
            </a:endParaRPr>
          </a:p>
          <a:p>
            <a:pPr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dirty="0" err="1">
                <a:latin typeface="+mj-lt"/>
                <a:cs typeface="+mn-cs"/>
              </a:rPr>
              <a:t>Compara</a:t>
            </a:r>
            <a:r>
              <a:rPr lang="en-US" sz="2800" dirty="0">
                <a:latin typeface="+mj-lt"/>
                <a:cs typeface="+mn-cs"/>
              </a:rPr>
              <a:t> </a:t>
            </a:r>
            <a:r>
              <a:rPr lang="pt-BR" sz="2800" dirty="0">
                <a:latin typeface="+mj-lt"/>
                <a:cs typeface="+mn-cs"/>
              </a:rPr>
              <a:t>jovens adultos aos 18 anos nascidos com idade gestacional &lt; 28 sem com os nascidos a termo, que tiveram sua PA monitorizada por 24 horas monitorização observaram que os </a:t>
            </a:r>
            <a:r>
              <a:rPr lang="pt-BR" sz="2800" dirty="0" err="1">
                <a:latin typeface="+mj-lt"/>
                <a:cs typeface="+mn-cs"/>
              </a:rPr>
              <a:t>ex-prematuros</a:t>
            </a:r>
            <a:r>
              <a:rPr lang="pt-BR" sz="2800" dirty="0">
                <a:latin typeface="+mj-lt"/>
                <a:cs typeface="+mn-cs"/>
              </a:rPr>
              <a:t> extremos têm pressões mais elevadas que os nascidos a termo portanto, maior tempo de seguimento devem ser considerados na avaliação do risco para estes indivíduos.</a:t>
            </a:r>
          </a:p>
        </p:txBody>
      </p:sp>
      <p:sp>
        <p:nvSpPr>
          <p:cNvPr id="28675" name="Retângulo 4"/>
          <p:cNvSpPr>
            <a:spLocks noChangeArrowheads="1"/>
          </p:cNvSpPr>
          <p:nvPr/>
        </p:nvSpPr>
        <p:spPr bwMode="auto">
          <a:xfrm>
            <a:off x="9517063" y="5940425"/>
            <a:ext cx="18764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latin typeface="AdvOT156ec773"/>
              </a:rPr>
              <a:t>Roberts G, 2014</a:t>
            </a:r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 idx="4294967295"/>
          </p:nvPr>
        </p:nvSpPr>
        <p:spPr>
          <a:xfrm>
            <a:off x="131763" y="139700"/>
            <a:ext cx="8545512" cy="647700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accent3"/>
            </a:solidFill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t-BR" sz="3200" smtClean="0"/>
              <a:t>Hipertensão arterial: riscos imediatos e tardios</a:t>
            </a:r>
          </a:p>
        </p:txBody>
      </p:sp>
      <p:sp>
        <p:nvSpPr>
          <p:cNvPr id="3" name="Retângulo 2"/>
          <p:cNvSpPr/>
          <p:nvPr/>
        </p:nvSpPr>
        <p:spPr>
          <a:xfrm>
            <a:off x="315913" y="1100138"/>
            <a:ext cx="11571287" cy="36623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pt-BR" sz="4000" dirty="0">
                <a:solidFill>
                  <a:schemeClr val="accent1">
                    <a:lumMod val="75000"/>
                  </a:schemeClr>
                </a:solidFill>
                <a:latin typeface="+mj-lt"/>
                <a:cs typeface="+mn-cs"/>
              </a:rPr>
              <a:t> </a:t>
            </a:r>
            <a:r>
              <a:rPr lang="en-US" sz="4000" dirty="0" err="1">
                <a:solidFill>
                  <a:schemeClr val="accent1">
                    <a:lumMod val="75000"/>
                  </a:schemeClr>
                </a:solidFill>
                <a:latin typeface="+mj-lt"/>
                <a:cs typeface="+mn-cs"/>
              </a:rPr>
              <a:t>Tratamento</a:t>
            </a:r>
            <a:endParaRPr lang="en-US" sz="4000" dirty="0">
              <a:solidFill>
                <a:schemeClr val="accent1">
                  <a:lumMod val="75000"/>
                </a:schemeClr>
              </a:solidFill>
              <a:latin typeface="+mj-lt"/>
              <a:cs typeface="+mn-cs"/>
            </a:endParaRPr>
          </a:p>
          <a:p>
            <a:pPr algn="just" fontAlgn="auto">
              <a:spcBef>
                <a:spcPts val="600"/>
              </a:spcBef>
              <a:spcAft>
                <a:spcPts val="600"/>
              </a:spcAft>
              <a:defRPr/>
            </a:pPr>
            <a:endParaRPr lang="en-US" sz="2400" dirty="0">
              <a:solidFill>
                <a:schemeClr val="accent1">
                  <a:lumMod val="75000"/>
                </a:schemeClr>
              </a:solidFill>
              <a:latin typeface="+mj-lt"/>
              <a:cs typeface="+mn-cs"/>
            </a:endParaRPr>
          </a:p>
          <a:p>
            <a:pPr marL="342900" indent="-342900" algn="just" fontAlgn="auto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3200" dirty="0" err="1">
                <a:latin typeface="+mj-lt"/>
                <a:cs typeface="+mn-cs"/>
              </a:rPr>
              <a:t>Desde</a:t>
            </a:r>
            <a:r>
              <a:rPr lang="en-US" sz="3200" dirty="0">
                <a:latin typeface="+mj-lt"/>
                <a:cs typeface="+mn-cs"/>
              </a:rPr>
              <a:t> 1970 a </a:t>
            </a:r>
            <a:r>
              <a:rPr lang="pt-BR" sz="3200" dirty="0" err="1">
                <a:latin typeface="+mj-lt"/>
                <a:cs typeface="+mn-cs"/>
              </a:rPr>
              <a:t>hidralazina</a:t>
            </a:r>
            <a:r>
              <a:rPr lang="pt-BR" sz="3200" dirty="0">
                <a:latin typeface="+mj-lt"/>
                <a:cs typeface="+mn-cs"/>
              </a:rPr>
              <a:t> tem sido o medicamento mais utilizado;</a:t>
            </a:r>
          </a:p>
          <a:p>
            <a:pPr marL="342900" indent="-342900" algn="just" fontAlgn="auto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pt-BR" sz="3200" dirty="0">
                <a:latin typeface="+mj-lt"/>
                <a:cs typeface="+mn-cs"/>
              </a:rPr>
              <a:t>Em um estudo da Austrália:</a:t>
            </a:r>
          </a:p>
          <a:p>
            <a:pPr marL="342900" indent="-342900" algn="just" fontAlgn="auto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pt-BR" sz="3200" dirty="0">
                <a:latin typeface="+mj-lt"/>
                <a:cs typeface="+mn-cs"/>
              </a:rPr>
              <a:t>82% dos pacientes com HA são tratados e as medicações mais utilizadas foram </a:t>
            </a:r>
            <a:r>
              <a:rPr lang="pt-BR" sz="3200" dirty="0" err="1">
                <a:latin typeface="+mj-lt"/>
                <a:cs typeface="+mn-cs"/>
              </a:rPr>
              <a:t>hidralazina</a:t>
            </a:r>
            <a:r>
              <a:rPr lang="pt-BR" sz="3200" dirty="0">
                <a:latin typeface="+mj-lt"/>
                <a:cs typeface="+mn-cs"/>
              </a:rPr>
              <a:t>, captopril, </a:t>
            </a:r>
            <a:r>
              <a:rPr lang="pt-BR" sz="3200" dirty="0" err="1">
                <a:latin typeface="+mj-lt"/>
                <a:cs typeface="+mn-cs"/>
              </a:rPr>
              <a:t>labetalol</a:t>
            </a:r>
            <a:r>
              <a:rPr lang="pt-BR" sz="3200" dirty="0">
                <a:latin typeface="+mj-lt"/>
                <a:cs typeface="+mn-cs"/>
              </a:rPr>
              <a:t>, e </a:t>
            </a:r>
            <a:r>
              <a:rPr lang="pt-BR" sz="3200" dirty="0" err="1">
                <a:latin typeface="+mj-lt"/>
                <a:cs typeface="+mn-cs"/>
              </a:rPr>
              <a:t>atenolol</a:t>
            </a:r>
            <a:r>
              <a:rPr lang="pt-BR" sz="3200" dirty="0">
                <a:latin typeface="+mj-lt"/>
                <a:cs typeface="+mn-cs"/>
              </a:rPr>
              <a:t>.</a:t>
            </a:r>
          </a:p>
        </p:txBody>
      </p:sp>
      <p:sp>
        <p:nvSpPr>
          <p:cNvPr id="29699" name="Retângulo 5"/>
          <p:cNvSpPr>
            <a:spLocks noChangeArrowheads="1"/>
          </p:cNvSpPr>
          <p:nvPr/>
        </p:nvSpPr>
        <p:spPr bwMode="auto">
          <a:xfrm>
            <a:off x="9525000" y="5781675"/>
            <a:ext cx="253206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latin typeface="AdvOT156ec773"/>
              </a:rPr>
              <a:t>Caplan MS, et al, 2007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 idx="4294967295"/>
          </p:nvPr>
        </p:nvSpPr>
        <p:spPr>
          <a:xfrm>
            <a:off x="131763" y="139700"/>
            <a:ext cx="8545512" cy="647700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accent3"/>
            </a:solidFill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t-BR" sz="3200" smtClean="0"/>
              <a:t>Hipertensão arterial: riscos imediatos e tardios</a:t>
            </a:r>
          </a:p>
        </p:txBody>
      </p:sp>
      <p:sp>
        <p:nvSpPr>
          <p:cNvPr id="3" name="Retângulo 2"/>
          <p:cNvSpPr/>
          <p:nvPr/>
        </p:nvSpPr>
        <p:spPr>
          <a:xfrm>
            <a:off x="315913" y="1100138"/>
            <a:ext cx="11571287" cy="4094162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spcBef>
                <a:spcPts val="1200"/>
              </a:spcBef>
              <a:spcAft>
                <a:spcPts val="1200"/>
              </a:spcAft>
              <a:defRPr/>
            </a:pPr>
            <a:r>
              <a:rPr lang="pt-BR" sz="4000" dirty="0">
                <a:solidFill>
                  <a:schemeClr val="accent1">
                    <a:lumMod val="75000"/>
                  </a:schemeClr>
                </a:solidFill>
                <a:latin typeface="+mj-lt"/>
                <a:cs typeface="+mn-cs"/>
              </a:rPr>
              <a:t> </a:t>
            </a:r>
            <a:r>
              <a:rPr lang="en-US" sz="4000" dirty="0" err="1">
                <a:solidFill>
                  <a:schemeClr val="accent1">
                    <a:lumMod val="75000"/>
                  </a:schemeClr>
                </a:solidFill>
                <a:latin typeface="+mj-lt"/>
                <a:cs typeface="+mn-cs"/>
              </a:rPr>
              <a:t>Tratamento</a:t>
            </a:r>
            <a:endParaRPr lang="en-US" sz="4000" dirty="0">
              <a:solidFill>
                <a:schemeClr val="accent1">
                  <a:lumMod val="75000"/>
                </a:schemeClr>
              </a:solidFill>
              <a:latin typeface="+mj-lt"/>
              <a:cs typeface="+mn-cs"/>
            </a:endParaRPr>
          </a:p>
          <a:p>
            <a:pPr marL="342900" indent="-342900" algn="just" fontAlgn="auto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/>
            </a:pPr>
            <a:r>
              <a:rPr lang="pt-BR" sz="2800" dirty="0">
                <a:latin typeface="+mj-lt"/>
                <a:cs typeface="+mn-cs"/>
              </a:rPr>
              <a:t>Nos USA em uma revisão mais recente</a:t>
            </a:r>
          </a:p>
          <a:p>
            <a:pPr marL="800100" lvl="1" indent="-342900" algn="just" fontAlgn="auto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/>
            </a:pPr>
            <a:r>
              <a:rPr lang="pt-BR" sz="2800" dirty="0">
                <a:latin typeface="+mj-lt"/>
                <a:cs typeface="+mn-cs"/>
              </a:rPr>
              <a:t> vasodilatadores (64,2%), inibidores da ECA (50,8%), </a:t>
            </a:r>
          </a:p>
          <a:p>
            <a:pPr marL="800100" lvl="1" indent="-342900" algn="just" fontAlgn="auto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/>
            </a:pPr>
            <a:r>
              <a:rPr lang="pt-BR" sz="2800" dirty="0">
                <a:latin typeface="+mj-lt"/>
                <a:cs typeface="+mn-cs"/>
              </a:rPr>
              <a:t>Bloqueadores dos canais de cálcio (24%) e a combinação de drogas chegou a (18,4%), </a:t>
            </a:r>
          </a:p>
          <a:p>
            <a:pPr marL="800100" lvl="1" indent="-342900" algn="just" fontAlgn="auto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Char char="•"/>
              <a:defRPr/>
            </a:pPr>
            <a:r>
              <a:rPr lang="pt-BR" sz="2800" dirty="0">
                <a:latin typeface="+mj-lt"/>
                <a:cs typeface="+mn-cs"/>
              </a:rPr>
              <a:t>O inicio da terapia se deu em média aos 15 dias de vida</a:t>
            </a:r>
          </a:p>
        </p:txBody>
      </p:sp>
      <p:sp>
        <p:nvSpPr>
          <p:cNvPr id="30723" name="Retângulo 5"/>
          <p:cNvSpPr>
            <a:spLocks noChangeArrowheads="1"/>
          </p:cNvSpPr>
          <p:nvPr/>
        </p:nvSpPr>
        <p:spPr bwMode="auto">
          <a:xfrm>
            <a:off x="9956800" y="5878513"/>
            <a:ext cx="20097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latin typeface="AdvOT156ec773"/>
              </a:rPr>
              <a:t>Seliem WA , 2007</a:t>
            </a:r>
            <a:endParaRPr lang="pt-BR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 idx="4294967295"/>
          </p:nvPr>
        </p:nvSpPr>
        <p:spPr>
          <a:xfrm>
            <a:off x="131763" y="139700"/>
            <a:ext cx="8545512" cy="647700"/>
          </a:xfrm>
          <a:solidFill>
            <a:schemeClr val="accent1">
              <a:lumMod val="60000"/>
              <a:lumOff val="40000"/>
            </a:schemeClr>
          </a:solidFill>
          <a:ln>
            <a:solidFill>
              <a:schemeClr val="accent3"/>
            </a:solidFill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t-BR" sz="3200" smtClean="0"/>
              <a:t>Hipertensão arterial: riscos imediatos e tardios</a:t>
            </a:r>
          </a:p>
        </p:txBody>
      </p:sp>
      <p:sp>
        <p:nvSpPr>
          <p:cNvPr id="3" name="Retângulo 2"/>
          <p:cNvSpPr/>
          <p:nvPr/>
        </p:nvSpPr>
        <p:spPr>
          <a:xfrm>
            <a:off x="244475" y="1092200"/>
            <a:ext cx="11571288" cy="49085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600" dirty="0">
                <a:latin typeface="+mj-lt"/>
                <a:cs typeface="+mn-cs"/>
              </a:rPr>
              <a:t> </a:t>
            </a:r>
            <a:r>
              <a:rPr lang="pt-BR" sz="4400" dirty="0">
                <a:solidFill>
                  <a:schemeClr val="accent2"/>
                </a:solidFill>
                <a:latin typeface="+mj-lt"/>
                <a:cs typeface="+mn-cs"/>
              </a:rPr>
              <a:t>Conclusões </a:t>
            </a:r>
          </a:p>
          <a:p>
            <a:pPr marL="285750" indent="-285750" algn="just" fontAlgn="auto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pt-BR" sz="2800" dirty="0">
                <a:latin typeface="+mj-lt"/>
                <a:cs typeface="+mn-cs"/>
              </a:rPr>
              <a:t>A incidência de hipertensão é baixa menos de 2%, </a:t>
            </a:r>
          </a:p>
          <a:p>
            <a:pPr marL="285750" indent="-285750" algn="just" fontAlgn="auto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pt-BR" sz="2800" dirty="0">
                <a:latin typeface="+mj-lt"/>
                <a:cs typeface="+mn-cs"/>
              </a:rPr>
              <a:t>Etiologia  variada.</a:t>
            </a:r>
          </a:p>
          <a:p>
            <a:pPr marL="285750" indent="-285750" algn="just" fontAlgn="auto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pt-BR" sz="2800" dirty="0">
                <a:latin typeface="+mj-lt"/>
                <a:cs typeface="+mn-cs"/>
              </a:rPr>
              <a:t>A causa mais comum é a doença renovascular relacionada ao uso do cateter arterial  umbilical</a:t>
            </a:r>
          </a:p>
          <a:p>
            <a:pPr marL="285750" indent="-285750" algn="just" fontAlgn="auto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pt-BR" sz="2800" dirty="0">
                <a:latin typeface="+mj-lt"/>
                <a:cs typeface="+mn-cs"/>
              </a:rPr>
              <a:t>Definições claras sobre a definição de hipertensão e gráficos de PA não estão claramente disponíveis,</a:t>
            </a:r>
          </a:p>
          <a:p>
            <a:pPr marL="285750" indent="-285750" algn="just" fontAlgn="auto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pt-BR" sz="2800" dirty="0">
                <a:latin typeface="+mj-lt"/>
                <a:cs typeface="+mn-cs"/>
              </a:rPr>
              <a:t>A  decisão de tratar é com base na opinião, em vez de  trabalhos bem desenhados e estudos  multicêntricos com os resultados definitivos.</a:t>
            </a:r>
          </a:p>
        </p:txBody>
      </p:sp>
      <p:sp>
        <p:nvSpPr>
          <p:cNvPr id="31747" name="Retângulo 4"/>
          <p:cNvSpPr>
            <a:spLocks noChangeArrowheads="1"/>
          </p:cNvSpPr>
          <p:nvPr/>
        </p:nvSpPr>
        <p:spPr bwMode="auto">
          <a:xfrm>
            <a:off x="10313988" y="5942013"/>
            <a:ext cx="187801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latin typeface="AdvOT156ec773"/>
              </a:rPr>
              <a:t>Roberts G, 2014</a:t>
            </a:r>
            <a:endParaRPr lang="pt-BR">
              <a:latin typeface="Calibri" pitchFamily="34" charset="0"/>
            </a:endParaRPr>
          </a:p>
        </p:txBody>
      </p:sp>
      <p:pic>
        <p:nvPicPr>
          <p:cNvPr id="31748" name="Picture 4" descr="http://veja2.abrilm.com.br/assets/images/2013/8/165505/paula-massoni10-size-598.jpg?137547669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934450" y="139700"/>
            <a:ext cx="2760663" cy="284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CaixaDeTexto 1"/>
          <p:cNvSpPr txBox="1">
            <a:spLocks noChangeArrowheads="1"/>
          </p:cNvSpPr>
          <p:nvPr/>
        </p:nvSpPr>
        <p:spPr bwMode="auto">
          <a:xfrm>
            <a:off x="6989763" y="5322888"/>
            <a:ext cx="4418012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pt-BR" sz="2800">
              <a:latin typeface="Calibri" pitchFamily="34" charset="0"/>
            </a:endParaRPr>
          </a:p>
          <a:p>
            <a:r>
              <a:rPr lang="pt-BR" sz="2800">
                <a:latin typeface="Calibri" pitchFamily="34" charset="0"/>
              </a:rPr>
              <a:t>mdavidrocha@yahoo.com.br</a:t>
            </a:r>
          </a:p>
        </p:txBody>
      </p:sp>
      <p:sp>
        <p:nvSpPr>
          <p:cNvPr id="32770" name="Retângulo 2"/>
          <p:cNvSpPr>
            <a:spLocks noChangeArrowheads="1"/>
          </p:cNvSpPr>
          <p:nvPr/>
        </p:nvSpPr>
        <p:spPr bwMode="auto">
          <a:xfrm>
            <a:off x="328613" y="279400"/>
            <a:ext cx="4460875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4800">
                <a:latin typeface="Calibri" pitchFamily="34" charset="0"/>
              </a:rPr>
              <a:t>Muito Obrigada !</a:t>
            </a:r>
          </a:p>
        </p:txBody>
      </p:sp>
      <p:pic>
        <p:nvPicPr>
          <p:cNvPr id="32771" name="Imagem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3513" y="1516063"/>
            <a:ext cx="3729037" cy="373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2" name="Imagem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42275" y="776288"/>
            <a:ext cx="3630613" cy="279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3" name="Imagem 5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333875" y="1978025"/>
            <a:ext cx="3444875" cy="318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Retrospectiva">
  <a:themeElements>
    <a:clrScheme name="Retrospectiva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iva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iv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671</TotalTime>
  <Words>993</Words>
  <Application>Microsoft Office PowerPoint</Application>
  <PresentationFormat>Personalizar</PresentationFormat>
  <Paragraphs>107</Paragraphs>
  <Slides>19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19</vt:i4>
      </vt:variant>
    </vt:vector>
  </HeadingPairs>
  <TitlesOfParts>
    <vt:vector size="20" baseType="lpstr">
      <vt:lpstr>Retrospectiva</vt:lpstr>
      <vt:lpstr>Fatores cardiovasculares afetando o prognóstico do RN de muito baixo peso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Hipertensão arterial: riscos imediatos e tardios</vt:lpstr>
      <vt:lpstr>Hipertensão arterial: riscos imediatos e tardios</vt:lpstr>
      <vt:lpstr>Hipertensão arterial: riscos imediatos e tardios</vt:lpstr>
      <vt:lpstr>Hipertensão arterial: riscos imediatos e tardios</vt:lpstr>
      <vt:lpstr>Hipertensão arterial: riscos imediatos e tardios</vt:lpstr>
      <vt:lpstr>Hipertensão arterial: riscos imediatos e tardios</vt:lpstr>
      <vt:lpstr>Slide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Mesa Redonda: Fatores cardiovasculares afetando o prognóstico do RN MBP</dc:title>
  <dc:creator>Marcos Moura</dc:creator>
  <cp:lastModifiedBy>Paulo</cp:lastModifiedBy>
  <cp:revision>45</cp:revision>
  <cp:lastPrinted>2014-11-22T07:21:21Z</cp:lastPrinted>
  <dcterms:created xsi:type="dcterms:W3CDTF">2014-11-19T06:53:40Z</dcterms:created>
  <dcterms:modified xsi:type="dcterms:W3CDTF">2014-11-25T23:38:10Z</dcterms:modified>
</cp:coreProperties>
</file>