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5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4" r:id="rId18"/>
    <p:sldId id="276" r:id="rId19"/>
    <p:sldId id="278" r:id="rId20"/>
    <p:sldId id="280" r:id="rId21"/>
    <p:sldId id="281" r:id="rId22"/>
    <p:sldId id="282" r:id="rId23"/>
    <p:sldId id="283" r:id="rId24"/>
    <p:sldId id="286" r:id="rId25"/>
    <p:sldId id="284" r:id="rId26"/>
    <p:sldId id="287" r:id="rId27"/>
    <p:sldId id="288" r:id="rId28"/>
    <p:sldId id="292" r:id="rId29"/>
    <p:sldId id="293" r:id="rId30"/>
    <p:sldId id="289" r:id="rId31"/>
    <p:sldId id="290" r:id="rId32"/>
    <p:sldId id="285" r:id="rId33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00"/>
    <a:srgbClr val="FF00F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ED670345-C3D5-41E9-9BCF-43CA9BF86766}">
  <a:tblStyle styleId="{ED670345-C3D5-41E9-9BCF-43CA9BF8676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8EC20E35-A176-4012-BC5E-935CFFF8708E}" styleName="Estilo Mé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1522" y="-55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E7C2B8-A5B6-4F30-89EC-5464CAC6E728}" type="doc">
      <dgm:prSet loTypeId="urn:microsoft.com/office/officeart/2005/8/layout/hierarchy1" loCatId="hierarchy" qsTypeId="urn:microsoft.com/office/officeart/2005/8/quickstyle/simple1#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C2483F7-33EE-46B3-848E-4E66FE7AAC30}">
      <dgm:prSet/>
      <dgm:spPr/>
      <dgm:t>
        <a:bodyPr/>
        <a:lstStyle/>
        <a:p>
          <a:r>
            <a:rPr lang="pt-BR"/>
            <a:t>Se o paciente pontuar 0 ou 1 no Riley Respiratory Score, o paciente é retirado do CNAF e colocado em uma taxa de fluxo de cânula nasal determinada pela idade </a:t>
          </a:r>
          <a:endParaRPr lang="en-US"/>
        </a:p>
      </dgm:t>
    </dgm:pt>
    <dgm:pt modelId="{2AC8E9CB-CCA2-4380-9503-A55CB2747E45}" type="parTrans" cxnId="{0344C930-7EF0-4C98-B155-EF9A02D6FC99}">
      <dgm:prSet/>
      <dgm:spPr/>
      <dgm:t>
        <a:bodyPr/>
        <a:lstStyle/>
        <a:p>
          <a:endParaRPr lang="en-US"/>
        </a:p>
      </dgm:t>
    </dgm:pt>
    <dgm:pt modelId="{66F31773-C365-446B-AE5B-8D5B75DD9F6B}" type="sibTrans" cxnId="{0344C930-7EF0-4C98-B155-EF9A02D6FC99}">
      <dgm:prSet/>
      <dgm:spPr/>
      <dgm:t>
        <a:bodyPr/>
        <a:lstStyle/>
        <a:p>
          <a:endParaRPr lang="en-US"/>
        </a:p>
      </dgm:t>
    </dgm:pt>
    <dgm:pt modelId="{CA2B7D0A-9D0E-4F52-B223-D857E38D9246}">
      <dgm:prSet/>
      <dgm:spPr/>
      <dgm:t>
        <a:bodyPr/>
        <a:lstStyle/>
        <a:p>
          <a:r>
            <a:rPr lang="pt-BR"/>
            <a:t>→ Os pacientes são então observados por um RT por 20 minutos e se estiverem clinicamente estáveis ​​(Riley Pontuação Respiratória 0 a 2) eles são deixados com esta quantidade de suporte.</a:t>
          </a:r>
          <a:endParaRPr lang="en-US"/>
        </a:p>
      </dgm:t>
    </dgm:pt>
    <dgm:pt modelId="{E6F7B656-6698-4625-BC07-48B17A1953A9}" type="parTrans" cxnId="{F535C02C-0EFA-4552-9233-E2792B13E136}">
      <dgm:prSet/>
      <dgm:spPr/>
      <dgm:t>
        <a:bodyPr/>
        <a:lstStyle/>
        <a:p>
          <a:endParaRPr lang="en-US"/>
        </a:p>
      </dgm:t>
    </dgm:pt>
    <dgm:pt modelId="{B374CB2E-F215-4A50-B468-A5E2475BFC02}" type="sibTrans" cxnId="{F535C02C-0EFA-4552-9233-E2792B13E136}">
      <dgm:prSet/>
      <dgm:spPr/>
      <dgm:t>
        <a:bodyPr/>
        <a:lstStyle/>
        <a:p>
          <a:endParaRPr lang="en-US"/>
        </a:p>
      </dgm:t>
    </dgm:pt>
    <dgm:pt modelId="{BD078D73-9C3A-42D2-B7C1-15204A49FB4D}">
      <dgm:prSet/>
      <dgm:spPr/>
      <dgm:t>
        <a:bodyPr/>
        <a:lstStyle/>
        <a:p>
          <a:r>
            <a:rPr lang="pt-BR"/>
            <a:t>→ Se o paciente desenvolver dificuldade respiratória (Pontuação Respiratória Riley 3 ou 4), eles são colocados de volta no fluxo original do CNAF e reavaliados quanto ao potencial desmame do fluxo em 4 horas. </a:t>
          </a:r>
          <a:endParaRPr lang="en-US"/>
        </a:p>
      </dgm:t>
    </dgm:pt>
    <dgm:pt modelId="{DCBFDF9A-15B3-43EB-9B36-7767CBB5D9CE}" type="parTrans" cxnId="{5E97EA12-D5B3-4333-AB03-93B7A5CFE265}">
      <dgm:prSet/>
      <dgm:spPr/>
      <dgm:t>
        <a:bodyPr/>
        <a:lstStyle/>
        <a:p>
          <a:endParaRPr lang="en-US"/>
        </a:p>
      </dgm:t>
    </dgm:pt>
    <dgm:pt modelId="{3EBBDBBD-7ACA-4ADA-8BDB-28A6DB744A4A}" type="sibTrans" cxnId="{5E97EA12-D5B3-4333-AB03-93B7A5CFE265}">
      <dgm:prSet/>
      <dgm:spPr/>
      <dgm:t>
        <a:bodyPr/>
        <a:lstStyle/>
        <a:p>
          <a:endParaRPr lang="en-US"/>
        </a:p>
      </dgm:t>
    </dgm:pt>
    <dgm:pt modelId="{48567264-6209-4899-A18E-24682EAB5CB5}">
      <dgm:prSet/>
      <dgm:spPr/>
      <dgm:t>
        <a:bodyPr/>
        <a:lstStyle/>
        <a:p>
          <a:r>
            <a:rPr lang="pt-BR"/>
            <a:t>Se o paciente pontuar 2, seu fluxo de CNAF é cortado pela metade e eles são observados por 20 minutos</a:t>
          </a:r>
          <a:endParaRPr lang="en-US"/>
        </a:p>
      </dgm:t>
    </dgm:pt>
    <dgm:pt modelId="{75DAD455-8764-493C-88D4-88BC0595A8B6}" type="parTrans" cxnId="{19D824B1-E360-4AC0-AF8F-1F8A7F7A1546}">
      <dgm:prSet/>
      <dgm:spPr/>
      <dgm:t>
        <a:bodyPr/>
        <a:lstStyle/>
        <a:p>
          <a:endParaRPr lang="en-US"/>
        </a:p>
      </dgm:t>
    </dgm:pt>
    <dgm:pt modelId="{616195B8-C590-43C2-823F-9445759243B7}" type="sibTrans" cxnId="{19D824B1-E360-4AC0-AF8F-1F8A7F7A1546}">
      <dgm:prSet/>
      <dgm:spPr/>
      <dgm:t>
        <a:bodyPr/>
        <a:lstStyle/>
        <a:p>
          <a:endParaRPr lang="en-US"/>
        </a:p>
      </dgm:t>
    </dgm:pt>
    <dgm:pt modelId="{F2726D3B-BE16-4FBC-AAA5-DC5D1687512A}">
      <dgm:prSet/>
      <dgm:spPr/>
      <dgm:t>
        <a:bodyPr/>
        <a:lstStyle/>
        <a:p>
          <a:r>
            <a:rPr lang="pt-BR"/>
            <a:t>→ Se estiverem clinicamente bem (Riley Respiratory Score 0 a 2), eles são deixados com essa quantidade de suporte e reavaliados quanto a possibilidade de desmame de fluxo em 2 horas </a:t>
          </a:r>
          <a:endParaRPr lang="en-US"/>
        </a:p>
      </dgm:t>
    </dgm:pt>
    <dgm:pt modelId="{1CEED2EF-487D-4AA8-8D11-BC3709D8F246}" type="parTrans" cxnId="{FDB0EFA5-9FBF-455B-A228-86832767C6F4}">
      <dgm:prSet/>
      <dgm:spPr/>
      <dgm:t>
        <a:bodyPr/>
        <a:lstStyle/>
        <a:p>
          <a:endParaRPr lang="en-US"/>
        </a:p>
      </dgm:t>
    </dgm:pt>
    <dgm:pt modelId="{FA0A39BE-FEF8-4B02-A480-CFD2071A951D}" type="sibTrans" cxnId="{FDB0EFA5-9FBF-455B-A228-86832767C6F4}">
      <dgm:prSet/>
      <dgm:spPr/>
      <dgm:t>
        <a:bodyPr/>
        <a:lstStyle/>
        <a:p>
          <a:endParaRPr lang="en-US"/>
        </a:p>
      </dgm:t>
    </dgm:pt>
    <dgm:pt modelId="{107C6761-9F2C-4C2B-B45E-B22573CFCC0C}">
      <dgm:prSet/>
      <dgm:spPr/>
      <dgm:t>
        <a:bodyPr/>
        <a:lstStyle/>
        <a:p>
          <a:r>
            <a:rPr lang="pt-BR"/>
            <a:t>→ Se o paciente desenvolver desconforto respiratório (Riley Respiratory Score 3 ou 4), ele será colocado de volta no fluxo original do CNAF e reavaliado quanto ao potencial de desmame do fluxo em 4 horas. Isso é feito duas vezes por dia no início de cada turno de RT de 12 horas.</a:t>
          </a:r>
          <a:endParaRPr lang="en-US"/>
        </a:p>
      </dgm:t>
    </dgm:pt>
    <dgm:pt modelId="{B564BDEF-48C2-46D8-8252-5A6298D63A40}" type="parTrans" cxnId="{E7F8120B-9253-44D7-9C58-2C1D6EECEC87}">
      <dgm:prSet/>
      <dgm:spPr/>
      <dgm:t>
        <a:bodyPr/>
        <a:lstStyle/>
        <a:p>
          <a:endParaRPr lang="en-US"/>
        </a:p>
      </dgm:t>
    </dgm:pt>
    <dgm:pt modelId="{FB761922-E030-4386-85BD-05C618CE3A54}" type="sibTrans" cxnId="{E7F8120B-9253-44D7-9C58-2C1D6EECEC87}">
      <dgm:prSet/>
      <dgm:spPr/>
      <dgm:t>
        <a:bodyPr/>
        <a:lstStyle/>
        <a:p>
          <a:endParaRPr lang="en-US"/>
        </a:p>
      </dgm:t>
    </dgm:pt>
    <dgm:pt modelId="{6CFE0930-B868-4F5C-B3B4-A645DE821AE1}" type="pres">
      <dgm:prSet presAssocID="{C0E7C2B8-A5B6-4F30-89EC-5464CAC6E72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03B639FA-793E-41F4-842F-85BBDA172962}" type="pres">
      <dgm:prSet presAssocID="{6C2483F7-33EE-46B3-848E-4E66FE7AAC30}" presName="hierRoot1" presStyleCnt="0"/>
      <dgm:spPr/>
    </dgm:pt>
    <dgm:pt modelId="{4F85B399-9F67-4629-9FA2-3920A2CA887D}" type="pres">
      <dgm:prSet presAssocID="{6C2483F7-33EE-46B3-848E-4E66FE7AAC30}" presName="composite" presStyleCnt="0"/>
      <dgm:spPr/>
    </dgm:pt>
    <dgm:pt modelId="{5F41B09D-2BC6-46BB-8C84-1C86463A35EE}" type="pres">
      <dgm:prSet presAssocID="{6C2483F7-33EE-46B3-848E-4E66FE7AAC30}" presName="background" presStyleLbl="node0" presStyleIdx="0" presStyleCnt="2"/>
      <dgm:spPr/>
    </dgm:pt>
    <dgm:pt modelId="{11632906-BB8C-470D-AD60-7C818448720B}" type="pres">
      <dgm:prSet presAssocID="{6C2483F7-33EE-46B3-848E-4E66FE7AAC30}" presName="text" presStyleLbl="fgAcc0" presStyleIdx="0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90072AC-E0AF-4C26-A28D-5CEBEE540008}" type="pres">
      <dgm:prSet presAssocID="{6C2483F7-33EE-46B3-848E-4E66FE7AAC30}" presName="hierChild2" presStyleCnt="0"/>
      <dgm:spPr/>
    </dgm:pt>
    <dgm:pt modelId="{46BB35EF-CA72-4B7B-86F4-F19D8B43AA54}" type="pres">
      <dgm:prSet presAssocID="{E6F7B656-6698-4625-BC07-48B17A1953A9}" presName="Name10" presStyleLbl="parChTrans1D2" presStyleIdx="0" presStyleCnt="4"/>
      <dgm:spPr/>
      <dgm:t>
        <a:bodyPr/>
        <a:lstStyle/>
        <a:p>
          <a:endParaRPr lang="pt-BR"/>
        </a:p>
      </dgm:t>
    </dgm:pt>
    <dgm:pt modelId="{60EAAAAA-6AEC-4720-B1CE-FA21A47C6704}" type="pres">
      <dgm:prSet presAssocID="{CA2B7D0A-9D0E-4F52-B223-D857E38D9246}" presName="hierRoot2" presStyleCnt="0"/>
      <dgm:spPr/>
    </dgm:pt>
    <dgm:pt modelId="{357393CA-17FE-4AFF-A1F2-5B55919AA6C6}" type="pres">
      <dgm:prSet presAssocID="{CA2B7D0A-9D0E-4F52-B223-D857E38D9246}" presName="composite2" presStyleCnt="0"/>
      <dgm:spPr/>
    </dgm:pt>
    <dgm:pt modelId="{597663BB-70AF-42C4-936A-D770060F53F9}" type="pres">
      <dgm:prSet presAssocID="{CA2B7D0A-9D0E-4F52-B223-D857E38D9246}" presName="background2" presStyleLbl="node2" presStyleIdx="0" presStyleCnt="4"/>
      <dgm:spPr/>
    </dgm:pt>
    <dgm:pt modelId="{C990695D-9F32-4DF7-ABA7-7977C89153C9}" type="pres">
      <dgm:prSet presAssocID="{CA2B7D0A-9D0E-4F52-B223-D857E38D9246}" presName="text2" presStyleLbl="fgAcc2" presStyleIdx="0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5742322-C3B3-46E6-A889-9CE15AB8E057}" type="pres">
      <dgm:prSet presAssocID="{CA2B7D0A-9D0E-4F52-B223-D857E38D9246}" presName="hierChild3" presStyleCnt="0"/>
      <dgm:spPr/>
    </dgm:pt>
    <dgm:pt modelId="{54265059-1F8C-47EC-ACDC-C128C439AC19}" type="pres">
      <dgm:prSet presAssocID="{DCBFDF9A-15B3-43EB-9B36-7767CBB5D9CE}" presName="Name10" presStyleLbl="parChTrans1D2" presStyleIdx="1" presStyleCnt="4"/>
      <dgm:spPr/>
      <dgm:t>
        <a:bodyPr/>
        <a:lstStyle/>
        <a:p>
          <a:endParaRPr lang="pt-BR"/>
        </a:p>
      </dgm:t>
    </dgm:pt>
    <dgm:pt modelId="{982EA024-D128-42FD-B1C0-B033C76CCFCF}" type="pres">
      <dgm:prSet presAssocID="{BD078D73-9C3A-42D2-B7C1-15204A49FB4D}" presName="hierRoot2" presStyleCnt="0"/>
      <dgm:spPr/>
    </dgm:pt>
    <dgm:pt modelId="{21D4312D-D61C-4698-BAD3-39C91A4445C3}" type="pres">
      <dgm:prSet presAssocID="{BD078D73-9C3A-42D2-B7C1-15204A49FB4D}" presName="composite2" presStyleCnt="0"/>
      <dgm:spPr/>
    </dgm:pt>
    <dgm:pt modelId="{012E2E5F-B82E-43DD-A60C-56E45BC1AA85}" type="pres">
      <dgm:prSet presAssocID="{BD078D73-9C3A-42D2-B7C1-15204A49FB4D}" presName="background2" presStyleLbl="node2" presStyleIdx="1" presStyleCnt="4"/>
      <dgm:spPr/>
    </dgm:pt>
    <dgm:pt modelId="{F2F01724-7E34-4995-846E-283D8593FE26}" type="pres">
      <dgm:prSet presAssocID="{BD078D73-9C3A-42D2-B7C1-15204A49FB4D}" presName="text2" presStyleLbl="fgAcc2" presStyleIdx="1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5789098C-5A50-4C28-88FC-6DFE01C126A5}" type="pres">
      <dgm:prSet presAssocID="{BD078D73-9C3A-42D2-B7C1-15204A49FB4D}" presName="hierChild3" presStyleCnt="0"/>
      <dgm:spPr/>
    </dgm:pt>
    <dgm:pt modelId="{DC1D905A-E295-4DD5-9040-AE7300218A24}" type="pres">
      <dgm:prSet presAssocID="{48567264-6209-4899-A18E-24682EAB5CB5}" presName="hierRoot1" presStyleCnt="0"/>
      <dgm:spPr/>
    </dgm:pt>
    <dgm:pt modelId="{54028434-B2AB-4D04-9F3D-06C17B18D04C}" type="pres">
      <dgm:prSet presAssocID="{48567264-6209-4899-A18E-24682EAB5CB5}" presName="composite" presStyleCnt="0"/>
      <dgm:spPr/>
    </dgm:pt>
    <dgm:pt modelId="{46159811-7A45-4E81-913F-3C753D09C374}" type="pres">
      <dgm:prSet presAssocID="{48567264-6209-4899-A18E-24682EAB5CB5}" presName="background" presStyleLbl="node0" presStyleIdx="1" presStyleCnt="2"/>
      <dgm:spPr/>
    </dgm:pt>
    <dgm:pt modelId="{28C256F1-CD06-4A69-97EB-78704734CA0C}" type="pres">
      <dgm:prSet presAssocID="{48567264-6209-4899-A18E-24682EAB5CB5}" presName="text" presStyleLbl="fgAcc0" presStyleIdx="1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BC8DF1C0-B065-4B05-BEB1-EFAA8B9EAB09}" type="pres">
      <dgm:prSet presAssocID="{48567264-6209-4899-A18E-24682EAB5CB5}" presName="hierChild2" presStyleCnt="0"/>
      <dgm:spPr/>
    </dgm:pt>
    <dgm:pt modelId="{E7617623-8D20-46C6-B15B-032B19073258}" type="pres">
      <dgm:prSet presAssocID="{1CEED2EF-487D-4AA8-8D11-BC3709D8F246}" presName="Name10" presStyleLbl="parChTrans1D2" presStyleIdx="2" presStyleCnt="4"/>
      <dgm:spPr/>
      <dgm:t>
        <a:bodyPr/>
        <a:lstStyle/>
        <a:p>
          <a:endParaRPr lang="pt-BR"/>
        </a:p>
      </dgm:t>
    </dgm:pt>
    <dgm:pt modelId="{DAA44F1B-1DFA-4F24-859D-1DC4AE7D3DD1}" type="pres">
      <dgm:prSet presAssocID="{F2726D3B-BE16-4FBC-AAA5-DC5D1687512A}" presName="hierRoot2" presStyleCnt="0"/>
      <dgm:spPr/>
    </dgm:pt>
    <dgm:pt modelId="{3B0B8C1D-CF1F-46CC-9829-C92D620EFDFA}" type="pres">
      <dgm:prSet presAssocID="{F2726D3B-BE16-4FBC-AAA5-DC5D1687512A}" presName="composite2" presStyleCnt="0"/>
      <dgm:spPr/>
    </dgm:pt>
    <dgm:pt modelId="{33F017AF-813E-44A9-BDD3-B609EE11430B}" type="pres">
      <dgm:prSet presAssocID="{F2726D3B-BE16-4FBC-AAA5-DC5D1687512A}" presName="background2" presStyleLbl="node2" presStyleIdx="2" presStyleCnt="4"/>
      <dgm:spPr/>
    </dgm:pt>
    <dgm:pt modelId="{0D5C2C9F-0E46-48E8-973D-24B46DEF8347}" type="pres">
      <dgm:prSet presAssocID="{F2726D3B-BE16-4FBC-AAA5-DC5D1687512A}" presName="text2" presStyleLbl="fgAcc2" presStyleIdx="2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07B3720-F648-4D11-8E98-B7AFA3D960C8}" type="pres">
      <dgm:prSet presAssocID="{F2726D3B-BE16-4FBC-AAA5-DC5D1687512A}" presName="hierChild3" presStyleCnt="0"/>
      <dgm:spPr/>
    </dgm:pt>
    <dgm:pt modelId="{98880453-ACC9-4AEC-AFE9-79D22F4E980D}" type="pres">
      <dgm:prSet presAssocID="{B564BDEF-48C2-46D8-8252-5A6298D63A40}" presName="Name10" presStyleLbl="parChTrans1D2" presStyleIdx="3" presStyleCnt="4"/>
      <dgm:spPr/>
      <dgm:t>
        <a:bodyPr/>
        <a:lstStyle/>
        <a:p>
          <a:endParaRPr lang="pt-BR"/>
        </a:p>
      </dgm:t>
    </dgm:pt>
    <dgm:pt modelId="{915C7F4E-6BAD-4655-B25F-B7246D9847C2}" type="pres">
      <dgm:prSet presAssocID="{107C6761-9F2C-4C2B-B45E-B22573CFCC0C}" presName="hierRoot2" presStyleCnt="0"/>
      <dgm:spPr/>
    </dgm:pt>
    <dgm:pt modelId="{2F79F874-3B3E-438F-904F-57EBE15B2059}" type="pres">
      <dgm:prSet presAssocID="{107C6761-9F2C-4C2B-B45E-B22573CFCC0C}" presName="composite2" presStyleCnt="0"/>
      <dgm:spPr/>
    </dgm:pt>
    <dgm:pt modelId="{0CA19D0B-36C1-41A2-996B-343634392E5F}" type="pres">
      <dgm:prSet presAssocID="{107C6761-9F2C-4C2B-B45E-B22573CFCC0C}" presName="background2" presStyleLbl="node2" presStyleIdx="3" presStyleCnt="4"/>
      <dgm:spPr/>
    </dgm:pt>
    <dgm:pt modelId="{6E32D546-84D3-4F40-A1CD-8EFBDE2841C3}" type="pres">
      <dgm:prSet presAssocID="{107C6761-9F2C-4C2B-B45E-B22573CFCC0C}" presName="text2" presStyleLbl="fgAcc2" presStyleIdx="3" presStyleCnt="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309F1D72-DF2D-4508-B171-88537356042F}" type="pres">
      <dgm:prSet presAssocID="{107C6761-9F2C-4C2B-B45E-B22573CFCC0C}" presName="hierChild3" presStyleCnt="0"/>
      <dgm:spPr/>
    </dgm:pt>
  </dgm:ptLst>
  <dgm:cxnLst>
    <dgm:cxn modelId="{B5FFECF7-F3B6-4175-9B42-21DF2AE10AD9}" type="presOf" srcId="{C0E7C2B8-A5B6-4F30-89EC-5464CAC6E728}" destId="{6CFE0930-B868-4F5C-B3B4-A645DE821AE1}" srcOrd="0" destOrd="0" presId="urn:microsoft.com/office/officeart/2005/8/layout/hierarchy1"/>
    <dgm:cxn modelId="{7570746E-658E-4533-90C1-0CBE62D616B0}" type="presOf" srcId="{BD078D73-9C3A-42D2-B7C1-15204A49FB4D}" destId="{F2F01724-7E34-4995-846E-283D8593FE26}" srcOrd="0" destOrd="0" presId="urn:microsoft.com/office/officeart/2005/8/layout/hierarchy1"/>
    <dgm:cxn modelId="{5E97EA12-D5B3-4333-AB03-93B7A5CFE265}" srcId="{6C2483F7-33EE-46B3-848E-4E66FE7AAC30}" destId="{BD078D73-9C3A-42D2-B7C1-15204A49FB4D}" srcOrd="1" destOrd="0" parTransId="{DCBFDF9A-15B3-43EB-9B36-7767CBB5D9CE}" sibTransId="{3EBBDBBD-7ACA-4ADA-8BDB-28A6DB744A4A}"/>
    <dgm:cxn modelId="{FDB0EFA5-9FBF-455B-A228-86832767C6F4}" srcId="{48567264-6209-4899-A18E-24682EAB5CB5}" destId="{F2726D3B-BE16-4FBC-AAA5-DC5D1687512A}" srcOrd="0" destOrd="0" parTransId="{1CEED2EF-487D-4AA8-8D11-BC3709D8F246}" sibTransId="{FA0A39BE-FEF8-4B02-A480-CFD2071A951D}"/>
    <dgm:cxn modelId="{A5078CA7-D3C8-4AE8-9A15-23C9B6CA234C}" type="presOf" srcId="{48567264-6209-4899-A18E-24682EAB5CB5}" destId="{28C256F1-CD06-4A69-97EB-78704734CA0C}" srcOrd="0" destOrd="0" presId="urn:microsoft.com/office/officeart/2005/8/layout/hierarchy1"/>
    <dgm:cxn modelId="{E7F8120B-9253-44D7-9C58-2C1D6EECEC87}" srcId="{48567264-6209-4899-A18E-24682EAB5CB5}" destId="{107C6761-9F2C-4C2B-B45E-B22573CFCC0C}" srcOrd="1" destOrd="0" parTransId="{B564BDEF-48C2-46D8-8252-5A6298D63A40}" sibTransId="{FB761922-E030-4386-85BD-05C618CE3A54}"/>
    <dgm:cxn modelId="{F535C02C-0EFA-4552-9233-E2792B13E136}" srcId="{6C2483F7-33EE-46B3-848E-4E66FE7AAC30}" destId="{CA2B7D0A-9D0E-4F52-B223-D857E38D9246}" srcOrd="0" destOrd="0" parTransId="{E6F7B656-6698-4625-BC07-48B17A1953A9}" sibTransId="{B374CB2E-F215-4A50-B468-A5E2475BFC02}"/>
    <dgm:cxn modelId="{5ABF41A5-8760-4B6D-9521-EEC987AEDF48}" type="presOf" srcId="{F2726D3B-BE16-4FBC-AAA5-DC5D1687512A}" destId="{0D5C2C9F-0E46-48E8-973D-24B46DEF8347}" srcOrd="0" destOrd="0" presId="urn:microsoft.com/office/officeart/2005/8/layout/hierarchy1"/>
    <dgm:cxn modelId="{3FE2AF5E-23D4-417F-B3A8-7D93F53A3BFC}" type="presOf" srcId="{B564BDEF-48C2-46D8-8252-5A6298D63A40}" destId="{98880453-ACC9-4AEC-AFE9-79D22F4E980D}" srcOrd="0" destOrd="0" presId="urn:microsoft.com/office/officeart/2005/8/layout/hierarchy1"/>
    <dgm:cxn modelId="{BE3285F8-BD20-4768-877D-6EBC7E1875BD}" type="presOf" srcId="{E6F7B656-6698-4625-BC07-48B17A1953A9}" destId="{46BB35EF-CA72-4B7B-86F4-F19D8B43AA54}" srcOrd="0" destOrd="0" presId="urn:microsoft.com/office/officeart/2005/8/layout/hierarchy1"/>
    <dgm:cxn modelId="{D5E6F20C-D546-44D8-9F78-FD790DB8FB93}" type="presOf" srcId="{1CEED2EF-487D-4AA8-8D11-BC3709D8F246}" destId="{E7617623-8D20-46C6-B15B-032B19073258}" srcOrd="0" destOrd="0" presId="urn:microsoft.com/office/officeart/2005/8/layout/hierarchy1"/>
    <dgm:cxn modelId="{05733A6A-BA92-46C7-9729-67CC8F22BFEF}" type="presOf" srcId="{CA2B7D0A-9D0E-4F52-B223-D857E38D9246}" destId="{C990695D-9F32-4DF7-ABA7-7977C89153C9}" srcOrd="0" destOrd="0" presId="urn:microsoft.com/office/officeart/2005/8/layout/hierarchy1"/>
    <dgm:cxn modelId="{0344C930-7EF0-4C98-B155-EF9A02D6FC99}" srcId="{C0E7C2B8-A5B6-4F30-89EC-5464CAC6E728}" destId="{6C2483F7-33EE-46B3-848E-4E66FE7AAC30}" srcOrd="0" destOrd="0" parTransId="{2AC8E9CB-CCA2-4380-9503-A55CB2747E45}" sibTransId="{66F31773-C365-446B-AE5B-8D5B75DD9F6B}"/>
    <dgm:cxn modelId="{DC232C43-7072-4825-9417-6D39E9CC9BA0}" type="presOf" srcId="{6C2483F7-33EE-46B3-848E-4E66FE7AAC30}" destId="{11632906-BB8C-470D-AD60-7C818448720B}" srcOrd="0" destOrd="0" presId="urn:microsoft.com/office/officeart/2005/8/layout/hierarchy1"/>
    <dgm:cxn modelId="{19D824B1-E360-4AC0-AF8F-1F8A7F7A1546}" srcId="{C0E7C2B8-A5B6-4F30-89EC-5464CAC6E728}" destId="{48567264-6209-4899-A18E-24682EAB5CB5}" srcOrd="1" destOrd="0" parTransId="{75DAD455-8764-493C-88D4-88BC0595A8B6}" sibTransId="{616195B8-C590-43C2-823F-9445759243B7}"/>
    <dgm:cxn modelId="{0194BDA7-E0F3-4E8E-A4F6-F8D1F6A1192D}" type="presOf" srcId="{107C6761-9F2C-4C2B-B45E-B22573CFCC0C}" destId="{6E32D546-84D3-4F40-A1CD-8EFBDE2841C3}" srcOrd="0" destOrd="0" presId="urn:microsoft.com/office/officeart/2005/8/layout/hierarchy1"/>
    <dgm:cxn modelId="{3D2907E2-CECA-41F1-A2FE-51188E367ECD}" type="presOf" srcId="{DCBFDF9A-15B3-43EB-9B36-7767CBB5D9CE}" destId="{54265059-1F8C-47EC-ACDC-C128C439AC19}" srcOrd="0" destOrd="0" presId="urn:microsoft.com/office/officeart/2005/8/layout/hierarchy1"/>
    <dgm:cxn modelId="{8D8B732D-4DE6-433A-9A16-75CD43FAA84E}" type="presParOf" srcId="{6CFE0930-B868-4F5C-B3B4-A645DE821AE1}" destId="{03B639FA-793E-41F4-842F-85BBDA172962}" srcOrd="0" destOrd="0" presId="urn:microsoft.com/office/officeart/2005/8/layout/hierarchy1"/>
    <dgm:cxn modelId="{4B37E0E7-A3F9-45C6-B83E-ABC96DCA9ED3}" type="presParOf" srcId="{03B639FA-793E-41F4-842F-85BBDA172962}" destId="{4F85B399-9F67-4629-9FA2-3920A2CA887D}" srcOrd="0" destOrd="0" presId="urn:microsoft.com/office/officeart/2005/8/layout/hierarchy1"/>
    <dgm:cxn modelId="{EF015956-1286-416A-A570-9FB3DED138CE}" type="presParOf" srcId="{4F85B399-9F67-4629-9FA2-3920A2CA887D}" destId="{5F41B09D-2BC6-46BB-8C84-1C86463A35EE}" srcOrd="0" destOrd="0" presId="urn:microsoft.com/office/officeart/2005/8/layout/hierarchy1"/>
    <dgm:cxn modelId="{09F22110-9BCD-405F-964D-6E639FD73143}" type="presParOf" srcId="{4F85B399-9F67-4629-9FA2-3920A2CA887D}" destId="{11632906-BB8C-470D-AD60-7C818448720B}" srcOrd="1" destOrd="0" presId="urn:microsoft.com/office/officeart/2005/8/layout/hierarchy1"/>
    <dgm:cxn modelId="{613AB617-3FE4-41B5-AC96-7FF6929B1045}" type="presParOf" srcId="{03B639FA-793E-41F4-842F-85BBDA172962}" destId="{490072AC-E0AF-4C26-A28D-5CEBEE540008}" srcOrd="1" destOrd="0" presId="urn:microsoft.com/office/officeart/2005/8/layout/hierarchy1"/>
    <dgm:cxn modelId="{775E62D4-E6C3-4D84-990C-01DD8A5B9A5A}" type="presParOf" srcId="{490072AC-E0AF-4C26-A28D-5CEBEE540008}" destId="{46BB35EF-CA72-4B7B-86F4-F19D8B43AA54}" srcOrd="0" destOrd="0" presId="urn:microsoft.com/office/officeart/2005/8/layout/hierarchy1"/>
    <dgm:cxn modelId="{46C324C1-D73C-4303-ABD8-DD5083D0C39A}" type="presParOf" srcId="{490072AC-E0AF-4C26-A28D-5CEBEE540008}" destId="{60EAAAAA-6AEC-4720-B1CE-FA21A47C6704}" srcOrd="1" destOrd="0" presId="urn:microsoft.com/office/officeart/2005/8/layout/hierarchy1"/>
    <dgm:cxn modelId="{E549747A-F28E-42FE-AEC9-46410172D61F}" type="presParOf" srcId="{60EAAAAA-6AEC-4720-B1CE-FA21A47C6704}" destId="{357393CA-17FE-4AFF-A1F2-5B55919AA6C6}" srcOrd="0" destOrd="0" presId="urn:microsoft.com/office/officeart/2005/8/layout/hierarchy1"/>
    <dgm:cxn modelId="{F46C5982-8A76-4C50-8932-6FB1E917A3CF}" type="presParOf" srcId="{357393CA-17FE-4AFF-A1F2-5B55919AA6C6}" destId="{597663BB-70AF-42C4-936A-D770060F53F9}" srcOrd="0" destOrd="0" presId="urn:microsoft.com/office/officeart/2005/8/layout/hierarchy1"/>
    <dgm:cxn modelId="{AFCDB770-9422-4BD4-8901-CD1EC2D0F5DC}" type="presParOf" srcId="{357393CA-17FE-4AFF-A1F2-5B55919AA6C6}" destId="{C990695D-9F32-4DF7-ABA7-7977C89153C9}" srcOrd="1" destOrd="0" presId="urn:microsoft.com/office/officeart/2005/8/layout/hierarchy1"/>
    <dgm:cxn modelId="{680D019F-35AA-4A5B-B2BC-75867C01B7DD}" type="presParOf" srcId="{60EAAAAA-6AEC-4720-B1CE-FA21A47C6704}" destId="{A5742322-C3B3-46E6-A889-9CE15AB8E057}" srcOrd="1" destOrd="0" presId="urn:microsoft.com/office/officeart/2005/8/layout/hierarchy1"/>
    <dgm:cxn modelId="{AAEC0F67-1B7C-469C-AAD3-D31240F1E148}" type="presParOf" srcId="{490072AC-E0AF-4C26-A28D-5CEBEE540008}" destId="{54265059-1F8C-47EC-ACDC-C128C439AC19}" srcOrd="2" destOrd="0" presId="urn:microsoft.com/office/officeart/2005/8/layout/hierarchy1"/>
    <dgm:cxn modelId="{5EC9AC79-6EEB-4766-832B-71A4CFB4BBD9}" type="presParOf" srcId="{490072AC-E0AF-4C26-A28D-5CEBEE540008}" destId="{982EA024-D128-42FD-B1C0-B033C76CCFCF}" srcOrd="3" destOrd="0" presId="urn:microsoft.com/office/officeart/2005/8/layout/hierarchy1"/>
    <dgm:cxn modelId="{F7C823F3-070F-4583-BB82-B9991936B3E3}" type="presParOf" srcId="{982EA024-D128-42FD-B1C0-B033C76CCFCF}" destId="{21D4312D-D61C-4698-BAD3-39C91A4445C3}" srcOrd="0" destOrd="0" presId="urn:microsoft.com/office/officeart/2005/8/layout/hierarchy1"/>
    <dgm:cxn modelId="{5B943125-4705-4408-9082-DA1076A1F3F5}" type="presParOf" srcId="{21D4312D-D61C-4698-BAD3-39C91A4445C3}" destId="{012E2E5F-B82E-43DD-A60C-56E45BC1AA85}" srcOrd="0" destOrd="0" presId="urn:microsoft.com/office/officeart/2005/8/layout/hierarchy1"/>
    <dgm:cxn modelId="{85C8569A-4CD4-44CA-92C4-BF3956B0F9A5}" type="presParOf" srcId="{21D4312D-D61C-4698-BAD3-39C91A4445C3}" destId="{F2F01724-7E34-4995-846E-283D8593FE26}" srcOrd="1" destOrd="0" presId="urn:microsoft.com/office/officeart/2005/8/layout/hierarchy1"/>
    <dgm:cxn modelId="{860D95F0-5E25-4F0E-868B-58988E80C225}" type="presParOf" srcId="{982EA024-D128-42FD-B1C0-B033C76CCFCF}" destId="{5789098C-5A50-4C28-88FC-6DFE01C126A5}" srcOrd="1" destOrd="0" presId="urn:microsoft.com/office/officeart/2005/8/layout/hierarchy1"/>
    <dgm:cxn modelId="{AA6640CF-0D1C-4167-82D2-763608F827E7}" type="presParOf" srcId="{6CFE0930-B868-4F5C-B3B4-A645DE821AE1}" destId="{DC1D905A-E295-4DD5-9040-AE7300218A24}" srcOrd="1" destOrd="0" presId="urn:microsoft.com/office/officeart/2005/8/layout/hierarchy1"/>
    <dgm:cxn modelId="{538A6DF7-4EA6-4DF8-A7E6-B0954FB8B936}" type="presParOf" srcId="{DC1D905A-E295-4DD5-9040-AE7300218A24}" destId="{54028434-B2AB-4D04-9F3D-06C17B18D04C}" srcOrd="0" destOrd="0" presId="urn:microsoft.com/office/officeart/2005/8/layout/hierarchy1"/>
    <dgm:cxn modelId="{FE367D27-83ED-42AE-8F6E-BA5F78A3CD6F}" type="presParOf" srcId="{54028434-B2AB-4D04-9F3D-06C17B18D04C}" destId="{46159811-7A45-4E81-913F-3C753D09C374}" srcOrd="0" destOrd="0" presId="urn:microsoft.com/office/officeart/2005/8/layout/hierarchy1"/>
    <dgm:cxn modelId="{2EA595F3-3EAF-47F5-9B3C-17742B7C769C}" type="presParOf" srcId="{54028434-B2AB-4D04-9F3D-06C17B18D04C}" destId="{28C256F1-CD06-4A69-97EB-78704734CA0C}" srcOrd="1" destOrd="0" presId="urn:microsoft.com/office/officeart/2005/8/layout/hierarchy1"/>
    <dgm:cxn modelId="{59D29EBF-DDC6-44CF-BE4C-767653B9243B}" type="presParOf" srcId="{DC1D905A-E295-4DD5-9040-AE7300218A24}" destId="{BC8DF1C0-B065-4B05-BEB1-EFAA8B9EAB09}" srcOrd="1" destOrd="0" presId="urn:microsoft.com/office/officeart/2005/8/layout/hierarchy1"/>
    <dgm:cxn modelId="{9E5A98F1-D527-4347-A5CB-74D6058E5627}" type="presParOf" srcId="{BC8DF1C0-B065-4B05-BEB1-EFAA8B9EAB09}" destId="{E7617623-8D20-46C6-B15B-032B19073258}" srcOrd="0" destOrd="0" presId="urn:microsoft.com/office/officeart/2005/8/layout/hierarchy1"/>
    <dgm:cxn modelId="{F3EE9547-D638-4DB9-BF50-ED1BFEF1C0C4}" type="presParOf" srcId="{BC8DF1C0-B065-4B05-BEB1-EFAA8B9EAB09}" destId="{DAA44F1B-1DFA-4F24-859D-1DC4AE7D3DD1}" srcOrd="1" destOrd="0" presId="urn:microsoft.com/office/officeart/2005/8/layout/hierarchy1"/>
    <dgm:cxn modelId="{BC8627AC-7191-42E0-8D46-69500A385352}" type="presParOf" srcId="{DAA44F1B-1DFA-4F24-859D-1DC4AE7D3DD1}" destId="{3B0B8C1D-CF1F-46CC-9829-C92D620EFDFA}" srcOrd="0" destOrd="0" presId="urn:microsoft.com/office/officeart/2005/8/layout/hierarchy1"/>
    <dgm:cxn modelId="{B773EF15-9806-45FA-A5E7-FA6D82BFE10B}" type="presParOf" srcId="{3B0B8C1D-CF1F-46CC-9829-C92D620EFDFA}" destId="{33F017AF-813E-44A9-BDD3-B609EE11430B}" srcOrd="0" destOrd="0" presId="urn:microsoft.com/office/officeart/2005/8/layout/hierarchy1"/>
    <dgm:cxn modelId="{1B4B2270-082E-4EC2-8B40-EF5FB2A720C4}" type="presParOf" srcId="{3B0B8C1D-CF1F-46CC-9829-C92D620EFDFA}" destId="{0D5C2C9F-0E46-48E8-973D-24B46DEF8347}" srcOrd="1" destOrd="0" presId="urn:microsoft.com/office/officeart/2005/8/layout/hierarchy1"/>
    <dgm:cxn modelId="{0DEA0EE7-2FC0-46A1-83AE-0D2AEE0E750A}" type="presParOf" srcId="{DAA44F1B-1DFA-4F24-859D-1DC4AE7D3DD1}" destId="{407B3720-F648-4D11-8E98-B7AFA3D960C8}" srcOrd="1" destOrd="0" presId="urn:microsoft.com/office/officeart/2005/8/layout/hierarchy1"/>
    <dgm:cxn modelId="{786BA096-700D-4894-89F1-447C48CB1B2A}" type="presParOf" srcId="{BC8DF1C0-B065-4B05-BEB1-EFAA8B9EAB09}" destId="{98880453-ACC9-4AEC-AFE9-79D22F4E980D}" srcOrd="2" destOrd="0" presId="urn:microsoft.com/office/officeart/2005/8/layout/hierarchy1"/>
    <dgm:cxn modelId="{F7B37B6F-F8E8-42A3-8540-6F3FF814A77C}" type="presParOf" srcId="{BC8DF1C0-B065-4B05-BEB1-EFAA8B9EAB09}" destId="{915C7F4E-6BAD-4655-B25F-B7246D9847C2}" srcOrd="3" destOrd="0" presId="urn:microsoft.com/office/officeart/2005/8/layout/hierarchy1"/>
    <dgm:cxn modelId="{B0C4CAF0-AF2B-4DE2-A70A-921A405A68BC}" type="presParOf" srcId="{915C7F4E-6BAD-4655-B25F-B7246D9847C2}" destId="{2F79F874-3B3E-438F-904F-57EBE15B2059}" srcOrd="0" destOrd="0" presId="urn:microsoft.com/office/officeart/2005/8/layout/hierarchy1"/>
    <dgm:cxn modelId="{11520A8B-F649-45D8-BF79-926B4B964965}" type="presParOf" srcId="{2F79F874-3B3E-438F-904F-57EBE15B2059}" destId="{0CA19D0B-36C1-41A2-996B-343634392E5F}" srcOrd="0" destOrd="0" presId="urn:microsoft.com/office/officeart/2005/8/layout/hierarchy1"/>
    <dgm:cxn modelId="{AFDADC8A-7886-4BB6-BA4D-1819D79FADB5}" type="presParOf" srcId="{2F79F874-3B3E-438F-904F-57EBE15B2059}" destId="{6E32D546-84D3-4F40-A1CD-8EFBDE2841C3}" srcOrd="1" destOrd="0" presId="urn:microsoft.com/office/officeart/2005/8/layout/hierarchy1"/>
    <dgm:cxn modelId="{DE253EE7-90B2-4040-B8B8-D0AFA50F6836}" type="presParOf" srcId="{915C7F4E-6BAD-4655-B25F-B7246D9847C2}" destId="{309F1D72-DF2D-4508-B171-88537356042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ADF79A-D651-422E-87A3-D86D17618C34}" type="doc">
      <dgm:prSet loTypeId="urn:microsoft.com/office/officeart/2005/8/layout/vList2" loCatId="list" qsTypeId="urn:microsoft.com/office/officeart/2005/8/quickstyle/simple1#2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E1F5BBF-8486-4643-A2EE-BACE7508B7D0}">
      <dgm:prSet/>
      <dgm:spPr/>
      <dgm:t>
        <a:bodyPr/>
        <a:lstStyle/>
        <a:p>
          <a:r>
            <a:rPr lang="pt-BR"/>
            <a:t>Prematuridade (&lt; 28 semanas de gestação)</a:t>
          </a:r>
          <a:endParaRPr lang="en-US"/>
        </a:p>
      </dgm:t>
    </dgm:pt>
    <dgm:pt modelId="{7B89F5F0-6AE2-4638-905F-ACEE36B93AB2}" type="parTrans" cxnId="{BFB37434-62C0-46B7-9E2F-D3D9BC273552}">
      <dgm:prSet/>
      <dgm:spPr/>
      <dgm:t>
        <a:bodyPr/>
        <a:lstStyle/>
        <a:p>
          <a:endParaRPr lang="en-US"/>
        </a:p>
      </dgm:t>
    </dgm:pt>
    <dgm:pt modelId="{2EFEB02A-AA2E-4C9B-A807-4F750453D6A5}" type="sibTrans" cxnId="{BFB37434-62C0-46B7-9E2F-D3D9BC273552}">
      <dgm:prSet/>
      <dgm:spPr/>
      <dgm:t>
        <a:bodyPr/>
        <a:lstStyle/>
        <a:p>
          <a:endParaRPr lang="en-US"/>
        </a:p>
      </dgm:t>
    </dgm:pt>
    <dgm:pt modelId="{B8029EE1-32EF-4CED-9284-D9031F9C0B1B}">
      <dgm:prSet/>
      <dgm:spPr/>
      <dgm:t>
        <a:bodyPr/>
        <a:lstStyle/>
        <a:p>
          <a:r>
            <a:rPr lang="pt-BR"/>
            <a:t>Pneumonia bacteriana concomitante</a:t>
          </a:r>
          <a:endParaRPr lang="en-US"/>
        </a:p>
      </dgm:t>
    </dgm:pt>
    <dgm:pt modelId="{6EE826DA-B7BB-4565-8E1D-DAD64799A83D}" type="parTrans" cxnId="{45ED7229-707F-4124-9EEB-066B1DA68EE1}">
      <dgm:prSet/>
      <dgm:spPr/>
      <dgm:t>
        <a:bodyPr/>
        <a:lstStyle/>
        <a:p>
          <a:endParaRPr lang="en-US"/>
        </a:p>
      </dgm:t>
    </dgm:pt>
    <dgm:pt modelId="{2E9F8963-DEB1-4D71-85B3-A60E8E7E7BF9}" type="sibTrans" cxnId="{45ED7229-707F-4124-9EEB-066B1DA68EE1}">
      <dgm:prSet/>
      <dgm:spPr/>
      <dgm:t>
        <a:bodyPr/>
        <a:lstStyle/>
        <a:p>
          <a:endParaRPr lang="en-US"/>
        </a:p>
      </dgm:t>
    </dgm:pt>
    <dgm:pt modelId="{1DCF6788-C098-4BC7-87AE-39FA39D0E901}">
      <dgm:prSet/>
      <dgm:spPr/>
      <dgm:t>
        <a:bodyPr/>
        <a:lstStyle/>
        <a:p>
          <a:r>
            <a:rPr lang="pt-BR"/>
            <a:t>Bebês com menos de 1 mês de idade</a:t>
          </a:r>
          <a:endParaRPr lang="en-US"/>
        </a:p>
      </dgm:t>
    </dgm:pt>
    <dgm:pt modelId="{2912B769-2737-454E-8E69-F099AADEE3FE}" type="parTrans" cxnId="{FEAA4099-F99B-4802-9ADC-99B5201B6782}">
      <dgm:prSet/>
      <dgm:spPr/>
      <dgm:t>
        <a:bodyPr/>
        <a:lstStyle/>
        <a:p>
          <a:endParaRPr lang="en-US"/>
        </a:p>
      </dgm:t>
    </dgm:pt>
    <dgm:pt modelId="{E9EBEBE8-9259-4615-BC99-F755C782302D}" type="sibTrans" cxnId="{FEAA4099-F99B-4802-9ADC-99B5201B6782}">
      <dgm:prSet/>
      <dgm:spPr/>
      <dgm:t>
        <a:bodyPr/>
        <a:lstStyle/>
        <a:p>
          <a:endParaRPr lang="en-US"/>
        </a:p>
      </dgm:t>
    </dgm:pt>
    <dgm:pt modelId="{DD1767B9-8B42-47BA-8CDB-0885B24ECF1C}">
      <dgm:prSet/>
      <dgm:spPr/>
      <dgm:t>
        <a:bodyPr/>
        <a:lstStyle/>
        <a:p>
          <a:r>
            <a:rPr lang="pt-BR"/>
            <a:t>Pacientes que requerem investigação adicional</a:t>
          </a:r>
          <a:endParaRPr lang="en-US"/>
        </a:p>
      </dgm:t>
    </dgm:pt>
    <dgm:pt modelId="{E5F56E60-E8FA-4F38-8B08-7765659691A5}" type="parTrans" cxnId="{3122CB13-8EB7-4F50-813B-37CAB401D72B}">
      <dgm:prSet/>
      <dgm:spPr/>
      <dgm:t>
        <a:bodyPr/>
        <a:lstStyle/>
        <a:p>
          <a:endParaRPr lang="en-US"/>
        </a:p>
      </dgm:t>
    </dgm:pt>
    <dgm:pt modelId="{F499369C-9777-4C6F-9D3C-A85140038283}" type="sibTrans" cxnId="{3122CB13-8EB7-4F50-813B-37CAB401D72B}">
      <dgm:prSet/>
      <dgm:spPr/>
      <dgm:t>
        <a:bodyPr/>
        <a:lstStyle/>
        <a:p>
          <a:endParaRPr lang="en-US"/>
        </a:p>
      </dgm:t>
    </dgm:pt>
    <dgm:pt modelId="{4431CBB7-9D04-44BC-B62D-725E9424B26C}">
      <dgm:prSet/>
      <dgm:spPr/>
      <dgm:t>
        <a:bodyPr/>
        <a:lstStyle/>
        <a:p>
          <a:r>
            <a:rPr lang="pt-BR"/>
            <a:t>Comorbidades significativas </a:t>
          </a:r>
          <a:endParaRPr lang="en-US"/>
        </a:p>
      </dgm:t>
    </dgm:pt>
    <dgm:pt modelId="{83A63956-B2AC-4300-B755-A1E82D84404A}" type="parTrans" cxnId="{BA1FB764-0245-43AC-BBD6-3F15FFAA0A7E}">
      <dgm:prSet/>
      <dgm:spPr/>
      <dgm:t>
        <a:bodyPr/>
        <a:lstStyle/>
        <a:p>
          <a:endParaRPr lang="en-US"/>
        </a:p>
      </dgm:t>
    </dgm:pt>
    <dgm:pt modelId="{1E308892-C65B-465F-90EF-C565FDB5545D}" type="sibTrans" cxnId="{BA1FB764-0245-43AC-BBD6-3F15FFAA0A7E}">
      <dgm:prSet/>
      <dgm:spPr/>
      <dgm:t>
        <a:bodyPr/>
        <a:lstStyle/>
        <a:p>
          <a:endParaRPr lang="en-US"/>
        </a:p>
      </dgm:t>
    </dgm:pt>
    <dgm:pt modelId="{3FE3726A-F428-4607-AD0D-C3191A63A499}">
      <dgm:prSet/>
      <dgm:spPr/>
      <dgm:t>
        <a:bodyPr/>
        <a:lstStyle/>
        <a:p>
          <a:r>
            <a:rPr lang="pt-BR"/>
            <a:t>Falta de suporte adequado do cuidador. </a:t>
          </a:r>
          <a:endParaRPr lang="en-US"/>
        </a:p>
      </dgm:t>
    </dgm:pt>
    <dgm:pt modelId="{73903D5F-EBD1-49C0-B502-5C3EB1F54CB9}" type="parTrans" cxnId="{6DD97C0B-9277-40A3-A5D9-231215BEE1BE}">
      <dgm:prSet/>
      <dgm:spPr/>
      <dgm:t>
        <a:bodyPr/>
        <a:lstStyle/>
        <a:p>
          <a:endParaRPr lang="en-US"/>
        </a:p>
      </dgm:t>
    </dgm:pt>
    <dgm:pt modelId="{DAF86830-1558-49AB-A078-9CC4BB1B8827}" type="sibTrans" cxnId="{6DD97C0B-9277-40A3-A5D9-231215BEE1BE}">
      <dgm:prSet/>
      <dgm:spPr/>
      <dgm:t>
        <a:bodyPr/>
        <a:lstStyle/>
        <a:p>
          <a:endParaRPr lang="en-US"/>
        </a:p>
      </dgm:t>
    </dgm:pt>
    <dgm:pt modelId="{0F852BC9-DEF8-424E-AB78-C01ABE2C5A3A}">
      <dgm:prSet/>
      <dgm:spPr/>
      <dgm:t>
        <a:bodyPr/>
        <a:lstStyle/>
        <a:p>
          <a:r>
            <a:rPr lang="pt-BR"/>
            <a:t>Se um paciente atendeu a qualquer um dos acima dos critérios de exclusão, ele precisaria de um período de observação mais longo sem oxigênio e seria transferido para a enfermaria em vez de alta diretamente da UTIP. </a:t>
          </a:r>
          <a:endParaRPr lang="en-US"/>
        </a:p>
      </dgm:t>
    </dgm:pt>
    <dgm:pt modelId="{8B3BAE0D-15F9-430F-A38D-02F0DAF1A285}" type="parTrans" cxnId="{AC6411E6-F6B6-4286-AFF4-5FBDBA3DDCF3}">
      <dgm:prSet/>
      <dgm:spPr/>
      <dgm:t>
        <a:bodyPr/>
        <a:lstStyle/>
        <a:p>
          <a:endParaRPr lang="en-US"/>
        </a:p>
      </dgm:t>
    </dgm:pt>
    <dgm:pt modelId="{91FF6160-6F06-4B18-878F-DB978FC8A2E4}" type="sibTrans" cxnId="{AC6411E6-F6B6-4286-AFF4-5FBDBA3DDCF3}">
      <dgm:prSet/>
      <dgm:spPr/>
      <dgm:t>
        <a:bodyPr/>
        <a:lstStyle/>
        <a:p>
          <a:endParaRPr lang="en-US"/>
        </a:p>
      </dgm:t>
    </dgm:pt>
    <dgm:pt modelId="{4B215EEB-8099-44E1-BDF8-44D6739C99CD}" type="pres">
      <dgm:prSet presAssocID="{EEADF79A-D651-422E-87A3-D86D17618C3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266E0DA-074A-4ACA-B519-F42FEA8AFB27}" type="pres">
      <dgm:prSet presAssocID="{CE1F5BBF-8486-4643-A2EE-BACE7508B7D0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0B3BDCC-600F-4EC9-8030-11A78764EA97}" type="pres">
      <dgm:prSet presAssocID="{2EFEB02A-AA2E-4C9B-A807-4F750453D6A5}" presName="spacer" presStyleCnt="0"/>
      <dgm:spPr/>
    </dgm:pt>
    <dgm:pt modelId="{14787030-87E1-4F8F-9ABF-3746A0AFCD98}" type="pres">
      <dgm:prSet presAssocID="{B8029EE1-32EF-4CED-9284-D9031F9C0B1B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1A11F57-1515-46AF-9610-AE60AC878A3D}" type="pres">
      <dgm:prSet presAssocID="{2E9F8963-DEB1-4D71-85B3-A60E8E7E7BF9}" presName="spacer" presStyleCnt="0"/>
      <dgm:spPr/>
    </dgm:pt>
    <dgm:pt modelId="{5EEC4F24-2570-4834-B6DF-E32BB36C5580}" type="pres">
      <dgm:prSet presAssocID="{1DCF6788-C098-4BC7-87AE-39FA39D0E901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4BD607E-9063-45CE-AE90-C5E37A21CCBA}" type="pres">
      <dgm:prSet presAssocID="{E9EBEBE8-9259-4615-BC99-F755C782302D}" presName="spacer" presStyleCnt="0"/>
      <dgm:spPr/>
    </dgm:pt>
    <dgm:pt modelId="{A753B8B9-A161-4E5A-9DF1-F168DB029F47}" type="pres">
      <dgm:prSet presAssocID="{DD1767B9-8B42-47BA-8CDB-0885B24ECF1C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4490D86-10DF-4F08-8AA6-3A928A4FAC20}" type="pres">
      <dgm:prSet presAssocID="{F499369C-9777-4C6F-9D3C-A85140038283}" presName="spacer" presStyleCnt="0"/>
      <dgm:spPr/>
    </dgm:pt>
    <dgm:pt modelId="{8757D207-3B9E-45E3-B0BD-32DF2EE17E0D}" type="pres">
      <dgm:prSet presAssocID="{4431CBB7-9D04-44BC-B62D-725E9424B26C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3C1FBE6-3859-491D-B40B-A4D38D142345}" type="pres">
      <dgm:prSet presAssocID="{1E308892-C65B-465F-90EF-C565FDB5545D}" presName="spacer" presStyleCnt="0"/>
      <dgm:spPr/>
    </dgm:pt>
    <dgm:pt modelId="{7566EEB9-714D-4202-A408-9519606AD899}" type="pres">
      <dgm:prSet presAssocID="{3FE3726A-F428-4607-AD0D-C3191A63A499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3E395EB-4030-4EC0-BC5C-C6688022392D}" type="pres">
      <dgm:prSet presAssocID="{DAF86830-1558-49AB-A078-9CC4BB1B8827}" presName="spacer" presStyleCnt="0"/>
      <dgm:spPr/>
    </dgm:pt>
    <dgm:pt modelId="{E17E2623-8638-48B6-8F99-B5787A43070E}" type="pres">
      <dgm:prSet presAssocID="{0F852BC9-DEF8-424E-AB78-C01ABE2C5A3A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22F58D9-D187-4F9B-B934-3FDCAEDCF92A}" type="presOf" srcId="{1DCF6788-C098-4BC7-87AE-39FA39D0E901}" destId="{5EEC4F24-2570-4834-B6DF-E32BB36C5580}" srcOrd="0" destOrd="0" presId="urn:microsoft.com/office/officeart/2005/8/layout/vList2"/>
    <dgm:cxn modelId="{FEAA4099-F99B-4802-9ADC-99B5201B6782}" srcId="{EEADF79A-D651-422E-87A3-D86D17618C34}" destId="{1DCF6788-C098-4BC7-87AE-39FA39D0E901}" srcOrd="2" destOrd="0" parTransId="{2912B769-2737-454E-8E69-F099AADEE3FE}" sibTransId="{E9EBEBE8-9259-4615-BC99-F755C782302D}"/>
    <dgm:cxn modelId="{0F86320F-5269-448B-BD0D-5D7A28AB5CFC}" type="presOf" srcId="{0F852BC9-DEF8-424E-AB78-C01ABE2C5A3A}" destId="{E17E2623-8638-48B6-8F99-B5787A43070E}" srcOrd="0" destOrd="0" presId="urn:microsoft.com/office/officeart/2005/8/layout/vList2"/>
    <dgm:cxn modelId="{EE49F076-3582-43B7-B0FA-E1BBF83B153A}" type="presOf" srcId="{4431CBB7-9D04-44BC-B62D-725E9424B26C}" destId="{8757D207-3B9E-45E3-B0BD-32DF2EE17E0D}" srcOrd="0" destOrd="0" presId="urn:microsoft.com/office/officeart/2005/8/layout/vList2"/>
    <dgm:cxn modelId="{AC6411E6-F6B6-4286-AFF4-5FBDBA3DDCF3}" srcId="{EEADF79A-D651-422E-87A3-D86D17618C34}" destId="{0F852BC9-DEF8-424E-AB78-C01ABE2C5A3A}" srcOrd="6" destOrd="0" parTransId="{8B3BAE0D-15F9-430F-A38D-02F0DAF1A285}" sibTransId="{91FF6160-6F06-4B18-878F-DB978FC8A2E4}"/>
    <dgm:cxn modelId="{3AA3A751-F67A-4025-9D0D-0A11CF00644B}" type="presOf" srcId="{3FE3726A-F428-4607-AD0D-C3191A63A499}" destId="{7566EEB9-714D-4202-A408-9519606AD899}" srcOrd="0" destOrd="0" presId="urn:microsoft.com/office/officeart/2005/8/layout/vList2"/>
    <dgm:cxn modelId="{6DD97C0B-9277-40A3-A5D9-231215BEE1BE}" srcId="{EEADF79A-D651-422E-87A3-D86D17618C34}" destId="{3FE3726A-F428-4607-AD0D-C3191A63A499}" srcOrd="5" destOrd="0" parTransId="{73903D5F-EBD1-49C0-B502-5C3EB1F54CB9}" sibTransId="{DAF86830-1558-49AB-A078-9CC4BB1B8827}"/>
    <dgm:cxn modelId="{6D200ABE-1249-418B-89DE-9021A60A0D11}" type="presOf" srcId="{B8029EE1-32EF-4CED-9284-D9031F9C0B1B}" destId="{14787030-87E1-4F8F-9ABF-3746A0AFCD98}" srcOrd="0" destOrd="0" presId="urn:microsoft.com/office/officeart/2005/8/layout/vList2"/>
    <dgm:cxn modelId="{45ED7229-707F-4124-9EEB-066B1DA68EE1}" srcId="{EEADF79A-D651-422E-87A3-D86D17618C34}" destId="{B8029EE1-32EF-4CED-9284-D9031F9C0B1B}" srcOrd="1" destOrd="0" parTransId="{6EE826DA-B7BB-4565-8E1D-DAD64799A83D}" sibTransId="{2E9F8963-DEB1-4D71-85B3-A60E8E7E7BF9}"/>
    <dgm:cxn modelId="{D2579AB2-74BB-46D7-B940-6E55B78DE04B}" type="presOf" srcId="{EEADF79A-D651-422E-87A3-D86D17618C34}" destId="{4B215EEB-8099-44E1-BDF8-44D6739C99CD}" srcOrd="0" destOrd="0" presId="urn:microsoft.com/office/officeart/2005/8/layout/vList2"/>
    <dgm:cxn modelId="{BFB37434-62C0-46B7-9E2F-D3D9BC273552}" srcId="{EEADF79A-D651-422E-87A3-D86D17618C34}" destId="{CE1F5BBF-8486-4643-A2EE-BACE7508B7D0}" srcOrd="0" destOrd="0" parTransId="{7B89F5F0-6AE2-4638-905F-ACEE36B93AB2}" sibTransId="{2EFEB02A-AA2E-4C9B-A807-4F750453D6A5}"/>
    <dgm:cxn modelId="{488C024C-9E4A-4D13-AF2D-C81254E53659}" type="presOf" srcId="{DD1767B9-8B42-47BA-8CDB-0885B24ECF1C}" destId="{A753B8B9-A161-4E5A-9DF1-F168DB029F47}" srcOrd="0" destOrd="0" presId="urn:microsoft.com/office/officeart/2005/8/layout/vList2"/>
    <dgm:cxn modelId="{BA1FB764-0245-43AC-BBD6-3F15FFAA0A7E}" srcId="{EEADF79A-D651-422E-87A3-D86D17618C34}" destId="{4431CBB7-9D04-44BC-B62D-725E9424B26C}" srcOrd="4" destOrd="0" parTransId="{83A63956-B2AC-4300-B755-A1E82D84404A}" sibTransId="{1E308892-C65B-465F-90EF-C565FDB5545D}"/>
    <dgm:cxn modelId="{3122CB13-8EB7-4F50-813B-37CAB401D72B}" srcId="{EEADF79A-D651-422E-87A3-D86D17618C34}" destId="{DD1767B9-8B42-47BA-8CDB-0885B24ECF1C}" srcOrd="3" destOrd="0" parTransId="{E5F56E60-E8FA-4F38-8B08-7765659691A5}" sibTransId="{F499369C-9777-4C6F-9D3C-A85140038283}"/>
    <dgm:cxn modelId="{73070069-F988-49DD-B126-57A244A36FD9}" type="presOf" srcId="{CE1F5BBF-8486-4643-A2EE-BACE7508B7D0}" destId="{4266E0DA-074A-4ACA-B519-F42FEA8AFB27}" srcOrd="0" destOrd="0" presId="urn:microsoft.com/office/officeart/2005/8/layout/vList2"/>
    <dgm:cxn modelId="{A09A516C-CF01-4805-B216-B5009DEB5FB9}" type="presParOf" srcId="{4B215EEB-8099-44E1-BDF8-44D6739C99CD}" destId="{4266E0DA-074A-4ACA-B519-F42FEA8AFB27}" srcOrd="0" destOrd="0" presId="urn:microsoft.com/office/officeart/2005/8/layout/vList2"/>
    <dgm:cxn modelId="{07B1B181-DDB3-4A68-A7DC-0F86F56935B9}" type="presParOf" srcId="{4B215EEB-8099-44E1-BDF8-44D6739C99CD}" destId="{B0B3BDCC-600F-4EC9-8030-11A78764EA97}" srcOrd="1" destOrd="0" presId="urn:microsoft.com/office/officeart/2005/8/layout/vList2"/>
    <dgm:cxn modelId="{BC00FADB-7759-49DD-A533-2C3ADF58524B}" type="presParOf" srcId="{4B215EEB-8099-44E1-BDF8-44D6739C99CD}" destId="{14787030-87E1-4F8F-9ABF-3746A0AFCD98}" srcOrd="2" destOrd="0" presId="urn:microsoft.com/office/officeart/2005/8/layout/vList2"/>
    <dgm:cxn modelId="{EAAA98A3-B13B-47AD-8F69-8C23A76D5B05}" type="presParOf" srcId="{4B215EEB-8099-44E1-BDF8-44D6739C99CD}" destId="{31A11F57-1515-46AF-9610-AE60AC878A3D}" srcOrd="3" destOrd="0" presId="urn:microsoft.com/office/officeart/2005/8/layout/vList2"/>
    <dgm:cxn modelId="{F24129D8-D8BE-4DD4-8FCA-E17466BF9D0B}" type="presParOf" srcId="{4B215EEB-8099-44E1-BDF8-44D6739C99CD}" destId="{5EEC4F24-2570-4834-B6DF-E32BB36C5580}" srcOrd="4" destOrd="0" presId="urn:microsoft.com/office/officeart/2005/8/layout/vList2"/>
    <dgm:cxn modelId="{F3511E1D-5B84-4335-B09A-886DC6F6568F}" type="presParOf" srcId="{4B215EEB-8099-44E1-BDF8-44D6739C99CD}" destId="{04BD607E-9063-45CE-AE90-C5E37A21CCBA}" srcOrd="5" destOrd="0" presId="urn:microsoft.com/office/officeart/2005/8/layout/vList2"/>
    <dgm:cxn modelId="{5FAB7F4B-B255-4AEA-AFF9-D386578D172C}" type="presParOf" srcId="{4B215EEB-8099-44E1-BDF8-44D6739C99CD}" destId="{A753B8B9-A161-4E5A-9DF1-F168DB029F47}" srcOrd="6" destOrd="0" presId="urn:microsoft.com/office/officeart/2005/8/layout/vList2"/>
    <dgm:cxn modelId="{D0388CCE-094D-4605-AC6F-B4B2D824E5D0}" type="presParOf" srcId="{4B215EEB-8099-44E1-BDF8-44D6739C99CD}" destId="{E4490D86-10DF-4F08-8AA6-3A928A4FAC20}" srcOrd="7" destOrd="0" presId="urn:microsoft.com/office/officeart/2005/8/layout/vList2"/>
    <dgm:cxn modelId="{B7F1FE4E-D9F4-40E0-B0A1-E5ECF66969A3}" type="presParOf" srcId="{4B215EEB-8099-44E1-BDF8-44D6739C99CD}" destId="{8757D207-3B9E-45E3-B0BD-32DF2EE17E0D}" srcOrd="8" destOrd="0" presId="urn:microsoft.com/office/officeart/2005/8/layout/vList2"/>
    <dgm:cxn modelId="{E7B701D0-13CD-4DBE-B208-640C0C71039E}" type="presParOf" srcId="{4B215EEB-8099-44E1-BDF8-44D6739C99CD}" destId="{33C1FBE6-3859-491D-B40B-A4D38D142345}" srcOrd="9" destOrd="0" presId="urn:microsoft.com/office/officeart/2005/8/layout/vList2"/>
    <dgm:cxn modelId="{2E4E6448-1465-42AA-BEC2-500ABC9B39EE}" type="presParOf" srcId="{4B215EEB-8099-44E1-BDF8-44D6739C99CD}" destId="{7566EEB9-714D-4202-A408-9519606AD899}" srcOrd="10" destOrd="0" presId="urn:microsoft.com/office/officeart/2005/8/layout/vList2"/>
    <dgm:cxn modelId="{C1CD150C-B5B8-4C46-A920-F13EF84BEC85}" type="presParOf" srcId="{4B215EEB-8099-44E1-BDF8-44D6739C99CD}" destId="{D3E395EB-4030-4EC0-BC5C-C6688022392D}" srcOrd="11" destOrd="0" presId="urn:microsoft.com/office/officeart/2005/8/layout/vList2"/>
    <dgm:cxn modelId="{D11F5FC2-29DD-4072-A1C8-F8072F9CD219}" type="presParOf" srcId="{4B215EEB-8099-44E1-BDF8-44D6739C99CD}" destId="{E17E2623-8638-48B6-8F99-B5787A43070E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8AB104-5437-4262-9DD9-587B253D0CD2}" type="doc">
      <dgm:prSet loTypeId="urn:microsoft.com/office/officeart/2005/8/layout/hierarchy1" loCatId="hierarchy" qsTypeId="urn:microsoft.com/office/officeart/2005/8/quickstyle/simple1#3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0766E57B-342B-4B78-8D5D-FCCB87D62446}">
      <dgm:prSet/>
      <dgm:spPr/>
      <dgm:t>
        <a:bodyPr/>
        <a:lstStyle/>
        <a:p>
          <a:r>
            <a:rPr lang="pt-BR"/>
            <a:t>Inicialmente 1342 pacientes foram incluídos, porém 32 foram excluídos por comorbidades. </a:t>
          </a:r>
          <a:endParaRPr lang="en-US"/>
        </a:p>
      </dgm:t>
    </dgm:pt>
    <dgm:pt modelId="{9D845561-16C1-47EE-97F0-B5CB2B229CC6}" type="parTrans" cxnId="{294D0392-8663-411A-AD6E-CFD46A452EE3}">
      <dgm:prSet/>
      <dgm:spPr/>
      <dgm:t>
        <a:bodyPr/>
        <a:lstStyle/>
        <a:p>
          <a:endParaRPr lang="en-US"/>
        </a:p>
      </dgm:t>
    </dgm:pt>
    <dgm:pt modelId="{6D5112DC-1127-49F9-AA68-AD2A2C78BB5C}" type="sibTrans" cxnId="{294D0392-8663-411A-AD6E-CFD46A452EE3}">
      <dgm:prSet/>
      <dgm:spPr/>
      <dgm:t>
        <a:bodyPr/>
        <a:lstStyle/>
        <a:p>
          <a:endParaRPr lang="en-US"/>
        </a:p>
      </dgm:t>
    </dgm:pt>
    <dgm:pt modelId="{D0C7065D-E741-43D4-99F1-DE03F53A6836}">
      <dgm:prSet/>
      <dgm:spPr/>
      <dgm:t>
        <a:bodyPr/>
        <a:lstStyle/>
        <a:p>
          <a:r>
            <a:rPr lang="pt-BR"/>
            <a:t>26 foram excluídos com base em extrema prematuridade (&lt; 26 semanas de gestação)</a:t>
          </a:r>
          <a:endParaRPr lang="en-US"/>
        </a:p>
      </dgm:t>
    </dgm:pt>
    <dgm:pt modelId="{0245C2D9-6446-4F33-9B05-5B7D35EA48F3}" type="parTrans" cxnId="{AED7C835-BDF8-45BC-A6DB-2A432C70D036}">
      <dgm:prSet/>
      <dgm:spPr/>
      <dgm:t>
        <a:bodyPr/>
        <a:lstStyle/>
        <a:p>
          <a:endParaRPr lang="en-US"/>
        </a:p>
      </dgm:t>
    </dgm:pt>
    <dgm:pt modelId="{12654494-1355-4840-9AD4-5A2261275157}" type="sibTrans" cxnId="{AED7C835-BDF8-45BC-A6DB-2A432C70D036}">
      <dgm:prSet/>
      <dgm:spPr/>
      <dgm:t>
        <a:bodyPr/>
        <a:lstStyle/>
        <a:p>
          <a:endParaRPr lang="en-US"/>
        </a:p>
      </dgm:t>
    </dgm:pt>
    <dgm:pt modelId="{81F1CED3-DA1F-42AD-B872-275C2E57F4BA}">
      <dgm:prSet/>
      <dgm:spPr/>
      <dgm:t>
        <a:bodyPr/>
        <a:lstStyle/>
        <a:p>
          <a:r>
            <a:rPr lang="pt-BR"/>
            <a:t>4 foram excluídos por cardiopatias congênitas cianóticas.</a:t>
          </a:r>
          <a:endParaRPr lang="en-US"/>
        </a:p>
      </dgm:t>
    </dgm:pt>
    <dgm:pt modelId="{0FDAB240-47D4-41C1-9CBB-D90B33474F76}" type="parTrans" cxnId="{B9BE2381-0468-4E61-872B-1DED4CD80630}">
      <dgm:prSet/>
      <dgm:spPr/>
      <dgm:t>
        <a:bodyPr/>
        <a:lstStyle/>
        <a:p>
          <a:endParaRPr lang="en-US"/>
        </a:p>
      </dgm:t>
    </dgm:pt>
    <dgm:pt modelId="{3C8D85DD-26F4-4CC9-81ED-A2C93C7C1ECA}" type="sibTrans" cxnId="{B9BE2381-0468-4E61-872B-1DED4CD80630}">
      <dgm:prSet/>
      <dgm:spPr/>
      <dgm:t>
        <a:bodyPr/>
        <a:lstStyle/>
        <a:p>
          <a:endParaRPr lang="en-US"/>
        </a:p>
      </dgm:t>
    </dgm:pt>
    <dgm:pt modelId="{2DDED8D6-0E19-4AD2-8E83-C77CC445E312}">
      <dgm:prSet/>
      <dgm:spPr/>
      <dgm:t>
        <a:bodyPr/>
        <a:lstStyle/>
        <a:p>
          <a:r>
            <a:rPr lang="pt-BR"/>
            <a:t>2 foram excluídos por fibrose cística.</a:t>
          </a:r>
          <a:endParaRPr lang="en-US"/>
        </a:p>
      </dgm:t>
    </dgm:pt>
    <dgm:pt modelId="{25B14AAD-BA9E-47BD-829F-FF22A38DA951}" type="parTrans" cxnId="{47AE2527-B9F8-48C5-8CCA-4F7ABF69903B}">
      <dgm:prSet/>
      <dgm:spPr/>
      <dgm:t>
        <a:bodyPr/>
        <a:lstStyle/>
        <a:p>
          <a:endParaRPr lang="en-US"/>
        </a:p>
      </dgm:t>
    </dgm:pt>
    <dgm:pt modelId="{5B9856AB-CF03-49BE-827B-0037C537E444}" type="sibTrans" cxnId="{47AE2527-B9F8-48C5-8CCA-4F7ABF69903B}">
      <dgm:prSet/>
      <dgm:spPr/>
      <dgm:t>
        <a:bodyPr/>
        <a:lstStyle/>
        <a:p>
          <a:endParaRPr lang="en-US"/>
        </a:p>
      </dgm:t>
    </dgm:pt>
    <dgm:pt modelId="{A2B16DDA-C7DA-448B-82EA-4220A1CF2F10}" type="pres">
      <dgm:prSet presAssocID="{628AB104-5437-4262-9DD9-587B253D0CD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D150BC79-EB20-4E58-95FC-8E605508D427}" type="pres">
      <dgm:prSet presAssocID="{0766E57B-342B-4B78-8D5D-FCCB87D62446}" presName="hierRoot1" presStyleCnt="0"/>
      <dgm:spPr/>
    </dgm:pt>
    <dgm:pt modelId="{7C57C98F-6257-4678-B5BD-C5926C152978}" type="pres">
      <dgm:prSet presAssocID="{0766E57B-342B-4B78-8D5D-FCCB87D62446}" presName="composite" presStyleCnt="0"/>
      <dgm:spPr/>
    </dgm:pt>
    <dgm:pt modelId="{69CC086B-A0D4-49D1-9C3C-38E983BD3231}" type="pres">
      <dgm:prSet presAssocID="{0766E57B-342B-4B78-8D5D-FCCB87D62446}" presName="background" presStyleLbl="node0" presStyleIdx="0" presStyleCnt="1"/>
      <dgm:spPr/>
    </dgm:pt>
    <dgm:pt modelId="{FD7EAC58-64BE-4952-A44B-F3F8D39306C4}" type="pres">
      <dgm:prSet presAssocID="{0766E57B-342B-4B78-8D5D-FCCB87D62446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B111678D-F372-4C10-BA3F-2B3006DA2F3D}" type="pres">
      <dgm:prSet presAssocID="{0766E57B-342B-4B78-8D5D-FCCB87D62446}" presName="hierChild2" presStyleCnt="0"/>
      <dgm:spPr/>
    </dgm:pt>
    <dgm:pt modelId="{646C38B9-8BA3-4884-AE8C-FE6704B0DC55}" type="pres">
      <dgm:prSet presAssocID="{0245C2D9-6446-4F33-9B05-5B7D35EA48F3}" presName="Name10" presStyleLbl="parChTrans1D2" presStyleIdx="0" presStyleCnt="3"/>
      <dgm:spPr/>
      <dgm:t>
        <a:bodyPr/>
        <a:lstStyle/>
        <a:p>
          <a:endParaRPr lang="pt-BR"/>
        </a:p>
      </dgm:t>
    </dgm:pt>
    <dgm:pt modelId="{0CF1623C-625E-45E1-A491-68821E0A789C}" type="pres">
      <dgm:prSet presAssocID="{D0C7065D-E741-43D4-99F1-DE03F53A6836}" presName="hierRoot2" presStyleCnt="0"/>
      <dgm:spPr/>
    </dgm:pt>
    <dgm:pt modelId="{2DF879A6-913D-4E84-947A-2A6E297BB54D}" type="pres">
      <dgm:prSet presAssocID="{D0C7065D-E741-43D4-99F1-DE03F53A6836}" presName="composite2" presStyleCnt="0"/>
      <dgm:spPr/>
    </dgm:pt>
    <dgm:pt modelId="{C20D61D9-0CB5-46F6-82F5-1824ACF5FEE0}" type="pres">
      <dgm:prSet presAssocID="{D0C7065D-E741-43D4-99F1-DE03F53A6836}" presName="background2" presStyleLbl="node2" presStyleIdx="0" presStyleCnt="3"/>
      <dgm:spPr/>
    </dgm:pt>
    <dgm:pt modelId="{8B9E29B9-B5C3-41E4-9F87-DBB0424C1FBB}" type="pres">
      <dgm:prSet presAssocID="{D0C7065D-E741-43D4-99F1-DE03F53A6836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553D806-6DAA-4176-A6ED-4B7AD530EB7F}" type="pres">
      <dgm:prSet presAssocID="{D0C7065D-E741-43D4-99F1-DE03F53A6836}" presName="hierChild3" presStyleCnt="0"/>
      <dgm:spPr/>
    </dgm:pt>
    <dgm:pt modelId="{BCB735AF-3C24-440A-BB6E-BED2A84BF23B}" type="pres">
      <dgm:prSet presAssocID="{0FDAB240-47D4-41C1-9CBB-D90B33474F76}" presName="Name10" presStyleLbl="parChTrans1D2" presStyleIdx="1" presStyleCnt="3"/>
      <dgm:spPr/>
      <dgm:t>
        <a:bodyPr/>
        <a:lstStyle/>
        <a:p>
          <a:endParaRPr lang="pt-BR"/>
        </a:p>
      </dgm:t>
    </dgm:pt>
    <dgm:pt modelId="{793D058F-6202-434F-8C7A-30386E744F09}" type="pres">
      <dgm:prSet presAssocID="{81F1CED3-DA1F-42AD-B872-275C2E57F4BA}" presName="hierRoot2" presStyleCnt="0"/>
      <dgm:spPr/>
    </dgm:pt>
    <dgm:pt modelId="{08274506-AAC6-405F-824E-675B9718CD80}" type="pres">
      <dgm:prSet presAssocID="{81F1CED3-DA1F-42AD-B872-275C2E57F4BA}" presName="composite2" presStyleCnt="0"/>
      <dgm:spPr/>
    </dgm:pt>
    <dgm:pt modelId="{BC780BAB-BFD5-419D-B449-10F1BE4FC9E0}" type="pres">
      <dgm:prSet presAssocID="{81F1CED3-DA1F-42AD-B872-275C2E57F4BA}" presName="background2" presStyleLbl="node2" presStyleIdx="1" presStyleCnt="3"/>
      <dgm:spPr/>
    </dgm:pt>
    <dgm:pt modelId="{F8008616-38C6-447D-B09C-3E5A90271A15}" type="pres">
      <dgm:prSet presAssocID="{81F1CED3-DA1F-42AD-B872-275C2E57F4BA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C4F7C64-4DB8-48A7-9B9E-2A72D88A221D}" type="pres">
      <dgm:prSet presAssocID="{81F1CED3-DA1F-42AD-B872-275C2E57F4BA}" presName="hierChild3" presStyleCnt="0"/>
      <dgm:spPr/>
    </dgm:pt>
    <dgm:pt modelId="{58DF390A-C713-472C-9B58-44940E60DE0B}" type="pres">
      <dgm:prSet presAssocID="{25B14AAD-BA9E-47BD-829F-FF22A38DA951}" presName="Name10" presStyleLbl="parChTrans1D2" presStyleIdx="2" presStyleCnt="3"/>
      <dgm:spPr/>
      <dgm:t>
        <a:bodyPr/>
        <a:lstStyle/>
        <a:p>
          <a:endParaRPr lang="pt-BR"/>
        </a:p>
      </dgm:t>
    </dgm:pt>
    <dgm:pt modelId="{AECFD18E-B0A3-4C05-9E98-39E6BAFDBFCD}" type="pres">
      <dgm:prSet presAssocID="{2DDED8D6-0E19-4AD2-8E83-C77CC445E312}" presName="hierRoot2" presStyleCnt="0"/>
      <dgm:spPr/>
    </dgm:pt>
    <dgm:pt modelId="{8171799A-5631-406A-A011-0E95A2F2AEE7}" type="pres">
      <dgm:prSet presAssocID="{2DDED8D6-0E19-4AD2-8E83-C77CC445E312}" presName="composite2" presStyleCnt="0"/>
      <dgm:spPr/>
    </dgm:pt>
    <dgm:pt modelId="{F88BA674-AC83-4D70-9952-6CAEFF53A7CB}" type="pres">
      <dgm:prSet presAssocID="{2DDED8D6-0E19-4AD2-8E83-C77CC445E312}" presName="background2" presStyleLbl="node2" presStyleIdx="2" presStyleCnt="3"/>
      <dgm:spPr/>
    </dgm:pt>
    <dgm:pt modelId="{32A73939-571F-400A-9602-030ADE4B112B}" type="pres">
      <dgm:prSet presAssocID="{2DDED8D6-0E19-4AD2-8E83-C77CC445E312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95426113-E0E0-4560-A072-3F2EBB934EA4}" type="pres">
      <dgm:prSet presAssocID="{2DDED8D6-0E19-4AD2-8E83-C77CC445E312}" presName="hierChild3" presStyleCnt="0"/>
      <dgm:spPr/>
    </dgm:pt>
  </dgm:ptLst>
  <dgm:cxnLst>
    <dgm:cxn modelId="{47AE2527-B9F8-48C5-8CCA-4F7ABF69903B}" srcId="{0766E57B-342B-4B78-8D5D-FCCB87D62446}" destId="{2DDED8D6-0E19-4AD2-8E83-C77CC445E312}" srcOrd="2" destOrd="0" parTransId="{25B14AAD-BA9E-47BD-829F-FF22A38DA951}" sibTransId="{5B9856AB-CF03-49BE-827B-0037C537E444}"/>
    <dgm:cxn modelId="{568B8CAA-63CA-417F-8A46-A1D621ADCF3E}" type="presOf" srcId="{0245C2D9-6446-4F33-9B05-5B7D35EA48F3}" destId="{646C38B9-8BA3-4884-AE8C-FE6704B0DC55}" srcOrd="0" destOrd="0" presId="urn:microsoft.com/office/officeart/2005/8/layout/hierarchy1"/>
    <dgm:cxn modelId="{9F673149-97EE-4FA9-A486-EB7133E88FB7}" type="presOf" srcId="{628AB104-5437-4262-9DD9-587B253D0CD2}" destId="{A2B16DDA-C7DA-448B-82EA-4220A1CF2F10}" srcOrd="0" destOrd="0" presId="urn:microsoft.com/office/officeart/2005/8/layout/hierarchy1"/>
    <dgm:cxn modelId="{AED7C835-BDF8-45BC-A6DB-2A432C70D036}" srcId="{0766E57B-342B-4B78-8D5D-FCCB87D62446}" destId="{D0C7065D-E741-43D4-99F1-DE03F53A6836}" srcOrd="0" destOrd="0" parTransId="{0245C2D9-6446-4F33-9B05-5B7D35EA48F3}" sibTransId="{12654494-1355-4840-9AD4-5A2261275157}"/>
    <dgm:cxn modelId="{51D6ECCD-84B7-4F9F-B7A3-CFFF57A3A80D}" type="presOf" srcId="{81F1CED3-DA1F-42AD-B872-275C2E57F4BA}" destId="{F8008616-38C6-447D-B09C-3E5A90271A15}" srcOrd="0" destOrd="0" presId="urn:microsoft.com/office/officeart/2005/8/layout/hierarchy1"/>
    <dgm:cxn modelId="{B9BE2381-0468-4E61-872B-1DED4CD80630}" srcId="{0766E57B-342B-4B78-8D5D-FCCB87D62446}" destId="{81F1CED3-DA1F-42AD-B872-275C2E57F4BA}" srcOrd="1" destOrd="0" parTransId="{0FDAB240-47D4-41C1-9CBB-D90B33474F76}" sibTransId="{3C8D85DD-26F4-4CC9-81ED-A2C93C7C1ECA}"/>
    <dgm:cxn modelId="{06C9D907-2A4A-4EEF-9C1C-A478386464F9}" type="presOf" srcId="{0766E57B-342B-4B78-8D5D-FCCB87D62446}" destId="{FD7EAC58-64BE-4952-A44B-F3F8D39306C4}" srcOrd="0" destOrd="0" presId="urn:microsoft.com/office/officeart/2005/8/layout/hierarchy1"/>
    <dgm:cxn modelId="{C8EDA2E6-5339-45DE-AE5F-E786603CB78F}" type="presOf" srcId="{25B14AAD-BA9E-47BD-829F-FF22A38DA951}" destId="{58DF390A-C713-472C-9B58-44940E60DE0B}" srcOrd="0" destOrd="0" presId="urn:microsoft.com/office/officeart/2005/8/layout/hierarchy1"/>
    <dgm:cxn modelId="{C270D994-A37E-47C4-B35C-3EBC08FAB3F5}" type="presOf" srcId="{2DDED8D6-0E19-4AD2-8E83-C77CC445E312}" destId="{32A73939-571F-400A-9602-030ADE4B112B}" srcOrd="0" destOrd="0" presId="urn:microsoft.com/office/officeart/2005/8/layout/hierarchy1"/>
    <dgm:cxn modelId="{294D0392-8663-411A-AD6E-CFD46A452EE3}" srcId="{628AB104-5437-4262-9DD9-587B253D0CD2}" destId="{0766E57B-342B-4B78-8D5D-FCCB87D62446}" srcOrd="0" destOrd="0" parTransId="{9D845561-16C1-47EE-97F0-B5CB2B229CC6}" sibTransId="{6D5112DC-1127-49F9-AA68-AD2A2C78BB5C}"/>
    <dgm:cxn modelId="{3183ECFB-368C-4CD2-A8A3-9E5E9E673CD3}" type="presOf" srcId="{D0C7065D-E741-43D4-99F1-DE03F53A6836}" destId="{8B9E29B9-B5C3-41E4-9F87-DBB0424C1FBB}" srcOrd="0" destOrd="0" presId="urn:microsoft.com/office/officeart/2005/8/layout/hierarchy1"/>
    <dgm:cxn modelId="{77E37818-7F57-4C54-B3F3-EB7F02AE1B01}" type="presOf" srcId="{0FDAB240-47D4-41C1-9CBB-D90B33474F76}" destId="{BCB735AF-3C24-440A-BB6E-BED2A84BF23B}" srcOrd="0" destOrd="0" presId="urn:microsoft.com/office/officeart/2005/8/layout/hierarchy1"/>
    <dgm:cxn modelId="{48A23F80-A2FC-4EBF-9EFD-B621E79E699E}" type="presParOf" srcId="{A2B16DDA-C7DA-448B-82EA-4220A1CF2F10}" destId="{D150BC79-EB20-4E58-95FC-8E605508D427}" srcOrd="0" destOrd="0" presId="urn:microsoft.com/office/officeart/2005/8/layout/hierarchy1"/>
    <dgm:cxn modelId="{38437BDB-11E5-44A8-BD42-51C3E160CCFC}" type="presParOf" srcId="{D150BC79-EB20-4E58-95FC-8E605508D427}" destId="{7C57C98F-6257-4678-B5BD-C5926C152978}" srcOrd="0" destOrd="0" presId="urn:microsoft.com/office/officeart/2005/8/layout/hierarchy1"/>
    <dgm:cxn modelId="{9B14A5AB-5645-4FFA-B77B-08AEC73996DF}" type="presParOf" srcId="{7C57C98F-6257-4678-B5BD-C5926C152978}" destId="{69CC086B-A0D4-49D1-9C3C-38E983BD3231}" srcOrd="0" destOrd="0" presId="urn:microsoft.com/office/officeart/2005/8/layout/hierarchy1"/>
    <dgm:cxn modelId="{ED8D47BD-F54B-4E0A-BE11-BC4A57615B12}" type="presParOf" srcId="{7C57C98F-6257-4678-B5BD-C5926C152978}" destId="{FD7EAC58-64BE-4952-A44B-F3F8D39306C4}" srcOrd="1" destOrd="0" presId="urn:microsoft.com/office/officeart/2005/8/layout/hierarchy1"/>
    <dgm:cxn modelId="{0C2B6D75-1FDD-44A3-AF40-7AB869F6BA4D}" type="presParOf" srcId="{D150BC79-EB20-4E58-95FC-8E605508D427}" destId="{B111678D-F372-4C10-BA3F-2B3006DA2F3D}" srcOrd="1" destOrd="0" presId="urn:microsoft.com/office/officeart/2005/8/layout/hierarchy1"/>
    <dgm:cxn modelId="{FBC5B355-00E9-4D87-B158-1D73BDED7E40}" type="presParOf" srcId="{B111678D-F372-4C10-BA3F-2B3006DA2F3D}" destId="{646C38B9-8BA3-4884-AE8C-FE6704B0DC55}" srcOrd="0" destOrd="0" presId="urn:microsoft.com/office/officeart/2005/8/layout/hierarchy1"/>
    <dgm:cxn modelId="{45E0A31C-1F2C-439D-9659-4EB293417D6A}" type="presParOf" srcId="{B111678D-F372-4C10-BA3F-2B3006DA2F3D}" destId="{0CF1623C-625E-45E1-A491-68821E0A789C}" srcOrd="1" destOrd="0" presId="urn:microsoft.com/office/officeart/2005/8/layout/hierarchy1"/>
    <dgm:cxn modelId="{35A0986C-EF10-4AA3-8B7D-A893E1539BE5}" type="presParOf" srcId="{0CF1623C-625E-45E1-A491-68821E0A789C}" destId="{2DF879A6-913D-4E84-947A-2A6E297BB54D}" srcOrd="0" destOrd="0" presId="urn:microsoft.com/office/officeart/2005/8/layout/hierarchy1"/>
    <dgm:cxn modelId="{29E253BB-019F-4941-933E-11FFD851CFE6}" type="presParOf" srcId="{2DF879A6-913D-4E84-947A-2A6E297BB54D}" destId="{C20D61D9-0CB5-46F6-82F5-1824ACF5FEE0}" srcOrd="0" destOrd="0" presId="urn:microsoft.com/office/officeart/2005/8/layout/hierarchy1"/>
    <dgm:cxn modelId="{C440DFAB-7B2B-4829-9347-C9511118463A}" type="presParOf" srcId="{2DF879A6-913D-4E84-947A-2A6E297BB54D}" destId="{8B9E29B9-B5C3-41E4-9F87-DBB0424C1FBB}" srcOrd="1" destOrd="0" presId="urn:microsoft.com/office/officeart/2005/8/layout/hierarchy1"/>
    <dgm:cxn modelId="{EA6A119B-B2A9-4F30-BC3F-F57563AC0991}" type="presParOf" srcId="{0CF1623C-625E-45E1-A491-68821E0A789C}" destId="{F553D806-6DAA-4176-A6ED-4B7AD530EB7F}" srcOrd="1" destOrd="0" presId="urn:microsoft.com/office/officeart/2005/8/layout/hierarchy1"/>
    <dgm:cxn modelId="{6E9BF737-FC27-4C0F-8036-E0463075AB48}" type="presParOf" srcId="{B111678D-F372-4C10-BA3F-2B3006DA2F3D}" destId="{BCB735AF-3C24-440A-BB6E-BED2A84BF23B}" srcOrd="2" destOrd="0" presId="urn:microsoft.com/office/officeart/2005/8/layout/hierarchy1"/>
    <dgm:cxn modelId="{261DBA02-3555-42E6-95BD-3F2CB3BAD06E}" type="presParOf" srcId="{B111678D-F372-4C10-BA3F-2B3006DA2F3D}" destId="{793D058F-6202-434F-8C7A-30386E744F09}" srcOrd="3" destOrd="0" presId="urn:microsoft.com/office/officeart/2005/8/layout/hierarchy1"/>
    <dgm:cxn modelId="{E8C59E80-C0E6-477C-9C79-5EE35E9D04A6}" type="presParOf" srcId="{793D058F-6202-434F-8C7A-30386E744F09}" destId="{08274506-AAC6-405F-824E-675B9718CD80}" srcOrd="0" destOrd="0" presId="urn:microsoft.com/office/officeart/2005/8/layout/hierarchy1"/>
    <dgm:cxn modelId="{7B11E00F-5BFC-4139-B01A-F75C853C745C}" type="presParOf" srcId="{08274506-AAC6-405F-824E-675B9718CD80}" destId="{BC780BAB-BFD5-419D-B449-10F1BE4FC9E0}" srcOrd="0" destOrd="0" presId="urn:microsoft.com/office/officeart/2005/8/layout/hierarchy1"/>
    <dgm:cxn modelId="{8495C732-2DC7-4F84-8E4B-A65FC99A1186}" type="presParOf" srcId="{08274506-AAC6-405F-824E-675B9718CD80}" destId="{F8008616-38C6-447D-B09C-3E5A90271A15}" srcOrd="1" destOrd="0" presId="urn:microsoft.com/office/officeart/2005/8/layout/hierarchy1"/>
    <dgm:cxn modelId="{9C6B2AA0-45B0-4D17-869F-147DC1C34DBF}" type="presParOf" srcId="{793D058F-6202-434F-8C7A-30386E744F09}" destId="{CC4F7C64-4DB8-48A7-9B9E-2A72D88A221D}" srcOrd="1" destOrd="0" presId="urn:microsoft.com/office/officeart/2005/8/layout/hierarchy1"/>
    <dgm:cxn modelId="{ED55DE8F-75CE-49F7-B1D4-1847530F0DEF}" type="presParOf" srcId="{B111678D-F372-4C10-BA3F-2B3006DA2F3D}" destId="{58DF390A-C713-472C-9B58-44940E60DE0B}" srcOrd="4" destOrd="0" presId="urn:microsoft.com/office/officeart/2005/8/layout/hierarchy1"/>
    <dgm:cxn modelId="{7DCD8B21-B1DB-4698-A3DE-127940EE18EA}" type="presParOf" srcId="{B111678D-F372-4C10-BA3F-2B3006DA2F3D}" destId="{AECFD18E-B0A3-4C05-9E98-39E6BAFDBFCD}" srcOrd="5" destOrd="0" presId="urn:microsoft.com/office/officeart/2005/8/layout/hierarchy1"/>
    <dgm:cxn modelId="{D81DB5F6-6339-4105-B4AB-BAB95DC2ACE5}" type="presParOf" srcId="{AECFD18E-B0A3-4C05-9E98-39E6BAFDBFCD}" destId="{8171799A-5631-406A-A011-0E95A2F2AEE7}" srcOrd="0" destOrd="0" presId="urn:microsoft.com/office/officeart/2005/8/layout/hierarchy1"/>
    <dgm:cxn modelId="{3E95E035-34F2-4504-AD9C-6B508C04C660}" type="presParOf" srcId="{8171799A-5631-406A-A011-0E95A2F2AEE7}" destId="{F88BA674-AC83-4D70-9952-6CAEFF53A7CB}" srcOrd="0" destOrd="0" presId="urn:microsoft.com/office/officeart/2005/8/layout/hierarchy1"/>
    <dgm:cxn modelId="{C067CF16-4B51-4F9E-A722-2D0BB1C24D15}" type="presParOf" srcId="{8171799A-5631-406A-A011-0E95A2F2AEE7}" destId="{32A73939-571F-400A-9602-030ADE4B112B}" srcOrd="1" destOrd="0" presId="urn:microsoft.com/office/officeart/2005/8/layout/hierarchy1"/>
    <dgm:cxn modelId="{D238E697-34BF-457D-8A0D-93A9F945B745}" type="presParOf" srcId="{AECFD18E-B0A3-4C05-9E98-39E6BAFDBFCD}" destId="{95426113-E0E0-4560-A072-3F2EBB934EA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25B0FB7-DD35-4B09-99A8-2C1EE71F8150}" type="doc">
      <dgm:prSet loTypeId="urn:microsoft.com/office/officeart/2005/8/layout/vList2" loCatId="list" qsTypeId="urn:microsoft.com/office/officeart/2005/8/quickstyle/simple1#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422E08C-301E-4CBB-A470-5DA869BB9069}">
      <dgm:prSet/>
      <dgm:spPr/>
      <dgm:t>
        <a:bodyPr/>
        <a:lstStyle/>
        <a:p>
          <a:r>
            <a:rPr lang="pt-BR"/>
            <a:t>A duração do CNAF diminuiu de 2,5 para 1,8 dias após PDSA 1, que foi seguido por redução adicional para 1,6 dias.</a:t>
          </a:r>
          <a:endParaRPr lang="en-US"/>
        </a:p>
      </dgm:t>
    </dgm:pt>
    <dgm:pt modelId="{5FB86AFF-7D79-407F-80E3-6B50F6371BAC}" type="parTrans" cxnId="{7184AD35-9646-414C-9431-942E23DF9135}">
      <dgm:prSet/>
      <dgm:spPr/>
      <dgm:t>
        <a:bodyPr/>
        <a:lstStyle/>
        <a:p>
          <a:endParaRPr lang="en-US"/>
        </a:p>
      </dgm:t>
    </dgm:pt>
    <dgm:pt modelId="{99A6A2BA-FDA2-4889-BA9D-286CF440828F}" type="sibTrans" cxnId="{7184AD35-9646-414C-9431-942E23DF9135}">
      <dgm:prSet/>
      <dgm:spPr/>
      <dgm:t>
        <a:bodyPr/>
        <a:lstStyle/>
        <a:p>
          <a:endParaRPr lang="en-US"/>
        </a:p>
      </dgm:t>
    </dgm:pt>
    <dgm:pt modelId="{5269C0FE-1A55-4F76-8B3D-CB74AE672C35}">
      <dgm:prSet/>
      <dgm:spPr/>
      <dgm:t>
        <a:bodyPr/>
        <a:lstStyle/>
        <a:p>
          <a:r>
            <a:rPr lang="pt-BR"/>
            <a:t>Após PDSA 2, a duração do CNAF diminuiu para 1,3 dias. </a:t>
          </a:r>
          <a:endParaRPr lang="en-US"/>
        </a:p>
      </dgm:t>
    </dgm:pt>
    <dgm:pt modelId="{73251225-F8A2-45AB-B1A7-5FBB79666C57}" type="parTrans" cxnId="{B15235D0-4AEE-40C6-ADED-5FA0FCBCC4C1}">
      <dgm:prSet/>
      <dgm:spPr/>
      <dgm:t>
        <a:bodyPr/>
        <a:lstStyle/>
        <a:p>
          <a:endParaRPr lang="en-US"/>
        </a:p>
      </dgm:t>
    </dgm:pt>
    <dgm:pt modelId="{17A52602-CF63-4D8C-B0C0-F187B9F623FE}" type="sibTrans" cxnId="{B15235D0-4AEE-40C6-ADED-5FA0FCBCC4C1}">
      <dgm:prSet/>
      <dgm:spPr/>
      <dgm:t>
        <a:bodyPr/>
        <a:lstStyle/>
        <a:p>
          <a:endParaRPr lang="en-US"/>
        </a:p>
      </dgm:t>
    </dgm:pt>
    <dgm:pt modelId="{8CB7CACC-0231-4A6F-AF30-6EA73E507662}">
      <dgm:prSet/>
      <dgm:spPr/>
      <dgm:t>
        <a:bodyPr/>
        <a:lstStyle/>
        <a:p>
          <a:r>
            <a:rPr lang="pt-BR"/>
            <a:t>Nenhuma alteração na duração do CNAF foi observado após a implementação do PDSA 3 e 4.</a:t>
          </a:r>
          <a:endParaRPr lang="en-US"/>
        </a:p>
      </dgm:t>
    </dgm:pt>
    <dgm:pt modelId="{AE19D08F-761C-4A93-9825-245D3C72D75C}" type="parTrans" cxnId="{9FE609F9-D684-425D-ACED-F6178F68B8D3}">
      <dgm:prSet/>
      <dgm:spPr/>
      <dgm:t>
        <a:bodyPr/>
        <a:lstStyle/>
        <a:p>
          <a:endParaRPr lang="en-US"/>
        </a:p>
      </dgm:t>
    </dgm:pt>
    <dgm:pt modelId="{9163DBD0-9CE4-4CD8-82AF-17117F399123}" type="sibTrans" cxnId="{9FE609F9-D684-425D-ACED-F6178F68B8D3}">
      <dgm:prSet/>
      <dgm:spPr/>
      <dgm:t>
        <a:bodyPr/>
        <a:lstStyle/>
        <a:p>
          <a:endParaRPr lang="en-US"/>
        </a:p>
      </dgm:t>
    </dgm:pt>
    <dgm:pt modelId="{4324F1CF-AC8C-4D5E-91A5-D5DE039DBC91}" type="pres">
      <dgm:prSet presAssocID="{325B0FB7-DD35-4B09-99A8-2C1EE71F815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F6EF011-FFB2-452B-8DDE-2026BAE25D0B}" type="pres">
      <dgm:prSet presAssocID="{F422E08C-301E-4CBB-A470-5DA869BB90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2AEF039-83D3-4E18-A84C-1C7974D6AF47}" type="pres">
      <dgm:prSet presAssocID="{99A6A2BA-FDA2-4889-BA9D-286CF440828F}" presName="spacer" presStyleCnt="0"/>
      <dgm:spPr/>
    </dgm:pt>
    <dgm:pt modelId="{87AFC130-FC3F-43E2-A64F-E3C661DCB31C}" type="pres">
      <dgm:prSet presAssocID="{5269C0FE-1A55-4F76-8B3D-CB74AE672C3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E9DB8E9-8069-4E3F-8F12-5547648E4325}" type="pres">
      <dgm:prSet presAssocID="{17A52602-CF63-4D8C-B0C0-F187B9F623FE}" presName="spacer" presStyleCnt="0"/>
      <dgm:spPr/>
    </dgm:pt>
    <dgm:pt modelId="{D528BC21-A88B-454D-B91D-2B87DEB60E4C}" type="pres">
      <dgm:prSet presAssocID="{8CB7CACC-0231-4A6F-AF30-6EA73E50766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6C04161C-4C0F-4B29-B7D7-F983E30D0094}" type="presOf" srcId="{325B0FB7-DD35-4B09-99A8-2C1EE71F8150}" destId="{4324F1CF-AC8C-4D5E-91A5-D5DE039DBC91}" srcOrd="0" destOrd="0" presId="urn:microsoft.com/office/officeart/2005/8/layout/vList2"/>
    <dgm:cxn modelId="{3AFBBB57-14B8-434B-8120-E81134BCCFEC}" type="presOf" srcId="{F422E08C-301E-4CBB-A470-5DA869BB9069}" destId="{9F6EF011-FFB2-452B-8DDE-2026BAE25D0B}" srcOrd="0" destOrd="0" presId="urn:microsoft.com/office/officeart/2005/8/layout/vList2"/>
    <dgm:cxn modelId="{B54B2FD1-311A-4668-9CE5-04C262457F72}" type="presOf" srcId="{5269C0FE-1A55-4F76-8B3D-CB74AE672C35}" destId="{87AFC130-FC3F-43E2-A64F-E3C661DCB31C}" srcOrd="0" destOrd="0" presId="urn:microsoft.com/office/officeart/2005/8/layout/vList2"/>
    <dgm:cxn modelId="{35CF481F-C74B-4F27-A51C-21D294D9EE64}" type="presOf" srcId="{8CB7CACC-0231-4A6F-AF30-6EA73E507662}" destId="{D528BC21-A88B-454D-B91D-2B87DEB60E4C}" srcOrd="0" destOrd="0" presId="urn:microsoft.com/office/officeart/2005/8/layout/vList2"/>
    <dgm:cxn modelId="{7184AD35-9646-414C-9431-942E23DF9135}" srcId="{325B0FB7-DD35-4B09-99A8-2C1EE71F8150}" destId="{F422E08C-301E-4CBB-A470-5DA869BB9069}" srcOrd="0" destOrd="0" parTransId="{5FB86AFF-7D79-407F-80E3-6B50F6371BAC}" sibTransId="{99A6A2BA-FDA2-4889-BA9D-286CF440828F}"/>
    <dgm:cxn modelId="{B15235D0-4AEE-40C6-ADED-5FA0FCBCC4C1}" srcId="{325B0FB7-DD35-4B09-99A8-2C1EE71F8150}" destId="{5269C0FE-1A55-4F76-8B3D-CB74AE672C35}" srcOrd="1" destOrd="0" parTransId="{73251225-F8A2-45AB-B1A7-5FBB79666C57}" sibTransId="{17A52602-CF63-4D8C-B0C0-F187B9F623FE}"/>
    <dgm:cxn modelId="{9FE609F9-D684-425D-ACED-F6178F68B8D3}" srcId="{325B0FB7-DD35-4B09-99A8-2C1EE71F8150}" destId="{8CB7CACC-0231-4A6F-AF30-6EA73E507662}" srcOrd="2" destOrd="0" parTransId="{AE19D08F-761C-4A93-9825-245D3C72D75C}" sibTransId="{9163DBD0-9CE4-4CD8-82AF-17117F399123}"/>
    <dgm:cxn modelId="{56AB469E-196D-4F14-8918-EDB0E0BB1AB1}" type="presParOf" srcId="{4324F1CF-AC8C-4D5E-91A5-D5DE039DBC91}" destId="{9F6EF011-FFB2-452B-8DDE-2026BAE25D0B}" srcOrd="0" destOrd="0" presId="urn:microsoft.com/office/officeart/2005/8/layout/vList2"/>
    <dgm:cxn modelId="{8F8753CC-5F55-4481-BF8B-8232003C312E}" type="presParOf" srcId="{4324F1CF-AC8C-4D5E-91A5-D5DE039DBC91}" destId="{32AEF039-83D3-4E18-A84C-1C7974D6AF47}" srcOrd="1" destOrd="0" presId="urn:microsoft.com/office/officeart/2005/8/layout/vList2"/>
    <dgm:cxn modelId="{FFB37633-F7DB-4C3A-8546-29CEB8C2F066}" type="presParOf" srcId="{4324F1CF-AC8C-4D5E-91A5-D5DE039DBC91}" destId="{87AFC130-FC3F-43E2-A64F-E3C661DCB31C}" srcOrd="2" destOrd="0" presId="urn:microsoft.com/office/officeart/2005/8/layout/vList2"/>
    <dgm:cxn modelId="{A1B3AAB0-1337-4F1D-AFDD-C7E7EA236BC4}" type="presParOf" srcId="{4324F1CF-AC8C-4D5E-91A5-D5DE039DBC91}" destId="{1E9DB8E9-8069-4E3F-8F12-5547648E4325}" srcOrd="3" destOrd="0" presId="urn:microsoft.com/office/officeart/2005/8/layout/vList2"/>
    <dgm:cxn modelId="{B99B3480-9CFB-47E5-9DB6-63D58BBCB423}" type="presParOf" srcId="{4324F1CF-AC8C-4D5E-91A5-D5DE039DBC91}" destId="{D528BC21-A88B-454D-B91D-2B87DEB60E4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083B5F0-7528-47F5-B302-6BF35F0EFDFC}" type="doc">
      <dgm:prSet loTypeId="urn:microsoft.com/office/officeart/2005/8/layout/vList2" loCatId="list" qsTypeId="urn:microsoft.com/office/officeart/2005/8/quickstyle/simple1#5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DC01E73-3536-4C55-9671-9A2EAC1E5D39}">
      <dgm:prSet/>
      <dgm:spPr/>
      <dgm:t>
        <a:bodyPr/>
        <a:lstStyle/>
        <a:p>
          <a:r>
            <a:rPr lang="pt-BR"/>
            <a:t>Na análise de subgrupo, para pacientes com menos de 12 meses de idade, a redução do CNAF não foi significativa após PDSA 1. Após PDSA 2, a duração do CNAF diminuiu de 2,0 a 1,7 dias e depois para 1,2 dias após PDSA 3 e 4. </a:t>
          </a:r>
          <a:endParaRPr lang="en-US"/>
        </a:p>
      </dgm:t>
    </dgm:pt>
    <dgm:pt modelId="{BD129E2B-EB8E-41CA-ACDF-6D971299CC28}" type="parTrans" cxnId="{C8B87516-6C9B-407C-A450-0E85B60C296B}">
      <dgm:prSet/>
      <dgm:spPr/>
      <dgm:t>
        <a:bodyPr/>
        <a:lstStyle/>
        <a:p>
          <a:endParaRPr lang="en-US"/>
        </a:p>
      </dgm:t>
    </dgm:pt>
    <dgm:pt modelId="{DEFCAD57-9D88-4895-9F49-9F5AE19E1418}" type="sibTrans" cxnId="{C8B87516-6C9B-407C-A450-0E85B60C296B}">
      <dgm:prSet/>
      <dgm:spPr/>
      <dgm:t>
        <a:bodyPr/>
        <a:lstStyle/>
        <a:p>
          <a:endParaRPr lang="en-US"/>
        </a:p>
      </dgm:t>
    </dgm:pt>
    <dgm:pt modelId="{CC179F62-E820-470C-8AB2-140B0CDE82B7}">
      <dgm:prSet/>
      <dgm:spPr/>
      <dgm:t>
        <a:bodyPr/>
        <a:lstStyle/>
        <a:p>
          <a:r>
            <a:rPr lang="pt-BR"/>
            <a:t>O grupo de 12 a 24 meses, em comparação, teve uma diminuição na duração da CNAF de 1,7 para 1,1 dias durante o PDSA 1, mas não diminui mais depois disso.</a:t>
          </a:r>
          <a:endParaRPr lang="en-US"/>
        </a:p>
      </dgm:t>
    </dgm:pt>
    <dgm:pt modelId="{21EB340D-0D14-498C-9089-912E891DA959}" type="parTrans" cxnId="{14587412-C6E8-417B-9625-C0E75F7F2364}">
      <dgm:prSet/>
      <dgm:spPr/>
      <dgm:t>
        <a:bodyPr/>
        <a:lstStyle/>
        <a:p>
          <a:endParaRPr lang="en-US"/>
        </a:p>
      </dgm:t>
    </dgm:pt>
    <dgm:pt modelId="{CA916CA4-63AA-4416-A4EA-C0F2DE8ED128}" type="sibTrans" cxnId="{14587412-C6E8-417B-9625-C0E75F7F2364}">
      <dgm:prSet/>
      <dgm:spPr/>
      <dgm:t>
        <a:bodyPr/>
        <a:lstStyle/>
        <a:p>
          <a:endParaRPr lang="en-US"/>
        </a:p>
      </dgm:t>
    </dgm:pt>
    <dgm:pt modelId="{FEC99C4C-87FB-46D1-A87A-CAC6D7038A8C}" type="pres">
      <dgm:prSet presAssocID="{2083B5F0-7528-47F5-B302-6BF35F0EFDF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3A2E0F88-0721-4CD6-8C88-1B4A3192267F}" type="pres">
      <dgm:prSet presAssocID="{4DC01E73-3536-4C55-9671-9A2EAC1E5D3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F4C5E3E-A665-44E7-BA90-5479A66F43C4}" type="pres">
      <dgm:prSet presAssocID="{DEFCAD57-9D88-4895-9F49-9F5AE19E1418}" presName="spacer" presStyleCnt="0"/>
      <dgm:spPr/>
    </dgm:pt>
    <dgm:pt modelId="{C9210969-3AB7-4E2A-B208-25407BEEC046}" type="pres">
      <dgm:prSet presAssocID="{CC179F62-E820-470C-8AB2-140B0CDE82B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C8B87516-6C9B-407C-A450-0E85B60C296B}" srcId="{2083B5F0-7528-47F5-B302-6BF35F0EFDFC}" destId="{4DC01E73-3536-4C55-9671-9A2EAC1E5D39}" srcOrd="0" destOrd="0" parTransId="{BD129E2B-EB8E-41CA-ACDF-6D971299CC28}" sibTransId="{DEFCAD57-9D88-4895-9F49-9F5AE19E1418}"/>
    <dgm:cxn modelId="{75CB8964-7FCE-4033-873F-61497D9BD8BF}" type="presOf" srcId="{CC179F62-E820-470C-8AB2-140B0CDE82B7}" destId="{C9210969-3AB7-4E2A-B208-25407BEEC046}" srcOrd="0" destOrd="0" presId="urn:microsoft.com/office/officeart/2005/8/layout/vList2"/>
    <dgm:cxn modelId="{C701C36A-B9F4-416E-B991-349587D7B163}" type="presOf" srcId="{4DC01E73-3536-4C55-9671-9A2EAC1E5D39}" destId="{3A2E0F88-0721-4CD6-8C88-1B4A3192267F}" srcOrd="0" destOrd="0" presId="urn:microsoft.com/office/officeart/2005/8/layout/vList2"/>
    <dgm:cxn modelId="{87EE041B-B81A-4FFB-BB6B-2944C8DBBBAA}" type="presOf" srcId="{2083B5F0-7528-47F5-B302-6BF35F0EFDFC}" destId="{FEC99C4C-87FB-46D1-A87A-CAC6D7038A8C}" srcOrd="0" destOrd="0" presId="urn:microsoft.com/office/officeart/2005/8/layout/vList2"/>
    <dgm:cxn modelId="{14587412-C6E8-417B-9625-C0E75F7F2364}" srcId="{2083B5F0-7528-47F5-B302-6BF35F0EFDFC}" destId="{CC179F62-E820-470C-8AB2-140B0CDE82B7}" srcOrd="1" destOrd="0" parTransId="{21EB340D-0D14-498C-9089-912E891DA959}" sibTransId="{CA916CA4-63AA-4416-A4EA-C0F2DE8ED128}"/>
    <dgm:cxn modelId="{2CAF7B21-C065-4668-A1CB-17D7328E92DD}" type="presParOf" srcId="{FEC99C4C-87FB-46D1-A87A-CAC6D7038A8C}" destId="{3A2E0F88-0721-4CD6-8C88-1B4A3192267F}" srcOrd="0" destOrd="0" presId="urn:microsoft.com/office/officeart/2005/8/layout/vList2"/>
    <dgm:cxn modelId="{7CE92052-73D7-4CBE-9692-023AAE256EDB}" type="presParOf" srcId="{FEC99C4C-87FB-46D1-A87A-CAC6D7038A8C}" destId="{7F4C5E3E-A665-44E7-BA90-5479A66F43C4}" srcOrd="1" destOrd="0" presId="urn:microsoft.com/office/officeart/2005/8/layout/vList2"/>
    <dgm:cxn modelId="{AB038FA1-C97A-43A9-A432-E674F405F662}" type="presParOf" srcId="{FEC99C4C-87FB-46D1-A87A-CAC6D7038A8C}" destId="{C9210969-3AB7-4E2A-B208-25407BEEC046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1DB6CA3-0A8B-429C-BDAD-7914123A042F}" type="doc">
      <dgm:prSet loTypeId="urn:microsoft.com/office/officeart/2005/8/layout/vList5" loCatId="list" qsTypeId="urn:microsoft.com/office/officeart/2005/8/quickstyle/simple1#6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7E4F2FE0-272D-4F8B-8ECF-ACBA694697E6}">
      <dgm:prSet/>
      <dgm:spPr/>
      <dgm:t>
        <a:bodyPr/>
        <a:lstStyle/>
        <a:p>
          <a:r>
            <a:rPr lang="pt-BR"/>
            <a:t>Internação hospitalar:</a:t>
          </a:r>
          <a:endParaRPr lang="en-US"/>
        </a:p>
      </dgm:t>
    </dgm:pt>
    <dgm:pt modelId="{C05BD06E-406C-4BFE-AEE1-1805765481C2}" type="parTrans" cxnId="{B1FCA3AB-BB21-4F9F-AC6A-150859FFA13B}">
      <dgm:prSet/>
      <dgm:spPr/>
      <dgm:t>
        <a:bodyPr/>
        <a:lstStyle/>
        <a:p>
          <a:endParaRPr lang="en-US"/>
        </a:p>
      </dgm:t>
    </dgm:pt>
    <dgm:pt modelId="{B6066365-F4ED-41BA-83DB-13B87D859239}" type="sibTrans" cxnId="{B1FCA3AB-BB21-4F9F-AC6A-150859FFA13B}">
      <dgm:prSet/>
      <dgm:spPr/>
      <dgm:t>
        <a:bodyPr/>
        <a:lstStyle/>
        <a:p>
          <a:endParaRPr lang="en-US"/>
        </a:p>
      </dgm:t>
    </dgm:pt>
    <dgm:pt modelId="{F327A5AC-5A6B-4CCC-9E6C-CBC4C99CAE0C}">
      <dgm:prSet/>
      <dgm:spPr/>
      <dgm:t>
        <a:bodyPr/>
        <a:lstStyle/>
        <a:p>
          <a:r>
            <a:rPr lang="pt-BR"/>
            <a:t>Menores de 12 meses:</a:t>
          </a:r>
          <a:endParaRPr lang="en-US"/>
        </a:p>
      </dgm:t>
    </dgm:pt>
    <dgm:pt modelId="{2DA879CF-DBC2-4D7B-B05B-6A02B3385A67}" type="parTrans" cxnId="{29D83AE0-CCCA-4AE7-ABA9-D09C3B4877E1}">
      <dgm:prSet/>
      <dgm:spPr/>
      <dgm:t>
        <a:bodyPr/>
        <a:lstStyle/>
        <a:p>
          <a:endParaRPr lang="en-US"/>
        </a:p>
      </dgm:t>
    </dgm:pt>
    <dgm:pt modelId="{EC9CBE1B-3F0F-4F77-8346-6B29676B8257}" type="sibTrans" cxnId="{29D83AE0-CCCA-4AE7-ABA9-D09C3B4877E1}">
      <dgm:prSet/>
      <dgm:spPr/>
      <dgm:t>
        <a:bodyPr/>
        <a:lstStyle/>
        <a:p>
          <a:endParaRPr lang="en-US"/>
        </a:p>
      </dgm:t>
    </dgm:pt>
    <dgm:pt modelId="{CFC16E73-3D9F-44CB-86C0-38F2793A805A}">
      <dgm:prSet/>
      <dgm:spPr/>
      <dgm:t>
        <a:bodyPr/>
        <a:lstStyle/>
        <a:p>
          <a:r>
            <a:rPr lang="pt-BR"/>
            <a:t>Diminuição de 5,5 para 3,9 dias após alguns meses de PDSA 1, e para 3,1 dias após PDSA 3 e 4.</a:t>
          </a:r>
          <a:endParaRPr lang="en-US"/>
        </a:p>
      </dgm:t>
    </dgm:pt>
    <dgm:pt modelId="{E7CB2CB1-F590-4305-9DB9-5B962DBF5684}" type="parTrans" cxnId="{AFC275FA-E0D4-4CA8-87BD-ED6F0D367E21}">
      <dgm:prSet/>
      <dgm:spPr/>
      <dgm:t>
        <a:bodyPr/>
        <a:lstStyle/>
        <a:p>
          <a:endParaRPr lang="en-US"/>
        </a:p>
      </dgm:t>
    </dgm:pt>
    <dgm:pt modelId="{D2023C11-A9E5-450B-979E-A5CD4DB0240B}" type="sibTrans" cxnId="{AFC275FA-E0D4-4CA8-87BD-ED6F0D367E21}">
      <dgm:prSet/>
      <dgm:spPr/>
      <dgm:t>
        <a:bodyPr/>
        <a:lstStyle/>
        <a:p>
          <a:endParaRPr lang="en-US"/>
        </a:p>
      </dgm:t>
    </dgm:pt>
    <dgm:pt modelId="{F1676956-2C49-4FF0-9AC8-01B83FC5AC91}">
      <dgm:prSet/>
      <dgm:spPr/>
      <dgm:t>
        <a:bodyPr/>
        <a:lstStyle/>
        <a:p>
          <a:r>
            <a:rPr lang="pt-BR"/>
            <a:t>Entre 12 e 24 meses:</a:t>
          </a:r>
          <a:endParaRPr lang="en-US"/>
        </a:p>
      </dgm:t>
    </dgm:pt>
    <dgm:pt modelId="{17168DE3-CD9D-4E7B-AF3D-E402C83559C5}" type="parTrans" cxnId="{814288EA-9F0F-435B-B08D-420C495873EA}">
      <dgm:prSet/>
      <dgm:spPr/>
      <dgm:t>
        <a:bodyPr/>
        <a:lstStyle/>
        <a:p>
          <a:endParaRPr lang="en-US"/>
        </a:p>
      </dgm:t>
    </dgm:pt>
    <dgm:pt modelId="{6838A97A-9913-4E41-8B34-C8CEA04D0747}" type="sibTrans" cxnId="{814288EA-9F0F-435B-B08D-420C495873EA}">
      <dgm:prSet/>
      <dgm:spPr/>
      <dgm:t>
        <a:bodyPr/>
        <a:lstStyle/>
        <a:p>
          <a:endParaRPr lang="en-US"/>
        </a:p>
      </dgm:t>
    </dgm:pt>
    <dgm:pt modelId="{F50F4088-0FC2-49A2-B6F7-A2A5CE49B419}">
      <dgm:prSet/>
      <dgm:spPr/>
      <dgm:t>
        <a:bodyPr/>
        <a:lstStyle/>
        <a:p>
          <a:r>
            <a:rPr lang="pt-BR"/>
            <a:t>Diminuiu de 4,5 para 3,5 dias após PDSA 1, para  2,8 dias após PDSA 2 e para 2,5 dias após PDSA 3 e 4.</a:t>
          </a:r>
          <a:endParaRPr lang="en-US"/>
        </a:p>
      </dgm:t>
    </dgm:pt>
    <dgm:pt modelId="{E4F0A516-5FE3-4658-A5ED-E5E6B5BA6CEF}" type="parTrans" cxnId="{86CB1508-A7C9-4C9E-968C-C017C30A6492}">
      <dgm:prSet/>
      <dgm:spPr/>
      <dgm:t>
        <a:bodyPr/>
        <a:lstStyle/>
        <a:p>
          <a:endParaRPr lang="en-US"/>
        </a:p>
      </dgm:t>
    </dgm:pt>
    <dgm:pt modelId="{D5DD1CC8-7642-4C3E-B1B3-51EEC17D7492}" type="sibTrans" cxnId="{86CB1508-A7C9-4C9E-968C-C017C30A6492}">
      <dgm:prSet/>
      <dgm:spPr/>
      <dgm:t>
        <a:bodyPr/>
        <a:lstStyle/>
        <a:p>
          <a:endParaRPr lang="en-US"/>
        </a:p>
      </dgm:t>
    </dgm:pt>
    <dgm:pt modelId="{E7A6FD72-4B82-4BD6-9D41-DCE79261FE18}" type="pres">
      <dgm:prSet presAssocID="{F1DB6CA3-0A8B-429C-BDAD-7914123A04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16AAAFCD-E51D-4653-AE09-3CD1F40C73B2}" type="pres">
      <dgm:prSet presAssocID="{7E4F2FE0-272D-4F8B-8ECF-ACBA694697E6}" presName="linNode" presStyleCnt="0"/>
      <dgm:spPr/>
    </dgm:pt>
    <dgm:pt modelId="{DFFDF80C-0AE8-41C9-BDAF-6BDF06B32CED}" type="pres">
      <dgm:prSet presAssocID="{7E4F2FE0-272D-4F8B-8ECF-ACBA694697E6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94899C2-B3C3-4B42-9EFD-FA600485A8B2}" type="pres">
      <dgm:prSet presAssocID="{7E4F2FE0-272D-4F8B-8ECF-ACBA694697E6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A97AAB1-22FE-4F11-A8B0-7534E3798BFC}" type="presOf" srcId="{F1676956-2C49-4FF0-9AC8-01B83FC5AC91}" destId="{894899C2-B3C3-4B42-9EFD-FA600485A8B2}" srcOrd="0" destOrd="2" presId="urn:microsoft.com/office/officeart/2005/8/layout/vList5"/>
    <dgm:cxn modelId="{86CB1508-A7C9-4C9E-968C-C017C30A6492}" srcId="{F1676956-2C49-4FF0-9AC8-01B83FC5AC91}" destId="{F50F4088-0FC2-49A2-B6F7-A2A5CE49B419}" srcOrd="0" destOrd="0" parTransId="{E4F0A516-5FE3-4658-A5ED-E5E6B5BA6CEF}" sibTransId="{D5DD1CC8-7642-4C3E-B1B3-51EEC17D7492}"/>
    <dgm:cxn modelId="{B1FCA3AB-BB21-4F9F-AC6A-150859FFA13B}" srcId="{F1DB6CA3-0A8B-429C-BDAD-7914123A042F}" destId="{7E4F2FE0-272D-4F8B-8ECF-ACBA694697E6}" srcOrd="0" destOrd="0" parTransId="{C05BD06E-406C-4BFE-AEE1-1805765481C2}" sibTransId="{B6066365-F4ED-41BA-83DB-13B87D859239}"/>
    <dgm:cxn modelId="{29D83AE0-CCCA-4AE7-ABA9-D09C3B4877E1}" srcId="{7E4F2FE0-272D-4F8B-8ECF-ACBA694697E6}" destId="{F327A5AC-5A6B-4CCC-9E6C-CBC4C99CAE0C}" srcOrd="0" destOrd="0" parTransId="{2DA879CF-DBC2-4D7B-B05B-6A02B3385A67}" sibTransId="{EC9CBE1B-3F0F-4F77-8346-6B29676B8257}"/>
    <dgm:cxn modelId="{2D3C1E33-42FC-4582-9C02-DE38A73CBF75}" type="presOf" srcId="{CFC16E73-3D9F-44CB-86C0-38F2793A805A}" destId="{894899C2-B3C3-4B42-9EFD-FA600485A8B2}" srcOrd="0" destOrd="1" presId="urn:microsoft.com/office/officeart/2005/8/layout/vList5"/>
    <dgm:cxn modelId="{52FA80D5-40A5-4E82-AFFF-222150460718}" type="presOf" srcId="{F327A5AC-5A6B-4CCC-9E6C-CBC4C99CAE0C}" destId="{894899C2-B3C3-4B42-9EFD-FA600485A8B2}" srcOrd="0" destOrd="0" presId="urn:microsoft.com/office/officeart/2005/8/layout/vList5"/>
    <dgm:cxn modelId="{AFC275FA-E0D4-4CA8-87BD-ED6F0D367E21}" srcId="{F327A5AC-5A6B-4CCC-9E6C-CBC4C99CAE0C}" destId="{CFC16E73-3D9F-44CB-86C0-38F2793A805A}" srcOrd="0" destOrd="0" parTransId="{E7CB2CB1-F590-4305-9DB9-5B962DBF5684}" sibTransId="{D2023C11-A9E5-450B-979E-A5CD4DB0240B}"/>
    <dgm:cxn modelId="{814288EA-9F0F-435B-B08D-420C495873EA}" srcId="{7E4F2FE0-272D-4F8B-8ECF-ACBA694697E6}" destId="{F1676956-2C49-4FF0-9AC8-01B83FC5AC91}" srcOrd="1" destOrd="0" parTransId="{17168DE3-CD9D-4E7B-AF3D-E402C83559C5}" sibTransId="{6838A97A-9913-4E41-8B34-C8CEA04D0747}"/>
    <dgm:cxn modelId="{025465BA-6B76-4854-B972-7441ECC8832D}" type="presOf" srcId="{F50F4088-0FC2-49A2-B6F7-A2A5CE49B419}" destId="{894899C2-B3C3-4B42-9EFD-FA600485A8B2}" srcOrd="0" destOrd="3" presId="urn:microsoft.com/office/officeart/2005/8/layout/vList5"/>
    <dgm:cxn modelId="{A5DDEB59-8C4F-4CCA-9E84-EB92DAB21D60}" type="presOf" srcId="{7E4F2FE0-272D-4F8B-8ECF-ACBA694697E6}" destId="{DFFDF80C-0AE8-41C9-BDAF-6BDF06B32CED}" srcOrd="0" destOrd="0" presId="urn:microsoft.com/office/officeart/2005/8/layout/vList5"/>
    <dgm:cxn modelId="{FFB2BB8E-0724-46F8-BC41-C5BCA2A41FB1}" type="presOf" srcId="{F1DB6CA3-0A8B-429C-BDAD-7914123A042F}" destId="{E7A6FD72-4B82-4BD6-9D41-DCE79261FE18}" srcOrd="0" destOrd="0" presId="urn:microsoft.com/office/officeart/2005/8/layout/vList5"/>
    <dgm:cxn modelId="{74B1EC75-B740-4421-A2E2-39EB52839096}" type="presParOf" srcId="{E7A6FD72-4B82-4BD6-9D41-DCE79261FE18}" destId="{16AAAFCD-E51D-4653-AE09-3CD1F40C73B2}" srcOrd="0" destOrd="0" presId="urn:microsoft.com/office/officeart/2005/8/layout/vList5"/>
    <dgm:cxn modelId="{5B5A4350-BE69-4713-B0AF-D95F4B44FB50}" type="presParOf" srcId="{16AAAFCD-E51D-4653-AE09-3CD1F40C73B2}" destId="{DFFDF80C-0AE8-41C9-BDAF-6BDF06B32CED}" srcOrd="0" destOrd="0" presId="urn:microsoft.com/office/officeart/2005/8/layout/vList5"/>
    <dgm:cxn modelId="{35C22A02-37A4-47A4-8054-63E12B385B25}" type="presParOf" srcId="{16AAAFCD-E51D-4653-AE09-3CD1F40C73B2}" destId="{894899C2-B3C3-4B42-9EFD-FA600485A8B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954E638-6CD2-4312-9630-4BC9E599DAFB}" type="doc">
      <dgm:prSet loTypeId="urn:microsoft.com/office/officeart/2005/8/layout/vList2" loCatId="list" qsTypeId="urn:microsoft.com/office/officeart/2005/8/quickstyle/simple1#7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C72D73E-AF51-472E-9BCC-D71000B66982}">
      <dgm:prSet/>
      <dgm:spPr/>
      <dgm:t>
        <a:bodyPr/>
        <a:lstStyle/>
        <a:p>
          <a:r>
            <a:rPr lang="pt-BR"/>
            <a:t>O uso de ventilação não invasiva não aumentou ao longo do projeto.</a:t>
          </a:r>
          <a:endParaRPr lang="en-US"/>
        </a:p>
      </dgm:t>
    </dgm:pt>
    <dgm:pt modelId="{0ADCA375-2BB0-4DD4-B7E2-A06CFE53B61A}" type="parTrans" cxnId="{85A6B56F-B49C-4912-BA0B-B87488308893}">
      <dgm:prSet/>
      <dgm:spPr/>
      <dgm:t>
        <a:bodyPr/>
        <a:lstStyle/>
        <a:p>
          <a:endParaRPr lang="en-US"/>
        </a:p>
      </dgm:t>
    </dgm:pt>
    <dgm:pt modelId="{F12E886B-3EDF-464F-A62A-2BB9ECAA1B52}" type="sibTrans" cxnId="{85A6B56F-B49C-4912-BA0B-B87488308893}">
      <dgm:prSet/>
      <dgm:spPr/>
      <dgm:t>
        <a:bodyPr/>
        <a:lstStyle/>
        <a:p>
          <a:endParaRPr lang="en-US"/>
        </a:p>
      </dgm:t>
    </dgm:pt>
    <dgm:pt modelId="{6AEF8231-FE61-415E-850D-3EF5BBBC4999}">
      <dgm:prSet/>
      <dgm:spPr/>
      <dgm:t>
        <a:bodyPr/>
        <a:lstStyle/>
        <a:p>
          <a:r>
            <a:rPr lang="pt-BR"/>
            <a:t>Taxa do uso de ventilação mecânica diminuiu significativamente de 17,3% para 2,3% ao longo do estudo (p &lt; 0,001).</a:t>
          </a:r>
          <a:endParaRPr lang="en-US"/>
        </a:p>
      </dgm:t>
    </dgm:pt>
    <dgm:pt modelId="{763DB6CA-0A53-47D4-B3C3-6AE4AAE8910D}" type="parTrans" cxnId="{221D85B9-372F-4D72-9C0B-2BB9FC60A0A8}">
      <dgm:prSet/>
      <dgm:spPr/>
      <dgm:t>
        <a:bodyPr/>
        <a:lstStyle/>
        <a:p>
          <a:endParaRPr lang="en-US"/>
        </a:p>
      </dgm:t>
    </dgm:pt>
    <dgm:pt modelId="{B75DB1D3-A4A8-4923-B871-C2F0DB9ACC8F}" type="sibTrans" cxnId="{221D85B9-372F-4D72-9C0B-2BB9FC60A0A8}">
      <dgm:prSet/>
      <dgm:spPr/>
      <dgm:t>
        <a:bodyPr/>
        <a:lstStyle/>
        <a:p>
          <a:endParaRPr lang="en-US"/>
        </a:p>
      </dgm:t>
    </dgm:pt>
    <dgm:pt modelId="{11B1B813-5F64-4274-A245-2AFE81CACB03}">
      <dgm:prSet/>
      <dgm:spPr/>
      <dgm:t>
        <a:bodyPr/>
        <a:lstStyle/>
        <a:p>
          <a:r>
            <a:rPr lang="pt-BR"/>
            <a:t>As taxas de readmissão hospitalar e UTIP em 7 dias foram inalteradas ao longo do projeto. </a:t>
          </a:r>
          <a:endParaRPr lang="en-US"/>
        </a:p>
      </dgm:t>
    </dgm:pt>
    <dgm:pt modelId="{1E6B1A83-8429-4585-8F95-2B7A03B77961}" type="parTrans" cxnId="{63CD161B-B750-4C61-AD45-03E142997CC6}">
      <dgm:prSet/>
      <dgm:spPr/>
      <dgm:t>
        <a:bodyPr/>
        <a:lstStyle/>
        <a:p>
          <a:endParaRPr lang="en-US"/>
        </a:p>
      </dgm:t>
    </dgm:pt>
    <dgm:pt modelId="{689E8B06-CDE9-42C9-B554-68872A9A1245}" type="sibTrans" cxnId="{63CD161B-B750-4C61-AD45-03E142997CC6}">
      <dgm:prSet/>
      <dgm:spPr/>
      <dgm:t>
        <a:bodyPr/>
        <a:lstStyle/>
        <a:p>
          <a:endParaRPr lang="en-US"/>
        </a:p>
      </dgm:t>
    </dgm:pt>
    <dgm:pt modelId="{689EB1F4-1A7B-44E8-916A-3151E1EB7A03}">
      <dgm:prSet/>
      <dgm:spPr/>
      <dgm:t>
        <a:bodyPr/>
        <a:lstStyle/>
        <a:p>
          <a:r>
            <a:rPr lang="pt-BR"/>
            <a:t>A porcentagem de pacientes com alta da UTIP significativamente</a:t>
          </a:r>
          <a:endParaRPr lang="en-US"/>
        </a:p>
      </dgm:t>
    </dgm:pt>
    <dgm:pt modelId="{01206E4F-7A38-4B38-B4D8-B95A5C7DA4AD}" type="parTrans" cxnId="{2DC6575B-A3E5-496F-8AE5-C64EC8E36FCD}">
      <dgm:prSet/>
      <dgm:spPr/>
      <dgm:t>
        <a:bodyPr/>
        <a:lstStyle/>
        <a:p>
          <a:endParaRPr lang="en-US"/>
        </a:p>
      </dgm:t>
    </dgm:pt>
    <dgm:pt modelId="{CEB6B3E5-3F23-44C6-9915-2AB2CAD2A76C}" type="sibTrans" cxnId="{2DC6575B-A3E5-496F-8AE5-C64EC8E36FCD}">
      <dgm:prSet/>
      <dgm:spPr/>
      <dgm:t>
        <a:bodyPr/>
        <a:lstStyle/>
        <a:p>
          <a:endParaRPr lang="en-US"/>
        </a:p>
      </dgm:t>
    </dgm:pt>
    <dgm:pt modelId="{1AAB67BC-7F62-4FA7-9F42-1D1DEED52A2C}">
      <dgm:prSet/>
      <dgm:spPr/>
      <dgm:t>
        <a:bodyPr/>
        <a:lstStyle/>
        <a:p>
          <a:r>
            <a:rPr lang="pt-BR"/>
            <a:t>aumentou de 6,2% para 21,5% ao final do projeto (p &lt; 0,001)</a:t>
          </a:r>
          <a:endParaRPr lang="en-US"/>
        </a:p>
      </dgm:t>
    </dgm:pt>
    <dgm:pt modelId="{9E0A89BD-DC61-41CA-A4AF-AA67D75C6522}" type="parTrans" cxnId="{C421FD94-7DAC-46C5-9AA7-DB18FB7D1A2C}">
      <dgm:prSet/>
      <dgm:spPr/>
      <dgm:t>
        <a:bodyPr/>
        <a:lstStyle/>
        <a:p>
          <a:endParaRPr lang="en-US"/>
        </a:p>
      </dgm:t>
    </dgm:pt>
    <dgm:pt modelId="{9C4ECDA7-502B-44CE-B768-F406513C6F59}" type="sibTrans" cxnId="{C421FD94-7DAC-46C5-9AA7-DB18FB7D1A2C}">
      <dgm:prSet/>
      <dgm:spPr/>
      <dgm:t>
        <a:bodyPr/>
        <a:lstStyle/>
        <a:p>
          <a:endParaRPr lang="en-US"/>
        </a:p>
      </dgm:t>
    </dgm:pt>
    <dgm:pt modelId="{181A038F-2F9D-4DB4-B592-862F2BAB9A2C}" type="pres">
      <dgm:prSet presAssocID="{0954E638-6CD2-4312-9630-4BC9E599DAF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D7DB81B-4833-4CD9-A908-72CF0F398FA0}" type="pres">
      <dgm:prSet presAssocID="{0C72D73E-AF51-472E-9BCC-D71000B66982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6B89F90-E1E3-4F09-AB29-A346E9876488}" type="pres">
      <dgm:prSet presAssocID="{F12E886B-3EDF-464F-A62A-2BB9ECAA1B52}" presName="spacer" presStyleCnt="0"/>
      <dgm:spPr/>
    </dgm:pt>
    <dgm:pt modelId="{EC237435-FF13-4F1B-8563-62AC0343CDFF}" type="pres">
      <dgm:prSet presAssocID="{6AEF8231-FE61-415E-850D-3EF5BBBC4999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035C7C4-9B41-43A3-9473-360D41858421}" type="pres">
      <dgm:prSet presAssocID="{B75DB1D3-A4A8-4923-B871-C2F0DB9ACC8F}" presName="spacer" presStyleCnt="0"/>
      <dgm:spPr/>
    </dgm:pt>
    <dgm:pt modelId="{2933AF19-2500-4BBB-80DC-407A9C4AE03D}" type="pres">
      <dgm:prSet presAssocID="{11B1B813-5F64-4274-A245-2AFE81CACB03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C4A3C2D-F311-4010-AECB-B1921C57AE40}" type="pres">
      <dgm:prSet presAssocID="{689E8B06-CDE9-42C9-B554-68872A9A1245}" presName="spacer" presStyleCnt="0"/>
      <dgm:spPr/>
    </dgm:pt>
    <dgm:pt modelId="{4FFE8ED6-B8CF-422F-83EC-22FB499D3E19}" type="pres">
      <dgm:prSet presAssocID="{689EB1F4-1A7B-44E8-916A-3151E1EB7A03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389039F-B15A-48EA-984F-5833ED92E919}" type="pres">
      <dgm:prSet presAssocID="{CEB6B3E5-3F23-44C6-9915-2AB2CAD2A76C}" presName="spacer" presStyleCnt="0"/>
      <dgm:spPr/>
    </dgm:pt>
    <dgm:pt modelId="{138CAABC-BFB7-4B16-854D-78F936D2C947}" type="pres">
      <dgm:prSet presAssocID="{1AAB67BC-7F62-4FA7-9F42-1D1DEED52A2C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B1F95B03-A230-4FAA-ACDA-BF5478584A2C}" type="presOf" srcId="{0C72D73E-AF51-472E-9BCC-D71000B66982}" destId="{DD7DB81B-4833-4CD9-A908-72CF0F398FA0}" srcOrd="0" destOrd="0" presId="urn:microsoft.com/office/officeart/2005/8/layout/vList2"/>
    <dgm:cxn modelId="{2DC6575B-A3E5-496F-8AE5-C64EC8E36FCD}" srcId="{0954E638-6CD2-4312-9630-4BC9E599DAFB}" destId="{689EB1F4-1A7B-44E8-916A-3151E1EB7A03}" srcOrd="3" destOrd="0" parTransId="{01206E4F-7A38-4B38-B4D8-B95A5C7DA4AD}" sibTransId="{CEB6B3E5-3F23-44C6-9915-2AB2CAD2A76C}"/>
    <dgm:cxn modelId="{B587377A-E84F-40FA-8B35-5B9DDC3ACDE7}" type="presOf" srcId="{6AEF8231-FE61-415E-850D-3EF5BBBC4999}" destId="{EC237435-FF13-4F1B-8563-62AC0343CDFF}" srcOrd="0" destOrd="0" presId="urn:microsoft.com/office/officeart/2005/8/layout/vList2"/>
    <dgm:cxn modelId="{63CD161B-B750-4C61-AD45-03E142997CC6}" srcId="{0954E638-6CD2-4312-9630-4BC9E599DAFB}" destId="{11B1B813-5F64-4274-A245-2AFE81CACB03}" srcOrd="2" destOrd="0" parTransId="{1E6B1A83-8429-4585-8F95-2B7A03B77961}" sibTransId="{689E8B06-CDE9-42C9-B554-68872A9A1245}"/>
    <dgm:cxn modelId="{C421FD94-7DAC-46C5-9AA7-DB18FB7D1A2C}" srcId="{0954E638-6CD2-4312-9630-4BC9E599DAFB}" destId="{1AAB67BC-7F62-4FA7-9F42-1D1DEED52A2C}" srcOrd="4" destOrd="0" parTransId="{9E0A89BD-DC61-41CA-A4AF-AA67D75C6522}" sibTransId="{9C4ECDA7-502B-44CE-B768-F406513C6F59}"/>
    <dgm:cxn modelId="{221D85B9-372F-4D72-9C0B-2BB9FC60A0A8}" srcId="{0954E638-6CD2-4312-9630-4BC9E599DAFB}" destId="{6AEF8231-FE61-415E-850D-3EF5BBBC4999}" srcOrd="1" destOrd="0" parTransId="{763DB6CA-0A53-47D4-B3C3-6AE4AAE8910D}" sibTransId="{B75DB1D3-A4A8-4923-B871-C2F0DB9ACC8F}"/>
    <dgm:cxn modelId="{5BCF53B8-B954-40FF-9F9E-442B435C0696}" type="presOf" srcId="{0954E638-6CD2-4312-9630-4BC9E599DAFB}" destId="{181A038F-2F9D-4DB4-B592-862F2BAB9A2C}" srcOrd="0" destOrd="0" presId="urn:microsoft.com/office/officeart/2005/8/layout/vList2"/>
    <dgm:cxn modelId="{522A9AB9-F18E-41D0-B20A-9EEC5ABE305A}" type="presOf" srcId="{689EB1F4-1A7B-44E8-916A-3151E1EB7A03}" destId="{4FFE8ED6-B8CF-422F-83EC-22FB499D3E19}" srcOrd="0" destOrd="0" presId="urn:microsoft.com/office/officeart/2005/8/layout/vList2"/>
    <dgm:cxn modelId="{6506504B-88EC-4569-BC9A-E76EAC3FD240}" type="presOf" srcId="{11B1B813-5F64-4274-A245-2AFE81CACB03}" destId="{2933AF19-2500-4BBB-80DC-407A9C4AE03D}" srcOrd="0" destOrd="0" presId="urn:microsoft.com/office/officeart/2005/8/layout/vList2"/>
    <dgm:cxn modelId="{85A6B56F-B49C-4912-BA0B-B87488308893}" srcId="{0954E638-6CD2-4312-9630-4BC9E599DAFB}" destId="{0C72D73E-AF51-472E-9BCC-D71000B66982}" srcOrd="0" destOrd="0" parTransId="{0ADCA375-2BB0-4DD4-B7E2-A06CFE53B61A}" sibTransId="{F12E886B-3EDF-464F-A62A-2BB9ECAA1B52}"/>
    <dgm:cxn modelId="{09E502BC-4DD7-4AA9-AB5D-87B13520D365}" type="presOf" srcId="{1AAB67BC-7F62-4FA7-9F42-1D1DEED52A2C}" destId="{138CAABC-BFB7-4B16-854D-78F936D2C947}" srcOrd="0" destOrd="0" presId="urn:microsoft.com/office/officeart/2005/8/layout/vList2"/>
    <dgm:cxn modelId="{C38BA142-DBF0-4BC2-B209-BDE92CEF5E6E}" type="presParOf" srcId="{181A038F-2F9D-4DB4-B592-862F2BAB9A2C}" destId="{DD7DB81B-4833-4CD9-A908-72CF0F398FA0}" srcOrd="0" destOrd="0" presId="urn:microsoft.com/office/officeart/2005/8/layout/vList2"/>
    <dgm:cxn modelId="{FCE69241-AE32-447C-84D7-11537EA9692B}" type="presParOf" srcId="{181A038F-2F9D-4DB4-B592-862F2BAB9A2C}" destId="{A6B89F90-E1E3-4F09-AB29-A346E9876488}" srcOrd="1" destOrd="0" presId="urn:microsoft.com/office/officeart/2005/8/layout/vList2"/>
    <dgm:cxn modelId="{B140285F-FE2B-485B-978F-2DE49E4D966D}" type="presParOf" srcId="{181A038F-2F9D-4DB4-B592-862F2BAB9A2C}" destId="{EC237435-FF13-4F1B-8563-62AC0343CDFF}" srcOrd="2" destOrd="0" presId="urn:microsoft.com/office/officeart/2005/8/layout/vList2"/>
    <dgm:cxn modelId="{B1F26042-D1F0-423D-A6CF-8504B95A0F26}" type="presParOf" srcId="{181A038F-2F9D-4DB4-B592-862F2BAB9A2C}" destId="{4035C7C4-9B41-43A3-9473-360D41858421}" srcOrd="3" destOrd="0" presId="urn:microsoft.com/office/officeart/2005/8/layout/vList2"/>
    <dgm:cxn modelId="{A7E36217-E6F2-4907-A1E4-9A320F3A59AA}" type="presParOf" srcId="{181A038F-2F9D-4DB4-B592-862F2BAB9A2C}" destId="{2933AF19-2500-4BBB-80DC-407A9C4AE03D}" srcOrd="4" destOrd="0" presId="urn:microsoft.com/office/officeart/2005/8/layout/vList2"/>
    <dgm:cxn modelId="{A94030CC-D0B7-446A-B72E-FD7DC2CF1FDE}" type="presParOf" srcId="{181A038F-2F9D-4DB4-B592-862F2BAB9A2C}" destId="{BC4A3C2D-F311-4010-AECB-B1921C57AE40}" srcOrd="5" destOrd="0" presId="urn:microsoft.com/office/officeart/2005/8/layout/vList2"/>
    <dgm:cxn modelId="{B8F75E2C-25F5-48B2-850C-7A0FC142C437}" type="presParOf" srcId="{181A038F-2F9D-4DB4-B592-862F2BAB9A2C}" destId="{4FFE8ED6-B8CF-422F-83EC-22FB499D3E19}" srcOrd="6" destOrd="0" presId="urn:microsoft.com/office/officeart/2005/8/layout/vList2"/>
    <dgm:cxn modelId="{DF833F5F-1D31-4109-9750-C6DFD168BF44}" type="presParOf" srcId="{181A038F-2F9D-4DB4-B592-862F2BAB9A2C}" destId="{8389039F-B15A-48EA-984F-5833ED92E919}" srcOrd="7" destOrd="0" presId="urn:microsoft.com/office/officeart/2005/8/layout/vList2"/>
    <dgm:cxn modelId="{C7F825C4-A05C-4B03-A5DF-71905E1600D3}" type="presParOf" srcId="{181A038F-2F9D-4DB4-B592-862F2BAB9A2C}" destId="{138CAABC-BFB7-4B16-854D-78F936D2C94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4953F40-FE9B-47BA-9BA2-4BD435AAC515}" type="doc">
      <dgm:prSet loTypeId="urn:microsoft.com/office/officeart/2005/8/layout/vList2" loCatId="list" qsTypeId="urn:microsoft.com/office/officeart/2005/8/quickstyle/simple1#8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2FC5C85-ADE0-4C67-91CB-2DA8C49251CB}">
      <dgm:prSet/>
      <dgm:spPr/>
      <dgm:t>
        <a:bodyPr/>
        <a:lstStyle/>
        <a:p>
          <a:r>
            <a:rPr lang="pt-BR"/>
            <a:t>Os protocolos de gerenciamento de HFNC orientados por RT foram amplamente bem-sucedidos em UTIPs. </a:t>
          </a:r>
          <a:endParaRPr lang="en-US"/>
        </a:p>
      </dgm:t>
    </dgm:pt>
    <dgm:pt modelId="{F9F0B8B9-2AE7-4FC3-9217-675773DBB646}" type="parTrans" cxnId="{28A216FA-FD06-47CF-91F4-D7BCEBEE5E11}">
      <dgm:prSet/>
      <dgm:spPr/>
      <dgm:t>
        <a:bodyPr/>
        <a:lstStyle/>
        <a:p>
          <a:endParaRPr lang="en-US"/>
        </a:p>
      </dgm:t>
    </dgm:pt>
    <dgm:pt modelId="{AF14A118-D65B-4621-862B-58FE47929842}" type="sibTrans" cxnId="{28A216FA-FD06-47CF-91F4-D7BCEBEE5E11}">
      <dgm:prSet/>
      <dgm:spPr/>
      <dgm:t>
        <a:bodyPr/>
        <a:lstStyle/>
        <a:p>
          <a:endParaRPr lang="en-US"/>
        </a:p>
      </dgm:t>
    </dgm:pt>
    <dgm:pt modelId="{909EB7F8-D21F-459A-90E2-0BD7F60EB4C7}">
      <dgm:prSet/>
      <dgm:spPr/>
      <dgm:t>
        <a:bodyPr/>
        <a:lstStyle/>
        <a:p>
          <a:r>
            <a:rPr lang="pt-BR"/>
            <a:t>Pode ser implementado com segurança na UTIP e resultar em diminuição da duração da CNAF, tempo de internação hospitalar e em UTIP, sem aumentar as taxas de uso de ventilação não invasiva, de ventilação mecânica invasiva, readmissão na UTIP ou taxas de readmissão hospitalar. </a:t>
          </a:r>
          <a:endParaRPr lang="en-US"/>
        </a:p>
      </dgm:t>
    </dgm:pt>
    <dgm:pt modelId="{CEF2B8FF-6577-405B-85E5-C4BBCDBF3FE2}" type="parTrans" cxnId="{880E7DBD-99E8-49B5-8398-7547F699ACED}">
      <dgm:prSet/>
      <dgm:spPr/>
      <dgm:t>
        <a:bodyPr/>
        <a:lstStyle/>
        <a:p>
          <a:endParaRPr lang="en-US"/>
        </a:p>
      </dgm:t>
    </dgm:pt>
    <dgm:pt modelId="{38264C45-70A8-487F-9636-C5197B986F47}" type="sibTrans" cxnId="{880E7DBD-99E8-49B5-8398-7547F699ACED}">
      <dgm:prSet/>
      <dgm:spPr/>
      <dgm:t>
        <a:bodyPr/>
        <a:lstStyle/>
        <a:p>
          <a:endParaRPr lang="en-US"/>
        </a:p>
      </dgm:t>
    </dgm:pt>
    <dgm:pt modelId="{5B381309-ADCD-48CD-A672-80D21D3CEF7E}" type="pres">
      <dgm:prSet presAssocID="{84953F40-FE9B-47BA-9BA2-4BD435AAC51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033F5ADC-61B9-4204-8A30-CB257380FAB3}" type="pres">
      <dgm:prSet presAssocID="{72FC5C85-ADE0-4C67-91CB-2DA8C49251C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30CEB41-37CD-4E60-A9A2-7590726CBC73}" type="pres">
      <dgm:prSet presAssocID="{AF14A118-D65B-4621-862B-58FE47929842}" presName="spacer" presStyleCnt="0"/>
      <dgm:spPr/>
    </dgm:pt>
    <dgm:pt modelId="{894F7F10-2C93-4470-93A4-850A3D70F2B4}" type="pres">
      <dgm:prSet presAssocID="{909EB7F8-D21F-459A-90E2-0BD7F60EB4C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8A216FA-FD06-47CF-91F4-D7BCEBEE5E11}" srcId="{84953F40-FE9B-47BA-9BA2-4BD435AAC515}" destId="{72FC5C85-ADE0-4C67-91CB-2DA8C49251CB}" srcOrd="0" destOrd="0" parTransId="{F9F0B8B9-2AE7-4FC3-9217-675773DBB646}" sibTransId="{AF14A118-D65B-4621-862B-58FE47929842}"/>
    <dgm:cxn modelId="{2F2A6636-4BEA-4509-9B26-0D41FCB54936}" type="presOf" srcId="{909EB7F8-D21F-459A-90E2-0BD7F60EB4C7}" destId="{894F7F10-2C93-4470-93A4-850A3D70F2B4}" srcOrd="0" destOrd="0" presId="urn:microsoft.com/office/officeart/2005/8/layout/vList2"/>
    <dgm:cxn modelId="{EC303A39-FEE9-4095-9821-CD92724C86EC}" type="presOf" srcId="{84953F40-FE9B-47BA-9BA2-4BD435AAC515}" destId="{5B381309-ADCD-48CD-A672-80D21D3CEF7E}" srcOrd="0" destOrd="0" presId="urn:microsoft.com/office/officeart/2005/8/layout/vList2"/>
    <dgm:cxn modelId="{880E7DBD-99E8-49B5-8398-7547F699ACED}" srcId="{84953F40-FE9B-47BA-9BA2-4BD435AAC515}" destId="{909EB7F8-D21F-459A-90E2-0BD7F60EB4C7}" srcOrd="1" destOrd="0" parTransId="{CEF2B8FF-6577-405B-85E5-C4BBCDBF3FE2}" sibTransId="{38264C45-70A8-487F-9636-C5197B986F47}"/>
    <dgm:cxn modelId="{3F3AB8FD-D61D-4E11-ADF9-AEEA61CDD0AF}" type="presOf" srcId="{72FC5C85-ADE0-4C67-91CB-2DA8C49251CB}" destId="{033F5ADC-61B9-4204-8A30-CB257380FAB3}" srcOrd="0" destOrd="0" presId="urn:microsoft.com/office/officeart/2005/8/layout/vList2"/>
    <dgm:cxn modelId="{84ACEA6C-B117-48A5-BBED-AFD958B4877E}" type="presParOf" srcId="{5B381309-ADCD-48CD-A672-80D21D3CEF7E}" destId="{033F5ADC-61B9-4204-8A30-CB257380FAB3}" srcOrd="0" destOrd="0" presId="urn:microsoft.com/office/officeart/2005/8/layout/vList2"/>
    <dgm:cxn modelId="{B88FFF63-1FAE-436E-AF63-FFEE4CB7280A}" type="presParOf" srcId="{5B381309-ADCD-48CD-A672-80D21D3CEF7E}" destId="{C30CEB41-37CD-4E60-A9A2-7590726CBC73}" srcOrd="1" destOrd="0" presId="urn:microsoft.com/office/officeart/2005/8/layout/vList2"/>
    <dgm:cxn modelId="{D6BB2442-6ED0-4C21-BCE0-9D09240D467A}" type="presParOf" srcId="{5B381309-ADCD-48CD-A672-80D21D3CEF7E}" destId="{894F7F10-2C93-4470-93A4-850A3D70F2B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880453-ACC9-4AEC-AFE9-79D22F4E980D}">
      <dsp:nvSpPr>
        <dsp:cNvPr id="0" name=""/>
        <dsp:cNvSpPr/>
      </dsp:nvSpPr>
      <dsp:spPr>
        <a:xfrm>
          <a:off x="6243614" y="1537873"/>
          <a:ext cx="1072698" cy="5105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7895"/>
              </a:lnTo>
              <a:lnTo>
                <a:pt x="1072698" y="347895"/>
              </a:lnTo>
              <a:lnTo>
                <a:pt x="1072698" y="510507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617623-8D20-46C6-B15B-032B19073258}">
      <dsp:nvSpPr>
        <dsp:cNvPr id="0" name=""/>
        <dsp:cNvSpPr/>
      </dsp:nvSpPr>
      <dsp:spPr>
        <a:xfrm>
          <a:off x="5170916" y="1537873"/>
          <a:ext cx="1072698" cy="510507"/>
        </a:xfrm>
        <a:custGeom>
          <a:avLst/>
          <a:gdLst/>
          <a:ahLst/>
          <a:cxnLst/>
          <a:rect l="0" t="0" r="0" b="0"/>
          <a:pathLst>
            <a:path>
              <a:moveTo>
                <a:pt x="1072698" y="0"/>
              </a:moveTo>
              <a:lnTo>
                <a:pt x="1072698" y="347895"/>
              </a:lnTo>
              <a:lnTo>
                <a:pt x="0" y="347895"/>
              </a:lnTo>
              <a:lnTo>
                <a:pt x="0" y="510507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265059-1F8C-47EC-ACDC-C128C439AC19}">
      <dsp:nvSpPr>
        <dsp:cNvPr id="0" name=""/>
        <dsp:cNvSpPr/>
      </dsp:nvSpPr>
      <dsp:spPr>
        <a:xfrm>
          <a:off x="1952819" y="1537873"/>
          <a:ext cx="1072698" cy="5105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7895"/>
              </a:lnTo>
              <a:lnTo>
                <a:pt x="1072698" y="347895"/>
              </a:lnTo>
              <a:lnTo>
                <a:pt x="1072698" y="510507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BB35EF-CA72-4B7B-86F4-F19D8B43AA54}">
      <dsp:nvSpPr>
        <dsp:cNvPr id="0" name=""/>
        <dsp:cNvSpPr/>
      </dsp:nvSpPr>
      <dsp:spPr>
        <a:xfrm>
          <a:off x="880121" y="1537873"/>
          <a:ext cx="1072698" cy="510507"/>
        </a:xfrm>
        <a:custGeom>
          <a:avLst/>
          <a:gdLst/>
          <a:ahLst/>
          <a:cxnLst/>
          <a:rect l="0" t="0" r="0" b="0"/>
          <a:pathLst>
            <a:path>
              <a:moveTo>
                <a:pt x="1072698" y="0"/>
              </a:moveTo>
              <a:lnTo>
                <a:pt x="1072698" y="347895"/>
              </a:lnTo>
              <a:lnTo>
                <a:pt x="0" y="347895"/>
              </a:lnTo>
              <a:lnTo>
                <a:pt x="0" y="510507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41B09D-2BC6-46BB-8C84-1C86463A35EE}">
      <dsp:nvSpPr>
        <dsp:cNvPr id="0" name=""/>
        <dsp:cNvSpPr/>
      </dsp:nvSpPr>
      <dsp:spPr>
        <a:xfrm>
          <a:off x="1075157" y="423242"/>
          <a:ext cx="1755325" cy="11146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632906-BB8C-470D-AD60-7C818448720B}">
      <dsp:nvSpPr>
        <dsp:cNvPr id="0" name=""/>
        <dsp:cNvSpPr/>
      </dsp:nvSpPr>
      <dsp:spPr>
        <a:xfrm>
          <a:off x="1270193" y="608526"/>
          <a:ext cx="1755325" cy="11146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800" kern="1200"/>
            <a:t>Se o paciente pontuar 0 ou 1 no Riley Respiratory Score, o paciente é retirado do CNAF e colocado em uma taxa de fluxo de cânula nasal determinada pela idade </a:t>
          </a:r>
          <a:endParaRPr lang="en-US" sz="800" kern="1200"/>
        </a:p>
      </dsp:txBody>
      <dsp:txXfrm>
        <a:off x="1302839" y="641172"/>
        <a:ext cx="1690033" cy="1049339"/>
      </dsp:txXfrm>
    </dsp:sp>
    <dsp:sp modelId="{597663BB-70AF-42C4-936A-D770060F53F9}">
      <dsp:nvSpPr>
        <dsp:cNvPr id="0" name=""/>
        <dsp:cNvSpPr/>
      </dsp:nvSpPr>
      <dsp:spPr>
        <a:xfrm>
          <a:off x="2458" y="2048380"/>
          <a:ext cx="1755325" cy="11146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90695D-9F32-4DF7-ABA7-7977C89153C9}">
      <dsp:nvSpPr>
        <dsp:cNvPr id="0" name=""/>
        <dsp:cNvSpPr/>
      </dsp:nvSpPr>
      <dsp:spPr>
        <a:xfrm>
          <a:off x="197494" y="2233665"/>
          <a:ext cx="1755325" cy="11146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800" kern="1200"/>
            <a:t>→ Os pacientes são então observados por um RT por 20 minutos e se estiverem clinicamente estáveis ​​(Riley Pontuação Respiratória 0 a 2) eles são deixados com esta quantidade de suporte.</a:t>
          </a:r>
          <a:endParaRPr lang="en-US" sz="800" kern="1200"/>
        </a:p>
      </dsp:txBody>
      <dsp:txXfrm>
        <a:off x="230140" y="2266311"/>
        <a:ext cx="1690033" cy="1049339"/>
      </dsp:txXfrm>
    </dsp:sp>
    <dsp:sp modelId="{012E2E5F-B82E-43DD-A60C-56E45BC1AA85}">
      <dsp:nvSpPr>
        <dsp:cNvPr id="0" name=""/>
        <dsp:cNvSpPr/>
      </dsp:nvSpPr>
      <dsp:spPr>
        <a:xfrm>
          <a:off x="2147856" y="2048380"/>
          <a:ext cx="1755325" cy="11146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F01724-7E34-4995-846E-283D8593FE26}">
      <dsp:nvSpPr>
        <dsp:cNvPr id="0" name=""/>
        <dsp:cNvSpPr/>
      </dsp:nvSpPr>
      <dsp:spPr>
        <a:xfrm>
          <a:off x="2342892" y="2233665"/>
          <a:ext cx="1755325" cy="11146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800" kern="1200"/>
            <a:t>→ Se o paciente desenvolver dificuldade respiratória (Pontuação Respiratória Riley 3 ou 4), eles são colocados de volta no fluxo original do CNAF e reavaliados quanto ao potencial desmame do fluxo em 4 horas. </a:t>
          </a:r>
          <a:endParaRPr lang="en-US" sz="800" kern="1200"/>
        </a:p>
      </dsp:txBody>
      <dsp:txXfrm>
        <a:off x="2375538" y="2266311"/>
        <a:ext cx="1690033" cy="1049339"/>
      </dsp:txXfrm>
    </dsp:sp>
    <dsp:sp modelId="{46159811-7A45-4E81-913F-3C753D09C374}">
      <dsp:nvSpPr>
        <dsp:cNvPr id="0" name=""/>
        <dsp:cNvSpPr/>
      </dsp:nvSpPr>
      <dsp:spPr>
        <a:xfrm>
          <a:off x="5365952" y="423242"/>
          <a:ext cx="1755325" cy="11146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C256F1-CD06-4A69-97EB-78704734CA0C}">
      <dsp:nvSpPr>
        <dsp:cNvPr id="0" name=""/>
        <dsp:cNvSpPr/>
      </dsp:nvSpPr>
      <dsp:spPr>
        <a:xfrm>
          <a:off x="5560988" y="608526"/>
          <a:ext cx="1755325" cy="11146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800" kern="1200"/>
            <a:t>Se o paciente pontuar 2, seu fluxo de CNAF é cortado pela metade e eles são observados por 20 minutos</a:t>
          </a:r>
          <a:endParaRPr lang="en-US" sz="800" kern="1200"/>
        </a:p>
      </dsp:txBody>
      <dsp:txXfrm>
        <a:off x="5593634" y="641172"/>
        <a:ext cx="1690033" cy="1049339"/>
      </dsp:txXfrm>
    </dsp:sp>
    <dsp:sp modelId="{33F017AF-813E-44A9-BDD3-B609EE11430B}">
      <dsp:nvSpPr>
        <dsp:cNvPr id="0" name=""/>
        <dsp:cNvSpPr/>
      </dsp:nvSpPr>
      <dsp:spPr>
        <a:xfrm>
          <a:off x="4293253" y="2048380"/>
          <a:ext cx="1755325" cy="11146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5C2C9F-0E46-48E8-973D-24B46DEF8347}">
      <dsp:nvSpPr>
        <dsp:cNvPr id="0" name=""/>
        <dsp:cNvSpPr/>
      </dsp:nvSpPr>
      <dsp:spPr>
        <a:xfrm>
          <a:off x="4488289" y="2233665"/>
          <a:ext cx="1755325" cy="11146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800" kern="1200"/>
            <a:t>→ Se estiverem clinicamente bem (Riley Respiratory Score 0 a 2), eles são deixados com essa quantidade de suporte e reavaliados quanto a possibilidade de desmame de fluxo em 2 horas </a:t>
          </a:r>
          <a:endParaRPr lang="en-US" sz="800" kern="1200"/>
        </a:p>
      </dsp:txBody>
      <dsp:txXfrm>
        <a:off x="4520935" y="2266311"/>
        <a:ext cx="1690033" cy="1049339"/>
      </dsp:txXfrm>
    </dsp:sp>
    <dsp:sp modelId="{0CA19D0B-36C1-41A2-996B-343634392E5F}">
      <dsp:nvSpPr>
        <dsp:cNvPr id="0" name=""/>
        <dsp:cNvSpPr/>
      </dsp:nvSpPr>
      <dsp:spPr>
        <a:xfrm>
          <a:off x="6438651" y="2048380"/>
          <a:ext cx="1755325" cy="11146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32D546-84D3-4F40-A1CD-8EFBDE2841C3}">
      <dsp:nvSpPr>
        <dsp:cNvPr id="0" name=""/>
        <dsp:cNvSpPr/>
      </dsp:nvSpPr>
      <dsp:spPr>
        <a:xfrm>
          <a:off x="6633687" y="2233665"/>
          <a:ext cx="1755325" cy="11146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800" kern="1200"/>
            <a:t>→ Se o paciente desenvolver desconforto respiratório (Riley Respiratory Score 3 ou 4), ele será colocado de volta no fluxo original do CNAF e reavaliado quanto ao potencial de desmame do fluxo em 4 horas. Isso é feito duas vezes por dia no início de cada turno de RT de 12 horas.</a:t>
          </a:r>
          <a:endParaRPr lang="en-US" sz="800" kern="1200"/>
        </a:p>
      </dsp:txBody>
      <dsp:txXfrm>
        <a:off x="6666333" y="2266311"/>
        <a:ext cx="1690033" cy="10493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66E0DA-074A-4ACA-B519-F42FEA8AFB27}">
      <dsp:nvSpPr>
        <dsp:cNvPr id="0" name=""/>
        <dsp:cNvSpPr/>
      </dsp:nvSpPr>
      <dsp:spPr>
        <a:xfrm>
          <a:off x="0" y="190482"/>
          <a:ext cx="5784927" cy="64935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/>
            <a:t>Prematuridade (&lt; 28 semanas de gestação)</a:t>
          </a:r>
          <a:endParaRPr lang="en-US" sz="1200" kern="1200"/>
        </a:p>
      </dsp:txBody>
      <dsp:txXfrm>
        <a:off x="31699" y="222181"/>
        <a:ext cx="5721529" cy="585952"/>
      </dsp:txXfrm>
    </dsp:sp>
    <dsp:sp modelId="{14787030-87E1-4F8F-9ABF-3746A0AFCD98}">
      <dsp:nvSpPr>
        <dsp:cNvPr id="0" name=""/>
        <dsp:cNvSpPr/>
      </dsp:nvSpPr>
      <dsp:spPr>
        <a:xfrm>
          <a:off x="0" y="874393"/>
          <a:ext cx="5784927" cy="649350"/>
        </a:xfrm>
        <a:prstGeom prst="roundRect">
          <a:avLst/>
        </a:prstGeom>
        <a:solidFill>
          <a:schemeClr val="accent5">
            <a:hueOff val="-3553854"/>
            <a:satOff val="2020"/>
            <a:lumOff val="-166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/>
            <a:t>Pneumonia bacteriana concomitante</a:t>
          </a:r>
          <a:endParaRPr lang="en-US" sz="1200" kern="1200"/>
        </a:p>
      </dsp:txBody>
      <dsp:txXfrm>
        <a:off x="31699" y="906092"/>
        <a:ext cx="5721529" cy="585952"/>
      </dsp:txXfrm>
    </dsp:sp>
    <dsp:sp modelId="{5EEC4F24-2570-4834-B6DF-E32BB36C5580}">
      <dsp:nvSpPr>
        <dsp:cNvPr id="0" name=""/>
        <dsp:cNvSpPr/>
      </dsp:nvSpPr>
      <dsp:spPr>
        <a:xfrm>
          <a:off x="0" y="1558303"/>
          <a:ext cx="5784927" cy="649350"/>
        </a:xfrm>
        <a:prstGeom prst="roundRect">
          <a:avLst/>
        </a:prstGeom>
        <a:solidFill>
          <a:schemeClr val="accent5">
            <a:hueOff val="-7107708"/>
            <a:satOff val="4040"/>
            <a:lumOff val="-333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/>
            <a:t>Bebês com menos de 1 mês de idade</a:t>
          </a:r>
          <a:endParaRPr lang="en-US" sz="1200" kern="1200"/>
        </a:p>
      </dsp:txBody>
      <dsp:txXfrm>
        <a:off x="31699" y="1590002"/>
        <a:ext cx="5721529" cy="585952"/>
      </dsp:txXfrm>
    </dsp:sp>
    <dsp:sp modelId="{A753B8B9-A161-4E5A-9DF1-F168DB029F47}">
      <dsp:nvSpPr>
        <dsp:cNvPr id="0" name=""/>
        <dsp:cNvSpPr/>
      </dsp:nvSpPr>
      <dsp:spPr>
        <a:xfrm>
          <a:off x="0" y="2242213"/>
          <a:ext cx="5784927" cy="649350"/>
        </a:xfrm>
        <a:prstGeom prst="roundRect">
          <a:avLst/>
        </a:prstGeom>
        <a:solidFill>
          <a:schemeClr val="accent5">
            <a:hueOff val="-10661562"/>
            <a:satOff val="6060"/>
            <a:lumOff val="-5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/>
            <a:t>Pacientes que requerem investigação adicional</a:t>
          </a:r>
          <a:endParaRPr lang="en-US" sz="1200" kern="1200"/>
        </a:p>
      </dsp:txBody>
      <dsp:txXfrm>
        <a:off x="31699" y="2273912"/>
        <a:ext cx="5721529" cy="585952"/>
      </dsp:txXfrm>
    </dsp:sp>
    <dsp:sp modelId="{8757D207-3B9E-45E3-B0BD-32DF2EE17E0D}">
      <dsp:nvSpPr>
        <dsp:cNvPr id="0" name=""/>
        <dsp:cNvSpPr/>
      </dsp:nvSpPr>
      <dsp:spPr>
        <a:xfrm>
          <a:off x="0" y="2926122"/>
          <a:ext cx="5784927" cy="649350"/>
        </a:xfrm>
        <a:prstGeom prst="roundRect">
          <a:avLst/>
        </a:prstGeom>
        <a:solidFill>
          <a:schemeClr val="accent5">
            <a:hueOff val="-14215417"/>
            <a:satOff val="8079"/>
            <a:lumOff val="-666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/>
            <a:t>Comorbidades significativas </a:t>
          </a:r>
          <a:endParaRPr lang="en-US" sz="1200" kern="1200"/>
        </a:p>
      </dsp:txBody>
      <dsp:txXfrm>
        <a:off x="31699" y="2957821"/>
        <a:ext cx="5721529" cy="585952"/>
      </dsp:txXfrm>
    </dsp:sp>
    <dsp:sp modelId="{7566EEB9-714D-4202-A408-9519606AD899}">
      <dsp:nvSpPr>
        <dsp:cNvPr id="0" name=""/>
        <dsp:cNvSpPr/>
      </dsp:nvSpPr>
      <dsp:spPr>
        <a:xfrm>
          <a:off x="0" y="3610033"/>
          <a:ext cx="5784927" cy="649350"/>
        </a:xfrm>
        <a:prstGeom prst="roundRect">
          <a:avLst/>
        </a:prstGeom>
        <a:solidFill>
          <a:schemeClr val="accent5">
            <a:hueOff val="-17769271"/>
            <a:satOff val="10099"/>
            <a:lumOff val="-833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/>
            <a:t>Falta de suporte adequado do cuidador. </a:t>
          </a:r>
          <a:endParaRPr lang="en-US" sz="1200" kern="1200"/>
        </a:p>
      </dsp:txBody>
      <dsp:txXfrm>
        <a:off x="31699" y="3641732"/>
        <a:ext cx="5721529" cy="585952"/>
      </dsp:txXfrm>
    </dsp:sp>
    <dsp:sp modelId="{E17E2623-8638-48B6-8F99-B5787A43070E}">
      <dsp:nvSpPr>
        <dsp:cNvPr id="0" name=""/>
        <dsp:cNvSpPr/>
      </dsp:nvSpPr>
      <dsp:spPr>
        <a:xfrm>
          <a:off x="0" y="4293943"/>
          <a:ext cx="5784927" cy="649350"/>
        </a:xfrm>
        <a:prstGeom prst="roundRect">
          <a:avLst/>
        </a:prstGeom>
        <a:solidFill>
          <a:schemeClr val="accent5">
            <a:hueOff val="-21323124"/>
            <a:satOff val="12119"/>
            <a:lumOff val="-10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/>
            <a:t>Se um paciente atendeu a qualquer um dos acima dos critérios de exclusão, ele precisaria de um período de observação mais longo sem oxigênio e seria transferido para a enfermaria em vez de alta diretamente da UTIP. </a:t>
          </a:r>
          <a:endParaRPr lang="en-US" sz="1200" kern="1200"/>
        </a:p>
      </dsp:txBody>
      <dsp:txXfrm>
        <a:off x="31699" y="4325642"/>
        <a:ext cx="5721529" cy="5859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DF390A-C713-472C-9B58-44940E60DE0B}">
      <dsp:nvSpPr>
        <dsp:cNvPr id="0" name=""/>
        <dsp:cNvSpPr/>
      </dsp:nvSpPr>
      <dsp:spPr>
        <a:xfrm>
          <a:off x="4191659" y="1465757"/>
          <a:ext cx="2816656" cy="6702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6746"/>
              </a:lnTo>
              <a:lnTo>
                <a:pt x="2816656" y="456746"/>
              </a:lnTo>
              <a:lnTo>
                <a:pt x="2816656" y="670236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B735AF-3C24-440A-BB6E-BED2A84BF23B}">
      <dsp:nvSpPr>
        <dsp:cNvPr id="0" name=""/>
        <dsp:cNvSpPr/>
      </dsp:nvSpPr>
      <dsp:spPr>
        <a:xfrm>
          <a:off x="4145939" y="1465757"/>
          <a:ext cx="91440" cy="67023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70236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6C38B9-8BA3-4884-AE8C-FE6704B0DC55}">
      <dsp:nvSpPr>
        <dsp:cNvPr id="0" name=""/>
        <dsp:cNvSpPr/>
      </dsp:nvSpPr>
      <dsp:spPr>
        <a:xfrm>
          <a:off x="1375002" y="1465757"/>
          <a:ext cx="2816656" cy="670236"/>
        </a:xfrm>
        <a:custGeom>
          <a:avLst/>
          <a:gdLst/>
          <a:ahLst/>
          <a:cxnLst/>
          <a:rect l="0" t="0" r="0" b="0"/>
          <a:pathLst>
            <a:path>
              <a:moveTo>
                <a:pt x="2816656" y="0"/>
              </a:moveTo>
              <a:lnTo>
                <a:pt x="2816656" y="456746"/>
              </a:lnTo>
              <a:lnTo>
                <a:pt x="0" y="456746"/>
              </a:lnTo>
              <a:lnTo>
                <a:pt x="0" y="670236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CC086B-A0D4-49D1-9C3C-38E983BD3231}">
      <dsp:nvSpPr>
        <dsp:cNvPr id="0" name=""/>
        <dsp:cNvSpPr/>
      </dsp:nvSpPr>
      <dsp:spPr>
        <a:xfrm>
          <a:off x="3039390" y="2376"/>
          <a:ext cx="2304537" cy="146338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7EAC58-64BE-4952-A44B-F3F8D39306C4}">
      <dsp:nvSpPr>
        <dsp:cNvPr id="0" name=""/>
        <dsp:cNvSpPr/>
      </dsp:nvSpPr>
      <dsp:spPr>
        <a:xfrm>
          <a:off x="3295450" y="245633"/>
          <a:ext cx="2304537" cy="1463381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/>
            <a:t>Inicialmente 1342 pacientes foram incluídos, porém 32 foram excluídos por comorbidades. </a:t>
          </a:r>
          <a:endParaRPr lang="en-US" sz="1600" kern="1200"/>
        </a:p>
      </dsp:txBody>
      <dsp:txXfrm>
        <a:off x="3338311" y="288494"/>
        <a:ext cx="2218815" cy="1377659"/>
      </dsp:txXfrm>
    </dsp:sp>
    <dsp:sp modelId="{C20D61D9-0CB5-46F6-82F5-1824ACF5FEE0}">
      <dsp:nvSpPr>
        <dsp:cNvPr id="0" name=""/>
        <dsp:cNvSpPr/>
      </dsp:nvSpPr>
      <dsp:spPr>
        <a:xfrm>
          <a:off x="222733" y="2135994"/>
          <a:ext cx="2304537" cy="146338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9E29B9-B5C3-41E4-9F87-DBB0424C1FBB}">
      <dsp:nvSpPr>
        <dsp:cNvPr id="0" name=""/>
        <dsp:cNvSpPr/>
      </dsp:nvSpPr>
      <dsp:spPr>
        <a:xfrm>
          <a:off x="478793" y="2379251"/>
          <a:ext cx="2304537" cy="1463381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/>
            <a:t>26 foram excluídos com base em extrema prematuridade (&lt; 26 semanas de gestação)</a:t>
          </a:r>
          <a:endParaRPr lang="en-US" sz="1600" kern="1200"/>
        </a:p>
      </dsp:txBody>
      <dsp:txXfrm>
        <a:off x="521654" y="2422112"/>
        <a:ext cx="2218815" cy="1377659"/>
      </dsp:txXfrm>
    </dsp:sp>
    <dsp:sp modelId="{BC780BAB-BFD5-419D-B449-10F1BE4FC9E0}">
      <dsp:nvSpPr>
        <dsp:cNvPr id="0" name=""/>
        <dsp:cNvSpPr/>
      </dsp:nvSpPr>
      <dsp:spPr>
        <a:xfrm>
          <a:off x="3039390" y="2135994"/>
          <a:ext cx="2304537" cy="146338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008616-38C6-447D-B09C-3E5A90271A15}">
      <dsp:nvSpPr>
        <dsp:cNvPr id="0" name=""/>
        <dsp:cNvSpPr/>
      </dsp:nvSpPr>
      <dsp:spPr>
        <a:xfrm>
          <a:off x="3295450" y="2379251"/>
          <a:ext cx="2304537" cy="1463381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/>
            <a:t>4 foram excluídos por cardiopatias congênitas cianóticas.</a:t>
          </a:r>
          <a:endParaRPr lang="en-US" sz="1600" kern="1200"/>
        </a:p>
      </dsp:txBody>
      <dsp:txXfrm>
        <a:off x="3338311" y="2422112"/>
        <a:ext cx="2218815" cy="1377659"/>
      </dsp:txXfrm>
    </dsp:sp>
    <dsp:sp modelId="{F88BA674-AC83-4D70-9952-6CAEFF53A7CB}">
      <dsp:nvSpPr>
        <dsp:cNvPr id="0" name=""/>
        <dsp:cNvSpPr/>
      </dsp:nvSpPr>
      <dsp:spPr>
        <a:xfrm>
          <a:off x="5856047" y="2135994"/>
          <a:ext cx="2304537" cy="146338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A73939-571F-400A-9602-030ADE4B112B}">
      <dsp:nvSpPr>
        <dsp:cNvPr id="0" name=""/>
        <dsp:cNvSpPr/>
      </dsp:nvSpPr>
      <dsp:spPr>
        <a:xfrm>
          <a:off x="6112107" y="2379251"/>
          <a:ext cx="2304537" cy="1463381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/>
            <a:t>2 foram excluídos por fibrose cística.</a:t>
          </a:r>
          <a:endParaRPr lang="en-US" sz="1600" kern="1200"/>
        </a:p>
      </dsp:txBody>
      <dsp:txXfrm>
        <a:off x="6154968" y="2422112"/>
        <a:ext cx="2218815" cy="137765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6EF011-FFB2-452B-8DDE-2026BAE25D0B}">
      <dsp:nvSpPr>
        <dsp:cNvPr id="0" name=""/>
        <dsp:cNvSpPr/>
      </dsp:nvSpPr>
      <dsp:spPr>
        <a:xfrm>
          <a:off x="0" y="140791"/>
          <a:ext cx="7543800" cy="7722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/>
            <a:t>A duração do CNAF diminuiu de 2,5 para 1,8 dias após PDSA 1, que foi seguido por redução adicional para 1,6 dias.</a:t>
          </a:r>
          <a:endParaRPr lang="en-US" sz="2000" kern="1200"/>
        </a:p>
      </dsp:txBody>
      <dsp:txXfrm>
        <a:off x="37696" y="178487"/>
        <a:ext cx="7468408" cy="696808"/>
      </dsp:txXfrm>
    </dsp:sp>
    <dsp:sp modelId="{87AFC130-FC3F-43E2-A64F-E3C661DCB31C}">
      <dsp:nvSpPr>
        <dsp:cNvPr id="0" name=""/>
        <dsp:cNvSpPr/>
      </dsp:nvSpPr>
      <dsp:spPr>
        <a:xfrm>
          <a:off x="0" y="970592"/>
          <a:ext cx="7543800" cy="772200"/>
        </a:xfrm>
        <a:prstGeom prst="roundRect">
          <a:avLst/>
        </a:prstGeom>
        <a:solidFill>
          <a:schemeClr val="accent2">
            <a:hueOff val="953895"/>
            <a:satOff val="-21764"/>
            <a:lumOff val="8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/>
            <a:t>Após PDSA 2, a duração do CNAF diminuiu para 1,3 dias. </a:t>
          </a:r>
          <a:endParaRPr lang="en-US" sz="2000" kern="1200"/>
        </a:p>
      </dsp:txBody>
      <dsp:txXfrm>
        <a:off x="37696" y="1008288"/>
        <a:ext cx="7468408" cy="696808"/>
      </dsp:txXfrm>
    </dsp:sp>
    <dsp:sp modelId="{D528BC21-A88B-454D-B91D-2B87DEB60E4C}">
      <dsp:nvSpPr>
        <dsp:cNvPr id="0" name=""/>
        <dsp:cNvSpPr/>
      </dsp:nvSpPr>
      <dsp:spPr>
        <a:xfrm>
          <a:off x="0" y="1800392"/>
          <a:ext cx="7543800" cy="772200"/>
        </a:xfrm>
        <a:prstGeom prst="roundRect">
          <a:avLst/>
        </a:prstGeom>
        <a:solidFill>
          <a:schemeClr val="accent2">
            <a:hueOff val="1907790"/>
            <a:satOff val="-43528"/>
            <a:lumOff val="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/>
            <a:t>Nenhuma alteração na duração do CNAF foi observado após a implementação do PDSA 3 e 4.</a:t>
          </a:r>
          <a:endParaRPr lang="en-US" sz="2000" kern="1200"/>
        </a:p>
      </dsp:txBody>
      <dsp:txXfrm>
        <a:off x="37696" y="1838088"/>
        <a:ext cx="7468408" cy="69680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2E0F88-0721-4CD6-8C88-1B4A3192267F}">
      <dsp:nvSpPr>
        <dsp:cNvPr id="0" name=""/>
        <dsp:cNvSpPr/>
      </dsp:nvSpPr>
      <dsp:spPr>
        <a:xfrm>
          <a:off x="0" y="17762"/>
          <a:ext cx="7543800" cy="13115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kern="1200"/>
            <a:t>Na análise de subgrupo, para pacientes com menos de 12 meses de idade, a redução do CNAF não foi significativa após PDSA 1. Após PDSA 2, a duração do CNAF diminuiu de 2,0 a 1,7 dias e depois para 1,2 dias após PDSA 3 e 4. </a:t>
          </a:r>
          <a:endParaRPr lang="en-US" sz="1900" kern="1200"/>
        </a:p>
      </dsp:txBody>
      <dsp:txXfrm>
        <a:off x="64026" y="81788"/>
        <a:ext cx="7415748" cy="1183518"/>
      </dsp:txXfrm>
    </dsp:sp>
    <dsp:sp modelId="{C9210969-3AB7-4E2A-B208-25407BEEC046}">
      <dsp:nvSpPr>
        <dsp:cNvPr id="0" name=""/>
        <dsp:cNvSpPr/>
      </dsp:nvSpPr>
      <dsp:spPr>
        <a:xfrm>
          <a:off x="0" y="1384052"/>
          <a:ext cx="7543800" cy="1311570"/>
        </a:xfrm>
        <a:prstGeom prst="roundRect">
          <a:avLst/>
        </a:prstGeom>
        <a:solidFill>
          <a:schemeClr val="accent2">
            <a:hueOff val="1907790"/>
            <a:satOff val="-43528"/>
            <a:lumOff val="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kern="1200"/>
            <a:t>O grupo de 12 a 24 meses, em comparação, teve uma diminuição na duração da CNAF de 1,7 para 1,1 dias durante o PDSA 1, mas não diminui mais depois disso.</a:t>
          </a:r>
          <a:endParaRPr lang="en-US" sz="1900" kern="1200"/>
        </a:p>
      </dsp:txBody>
      <dsp:txXfrm>
        <a:off x="64026" y="1448078"/>
        <a:ext cx="7415748" cy="118351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4899C2-B3C3-4B42-9EFD-FA600485A8B2}">
      <dsp:nvSpPr>
        <dsp:cNvPr id="0" name=""/>
        <dsp:cNvSpPr/>
      </dsp:nvSpPr>
      <dsp:spPr>
        <a:xfrm rot="5400000">
          <a:off x="4044430" y="-1057324"/>
          <a:ext cx="2170707" cy="4828032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/>
            <a:t>Menores de 12 meses:</a:t>
          </a:r>
          <a:endParaRPr lang="en-US" sz="1600" kern="120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/>
            <a:t>Diminuição de 5,5 para 3,9 dias após alguns meses de PDSA 1, e para 3,1 dias após PDSA 3 e 4.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/>
            <a:t>Entre 12 e 24 meses:</a:t>
          </a:r>
          <a:endParaRPr lang="en-US" sz="1600" kern="1200"/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kern="1200"/>
            <a:t>Diminuiu de 4,5 para 3,5 dias após PDSA 1, para  2,8 dias após PDSA 2 e para 2,5 dias após PDSA 3 e 4.</a:t>
          </a:r>
          <a:endParaRPr lang="en-US" sz="1600" kern="1200"/>
        </a:p>
      </dsp:txBody>
      <dsp:txXfrm rot="-5400000">
        <a:off x="2715768" y="377303"/>
        <a:ext cx="4722067" cy="1958777"/>
      </dsp:txXfrm>
    </dsp:sp>
    <dsp:sp modelId="{DFFDF80C-0AE8-41C9-BDAF-6BDF06B32CED}">
      <dsp:nvSpPr>
        <dsp:cNvPr id="0" name=""/>
        <dsp:cNvSpPr/>
      </dsp:nvSpPr>
      <dsp:spPr>
        <a:xfrm>
          <a:off x="0" y="0"/>
          <a:ext cx="2715768" cy="271338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400" kern="1200"/>
            <a:t>Internação hospitalar:</a:t>
          </a:r>
          <a:endParaRPr lang="en-US" sz="3400" kern="1200"/>
        </a:p>
      </dsp:txBody>
      <dsp:txXfrm>
        <a:off x="132456" y="132456"/>
        <a:ext cx="2450856" cy="244847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7DB81B-4833-4CD9-A908-72CF0F398FA0}">
      <dsp:nvSpPr>
        <dsp:cNvPr id="0" name=""/>
        <dsp:cNvSpPr/>
      </dsp:nvSpPr>
      <dsp:spPr>
        <a:xfrm>
          <a:off x="0" y="89012"/>
          <a:ext cx="8651147" cy="73636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kern="1200"/>
            <a:t>O uso de ventilação não invasiva não aumentou ao longo do projeto.</a:t>
          </a:r>
          <a:endParaRPr lang="en-US" sz="1900" kern="1200"/>
        </a:p>
      </dsp:txBody>
      <dsp:txXfrm>
        <a:off x="35947" y="124959"/>
        <a:ext cx="8579253" cy="664474"/>
      </dsp:txXfrm>
    </dsp:sp>
    <dsp:sp modelId="{EC237435-FF13-4F1B-8563-62AC0343CDFF}">
      <dsp:nvSpPr>
        <dsp:cNvPr id="0" name=""/>
        <dsp:cNvSpPr/>
      </dsp:nvSpPr>
      <dsp:spPr>
        <a:xfrm>
          <a:off x="0" y="880100"/>
          <a:ext cx="8651147" cy="736368"/>
        </a:xfrm>
        <a:prstGeom prst="roundRect">
          <a:avLst/>
        </a:prstGeom>
        <a:solidFill>
          <a:schemeClr val="accent2">
            <a:hueOff val="476948"/>
            <a:satOff val="-10882"/>
            <a:lumOff val="40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kern="1200"/>
            <a:t>Taxa do uso de ventilação mecânica diminuiu significativamente de 17,3% para 2,3% ao longo do estudo (p &lt; 0,001).</a:t>
          </a:r>
          <a:endParaRPr lang="en-US" sz="1900" kern="1200"/>
        </a:p>
      </dsp:txBody>
      <dsp:txXfrm>
        <a:off x="35947" y="916047"/>
        <a:ext cx="8579253" cy="664474"/>
      </dsp:txXfrm>
    </dsp:sp>
    <dsp:sp modelId="{2933AF19-2500-4BBB-80DC-407A9C4AE03D}">
      <dsp:nvSpPr>
        <dsp:cNvPr id="0" name=""/>
        <dsp:cNvSpPr/>
      </dsp:nvSpPr>
      <dsp:spPr>
        <a:xfrm>
          <a:off x="0" y="1671189"/>
          <a:ext cx="8651147" cy="736368"/>
        </a:xfrm>
        <a:prstGeom prst="roundRect">
          <a:avLst/>
        </a:prstGeom>
        <a:solidFill>
          <a:schemeClr val="accent2">
            <a:hueOff val="953895"/>
            <a:satOff val="-21764"/>
            <a:lumOff val="8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kern="1200"/>
            <a:t>As taxas de readmissão hospitalar e UTIP em 7 dias foram inalteradas ao longo do projeto. </a:t>
          </a:r>
          <a:endParaRPr lang="en-US" sz="1900" kern="1200"/>
        </a:p>
      </dsp:txBody>
      <dsp:txXfrm>
        <a:off x="35947" y="1707136"/>
        <a:ext cx="8579253" cy="664474"/>
      </dsp:txXfrm>
    </dsp:sp>
    <dsp:sp modelId="{4FFE8ED6-B8CF-422F-83EC-22FB499D3E19}">
      <dsp:nvSpPr>
        <dsp:cNvPr id="0" name=""/>
        <dsp:cNvSpPr/>
      </dsp:nvSpPr>
      <dsp:spPr>
        <a:xfrm>
          <a:off x="0" y="2462278"/>
          <a:ext cx="8651147" cy="736368"/>
        </a:xfrm>
        <a:prstGeom prst="roundRect">
          <a:avLst/>
        </a:prstGeom>
        <a:solidFill>
          <a:schemeClr val="accent2">
            <a:hueOff val="1430843"/>
            <a:satOff val="-32646"/>
            <a:lumOff val="12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kern="1200"/>
            <a:t>A porcentagem de pacientes com alta da UTIP significativamente</a:t>
          </a:r>
          <a:endParaRPr lang="en-US" sz="1900" kern="1200"/>
        </a:p>
      </dsp:txBody>
      <dsp:txXfrm>
        <a:off x="35947" y="2498225"/>
        <a:ext cx="8579253" cy="664474"/>
      </dsp:txXfrm>
    </dsp:sp>
    <dsp:sp modelId="{138CAABC-BFB7-4B16-854D-78F936D2C947}">
      <dsp:nvSpPr>
        <dsp:cNvPr id="0" name=""/>
        <dsp:cNvSpPr/>
      </dsp:nvSpPr>
      <dsp:spPr>
        <a:xfrm>
          <a:off x="0" y="3253367"/>
          <a:ext cx="8651147" cy="736368"/>
        </a:xfrm>
        <a:prstGeom prst="roundRect">
          <a:avLst/>
        </a:prstGeom>
        <a:solidFill>
          <a:schemeClr val="accent2">
            <a:hueOff val="1907790"/>
            <a:satOff val="-43528"/>
            <a:lumOff val="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kern="1200"/>
            <a:t>aumentou de 6,2% para 21,5% ao final do projeto (p &lt; 0,001)</a:t>
          </a:r>
          <a:endParaRPr lang="en-US" sz="1900" kern="1200"/>
        </a:p>
      </dsp:txBody>
      <dsp:txXfrm>
        <a:off x="35947" y="3289314"/>
        <a:ext cx="8579253" cy="66447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3F5ADC-61B9-4204-8A30-CB257380FAB3}">
      <dsp:nvSpPr>
        <dsp:cNvPr id="0" name=""/>
        <dsp:cNvSpPr/>
      </dsp:nvSpPr>
      <dsp:spPr>
        <a:xfrm>
          <a:off x="0" y="233266"/>
          <a:ext cx="7543800" cy="110038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/>
            <a:t>Os protocolos de gerenciamento de HFNC orientados por RT foram amplamente bem-sucedidos em UTIPs. </a:t>
          </a:r>
          <a:endParaRPr lang="en-US" sz="1600" kern="1200"/>
        </a:p>
      </dsp:txBody>
      <dsp:txXfrm>
        <a:off x="53716" y="286982"/>
        <a:ext cx="7436368" cy="992953"/>
      </dsp:txXfrm>
    </dsp:sp>
    <dsp:sp modelId="{894F7F10-2C93-4470-93A4-850A3D70F2B4}">
      <dsp:nvSpPr>
        <dsp:cNvPr id="0" name=""/>
        <dsp:cNvSpPr/>
      </dsp:nvSpPr>
      <dsp:spPr>
        <a:xfrm>
          <a:off x="0" y="1379732"/>
          <a:ext cx="7543800" cy="1100385"/>
        </a:xfrm>
        <a:prstGeom prst="roundRect">
          <a:avLst/>
        </a:prstGeom>
        <a:solidFill>
          <a:schemeClr val="accent2">
            <a:hueOff val="1907790"/>
            <a:satOff val="-43528"/>
            <a:lumOff val="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/>
            <a:t>Pode ser implementado com segurança na UTIP e resultar em diminuição da duração da CNAF, tempo de internação hospitalar e em UTIP, sem aumentar as taxas de uso de ventilação não invasiva, de ventilação mecânica invasiva, readmissão na UTIP ou taxas de readmissão hospitalar. </a:t>
          </a:r>
          <a:endParaRPr lang="en-US" sz="1600" kern="1200"/>
        </a:p>
      </dsp:txBody>
      <dsp:txXfrm>
        <a:off x="53716" y="1433448"/>
        <a:ext cx="7436368" cy="9929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Google Shape;3;n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0000" y="0"/>
              </a:cxn>
              <a:cxn ang="0">
                <a:pos x="120000" y="120000"/>
              </a:cxn>
              <a:cxn ang="0">
                <a:pos x="0" y="120000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63" name="Google Shape;4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74573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Google Shape;57;g1dc98786d3a_0_402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7410" name="Google Shape;58;g1dc98786d3a_0_40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Google Shape;65;g1dc79d5346c_0_1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9458" name="Google Shape;66;g1dc79d5346c_0_1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Google Shape;71;g1dc79d5346c_0_7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1506" name="Google Shape;72;g1dc79d5346c_0_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Google Shape;78;g1dc79d5346c_0_12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3554" name="Google Shape;79;g1dc79d5346c_0_1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Google Shape;85;g1dc79d5346c_0_17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5602" name="Google Shape;86;g1dc79d5346c_0_1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Google Shape;92;g1dc820b771d_0_8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7650" name="Google Shape;93;g1dc820b771d_0_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Google Shape;99;g1dc820b771d_0_0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9698" name="Google Shape;100;g1dc820b771d_0_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Google Shape;106;g1dc820b771d_0_14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1746" name="Google Shape;107;g1dc820b771d_0_14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Google Shape;112;g1dc820b771d_0_21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3794" name="Google Shape;113;g1dc820b771d_0_21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Google Shape;118;g1dc820b771d_0_30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5842" name="Google Shape;119;g1dc820b771d_0_3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Google Shape;124;g2064a3b7d05_0_0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7890" name="Google Shape;125;g2064a3b7d05_0_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Google Shape;130;g1dc820b771d_0_38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9938" name="Google Shape;131;g1dc820b771d_0_3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Google Shape;136;g2064d06b596_0_12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1986" name="Google Shape;137;g2064d06b596_0_1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Google Shape;142;g2064d06b596_0_25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4034" name="Google Shape;143;g2064d06b596_0_2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Google Shape;149;g2064d06b596_0_19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6082" name="Google Shape;150;g2064d06b596_0_19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Google Shape;161;g1dc820b771d_0_47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0178" name="Google Shape;162;g1dc820b771d_0_4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Google Shape;174;g1dc820b771d_0_59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4274" name="Google Shape;175;g1dc820b771d_0_59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Google Shape;187;g1dc820b771d_0_73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8370" name="Google Shape;188;g1dc820b771d_0_7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Google Shape;200;g1dc820b771d_0_86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2466" name="Google Shape;201;g1dc820b771d_0_8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Google Shape;213;g1dc820b771d_0_100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6562" name="Google Shape;214;g1dc820b771d_0_10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Google Shape;219;g1dc820b771d_0_106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8610" name="Google Shape;220;g1dc820b771d_0_10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Google Shape;226;g2064d06b596_0_38:notes"/>
          <p:cNvSpPr>
            <a:spLocks noGrp="1" noRot="1" noChangeAspec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70658" name="Google Shape;227;g2064d06b596_0_3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690626" y="1010210"/>
            <a:ext cx="7667244" cy="60512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690626" y="3224773"/>
            <a:ext cx="7667244" cy="60512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/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690626" y="1113584"/>
            <a:ext cx="7667244" cy="20574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/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9"/>
          <p:cNvGrpSpPr>
            <a:grpSpLocks/>
          </p:cNvGrpSpPr>
          <p:nvPr/>
        </p:nvGrpSpPr>
        <p:grpSpPr bwMode="auto">
          <a:xfrm>
            <a:off x="7237413" y="3051175"/>
            <a:ext cx="809625" cy="811213"/>
            <a:chOff x="9685338" y="4460675"/>
            <a:chExt cx="1080904" cy="1080902"/>
          </a:xfrm>
        </p:grpSpPr>
        <p:sp>
          <p:nvSpPr>
            <p:cNvPr id="8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074167"/>
            <a:ext cx="7475220" cy="2276856"/>
          </a:xfrm>
        </p:spPr>
        <p:txBody>
          <a:bodyPr>
            <a:noAutofit/>
          </a:bodyPr>
          <a:lstStyle>
            <a:lvl1pPr algn="l">
              <a:lnSpc>
                <a:spcPct val="80000"/>
              </a:lnSpc>
              <a:defRPr sz="17067" cap="all" baseline="0">
                <a:blipFill dpi="0" rotWithShape="1">
                  <a:blip r:embed="rId3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3291840"/>
            <a:ext cx="5918454" cy="802386"/>
          </a:xfrm>
        </p:spPr>
        <p:txBody>
          <a:bodyPr>
            <a:normAutofit/>
          </a:bodyPr>
          <a:lstStyle>
            <a:lvl1pPr marL="0" indent="0" algn="l">
              <a:buNone/>
              <a:defRPr sz="3911">
                <a:solidFill>
                  <a:schemeClr val="tx1"/>
                </a:solidFill>
              </a:defRPr>
            </a:lvl1pPr>
            <a:lvl2pPr marL="812810" indent="0" algn="ctr">
              <a:buNone/>
              <a:defRPr sz="3911"/>
            </a:lvl2pPr>
            <a:lvl3pPr marL="1625620" indent="0" algn="ctr">
              <a:buNone/>
              <a:defRPr sz="3911"/>
            </a:lvl3pPr>
            <a:lvl4pPr marL="2438430" indent="0" algn="ctr">
              <a:buNone/>
              <a:defRPr sz="3556"/>
            </a:lvl4pPr>
            <a:lvl5pPr marL="3251241" indent="0" algn="ctr">
              <a:buNone/>
              <a:defRPr sz="3556"/>
            </a:lvl5pPr>
            <a:lvl6pPr marL="4064051" indent="0" algn="ctr">
              <a:buNone/>
              <a:defRPr sz="3556"/>
            </a:lvl6pPr>
            <a:lvl7pPr marL="4876861" indent="0" algn="ctr">
              <a:buNone/>
              <a:defRPr sz="3556"/>
            </a:lvl7pPr>
            <a:lvl8pPr marL="5689671" indent="0" algn="ctr">
              <a:buNone/>
              <a:defRPr sz="3556"/>
            </a:lvl8pPr>
            <a:lvl9pPr marL="6502481" indent="0" algn="ctr">
              <a:buNone/>
              <a:defRPr sz="3556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5F1C1-9710-40EA-B0E1-DD6D913AC9D8}" type="datetimeFigureOut">
              <a:rPr lang="en-US"/>
              <a:pPr>
                <a:defRPr/>
              </a:pPr>
              <a:t>2/16/2023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194550" y="3216275"/>
            <a:ext cx="895350" cy="481013"/>
          </a:xfrm>
        </p:spPr>
        <p:txBody>
          <a:bodyPr/>
          <a:lstStyle>
            <a:lvl1pPr>
              <a:defRPr sz="4978" dirty="0"/>
            </a:lvl1pPr>
          </a:lstStyle>
          <a:p>
            <a:pPr>
              <a:defRPr/>
            </a:pPr>
            <a:fld id="{A65C894C-37FA-491C-A37F-E7CCE4CD0B5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67FDA-E9CF-42A9-8592-75E982981965}" type="datetimeFigureOut">
              <a:rPr lang="en-US"/>
              <a:pPr>
                <a:defRPr/>
              </a:pPr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BA7B8-8AA9-47E9-A351-1BFE4D0734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688492"/>
            <a:ext cx="9144000" cy="1455008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/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673100" y="1744663"/>
            <a:ext cx="811213" cy="809625"/>
            <a:chOff x="9685338" y="4460675"/>
            <a:chExt cx="1080904" cy="1080902"/>
          </a:xfrm>
        </p:grpSpPr>
        <p:sp>
          <p:nvSpPr>
            <p:cNvPr id="6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918972"/>
            <a:ext cx="6960870" cy="2640330"/>
          </a:xfrm>
        </p:spPr>
        <p:txBody>
          <a:bodyPr/>
          <a:lstStyle>
            <a:lvl1pPr>
              <a:lnSpc>
                <a:spcPct val="80000"/>
              </a:lnSpc>
              <a:defRPr sz="14222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1" y="3765042"/>
            <a:ext cx="6789420" cy="800100"/>
          </a:xfrm>
        </p:spPr>
        <p:txBody>
          <a:bodyPr>
            <a:normAutofit/>
          </a:bodyPr>
          <a:lstStyle>
            <a:lvl1pPr marL="0" indent="0">
              <a:buNone/>
              <a:defRPr sz="3556">
                <a:solidFill>
                  <a:schemeClr val="tx1"/>
                </a:solidFill>
              </a:defRPr>
            </a:lvl1pPr>
            <a:lvl2pPr marL="81281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0" y="4705350"/>
            <a:ext cx="1982788" cy="2730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E789B-081B-4177-BA16-FF6A8FD8D418}" type="datetimeFigureOut">
              <a:rPr lang="en-US"/>
              <a:pPr>
                <a:defRPr/>
              </a:pPr>
              <a:t>2/16/2023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713" y="4705350"/>
            <a:ext cx="4746625" cy="2730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33413" y="1879600"/>
            <a:ext cx="890587" cy="539750"/>
          </a:xfrm>
        </p:spPr>
        <p:txBody>
          <a:bodyPr/>
          <a:lstStyle>
            <a:lvl1pPr>
              <a:defRPr sz="4978" dirty="0"/>
            </a:lvl1pPr>
          </a:lstStyle>
          <a:p>
            <a:pPr>
              <a:defRPr/>
            </a:pPr>
            <a:fld id="{522D0AEE-138C-4C53-88FC-71034E6F11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2386" y="1645920"/>
            <a:ext cx="3566160" cy="2983230"/>
          </a:xfrm>
        </p:spPr>
        <p:txBody>
          <a:bodyPr/>
          <a:lstStyle>
            <a:lvl1pPr>
              <a:defRPr sz="3556"/>
            </a:lvl1pPr>
            <a:lvl2pPr>
              <a:defRPr sz="3200"/>
            </a:lvl2pPr>
            <a:lvl3pPr>
              <a:defRPr sz="2844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3168" y="1645920"/>
            <a:ext cx="3566160" cy="2983230"/>
          </a:xfrm>
        </p:spPr>
        <p:txBody>
          <a:bodyPr/>
          <a:lstStyle>
            <a:lvl1pPr>
              <a:defRPr sz="3556"/>
            </a:lvl1pPr>
            <a:lvl2pPr>
              <a:defRPr sz="3200"/>
            </a:lvl2pPr>
            <a:lvl3pPr>
              <a:defRPr sz="2844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37753-B005-4824-8EF2-7CC6498B0D60}" type="datetimeFigureOut">
              <a:rPr lang="en-US"/>
              <a:pPr>
                <a:defRPr/>
              </a:pPr>
              <a:t>2/16/2023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2B945-5FD5-4485-B662-D8686D6ECF6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1536192"/>
            <a:ext cx="3566160" cy="480060"/>
          </a:xfrm>
        </p:spPr>
        <p:txBody>
          <a:bodyPr anchor="ctr">
            <a:normAutofit/>
          </a:bodyPr>
          <a:lstStyle>
            <a:lvl1pPr marL="0" indent="0">
              <a:buNone/>
              <a:defRPr sz="3556" b="1">
                <a:solidFill>
                  <a:schemeClr val="accent1">
                    <a:lumMod val="75000"/>
                  </a:schemeClr>
                </a:solidFill>
              </a:defRPr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386" y="2057400"/>
            <a:ext cx="3566160" cy="2468880"/>
          </a:xfrm>
        </p:spPr>
        <p:txBody>
          <a:bodyPr/>
          <a:lstStyle>
            <a:lvl1pPr>
              <a:defRPr sz="3556"/>
            </a:lvl1pPr>
            <a:lvl2pPr>
              <a:defRPr sz="3200"/>
            </a:lvl2pPr>
            <a:lvl3pPr>
              <a:defRPr sz="2844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3168" y="1536192"/>
            <a:ext cx="3566160" cy="480060"/>
          </a:xfrm>
        </p:spPr>
        <p:txBody>
          <a:bodyPr anchor="ctr">
            <a:normAutofit/>
          </a:bodyPr>
          <a:lstStyle>
            <a:lvl1pPr marL="0" indent="0">
              <a:buNone/>
              <a:defRPr sz="3556" b="1">
                <a:solidFill>
                  <a:schemeClr val="accent1">
                    <a:lumMod val="75000"/>
                  </a:schemeClr>
                </a:solidFill>
              </a:defRPr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3168" y="2057400"/>
            <a:ext cx="3566160" cy="2468880"/>
          </a:xfrm>
        </p:spPr>
        <p:txBody>
          <a:bodyPr/>
          <a:lstStyle>
            <a:lvl1pPr>
              <a:defRPr sz="3556"/>
            </a:lvl1pPr>
            <a:lvl2pPr>
              <a:defRPr sz="3200"/>
            </a:lvl2pPr>
            <a:lvl3pPr>
              <a:defRPr sz="2844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9181C-6650-4CFA-B310-AF0BC6479023}" type="datetimeFigureOut">
              <a:rPr lang="en-US"/>
              <a:pPr>
                <a:defRPr/>
              </a:pPr>
              <a:t>2/16/2023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621CE-2E88-45F5-A6B9-75A88F95EA6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D7F59-25F3-4929-8D72-9BF93DF03626}" type="datetimeFigureOut">
              <a:rPr lang="en-US"/>
              <a:pPr>
                <a:defRPr/>
              </a:pPr>
              <a:t>2/16/2023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D576A-122B-42CE-8CE9-518AD90BF1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260CE-644D-44AA-AA1B-3B845298D0E9}" type="datetimeFigureOut">
              <a:rPr lang="en-US"/>
              <a:pPr>
                <a:defRPr/>
              </a:pPr>
              <a:t>2/16/2023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256C0-9661-4609-B99D-355B41B8101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6227806" y="1"/>
            <a:ext cx="2916194" cy="51434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/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7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8" name="Oval 10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514350"/>
            <a:ext cx="2400300" cy="1303020"/>
          </a:xfrm>
        </p:spPr>
        <p:txBody>
          <a:bodyPr anchor="b"/>
          <a:lstStyle>
            <a:lvl1pPr>
              <a:defRPr sz="5689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514350"/>
            <a:ext cx="5033772" cy="3765042"/>
          </a:xfrm>
        </p:spPr>
        <p:txBody>
          <a:bodyPr/>
          <a:lstStyle>
            <a:lvl1pPr>
              <a:defRPr sz="3556"/>
            </a:lvl1pPr>
            <a:lvl2pPr>
              <a:defRPr sz="3200"/>
            </a:lvl2pPr>
            <a:lvl3pPr>
              <a:defRPr sz="2844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1817370"/>
            <a:ext cx="2400300" cy="24688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778"/>
              </a:spcBef>
              <a:buNone/>
              <a:defRPr sz="2489">
                <a:solidFill>
                  <a:schemeClr val="accent1">
                    <a:lumMod val="75000"/>
                  </a:schemeClr>
                </a:solidFill>
              </a:defRPr>
            </a:lvl1pPr>
            <a:lvl2pPr marL="812810" indent="0">
              <a:buNone/>
              <a:defRPr sz="2133"/>
            </a:lvl2pPr>
            <a:lvl3pPr marL="1625620" indent="0">
              <a:buNone/>
              <a:defRPr sz="1778"/>
            </a:lvl3pPr>
            <a:lvl4pPr marL="2438430" indent="0">
              <a:buNone/>
              <a:defRPr sz="1600"/>
            </a:lvl4pPr>
            <a:lvl5pPr marL="3251241" indent="0">
              <a:buNone/>
              <a:defRPr sz="1600"/>
            </a:lvl5pPr>
            <a:lvl6pPr marL="4064051" indent="0">
              <a:buNone/>
              <a:defRPr sz="1600"/>
            </a:lvl6pPr>
            <a:lvl7pPr marL="4876861" indent="0">
              <a:buNone/>
              <a:defRPr sz="1600"/>
            </a:lvl7pPr>
            <a:lvl8pPr marL="5689671" indent="0">
              <a:buNone/>
              <a:defRPr sz="1600"/>
            </a:lvl8pPr>
            <a:lvl9pPr marL="6502481" indent="0">
              <a:buNone/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C8105-65E6-4AFD-A700-0E57FD50F09C}" type="datetimeFigureOut">
              <a:rPr lang="en-US"/>
              <a:pPr>
                <a:defRPr/>
              </a:pPr>
              <a:t>2/16/2023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CB052-553D-4D7D-813B-64DCB734C3C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6227806" y="1"/>
            <a:ext cx="2916194" cy="51434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/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6" name="Group 7"/>
          <p:cNvGrpSpPr>
            <a:grpSpLocks noChangeAspect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7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514350"/>
            <a:ext cx="2400300" cy="1303020"/>
          </a:xfrm>
        </p:spPr>
        <p:txBody>
          <a:bodyPr anchor="b"/>
          <a:lstStyle>
            <a:lvl1pPr>
              <a:defRPr sz="5689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5143500"/>
          </a:xfrm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1817370"/>
            <a:ext cx="2400300" cy="24688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778"/>
              </a:spcBef>
              <a:buNone/>
              <a:defRPr sz="2489">
                <a:solidFill>
                  <a:schemeClr val="accent1">
                    <a:lumMod val="75000"/>
                  </a:schemeClr>
                </a:solidFill>
              </a:defRPr>
            </a:lvl1pPr>
            <a:lvl2pPr marL="812810" indent="0">
              <a:buNone/>
              <a:defRPr sz="2133"/>
            </a:lvl2pPr>
            <a:lvl3pPr marL="1625620" indent="0">
              <a:buNone/>
              <a:defRPr sz="1778"/>
            </a:lvl3pPr>
            <a:lvl4pPr marL="2438430" indent="0">
              <a:buNone/>
              <a:defRPr sz="1600"/>
            </a:lvl4pPr>
            <a:lvl5pPr marL="3251241" indent="0">
              <a:buNone/>
              <a:defRPr sz="1600"/>
            </a:lvl5pPr>
            <a:lvl6pPr marL="4064051" indent="0">
              <a:buNone/>
              <a:defRPr sz="1600"/>
            </a:lvl6pPr>
            <a:lvl7pPr marL="4876861" indent="0">
              <a:buNone/>
              <a:defRPr sz="1600"/>
            </a:lvl7pPr>
            <a:lvl8pPr marL="5689671" indent="0">
              <a:buNone/>
              <a:defRPr sz="1600"/>
            </a:lvl8pPr>
            <a:lvl9pPr marL="6502481" indent="0">
              <a:buNone/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DDDB0-E522-4258-9558-2C287CA223C2}" type="datetimeFigureOut">
              <a:rPr lang="en-US"/>
              <a:pPr>
                <a:defRPr/>
              </a:pPr>
              <a:t>2/16/2023</a:t>
            </a:fld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057B2-BA16-465F-BDD4-AB3E0A48FED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E1EB8-CB9F-463F-8081-C6C29611E6E1}" type="datetimeFigureOut">
              <a:rPr lang="en-US"/>
              <a:pPr>
                <a:defRPr/>
              </a:pPr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A0C81-5F57-4AA0-A1E7-3C68D14888F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00050"/>
            <a:ext cx="1914525" cy="42291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400050"/>
            <a:ext cx="5629275" cy="422910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70CC5-9097-4349-A33F-D4611079223E}" type="datetimeFigureOut">
              <a:rPr lang="en-US"/>
              <a:pPr>
                <a:defRPr/>
              </a:pPr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B7CBF-8538-482D-BDCA-36432747B49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lIns="91425" tIns="91425" rIns="91425" bIns="91425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" name="Google Shape;19;p4"/>
          <p:cNvSpPr txBox="1">
            <a:spLocks noGrp="1"/>
          </p:cNvSpPr>
          <p:nvPr>
            <p:ph type="sldNum" idx="10"/>
          </p:nvPr>
        </p:nvSpPr>
        <p:spPr>
          <a:xfrm>
            <a:off x="8472488" y="4662488"/>
            <a:ext cx="549275" cy="393700"/>
          </a:xfrm>
        </p:spPr>
        <p:txBody>
          <a:bodyPr spcFirstLastPara="1" wrap="square" lIns="91425" tIns="91425" rIns="91425" bIns="91425" anchorCtr="0">
            <a:normAutofit/>
          </a:bodyPr>
          <a:lstStyle>
            <a:lvl1pPr lvl="0" algn="r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defRPr/>
            </a:pPr>
            <a:fld id="{B2003B8F-7D25-4316-A4D9-0601C4C96215}" type="slidenum">
              <a:rPr lang="pt-BR"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personalizado">
  <p:cSld name="Layout personalizado">
    <p:bg>
      <p:bgPr>
        <a:solidFill>
          <a:srgbClr val="FFFFFF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51;p1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sp>
        <p:nvSpPr>
          <p:cNvPr id="5" name="Google Shape;52;p13"/>
          <p:cNvSpPr>
            <a:spLocks noChangeArrowheads="1"/>
          </p:cNvSpPr>
          <p:nvPr/>
        </p:nvSpPr>
        <p:spPr bwMode="auto">
          <a:xfrm>
            <a:off x="0" y="0"/>
            <a:ext cx="3513138" cy="51435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/>
          </p:nvPr>
        </p:nvSpPr>
        <p:spPr>
          <a:xfrm>
            <a:off x="311700" y="307825"/>
            <a:ext cx="2631900" cy="4316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1"/>
          </p:nvPr>
        </p:nvSpPr>
        <p:spPr>
          <a:xfrm>
            <a:off x="4011825" y="364950"/>
            <a:ext cx="4850400" cy="4259700"/>
          </a:xfrm>
          <a:prstGeom prst="rect">
            <a:avLst/>
          </a:prstGeom>
          <a:noFill/>
        </p:spPr>
        <p:txBody>
          <a:bodyPr spcFirstLastPara="1" lIns="91425" tIns="91425" rIns="91425" bIns="91425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" name="Google Shape;55;p13"/>
          <p:cNvSpPr txBox="1">
            <a:spLocks noGrp="1"/>
          </p:cNvSpPr>
          <p:nvPr>
            <p:ph type="sldNum" idx="10"/>
          </p:nvPr>
        </p:nvSpPr>
        <p:spPr>
          <a:xfrm>
            <a:off x="8472488" y="4662488"/>
            <a:ext cx="549275" cy="393700"/>
          </a:xfrm>
        </p:spPr>
        <p:txBody>
          <a:bodyPr spcFirstLastPara="1" wrap="square" lIns="91425" tIns="91425" rIns="91425" bIns="91425" anchorCtr="0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9pPr>
          </a:lstStyle>
          <a:p>
            <a:pPr>
              <a:defRPr/>
            </a:pPr>
            <a:fld id="{89A1E3A6-CAC4-478B-BF77-9461CBBD3A3C}" type="slidenum">
              <a:rPr lang="pt-BR"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1688" y="363538"/>
            <a:ext cx="7543800" cy="1206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01688" y="1590675"/>
            <a:ext cx="754380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73763" y="4705350"/>
            <a:ext cx="2454275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956" kern="0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68A98FED-B42C-421F-97C8-8FC6B1C419C4}" type="datetimeFigureOut">
              <a:rPr lang="en-US"/>
              <a:pPr>
                <a:defRPr/>
              </a:pPr>
              <a:t>2/16/2023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5975" y="4705350"/>
            <a:ext cx="4746625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956" kern="0" dirty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en-US"/>
          </a:p>
        </p:txBody>
      </p:sp>
      <p:grpSp>
        <p:nvGrpSpPr>
          <p:cNvPr id="1030" name="Group 6"/>
          <p:cNvGrpSpPr>
            <a:grpSpLocks noChangeAspect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35" name="Oval 8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600" y="4705350"/>
            <a:ext cx="479425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2489" b="1" kern="0" dirty="0">
                <a:solidFill>
                  <a:srgbClr val="FFFFFF"/>
                </a:solidFill>
                <a:latin typeface="+mj-lt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0430E2F8-298A-4B22-9E2C-DDCBBD71E6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88" r:id="rId2"/>
    <p:sldLayoutId id="2147483690" r:id="rId3"/>
    <p:sldLayoutId id="2147483687" r:id="rId4"/>
    <p:sldLayoutId id="2147483686" r:id="rId5"/>
    <p:sldLayoutId id="2147483685" r:id="rId6"/>
    <p:sldLayoutId id="2147483684" r:id="rId7"/>
    <p:sldLayoutId id="2147483691" r:id="rId8"/>
    <p:sldLayoutId id="2147483692" r:id="rId9"/>
    <p:sldLayoutId id="2147483683" r:id="rId10"/>
    <p:sldLayoutId id="2147483682" r:id="rId11"/>
    <p:sldLayoutId id="2147483693" r:id="rId12"/>
    <p:sldLayoutId id="2147483694" r:id="rId13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5400" kern="1200" cap="all">
          <a:blipFill>
            <a:blip r:embed="rId16">
              <a:extLst/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 pitchFamily="18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 pitchFamily="18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 pitchFamily="18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 pitchFamily="18" charset="0"/>
        </a:defRPr>
      </a:lvl9pPr>
    </p:titleStyle>
    <p:bodyStyle>
      <a:lvl1pPr marL="182563" indent="-182563" algn="l" rtl="0" fontAlgn="base">
        <a:lnSpc>
          <a:spcPct val="90000"/>
        </a:lnSpc>
        <a:spcBef>
          <a:spcPts val="1200"/>
        </a:spcBef>
        <a:spcAft>
          <a:spcPct val="0"/>
        </a:spcAft>
        <a:buClr>
          <a:srgbClr val="9E3611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hyperlink" Target="https://pubmed.ncbi.nlm.nih.gov/36645273/" TargetMode="Externa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4.png"/><Relationship Id="rId9" Type="http://schemas.microsoft.com/office/2007/relationships/diagramDrawing" Target="../diagrams/drawin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4.png"/><Relationship Id="rId9" Type="http://schemas.microsoft.com/office/2007/relationships/diagramDrawing" Target="../diagrams/drawing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4.png"/><Relationship Id="rId9" Type="http://schemas.microsoft.com/office/2007/relationships/diagramDrawing" Target="../diagrams/drawing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image" Target="../media/image4.png"/><Relationship Id="rId9" Type="http://schemas.microsoft.com/office/2007/relationships/diagramDrawing" Target="../diagrams/drawing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4.png"/><Relationship Id="rId9" Type="http://schemas.microsoft.com/office/2007/relationships/diagramDrawing" Target="../diagrams/drawing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7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4" Type="http://schemas.openxmlformats.org/officeDocument/2006/relationships/image" Target="../media/image4.png"/><Relationship Id="rId9" Type="http://schemas.microsoft.com/office/2007/relationships/diagramDrawing" Target="../diagrams/drawing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8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4" Type="http://schemas.openxmlformats.org/officeDocument/2006/relationships/image" Target="../media/image4.png"/><Relationship Id="rId9" Type="http://schemas.microsoft.com/office/2007/relationships/diagramDrawing" Target="../diagrams/drawing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Google Shape;61;p14"/>
          <p:cNvSpPr>
            <a:spLocks noGrp="1"/>
          </p:cNvSpPr>
          <p:nvPr>
            <p:ph type="body" idx="1"/>
          </p:nvPr>
        </p:nvSpPr>
        <p:spPr>
          <a:xfrm>
            <a:off x="-1770063" y="2393950"/>
            <a:ext cx="8521701" cy="3416300"/>
          </a:xfrm>
        </p:spPr>
        <p:txBody>
          <a:bodyPr/>
          <a:lstStyle/>
          <a:p>
            <a:pPr marL="0" indent="0" algn="ctr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pt-BR" sz="1800" dirty="0" smtClean="0"/>
              <a:t>Coordenação: Alexandre Serafim</a:t>
            </a:r>
          </a:p>
          <a:p>
            <a:pPr marL="0" indent="0" algn="ctr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pt-BR" sz="1800" dirty="0" smtClean="0"/>
              <a:t>UTI PEDIÁTRICA DO HMIB/SES/DF</a:t>
            </a:r>
          </a:p>
          <a:p>
            <a:pPr marL="0" indent="0" algn="ctr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pt-BR" sz="1800" dirty="0" smtClean="0">
                <a:hlinkClick r:id="rId3"/>
              </a:rPr>
              <a:t>www.paulomargotto.com.br</a:t>
            </a:r>
            <a:r>
              <a:rPr lang="pt-BR" sz="1800" dirty="0" smtClean="0"/>
              <a:t> </a:t>
            </a:r>
          </a:p>
          <a:p>
            <a:pPr marL="0" indent="0" algn="ctr">
              <a:spcBef>
                <a:spcPct val="0"/>
              </a:spcBef>
              <a:spcAft>
                <a:spcPts val="1200"/>
              </a:spcAft>
              <a:buFont typeface="Wingdings" pitchFamily="2" charset="2"/>
              <a:buNone/>
            </a:pPr>
            <a:r>
              <a:rPr lang="pt-BR" sz="1800" dirty="0" smtClean="0"/>
              <a:t>Brasília, 20 de fevereiro de 2023</a:t>
            </a:r>
          </a:p>
        </p:txBody>
      </p:sp>
      <p:pic>
        <p:nvPicPr>
          <p:cNvPr id="16388" name="Google Shape;63;p14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13563" y="2516188"/>
            <a:ext cx="2230437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31763" y="1397000"/>
            <a:ext cx="9012237" cy="7604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 dirty="0">
                <a:hlinkClick r:id="rId5"/>
              </a:rPr>
              <a:t/>
            </a:r>
            <a:br>
              <a:rPr lang="pt-BR" b="1" dirty="0">
                <a:hlinkClick r:id="rId5"/>
              </a:rPr>
            </a:br>
            <a:r>
              <a:rPr lang="pt-BR" sz="1200" b="1" dirty="0" err="1">
                <a:hlinkClick r:id="rId5"/>
              </a:rPr>
              <a:t>Improving</a:t>
            </a:r>
            <a:r>
              <a:rPr lang="pt-BR" sz="1200" dirty="0">
                <a:hlinkClick r:id="rId5"/>
              </a:rPr>
              <a:t> </a:t>
            </a:r>
            <a:r>
              <a:rPr lang="pt-BR" sz="1200" b="1" dirty="0" err="1">
                <a:hlinkClick r:id="rId5"/>
              </a:rPr>
              <a:t>Outcomes</a:t>
            </a:r>
            <a:r>
              <a:rPr lang="pt-BR" sz="1200" dirty="0">
                <a:hlinkClick r:id="rId5"/>
              </a:rPr>
              <a:t> for </a:t>
            </a:r>
            <a:r>
              <a:rPr lang="pt-BR" sz="1200" b="1" dirty="0" err="1">
                <a:hlinkClick r:id="rId5"/>
              </a:rPr>
              <a:t>Bronchiolitis</a:t>
            </a:r>
            <a:r>
              <a:rPr lang="pt-BR" sz="1200" dirty="0">
                <a:hlinkClick r:id="rId5"/>
              </a:rPr>
              <a:t> </a:t>
            </a:r>
            <a:r>
              <a:rPr lang="pt-BR" sz="1200" b="1" dirty="0" err="1">
                <a:hlinkClick r:id="rId5"/>
              </a:rPr>
              <a:t>Patients</a:t>
            </a:r>
            <a:r>
              <a:rPr lang="pt-BR" sz="1200" dirty="0">
                <a:hlinkClick r:id="rId5"/>
              </a:rPr>
              <a:t> </a:t>
            </a:r>
            <a:r>
              <a:rPr lang="pt-BR" sz="1200" dirty="0" err="1">
                <a:hlinkClick r:id="rId5"/>
              </a:rPr>
              <a:t>After</a:t>
            </a:r>
            <a:r>
              <a:rPr lang="pt-BR" sz="1200" dirty="0">
                <a:hlinkClick r:id="rId5"/>
              </a:rPr>
              <a:t> </a:t>
            </a:r>
            <a:r>
              <a:rPr lang="pt-BR" sz="1200" b="1" dirty="0" err="1">
                <a:hlinkClick r:id="rId5"/>
              </a:rPr>
              <a:t>Implementing</a:t>
            </a:r>
            <a:r>
              <a:rPr lang="pt-BR" sz="1200" dirty="0">
                <a:hlinkClick r:id="rId5"/>
              </a:rPr>
              <a:t> a </a:t>
            </a:r>
            <a:r>
              <a:rPr lang="pt-BR" sz="1200" b="1" dirty="0">
                <a:hlinkClick r:id="rId5"/>
              </a:rPr>
              <a:t>High</a:t>
            </a:r>
            <a:r>
              <a:rPr lang="pt-BR" sz="1200" dirty="0">
                <a:hlinkClick r:id="rId5"/>
              </a:rPr>
              <a:t>-</a:t>
            </a:r>
            <a:r>
              <a:rPr lang="pt-BR" sz="1200" b="1" dirty="0" err="1">
                <a:hlinkClick r:id="rId5"/>
              </a:rPr>
              <a:t>Flow</a:t>
            </a:r>
            <a:r>
              <a:rPr lang="pt-BR" sz="1200" dirty="0">
                <a:hlinkClick r:id="rId5"/>
              </a:rPr>
              <a:t> </a:t>
            </a:r>
            <a:r>
              <a:rPr lang="pt-BR" sz="1200" b="1" dirty="0">
                <a:hlinkClick r:id="rId5"/>
              </a:rPr>
              <a:t>Nasal</a:t>
            </a:r>
            <a:r>
              <a:rPr lang="pt-BR" sz="1200" dirty="0">
                <a:hlinkClick r:id="rId5"/>
              </a:rPr>
              <a:t> </a:t>
            </a:r>
            <a:r>
              <a:rPr lang="pt-BR" sz="1200" b="1" dirty="0" err="1">
                <a:hlinkClick r:id="rId5"/>
              </a:rPr>
              <a:t>Cannula</a:t>
            </a:r>
            <a:r>
              <a:rPr lang="pt-BR" sz="1200" dirty="0">
                <a:hlinkClick r:id="rId5"/>
              </a:rPr>
              <a:t> Holiday </a:t>
            </a:r>
            <a:r>
              <a:rPr lang="pt-BR" sz="1200" dirty="0" err="1">
                <a:hlinkClick r:id="rId5"/>
              </a:rPr>
              <a:t>and</a:t>
            </a:r>
            <a:r>
              <a:rPr lang="pt-BR" sz="1200" dirty="0">
                <a:hlinkClick r:id="rId5"/>
              </a:rPr>
              <a:t> </a:t>
            </a:r>
            <a:r>
              <a:rPr lang="pt-BR" sz="1200" dirty="0" err="1">
                <a:hlinkClick r:id="rId5"/>
              </a:rPr>
              <a:t>Standardizing</a:t>
            </a:r>
            <a:r>
              <a:rPr lang="pt-BR" sz="1200" dirty="0">
                <a:hlinkClick r:id="rId5"/>
              </a:rPr>
              <a:t> </a:t>
            </a:r>
            <a:r>
              <a:rPr lang="pt-BR" sz="1200" dirty="0" err="1">
                <a:hlinkClick r:id="rId5"/>
              </a:rPr>
              <a:t>Discharge</a:t>
            </a:r>
            <a:r>
              <a:rPr lang="pt-BR" sz="1200" dirty="0">
                <a:hlinkClick r:id="rId5"/>
              </a:rPr>
              <a:t> </a:t>
            </a:r>
            <a:r>
              <a:rPr lang="pt-BR" sz="1200" dirty="0" err="1">
                <a:hlinkClick r:id="rId5"/>
              </a:rPr>
              <a:t>Criteria</a:t>
            </a:r>
            <a:r>
              <a:rPr lang="pt-BR" sz="1200" dirty="0">
                <a:hlinkClick r:id="rId5"/>
              </a:rPr>
              <a:t> in a </a:t>
            </a:r>
            <a:r>
              <a:rPr lang="pt-BR" sz="1200" dirty="0" err="1">
                <a:hlinkClick r:id="rId5"/>
              </a:rPr>
              <a:t>PICU.</a:t>
            </a:r>
            <a:r>
              <a:rPr lang="pt-BR" sz="1200" dirty="0" err="1"/>
              <a:t>Maue</a:t>
            </a:r>
            <a:r>
              <a:rPr lang="pt-BR" sz="1200" dirty="0"/>
              <a:t> DK, </a:t>
            </a:r>
            <a:r>
              <a:rPr lang="pt-BR" sz="1200" dirty="0" err="1"/>
              <a:t>Ealy</a:t>
            </a:r>
            <a:r>
              <a:rPr lang="pt-BR" sz="1200" dirty="0"/>
              <a:t> A, </a:t>
            </a:r>
            <a:r>
              <a:rPr lang="pt-BR" sz="1200" dirty="0" err="1"/>
              <a:t>Hobson</a:t>
            </a:r>
            <a:r>
              <a:rPr lang="pt-BR" sz="1200" dirty="0"/>
              <a:t> MJ, Peterson RJ, </a:t>
            </a:r>
            <a:r>
              <a:rPr lang="pt-BR" sz="1200" dirty="0" err="1"/>
              <a:t>Pike</a:t>
            </a:r>
            <a:r>
              <a:rPr lang="pt-BR" sz="1200" dirty="0"/>
              <a:t> F, </a:t>
            </a:r>
            <a:r>
              <a:rPr lang="pt-BR" sz="1200" dirty="0" err="1"/>
              <a:t>Nitu</a:t>
            </a:r>
            <a:r>
              <a:rPr lang="pt-BR" sz="1200" dirty="0"/>
              <a:t> ME, </a:t>
            </a:r>
            <a:r>
              <a:rPr lang="pt-BR" sz="1200" dirty="0" err="1"/>
              <a:t>Tori</a:t>
            </a:r>
            <a:r>
              <a:rPr lang="pt-BR" sz="1200" dirty="0"/>
              <a:t> AJ, Abu-</a:t>
            </a:r>
            <a:r>
              <a:rPr lang="pt-BR" sz="1200" dirty="0" err="1"/>
              <a:t>Sultaneh</a:t>
            </a:r>
            <a:r>
              <a:rPr lang="pt-BR" sz="1200" dirty="0"/>
              <a:t> </a:t>
            </a:r>
            <a:r>
              <a:rPr lang="pt-BR" sz="1200" dirty="0" err="1"/>
              <a:t>S.Pediatr</a:t>
            </a:r>
            <a:r>
              <a:rPr lang="pt-BR" sz="1200" dirty="0"/>
              <a:t> </a:t>
            </a:r>
            <a:r>
              <a:rPr lang="pt-BR" sz="1200" dirty="0" err="1"/>
              <a:t>Crit</a:t>
            </a:r>
            <a:r>
              <a:rPr lang="pt-BR" sz="1200" dirty="0"/>
              <a:t> </a:t>
            </a:r>
            <a:r>
              <a:rPr lang="pt-BR" sz="1200" dirty="0" err="1"/>
              <a:t>Care</a:t>
            </a:r>
            <a:r>
              <a:rPr lang="pt-BR" sz="1200" dirty="0"/>
              <a:t> Med. 2023 Jan 16. </a:t>
            </a:r>
            <a:r>
              <a:rPr lang="pt-BR" sz="1200" dirty="0" err="1"/>
              <a:t>doi</a:t>
            </a:r>
            <a:r>
              <a:rPr lang="pt-BR" sz="1200" dirty="0"/>
              <a:t>: 10.1097/PCC.0000000000003183. Online </a:t>
            </a:r>
            <a:r>
              <a:rPr lang="pt-BR" sz="1200" dirty="0" err="1"/>
              <a:t>ahead</a:t>
            </a:r>
            <a:r>
              <a:rPr lang="pt-BR" sz="1200" dirty="0"/>
              <a:t> </a:t>
            </a:r>
            <a:r>
              <a:rPr lang="pt-BR" sz="1200" dirty="0" err="1"/>
              <a:t>of</a:t>
            </a:r>
            <a:r>
              <a:rPr lang="pt-BR" sz="1200" dirty="0"/>
              <a:t> </a:t>
            </a:r>
            <a:r>
              <a:rPr lang="pt-BR" sz="1200" dirty="0" err="1"/>
              <a:t>print.PMID</a:t>
            </a:r>
            <a:r>
              <a:rPr lang="pt-BR" sz="1200" dirty="0"/>
              <a:t>: 36645273</a:t>
            </a: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0" y="314325"/>
            <a:ext cx="8959850" cy="1311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2000" b="1" dirty="0">
                <a:solidFill>
                  <a:srgbClr val="FF00FF"/>
                </a:solidFill>
              </a:rPr>
              <a:t>Melhorando os resultados para pacientes com </a:t>
            </a:r>
            <a:r>
              <a:rPr lang="pt-BR" sz="2000" b="1" dirty="0" err="1">
                <a:solidFill>
                  <a:srgbClr val="FF00FF"/>
                </a:solidFill>
              </a:rPr>
              <a:t>bronquiolite</a:t>
            </a:r>
            <a:r>
              <a:rPr lang="pt-BR" sz="2000" b="1" dirty="0">
                <a:solidFill>
                  <a:srgbClr val="FF00FF"/>
                </a:solidFill>
              </a:rPr>
              <a:t> após a implementação de uma cânula nasal de alto fluxo e padronização dos critérios de alta em uma UTIP</a:t>
            </a:r>
          </a:p>
          <a:p>
            <a:pPr algn="ctr" eaLnBrk="0" hangingPunct="0"/>
            <a:endParaRPr lang="pt-BR" sz="2000" dirty="0">
              <a:solidFill>
                <a:srgbClr val="FF00FF"/>
              </a:solidFill>
            </a:endParaRPr>
          </a:p>
        </p:txBody>
      </p:sp>
      <p:pic>
        <p:nvPicPr>
          <p:cNvPr id="16392" name="Picture 1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49750" y="2219325"/>
            <a:ext cx="250507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3" name="Imagem 13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39925" y="3960813"/>
            <a:ext cx="858838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145012" y="-48688"/>
            <a:ext cx="8520601" cy="572701"/>
          </a:xfrm>
        </p:spPr>
        <p:txBody>
          <a:bodyPr>
            <a:normAutofit fontScale="90000"/>
          </a:bodyPr>
          <a:lstStyle/>
          <a:p>
            <a:pPr fontAlgn="auto">
              <a:defRPr/>
            </a:pPr>
            <a:r>
              <a:rPr lang="pt-BR"/>
              <a:t>Introdução </a:t>
            </a:r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1"/>
          </p:nvPr>
        </p:nvSpPr>
        <p:spPr>
          <a:xfrm>
            <a:off x="0" y="895350"/>
            <a:ext cx="8832850" cy="4248150"/>
          </a:xfrm>
        </p:spPr>
        <p:txBody>
          <a:bodyPr/>
          <a:lstStyle/>
          <a:p>
            <a:pPr marL="0" indent="0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Wingdings" pitchFamily="2" charset="2"/>
              <a:buNone/>
            </a:pPr>
            <a:r>
              <a:rPr lang="pt-BR" sz="1800" smtClean="0"/>
              <a:t>A bronquiolite é a indicação mais comum de internação pediátrica nos Estados Unidos, causando mais de 100.000 internações hospitalares por ano.</a:t>
            </a:r>
          </a:p>
          <a:p>
            <a:pPr marL="0" indent="0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Wingdings" pitchFamily="2" charset="2"/>
              <a:buNone/>
            </a:pPr>
            <a:endParaRPr lang="pt-BR" sz="1800" smtClean="0"/>
          </a:p>
          <a:p>
            <a:pPr marL="0" indent="0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Wingdings" pitchFamily="2" charset="2"/>
              <a:buNone/>
            </a:pPr>
            <a:r>
              <a:rPr lang="pt-BR" sz="1600" smtClean="0"/>
              <a:t>Cânula nasal de alto fluxo (HFNC)é uma modalidade de suporte respiratório que permite maiores fluxos de oxigênio via aquecimento e umidificação do gás respiratório em comparação com a terapia convencional com oxigênio.  </a:t>
            </a:r>
            <a:endParaRPr lang="pt-BR" sz="1700" smtClean="0"/>
          </a:p>
          <a:p>
            <a:pPr marL="0" indent="0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</a:pPr>
            <a:endParaRPr lang="pt-BR" sz="1700" smtClean="0"/>
          </a:p>
          <a:p>
            <a:pPr marL="0" indent="0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</a:pPr>
            <a:r>
              <a:rPr lang="pt-BR" sz="1700" smtClean="0"/>
              <a:t>Na bronquiolite a </a:t>
            </a:r>
            <a:r>
              <a:rPr lang="pt-BR" sz="1700" smtClean="0">
                <a:solidFill>
                  <a:srgbClr val="0033CC"/>
                </a:solidFill>
              </a:rPr>
              <a:t>CNAF pode reduzir a necessidade de intubação e o tempo de permanência no hospital</a:t>
            </a:r>
            <a:r>
              <a:rPr lang="pt-BR" sz="1700" smtClean="0"/>
              <a:t> em comparação ao uso de oxigenoterapia convencional. </a:t>
            </a:r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Arial" charset="0"/>
              <a:buNone/>
            </a:pPr>
            <a:endParaRPr lang="pt-BR" sz="1700" smtClean="0"/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Wingdings" pitchFamily="2" charset="2"/>
              <a:buNone/>
            </a:pPr>
            <a:r>
              <a:rPr lang="pt-BR" sz="1700" smtClean="0">
                <a:solidFill>
                  <a:srgbClr val="FF0000"/>
                </a:solidFill>
              </a:rPr>
              <a:t>Porém</a:t>
            </a:r>
            <a:r>
              <a:rPr lang="pt-BR" sz="1700" smtClean="0"/>
              <a:t>, recentes estudos sugeriram que as taxas de internação em Unidade de Terapia Intensiva Pediátrica (UTIP) aumentaram desde a adoção generalizada da CNAF, ocasionando um aumento do custo. </a:t>
            </a:r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Wingdings" pitchFamily="2" charset="2"/>
              <a:buNone/>
            </a:pPr>
            <a:r>
              <a:rPr lang="pt-BR" sz="1600" smtClean="0"/>
              <a:t>Isso gerou discussão sobre se a CNAF deve ser usada de forma mais criteriosa</a:t>
            </a:r>
            <a:endParaRPr lang="pt-BR" sz="1700" smtClean="0"/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Wingdings" pitchFamily="2" charset="2"/>
              <a:buNone/>
            </a:pPr>
            <a:endParaRPr lang="pt-BR" sz="1700" smtClean="0"/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Arial" charset="0"/>
              <a:buNone/>
            </a:pPr>
            <a:r>
              <a:rPr lang="pt-BR" sz="1700" smtClean="0"/>
              <a:t>Estudos anteriores mostraram que </a:t>
            </a:r>
            <a:r>
              <a:rPr lang="pt-BR" sz="1700" b="1" smtClean="0">
                <a:solidFill>
                  <a:srgbClr val="FF00FF"/>
                </a:solidFill>
              </a:rPr>
              <a:t>um Protocolo pode reduzir o tempo de uso da CNAF, tempo de internação em UTIP e tempo de internação hospitalar. </a:t>
            </a:r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Arial" charset="0"/>
              <a:buNone/>
            </a:pPr>
            <a:endParaRPr lang="pt-BR" sz="1700" b="1" smtClean="0">
              <a:solidFill>
                <a:srgbClr val="FF00FF"/>
              </a:solidFill>
            </a:endParaRPr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ts val="1200"/>
              </a:spcAft>
              <a:buFont typeface="Wingdings" pitchFamily="2" charset="2"/>
              <a:buNone/>
            </a:pPr>
            <a:endParaRPr lang="pt-BR" sz="170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Google Shape;74;p16"/>
          <p:cNvPicPr preferRelativeResize="0">
            <a:picLocks noChangeAspect="1" noChangeArrowheads="1"/>
          </p:cNvPicPr>
          <p:nvPr/>
        </p:nvPicPr>
        <p:blipFill>
          <a:blip r:embed="rId3"/>
          <a:srcRect l="9280" r="39500"/>
          <a:stretch>
            <a:fillRect/>
          </a:stretch>
        </p:blipFill>
        <p:spPr bwMode="auto">
          <a:xfrm>
            <a:off x="0" y="0"/>
            <a:ext cx="35131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>
            <a:off x="488950" y="109538"/>
            <a:ext cx="2632075" cy="4316412"/>
          </a:xfrm>
        </p:spPr>
        <p:txBody>
          <a:bodyPr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pt-BR" cap="none" smtClean="0"/>
              <a:t>METODOLOGIA </a:t>
            </a:r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4011613" y="365125"/>
            <a:ext cx="4851400" cy="4259263"/>
          </a:xfrm>
        </p:spPr>
        <p:txBody>
          <a:bodyPr/>
          <a:lstStyle/>
          <a:p>
            <a:pPr marL="0" indent="0">
              <a:spcBef>
                <a:spcPct val="0"/>
              </a:spcBef>
              <a:spcAft>
                <a:spcPct val="0"/>
              </a:spcAft>
              <a:buClr>
                <a:srgbClr val="696464"/>
              </a:buClr>
              <a:buFont typeface="Wingdings" pitchFamily="2" charset="2"/>
              <a:buNone/>
            </a:pPr>
            <a:endParaRPr lang="pt-BR" sz="1500" smtClean="0">
              <a:solidFill>
                <a:srgbClr val="696464"/>
              </a:solidFill>
            </a:endParaRPr>
          </a:p>
          <a:p>
            <a:pPr marL="0" indent="0">
              <a:spcBef>
                <a:spcPts val="1600"/>
              </a:spcBef>
              <a:spcAft>
                <a:spcPct val="0"/>
              </a:spcAft>
              <a:buClr>
                <a:srgbClr val="696464"/>
              </a:buClr>
              <a:buFont typeface="Wingdings" pitchFamily="2" charset="2"/>
              <a:buNone/>
            </a:pPr>
            <a:r>
              <a:rPr lang="pt-BR" sz="1500" smtClean="0">
                <a:solidFill>
                  <a:srgbClr val="696464"/>
                </a:solidFill>
              </a:rPr>
              <a:t>Este estudo de melhoria na qualidade da CANF foi feito em Riley Hospital for Children em Indiana University Health, em Indianapolis, Indiana, EUA*. </a:t>
            </a:r>
          </a:p>
          <a:p>
            <a:pPr marL="0" indent="0">
              <a:spcBef>
                <a:spcPts val="1600"/>
              </a:spcBef>
              <a:spcAft>
                <a:spcPct val="0"/>
              </a:spcAft>
              <a:buClr>
                <a:srgbClr val="696464"/>
              </a:buClr>
              <a:buFont typeface="Wingdings" pitchFamily="2" charset="2"/>
              <a:buNone/>
            </a:pPr>
            <a:r>
              <a:rPr lang="pt-BR" sz="1500" smtClean="0">
                <a:solidFill>
                  <a:srgbClr val="696464"/>
                </a:solidFill>
              </a:rPr>
              <a:t>*UTIP com 2600 admissões por ano, nível quaternário. </a:t>
            </a:r>
          </a:p>
          <a:p>
            <a:pPr marL="0" indent="0">
              <a:spcBef>
                <a:spcPts val="1600"/>
              </a:spcBef>
              <a:spcAft>
                <a:spcPct val="0"/>
              </a:spcAft>
              <a:buClr>
                <a:srgbClr val="696464"/>
              </a:buClr>
              <a:buFont typeface="Wingdings" pitchFamily="2" charset="2"/>
              <a:buNone/>
            </a:pPr>
            <a:r>
              <a:rPr lang="pt-BR" sz="2000" smtClean="0">
                <a:solidFill>
                  <a:schemeClr val="tx1"/>
                </a:solidFill>
              </a:rPr>
              <a:t>Os pacientes são transferidos para a enfermaria de pediatria geral quando são desmamados para oxigenoterapia convencional ou ar ambiente.</a:t>
            </a:r>
            <a:endParaRPr lang="pt-BR" sz="1500" smtClean="0">
              <a:solidFill>
                <a:srgbClr val="696464"/>
              </a:solidFill>
            </a:endParaRPr>
          </a:p>
          <a:p>
            <a:pPr marL="0" indent="0">
              <a:spcBef>
                <a:spcPts val="1600"/>
              </a:spcBef>
              <a:spcAft>
                <a:spcPct val="0"/>
              </a:spcAft>
              <a:buClr>
                <a:srgbClr val="696464"/>
              </a:buClr>
              <a:buFont typeface="Wingdings" pitchFamily="2" charset="2"/>
              <a:buNone/>
            </a:pPr>
            <a:endParaRPr lang="pt-BR" sz="1500" smtClean="0">
              <a:solidFill>
                <a:srgbClr val="696464"/>
              </a:solidFill>
            </a:endParaRPr>
          </a:p>
          <a:p>
            <a:pPr marL="0" indent="0">
              <a:spcBef>
                <a:spcPts val="1600"/>
              </a:spcBef>
              <a:spcAft>
                <a:spcPts val="1600"/>
              </a:spcAft>
              <a:buClr>
                <a:srgbClr val="696464"/>
              </a:buClr>
              <a:buFont typeface="Wingdings" pitchFamily="2" charset="2"/>
              <a:buNone/>
            </a:pPr>
            <a:endParaRPr lang="pt-BR" sz="1500" smtClean="0">
              <a:solidFill>
                <a:srgbClr val="696464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>
            <a:spLocks noGrp="1"/>
          </p:cNvSpPr>
          <p:nvPr>
            <p:ph type="title"/>
          </p:nvPr>
        </p:nvSpPr>
        <p:spPr>
          <a:xfrm>
            <a:off x="287887" y="56087"/>
            <a:ext cx="8520601" cy="572701"/>
          </a:xfrm>
        </p:spPr>
        <p:txBody>
          <a:bodyPr>
            <a:normAutofit fontScale="90000"/>
          </a:bodyPr>
          <a:lstStyle/>
          <a:p>
            <a:pPr fontAlgn="auto">
              <a:defRPr/>
            </a:pPr>
            <a:r>
              <a:rPr lang="pt-BR"/>
              <a:t>Metodolgia</a:t>
            </a:r>
            <a:endParaRPr/>
          </a:p>
        </p:txBody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234950" y="790575"/>
            <a:ext cx="8521700" cy="341630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Arial" charset="0"/>
              <a:buNone/>
            </a:pPr>
            <a:r>
              <a:rPr lang="pt-BR" sz="1400" b="1" smtClean="0"/>
              <a:t>Critérios de exclusão:</a:t>
            </a:r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Arial" charset="0"/>
              <a:buNone/>
            </a:pPr>
            <a:r>
              <a:rPr lang="pt-BR" sz="1400" smtClean="0"/>
              <a:t>- Inicialmente: pacientes que necessitaram de óxido nítrico, Heliox e Salbutamol contínuo</a:t>
            </a:r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Arial" charset="0"/>
              <a:buNone/>
            </a:pPr>
            <a:r>
              <a:rPr lang="pt-BR" sz="1400" smtClean="0"/>
              <a:t>- Depois: pacientes que necessitaram de óxido nítrico e Heliox.</a:t>
            </a:r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Arial" charset="0"/>
              <a:buNone/>
            </a:pPr>
            <a:r>
              <a:rPr lang="pt-BR" sz="1400" smtClean="0"/>
              <a:t>- RNPT extremos  (26 semanas de idade gestacional)</a:t>
            </a:r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61000"/>
              <a:buFont typeface="Arial" charset="0"/>
              <a:buNone/>
            </a:pPr>
            <a:r>
              <a:rPr lang="pt-BR" sz="1400" smtClean="0"/>
              <a:t>- Cardiopatias congênitas cianóticas</a:t>
            </a:r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FontTx/>
              <a:buChar char="-"/>
            </a:pPr>
            <a:r>
              <a:rPr lang="pt-BR" sz="1400" smtClean="0"/>
              <a:t>Fibrose cística</a:t>
            </a:r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FontTx/>
              <a:buChar char="-"/>
            </a:pPr>
            <a:r>
              <a:rPr lang="pt-BR" sz="1400" smtClean="0"/>
              <a:t>Pacientes que necessitaram de ventilação não invasiva e ventilação  mecânica</a:t>
            </a:r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Font typeface="Wingdings" pitchFamily="2" charset="2"/>
              <a:buNone/>
            </a:pPr>
            <a:r>
              <a:rPr lang="pt-BR" sz="1400" b="1" smtClean="0"/>
              <a:t>Critérios de inclusão:</a:t>
            </a:r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ct val="0"/>
              </a:spcAft>
              <a:buFont typeface="Wingdings" pitchFamily="2" charset="2"/>
              <a:buNone/>
            </a:pPr>
            <a:r>
              <a:rPr lang="pt-BR" sz="1400" smtClean="0"/>
              <a:t>- Menores de 2 anos </a:t>
            </a:r>
          </a:p>
          <a:p>
            <a:pPr marL="0" indent="0">
              <a:lnSpc>
                <a:spcPct val="70000"/>
              </a:lnSpc>
              <a:spcBef>
                <a:spcPts val="1200"/>
              </a:spcBef>
              <a:spcAft>
                <a:spcPts val="1200"/>
              </a:spcAft>
              <a:buFontTx/>
              <a:buChar char="-"/>
            </a:pPr>
            <a:r>
              <a:rPr lang="pt-BR" sz="1400" smtClean="0"/>
              <a:t>Primeiro diagnóstico de bronquiolite.</a:t>
            </a:r>
          </a:p>
          <a:p>
            <a:pPr marL="0" indent="0" algn="ctr">
              <a:lnSpc>
                <a:spcPct val="70000"/>
              </a:lnSpc>
              <a:spcBef>
                <a:spcPts val="1200"/>
              </a:spcBef>
              <a:spcAft>
                <a:spcPts val="1200"/>
              </a:spcAft>
              <a:buFontTx/>
              <a:buNone/>
            </a:pPr>
            <a:r>
              <a:rPr lang="pt-BR" sz="1800" smtClean="0">
                <a:solidFill>
                  <a:srgbClr val="FF00FF"/>
                </a:solidFill>
              </a:rPr>
              <a:t>Desde outubro de 2017, as decisões sobre o escalonamento e desmame de um paciente em CNAF têm sido largamente conduzido por terapeutas respiratórios como parte do protocolo de gerenciamento da CNAF (Plan-Do-Study-Act [PDSA]</a:t>
            </a:r>
          </a:p>
        </p:txBody>
      </p:sp>
      <p:pic>
        <p:nvPicPr>
          <p:cNvPr id="22531" name="Google Shape;83;p1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6600" y="1560513"/>
            <a:ext cx="20574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defRPr/>
            </a:pPr>
            <a:r>
              <a:rPr lang="pt-BR"/>
              <a:t>Metodologia</a:t>
            </a:r>
            <a:endParaRPr/>
          </a:p>
        </p:txBody>
      </p:sp>
      <p:sp>
        <p:nvSpPr>
          <p:cNvPr id="24578" name="Google Shape;90;p18"/>
          <p:cNvSpPr>
            <a:spLocks noGrp="1"/>
          </p:cNvSpPr>
          <p:nvPr>
            <p:ph type="body" idx="1"/>
          </p:nvPr>
        </p:nvSpPr>
        <p:spPr>
          <a:xfrm>
            <a:off x="244475" y="1597025"/>
            <a:ext cx="8521700" cy="3416300"/>
          </a:xfrm>
        </p:spPr>
        <p:txBody>
          <a:bodyPr/>
          <a:lstStyle/>
          <a:p>
            <a:pPr marL="0" inden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 charset="0"/>
              <a:buNone/>
            </a:pPr>
            <a:r>
              <a:rPr lang="pt-BR" smtClean="0"/>
              <a:t>Pré-implantação: Out/2015 a Set/2017</a:t>
            </a:r>
          </a:p>
          <a:p>
            <a:pPr marL="0" indent="0"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 charset="0"/>
              <a:buNone/>
            </a:pPr>
            <a:r>
              <a:rPr lang="pt-BR" smtClean="0"/>
              <a:t>Protocolo (Plan-Do-Study-Act [PDSA]):</a:t>
            </a:r>
          </a:p>
          <a:p>
            <a:pPr marL="0" indent="0"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 charset="0"/>
              <a:buNone/>
            </a:pPr>
            <a:r>
              <a:rPr lang="pt-BR" smtClean="0"/>
              <a:t>- PDSA 1 - Out/2017</a:t>
            </a:r>
          </a:p>
          <a:p>
            <a:pPr marL="0" indent="0"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 charset="0"/>
              <a:buNone/>
            </a:pPr>
            <a:r>
              <a:rPr lang="pt-BR" smtClean="0"/>
              <a:t>- PDSA 2 - Jul/2020 - adicionou o ajuste do desmame</a:t>
            </a:r>
          </a:p>
          <a:p>
            <a:pPr marL="0" indent="0"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 charset="0"/>
              <a:buNone/>
            </a:pPr>
            <a:r>
              <a:rPr lang="pt-BR" smtClean="0"/>
              <a:t>- PDSA 3 - CNAF holiday 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100"/>
              <a:buFont typeface="Arial" charset="0"/>
              <a:buNone/>
            </a:pPr>
            <a:r>
              <a:rPr lang="pt-BR" smtClean="0"/>
              <a:t>- PDSA 4 - Out/2021 a Jan/2022 - padronização dos critérios de alta  </a:t>
            </a:r>
          </a:p>
        </p:txBody>
      </p:sp>
      <p:pic>
        <p:nvPicPr>
          <p:cNvPr id="24579" name="Google Shape;89;p1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2838" y="0"/>
            <a:ext cx="4221162" cy="2886075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793875" y="4325938"/>
            <a:ext cx="63531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PROTOCOLO PARA A CNAF (</a:t>
            </a:r>
            <a:r>
              <a:rPr lang="pt-BR">
                <a:solidFill>
                  <a:srgbClr val="0033CC"/>
                </a:solidFill>
              </a:rPr>
              <a:t>Figura 1)</a:t>
            </a:r>
          </a:p>
          <a:p>
            <a:r>
              <a:rPr lang="pt-BR">
                <a:solidFill>
                  <a:srgbClr val="0033CC"/>
                </a:solidFill>
              </a:rPr>
              <a:t>Na tabela suplementar 1: </a:t>
            </a:r>
            <a:r>
              <a:rPr lang="pt-BR">
                <a:solidFill>
                  <a:schemeClr val="tx1"/>
                </a:solidFill>
              </a:rPr>
              <a:t>O Escore Respiratório do Riley Hospital for Children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101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103" name="Oval 102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  <a:sym typeface="Arial"/>
              </a:endParaRPr>
            </a:p>
          </p:txBody>
        </p:sp>
        <p:sp>
          <p:nvSpPr>
            <p:cNvPr id="104" name="Oval 10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97016" y="6231373"/>
              <a:ext cx="477520" cy="47752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 dirty="0">
                <a:solidFill>
                  <a:prstClr val="white"/>
                </a:solidFill>
                <a:latin typeface="Calibri"/>
                <a:cs typeface="+mn-cs"/>
                <a:sym typeface="Arial"/>
              </a:endParaRPr>
            </a:p>
          </p:txBody>
        </p:sp>
      </p:grpSp>
      <p:sp>
        <p:nvSpPr>
          <p:cNvPr id="118" name="Rectangle 10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877232" y="0"/>
            <a:ext cx="3266767" cy="5143499"/>
          </a:xfrm>
          <a:prstGeom prst="rect">
            <a:avLst/>
          </a:prstGeom>
          <a:blipFill dpi="0" rotWithShape="1">
            <a:blip r:embed="rId4">
              <a:alphaModFix amt="60000"/>
              <a:lum bright="70000" contrast="-70000"/>
              <a:extLst/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grpSp>
        <p:nvGrpSpPr>
          <p:cNvPr id="26633" name="Group 107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109" name="Oval 10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  <a:sym typeface="Arial"/>
              </a:endParaRPr>
            </a:p>
          </p:txBody>
        </p:sp>
        <p:sp>
          <p:nvSpPr>
            <p:cNvPr id="120" name="Oval 10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97016" y="6231373"/>
              <a:ext cx="477520" cy="47752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 dirty="0">
                <a:solidFill>
                  <a:prstClr val="white"/>
                </a:solidFill>
                <a:latin typeface="Calibri"/>
                <a:cs typeface="+mn-cs"/>
                <a:sym typeface="Arial"/>
              </a:endParaRPr>
            </a:p>
          </p:txBody>
        </p:sp>
      </p:grpSp>
      <p:pic>
        <p:nvPicPr>
          <p:cNvPr id="26642" name="Picture 1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6021388" cy="498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643" name="Rectangle 19"/>
          <p:cNvSpPr>
            <a:spLocks noChangeArrowheads="1"/>
          </p:cNvSpPr>
          <p:nvPr/>
        </p:nvSpPr>
        <p:spPr bwMode="auto">
          <a:xfrm>
            <a:off x="6167438" y="1092200"/>
            <a:ext cx="2800350" cy="1377950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b="1"/>
              <a:t>         </a:t>
            </a:r>
            <a:r>
              <a:rPr lang="pt-BR">
                <a:solidFill>
                  <a:srgbClr val="0033CC"/>
                </a:solidFill>
              </a:rPr>
              <a:t>Figure 1.</a:t>
            </a:r>
            <a:r>
              <a:rPr lang="pt-BR" b="1"/>
              <a:t> </a:t>
            </a:r>
          </a:p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/>
              <a:t>High-flow nasal cannula (HFNC) holiday protocol. MD = medical doctor, RT = respiratory therapist. </a:t>
            </a:r>
            <a:br>
              <a:rPr lang="pt-BR"/>
            </a:br>
            <a:endParaRPr lang="pt-BR"/>
          </a:p>
        </p:txBody>
      </p:sp>
      <p:sp>
        <p:nvSpPr>
          <p:cNvPr id="26644" name="Rectangle 20"/>
          <p:cNvSpPr>
            <a:spLocks noChangeArrowheads="1"/>
          </p:cNvSpPr>
          <p:nvPr/>
        </p:nvSpPr>
        <p:spPr bwMode="auto">
          <a:xfrm>
            <a:off x="6270625" y="2905125"/>
            <a:ext cx="2690813" cy="1165225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/>
              <a:t>            </a:t>
            </a:r>
            <a:r>
              <a:rPr lang="pt-BR">
                <a:solidFill>
                  <a:srgbClr val="0033CC"/>
                </a:solidFill>
              </a:rPr>
              <a:t>Figura 1.</a:t>
            </a:r>
          </a:p>
          <a:p>
            <a:pPr algn="ctr"/>
            <a:r>
              <a:rPr lang="pt-BR"/>
              <a:t> Protocolo de férias com cânula nasal de alto fluxo (HFNC). MD = médico, RT = fisioterapeuta respiratório.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Google Shape;104;p20"/>
          <p:cNvPicPr preferRelativeResize="0">
            <a:picLocks noChangeAspect="1" noChangeArrowheads="1"/>
          </p:cNvPicPr>
          <p:nvPr/>
        </p:nvPicPr>
        <p:blipFill>
          <a:blip r:embed="rId3"/>
          <a:srcRect l="24780" t="18044" r="25319" b="11108"/>
          <a:stretch>
            <a:fillRect/>
          </a:stretch>
        </p:blipFill>
        <p:spPr bwMode="auto">
          <a:xfrm>
            <a:off x="950913" y="379413"/>
            <a:ext cx="6838950" cy="409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1492250" y="4410075"/>
            <a:ext cx="61166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Tabela Suplementar 1: </a:t>
            </a:r>
            <a:r>
              <a:rPr lang="pt-BR">
                <a:solidFill>
                  <a:schemeClr val="tx1"/>
                </a:solidFill>
              </a:rPr>
              <a:t>O Escore Respiratório do Riley Hospital for Children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115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117" name="Oval 116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30731" name="Oval 117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09" name="Google Shape;109;p21"/>
          <p:cNvSpPr txBox="1">
            <a:spLocks noGrp="1"/>
          </p:cNvSpPr>
          <p:nvPr>
            <p:ph type="title"/>
          </p:nvPr>
        </p:nvSpPr>
        <p:spPr>
          <a:xfrm>
            <a:off x="764286" y="71374"/>
            <a:ext cx="7543800" cy="1207008"/>
          </a:xfrm>
        </p:spPr>
        <p:txBody>
          <a:bodyPr lIns="91440" tIns="45720" rIns="91440" bIns="45720" anchor="ctr"/>
          <a:lstStyle/>
          <a:p>
            <a:pPr fontAlgn="auto">
              <a:spcBef>
                <a:spcPct val="0"/>
              </a:spcBef>
              <a:defRPr/>
            </a:pPr>
            <a:r>
              <a:rPr lang="en-US"/>
              <a:t>PDSA 3  → HFNC Holiday </a:t>
            </a:r>
          </a:p>
        </p:txBody>
      </p:sp>
      <p:sp>
        <p:nvSpPr>
          <p:cNvPr id="120" name="Rectangle 11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0100" y="1509969"/>
            <a:ext cx="7543800" cy="6051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graphicFrame>
        <p:nvGraphicFramePr>
          <p:cNvPr id="112" name="Google Shape;110;p21">
            <a:extLst>
              <a:ext uri="{FF2B5EF4-FFF2-40B4-BE49-F238E27FC236}"/>
            </a:extLst>
          </p:cNvPr>
          <p:cNvGraphicFramePr/>
          <p:nvPr/>
        </p:nvGraphicFramePr>
        <p:xfrm>
          <a:off x="10184" y="1008822"/>
          <a:ext cx="8391471" cy="3771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Rectangle 12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90625" y="1010209"/>
            <a:ext cx="7667244" cy="60512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123" name="Rectangle 12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90625" y="3224772"/>
            <a:ext cx="7667244" cy="60512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/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125" name="Rectangle 12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90625" y="1113584"/>
            <a:ext cx="7667244" cy="2057400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/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grpSp>
        <p:nvGrpSpPr>
          <p:cNvPr id="32779" name="Group 126"/>
          <p:cNvGrpSpPr>
            <a:grpSpLocks noGrp="1" noUngrp="1" noRot="1" noChangeAspect="1" noMove="1" noResize="1"/>
          </p:cNvGrpSpPr>
          <p:nvPr/>
        </p:nvGrpSpPr>
        <p:grpSpPr bwMode="auto">
          <a:xfrm>
            <a:off x="7237413" y="3051175"/>
            <a:ext cx="809625" cy="811213"/>
            <a:chOff x="9685338" y="4460675"/>
            <a:chExt cx="1080904" cy="1080902"/>
          </a:xfrm>
        </p:grpSpPr>
        <p:sp>
          <p:nvSpPr>
            <p:cNvPr id="128" name="Oval 1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  <a:sym typeface="Arial"/>
              </a:endParaRPr>
            </a:p>
          </p:txBody>
        </p:sp>
        <p:sp>
          <p:nvSpPr>
            <p:cNvPr id="129" name="Oval 1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793428" y="4568554"/>
              <a:ext cx="864723" cy="865143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 dirty="0">
                <a:solidFill>
                  <a:prstClr val="white"/>
                </a:solidFill>
                <a:latin typeface="Calibri"/>
                <a:cs typeface="+mn-cs"/>
                <a:sym typeface="Arial"/>
              </a:endParaRPr>
            </a:p>
          </p:txBody>
        </p:sp>
      </p:grpSp>
      <p:sp useBgFill="1">
        <p:nvSpPr>
          <p:cNvPr id="131" name="Rectangle 13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115" name="Google Shape;115;p22"/>
          <p:cNvSpPr txBox="1">
            <a:spLocks noGrp="1"/>
          </p:cNvSpPr>
          <p:nvPr>
            <p:ph type="title"/>
          </p:nvPr>
        </p:nvSpPr>
        <p:spPr>
          <a:xfrm>
            <a:off x="4916488" y="1020763"/>
            <a:ext cx="3730625" cy="2328862"/>
          </a:xfrm>
        </p:spPr>
        <p:txBody>
          <a:bodyPr lIns="91440" tIns="45720" rIns="91440" bIns="45720" anchor="b"/>
          <a:lstStyle/>
          <a:p>
            <a:pPr fontAlgn="auto">
              <a:lnSpc>
                <a:spcPct val="80000"/>
              </a:lnSpc>
              <a:spcBef>
                <a:spcPct val="0"/>
              </a:spcBef>
              <a:defRPr/>
            </a:pPr>
            <a:r>
              <a:rPr lang="en-US">
                <a:solidFill>
                  <a:schemeClr val="tx1"/>
                </a:solidFill>
              </a:rPr>
              <a:t>PDSA 4 → Critérios de Alta</a:t>
            </a:r>
          </a:p>
        </p:txBody>
      </p:sp>
      <p:sp>
        <p:nvSpPr>
          <p:cNvPr id="133" name="Freeform: Shape 13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572000" cy="5143500"/>
          </a:xfrm>
          <a:custGeom>
            <a:avLst/>
            <a:gdLst>
              <a:gd name="connsiteX0" fmla="*/ 3435036 w 6095695"/>
              <a:gd name="connsiteY0" fmla="*/ 0 h 6857997"/>
              <a:gd name="connsiteX1" fmla="*/ 4198562 w 6095695"/>
              <a:gd name="connsiteY1" fmla="*/ 0 h 6857997"/>
              <a:gd name="connsiteX2" fmla="*/ 4365987 w 6095695"/>
              <a:gd name="connsiteY2" fmla="*/ 128761 h 6857997"/>
              <a:gd name="connsiteX3" fmla="*/ 6095695 w 6095695"/>
              <a:gd name="connsiteY3" fmla="*/ 3718209 h 6857997"/>
              <a:gd name="connsiteX4" fmla="*/ 4860911 w 6095695"/>
              <a:gd name="connsiteY4" fmla="*/ 6845880 h 6857997"/>
              <a:gd name="connsiteX5" fmla="*/ 4849107 w 6095695"/>
              <a:gd name="connsiteY5" fmla="*/ 6857997 h 6857997"/>
              <a:gd name="connsiteX6" fmla="*/ 4253869 w 6095695"/>
              <a:gd name="connsiteY6" fmla="*/ 6857997 h 6857997"/>
              <a:gd name="connsiteX7" fmla="*/ 4409441 w 6095695"/>
              <a:gd name="connsiteY7" fmla="*/ 6719623 h 6857997"/>
              <a:gd name="connsiteX8" fmla="*/ 5679794 w 6095695"/>
              <a:gd name="connsiteY8" fmla="*/ 3718209 h 6857997"/>
              <a:gd name="connsiteX9" fmla="*/ 3591563 w 6095695"/>
              <a:gd name="connsiteY9" fmla="*/ 88079 h 6857997"/>
              <a:gd name="connsiteX10" fmla="*/ 0 w 6095695"/>
              <a:gd name="connsiteY10" fmla="*/ 0 h 6857997"/>
              <a:gd name="connsiteX11" fmla="*/ 3177466 w 6095695"/>
              <a:gd name="connsiteY11" fmla="*/ 0 h 6857997"/>
              <a:gd name="connsiteX12" fmla="*/ 3353291 w 6095695"/>
              <a:gd name="connsiteY12" fmla="*/ 88129 h 6857997"/>
              <a:gd name="connsiteX13" fmla="*/ 5560965 w 6095695"/>
              <a:gd name="connsiteY13" fmla="*/ 3718209 h 6857997"/>
              <a:gd name="connsiteX14" fmla="*/ 4325417 w 6095695"/>
              <a:gd name="connsiteY14" fmla="*/ 6637392 h 6857997"/>
              <a:gd name="connsiteX15" fmla="*/ 4077394 w 6095695"/>
              <a:gd name="connsiteY15" fmla="*/ 6857997 h 6857997"/>
              <a:gd name="connsiteX16" fmla="*/ 0 w 6095695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32802" name="Rectangle 34"/>
          <p:cNvSpPr>
            <a:spLocks noChangeArrowheads="1"/>
          </p:cNvSpPr>
          <p:nvPr/>
        </p:nvSpPr>
        <p:spPr bwMode="auto">
          <a:xfrm>
            <a:off x="254000" y="1370013"/>
            <a:ext cx="3216275" cy="3292475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/>
              <a:t>-Níveis de oxigênio &gt; 90% em ar ambiente por 6 horas com período de sono</a:t>
            </a:r>
          </a:p>
          <a:p>
            <a:r>
              <a:rPr lang="pt-BR"/>
              <a:t>-Ingestão/hidratação adequadas </a:t>
            </a:r>
          </a:p>
          <a:p>
            <a:r>
              <a:rPr lang="pt-BR"/>
              <a:t>-Secreções administráveis nas últimas 4 horas apenas com sucção do balão</a:t>
            </a:r>
          </a:p>
          <a:p>
            <a:r>
              <a:rPr lang="pt-BR"/>
              <a:t>-Sem evidência de desconforto respiratório</a:t>
            </a:r>
          </a:p>
          <a:p>
            <a:r>
              <a:rPr lang="pt-BR"/>
              <a:t>-Acompanhamento estabelecido com atenção primária:             </a:t>
            </a:r>
          </a:p>
          <a:p>
            <a:r>
              <a:rPr lang="pt-BR"/>
              <a:t>   -Bebês &lt; 6 meses de idade: dentro de 3 dias úteis             </a:t>
            </a:r>
          </a:p>
          <a:p>
            <a:r>
              <a:rPr lang="pt-BR"/>
              <a:t>   -Lactentes &gt; 6 meses de idade: dentro de 1 seman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Group 127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129" name="Oval 1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34832" name="Oval 129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32" name="Rectangle 13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877232" y="0"/>
            <a:ext cx="3266767" cy="5143499"/>
          </a:xfrm>
          <a:prstGeom prst="rect">
            <a:avLst/>
          </a:prstGeom>
          <a:blipFill dpi="0" rotWithShape="1">
            <a:blip r:embed="rId4">
              <a:alphaModFix amt="60000"/>
              <a:lum bright="70000" contrast="-70000"/>
              <a:extLst/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121" name="Google Shape;121;p23"/>
          <p:cNvSpPr txBox="1">
            <a:spLocks noGrp="1"/>
          </p:cNvSpPr>
          <p:nvPr>
            <p:ph type="title"/>
          </p:nvPr>
        </p:nvSpPr>
        <p:spPr>
          <a:xfrm>
            <a:off x="6359832" y="479822"/>
            <a:ext cx="2284555" cy="3883033"/>
          </a:xfrm>
        </p:spPr>
        <p:txBody>
          <a:bodyPr lIns="91440" tIns="45720" rIns="91440" bIns="45720" anchor="ctr"/>
          <a:lstStyle/>
          <a:p>
            <a:pPr fontAlgn="auto">
              <a:spcBef>
                <a:spcPct val="0"/>
              </a:spcBef>
              <a:defRPr/>
            </a:pPr>
            <a:r>
              <a:rPr lang="en-US" sz="3000" dirty="0"/>
              <a:t>PDSA 4</a:t>
            </a:r>
            <a:br>
              <a:rPr lang="en-US" sz="3000" dirty="0"/>
            </a:br>
            <a:r>
              <a:rPr lang="en-US" sz="3000" dirty="0"/>
              <a:t/>
            </a:r>
            <a:br>
              <a:rPr lang="en-US" sz="3000" dirty="0"/>
            </a:br>
            <a:r>
              <a:rPr lang="en-US" sz="3000" dirty="0" err="1"/>
              <a:t>Excluídos</a:t>
            </a:r>
            <a:r>
              <a:rPr lang="en-US" sz="3000" dirty="0"/>
              <a:t> dos </a:t>
            </a:r>
            <a:r>
              <a:rPr lang="en-US" sz="3000" dirty="0" err="1"/>
              <a:t>critérios</a:t>
            </a:r>
            <a:r>
              <a:rPr lang="en-US" sz="3000" dirty="0"/>
              <a:t> de </a:t>
            </a:r>
            <a:r>
              <a:rPr lang="en-US" sz="3000" dirty="0" err="1"/>
              <a:t>alta</a:t>
            </a:r>
            <a:r>
              <a:rPr lang="en-US" sz="3000" dirty="0"/>
              <a:t> </a:t>
            </a:r>
            <a:endParaRPr lang="pt-BR"/>
          </a:p>
        </p:txBody>
      </p:sp>
      <p:grpSp>
        <p:nvGrpSpPr>
          <p:cNvPr id="34823" name="Group 133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135" name="Oval 134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  <a:sym typeface="Arial"/>
              </a:endParaRPr>
            </a:p>
          </p:txBody>
        </p:sp>
        <p:sp>
          <p:nvSpPr>
            <p:cNvPr id="136" name="Oval 13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97016" y="6231373"/>
              <a:ext cx="477520" cy="47752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 dirty="0">
                <a:solidFill>
                  <a:prstClr val="white"/>
                </a:solidFill>
                <a:latin typeface="Calibri"/>
                <a:cs typeface="+mn-cs"/>
                <a:sym typeface="Arial"/>
              </a:endParaRPr>
            </a:p>
          </p:txBody>
        </p:sp>
      </p:grpSp>
      <p:graphicFrame>
        <p:nvGraphicFramePr>
          <p:cNvPr id="124" name="Google Shape;122;p23">
            <a:extLst>
              <a:ext uri="{FF2B5EF4-FFF2-40B4-BE49-F238E27FC236}"/>
            </a:extLst>
          </p:cNvPr>
          <p:cNvGraphicFramePr/>
          <p:nvPr/>
        </p:nvGraphicFramePr>
        <p:xfrm>
          <a:off x="18631" y="4376"/>
          <a:ext cx="5784927" cy="5133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133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135" name="Oval 134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36882" name="Oval 135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pic>
        <p:nvPicPr>
          <p:cNvPr id="36867" name="Picture 129" descr="Gráfico em documento com caneta"/>
          <p:cNvPicPr>
            <a:picLocks noChangeAspect="1"/>
          </p:cNvPicPr>
          <p:nvPr/>
        </p:nvPicPr>
        <p:blipFill>
          <a:blip r:embed="rId4"/>
          <a:srcRect t="983" r="5" b="14624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8" name="Rectangle 13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149" name="Rectangle 13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1714" cy="5143500"/>
          </a:xfrm>
          <a:prstGeom prst="rect">
            <a:avLst/>
          </a:prstGeom>
          <a:blipFill dpi="0" rotWithShape="1">
            <a:blip r:embed="rId5">
              <a:alphaModFix amt="30000"/>
              <a:duotone>
                <a:prstClr val="black"/>
                <a:schemeClr val="accent1">
                  <a:tint val="45000"/>
                  <a:satMod val="400000"/>
                </a:schemeClr>
              </a:duotone>
              <a:extLst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127" name="Google Shape;127;p24"/>
          <p:cNvSpPr txBox="1">
            <a:spLocks noGrp="1"/>
          </p:cNvSpPr>
          <p:nvPr>
            <p:ph type="title"/>
          </p:nvPr>
        </p:nvSpPr>
        <p:spPr>
          <a:xfrm>
            <a:off x="802386" y="363474"/>
            <a:ext cx="7543800" cy="1207008"/>
          </a:xfrm>
        </p:spPr>
        <p:txBody>
          <a:bodyPr lIns="91440" tIns="45720" rIns="91440" bIns="45720" anchor="ctr"/>
          <a:lstStyle/>
          <a:p>
            <a:pPr fontAlgn="auto">
              <a:spcBef>
                <a:spcPct val="0"/>
              </a:spcBef>
              <a:defRPr/>
            </a:pPr>
            <a:r>
              <a:rPr lang="en-US" sz="3800">
                <a:solidFill>
                  <a:schemeClr val="tx1"/>
                </a:solidFill>
              </a:rPr>
              <a:t>Medidas de estudo e dados coletados</a:t>
            </a:r>
          </a:p>
          <a:p>
            <a:pPr marR="38100" fontAlgn="auto">
              <a:spcBef>
                <a:spcPct val="0"/>
              </a:spcBef>
              <a:defRPr/>
            </a:pPr>
            <a:endParaRPr lang="en-US" sz="3800">
              <a:solidFill>
                <a:schemeClr val="tx1"/>
              </a:solidFill>
              <a:highlight>
                <a:srgbClr val="F8F9FA"/>
              </a:highlight>
            </a:endParaRPr>
          </a:p>
        </p:txBody>
      </p:sp>
      <p:sp>
        <p:nvSpPr>
          <p:cNvPr id="128" name="Google Shape;128;p24"/>
          <p:cNvSpPr txBox="1">
            <a:spLocks noGrp="1"/>
          </p:cNvSpPr>
          <p:nvPr>
            <p:ph type="body" idx="1"/>
          </p:nvPr>
        </p:nvSpPr>
        <p:spPr>
          <a:xfrm>
            <a:off x="801688" y="1590675"/>
            <a:ext cx="7543800" cy="3038475"/>
          </a:xfrm>
        </p:spPr>
        <p:txBody>
          <a:bodyPr lIns="91440" tIns="45720" rIns="91440" bIns="45720"/>
          <a:lstStyle/>
          <a:p>
            <a:pPr marL="0" indent="-182563">
              <a:spcBef>
                <a:spcPct val="0"/>
              </a:spcBef>
              <a:spcAft>
                <a:spcPct val="0"/>
              </a:spcAft>
              <a:buSzPct val="85000"/>
              <a:buFont typeface="Wingdings" pitchFamily="2" charset="2"/>
              <a:buChar char="§"/>
            </a:pPr>
            <a:r>
              <a:rPr lang="en-US" b="1" smtClean="0">
                <a:solidFill>
                  <a:srgbClr val="FFFF00"/>
                </a:solidFill>
              </a:rPr>
              <a:t>Desfecho primário</a:t>
            </a:r>
            <a:r>
              <a:rPr lang="en-US" smtClean="0"/>
              <a:t>: Tempo de uso da CNAF</a:t>
            </a:r>
          </a:p>
          <a:p>
            <a:pPr marL="0" indent="-182563">
              <a:spcBef>
                <a:spcPts val="1200"/>
              </a:spcBef>
              <a:spcAft>
                <a:spcPct val="0"/>
              </a:spcAft>
              <a:buSzPct val="85000"/>
              <a:buFont typeface="Wingdings" pitchFamily="2" charset="2"/>
              <a:buChar char="§"/>
            </a:pPr>
            <a:endParaRPr lang="en-US" smtClean="0"/>
          </a:p>
          <a:p>
            <a:pPr marL="0" indent="-182563">
              <a:spcBef>
                <a:spcPts val="1200"/>
              </a:spcBef>
              <a:spcAft>
                <a:spcPct val="0"/>
              </a:spcAft>
              <a:buSzPct val="85000"/>
              <a:buFont typeface="Wingdings" pitchFamily="2" charset="2"/>
              <a:buChar char="§"/>
            </a:pPr>
            <a:r>
              <a:rPr lang="en-US" b="1" smtClean="0">
                <a:solidFill>
                  <a:srgbClr val="FFFF00"/>
                </a:solidFill>
              </a:rPr>
              <a:t>Desfechos secundários</a:t>
            </a:r>
            <a:r>
              <a:rPr lang="en-US" smtClean="0"/>
              <a:t>:</a:t>
            </a:r>
          </a:p>
          <a:p>
            <a:pPr marL="0" indent="-182563">
              <a:spcBef>
                <a:spcPts val="1200"/>
              </a:spcBef>
              <a:spcAft>
                <a:spcPct val="0"/>
              </a:spcAft>
              <a:buSzPct val="85000"/>
              <a:buFont typeface="Wingdings" pitchFamily="2" charset="2"/>
              <a:buChar char="§"/>
            </a:pPr>
            <a:r>
              <a:rPr lang="en-US" smtClean="0"/>
              <a:t>Tempo de internação em UTIP</a:t>
            </a:r>
          </a:p>
          <a:p>
            <a:pPr marL="0" indent="-182563">
              <a:spcBef>
                <a:spcPct val="0"/>
              </a:spcBef>
              <a:spcAft>
                <a:spcPct val="0"/>
              </a:spcAft>
              <a:buSzPct val="85000"/>
              <a:buFont typeface="Wingdings" pitchFamily="2" charset="2"/>
              <a:buChar char="§"/>
            </a:pPr>
            <a:r>
              <a:rPr lang="en-US" smtClean="0"/>
              <a:t>Tempo de internação hospitalar</a:t>
            </a:r>
          </a:p>
          <a:p>
            <a:pPr marL="0" indent="-182563">
              <a:spcBef>
                <a:spcPct val="0"/>
              </a:spcBef>
              <a:spcAft>
                <a:spcPct val="0"/>
              </a:spcAft>
              <a:buSzPct val="85000"/>
              <a:buFont typeface="Wingdings" pitchFamily="2" charset="2"/>
              <a:buChar char="§"/>
            </a:pPr>
            <a:r>
              <a:rPr lang="en-US" smtClean="0"/>
              <a:t>Porcentagem de pacientes que tiveram alta direto da UTIP</a:t>
            </a:r>
          </a:p>
        </p:txBody>
      </p:sp>
      <p:grpSp>
        <p:nvGrpSpPr>
          <p:cNvPr id="36874" name="Group 141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143" name="Oval 142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  <a:sym typeface="Arial"/>
              </a:endParaRPr>
            </a:p>
          </p:txBody>
        </p:sp>
        <p:sp>
          <p:nvSpPr>
            <p:cNvPr id="144" name="Oval 14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97016" y="6231373"/>
              <a:ext cx="477520" cy="47752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 dirty="0">
                <a:solidFill>
                  <a:prstClr val="white"/>
                </a:solidFill>
                <a:latin typeface="Calibri"/>
                <a:cs typeface="+mn-cs"/>
                <a:sym typeface="Arial"/>
              </a:endParaRPr>
            </a:p>
          </p:txBody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4" name="Group 138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140" name="Oval 13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38930" name="Oval 140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 useBgFill="1">
        <p:nvSpPr>
          <p:cNvPr id="143" name="Rectangle 14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2413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133" name="Google Shape;133;p25"/>
          <p:cNvSpPr txBox="1">
            <a:spLocks noGrp="1"/>
          </p:cNvSpPr>
          <p:nvPr>
            <p:ph type="title"/>
          </p:nvPr>
        </p:nvSpPr>
        <p:spPr>
          <a:xfrm>
            <a:off x="4940300" y="1036638"/>
            <a:ext cx="3652838" cy="1138237"/>
          </a:xfrm>
        </p:spPr>
        <p:txBody>
          <a:bodyPr lIns="91440" tIns="45720" rIns="91440" bIns="45720" anchor="ctr"/>
          <a:lstStyle/>
          <a:p>
            <a:pPr fontAlgn="auto">
              <a:spcBef>
                <a:spcPct val="0"/>
              </a:spcBef>
              <a:defRPr/>
            </a:pPr>
            <a:r>
              <a:rPr lang="en-US" sz="3600">
                <a:solidFill>
                  <a:srgbClr val="000000"/>
                </a:solidFill>
              </a:rPr>
              <a:t>Medidas de estudo e dados coletados</a:t>
            </a:r>
          </a:p>
        </p:txBody>
      </p:sp>
      <p:pic>
        <p:nvPicPr>
          <p:cNvPr id="38917" name="Imagem 2" descr="Gráfico&#10;&#10;Descrição gerada automaticamente"/>
          <p:cNvPicPr>
            <a:picLocks noChangeAspect="1"/>
          </p:cNvPicPr>
          <p:nvPr/>
        </p:nvPicPr>
        <p:blipFill>
          <a:blip r:embed="rId4"/>
          <a:srcRect l="13448" r="17876" b="2"/>
          <a:stretch>
            <a:fillRect/>
          </a:stretch>
        </p:blipFill>
        <p:spPr bwMode="auto">
          <a:xfrm>
            <a:off x="-7938" y="301625"/>
            <a:ext cx="4587876" cy="484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5" name="Freeform: Shape 14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-7399" y="301485"/>
            <a:ext cx="4586799" cy="4842015"/>
          </a:xfrm>
          <a:custGeom>
            <a:avLst/>
            <a:gdLst>
              <a:gd name="connsiteX0" fmla="*/ 2259477 w 6115733"/>
              <a:gd name="connsiteY0" fmla="*/ 433395 h 6456021"/>
              <a:gd name="connsiteX1" fmla="*/ 5681904 w 6115733"/>
              <a:gd name="connsiteY1" fmla="*/ 3852396 h 6456021"/>
              <a:gd name="connsiteX2" fmla="*/ 4679499 w 6115733"/>
              <a:gd name="connsiteY2" fmla="*/ 6269995 h 6456021"/>
              <a:gd name="connsiteX3" fmla="*/ 4474613 w 6115733"/>
              <a:gd name="connsiteY3" fmla="*/ 6456021 h 6456021"/>
              <a:gd name="connsiteX4" fmla="*/ 44341 w 6115733"/>
              <a:gd name="connsiteY4" fmla="*/ 6456021 h 6456021"/>
              <a:gd name="connsiteX5" fmla="*/ 0 w 6115733"/>
              <a:gd name="connsiteY5" fmla="*/ 6415762 h 6456021"/>
              <a:gd name="connsiteX6" fmla="*/ 0 w 6115733"/>
              <a:gd name="connsiteY6" fmla="*/ 1289029 h 6456021"/>
              <a:gd name="connsiteX7" fmla="*/ 82495 w 6115733"/>
              <a:gd name="connsiteY7" fmla="*/ 1214128 h 6456021"/>
              <a:gd name="connsiteX8" fmla="*/ 2259477 w 6115733"/>
              <a:gd name="connsiteY8" fmla="*/ 433395 h 6456021"/>
              <a:gd name="connsiteX9" fmla="*/ 2259477 w 6115733"/>
              <a:gd name="connsiteY9" fmla="*/ 0 h 6456021"/>
              <a:gd name="connsiteX10" fmla="*/ 6115733 w 6115733"/>
              <a:gd name="connsiteY10" fmla="*/ 3852396 h 6456021"/>
              <a:gd name="connsiteX11" fmla="*/ 5235152 w 6115733"/>
              <a:gd name="connsiteY11" fmla="*/ 6302877 h 6456021"/>
              <a:gd name="connsiteX12" fmla="*/ 5095826 w 6115733"/>
              <a:gd name="connsiteY12" fmla="*/ 6456021 h 6456021"/>
              <a:gd name="connsiteX13" fmla="*/ 4617788 w 6115733"/>
              <a:gd name="connsiteY13" fmla="*/ 6456021 h 6456021"/>
              <a:gd name="connsiteX14" fmla="*/ 4747668 w 6115733"/>
              <a:gd name="connsiteY14" fmla="*/ 6338096 h 6456021"/>
              <a:gd name="connsiteX15" fmla="*/ 5778311 w 6115733"/>
              <a:gd name="connsiteY15" fmla="*/ 3852396 h 6456021"/>
              <a:gd name="connsiteX16" fmla="*/ 2259477 w 6115733"/>
              <a:gd name="connsiteY16" fmla="*/ 337085 h 6456021"/>
              <a:gd name="connsiteX17" fmla="*/ 21172 w 6115733"/>
              <a:gd name="connsiteY17" fmla="*/ 1139811 h 6456021"/>
              <a:gd name="connsiteX18" fmla="*/ 0 w 6115733"/>
              <a:gd name="connsiteY18" fmla="*/ 1159034 h 6456021"/>
              <a:gd name="connsiteX19" fmla="*/ 0 w 6115733"/>
              <a:gd name="connsiteY19" fmla="*/ 735177 h 6456021"/>
              <a:gd name="connsiteX20" fmla="*/ 103407 w 6115733"/>
              <a:gd name="connsiteY20" fmla="*/ 657929 h 6456021"/>
              <a:gd name="connsiteX21" fmla="*/ 2259477 w 6115733"/>
              <a:gd name="connsiteY21" fmla="*/ 0 h 6456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115733" h="6456021">
                <a:moveTo>
                  <a:pt x="2259477" y="433395"/>
                </a:moveTo>
                <a:cubicBezTo>
                  <a:pt x="4149632" y="433395"/>
                  <a:pt x="5681904" y="1964133"/>
                  <a:pt x="5681904" y="3852396"/>
                </a:cubicBezTo>
                <a:cubicBezTo>
                  <a:pt x="5681904" y="4796527"/>
                  <a:pt x="5298836" y="5651278"/>
                  <a:pt x="4679499" y="6269995"/>
                </a:cubicBezTo>
                <a:lnTo>
                  <a:pt x="4474613" y="6456021"/>
                </a:lnTo>
                <a:lnTo>
                  <a:pt x="44341" y="6456021"/>
                </a:lnTo>
                <a:lnTo>
                  <a:pt x="0" y="6415762"/>
                </a:lnTo>
                <a:lnTo>
                  <a:pt x="0" y="1289029"/>
                </a:lnTo>
                <a:lnTo>
                  <a:pt x="82495" y="1214128"/>
                </a:lnTo>
                <a:cubicBezTo>
                  <a:pt x="674092" y="726388"/>
                  <a:pt x="1432534" y="433395"/>
                  <a:pt x="2259477" y="433395"/>
                </a:cubicBezTo>
                <a:close/>
                <a:moveTo>
                  <a:pt x="2259477" y="0"/>
                </a:moveTo>
                <a:cubicBezTo>
                  <a:pt x="4389229" y="0"/>
                  <a:pt x="6115733" y="1724776"/>
                  <a:pt x="6115733" y="3852396"/>
                </a:cubicBezTo>
                <a:cubicBezTo>
                  <a:pt x="6115733" y="4783230"/>
                  <a:pt x="5785270" y="5636956"/>
                  <a:pt x="5235152" y="6302877"/>
                </a:cubicBezTo>
                <a:lnTo>
                  <a:pt x="5095826" y="6456021"/>
                </a:lnTo>
                <a:lnTo>
                  <a:pt x="4617788" y="6456021"/>
                </a:lnTo>
                <a:lnTo>
                  <a:pt x="4747668" y="6338096"/>
                </a:lnTo>
                <a:cubicBezTo>
                  <a:pt x="5384452" y="5701950"/>
                  <a:pt x="5778311" y="4823122"/>
                  <a:pt x="5778311" y="3852396"/>
                </a:cubicBezTo>
                <a:cubicBezTo>
                  <a:pt x="5778311" y="1910944"/>
                  <a:pt x="4202875" y="337085"/>
                  <a:pt x="2259477" y="337085"/>
                </a:cubicBezTo>
                <a:cubicBezTo>
                  <a:pt x="1409240" y="337085"/>
                  <a:pt x="629434" y="638331"/>
                  <a:pt x="21172" y="1139811"/>
                </a:cubicBezTo>
                <a:lnTo>
                  <a:pt x="0" y="1159034"/>
                </a:lnTo>
                <a:lnTo>
                  <a:pt x="0" y="735177"/>
                </a:lnTo>
                <a:lnTo>
                  <a:pt x="103407" y="657929"/>
                </a:lnTo>
                <a:cubicBezTo>
                  <a:pt x="718869" y="242547"/>
                  <a:pt x="1460820" y="0"/>
                  <a:pt x="2259477" y="0"/>
                </a:cubicBezTo>
                <a:close/>
              </a:path>
            </a:pathLst>
          </a:custGeom>
          <a:blipFill dpi="0" rotWithShape="1">
            <a:blip r:embed="rId5">
              <a:alphaModFix amt="30000"/>
              <a:duotone>
                <a:prstClr val="black"/>
                <a:schemeClr val="accent1">
                  <a:tint val="45000"/>
                  <a:satMod val="400000"/>
                </a:schemeClr>
              </a:duotone>
              <a:extLst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 dirty="0">
              <a:sym typeface="Arial"/>
            </a:endParaRPr>
          </a:p>
        </p:txBody>
      </p:sp>
      <p:sp>
        <p:nvSpPr>
          <p:cNvPr id="134" name="Google Shape;134;p25"/>
          <p:cNvSpPr txBox="1">
            <a:spLocks noGrp="1"/>
          </p:cNvSpPr>
          <p:nvPr>
            <p:ph type="body" idx="1"/>
          </p:nvPr>
        </p:nvSpPr>
        <p:spPr>
          <a:xfrm>
            <a:off x="4940658" y="2255541"/>
            <a:ext cx="3651885" cy="2299399"/>
          </a:xfrm>
        </p:spPr>
        <p:txBody>
          <a:bodyPr lIns="91440" tIns="45720" rIns="91440" bIns="45720" rtlCol="0"/>
          <a:lstStyle/>
          <a:p>
            <a:pPr marL="0" indent="-182880" fontAlgn="auto"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/>
            </a:pPr>
            <a:r>
              <a:rPr lang="en-US" sz="1400">
                <a:solidFill>
                  <a:srgbClr val="000000"/>
                </a:solidFill>
                <a:highlight>
                  <a:srgbClr val="F8F9FA"/>
                </a:highlight>
              </a:rPr>
              <a:t>Foram usadas como medidas de equilíbrio:</a:t>
            </a:r>
          </a:p>
          <a:p>
            <a:pPr marL="0" indent="-182880" fontAlgn="auto"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/>
            </a:pPr>
            <a:r>
              <a:rPr lang="en-US" sz="1400">
                <a:solidFill>
                  <a:srgbClr val="000000"/>
                </a:solidFill>
                <a:highlight>
                  <a:srgbClr val="F8F9FA"/>
                </a:highlight>
              </a:rPr>
              <a:t>Ventilação não invasiva (CPAP e BIPAP)</a:t>
            </a:r>
          </a:p>
          <a:p>
            <a:pPr marL="0" indent="-182880" fontAlgn="auto"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/>
            </a:pPr>
            <a:r>
              <a:rPr lang="en-US" sz="1400">
                <a:solidFill>
                  <a:srgbClr val="000000"/>
                </a:solidFill>
                <a:highlight>
                  <a:srgbClr val="F8F9FA"/>
                </a:highlight>
              </a:rPr>
              <a:t>Ventilação mecânica invasiva</a:t>
            </a:r>
          </a:p>
          <a:p>
            <a:pPr marL="0" indent="-182880" fontAlgn="auto"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/>
            </a:pPr>
            <a:r>
              <a:rPr lang="en-US" sz="1400">
                <a:solidFill>
                  <a:srgbClr val="000000"/>
                </a:solidFill>
                <a:highlight>
                  <a:srgbClr val="F8F9FA"/>
                </a:highlight>
              </a:rPr>
              <a:t>Readmissão em UTIP em 7 dias</a:t>
            </a:r>
          </a:p>
          <a:p>
            <a:pPr marL="0" indent="-182880" fontAlgn="auto"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/>
            </a:pPr>
            <a:r>
              <a:rPr lang="en-US" sz="1400">
                <a:solidFill>
                  <a:srgbClr val="000000"/>
                </a:solidFill>
                <a:highlight>
                  <a:srgbClr val="F8F9FA"/>
                </a:highlight>
              </a:rPr>
              <a:t>Readmissão hospitalar em 7 dias </a:t>
            </a:r>
          </a:p>
          <a:p>
            <a:pPr marL="0" indent="-182880" fontAlgn="auto">
              <a:spcBef>
                <a:spcPts val="1200"/>
              </a:spcBef>
              <a:spcAft>
                <a:spcPts val="1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/>
            </a:pPr>
            <a:endParaRPr lang="en-US" sz="1400">
              <a:solidFill>
                <a:srgbClr val="000000"/>
              </a:solidFill>
            </a:endParaRPr>
          </a:p>
        </p:txBody>
      </p:sp>
      <p:grpSp>
        <p:nvGrpSpPr>
          <p:cNvPr id="38922" name="Group 146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148" name="Oval 14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38926" name="Oval 148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2" name="Group 145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147" name="Oval 146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40971" name="Oval 147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39" name="Google Shape;139;p26"/>
          <p:cNvSpPr txBox="1">
            <a:spLocks noGrp="1"/>
          </p:cNvSpPr>
          <p:nvPr>
            <p:ph type="title"/>
          </p:nvPr>
        </p:nvSpPr>
        <p:spPr>
          <a:xfrm>
            <a:off x="802386" y="363474"/>
            <a:ext cx="7543800" cy="1207008"/>
          </a:xfrm>
        </p:spPr>
        <p:txBody>
          <a:bodyPr lIns="91440" tIns="45720" rIns="91440" bIns="45720" anchor="ctr"/>
          <a:lstStyle/>
          <a:p>
            <a:pPr fontAlgn="auto">
              <a:spcBef>
                <a:spcPct val="0"/>
              </a:spcBef>
              <a:defRPr/>
            </a:pPr>
            <a:r>
              <a:rPr lang="en-US"/>
              <a:t>Resultados </a:t>
            </a:r>
          </a:p>
        </p:txBody>
      </p:sp>
      <p:sp>
        <p:nvSpPr>
          <p:cNvPr id="150" name="Rectangle 14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0100" y="1509969"/>
            <a:ext cx="7543800" cy="6051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graphicFrame>
        <p:nvGraphicFramePr>
          <p:cNvPr id="142" name="Google Shape;140;p26">
            <a:extLst>
              <a:ext uri="{FF2B5EF4-FFF2-40B4-BE49-F238E27FC236}"/>
            </a:extLst>
          </p:cNvPr>
          <p:cNvGraphicFramePr/>
          <p:nvPr/>
        </p:nvGraphicFramePr>
        <p:xfrm>
          <a:off x="498257" y="1278635"/>
          <a:ext cx="8639379" cy="38450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7"/>
          <p:cNvSpPr txBox="1"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defRPr/>
            </a:pPr>
            <a:r>
              <a:rPr lang="pt-BR"/>
              <a:t>Resultados</a:t>
            </a:r>
            <a:endParaRPr/>
          </a:p>
        </p:txBody>
      </p:sp>
      <p:pic>
        <p:nvPicPr>
          <p:cNvPr id="43011" name="Google Shape;147;p27"/>
          <p:cNvPicPr preferRelativeResize="0">
            <a:picLocks noChangeAspect="1" noChangeArrowheads="1"/>
          </p:cNvPicPr>
          <p:nvPr/>
        </p:nvPicPr>
        <p:blipFill>
          <a:blip r:embed="rId3"/>
          <a:srcRect l="2576" t="28909" r="3412" b="9132"/>
          <a:stretch>
            <a:fillRect/>
          </a:stretch>
        </p:blipFill>
        <p:spPr bwMode="auto">
          <a:xfrm>
            <a:off x="234950" y="1487488"/>
            <a:ext cx="8597900" cy="318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Group 158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160" name="Oval 15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45067" name="Oval 160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52" name="Google Shape;152;p28"/>
          <p:cNvSpPr txBox="1">
            <a:spLocks noGrp="1"/>
          </p:cNvSpPr>
          <p:nvPr>
            <p:ph type="title"/>
          </p:nvPr>
        </p:nvSpPr>
        <p:spPr>
          <a:xfrm>
            <a:off x="802386" y="363474"/>
            <a:ext cx="7543800" cy="1207008"/>
          </a:xfrm>
        </p:spPr>
        <p:txBody>
          <a:bodyPr lIns="91440" tIns="45720" rIns="91440" bIns="45720" anchor="ctr"/>
          <a:lstStyle/>
          <a:p>
            <a:pPr fontAlgn="auto">
              <a:spcBef>
                <a:spcPct val="0"/>
              </a:spcBef>
              <a:defRPr/>
            </a:pPr>
            <a:r>
              <a:rPr lang="en-US"/>
              <a:t>Resultados </a:t>
            </a:r>
          </a:p>
        </p:txBody>
      </p:sp>
      <p:sp>
        <p:nvSpPr>
          <p:cNvPr id="163" name="Rectangle 16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0100" y="1509969"/>
            <a:ext cx="7543800" cy="6051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graphicFrame>
        <p:nvGraphicFramePr>
          <p:cNvPr id="155" name="Google Shape;153;p28">
            <a:extLst>
              <a:ext uri="{FF2B5EF4-FFF2-40B4-BE49-F238E27FC236}"/>
            </a:extLst>
          </p:cNvPr>
          <p:cNvGraphicFramePr/>
          <p:nvPr/>
        </p:nvGraphicFramePr>
        <p:xfrm>
          <a:off x="802481" y="1779517"/>
          <a:ext cx="7543800" cy="2713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5068" name="Rectangle 12"/>
          <p:cNvSpPr>
            <a:spLocks noChangeArrowheads="1"/>
          </p:cNvSpPr>
          <p:nvPr/>
        </p:nvSpPr>
        <p:spPr bwMode="auto">
          <a:xfrm>
            <a:off x="2085975" y="2038350"/>
            <a:ext cx="11430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0033CC"/>
                </a:solidFill>
              </a:rPr>
              <a:t>da CNAF</a:t>
            </a:r>
          </a:p>
        </p:txBody>
      </p:sp>
      <p:sp>
        <p:nvSpPr>
          <p:cNvPr id="45069" name="Rectangle 13"/>
          <p:cNvSpPr>
            <a:spLocks noChangeArrowheads="1"/>
          </p:cNvSpPr>
          <p:nvPr/>
        </p:nvSpPr>
        <p:spPr bwMode="auto">
          <a:xfrm>
            <a:off x="3667125" y="3000375"/>
            <a:ext cx="1143000" cy="2571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0033CC"/>
                </a:solidFill>
              </a:rPr>
              <a:t>da CNAF</a:t>
            </a:r>
          </a:p>
        </p:txBody>
      </p:sp>
      <p:sp>
        <p:nvSpPr>
          <p:cNvPr id="45070" name="Rectangle 14"/>
          <p:cNvSpPr>
            <a:spLocks noChangeArrowheads="1"/>
          </p:cNvSpPr>
          <p:nvPr/>
        </p:nvSpPr>
        <p:spPr bwMode="auto">
          <a:xfrm>
            <a:off x="4591050" y="3705225"/>
            <a:ext cx="1143000" cy="2571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0033CC"/>
                </a:solidFill>
              </a:rPr>
              <a:t>da CNAF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0"/>
          <p:cNvSpPr txBox="1"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defRPr/>
            </a:pPr>
            <a:r>
              <a:rPr lang="pt-BR"/>
              <a:t>Resultados</a:t>
            </a:r>
            <a:endParaRPr/>
          </a:p>
        </p:txBody>
      </p:sp>
      <p:sp>
        <p:nvSpPr>
          <p:cNvPr id="165" name="Google Shape;165;p30"/>
          <p:cNvSpPr txBox="1">
            <a:spLocks noGrp="1"/>
          </p:cNvSpPr>
          <p:nvPr>
            <p:ph type="body" idx="1"/>
          </p:nvPr>
        </p:nvSpPr>
        <p:spPr>
          <a:xfrm>
            <a:off x="40105" y="1154314"/>
            <a:ext cx="9220253" cy="4413774"/>
          </a:xfrm>
        </p:spPr>
        <p:txBody>
          <a:bodyPr rtlCol="0">
            <a:normAutofit/>
          </a:bodyPr>
          <a:lstStyle/>
          <a:p>
            <a:pPr marL="0" indent="0" fontAlgn="auto"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sz="2100">
                <a:solidFill>
                  <a:srgbClr val="202124"/>
                </a:solidFill>
                <a:highlight>
                  <a:srgbClr val="F8F9FA"/>
                </a:highlight>
              </a:rPr>
              <a:t>Permanência na UTIP:</a:t>
            </a:r>
            <a:endParaRPr sz="2100">
              <a:solidFill>
                <a:srgbClr val="202124"/>
              </a:solidFill>
              <a:highlight>
                <a:srgbClr val="F8F9FA"/>
              </a:highlight>
            </a:endParaRPr>
          </a:p>
          <a:p>
            <a:pPr indent="-331946" fontAlgn="auto">
              <a:spcBef>
                <a:spcPts val="1200"/>
              </a:spcBef>
              <a:buClr>
                <a:srgbClr val="202124"/>
              </a:buClr>
              <a:buSzPct val="100000"/>
              <a:buFont typeface="Wingdings" pitchFamily="2" charset="2"/>
              <a:buChar char="-"/>
              <a:defRPr/>
            </a:pPr>
            <a:r>
              <a:rPr lang="pt-BR" sz="2100">
                <a:solidFill>
                  <a:srgbClr val="202124"/>
                </a:solidFill>
                <a:highlight>
                  <a:srgbClr val="F8F9FA"/>
                </a:highlight>
              </a:rPr>
              <a:t>Diminuiu de 2,6 para 2,1 dias após PDSA 1, então para 1,9 dias. </a:t>
            </a:r>
            <a:endParaRPr sz="2100">
              <a:solidFill>
                <a:srgbClr val="202124"/>
              </a:solidFill>
              <a:highlight>
                <a:srgbClr val="F8F9FA"/>
              </a:highlight>
            </a:endParaRPr>
          </a:p>
          <a:p>
            <a:pPr indent="-331946" fontAlgn="auto">
              <a:buClr>
                <a:srgbClr val="202124"/>
              </a:buClr>
              <a:buSzPct val="100000"/>
              <a:buFont typeface="Wingdings" pitchFamily="2" charset="2"/>
              <a:buChar char="-"/>
              <a:defRPr/>
            </a:pPr>
            <a:r>
              <a:rPr lang="pt-BR" sz="2100">
                <a:solidFill>
                  <a:srgbClr val="202124"/>
                </a:solidFill>
                <a:highlight>
                  <a:srgbClr val="F8F9FA"/>
                </a:highlight>
              </a:rPr>
              <a:t>Diminuiu para 1,8 dias após PDSA 2</a:t>
            </a:r>
            <a:endParaRPr sz="2100">
              <a:solidFill>
                <a:srgbClr val="202124"/>
              </a:solidFill>
              <a:highlight>
                <a:srgbClr val="F8F9FA"/>
              </a:highlight>
            </a:endParaRPr>
          </a:p>
          <a:p>
            <a:pPr indent="-331946" fontAlgn="auto">
              <a:buClr>
                <a:srgbClr val="202124"/>
              </a:buClr>
              <a:buSzPct val="100000"/>
              <a:buFont typeface="Wingdings" pitchFamily="2" charset="2"/>
              <a:buChar char="-"/>
              <a:defRPr/>
            </a:pPr>
            <a:r>
              <a:rPr lang="pt-BR" sz="2100">
                <a:solidFill>
                  <a:srgbClr val="202124"/>
                </a:solidFill>
                <a:highlight>
                  <a:srgbClr val="F8F9FA"/>
                </a:highlight>
              </a:rPr>
              <a:t>Caiu ainda mais para 1,5 dias em preparação para a implementação do PDSA 3 e 4 </a:t>
            </a:r>
            <a:endParaRPr sz="2100">
              <a:solidFill>
                <a:srgbClr val="202124"/>
              </a:solidFill>
              <a:highlight>
                <a:srgbClr val="F8F9FA"/>
              </a:highlight>
            </a:endParaRPr>
          </a:p>
          <a:p>
            <a:pPr marL="0" indent="0" fontAlgn="auto"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sz="2100">
                <a:solidFill>
                  <a:srgbClr val="202124"/>
                </a:solidFill>
                <a:highlight>
                  <a:srgbClr val="F8F9FA"/>
                </a:highlight>
              </a:rPr>
              <a:t>Permanência hospitalar:</a:t>
            </a:r>
            <a:endParaRPr sz="2100">
              <a:solidFill>
                <a:srgbClr val="202124"/>
              </a:solidFill>
              <a:highlight>
                <a:srgbClr val="F8F9FA"/>
              </a:highlight>
            </a:endParaRPr>
          </a:p>
          <a:p>
            <a:pPr indent="-331946" fontAlgn="auto">
              <a:spcBef>
                <a:spcPts val="1200"/>
              </a:spcBef>
              <a:buClr>
                <a:srgbClr val="202124"/>
              </a:buClr>
              <a:buSzPct val="100000"/>
              <a:buFont typeface="Wingdings" pitchFamily="2" charset="2"/>
              <a:buChar char="-"/>
              <a:defRPr/>
            </a:pPr>
            <a:r>
              <a:rPr lang="pt-BR" sz="2100">
                <a:solidFill>
                  <a:srgbClr val="202124"/>
                </a:solidFill>
                <a:highlight>
                  <a:srgbClr val="F8F9FA"/>
                </a:highlight>
              </a:rPr>
              <a:t>Diminuiu de 5,7 para 4,5 dias após PDSA 1, diminuiu ainda mais para 3,6 dias.</a:t>
            </a:r>
            <a:endParaRPr sz="2100">
              <a:solidFill>
                <a:srgbClr val="202124"/>
              </a:solidFill>
              <a:highlight>
                <a:srgbClr val="F8F9FA"/>
              </a:highlight>
            </a:endParaRPr>
          </a:p>
          <a:p>
            <a:pPr indent="-331946" fontAlgn="auto">
              <a:buClr>
                <a:srgbClr val="202124"/>
              </a:buClr>
              <a:buSzPct val="100000"/>
              <a:buFont typeface="Wingdings" pitchFamily="2" charset="2"/>
              <a:buChar char="-"/>
              <a:defRPr/>
            </a:pPr>
            <a:r>
              <a:rPr lang="pt-BR" sz="2100">
                <a:solidFill>
                  <a:srgbClr val="202124"/>
                </a:solidFill>
                <a:highlight>
                  <a:srgbClr val="F8F9FA"/>
                </a:highlight>
              </a:rPr>
              <a:t>Diminuiu para 3,1 dias após PDSA 2 </a:t>
            </a:r>
            <a:endParaRPr sz="2100">
              <a:solidFill>
                <a:srgbClr val="202124"/>
              </a:solidFill>
              <a:highlight>
                <a:srgbClr val="F8F9FA"/>
              </a:highlight>
            </a:endParaRPr>
          </a:p>
          <a:p>
            <a:pPr indent="-331946" fontAlgn="auto">
              <a:buClr>
                <a:srgbClr val="202124"/>
              </a:buClr>
              <a:buSzPct val="100000"/>
              <a:buFont typeface="Wingdings" pitchFamily="2" charset="2"/>
              <a:buChar char="-"/>
              <a:defRPr/>
            </a:pPr>
            <a:r>
              <a:rPr lang="pt-BR" sz="2100">
                <a:solidFill>
                  <a:srgbClr val="202124"/>
                </a:solidFill>
                <a:highlight>
                  <a:srgbClr val="F8F9FA"/>
                </a:highlight>
              </a:rPr>
              <a:t>Diminuiu para 2,7 dias antes do PDSA 3 e 4</a:t>
            </a:r>
            <a:endParaRPr sz="2100">
              <a:solidFill>
                <a:srgbClr val="202124"/>
              </a:solidFill>
              <a:highlight>
                <a:srgbClr val="F8F9FA"/>
              </a:highlight>
            </a:endParaRPr>
          </a:p>
          <a:p>
            <a:pPr marL="0" indent="0" fontAlgn="auto">
              <a:spcBef>
                <a:spcPts val="1200"/>
              </a:spcBef>
              <a:spcAft>
                <a:spcPts val="120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183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185" name="Oval 184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53259" name="Oval 185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77" name="Google Shape;177;p32"/>
          <p:cNvSpPr txBox="1">
            <a:spLocks noGrp="1"/>
          </p:cNvSpPr>
          <p:nvPr>
            <p:ph type="title"/>
          </p:nvPr>
        </p:nvSpPr>
        <p:spPr>
          <a:xfrm>
            <a:off x="802386" y="363474"/>
            <a:ext cx="7543800" cy="1207008"/>
          </a:xfrm>
        </p:spPr>
        <p:txBody>
          <a:bodyPr lIns="91440" tIns="45720" rIns="91440" bIns="45720" anchor="ctr"/>
          <a:lstStyle/>
          <a:p>
            <a:pPr fontAlgn="auto">
              <a:spcBef>
                <a:spcPct val="0"/>
              </a:spcBef>
              <a:defRPr/>
            </a:pPr>
            <a:r>
              <a:rPr lang="en-US" sz="4200"/>
              <a:t>Resultados - Análise de subgrupos</a:t>
            </a:r>
          </a:p>
        </p:txBody>
      </p:sp>
      <p:sp>
        <p:nvSpPr>
          <p:cNvPr id="188" name="Rectangle 18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0100" y="1509969"/>
            <a:ext cx="7543800" cy="6051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graphicFrame>
        <p:nvGraphicFramePr>
          <p:cNvPr id="180" name="Google Shape;178;p32">
            <a:extLst>
              <a:ext uri="{FF2B5EF4-FFF2-40B4-BE49-F238E27FC236}"/>
            </a:extLst>
          </p:cNvPr>
          <p:cNvGraphicFramePr/>
          <p:nvPr/>
        </p:nvGraphicFramePr>
        <p:xfrm>
          <a:off x="802481" y="1789042"/>
          <a:ext cx="7543800" cy="2713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3260" name="Rectangle 12"/>
          <p:cNvSpPr>
            <a:spLocks noChangeArrowheads="1"/>
          </p:cNvSpPr>
          <p:nvPr/>
        </p:nvSpPr>
        <p:spPr bwMode="auto">
          <a:xfrm>
            <a:off x="3581400" y="2447925"/>
            <a:ext cx="1085850" cy="2571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0033CC"/>
                </a:solidFill>
              </a:rPr>
              <a:t>da CANAF</a:t>
            </a:r>
          </a:p>
        </p:txBody>
      </p:sp>
      <p:sp>
        <p:nvSpPr>
          <p:cNvPr id="53261" name="Rectangle 13"/>
          <p:cNvSpPr>
            <a:spLocks noChangeArrowheads="1"/>
          </p:cNvSpPr>
          <p:nvPr/>
        </p:nvSpPr>
        <p:spPr bwMode="auto">
          <a:xfrm>
            <a:off x="2247900" y="3714750"/>
            <a:ext cx="1143000" cy="2571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0033CC"/>
                </a:solidFill>
              </a:rPr>
              <a:t>da CANAF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4"/>
          <p:cNvSpPr txBox="1"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buClr>
                <a:schemeClr val="dk1"/>
              </a:buClr>
              <a:buSzPct val="39285"/>
              <a:buFont typeface="Arial"/>
              <a:buNone/>
              <a:defRPr/>
            </a:pPr>
            <a:r>
              <a:rPr lang="pt-BR"/>
              <a:t>Resultados - Análise de subgrupos</a:t>
            </a:r>
            <a:endParaRPr/>
          </a:p>
        </p:txBody>
      </p:sp>
      <p:sp>
        <p:nvSpPr>
          <p:cNvPr id="191" name="Google Shape;191;p34"/>
          <p:cNvSpPr txBox="1"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indent="0" fontAlgn="auto"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/>
              <a:t>Internação em UTIP:</a:t>
            </a:r>
            <a:endParaRPr dirty="0"/>
          </a:p>
          <a:p>
            <a:pPr marL="0" indent="0" fontAlgn="auto"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/>
              <a:t>	Menores de 12 meses:</a:t>
            </a:r>
            <a:endParaRPr dirty="0"/>
          </a:p>
          <a:p>
            <a:pPr indent="457200" fontAlgn="auto"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sz="1700" dirty="0">
                <a:solidFill>
                  <a:srgbClr val="202124"/>
                </a:solidFill>
                <a:highlight>
                  <a:srgbClr val="F8F9FA"/>
                </a:highlight>
              </a:rPr>
              <a:t>Decréscimo de 2,5 para 2,1 dias após alguns meses de PDSA 1, uma ligeira diminuição para 2,0 dias após PDSA 2 e uma queda adicional para 1,6 dias após PDSA 3 e 4</a:t>
            </a:r>
            <a:endParaRPr sz="1700" dirty="0">
              <a:solidFill>
                <a:srgbClr val="202124"/>
              </a:solidFill>
              <a:highlight>
                <a:srgbClr val="F8F9FA"/>
              </a:highlight>
            </a:endParaRPr>
          </a:p>
          <a:p>
            <a:pPr indent="0" fontAlgn="auto"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endParaRPr/>
          </a:p>
          <a:p>
            <a:pPr indent="0" fontAlgn="auto"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/>
              <a:t>Entre 12 e 24 meses:</a:t>
            </a:r>
            <a:endParaRPr sz="1700" dirty="0">
              <a:solidFill>
                <a:srgbClr val="202124"/>
              </a:solidFill>
              <a:highlight>
                <a:srgbClr val="F8F9FA"/>
              </a:highlight>
            </a:endParaRPr>
          </a:p>
          <a:p>
            <a:pPr indent="457200" fontAlgn="auto"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sz="1700" dirty="0">
                <a:solidFill>
                  <a:srgbClr val="202124"/>
                </a:solidFill>
                <a:highlight>
                  <a:srgbClr val="F8F9FA"/>
                </a:highlight>
              </a:rPr>
              <a:t>Diminuição de 2,0 para 1,5 dias alguns meses após PDSA 1, e outra diminuição para 1,4 dias após PDSA </a:t>
            </a:r>
            <a:endParaRPr sz="2100" dirty="0">
              <a:solidFill>
                <a:srgbClr val="202124"/>
              </a:solidFill>
              <a:highlight>
                <a:srgbClr val="F8F9FA"/>
              </a:highlight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42" name="Group 209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211" name="Oval 210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61451" name="Oval 211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03" name="Google Shape;203;p36"/>
          <p:cNvSpPr txBox="1">
            <a:spLocks noGrp="1"/>
          </p:cNvSpPr>
          <p:nvPr>
            <p:ph type="title"/>
          </p:nvPr>
        </p:nvSpPr>
        <p:spPr>
          <a:xfrm>
            <a:off x="802386" y="363474"/>
            <a:ext cx="7543800" cy="1207008"/>
          </a:xfrm>
        </p:spPr>
        <p:txBody>
          <a:bodyPr lIns="91440" tIns="45720" rIns="91440" bIns="45720" anchor="ctr"/>
          <a:lstStyle/>
          <a:p>
            <a:pPr fontAlgn="auto">
              <a:spcBef>
                <a:spcPct val="0"/>
              </a:spcBef>
              <a:defRPr/>
            </a:pPr>
            <a:r>
              <a:rPr lang="en-US" sz="4200"/>
              <a:t>Resultados - Análise de subgrupos</a:t>
            </a:r>
          </a:p>
        </p:txBody>
      </p:sp>
      <p:sp>
        <p:nvSpPr>
          <p:cNvPr id="214" name="Rectangle 2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0100" y="1509969"/>
            <a:ext cx="7543800" cy="6051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graphicFrame>
        <p:nvGraphicFramePr>
          <p:cNvPr id="206" name="Google Shape;204;p36">
            <a:extLst>
              <a:ext uri="{FF2B5EF4-FFF2-40B4-BE49-F238E27FC236}"/>
            </a:extLst>
          </p:cNvPr>
          <p:cNvGraphicFramePr/>
          <p:nvPr/>
        </p:nvGraphicFramePr>
        <p:xfrm>
          <a:off x="802481" y="1789042"/>
          <a:ext cx="7543800" cy="2713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538" name="Group 222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224" name="Oval 2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65547" name="Oval 224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16" name="Google Shape;216;p38"/>
          <p:cNvSpPr txBox="1">
            <a:spLocks noGrp="1"/>
          </p:cNvSpPr>
          <p:nvPr>
            <p:ph type="title"/>
          </p:nvPr>
        </p:nvSpPr>
        <p:spPr>
          <a:xfrm>
            <a:off x="802386" y="58674"/>
            <a:ext cx="7543800" cy="1207008"/>
          </a:xfrm>
        </p:spPr>
        <p:txBody>
          <a:bodyPr lIns="91440" tIns="45720" rIns="91440" bIns="45720" anchor="ctr"/>
          <a:lstStyle/>
          <a:p>
            <a:pPr fontAlgn="auto">
              <a:spcBef>
                <a:spcPct val="0"/>
              </a:spcBef>
              <a:defRPr/>
            </a:pPr>
            <a:r>
              <a:rPr lang="en-US"/>
              <a:t>Outros resultados</a:t>
            </a:r>
          </a:p>
        </p:txBody>
      </p:sp>
      <p:sp>
        <p:nvSpPr>
          <p:cNvPr id="227" name="Rectangle 22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0100" y="1509969"/>
            <a:ext cx="7543800" cy="6051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graphicFrame>
        <p:nvGraphicFramePr>
          <p:cNvPr id="219" name="Google Shape;217;p38">
            <a:extLst>
              <a:ext uri="{FF2B5EF4-FFF2-40B4-BE49-F238E27FC236}"/>
            </a:extLst>
          </p:cNvPr>
          <p:cNvGraphicFramePr/>
          <p:nvPr/>
        </p:nvGraphicFramePr>
        <p:xfrm>
          <a:off x="444609" y="1050849"/>
          <a:ext cx="8651147" cy="4078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5548" name="Text Box 12"/>
          <p:cNvSpPr txBox="1">
            <a:spLocks noChangeArrowheads="1"/>
          </p:cNvSpPr>
          <p:nvPr/>
        </p:nvSpPr>
        <p:spPr bwMode="auto">
          <a:xfrm>
            <a:off x="6413500" y="4421188"/>
            <a:ext cx="1354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000">
                <a:solidFill>
                  <a:srgbClr val="0033CC"/>
                </a:solidFill>
              </a:rPr>
              <a:t>Tabela 2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7" name="Google Shape;224;p39"/>
          <p:cNvPicPr preferRelativeResize="0">
            <a:picLocks noChangeAspect="1" noChangeArrowheads="1"/>
          </p:cNvPicPr>
          <p:nvPr/>
        </p:nvPicPr>
        <p:blipFill>
          <a:blip r:embed="rId3"/>
          <a:srcRect l="23744" t="14577" r="25627" b="3850"/>
          <a:stretch>
            <a:fillRect/>
          </a:stretch>
        </p:blipFill>
        <p:spPr bwMode="auto">
          <a:xfrm>
            <a:off x="0" y="0"/>
            <a:ext cx="7262813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7089775" y="1428750"/>
            <a:ext cx="2054225" cy="1600200"/>
          </a:xfrm>
          <a:prstGeom prst="rect">
            <a:avLst/>
          </a:prstGeom>
          <a:noFill/>
          <a:ln w="1905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Tabela 2</a:t>
            </a:r>
          </a:p>
          <a:p>
            <a:pPr algn="ctr"/>
            <a:r>
              <a:rPr lang="pt-BR"/>
              <a:t>Comparação dos resultados entre as intervenções ao longo das mudanças no Protocolo da Cânula Nasal  de Alto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634" name="Group 235"/>
          <p:cNvGrpSpPr>
            <a:grpSpLocks noGrp="1" noUngrp="1" noRot="1" noChangeAspect="1" noMove="1" noResize="1"/>
          </p:cNvGrpSpPr>
          <p:nvPr/>
        </p:nvGrpSpPr>
        <p:grpSpPr bwMode="auto">
          <a:xfrm>
            <a:off x="8551863" y="4672013"/>
            <a:ext cx="342900" cy="342900"/>
            <a:chOff x="11361456" y="6195813"/>
            <a:chExt cx="548640" cy="548640"/>
          </a:xfrm>
        </p:grpSpPr>
        <p:sp>
          <p:nvSpPr>
            <p:cNvPr id="237" name="Oval 236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69643" name="Oval 237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29" name="Google Shape;229;p40"/>
          <p:cNvSpPr txBox="1">
            <a:spLocks noGrp="1"/>
          </p:cNvSpPr>
          <p:nvPr>
            <p:ph type="title"/>
          </p:nvPr>
        </p:nvSpPr>
        <p:spPr>
          <a:xfrm>
            <a:off x="773811" y="372999"/>
            <a:ext cx="7543800" cy="1207008"/>
          </a:xfrm>
        </p:spPr>
        <p:txBody>
          <a:bodyPr lIns="91440" tIns="45720" rIns="91440" bIns="45720" anchor="ctr"/>
          <a:lstStyle/>
          <a:p>
            <a:pPr fontAlgn="auto">
              <a:spcBef>
                <a:spcPct val="0"/>
              </a:spcBef>
              <a:defRPr/>
            </a:pPr>
            <a:r>
              <a:rPr lang="en-US"/>
              <a:t>Discussão </a:t>
            </a:r>
          </a:p>
        </p:txBody>
      </p:sp>
      <p:sp>
        <p:nvSpPr>
          <p:cNvPr id="240" name="Rectangle 23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0100" y="1509969"/>
            <a:ext cx="7543800" cy="6051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graphicFrame>
        <p:nvGraphicFramePr>
          <p:cNvPr id="239" name="Google Shape;230;p40">
            <a:extLst>
              <a:ext uri="{FF2B5EF4-FFF2-40B4-BE49-F238E27FC236}"/>
            </a:extLst>
          </p:cNvPr>
          <p:cNvGraphicFramePr/>
          <p:nvPr/>
        </p:nvGraphicFramePr>
        <p:xfrm>
          <a:off x="812006" y="1779517"/>
          <a:ext cx="7543800" cy="2713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9644" name="Rectangle 12"/>
          <p:cNvSpPr>
            <a:spLocks noChangeArrowheads="1"/>
          </p:cNvSpPr>
          <p:nvPr/>
        </p:nvSpPr>
        <p:spPr bwMode="auto">
          <a:xfrm>
            <a:off x="3981450" y="2343150"/>
            <a:ext cx="838200" cy="2095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1200">
                <a:solidFill>
                  <a:srgbClr val="0033CC"/>
                </a:solidFill>
              </a:rPr>
              <a:t>da CANAF</a:t>
            </a:r>
          </a:p>
        </p:txBody>
      </p:sp>
      <p:sp>
        <p:nvSpPr>
          <p:cNvPr id="69645" name="Text Box 13"/>
          <p:cNvSpPr txBox="1">
            <a:spLocks noChangeArrowheads="1"/>
          </p:cNvSpPr>
          <p:nvPr/>
        </p:nvSpPr>
        <p:spPr bwMode="auto">
          <a:xfrm>
            <a:off x="6332538" y="2436813"/>
            <a:ext cx="184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/>
          </a:p>
        </p:txBody>
      </p:sp>
      <p:sp>
        <p:nvSpPr>
          <p:cNvPr id="69647" name="Rectangle 15"/>
          <p:cNvSpPr>
            <a:spLocks noChangeArrowheads="1"/>
          </p:cNvSpPr>
          <p:nvPr/>
        </p:nvSpPr>
        <p:spPr bwMode="auto">
          <a:xfrm>
            <a:off x="1704975" y="3476625"/>
            <a:ext cx="8953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1200">
                <a:solidFill>
                  <a:srgbClr val="0033CC"/>
                </a:solidFill>
              </a:rPr>
              <a:t>da CANAF</a:t>
            </a:r>
          </a:p>
        </p:txBody>
      </p:sp>
      <p:sp>
        <p:nvSpPr>
          <p:cNvPr id="69649" name="Rectangle 17"/>
          <p:cNvSpPr>
            <a:spLocks noChangeArrowheads="1"/>
          </p:cNvSpPr>
          <p:nvPr/>
        </p:nvSpPr>
        <p:spPr bwMode="auto">
          <a:xfrm>
            <a:off x="6315075" y="2343150"/>
            <a:ext cx="285750" cy="2381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*RT</a:t>
            </a:r>
          </a:p>
        </p:txBody>
      </p:sp>
      <p:sp>
        <p:nvSpPr>
          <p:cNvPr id="69650" name="Rectangle 18"/>
          <p:cNvSpPr>
            <a:spLocks noChangeArrowheads="1"/>
          </p:cNvSpPr>
          <p:nvPr/>
        </p:nvSpPr>
        <p:spPr bwMode="auto">
          <a:xfrm>
            <a:off x="4419600" y="4400550"/>
            <a:ext cx="3581400" cy="2381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0033CC"/>
                </a:solidFill>
              </a:rPr>
              <a:t>*RT: FISIOTERAPEUTAS RESPIRATÓRIOS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887" y="445025"/>
            <a:ext cx="8520601" cy="572700"/>
          </a:xfrm>
        </p:spPr>
        <p:txBody>
          <a:bodyPr>
            <a:normAutofit fontScale="90000"/>
          </a:bodyPr>
          <a:lstStyle/>
          <a:p>
            <a:pPr fontAlgn="auto">
              <a:defRPr/>
            </a:pPr>
            <a:r>
              <a:rPr lang="pt-BR" dirty="0"/>
              <a:t>Discussão </a:t>
            </a:r>
          </a:p>
        </p:txBody>
      </p:sp>
      <p:sp>
        <p:nvSpPr>
          <p:cNvPr id="71682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11150" y="1152525"/>
            <a:ext cx="8521700" cy="3416300"/>
          </a:xfrm>
        </p:spPr>
        <p:txBody>
          <a:bodyPr>
            <a:normAutofit lnSpcReduction="10000"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pt-BR" smtClean="0">
                <a:latin typeface="Consolas" pitchFamily="49" charset="0"/>
              </a:rPr>
              <a:t>Aumento na porcentagem de pacientes que receberam alta diretamente da UTIP para casa, provavelmente é devido em parte aos critérios de alta padronizados bem como o protocolo de uso da CNAF.</a:t>
            </a:r>
            <a:endParaRPr lang="pt-BR" smtClean="0"/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pt-BR" smtClean="0">
              <a:latin typeface="Consolas" pitchFamily="49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pt-BR" smtClean="0">
                <a:latin typeface="Consolas" pitchFamily="49" charset="0"/>
              </a:rPr>
              <a:t>Curiosamente, a taxa de ventilação mecânica invasiva e o uso combinado de ventilação mecânica invasiva e ventilação não invasiva diminuíram ao longo deste projeto</a:t>
            </a:r>
          </a:p>
          <a:p>
            <a:pPr lvl="1">
              <a:spcBef>
                <a:spcPct val="0"/>
              </a:spcBef>
              <a:spcAft>
                <a:spcPct val="0"/>
              </a:spcAft>
            </a:pPr>
            <a:r>
              <a:rPr lang="pt-BR" smtClean="0">
                <a:latin typeface="Consolas" pitchFamily="49" charset="0"/>
              </a:rPr>
              <a:t>Isso pode ser devido ao aumento do conforto com o uso da CNAF em geral.
</a:t>
            </a:r>
            <a:br>
              <a:rPr lang="pt-BR" smtClean="0">
                <a:latin typeface="Consolas" pitchFamily="49" charset="0"/>
              </a:rPr>
            </a:br>
            <a:endParaRPr lang="pt-BR" smtClean="0">
              <a:latin typeface="Consolas" pitchFamily="49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Embora reconheçamos a utilidade da CNAF como uma importante modalidade de suporte respiratório, é importante padronizar seu uso através de protocolos e reavaliá-los com frequência para garantir que estamos acompanhando os padrões de prática atuais e cumprindo nossos objetivos.</a:t>
            </a:r>
          </a:p>
          <a:p>
            <a:pPr algn="ctr">
              <a:lnSpc>
                <a:spcPct val="80000"/>
              </a:lnSpc>
            </a:pPr>
            <a:r>
              <a:rPr lang="pt-BR" sz="1800" b="1" smtClean="0">
                <a:solidFill>
                  <a:srgbClr val="0033CC"/>
                </a:solidFill>
              </a:rPr>
              <a:t>Uma diminuição no tempo de permanência na UTIP e no tempo de internação hospitalar pode ajudar a diminuir custos, combatendo o aumento do custo de internação, manejo da bronquiolite que ocorreu durante os anos.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solidFill>
                  <a:srgbClr val="0033CC"/>
                </a:solidFill>
              </a:rPr>
              <a:t>Não houve aumento de eventos adversos com a implementação do protocolo de gerenciamento da CNAF e modificações posteriores.</a:t>
            </a:r>
          </a:p>
        </p:txBody>
      </p:sp>
      <p:pic>
        <p:nvPicPr>
          <p:cNvPr id="2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4638"/>
            <a:ext cx="8815388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defRPr/>
            </a:pPr>
            <a:r>
              <a:rPr lang="pt-BR" dirty="0"/>
              <a:t>Discussão</a:t>
            </a:r>
          </a:p>
        </p:txBody>
      </p:sp>
      <p:sp>
        <p:nvSpPr>
          <p:cNvPr id="72706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33375" y="1584325"/>
            <a:ext cx="8520113" cy="3416300"/>
          </a:xfrm>
        </p:spPr>
        <p:txBody>
          <a:bodyPr/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pt-BR" smtClean="0">
                <a:latin typeface="Consolas" pitchFamily="49" charset="0"/>
              </a:rPr>
              <a:t>Este projeto é um estudo de Centro único, o que limita sua generalização para outros centros. </a:t>
            </a:r>
            <a:endParaRPr lang="pt-BR" smtClean="0"/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pt-BR" smtClean="0">
              <a:latin typeface="Consolas" pitchFamily="49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pt-BR" smtClean="0">
                <a:latin typeface="Consolas" pitchFamily="49" charset="0"/>
              </a:rPr>
              <a:t>O </a:t>
            </a:r>
            <a:r>
              <a:rPr lang="pt-BR" i="1" smtClean="0">
                <a:latin typeface="Consolas" pitchFamily="49" charset="0"/>
              </a:rPr>
              <a:t>Respiratory Score</a:t>
            </a:r>
            <a:r>
              <a:rPr lang="pt-BR" smtClean="0">
                <a:latin typeface="Consolas" pitchFamily="49" charset="0"/>
              </a:rPr>
              <a:t> não é uma medida validada, que também pode limitar a extrapolação para outros Centros, embora seja muito semelhante a outros sistemas de pontuação.</a:t>
            </a:r>
            <a:endParaRPr lang="pt-BR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2025" y="168275"/>
            <a:ext cx="4737100" cy="4975225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</p:spPr>
      </p:pic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117475" y="2125663"/>
            <a:ext cx="1895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400" b="1"/>
              <a:t>ABSTRACT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8138" y="0"/>
            <a:ext cx="6049962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95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6263" y="4133850"/>
            <a:ext cx="5335587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7560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704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38613" y="242888"/>
            <a:ext cx="4098925" cy="17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704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9575" y="2019300"/>
            <a:ext cx="4105275" cy="296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8700" y="128588"/>
            <a:ext cx="4775200" cy="501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4851400" y="1112838"/>
            <a:ext cx="4119563" cy="2460625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dirty="0"/>
              <a:t>   </a:t>
            </a:r>
            <a:r>
              <a:rPr lang="pt-BR" b="1" dirty="0" smtClean="0"/>
              <a:t>CONTEXTO DA PESQUISA</a:t>
            </a:r>
            <a:endParaRPr lang="pt-BR" b="1" dirty="0"/>
          </a:p>
          <a:p>
            <a:r>
              <a:rPr lang="pt-BR" dirty="0"/>
              <a:t>• </a:t>
            </a:r>
            <a:r>
              <a:rPr lang="pt-BR" dirty="0">
                <a:solidFill>
                  <a:srgbClr val="0033CC"/>
                </a:solidFill>
              </a:rPr>
              <a:t>A cânula nasal de alto fluxo (CNAF) é um procedimento de terapia  frequentemente usada na </a:t>
            </a:r>
            <a:r>
              <a:rPr lang="pt-BR" dirty="0" err="1">
                <a:solidFill>
                  <a:srgbClr val="0033CC"/>
                </a:solidFill>
              </a:rPr>
              <a:t>bronquiolite</a:t>
            </a:r>
            <a:r>
              <a:rPr lang="pt-BR" dirty="0">
                <a:solidFill>
                  <a:srgbClr val="0033CC"/>
                </a:solidFill>
              </a:rPr>
              <a:t>.</a:t>
            </a:r>
          </a:p>
          <a:p>
            <a:r>
              <a:rPr lang="pt-BR" dirty="0">
                <a:solidFill>
                  <a:srgbClr val="0033CC"/>
                </a:solidFill>
              </a:rPr>
              <a:t>• Embora tenha diminuído as taxas de intubação em pacientes com </a:t>
            </a:r>
            <a:r>
              <a:rPr lang="pt-BR" dirty="0" err="1">
                <a:solidFill>
                  <a:srgbClr val="0033CC"/>
                </a:solidFill>
              </a:rPr>
              <a:t>bronquiolite</a:t>
            </a:r>
            <a:r>
              <a:rPr lang="pt-BR" dirty="0">
                <a:solidFill>
                  <a:srgbClr val="0033CC"/>
                </a:solidFill>
              </a:rPr>
              <a:t>, provavelmente contribui para o aumento do custo e tempo de permanência</a:t>
            </a:r>
          </a:p>
          <a:p>
            <a:r>
              <a:rPr lang="pt-BR" dirty="0">
                <a:solidFill>
                  <a:srgbClr val="0033CC"/>
                </a:solidFill>
              </a:rPr>
              <a:t>.• Um terapeuta  respiratório </a:t>
            </a:r>
            <a:r>
              <a:rPr lang="pt-BR" dirty="0" smtClean="0">
                <a:solidFill>
                  <a:srgbClr val="0033CC"/>
                </a:solidFill>
              </a:rPr>
              <a:t>conduzindo </a:t>
            </a:r>
            <a:r>
              <a:rPr lang="pt-BR" dirty="0">
                <a:solidFill>
                  <a:srgbClr val="0033CC"/>
                </a:solidFill>
              </a:rPr>
              <a:t>um Protocolo pode ajudar a simplificar o uso da </a:t>
            </a:r>
            <a:r>
              <a:rPr lang="pt-BR" dirty="0" smtClean="0">
                <a:solidFill>
                  <a:srgbClr val="0033CC"/>
                </a:solidFill>
              </a:rPr>
              <a:t>CNAF.</a:t>
            </a:r>
            <a:endParaRPr lang="pt-BR" dirty="0">
              <a:solidFill>
                <a:srgbClr val="0033CC"/>
              </a:solidFill>
            </a:endParaRPr>
          </a:p>
        </p:txBody>
      </p:sp>
      <p:pic>
        <p:nvPicPr>
          <p:cNvPr id="8397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" y="838200"/>
            <a:ext cx="4421188" cy="299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619125"/>
            <a:ext cx="4219575" cy="365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4997" name="Rectangle 5"/>
          <p:cNvSpPr>
            <a:spLocks noChangeArrowheads="1"/>
          </p:cNvSpPr>
          <p:nvPr/>
        </p:nvSpPr>
        <p:spPr bwMode="auto">
          <a:xfrm>
            <a:off x="4610100" y="1016000"/>
            <a:ext cx="4371975" cy="2886075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b="1" dirty="0">
                <a:solidFill>
                  <a:srgbClr val="0033CC"/>
                </a:solidFill>
              </a:rPr>
              <a:t>À Beira da Cama</a:t>
            </a:r>
          </a:p>
          <a:p>
            <a:r>
              <a:rPr lang="pt-BR" dirty="0">
                <a:solidFill>
                  <a:srgbClr val="0033CC"/>
                </a:solidFill>
              </a:rPr>
              <a:t>• Modificações em na </a:t>
            </a:r>
            <a:r>
              <a:rPr lang="pt-BR" dirty="0" smtClean="0">
                <a:solidFill>
                  <a:srgbClr val="0033CC"/>
                </a:solidFill>
              </a:rPr>
              <a:t>CNAF </a:t>
            </a:r>
            <a:r>
              <a:rPr lang="pt-BR" dirty="0">
                <a:solidFill>
                  <a:srgbClr val="0033CC"/>
                </a:solidFill>
              </a:rPr>
              <a:t>acionadas por um Protocolo conduzido por terapeutas respiratórios, e padronização dos critérios de alta foram implementados com segurança em uma UTIP e levou a uma melhora nos resultados de pacientes com </a:t>
            </a:r>
            <a:r>
              <a:rPr lang="pt-BR" dirty="0" err="1">
                <a:solidFill>
                  <a:srgbClr val="0033CC"/>
                </a:solidFill>
              </a:rPr>
              <a:t>bronquiolite</a:t>
            </a:r>
            <a:r>
              <a:rPr lang="pt-BR" dirty="0">
                <a:solidFill>
                  <a:srgbClr val="0033CC"/>
                </a:solidFill>
              </a:rPr>
              <a:t> sem aumento de eventos adversos.</a:t>
            </a:r>
          </a:p>
          <a:p>
            <a:r>
              <a:rPr lang="pt-BR" dirty="0">
                <a:solidFill>
                  <a:srgbClr val="0033CC"/>
                </a:solidFill>
              </a:rPr>
              <a:t>• Os protocolos baseados em fisioterapeutas respiratórios demonstraram ser bem sucedidos na diminuição do tempo da CNAF, tempo de permanência na UTIP e tempo de </a:t>
            </a:r>
            <a:r>
              <a:rPr lang="pt-BR" err="1">
                <a:solidFill>
                  <a:srgbClr val="0033CC"/>
                </a:solidFill>
              </a:rPr>
              <a:t>internação</a:t>
            </a:r>
            <a:r>
              <a:rPr lang="pt-BR" smtClean="0">
                <a:solidFill>
                  <a:srgbClr val="0033CC"/>
                </a:solidFill>
              </a:rPr>
              <a:t>; é </a:t>
            </a:r>
            <a:r>
              <a:rPr lang="pt-BR" dirty="0">
                <a:solidFill>
                  <a:srgbClr val="0033CC"/>
                </a:solidFill>
              </a:rPr>
              <a:t>importante desenvolvê-los como equipe multiprofissional.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90625" y="1010209"/>
            <a:ext cx="7667244" cy="60512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90625" y="3224772"/>
            <a:ext cx="7667244" cy="60512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/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90625" y="1113584"/>
            <a:ext cx="7667244" cy="20574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/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3739" name="Group 17"/>
          <p:cNvGrpSpPr>
            <a:grpSpLocks noGrp="1" noUngrp="1" noRot="1" noChangeAspect="1" noMove="1" noResize="1"/>
          </p:cNvGrpSpPr>
          <p:nvPr/>
        </p:nvGrpSpPr>
        <p:grpSpPr bwMode="auto">
          <a:xfrm>
            <a:off x="7237413" y="3051175"/>
            <a:ext cx="809625" cy="811213"/>
            <a:chOff x="9685338" y="4460675"/>
            <a:chExt cx="1080904" cy="1080902"/>
          </a:xfrm>
        </p:grpSpPr>
        <p:sp>
          <p:nvSpPr>
            <p:cNvPr id="19" name="Oval 1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73751" name="Oval 19"/>
            <p:cNvSpPr>
              <a:spLocks noChangeArrowheads="1"/>
            </p:cNvSpPr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2" name="Rectangle 2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  <a:sym typeface="Arial"/>
            </a:endParaRPr>
          </a:p>
        </p:txBody>
      </p:sp>
      <p:pic>
        <p:nvPicPr>
          <p:cNvPr id="73741" name="Imagem 4"/>
          <p:cNvPicPr>
            <a:picLocks noChangeAspect="1"/>
          </p:cNvPicPr>
          <p:nvPr/>
        </p:nvPicPr>
        <p:blipFill>
          <a:blip r:embed="rId4"/>
          <a:srcRect r="3" b="8505"/>
          <a:stretch>
            <a:fillRect/>
          </a:stretch>
        </p:blipFill>
        <p:spPr bwMode="auto">
          <a:xfrm>
            <a:off x="6350" y="20638"/>
            <a:ext cx="45688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42" name="Imagem 7"/>
          <p:cNvPicPr>
            <a:picLocks noChangeAspect="1"/>
          </p:cNvPicPr>
          <p:nvPr/>
        </p:nvPicPr>
        <p:blipFill>
          <a:blip r:embed="rId5"/>
          <a:srcRect l="5365" r="5679"/>
          <a:stretch>
            <a:fillRect/>
          </a:stretch>
        </p:blipFill>
        <p:spPr bwMode="auto">
          <a:xfrm>
            <a:off x="4575175" y="63500"/>
            <a:ext cx="45751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2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  <a:sym typeface="Arial"/>
            </a:endParaRPr>
          </a:p>
        </p:txBody>
      </p:sp>
      <p:sp>
        <p:nvSpPr>
          <p:cNvPr id="26" name="Rectangle 2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143" y="0"/>
            <a:ext cx="9141714" cy="5143500"/>
          </a:xfrm>
          <a:prstGeom prst="rect">
            <a:avLst/>
          </a:prstGeom>
          <a:blipFill dpi="0" rotWithShape="1">
            <a:blip r:embed="rId6">
              <a:alphaModFix amt="30000"/>
              <a:duotone>
                <a:prstClr val="black"/>
                <a:schemeClr val="accent1">
                  <a:tint val="45000"/>
                  <a:satMod val="400000"/>
                </a:schemeClr>
              </a:duotone>
              <a:extLst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prstClr val="white"/>
              </a:solidFill>
              <a:sym typeface="Arial"/>
            </a:endParaRPr>
          </a:p>
        </p:txBody>
      </p:sp>
      <p:sp>
        <p:nvSpPr>
          <p:cNvPr id="5" name="CaixaDeTexto 4">
            <a:extLst>
              <a:ext uri="{FF2B5EF4-FFF2-40B4-BE49-F238E27FC236}"/>
            </a:extLst>
          </p:cNvPr>
          <p:cNvSpPr txBox="1"/>
          <p:nvPr/>
        </p:nvSpPr>
        <p:spPr>
          <a:xfrm>
            <a:off x="4719638" y="836613"/>
            <a:ext cx="7475537" cy="2278062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fontAlgn="auto">
              <a:lnSpc>
                <a:spcPct val="80000"/>
              </a:lnSpc>
              <a:spcAft>
                <a:spcPts val="60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en-US" sz="96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Arial"/>
              </a:rPr>
              <a:t>Gratiluz! 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1661</Words>
  <Application>Microsoft Office PowerPoint</Application>
  <PresentationFormat>Apresentação na tela (16:9)</PresentationFormat>
  <Paragraphs>161</Paragraphs>
  <Slides>32</Slides>
  <Notes>22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3" baseType="lpstr">
      <vt:lpstr>Wood Type</vt:lpstr>
      <vt:lpstr>Apresentação do PowerPoint</vt:lpstr>
      <vt:lpstr>Introdução </vt:lpstr>
      <vt:lpstr>METODOLOGIA </vt:lpstr>
      <vt:lpstr>Metodolgia</vt:lpstr>
      <vt:lpstr>Metodologia</vt:lpstr>
      <vt:lpstr>Apresentação do PowerPoint</vt:lpstr>
      <vt:lpstr>Apresentação do PowerPoint</vt:lpstr>
      <vt:lpstr>PDSA 3  → HFNC Holiday </vt:lpstr>
      <vt:lpstr>PDSA 4 → Critérios de Alta</vt:lpstr>
      <vt:lpstr>PDSA 4  Excluídos dos critérios de alta </vt:lpstr>
      <vt:lpstr>Medidas de estudo e dados coletados </vt:lpstr>
      <vt:lpstr>Medidas de estudo e dados coletados</vt:lpstr>
      <vt:lpstr>Resultados </vt:lpstr>
      <vt:lpstr>Resultados</vt:lpstr>
      <vt:lpstr>Resultados </vt:lpstr>
      <vt:lpstr>Resultados</vt:lpstr>
      <vt:lpstr>Resultados - Análise de subgrupos</vt:lpstr>
      <vt:lpstr>Resultados - Análise de subgrupos</vt:lpstr>
      <vt:lpstr>Resultados - Análise de subgrupos</vt:lpstr>
      <vt:lpstr>Outros resultados</vt:lpstr>
      <vt:lpstr>Apresentação do PowerPoint</vt:lpstr>
      <vt:lpstr>Discussão </vt:lpstr>
      <vt:lpstr>Discussão </vt:lpstr>
      <vt:lpstr>Apresentação do PowerPoint</vt:lpstr>
      <vt:lpstr>Discussão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cp:lastModifiedBy>Paulo Margotto</cp:lastModifiedBy>
  <cp:revision>86</cp:revision>
  <dcterms:modified xsi:type="dcterms:W3CDTF">2023-02-16T17:08:57Z</dcterms:modified>
</cp:coreProperties>
</file>