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70" r:id="rId7"/>
    <p:sldId id="262" r:id="rId8"/>
    <p:sldId id="263" r:id="rId9"/>
    <p:sldId id="264" r:id="rId10"/>
    <p:sldId id="265" r:id="rId11"/>
    <p:sldId id="266" r:id="rId12"/>
    <p:sldId id="267" r:id="rId13"/>
    <p:sldId id="268"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69" r:id="rId28"/>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9999"/>
    <a:srgbClr val="FF0000"/>
    <a:srgbClr val="3333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000" autoAdjust="0"/>
    <p:restoredTop sz="94660"/>
  </p:normalViewPr>
  <p:slideViewPr>
    <p:cSldViewPr snapToGrid="0">
      <p:cViewPr>
        <p:scale>
          <a:sx n="75" d="100"/>
          <a:sy n="75" d="100"/>
        </p:scale>
        <p:origin x="-1522" y="-269"/>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94ED06D2-E9C3-4450-A7CB-73C6BD45CAE7}" type="datetimeFigureOut">
              <a:rPr lang="pt-BR"/>
              <a:pPr>
                <a:defRPr/>
              </a:pPr>
              <a:t>01/08/2023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F5CD961-2084-456E-9253-2BE403CB3F85}"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1DD695B-49C2-48A9-8984-B21D2C97E9BC}" type="datetimeFigureOut">
              <a:rPr lang="pt-BR"/>
              <a:pPr>
                <a:defRPr/>
              </a:pPr>
              <a:t>01/08/2023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81DBD99-B7E0-4E8A-917A-9505A44FAC49}"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81FB2D32-1A17-48FD-B050-74E2E0F7FE69}" type="datetimeFigureOut">
              <a:rPr lang="pt-BR"/>
              <a:pPr>
                <a:defRPr/>
              </a:pPr>
              <a:t>01/08/2023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8E6C063-C820-429D-AEEC-6212166E8D93}"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59314D99-D4D7-4BA8-BB79-B5E0E06498B3}" type="datetimeFigureOut">
              <a:rPr lang="pt-BR"/>
              <a:pPr>
                <a:defRPr/>
              </a:pPr>
              <a:t>01/08/2023</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F3158C4-AA79-4612-B9F7-06A985872D05}"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3FEEA64F-6D36-4450-A3AC-85979B7257C2}" type="datetimeFigureOut">
              <a:rPr lang="pt-BR"/>
              <a:pPr>
                <a:defRPr/>
              </a:pPr>
              <a:t>01/08/2023</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50134697-3903-47D8-B797-B3E391F1C7B1}"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01C4612B-B759-46C6-A89B-A562BCBF9E59}" type="datetimeFigureOut">
              <a:rPr lang="pt-BR"/>
              <a:pPr>
                <a:defRPr/>
              </a:pPr>
              <a:t>01/08/2023</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09536C3F-831C-40D8-916A-CA7F54D0639D}"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76BB2B65-A8B5-4310-8B6E-58766BBFF764}" type="datetimeFigureOut">
              <a:rPr lang="pt-BR"/>
              <a:pPr>
                <a:defRPr/>
              </a:pPr>
              <a:t>01/08/2023</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D1C2CCAC-5731-455F-BC4A-9B9F8FB622D8}"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11098043-AED8-4B15-BA98-2FDE6A17DD03}" type="datetimeFigureOut">
              <a:rPr lang="pt-BR"/>
              <a:pPr>
                <a:defRPr/>
              </a:pPr>
              <a:t>01/08/2023</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C05EBED-25BF-4DA7-B99D-94A058F5D38D}"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0F52F52-E220-4D4F-A50F-DE4EDF9D07F6}" type="datetimeFigureOut">
              <a:rPr lang="pt-BR"/>
              <a:pPr>
                <a:defRPr/>
              </a:pPr>
              <a:t>01/08/2023</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CC180D37-A8CD-420E-9700-1E897C1E33D0}"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3B3B895-00B0-464A-BE45-D7DA6CFA3A8E}" type="datetimeFigureOut">
              <a:rPr lang="pt-BR"/>
              <a:pPr>
                <a:defRPr/>
              </a:pPr>
              <a:t>01/08/2023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16293D9-D101-44FA-9131-6F7FC778C400}"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7233EB36-498D-42A2-A901-1F9BC2242A3D}" type="datetimeFigureOut">
              <a:rPr lang="pt-BR"/>
              <a:pPr>
                <a:defRPr/>
              </a:pPr>
              <a:t>01/08/2023</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74A004F-973E-4A2A-AE5A-22370233E79C}"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B492527B-1DBC-4902-BE6E-02F5F98ACE13}" type="datetimeFigureOut">
              <a:rPr lang="pt-BR"/>
              <a:pPr>
                <a:defRPr/>
              </a:pPr>
              <a:t>01/08/2023</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15A9A920-F3D7-4547-85A9-E8073113FCD7}"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7273226/"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crd.york.ac.uk/PROSPERO/display_record.php?ID=CRD42021228702"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doi.org/10.1038/s41598-020-58008-4" TargetMode="External"/><Relationship Id="rId13" Type="http://schemas.openxmlformats.org/officeDocument/2006/relationships/hyperlink" Target="https://www.ncbi.nlm.nih.gov/pmc/articles/PMC4975798/" TargetMode="External"/><Relationship Id="rId18" Type="http://schemas.openxmlformats.org/officeDocument/2006/relationships/hyperlink" Target="https://doi.org/10.7326/M14-2385" TargetMode="External"/><Relationship Id="rId26" Type="http://schemas.openxmlformats.org/officeDocument/2006/relationships/hyperlink" Target="https://gdt.gradepro.org/app/handbook/handbook.html" TargetMode="External"/><Relationship Id="rId3" Type="http://schemas.openxmlformats.org/officeDocument/2006/relationships/hyperlink" Target="https://pubmed.ncbi.nlm.nih.gov/28437378" TargetMode="External"/><Relationship Id="rId21" Type="http://schemas.openxmlformats.org/officeDocument/2006/relationships/hyperlink" Target="https://pubmed.ncbi.nlm.nih.gov/36583619" TargetMode="External"/><Relationship Id="rId7" Type="http://schemas.openxmlformats.org/officeDocument/2006/relationships/hyperlink" Target="https://pubmed.ncbi.nlm.nih.gov/31969674" TargetMode="External"/><Relationship Id="rId12" Type="http://schemas.openxmlformats.org/officeDocument/2006/relationships/hyperlink" Target="https://scholar.google.com/scholar_lookup?journal=Intern+Med+J&amp;title=Preventive+use+of+non-invasive+ventilation+is+associated+with+reduced+risk+of+extubation+failure+in+patients+on+mechanical+ventilation+for+more+than+7+days:+a+propensity-matched+cohort+study&amp;volume=50&amp;issue=11&amp;publication_year=2020&amp;pages=1390-1396&amp;pmid=31908096&amp;doi=10.1111/imj.14740&amp;" TargetMode="External"/><Relationship Id="rId17" Type="http://schemas.openxmlformats.org/officeDocument/2006/relationships/hyperlink" Target="https://pubmed.ncbi.nlm.nih.gov/26030634" TargetMode="External"/><Relationship Id="rId25" Type="http://schemas.openxmlformats.org/officeDocument/2006/relationships/hyperlink" Target="https://scholar.google.com/scholar_lookup?journal=Chest&amp;title=Operational+definitions+related+to+pediatric+ventilator+liberation&amp;publication_year=2022&amp;pages=S0012-3692(22)04304-5&amp;pmid=36563873&amp;doi=10.1016/j.chest.2022.12.010&amp;" TargetMode="External"/><Relationship Id="rId33" Type="http://schemas.openxmlformats.org/officeDocument/2006/relationships/hyperlink" Target="https://scholar.google.com/scholar_lookup?journal=BMJ&amp;title=RoB+2:+a+revised+tool+for+assessing+risk+of+bias+in+randomised+trials&amp;volume=366&amp;publication_year=2019&amp;pages=l4898&amp;pmid=31462531&amp;doi=10.1136/bmj.l4898&amp;" TargetMode="External"/><Relationship Id="rId2" Type="http://schemas.openxmlformats.org/officeDocument/2006/relationships/hyperlink" Target="https://www.ncbi.nlm.nih.gov/pmc/articles/PMC5511064/" TargetMode="External"/><Relationship Id="rId16" Type="http://schemas.openxmlformats.org/officeDocument/2006/relationships/hyperlink" Target="https://scholar.google.com/scholar_lookup?journal=Evid+Based+Med&amp;title=New+evidence+pyramid&amp;volume=21&amp;issue=4&amp;publication_year=2016&amp;pages=125-127&amp;pmid=27339128&amp;doi=10.1136/ebmed-2016-110401&amp;" TargetMode="External"/><Relationship Id="rId20" Type="http://schemas.openxmlformats.org/officeDocument/2006/relationships/hyperlink" Target="https://www.ncbi.nlm.nih.gov/pmc/articles/PMC9952867/" TargetMode="External"/><Relationship Id="rId29" Type="http://schemas.openxmlformats.org/officeDocument/2006/relationships/hyperlink" Target="https://doi.org/10.1016/j.jbi.2008.08.010" TargetMode="External"/><Relationship Id="rId1" Type="http://schemas.openxmlformats.org/officeDocument/2006/relationships/slideLayout" Target="../slideLayouts/slideLayout2.xml"/><Relationship Id="rId6" Type="http://schemas.openxmlformats.org/officeDocument/2006/relationships/hyperlink" Target="https://www.ncbi.nlm.nih.gov/pmc/articles/PMC6976564/" TargetMode="External"/><Relationship Id="rId11" Type="http://schemas.openxmlformats.org/officeDocument/2006/relationships/hyperlink" Target="https://doi.org/10.1111/imj.14740" TargetMode="External"/><Relationship Id="rId24" Type="http://schemas.openxmlformats.org/officeDocument/2006/relationships/hyperlink" Target="https://doi.org/10.1016/j.chest.2022.12.010" TargetMode="External"/><Relationship Id="rId32" Type="http://schemas.openxmlformats.org/officeDocument/2006/relationships/hyperlink" Target="https://doi.org/10.1136/bmj.l4898" TargetMode="External"/><Relationship Id="rId5" Type="http://schemas.openxmlformats.org/officeDocument/2006/relationships/hyperlink" Target="https://scholar.google.com/scholar_lookup?journal=Crit+Care+Med&amp;title=Risk+factors+for+pediatric+extubation+failure:+the+importance+of+respiratory+muscle+strength&amp;volume=45&amp;issue=8&amp;publication_year=2017&amp;pages=e798-e805&amp;pmid=28437378&amp;doi=10.1097/CCM.0000000000002433&amp;" TargetMode="External"/><Relationship Id="rId15" Type="http://schemas.openxmlformats.org/officeDocument/2006/relationships/hyperlink" Target="https://doi.org/10.1136/ebmed-2016-110401" TargetMode="External"/><Relationship Id="rId23" Type="http://schemas.openxmlformats.org/officeDocument/2006/relationships/hyperlink" Target="https://scholar.google.com/scholar_lookup?journal=Am+J+Respir+Crit+Care+Med&amp;title=Executive+summary:+international+clinical+practice+guidelines+for+pediatric+ventilator+liberation,+a+PALISI+Network+document&amp;volume=207&amp;issue=1&amp;publication_year=2023&amp;pages=17-28&amp;pmid=36583619&amp;doi=10.1164/rccm.202204-0795SO&amp;" TargetMode="External"/><Relationship Id="rId28" Type="http://schemas.openxmlformats.org/officeDocument/2006/relationships/hyperlink" Target="https://pubmed.ncbi.nlm.nih.gov/18929686" TargetMode="External"/><Relationship Id="rId10" Type="http://schemas.openxmlformats.org/officeDocument/2006/relationships/hyperlink" Target="https://pubmed.ncbi.nlm.nih.gov/31908096" TargetMode="External"/><Relationship Id="rId19" Type="http://schemas.openxmlformats.org/officeDocument/2006/relationships/hyperlink" Target="https://scholar.google.com/scholar_lookup?journal=Ann+Intern+Med&amp;title=The+PRISMA+extension+statement+for+reporting+of+systematic+reviews+incorporating+network+meta-analyses+of+health+care+interventions:+checklist+and+explanations&amp;volume=162&amp;issue=11&amp;publication_year=2015&amp;pages=777-784&amp;pmid=26030634&amp;doi=10.7326/M14-2385&amp;" TargetMode="External"/><Relationship Id="rId31" Type="http://schemas.openxmlformats.org/officeDocument/2006/relationships/hyperlink" Target="https://pubmed.ncbi.nlm.nih.gov/31462531" TargetMode="External"/><Relationship Id="rId4" Type="http://schemas.openxmlformats.org/officeDocument/2006/relationships/hyperlink" Target="https://doi.org/10.1097/CCM.0000000000002433" TargetMode="External"/><Relationship Id="rId9" Type="http://schemas.openxmlformats.org/officeDocument/2006/relationships/hyperlink" Target="https://scholar.google.com/scholar_lookup?journal=Sci+Rep&amp;title=Pre-extubation+functional+residual+capacity+and+risk+of+extubation+failure+among+patients+with+hypoxemic+respiratory+failure&amp;volume=10&amp;issue=1&amp;publication_year=2020&amp;pages=937&amp;pmid=31969674&amp;doi=10.1038/s41598-020-58008-4&amp;" TargetMode="External"/><Relationship Id="rId14" Type="http://schemas.openxmlformats.org/officeDocument/2006/relationships/hyperlink" Target="https://pubmed.ncbi.nlm.nih.gov/27339128" TargetMode="External"/><Relationship Id="rId22" Type="http://schemas.openxmlformats.org/officeDocument/2006/relationships/hyperlink" Target="https://doi.org/10.1164/rccm.202204-0795SO" TargetMode="External"/><Relationship Id="rId27" Type="http://schemas.openxmlformats.org/officeDocument/2006/relationships/hyperlink" Target="https://www.ncbi.nlm.nih.gov/pmc/articles/PMC2700030/" TargetMode="External"/><Relationship Id="rId30" Type="http://schemas.openxmlformats.org/officeDocument/2006/relationships/hyperlink" Target="https://scholar.google.com/scholar_lookup?journal=J+Biomed+Inform&amp;title=Research+electronic+data+capture+(REDCap)%E2%80%93a+metadata-driven+methodology+and+workflow+process+for+providing+translational+research+informatics+support&amp;volume=42&amp;issue=2&amp;publication_year=2009&amp;pages=377-381&amp;pmid=18929686&amp;doi=10.1016/j.jbi.2008.08.010&amp;"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scholar.google.com/scholar_lookup?journal=J+Clin+Epidemiol&amp;title=Graphical+methods+and+numerical+summaries+for+presenting+results+from+multiple-treatment+meta-analysis:+an+overview+and+tutorial&amp;volume=64&amp;issue=2&amp;publication_year=2011&amp;pages=163-171&amp;pmid=20688472&amp;doi=10.1016/j.jclinepi.2010.03.016&amp;" TargetMode="External"/><Relationship Id="rId13" Type="http://schemas.openxmlformats.org/officeDocument/2006/relationships/hyperlink" Target="https://pubmed.ncbi.nlm.nih.gov/25005654" TargetMode="External"/><Relationship Id="rId18" Type="http://schemas.openxmlformats.org/officeDocument/2006/relationships/hyperlink" Target="https://doi.org/10.1177/0272989X13485157" TargetMode="External"/><Relationship Id="rId26" Type="http://schemas.openxmlformats.org/officeDocument/2006/relationships/hyperlink" Target="https://doi.org/10.1002/jrsm.1054" TargetMode="External"/><Relationship Id="rId3" Type="http://schemas.openxmlformats.org/officeDocument/2006/relationships/hyperlink" Target="https://pubmed.ncbi.nlm.nih.gov/30425115" TargetMode="External"/><Relationship Id="rId21" Type="http://schemas.openxmlformats.org/officeDocument/2006/relationships/hyperlink" Target="https://doi.org/10.1097/01.CCM.0000094228.90557.85" TargetMode="External"/><Relationship Id="rId34" Type="http://schemas.openxmlformats.org/officeDocument/2006/relationships/hyperlink" Target="https://pubmed.ncbi.nlm.nih.gov/30325117" TargetMode="External"/><Relationship Id="rId7" Type="http://schemas.openxmlformats.org/officeDocument/2006/relationships/hyperlink" Target="https://doi.org/10.1016/j.jclinepi.2010.03.016" TargetMode="External"/><Relationship Id="rId12" Type="http://schemas.openxmlformats.org/officeDocument/2006/relationships/hyperlink" Target="https://scholar.google.com/scholar_lookup?journal=Syst+Rev&amp;title=Approaches+to+interpreting+and+choosing+the+best+treatments+in+network+meta-analyses&amp;volume=6&amp;issue=1&amp;publication_year=2017&amp;pages=79&amp;pmid=28403893&amp;doi=10.1186/s13643-017-0473-z&amp;" TargetMode="External"/><Relationship Id="rId17" Type="http://schemas.openxmlformats.org/officeDocument/2006/relationships/hyperlink" Target="https://pubmed.ncbi.nlm.nih.gov/23804507" TargetMode="External"/><Relationship Id="rId25" Type="http://schemas.openxmlformats.org/officeDocument/2006/relationships/hyperlink" Target="https://pubmed.ncbi.nlm.nih.gov/26053422" TargetMode="External"/><Relationship Id="rId33" Type="http://schemas.openxmlformats.org/officeDocument/2006/relationships/hyperlink" Target="https://scholar.google.com/scholar_lookup?journal=J+Clin+Epidemiol&amp;title=GRADE+approach+to+rate+the+certainty+from+a+network+meta-analysis:+addressing+incoherence&amp;volume=108&amp;publication_year=2019&amp;pages=77-85&amp;pmid=30529648&amp;doi=10.1016/j.jclinepi.2018.11.025&amp;" TargetMode="External"/><Relationship Id="rId2" Type="http://schemas.openxmlformats.org/officeDocument/2006/relationships/hyperlink" Target="https://www.ncbi.nlm.nih.gov/pmc/articles/PMC6761999/" TargetMode="External"/><Relationship Id="rId16" Type="http://schemas.openxmlformats.org/officeDocument/2006/relationships/hyperlink" Target="https://www.ncbi.nlm.nih.gov/pmc/articles/PMC3704206/" TargetMode="External"/><Relationship Id="rId20" Type="http://schemas.openxmlformats.org/officeDocument/2006/relationships/hyperlink" Target="https://pubmed.ncbi.nlm.nih.gov/14605539" TargetMode="External"/><Relationship Id="rId29" Type="http://schemas.openxmlformats.org/officeDocument/2006/relationships/hyperlink" Target="https://doi.org/10.1016/j.jclinepi.2017.10.005" TargetMode="External"/><Relationship Id="rId1" Type="http://schemas.openxmlformats.org/officeDocument/2006/relationships/slideLayout" Target="../slideLayouts/slideLayout2.xml"/><Relationship Id="rId6" Type="http://schemas.openxmlformats.org/officeDocument/2006/relationships/hyperlink" Target="https://pubmed.ncbi.nlm.nih.gov/20688472" TargetMode="External"/><Relationship Id="rId11" Type="http://schemas.openxmlformats.org/officeDocument/2006/relationships/hyperlink" Target="https://doi.org/10.1186/s13643-017-0473-z" TargetMode="External"/><Relationship Id="rId24" Type="http://schemas.openxmlformats.org/officeDocument/2006/relationships/hyperlink" Target="https://scholar.google.com/scholar_lookup?journal=J+R+Stat+Soc+B&amp;title=Bayesian+measures+of+model+complexity+and+fit&amp;volume=64&amp;publication_year=2002&amp;pages=583-639&amp;doi=10.1111/1467-9868.00353&amp;" TargetMode="External"/><Relationship Id="rId32" Type="http://schemas.openxmlformats.org/officeDocument/2006/relationships/hyperlink" Target="https://doi.org/10.1016/j.jclinepi.2018.11.025" TargetMode="External"/><Relationship Id="rId5" Type="http://schemas.openxmlformats.org/officeDocument/2006/relationships/hyperlink" Target="https://scholar.google.com/scholar_lookup?journal=Arch+Dis+Child+Fetal+Neonatal+Ed&amp;title=Network+meta-analysis+explained&amp;volume=104&amp;issue=1&amp;publication_year=2019&amp;pages=F8-F12&amp;pmid=30425115&amp;doi=10.1136/archdischild-2018-315224&amp;" TargetMode="External"/><Relationship Id="rId15" Type="http://schemas.openxmlformats.org/officeDocument/2006/relationships/hyperlink" Target="https://scholar.google.com/scholar_lookup?journal=JAMA&amp;title=How+to+read+a+systematic+review+and+meta-analysis+and+apply+the+results+to+patient+care:+users%E2%80%99+guides+to+the+medical+literature&amp;volume=312&amp;issue=2&amp;publication_year=2014&amp;pages=171-179&amp;pmid=25005654&amp;doi=10.1001/jama.2014.5559&amp;" TargetMode="External"/><Relationship Id="rId23" Type="http://schemas.openxmlformats.org/officeDocument/2006/relationships/hyperlink" Target="https://doi.org/10.1111/1467-9868.00353" TargetMode="External"/><Relationship Id="rId28" Type="http://schemas.openxmlformats.org/officeDocument/2006/relationships/hyperlink" Target="https://pubmed.ncbi.nlm.nih.gov/29051107" TargetMode="External"/><Relationship Id="rId36" Type="http://schemas.openxmlformats.org/officeDocument/2006/relationships/hyperlink" Target="https://scholar.google.com/scholar_lookup?journal=Turk+J+Pediatr&amp;title=Comparison+between+high-flow+nasal+oxygen+cannula+and+conventional+oxygen+therapy+after+extubation+in+pediatric+intensive+care+unit&amp;volume=60&amp;issue=2&amp;publication_year=2018&amp;pages=126-133&amp;pmid=30325117&amp;doi=10.24953/turkjped.2018.02.002&amp;" TargetMode="External"/><Relationship Id="rId10" Type="http://schemas.openxmlformats.org/officeDocument/2006/relationships/hyperlink" Target="https://pubmed.ncbi.nlm.nih.gov/28403893" TargetMode="External"/><Relationship Id="rId19" Type="http://schemas.openxmlformats.org/officeDocument/2006/relationships/hyperlink" Target="https://scholar.google.com/scholar_lookup?journal=Med+Decis+Making&amp;title=Evidence+synthesis+for+decision+making+3:+heterogeneity%E2%80%93subgroups,+meta-regression,+bias,+and+bias-adjustment&amp;volume=33&amp;issue=5&amp;publication_year=2013&amp;pages=618-640&amp;pmid=23804507&amp;doi=10.1177/0272989X13485157&amp;" TargetMode="External"/><Relationship Id="rId31" Type="http://schemas.openxmlformats.org/officeDocument/2006/relationships/hyperlink" Target="https://pubmed.ncbi.nlm.nih.gov/30529648" TargetMode="External"/><Relationship Id="rId4" Type="http://schemas.openxmlformats.org/officeDocument/2006/relationships/hyperlink" Target="https://doi.org/10.1136/archdischild-2018-315224" TargetMode="External"/><Relationship Id="rId9" Type="http://schemas.openxmlformats.org/officeDocument/2006/relationships/hyperlink" Target="https://www.ncbi.nlm.nih.gov/pmc/articles/PMC5389085/" TargetMode="External"/><Relationship Id="rId14" Type="http://schemas.openxmlformats.org/officeDocument/2006/relationships/hyperlink" Target="https://doi.org/10.1001/jama.2014.5559" TargetMode="External"/><Relationship Id="rId22" Type="http://schemas.openxmlformats.org/officeDocument/2006/relationships/hyperlink" Target="https://scholar.google.com/scholar_lookup?journal=Crit+Care+Med&amp;title=Extubation+failure+in+pediatric+intensive+care:+a+multiple-center+study+of+risk+factors+and+outcomes&amp;volume=31&amp;issue=11&amp;publication_year=2003&amp;pages=2657-2664&amp;pmid=14605539&amp;doi=10.1097/01.CCM.0000094228.90557.85&amp;" TargetMode="External"/><Relationship Id="rId27" Type="http://schemas.openxmlformats.org/officeDocument/2006/relationships/hyperlink" Target="https://scholar.google.com/scholar_lookup?journal=Res+Synth+Methods&amp;title=Automating+network+meta-analysis&amp;volume=3&amp;issue=4&amp;publication_year=2012&amp;pages=285-299&amp;pmid=26053422&amp;doi=10.1002/jrsm.1054&amp;" TargetMode="External"/><Relationship Id="rId30" Type="http://schemas.openxmlformats.org/officeDocument/2006/relationships/hyperlink" Target="https://scholar.google.com/scholar_lookup?journal=J+Clin+Epidemiol&amp;title=Advances+in+the+GRADE+approach+to+rate+the+certainty+in+estimates+from+a+network+meta-analysis&amp;volume=93&amp;publication_year=2018&amp;pages=36-44&amp;pmid=29051107&amp;doi=10.1016/j.jclinepi.2017.10.005&amp;" TargetMode="External"/><Relationship Id="rId35" Type="http://schemas.openxmlformats.org/officeDocument/2006/relationships/hyperlink" Target="https://doi.org/10.24953/turkjped.2018.02.002"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scholar.google.com/scholar_lookup?journal=Crit+Care&amp;title=FIRST-line+support+for+Assistance+in+Breathing+in+Children+(FIRST-ABC):+a+multicentre+pilot+randomised+controlled+trial+of+high-flow+nasal+cannula+therapy+versus+continuous+positive+airway+pressure+in+paediatric+critical+care&amp;volume=22&amp;issue=1&amp;publication_year=2018&amp;pages=144&amp;pmid=29866165&amp;doi=10.1186/s13054-018-2080-3&amp;" TargetMode="External"/><Relationship Id="rId13" Type="http://schemas.openxmlformats.org/officeDocument/2006/relationships/hyperlink" Target="https://pubmed.ncbi.nlm.nih.gov/12372195" TargetMode="External"/><Relationship Id="rId18" Type="http://schemas.openxmlformats.org/officeDocument/2006/relationships/hyperlink" Target="https://scholar.google.com/scholar_lookup?journal=Interact+Cardiovasc+Thorac+Surg&amp;title=Comparative+evaluation+of+high-flow+nasal+cannula+and+conventional+oxygen+therapy+in+paediatric+cardiac+surgical+patients:+a+randomized+controlled+trial&amp;volume=19&amp;issue=3&amp;publication_year=2014&amp;pages=456-461&amp;pmid=24912486&amp;doi=10.1093/icvts/ivu171&amp;" TargetMode="External"/><Relationship Id="rId26" Type="http://schemas.openxmlformats.org/officeDocument/2006/relationships/hyperlink" Target="https://scholar.google.com/scholar_lookup?journal=Respir+Care&amp;title=Bi-level+positive+airway+pressure+versus+nasal+cpap+for+the+prevention+of+extubation+failure+in+infants+after+cardiac+surgery&amp;volume=67&amp;issue=4&amp;publication_year=2022&amp;pages=448-454&amp;pmid=35260472&amp;doi=10.4187/respcare.09408&amp;" TargetMode="External"/><Relationship Id="rId3" Type="http://schemas.openxmlformats.org/officeDocument/2006/relationships/hyperlink" Target="https://doi.org/10.1097/PCC.0000000000000309" TargetMode="External"/><Relationship Id="rId21" Type="http://schemas.openxmlformats.org/officeDocument/2006/relationships/hyperlink" Target="https://pubmed.ncbi.nlm.nih.gov/35332737" TargetMode="External"/><Relationship Id="rId7" Type="http://schemas.openxmlformats.org/officeDocument/2006/relationships/hyperlink" Target="https://doi.org/10.1186/s13054-018-2080-3" TargetMode="External"/><Relationship Id="rId12" Type="http://schemas.openxmlformats.org/officeDocument/2006/relationships/hyperlink" Target="https://scholar.google.com/scholar_lookup?journal=JAMA&amp;title=Effect+of+high-flow+nasal+cannula+therapy+vs+continuous+positive+airway+pressure+therapy+on+liberation+from+respiratory+support+in+acutely+ill+children+admitted+to+pediatric+critical+care+units:+a+randomized+clinical+trial&amp;volume=328&amp;issue=2&amp;publication_year=2022&amp;pages=162-172&amp;pmid=35707984&amp;doi=10.1001/jama.2022.9615&amp;" TargetMode="External"/><Relationship Id="rId17" Type="http://schemas.openxmlformats.org/officeDocument/2006/relationships/hyperlink" Target="https://doi.org/10.1093/icvts/ivu171" TargetMode="External"/><Relationship Id="rId25" Type="http://schemas.openxmlformats.org/officeDocument/2006/relationships/hyperlink" Target="https://doi.org/10.4187/respcare.09408" TargetMode="External"/><Relationship Id="rId2" Type="http://schemas.openxmlformats.org/officeDocument/2006/relationships/hyperlink" Target="https://pubmed.ncbi.nlm.nih.gov/25560423" TargetMode="External"/><Relationship Id="rId16" Type="http://schemas.openxmlformats.org/officeDocument/2006/relationships/hyperlink" Target="https://pubmed.ncbi.nlm.nih.gov/24912486" TargetMode="External"/><Relationship Id="rId20" Type="http://schemas.openxmlformats.org/officeDocument/2006/relationships/hyperlink" Target="https://scholar.google.com/scholar_lookup?journal=J+Med+Assoc+Thai&amp;title=High-flow+nasal+cannula+versus+conventional+oxygen+therapy+in+post-extubation+pediatric+patients:+a+randomized+controlled+trial&amp;volume=101&amp;issue=10&amp;publication_year=2018&amp;pages=1331-1335&amp;" TargetMode="External"/><Relationship Id="rId29" Type="http://schemas.openxmlformats.org/officeDocument/2006/relationships/hyperlink" Target="https://doi.org/10.1002/jrsm.1373" TargetMode="External"/><Relationship Id="rId1" Type="http://schemas.openxmlformats.org/officeDocument/2006/relationships/slideLayout" Target="../slideLayouts/slideLayout2.xml"/><Relationship Id="rId6" Type="http://schemas.openxmlformats.org/officeDocument/2006/relationships/hyperlink" Target="https://pubmed.ncbi.nlm.nih.gov/29866165" TargetMode="External"/><Relationship Id="rId11" Type="http://schemas.openxmlformats.org/officeDocument/2006/relationships/hyperlink" Target="https://doi.org/10.1001/jama.2022.9615" TargetMode="External"/><Relationship Id="rId24" Type="http://schemas.openxmlformats.org/officeDocument/2006/relationships/hyperlink" Target="https://pubmed.ncbi.nlm.nih.gov/35260472" TargetMode="External"/><Relationship Id="rId5" Type="http://schemas.openxmlformats.org/officeDocument/2006/relationships/hyperlink" Target="https://www.ncbi.nlm.nih.gov/pmc/articles/PMC5987627/" TargetMode="External"/><Relationship Id="rId15" Type="http://schemas.openxmlformats.org/officeDocument/2006/relationships/hyperlink" Target="https://scholar.google.com/scholar_lookup?journal=Arch+Bronconeumol&amp;title=Non-invasive+continuous+positive+airways+pressure+for+post-extubation+laryngitis+in+pediatric+patients&amp;volume=38&amp;issue=10&amp;publication_year=2002&amp;pages=463-467&amp;pmid=12372195&amp;doi=10.1016/s0300-2896(02)75266-6&amp;" TargetMode="External"/><Relationship Id="rId23" Type="http://schemas.openxmlformats.org/officeDocument/2006/relationships/hyperlink" Target="https://scholar.google.com/scholar_lookup?journal=Sichuan+Da+Xue+Xue+Bao+Yi+Xue+Ban&amp;title=Clinical+study+on+early+extubation+and+sequential+non-invasive+respiratory+support+for+children+with+acute+respiratory+failure+receiving+invasive+mechanical+ventilation&amp;volume=53&amp;issue=2&amp;publication_year=2022&amp;pages=321-326&amp;pmid=35332737&amp;doi=10.12182/20220360206&amp;" TargetMode="External"/><Relationship Id="rId28" Type="http://schemas.openxmlformats.org/officeDocument/2006/relationships/hyperlink" Target="https://pubmed.ncbi.nlm.nih.gov/31349391" TargetMode="External"/><Relationship Id="rId10" Type="http://schemas.openxmlformats.org/officeDocument/2006/relationships/hyperlink" Target="https://pubmed.ncbi.nlm.nih.gov/35707984" TargetMode="External"/><Relationship Id="rId19" Type="http://schemas.openxmlformats.org/officeDocument/2006/relationships/hyperlink" Target="http://www.jmatonline.com/index.php/jmat/article/view/9504" TargetMode="External"/><Relationship Id="rId4" Type="http://schemas.openxmlformats.org/officeDocument/2006/relationships/hyperlink" Target="https://scholar.google.com/scholar_lookup?journal=Pediatr+Crit+Care+Med&amp;title=Comparison+between+noninvasive+mechanical+ventilation+and+standard+oxygen+therapy+in+children+up+to+3+years+old+with+respiratory+failure+after+extubation:+a+pilot+prospective+randomized+clinical+study&amp;volume=16&amp;issue=2&amp;publication_year=2015&amp;pages=124-130&amp;pmid=25560423&amp;doi=10.1097/PCC.0000000000000309&amp;" TargetMode="External"/><Relationship Id="rId9" Type="http://schemas.openxmlformats.org/officeDocument/2006/relationships/hyperlink" Target="https://www.ncbi.nlm.nih.gov/pmc/articles/PMC9204623/" TargetMode="External"/><Relationship Id="rId14" Type="http://schemas.openxmlformats.org/officeDocument/2006/relationships/hyperlink" Target="https://doi.org/10.1016/s0300-2896(02)75266-6" TargetMode="External"/><Relationship Id="rId22" Type="http://schemas.openxmlformats.org/officeDocument/2006/relationships/hyperlink" Target="https://doi.org/10.12182/20220360206" TargetMode="External"/><Relationship Id="rId27" Type="http://schemas.openxmlformats.org/officeDocument/2006/relationships/hyperlink" Target="https://www.ncbi.nlm.nih.gov/pmc/articles/PMC6973101/" TargetMode="External"/><Relationship Id="rId30" Type="http://schemas.openxmlformats.org/officeDocument/2006/relationships/hyperlink" Target="https://scholar.google.com/scholar_lookup?journal=Res+Synth+Methods&amp;title=MetaInsight:+an+interactive+web-based+tool+for+analyzing,+interrogating,+and+visualizing+network+meta-analyses+using+R-shiny+and+netmeta&amp;volume=10&amp;issue=4&amp;publication_year=2019&amp;pages=569-581&amp;pmid=31349391&amp;doi=10.1002/jrsm.1373&amp;"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pubmed.ncbi.nlm.nih.gov/32433439" TargetMode="External"/><Relationship Id="rId13" Type="http://schemas.openxmlformats.org/officeDocument/2006/relationships/hyperlink" Target="https://doi.org/10.1001/jama.2022.1480" TargetMode="External"/><Relationship Id="rId18" Type="http://schemas.openxmlformats.org/officeDocument/2006/relationships/hyperlink" Target="https://pubmed.ncbi.nlm.nih.gov/15857531" TargetMode="External"/><Relationship Id="rId26" Type="http://schemas.openxmlformats.org/officeDocument/2006/relationships/hyperlink" Target="https://doi.org/10.1007/s00134-021-06581-1" TargetMode="External"/><Relationship Id="rId3" Type="http://schemas.openxmlformats.org/officeDocument/2006/relationships/hyperlink" Target="https://scholar.google.com/scholar_lookup?title=Network+Meta-Analysis+for+Decision-Making&amp;publication_year=2018&amp;" TargetMode="External"/><Relationship Id="rId21" Type="http://schemas.openxmlformats.org/officeDocument/2006/relationships/hyperlink" Target="https://www.ncbi.nlm.nih.gov/pmc/articles/PMC9233282/" TargetMode="External"/><Relationship Id="rId7" Type="http://schemas.openxmlformats.org/officeDocument/2006/relationships/hyperlink" Target="https://scholar.google.com/scholar_lookup?journal=BMJ&amp;title=Cardiovascular+safety+of+non-steroidal+anti-inflammatory+drugs:+network+meta-analysis&amp;volume=342&amp;publication_year=2011&amp;pages=c7086&amp;pmid=21224324&amp;doi=10.1136/bmj.c7086&amp;" TargetMode="External"/><Relationship Id="rId12" Type="http://schemas.openxmlformats.org/officeDocument/2006/relationships/hyperlink" Target="https://pubmed.ncbi.nlm.nih.gov/35230393" TargetMode="External"/><Relationship Id="rId17" Type="http://schemas.openxmlformats.org/officeDocument/2006/relationships/hyperlink" Target="https://scholar.google.com/scholar_lookup?journal=JAMA&amp;title=Selecting+intermediate+respiratory+support+following+extubation+in+the+pediatric+intensive+care+unit&amp;volume=327&amp;issue=16&amp;publication_year=2022&amp;pages=1550-1552&amp;pmid=35390115&amp;doi=10.1001/jama.2022.4637&amp;" TargetMode="External"/><Relationship Id="rId25" Type="http://schemas.openxmlformats.org/officeDocument/2006/relationships/hyperlink" Target="https://pubmed.ncbi.nlm.nih.gov/34825256" TargetMode="External"/><Relationship Id="rId2" Type="http://schemas.openxmlformats.org/officeDocument/2006/relationships/hyperlink" Target="https://doi.org/10.1002/9781118951651" TargetMode="External"/><Relationship Id="rId16" Type="http://schemas.openxmlformats.org/officeDocument/2006/relationships/hyperlink" Target="https://doi.org/10.1001/jama.2022.4637" TargetMode="External"/><Relationship Id="rId20" Type="http://schemas.openxmlformats.org/officeDocument/2006/relationships/hyperlink" Target="https://scholar.google.com/scholar_lookup?journal=Pediatr+Crit+Care+Med&amp;title=Extubation+failure+in+pediatric+intensive+care+incidence+and+outcomes&amp;volume=6&amp;issue=3&amp;publication_year=2005&amp;pages=312-318&amp;pmid=15857531&amp;doi=10.1097/01.PCC.0000161119.05076.91&amp;" TargetMode="External"/><Relationship Id="rId1" Type="http://schemas.openxmlformats.org/officeDocument/2006/relationships/slideLayout" Target="../slideLayouts/slideLayout2.xml"/><Relationship Id="rId6" Type="http://schemas.openxmlformats.org/officeDocument/2006/relationships/hyperlink" Target="https://doi.org/10.1136/bmj.c7086" TargetMode="External"/><Relationship Id="rId11" Type="http://schemas.openxmlformats.org/officeDocument/2006/relationships/hyperlink" Target="https://www.ncbi.nlm.nih.gov/pmc/articles/PMC8889465/" TargetMode="External"/><Relationship Id="rId24" Type="http://schemas.openxmlformats.org/officeDocument/2006/relationships/hyperlink" Target="https://scholar.google.com/scholar_lookup?journal=South+Afr+J+Crit+Care&amp;title=Risk+factors+and+outcomes+of+extubation+failure+in+a+South+African+tertiary+paediatric+intensive+care+unit&amp;volume=38&amp;issue=1&amp;publication_year=2022&amp;pmid=35784000&amp;doi=10.7196/SAJCC.2022.v38i1.513&amp;" TargetMode="External"/><Relationship Id="rId5" Type="http://schemas.openxmlformats.org/officeDocument/2006/relationships/hyperlink" Target="https://pubmed.ncbi.nlm.nih.gov/21224324" TargetMode="External"/><Relationship Id="rId15" Type="http://schemas.openxmlformats.org/officeDocument/2006/relationships/hyperlink" Target="https://pubmed.ncbi.nlm.nih.gov/35390115" TargetMode="External"/><Relationship Id="rId23" Type="http://schemas.openxmlformats.org/officeDocument/2006/relationships/hyperlink" Target="https://doi.org/10.7196/SAJCC.2022.v38i1.513" TargetMode="External"/><Relationship Id="rId10" Type="http://schemas.openxmlformats.org/officeDocument/2006/relationships/hyperlink" Target="https://scholar.google.com/scholar_lookup?journal=Pediatr+Crit+Care+Med&amp;title=Diaphragm+atrophy+during+pediatric+acute+respiratory+failure+is+associated+with+prolonged+noninvasive+ventilation+requirement+following+extubation&amp;volume=21&amp;issue=9&amp;publication_year=2020&amp;pages=e672-e678&amp;pmid=32433439&amp;doi=10.1097/PCC.0000000000002385&amp;" TargetMode="External"/><Relationship Id="rId19" Type="http://schemas.openxmlformats.org/officeDocument/2006/relationships/hyperlink" Target="https://doi.org/10.1097/01.PCC.0000161119.05076.91" TargetMode="External"/><Relationship Id="rId4" Type="http://schemas.openxmlformats.org/officeDocument/2006/relationships/hyperlink" Target="https://www.ncbi.nlm.nih.gov/pmc/articles/PMC3019238/" TargetMode="External"/><Relationship Id="rId9" Type="http://schemas.openxmlformats.org/officeDocument/2006/relationships/hyperlink" Target="https://doi.org/10.1097/PCC.0000000000002385" TargetMode="External"/><Relationship Id="rId14" Type="http://schemas.openxmlformats.org/officeDocument/2006/relationships/hyperlink" Target="https://scholar.google.com/scholar_lookup?journal=JAMA&amp;title=Association+of+acute+respiratory+failure+in+early+childhood+with+long-term+neurocognitive+outcomes&amp;volume=327&amp;issue=9&amp;publication_year=2022&amp;pages=836-845&amp;pmid=35230393&amp;doi=10.1001/jama.2022.1480&amp;" TargetMode="External"/><Relationship Id="rId22" Type="http://schemas.openxmlformats.org/officeDocument/2006/relationships/hyperlink" Target="https://pubmed.ncbi.nlm.nih.gov/35784000" TargetMode="External"/><Relationship Id="rId27" Type="http://schemas.openxmlformats.org/officeDocument/2006/relationships/hyperlink" Target="https://scholar.google.com/scholar_lookup?journal=Intensive+Care+Med&amp;title=Noninvasive+respiratory+support+following+extubation+in+critically+ill+adults:+a+systematic+review+and+network+meta-analysis&amp;volume=48&amp;issue=2&amp;publication_year=2022&amp;pages=137-147&amp;pmid=34825256&amp;doi=10.1007/s00134-021-06581-1&amp;"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paulomargotto.com.br/documentos/18441"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pubmed.ncbi.nlm.nih.gov/36631566/"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pubmed.ncbi.nlm.nih.gov/32762014/"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paulomargotto.com.br/documentos/23709" TargetMode="External"/><Relationship Id="rId2" Type="http://schemas.openxmlformats.org/officeDocument/2006/relationships/hyperlink" Target="http://paulomargotto.com.br/diretrizes-do-consenso-europeu-sobre-o-tratamento-da-sindrome-do-desconforto-respiratorio-atualizacao-de-2022/"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pubmed.ncbi.nlm.nih.gov/36863329/"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049338" y="4168775"/>
            <a:ext cx="10034587" cy="1655763"/>
          </a:xfrm>
        </p:spPr>
        <p:txBody>
          <a:bodyPr>
            <a:normAutofit/>
          </a:bodyPr>
          <a:lstStyle/>
          <a:p>
            <a:r>
              <a:rPr lang="pt-BR" sz="2800" smtClean="0"/>
              <a:t>Apresentação: Iago Silva de Almeida.R4 Terapia Intensiva Pediátrica / HMIB-DF</a:t>
            </a:r>
          </a:p>
          <a:p>
            <a:r>
              <a:rPr lang="pt-BR" sz="2800" smtClean="0"/>
              <a:t>Coordenador: Alexandre Serafim </a:t>
            </a:r>
          </a:p>
        </p:txBody>
      </p:sp>
      <p:pic>
        <p:nvPicPr>
          <p:cNvPr id="13315" name="Imagem 3"/>
          <p:cNvPicPr>
            <a:picLocks noChangeAspect="1"/>
          </p:cNvPicPr>
          <p:nvPr/>
        </p:nvPicPr>
        <p:blipFill>
          <a:blip r:embed="rId2"/>
          <a:srcRect/>
          <a:stretch>
            <a:fillRect/>
          </a:stretch>
        </p:blipFill>
        <p:spPr bwMode="auto">
          <a:xfrm>
            <a:off x="731838" y="4673600"/>
            <a:ext cx="2305050" cy="1981200"/>
          </a:xfrm>
          <a:prstGeom prst="rect">
            <a:avLst/>
          </a:prstGeom>
          <a:noFill/>
          <a:ln w="9525">
            <a:noFill/>
            <a:miter lim="800000"/>
            <a:headEnd/>
            <a:tailEnd/>
          </a:ln>
        </p:spPr>
      </p:pic>
      <p:sp>
        <p:nvSpPr>
          <p:cNvPr id="13316" name="Rectangle 4"/>
          <p:cNvSpPr>
            <a:spLocks noChangeArrowheads="1"/>
          </p:cNvSpPr>
          <p:nvPr/>
        </p:nvSpPr>
        <p:spPr bwMode="auto">
          <a:xfrm>
            <a:off x="415925" y="2973388"/>
            <a:ext cx="11303000" cy="1063625"/>
          </a:xfrm>
          <a:prstGeom prst="rect">
            <a:avLst/>
          </a:prstGeom>
          <a:solidFill>
            <a:srgbClr val="FFFFFF"/>
          </a:solidFill>
          <a:ln w="9525">
            <a:noFill/>
            <a:miter lim="800000"/>
            <a:headEnd/>
            <a:tailEnd/>
          </a:ln>
          <a:effectLst/>
        </p:spPr>
        <p:txBody>
          <a:bodyPr lIns="0" tIns="0" rIns="0" bIns="0" anchor="ctr">
            <a:spAutoFit/>
          </a:bodyPr>
          <a:lstStyle/>
          <a:p>
            <a:pPr algn="ctr"/>
            <a:r>
              <a:rPr lang="pt-BR" sz="1400" b="1" i="1">
                <a:hlinkClick r:id="rId3"/>
              </a:rPr>
              <a:t>Association</a:t>
            </a:r>
            <a:r>
              <a:rPr lang="pt-BR" sz="1400" i="1">
                <a:hlinkClick r:id="rId3"/>
              </a:rPr>
              <a:t> of </a:t>
            </a:r>
            <a:r>
              <a:rPr lang="pt-BR" sz="1400" b="1" i="1">
                <a:hlinkClick r:id="rId3"/>
              </a:rPr>
              <a:t>Extubation</a:t>
            </a:r>
            <a:r>
              <a:rPr lang="pt-BR" sz="1400" i="1">
                <a:hlinkClick r:id="rId3"/>
              </a:rPr>
              <a:t> </a:t>
            </a:r>
            <a:r>
              <a:rPr lang="pt-BR" sz="1400" b="1" i="1">
                <a:hlinkClick r:id="rId3"/>
              </a:rPr>
              <a:t>Failure</a:t>
            </a:r>
            <a:r>
              <a:rPr lang="pt-BR" sz="1400" i="1">
                <a:hlinkClick r:id="rId3"/>
              </a:rPr>
              <a:t> </a:t>
            </a:r>
            <a:r>
              <a:rPr lang="pt-BR" sz="1400" b="1" i="1">
                <a:hlinkClick r:id="rId3"/>
              </a:rPr>
              <a:t>Rates</a:t>
            </a:r>
            <a:r>
              <a:rPr lang="pt-BR" sz="1400" i="1">
                <a:hlinkClick r:id="rId3"/>
              </a:rPr>
              <a:t> With </a:t>
            </a:r>
            <a:r>
              <a:rPr lang="pt-BR" sz="1400" b="1" i="1">
                <a:hlinkClick r:id="rId3"/>
              </a:rPr>
              <a:t>High</a:t>
            </a:r>
            <a:r>
              <a:rPr lang="pt-BR" sz="1400" i="1">
                <a:hlinkClick r:id="rId3"/>
              </a:rPr>
              <a:t>-</a:t>
            </a:r>
            <a:r>
              <a:rPr lang="pt-BR" sz="1400" b="1" i="1">
                <a:hlinkClick r:id="rId3"/>
              </a:rPr>
              <a:t>Flow</a:t>
            </a:r>
            <a:r>
              <a:rPr lang="pt-BR" sz="1400" i="1">
                <a:hlinkClick r:id="rId3"/>
              </a:rPr>
              <a:t> </a:t>
            </a:r>
            <a:r>
              <a:rPr lang="pt-BR" sz="1400" b="1" i="1">
                <a:hlinkClick r:id="rId3"/>
              </a:rPr>
              <a:t>Nasal</a:t>
            </a:r>
            <a:r>
              <a:rPr lang="pt-BR" sz="1400" i="1">
                <a:hlinkClick r:id="rId3"/>
              </a:rPr>
              <a:t> </a:t>
            </a:r>
            <a:r>
              <a:rPr lang="pt-BR" sz="1400" b="1" i="1">
                <a:hlinkClick r:id="rId3"/>
              </a:rPr>
              <a:t>Cannula</a:t>
            </a:r>
            <a:r>
              <a:rPr lang="pt-BR" sz="1400" i="1">
                <a:hlinkClick r:id="rId3"/>
              </a:rPr>
              <a:t>, </a:t>
            </a:r>
            <a:r>
              <a:rPr lang="pt-BR" sz="1400" b="1" i="1">
                <a:hlinkClick r:id="rId3"/>
              </a:rPr>
              <a:t>Continuous</a:t>
            </a:r>
            <a:r>
              <a:rPr lang="pt-BR" sz="1400" i="1">
                <a:hlinkClick r:id="rId3"/>
              </a:rPr>
              <a:t> </a:t>
            </a:r>
            <a:r>
              <a:rPr lang="pt-BR" sz="1400" b="1" i="1">
                <a:hlinkClick r:id="rId3"/>
              </a:rPr>
              <a:t>Positive</a:t>
            </a:r>
            <a:r>
              <a:rPr lang="pt-BR" sz="1400" i="1">
                <a:hlinkClick r:id="rId3"/>
              </a:rPr>
              <a:t> </a:t>
            </a:r>
            <a:r>
              <a:rPr lang="pt-BR" sz="1400" b="1" i="1">
                <a:hlinkClick r:id="rId3"/>
              </a:rPr>
              <a:t>Airway</a:t>
            </a:r>
            <a:r>
              <a:rPr lang="pt-BR" sz="1400" i="1">
                <a:hlinkClick r:id="rId3"/>
              </a:rPr>
              <a:t> Pressure, and Bilevel </a:t>
            </a:r>
            <a:r>
              <a:rPr lang="pt-BR" sz="1400" b="1" i="1">
                <a:hlinkClick r:id="rId3"/>
              </a:rPr>
              <a:t>Positive</a:t>
            </a:r>
            <a:r>
              <a:rPr lang="pt-BR" sz="1400" i="1">
                <a:hlinkClick r:id="rId3"/>
              </a:rPr>
              <a:t> </a:t>
            </a:r>
            <a:r>
              <a:rPr lang="pt-BR" sz="1400" b="1" i="1">
                <a:hlinkClick r:id="rId3"/>
              </a:rPr>
              <a:t>Airway</a:t>
            </a:r>
            <a:r>
              <a:rPr lang="pt-BR" sz="1400" i="1">
                <a:hlinkClick r:id="rId3"/>
              </a:rPr>
              <a:t> Pressure vs Conventional Oxygen Therapy in Infants and Young Children: A Systematic Review and Network Meta-Analysis.</a:t>
            </a:r>
            <a:endParaRPr lang="pt-BR" sz="1400" i="1"/>
          </a:p>
          <a:p>
            <a:pPr algn="ctr"/>
            <a:r>
              <a:rPr lang="pt-BR" sz="1400"/>
              <a:t>Iyer NP, Rotta AT, Essouri S, Fioretto JR, Craven HJ, Whipple EC, Ramnarayan P, Abu-Sultaneh S, Khemani RG.JAMA Pediatr. 2023 Jun 5:e231478. doi: 10.1001/jamapediatrics.2023.1478. Online ahead of print.PMID: 37273226</a:t>
            </a:r>
            <a:r>
              <a:rPr lang="pt-BR" sz="1400" b="1"/>
              <a:t>. </a:t>
            </a:r>
            <a:r>
              <a:rPr lang="pt-BR" sz="1400" b="1">
                <a:solidFill>
                  <a:srgbClr val="FF00FF"/>
                </a:solidFill>
              </a:rPr>
              <a:t>Artigo Livre!</a:t>
            </a:r>
          </a:p>
        </p:txBody>
      </p:sp>
      <p:sp>
        <p:nvSpPr>
          <p:cNvPr id="13318" name="Text Box 6"/>
          <p:cNvSpPr txBox="1">
            <a:spLocks noChangeArrowheads="1"/>
          </p:cNvSpPr>
          <p:nvPr/>
        </p:nvSpPr>
        <p:spPr bwMode="auto">
          <a:xfrm>
            <a:off x="1638300" y="230188"/>
            <a:ext cx="8986838" cy="3013075"/>
          </a:xfrm>
          <a:prstGeom prst="rect">
            <a:avLst/>
          </a:prstGeom>
          <a:noFill/>
          <a:ln w="9525">
            <a:noFill/>
            <a:miter lim="800000"/>
            <a:headEnd/>
            <a:tailEnd/>
          </a:ln>
          <a:effectLst/>
        </p:spPr>
        <p:txBody>
          <a:bodyPr>
            <a:spAutoFit/>
          </a:bodyPr>
          <a:lstStyle/>
          <a:p>
            <a:pPr algn="ctr"/>
            <a:r>
              <a:rPr lang="pt-BR" sz="2400" b="1" dirty="0">
                <a:solidFill>
                  <a:srgbClr val="0000FF"/>
                </a:solidFill>
                <a:latin typeface="Algerian" pitchFamily="82" charset="0"/>
              </a:rPr>
              <a:t>Associação de taxas de falha de </a:t>
            </a:r>
            <a:r>
              <a:rPr lang="pt-BR" sz="2400" b="1" dirty="0" err="1">
                <a:solidFill>
                  <a:srgbClr val="0000FF"/>
                </a:solidFill>
                <a:latin typeface="Algerian" pitchFamily="82" charset="0"/>
              </a:rPr>
              <a:t>extubação</a:t>
            </a:r>
            <a:r>
              <a:rPr lang="pt-BR" sz="2400" b="1" dirty="0">
                <a:solidFill>
                  <a:srgbClr val="0000FF"/>
                </a:solidFill>
                <a:latin typeface="Algerian" pitchFamily="82" charset="0"/>
              </a:rPr>
              <a:t> com cânula nasal de alto fluxo, pressão positiva contínua nas vias aéreas e pressão positiva em dois níveis nas vias aéreas versus </a:t>
            </a:r>
            <a:r>
              <a:rPr lang="pt-BR" sz="2400" b="1" dirty="0" err="1">
                <a:solidFill>
                  <a:srgbClr val="0000FF"/>
                </a:solidFill>
                <a:latin typeface="Algerian" pitchFamily="82" charset="0"/>
              </a:rPr>
              <a:t>oxigenoterapia</a:t>
            </a:r>
            <a:r>
              <a:rPr lang="pt-BR" sz="2400" b="1" dirty="0">
                <a:solidFill>
                  <a:srgbClr val="0000FF"/>
                </a:solidFill>
                <a:latin typeface="Algerian" pitchFamily="82" charset="0"/>
              </a:rPr>
              <a:t> convencional em bebês e </a:t>
            </a:r>
          </a:p>
          <a:p>
            <a:pPr algn="ctr"/>
            <a:r>
              <a:rPr lang="pt-BR" sz="2400" b="1" dirty="0">
                <a:solidFill>
                  <a:srgbClr val="0000FF"/>
                </a:solidFill>
                <a:latin typeface="Algerian" pitchFamily="82" charset="0"/>
              </a:rPr>
              <a:t>crianças pequenas: uma revisão sistemática e </a:t>
            </a:r>
            <a:r>
              <a:rPr lang="pt-BR" sz="2400" b="1" dirty="0" err="1">
                <a:solidFill>
                  <a:srgbClr val="0000FF"/>
                </a:solidFill>
                <a:latin typeface="Algerian" pitchFamily="82" charset="0"/>
              </a:rPr>
              <a:t>metanalise</a:t>
            </a:r>
            <a:r>
              <a:rPr lang="pt-BR" sz="2400" b="1" dirty="0">
                <a:solidFill>
                  <a:srgbClr val="0000FF"/>
                </a:solidFill>
                <a:latin typeface="Algerian" pitchFamily="82" charset="0"/>
              </a:rPr>
              <a:t> de rede</a:t>
            </a:r>
          </a:p>
          <a:p>
            <a:pPr algn="ctr"/>
            <a:endParaRPr lang="pt-BR" sz="2400" dirty="0">
              <a:solidFill>
                <a:srgbClr val="0000FF"/>
              </a:solidFill>
              <a:latin typeface="Algerian" pitchFamily="82" charset="0"/>
            </a:endParaRPr>
          </a:p>
        </p:txBody>
      </p:sp>
      <p:sp>
        <p:nvSpPr>
          <p:cNvPr id="13319" name="Text Box 7"/>
          <p:cNvSpPr txBox="1">
            <a:spLocks noChangeArrowheads="1"/>
          </p:cNvSpPr>
          <p:nvPr/>
        </p:nvSpPr>
        <p:spPr bwMode="auto">
          <a:xfrm>
            <a:off x="4572000" y="5557838"/>
            <a:ext cx="3219450" cy="641350"/>
          </a:xfrm>
          <a:prstGeom prst="rect">
            <a:avLst/>
          </a:prstGeom>
          <a:noFill/>
          <a:ln w="9525">
            <a:noFill/>
            <a:miter lim="800000"/>
            <a:headEnd/>
            <a:tailEnd/>
          </a:ln>
          <a:effectLst/>
        </p:spPr>
        <p:txBody>
          <a:bodyPr wrap="none">
            <a:spAutoFit/>
          </a:bodyPr>
          <a:lstStyle/>
          <a:p>
            <a:r>
              <a:rPr lang="pt-BR">
                <a:hlinkClick r:id="rId4"/>
              </a:rPr>
              <a:t>www.paulomargotto.com.br</a:t>
            </a:r>
            <a:endParaRPr lang="pt-BR"/>
          </a:p>
          <a:p>
            <a:r>
              <a:rPr lang="pt-BR"/>
              <a:t>Brasília, 5 de agosto de 2023 </a:t>
            </a:r>
          </a:p>
        </p:txBody>
      </p:sp>
      <p:sp>
        <p:nvSpPr>
          <p:cNvPr id="13320" name="Text Box 8"/>
          <p:cNvSpPr txBox="1">
            <a:spLocks noChangeArrowheads="1"/>
          </p:cNvSpPr>
          <p:nvPr/>
        </p:nvSpPr>
        <p:spPr bwMode="auto">
          <a:xfrm>
            <a:off x="5324475" y="4854575"/>
            <a:ext cx="2032000" cy="366713"/>
          </a:xfrm>
          <a:prstGeom prst="rect">
            <a:avLst/>
          </a:prstGeom>
          <a:noFill/>
          <a:ln w="9525">
            <a:noFill/>
            <a:miter lim="800000"/>
            <a:headEnd/>
            <a:tailEnd/>
          </a:ln>
          <a:effectLst/>
        </p:spPr>
        <p:txBody>
          <a:bodyPr>
            <a:spAutoFit/>
          </a:bodyPr>
          <a:lstStyle/>
          <a:p>
            <a:pPr>
              <a:spcBef>
                <a:spcPct val="50000"/>
              </a:spcBef>
            </a:pPr>
            <a:endParaRPr lang="pt-B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a:xfrm>
            <a:off x="812800" y="327025"/>
            <a:ext cx="10515600" cy="1325563"/>
          </a:xfrm>
        </p:spPr>
        <p:txBody>
          <a:bodyPr/>
          <a:lstStyle/>
          <a:p>
            <a:r>
              <a:rPr lang="pt-BR" b="1" smtClean="0"/>
              <a:t>Introdução</a:t>
            </a:r>
          </a:p>
        </p:txBody>
      </p:sp>
      <p:sp>
        <p:nvSpPr>
          <p:cNvPr id="15362" name="Espaço Reservado para Conteúdo 2"/>
          <p:cNvSpPr>
            <a:spLocks noGrp="1"/>
          </p:cNvSpPr>
          <p:nvPr>
            <p:ph idx="1"/>
          </p:nvPr>
        </p:nvSpPr>
        <p:spPr/>
        <p:txBody>
          <a:bodyPr/>
          <a:lstStyle/>
          <a:p>
            <a:pPr algn="just"/>
            <a:r>
              <a:rPr lang="pt-BR" dirty="0" smtClean="0"/>
              <a:t>Falha de </a:t>
            </a:r>
            <a:r>
              <a:rPr lang="pt-BR" dirty="0" err="1" smtClean="0"/>
              <a:t>extubação</a:t>
            </a:r>
            <a:r>
              <a:rPr lang="pt-BR" dirty="0" smtClean="0"/>
              <a:t> é um importante evento associado a desfechos clínicos desfavoráveis na UTIP.</a:t>
            </a:r>
          </a:p>
          <a:p>
            <a:pPr algn="just"/>
            <a:r>
              <a:rPr lang="pt-BR" dirty="0" smtClean="0"/>
              <a:t>Dispositivos de suporte ventilatório não invasivo são constantemente utilizados na tentativa de diminuir o risco de falha de </a:t>
            </a:r>
            <a:r>
              <a:rPr lang="pt-BR" dirty="0" err="1" smtClean="0"/>
              <a:t>extubação</a:t>
            </a:r>
            <a:r>
              <a:rPr lang="pt-BR" dirty="0" smtClean="0"/>
              <a:t>.</a:t>
            </a:r>
          </a:p>
          <a:p>
            <a:pPr algn="just"/>
            <a:r>
              <a:rPr lang="pt-BR" dirty="0" smtClean="0"/>
              <a:t>Principais dispositivos: CNAF (cânula de alto fluxo), CPAP, </a:t>
            </a:r>
            <a:r>
              <a:rPr lang="pt-BR" dirty="0" err="1" smtClean="0"/>
              <a:t>BiPAP</a:t>
            </a:r>
            <a:r>
              <a:rPr lang="pt-BR" dirty="0" smtClean="0"/>
              <a:t> (pressão positiva de dois níveis nas vias aéreas). </a:t>
            </a:r>
          </a:p>
          <a:p>
            <a:pPr algn="just"/>
            <a:r>
              <a:rPr lang="pt-BR" dirty="0" smtClean="0"/>
              <a:t>As evidências atuais não são claras para definir se algum destes dispositivos é superior a oferta convencional de oxigênio para prevenir a falha de </a:t>
            </a:r>
            <a:r>
              <a:rPr lang="pt-BR" dirty="0" err="1" smtClean="0"/>
              <a:t>extubação</a:t>
            </a:r>
            <a:r>
              <a:rPr lang="pt-BR" dirty="0" smtClean="0"/>
              <a:t> e qual seria o mais efetivo. </a:t>
            </a:r>
          </a:p>
        </p:txBody>
      </p:sp>
      <p:pic>
        <p:nvPicPr>
          <p:cNvPr id="15363" name="Imagem 3"/>
          <p:cNvPicPr>
            <a:picLocks noChangeAspect="1"/>
          </p:cNvPicPr>
          <p:nvPr/>
        </p:nvPicPr>
        <p:blipFill>
          <a:blip r:embed="rId2"/>
          <a:srcRect/>
          <a:stretch>
            <a:fillRect/>
          </a:stretch>
        </p:blipFill>
        <p:spPr bwMode="auto">
          <a:xfrm>
            <a:off x="10277475" y="107950"/>
            <a:ext cx="1914525" cy="164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a:spLocks noGrp="1"/>
          </p:cNvSpPr>
          <p:nvPr>
            <p:ph type="title"/>
          </p:nvPr>
        </p:nvSpPr>
        <p:spPr>
          <a:xfrm>
            <a:off x="763588" y="-241300"/>
            <a:ext cx="10515600" cy="1325563"/>
          </a:xfrm>
        </p:spPr>
        <p:txBody>
          <a:bodyPr/>
          <a:lstStyle/>
          <a:p>
            <a:r>
              <a:rPr lang="pt-BR" b="1" smtClean="0"/>
              <a:t>Metodologia </a:t>
            </a:r>
          </a:p>
        </p:txBody>
      </p:sp>
      <p:sp>
        <p:nvSpPr>
          <p:cNvPr id="16386" name="Espaço Reservado para Conteúdo 2"/>
          <p:cNvSpPr>
            <a:spLocks noGrp="1"/>
          </p:cNvSpPr>
          <p:nvPr>
            <p:ph idx="1"/>
          </p:nvPr>
        </p:nvSpPr>
        <p:spPr>
          <a:xfrm>
            <a:off x="779463" y="993775"/>
            <a:ext cx="10515600" cy="4351338"/>
          </a:xfrm>
        </p:spPr>
        <p:txBody>
          <a:bodyPr/>
          <a:lstStyle/>
          <a:p>
            <a:pPr algn="just"/>
            <a:r>
              <a:rPr lang="pt-BR" smtClean="0"/>
              <a:t>Foi feito uma revisão sistemática da literatura com metanálise para estudar a eficácia relativa reportada de diferentes tipos de dispositivos não invasivos para prevenir falha de extubação. </a:t>
            </a:r>
          </a:p>
          <a:p>
            <a:pPr algn="just"/>
            <a:r>
              <a:rPr lang="pt-BR" smtClean="0"/>
              <a:t>A revisão foi parte de um projeto para desenvolver guidelines de liberação de ventilação mecânica em crianças (PROSPERO).</a:t>
            </a:r>
          </a:p>
          <a:p>
            <a:pPr algn="ctr">
              <a:buFont typeface="Arial" charset="0"/>
              <a:buNone/>
            </a:pPr>
            <a:r>
              <a:rPr lang="pt-BR" smtClean="0"/>
              <a:t>(detalhes do Protocolo em:</a:t>
            </a:r>
            <a:r>
              <a:rPr lang="pt-BR" u="sng" smtClean="0">
                <a:hlinkClick r:id="rId2"/>
              </a:rPr>
              <a:t>https://www.crd.york.ac.uk/PROSPERO/display_record.php?ID=CRD42021228702</a:t>
            </a:r>
            <a:r>
              <a:rPr lang="pt-BR" smtClean="0"/>
              <a:t> </a:t>
            </a:r>
          </a:p>
          <a:p>
            <a:pPr algn="just"/>
            <a:r>
              <a:rPr lang="pt-BR" smtClean="0"/>
              <a:t>Apenas ensaios clínicos randomizados foram inclusos. </a:t>
            </a:r>
          </a:p>
          <a:p>
            <a:pPr algn="just"/>
            <a:r>
              <a:rPr lang="pt-BR" smtClean="0"/>
              <a:t>Objetivos: </a:t>
            </a:r>
          </a:p>
          <a:p>
            <a:pPr lvl="1" algn="just"/>
            <a:r>
              <a:rPr lang="pt-BR" smtClean="0"/>
              <a:t>Em crianças com internações recentes, o uso de dispositivos não invasivos é mais eficaz do que a oferta de O2 simples em prevenir a falha de extubação? </a:t>
            </a:r>
          </a:p>
          <a:p>
            <a:pPr lvl="1" algn="just"/>
            <a:r>
              <a:rPr lang="pt-BR" smtClean="0"/>
              <a:t>Qual é a eficácia relativa a cada dispositivo? </a:t>
            </a:r>
          </a:p>
          <a:p>
            <a:pPr algn="just"/>
            <a:endParaRPr lang="pt-BR" smtClean="0"/>
          </a:p>
        </p:txBody>
      </p:sp>
      <p:pic>
        <p:nvPicPr>
          <p:cNvPr id="16387" name="Imagem 4"/>
          <p:cNvPicPr>
            <a:picLocks noChangeAspect="1"/>
          </p:cNvPicPr>
          <p:nvPr/>
        </p:nvPicPr>
        <p:blipFill>
          <a:blip r:embed="rId3"/>
          <a:srcRect/>
          <a:stretch>
            <a:fillRect/>
          </a:stretch>
        </p:blipFill>
        <p:spPr bwMode="auto">
          <a:xfrm>
            <a:off x="10277475" y="107950"/>
            <a:ext cx="1914525" cy="164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p:txBody>
          <a:bodyPr/>
          <a:lstStyle/>
          <a:p>
            <a:r>
              <a:rPr lang="pt-BR" b="1" smtClean="0"/>
              <a:t>Metodologia</a:t>
            </a:r>
          </a:p>
        </p:txBody>
      </p:sp>
      <p:sp>
        <p:nvSpPr>
          <p:cNvPr id="17410" name="Espaço Reservado para Conteúdo 2"/>
          <p:cNvSpPr>
            <a:spLocks noGrp="1"/>
          </p:cNvSpPr>
          <p:nvPr>
            <p:ph idx="1"/>
          </p:nvPr>
        </p:nvSpPr>
        <p:spPr/>
        <p:txBody>
          <a:bodyPr/>
          <a:lstStyle/>
          <a:p>
            <a:pPr algn="just"/>
            <a:r>
              <a:rPr lang="pt-BR" b="1" dirty="0" smtClean="0">
                <a:solidFill>
                  <a:srgbClr val="3333FF"/>
                </a:solidFill>
              </a:rPr>
              <a:t>Amostra</a:t>
            </a:r>
            <a:r>
              <a:rPr lang="pt-BR" dirty="0" smtClean="0">
                <a:solidFill>
                  <a:srgbClr val="3333FF"/>
                </a:solidFill>
              </a:rPr>
              <a:t>:</a:t>
            </a:r>
            <a:r>
              <a:rPr lang="pt-BR" dirty="0" smtClean="0"/>
              <a:t> Indivíduos doentes com idade desde o nascer a 18 anos, que tenham utilizado ventilação mecânica invasiva (VMI) por pelo menos 24h e que tenham recebido algum tipo de suporte pós-</a:t>
            </a:r>
            <a:r>
              <a:rPr lang="pt-BR" dirty="0" err="1" smtClean="0"/>
              <a:t>extubação</a:t>
            </a:r>
            <a:r>
              <a:rPr lang="pt-BR" dirty="0" smtClean="0"/>
              <a:t>, sendo ele planejado ou não previamente a retirada da VMI. </a:t>
            </a:r>
          </a:p>
          <a:p>
            <a:pPr algn="just"/>
            <a:r>
              <a:rPr lang="pt-BR" b="1" dirty="0" smtClean="0">
                <a:solidFill>
                  <a:srgbClr val="3333FF"/>
                </a:solidFill>
              </a:rPr>
              <a:t>Critérios críticos avaliados</a:t>
            </a:r>
            <a:r>
              <a:rPr lang="pt-BR" dirty="0" smtClean="0"/>
              <a:t>: mortalidade, falha da liberação da VMI (necessidade de </a:t>
            </a:r>
            <a:r>
              <a:rPr lang="pt-BR" dirty="0" err="1" smtClean="0"/>
              <a:t>reintubação</a:t>
            </a:r>
            <a:r>
              <a:rPr lang="pt-BR" dirty="0" smtClean="0"/>
              <a:t> em 48 a 72h pós-</a:t>
            </a:r>
            <a:r>
              <a:rPr lang="pt-BR" dirty="0" err="1" smtClean="0"/>
              <a:t>extubação</a:t>
            </a:r>
            <a:r>
              <a:rPr lang="pt-BR" dirty="0" smtClean="0"/>
              <a:t>), tempo de internação em UTIP, aumento do suporte e falha no tratamento. </a:t>
            </a:r>
          </a:p>
          <a:p>
            <a:pPr algn="just"/>
            <a:r>
              <a:rPr lang="pt-BR" b="1" dirty="0" smtClean="0">
                <a:solidFill>
                  <a:srgbClr val="3333FF"/>
                </a:solidFill>
              </a:rPr>
              <a:t>Critérios importantes</a:t>
            </a:r>
            <a:r>
              <a:rPr lang="pt-BR" dirty="0" smtClean="0"/>
              <a:t>: Liberação dos dispositivos não invasivos, duração do uso de dispositivos, número de dias fora da ventilação, duração da internação hospitalar e lesões por pressão. </a:t>
            </a:r>
          </a:p>
        </p:txBody>
      </p:sp>
      <p:pic>
        <p:nvPicPr>
          <p:cNvPr id="17411" name="Imagem 3"/>
          <p:cNvPicPr>
            <a:picLocks noChangeAspect="1"/>
          </p:cNvPicPr>
          <p:nvPr/>
        </p:nvPicPr>
        <p:blipFill>
          <a:blip r:embed="rId2"/>
          <a:srcRect/>
          <a:stretch>
            <a:fillRect/>
          </a:stretch>
        </p:blipFill>
        <p:spPr bwMode="auto">
          <a:xfrm>
            <a:off x="10277475" y="107950"/>
            <a:ext cx="1914525" cy="164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a:xfrm>
            <a:off x="558800" y="314325"/>
            <a:ext cx="10515600" cy="1325563"/>
          </a:xfrm>
        </p:spPr>
        <p:txBody>
          <a:bodyPr/>
          <a:lstStyle/>
          <a:p>
            <a:r>
              <a:rPr lang="pt-BR" b="1" smtClean="0"/>
              <a:t>Resultados </a:t>
            </a:r>
          </a:p>
        </p:txBody>
      </p:sp>
      <p:sp>
        <p:nvSpPr>
          <p:cNvPr id="18434" name="Espaço Reservado para Conteúdo 2"/>
          <p:cNvSpPr>
            <a:spLocks noGrp="1"/>
          </p:cNvSpPr>
          <p:nvPr>
            <p:ph idx="1"/>
          </p:nvPr>
        </p:nvSpPr>
        <p:spPr/>
        <p:txBody>
          <a:bodyPr/>
          <a:lstStyle/>
          <a:p>
            <a:pPr algn="just"/>
            <a:r>
              <a:rPr lang="pt-BR" smtClean="0"/>
              <a:t>Total de 11.615 artigos rastreados, porém 11.441 foram excluídos revendo o abstract. Dos 174 que restaram, foram identificados </a:t>
            </a:r>
            <a:r>
              <a:rPr lang="pt-BR" b="1" smtClean="0"/>
              <a:t>9 estudos que preenchiam todos os critérios de elegibilidade.</a:t>
            </a:r>
          </a:p>
          <a:p>
            <a:pPr algn="just"/>
            <a:r>
              <a:rPr lang="pt-BR" smtClean="0"/>
              <a:t>Os artigos somados tinham amostra total de </a:t>
            </a:r>
            <a:r>
              <a:rPr lang="pt-BR" b="1" smtClean="0"/>
              <a:t>1421 pacientes. </a:t>
            </a:r>
          </a:p>
          <a:p>
            <a:pPr algn="just"/>
            <a:r>
              <a:rPr lang="pt-BR" smtClean="0"/>
              <a:t>Dispositivos não invasivos foram iniciados logo após a extubação em 6 estudos, enquanto que um fez uso apenas na presença de sintomas. Dois estudos permitiram tanto uso planejado quanto de resgate. </a:t>
            </a:r>
          </a:p>
          <a:p>
            <a:pPr algn="just"/>
            <a:r>
              <a:rPr lang="pt-BR" smtClean="0"/>
              <a:t>Os objetivos primários variavam entre os estudos, mas todos eles avaliaram </a:t>
            </a:r>
            <a:r>
              <a:rPr lang="pt-BR" smtClean="0">
                <a:solidFill>
                  <a:srgbClr val="FF0000"/>
                </a:solidFill>
              </a:rPr>
              <a:t>falha de extubação</a:t>
            </a:r>
            <a:r>
              <a:rPr lang="pt-BR" smtClean="0"/>
              <a:t>. </a:t>
            </a:r>
          </a:p>
        </p:txBody>
      </p:sp>
      <p:pic>
        <p:nvPicPr>
          <p:cNvPr id="18435" name="Imagem 3"/>
          <p:cNvPicPr>
            <a:picLocks noChangeAspect="1"/>
          </p:cNvPicPr>
          <p:nvPr/>
        </p:nvPicPr>
        <p:blipFill>
          <a:blip r:embed="rId2"/>
          <a:srcRect/>
          <a:stretch>
            <a:fillRect/>
          </a:stretch>
        </p:blipFill>
        <p:spPr bwMode="auto">
          <a:xfrm>
            <a:off x="10277475" y="0"/>
            <a:ext cx="1914525" cy="164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p:cNvSpPr>
          <p:nvPr>
            <p:ph type="body" idx="1"/>
          </p:nvPr>
        </p:nvSpPr>
        <p:spPr/>
        <p:txBody>
          <a:bodyPr/>
          <a:lstStyle/>
          <a:p>
            <a:pPr>
              <a:lnSpc>
                <a:spcPct val="80000"/>
              </a:lnSpc>
            </a:pPr>
            <a:r>
              <a:rPr lang="pt-BR" smtClean="0"/>
              <a:t>Diferentes intervenções foram classificadas usando as probabilidades de classificação geradas pela abordagem bayesiana. Também usamos a </a:t>
            </a:r>
            <a:r>
              <a:rPr lang="pt-BR" smtClean="0">
                <a:solidFill>
                  <a:srgbClr val="3333FF"/>
                </a:solidFill>
              </a:rPr>
              <a:t>superfície sob a curva de classificação cumulativa (SUCRA) para descrever a classificação relativa das intervenções</a:t>
            </a:r>
            <a:r>
              <a:rPr lang="pt-BR" smtClean="0"/>
              <a:t>. </a:t>
            </a:r>
          </a:p>
          <a:p>
            <a:pPr>
              <a:lnSpc>
                <a:spcPct val="80000"/>
              </a:lnSpc>
            </a:pPr>
            <a:r>
              <a:rPr lang="pt-BR" smtClean="0">
                <a:solidFill>
                  <a:srgbClr val="3333FF"/>
                </a:solidFill>
              </a:rPr>
              <a:t>O SUCRA é expresso como uma fração e fornece a probabilidade relativa de uma intervenção ser a melhor entre todas as opções.</a:t>
            </a:r>
          </a:p>
          <a:p>
            <a:pPr>
              <a:lnSpc>
                <a:spcPct val="80000"/>
              </a:lnSpc>
              <a:buFont typeface="Arial" charset="0"/>
              <a:buNone/>
            </a:pPr>
            <a:r>
              <a:rPr lang="pt-BR" smtClean="0"/>
              <a:t>    -</a:t>
            </a:r>
            <a:r>
              <a:rPr lang="pt-BR" smtClean="0">
                <a:solidFill>
                  <a:srgbClr val="FF00FF"/>
                </a:solidFill>
              </a:rPr>
              <a:t>SUCRA de 1</a:t>
            </a:r>
            <a:r>
              <a:rPr lang="pt-BR" smtClean="0"/>
              <a:t> para uma intervenção indica que a intervenção certamente será a melhor entre todas as intervenções testadas, enquanto uma </a:t>
            </a:r>
            <a:r>
              <a:rPr lang="pt-BR" smtClean="0">
                <a:solidFill>
                  <a:srgbClr val="FF0000"/>
                </a:solidFill>
              </a:rPr>
              <a:t>SUCRA de 0</a:t>
            </a:r>
            <a:r>
              <a:rPr lang="pt-BR" smtClean="0"/>
              <a:t> indica que a intervenção certamente será a pior entre os tratamentos testados </a:t>
            </a:r>
          </a:p>
          <a:p>
            <a:pPr>
              <a:lnSpc>
                <a:spcPct val="80000"/>
              </a:lnSpc>
              <a:buFont typeface="Arial" charset="0"/>
              <a:buNone/>
            </a:pPr>
            <a:r>
              <a:rPr lang="pt-BR" smtClean="0"/>
              <a:t>                                          </a:t>
            </a:r>
            <a:r>
              <a:rPr lang="pt-BR" smtClean="0">
                <a:solidFill>
                  <a:srgbClr val="3333FF"/>
                </a:solidFill>
              </a:rPr>
              <a:t>Figura a seguir</a:t>
            </a:r>
          </a:p>
        </p:txBody>
      </p:sp>
      <p:sp>
        <p:nvSpPr>
          <p:cNvPr id="27652" name="Título 1"/>
          <p:cNvSpPr>
            <a:spLocks/>
          </p:cNvSpPr>
          <p:nvPr/>
        </p:nvSpPr>
        <p:spPr bwMode="auto">
          <a:xfrm>
            <a:off x="558800" y="314325"/>
            <a:ext cx="10515600" cy="1325563"/>
          </a:xfrm>
          <a:prstGeom prst="rect">
            <a:avLst/>
          </a:prstGeom>
          <a:noFill/>
          <a:ln w="9525">
            <a:noFill/>
            <a:miter lim="800000"/>
            <a:headEnd/>
            <a:tailEnd/>
          </a:ln>
        </p:spPr>
        <p:txBody>
          <a:bodyPr anchor="ctr"/>
          <a:lstStyle/>
          <a:p>
            <a:pPr>
              <a:lnSpc>
                <a:spcPct val="90000"/>
              </a:lnSpc>
            </a:pPr>
            <a:r>
              <a:rPr lang="pt-BR" sz="4400" b="1">
                <a:latin typeface="Calibri Light" pitchFamily="34" charset="0"/>
              </a:rPr>
              <a:t>Resultados </a:t>
            </a:r>
          </a:p>
        </p:txBody>
      </p:sp>
      <p:pic>
        <p:nvPicPr>
          <p:cNvPr id="27653" name="Imagem 3"/>
          <p:cNvPicPr>
            <a:picLocks noChangeAspect="1"/>
          </p:cNvPicPr>
          <p:nvPr/>
        </p:nvPicPr>
        <p:blipFill>
          <a:blip r:embed="rId2"/>
          <a:srcRect/>
          <a:stretch>
            <a:fillRect/>
          </a:stretch>
        </p:blipFill>
        <p:spPr bwMode="auto">
          <a:xfrm>
            <a:off x="10277475" y="0"/>
            <a:ext cx="1914525" cy="164465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a:xfrm>
            <a:off x="781050" y="346075"/>
            <a:ext cx="10515600" cy="1325563"/>
          </a:xfrm>
        </p:spPr>
        <p:txBody>
          <a:bodyPr/>
          <a:lstStyle/>
          <a:p>
            <a:endParaRPr lang="pt-BR" smtClean="0"/>
          </a:p>
        </p:txBody>
      </p:sp>
      <p:pic>
        <p:nvPicPr>
          <p:cNvPr id="19459" name="Imagem 4"/>
          <p:cNvPicPr>
            <a:picLocks noChangeAspect="1"/>
          </p:cNvPicPr>
          <p:nvPr/>
        </p:nvPicPr>
        <p:blipFill>
          <a:blip r:embed="rId2"/>
          <a:srcRect l="12225" t="17969" r="13397" b="17448"/>
          <a:stretch>
            <a:fillRect/>
          </a:stretch>
        </p:blipFill>
        <p:spPr bwMode="auto">
          <a:xfrm>
            <a:off x="0" y="106363"/>
            <a:ext cx="12192000" cy="5951537"/>
          </a:xfrm>
          <a:prstGeom prst="rect">
            <a:avLst/>
          </a:prstGeom>
          <a:noFill/>
          <a:ln w="9525">
            <a:noFill/>
            <a:miter lim="800000"/>
            <a:headEnd/>
            <a:tailEnd/>
          </a:ln>
        </p:spPr>
      </p:pic>
      <p:pic>
        <p:nvPicPr>
          <p:cNvPr id="19460" name="Imagem 5"/>
          <p:cNvPicPr>
            <a:picLocks noChangeAspect="1"/>
          </p:cNvPicPr>
          <p:nvPr/>
        </p:nvPicPr>
        <p:blipFill>
          <a:blip r:embed="rId3"/>
          <a:srcRect/>
          <a:stretch>
            <a:fillRect/>
          </a:stretch>
        </p:blipFill>
        <p:spPr bwMode="auto">
          <a:xfrm>
            <a:off x="10277475" y="107950"/>
            <a:ext cx="1914525" cy="1644650"/>
          </a:xfrm>
          <a:prstGeom prst="rect">
            <a:avLst/>
          </a:prstGeom>
          <a:noFill/>
          <a:ln w="9525">
            <a:noFill/>
            <a:miter lim="800000"/>
            <a:headEnd/>
            <a:tailEnd/>
          </a:ln>
        </p:spPr>
      </p:pic>
      <p:sp>
        <p:nvSpPr>
          <p:cNvPr id="19461" name="Rectangle 5"/>
          <p:cNvSpPr>
            <a:spLocks noChangeArrowheads="1"/>
          </p:cNvSpPr>
          <p:nvPr/>
        </p:nvSpPr>
        <p:spPr bwMode="auto">
          <a:xfrm>
            <a:off x="150813" y="0"/>
            <a:ext cx="7367587" cy="823913"/>
          </a:xfrm>
          <a:prstGeom prst="rect">
            <a:avLst/>
          </a:prstGeom>
          <a:solidFill>
            <a:srgbClr val="FFFCF0"/>
          </a:solidFill>
          <a:ln w="9525">
            <a:noFill/>
            <a:miter lim="800000"/>
            <a:headEnd/>
            <a:tailEnd/>
          </a:ln>
          <a:effectLst/>
        </p:spPr>
        <p:txBody>
          <a:bodyPr tIns="0" bIns="0" anchor="ctr">
            <a:spAutoFit/>
          </a:bodyPr>
          <a:lstStyle/>
          <a:p>
            <a:pPr algn="ctr"/>
            <a:r>
              <a:rPr lang="pt-BR" b="1"/>
              <a:t>Classificações cumulativas e superfície sob a curva de classificação cumulativa (SUCRA) para falha de extubação e falha de tratamento</a:t>
            </a:r>
            <a:r>
              <a:rPr lang="pt-BR"/>
              <a:t> </a:t>
            </a:r>
          </a:p>
        </p:txBody>
      </p:sp>
      <p:sp>
        <p:nvSpPr>
          <p:cNvPr id="19462" name="Rectangle 6"/>
          <p:cNvSpPr>
            <a:spLocks noChangeArrowheads="1"/>
          </p:cNvSpPr>
          <p:nvPr/>
        </p:nvSpPr>
        <p:spPr bwMode="auto">
          <a:xfrm>
            <a:off x="9024938" y="1854200"/>
            <a:ext cx="3167062" cy="3857625"/>
          </a:xfrm>
          <a:prstGeom prst="rect">
            <a:avLst/>
          </a:prstGeom>
          <a:solidFill>
            <a:srgbClr val="FFFCF0"/>
          </a:solidFill>
          <a:ln w="28575">
            <a:solidFill>
              <a:srgbClr val="FF00FF"/>
            </a:solidFill>
            <a:miter lim="800000"/>
            <a:headEnd/>
            <a:tailEnd/>
          </a:ln>
          <a:effectLst/>
        </p:spPr>
        <p:txBody>
          <a:bodyPr tIns="0" bIns="0" anchor="ctr">
            <a:spAutoFit/>
          </a:bodyPr>
          <a:lstStyle/>
          <a:p>
            <a:r>
              <a:rPr lang="pt-BR" sz="1400"/>
              <a:t>Curvas de probabilidade cumulativas e valores SUCRA para diferentes modos de suporte respiratório não invasivo. Para cada modo, é exibida a probabilidade cumulativa de ser classificado do primeiro ao quarto lugar. Quanto mais a curva de um determinado regime estiver localizada no canto superior esquerdo, maior será seu valor de SUCRA e melhor será sua eficácia. BiPAP indica pressão positiva nas vias aéreas em dois níveis; COT, oxigenoterapia convencional; CPAP, pressão positiva contínua nas vias aéreas; CNAF, cânula nasal de alto fluxo.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r>
              <a:rPr lang="pt-BR" b="1" smtClean="0"/>
              <a:t>Resultados </a:t>
            </a:r>
          </a:p>
        </p:txBody>
      </p:sp>
      <p:sp>
        <p:nvSpPr>
          <p:cNvPr id="20482" name="Espaço Reservado para Conteúdo 2"/>
          <p:cNvSpPr>
            <a:spLocks noGrp="1"/>
          </p:cNvSpPr>
          <p:nvPr>
            <p:ph idx="1"/>
          </p:nvPr>
        </p:nvSpPr>
        <p:spPr/>
        <p:txBody>
          <a:bodyPr/>
          <a:lstStyle/>
          <a:p>
            <a:pPr algn="just"/>
            <a:r>
              <a:rPr lang="pt-BR" dirty="0" smtClean="0"/>
              <a:t>CPAP foi o dispositivo que apresentou a maior redução de risco absoluto (6%). Número necessário para tratar(NNT): 17/1000. </a:t>
            </a:r>
          </a:p>
          <a:p>
            <a:pPr algn="just"/>
            <a:r>
              <a:rPr lang="pt-BR" dirty="0" smtClean="0"/>
              <a:t> CNAF (11%) e CPAP (12%) também foram efetivos em evitar falha de tratamento (necessidade de aumento do suporte ou </a:t>
            </a:r>
            <a:r>
              <a:rPr lang="pt-BR" dirty="0" err="1" smtClean="0"/>
              <a:t>reintubação</a:t>
            </a:r>
            <a:r>
              <a:rPr lang="pt-BR" dirty="0" smtClean="0"/>
              <a:t>).</a:t>
            </a:r>
          </a:p>
          <a:p>
            <a:pPr algn="just"/>
            <a:r>
              <a:rPr lang="pt-BR" dirty="0" smtClean="0">
                <a:solidFill>
                  <a:srgbClr val="FF00FF"/>
                </a:solidFill>
              </a:rPr>
              <a:t>CPAP tem a maior probabilidade de ser a melhor intervenção para prevenir falha de </a:t>
            </a:r>
            <a:r>
              <a:rPr lang="pt-BR" dirty="0" err="1" smtClean="0">
                <a:solidFill>
                  <a:srgbClr val="FF00FF"/>
                </a:solidFill>
              </a:rPr>
              <a:t>extubação</a:t>
            </a:r>
            <a:r>
              <a:rPr lang="pt-BR" dirty="0" smtClean="0">
                <a:solidFill>
                  <a:srgbClr val="FF00FF"/>
                </a:solidFill>
              </a:rPr>
              <a:t> e de tratamento. </a:t>
            </a:r>
          </a:p>
        </p:txBody>
      </p:sp>
      <p:pic>
        <p:nvPicPr>
          <p:cNvPr id="20483" name="Imagem 3"/>
          <p:cNvPicPr>
            <a:picLocks noChangeAspect="1"/>
          </p:cNvPicPr>
          <p:nvPr/>
        </p:nvPicPr>
        <p:blipFill>
          <a:blip r:embed="rId2"/>
          <a:srcRect/>
          <a:stretch>
            <a:fillRect/>
          </a:stretch>
        </p:blipFill>
        <p:spPr bwMode="auto">
          <a:xfrm>
            <a:off x="10277475" y="107950"/>
            <a:ext cx="1914525" cy="164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Imagem 3"/>
          <p:cNvPicPr>
            <a:picLocks noChangeAspect="1"/>
          </p:cNvPicPr>
          <p:nvPr/>
        </p:nvPicPr>
        <p:blipFill>
          <a:blip r:embed="rId2"/>
          <a:srcRect l="14363" t="32321" r="35065" b="15517"/>
          <a:stretch>
            <a:fillRect/>
          </a:stretch>
        </p:blipFill>
        <p:spPr bwMode="auto">
          <a:xfrm>
            <a:off x="1776413" y="344488"/>
            <a:ext cx="8705850" cy="5580062"/>
          </a:xfrm>
          <a:prstGeom prst="rect">
            <a:avLst/>
          </a:prstGeom>
          <a:noFill/>
          <a:ln w="9525">
            <a:noFill/>
            <a:miter lim="800000"/>
            <a:headEnd/>
            <a:tailEnd/>
          </a:ln>
        </p:spPr>
      </p:pic>
      <p:sp>
        <p:nvSpPr>
          <p:cNvPr id="21508" name="Rectangle 4"/>
          <p:cNvSpPr>
            <a:spLocks noChangeArrowheads="1"/>
          </p:cNvSpPr>
          <p:nvPr/>
        </p:nvSpPr>
        <p:spPr bwMode="auto">
          <a:xfrm>
            <a:off x="1881188" y="346075"/>
            <a:ext cx="6437312" cy="823913"/>
          </a:xfrm>
          <a:prstGeom prst="rect">
            <a:avLst/>
          </a:prstGeom>
          <a:solidFill>
            <a:srgbClr val="FFFCF0"/>
          </a:solidFill>
          <a:ln w="9525">
            <a:noFill/>
            <a:miter lim="800000"/>
            <a:headEnd/>
            <a:tailEnd/>
          </a:ln>
          <a:effectLst/>
        </p:spPr>
        <p:txBody>
          <a:bodyPr tIns="0" bIns="0" anchor="ctr">
            <a:spAutoFit/>
          </a:bodyPr>
          <a:lstStyle/>
          <a:p>
            <a:pPr algn="ctr"/>
            <a:r>
              <a:rPr lang="pt-BR" b="1"/>
              <a:t>Análise de meta-regressão para falha de extubação e falha de tratamento usando a idade como um modificador de efeito</a:t>
            </a:r>
            <a:r>
              <a:rPr lang="pt-BR"/>
              <a:t> </a:t>
            </a:r>
          </a:p>
        </p:txBody>
      </p:sp>
      <p:sp>
        <p:nvSpPr>
          <p:cNvPr id="21509" name="Rectangle 5"/>
          <p:cNvSpPr>
            <a:spLocks noChangeArrowheads="1"/>
          </p:cNvSpPr>
          <p:nvPr/>
        </p:nvSpPr>
        <p:spPr bwMode="auto">
          <a:xfrm>
            <a:off x="0" y="5972175"/>
            <a:ext cx="12192000" cy="854075"/>
          </a:xfrm>
          <a:prstGeom prst="rect">
            <a:avLst/>
          </a:prstGeom>
          <a:noFill/>
          <a:ln w="28575">
            <a:solidFill>
              <a:srgbClr val="FF00FF"/>
            </a:solidFill>
            <a:miter lim="800000"/>
            <a:headEnd/>
            <a:tailEnd/>
          </a:ln>
          <a:effectLst/>
        </p:spPr>
        <p:txBody>
          <a:bodyPr anchor="ctr">
            <a:spAutoFit/>
          </a:bodyPr>
          <a:lstStyle/>
          <a:p>
            <a:pPr algn="ctr"/>
            <a:r>
              <a:rPr lang="pt-BR" sz="1600"/>
              <a:t>Forest plot de estimativas de efeito e intervalos de confiança de 95% derivados da metanálise de rede de meta-regressão explorando o impacto da idade (≤6 meses vs &gt;6 meses) na eficácia do suporte respiratório não invasivo para prevenir falha de extubação e tratamento falha.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p:txBody>
          <a:bodyPr/>
          <a:lstStyle/>
          <a:p>
            <a:r>
              <a:rPr lang="pt-BR" b="1" smtClean="0"/>
              <a:t>Resultados</a:t>
            </a:r>
          </a:p>
        </p:txBody>
      </p:sp>
      <p:sp>
        <p:nvSpPr>
          <p:cNvPr id="22530" name="Espaço Reservado para Conteúdo 2"/>
          <p:cNvSpPr>
            <a:spLocks noGrp="1"/>
          </p:cNvSpPr>
          <p:nvPr>
            <p:ph idx="1"/>
          </p:nvPr>
        </p:nvSpPr>
        <p:spPr/>
        <p:txBody>
          <a:bodyPr/>
          <a:lstStyle/>
          <a:p>
            <a:pPr algn="just"/>
            <a:r>
              <a:rPr lang="pt-BR" smtClean="0"/>
              <a:t>Uso de CNAF foi associado a menor duração de internação. </a:t>
            </a:r>
          </a:p>
          <a:p>
            <a:pPr algn="just"/>
            <a:r>
              <a:rPr lang="pt-BR" smtClean="0"/>
              <a:t>Duração de internação na UTI pediátrica foi similar para todos os dispositivos. </a:t>
            </a:r>
          </a:p>
          <a:p>
            <a:pPr algn="just"/>
            <a:r>
              <a:rPr lang="pt-BR" smtClean="0"/>
              <a:t>Taxa de mortalidade: CPAP (1.2%) x CNAF (2.5%) x O2 (3.9%). Não houve diferença estatística. </a:t>
            </a:r>
          </a:p>
          <a:p>
            <a:pPr algn="just"/>
            <a:r>
              <a:rPr lang="pt-BR" smtClean="0"/>
              <a:t>Outros achados: CPAP e CNAF foram relacionados a maior índice de lesão nasal. Todos os dispositivos geraram mais distensão abdominal do que O2 simples. </a:t>
            </a:r>
          </a:p>
        </p:txBody>
      </p:sp>
      <p:pic>
        <p:nvPicPr>
          <p:cNvPr id="22531" name="Imagem 3"/>
          <p:cNvPicPr>
            <a:picLocks noChangeAspect="1"/>
          </p:cNvPicPr>
          <p:nvPr/>
        </p:nvPicPr>
        <p:blipFill>
          <a:blip r:embed="rId2"/>
          <a:srcRect/>
          <a:stretch>
            <a:fillRect/>
          </a:stretch>
        </p:blipFill>
        <p:spPr bwMode="auto">
          <a:xfrm>
            <a:off x="10277475" y="107950"/>
            <a:ext cx="1914525" cy="164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p:txBody>
          <a:bodyPr/>
          <a:lstStyle/>
          <a:p>
            <a:r>
              <a:rPr lang="pt-BR" b="1" smtClean="0"/>
              <a:t>Discussão</a:t>
            </a:r>
          </a:p>
        </p:txBody>
      </p:sp>
      <p:sp>
        <p:nvSpPr>
          <p:cNvPr id="3" name="Espaço Reservado para Conteúdo 2"/>
          <p:cNvSpPr>
            <a:spLocks noGrp="1"/>
          </p:cNvSpPr>
          <p:nvPr>
            <p:ph idx="1"/>
          </p:nvPr>
        </p:nvSpPr>
        <p:spPr/>
        <p:txBody>
          <a:bodyPr>
            <a:normAutofit/>
          </a:bodyPr>
          <a:lstStyle/>
          <a:p>
            <a:pPr algn="just">
              <a:lnSpc>
                <a:spcPct val="80000"/>
              </a:lnSpc>
            </a:pPr>
            <a:r>
              <a:rPr lang="pt-BR" dirty="0" smtClean="0"/>
              <a:t>O estudo sugere, usando uma </a:t>
            </a:r>
            <a:r>
              <a:rPr lang="pt-BR" dirty="0" err="1" smtClean="0"/>
              <a:t>metanálise</a:t>
            </a:r>
            <a:r>
              <a:rPr lang="pt-BR" dirty="0" smtClean="0"/>
              <a:t>, que CPAP, CNAF e </a:t>
            </a:r>
            <a:r>
              <a:rPr lang="pt-BR" dirty="0" err="1" smtClean="0"/>
              <a:t>BiPAP</a:t>
            </a:r>
            <a:r>
              <a:rPr lang="pt-BR" dirty="0" smtClean="0"/>
              <a:t> aparentemente são mais eficazes em prevenir falha de tratamento e </a:t>
            </a:r>
            <a:r>
              <a:rPr lang="pt-BR" dirty="0" err="1" smtClean="0"/>
              <a:t>extubação</a:t>
            </a:r>
            <a:r>
              <a:rPr lang="pt-BR" dirty="0" smtClean="0"/>
              <a:t> do que O2 simples. </a:t>
            </a:r>
          </a:p>
          <a:p>
            <a:pPr algn="just">
              <a:lnSpc>
                <a:spcPct val="80000"/>
              </a:lnSpc>
            </a:pPr>
            <a:r>
              <a:rPr lang="pt-BR" dirty="0" smtClean="0">
                <a:solidFill>
                  <a:srgbClr val="FF00FF"/>
                </a:solidFill>
              </a:rPr>
              <a:t>CPAP foi </a:t>
            </a:r>
            <a:r>
              <a:rPr lang="pt-BR" dirty="0" smtClean="0">
                <a:solidFill>
                  <a:srgbClr val="FF00FF"/>
                </a:solidFill>
              </a:rPr>
              <a:t>mais </a:t>
            </a:r>
            <a:r>
              <a:rPr lang="pt-BR" dirty="0" smtClean="0">
                <a:solidFill>
                  <a:srgbClr val="FF00FF"/>
                </a:solidFill>
              </a:rPr>
              <a:t>eficaz</a:t>
            </a:r>
            <a:r>
              <a:rPr lang="pt-BR" dirty="0" smtClean="0"/>
              <a:t> dentre os dispositivos avaliados, seguido de CNAF.</a:t>
            </a:r>
          </a:p>
          <a:p>
            <a:pPr algn="just">
              <a:lnSpc>
                <a:spcPct val="80000"/>
              </a:lnSpc>
            </a:pPr>
            <a:r>
              <a:rPr lang="pt-BR" dirty="0" smtClean="0"/>
              <a:t>O artigo sugere que o resultado é semelhante para ajuste de idade, porém que estas intervenções são mais eficazes em crianças </a:t>
            </a:r>
            <a:r>
              <a:rPr lang="pt-BR" dirty="0" smtClean="0">
                <a:solidFill>
                  <a:srgbClr val="FF00FF"/>
                </a:solidFill>
              </a:rPr>
              <a:t>menores que 6 meses. </a:t>
            </a:r>
          </a:p>
          <a:p>
            <a:pPr algn="just">
              <a:lnSpc>
                <a:spcPct val="80000"/>
              </a:lnSpc>
            </a:pPr>
            <a:r>
              <a:rPr lang="pt-BR" dirty="0" smtClean="0"/>
              <a:t>Em média, o uso de CPAP ou CNAF diminuiu o risco de falha de tratamento em 12% e de </a:t>
            </a:r>
            <a:r>
              <a:rPr lang="pt-BR" dirty="0" err="1" smtClean="0"/>
              <a:t>extubação</a:t>
            </a:r>
            <a:r>
              <a:rPr lang="pt-BR" dirty="0" smtClean="0"/>
              <a:t> em 6%, além de reduzir o tempo de internação em torno de 9 dias. </a:t>
            </a:r>
          </a:p>
          <a:p>
            <a:pPr algn="just">
              <a:lnSpc>
                <a:spcPct val="80000"/>
              </a:lnSpc>
            </a:pPr>
            <a:endParaRPr lang="pt-BR" dirty="0" smtClean="0"/>
          </a:p>
        </p:txBody>
      </p:sp>
      <p:pic>
        <p:nvPicPr>
          <p:cNvPr id="23555" name="Imagem 3"/>
          <p:cNvPicPr>
            <a:picLocks noChangeAspect="1"/>
          </p:cNvPicPr>
          <p:nvPr/>
        </p:nvPicPr>
        <p:blipFill>
          <a:blip r:embed="rId2"/>
          <a:srcRect/>
          <a:stretch>
            <a:fillRect/>
          </a:stretch>
        </p:blipFill>
        <p:spPr bwMode="auto">
          <a:xfrm>
            <a:off x="10277475" y="107950"/>
            <a:ext cx="1914525" cy="164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r>
              <a:rPr lang="pt-BR" b="1" smtClean="0"/>
              <a:t>Discussão – limitações </a:t>
            </a:r>
          </a:p>
        </p:txBody>
      </p:sp>
      <p:sp>
        <p:nvSpPr>
          <p:cNvPr id="3" name="Espaço Reservado para Conteúdo 2"/>
          <p:cNvSpPr>
            <a:spLocks noGrp="1"/>
          </p:cNvSpPr>
          <p:nvPr>
            <p:ph idx="1"/>
          </p:nvPr>
        </p:nvSpPr>
        <p:spPr/>
        <p:txBody>
          <a:bodyPr rtlCol="0">
            <a:normAutofit lnSpcReduction="10000"/>
          </a:bodyPr>
          <a:lstStyle/>
          <a:p>
            <a:pPr algn="just" fontAlgn="auto">
              <a:spcAft>
                <a:spcPts val="0"/>
              </a:spcAft>
              <a:buFont typeface="Arial" panose="020B0604020202020204" pitchFamily="34" charset="0"/>
              <a:buChar char="•"/>
              <a:defRPr/>
            </a:pPr>
            <a:r>
              <a:rPr lang="pt-BR" dirty="0" smtClean="0"/>
              <a:t>O risco de viés associado aos artigos analisados resulta em uma evidência de baixa a muito baixa qualidade. </a:t>
            </a:r>
          </a:p>
          <a:p>
            <a:pPr algn="just" fontAlgn="auto">
              <a:spcAft>
                <a:spcPts val="0"/>
              </a:spcAft>
              <a:buFont typeface="Arial" panose="020B0604020202020204" pitchFamily="34" charset="0"/>
              <a:buChar char="•"/>
              <a:defRPr/>
            </a:pPr>
            <a:r>
              <a:rPr lang="pt-BR" dirty="0" smtClean="0"/>
              <a:t>Apenas dois dos artigos analisados tinham uma média de idade maior do que um ano e mesmos nestes a média era menor do que 2 anos. </a:t>
            </a:r>
          </a:p>
          <a:p>
            <a:pPr algn="just" fontAlgn="auto">
              <a:spcAft>
                <a:spcPts val="0"/>
              </a:spcAft>
              <a:buFont typeface="Arial" panose="020B0604020202020204" pitchFamily="34" charset="0"/>
              <a:buChar char="•"/>
              <a:defRPr/>
            </a:pPr>
            <a:r>
              <a:rPr lang="pt-BR" dirty="0" smtClean="0"/>
              <a:t>Nenhum dos estudos que avaliaram uso de CPAP ou CNAF </a:t>
            </a:r>
            <a:r>
              <a:rPr lang="pt-BR" smtClean="0"/>
              <a:t>tinha média </a:t>
            </a:r>
            <a:r>
              <a:rPr lang="pt-BR" dirty="0" smtClean="0"/>
              <a:t>de idade maior do que 1 ano. </a:t>
            </a:r>
          </a:p>
          <a:p>
            <a:pPr algn="just" fontAlgn="auto">
              <a:spcAft>
                <a:spcPts val="0"/>
              </a:spcAft>
              <a:buFont typeface="Arial" panose="020B0604020202020204" pitchFamily="34" charset="0"/>
              <a:buChar char="•"/>
              <a:defRPr/>
            </a:pPr>
            <a:r>
              <a:rPr lang="pt-BR" dirty="0" smtClean="0"/>
              <a:t>Crianças com anormalidades congênitas foram excluídas da maioria dos estudos avaliados. </a:t>
            </a:r>
          </a:p>
          <a:p>
            <a:pPr algn="just" fontAlgn="auto">
              <a:spcAft>
                <a:spcPts val="0"/>
              </a:spcAft>
              <a:buFont typeface="Arial" panose="020B0604020202020204" pitchFamily="34" charset="0"/>
              <a:buChar char="•"/>
              <a:defRPr/>
            </a:pPr>
            <a:r>
              <a:rPr lang="pt-BR" dirty="0" smtClean="0"/>
              <a:t>A maioria dos estudos não avaliou o custo associado a cada um dos dispositivos estudados.</a:t>
            </a:r>
          </a:p>
        </p:txBody>
      </p:sp>
      <p:pic>
        <p:nvPicPr>
          <p:cNvPr id="24579" name="Imagem 3"/>
          <p:cNvPicPr>
            <a:picLocks noChangeAspect="1"/>
          </p:cNvPicPr>
          <p:nvPr/>
        </p:nvPicPr>
        <p:blipFill>
          <a:blip r:embed="rId2"/>
          <a:srcRect/>
          <a:stretch>
            <a:fillRect/>
          </a:stretch>
        </p:blipFill>
        <p:spPr bwMode="auto">
          <a:xfrm>
            <a:off x="10277475" y="107950"/>
            <a:ext cx="1914525" cy="164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p:txBody>
          <a:bodyPr/>
          <a:lstStyle/>
          <a:p>
            <a:r>
              <a:rPr lang="pt-BR" b="1" smtClean="0"/>
              <a:t>Conclusão </a:t>
            </a:r>
          </a:p>
        </p:txBody>
      </p:sp>
      <p:sp>
        <p:nvSpPr>
          <p:cNvPr id="25602" name="Espaço Reservado para Conteúdo 2"/>
          <p:cNvSpPr>
            <a:spLocks noGrp="1"/>
          </p:cNvSpPr>
          <p:nvPr>
            <p:ph idx="1"/>
          </p:nvPr>
        </p:nvSpPr>
        <p:spPr/>
        <p:txBody>
          <a:bodyPr/>
          <a:lstStyle/>
          <a:p>
            <a:pPr algn="just"/>
            <a:r>
              <a:rPr lang="pt-BR" smtClean="0"/>
              <a:t>Apesar de suas limitações, esta metanálise fornece evidência de que CPAP, CNAF e BiPAP são melhores que O2 simples para prevenir risco de falha de tratamento e extubação, sendo que </a:t>
            </a:r>
            <a:r>
              <a:rPr lang="pt-BR" smtClean="0">
                <a:solidFill>
                  <a:srgbClr val="FF00FF"/>
                </a:solidFill>
              </a:rPr>
              <a:t>CPAP foi provavelmente a melhor intervenção para prevenir falha de extubação e falha de tratamento. </a:t>
            </a:r>
          </a:p>
          <a:p>
            <a:pPr algn="just"/>
            <a:r>
              <a:rPr lang="pt-BR" smtClean="0"/>
              <a:t>Estudos futuros devem focar em populações maiores do que dois anos e em subgrupos individuais. </a:t>
            </a:r>
          </a:p>
        </p:txBody>
      </p:sp>
      <p:pic>
        <p:nvPicPr>
          <p:cNvPr id="25603" name="Imagem 3"/>
          <p:cNvPicPr>
            <a:picLocks noChangeAspect="1"/>
          </p:cNvPicPr>
          <p:nvPr/>
        </p:nvPicPr>
        <p:blipFill>
          <a:blip r:embed="rId2"/>
          <a:srcRect/>
          <a:stretch>
            <a:fillRect/>
          </a:stretch>
        </p:blipFill>
        <p:spPr bwMode="auto">
          <a:xfrm>
            <a:off x="10277475" y="107950"/>
            <a:ext cx="1914525" cy="164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p:cNvSpPr>
          <p:nvPr>
            <p:ph type="title"/>
          </p:nvPr>
        </p:nvSpPr>
        <p:spPr>
          <a:xfrm>
            <a:off x="0" y="-357188"/>
            <a:ext cx="10515600" cy="1325563"/>
          </a:xfrm>
        </p:spPr>
        <p:txBody>
          <a:bodyPr/>
          <a:lstStyle/>
          <a:p>
            <a:r>
              <a:rPr lang="pt-BR" smtClean="0"/>
              <a:t>Referências</a:t>
            </a:r>
          </a:p>
        </p:txBody>
      </p:sp>
      <p:sp>
        <p:nvSpPr>
          <p:cNvPr id="28675" name="Rectangle 3"/>
          <p:cNvSpPr>
            <a:spLocks noGrp="1"/>
          </p:cNvSpPr>
          <p:nvPr>
            <p:ph type="body" idx="1"/>
          </p:nvPr>
        </p:nvSpPr>
        <p:spPr>
          <a:xfrm>
            <a:off x="157163" y="727075"/>
            <a:ext cx="12034837" cy="6130925"/>
          </a:xfrm>
        </p:spPr>
        <p:txBody>
          <a:bodyPr/>
          <a:lstStyle/>
          <a:p>
            <a:pPr>
              <a:lnSpc>
                <a:spcPct val="70000"/>
              </a:lnSpc>
            </a:pPr>
            <a:r>
              <a:rPr lang="pt-BR" sz="1600" smtClean="0"/>
              <a:t>Ref1. Khemani RG, Sekayan T, Hotz J, et al.. Fatores de risco para falha de extubação pediátrica: a importância da força muscular respiratória . </a:t>
            </a:r>
            <a:r>
              <a:rPr lang="pt-BR" sz="1600" i="1" smtClean="0"/>
              <a:t>Crit Care Med</a:t>
            </a:r>
            <a:r>
              <a:rPr lang="pt-BR" sz="1600" smtClean="0"/>
              <a:t> . 2017; 45 ( 8 ):e798-e805. doi: 10.1097/CCM.0000000000002433 [ </a:t>
            </a:r>
            <a:r>
              <a:rPr lang="pt-BR" sz="1600" u="sng" smtClean="0">
                <a:hlinkClick r:id="rId2"/>
              </a:rPr>
              <a:t>PMC free article</a:t>
            </a:r>
            <a:r>
              <a:rPr lang="pt-BR" sz="1600" smtClean="0"/>
              <a:t> ] [ </a:t>
            </a:r>
            <a:r>
              <a:rPr lang="pt-BR" sz="1600" u="sng" smtClean="0">
                <a:hlinkClick r:id="rId3"/>
              </a:rPr>
              <a:t>PubMed</a:t>
            </a:r>
            <a:r>
              <a:rPr lang="pt-BR" sz="1600" smtClean="0"/>
              <a:t> ] [ </a:t>
            </a:r>
            <a:r>
              <a:rPr lang="pt-BR" sz="1600" u="sng" smtClean="0">
                <a:hlinkClick r:id="rId4"/>
              </a:rPr>
              <a:t>CrossRef</a:t>
            </a:r>
            <a:r>
              <a:rPr lang="pt-BR" sz="1600" smtClean="0"/>
              <a:t> ] [ </a:t>
            </a:r>
            <a:r>
              <a:rPr lang="pt-BR" sz="1600" u="sng" smtClean="0">
                <a:hlinkClick r:id="rId5"/>
              </a:rPr>
              <a:t>Google Scholar</a:t>
            </a:r>
            <a:r>
              <a:rPr lang="pt-BR" sz="1600" smtClean="0"/>
              <a:t> ]</a:t>
            </a:r>
          </a:p>
          <a:p>
            <a:pPr>
              <a:lnSpc>
                <a:spcPct val="70000"/>
              </a:lnSpc>
            </a:pPr>
            <a:r>
              <a:rPr lang="pt-BR" sz="1600" smtClean="0"/>
              <a:t>2. Chen HC, Ruan SY, Huang CT, et al.. Capacidade residual funcional pré-extubação e risco de falha de extubação em pacientes com insuficiência respiratória hipoxêmica . </a:t>
            </a:r>
            <a:r>
              <a:rPr lang="pt-BR" sz="1600" i="1" smtClean="0"/>
              <a:t>Representante Científico</a:t>
            </a:r>
            <a:r>
              <a:rPr lang="pt-BR" sz="1600" smtClean="0"/>
              <a:t> . 2020; 10 ( 1 ):937. doi: 10.1038/s41598-020-58008-4 [ </a:t>
            </a:r>
            <a:r>
              <a:rPr lang="pt-BR" sz="1600" u="sng" smtClean="0">
                <a:hlinkClick r:id="rId6"/>
              </a:rPr>
              <a:t>PMC free article</a:t>
            </a:r>
            <a:r>
              <a:rPr lang="pt-BR" sz="1600" smtClean="0"/>
              <a:t> ] [ </a:t>
            </a:r>
            <a:r>
              <a:rPr lang="pt-BR" sz="1600" u="sng" smtClean="0">
                <a:hlinkClick r:id="rId7"/>
              </a:rPr>
              <a:t>PubMed</a:t>
            </a:r>
            <a:r>
              <a:rPr lang="pt-BR" sz="1600" smtClean="0"/>
              <a:t> ] [ </a:t>
            </a:r>
            <a:r>
              <a:rPr lang="pt-BR" sz="1600" u="sng" smtClean="0">
                <a:hlinkClick r:id="rId8"/>
              </a:rPr>
              <a:t>CrossRef</a:t>
            </a:r>
            <a:r>
              <a:rPr lang="pt-BR" sz="1600" smtClean="0"/>
              <a:t> ] [ </a:t>
            </a:r>
            <a:r>
              <a:rPr lang="pt-BR" sz="1600" u="sng" smtClean="0">
                <a:hlinkClick r:id="rId9"/>
              </a:rPr>
              <a:t>Google Scholar</a:t>
            </a:r>
            <a:r>
              <a:rPr lang="pt-BR" sz="1600" smtClean="0"/>
              <a:t> ]</a:t>
            </a:r>
          </a:p>
          <a:p>
            <a:pPr>
              <a:lnSpc>
                <a:spcPct val="70000"/>
              </a:lnSpc>
            </a:pPr>
            <a:r>
              <a:rPr lang="pt-BR" sz="1600" smtClean="0"/>
              <a:t>3. Jiang J, Pan J. O uso preventivo de ventilação não invasiva está associado à redução do risco de falha na extubação em pacientes sob ventilação mecânica por mais de 7 dias: um estudo de coorte de propensão combinada . </a:t>
            </a:r>
            <a:r>
              <a:rPr lang="pt-BR" sz="1600" i="1" smtClean="0"/>
              <a:t>Interno Médico</a:t>
            </a:r>
            <a:r>
              <a:rPr lang="pt-BR" sz="1600" smtClean="0"/>
              <a:t> J. 2020; 50 ( 11 ):1390-1396. doi: 10.1111/imj.14740 [ </a:t>
            </a:r>
            <a:r>
              <a:rPr lang="pt-BR" sz="1600" u="sng" smtClean="0">
                <a:hlinkClick r:id="rId10"/>
              </a:rPr>
              <a:t>PubMed</a:t>
            </a:r>
            <a:r>
              <a:rPr lang="pt-BR" sz="1600" smtClean="0"/>
              <a:t> ] [ </a:t>
            </a:r>
            <a:r>
              <a:rPr lang="pt-BR" sz="1600" u="sng" smtClean="0">
                <a:hlinkClick r:id="rId11"/>
              </a:rPr>
              <a:t>CrossRef</a:t>
            </a:r>
            <a:r>
              <a:rPr lang="pt-BR" sz="1600" smtClean="0"/>
              <a:t> ] [ </a:t>
            </a:r>
            <a:r>
              <a:rPr lang="pt-BR" sz="1600" u="sng" smtClean="0">
                <a:hlinkClick r:id="rId12"/>
              </a:rPr>
              <a:t>Google Scholar</a:t>
            </a:r>
            <a:r>
              <a:rPr lang="pt-BR" sz="1600" smtClean="0"/>
              <a:t> ]</a:t>
            </a:r>
          </a:p>
          <a:p>
            <a:pPr>
              <a:lnSpc>
                <a:spcPct val="70000"/>
              </a:lnSpc>
            </a:pPr>
            <a:r>
              <a:rPr lang="pt-BR" sz="1600" smtClean="0"/>
              <a:t>4. Murad MH, Asi N, Alsawas M, Alahdab F. Nova pirâmide de evidências . </a:t>
            </a:r>
            <a:r>
              <a:rPr lang="pt-BR" sz="1600" i="1" smtClean="0"/>
              <a:t>Med baseado em Evid</a:t>
            </a:r>
            <a:r>
              <a:rPr lang="pt-BR" sz="1600" smtClean="0"/>
              <a:t> . 2016; 21 ( 4 ):125-127. doi: 10.1136/ebmed-2016-110401 [ </a:t>
            </a:r>
            <a:r>
              <a:rPr lang="pt-BR" sz="1600" u="sng" smtClean="0">
                <a:hlinkClick r:id="rId13"/>
              </a:rPr>
              <a:t>PMC free article</a:t>
            </a:r>
            <a:r>
              <a:rPr lang="pt-BR" sz="1600" smtClean="0"/>
              <a:t> ] [ </a:t>
            </a:r>
            <a:r>
              <a:rPr lang="pt-BR" sz="1600" u="sng" smtClean="0">
                <a:hlinkClick r:id="rId14"/>
              </a:rPr>
              <a:t>PubMed</a:t>
            </a:r>
            <a:r>
              <a:rPr lang="pt-BR" sz="1600" smtClean="0"/>
              <a:t> ] [ </a:t>
            </a:r>
            <a:r>
              <a:rPr lang="pt-BR" sz="1600" u="sng" smtClean="0">
                <a:hlinkClick r:id="rId15"/>
              </a:rPr>
              <a:t>CrossRef</a:t>
            </a:r>
            <a:r>
              <a:rPr lang="pt-BR" sz="1600" smtClean="0"/>
              <a:t> ] [ </a:t>
            </a:r>
            <a:r>
              <a:rPr lang="pt-BR" sz="1600" u="sng" smtClean="0">
                <a:hlinkClick r:id="rId16"/>
              </a:rPr>
              <a:t>Google Scholar</a:t>
            </a:r>
            <a:r>
              <a:rPr lang="pt-BR" sz="1600" smtClean="0"/>
              <a:t> ]</a:t>
            </a:r>
          </a:p>
          <a:p>
            <a:pPr>
              <a:lnSpc>
                <a:spcPct val="70000"/>
              </a:lnSpc>
            </a:pPr>
            <a:r>
              <a:rPr lang="pt-BR" sz="1600" smtClean="0"/>
              <a:t>5. Hutton B, Salanti G, Caldwell DM, et al . </a:t>
            </a:r>
            <a:r>
              <a:rPr lang="pt-BR" sz="1600" i="1" smtClean="0"/>
              <a:t>Ann Intern Med</a:t>
            </a:r>
            <a:r>
              <a:rPr lang="pt-BR" sz="1600" smtClean="0"/>
              <a:t> . 2015; 162 ( 11 ):777-784. doi: 10.7326/M14-2385 [ </a:t>
            </a:r>
            <a:r>
              <a:rPr lang="pt-BR" sz="1600" u="sng" smtClean="0">
                <a:hlinkClick r:id="rId17"/>
              </a:rPr>
              <a:t>PubMed</a:t>
            </a:r>
            <a:r>
              <a:rPr lang="pt-BR" sz="1600" smtClean="0"/>
              <a:t> ] [ </a:t>
            </a:r>
            <a:r>
              <a:rPr lang="pt-BR" sz="1600" u="sng" smtClean="0">
                <a:hlinkClick r:id="rId18"/>
              </a:rPr>
              <a:t>CrossRef</a:t>
            </a:r>
            <a:r>
              <a:rPr lang="pt-BR" sz="1600" smtClean="0"/>
              <a:t> ] [ </a:t>
            </a:r>
            <a:r>
              <a:rPr lang="pt-BR" sz="1600" u="sng" smtClean="0">
                <a:hlinkClick r:id="rId19"/>
              </a:rPr>
              <a:t>Google Scholar</a:t>
            </a:r>
            <a:r>
              <a:rPr lang="pt-BR" sz="1600" smtClean="0"/>
              <a:t> ]</a:t>
            </a:r>
          </a:p>
          <a:p>
            <a:pPr>
              <a:lnSpc>
                <a:spcPct val="70000"/>
              </a:lnSpc>
            </a:pPr>
            <a:r>
              <a:rPr lang="pt-BR" sz="1600" smtClean="0"/>
              <a:t>6. Abu-Sultaneh S, Iyer NP, Fernandez A, et al.. Resumo executivo: diretrizes internacionais de prática clínica para liberação de ventilador pediátrico, um documento da Rede PALISI . </a:t>
            </a:r>
            <a:r>
              <a:rPr lang="pt-BR" sz="1600" i="1" smtClean="0"/>
              <a:t>Am J Respir Crit Care Med</a:t>
            </a:r>
            <a:r>
              <a:rPr lang="pt-BR" sz="1600" smtClean="0"/>
              <a:t> . 2023; 207 ( 1 ):17-28. doi: 10.1164/rccm.202204-0795SO [ </a:t>
            </a:r>
            <a:r>
              <a:rPr lang="pt-BR" sz="1600" u="sng" smtClean="0">
                <a:hlinkClick r:id="rId20"/>
              </a:rPr>
              <a:t>PMC free article</a:t>
            </a:r>
            <a:r>
              <a:rPr lang="pt-BR" sz="1600" smtClean="0"/>
              <a:t> ] [ </a:t>
            </a:r>
            <a:r>
              <a:rPr lang="pt-BR" sz="1600" u="sng" smtClean="0">
                <a:hlinkClick r:id="rId21"/>
              </a:rPr>
              <a:t>PubMed</a:t>
            </a:r>
            <a:r>
              <a:rPr lang="pt-BR" sz="1600" smtClean="0"/>
              <a:t> ] [ </a:t>
            </a:r>
            <a:r>
              <a:rPr lang="pt-BR" sz="1600" u="sng" smtClean="0">
                <a:hlinkClick r:id="rId22"/>
              </a:rPr>
              <a:t>CrossRef</a:t>
            </a:r>
            <a:r>
              <a:rPr lang="pt-BR" sz="1600" smtClean="0"/>
              <a:t> ] [ </a:t>
            </a:r>
            <a:r>
              <a:rPr lang="pt-BR" sz="1600" u="sng" smtClean="0">
                <a:hlinkClick r:id="rId23"/>
              </a:rPr>
              <a:t>Google Scholar</a:t>
            </a:r>
            <a:r>
              <a:rPr lang="pt-BR" sz="1600" smtClean="0"/>
              <a:t> ]</a:t>
            </a:r>
          </a:p>
          <a:p>
            <a:pPr>
              <a:lnSpc>
                <a:spcPct val="70000"/>
              </a:lnSpc>
            </a:pPr>
            <a:r>
              <a:rPr lang="pt-BR" sz="1600" smtClean="0"/>
              <a:t>7. Abu-Sultaneh S, Iyer NP, Fernández A, e outros; Rede de Investigadores de Lesões Pulmonares Agudas e Sepse Pediátricas (PALISI). Definições operacionais relacionadas à liberação do ventilador pediátrico . </a:t>
            </a:r>
            <a:r>
              <a:rPr lang="pt-BR" sz="1600" i="1" smtClean="0"/>
              <a:t>Peito</a:t>
            </a:r>
            <a:r>
              <a:rPr lang="pt-BR" sz="1600" smtClean="0"/>
              <a:t> . 2022;S0012-3692(22)04304-5. doi: 10.1016/j.chest.2022.12.010 [ </a:t>
            </a:r>
            <a:r>
              <a:rPr lang="pt-BR" sz="1600" u="sng" smtClean="0">
                <a:hlinkClick r:id="rId24"/>
              </a:rPr>
              <a:t>CrossRef</a:t>
            </a:r>
            <a:r>
              <a:rPr lang="pt-BR" sz="1600" smtClean="0"/>
              <a:t> ] [ </a:t>
            </a:r>
            <a:r>
              <a:rPr lang="pt-BR" sz="1600" u="sng" smtClean="0">
                <a:hlinkClick r:id="rId25"/>
              </a:rPr>
              <a:t>Google Scholar</a:t>
            </a:r>
            <a:r>
              <a:rPr lang="pt-BR" sz="1600" smtClean="0"/>
              <a:t> ]</a:t>
            </a:r>
          </a:p>
          <a:p>
            <a:pPr>
              <a:lnSpc>
                <a:spcPct val="70000"/>
              </a:lnSpc>
            </a:pPr>
            <a:r>
              <a:rPr lang="pt-BR" sz="1600" smtClean="0"/>
              <a:t>8. Schunemann HJ, Brozek J, Guyatt G, Oxman AD. Manual GRADE para classificação da qualidade da evidência e força das recomendações. Grupo de Trabalho GRADE. Atualizado em outubro de 2013. Acessado em 31 de dezembro de 2021. </a:t>
            </a:r>
            <a:r>
              <a:rPr lang="pt-BR" sz="1600" u="sng" smtClean="0">
                <a:hlinkClick r:id="rId26"/>
              </a:rPr>
              <a:t>https://gdt.gradepro.org/app/handbook/handbook.html</a:t>
            </a:r>
            <a:endParaRPr lang="pt-BR" sz="1600" smtClean="0"/>
          </a:p>
          <a:p>
            <a:pPr>
              <a:lnSpc>
                <a:spcPct val="70000"/>
              </a:lnSpc>
            </a:pPr>
            <a:r>
              <a:rPr lang="pt-BR" sz="1600" smtClean="0"/>
              <a:t>9. Harris PA, Taylor R, Thielke R, Payne J, Gonzalez N, Conde JG. Captura eletrônica de dados de pesquisa (REDCap) – uma metodologia orientada por metadados e um processo de fluxo de trabalho para fornecer suporte de informática de pesquisa translacional . </a:t>
            </a:r>
            <a:r>
              <a:rPr lang="pt-BR" sz="1600" i="1" smtClean="0"/>
              <a:t>J Biomed Informa</a:t>
            </a:r>
            <a:r>
              <a:rPr lang="pt-BR" sz="1600" smtClean="0"/>
              <a:t> . 2009; 42 ( 2 ):377-381. doi: 10.1016/j.jbi.2008.08.010 [ </a:t>
            </a:r>
            <a:r>
              <a:rPr lang="pt-BR" sz="1600" u="sng" smtClean="0">
                <a:hlinkClick r:id="rId27"/>
              </a:rPr>
              <a:t>PMC free article</a:t>
            </a:r>
            <a:r>
              <a:rPr lang="pt-BR" sz="1600" smtClean="0"/>
              <a:t> ] [ </a:t>
            </a:r>
            <a:r>
              <a:rPr lang="pt-BR" sz="1600" u="sng" smtClean="0">
                <a:hlinkClick r:id="rId28"/>
              </a:rPr>
              <a:t>PubMed</a:t>
            </a:r>
            <a:r>
              <a:rPr lang="pt-BR" sz="1600" smtClean="0"/>
              <a:t> ] [ </a:t>
            </a:r>
            <a:r>
              <a:rPr lang="pt-BR" sz="1600" u="sng" smtClean="0">
                <a:hlinkClick r:id="rId29"/>
              </a:rPr>
              <a:t>CrossRef</a:t>
            </a:r>
            <a:r>
              <a:rPr lang="pt-BR" sz="1600" smtClean="0"/>
              <a:t> ] [ </a:t>
            </a:r>
            <a:r>
              <a:rPr lang="pt-BR" sz="1600" u="sng" smtClean="0">
                <a:hlinkClick r:id="rId30"/>
              </a:rPr>
              <a:t>Google Scholar</a:t>
            </a:r>
            <a:r>
              <a:rPr lang="pt-BR" sz="1600" smtClean="0"/>
              <a:t> ]</a:t>
            </a:r>
          </a:p>
          <a:p>
            <a:pPr>
              <a:lnSpc>
                <a:spcPct val="70000"/>
              </a:lnSpc>
            </a:pPr>
            <a:r>
              <a:rPr lang="pt-BR" sz="1600" smtClean="0"/>
              <a:t>10. Sterne JAC, Savović J, Page MJ, et al.. RoB 2: uma ferramenta revisada para avaliar o risco de viés em estudos randomizados . </a:t>
            </a:r>
            <a:r>
              <a:rPr lang="pt-BR" sz="1600" i="1" smtClean="0"/>
              <a:t>BMJ</a:t>
            </a:r>
            <a:r>
              <a:rPr lang="pt-BR" sz="1600" smtClean="0"/>
              <a:t> . 2019; 366 :14898. doi: 10.1136/bmj.l4898 [ </a:t>
            </a:r>
            <a:r>
              <a:rPr lang="pt-BR" sz="1600" u="sng" smtClean="0">
                <a:hlinkClick r:id="rId31"/>
              </a:rPr>
              <a:t>PubMed</a:t>
            </a:r>
            <a:r>
              <a:rPr lang="pt-BR" sz="1600" smtClean="0"/>
              <a:t> ] [ </a:t>
            </a:r>
            <a:r>
              <a:rPr lang="pt-BR" sz="1600" u="sng" smtClean="0">
                <a:hlinkClick r:id="rId32"/>
              </a:rPr>
              <a:t>CrossRef</a:t>
            </a:r>
            <a:r>
              <a:rPr lang="pt-BR" sz="1600" smtClean="0"/>
              <a:t> ] [ </a:t>
            </a:r>
            <a:r>
              <a:rPr lang="pt-BR" sz="1600" u="sng" smtClean="0">
                <a:hlinkClick r:id="rId33"/>
              </a:rPr>
              <a:t>Google Scholar</a:t>
            </a:r>
            <a:r>
              <a:rPr lang="pt-BR" sz="1600" smtClean="0"/>
              <a:t> ]erências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p:cNvSpPr>
          <p:nvPr>
            <p:ph type="body" idx="1"/>
          </p:nvPr>
        </p:nvSpPr>
        <p:spPr>
          <a:xfrm>
            <a:off x="0" y="0"/>
            <a:ext cx="12192000" cy="6858000"/>
          </a:xfrm>
        </p:spPr>
        <p:txBody>
          <a:bodyPr/>
          <a:lstStyle/>
          <a:p>
            <a:pPr>
              <a:lnSpc>
                <a:spcPct val="70000"/>
              </a:lnSpc>
            </a:pPr>
            <a:r>
              <a:rPr lang="pt-BR" sz="1600" smtClean="0"/>
              <a:t>11. Dias S, Caldwell DM. Metanálise de rede explicada . </a:t>
            </a:r>
            <a:r>
              <a:rPr lang="pt-BR" sz="1600" i="1" smtClean="0"/>
              <a:t>Arch Dis Child Fetal Neonatal Ed</a:t>
            </a:r>
            <a:r>
              <a:rPr lang="pt-BR" sz="1600" smtClean="0"/>
              <a:t> . 2019; 104 ( 1 ):F8-F12. doi: 10.1136/archdischild-2018-315224 [ </a:t>
            </a:r>
            <a:r>
              <a:rPr lang="pt-BR" sz="1600" u="sng" smtClean="0">
                <a:hlinkClick r:id="rId2"/>
              </a:rPr>
              <a:t>PMC free article</a:t>
            </a:r>
            <a:r>
              <a:rPr lang="pt-BR" sz="1600" smtClean="0"/>
              <a:t> ] [ </a:t>
            </a:r>
            <a:r>
              <a:rPr lang="pt-BR" sz="1600" u="sng" smtClean="0">
                <a:hlinkClick r:id="rId3"/>
              </a:rPr>
              <a:t>PubMed</a:t>
            </a:r>
            <a:r>
              <a:rPr lang="pt-BR" sz="1600" smtClean="0"/>
              <a:t> ] [ </a:t>
            </a:r>
            <a:r>
              <a:rPr lang="pt-BR" sz="1600" u="sng" smtClean="0">
                <a:hlinkClick r:id="rId4"/>
              </a:rPr>
              <a:t>CrossRef</a:t>
            </a:r>
            <a:r>
              <a:rPr lang="pt-BR" sz="1600" smtClean="0"/>
              <a:t> ] [ </a:t>
            </a:r>
            <a:r>
              <a:rPr lang="pt-BR" sz="1600" u="sng" smtClean="0">
                <a:hlinkClick r:id="rId5"/>
              </a:rPr>
              <a:t>Google Scholar</a:t>
            </a:r>
            <a:r>
              <a:rPr lang="pt-BR" sz="1600" smtClean="0"/>
              <a:t> ]</a:t>
            </a:r>
          </a:p>
          <a:p>
            <a:pPr>
              <a:lnSpc>
                <a:spcPct val="70000"/>
              </a:lnSpc>
            </a:pPr>
            <a:r>
              <a:rPr lang="pt-BR" sz="1600" smtClean="0"/>
              <a:t>12. Salanti G, Ades AE, Ioannidis JP. Métodos gráficos e resumos numéricos para apresentação de resultados de meta-análise de tratamento múltiplo: uma visão geral e tutorial . </a:t>
            </a:r>
            <a:r>
              <a:rPr lang="pt-BR" sz="1600" i="1" smtClean="0"/>
              <a:t>J Clin Epidemiol</a:t>
            </a:r>
            <a:r>
              <a:rPr lang="pt-BR" sz="1600" smtClean="0"/>
              <a:t> . 2011; 64 ( 2 ):163-171. doi: 10.1016/j.jclinepi.2010.03.016 [ </a:t>
            </a:r>
            <a:r>
              <a:rPr lang="pt-BR" sz="1600" u="sng" smtClean="0">
                <a:hlinkClick r:id="rId6"/>
              </a:rPr>
              <a:t>PubMed</a:t>
            </a:r>
            <a:r>
              <a:rPr lang="pt-BR" sz="1600" smtClean="0"/>
              <a:t> ] [ </a:t>
            </a:r>
            <a:r>
              <a:rPr lang="pt-BR" sz="1600" u="sng" smtClean="0">
                <a:hlinkClick r:id="rId7"/>
              </a:rPr>
              <a:t>CrossRef</a:t>
            </a:r>
            <a:r>
              <a:rPr lang="pt-BR" sz="1600" smtClean="0"/>
              <a:t> ] [ </a:t>
            </a:r>
            <a:r>
              <a:rPr lang="pt-BR" sz="1600" u="sng" smtClean="0">
                <a:hlinkClick r:id="rId8"/>
              </a:rPr>
              <a:t>Google Scholar</a:t>
            </a:r>
            <a:r>
              <a:rPr lang="pt-BR" sz="1600" smtClean="0"/>
              <a:t> ]</a:t>
            </a:r>
          </a:p>
          <a:p>
            <a:pPr>
              <a:lnSpc>
                <a:spcPct val="70000"/>
              </a:lnSpc>
            </a:pPr>
            <a:r>
              <a:rPr lang="pt-BR" sz="1600" smtClean="0"/>
              <a:t>13. Mbuagbaw L, Rochwerg B, Jaeschke R, et al.. Abordagens para interpretar e escolher os melhores tratamentos em meta-análises de rede . </a:t>
            </a:r>
            <a:r>
              <a:rPr lang="pt-BR" sz="1600" i="1" smtClean="0"/>
              <a:t>Sistema</a:t>
            </a:r>
            <a:r>
              <a:rPr lang="pt-BR" sz="1600" smtClean="0"/>
              <a:t> Rev. 2017; 6 ( 1 ):79. doi: 10.1186/s13643-017-0473-z [ </a:t>
            </a:r>
            <a:r>
              <a:rPr lang="pt-BR" sz="1600" u="sng" smtClean="0">
                <a:hlinkClick r:id="rId9"/>
              </a:rPr>
              <a:t>PMC free article</a:t>
            </a:r>
            <a:r>
              <a:rPr lang="pt-BR" sz="1600" smtClean="0"/>
              <a:t> ] [ </a:t>
            </a:r>
            <a:r>
              <a:rPr lang="pt-BR" sz="1600" u="sng" smtClean="0">
                <a:hlinkClick r:id="rId10"/>
              </a:rPr>
              <a:t>PubMed</a:t>
            </a:r>
            <a:r>
              <a:rPr lang="pt-BR" sz="1600" smtClean="0"/>
              <a:t> ] [ </a:t>
            </a:r>
            <a:r>
              <a:rPr lang="pt-BR" sz="1600" u="sng" smtClean="0">
                <a:hlinkClick r:id="rId11"/>
              </a:rPr>
              <a:t>CrossRef</a:t>
            </a:r>
            <a:r>
              <a:rPr lang="pt-BR" sz="1600" smtClean="0"/>
              <a:t> ] [ </a:t>
            </a:r>
            <a:r>
              <a:rPr lang="pt-BR" sz="1600" u="sng" smtClean="0">
                <a:hlinkClick r:id="rId12"/>
              </a:rPr>
              <a:t>Google Scholar</a:t>
            </a:r>
            <a:r>
              <a:rPr lang="pt-BR" sz="1600" smtClean="0"/>
              <a:t> ]</a:t>
            </a:r>
          </a:p>
          <a:p>
            <a:pPr>
              <a:lnSpc>
                <a:spcPct val="70000"/>
              </a:lnSpc>
            </a:pPr>
            <a:r>
              <a:rPr lang="pt-BR" sz="1600" smtClean="0"/>
              <a:t>14. Murad MH, Montori VM, Ioannidis JP, et al.. Como ler uma revisão sistemática e meta-análise e aplicar os resultados ao atendimento ao paciente: guias do usuário para a literatura médica . </a:t>
            </a:r>
            <a:r>
              <a:rPr lang="pt-BR" sz="1600" i="1" smtClean="0"/>
              <a:t>JAMA</a:t>
            </a:r>
            <a:r>
              <a:rPr lang="pt-BR" sz="1600" smtClean="0"/>
              <a:t> . 2014; 312 ( 2 ):171-179. doi: 10.1001/jama.2014.5559 [ </a:t>
            </a:r>
            <a:r>
              <a:rPr lang="pt-BR" sz="1600" u="sng" smtClean="0">
                <a:hlinkClick r:id="rId13"/>
              </a:rPr>
              <a:t>PubMed</a:t>
            </a:r>
            <a:r>
              <a:rPr lang="pt-BR" sz="1600" smtClean="0"/>
              <a:t> ] [ </a:t>
            </a:r>
            <a:r>
              <a:rPr lang="pt-BR" sz="1600" u="sng" smtClean="0">
                <a:hlinkClick r:id="rId14"/>
              </a:rPr>
              <a:t>CrossRef</a:t>
            </a:r>
            <a:r>
              <a:rPr lang="pt-BR" sz="1600" smtClean="0"/>
              <a:t> ] [ </a:t>
            </a:r>
            <a:r>
              <a:rPr lang="pt-BR" sz="1600" u="sng" smtClean="0">
                <a:hlinkClick r:id="rId15"/>
              </a:rPr>
              <a:t>Google Scholar</a:t>
            </a:r>
            <a:r>
              <a:rPr lang="pt-BR" sz="1600" smtClean="0"/>
              <a:t> ]</a:t>
            </a:r>
          </a:p>
          <a:p>
            <a:pPr>
              <a:lnSpc>
                <a:spcPct val="70000"/>
              </a:lnSpc>
            </a:pPr>
            <a:r>
              <a:rPr lang="pt-BR" sz="1600" smtClean="0"/>
              <a:t>15. Dias S, Sutton AJ, Welton NJ, Ades AE. Síntese de evidências para tomada de decisão 3: subgrupos de heterogeneidade, meta-regressão, viés e ajuste de viés . </a:t>
            </a:r>
            <a:r>
              <a:rPr lang="pt-BR" sz="1600" i="1" smtClean="0"/>
              <a:t>Tomada de decisões médicas</a:t>
            </a:r>
            <a:r>
              <a:rPr lang="pt-BR" sz="1600" smtClean="0"/>
              <a:t> . 2013; 33 ( 5 ):618-640. doi: 10.1177/0272989X13485157 [ </a:t>
            </a:r>
            <a:r>
              <a:rPr lang="pt-BR" sz="1600" u="sng" smtClean="0">
                <a:hlinkClick r:id="rId16"/>
              </a:rPr>
              <a:t>PMC free article</a:t>
            </a:r>
            <a:r>
              <a:rPr lang="pt-BR" sz="1600" smtClean="0"/>
              <a:t> ] [ </a:t>
            </a:r>
            <a:r>
              <a:rPr lang="pt-BR" sz="1600" u="sng" smtClean="0">
                <a:hlinkClick r:id="rId17"/>
              </a:rPr>
              <a:t>PubMed</a:t>
            </a:r>
            <a:r>
              <a:rPr lang="pt-BR" sz="1600" smtClean="0"/>
              <a:t> ] [ </a:t>
            </a:r>
            <a:r>
              <a:rPr lang="pt-BR" sz="1600" u="sng" smtClean="0">
                <a:hlinkClick r:id="rId18"/>
              </a:rPr>
              <a:t>CrossRef</a:t>
            </a:r>
            <a:r>
              <a:rPr lang="pt-BR" sz="1600" smtClean="0"/>
              <a:t> ] [ </a:t>
            </a:r>
            <a:r>
              <a:rPr lang="pt-BR" sz="1600" u="sng" smtClean="0">
                <a:hlinkClick r:id="rId19"/>
              </a:rPr>
              <a:t>Google Scholar</a:t>
            </a:r>
            <a:r>
              <a:rPr lang="pt-BR" sz="1600" smtClean="0"/>
              <a:t> ]</a:t>
            </a:r>
          </a:p>
          <a:p>
            <a:pPr>
              <a:lnSpc>
                <a:spcPct val="70000"/>
              </a:lnSpc>
            </a:pPr>
            <a:r>
              <a:rPr lang="pt-BR" sz="1600" smtClean="0"/>
              <a:t>16. Kurachek SC, Newth CJ, Quasney MW, et al.. Falha de extubação em terapia intensiva pediátrica: um estudo multicêntrico de fatores de risco e resultados . </a:t>
            </a:r>
            <a:r>
              <a:rPr lang="pt-BR" sz="1600" i="1" smtClean="0"/>
              <a:t>Crit Care Med</a:t>
            </a:r>
            <a:r>
              <a:rPr lang="pt-BR" sz="1600" smtClean="0"/>
              <a:t> . 2003; 31 ( 11 ):2657-2664. doi: 10.1097/01.CCM.0000094228.90557.85 [ </a:t>
            </a:r>
            <a:r>
              <a:rPr lang="pt-BR" sz="1600" u="sng" smtClean="0">
                <a:hlinkClick r:id="rId20"/>
              </a:rPr>
              <a:t>PubMed</a:t>
            </a:r>
            <a:r>
              <a:rPr lang="pt-BR" sz="1600" smtClean="0"/>
              <a:t> ] [ </a:t>
            </a:r>
            <a:r>
              <a:rPr lang="pt-BR" sz="1600" u="sng" smtClean="0">
                <a:hlinkClick r:id="rId21"/>
              </a:rPr>
              <a:t>CrossRef</a:t>
            </a:r>
            <a:r>
              <a:rPr lang="pt-BR" sz="1600" smtClean="0"/>
              <a:t> ] [ </a:t>
            </a:r>
            <a:r>
              <a:rPr lang="pt-BR" sz="1600" u="sng" smtClean="0">
                <a:hlinkClick r:id="rId22"/>
              </a:rPr>
              <a:t>Google Scholar</a:t>
            </a:r>
            <a:r>
              <a:rPr lang="pt-BR" sz="1600" smtClean="0"/>
              <a:t> ]</a:t>
            </a:r>
          </a:p>
          <a:p>
            <a:pPr>
              <a:lnSpc>
                <a:spcPct val="70000"/>
              </a:lnSpc>
            </a:pPr>
            <a:r>
              <a:rPr lang="pt-BR" sz="1600" smtClean="0"/>
              <a:t>17. Spiegelhalter D, Best NG, Carlin BP, van der Linde A. Medidas bayesianas de complexidade e ajuste do modelo . </a:t>
            </a:r>
            <a:r>
              <a:rPr lang="pt-BR" sz="1600" i="1" smtClean="0"/>
              <a:t>JR Stat Soc B</a:t>
            </a:r>
            <a:r>
              <a:rPr lang="pt-BR" sz="1600" smtClean="0"/>
              <a:t> . 2002; 64 :583-639. doi: 10.1111/1467-9868.00353 [ </a:t>
            </a:r>
            <a:r>
              <a:rPr lang="pt-BR" sz="1600" u="sng" smtClean="0">
                <a:hlinkClick r:id="rId23"/>
              </a:rPr>
              <a:t>CrossRef</a:t>
            </a:r>
            <a:r>
              <a:rPr lang="pt-BR" sz="1600" smtClean="0"/>
              <a:t> ] [ </a:t>
            </a:r>
            <a:r>
              <a:rPr lang="pt-BR" sz="1600" u="sng" smtClean="0">
                <a:hlinkClick r:id="rId24"/>
              </a:rPr>
              <a:t>Google Scholar</a:t>
            </a:r>
            <a:r>
              <a:rPr lang="pt-BR" sz="1600" smtClean="0"/>
              <a:t> ]</a:t>
            </a:r>
          </a:p>
          <a:p>
            <a:pPr>
              <a:lnSpc>
                <a:spcPct val="70000"/>
              </a:lnSpc>
            </a:pPr>
            <a:r>
              <a:rPr lang="pt-BR" sz="1600" smtClean="0"/>
              <a:t>18. van Valkenhoef G, Lu G, de Brock B, Hillege H, Ades AE, Welton NJ. Automatizando a meta-análise de rede . </a:t>
            </a:r>
            <a:r>
              <a:rPr lang="pt-BR" sz="1600" i="1" smtClean="0"/>
              <a:t>Métodos Res Synth</a:t>
            </a:r>
            <a:r>
              <a:rPr lang="pt-BR" sz="1600" smtClean="0"/>
              <a:t> . 2012; 3 ( 4 ):285-299. doi: 10.1002/jrsm.1054 [ </a:t>
            </a:r>
            <a:r>
              <a:rPr lang="pt-BR" sz="1600" u="sng" smtClean="0">
                <a:hlinkClick r:id="rId25"/>
              </a:rPr>
              <a:t>PubMed</a:t>
            </a:r>
            <a:r>
              <a:rPr lang="pt-BR" sz="1600" smtClean="0"/>
              <a:t> ] [ </a:t>
            </a:r>
            <a:r>
              <a:rPr lang="pt-BR" sz="1600" u="sng" smtClean="0">
                <a:hlinkClick r:id="rId26"/>
              </a:rPr>
              <a:t>CrossRef</a:t>
            </a:r>
            <a:r>
              <a:rPr lang="pt-BR" sz="1600" smtClean="0"/>
              <a:t> ] [ </a:t>
            </a:r>
            <a:r>
              <a:rPr lang="pt-BR" sz="1600" u="sng" smtClean="0">
                <a:hlinkClick r:id="rId27"/>
              </a:rPr>
              <a:t>Google Scholar</a:t>
            </a:r>
            <a:r>
              <a:rPr lang="pt-BR" sz="1600" smtClean="0"/>
              <a:t> ]</a:t>
            </a:r>
          </a:p>
          <a:p>
            <a:pPr>
              <a:lnSpc>
                <a:spcPct val="70000"/>
              </a:lnSpc>
            </a:pPr>
            <a:r>
              <a:rPr lang="pt-BR" sz="1600" smtClean="0"/>
              <a:t>19. Brignardello-Petersen R, Bonner A, Alexander PE, e outros; Grupo de Trabalho GRADE. Avanços na abordagem GRADE para avaliar a certeza nas estimativas de uma meta-análise de rede . </a:t>
            </a:r>
            <a:r>
              <a:rPr lang="pt-BR" sz="1600" i="1" smtClean="0"/>
              <a:t>J Clin Epidemiol</a:t>
            </a:r>
            <a:r>
              <a:rPr lang="pt-BR" sz="1600" smtClean="0"/>
              <a:t> . 2018; 93 :36-44. doi: 10.1016/j.jclinepi.2017.10.005 [ </a:t>
            </a:r>
            <a:r>
              <a:rPr lang="pt-BR" sz="1600" u="sng" smtClean="0">
                <a:hlinkClick r:id="rId28"/>
              </a:rPr>
              <a:t>PubMed</a:t>
            </a:r>
            <a:r>
              <a:rPr lang="pt-BR" sz="1600" smtClean="0"/>
              <a:t> ] [ </a:t>
            </a:r>
            <a:r>
              <a:rPr lang="pt-BR" sz="1600" u="sng" smtClean="0">
                <a:hlinkClick r:id="rId29"/>
              </a:rPr>
              <a:t>CrossRef</a:t>
            </a:r>
            <a:r>
              <a:rPr lang="pt-BR" sz="1600" smtClean="0"/>
              <a:t> ] [ </a:t>
            </a:r>
            <a:r>
              <a:rPr lang="pt-BR" sz="1600" u="sng" smtClean="0">
                <a:hlinkClick r:id="rId30"/>
              </a:rPr>
              <a:t>Google Scholar</a:t>
            </a:r>
            <a:r>
              <a:rPr lang="pt-BR" sz="1600" smtClean="0"/>
              <a:t> ]</a:t>
            </a:r>
          </a:p>
          <a:p>
            <a:pPr>
              <a:lnSpc>
                <a:spcPct val="70000"/>
              </a:lnSpc>
            </a:pPr>
            <a:r>
              <a:rPr lang="pt-BR" sz="1600" smtClean="0"/>
              <a:t>20. Brignardello-Petersen R, Mustafa RA, Siemieniuk RAC, et al.; Grupo de Trabalho GRADE. Abordagem GRADE para avaliar a certeza de uma meta-análise de rede: abordando a incoerência . </a:t>
            </a:r>
            <a:r>
              <a:rPr lang="pt-BR" sz="1600" i="1" smtClean="0"/>
              <a:t>J Clin Epidemiol</a:t>
            </a:r>
            <a:r>
              <a:rPr lang="pt-BR" sz="1600" smtClean="0"/>
              <a:t> . 2019; 108 :77-85. doi: 10.1016/j.jclinepi.2018.11.025 [ </a:t>
            </a:r>
            <a:r>
              <a:rPr lang="pt-BR" sz="1600" u="sng" smtClean="0">
                <a:hlinkClick r:id="rId31"/>
              </a:rPr>
              <a:t>PubMed</a:t>
            </a:r>
            <a:r>
              <a:rPr lang="pt-BR" sz="1600" smtClean="0"/>
              <a:t> ] [ </a:t>
            </a:r>
            <a:r>
              <a:rPr lang="pt-BR" sz="1600" u="sng" smtClean="0">
                <a:hlinkClick r:id="rId32"/>
              </a:rPr>
              <a:t>CrossRef</a:t>
            </a:r>
            <a:r>
              <a:rPr lang="pt-BR" sz="1600" smtClean="0"/>
              <a:t> ] [ </a:t>
            </a:r>
            <a:r>
              <a:rPr lang="pt-BR" sz="1600" u="sng" smtClean="0">
                <a:hlinkClick r:id="rId33"/>
              </a:rPr>
              <a:t>Google Scholar</a:t>
            </a:r>
            <a:r>
              <a:rPr lang="pt-BR" sz="1600" smtClean="0"/>
              <a:t> ]</a:t>
            </a:r>
          </a:p>
          <a:p>
            <a:pPr>
              <a:lnSpc>
                <a:spcPct val="70000"/>
              </a:lnSpc>
            </a:pPr>
            <a:r>
              <a:rPr lang="pt-BR" sz="1600" smtClean="0"/>
              <a:t>21. Akyıldız B, Öztürk S, Ülgen-Tekerek N, Doğanay S, Görkem SB. Comparação entre cânula de oxigênio nasal de alto fluxo e oxigenoterapia convencional após extubação em unidade de terapia intensiva pediátrica . </a:t>
            </a:r>
            <a:r>
              <a:rPr lang="pt-BR" sz="1600" i="1" smtClean="0"/>
              <a:t>Turk J Pediatr</a:t>
            </a:r>
            <a:r>
              <a:rPr lang="pt-BR" sz="1600" smtClean="0"/>
              <a:t> . 2018; 60 ( 2 ):126-133. doi: 10.24953/turkjped.2018.02.002 [ </a:t>
            </a:r>
            <a:r>
              <a:rPr lang="pt-BR" sz="1600" u="sng" smtClean="0">
                <a:hlinkClick r:id="rId34"/>
              </a:rPr>
              <a:t>PubMed</a:t>
            </a:r>
            <a:r>
              <a:rPr lang="pt-BR" sz="1600" smtClean="0"/>
              <a:t> ] [ </a:t>
            </a:r>
            <a:r>
              <a:rPr lang="pt-BR" sz="1600" u="sng" smtClean="0">
                <a:hlinkClick r:id="rId35"/>
              </a:rPr>
              <a:t>CrossRef</a:t>
            </a:r>
            <a:r>
              <a:rPr lang="pt-BR" sz="1600" smtClean="0"/>
              <a:t> ] [ </a:t>
            </a:r>
            <a:r>
              <a:rPr lang="pt-BR" sz="1600" u="sng" smtClean="0">
                <a:hlinkClick r:id="rId36"/>
              </a:rPr>
              <a:t>Google Scholar</a:t>
            </a:r>
            <a:r>
              <a:rPr lang="pt-BR" sz="1600" smtClean="0"/>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p:cNvSpPr>
          <p:nvPr>
            <p:ph type="body" idx="1"/>
          </p:nvPr>
        </p:nvSpPr>
        <p:spPr>
          <a:xfrm>
            <a:off x="187325" y="122238"/>
            <a:ext cx="12004675" cy="6735762"/>
          </a:xfrm>
        </p:spPr>
        <p:txBody>
          <a:bodyPr/>
          <a:lstStyle/>
          <a:p>
            <a:pPr>
              <a:lnSpc>
                <a:spcPct val="70000"/>
              </a:lnSpc>
            </a:pPr>
            <a:r>
              <a:rPr lang="pt-BR" sz="1600" smtClean="0"/>
              <a:t>22. Fioretto JR, Ribeiro CF, Carpi MF, et al.. Comparação entre ventilação mecânica não invasiva e oxigenoterapia padrão em crianças de até 3 anos com insuficiência respiratória após extubação: estudo clínico piloto prospectivo randomizado . </a:t>
            </a:r>
            <a:r>
              <a:rPr lang="pt-BR" sz="1600" i="1" smtClean="0"/>
              <a:t>Pediatr Crit Care Med</a:t>
            </a:r>
            <a:r>
              <a:rPr lang="pt-BR" sz="1600" smtClean="0"/>
              <a:t> . 2015; 16 ( 2 ):124-130. doi: 10.1097/PCC.0000000000000309 [ </a:t>
            </a:r>
            <a:r>
              <a:rPr lang="pt-BR" sz="1600" u="sng" smtClean="0">
                <a:hlinkClick r:id="rId2"/>
              </a:rPr>
              <a:t>PubMed</a:t>
            </a:r>
            <a:r>
              <a:rPr lang="pt-BR" sz="1600" smtClean="0"/>
              <a:t> ] [ </a:t>
            </a:r>
            <a:r>
              <a:rPr lang="pt-BR" sz="1600" u="sng" smtClean="0">
                <a:hlinkClick r:id="rId3"/>
              </a:rPr>
              <a:t>CrossRef</a:t>
            </a:r>
            <a:r>
              <a:rPr lang="pt-BR" sz="1600" smtClean="0"/>
              <a:t> ] [ </a:t>
            </a:r>
            <a:r>
              <a:rPr lang="pt-BR" sz="1600" u="sng" smtClean="0">
                <a:hlinkClick r:id="rId4"/>
              </a:rPr>
              <a:t>Google Scholar</a:t>
            </a:r>
            <a:r>
              <a:rPr lang="pt-BR" sz="1600" smtClean="0"/>
              <a:t> ]</a:t>
            </a:r>
          </a:p>
          <a:p>
            <a:pPr>
              <a:lnSpc>
                <a:spcPct val="70000"/>
              </a:lnSpc>
            </a:pPr>
            <a:r>
              <a:rPr lang="pt-BR" sz="1600" smtClean="0"/>
              <a:t>23. Ramnarayan P, Lister P, Dominguez T, e outros; Grupo de Estudos da Sociedade de Terapia Intensiva Pediátrica do Reino Unido (PICS-SG) . Suporte de primeira linha para assistência na respiração em crianças (FIRST-ABC): um estudo piloto randomizado controlado multicêntrico de terapia com cânula nasal de alto fluxo versus pressão positiva contínua nas vias aéreas em cuidados intensivos pediátricos . </a:t>
            </a:r>
            <a:r>
              <a:rPr lang="pt-BR" sz="1600" i="1" smtClean="0"/>
              <a:t>Crit Care</a:t>
            </a:r>
            <a:r>
              <a:rPr lang="pt-BR" sz="1600" smtClean="0"/>
              <a:t> . 2018; 22 ( 1 ):144. doi: 10.1186/s13054-018-2080-3 [ </a:t>
            </a:r>
            <a:r>
              <a:rPr lang="pt-BR" sz="1600" u="sng" smtClean="0">
                <a:hlinkClick r:id="rId5"/>
              </a:rPr>
              <a:t>PMC free article</a:t>
            </a:r>
            <a:r>
              <a:rPr lang="pt-BR" sz="1600" smtClean="0"/>
              <a:t> ] [ </a:t>
            </a:r>
            <a:r>
              <a:rPr lang="pt-BR" sz="1600" u="sng" smtClean="0">
                <a:hlinkClick r:id="rId6"/>
              </a:rPr>
              <a:t>PubMed</a:t>
            </a:r>
            <a:r>
              <a:rPr lang="pt-BR" sz="1600" smtClean="0"/>
              <a:t> ] [ </a:t>
            </a:r>
            <a:r>
              <a:rPr lang="pt-BR" sz="1600" u="sng" smtClean="0">
                <a:hlinkClick r:id="rId7"/>
              </a:rPr>
              <a:t>CrossRef</a:t>
            </a:r>
            <a:r>
              <a:rPr lang="pt-BR" sz="1600" smtClean="0"/>
              <a:t> ] [ </a:t>
            </a:r>
            <a:r>
              <a:rPr lang="pt-BR" sz="1600" u="sng" smtClean="0">
                <a:hlinkClick r:id="rId8"/>
              </a:rPr>
              <a:t>Google Scholar</a:t>
            </a:r>
            <a:r>
              <a:rPr lang="pt-BR" sz="1600" smtClean="0"/>
              <a:t> ]</a:t>
            </a:r>
          </a:p>
          <a:p>
            <a:pPr>
              <a:lnSpc>
                <a:spcPct val="70000"/>
              </a:lnSpc>
            </a:pPr>
            <a:r>
              <a:rPr lang="pt-BR" sz="1600" smtClean="0"/>
              <a:t>24. Ramnarayan P, Richards-Belle A, Drikite L, e outros; Investigadores do RCT Step-Up do FIRST-ABC e Grupo de Estudos da Sociedade de Cuidados Críticos Pediátricos. Efeito da terapia com cânula nasal de alto fluxo versus terapia de pressão positiva contínua nas vias aéreas na liberação do suporte respiratório em crianças com doenças agudas internadas em unidades de terapia intensiva pediátrica: um ensaio clínico randomizado . </a:t>
            </a:r>
            <a:r>
              <a:rPr lang="pt-BR" sz="1600" i="1" smtClean="0"/>
              <a:t>JAMA</a:t>
            </a:r>
            <a:r>
              <a:rPr lang="pt-BR" sz="1600" smtClean="0"/>
              <a:t> . 2022; 328 ( 2 ):162-172. doi: 10.1001/jama.2022.9615 [ </a:t>
            </a:r>
            <a:r>
              <a:rPr lang="pt-BR" sz="1600" u="sng" smtClean="0">
                <a:hlinkClick r:id="rId9"/>
              </a:rPr>
              <a:t>PMC free article</a:t>
            </a:r>
            <a:r>
              <a:rPr lang="pt-BR" sz="1600" smtClean="0"/>
              <a:t> ] [ </a:t>
            </a:r>
            <a:r>
              <a:rPr lang="pt-BR" sz="1600" u="sng" smtClean="0">
                <a:hlinkClick r:id="rId10"/>
              </a:rPr>
              <a:t>PubMed</a:t>
            </a:r>
            <a:r>
              <a:rPr lang="pt-BR" sz="1600" smtClean="0"/>
              <a:t> ] [ </a:t>
            </a:r>
            <a:r>
              <a:rPr lang="pt-BR" sz="1600" u="sng" smtClean="0">
                <a:hlinkClick r:id="rId11"/>
              </a:rPr>
              <a:t>CrossRef</a:t>
            </a:r>
            <a:r>
              <a:rPr lang="pt-BR" sz="1600" smtClean="0"/>
              <a:t> ] [ </a:t>
            </a:r>
            <a:r>
              <a:rPr lang="pt-BR" sz="1600" u="sng" smtClean="0">
                <a:hlinkClick r:id="rId12"/>
              </a:rPr>
              <a:t>Google Scholar</a:t>
            </a:r>
            <a:r>
              <a:rPr lang="pt-BR" sz="1600" smtClean="0"/>
              <a:t> ]</a:t>
            </a:r>
          </a:p>
          <a:p>
            <a:pPr>
              <a:lnSpc>
                <a:spcPct val="70000"/>
              </a:lnSpc>
            </a:pPr>
            <a:r>
              <a:rPr lang="pt-BR" sz="1600" smtClean="0"/>
              <a:t>25. Rodríguez JA, Von Dessauer B, Duffau G. Pressão positiva contínua não invasiva nas vias aéreas para laringite pós-extubação em pacientes pediátricos . Artigo em espanhol. </a:t>
            </a:r>
            <a:r>
              <a:rPr lang="pt-BR" sz="1600" i="1" smtClean="0"/>
              <a:t>Arco Bronconeumol</a:t>
            </a:r>
            <a:r>
              <a:rPr lang="pt-BR" sz="1600" smtClean="0"/>
              <a:t> . 2002; 38 ( 10 ):463-467. doi: 10.1016/s0300-2896(02)75266-6 [ </a:t>
            </a:r>
            <a:r>
              <a:rPr lang="pt-BR" sz="1600" u="sng" smtClean="0">
                <a:hlinkClick r:id="rId13"/>
              </a:rPr>
              <a:t>PubMed</a:t>
            </a:r>
            <a:r>
              <a:rPr lang="pt-BR" sz="1600" smtClean="0"/>
              <a:t> ] [ </a:t>
            </a:r>
            <a:r>
              <a:rPr lang="pt-BR" sz="1600" u="sng" smtClean="0">
                <a:hlinkClick r:id="rId14"/>
              </a:rPr>
              <a:t>CrossRef</a:t>
            </a:r>
            <a:r>
              <a:rPr lang="pt-BR" sz="1600" smtClean="0"/>
              <a:t> ] [ </a:t>
            </a:r>
            <a:r>
              <a:rPr lang="pt-BR" sz="1600" u="sng" smtClean="0">
                <a:hlinkClick r:id="rId15"/>
              </a:rPr>
              <a:t>Google Scholar</a:t>
            </a:r>
            <a:r>
              <a:rPr lang="pt-BR" sz="1600" smtClean="0"/>
              <a:t> ]</a:t>
            </a:r>
          </a:p>
          <a:p>
            <a:pPr>
              <a:lnSpc>
                <a:spcPct val="70000"/>
              </a:lnSpc>
            </a:pPr>
            <a:r>
              <a:rPr lang="pt-BR" sz="1600" smtClean="0"/>
              <a:t>26. Testa G, Iodice F, Ricci Z, et al.. Avaliação comparativa de cânula nasal de alto fluxo e oxigenoterapia convencional em pacientes cirúrgicos cardíacos pediátricos: um estudo controlado randomizado . </a:t>
            </a:r>
            <a:r>
              <a:rPr lang="pt-BR" sz="1600" i="1" smtClean="0"/>
              <a:t>Interact Cardiovasc Thorac Surg</a:t>
            </a:r>
            <a:r>
              <a:rPr lang="pt-BR" sz="1600" smtClean="0"/>
              <a:t> . 2014; 19 ( 3 ):456-461. doi: 10.1093/icvts/ivu171 [ </a:t>
            </a:r>
            <a:r>
              <a:rPr lang="pt-BR" sz="1600" u="sng" smtClean="0">
                <a:hlinkClick r:id="rId16"/>
              </a:rPr>
              <a:t>PubMed</a:t>
            </a:r>
            <a:r>
              <a:rPr lang="pt-BR" sz="1600" smtClean="0"/>
              <a:t> ] [ </a:t>
            </a:r>
            <a:r>
              <a:rPr lang="pt-BR" sz="1600" u="sng" smtClean="0">
                <a:hlinkClick r:id="rId17"/>
              </a:rPr>
              <a:t>CrossRef</a:t>
            </a:r>
            <a:r>
              <a:rPr lang="pt-BR" sz="1600" smtClean="0"/>
              <a:t> ] [ </a:t>
            </a:r>
            <a:r>
              <a:rPr lang="pt-BR" sz="1600" u="sng" smtClean="0">
                <a:hlinkClick r:id="rId18"/>
              </a:rPr>
              <a:t>Google Scholar</a:t>
            </a:r>
            <a:r>
              <a:rPr lang="pt-BR" sz="1600" smtClean="0"/>
              <a:t> ]</a:t>
            </a:r>
          </a:p>
          <a:p>
            <a:pPr>
              <a:lnSpc>
                <a:spcPct val="70000"/>
              </a:lnSpc>
            </a:pPr>
            <a:r>
              <a:rPr lang="pt-BR" sz="1600" smtClean="0"/>
              <a:t>27. Wijakprasert P, Chomchoey J. Cânula nasal de alto fluxo versus oxigenoterapia convencional em pacientes pediátricos pós-extubação: um estudo controlado randomizado . </a:t>
            </a:r>
            <a:r>
              <a:rPr lang="pt-BR" sz="1600" i="1" smtClean="0"/>
              <a:t>J Med Assoc Thai</a:t>
            </a:r>
            <a:r>
              <a:rPr lang="pt-BR" sz="1600" smtClean="0"/>
              <a:t> . 2018; 101 ( 10 ):1331-1335. </a:t>
            </a:r>
            <a:r>
              <a:rPr lang="pt-BR" sz="1600" u="sng" smtClean="0">
                <a:hlinkClick r:id="rId19"/>
              </a:rPr>
              <a:t>http://www.jmatonline.com/index.php/jmat/article/view/9504 </a:t>
            </a:r>
            <a:r>
              <a:rPr lang="pt-BR" sz="1600" smtClean="0"/>
              <a:t>[ </a:t>
            </a:r>
            <a:r>
              <a:rPr lang="pt-BR" sz="1600" u="sng" smtClean="0">
                <a:hlinkClick r:id="rId20"/>
              </a:rPr>
              <a:t>Google Scholar</a:t>
            </a:r>
            <a:r>
              <a:rPr lang="pt-BR" sz="1600" smtClean="0"/>
              <a:t> ]</a:t>
            </a:r>
          </a:p>
          <a:p>
            <a:pPr>
              <a:lnSpc>
                <a:spcPct val="70000"/>
              </a:lnSpc>
            </a:pPr>
            <a:r>
              <a:rPr lang="pt-BR" sz="1600" smtClean="0"/>
              <a:t>28. Li XQ, Zhao WL, Li DY, Lei L, Luo LL, Qiao LN. Estudo clínico sobre extubação precoce e suporte respiratório não invasivo sequencial para crianças com insuficiência respiratória aguda em ventilação mecânica invasiva . Artigo em chinês. </a:t>
            </a:r>
            <a:r>
              <a:rPr lang="pt-BR" sz="1600" i="1" smtClean="0"/>
              <a:t>Sichuan Da Xue Xue Bao Yi Xue Ban</a:t>
            </a:r>
            <a:r>
              <a:rPr lang="pt-BR" sz="1600" smtClean="0"/>
              <a:t> . 2022; 53 ( 2 ):321-326. doi: 10.12182/20220360206 [ </a:t>
            </a:r>
            <a:r>
              <a:rPr lang="pt-BR" sz="1600" u="sng" smtClean="0">
                <a:hlinkClick r:id="rId21"/>
              </a:rPr>
              <a:t>PubMed</a:t>
            </a:r>
            <a:r>
              <a:rPr lang="pt-BR" sz="1600" smtClean="0"/>
              <a:t> ] [ </a:t>
            </a:r>
            <a:r>
              <a:rPr lang="pt-BR" sz="1600" u="sng" smtClean="0">
                <a:hlinkClick r:id="rId22"/>
              </a:rPr>
              <a:t>CrossRef</a:t>
            </a:r>
            <a:r>
              <a:rPr lang="pt-BR" sz="1600" smtClean="0"/>
              <a:t> ] [ </a:t>
            </a:r>
            <a:r>
              <a:rPr lang="pt-BR" sz="1600" u="sng" smtClean="0">
                <a:hlinkClick r:id="rId23"/>
              </a:rPr>
              <a:t>Google Scholar</a:t>
            </a:r>
            <a:r>
              <a:rPr lang="pt-BR" sz="1600" smtClean="0"/>
              <a:t> ]</a:t>
            </a:r>
          </a:p>
          <a:p>
            <a:pPr>
              <a:lnSpc>
                <a:spcPct val="70000"/>
              </a:lnSpc>
            </a:pPr>
            <a:r>
              <a:rPr lang="pt-BR" sz="1600" smtClean="0"/>
              <a:t>29. Zheng YR, Lin WH, Lin SH, Xu N, Cao H, Chen Q. Pressão positiva nas vias aéreas em dois níveis versus cpap nasal para a prevenção de falha de extubação em lactentes após cirurgia cardíaca . </a:t>
            </a:r>
            <a:r>
              <a:rPr lang="pt-BR" sz="1600" i="1" smtClean="0"/>
              <a:t>Cuidado Respirar</a:t>
            </a:r>
            <a:r>
              <a:rPr lang="pt-BR" sz="1600" smtClean="0"/>
              <a:t> . 2022; 67 ( 4 ):448-454. doi: 10.4187/respcare.09408 [ </a:t>
            </a:r>
            <a:r>
              <a:rPr lang="pt-BR" sz="1600" u="sng" smtClean="0">
                <a:hlinkClick r:id="rId24"/>
              </a:rPr>
              <a:t>PubMed</a:t>
            </a:r>
            <a:r>
              <a:rPr lang="pt-BR" sz="1600" smtClean="0"/>
              <a:t> ] [ </a:t>
            </a:r>
            <a:r>
              <a:rPr lang="pt-BR" sz="1600" u="sng" smtClean="0">
                <a:hlinkClick r:id="rId25"/>
              </a:rPr>
              <a:t>CrossRef</a:t>
            </a:r>
            <a:r>
              <a:rPr lang="pt-BR" sz="1600" smtClean="0"/>
              <a:t> ] [ </a:t>
            </a:r>
            <a:r>
              <a:rPr lang="pt-BR" sz="1600" u="sng" smtClean="0">
                <a:hlinkClick r:id="rId26"/>
              </a:rPr>
              <a:t>Google Scholar</a:t>
            </a:r>
            <a:r>
              <a:rPr lang="pt-BR" sz="1600" smtClean="0"/>
              <a:t> ]</a:t>
            </a:r>
          </a:p>
          <a:p>
            <a:pPr>
              <a:lnSpc>
                <a:spcPct val="70000"/>
              </a:lnSpc>
            </a:pPr>
            <a:r>
              <a:rPr lang="pt-BR" sz="1600" smtClean="0"/>
              <a:t>30. Owen RK, Bradbury N, Xin Y, Cooper N, Sutton A. MetaInsight: uma ferramenta interativa baseada na web para analisar, interrogar e visualizar meta-análises de rede usando R-shiny e netmeta . </a:t>
            </a:r>
            <a:r>
              <a:rPr lang="pt-BR" sz="1600" i="1" smtClean="0"/>
              <a:t>Métodos Res Synth</a:t>
            </a:r>
            <a:r>
              <a:rPr lang="pt-BR" sz="1600" smtClean="0"/>
              <a:t> . 2019; 10 ( 4 ):569-581. doi: 10.1002/jrsm.1373 [ </a:t>
            </a:r>
            <a:r>
              <a:rPr lang="pt-BR" sz="1600" u="sng" smtClean="0">
                <a:hlinkClick r:id="rId27"/>
              </a:rPr>
              <a:t>PMC free article</a:t>
            </a:r>
            <a:r>
              <a:rPr lang="pt-BR" sz="1600" smtClean="0"/>
              <a:t> ] [ </a:t>
            </a:r>
            <a:r>
              <a:rPr lang="pt-BR" sz="1600" u="sng" smtClean="0">
                <a:hlinkClick r:id="rId28"/>
              </a:rPr>
              <a:t>PubMed</a:t>
            </a:r>
            <a:r>
              <a:rPr lang="pt-BR" sz="1600" smtClean="0"/>
              <a:t> ] [ </a:t>
            </a:r>
            <a:r>
              <a:rPr lang="pt-BR" sz="1600" u="sng" smtClean="0">
                <a:hlinkClick r:id="rId29"/>
              </a:rPr>
              <a:t>CrossRef</a:t>
            </a:r>
            <a:r>
              <a:rPr lang="pt-BR" sz="1600" smtClean="0"/>
              <a:t> ] [ </a:t>
            </a:r>
            <a:r>
              <a:rPr lang="pt-BR" sz="1600" u="sng" smtClean="0">
                <a:hlinkClick r:id="rId30"/>
              </a:rPr>
              <a:t>Google Scholar</a:t>
            </a:r>
            <a:r>
              <a:rPr lang="pt-BR" sz="1600" smtClean="0"/>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p:cNvSpPr>
          <p:nvPr>
            <p:ph type="body" idx="1"/>
          </p:nvPr>
        </p:nvSpPr>
        <p:spPr>
          <a:xfrm>
            <a:off x="0" y="0"/>
            <a:ext cx="12192000" cy="6858000"/>
          </a:xfrm>
        </p:spPr>
        <p:txBody>
          <a:bodyPr/>
          <a:lstStyle/>
          <a:p>
            <a:pPr>
              <a:lnSpc>
                <a:spcPct val="70000"/>
              </a:lnSpc>
            </a:pPr>
            <a:r>
              <a:rPr lang="pt-BR" sz="2000" smtClean="0"/>
              <a:t>31. Dias S, Ades AE, Welton NJ, Jansen JP, Sutton AJ. </a:t>
            </a:r>
            <a:r>
              <a:rPr lang="pt-BR" sz="2000" i="1" smtClean="0"/>
              <a:t>Rede Meta-Análise para Tomada de Decisão</a:t>
            </a:r>
            <a:r>
              <a:rPr lang="pt-BR" sz="2000" smtClean="0"/>
              <a:t> . John Wiley &amp; Filhos; 2018. doi: 10.1002/9781118951651 [ </a:t>
            </a:r>
            <a:r>
              <a:rPr lang="pt-BR" sz="2000" u="sng" smtClean="0">
                <a:hlinkClick r:id="rId2"/>
              </a:rPr>
              <a:t>CrossRef</a:t>
            </a:r>
            <a:r>
              <a:rPr lang="pt-BR" sz="2000" smtClean="0"/>
              <a:t> ] [ </a:t>
            </a:r>
            <a:r>
              <a:rPr lang="pt-BR" sz="2000" u="sng" smtClean="0">
                <a:hlinkClick r:id="rId3"/>
              </a:rPr>
              <a:t>Google Scholar</a:t>
            </a:r>
            <a:r>
              <a:rPr lang="pt-BR" sz="2000" smtClean="0"/>
              <a:t> ]</a:t>
            </a:r>
          </a:p>
          <a:p>
            <a:pPr>
              <a:lnSpc>
                <a:spcPct val="70000"/>
              </a:lnSpc>
            </a:pPr>
            <a:r>
              <a:rPr lang="pt-BR" sz="2000" smtClean="0"/>
              <a:t>32. Trelle S, Reichenbach S, Wandel S, et al.. Segurança cardiovascular de anti-inflamatórios não esteróides: meta-análise de rede . </a:t>
            </a:r>
            <a:r>
              <a:rPr lang="pt-BR" sz="2000" i="1" smtClean="0"/>
              <a:t>BMJ</a:t>
            </a:r>
            <a:r>
              <a:rPr lang="pt-BR" sz="2000" smtClean="0"/>
              <a:t> . 2011; 342 :c7086. doi: 10.1136/bmj.c7086 [ </a:t>
            </a:r>
            <a:r>
              <a:rPr lang="pt-BR" sz="2000" u="sng" smtClean="0">
                <a:hlinkClick r:id="rId4"/>
              </a:rPr>
              <a:t>PMC free article</a:t>
            </a:r>
            <a:r>
              <a:rPr lang="pt-BR" sz="2000" smtClean="0"/>
              <a:t> ] [ </a:t>
            </a:r>
            <a:r>
              <a:rPr lang="pt-BR" sz="2000" u="sng" smtClean="0">
                <a:hlinkClick r:id="rId5"/>
              </a:rPr>
              <a:t>PubMed</a:t>
            </a:r>
            <a:r>
              <a:rPr lang="pt-BR" sz="2000" smtClean="0"/>
              <a:t> ] [ </a:t>
            </a:r>
            <a:r>
              <a:rPr lang="pt-BR" sz="2000" u="sng" smtClean="0">
                <a:hlinkClick r:id="rId6"/>
              </a:rPr>
              <a:t>CrossRef</a:t>
            </a:r>
            <a:r>
              <a:rPr lang="pt-BR" sz="2000" smtClean="0"/>
              <a:t> ] [ </a:t>
            </a:r>
            <a:r>
              <a:rPr lang="pt-BR" sz="2000" u="sng" smtClean="0">
                <a:hlinkClick r:id="rId7"/>
              </a:rPr>
              <a:t>Google Scholar</a:t>
            </a:r>
            <a:r>
              <a:rPr lang="pt-BR" sz="2000" smtClean="0"/>
              <a:t> ]</a:t>
            </a:r>
          </a:p>
          <a:p>
            <a:pPr>
              <a:lnSpc>
                <a:spcPct val="70000"/>
              </a:lnSpc>
            </a:pPr>
            <a:r>
              <a:rPr lang="pt-BR" sz="2000" smtClean="0"/>
              <a:t>33. Glau CL, Conlon TW, Himebauch AS, et al.. A atrofia do diafragma durante a insuficiência respiratória aguda pediátrica está associada à necessidade prolongada de ventilação não invasiva após a extubação . </a:t>
            </a:r>
            <a:r>
              <a:rPr lang="pt-BR" sz="2000" i="1" smtClean="0"/>
              <a:t>Pediatr Crit Care Med</a:t>
            </a:r>
            <a:r>
              <a:rPr lang="pt-BR" sz="2000" smtClean="0"/>
              <a:t> . 2020; 21 ( 9 ):e672-e678. doi: 10.1097/PCC.0000000000002385 [ </a:t>
            </a:r>
            <a:r>
              <a:rPr lang="pt-BR" sz="2000" u="sng" smtClean="0">
                <a:hlinkClick r:id="rId8"/>
              </a:rPr>
              <a:t>PubMed</a:t>
            </a:r>
            <a:r>
              <a:rPr lang="pt-BR" sz="2000" smtClean="0"/>
              <a:t> ] [ </a:t>
            </a:r>
            <a:r>
              <a:rPr lang="pt-BR" sz="2000" u="sng" smtClean="0">
                <a:hlinkClick r:id="rId9"/>
              </a:rPr>
              <a:t>CrossRef</a:t>
            </a:r>
            <a:r>
              <a:rPr lang="pt-BR" sz="2000" smtClean="0"/>
              <a:t> ] [ </a:t>
            </a:r>
            <a:r>
              <a:rPr lang="pt-BR" sz="2000" u="sng" smtClean="0">
                <a:hlinkClick r:id="rId10"/>
              </a:rPr>
              <a:t>Google Scholar</a:t>
            </a:r>
            <a:r>
              <a:rPr lang="pt-BR" sz="2000" smtClean="0"/>
              <a:t> ]</a:t>
            </a:r>
          </a:p>
          <a:p>
            <a:pPr>
              <a:lnSpc>
                <a:spcPct val="70000"/>
              </a:lnSpc>
            </a:pPr>
            <a:r>
              <a:rPr lang="pt-BR" sz="2000" smtClean="0"/>
              <a:t>34. Watson RS, Beers SR, Asaro LA, e outros; RESTORE-Cognition Investigators . Associação de insuficiência respiratória aguda na primeira infância com resultados neurocognitivos de longo prazo . </a:t>
            </a:r>
            <a:r>
              <a:rPr lang="pt-BR" sz="2000" i="1" smtClean="0"/>
              <a:t>JAMA</a:t>
            </a:r>
            <a:r>
              <a:rPr lang="pt-BR" sz="2000" smtClean="0"/>
              <a:t> . 2022; 327 ( 9 ):836-845. doi: 10.1001/jama.2022.1480 [ </a:t>
            </a:r>
            <a:r>
              <a:rPr lang="pt-BR" sz="2000" u="sng" smtClean="0">
                <a:hlinkClick r:id="rId11"/>
              </a:rPr>
              <a:t>PMC free article</a:t>
            </a:r>
            <a:r>
              <a:rPr lang="pt-BR" sz="2000" smtClean="0"/>
              <a:t> ] [ </a:t>
            </a:r>
            <a:r>
              <a:rPr lang="pt-BR" sz="2000" u="sng" smtClean="0">
                <a:hlinkClick r:id="rId12"/>
              </a:rPr>
              <a:t>PubMed</a:t>
            </a:r>
            <a:r>
              <a:rPr lang="pt-BR" sz="2000" smtClean="0"/>
              <a:t> ] [ </a:t>
            </a:r>
            <a:r>
              <a:rPr lang="pt-BR" sz="2000" u="sng" smtClean="0">
                <a:hlinkClick r:id="rId13"/>
              </a:rPr>
              <a:t>CrossRef</a:t>
            </a:r>
            <a:r>
              <a:rPr lang="pt-BR" sz="2000" smtClean="0"/>
              <a:t> ] [ </a:t>
            </a:r>
            <a:r>
              <a:rPr lang="pt-BR" sz="2000" u="sng" smtClean="0">
                <a:hlinkClick r:id="rId14"/>
              </a:rPr>
              <a:t>Google Scholar</a:t>
            </a:r>
            <a:r>
              <a:rPr lang="pt-BR" sz="2000" smtClean="0"/>
              <a:t> ]</a:t>
            </a:r>
          </a:p>
          <a:p>
            <a:pPr>
              <a:lnSpc>
                <a:spcPct val="70000"/>
              </a:lnSpc>
            </a:pPr>
            <a:r>
              <a:rPr lang="pt-BR" sz="2000" smtClean="0"/>
              <a:t>35. Horvat CM, Curley MAQ, Girard TD. Seleção de suporte respiratório intermediário após extubação na unidade de terapia intensiva pediátrica . </a:t>
            </a:r>
            <a:r>
              <a:rPr lang="pt-BR" sz="2000" i="1" smtClean="0"/>
              <a:t>JAMA</a:t>
            </a:r>
            <a:r>
              <a:rPr lang="pt-BR" sz="2000" smtClean="0"/>
              <a:t> . 2022; 327 ( 16 ):1550-1552. doi: 10.1001/jama.2022.4637 [ </a:t>
            </a:r>
            <a:r>
              <a:rPr lang="pt-BR" sz="2000" u="sng" smtClean="0">
                <a:hlinkClick r:id="rId15"/>
              </a:rPr>
              <a:t>PubMed</a:t>
            </a:r>
            <a:r>
              <a:rPr lang="pt-BR" sz="2000" smtClean="0"/>
              <a:t> ] [ </a:t>
            </a:r>
            <a:r>
              <a:rPr lang="pt-BR" sz="2000" u="sng" smtClean="0">
                <a:hlinkClick r:id="rId16"/>
              </a:rPr>
              <a:t>CrossRef</a:t>
            </a:r>
            <a:r>
              <a:rPr lang="pt-BR" sz="2000" smtClean="0"/>
              <a:t> ] [ </a:t>
            </a:r>
            <a:r>
              <a:rPr lang="pt-BR" sz="2000" u="sng" smtClean="0">
                <a:hlinkClick r:id="rId17"/>
              </a:rPr>
              <a:t>Google Scholar</a:t>
            </a:r>
            <a:r>
              <a:rPr lang="pt-BR" sz="2000" smtClean="0"/>
              <a:t> ]</a:t>
            </a:r>
          </a:p>
          <a:p>
            <a:pPr>
              <a:lnSpc>
                <a:spcPct val="70000"/>
              </a:lnSpc>
            </a:pPr>
            <a:r>
              <a:rPr lang="pt-BR" sz="2000" smtClean="0"/>
              <a:t>36. Baisch SD, Wheeler WB, Kurachek SC, Cornfield DN. Falha de extubação na incidência e desfechos em terapia intensiva pediátrica . </a:t>
            </a:r>
            <a:r>
              <a:rPr lang="pt-BR" sz="2000" i="1" smtClean="0"/>
              <a:t>Pediatr Crit Care Med</a:t>
            </a:r>
            <a:r>
              <a:rPr lang="pt-BR" sz="2000" smtClean="0"/>
              <a:t> . 2005; 6 ( 3 ):312-318. doi: 10.1097/01.PCC.0000161119.05076.91 [ </a:t>
            </a:r>
            <a:r>
              <a:rPr lang="pt-BR" sz="2000" u="sng" smtClean="0">
                <a:hlinkClick r:id="rId18"/>
              </a:rPr>
              <a:t>PubMed</a:t>
            </a:r>
            <a:r>
              <a:rPr lang="pt-BR" sz="2000" smtClean="0"/>
              <a:t> ] [ </a:t>
            </a:r>
            <a:r>
              <a:rPr lang="pt-BR" sz="2000" u="sng" smtClean="0">
                <a:hlinkClick r:id="rId19"/>
              </a:rPr>
              <a:t>CrossRef</a:t>
            </a:r>
            <a:r>
              <a:rPr lang="pt-BR" sz="2000" smtClean="0"/>
              <a:t> ] [ </a:t>
            </a:r>
            <a:r>
              <a:rPr lang="pt-BR" sz="2000" u="sng" smtClean="0">
                <a:hlinkClick r:id="rId20"/>
              </a:rPr>
              <a:t>Google Scholar</a:t>
            </a:r>
            <a:r>
              <a:rPr lang="pt-BR" sz="2000" smtClean="0"/>
              <a:t> ]</a:t>
            </a:r>
          </a:p>
          <a:p>
            <a:pPr>
              <a:lnSpc>
                <a:spcPct val="70000"/>
              </a:lnSpc>
            </a:pPr>
            <a:r>
              <a:rPr lang="pt-BR" sz="2000" smtClean="0"/>
              <a:t>37. Kilba MF, Salie S, Morrow BM. Fatores de risco e resultados de falha de extubação em uma unidade de terapia intensiva pediátrica terciária sul-africana . </a:t>
            </a:r>
            <a:r>
              <a:rPr lang="pt-BR" sz="2000" i="1" smtClean="0"/>
              <a:t>South Afr ​​J Crit Care</a:t>
            </a:r>
            <a:r>
              <a:rPr lang="pt-BR" sz="2000" smtClean="0"/>
              <a:t> . 2022; 38 ( 1 ). doi: 10.7196/SAJCC.2022.v38i1.513 [ </a:t>
            </a:r>
            <a:r>
              <a:rPr lang="pt-BR" sz="2000" u="sng" smtClean="0">
                <a:hlinkClick r:id="rId21"/>
              </a:rPr>
              <a:t>PMC free article</a:t>
            </a:r>
            <a:r>
              <a:rPr lang="pt-BR" sz="2000" smtClean="0"/>
              <a:t> ] [ </a:t>
            </a:r>
            <a:r>
              <a:rPr lang="pt-BR" sz="2000" u="sng" smtClean="0">
                <a:hlinkClick r:id="rId22"/>
              </a:rPr>
              <a:t>PubMed</a:t>
            </a:r>
            <a:r>
              <a:rPr lang="pt-BR" sz="2000" smtClean="0"/>
              <a:t> ] [ </a:t>
            </a:r>
            <a:r>
              <a:rPr lang="pt-BR" sz="2000" u="sng" smtClean="0">
                <a:hlinkClick r:id="rId23"/>
              </a:rPr>
              <a:t>CrossRef</a:t>
            </a:r>
            <a:r>
              <a:rPr lang="pt-BR" sz="2000" smtClean="0"/>
              <a:t> ] [ </a:t>
            </a:r>
            <a:r>
              <a:rPr lang="pt-BR" sz="2000" u="sng" smtClean="0">
                <a:hlinkClick r:id="rId24"/>
              </a:rPr>
              <a:t>Google Scholar</a:t>
            </a:r>
            <a:r>
              <a:rPr lang="pt-BR" sz="2000" smtClean="0"/>
              <a:t> ]</a:t>
            </a:r>
          </a:p>
          <a:p>
            <a:pPr>
              <a:lnSpc>
                <a:spcPct val="70000"/>
              </a:lnSpc>
            </a:pPr>
            <a:r>
              <a:rPr lang="pt-BR" sz="2000" smtClean="0"/>
              <a:t>38. Fernando SM, Tran A, Sadeghirad B, et al.. Suporte respiratório não invasivo após extubação em adultos criticamente doentes: uma revisão sistemática e meta-análise de rede . </a:t>
            </a:r>
            <a:r>
              <a:rPr lang="pt-BR" sz="2000" i="1" smtClean="0"/>
              <a:t>Medicina Intensiva</a:t>
            </a:r>
            <a:r>
              <a:rPr lang="pt-BR" sz="2000" smtClean="0"/>
              <a:t> . 2022; 48 ( 2 ):137-147. doi: 10.1007/s00134-021-06581-1 [ </a:t>
            </a:r>
            <a:r>
              <a:rPr lang="pt-BR" sz="2000" u="sng" smtClean="0">
                <a:hlinkClick r:id="rId25"/>
              </a:rPr>
              <a:t>PubMed</a:t>
            </a:r>
            <a:r>
              <a:rPr lang="pt-BR" sz="2000" smtClean="0"/>
              <a:t> ] [ </a:t>
            </a:r>
            <a:r>
              <a:rPr lang="pt-BR" sz="2000" u="sng" smtClean="0">
                <a:hlinkClick r:id="rId26"/>
              </a:rPr>
              <a:t>CrossRef</a:t>
            </a:r>
            <a:r>
              <a:rPr lang="pt-BR" sz="2000" smtClean="0"/>
              <a:t> ] [ </a:t>
            </a:r>
            <a:r>
              <a:rPr lang="pt-BR" sz="2000" u="sng" smtClean="0">
                <a:hlinkClick r:id="rId27"/>
              </a:rPr>
              <a:t>Google Scholar</a:t>
            </a:r>
            <a:r>
              <a:rPr lang="pt-BR" sz="2000" smtClean="0"/>
              <a:t> ]</a:t>
            </a:r>
          </a:p>
          <a:p>
            <a:pPr>
              <a:lnSpc>
                <a:spcPct val="70000"/>
              </a:lnSpc>
            </a:pPr>
            <a:r>
              <a:rPr lang="pt-BR" sz="2000" smtClean="0"/>
              <a:t/>
            </a:r>
            <a:br>
              <a:rPr lang="pt-BR" sz="2000" smtClean="0"/>
            </a:br>
            <a:endParaRPr lang="pt-BR" sz="20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p:cNvSpPr>
          <p:nvPr>
            <p:ph type="title"/>
          </p:nvPr>
        </p:nvSpPr>
        <p:spPr/>
        <p:txBody>
          <a:bodyPr/>
          <a:lstStyle/>
          <a:p>
            <a:pPr algn="ctr"/>
            <a:r>
              <a:rPr lang="pt-BR" sz="4000" smtClean="0">
                <a:solidFill>
                  <a:srgbClr val="FF00FF"/>
                </a:solidFill>
                <a:latin typeface="Algerian" pitchFamily="82" charset="0"/>
              </a:rPr>
              <a:t>NOTA DO EDITOR DA PÁGINA NEONATAL </a:t>
            </a:r>
            <a:r>
              <a:rPr lang="pt-BR" sz="4000" smtClean="0">
                <a:solidFill>
                  <a:srgbClr val="FF00FF"/>
                </a:solidFill>
                <a:latin typeface="Algerian" pitchFamily="82" charset="0"/>
                <a:hlinkClick r:id="rId2"/>
              </a:rPr>
              <a:t>WWW.PAULOMARGOTTO.COM.BR</a:t>
            </a:r>
            <a:r>
              <a:rPr lang="pt-BR" sz="4000" smtClean="0">
                <a:solidFill>
                  <a:srgbClr val="FF00FF"/>
                </a:solidFill>
                <a:latin typeface="Algerian" pitchFamily="82" charset="0"/>
              </a:rPr>
              <a:t> DR. PAULO R. MARGOTTO. CONSULTEM TAMBÉM!</a:t>
            </a:r>
          </a:p>
        </p:txBody>
      </p:sp>
      <p:sp>
        <p:nvSpPr>
          <p:cNvPr id="32771" name="Rectangle 3"/>
          <p:cNvSpPr>
            <a:spLocks noGrp="1"/>
          </p:cNvSpPr>
          <p:nvPr>
            <p:ph type="body" idx="1"/>
          </p:nvPr>
        </p:nvSpPr>
        <p:spPr/>
        <p:txBody>
          <a:bodyPr/>
          <a:lstStyle/>
          <a:p>
            <a:pPr>
              <a:buFont typeface="Arial" charset="0"/>
              <a:buNone/>
            </a:pPr>
            <a:r>
              <a:rPr lang="pt-BR" smtClean="0">
                <a:solidFill>
                  <a:srgbClr val="3333FF"/>
                </a:solidFill>
              </a:rPr>
              <a:t>             </a:t>
            </a:r>
          </a:p>
          <a:p>
            <a:pPr algn="ctr">
              <a:buFont typeface="Arial" charset="0"/>
              <a:buNone/>
            </a:pPr>
            <a:r>
              <a:rPr lang="pt-BR" smtClean="0">
                <a:solidFill>
                  <a:srgbClr val="3333FF"/>
                </a:solidFill>
              </a:rPr>
              <a:t>                </a:t>
            </a:r>
            <a:r>
              <a:rPr lang="pt-BR" b="1" smtClean="0">
                <a:solidFill>
                  <a:srgbClr val="3333FF"/>
                </a:solidFill>
              </a:rPr>
              <a:t>Como extubamos? E quando CPAP inicia falhar? O que diz o Consenso Europeu sobre SDR- 2022?</a:t>
            </a:r>
          </a:p>
        </p:txBody>
      </p:sp>
      <p:pic>
        <p:nvPicPr>
          <p:cNvPr id="32772" name="Picture 4"/>
          <p:cNvPicPr>
            <a:picLocks noChangeAspect="1" noChangeArrowheads="1"/>
          </p:cNvPicPr>
          <p:nvPr/>
        </p:nvPicPr>
        <p:blipFill>
          <a:blip r:embed="rId3"/>
          <a:srcRect/>
          <a:stretch>
            <a:fillRect/>
          </a:stretch>
        </p:blipFill>
        <p:spPr bwMode="auto">
          <a:xfrm>
            <a:off x="3506788" y="3205163"/>
            <a:ext cx="5591175" cy="3195637"/>
          </a:xfrm>
          <a:prstGeom prst="rect">
            <a:avLst/>
          </a:prstGeom>
          <a:noFill/>
        </p:spPr>
      </p:pic>
      <p:sp>
        <p:nvSpPr>
          <p:cNvPr id="32773" name="Text Box 5"/>
          <p:cNvSpPr txBox="1">
            <a:spLocks noChangeArrowheads="1"/>
          </p:cNvSpPr>
          <p:nvPr/>
        </p:nvSpPr>
        <p:spPr bwMode="auto">
          <a:xfrm>
            <a:off x="2976563" y="6491288"/>
            <a:ext cx="7042150" cy="366712"/>
          </a:xfrm>
          <a:prstGeom prst="rect">
            <a:avLst/>
          </a:prstGeom>
          <a:noFill/>
          <a:ln w="9525">
            <a:noFill/>
            <a:miter lim="800000"/>
            <a:headEnd/>
            <a:tailEnd/>
          </a:ln>
          <a:effectLst/>
        </p:spPr>
        <p:txBody>
          <a:bodyPr wrap="none">
            <a:spAutoFit/>
          </a:bodyPr>
          <a:lstStyle/>
          <a:p>
            <a:r>
              <a:rPr lang="pt-BR">
                <a:solidFill>
                  <a:srgbClr val="FF00FF"/>
                </a:solidFill>
              </a:rPr>
              <a:t>Drs. Amanda Franco (R5), Paulo R. Margotto e Joseleide de Castro</a:t>
            </a:r>
          </a:p>
        </p:txBody>
      </p:sp>
      <p:sp>
        <p:nvSpPr>
          <p:cNvPr id="32774" name="Text Box 6"/>
          <p:cNvSpPr txBox="1">
            <a:spLocks noChangeArrowheads="1"/>
          </p:cNvSpPr>
          <p:nvPr/>
        </p:nvSpPr>
        <p:spPr bwMode="auto">
          <a:xfrm>
            <a:off x="9104313" y="6113463"/>
            <a:ext cx="858837" cy="274637"/>
          </a:xfrm>
          <a:prstGeom prst="rect">
            <a:avLst/>
          </a:prstGeom>
          <a:noFill/>
          <a:ln w="9525">
            <a:noFill/>
            <a:miter lim="800000"/>
            <a:headEnd/>
            <a:tailEnd/>
          </a:ln>
          <a:effectLst/>
        </p:spPr>
        <p:txBody>
          <a:bodyPr wrap="none">
            <a:spAutoFit/>
          </a:bodyPr>
          <a:lstStyle/>
          <a:p>
            <a:r>
              <a:rPr lang="pt-BR" sz="1200"/>
              <a:t>26/7/2023</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p:cNvSpPr>
          <p:nvPr>
            <p:ph type="title"/>
          </p:nvPr>
        </p:nvSpPr>
        <p:spPr>
          <a:xfrm>
            <a:off x="1073150" y="-334963"/>
            <a:ext cx="10515600" cy="1325563"/>
          </a:xfrm>
        </p:spPr>
        <p:txBody>
          <a:bodyPr/>
          <a:lstStyle/>
          <a:p>
            <a:pPr algn="ctr"/>
            <a:r>
              <a:rPr lang="pt-BR" sz="2400" b="1" smtClean="0">
                <a:solidFill>
                  <a:srgbClr val="FF00FF"/>
                </a:solidFill>
              </a:rPr>
              <a:t>COMO EXTUBAMOS</a:t>
            </a:r>
          </a:p>
        </p:txBody>
      </p:sp>
      <p:sp>
        <p:nvSpPr>
          <p:cNvPr id="33795" name="Rectangle 3"/>
          <p:cNvSpPr>
            <a:spLocks noGrp="1"/>
          </p:cNvSpPr>
          <p:nvPr>
            <p:ph type="body" idx="1"/>
          </p:nvPr>
        </p:nvSpPr>
        <p:spPr>
          <a:xfrm>
            <a:off x="900113" y="1114425"/>
            <a:ext cx="11291887" cy="5743575"/>
          </a:xfrm>
        </p:spPr>
        <p:txBody>
          <a:bodyPr/>
          <a:lstStyle/>
          <a:p>
            <a:pPr algn="ctr">
              <a:lnSpc>
                <a:spcPct val="70000"/>
              </a:lnSpc>
              <a:buFont typeface="Arial" charset="0"/>
              <a:buNone/>
            </a:pPr>
            <a:r>
              <a:rPr lang="pt-BR" sz="2000" b="1" smtClean="0">
                <a:solidFill>
                  <a:srgbClr val="3333FF"/>
                </a:solidFill>
                <a:latin typeface="Book Antiqua" pitchFamily="18" charset="0"/>
              </a:rPr>
              <a:t>EXTUBAÇÃO SOB VISUALIZAÇÃO DIRETA, COM O INTUITO DE EVITAR FALHA DE EXTUBAÇÃO (TÉCNICA DR WUNG modificada)</a:t>
            </a:r>
          </a:p>
          <a:p>
            <a:pPr>
              <a:lnSpc>
                <a:spcPct val="70000"/>
              </a:lnSpc>
              <a:buFont typeface="Arial" charset="0"/>
              <a:buNone/>
            </a:pPr>
            <a:r>
              <a:rPr lang="pt-BR" sz="1800" b="1" smtClean="0"/>
              <a:t/>
            </a:r>
            <a:br>
              <a:rPr lang="pt-BR" sz="1800" b="1" smtClean="0"/>
            </a:br>
            <a:r>
              <a:rPr lang="pt-BR" sz="1800" b="1" smtClean="0"/>
              <a:t>                                           PARA OS RECÉM-NASCIDOS ≥1000 GRAMAS VENTILADOS &gt;7DIAS</a:t>
            </a:r>
            <a:endParaRPr lang="pt-BR" sz="1800" smtClean="0"/>
          </a:p>
          <a:p>
            <a:pPr>
              <a:lnSpc>
                <a:spcPct val="70000"/>
              </a:lnSpc>
              <a:buFont typeface="Arial" charset="0"/>
              <a:buNone/>
            </a:pPr>
            <a:r>
              <a:rPr lang="pt-BR" sz="1800" smtClean="0"/>
              <a:t/>
            </a:r>
            <a:br>
              <a:rPr lang="pt-BR" sz="1800" smtClean="0"/>
            </a:br>
            <a:r>
              <a:rPr lang="pt-BR" sz="1800" smtClean="0"/>
              <a:t>- Inicialmente deve-se </a:t>
            </a:r>
            <a:r>
              <a:rPr lang="pt-BR" sz="1800" b="1" smtClean="0"/>
              <a:t>colocar o paciente em modo ventilatório SIMV</a:t>
            </a:r>
            <a:r>
              <a:rPr lang="pt-BR" sz="1800" smtClean="0"/>
              <a:t>, deixando-o respirar espontaneamente, com um volume corrente adequado. Reduzir os parâmetros da VM e deixar uma pressão de suporte o mais baixo possível (igual a PEEP ou 1 ponto acima)</a:t>
            </a:r>
            <a:br>
              <a:rPr lang="pt-BR" sz="1800" smtClean="0"/>
            </a:br>
            <a:r>
              <a:rPr lang="pt-BR" sz="1800" smtClean="0"/>
              <a:t>- Em seguida, </a:t>
            </a:r>
            <a:r>
              <a:rPr lang="pt-BR" sz="1800" b="1" smtClean="0"/>
              <a:t>aspirar a cânula orotraqueal</a:t>
            </a:r>
            <a:r>
              <a:rPr lang="pt-BR" sz="1800" smtClean="0"/>
              <a:t> (COT), idealmente com sistema aberto. Checar a posição da COT na rima labial (ex: 7cm). Aumentar a FiO2 em 20%. Lateralizar a cabeça para a esquerda ou direita e introduzir sonda 2 cm além da quantidade da COT introduzida (ex: 9cm) e aspirar. Em seguida repetir lateralizando para o outro lado. A ideia dessa técnica é a tentativa de aspirar ambos os  pulmões. Após, retornar a FiO2 para a anterior.</a:t>
            </a:r>
            <a:br>
              <a:rPr lang="pt-BR" sz="1800" smtClean="0"/>
            </a:br>
            <a:r>
              <a:rPr lang="pt-BR" sz="1800" smtClean="0"/>
              <a:t>- </a:t>
            </a:r>
            <a:r>
              <a:rPr lang="pt-BR" sz="1800" b="1" smtClean="0"/>
              <a:t>Fixar uma sonda número 8 na lateral do laringoscópio</a:t>
            </a:r>
            <a:r>
              <a:rPr lang="pt-BR" sz="1800" smtClean="0"/>
              <a:t>, contralateral ao lado que será a passagem da COT. Esta sonda número 8 será conectada a um fluxo de 5 L/min de oxigênio, fornecendo uma FiO2 de 100% continua na via aérea ou hipofaringe</a:t>
            </a:r>
            <a:br>
              <a:rPr lang="pt-BR" sz="1800" smtClean="0"/>
            </a:br>
            <a:r>
              <a:rPr lang="pt-BR" sz="1800" smtClean="0"/>
              <a:t>- Realizar a laringoscopia, avaliar a glote ao redor da COT. Aplicar</a:t>
            </a:r>
            <a:br>
              <a:rPr lang="pt-BR" sz="1800" smtClean="0"/>
            </a:br>
            <a:r>
              <a:rPr lang="pt-BR" sz="1800" smtClean="0"/>
              <a:t>epinefrina diretamente sobre a glote, através de um cotonete longo</a:t>
            </a:r>
            <a:br>
              <a:rPr lang="pt-BR" sz="1800" smtClean="0"/>
            </a:br>
            <a:r>
              <a:rPr lang="pt-BR" sz="1800" smtClean="0"/>
              <a:t>(usamos o de </a:t>
            </a:r>
            <a:r>
              <a:rPr lang="pt-BR" sz="1800" i="1" smtClean="0"/>
              <a:t>swab</a:t>
            </a:r>
            <a:r>
              <a:rPr lang="pt-BR" sz="1800" smtClean="0"/>
              <a:t>) embebido em epinefrina 1:1000, "pintando" a região.</a:t>
            </a:r>
            <a:br>
              <a:rPr lang="pt-BR" sz="1800" smtClean="0"/>
            </a:br>
            <a:r>
              <a:rPr lang="pt-BR" sz="1800" smtClean="0"/>
              <a:t>- </a:t>
            </a:r>
            <a:r>
              <a:rPr lang="pt-BR" sz="1800" b="1" smtClean="0"/>
              <a:t>Proceder à extubação / retirada da COT.</a:t>
            </a:r>
            <a:r>
              <a:rPr lang="pt-BR" sz="1800" smtClean="0"/>
              <a:t/>
            </a:r>
            <a:br>
              <a:rPr lang="pt-BR" sz="1800" smtClean="0"/>
            </a:br>
            <a:r>
              <a:rPr lang="pt-BR" sz="1800" smtClean="0"/>
              <a:t>- </a:t>
            </a:r>
            <a:r>
              <a:rPr lang="pt-BR" sz="1800" b="1" smtClean="0"/>
              <a:t>Aspirar diretamente inserindo a sonda abaixo das cordas vocais,</a:t>
            </a:r>
            <a:r>
              <a:rPr lang="pt-BR" sz="1800" smtClean="0"/>
              <a:t> em caso de secreção visível na região ou secreção residual na ponta da COT retirada.</a:t>
            </a:r>
            <a:br>
              <a:rPr lang="pt-BR" sz="1800" smtClean="0"/>
            </a:br>
            <a:r>
              <a:rPr lang="pt-BR" sz="1800" smtClean="0"/>
              <a:t>- Em seguida</a:t>
            </a:r>
            <a:r>
              <a:rPr lang="pt-BR" sz="1800" b="1" smtClean="0"/>
              <a:t>, realizar a inspeção da glote</a:t>
            </a:r>
            <a:r>
              <a:rPr lang="pt-BR" sz="1800" smtClean="0"/>
              <a:t>. Se estiver muito edemaciada ou hiperemiada, aplicar novamente epinefrina com um cotonete longo diretamente nas cordas vocais, "pintando" a região, fazendo com o que a área hiperemiada  empalideça imediatamente.</a:t>
            </a:r>
          </a:p>
          <a:p>
            <a:pPr>
              <a:lnSpc>
                <a:spcPct val="70000"/>
              </a:lnSpc>
              <a:buFont typeface="Arial" charset="0"/>
              <a:buNone/>
            </a:pPr>
            <a:r>
              <a:rPr lang="pt-BR" sz="1800" smtClean="0"/>
              <a:t>- O procedimento dura entre 1-2 minutos, e depois coloca em CPAP em selo d´água previamente preparado</a:t>
            </a:r>
          </a:p>
        </p:txBody>
      </p:sp>
      <p:sp>
        <p:nvSpPr>
          <p:cNvPr id="33796" name="Rectangle 4"/>
          <p:cNvSpPr>
            <a:spLocks noChangeArrowheads="1"/>
          </p:cNvSpPr>
          <p:nvPr/>
        </p:nvSpPr>
        <p:spPr bwMode="auto">
          <a:xfrm>
            <a:off x="0" y="569913"/>
            <a:ext cx="11726863" cy="411162"/>
          </a:xfrm>
          <a:prstGeom prst="rect">
            <a:avLst/>
          </a:prstGeom>
          <a:noFill/>
          <a:ln w="9525">
            <a:noFill/>
            <a:miter lim="800000"/>
            <a:headEnd/>
            <a:tailEnd/>
          </a:ln>
          <a:effectLst/>
        </p:spPr>
        <p:txBody>
          <a:bodyPr wrap="none" lIns="0" tIns="0" rIns="0" bIns="0" anchor="ctr">
            <a:spAutoFit/>
          </a:bodyPr>
          <a:lstStyle/>
          <a:p>
            <a:pPr algn="ctr"/>
            <a:r>
              <a:rPr lang="pt-BR" sz="1400" b="1">
                <a:solidFill>
                  <a:srgbClr val="3333FF"/>
                </a:solidFill>
                <a:latin typeface="Lato" pitchFamily="34" charset="0"/>
              </a:rPr>
              <a:t>ASSISTÊNCIA RESPIRAT</a:t>
            </a:r>
            <a:r>
              <a:rPr lang="pt-BR" sz="1400" b="1">
                <a:solidFill>
                  <a:srgbClr val="3333FF"/>
                </a:solidFill>
                <a:latin typeface="Calibri"/>
              </a:rPr>
              <a:t>Ó</a:t>
            </a:r>
            <a:r>
              <a:rPr lang="pt-BR" sz="1400" b="1">
                <a:solidFill>
                  <a:srgbClr val="3333FF"/>
                </a:solidFill>
                <a:latin typeface="Lato" pitchFamily="34" charset="0"/>
              </a:rPr>
              <a:t>RIA AO REC</a:t>
            </a:r>
            <a:r>
              <a:rPr lang="pt-BR" sz="1400" b="1">
                <a:solidFill>
                  <a:srgbClr val="3333FF"/>
                </a:solidFill>
                <a:latin typeface="Calibri"/>
              </a:rPr>
              <a:t>É</a:t>
            </a:r>
            <a:r>
              <a:rPr lang="pt-BR" sz="1400" b="1">
                <a:solidFill>
                  <a:srgbClr val="3333FF"/>
                </a:solidFill>
                <a:latin typeface="Lato" pitchFamily="34" charset="0"/>
              </a:rPr>
              <a:t>M-NASCIDO</a:t>
            </a:r>
          </a:p>
          <a:p>
            <a:pPr algn="ctr" eaLnBrk="0" hangingPunct="0"/>
            <a:r>
              <a:rPr lang="pt-BR" sz="1300">
                <a:solidFill>
                  <a:srgbClr val="3333FF"/>
                </a:solidFill>
                <a:ea typeface="Source Sans Pro"/>
                <a:cs typeface="Source Sans Pro"/>
              </a:rPr>
              <a:t>Paulo R. Margotto, Fabiana Pontes, Renata Araripe, Diogo Pedroso, Adriana Kawaguchi, Maria Eduarda Canellas de Castro, </a:t>
            </a:r>
            <a:r>
              <a:rPr lang="pt-BR" sz="1300">
                <a:solidFill>
                  <a:srgbClr val="3333FF"/>
                </a:solidFill>
                <a:latin typeface="Calibri"/>
                <a:ea typeface="Source Sans Pro"/>
                <a:cs typeface="Source Sans Pro"/>
              </a:rPr>
              <a:t> </a:t>
            </a:r>
            <a:r>
              <a:rPr lang="pt-BR" sz="1300">
                <a:solidFill>
                  <a:srgbClr val="3333FF"/>
                </a:solidFill>
                <a:ea typeface="Source Sans Pro"/>
                <a:cs typeface="Source Sans Pro"/>
              </a:rPr>
              <a:t>Jefferson Guimarães de Resende</a:t>
            </a:r>
            <a:endParaRPr lang="pt-BR">
              <a:solidFill>
                <a:srgbClr val="3333FF"/>
              </a:solidFill>
              <a:latin typeface="Calibri" pitchFamily="34" charset="0"/>
            </a:endParaRPr>
          </a:p>
        </p:txBody>
      </p:sp>
      <p:pic>
        <p:nvPicPr>
          <p:cNvPr id="33797" name="Picture 5" descr="doc">
            <a:hlinkClick r:id="rId2" tooltip="NOVO-Assist_Vent_Mecan"/>
          </p:cNvPr>
          <p:cNvPicPr>
            <a:picLocks noChangeAspect="1" noChangeArrowheads="1"/>
          </p:cNvPicPr>
          <p:nvPr/>
        </p:nvPicPr>
        <p:blipFill>
          <a:blip r:embed="rId3"/>
          <a:srcRect/>
          <a:stretch>
            <a:fillRect/>
          </a:stretch>
        </p:blipFill>
        <p:spPr bwMode="auto">
          <a:xfrm>
            <a:off x="8482013" y="149225"/>
            <a:ext cx="577850" cy="577850"/>
          </a:xfrm>
          <a:prstGeom prst="rect">
            <a:avLst/>
          </a:prstGeom>
          <a:noFill/>
        </p:spPr>
      </p:pic>
      <p:sp>
        <p:nvSpPr>
          <p:cNvPr id="33798" name="Line 6"/>
          <p:cNvSpPr>
            <a:spLocks noChangeShapeType="1"/>
          </p:cNvSpPr>
          <p:nvPr/>
        </p:nvSpPr>
        <p:spPr bwMode="auto">
          <a:xfrm flipH="1">
            <a:off x="9021763" y="203200"/>
            <a:ext cx="385762" cy="193675"/>
          </a:xfrm>
          <a:prstGeom prst="line">
            <a:avLst/>
          </a:prstGeom>
          <a:noFill/>
          <a:ln w="76200">
            <a:solidFill>
              <a:srgbClr val="FF00FF"/>
            </a:solidFill>
            <a:round/>
            <a:headEnd/>
            <a:tailEnd type="triangle" w="med" len="med"/>
          </a:ln>
          <a:effectLst/>
        </p:spPr>
        <p:txBody>
          <a:bodyPr/>
          <a:lstStyle/>
          <a:p>
            <a:endParaRPr lang="pt-BR"/>
          </a:p>
        </p:txBody>
      </p:sp>
      <p:sp>
        <p:nvSpPr>
          <p:cNvPr id="33799" name="Text Box 7"/>
          <p:cNvSpPr txBox="1">
            <a:spLocks noChangeArrowheads="1"/>
          </p:cNvSpPr>
          <p:nvPr/>
        </p:nvSpPr>
        <p:spPr bwMode="auto">
          <a:xfrm>
            <a:off x="9398000" y="-20639"/>
            <a:ext cx="2609850" cy="641351"/>
          </a:xfrm>
          <a:prstGeom prst="rect">
            <a:avLst/>
          </a:prstGeom>
          <a:noFill/>
          <a:ln w="9525">
            <a:noFill/>
            <a:miter lim="800000"/>
            <a:headEnd/>
            <a:tailEnd/>
          </a:ln>
          <a:effectLst/>
        </p:spPr>
        <p:txBody>
          <a:bodyPr wrap="none">
            <a:spAutoFit/>
          </a:bodyPr>
          <a:lstStyle/>
          <a:p>
            <a:pPr algn="ctr"/>
            <a:r>
              <a:rPr lang="pt-BR">
                <a:solidFill>
                  <a:srgbClr val="3333FF"/>
                </a:solidFill>
              </a:rPr>
              <a:t>Clicar aqui com o eslide</a:t>
            </a:r>
          </a:p>
          <a:p>
            <a:pPr algn="ctr"/>
            <a:r>
              <a:rPr lang="pt-BR">
                <a:solidFill>
                  <a:srgbClr val="3333FF"/>
                </a:solidFill>
              </a:rPr>
              <a:t>Aberto</a:t>
            </a:r>
            <a:r>
              <a:rPr lang="pt-BR"/>
              <a: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p:cNvSpPr>
          <p:nvPr>
            <p:ph type="body" idx="1"/>
          </p:nvPr>
        </p:nvSpPr>
        <p:spPr>
          <a:xfrm>
            <a:off x="0" y="152400"/>
            <a:ext cx="12192000" cy="6705600"/>
          </a:xfrm>
        </p:spPr>
        <p:txBody>
          <a:bodyPr/>
          <a:lstStyle/>
          <a:p>
            <a:pPr>
              <a:lnSpc>
                <a:spcPct val="70000"/>
              </a:lnSpc>
              <a:buFont typeface="Arial" charset="0"/>
              <a:buNone/>
            </a:pPr>
            <a:r>
              <a:rPr lang="pt-BR" sz="2000" smtClean="0">
                <a:sym typeface="Wingdings" pitchFamily="2" charset="2"/>
              </a:rPr>
              <a:t></a:t>
            </a:r>
            <a:r>
              <a:rPr lang="pt-BR" sz="2000" smtClean="0"/>
              <a:t>Pulmões bem ventilados, sinais vitais e gases normais</a:t>
            </a:r>
            <a:endParaRPr lang="pt-BR" sz="2000" smtClean="0">
              <a:sym typeface="Wingdings" pitchFamily="2" charset="2"/>
            </a:endParaRPr>
          </a:p>
          <a:p>
            <a:pPr>
              <a:lnSpc>
                <a:spcPct val="70000"/>
              </a:lnSpc>
              <a:buFont typeface="Arial" charset="0"/>
              <a:buNone/>
            </a:pPr>
            <a:r>
              <a:rPr lang="pt-BR" sz="2000" smtClean="0">
                <a:sym typeface="Wingdings" pitchFamily="2" charset="2"/>
              </a:rPr>
              <a:t></a:t>
            </a:r>
            <a:r>
              <a:rPr lang="pt-BR" sz="2000" smtClean="0"/>
              <a:t>Esvaziamento gástrico</a:t>
            </a:r>
            <a:endParaRPr lang="pt-BR" sz="2000" smtClean="0">
              <a:sym typeface="Wingdings" pitchFamily="2" charset="2"/>
            </a:endParaRPr>
          </a:p>
          <a:p>
            <a:pPr>
              <a:lnSpc>
                <a:spcPct val="70000"/>
              </a:lnSpc>
              <a:buFont typeface="Arial" charset="0"/>
              <a:buNone/>
            </a:pPr>
            <a:r>
              <a:rPr lang="pt-BR" sz="2000" smtClean="0">
                <a:sym typeface="Wingdings" pitchFamily="2" charset="2"/>
              </a:rPr>
              <a:t></a:t>
            </a:r>
            <a:r>
              <a:rPr lang="pt-BR" sz="2000" smtClean="0"/>
              <a:t>Aspirar vias aéreas superiores e tubo endotraqueal</a:t>
            </a:r>
          </a:p>
          <a:p>
            <a:pPr>
              <a:lnSpc>
                <a:spcPct val="70000"/>
              </a:lnSpc>
              <a:buFont typeface="Arial" charset="0"/>
              <a:buNone/>
            </a:pPr>
            <a:r>
              <a:rPr lang="pt-BR" sz="2000" smtClean="0"/>
              <a:t>- Extubar </a:t>
            </a:r>
            <a:r>
              <a:rPr lang="pt-BR" sz="2000" b="1" smtClean="0"/>
              <a:t>e </a:t>
            </a:r>
            <a:r>
              <a:rPr lang="pt-BR" sz="2000" b="1" smtClean="0">
                <a:solidFill>
                  <a:srgbClr val="3333FF"/>
                </a:solidFill>
              </a:rPr>
              <a:t>CPAPn</a:t>
            </a:r>
            <a:r>
              <a:rPr lang="pt-BR" sz="2000" b="1" smtClean="0"/>
              <a:t> em selo d´agua com </a:t>
            </a:r>
            <a:r>
              <a:rPr lang="pt-BR" sz="2000" b="1" smtClean="0">
                <a:solidFill>
                  <a:srgbClr val="3333FF"/>
                </a:solidFill>
              </a:rPr>
              <a:t>FiO2 de 50%,</a:t>
            </a:r>
            <a:r>
              <a:rPr lang="pt-BR" sz="2000" b="1" smtClean="0"/>
              <a:t> </a:t>
            </a:r>
            <a:r>
              <a:rPr lang="pt-BR" sz="2000" b="1" smtClean="0">
                <a:solidFill>
                  <a:srgbClr val="3333FF"/>
                </a:solidFill>
              </a:rPr>
              <a:t>pressão de 7 cmH2O, aumentando até 8-9 cmH2O se necessário</a:t>
            </a:r>
            <a:r>
              <a:rPr lang="pt-BR" sz="2000" b="1" smtClean="0"/>
              <a:t>; </a:t>
            </a:r>
            <a:r>
              <a:rPr lang="pt-BR" sz="2000" b="1" smtClean="0">
                <a:solidFill>
                  <a:srgbClr val="3333FF"/>
                </a:solidFill>
              </a:rPr>
              <a:t>se falha, NIPPV sincronizada</a:t>
            </a:r>
            <a:r>
              <a:rPr lang="pt-BR" sz="2000" smtClean="0"/>
              <a:t> (</a:t>
            </a:r>
            <a:r>
              <a:rPr lang="pt-BR" sz="2000" i="1" smtClean="0"/>
              <a:t>Nasal Intermittent positive pressure ventilation*</a:t>
            </a:r>
            <a:r>
              <a:rPr lang="pt-BR" sz="2000" smtClean="0"/>
              <a:t>  sincronizada), conhecida entre nós como VNI (ventilação não invasiva, "CPAP nasal ciclado") nos parâmetros:</a:t>
            </a:r>
            <a:r>
              <a:rPr lang="pt-BR" sz="2000" b="1" smtClean="0"/>
              <a:t> </a:t>
            </a:r>
            <a:r>
              <a:rPr lang="pt-BR" sz="2000" smtClean="0"/>
              <a:t>PEEP: 5-6cmH2O; PI: 2 cmH2O a mais da que estava na VMC (espera-se que na pronga exista uma queda de ± 2cmH2O entre a pressão oferecida e a que chega ao pulmão),  TI: 0,4 seg; FR: 20-25 ipm; Fluxo: 8-10 L/min; FiO2: a mesma que estava na ventilação mecânica convencional).Não extubar diretamente para o </a:t>
            </a:r>
            <a:r>
              <a:rPr lang="pt-BR" sz="2000" i="1" smtClean="0"/>
              <a:t>Hood</a:t>
            </a:r>
            <a:r>
              <a:rPr lang="pt-BR" sz="2000" smtClean="0"/>
              <a:t>:   as cordas vocais levam 15 horas para retornar ao normal após a extubação. Esta estratégia melhora a estabilidade da caixa torácica, diminui a possibilidade de atelectasia pós-extubação, reduzindo o risco de re-intubação.  Esta estratégia tem enorme valor principalmente nos bebês menores de 1500 g.</a:t>
            </a:r>
            <a:endParaRPr lang="pt-BR" sz="2000" b="1" smtClean="0"/>
          </a:p>
          <a:p>
            <a:pPr>
              <a:lnSpc>
                <a:spcPct val="70000"/>
              </a:lnSpc>
            </a:pPr>
            <a:r>
              <a:rPr lang="pt-BR" sz="2000" smtClean="0">
                <a:sym typeface="Wingdings" pitchFamily="2" charset="2"/>
              </a:rPr>
              <a:t></a:t>
            </a:r>
            <a:r>
              <a:rPr lang="pt-BR" sz="2000" smtClean="0"/>
              <a:t>Fisioterapia imediata dando ênfase aos lobos superiores e o médio direito, que são mais propícios a colapsar (possuem menos vias aéreas colaterais e os brônquios médio e direito são menores). </a:t>
            </a:r>
            <a:endParaRPr lang="pt-BR" sz="2000" smtClean="0">
              <a:sym typeface="Wingdings" pitchFamily="2" charset="2"/>
            </a:endParaRPr>
          </a:p>
          <a:p>
            <a:pPr>
              <a:lnSpc>
                <a:spcPct val="70000"/>
              </a:lnSpc>
            </a:pPr>
            <a:r>
              <a:rPr lang="pt-BR" sz="2000" smtClean="0">
                <a:sym typeface="Wingdings" pitchFamily="2" charset="2"/>
              </a:rPr>
              <a:t></a:t>
            </a:r>
            <a:r>
              <a:rPr lang="pt-BR" sz="2000" smtClean="0"/>
              <a:t>Ao retirar a cânula, a CPAP nasal deverá estar preparada com FiO</a:t>
            </a:r>
            <a:r>
              <a:rPr lang="pt-BR" sz="2000" b="1" smtClean="0"/>
              <a:t>2</a:t>
            </a:r>
            <a:r>
              <a:rPr lang="pt-BR" sz="2000" smtClean="0"/>
              <a:t> de 50% (avaliar pelo oxímetro). </a:t>
            </a:r>
            <a:endParaRPr lang="pt-BR" sz="2000" smtClean="0">
              <a:sym typeface="Wingdings" pitchFamily="2" charset="2"/>
            </a:endParaRPr>
          </a:p>
          <a:p>
            <a:pPr>
              <a:lnSpc>
                <a:spcPct val="70000"/>
              </a:lnSpc>
            </a:pPr>
            <a:r>
              <a:rPr lang="pt-BR" sz="2000" smtClean="0">
                <a:sym typeface="Wingdings" pitchFamily="2" charset="2"/>
              </a:rPr>
              <a:t></a:t>
            </a:r>
            <a:r>
              <a:rPr lang="pt-BR" sz="2000" smtClean="0"/>
              <a:t>Fisioterapia 3/3 h durante 12 horas (de acordo com a clínica e o RX de tórax; este deverá ser feito 2 horas após a extubação). </a:t>
            </a:r>
            <a:endParaRPr lang="pt-BR" sz="2000" smtClean="0">
              <a:sym typeface="Wingdings" pitchFamily="2" charset="2"/>
            </a:endParaRPr>
          </a:p>
          <a:p>
            <a:pPr>
              <a:lnSpc>
                <a:spcPct val="70000"/>
              </a:lnSpc>
            </a:pPr>
            <a:r>
              <a:rPr lang="pt-BR" sz="2000" smtClean="0">
                <a:sym typeface="Wingdings" pitchFamily="2" charset="2"/>
              </a:rPr>
              <a:t></a:t>
            </a:r>
            <a:r>
              <a:rPr lang="pt-BR" sz="2000" smtClean="0"/>
              <a:t> Vigilância rigorosa.</a:t>
            </a:r>
            <a:endParaRPr lang="pt-BR" sz="2000" smtClean="0">
              <a:sym typeface="Wingdings" pitchFamily="2" charset="2"/>
            </a:endParaRPr>
          </a:p>
          <a:p>
            <a:pPr>
              <a:lnSpc>
                <a:spcPct val="70000"/>
              </a:lnSpc>
            </a:pPr>
            <a:r>
              <a:rPr lang="pt-BR" sz="2000" smtClean="0">
                <a:sym typeface="Wingdings" pitchFamily="2" charset="2"/>
              </a:rPr>
              <a:t></a:t>
            </a:r>
            <a:r>
              <a:rPr lang="pt-BR" sz="2000" smtClean="0"/>
              <a:t> Gasometria 2 h após a extubação</a:t>
            </a:r>
            <a:endParaRPr lang="pt-BR" sz="2000" smtClean="0">
              <a:sym typeface="Wingdings" pitchFamily="2" charset="2"/>
            </a:endParaRPr>
          </a:p>
          <a:p>
            <a:pPr>
              <a:lnSpc>
                <a:spcPct val="70000"/>
              </a:lnSpc>
            </a:pPr>
            <a:r>
              <a:rPr lang="pt-BR" sz="2000" smtClean="0">
                <a:sym typeface="Wingdings" pitchFamily="2" charset="2"/>
              </a:rPr>
              <a:t></a:t>
            </a:r>
            <a:r>
              <a:rPr lang="pt-BR" sz="2000" smtClean="0"/>
              <a:t> Mudar de decúbito 2/2 h:	Dorsal, dorsal proclive, lateral direito e lateral esquerdo</a:t>
            </a:r>
          </a:p>
          <a:p>
            <a:pPr>
              <a:lnSpc>
                <a:spcPct val="70000"/>
              </a:lnSpc>
            </a:pPr>
            <a:r>
              <a:rPr lang="pt-BR" sz="2000" smtClean="0"/>
              <a:t>                                          Manter em dieta zero nas primeiras </a:t>
            </a:r>
            <a:r>
              <a:rPr lang="pt-BR" sz="2000" b="1" smtClean="0"/>
              <a:t>6 horas</a:t>
            </a:r>
          </a:p>
          <a:p>
            <a:pPr>
              <a:lnSpc>
                <a:spcPct val="70000"/>
              </a:lnSpc>
            </a:pPr>
            <a:r>
              <a:rPr lang="pt-BR" sz="2000" b="1" smtClean="0"/>
              <a:t>*</a:t>
            </a:r>
            <a:r>
              <a:rPr lang="pt-BR" sz="2000" smtClean="0"/>
              <a:t> Ao se usar VNI utiliza-se uma pressão média nas vias aéreas MAIOR do que se usa com CPAP</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p:cNvSpPr>
          <p:nvPr>
            <p:ph type="body" idx="1"/>
          </p:nvPr>
        </p:nvSpPr>
        <p:spPr>
          <a:xfrm>
            <a:off x="838200" y="881063"/>
            <a:ext cx="11353800" cy="5976937"/>
          </a:xfrm>
        </p:spPr>
        <p:txBody>
          <a:bodyPr/>
          <a:lstStyle/>
          <a:p>
            <a:pPr>
              <a:lnSpc>
                <a:spcPct val="80000"/>
              </a:lnSpc>
            </a:pPr>
            <a:r>
              <a:rPr lang="pt-BR" sz="2400" b="1" smtClean="0"/>
              <a:t>**</a:t>
            </a:r>
            <a:r>
              <a:rPr lang="pt-BR" sz="2400" smtClean="0"/>
              <a:t> Segundo Buzzella B et al,  o uso de maior pressão positiva contínua nas vias aéreas (7-9 cmH2O versos 4-6 cmH2O) que resultou em menor falha de extubação, pode ter consequências fisiológicas não intencionais, incluindo a reduzida complacência do sistema respiratório e amento do espaço morto anatômico.  Estas consequências podem ocorrer mais provavelmente quando os níveis mais altos de CPAP nasal são usados em crianças com pulmões relativamente normais do que na população de recém-nascidos com doença pulmonar residual incluída neste ensaio. Devido o presente estudo ter prematuros com doença pulmonar residual como evidenciado pela sua necessidade de oxigênio suplementar que foram ventilados por até 6 semanas antes de sua primeira extubação, </a:t>
            </a:r>
            <a:r>
              <a:rPr lang="pt-BR" sz="2400" b="1" smtClean="0"/>
              <a:t>estes resultados não podem ser extrapolados para bebês extubados nas fases precoces da doença respiratória</a:t>
            </a:r>
            <a:r>
              <a:rPr lang="pt-BR" sz="2400" smtClean="0"/>
              <a:t> </a:t>
            </a:r>
            <a:r>
              <a:rPr lang="pt-BR" sz="2400" b="1" smtClean="0"/>
              <a:t>ou para aqueles com o requerimento mínimo de oxigênio</a:t>
            </a:r>
            <a:r>
              <a:rPr lang="pt-BR" sz="2400" smtClean="0"/>
              <a:t>, devido ao maior risco  de complicações por causa das altas pressões positivas contínuas nas vias aéreas.</a:t>
            </a:r>
          </a:p>
          <a:p>
            <a:pPr>
              <a:lnSpc>
                <a:spcPct val="80000"/>
              </a:lnSpc>
            </a:pPr>
            <a:r>
              <a:rPr lang="pt-BR" sz="2400" smtClean="0"/>
              <a:t>                    </a:t>
            </a:r>
            <a:r>
              <a:rPr lang="pt-BR" sz="2400" b="1" smtClean="0"/>
              <a:t>Segundo Bancalari e Claure, os preditores de sucesso na extubação são: nível de FiO2 e suporte ventilatório</a:t>
            </a:r>
          </a:p>
          <a:p>
            <a:pPr lvl="1">
              <a:lnSpc>
                <a:spcPct val="80000"/>
              </a:lnSpc>
            </a:pPr>
            <a:r>
              <a:rPr lang="pt-BR" sz="2000" b="1" smtClean="0"/>
              <a:t>FiO2: 30 – 40%</a:t>
            </a:r>
          </a:p>
          <a:p>
            <a:pPr lvl="1">
              <a:lnSpc>
                <a:spcPct val="80000"/>
              </a:lnSpc>
            </a:pPr>
            <a:r>
              <a:rPr lang="pt-BR" sz="2000" b="1" smtClean="0"/>
              <a:t>FR&lt; 15</a:t>
            </a:r>
          </a:p>
          <a:p>
            <a:pPr lvl="1">
              <a:lnSpc>
                <a:spcPct val="80000"/>
              </a:lnSpc>
            </a:pPr>
            <a:r>
              <a:rPr lang="pt-BR" sz="2000" b="1" smtClean="0"/>
              <a:t>PIP: 15 cmH2O</a:t>
            </a:r>
          </a:p>
          <a:p>
            <a:pPr lvl="1">
              <a:lnSpc>
                <a:spcPct val="80000"/>
              </a:lnSpc>
            </a:pPr>
            <a:r>
              <a:rPr lang="pt-BR" sz="2000" b="1" smtClean="0"/>
              <a:t>Níveis de gases aceitáveis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p:cNvSpPr>
          <p:nvPr>
            <p:ph type="body" idx="1"/>
          </p:nvPr>
        </p:nvSpPr>
        <p:spPr>
          <a:xfrm>
            <a:off x="838200" y="681038"/>
            <a:ext cx="11353800" cy="6176962"/>
          </a:xfrm>
        </p:spPr>
        <p:txBody>
          <a:bodyPr/>
          <a:lstStyle/>
          <a:p>
            <a:pPr>
              <a:lnSpc>
                <a:spcPct val="70000"/>
              </a:lnSpc>
              <a:buFont typeface="Arial" charset="0"/>
              <a:buNone/>
            </a:pPr>
            <a:r>
              <a:rPr lang="pt-BR" sz="2400" b="1" smtClean="0">
                <a:solidFill>
                  <a:srgbClr val="FF0000"/>
                </a:solidFill>
              </a:rPr>
              <a:t>                                               Falha de extubação</a:t>
            </a:r>
            <a:endParaRPr lang="pt-BR" sz="2400" smtClean="0">
              <a:solidFill>
                <a:srgbClr val="FF0000"/>
              </a:solidFill>
            </a:endParaRPr>
          </a:p>
          <a:p>
            <a:pPr>
              <a:lnSpc>
                <a:spcPct val="70000"/>
              </a:lnSpc>
            </a:pPr>
            <a:r>
              <a:rPr lang="pt-BR" sz="2400" smtClean="0"/>
              <a:t>Nos prematuros extremos chega a 40-80%. É tanto maior quanto mais agressivamente o prematuro foi ventilado, devido a lesão  pulmonar ocasionada. Conseqüências da falha de extubação:</a:t>
            </a:r>
          </a:p>
          <a:p>
            <a:pPr>
              <a:lnSpc>
                <a:spcPct val="70000"/>
              </a:lnSpc>
              <a:buFont typeface="Arial" charset="0"/>
              <a:buNone/>
            </a:pPr>
            <a:r>
              <a:rPr lang="pt-BR" sz="2400" smtClean="0"/>
              <a:t>                            2 x mais usa de corticóide pós-natal</a:t>
            </a:r>
            <a:br>
              <a:rPr lang="pt-BR" sz="2400" smtClean="0"/>
            </a:br>
            <a:r>
              <a:rPr lang="pt-BR" sz="2400" smtClean="0"/>
              <a:t>                         3 x mais displasia broncopulmonar mod/grave</a:t>
            </a:r>
            <a:br>
              <a:rPr lang="pt-BR" sz="2400" smtClean="0"/>
            </a:br>
            <a:r>
              <a:rPr lang="pt-BR" sz="2400" smtClean="0"/>
              <a:t>                         3 x mais óbito</a:t>
            </a:r>
            <a:br>
              <a:rPr lang="pt-BR" sz="2400" smtClean="0"/>
            </a:br>
            <a:r>
              <a:rPr lang="pt-BR" sz="2400" smtClean="0"/>
              <a:t>                         6 x hemorragia intraventricular grave</a:t>
            </a:r>
            <a:br>
              <a:rPr lang="pt-BR" sz="2400" smtClean="0"/>
            </a:br>
            <a:r>
              <a:rPr lang="pt-BR" sz="2400" smtClean="0"/>
              <a:t>                         18 x mais ROP</a:t>
            </a:r>
          </a:p>
          <a:p>
            <a:pPr>
              <a:lnSpc>
                <a:spcPct val="70000"/>
              </a:lnSpc>
            </a:pPr>
            <a:r>
              <a:rPr lang="pt-BR" sz="2400" smtClean="0"/>
              <a:t>             A reintubação em RN&lt;1000g tem sido associada independentemente com a displasia broncopulmonar. </a:t>
            </a:r>
          </a:p>
          <a:p>
            <a:pPr>
              <a:lnSpc>
                <a:spcPct val="70000"/>
              </a:lnSpc>
              <a:buFont typeface="Arial" charset="0"/>
              <a:buNone/>
            </a:pPr>
            <a:r>
              <a:rPr lang="pt-BR" sz="2400" smtClean="0"/>
              <a:t>                                        </a:t>
            </a:r>
            <a:r>
              <a:rPr lang="pt-BR" sz="2400" b="1" smtClean="0">
                <a:solidFill>
                  <a:srgbClr val="3333FF"/>
                </a:solidFill>
              </a:rPr>
              <a:t>Critérios para Reintubação</a:t>
            </a:r>
            <a:endParaRPr lang="pt-BR" sz="2400" smtClean="0">
              <a:solidFill>
                <a:srgbClr val="3333FF"/>
              </a:solidFill>
            </a:endParaRPr>
          </a:p>
          <a:p>
            <a:pPr>
              <a:lnSpc>
                <a:spcPct val="70000"/>
              </a:lnSpc>
              <a:buFont typeface="Arial" charset="0"/>
              <a:buNone/>
            </a:pPr>
            <a:r>
              <a:rPr lang="pt-BR" sz="2400" smtClean="0"/>
              <a:t> </a:t>
            </a:r>
          </a:p>
          <a:p>
            <a:pPr>
              <a:lnSpc>
                <a:spcPct val="70000"/>
              </a:lnSpc>
            </a:pPr>
            <a:r>
              <a:rPr lang="pt-BR" sz="2400" smtClean="0"/>
              <a:t>-FiO2 &gt; 0.6 para manter SpO2 &gt; 88% ou PaO2 &gt;45 mmHg</a:t>
            </a:r>
          </a:p>
          <a:p>
            <a:pPr>
              <a:lnSpc>
                <a:spcPct val="70000"/>
              </a:lnSpc>
            </a:pPr>
            <a:r>
              <a:rPr lang="pt-BR" sz="2400" smtClean="0"/>
              <a:t>-PaCO2&gt;55 com pH&lt;7,25</a:t>
            </a:r>
          </a:p>
          <a:p>
            <a:pPr>
              <a:lnSpc>
                <a:spcPct val="70000"/>
              </a:lnSpc>
            </a:pPr>
            <a:r>
              <a:rPr lang="pt-BR" sz="2400" smtClean="0"/>
              <a:t>-Apneia necessitando de ventilação com ambú e máscara </a:t>
            </a:r>
          </a:p>
          <a:p>
            <a:pPr>
              <a:lnSpc>
                <a:spcPct val="70000"/>
              </a:lnSpc>
            </a:pPr>
            <a:r>
              <a:rPr lang="pt-BR" sz="2400" smtClean="0"/>
              <a:t>-Evidência de trabalho respiratório aumentado (retrações, gemidos e distorção da caixa torácica) + raios x alterado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a:xfrm>
            <a:off x="1676400" y="192088"/>
            <a:ext cx="10515600" cy="1325562"/>
          </a:xfrm>
        </p:spPr>
        <p:txBody>
          <a:bodyPr/>
          <a:lstStyle/>
          <a:p>
            <a:r>
              <a:rPr lang="pt-BR" b="1" smtClean="0">
                <a:solidFill>
                  <a:srgbClr val="FF00FF"/>
                </a:solidFill>
              </a:rPr>
              <a:t>E QUANDO CPAP INICIAL FALHAR?</a:t>
            </a:r>
          </a:p>
        </p:txBody>
      </p:sp>
      <p:sp>
        <p:nvSpPr>
          <p:cNvPr id="37891" name="Rectangle 3"/>
          <p:cNvSpPr>
            <a:spLocks noGrp="1"/>
          </p:cNvSpPr>
          <p:nvPr>
            <p:ph type="body" idx="1"/>
          </p:nvPr>
        </p:nvSpPr>
        <p:spPr>
          <a:xfrm>
            <a:off x="715963" y="2506663"/>
            <a:ext cx="10515600" cy="4351337"/>
          </a:xfrm>
        </p:spPr>
        <p:txBody>
          <a:bodyPr/>
          <a:lstStyle/>
          <a:p>
            <a:r>
              <a:rPr lang="pt-BR" smtClean="0"/>
              <a:t>Nesse estudo, de todas as crianças incluídas, 85 (</a:t>
            </a:r>
            <a:r>
              <a:rPr lang="pt-BR" smtClean="0">
                <a:solidFill>
                  <a:srgbClr val="FF00FF"/>
                </a:solidFill>
              </a:rPr>
              <a:t>54,5%)</a:t>
            </a:r>
            <a:r>
              <a:rPr lang="pt-BR" smtClean="0"/>
              <a:t> foram resgatadas com sucesso com NIPPV (especialmente no subgrupo de pacientes com peso ao nascer </a:t>
            </a:r>
            <a:r>
              <a:rPr lang="pt-BR" smtClean="0">
                <a:solidFill>
                  <a:srgbClr val="FF00FF"/>
                </a:solidFill>
              </a:rPr>
              <a:t>≥ 1.000</a:t>
            </a:r>
            <a:r>
              <a:rPr lang="pt-BR" smtClean="0"/>
              <a:t> g e aqueles que não requereram terapia com surfactante), enquanto 71 (45,5%) falharam. </a:t>
            </a:r>
          </a:p>
          <a:p>
            <a:r>
              <a:rPr lang="pt-BR" smtClean="0"/>
              <a:t>Assim, a </a:t>
            </a:r>
            <a:r>
              <a:rPr lang="pt-BR" b="1" smtClean="0">
                <a:solidFill>
                  <a:srgbClr val="3333FF"/>
                </a:solidFill>
              </a:rPr>
              <a:t>NIPPV pode ser usada como uma terapia de resgate, aumentando a eficácia do suporte respiratório não invasivo e, portanto, evitando a ventilação mecânica </a:t>
            </a:r>
          </a:p>
        </p:txBody>
      </p:sp>
      <p:sp>
        <p:nvSpPr>
          <p:cNvPr id="37892" name="Rectangle 4"/>
          <p:cNvSpPr>
            <a:spLocks noChangeArrowheads="1"/>
          </p:cNvSpPr>
          <p:nvPr/>
        </p:nvSpPr>
        <p:spPr bwMode="auto">
          <a:xfrm>
            <a:off x="163513" y="1179513"/>
            <a:ext cx="11904662" cy="1190625"/>
          </a:xfrm>
          <a:prstGeom prst="rect">
            <a:avLst/>
          </a:prstGeom>
          <a:noFill/>
          <a:ln w="9525">
            <a:noFill/>
            <a:miter lim="800000"/>
            <a:headEnd/>
            <a:tailEnd/>
          </a:ln>
          <a:effectLst/>
        </p:spPr>
        <p:txBody>
          <a:bodyPr anchor="ctr">
            <a:spAutoFit/>
          </a:bodyPr>
          <a:lstStyle/>
          <a:p>
            <a:pPr algn="ctr"/>
            <a:r>
              <a:rPr lang="pt-BR" b="1">
                <a:hlinkClick r:id="rId2"/>
              </a:rPr>
              <a:t>Nasal</a:t>
            </a:r>
            <a:r>
              <a:rPr lang="pt-BR">
                <a:hlinkClick r:id="rId2"/>
              </a:rPr>
              <a:t> </a:t>
            </a:r>
            <a:r>
              <a:rPr lang="pt-BR" b="1">
                <a:hlinkClick r:id="rId2"/>
              </a:rPr>
              <a:t>intermittent</a:t>
            </a:r>
            <a:r>
              <a:rPr lang="pt-BR">
                <a:hlinkClick r:id="rId2"/>
              </a:rPr>
              <a:t> </a:t>
            </a:r>
            <a:r>
              <a:rPr lang="pt-BR" b="1">
                <a:hlinkClick r:id="rId2"/>
              </a:rPr>
              <a:t>positive</a:t>
            </a:r>
            <a:r>
              <a:rPr lang="pt-BR">
                <a:hlinkClick r:id="rId2"/>
              </a:rPr>
              <a:t> </a:t>
            </a:r>
            <a:r>
              <a:rPr lang="pt-BR" b="1">
                <a:hlinkClick r:id="rId2"/>
              </a:rPr>
              <a:t>pressure</a:t>
            </a:r>
            <a:r>
              <a:rPr lang="pt-BR">
                <a:hlinkClick r:id="rId2"/>
              </a:rPr>
              <a:t> </a:t>
            </a:r>
            <a:r>
              <a:rPr lang="pt-BR" b="1">
                <a:hlinkClick r:id="rId2"/>
              </a:rPr>
              <a:t>ventilation</a:t>
            </a:r>
            <a:r>
              <a:rPr lang="pt-BR">
                <a:hlinkClick r:id="rId2"/>
              </a:rPr>
              <a:t> as a </a:t>
            </a:r>
            <a:r>
              <a:rPr lang="pt-BR" b="1">
                <a:hlinkClick r:id="rId2"/>
              </a:rPr>
              <a:t>rescue</a:t>
            </a:r>
            <a:r>
              <a:rPr lang="pt-BR">
                <a:hlinkClick r:id="rId2"/>
              </a:rPr>
              <a:t> </a:t>
            </a:r>
            <a:r>
              <a:rPr lang="pt-BR" b="1">
                <a:hlinkClick r:id="rId2"/>
              </a:rPr>
              <a:t>therapy</a:t>
            </a:r>
            <a:r>
              <a:rPr lang="pt-BR">
                <a:hlinkClick r:id="rId2"/>
              </a:rPr>
              <a:t> after </a:t>
            </a:r>
            <a:r>
              <a:rPr lang="pt-BR" b="1">
                <a:hlinkClick r:id="rId2"/>
              </a:rPr>
              <a:t>nasal</a:t>
            </a:r>
            <a:r>
              <a:rPr lang="pt-BR">
                <a:hlinkClick r:id="rId2"/>
              </a:rPr>
              <a:t> </a:t>
            </a:r>
            <a:r>
              <a:rPr lang="pt-BR" b="1">
                <a:hlinkClick r:id="rId2"/>
              </a:rPr>
              <a:t>continuous</a:t>
            </a:r>
            <a:r>
              <a:rPr lang="pt-BR">
                <a:hlinkClick r:id="rId2"/>
              </a:rPr>
              <a:t> </a:t>
            </a:r>
            <a:r>
              <a:rPr lang="pt-BR" b="1">
                <a:hlinkClick r:id="rId2"/>
              </a:rPr>
              <a:t>positive</a:t>
            </a:r>
            <a:r>
              <a:rPr lang="pt-BR">
                <a:hlinkClick r:id="rId2"/>
              </a:rPr>
              <a:t> </a:t>
            </a:r>
            <a:r>
              <a:rPr lang="pt-BR" b="1">
                <a:hlinkClick r:id="rId2"/>
              </a:rPr>
              <a:t>airway</a:t>
            </a:r>
            <a:r>
              <a:rPr lang="pt-BR">
                <a:hlinkClick r:id="rId2"/>
              </a:rPr>
              <a:t> </a:t>
            </a:r>
            <a:r>
              <a:rPr lang="pt-BR" b="1">
                <a:hlinkClick r:id="rId2"/>
              </a:rPr>
              <a:t>pressure</a:t>
            </a:r>
            <a:r>
              <a:rPr lang="pt-BR">
                <a:hlinkClick r:id="rId2"/>
              </a:rPr>
              <a:t> </a:t>
            </a:r>
            <a:r>
              <a:rPr lang="pt-BR" b="1">
                <a:hlinkClick r:id="rId2"/>
              </a:rPr>
              <a:t>failure</a:t>
            </a:r>
            <a:r>
              <a:rPr lang="pt-BR">
                <a:hlinkClick r:id="rId2"/>
              </a:rPr>
              <a:t> in </a:t>
            </a:r>
            <a:r>
              <a:rPr lang="pt-BR" b="1">
                <a:hlinkClick r:id="rId2"/>
              </a:rPr>
              <a:t>infants</a:t>
            </a:r>
            <a:r>
              <a:rPr lang="pt-BR">
                <a:hlinkClick r:id="rId2"/>
              </a:rPr>
              <a:t> with </a:t>
            </a:r>
            <a:r>
              <a:rPr lang="pt-BR" b="1">
                <a:hlinkClick r:id="rId2"/>
              </a:rPr>
              <a:t>respiratory</a:t>
            </a:r>
            <a:r>
              <a:rPr lang="pt-BR">
                <a:hlinkClick r:id="rId2"/>
              </a:rPr>
              <a:t> </a:t>
            </a:r>
            <a:r>
              <a:rPr lang="pt-BR" b="1">
                <a:hlinkClick r:id="rId2"/>
              </a:rPr>
              <a:t>distress</a:t>
            </a:r>
            <a:r>
              <a:rPr lang="pt-BR">
                <a:hlinkClick r:id="rId2"/>
              </a:rPr>
              <a:t>  </a:t>
            </a:r>
            <a:r>
              <a:rPr lang="pt-BR" b="1">
                <a:hlinkClick r:id="rId2"/>
              </a:rPr>
              <a:t>syndrome</a:t>
            </a:r>
            <a:r>
              <a:rPr lang="pt-BR">
                <a:hlinkClick r:id="rId2"/>
              </a:rPr>
              <a:t>.</a:t>
            </a:r>
            <a:r>
              <a:rPr lang="pt-BR"/>
              <a:t> Ishigami AC, Meneses J, Alves JG, Carvalho J, Cavalcanti E, Bhandari V.J Perinatol.</a:t>
            </a:r>
            <a:r>
              <a:rPr lang="pt-BR">
                <a:solidFill>
                  <a:srgbClr val="FF00FF"/>
                </a:solidFill>
              </a:rPr>
              <a:t> </a:t>
            </a:r>
            <a:r>
              <a:rPr lang="en-US">
                <a:solidFill>
                  <a:srgbClr val="FF00FF"/>
                </a:solidFill>
              </a:rPr>
              <a:t>2023</a:t>
            </a:r>
            <a:r>
              <a:rPr lang="en-US"/>
              <a:t> Mar;43(3):311-316. doi: 10.1038/s41372-023-01600-z. Epub 2023 Jan 11.PMID: 36631566</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p:cNvSpPr>
          <p:nvPr>
            <p:ph type="body" idx="1"/>
          </p:nvPr>
        </p:nvSpPr>
        <p:spPr>
          <a:xfrm>
            <a:off x="979488" y="331788"/>
            <a:ext cx="10515600" cy="4351337"/>
          </a:xfrm>
        </p:spPr>
        <p:txBody>
          <a:bodyPr/>
          <a:lstStyle/>
          <a:p>
            <a:r>
              <a:rPr lang="pt-BR" sz="2400" smtClean="0"/>
              <a:t>No modelo de regressão logística final, </a:t>
            </a:r>
            <a:r>
              <a:rPr lang="pt-BR" sz="2400" b="1" smtClean="0">
                <a:solidFill>
                  <a:srgbClr val="FF0000"/>
                </a:solidFill>
              </a:rPr>
              <a:t>o peso ao nascer ≤1.000 g e a necessidade de surfactante permaneceram como fatores significativos para falha da NIPPV.</a:t>
            </a:r>
          </a:p>
          <a:p>
            <a:pPr algn="ctr">
              <a:buFont typeface="Arial" charset="0"/>
              <a:buNone/>
            </a:pPr>
            <a:r>
              <a:rPr lang="pt-BR" sz="2400" b="1" smtClean="0">
                <a:solidFill>
                  <a:srgbClr val="3333FF"/>
                </a:solidFill>
              </a:rPr>
              <a:t>Metanálise recente demonstrou uma menor incidência do desfecho composto, DBP ou morte, com o uso de NIPPV em comparação com nCPAP (0,74 [0,52, 0,98]), como terapia inicial.  </a:t>
            </a:r>
            <a:endParaRPr lang="en-US" sz="2400" b="1" smtClean="0">
              <a:solidFill>
                <a:srgbClr val="3333FF"/>
              </a:solidFill>
              <a:hlinkClick r:id="rId2"/>
            </a:endParaRPr>
          </a:p>
          <a:p>
            <a:r>
              <a:rPr lang="en-US" sz="2400" b="1" smtClean="0">
                <a:hlinkClick r:id="rId2"/>
              </a:rPr>
              <a:t>Efficacy of noninvasive respiratory support modes for primary respiratory support in preterm neonates with respiratory distress syndrome: Systematic review and network meta-analysis.</a:t>
            </a:r>
            <a:r>
              <a:rPr lang="pt-BR" sz="2400" b="1" smtClean="0"/>
              <a:t>Ramaswamy VV, More K, Roehr CC, Bandiya P, Nangia S.Pediatr Pulmonol. 2020 Nov;55(11):2940-2963. doi: 10.1002/ppul.25011. Epub 2020 Sep 4.PMID: 32762014</a:t>
            </a:r>
          </a:p>
        </p:txBody>
      </p:sp>
      <p:sp>
        <p:nvSpPr>
          <p:cNvPr id="38916" name="AutoShape 4"/>
          <p:cNvSpPr>
            <a:spLocks noChangeArrowheads="1"/>
          </p:cNvSpPr>
          <p:nvPr/>
        </p:nvSpPr>
        <p:spPr bwMode="auto">
          <a:xfrm>
            <a:off x="496888" y="1565275"/>
            <a:ext cx="733425" cy="1214438"/>
          </a:xfrm>
          <a:prstGeom prst="curvedRightArrow">
            <a:avLst>
              <a:gd name="adj1" fmla="val 33117"/>
              <a:gd name="adj2" fmla="val 66234"/>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
        <p:nvSpPr>
          <p:cNvPr id="38917" name="Rectangle 5"/>
          <p:cNvSpPr>
            <a:spLocks noChangeArrowheads="1"/>
          </p:cNvSpPr>
          <p:nvPr/>
        </p:nvSpPr>
        <p:spPr bwMode="auto">
          <a:xfrm>
            <a:off x="0" y="4527550"/>
            <a:ext cx="12006263" cy="641350"/>
          </a:xfrm>
          <a:prstGeom prst="rect">
            <a:avLst/>
          </a:prstGeom>
          <a:noFill/>
          <a:ln w="9525">
            <a:noFill/>
            <a:miter lim="800000"/>
            <a:headEnd/>
            <a:tailEnd/>
          </a:ln>
          <a:effectLst/>
        </p:spPr>
        <p:txBody>
          <a:bodyPr anchor="ctr">
            <a:spAutoFit/>
          </a:bodyPr>
          <a:lstStyle/>
          <a:p>
            <a:pPr algn="ctr"/>
            <a:r>
              <a:rPr lang="pt-BR" b="1">
                <a:solidFill>
                  <a:srgbClr val="3333FF"/>
                </a:solidFill>
                <a:latin typeface="Algerian" pitchFamily="82" charset="0"/>
              </a:rPr>
              <a:t>A terapia de resgate NIPPV reduziu a necessidade de VMI em lactentes que falharam no NCPAP e foi associada a melhores resultados.</a:t>
            </a:r>
          </a:p>
        </p:txBody>
      </p:sp>
      <p:sp>
        <p:nvSpPr>
          <p:cNvPr id="38918" name="Rectangle 6"/>
          <p:cNvSpPr>
            <a:spLocks noChangeArrowheads="1"/>
          </p:cNvSpPr>
          <p:nvPr/>
        </p:nvSpPr>
        <p:spPr bwMode="auto">
          <a:xfrm>
            <a:off x="546100" y="5399088"/>
            <a:ext cx="11344275" cy="915987"/>
          </a:xfrm>
          <a:prstGeom prst="rect">
            <a:avLst/>
          </a:prstGeom>
          <a:solidFill>
            <a:srgbClr val="FFFFFF"/>
          </a:solidFill>
          <a:ln w="9525">
            <a:noFill/>
            <a:miter lim="800000"/>
            <a:headEnd/>
            <a:tailEnd/>
          </a:ln>
          <a:effectLst/>
        </p:spPr>
        <p:txBody>
          <a:bodyPr anchor="ctr">
            <a:spAutoFit/>
          </a:bodyPr>
          <a:lstStyle/>
          <a:p>
            <a:pPr algn="ctr"/>
            <a:r>
              <a:rPr lang="pt-BR" b="1">
                <a:solidFill>
                  <a:srgbClr val="009999"/>
                </a:solidFill>
              </a:rPr>
              <a:t>O grupo de sucesso da NIPPV apresentou taxas significativamente mais baixas de displasia broncopulmonar, hemorragia peri/intraventricular, persistência do canal arterial e maior sobrevida sem morbidades (todos </a:t>
            </a:r>
            <a:r>
              <a:rPr lang="pt-BR" b="1" i="1">
                <a:solidFill>
                  <a:srgbClr val="009999"/>
                </a:solidFill>
              </a:rPr>
              <a:t>p</a:t>
            </a:r>
            <a:r>
              <a:rPr lang="pt-BR" b="1">
                <a:solidFill>
                  <a:srgbClr val="009999"/>
                </a:solidFill>
              </a:rPr>
              <a:t>  ≤ 0,01).</a:t>
            </a:r>
            <a:r>
              <a:rPr lang="pt-BR">
                <a:solidFill>
                  <a:srgbClr val="009999"/>
                </a:solidFill>
              </a:rP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a:xfrm>
            <a:off x="847725" y="-366713"/>
            <a:ext cx="10515600" cy="1325563"/>
          </a:xfrm>
        </p:spPr>
        <p:txBody>
          <a:bodyPr/>
          <a:lstStyle/>
          <a:p>
            <a:pPr algn="ctr"/>
            <a:r>
              <a:rPr lang="pt-BR" sz="2400" b="1" smtClean="0">
                <a:solidFill>
                  <a:srgbClr val="FF00FF"/>
                </a:solidFill>
              </a:rPr>
              <a:t>O QUE DIZ O CONSENSO EUROPEU SOBRE SDR-2022</a:t>
            </a:r>
          </a:p>
        </p:txBody>
      </p:sp>
      <p:sp>
        <p:nvSpPr>
          <p:cNvPr id="39939" name="Rectangle 3"/>
          <p:cNvSpPr>
            <a:spLocks noGrp="1"/>
          </p:cNvSpPr>
          <p:nvPr>
            <p:ph type="body" idx="1"/>
          </p:nvPr>
        </p:nvSpPr>
        <p:spPr>
          <a:xfrm>
            <a:off x="838200" y="2333625"/>
            <a:ext cx="10515600" cy="4351338"/>
          </a:xfrm>
        </p:spPr>
        <p:txBody>
          <a:bodyPr/>
          <a:lstStyle/>
          <a:p>
            <a:r>
              <a:rPr lang="pt-BR" sz="2400" smtClean="0"/>
              <a:t>Evitar a ventilação mecânica (VM), se possível, ao mesmo tempo se esforçar para administrar o mais cedo possível o surfactante , de preferência utilizando o uso minimamente invasivo e quando em VM, utilizar o menor  tempo possível! Atrasar a extubação não melhora a chance de sucesso. </a:t>
            </a:r>
          </a:p>
          <a:p>
            <a:r>
              <a:rPr lang="pt-BR" sz="2400" smtClean="0">
                <a:solidFill>
                  <a:srgbClr val="FF00FF"/>
                </a:solidFill>
              </a:rPr>
              <a:t>O uso de CPAP é recomendado como primeira escolha para suporte respiratório primário e secundário</a:t>
            </a:r>
            <a:r>
              <a:rPr lang="pt-BR" sz="2400" smtClean="0"/>
              <a:t>. </a:t>
            </a:r>
          </a:p>
          <a:p>
            <a:r>
              <a:rPr lang="pt-BR" sz="2400" smtClean="0">
                <a:solidFill>
                  <a:srgbClr val="FF00FF"/>
                </a:solidFill>
              </a:rPr>
              <a:t>O suporte respiratório primário ou pós-extubação com NIPPV sincronizada foi a mais eficaz, diminuindo a necessidade de VM ou falha de extubação em bebês prematuros</a:t>
            </a:r>
            <a:r>
              <a:rPr lang="pt-BR" sz="2400" smtClean="0"/>
              <a:t>. </a:t>
            </a:r>
          </a:p>
          <a:p>
            <a:r>
              <a:rPr lang="pt-BR" sz="2400" smtClean="0">
                <a:solidFill>
                  <a:srgbClr val="3333FF"/>
                </a:solidFill>
              </a:rPr>
              <a:t>Extubação para uma pressão de CPAP relativamente mais alta de 7–9 cm H2O ou NIPPV aumentará a chance de sucesso</a:t>
            </a:r>
            <a:r>
              <a:rPr lang="pt-BR" sz="2400" smtClean="0"/>
              <a:t>. </a:t>
            </a:r>
          </a:p>
        </p:txBody>
      </p:sp>
      <p:sp>
        <p:nvSpPr>
          <p:cNvPr id="39940" name="Rectangle 4"/>
          <p:cNvSpPr>
            <a:spLocks noChangeArrowheads="1"/>
          </p:cNvSpPr>
          <p:nvPr/>
        </p:nvSpPr>
        <p:spPr bwMode="auto">
          <a:xfrm>
            <a:off x="0" y="515938"/>
            <a:ext cx="12192000" cy="1493837"/>
          </a:xfrm>
          <a:prstGeom prst="rect">
            <a:avLst/>
          </a:prstGeom>
          <a:noFill/>
          <a:ln w="9525">
            <a:noFill/>
            <a:miter lim="800000"/>
            <a:headEnd/>
            <a:tailEnd/>
          </a:ln>
          <a:effectLst/>
        </p:spPr>
        <p:txBody>
          <a:bodyPr tIns="0" bIns="0" anchor="ctr">
            <a:spAutoFit/>
          </a:bodyPr>
          <a:lstStyle/>
          <a:p>
            <a:pPr algn="ctr"/>
            <a:r>
              <a:rPr lang="pt-BR" sz="2200" b="1">
                <a:solidFill>
                  <a:srgbClr val="072A4D"/>
                </a:solidFill>
                <a:latin typeface="Lato" pitchFamily="34" charset="0"/>
                <a:hlinkClick r:id="rId2"/>
              </a:rPr>
              <a:t>Diretrizes do Consenso Europeu sobre o Tratamento da S</a:t>
            </a:r>
            <a:r>
              <a:rPr lang="pt-BR" sz="2200" b="1">
                <a:solidFill>
                  <a:srgbClr val="072A4D"/>
                </a:solidFill>
                <a:latin typeface="Calibri"/>
                <a:hlinkClick r:id="rId2"/>
              </a:rPr>
              <a:t>í</a:t>
            </a:r>
            <a:r>
              <a:rPr lang="pt-BR" sz="2200" b="1">
                <a:solidFill>
                  <a:srgbClr val="072A4D"/>
                </a:solidFill>
                <a:latin typeface="Lato" pitchFamily="34" charset="0"/>
                <a:hlinkClick r:id="rId2"/>
              </a:rPr>
              <a:t>ndrome do Desconforto Respirat</a:t>
            </a:r>
            <a:r>
              <a:rPr lang="pt-BR" sz="2200" b="1">
                <a:solidFill>
                  <a:srgbClr val="072A4D"/>
                </a:solidFill>
                <a:latin typeface="Calibri"/>
                <a:hlinkClick r:id="rId2"/>
              </a:rPr>
              <a:t>ó</a:t>
            </a:r>
            <a:r>
              <a:rPr lang="pt-BR" sz="2200" b="1">
                <a:solidFill>
                  <a:srgbClr val="072A4D"/>
                </a:solidFill>
                <a:latin typeface="Lato" pitchFamily="34" charset="0"/>
                <a:hlinkClick r:id="rId2"/>
              </a:rPr>
              <a:t>rio: Atualiza</a:t>
            </a:r>
            <a:r>
              <a:rPr lang="pt-BR" sz="2200" b="1">
                <a:solidFill>
                  <a:srgbClr val="072A4D"/>
                </a:solidFill>
                <a:latin typeface="Calibri"/>
                <a:hlinkClick r:id="rId2"/>
              </a:rPr>
              <a:t>ç</a:t>
            </a:r>
            <a:r>
              <a:rPr lang="pt-BR" sz="2200" b="1">
                <a:solidFill>
                  <a:srgbClr val="072A4D"/>
                </a:solidFill>
                <a:latin typeface="Lato" pitchFamily="34" charset="0"/>
                <a:hlinkClick r:id="rId2"/>
              </a:rPr>
              <a:t>ão de 2022</a:t>
            </a:r>
            <a:endParaRPr lang="pt-BR" sz="2200" b="1">
              <a:solidFill>
                <a:srgbClr val="072A4D"/>
              </a:solidFill>
              <a:latin typeface="Lato" pitchFamily="34" charset="0"/>
            </a:endParaRPr>
          </a:p>
          <a:p>
            <a:pPr eaLnBrk="0" hangingPunct="0"/>
            <a:r>
              <a:rPr lang="pt-BR" sz="800">
                <a:solidFill>
                  <a:srgbClr val="607D8B"/>
                </a:solidFill>
                <a:hlinkClick r:id="rId3" tooltip="ConSenso-Europ-SDR-2022"/>
              </a:rPr>
              <a:t>  </a:t>
            </a:r>
            <a:r>
              <a:rPr lang="pt-BR" sz="2800">
                <a:solidFill>
                  <a:srgbClr val="607D8B"/>
                </a:solidFill>
                <a:latin typeface="Calibri"/>
              </a:rPr>
              <a:t> </a:t>
            </a:r>
            <a:r>
              <a:rPr lang="pt-BR" sz="800">
                <a:solidFill>
                  <a:srgbClr val="607D8B"/>
                </a:solidFill>
                <a:latin typeface="Calibri"/>
              </a:rPr>
              <a:t>             </a:t>
            </a:r>
            <a:r>
              <a:rPr lang="pt-BR" sz="1300" b="1">
                <a:solidFill>
                  <a:srgbClr val="607D8B"/>
                </a:solidFill>
                <a:ea typeface="Source Sans Pro"/>
                <a:cs typeface="Source Sans Pro"/>
                <a:hlinkClick r:id="rId4"/>
              </a:rPr>
              <a:t>European</a:t>
            </a:r>
            <a:r>
              <a:rPr lang="pt-BR" sz="1300">
                <a:solidFill>
                  <a:srgbClr val="607D8B"/>
                </a:solidFill>
                <a:latin typeface="Calibri" pitchFamily="34" charset="0"/>
                <a:ea typeface="Source Sans Pro"/>
                <a:cs typeface="Source Sans Pro"/>
                <a:hlinkClick r:id="rId4"/>
              </a:rPr>
              <a:t> </a:t>
            </a:r>
            <a:r>
              <a:rPr lang="pt-BR" sz="1300" b="1">
                <a:solidFill>
                  <a:srgbClr val="607D8B"/>
                </a:solidFill>
                <a:latin typeface="Calibri" pitchFamily="34" charset="0"/>
                <a:ea typeface="Source Sans Pro"/>
                <a:cs typeface="Source Sans Pro"/>
                <a:hlinkClick r:id="rId4"/>
              </a:rPr>
              <a:t>Consensus</a:t>
            </a:r>
            <a:r>
              <a:rPr lang="pt-BR" sz="1300">
                <a:solidFill>
                  <a:srgbClr val="607D8B"/>
                </a:solidFill>
                <a:latin typeface="Calibri" pitchFamily="34" charset="0"/>
                <a:ea typeface="Source Sans Pro"/>
                <a:cs typeface="Source Sans Pro"/>
                <a:hlinkClick r:id="rId4"/>
              </a:rPr>
              <a:t> Guidelines on the Management of Respiratory Distress Syndrome: 2022 Update.</a:t>
            </a:r>
            <a:r>
              <a:rPr lang="pt-BR" sz="1300">
                <a:solidFill>
                  <a:srgbClr val="424242"/>
                </a:solidFill>
                <a:latin typeface="Calibri" pitchFamily="34" charset="0"/>
                <a:ea typeface="Source Sans Pro"/>
                <a:cs typeface="Source Sans Pro"/>
              </a:rPr>
              <a:t>Sweet DG, Carnielli VP, Greisen G, Hallman M, Klebermass-Schrehof K, Ozek E, Te Pas A, Plavka R, Roehr CC, Saugstad OD, Simeoni U, Speer CP, Vento M, Visser GHA, Halliday HL.Neonatology. 2023;120(1):3-23. doi: 10.1159/000528914. Epub 2023 Feb 15.PMID: 36863329 </a:t>
            </a:r>
            <a:r>
              <a:rPr lang="pt-BR" sz="1300" b="1">
                <a:solidFill>
                  <a:srgbClr val="424242"/>
                </a:solidFill>
                <a:latin typeface="Calibri" pitchFamily="34" charset="0"/>
                <a:ea typeface="Source Sans Pro"/>
                <a:cs typeface="Source Sans Pro"/>
              </a:rPr>
              <a:t>Free PMC article. Artigo Livre!</a:t>
            </a:r>
            <a:endParaRPr lang="pt-BR">
              <a:solidFill>
                <a:srgbClr val="607D8B"/>
              </a:solidFill>
              <a:latin typeface="Calibri" pitchFamily="34" charset="0"/>
            </a:endParaRPr>
          </a:p>
        </p:txBody>
      </p:sp>
      <p:pic>
        <p:nvPicPr>
          <p:cNvPr id="39941" name="Picture 5" descr="ppt">
            <a:hlinkClick r:id="rId3" tooltip="ConSenso-Europ-SDR-2022"/>
          </p:cNvPr>
          <p:cNvPicPr>
            <a:picLocks noChangeAspect="1" noChangeArrowheads="1"/>
          </p:cNvPicPr>
          <p:nvPr/>
        </p:nvPicPr>
        <p:blipFill>
          <a:blip r:embed="rId5"/>
          <a:srcRect/>
          <a:stretch>
            <a:fillRect/>
          </a:stretch>
        </p:blipFill>
        <p:spPr bwMode="auto">
          <a:xfrm>
            <a:off x="9447213" y="144463"/>
            <a:ext cx="457200" cy="457200"/>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p:cNvPicPr>
            <a:picLocks noChangeAspect="1" noChangeArrowheads="1"/>
          </p:cNvPicPr>
          <p:nvPr/>
        </p:nvPicPr>
        <p:blipFill>
          <a:blip r:embed="rId2">
            <a:lum bright="-6000" contrast="30000"/>
          </a:blip>
          <a:srcRect/>
          <a:stretch>
            <a:fillRect/>
          </a:stretch>
        </p:blipFill>
        <p:spPr bwMode="auto">
          <a:xfrm>
            <a:off x="3275013" y="1106488"/>
            <a:ext cx="6059487" cy="4278312"/>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a:xfrm>
            <a:off x="3838575" y="3390900"/>
            <a:ext cx="10515600" cy="1325563"/>
          </a:xfrm>
        </p:spPr>
        <p:txBody>
          <a:bodyPr/>
          <a:lstStyle/>
          <a:p>
            <a:r>
              <a:rPr lang="pt-BR" sz="6600" b="1" smtClean="0"/>
              <a:t>OBRIGADO! </a:t>
            </a:r>
          </a:p>
        </p:txBody>
      </p:sp>
      <p:sp>
        <p:nvSpPr>
          <p:cNvPr id="26626" name="Espaço Reservado para Conteúdo 2"/>
          <p:cNvSpPr>
            <a:spLocks noGrp="1"/>
          </p:cNvSpPr>
          <p:nvPr>
            <p:ph idx="1"/>
          </p:nvPr>
        </p:nvSpPr>
        <p:spPr>
          <a:xfrm>
            <a:off x="3595688" y="5570538"/>
            <a:ext cx="10515600" cy="4351337"/>
          </a:xfrm>
        </p:spPr>
        <p:txBody>
          <a:bodyPr/>
          <a:lstStyle/>
          <a:p>
            <a:pPr marL="0" indent="0">
              <a:buFont typeface="Arial" charset="0"/>
              <a:buNone/>
            </a:pPr>
            <a:r>
              <a:rPr lang="pt-BR" sz="6000" b="1" smtClean="0">
                <a:solidFill>
                  <a:srgbClr val="FF00FF"/>
                </a:solidFill>
              </a:rPr>
              <a:t>OBRIGADO</a:t>
            </a:r>
            <a:r>
              <a:rPr lang="pt-BR" sz="6000" smtClean="0">
                <a:solidFill>
                  <a:srgbClr val="FF00FF"/>
                </a:solidFill>
              </a:rPr>
              <a:t>!</a:t>
            </a:r>
            <a:endParaRPr lang="pt-BR" sz="3200" smtClean="0">
              <a:solidFill>
                <a:srgbClr val="FF00FF"/>
              </a:solidFill>
            </a:endParaRPr>
          </a:p>
        </p:txBody>
      </p:sp>
      <p:pic>
        <p:nvPicPr>
          <p:cNvPr id="26627" name="Picture 2" descr="Cânula nasal de oxigênio - 240 series - Silmag - infantil / neonatal"/>
          <p:cNvPicPr>
            <a:picLocks noChangeAspect="1" noChangeArrowheads="1"/>
          </p:cNvPicPr>
          <p:nvPr/>
        </p:nvPicPr>
        <p:blipFill>
          <a:blip r:embed="rId2"/>
          <a:srcRect/>
          <a:stretch>
            <a:fillRect/>
          </a:stretch>
        </p:blipFill>
        <p:spPr bwMode="auto">
          <a:xfrm>
            <a:off x="2740025" y="960438"/>
            <a:ext cx="6943725" cy="4371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TotalTime>
  <Words>1901</Words>
  <Application>Microsoft Office PowerPoint</Application>
  <PresentationFormat>Personalizar</PresentationFormat>
  <Paragraphs>162</Paragraphs>
  <Slides>27</Slides>
  <Notes>0</Notes>
  <HiddenSlides>0</HiddenSlides>
  <MMClips>0</MMClips>
  <ScaleCrop>false</ScaleCrop>
  <HeadingPairs>
    <vt:vector size="4" baseType="variant">
      <vt:variant>
        <vt:lpstr>Tema</vt:lpstr>
      </vt:variant>
      <vt:variant>
        <vt:i4>1</vt:i4>
      </vt:variant>
      <vt:variant>
        <vt:lpstr>Títulos de slides</vt:lpstr>
      </vt:variant>
      <vt:variant>
        <vt:i4>27</vt:i4>
      </vt:variant>
    </vt:vector>
  </HeadingPairs>
  <TitlesOfParts>
    <vt:vector size="28" baseType="lpstr">
      <vt:lpstr>Tema do Office</vt:lpstr>
      <vt:lpstr>Apresentação do PowerPoint</vt:lpstr>
      <vt:lpstr>Introdução</vt:lpstr>
      <vt:lpstr>Metodologia </vt:lpstr>
      <vt:lpstr>Metodologia</vt:lpstr>
      <vt:lpstr>Resultados </vt:lpstr>
      <vt:lpstr>Apresentação do PowerPoint</vt:lpstr>
      <vt:lpstr>Apresentação do PowerPoint</vt:lpstr>
      <vt:lpstr>Resultados </vt:lpstr>
      <vt:lpstr>Apresentação do PowerPoint</vt:lpstr>
      <vt:lpstr>Resultados</vt:lpstr>
      <vt:lpstr>Discussão</vt:lpstr>
      <vt:lpstr>Discussão – limitações </vt:lpstr>
      <vt:lpstr>Conclusão </vt:lpstr>
      <vt:lpstr>Referências</vt:lpstr>
      <vt:lpstr>Apresentação do PowerPoint</vt:lpstr>
      <vt:lpstr>Apresentação do PowerPoint</vt:lpstr>
      <vt:lpstr>Apresentação do PowerPoint</vt:lpstr>
      <vt:lpstr>NOTA DO EDITOR DA PÁGINA NEONATAL WWW.PAULOMARGOTTO.COM.BR DR. PAULO R. MARGOTTO. CONSULTEM TAMBÉM!</vt:lpstr>
      <vt:lpstr>COMO EXTUBAMOS</vt:lpstr>
      <vt:lpstr>Apresentação do PowerPoint</vt:lpstr>
      <vt:lpstr>Apresentação do PowerPoint</vt:lpstr>
      <vt:lpstr>Apresentação do PowerPoint</vt:lpstr>
      <vt:lpstr>E QUANDO CPAP INICIAL FALHAR?</vt:lpstr>
      <vt:lpstr>Apresentação do PowerPoint</vt:lpstr>
      <vt:lpstr>O QUE DIZ O CONSENSO EUROPEU SOBRE SDR-2022</vt:lpstr>
      <vt:lpstr>Apresentação do PowerPoint</vt:lpstr>
      <vt:lpstr>OBRIGADO! </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  Association of Extubation Failure Rates with HFNC, CPAP and BiPAP vs COT in Children</dc:title>
  <dc:creator>Iago Silva</dc:creator>
  <cp:lastModifiedBy>Paulo Margotto</cp:lastModifiedBy>
  <cp:revision>18</cp:revision>
  <dcterms:created xsi:type="dcterms:W3CDTF">2023-07-12T00:57:33Z</dcterms:created>
  <dcterms:modified xsi:type="dcterms:W3CDTF">2023-08-02T01:11:32Z</dcterms:modified>
</cp:coreProperties>
</file>