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30"/>
  </p:notesMasterIdLst>
  <p:sldIdLst>
    <p:sldId id="256" r:id="rId2"/>
    <p:sldId id="272" r:id="rId3"/>
    <p:sldId id="264" r:id="rId4"/>
    <p:sldId id="265" r:id="rId5"/>
    <p:sldId id="266" r:id="rId6"/>
    <p:sldId id="273" r:id="rId7"/>
    <p:sldId id="274" r:id="rId8"/>
    <p:sldId id="260" r:id="rId9"/>
    <p:sldId id="268" r:id="rId10"/>
    <p:sldId id="267" r:id="rId11"/>
    <p:sldId id="259" r:id="rId12"/>
    <p:sldId id="275" r:id="rId13"/>
    <p:sldId id="276" r:id="rId14"/>
    <p:sldId id="271" r:id="rId15"/>
    <p:sldId id="277" r:id="rId16"/>
    <p:sldId id="278" r:id="rId17"/>
    <p:sldId id="270" r:id="rId18"/>
    <p:sldId id="283" r:id="rId19"/>
    <p:sldId id="284" r:id="rId20"/>
    <p:sldId id="279" r:id="rId21"/>
    <p:sldId id="281" r:id="rId22"/>
    <p:sldId id="282" r:id="rId23"/>
    <p:sldId id="280" r:id="rId24"/>
    <p:sldId id="285" r:id="rId25"/>
    <p:sldId id="286" r:id="rId26"/>
    <p:sldId id="287" r:id="rId27"/>
    <p:sldId id="288" r:id="rId28"/>
    <p:sldId id="289" r:id="rId2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000"/>
    <a:srgbClr val="FFFF00"/>
    <a:srgbClr val="0000FF"/>
    <a:srgbClr val="FF00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44" autoAdjust="0"/>
    <p:restoredTop sz="94660"/>
  </p:normalViewPr>
  <p:slideViewPr>
    <p:cSldViewPr snapToGrid="0">
      <p:cViewPr>
        <p:scale>
          <a:sx n="75" d="100"/>
          <a:sy n="75" d="100"/>
        </p:scale>
        <p:origin x="-182" y="-2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357430-57BA-4983-8C05-88D83392CEF4}" type="doc">
      <dgm:prSet loTypeId="urn:microsoft.com/office/officeart/2008/layout/HalfCircleOrganizationChart" loCatId="hierarchy" qsTypeId="urn:microsoft.com/office/officeart/2005/8/quickstyle/simple4" qsCatId="simple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20E20C7A-116B-43D6-AF18-FDFF04ECC14B}">
      <dgm:prSet phldrT="[Texto]" custT="1"/>
      <dgm:spPr/>
      <dgm:t>
        <a:bodyPr/>
        <a:lstStyle/>
        <a:p>
          <a:r>
            <a:rPr lang="pt-BR" sz="1600" b="1" dirty="0" smtClean="0"/>
            <a:t>17 prematuros</a:t>
          </a:r>
          <a:endParaRPr lang="pt-BR" sz="1600" b="1" dirty="0"/>
        </a:p>
      </dgm:t>
    </dgm:pt>
    <dgm:pt modelId="{BAC49037-B4A7-412C-81F3-23A81B80B930}" type="parTrans" cxnId="{90E74A7B-50DF-4DF4-B848-D1AD0057B03A}">
      <dgm:prSet/>
      <dgm:spPr/>
      <dgm:t>
        <a:bodyPr/>
        <a:lstStyle/>
        <a:p>
          <a:endParaRPr lang="pt-BR"/>
        </a:p>
      </dgm:t>
    </dgm:pt>
    <dgm:pt modelId="{BD93D3FC-302D-46C7-AB71-CA51209907EE}" type="sibTrans" cxnId="{90E74A7B-50DF-4DF4-B848-D1AD0057B03A}">
      <dgm:prSet/>
      <dgm:spPr/>
      <dgm:t>
        <a:bodyPr/>
        <a:lstStyle/>
        <a:p>
          <a:endParaRPr lang="pt-BR"/>
        </a:p>
      </dgm:t>
    </dgm:pt>
    <dgm:pt modelId="{2C90942F-5ABC-4800-9F10-9906CB5FCE17}" type="asst">
      <dgm:prSet phldrT="[Texto]" custT="1"/>
      <dgm:spPr/>
      <dgm:t>
        <a:bodyPr/>
        <a:lstStyle/>
        <a:p>
          <a:r>
            <a:rPr lang="pt-BR" sz="1600" b="1" dirty="0" smtClean="0"/>
            <a:t>1 intolerância a alimentação pela sonda transpilórica  </a:t>
          </a:r>
          <a:r>
            <a:rPr lang="pt-BR" sz="1600" b="1" dirty="0" smtClean="0">
              <a:solidFill>
                <a:srgbClr val="00B050"/>
              </a:solidFill>
            </a:rPr>
            <a:t>(vômitos)</a:t>
          </a:r>
          <a:endParaRPr lang="pt-BR" sz="1600" b="1" dirty="0">
            <a:solidFill>
              <a:srgbClr val="00B050"/>
            </a:solidFill>
          </a:endParaRPr>
        </a:p>
      </dgm:t>
    </dgm:pt>
    <dgm:pt modelId="{12FAE941-B837-41B6-A4E5-52B3A6AAB8AE}" type="parTrans" cxnId="{441F7235-1FA9-4A9D-8F97-8AB07DB0D647}">
      <dgm:prSet/>
      <dgm:spPr/>
      <dgm:t>
        <a:bodyPr/>
        <a:lstStyle/>
        <a:p>
          <a:endParaRPr lang="pt-BR"/>
        </a:p>
      </dgm:t>
    </dgm:pt>
    <dgm:pt modelId="{5743F3A2-3874-40F1-910D-3D58F75444E5}" type="sibTrans" cxnId="{441F7235-1FA9-4A9D-8F97-8AB07DB0D647}">
      <dgm:prSet/>
      <dgm:spPr/>
      <dgm:t>
        <a:bodyPr/>
        <a:lstStyle/>
        <a:p>
          <a:endParaRPr lang="pt-BR"/>
        </a:p>
      </dgm:t>
    </dgm:pt>
    <dgm:pt modelId="{3FA7CBC6-FB14-486D-B09B-BEB8E9B3E4E7}">
      <dgm:prSet phldrT="[Texto]" custT="1"/>
      <dgm:spPr/>
      <dgm:t>
        <a:bodyPr/>
        <a:lstStyle/>
        <a:p>
          <a:pPr algn="ctr"/>
          <a:endParaRPr lang="pt-BR" sz="1400" b="1" dirty="0" smtClean="0"/>
        </a:p>
        <a:p>
          <a:pPr algn="ctr"/>
          <a:r>
            <a:rPr lang="pt-BR" sz="1400" b="1" dirty="0" smtClean="0"/>
            <a:t>IGN: 31.885 ±1.96</a:t>
          </a:r>
        </a:p>
        <a:p>
          <a:pPr algn="ctr"/>
          <a:r>
            <a:rPr lang="pt-BR" sz="1400" b="1" dirty="0" smtClean="0"/>
            <a:t>8  -&gt; IGN 28-31 sem</a:t>
          </a:r>
        </a:p>
        <a:p>
          <a:pPr algn="ctr"/>
          <a:r>
            <a:rPr lang="pt-BR" sz="1400" b="1" dirty="0" smtClean="0"/>
            <a:t>0 -&gt; IGN &lt; 28 sem</a:t>
          </a:r>
          <a:endParaRPr lang="pt-BR" sz="600" dirty="0" smtClean="0"/>
        </a:p>
        <a:p>
          <a:pPr algn="ctr"/>
          <a:r>
            <a:rPr lang="pt-BR" sz="600" dirty="0" smtClean="0"/>
            <a:t> </a:t>
          </a:r>
        </a:p>
        <a:p>
          <a:pPr algn="ctr"/>
          <a:endParaRPr lang="pt-BR" sz="600" dirty="0"/>
        </a:p>
      </dgm:t>
    </dgm:pt>
    <dgm:pt modelId="{C23BA353-19C8-4A75-B9E6-0EB8C0B75C81}" type="parTrans" cxnId="{5F9A6083-B5C3-4DC3-A242-DBA992675A92}">
      <dgm:prSet/>
      <dgm:spPr/>
      <dgm:t>
        <a:bodyPr/>
        <a:lstStyle/>
        <a:p>
          <a:endParaRPr lang="pt-BR"/>
        </a:p>
      </dgm:t>
    </dgm:pt>
    <dgm:pt modelId="{A3CB8EFD-3A67-4E1B-919B-93ABDE6A9BC4}" type="sibTrans" cxnId="{5F9A6083-B5C3-4DC3-A242-DBA992675A92}">
      <dgm:prSet/>
      <dgm:spPr/>
      <dgm:t>
        <a:bodyPr/>
        <a:lstStyle/>
        <a:p>
          <a:endParaRPr lang="pt-BR"/>
        </a:p>
      </dgm:t>
    </dgm:pt>
    <dgm:pt modelId="{9CBBE849-C592-474D-BF73-23D7DF9A382B}">
      <dgm:prSet phldrT="[Texto]" custT="1"/>
      <dgm:spPr/>
      <dgm:t>
        <a:bodyPr/>
        <a:lstStyle/>
        <a:p>
          <a:endParaRPr lang="pt-BR" sz="1300" dirty="0" smtClean="0"/>
        </a:p>
        <a:p>
          <a:r>
            <a:rPr lang="pt-BR" sz="1300" b="1" dirty="0" smtClean="0"/>
            <a:t>Peso de nascimento:</a:t>
          </a:r>
        </a:p>
        <a:p>
          <a:r>
            <a:rPr lang="pt-BR" sz="1300" b="1" dirty="0" smtClean="0"/>
            <a:t>média 1.35 (±0.34) kg</a:t>
          </a:r>
        </a:p>
        <a:p>
          <a:r>
            <a:rPr lang="pt-BR" sz="1300" b="1" dirty="0" smtClean="0"/>
            <a:t>mediana 1.225 (1.11-1.525) kg</a:t>
          </a:r>
        </a:p>
        <a:p>
          <a:endParaRPr lang="pt-BR" sz="700" dirty="0" smtClean="0"/>
        </a:p>
        <a:p>
          <a:endParaRPr lang="pt-BR" sz="700" dirty="0"/>
        </a:p>
      </dgm:t>
    </dgm:pt>
    <dgm:pt modelId="{C9989CDF-7A39-46FF-BFC7-2B52D96471E6}" type="parTrans" cxnId="{29B8992A-CC4C-42E5-9C25-EF444B202C31}">
      <dgm:prSet/>
      <dgm:spPr/>
      <dgm:t>
        <a:bodyPr/>
        <a:lstStyle/>
        <a:p>
          <a:endParaRPr lang="pt-BR"/>
        </a:p>
      </dgm:t>
    </dgm:pt>
    <dgm:pt modelId="{84A0A0C8-6A0B-48D6-8339-0C84B5612B87}" type="sibTrans" cxnId="{29B8992A-CC4C-42E5-9C25-EF444B202C31}">
      <dgm:prSet/>
      <dgm:spPr/>
      <dgm:t>
        <a:bodyPr/>
        <a:lstStyle/>
        <a:p>
          <a:endParaRPr lang="pt-BR"/>
        </a:p>
      </dgm:t>
    </dgm:pt>
    <dgm:pt modelId="{09E14D45-E5FF-47BD-A563-6928E2A49EAB}">
      <dgm:prSet phldrT="[Texto]" custT="1"/>
      <dgm:spPr/>
      <dgm:t>
        <a:bodyPr/>
        <a:lstStyle/>
        <a:p>
          <a:r>
            <a:rPr lang="pt-BR" sz="1300" b="1" dirty="0" smtClean="0"/>
            <a:t>Parto cesáreo:</a:t>
          </a:r>
        </a:p>
        <a:p>
          <a:r>
            <a:rPr lang="pt-BR" sz="1300" b="1" dirty="0" smtClean="0"/>
            <a:t>31.59%</a:t>
          </a:r>
          <a:endParaRPr lang="pt-BR" sz="1300" b="1" dirty="0"/>
        </a:p>
      </dgm:t>
    </dgm:pt>
    <dgm:pt modelId="{AF50A93E-55DD-4FDD-91C0-678F95676AFF}" type="parTrans" cxnId="{AE376B2C-751D-48C3-BED9-C66F6AC7CB91}">
      <dgm:prSet/>
      <dgm:spPr/>
      <dgm:t>
        <a:bodyPr/>
        <a:lstStyle/>
        <a:p>
          <a:endParaRPr lang="pt-BR"/>
        </a:p>
      </dgm:t>
    </dgm:pt>
    <dgm:pt modelId="{3D4F6E1A-3EA8-4337-A4AE-5650BA322DBF}" type="sibTrans" cxnId="{AE376B2C-751D-48C3-BED9-C66F6AC7CB91}">
      <dgm:prSet/>
      <dgm:spPr/>
      <dgm:t>
        <a:bodyPr/>
        <a:lstStyle/>
        <a:p>
          <a:endParaRPr lang="pt-BR"/>
        </a:p>
      </dgm:t>
    </dgm:pt>
    <dgm:pt modelId="{E6ACD256-8F98-43A5-931A-F7BE3D299B40}" type="pres">
      <dgm:prSet presAssocID="{0F357430-57BA-4983-8C05-88D83392CEF4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0D8E935-D209-4ACA-97D9-01F4BAE8B09B}" type="pres">
      <dgm:prSet presAssocID="{20E20C7A-116B-43D6-AF18-FDFF04ECC14B}" presName="hierRoot1" presStyleCnt="0">
        <dgm:presLayoutVars>
          <dgm:hierBranch val="init"/>
        </dgm:presLayoutVars>
      </dgm:prSet>
      <dgm:spPr/>
    </dgm:pt>
    <dgm:pt modelId="{AB7B199E-7814-41CD-ADE1-41261355A739}" type="pres">
      <dgm:prSet presAssocID="{20E20C7A-116B-43D6-AF18-FDFF04ECC14B}" presName="rootComposite1" presStyleCnt="0"/>
      <dgm:spPr/>
    </dgm:pt>
    <dgm:pt modelId="{1B5A9801-CA78-41AD-90C0-CC36A5D2C767}" type="pres">
      <dgm:prSet presAssocID="{20E20C7A-116B-43D6-AF18-FDFF04ECC14B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A0F82C4-8DF5-470F-A6A2-67A03131DE2F}" type="pres">
      <dgm:prSet presAssocID="{20E20C7A-116B-43D6-AF18-FDFF04ECC14B}" presName="topArc1" presStyleLbl="parChTrans1D1" presStyleIdx="0" presStyleCnt="10"/>
      <dgm:spPr/>
    </dgm:pt>
    <dgm:pt modelId="{1DF0FC47-34DE-4B95-B220-1183EBE611F9}" type="pres">
      <dgm:prSet presAssocID="{20E20C7A-116B-43D6-AF18-FDFF04ECC14B}" presName="bottomArc1" presStyleLbl="parChTrans1D1" presStyleIdx="1" presStyleCnt="10"/>
      <dgm:spPr/>
    </dgm:pt>
    <dgm:pt modelId="{E57909B5-7A26-48CF-9AAB-C57B34ED6F95}" type="pres">
      <dgm:prSet presAssocID="{20E20C7A-116B-43D6-AF18-FDFF04ECC14B}" presName="topConnNode1" presStyleLbl="node1" presStyleIdx="0" presStyleCnt="0"/>
      <dgm:spPr/>
      <dgm:t>
        <a:bodyPr/>
        <a:lstStyle/>
        <a:p>
          <a:endParaRPr lang="pt-BR"/>
        </a:p>
      </dgm:t>
    </dgm:pt>
    <dgm:pt modelId="{B322C92B-1EC3-42E8-9D75-35FBF83E9EF8}" type="pres">
      <dgm:prSet presAssocID="{20E20C7A-116B-43D6-AF18-FDFF04ECC14B}" presName="hierChild2" presStyleCnt="0"/>
      <dgm:spPr/>
    </dgm:pt>
    <dgm:pt modelId="{8F03D667-A4AA-433C-9245-D0EB76803F50}" type="pres">
      <dgm:prSet presAssocID="{C23BA353-19C8-4A75-B9E6-0EB8C0B75C81}" presName="Name28" presStyleLbl="parChTrans1D2" presStyleIdx="0" presStyleCnt="4"/>
      <dgm:spPr/>
      <dgm:t>
        <a:bodyPr/>
        <a:lstStyle/>
        <a:p>
          <a:endParaRPr lang="pt-BR"/>
        </a:p>
      </dgm:t>
    </dgm:pt>
    <dgm:pt modelId="{27D20D57-D592-4C9D-B81F-30439C28B909}" type="pres">
      <dgm:prSet presAssocID="{3FA7CBC6-FB14-486D-B09B-BEB8E9B3E4E7}" presName="hierRoot2" presStyleCnt="0">
        <dgm:presLayoutVars>
          <dgm:hierBranch val="init"/>
        </dgm:presLayoutVars>
      </dgm:prSet>
      <dgm:spPr/>
    </dgm:pt>
    <dgm:pt modelId="{AD4866FD-5DC7-48DD-A904-1DDAF798A263}" type="pres">
      <dgm:prSet presAssocID="{3FA7CBC6-FB14-486D-B09B-BEB8E9B3E4E7}" presName="rootComposite2" presStyleCnt="0"/>
      <dgm:spPr/>
    </dgm:pt>
    <dgm:pt modelId="{9823FFA5-5142-4D7C-B81A-121FD5DF47D6}" type="pres">
      <dgm:prSet presAssocID="{3FA7CBC6-FB14-486D-B09B-BEB8E9B3E4E7}" presName="rootText2" presStyleLbl="alignAcc1" presStyleIdx="0" presStyleCnt="0" custLinFactNeighborX="-1175" custLinFactNeighborY="-1836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367CD33-D2C0-4BB3-BB8E-3AB4C02E9D02}" type="pres">
      <dgm:prSet presAssocID="{3FA7CBC6-FB14-486D-B09B-BEB8E9B3E4E7}" presName="topArc2" presStyleLbl="parChTrans1D1" presStyleIdx="2" presStyleCnt="10"/>
      <dgm:spPr/>
    </dgm:pt>
    <dgm:pt modelId="{59FA8C88-60E0-4B3D-A19C-AE73B418E346}" type="pres">
      <dgm:prSet presAssocID="{3FA7CBC6-FB14-486D-B09B-BEB8E9B3E4E7}" presName="bottomArc2" presStyleLbl="parChTrans1D1" presStyleIdx="3" presStyleCnt="10"/>
      <dgm:spPr/>
    </dgm:pt>
    <dgm:pt modelId="{93699549-ACAB-4251-A0ED-8AE650713F81}" type="pres">
      <dgm:prSet presAssocID="{3FA7CBC6-FB14-486D-B09B-BEB8E9B3E4E7}" presName="topConnNode2" presStyleLbl="node2" presStyleIdx="0" presStyleCnt="0"/>
      <dgm:spPr/>
      <dgm:t>
        <a:bodyPr/>
        <a:lstStyle/>
        <a:p>
          <a:endParaRPr lang="pt-BR"/>
        </a:p>
      </dgm:t>
    </dgm:pt>
    <dgm:pt modelId="{AF20453E-764E-406B-85AF-8435AF97749C}" type="pres">
      <dgm:prSet presAssocID="{3FA7CBC6-FB14-486D-B09B-BEB8E9B3E4E7}" presName="hierChild4" presStyleCnt="0"/>
      <dgm:spPr/>
    </dgm:pt>
    <dgm:pt modelId="{40024E00-6AB6-470B-B810-6764E5C882E5}" type="pres">
      <dgm:prSet presAssocID="{3FA7CBC6-FB14-486D-B09B-BEB8E9B3E4E7}" presName="hierChild5" presStyleCnt="0"/>
      <dgm:spPr/>
    </dgm:pt>
    <dgm:pt modelId="{26561A60-B3E2-423D-9128-C764635CECD7}" type="pres">
      <dgm:prSet presAssocID="{C9989CDF-7A39-46FF-BFC7-2B52D96471E6}" presName="Name28" presStyleLbl="parChTrans1D2" presStyleIdx="1" presStyleCnt="4"/>
      <dgm:spPr/>
      <dgm:t>
        <a:bodyPr/>
        <a:lstStyle/>
        <a:p>
          <a:endParaRPr lang="pt-BR"/>
        </a:p>
      </dgm:t>
    </dgm:pt>
    <dgm:pt modelId="{75F7E884-13F4-42E5-A2BB-F038DD17BB39}" type="pres">
      <dgm:prSet presAssocID="{9CBBE849-C592-474D-BF73-23D7DF9A382B}" presName="hierRoot2" presStyleCnt="0">
        <dgm:presLayoutVars>
          <dgm:hierBranch val="init"/>
        </dgm:presLayoutVars>
      </dgm:prSet>
      <dgm:spPr/>
    </dgm:pt>
    <dgm:pt modelId="{886A362E-E064-41E6-B832-20A2904AAED4}" type="pres">
      <dgm:prSet presAssocID="{9CBBE849-C592-474D-BF73-23D7DF9A382B}" presName="rootComposite2" presStyleCnt="0"/>
      <dgm:spPr/>
    </dgm:pt>
    <dgm:pt modelId="{505BE5E4-DB53-4474-A94A-3D0DDD7FA142}" type="pres">
      <dgm:prSet presAssocID="{9CBBE849-C592-474D-BF73-23D7DF9A382B}" presName="rootText2" presStyleLbl="alignAcc1" presStyleIdx="0" presStyleCnt="0" custLinFactNeighborX="-58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78B9366-3183-466F-9EEE-261F14757791}" type="pres">
      <dgm:prSet presAssocID="{9CBBE849-C592-474D-BF73-23D7DF9A382B}" presName="topArc2" presStyleLbl="parChTrans1D1" presStyleIdx="4" presStyleCnt="10"/>
      <dgm:spPr/>
    </dgm:pt>
    <dgm:pt modelId="{5454FEED-0720-4CDD-BD87-5DCA88EB4C6E}" type="pres">
      <dgm:prSet presAssocID="{9CBBE849-C592-474D-BF73-23D7DF9A382B}" presName="bottomArc2" presStyleLbl="parChTrans1D1" presStyleIdx="5" presStyleCnt="10"/>
      <dgm:spPr/>
    </dgm:pt>
    <dgm:pt modelId="{88B2777C-75A6-4EC9-B9A1-8BFDAE652674}" type="pres">
      <dgm:prSet presAssocID="{9CBBE849-C592-474D-BF73-23D7DF9A382B}" presName="topConnNode2" presStyleLbl="node2" presStyleIdx="0" presStyleCnt="0"/>
      <dgm:spPr/>
      <dgm:t>
        <a:bodyPr/>
        <a:lstStyle/>
        <a:p>
          <a:endParaRPr lang="pt-BR"/>
        </a:p>
      </dgm:t>
    </dgm:pt>
    <dgm:pt modelId="{8F13987E-EA29-4E1A-AF45-F01817A4F504}" type="pres">
      <dgm:prSet presAssocID="{9CBBE849-C592-474D-BF73-23D7DF9A382B}" presName="hierChild4" presStyleCnt="0"/>
      <dgm:spPr/>
    </dgm:pt>
    <dgm:pt modelId="{772FC1A2-67AD-402C-BA80-E672FA55B899}" type="pres">
      <dgm:prSet presAssocID="{9CBBE849-C592-474D-BF73-23D7DF9A382B}" presName="hierChild5" presStyleCnt="0"/>
      <dgm:spPr/>
    </dgm:pt>
    <dgm:pt modelId="{F242F500-4BE0-4412-BFD7-E1EECE812078}" type="pres">
      <dgm:prSet presAssocID="{AF50A93E-55DD-4FDD-91C0-678F95676AFF}" presName="Name28" presStyleLbl="parChTrans1D2" presStyleIdx="2" presStyleCnt="4"/>
      <dgm:spPr/>
      <dgm:t>
        <a:bodyPr/>
        <a:lstStyle/>
        <a:p>
          <a:endParaRPr lang="pt-BR"/>
        </a:p>
      </dgm:t>
    </dgm:pt>
    <dgm:pt modelId="{5A75F7A4-0D2E-408E-95A2-51AFE24C80C3}" type="pres">
      <dgm:prSet presAssocID="{09E14D45-E5FF-47BD-A563-6928E2A49EAB}" presName="hierRoot2" presStyleCnt="0">
        <dgm:presLayoutVars>
          <dgm:hierBranch val="init"/>
        </dgm:presLayoutVars>
      </dgm:prSet>
      <dgm:spPr/>
    </dgm:pt>
    <dgm:pt modelId="{514A4149-8D62-407D-AB32-9A1F84C443A3}" type="pres">
      <dgm:prSet presAssocID="{09E14D45-E5FF-47BD-A563-6928E2A49EAB}" presName="rootComposite2" presStyleCnt="0"/>
      <dgm:spPr/>
    </dgm:pt>
    <dgm:pt modelId="{606C542E-DEA1-4039-992D-3BA462FCA6B2}" type="pres">
      <dgm:prSet presAssocID="{09E14D45-E5FF-47BD-A563-6928E2A49EAB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B1D7F8E-7CE6-4EE4-A5BC-1F8094EC3989}" type="pres">
      <dgm:prSet presAssocID="{09E14D45-E5FF-47BD-A563-6928E2A49EAB}" presName="topArc2" presStyleLbl="parChTrans1D1" presStyleIdx="6" presStyleCnt="10"/>
      <dgm:spPr/>
    </dgm:pt>
    <dgm:pt modelId="{55F1F417-5A51-4B37-B043-E2B1E9AE8547}" type="pres">
      <dgm:prSet presAssocID="{09E14D45-E5FF-47BD-A563-6928E2A49EAB}" presName="bottomArc2" presStyleLbl="parChTrans1D1" presStyleIdx="7" presStyleCnt="10"/>
      <dgm:spPr/>
    </dgm:pt>
    <dgm:pt modelId="{C6D804E3-2F92-413F-A792-882A7457C286}" type="pres">
      <dgm:prSet presAssocID="{09E14D45-E5FF-47BD-A563-6928E2A49EAB}" presName="topConnNode2" presStyleLbl="node2" presStyleIdx="0" presStyleCnt="0"/>
      <dgm:spPr/>
      <dgm:t>
        <a:bodyPr/>
        <a:lstStyle/>
        <a:p>
          <a:endParaRPr lang="pt-BR"/>
        </a:p>
      </dgm:t>
    </dgm:pt>
    <dgm:pt modelId="{651995D7-61BA-41A7-850D-5EF574539BAA}" type="pres">
      <dgm:prSet presAssocID="{09E14D45-E5FF-47BD-A563-6928E2A49EAB}" presName="hierChild4" presStyleCnt="0"/>
      <dgm:spPr/>
    </dgm:pt>
    <dgm:pt modelId="{FF5178B9-4B4F-4094-8995-CFD1DBAED00F}" type="pres">
      <dgm:prSet presAssocID="{09E14D45-E5FF-47BD-A563-6928E2A49EAB}" presName="hierChild5" presStyleCnt="0"/>
      <dgm:spPr/>
    </dgm:pt>
    <dgm:pt modelId="{39D096B0-B5FA-460B-AE45-80B5E3ECA000}" type="pres">
      <dgm:prSet presAssocID="{20E20C7A-116B-43D6-AF18-FDFF04ECC14B}" presName="hierChild3" presStyleCnt="0"/>
      <dgm:spPr/>
    </dgm:pt>
    <dgm:pt modelId="{1471460C-CD00-4F70-BF2B-B8C20C741AA4}" type="pres">
      <dgm:prSet presAssocID="{12FAE941-B837-41B6-A4E5-52B3A6AAB8AE}" presName="Name101" presStyleLbl="parChTrans1D2" presStyleIdx="3" presStyleCnt="4"/>
      <dgm:spPr/>
      <dgm:t>
        <a:bodyPr/>
        <a:lstStyle/>
        <a:p>
          <a:endParaRPr lang="pt-BR"/>
        </a:p>
      </dgm:t>
    </dgm:pt>
    <dgm:pt modelId="{0C4890F0-A132-4FA2-AE20-B56890621C86}" type="pres">
      <dgm:prSet presAssocID="{2C90942F-5ABC-4800-9F10-9906CB5FCE17}" presName="hierRoot3" presStyleCnt="0">
        <dgm:presLayoutVars>
          <dgm:hierBranch val="init"/>
        </dgm:presLayoutVars>
      </dgm:prSet>
      <dgm:spPr/>
    </dgm:pt>
    <dgm:pt modelId="{3C4CEA60-6F57-4D02-9087-61215326FCE1}" type="pres">
      <dgm:prSet presAssocID="{2C90942F-5ABC-4800-9F10-9906CB5FCE17}" presName="rootComposite3" presStyleCnt="0"/>
      <dgm:spPr/>
    </dgm:pt>
    <dgm:pt modelId="{885E9183-B097-4FA9-AF7F-381A72B8AA7C}" type="pres">
      <dgm:prSet presAssocID="{2C90942F-5ABC-4800-9F10-9906CB5FCE17}" presName="rootText3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5216EE1-75C8-44E7-9594-7CE87A66BAD4}" type="pres">
      <dgm:prSet presAssocID="{2C90942F-5ABC-4800-9F10-9906CB5FCE17}" presName="topArc3" presStyleLbl="parChTrans1D1" presStyleIdx="8" presStyleCnt="10"/>
      <dgm:spPr/>
    </dgm:pt>
    <dgm:pt modelId="{95049D34-B9B6-486D-A27E-DB1B070FED2F}" type="pres">
      <dgm:prSet presAssocID="{2C90942F-5ABC-4800-9F10-9906CB5FCE17}" presName="bottomArc3" presStyleLbl="parChTrans1D1" presStyleIdx="9" presStyleCnt="10"/>
      <dgm:spPr/>
    </dgm:pt>
    <dgm:pt modelId="{B2DEF156-92F4-4AFC-83AA-E88ADEA1F20B}" type="pres">
      <dgm:prSet presAssocID="{2C90942F-5ABC-4800-9F10-9906CB5FCE17}" presName="topConnNode3" presStyleLbl="asst1" presStyleIdx="0" presStyleCnt="0"/>
      <dgm:spPr/>
      <dgm:t>
        <a:bodyPr/>
        <a:lstStyle/>
        <a:p>
          <a:endParaRPr lang="pt-BR"/>
        </a:p>
      </dgm:t>
    </dgm:pt>
    <dgm:pt modelId="{FC19EA49-B413-48B4-956E-3632C59562B4}" type="pres">
      <dgm:prSet presAssocID="{2C90942F-5ABC-4800-9F10-9906CB5FCE17}" presName="hierChild6" presStyleCnt="0"/>
      <dgm:spPr/>
    </dgm:pt>
    <dgm:pt modelId="{2D1A4481-0C9C-40E6-A06E-3F1F62FB3AD5}" type="pres">
      <dgm:prSet presAssocID="{2C90942F-5ABC-4800-9F10-9906CB5FCE17}" presName="hierChild7" presStyleCnt="0"/>
      <dgm:spPr/>
    </dgm:pt>
  </dgm:ptLst>
  <dgm:cxnLst>
    <dgm:cxn modelId="{CCCA3220-161C-4250-A92F-0EB217E93DA1}" type="presOf" srcId="{AF50A93E-55DD-4FDD-91C0-678F95676AFF}" destId="{F242F500-4BE0-4412-BFD7-E1EECE812078}" srcOrd="0" destOrd="0" presId="urn:microsoft.com/office/officeart/2008/layout/HalfCircleOrganizationChart"/>
    <dgm:cxn modelId="{441F7235-1FA9-4A9D-8F97-8AB07DB0D647}" srcId="{20E20C7A-116B-43D6-AF18-FDFF04ECC14B}" destId="{2C90942F-5ABC-4800-9F10-9906CB5FCE17}" srcOrd="0" destOrd="0" parTransId="{12FAE941-B837-41B6-A4E5-52B3A6AAB8AE}" sibTransId="{5743F3A2-3874-40F1-910D-3D58F75444E5}"/>
    <dgm:cxn modelId="{1D6E7F02-6E2E-4695-9340-06D75CEA3484}" type="presOf" srcId="{2C90942F-5ABC-4800-9F10-9906CB5FCE17}" destId="{885E9183-B097-4FA9-AF7F-381A72B8AA7C}" srcOrd="0" destOrd="0" presId="urn:microsoft.com/office/officeart/2008/layout/HalfCircleOrganizationChart"/>
    <dgm:cxn modelId="{AE376B2C-751D-48C3-BED9-C66F6AC7CB91}" srcId="{20E20C7A-116B-43D6-AF18-FDFF04ECC14B}" destId="{09E14D45-E5FF-47BD-A563-6928E2A49EAB}" srcOrd="3" destOrd="0" parTransId="{AF50A93E-55DD-4FDD-91C0-678F95676AFF}" sibTransId="{3D4F6E1A-3EA8-4337-A4AE-5650BA322DBF}"/>
    <dgm:cxn modelId="{9F1A07F8-53D8-47A6-9A81-3097B3D47E7B}" type="presOf" srcId="{20E20C7A-116B-43D6-AF18-FDFF04ECC14B}" destId="{E57909B5-7A26-48CF-9AAB-C57B34ED6F95}" srcOrd="1" destOrd="0" presId="urn:microsoft.com/office/officeart/2008/layout/HalfCircleOrganizationChart"/>
    <dgm:cxn modelId="{5F9A6083-B5C3-4DC3-A242-DBA992675A92}" srcId="{20E20C7A-116B-43D6-AF18-FDFF04ECC14B}" destId="{3FA7CBC6-FB14-486D-B09B-BEB8E9B3E4E7}" srcOrd="1" destOrd="0" parTransId="{C23BA353-19C8-4A75-B9E6-0EB8C0B75C81}" sibTransId="{A3CB8EFD-3A67-4E1B-919B-93ABDE6A9BC4}"/>
    <dgm:cxn modelId="{CECFD767-AAFF-4494-B24B-3613A014D83D}" type="presOf" srcId="{C9989CDF-7A39-46FF-BFC7-2B52D96471E6}" destId="{26561A60-B3E2-423D-9128-C764635CECD7}" srcOrd="0" destOrd="0" presId="urn:microsoft.com/office/officeart/2008/layout/HalfCircleOrganizationChart"/>
    <dgm:cxn modelId="{30A76A61-5486-49BE-816F-973019AB57F2}" type="presOf" srcId="{09E14D45-E5FF-47BD-A563-6928E2A49EAB}" destId="{606C542E-DEA1-4039-992D-3BA462FCA6B2}" srcOrd="0" destOrd="0" presId="urn:microsoft.com/office/officeart/2008/layout/HalfCircleOrganizationChart"/>
    <dgm:cxn modelId="{29B8992A-CC4C-42E5-9C25-EF444B202C31}" srcId="{20E20C7A-116B-43D6-AF18-FDFF04ECC14B}" destId="{9CBBE849-C592-474D-BF73-23D7DF9A382B}" srcOrd="2" destOrd="0" parTransId="{C9989CDF-7A39-46FF-BFC7-2B52D96471E6}" sibTransId="{84A0A0C8-6A0B-48D6-8339-0C84B5612B87}"/>
    <dgm:cxn modelId="{E98E082E-14B8-4E69-9A15-D735B102AFB5}" type="presOf" srcId="{0F357430-57BA-4983-8C05-88D83392CEF4}" destId="{E6ACD256-8F98-43A5-931A-F7BE3D299B40}" srcOrd="0" destOrd="0" presId="urn:microsoft.com/office/officeart/2008/layout/HalfCircleOrganizationChart"/>
    <dgm:cxn modelId="{562FC2B8-6BCE-4787-99A7-169917412776}" type="presOf" srcId="{3FA7CBC6-FB14-486D-B09B-BEB8E9B3E4E7}" destId="{93699549-ACAB-4251-A0ED-8AE650713F81}" srcOrd="1" destOrd="0" presId="urn:microsoft.com/office/officeart/2008/layout/HalfCircleOrganizationChart"/>
    <dgm:cxn modelId="{A4DCBDD8-48A4-4F3C-96EA-CB4F8553D242}" type="presOf" srcId="{12FAE941-B837-41B6-A4E5-52B3A6AAB8AE}" destId="{1471460C-CD00-4F70-BF2B-B8C20C741AA4}" srcOrd="0" destOrd="0" presId="urn:microsoft.com/office/officeart/2008/layout/HalfCircleOrganizationChart"/>
    <dgm:cxn modelId="{C32A5E12-622A-41F6-BD72-1467D1E7849C}" type="presOf" srcId="{C23BA353-19C8-4A75-B9E6-0EB8C0B75C81}" destId="{8F03D667-A4AA-433C-9245-D0EB76803F50}" srcOrd="0" destOrd="0" presId="urn:microsoft.com/office/officeart/2008/layout/HalfCircleOrganizationChart"/>
    <dgm:cxn modelId="{BC88CBFB-4183-4018-9CBD-A486F421FB9A}" type="presOf" srcId="{9CBBE849-C592-474D-BF73-23D7DF9A382B}" destId="{505BE5E4-DB53-4474-A94A-3D0DDD7FA142}" srcOrd="0" destOrd="0" presId="urn:microsoft.com/office/officeart/2008/layout/HalfCircleOrganizationChart"/>
    <dgm:cxn modelId="{90E74A7B-50DF-4DF4-B848-D1AD0057B03A}" srcId="{0F357430-57BA-4983-8C05-88D83392CEF4}" destId="{20E20C7A-116B-43D6-AF18-FDFF04ECC14B}" srcOrd="0" destOrd="0" parTransId="{BAC49037-B4A7-412C-81F3-23A81B80B930}" sibTransId="{BD93D3FC-302D-46C7-AB71-CA51209907EE}"/>
    <dgm:cxn modelId="{50D779D6-C735-40A7-B1C5-686BBC471BD2}" type="presOf" srcId="{9CBBE849-C592-474D-BF73-23D7DF9A382B}" destId="{88B2777C-75A6-4EC9-B9A1-8BFDAE652674}" srcOrd="1" destOrd="0" presId="urn:microsoft.com/office/officeart/2008/layout/HalfCircleOrganizationChart"/>
    <dgm:cxn modelId="{8491EF17-39FC-4601-B5C9-BD53ECA971B5}" type="presOf" srcId="{09E14D45-E5FF-47BD-A563-6928E2A49EAB}" destId="{C6D804E3-2F92-413F-A792-882A7457C286}" srcOrd="1" destOrd="0" presId="urn:microsoft.com/office/officeart/2008/layout/HalfCircleOrganizationChart"/>
    <dgm:cxn modelId="{EC7B0123-E691-4BF1-B71D-008475C120B9}" type="presOf" srcId="{20E20C7A-116B-43D6-AF18-FDFF04ECC14B}" destId="{1B5A9801-CA78-41AD-90C0-CC36A5D2C767}" srcOrd="0" destOrd="0" presId="urn:microsoft.com/office/officeart/2008/layout/HalfCircleOrganizationChart"/>
    <dgm:cxn modelId="{48D9E84D-527F-41C7-8B01-7B04C49FF41C}" type="presOf" srcId="{2C90942F-5ABC-4800-9F10-9906CB5FCE17}" destId="{B2DEF156-92F4-4AFC-83AA-E88ADEA1F20B}" srcOrd="1" destOrd="0" presId="urn:microsoft.com/office/officeart/2008/layout/HalfCircleOrganizationChart"/>
    <dgm:cxn modelId="{B8F66AF2-5C5F-441B-8A51-BDF7C8D26B63}" type="presOf" srcId="{3FA7CBC6-FB14-486D-B09B-BEB8E9B3E4E7}" destId="{9823FFA5-5142-4D7C-B81A-121FD5DF47D6}" srcOrd="0" destOrd="0" presId="urn:microsoft.com/office/officeart/2008/layout/HalfCircleOrganizationChart"/>
    <dgm:cxn modelId="{E50D0490-B5C8-460F-853A-AB1706225F83}" type="presParOf" srcId="{E6ACD256-8F98-43A5-931A-F7BE3D299B40}" destId="{B0D8E935-D209-4ACA-97D9-01F4BAE8B09B}" srcOrd="0" destOrd="0" presId="urn:microsoft.com/office/officeart/2008/layout/HalfCircleOrganizationChart"/>
    <dgm:cxn modelId="{744054CF-F164-4EFC-8BF2-EB22A1E48AB5}" type="presParOf" srcId="{B0D8E935-D209-4ACA-97D9-01F4BAE8B09B}" destId="{AB7B199E-7814-41CD-ADE1-41261355A739}" srcOrd="0" destOrd="0" presId="urn:microsoft.com/office/officeart/2008/layout/HalfCircleOrganizationChart"/>
    <dgm:cxn modelId="{248AE219-84E2-4E64-B3AA-000E9A7D4938}" type="presParOf" srcId="{AB7B199E-7814-41CD-ADE1-41261355A739}" destId="{1B5A9801-CA78-41AD-90C0-CC36A5D2C767}" srcOrd="0" destOrd="0" presId="urn:microsoft.com/office/officeart/2008/layout/HalfCircleOrganizationChart"/>
    <dgm:cxn modelId="{B2F4295E-8AF6-43EB-900B-663D92CD44B0}" type="presParOf" srcId="{AB7B199E-7814-41CD-ADE1-41261355A739}" destId="{AA0F82C4-8DF5-470F-A6A2-67A03131DE2F}" srcOrd="1" destOrd="0" presId="urn:microsoft.com/office/officeart/2008/layout/HalfCircleOrganizationChart"/>
    <dgm:cxn modelId="{C0C639CF-16C9-4879-9FE9-A631404C6EC2}" type="presParOf" srcId="{AB7B199E-7814-41CD-ADE1-41261355A739}" destId="{1DF0FC47-34DE-4B95-B220-1183EBE611F9}" srcOrd="2" destOrd="0" presId="urn:microsoft.com/office/officeart/2008/layout/HalfCircleOrganizationChart"/>
    <dgm:cxn modelId="{90237389-01D4-4A29-847F-D548F3506D6E}" type="presParOf" srcId="{AB7B199E-7814-41CD-ADE1-41261355A739}" destId="{E57909B5-7A26-48CF-9AAB-C57B34ED6F95}" srcOrd="3" destOrd="0" presId="urn:microsoft.com/office/officeart/2008/layout/HalfCircleOrganizationChart"/>
    <dgm:cxn modelId="{8BFCCA2B-E0F5-4B12-B1DE-1D1947DDF942}" type="presParOf" srcId="{B0D8E935-D209-4ACA-97D9-01F4BAE8B09B}" destId="{B322C92B-1EC3-42E8-9D75-35FBF83E9EF8}" srcOrd="1" destOrd="0" presId="urn:microsoft.com/office/officeart/2008/layout/HalfCircleOrganizationChart"/>
    <dgm:cxn modelId="{E4D12E11-4E59-4847-97A7-F966D6026444}" type="presParOf" srcId="{B322C92B-1EC3-42E8-9D75-35FBF83E9EF8}" destId="{8F03D667-A4AA-433C-9245-D0EB76803F50}" srcOrd="0" destOrd="0" presId="urn:microsoft.com/office/officeart/2008/layout/HalfCircleOrganizationChart"/>
    <dgm:cxn modelId="{EE1870D9-BB88-428A-A5B1-1707873B6B7E}" type="presParOf" srcId="{B322C92B-1EC3-42E8-9D75-35FBF83E9EF8}" destId="{27D20D57-D592-4C9D-B81F-30439C28B909}" srcOrd="1" destOrd="0" presId="urn:microsoft.com/office/officeart/2008/layout/HalfCircleOrganizationChart"/>
    <dgm:cxn modelId="{6B1B67CE-7620-42E8-991D-3D8434142CF5}" type="presParOf" srcId="{27D20D57-D592-4C9D-B81F-30439C28B909}" destId="{AD4866FD-5DC7-48DD-A904-1DDAF798A263}" srcOrd="0" destOrd="0" presId="urn:microsoft.com/office/officeart/2008/layout/HalfCircleOrganizationChart"/>
    <dgm:cxn modelId="{F071A2BD-1968-4E1D-AD6B-E55F7664B785}" type="presParOf" srcId="{AD4866FD-5DC7-48DD-A904-1DDAF798A263}" destId="{9823FFA5-5142-4D7C-B81A-121FD5DF47D6}" srcOrd="0" destOrd="0" presId="urn:microsoft.com/office/officeart/2008/layout/HalfCircleOrganizationChart"/>
    <dgm:cxn modelId="{DC766313-888F-4374-92D6-93EF6A7D5955}" type="presParOf" srcId="{AD4866FD-5DC7-48DD-A904-1DDAF798A263}" destId="{9367CD33-D2C0-4BB3-BB8E-3AB4C02E9D02}" srcOrd="1" destOrd="0" presId="urn:microsoft.com/office/officeart/2008/layout/HalfCircleOrganizationChart"/>
    <dgm:cxn modelId="{9312BE62-82DB-4482-B6DF-9CB494DAC475}" type="presParOf" srcId="{AD4866FD-5DC7-48DD-A904-1DDAF798A263}" destId="{59FA8C88-60E0-4B3D-A19C-AE73B418E346}" srcOrd="2" destOrd="0" presId="urn:microsoft.com/office/officeart/2008/layout/HalfCircleOrganizationChart"/>
    <dgm:cxn modelId="{90C5D288-E4FE-4093-93DC-6501E8D804EB}" type="presParOf" srcId="{AD4866FD-5DC7-48DD-A904-1DDAF798A263}" destId="{93699549-ACAB-4251-A0ED-8AE650713F81}" srcOrd="3" destOrd="0" presId="urn:microsoft.com/office/officeart/2008/layout/HalfCircleOrganizationChart"/>
    <dgm:cxn modelId="{A4905967-46A0-4EA4-830C-1A459BDBCB11}" type="presParOf" srcId="{27D20D57-D592-4C9D-B81F-30439C28B909}" destId="{AF20453E-764E-406B-85AF-8435AF97749C}" srcOrd="1" destOrd="0" presId="urn:microsoft.com/office/officeart/2008/layout/HalfCircleOrganizationChart"/>
    <dgm:cxn modelId="{F3EE3E0E-64C6-4EDD-A95E-A60B0F8CD497}" type="presParOf" srcId="{27D20D57-D592-4C9D-B81F-30439C28B909}" destId="{40024E00-6AB6-470B-B810-6764E5C882E5}" srcOrd="2" destOrd="0" presId="urn:microsoft.com/office/officeart/2008/layout/HalfCircleOrganizationChart"/>
    <dgm:cxn modelId="{D8BA4A77-F657-4F6C-B106-09FD001931B7}" type="presParOf" srcId="{B322C92B-1EC3-42E8-9D75-35FBF83E9EF8}" destId="{26561A60-B3E2-423D-9128-C764635CECD7}" srcOrd="2" destOrd="0" presId="urn:microsoft.com/office/officeart/2008/layout/HalfCircleOrganizationChart"/>
    <dgm:cxn modelId="{2F9F5C62-440A-4EA8-B6ED-0705A854DFF6}" type="presParOf" srcId="{B322C92B-1EC3-42E8-9D75-35FBF83E9EF8}" destId="{75F7E884-13F4-42E5-A2BB-F038DD17BB39}" srcOrd="3" destOrd="0" presId="urn:microsoft.com/office/officeart/2008/layout/HalfCircleOrganizationChart"/>
    <dgm:cxn modelId="{CCF4D21C-8B7C-4D6C-B85C-BF453BE6357C}" type="presParOf" srcId="{75F7E884-13F4-42E5-A2BB-F038DD17BB39}" destId="{886A362E-E064-41E6-B832-20A2904AAED4}" srcOrd="0" destOrd="0" presId="urn:microsoft.com/office/officeart/2008/layout/HalfCircleOrganizationChart"/>
    <dgm:cxn modelId="{BE679FF1-4ECC-4B3A-AD97-314028176AEF}" type="presParOf" srcId="{886A362E-E064-41E6-B832-20A2904AAED4}" destId="{505BE5E4-DB53-4474-A94A-3D0DDD7FA142}" srcOrd="0" destOrd="0" presId="urn:microsoft.com/office/officeart/2008/layout/HalfCircleOrganizationChart"/>
    <dgm:cxn modelId="{A0142DD9-4216-4E27-8734-B7A13B5D88A9}" type="presParOf" srcId="{886A362E-E064-41E6-B832-20A2904AAED4}" destId="{278B9366-3183-466F-9EEE-261F14757791}" srcOrd="1" destOrd="0" presId="urn:microsoft.com/office/officeart/2008/layout/HalfCircleOrganizationChart"/>
    <dgm:cxn modelId="{39C12C8C-197B-490B-9D00-20D9247F5D31}" type="presParOf" srcId="{886A362E-E064-41E6-B832-20A2904AAED4}" destId="{5454FEED-0720-4CDD-BD87-5DCA88EB4C6E}" srcOrd="2" destOrd="0" presId="urn:microsoft.com/office/officeart/2008/layout/HalfCircleOrganizationChart"/>
    <dgm:cxn modelId="{5238BD3B-86E6-40E3-9F50-97B27283AD8F}" type="presParOf" srcId="{886A362E-E064-41E6-B832-20A2904AAED4}" destId="{88B2777C-75A6-4EC9-B9A1-8BFDAE652674}" srcOrd="3" destOrd="0" presId="urn:microsoft.com/office/officeart/2008/layout/HalfCircleOrganizationChart"/>
    <dgm:cxn modelId="{B77B017E-26CF-4E96-AAB3-7ED6BC9295C9}" type="presParOf" srcId="{75F7E884-13F4-42E5-A2BB-F038DD17BB39}" destId="{8F13987E-EA29-4E1A-AF45-F01817A4F504}" srcOrd="1" destOrd="0" presId="urn:microsoft.com/office/officeart/2008/layout/HalfCircleOrganizationChart"/>
    <dgm:cxn modelId="{FAC5B9BD-6D75-4F40-8704-8D04B6E6CEBB}" type="presParOf" srcId="{75F7E884-13F4-42E5-A2BB-F038DD17BB39}" destId="{772FC1A2-67AD-402C-BA80-E672FA55B899}" srcOrd="2" destOrd="0" presId="urn:microsoft.com/office/officeart/2008/layout/HalfCircleOrganizationChart"/>
    <dgm:cxn modelId="{7C62EFF8-9CD7-4693-BF0C-5D04292C1BE5}" type="presParOf" srcId="{B322C92B-1EC3-42E8-9D75-35FBF83E9EF8}" destId="{F242F500-4BE0-4412-BFD7-E1EECE812078}" srcOrd="4" destOrd="0" presId="urn:microsoft.com/office/officeart/2008/layout/HalfCircleOrganizationChart"/>
    <dgm:cxn modelId="{EC52317F-664B-4D9D-AB0A-F5E730EBC9B0}" type="presParOf" srcId="{B322C92B-1EC3-42E8-9D75-35FBF83E9EF8}" destId="{5A75F7A4-0D2E-408E-95A2-51AFE24C80C3}" srcOrd="5" destOrd="0" presId="urn:microsoft.com/office/officeart/2008/layout/HalfCircleOrganizationChart"/>
    <dgm:cxn modelId="{63067AAE-4654-4D29-ACDC-14722C96162C}" type="presParOf" srcId="{5A75F7A4-0D2E-408E-95A2-51AFE24C80C3}" destId="{514A4149-8D62-407D-AB32-9A1F84C443A3}" srcOrd="0" destOrd="0" presId="urn:microsoft.com/office/officeart/2008/layout/HalfCircleOrganizationChart"/>
    <dgm:cxn modelId="{E53FC85F-F58D-4C17-8299-232E802C8709}" type="presParOf" srcId="{514A4149-8D62-407D-AB32-9A1F84C443A3}" destId="{606C542E-DEA1-4039-992D-3BA462FCA6B2}" srcOrd="0" destOrd="0" presId="urn:microsoft.com/office/officeart/2008/layout/HalfCircleOrganizationChart"/>
    <dgm:cxn modelId="{F3024B05-9F90-43B6-8F35-034F1865BD4F}" type="presParOf" srcId="{514A4149-8D62-407D-AB32-9A1F84C443A3}" destId="{DB1D7F8E-7CE6-4EE4-A5BC-1F8094EC3989}" srcOrd="1" destOrd="0" presId="urn:microsoft.com/office/officeart/2008/layout/HalfCircleOrganizationChart"/>
    <dgm:cxn modelId="{3AB2AC16-945C-4639-9D48-1A7D70D20AE3}" type="presParOf" srcId="{514A4149-8D62-407D-AB32-9A1F84C443A3}" destId="{55F1F417-5A51-4B37-B043-E2B1E9AE8547}" srcOrd="2" destOrd="0" presId="urn:microsoft.com/office/officeart/2008/layout/HalfCircleOrganizationChart"/>
    <dgm:cxn modelId="{C7D42C4D-39B5-4F71-8CE1-8F6EB7055D18}" type="presParOf" srcId="{514A4149-8D62-407D-AB32-9A1F84C443A3}" destId="{C6D804E3-2F92-413F-A792-882A7457C286}" srcOrd="3" destOrd="0" presId="urn:microsoft.com/office/officeart/2008/layout/HalfCircleOrganizationChart"/>
    <dgm:cxn modelId="{3F090E5D-2F94-4695-8656-7ECA58DF7862}" type="presParOf" srcId="{5A75F7A4-0D2E-408E-95A2-51AFE24C80C3}" destId="{651995D7-61BA-41A7-850D-5EF574539BAA}" srcOrd="1" destOrd="0" presId="urn:microsoft.com/office/officeart/2008/layout/HalfCircleOrganizationChart"/>
    <dgm:cxn modelId="{C8AE1499-6295-497B-A91F-15F794928CB7}" type="presParOf" srcId="{5A75F7A4-0D2E-408E-95A2-51AFE24C80C3}" destId="{FF5178B9-4B4F-4094-8995-CFD1DBAED00F}" srcOrd="2" destOrd="0" presId="urn:microsoft.com/office/officeart/2008/layout/HalfCircleOrganizationChart"/>
    <dgm:cxn modelId="{5DBE61D2-182C-4C10-AE30-9A782DA42E0A}" type="presParOf" srcId="{B0D8E935-D209-4ACA-97D9-01F4BAE8B09B}" destId="{39D096B0-B5FA-460B-AE45-80B5E3ECA000}" srcOrd="2" destOrd="0" presId="urn:microsoft.com/office/officeart/2008/layout/HalfCircleOrganizationChart"/>
    <dgm:cxn modelId="{75A73CCF-C451-4F8C-A90E-1454E95D5545}" type="presParOf" srcId="{39D096B0-B5FA-460B-AE45-80B5E3ECA000}" destId="{1471460C-CD00-4F70-BF2B-B8C20C741AA4}" srcOrd="0" destOrd="0" presId="urn:microsoft.com/office/officeart/2008/layout/HalfCircleOrganizationChart"/>
    <dgm:cxn modelId="{C9C44D87-28CA-49FA-A52D-8BA7ECF68D49}" type="presParOf" srcId="{39D096B0-B5FA-460B-AE45-80B5E3ECA000}" destId="{0C4890F0-A132-4FA2-AE20-B56890621C86}" srcOrd="1" destOrd="0" presId="urn:microsoft.com/office/officeart/2008/layout/HalfCircleOrganizationChart"/>
    <dgm:cxn modelId="{4F3FB63F-F9EB-4497-9915-0B61DFCED33B}" type="presParOf" srcId="{0C4890F0-A132-4FA2-AE20-B56890621C86}" destId="{3C4CEA60-6F57-4D02-9087-61215326FCE1}" srcOrd="0" destOrd="0" presId="urn:microsoft.com/office/officeart/2008/layout/HalfCircleOrganizationChart"/>
    <dgm:cxn modelId="{F27AA02F-09E7-4E56-809E-98DC3191189F}" type="presParOf" srcId="{3C4CEA60-6F57-4D02-9087-61215326FCE1}" destId="{885E9183-B097-4FA9-AF7F-381A72B8AA7C}" srcOrd="0" destOrd="0" presId="urn:microsoft.com/office/officeart/2008/layout/HalfCircleOrganizationChart"/>
    <dgm:cxn modelId="{3E2376F9-0524-45EA-BC03-1A354A3C8C82}" type="presParOf" srcId="{3C4CEA60-6F57-4D02-9087-61215326FCE1}" destId="{C5216EE1-75C8-44E7-9594-7CE87A66BAD4}" srcOrd="1" destOrd="0" presId="urn:microsoft.com/office/officeart/2008/layout/HalfCircleOrganizationChart"/>
    <dgm:cxn modelId="{C58D1A13-C860-40E4-BF65-913854CF5796}" type="presParOf" srcId="{3C4CEA60-6F57-4D02-9087-61215326FCE1}" destId="{95049D34-B9B6-486D-A27E-DB1B070FED2F}" srcOrd="2" destOrd="0" presId="urn:microsoft.com/office/officeart/2008/layout/HalfCircleOrganizationChart"/>
    <dgm:cxn modelId="{3049727B-2A32-4C68-B67F-26ED975C0C0B}" type="presParOf" srcId="{3C4CEA60-6F57-4D02-9087-61215326FCE1}" destId="{B2DEF156-92F4-4AFC-83AA-E88ADEA1F20B}" srcOrd="3" destOrd="0" presId="urn:microsoft.com/office/officeart/2008/layout/HalfCircleOrganizationChart"/>
    <dgm:cxn modelId="{1A70CE18-223A-47FC-A285-EEC50227A0E2}" type="presParOf" srcId="{0C4890F0-A132-4FA2-AE20-B56890621C86}" destId="{FC19EA49-B413-48B4-956E-3632C59562B4}" srcOrd="1" destOrd="0" presId="urn:microsoft.com/office/officeart/2008/layout/HalfCircleOrganizationChart"/>
    <dgm:cxn modelId="{555AE6A9-E996-40EE-B91E-23EA737AFD8A}" type="presParOf" srcId="{0C4890F0-A132-4FA2-AE20-B56890621C86}" destId="{2D1A4481-0C9C-40E6-A06E-3F1F62FB3AD5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357430-57BA-4983-8C05-88D83392CEF4}" type="doc">
      <dgm:prSet loTypeId="urn:microsoft.com/office/officeart/2008/layout/HalfCircleOrganizationChart" loCatId="hierarchy" qsTypeId="urn:microsoft.com/office/officeart/2005/8/quickstyle/simple4" qsCatId="simple" csTypeId="urn:microsoft.com/office/officeart/2005/8/colors/accent1_2#2" csCatId="accent1" phldr="1"/>
      <dgm:spPr/>
      <dgm:t>
        <a:bodyPr/>
        <a:lstStyle/>
        <a:p>
          <a:endParaRPr lang="pt-BR"/>
        </a:p>
      </dgm:t>
    </dgm:pt>
    <dgm:pt modelId="{20E20C7A-116B-43D6-AF18-FDFF04ECC14B}">
      <dgm:prSet phldrT="[Texto]" custT="1"/>
      <dgm:spPr/>
      <dgm:t>
        <a:bodyPr/>
        <a:lstStyle/>
        <a:p>
          <a:r>
            <a:rPr lang="pt-BR" sz="1600" b="1" dirty="0" smtClean="0"/>
            <a:t>Prematuros incluídos</a:t>
          </a:r>
        </a:p>
        <a:p>
          <a:r>
            <a:rPr lang="pt-BR" sz="1600" b="1" dirty="0" smtClean="0">
              <a:solidFill>
                <a:srgbClr val="FF0000"/>
              </a:solidFill>
            </a:rPr>
            <a:t>16</a:t>
          </a:r>
          <a:endParaRPr lang="pt-BR" sz="1600" b="1" dirty="0">
            <a:solidFill>
              <a:srgbClr val="FF0000"/>
            </a:solidFill>
          </a:endParaRPr>
        </a:p>
      </dgm:t>
    </dgm:pt>
    <dgm:pt modelId="{BAC49037-B4A7-412C-81F3-23A81B80B930}" type="parTrans" cxnId="{90E74A7B-50DF-4DF4-B848-D1AD0057B03A}">
      <dgm:prSet/>
      <dgm:spPr/>
      <dgm:t>
        <a:bodyPr/>
        <a:lstStyle/>
        <a:p>
          <a:endParaRPr lang="pt-BR"/>
        </a:p>
      </dgm:t>
    </dgm:pt>
    <dgm:pt modelId="{BD93D3FC-302D-46C7-AB71-CA51209907EE}" type="sibTrans" cxnId="{90E74A7B-50DF-4DF4-B848-D1AD0057B03A}">
      <dgm:prSet/>
      <dgm:spPr/>
      <dgm:t>
        <a:bodyPr/>
        <a:lstStyle/>
        <a:p>
          <a:endParaRPr lang="pt-BR"/>
        </a:p>
      </dgm:t>
    </dgm:pt>
    <dgm:pt modelId="{2C90942F-5ABC-4800-9F10-9906CB5FCE17}" type="asst">
      <dgm:prSet phldrT="[Texto]" custT="1"/>
      <dgm:spPr/>
      <dgm:t>
        <a:bodyPr/>
        <a:lstStyle/>
        <a:p>
          <a:r>
            <a:rPr lang="pt-BR" sz="1600" b="1" dirty="0" smtClean="0">
              <a:solidFill>
                <a:schemeClr val="tx1"/>
              </a:solidFill>
            </a:rPr>
            <a:t>Asfixia neonatal grave</a:t>
          </a:r>
        </a:p>
        <a:p>
          <a:r>
            <a:rPr lang="pt-BR" sz="1600" b="1" dirty="0" smtClean="0">
              <a:solidFill>
                <a:srgbClr val="00B050"/>
              </a:solidFill>
            </a:rPr>
            <a:t>3</a:t>
          </a:r>
          <a:endParaRPr lang="pt-BR" sz="1600" b="1" dirty="0">
            <a:solidFill>
              <a:srgbClr val="00B050"/>
            </a:solidFill>
          </a:endParaRPr>
        </a:p>
      </dgm:t>
    </dgm:pt>
    <dgm:pt modelId="{12FAE941-B837-41B6-A4E5-52B3A6AAB8AE}" type="parTrans" cxnId="{441F7235-1FA9-4A9D-8F97-8AB07DB0D647}">
      <dgm:prSet/>
      <dgm:spPr/>
      <dgm:t>
        <a:bodyPr/>
        <a:lstStyle/>
        <a:p>
          <a:endParaRPr lang="pt-BR"/>
        </a:p>
      </dgm:t>
    </dgm:pt>
    <dgm:pt modelId="{5743F3A2-3874-40F1-910D-3D58F75444E5}" type="sibTrans" cxnId="{441F7235-1FA9-4A9D-8F97-8AB07DB0D647}">
      <dgm:prSet/>
      <dgm:spPr/>
      <dgm:t>
        <a:bodyPr/>
        <a:lstStyle/>
        <a:p>
          <a:endParaRPr lang="pt-BR"/>
        </a:p>
      </dgm:t>
    </dgm:pt>
    <dgm:pt modelId="{3FA7CBC6-FB14-486D-B09B-BEB8E9B3E4E7}">
      <dgm:prSet phldrT="[Texto]" custT="1"/>
      <dgm:spPr/>
      <dgm:t>
        <a:bodyPr/>
        <a:lstStyle/>
        <a:p>
          <a:pPr algn="ctr"/>
          <a:endParaRPr lang="pt-BR" sz="1400" b="1" dirty="0" smtClean="0"/>
        </a:p>
        <a:p>
          <a:pPr algn="ctr"/>
          <a:endParaRPr lang="pt-BR" sz="1200" b="1" dirty="0" smtClean="0"/>
        </a:p>
        <a:p>
          <a:pPr algn="ctr"/>
          <a:r>
            <a:rPr lang="pt-BR" sz="1300" b="1" dirty="0" smtClean="0"/>
            <a:t>Intervenção alimentar iniciada com uma mediana de 2.5 dias</a:t>
          </a:r>
        </a:p>
        <a:p>
          <a:pPr algn="ctr"/>
          <a:r>
            <a:rPr lang="pt-BR" sz="1300" b="1" dirty="0" smtClean="0"/>
            <a:t>Nutrição enteral plena </a:t>
          </a:r>
          <a:r>
            <a:rPr lang="pt-BR" sz="1300" b="1" dirty="0" smtClean="0">
              <a:solidFill>
                <a:srgbClr val="FFC000"/>
              </a:solidFill>
            </a:rPr>
            <a:t>7</a:t>
          </a:r>
        </a:p>
        <a:p>
          <a:pPr algn="ctr"/>
          <a:endParaRPr lang="pt-BR" sz="1300" b="1" dirty="0" smtClean="0"/>
        </a:p>
        <a:p>
          <a:pPr algn="ctr"/>
          <a:endParaRPr lang="pt-BR" sz="600" dirty="0" smtClean="0"/>
        </a:p>
        <a:p>
          <a:pPr algn="ctr"/>
          <a:r>
            <a:rPr lang="pt-BR" sz="600" dirty="0" smtClean="0"/>
            <a:t> </a:t>
          </a:r>
        </a:p>
        <a:p>
          <a:pPr algn="ctr"/>
          <a:endParaRPr lang="pt-BR" sz="600" dirty="0"/>
        </a:p>
      </dgm:t>
    </dgm:pt>
    <dgm:pt modelId="{C23BA353-19C8-4A75-B9E6-0EB8C0B75C81}" type="parTrans" cxnId="{5F9A6083-B5C3-4DC3-A242-DBA992675A92}">
      <dgm:prSet/>
      <dgm:spPr/>
      <dgm:t>
        <a:bodyPr/>
        <a:lstStyle/>
        <a:p>
          <a:endParaRPr lang="pt-BR"/>
        </a:p>
      </dgm:t>
    </dgm:pt>
    <dgm:pt modelId="{A3CB8EFD-3A67-4E1B-919B-93ABDE6A9BC4}" type="sibTrans" cxnId="{5F9A6083-B5C3-4DC3-A242-DBA992675A92}">
      <dgm:prSet/>
      <dgm:spPr/>
      <dgm:t>
        <a:bodyPr/>
        <a:lstStyle/>
        <a:p>
          <a:endParaRPr lang="pt-BR"/>
        </a:p>
      </dgm:t>
    </dgm:pt>
    <dgm:pt modelId="{9CBBE849-C592-474D-BF73-23D7DF9A382B}">
      <dgm:prSet phldrT="[Texto]" custT="1"/>
      <dgm:spPr/>
      <dgm:t>
        <a:bodyPr/>
        <a:lstStyle/>
        <a:p>
          <a:endParaRPr lang="pt-BR" sz="1300" dirty="0" smtClean="0"/>
        </a:p>
        <a:p>
          <a:r>
            <a:rPr lang="pt-BR" sz="1300" b="1" dirty="0" smtClean="0"/>
            <a:t> Redução do nº de apneias após intervenção</a:t>
          </a:r>
        </a:p>
        <a:p>
          <a:r>
            <a:rPr lang="pt-BR" sz="1300" b="1" dirty="0" smtClean="0">
              <a:solidFill>
                <a:srgbClr val="0070C0"/>
              </a:solidFill>
            </a:rPr>
            <a:t>7 (68.75%)  </a:t>
          </a:r>
          <a:endParaRPr lang="pt-BR" sz="700" b="1" dirty="0" smtClean="0">
            <a:solidFill>
              <a:srgbClr val="0070C0"/>
            </a:solidFill>
          </a:endParaRPr>
        </a:p>
        <a:p>
          <a:endParaRPr lang="pt-BR" sz="700" dirty="0"/>
        </a:p>
      </dgm:t>
    </dgm:pt>
    <dgm:pt modelId="{C9989CDF-7A39-46FF-BFC7-2B52D96471E6}" type="parTrans" cxnId="{29B8992A-CC4C-42E5-9C25-EF444B202C31}">
      <dgm:prSet/>
      <dgm:spPr/>
      <dgm:t>
        <a:bodyPr/>
        <a:lstStyle/>
        <a:p>
          <a:endParaRPr lang="pt-BR"/>
        </a:p>
      </dgm:t>
    </dgm:pt>
    <dgm:pt modelId="{84A0A0C8-6A0B-48D6-8339-0C84B5612B87}" type="sibTrans" cxnId="{29B8992A-CC4C-42E5-9C25-EF444B202C31}">
      <dgm:prSet/>
      <dgm:spPr/>
      <dgm:t>
        <a:bodyPr/>
        <a:lstStyle/>
        <a:p>
          <a:endParaRPr lang="pt-BR"/>
        </a:p>
      </dgm:t>
    </dgm:pt>
    <dgm:pt modelId="{09E14D45-E5FF-47BD-A563-6928E2A49EAB}">
      <dgm:prSet phldrT="[Texto]" custT="1"/>
      <dgm:spPr/>
      <dgm:t>
        <a:bodyPr/>
        <a:lstStyle/>
        <a:p>
          <a:r>
            <a:rPr lang="pt-BR" sz="1300" b="1" dirty="0" smtClean="0"/>
            <a:t>Mediana de apneias </a:t>
          </a:r>
          <a:r>
            <a:rPr lang="pt-BR" sz="1300" b="1" dirty="0" smtClean="0">
              <a:solidFill>
                <a:srgbClr val="FF0000"/>
              </a:solidFill>
            </a:rPr>
            <a:t>1.5 antes </a:t>
          </a:r>
          <a:r>
            <a:rPr lang="pt-BR" sz="1300" b="1" dirty="0" smtClean="0"/>
            <a:t>da intervenção  -&gt;  </a:t>
          </a:r>
          <a:r>
            <a:rPr lang="pt-BR" sz="1300" b="1" dirty="0" smtClean="0">
              <a:solidFill>
                <a:srgbClr val="FF0000"/>
              </a:solidFill>
            </a:rPr>
            <a:t>0.5</a:t>
          </a:r>
          <a:r>
            <a:rPr lang="pt-BR" sz="1300" b="1" dirty="0" smtClean="0"/>
            <a:t> após </a:t>
          </a:r>
        </a:p>
        <a:p>
          <a:r>
            <a:rPr lang="pt-BR" sz="1300" b="1" dirty="0" smtClean="0"/>
            <a:t>Média de apneias </a:t>
          </a:r>
          <a:r>
            <a:rPr lang="pt-BR" sz="1300" b="1" dirty="0" smtClean="0">
              <a:solidFill>
                <a:srgbClr val="FF0000"/>
              </a:solidFill>
            </a:rPr>
            <a:t>1.75 (±0.84)  -&gt; 0.97 (±0.96),</a:t>
          </a:r>
          <a:r>
            <a:rPr lang="pt-BR" sz="1300" b="1" dirty="0" smtClean="0">
              <a:solidFill>
                <a:srgbClr val="92D050"/>
              </a:solidFill>
            </a:rPr>
            <a:t> P = 0.007</a:t>
          </a:r>
        </a:p>
        <a:p>
          <a:endParaRPr lang="pt-BR" sz="1300" b="1" dirty="0"/>
        </a:p>
      </dgm:t>
    </dgm:pt>
    <dgm:pt modelId="{AF50A93E-55DD-4FDD-91C0-678F95676AFF}" type="parTrans" cxnId="{AE376B2C-751D-48C3-BED9-C66F6AC7CB91}">
      <dgm:prSet/>
      <dgm:spPr/>
      <dgm:t>
        <a:bodyPr/>
        <a:lstStyle/>
        <a:p>
          <a:endParaRPr lang="pt-BR"/>
        </a:p>
      </dgm:t>
    </dgm:pt>
    <dgm:pt modelId="{3D4F6E1A-3EA8-4337-A4AE-5650BA322DBF}" type="sibTrans" cxnId="{AE376B2C-751D-48C3-BED9-C66F6AC7CB91}">
      <dgm:prSet/>
      <dgm:spPr/>
      <dgm:t>
        <a:bodyPr/>
        <a:lstStyle/>
        <a:p>
          <a:endParaRPr lang="pt-BR"/>
        </a:p>
      </dgm:t>
    </dgm:pt>
    <dgm:pt modelId="{E6ACD256-8F98-43A5-931A-F7BE3D299B40}" type="pres">
      <dgm:prSet presAssocID="{0F357430-57BA-4983-8C05-88D83392CEF4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0D8E935-D209-4ACA-97D9-01F4BAE8B09B}" type="pres">
      <dgm:prSet presAssocID="{20E20C7A-116B-43D6-AF18-FDFF04ECC14B}" presName="hierRoot1" presStyleCnt="0">
        <dgm:presLayoutVars>
          <dgm:hierBranch val="init"/>
        </dgm:presLayoutVars>
      </dgm:prSet>
      <dgm:spPr/>
    </dgm:pt>
    <dgm:pt modelId="{AB7B199E-7814-41CD-ADE1-41261355A739}" type="pres">
      <dgm:prSet presAssocID="{20E20C7A-116B-43D6-AF18-FDFF04ECC14B}" presName="rootComposite1" presStyleCnt="0"/>
      <dgm:spPr/>
    </dgm:pt>
    <dgm:pt modelId="{1B5A9801-CA78-41AD-90C0-CC36A5D2C767}" type="pres">
      <dgm:prSet presAssocID="{20E20C7A-116B-43D6-AF18-FDFF04ECC14B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A0F82C4-8DF5-470F-A6A2-67A03131DE2F}" type="pres">
      <dgm:prSet presAssocID="{20E20C7A-116B-43D6-AF18-FDFF04ECC14B}" presName="topArc1" presStyleLbl="parChTrans1D1" presStyleIdx="0" presStyleCnt="10"/>
      <dgm:spPr/>
    </dgm:pt>
    <dgm:pt modelId="{1DF0FC47-34DE-4B95-B220-1183EBE611F9}" type="pres">
      <dgm:prSet presAssocID="{20E20C7A-116B-43D6-AF18-FDFF04ECC14B}" presName="bottomArc1" presStyleLbl="parChTrans1D1" presStyleIdx="1" presStyleCnt="10"/>
      <dgm:spPr/>
    </dgm:pt>
    <dgm:pt modelId="{E57909B5-7A26-48CF-9AAB-C57B34ED6F95}" type="pres">
      <dgm:prSet presAssocID="{20E20C7A-116B-43D6-AF18-FDFF04ECC14B}" presName="topConnNode1" presStyleLbl="node1" presStyleIdx="0" presStyleCnt="0"/>
      <dgm:spPr/>
      <dgm:t>
        <a:bodyPr/>
        <a:lstStyle/>
        <a:p>
          <a:endParaRPr lang="pt-BR"/>
        </a:p>
      </dgm:t>
    </dgm:pt>
    <dgm:pt modelId="{B322C92B-1EC3-42E8-9D75-35FBF83E9EF8}" type="pres">
      <dgm:prSet presAssocID="{20E20C7A-116B-43D6-AF18-FDFF04ECC14B}" presName="hierChild2" presStyleCnt="0"/>
      <dgm:spPr/>
    </dgm:pt>
    <dgm:pt modelId="{8F03D667-A4AA-433C-9245-D0EB76803F50}" type="pres">
      <dgm:prSet presAssocID="{C23BA353-19C8-4A75-B9E6-0EB8C0B75C81}" presName="Name28" presStyleLbl="parChTrans1D2" presStyleIdx="0" presStyleCnt="4"/>
      <dgm:spPr/>
      <dgm:t>
        <a:bodyPr/>
        <a:lstStyle/>
        <a:p>
          <a:endParaRPr lang="pt-BR"/>
        </a:p>
      </dgm:t>
    </dgm:pt>
    <dgm:pt modelId="{27D20D57-D592-4C9D-B81F-30439C28B909}" type="pres">
      <dgm:prSet presAssocID="{3FA7CBC6-FB14-486D-B09B-BEB8E9B3E4E7}" presName="hierRoot2" presStyleCnt="0">
        <dgm:presLayoutVars>
          <dgm:hierBranch val="init"/>
        </dgm:presLayoutVars>
      </dgm:prSet>
      <dgm:spPr/>
    </dgm:pt>
    <dgm:pt modelId="{AD4866FD-5DC7-48DD-A904-1DDAF798A263}" type="pres">
      <dgm:prSet presAssocID="{3FA7CBC6-FB14-486D-B09B-BEB8E9B3E4E7}" presName="rootComposite2" presStyleCnt="0"/>
      <dgm:spPr/>
    </dgm:pt>
    <dgm:pt modelId="{9823FFA5-5142-4D7C-B81A-121FD5DF47D6}" type="pres">
      <dgm:prSet presAssocID="{3FA7CBC6-FB14-486D-B09B-BEB8E9B3E4E7}" presName="rootText2" presStyleLbl="alignAcc1" presStyleIdx="0" presStyleCnt="0" custScaleX="130793" custScaleY="103334" custLinFactNeighborX="-3205" custLinFactNeighborY="662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367CD33-D2C0-4BB3-BB8E-3AB4C02E9D02}" type="pres">
      <dgm:prSet presAssocID="{3FA7CBC6-FB14-486D-B09B-BEB8E9B3E4E7}" presName="topArc2" presStyleLbl="parChTrans1D1" presStyleIdx="2" presStyleCnt="10"/>
      <dgm:spPr/>
    </dgm:pt>
    <dgm:pt modelId="{59FA8C88-60E0-4B3D-A19C-AE73B418E346}" type="pres">
      <dgm:prSet presAssocID="{3FA7CBC6-FB14-486D-B09B-BEB8E9B3E4E7}" presName="bottomArc2" presStyleLbl="parChTrans1D1" presStyleIdx="3" presStyleCnt="10"/>
      <dgm:spPr/>
    </dgm:pt>
    <dgm:pt modelId="{93699549-ACAB-4251-A0ED-8AE650713F81}" type="pres">
      <dgm:prSet presAssocID="{3FA7CBC6-FB14-486D-B09B-BEB8E9B3E4E7}" presName="topConnNode2" presStyleLbl="node2" presStyleIdx="0" presStyleCnt="0"/>
      <dgm:spPr/>
      <dgm:t>
        <a:bodyPr/>
        <a:lstStyle/>
        <a:p>
          <a:endParaRPr lang="pt-BR"/>
        </a:p>
      </dgm:t>
    </dgm:pt>
    <dgm:pt modelId="{AF20453E-764E-406B-85AF-8435AF97749C}" type="pres">
      <dgm:prSet presAssocID="{3FA7CBC6-FB14-486D-B09B-BEB8E9B3E4E7}" presName="hierChild4" presStyleCnt="0"/>
      <dgm:spPr/>
    </dgm:pt>
    <dgm:pt modelId="{40024E00-6AB6-470B-B810-6764E5C882E5}" type="pres">
      <dgm:prSet presAssocID="{3FA7CBC6-FB14-486D-B09B-BEB8E9B3E4E7}" presName="hierChild5" presStyleCnt="0"/>
      <dgm:spPr/>
    </dgm:pt>
    <dgm:pt modelId="{26561A60-B3E2-423D-9128-C764635CECD7}" type="pres">
      <dgm:prSet presAssocID="{C9989CDF-7A39-46FF-BFC7-2B52D96471E6}" presName="Name28" presStyleLbl="parChTrans1D2" presStyleIdx="1" presStyleCnt="4"/>
      <dgm:spPr/>
      <dgm:t>
        <a:bodyPr/>
        <a:lstStyle/>
        <a:p>
          <a:endParaRPr lang="pt-BR"/>
        </a:p>
      </dgm:t>
    </dgm:pt>
    <dgm:pt modelId="{75F7E884-13F4-42E5-A2BB-F038DD17BB39}" type="pres">
      <dgm:prSet presAssocID="{9CBBE849-C592-474D-BF73-23D7DF9A382B}" presName="hierRoot2" presStyleCnt="0">
        <dgm:presLayoutVars>
          <dgm:hierBranch val="init"/>
        </dgm:presLayoutVars>
      </dgm:prSet>
      <dgm:spPr/>
    </dgm:pt>
    <dgm:pt modelId="{886A362E-E064-41E6-B832-20A2904AAED4}" type="pres">
      <dgm:prSet presAssocID="{9CBBE849-C592-474D-BF73-23D7DF9A382B}" presName="rootComposite2" presStyleCnt="0"/>
      <dgm:spPr/>
    </dgm:pt>
    <dgm:pt modelId="{505BE5E4-DB53-4474-A94A-3D0DDD7FA142}" type="pres">
      <dgm:prSet presAssocID="{9CBBE849-C592-474D-BF73-23D7DF9A382B}" presName="rootText2" presStyleLbl="alignAcc1" presStyleIdx="0" presStyleCnt="0" custLinFactNeighborX="-58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78B9366-3183-466F-9EEE-261F14757791}" type="pres">
      <dgm:prSet presAssocID="{9CBBE849-C592-474D-BF73-23D7DF9A382B}" presName="topArc2" presStyleLbl="parChTrans1D1" presStyleIdx="4" presStyleCnt="10"/>
      <dgm:spPr/>
    </dgm:pt>
    <dgm:pt modelId="{5454FEED-0720-4CDD-BD87-5DCA88EB4C6E}" type="pres">
      <dgm:prSet presAssocID="{9CBBE849-C592-474D-BF73-23D7DF9A382B}" presName="bottomArc2" presStyleLbl="parChTrans1D1" presStyleIdx="5" presStyleCnt="10"/>
      <dgm:spPr/>
    </dgm:pt>
    <dgm:pt modelId="{88B2777C-75A6-4EC9-B9A1-8BFDAE652674}" type="pres">
      <dgm:prSet presAssocID="{9CBBE849-C592-474D-BF73-23D7DF9A382B}" presName="topConnNode2" presStyleLbl="node2" presStyleIdx="0" presStyleCnt="0"/>
      <dgm:spPr/>
      <dgm:t>
        <a:bodyPr/>
        <a:lstStyle/>
        <a:p>
          <a:endParaRPr lang="pt-BR"/>
        </a:p>
      </dgm:t>
    </dgm:pt>
    <dgm:pt modelId="{8F13987E-EA29-4E1A-AF45-F01817A4F504}" type="pres">
      <dgm:prSet presAssocID="{9CBBE849-C592-474D-BF73-23D7DF9A382B}" presName="hierChild4" presStyleCnt="0"/>
      <dgm:spPr/>
    </dgm:pt>
    <dgm:pt modelId="{772FC1A2-67AD-402C-BA80-E672FA55B899}" type="pres">
      <dgm:prSet presAssocID="{9CBBE849-C592-474D-BF73-23D7DF9A382B}" presName="hierChild5" presStyleCnt="0"/>
      <dgm:spPr/>
    </dgm:pt>
    <dgm:pt modelId="{F242F500-4BE0-4412-BFD7-E1EECE812078}" type="pres">
      <dgm:prSet presAssocID="{AF50A93E-55DD-4FDD-91C0-678F95676AFF}" presName="Name28" presStyleLbl="parChTrans1D2" presStyleIdx="2" presStyleCnt="4"/>
      <dgm:spPr/>
      <dgm:t>
        <a:bodyPr/>
        <a:lstStyle/>
        <a:p>
          <a:endParaRPr lang="pt-BR"/>
        </a:p>
      </dgm:t>
    </dgm:pt>
    <dgm:pt modelId="{5A75F7A4-0D2E-408E-95A2-51AFE24C80C3}" type="pres">
      <dgm:prSet presAssocID="{09E14D45-E5FF-47BD-A563-6928E2A49EAB}" presName="hierRoot2" presStyleCnt="0">
        <dgm:presLayoutVars>
          <dgm:hierBranch val="init"/>
        </dgm:presLayoutVars>
      </dgm:prSet>
      <dgm:spPr/>
    </dgm:pt>
    <dgm:pt modelId="{514A4149-8D62-407D-AB32-9A1F84C443A3}" type="pres">
      <dgm:prSet presAssocID="{09E14D45-E5FF-47BD-A563-6928E2A49EAB}" presName="rootComposite2" presStyleCnt="0"/>
      <dgm:spPr/>
    </dgm:pt>
    <dgm:pt modelId="{606C542E-DEA1-4039-992D-3BA462FCA6B2}" type="pres">
      <dgm:prSet presAssocID="{09E14D45-E5FF-47BD-A563-6928E2A49EAB}" presName="rootText2" presStyleLbl="alignAcc1" presStyleIdx="0" presStyleCnt="0" custScaleX="223538" custScaleY="13253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B1D7F8E-7CE6-4EE4-A5BC-1F8094EC3989}" type="pres">
      <dgm:prSet presAssocID="{09E14D45-E5FF-47BD-A563-6928E2A49EAB}" presName="topArc2" presStyleLbl="parChTrans1D1" presStyleIdx="6" presStyleCnt="10"/>
      <dgm:spPr/>
    </dgm:pt>
    <dgm:pt modelId="{55F1F417-5A51-4B37-B043-E2B1E9AE8547}" type="pres">
      <dgm:prSet presAssocID="{09E14D45-E5FF-47BD-A563-6928E2A49EAB}" presName="bottomArc2" presStyleLbl="parChTrans1D1" presStyleIdx="7" presStyleCnt="10"/>
      <dgm:spPr/>
    </dgm:pt>
    <dgm:pt modelId="{C6D804E3-2F92-413F-A792-882A7457C286}" type="pres">
      <dgm:prSet presAssocID="{09E14D45-E5FF-47BD-A563-6928E2A49EAB}" presName="topConnNode2" presStyleLbl="node2" presStyleIdx="0" presStyleCnt="0"/>
      <dgm:spPr/>
      <dgm:t>
        <a:bodyPr/>
        <a:lstStyle/>
        <a:p>
          <a:endParaRPr lang="pt-BR"/>
        </a:p>
      </dgm:t>
    </dgm:pt>
    <dgm:pt modelId="{651995D7-61BA-41A7-850D-5EF574539BAA}" type="pres">
      <dgm:prSet presAssocID="{09E14D45-E5FF-47BD-A563-6928E2A49EAB}" presName="hierChild4" presStyleCnt="0"/>
      <dgm:spPr/>
    </dgm:pt>
    <dgm:pt modelId="{FF5178B9-4B4F-4094-8995-CFD1DBAED00F}" type="pres">
      <dgm:prSet presAssocID="{09E14D45-E5FF-47BD-A563-6928E2A49EAB}" presName="hierChild5" presStyleCnt="0"/>
      <dgm:spPr/>
    </dgm:pt>
    <dgm:pt modelId="{39D096B0-B5FA-460B-AE45-80B5E3ECA000}" type="pres">
      <dgm:prSet presAssocID="{20E20C7A-116B-43D6-AF18-FDFF04ECC14B}" presName="hierChild3" presStyleCnt="0"/>
      <dgm:spPr/>
    </dgm:pt>
    <dgm:pt modelId="{1471460C-CD00-4F70-BF2B-B8C20C741AA4}" type="pres">
      <dgm:prSet presAssocID="{12FAE941-B837-41B6-A4E5-52B3A6AAB8AE}" presName="Name101" presStyleLbl="parChTrans1D2" presStyleIdx="3" presStyleCnt="4"/>
      <dgm:spPr/>
      <dgm:t>
        <a:bodyPr/>
        <a:lstStyle/>
        <a:p>
          <a:endParaRPr lang="pt-BR"/>
        </a:p>
      </dgm:t>
    </dgm:pt>
    <dgm:pt modelId="{0C4890F0-A132-4FA2-AE20-B56890621C86}" type="pres">
      <dgm:prSet presAssocID="{2C90942F-5ABC-4800-9F10-9906CB5FCE17}" presName="hierRoot3" presStyleCnt="0">
        <dgm:presLayoutVars>
          <dgm:hierBranch val="init"/>
        </dgm:presLayoutVars>
      </dgm:prSet>
      <dgm:spPr/>
    </dgm:pt>
    <dgm:pt modelId="{3C4CEA60-6F57-4D02-9087-61215326FCE1}" type="pres">
      <dgm:prSet presAssocID="{2C90942F-5ABC-4800-9F10-9906CB5FCE17}" presName="rootComposite3" presStyleCnt="0"/>
      <dgm:spPr/>
    </dgm:pt>
    <dgm:pt modelId="{885E9183-B097-4FA9-AF7F-381A72B8AA7C}" type="pres">
      <dgm:prSet presAssocID="{2C90942F-5ABC-4800-9F10-9906CB5FCE17}" presName="rootText3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5216EE1-75C8-44E7-9594-7CE87A66BAD4}" type="pres">
      <dgm:prSet presAssocID="{2C90942F-5ABC-4800-9F10-9906CB5FCE17}" presName="topArc3" presStyleLbl="parChTrans1D1" presStyleIdx="8" presStyleCnt="10"/>
      <dgm:spPr/>
    </dgm:pt>
    <dgm:pt modelId="{95049D34-B9B6-486D-A27E-DB1B070FED2F}" type="pres">
      <dgm:prSet presAssocID="{2C90942F-5ABC-4800-9F10-9906CB5FCE17}" presName="bottomArc3" presStyleLbl="parChTrans1D1" presStyleIdx="9" presStyleCnt="10"/>
      <dgm:spPr/>
    </dgm:pt>
    <dgm:pt modelId="{B2DEF156-92F4-4AFC-83AA-E88ADEA1F20B}" type="pres">
      <dgm:prSet presAssocID="{2C90942F-5ABC-4800-9F10-9906CB5FCE17}" presName="topConnNode3" presStyleLbl="asst1" presStyleIdx="0" presStyleCnt="0"/>
      <dgm:spPr/>
      <dgm:t>
        <a:bodyPr/>
        <a:lstStyle/>
        <a:p>
          <a:endParaRPr lang="pt-BR"/>
        </a:p>
      </dgm:t>
    </dgm:pt>
    <dgm:pt modelId="{FC19EA49-B413-48B4-956E-3632C59562B4}" type="pres">
      <dgm:prSet presAssocID="{2C90942F-5ABC-4800-9F10-9906CB5FCE17}" presName="hierChild6" presStyleCnt="0"/>
      <dgm:spPr/>
    </dgm:pt>
    <dgm:pt modelId="{2D1A4481-0C9C-40E6-A06E-3F1F62FB3AD5}" type="pres">
      <dgm:prSet presAssocID="{2C90942F-5ABC-4800-9F10-9906CB5FCE17}" presName="hierChild7" presStyleCnt="0"/>
      <dgm:spPr/>
    </dgm:pt>
  </dgm:ptLst>
  <dgm:cxnLst>
    <dgm:cxn modelId="{CCCA3220-161C-4250-A92F-0EB217E93DA1}" type="presOf" srcId="{AF50A93E-55DD-4FDD-91C0-678F95676AFF}" destId="{F242F500-4BE0-4412-BFD7-E1EECE812078}" srcOrd="0" destOrd="0" presId="urn:microsoft.com/office/officeart/2008/layout/HalfCircleOrganizationChart"/>
    <dgm:cxn modelId="{441F7235-1FA9-4A9D-8F97-8AB07DB0D647}" srcId="{20E20C7A-116B-43D6-AF18-FDFF04ECC14B}" destId="{2C90942F-5ABC-4800-9F10-9906CB5FCE17}" srcOrd="0" destOrd="0" parTransId="{12FAE941-B837-41B6-A4E5-52B3A6AAB8AE}" sibTransId="{5743F3A2-3874-40F1-910D-3D58F75444E5}"/>
    <dgm:cxn modelId="{1D6E7F02-6E2E-4695-9340-06D75CEA3484}" type="presOf" srcId="{2C90942F-5ABC-4800-9F10-9906CB5FCE17}" destId="{885E9183-B097-4FA9-AF7F-381A72B8AA7C}" srcOrd="0" destOrd="0" presId="urn:microsoft.com/office/officeart/2008/layout/HalfCircleOrganizationChart"/>
    <dgm:cxn modelId="{AE376B2C-751D-48C3-BED9-C66F6AC7CB91}" srcId="{20E20C7A-116B-43D6-AF18-FDFF04ECC14B}" destId="{09E14D45-E5FF-47BD-A563-6928E2A49EAB}" srcOrd="3" destOrd="0" parTransId="{AF50A93E-55DD-4FDD-91C0-678F95676AFF}" sibTransId="{3D4F6E1A-3EA8-4337-A4AE-5650BA322DBF}"/>
    <dgm:cxn modelId="{9F1A07F8-53D8-47A6-9A81-3097B3D47E7B}" type="presOf" srcId="{20E20C7A-116B-43D6-AF18-FDFF04ECC14B}" destId="{E57909B5-7A26-48CF-9AAB-C57B34ED6F95}" srcOrd="1" destOrd="0" presId="urn:microsoft.com/office/officeart/2008/layout/HalfCircleOrganizationChart"/>
    <dgm:cxn modelId="{5F9A6083-B5C3-4DC3-A242-DBA992675A92}" srcId="{20E20C7A-116B-43D6-AF18-FDFF04ECC14B}" destId="{3FA7CBC6-FB14-486D-B09B-BEB8E9B3E4E7}" srcOrd="1" destOrd="0" parTransId="{C23BA353-19C8-4A75-B9E6-0EB8C0B75C81}" sibTransId="{A3CB8EFD-3A67-4E1B-919B-93ABDE6A9BC4}"/>
    <dgm:cxn modelId="{CECFD767-AAFF-4494-B24B-3613A014D83D}" type="presOf" srcId="{C9989CDF-7A39-46FF-BFC7-2B52D96471E6}" destId="{26561A60-B3E2-423D-9128-C764635CECD7}" srcOrd="0" destOrd="0" presId="urn:microsoft.com/office/officeart/2008/layout/HalfCircleOrganizationChart"/>
    <dgm:cxn modelId="{30A76A61-5486-49BE-816F-973019AB57F2}" type="presOf" srcId="{09E14D45-E5FF-47BD-A563-6928E2A49EAB}" destId="{606C542E-DEA1-4039-992D-3BA462FCA6B2}" srcOrd="0" destOrd="0" presId="urn:microsoft.com/office/officeart/2008/layout/HalfCircleOrganizationChart"/>
    <dgm:cxn modelId="{29B8992A-CC4C-42E5-9C25-EF444B202C31}" srcId="{20E20C7A-116B-43D6-AF18-FDFF04ECC14B}" destId="{9CBBE849-C592-474D-BF73-23D7DF9A382B}" srcOrd="2" destOrd="0" parTransId="{C9989CDF-7A39-46FF-BFC7-2B52D96471E6}" sibTransId="{84A0A0C8-6A0B-48D6-8339-0C84B5612B87}"/>
    <dgm:cxn modelId="{E98E082E-14B8-4E69-9A15-D735B102AFB5}" type="presOf" srcId="{0F357430-57BA-4983-8C05-88D83392CEF4}" destId="{E6ACD256-8F98-43A5-931A-F7BE3D299B40}" srcOrd="0" destOrd="0" presId="urn:microsoft.com/office/officeart/2008/layout/HalfCircleOrganizationChart"/>
    <dgm:cxn modelId="{562FC2B8-6BCE-4787-99A7-169917412776}" type="presOf" srcId="{3FA7CBC6-FB14-486D-B09B-BEB8E9B3E4E7}" destId="{93699549-ACAB-4251-A0ED-8AE650713F81}" srcOrd="1" destOrd="0" presId="urn:microsoft.com/office/officeart/2008/layout/HalfCircleOrganizationChart"/>
    <dgm:cxn modelId="{A4DCBDD8-48A4-4F3C-96EA-CB4F8553D242}" type="presOf" srcId="{12FAE941-B837-41B6-A4E5-52B3A6AAB8AE}" destId="{1471460C-CD00-4F70-BF2B-B8C20C741AA4}" srcOrd="0" destOrd="0" presId="urn:microsoft.com/office/officeart/2008/layout/HalfCircleOrganizationChart"/>
    <dgm:cxn modelId="{C32A5E12-622A-41F6-BD72-1467D1E7849C}" type="presOf" srcId="{C23BA353-19C8-4A75-B9E6-0EB8C0B75C81}" destId="{8F03D667-A4AA-433C-9245-D0EB76803F50}" srcOrd="0" destOrd="0" presId="urn:microsoft.com/office/officeart/2008/layout/HalfCircleOrganizationChart"/>
    <dgm:cxn modelId="{BC88CBFB-4183-4018-9CBD-A486F421FB9A}" type="presOf" srcId="{9CBBE849-C592-474D-BF73-23D7DF9A382B}" destId="{505BE5E4-DB53-4474-A94A-3D0DDD7FA142}" srcOrd="0" destOrd="0" presId="urn:microsoft.com/office/officeart/2008/layout/HalfCircleOrganizationChart"/>
    <dgm:cxn modelId="{90E74A7B-50DF-4DF4-B848-D1AD0057B03A}" srcId="{0F357430-57BA-4983-8C05-88D83392CEF4}" destId="{20E20C7A-116B-43D6-AF18-FDFF04ECC14B}" srcOrd="0" destOrd="0" parTransId="{BAC49037-B4A7-412C-81F3-23A81B80B930}" sibTransId="{BD93D3FC-302D-46C7-AB71-CA51209907EE}"/>
    <dgm:cxn modelId="{50D779D6-C735-40A7-B1C5-686BBC471BD2}" type="presOf" srcId="{9CBBE849-C592-474D-BF73-23D7DF9A382B}" destId="{88B2777C-75A6-4EC9-B9A1-8BFDAE652674}" srcOrd="1" destOrd="0" presId="urn:microsoft.com/office/officeart/2008/layout/HalfCircleOrganizationChart"/>
    <dgm:cxn modelId="{8491EF17-39FC-4601-B5C9-BD53ECA971B5}" type="presOf" srcId="{09E14D45-E5FF-47BD-A563-6928E2A49EAB}" destId="{C6D804E3-2F92-413F-A792-882A7457C286}" srcOrd="1" destOrd="0" presId="urn:microsoft.com/office/officeart/2008/layout/HalfCircleOrganizationChart"/>
    <dgm:cxn modelId="{EC7B0123-E691-4BF1-B71D-008475C120B9}" type="presOf" srcId="{20E20C7A-116B-43D6-AF18-FDFF04ECC14B}" destId="{1B5A9801-CA78-41AD-90C0-CC36A5D2C767}" srcOrd="0" destOrd="0" presId="urn:microsoft.com/office/officeart/2008/layout/HalfCircleOrganizationChart"/>
    <dgm:cxn modelId="{48D9E84D-527F-41C7-8B01-7B04C49FF41C}" type="presOf" srcId="{2C90942F-5ABC-4800-9F10-9906CB5FCE17}" destId="{B2DEF156-92F4-4AFC-83AA-E88ADEA1F20B}" srcOrd="1" destOrd="0" presId="urn:microsoft.com/office/officeart/2008/layout/HalfCircleOrganizationChart"/>
    <dgm:cxn modelId="{B8F66AF2-5C5F-441B-8A51-BDF7C8D26B63}" type="presOf" srcId="{3FA7CBC6-FB14-486D-B09B-BEB8E9B3E4E7}" destId="{9823FFA5-5142-4D7C-B81A-121FD5DF47D6}" srcOrd="0" destOrd="0" presId="urn:microsoft.com/office/officeart/2008/layout/HalfCircleOrganizationChart"/>
    <dgm:cxn modelId="{E50D0490-B5C8-460F-853A-AB1706225F83}" type="presParOf" srcId="{E6ACD256-8F98-43A5-931A-F7BE3D299B40}" destId="{B0D8E935-D209-4ACA-97D9-01F4BAE8B09B}" srcOrd="0" destOrd="0" presId="urn:microsoft.com/office/officeart/2008/layout/HalfCircleOrganizationChart"/>
    <dgm:cxn modelId="{744054CF-F164-4EFC-8BF2-EB22A1E48AB5}" type="presParOf" srcId="{B0D8E935-D209-4ACA-97D9-01F4BAE8B09B}" destId="{AB7B199E-7814-41CD-ADE1-41261355A739}" srcOrd="0" destOrd="0" presId="urn:microsoft.com/office/officeart/2008/layout/HalfCircleOrganizationChart"/>
    <dgm:cxn modelId="{248AE219-84E2-4E64-B3AA-000E9A7D4938}" type="presParOf" srcId="{AB7B199E-7814-41CD-ADE1-41261355A739}" destId="{1B5A9801-CA78-41AD-90C0-CC36A5D2C767}" srcOrd="0" destOrd="0" presId="urn:microsoft.com/office/officeart/2008/layout/HalfCircleOrganizationChart"/>
    <dgm:cxn modelId="{B2F4295E-8AF6-43EB-900B-663D92CD44B0}" type="presParOf" srcId="{AB7B199E-7814-41CD-ADE1-41261355A739}" destId="{AA0F82C4-8DF5-470F-A6A2-67A03131DE2F}" srcOrd="1" destOrd="0" presId="urn:microsoft.com/office/officeart/2008/layout/HalfCircleOrganizationChart"/>
    <dgm:cxn modelId="{C0C639CF-16C9-4879-9FE9-A631404C6EC2}" type="presParOf" srcId="{AB7B199E-7814-41CD-ADE1-41261355A739}" destId="{1DF0FC47-34DE-4B95-B220-1183EBE611F9}" srcOrd="2" destOrd="0" presId="urn:microsoft.com/office/officeart/2008/layout/HalfCircleOrganizationChart"/>
    <dgm:cxn modelId="{90237389-01D4-4A29-847F-D548F3506D6E}" type="presParOf" srcId="{AB7B199E-7814-41CD-ADE1-41261355A739}" destId="{E57909B5-7A26-48CF-9AAB-C57B34ED6F95}" srcOrd="3" destOrd="0" presId="urn:microsoft.com/office/officeart/2008/layout/HalfCircleOrganizationChart"/>
    <dgm:cxn modelId="{8BFCCA2B-E0F5-4B12-B1DE-1D1947DDF942}" type="presParOf" srcId="{B0D8E935-D209-4ACA-97D9-01F4BAE8B09B}" destId="{B322C92B-1EC3-42E8-9D75-35FBF83E9EF8}" srcOrd="1" destOrd="0" presId="urn:microsoft.com/office/officeart/2008/layout/HalfCircleOrganizationChart"/>
    <dgm:cxn modelId="{E4D12E11-4E59-4847-97A7-F966D6026444}" type="presParOf" srcId="{B322C92B-1EC3-42E8-9D75-35FBF83E9EF8}" destId="{8F03D667-A4AA-433C-9245-D0EB76803F50}" srcOrd="0" destOrd="0" presId="urn:microsoft.com/office/officeart/2008/layout/HalfCircleOrganizationChart"/>
    <dgm:cxn modelId="{EE1870D9-BB88-428A-A5B1-1707873B6B7E}" type="presParOf" srcId="{B322C92B-1EC3-42E8-9D75-35FBF83E9EF8}" destId="{27D20D57-D592-4C9D-B81F-30439C28B909}" srcOrd="1" destOrd="0" presId="urn:microsoft.com/office/officeart/2008/layout/HalfCircleOrganizationChart"/>
    <dgm:cxn modelId="{6B1B67CE-7620-42E8-991D-3D8434142CF5}" type="presParOf" srcId="{27D20D57-D592-4C9D-B81F-30439C28B909}" destId="{AD4866FD-5DC7-48DD-A904-1DDAF798A263}" srcOrd="0" destOrd="0" presId="urn:microsoft.com/office/officeart/2008/layout/HalfCircleOrganizationChart"/>
    <dgm:cxn modelId="{F071A2BD-1968-4E1D-AD6B-E55F7664B785}" type="presParOf" srcId="{AD4866FD-5DC7-48DD-A904-1DDAF798A263}" destId="{9823FFA5-5142-4D7C-B81A-121FD5DF47D6}" srcOrd="0" destOrd="0" presId="urn:microsoft.com/office/officeart/2008/layout/HalfCircleOrganizationChart"/>
    <dgm:cxn modelId="{DC766313-888F-4374-92D6-93EF6A7D5955}" type="presParOf" srcId="{AD4866FD-5DC7-48DD-A904-1DDAF798A263}" destId="{9367CD33-D2C0-4BB3-BB8E-3AB4C02E9D02}" srcOrd="1" destOrd="0" presId="urn:microsoft.com/office/officeart/2008/layout/HalfCircleOrganizationChart"/>
    <dgm:cxn modelId="{9312BE62-82DB-4482-B6DF-9CB494DAC475}" type="presParOf" srcId="{AD4866FD-5DC7-48DD-A904-1DDAF798A263}" destId="{59FA8C88-60E0-4B3D-A19C-AE73B418E346}" srcOrd="2" destOrd="0" presId="urn:microsoft.com/office/officeart/2008/layout/HalfCircleOrganizationChart"/>
    <dgm:cxn modelId="{90C5D288-E4FE-4093-93DC-6501E8D804EB}" type="presParOf" srcId="{AD4866FD-5DC7-48DD-A904-1DDAF798A263}" destId="{93699549-ACAB-4251-A0ED-8AE650713F81}" srcOrd="3" destOrd="0" presId="urn:microsoft.com/office/officeart/2008/layout/HalfCircleOrganizationChart"/>
    <dgm:cxn modelId="{A4905967-46A0-4EA4-830C-1A459BDBCB11}" type="presParOf" srcId="{27D20D57-D592-4C9D-B81F-30439C28B909}" destId="{AF20453E-764E-406B-85AF-8435AF97749C}" srcOrd="1" destOrd="0" presId="urn:microsoft.com/office/officeart/2008/layout/HalfCircleOrganizationChart"/>
    <dgm:cxn modelId="{F3EE3E0E-64C6-4EDD-A95E-A60B0F8CD497}" type="presParOf" srcId="{27D20D57-D592-4C9D-B81F-30439C28B909}" destId="{40024E00-6AB6-470B-B810-6764E5C882E5}" srcOrd="2" destOrd="0" presId="urn:microsoft.com/office/officeart/2008/layout/HalfCircleOrganizationChart"/>
    <dgm:cxn modelId="{D8BA4A77-F657-4F6C-B106-09FD001931B7}" type="presParOf" srcId="{B322C92B-1EC3-42E8-9D75-35FBF83E9EF8}" destId="{26561A60-B3E2-423D-9128-C764635CECD7}" srcOrd="2" destOrd="0" presId="urn:microsoft.com/office/officeart/2008/layout/HalfCircleOrganizationChart"/>
    <dgm:cxn modelId="{2F9F5C62-440A-4EA8-B6ED-0705A854DFF6}" type="presParOf" srcId="{B322C92B-1EC3-42E8-9D75-35FBF83E9EF8}" destId="{75F7E884-13F4-42E5-A2BB-F038DD17BB39}" srcOrd="3" destOrd="0" presId="urn:microsoft.com/office/officeart/2008/layout/HalfCircleOrganizationChart"/>
    <dgm:cxn modelId="{CCF4D21C-8B7C-4D6C-B85C-BF453BE6357C}" type="presParOf" srcId="{75F7E884-13F4-42E5-A2BB-F038DD17BB39}" destId="{886A362E-E064-41E6-B832-20A2904AAED4}" srcOrd="0" destOrd="0" presId="urn:microsoft.com/office/officeart/2008/layout/HalfCircleOrganizationChart"/>
    <dgm:cxn modelId="{BE679FF1-4ECC-4B3A-AD97-314028176AEF}" type="presParOf" srcId="{886A362E-E064-41E6-B832-20A2904AAED4}" destId="{505BE5E4-DB53-4474-A94A-3D0DDD7FA142}" srcOrd="0" destOrd="0" presId="urn:microsoft.com/office/officeart/2008/layout/HalfCircleOrganizationChart"/>
    <dgm:cxn modelId="{A0142DD9-4216-4E27-8734-B7A13B5D88A9}" type="presParOf" srcId="{886A362E-E064-41E6-B832-20A2904AAED4}" destId="{278B9366-3183-466F-9EEE-261F14757791}" srcOrd="1" destOrd="0" presId="urn:microsoft.com/office/officeart/2008/layout/HalfCircleOrganizationChart"/>
    <dgm:cxn modelId="{39C12C8C-197B-490B-9D00-20D9247F5D31}" type="presParOf" srcId="{886A362E-E064-41E6-B832-20A2904AAED4}" destId="{5454FEED-0720-4CDD-BD87-5DCA88EB4C6E}" srcOrd="2" destOrd="0" presId="urn:microsoft.com/office/officeart/2008/layout/HalfCircleOrganizationChart"/>
    <dgm:cxn modelId="{5238BD3B-86E6-40E3-9F50-97B27283AD8F}" type="presParOf" srcId="{886A362E-E064-41E6-B832-20A2904AAED4}" destId="{88B2777C-75A6-4EC9-B9A1-8BFDAE652674}" srcOrd="3" destOrd="0" presId="urn:microsoft.com/office/officeart/2008/layout/HalfCircleOrganizationChart"/>
    <dgm:cxn modelId="{B77B017E-26CF-4E96-AAB3-7ED6BC9295C9}" type="presParOf" srcId="{75F7E884-13F4-42E5-A2BB-F038DD17BB39}" destId="{8F13987E-EA29-4E1A-AF45-F01817A4F504}" srcOrd="1" destOrd="0" presId="urn:microsoft.com/office/officeart/2008/layout/HalfCircleOrganizationChart"/>
    <dgm:cxn modelId="{FAC5B9BD-6D75-4F40-8704-8D04B6E6CEBB}" type="presParOf" srcId="{75F7E884-13F4-42E5-A2BB-F038DD17BB39}" destId="{772FC1A2-67AD-402C-BA80-E672FA55B899}" srcOrd="2" destOrd="0" presId="urn:microsoft.com/office/officeart/2008/layout/HalfCircleOrganizationChart"/>
    <dgm:cxn modelId="{7C62EFF8-9CD7-4693-BF0C-5D04292C1BE5}" type="presParOf" srcId="{B322C92B-1EC3-42E8-9D75-35FBF83E9EF8}" destId="{F242F500-4BE0-4412-BFD7-E1EECE812078}" srcOrd="4" destOrd="0" presId="urn:microsoft.com/office/officeart/2008/layout/HalfCircleOrganizationChart"/>
    <dgm:cxn modelId="{EC52317F-664B-4D9D-AB0A-F5E730EBC9B0}" type="presParOf" srcId="{B322C92B-1EC3-42E8-9D75-35FBF83E9EF8}" destId="{5A75F7A4-0D2E-408E-95A2-51AFE24C80C3}" srcOrd="5" destOrd="0" presId="urn:microsoft.com/office/officeart/2008/layout/HalfCircleOrganizationChart"/>
    <dgm:cxn modelId="{63067AAE-4654-4D29-ACDC-14722C96162C}" type="presParOf" srcId="{5A75F7A4-0D2E-408E-95A2-51AFE24C80C3}" destId="{514A4149-8D62-407D-AB32-9A1F84C443A3}" srcOrd="0" destOrd="0" presId="urn:microsoft.com/office/officeart/2008/layout/HalfCircleOrganizationChart"/>
    <dgm:cxn modelId="{E53FC85F-F58D-4C17-8299-232E802C8709}" type="presParOf" srcId="{514A4149-8D62-407D-AB32-9A1F84C443A3}" destId="{606C542E-DEA1-4039-992D-3BA462FCA6B2}" srcOrd="0" destOrd="0" presId="urn:microsoft.com/office/officeart/2008/layout/HalfCircleOrganizationChart"/>
    <dgm:cxn modelId="{F3024B05-9F90-43B6-8F35-034F1865BD4F}" type="presParOf" srcId="{514A4149-8D62-407D-AB32-9A1F84C443A3}" destId="{DB1D7F8E-7CE6-4EE4-A5BC-1F8094EC3989}" srcOrd="1" destOrd="0" presId="urn:microsoft.com/office/officeart/2008/layout/HalfCircleOrganizationChart"/>
    <dgm:cxn modelId="{3AB2AC16-945C-4639-9D48-1A7D70D20AE3}" type="presParOf" srcId="{514A4149-8D62-407D-AB32-9A1F84C443A3}" destId="{55F1F417-5A51-4B37-B043-E2B1E9AE8547}" srcOrd="2" destOrd="0" presId="urn:microsoft.com/office/officeart/2008/layout/HalfCircleOrganizationChart"/>
    <dgm:cxn modelId="{C7D42C4D-39B5-4F71-8CE1-8F6EB7055D18}" type="presParOf" srcId="{514A4149-8D62-407D-AB32-9A1F84C443A3}" destId="{C6D804E3-2F92-413F-A792-882A7457C286}" srcOrd="3" destOrd="0" presId="urn:microsoft.com/office/officeart/2008/layout/HalfCircleOrganizationChart"/>
    <dgm:cxn modelId="{3F090E5D-2F94-4695-8656-7ECA58DF7862}" type="presParOf" srcId="{5A75F7A4-0D2E-408E-95A2-51AFE24C80C3}" destId="{651995D7-61BA-41A7-850D-5EF574539BAA}" srcOrd="1" destOrd="0" presId="urn:microsoft.com/office/officeart/2008/layout/HalfCircleOrganizationChart"/>
    <dgm:cxn modelId="{C8AE1499-6295-497B-A91F-15F794928CB7}" type="presParOf" srcId="{5A75F7A4-0D2E-408E-95A2-51AFE24C80C3}" destId="{FF5178B9-4B4F-4094-8995-CFD1DBAED00F}" srcOrd="2" destOrd="0" presId="urn:microsoft.com/office/officeart/2008/layout/HalfCircleOrganizationChart"/>
    <dgm:cxn modelId="{5DBE61D2-182C-4C10-AE30-9A782DA42E0A}" type="presParOf" srcId="{B0D8E935-D209-4ACA-97D9-01F4BAE8B09B}" destId="{39D096B0-B5FA-460B-AE45-80B5E3ECA000}" srcOrd="2" destOrd="0" presId="urn:microsoft.com/office/officeart/2008/layout/HalfCircleOrganizationChart"/>
    <dgm:cxn modelId="{75A73CCF-C451-4F8C-A90E-1454E95D5545}" type="presParOf" srcId="{39D096B0-B5FA-460B-AE45-80B5E3ECA000}" destId="{1471460C-CD00-4F70-BF2B-B8C20C741AA4}" srcOrd="0" destOrd="0" presId="urn:microsoft.com/office/officeart/2008/layout/HalfCircleOrganizationChart"/>
    <dgm:cxn modelId="{C9C44D87-28CA-49FA-A52D-8BA7ECF68D49}" type="presParOf" srcId="{39D096B0-B5FA-460B-AE45-80B5E3ECA000}" destId="{0C4890F0-A132-4FA2-AE20-B56890621C86}" srcOrd="1" destOrd="0" presId="urn:microsoft.com/office/officeart/2008/layout/HalfCircleOrganizationChart"/>
    <dgm:cxn modelId="{4F3FB63F-F9EB-4497-9915-0B61DFCED33B}" type="presParOf" srcId="{0C4890F0-A132-4FA2-AE20-B56890621C86}" destId="{3C4CEA60-6F57-4D02-9087-61215326FCE1}" srcOrd="0" destOrd="0" presId="urn:microsoft.com/office/officeart/2008/layout/HalfCircleOrganizationChart"/>
    <dgm:cxn modelId="{F27AA02F-09E7-4E56-809E-98DC3191189F}" type="presParOf" srcId="{3C4CEA60-6F57-4D02-9087-61215326FCE1}" destId="{885E9183-B097-4FA9-AF7F-381A72B8AA7C}" srcOrd="0" destOrd="0" presId="urn:microsoft.com/office/officeart/2008/layout/HalfCircleOrganizationChart"/>
    <dgm:cxn modelId="{3E2376F9-0524-45EA-BC03-1A354A3C8C82}" type="presParOf" srcId="{3C4CEA60-6F57-4D02-9087-61215326FCE1}" destId="{C5216EE1-75C8-44E7-9594-7CE87A66BAD4}" srcOrd="1" destOrd="0" presId="urn:microsoft.com/office/officeart/2008/layout/HalfCircleOrganizationChart"/>
    <dgm:cxn modelId="{C58D1A13-C860-40E4-BF65-913854CF5796}" type="presParOf" srcId="{3C4CEA60-6F57-4D02-9087-61215326FCE1}" destId="{95049D34-B9B6-486D-A27E-DB1B070FED2F}" srcOrd="2" destOrd="0" presId="urn:microsoft.com/office/officeart/2008/layout/HalfCircleOrganizationChart"/>
    <dgm:cxn modelId="{3049727B-2A32-4C68-B67F-26ED975C0C0B}" type="presParOf" srcId="{3C4CEA60-6F57-4D02-9087-61215326FCE1}" destId="{B2DEF156-92F4-4AFC-83AA-E88ADEA1F20B}" srcOrd="3" destOrd="0" presId="urn:microsoft.com/office/officeart/2008/layout/HalfCircleOrganizationChart"/>
    <dgm:cxn modelId="{1A70CE18-223A-47FC-A285-EEC50227A0E2}" type="presParOf" srcId="{0C4890F0-A132-4FA2-AE20-B56890621C86}" destId="{FC19EA49-B413-48B4-956E-3632C59562B4}" srcOrd="1" destOrd="0" presId="urn:microsoft.com/office/officeart/2008/layout/HalfCircleOrganizationChart"/>
    <dgm:cxn modelId="{555AE6A9-E996-40EE-B91E-23EA737AFD8A}" type="presParOf" srcId="{0C4890F0-A132-4FA2-AE20-B56890621C86}" destId="{2D1A4481-0C9C-40E6-A06E-3F1F62FB3AD5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3916DB6-70B8-453C-8891-F24D4CE18486}" type="datetimeFigureOut">
              <a:rPr lang="pt-BR"/>
              <a:pPr>
                <a:defRPr/>
              </a:pPr>
              <a:t>15/08/2023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2DA7E4-C2D2-45D6-BE1B-BC1B0147DC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10 dos pacientes -&gt; PN &lt; 1.5 kg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RN com 4 a 23 dias foram incluídos </a:t>
            </a:r>
          </a:p>
        </p:txBody>
      </p:sp>
      <p:sp>
        <p:nvSpPr>
          <p:cNvPr id="2457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9838AC-0C70-461E-940F-A95CA2FC9C2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ED6F6-1E3B-4A88-9AEF-0E33C50510C7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D122D-010B-4499-BE46-944729F5996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58B23-4218-4A33-8D59-CD7C23AC5EFF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7787D-872C-4C9A-A1CE-4E11FC1AD95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D7769-7BE3-4FE3-87FD-CDDDA303245D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073FF-6DBB-431A-A71C-C39D0CF63D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D3B58-11D6-4316-B702-25B5B921CC6D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C1E60-2AA7-443B-93E2-634916F612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FF5F7-960E-450F-BBD0-1AE1EEC597BC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48911-D57D-40E0-80C7-9A4217C4349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26314-8343-40D2-93E8-BB5E9C779C36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0AB27-CE64-466E-B50C-EF94C604482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340CC069-0E91-45EB-97BC-822D09BB62EE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A36E7D2-0146-4312-9A58-E96CFDD4E1C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D1960-C9AA-4894-8190-D8105B0C0C40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2DB06-DB4F-4255-A803-F3F07A097CF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6F0AC-6EB5-4A63-8F3C-6B9E37B53E76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74555-9EA3-4762-AC06-C96F68FCBA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4A6A6-3057-4C2D-96E5-D21B2AC94DA3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A00D1-5FA9-4610-BA01-4EFBC08D95D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86DB6D-F3D4-4C45-91E8-FB471B4236A6}" type="datetimeFigureOut">
              <a:rPr lang="en-US"/>
              <a:pPr>
                <a:defRPr/>
              </a:pPr>
              <a:t>8/15/2023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F180F0-C5EB-43CC-8871-30919F62FEA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6" r:id="rId3"/>
    <p:sldLayoutId id="2147483693" r:id="rId4"/>
    <p:sldLayoutId id="2147483692" r:id="rId5"/>
    <p:sldLayoutId id="2147483691" r:id="rId6"/>
    <p:sldLayoutId id="2147483697" r:id="rId7"/>
    <p:sldLayoutId id="2147483698" r:id="rId8"/>
    <p:sldLayoutId id="2147483690" r:id="rId9"/>
    <p:sldLayoutId id="2147483699" r:id="rId10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hyperlink" Target="https://pubmed.ncbi.nlm.nih.gov/3743491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e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10332374/figure/f1-26890216_vol4_iss3_229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10332374/table/t1-26890216_vol4_iss3_229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_lookup?journal=Eur+J+Pediatr&amp;title=Apnea+of+prematurity:+from+cause+to+treatment&amp;author=J+Zhao&amp;author=F+Gonzalez&amp;author=D+Mu&amp;volume=170&amp;issue=9&amp;publication_year=2011&amp;pages=1097-1105&amp;pmid=21301866&amp;doi=10.1007/s00431-011-1409-6&amp;" TargetMode="External"/><Relationship Id="rId13" Type="http://schemas.openxmlformats.org/officeDocument/2006/relationships/hyperlink" Target="https://doi.org/10.1007/s11894-007-0022-3" TargetMode="External"/><Relationship Id="rId18" Type="http://schemas.openxmlformats.org/officeDocument/2006/relationships/hyperlink" Target="https://pubmed.ncbi.nlm.nih.gov/39984" TargetMode="External"/><Relationship Id="rId26" Type="http://schemas.openxmlformats.org/officeDocument/2006/relationships/hyperlink" Target="https://scholar.google.com/scholar_lookup?journal=Arch+Dis+Child+Fetal+Neonatal+Ed&amp;title=Gastro-oesophageal+reflux+increases+the+number+of+apnoeas+in+very+preterm+infants&amp;author=L+Corvaglia&amp;author=D+Zama&amp;author=S+Gualdi&amp;author=M+Ferlini&amp;author=A+Aceti&amp;volume=94&amp;issue=3&amp;publication_year=2009&amp;pages=F188-F192&amp;pmid=18786960&amp;doi=10.1136/adc.2008.143198&amp;" TargetMode="External"/><Relationship Id="rId3" Type="http://schemas.openxmlformats.org/officeDocument/2006/relationships/hyperlink" Target="https://doi.org/10.1007/s12098-008-0008-7" TargetMode="External"/><Relationship Id="rId21" Type="http://schemas.openxmlformats.org/officeDocument/2006/relationships/hyperlink" Target="https://pubmed.ncbi.nlm.nih.gov/11180691" TargetMode="External"/><Relationship Id="rId7" Type="http://schemas.openxmlformats.org/officeDocument/2006/relationships/hyperlink" Target="https://doi.org/10.1007/s00431-011-1409-6" TargetMode="External"/><Relationship Id="rId12" Type="http://schemas.openxmlformats.org/officeDocument/2006/relationships/hyperlink" Target="https://pubmed.ncbi.nlm.nih.gov/17511920" TargetMode="External"/><Relationship Id="rId17" Type="http://schemas.openxmlformats.org/officeDocument/2006/relationships/hyperlink" Target="https://scholar.google.com/scholar_lookup?journal=J+Pediatr&amp;title=Awake+apnea+associated+with+gastroesophageal+reflux:+a+specific+clinical+syndrome&amp;author=AR+Spitzer&amp;author=JT+Boyle&amp;author=DN+Tuchman&amp;author=WW+Fox&amp;volume=104&amp;issue=2&amp;publication_year=1984&amp;pages=200-205&amp;pmid=6694012&amp;doi=10.1016/s0022-3476(84)80992-0&amp;" TargetMode="External"/><Relationship Id="rId25" Type="http://schemas.openxmlformats.org/officeDocument/2006/relationships/hyperlink" Target="https://doi.org/10.1136/adc.2008.143198" TargetMode="External"/><Relationship Id="rId2" Type="http://schemas.openxmlformats.org/officeDocument/2006/relationships/hyperlink" Target="https://pubmed.ncbi.nlm.nih.gov/18245937" TargetMode="External"/><Relationship Id="rId16" Type="http://schemas.openxmlformats.org/officeDocument/2006/relationships/hyperlink" Target="https://doi.org/10.1016/s0022-3476(84)80992-0" TargetMode="External"/><Relationship Id="rId20" Type="http://schemas.openxmlformats.org/officeDocument/2006/relationships/hyperlink" Target="https://scholar.google.com/scholar_lookup?journal=J+Pediatr&amp;title=Gastroesophageal+reflux+causing+respiratory+distress+and+apnea+in+newborn+infants&amp;author=JJ+Herbst&amp;author=SD+Minton&amp;author=LS+Book&amp;volume=95&amp;issue=5+pt+1&amp;publication_year=1979&amp;pages=763-768&amp;pmid=39984&amp;doi=10.1016/s0022-3476(79)80733-7&amp;" TargetMode="External"/><Relationship Id="rId29" Type="http://schemas.openxmlformats.org/officeDocument/2006/relationships/hyperlink" Target="https://scholar.google.com/scholar_lookup?journal=Pediatrics&amp;title=Gastroesophageal+reflux+and+apnea+of+prematurity:+no+temporal+relationship&amp;author=CS+Peter&amp;author=N+Sprodowski&amp;author=B+Bohnhorst&amp;author=J+Silny&amp;author=CF+Poets&amp;volume=109&amp;issue=1&amp;publication_year=2002&amp;pages=8-11&amp;pmid=11773535&amp;doi=10.1542/peds.109.1.8&amp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med.ncbi.nlm.nih.gov/21301866" TargetMode="External"/><Relationship Id="rId11" Type="http://schemas.openxmlformats.org/officeDocument/2006/relationships/hyperlink" Target="https://scholar.google.com/scholar_lookup?journal=Paediatr+Respir+Rev&amp;title=Apnoea+of+prematurity&amp;author=RJ+Martin&amp;author=JM+Abu-Shaweesh&amp;author=TM+Baird&amp;volume=5&amp;issue=suppl+A&amp;publication_year=2004&amp;pages=S377-S382&amp;pmid=14980300&amp;doi=10.1016/s1526-0542(04)90067-x&amp;" TargetMode="External"/><Relationship Id="rId24" Type="http://schemas.openxmlformats.org/officeDocument/2006/relationships/hyperlink" Target="https://pubmed.ncbi.nlm.nih.gov/18786960" TargetMode="External"/><Relationship Id="rId32" Type="http://schemas.openxmlformats.org/officeDocument/2006/relationships/hyperlink" Target="https://scholar.google.com/scholar_lookup?journal=J+Perinatol&amp;title=Apnea+at+discharge+and+gastro-esophageal+reflux+in+the+preterm+infant&amp;author=KJ+Barrington&amp;author=K+Tan&amp;author=W+Rich&amp;volume=22&amp;issue=1&amp;publication_year=2002&amp;pages=8-11&amp;pmid=11840235&amp;doi=10.1038/sj.jp.7210609&amp;" TargetMode="External"/><Relationship Id="rId5" Type="http://schemas.openxmlformats.org/officeDocument/2006/relationships/hyperlink" Target="https://www.ncbi.nlm.nih.gov/pmc/articles/PMC3158333/" TargetMode="External"/><Relationship Id="rId15" Type="http://schemas.openxmlformats.org/officeDocument/2006/relationships/hyperlink" Target="https://pubmed.ncbi.nlm.nih.gov/6694012" TargetMode="External"/><Relationship Id="rId23" Type="http://schemas.openxmlformats.org/officeDocument/2006/relationships/hyperlink" Target="https://scholar.google.com/scholar_lookup?journal=Pediatr+Pulmonol&amp;title=Association+of+apnea+and+nonacid+gastroesophageal+reflux+in+infants:+investigations+with+the+intraluminal+impedance+technique&amp;author=TG+Wenzl&amp;author=S+Schenke&amp;author=T+Peschgens&amp;author=J+Silny&amp;author=G+Heimann&amp;volume=31&amp;issue=2&amp;publication_year=2001&amp;pages=144-149&amp;pmid=11180691&amp;doi=10.1002/1099-0496(200102)31:2%3c144::aid-ppul1023%3e3.0.co;2-z&amp;" TargetMode="External"/><Relationship Id="rId28" Type="http://schemas.openxmlformats.org/officeDocument/2006/relationships/hyperlink" Target="https://doi.org/10.1542/peds.109.1.8" TargetMode="External"/><Relationship Id="rId10" Type="http://schemas.openxmlformats.org/officeDocument/2006/relationships/hyperlink" Target="https://doi.org/10.1016/s1526-0542(04)90067-x" TargetMode="External"/><Relationship Id="rId19" Type="http://schemas.openxmlformats.org/officeDocument/2006/relationships/hyperlink" Target="https://doi.org/10.1016/s0022-3476(79)80733-7" TargetMode="External"/><Relationship Id="rId31" Type="http://schemas.openxmlformats.org/officeDocument/2006/relationships/hyperlink" Target="https://doi.org/10.1038/sj.jp.7210609" TargetMode="External"/><Relationship Id="rId4" Type="http://schemas.openxmlformats.org/officeDocument/2006/relationships/hyperlink" Target="https://scholar.google.com/scholar_lookup?journal=Indian+J+Pediatr&amp;title=Apnea+in+the+newborn&amp;author=S+Mishra&amp;author=R+Agarwal&amp;author=M+Jeevasankar&amp;author=R+Aggarwal&amp;author=AK+Deorari&amp;volume=75&amp;issue=1&amp;publication_year=2008&amp;pages=57-61&amp;pmid=18245937&amp;doi=10.1007/s12098-008-0008-7&amp;" TargetMode="External"/><Relationship Id="rId9" Type="http://schemas.openxmlformats.org/officeDocument/2006/relationships/hyperlink" Target="https://pubmed.ncbi.nlm.nih.gov/14980300" TargetMode="External"/><Relationship Id="rId14" Type="http://schemas.openxmlformats.org/officeDocument/2006/relationships/hyperlink" Target="https://scholar.google.com/scholar_lookup?journal=Curr+Gastroenterol+Rep&amp;title=Infant+apnea+and+gastroesophageal+reflux:+a+critical+review+and+framework+for+further+investigation&amp;author=C+Slocum&amp;author=AM+Hibbs&amp;author=RJ+Martin&amp;author=SR+Orenstein&amp;volume=9&amp;issue=3&amp;publication_year=2007&amp;pages=219-224&amp;pmid=17511920&amp;doi=10.1007/s11894-007-0022-3&amp;" TargetMode="External"/><Relationship Id="rId22" Type="http://schemas.openxmlformats.org/officeDocument/2006/relationships/hyperlink" Target="https://doi.org/10.1002/1099-0496(200102)31:2%3c144::aid-ppul1023%3e3.0.co;2-z" TargetMode="External"/><Relationship Id="rId27" Type="http://schemas.openxmlformats.org/officeDocument/2006/relationships/hyperlink" Target="https://pubmed.ncbi.nlm.nih.gov/11773535" TargetMode="External"/><Relationship Id="rId30" Type="http://schemas.openxmlformats.org/officeDocument/2006/relationships/hyperlink" Target="https://pubmed.ncbi.nlm.nih.gov/11840235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mc/articles/PMC2827248/" TargetMode="External"/><Relationship Id="rId13" Type="http://schemas.openxmlformats.org/officeDocument/2006/relationships/hyperlink" Target="https://pubmed.ncbi.nlm.nih.gov/29470322" TargetMode="External"/><Relationship Id="rId18" Type="http://schemas.openxmlformats.org/officeDocument/2006/relationships/hyperlink" Target="https://doi.org/10.1136/adc.84.3.273" TargetMode="External"/><Relationship Id="rId26" Type="http://schemas.openxmlformats.org/officeDocument/2006/relationships/hyperlink" Target="https://scholar.google.com/scholar_lookup?journal=J+Pediatr+Gastroenterol+Nutr&amp;title=Symptom+association:+an+imperfect+pairing&amp;author=R+Rosen&amp;volume=62&amp;issue=4&amp;publication_year=2016&amp;pages=517-518&amp;pmid=26308322&amp;doi=10.1097/MPG.0000000000000958&amp;" TargetMode="External"/><Relationship Id="rId3" Type="http://schemas.openxmlformats.org/officeDocument/2006/relationships/hyperlink" Target="https://doi.org/10.1542/peds.2004-2757" TargetMode="External"/><Relationship Id="rId21" Type="http://schemas.openxmlformats.org/officeDocument/2006/relationships/hyperlink" Target="https://doi.org/10.1097/00005176-199904000-00014" TargetMode="External"/><Relationship Id="rId7" Type="http://schemas.openxmlformats.org/officeDocument/2006/relationships/hyperlink" Target="https://scholar.google.com/scholar_lookup?journal=Acta+Paediatr&amp;title=Transpyloric+feeding+in+gastroesophageal-reflux-associated+apnea+in+premature+infants&amp;author=S+Misra&amp;author=K+Macwan&amp;author=V+Albert&amp;volume=96&amp;issue=10&amp;publication_year=2007&amp;pages=1426-1429&amp;pmid=17850402&amp;doi=10.1111/j.1651-2227.2007.00442.x&amp;" TargetMode="External"/><Relationship Id="rId12" Type="http://schemas.openxmlformats.org/officeDocument/2006/relationships/hyperlink" Target="https://www.ncbi.nlm.nih.gov/pmc/articles/PMC5958910/" TargetMode="External"/><Relationship Id="rId17" Type="http://schemas.openxmlformats.org/officeDocument/2006/relationships/hyperlink" Target="https://pubmed.ncbi.nlm.nih.gov/11207184" TargetMode="External"/><Relationship Id="rId25" Type="http://schemas.openxmlformats.org/officeDocument/2006/relationships/hyperlink" Target="https://doi.org/10.1097/MPG.0000000000000958" TargetMode="External"/><Relationship Id="rId33" Type="http://schemas.openxmlformats.org/officeDocument/2006/relationships/hyperlink" Target="https://scholar.google.com/scholar_lookup?journal=JPEN+J+Parenter+Enteral+Nutr&amp;title=North+American+Summit+on+Aspiration+in+the+Critically+Ill+Patient:+consensus+statement&amp;author=SA+McClave&amp;author=MT+DeMeo&amp;author=MH+DeLegge&amp;volume=26&amp;issue=6+suppl&amp;publication_year=2002&amp;pages=S80-S85&amp;pmid=12405628&amp;doi=10.1177/014860710202600613&amp;" TargetMode="External"/><Relationship Id="rId2" Type="http://schemas.openxmlformats.org/officeDocument/2006/relationships/hyperlink" Target="https://pubmed.ncbi.nlm.nih.gov/16263989" TargetMode="External"/><Relationship Id="rId16" Type="http://schemas.openxmlformats.org/officeDocument/2006/relationships/hyperlink" Target="https://www.ncbi.nlm.nih.gov/pmc/articles/PMC1718697/" TargetMode="External"/><Relationship Id="rId20" Type="http://schemas.openxmlformats.org/officeDocument/2006/relationships/hyperlink" Target="https://pubmed.ncbi.nlm.nih.gov/10204508" TargetMode="External"/><Relationship Id="rId29" Type="http://schemas.openxmlformats.org/officeDocument/2006/relationships/hyperlink" Target="https://doi.org/10.1097/MPG.000000000000096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11/j.1651-2227.2007.00442.x" TargetMode="External"/><Relationship Id="rId11" Type="http://schemas.openxmlformats.org/officeDocument/2006/relationships/hyperlink" Target="https://scholar.google.com/scholar_lookup?journal=J+Perinatol&amp;title=Transpyloric+tube+feeding+in+very+low+birthweight+infants+with+suspected+gastroesophageal+reflux:+impact+on+apnea+and+bradycardia&amp;author=WF+Malcolm&amp;author=PB+Smith&amp;author=S+Mears&amp;author=RN+Goldberg&amp;author=CM+Cotten&amp;volume=29&amp;issue=5&amp;publication_year=2009&amp;pages=372-375&amp;pmid=19242488&amp;doi=10.1038/jp.2008.234&amp;" TargetMode="External"/><Relationship Id="rId24" Type="http://schemas.openxmlformats.org/officeDocument/2006/relationships/hyperlink" Target="https://pubmed.ncbi.nlm.nih.gov/26308322" TargetMode="External"/><Relationship Id="rId32" Type="http://schemas.openxmlformats.org/officeDocument/2006/relationships/hyperlink" Target="https://doi.org/10.1177/014860710202600613" TargetMode="External"/><Relationship Id="rId5" Type="http://schemas.openxmlformats.org/officeDocument/2006/relationships/hyperlink" Target="https://pubmed.ncbi.nlm.nih.gov/17850402" TargetMode="External"/><Relationship Id="rId15" Type="http://schemas.openxmlformats.org/officeDocument/2006/relationships/hyperlink" Target="https://scholar.google.com/scholar_lookup?journal=J+Pediatr+Gastroenterol+Nutr&amp;title=Pediatric+gastroesophageal+reflux+clinical+practice+guidelines:+joint+recommendations+of+the+North+American+Society+for+Pediatric+Gastroenterology,+Hepatology,+and+Nutrition+and+the+European+Society+for+Pediatric+Gastroenterology,+Hepatology,+and+Nutrition&amp;author=R+Rosen&amp;author=Y+Vandenplas&amp;author=M+Singendonk&amp;volume=66&amp;issue=3&amp;publication_year=2018&amp;pages=516-554&amp;pmid=29470322&amp;doi=10.1097/MPG.0000000000001889&amp;" TargetMode="External"/><Relationship Id="rId23" Type="http://schemas.openxmlformats.org/officeDocument/2006/relationships/hyperlink" Target="https://www.ncbi.nlm.nih.gov/pmc/articles/PMC4761522/" TargetMode="External"/><Relationship Id="rId28" Type="http://schemas.openxmlformats.org/officeDocument/2006/relationships/hyperlink" Target="https://pubmed.ncbi.nlm.nih.gov/26334254" TargetMode="External"/><Relationship Id="rId10" Type="http://schemas.openxmlformats.org/officeDocument/2006/relationships/hyperlink" Target="https://doi.org/10.1038/jp.2008.234" TargetMode="External"/><Relationship Id="rId19" Type="http://schemas.openxmlformats.org/officeDocument/2006/relationships/hyperlink" Target="https://scholar.google.com/scholar_lookup?journal=Arch+Dis+Child&amp;title=Simultaneous+monitoring+of+gastric+and+oesophageal+pH+reveals+limitations+of+conventional+oesophageal+pH+monitoring+in+milk+fed+infants&amp;author=DJ+Mitchell&amp;author=BG+McClure&amp;author=TR+Tubman&amp;volume=84&amp;issue=3&amp;publication_year=2001&amp;pages=273-276&amp;pmid=11207184&amp;doi=10.1136/adc.84.3.273&amp;" TargetMode="External"/><Relationship Id="rId31" Type="http://schemas.openxmlformats.org/officeDocument/2006/relationships/hyperlink" Target="https://pubmed.ncbi.nlm.nih.gov/12405628" TargetMode="External"/><Relationship Id="rId4" Type="http://schemas.openxmlformats.org/officeDocument/2006/relationships/hyperlink" Target="https://scholar.google.com/scholar_lookup?journal=Pediatrics&amp;title=Apnea+is+not+prolonged+by+acid+gastroesophageal+reflux+in+preterm+infants&amp;author=JM+Di+Fiore&amp;author=M+Arko&amp;author=M+Whitehouse&amp;author=A+Kimball&amp;author=RJ+Martin&amp;volume=116&amp;issue=5&amp;publication_year=2005&amp;pages=1059-1063&amp;pmid=16263989&amp;doi=10.1542/peds.2004-2757&amp;" TargetMode="External"/><Relationship Id="rId9" Type="http://schemas.openxmlformats.org/officeDocument/2006/relationships/hyperlink" Target="https://pubmed.ncbi.nlm.nih.gov/19242488" TargetMode="External"/><Relationship Id="rId14" Type="http://schemas.openxmlformats.org/officeDocument/2006/relationships/hyperlink" Target="https://doi.org/10.1097/MPG.0000000000001889" TargetMode="External"/><Relationship Id="rId22" Type="http://schemas.openxmlformats.org/officeDocument/2006/relationships/hyperlink" Target="https://scholar.google.com/scholar_lookup?journal=J+Pediatr+Gastroenterol+Nutr&amp;title=Gastroesophageal+reflux+and+respiratory+phenomena+in+infants:+status+of+the+intraluminal+impedance+technique&amp;author=TG+Wenzl&amp;author=J+Silny&amp;author=S+Schenke&amp;author=T+Peschgens&amp;author=G+Heimann&amp;volume=28&amp;issue=4&amp;publication_year=1999&amp;pages=423-428&amp;pmid=10204508&amp;doi=10.1097/00005176-199904000-00014&amp;" TargetMode="External"/><Relationship Id="rId27" Type="http://schemas.openxmlformats.org/officeDocument/2006/relationships/hyperlink" Target="https://www.ncbi.nlm.nih.gov/pmc/articles/PMC5646354/" TargetMode="External"/><Relationship Id="rId30" Type="http://schemas.openxmlformats.org/officeDocument/2006/relationships/hyperlink" Target="https://scholar.google.com/scholar_lookup?journal=J+Pediatr+Gastroenterol+Nutr&amp;title=Temporal+association+between+reflux-like+behaviors+and+gastroesophageal+reflux+in+preterm+and+term+infants&amp;author=A+Funderburk&amp;author=U+Nawab&amp;author=S+Abraham&amp;volume=62&amp;issue=4&amp;publication_year=2016&amp;pages=556-561&amp;pmid=26334254&amp;doi=10.1097/MPG.0000000000000968&amp;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pubmed.ncbi.nlm.nih.gov/31169666" TargetMode="External"/><Relationship Id="rId13" Type="http://schemas.openxmlformats.org/officeDocument/2006/relationships/hyperlink" Target="https://scholar.google.com/scholar_lookup?journal=J+Pediatr+Gastroenterol+Nutr&amp;title=Incidence+of+gastroesophageal+reflux+during+transpyloric+feeds&amp;author=R+Rosen&amp;author=K+Hart&amp;author=M+Warlaumont&amp;volume=52&amp;issue=5&amp;publication_year=2011&amp;pages=532-535&amp;pmid=21464758&amp;doi=10.1097/MPG.0b013e31820596f8&amp;" TargetMode="External"/><Relationship Id="rId18" Type="http://schemas.openxmlformats.org/officeDocument/2006/relationships/hyperlink" Target="https://pubmed.ncbi.nlm.nih.gov/23450542" TargetMode="External"/><Relationship Id="rId3" Type="http://schemas.openxmlformats.org/officeDocument/2006/relationships/hyperlink" Target="https://doi.org/10.1177/014860710202600613" TargetMode="External"/><Relationship Id="rId7" Type="http://schemas.openxmlformats.org/officeDocument/2006/relationships/hyperlink" Target="https://scholar.google.com/scholar_lookup?journal=Hosp+Pediatr&amp;title=Effectiveness+of+fundoplication+or+gastrojejunal+feeding+in+children+with+neurologic+impairment&amp;author=B+Stone&amp;author=G+Hester&amp;author=D+Jackson&amp;volume=7&amp;issue=3&amp;publication_year=2017&amp;pages=140-148&amp;pmid=28159744&amp;doi=10.1542/hpeds.2016-0126&amp;" TargetMode="External"/><Relationship Id="rId12" Type="http://schemas.openxmlformats.org/officeDocument/2006/relationships/hyperlink" Target="https://doi.org/10.1097/MPG.0b013e31820596f8" TargetMode="External"/><Relationship Id="rId17" Type="http://schemas.openxmlformats.org/officeDocument/2006/relationships/hyperlink" Target="https://www.ncbi.nlm.nih.gov/pmc/articles/PMC7154386/" TargetMode="External"/><Relationship Id="rId2" Type="http://schemas.openxmlformats.org/officeDocument/2006/relationships/hyperlink" Target="https://pubmed.ncbi.nlm.nih.gov/12405628" TargetMode="External"/><Relationship Id="rId16" Type="http://schemas.openxmlformats.org/officeDocument/2006/relationships/hyperlink" Target="https://scholar.google.com/scholar_lookup?journal=J+Pediatr&amp;title=Effect+of+enteral+gavage+feeding+rate+on+pulmonary+functions+of+very+low+birth+weight+infants&amp;author=O+Blondheim&amp;author=S+Abbasi&amp;author=WW+Fox&amp;author=VK+Bhutani&amp;volume=122&amp;issue=5+pt+1&amp;publication_year=1993&amp;pages=751-755&amp;pmid=8496756&amp;doi=10.1016/s0022-3476(06)80021-1&amp;" TargetMode="External"/><Relationship Id="rId20" Type="http://schemas.openxmlformats.org/officeDocument/2006/relationships/hyperlink" Target="https://scholar.google.com/scholar_lookup?journal=Cochrane+Database+Syst+Rev&amp;title=Transpyloric+versus+gastric+tube+feeding+for+preterm+infants&amp;author=J+Watson&amp;author=W+McGuire&amp;volume=2013&amp;issue=2&amp;publication_year=2013&amp;pages=CD003487&amp;pmid=23450542&amp;doi=10.1002/14651858.CD003487.pub3&amp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542/hpeds.2016-0126" TargetMode="External"/><Relationship Id="rId11" Type="http://schemas.openxmlformats.org/officeDocument/2006/relationships/hyperlink" Target="https://pubmed.ncbi.nlm.nih.gov/21464758" TargetMode="External"/><Relationship Id="rId5" Type="http://schemas.openxmlformats.org/officeDocument/2006/relationships/hyperlink" Target="https://pubmed.ncbi.nlm.nih.gov/28159744" TargetMode="External"/><Relationship Id="rId15" Type="http://schemas.openxmlformats.org/officeDocument/2006/relationships/hyperlink" Target="https://doi.org/10.1016/s0022-3476(06)80021-1" TargetMode="External"/><Relationship Id="rId10" Type="http://schemas.openxmlformats.org/officeDocument/2006/relationships/hyperlink" Target="https://scholar.google.com/scholar_lookup?journal=J+Pediatr+Gastroenterol+Nutr&amp;title=The+use+of+jejunal+tube+feeding+in+children:+a+position+paper+by+the+Gastroenterology+and+Nutrition+Committees+of+the+European+Society+for+Paediatric+Gastroenterology,+Hepatology,+and+Nutrition+2019&amp;author=IJ+Broekaert&amp;author=J+Falconer&amp;author=J+Bronsky&amp;volume=69&amp;issue=2&amp;publication_year=2019&amp;pages=239-258&amp;pmid=31169666&amp;doi=10.1097/MPG.0000000000002379&amp;" TargetMode="External"/><Relationship Id="rId19" Type="http://schemas.openxmlformats.org/officeDocument/2006/relationships/hyperlink" Target="https://doi.org/10.1002/14651858.CD003487.pub3" TargetMode="External"/><Relationship Id="rId4" Type="http://schemas.openxmlformats.org/officeDocument/2006/relationships/hyperlink" Target="https://scholar.google.com/scholar_lookup?journal=JPEN+J+Parenter+Enteral+Nutr&amp;title=North+American+Summit+on+Aspiration+in+the+Critically+Ill+Patient:+consensus+statement&amp;author=SA+McClave&amp;author=MT+DeMeo&amp;author=MH+DeLegge&amp;volume=26&amp;issue=6+suppl&amp;publication_year=2002&amp;pages=S80-S85&amp;pmid=12405628&amp;doi=10.1177/014860710202600613&amp;" TargetMode="External"/><Relationship Id="rId9" Type="http://schemas.openxmlformats.org/officeDocument/2006/relationships/hyperlink" Target="https://doi.org/10.1097/MPG.0000000000002379" TargetMode="External"/><Relationship Id="rId14" Type="http://schemas.openxmlformats.org/officeDocument/2006/relationships/hyperlink" Target="https://pubmed.ncbi.nlm.nih.gov/8496756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paulomargotto.com.br/documentos/20866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2423847/" TargetMode="External"/><Relationship Id="rId2" Type="http://schemas.openxmlformats.org/officeDocument/2006/relationships/hyperlink" Target="http://paulomargotto.com.br/documentos/2089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3927475"/>
            <a:ext cx="10058400" cy="1143000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pt-BR" cap="none" smtClean="0"/>
              <a:t>Apresentação: Júlia de Andrade Figueiredo (R5 em UTI PEDIÁTRICA)</a:t>
            </a:r>
          </a:p>
          <a:p>
            <a:pPr algn="ctr" eaLnBrk="1" hangingPunct="1"/>
            <a:r>
              <a:rPr lang="pt-BR" cap="none" smtClean="0"/>
              <a:t>Coordenação: Diogo Pedroso</a:t>
            </a:r>
          </a:p>
        </p:txBody>
      </p:sp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0" y="2814638"/>
            <a:ext cx="121920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Transpyloric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Feed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Reflux</a:t>
            </a:r>
            <a:r>
              <a:rPr lang="en-US">
                <a:hlinkClick r:id="rId2"/>
              </a:rPr>
              <a:t>-Associated Apnea in Preterm Newborns: A Prospective Study.</a:t>
            </a:r>
            <a:endParaRPr lang="en-US"/>
          </a:p>
          <a:p>
            <a:pPr algn="ctr"/>
            <a:r>
              <a:rPr lang="en-US"/>
              <a:t>Biswas T, Sabui TK, Roy S, Mondal R, Majumdar S, Misra S.HCA Healthc J Med. 2023 Jun 28;4(3):229-234. doi: 10.36518/2689-0216.1417. eCollection 2023.PMID: 37434910. </a:t>
            </a:r>
            <a:r>
              <a:rPr lang="en-US">
                <a:solidFill>
                  <a:srgbClr val="FF00FF"/>
                </a:solidFill>
              </a:rPr>
              <a:t>ARTIGO LIVRE!</a:t>
            </a:r>
            <a:endParaRPr lang="en-US" b="1">
              <a:solidFill>
                <a:srgbClr val="FF00FF"/>
              </a:solidFill>
            </a:endParaRPr>
          </a:p>
        </p:txBody>
      </p:sp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966788" y="271463"/>
            <a:ext cx="10629900" cy="2289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3600" b="1">
                <a:solidFill>
                  <a:srgbClr val="FF00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Alimentação transpilórica na apneia associada ao refluxo em recém-nascidos prematuros: um estudo prospectivo</a:t>
            </a:r>
          </a:p>
          <a:p>
            <a:pPr algn="ctr" eaLnBrk="0" hangingPunct="0"/>
            <a:endParaRPr lang="en-US" sz="3600">
              <a:solidFill>
                <a:srgbClr val="FF00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3316" name="Text Box 8"/>
          <p:cNvSpPr txBox="1">
            <a:spLocks noChangeArrowheads="1"/>
          </p:cNvSpPr>
          <p:nvPr/>
        </p:nvSpPr>
        <p:spPr bwMode="auto">
          <a:xfrm>
            <a:off x="4044950" y="5106988"/>
            <a:ext cx="3282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  <a:p>
            <a:pPr defTabSz="914400"/>
            <a:r>
              <a:rPr lang="pt-BR"/>
              <a:t>Brasília, 19 de agosto de 2023</a:t>
            </a:r>
          </a:p>
        </p:txBody>
      </p:sp>
      <p:pic>
        <p:nvPicPr>
          <p:cNvPr id="13318" name="Picture 5" descr="IMG-20180609-WA00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8763" y="4381500"/>
            <a:ext cx="1870075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05813" y="4433888"/>
            <a:ext cx="2943225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158875" y="-725488"/>
            <a:ext cx="10058400" cy="14493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FF"/>
                </a:solidFill>
              </a:rPr>
              <a:t>INTRODUÇÃO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1087438" y="700088"/>
            <a:ext cx="10058400" cy="4022725"/>
          </a:xfrm>
        </p:spPr>
        <p:txBody>
          <a:bodyPr/>
          <a:lstStyle/>
          <a:p>
            <a:pPr lvl="1" eaLnBrk="1" hangingPunct="1"/>
            <a:r>
              <a:rPr lang="pt-BR" smtClean="0"/>
              <a:t>A apneia é comum em recém-nascidos prematuros.  </a:t>
            </a:r>
          </a:p>
          <a:p>
            <a:pPr lvl="1" eaLnBrk="1" hangingPunct="1"/>
            <a:r>
              <a:rPr lang="pt-BR" smtClean="0"/>
              <a:t>Entre </a:t>
            </a:r>
            <a:r>
              <a:rPr lang="pt-BR" b="1" smtClean="0"/>
              <a:t>7 e 54% dos bebês nascidos entre 30 e 35 semanas</a:t>
            </a:r>
            <a:r>
              <a:rPr lang="pt-BR" smtClean="0"/>
              <a:t> de idade gestacional têm apnEia e quase </a:t>
            </a:r>
            <a:r>
              <a:rPr lang="pt-BR" b="1" smtClean="0"/>
              <a:t>todos os bebês nascidos com menos de 29 semanas têm apneia</a:t>
            </a:r>
          </a:p>
          <a:p>
            <a:pPr lvl="1" eaLnBrk="1" hangingPunct="1"/>
            <a:r>
              <a:rPr lang="pt-BR" b="1" smtClean="0">
                <a:solidFill>
                  <a:srgbClr val="FF0000"/>
                </a:solidFill>
              </a:rPr>
              <a:t>o refluxo gastroesofágico (RGE) é frequentemente apontado como uma causa de apneia nessa população (</a:t>
            </a:r>
            <a:r>
              <a:rPr lang="pt-BR" b="1" smtClean="0">
                <a:solidFill>
                  <a:srgbClr val="FF0000"/>
                </a:solidFill>
                <a:latin typeface="Broadway" pitchFamily="82" charset="0"/>
              </a:rPr>
              <a:t>TEMA CONTROVERSO!)</a:t>
            </a:r>
            <a:r>
              <a:rPr lang="pt-BR" b="1" smtClean="0">
                <a:solidFill>
                  <a:schemeClr val="tx1"/>
                </a:solidFill>
              </a:rPr>
              <a:t>, </a:t>
            </a:r>
            <a:r>
              <a:rPr lang="pt-BR" smtClean="0">
                <a:solidFill>
                  <a:schemeClr val="tx1"/>
                </a:solidFill>
              </a:rPr>
              <a:t>embora </a:t>
            </a:r>
            <a:r>
              <a:rPr lang="pt-BR" smtClean="0"/>
              <a:t>possa ser fisiológico!</a:t>
            </a:r>
          </a:p>
          <a:p>
            <a:pPr lvl="1" algn="ctr" eaLnBrk="1" hangingPunct="1"/>
            <a:r>
              <a:rPr lang="pt-BR" smtClean="0">
                <a:solidFill>
                  <a:srgbClr val="0000FF"/>
                </a:solidFill>
                <a:latin typeface="Algerian" pitchFamily="82" charset="0"/>
              </a:rPr>
              <a:t>É difícil provar que o refluxo é a causa da apnEia </a:t>
            </a:r>
          </a:p>
        </p:txBody>
      </p:sp>
      <p:pic>
        <p:nvPicPr>
          <p:cNvPr id="14339" name="Espaço Reservado para Conteúdo 10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638" y="2471738"/>
            <a:ext cx="10315575" cy="22082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2755900" y="4699000"/>
            <a:ext cx="6096000" cy="1635125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1600">
                <a:solidFill>
                  <a:srgbClr val="404040"/>
                </a:solidFill>
              </a:rPr>
              <a:t>Dois estudos retrospectivos relataram que a alimentação transpilórica, que reduz o refluxo, é eficaz na redução da apneia em bebês prematuros.  </a:t>
            </a:r>
          </a:p>
          <a:p>
            <a:pPr algn="ctr" defTabSz="914400"/>
            <a:r>
              <a:rPr lang="pt-BR" sz="1600">
                <a:solidFill>
                  <a:srgbClr val="404040"/>
                </a:solidFill>
              </a:rPr>
              <a:t>Este estudo prospectivo foi elaborado para testar a hipótese de que a alimentação transpilórica pode ajudar a reduzir a apneia em recém-nascidos prematuros selecionados.</a:t>
            </a:r>
            <a:r>
              <a:rPr lang="pt-BR" sz="160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METODOLOGIA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Estudo prospectivo realizado ente maio e junho de 2015;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Realizado no Medical College Hospital  Índia (Hospital terciário)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Coletado </a:t>
            </a:r>
            <a:r>
              <a:rPr lang="pt-BR" smtClean="0"/>
              <a:t> </a:t>
            </a:r>
            <a:r>
              <a:rPr lang="pt-BR" sz="2800" smtClean="0"/>
              <a:t>consentimento informado por escrito</a:t>
            </a:r>
            <a:r>
              <a:rPr lang="pt-BR" smtClean="0"/>
              <a:t> </a:t>
            </a:r>
            <a:r>
              <a:rPr lang="pt-BR" sz="2800" smtClean="0"/>
              <a:t> dos responsáveis e aprovado pelo Comitê de Ética;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Submetido a análise estatística;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400" smtClean="0"/>
              <a:t>  </a:t>
            </a:r>
            <a:r>
              <a:rPr lang="pt-BR" sz="2800" smtClean="0"/>
              <a:t>Apneia foi definida como parada da respiração por mais de 20 segundos ou menos se associado a dessaturação (cianose) e bradicardia;</a:t>
            </a:r>
          </a:p>
          <a:p>
            <a:pPr eaLnBrk="1" hangingPunct="1">
              <a:buFont typeface="Wingdings" pitchFamily="2" charset="2"/>
              <a:buChar char="q"/>
            </a:pPr>
            <a:endParaRPr lang="pt-BR" sz="2400" smtClean="0"/>
          </a:p>
          <a:p>
            <a:pPr eaLnBrk="1" hangingPunct="1">
              <a:buFont typeface="Wingdings" pitchFamily="2" charset="2"/>
              <a:buChar char="q"/>
            </a:pPr>
            <a:endParaRPr lang="pt-BR" b="1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METODOLOGIA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800" smtClean="0"/>
              <a:t> Critérios de inclusão: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prematuros nascidos no hospital e admitidos na UTIN;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Ingerindo mais de 20 ml/kg/dia de dieta de forma enteral;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Apresentaram ao menos um episódio de apneia;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Possuíam clinica de RGE.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800" smtClean="0"/>
              <a:t> Critérios de exclusão: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recém nascidos de outros hospitais;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200" smtClean="0"/>
              <a:t> Ventilação mecânica invasiva; anomalias congênitas maiores; sepse e outras causas conhecidas de apneia (</a:t>
            </a:r>
            <a:r>
              <a:rPr lang="pt-BR" sz="2800" smtClean="0"/>
              <a:t> </a:t>
            </a:r>
            <a:r>
              <a:rPr lang="pt-BR" sz="2200" smtClean="0"/>
              <a:t>sepse, hipoglicemia, hipotermia, distúrbios eletrolíticos, persistência do canal arterial, hemorragia intracraniana, etc) .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Char char="q"/>
            </a:pPr>
            <a:r>
              <a:rPr lang="pt-BR" sz="2800" smtClean="0"/>
              <a:t> </a:t>
            </a:r>
            <a:r>
              <a:rPr lang="pt-BR" sz="2800" smtClean="0">
                <a:solidFill>
                  <a:srgbClr val="0000FF"/>
                </a:solidFill>
              </a:rPr>
              <a:t>Alimentação contínua com Leite humano (LH) por sonda transpilórica por mais de 72 horas. </a:t>
            </a:r>
            <a:endParaRPr lang="pt-BR" sz="2400" smtClean="0">
              <a:solidFill>
                <a:srgbClr val="0000FF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Char char="q"/>
            </a:pPr>
            <a:endParaRPr lang="pt-BR" b="1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q"/>
            </a:pPr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METODOLOGIA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523875" y="1676400"/>
            <a:ext cx="10058400" cy="40227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Desfecho primário -&gt; incidência de apneia após intervenção;</a:t>
            </a:r>
          </a:p>
          <a:p>
            <a:pPr eaLnBrk="1" hangingPunct="1">
              <a:buFont typeface="Wingdings" pitchFamily="2" charset="2"/>
              <a:buChar char="q"/>
            </a:pPr>
            <a:endParaRPr lang="pt-BR" sz="2800" smtClean="0"/>
          </a:p>
          <a:p>
            <a:pPr eaLnBrk="1" hangingPunct="1">
              <a:buFont typeface="Wingdings" pitchFamily="2" charset="2"/>
              <a:buChar char="q"/>
            </a:pPr>
            <a:r>
              <a:rPr lang="pt-BR" sz="2800" b="1" smtClean="0"/>
              <a:t> </a:t>
            </a:r>
            <a:r>
              <a:rPr lang="pt-BR" sz="2800" smtClean="0"/>
              <a:t>Desfecho secundário -&gt;  incidência de distúrbios gastrointestinais; enterocolite necrosante e mortalidade após intervenção.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</p:spPr>
        <p:txBody>
          <a:bodyPr/>
          <a:lstStyle/>
          <a:p>
            <a:pPr lvl="4" eaLnBrk="1" hangingPunct="1"/>
            <a:r>
              <a:rPr lang="en-US" sz="4000" smtClean="0">
                <a:solidFill>
                  <a:srgbClr val="0000FF"/>
                </a:solidFill>
              </a:rPr>
              <a:t>Análise estatística</a:t>
            </a:r>
          </a:p>
          <a:p>
            <a:pPr lvl="1" eaLnBrk="1" hangingPunct="1"/>
            <a:r>
              <a:rPr lang="en-US" sz="2000" smtClean="0"/>
              <a:t>A análise dos dados foi feita usando o R Versão 3.3.0. </a:t>
            </a:r>
          </a:p>
          <a:p>
            <a:pPr lvl="1" eaLnBrk="1" hangingPunct="1"/>
            <a:r>
              <a:rPr lang="en-US" sz="2000" smtClean="0"/>
              <a:t>Estatísticas descritivas foram usadas para resumir as variáveis ​​importantes em estudo.</a:t>
            </a:r>
          </a:p>
          <a:p>
            <a:pPr lvl="1" eaLnBrk="1" hangingPunct="1"/>
            <a:r>
              <a:rPr lang="en-US" sz="2000" smtClean="0"/>
              <a:t>A distribuição normal das diferenças entre o número médio de episódios de apneia pós e pré-intervenção foi confirmada pelo teste de Shapiro-Wilks ( </a:t>
            </a:r>
            <a:r>
              <a:rPr lang="en-US" sz="2000" i="1" smtClean="0"/>
              <a:t>P</a:t>
            </a:r>
            <a:r>
              <a:rPr lang="en-US" sz="2000" smtClean="0"/>
              <a:t> = 0,770). </a:t>
            </a:r>
          </a:p>
          <a:p>
            <a:pPr lvl="1" eaLnBrk="1" hangingPunct="1"/>
            <a:r>
              <a:rPr lang="en-US" sz="2000" i="1" smtClean="0"/>
              <a:t>Assim, um teste t</a:t>
            </a:r>
            <a:r>
              <a:rPr lang="en-US" sz="2000" smtClean="0"/>
              <a:t> pareado foi usado para comparar o número médio de eventos pós e pré-intervenção.</a:t>
            </a:r>
          </a:p>
          <a:p>
            <a:pPr lvl="1" eaLnBrk="1" hangingPunct="1"/>
            <a:r>
              <a:rPr lang="en-US" sz="2000" smtClean="0"/>
              <a:t> </a:t>
            </a:r>
            <a:r>
              <a:rPr lang="en-US" sz="2000" b="1" smtClean="0"/>
              <a:t>Estudos de regressão linear</a:t>
            </a:r>
            <a:r>
              <a:rPr lang="en-US" sz="2000" smtClean="0"/>
              <a:t> foram feitos como análises multifatoriais para fatores de confusão que poderiam afetar a alteração da apneia.</a:t>
            </a:r>
          </a:p>
          <a:p>
            <a:pPr lvl="1" eaLnBrk="1" hangingPunct="1"/>
            <a:r>
              <a:rPr lang="en-US" sz="2000" smtClean="0"/>
              <a:t> </a:t>
            </a:r>
            <a:r>
              <a:rPr lang="en-US" sz="2000" i="1" smtClean="0"/>
              <a:t>Valores de P</a:t>
            </a:r>
            <a:r>
              <a:rPr lang="en-US" sz="2000" smtClean="0"/>
              <a:t> bicaudais foram usados, a menos que explicitamente declarado de outra forma. Um valor de </a:t>
            </a:r>
            <a:r>
              <a:rPr lang="en-US" sz="2000" i="1" smtClean="0"/>
              <a:t>P</a:t>
            </a:r>
            <a:r>
              <a:rPr lang="en-US" sz="2000" smtClean="0"/>
              <a:t> menor ou igual a 0,05 foi considerado estatisticamente significativo</a:t>
            </a:r>
          </a:p>
        </p:txBody>
      </p:sp>
      <p:sp>
        <p:nvSpPr>
          <p:cNvPr id="18434" name="Título 4"/>
          <p:cNvSpPr>
            <a:spLocks/>
          </p:cNvSpPr>
          <p:nvPr/>
        </p:nvSpPr>
        <p:spPr bwMode="auto">
          <a:xfrm>
            <a:off x="1096963" y="296863"/>
            <a:ext cx="10058400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METODOLOGIA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1"/>
          </p:nvPr>
        </p:nvSpPr>
        <p:spPr>
          <a:xfrm>
            <a:off x="749300" y="763588"/>
            <a:ext cx="10058400" cy="4022725"/>
          </a:xfrm>
          <a:solidFill>
            <a:schemeClr val="bg1"/>
          </a:solidFill>
        </p:spPr>
        <p:txBody>
          <a:bodyPr/>
          <a:lstStyle/>
          <a:p>
            <a:pPr lvl="1" eaLnBrk="1" hangingPunct="1"/>
            <a:r>
              <a:rPr lang="pt-BR" b="1" smtClean="0"/>
              <a:t>17 recém-nascidos pré-termo</a:t>
            </a:r>
            <a:r>
              <a:rPr lang="pt-BR" smtClean="0"/>
              <a:t> com idade entre </a:t>
            </a:r>
            <a:r>
              <a:rPr lang="pt-BR" b="1" smtClean="0"/>
              <a:t>4 a 23 dias</a:t>
            </a:r>
            <a:r>
              <a:rPr lang="pt-BR" smtClean="0"/>
              <a:t> foram incluídos no estudo, 1 foi excluído devido à intolerância a alimentos transpilóricos (vômitos excessivos). </a:t>
            </a:r>
          </a:p>
          <a:p>
            <a:pPr lvl="1" eaLnBrk="1" hangingPunct="1"/>
            <a:r>
              <a:rPr lang="pt-BR" b="1" smtClean="0">
                <a:solidFill>
                  <a:srgbClr val="0000FF"/>
                </a:solidFill>
              </a:rPr>
              <a:t>16 recém-nascidos (10 do sexo masculino, 62,5%) foram incluídos na análise final por protocolo.</a:t>
            </a:r>
          </a:p>
          <a:p>
            <a:pPr lvl="1" eaLnBrk="1" hangingPunct="1"/>
            <a:r>
              <a:rPr lang="pt-BR" b="1" smtClean="0">
                <a:solidFill>
                  <a:srgbClr val="0000FF"/>
                </a:solidFill>
              </a:rPr>
              <a:t> </a:t>
            </a:r>
            <a:r>
              <a:rPr lang="pt-BR" smtClean="0"/>
              <a:t> Dez (</a:t>
            </a:r>
            <a:r>
              <a:rPr lang="pt-BR" b="1" smtClean="0"/>
              <a:t>62,5%) dos prematuros nasceram com muito baixo peso (menos de 1,5 kg). </a:t>
            </a:r>
          </a:p>
        </p:txBody>
      </p:sp>
      <p:sp>
        <p:nvSpPr>
          <p:cNvPr id="19458" name="Título 4"/>
          <p:cNvSpPr>
            <a:spLocks/>
          </p:cNvSpPr>
          <p:nvPr/>
        </p:nvSpPr>
        <p:spPr bwMode="auto">
          <a:xfrm>
            <a:off x="1247775" y="-600075"/>
            <a:ext cx="100584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RESAULTADOS</a:t>
            </a:r>
          </a:p>
        </p:txBody>
      </p:sp>
      <p:graphicFrame>
        <p:nvGraphicFramePr>
          <p:cNvPr id="7" name="Diagrama 6"/>
          <p:cNvGraphicFramePr/>
          <p:nvPr/>
        </p:nvGraphicFramePr>
        <p:xfrm>
          <a:off x="231954" y="1969135"/>
          <a:ext cx="11131825" cy="4333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60" name="Rectangle 7"/>
          <p:cNvSpPr>
            <a:spLocks noChangeArrowheads="1"/>
          </p:cNvSpPr>
          <p:nvPr/>
        </p:nvSpPr>
        <p:spPr bwMode="auto">
          <a:xfrm>
            <a:off x="6278563" y="3136900"/>
            <a:ext cx="4738687" cy="122872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A alimentação nasoduodenal (ND) foi iniciada em uma idade média de 2,5 (IQR 2,0) dias. Sete das 16 crianças estavam em nutrição enteral completa.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RESULTADOS</a:t>
            </a:r>
          </a:p>
        </p:txBody>
      </p:sp>
      <p:graphicFrame>
        <p:nvGraphicFramePr>
          <p:cNvPr id="7" name="Diagrama 6"/>
          <p:cNvGraphicFramePr/>
          <p:nvPr/>
        </p:nvGraphicFramePr>
        <p:xfrm>
          <a:off x="560567" y="1727835"/>
          <a:ext cx="11131825" cy="4333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277813" y="1876425"/>
            <a:ext cx="4738687" cy="1228725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A alimentação nasoduodenal (ND) foi iniciada em uma idade média de 2,5 (IQR 2,0) dias. Sete das 16 crianças estavam em nutrição enteral completa.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253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7113" y="2133600"/>
            <a:ext cx="6784975" cy="4378325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77838" y="857250"/>
            <a:ext cx="10609262" cy="1503363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11 dos 16 (68,75%) recém-nascidos tiveram uma redução documentada no número de episódios de apneia com alimentação transpilórica (</a:t>
            </a:r>
            <a:r>
              <a:rPr lang="en-US" u="sng">
                <a:solidFill>
                  <a:srgbClr val="0000FF"/>
                </a:solidFill>
              </a:rPr>
              <a:t>F</a:t>
            </a:r>
            <a:r>
              <a:rPr lang="en-US" u="sng">
                <a:solidFill>
                  <a:srgbClr val="0000FF"/>
                </a:solidFill>
                <a:hlinkClick r:id="rId3"/>
              </a:rPr>
              <a:t>igura 1</a:t>
            </a:r>
            <a:r>
              <a:rPr lang="en-US">
                <a:solidFill>
                  <a:srgbClr val="0000FF"/>
                </a:solidFill>
              </a:rPr>
              <a:t>). O número médio de apneias foi de 1,5 (IQR 0,88) antes e 0,5 (IQR 0,88) após as alimentações ND. O número médio de episódios de apneia diminuiu de 1,75 (±0,84) para 0,97 (±0,96) (diferença média 0,78, IC 95% para diferença média 0,25–1,31, </a:t>
            </a:r>
            <a:r>
              <a:rPr lang="en-US" i="1">
                <a:solidFill>
                  <a:srgbClr val="0000FF"/>
                </a:solidFill>
              </a:rPr>
              <a:t>P</a:t>
            </a:r>
            <a:r>
              <a:rPr lang="en-US">
                <a:solidFill>
                  <a:srgbClr val="0000FF"/>
                </a:solidFill>
              </a:rPr>
              <a:t> = 0,007). </a:t>
            </a:r>
          </a:p>
        </p:txBody>
      </p:sp>
      <p:sp>
        <p:nvSpPr>
          <p:cNvPr id="22532" name="AutoShape 5"/>
          <p:cNvSpPr>
            <a:spLocks noChangeArrowheads="1"/>
          </p:cNvSpPr>
          <p:nvPr/>
        </p:nvSpPr>
        <p:spPr bwMode="auto">
          <a:xfrm>
            <a:off x="390525" y="2547938"/>
            <a:ext cx="1630363" cy="2998787"/>
          </a:xfrm>
          <a:prstGeom prst="curvedRightArrow">
            <a:avLst>
              <a:gd name="adj1" fmla="val 36787"/>
              <a:gd name="adj2" fmla="val 7357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839788" y="5854700"/>
            <a:ext cx="9569450" cy="549275"/>
          </a:xfrm>
          <a:prstGeom prst="rect">
            <a:avLst/>
          </a:prstGeom>
          <a:solidFill>
            <a:srgbClr val="FFFCF0"/>
          </a:solidFill>
          <a:ln w="9525">
            <a:noFill/>
            <a:miter lim="800000"/>
            <a:headEnd/>
            <a:tailEnd/>
          </a:ln>
        </p:spPr>
        <p:txBody>
          <a:bodyPr wrap="none" tIns="0" bIns="0" anchor="ctr">
            <a:spAutoFit/>
          </a:bodyPr>
          <a:lstStyle/>
          <a:p>
            <a:pPr algn="ctr"/>
            <a:r>
              <a:rPr lang="en-US"/>
              <a:t>Fig 1.Um gráfico de linhas mostra o número médio de episódios de apneia durante o estudo.</a:t>
            </a:r>
          </a:p>
          <a:p>
            <a:pPr algn="ctr"/>
            <a:r>
              <a:rPr lang="en-US"/>
              <a:t>Abreviação: TPF = alimentação transpilórica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3554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3188" y="1679575"/>
            <a:ext cx="9486900" cy="3952875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639763" y="619125"/>
            <a:ext cx="11379200" cy="954088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0000FF"/>
                </a:solidFill>
              </a:rPr>
              <a:t>Nenhuma outra covariável, como sexo, idade gestacional, etc., foi significativamente relacionada ao número de eventos apneicos por análise de regressão linear (</a:t>
            </a:r>
            <a:r>
              <a:rPr lang="en-US" u="sng">
                <a:solidFill>
                  <a:srgbClr val="0000FF"/>
                </a:solidFill>
                <a:hlinkClick r:id="rId3"/>
              </a:rPr>
              <a:t>Tabela 1</a:t>
            </a:r>
            <a:r>
              <a:rPr lang="en-US">
                <a:solidFill>
                  <a:srgbClr val="0000FF"/>
                </a:solidFill>
              </a:rPr>
              <a:t>). O teste </a:t>
            </a:r>
            <a:r>
              <a:rPr lang="en-US" i="1">
                <a:solidFill>
                  <a:srgbClr val="0000FF"/>
                </a:solidFill>
              </a:rPr>
              <a:t>F</a:t>
            </a:r>
            <a:r>
              <a:rPr lang="en-US">
                <a:solidFill>
                  <a:srgbClr val="0000FF"/>
                </a:solidFill>
              </a:rPr>
              <a:t> ou a estatística geral para regressão tem um valor </a:t>
            </a:r>
            <a:r>
              <a:rPr lang="en-US" i="1">
                <a:solidFill>
                  <a:srgbClr val="0000FF"/>
                </a:solidFill>
              </a:rPr>
              <a:t>P</a:t>
            </a:r>
            <a:r>
              <a:rPr lang="en-US">
                <a:solidFill>
                  <a:srgbClr val="0000FF"/>
                </a:solidFill>
              </a:rPr>
              <a:t> significativo maior que 0,05. 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620713" y="5619750"/>
            <a:ext cx="11004550" cy="641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/>
              <a:t>O único efeito adverso da alimentação transpilórica foi o vômito em 1 dos pacientes (5,88%), que foi resolvido após a interrupção da alimentação transpilórica. Este sujeito foi excluído da análise.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24578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sz="2800" smtClean="0"/>
              <a:t>Como já falado apneia é bem definida;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RGE é um diagnóstico clinico, sem um exame padrão ouro;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Sabe se que apesar do RGE ter sido sugerido como causa de apneia da prematuridade as suas relações causais e temporais permanecem inconclusivas;</a:t>
            </a:r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  <a:p>
            <a:pPr eaLnBrk="1" hangingPunct="1">
              <a:buFont typeface="Wingdings" pitchFamily="2" charset="2"/>
              <a:buChar char="q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3"/>
          <p:cNvSpPr>
            <a:spLocks noGrp="1"/>
          </p:cNvSpPr>
          <p:nvPr>
            <p:ph type="body" idx="1"/>
          </p:nvPr>
        </p:nvSpPr>
        <p:spPr>
          <a:xfrm>
            <a:off x="1141413" y="1268413"/>
            <a:ext cx="10058400" cy="4022725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smtClean="0"/>
              <a:t>A interpretação de estudos anteriores é desafiadora devido aos vários métodos usados ​​para diagnosticar e definir RGE. </a:t>
            </a:r>
          </a:p>
          <a:p>
            <a:pPr eaLnBrk="1" hangingPunct="1"/>
            <a:r>
              <a:rPr lang="pt-BR" smtClean="0"/>
              <a:t>Embora a apneia esteja bem definida, agora é aceito que o </a:t>
            </a:r>
            <a:r>
              <a:rPr lang="pt-BR" b="1" smtClean="0">
                <a:solidFill>
                  <a:srgbClr val="0000FF"/>
                </a:solidFill>
              </a:rPr>
              <a:t>RGE é basicamente um diagnóstico clínico</a:t>
            </a:r>
            <a:r>
              <a:rPr lang="pt-BR" smtClean="0"/>
              <a:t>, pois não há teste padrão-ouro para RGE em lactentes.  </a:t>
            </a:r>
          </a:p>
          <a:p>
            <a:pPr eaLnBrk="1" hangingPunct="1"/>
            <a:r>
              <a:rPr lang="pt-BR" smtClean="0"/>
              <a:t>Estudos com contraste de bário não são recomendados e as técnicas de monitoramento do pH esofágico são limitadas por sua incapacidade de detectar episódios de refluxo não ácido. </a:t>
            </a:r>
            <a:endParaRPr lang="pt-BR" u="sng" smtClean="0"/>
          </a:p>
          <a:p>
            <a:pPr eaLnBrk="1" hangingPunct="1"/>
            <a:r>
              <a:rPr lang="pt-BR" smtClean="0"/>
              <a:t> A impedância intraluminal múltipla (MII), uma nova técnica independente de pH para o diagnóstico de refluxo, não se correlacionou bem com os sintomas. </a:t>
            </a:r>
            <a:endParaRPr lang="pt-BR" u="sng" smtClean="0"/>
          </a:p>
          <a:p>
            <a:pPr eaLnBrk="1" hangingPunct="1"/>
            <a:r>
              <a:rPr lang="pt-BR" smtClean="0"/>
              <a:t> Um estudo recente sugeriu que apenas 10% dos bebês com comportamento clínico de refluxo tinham eventos de refluxo documentados detectados por MII.  </a:t>
            </a:r>
          </a:p>
        </p:txBody>
      </p:sp>
      <p:sp>
        <p:nvSpPr>
          <p:cNvPr id="25602" name="Título 4"/>
          <p:cNvSpPr>
            <a:spLocks/>
          </p:cNvSpPr>
          <p:nvPr/>
        </p:nvSpPr>
        <p:spPr bwMode="auto">
          <a:xfrm>
            <a:off x="1203325" y="-334963"/>
            <a:ext cx="100584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DISCUSSÃO</a:t>
            </a: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1535113" y="4964113"/>
            <a:ext cx="8578850" cy="1190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>
                <a:solidFill>
                  <a:srgbClr val="FF00FF"/>
                </a:solidFill>
              </a:rPr>
              <a:t>Neste estudo, usamos sintomas de refluxo clinicamente aceitos como critérios de inclusão, em vez de modalidades de diagnóstico complexas e ainda não comprovadas. Em vez de diagnosticar o refluxo, tentamos reduzir o refluxo para documentar seu efeito na apneia.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3"/>
          <p:cNvSpPr>
            <a:spLocks noGrp="1"/>
          </p:cNvSpPr>
          <p:nvPr>
            <p:ph type="body" idx="1"/>
          </p:nvPr>
        </p:nvSpPr>
        <p:spPr>
          <a:xfrm>
            <a:off x="261938" y="1330325"/>
            <a:ext cx="10475912" cy="4689475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800" smtClean="0"/>
              <a:t>Usamos alimentações transpilóricas para diminuir o refluxo, o que é bem suportado pela literatura. 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Estudos de infusão de </a:t>
            </a:r>
            <a:r>
              <a:rPr lang="pt-BR" sz="1800" smtClean="0">
                <a:solidFill>
                  <a:srgbClr val="0000FF"/>
                </a:solidFill>
              </a:rPr>
              <a:t>fórmula marcada radioativamente mostraram que a alimentação direta no intestino delgado reduz a probabilidade de refluxo</a:t>
            </a:r>
            <a:r>
              <a:rPr lang="pt-BR" sz="1800" smtClean="0"/>
              <a:t>.  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>
                <a:solidFill>
                  <a:srgbClr val="0000FF"/>
                </a:solidFill>
              </a:rPr>
              <a:t>A alimentação transpilórica demonstrou ser comparável à fundoplicatura na redução do refluxo em crianças mais velhas. 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 </a:t>
            </a:r>
            <a:r>
              <a:rPr lang="pt-BR" sz="1800" b="1" smtClean="0"/>
              <a:t>A alimentação jejunal</a:t>
            </a:r>
            <a:r>
              <a:rPr lang="pt-BR" sz="1800" smtClean="0"/>
              <a:t> foi recomendada pela Sociedade Europeia de Gastroenterologia Pediátrica, Hepatologia e Nutrição como uma </a:t>
            </a:r>
            <a:r>
              <a:rPr lang="pt-BR" sz="1800" b="1" smtClean="0"/>
              <a:t>alternativa à fundoplicatura para prevenir a aspiração</a:t>
            </a:r>
            <a:r>
              <a:rPr lang="pt-BR" sz="1800" smtClean="0"/>
              <a:t>. 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smtClean="0"/>
              <a:t>Com base em estudos retrospectivos publicados anteriormente, </a:t>
            </a:r>
            <a:r>
              <a:rPr lang="pt-BR" sz="1800" b="1" smtClean="0">
                <a:solidFill>
                  <a:srgbClr val="FF00FF"/>
                </a:solidFill>
              </a:rPr>
              <a:t>esse é o primeiro estudo prospectivo avaliando a eficácia e a segurança da alimentação transpilórica em neonatos prematuros para apneia que coexistiram com refluxo clínico</a:t>
            </a:r>
            <a:r>
              <a:rPr lang="pt-BR" sz="1800" smtClean="0"/>
              <a:t>. 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1800" smtClean="0">
                <a:solidFill>
                  <a:srgbClr val="008000"/>
                </a:solidFill>
                <a:latin typeface="Algerian" pitchFamily="82" charset="0"/>
              </a:rPr>
              <a:t>Esses resultados sugerem que esta intervenção é eficaz em um grupo selecionado de bebês. </a:t>
            </a:r>
          </a:p>
          <a:p>
            <a:pPr eaLnBrk="1" hangingPunct="1">
              <a:lnSpc>
                <a:spcPct val="80000"/>
              </a:lnSpc>
            </a:pPr>
            <a:r>
              <a:rPr lang="pt-BR" sz="1800" b="1" smtClean="0">
                <a:solidFill>
                  <a:srgbClr val="008000"/>
                </a:solidFill>
              </a:rPr>
              <a:t>11 dos 16 neonatos prematuros nesse estudo tiveram uma redução no número de episódios apneicos com alimentação transpilórica.</a:t>
            </a:r>
            <a:r>
              <a:rPr lang="pt-BR" sz="1800" smtClean="0"/>
              <a:t> Houve também uma redução significativa no número médio de episódios de apneia nos períodos pré e pós-intervenção. Este resultado compara bem com a literatura disponível. </a:t>
            </a:r>
          </a:p>
        </p:txBody>
      </p:sp>
      <p:sp>
        <p:nvSpPr>
          <p:cNvPr id="26626" name="Título 4"/>
          <p:cNvSpPr>
            <a:spLocks/>
          </p:cNvSpPr>
          <p:nvPr/>
        </p:nvSpPr>
        <p:spPr bwMode="auto">
          <a:xfrm>
            <a:off x="998538" y="-269875"/>
            <a:ext cx="100584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b="1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27650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pt-BR" sz="1900" smtClean="0"/>
              <a:t> </a:t>
            </a:r>
            <a:r>
              <a:rPr lang="pt-BR" sz="2600" smtClean="0"/>
              <a:t> Misra et al, em 2008, evidenciaram redução na apneia em 12 de 15 RN prematuros tratados com alimentação transpilórica devido a suspeita de REG;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600" smtClean="0"/>
              <a:t>  Malcolm et al, em 2009, mostraram uma redução no nº combinado de episódios de apneia de 4 para 2,5 em 72 horas pré e pós alimentação transpilórica, respectivamente;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600" smtClean="0"/>
              <a:t> Nesse estudo indiano nenhum evento adverso significativo foi associado à inserção ou alimentação do tubo transpilórico;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600" smtClean="0">
                <a:solidFill>
                  <a:srgbClr val="FF0000"/>
                </a:solidFill>
              </a:rPr>
              <a:t>Limitações do estudo</a:t>
            </a:r>
            <a:r>
              <a:rPr lang="pt-BR" sz="2600" smtClean="0"/>
              <a:t>: tamanho da amostra; não possuir grupo controle (no </a:t>
            </a:r>
            <a:r>
              <a:rPr lang="pt-BR" sz="2600" smtClean="0">
                <a:solidFill>
                  <a:srgbClr val="0000FF"/>
                </a:solidFill>
              </a:rPr>
              <a:t>entanto:o projeto antes-depois significava que cada sujeito servia como seu próprio controle</a:t>
            </a:r>
            <a:r>
              <a:rPr lang="pt-BR" smtClean="0"/>
              <a:t> );</a:t>
            </a:r>
            <a:r>
              <a:rPr lang="pt-BR" sz="2600" smtClean="0"/>
              <a:t>não ser um estudo cego (viés do avaliador).</a:t>
            </a:r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  <a:p>
            <a:pPr eaLnBrk="1" hangingPunct="1">
              <a:buFont typeface="Wingdings" pitchFamily="2" charset="2"/>
              <a:buChar char="q"/>
            </a:pPr>
            <a:endParaRPr lang="pt-BR" sz="1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/>
          </p:cNvSpPr>
          <p:nvPr>
            <p:ph type="body" idx="1"/>
          </p:nvPr>
        </p:nvSpPr>
        <p:spPr>
          <a:xfrm>
            <a:off x="439738" y="1455738"/>
            <a:ext cx="10510837" cy="5008562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sz="2800" b="1" smtClean="0"/>
              <a:t>Os mecanismos precisos</a:t>
            </a:r>
            <a:r>
              <a:rPr lang="pt-BR" sz="2800" smtClean="0"/>
              <a:t> da diminuição da apneia com alimentação transpilórica permanecem </a:t>
            </a:r>
            <a:r>
              <a:rPr lang="pt-BR" sz="2800" b="1" smtClean="0"/>
              <a:t>desconhecidos</a:t>
            </a:r>
            <a:r>
              <a:rPr lang="pt-BR" sz="2800" smtClean="0"/>
              <a:t>.</a:t>
            </a:r>
          </a:p>
          <a:p>
            <a:pPr eaLnBrk="1" hangingPunct="1"/>
            <a:r>
              <a:rPr lang="pt-BR" sz="2800" smtClean="0"/>
              <a:t> Rosen et al relataram significativamente mais episódios de refluxo durante os períodos de alimentação transpilórica.  No entanto, esse aumento foi em relação aos </a:t>
            </a:r>
            <a:r>
              <a:rPr lang="pt-BR" sz="2800" b="1" smtClean="0"/>
              <a:t>períodos de não alimentação</a:t>
            </a:r>
            <a:r>
              <a:rPr lang="pt-BR" sz="2800" smtClean="0"/>
              <a:t>. </a:t>
            </a:r>
          </a:p>
          <a:p>
            <a:pPr eaLnBrk="1" hangingPunct="1"/>
            <a:r>
              <a:rPr lang="pt-BR" sz="2800" smtClean="0"/>
              <a:t>O número total de eventos de refluxo e o número de eventos de refluxo de coluna cheia, possivelmente associados à apneia, foram reduzidos nesses recém-nascidos em alimentação transpilórica do que aqueles relatados em recém-nascidos com refluxo.</a:t>
            </a:r>
          </a:p>
          <a:p>
            <a:pPr eaLnBrk="1" hangingPunct="1"/>
            <a:endParaRPr lang="pt-BR" sz="2800" smtClean="0"/>
          </a:p>
        </p:txBody>
      </p:sp>
      <p:sp>
        <p:nvSpPr>
          <p:cNvPr id="28674" name="Título 4"/>
          <p:cNvSpPr>
            <a:spLocks/>
          </p:cNvSpPr>
          <p:nvPr/>
        </p:nvSpPr>
        <p:spPr bwMode="auto">
          <a:xfrm>
            <a:off x="714375" y="-422275"/>
            <a:ext cx="100584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Nenhum evento adverso significativo foi associado à inserção ou alimentação do tubo transpilórico, como enterocolite necrosante, conforme relatado por Malcolm et al. </a:t>
            </a:r>
          </a:p>
          <a:p>
            <a:pPr eaLnBrk="1" hangingPunct="1"/>
            <a:r>
              <a:rPr lang="pt-BR" sz="2400" smtClean="0"/>
              <a:t> Um participante teve vômito com a alimentação transpilórica que resolveu com a remoção do tubo. </a:t>
            </a:r>
          </a:p>
          <a:p>
            <a:pPr eaLnBrk="1" hangingPunct="1"/>
            <a:r>
              <a:rPr lang="pt-BR" sz="2400" smtClean="0"/>
              <a:t>Uma revisão sistemática recente não relatou diferenças nas taxas de perfuração intestinal ou enterocolite necrosante, mas </a:t>
            </a:r>
            <a:r>
              <a:rPr lang="pt-BR" sz="2400" smtClean="0">
                <a:solidFill>
                  <a:srgbClr val="FF0000"/>
                </a:solidFill>
              </a:rPr>
              <a:t>aumentou a mortalidade</a:t>
            </a:r>
            <a:r>
              <a:rPr lang="pt-BR" sz="2400" smtClean="0"/>
              <a:t> em recém-nascidos com alimentação transpilórica ( no entanto, a maior probabilidade de mortalidade no grupo transpilórico foi atribuída principalmente a um </a:t>
            </a:r>
            <a:r>
              <a:rPr lang="pt-BR" sz="2400" smtClean="0">
                <a:solidFill>
                  <a:srgbClr val="FF0000"/>
                </a:solidFill>
              </a:rPr>
              <a:t>estudo, que provavelmente sofreu viés de seleção). </a:t>
            </a:r>
          </a:p>
        </p:txBody>
      </p:sp>
      <p:sp>
        <p:nvSpPr>
          <p:cNvPr id="29698" name="Título 4"/>
          <p:cNvSpPr>
            <a:spLocks/>
          </p:cNvSpPr>
          <p:nvPr/>
        </p:nvSpPr>
        <p:spPr bwMode="auto">
          <a:xfrm>
            <a:off x="714375" y="-422275"/>
            <a:ext cx="1005840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914400">
              <a:lnSpc>
                <a:spcPct val="85000"/>
              </a:lnSpc>
            </a:pPr>
            <a:r>
              <a:rPr lang="pt-BR" sz="4800" b="1">
                <a:solidFill>
                  <a:srgbClr val="FF00FF"/>
                </a:solidFill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CONCLUSÃO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722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pt-BR" smtClean="0"/>
              <a:t>  </a:t>
            </a:r>
            <a:r>
              <a:rPr lang="pt-BR" sz="2800" smtClean="0"/>
              <a:t>A alimentação transpilórica poderia se relacionar com a redução do nº de apneias em prematuros com clinica de RGE.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pt-BR" sz="2800" smtClean="0"/>
              <a:t> Mais estudos devem ser feitos com aumento da amostra incluindo ensaios clínicos randomizados.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 bwMode="auto">
          <a:xfrm>
            <a:off x="750888" y="-290513"/>
            <a:ext cx="10058400" cy="14493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FF"/>
                </a:solidFill>
              </a:rPr>
              <a:t>ABSTRACT</a:t>
            </a:r>
          </a:p>
        </p:txBody>
      </p:sp>
      <p:pic>
        <p:nvPicPr>
          <p:cNvPr id="3174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9350" y="1262063"/>
            <a:ext cx="9944100" cy="4914900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008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 bwMode="auto">
          <a:xfrm>
            <a:off x="1069975" y="0"/>
            <a:ext cx="10058400" cy="14493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FF"/>
                </a:solidFill>
              </a:rPr>
              <a:t>RESUMO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>
          <a:xfrm>
            <a:off x="787400" y="1562100"/>
            <a:ext cx="10271125" cy="4697413"/>
          </a:xfrm>
          <a:solidFill>
            <a:schemeClr val="bg1"/>
          </a:solidFill>
          <a:ln w="57150" cmpd="thickThin">
            <a:solidFill>
              <a:srgbClr val="008000"/>
            </a:solidFill>
          </a:ln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rgbClr val="0000FF"/>
                </a:solidFill>
              </a:rPr>
              <a:t>O que se sabe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chemeClr val="tx1"/>
                </a:solidFill>
              </a:rPr>
              <a:t>A correlação etiológica entre refluxo gastroesofágico (RGE) e apneia é controversa. Conduzimos um estudo intervencional prospectivo desenhado para abordar a controvérsia.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rgbClr val="0000FF"/>
                </a:solidFill>
              </a:rPr>
              <a:t>Métodos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chemeClr val="tx1"/>
                </a:solidFill>
              </a:rPr>
              <a:t>Recém-nascidos prematuros com apneia em um centro de atendimento terciário, que apresentavam características clínicas de RGE sem quaisquer outras comorbidades susceptíveis de causar apneia, foram incluídos no estudo. Os recém-nascidos inscritos foram submetidos a alimentação contínua por sonda transpilórica por 72 horas. O desfecho primário foi a diferença no número de episódios de apneia pré e pós-início da alimentação nasoduodenal (ND). As medidas de resultados secundários incluíram a incidência de enterocolite necrosante, outros distúrbios gastrointestinais e mortalidade.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rgbClr val="0000FF"/>
                </a:solidFill>
              </a:rPr>
              <a:t>Resultados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chemeClr val="tx1"/>
                </a:solidFill>
              </a:rPr>
              <a:t>Dezesseis recém-nascidos prematuros foram incluídos no estudo. Uma proporção substancial (n = 11, 68,8%) dos neonatos incluídos apresentou redução no número de episódios de apneia. Houve uma diminuição significativa no número médio de episódios de apneia de 1,75 (±0,837) para 0,969 (±0,957) ( </a:t>
            </a:r>
            <a:r>
              <a:rPr lang="pt-BR" sz="1600" i="1" smtClean="0">
                <a:solidFill>
                  <a:schemeClr val="tx1"/>
                </a:solidFill>
              </a:rPr>
              <a:t>P</a:t>
            </a:r>
            <a:r>
              <a:rPr lang="pt-BR" sz="1600" smtClean="0">
                <a:solidFill>
                  <a:schemeClr val="tx1"/>
                </a:solidFill>
              </a:rPr>
              <a:t> =,007). O número médio de apneias foi de 1,5 (IQR 0,875) antes e 0,5 (IQR 0,875) após as alimentações ND. Não foram observados eventos adversos graves atribuíveis à alimentação transpilórica.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rgbClr val="0000FF"/>
                </a:solidFill>
              </a:rPr>
              <a:t>Conclusão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>
                <a:solidFill>
                  <a:schemeClr val="tx1"/>
                </a:solidFill>
              </a:rPr>
              <a:t>Este estudo prospectivo sugere que em um grupo selecionado de neonatos prematuros com apneia associada ao refluxo, a alimentação transpilórica pode ser uma modalidade terapêutica eficaz.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 bwMode="auto">
          <a:xfrm>
            <a:off x="271463" y="-530225"/>
            <a:ext cx="10058400" cy="14493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mtClean="0">
                <a:solidFill>
                  <a:srgbClr val="FF00FF"/>
                </a:solidFill>
              </a:rPr>
              <a:t>REFERENCES</a:t>
            </a:r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>
          <a:xfrm>
            <a:off x="0" y="877888"/>
            <a:ext cx="12192000" cy="5980112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600" smtClean="0"/>
              <a:t>1. Mishra S, Agarwal R, Jeevasankar M, Aggarwal R, Deorari AK, Paul VK. Apnea in the newborn. </a:t>
            </a:r>
            <a:r>
              <a:rPr lang="pt-BR" sz="1600" i="1" smtClean="0"/>
              <a:t>Indian J Pediatr. </a:t>
            </a:r>
            <a:r>
              <a:rPr lang="pt-BR" sz="1600" smtClean="0"/>
              <a:t>2008;75(1):57–61. doi: 10.1007/s12098-008-0008-7. [</a:t>
            </a:r>
            <a:r>
              <a:rPr lang="pt-BR" sz="1600" u="sng" smtClean="0">
                <a:hlinkClick r:id="rId2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3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4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2. Zhao J, Gonzalez F, Mu D. Apnea of prematurity: from cause to treatment. </a:t>
            </a:r>
            <a:r>
              <a:rPr lang="pt-BR" sz="1600" i="1" smtClean="0"/>
              <a:t>Eur J Pediatr. </a:t>
            </a:r>
            <a:r>
              <a:rPr lang="pt-BR" sz="1600" smtClean="0"/>
              <a:t>2011;170(9):1097–1105. doi: 10.1007/s00431-011-1409-6. [</a:t>
            </a:r>
            <a:r>
              <a:rPr lang="pt-BR" sz="1600" u="sng" smtClean="0">
                <a:hlinkClick r:id="rId5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6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7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8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3. Martin RJ, Abu-Shaweesh JM, Baird TM. Apnoea of prematurity. </a:t>
            </a:r>
            <a:r>
              <a:rPr lang="pt-BR" sz="1600" i="1" smtClean="0"/>
              <a:t>Paediatr Respir Rev. </a:t>
            </a:r>
            <a:r>
              <a:rPr lang="pt-BR" sz="1600" smtClean="0"/>
              <a:t>2004;5(suppl A):S377–S382. doi: 10.1016/s1526-0542(04)90067-x. [</a:t>
            </a:r>
            <a:r>
              <a:rPr lang="pt-BR" sz="1600" u="sng" smtClean="0">
                <a:hlinkClick r:id="rId9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0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1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4. Slocum C, Hibbs AM, Martin RJ, Orenstein SR. Infant apnea and gastroesophageal reflux: a critical review and framework for further investigation. </a:t>
            </a:r>
            <a:r>
              <a:rPr lang="pt-BR" sz="1600" i="1" smtClean="0"/>
              <a:t>Curr Gastroenterol Rep. </a:t>
            </a:r>
            <a:r>
              <a:rPr lang="pt-BR" sz="1600" smtClean="0"/>
              <a:t>2007;9(3):219–224. doi: 10.1007/s11894-007-0022-3. [</a:t>
            </a:r>
            <a:r>
              <a:rPr lang="pt-BR" sz="1600" u="sng" smtClean="0">
                <a:hlinkClick r:id="rId12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3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4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5. Spitzer AR, Boyle JT, Tuchman DN, Fox WW. Awake apnea associated with gastroesophageal reflux: a specific clinical syndrome. </a:t>
            </a:r>
            <a:r>
              <a:rPr lang="pt-BR" sz="1600" i="1" smtClean="0"/>
              <a:t>J Pediatr. </a:t>
            </a:r>
            <a:r>
              <a:rPr lang="pt-BR" sz="1600" smtClean="0"/>
              <a:t>1984;104(2):200–205. doi: 10.1016/s0022-3476(84)80992-0. [</a:t>
            </a:r>
            <a:r>
              <a:rPr lang="pt-BR" sz="1600" u="sng" smtClean="0">
                <a:hlinkClick r:id="rId15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6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7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6. Herbst JJ, Minton SD, Book LS. Gastroesophageal reflux causing respiratory distress and apnea in newborn infants. </a:t>
            </a:r>
            <a:r>
              <a:rPr lang="pt-BR" sz="1600" i="1" smtClean="0"/>
              <a:t>J Pediatr. </a:t>
            </a:r>
            <a:r>
              <a:rPr lang="pt-BR" sz="1600" smtClean="0"/>
              <a:t>1979;95(5 pt 1):763–768. doi: 10.1016/s0022-3476(79)80733-7. [</a:t>
            </a:r>
            <a:r>
              <a:rPr lang="pt-BR" sz="1600" u="sng" smtClean="0">
                <a:hlinkClick r:id="rId18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9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0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7. Wenzl TG, Schenke S, Peschgens T, Silny J, Heimann G, Skopnik H. Association of apnea and nonacid gastroesophageal reflux in infants: investigations with the intraluminal impedance technique. </a:t>
            </a:r>
            <a:r>
              <a:rPr lang="pt-BR" sz="1600" i="1" smtClean="0"/>
              <a:t>Pediatr Pulmonol. </a:t>
            </a:r>
            <a:r>
              <a:rPr lang="pt-BR" sz="1600" smtClean="0"/>
              <a:t>2001;31(2):144–149. doi: 10.1002/1099-0496(200102)31:2&lt;144::aid-ppul1023&gt;3.0.co;2-z. [</a:t>
            </a:r>
            <a:r>
              <a:rPr lang="pt-BR" sz="1600" u="sng" smtClean="0">
                <a:hlinkClick r:id="rId21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2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3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8. Corvaglia L, Zama D, Gualdi S, Ferlini M, Aceti A, Faldella G. Gastro-oesophageal reflux increases the number of apnoeas in very preterm infants. </a:t>
            </a:r>
            <a:r>
              <a:rPr lang="pt-BR" sz="1600" i="1" smtClean="0"/>
              <a:t>Arch Dis Child Fetal Neonatal Ed. </a:t>
            </a:r>
            <a:r>
              <a:rPr lang="pt-BR" sz="1600" smtClean="0"/>
              <a:t>2009;94(3):F188–F192. doi: 10.1136/adc.2008.143198. [</a:t>
            </a:r>
            <a:r>
              <a:rPr lang="pt-BR" sz="1600" u="sng" smtClean="0">
                <a:hlinkClick r:id="rId24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5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6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9. Peter CS, Sprodowski N, Bohnhorst B, Silny J, Poets CF. Gastroesophageal reflux and apnea of prematurity: no temporal relationship. </a:t>
            </a:r>
            <a:r>
              <a:rPr lang="pt-BR" sz="1600" i="1" smtClean="0"/>
              <a:t>Pediatrics. </a:t>
            </a:r>
            <a:r>
              <a:rPr lang="pt-BR" sz="1600" smtClean="0"/>
              <a:t>2002;109(1):8–11. doi: 10.1542/peds.109.1.8. [</a:t>
            </a:r>
            <a:r>
              <a:rPr lang="pt-BR" sz="1600" u="sng" smtClean="0">
                <a:hlinkClick r:id="rId27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8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9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/>
              <a:t>10. Barrington KJ, Tan K, Rich W. Apnea at discharge and gastro-esophageal reflux in the preterm infant. </a:t>
            </a:r>
            <a:r>
              <a:rPr lang="pt-BR" sz="1600" i="1" smtClean="0"/>
              <a:t>J Perinatol. </a:t>
            </a:r>
            <a:r>
              <a:rPr lang="pt-BR" sz="1600" smtClean="0"/>
              <a:t>2002;22(1):8–11. doi: 10.1038/sj.jp.7210609. [</a:t>
            </a:r>
            <a:r>
              <a:rPr lang="pt-BR" sz="1600" u="sng" smtClean="0">
                <a:hlinkClick r:id="rId30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31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32"/>
              </a:rPr>
              <a:t>Google Scholar</a:t>
            </a:r>
            <a:r>
              <a:rPr lang="pt-BR" sz="1600" smtClean="0"/>
              <a:t>]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3"/>
          <p:cNvSpPr>
            <a:spLocks noGrp="1"/>
          </p:cNvSpPr>
          <p:nvPr>
            <p:ph type="body" idx="1"/>
          </p:nvPr>
        </p:nvSpPr>
        <p:spPr>
          <a:xfrm>
            <a:off x="0" y="479425"/>
            <a:ext cx="11155363" cy="5868988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1600" smtClean="0"/>
              <a:t>11. Di Fiore JM, Arko M, Whitehouse M, Kimball A, Martin RJ. Apnea is not prolonged by acid gastroesophageal reflux in preterm infants. </a:t>
            </a:r>
            <a:r>
              <a:rPr lang="pt-BR" sz="1600" i="1" smtClean="0"/>
              <a:t>Pediatrics. </a:t>
            </a:r>
            <a:r>
              <a:rPr lang="pt-BR" sz="1600" smtClean="0"/>
              <a:t>2005;116(5):1059–1063. doi: 10.1542/peds.2004-2757. [</a:t>
            </a:r>
            <a:r>
              <a:rPr lang="pt-BR" sz="1600" u="sng" smtClean="0">
                <a:hlinkClick r:id="rId2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3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4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12. Misra S, Macwan K, Albert V. Transpyloric feeding in gastroesophageal-reflux-associated apnea in premature infants. </a:t>
            </a:r>
            <a:r>
              <a:rPr lang="pt-BR" sz="1600" i="1" smtClean="0"/>
              <a:t>Acta Paediatr. </a:t>
            </a:r>
            <a:r>
              <a:rPr lang="pt-BR" sz="1600" smtClean="0"/>
              <a:t>2007;96(10):1426–1429. doi: 10.1111/j.1651-2227.2007.00442.x. [</a:t>
            </a:r>
            <a:r>
              <a:rPr lang="pt-BR" sz="1600" u="sng" smtClean="0">
                <a:hlinkClick r:id="rId5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6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7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13. Malcolm WF, Smith PB, Mears S, Goldberg RN, Cotten CM. Transpyloric tube feeding in very low birthweight infants with suspected gastroesophageal reflux: impact on apnea and bradycardia. </a:t>
            </a:r>
            <a:r>
              <a:rPr lang="pt-BR" sz="1600" i="1" smtClean="0"/>
              <a:t>J Perinatol. </a:t>
            </a:r>
            <a:r>
              <a:rPr lang="pt-BR" sz="1600" smtClean="0"/>
              <a:t>2009;29(5):372–375. doi: 10.1038/jp.2008.234. [</a:t>
            </a:r>
            <a:r>
              <a:rPr lang="pt-BR" sz="1600" u="sng" smtClean="0">
                <a:hlinkClick r:id="rId8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9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0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1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14. Rosen R, Vandenplas Y, Singendonk M, et al. Pediatric gastroesophageal reflux clinical practice guidelines: joint recommendations of the North American Society for Pediatric Gastroenterology, Hepatology, and Nutrition and the European Society for Pediatric Gastroenterology, Hepatology, and Nutrition. </a:t>
            </a:r>
            <a:r>
              <a:rPr lang="pt-BR" sz="1600" i="1" smtClean="0"/>
              <a:t>J Pediatr Gastroenterol Nutr. </a:t>
            </a:r>
            <a:r>
              <a:rPr lang="pt-BR" sz="1600" smtClean="0"/>
              <a:t>2018;66(3):516–554. doi: 10.1097/MPG.0000000000001889. [</a:t>
            </a:r>
            <a:r>
              <a:rPr lang="pt-BR" sz="1600" u="sng" smtClean="0">
                <a:hlinkClick r:id="rId12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13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4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5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15. Mitchell DJ, McClure BG, Tubman TR. Simultaneous monitoring of gastric and oesophageal pH reveals limitations of conventional oesophageal pH monitoring in milk fed infants. </a:t>
            </a:r>
            <a:r>
              <a:rPr lang="pt-BR" sz="1600" i="1" smtClean="0"/>
              <a:t>Arch Dis Child. </a:t>
            </a:r>
            <a:r>
              <a:rPr lang="pt-BR" sz="1600" smtClean="0"/>
              <a:t>2001;84(3):273–276. doi: 10.1136/adc.84.3.273. [</a:t>
            </a:r>
            <a:r>
              <a:rPr lang="pt-BR" sz="1600" u="sng" smtClean="0">
                <a:hlinkClick r:id="rId16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17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18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19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16. Wenzl TG, Silny J, Schenke S, Peschgens T, Heimann G, Skopnik H. Gastroesophageal reflux and respiratory phenomena in infants: status of the intraluminal impedance technique. </a:t>
            </a:r>
            <a:r>
              <a:rPr lang="pt-BR" sz="1600" i="1" smtClean="0"/>
              <a:t>J Pediatr Gastroenterol Nutr. </a:t>
            </a:r>
            <a:r>
              <a:rPr lang="pt-BR" sz="1600" smtClean="0"/>
              <a:t>1999;28(4):423–428. doi: 10.1097/00005176-199904000-00014. [</a:t>
            </a:r>
            <a:r>
              <a:rPr lang="pt-BR" sz="1600" u="sng" smtClean="0">
                <a:hlinkClick r:id="rId20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1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2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17. Rosen R. Symptom association: an imperfect pairing. </a:t>
            </a:r>
            <a:r>
              <a:rPr lang="pt-BR" sz="1600" i="1" smtClean="0"/>
              <a:t>J Pediatr Gastroenterol Nutr. </a:t>
            </a:r>
            <a:r>
              <a:rPr lang="pt-BR" sz="1600" smtClean="0"/>
              <a:t>2016;62(4):517–518. doi: 10.1097/MPG.0000000000000958. [</a:t>
            </a:r>
            <a:r>
              <a:rPr lang="pt-BR" sz="1600" u="sng" smtClean="0">
                <a:hlinkClick r:id="rId23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24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5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26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18. Funderburk A, Nawab U, Abraham S, et al. Temporal association between reflux-like behaviors and gastroesophageal reflux in preterm and term infants. </a:t>
            </a:r>
            <a:r>
              <a:rPr lang="pt-BR" sz="1600" i="1" smtClean="0"/>
              <a:t>J Pediatr Gastroenterol Nutr. </a:t>
            </a:r>
            <a:r>
              <a:rPr lang="pt-BR" sz="1600" smtClean="0"/>
              <a:t>2016;62(4):556–561. doi: 10.1097/MPG.0000000000000968. [</a:t>
            </a:r>
            <a:r>
              <a:rPr lang="pt-BR" sz="1600" u="sng" smtClean="0">
                <a:hlinkClick r:id="rId27"/>
              </a:rPr>
              <a:t>PMC free article</a:t>
            </a:r>
            <a:r>
              <a:rPr lang="pt-BR" sz="1600" smtClean="0"/>
              <a:t>] [</a:t>
            </a:r>
            <a:r>
              <a:rPr lang="pt-BR" sz="1600" u="sng" smtClean="0">
                <a:hlinkClick r:id="rId28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29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30"/>
              </a:rPr>
              <a:t>Google Scholar</a:t>
            </a:r>
            <a:r>
              <a:rPr lang="pt-BR" sz="1600" smtClean="0"/>
              <a:t>]</a:t>
            </a:r>
          </a:p>
          <a:p>
            <a:pPr eaLnBrk="1" hangingPunct="1">
              <a:lnSpc>
                <a:spcPct val="70000"/>
              </a:lnSpc>
            </a:pPr>
            <a:r>
              <a:rPr lang="pt-BR" sz="1600" smtClean="0"/>
              <a:t>19. McClave SA, DeMeo MT, DeLegge MH, et al. North American Summit on Aspiration in the Critically Ill Patient: consensus statement. </a:t>
            </a:r>
            <a:r>
              <a:rPr lang="pt-BR" sz="1600" i="1" smtClean="0"/>
              <a:t>JPEN J Parenter Enteral Nutr. </a:t>
            </a:r>
            <a:r>
              <a:rPr lang="pt-BR" sz="1600" smtClean="0"/>
              <a:t>2002;26(6 suppl):S80–S85. doi: 10.1177/014860710202600613. [</a:t>
            </a:r>
            <a:r>
              <a:rPr lang="pt-BR" sz="1600" u="sng" smtClean="0">
                <a:hlinkClick r:id="rId31"/>
              </a:rPr>
              <a:t>PubMed</a:t>
            </a:r>
            <a:r>
              <a:rPr lang="pt-BR" sz="1600" smtClean="0"/>
              <a:t>] [</a:t>
            </a:r>
            <a:r>
              <a:rPr lang="pt-BR" sz="1600" u="sng" smtClean="0">
                <a:hlinkClick r:id="rId32"/>
              </a:rPr>
              <a:t>CrossRef</a:t>
            </a:r>
            <a:r>
              <a:rPr lang="pt-BR" sz="1600" smtClean="0"/>
              <a:t>] [</a:t>
            </a:r>
            <a:r>
              <a:rPr lang="pt-BR" sz="1600" u="sng" smtClean="0">
                <a:hlinkClick r:id="rId33"/>
              </a:rPr>
              <a:t>Google Scholar</a:t>
            </a:r>
            <a:r>
              <a:rPr lang="pt-BR" sz="1600" smtClean="0"/>
              <a:t>]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3"/>
          <p:cNvSpPr>
            <a:spLocks noGrp="1"/>
          </p:cNvSpPr>
          <p:nvPr>
            <p:ph type="body" idx="1"/>
          </p:nvPr>
        </p:nvSpPr>
        <p:spPr>
          <a:xfrm>
            <a:off x="0" y="0"/>
            <a:ext cx="12192000" cy="6267450"/>
          </a:xfrm>
        </p:spPr>
        <p:txBody>
          <a:bodyPr/>
          <a:lstStyle/>
          <a:p>
            <a:pPr eaLnBrk="1" hangingPunct="1"/>
            <a:r>
              <a:rPr lang="pt-BR" smtClean="0"/>
              <a:t>19. McClave SA, DeMeo MT, DeLegge MH, et al. North American Summit on Aspiration in the Critically Ill Patient: consensus statement. </a:t>
            </a:r>
            <a:r>
              <a:rPr lang="pt-BR" i="1" smtClean="0"/>
              <a:t>JPEN J Parenter Enteral Nutr. </a:t>
            </a:r>
            <a:r>
              <a:rPr lang="pt-BR" smtClean="0"/>
              <a:t>2002;26(6 suppl):S80–S85. doi: 10.1177/014860710202600613. [</a:t>
            </a:r>
            <a:r>
              <a:rPr lang="pt-BR" u="sng" smtClean="0">
                <a:hlinkClick r:id="rId2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3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4"/>
              </a:rPr>
              <a:t>Google Scholar</a:t>
            </a:r>
            <a:r>
              <a:rPr lang="pt-BR" smtClean="0"/>
              <a:t>]</a:t>
            </a:r>
          </a:p>
          <a:p>
            <a:pPr eaLnBrk="1" hangingPunct="1"/>
            <a:r>
              <a:rPr lang="pt-BR" smtClean="0"/>
              <a:t>20. Stone B, Hester G, Jackson D, et al. Effectiveness of fundoplication or gastrojejunal feeding in children with neurologic impairment. </a:t>
            </a:r>
            <a:r>
              <a:rPr lang="pt-BR" i="1" smtClean="0"/>
              <a:t>Hosp Pediatr. </a:t>
            </a:r>
            <a:r>
              <a:rPr lang="pt-BR" smtClean="0"/>
              <a:t>2017;7(3):140–148. doi: 10.1542/hpeds.2016-0126. [</a:t>
            </a:r>
            <a:r>
              <a:rPr lang="pt-BR" u="sng" smtClean="0">
                <a:hlinkClick r:id="rId5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6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7"/>
              </a:rPr>
              <a:t>Google Scholar</a:t>
            </a:r>
            <a:r>
              <a:rPr lang="pt-BR" smtClean="0"/>
              <a:t>]</a:t>
            </a:r>
          </a:p>
          <a:p>
            <a:pPr eaLnBrk="1" hangingPunct="1"/>
            <a:r>
              <a:rPr lang="pt-BR" smtClean="0"/>
              <a:t>21. Broekaert IJ, Falconer J, Bronsky J, et al. The use of jejunal tube feeding in children: a position paper by the Gastroenterology and Nutrition Committees of the European Society for Paediatric Gastroenterology, Hepatology, and Nutrition 2019. </a:t>
            </a:r>
            <a:r>
              <a:rPr lang="pt-BR" i="1" smtClean="0"/>
              <a:t>J Pediatr Gastroenterol Nutr. </a:t>
            </a:r>
            <a:r>
              <a:rPr lang="pt-BR" smtClean="0"/>
              <a:t>2019;69(2):239–258. doi: 10.1097/MPG.0000000000002379. [</a:t>
            </a:r>
            <a:r>
              <a:rPr lang="pt-BR" u="sng" smtClean="0">
                <a:hlinkClick r:id="rId8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9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10"/>
              </a:rPr>
              <a:t>Google Scholar</a:t>
            </a:r>
            <a:r>
              <a:rPr lang="pt-BR" smtClean="0"/>
              <a:t>]</a:t>
            </a:r>
          </a:p>
          <a:p>
            <a:pPr eaLnBrk="1" hangingPunct="1"/>
            <a:r>
              <a:rPr lang="pt-BR" smtClean="0"/>
              <a:t>22. Rosen R, Hart K, Warlaumont M. Incidence of gastroesophageal reflux during transpyloric feeds. </a:t>
            </a:r>
            <a:r>
              <a:rPr lang="pt-BR" i="1" smtClean="0"/>
              <a:t>J Pediatr Gastroenterol Nutr. </a:t>
            </a:r>
            <a:r>
              <a:rPr lang="pt-BR" smtClean="0"/>
              <a:t>2011;52(5):532–535. doi: 10.1097/MPG.0b013e31820596f8. [</a:t>
            </a:r>
            <a:r>
              <a:rPr lang="pt-BR" u="sng" smtClean="0">
                <a:hlinkClick r:id="rId11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12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13"/>
              </a:rPr>
              <a:t>Google Scholar</a:t>
            </a:r>
            <a:r>
              <a:rPr lang="pt-BR" smtClean="0"/>
              <a:t>]</a:t>
            </a:r>
          </a:p>
          <a:p>
            <a:pPr eaLnBrk="1" hangingPunct="1"/>
            <a:r>
              <a:rPr lang="pt-BR" smtClean="0"/>
              <a:t>23. Blondheim O, Abbasi S, Fox WW, Bhutani VK. Effect of enteral gavage feeding rate on pulmonary functions of very low birth weight infants. </a:t>
            </a:r>
            <a:r>
              <a:rPr lang="pt-BR" i="1" smtClean="0"/>
              <a:t>J Pediatr. </a:t>
            </a:r>
            <a:r>
              <a:rPr lang="pt-BR" smtClean="0"/>
              <a:t>1993;122(5 pt 1):751–755. doi: 10.1016/s0022-3476(06)80021-1. [</a:t>
            </a:r>
            <a:r>
              <a:rPr lang="pt-BR" u="sng" smtClean="0">
                <a:hlinkClick r:id="rId14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15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16"/>
              </a:rPr>
              <a:t>Google Scholar</a:t>
            </a:r>
            <a:r>
              <a:rPr lang="pt-BR" smtClean="0"/>
              <a:t>]</a:t>
            </a:r>
          </a:p>
          <a:p>
            <a:pPr eaLnBrk="1" hangingPunct="1"/>
            <a:r>
              <a:rPr lang="pt-BR" smtClean="0"/>
              <a:t>24. Watson J, McGuire W. Transpyloric versus gastric tube feeding for preterm infants. </a:t>
            </a:r>
            <a:r>
              <a:rPr lang="pt-BR" i="1" smtClean="0"/>
              <a:t>Cochrane Database Syst Rev . </a:t>
            </a:r>
            <a:r>
              <a:rPr lang="pt-BR" smtClean="0"/>
              <a:t>2013;2013(2):CD003487. doi: 10.1002/14651858.CD003487.pub3. [</a:t>
            </a:r>
            <a:r>
              <a:rPr lang="pt-BR" u="sng" smtClean="0">
                <a:hlinkClick r:id="rId17"/>
              </a:rPr>
              <a:t>PMC free article</a:t>
            </a:r>
            <a:r>
              <a:rPr lang="pt-BR" smtClean="0"/>
              <a:t>] [</a:t>
            </a:r>
            <a:r>
              <a:rPr lang="pt-BR" u="sng" smtClean="0">
                <a:hlinkClick r:id="rId18"/>
              </a:rPr>
              <a:t>PubMed</a:t>
            </a:r>
            <a:r>
              <a:rPr lang="pt-BR" smtClean="0"/>
              <a:t>] [</a:t>
            </a:r>
            <a:r>
              <a:rPr lang="pt-BR" u="sng" smtClean="0">
                <a:hlinkClick r:id="rId19"/>
              </a:rPr>
              <a:t>CrossRef</a:t>
            </a:r>
            <a:r>
              <a:rPr lang="pt-BR" smtClean="0"/>
              <a:t>] [</a:t>
            </a:r>
            <a:r>
              <a:rPr lang="pt-BR" u="sng" smtClean="0">
                <a:hlinkClick r:id="rId20"/>
              </a:rPr>
              <a:t>Google Scholar</a:t>
            </a:r>
            <a:r>
              <a:rPr lang="pt-BR" smtClean="0"/>
              <a:t>]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 bwMode="auto">
          <a:xfrm>
            <a:off x="941388" y="365125"/>
            <a:ext cx="10058400" cy="14493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3200" smtClean="0">
                <a:solidFill>
                  <a:srgbClr val="0000FF"/>
                </a:solidFill>
                <a:latin typeface="Algerian" pitchFamily="82" charset="0"/>
              </a:rPr>
              <a:t>NOTA DO EDITOR DA PÁGINA NEONATAL </a:t>
            </a:r>
            <a:r>
              <a:rPr lang="pt-BR" sz="3200" smtClean="0">
                <a:solidFill>
                  <a:srgbClr val="0000FF"/>
                </a:solidFill>
                <a:latin typeface="Algerian" pitchFamily="82" charset="0"/>
                <a:hlinkClick r:id="rId2"/>
              </a:rPr>
              <a:t>WWW.PAULOMARGOTO.COM.BR</a:t>
            </a:r>
            <a:r>
              <a:rPr lang="pt-BR" sz="3200" smtClean="0">
                <a:solidFill>
                  <a:srgbClr val="0000FF"/>
                </a:solidFill>
                <a:latin typeface="Algerian" pitchFamily="82" charset="0"/>
              </a:rPr>
              <a:t> Dr. Paulo R. Margotto. Consultem Também! Estudando Juntos!</a:t>
            </a:r>
          </a:p>
        </p:txBody>
      </p:sp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3">
            <a:lum bright="6000" contrast="30000"/>
          </a:blip>
          <a:srcRect/>
          <a:stretch>
            <a:fillRect/>
          </a:stretch>
        </p:blipFill>
        <p:spPr bwMode="auto">
          <a:xfrm>
            <a:off x="4041775" y="1793875"/>
            <a:ext cx="32258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7243763" y="5472113"/>
            <a:ext cx="456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pt-BR">
                <a:solidFill>
                  <a:srgbClr val="0000FF"/>
                </a:solidFill>
              </a:rPr>
              <a:t>Drs. Diogo Pedroso e Paulo R. Margotto</a:t>
            </a:r>
          </a:p>
          <a:p>
            <a:pPr algn="ctr" defTabSz="914400"/>
            <a:r>
              <a:rPr lang="pt-BR">
                <a:solidFill>
                  <a:srgbClr val="0000FF"/>
                </a:solidFill>
              </a:rPr>
              <a:t>(30/1/2023)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965200" y="2273300"/>
            <a:ext cx="10058400" cy="4022725"/>
          </a:xfrm>
        </p:spPr>
        <p:txBody>
          <a:bodyPr/>
          <a:lstStyle/>
          <a:p>
            <a:r>
              <a:rPr lang="pt-BR" smtClean="0"/>
              <a:t>Realizamos  uma ligeira revisão sobre o tema de 2006 a 2020, com a Apresentação do Dr. Josef Neu, no 110 Simpósio Internacional de Neonatologia no Rio de Janeiro em junho de 2018.  Existe um amplo consenso de que o refluxo gastroesofágico (RGE) é desencadeado por relaxamentos transitórios do esfíncter esofágico inferior, enquanto a apneia, a bradicardia e a dessaturação resultante são desencadeadas pelo controle respiratório imaturo. É possível que, ocasionalmente, esta última seja uma resposta protetora para evitar que o refluxo entre na via aérea. A apneia, como uma resposta protetora, pode compreender o fechamento reflexo das cordas vocais, resultando em apneia obstrutiva, cessação central da produção neural respiratória ou características de ambos (apneia mista).  Há pouca dúvida de que o refluxo atingindo a laringe ou a faringe pode desencadear apneia, no entanto, os casos de refluxo que chegam a orofaringe são muitos baixos (em torno de 3-3,5%). 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057400" y="176213"/>
            <a:ext cx="8450263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FF"/>
                </a:solidFill>
                <a:latin typeface="Algerian" pitchFamily="82" charset="0"/>
              </a:rPr>
              <a:t>Uma pequena viagem de 2006 a 2020 com o tema Refluxo Gastroesofágico e Apneia! Embarquem! AGORA!</a:t>
            </a:r>
          </a:p>
          <a:p>
            <a:pPr algn="ctr"/>
            <a:endParaRPr lang="en-US" sz="2700" b="1">
              <a:solidFill>
                <a:srgbClr val="0000FF"/>
              </a:solidFill>
              <a:latin typeface="Algerian" pitchFamily="82" charset="0"/>
            </a:endParaRPr>
          </a:p>
          <a:p>
            <a:pPr algn="ctr"/>
            <a:r>
              <a:rPr lang="en-US" sz="1600" b="1">
                <a:solidFill>
                  <a:srgbClr val="0000FF"/>
                </a:solidFill>
                <a:latin typeface="Lato" pitchFamily="34" charset="0"/>
              </a:rPr>
              <a:t>Paulo R. Margotto</a:t>
            </a:r>
          </a:p>
          <a:p>
            <a:pPr eaLnBrk="0" hangingPunct="0"/>
            <a:r>
              <a:rPr lang="en-US" sz="1600">
                <a:solidFill>
                  <a:srgbClr val="607D8B"/>
                </a:solidFill>
                <a:hlinkClick r:id="rId2" tooltip="Refluxo_Apneia_2006-2020"/>
              </a:rPr>
              <a:t>  </a:t>
            </a:r>
            <a:r>
              <a:rPr lang="en-US" sz="1600">
                <a:solidFill>
                  <a:srgbClr val="607D8B"/>
                </a:solidFill>
              </a:rPr>
              <a:t>                </a:t>
            </a:r>
            <a:r>
              <a:rPr lang="en-US" sz="1600"/>
              <a:t/>
            </a:r>
            <a:br>
              <a:rPr lang="en-US" sz="1600"/>
            </a:br>
            <a:endParaRPr lang="en-US" sz="1600">
              <a:solidFill>
                <a:srgbClr val="607D8B"/>
              </a:solidFill>
            </a:endParaRPr>
          </a:p>
        </p:txBody>
      </p:sp>
      <p:pic>
        <p:nvPicPr>
          <p:cNvPr id="43013" name="Picture 5" descr="ppt">
            <a:hlinkClick r:id="rId2" tooltip="Refluxo_Apneia_2006-2020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18775" y="892175"/>
            <a:ext cx="690563" cy="690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E para criar mais polêmica, a </a:t>
            </a:r>
            <a:r>
              <a:rPr lang="pt-BR" b="1" smtClean="0"/>
              <a:t>apneia é que pode ocasionar o RGE</a:t>
            </a:r>
            <a:r>
              <a:rPr lang="pt-BR" smtClean="0"/>
              <a:t> (a depressão respiratória, induzida por hipoxia, pode diminuir o tônus do esfíncter esofágico inferior, predispondo ao refluxo). Utilizando técnicas mais refinadas para o diagnóstico do RGE, comprovou que menos de 3% dos eventos cardiorrespiratórios ocorrem após um evento de RGE e este não se associa ao aumento da duração ou gravidade do evento cardiorrespiratório. A grande maioria dos neonatologistas fazem o diagnóstico de RGE devido a presença de apneia, dessaturação, bradicardia e intolerância alimenta. A farmacoterapia para o RGE pode aumentar a morbidade sem evidências claras de eficácia. No entanto, 67% dos neonatologistas entrevistados relataram o uso de medicamento para tratar a apneia dos prematuros e a maioria (74%) iniciam a terapia empiricamente.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type="body" idx="1"/>
          </p:nvPr>
        </p:nvSpPr>
        <p:spPr>
          <a:xfrm>
            <a:off x="192088" y="130175"/>
            <a:ext cx="11806237" cy="62103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Entre os medicamentos, os  supressores de ácidos e os procinéticos são os mais usados. Esses medicamentos podem AUMENTAR os eventos associados ao RGE! </a:t>
            </a:r>
            <a:r>
              <a:rPr lang="pt-BR" b="1" smtClean="0"/>
              <a:t>Não se deve apoiar medicamentos anti-refluxo na apneia da prematuridade!</a:t>
            </a:r>
            <a:r>
              <a:rPr lang="pt-BR" smtClean="0"/>
              <a:t> </a:t>
            </a:r>
            <a:r>
              <a:rPr lang="pt-BR" b="1" smtClean="0"/>
              <a:t>Estas medicações supressores de ácidos aumentam significativamente o risco de enterocolite necrosante (6,6x mais!), aumento do risco de sepse (5,5 vezes mais e morte, aumento da gastrina sérica com risco de estenose hipertrófica e alteração da digestão como resultado da diminuição da atividade de lipases dependentes de ácido</a:t>
            </a:r>
            <a:r>
              <a:rPr lang="pt-BR" smtClean="0"/>
              <a:t>. </a:t>
            </a:r>
            <a:r>
              <a:rPr lang="pt-BR" b="1" smtClean="0"/>
              <a:t>A acidez gástrica pode se um mecanismo protetor contra a colonização respiratória e gastrintestinal com patógenos nosocomiais e subsequente bacteremia. </a:t>
            </a:r>
            <a:r>
              <a:rPr lang="pt-BR" smtClean="0"/>
              <a:t>Considere a posição prona do lado esquerdo (reduz significativamente o RGE (devido a configuração anatômica do estômago e junção gastroesofágica, menor exposição ao ácido esofágico e maiores relaxamentos esofágicos inferiores). Não há vantagem do uso de bebê conforto, pois aumenta a frequência do RGE. </a:t>
            </a:r>
          </a:p>
          <a:p>
            <a:pPr>
              <a:lnSpc>
                <a:spcPct val="80000"/>
              </a:lnSpc>
            </a:pPr>
            <a:r>
              <a:rPr lang="pt-BR" smtClean="0"/>
              <a:t>Uso de espessante do leite: não há estudos que evidenciem que aumentando a consistência da dieta diminua o RGE, inclusive pode aumentar o risco de enterocolite necrosante tardia.</a:t>
            </a:r>
            <a:r>
              <a:rPr lang="pt-BR" b="1" smtClean="0"/>
              <a:t> </a:t>
            </a:r>
          </a:p>
          <a:p>
            <a:pPr>
              <a:lnSpc>
                <a:spcPct val="80000"/>
              </a:lnSpc>
            </a:pPr>
            <a:r>
              <a:rPr lang="pt-BR" b="1" smtClean="0"/>
              <a:t>Finalizando, a mensagem: a campanha “Escolhendo com Sabedoria” (Programa </a:t>
            </a:r>
            <a:r>
              <a:rPr lang="pt-BR" b="1" i="1" smtClean="0"/>
              <a:t>Choosing Wisely)</a:t>
            </a:r>
            <a:r>
              <a:rPr lang="pt-BR" smtClean="0"/>
              <a:t> </a:t>
            </a:r>
            <a:r>
              <a:rPr lang="pt-BR" b="1" smtClean="0"/>
              <a:t>colocou o uso rotineiro de medicamentos anti-refluxo para RGE em prematuros no topo de sua lista de práticas na medicina a ser evitada. </a:t>
            </a:r>
            <a:r>
              <a:rPr lang="pt-BR" smtClean="0"/>
              <a:t>Se usar a terapia essa deve ser continuada apenas com benefício claro, monitorado de perto e tentativa de descontinuação porque as mudanças maturacionais podem tornar a farmacoterapia desnecessária. lembrem-se: quanto mais prematuro for o recém-nascido (RN) mais apneia ele apresenta, maior imaturidade do trato gastrintestinal e conseqüentemente mais refluxo gastroesofageano (RGE). </a:t>
            </a:r>
            <a:r>
              <a:rPr lang="pt-BR" b="1" smtClean="0"/>
              <a:t>As evidências atuais sobre o papel da RGE no aparecimento de apneias em prematuros são precárias e controversas. </a:t>
            </a:r>
            <a:r>
              <a:rPr lang="pt-BR" smtClean="0"/>
              <a:t>No entanto, são necessários  futuros ensaios multicêntricos com grandes séries de neonatos para esclarecer a relação entre APNEIA DA PREMATURIDADE  e RGE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831850" y="2344738"/>
            <a:ext cx="10058400" cy="4022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                                                 O QUE ESSE ESTUDO ADICIONA</a:t>
            </a:r>
          </a:p>
          <a:p>
            <a:pPr>
              <a:lnSpc>
                <a:spcPct val="80000"/>
              </a:lnSpc>
            </a:pPr>
            <a:r>
              <a:rPr lang="pt-BR" smtClean="0"/>
              <a:t>As evidências atuais sobre o papel da RGE no aparecimento de apneias em neonatos prematuros são precárias e controversas.</a:t>
            </a:r>
          </a:p>
          <a:p>
            <a:pPr>
              <a:lnSpc>
                <a:spcPct val="80000"/>
              </a:lnSpc>
            </a:pPr>
            <a:r>
              <a:rPr lang="pt-BR" smtClean="0"/>
              <a:t>De acordo com os dados disponíveis, </a:t>
            </a:r>
            <a:r>
              <a:rPr lang="pt-BR" b="1" smtClean="0"/>
              <a:t>não deve ser iniciado um tratamento empírico com medicamentos anti-refluxo em neonatos prematuros com apneia</a:t>
            </a:r>
            <a:r>
              <a:rPr lang="pt-BR" smtClean="0"/>
              <a:t>.</a:t>
            </a:r>
          </a:p>
          <a:p>
            <a:pPr>
              <a:lnSpc>
                <a:spcPct val="80000"/>
              </a:lnSpc>
            </a:pPr>
            <a:r>
              <a:rPr lang="pt-BR" smtClean="0"/>
              <a:t>Em um subgrupo de neonatos prematuros, os episódios de apneia estão significativamente ligados ao RGE, mas ainda é impossível definir se isso acontece por acaso ou por causa de uma relação causal.</a:t>
            </a:r>
            <a:br>
              <a:rPr lang="pt-BR" smtClean="0"/>
            </a:br>
            <a:r>
              <a:rPr lang="pt-BR" smtClean="0"/>
              <a:t>Os médicos devem tentar identificar esses neonatos por meio de MII-pH combinado e polissonografia ou monitoramento cardiorrespiratório.</a:t>
            </a:r>
          </a:p>
          <a:p>
            <a:pPr>
              <a:lnSpc>
                <a:spcPct val="80000"/>
              </a:lnSpc>
            </a:pPr>
            <a:r>
              <a:rPr lang="pt-BR" b="1" smtClean="0"/>
              <a:t>Na opinião dos autores, futuros ensaios multicêntricos com grandes séries de neonatos são necessários para esclarecer a relação entre apneia da premauridade e RGE.</a:t>
            </a:r>
            <a:endParaRPr lang="pt-BR" smtClean="0"/>
          </a:p>
          <a:p>
            <a:pPr>
              <a:lnSpc>
                <a:spcPct val="80000"/>
              </a:lnSpc>
            </a:pPr>
            <a:endParaRPr lang="pt-BR" smtClean="0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0" y="333375"/>
            <a:ext cx="1201102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2700" b="1">
                <a:solidFill>
                  <a:srgbClr val="0000FF"/>
                </a:solidFill>
                <a:latin typeface="Algerian" pitchFamily="82" charset="0"/>
              </a:rPr>
              <a:t>Apneia nos neonatos prematuros: qual é o papel do refluxo gastroesofágico: Uma revisão sistemática</a:t>
            </a:r>
          </a:p>
          <a:p>
            <a:pPr algn="ctr" eaLnBrk="0" hangingPunct="0"/>
            <a:r>
              <a:rPr lang="en-US" sz="800">
                <a:solidFill>
                  <a:srgbClr val="607D8B"/>
                </a:solidFill>
                <a:hlinkClick r:id="rId2" tooltip="Apneia_refluxo_2020"/>
              </a:rPr>
              <a:t>  </a:t>
            </a:r>
            <a:r>
              <a:rPr lang="en-US" sz="2800">
                <a:solidFill>
                  <a:srgbClr val="607D8B"/>
                </a:solidFill>
              </a:rPr>
              <a:t> </a:t>
            </a:r>
            <a:r>
              <a:rPr lang="en-US" sz="800">
                <a:solidFill>
                  <a:srgbClr val="607D8B"/>
                </a:solidFill>
              </a:rPr>
              <a:t>               </a:t>
            </a:r>
            <a:r>
              <a:rPr lang="en-US"/>
              <a:t/>
            </a:r>
            <a:br>
              <a:rPr lang="en-US"/>
            </a:b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Apnea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 in </a:t>
            </a: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preterm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neonates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: what’</a:t>
            </a: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s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 the role of </a:t>
            </a: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gastroesophageal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reflux</a:t>
            </a:r>
            <a:r>
              <a:rPr lang="en-US" sz="1300">
                <a:solidFill>
                  <a:srgbClr val="607D8B"/>
                </a:solidFill>
                <a:ea typeface="Source Sans Pro"/>
                <a:cs typeface="Source Sans Pro"/>
                <a:hlinkClick r:id="rId3"/>
              </a:rPr>
              <a:t>? A systematic review.</a:t>
            </a:r>
            <a:r>
              <a:rPr lang="en-US" sz="1300">
                <a:solidFill>
                  <a:srgbClr val="424242"/>
                </a:solidFill>
                <a:ea typeface="Source Sans Pro"/>
                <a:cs typeface="Source Sans Pro"/>
              </a:rPr>
              <a:t>Quitadamo P, Giorgio V, Zenzeri L, Baldassarre M, Cresi F, Borrelli O, Salvatore S.Dig Liver Dis. 2020 Jul;52(7):723-729. doi: 10.1016/j.dld.2020.03.032. Epub 2020 May 15.PMID: 32423847 Review.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ea typeface="Source Sans Pro"/>
                <a:cs typeface="Source Sans Pro"/>
              </a:rPr>
              <a:t>Apresentação: Marta David  Rocha de Moura/Paulo R. Margotto.</a:t>
            </a:r>
            <a:endParaRPr lang="en-US">
              <a:solidFill>
                <a:srgbClr val="607D8B"/>
              </a:solidFill>
            </a:endParaRPr>
          </a:p>
        </p:txBody>
      </p:sp>
      <p:pic>
        <p:nvPicPr>
          <p:cNvPr id="46085" name="Picture 5" descr="pptx">
            <a:hlinkClick r:id="rId2" tooltip="Apneia_refluxo_2020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09900" y="2917825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19275" y="1014413"/>
            <a:ext cx="8164513" cy="4703762"/>
          </a:xfrm>
          <a:noFill/>
          <a:ln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573213" y="153988"/>
            <a:ext cx="2170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3200">
                <a:solidFill>
                  <a:srgbClr val="FF00FF"/>
                </a:solidFill>
                <a:latin typeface="Algerian" pitchFamily="82" charset="0"/>
              </a:rPr>
              <a:t>OBRIGADO</a:t>
            </a:r>
          </a:p>
        </p:txBody>
      </p:sp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3397250" y="5826125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Drs. Julia de Andrade Figueiredo e Paulo R. Margotto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10037763" y="5430838"/>
            <a:ext cx="971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rgbClr val="0000FF"/>
                </a:solidFill>
              </a:rPr>
              <a:t>21/9/2022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332</TotalTime>
  <Words>3217</Words>
  <Application>Microsoft Office PowerPoint</Application>
  <PresentationFormat>Personalizado</PresentationFormat>
  <Paragraphs>163</Paragraphs>
  <Slides>28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Modelo de design</vt:lpstr>
      </vt:variant>
      <vt:variant>
        <vt:i4>6</vt:i4>
      </vt:variant>
      <vt:variant>
        <vt:lpstr>Títulos de slides</vt:lpstr>
      </vt:variant>
      <vt:variant>
        <vt:i4>28</vt:i4>
      </vt:variant>
    </vt:vector>
  </HeadingPairs>
  <TitlesOfParts>
    <vt:vector size="43" baseType="lpstr">
      <vt:lpstr>Arial</vt:lpstr>
      <vt:lpstr>Calibri Light</vt:lpstr>
      <vt:lpstr>Calibri</vt:lpstr>
      <vt:lpstr>Arial Unicode MS</vt:lpstr>
      <vt:lpstr>Broadway</vt:lpstr>
      <vt:lpstr>Algerian</vt:lpstr>
      <vt:lpstr>Wingdings</vt:lpstr>
      <vt:lpstr>Lato</vt:lpstr>
      <vt:lpstr>Source Sans Pro</vt:lpstr>
      <vt:lpstr>Retrospectiva</vt:lpstr>
      <vt:lpstr>Retrospectiva</vt:lpstr>
      <vt:lpstr>Retrospectiva</vt:lpstr>
      <vt:lpstr>Retrospectiva</vt:lpstr>
      <vt:lpstr>Retrospectiva</vt:lpstr>
      <vt:lpstr>Retrospectiva</vt:lpstr>
      <vt:lpstr>Slide 1</vt:lpstr>
      <vt:lpstr>INTRODUÇÃO</vt:lpstr>
      <vt:lpstr>METODOLOGIA</vt:lpstr>
      <vt:lpstr>METODOLOGIA</vt:lpstr>
      <vt:lpstr>METODOLOGIA</vt:lpstr>
      <vt:lpstr>Slide 6</vt:lpstr>
      <vt:lpstr>Slide 7</vt:lpstr>
      <vt:lpstr>RESULTADOS</vt:lpstr>
      <vt:lpstr>RESULTADOS</vt:lpstr>
      <vt:lpstr>RESULTADOS</vt:lpstr>
      <vt:lpstr>DISCUSSÃO</vt:lpstr>
      <vt:lpstr>Slide 12</vt:lpstr>
      <vt:lpstr>Slide 13</vt:lpstr>
      <vt:lpstr>DISCUSSÃO</vt:lpstr>
      <vt:lpstr>Slide 15</vt:lpstr>
      <vt:lpstr>Slide 16</vt:lpstr>
      <vt:lpstr>CONCLUSÃO</vt:lpstr>
      <vt:lpstr>ABSTRACT</vt:lpstr>
      <vt:lpstr>RESUMO</vt:lpstr>
      <vt:lpstr>REFERENCES</vt:lpstr>
      <vt:lpstr>Slide 21</vt:lpstr>
      <vt:lpstr>Slide 22</vt:lpstr>
      <vt:lpstr>NOTA DO EDITOR DA PÁGINA NEONATAL WWW.PAULOMARGOTO.COM.BR Dr. Paulo R. Margotto. Consultem Também! Estudando Juntos!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 UTIN – HMIB Julho, 2023</dc:title>
  <dc:creator>julia figueiredo</dc:creator>
  <cp:lastModifiedBy>pmargotto@gmail.com</cp:lastModifiedBy>
  <cp:revision>21</cp:revision>
  <dcterms:created xsi:type="dcterms:W3CDTF">2023-07-25T23:53:34Z</dcterms:created>
  <dcterms:modified xsi:type="dcterms:W3CDTF">2023-08-16T01:20:00Z</dcterms:modified>
</cp:coreProperties>
</file>