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4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8" r:id="rId4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33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9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5900" y="812800"/>
            <a:ext cx="7127875" cy="400843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lvl="0"/>
            <a:r>
              <a:rPr lang="pt-BR" noProof="0"/>
              <a:t>                         </a:t>
            </a: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lvl="0"/>
            <a:r>
              <a:rPr lang="pt-BR" noProof="0"/>
              <a:t>Clique para editar o formato de notas</a:t>
            </a:r>
          </a:p>
        </p:txBody>
      </p:sp>
      <p:sp>
        <p:nvSpPr>
          <p:cNvPr id="20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pt-BR"/>
              <a:t>&lt;cabeçalho&gt;</a:t>
            </a:r>
          </a:p>
        </p:txBody>
      </p:sp>
      <p:sp>
        <p:nvSpPr>
          <p:cNvPr id="209" name="PlaceHolder 4"/>
          <p:cNvSpPr>
            <a:spLocks noGrp="1"/>
          </p:cNvSpPr>
          <p:nvPr>
            <p:ph type="dt" idx="16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  <p:sp>
        <p:nvSpPr>
          <p:cNvPr id="210" name="PlaceHolder 5"/>
          <p:cNvSpPr>
            <a:spLocks noGrp="1"/>
          </p:cNvSpPr>
          <p:nvPr>
            <p:ph type="ftr" idx="17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211" name="PlaceHolder 6"/>
          <p:cNvSpPr>
            <a:spLocks noGrp="1"/>
          </p:cNvSpPr>
          <p:nvPr>
            <p:ph type="sldNum" idx="18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fld id="{56F9FC65-1723-4554-B6EA-9DB314245D77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418ADCC8-EA98-4F9B-BB80-99BB86A0501B}" type="slidenum">
              <a:rPr/>
              <a:pPr>
                <a:defRPr/>
              </a:pPr>
              <a:t>1</a:t>
            </a:fld>
            <a:endParaRPr/>
          </a:p>
        </p:txBody>
      </p:sp>
      <p:sp>
        <p:nvSpPr>
          <p:cNvPr id="69634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286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77BED286-E7AA-4283-A6BB-8F91B8DF7DA7}" type="slidenum">
              <a:rPr/>
              <a:pPr>
                <a:defRPr/>
              </a:pPr>
              <a:t>2</a:t>
            </a:fld>
            <a:endParaRPr/>
          </a:p>
        </p:txBody>
      </p:sp>
      <p:sp>
        <p:nvSpPr>
          <p:cNvPr id="7168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289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CDEDA793-689C-4D6B-989D-7D973DAC6A90}" type="slidenum">
              <a:rPr/>
              <a:pPr>
                <a:defRPr/>
              </a:pPr>
              <a:t>3</a:t>
            </a:fld>
            <a:endParaRPr/>
          </a:p>
        </p:txBody>
      </p:sp>
      <p:sp>
        <p:nvSpPr>
          <p:cNvPr id="7373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292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F22B0D06-4946-426B-A816-13CEA26C4325}" type="slidenum">
              <a:rPr/>
              <a:pPr>
                <a:defRPr/>
              </a:pPr>
              <a:t>4</a:t>
            </a:fld>
            <a:endParaRPr/>
          </a:p>
        </p:txBody>
      </p:sp>
      <p:sp>
        <p:nvSpPr>
          <p:cNvPr id="75778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295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713C4293-9C83-4091-923A-7AB2251DED2D}" type="slidenum">
              <a:rPr/>
              <a:pPr>
                <a:defRPr/>
              </a:pPr>
              <a:t>9</a:t>
            </a:fld>
            <a:endParaRPr/>
          </a:p>
        </p:txBody>
      </p:sp>
      <p:sp>
        <p:nvSpPr>
          <p:cNvPr id="8192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298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F41E02E6-3CC4-45DD-8E40-40B35EDB7790}" type="slidenum">
              <a:rPr/>
              <a:pPr>
                <a:defRPr/>
              </a:pPr>
              <a:t>10</a:t>
            </a:fld>
            <a:endParaRPr/>
          </a:p>
        </p:txBody>
      </p:sp>
      <p:sp>
        <p:nvSpPr>
          <p:cNvPr id="8397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01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3A8E669A-3FFB-44DB-805F-21AD1B06CB3C}" type="slidenum">
              <a:rPr/>
              <a:pPr>
                <a:defRPr/>
              </a:pPr>
              <a:t>17</a:t>
            </a:fld>
            <a:endParaRPr/>
          </a:p>
        </p:txBody>
      </p:sp>
      <p:sp>
        <p:nvSpPr>
          <p:cNvPr id="9216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04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4B7E2634-E242-4D75-854E-7EF61000E0C2}" type="slidenum">
              <a:rPr/>
              <a:pPr>
                <a:defRPr/>
              </a:pPr>
              <a:t>18</a:t>
            </a:fld>
            <a:endParaRPr/>
          </a:p>
        </p:txBody>
      </p:sp>
      <p:sp>
        <p:nvSpPr>
          <p:cNvPr id="9421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07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B4565620-A756-4C0C-A2D2-D4C5353259EB}" type="slidenum">
              <a:rPr/>
              <a:pPr>
                <a:defRPr/>
              </a:pPr>
              <a:t>19</a:t>
            </a:fld>
            <a:endParaRPr/>
          </a:p>
        </p:txBody>
      </p:sp>
      <p:sp>
        <p:nvSpPr>
          <p:cNvPr id="96258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10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450C6723-304E-43EC-953B-138BBD21FD39}" type="slidenum">
              <a:rPr/>
              <a:pPr>
                <a:defRPr/>
              </a:pPr>
              <a:t>20</a:t>
            </a:fld>
            <a:endParaRPr/>
          </a:p>
        </p:txBody>
      </p:sp>
      <p:sp>
        <p:nvSpPr>
          <p:cNvPr id="98306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13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45A26193-03E4-435C-84C0-7939E0BE4F22}" type="slidenum">
              <a:rPr/>
              <a:pPr>
                <a:defRPr/>
              </a:pPr>
              <a:t>27</a:t>
            </a:fld>
            <a:endParaRPr/>
          </a:p>
        </p:txBody>
      </p:sp>
      <p:sp>
        <p:nvSpPr>
          <p:cNvPr id="106498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16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272ACB91-68D0-4419-9046-1E25634A6B87}" type="slidenum">
              <a:rPr/>
              <a:pPr>
                <a:defRPr/>
              </a:pPr>
              <a:t>28</a:t>
            </a:fld>
            <a:endParaRPr/>
          </a:p>
        </p:txBody>
      </p:sp>
      <p:sp>
        <p:nvSpPr>
          <p:cNvPr id="108546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19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37C56175-BB97-4CD5-9470-8CA997A1994F}" type="slidenum">
              <a:rPr/>
              <a:pPr>
                <a:defRPr/>
              </a:pPr>
              <a:t>29</a:t>
            </a:fld>
            <a:endParaRPr/>
          </a:p>
        </p:txBody>
      </p:sp>
      <p:sp>
        <p:nvSpPr>
          <p:cNvPr id="110594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22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5B2CD5E0-75E9-4374-9340-21846B8877A9}" type="slidenum">
              <a:rPr/>
              <a:pPr>
                <a:defRPr/>
              </a:pPr>
              <a:t>30</a:t>
            </a:fld>
            <a:endParaRPr/>
          </a:p>
        </p:txBody>
      </p:sp>
      <p:sp>
        <p:nvSpPr>
          <p:cNvPr id="11264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25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E9EDFEC7-8ABF-46F9-AB26-C5A92809999D}" type="slidenum">
              <a:rPr/>
              <a:pPr>
                <a:defRPr/>
              </a:pPr>
              <a:t>31</a:t>
            </a:fld>
            <a:endParaRPr/>
          </a:p>
        </p:txBody>
      </p:sp>
      <p:sp>
        <p:nvSpPr>
          <p:cNvPr id="11469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28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BA8B176F-50B7-424A-B450-C17C8B6ACF1F}" type="slidenum">
              <a:rPr/>
              <a:pPr>
                <a:defRPr/>
              </a:pPr>
              <a:t>33</a:t>
            </a:fld>
            <a:endParaRPr/>
          </a:p>
        </p:txBody>
      </p:sp>
      <p:sp>
        <p:nvSpPr>
          <p:cNvPr id="11776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31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C7CCB505-8FA3-46B0-88C8-3523C08F8474}" type="slidenum">
              <a:rPr/>
              <a:pPr>
                <a:defRPr/>
              </a:pPr>
              <a:t>34</a:t>
            </a:fld>
            <a:endParaRPr/>
          </a:p>
        </p:txBody>
      </p:sp>
      <p:sp>
        <p:nvSpPr>
          <p:cNvPr id="11981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34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89E85081-84D3-4C1A-A0DA-61B85ED17CE5}" type="slidenum">
              <a:rPr/>
              <a:pPr>
                <a:defRPr/>
              </a:pPr>
              <a:t>35</a:t>
            </a:fld>
            <a:endParaRPr/>
          </a:p>
        </p:txBody>
      </p:sp>
      <p:sp>
        <p:nvSpPr>
          <p:cNvPr id="121858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37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562C38D8-E683-460C-8DB3-1C9275612B45}" type="slidenum">
              <a:rPr/>
              <a:pPr>
                <a:defRPr/>
              </a:pPr>
              <a:t>36</a:t>
            </a:fld>
            <a:endParaRPr/>
          </a:p>
        </p:txBody>
      </p:sp>
      <p:sp>
        <p:nvSpPr>
          <p:cNvPr id="123906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40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927209AC-DB0D-454E-9D0D-6634EE64BD68}" type="slidenum">
              <a:rPr/>
              <a:pPr>
                <a:defRPr/>
              </a:pPr>
              <a:t>37</a:t>
            </a:fld>
            <a:endParaRPr/>
          </a:p>
        </p:txBody>
      </p:sp>
      <p:sp>
        <p:nvSpPr>
          <p:cNvPr id="125954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43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8009EAED-DD75-4B15-9307-9C64127B120D}" type="slidenum">
              <a:rPr/>
              <a:pPr>
                <a:defRPr/>
              </a:pPr>
              <a:t>38</a:t>
            </a:fld>
            <a:endParaRPr/>
          </a:p>
        </p:txBody>
      </p:sp>
      <p:sp>
        <p:nvSpPr>
          <p:cNvPr id="128002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46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C6B9B36D-E13A-4211-80A6-F0A9713E92B6}" type="slidenum">
              <a:rPr/>
              <a:pPr>
                <a:defRPr/>
              </a:pPr>
              <a:t>39</a:t>
            </a:fld>
            <a:endParaRPr/>
          </a:p>
        </p:txBody>
      </p:sp>
      <p:sp>
        <p:nvSpPr>
          <p:cNvPr id="130050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49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PlaceHolder 1"/>
          <p:cNvSpPr>
            <a:spLocks noGrp="1"/>
          </p:cNvSpPr>
          <p:nvPr>
            <p:ph type="sldNum" sz="quarter" idx="18"/>
          </p:nvPr>
        </p:nvSpPr>
        <p:spPr>
          <a:xfrm>
            <a:off x="3884613" y="8685213"/>
            <a:ext cx="2970212" cy="455612"/>
          </a:xfrm>
        </p:spPr>
        <p:txBody>
          <a:bodyPr numCol="1" spcCol="0"/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latin typeface="Times New Roman"/>
              </a:defRPr>
            </a:lvl1pPr>
          </a:lstStyle>
          <a:p>
            <a:pPr>
              <a:defRPr/>
            </a:pPr>
            <a:fld id="{028EB699-F477-4791-A01E-5226B9C1B60F}" type="slidenum">
              <a:rPr/>
              <a:pPr>
                <a:defRPr/>
              </a:pPr>
              <a:t>40</a:t>
            </a:fld>
            <a:endParaRPr/>
          </a:p>
        </p:txBody>
      </p:sp>
      <p:sp>
        <p:nvSpPr>
          <p:cNvPr id="132098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noFill/>
          <a:ln w="9525"/>
        </p:spPr>
      </p:sp>
      <p:sp>
        <p:nvSpPr>
          <p:cNvPr id="352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813" cy="4113213"/>
          </a:xfrm>
          <a:ln/>
        </p:spPr>
        <p:txBody>
          <a:bodyPr numCol="1" spcCol="0"/>
          <a:lstStyle/>
          <a:p>
            <a:pPr marL="2160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spc="-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4DC0A-9EB6-4C11-806D-E6D6AB327B51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C9057-E31B-4B71-8E08-A1C60959688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97A4E-243F-4BE5-BD5B-48F32E8E6CD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255C4-BF2D-44A1-A17E-9FB776180AC4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7471E-0978-4B8E-B1E8-261D0070E777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73FC0-A83A-41F7-B20F-6CF17BC8D7F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2E541-500D-4D66-93AA-C99976D3894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D0C56-C629-4757-B56A-B2890E8AF621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DB3A4-696D-4DE5-A493-B7D3FBCE6D0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D34F7-4012-45EA-803D-BB14E3DFCFBD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DC333-3F48-4BC5-9596-0034210F7656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D846-5A64-473B-92D3-2D280F2829B9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544AD-FA46-4038-AF6E-571DA9536EE8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FA196-8457-4975-A61C-FBBBE6D364DC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02590-680A-4EFD-94A9-09D1CF510FD0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46011-3807-4028-BE19-760516E7FB5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5E4C5-8FF0-4DC1-A8BA-73D8A9C1393F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078D9-02D9-4FEF-BCC6-18368430F88A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3C1AD-80B7-420B-B524-F53AE41BEB61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E157F-D9AE-4AE2-9AD3-B12FEE2EA694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AFBB3-503D-4327-A435-7B33EA52ED0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090CF-8ECE-4D5D-BEE1-883FAE8AEA8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C0CB0-3103-44B7-898E-A7D740FCE18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08639-E65D-4426-9D9C-1AF2B9079FE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4A645-7D98-42BF-9CB9-291BFE3A0F52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A7FE0-AB52-4686-8F36-B46D3A236AE8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09DE3-849F-4D2A-9002-274BEFE6BFC6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DD574-B0E4-49A6-920B-B2A226A07F4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22E2A-A68B-451B-A970-22CC3B42977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432DD-A344-4D36-BD6E-79547E7ECE99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E160F-45D6-4E8B-932E-1727F333F82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3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AFEB8-5F0E-4B31-A13A-66CD63CB351A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DFAED-ED6B-48D8-B8F0-6E4E984C0032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C8557-7CD7-412F-A7AB-24D2E13011A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5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779C0-13E8-4B4B-BC67-368304E0EA08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20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21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22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041F4-2647-4AFD-8E13-92B2A088EF14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C9FA4-D25F-4DC7-9169-3B095EE4DF2C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067DA-1222-4D0A-829C-A3E042302D9F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140F1-EDD5-40AA-9BFB-17C8906EDA1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429AE-085E-4122-964A-0988E1E872D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8241A-6E68-4806-8DA7-98A32107F7D4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3BECB-D04F-4BA2-91C9-AC04919D1C86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A2A8E-F415-42B3-A8D5-D48B27F4CEC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A7EAC-63D1-4A51-A2DD-E8F74AE09FD6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4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6A4FD-F8EA-41BF-9D02-491909579889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6BCA1-9BF4-4D47-8E8E-2390AB0F70E2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5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5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51650-BCBC-4FEA-9172-BABAC3573070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6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6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6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6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16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581EC-CEB9-4410-A536-FE86912855D1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F8115-98E2-4C38-B1AE-A32779903E84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7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5EFDA-4855-4C3E-8C3F-81AC9F9D3D9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C6E80-A5D2-41E5-8D74-80CC7123F8EF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2BD0-7251-4E53-AA8B-A670377704FA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07321-3E09-406F-B5AB-54C708CCEE13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t-BR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CF04-0A06-44C0-90A7-22177C8F4550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DACE4-AC73-47AA-93AC-62B3411F3985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6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E3769-3DFA-49E9-9C30-61B0176A118F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8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93564-3986-4A66-B254-B699D1822CAD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3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588BA-30D1-4B23-B722-2545C52FA8CB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198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EA7F0-E137-41C8-985F-7E565EB4A407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1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2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3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4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205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24D49-89F5-4D78-9BE1-736E1B4E7B91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ftr" idx="1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sldNum" idx="2"/>
          </p:nvPr>
        </p:nvSpPr>
        <p:spPr>
          <a:xfrm>
            <a:off x="65532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solidFill>
                  <a:srgbClr val="FFFFFF"/>
                </a:solidFill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fld id="{74830CE6-E511-4F2C-A848-C1A6B051394D}" type="slidenum">
              <a:rPr/>
              <a:pPr>
                <a:defRPr/>
              </a:pPr>
              <a:t>‹Nº›</a:t>
            </a:fld>
            <a:endParaRPr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3"/>
          </p:nvPr>
        </p:nvSpPr>
        <p:spPr>
          <a:xfrm>
            <a:off x="3048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  <p:sp>
        <p:nvSpPr>
          <p:cNvPr id="1029" name="PlaceHolder 4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ftr" idx="4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sldNum" idx="5"/>
          </p:nvPr>
        </p:nvSpPr>
        <p:spPr>
          <a:xfrm>
            <a:off x="65532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solidFill>
                  <a:srgbClr val="FFFFFF"/>
                </a:solidFill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fld id="{87D1E175-89E5-4DFD-8675-07D202E39DF9}" type="slidenum">
              <a:rPr/>
              <a:pPr>
                <a:defRPr/>
              </a:pPr>
              <a:t>‹Nº›</a:t>
            </a:fld>
            <a:endParaRPr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 idx="6"/>
          </p:nvPr>
        </p:nvSpPr>
        <p:spPr>
          <a:xfrm>
            <a:off x="3048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  <p:sp>
        <p:nvSpPr>
          <p:cNvPr id="14341" name="PlaceHolder 4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ftr" idx="7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sldNum" idx="8"/>
          </p:nvPr>
        </p:nvSpPr>
        <p:spPr>
          <a:xfrm>
            <a:off x="65532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solidFill>
                  <a:srgbClr val="FFFFFF"/>
                </a:solidFill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fld id="{341CD495-6D98-4903-9B9E-7218592C3161}" type="slidenum">
              <a:rPr/>
              <a:pPr>
                <a:defRPr/>
              </a:pPr>
              <a:t>‹Nº›</a:t>
            </a:fld>
            <a:endParaRPr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dt" idx="9"/>
          </p:nvPr>
        </p:nvSpPr>
        <p:spPr>
          <a:xfrm>
            <a:off x="3048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  <p:sp>
        <p:nvSpPr>
          <p:cNvPr id="27653" name="PlaceHolder 4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PlaceHolder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604963"/>
            <a:ext cx="4014788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t">
            <a:normAutofit fontScale="88000"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4673600" y="1604963"/>
            <a:ext cx="4016375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t">
            <a:normAutofit fontScale="88000"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  <p:sp>
        <p:nvSpPr>
          <p:cNvPr id="126" name="PlaceHolder 4"/>
          <p:cNvSpPr>
            <a:spLocks noGrp="1"/>
          </p:cNvSpPr>
          <p:nvPr>
            <p:ph type="ftr" idx="10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127" name="PlaceHolder 5"/>
          <p:cNvSpPr>
            <a:spLocks noGrp="1"/>
          </p:cNvSpPr>
          <p:nvPr>
            <p:ph type="sldNum" idx="11"/>
          </p:nvPr>
        </p:nvSpPr>
        <p:spPr>
          <a:xfrm>
            <a:off x="65532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solidFill>
                  <a:srgbClr val="FFFFFF"/>
                </a:solidFill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fld id="{8E1F7844-ABA6-4C92-844A-C5DD39B97198}" type="slidenum">
              <a:rPr/>
              <a:pPr>
                <a:defRPr/>
              </a:pPr>
              <a:t>‹Nº›</a:t>
            </a:fld>
            <a:endParaRPr>
              <a:latin typeface="Times New Roman"/>
            </a:endParaRPr>
          </a:p>
        </p:txBody>
      </p:sp>
      <p:sp>
        <p:nvSpPr>
          <p:cNvPr id="128" name="PlaceHolder 6"/>
          <p:cNvSpPr>
            <a:spLocks noGrp="1"/>
          </p:cNvSpPr>
          <p:nvPr>
            <p:ph type="dt" idx="12"/>
          </p:nvPr>
        </p:nvSpPr>
        <p:spPr>
          <a:xfrm>
            <a:off x="3048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ftr" idx="13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&lt;rodapé&gt;</a:t>
            </a:r>
          </a:p>
        </p:txBody>
      </p:sp>
      <p:sp>
        <p:nvSpPr>
          <p:cNvPr id="166" name="PlaceHolder 2"/>
          <p:cNvSpPr>
            <a:spLocks noGrp="1"/>
          </p:cNvSpPr>
          <p:nvPr>
            <p:ph type="sldNum" idx="14"/>
          </p:nvPr>
        </p:nvSpPr>
        <p:spPr>
          <a:xfrm>
            <a:off x="65532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  <a:defRPr lang="pt-BR" sz="1400" b="0" strike="noStrike" spc="-1">
                <a:solidFill>
                  <a:srgbClr val="FFFFFF"/>
                </a:solidFill>
                <a:latin typeface="Arial"/>
                <a:ea typeface="+mn-ea"/>
                <a:cs typeface="+mn-cs"/>
              </a:defRPr>
            </a:lvl1pPr>
          </a:lstStyle>
          <a:p>
            <a:pPr>
              <a:defRPr/>
            </a:pPr>
            <a:fld id="{842A418E-B7EC-4771-A807-6A6BB881B8C5}" type="slidenum">
              <a:rPr/>
              <a:pPr>
                <a:defRPr/>
              </a:pPr>
              <a:t>‹Nº›</a:t>
            </a:fld>
            <a:endParaRPr>
              <a:latin typeface="Times New Roman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 type="dt" idx="15"/>
          </p:nvPr>
        </p:nvSpPr>
        <p:spPr>
          <a:xfrm>
            <a:off x="304800" y="6245225"/>
            <a:ext cx="2284413" cy="47466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numCol="1" spcCol="0" anchor="b">
            <a:noAutofit/>
          </a:bodyPr>
          <a:lstStyle>
            <a:lvl1pPr indent="0" fontAlgn="auto">
              <a:spcBef>
                <a:spcPts val="0"/>
              </a:spcBef>
              <a:spcAft>
                <a:spcPts val="0"/>
              </a:spcAft>
              <a:buNone/>
              <a:defRPr lang="pt-BR" sz="1400" b="0" strike="noStrike" spc="-1"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&lt;data/hora&gt;</a:t>
            </a:r>
          </a:p>
        </p:txBody>
      </p:sp>
      <p:sp>
        <p:nvSpPr>
          <p:cNvPr id="54277" name="PlaceHolder 4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8229600" cy="1144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</a:t>
            </a:r>
          </a:p>
        </p:txBody>
      </p:sp>
      <p:sp>
        <p:nvSpPr>
          <p:cNvPr id="169" name="PlaceHolder 5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3.xml"/><Relationship Id="rId1" Type="http://schemas.openxmlformats.org/officeDocument/2006/relationships/video" Target="NULL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PlaceHolder 1"/>
          <p:cNvSpPr>
            <a:spLocks noGrp="1"/>
          </p:cNvSpPr>
          <p:nvPr>
            <p:ph type="title" idx="4294967295"/>
          </p:nvPr>
        </p:nvSpPr>
        <p:spPr>
          <a:xfrm>
            <a:off x="685800" y="1981200"/>
            <a:ext cx="7770813" cy="1598613"/>
          </a:xfrm>
        </p:spPr>
        <p:txBody>
          <a:bodyPr/>
          <a:lstStyle/>
          <a:p>
            <a:pPr eaLnBrk="1" hangingPunct="1">
              <a:tabLst>
                <a:tab pos="0" algn="l"/>
              </a:tabLst>
            </a:pPr>
            <a:r>
              <a:rPr lang="pt-BR" b="1" smtClean="0">
                <a:solidFill>
                  <a:srgbClr val="FFFF00"/>
                </a:solidFill>
                <a:latin typeface="Nosifer" pitchFamily="2" charset="0"/>
              </a:rPr>
              <a:t>Convulsões no período neonatal</a:t>
            </a:r>
            <a:endParaRPr lang="pt-BR" b="1" smtClean="0">
              <a:solidFill>
                <a:srgbClr val="000000"/>
              </a:solidFill>
              <a:latin typeface="Nosifer" pitchFamily="2" charset="0"/>
            </a:endParaRPr>
          </a:p>
        </p:txBody>
      </p:sp>
      <p:sp>
        <p:nvSpPr>
          <p:cNvPr id="68611" name="PlaceHolder 2"/>
          <p:cNvSpPr>
            <a:spLocks noGrp="1"/>
          </p:cNvSpPr>
          <p:nvPr>
            <p:ph type="subTitle" idx="4294967295"/>
          </p:nvPr>
        </p:nvSpPr>
        <p:spPr bwMode="auto">
          <a:xfrm>
            <a:off x="2771775" y="4005263"/>
            <a:ext cx="3486150" cy="623887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tabLst>
                <a:tab pos="0" algn="l"/>
              </a:tabLst>
            </a:pPr>
            <a:r>
              <a:rPr lang="pt-BR" sz="1800" smtClean="0">
                <a:solidFill>
                  <a:srgbClr val="0033CC"/>
                </a:solidFill>
              </a:rPr>
              <a:t>SERGIO HENRIQUE VEIGA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tabLst>
                <a:tab pos="0" algn="l"/>
              </a:tabLst>
            </a:pPr>
            <a:r>
              <a:rPr lang="pt-BR" sz="1800" smtClean="0">
                <a:solidFill>
                  <a:srgbClr val="0033CC"/>
                </a:solidFill>
              </a:rPr>
              <a:t>NEUROLOGIA PEDIÁTRICA/HMIB/SES/DF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2843213" y="5589588"/>
            <a:ext cx="328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33CC"/>
                </a:solidFill>
                <a:cs typeface="DejaVu Sans"/>
              </a:rPr>
              <a:t>Brasília, 15 de agosto de 2023</a:t>
            </a:r>
          </a:p>
          <a:p>
            <a:pPr algn="ctr"/>
            <a:r>
              <a:rPr lang="pt-BR">
                <a:cs typeface="DejaVu Sans"/>
                <a:hlinkClick r:id="rId3"/>
              </a:rPr>
              <a:t>www.paulomargotto.com.br</a:t>
            </a:r>
            <a:r>
              <a:rPr lang="pt-BR">
                <a:cs typeface="DejaVu Sans"/>
              </a:rPr>
              <a:t> </a:t>
            </a:r>
          </a:p>
        </p:txBody>
      </p:sp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0"/>
            <a:ext cx="1871663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1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115888"/>
            <a:ext cx="30956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 idx="4294967295"/>
          </p:nvPr>
        </p:nvSpPr>
        <p:spPr>
          <a:xfrm>
            <a:off x="309563" y="53975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Introdução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idx="4294967295"/>
          </p:nvPr>
        </p:nvSpPr>
        <p:spPr>
          <a:xfrm rot="21443400">
            <a:off x="301625" y="1674813"/>
            <a:ext cx="8539163" cy="4421187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Frequentemente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primeiro e único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 sinal sugestivo de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comprometimento do SN do RN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Diagnóstico difícil: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drogas curarizantes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, descrição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clínica duvidosa 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e crises eletroencefalográficas em paciêntes sem monitorização..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Incidência: 1,8 a 5/1000, depende da metodologia utilizada para o diagnóstico. Da idade do RN, do peso de nascimento.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RN de muito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baixo peso e prematuro.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z="4000" spc="-1">
                <a:solidFill>
                  <a:srgbClr val="B7E7FF"/>
                </a:solidFill>
                <a:latin typeface="Arial"/>
              </a:rPr>
              <a:t> Alterações Fisiopatológicas</a:t>
            </a:r>
            <a:endParaRPr lang="pt-BR" sz="4000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00"/>
                </a:solidFill>
                <a:latin typeface="Arial"/>
              </a:rPr>
              <a:t>Ramificações axonais e dendriticas </a:t>
            </a:r>
            <a:r>
              <a:rPr lang="pt-BR" sz="1800" b="1" spc="-1">
                <a:solidFill>
                  <a:srgbClr val="FFFFFF"/>
                </a:solidFill>
                <a:latin typeface="Arial"/>
              </a:rPr>
              <a:t>em desenvolvimento.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00"/>
                </a:solidFill>
                <a:latin typeface="Arial"/>
              </a:rPr>
              <a:t>Sinaptogênese incompleta</a:t>
            </a:r>
            <a:r>
              <a:rPr lang="pt-BR" sz="1800" b="1" spc="-1">
                <a:solidFill>
                  <a:srgbClr val="FFFFFF"/>
                </a:solidFill>
                <a:latin typeface="Arial"/>
              </a:rPr>
              <a:t>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00"/>
                </a:solidFill>
                <a:latin typeface="Arial"/>
              </a:rPr>
              <a:t>Mielinização deficiente </a:t>
            </a:r>
            <a:r>
              <a:rPr lang="pt-BR" sz="1800" b="1" spc="-1">
                <a:solidFill>
                  <a:srgbClr val="FFFFFF"/>
                </a:solidFill>
                <a:latin typeface="Arial"/>
              </a:rPr>
              <a:t>dos sistemas corticais eferentes.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FF"/>
                </a:solidFill>
                <a:latin typeface="Arial"/>
              </a:rPr>
              <a:t>Queda do ATP com lentidão da bomba Na/k, acúmulo de K extracelular resultando em estado de hiperexcitabilidade.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00"/>
                </a:solidFill>
                <a:latin typeface="Arial"/>
              </a:rPr>
              <a:t>Excesso do neurotransmissor  excitatórios</a:t>
            </a:r>
            <a:r>
              <a:rPr lang="pt-BR" sz="1800" b="1" spc="-1">
                <a:solidFill>
                  <a:srgbClr val="FFFFFF"/>
                </a:solidFill>
                <a:latin typeface="Arial"/>
              </a:rPr>
              <a:t>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FF"/>
                </a:solidFill>
                <a:latin typeface="Arial"/>
              </a:rPr>
              <a:t>Desenvolvimento precoce das sinapses excitatórias nas regiões límbicas e neocorticais.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FF"/>
                </a:solidFill>
                <a:latin typeface="Arial"/>
              </a:rPr>
              <a:t>Menor depuração dos neurotransmissores excitatórios do  meio extracelular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00"/>
                </a:solidFill>
                <a:latin typeface="Arial"/>
              </a:rPr>
              <a:t> Neurotransmissores inibitórios atuam como excitatórios</a:t>
            </a:r>
            <a:r>
              <a:rPr lang="pt-BR" sz="1800" b="1" spc="-1">
                <a:solidFill>
                  <a:srgbClr val="FFFFFF"/>
                </a:solidFill>
                <a:latin typeface="Arial"/>
              </a:rPr>
              <a:t> em algumas regiões Ex: Subst. Negra.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800" b="1" spc="-1">
                <a:solidFill>
                  <a:srgbClr val="FFFFFF"/>
                </a:solidFill>
                <a:latin typeface="Arial"/>
              </a:rPr>
              <a:t>Deficiência dos sistemas inibitórios, menor eficiência para restringir a propagação de descargas focais</a:t>
            </a: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1800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                                                                   </a:t>
            </a:r>
            <a:r>
              <a:rPr lang="pt-BR" sz="1600" spc="-1">
                <a:solidFill>
                  <a:srgbClr val="FFFFFF"/>
                </a:solidFill>
                <a:latin typeface="Arial"/>
              </a:rPr>
              <a:t>(Fonseca, 2006)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4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Classificação Clinica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1. 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Sutis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2. </a:t>
            </a:r>
            <a:r>
              <a:rPr lang="pt-BR" sz="2800" spc="-1">
                <a:solidFill>
                  <a:srgbClr val="C00000"/>
                </a:solidFill>
                <a:latin typeface="Arial"/>
              </a:rPr>
              <a:t>Tônica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Generalizada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Focal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3.Clônica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Multifocal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Focal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4.Mioclônica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Focal, multifocal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        Generalizada                          </a:t>
            </a:r>
            <a:r>
              <a:rPr lang="pt-BR" sz="1200" spc="-1">
                <a:solidFill>
                  <a:srgbClr val="FFFFFF"/>
                </a:solidFill>
                <a:latin typeface="Arial"/>
              </a:rPr>
              <a:t>MIZRAHI E KELLAWAY, 1987                 </a:t>
            </a:r>
            <a:endParaRPr lang="pt-BR" sz="12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0" name="Tabela 1"/>
          <p:cNvGraphicFramePr/>
          <p:nvPr/>
        </p:nvGraphicFramePr>
        <p:xfrm>
          <a:off x="0" y="-100013"/>
          <a:ext cx="9144000" cy="7273926"/>
        </p:xfrm>
        <a:graphic>
          <a:graphicData uri="http://schemas.openxmlformats.org/drawingml/2006/table">
            <a:tbl>
              <a:tblPr/>
              <a:tblGrid>
                <a:gridCol w="3574080"/>
                <a:gridCol w="2784600"/>
                <a:gridCol w="2784960"/>
              </a:tblGrid>
              <a:tr h="360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800" b="1" strike="noStrike" spc="-1">
                          <a:solidFill>
                            <a:schemeClr val="lt1"/>
                          </a:solidFill>
                          <a:latin typeface="Arial"/>
                        </a:rPr>
                        <a:t>classificação</a:t>
                      </a:r>
                      <a:endParaRPr lang="pt-B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800" b="1" strike="noStrike" spc="-1">
                          <a:solidFill>
                            <a:schemeClr val="lt1"/>
                          </a:solidFill>
                          <a:latin typeface="Arial"/>
                        </a:rPr>
                        <a:t>características</a:t>
                      </a:r>
                      <a:endParaRPr lang="pt-B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800" b="1" strike="noStrike" spc="-1">
                          <a:solidFill>
                            <a:schemeClr val="lt1"/>
                          </a:solidFill>
                          <a:latin typeface="Arial"/>
                        </a:rPr>
                        <a:t>fisiopatologia</a:t>
                      </a:r>
                      <a:endParaRPr lang="pt-BR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433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6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Clônica </a:t>
                      </a:r>
                      <a:r>
                        <a:rPr lang="pt-BR" sz="16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focal</a:t>
                      </a:r>
                      <a:endParaRPr lang="pt-BR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Contrações rítmicas e repetitivas de grupos  musculares, uni ou multifocais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Epiléptica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</a:tr>
              <a:tr h="473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Tônica </a:t>
                      </a: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focal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Postura sustentada de membro, tronco ou desvio ocular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Epiléptica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</a:tr>
              <a:tr h="9766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Tônica generalizada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Postura sustentada e simétrica de membros Pode ser provocada ou intensificada</a:t>
                      </a:r>
                      <a:endParaRPr lang="pt-BR" sz="12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C00000"/>
                          </a:solidFill>
                          <a:latin typeface="Arial"/>
                        </a:rPr>
                        <a:t>Fenômeno de liberação de tronco possível/ não epilep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Mioclônica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Contrações musculares breves, erráticas provocadas ou intensificadas 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Em algumas situações e epilep e em outras não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</a:tr>
              <a:tr h="433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Espasmos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Flexor, extensor ou misto, ocorre em salvas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Epilépticos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</a:tr>
              <a:tr h="70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Automatismos oculares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Movimentos circulares ou tipo nistagmo podem ser provocados ou intensificados 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Possivelmente não epilep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</a:tr>
              <a:tr h="70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Automatismo oro-buco-lingual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Sucção, mastigação, protrusão lingual podem ser provocados ou intensificados  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Possivelmente não epilep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</a:tr>
              <a:tr h="702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Automatismo com progress de mov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Movimentos do tipo pedalar, remar, nadar  podem ser provocados ou intensificados 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Possivelmente não epilep</a:t>
                      </a: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.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</a:tr>
              <a:tr h="774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Automatismos complexo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Despertar súbito associado a movimentos de membros. Pode ser provocado ou intensificado por estimulação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Possivelmente não epilep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CDDEC"/>
                    </a:solidFill>
                  </a:tcPr>
                </a:tc>
              </a:tr>
              <a:tr h="774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Apneia ictal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2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Apnéia prolongada (1-2 minutos) geralmente  não associada a bradicardia, piora com o uso de teofilina. EEG ictal concomitante</a:t>
                      </a:r>
                      <a:endParaRPr lang="pt-BR" sz="12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t-BR" sz="1400" b="0" strike="noStrike" spc="-1">
                          <a:solidFill>
                            <a:srgbClr val="0000A4"/>
                          </a:solidFill>
                          <a:latin typeface="Arial"/>
                        </a:rPr>
                        <a:t>Epiléptica </a:t>
                      </a:r>
                      <a:r>
                        <a:rPr lang="pt-BR" sz="1400" b="0" strike="noStrike" spc="-1">
                          <a:solidFill>
                            <a:schemeClr val="dk1"/>
                          </a:solidFill>
                          <a:latin typeface="Arial"/>
                        </a:rPr>
                        <a:t>                                             (</a:t>
                      </a:r>
                      <a:r>
                        <a:rPr lang="pt-BR" sz="1400" b="1" strike="noStrike" spc="-1">
                          <a:solidFill>
                            <a:srgbClr val="FF0000"/>
                          </a:solidFill>
                          <a:latin typeface="Arial"/>
                        </a:rPr>
                        <a:t>Costa,Nunes,Fiori,2001)</a:t>
                      </a:r>
                      <a:endParaRPr lang="pt-BR" sz="14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7EFF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m 2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31763"/>
            <a:ext cx="8713787" cy="65278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m 2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1079500"/>
            <a:ext cx="8278812" cy="52197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m 2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900113"/>
            <a:ext cx="8099425" cy="5399087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068388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b="1" spc="-1">
                <a:solidFill>
                  <a:srgbClr val="B7E7FF"/>
                </a:solidFill>
                <a:latin typeface="Arial"/>
              </a:rPr>
              <a:t>Eletroencefalografia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idx="4294967295"/>
          </p:nvPr>
        </p:nvSpPr>
        <p:spPr>
          <a:xfrm>
            <a:off x="457200" y="1125538"/>
            <a:ext cx="8228013" cy="5254625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400" b="1" spc="-1">
                <a:solidFill>
                  <a:srgbClr val="FFFFFF"/>
                </a:solidFill>
                <a:latin typeface="Arial"/>
              </a:rPr>
              <a:t>EEG: 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</a:t>
            </a:r>
            <a:r>
              <a:rPr lang="pt-BR" sz="2400" b="1" spc="-1">
                <a:solidFill>
                  <a:srgbClr val="FFFF00"/>
                </a:solidFill>
                <a:latin typeface="Arial"/>
              </a:rPr>
              <a:t>Ritmo</a:t>
            </a:r>
            <a:r>
              <a:rPr lang="pt-BR" sz="2400" spc="-1">
                <a:solidFill>
                  <a:srgbClr val="FFFF00"/>
                </a:solidFill>
                <a:latin typeface="Arial"/>
              </a:rPr>
              <a:t> de </a:t>
            </a:r>
            <a:r>
              <a:rPr lang="pt-BR" sz="2400" b="1" spc="-1">
                <a:solidFill>
                  <a:srgbClr val="FFFF00"/>
                </a:solidFill>
                <a:latin typeface="Arial"/>
              </a:rPr>
              <a:t>base: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</a:t>
            </a:r>
            <a:r>
              <a:rPr lang="pt-BR" sz="2400" b="1" spc="-1">
                <a:solidFill>
                  <a:srgbClr val="FFFF00"/>
                </a:solidFill>
                <a:latin typeface="Arial"/>
              </a:rPr>
              <a:t>Ativ. Ictais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:- </a:t>
            </a:r>
            <a:r>
              <a:rPr lang="pt-BR" sz="2400" spc="-1">
                <a:solidFill>
                  <a:srgbClr val="0000A4"/>
                </a:solidFill>
                <a:latin typeface="Arial"/>
              </a:rPr>
              <a:t>atividade rítmica 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(delta, teta,alfa ou beta) </a:t>
            </a:r>
            <a:r>
              <a:rPr lang="pt-BR" sz="2400" spc="-1">
                <a:solidFill>
                  <a:srgbClr val="0000A4"/>
                </a:solidFill>
                <a:latin typeface="Arial"/>
              </a:rPr>
              <a:t>persististe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 </a:t>
            </a:r>
            <a:r>
              <a:rPr lang="pt-BR" sz="2400" spc="-1">
                <a:solidFill>
                  <a:srgbClr val="0000A4"/>
                </a:solidFill>
                <a:latin typeface="Arial"/>
              </a:rPr>
              <a:t>localizada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 por mais de 10 seg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                    -surtos de supressão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                   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</a:t>
            </a:r>
            <a:r>
              <a:rPr lang="pt-BR" sz="2400" b="1" spc="-1">
                <a:solidFill>
                  <a:srgbClr val="FFFF00"/>
                </a:solidFill>
                <a:latin typeface="Arial"/>
              </a:rPr>
              <a:t>Ativ. Interictal</a:t>
            </a:r>
            <a:r>
              <a:rPr lang="pt-BR" sz="2400" b="1" spc="-1">
                <a:solidFill>
                  <a:srgbClr val="FFFFFF"/>
                </a:solidFill>
                <a:latin typeface="Arial"/>
              </a:rPr>
              <a:t>:  -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Ondas agudas em trens e </a:t>
            </a:r>
            <a:r>
              <a:rPr lang="pt-BR" sz="2400" spc="-1">
                <a:solidFill>
                  <a:srgbClr val="0000A4"/>
                </a:solidFill>
                <a:latin typeface="Arial"/>
              </a:rPr>
              <a:t>repetitiva em uma área</a:t>
            </a:r>
            <a:r>
              <a:rPr lang="pt-BR" sz="2400" spc="-1">
                <a:solidFill>
                  <a:srgbClr val="FFFFFF"/>
                </a:solidFill>
                <a:latin typeface="Arial"/>
              </a:rPr>
              <a:t>.  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400" spc="-1">
                <a:solidFill>
                  <a:srgbClr val="FFFFFF"/>
                </a:solidFill>
                <a:latin typeface="Arial"/>
              </a:rPr>
              <a:t>                                    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400" b="1" spc="-1">
                <a:solidFill>
                  <a:srgbClr val="FFFFFF"/>
                </a:solidFill>
                <a:latin typeface="Arial"/>
              </a:rPr>
              <a:t>Monitorização por vídeo-EEG: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479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400" b="1" spc="-1">
                <a:solidFill>
                  <a:srgbClr val="FFFFFF"/>
                </a:solidFill>
                <a:latin typeface="Arial"/>
              </a:rPr>
              <a:t>Monitorização poligráfica: padrão ouro.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Diferencial: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Tremores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Mioclonias benignas do sono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Hiperexitabilidade</a:t>
            </a:r>
            <a:r>
              <a:rPr lang="pt-BR" spc="-1">
                <a:solidFill>
                  <a:srgbClr val="FFFFFF"/>
                </a:solidFill>
                <a:latin typeface="Arial"/>
              </a:rPr>
              <a:t> 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pic>
        <p:nvPicPr>
          <p:cNvPr id="229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95288" y="188913"/>
            <a:ext cx="8496300" cy="640715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29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pic>
        <p:nvPicPr>
          <p:cNvPr id="231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8567738" cy="6119813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1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pic>
        <p:nvPicPr>
          <p:cNvPr id="233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3375"/>
            <a:ext cx="8567738" cy="611822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pic>
        <p:nvPicPr>
          <p:cNvPr id="235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2413" y="188913"/>
            <a:ext cx="8710612" cy="6053137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5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pic>
        <p:nvPicPr>
          <p:cNvPr id="237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339975" y="620713"/>
            <a:ext cx="4462463" cy="547687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7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Shape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95513" y="476250"/>
            <a:ext cx="4751387" cy="5692775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9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z="3600" b="1" spc="-1">
                <a:solidFill>
                  <a:srgbClr val="B7E7FF"/>
                </a:solidFill>
                <a:latin typeface="Arial"/>
              </a:rPr>
              <a:t>Tremores da hiperexcitabilidade x crises clonicas focais</a:t>
            </a:r>
            <a:endParaRPr lang="pt-BR" sz="3600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41" name="PlaceHolder 2"/>
          <p:cNvSpPr>
            <a:spLocks noGrp="1"/>
          </p:cNvSpPr>
          <p:nvPr>
            <p:ph idx="4294967295"/>
          </p:nvPr>
        </p:nvSpPr>
        <p:spPr>
          <a:xfrm>
            <a:off x="468313" y="1628775"/>
            <a:ext cx="8228012" cy="4524375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0" eaLnBrk="1" fontAlgn="auto" hangingPunct="1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      </a:t>
            </a:r>
            <a:r>
              <a:rPr lang="pt-BR" sz="1600" b="1" i="1" spc="-1">
                <a:solidFill>
                  <a:srgbClr val="FFFFFF"/>
                </a:solidFill>
                <a:latin typeface="Arial"/>
              </a:rPr>
              <a:t>Clinica                                         hiperex                             crise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1600" b="1" spc="-1">
                <a:solidFill>
                  <a:srgbClr val="FFFFFF"/>
                </a:solidFill>
                <a:latin typeface="Arial"/>
              </a:rPr>
              <a:t>  </a:t>
            </a:r>
            <a:r>
              <a:rPr lang="pt-BR" sz="2000" b="1" spc="-1">
                <a:solidFill>
                  <a:srgbClr val="FFFFFF"/>
                </a:solidFill>
                <a:latin typeface="Arial"/>
              </a:rPr>
              <a:t>Desvio ocular                          -                               +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                                                 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Estímulos ext                          +                              -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                          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Mov. Predomin.                  Tremor            Abalos  clônicos         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                                                                       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Reposicionamento                +                               -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do membro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Alterações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Autonômicas                          -                                +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                                                                                          ( volpe,2001)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EEG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43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Alterações com correlação eletrográficas consistente</a:t>
            </a:r>
            <a:r>
              <a:rPr lang="pt-BR" sz="2400" b="1" spc="-1">
                <a:solidFill>
                  <a:srgbClr val="FFFFFF"/>
                </a:solidFill>
                <a:latin typeface="Arial"/>
              </a:rPr>
              <a:t>:</a:t>
            </a:r>
            <a:endParaRPr lang="pt-BR" sz="24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Clonica: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 focal, multifocal, hemiconvulsão, 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Axial.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Tonica: focal (flexão assimétrica do tronco, </a:t>
            </a:r>
            <a:r>
              <a:rPr lang="pt-BR" sz="2800" b="1" spc="-1">
                <a:solidFill>
                  <a:srgbClr val="FFFFFF"/>
                </a:solidFill>
                <a:latin typeface="Arial"/>
              </a:rPr>
              <a:t>desvio ocular fixo)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Mioclonica: generalizada ou bilateral e  focal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Espasmos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Apneias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EEG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45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S</a:t>
            </a:r>
            <a:r>
              <a:rPr lang="pt-BR" sz="2800" b="1" spc="-1">
                <a:solidFill>
                  <a:srgbClr val="FFFF00"/>
                </a:solidFill>
                <a:latin typeface="Arial"/>
              </a:rPr>
              <a:t>em correlação eletrográfica consistente</a:t>
            </a:r>
            <a:r>
              <a:rPr lang="pt-BR" sz="2800" b="1" spc="-1">
                <a:solidFill>
                  <a:srgbClr val="FFFFFF"/>
                </a:solidFill>
                <a:latin typeface="Arial"/>
              </a:rPr>
              <a:t>: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 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   (Reflexos primitivos do tronco encefálico, desencadeada por estímulos ou suprimidos por reposicionamento dos membros.)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Mioclonica focal e multifocais.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Generalizada tônica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Sutis 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Automatismos motores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EEG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b="1" spc="-1">
                <a:solidFill>
                  <a:srgbClr val="FFFF00"/>
                </a:solidFill>
                <a:latin typeface="Arial"/>
              </a:rPr>
              <a:t>Crises eletrográficas</a:t>
            </a:r>
            <a:r>
              <a:rPr lang="pt-BR" b="1" spc="-1">
                <a:solidFill>
                  <a:srgbClr val="FFFFFF"/>
                </a:solidFill>
                <a:latin typeface="Arial"/>
              </a:rPr>
              <a:t>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  (</a:t>
            </a:r>
            <a:r>
              <a:rPr lang="pt-BR" b="1" spc="-1">
                <a:solidFill>
                  <a:srgbClr val="FFFF00"/>
                </a:solidFill>
                <a:latin typeface="Arial"/>
              </a:rPr>
              <a:t>Sem manifestações clínicas</a:t>
            </a:r>
            <a:r>
              <a:rPr lang="pt-BR" spc="-1">
                <a:solidFill>
                  <a:srgbClr val="FFFFFF"/>
                </a:solidFill>
                <a:latin typeface="Arial"/>
              </a:rPr>
              <a:t>)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Paralização por drogas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DAEs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Encefalopatia grave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www.jped.com.br/conteudo/98-74-05-357/fig02%20-%20pg35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47675"/>
            <a:ext cx="7321550" cy="5716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www.jped.com.br/conteudo/01-77-S115/SNEO12a-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123950"/>
            <a:ext cx="6264275" cy="489585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www.scielo.br/img/fbpe/anp/v60n1/8246f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836613"/>
            <a:ext cx="6767512" cy="532765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2" descr="http://www.neuroclin.com.br/noticias/F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339850"/>
            <a:ext cx="5902325" cy="43195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2" descr="http://bvs.sld.cu/revistas/ped/vol79_01_07/f0107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981075"/>
            <a:ext cx="6911975" cy="5183188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09000" cy="1323975"/>
          </a:xfrm>
        </p:spPr>
        <p:txBody>
          <a:bodyPr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ETIOLOGIA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/>
          </p:nvPr>
        </p:nvSpPr>
        <p:spPr>
          <a:xfrm>
            <a:off x="301625" y="1268413"/>
            <a:ext cx="4192588" cy="4829175"/>
          </a:xfrm>
          <a:noFill/>
        </p:spPr>
        <p:txBody>
          <a:bodyPr spcCol="0" anchor="t">
            <a:noAutofit/>
          </a:bodyPr>
          <a:lstStyle/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SHI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HEMORRAGIAS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AVC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INFECÇÕES INESP</a:t>
            </a:r>
            <a:r>
              <a:rPr lang="pt-BR" sz="2800" spc="-1">
                <a:solidFill>
                  <a:srgbClr val="FFFF00"/>
                </a:solidFill>
                <a:latin typeface="Arial"/>
              </a:rPr>
              <a:t>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FFFF00"/>
                </a:solidFill>
                <a:latin typeface="Arial"/>
              </a:rPr>
              <a:t>INFECÇÕES ESPEC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ENCEF HIPERBILIRR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DIST. METABÓLICOS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PIRIDOXINA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ABSTINÊNCIA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ANESTÉSICOS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eaLnBrk="1" fontAlgn="auto" hangingPunct="1">
              <a:spcBef>
                <a:spcPts val="56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104452" name="PlaceHolder 3"/>
          <p:cNvSpPr>
            <a:spLocks noGrp="1"/>
          </p:cNvSpPr>
          <p:nvPr>
            <p:ph/>
          </p:nvPr>
        </p:nvSpPr>
        <p:spPr>
          <a:xfrm>
            <a:off x="4648200" y="1339850"/>
            <a:ext cx="4192588" cy="4967288"/>
          </a:xfrm>
          <a:noFill/>
          <a:ln/>
        </p:spPr>
        <p:txBody>
          <a:bodyPr anchor="t"/>
          <a:lstStyle/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b="1" smtClean="0">
                <a:solidFill>
                  <a:srgbClr val="FFFF00"/>
                </a:solidFill>
              </a:rPr>
              <a:t>MALFORMAÇÕES SNC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smtClean="0">
                <a:solidFill>
                  <a:srgbClr val="FFFFFF"/>
                </a:solidFill>
              </a:rPr>
              <a:t>S. NEUROCUTANEAS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smtClean="0">
                <a:solidFill>
                  <a:srgbClr val="FFFFFF"/>
                </a:solidFill>
              </a:rPr>
              <a:t>CNBF(Conv. Neonatais Benignas Familiares)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smtClean="0">
                <a:solidFill>
                  <a:srgbClr val="FFFFFF"/>
                </a:solidFill>
              </a:rPr>
              <a:t>CNB (Conv. Neonatais Benignas)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smtClean="0">
                <a:solidFill>
                  <a:srgbClr val="FFFFFF"/>
                </a:solidFill>
              </a:rPr>
              <a:t>ENC. EPIL INF PRECOCE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  <a:buClr>
                <a:srgbClr val="FFCC00"/>
              </a:buClr>
              <a:buFont typeface="Wingdings" pitchFamily="2" charset="2"/>
              <a:buChar char=""/>
            </a:pPr>
            <a:r>
              <a:rPr lang="pt-BR" sz="2800" smtClean="0">
                <a:solidFill>
                  <a:srgbClr val="FFFFFF"/>
                </a:solidFill>
              </a:rPr>
              <a:t>ENC. MIOCLON PRECOCE</a:t>
            </a:r>
            <a:endParaRPr lang="pt-BR" sz="2800" smtClean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ts val="563"/>
              </a:spcBef>
            </a:pPr>
            <a:endParaRPr lang="pt-BR" sz="28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 </a:t>
            </a:r>
            <a:r>
              <a:rPr lang="pt-BR" b="1" spc="-1">
                <a:solidFill>
                  <a:srgbClr val="B7E7FF"/>
                </a:solidFill>
                <a:latin typeface="Arial"/>
              </a:rPr>
              <a:t>EXAMES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5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Glicemia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Calcemia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Magnesemia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Piridoxina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Gasimetria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C00000"/>
                </a:solidFill>
                <a:latin typeface="Arial"/>
              </a:rPr>
              <a:t>Amônia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C00000"/>
                </a:solidFill>
                <a:latin typeface="Arial"/>
              </a:rPr>
              <a:t>Lactato 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LCR.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Sorologias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spc="-1">
                <a:solidFill>
                  <a:srgbClr val="C00000"/>
                </a:solidFill>
                <a:latin typeface="Arial"/>
              </a:rPr>
              <a:t>CK-bb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z="4000" spc="-1">
                <a:solidFill>
                  <a:srgbClr val="B7E7FF"/>
                </a:solidFill>
                <a:latin typeface="Arial"/>
              </a:rPr>
              <a:t>Outros exames complementares</a:t>
            </a:r>
            <a:endParaRPr lang="pt-BR" sz="4000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59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Ecografia transfontanelar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Doppler transcraniano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Tomografia computadorizada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C00000"/>
                </a:solidFill>
                <a:latin typeface="Arial"/>
              </a:rPr>
              <a:t>Ressonância magnética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spc="-1">
                <a:solidFill>
                  <a:srgbClr val="FFFFFF"/>
                </a:solidFill>
                <a:latin typeface="Arial"/>
              </a:rPr>
              <a:t>Espectroscopia por RNM.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b="1" spc="-1">
                <a:solidFill>
                  <a:srgbClr val="B7E7FF"/>
                </a:solidFill>
                <a:latin typeface="Arial"/>
              </a:rPr>
              <a:t>Tratamento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61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Causa básica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Tratamento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63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b="1" i="1" spc="-1">
                <a:solidFill>
                  <a:srgbClr val="FFFF00"/>
                </a:solidFill>
                <a:latin typeface="Arial"/>
              </a:rPr>
              <a:t>Fenobarbital: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Droga de eleição em RNs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M.A: Aumenta a inibição do GABA,reduz o afluxo de cálcio intracelular, varre os radicais livres e diminui a taxa metabólica do cérebro.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Nível Sérico de 15 a 40 </a:t>
            </a:r>
            <a:r>
              <a:rPr lang="en-US" spc="-1">
                <a:solidFill>
                  <a:srgbClr val="FFFFFF"/>
                </a:solidFill>
                <a:latin typeface="Arial"/>
              </a:rPr>
              <a:t>µg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Hematológicas, insuficiência hepática, concentração, QI, Hiperatividade.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algn="just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tratamento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65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b="1" i="1" spc="-1">
                <a:solidFill>
                  <a:srgbClr val="FFFF00"/>
                </a:solidFill>
                <a:latin typeface="Arial"/>
              </a:rPr>
              <a:t>Fenitoina/fosfenitoina: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Apresenta oscilações nos níveis séricos em RNs. 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Tem eficácia similar ao PB. Se utilizada isoladamente = 45%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PB+ PHT = eficácia de 60%.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Nível sérico = 10 a 20</a:t>
            </a:r>
            <a:r>
              <a:rPr lang="en-US" spc="-1">
                <a:solidFill>
                  <a:srgbClr val="FFFFFF"/>
                </a:solidFill>
                <a:latin typeface="Arial"/>
              </a:rPr>
              <a:t>µgml.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tratamento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6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spc="-1">
                <a:solidFill>
                  <a:srgbClr val="FFFF00"/>
                </a:solidFill>
                <a:latin typeface="Arial"/>
              </a:rPr>
              <a:t>Benzodiazepínicos: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i="1" spc="-1">
                <a:solidFill>
                  <a:srgbClr val="FFFFFF"/>
                </a:solidFill>
                <a:latin typeface="Arial"/>
              </a:rPr>
              <a:t>Diazepan: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 se associado ao PB=efeito depressor cumulativo, tem eliminação lenta e prejudica a avaliação clínica.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2800" b="1" i="1" spc="-1">
                <a:solidFill>
                  <a:srgbClr val="FFFFFF"/>
                </a:solidFill>
                <a:latin typeface="Arial"/>
              </a:rPr>
              <a:t>Midazolan: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 EME, infusão contínua sem oscilações no nível sérico, eliminação rápida, e retirada 3 a 4 dias do controle da CC.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algn="just" eaLnBrk="1" fontAlgn="auto" hangingPunct="1"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i="1" spc="-1">
                <a:solidFill>
                  <a:srgbClr val="FFFFFF"/>
                </a:solidFill>
                <a:latin typeface="Arial"/>
              </a:rPr>
              <a:t>Lorazepan:</a:t>
            </a:r>
            <a:r>
              <a:rPr lang="pt-BR" sz="2800" spc="-1">
                <a:solidFill>
                  <a:srgbClr val="FFFFFF"/>
                </a:solidFill>
                <a:latin typeface="Arial"/>
              </a:rPr>
              <a:t> 0,05 a 0,10mg/kg IV em 2 a 5 min.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algn="just" eaLnBrk="1" fontAlgn="auto" hangingPunct="1"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tratamento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69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b="1" i="1" spc="-1">
                <a:solidFill>
                  <a:srgbClr val="FFFF00"/>
                </a:solidFill>
                <a:latin typeface="Arial"/>
              </a:rPr>
              <a:t>Tiopental: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EME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Monitorização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Ataque: 10 mg/kg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Manutenção: 0,5 a 5 mg/kg/hora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Controle encefalografico.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Outras DAEs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71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Primidona: 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Oxcrbazepina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Ac. Valpróico (ev e vr): → hiperamonemia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Clonazepan: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Lidocaina: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Vigabatrina: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Topiramato: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Lamotrigina: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LEVETIRACETAM: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Quando retirar as DAES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73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Depende do diagnóstico e prognóstico.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CC por asfixia= recorrência de 30% no 1ºano de vida.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Anormalidades no EEG, USG e exame neurológico  = significância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EEG normal na 1ºa semana de vida e exame neurológico normal = menor risco de recorrência a longo prazo. 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8013" cy="776287"/>
          </a:xfrm>
        </p:spPr>
        <p:txBody>
          <a:bodyPr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Retirada da medicação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idx="4294967295"/>
          </p:nvPr>
        </p:nvSpPr>
        <p:spPr>
          <a:xfrm>
            <a:off x="0" y="1125538"/>
            <a:ext cx="8228013" cy="5254625"/>
          </a:xfrm>
        </p:spPr>
        <p:txBody>
          <a:bodyPr numCol="1" spcCol="0">
            <a:noAutofit/>
          </a:bodyPr>
          <a:lstStyle/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i="1" spc="-1">
                <a:solidFill>
                  <a:srgbClr val="FFFFFF"/>
                </a:solidFill>
                <a:latin typeface="Arial"/>
              </a:rPr>
              <a:t>RN:</a:t>
            </a:r>
            <a:r>
              <a:rPr lang="pt-BR" sz="2800" b="1" spc="-1">
                <a:solidFill>
                  <a:srgbClr val="FFFFFF"/>
                </a:solidFill>
                <a:latin typeface="Arial"/>
              </a:rPr>
              <a:t> Ex.N. normal→EEG normal→ retirar a DAE.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RN: Ex.N. normal→</a:t>
            </a:r>
            <a:r>
              <a:rPr lang="pt-BR" sz="2400" b="1" spc="-1">
                <a:solidFill>
                  <a:srgbClr val="FFFFFF"/>
                </a:solidFill>
                <a:latin typeface="Arial"/>
              </a:rPr>
              <a:t>EEG anormal</a:t>
            </a:r>
            <a:r>
              <a:rPr lang="pt-BR" sz="2800" b="1" spc="-1">
                <a:solidFill>
                  <a:srgbClr val="FFFFFF"/>
                </a:solidFill>
                <a:latin typeface="Arial"/>
              </a:rPr>
              <a:t>→manter se possível uma única DAE.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1 m: Ex.N. Normal e EEG normal→ retirar a DAE.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1 m: Ex.N. anormal→EEG normal→ retirar a DAE. 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80000"/>
              </a:lnSpc>
              <a:spcBef>
                <a:spcPts val="56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z="2800" b="1" spc="-1">
                <a:solidFill>
                  <a:srgbClr val="FFFFFF"/>
                </a:solidFill>
                <a:latin typeface="Arial"/>
              </a:rPr>
              <a:t>1m: Ex.N. anormal →EEG anormal→ manter a DAE.</a:t>
            </a:r>
            <a:endParaRPr lang="pt-BR" sz="2800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z="2000" b="1" spc="-1">
                <a:solidFill>
                  <a:srgbClr val="FFFFFF"/>
                </a:solidFill>
                <a:latin typeface="Arial"/>
              </a:rPr>
              <a:t>                                                                                     (Gherpelli, 2003)</a:t>
            </a:r>
            <a:endParaRPr lang="pt-BR" sz="20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Acompanhamento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Com ou sem medicação: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pc="-1">
                <a:solidFill>
                  <a:srgbClr val="FF0000"/>
                </a:solidFill>
                <a:latin typeface="Arial"/>
              </a:rPr>
              <a:t>Marcos</a:t>
            </a:r>
            <a:r>
              <a:rPr lang="pt-BR" spc="-1">
                <a:solidFill>
                  <a:srgbClr val="FFFFFF"/>
                </a:solidFill>
                <a:latin typeface="Arial"/>
              </a:rPr>
              <a:t> estabelecidos do desenvolvimento neuro-psico-motor no primeiro ano de vida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pc="-1">
                <a:solidFill>
                  <a:srgbClr val="FF0000"/>
                </a:solidFill>
                <a:latin typeface="Arial"/>
              </a:rPr>
              <a:t>Após, pelo menos anual até o final da alfabetização.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Neuropatia estabelecida</a:t>
            </a:r>
            <a:r>
              <a:rPr lang="pt-BR" spc="-1">
                <a:solidFill>
                  <a:srgbClr val="FFFFFF"/>
                </a:solidFill>
                <a:latin typeface="Arial"/>
              </a:rPr>
              <a:t>: sem prazo definido.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controvérsias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Todas as crises eletrográficas sem manifestações clínicas devem ser tratadas?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Fenobarbital, quando retira-lo?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1m: Ex.N. normal e EEG anormal ?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conclusão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81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Aumentar o tempo de </a:t>
            </a:r>
            <a:r>
              <a:rPr lang="pt-BR" spc="-1">
                <a:solidFill>
                  <a:srgbClr val="FFFF00"/>
                </a:solidFill>
                <a:latin typeface="Arial"/>
              </a:rPr>
              <a:t>observação</a:t>
            </a:r>
            <a:r>
              <a:rPr lang="pt-BR" spc="-1">
                <a:solidFill>
                  <a:srgbClr val="FFFFFF"/>
                </a:solidFill>
                <a:latin typeface="Arial"/>
              </a:rPr>
              <a:t> à beira do leito.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Utilizar de algumas </a:t>
            </a:r>
            <a:r>
              <a:rPr lang="pt-BR" spc="-1">
                <a:solidFill>
                  <a:srgbClr val="FFFF00"/>
                </a:solidFill>
                <a:latin typeface="Arial"/>
              </a:rPr>
              <a:t>manobras auxiliares</a:t>
            </a:r>
            <a:r>
              <a:rPr lang="pt-BR" spc="-1">
                <a:solidFill>
                  <a:srgbClr val="FFFFFF"/>
                </a:solidFill>
                <a:latin typeface="Arial"/>
              </a:rPr>
              <a:t>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00"/>
                </a:solidFill>
                <a:latin typeface="Arial"/>
              </a:rPr>
              <a:t>Necessidade de exames complementares</a:t>
            </a:r>
            <a:r>
              <a:rPr lang="pt-BR" spc="-1">
                <a:solidFill>
                  <a:srgbClr val="FFFFFF"/>
                </a:solidFill>
                <a:latin typeface="Arial"/>
              </a:rPr>
              <a:t>.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Quando e como introduzir as DAEs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tabLst>
                <a:tab pos="0" algn="l"/>
              </a:tabLst>
              <a:defRPr/>
            </a:pPr>
            <a:r>
              <a:rPr lang="pt-BR" spc="-1">
                <a:solidFill>
                  <a:srgbClr val="FFFFFF"/>
                </a:solidFill>
                <a:latin typeface="Arial"/>
              </a:rPr>
              <a:t>Quando e como retirar as DAEs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  <a:p>
            <a:pPr marL="343080" indent="0" eaLnBrk="1" fontAlgn="auto" hangingPunct="1">
              <a:lnSpc>
                <a:spcPct val="90000"/>
              </a:lnSpc>
              <a:spcBef>
                <a:spcPts val="641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9F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 spc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pt-BR" spc="-1">
                <a:solidFill>
                  <a:srgbClr val="B7E7FF"/>
                </a:solidFill>
                <a:latin typeface="Arial"/>
              </a:rPr>
              <a:t>REFERENCIAS</a:t>
            </a:r>
            <a:endParaRPr lang="pt-BR" spc="-1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283" name="PlaceHolder 2"/>
          <p:cNvSpPr>
            <a:spLocks noGrp="1"/>
          </p:cNvSpPr>
          <p:nvPr>
            <p:ph idx="4294967295"/>
          </p:nvPr>
        </p:nvSpPr>
        <p:spPr>
          <a:xfrm>
            <a:off x="301625" y="1676400"/>
            <a:ext cx="8539163" cy="4421188"/>
          </a:xfrm>
        </p:spPr>
        <p:txBody>
          <a:bodyPr lIns="90000" tIns="45000" rIns="90000" bIns="45000" numCol="1" spcCol="0">
            <a:noAutofit/>
          </a:bodyPr>
          <a:lstStyle/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1. Manual de Neurologia Infantil, Fonseca L.F.; CunhaF,J.M.;Nahim,M.J.S,2006 cap 6. pag: 77-86. Guanabara Koogan, Rio de Janeiro.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2. Epilepsia, Infância Adolescência, Manzena, M.L.G; Gherpelli, J.L.D. 2003 cap 5.1 pag:191-203. Ed. Lemos, São Paulo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3. Neurology of the Newborn, Volpe J.J.,2001, cap 5. pag: 178-214.  Fourth edition. Saunders, Philadelphia.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4. Valor prognóstico do EEG com padrão de surto-supressão não reativo associado a convulsões neonatais, Nunes, M.L.; Giraldes,M.M.;Pinho, A.P.; Costa, J.C. Arq Neuro-Psiquiatr, 2005, vol. 63, n 1, pp 14-19.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5. Convulsões no período neonatal, Costa JC; Nunes ML, Jornal de Pediatria, Supl. 1, 2001;77 – S115-S122.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6. Estudo clínico comparativo das convulsões neonatais entre recém nascidos pretermo e termo, Holanda, Manoel R.R.; Melo A.N., Arq Neuro-Psiquiatr. 2006, VOL 64, N1, pp. 45-50.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343080" indent="-34308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FFCC00"/>
              </a:buClr>
              <a:buFont typeface="Wingdings" charset="2"/>
              <a:buChar char=""/>
              <a:defRPr/>
            </a:pPr>
            <a:r>
              <a:rPr lang="pt-BR" sz="1600" spc="-1">
                <a:solidFill>
                  <a:srgbClr val="FFFFFF"/>
                </a:solidFill>
                <a:latin typeface="Arial"/>
              </a:rPr>
              <a:t>7. EEG na prática Clínica, Montenegro M.A., 2001, pp 125-149 Lemos Editorial São Paulo.</a:t>
            </a:r>
            <a:endParaRPr lang="pt-BR" sz="1600" spc="-1">
              <a:solidFill>
                <a:sysClr val="windowText" lastClr="000000"/>
              </a:solidFill>
              <a:latin typeface="Arial"/>
            </a:endParaRPr>
          </a:p>
          <a:p>
            <a:pPr marL="0" indent="0" eaLnBrk="1" fontAlgn="auto" hangingPunct="1">
              <a:spcBef>
                <a:spcPts val="320"/>
              </a:spcBef>
              <a:spcAft>
                <a:spcPts val="0"/>
              </a:spcAft>
              <a:buFontTx/>
              <a:buNone/>
              <a:tabLst>
                <a:tab pos="0" algn="l"/>
              </a:tabLst>
              <a:defRPr/>
            </a:pPr>
            <a:endParaRPr lang="pt-BR" sz="1600" spc="-1">
              <a:solidFill>
                <a:sysClr val="windowText" lastClr="000000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PlaceHolder 1"/>
          <p:cNvSpPr>
            <a:spLocks noGrp="1"/>
          </p:cNvSpPr>
          <p:nvPr>
            <p:ph type="title" idx="4294967295"/>
          </p:nvPr>
        </p:nvSpPr>
        <p:spPr>
          <a:xfrm>
            <a:off x="301625" y="228600"/>
            <a:ext cx="8509000" cy="1323975"/>
          </a:xfrm>
        </p:spPr>
        <p:txBody>
          <a:bodyPr lIns="90000" tIns="45000" rIns="90000" bIns="45000"/>
          <a:lstStyle/>
          <a:p>
            <a:pPr eaLnBrk="1" hangingPunct="1">
              <a:tabLst>
                <a:tab pos="0" algn="l"/>
              </a:tabLst>
            </a:pPr>
            <a:r>
              <a:rPr lang="pt-BR" smtClean="0">
                <a:solidFill>
                  <a:srgbClr val="FFFF00"/>
                </a:solidFill>
              </a:rPr>
              <a:t>OBRIGADO</a:t>
            </a:r>
            <a:r>
              <a:rPr lang="pt-BR" smtClean="0">
                <a:solidFill>
                  <a:srgbClr val="B7E7FF"/>
                </a:solidFill>
              </a:rPr>
              <a:t>!</a:t>
            </a:r>
            <a:endParaRPr lang="pt-BR" smtClean="0">
              <a:solidFill>
                <a:srgbClr val="000000"/>
              </a:solidFill>
            </a:endParaRPr>
          </a:p>
        </p:txBody>
      </p:sp>
      <p:pic>
        <p:nvPicPr>
          <p:cNvPr id="13414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1440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Nuvens">
  <a:themeElements>
    <a:clrScheme name="Nuven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uvens">
  <a:themeElements>
    <a:clrScheme name="Nuven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uvens">
  <a:themeElements>
    <a:clrScheme name="Nuven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Nuvens">
  <a:themeElements>
    <a:clrScheme name="Nuven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uvens">
  <a:themeElements>
    <a:clrScheme name="Nuven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862</TotalTime>
  <Words>1032</Words>
  <Application>Microsoft Office PowerPoint</Application>
  <PresentationFormat>Presentación en pantalla (4:3)</PresentationFormat>
  <Paragraphs>278</Paragraphs>
  <Slides>42</Slides>
  <Notes>23</Notes>
  <HiddenSlides>0</HiddenSlides>
  <MMClips>6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Modelo de design</vt:lpstr>
      </vt:variant>
      <vt:variant>
        <vt:i4>65</vt:i4>
      </vt:variant>
      <vt:variant>
        <vt:lpstr>Títulos de slides</vt:lpstr>
      </vt:variant>
      <vt:variant>
        <vt:i4>42</vt:i4>
      </vt:variant>
    </vt:vector>
  </HeadingPairs>
  <TitlesOfParts>
    <vt:vector size="112" baseType="lpstr">
      <vt:lpstr>Arial</vt:lpstr>
      <vt:lpstr>DejaVu Sans</vt:lpstr>
      <vt:lpstr>Times New Roman</vt:lpstr>
      <vt:lpstr>Nosifer</vt:lpstr>
      <vt:lpstr>Wingdings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Nuvens</vt:lpstr>
      <vt:lpstr>Convulsões no período neonatal</vt:lpstr>
      <vt:lpstr>Introdução</vt:lpstr>
      <vt:lpstr> Alterações Fisiopatológicas</vt:lpstr>
      <vt:lpstr>Classificação Clinica</vt:lpstr>
      <vt:lpstr>Slide 5</vt:lpstr>
      <vt:lpstr>Slide 6</vt:lpstr>
      <vt:lpstr>Slide 7</vt:lpstr>
      <vt:lpstr>Slide 8</vt:lpstr>
      <vt:lpstr>Eletroencefalografia</vt:lpstr>
      <vt:lpstr>Diferencial:</vt:lpstr>
      <vt:lpstr>Slide 11</vt:lpstr>
      <vt:lpstr>Slide 12</vt:lpstr>
      <vt:lpstr>Slide 13</vt:lpstr>
      <vt:lpstr>Slide 14</vt:lpstr>
      <vt:lpstr>Slide 15</vt:lpstr>
      <vt:lpstr>Slide 16</vt:lpstr>
      <vt:lpstr>Tremores da hiperexcitabilidade x crises clonicas focais</vt:lpstr>
      <vt:lpstr>EEG</vt:lpstr>
      <vt:lpstr>EEG</vt:lpstr>
      <vt:lpstr>EEG</vt:lpstr>
      <vt:lpstr>Slide 21</vt:lpstr>
      <vt:lpstr>Slide 22</vt:lpstr>
      <vt:lpstr>Slide 23</vt:lpstr>
      <vt:lpstr>Slide 24</vt:lpstr>
      <vt:lpstr>Slide 25</vt:lpstr>
      <vt:lpstr>ETIOLOGIA</vt:lpstr>
      <vt:lpstr> EXAMES</vt:lpstr>
      <vt:lpstr>Outros exames complementares</vt:lpstr>
      <vt:lpstr>Tratamento</vt:lpstr>
      <vt:lpstr>Tratamento</vt:lpstr>
      <vt:lpstr>tratamento</vt:lpstr>
      <vt:lpstr>Slide 32</vt:lpstr>
      <vt:lpstr>tratamento</vt:lpstr>
      <vt:lpstr>tratamento</vt:lpstr>
      <vt:lpstr>Outras DAEs</vt:lpstr>
      <vt:lpstr>Quando retirar as DAES</vt:lpstr>
      <vt:lpstr>Retirada da medicação</vt:lpstr>
      <vt:lpstr>Acompanhamento</vt:lpstr>
      <vt:lpstr>controvérsias</vt:lpstr>
      <vt:lpstr>conclusão</vt:lpstr>
      <vt:lpstr>REFERENCIAS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Convulsões no período neonatal</dc:title>
  <dc:creator>Sergio</dc:creator>
  <cp:lastModifiedBy>pmargotto@gmail.com</cp:lastModifiedBy>
  <cp:revision>65</cp:revision>
  <dcterms:created xsi:type="dcterms:W3CDTF">2009-10-04T19:29:45Z</dcterms:created>
  <dcterms:modified xsi:type="dcterms:W3CDTF">2023-08-23T18:15:32Z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MClips">
    <vt:i4>6</vt:i4>
  </property>
  <property fmtid="{D5CDD505-2E9C-101B-9397-08002B2CF9AE}" pid="3" name="Notes">
    <vt:i4>23</vt:i4>
  </property>
  <property fmtid="{D5CDD505-2E9C-101B-9397-08002B2CF9AE}" pid="4" name="PresentationFormat">
    <vt:lpwstr>Apresentação na tela (4:3)</vt:lpwstr>
  </property>
  <property fmtid="{D5CDD505-2E9C-101B-9397-08002B2CF9AE}" pid="5" name="Slides">
    <vt:i4>37</vt:i4>
  </property>
</Properties>
</file>