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theme/themeOverride1.xml" ContentType="application/vnd.openxmlformats-officedocument.themeOverr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Default Extension="jpeg" ContentType="image/jpeg"/>
  <Override PartName="/ppt/slideLayouts/slideLayout3.xml" ContentType="application/vnd.openxmlformats-officedocument.presentationml.slideLayout+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ppt/theme/themeOverride2.xml" ContentType="application/vnd.openxmlformats-officedocument.themeOverride+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5"/>
  </p:notesMasterIdLst>
  <p:sldIdLst>
    <p:sldId id="256" r:id="rId2"/>
    <p:sldId id="260" r:id="rId3"/>
    <p:sldId id="257" r:id="rId4"/>
    <p:sldId id="258" r:id="rId5"/>
    <p:sldId id="284" r:id="rId6"/>
    <p:sldId id="261" r:id="rId7"/>
    <p:sldId id="259" r:id="rId8"/>
    <p:sldId id="262" r:id="rId9"/>
    <p:sldId id="263" r:id="rId10"/>
    <p:sldId id="264" r:id="rId11"/>
    <p:sldId id="265" r:id="rId12"/>
    <p:sldId id="266" r:id="rId13"/>
    <p:sldId id="267" r:id="rId14"/>
    <p:sldId id="269" r:id="rId15"/>
    <p:sldId id="268" r:id="rId16"/>
    <p:sldId id="270" r:id="rId17"/>
    <p:sldId id="271" r:id="rId18"/>
    <p:sldId id="272" r:id="rId19"/>
    <p:sldId id="274" r:id="rId20"/>
    <p:sldId id="275" r:id="rId21"/>
    <p:sldId id="276" r:id="rId22"/>
    <p:sldId id="277" r:id="rId23"/>
    <p:sldId id="278" r:id="rId24"/>
    <p:sldId id="279" r:id="rId25"/>
    <p:sldId id="280" r:id="rId26"/>
    <p:sldId id="281" r:id="rId27"/>
    <p:sldId id="283" r:id="rId28"/>
    <p:sldId id="285" r:id="rId29"/>
    <p:sldId id="286" r:id="rId30"/>
    <p:sldId id="287" r:id="rId31"/>
    <p:sldId id="288" r:id="rId32"/>
    <p:sldId id="289" r:id="rId33"/>
    <p:sldId id="282" r:id="rId34"/>
  </p:sldIdLst>
  <p:sldSz cx="9144000" cy="6858000" type="screen4x3"/>
  <p:notesSz cx="6858000" cy="9144000"/>
  <p:defaultTextStyle>
    <a:defPPr>
      <a:defRPr lang="pt-BR"/>
    </a:defPPr>
    <a:lvl1pPr algn="l" rtl="0" fontAlgn="base">
      <a:spcBef>
        <a:spcPct val="0"/>
      </a:spcBef>
      <a:spcAft>
        <a:spcPct val="0"/>
      </a:spcAft>
      <a:defRPr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Arial" pitchFamily="34" charset="0"/>
        <a:ea typeface="+mn-ea"/>
        <a:cs typeface="Arial" pitchFamily="34" charset="0"/>
      </a:defRPr>
    </a:lvl2pPr>
    <a:lvl3pPr marL="914400" algn="l" rtl="0" fontAlgn="base">
      <a:spcBef>
        <a:spcPct val="0"/>
      </a:spcBef>
      <a:spcAft>
        <a:spcPct val="0"/>
      </a:spcAft>
      <a:defRPr kern="1200">
        <a:solidFill>
          <a:schemeClr val="tx1"/>
        </a:solidFill>
        <a:latin typeface="Arial" pitchFamily="34" charset="0"/>
        <a:ea typeface="+mn-ea"/>
        <a:cs typeface="Arial" pitchFamily="34" charset="0"/>
      </a:defRPr>
    </a:lvl3pPr>
    <a:lvl4pPr marL="1371600" algn="l" rtl="0" fontAlgn="base">
      <a:spcBef>
        <a:spcPct val="0"/>
      </a:spcBef>
      <a:spcAft>
        <a:spcPct val="0"/>
      </a:spcAft>
      <a:defRPr kern="1200">
        <a:solidFill>
          <a:schemeClr val="tx1"/>
        </a:solidFill>
        <a:latin typeface="Arial" pitchFamily="34" charset="0"/>
        <a:ea typeface="+mn-ea"/>
        <a:cs typeface="Arial" pitchFamily="34" charset="0"/>
      </a:defRPr>
    </a:lvl4pPr>
    <a:lvl5pPr marL="1828800" algn="l" rtl="0" fontAlgn="base">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366FF"/>
    <a:srgbClr val="FF3300"/>
    <a:srgbClr val="FF66FF"/>
    <a:srgbClr val="0000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6827" autoAdjust="0"/>
  </p:normalViewPr>
  <p:slideViewPr>
    <p:cSldViewPr>
      <p:cViewPr>
        <p:scale>
          <a:sx n="75" d="100"/>
          <a:sy n="75" d="100"/>
        </p:scale>
        <p:origin x="-1536" y="-245"/>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pt-BR"/>
          </a:p>
        </p:txBody>
      </p:sp>
      <p:sp>
        <p:nvSpPr>
          <p:cNvPr id="3" name="Espaço Reservado para Data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a:latin typeface="+mn-lt"/>
                <a:cs typeface="+mn-cs"/>
              </a:defRPr>
            </a:lvl1pPr>
          </a:lstStyle>
          <a:p>
            <a:pPr>
              <a:defRPr/>
            </a:pPr>
            <a:fld id="{6D457877-90C7-4EE4-8440-F07B777B2091}" type="datetimeFigureOut">
              <a:rPr lang="pt-BR"/>
              <a:pPr>
                <a:defRPr/>
              </a:pPr>
              <a:t>27/12/2015</a:t>
            </a:fld>
            <a:endParaRPr lang="pt-BR"/>
          </a:p>
        </p:txBody>
      </p:sp>
      <p:sp>
        <p:nvSpPr>
          <p:cNvPr id="4" name="Espaço Reservado para Imagem de Slide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pt-BR" noProof="0" smtClean="0"/>
          </a:p>
        </p:txBody>
      </p:sp>
      <p:sp>
        <p:nvSpPr>
          <p:cNvPr id="5" name="Espaço Reservado para Anotações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pt-BR" noProof="0" smtClean="0"/>
              <a:t>Clique para editar os estilos do texto mestre</a:t>
            </a:r>
          </a:p>
          <a:p>
            <a:pPr lvl="1"/>
            <a:r>
              <a:rPr lang="pt-BR" noProof="0" smtClean="0"/>
              <a:t>Segundo nível</a:t>
            </a:r>
          </a:p>
          <a:p>
            <a:pPr lvl="2"/>
            <a:r>
              <a:rPr lang="pt-BR" noProof="0" smtClean="0"/>
              <a:t>Terceiro nível</a:t>
            </a:r>
          </a:p>
          <a:p>
            <a:pPr lvl="3"/>
            <a:r>
              <a:rPr lang="pt-BR" noProof="0" smtClean="0"/>
              <a:t>Quarto nível</a:t>
            </a:r>
          </a:p>
          <a:p>
            <a:pPr lvl="4"/>
            <a:r>
              <a:rPr lang="pt-BR" noProof="0" smtClean="0"/>
              <a:t>Quinto nível</a:t>
            </a:r>
          </a:p>
        </p:txBody>
      </p:sp>
      <p:sp>
        <p:nvSpPr>
          <p:cNvPr id="6" name="Espaço Reservado para Rodapé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pt-BR"/>
          </a:p>
        </p:txBody>
      </p:sp>
      <p:sp>
        <p:nvSpPr>
          <p:cNvPr id="7" name="Espaço Reservado para Número de Slid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a:latin typeface="+mn-lt"/>
                <a:cs typeface="+mn-cs"/>
              </a:defRPr>
            </a:lvl1pPr>
          </a:lstStyle>
          <a:p>
            <a:pPr>
              <a:defRPr/>
            </a:pPr>
            <a:fld id="{5CA0308F-9439-41EF-81FA-0FDF03D7A49C}" type="slidenum">
              <a:rPr lang="pt-BR"/>
              <a:pPr>
                <a:defRPr/>
              </a:pPr>
              <a:t>‹nº›</a:t>
            </a:fld>
            <a:endParaRPr lang="pt-BR"/>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34819"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pt-BR" smtClean="0"/>
              <a:t>Escore de Propensão:</a:t>
            </a:r>
          </a:p>
          <a:p>
            <a:pPr eaLnBrk="1" hangingPunct="1">
              <a:spcBef>
                <a:spcPct val="0"/>
              </a:spcBef>
            </a:pPr>
            <a:r>
              <a:rPr lang="pt-BR" smtClean="0"/>
              <a:t>O pareamento de indivíduos entre os grupos faz com que as distribuições sejam similares, tornando os grupos comparáveis, de forma que as associações estimadas podem ser atribuídas unicamente à intervenção ou ao tratamento. Este trabalho explora o uso do método de escores de propensão no contexto epidemiológico, </a:t>
            </a:r>
          </a:p>
        </p:txBody>
      </p:sp>
      <p:sp>
        <p:nvSpPr>
          <p:cNvPr id="34820" name="Espaço Reservado para Número de Slide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A4C9E3AC-D225-4FBA-8104-D3B6B913ED56}" type="slidenum">
              <a:rPr lang="pt-BR" smtClean="0"/>
              <a:pPr fontAlgn="base">
                <a:spcBef>
                  <a:spcPct val="0"/>
                </a:spcBef>
                <a:spcAft>
                  <a:spcPct val="0"/>
                </a:spcAft>
                <a:defRPr/>
              </a:pPr>
              <a:t>17</a:t>
            </a:fld>
            <a:endParaRPr lang="pt-BR"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35843"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pt-BR" smtClean="0"/>
              <a:t>RR: Risco Exposto/ Risco Controle</a:t>
            </a:r>
          </a:p>
          <a:p>
            <a:pPr eaLnBrk="1" hangingPunct="1">
              <a:spcBef>
                <a:spcPct val="0"/>
              </a:spcBef>
            </a:pPr>
            <a:r>
              <a:rPr lang="pt-BR" smtClean="0"/>
              <a:t>O risco é a probabilidade de ocorrência de certo desfecho. Varia entre 0 e 1 e pode ser transformado em percentual ao se multiplicar por 100.</a:t>
            </a:r>
          </a:p>
        </p:txBody>
      </p:sp>
      <p:sp>
        <p:nvSpPr>
          <p:cNvPr id="35844" name="Espaço Reservado para Número de Slide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48E57F5F-CE76-4D6E-8F8D-C6E2EDF47A37}" type="slidenum">
              <a:rPr lang="pt-BR" smtClean="0"/>
              <a:pPr fontAlgn="base">
                <a:spcBef>
                  <a:spcPct val="0"/>
                </a:spcBef>
                <a:spcAft>
                  <a:spcPct val="0"/>
                </a:spcAft>
                <a:defRPr/>
              </a:pPr>
              <a:t>18</a:t>
            </a:fld>
            <a:endParaRPr lang="pt-BR"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37891"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37892" name="Espaço Reservado para Número de Slide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44186253-CF5E-4494-BDE5-A21CF96E36BA}" type="slidenum">
              <a:rPr lang="pt-BR" smtClean="0"/>
              <a:pPr fontAlgn="base">
                <a:spcBef>
                  <a:spcPct val="0"/>
                </a:spcBef>
                <a:spcAft>
                  <a:spcPct val="0"/>
                </a:spcAft>
                <a:defRPr/>
              </a:pPr>
              <a:t>20</a:t>
            </a:fld>
            <a:endParaRPr lang="pt-BR"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38915"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38916" name="Espaço Reservado para Número de Slide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90F990D1-E77F-4A4A-BCDA-E76CBFC8B0D2}" type="slidenum">
              <a:rPr lang="pt-BR" smtClean="0"/>
              <a:pPr fontAlgn="base">
                <a:spcBef>
                  <a:spcPct val="0"/>
                </a:spcBef>
                <a:spcAft>
                  <a:spcPct val="0"/>
                </a:spcAft>
                <a:defRPr/>
              </a:pPr>
              <a:t>21</a:t>
            </a:fld>
            <a:endParaRPr lang="pt-BR"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39939"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39940" name="Espaço Reservado para Número de Slide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A1CA7D27-D801-4CAC-9D49-943FF33295A5}" type="slidenum">
              <a:rPr lang="pt-BR" smtClean="0"/>
              <a:pPr fontAlgn="base">
                <a:spcBef>
                  <a:spcPct val="0"/>
                </a:spcBef>
                <a:spcAft>
                  <a:spcPct val="0"/>
                </a:spcAft>
                <a:defRPr/>
              </a:pPr>
              <a:t>22</a:t>
            </a:fld>
            <a:endParaRPr lang="pt-BR"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40963"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40964" name="Espaço Reservado para Número de Slide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5DB5F188-E481-4D0F-AFF7-3A6A299A1508}" type="slidenum">
              <a:rPr lang="pt-BR" smtClean="0"/>
              <a:pPr fontAlgn="base">
                <a:spcBef>
                  <a:spcPct val="0"/>
                </a:spcBef>
                <a:spcAft>
                  <a:spcPct val="0"/>
                </a:spcAft>
                <a:defRPr/>
              </a:pPr>
              <a:t>23</a:t>
            </a:fld>
            <a:endParaRPr lang="pt-BR"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41987"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41988" name="Espaço Reservado para Número de Slide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FB0A5415-5EA8-4221-909A-06949074627E}" type="slidenum">
              <a:rPr lang="pt-BR" smtClean="0"/>
              <a:pPr fontAlgn="base">
                <a:spcBef>
                  <a:spcPct val="0"/>
                </a:spcBef>
                <a:spcAft>
                  <a:spcPct val="0"/>
                </a:spcAft>
                <a:defRPr/>
              </a:pPr>
              <a:t>24</a:t>
            </a:fld>
            <a:endParaRPr lang="pt-BR"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43011"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43012" name="Espaço Reservado para Número de Slide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98516151-AF59-4321-AD37-A2D7EFEC5A75}" type="slidenum">
              <a:rPr lang="pt-BR" smtClean="0"/>
              <a:pPr fontAlgn="base">
                <a:spcBef>
                  <a:spcPct val="0"/>
                </a:spcBef>
                <a:spcAft>
                  <a:spcPct val="0"/>
                </a:spcAft>
                <a:defRPr/>
              </a:pPr>
              <a:t>25</a:t>
            </a:fld>
            <a:endParaRPr lang="pt-BR"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44035"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44036" name="Espaço Reservado para Número de Slide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BB26D2DE-DEC8-481C-8311-0B215430CC92}" type="slidenum">
              <a:rPr lang="pt-BR" smtClean="0"/>
              <a:pPr fontAlgn="base">
                <a:spcBef>
                  <a:spcPct val="0"/>
                </a:spcBef>
                <a:spcAft>
                  <a:spcPct val="0"/>
                </a:spcAft>
                <a:defRPr/>
              </a:pPr>
              <a:t>27</a:t>
            </a:fld>
            <a:endParaRPr lang="pt-BR" smtClean="0"/>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Slide de título">
    <p:bg>
      <p:bgRef idx="1002">
        <a:schemeClr val="bg2"/>
      </p:bgRef>
    </p:bg>
    <p:spTree>
      <p:nvGrpSpPr>
        <p:cNvPr id="1" name=""/>
        <p:cNvGrpSpPr/>
        <p:nvPr/>
      </p:nvGrpSpPr>
      <p:grpSpPr>
        <a:xfrm>
          <a:off x="0" y="0"/>
          <a:ext cx="0" cy="0"/>
          <a:chOff x="0" y="0"/>
          <a:chExt cx="0" cy="0"/>
        </a:xfrm>
      </p:grpSpPr>
      <p:sp>
        <p:nvSpPr>
          <p:cNvPr id="4" name="Forma livre 3"/>
          <p:cNvSpPr>
            <a:spLocks/>
          </p:cNvSpPr>
          <p:nvPr/>
        </p:nvSpPr>
        <p:spPr bwMode="auto">
          <a:xfrm>
            <a:off x="-9525" y="-7938"/>
            <a:ext cx="9163050" cy="1041401"/>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5" name="Forma livre 4"/>
          <p:cNvSpPr>
            <a:spLocks/>
          </p:cNvSpPr>
          <p:nvPr/>
        </p:nvSpPr>
        <p:spPr bwMode="auto">
          <a:xfrm>
            <a:off x="4381500" y="-7938"/>
            <a:ext cx="4762500" cy="638176"/>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grpSp>
        <p:nvGrpSpPr>
          <p:cNvPr id="6" name="Grupo 1"/>
          <p:cNvGrpSpPr>
            <a:grpSpLocks/>
          </p:cNvGrpSpPr>
          <p:nvPr/>
        </p:nvGrpSpPr>
        <p:grpSpPr bwMode="auto">
          <a:xfrm>
            <a:off x="-19050" y="203200"/>
            <a:ext cx="9180513" cy="647700"/>
            <a:chOff x="-19045" y="216550"/>
            <a:chExt cx="9180548" cy="649224"/>
          </a:xfrm>
        </p:grpSpPr>
        <p:sp>
          <p:nvSpPr>
            <p:cNvPr id="7" name="Forma livre 6"/>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8" name="Forma livre 7"/>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grpSp>
      <p:sp>
        <p:nvSpPr>
          <p:cNvPr id="9" name="Título 8"/>
          <p:cNvSpPr>
            <a:spLocks noGrp="1"/>
          </p:cNvSpPr>
          <p:nvPr>
            <p:ph type="ctrTitle"/>
          </p:nvPr>
        </p:nvSpPr>
        <p:spPr>
          <a:xfrm>
            <a:off x="533400" y="1371600"/>
            <a:ext cx="7851648" cy="1828800"/>
          </a:xfrm>
          <a:ln>
            <a:noFill/>
          </a:ln>
        </p:spPr>
        <p:txBody>
          <a:bodyPr tIns="0" rIns="18288">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lang="pt-BR" smtClean="0"/>
              <a:t>Clique para editar o estilo do título mestre</a:t>
            </a:r>
            <a:endParaRPr lang="en-US"/>
          </a:p>
        </p:txBody>
      </p:sp>
      <p:sp>
        <p:nvSpPr>
          <p:cNvPr id="17" name="Subtítulo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pt-BR" smtClean="0"/>
              <a:t>Clique para editar o estilo do subtítulo mestre</a:t>
            </a:r>
            <a:endParaRPr lang="en-US"/>
          </a:p>
        </p:txBody>
      </p:sp>
      <p:sp>
        <p:nvSpPr>
          <p:cNvPr id="10" name="Espaço Reservado para Data 29"/>
          <p:cNvSpPr>
            <a:spLocks noGrp="1"/>
          </p:cNvSpPr>
          <p:nvPr>
            <p:ph type="dt" sz="half" idx="10"/>
          </p:nvPr>
        </p:nvSpPr>
        <p:spPr/>
        <p:txBody>
          <a:bodyPr/>
          <a:lstStyle>
            <a:lvl1pPr>
              <a:defRPr/>
            </a:lvl1pPr>
          </a:lstStyle>
          <a:p>
            <a:pPr>
              <a:defRPr/>
            </a:pPr>
            <a:fld id="{821EA305-53DB-49A5-85A3-C45BCDC4651B}" type="datetimeFigureOut">
              <a:rPr lang="pt-BR"/>
              <a:pPr>
                <a:defRPr/>
              </a:pPr>
              <a:t>27/12/2015</a:t>
            </a:fld>
            <a:endParaRPr lang="pt-BR"/>
          </a:p>
        </p:txBody>
      </p:sp>
      <p:sp>
        <p:nvSpPr>
          <p:cNvPr id="11" name="Espaço Reservado para Rodapé 18"/>
          <p:cNvSpPr>
            <a:spLocks noGrp="1"/>
          </p:cNvSpPr>
          <p:nvPr>
            <p:ph type="ftr" sz="quarter" idx="11"/>
          </p:nvPr>
        </p:nvSpPr>
        <p:spPr/>
        <p:txBody>
          <a:bodyPr/>
          <a:lstStyle>
            <a:lvl1pPr>
              <a:defRPr/>
            </a:lvl1pPr>
          </a:lstStyle>
          <a:p>
            <a:pPr>
              <a:defRPr/>
            </a:pPr>
            <a:endParaRPr lang="pt-BR"/>
          </a:p>
        </p:txBody>
      </p:sp>
      <p:sp>
        <p:nvSpPr>
          <p:cNvPr id="12" name="Espaço Reservado para Número de Slide 26"/>
          <p:cNvSpPr>
            <a:spLocks noGrp="1"/>
          </p:cNvSpPr>
          <p:nvPr>
            <p:ph type="sldNum" sz="quarter" idx="12"/>
          </p:nvPr>
        </p:nvSpPr>
        <p:spPr/>
        <p:txBody>
          <a:bodyPr/>
          <a:lstStyle>
            <a:lvl1pPr>
              <a:defRPr/>
            </a:lvl1pPr>
          </a:lstStyle>
          <a:p>
            <a:pPr>
              <a:defRPr/>
            </a:pPr>
            <a:fld id="{96668230-94C6-4A90-8FA7-10447DD37308}" type="slidenum">
              <a:rPr lang="pt-BR"/>
              <a:pPr>
                <a:defRPr/>
              </a:pPr>
              <a:t>‹nº›</a:t>
            </a:fld>
            <a:endParaRPr lang="pt-BR"/>
          </a:p>
        </p:txBody>
      </p:sp>
    </p:spTree>
  </p:cSld>
  <p:clrMapOvr>
    <a:overrideClrMapping bg1="dk1" tx1="lt1" bg2="dk2" tx2="lt2" accent1="accent1" accent2="accent2" accent3="accent3" accent4="accent4" accent5="accent5" accent6="accent6" hlink="hlink" folHlink="folHlink"/>
  </p:clrMapOvr>
  <p:transition>
    <p:fade thruBlk="1"/>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en-US"/>
          </a:p>
        </p:txBody>
      </p:sp>
      <p:sp>
        <p:nvSpPr>
          <p:cNvPr id="3" name="Espaço Reservado para Conteúdo 2"/>
          <p:cNvSpPr>
            <a:spLocks noGrp="1"/>
          </p:cNvSpPr>
          <p:nvPr>
            <p:ph idx="1"/>
          </p:nvPr>
        </p:nvSpPr>
        <p:spPr/>
        <p:txBody>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4" name="Espaço Reservado para Data 9"/>
          <p:cNvSpPr>
            <a:spLocks noGrp="1"/>
          </p:cNvSpPr>
          <p:nvPr>
            <p:ph type="dt" sz="half" idx="10"/>
          </p:nvPr>
        </p:nvSpPr>
        <p:spPr/>
        <p:txBody>
          <a:bodyPr/>
          <a:lstStyle>
            <a:lvl1pPr>
              <a:defRPr/>
            </a:lvl1pPr>
          </a:lstStyle>
          <a:p>
            <a:pPr>
              <a:defRPr/>
            </a:pPr>
            <a:fld id="{C9692EDB-6186-41EC-AB3D-D7145CE1CBAF}" type="datetimeFigureOut">
              <a:rPr lang="pt-BR"/>
              <a:pPr>
                <a:defRPr/>
              </a:pPr>
              <a:t>27/12/2015</a:t>
            </a:fld>
            <a:endParaRPr lang="pt-BR"/>
          </a:p>
        </p:txBody>
      </p:sp>
      <p:sp>
        <p:nvSpPr>
          <p:cNvPr id="5" name="Espaço Reservado para Rodapé 21"/>
          <p:cNvSpPr>
            <a:spLocks noGrp="1"/>
          </p:cNvSpPr>
          <p:nvPr>
            <p:ph type="ftr" sz="quarter" idx="11"/>
          </p:nvPr>
        </p:nvSpPr>
        <p:spPr/>
        <p:txBody>
          <a:bodyPr/>
          <a:lstStyle>
            <a:lvl1pPr>
              <a:defRPr/>
            </a:lvl1pPr>
          </a:lstStyle>
          <a:p>
            <a:pPr>
              <a:defRPr/>
            </a:pPr>
            <a:endParaRPr lang="pt-BR"/>
          </a:p>
        </p:txBody>
      </p:sp>
      <p:sp>
        <p:nvSpPr>
          <p:cNvPr id="6" name="Espaço Reservado para Número de Slide 17"/>
          <p:cNvSpPr>
            <a:spLocks noGrp="1"/>
          </p:cNvSpPr>
          <p:nvPr>
            <p:ph type="sldNum" sz="quarter" idx="12"/>
          </p:nvPr>
        </p:nvSpPr>
        <p:spPr/>
        <p:txBody>
          <a:bodyPr/>
          <a:lstStyle>
            <a:lvl1pPr>
              <a:defRPr/>
            </a:lvl1pPr>
          </a:lstStyle>
          <a:p>
            <a:pPr>
              <a:defRPr/>
            </a:pPr>
            <a:fld id="{2940DE5D-C866-4B0A-A71F-E7ED839C3439}" type="slidenum">
              <a:rPr lang="pt-BR"/>
              <a:pPr>
                <a:defRPr/>
              </a:pPr>
              <a:t>‹nº›</a:t>
            </a:fld>
            <a:endParaRPr lang="pt-BR"/>
          </a:p>
        </p:txBody>
      </p:sp>
    </p:spTree>
  </p:cSld>
  <p:clrMapOvr>
    <a:masterClrMapping/>
  </p:clrMapOvr>
  <p:transition>
    <p:fade thruBlk="1"/>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Cabeçalho da Seção">
    <p:bg>
      <p:bgRef idx="1002">
        <a:schemeClr val="bg2"/>
      </p:bgRef>
    </p:bg>
    <p:spTree>
      <p:nvGrpSpPr>
        <p:cNvPr id="1" name=""/>
        <p:cNvGrpSpPr/>
        <p:nvPr/>
      </p:nvGrpSpPr>
      <p:grpSpPr>
        <a:xfrm>
          <a:off x="0" y="0"/>
          <a:ext cx="0" cy="0"/>
          <a:chOff x="0" y="0"/>
          <a:chExt cx="0" cy="0"/>
        </a:xfrm>
      </p:grpSpPr>
      <p:sp>
        <p:nvSpPr>
          <p:cNvPr id="4" name="Forma livre 3"/>
          <p:cNvSpPr>
            <a:spLocks/>
          </p:cNvSpPr>
          <p:nvPr/>
        </p:nvSpPr>
        <p:spPr bwMode="auto">
          <a:xfrm>
            <a:off x="-9525" y="-7938"/>
            <a:ext cx="9163050" cy="1041401"/>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5" name="Forma livre 4"/>
          <p:cNvSpPr>
            <a:spLocks/>
          </p:cNvSpPr>
          <p:nvPr/>
        </p:nvSpPr>
        <p:spPr bwMode="auto">
          <a:xfrm>
            <a:off x="4381500" y="-7938"/>
            <a:ext cx="4762500" cy="638176"/>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grpSp>
        <p:nvGrpSpPr>
          <p:cNvPr id="6" name="Grupo 1"/>
          <p:cNvGrpSpPr>
            <a:grpSpLocks/>
          </p:cNvGrpSpPr>
          <p:nvPr/>
        </p:nvGrpSpPr>
        <p:grpSpPr bwMode="auto">
          <a:xfrm>
            <a:off x="-19050" y="203200"/>
            <a:ext cx="9180513" cy="647700"/>
            <a:chOff x="-19045" y="216550"/>
            <a:chExt cx="9180548" cy="649224"/>
          </a:xfrm>
        </p:grpSpPr>
        <p:sp>
          <p:nvSpPr>
            <p:cNvPr id="7" name="Forma livre 6"/>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8" name="Forma livre 7"/>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grpSp>
      <p:sp>
        <p:nvSpPr>
          <p:cNvPr id="2" name="Título 1"/>
          <p:cNvSpPr>
            <a:spLocks noGrp="1"/>
          </p:cNvSpPr>
          <p:nvPr>
            <p:ph type="title"/>
          </p:nvPr>
        </p:nvSpPr>
        <p:spPr>
          <a:xfrm>
            <a:off x="530352" y="1316736"/>
            <a:ext cx="7772400" cy="1362456"/>
          </a:xfrm>
          <a:ln>
            <a:noFill/>
          </a:ln>
        </p:spPr>
        <p:txBody>
          <a:bodyPr tIns="0">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lang="pt-BR" smtClean="0"/>
              <a:t>Clique para editar o estilo do título mestre</a:t>
            </a:r>
            <a:endParaRPr lang="en-US"/>
          </a:p>
        </p:txBody>
      </p:sp>
      <p:sp>
        <p:nvSpPr>
          <p:cNvPr id="3" name="Espaço Reservado para Texto 2"/>
          <p:cNvSpPr>
            <a:spLocks noGrp="1"/>
          </p:cNvSpPr>
          <p:nvPr>
            <p:ph type="body" idx="1"/>
          </p:nvPr>
        </p:nvSpPr>
        <p:spPr>
          <a:xfrm>
            <a:off x="530352" y="2704664"/>
            <a:ext cx="7772400" cy="1509712"/>
          </a:xfrm>
        </p:spPr>
        <p:txBody>
          <a:bodyPr lIns="45720" rIns="45720"/>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pt-BR" smtClean="0"/>
              <a:t>Clique para editar os estilos do texto mestre</a:t>
            </a:r>
          </a:p>
        </p:txBody>
      </p:sp>
      <p:sp>
        <p:nvSpPr>
          <p:cNvPr id="9" name="Espaço Reservado para Data 3"/>
          <p:cNvSpPr>
            <a:spLocks noGrp="1"/>
          </p:cNvSpPr>
          <p:nvPr>
            <p:ph type="dt" sz="half" idx="10"/>
          </p:nvPr>
        </p:nvSpPr>
        <p:spPr/>
        <p:txBody>
          <a:bodyPr/>
          <a:lstStyle>
            <a:lvl1pPr>
              <a:defRPr/>
            </a:lvl1pPr>
          </a:lstStyle>
          <a:p>
            <a:pPr>
              <a:defRPr/>
            </a:pPr>
            <a:fld id="{41C0DB8F-2CEA-4546-9FA4-262360FBDC83}" type="datetimeFigureOut">
              <a:rPr lang="pt-BR"/>
              <a:pPr>
                <a:defRPr/>
              </a:pPr>
              <a:t>27/12/2015</a:t>
            </a:fld>
            <a:endParaRPr lang="pt-BR"/>
          </a:p>
        </p:txBody>
      </p:sp>
      <p:sp>
        <p:nvSpPr>
          <p:cNvPr id="10" name="Espaço Reservado para Rodapé 4"/>
          <p:cNvSpPr>
            <a:spLocks noGrp="1"/>
          </p:cNvSpPr>
          <p:nvPr>
            <p:ph type="ftr" sz="quarter" idx="11"/>
          </p:nvPr>
        </p:nvSpPr>
        <p:spPr/>
        <p:txBody>
          <a:bodyPr/>
          <a:lstStyle>
            <a:lvl1pPr>
              <a:defRPr/>
            </a:lvl1pPr>
          </a:lstStyle>
          <a:p>
            <a:pPr>
              <a:defRPr/>
            </a:pPr>
            <a:endParaRPr lang="pt-BR"/>
          </a:p>
        </p:txBody>
      </p:sp>
      <p:sp>
        <p:nvSpPr>
          <p:cNvPr id="11" name="Espaço Reservado para Número de Slide 5"/>
          <p:cNvSpPr>
            <a:spLocks noGrp="1"/>
          </p:cNvSpPr>
          <p:nvPr>
            <p:ph type="sldNum" sz="quarter" idx="12"/>
          </p:nvPr>
        </p:nvSpPr>
        <p:spPr/>
        <p:txBody>
          <a:bodyPr/>
          <a:lstStyle>
            <a:lvl1pPr>
              <a:defRPr/>
            </a:lvl1pPr>
          </a:lstStyle>
          <a:p>
            <a:pPr>
              <a:defRPr/>
            </a:pPr>
            <a:fld id="{DAC28439-E354-474E-8938-95432B3290A8}" type="slidenum">
              <a:rPr lang="pt-BR"/>
              <a:pPr>
                <a:defRPr/>
              </a:pPr>
              <a:t>‹nº›</a:t>
            </a:fld>
            <a:endParaRPr lang="pt-BR"/>
          </a:p>
        </p:txBody>
      </p:sp>
    </p:spTree>
  </p:cSld>
  <p:clrMapOvr>
    <a:overrideClrMapping bg1="dk1" tx1="lt1" bg2="dk2" tx2="lt2" accent1="accent1" accent2="accent2" accent3="accent3" accent4="accent4" accent5="accent5" accent6="accent6" hlink="hlink" folHlink="folHlink"/>
  </p:clrMapOvr>
  <p:transition>
    <p:fade thruBlk="1"/>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ítulo 1"/>
          <p:cNvSpPr>
            <a:spLocks noGrp="1"/>
          </p:cNvSpPr>
          <p:nvPr>
            <p:ph type="title"/>
          </p:nvPr>
        </p:nvSpPr>
        <p:spPr>
          <a:xfrm>
            <a:off x="457200" y="704088"/>
            <a:ext cx="8229600" cy="1143000"/>
          </a:xfrm>
        </p:spPr>
        <p:txBody>
          <a:bodyPr/>
          <a:lstStyle/>
          <a:p>
            <a:r>
              <a:rPr lang="pt-BR" smtClean="0"/>
              <a:t>Clique para editar o estilo do título mestre</a:t>
            </a:r>
            <a:endParaRPr lang="en-US"/>
          </a:p>
        </p:txBody>
      </p:sp>
      <p:sp>
        <p:nvSpPr>
          <p:cNvPr id="3" name="Espaço Reservado para Conteúdo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4" name="Espaço Reservado para Conteúdo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5" name="Espaço Reservado para Data 9"/>
          <p:cNvSpPr>
            <a:spLocks noGrp="1"/>
          </p:cNvSpPr>
          <p:nvPr>
            <p:ph type="dt" sz="half" idx="10"/>
          </p:nvPr>
        </p:nvSpPr>
        <p:spPr/>
        <p:txBody>
          <a:bodyPr/>
          <a:lstStyle>
            <a:lvl1pPr>
              <a:defRPr/>
            </a:lvl1pPr>
          </a:lstStyle>
          <a:p>
            <a:pPr>
              <a:defRPr/>
            </a:pPr>
            <a:fld id="{54890368-53CC-4831-9F93-5409D954D8EA}" type="datetimeFigureOut">
              <a:rPr lang="pt-BR"/>
              <a:pPr>
                <a:defRPr/>
              </a:pPr>
              <a:t>27/12/2015</a:t>
            </a:fld>
            <a:endParaRPr lang="pt-BR"/>
          </a:p>
        </p:txBody>
      </p:sp>
      <p:sp>
        <p:nvSpPr>
          <p:cNvPr id="6" name="Espaço Reservado para Rodapé 21"/>
          <p:cNvSpPr>
            <a:spLocks noGrp="1"/>
          </p:cNvSpPr>
          <p:nvPr>
            <p:ph type="ftr" sz="quarter" idx="11"/>
          </p:nvPr>
        </p:nvSpPr>
        <p:spPr/>
        <p:txBody>
          <a:bodyPr/>
          <a:lstStyle>
            <a:lvl1pPr>
              <a:defRPr/>
            </a:lvl1pPr>
          </a:lstStyle>
          <a:p>
            <a:pPr>
              <a:defRPr/>
            </a:pPr>
            <a:endParaRPr lang="pt-BR"/>
          </a:p>
        </p:txBody>
      </p:sp>
      <p:sp>
        <p:nvSpPr>
          <p:cNvPr id="7" name="Espaço Reservado para Número de Slide 17"/>
          <p:cNvSpPr>
            <a:spLocks noGrp="1"/>
          </p:cNvSpPr>
          <p:nvPr>
            <p:ph type="sldNum" sz="quarter" idx="12"/>
          </p:nvPr>
        </p:nvSpPr>
        <p:spPr/>
        <p:txBody>
          <a:bodyPr/>
          <a:lstStyle>
            <a:lvl1pPr>
              <a:defRPr/>
            </a:lvl1pPr>
          </a:lstStyle>
          <a:p>
            <a:pPr>
              <a:defRPr/>
            </a:pPr>
            <a:fld id="{135C5741-BB59-4B2F-92D2-30447B11B404}" type="slidenum">
              <a:rPr lang="pt-BR"/>
              <a:pPr>
                <a:defRPr/>
              </a:pPr>
              <a:t>‹nº›</a:t>
            </a:fld>
            <a:endParaRPr lang="pt-BR"/>
          </a:p>
        </p:txBody>
      </p:sp>
    </p:spTree>
  </p:cSld>
  <p:clrMapOvr>
    <a:masterClrMapping/>
  </p:clrMapOvr>
  <p:transition>
    <p:fade thruBlk="1"/>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a:xfrm>
            <a:off x="457200" y="704088"/>
            <a:ext cx="8229600" cy="1143000"/>
          </a:xfrm>
        </p:spPr>
        <p:txBody>
          <a:bodyPr/>
          <a:lstStyle>
            <a:lvl1pPr>
              <a:defRPr/>
            </a:lvl1pPr>
          </a:lstStyle>
          <a:p>
            <a:r>
              <a:rPr lang="pt-BR" smtClean="0"/>
              <a:t>Clique para editar o estilo do título mestre</a:t>
            </a:r>
            <a:endParaRPr lang="en-US"/>
          </a:p>
        </p:txBody>
      </p:sp>
      <p:sp>
        <p:nvSpPr>
          <p:cNvPr id="3" name="Espaço Reservado para Texto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a:r>
              <a:rPr lang="pt-BR" smtClean="0"/>
              <a:t>Clique para editar os estilos do texto mestre</a:t>
            </a:r>
          </a:p>
        </p:txBody>
      </p:sp>
      <p:sp>
        <p:nvSpPr>
          <p:cNvPr id="4" name="Espaço Reservado para Texto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a:r>
              <a:rPr lang="pt-BR" smtClean="0"/>
              <a:t>Clique para editar os estilos do texto mestre</a:t>
            </a:r>
          </a:p>
        </p:txBody>
      </p:sp>
      <p:sp>
        <p:nvSpPr>
          <p:cNvPr id="5" name="Espaço Reservado para Conteúdo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6" name="Espaço Reservado para Conteúdo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7" name="Espaço Reservado para Data 9"/>
          <p:cNvSpPr>
            <a:spLocks noGrp="1"/>
          </p:cNvSpPr>
          <p:nvPr>
            <p:ph type="dt" sz="half" idx="10"/>
          </p:nvPr>
        </p:nvSpPr>
        <p:spPr/>
        <p:txBody>
          <a:bodyPr/>
          <a:lstStyle>
            <a:lvl1pPr>
              <a:defRPr/>
            </a:lvl1pPr>
          </a:lstStyle>
          <a:p>
            <a:pPr>
              <a:defRPr/>
            </a:pPr>
            <a:fld id="{D4B819C3-54A7-41D0-803F-83438A31E4B6}" type="datetimeFigureOut">
              <a:rPr lang="pt-BR"/>
              <a:pPr>
                <a:defRPr/>
              </a:pPr>
              <a:t>27/12/2015</a:t>
            </a:fld>
            <a:endParaRPr lang="pt-BR"/>
          </a:p>
        </p:txBody>
      </p:sp>
      <p:sp>
        <p:nvSpPr>
          <p:cNvPr id="8" name="Espaço Reservado para Rodapé 21"/>
          <p:cNvSpPr>
            <a:spLocks noGrp="1"/>
          </p:cNvSpPr>
          <p:nvPr>
            <p:ph type="ftr" sz="quarter" idx="11"/>
          </p:nvPr>
        </p:nvSpPr>
        <p:spPr/>
        <p:txBody>
          <a:bodyPr/>
          <a:lstStyle>
            <a:lvl1pPr>
              <a:defRPr/>
            </a:lvl1pPr>
          </a:lstStyle>
          <a:p>
            <a:pPr>
              <a:defRPr/>
            </a:pPr>
            <a:endParaRPr lang="pt-BR"/>
          </a:p>
        </p:txBody>
      </p:sp>
      <p:sp>
        <p:nvSpPr>
          <p:cNvPr id="9" name="Espaço Reservado para Número de Slide 17"/>
          <p:cNvSpPr>
            <a:spLocks noGrp="1"/>
          </p:cNvSpPr>
          <p:nvPr>
            <p:ph type="sldNum" sz="quarter" idx="12"/>
          </p:nvPr>
        </p:nvSpPr>
        <p:spPr/>
        <p:txBody>
          <a:bodyPr/>
          <a:lstStyle>
            <a:lvl1pPr>
              <a:defRPr/>
            </a:lvl1pPr>
          </a:lstStyle>
          <a:p>
            <a:pPr>
              <a:defRPr/>
            </a:pPr>
            <a:fld id="{A0E379B9-A6E9-4FDC-A8F9-EA6034537E6E}" type="slidenum">
              <a:rPr lang="pt-BR"/>
              <a:pPr>
                <a:defRPr/>
              </a:pPr>
              <a:t>‹nº›</a:t>
            </a:fld>
            <a:endParaRPr lang="pt-BR"/>
          </a:p>
        </p:txBody>
      </p:sp>
    </p:spTree>
  </p:cSld>
  <p:clrMapOvr>
    <a:masterClrMapping/>
  </p:clrMapOvr>
  <p:transition>
    <p:fade thruBlk="1"/>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a:xfrm>
            <a:off x="457200" y="704088"/>
            <a:ext cx="8305800" cy="1143000"/>
          </a:xfrm>
        </p:spPr>
        <p:txBody>
          <a:bodyPr>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lang="pt-BR" smtClean="0"/>
              <a:t>Clique para editar o estilo do título mestre</a:t>
            </a:r>
            <a:endParaRPr lang="en-US"/>
          </a:p>
        </p:txBody>
      </p:sp>
      <p:sp>
        <p:nvSpPr>
          <p:cNvPr id="3" name="Espaço Reservado para Data 9"/>
          <p:cNvSpPr>
            <a:spLocks noGrp="1"/>
          </p:cNvSpPr>
          <p:nvPr>
            <p:ph type="dt" sz="half" idx="10"/>
          </p:nvPr>
        </p:nvSpPr>
        <p:spPr/>
        <p:txBody>
          <a:bodyPr/>
          <a:lstStyle>
            <a:lvl1pPr>
              <a:defRPr/>
            </a:lvl1pPr>
          </a:lstStyle>
          <a:p>
            <a:pPr>
              <a:defRPr/>
            </a:pPr>
            <a:fld id="{D683BDF8-9CD2-4489-A91E-EC016B18460B}" type="datetimeFigureOut">
              <a:rPr lang="pt-BR"/>
              <a:pPr>
                <a:defRPr/>
              </a:pPr>
              <a:t>27/12/2015</a:t>
            </a:fld>
            <a:endParaRPr lang="pt-BR"/>
          </a:p>
        </p:txBody>
      </p:sp>
      <p:sp>
        <p:nvSpPr>
          <p:cNvPr id="4" name="Espaço Reservado para Rodapé 21"/>
          <p:cNvSpPr>
            <a:spLocks noGrp="1"/>
          </p:cNvSpPr>
          <p:nvPr>
            <p:ph type="ftr" sz="quarter" idx="11"/>
          </p:nvPr>
        </p:nvSpPr>
        <p:spPr/>
        <p:txBody>
          <a:bodyPr/>
          <a:lstStyle>
            <a:lvl1pPr>
              <a:defRPr/>
            </a:lvl1pPr>
          </a:lstStyle>
          <a:p>
            <a:pPr>
              <a:defRPr/>
            </a:pPr>
            <a:endParaRPr lang="pt-BR"/>
          </a:p>
        </p:txBody>
      </p:sp>
      <p:sp>
        <p:nvSpPr>
          <p:cNvPr id="5" name="Espaço Reservado para Número de Slide 17"/>
          <p:cNvSpPr>
            <a:spLocks noGrp="1"/>
          </p:cNvSpPr>
          <p:nvPr>
            <p:ph type="sldNum" sz="quarter" idx="12"/>
          </p:nvPr>
        </p:nvSpPr>
        <p:spPr/>
        <p:txBody>
          <a:bodyPr/>
          <a:lstStyle>
            <a:lvl1pPr>
              <a:defRPr/>
            </a:lvl1pPr>
          </a:lstStyle>
          <a:p>
            <a:pPr>
              <a:defRPr/>
            </a:pPr>
            <a:fld id="{8BE5B2BB-E932-4D01-923D-12A724B27621}" type="slidenum">
              <a:rPr lang="pt-BR"/>
              <a:pPr>
                <a:defRPr/>
              </a:pPr>
              <a:t>‹nº›</a:t>
            </a:fld>
            <a:endParaRPr lang="pt-BR"/>
          </a:p>
        </p:txBody>
      </p:sp>
    </p:spTree>
  </p:cSld>
  <p:clrMapOvr>
    <a:masterClrMapping/>
  </p:clrMapOvr>
  <p:transition>
    <p:fade thruBlk="1"/>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Espaço Reservado para Data 9"/>
          <p:cNvSpPr>
            <a:spLocks noGrp="1"/>
          </p:cNvSpPr>
          <p:nvPr>
            <p:ph type="dt" sz="half" idx="10"/>
          </p:nvPr>
        </p:nvSpPr>
        <p:spPr/>
        <p:txBody>
          <a:bodyPr/>
          <a:lstStyle>
            <a:lvl1pPr>
              <a:defRPr/>
            </a:lvl1pPr>
          </a:lstStyle>
          <a:p>
            <a:pPr>
              <a:defRPr/>
            </a:pPr>
            <a:fld id="{51E62312-59B7-4F5F-9BB7-565E7D8BA3B4}" type="datetimeFigureOut">
              <a:rPr lang="pt-BR"/>
              <a:pPr>
                <a:defRPr/>
              </a:pPr>
              <a:t>27/12/2015</a:t>
            </a:fld>
            <a:endParaRPr lang="pt-BR"/>
          </a:p>
        </p:txBody>
      </p:sp>
      <p:sp>
        <p:nvSpPr>
          <p:cNvPr id="3" name="Espaço Reservado para Rodapé 21"/>
          <p:cNvSpPr>
            <a:spLocks noGrp="1"/>
          </p:cNvSpPr>
          <p:nvPr>
            <p:ph type="ftr" sz="quarter" idx="11"/>
          </p:nvPr>
        </p:nvSpPr>
        <p:spPr/>
        <p:txBody>
          <a:bodyPr/>
          <a:lstStyle>
            <a:lvl1pPr>
              <a:defRPr/>
            </a:lvl1pPr>
          </a:lstStyle>
          <a:p>
            <a:pPr>
              <a:defRPr/>
            </a:pPr>
            <a:endParaRPr lang="pt-BR"/>
          </a:p>
        </p:txBody>
      </p:sp>
      <p:sp>
        <p:nvSpPr>
          <p:cNvPr id="4" name="Espaço Reservado para Número de Slide 17"/>
          <p:cNvSpPr>
            <a:spLocks noGrp="1"/>
          </p:cNvSpPr>
          <p:nvPr>
            <p:ph type="sldNum" sz="quarter" idx="12"/>
          </p:nvPr>
        </p:nvSpPr>
        <p:spPr/>
        <p:txBody>
          <a:bodyPr/>
          <a:lstStyle>
            <a:lvl1pPr>
              <a:defRPr/>
            </a:lvl1pPr>
          </a:lstStyle>
          <a:p>
            <a:pPr>
              <a:defRPr/>
            </a:pPr>
            <a:fld id="{5FD58351-97D2-4AC9-93C9-395AC8F45FD6}" type="slidenum">
              <a:rPr lang="pt-BR"/>
              <a:pPr>
                <a:defRPr/>
              </a:pPr>
              <a:t>‹nº›</a:t>
            </a:fld>
            <a:endParaRPr lang="pt-BR"/>
          </a:p>
        </p:txBody>
      </p:sp>
    </p:spTree>
  </p:cSld>
  <p:clrMapOvr>
    <a:masterClrMapping/>
  </p:clrMapOvr>
  <p:transition>
    <p:fade thruBlk="1"/>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685800" y="514352"/>
            <a:ext cx="2743200" cy="1162050"/>
          </a:xfrm>
        </p:spPr>
        <p:txBody>
          <a:bodyPr>
            <a:noAutofit/>
          </a:bodyPr>
          <a:lstStyle>
            <a:lvl1pPr algn="l" rtl="0">
              <a:spcBef>
                <a:spcPct val="0"/>
              </a:spcBef>
              <a:buNone/>
              <a:defRPr sz="2600" b="0">
                <a:ln>
                  <a:noFill/>
                </a:ln>
                <a:solidFill>
                  <a:schemeClr val="tx2"/>
                </a:solidFill>
                <a:effectLst/>
                <a:latin typeface="+mj-lt"/>
                <a:ea typeface="+mj-ea"/>
                <a:cs typeface="+mj-cs"/>
              </a:defRPr>
            </a:lvl1pPr>
          </a:lstStyle>
          <a:p>
            <a:r>
              <a:rPr lang="pt-BR" smtClean="0"/>
              <a:t>Clique para editar o estilo do título mestre</a:t>
            </a:r>
            <a:endParaRPr lang="en-US"/>
          </a:p>
        </p:txBody>
      </p:sp>
      <p:sp>
        <p:nvSpPr>
          <p:cNvPr id="3" name="Espaço Reservado para Texto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a:r>
              <a:rPr lang="pt-BR" smtClean="0"/>
              <a:t>Clique para editar os estilos do texto mestre</a:t>
            </a:r>
          </a:p>
        </p:txBody>
      </p:sp>
      <p:sp>
        <p:nvSpPr>
          <p:cNvPr id="4" name="Espaço Reservado para Conteúdo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5" name="Espaço Reservado para Data 9"/>
          <p:cNvSpPr>
            <a:spLocks noGrp="1"/>
          </p:cNvSpPr>
          <p:nvPr>
            <p:ph type="dt" sz="half" idx="10"/>
          </p:nvPr>
        </p:nvSpPr>
        <p:spPr/>
        <p:txBody>
          <a:bodyPr/>
          <a:lstStyle>
            <a:lvl1pPr>
              <a:defRPr/>
            </a:lvl1pPr>
          </a:lstStyle>
          <a:p>
            <a:pPr>
              <a:defRPr/>
            </a:pPr>
            <a:fld id="{17305ED2-93D9-44EA-92B4-D1CE0044C1EA}" type="datetimeFigureOut">
              <a:rPr lang="pt-BR"/>
              <a:pPr>
                <a:defRPr/>
              </a:pPr>
              <a:t>27/12/2015</a:t>
            </a:fld>
            <a:endParaRPr lang="pt-BR"/>
          </a:p>
        </p:txBody>
      </p:sp>
      <p:sp>
        <p:nvSpPr>
          <p:cNvPr id="6" name="Espaço Reservado para Rodapé 21"/>
          <p:cNvSpPr>
            <a:spLocks noGrp="1"/>
          </p:cNvSpPr>
          <p:nvPr>
            <p:ph type="ftr" sz="quarter" idx="11"/>
          </p:nvPr>
        </p:nvSpPr>
        <p:spPr/>
        <p:txBody>
          <a:bodyPr/>
          <a:lstStyle>
            <a:lvl1pPr>
              <a:defRPr/>
            </a:lvl1pPr>
          </a:lstStyle>
          <a:p>
            <a:pPr>
              <a:defRPr/>
            </a:pPr>
            <a:endParaRPr lang="pt-BR"/>
          </a:p>
        </p:txBody>
      </p:sp>
      <p:sp>
        <p:nvSpPr>
          <p:cNvPr id="7" name="Espaço Reservado para Número de Slide 17"/>
          <p:cNvSpPr>
            <a:spLocks noGrp="1"/>
          </p:cNvSpPr>
          <p:nvPr>
            <p:ph type="sldNum" sz="quarter" idx="12"/>
          </p:nvPr>
        </p:nvSpPr>
        <p:spPr/>
        <p:txBody>
          <a:bodyPr/>
          <a:lstStyle>
            <a:lvl1pPr>
              <a:defRPr/>
            </a:lvl1pPr>
          </a:lstStyle>
          <a:p>
            <a:pPr>
              <a:defRPr/>
            </a:pPr>
            <a:fld id="{216354BE-4B08-4AC6-B41C-3631AC7A8420}" type="slidenum">
              <a:rPr lang="pt-BR"/>
              <a:pPr>
                <a:defRPr/>
              </a:pPr>
              <a:t>‹nº›</a:t>
            </a:fld>
            <a:endParaRPr lang="pt-BR"/>
          </a:p>
        </p:txBody>
      </p:sp>
    </p:spTree>
  </p:cSld>
  <p:clrMapOvr>
    <a:masterClrMapping/>
  </p:clrMapOvr>
  <p:transition>
    <p:fade thruBlk="1"/>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m com Legenda">
    <p:spTree>
      <p:nvGrpSpPr>
        <p:cNvPr id="1" name=""/>
        <p:cNvGrpSpPr/>
        <p:nvPr/>
      </p:nvGrpSpPr>
      <p:grpSpPr>
        <a:xfrm>
          <a:off x="0" y="0"/>
          <a:ext cx="0" cy="0"/>
          <a:chOff x="0" y="0"/>
          <a:chExt cx="0" cy="0"/>
        </a:xfrm>
      </p:grpSpPr>
      <p:sp>
        <p:nvSpPr>
          <p:cNvPr id="5" name="Retângulo com Único Canto Aparado e Arredondado 4"/>
          <p:cNvSpPr/>
          <p:nvPr/>
        </p:nvSpPr>
        <p:spPr>
          <a:xfrm rot="420000" flipV="1">
            <a:off x="3165475" y="1108075"/>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6" name="Triângulo retângulo 5"/>
          <p:cNvSpPr/>
          <p:nvPr/>
        </p:nvSpPr>
        <p:spPr>
          <a:xfrm rot="420000" flipV="1">
            <a:off x="8004175" y="5359400"/>
            <a:ext cx="155575" cy="155575"/>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7" name="Forma livre 6"/>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8" name="Forma livre 7"/>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2" name="Título 1"/>
          <p:cNvSpPr>
            <a:spLocks noGrp="1"/>
          </p:cNvSpPr>
          <p:nvPr>
            <p:ph type="title"/>
          </p:nvPr>
        </p:nvSpPr>
        <p:spPr>
          <a:xfrm>
            <a:off x="609600" y="1176996"/>
            <a:ext cx="2212848" cy="1582621"/>
          </a:xfrm>
        </p:spPr>
        <p:txBody>
          <a:bodyPr lIns="45720" rIns="45720" bIns="45720"/>
          <a:lstStyle>
            <a:lvl1pPr algn="l">
              <a:buNone/>
              <a:defRPr sz="2000" b="1">
                <a:solidFill>
                  <a:schemeClr val="tx2"/>
                </a:solidFill>
              </a:defRPr>
            </a:lvl1pPr>
          </a:lstStyle>
          <a:p>
            <a:r>
              <a:rPr lang="pt-BR" smtClean="0"/>
              <a:t>Clique para editar o estilo do título mestre</a:t>
            </a:r>
            <a:endParaRPr lang="en-US"/>
          </a:p>
        </p:txBody>
      </p:sp>
      <p:sp>
        <p:nvSpPr>
          <p:cNvPr id="4" name="Espaço Reservado para Texto 3"/>
          <p:cNvSpPr>
            <a:spLocks noGrp="1"/>
          </p:cNvSpPr>
          <p:nvPr>
            <p:ph type="body" sz="half" idx="2"/>
          </p:nvPr>
        </p:nvSpPr>
        <p:spPr>
          <a:xfrm>
            <a:off x="609600" y="2828785"/>
            <a:ext cx="2209800" cy="2179320"/>
          </a:xfrm>
        </p:spPr>
        <p:txBody>
          <a:bodyPr lIns="64008" rIns="45720"/>
          <a:lstStyle>
            <a:lvl1pPr marL="0" indent="0" algn="l">
              <a:spcBef>
                <a:spcPts val="250"/>
              </a:spcBef>
              <a:buFontTx/>
              <a:buNone/>
              <a:defRPr sz="1300"/>
            </a:lvl1pPr>
            <a:lvl2pPr>
              <a:defRPr sz="1200"/>
            </a:lvl2pPr>
            <a:lvl3pPr>
              <a:defRPr sz="1000"/>
            </a:lvl3pPr>
            <a:lvl4pPr>
              <a:defRPr sz="900"/>
            </a:lvl4pPr>
            <a:lvl5pPr>
              <a:defRPr sz="900"/>
            </a:lvl5pPr>
          </a:lstStyle>
          <a:p>
            <a:pPr lvl="0"/>
            <a:r>
              <a:rPr lang="pt-BR" smtClean="0"/>
              <a:t>Clique para editar os estilos do texto mestre</a:t>
            </a:r>
          </a:p>
        </p:txBody>
      </p:sp>
      <p:sp>
        <p:nvSpPr>
          <p:cNvPr id="3" name="Espaço Reservado para Imagem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normAutofit/>
          </a:bodyPr>
          <a:lstStyle>
            <a:lvl1pPr marL="0" indent="0">
              <a:buNone/>
              <a:defRPr sz="3200"/>
            </a:lvl1pPr>
          </a:lstStyle>
          <a:p>
            <a:pPr lvl="0"/>
            <a:r>
              <a:rPr lang="pt-BR" noProof="0" smtClean="0"/>
              <a:t>Clique no ícone para adicionar uma imagem</a:t>
            </a:r>
            <a:endParaRPr lang="en-US" noProof="0" dirty="0"/>
          </a:p>
        </p:txBody>
      </p:sp>
      <p:sp>
        <p:nvSpPr>
          <p:cNvPr id="9" name="Espaço Reservado para Data 4"/>
          <p:cNvSpPr>
            <a:spLocks noGrp="1"/>
          </p:cNvSpPr>
          <p:nvPr>
            <p:ph type="dt" sz="half" idx="10"/>
          </p:nvPr>
        </p:nvSpPr>
        <p:spPr/>
        <p:txBody>
          <a:bodyPr/>
          <a:lstStyle>
            <a:lvl1pPr>
              <a:defRPr/>
            </a:lvl1pPr>
          </a:lstStyle>
          <a:p>
            <a:pPr>
              <a:defRPr/>
            </a:pPr>
            <a:fld id="{8B85D089-F25E-4086-B53E-AC248B1D64E0}" type="datetimeFigureOut">
              <a:rPr lang="pt-BR"/>
              <a:pPr>
                <a:defRPr/>
              </a:pPr>
              <a:t>27/12/2015</a:t>
            </a:fld>
            <a:endParaRPr lang="pt-BR"/>
          </a:p>
        </p:txBody>
      </p:sp>
      <p:sp>
        <p:nvSpPr>
          <p:cNvPr id="10" name="Espaço Reservado para Rodapé 5"/>
          <p:cNvSpPr>
            <a:spLocks noGrp="1"/>
          </p:cNvSpPr>
          <p:nvPr>
            <p:ph type="ftr" sz="quarter" idx="11"/>
          </p:nvPr>
        </p:nvSpPr>
        <p:spPr/>
        <p:txBody>
          <a:bodyPr/>
          <a:lstStyle>
            <a:lvl1pPr>
              <a:defRPr/>
            </a:lvl1pPr>
          </a:lstStyle>
          <a:p>
            <a:pPr>
              <a:defRPr/>
            </a:pPr>
            <a:endParaRPr lang="pt-BR"/>
          </a:p>
        </p:txBody>
      </p:sp>
      <p:sp>
        <p:nvSpPr>
          <p:cNvPr id="11" name="Espaço Reservado para Número de Slide 6"/>
          <p:cNvSpPr>
            <a:spLocks noGrp="1"/>
          </p:cNvSpPr>
          <p:nvPr>
            <p:ph type="sldNum" sz="quarter" idx="12"/>
          </p:nvPr>
        </p:nvSpPr>
        <p:spPr>
          <a:xfrm>
            <a:off x="8077200" y="6356350"/>
            <a:ext cx="609600" cy="365125"/>
          </a:xfrm>
        </p:spPr>
        <p:txBody>
          <a:bodyPr/>
          <a:lstStyle>
            <a:lvl1pPr>
              <a:defRPr/>
            </a:lvl1pPr>
          </a:lstStyle>
          <a:p>
            <a:pPr>
              <a:defRPr/>
            </a:pPr>
            <a:fld id="{387B9FD4-B867-4B65-B3C2-54393BB5E0EB}" type="slidenum">
              <a:rPr lang="pt-BR"/>
              <a:pPr>
                <a:defRPr/>
              </a:pPr>
              <a:t>‹nº›</a:t>
            </a:fld>
            <a:endParaRPr lang="pt-BR"/>
          </a:p>
        </p:txBody>
      </p:sp>
    </p:spTree>
  </p:cSld>
  <p:clrMapOvr>
    <a:masterClrMapping/>
  </p:clrMapOvr>
  <p:transition>
    <p:fade thruBlk="1"/>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en-US"/>
          </a:p>
        </p:txBody>
      </p:sp>
      <p:sp>
        <p:nvSpPr>
          <p:cNvPr id="3" name="Espaço Reservado para Texto Vertical 2"/>
          <p:cNvSpPr>
            <a:spLocks noGrp="1"/>
          </p:cNvSpPr>
          <p:nvPr>
            <p:ph type="body" orient="vert" idx="1"/>
          </p:nvPr>
        </p:nvSpPr>
        <p:spPr/>
        <p:txBody>
          <a:bodyPr vert="eaVer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4" name="Espaço Reservado para Data 9"/>
          <p:cNvSpPr>
            <a:spLocks noGrp="1"/>
          </p:cNvSpPr>
          <p:nvPr>
            <p:ph type="dt" sz="half" idx="10"/>
          </p:nvPr>
        </p:nvSpPr>
        <p:spPr/>
        <p:txBody>
          <a:bodyPr/>
          <a:lstStyle>
            <a:lvl1pPr>
              <a:defRPr/>
            </a:lvl1pPr>
          </a:lstStyle>
          <a:p>
            <a:pPr>
              <a:defRPr/>
            </a:pPr>
            <a:fld id="{D352B634-DE00-4AF4-8C9A-6D803253FF58}" type="datetimeFigureOut">
              <a:rPr lang="pt-BR"/>
              <a:pPr>
                <a:defRPr/>
              </a:pPr>
              <a:t>27/12/2015</a:t>
            </a:fld>
            <a:endParaRPr lang="pt-BR"/>
          </a:p>
        </p:txBody>
      </p:sp>
      <p:sp>
        <p:nvSpPr>
          <p:cNvPr id="5" name="Espaço Reservado para Rodapé 21"/>
          <p:cNvSpPr>
            <a:spLocks noGrp="1"/>
          </p:cNvSpPr>
          <p:nvPr>
            <p:ph type="ftr" sz="quarter" idx="11"/>
          </p:nvPr>
        </p:nvSpPr>
        <p:spPr/>
        <p:txBody>
          <a:bodyPr/>
          <a:lstStyle>
            <a:lvl1pPr>
              <a:defRPr/>
            </a:lvl1pPr>
          </a:lstStyle>
          <a:p>
            <a:pPr>
              <a:defRPr/>
            </a:pPr>
            <a:endParaRPr lang="pt-BR"/>
          </a:p>
        </p:txBody>
      </p:sp>
      <p:sp>
        <p:nvSpPr>
          <p:cNvPr id="6" name="Espaço Reservado para Número de Slide 17"/>
          <p:cNvSpPr>
            <a:spLocks noGrp="1"/>
          </p:cNvSpPr>
          <p:nvPr>
            <p:ph type="sldNum" sz="quarter" idx="12"/>
          </p:nvPr>
        </p:nvSpPr>
        <p:spPr/>
        <p:txBody>
          <a:bodyPr/>
          <a:lstStyle>
            <a:lvl1pPr>
              <a:defRPr/>
            </a:lvl1pPr>
          </a:lstStyle>
          <a:p>
            <a:pPr>
              <a:defRPr/>
            </a:pPr>
            <a:fld id="{580E3A91-ACFE-498C-A9D7-127A2363B617}" type="slidenum">
              <a:rPr lang="pt-BR"/>
              <a:pPr>
                <a:defRPr/>
              </a:pPr>
              <a:t>‹nº›</a:t>
            </a:fld>
            <a:endParaRPr lang="pt-BR"/>
          </a:p>
        </p:txBody>
      </p:sp>
    </p:spTree>
  </p:cSld>
  <p:clrMapOvr>
    <a:masterClrMapping/>
  </p:clrMapOvr>
  <p:transition>
    <p:fade thruBlk="1"/>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629400" y="914401"/>
            <a:ext cx="2057400" cy="5211763"/>
          </a:xfrm>
        </p:spPr>
        <p:txBody>
          <a:bodyPr vert="eaVert"/>
          <a:lstStyle/>
          <a:p>
            <a:r>
              <a:rPr lang="pt-BR" smtClean="0"/>
              <a:t>Clique para editar o estilo do título mestre</a:t>
            </a:r>
            <a:endParaRPr lang="en-US"/>
          </a:p>
        </p:txBody>
      </p:sp>
      <p:sp>
        <p:nvSpPr>
          <p:cNvPr id="3" name="Espaço Reservado para Texto Vertical 2"/>
          <p:cNvSpPr>
            <a:spLocks noGrp="1"/>
          </p:cNvSpPr>
          <p:nvPr>
            <p:ph type="body" orient="vert" idx="1"/>
          </p:nvPr>
        </p:nvSpPr>
        <p:spPr>
          <a:xfrm>
            <a:off x="457200" y="914401"/>
            <a:ext cx="6019800" cy="5211763"/>
          </a:xfrm>
        </p:spPr>
        <p:txBody>
          <a:bodyPr vert="eaVer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4" name="Espaço Reservado para Data 9"/>
          <p:cNvSpPr>
            <a:spLocks noGrp="1"/>
          </p:cNvSpPr>
          <p:nvPr>
            <p:ph type="dt" sz="half" idx="10"/>
          </p:nvPr>
        </p:nvSpPr>
        <p:spPr/>
        <p:txBody>
          <a:bodyPr/>
          <a:lstStyle>
            <a:lvl1pPr>
              <a:defRPr/>
            </a:lvl1pPr>
          </a:lstStyle>
          <a:p>
            <a:pPr>
              <a:defRPr/>
            </a:pPr>
            <a:fld id="{E130E0E9-8E68-4BF4-B64D-183496234605}" type="datetimeFigureOut">
              <a:rPr lang="pt-BR"/>
              <a:pPr>
                <a:defRPr/>
              </a:pPr>
              <a:t>27/12/2015</a:t>
            </a:fld>
            <a:endParaRPr lang="pt-BR"/>
          </a:p>
        </p:txBody>
      </p:sp>
      <p:sp>
        <p:nvSpPr>
          <p:cNvPr id="5" name="Espaço Reservado para Rodapé 21"/>
          <p:cNvSpPr>
            <a:spLocks noGrp="1"/>
          </p:cNvSpPr>
          <p:nvPr>
            <p:ph type="ftr" sz="quarter" idx="11"/>
          </p:nvPr>
        </p:nvSpPr>
        <p:spPr/>
        <p:txBody>
          <a:bodyPr/>
          <a:lstStyle>
            <a:lvl1pPr>
              <a:defRPr/>
            </a:lvl1pPr>
          </a:lstStyle>
          <a:p>
            <a:pPr>
              <a:defRPr/>
            </a:pPr>
            <a:endParaRPr lang="pt-BR"/>
          </a:p>
        </p:txBody>
      </p:sp>
      <p:sp>
        <p:nvSpPr>
          <p:cNvPr id="6" name="Espaço Reservado para Número de Slide 17"/>
          <p:cNvSpPr>
            <a:spLocks noGrp="1"/>
          </p:cNvSpPr>
          <p:nvPr>
            <p:ph type="sldNum" sz="quarter" idx="12"/>
          </p:nvPr>
        </p:nvSpPr>
        <p:spPr/>
        <p:txBody>
          <a:bodyPr/>
          <a:lstStyle>
            <a:lvl1pPr>
              <a:defRPr/>
            </a:lvl1pPr>
          </a:lstStyle>
          <a:p>
            <a:pPr>
              <a:defRPr/>
            </a:pPr>
            <a:fld id="{05D6114B-23C1-4323-BAB6-D47A31B088C0}" type="slidenum">
              <a:rPr lang="pt-BR"/>
              <a:pPr>
                <a:defRPr/>
              </a:pPr>
              <a:t>‹nº›</a:t>
            </a:fld>
            <a:endParaRPr lang="pt-BR"/>
          </a:p>
        </p:txBody>
      </p:sp>
    </p:spTree>
  </p:cSld>
  <p:clrMapOvr>
    <a:masterClrMapping/>
  </p:clrMapOvr>
  <p:transition>
    <p:fade thruBlk="1"/>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orma livre 6"/>
          <p:cNvSpPr>
            <a:spLocks/>
          </p:cNvSpPr>
          <p:nvPr/>
        </p:nvSpPr>
        <p:spPr bwMode="auto">
          <a:xfrm>
            <a:off x="-9525" y="-7938"/>
            <a:ext cx="9163050" cy="1041401"/>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8" name="Forma livre 7"/>
          <p:cNvSpPr>
            <a:spLocks/>
          </p:cNvSpPr>
          <p:nvPr/>
        </p:nvSpPr>
        <p:spPr bwMode="auto">
          <a:xfrm>
            <a:off x="4381500" y="-7938"/>
            <a:ext cx="4762500" cy="638176"/>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028" name="Espaço Reservado para Título 8"/>
          <p:cNvSpPr>
            <a:spLocks noGrp="1"/>
          </p:cNvSpPr>
          <p:nvPr>
            <p:ph type="title"/>
          </p:nvPr>
        </p:nvSpPr>
        <p:spPr bwMode="auto">
          <a:xfrm>
            <a:off x="457200" y="704850"/>
            <a:ext cx="8229600" cy="1143000"/>
          </a:xfrm>
          <a:prstGeom prst="rect">
            <a:avLst/>
          </a:prstGeom>
          <a:noFill/>
          <a:ln w="9525">
            <a:noFill/>
            <a:miter lim="800000"/>
            <a:headEnd/>
            <a:tailEnd/>
          </a:ln>
        </p:spPr>
        <p:txBody>
          <a:bodyPr vert="horz" wrap="square" lIns="0" tIns="45720" rIns="0" bIns="0" numCol="1" anchor="b" anchorCtr="0" compatLnSpc="1">
            <a:prstTxWarp prst="textNoShape">
              <a:avLst/>
            </a:prstTxWarp>
          </a:bodyPr>
          <a:lstStyle/>
          <a:p>
            <a:pPr lvl="0"/>
            <a:r>
              <a:rPr lang="pt-BR" smtClean="0"/>
              <a:t>Clique para editar o estilo do título mestre</a:t>
            </a:r>
            <a:endParaRPr lang="en-US" smtClean="0"/>
          </a:p>
        </p:txBody>
      </p:sp>
      <p:sp>
        <p:nvSpPr>
          <p:cNvPr id="1029" name="Espaço Reservado para Texto 29"/>
          <p:cNvSpPr>
            <a:spLocks noGrp="1"/>
          </p:cNvSpPr>
          <p:nvPr>
            <p:ph type="body" idx="1"/>
          </p:nvPr>
        </p:nvSpPr>
        <p:spPr bwMode="auto">
          <a:xfrm>
            <a:off x="457200" y="1935163"/>
            <a:ext cx="8229600" cy="4389437"/>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smtClean="0"/>
          </a:p>
        </p:txBody>
      </p:sp>
      <p:sp>
        <p:nvSpPr>
          <p:cNvPr id="10" name="Espaço Reservado para Data 9"/>
          <p:cNvSpPr>
            <a:spLocks noGrp="1"/>
          </p:cNvSpPr>
          <p:nvPr>
            <p:ph type="dt" sz="half" idx="2"/>
          </p:nvPr>
        </p:nvSpPr>
        <p:spPr>
          <a:xfrm>
            <a:off x="457200" y="6356350"/>
            <a:ext cx="2133600" cy="365125"/>
          </a:xfrm>
          <a:prstGeom prst="rect">
            <a:avLst/>
          </a:prstGeom>
        </p:spPr>
        <p:txBody>
          <a:bodyPr vert="horz" lIns="0" tIns="0" rIns="0" bIns="0" anchor="b"/>
          <a:lstStyle>
            <a:lvl1pPr algn="l" eaLnBrk="1" fontAlgn="auto" latinLnBrk="0" hangingPunct="1">
              <a:spcBef>
                <a:spcPts val="0"/>
              </a:spcBef>
              <a:spcAft>
                <a:spcPts val="0"/>
              </a:spcAft>
              <a:defRPr kumimoji="0" sz="1200">
                <a:solidFill>
                  <a:schemeClr val="tx2">
                    <a:shade val="90000"/>
                  </a:schemeClr>
                </a:solidFill>
                <a:latin typeface="+mn-lt"/>
                <a:cs typeface="+mn-cs"/>
              </a:defRPr>
            </a:lvl1pPr>
          </a:lstStyle>
          <a:p>
            <a:pPr>
              <a:defRPr/>
            </a:pPr>
            <a:fld id="{AB84C11A-F214-4236-9A75-936165DD8010}" type="datetimeFigureOut">
              <a:rPr lang="pt-BR"/>
              <a:pPr>
                <a:defRPr/>
              </a:pPr>
              <a:t>27/12/2015</a:t>
            </a:fld>
            <a:endParaRPr lang="pt-BR"/>
          </a:p>
        </p:txBody>
      </p:sp>
      <p:sp>
        <p:nvSpPr>
          <p:cNvPr id="22" name="Espaço Reservado para Rodapé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fontAlgn="auto" latinLnBrk="0" hangingPunct="1">
              <a:spcBef>
                <a:spcPts val="0"/>
              </a:spcBef>
              <a:spcAft>
                <a:spcPts val="0"/>
              </a:spcAft>
              <a:defRPr kumimoji="0" sz="1200">
                <a:solidFill>
                  <a:schemeClr val="tx2">
                    <a:shade val="90000"/>
                  </a:schemeClr>
                </a:solidFill>
                <a:latin typeface="+mn-lt"/>
                <a:cs typeface="+mn-cs"/>
              </a:defRPr>
            </a:lvl1pPr>
          </a:lstStyle>
          <a:p>
            <a:pPr>
              <a:defRPr/>
            </a:pPr>
            <a:endParaRPr lang="pt-BR"/>
          </a:p>
        </p:txBody>
      </p:sp>
      <p:sp>
        <p:nvSpPr>
          <p:cNvPr id="18" name="Espaço Reservado para Número de Slide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fontAlgn="auto" latinLnBrk="0" hangingPunct="1">
              <a:spcBef>
                <a:spcPts val="0"/>
              </a:spcBef>
              <a:spcAft>
                <a:spcPts val="0"/>
              </a:spcAft>
              <a:defRPr kumimoji="0" sz="1200">
                <a:solidFill>
                  <a:schemeClr val="tx2">
                    <a:shade val="90000"/>
                  </a:schemeClr>
                </a:solidFill>
                <a:latin typeface="+mn-lt"/>
                <a:cs typeface="+mn-cs"/>
              </a:defRPr>
            </a:lvl1pPr>
          </a:lstStyle>
          <a:p>
            <a:pPr>
              <a:defRPr/>
            </a:pPr>
            <a:fld id="{8F46AB16-DBAC-4CBF-8C45-A22D5A804B0B}" type="slidenum">
              <a:rPr lang="pt-BR"/>
              <a:pPr>
                <a:defRPr/>
              </a:pPr>
              <a:t>‹nº›</a:t>
            </a:fld>
            <a:endParaRPr lang="pt-BR"/>
          </a:p>
        </p:txBody>
      </p:sp>
      <p:grpSp>
        <p:nvGrpSpPr>
          <p:cNvPr id="1033" name="Grupo 1"/>
          <p:cNvGrpSpPr>
            <a:grpSpLocks/>
          </p:cNvGrpSpPr>
          <p:nvPr/>
        </p:nvGrpSpPr>
        <p:grpSpPr bwMode="auto">
          <a:xfrm>
            <a:off x="-19050" y="203200"/>
            <a:ext cx="9180513" cy="647700"/>
            <a:chOff x="-19045" y="216550"/>
            <a:chExt cx="9180548" cy="649224"/>
          </a:xfrm>
        </p:grpSpPr>
        <p:grpSp>
          <p:nvGrpSpPr>
            <p:cNvPr id="12" name="Forma livre 11"/>
            <p:cNvGrpSpPr>
              <a:grpSpLocks/>
            </p:cNvGrpSpPr>
            <p:nvPr/>
          </p:nvGrpSpPr>
          <p:grpSpPr bwMode="auto">
            <a:xfrm>
              <a:off x="-6091" y="-11569"/>
              <a:ext cx="9137939" cy="1050979"/>
              <a:chOff x="-6096" y="-24384"/>
              <a:chExt cx="9137904" cy="1048512"/>
            </a:xfrm>
          </p:grpSpPr>
          <p:pic>
            <p:nvPicPr>
              <p:cNvPr id="1034" name="Forma livre 11"/>
              <p:cNvPicPr>
                <a:picLocks noChangeArrowheads="1"/>
              </p:cNvPicPr>
              <p:nvPr/>
            </p:nvPicPr>
            <p:blipFill>
              <a:blip r:embed="rId13"/>
              <a:srcRect/>
              <a:stretch>
                <a:fillRect/>
              </a:stretch>
            </p:blipFill>
            <p:spPr bwMode="auto">
              <a:xfrm>
                <a:off x="-6096" y="-24384"/>
                <a:ext cx="9137904" cy="1048512"/>
              </a:xfrm>
              <a:prstGeom prst="rect">
                <a:avLst/>
              </a:prstGeom>
              <a:noFill/>
            </p:spPr>
          </p:pic>
          <p:sp>
            <p:nvSpPr>
              <p:cNvPr id="1035" name="Text Box 11"/>
              <p:cNvSpPr txBox="1">
                <a:spLocks noChangeArrowheads="1"/>
              </p:cNvSpPr>
              <p:nvPr/>
            </p:nvSpPr>
            <p:spPr bwMode="auto">
              <a:xfrm rot="21435692">
                <a:off x="-29291" y="422461"/>
                <a:ext cx="0" cy="0"/>
              </a:xfrm>
              <a:prstGeom prst="rect">
                <a:avLst/>
              </a:prstGeom>
              <a:noFill/>
              <a:ln w="9525">
                <a:noFill/>
                <a:miter lim="800000"/>
                <a:headEnd/>
                <a:tailEnd/>
              </a:ln>
            </p:spPr>
            <p:txBody>
              <a:bodyPr/>
              <a:lstStyle/>
              <a:p>
                <a:endParaRPr lang="en-US">
                  <a:latin typeface="Constantia" pitchFamily="18" charset="0"/>
                </a:endParaRPr>
              </a:p>
            </p:txBody>
          </p:sp>
        </p:grpSp>
        <p:sp>
          <p:nvSpPr>
            <p:cNvPr id="13" name="Forma livre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grpSp>
    </p:spTree>
  </p:cSld>
  <p:clrMap bg1="lt1" tx1="dk1" bg2="lt2" tx2="dk2" accent1="accent1" accent2="accent2" accent3="accent3" accent4="accent4" accent5="accent5" accent6="accent6" hlink="hlink" folHlink="folHlink"/>
  <p:sldLayoutIdLst>
    <p:sldLayoutId id="2147483697" r:id="rId1"/>
    <p:sldLayoutId id="2147483689" r:id="rId2"/>
    <p:sldLayoutId id="2147483698" r:id="rId3"/>
    <p:sldLayoutId id="2147483690" r:id="rId4"/>
    <p:sldLayoutId id="2147483691" r:id="rId5"/>
    <p:sldLayoutId id="2147483692" r:id="rId6"/>
    <p:sldLayoutId id="2147483693" r:id="rId7"/>
    <p:sldLayoutId id="2147483694" r:id="rId8"/>
    <p:sldLayoutId id="2147483699" r:id="rId9"/>
    <p:sldLayoutId id="2147483695" r:id="rId10"/>
    <p:sldLayoutId id="2147483696" r:id="rId11"/>
  </p:sldLayoutIdLst>
  <p:transition>
    <p:fade thruBlk="1"/>
  </p:transition>
  <p:timing>
    <p:tnLst>
      <p:par>
        <p:cTn id="1" dur="indefinite" restart="never" nodeType="tmRoot"/>
      </p:par>
    </p:tnLst>
  </p:timing>
  <p:txStyles>
    <p:titleStyle>
      <a:lvl1pPr algn="l" rtl="0" eaLnBrk="0" fontAlgn="base" hangingPunct="0">
        <a:spcBef>
          <a:spcPct val="0"/>
        </a:spcBef>
        <a:spcAft>
          <a:spcPct val="0"/>
        </a:spcAft>
        <a:defRPr sz="5000" kern="1200">
          <a:solidFill>
            <a:schemeClr val="tx2"/>
          </a:solidFill>
          <a:latin typeface="+mj-lt"/>
          <a:ea typeface="+mj-ea"/>
          <a:cs typeface="+mj-cs"/>
        </a:defRPr>
      </a:lvl1pPr>
      <a:lvl2pPr algn="l" rtl="0" eaLnBrk="0" fontAlgn="base" hangingPunct="0">
        <a:spcBef>
          <a:spcPct val="0"/>
        </a:spcBef>
        <a:spcAft>
          <a:spcPct val="0"/>
        </a:spcAft>
        <a:defRPr sz="5000">
          <a:solidFill>
            <a:schemeClr val="tx2"/>
          </a:solidFill>
          <a:latin typeface="Calibri" pitchFamily="34" charset="0"/>
        </a:defRPr>
      </a:lvl2pPr>
      <a:lvl3pPr algn="l" rtl="0" eaLnBrk="0" fontAlgn="base" hangingPunct="0">
        <a:spcBef>
          <a:spcPct val="0"/>
        </a:spcBef>
        <a:spcAft>
          <a:spcPct val="0"/>
        </a:spcAft>
        <a:defRPr sz="5000">
          <a:solidFill>
            <a:schemeClr val="tx2"/>
          </a:solidFill>
          <a:latin typeface="Calibri" pitchFamily="34" charset="0"/>
        </a:defRPr>
      </a:lvl3pPr>
      <a:lvl4pPr algn="l" rtl="0" eaLnBrk="0" fontAlgn="base" hangingPunct="0">
        <a:spcBef>
          <a:spcPct val="0"/>
        </a:spcBef>
        <a:spcAft>
          <a:spcPct val="0"/>
        </a:spcAft>
        <a:defRPr sz="5000">
          <a:solidFill>
            <a:schemeClr val="tx2"/>
          </a:solidFill>
          <a:latin typeface="Calibri" pitchFamily="34" charset="0"/>
        </a:defRPr>
      </a:lvl4pPr>
      <a:lvl5pPr algn="l" rtl="0" eaLnBrk="0" fontAlgn="base" hangingPunct="0">
        <a:spcBef>
          <a:spcPct val="0"/>
        </a:spcBef>
        <a:spcAft>
          <a:spcPct val="0"/>
        </a:spcAft>
        <a:defRPr sz="5000">
          <a:solidFill>
            <a:schemeClr val="tx2"/>
          </a:solidFill>
          <a:latin typeface="Calibri" pitchFamily="34" charset="0"/>
        </a:defRPr>
      </a:lvl5pPr>
      <a:lvl6pPr marL="457200" algn="l" rtl="0" fontAlgn="base">
        <a:spcBef>
          <a:spcPct val="0"/>
        </a:spcBef>
        <a:spcAft>
          <a:spcPct val="0"/>
        </a:spcAft>
        <a:defRPr sz="5000">
          <a:solidFill>
            <a:schemeClr val="tx2"/>
          </a:solidFill>
          <a:latin typeface="Calibri" pitchFamily="34" charset="0"/>
        </a:defRPr>
      </a:lvl6pPr>
      <a:lvl7pPr marL="914400" algn="l" rtl="0" fontAlgn="base">
        <a:spcBef>
          <a:spcPct val="0"/>
        </a:spcBef>
        <a:spcAft>
          <a:spcPct val="0"/>
        </a:spcAft>
        <a:defRPr sz="5000">
          <a:solidFill>
            <a:schemeClr val="tx2"/>
          </a:solidFill>
          <a:latin typeface="Calibri" pitchFamily="34" charset="0"/>
        </a:defRPr>
      </a:lvl7pPr>
      <a:lvl8pPr marL="1371600" algn="l" rtl="0" fontAlgn="base">
        <a:spcBef>
          <a:spcPct val="0"/>
        </a:spcBef>
        <a:spcAft>
          <a:spcPct val="0"/>
        </a:spcAft>
        <a:defRPr sz="5000">
          <a:solidFill>
            <a:schemeClr val="tx2"/>
          </a:solidFill>
          <a:latin typeface="Calibri" pitchFamily="34" charset="0"/>
        </a:defRPr>
      </a:lvl8pPr>
      <a:lvl9pPr marL="1828800" algn="l" rtl="0" fontAlgn="base">
        <a:spcBef>
          <a:spcPct val="0"/>
        </a:spcBef>
        <a:spcAft>
          <a:spcPct val="0"/>
        </a:spcAft>
        <a:defRPr sz="5000">
          <a:solidFill>
            <a:schemeClr val="tx2"/>
          </a:solidFill>
          <a:latin typeface="Calibri" pitchFamily="34" charset="0"/>
        </a:defRPr>
      </a:lvl9pPr>
    </p:titleStyle>
    <p:bodyStyle>
      <a:lvl1pPr marL="273050" indent="-273050" algn="l" rtl="0" eaLnBrk="0" fontAlgn="base" hangingPunct="0">
        <a:spcBef>
          <a:spcPct val="20000"/>
        </a:spcBef>
        <a:spcAft>
          <a:spcPct val="0"/>
        </a:spcAft>
        <a:buClr>
          <a:srgbClr val="8CADAE"/>
        </a:buClr>
        <a:buSzPct val="95000"/>
        <a:buFont typeface="Wingdings 2" pitchFamily="18" charset="2"/>
        <a:buChar char=""/>
        <a:defRPr sz="2600" kern="1200">
          <a:solidFill>
            <a:schemeClr val="tx1"/>
          </a:solidFill>
          <a:latin typeface="+mn-lt"/>
          <a:ea typeface="+mn-ea"/>
          <a:cs typeface="+mn-cs"/>
        </a:defRPr>
      </a:lvl1pPr>
      <a:lvl2pPr marL="639763" indent="-246063" algn="l" rtl="0" eaLnBrk="0" fontAlgn="base" hangingPunct="0">
        <a:spcBef>
          <a:spcPct val="20000"/>
        </a:spcBef>
        <a:spcAft>
          <a:spcPct val="0"/>
        </a:spcAft>
        <a:buClr>
          <a:schemeClr val="accent1"/>
        </a:buClr>
        <a:buSzPct val="85000"/>
        <a:buFont typeface="Wingdings 2" pitchFamily="18" charset="2"/>
        <a:buChar char=""/>
        <a:defRPr sz="2400" kern="1200">
          <a:solidFill>
            <a:schemeClr val="tx1"/>
          </a:solidFill>
          <a:latin typeface="+mn-lt"/>
          <a:ea typeface="+mn-ea"/>
          <a:cs typeface="+mn-cs"/>
        </a:defRPr>
      </a:lvl2pPr>
      <a:lvl3pPr marL="914400" indent="-246063" algn="l" rtl="0" eaLnBrk="0" fontAlgn="base" hangingPunct="0">
        <a:spcBef>
          <a:spcPct val="20000"/>
        </a:spcBef>
        <a:spcAft>
          <a:spcPct val="0"/>
        </a:spcAft>
        <a:buClr>
          <a:schemeClr val="accent2"/>
        </a:buClr>
        <a:buSzPct val="70000"/>
        <a:buFont typeface="Wingdings 2" pitchFamily="18" charset="2"/>
        <a:buChar char=""/>
        <a:defRPr sz="2100" kern="1200">
          <a:solidFill>
            <a:schemeClr val="tx1"/>
          </a:solidFill>
          <a:latin typeface="+mn-lt"/>
          <a:ea typeface="+mn-ea"/>
          <a:cs typeface="+mn-cs"/>
        </a:defRPr>
      </a:lvl3pPr>
      <a:lvl4pPr marL="1187450" indent="-209550" algn="l" rtl="0" eaLnBrk="0" fontAlgn="base" hangingPunct="0">
        <a:spcBef>
          <a:spcPct val="20000"/>
        </a:spcBef>
        <a:spcAft>
          <a:spcPct val="0"/>
        </a:spcAft>
        <a:buClr>
          <a:srgbClr val="8CADAE"/>
        </a:buClr>
        <a:buSzPct val="65000"/>
        <a:buFont typeface="Wingdings 2" pitchFamily="18" charset="2"/>
        <a:buChar char=""/>
        <a:defRPr sz="2000" kern="1200">
          <a:solidFill>
            <a:schemeClr val="tx1"/>
          </a:solidFill>
          <a:latin typeface="+mn-lt"/>
          <a:ea typeface="+mn-ea"/>
          <a:cs typeface="+mn-cs"/>
        </a:defRPr>
      </a:lvl4pPr>
      <a:lvl5pPr marL="1462088" indent="-209550" algn="l" rtl="0" eaLnBrk="0" fontAlgn="base" hangingPunct="0">
        <a:spcBef>
          <a:spcPct val="20000"/>
        </a:spcBef>
        <a:spcAft>
          <a:spcPct val="0"/>
        </a:spcAft>
        <a:buClr>
          <a:srgbClr val="8C7B70"/>
        </a:buClr>
        <a:buSzPct val="65000"/>
        <a:buFont typeface="Wingdings 2" pitchFamily="18" charset="2"/>
        <a:buChar char=""/>
        <a:defRPr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hyperlink" Target="http://www.paulomargotto.com.br/" TargetMode="External"/><Relationship Id="rId5" Type="http://schemas.openxmlformats.org/officeDocument/2006/relationships/image" Target="../media/image6.jpeg"/><Relationship Id="rId4" Type="http://schemas.openxmlformats.org/officeDocument/2006/relationships/image" Target="../media/image5.jpeg"/></Relationships>
</file>

<file path=ppt/slides/_rels/slide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8" Type="http://schemas.openxmlformats.org/officeDocument/2006/relationships/hyperlink" Target="http://www.ncbi.nlm.nih.gov.ez1.periodicos.capes.gov.br/pubmed/23250980" TargetMode="External"/><Relationship Id="rId13" Type="http://schemas.openxmlformats.org/officeDocument/2006/relationships/hyperlink" Target="http://dx.doi.org.ez1.periodicos.capes.gov.br/10.1161/CIRCULATIONAHA.110.971101" TargetMode="External"/><Relationship Id="rId18" Type="http://schemas.openxmlformats.org/officeDocument/2006/relationships/hyperlink" Target="http://www.ncbi.nlm.nih.gov.ez1.periodicos.capes.gov.br/pubmed/6488827" TargetMode="External"/><Relationship Id="rId3" Type="http://schemas.openxmlformats.org/officeDocument/2006/relationships/hyperlink" Target="http://dx.doi.org.ez1.periodicos.capes.gov.br/10.1542/peds.2007-3313" TargetMode="External"/><Relationship Id="rId21" Type="http://schemas.openxmlformats.org/officeDocument/2006/relationships/hyperlink" Target="http://dx.doi.org.ez1.periodicos.capes.gov.br/10.1016/S0196-0644(85)80774-5" TargetMode="External"/><Relationship Id="rId7" Type="http://schemas.openxmlformats.org/officeDocument/2006/relationships/hyperlink" Target="http://dx.doi.org.ez1.periodicos.capes.gov.br/10.1001/jama.295.1.50" TargetMode="External"/><Relationship Id="rId12" Type="http://schemas.openxmlformats.org/officeDocument/2006/relationships/hyperlink" Target="http://www.ncbi.nlm.nih.gov.ez1.periodicos.capes.gov.br/pubmed/20956230" TargetMode="External"/><Relationship Id="rId17" Type="http://schemas.openxmlformats.org/officeDocument/2006/relationships/hyperlink" Target="http://dx.doi.org.ez1.periodicos.capes.gov.br/10.1016/j.resuscitation.2010.08.012" TargetMode="External"/><Relationship Id="rId2" Type="http://schemas.openxmlformats.org/officeDocument/2006/relationships/hyperlink" Target="http://www.ncbi.nlm.nih.gov.ez1.periodicos.capes.gov.br/pubmed/18977991" TargetMode="External"/><Relationship Id="rId16" Type="http://schemas.openxmlformats.org/officeDocument/2006/relationships/hyperlink" Target="http://www.ncbi.nlm.nih.gov.ez1.periodicos.capes.gov.br/pubmed/20956047" TargetMode="External"/><Relationship Id="rId20" Type="http://schemas.openxmlformats.org/officeDocument/2006/relationships/hyperlink" Target="http://www.ncbi.nlm.nih.gov.ez1.periodicos.capes.gov.br/pubmed/3994075" TargetMode="External"/><Relationship Id="rId1" Type="http://schemas.openxmlformats.org/officeDocument/2006/relationships/slideLayout" Target="../slideLayouts/slideLayout2.xml"/><Relationship Id="rId6" Type="http://schemas.openxmlformats.org/officeDocument/2006/relationships/hyperlink" Target="http://www.ncbi.nlm.nih.gov.ez1.periodicos.capes.gov.br/pubmed/16391216" TargetMode="External"/><Relationship Id="rId11" Type="http://schemas.openxmlformats.org/officeDocument/2006/relationships/hyperlink" Target="http://dx.doi.org.ez1.periodicos.capes.gov.br/10.1016/j.resuscitation.2006.05.009" TargetMode="External"/><Relationship Id="rId5" Type="http://schemas.openxmlformats.org/officeDocument/2006/relationships/hyperlink" Target="http://dx.doi.org.ez1.periodicos.capes.gov.br/10.1016/j.pcl.2008.02.005" TargetMode="External"/><Relationship Id="rId15" Type="http://schemas.openxmlformats.org/officeDocument/2006/relationships/hyperlink" Target="http://dx.doi.org.ez1.periodicos.capes.gov.br/10.1161/CIRCULATIONAHA.110.971093" TargetMode="External"/><Relationship Id="rId10" Type="http://schemas.openxmlformats.org/officeDocument/2006/relationships/hyperlink" Target="http://www.ncbi.nlm.nih.gov.ez1.periodicos.capes.gov.br/pubmed/17069956" TargetMode="External"/><Relationship Id="rId19" Type="http://schemas.openxmlformats.org/officeDocument/2006/relationships/hyperlink" Target="http://dx.doi.org.ez1.periodicos.capes.gov.br/10.1097/00003246-198410000-00007" TargetMode="External"/><Relationship Id="rId4" Type="http://schemas.openxmlformats.org/officeDocument/2006/relationships/hyperlink" Target="http://www.ncbi.nlm.nih.gov.ez1.periodicos.capes.gov.br/pubmed/18501756" TargetMode="External"/><Relationship Id="rId9" Type="http://schemas.openxmlformats.org/officeDocument/2006/relationships/hyperlink" Target="http://dx.doi.org.ez1.periodicos.capes.gov.br/10.1161/CIRCOUTCOMES.112.967968" TargetMode="External"/><Relationship Id="rId14" Type="http://schemas.openxmlformats.org/officeDocument/2006/relationships/hyperlink" Target="http://www.ncbi.nlm.nih.gov.ez1.periodicos.capes.gov.br/pubmed/20956258" TargetMode="External"/></Relationships>
</file>

<file path=ppt/slides/_rels/slide30.xml.rels><?xml version="1.0" encoding="UTF-8" standalone="yes"?>
<Relationships xmlns="http://schemas.openxmlformats.org/package/2006/relationships"><Relationship Id="rId8" Type="http://schemas.openxmlformats.org/officeDocument/2006/relationships/hyperlink" Target="http://www.ncbi.nlm.nih.gov.ez1.periodicos.capes.gov.br/pubmed/7761219" TargetMode="External"/><Relationship Id="rId13" Type="http://schemas.openxmlformats.org/officeDocument/2006/relationships/hyperlink" Target="http://www.ncbi.nlm.nih.gov.ez1.periodicos.capes.gov.br/pubmed/9133537" TargetMode="External"/><Relationship Id="rId18" Type="http://schemas.openxmlformats.org/officeDocument/2006/relationships/hyperlink" Target="http://dx.doi.org.ez1.periodicos.capes.gov.br/10.1001/jama.299.7.785" TargetMode="External"/><Relationship Id="rId3" Type="http://schemas.openxmlformats.org/officeDocument/2006/relationships/hyperlink" Target="http://dx.doi.org.ez1.periodicos.capes.gov.br/10.1001/jama.1990.03440080084029" TargetMode="External"/><Relationship Id="rId21" Type="http://schemas.openxmlformats.org/officeDocument/2006/relationships/hyperlink" Target="http://www.ncbi.nlm.nih.gov.ez1.periodicos.capes.gov.br/pubmed/23339874" TargetMode="External"/><Relationship Id="rId7" Type="http://schemas.openxmlformats.org/officeDocument/2006/relationships/hyperlink" Target="http://dx.doi.org.ez1.periodicos.capes.gov.br/10.1542/peds.99.3.403" TargetMode="External"/><Relationship Id="rId12" Type="http://schemas.openxmlformats.org/officeDocument/2006/relationships/hyperlink" Target="http://dx.doi.org.ez1.periodicos.capes.gov.br/10.1016/S0300-9572(03)00215-6" TargetMode="External"/><Relationship Id="rId17" Type="http://schemas.openxmlformats.org/officeDocument/2006/relationships/hyperlink" Target="http://www.ncbi.nlm.nih.gov.ez1.periodicos.capes.gov.br/pubmed/18285590" TargetMode="External"/><Relationship Id="rId2" Type="http://schemas.openxmlformats.org/officeDocument/2006/relationships/hyperlink" Target="http://www.ncbi.nlm.nih.gov.ez1.periodicos.capes.gov.br/pubmed/2386557" TargetMode="External"/><Relationship Id="rId16" Type="http://schemas.openxmlformats.org/officeDocument/2006/relationships/hyperlink" Target="http://dx.doi.org.ez1.periodicos.capes.gov.br/10.1161/01.CIR.0000147236.85306.15" TargetMode="External"/><Relationship Id="rId20" Type="http://schemas.openxmlformats.org/officeDocument/2006/relationships/hyperlink" Target="http://dx.doi.org.ez1.periodicos.capes.gov.br/10.1016/S0022-3476(05)82544-2" TargetMode="External"/><Relationship Id="rId1" Type="http://schemas.openxmlformats.org/officeDocument/2006/relationships/slideLayout" Target="../slideLayouts/slideLayout2.xml"/><Relationship Id="rId6" Type="http://schemas.openxmlformats.org/officeDocument/2006/relationships/hyperlink" Target="http://www.ncbi.nlm.nih.gov.ez1.periodicos.capes.gov.br/pubmed/9041296" TargetMode="External"/><Relationship Id="rId11" Type="http://schemas.openxmlformats.org/officeDocument/2006/relationships/hyperlink" Target="http://www.ncbi.nlm.nih.gov.ez1.periodicos.capes.gov.br/pubmed/12969608" TargetMode="External"/><Relationship Id="rId5" Type="http://schemas.openxmlformats.org/officeDocument/2006/relationships/hyperlink" Target="http://dx.doi.org.ez1.periodicos.capes.gov.br/10.1056/NEJMoa032440" TargetMode="External"/><Relationship Id="rId15" Type="http://schemas.openxmlformats.org/officeDocument/2006/relationships/hyperlink" Target="http://www.ncbi.nlm.nih.gov.ez1.periodicos.capes.gov.br/pubmed/15557386" TargetMode="External"/><Relationship Id="rId10" Type="http://schemas.openxmlformats.org/officeDocument/2006/relationships/hyperlink" Target="http://dx.doi.org.ez1.periodicos.capes.gov.br/10.1136/bmj.g3028" TargetMode="External"/><Relationship Id="rId19" Type="http://schemas.openxmlformats.org/officeDocument/2006/relationships/hyperlink" Target="http://www.ncbi.nlm.nih.gov.ez1.periodicos.capes.gov.br/pubmed/1625096" TargetMode="External"/><Relationship Id="rId4" Type="http://schemas.openxmlformats.org/officeDocument/2006/relationships/hyperlink" Target="http://www.ncbi.nlm.nih.gov.ez1.periodicos.capes.gov.br/pubmed/15102998" TargetMode="External"/><Relationship Id="rId9" Type="http://schemas.openxmlformats.org/officeDocument/2006/relationships/hyperlink" Target="http://www.ncbi.nlm.nih.gov.ez1.periodicos.capes.gov.br/pubmed/24846323" TargetMode="External"/><Relationship Id="rId14" Type="http://schemas.openxmlformats.org/officeDocument/2006/relationships/hyperlink" Target="http://dx.doi.org.ez1.periodicos.capes.gov.br/10.1161/01.CIR.95.8.2213" TargetMode="External"/><Relationship Id="rId22" Type="http://schemas.openxmlformats.org/officeDocument/2006/relationships/hyperlink" Target="http://dx.doi.org.ez1.periodicos.capes.gov.br/10.1161/CIRCULATIONAHA.112.125625" TargetMode="External"/></Relationships>
</file>

<file path=ppt/slides/_rels/slide31.xml.rels><?xml version="1.0" encoding="UTF-8" standalone="yes"?>
<Relationships xmlns="http://schemas.openxmlformats.org/package/2006/relationships"><Relationship Id="rId8" Type="http://schemas.openxmlformats.org/officeDocument/2006/relationships/hyperlink" Target="http://www.ncbi.nlm.nih.gov.ez1.periodicos.capes.gov.br/pubmed/23406039" TargetMode="External"/><Relationship Id="rId13" Type="http://schemas.openxmlformats.org/officeDocument/2006/relationships/hyperlink" Target="http://dx.doi.org.ez1.periodicos.capes.gov.br/10.1542/peds.2006-1724" TargetMode="External"/><Relationship Id="rId18" Type="http://schemas.openxmlformats.org/officeDocument/2006/relationships/hyperlink" Target="http://www.ncbi.nlm.nih.gov.ez1.periodicos.capes.gov.br/pubmed/23164182" TargetMode="External"/><Relationship Id="rId3" Type="http://schemas.openxmlformats.org/officeDocument/2006/relationships/hyperlink" Target="http://dx.doi.org.ez1.periodicos.capes.gov.br/10.1161/CIRCULATIONAHA.110.013466" TargetMode="External"/><Relationship Id="rId21" Type="http://schemas.openxmlformats.org/officeDocument/2006/relationships/hyperlink" Target="http://dx.doi.org.ez1.periodicos.capes.gov.br/10.1016/j.resuscitation.2011.06.029" TargetMode="External"/><Relationship Id="rId7" Type="http://schemas.openxmlformats.org/officeDocument/2006/relationships/hyperlink" Target="http://dx.doi.org.ez1.periodicos.capes.gov.br/10.1177/0962280211427759" TargetMode="External"/><Relationship Id="rId12" Type="http://schemas.openxmlformats.org/officeDocument/2006/relationships/hyperlink" Target="http://www.ncbi.nlm.nih.gov.ez1.periodicos.capes.gov.br/pubmed/17142528" TargetMode="External"/><Relationship Id="rId17" Type="http://schemas.openxmlformats.org/officeDocument/2006/relationships/hyperlink" Target="http://dx.doi.org.ez1.periodicos.capes.gov.br/10.1016/j.resuscitation.2011.09.009" TargetMode="External"/><Relationship Id="rId2" Type="http://schemas.openxmlformats.org/officeDocument/2006/relationships/hyperlink" Target="http://www.ncbi.nlm.nih.gov.ez1.periodicos.capes.gov.br/pubmed/22025603" TargetMode="External"/><Relationship Id="rId16" Type="http://schemas.openxmlformats.org/officeDocument/2006/relationships/hyperlink" Target="http://www.ncbi.nlm.nih.gov.ez1.periodicos.capes.gov.br/pubmed/21963583" TargetMode="External"/><Relationship Id="rId20" Type="http://schemas.openxmlformats.org/officeDocument/2006/relationships/hyperlink" Target="http://www.ncbi.nlm.nih.gov.ez1.periodicos.capes.gov.br/pubmed/21745533" TargetMode="External"/><Relationship Id="rId1" Type="http://schemas.openxmlformats.org/officeDocument/2006/relationships/slideLayout" Target="../slideLayouts/slideLayout2.xml"/><Relationship Id="rId6" Type="http://schemas.openxmlformats.org/officeDocument/2006/relationships/hyperlink" Target="http://www.ncbi.nlm.nih.gov.ez1.periodicos.capes.gov.br/pubmed/22072596" TargetMode="External"/><Relationship Id="rId11" Type="http://schemas.openxmlformats.org/officeDocument/2006/relationships/hyperlink" Target="http://dx.doi.org.ez1.periodicos.capes.gov.br/10.1186/s13054-015-0867-z" TargetMode="External"/><Relationship Id="rId5" Type="http://schemas.openxmlformats.org/officeDocument/2006/relationships/hyperlink" Target="http://dx.doi.org.ez1.periodicos.capes.gov.br/10.1093/aje/kwh090" TargetMode="External"/><Relationship Id="rId15" Type="http://schemas.openxmlformats.org/officeDocument/2006/relationships/hyperlink" Target="http://dx.doi.org.ez1.periodicos.capes.gov.br/10.1542/peds.2006-0453" TargetMode="External"/><Relationship Id="rId23" Type="http://schemas.openxmlformats.org/officeDocument/2006/relationships/hyperlink" Target="http://dx.doi.org.ez1.periodicos.capes.gov.br/10.1001/jama.2012.294" TargetMode="External"/><Relationship Id="rId10" Type="http://schemas.openxmlformats.org/officeDocument/2006/relationships/hyperlink" Target="http://www.ncbi.nlm.nih.gov.ez1.periodicos.capes.gov.br/pubmed/25887120" TargetMode="External"/><Relationship Id="rId19" Type="http://schemas.openxmlformats.org/officeDocument/2006/relationships/hyperlink" Target="http://dx.doi.org.ez1.periodicos.capes.gov.br/10.1016/j.clp.2012.09.005" TargetMode="External"/><Relationship Id="rId4" Type="http://schemas.openxmlformats.org/officeDocument/2006/relationships/hyperlink" Target="http://www.ncbi.nlm.nih.gov.ez1.periodicos.capes.gov.br/pubmed/15033648" TargetMode="External"/><Relationship Id="rId9" Type="http://schemas.openxmlformats.org/officeDocument/2006/relationships/hyperlink" Target="http://dx.doi.org.ez1.periodicos.capes.gov.br/10.1056/NEJMc1215155" TargetMode="External"/><Relationship Id="rId14" Type="http://schemas.openxmlformats.org/officeDocument/2006/relationships/hyperlink" Target="http://www.ncbi.nlm.nih.gov.ez1.periodicos.capes.gov.br/pubmed/16950990" TargetMode="External"/><Relationship Id="rId22" Type="http://schemas.openxmlformats.org/officeDocument/2006/relationships/hyperlink" Target="http://www.ncbi.nlm.nih.gov.ez1.periodicos.capes.gov.br/pubmed/22436956" TargetMode="External"/></Relationships>
</file>

<file path=ppt/slides/_rels/slide32.xml.rels><?xml version="1.0" encoding="UTF-8" standalone="yes"?>
<Relationships xmlns="http://schemas.openxmlformats.org/package/2006/relationships"><Relationship Id="rId8" Type="http://schemas.openxmlformats.org/officeDocument/2006/relationships/hyperlink" Target="http://www.ncbi.nlm.nih.gov.ez1.periodicos.capes.gov.br/pubmed/24326888" TargetMode="External"/><Relationship Id="rId13" Type="http://schemas.openxmlformats.org/officeDocument/2006/relationships/hyperlink" Target="http://dx.doi.org.ez1.periodicos.capes.gov.br/10.1001/jama.2012.313" TargetMode="External"/><Relationship Id="rId3" Type="http://schemas.openxmlformats.org/officeDocument/2006/relationships/hyperlink" Target="http://dx.doi.org.ez1.periodicos.capes.gov.br/10.1136/bmj.f6829" TargetMode="External"/><Relationship Id="rId7" Type="http://schemas.openxmlformats.org/officeDocument/2006/relationships/hyperlink" Target="http://dx.doi.org.ez1.periodicos.capes.gov.br/10.1016/j.resuscitation.2006.10.032" TargetMode="External"/><Relationship Id="rId12" Type="http://schemas.openxmlformats.org/officeDocument/2006/relationships/hyperlink" Target="http://www.ncbi.nlm.nih.gov.ez1.periodicos.capes.gov.br/pubmed/22436961" TargetMode="External"/><Relationship Id="rId2" Type="http://schemas.openxmlformats.org/officeDocument/2006/relationships/hyperlink" Target="http://www.ncbi.nlm.nih.gov.ez1.periodicos.capes.gov.br/pubmed/24326886" TargetMode="External"/><Relationship Id="rId1" Type="http://schemas.openxmlformats.org/officeDocument/2006/relationships/slideLayout" Target="../slideLayouts/slideLayout2.xml"/><Relationship Id="rId6" Type="http://schemas.openxmlformats.org/officeDocument/2006/relationships/hyperlink" Target="http://www.ncbi.nlm.nih.gov.ez1.periodicos.capes.gov.br/pubmed/17360097" TargetMode="External"/><Relationship Id="rId11" Type="http://schemas.openxmlformats.org/officeDocument/2006/relationships/hyperlink" Target="http://dx.doi.org.ez1.periodicos.capes.gov.br/10.1001/jama.2009.1729" TargetMode="External"/><Relationship Id="rId5" Type="http://schemas.openxmlformats.org/officeDocument/2006/relationships/hyperlink" Target="http://dx.doi.org.ez1.periodicos.capes.gov.br/10.1186/cc12872" TargetMode="External"/><Relationship Id="rId15" Type="http://schemas.openxmlformats.org/officeDocument/2006/relationships/hyperlink" Target="http://dx.doi.org.ez1.periodicos.capes.gov.br/10.1056/NEJMoa0706467" TargetMode="External"/><Relationship Id="rId10" Type="http://schemas.openxmlformats.org/officeDocument/2006/relationships/hyperlink" Target="http://www.ncbi.nlm.nih.gov.ez1.periodicos.capes.gov.br/pubmed/19934423" TargetMode="External"/><Relationship Id="rId4" Type="http://schemas.openxmlformats.org/officeDocument/2006/relationships/hyperlink" Target="http://www.ncbi.nlm.nih.gov.ez1.periodicos.capes.gov.br/pubmed/24004456" TargetMode="External"/><Relationship Id="rId9" Type="http://schemas.openxmlformats.org/officeDocument/2006/relationships/hyperlink" Target="http://dx.doi.org.ez1.periodicos.capes.gov.br/10.1136/bmj.f7268" TargetMode="External"/><Relationship Id="rId14" Type="http://schemas.openxmlformats.org/officeDocument/2006/relationships/hyperlink" Target="http://www.ncbi.nlm.nih.gov.ez1.periodicos.capes.gov.br/pubmed/18172170" TargetMode="External"/></Relationships>
</file>

<file path=ppt/slides/_rels/slide3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ítulo 2"/>
          <p:cNvSpPr>
            <a:spLocks noGrp="1"/>
          </p:cNvSpPr>
          <p:nvPr>
            <p:ph type="subTitle" idx="1"/>
          </p:nvPr>
        </p:nvSpPr>
        <p:spPr>
          <a:xfrm>
            <a:off x="642938" y="3714750"/>
            <a:ext cx="7854950" cy="1752600"/>
          </a:xfrm>
        </p:spPr>
        <p:txBody>
          <a:bodyPr>
            <a:normAutofit/>
          </a:bodyPr>
          <a:lstStyle/>
          <a:p>
            <a:pPr marR="0" algn="ctr" eaLnBrk="1" hangingPunct="1">
              <a:lnSpc>
                <a:spcPct val="80000"/>
              </a:lnSpc>
            </a:pPr>
            <a:r>
              <a:rPr lang="nl-NL" sz="1200" smtClean="0">
                <a:effectLst>
                  <a:outerShdw blurRad="38100" dist="38100" dir="2700000" algn="tl">
                    <a:srgbClr val="646B86"/>
                  </a:outerShdw>
                </a:effectLst>
              </a:rPr>
              <a:t>August 25, 2015, Vol 314, No. 8</a:t>
            </a:r>
          </a:p>
          <a:p>
            <a:pPr marR="0" algn="ctr" eaLnBrk="1" hangingPunct="1">
              <a:lnSpc>
                <a:spcPct val="80000"/>
              </a:lnSpc>
            </a:pPr>
            <a:r>
              <a:rPr lang="nl-NL" sz="1200" smtClean="0">
                <a:effectLst>
                  <a:outerShdw blurRad="38100" dist="38100" dir="2700000" algn="tl">
                    <a:srgbClr val="646B86"/>
                  </a:outerShdw>
                </a:effectLst>
              </a:rPr>
              <a:t>(</a:t>
            </a:r>
            <a:r>
              <a:rPr lang="pt-BR" altLang="ko-KR" sz="1500" smtClean="0">
                <a:effectLst>
                  <a:outerShdw blurRad="38100" dist="38100" dir="2700000" algn="tl">
                    <a:srgbClr val="646B86"/>
                  </a:outerShdw>
                </a:effectLst>
                <a:ea typeface="Gulim" pitchFamily="34" charset="-127"/>
              </a:rPr>
              <a:t>Published online)</a:t>
            </a:r>
            <a:r>
              <a:rPr lang="pt-BR" altLang="ko-KR" sz="1500" smtClean="0">
                <a:ea typeface="Gulim" pitchFamily="34" charset="-127"/>
              </a:rPr>
              <a:t> </a:t>
            </a:r>
            <a:endParaRPr lang="nl-NL" sz="1200" smtClean="0">
              <a:effectLst>
                <a:outerShdw blurRad="38100" dist="38100" dir="2700000" algn="tl">
                  <a:srgbClr val="646B86"/>
                </a:outerShdw>
              </a:effectLst>
            </a:endParaRPr>
          </a:p>
          <a:p>
            <a:pPr marR="0" algn="ctr" eaLnBrk="1" hangingPunct="1">
              <a:lnSpc>
                <a:spcPct val="80000"/>
              </a:lnSpc>
            </a:pPr>
            <a:endParaRPr lang="nl-NL" sz="1200" smtClean="0">
              <a:effectLst>
                <a:outerShdw blurRad="38100" dist="38100" dir="2700000" algn="tl">
                  <a:srgbClr val="646B86"/>
                </a:outerShdw>
              </a:effectLst>
            </a:endParaRPr>
          </a:p>
          <a:p>
            <a:pPr marR="0" algn="ctr" eaLnBrk="1" hangingPunct="1">
              <a:lnSpc>
                <a:spcPct val="80000"/>
              </a:lnSpc>
            </a:pPr>
            <a:endParaRPr lang="nl-NL" sz="1600" smtClean="0"/>
          </a:p>
          <a:p>
            <a:pPr marR="0" algn="ctr" eaLnBrk="1" hangingPunct="1">
              <a:lnSpc>
                <a:spcPct val="80000"/>
              </a:lnSpc>
            </a:pPr>
            <a:r>
              <a:rPr lang="nl-NL" sz="1600" smtClean="0"/>
              <a:t>Roberto Faria</a:t>
            </a:r>
          </a:p>
          <a:p>
            <a:pPr marR="0" algn="ctr" eaLnBrk="1" hangingPunct="1">
              <a:lnSpc>
                <a:spcPct val="80000"/>
              </a:lnSpc>
            </a:pPr>
            <a:r>
              <a:rPr lang="nl-NL" sz="1600" smtClean="0"/>
              <a:t>R3 UTIP-HMIB</a:t>
            </a:r>
          </a:p>
          <a:p>
            <a:pPr marR="0" algn="ctr" eaLnBrk="1" hangingPunct="1">
              <a:lnSpc>
                <a:spcPct val="80000"/>
              </a:lnSpc>
            </a:pPr>
            <a:r>
              <a:rPr lang="nl-NL" sz="1600" smtClean="0"/>
              <a:t>Brasília, 24 de dezembo de 2015</a:t>
            </a:r>
          </a:p>
        </p:txBody>
      </p:sp>
      <p:pic>
        <p:nvPicPr>
          <p:cNvPr id="1026" name="Picture 2"/>
          <p:cNvPicPr>
            <a:picLocks noChangeAspect="1" noChangeArrowheads="1"/>
          </p:cNvPicPr>
          <p:nvPr/>
        </p:nvPicPr>
        <p:blipFill>
          <a:blip r:embed="rId2"/>
          <a:srcRect/>
          <a:stretch>
            <a:fillRect/>
          </a:stretch>
        </p:blipFill>
        <p:spPr bwMode="auto">
          <a:xfrm>
            <a:off x="1619250" y="692150"/>
            <a:ext cx="6729413" cy="5753100"/>
          </a:xfrm>
          <a:prstGeom prst="rect">
            <a:avLst/>
          </a:prstGeom>
          <a:noFill/>
        </p:spPr>
      </p:pic>
      <p:pic>
        <p:nvPicPr>
          <p:cNvPr id="1027" name="Picture 3"/>
          <p:cNvPicPr>
            <a:picLocks noChangeAspect="1" noChangeArrowheads="1"/>
          </p:cNvPicPr>
          <p:nvPr/>
        </p:nvPicPr>
        <p:blipFill>
          <a:blip r:embed="rId3"/>
          <a:srcRect/>
          <a:stretch>
            <a:fillRect/>
          </a:stretch>
        </p:blipFill>
        <p:spPr bwMode="auto">
          <a:xfrm>
            <a:off x="0" y="4221163"/>
            <a:ext cx="3589338" cy="1560512"/>
          </a:xfrm>
          <a:prstGeom prst="rect">
            <a:avLst/>
          </a:prstGeom>
          <a:noFill/>
        </p:spPr>
      </p:pic>
      <p:sp>
        <p:nvSpPr>
          <p:cNvPr id="5127" name="Oval 7"/>
          <p:cNvSpPr>
            <a:spLocks noChangeArrowheads="1"/>
          </p:cNvSpPr>
          <p:nvPr/>
        </p:nvSpPr>
        <p:spPr bwMode="auto">
          <a:xfrm>
            <a:off x="0" y="188913"/>
            <a:ext cx="9217025" cy="865187"/>
          </a:xfrm>
          <a:prstGeom prst="ellipse">
            <a:avLst/>
          </a:prstGeom>
          <a:solidFill>
            <a:schemeClr val="accent1"/>
          </a:solidFill>
          <a:ln w="9525">
            <a:solidFill>
              <a:schemeClr val="tx1"/>
            </a:solidFill>
            <a:round/>
            <a:headEnd/>
            <a:tailEnd/>
          </a:ln>
          <a:effectLst/>
        </p:spPr>
        <p:txBody>
          <a:bodyPr wrap="none" anchor="ctr"/>
          <a:lstStyle/>
          <a:p>
            <a:pPr algn="ctr"/>
            <a:r>
              <a:rPr lang="pt-PT" sz="1600" dirty="0"/>
              <a:t>Tempo para epinefrina e sobrevivência após parada cardiorrespiratória  pediátrica</a:t>
            </a:r>
          </a:p>
          <a:p>
            <a:pPr algn="ctr"/>
            <a:r>
              <a:rPr lang="pt-PT" sz="1600" dirty="0"/>
              <a:t> no Hospital Cardiológico</a:t>
            </a:r>
            <a:r>
              <a:rPr lang="pt-BR" sz="1600" dirty="0"/>
              <a:t> </a:t>
            </a:r>
          </a:p>
        </p:txBody>
      </p:sp>
      <p:pic>
        <p:nvPicPr>
          <p:cNvPr id="5128" name="Picture 8" descr="20151130_105904"/>
          <p:cNvPicPr>
            <a:picLocks noChangeAspect="1" noChangeArrowheads="1"/>
          </p:cNvPicPr>
          <p:nvPr/>
        </p:nvPicPr>
        <p:blipFill>
          <a:blip r:embed="rId4"/>
          <a:srcRect/>
          <a:stretch>
            <a:fillRect/>
          </a:stretch>
        </p:blipFill>
        <p:spPr bwMode="auto">
          <a:xfrm>
            <a:off x="0" y="5218113"/>
            <a:ext cx="2916238" cy="1639887"/>
          </a:xfrm>
          <a:prstGeom prst="rect">
            <a:avLst/>
          </a:prstGeom>
          <a:noFill/>
        </p:spPr>
      </p:pic>
      <p:pic>
        <p:nvPicPr>
          <p:cNvPr id="5129" name="Picture 9" descr="20151130_105839_001"/>
          <p:cNvPicPr>
            <a:picLocks noChangeAspect="1" noChangeArrowheads="1"/>
          </p:cNvPicPr>
          <p:nvPr/>
        </p:nvPicPr>
        <p:blipFill>
          <a:blip r:embed="rId5"/>
          <a:srcRect/>
          <a:stretch>
            <a:fillRect/>
          </a:stretch>
        </p:blipFill>
        <p:spPr bwMode="auto">
          <a:xfrm>
            <a:off x="6011863" y="5157788"/>
            <a:ext cx="3132137" cy="1700212"/>
          </a:xfrm>
          <a:prstGeom prst="rect">
            <a:avLst/>
          </a:prstGeom>
          <a:noFill/>
        </p:spPr>
      </p:pic>
      <p:sp>
        <p:nvSpPr>
          <p:cNvPr id="5130" name="Text Box 10"/>
          <p:cNvSpPr txBox="1">
            <a:spLocks noChangeArrowheads="1"/>
          </p:cNvSpPr>
          <p:nvPr/>
        </p:nvSpPr>
        <p:spPr bwMode="auto">
          <a:xfrm>
            <a:off x="8566150" y="6643688"/>
            <a:ext cx="577850" cy="214312"/>
          </a:xfrm>
          <a:prstGeom prst="rect">
            <a:avLst/>
          </a:prstGeom>
          <a:noFill/>
          <a:ln w="9525">
            <a:noFill/>
            <a:miter lim="800000"/>
            <a:headEnd/>
            <a:tailEnd/>
          </a:ln>
          <a:effectLst/>
        </p:spPr>
        <p:txBody>
          <a:bodyPr wrap="none">
            <a:spAutoFit/>
          </a:bodyPr>
          <a:lstStyle/>
          <a:p>
            <a:r>
              <a:rPr lang="pt-BR" sz="800"/>
              <a:t>S6 Edge</a:t>
            </a:r>
          </a:p>
        </p:txBody>
      </p:sp>
      <p:sp>
        <p:nvSpPr>
          <p:cNvPr id="5131" name="Text Box 11"/>
          <p:cNvSpPr txBox="1">
            <a:spLocks noChangeArrowheads="1"/>
          </p:cNvSpPr>
          <p:nvPr/>
        </p:nvSpPr>
        <p:spPr bwMode="auto">
          <a:xfrm>
            <a:off x="2987675" y="5661025"/>
            <a:ext cx="3028950" cy="366713"/>
          </a:xfrm>
          <a:prstGeom prst="rect">
            <a:avLst/>
          </a:prstGeom>
          <a:noFill/>
          <a:ln w="9525">
            <a:noFill/>
            <a:miter lim="800000"/>
            <a:headEnd/>
            <a:tailEnd/>
          </a:ln>
          <a:effectLst/>
        </p:spPr>
        <p:txBody>
          <a:bodyPr wrap="none">
            <a:spAutoFit/>
          </a:bodyPr>
          <a:lstStyle/>
          <a:p>
            <a:r>
              <a:rPr lang="pt-BR">
                <a:hlinkClick r:id="rId6"/>
              </a:rPr>
              <a:t>www.paulomargotto.com.br</a:t>
            </a:r>
            <a:r>
              <a:rPr lang="pt-BR"/>
              <a:t> </a:t>
            </a:r>
          </a:p>
        </p:txBody>
      </p:sp>
      <p:sp>
        <p:nvSpPr>
          <p:cNvPr id="5132" name="Text Box 12"/>
          <p:cNvSpPr txBox="1">
            <a:spLocks noChangeArrowheads="1"/>
          </p:cNvSpPr>
          <p:nvPr/>
        </p:nvSpPr>
        <p:spPr bwMode="auto">
          <a:xfrm>
            <a:off x="2339975" y="6643688"/>
            <a:ext cx="577850" cy="214312"/>
          </a:xfrm>
          <a:prstGeom prst="rect">
            <a:avLst/>
          </a:prstGeom>
          <a:noFill/>
          <a:ln w="9525">
            <a:noFill/>
            <a:miter lim="800000"/>
            <a:headEnd/>
            <a:tailEnd/>
          </a:ln>
          <a:effectLst/>
        </p:spPr>
        <p:txBody>
          <a:bodyPr wrap="none">
            <a:spAutoFit/>
          </a:bodyPr>
          <a:lstStyle/>
          <a:p>
            <a:r>
              <a:rPr lang="pt-BR" sz="800"/>
              <a:t>S6 Edge</a:t>
            </a:r>
          </a:p>
        </p:txBody>
      </p:sp>
    </p:spTree>
  </p:cSld>
  <p:clrMapOvr>
    <a:masterClrMapping/>
  </p:clrMapOvr>
  <p:transition>
    <p:fade thruBlk="1"/>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Título 1"/>
          <p:cNvPicPr>
            <a:picLocks noGrp="1" noChangeArrowheads="1"/>
          </p:cNvPicPr>
          <p:nvPr>
            <p:ph type="ctrTitle"/>
          </p:nvPr>
        </p:nvPicPr>
        <p:blipFill>
          <a:blip r:embed="rId2"/>
          <a:srcRect/>
          <a:stretch>
            <a:fillRect/>
          </a:stretch>
        </p:blipFill>
        <p:spPr>
          <a:xfrm>
            <a:off x="530225" y="1365250"/>
            <a:ext cx="8308975" cy="1901825"/>
          </a:xfrm>
        </p:spPr>
      </p:pic>
    </p:spTree>
  </p:cSld>
  <p:clrMapOvr>
    <a:masterClrMapping/>
  </p:clrMapOvr>
  <p:transition>
    <p:fade thruBlk="1"/>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ítulo 1"/>
          <p:cNvSpPr>
            <a:spLocks noGrp="1"/>
          </p:cNvSpPr>
          <p:nvPr>
            <p:ph type="title"/>
          </p:nvPr>
        </p:nvSpPr>
        <p:spPr>
          <a:xfrm>
            <a:off x="428625" y="0"/>
            <a:ext cx="8229600" cy="1143000"/>
          </a:xfrm>
        </p:spPr>
        <p:txBody>
          <a:bodyPr/>
          <a:lstStyle/>
          <a:p>
            <a:pPr eaLnBrk="1" hangingPunct="1"/>
            <a:r>
              <a:rPr lang="pt-BR" smtClean="0"/>
              <a:t>Introdução</a:t>
            </a:r>
          </a:p>
        </p:txBody>
      </p:sp>
      <p:sp>
        <p:nvSpPr>
          <p:cNvPr id="3" name="Espaço Reservado para Conteúdo 2"/>
          <p:cNvSpPr>
            <a:spLocks noGrp="1"/>
          </p:cNvSpPr>
          <p:nvPr>
            <p:ph idx="1"/>
          </p:nvPr>
        </p:nvSpPr>
        <p:spPr/>
        <p:txBody>
          <a:bodyPr>
            <a:normAutofit/>
          </a:bodyPr>
          <a:lstStyle/>
          <a:p>
            <a:pPr algn="just" eaLnBrk="1" hangingPunct="1">
              <a:lnSpc>
                <a:spcPct val="90000"/>
              </a:lnSpc>
            </a:pPr>
            <a:r>
              <a:rPr lang="pt-PT" sz="2000" smtClean="0"/>
              <a:t>Por ano, cerca de 16 000 crianças nos EUA tiveram parada cardiorrespiratória (PCR), predominantemente em ambiente  hospitalar (1,2).  </a:t>
            </a:r>
          </a:p>
          <a:p>
            <a:pPr algn="just" eaLnBrk="1" hangingPunct="1">
              <a:lnSpc>
                <a:spcPct val="90000"/>
              </a:lnSpc>
            </a:pPr>
            <a:r>
              <a:rPr lang="pt-PT" sz="2000" smtClean="0"/>
              <a:t>Um ritmo inicial de atividade elétrica sem pulso ou assistolia (isto é, um ritmo não chocável) : mais comum ; mortalidade signifcante, com 25%  a 40% dos paciente sobrevivendo à PCR(1,3-5). </a:t>
            </a:r>
          </a:p>
          <a:p>
            <a:pPr algn="just" eaLnBrk="1" hangingPunct="1">
              <a:lnSpc>
                <a:spcPct val="90000"/>
              </a:lnSpc>
            </a:pPr>
            <a:r>
              <a:rPr lang="pt-PT" sz="2000" smtClean="0"/>
              <a:t>Apesar de esforços em pesquisa de reanmação  e melhora do prognóstico apósa reanimação em Hospital Pediátrico nos últimos 30 anos (4,6),existem poucas evidências baseadas em intervenções além de  cuidados de suporte para o paciente pediátrico em PCR (6,7). </a:t>
            </a:r>
            <a:endParaRPr lang="pt-BR" sz="2000" smtClean="0"/>
          </a:p>
          <a:p>
            <a:pPr algn="just" eaLnBrk="1" hangingPunct="1">
              <a:lnSpc>
                <a:spcPct val="90000"/>
              </a:lnSpc>
            </a:pPr>
            <a:r>
              <a:rPr lang="pt-PT" sz="2000" smtClean="0"/>
              <a:t>A epinefrina (ou adrenalina), potente agonista  α- e β-adrenérgico, é recomendado tanto pela Academia America de Cardiologia (AHA) quanto pelo Conselho Europeu de Ressuscitação em PCR pediátrica. As diretrizes atuais recomendam oferecer epinefrina a 0,01 mg / kg (no máximo, 1 mg), logo que se obter acesso venoso, posteriormente, a cada 3 ou 5 minutos para pacientes com um ritmo não chocável(6,8).   </a:t>
            </a:r>
          </a:p>
        </p:txBody>
      </p:sp>
    </p:spTree>
  </p:cSld>
  <p:clrMapOvr>
    <a:masterClrMapping/>
  </p:clrMapOvr>
  <p:transition>
    <p:fade thruBlk="1"/>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ítulo 1"/>
          <p:cNvSpPr>
            <a:spLocks noGrp="1"/>
          </p:cNvSpPr>
          <p:nvPr>
            <p:ph type="title"/>
          </p:nvPr>
        </p:nvSpPr>
        <p:spPr>
          <a:xfrm>
            <a:off x="428625" y="0"/>
            <a:ext cx="8229600" cy="1143000"/>
          </a:xfrm>
        </p:spPr>
        <p:txBody>
          <a:bodyPr/>
          <a:lstStyle/>
          <a:p>
            <a:pPr eaLnBrk="1" hangingPunct="1"/>
            <a:r>
              <a:rPr lang="pt-BR" smtClean="0"/>
              <a:t>Introdução</a:t>
            </a:r>
          </a:p>
        </p:txBody>
      </p:sp>
      <p:sp>
        <p:nvSpPr>
          <p:cNvPr id="8195" name="Espaço Reservado para Conteúdo 2"/>
          <p:cNvSpPr>
            <a:spLocks noGrp="1"/>
          </p:cNvSpPr>
          <p:nvPr>
            <p:ph idx="1"/>
          </p:nvPr>
        </p:nvSpPr>
        <p:spPr>
          <a:xfrm>
            <a:off x="323850" y="1196975"/>
            <a:ext cx="8229600" cy="4389438"/>
          </a:xfrm>
        </p:spPr>
        <p:txBody>
          <a:bodyPr/>
          <a:lstStyle/>
          <a:p>
            <a:pPr eaLnBrk="1" hangingPunct="1"/>
            <a:r>
              <a:rPr lang="pt-PT" sz="2000" smtClean="0"/>
              <a:t>Benefícios : aumento na </a:t>
            </a:r>
            <a:r>
              <a:rPr lang="pt-PT" sz="2000" b="1" smtClean="0"/>
              <a:t>pressão diastólica da aorta </a:t>
            </a:r>
            <a:r>
              <a:rPr lang="pt-PT" sz="2000" smtClean="0"/>
              <a:t> + aumento da </a:t>
            </a:r>
            <a:r>
              <a:rPr lang="pt-PT" sz="2000" b="1" smtClean="0"/>
              <a:t>pressão de perfusão coronariana </a:t>
            </a:r>
            <a:r>
              <a:rPr lang="pt-PT" sz="2000" smtClean="0"/>
              <a:t> = determinante do retorno da circulação espontânea (</a:t>
            </a:r>
            <a:r>
              <a:rPr lang="pt-PT" sz="2000" b="1" smtClean="0"/>
              <a:t>ROSC</a:t>
            </a:r>
            <a:r>
              <a:rPr lang="pt-PT" sz="2000" smtClean="0"/>
              <a:t>)(9-11). Apesar deste fato, nenhum estudo randomizado comparando epinefrina com o placebo foi realizada nesta população (7) e a ética  deste ensaio, atualmente pode ser questionável. .</a:t>
            </a:r>
            <a:endParaRPr lang="pt-BR" sz="2000" smtClean="0"/>
          </a:p>
          <a:p>
            <a:pPr eaLnBrk="1" hangingPunct="1"/>
            <a:r>
              <a:rPr lang="pt-PT" sz="2000" smtClean="0"/>
              <a:t>Estudos anteriores têm abordado a dose de epinefrina (Padrão x alta dose) em PCR(12-14). </a:t>
            </a:r>
          </a:p>
          <a:p>
            <a:pPr eaLnBrk="1" hangingPunct="1"/>
            <a:r>
              <a:rPr lang="pt-PT" sz="2000" smtClean="0"/>
              <a:t>Os autores não identificaram qualquer estudo que buscou a associação entre atraso na administração da epinefrina  e repercussão na PCR.</a:t>
            </a:r>
          </a:p>
          <a:p>
            <a:pPr eaLnBrk="1" hangingPunct="1"/>
            <a:r>
              <a:rPr lang="pt-PT" sz="2000" smtClean="0"/>
              <a:t>Um recente relato  concluiu que o atraso na administração de epinefrina para adulto intra-hospitalar com parada cardiorrespiratória não chocável, foi associada à diminuição da chance de ROSC, a sobrevivência até a alta e boa evolução neurológica(15)</a:t>
            </a:r>
            <a:r>
              <a:rPr lang="pt-BR" sz="2000" smtClean="0"/>
              <a:t> </a:t>
            </a:r>
          </a:p>
        </p:txBody>
      </p:sp>
    </p:spTree>
  </p:cSld>
  <p:clrMapOvr>
    <a:masterClrMapping/>
  </p:clrMapOvr>
  <p:transition>
    <p:fade thruBlk="1"/>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2"/>
          <p:cNvSpPr>
            <a:spLocks noGrp="1"/>
          </p:cNvSpPr>
          <p:nvPr>
            <p:ph type="title"/>
          </p:nvPr>
        </p:nvSpPr>
        <p:spPr/>
        <p:txBody>
          <a:bodyPr/>
          <a:lstStyle/>
          <a:p>
            <a:r>
              <a:rPr lang="pt-BR" smtClean="0"/>
              <a:t>        HIPÓTESE DO ESTUDO</a:t>
            </a:r>
          </a:p>
        </p:txBody>
      </p:sp>
      <p:sp>
        <p:nvSpPr>
          <p:cNvPr id="56323" name="Rectangle 3"/>
          <p:cNvSpPr>
            <a:spLocks noGrp="1"/>
          </p:cNvSpPr>
          <p:nvPr>
            <p:ph type="body" idx="1"/>
          </p:nvPr>
        </p:nvSpPr>
        <p:spPr>
          <a:xfrm>
            <a:off x="611188" y="2565400"/>
            <a:ext cx="7991475" cy="3240088"/>
          </a:xfrm>
          <a:ln w="57150" cap="flat">
            <a:solidFill>
              <a:srgbClr val="000000"/>
            </a:solidFill>
            <a:prstDash val="dashDot"/>
          </a:ln>
        </p:spPr>
        <p:txBody>
          <a:bodyPr/>
          <a:lstStyle/>
          <a:p>
            <a:pPr algn="ctr"/>
            <a:r>
              <a:rPr lang="pt-PT" sz="4000" smtClean="0">
                <a:solidFill>
                  <a:srgbClr val="FF66FF"/>
                </a:solidFill>
              </a:rPr>
              <a:t>O atraso na administração de epinefrina para a PCR pediátrica não chocável  hospitalar seria igualmente associado à diminuição da sobrevivência.</a:t>
            </a:r>
            <a:r>
              <a:rPr lang="pt-BR" sz="4000" smtClean="0">
                <a:solidFill>
                  <a:srgbClr val="FF66FF"/>
                </a:solidFill>
              </a:rPr>
              <a:t> </a:t>
            </a:r>
          </a:p>
        </p:txBody>
      </p:sp>
    </p:spTree>
  </p:cSld>
  <p:clrMapOvr>
    <a:masterClrMapping/>
  </p:clrMapOvr>
  <p:transition>
    <p:fade thruBlk="1"/>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Título 1"/>
          <p:cNvPicPr>
            <a:picLocks noGrp="1" noChangeArrowheads="1"/>
          </p:cNvPicPr>
          <p:nvPr>
            <p:ph type="ctrTitle"/>
          </p:nvPr>
        </p:nvPicPr>
        <p:blipFill>
          <a:blip r:embed="rId2"/>
          <a:srcRect/>
          <a:stretch>
            <a:fillRect/>
          </a:stretch>
        </p:blipFill>
        <p:spPr>
          <a:xfrm>
            <a:off x="530225" y="1365250"/>
            <a:ext cx="8308975" cy="1901825"/>
          </a:xfrm>
        </p:spPr>
      </p:pic>
    </p:spTree>
  </p:cSld>
  <p:clrMapOvr>
    <a:masterClrMapping/>
  </p:clrMapOvr>
  <p:transition>
    <p:fade thruBlk="1"/>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ítulo 1"/>
          <p:cNvSpPr>
            <a:spLocks noGrp="1"/>
          </p:cNvSpPr>
          <p:nvPr>
            <p:ph type="title"/>
          </p:nvPr>
        </p:nvSpPr>
        <p:spPr>
          <a:xfrm>
            <a:off x="428625" y="0"/>
            <a:ext cx="8229600" cy="1143000"/>
          </a:xfrm>
        </p:spPr>
        <p:txBody>
          <a:bodyPr/>
          <a:lstStyle/>
          <a:p>
            <a:pPr eaLnBrk="1" hangingPunct="1"/>
            <a:r>
              <a:rPr lang="pt-BR" smtClean="0"/>
              <a:t>Métodos</a:t>
            </a:r>
          </a:p>
        </p:txBody>
      </p:sp>
      <p:sp>
        <p:nvSpPr>
          <p:cNvPr id="3" name="Espaço Reservado para Conteúdo 2"/>
          <p:cNvSpPr>
            <a:spLocks noGrp="1"/>
          </p:cNvSpPr>
          <p:nvPr>
            <p:ph idx="1"/>
          </p:nvPr>
        </p:nvSpPr>
        <p:spPr>
          <a:xfrm>
            <a:off x="457200" y="1357313"/>
            <a:ext cx="8229600" cy="4967287"/>
          </a:xfrm>
        </p:spPr>
        <p:txBody>
          <a:bodyPr>
            <a:normAutofit/>
          </a:bodyPr>
          <a:lstStyle/>
          <a:p>
            <a:pPr eaLnBrk="1" hangingPunct="1">
              <a:lnSpc>
                <a:spcPct val="80000"/>
              </a:lnSpc>
            </a:pPr>
            <a:r>
              <a:rPr lang="pt-PT" sz="1800" smtClean="0"/>
              <a:t>Os autores usaram  o GWTG-R (</a:t>
            </a:r>
            <a:r>
              <a:rPr lang="pt-PT" sz="1800" i="1" smtClean="0"/>
              <a:t>GetWith the Guidelines–Resuscitation</a:t>
            </a:r>
            <a:r>
              <a:rPr lang="pt-PT" sz="1800" smtClean="0"/>
              <a:t> ) patrocinado pela  AHA, registro prospectivo de melhoria da qualidade de PCR intra-hospitalares , nos EUA(3,16).</a:t>
            </a:r>
          </a:p>
          <a:p>
            <a:pPr eaLnBrk="1" hangingPunct="1">
              <a:lnSpc>
                <a:spcPct val="80000"/>
              </a:lnSpc>
            </a:pPr>
            <a:r>
              <a:rPr lang="pt-PT" sz="1800" smtClean="0"/>
              <a:t>PCR = ausência de pulso, ou um pulsar com perfusão inadequada, exigindo compressões torácicas, desfibrilação, ou ambos. </a:t>
            </a:r>
          </a:p>
          <a:p>
            <a:pPr eaLnBrk="1" hangingPunct="1">
              <a:lnSpc>
                <a:spcPct val="80000"/>
              </a:lnSpc>
            </a:pPr>
            <a:r>
              <a:rPr lang="pt-PT" sz="1800" smtClean="0"/>
              <a:t>Dentro das PCR intra-hospitalares, pacientes com orientações prévias de não reanimar ou reanimação cárdiopulmonar que começaram extra-hospitalares foram excluídos.  </a:t>
            </a:r>
          </a:p>
          <a:p>
            <a:pPr eaLnBrk="1" hangingPunct="1">
              <a:lnSpc>
                <a:spcPct val="80000"/>
              </a:lnSpc>
            </a:pPr>
            <a:r>
              <a:rPr lang="pt-PT" sz="1800" smtClean="0"/>
              <a:t>Casos são identificados e dados extraídos, por pessoal treinado, de folhas de fluxo de parada cardíaca, logs de sistema de paginação do hospital, verificações de rotina de carrinhos, registros de farmácia de drogas e acusações de faturamento hospitalar para medicações da ressuscitação(16). </a:t>
            </a:r>
          </a:p>
          <a:p>
            <a:pPr eaLnBrk="1" hangingPunct="1">
              <a:lnSpc>
                <a:spcPct val="80000"/>
              </a:lnSpc>
            </a:pPr>
            <a:r>
              <a:rPr lang="pt-PT" sz="1800" smtClean="0"/>
              <a:t>Os registros usam  modelos </a:t>
            </a:r>
            <a:r>
              <a:rPr lang="pt-PT" sz="1800" i="1" smtClean="0"/>
              <a:t>Utstein </a:t>
            </a:r>
            <a:r>
              <a:rPr lang="pt-PT" sz="1800" smtClean="0"/>
              <a:t>para PCR, </a:t>
            </a:r>
            <a:r>
              <a:rPr lang="pt-PT" sz="1800" i="1" smtClean="0"/>
              <a:t>Guidelines</a:t>
            </a:r>
            <a:r>
              <a:rPr lang="pt-PT" sz="1800" smtClean="0"/>
              <a:t> otimizados para definir variáveis ​​do paciente e resultados, para a comunicação uniforme no hospital(17,18). </a:t>
            </a:r>
          </a:p>
          <a:p>
            <a:pPr eaLnBrk="1" hangingPunct="1">
              <a:lnSpc>
                <a:spcPct val="80000"/>
              </a:lnSpc>
            </a:pPr>
            <a:r>
              <a:rPr lang="pt-PT" sz="1800" smtClean="0"/>
              <a:t>Integridade dos dados é otimizada através de rigorosa certificação de entrada de dados e o uso de software padronizado que verifica os dados (19). </a:t>
            </a:r>
          </a:p>
          <a:p>
            <a:pPr eaLnBrk="1" hangingPunct="1">
              <a:lnSpc>
                <a:spcPct val="80000"/>
              </a:lnSpc>
            </a:pPr>
            <a:r>
              <a:rPr lang="pt-PT" sz="1800" smtClean="0"/>
              <a:t>Todos os hospitais participantes são obrigados a obedecer os </a:t>
            </a:r>
            <a:r>
              <a:rPr lang="pt-PT" sz="1800" i="1" smtClean="0"/>
              <a:t>Guidelines </a:t>
            </a:r>
            <a:r>
              <a:rPr lang="pt-PT" sz="1800" smtClean="0"/>
              <a:t>locais. </a:t>
            </a:r>
            <a:endParaRPr lang="pt-BR" sz="1800" smtClean="0"/>
          </a:p>
        </p:txBody>
      </p:sp>
    </p:spTree>
  </p:cSld>
  <p:clrMapOvr>
    <a:masterClrMapping/>
  </p:clrMapOvr>
  <p:transition>
    <p:fade thruBlk="1"/>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ítulo 1"/>
          <p:cNvSpPr>
            <a:spLocks noGrp="1"/>
          </p:cNvSpPr>
          <p:nvPr>
            <p:ph type="title"/>
          </p:nvPr>
        </p:nvSpPr>
        <p:spPr>
          <a:xfrm>
            <a:off x="428625" y="0"/>
            <a:ext cx="8229600" cy="1143000"/>
          </a:xfrm>
        </p:spPr>
        <p:txBody>
          <a:bodyPr/>
          <a:lstStyle/>
          <a:p>
            <a:pPr eaLnBrk="1" hangingPunct="1"/>
            <a:r>
              <a:rPr lang="pt-BR" smtClean="0"/>
              <a:t>Métodos</a:t>
            </a:r>
          </a:p>
        </p:txBody>
      </p:sp>
      <p:sp>
        <p:nvSpPr>
          <p:cNvPr id="3" name="Espaço Reservado para Conteúdo 2"/>
          <p:cNvSpPr>
            <a:spLocks noGrp="1"/>
          </p:cNvSpPr>
          <p:nvPr>
            <p:ph idx="1"/>
          </p:nvPr>
        </p:nvSpPr>
        <p:spPr>
          <a:xfrm>
            <a:off x="457200" y="1357313"/>
            <a:ext cx="8229600" cy="4967287"/>
          </a:xfrm>
        </p:spPr>
        <p:txBody>
          <a:bodyPr>
            <a:normAutofit/>
          </a:bodyPr>
          <a:lstStyle/>
          <a:p>
            <a:pPr eaLnBrk="1" hangingPunct="1">
              <a:lnSpc>
                <a:spcPct val="80000"/>
              </a:lnSpc>
            </a:pPr>
            <a:r>
              <a:rPr lang="pt-PT" sz="1800" smtClean="0"/>
              <a:t>1. ESTUDO POPULACIONAL</a:t>
            </a:r>
          </a:p>
          <a:p>
            <a:pPr eaLnBrk="1" hangingPunct="1">
              <a:lnSpc>
                <a:spcPct val="80000"/>
              </a:lnSpc>
            </a:pPr>
            <a:r>
              <a:rPr lang="pt-PT" sz="1800" smtClean="0"/>
              <a:t>Os dados de coorte incluíram dados submetidos ao GWTG-R entre janeiro de 2000 e dezembro de 2014. </a:t>
            </a:r>
          </a:p>
          <a:p>
            <a:pPr eaLnBrk="1" hangingPunct="1">
              <a:lnSpc>
                <a:spcPct val="80000"/>
              </a:lnSpc>
            </a:pPr>
            <a:r>
              <a:rPr lang="pt-PT" sz="1800" smtClean="0"/>
              <a:t>Foram incluídos todos pacientes com menos de 18 anos que receberam compressões torácicas enquanto sem pulso, em PCR inicial não chocável e que receberam, pelo menos, um bolus de epinefrina durante resuscitação. </a:t>
            </a:r>
          </a:p>
          <a:p>
            <a:pPr eaLnBrk="1" hangingPunct="1">
              <a:lnSpc>
                <a:spcPct val="80000"/>
              </a:lnSpc>
            </a:pPr>
            <a:r>
              <a:rPr lang="pt-PT" sz="1800" smtClean="0"/>
              <a:t>Incluídos: eventos apenas hospitalares, com pelo menos 6 meses de relatórios e pelo menos 5 casos relatados. </a:t>
            </a:r>
          </a:p>
          <a:p>
            <a:pPr eaLnBrk="1" hangingPunct="1">
              <a:lnSpc>
                <a:spcPct val="80000"/>
              </a:lnSpc>
            </a:pPr>
            <a:r>
              <a:rPr lang="pt-PT" sz="1800" smtClean="0"/>
              <a:t>Excluídos : (1) PCR na sala de parto, (2) doença de trauma ou uma categoria de doença de visitante hospitalar, (3) vasopressor com infusão contínua no momento da parada cardíaca (epinefrina, norepinefrina, fenilefrina, e / ou dopamina), (4) o tratamento com membrana extracorpórea durante o evento, (5) vasopressina recebido antes epinefrina (6), epinefrina dada antes de perda de pulso, (7) epinefrina recebida após ROSC, (8) epinefrina oferecida após 20 minutos da perda de pulso, (9) dados perdidos em co-variáveis, (10) dados perdidos em tempo para primeira dose de adrenalina, e (11) dados perdidos na sobrevida intra-hospitalar (</a:t>
            </a:r>
            <a:r>
              <a:rPr lang="pt-PT" sz="1800" smtClean="0">
                <a:solidFill>
                  <a:srgbClr val="0000FF"/>
                </a:solidFill>
              </a:rPr>
              <a:t>Figura 1</a:t>
            </a:r>
            <a:r>
              <a:rPr lang="pt-PT" sz="1800" smtClean="0"/>
              <a:t>).</a:t>
            </a:r>
            <a:endParaRPr lang="pt-BR" sz="1800" smtClean="0"/>
          </a:p>
          <a:p>
            <a:pPr eaLnBrk="1" hangingPunct="1">
              <a:lnSpc>
                <a:spcPct val="80000"/>
              </a:lnSpc>
            </a:pPr>
            <a:endParaRPr lang="pt-BR" sz="1800" smtClean="0"/>
          </a:p>
        </p:txBody>
      </p:sp>
      <p:pic>
        <p:nvPicPr>
          <p:cNvPr id="2050" name="Picture 2"/>
          <p:cNvPicPr>
            <a:picLocks noChangeAspect="1" noChangeArrowheads="1"/>
          </p:cNvPicPr>
          <p:nvPr/>
        </p:nvPicPr>
        <p:blipFill>
          <a:blip r:embed="rId2"/>
          <a:srcRect/>
          <a:stretch>
            <a:fillRect/>
          </a:stretch>
        </p:blipFill>
        <p:spPr bwMode="auto">
          <a:xfrm>
            <a:off x="1476375" y="0"/>
            <a:ext cx="6159500" cy="6643688"/>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050"/>
                                        </p:tgtEl>
                                        <p:attrNameLst>
                                          <p:attrName>style.visibility</p:attrName>
                                        </p:attrNameLst>
                                      </p:cBhvr>
                                      <p:to>
                                        <p:strVal val="visible"/>
                                      </p:to>
                                    </p:set>
                                    <p:anim calcmode="lin" valueType="num">
                                      <p:cBhvr additive="base">
                                        <p:cTn id="7" dur="5000" fill="hold"/>
                                        <p:tgtEl>
                                          <p:spTgt spid="2050"/>
                                        </p:tgtEl>
                                        <p:attrNameLst>
                                          <p:attrName>ppt_x</p:attrName>
                                        </p:attrNameLst>
                                      </p:cBhvr>
                                      <p:tavLst>
                                        <p:tav tm="0">
                                          <p:val>
                                            <p:strVal val="#ppt_x"/>
                                          </p:val>
                                        </p:tav>
                                        <p:tav tm="100000">
                                          <p:val>
                                            <p:strVal val="#ppt_x"/>
                                          </p:val>
                                        </p:tav>
                                      </p:tavLst>
                                    </p:anim>
                                    <p:anim calcmode="lin" valueType="num">
                                      <p:cBhvr additive="base">
                                        <p:cTn id="8" dur="5000" fill="hold"/>
                                        <p:tgtEl>
                                          <p:spTgt spid="205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ítulo 1"/>
          <p:cNvSpPr>
            <a:spLocks noGrp="1"/>
          </p:cNvSpPr>
          <p:nvPr>
            <p:ph type="title"/>
          </p:nvPr>
        </p:nvSpPr>
        <p:spPr>
          <a:xfrm>
            <a:off x="428625" y="0"/>
            <a:ext cx="8229600" cy="1143000"/>
          </a:xfrm>
        </p:spPr>
        <p:txBody>
          <a:bodyPr/>
          <a:lstStyle/>
          <a:p>
            <a:pPr eaLnBrk="1" hangingPunct="1"/>
            <a:r>
              <a:rPr lang="pt-BR" smtClean="0"/>
              <a:t>Métodos</a:t>
            </a:r>
          </a:p>
        </p:txBody>
      </p:sp>
      <p:sp>
        <p:nvSpPr>
          <p:cNvPr id="3" name="Espaço Reservado para Conteúdo 2"/>
          <p:cNvSpPr>
            <a:spLocks noGrp="1"/>
          </p:cNvSpPr>
          <p:nvPr>
            <p:ph idx="1"/>
          </p:nvPr>
        </p:nvSpPr>
        <p:spPr>
          <a:xfrm>
            <a:off x="457200" y="1357313"/>
            <a:ext cx="8229600" cy="4967287"/>
          </a:xfrm>
        </p:spPr>
        <p:txBody>
          <a:bodyPr>
            <a:normAutofit/>
          </a:bodyPr>
          <a:lstStyle/>
          <a:p>
            <a:pPr eaLnBrk="1" hangingPunct="1">
              <a:lnSpc>
                <a:spcPct val="80000"/>
              </a:lnSpc>
            </a:pPr>
            <a:r>
              <a:rPr lang="pt-PT" sz="2400" smtClean="0"/>
              <a:t>2.TEMPO DE EPINEFRINA E PESQUISA DE RESULTADOS</a:t>
            </a:r>
            <a:endParaRPr lang="pt-BR" sz="2400" smtClean="0"/>
          </a:p>
          <a:p>
            <a:pPr eaLnBrk="1" hangingPunct="1">
              <a:lnSpc>
                <a:spcPct val="80000"/>
              </a:lnSpc>
            </a:pPr>
            <a:r>
              <a:rPr lang="pt-PT" sz="2400" smtClean="0"/>
              <a:t>Definição= intervalo, em minutos, do reconhecimento da perda de pulso para a primeira dose de </a:t>
            </a:r>
            <a:r>
              <a:rPr lang="pt-PT" sz="2400" i="1" smtClean="0"/>
              <a:t>bolus</a:t>
            </a:r>
            <a:r>
              <a:rPr lang="pt-PT" sz="2400" smtClean="0"/>
              <a:t> de adrenalina. </a:t>
            </a:r>
          </a:p>
          <a:p>
            <a:pPr eaLnBrk="1" hangingPunct="1">
              <a:lnSpc>
                <a:spcPct val="80000"/>
              </a:lnSpc>
            </a:pPr>
            <a:r>
              <a:rPr lang="pt-PT" sz="2400" smtClean="0"/>
              <a:t>Do tempo de ausência de pulso à primeira dose de epinefrina foi feito em minutos inteiros.</a:t>
            </a:r>
          </a:p>
          <a:p>
            <a:pPr eaLnBrk="1" hangingPunct="1">
              <a:lnSpc>
                <a:spcPct val="80000"/>
              </a:lnSpc>
            </a:pPr>
            <a:r>
              <a:rPr lang="pt-PT" sz="2400" smtClean="0"/>
              <a:t>Como tal, um tempo de 0 minutos de adrenalina representa que epinefrina foi dada exatamente no mesmo minuto que o paciente perdeu o pulso, um tempo de 1 minuto representa que epinefrina foi dada no próximo minuto, etc.</a:t>
            </a:r>
          </a:p>
          <a:p>
            <a:pPr eaLnBrk="1" hangingPunct="1">
              <a:lnSpc>
                <a:spcPct val="80000"/>
              </a:lnSpc>
            </a:pPr>
            <a:r>
              <a:rPr lang="pt-PT" sz="2400" smtClean="0"/>
              <a:t>O desfecho primário foi a sobrevivência à alta hospitalar. </a:t>
            </a:r>
          </a:p>
          <a:p>
            <a:pPr eaLnBrk="1" hangingPunct="1">
              <a:lnSpc>
                <a:spcPct val="80000"/>
              </a:lnSpc>
            </a:pPr>
            <a:r>
              <a:rPr lang="pt-PT" sz="2400" smtClean="0"/>
              <a:t>Secundariamente foi ROSC (definido como pelo menos 20 minutos com um pulso palpável); sobrevivência por 24 horas; e favorável resultado neurológico na alta hospitalar. </a:t>
            </a:r>
          </a:p>
        </p:txBody>
      </p:sp>
    </p:spTree>
  </p:cSld>
  <p:clrMapOvr>
    <a:masterClrMapping/>
  </p:clrMapOvr>
  <p:transition>
    <p:fade thruBlk="1"/>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ítulo 1"/>
          <p:cNvSpPr>
            <a:spLocks noGrp="1"/>
          </p:cNvSpPr>
          <p:nvPr>
            <p:ph type="title"/>
          </p:nvPr>
        </p:nvSpPr>
        <p:spPr>
          <a:xfrm>
            <a:off x="428625" y="0"/>
            <a:ext cx="8229600" cy="1143000"/>
          </a:xfrm>
        </p:spPr>
        <p:txBody>
          <a:bodyPr/>
          <a:lstStyle/>
          <a:p>
            <a:pPr eaLnBrk="1" hangingPunct="1"/>
            <a:r>
              <a:rPr lang="pt-BR" smtClean="0"/>
              <a:t>Métodos</a:t>
            </a:r>
          </a:p>
        </p:txBody>
      </p:sp>
      <p:sp>
        <p:nvSpPr>
          <p:cNvPr id="3" name="Espaço Reservado para Conteúdo 2"/>
          <p:cNvSpPr>
            <a:spLocks noGrp="1"/>
          </p:cNvSpPr>
          <p:nvPr>
            <p:ph idx="1"/>
          </p:nvPr>
        </p:nvSpPr>
        <p:spPr>
          <a:xfrm>
            <a:off x="457200" y="1357313"/>
            <a:ext cx="8229600" cy="4967287"/>
          </a:xfrm>
        </p:spPr>
        <p:txBody>
          <a:bodyPr>
            <a:normAutofit/>
          </a:bodyPr>
          <a:lstStyle/>
          <a:p>
            <a:pPr eaLnBrk="1" hangingPunct="1">
              <a:lnSpc>
                <a:spcPct val="80000"/>
              </a:lnSpc>
            </a:pPr>
            <a:r>
              <a:rPr lang="pt-PT" sz="2200" smtClean="0"/>
              <a:t>2.TEMPO DE EPINEFRINA E PESQUISA DE RESULTADOS</a:t>
            </a:r>
            <a:endParaRPr lang="pt-BR" sz="2200" smtClean="0"/>
          </a:p>
          <a:p>
            <a:pPr eaLnBrk="1" hangingPunct="1">
              <a:lnSpc>
                <a:spcPct val="80000"/>
              </a:lnSpc>
            </a:pPr>
            <a:r>
              <a:rPr lang="pt-PT" sz="2200" smtClean="0"/>
              <a:t>Resultado neurológico foi avaliado com a escala PCPC (Pediatric Cerebral Performance Category)</a:t>
            </a:r>
            <a:r>
              <a:rPr lang="pt-PT" sz="2200" baseline="30000" smtClean="0"/>
              <a:t>20</a:t>
            </a:r>
            <a:r>
              <a:rPr lang="pt-PT" sz="2200" smtClean="0"/>
              <a:t>,  em que uma pontuação de 1 indica nenhum déficit neurológico; 2, deficiência cerebral leve; 3, deficiência cerebral moderada; 4, deficiência cerebral grave; 5, coma ou estado vegetativo; e 6, a morte cerebral. </a:t>
            </a:r>
          </a:p>
          <a:p>
            <a:pPr eaLnBrk="1" hangingPunct="1">
              <a:lnSpc>
                <a:spcPct val="80000"/>
              </a:lnSpc>
            </a:pPr>
            <a:r>
              <a:rPr lang="pt-PT" sz="2200" smtClean="0"/>
              <a:t>Entre 1 para 2 foi considerado um resultado favorável , entre 3-6 (morte) foi considerado  desfavorável. </a:t>
            </a:r>
          </a:p>
          <a:p>
            <a:pPr eaLnBrk="1" hangingPunct="1">
              <a:lnSpc>
                <a:spcPct val="80000"/>
              </a:lnSpc>
            </a:pPr>
            <a:r>
              <a:rPr lang="pt-PT" sz="2200" smtClean="0"/>
              <a:t>No entanto , não há nenhuma definição universal de um resultado neurológico favorável em PCR pediátrica usando a pontuação PCPC e múltiplas definições tem sido usadas (4,21,22). Para explicar isso, foram realizadas análises de sensibilidade usando 3 definições diferentes: (1) PCPC pontuação de 1 ou 2 ou nenhum aumento da linha de base; (2) uma pontuação de PCPC 1, 2, ou 3; e (3) uma pontuação PCPC de 1, 2, ou 3 ou nenhum aumento de linha de base. Avaliadores de resultados não estavam cientes das hipóteses do estudo atual.</a:t>
            </a:r>
            <a:endParaRPr lang="pt-BR" sz="2200" smtClean="0"/>
          </a:p>
        </p:txBody>
      </p:sp>
    </p:spTree>
  </p:cSld>
  <p:clrMapOvr>
    <a:masterClrMapping/>
  </p:clrMapOvr>
  <p:transition>
    <p:fade thruBlk="1"/>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ítulo 1"/>
          <p:cNvSpPr>
            <a:spLocks noGrp="1"/>
          </p:cNvSpPr>
          <p:nvPr>
            <p:ph type="title"/>
          </p:nvPr>
        </p:nvSpPr>
        <p:spPr>
          <a:xfrm>
            <a:off x="428625" y="0"/>
            <a:ext cx="8229600" cy="1143000"/>
          </a:xfrm>
        </p:spPr>
        <p:txBody>
          <a:bodyPr/>
          <a:lstStyle/>
          <a:p>
            <a:pPr eaLnBrk="1" hangingPunct="1"/>
            <a:r>
              <a:rPr lang="pt-BR" smtClean="0"/>
              <a:t>Métodos</a:t>
            </a:r>
          </a:p>
        </p:txBody>
      </p:sp>
      <p:sp>
        <p:nvSpPr>
          <p:cNvPr id="3" name="Espaço Reservado para Conteúdo 2"/>
          <p:cNvSpPr>
            <a:spLocks noGrp="1"/>
          </p:cNvSpPr>
          <p:nvPr>
            <p:ph idx="1"/>
          </p:nvPr>
        </p:nvSpPr>
        <p:spPr>
          <a:xfrm>
            <a:off x="457200" y="1357313"/>
            <a:ext cx="8229600" cy="4967287"/>
          </a:xfrm>
        </p:spPr>
        <p:txBody>
          <a:bodyPr>
            <a:normAutofit/>
          </a:bodyPr>
          <a:lstStyle/>
          <a:p>
            <a:pPr algn="just" eaLnBrk="1" hangingPunct="1">
              <a:lnSpc>
                <a:spcPct val="80000"/>
              </a:lnSpc>
            </a:pPr>
            <a:r>
              <a:rPr lang="pt-PT" sz="2000" smtClean="0"/>
              <a:t>3. ANALISES ESTATÍSTICAS</a:t>
            </a:r>
            <a:endParaRPr lang="pt-BR" sz="2000" smtClean="0"/>
          </a:p>
          <a:p>
            <a:pPr algn="just" eaLnBrk="1" hangingPunct="1">
              <a:lnSpc>
                <a:spcPct val="80000"/>
              </a:lnSpc>
            </a:pPr>
            <a:r>
              <a:rPr lang="pt-PT" sz="2000" smtClean="0"/>
              <a:t>A população do estudo foi caracterizada pela estatística descritiva.</a:t>
            </a:r>
          </a:p>
          <a:p>
            <a:pPr algn="just" eaLnBrk="1" hangingPunct="1">
              <a:lnSpc>
                <a:spcPct val="80000"/>
              </a:lnSpc>
            </a:pPr>
            <a:r>
              <a:rPr lang="pt-PT" sz="2000" smtClean="0"/>
              <a:t>As variáveis categóricas estão presentes com contagens e freqüências e as variáveis contínuas como médias e  desvios-padrão ou medianas com intervalos interquartis (IQRs) dependendo da normalidade dos   dados.</a:t>
            </a:r>
          </a:p>
          <a:p>
            <a:pPr algn="just" eaLnBrk="1" hangingPunct="1">
              <a:lnSpc>
                <a:spcPct val="80000"/>
              </a:lnSpc>
            </a:pPr>
            <a:r>
              <a:rPr lang="pt-PT" sz="2000" smtClean="0"/>
              <a:t>Foi utilizado o teste quiquadrado para comparar freqüências.</a:t>
            </a:r>
          </a:p>
          <a:p>
            <a:pPr algn="just" eaLnBrk="1" hangingPunct="1">
              <a:lnSpc>
                <a:spcPct val="80000"/>
              </a:lnSpc>
            </a:pPr>
            <a:r>
              <a:rPr lang="pt-PT" sz="2000" smtClean="0"/>
              <a:t>Para acessar a associação independente entre Tempo de Epinefrina durante a PCR e sobrevida até a alta, foi aplicada uma </a:t>
            </a:r>
            <a:r>
              <a:rPr lang="pt-PT" sz="2000" b="1" smtClean="0"/>
              <a:t>regressão multivariada</a:t>
            </a:r>
            <a:r>
              <a:rPr lang="pt-PT" sz="2000" smtClean="0"/>
              <a:t>.</a:t>
            </a:r>
          </a:p>
          <a:p>
            <a:pPr algn="just" eaLnBrk="1" hangingPunct="1">
              <a:lnSpc>
                <a:spcPct val="80000"/>
              </a:lnSpc>
            </a:pPr>
            <a:r>
              <a:rPr lang="pt-PT" sz="2000" smtClean="0"/>
              <a:t>Foram usados  modelos de regressão de Poisson modificada com variância robusta  para estimar  </a:t>
            </a:r>
            <a:r>
              <a:rPr lang="pt-BR" sz="2000" i="1" smtClean="0"/>
              <a:t>odds ratio </a:t>
            </a:r>
            <a:r>
              <a:rPr lang="pt-PT" sz="2000" smtClean="0"/>
              <a:t>(RR). </a:t>
            </a:r>
          </a:p>
          <a:p>
            <a:pPr algn="just" eaLnBrk="1" hangingPunct="1">
              <a:lnSpc>
                <a:spcPct val="80000"/>
              </a:lnSpc>
            </a:pPr>
            <a:r>
              <a:rPr lang="pt-PT" sz="2000" smtClean="0"/>
              <a:t>Para a análise primária, considerou-se Tempo de Epinefrina como uma variável linear e contínua.</a:t>
            </a:r>
            <a:endParaRPr lang="pt-BR" sz="2000" smtClean="0"/>
          </a:p>
        </p:txBody>
      </p:sp>
    </p:spTree>
  </p:cSld>
  <p:clrMapOvr>
    <a:masterClrMapping/>
  </p:clrMapOvr>
  <p:transition>
    <p:fade thruBlk="1"/>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ítulo 1"/>
          <p:cNvSpPr>
            <a:spLocks noGrp="1"/>
          </p:cNvSpPr>
          <p:nvPr>
            <p:ph type="title"/>
          </p:nvPr>
        </p:nvSpPr>
        <p:spPr>
          <a:xfrm>
            <a:off x="428625" y="0"/>
            <a:ext cx="8229600" cy="1143000"/>
          </a:xfrm>
        </p:spPr>
        <p:txBody>
          <a:bodyPr/>
          <a:lstStyle/>
          <a:p>
            <a:pPr eaLnBrk="1" hangingPunct="1"/>
            <a:r>
              <a:rPr lang="pt-BR" smtClean="0"/>
              <a:t>Métodos</a:t>
            </a:r>
          </a:p>
        </p:txBody>
      </p:sp>
      <p:sp>
        <p:nvSpPr>
          <p:cNvPr id="3" name="Espaço Reservado para Conteúdo 2"/>
          <p:cNvSpPr>
            <a:spLocks noGrp="1"/>
          </p:cNvSpPr>
          <p:nvPr>
            <p:ph idx="1"/>
          </p:nvPr>
        </p:nvSpPr>
        <p:spPr>
          <a:xfrm>
            <a:off x="457200" y="1357313"/>
            <a:ext cx="8229600" cy="4967287"/>
          </a:xfrm>
        </p:spPr>
        <p:txBody>
          <a:bodyPr>
            <a:normAutofit/>
          </a:bodyPr>
          <a:lstStyle/>
          <a:p>
            <a:pPr algn="just" eaLnBrk="1" hangingPunct="1">
              <a:lnSpc>
                <a:spcPct val="80000"/>
              </a:lnSpc>
            </a:pPr>
            <a:r>
              <a:rPr lang="pt-PT" sz="1800" smtClean="0"/>
              <a:t>3. ANALISES ESTATÍSTICAS</a:t>
            </a:r>
            <a:endParaRPr lang="pt-BR" sz="1800" smtClean="0"/>
          </a:p>
          <a:p>
            <a:pPr algn="just" eaLnBrk="1" hangingPunct="1">
              <a:lnSpc>
                <a:spcPct val="80000"/>
              </a:lnSpc>
            </a:pPr>
            <a:r>
              <a:rPr lang="pt-BR" sz="1800" smtClean="0"/>
              <a:t>As variaveis no modelo multivariável: faixa etária (neonato [&lt;1 mês], infante [um mês &lt;1 ano], criança [1-12 anos], ou do adolescente [&gt; 12 anos]), o sexo, ano da PCR (tratada como uma variável categórica com ano 2000 como o de referência), a categoria doença (cardíaca,  não cardíaca,  cardio-cirúrgico, não cardio-cirúrgica, ou congênita),  ventilação mecânica preexistente, se o paciente foi monitorado(presença de eletrocardiografia, oximetria de pulso, e / ou apnéia ), se o evento foi testemunhado, a localização das parada (Unidade de Terapia Intensiva, Pronto Socorro, entre outros), o dia da semana (de segunda a sexta [Segunda-feira a sexta-feira 07:00 23:00] vs fim de semana [Sexta-feira 23:00-Segunda-feira 7 AM]), hora do dia (dia [07:00 AM-10: 59 PM] vs noite [23:00-6: 59 AM]), primeira documentação do tipo de ritmo sem pulso (assistolia vs sem pulso atividade elétrica),  e inserção ou a reinserção de uma via aérea durante o evento.  </a:t>
            </a:r>
          </a:p>
          <a:p>
            <a:pPr algn="just" eaLnBrk="1" hangingPunct="1">
              <a:lnSpc>
                <a:spcPct val="80000"/>
              </a:lnSpc>
            </a:pPr>
            <a:r>
              <a:rPr lang="pt-BR" sz="1800" smtClean="0"/>
              <a:t>Foram inclúdos  também se o Hospital era essencialmente um Pediátrico, Hospital de Ensino (grande [com programa </a:t>
            </a:r>
            <a:r>
              <a:rPr lang="pt-BR" sz="1800" i="1" smtClean="0"/>
              <a:t>Fellow</a:t>
            </a:r>
            <a:r>
              <a:rPr lang="pt-BR" sz="1800" smtClean="0"/>
              <a:t>], Menor [com programa de residência], ou Não Docente [sem programa de residência]).  </a:t>
            </a:r>
          </a:p>
          <a:p>
            <a:pPr algn="just" eaLnBrk="1" hangingPunct="1">
              <a:lnSpc>
                <a:spcPct val="80000"/>
              </a:lnSpc>
            </a:pPr>
            <a:r>
              <a:rPr lang="pt-BR" sz="1800" smtClean="0"/>
              <a:t>O tempo (em minutos) para o início das compressões torácicas da perda de pulso em cada modelo de análise multivariada para explicar qualquer demora na ressuscitação. Se o tempo para a RCP foi negativo (ou seja, o paciente perdeu seu pulso após o início da CPR), um valor de 0 minutos foi imputado. </a:t>
            </a:r>
          </a:p>
          <a:p>
            <a:pPr algn="just" eaLnBrk="1" hangingPunct="1">
              <a:lnSpc>
                <a:spcPct val="80000"/>
              </a:lnSpc>
            </a:pPr>
            <a:r>
              <a:rPr lang="pt-BR" sz="1800" smtClean="0"/>
              <a:t>Todas as variáveis foram escolhidas a priori com base no trabalho anterior e raciocínio clínico (22,27,28)</a:t>
            </a:r>
          </a:p>
        </p:txBody>
      </p:sp>
    </p:spTree>
  </p:cSld>
  <p:clrMapOvr>
    <a:masterClrMapping/>
  </p:clrMapOvr>
  <p:transition>
    <p:fade thruBlk="1"/>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ítulo 1"/>
          <p:cNvSpPr>
            <a:spLocks noGrp="1"/>
          </p:cNvSpPr>
          <p:nvPr>
            <p:ph type="title"/>
          </p:nvPr>
        </p:nvSpPr>
        <p:spPr>
          <a:xfrm>
            <a:off x="428625" y="0"/>
            <a:ext cx="8229600" cy="1143000"/>
          </a:xfrm>
        </p:spPr>
        <p:txBody>
          <a:bodyPr/>
          <a:lstStyle/>
          <a:p>
            <a:pPr eaLnBrk="1" hangingPunct="1"/>
            <a:r>
              <a:rPr lang="pt-BR" smtClean="0"/>
              <a:t>Métodos</a:t>
            </a:r>
          </a:p>
        </p:txBody>
      </p:sp>
      <p:sp>
        <p:nvSpPr>
          <p:cNvPr id="3" name="Espaço Reservado para Conteúdo 2"/>
          <p:cNvSpPr>
            <a:spLocks noGrp="1"/>
          </p:cNvSpPr>
          <p:nvPr>
            <p:ph idx="1"/>
          </p:nvPr>
        </p:nvSpPr>
        <p:spPr>
          <a:xfrm>
            <a:off x="457200" y="1357313"/>
            <a:ext cx="8229600" cy="4967287"/>
          </a:xfrm>
        </p:spPr>
        <p:txBody>
          <a:bodyPr>
            <a:normAutofit/>
          </a:bodyPr>
          <a:lstStyle/>
          <a:p>
            <a:pPr algn="just" eaLnBrk="1" hangingPunct="1">
              <a:lnSpc>
                <a:spcPct val="80000"/>
              </a:lnSpc>
            </a:pPr>
            <a:r>
              <a:rPr lang="pt-PT" sz="2200" smtClean="0"/>
              <a:t>3. ANALISES ESTATÍSTICAS</a:t>
            </a:r>
            <a:endParaRPr lang="pt-BR" sz="2200" smtClean="0"/>
          </a:p>
          <a:p>
            <a:pPr eaLnBrk="1" hangingPunct="1">
              <a:lnSpc>
                <a:spcPct val="80000"/>
              </a:lnSpc>
            </a:pPr>
            <a:r>
              <a:rPr lang="pt-PT" sz="2200" smtClean="0"/>
              <a:t>Os resultados dos modelos de regressão multivariada são relatados  com IC95%. </a:t>
            </a:r>
            <a:r>
              <a:rPr lang="pt-PT" sz="2200" b="1" smtClean="0">
                <a:solidFill>
                  <a:srgbClr val="0000FF"/>
                </a:solidFill>
              </a:rPr>
              <a:t>Ambos os resultados primários e secundários , o RRs representam a RR para o desfecho por minuto do tempo de epinefrina</a:t>
            </a:r>
            <a:r>
              <a:rPr lang="pt-PT" sz="2200" smtClean="0"/>
              <a:t>.</a:t>
            </a:r>
            <a:endParaRPr lang="pt-BR" sz="2200" smtClean="0"/>
          </a:p>
          <a:p>
            <a:pPr eaLnBrk="1" hangingPunct="1">
              <a:lnSpc>
                <a:spcPct val="80000"/>
              </a:lnSpc>
            </a:pPr>
            <a:r>
              <a:rPr lang="pt-PT" sz="2200" smtClean="0"/>
              <a:t>Para caracterizar adicionalmente a relação entre o tempo de epinefrina e os resultados, foi conduzida  uma análise pré-planejada :  tempo de epinefrina ≤5 minutos ou &gt;5 minutos (29).  </a:t>
            </a:r>
            <a:endParaRPr lang="pt-BR" sz="2200" smtClean="0"/>
          </a:p>
          <a:p>
            <a:pPr eaLnBrk="1" hangingPunct="1">
              <a:lnSpc>
                <a:spcPct val="80000"/>
              </a:lnSpc>
            </a:pPr>
            <a:r>
              <a:rPr lang="pt-PT" sz="2200" smtClean="0"/>
              <a:t>Para a análise dos resultados neurológicos, incluiu-se apenas pacientes que tiveram esses resultados relatados. Foi realizada uma série de análises de sensibilidade, incluindo análises escore de propensão, análises não-linearidade. Também realizamos testes posteriores das seguintes interações com tempo de epinefrina : localização da PCR, ritmo inicial, e idade.</a:t>
            </a:r>
            <a:endParaRPr lang="pt-BR" sz="2200" smtClean="0"/>
          </a:p>
          <a:p>
            <a:pPr eaLnBrk="1" hangingPunct="1">
              <a:lnSpc>
                <a:spcPct val="80000"/>
              </a:lnSpc>
            </a:pPr>
            <a:r>
              <a:rPr lang="pt-PT" sz="2200" smtClean="0"/>
              <a:t>As análises estatísticas foram realizadas com o SAS versão 9.4 (Instituto SAS). Todos os testes de hipóteses foram ´2 faces´, com um nível de significância de de P &lt;0,05. </a:t>
            </a:r>
            <a:endParaRPr lang="pt-BR" sz="2200" smtClean="0"/>
          </a:p>
        </p:txBody>
      </p:sp>
    </p:spTree>
  </p:cSld>
  <p:clrMapOvr>
    <a:masterClrMapping/>
  </p:clrMapOvr>
  <p:transition>
    <p:fade thruBlk="1"/>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Título 1"/>
          <p:cNvPicPr>
            <a:picLocks noGrp="1" noChangeArrowheads="1"/>
          </p:cNvPicPr>
          <p:nvPr>
            <p:ph type="ctrTitle"/>
          </p:nvPr>
        </p:nvPicPr>
        <p:blipFill>
          <a:blip r:embed="rId2"/>
          <a:srcRect/>
          <a:stretch>
            <a:fillRect/>
          </a:stretch>
        </p:blipFill>
        <p:spPr>
          <a:xfrm>
            <a:off x="539750" y="1341438"/>
            <a:ext cx="8308975" cy="1901825"/>
          </a:xfrm>
        </p:spPr>
      </p:pic>
    </p:spTree>
  </p:cSld>
  <p:clrMapOvr>
    <a:masterClrMapping/>
  </p:clrMapOvr>
  <p:transition>
    <p:fade thruBlk="1"/>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ítulo 1"/>
          <p:cNvSpPr>
            <a:spLocks noGrp="1"/>
          </p:cNvSpPr>
          <p:nvPr>
            <p:ph type="title"/>
          </p:nvPr>
        </p:nvSpPr>
        <p:spPr>
          <a:xfrm>
            <a:off x="395288" y="0"/>
            <a:ext cx="8229600" cy="1143000"/>
          </a:xfrm>
        </p:spPr>
        <p:txBody>
          <a:bodyPr/>
          <a:lstStyle/>
          <a:p>
            <a:pPr eaLnBrk="1" hangingPunct="1"/>
            <a:r>
              <a:rPr lang="pt-BR" smtClean="0"/>
              <a:t>Resultados</a:t>
            </a:r>
          </a:p>
        </p:txBody>
      </p:sp>
      <p:sp>
        <p:nvSpPr>
          <p:cNvPr id="3" name="Espaço Reservado para Conteúdo 2"/>
          <p:cNvSpPr>
            <a:spLocks noGrp="1"/>
          </p:cNvSpPr>
          <p:nvPr>
            <p:ph idx="1"/>
          </p:nvPr>
        </p:nvSpPr>
        <p:spPr>
          <a:xfrm>
            <a:off x="468313" y="1485900"/>
            <a:ext cx="8229600" cy="4967288"/>
          </a:xfrm>
        </p:spPr>
        <p:txBody>
          <a:bodyPr>
            <a:normAutofit/>
          </a:bodyPr>
          <a:lstStyle/>
          <a:p>
            <a:pPr eaLnBrk="1" hangingPunct="1">
              <a:lnSpc>
                <a:spcPct val="90000"/>
              </a:lnSpc>
            </a:pPr>
            <a:r>
              <a:rPr lang="pt-PT" sz="2400" smtClean="0"/>
              <a:t>A coorte final incluiu 1558 pacientes (Figura 1),  idade mediana foi 9 meses</a:t>
            </a:r>
            <a:r>
              <a:rPr lang="pt-BR" sz="2400" smtClean="0"/>
              <a:t> (IQR- variação interquartil: 13 dias-5 anos), e 46% do sexo feminino. A mediana de tempo </a:t>
            </a:r>
            <a:r>
              <a:rPr lang="pt-PT" sz="2400" smtClean="0"/>
              <a:t>para a primeira dose de adrenalina foi um minuto (IQR, 0-4; intervalo, 0-20; média [SD], 2,6 [3,4] minutos) (</a:t>
            </a:r>
            <a:r>
              <a:rPr lang="pt-PT" sz="2400" smtClean="0">
                <a:solidFill>
                  <a:srgbClr val="0000FF"/>
                </a:solidFill>
              </a:rPr>
              <a:t>Figura 2</a:t>
            </a:r>
            <a:r>
              <a:rPr lang="pt-PT" sz="2400" smtClean="0"/>
              <a:t>).   A mediana de tempo para as compressões torácicas foi 0 minutos (IQR, 0-0). Paciente, eventos e características adicionais hospitalares são apresentados na </a:t>
            </a:r>
            <a:r>
              <a:rPr lang="pt-PT" sz="2400" smtClean="0">
                <a:solidFill>
                  <a:srgbClr val="0000FF"/>
                </a:solidFill>
              </a:rPr>
              <a:t>Tabela 1.</a:t>
            </a:r>
            <a:endParaRPr lang="pt-BR" sz="2400" smtClean="0">
              <a:solidFill>
                <a:srgbClr val="0000FF"/>
              </a:solidFill>
            </a:endParaRPr>
          </a:p>
          <a:p>
            <a:pPr eaLnBrk="1" hangingPunct="1">
              <a:lnSpc>
                <a:spcPct val="90000"/>
              </a:lnSpc>
            </a:pPr>
            <a:r>
              <a:rPr lang="pt-PT" sz="2400" b="1" smtClean="0"/>
              <a:t>Desfecho primário</a:t>
            </a:r>
            <a:endParaRPr lang="pt-BR" sz="2400" b="1" smtClean="0"/>
          </a:p>
          <a:p>
            <a:pPr eaLnBrk="1" hangingPunct="1">
              <a:lnSpc>
                <a:spcPct val="90000"/>
              </a:lnSpc>
            </a:pPr>
            <a:r>
              <a:rPr lang="pt-PT" sz="2400" smtClean="0"/>
              <a:t>Sobrevida até a alta foi de 31,3% (487/1558). </a:t>
            </a:r>
            <a:r>
              <a:rPr lang="pt-PT" sz="2400" smtClean="0">
                <a:solidFill>
                  <a:srgbClr val="FF3300"/>
                </a:solidFill>
              </a:rPr>
              <a:t>Longo tempo de adrenalina foi significativamente associado com menor risco de sobrevivência até a alta na análise não ajustada</a:t>
            </a:r>
            <a:r>
              <a:rPr lang="pt-PT" sz="2400" smtClean="0"/>
              <a:t> (RR por minutos de atraso, [IC 95%, 0,91-0,97] 0,94; P &lt;0,001) (</a:t>
            </a:r>
            <a:r>
              <a:rPr lang="pt-PT" sz="2400" smtClean="0">
                <a:solidFill>
                  <a:srgbClr val="0000FF"/>
                </a:solidFill>
              </a:rPr>
              <a:t>Figura 3)</a:t>
            </a:r>
            <a:endParaRPr lang="pt-BR" sz="2400" smtClean="0">
              <a:solidFill>
                <a:srgbClr val="0000FF"/>
              </a:solidFill>
            </a:endParaRPr>
          </a:p>
        </p:txBody>
      </p:sp>
      <p:pic>
        <p:nvPicPr>
          <p:cNvPr id="3075" name="Picture 3"/>
          <p:cNvPicPr>
            <a:picLocks noChangeAspect="1" noChangeArrowheads="1"/>
          </p:cNvPicPr>
          <p:nvPr/>
        </p:nvPicPr>
        <p:blipFill>
          <a:blip r:embed="rId2"/>
          <a:srcRect/>
          <a:stretch>
            <a:fillRect/>
          </a:stretch>
        </p:blipFill>
        <p:spPr bwMode="auto">
          <a:xfrm>
            <a:off x="0" y="0"/>
            <a:ext cx="4786313" cy="4846638"/>
          </a:xfrm>
          <a:prstGeom prst="rect">
            <a:avLst/>
          </a:prstGeom>
          <a:ln>
            <a:noFill/>
          </a:ln>
          <a:effectLst>
            <a:outerShdw blurRad="292100" dist="139700" dir="2700000" algn="tl" rotWithShape="0">
              <a:srgbClr val="333333">
                <a:alpha val="65000"/>
              </a:srgbClr>
            </a:outerShdw>
          </a:effectLst>
        </p:spPr>
      </p:pic>
      <p:pic>
        <p:nvPicPr>
          <p:cNvPr id="3076" name="Picture 4"/>
          <p:cNvPicPr>
            <a:picLocks noChangeAspect="1" noChangeArrowheads="1"/>
          </p:cNvPicPr>
          <p:nvPr/>
        </p:nvPicPr>
        <p:blipFill>
          <a:blip r:embed="rId3"/>
          <a:srcRect/>
          <a:stretch>
            <a:fillRect/>
          </a:stretch>
        </p:blipFill>
        <p:spPr bwMode="auto">
          <a:xfrm>
            <a:off x="0" y="0"/>
            <a:ext cx="4668838" cy="9886950"/>
          </a:xfrm>
          <a:prstGeom prst="rect">
            <a:avLst/>
          </a:prstGeom>
          <a:noFill/>
        </p:spPr>
      </p:pic>
      <p:pic>
        <p:nvPicPr>
          <p:cNvPr id="3077" name="Picture 5"/>
          <p:cNvPicPr>
            <a:picLocks noChangeAspect="1" noChangeArrowheads="1"/>
          </p:cNvPicPr>
          <p:nvPr/>
        </p:nvPicPr>
        <p:blipFill>
          <a:blip r:embed="rId4"/>
          <a:srcRect/>
          <a:stretch>
            <a:fillRect/>
          </a:stretch>
        </p:blipFill>
        <p:spPr bwMode="auto">
          <a:xfrm>
            <a:off x="0" y="0"/>
            <a:ext cx="4630738" cy="4572000"/>
          </a:xfrm>
          <a:prstGeom prst="rect">
            <a:avLst/>
          </a:prstGeom>
          <a:noFill/>
          <a:ln w="9525">
            <a:noFill/>
            <a:miter lim="800000"/>
            <a:headEnd/>
            <a:tailEnd/>
          </a:ln>
        </p:spPr>
      </p:pic>
      <p:pic>
        <p:nvPicPr>
          <p:cNvPr id="3078" name="Picture 6"/>
          <p:cNvPicPr>
            <a:picLocks noChangeAspect="1" noChangeArrowheads="1"/>
          </p:cNvPicPr>
          <p:nvPr/>
        </p:nvPicPr>
        <p:blipFill>
          <a:blip r:embed="rId5"/>
          <a:srcRect/>
          <a:stretch>
            <a:fillRect/>
          </a:stretch>
        </p:blipFill>
        <p:spPr bwMode="auto">
          <a:xfrm>
            <a:off x="0" y="-171450"/>
            <a:ext cx="7572375" cy="5480050"/>
          </a:xfrm>
          <a:prstGeom prst="rect">
            <a:avLst/>
          </a:prstGeom>
          <a:noFill/>
          <a:ln w="9525">
            <a:noFill/>
            <a:miter lim="800000"/>
            <a:headEnd/>
            <a:tailEnd/>
          </a:ln>
        </p:spPr>
      </p:pic>
      <p:pic>
        <p:nvPicPr>
          <p:cNvPr id="3079" name="Picture 7"/>
          <p:cNvPicPr>
            <a:picLocks noChangeAspect="1" noChangeArrowheads="1"/>
          </p:cNvPicPr>
          <p:nvPr/>
        </p:nvPicPr>
        <p:blipFill>
          <a:blip r:embed="rId6"/>
          <a:srcRect/>
          <a:stretch>
            <a:fillRect/>
          </a:stretch>
        </p:blipFill>
        <p:spPr bwMode="auto">
          <a:xfrm>
            <a:off x="0" y="620713"/>
            <a:ext cx="4657725" cy="8924925"/>
          </a:xfrm>
          <a:prstGeom prst="rect">
            <a:avLst/>
          </a:prstGeom>
          <a:noFill/>
        </p:spPr>
      </p:pic>
    </p:spTree>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075"/>
                                        </p:tgtEl>
                                        <p:attrNameLst>
                                          <p:attrName>style.visibility</p:attrName>
                                        </p:attrNameLst>
                                      </p:cBhvr>
                                      <p:to>
                                        <p:strVal val="visible"/>
                                      </p:to>
                                    </p:set>
                                    <p:animEffect transition="in" filter="fade">
                                      <p:cBhvr>
                                        <p:cTn id="7" dur="3000"/>
                                        <p:tgtEl>
                                          <p:spTgt spid="307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076"/>
                                        </p:tgtEl>
                                        <p:attrNameLst>
                                          <p:attrName>style.visibility</p:attrName>
                                        </p:attrNameLst>
                                      </p:cBhvr>
                                      <p:to>
                                        <p:strVal val="visible"/>
                                      </p:to>
                                    </p:set>
                                    <p:animEffect transition="in" filter="fade">
                                      <p:cBhvr>
                                        <p:cTn id="12" dur="2000"/>
                                        <p:tgtEl>
                                          <p:spTgt spid="3076"/>
                                        </p:tgtEl>
                                      </p:cBhvr>
                                    </p:animEffect>
                                  </p:childTnLst>
                                </p:cTn>
                              </p:par>
                              <p:par>
                                <p:cTn id="13" presetID="8" presetClass="exit" presetSubtype="16" fill="hold" nodeType="withEffect">
                                  <p:stCondLst>
                                    <p:cond delay="0"/>
                                  </p:stCondLst>
                                  <p:childTnLst>
                                    <p:animEffect transition="out" filter="diamond(in)">
                                      <p:cBhvr>
                                        <p:cTn id="14" dur="2000"/>
                                        <p:tgtEl>
                                          <p:spTgt spid="3075"/>
                                        </p:tgtEl>
                                      </p:cBhvr>
                                    </p:animEffect>
                                    <p:set>
                                      <p:cBhvr>
                                        <p:cTn id="15" dur="1" fill="hold">
                                          <p:stCondLst>
                                            <p:cond delay="1999"/>
                                          </p:stCondLst>
                                        </p:cTn>
                                        <p:tgtEl>
                                          <p:spTgt spid="3075"/>
                                        </p:tgtEl>
                                        <p:attrNameLst>
                                          <p:attrName>style.visibility</p:attrName>
                                        </p:attrNameLst>
                                      </p:cBhvr>
                                      <p:to>
                                        <p:strVal val="hidden"/>
                                      </p:to>
                                    </p:se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3077"/>
                                        </p:tgtEl>
                                        <p:attrNameLst>
                                          <p:attrName>style.visibility</p:attrName>
                                        </p:attrNameLst>
                                      </p:cBhvr>
                                      <p:to>
                                        <p:strVal val="visible"/>
                                      </p:to>
                                    </p:set>
                                    <p:animEffect transition="in" filter="fade">
                                      <p:cBhvr>
                                        <p:cTn id="20" dur="2000"/>
                                        <p:tgtEl>
                                          <p:spTgt spid="3077"/>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nodeType="clickEffect">
                                  <p:stCondLst>
                                    <p:cond delay="0"/>
                                  </p:stCondLst>
                                  <p:childTnLst>
                                    <p:set>
                                      <p:cBhvr>
                                        <p:cTn id="24" dur="1" fill="hold">
                                          <p:stCondLst>
                                            <p:cond delay="0"/>
                                          </p:stCondLst>
                                        </p:cTn>
                                        <p:tgtEl>
                                          <p:spTgt spid="3078"/>
                                        </p:tgtEl>
                                        <p:attrNameLst>
                                          <p:attrName>style.visibility</p:attrName>
                                        </p:attrNameLst>
                                      </p:cBhvr>
                                      <p:to>
                                        <p:strVal val="visible"/>
                                      </p:to>
                                    </p:set>
                                    <p:animEffect transition="in" filter="fade">
                                      <p:cBhvr>
                                        <p:cTn id="25" dur="2000"/>
                                        <p:tgtEl>
                                          <p:spTgt spid="3078"/>
                                        </p:tgtEl>
                                      </p:cBhvr>
                                    </p:animEffect>
                                  </p:childTnLst>
                                </p:cTn>
                              </p:par>
                              <p:par>
                                <p:cTn id="26" presetID="8" presetClass="exit" presetSubtype="16" fill="hold" nodeType="withEffect">
                                  <p:stCondLst>
                                    <p:cond delay="0"/>
                                  </p:stCondLst>
                                  <p:childTnLst>
                                    <p:animEffect transition="out" filter="diamond(in)">
                                      <p:cBhvr>
                                        <p:cTn id="27" dur="2000"/>
                                        <p:tgtEl>
                                          <p:spTgt spid="3076"/>
                                        </p:tgtEl>
                                      </p:cBhvr>
                                    </p:animEffect>
                                    <p:set>
                                      <p:cBhvr>
                                        <p:cTn id="28" dur="1" fill="hold">
                                          <p:stCondLst>
                                            <p:cond delay="1999"/>
                                          </p:stCondLst>
                                        </p:cTn>
                                        <p:tgtEl>
                                          <p:spTgt spid="3076"/>
                                        </p:tgtEl>
                                        <p:attrNameLst>
                                          <p:attrName>style.visibility</p:attrName>
                                        </p:attrNameLst>
                                      </p:cBhvr>
                                      <p:to>
                                        <p:strVal val="hidden"/>
                                      </p:to>
                                    </p:set>
                                  </p:childTnLst>
                                </p:cTn>
                              </p:par>
                              <p:par>
                                <p:cTn id="29" presetID="8" presetClass="exit" presetSubtype="16" fill="hold" nodeType="withEffect">
                                  <p:stCondLst>
                                    <p:cond delay="0"/>
                                  </p:stCondLst>
                                  <p:childTnLst>
                                    <p:animEffect transition="out" filter="diamond(in)">
                                      <p:cBhvr>
                                        <p:cTn id="30" dur="2000"/>
                                        <p:tgtEl>
                                          <p:spTgt spid="3077"/>
                                        </p:tgtEl>
                                      </p:cBhvr>
                                    </p:animEffect>
                                    <p:set>
                                      <p:cBhvr>
                                        <p:cTn id="31" dur="1" fill="hold">
                                          <p:stCondLst>
                                            <p:cond delay="1999"/>
                                          </p:stCondLst>
                                        </p:cTn>
                                        <p:tgtEl>
                                          <p:spTgt spid="3077"/>
                                        </p:tgtEl>
                                        <p:attrNameLst>
                                          <p:attrName>style.visibility</p:attrName>
                                        </p:attrNameLst>
                                      </p:cBhvr>
                                      <p:to>
                                        <p:strVal val="hidden"/>
                                      </p:to>
                                    </p:se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nodeType="clickEffect">
                                  <p:stCondLst>
                                    <p:cond delay="0"/>
                                  </p:stCondLst>
                                  <p:childTnLst>
                                    <p:set>
                                      <p:cBhvr>
                                        <p:cTn id="35" dur="1" fill="hold">
                                          <p:stCondLst>
                                            <p:cond delay="0"/>
                                          </p:stCondLst>
                                        </p:cTn>
                                        <p:tgtEl>
                                          <p:spTgt spid="3079"/>
                                        </p:tgtEl>
                                        <p:attrNameLst>
                                          <p:attrName>style.visibility</p:attrName>
                                        </p:attrNameLst>
                                      </p:cBhvr>
                                      <p:to>
                                        <p:strVal val="visible"/>
                                      </p:to>
                                    </p:set>
                                    <p:animEffect transition="in" filter="fade">
                                      <p:cBhvr>
                                        <p:cTn id="36" dur="2000"/>
                                        <p:tgtEl>
                                          <p:spTgt spid="3079"/>
                                        </p:tgtEl>
                                      </p:cBhvr>
                                    </p:animEffect>
                                  </p:childTnLst>
                                </p:cTn>
                              </p:par>
                              <p:par>
                                <p:cTn id="37" presetID="3" presetClass="exit" presetSubtype="10" fill="hold" nodeType="withEffect">
                                  <p:stCondLst>
                                    <p:cond delay="0"/>
                                  </p:stCondLst>
                                  <p:childTnLst>
                                    <p:animEffect transition="out" filter="blinds(horizontal)">
                                      <p:cBhvr>
                                        <p:cTn id="38" dur="500"/>
                                        <p:tgtEl>
                                          <p:spTgt spid="3078"/>
                                        </p:tgtEl>
                                      </p:cBhvr>
                                    </p:animEffect>
                                    <p:set>
                                      <p:cBhvr>
                                        <p:cTn id="39" dur="1" fill="hold">
                                          <p:stCondLst>
                                            <p:cond delay="499"/>
                                          </p:stCondLst>
                                        </p:cTn>
                                        <p:tgtEl>
                                          <p:spTgt spid="307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ítulo 1"/>
          <p:cNvSpPr>
            <a:spLocks noGrp="1"/>
          </p:cNvSpPr>
          <p:nvPr>
            <p:ph type="title"/>
          </p:nvPr>
        </p:nvSpPr>
        <p:spPr>
          <a:xfrm>
            <a:off x="428625" y="0"/>
            <a:ext cx="8229600" cy="1143000"/>
          </a:xfrm>
        </p:spPr>
        <p:txBody>
          <a:bodyPr/>
          <a:lstStyle/>
          <a:p>
            <a:pPr eaLnBrk="1" hangingPunct="1"/>
            <a:r>
              <a:rPr lang="pt-BR" smtClean="0"/>
              <a:t>Resultados</a:t>
            </a:r>
          </a:p>
        </p:txBody>
      </p:sp>
      <p:sp>
        <p:nvSpPr>
          <p:cNvPr id="3" name="Espaço Reservado para Conteúdo 2"/>
          <p:cNvSpPr>
            <a:spLocks noGrp="1"/>
          </p:cNvSpPr>
          <p:nvPr>
            <p:ph idx="1"/>
          </p:nvPr>
        </p:nvSpPr>
        <p:spPr>
          <a:xfrm>
            <a:off x="457200" y="1357313"/>
            <a:ext cx="8229600" cy="4967287"/>
          </a:xfrm>
        </p:spPr>
        <p:txBody>
          <a:bodyPr>
            <a:normAutofit/>
          </a:bodyPr>
          <a:lstStyle/>
          <a:p>
            <a:pPr eaLnBrk="1" hangingPunct="1">
              <a:lnSpc>
                <a:spcPct val="80000"/>
              </a:lnSpc>
            </a:pPr>
            <a:r>
              <a:rPr lang="pt-PT" sz="2000" b="1" smtClean="0"/>
              <a:t>Os desfechos secundários</a:t>
            </a:r>
            <a:endParaRPr lang="pt-BR" sz="2000" b="1" smtClean="0"/>
          </a:p>
          <a:p>
            <a:pPr eaLnBrk="1" hangingPunct="1">
              <a:lnSpc>
                <a:spcPct val="80000"/>
              </a:lnSpc>
            </a:pPr>
            <a:r>
              <a:rPr lang="pt-PT" sz="2000" smtClean="0"/>
              <a:t>De 1558 pacientes, 993 (63,7%) tiveram ROSC, e 745 (47,8%) estavam vivos 24 horas após a PCR;</a:t>
            </a:r>
            <a:endParaRPr lang="pt-BR" sz="2000" smtClean="0"/>
          </a:p>
          <a:p>
            <a:pPr eaLnBrk="1" hangingPunct="1">
              <a:lnSpc>
                <a:spcPct val="80000"/>
              </a:lnSpc>
            </a:pPr>
            <a:r>
              <a:rPr lang="pt-PT" sz="2000" smtClean="0"/>
              <a:t>217 de 1395 pacientes (15,6%) tiveram um resultado neurológico favorável documentada na alta hospitalar. </a:t>
            </a:r>
          </a:p>
          <a:p>
            <a:pPr eaLnBrk="1" hangingPunct="1">
              <a:lnSpc>
                <a:spcPct val="80000"/>
              </a:lnSpc>
            </a:pPr>
            <a:r>
              <a:rPr lang="pt-PT" sz="2000" smtClean="0">
                <a:solidFill>
                  <a:srgbClr val="FF3300"/>
                </a:solidFill>
              </a:rPr>
              <a:t>O aumento do tempo de epinefrina foi associado com uma diminuição  de ROSC (RR por minutos de atraso minuto, [IC 95%, 0,94-0,97] 0,96; P &lt;0,001), menor sobrevida às 24 horas (RR por minutos de atraso, 0,96 [95% CI, 0.94- 0,98]; P &lt;0,001), e menor sobrevivência com resultado neurológico favorável  (RR por minuto de atraso o, [IC 95%, 0,91-0,97] 0,94; P &lt;0,001) na análise não ajustada. </a:t>
            </a:r>
          </a:p>
          <a:p>
            <a:pPr eaLnBrk="1" hangingPunct="1">
              <a:lnSpc>
                <a:spcPct val="80000"/>
              </a:lnSpc>
            </a:pPr>
            <a:r>
              <a:rPr lang="pt-PT" sz="2000" smtClean="0">
                <a:solidFill>
                  <a:srgbClr val="FF3300"/>
                </a:solidFill>
              </a:rPr>
              <a:t>Essas associações permaneceram estatisticamente significantes na análise multivariada para ROSC (RR por minuto de atraso, [IC 95%, 0,96-0,99] 0,97; P &lt;0,001), até 24h de sobrevivência (atraso RR por minuto, 0,97 [IC 95%, 0.95- 0.99] ; P = 0,003), e para a sobrevivência neurológica com favorável resultado (atraso RR por minuto, 0,95 [IC 95%, 0,91-0,99]; P = 0,02), usando a principal definição.</a:t>
            </a:r>
            <a:endParaRPr lang="pt-BR" sz="2000" smtClean="0">
              <a:solidFill>
                <a:srgbClr val="FF3300"/>
              </a:solidFill>
            </a:endParaRPr>
          </a:p>
        </p:txBody>
      </p:sp>
    </p:spTree>
  </p:cSld>
  <p:clrMapOvr>
    <a:masterClrMapping/>
  </p:clrMapOvr>
  <p:transition>
    <p:fade thruBlk="1"/>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ítulo 1"/>
          <p:cNvSpPr>
            <a:spLocks noGrp="1"/>
          </p:cNvSpPr>
          <p:nvPr>
            <p:ph type="title"/>
          </p:nvPr>
        </p:nvSpPr>
        <p:spPr>
          <a:xfrm>
            <a:off x="428625" y="0"/>
            <a:ext cx="8229600" cy="1143000"/>
          </a:xfrm>
        </p:spPr>
        <p:txBody>
          <a:bodyPr/>
          <a:lstStyle/>
          <a:p>
            <a:pPr eaLnBrk="1" hangingPunct="1"/>
            <a:r>
              <a:rPr lang="pt-BR" smtClean="0"/>
              <a:t>Resultados</a:t>
            </a:r>
          </a:p>
        </p:txBody>
      </p:sp>
      <p:sp>
        <p:nvSpPr>
          <p:cNvPr id="20483" name="Espaço Reservado para Conteúdo 2"/>
          <p:cNvSpPr>
            <a:spLocks noGrp="1"/>
          </p:cNvSpPr>
          <p:nvPr>
            <p:ph idx="1"/>
          </p:nvPr>
        </p:nvSpPr>
        <p:spPr>
          <a:xfrm>
            <a:off x="457200" y="1357313"/>
            <a:ext cx="8229600" cy="4967287"/>
          </a:xfrm>
        </p:spPr>
        <p:txBody>
          <a:bodyPr/>
          <a:lstStyle/>
          <a:p>
            <a:pPr eaLnBrk="1" hangingPunct="1"/>
            <a:r>
              <a:rPr lang="pt-PT" smtClean="0">
                <a:solidFill>
                  <a:srgbClr val="0000FF"/>
                </a:solidFill>
              </a:rPr>
              <a:t>Os autores não encontraram  nenhum sinal de associações não-lineares (ou seja, quadrática ou cúbica) entre o tempo de epinefrina e sobrevivência à alta hospitalar (todos P&gt; 0,05). </a:t>
            </a:r>
            <a:endParaRPr lang="pt-BR" smtClean="0">
              <a:solidFill>
                <a:srgbClr val="0000FF"/>
              </a:solidFill>
            </a:endParaRPr>
          </a:p>
          <a:p>
            <a:pPr eaLnBrk="1" hangingPunct="1"/>
            <a:r>
              <a:rPr lang="pt-PT" smtClean="0"/>
              <a:t>A associação entre tempo de epinefrina e os vários resultados manteve-se estatisticamente significativa quando se utiliza análises escore de propensão e ao usar várias técnicas de imputação de dados faltantes.</a:t>
            </a:r>
            <a:endParaRPr lang="pt-BR" smtClean="0"/>
          </a:p>
        </p:txBody>
      </p:sp>
    </p:spTree>
  </p:cSld>
  <p:clrMapOvr>
    <a:masterClrMapping/>
  </p:clrMapOvr>
  <p:transition>
    <p:fade thruBlk="1"/>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ítulo 1"/>
          <p:cNvSpPr>
            <a:spLocks noGrp="1"/>
          </p:cNvSpPr>
          <p:nvPr>
            <p:ph type="title"/>
          </p:nvPr>
        </p:nvSpPr>
        <p:spPr>
          <a:xfrm>
            <a:off x="428625" y="0"/>
            <a:ext cx="8229600" cy="1143000"/>
          </a:xfrm>
        </p:spPr>
        <p:txBody>
          <a:bodyPr/>
          <a:lstStyle/>
          <a:p>
            <a:pPr eaLnBrk="1" hangingPunct="1"/>
            <a:r>
              <a:rPr lang="pt-BR" smtClean="0"/>
              <a:t>Resultados</a:t>
            </a:r>
          </a:p>
        </p:txBody>
      </p:sp>
      <p:sp>
        <p:nvSpPr>
          <p:cNvPr id="3" name="Espaço Reservado para Conteúdo 2"/>
          <p:cNvSpPr>
            <a:spLocks noGrp="1"/>
          </p:cNvSpPr>
          <p:nvPr>
            <p:ph idx="1"/>
          </p:nvPr>
        </p:nvSpPr>
        <p:spPr>
          <a:xfrm>
            <a:off x="457200" y="1357313"/>
            <a:ext cx="8229600" cy="4967287"/>
          </a:xfrm>
        </p:spPr>
        <p:txBody>
          <a:bodyPr>
            <a:normAutofit/>
          </a:bodyPr>
          <a:lstStyle/>
          <a:p>
            <a:pPr eaLnBrk="1" hangingPunct="1">
              <a:lnSpc>
                <a:spcPct val="80000"/>
              </a:lnSpc>
            </a:pPr>
            <a:r>
              <a:rPr lang="pt-PT" sz="2000" b="1" smtClean="0"/>
              <a:t>Hora de epinefrina como uma variável categórica</a:t>
            </a:r>
            <a:endParaRPr lang="pt-BR" sz="2000" b="1" smtClean="0"/>
          </a:p>
          <a:p>
            <a:pPr eaLnBrk="1" hangingPunct="1">
              <a:lnSpc>
                <a:spcPct val="80000"/>
              </a:lnSpc>
            </a:pPr>
            <a:r>
              <a:rPr lang="pt-PT" sz="2000" smtClean="0"/>
              <a:t>Como uma análise adicional, os pacientes foram divididos  em 2 grupos: </a:t>
            </a:r>
            <a:r>
              <a:rPr lang="pt-PT" sz="2000" b="1" smtClean="0">
                <a:solidFill>
                  <a:srgbClr val="0000FF"/>
                </a:solidFill>
              </a:rPr>
              <a:t>tempo de epinefrina de ≤5 minutos  x &gt; 5 minutos</a:t>
            </a:r>
            <a:r>
              <a:rPr lang="pt-PT" sz="2000" smtClean="0"/>
              <a:t> </a:t>
            </a:r>
          </a:p>
          <a:p>
            <a:pPr eaLnBrk="1" hangingPunct="1">
              <a:lnSpc>
                <a:spcPct val="80000"/>
              </a:lnSpc>
            </a:pPr>
            <a:r>
              <a:rPr lang="pt-PT" sz="2000" smtClean="0"/>
              <a:t>O Grupo ≤ 5 minutos (1325/1558 pacientes [85%])  sobreviveu à alta em 33,1% (438/1325), comparado com  21,0% (49/233) do grupo &gt; 5 minutos (233/1558 pacientes [15%]). </a:t>
            </a:r>
          </a:p>
          <a:p>
            <a:pPr eaLnBrk="1" hangingPunct="1">
              <a:lnSpc>
                <a:spcPct val="80000"/>
              </a:lnSpc>
            </a:pPr>
            <a:r>
              <a:rPr lang="pt-PT" sz="2000" smtClean="0"/>
              <a:t>Na </a:t>
            </a:r>
            <a:r>
              <a:rPr lang="pt-PT" sz="2000" b="1" smtClean="0">
                <a:solidFill>
                  <a:srgbClr val="FF3300"/>
                </a:solidFill>
              </a:rPr>
              <a:t>análise não ajustada</a:t>
            </a:r>
            <a:r>
              <a:rPr lang="pt-PT" sz="2000" smtClean="0">
                <a:solidFill>
                  <a:srgbClr val="FF3300"/>
                </a:solidFill>
              </a:rPr>
              <a:t>, o grupo &gt; 5 minutos tinha significativamente menor risco de ROSC (RR de </a:t>
            </a:r>
            <a:r>
              <a:rPr lang="pt-PT" sz="2000" b="1" smtClean="0">
                <a:solidFill>
                  <a:srgbClr val="FF3300"/>
                </a:solidFill>
              </a:rPr>
              <a:t>0,73</a:t>
            </a:r>
            <a:r>
              <a:rPr lang="pt-PT" sz="2000" smtClean="0">
                <a:solidFill>
                  <a:srgbClr val="FF3300"/>
                </a:solidFill>
              </a:rPr>
              <a:t>[IC 95%, 0,64-0,84]; P &lt;0,001), sobrevida de 24 horas (RR de </a:t>
            </a:r>
            <a:r>
              <a:rPr lang="pt-PT" sz="2000" b="1" smtClean="0">
                <a:solidFill>
                  <a:srgbClr val="FF3300"/>
                </a:solidFill>
              </a:rPr>
              <a:t>0,69</a:t>
            </a:r>
            <a:r>
              <a:rPr lang="pt-PT" sz="2000" smtClean="0">
                <a:solidFill>
                  <a:srgbClr val="FF3300"/>
                </a:solidFill>
              </a:rPr>
              <a:t> [IC95%, ,58-,83]; P &lt;0,001),  sobrevida até a alta (RR </a:t>
            </a:r>
            <a:r>
              <a:rPr lang="pt-PT" sz="2000" b="1" smtClean="0">
                <a:solidFill>
                  <a:srgbClr val="FF3300"/>
                </a:solidFill>
              </a:rPr>
              <a:t>0,64</a:t>
            </a:r>
            <a:r>
              <a:rPr lang="pt-PT" sz="2000" smtClean="0">
                <a:solidFill>
                  <a:srgbClr val="FF3300"/>
                </a:solidFill>
              </a:rPr>
              <a:t> [IC95%, 0,49-,83]; P = 0,001), e de sobrevivência até alta hospitalar com resultado neurológico favorável (RR </a:t>
            </a:r>
            <a:r>
              <a:rPr lang="pt-PT" sz="2000" b="1" smtClean="0">
                <a:solidFill>
                  <a:srgbClr val="FF3300"/>
                </a:solidFill>
              </a:rPr>
              <a:t>0,58 </a:t>
            </a:r>
            <a:r>
              <a:rPr lang="pt-PT" sz="2000" smtClean="0">
                <a:solidFill>
                  <a:srgbClr val="FF3300"/>
                </a:solidFill>
              </a:rPr>
              <a:t>[IC 95 %, 0,38-0,88]; P = 0,01). </a:t>
            </a:r>
          </a:p>
          <a:p>
            <a:pPr eaLnBrk="1" hangingPunct="1">
              <a:lnSpc>
                <a:spcPct val="80000"/>
              </a:lnSpc>
            </a:pPr>
            <a:r>
              <a:rPr lang="pt-PT" sz="2000" b="1" smtClean="0">
                <a:solidFill>
                  <a:srgbClr val="FF3300"/>
                </a:solidFill>
              </a:rPr>
              <a:t>Esta associação permaneceu significativa na análise multivariada para ROSC (RR de 0,85 [IC 95%, 0,75-0,95]; P = 0,006), sobrevida após 24 horas (RR de 0,79 [IC 95%, 0,69-0,92]; P =. 002), e de sobrevivência para alta (RR de 0,75 [IC 95%, 0,60-0,93]; P = 0,01). Não houve associação significativa com a sobrevida à alta hospitalar com evolução neurológica favorável (RR de 0,77; [IC 95%, 0,47-1,25] P = 0,29).</a:t>
            </a:r>
            <a:endParaRPr lang="pt-BR" sz="2000" b="1" smtClean="0">
              <a:solidFill>
                <a:srgbClr val="FF3300"/>
              </a:solidFill>
            </a:endParaRPr>
          </a:p>
        </p:txBody>
      </p:sp>
    </p:spTree>
  </p:cSld>
  <p:clrMapOvr>
    <a:masterClrMapping/>
  </p:clrMapOvr>
  <p:transition>
    <p:fade thruBlk="1"/>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Título 1"/>
          <p:cNvPicPr>
            <a:picLocks noGrp="1" noChangeArrowheads="1"/>
          </p:cNvPicPr>
          <p:nvPr>
            <p:ph type="ctrTitle"/>
          </p:nvPr>
        </p:nvPicPr>
        <p:blipFill>
          <a:blip r:embed="rId2"/>
          <a:srcRect/>
          <a:stretch>
            <a:fillRect/>
          </a:stretch>
        </p:blipFill>
        <p:spPr>
          <a:xfrm>
            <a:off x="530225" y="1255713"/>
            <a:ext cx="8308975" cy="1951037"/>
          </a:xfrm>
        </p:spPr>
      </p:pic>
    </p:spTree>
  </p:cSld>
  <p:clrMapOvr>
    <a:masterClrMapping/>
  </p:clrMapOvr>
  <p:transition>
    <p:fade thruBlk="1"/>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ítulo 1"/>
          <p:cNvSpPr>
            <a:spLocks noGrp="1"/>
          </p:cNvSpPr>
          <p:nvPr>
            <p:ph type="title"/>
          </p:nvPr>
        </p:nvSpPr>
        <p:spPr>
          <a:xfrm>
            <a:off x="428625" y="0"/>
            <a:ext cx="8229600" cy="1143000"/>
          </a:xfrm>
        </p:spPr>
        <p:txBody>
          <a:bodyPr/>
          <a:lstStyle/>
          <a:p>
            <a:pPr eaLnBrk="1" hangingPunct="1"/>
            <a:r>
              <a:rPr lang="pt-BR" smtClean="0"/>
              <a:t>Discussão</a:t>
            </a:r>
          </a:p>
        </p:txBody>
      </p:sp>
      <p:sp>
        <p:nvSpPr>
          <p:cNvPr id="3" name="Espaço Reservado para Conteúdo 2"/>
          <p:cNvSpPr>
            <a:spLocks noGrp="1"/>
          </p:cNvSpPr>
          <p:nvPr>
            <p:ph idx="1"/>
          </p:nvPr>
        </p:nvSpPr>
        <p:spPr>
          <a:xfrm>
            <a:off x="457200" y="1357313"/>
            <a:ext cx="8229600" cy="4967287"/>
          </a:xfrm>
        </p:spPr>
        <p:txBody>
          <a:bodyPr>
            <a:normAutofit/>
          </a:bodyPr>
          <a:lstStyle/>
          <a:p>
            <a:pPr eaLnBrk="1" hangingPunct="1">
              <a:lnSpc>
                <a:spcPct val="80000"/>
              </a:lnSpc>
            </a:pPr>
            <a:r>
              <a:rPr lang="pt-PT" sz="1800" smtClean="0"/>
              <a:t>Neste estudo de coorte multicêntrico de PCR em um Hospital Pediátrico Cardiológico, </a:t>
            </a:r>
            <a:r>
              <a:rPr lang="pt-PT" sz="1800" smtClean="0">
                <a:solidFill>
                  <a:srgbClr val="FF3300"/>
                </a:solidFill>
              </a:rPr>
              <a:t>o atraso na administração de adrenalina foi associado com uma chance menor  de ROSC, sobrevivência de 24 horas, a sobrevida à alta hospitalar e a sobrevida até a alta hospitalar com um resultado neurológico favorável em paciebtes com um ritmo inicial não chocável.</a:t>
            </a:r>
          </a:p>
          <a:p>
            <a:pPr eaLnBrk="1" hangingPunct="1">
              <a:lnSpc>
                <a:spcPct val="80000"/>
              </a:lnSpc>
            </a:pPr>
            <a:r>
              <a:rPr lang="pt-PT" sz="1800" smtClean="0"/>
              <a:t>A lógica fisiológica é principalmente por meio de aumento  α-adrenérgicos na pressão de perfusão coronária, que foi mostrado para ser um determinante importante do ROSC (9,11-30). </a:t>
            </a:r>
          </a:p>
          <a:p>
            <a:pPr eaLnBrk="1" hangingPunct="1">
              <a:lnSpc>
                <a:spcPct val="80000"/>
              </a:lnSpc>
            </a:pPr>
            <a:r>
              <a:rPr lang="pt-PT" sz="1800" smtClean="0"/>
              <a:t>A associação entre a administração de adrenalina e uma melhor chance de ROSC é um achado consistente em todos os estudos (31-34). Uma vez que duração do PCR está associada com o resultado(21) e o  ROSC é o primeiro passo para a significante recuperação,  </a:t>
            </a:r>
            <a:r>
              <a:rPr lang="pt-PT" sz="1800" b="1" smtClean="0"/>
              <a:t>a justificativa para a administração de adrenalina como uma intervenção precoce para melhorar os resultados a longo prazo se torna aparente. </a:t>
            </a:r>
          </a:p>
          <a:p>
            <a:pPr eaLnBrk="1" hangingPunct="1">
              <a:lnSpc>
                <a:spcPct val="80000"/>
              </a:lnSpc>
            </a:pPr>
            <a:r>
              <a:rPr lang="pt-PT" sz="1800" smtClean="0"/>
              <a:t>A falta de sobrevivência a longo prazo com epinefrina foi anteriormente atribuído à administração tarde da droga em ensaios clínicos de PCR fora do Hospital (35). Se a redução do  tempo para epinefrina durante PCR intra-hospitalar e extra- hospital  irá melhorar os resultados na população pediátrica ou de adultos necessita de esclarecimento. </a:t>
            </a:r>
          </a:p>
          <a:p>
            <a:pPr eaLnBrk="1" hangingPunct="1">
              <a:lnSpc>
                <a:spcPct val="80000"/>
              </a:lnSpc>
            </a:pPr>
            <a:r>
              <a:rPr lang="pt-PT" sz="1800" smtClean="0"/>
              <a:t>Os resultados do presente estudo sugerem, no entanto, que há espaço para melhorias, com 15% dos pacientes pediátricos recebendo sua primeira dose de adrenalina mais de cinco minutos depois de perda de pulso.</a:t>
            </a:r>
            <a:endParaRPr lang="pt-BR" sz="1800" smtClean="0"/>
          </a:p>
        </p:txBody>
      </p:sp>
    </p:spTree>
  </p:cSld>
  <p:clrMapOvr>
    <a:masterClrMapping/>
  </p:clrMapOvr>
  <p:transition>
    <p:fade thruBlk="1"/>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ítulo 1"/>
          <p:cNvSpPr>
            <a:spLocks noGrp="1"/>
          </p:cNvSpPr>
          <p:nvPr>
            <p:ph type="title"/>
          </p:nvPr>
        </p:nvSpPr>
        <p:spPr>
          <a:xfrm>
            <a:off x="428625" y="0"/>
            <a:ext cx="8229600" cy="1143000"/>
          </a:xfrm>
        </p:spPr>
        <p:txBody>
          <a:bodyPr/>
          <a:lstStyle/>
          <a:p>
            <a:pPr eaLnBrk="1" hangingPunct="1"/>
            <a:r>
              <a:rPr lang="pt-BR" smtClean="0"/>
              <a:t>Discussão</a:t>
            </a:r>
          </a:p>
        </p:txBody>
      </p:sp>
      <p:sp>
        <p:nvSpPr>
          <p:cNvPr id="3" name="Espaço Reservado para Conteúdo 2"/>
          <p:cNvSpPr>
            <a:spLocks noGrp="1"/>
          </p:cNvSpPr>
          <p:nvPr>
            <p:ph idx="1"/>
          </p:nvPr>
        </p:nvSpPr>
        <p:spPr>
          <a:xfrm>
            <a:off x="457200" y="1357313"/>
            <a:ext cx="8229600" cy="4967287"/>
          </a:xfrm>
        </p:spPr>
        <p:txBody>
          <a:bodyPr>
            <a:normAutofit/>
          </a:bodyPr>
          <a:lstStyle/>
          <a:p>
            <a:pPr eaLnBrk="1" hangingPunct="1">
              <a:lnSpc>
                <a:spcPct val="90000"/>
              </a:lnSpc>
            </a:pPr>
            <a:r>
              <a:rPr lang="pt-BR" sz="2400" b="1" smtClean="0">
                <a:solidFill>
                  <a:srgbClr val="0000FF"/>
                </a:solidFill>
              </a:rPr>
              <a:t>A adrenalina é recomendada em PCR pediátricas como a intervenção farmacológica de primeira linha(6,8). </a:t>
            </a:r>
          </a:p>
          <a:p>
            <a:pPr eaLnBrk="1" hangingPunct="1">
              <a:lnSpc>
                <a:spcPct val="90000"/>
              </a:lnSpc>
            </a:pPr>
            <a:r>
              <a:rPr lang="pt-BR" sz="2400" smtClean="0"/>
              <a:t>Um estudo placebo controlado em adulto com PCR exta-hospitalar encontrou melhora da ROSC e sobrevivência a curto prazo com a administração de adrenalina (31). No entanto, o estudo foi insuficiente para detectar qualquer diferença no resultado a longo prazo por causa da inesperada falta de registros (36).</a:t>
            </a:r>
          </a:p>
          <a:p>
            <a:pPr eaLnBrk="1" hangingPunct="1">
              <a:lnSpc>
                <a:spcPct val="90000"/>
              </a:lnSpc>
            </a:pPr>
            <a:r>
              <a:rPr lang="pt-BR" sz="2400" smtClean="0"/>
              <a:t> Resultados semelhantes foram relatados em um estudo comparando a administração de drogas intravenosas (com 79% dos que receberam epinefrina) vs nenhuma administração de drogas intravenosas em PCR extra-hospitalar (37). </a:t>
            </a:r>
          </a:p>
        </p:txBody>
      </p:sp>
    </p:spTree>
  </p:cSld>
  <p:clrMapOvr>
    <a:masterClrMapping/>
  </p:clrMapOvr>
  <p:transition>
    <p:fade thruBlk="1"/>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ítulo 1"/>
          <p:cNvSpPr>
            <a:spLocks noGrp="1"/>
          </p:cNvSpPr>
          <p:nvPr>
            <p:ph type="title"/>
          </p:nvPr>
        </p:nvSpPr>
        <p:spPr>
          <a:xfrm>
            <a:off x="428625" y="0"/>
            <a:ext cx="8229600" cy="1143000"/>
          </a:xfrm>
        </p:spPr>
        <p:txBody>
          <a:bodyPr/>
          <a:lstStyle/>
          <a:p>
            <a:pPr eaLnBrk="1" hangingPunct="1"/>
            <a:r>
              <a:rPr lang="pt-BR" smtClean="0"/>
              <a:t>Discussão</a:t>
            </a:r>
          </a:p>
        </p:txBody>
      </p:sp>
      <p:sp>
        <p:nvSpPr>
          <p:cNvPr id="3" name="Espaço Reservado para Conteúdo 2"/>
          <p:cNvSpPr>
            <a:spLocks noGrp="1"/>
          </p:cNvSpPr>
          <p:nvPr>
            <p:ph idx="1"/>
          </p:nvPr>
        </p:nvSpPr>
        <p:spPr>
          <a:xfrm>
            <a:off x="457200" y="1357313"/>
            <a:ext cx="8229600" cy="4967287"/>
          </a:xfrm>
        </p:spPr>
        <p:txBody>
          <a:bodyPr>
            <a:normAutofit/>
          </a:bodyPr>
          <a:lstStyle/>
          <a:p>
            <a:pPr eaLnBrk="1" hangingPunct="1">
              <a:lnSpc>
                <a:spcPct val="80000"/>
              </a:lnSpc>
            </a:pPr>
            <a:r>
              <a:rPr lang="pt-BR" sz="2000" smtClean="0"/>
              <a:t>O objetivo do presente estudo não foi para responder à questão se a  epinefrina deve ser dada ou não, mas para esclarecer se houve uma associação entre atraso na administração de epinefrina e o resultado durante PCR no hospital </a:t>
            </a:r>
          </a:p>
          <a:p>
            <a:pPr eaLnBrk="1" hangingPunct="1">
              <a:lnSpc>
                <a:spcPct val="80000"/>
              </a:lnSpc>
            </a:pPr>
            <a:r>
              <a:rPr lang="pt-BR" sz="2000" smtClean="0"/>
              <a:t>Os presente autores relataram   que </a:t>
            </a:r>
            <a:r>
              <a:rPr lang="pt-BR" sz="2000" smtClean="0">
                <a:solidFill>
                  <a:srgbClr val="FF3300"/>
                </a:solidFill>
              </a:rPr>
              <a:t>um atraso na administração de epinefrina foi associado com uma diminuição significativa chance de bons resultados.</a:t>
            </a:r>
          </a:p>
          <a:p>
            <a:pPr eaLnBrk="1" hangingPunct="1">
              <a:lnSpc>
                <a:spcPct val="80000"/>
              </a:lnSpc>
            </a:pPr>
            <a:r>
              <a:rPr lang="pt-BR" sz="2000" smtClean="0"/>
              <a:t>Há diferenças notáveis ​​entre a PCR pediátrica e no adulto em sua etiologia, epidemiologia e tratamento, incluindo a que mais crianças têm um ritmo não chocável (3). Apesar isso, os resultados atuais na população pediátrica estão em conformidade com aqueles previamente relatado para adultos (15). </a:t>
            </a:r>
          </a:p>
          <a:p>
            <a:pPr eaLnBrk="1" hangingPunct="1">
              <a:lnSpc>
                <a:spcPct val="80000"/>
              </a:lnSpc>
            </a:pPr>
            <a:r>
              <a:rPr lang="pt-BR" sz="2000" b="1" smtClean="0"/>
              <a:t>O estudo incluiu apenas pacientes que inicialmente tinham um ritmo não chocável</a:t>
            </a:r>
            <a:r>
              <a:rPr lang="pt-BR" sz="2000" smtClean="0"/>
              <a:t>. Os autores do presente estudo decidiram  analisar os dados somente a partir desta população de doentes para evitar confusão por desfibrilação ( componente sensível ao tempo de reanimação na parada cardíaca em pacientes adultos com um ritmo chocável)´(39)</a:t>
            </a:r>
          </a:p>
          <a:p>
            <a:pPr eaLnBrk="1" hangingPunct="1">
              <a:lnSpc>
                <a:spcPct val="80000"/>
              </a:lnSpc>
            </a:pPr>
            <a:r>
              <a:rPr lang="pt-BR" sz="2000" smtClean="0"/>
              <a:t>Assim, os resultados não podem ser extrapolados para pacientes com um ritmo de choque; nem eles devem ser extrapolados para PCR fora do hospital.</a:t>
            </a:r>
          </a:p>
        </p:txBody>
      </p:sp>
    </p:spTree>
  </p:cSld>
  <p:clrMapOvr>
    <a:masterClrMapping/>
  </p:clrMapOvr>
  <p:transition>
    <p:fade thruBlk="1"/>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ítulo 1"/>
          <p:cNvSpPr>
            <a:spLocks noGrp="1"/>
          </p:cNvSpPr>
          <p:nvPr>
            <p:ph type="title"/>
          </p:nvPr>
        </p:nvSpPr>
        <p:spPr>
          <a:xfrm>
            <a:off x="428625" y="0"/>
            <a:ext cx="8229600" cy="1143000"/>
          </a:xfrm>
        </p:spPr>
        <p:txBody>
          <a:bodyPr/>
          <a:lstStyle/>
          <a:p>
            <a:pPr eaLnBrk="1" hangingPunct="1"/>
            <a:r>
              <a:rPr lang="pt-BR" smtClean="0"/>
              <a:t>Discussão</a:t>
            </a:r>
          </a:p>
        </p:txBody>
      </p:sp>
      <p:sp>
        <p:nvSpPr>
          <p:cNvPr id="3" name="Espaço Reservado para Conteúdo 2"/>
          <p:cNvSpPr>
            <a:spLocks noGrp="1"/>
          </p:cNvSpPr>
          <p:nvPr>
            <p:ph idx="1"/>
          </p:nvPr>
        </p:nvSpPr>
        <p:spPr>
          <a:xfrm>
            <a:off x="457200" y="1357313"/>
            <a:ext cx="8229600" cy="4967287"/>
          </a:xfrm>
        </p:spPr>
        <p:txBody>
          <a:bodyPr>
            <a:normAutofit/>
          </a:bodyPr>
          <a:lstStyle/>
          <a:p>
            <a:pPr eaLnBrk="1" hangingPunct="1">
              <a:lnSpc>
                <a:spcPct val="90000"/>
              </a:lnSpc>
            </a:pPr>
            <a:r>
              <a:rPr lang="pt-BR" sz="2400" smtClean="0"/>
              <a:t>Uma série de limitações deve ser considerada na interpretação do estudo atual:</a:t>
            </a:r>
          </a:p>
          <a:p>
            <a:pPr eaLnBrk="1" hangingPunct="1">
              <a:lnSpc>
                <a:spcPct val="90000"/>
              </a:lnSpc>
            </a:pPr>
            <a:r>
              <a:rPr lang="pt-BR" sz="2400" smtClean="0"/>
              <a:t> Os dados são observacionais, e a possibilidade de confusão desmedida permanece. Os autores tentaram  explicar isso através de modelagem de regressão multivariada, incluindo o ajuste para a hora de CPR e do Centro Hospitalar, bem como várias características dos pacientes e de eventos. Foi excluído um pequeno número de pacientes com base em valores que  podem diminuir a generalização de nossos resultados. </a:t>
            </a:r>
          </a:p>
          <a:p>
            <a:pPr eaLnBrk="1" hangingPunct="1">
              <a:lnSpc>
                <a:spcPct val="90000"/>
              </a:lnSpc>
            </a:pPr>
            <a:r>
              <a:rPr lang="pt-BR" sz="2400" smtClean="0"/>
              <a:t>No entanto, a maioria dos pacientes tinha dados completos, o que nos permitiu ajustar para diversas variáveis, e os resultados não mudaram quando utilizada imputação múltipla para explicar os dados em falta. </a:t>
            </a:r>
          </a:p>
        </p:txBody>
      </p:sp>
    </p:spTree>
  </p:cSld>
  <p:clrMapOvr>
    <a:masterClrMapping/>
  </p:clrMapOvr>
  <p:transition>
    <p:fade thruBlk="1"/>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ítulo 1"/>
          <p:cNvSpPr>
            <a:spLocks noGrp="1"/>
          </p:cNvSpPr>
          <p:nvPr>
            <p:ph type="title"/>
          </p:nvPr>
        </p:nvSpPr>
        <p:spPr>
          <a:xfrm>
            <a:off x="428625" y="0"/>
            <a:ext cx="8229600" cy="1143000"/>
          </a:xfrm>
        </p:spPr>
        <p:txBody>
          <a:bodyPr/>
          <a:lstStyle/>
          <a:p>
            <a:pPr eaLnBrk="1" hangingPunct="1"/>
            <a:r>
              <a:rPr lang="pt-BR" smtClean="0"/>
              <a:t>Discussão</a:t>
            </a:r>
          </a:p>
        </p:txBody>
      </p:sp>
      <p:sp>
        <p:nvSpPr>
          <p:cNvPr id="3" name="Espaço Reservado para Conteúdo 2"/>
          <p:cNvSpPr>
            <a:spLocks noGrp="1"/>
          </p:cNvSpPr>
          <p:nvPr>
            <p:ph idx="1"/>
          </p:nvPr>
        </p:nvSpPr>
        <p:spPr>
          <a:xfrm>
            <a:off x="457200" y="1357313"/>
            <a:ext cx="8229600" cy="4967287"/>
          </a:xfrm>
        </p:spPr>
        <p:txBody>
          <a:bodyPr>
            <a:normAutofit/>
          </a:bodyPr>
          <a:lstStyle/>
          <a:p>
            <a:pPr eaLnBrk="1" hangingPunct="1">
              <a:lnSpc>
                <a:spcPct val="80000"/>
              </a:lnSpc>
            </a:pPr>
            <a:r>
              <a:rPr lang="pt-BR" sz="2000" smtClean="0"/>
              <a:t>O registro de dados GWTG-R é projetado como uma ferramenta de melhoria de qualidade de dados.</a:t>
            </a:r>
          </a:p>
          <a:p>
            <a:pPr eaLnBrk="1" hangingPunct="1">
              <a:lnSpc>
                <a:spcPct val="80000"/>
              </a:lnSpc>
            </a:pPr>
            <a:r>
              <a:rPr lang="pt-BR" sz="2000" smtClean="0"/>
              <a:t>A qualidade dos dados em sites pode, portanto, variar. No entanto, a AHA fornece diretrizes para relatórios padronizados e treinamento de todo o pessoal de entrada para garantir a precisão dos dados inseridos. </a:t>
            </a:r>
          </a:p>
          <a:p>
            <a:pPr eaLnBrk="1" hangingPunct="1">
              <a:lnSpc>
                <a:spcPct val="80000"/>
              </a:lnSpc>
            </a:pPr>
            <a:r>
              <a:rPr lang="pt-BR" sz="2000" smtClean="0"/>
              <a:t>Além disto, os autores incluíram apenas os Hospitais com pelo menos 6 meses de dados e pelo menos 5 casos notificados para garantir a alta qualidade dos dados. </a:t>
            </a:r>
          </a:p>
          <a:p>
            <a:pPr eaLnBrk="1" hangingPunct="1">
              <a:lnSpc>
                <a:spcPct val="80000"/>
              </a:lnSpc>
            </a:pPr>
            <a:r>
              <a:rPr lang="pt-BR" sz="2000" smtClean="0"/>
              <a:t>Dados não estavam cegos para o resultado dos pacientes, embora eles não tivessem conhecimento da hipótese do estudo atual. Como tal, os autores consideraram  que é pouco provável que esta limitação seria viés presentess resultados. </a:t>
            </a:r>
          </a:p>
          <a:p>
            <a:pPr eaLnBrk="1" hangingPunct="1">
              <a:lnSpc>
                <a:spcPct val="80000"/>
              </a:lnSpc>
            </a:pPr>
            <a:r>
              <a:rPr lang="pt-BR" sz="2000" smtClean="0"/>
              <a:t>A classificação das variáveis ​​de tempo foi feita em minutos inteiros, e o tempo real, portanto, poderia ter sido um pouco mal classificada. Além disso, variáveis ​​de tempo possam ser classificadas incorretamente nas folhas de código a partir do qual os dados foram abstraídos. </a:t>
            </a:r>
          </a:p>
        </p:txBody>
      </p:sp>
    </p:spTree>
  </p:cSld>
  <p:clrMapOvr>
    <a:masterClrMapping/>
  </p:clrMapOvr>
  <p:transition>
    <p:fade thruBlk="1"/>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ítulo 1"/>
          <p:cNvSpPr>
            <a:spLocks noGrp="1"/>
          </p:cNvSpPr>
          <p:nvPr>
            <p:ph type="title"/>
          </p:nvPr>
        </p:nvSpPr>
        <p:spPr>
          <a:xfrm>
            <a:off x="428625" y="0"/>
            <a:ext cx="8229600" cy="1143000"/>
          </a:xfrm>
        </p:spPr>
        <p:txBody>
          <a:bodyPr/>
          <a:lstStyle/>
          <a:p>
            <a:pPr eaLnBrk="1" hangingPunct="1"/>
            <a:r>
              <a:rPr lang="pt-BR" smtClean="0"/>
              <a:t>Discussão</a:t>
            </a:r>
          </a:p>
        </p:txBody>
      </p:sp>
      <p:sp>
        <p:nvSpPr>
          <p:cNvPr id="3" name="Espaço Reservado para Conteúdo 2"/>
          <p:cNvSpPr>
            <a:spLocks noGrp="1"/>
          </p:cNvSpPr>
          <p:nvPr>
            <p:ph idx="1"/>
          </p:nvPr>
        </p:nvSpPr>
        <p:spPr>
          <a:xfrm>
            <a:off x="457200" y="1357313"/>
            <a:ext cx="8229600" cy="4967287"/>
          </a:xfrm>
        </p:spPr>
        <p:txBody>
          <a:bodyPr>
            <a:normAutofit/>
          </a:bodyPr>
          <a:lstStyle/>
          <a:p>
            <a:pPr eaLnBrk="1" hangingPunct="1">
              <a:lnSpc>
                <a:spcPct val="90000"/>
              </a:lnSpc>
            </a:pPr>
            <a:r>
              <a:rPr lang="pt-BR" sz="2200" smtClean="0"/>
              <a:t>O presente estudo não foi concebido para avaliar se epinefrina deve ser administrada.</a:t>
            </a:r>
          </a:p>
          <a:p>
            <a:pPr eaLnBrk="1" hangingPunct="1">
              <a:lnSpc>
                <a:spcPct val="90000"/>
              </a:lnSpc>
            </a:pPr>
            <a:r>
              <a:rPr lang="pt-BR" sz="2200" smtClean="0"/>
              <a:t>Pacientes que não receberam epinefrina foram, portanto, excluídos. </a:t>
            </a:r>
          </a:p>
          <a:p>
            <a:pPr eaLnBrk="1" hangingPunct="1">
              <a:lnSpc>
                <a:spcPct val="90000"/>
              </a:lnSpc>
            </a:pPr>
            <a:r>
              <a:rPr lang="pt-BR" sz="2200" smtClean="0"/>
              <a:t>740  pacientes não receberam epinefrina (</a:t>
            </a:r>
            <a:r>
              <a:rPr lang="pt-BR" sz="2200" smtClean="0">
                <a:solidFill>
                  <a:srgbClr val="0000FF"/>
                </a:solidFill>
              </a:rPr>
              <a:t>Figura 1</a:t>
            </a:r>
            <a:r>
              <a:rPr lang="pt-BR" sz="2200" smtClean="0"/>
              <a:t>). 362 pacientes foram excluídos com base unicamente de não ter recebido epinefrina. Estes 362 pacientes tiveram uma taxa muito elevada de ROSC (94%) e um tempo de inatividade mediana curto (2 minutos [IQR, 1-5]), em comparação com a coorte incluído (64% ROSC e tempo mediano de inatividade de 14 minutos [IQR, 6 -28]).</a:t>
            </a:r>
          </a:p>
          <a:p>
            <a:pPr eaLnBrk="1" hangingPunct="1">
              <a:lnSpc>
                <a:spcPct val="90000"/>
              </a:lnSpc>
            </a:pPr>
            <a:r>
              <a:rPr lang="pt-BR" sz="2200" smtClean="0"/>
              <a:t> Com base nessa diferença, os autores consideraram que  esta população de doentes seja  substancialmente diferente daquela incluída e acreditam que uma comparação significativa seria problemática, especialmente dado o tamanho relativamente pequeno da amostra global.</a:t>
            </a:r>
          </a:p>
        </p:txBody>
      </p:sp>
      <p:pic>
        <p:nvPicPr>
          <p:cNvPr id="2050" name="Picture 2"/>
          <p:cNvPicPr>
            <a:picLocks noChangeAspect="1" noChangeArrowheads="1"/>
          </p:cNvPicPr>
          <p:nvPr/>
        </p:nvPicPr>
        <p:blipFill>
          <a:blip r:embed="rId3"/>
          <a:srcRect/>
          <a:stretch>
            <a:fillRect/>
          </a:stretch>
        </p:blipFill>
        <p:spPr bwMode="auto">
          <a:xfrm>
            <a:off x="1258888" y="214313"/>
            <a:ext cx="6159500" cy="6643687"/>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050"/>
                                        </p:tgtEl>
                                        <p:attrNameLst>
                                          <p:attrName>style.visibility</p:attrName>
                                        </p:attrNameLst>
                                      </p:cBhvr>
                                      <p:to>
                                        <p:strVal val="visible"/>
                                      </p:to>
                                    </p:set>
                                    <p:anim calcmode="lin" valueType="num">
                                      <p:cBhvr additive="base">
                                        <p:cTn id="7" dur="5000" fill="hold"/>
                                        <p:tgtEl>
                                          <p:spTgt spid="2050"/>
                                        </p:tgtEl>
                                        <p:attrNameLst>
                                          <p:attrName>ppt_x</p:attrName>
                                        </p:attrNameLst>
                                      </p:cBhvr>
                                      <p:tavLst>
                                        <p:tav tm="0">
                                          <p:val>
                                            <p:strVal val="#ppt_x"/>
                                          </p:val>
                                        </p:tav>
                                        <p:tav tm="100000">
                                          <p:val>
                                            <p:strVal val="#ppt_x"/>
                                          </p:val>
                                        </p:tav>
                                      </p:tavLst>
                                    </p:anim>
                                    <p:anim calcmode="lin" valueType="num">
                                      <p:cBhvr additive="base">
                                        <p:cTn id="8" dur="5000" fill="hold"/>
                                        <p:tgtEl>
                                          <p:spTgt spid="205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Título 1"/>
          <p:cNvPicPr>
            <a:picLocks noGrp="1" noChangeArrowheads="1"/>
          </p:cNvPicPr>
          <p:nvPr>
            <p:ph type="ctrTitle"/>
          </p:nvPr>
        </p:nvPicPr>
        <p:blipFill>
          <a:blip r:embed="rId2"/>
          <a:srcRect/>
          <a:stretch>
            <a:fillRect/>
          </a:stretch>
        </p:blipFill>
        <p:spPr>
          <a:xfrm>
            <a:off x="530225" y="1365250"/>
            <a:ext cx="8308975" cy="1901825"/>
          </a:xfrm>
        </p:spPr>
      </p:pic>
    </p:spTree>
  </p:cSld>
  <p:clrMapOvr>
    <a:masterClrMapping/>
  </p:clrMapOvr>
  <p:transition>
    <p:fade thruBlk="1"/>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ítulo 1"/>
          <p:cNvSpPr>
            <a:spLocks noGrp="1"/>
          </p:cNvSpPr>
          <p:nvPr>
            <p:ph type="title"/>
          </p:nvPr>
        </p:nvSpPr>
        <p:spPr>
          <a:xfrm>
            <a:off x="428625" y="0"/>
            <a:ext cx="8229600" cy="1143000"/>
          </a:xfrm>
        </p:spPr>
        <p:txBody>
          <a:bodyPr/>
          <a:lstStyle/>
          <a:p>
            <a:pPr eaLnBrk="1" hangingPunct="1"/>
            <a:r>
              <a:rPr lang="pt-BR" smtClean="0"/>
              <a:t>Conclusão</a:t>
            </a:r>
          </a:p>
        </p:txBody>
      </p:sp>
      <p:sp>
        <p:nvSpPr>
          <p:cNvPr id="31747" name="Espaço Reservado para Conteúdo 2"/>
          <p:cNvSpPr>
            <a:spLocks noGrp="1"/>
          </p:cNvSpPr>
          <p:nvPr>
            <p:ph idx="1"/>
          </p:nvPr>
        </p:nvSpPr>
        <p:spPr>
          <a:xfrm>
            <a:off x="457200" y="1357313"/>
            <a:ext cx="8229600" cy="4967287"/>
          </a:xfrm>
        </p:spPr>
        <p:txBody>
          <a:bodyPr/>
          <a:lstStyle/>
          <a:p>
            <a:pPr eaLnBrk="1" hangingPunct="1"/>
            <a:r>
              <a:rPr lang="pt-BR" smtClean="0"/>
              <a:t>Entre as crianças com PCR intra-hospitalar com um ritmo inicial não passível de choque  que recebeu epinefrina, </a:t>
            </a:r>
            <a:r>
              <a:rPr lang="pt-BR" smtClean="0">
                <a:solidFill>
                  <a:srgbClr val="FF3300"/>
                </a:solidFill>
              </a:rPr>
              <a:t>o atraso na administração de adrenalina foi associada com diminuição de</a:t>
            </a:r>
          </a:p>
          <a:p>
            <a:pPr lvl="1" eaLnBrk="1" hangingPunct="1"/>
            <a:r>
              <a:rPr lang="pt-BR" b="1" smtClean="0"/>
              <a:t>chance de sobrevivência para alta hospitalar</a:t>
            </a:r>
          </a:p>
          <a:p>
            <a:pPr lvl="1" eaLnBrk="1" hangingPunct="1"/>
            <a:r>
              <a:rPr lang="pt-BR" b="1" smtClean="0"/>
              <a:t>ROSC</a:t>
            </a:r>
          </a:p>
          <a:p>
            <a:pPr lvl="1" eaLnBrk="1" hangingPunct="1"/>
            <a:r>
              <a:rPr lang="pt-BR" b="1" smtClean="0"/>
              <a:t>Sobrevivência de 24 horas</a:t>
            </a:r>
          </a:p>
          <a:p>
            <a:pPr lvl="1" eaLnBrk="1" hangingPunct="1"/>
            <a:r>
              <a:rPr lang="pt-BR" b="1" smtClean="0"/>
              <a:t>Sobrevivência até a alta hospitalar com um resultado neurológico favorável</a:t>
            </a:r>
          </a:p>
        </p:txBody>
      </p:sp>
    </p:spTree>
  </p:cSld>
  <p:clrMapOvr>
    <a:masterClrMapping/>
  </p:clrMapOvr>
  <p:transition>
    <p:fade thruBlk="1"/>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7" name="Rectangle 3"/>
          <p:cNvSpPr>
            <a:spLocks noGrp="1"/>
          </p:cNvSpPr>
          <p:nvPr>
            <p:ph type="body" idx="1"/>
          </p:nvPr>
        </p:nvSpPr>
        <p:spPr>
          <a:xfrm>
            <a:off x="457200" y="188913"/>
            <a:ext cx="8229600" cy="6669087"/>
          </a:xfrm>
        </p:spPr>
        <p:txBody>
          <a:bodyPr/>
          <a:lstStyle/>
          <a:p>
            <a:pPr>
              <a:lnSpc>
                <a:spcPct val="80000"/>
              </a:lnSpc>
              <a:buFont typeface="Wingdings 2" pitchFamily="18" charset="2"/>
              <a:buNone/>
            </a:pPr>
            <a:r>
              <a:rPr lang="pt-BR" sz="1100" b="1" smtClean="0"/>
              <a:t>                                                                                    </a:t>
            </a:r>
            <a:r>
              <a:rPr lang="pt-BR" sz="1100" b="1" smtClean="0">
                <a:solidFill>
                  <a:srgbClr val="0000FF"/>
                </a:solidFill>
              </a:rPr>
              <a:t>ABSTRACT</a:t>
            </a:r>
          </a:p>
          <a:p>
            <a:pPr>
              <a:lnSpc>
                <a:spcPct val="80000"/>
              </a:lnSpc>
            </a:pPr>
            <a:r>
              <a:rPr lang="en-US" sz="1400" b="1" smtClean="0"/>
              <a:t>Importance</a:t>
            </a:r>
            <a:r>
              <a:rPr lang="en-US" sz="1400" smtClean="0"/>
              <a:t>  Delay in administration of the first epinephrine dose is associated with decreased survival among adults after in-hospital, nonshockable cardiac arrest. Whether this association is true in the pediatric in-hospital cardiac arrest population remains unknown.</a:t>
            </a:r>
            <a:endParaRPr lang="en-US" sz="1400" b="1" smtClean="0"/>
          </a:p>
          <a:p>
            <a:pPr>
              <a:lnSpc>
                <a:spcPct val="80000"/>
              </a:lnSpc>
            </a:pPr>
            <a:r>
              <a:rPr lang="en-US" sz="1400" b="1" smtClean="0"/>
              <a:t>Objective</a:t>
            </a:r>
            <a:r>
              <a:rPr lang="en-US" sz="1400" smtClean="0"/>
              <a:t>  To determine whether time to first epinephrine dose is associated with outcomes in pediatric in-hospital cardiac arrest.</a:t>
            </a:r>
            <a:endParaRPr lang="en-US" sz="1400" b="1" smtClean="0"/>
          </a:p>
          <a:p>
            <a:pPr>
              <a:lnSpc>
                <a:spcPct val="80000"/>
              </a:lnSpc>
            </a:pPr>
            <a:r>
              <a:rPr lang="en-US" sz="1400" b="1" smtClean="0"/>
              <a:t>Design, Setting. and Participants</a:t>
            </a:r>
            <a:r>
              <a:rPr lang="en-US" sz="1400" smtClean="0"/>
              <a:t>  We performed an analysis of data from the Get With the Guidelines–Resuscitation registry. We included US pediatric patients (age &lt;18 years) with an in-hospital cardiac arrest and an initial nonshockable rhythm who received at least 1 dose of epinephrine. A total of 1558 patients (median age, 9 months [interquartile range [IQR], 13 days–5 years]) were included in the final cohort.</a:t>
            </a:r>
            <a:endParaRPr lang="en-US" sz="1400" b="1" smtClean="0"/>
          </a:p>
          <a:p>
            <a:pPr>
              <a:lnSpc>
                <a:spcPct val="80000"/>
              </a:lnSpc>
            </a:pPr>
            <a:r>
              <a:rPr lang="en-US" sz="1400" b="1" smtClean="0"/>
              <a:t>Exposure</a:t>
            </a:r>
            <a:r>
              <a:rPr lang="en-US" sz="1400" smtClean="0"/>
              <a:t>  Time to epinephrine, defined as time in minutes from recognition of loss of pulse to the first dose of epinephrine.</a:t>
            </a:r>
            <a:endParaRPr lang="en-US" sz="1400" b="1" smtClean="0"/>
          </a:p>
          <a:p>
            <a:pPr>
              <a:lnSpc>
                <a:spcPct val="80000"/>
              </a:lnSpc>
            </a:pPr>
            <a:r>
              <a:rPr lang="en-US" sz="1400" b="1" smtClean="0"/>
              <a:t>Main Outcomes and Measures</a:t>
            </a:r>
            <a:r>
              <a:rPr lang="en-US" sz="1400" smtClean="0"/>
              <a:t>  The primary outcome was survival to hospital discharge. Secondary outcomes included return of spontaneous circulation (ROSC), survival at 24 hours, and neurological outcome. A favorable neurological outcome was defined as a score of 1 to 2 on the Pediatric Cerebral Performance Category scale.</a:t>
            </a:r>
            <a:endParaRPr lang="en-US" sz="1400" b="1" smtClean="0"/>
          </a:p>
          <a:p>
            <a:pPr>
              <a:lnSpc>
                <a:spcPct val="80000"/>
              </a:lnSpc>
            </a:pPr>
            <a:r>
              <a:rPr lang="en-US" sz="1400" b="1" smtClean="0"/>
              <a:t>Results</a:t>
            </a:r>
            <a:r>
              <a:rPr lang="en-US" sz="1400" smtClean="0"/>
              <a:t>  Among the 1558 patients, 487 (31.3%) survived to hospital discharge. The median time to first epinephrine dose was 1 minute (IQR, 0-4; range, 0-20; mean [SD], 2.6 [3.4] minutes). Longer time to epinephrine administration was associated with lower risk of survival to discharge in multivariable analysis (multivariable-adjusted risk ratio [RR] per minute delay, 0.95 [95% CI, 0.93-0.98]). Longer time to epinephrine administration was also associated with decreased risk of ROSC (multivariable-adjusted RR per minute delay, 0.97 [95% CI, 0.96-0.99]), decreased risk of survival at 24 hours (multivariable-adjusted RR per minute delay, 0.97 [95% CI, 0.95-0.99]), and decreased risk of survival with favorable neurological outcome (multivariable-adjusted RR per minute delay, 0.95 [95% CI, 0.91-0.99]). Patients with time to epinephrine administration of longer than 5 minutes (233/1558) compared with those with time to epinephrine of 5 minutes or less (1325/1558) had lower risk of in-hospital survival to discharge (21.0% [49/233] vs 33.1% [438/1325]; multivariable-adjusted RR, 0.75 [95% CI, 0.60-0.93]; </a:t>
            </a:r>
            <a:r>
              <a:rPr lang="en-US" sz="1400" i="1" smtClean="0"/>
              <a:t>P</a:t>
            </a:r>
            <a:r>
              <a:rPr lang="en-US" sz="1400" smtClean="0"/>
              <a:t> = .01).</a:t>
            </a:r>
            <a:endParaRPr lang="en-US" sz="1400" b="1" smtClean="0"/>
          </a:p>
          <a:p>
            <a:pPr>
              <a:lnSpc>
                <a:spcPct val="80000"/>
              </a:lnSpc>
            </a:pPr>
            <a:r>
              <a:rPr lang="en-US" sz="1400" b="1" smtClean="0"/>
              <a:t>Conclusions and Relevance</a:t>
            </a:r>
            <a:r>
              <a:rPr lang="en-US" sz="1400" smtClean="0"/>
              <a:t>  Among children with in-hospital cardiac arrest with an initial nonshockable rhythm who received epinephrine, delay in administration of epinephrine was associated with decreased chance of survival to hospital discharge, ROSC, 24-hour survival, and survival to hospital discharge with a favorable neurological outcome.</a:t>
            </a:r>
            <a:endParaRPr lang="pt-BR" sz="1400" smtClean="0"/>
          </a:p>
        </p:txBody>
      </p:sp>
    </p:spTree>
  </p:cSld>
  <p:clrMapOvr>
    <a:masterClrMapping/>
  </p:clrMapOvr>
  <p:transition>
    <p:fade thruBlk="1"/>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1" name="Rectangle 3"/>
          <p:cNvSpPr>
            <a:spLocks noGrp="1"/>
          </p:cNvSpPr>
          <p:nvPr>
            <p:ph type="body" idx="1"/>
          </p:nvPr>
        </p:nvSpPr>
        <p:spPr>
          <a:xfrm>
            <a:off x="0" y="188913"/>
            <a:ext cx="9144000" cy="6858000"/>
          </a:xfrm>
        </p:spPr>
        <p:txBody>
          <a:bodyPr/>
          <a:lstStyle/>
          <a:p>
            <a:pPr>
              <a:lnSpc>
                <a:spcPct val="80000"/>
              </a:lnSpc>
            </a:pPr>
            <a:r>
              <a:rPr lang="en-US" sz="1100" b="1" smtClean="0"/>
              <a:t>REFERENCES: em forma de </a:t>
            </a:r>
            <a:r>
              <a:rPr lang="en-US" sz="1100" b="1" i="1" smtClean="0"/>
              <a:t>links!</a:t>
            </a:r>
            <a:r>
              <a:rPr lang="en-US" sz="1100" b="1" smtClean="0"/>
              <a:t> </a:t>
            </a:r>
            <a:r>
              <a:rPr lang="en-US" sz="1600" smtClean="0">
                <a:solidFill>
                  <a:srgbClr val="0000FF"/>
                </a:solidFill>
              </a:rPr>
              <a:t>Consultem Aqui e Agora!</a:t>
            </a:r>
            <a:endParaRPr lang="pt-BR" sz="1600" smtClean="0">
              <a:solidFill>
                <a:srgbClr val="0000FF"/>
              </a:solidFill>
            </a:endParaRPr>
          </a:p>
          <a:p>
            <a:pPr>
              <a:lnSpc>
                <a:spcPct val="80000"/>
              </a:lnSpc>
            </a:pPr>
            <a:r>
              <a:rPr lang="en-US" altLang="ko-KR" sz="1100" smtClean="0">
                <a:ea typeface="Gulim" pitchFamily="34" charset="-127"/>
              </a:rPr>
              <a:t>1 </a:t>
            </a:r>
          </a:p>
          <a:p>
            <a:pPr>
              <a:lnSpc>
                <a:spcPct val="80000"/>
              </a:lnSpc>
            </a:pPr>
            <a:r>
              <a:rPr lang="en-US" altLang="ko-KR" sz="1100" smtClean="0">
                <a:ea typeface="Gulim" pitchFamily="34" charset="-127"/>
              </a:rPr>
              <a:t>Topjian  AA, Berg  RA, Nadkarni  VM.  Pediatric cardiopulmonary resuscitation: advances in science, techniques, and outcomes. </a:t>
            </a:r>
            <a:r>
              <a:rPr lang="en-US" altLang="ko-KR" sz="1100" i="1" smtClean="0">
                <a:ea typeface="Gulim" pitchFamily="34" charset="-127"/>
              </a:rPr>
              <a:t>Pediatrics</a:t>
            </a:r>
            <a:r>
              <a:rPr lang="en-US" altLang="ko-KR" sz="1100" smtClean="0">
                <a:ea typeface="Gulim" pitchFamily="34" charset="-127"/>
              </a:rPr>
              <a:t>. 2008;122(5):1086-1098.</a:t>
            </a:r>
            <a:br>
              <a:rPr lang="en-US" altLang="ko-KR" sz="1100" smtClean="0">
                <a:ea typeface="Gulim" pitchFamily="34" charset="-127"/>
              </a:rPr>
            </a:br>
            <a:r>
              <a:rPr lang="en-US" altLang="ko-KR" sz="1100" smtClean="0">
                <a:ea typeface="Gulim" pitchFamily="34" charset="-127"/>
                <a:hlinkClick r:id="rId2"/>
              </a:rPr>
              <a:t>PubMed</a:t>
            </a:r>
            <a:r>
              <a:rPr lang="en-US" altLang="ko-KR" sz="1100" smtClean="0">
                <a:ea typeface="Gulim" pitchFamily="34" charset="-127"/>
              </a:rPr>
              <a:t>   |  </a:t>
            </a:r>
            <a:r>
              <a:rPr lang="en-US" altLang="ko-KR" sz="1100" smtClean="0">
                <a:ea typeface="Gulim" pitchFamily="34" charset="-127"/>
                <a:hlinkClick r:id="rId3"/>
              </a:rPr>
              <a:t>Link to Article</a:t>
            </a:r>
            <a:endParaRPr lang="en-US" altLang="ko-KR" sz="1100" smtClean="0">
              <a:ea typeface="Gulim" pitchFamily="34" charset="-127"/>
            </a:endParaRPr>
          </a:p>
          <a:p>
            <a:pPr>
              <a:lnSpc>
                <a:spcPct val="80000"/>
              </a:lnSpc>
            </a:pPr>
            <a:r>
              <a:rPr lang="en-US" altLang="ko-KR" sz="1100" smtClean="0">
                <a:ea typeface="Gulim" pitchFamily="34" charset="-127"/>
              </a:rPr>
              <a:t>2 </a:t>
            </a:r>
          </a:p>
          <a:p>
            <a:pPr>
              <a:lnSpc>
                <a:spcPct val="80000"/>
              </a:lnSpc>
            </a:pPr>
            <a:r>
              <a:rPr lang="en-US" altLang="ko-KR" sz="1100" smtClean="0">
                <a:ea typeface="Gulim" pitchFamily="34" charset="-127"/>
              </a:rPr>
              <a:t>Berg  MD, Nadkarni  VM, Zuercher  M, Berg  RA.  In-hospital pediatric cardiac arrest. </a:t>
            </a:r>
            <a:r>
              <a:rPr lang="en-US" altLang="ko-KR" sz="1100" i="1" smtClean="0">
                <a:ea typeface="Gulim" pitchFamily="34" charset="-127"/>
              </a:rPr>
              <a:t>Pediatr Clin North Am</a:t>
            </a:r>
            <a:r>
              <a:rPr lang="en-US" altLang="ko-KR" sz="1100" smtClean="0">
                <a:ea typeface="Gulim" pitchFamily="34" charset="-127"/>
              </a:rPr>
              <a:t>. 2008;55(3):589-604.</a:t>
            </a:r>
            <a:br>
              <a:rPr lang="en-US" altLang="ko-KR" sz="1100" smtClean="0">
                <a:ea typeface="Gulim" pitchFamily="34" charset="-127"/>
              </a:rPr>
            </a:br>
            <a:r>
              <a:rPr lang="en-US" altLang="ko-KR" sz="1100" smtClean="0">
                <a:ea typeface="Gulim" pitchFamily="34" charset="-127"/>
                <a:hlinkClick r:id="rId4"/>
              </a:rPr>
              <a:t>PubMed</a:t>
            </a:r>
            <a:r>
              <a:rPr lang="en-US" altLang="ko-KR" sz="1100" smtClean="0">
                <a:ea typeface="Gulim" pitchFamily="34" charset="-127"/>
              </a:rPr>
              <a:t>   |  </a:t>
            </a:r>
            <a:r>
              <a:rPr lang="en-US" altLang="ko-KR" sz="1100" smtClean="0">
                <a:ea typeface="Gulim" pitchFamily="34" charset="-127"/>
                <a:hlinkClick r:id="rId5"/>
              </a:rPr>
              <a:t>Link to Article</a:t>
            </a:r>
            <a:endParaRPr lang="en-US" altLang="ko-KR" sz="1100" smtClean="0">
              <a:ea typeface="Gulim" pitchFamily="34" charset="-127"/>
            </a:endParaRPr>
          </a:p>
          <a:p>
            <a:pPr>
              <a:lnSpc>
                <a:spcPct val="80000"/>
              </a:lnSpc>
            </a:pPr>
            <a:r>
              <a:rPr lang="en-US" altLang="ko-KR" sz="1100" smtClean="0">
                <a:ea typeface="Gulim" pitchFamily="34" charset="-127"/>
              </a:rPr>
              <a:t>3 </a:t>
            </a:r>
          </a:p>
          <a:p>
            <a:pPr>
              <a:lnSpc>
                <a:spcPct val="80000"/>
              </a:lnSpc>
            </a:pPr>
            <a:r>
              <a:rPr lang="en-US" altLang="ko-KR" sz="1100" smtClean="0">
                <a:ea typeface="Gulim" pitchFamily="34" charset="-127"/>
              </a:rPr>
              <a:t>Nadkarni  VM, Larkin  GL, Peberdy  MA,  et al; National Registry of Cardiopulmonary Resuscitation Investigators.  First documented rhythm and clinical outcome from in-hospital cardiac arrest among children and adults. </a:t>
            </a:r>
            <a:r>
              <a:rPr lang="en-US" altLang="ko-KR" sz="1100" i="1" smtClean="0">
                <a:ea typeface="Gulim" pitchFamily="34" charset="-127"/>
              </a:rPr>
              <a:t>JAMA</a:t>
            </a:r>
            <a:r>
              <a:rPr lang="en-US" altLang="ko-KR" sz="1100" smtClean="0">
                <a:ea typeface="Gulim" pitchFamily="34" charset="-127"/>
              </a:rPr>
              <a:t>. 2006;295(1):50-57.</a:t>
            </a:r>
            <a:br>
              <a:rPr lang="en-US" altLang="ko-KR" sz="1100" smtClean="0">
                <a:ea typeface="Gulim" pitchFamily="34" charset="-127"/>
              </a:rPr>
            </a:br>
            <a:r>
              <a:rPr lang="en-US" altLang="ko-KR" sz="1100" smtClean="0">
                <a:ea typeface="Gulim" pitchFamily="34" charset="-127"/>
                <a:hlinkClick r:id="rId6"/>
              </a:rPr>
              <a:t>PubMed</a:t>
            </a:r>
            <a:r>
              <a:rPr lang="en-US" altLang="ko-KR" sz="1100" smtClean="0">
                <a:ea typeface="Gulim" pitchFamily="34" charset="-127"/>
              </a:rPr>
              <a:t>   |  </a:t>
            </a:r>
            <a:r>
              <a:rPr lang="en-US" altLang="ko-KR" sz="1100" smtClean="0">
                <a:ea typeface="Gulim" pitchFamily="34" charset="-127"/>
                <a:hlinkClick r:id="rId7"/>
              </a:rPr>
              <a:t>Link to Article</a:t>
            </a:r>
            <a:endParaRPr lang="en-US" altLang="ko-KR" sz="1100" smtClean="0">
              <a:ea typeface="Gulim" pitchFamily="34" charset="-127"/>
            </a:endParaRPr>
          </a:p>
          <a:p>
            <a:pPr>
              <a:lnSpc>
                <a:spcPct val="80000"/>
              </a:lnSpc>
            </a:pPr>
            <a:r>
              <a:rPr lang="en-US" altLang="ko-KR" sz="1100" smtClean="0">
                <a:ea typeface="Gulim" pitchFamily="34" charset="-127"/>
              </a:rPr>
              <a:t>4 </a:t>
            </a:r>
          </a:p>
          <a:p>
            <a:pPr>
              <a:lnSpc>
                <a:spcPct val="80000"/>
              </a:lnSpc>
            </a:pPr>
            <a:r>
              <a:rPr lang="en-US" altLang="ko-KR" sz="1100" smtClean="0">
                <a:ea typeface="Gulim" pitchFamily="34" charset="-127"/>
              </a:rPr>
              <a:t>Girotra  S, Spertus  JA, Li  Y, Berg  RA, Nadkarni  VM, Chan  PS; American Heart Association Get With the Guidelines–Resuscitation Investigators.  Survival trends in pediatric in-hospital cardiac arrests: an analysis from Get With the Guidelines-Resuscitation. </a:t>
            </a:r>
            <a:r>
              <a:rPr lang="en-US" altLang="ko-KR" sz="1100" i="1" smtClean="0">
                <a:ea typeface="Gulim" pitchFamily="34" charset="-127"/>
              </a:rPr>
              <a:t>Circ Cardiovasc Qual Outcomes</a:t>
            </a:r>
            <a:r>
              <a:rPr lang="en-US" altLang="ko-KR" sz="1100" smtClean="0">
                <a:ea typeface="Gulim" pitchFamily="34" charset="-127"/>
              </a:rPr>
              <a:t>. 2013;6(1):42-49.</a:t>
            </a:r>
            <a:br>
              <a:rPr lang="en-US" altLang="ko-KR" sz="1100" smtClean="0">
                <a:ea typeface="Gulim" pitchFamily="34" charset="-127"/>
              </a:rPr>
            </a:br>
            <a:r>
              <a:rPr lang="en-US" altLang="ko-KR" sz="1100" smtClean="0">
                <a:ea typeface="Gulim" pitchFamily="34" charset="-127"/>
                <a:hlinkClick r:id="rId8"/>
              </a:rPr>
              <a:t>PubMed</a:t>
            </a:r>
            <a:r>
              <a:rPr lang="en-US" altLang="ko-KR" sz="1100" smtClean="0">
                <a:ea typeface="Gulim" pitchFamily="34" charset="-127"/>
              </a:rPr>
              <a:t>   |  </a:t>
            </a:r>
            <a:r>
              <a:rPr lang="en-US" altLang="ko-KR" sz="1100" smtClean="0">
                <a:ea typeface="Gulim" pitchFamily="34" charset="-127"/>
                <a:hlinkClick r:id="rId9"/>
              </a:rPr>
              <a:t>Link to Article</a:t>
            </a:r>
            <a:endParaRPr lang="en-US" altLang="ko-KR" sz="1100" smtClean="0">
              <a:ea typeface="Gulim" pitchFamily="34" charset="-127"/>
            </a:endParaRPr>
          </a:p>
          <a:p>
            <a:pPr>
              <a:lnSpc>
                <a:spcPct val="80000"/>
              </a:lnSpc>
            </a:pPr>
            <a:r>
              <a:rPr lang="en-US" altLang="ko-KR" sz="1100" smtClean="0">
                <a:ea typeface="Gulim" pitchFamily="34" charset="-127"/>
              </a:rPr>
              <a:t>5 </a:t>
            </a:r>
          </a:p>
          <a:p>
            <a:pPr>
              <a:lnSpc>
                <a:spcPct val="80000"/>
              </a:lnSpc>
            </a:pPr>
            <a:r>
              <a:rPr lang="en-US" altLang="ko-KR" sz="1100" smtClean="0">
                <a:ea typeface="Gulim" pitchFamily="34" charset="-127"/>
              </a:rPr>
              <a:t>Tibballs  J, Kinney  S.  A prospective study of outcome of in-patient paediatric cardiopulmonary arrest. </a:t>
            </a:r>
            <a:r>
              <a:rPr lang="en-US" altLang="ko-KR" sz="1100" i="1" smtClean="0">
                <a:ea typeface="Gulim" pitchFamily="34" charset="-127"/>
              </a:rPr>
              <a:t>Resuscitation</a:t>
            </a:r>
            <a:r>
              <a:rPr lang="en-US" altLang="ko-KR" sz="1100" smtClean="0">
                <a:ea typeface="Gulim" pitchFamily="34" charset="-127"/>
              </a:rPr>
              <a:t>. 2006;71(3):310-318.</a:t>
            </a:r>
            <a:br>
              <a:rPr lang="en-US" altLang="ko-KR" sz="1100" smtClean="0">
                <a:ea typeface="Gulim" pitchFamily="34" charset="-127"/>
              </a:rPr>
            </a:br>
            <a:r>
              <a:rPr lang="en-US" altLang="ko-KR" sz="1100" smtClean="0">
                <a:ea typeface="Gulim" pitchFamily="34" charset="-127"/>
                <a:hlinkClick r:id="rId10"/>
              </a:rPr>
              <a:t>PubMed</a:t>
            </a:r>
            <a:r>
              <a:rPr lang="en-US" altLang="ko-KR" sz="1100" smtClean="0">
                <a:ea typeface="Gulim" pitchFamily="34" charset="-127"/>
              </a:rPr>
              <a:t>   |  </a:t>
            </a:r>
            <a:r>
              <a:rPr lang="en-US" altLang="ko-KR" sz="1100" smtClean="0">
                <a:ea typeface="Gulim" pitchFamily="34" charset="-127"/>
                <a:hlinkClick r:id="rId11"/>
              </a:rPr>
              <a:t>Link to Article</a:t>
            </a:r>
            <a:endParaRPr lang="en-US" altLang="ko-KR" sz="1100" smtClean="0">
              <a:ea typeface="Gulim" pitchFamily="34" charset="-127"/>
            </a:endParaRPr>
          </a:p>
          <a:p>
            <a:pPr>
              <a:lnSpc>
                <a:spcPct val="80000"/>
              </a:lnSpc>
            </a:pPr>
            <a:r>
              <a:rPr lang="en-US" altLang="ko-KR" sz="1100" smtClean="0">
                <a:ea typeface="Gulim" pitchFamily="34" charset="-127"/>
              </a:rPr>
              <a:t>6 </a:t>
            </a:r>
          </a:p>
          <a:p>
            <a:pPr>
              <a:lnSpc>
                <a:spcPct val="80000"/>
              </a:lnSpc>
            </a:pPr>
            <a:r>
              <a:rPr lang="en-US" altLang="ko-KR" sz="1100" smtClean="0">
                <a:ea typeface="Gulim" pitchFamily="34" charset="-127"/>
              </a:rPr>
              <a:t>Kleinman  ME, Chameides  L, Schexnayder  SM,  et al.  Part 14: Pediatric advanced life support: 2010 American Heart Association Guidelines for Cardiopulmonary Resuscitation and Emergency Cardiovascular Care. </a:t>
            </a:r>
            <a:r>
              <a:rPr lang="en-US" altLang="ko-KR" sz="1100" i="1" smtClean="0">
                <a:ea typeface="Gulim" pitchFamily="34" charset="-127"/>
              </a:rPr>
              <a:t>Circulation</a:t>
            </a:r>
            <a:r>
              <a:rPr lang="en-US" altLang="ko-KR" sz="1100" smtClean="0">
                <a:ea typeface="Gulim" pitchFamily="34" charset="-127"/>
              </a:rPr>
              <a:t>. 2010;122(18)(suppl 3):S876-S908.</a:t>
            </a:r>
            <a:br>
              <a:rPr lang="en-US" altLang="ko-KR" sz="1100" smtClean="0">
                <a:ea typeface="Gulim" pitchFamily="34" charset="-127"/>
              </a:rPr>
            </a:br>
            <a:r>
              <a:rPr lang="en-US" altLang="ko-KR" sz="1100" smtClean="0">
                <a:ea typeface="Gulim" pitchFamily="34" charset="-127"/>
                <a:hlinkClick r:id="rId12"/>
              </a:rPr>
              <a:t>PubMed</a:t>
            </a:r>
            <a:r>
              <a:rPr lang="en-US" altLang="ko-KR" sz="1100" smtClean="0">
                <a:ea typeface="Gulim" pitchFamily="34" charset="-127"/>
              </a:rPr>
              <a:t>   |  </a:t>
            </a:r>
            <a:r>
              <a:rPr lang="en-US" altLang="ko-KR" sz="1100" smtClean="0">
                <a:ea typeface="Gulim" pitchFamily="34" charset="-127"/>
                <a:hlinkClick r:id="rId13"/>
              </a:rPr>
              <a:t>Link to Article</a:t>
            </a:r>
            <a:endParaRPr lang="en-US" altLang="ko-KR" sz="1100" smtClean="0">
              <a:ea typeface="Gulim" pitchFamily="34" charset="-127"/>
            </a:endParaRPr>
          </a:p>
          <a:p>
            <a:pPr>
              <a:lnSpc>
                <a:spcPct val="80000"/>
              </a:lnSpc>
            </a:pPr>
            <a:r>
              <a:rPr lang="en-US" altLang="ko-KR" sz="1100" smtClean="0">
                <a:ea typeface="Gulim" pitchFamily="34" charset="-127"/>
              </a:rPr>
              <a:t>7 </a:t>
            </a:r>
          </a:p>
          <a:p>
            <a:pPr>
              <a:lnSpc>
                <a:spcPct val="80000"/>
              </a:lnSpc>
            </a:pPr>
            <a:r>
              <a:rPr lang="en-US" altLang="ko-KR" sz="1100" smtClean="0">
                <a:ea typeface="Gulim" pitchFamily="34" charset="-127"/>
              </a:rPr>
              <a:t>Kleinman  ME, de Caen  AR, Chameides  L,  et al; Pediatric Basic and Advanced Life Support Chapter Collaborators.  Part 10: Pediatric basic and advanced life support: 2010 International Consensus on Cardiopulmonary Resuscitation and Emergency Cardiovascular Care Science With Treatment Recommendations. </a:t>
            </a:r>
            <a:r>
              <a:rPr lang="en-US" altLang="ko-KR" sz="1100" i="1" smtClean="0">
                <a:ea typeface="Gulim" pitchFamily="34" charset="-127"/>
              </a:rPr>
              <a:t>Circulation</a:t>
            </a:r>
            <a:r>
              <a:rPr lang="en-US" altLang="ko-KR" sz="1100" smtClean="0">
                <a:ea typeface="Gulim" pitchFamily="34" charset="-127"/>
              </a:rPr>
              <a:t>. 2010;122(16)(suppl 2):S466-S515.</a:t>
            </a:r>
            <a:br>
              <a:rPr lang="en-US" altLang="ko-KR" sz="1100" smtClean="0">
                <a:ea typeface="Gulim" pitchFamily="34" charset="-127"/>
              </a:rPr>
            </a:br>
            <a:r>
              <a:rPr lang="en-US" altLang="ko-KR" sz="1100" smtClean="0">
                <a:ea typeface="Gulim" pitchFamily="34" charset="-127"/>
                <a:hlinkClick r:id="rId14"/>
              </a:rPr>
              <a:t>PubMed</a:t>
            </a:r>
            <a:r>
              <a:rPr lang="en-US" altLang="ko-KR" sz="1100" smtClean="0">
                <a:ea typeface="Gulim" pitchFamily="34" charset="-127"/>
              </a:rPr>
              <a:t>   |  </a:t>
            </a:r>
            <a:r>
              <a:rPr lang="en-US" altLang="ko-KR" sz="1100" smtClean="0">
                <a:ea typeface="Gulim" pitchFamily="34" charset="-127"/>
                <a:hlinkClick r:id="rId15"/>
              </a:rPr>
              <a:t>Link to Article</a:t>
            </a:r>
            <a:endParaRPr lang="en-US" altLang="ko-KR" sz="1100" smtClean="0">
              <a:ea typeface="Gulim" pitchFamily="34" charset="-127"/>
            </a:endParaRPr>
          </a:p>
          <a:p>
            <a:pPr>
              <a:lnSpc>
                <a:spcPct val="80000"/>
              </a:lnSpc>
            </a:pPr>
            <a:r>
              <a:rPr lang="en-US" altLang="ko-KR" sz="1100" smtClean="0">
                <a:ea typeface="Gulim" pitchFamily="34" charset="-127"/>
              </a:rPr>
              <a:t>8 </a:t>
            </a:r>
          </a:p>
          <a:p>
            <a:pPr>
              <a:lnSpc>
                <a:spcPct val="80000"/>
              </a:lnSpc>
            </a:pPr>
            <a:r>
              <a:rPr lang="en-US" altLang="ko-KR" sz="1100" smtClean="0">
                <a:ea typeface="Gulim" pitchFamily="34" charset="-127"/>
              </a:rPr>
              <a:t>Biarent  D, Bingham  R, Eich  C,  et al.  European Resuscitation Council Guidelines for Resuscitation 2010 section 6: paediatric life support. </a:t>
            </a:r>
            <a:r>
              <a:rPr lang="en-US" altLang="ko-KR" sz="1100" i="1" smtClean="0">
                <a:ea typeface="Gulim" pitchFamily="34" charset="-127"/>
              </a:rPr>
              <a:t>Resuscitation</a:t>
            </a:r>
            <a:r>
              <a:rPr lang="en-US" altLang="ko-KR" sz="1100" smtClean="0">
                <a:ea typeface="Gulim" pitchFamily="34" charset="-127"/>
              </a:rPr>
              <a:t>. 2010;81(10):1364-1388.</a:t>
            </a:r>
            <a:br>
              <a:rPr lang="en-US" altLang="ko-KR" sz="1100" smtClean="0">
                <a:ea typeface="Gulim" pitchFamily="34" charset="-127"/>
              </a:rPr>
            </a:br>
            <a:r>
              <a:rPr lang="en-US" altLang="ko-KR" sz="1100" smtClean="0">
                <a:ea typeface="Gulim" pitchFamily="34" charset="-127"/>
                <a:hlinkClick r:id="rId16"/>
              </a:rPr>
              <a:t>PubMed</a:t>
            </a:r>
            <a:r>
              <a:rPr lang="en-US" altLang="ko-KR" sz="1100" smtClean="0">
                <a:ea typeface="Gulim" pitchFamily="34" charset="-127"/>
              </a:rPr>
              <a:t>   |  </a:t>
            </a:r>
            <a:r>
              <a:rPr lang="en-US" altLang="ko-KR" sz="1100" smtClean="0">
                <a:ea typeface="Gulim" pitchFamily="34" charset="-127"/>
                <a:hlinkClick r:id="rId17"/>
              </a:rPr>
              <a:t>Link to Article</a:t>
            </a:r>
            <a:endParaRPr lang="en-US" altLang="ko-KR" sz="1100" smtClean="0">
              <a:ea typeface="Gulim" pitchFamily="34" charset="-127"/>
            </a:endParaRPr>
          </a:p>
          <a:p>
            <a:pPr>
              <a:lnSpc>
                <a:spcPct val="80000"/>
              </a:lnSpc>
            </a:pPr>
            <a:r>
              <a:rPr lang="en-US" altLang="ko-KR" sz="1100" smtClean="0">
                <a:ea typeface="Gulim" pitchFamily="34" charset="-127"/>
              </a:rPr>
              <a:t>9 </a:t>
            </a:r>
          </a:p>
          <a:p>
            <a:pPr>
              <a:lnSpc>
                <a:spcPct val="80000"/>
              </a:lnSpc>
            </a:pPr>
            <a:r>
              <a:rPr lang="en-US" altLang="ko-KR" sz="1100" smtClean="0">
                <a:ea typeface="Gulim" pitchFamily="34" charset="-127"/>
              </a:rPr>
              <a:t>Sanders  AB, Ewy  GA, Taft  TV.  Prognostic and therapeutic importance of the aortic diastolic pressure in resuscitation from cardiac arrest. </a:t>
            </a:r>
            <a:r>
              <a:rPr lang="en-US" altLang="ko-KR" sz="1100" i="1" smtClean="0">
                <a:ea typeface="Gulim" pitchFamily="34" charset="-127"/>
              </a:rPr>
              <a:t>Crit Care Med</a:t>
            </a:r>
            <a:r>
              <a:rPr lang="en-US" altLang="ko-KR" sz="1100" smtClean="0">
                <a:ea typeface="Gulim" pitchFamily="34" charset="-127"/>
              </a:rPr>
              <a:t>. 1984;12(10):871-873.</a:t>
            </a:r>
            <a:br>
              <a:rPr lang="en-US" altLang="ko-KR" sz="1100" smtClean="0">
                <a:ea typeface="Gulim" pitchFamily="34" charset="-127"/>
              </a:rPr>
            </a:br>
            <a:r>
              <a:rPr lang="en-US" altLang="ko-KR" sz="1100" smtClean="0">
                <a:ea typeface="Gulim" pitchFamily="34" charset="-127"/>
                <a:hlinkClick r:id="rId18"/>
              </a:rPr>
              <a:t>PubMed</a:t>
            </a:r>
            <a:r>
              <a:rPr lang="en-US" altLang="ko-KR" sz="1100" smtClean="0">
                <a:ea typeface="Gulim" pitchFamily="34" charset="-127"/>
              </a:rPr>
              <a:t>   |  </a:t>
            </a:r>
            <a:r>
              <a:rPr lang="en-US" altLang="ko-KR" sz="1100" smtClean="0">
                <a:ea typeface="Gulim" pitchFamily="34" charset="-127"/>
                <a:hlinkClick r:id="rId19"/>
              </a:rPr>
              <a:t>Link to Article</a:t>
            </a:r>
            <a:endParaRPr lang="en-US" altLang="ko-KR" sz="1100" smtClean="0">
              <a:ea typeface="Gulim" pitchFamily="34" charset="-127"/>
            </a:endParaRPr>
          </a:p>
          <a:p>
            <a:pPr>
              <a:lnSpc>
                <a:spcPct val="80000"/>
              </a:lnSpc>
            </a:pPr>
            <a:r>
              <a:rPr lang="en-US" altLang="ko-KR" sz="1100" smtClean="0">
                <a:ea typeface="Gulim" pitchFamily="34" charset="-127"/>
              </a:rPr>
              <a:t>10 </a:t>
            </a:r>
          </a:p>
          <a:p>
            <a:pPr>
              <a:lnSpc>
                <a:spcPct val="80000"/>
              </a:lnSpc>
            </a:pPr>
            <a:r>
              <a:rPr lang="en-US" altLang="ko-KR" sz="1100" smtClean="0">
                <a:ea typeface="Gulim" pitchFamily="34" charset="-127"/>
              </a:rPr>
              <a:t>Niemann  JT, Criley  JM, Rosborough  JP, Niskanen  RA, Alferness  C.  Predictive indices of successful cardiac resuscitation after prolonged arrest and experimental cardiopulmonary resuscitation. </a:t>
            </a:r>
            <a:r>
              <a:rPr lang="en-US" altLang="ko-KR" sz="1100" i="1" smtClean="0">
                <a:ea typeface="Gulim" pitchFamily="34" charset="-127"/>
              </a:rPr>
              <a:t>Ann Emerg Med</a:t>
            </a:r>
            <a:r>
              <a:rPr lang="en-US" altLang="ko-KR" sz="1100" smtClean="0">
                <a:ea typeface="Gulim" pitchFamily="34" charset="-127"/>
              </a:rPr>
              <a:t>. 1985;14(6):521-528.</a:t>
            </a:r>
            <a:br>
              <a:rPr lang="en-US" altLang="ko-KR" sz="1100" smtClean="0">
                <a:ea typeface="Gulim" pitchFamily="34" charset="-127"/>
              </a:rPr>
            </a:br>
            <a:r>
              <a:rPr lang="en-US" altLang="ko-KR" sz="1100" smtClean="0">
                <a:ea typeface="Gulim" pitchFamily="34" charset="-127"/>
                <a:hlinkClick r:id="rId20"/>
              </a:rPr>
              <a:t>PubMed</a:t>
            </a:r>
            <a:r>
              <a:rPr lang="en-US" altLang="ko-KR" sz="1100" smtClean="0">
                <a:ea typeface="Gulim" pitchFamily="34" charset="-127"/>
              </a:rPr>
              <a:t>   |  </a:t>
            </a:r>
            <a:r>
              <a:rPr lang="en-US" altLang="ko-KR" sz="1100" smtClean="0">
                <a:ea typeface="Gulim" pitchFamily="34" charset="-127"/>
                <a:hlinkClick r:id="rId21"/>
              </a:rPr>
              <a:t>Link to Article</a:t>
            </a:r>
            <a:endParaRPr lang="pt-BR" sz="1100" smtClean="0"/>
          </a:p>
        </p:txBody>
      </p:sp>
    </p:spTree>
  </p:cSld>
  <p:clrMapOvr>
    <a:masterClrMapping/>
  </p:clrMapOvr>
  <p:transition>
    <p:fade thruBlk="1"/>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5" name="Rectangle 3"/>
          <p:cNvSpPr>
            <a:spLocks noGrp="1"/>
          </p:cNvSpPr>
          <p:nvPr>
            <p:ph type="body" idx="1"/>
          </p:nvPr>
        </p:nvSpPr>
        <p:spPr>
          <a:xfrm>
            <a:off x="539750" y="0"/>
            <a:ext cx="8604250" cy="6858000"/>
          </a:xfrm>
        </p:spPr>
        <p:txBody>
          <a:bodyPr/>
          <a:lstStyle/>
          <a:p>
            <a:pPr>
              <a:lnSpc>
                <a:spcPct val="80000"/>
              </a:lnSpc>
            </a:pPr>
            <a:r>
              <a:rPr lang="en-US" altLang="ko-KR" sz="1000" smtClean="0">
                <a:ea typeface="Gulim" pitchFamily="34" charset="-127"/>
              </a:rPr>
              <a:t>11 </a:t>
            </a:r>
          </a:p>
          <a:p>
            <a:pPr>
              <a:lnSpc>
                <a:spcPct val="80000"/>
              </a:lnSpc>
            </a:pPr>
            <a:r>
              <a:rPr lang="en-US" altLang="ko-KR" sz="1000" smtClean="0">
                <a:ea typeface="Gulim" pitchFamily="34" charset="-127"/>
              </a:rPr>
              <a:t>Paradis  NA, Martin  GB, Rivers  EP,  et al.  Coronary perfusion pressure and the return of spontaneous circulation in human cardiopulmonary resuscitation. </a:t>
            </a:r>
            <a:r>
              <a:rPr lang="en-US" altLang="ko-KR" sz="1000" i="1" smtClean="0">
                <a:ea typeface="Gulim" pitchFamily="34" charset="-127"/>
              </a:rPr>
              <a:t>JAMA</a:t>
            </a:r>
            <a:r>
              <a:rPr lang="en-US" altLang="ko-KR" sz="1000" smtClean="0">
                <a:ea typeface="Gulim" pitchFamily="34" charset="-127"/>
              </a:rPr>
              <a:t>. 1990;263(8):1106-1113.</a:t>
            </a:r>
            <a:br>
              <a:rPr lang="en-US" altLang="ko-KR" sz="1000" smtClean="0">
                <a:ea typeface="Gulim" pitchFamily="34" charset="-127"/>
              </a:rPr>
            </a:br>
            <a:r>
              <a:rPr lang="en-US" altLang="ko-KR" sz="1000" smtClean="0">
                <a:ea typeface="Gulim" pitchFamily="34" charset="-127"/>
                <a:hlinkClick r:id="rId2"/>
              </a:rPr>
              <a:t>PubMed</a:t>
            </a:r>
            <a:r>
              <a:rPr lang="en-US" altLang="ko-KR" sz="1000" smtClean="0">
                <a:ea typeface="Gulim" pitchFamily="34" charset="-127"/>
              </a:rPr>
              <a:t>   |  </a:t>
            </a:r>
            <a:r>
              <a:rPr lang="en-US" altLang="ko-KR" sz="1000" smtClean="0">
                <a:ea typeface="Gulim" pitchFamily="34" charset="-127"/>
                <a:hlinkClick r:id="rId3"/>
              </a:rPr>
              <a:t>Link to Article</a:t>
            </a:r>
            <a:endParaRPr lang="en-US" altLang="ko-KR" sz="1000" smtClean="0">
              <a:ea typeface="Gulim" pitchFamily="34" charset="-127"/>
            </a:endParaRPr>
          </a:p>
          <a:p>
            <a:pPr>
              <a:lnSpc>
                <a:spcPct val="80000"/>
              </a:lnSpc>
            </a:pPr>
            <a:r>
              <a:rPr lang="en-US" altLang="ko-KR" sz="1000" smtClean="0">
                <a:ea typeface="Gulim" pitchFamily="34" charset="-127"/>
              </a:rPr>
              <a:t>12 </a:t>
            </a:r>
          </a:p>
          <a:p>
            <a:pPr>
              <a:lnSpc>
                <a:spcPct val="80000"/>
              </a:lnSpc>
            </a:pPr>
            <a:r>
              <a:rPr lang="en-US" altLang="ko-KR" sz="1000" smtClean="0">
                <a:ea typeface="Gulim" pitchFamily="34" charset="-127"/>
              </a:rPr>
              <a:t>Perondi  MB, Reis  AG, Paiva  EF, Nadkarni  VM, Berg  RA.  A comparison of high-dose and standard-dose epinephrine in children with cardiac arrest. </a:t>
            </a:r>
            <a:r>
              <a:rPr lang="en-US" altLang="ko-KR" sz="1000" i="1" smtClean="0">
                <a:ea typeface="Gulim" pitchFamily="34" charset="-127"/>
              </a:rPr>
              <a:t>N Engl J Med</a:t>
            </a:r>
            <a:r>
              <a:rPr lang="en-US" altLang="ko-KR" sz="1000" smtClean="0">
                <a:ea typeface="Gulim" pitchFamily="34" charset="-127"/>
              </a:rPr>
              <a:t>. 2004;350(17):1722-1730.</a:t>
            </a:r>
            <a:br>
              <a:rPr lang="en-US" altLang="ko-KR" sz="1000" smtClean="0">
                <a:ea typeface="Gulim" pitchFamily="34" charset="-127"/>
              </a:rPr>
            </a:br>
            <a:r>
              <a:rPr lang="en-US" altLang="ko-KR" sz="1000" smtClean="0">
                <a:ea typeface="Gulim" pitchFamily="34" charset="-127"/>
                <a:hlinkClick r:id="rId4"/>
              </a:rPr>
              <a:t>PubMed</a:t>
            </a:r>
            <a:r>
              <a:rPr lang="en-US" altLang="ko-KR" sz="1000" smtClean="0">
                <a:ea typeface="Gulim" pitchFamily="34" charset="-127"/>
              </a:rPr>
              <a:t>   |  </a:t>
            </a:r>
            <a:r>
              <a:rPr lang="en-US" altLang="ko-KR" sz="1000" smtClean="0">
                <a:ea typeface="Gulim" pitchFamily="34" charset="-127"/>
                <a:hlinkClick r:id="rId5"/>
              </a:rPr>
              <a:t>Link to Article</a:t>
            </a:r>
            <a:endParaRPr lang="en-US" altLang="ko-KR" sz="1000" smtClean="0">
              <a:ea typeface="Gulim" pitchFamily="34" charset="-127"/>
            </a:endParaRPr>
          </a:p>
          <a:p>
            <a:pPr>
              <a:lnSpc>
                <a:spcPct val="80000"/>
              </a:lnSpc>
            </a:pPr>
            <a:r>
              <a:rPr lang="en-US" altLang="ko-KR" sz="1000" smtClean="0">
                <a:ea typeface="Gulim" pitchFamily="34" charset="-127"/>
              </a:rPr>
              <a:t>13 </a:t>
            </a:r>
          </a:p>
          <a:p>
            <a:pPr>
              <a:lnSpc>
                <a:spcPct val="80000"/>
              </a:lnSpc>
            </a:pPr>
            <a:r>
              <a:rPr lang="en-US" altLang="ko-KR" sz="1000" smtClean="0">
                <a:ea typeface="Gulim" pitchFamily="34" charset="-127"/>
              </a:rPr>
              <a:t>Carpenter  TC, Stenmark  KR.  High-dose epinephrine is not superior to standard-dose epinephrine in pediatric in-hospital cardiopulmonary arrest. </a:t>
            </a:r>
            <a:r>
              <a:rPr lang="en-US" altLang="ko-KR" sz="1000" i="1" smtClean="0">
                <a:ea typeface="Gulim" pitchFamily="34" charset="-127"/>
              </a:rPr>
              <a:t>Pediatrics</a:t>
            </a:r>
            <a:r>
              <a:rPr lang="en-US" altLang="ko-KR" sz="1000" smtClean="0">
                <a:ea typeface="Gulim" pitchFamily="34" charset="-127"/>
              </a:rPr>
              <a:t>. 1997;99(3):403-408.</a:t>
            </a:r>
            <a:br>
              <a:rPr lang="en-US" altLang="ko-KR" sz="1000" smtClean="0">
                <a:ea typeface="Gulim" pitchFamily="34" charset="-127"/>
              </a:rPr>
            </a:br>
            <a:r>
              <a:rPr lang="en-US" altLang="ko-KR" sz="1000" smtClean="0">
                <a:ea typeface="Gulim" pitchFamily="34" charset="-127"/>
                <a:hlinkClick r:id="rId6"/>
              </a:rPr>
              <a:t>PubMed</a:t>
            </a:r>
            <a:r>
              <a:rPr lang="en-US" altLang="ko-KR" sz="1000" smtClean="0">
                <a:ea typeface="Gulim" pitchFamily="34" charset="-127"/>
              </a:rPr>
              <a:t>   |  </a:t>
            </a:r>
            <a:r>
              <a:rPr lang="en-US" altLang="ko-KR" sz="1000" smtClean="0">
                <a:ea typeface="Gulim" pitchFamily="34" charset="-127"/>
                <a:hlinkClick r:id="rId7"/>
              </a:rPr>
              <a:t>Link to Article</a:t>
            </a:r>
            <a:endParaRPr lang="en-US" altLang="ko-KR" sz="1000" smtClean="0">
              <a:ea typeface="Gulim" pitchFamily="34" charset="-127"/>
            </a:endParaRPr>
          </a:p>
          <a:p>
            <a:pPr>
              <a:lnSpc>
                <a:spcPct val="80000"/>
              </a:lnSpc>
            </a:pPr>
            <a:r>
              <a:rPr lang="en-US" altLang="ko-KR" sz="1000" smtClean="0">
                <a:ea typeface="Gulim" pitchFamily="34" charset="-127"/>
              </a:rPr>
              <a:t>14 </a:t>
            </a:r>
          </a:p>
          <a:p>
            <a:pPr>
              <a:lnSpc>
                <a:spcPct val="80000"/>
              </a:lnSpc>
            </a:pPr>
            <a:r>
              <a:rPr lang="en-US" altLang="ko-KR" sz="1000" smtClean="0">
                <a:ea typeface="Gulim" pitchFamily="34" charset="-127"/>
              </a:rPr>
              <a:t>Dieckmann  RA, Vardis  R.  High-dose epinephrine in pediatric out-of-hospital cardiopulmonary arrest. </a:t>
            </a:r>
            <a:r>
              <a:rPr lang="en-US" altLang="ko-KR" sz="1000" i="1" smtClean="0">
                <a:ea typeface="Gulim" pitchFamily="34" charset="-127"/>
              </a:rPr>
              <a:t>Pediatrics</a:t>
            </a:r>
            <a:r>
              <a:rPr lang="en-US" altLang="ko-KR" sz="1000" smtClean="0">
                <a:ea typeface="Gulim" pitchFamily="34" charset="-127"/>
              </a:rPr>
              <a:t>. 1995;95(6):901-913.</a:t>
            </a:r>
            <a:br>
              <a:rPr lang="en-US" altLang="ko-KR" sz="1000" smtClean="0">
                <a:ea typeface="Gulim" pitchFamily="34" charset="-127"/>
              </a:rPr>
            </a:br>
            <a:r>
              <a:rPr lang="en-US" altLang="ko-KR" sz="1000" smtClean="0">
                <a:ea typeface="Gulim" pitchFamily="34" charset="-127"/>
                <a:hlinkClick r:id="rId8"/>
              </a:rPr>
              <a:t>PubMed</a:t>
            </a:r>
            <a:endParaRPr lang="en-US" altLang="ko-KR" sz="1000" smtClean="0">
              <a:ea typeface="Gulim" pitchFamily="34" charset="-127"/>
            </a:endParaRPr>
          </a:p>
          <a:p>
            <a:pPr>
              <a:lnSpc>
                <a:spcPct val="80000"/>
              </a:lnSpc>
            </a:pPr>
            <a:r>
              <a:rPr lang="en-US" altLang="ko-KR" sz="1000" smtClean="0">
                <a:ea typeface="Gulim" pitchFamily="34" charset="-127"/>
              </a:rPr>
              <a:t>15 </a:t>
            </a:r>
          </a:p>
          <a:p>
            <a:pPr>
              <a:lnSpc>
                <a:spcPct val="80000"/>
              </a:lnSpc>
            </a:pPr>
            <a:r>
              <a:rPr lang="en-US" altLang="ko-KR" sz="1000" smtClean="0">
                <a:ea typeface="Gulim" pitchFamily="34" charset="-127"/>
              </a:rPr>
              <a:t>Donnino  MW, Salciccioli  JD, Howell  MD,  et al; American Heart Association’s Get With the Guidelines-Resuscitation Investigators.  Time to administration of epinephrine and outcome after in-hospital cardiac arrest with non-shockable rhythms: retrospective analysis of large in-hospital data registry. </a:t>
            </a:r>
            <a:r>
              <a:rPr lang="en-US" altLang="ko-KR" sz="1000" i="1" smtClean="0">
                <a:ea typeface="Gulim" pitchFamily="34" charset="-127"/>
              </a:rPr>
              <a:t>BMJ</a:t>
            </a:r>
            <a:r>
              <a:rPr lang="en-US" altLang="ko-KR" sz="1000" smtClean="0">
                <a:ea typeface="Gulim" pitchFamily="34" charset="-127"/>
              </a:rPr>
              <a:t>. 2014;348:g3028.</a:t>
            </a:r>
            <a:br>
              <a:rPr lang="en-US" altLang="ko-KR" sz="1000" smtClean="0">
                <a:ea typeface="Gulim" pitchFamily="34" charset="-127"/>
              </a:rPr>
            </a:br>
            <a:r>
              <a:rPr lang="en-US" altLang="ko-KR" sz="1000" smtClean="0">
                <a:ea typeface="Gulim" pitchFamily="34" charset="-127"/>
                <a:hlinkClick r:id="rId9"/>
              </a:rPr>
              <a:t>PubMed</a:t>
            </a:r>
            <a:r>
              <a:rPr lang="en-US" altLang="ko-KR" sz="1000" smtClean="0">
                <a:ea typeface="Gulim" pitchFamily="34" charset="-127"/>
              </a:rPr>
              <a:t>   |  </a:t>
            </a:r>
            <a:r>
              <a:rPr lang="en-US" altLang="ko-KR" sz="1000" smtClean="0">
                <a:ea typeface="Gulim" pitchFamily="34" charset="-127"/>
                <a:hlinkClick r:id="rId10"/>
              </a:rPr>
              <a:t>Link to Article</a:t>
            </a:r>
            <a:endParaRPr lang="en-US" altLang="ko-KR" sz="1000" smtClean="0">
              <a:ea typeface="Gulim" pitchFamily="34" charset="-127"/>
            </a:endParaRPr>
          </a:p>
          <a:p>
            <a:pPr>
              <a:lnSpc>
                <a:spcPct val="80000"/>
              </a:lnSpc>
            </a:pPr>
            <a:r>
              <a:rPr lang="en-US" altLang="ko-KR" sz="1000" smtClean="0">
                <a:ea typeface="Gulim" pitchFamily="34" charset="-127"/>
              </a:rPr>
              <a:t>16 </a:t>
            </a:r>
          </a:p>
          <a:p>
            <a:pPr>
              <a:lnSpc>
                <a:spcPct val="80000"/>
              </a:lnSpc>
            </a:pPr>
            <a:r>
              <a:rPr lang="en-US" altLang="ko-KR" sz="1000" smtClean="0">
                <a:ea typeface="Gulim" pitchFamily="34" charset="-127"/>
              </a:rPr>
              <a:t>Peberdy  MA, Kaye  W, Ornato  JP,  et al.  Cardiopulmonary resuscitation of adults in the hospital: a report of 14720 cardiac arrests from the National Registry of Cardiopulmonary Resuscitation. </a:t>
            </a:r>
            <a:r>
              <a:rPr lang="en-US" altLang="ko-KR" sz="1000" i="1" smtClean="0">
                <a:ea typeface="Gulim" pitchFamily="34" charset="-127"/>
              </a:rPr>
              <a:t>Resuscitation</a:t>
            </a:r>
            <a:r>
              <a:rPr lang="en-US" altLang="ko-KR" sz="1000" smtClean="0">
                <a:ea typeface="Gulim" pitchFamily="34" charset="-127"/>
              </a:rPr>
              <a:t>. 2003;58(3):297-308.</a:t>
            </a:r>
            <a:br>
              <a:rPr lang="en-US" altLang="ko-KR" sz="1000" smtClean="0">
                <a:ea typeface="Gulim" pitchFamily="34" charset="-127"/>
              </a:rPr>
            </a:br>
            <a:r>
              <a:rPr lang="en-US" altLang="ko-KR" sz="1000" smtClean="0">
                <a:ea typeface="Gulim" pitchFamily="34" charset="-127"/>
                <a:hlinkClick r:id="rId11"/>
              </a:rPr>
              <a:t>PubMed</a:t>
            </a:r>
            <a:r>
              <a:rPr lang="en-US" altLang="ko-KR" sz="1000" smtClean="0">
                <a:ea typeface="Gulim" pitchFamily="34" charset="-127"/>
              </a:rPr>
              <a:t>   |  </a:t>
            </a:r>
            <a:r>
              <a:rPr lang="en-US" altLang="ko-KR" sz="1000" smtClean="0">
                <a:ea typeface="Gulim" pitchFamily="34" charset="-127"/>
                <a:hlinkClick r:id="rId12"/>
              </a:rPr>
              <a:t>Link to Article</a:t>
            </a:r>
            <a:endParaRPr lang="en-US" altLang="ko-KR" sz="1000" smtClean="0">
              <a:ea typeface="Gulim" pitchFamily="34" charset="-127"/>
            </a:endParaRPr>
          </a:p>
          <a:p>
            <a:pPr>
              <a:lnSpc>
                <a:spcPct val="80000"/>
              </a:lnSpc>
            </a:pPr>
            <a:r>
              <a:rPr lang="en-US" altLang="ko-KR" sz="1000" smtClean="0">
                <a:ea typeface="Gulim" pitchFamily="34" charset="-127"/>
              </a:rPr>
              <a:t>17 </a:t>
            </a:r>
          </a:p>
          <a:p>
            <a:pPr>
              <a:lnSpc>
                <a:spcPct val="80000"/>
              </a:lnSpc>
            </a:pPr>
            <a:r>
              <a:rPr lang="en-US" altLang="ko-KR" sz="1000" smtClean="0">
                <a:ea typeface="Gulim" pitchFamily="34" charset="-127"/>
              </a:rPr>
              <a:t>Cummins  RO, Chamberlain  D, Hazinski  MF,  et al; American Heart Association.  Recommended guidelines for reviewing, reporting, and conducting research on in-hospital resuscitation: the in-hospital “Utstein style.” </a:t>
            </a:r>
            <a:r>
              <a:rPr lang="en-US" altLang="ko-KR" sz="1000" i="1" smtClean="0">
                <a:ea typeface="Gulim" pitchFamily="34" charset="-127"/>
              </a:rPr>
              <a:t>Circulation</a:t>
            </a:r>
            <a:r>
              <a:rPr lang="en-US" altLang="ko-KR" sz="1000" smtClean="0">
                <a:ea typeface="Gulim" pitchFamily="34" charset="-127"/>
              </a:rPr>
              <a:t>. 1997;95(8):2213-2239.</a:t>
            </a:r>
            <a:br>
              <a:rPr lang="en-US" altLang="ko-KR" sz="1000" smtClean="0">
                <a:ea typeface="Gulim" pitchFamily="34" charset="-127"/>
              </a:rPr>
            </a:br>
            <a:r>
              <a:rPr lang="en-US" altLang="ko-KR" sz="1000" smtClean="0">
                <a:ea typeface="Gulim" pitchFamily="34" charset="-127"/>
                <a:hlinkClick r:id="rId13"/>
              </a:rPr>
              <a:t>PubMed</a:t>
            </a:r>
            <a:r>
              <a:rPr lang="en-US" altLang="ko-KR" sz="1000" smtClean="0">
                <a:ea typeface="Gulim" pitchFamily="34" charset="-127"/>
              </a:rPr>
              <a:t>   |  </a:t>
            </a:r>
            <a:r>
              <a:rPr lang="en-US" altLang="ko-KR" sz="1000" smtClean="0">
                <a:ea typeface="Gulim" pitchFamily="34" charset="-127"/>
                <a:hlinkClick r:id="rId14"/>
              </a:rPr>
              <a:t>Link to Article</a:t>
            </a:r>
            <a:endParaRPr lang="en-US" altLang="ko-KR" sz="1000" smtClean="0">
              <a:ea typeface="Gulim" pitchFamily="34" charset="-127"/>
            </a:endParaRPr>
          </a:p>
          <a:p>
            <a:pPr>
              <a:lnSpc>
                <a:spcPct val="80000"/>
              </a:lnSpc>
            </a:pPr>
            <a:r>
              <a:rPr lang="en-US" altLang="ko-KR" sz="1000" smtClean="0">
                <a:ea typeface="Gulim" pitchFamily="34" charset="-127"/>
              </a:rPr>
              <a:t>18 </a:t>
            </a:r>
          </a:p>
          <a:p>
            <a:pPr>
              <a:lnSpc>
                <a:spcPct val="80000"/>
              </a:lnSpc>
            </a:pPr>
            <a:r>
              <a:rPr lang="en-US" altLang="ko-KR" sz="1000" smtClean="0">
                <a:ea typeface="Gulim" pitchFamily="34" charset="-127"/>
              </a:rPr>
              <a:t>Jacobs  I, Nadkarni  V, Bahr  J,  et al.  Cardiac arrest and cardiopulmonary resuscitation outcome reports: update and simplification of the Utstein templates for resuscitation registries: a statement for healthcare professionals from a task force of the International Liaison Committee on Resuscitation (American Heart Association, European Resuscitation Council, Australian Resuscitation Council, New Zealand Resuscitation Council, Heart and Stroke Foundation of Canada, InterAmerican Heart Foundation, Resuscitation Councils of Southern Africa). </a:t>
            </a:r>
            <a:r>
              <a:rPr lang="en-US" altLang="ko-KR" sz="1000" i="1" smtClean="0">
                <a:ea typeface="Gulim" pitchFamily="34" charset="-127"/>
              </a:rPr>
              <a:t>Circulation</a:t>
            </a:r>
            <a:r>
              <a:rPr lang="en-US" altLang="ko-KR" sz="1000" smtClean="0">
                <a:ea typeface="Gulim" pitchFamily="34" charset="-127"/>
              </a:rPr>
              <a:t>. 2004;110(21):3385-3397.</a:t>
            </a:r>
            <a:br>
              <a:rPr lang="en-US" altLang="ko-KR" sz="1000" smtClean="0">
                <a:ea typeface="Gulim" pitchFamily="34" charset="-127"/>
              </a:rPr>
            </a:br>
            <a:r>
              <a:rPr lang="en-US" altLang="ko-KR" sz="1000" smtClean="0">
                <a:ea typeface="Gulim" pitchFamily="34" charset="-127"/>
                <a:hlinkClick r:id="rId15"/>
              </a:rPr>
              <a:t>PubMed</a:t>
            </a:r>
            <a:r>
              <a:rPr lang="en-US" altLang="ko-KR" sz="1000" smtClean="0">
                <a:ea typeface="Gulim" pitchFamily="34" charset="-127"/>
              </a:rPr>
              <a:t>   |  </a:t>
            </a:r>
            <a:r>
              <a:rPr lang="en-US" altLang="ko-KR" sz="1000" smtClean="0">
                <a:ea typeface="Gulim" pitchFamily="34" charset="-127"/>
                <a:hlinkClick r:id="rId16"/>
              </a:rPr>
              <a:t>Link to Article</a:t>
            </a:r>
            <a:endParaRPr lang="en-US" altLang="ko-KR" sz="1000" smtClean="0">
              <a:ea typeface="Gulim" pitchFamily="34" charset="-127"/>
            </a:endParaRPr>
          </a:p>
          <a:p>
            <a:pPr>
              <a:lnSpc>
                <a:spcPct val="80000"/>
              </a:lnSpc>
            </a:pPr>
            <a:r>
              <a:rPr lang="en-US" altLang="ko-KR" sz="1000" smtClean="0">
                <a:ea typeface="Gulim" pitchFamily="34" charset="-127"/>
              </a:rPr>
              <a:t>19 </a:t>
            </a:r>
          </a:p>
          <a:p>
            <a:pPr>
              <a:lnSpc>
                <a:spcPct val="80000"/>
              </a:lnSpc>
            </a:pPr>
            <a:r>
              <a:rPr lang="en-US" altLang="ko-KR" sz="1000" smtClean="0">
                <a:ea typeface="Gulim" pitchFamily="34" charset="-127"/>
              </a:rPr>
              <a:t>Peberdy  MA, Ornato  JP, Larkin  GL,  et al; National Registry of Cardiopulmonary Resuscitation Investigators.  Survival from in-hospital cardiac arrest during nights and weekends. </a:t>
            </a:r>
            <a:r>
              <a:rPr lang="en-US" altLang="ko-KR" sz="1000" i="1" smtClean="0">
                <a:ea typeface="Gulim" pitchFamily="34" charset="-127"/>
              </a:rPr>
              <a:t>JAMA</a:t>
            </a:r>
            <a:r>
              <a:rPr lang="en-US" altLang="ko-KR" sz="1000" smtClean="0">
                <a:ea typeface="Gulim" pitchFamily="34" charset="-127"/>
              </a:rPr>
              <a:t>. 2008;299(7):785-792.</a:t>
            </a:r>
            <a:br>
              <a:rPr lang="en-US" altLang="ko-KR" sz="1000" smtClean="0">
                <a:ea typeface="Gulim" pitchFamily="34" charset="-127"/>
              </a:rPr>
            </a:br>
            <a:r>
              <a:rPr lang="en-US" altLang="ko-KR" sz="1000" smtClean="0">
                <a:ea typeface="Gulim" pitchFamily="34" charset="-127"/>
                <a:hlinkClick r:id="rId17"/>
              </a:rPr>
              <a:t>PubMed</a:t>
            </a:r>
            <a:r>
              <a:rPr lang="en-US" altLang="ko-KR" sz="1000" smtClean="0">
                <a:ea typeface="Gulim" pitchFamily="34" charset="-127"/>
              </a:rPr>
              <a:t>   |  </a:t>
            </a:r>
            <a:r>
              <a:rPr lang="en-US" altLang="ko-KR" sz="1000" smtClean="0">
                <a:ea typeface="Gulim" pitchFamily="34" charset="-127"/>
                <a:hlinkClick r:id="rId18"/>
              </a:rPr>
              <a:t>Link to Article</a:t>
            </a:r>
            <a:endParaRPr lang="en-US" altLang="ko-KR" sz="1000" smtClean="0">
              <a:ea typeface="Gulim" pitchFamily="34" charset="-127"/>
            </a:endParaRPr>
          </a:p>
          <a:p>
            <a:pPr>
              <a:lnSpc>
                <a:spcPct val="80000"/>
              </a:lnSpc>
            </a:pPr>
            <a:r>
              <a:rPr lang="en-US" altLang="ko-KR" sz="1000" smtClean="0">
                <a:ea typeface="Gulim" pitchFamily="34" charset="-127"/>
              </a:rPr>
              <a:t>20 </a:t>
            </a:r>
          </a:p>
          <a:p>
            <a:pPr>
              <a:lnSpc>
                <a:spcPct val="80000"/>
              </a:lnSpc>
            </a:pPr>
            <a:r>
              <a:rPr lang="en-US" altLang="ko-KR" sz="1000" smtClean="0">
                <a:ea typeface="Gulim" pitchFamily="34" charset="-127"/>
              </a:rPr>
              <a:t>Fiser  DH.  Assessing the outcome of pediatric intensive care. </a:t>
            </a:r>
            <a:r>
              <a:rPr lang="en-US" altLang="ko-KR" sz="1000" i="1" smtClean="0">
                <a:ea typeface="Gulim" pitchFamily="34" charset="-127"/>
              </a:rPr>
              <a:t>J Pediatr</a:t>
            </a:r>
            <a:r>
              <a:rPr lang="en-US" altLang="ko-KR" sz="1000" smtClean="0">
                <a:ea typeface="Gulim" pitchFamily="34" charset="-127"/>
              </a:rPr>
              <a:t>. 1992;121(1):68-74.</a:t>
            </a:r>
            <a:br>
              <a:rPr lang="en-US" altLang="ko-KR" sz="1000" smtClean="0">
                <a:ea typeface="Gulim" pitchFamily="34" charset="-127"/>
              </a:rPr>
            </a:br>
            <a:r>
              <a:rPr lang="en-US" altLang="ko-KR" sz="1000" smtClean="0">
                <a:ea typeface="Gulim" pitchFamily="34" charset="-127"/>
                <a:hlinkClick r:id="rId19"/>
              </a:rPr>
              <a:t>PubMed</a:t>
            </a:r>
            <a:r>
              <a:rPr lang="en-US" altLang="ko-KR" sz="1000" smtClean="0">
                <a:ea typeface="Gulim" pitchFamily="34" charset="-127"/>
              </a:rPr>
              <a:t>   |  </a:t>
            </a:r>
            <a:r>
              <a:rPr lang="en-US" altLang="ko-KR" sz="1000" smtClean="0">
                <a:ea typeface="Gulim" pitchFamily="34" charset="-127"/>
                <a:hlinkClick r:id="rId20"/>
              </a:rPr>
              <a:t>Link to Article</a:t>
            </a:r>
            <a:endParaRPr lang="en-US" altLang="ko-KR" sz="1000" smtClean="0">
              <a:ea typeface="Gulim" pitchFamily="34" charset="-127"/>
            </a:endParaRPr>
          </a:p>
          <a:p>
            <a:pPr>
              <a:lnSpc>
                <a:spcPct val="80000"/>
              </a:lnSpc>
            </a:pPr>
            <a:r>
              <a:rPr lang="en-US" altLang="ko-KR" sz="1000" smtClean="0">
                <a:ea typeface="Gulim" pitchFamily="34" charset="-127"/>
              </a:rPr>
              <a:t>21 </a:t>
            </a:r>
          </a:p>
          <a:p>
            <a:pPr>
              <a:lnSpc>
                <a:spcPct val="80000"/>
              </a:lnSpc>
            </a:pPr>
            <a:r>
              <a:rPr lang="en-US" altLang="ko-KR" sz="1000" smtClean="0">
                <a:ea typeface="Gulim" pitchFamily="34" charset="-127"/>
              </a:rPr>
              <a:t>Matos  RI, Watson  RS, Nadkarni  VM,  et al; American Heart Association’s Get With the Guidelines–Resuscitation (Formerly the National Registry of Cardiopulmonary Resuscitation) Investigators.  Duration of cardiopulmonary resuscitation and illness category impact survival and neurologic outcomes for in-hospital pediatric cardiac arrests. </a:t>
            </a:r>
            <a:r>
              <a:rPr lang="en-US" altLang="ko-KR" sz="1000" i="1" smtClean="0">
                <a:ea typeface="Gulim" pitchFamily="34" charset="-127"/>
              </a:rPr>
              <a:t>Circulation</a:t>
            </a:r>
            <a:r>
              <a:rPr lang="en-US" altLang="ko-KR" sz="1000" smtClean="0">
                <a:ea typeface="Gulim" pitchFamily="34" charset="-127"/>
              </a:rPr>
              <a:t>. 2013;127(4):442-451.</a:t>
            </a:r>
            <a:br>
              <a:rPr lang="en-US" altLang="ko-KR" sz="1000" smtClean="0">
                <a:ea typeface="Gulim" pitchFamily="34" charset="-127"/>
              </a:rPr>
            </a:br>
            <a:r>
              <a:rPr lang="en-US" altLang="ko-KR" sz="1000" smtClean="0">
                <a:ea typeface="Gulim" pitchFamily="34" charset="-127"/>
                <a:hlinkClick r:id="rId21"/>
              </a:rPr>
              <a:t>PubMed</a:t>
            </a:r>
            <a:r>
              <a:rPr lang="en-US" altLang="ko-KR" sz="1000" smtClean="0">
                <a:ea typeface="Gulim" pitchFamily="34" charset="-127"/>
              </a:rPr>
              <a:t>   |  </a:t>
            </a:r>
            <a:r>
              <a:rPr lang="en-US" altLang="ko-KR" sz="1000" smtClean="0">
                <a:ea typeface="Gulim" pitchFamily="34" charset="-127"/>
                <a:hlinkClick r:id="rId22"/>
              </a:rPr>
              <a:t>Link to Article</a:t>
            </a:r>
            <a:endParaRPr lang="pt-BR" sz="1000" smtClean="0"/>
          </a:p>
        </p:txBody>
      </p:sp>
    </p:spTree>
  </p:cSld>
  <p:clrMapOvr>
    <a:masterClrMapping/>
  </p:clrMapOvr>
  <p:transition>
    <p:fade thruBlk="1"/>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9" name="Rectangle 3"/>
          <p:cNvSpPr>
            <a:spLocks noGrp="1"/>
          </p:cNvSpPr>
          <p:nvPr>
            <p:ph type="body" idx="1"/>
          </p:nvPr>
        </p:nvSpPr>
        <p:spPr>
          <a:xfrm>
            <a:off x="457200" y="765175"/>
            <a:ext cx="8686800" cy="6858000"/>
          </a:xfrm>
        </p:spPr>
        <p:txBody>
          <a:bodyPr/>
          <a:lstStyle/>
          <a:p>
            <a:pPr>
              <a:lnSpc>
                <a:spcPct val="80000"/>
              </a:lnSpc>
            </a:pPr>
            <a:r>
              <a:rPr lang="en-US" altLang="ko-KR" sz="1000" smtClean="0">
                <a:ea typeface="Gulim" pitchFamily="34" charset="-127"/>
              </a:rPr>
              <a:t>22 </a:t>
            </a:r>
          </a:p>
          <a:p>
            <a:pPr>
              <a:lnSpc>
                <a:spcPct val="80000"/>
              </a:lnSpc>
            </a:pPr>
            <a:r>
              <a:rPr lang="en-US" altLang="ko-KR" sz="1000" smtClean="0">
                <a:ea typeface="Gulim" pitchFamily="34" charset="-127"/>
              </a:rPr>
              <a:t>Ortmann  L, Prodhan  P, Gossett  J,  et al; American Heart Association’s Get With the Guidelines–Resuscitation Investigators.  Outcomes after in-hospital cardiac arrest in children with cardiac disease: a report from Get With the Guidelines-Resuscitation. </a:t>
            </a:r>
            <a:r>
              <a:rPr lang="en-US" altLang="ko-KR" sz="1000" i="1" smtClean="0">
                <a:ea typeface="Gulim" pitchFamily="34" charset="-127"/>
              </a:rPr>
              <a:t>Circulation</a:t>
            </a:r>
            <a:r>
              <a:rPr lang="en-US" altLang="ko-KR" sz="1000" smtClean="0">
                <a:ea typeface="Gulim" pitchFamily="34" charset="-127"/>
              </a:rPr>
              <a:t>. 2011;124(21):2329-2337.</a:t>
            </a:r>
            <a:br>
              <a:rPr lang="en-US" altLang="ko-KR" sz="1000" smtClean="0">
                <a:ea typeface="Gulim" pitchFamily="34" charset="-127"/>
              </a:rPr>
            </a:br>
            <a:r>
              <a:rPr lang="en-US" altLang="ko-KR" sz="1000" smtClean="0">
                <a:ea typeface="Gulim" pitchFamily="34" charset="-127"/>
                <a:hlinkClick r:id="rId2"/>
              </a:rPr>
              <a:t>PubMed</a:t>
            </a:r>
            <a:r>
              <a:rPr lang="en-US" altLang="ko-KR" sz="1000" smtClean="0">
                <a:ea typeface="Gulim" pitchFamily="34" charset="-127"/>
              </a:rPr>
              <a:t>   |  </a:t>
            </a:r>
            <a:r>
              <a:rPr lang="en-US" altLang="ko-KR" sz="1000" smtClean="0">
                <a:ea typeface="Gulim" pitchFamily="34" charset="-127"/>
                <a:hlinkClick r:id="rId3"/>
              </a:rPr>
              <a:t>Link to Article</a:t>
            </a:r>
            <a:endParaRPr lang="en-US" altLang="ko-KR" sz="1000" smtClean="0">
              <a:ea typeface="Gulim" pitchFamily="34" charset="-127"/>
            </a:endParaRPr>
          </a:p>
          <a:p>
            <a:pPr>
              <a:lnSpc>
                <a:spcPct val="80000"/>
              </a:lnSpc>
            </a:pPr>
            <a:r>
              <a:rPr lang="en-US" altLang="ko-KR" sz="1000" smtClean="0">
                <a:ea typeface="Gulim" pitchFamily="34" charset="-127"/>
              </a:rPr>
              <a:t>23 </a:t>
            </a:r>
          </a:p>
          <a:p>
            <a:pPr>
              <a:lnSpc>
                <a:spcPct val="80000"/>
              </a:lnSpc>
            </a:pPr>
            <a:r>
              <a:rPr lang="en-US" altLang="ko-KR" sz="1000" smtClean="0">
                <a:ea typeface="Gulim" pitchFamily="34" charset="-127"/>
              </a:rPr>
              <a:t>Zou  G.  A modified Poisson regression approach to prospective studies with binary data. </a:t>
            </a:r>
            <a:r>
              <a:rPr lang="en-US" altLang="ko-KR" sz="1000" i="1" smtClean="0">
                <a:ea typeface="Gulim" pitchFamily="34" charset="-127"/>
              </a:rPr>
              <a:t>Am J Epidemiol</a:t>
            </a:r>
            <a:r>
              <a:rPr lang="en-US" altLang="ko-KR" sz="1000" smtClean="0">
                <a:ea typeface="Gulim" pitchFamily="34" charset="-127"/>
              </a:rPr>
              <a:t>. 2004;159(7):702-706.</a:t>
            </a:r>
            <a:br>
              <a:rPr lang="en-US" altLang="ko-KR" sz="1000" smtClean="0">
                <a:ea typeface="Gulim" pitchFamily="34" charset="-127"/>
              </a:rPr>
            </a:br>
            <a:r>
              <a:rPr lang="en-US" altLang="ko-KR" sz="1000" smtClean="0">
                <a:ea typeface="Gulim" pitchFamily="34" charset="-127"/>
                <a:hlinkClick r:id="rId4"/>
              </a:rPr>
              <a:t>PubMed</a:t>
            </a:r>
            <a:r>
              <a:rPr lang="en-US" altLang="ko-KR" sz="1000" smtClean="0">
                <a:ea typeface="Gulim" pitchFamily="34" charset="-127"/>
              </a:rPr>
              <a:t>   |  </a:t>
            </a:r>
            <a:r>
              <a:rPr lang="en-US" altLang="ko-KR" sz="1000" smtClean="0">
                <a:ea typeface="Gulim" pitchFamily="34" charset="-127"/>
                <a:hlinkClick r:id="rId5"/>
              </a:rPr>
              <a:t>Link to Article</a:t>
            </a:r>
            <a:endParaRPr lang="en-US" altLang="ko-KR" sz="1000" smtClean="0">
              <a:ea typeface="Gulim" pitchFamily="34" charset="-127"/>
            </a:endParaRPr>
          </a:p>
          <a:p>
            <a:pPr>
              <a:lnSpc>
                <a:spcPct val="80000"/>
              </a:lnSpc>
            </a:pPr>
            <a:r>
              <a:rPr lang="en-US" altLang="ko-KR" sz="1000" smtClean="0">
                <a:ea typeface="Gulim" pitchFamily="34" charset="-127"/>
              </a:rPr>
              <a:t>24 </a:t>
            </a:r>
          </a:p>
          <a:p>
            <a:pPr>
              <a:lnSpc>
                <a:spcPct val="80000"/>
              </a:lnSpc>
            </a:pPr>
            <a:r>
              <a:rPr lang="en-US" altLang="ko-KR" sz="1000" smtClean="0">
                <a:ea typeface="Gulim" pitchFamily="34" charset="-127"/>
              </a:rPr>
              <a:t>Zou  GY, Donner  A.  Extension of the modified Poisson regression model to prospective studies with correlated binary data. </a:t>
            </a:r>
            <a:r>
              <a:rPr lang="en-US" altLang="ko-KR" sz="1000" i="1" smtClean="0">
                <a:ea typeface="Gulim" pitchFamily="34" charset="-127"/>
              </a:rPr>
              <a:t>Stat Methods Med Res</a:t>
            </a:r>
            <a:r>
              <a:rPr lang="en-US" altLang="ko-KR" sz="1000" smtClean="0">
                <a:ea typeface="Gulim" pitchFamily="34" charset="-127"/>
              </a:rPr>
              <a:t>. 2013;22(6):661-670.</a:t>
            </a:r>
            <a:br>
              <a:rPr lang="en-US" altLang="ko-KR" sz="1000" smtClean="0">
                <a:ea typeface="Gulim" pitchFamily="34" charset="-127"/>
              </a:rPr>
            </a:br>
            <a:r>
              <a:rPr lang="en-US" altLang="ko-KR" sz="1000" smtClean="0">
                <a:ea typeface="Gulim" pitchFamily="34" charset="-127"/>
                <a:hlinkClick r:id="rId6"/>
              </a:rPr>
              <a:t>PubMed</a:t>
            </a:r>
            <a:r>
              <a:rPr lang="en-US" altLang="ko-KR" sz="1000" smtClean="0">
                <a:ea typeface="Gulim" pitchFamily="34" charset="-127"/>
              </a:rPr>
              <a:t>   |  </a:t>
            </a:r>
            <a:r>
              <a:rPr lang="en-US" altLang="ko-KR" sz="1000" smtClean="0">
                <a:ea typeface="Gulim" pitchFamily="34" charset="-127"/>
                <a:hlinkClick r:id="rId7"/>
              </a:rPr>
              <a:t>Link to Article</a:t>
            </a:r>
            <a:endParaRPr lang="en-US" altLang="ko-KR" sz="1000" smtClean="0">
              <a:ea typeface="Gulim" pitchFamily="34" charset="-127"/>
            </a:endParaRPr>
          </a:p>
          <a:p>
            <a:pPr>
              <a:lnSpc>
                <a:spcPct val="80000"/>
              </a:lnSpc>
            </a:pPr>
            <a:r>
              <a:rPr lang="en-US" altLang="ko-KR" sz="1000" smtClean="0">
                <a:ea typeface="Gulim" pitchFamily="34" charset="-127"/>
              </a:rPr>
              <a:t>25 </a:t>
            </a:r>
          </a:p>
          <a:p>
            <a:pPr>
              <a:lnSpc>
                <a:spcPct val="80000"/>
              </a:lnSpc>
            </a:pPr>
            <a:r>
              <a:rPr lang="en-US" altLang="ko-KR" sz="1000" smtClean="0">
                <a:ea typeface="Gulim" pitchFamily="34" charset="-127"/>
              </a:rPr>
              <a:t>Girotra  S, Chan  PS.  Trends in survival after in-hospital cardiac arrest. </a:t>
            </a:r>
            <a:r>
              <a:rPr lang="en-US" altLang="ko-KR" sz="1000" i="1" smtClean="0">
                <a:ea typeface="Gulim" pitchFamily="34" charset="-127"/>
              </a:rPr>
              <a:t>N Engl J Med</a:t>
            </a:r>
            <a:r>
              <a:rPr lang="en-US" altLang="ko-KR" sz="1000" smtClean="0">
                <a:ea typeface="Gulim" pitchFamily="34" charset="-127"/>
              </a:rPr>
              <a:t>. 2013;368(7):680-681.</a:t>
            </a:r>
            <a:br>
              <a:rPr lang="en-US" altLang="ko-KR" sz="1000" smtClean="0">
                <a:ea typeface="Gulim" pitchFamily="34" charset="-127"/>
              </a:rPr>
            </a:br>
            <a:r>
              <a:rPr lang="en-US" altLang="ko-KR" sz="1000" smtClean="0">
                <a:ea typeface="Gulim" pitchFamily="34" charset="-127"/>
                <a:hlinkClick r:id="rId8"/>
              </a:rPr>
              <a:t>PubMed</a:t>
            </a:r>
            <a:r>
              <a:rPr lang="en-US" altLang="ko-KR" sz="1000" smtClean="0">
                <a:ea typeface="Gulim" pitchFamily="34" charset="-127"/>
              </a:rPr>
              <a:t>   |  </a:t>
            </a:r>
            <a:r>
              <a:rPr lang="en-US" altLang="ko-KR" sz="1000" smtClean="0">
                <a:ea typeface="Gulim" pitchFamily="34" charset="-127"/>
                <a:hlinkClick r:id="rId9"/>
              </a:rPr>
              <a:t>Link to Article</a:t>
            </a:r>
            <a:endParaRPr lang="en-US" altLang="ko-KR" sz="1000" smtClean="0">
              <a:ea typeface="Gulim" pitchFamily="34" charset="-127"/>
            </a:endParaRPr>
          </a:p>
          <a:p>
            <a:pPr>
              <a:lnSpc>
                <a:spcPct val="80000"/>
              </a:lnSpc>
            </a:pPr>
            <a:r>
              <a:rPr lang="en-US" altLang="ko-KR" sz="1000" smtClean="0">
                <a:ea typeface="Gulim" pitchFamily="34" charset="-127"/>
              </a:rPr>
              <a:t>26 </a:t>
            </a:r>
          </a:p>
          <a:p>
            <a:pPr>
              <a:lnSpc>
                <a:spcPct val="80000"/>
              </a:lnSpc>
            </a:pPr>
            <a:r>
              <a:rPr lang="en-US" altLang="ko-KR" sz="1000" smtClean="0">
                <a:ea typeface="Gulim" pitchFamily="34" charset="-127"/>
              </a:rPr>
              <a:t>Peng  TJ, Andersen  LW, Saindon  BZ,  et al; American Heart Association’s Get With the Guidelines-Resuscitation Investigators.  The administration of dextrose during in-hospital cardiac arrest is associated with increased mortality and neurologic morbidity. </a:t>
            </a:r>
            <a:r>
              <a:rPr lang="en-US" altLang="ko-KR" sz="1000" i="1" smtClean="0">
                <a:ea typeface="Gulim" pitchFamily="34" charset="-127"/>
              </a:rPr>
              <a:t>Crit Care</a:t>
            </a:r>
            <a:r>
              <a:rPr lang="en-US" altLang="ko-KR" sz="1000" smtClean="0">
                <a:ea typeface="Gulim" pitchFamily="34" charset="-127"/>
              </a:rPr>
              <a:t>. 2015;19(1):160.</a:t>
            </a:r>
            <a:br>
              <a:rPr lang="en-US" altLang="ko-KR" sz="1000" smtClean="0">
                <a:ea typeface="Gulim" pitchFamily="34" charset="-127"/>
              </a:rPr>
            </a:br>
            <a:r>
              <a:rPr lang="en-US" altLang="ko-KR" sz="1000" smtClean="0">
                <a:ea typeface="Gulim" pitchFamily="34" charset="-127"/>
                <a:hlinkClick r:id="rId10"/>
              </a:rPr>
              <a:t>PubMed</a:t>
            </a:r>
            <a:r>
              <a:rPr lang="en-US" altLang="ko-KR" sz="1000" smtClean="0">
                <a:ea typeface="Gulim" pitchFamily="34" charset="-127"/>
              </a:rPr>
              <a:t>   |  </a:t>
            </a:r>
            <a:r>
              <a:rPr lang="en-US" altLang="ko-KR" sz="1000" smtClean="0">
                <a:ea typeface="Gulim" pitchFamily="34" charset="-127"/>
                <a:hlinkClick r:id="rId11"/>
              </a:rPr>
              <a:t>Link to Article</a:t>
            </a:r>
            <a:endParaRPr lang="en-US" altLang="ko-KR" sz="1000" smtClean="0">
              <a:ea typeface="Gulim" pitchFamily="34" charset="-127"/>
            </a:endParaRPr>
          </a:p>
          <a:p>
            <a:pPr>
              <a:lnSpc>
                <a:spcPct val="80000"/>
              </a:lnSpc>
            </a:pPr>
            <a:r>
              <a:rPr lang="en-US" altLang="ko-KR" sz="1000" smtClean="0">
                <a:ea typeface="Gulim" pitchFamily="34" charset="-127"/>
              </a:rPr>
              <a:t>27 </a:t>
            </a:r>
          </a:p>
          <a:p>
            <a:pPr>
              <a:lnSpc>
                <a:spcPct val="80000"/>
              </a:lnSpc>
            </a:pPr>
            <a:r>
              <a:rPr lang="en-US" altLang="ko-KR" sz="1000" smtClean="0">
                <a:ea typeface="Gulim" pitchFamily="34" charset="-127"/>
              </a:rPr>
              <a:t>Meaney  PA, Nadkarni  VM, Cook  EF,  et al; American Heart Association National Registry of Cardiopulmonary Resuscitation Investigators.  Higher survival rates among younger patients after pediatric intensive care unit cardiac arrests. </a:t>
            </a:r>
            <a:r>
              <a:rPr lang="en-US" altLang="ko-KR" sz="1000" i="1" smtClean="0">
                <a:ea typeface="Gulim" pitchFamily="34" charset="-127"/>
              </a:rPr>
              <a:t>Pediatrics</a:t>
            </a:r>
            <a:r>
              <a:rPr lang="en-US" altLang="ko-KR" sz="1000" smtClean="0">
                <a:ea typeface="Gulim" pitchFamily="34" charset="-127"/>
              </a:rPr>
              <a:t>. 2006;118(6):2424-2433.</a:t>
            </a:r>
            <a:br>
              <a:rPr lang="en-US" altLang="ko-KR" sz="1000" smtClean="0">
                <a:ea typeface="Gulim" pitchFamily="34" charset="-127"/>
              </a:rPr>
            </a:br>
            <a:r>
              <a:rPr lang="en-US" altLang="ko-KR" sz="1000" smtClean="0">
                <a:ea typeface="Gulim" pitchFamily="34" charset="-127"/>
                <a:hlinkClick r:id="rId12"/>
              </a:rPr>
              <a:t>PubMed</a:t>
            </a:r>
            <a:r>
              <a:rPr lang="en-US" altLang="ko-KR" sz="1000" smtClean="0">
                <a:ea typeface="Gulim" pitchFamily="34" charset="-127"/>
              </a:rPr>
              <a:t>   |  </a:t>
            </a:r>
            <a:r>
              <a:rPr lang="en-US" altLang="ko-KR" sz="1000" smtClean="0">
                <a:ea typeface="Gulim" pitchFamily="34" charset="-127"/>
                <a:hlinkClick r:id="rId13"/>
              </a:rPr>
              <a:t>Link to Article</a:t>
            </a:r>
            <a:endParaRPr lang="en-US" altLang="ko-KR" sz="1000" smtClean="0">
              <a:ea typeface="Gulim" pitchFamily="34" charset="-127"/>
            </a:endParaRPr>
          </a:p>
          <a:p>
            <a:pPr>
              <a:lnSpc>
                <a:spcPct val="80000"/>
              </a:lnSpc>
            </a:pPr>
            <a:r>
              <a:rPr lang="en-US" altLang="ko-KR" sz="1000" smtClean="0">
                <a:ea typeface="Gulim" pitchFamily="34" charset="-127"/>
              </a:rPr>
              <a:t>28 </a:t>
            </a:r>
          </a:p>
          <a:p>
            <a:pPr>
              <a:lnSpc>
                <a:spcPct val="80000"/>
              </a:lnSpc>
            </a:pPr>
            <a:r>
              <a:rPr lang="en-US" altLang="ko-KR" sz="1000" smtClean="0">
                <a:ea typeface="Gulim" pitchFamily="34" charset="-127"/>
              </a:rPr>
              <a:t>Donoghue  AJ, Nadkarni  VM, Elliott  M, Durbin  D; American Heart Association National Registry of Cardiopulmonary Resuscitation Investigators.  Effect of hospital characteristics on outcomes from pediatric cardiopulmonary resuscitation: a report from the national registry of cardiopulmonary resuscitation. </a:t>
            </a:r>
            <a:r>
              <a:rPr lang="en-US" altLang="ko-KR" sz="1000" i="1" smtClean="0">
                <a:ea typeface="Gulim" pitchFamily="34" charset="-127"/>
              </a:rPr>
              <a:t>Pediatrics</a:t>
            </a:r>
            <a:r>
              <a:rPr lang="en-US" altLang="ko-KR" sz="1000" smtClean="0">
                <a:ea typeface="Gulim" pitchFamily="34" charset="-127"/>
              </a:rPr>
              <a:t>. 2006;118(3):995-1001.</a:t>
            </a:r>
            <a:br>
              <a:rPr lang="en-US" altLang="ko-KR" sz="1000" smtClean="0">
                <a:ea typeface="Gulim" pitchFamily="34" charset="-127"/>
              </a:rPr>
            </a:br>
            <a:r>
              <a:rPr lang="en-US" altLang="ko-KR" sz="1000" smtClean="0">
                <a:ea typeface="Gulim" pitchFamily="34" charset="-127"/>
                <a:hlinkClick r:id="rId14"/>
              </a:rPr>
              <a:t>PubMed</a:t>
            </a:r>
            <a:r>
              <a:rPr lang="en-US" altLang="ko-KR" sz="1000" smtClean="0">
                <a:ea typeface="Gulim" pitchFamily="34" charset="-127"/>
              </a:rPr>
              <a:t>   |  </a:t>
            </a:r>
            <a:r>
              <a:rPr lang="en-US" altLang="ko-KR" sz="1000" smtClean="0">
                <a:ea typeface="Gulim" pitchFamily="34" charset="-127"/>
                <a:hlinkClick r:id="rId15"/>
              </a:rPr>
              <a:t>Link to Article</a:t>
            </a:r>
            <a:endParaRPr lang="en-US" altLang="ko-KR" sz="1000" smtClean="0">
              <a:ea typeface="Gulim" pitchFamily="34" charset="-127"/>
            </a:endParaRPr>
          </a:p>
          <a:p>
            <a:pPr>
              <a:lnSpc>
                <a:spcPct val="80000"/>
              </a:lnSpc>
            </a:pPr>
            <a:r>
              <a:rPr lang="en-US" altLang="ko-KR" sz="1000" smtClean="0">
                <a:ea typeface="Gulim" pitchFamily="34" charset="-127"/>
              </a:rPr>
              <a:t>29 </a:t>
            </a:r>
          </a:p>
          <a:p>
            <a:pPr>
              <a:lnSpc>
                <a:spcPct val="80000"/>
              </a:lnSpc>
            </a:pPr>
            <a:r>
              <a:rPr lang="en-US" altLang="ko-KR" sz="1000" smtClean="0">
                <a:ea typeface="Gulim" pitchFamily="34" charset="-127"/>
              </a:rPr>
              <a:t>Ornato  JP, Peberdy  MA, Reid  RD, Feeser  VR, Dhindsa  HS; NRCPR Investigators.  Impact of resuscitation system errors on survival from in-hospital cardiac arrest. </a:t>
            </a:r>
            <a:r>
              <a:rPr lang="en-US" altLang="ko-KR" sz="1000" i="1" smtClean="0">
                <a:ea typeface="Gulim" pitchFamily="34" charset="-127"/>
              </a:rPr>
              <a:t>Resuscitation</a:t>
            </a:r>
            <a:r>
              <a:rPr lang="en-US" altLang="ko-KR" sz="1000" smtClean="0">
                <a:ea typeface="Gulim" pitchFamily="34" charset="-127"/>
              </a:rPr>
              <a:t>. 2012;83(1):63-69.</a:t>
            </a:r>
            <a:br>
              <a:rPr lang="en-US" altLang="ko-KR" sz="1000" smtClean="0">
                <a:ea typeface="Gulim" pitchFamily="34" charset="-127"/>
              </a:rPr>
            </a:br>
            <a:r>
              <a:rPr lang="en-US" altLang="ko-KR" sz="1000" smtClean="0">
                <a:ea typeface="Gulim" pitchFamily="34" charset="-127"/>
                <a:hlinkClick r:id="rId16"/>
              </a:rPr>
              <a:t>PubMed</a:t>
            </a:r>
            <a:r>
              <a:rPr lang="en-US" altLang="ko-KR" sz="1000" smtClean="0">
                <a:ea typeface="Gulim" pitchFamily="34" charset="-127"/>
              </a:rPr>
              <a:t>   |  </a:t>
            </a:r>
            <a:r>
              <a:rPr lang="en-US" altLang="ko-KR" sz="1000" smtClean="0">
                <a:ea typeface="Gulim" pitchFamily="34" charset="-127"/>
                <a:hlinkClick r:id="rId17"/>
              </a:rPr>
              <a:t>Link to Article</a:t>
            </a:r>
            <a:endParaRPr lang="en-US" altLang="ko-KR" sz="1000" smtClean="0">
              <a:ea typeface="Gulim" pitchFamily="34" charset="-127"/>
            </a:endParaRPr>
          </a:p>
          <a:p>
            <a:pPr>
              <a:lnSpc>
                <a:spcPct val="80000"/>
              </a:lnSpc>
            </a:pPr>
            <a:r>
              <a:rPr lang="en-US" altLang="ko-KR" sz="1000" smtClean="0">
                <a:ea typeface="Gulim" pitchFamily="34" charset="-127"/>
              </a:rPr>
              <a:t>30 </a:t>
            </a:r>
          </a:p>
          <a:p>
            <a:pPr>
              <a:lnSpc>
                <a:spcPct val="80000"/>
              </a:lnSpc>
            </a:pPr>
            <a:r>
              <a:rPr lang="en-US" altLang="ko-KR" sz="1000" smtClean="0">
                <a:ea typeface="Gulim" pitchFamily="34" charset="-127"/>
              </a:rPr>
              <a:t>Weiner  GM, Niermeyer  S.  Medications in neonatal resuscitation: epinephrine and the search for better alternative strategies. </a:t>
            </a:r>
            <a:r>
              <a:rPr lang="en-US" altLang="ko-KR" sz="1000" i="1" smtClean="0">
                <a:ea typeface="Gulim" pitchFamily="34" charset="-127"/>
              </a:rPr>
              <a:t>Clin Perinatol</a:t>
            </a:r>
            <a:r>
              <a:rPr lang="en-US" altLang="ko-KR" sz="1000" smtClean="0">
                <a:ea typeface="Gulim" pitchFamily="34" charset="-127"/>
              </a:rPr>
              <a:t>. 2012;39(4):843-855.</a:t>
            </a:r>
            <a:br>
              <a:rPr lang="en-US" altLang="ko-KR" sz="1000" smtClean="0">
                <a:ea typeface="Gulim" pitchFamily="34" charset="-127"/>
              </a:rPr>
            </a:br>
            <a:r>
              <a:rPr lang="en-US" altLang="ko-KR" sz="1000" smtClean="0">
                <a:ea typeface="Gulim" pitchFamily="34" charset="-127"/>
                <a:hlinkClick r:id="rId18"/>
              </a:rPr>
              <a:t>PubMed</a:t>
            </a:r>
            <a:r>
              <a:rPr lang="en-US" altLang="ko-KR" sz="1000" smtClean="0">
                <a:ea typeface="Gulim" pitchFamily="34" charset="-127"/>
              </a:rPr>
              <a:t>   |  </a:t>
            </a:r>
            <a:r>
              <a:rPr lang="en-US" altLang="ko-KR" sz="1000" smtClean="0">
                <a:ea typeface="Gulim" pitchFamily="34" charset="-127"/>
                <a:hlinkClick r:id="rId19"/>
              </a:rPr>
              <a:t>Link to Article</a:t>
            </a:r>
            <a:endParaRPr lang="en-US" altLang="ko-KR" sz="1000" smtClean="0">
              <a:ea typeface="Gulim" pitchFamily="34" charset="-127"/>
            </a:endParaRPr>
          </a:p>
          <a:p>
            <a:pPr>
              <a:lnSpc>
                <a:spcPct val="80000"/>
              </a:lnSpc>
            </a:pPr>
            <a:r>
              <a:rPr lang="en-US" altLang="ko-KR" sz="1000" smtClean="0">
                <a:ea typeface="Gulim" pitchFamily="34" charset="-127"/>
              </a:rPr>
              <a:t>31 </a:t>
            </a:r>
          </a:p>
          <a:p>
            <a:pPr>
              <a:lnSpc>
                <a:spcPct val="80000"/>
              </a:lnSpc>
            </a:pPr>
            <a:r>
              <a:rPr lang="en-US" altLang="ko-KR" sz="1000" smtClean="0">
                <a:ea typeface="Gulim" pitchFamily="34" charset="-127"/>
              </a:rPr>
              <a:t>Jacobs  IG, Finn  JC, Jelinek  GA, Oxer  HF, Thompson  PL.  Effect of adrenaline on survival in out-of-hospital cardiac arrest: a randomised double-blind placebo-controlled trial. </a:t>
            </a:r>
            <a:r>
              <a:rPr lang="en-US" altLang="ko-KR" sz="1000" i="1" smtClean="0">
                <a:ea typeface="Gulim" pitchFamily="34" charset="-127"/>
              </a:rPr>
              <a:t>Resuscitation</a:t>
            </a:r>
            <a:r>
              <a:rPr lang="en-US" altLang="ko-KR" sz="1000" smtClean="0">
                <a:ea typeface="Gulim" pitchFamily="34" charset="-127"/>
              </a:rPr>
              <a:t>. 2011;82(9):1138-1143.</a:t>
            </a:r>
            <a:br>
              <a:rPr lang="en-US" altLang="ko-KR" sz="1000" smtClean="0">
                <a:ea typeface="Gulim" pitchFamily="34" charset="-127"/>
              </a:rPr>
            </a:br>
            <a:r>
              <a:rPr lang="en-US" altLang="ko-KR" sz="1000" smtClean="0">
                <a:ea typeface="Gulim" pitchFamily="34" charset="-127"/>
                <a:hlinkClick r:id="rId20"/>
              </a:rPr>
              <a:t>PubMed</a:t>
            </a:r>
            <a:r>
              <a:rPr lang="en-US" altLang="ko-KR" sz="1000" smtClean="0">
                <a:ea typeface="Gulim" pitchFamily="34" charset="-127"/>
              </a:rPr>
              <a:t>   |  </a:t>
            </a:r>
            <a:r>
              <a:rPr lang="en-US" altLang="ko-KR" sz="1000" smtClean="0">
                <a:ea typeface="Gulim" pitchFamily="34" charset="-127"/>
                <a:hlinkClick r:id="rId21"/>
              </a:rPr>
              <a:t>Link to Article</a:t>
            </a:r>
            <a:endParaRPr lang="en-US" altLang="ko-KR" sz="1000" smtClean="0">
              <a:ea typeface="Gulim" pitchFamily="34" charset="-127"/>
            </a:endParaRPr>
          </a:p>
          <a:p>
            <a:pPr>
              <a:lnSpc>
                <a:spcPct val="80000"/>
              </a:lnSpc>
            </a:pPr>
            <a:r>
              <a:rPr lang="en-US" altLang="ko-KR" sz="1000" smtClean="0">
                <a:ea typeface="Gulim" pitchFamily="34" charset="-127"/>
              </a:rPr>
              <a:t>32 </a:t>
            </a:r>
          </a:p>
          <a:p>
            <a:pPr>
              <a:lnSpc>
                <a:spcPct val="80000"/>
              </a:lnSpc>
            </a:pPr>
            <a:r>
              <a:rPr lang="en-US" altLang="ko-KR" sz="1000" smtClean="0">
                <a:ea typeface="Gulim" pitchFamily="34" charset="-127"/>
              </a:rPr>
              <a:t>Hagihara  A, Hasegawa  M, Abe  T, Nagata  T, Wakata  Y, Miyazaki  S.  Prehospital epinephrine use and survival among patients with out-of-hospital cardiac arrest. </a:t>
            </a:r>
            <a:r>
              <a:rPr lang="en-US" altLang="ko-KR" sz="1000" i="1" smtClean="0">
                <a:ea typeface="Gulim" pitchFamily="34" charset="-127"/>
              </a:rPr>
              <a:t>JAMA</a:t>
            </a:r>
            <a:r>
              <a:rPr lang="en-US" altLang="ko-KR" sz="1000" smtClean="0">
                <a:ea typeface="Gulim" pitchFamily="34" charset="-127"/>
              </a:rPr>
              <a:t>. 2012;307(11):1161-1168.</a:t>
            </a:r>
            <a:br>
              <a:rPr lang="en-US" altLang="ko-KR" sz="1000" smtClean="0">
                <a:ea typeface="Gulim" pitchFamily="34" charset="-127"/>
              </a:rPr>
            </a:br>
            <a:r>
              <a:rPr lang="en-US" altLang="ko-KR" sz="1000" smtClean="0">
                <a:ea typeface="Gulim" pitchFamily="34" charset="-127"/>
                <a:hlinkClick r:id="rId22"/>
              </a:rPr>
              <a:t>PubMed</a:t>
            </a:r>
            <a:r>
              <a:rPr lang="en-US" altLang="ko-KR" sz="1000" smtClean="0">
                <a:ea typeface="Gulim" pitchFamily="34" charset="-127"/>
              </a:rPr>
              <a:t>   |  </a:t>
            </a:r>
            <a:r>
              <a:rPr lang="en-US" altLang="ko-KR" sz="1000" smtClean="0">
                <a:ea typeface="Gulim" pitchFamily="34" charset="-127"/>
                <a:hlinkClick r:id="rId23"/>
              </a:rPr>
              <a:t>Link to Article</a:t>
            </a:r>
            <a:endParaRPr lang="pt-BR" sz="1000" smtClean="0"/>
          </a:p>
        </p:txBody>
      </p:sp>
    </p:spTree>
  </p:cSld>
  <p:clrMapOvr>
    <a:masterClrMapping/>
  </p:clrMapOvr>
  <p:transition>
    <p:fade thruBlk="1"/>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3" name="Rectangle 3"/>
          <p:cNvSpPr>
            <a:spLocks noGrp="1"/>
          </p:cNvSpPr>
          <p:nvPr>
            <p:ph type="body" idx="1"/>
          </p:nvPr>
        </p:nvSpPr>
        <p:spPr>
          <a:xfrm>
            <a:off x="0" y="260350"/>
            <a:ext cx="8686800" cy="6858000"/>
          </a:xfrm>
        </p:spPr>
        <p:txBody>
          <a:bodyPr/>
          <a:lstStyle/>
          <a:p>
            <a:pPr>
              <a:lnSpc>
                <a:spcPct val="80000"/>
              </a:lnSpc>
            </a:pPr>
            <a:r>
              <a:rPr lang="en-US" altLang="ko-KR" sz="1500" smtClean="0">
                <a:ea typeface="Gulim" pitchFamily="34" charset="-127"/>
              </a:rPr>
              <a:t>33 </a:t>
            </a:r>
          </a:p>
          <a:p>
            <a:pPr>
              <a:lnSpc>
                <a:spcPct val="80000"/>
              </a:lnSpc>
            </a:pPr>
            <a:r>
              <a:rPr lang="en-US" altLang="ko-KR" sz="1500" smtClean="0">
                <a:ea typeface="Gulim" pitchFamily="34" charset="-127"/>
              </a:rPr>
              <a:t>Nakahara  S, Tomio  J, Takahashi  H,  et al.  Evaluation of pre-hospital administration of adrenaline (epinephrine) by emergency medical services for patients with out of hospital cardiac arrest in Japan: controlled propensity matched retrospective cohort study. </a:t>
            </a:r>
            <a:r>
              <a:rPr lang="en-US" altLang="ko-KR" sz="1500" i="1" smtClean="0">
                <a:ea typeface="Gulim" pitchFamily="34" charset="-127"/>
              </a:rPr>
              <a:t>BMJ</a:t>
            </a:r>
            <a:r>
              <a:rPr lang="en-US" altLang="ko-KR" sz="1500" smtClean="0">
                <a:ea typeface="Gulim" pitchFamily="34" charset="-127"/>
              </a:rPr>
              <a:t>. 2013;347:f6829.</a:t>
            </a:r>
            <a:br>
              <a:rPr lang="en-US" altLang="ko-KR" sz="1500" smtClean="0">
                <a:ea typeface="Gulim" pitchFamily="34" charset="-127"/>
              </a:rPr>
            </a:br>
            <a:r>
              <a:rPr lang="en-US" altLang="ko-KR" sz="1500" smtClean="0">
                <a:ea typeface="Gulim" pitchFamily="34" charset="-127"/>
                <a:hlinkClick r:id="rId2"/>
              </a:rPr>
              <a:t>PubMed</a:t>
            </a:r>
            <a:r>
              <a:rPr lang="en-US" altLang="ko-KR" sz="1500" smtClean="0">
                <a:ea typeface="Gulim" pitchFamily="34" charset="-127"/>
              </a:rPr>
              <a:t>   |  </a:t>
            </a:r>
            <a:r>
              <a:rPr lang="en-US" altLang="ko-KR" sz="1500" smtClean="0">
                <a:ea typeface="Gulim" pitchFamily="34" charset="-127"/>
                <a:hlinkClick r:id="rId3"/>
              </a:rPr>
              <a:t>Link to Article</a:t>
            </a:r>
            <a:endParaRPr lang="en-US" altLang="ko-KR" sz="1500" smtClean="0">
              <a:ea typeface="Gulim" pitchFamily="34" charset="-127"/>
            </a:endParaRPr>
          </a:p>
          <a:p>
            <a:pPr>
              <a:lnSpc>
                <a:spcPct val="80000"/>
              </a:lnSpc>
            </a:pPr>
            <a:r>
              <a:rPr lang="en-US" altLang="ko-KR" sz="1500" smtClean="0">
                <a:ea typeface="Gulim" pitchFamily="34" charset="-127"/>
              </a:rPr>
              <a:t>34 </a:t>
            </a:r>
          </a:p>
          <a:p>
            <a:pPr>
              <a:lnSpc>
                <a:spcPct val="80000"/>
              </a:lnSpc>
            </a:pPr>
            <a:r>
              <a:rPr lang="en-US" altLang="ko-KR" sz="1500" smtClean="0">
                <a:ea typeface="Gulim" pitchFamily="34" charset="-127"/>
              </a:rPr>
              <a:t>Goto  Y, Maeda  T, Goto  Y.  Effects of prehospital epinephrine during out-of-hospital cardiac arrest with initial non-shockable rhythm: an observational cohort study. </a:t>
            </a:r>
            <a:r>
              <a:rPr lang="en-US" altLang="ko-KR" sz="1500" i="1" smtClean="0">
                <a:ea typeface="Gulim" pitchFamily="34" charset="-127"/>
              </a:rPr>
              <a:t>Crit Care</a:t>
            </a:r>
            <a:r>
              <a:rPr lang="en-US" altLang="ko-KR" sz="1500" smtClean="0">
                <a:ea typeface="Gulim" pitchFamily="34" charset="-127"/>
              </a:rPr>
              <a:t>. 2013;17(5):R188.</a:t>
            </a:r>
            <a:br>
              <a:rPr lang="en-US" altLang="ko-KR" sz="1500" smtClean="0">
                <a:ea typeface="Gulim" pitchFamily="34" charset="-127"/>
              </a:rPr>
            </a:br>
            <a:r>
              <a:rPr lang="en-US" altLang="ko-KR" sz="1500" smtClean="0">
                <a:ea typeface="Gulim" pitchFamily="34" charset="-127"/>
                <a:hlinkClick r:id="rId4"/>
              </a:rPr>
              <a:t>PubMed</a:t>
            </a:r>
            <a:r>
              <a:rPr lang="en-US" altLang="ko-KR" sz="1500" smtClean="0">
                <a:ea typeface="Gulim" pitchFamily="34" charset="-127"/>
              </a:rPr>
              <a:t>   |  </a:t>
            </a:r>
            <a:r>
              <a:rPr lang="en-US" altLang="ko-KR" sz="1500" smtClean="0">
                <a:ea typeface="Gulim" pitchFamily="34" charset="-127"/>
                <a:hlinkClick r:id="rId5"/>
              </a:rPr>
              <a:t>Link to Article</a:t>
            </a:r>
            <a:endParaRPr lang="en-US" altLang="ko-KR" sz="1500" smtClean="0">
              <a:ea typeface="Gulim" pitchFamily="34" charset="-127"/>
            </a:endParaRPr>
          </a:p>
          <a:p>
            <a:pPr>
              <a:lnSpc>
                <a:spcPct val="80000"/>
              </a:lnSpc>
            </a:pPr>
            <a:r>
              <a:rPr lang="en-US" altLang="ko-KR" sz="1500" smtClean="0">
                <a:ea typeface="Gulim" pitchFamily="34" charset="-127"/>
              </a:rPr>
              <a:t>35 </a:t>
            </a:r>
          </a:p>
          <a:p>
            <a:pPr>
              <a:lnSpc>
                <a:spcPct val="80000"/>
              </a:lnSpc>
            </a:pPr>
            <a:r>
              <a:rPr lang="en-US" altLang="ko-KR" sz="1500" smtClean="0">
                <a:ea typeface="Gulim" pitchFamily="34" charset="-127"/>
              </a:rPr>
              <a:t>Reynolds  JC, Rittenberger  JC, Menegazzi  JJ.  Drug administration in animal studies of cardiac arrest does not reflect human clinical experience. </a:t>
            </a:r>
            <a:r>
              <a:rPr lang="en-US" altLang="ko-KR" sz="1500" i="1" smtClean="0">
                <a:ea typeface="Gulim" pitchFamily="34" charset="-127"/>
              </a:rPr>
              <a:t>Resuscitation</a:t>
            </a:r>
            <a:r>
              <a:rPr lang="en-US" altLang="ko-KR" sz="1500" smtClean="0">
                <a:ea typeface="Gulim" pitchFamily="34" charset="-127"/>
              </a:rPr>
              <a:t>. 2007;74(1):13-26.</a:t>
            </a:r>
            <a:br>
              <a:rPr lang="en-US" altLang="ko-KR" sz="1500" smtClean="0">
                <a:ea typeface="Gulim" pitchFamily="34" charset="-127"/>
              </a:rPr>
            </a:br>
            <a:r>
              <a:rPr lang="en-US" altLang="ko-KR" sz="1500" smtClean="0">
                <a:ea typeface="Gulim" pitchFamily="34" charset="-127"/>
                <a:hlinkClick r:id="rId6"/>
              </a:rPr>
              <a:t>PubMed</a:t>
            </a:r>
            <a:r>
              <a:rPr lang="en-US" altLang="ko-KR" sz="1500" smtClean="0">
                <a:ea typeface="Gulim" pitchFamily="34" charset="-127"/>
              </a:rPr>
              <a:t>   |  </a:t>
            </a:r>
            <a:r>
              <a:rPr lang="en-US" altLang="ko-KR" sz="1500" smtClean="0">
                <a:ea typeface="Gulim" pitchFamily="34" charset="-127"/>
                <a:hlinkClick r:id="rId7"/>
              </a:rPr>
              <a:t>Link to Article</a:t>
            </a:r>
            <a:endParaRPr lang="en-US" altLang="ko-KR" sz="1500" smtClean="0">
              <a:ea typeface="Gulim" pitchFamily="34" charset="-127"/>
            </a:endParaRPr>
          </a:p>
          <a:p>
            <a:pPr>
              <a:lnSpc>
                <a:spcPct val="80000"/>
              </a:lnSpc>
            </a:pPr>
            <a:r>
              <a:rPr lang="en-US" altLang="ko-KR" sz="1500" smtClean="0">
                <a:ea typeface="Gulim" pitchFamily="34" charset="-127"/>
              </a:rPr>
              <a:t>36 </a:t>
            </a:r>
          </a:p>
          <a:p>
            <a:pPr>
              <a:lnSpc>
                <a:spcPct val="80000"/>
              </a:lnSpc>
            </a:pPr>
            <a:r>
              <a:rPr lang="en-US" altLang="ko-KR" sz="1500" smtClean="0">
                <a:ea typeface="Gulim" pitchFamily="34" charset="-127"/>
              </a:rPr>
              <a:t>Olasveengen  TM.  Adrenaline for out of hospital cardiac arrest? </a:t>
            </a:r>
            <a:r>
              <a:rPr lang="pt-BR" altLang="ko-KR" sz="1500" i="1" smtClean="0">
                <a:ea typeface="Gulim" pitchFamily="34" charset="-127"/>
              </a:rPr>
              <a:t>BMJ</a:t>
            </a:r>
            <a:r>
              <a:rPr lang="pt-BR" altLang="ko-KR" sz="1500" smtClean="0">
                <a:ea typeface="Gulim" pitchFamily="34" charset="-127"/>
              </a:rPr>
              <a:t>. 2013;347:f7268.</a:t>
            </a:r>
            <a:br>
              <a:rPr lang="pt-BR" altLang="ko-KR" sz="1500" smtClean="0">
                <a:ea typeface="Gulim" pitchFamily="34" charset="-127"/>
              </a:rPr>
            </a:br>
            <a:r>
              <a:rPr lang="pt-BR" altLang="ko-KR" sz="1500" smtClean="0">
                <a:ea typeface="Gulim" pitchFamily="34" charset="-127"/>
                <a:hlinkClick r:id="rId8"/>
              </a:rPr>
              <a:t>PubMed</a:t>
            </a:r>
            <a:r>
              <a:rPr lang="pt-BR" altLang="ko-KR" sz="1500" smtClean="0">
                <a:ea typeface="Gulim" pitchFamily="34" charset="-127"/>
              </a:rPr>
              <a:t>   |  </a:t>
            </a:r>
            <a:r>
              <a:rPr lang="pt-BR" altLang="ko-KR" sz="1500" smtClean="0">
                <a:ea typeface="Gulim" pitchFamily="34" charset="-127"/>
                <a:hlinkClick r:id="rId9"/>
              </a:rPr>
              <a:t>Link to Article</a:t>
            </a:r>
            <a:endParaRPr lang="pt-BR" altLang="ko-KR" sz="1500" smtClean="0">
              <a:ea typeface="Gulim" pitchFamily="34" charset="-127"/>
            </a:endParaRPr>
          </a:p>
          <a:p>
            <a:pPr>
              <a:lnSpc>
                <a:spcPct val="80000"/>
              </a:lnSpc>
            </a:pPr>
            <a:r>
              <a:rPr lang="pt-BR" altLang="ko-KR" sz="1500" smtClean="0">
                <a:ea typeface="Gulim" pitchFamily="34" charset="-127"/>
              </a:rPr>
              <a:t>37 </a:t>
            </a:r>
          </a:p>
          <a:p>
            <a:pPr>
              <a:lnSpc>
                <a:spcPct val="80000"/>
              </a:lnSpc>
            </a:pPr>
            <a:r>
              <a:rPr lang="pt-BR" altLang="ko-KR" sz="1500" smtClean="0">
                <a:ea typeface="Gulim" pitchFamily="34" charset="-127"/>
              </a:rPr>
              <a:t>Olasveengen  TM, Sunde  K, Brunborg  C, Thowsen  J, Steen  PA, Wik  L.  Intravenous drug administration during out-of-hospital cardiac arrest: a randomized trial. </a:t>
            </a:r>
            <a:r>
              <a:rPr lang="en-US" altLang="ko-KR" sz="1500" i="1" smtClean="0">
                <a:ea typeface="Gulim" pitchFamily="34" charset="-127"/>
              </a:rPr>
              <a:t>JAMA</a:t>
            </a:r>
            <a:r>
              <a:rPr lang="en-US" altLang="ko-KR" sz="1500" smtClean="0">
                <a:ea typeface="Gulim" pitchFamily="34" charset="-127"/>
              </a:rPr>
              <a:t>. 2009;302(20):2222-2229.</a:t>
            </a:r>
            <a:br>
              <a:rPr lang="en-US" altLang="ko-KR" sz="1500" smtClean="0">
                <a:ea typeface="Gulim" pitchFamily="34" charset="-127"/>
              </a:rPr>
            </a:br>
            <a:r>
              <a:rPr lang="en-US" altLang="ko-KR" sz="1500" smtClean="0">
                <a:ea typeface="Gulim" pitchFamily="34" charset="-127"/>
                <a:hlinkClick r:id="rId10"/>
              </a:rPr>
              <a:t>PubMed</a:t>
            </a:r>
            <a:r>
              <a:rPr lang="en-US" altLang="ko-KR" sz="1500" smtClean="0">
                <a:ea typeface="Gulim" pitchFamily="34" charset="-127"/>
              </a:rPr>
              <a:t>   |  </a:t>
            </a:r>
            <a:r>
              <a:rPr lang="en-US" altLang="ko-KR" sz="1500" smtClean="0">
                <a:ea typeface="Gulim" pitchFamily="34" charset="-127"/>
                <a:hlinkClick r:id="rId11"/>
              </a:rPr>
              <a:t>Link to Article</a:t>
            </a:r>
            <a:endParaRPr lang="en-US" altLang="ko-KR" sz="1500" smtClean="0">
              <a:ea typeface="Gulim" pitchFamily="34" charset="-127"/>
            </a:endParaRPr>
          </a:p>
          <a:p>
            <a:pPr>
              <a:lnSpc>
                <a:spcPct val="80000"/>
              </a:lnSpc>
            </a:pPr>
            <a:r>
              <a:rPr lang="en-US" altLang="ko-KR" sz="1500" smtClean="0">
                <a:ea typeface="Gulim" pitchFamily="34" charset="-127"/>
              </a:rPr>
              <a:t>38 </a:t>
            </a:r>
          </a:p>
          <a:p>
            <a:pPr>
              <a:lnSpc>
                <a:spcPct val="80000"/>
              </a:lnSpc>
            </a:pPr>
            <a:r>
              <a:rPr lang="en-US" altLang="ko-KR" sz="1500" smtClean="0">
                <a:ea typeface="Gulim" pitchFamily="34" charset="-127"/>
              </a:rPr>
              <a:t>Callaway  CW.  Questioning the use of epinephrine to treat cardiac arrest. </a:t>
            </a:r>
            <a:r>
              <a:rPr lang="en-US" altLang="ko-KR" sz="1500" i="1" smtClean="0">
                <a:ea typeface="Gulim" pitchFamily="34" charset="-127"/>
              </a:rPr>
              <a:t>JAMA</a:t>
            </a:r>
            <a:r>
              <a:rPr lang="en-US" altLang="ko-KR" sz="1500" smtClean="0">
                <a:ea typeface="Gulim" pitchFamily="34" charset="-127"/>
              </a:rPr>
              <a:t>. 2012;307(11):1198-1200.</a:t>
            </a:r>
            <a:br>
              <a:rPr lang="en-US" altLang="ko-KR" sz="1500" smtClean="0">
                <a:ea typeface="Gulim" pitchFamily="34" charset="-127"/>
              </a:rPr>
            </a:br>
            <a:r>
              <a:rPr lang="en-US" altLang="ko-KR" sz="1500" smtClean="0">
                <a:ea typeface="Gulim" pitchFamily="34" charset="-127"/>
                <a:hlinkClick r:id="rId12"/>
              </a:rPr>
              <a:t>PubMed</a:t>
            </a:r>
            <a:r>
              <a:rPr lang="en-US" altLang="ko-KR" sz="1500" smtClean="0">
                <a:ea typeface="Gulim" pitchFamily="34" charset="-127"/>
              </a:rPr>
              <a:t>   |  </a:t>
            </a:r>
            <a:r>
              <a:rPr lang="en-US" altLang="ko-KR" sz="1500" smtClean="0">
                <a:ea typeface="Gulim" pitchFamily="34" charset="-127"/>
                <a:hlinkClick r:id="rId13"/>
              </a:rPr>
              <a:t>Link to Article</a:t>
            </a:r>
            <a:endParaRPr lang="en-US" altLang="ko-KR" sz="1500" smtClean="0">
              <a:ea typeface="Gulim" pitchFamily="34" charset="-127"/>
            </a:endParaRPr>
          </a:p>
          <a:p>
            <a:pPr>
              <a:lnSpc>
                <a:spcPct val="80000"/>
              </a:lnSpc>
            </a:pPr>
            <a:r>
              <a:rPr lang="en-US" altLang="ko-KR" sz="1500" smtClean="0">
                <a:ea typeface="Gulim" pitchFamily="34" charset="-127"/>
              </a:rPr>
              <a:t>39 </a:t>
            </a:r>
          </a:p>
          <a:p>
            <a:pPr>
              <a:lnSpc>
                <a:spcPct val="80000"/>
              </a:lnSpc>
            </a:pPr>
            <a:r>
              <a:rPr lang="en-US" altLang="ko-KR" sz="1500" smtClean="0">
                <a:ea typeface="Gulim" pitchFamily="34" charset="-127"/>
              </a:rPr>
              <a:t>Chan  PS, Krumholz  HM, Nichol  G, Nallamothu  BK; American Heart Association National Registry of Cardiopulmonary Resuscitation Investigators.  Delayed time to defibrillation after in-hospital cardiac arrest. </a:t>
            </a:r>
            <a:r>
              <a:rPr lang="en-US" altLang="ko-KR" sz="1500" i="1" smtClean="0">
                <a:ea typeface="Gulim" pitchFamily="34" charset="-127"/>
              </a:rPr>
              <a:t>N Engl J Med</a:t>
            </a:r>
            <a:r>
              <a:rPr lang="en-US" altLang="ko-KR" sz="1500" smtClean="0">
                <a:ea typeface="Gulim" pitchFamily="34" charset="-127"/>
              </a:rPr>
              <a:t>. 2008;358(1):9-17.</a:t>
            </a:r>
            <a:br>
              <a:rPr lang="en-US" altLang="ko-KR" sz="1500" smtClean="0">
                <a:ea typeface="Gulim" pitchFamily="34" charset="-127"/>
              </a:rPr>
            </a:br>
            <a:r>
              <a:rPr lang="en-US" altLang="ko-KR" sz="1500" smtClean="0">
                <a:ea typeface="Gulim" pitchFamily="34" charset="-127"/>
                <a:hlinkClick r:id="rId14"/>
              </a:rPr>
              <a:t>PubMed</a:t>
            </a:r>
            <a:r>
              <a:rPr lang="en-US" altLang="ko-KR" sz="1500" smtClean="0">
                <a:ea typeface="Gulim" pitchFamily="34" charset="-127"/>
              </a:rPr>
              <a:t>   |  </a:t>
            </a:r>
            <a:r>
              <a:rPr lang="en-US" altLang="ko-KR" sz="1500" smtClean="0">
                <a:ea typeface="Gulim" pitchFamily="34" charset="-127"/>
                <a:hlinkClick r:id="rId15"/>
              </a:rPr>
              <a:t>Link to Article</a:t>
            </a:r>
            <a:endParaRPr lang="pt-BR" sz="1500" smtClean="0"/>
          </a:p>
        </p:txBody>
      </p:sp>
    </p:spTree>
  </p:cSld>
  <p:clrMapOvr>
    <a:masterClrMapping/>
  </p:clrMapOvr>
  <p:transition>
    <p:fade thruBlk="1"/>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Título 1"/>
          <p:cNvPicPr>
            <a:picLocks noGrp="1" noChangeArrowheads="1"/>
          </p:cNvPicPr>
          <p:nvPr>
            <p:ph type="ctrTitle"/>
          </p:nvPr>
        </p:nvPicPr>
        <p:blipFill>
          <a:blip r:embed="rId2"/>
          <a:srcRect/>
          <a:stretch>
            <a:fillRect/>
          </a:stretch>
        </p:blipFill>
        <p:spPr>
          <a:xfrm>
            <a:off x="493713" y="-920750"/>
            <a:ext cx="8308975" cy="1901825"/>
          </a:xfrm>
        </p:spPr>
      </p:pic>
      <p:sp>
        <p:nvSpPr>
          <p:cNvPr id="32771" name="Subtítulo 2"/>
          <p:cNvSpPr>
            <a:spLocks noGrp="1"/>
          </p:cNvSpPr>
          <p:nvPr>
            <p:ph type="subTitle" idx="1"/>
          </p:nvPr>
        </p:nvSpPr>
        <p:spPr>
          <a:xfrm>
            <a:off x="468313" y="5105400"/>
            <a:ext cx="7854950" cy="1752600"/>
          </a:xfrm>
        </p:spPr>
        <p:txBody>
          <a:bodyPr/>
          <a:lstStyle/>
          <a:p>
            <a:pPr marR="0" eaLnBrk="1" hangingPunct="1"/>
            <a:r>
              <a:rPr lang="pt-BR" smtClean="0"/>
              <a:t>Drs. Joaquim (R4 em UTI Pediátrica), Luciana Meister, Roberto Farias (R3 em UTI Pediátrica)</a:t>
            </a:r>
          </a:p>
          <a:p>
            <a:pPr marR="0" eaLnBrk="1" hangingPunct="1"/>
            <a:endParaRPr lang="pt-BR" smtClean="0"/>
          </a:p>
        </p:txBody>
      </p:sp>
      <p:pic>
        <p:nvPicPr>
          <p:cNvPr id="5122" name="Picture 2" descr="C:\Users\ROBERTO JUNIOR\Downloads\IMG_1594.JPG"/>
          <p:cNvPicPr>
            <a:picLocks noChangeAspect="1" noChangeArrowheads="1"/>
          </p:cNvPicPr>
          <p:nvPr/>
        </p:nvPicPr>
        <p:blipFill>
          <a:blip r:embed="rId3"/>
          <a:srcRect/>
          <a:stretch>
            <a:fillRect/>
          </a:stretch>
        </p:blipFill>
        <p:spPr bwMode="auto">
          <a:xfrm>
            <a:off x="611188" y="908050"/>
            <a:ext cx="8004175" cy="8729663"/>
          </a:xfrm>
          <a:prstGeom prst="rect">
            <a:avLst/>
          </a:prstGeom>
          <a:noFill/>
        </p:spPr>
      </p:pic>
    </p:spTree>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5122"/>
                                        </p:tgtEl>
                                        <p:attrNameLst>
                                          <p:attrName>style.visibility</p:attrName>
                                        </p:attrNameLst>
                                      </p:cBhvr>
                                      <p:to>
                                        <p:strVal val="visible"/>
                                      </p:to>
                                    </p:set>
                                    <p:animEffect transition="in" filter="fade">
                                      <p:cBhvr>
                                        <p:cTn id="7" dur="5000"/>
                                        <p:tgtEl>
                                          <p:spTgt spid="51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uxo">
  <a:themeElements>
    <a:clrScheme name="Cívico">
      <a:dk1>
        <a:sysClr val="windowText" lastClr="000000"/>
      </a:dk1>
      <a:lt1>
        <a:sysClr val="window" lastClr="FFFFFF"/>
      </a:lt1>
      <a:dk2>
        <a:srgbClr val="646B86"/>
      </a:dk2>
      <a:lt2>
        <a:srgbClr val="C5D1D7"/>
      </a:lt2>
      <a:accent1>
        <a:srgbClr val="D16349"/>
      </a:accent1>
      <a:accent2>
        <a:srgbClr val="CCB400"/>
      </a:accent2>
      <a:accent3>
        <a:srgbClr val="8CADAE"/>
      </a:accent3>
      <a:accent4>
        <a:srgbClr val="8C7B70"/>
      </a:accent4>
      <a:accent5>
        <a:srgbClr val="8FB08C"/>
      </a:accent5>
      <a:accent6>
        <a:srgbClr val="D19049"/>
      </a:accent6>
      <a:hlink>
        <a:srgbClr val="00A3D6"/>
      </a:hlink>
      <a:folHlink>
        <a:srgbClr val="694F07"/>
      </a:folHlink>
    </a:clrScheme>
    <a:fontScheme name="Fluxo">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uxo">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Cívico">
    <a:dk1>
      <a:sysClr val="windowText" lastClr="000000"/>
    </a:dk1>
    <a:lt1>
      <a:sysClr val="window" lastClr="FFFFFF"/>
    </a:lt1>
    <a:dk2>
      <a:srgbClr val="646B86"/>
    </a:dk2>
    <a:lt2>
      <a:srgbClr val="C5D1D7"/>
    </a:lt2>
    <a:accent1>
      <a:srgbClr val="D16349"/>
    </a:accent1>
    <a:accent2>
      <a:srgbClr val="CCB400"/>
    </a:accent2>
    <a:accent3>
      <a:srgbClr val="8CADAE"/>
    </a:accent3>
    <a:accent4>
      <a:srgbClr val="8C7B70"/>
    </a:accent4>
    <a:accent5>
      <a:srgbClr val="8FB08C"/>
    </a:accent5>
    <a:accent6>
      <a:srgbClr val="D19049"/>
    </a:accent6>
    <a:hlink>
      <a:srgbClr val="00A3D6"/>
    </a:hlink>
    <a:folHlink>
      <a:srgbClr val="694F07"/>
    </a:folHlink>
  </a:clrScheme>
</a:themeOverride>
</file>

<file path=ppt/theme/themeOverride2.xml><?xml version="1.0" encoding="utf-8"?>
<a:themeOverride xmlns:a="http://schemas.openxmlformats.org/drawingml/2006/main">
  <a:clrScheme name="Cívico">
    <a:dk1>
      <a:sysClr val="windowText" lastClr="000000"/>
    </a:dk1>
    <a:lt1>
      <a:sysClr val="window" lastClr="FFFFFF"/>
    </a:lt1>
    <a:dk2>
      <a:srgbClr val="646B86"/>
    </a:dk2>
    <a:lt2>
      <a:srgbClr val="C5D1D7"/>
    </a:lt2>
    <a:accent1>
      <a:srgbClr val="D16349"/>
    </a:accent1>
    <a:accent2>
      <a:srgbClr val="CCB400"/>
    </a:accent2>
    <a:accent3>
      <a:srgbClr val="8CADAE"/>
    </a:accent3>
    <a:accent4>
      <a:srgbClr val="8C7B70"/>
    </a:accent4>
    <a:accent5>
      <a:srgbClr val="8FB08C"/>
    </a:accent5>
    <a:accent6>
      <a:srgbClr val="D19049"/>
    </a:accent6>
    <a:hlink>
      <a:srgbClr val="00A3D6"/>
    </a:hlink>
    <a:folHlink>
      <a:srgbClr val="694F07"/>
    </a:folHlink>
  </a:clrScheme>
</a:themeOverride>
</file>

<file path=docProps/app.xml><?xml version="1.0" encoding="utf-8"?>
<Properties xmlns="http://schemas.openxmlformats.org/officeDocument/2006/extended-properties" xmlns:vt="http://schemas.openxmlformats.org/officeDocument/2006/docPropsVTypes">
  <Template>Flow</Template>
  <TotalTime>803</TotalTime>
  <Words>3547</Words>
  <Application>Microsoft Office PowerPoint</Application>
  <PresentationFormat>Apresentação na tela (4:3)</PresentationFormat>
  <Paragraphs>227</Paragraphs>
  <Slides>33</Slides>
  <Notes>9</Notes>
  <HiddenSlides>0</HiddenSlides>
  <MMClips>0</MMClips>
  <ScaleCrop>false</ScaleCrop>
  <HeadingPairs>
    <vt:vector size="4" baseType="variant">
      <vt:variant>
        <vt:lpstr>Tema</vt:lpstr>
      </vt:variant>
      <vt:variant>
        <vt:i4>1</vt:i4>
      </vt:variant>
      <vt:variant>
        <vt:lpstr>Títulos de slides</vt:lpstr>
      </vt:variant>
      <vt:variant>
        <vt:i4>33</vt:i4>
      </vt:variant>
    </vt:vector>
  </HeadingPairs>
  <TitlesOfParts>
    <vt:vector size="34" baseType="lpstr">
      <vt:lpstr>Fluxo</vt:lpstr>
      <vt:lpstr>Slide 1</vt:lpstr>
      <vt:lpstr>Slide 2</vt:lpstr>
      <vt:lpstr>Introdução</vt:lpstr>
      <vt:lpstr>Introdução</vt:lpstr>
      <vt:lpstr>        HIPÓTESE DO ESTUDO</vt:lpstr>
      <vt:lpstr>Slide 6</vt:lpstr>
      <vt:lpstr>Métodos</vt:lpstr>
      <vt:lpstr>Métodos</vt:lpstr>
      <vt:lpstr>Métodos</vt:lpstr>
      <vt:lpstr>Métodos</vt:lpstr>
      <vt:lpstr>Métodos</vt:lpstr>
      <vt:lpstr>Métodos</vt:lpstr>
      <vt:lpstr>Métodos</vt:lpstr>
      <vt:lpstr>Slide 14</vt:lpstr>
      <vt:lpstr>Resultados</vt:lpstr>
      <vt:lpstr>Resultados</vt:lpstr>
      <vt:lpstr>Resultados</vt:lpstr>
      <vt:lpstr>Resultados</vt:lpstr>
      <vt:lpstr>Slide 19</vt:lpstr>
      <vt:lpstr>Discussão</vt:lpstr>
      <vt:lpstr>Discussão</vt:lpstr>
      <vt:lpstr>Discussão</vt:lpstr>
      <vt:lpstr>Discussão</vt:lpstr>
      <vt:lpstr>Discussão</vt:lpstr>
      <vt:lpstr>Discussão</vt:lpstr>
      <vt:lpstr>Slide 26</vt:lpstr>
      <vt:lpstr>Conclusão</vt:lpstr>
      <vt:lpstr>Slide 28</vt:lpstr>
      <vt:lpstr>Slide 29</vt:lpstr>
      <vt:lpstr>Slide 30</vt:lpstr>
      <vt:lpstr>Slide 31</vt:lpstr>
      <vt:lpstr>Slide 32</vt:lpstr>
      <vt:lpstr>Slide 33</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ROBERTO JUNIOR</dc:creator>
  <cp:lastModifiedBy>Paulo</cp:lastModifiedBy>
  <cp:revision>9</cp:revision>
  <dcterms:created xsi:type="dcterms:W3CDTF">2015-10-18T15:59:17Z</dcterms:created>
  <dcterms:modified xsi:type="dcterms:W3CDTF">2015-12-27T13:06:48Z</dcterms:modified>
</cp:coreProperties>
</file>