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2"/>
  </p:notesMasterIdLst>
  <p:sldIdLst>
    <p:sldId id="256" r:id="rId2"/>
    <p:sldId id="274" r:id="rId3"/>
    <p:sldId id="275" r:id="rId4"/>
    <p:sldId id="276" r:id="rId5"/>
    <p:sldId id="290" r:id="rId6"/>
    <p:sldId id="277" r:id="rId7"/>
    <p:sldId id="278" r:id="rId8"/>
    <p:sldId id="279" r:id="rId9"/>
    <p:sldId id="280" r:id="rId10"/>
    <p:sldId id="291" r:id="rId11"/>
    <p:sldId id="282" r:id="rId12"/>
    <p:sldId id="283" r:id="rId13"/>
    <p:sldId id="284" r:id="rId14"/>
    <p:sldId id="285" r:id="rId15"/>
    <p:sldId id="286" r:id="rId16"/>
    <p:sldId id="287" r:id="rId17"/>
    <p:sldId id="288" r:id="rId18"/>
    <p:sldId id="257" r:id="rId19"/>
    <p:sldId id="258" r:id="rId20"/>
    <p:sldId id="259" r:id="rId21"/>
    <p:sldId id="264" r:id="rId22"/>
    <p:sldId id="265" r:id="rId23"/>
    <p:sldId id="266" r:id="rId24"/>
    <p:sldId id="262" r:id="rId25"/>
    <p:sldId id="267" r:id="rId26"/>
    <p:sldId id="268" r:id="rId27"/>
    <p:sldId id="269" r:id="rId28"/>
    <p:sldId id="263" r:id="rId29"/>
    <p:sldId id="270" r:id="rId30"/>
    <p:sldId id="271" r:id="rId31"/>
    <p:sldId id="261" r:id="rId32"/>
    <p:sldId id="272" r:id="rId33"/>
    <p:sldId id="292" r:id="rId34"/>
    <p:sldId id="293" r:id="rId35"/>
    <p:sldId id="299" r:id="rId36"/>
    <p:sldId id="294" r:id="rId37"/>
    <p:sldId id="295" r:id="rId38"/>
    <p:sldId id="297" r:id="rId39"/>
    <p:sldId id="298" r:id="rId40"/>
    <p:sldId id="300" r:id="rId41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0000"/>
    <a:srgbClr val="0033CC"/>
    <a:srgbClr val="FF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526" autoAdjust="0"/>
  </p:normalViewPr>
  <p:slideViewPr>
    <p:cSldViewPr snapToGrid="0">
      <p:cViewPr>
        <p:scale>
          <a:sx n="86" d="100"/>
          <a:sy n="86" d="100"/>
        </p:scale>
        <p:origin x="-547" y="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395C1AD-28FD-42D1-B270-5A0E382C5B4B}" type="datetimeFigureOut">
              <a:rPr lang="pt-BR"/>
              <a:pPr>
                <a:defRPr/>
              </a:pPr>
              <a:t>30/08/2023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D4CD9F2-4C4A-4467-B405-9B024D2E8A0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Publicado em outubro de 2021.</a:t>
            </a:r>
          </a:p>
        </p:txBody>
      </p:sp>
      <p:sp>
        <p:nvSpPr>
          <p:cNvPr id="15363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6D2829D-D784-43AC-8B5E-B4B67CF5D977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Porque por mais que nos últimos anos tenha ocorrido um avanço importante no suporte respiratório e com isso melhora a sobrevida dentro da neonatologia, o mesmo grau de melhora não foi visto em certos desfechos com a DBP. </a:t>
            </a:r>
          </a:p>
        </p:txBody>
      </p:sp>
      <p:sp>
        <p:nvSpPr>
          <p:cNvPr id="19459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F5C0382-79D4-4B4A-ACBF-6F6D6F1F685A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NAVA: cateter oral ou nasogástrico, vai medir a atividade elétrica do diafragma do paciente. Permite que o bebe inicie o suporte da inspiração e termine a inspiração. Com isso pressões mais baixas são aplicadas. </a:t>
            </a:r>
          </a:p>
          <a:p>
            <a:pPr eaLnBrk="1" hangingPunct="1">
              <a:spcBef>
                <a:spcPct val="0"/>
              </a:spcBef>
            </a:pPr>
            <a:r>
              <a:rPr lang="pt-BR" smtClean="0"/>
              <a:t>PAV: sincroniza a pressão de suporte com a demanda respiratória do paciente. </a:t>
            </a:r>
          </a:p>
        </p:txBody>
      </p:sp>
      <p:sp>
        <p:nvSpPr>
          <p:cNvPr id="30723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5C08B52-32B3-4A39-896E-740F3B4E1CC3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/>
          <p:nvPr/>
        </p:nvSpPr>
        <p:spPr>
          <a:xfrm>
            <a:off x="0" y="0"/>
            <a:ext cx="12192000" cy="4572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Oval 5"/>
          <p:cNvSpPr/>
          <p:nvPr/>
        </p:nvSpPr>
        <p:spPr>
          <a:xfrm>
            <a:off x="0" y="0"/>
            <a:ext cx="12192000" cy="4572000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7"/>
          <p:cNvCxnSpPr/>
          <p:nvPr/>
        </p:nvCxnSpPr>
        <p:spPr>
          <a:xfrm flipV="1">
            <a:off x="8386763" y="5264150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/>
          <a:lstStyle>
            <a:lvl1pPr algn="r">
              <a:defRPr sz="5000" spc="200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F172EE04-1656-43B8-8845-A60BF2475C8A}" type="datetimeFigureOut">
              <a:rPr lang="en-US"/>
              <a:pPr>
                <a:defRPr/>
              </a:pPr>
              <a:t>8/30/2023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E9F977-2D86-4AA1-8ADA-1BE1BBD72F1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72478-9766-4B72-AB7B-BA0EFE7A943A}" type="datetimeFigureOut">
              <a:rPr lang="en-US"/>
              <a:pPr>
                <a:defRPr/>
              </a:pPr>
              <a:t>8/30/2023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FEF702-C530-4A3E-9665-0238A0ACA11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/>
          <p:nvPr/>
        </p:nvSpPr>
        <p:spPr>
          <a:xfrm>
            <a:off x="0" y="0"/>
            <a:ext cx="12192000" cy="4572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Oval 5"/>
          <p:cNvSpPr/>
          <p:nvPr/>
        </p:nvSpPr>
        <p:spPr>
          <a:xfrm>
            <a:off x="0" y="0"/>
            <a:ext cx="12192000" cy="4572000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7"/>
          <p:cNvCxnSpPr/>
          <p:nvPr/>
        </p:nvCxnSpPr>
        <p:spPr>
          <a:xfrm flipV="1">
            <a:off x="8386763" y="5264150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/>
          <a:lstStyle>
            <a:lvl1pPr algn="r">
              <a:defRPr sz="5000" b="0" spc="200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E2F06F-F3DE-4B35-A52B-B925B908BF70}" type="datetimeFigureOut">
              <a:rPr lang="en-US"/>
              <a:pPr>
                <a:defRPr/>
              </a:pPr>
              <a:t>8/30/2023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4C4969-A7C8-40BE-B9AF-FACAB6D1418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CA4E68-6E25-4F03-8C97-8F395AF6B272}" type="datetimeFigureOut">
              <a:rPr lang="en-US"/>
              <a:pPr>
                <a:defRPr/>
              </a:pPr>
              <a:t>8/30/2023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3AC17F-75B5-434F-912F-48C8812ABA0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67523C-84A1-4E00-8FDF-581995330679}" type="datetimeFigureOut">
              <a:rPr lang="en-US"/>
              <a:pPr>
                <a:defRPr/>
              </a:pPr>
              <a:t>8/30/2023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61E1EA-A6BF-46AD-BB1A-B0D11399101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E5D50-F3EC-48AF-96EF-197C48BB0A09}" type="datetimeFigureOut">
              <a:rPr lang="en-US"/>
              <a:pPr>
                <a:defRPr/>
              </a:pPr>
              <a:t>8/30/2023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B6628F-9294-45AF-BE5E-7D4BF568319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C1421-FBDA-43D0-AB3B-9440C67290D7}" type="datetimeFigureOut">
              <a:rPr lang="en-US"/>
              <a:pPr>
                <a:defRPr/>
              </a:pPr>
              <a:t>8/30/2023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088B4-B52F-4ECE-8717-9DDD072C61E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6224FA-72AC-4F3D-A722-EDF0ED9D1C8E}" type="datetimeFigureOut">
              <a:rPr lang="en-US"/>
              <a:pPr>
                <a:defRPr/>
              </a:pPr>
              <a:t>8/30/2023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A9739D-27A2-414E-AEFA-C9F741B6F5E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7"/>
          <p:cNvCxnSpPr/>
          <p:nvPr/>
        </p:nvCxnSpPr>
        <p:spPr>
          <a:xfrm flipV="1">
            <a:off x="8386763" y="5264150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/>
          <a:lstStyle>
            <a:lvl1pPr algn="r">
              <a:defRPr sz="5000" spc="200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19A8E1-FCA6-47E6-9682-34CCB99BF40D}" type="datetimeFigureOut">
              <a:rPr lang="en-US"/>
              <a:pPr>
                <a:defRPr/>
              </a:pPr>
              <a:t>8/30/2023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A0280-8F4D-4B49-97FB-D07586E3AE0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48D27-4B7B-4463-8F59-59D8FEBF7BC0}" type="datetimeFigureOut">
              <a:rPr lang="en-US"/>
              <a:pPr>
                <a:defRPr/>
              </a:pPr>
              <a:t>8/30/2023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E18780-9607-4E12-A5C6-510BCCF1116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 rot="5400000" flipV="1">
            <a:off x="10058400" y="58738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81E2AF-D126-4C19-A9C5-285BB45A5451}" type="datetimeFigureOut">
              <a:rPr lang="en-US"/>
              <a:pPr>
                <a:defRPr/>
              </a:pPr>
              <a:t>8/30/2023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345AA-1184-487E-B7BE-CFCC75A194C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3938" y="585788"/>
            <a:ext cx="9720262" cy="1498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23938" y="2286000"/>
            <a:ext cx="9720262" cy="402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3938" y="6470650"/>
            <a:ext cx="2154237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+mn-cs"/>
              </a:defRPr>
            </a:lvl1pPr>
          </a:lstStyle>
          <a:p>
            <a:pPr>
              <a:defRPr/>
            </a:pPr>
            <a:fld id="{11C0EE57-B883-4562-86C8-4365B3B6571A}" type="datetimeFigureOut">
              <a:rPr lang="en-US"/>
              <a:pPr>
                <a:defRPr/>
              </a:pPr>
              <a:t>8/30/2023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3463" y="6470650"/>
            <a:ext cx="5900737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863" y="6470650"/>
            <a:ext cx="973137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+mn-cs"/>
              </a:defRPr>
            </a:lvl1pPr>
          </a:lstStyle>
          <a:p>
            <a:pPr>
              <a:defRPr/>
            </a:pPr>
            <a:fld id="{83804CF7-FDA4-4770-A117-68A7F45AA57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7088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61" r:id="rId3"/>
    <p:sldLayoutId id="2147483658" r:id="rId4"/>
    <p:sldLayoutId id="2147483657" r:id="rId5"/>
    <p:sldLayoutId id="2147483656" r:id="rId6"/>
    <p:sldLayoutId id="2147483662" r:id="rId7"/>
    <p:sldLayoutId id="2147483655" r:id="rId8"/>
    <p:sldLayoutId id="2147483663" r:id="rId9"/>
    <p:sldLayoutId id="2147483654" r:id="rId10"/>
    <p:sldLayoutId id="2147483664" r:id="rId11"/>
  </p:sldLayoutIdLst>
  <p:txStyles>
    <p:titleStyle>
      <a:lvl1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 kern="1200" cap="all" spc="100">
          <a:solidFill>
            <a:srgbClr val="0D0D0D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2pPr>
      <a:lvl3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3pPr>
      <a:lvl4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4pPr>
      <a:lvl5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5pPr>
      <a:lvl6pPr marL="457200" algn="l" rtl="0" fontAlgn="base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6pPr>
      <a:lvl7pPr marL="914400" algn="l" rtl="0" fontAlgn="base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7pPr>
      <a:lvl8pPr marL="1371600" algn="l" rtl="0" fontAlgn="base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8pPr>
      <a:lvl9pPr marL="1828800" algn="l" rtl="0" fontAlgn="base">
        <a:lnSpc>
          <a:spcPct val="80000"/>
        </a:lnSpc>
        <a:spcBef>
          <a:spcPct val="0"/>
        </a:spcBef>
        <a:spcAft>
          <a:spcPct val="0"/>
        </a:spcAft>
        <a:defRPr sz="5000">
          <a:solidFill>
            <a:srgbClr val="0D0D0D"/>
          </a:solidFill>
          <a:latin typeface="Tw Cen MT Condensed" pitchFamily="34" charset="0"/>
        </a:defRPr>
      </a:lvl9pPr>
    </p:titleStyle>
    <p:bodyStyle>
      <a:lvl1pPr marL="90488" indent="-90488" algn="l" rtl="0" eaLnBrk="0" fontAlgn="base" hangingPunct="0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13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447675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3725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6288" indent="-136525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emf"/><Relationship Id="rId5" Type="http://schemas.openxmlformats.org/officeDocument/2006/relationships/image" Target="../media/image2.jpeg"/><Relationship Id="rId4" Type="http://schemas.openxmlformats.org/officeDocument/2006/relationships/hyperlink" Target="https://pubmed.ncbi.nlm.nih.gov/34682148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mc/articles/PMC8535019/figure/children-08-00883-f001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16/S2213-2600(15)00204-0" TargetMode="External"/><Relationship Id="rId2" Type="http://schemas.openxmlformats.org/officeDocument/2006/relationships/hyperlink" Target="https://pubmed.ncbi.nlm.nih.gov/26088180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scholar.google.com/scholar_lookup?journal=Lancet+Respir.+Med.&amp;title=Permissive+Hypercapnia+in+Extremely+Low+Birthweight+Infants+(PHELBI):+A+Randomised+Controlled+Multicentre+Trial&amp;author=U.H.+Thome&amp;author=O.+Genzel-Boroviczeny&amp;author=B.+Bohnhorst&amp;author=M.+Schmid&amp;author=H.+Fuchs&amp;volume=3&amp;publication_year=2015&amp;pages=534-543&amp;pmid=26088180&amp;doi=10.1016/S2213-2600(15)00204-0&amp;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pubmed.ncbi.nlm.nih.gov/33970483" TargetMode="External"/><Relationship Id="rId2" Type="http://schemas.openxmlformats.org/officeDocument/2006/relationships/hyperlink" Target="https://www.ncbi.nlm.nih.gov/pmc/articles/PMC8109227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scholar.google.com/scholar_lookup?journal=Cochrane+Database+Syst.+Rev.&amp;title=Surfactant+Therapy+via+Thin+Catheter+in+Preterm+Infants+with+or+at+Risk+of+Respiratory+Distress+Syndrome&amp;author=M.E.+Abdel-Latif&amp;author=P.G.+Davis&amp;author=K.I.+Wheeler&amp;author=A.G.+De+Paoli&amp;author=P.A.+Dargaville&amp;volume=5&amp;publication_year=2021&amp;pages=CD011672&amp;pmid=33970483&amp;doi=10.1002/14651858.CD011672.pub2&amp;" TargetMode="External"/><Relationship Id="rId4" Type="http://schemas.openxmlformats.org/officeDocument/2006/relationships/hyperlink" Target="https://doi.org/10.1002/14651858.CD011672.pub2" TargetMode="Externa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www.paulomargoto.com.br/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pubmed.ncbi.nlm.nih.gov/37169913/" TargetMode="External"/><Relationship Id="rId2" Type="http://schemas.openxmlformats.org/officeDocument/2006/relationships/hyperlink" Target="http://paulomargotto.com.br/respostas-pulmonares-e-cerebrais-do-pre-termo-a-ventilacao-mecanica-e-corticosteroides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hyperlink" Target="http://paulomargotto.com.br/documentos/23604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pubmed.ncbi.nlm.nih.gov/36863329/" TargetMode="External"/><Relationship Id="rId2" Type="http://schemas.openxmlformats.org/officeDocument/2006/relationships/hyperlink" Target="http://paulomargotto.com.br/diretrizes-do-consenso-europeu-sobre-o-tratamento-da-sindrome-do-desconforto-respiratorio-atualizacao-de-2022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hyperlink" Target="http://paulomargotto.com.br/documentos/23709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pubmed.ncbi.nlm.nih.gov/36424125/" TargetMode="External"/><Relationship Id="rId2" Type="http://schemas.openxmlformats.org/officeDocument/2006/relationships/hyperlink" Target="http://paulomargotto.com.br/nebulizacao-profilatica-de-surfactante-para-aeracao-precoce-do-pulmao-prematuro-ensaio-clinico-randomizado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hyperlink" Target="http://paulomargotto.com.br/documentos/23699" TargetMode="Externa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23822" TargetMode="External"/><Relationship Id="rId2" Type="http://schemas.openxmlformats.org/officeDocument/2006/relationships/hyperlink" Target="http://paulomargotto.com.br/complicacoes-associadas-ao-uso-incorreto-do-cpap-nasal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hyperlink" Target="https://pubmed.ncbi.nlm.nih.gov/37231122/" TargetMode="Externa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23578" TargetMode="External"/><Relationship Id="rId2" Type="http://schemas.openxmlformats.org/officeDocument/2006/relationships/hyperlink" Target="http://paulomargotto.com.br/como-evitar-a-ventilacao-mecanica-em-pre-termos-extremos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 bwMode="auto">
          <a:xfrm>
            <a:off x="1752600" y="855663"/>
            <a:ext cx="7772400" cy="1463675"/>
          </a:xfrm>
          <a:solidFill>
            <a:srgbClr val="FFFF00"/>
          </a:solidFill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sz="3600" cap="none" smtClean="0"/>
              <a:t>O PAPEL INTERTEMPORAL DO SUPORTE RESPIRATÓRIO NA MELHORIA DOS RESULTADOS NEONATAIS: UMA REVISÃO NARRATIVA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184400" y="4657725"/>
            <a:ext cx="8489950" cy="1463675"/>
          </a:xfrm>
        </p:spPr>
        <p:txBody>
          <a:bodyPr>
            <a:normAutofit lnSpcReduction="10000"/>
          </a:bodyPr>
          <a:lstStyle/>
          <a:p>
            <a:pPr algn="ctr" eaLnBrk="1" hangingPunct="1">
              <a:spcBef>
                <a:spcPct val="0"/>
              </a:spcBef>
              <a:defRPr/>
            </a:pPr>
            <a:r>
              <a:rPr lang="pt-BR" smtClean="0">
                <a:solidFill>
                  <a:srgbClr val="0033CC"/>
                </a:solidFill>
              </a:rPr>
              <a:t>Apresentação: Karoline S. de Araujo e Paolla Bomfim</a:t>
            </a:r>
          </a:p>
          <a:p>
            <a:pPr algn="ctr" eaLnBrk="1" hangingPunct="1">
              <a:spcBef>
                <a:spcPct val="0"/>
              </a:spcBef>
              <a:defRPr/>
            </a:pPr>
            <a:r>
              <a:rPr lang="pt-BR" smtClean="0">
                <a:solidFill>
                  <a:srgbClr val="0033CC"/>
                </a:solidFill>
              </a:rPr>
              <a:t>(R4 de Neonatologia no HMIB/SES/DF)</a:t>
            </a:r>
          </a:p>
          <a:p>
            <a:pPr algn="ctr" eaLnBrk="1" hangingPunct="1">
              <a:spcBef>
                <a:spcPct val="0"/>
              </a:spcBef>
              <a:defRPr/>
            </a:pPr>
            <a:r>
              <a:rPr lang="pt-BR" smtClean="0">
                <a:solidFill>
                  <a:srgbClr val="0033CC"/>
                </a:solidFill>
              </a:rPr>
              <a:t>Coordenação: Diogo  Pedroso</a:t>
            </a:r>
          </a:p>
          <a:p>
            <a:pPr algn="ctr" eaLnBrk="1" hangingPunct="1">
              <a:spcBef>
                <a:spcPct val="0"/>
              </a:spcBef>
              <a:defRPr/>
            </a:pPr>
            <a:r>
              <a:rPr lang="pt-BR" smtClean="0">
                <a:solidFill>
                  <a:srgbClr val="0033CC"/>
                </a:solidFill>
                <a:hlinkClick r:id="rId3"/>
              </a:rPr>
              <a:t>www.paulomargotto.com.br</a:t>
            </a:r>
            <a:r>
              <a:rPr lang="pt-BR" smtClean="0">
                <a:solidFill>
                  <a:srgbClr val="0033CC"/>
                </a:solidFill>
              </a:rPr>
              <a:t> </a:t>
            </a:r>
          </a:p>
          <a:p>
            <a:pPr algn="ctr" eaLnBrk="1" hangingPunct="1">
              <a:spcBef>
                <a:spcPct val="0"/>
              </a:spcBef>
              <a:defRPr/>
            </a:pPr>
            <a:r>
              <a:rPr lang="pt-BR" smtClean="0">
                <a:solidFill>
                  <a:srgbClr val="0033CC"/>
                </a:solidFill>
              </a:rPr>
              <a:t>Brasília, 2 de setembro de 2023</a:t>
            </a: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0" y="3017838"/>
            <a:ext cx="12192000" cy="8239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/>
            <a:r>
              <a:rPr lang="en-US">
                <a:hlinkClick r:id="rId4"/>
              </a:rPr>
              <a:t>The </a:t>
            </a:r>
            <a:r>
              <a:rPr lang="en-US" b="1">
                <a:hlinkClick r:id="rId4"/>
              </a:rPr>
              <a:t>Intertemporal</a:t>
            </a:r>
            <a:r>
              <a:rPr lang="en-US">
                <a:hlinkClick r:id="rId4"/>
              </a:rPr>
              <a:t> </a:t>
            </a:r>
            <a:r>
              <a:rPr lang="en-US" b="1">
                <a:hlinkClick r:id="rId4"/>
              </a:rPr>
              <a:t>Role</a:t>
            </a:r>
            <a:r>
              <a:rPr lang="en-US">
                <a:hlinkClick r:id="rId4"/>
              </a:rPr>
              <a:t> of Respiratory Support in Improving Neonatal Outcomes: A Narrative Review.</a:t>
            </a:r>
            <a:endParaRPr lang="en-US"/>
          </a:p>
          <a:p>
            <a:pPr algn="ctr"/>
            <a:r>
              <a:rPr lang="en-US"/>
              <a:t>Sarafidis K, Chotas W, Agakidou E, Karagianni P, Drossou V.Children (Basel). 2021 Oct 2;8(10):883. doi: 10.3390/children8100883.PMID: 34682148 </a:t>
            </a:r>
            <a:r>
              <a:rPr lang="en-US" b="1"/>
              <a:t>Free PMC article.</a:t>
            </a:r>
            <a:r>
              <a:rPr lang="en-US"/>
              <a:t> Review. </a:t>
            </a:r>
            <a:r>
              <a:rPr lang="en-US" b="1">
                <a:solidFill>
                  <a:srgbClr val="FF00FF"/>
                </a:solidFill>
              </a:rPr>
              <a:t>ARTIGO LIVRE!</a:t>
            </a:r>
          </a:p>
        </p:txBody>
      </p:sp>
      <p:pic>
        <p:nvPicPr>
          <p:cNvPr id="14340" name="Picture 5" descr="IMG-20180609-WA001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723900"/>
            <a:ext cx="1870075" cy="187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407525" y="854075"/>
            <a:ext cx="2784475" cy="156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9488" y="-168275"/>
            <a:ext cx="9720262" cy="14986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cap="none" dirty="0" smtClean="0"/>
              <a:t>Introdução/Objetivos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544513" y="1069975"/>
            <a:ext cx="9217025" cy="7210425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pt-BR" smtClean="0"/>
              <a:t> Melhorar os resultados dos pacientes é uma questão pela qual todo sistema de saúde se esforça, mas definir “melhorias” às vezes é difícil.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pt-BR" smtClean="0"/>
              <a:t>  Em relação ao </a:t>
            </a:r>
            <a:r>
              <a:rPr lang="pt-BR" b="1" smtClean="0">
                <a:solidFill>
                  <a:srgbClr val="0033CC"/>
                </a:solidFill>
              </a:rPr>
              <a:t>suporte respiratório</a:t>
            </a:r>
            <a:r>
              <a:rPr lang="pt-BR" smtClean="0">
                <a:solidFill>
                  <a:srgbClr val="0033CC"/>
                </a:solidFill>
              </a:rPr>
              <a:t> </a:t>
            </a:r>
            <a:r>
              <a:rPr lang="pt-BR" b="1" smtClean="0">
                <a:solidFill>
                  <a:srgbClr val="0033CC"/>
                </a:solidFill>
              </a:rPr>
              <a:t>em neonatos</a:t>
            </a:r>
            <a:r>
              <a:rPr lang="pt-BR" smtClean="0"/>
              <a:t>, a questão sobre a melhora dos resultados neonatais é difícil de responder. Embora esforços para revisar os efeitos da ventilação mecânica invasiva (VMI) em neonatos tenham sido feitos no passado, a evolução desafiadora, emocionante e frustrante do suporte respiratório neonatal até os dias atuais (</a:t>
            </a:r>
            <a:r>
              <a:rPr lang="pt-BR" u="sng" smtClean="0">
                <a:hlinkClick r:id="rId3"/>
              </a:rPr>
              <a:t>Figura 1</a:t>
            </a:r>
            <a:r>
              <a:rPr lang="pt-BR" smtClean="0"/>
              <a:t>) torna o equilíbrio de benefícios e danos um alvo em movimento. </a:t>
            </a:r>
          </a:p>
          <a:p>
            <a:pPr eaLnBrk="1" hangingPunct="1">
              <a:buFont typeface="Wingdings" pitchFamily="2" charset="2"/>
              <a:buChar char="§"/>
            </a:pPr>
            <a:endParaRPr lang="pt-BR" smtClean="0"/>
          </a:p>
          <a:p>
            <a:pPr eaLnBrk="1" hangingPunct="1">
              <a:buFont typeface="Wingdings" pitchFamily="2" charset="2"/>
              <a:buChar char="§"/>
            </a:pPr>
            <a:r>
              <a:rPr lang="pt-BR" smtClean="0"/>
              <a:t>Nesta revisão narrativa, os autores descrevem  </a:t>
            </a:r>
            <a:r>
              <a:rPr lang="pt-BR" smtClean="0">
                <a:solidFill>
                  <a:srgbClr val="0033CC"/>
                </a:solidFill>
              </a:rPr>
              <a:t>o papel intertemporal dos vários modos de suporte respiratório usados ​​até agora em neonatos (especialmente a </a:t>
            </a:r>
            <a:r>
              <a:rPr lang="pt-BR" b="1" smtClean="0">
                <a:solidFill>
                  <a:srgbClr val="0033CC"/>
                </a:solidFill>
              </a:rPr>
              <a:t>ventilação mecânica</a:t>
            </a:r>
            <a:r>
              <a:rPr lang="pt-BR" smtClean="0">
                <a:solidFill>
                  <a:srgbClr val="0033CC"/>
                </a:solidFill>
              </a:rPr>
              <a:t>) na sobrevida e outros desfechos clínicos importantes, destacando as deficiências existentes e lacunas de conhecimento que precisam ser abordados em pesquisas futuras. </a:t>
            </a:r>
          </a:p>
          <a:p>
            <a:pPr eaLnBrk="1" hangingPunct="1">
              <a:buFont typeface="Wingdings" pitchFamily="2" charset="2"/>
              <a:buChar char="§"/>
            </a:pPr>
            <a:endParaRPr lang="pt-BR" smtClean="0">
              <a:solidFill>
                <a:srgbClr val="0033CC"/>
              </a:solidFill>
            </a:endParaRPr>
          </a:p>
          <a:p>
            <a:pPr eaLnBrk="1" hangingPunct="1">
              <a:buFont typeface="Wingdings" pitchFamily="2" charset="2"/>
              <a:buChar char="§"/>
            </a:pPr>
            <a:endParaRPr lang="pt-BR" smtClean="0"/>
          </a:p>
        </p:txBody>
      </p:sp>
      <p:pic>
        <p:nvPicPr>
          <p:cNvPr id="16387" name="Imagem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61388" y="2817813"/>
            <a:ext cx="2882900" cy="1436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3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749300" y="0"/>
            <a:ext cx="5754688" cy="667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Rectangle 4"/>
          <p:cNvSpPr>
            <a:spLocks noChangeArrowheads="1"/>
          </p:cNvSpPr>
          <p:nvPr/>
        </p:nvSpPr>
        <p:spPr bwMode="auto">
          <a:xfrm>
            <a:off x="6426200" y="4070350"/>
            <a:ext cx="5640388" cy="1933575"/>
          </a:xfrm>
          <a:prstGeom prst="rect">
            <a:avLst/>
          </a:prstGeom>
          <a:solidFill>
            <a:srgbClr val="FFFCF0"/>
          </a:solidFill>
          <a:ln w="19050">
            <a:solidFill>
              <a:srgbClr val="FF00FF"/>
            </a:solidFill>
            <a:miter lim="800000"/>
            <a:headEnd/>
            <a:tailEnd/>
          </a:ln>
        </p:spPr>
        <p:txBody>
          <a:bodyPr tIns="0" bIns="0" anchor="ctr">
            <a:spAutoFit/>
          </a:bodyPr>
          <a:lstStyle/>
          <a:p>
            <a:pPr algn="ctr"/>
            <a:r>
              <a:rPr lang="en-US" sz="1400"/>
              <a:t>Apresentação esquemática da evolução intertemporal do manejo respiratório neonatal desde o início da década de 1960 até o presente. BiPAP, pressão positiva nas vias aéreas em dois níveis; DBP, displasia broncopulmonar; CPAP, pressão positiva contínua nas vias aéreas; CNAF, cânula nasal de alto fluxo; HFV, ventilação de alta frequência; IPPV, ventilação com pressão positiva intermitente; iNO, óxido nítrico inalatório; VMI, ventilação mecânica invasiva; NAVA, assistência ventilatória ajustada neuralmente; Vt, volume corrente; VILI, lesão pulmonar induzida por ventilador.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Efeito da VMI na sobrevida neonatal</a:t>
            </a:r>
            <a:endParaRPr lang="pt-B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945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Na década de 1960 o papel da VMI na sobrevida dos neonatos ainda não era conhecido, mas parecia ser útil em RN com peso ao nascer&gt;2kg.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Após o início do uso de VMI, ficou claro que os RN sobreviventes sofriam danos pulmonares graves. E em 1967, foi descrito e denominado de </a:t>
            </a:r>
            <a:r>
              <a:rPr lang="pt-BR" smtClean="0">
                <a:solidFill>
                  <a:srgbClr val="FF0000"/>
                </a:solidFill>
              </a:rPr>
              <a:t>displasia broncopulmonar. 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Em 1970 foi iniciado o uso de CPAP e esteroides pré natais. 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Na décadas seguintes foi inventado o surfactantes exógenos para tratar a Síndrome do Desconforto Respitatório (SDR) do Recém-NaScido. 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Com isso, no final dos anos 80 e início dos anos 90, houve um aumento drástico na sobrevida dos RN muito prematuros, Modificando o limite de viabilidade.</a:t>
            </a:r>
          </a:p>
          <a:p>
            <a:pPr algn="just" eaLnBrk="1" hangingPunct="1">
              <a:buFont typeface="Wingdings" pitchFamily="2" charset="2"/>
              <a:buChar char="§"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3"/>
          <p:cNvSpPr>
            <a:spLocks noGrp="1"/>
          </p:cNvSpPr>
          <p:nvPr>
            <p:ph type="body" idx="1"/>
          </p:nvPr>
        </p:nvSpPr>
        <p:spPr>
          <a:xfrm>
            <a:off x="1182688" y="1851025"/>
            <a:ext cx="9720262" cy="4022725"/>
          </a:xfrm>
          <a:ln w="38100" cap="flat">
            <a:solidFill>
              <a:srgbClr val="FF00FF"/>
            </a:solidFill>
            <a:prstDash val="sysDot"/>
          </a:ln>
        </p:spPr>
        <p:txBody>
          <a:bodyPr/>
          <a:lstStyle/>
          <a:p>
            <a:pPr eaLnBrk="1" hangingPunct="1"/>
            <a:r>
              <a:rPr lang="pt-BR" smtClean="0"/>
              <a:t>Hoje em dia, seria difícil imaginar um prematuro tardio nascido com 34 semanas de gestação, com peso ao nascer de 2100 g, morrendo de SDR.</a:t>
            </a:r>
          </a:p>
          <a:p>
            <a:pPr eaLnBrk="1" hangingPunct="1"/>
            <a:r>
              <a:rPr lang="pt-BR" smtClean="0"/>
              <a:t> Foi o caso do filho do presidente dos Estados Unidos, John Fitzgerald Kennedy. A criança recebeu tratamento hiperbárico, mas, apesar dos esforços frenéticos dos médicos, viveu apenas 39 horas (7 de agosto de 1963 a 9 de agosto de 1963). </a:t>
            </a:r>
          </a:p>
          <a:p>
            <a:pPr eaLnBrk="1" hangingPunct="1"/>
            <a:r>
              <a:rPr lang="pt-BR" smtClean="0"/>
              <a:t>Também foi chamada uma jovem médica que trabalhava no Hospital for Sick Children em Toronto, Canadá, </a:t>
            </a:r>
            <a:r>
              <a:rPr lang="pt-BR" smtClean="0">
                <a:solidFill>
                  <a:srgbClr val="0033CC"/>
                </a:solidFill>
              </a:rPr>
              <a:t>Dra. Maria Delivoria-Papadopoulos</a:t>
            </a:r>
            <a:r>
              <a:rPr lang="pt-BR" smtClean="0"/>
              <a:t> (1930–2020), que, junto com </a:t>
            </a:r>
            <a:r>
              <a:rPr lang="pt-BR" smtClean="0">
                <a:solidFill>
                  <a:srgbClr val="0033CC"/>
                </a:solidFill>
              </a:rPr>
              <a:t>Paul Swyer</a:t>
            </a:r>
            <a:r>
              <a:rPr lang="pt-BR" smtClean="0"/>
              <a:t>, foi a primeira a introduzir a ventilação assistida em neonatos com sucesso. </a:t>
            </a:r>
          </a:p>
          <a:p>
            <a:pPr eaLnBrk="1" hangingPunct="1"/>
            <a:r>
              <a:rPr lang="pt-BR" smtClean="0"/>
              <a:t>No entanto, por vários motivos naquela época, não era possível se envolver nos cuidados com o bebê 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Espaço Reservado para Conteúdo 2"/>
          <p:cNvSpPr>
            <a:spLocks noGrp="1"/>
          </p:cNvSpPr>
          <p:nvPr>
            <p:ph idx="1"/>
          </p:nvPr>
        </p:nvSpPr>
        <p:spPr>
          <a:xfrm>
            <a:off x="1038225" y="1241425"/>
            <a:ext cx="9720263" cy="4794250"/>
          </a:xfrm>
        </p:spPr>
        <p:txBody>
          <a:bodyPr/>
          <a:lstStyle/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Estudo realizado nos Estados Unidos (1993-2012) demonstrou o aumento de sobrevida de bebês nascidos com 23-24s, enquanto houve aumento na morbidade nos RN com idade entre 25-28s. 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Um estudo retrospectivo recente (amostra: RN prematuros &lt;34sem nascidos entre 2003 a 2014) demonstrou a tendência crescente do uso de ventilação não invasiva (VNI), mesmo havendo ainda uma alta proporção de lactentes (56,6%) que receberam VMI entre 2012-2014. Foi observada uma mortalidade intra-hospitalar maior em neonatos que receberam VMI, mas foi presumido ser devido a doença respiratória mais grave.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Em uma metanálise envolvendo estudos de coorte publicados entre 2000 e 2017 demonstrou que a sobrevida sem prejuízo para os bebes nascidos vivos aumentou em países de alta renda (1,2% para 9,3% nos RN com 22-24s e 40,6% para 64,2% nos 25-27s). </a:t>
            </a:r>
          </a:p>
          <a:p>
            <a:pPr algn="just" eaLnBrk="1" hangingPunct="1">
              <a:buFont typeface="Wingdings" pitchFamily="2" charset="2"/>
              <a:buChar char="§"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Efeito das alterações intertemporais nas morbidades associadas à </a:t>
            </a:r>
            <a:r>
              <a:rPr lang="pt-BR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vmi</a:t>
            </a:r>
            <a:endParaRPr lang="pt-B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 eaLnBrk="1" hangingPunct="1">
              <a:lnSpc>
                <a:spcPct val="80000"/>
              </a:lnSpc>
              <a:buFont typeface="Tw Cen MT" pitchFamily="34" charset="0"/>
              <a:buNone/>
              <a:defRPr/>
            </a:pPr>
            <a:r>
              <a:rPr lang="pt-BR" b="1" smtClean="0">
                <a:solidFill>
                  <a:srgbClr val="1482A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DISPLASIA BRONCOPULMONAR (DBP):</a:t>
            </a:r>
          </a:p>
          <a:p>
            <a:pPr marL="0" indent="0" algn="just" eaLnBrk="1" hangingPunct="1">
              <a:lnSpc>
                <a:spcPct val="80000"/>
              </a:lnSpc>
              <a:buFont typeface="Wingdings" pitchFamily="2" charset="2"/>
              <a:buChar char="§"/>
              <a:defRPr/>
            </a:pPr>
            <a:r>
              <a:rPr lang="pt-BR" smtClean="0"/>
              <a:t> Estudo demonstrou ligeira diminuição da DBP de 1,4% entre 2000-2009. Contudo, a incidência ainda permaneceu alta (26,3%) em RN com peso de 500 a 1500g. Outro estudo nos EUA também demonstrou diminuição significativa na incidência de DBP em prematuros &lt;34s (14% em 2003 </a:t>
            </a:r>
            <a:r>
              <a:rPr lang="pt-BR" smtClean="0">
                <a:sym typeface="Wingdings" pitchFamily="2" charset="2"/>
              </a:rPr>
              <a:t> 12,5% em 2014). Já nos prematuros </a:t>
            </a:r>
            <a:r>
              <a:rPr lang="pt-BR" smtClean="0">
                <a:solidFill>
                  <a:srgbClr val="FF0000"/>
                </a:solidFill>
                <a:sym typeface="Wingdings" pitchFamily="2" charset="2"/>
              </a:rPr>
              <a:t>&lt;28s a incidência foi a mesma (32,8%).</a:t>
            </a:r>
          </a:p>
          <a:p>
            <a:pPr marL="0" indent="0" algn="just" eaLnBrk="1" hangingPunct="1">
              <a:lnSpc>
                <a:spcPct val="80000"/>
              </a:lnSpc>
              <a:buFont typeface="Wingdings" pitchFamily="2" charset="2"/>
              <a:buChar char="§"/>
              <a:defRPr/>
            </a:pPr>
            <a:r>
              <a:rPr lang="pt-BR" smtClean="0">
                <a:sym typeface="Wingdings" pitchFamily="2" charset="2"/>
              </a:rPr>
              <a:t> No geral, apesar da melhoria dos cuidados neonatais, a taxa de DBP ainda permanece alta, refletindo em parte o aumento da sobrevida de prematuros extremos. </a:t>
            </a:r>
          </a:p>
          <a:p>
            <a:pPr marL="0" indent="0" algn="just" eaLnBrk="1" hangingPunct="1">
              <a:lnSpc>
                <a:spcPct val="80000"/>
              </a:lnSpc>
              <a:buFont typeface="Wingdings" pitchFamily="2" charset="2"/>
              <a:buChar char="§"/>
              <a:defRPr/>
            </a:pPr>
            <a:r>
              <a:rPr lang="pt-BR" smtClean="0">
                <a:sym typeface="Wingdings" pitchFamily="2" charset="2"/>
              </a:rPr>
              <a:t> Esse fato indica não só a necessidade contínua de avanços nas medidas preventivas e terapêuticas, mas também a necessidade de biomarcadores diagnósticos e prognósticos confiáveis e precoces da doença. </a:t>
            </a:r>
          </a:p>
          <a:p>
            <a:pPr marL="0" indent="0" algn="just" eaLnBrk="1" hangingPunct="1">
              <a:lnSpc>
                <a:spcPct val="80000"/>
              </a:lnSpc>
              <a:buFont typeface="Wingdings" pitchFamily="2" charset="2"/>
              <a:buChar char="§"/>
              <a:defRPr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Espaço Reservado para Conteúdo 2"/>
          <p:cNvSpPr>
            <a:spLocks noGrp="1"/>
          </p:cNvSpPr>
          <p:nvPr>
            <p:ph idx="1"/>
          </p:nvPr>
        </p:nvSpPr>
        <p:spPr>
          <a:xfrm>
            <a:off x="1011238" y="1270000"/>
            <a:ext cx="9718675" cy="4640263"/>
          </a:xfrm>
        </p:spPr>
        <p:txBody>
          <a:bodyPr/>
          <a:lstStyle/>
          <a:p>
            <a:pPr algn="just" eaLnBrk="1" hangingPunct="1"/>
            <a:r>
              <a:rPr lang="pt-BR" b="1" smtClean="0">
                <a:solidFill>
                  <a:srgbClr val="1482AC"/>
                </a:solidFill>
              </a:rPr>
              <a:t>LESÃO CEREBRAL: 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A natureza da lesão induzida por VMI ainda não é totalmente compreendida, pois é difícil saber se é atribuída diretamente à ventilação ou a outros fatores de confusão do cuidado neonatal.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Estudo de coorte retrospectivo entre 2010 e 2015 com 24-30s que receberam VMI restritiva, 33% dos RN diagnosticados com DBP moderada/grave demonstraram que a </a:t>
            </a:r>
            <a:r>
              <a:rPr lang="pt-BR" b="1" smtClean="0">
                <a:solidFill>
                  <a:srgbClr val="FF0000"/>
                </a:solidFill>
              </a:rPr>
              <a:t>duração da VMI foi negativamente relacionada com o resultado do neurodesenvolvimento aos 24 meses de idade corrigida.</a:t>
            </a:r>
            <a:r>
              <a:rPr lang="pt-BR" smtClean="0"/>
              <a:t> 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A </a:t>
            </a:r>
            <a:r>
              <a:rPr lang="pt-BR" smtClean="0">
                <a:solidFill>
                  <a:srgbClr val="FF0000"/>
                </a:solidFill>
              </a:rPr>
              <a:t>VMI prolongada</a:t>
            </a:r>
            <a:r>
              <a:rPr lang="pt-BR" smtClean="0"/>
              <a:t> em lactante de extremo baixo peso foi associada a retinopatia da prematuridade (</a:t>
            </a:r>
            <a:r>
              <a:rPr lang="pt-BR" smtClean="0">
                <a:solidFill>
                  <a:srgbClr val="FF0000"/>
                </a:solidFill>
              </a:rPr>
              <a:t>ROP)</a:t>
            </a:r>
            <a:r>
              <a:rPr lang="pt-BR" smtClean="0"/>
              <a:t> que requer terapia a laser, </a:t>
            </a:r>
            <a:r>
              <a:rPr lang="pt-BR" smtClean="0">
                <a:solidFill>
                  <a:srgbClr val="FF0000"/>
                </a:solidFill>
              </a:rPr>
              <a:t>leucomalácia periventricular, testes de triagem auditiva anormais, aumento do tempo de internação, nutrição parenteral total e maior possibilidade de alta com baixo crescimento. </a:t>
            </a:r>
          </a:p>
          <a:p>
            <a:pPr algn="just" eaLnBrk="1" hangingPunct="1">
              <a:buFont typeface="Wingdings" pitchFamily="2" charset="2"/>
              <a:buChar char="§"/>
            </a:pPr>
            <a:endParaRPr lang="pt-BR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2149475"/>
            <a:ext cx="9720262" cy="4022725"/>
          </a:xfrm>
        </p:spPr>
        <p:txBody>
          <a:bodyPr/>
          <a:lstStyle/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A própria DBP tem sido associada a um risco maior de comprometimento do neurodesenvolvimento. 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Embora seja difícil demonstrar efeito direto da VMI, em RN prematuros nascidos com idade gestacional (IG)&lt;29s </a:t>
            </a:r>
            <a:r>
              <a:rPr lang="pt-BR" b="1" smtClean="0">
                <a:solidFill>
                  <a:srgbClr val="0033CC"/>
                </a:solidFill>
              </a:rPr>
              <a:t>a ausência de 3 principais morbidades neonatais</a:t>
            </a:r>
            <a:r>
              <a:rPr lang="pt-BR" smtClean="0"/>
              <a:t> (DBP, lesão neurológica grave e Enterocolite necrosante) foi associado a um </a:t>
            </a:r>
            <a:r>
              <a:rPr lang="pt-BR" smtClean="0">
                <a:solidFill>
                  <a:srgbClr val="0033CC"/>
                </a:solidFill>
              </a:rPr>
              <a:t>bom resultado do neurodesenvolvimente aos 18 meses de idade corrigida</a:t>
            </a:r>
          </a:p>
          <a:p>
            <a:pPr algn="just" eaLnBrk="1" hangingPunct="1">
              <a:buFont typeface="Wingdings" pitchFamily="2" charset="2"/>
              <a:buNone/>
            </a:pPr>
            <a:endParaRPr lang="pt-BR" smtClean="0">
              <a:solidFill>
                <a:srgbClr val="0033CC"/>
              </a:solidFill>
            </a:endParaRPr>
          </a:p>
          <a:p>
            <a:pPr algn="ctr" eaLnBrk="1" hangingPunct="1">
              <a:buFont typeface="Wingdings" pitchFamily="2" charset="2"/>
              <a:buNone/>
            </a:pPr>
            <a:r>
              <a:rPr lang="pt-BR" smtClean="0">
                <a:solidFill>
                  <a:srgbClr val="FF00FF"/>
                </a:solidFill>
                <a:latin typeface="Algerian" pitchFamily="82" charset="0"/>
              </a:rPr>
              <a:t>Para </a:t>
            </a:r>
            <a:r>
              <a:rPr lang="pt-BR" b="1" smtClean="0">
                <a:solidFill>
                  <a:srgbClr val="FF00FF"/>
                </a:solidFill>
                <a:latin typeface="Algerian" pitchFamily="82" charset="0"/>
              </a:rPr>
              <a:t>cada semana de redução no suporte ventilatório</a:t>
            </a:r>
            <a:r>
              <a:rPr lang="pt-BR" smtClean="0">
                <a:solidFill>
                  <a:srgbClr val="FF00FF"/>
                </a:solidFill>
                <a:latin typeface="Algerian" pitchFamily="82" charset="0"/>
              </a:rPr>
              <a:t> com pressão positiva, houve um aumento de 2 a 10% nas chances de alcançar um bom resultado </a:t>
            </a:r>
          </a:p>
          <a:p>
            <a:pPr algn="ctr" eaLnBrk="1" hangingPunct="1"/>
            <a:endParaRPr lang="pt-BR" smtClean="0">
              <a:solidFill>
                <a:srgbClr val="FF00FF"/>
              </a:solidFill>
              <a:latin typeface="Algerian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cap="none" smtClean="0"/>
              <a:t>Desenvolvimentos mais importantes em VMI e seus efeitos nos resultados</a:t>
            </a:r>
          </a:p>
        </p:txBody>
      </p:sp>
      <p:sp>
        <p:nvSpPr>
          <p:cNvPr id="25602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sz="2400" smtClean="0"/>
              <a:t>Dada a associação direta da VMI com danos a órgãos, especialmente no pulmão neonatal imaturo, as pesquisas e os avanços tecnológicos na área de ventiladores neonatais permitiram avançar para a introdução de novos conceitos e a implementação de novas técnicas ventilatórias </a:t>
            </a:r>
          </a:p>
          <a:p>
            <a:pPr eaLnBrk="1" hangingPunct="1"/>
            <a:endParaRPr lang="pt-BR" sz="2400" smtClean="0"/>
          </a:p>
          <a:p>
            <a:pPr eaLnBrk="1" hangingPunct="1"/>
            <a:r>
              <a:rPr lang="pt-BR" sz="2400" smtClean="0"/>
              <a:t>                                               </a:t>
            </a:r>
            <a:r>
              <a:rPr lang="pt-BR" sz="2400" smtClean="0">
                <a:solidFill>
                  <a:srgbClr val="0033CC"/>
                </a:solidFill>
              </a:rPr>
              <a:t>(Tabela 1)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lipse 7"/>
          <p:cNvSpPr/>
          <p:nvPr/>
        </p:nvSpPr>
        <p:spPr>
          <a:xfrm>
            <a:off x="360363" y="1582738"/>
            <a:ext cx="3494087" cy="33305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455613" y="2693988"/>
            <a:ext cx="3303587" cy="14986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Desenvolvimentos mais importantes em VMI e seus efeitos nos resultados</a:t>
            </a:r>
            <a:endParaRPr lang="pt-BR" sz="3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26627" name="Picture 5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3957638" y="9525"/>
            <a:ext cx="8088312" cy="6726238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54000"/>
            <a:ext cx="8802688" cy="6372225"/>
          </a:xfrm>
          <a:prstGeom prst="rect">
            <a:avLst/>
          </a:prstGeom>
          <a:noFill/>
          <a:ln w="28575">
            <a:solidFill>
              <a:srgbClr val="FF00FF"/>
            </a:solidFill>
            <a:miter lim="800000"/>
            <a:headEnd/>
            <a:tailEnd/>
          </a:ln>
        </p:spPr>
      </p:pic>
      <p:sp>
        <p:nvSpPr>
          <p:cNvPr id="27650" name="Text Box 4"/>
          <p:cNvSpPr txBox="1">
            <a:spLocks noChangeArrowheads="1"/>
          </p:cNvSpPr>
          <p:nvPr/>
        </p:nvSpPr>
        <p:spPr bwMode="auto">
          <a:xfrm>
            <a:off x="298450" y="-57150"/>
            <a:ext cx="21145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1400">
                <a:solidFill>
                  <a:srgbClr val="0033CC"/>
                </a:solidFill>
              </a:rPr>
              <a:t>Continuação da Tabela1</a:t>
            </a:r>
          </a:p>
        </p:txBody>
      </p:sp>
      <p:sp>
        <p:nvSpPr>
          <p:cNvPr id="27651" name="Rectangle 5"/>
          <p:cNvSpPr>
            <a:spLocks noChangeArrowheads="1"/>
          </p:cNvSpPr>
          <p:nvPr/>
        </p:nvSpPr>
        <p:spPr bwMode="auto">
          <a:xfrm>
            <a:off x="8902700" y="1125538"/>
            <a:ext cx="3289300" cy="5105400"/>
          </a:xfrm>
          <a:prstGeom prst="rect">
            <a:avLst/>
          </a:prstGeom>
          <a:solidFill>
            <a:srgbClr val="FFFCF0"/>
          </a:solidFill>
          <a:ln w="9525">
            <a:noFill/>
            <a:miter lim="800000"/>
            <a:headEnd/>
            <a:tailEnd/>
          </a:ln>
        </p:spPr>
        <p:txBody>
          <a:bodyPr tIns="0" bIns="0" anchor="ctr">
            <a:spAutoFit/>
          </a:bodyPr>
          <a:lstStyle/>
          <a:p>
            <a:r>
              <a:rPr lang="en-US" sz="1400"/>
              <a:t>BPD, Displasia Broncopulmonar; CPAP, Pressão Positiva Contínua nas Vias Aéreas; DoL, Dia da Vida; CNAF, Cânula Nasal de Alto Fluxo; HFV, Ventilação de Alta Frequência; IMV, Ventilação Mecânica Invasiva; NOi, óxido nítrico inalatório; INSURE, Intubar–SURfactant–Extubar; IVH, hemorragia intraventricular; LISA, Administração de Surfactante Menos Invasiva; MIST, Técnica de Surfactante Minimamente Invasiva; n, nasal; NAVA, Assistência Ventilatória Ajustada Neuralmente; nIPPV, ventilação com pressão positiva intermitente nasal; VNI, Ventilação Não Invasiva; PAV, Ventilação Assistida Proporcional; AMP, Idade Pós-Menstrual; ROP, Retinopatia da Prematuridade; VCV, Ventilação Controlada por Volume; VG, Garantia de Volume; VTV, ventilação direcionada por volume.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NOVOS CONCEITOS</a:t>
            </a:r>
            <a:endParaRPr lang="pt-B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8674" name="Espaço Reservado para Conteúdo 2"/>
          <p:cNvSpPr>
            <a:spLocks noGrp="1"/>
          </p:cNvSpPr>
          <p:nvPr>
            <p:ph idx="1"/>
          </p:nvPr>
        </p:nvSpPr>
        <p:spPr>
          <a:xfrm>
            <a:off x="979488" y="1717675"/>
            <a:ext cx="9720262" cy="4022725"/>
          </a:xfrm>
        </p:spPr>
        <p:txBody>
          <a:bodyPr/>
          <a:lstStyle/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Devido a crescente preocupação em relação à associação entre hipocapnia (associada a altas pressões e volumes) e aumento da DBP, mas também morbidade do neurodesenvolvimento, a pratica de permitir maior nível de PaCO2 vem sendo aplicada (“</a:t>
            </a:r>
            <a:r>
              <a:rPr lang="pt-BR" smtClean="0">
                <a:solidFill>
                  <a:srgbClr val="0033CC"/>
                </a:solidFill>
              </a:rPr>
              <a:t>hipercapnia permissiva</a:t>
            </a:r>
            <a:r>
              <a:rPr lang="pt-BR" smtClean="0"/>
              <a:t>”). Apesar de não ter sido demonstrado a redução da incidência de DBP. 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Estudo multicêntrico randomizado e controlado em recém-nascido de extremo baixo peso ventilados mecanicamente, falhou em documentar qualquer benefício da prática na proteção pulmonar, bem como mortalidade, hemorragia ntraventricular  ou ROP entre os grupos. O estudo teve que ser interrompido pois significativamente mais bebes desenvolveram Enterocolite necrosante com uso de PaCO2 mais altas. Contudo, não teve influencia no neurodesenvolvimento. </a:t>
            </a: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1677988" y="5591175"/>
            <a:ext cx="9653587" cy="10699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sz="1600"/>
              <a:t>Thome U.H., Genzel-Boroviczeny O., Bohnhorst B., Schmid M., Fuchs H., Rohde O., Avenarius S., Topf H.-G., Zimmermann A., Faas D., et al. Permissive Hypercapnia in Extremely Low Birthweight Infants (PHELBI): A Randomised Controlled Multicentre Trial. </a:t>
            </a:r>
            <a:r>
              <a:rPr lang="en-US" sz="1600" i="1"/>
              <a:t>Lancet Respir. Med. </a:t>
            </a:r>
            <a:r>
              <a:rPr lang="en-US" sz="1600"/>
              <a:t>2015;3:534–543. doi: 10.1016/S2213-2600(15)00204-0. [</a:t>
            </a:r>
            <a:r>
              <a:rPr lang="en-US" sz="1600" u="sng">
                <a:hlinkClick r:id="rId2"/>
              </a:rPr>
              <a:t>PubMed</a:t>
            </a:r>
            <a:r>
              <a:rPr lang="en-US" sz="1600"/>
              <a:t>] [</a:t>
            </a:r>
            <a:r>
              <a:rPr lang="en-US" sz="1600" u="sng">
                <a:hlinkClick r:id="rId3"/>
              </a:rPr>
              <a:t>CrossRef</a:t>
            </a:r>
            <a:r>
              <a:rPr lang="en-US" sz="1600"/>
              <a:t>] [</a:t>
            </a:r>
            <a:r>
              <a:rPr lang="en-US" sz="1600" u="sng">
                <a:hlinkClick r:id="rId4"/>
              </a:rPr>
              <a:t>Google Scholar</a:t>
            </a:r>
            <a:r>
              <a:rPr lang="en-US" sz="1600"/>
              <a:t>] </a:t>
            </a:r>
          </a:p>
        </p:txBody>
      </p:sp>
      <p:sp>
        <p:nvSpPr>
          <p:cNvPr id="28676" name="AutoShape 5"/>
          <p:cNvSpPr>
            <a:spLocks noChangeArrowheads="1"/>
          </p:cNvSpPr>
          <p:nvPr/>
        </p:nvSpPr>
        <p:spPr bwMode="auto">
          <a:xfrm>
            <a:off x="198438" y="4783138"/>
            <a:ext cx="835025" cy="1817687"/>
          </a:xfrm>
          <a:prstGeom prst="curvedRightArrow">
            <a:avLst>
              <a:gd name="adj1" fmla="val 43536"/>
              <a:gd name="adj2" fmla="val 87072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Modos sincronizados de VMI</a:t>
            </a:r>
            <a:endParaRPr lang="pt-B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9698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2084388"/>
            <a:ext cx="8556625" cy="4224337"/>
          </a:xfrm>
        </p:spPr>
        <p:txBody>
          <a:bodyPr/>
          <a:lstStyle/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Em comparação com a ventilação convencional, a ventilação com pressão positiva de alta frequência (HFPPV) e a ventilação disparada tem benefício se comparada com o menor tempo de duração da VMI e redução das síndromes de vazamento de ar. Contudo, não foi demonstrado redução significativa na incidência de DBP. 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Uma meta-análise recente compara a NAVA e outras formas de ventilação disparadas não relatou diferença  significativa na duração da VMI, taxas de DBP, pneumotórax e hemorragia intraventricular. 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Tanto a NAVA quanto a ventilação assistida proporcional (PAV) melhoram a oxigenação se comparadas com o modo convencional. Contudo, em RN prematuros o </a:t>
            </a:r>
            <a:r>
              <a:rPr lang="pt-BR" i="1" smtClean="0"/>
              <a:t>feedback</a:t>
            </a:r>
            <a:r>
              <a:rPr lang="pt-BR" smtClean="0"/>
              <a:t> neural necessário para prevenir a hiperinsuflação foi considerado insuficiente. </a:t>
            </a:r>
          </a:p>
        </p:txBody>
      </p:sp>
      <p:pic>
        <p:nvPicPr>
          <p:cNvPr id="29699" name="Imagem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801225" y="3257550"/>
            <a:ext cx="2390775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Ventilação disparada a volume (VTV)</a:t>
            </a:r>
            <a:endParaRPr lang="pt-B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91440" indent="-91440" algn="just" eaLnBrk="1" fontAlgn="auto" hangingPunct="1">
              <a:buFont typeface="Wingdings" panose="05000000000000000000" pitchFamily="2" charset="2"/>
              <a:buChar char="ü"/>
              <a:defRPr/>
            </a:pPr>
            <a:r>
              <a:rPr lang="pt-BR" dirty="0"/>
              <a:t> </a:t>
            </a:r>
            <a:r>
              <a:rPr lang="pt-BR" dirty="0" smtClean="0"/>
              <a:t>VCV: ventilação controlada por volume</a:t>
            </a:r>
          </a:p>
          <a:p>
            <a:pPr marL="91440" indent="-91440" algn="just" eaLnBrk="1" fontAlgn="auto" hangingPunct="1">
              <a:buFont typeface="Wingdings" panose="05000000000000000000" pitchFamily="2" charset="2"/>
              <a:buChar char="ü"/>
              <a:defRPr/>
            </a:pPr>
            <a:r>
              <a:rPr lang="pt-BR" dirty="0" smtClean="0"/>
              <a:t> VG: ventilação com volume garantido. Modo novo na neonatologia. A PIP é ajustada automaticamente pelo ventilador, mantendo um </a:t>
            </a:r>
            <a:r>
              <a:rPr lang="pt-BR" dirty="0" err="1" smtClean="0"/>
              <a:t>Vt</a:t>
            </a:r>
            <a:r>
              <a:rPr lang="pt-BR" dirty="0" smtClean="0"/>
              <a:t> (volume corrente) constante. Ajuda evitar </a:t>
            </a:r>
            <a:r>
              <a:rPr lang="pt-BR" dirty="0" err="1" smtClean="0"/>
              <a:t>hiperventilação</a:t>
            </a:r>
            <a:r>
              <a:rPr lang="pt-BR" dirty="0" smtClean="0"/>
              <a:t> e </a:t>
            </a:r>
            <a:r>
              <a:rPr lang="pt-BR" dirty="0" err="1" smtClean="0"/>
              <a:t>hipoventilação</a:t>
            </a:r>
            <a:r>
              <a:rPr lang="pt-BR" dirty="0" smtClean="0"/>
              <a:t>, reduzindo risco de </a:t>
            </a:r>
            <a:r>
              <a:rPr lang="pt-BR" dirty="0" err="1" smtClean="0"/>
              <a:t>atelectrauma</a:t>
            </a:r>
            <a:r>
              <a:rPr lang="pt-BR" dirty="0" smtClean="0"/>
              <a:t> e </a:t>
            </a:r>
            <a:r>
              <a:rPr lang="pt-BR" dirty="0" err="1" smtClean="0"/>
              <a:t>volutrauma</a:t>
            </a:r>
            <a:r>
              <a:rPr lang="pt-BR" dirty="0" smtClean="0"/>
              <a:t>. </a:t>
            </a:r>
          </a:p>
          <a:p>
            <a:pPr marL="0" indent="0" algn="just" eaLnBrk="1" fontAlgn="auto" hangingPunct="1">
              <a:buFont typeface="Tw Cen MT" pitchFamily="34" charset="0"/>
              <a:buNone/>
              <a:defRPr/>
            </a:pPr>
            <a:endParaRPr lang="pt-BR" dirty="0" smtClean="0"/>
          </a:p>
          <a:p>
            <a:pPr marL="91440" indent="-91440" algn="just" eaLnBrk="1" fontAlgn="auto" hangingPunct="1">
              <a:buFont typeface="Wingdings" panose="05000000000000000000" pitchFamily="2" charset="2"/>
              <a:buChar char="§"/>
              <a:defRPr/>
            </a:pPr>
            <a:r>
              <a:rPr lang="pt-BR" dirty="0"/>
              <a:t> </a:t>
            </a:r>
            <a:r>
              <a:rPr lang="pt-BR" dirty="0" smtClean="0"/>
              <a:t>Estudo comparando o modo VCV e Ventilação limitada a pressão (PLT) em RN com SDR (ambos entregando </a:t>
            </a:r>
            <a:r>
              <a:rPr lang="pt-BR" dirty="0" err="1" smtClean="0"/>
              <a:t>Vt</a:t>
            </a:r>
            <a:r>
              <a:rPr lang="pt-BR" dirty="0" smtClean="0"/>
              <a:t> 5-8ml/kg) demonstrou que os paciente em VCV atingiram critérios de desmame mais cedo, tiveram duração mais curta na VMI, e incidência menor de lesão cerebral.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Espaço Reservado para Conteúdo 2"/>
          <p:cNvSpPr>
            <a:spLocks noGrp="1"/>
          </p:cNvSpPr>
          <p:nvPr>
            <p:ph idx="1"/>
          </p:nvPr>
        </p:nvSpPr>
        <p:spPr>
          <a:xfrm>
            <a:off x="1011238" y="1609725"/>
            <a:ext cx="9718675" cy="43307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 Vt alvo varia de 4-7ml/kg. </a:t>
            </a:r>
          </a:p>
          <a:p>
            <a:pPr algn="just" eaLnBrk="1" hangingPunct="1">
              <a:buFont typeface="Tw Cen MT" pitchFamily="34" charset="0"/>
              <a:buNone/>
            </a:pPr>
            <a:r>
              <a:rPr lang="pt-BR" smtClean="0"/>
              <a:t>** inicial: &lt;700g: 5,5-6 ml/kg  | maiores: 4-4,5ml/kg </a:t>
            </a:r>
          </a:p>
          <a:p>
            <a:pPr algn="just" eaLnBrk="1" hangingPunct="1">
              <a:buFont typeface="Tw Cen MT" pitchFamily="34" charset="0"/>
              <a:buNone/>
            </a:pPr>
            <a:r>
              <a:rPr lang="pt-BR" smtClean="0"/>
              <a:t>** RN de extremo baixo peso: a partir da 3ªsem, aumento do Vt </a:t>
            </a:r>
            <a:r>
              <a:rPr lang="pt-BR" smtClean="0">
                <a:sym typeface="Wingdings" pitchFamily="2" charset="2"/>
              </a:rPr>
              <a:t> alargamento da VAS e aumento do espaço morto. </a:t>
            </a:r>
            <a:endParaRPr lang="pt-BR" smtClean="0"/>
          </a:p>
          <a:p>
            <a:pPr algn="just" eaLnBrk="1" hangingPunct="1">
              <a:buFont typeface="Tw Cen MT" pitchFamily="34" charset="0"/>
              <a:buNone/>
            </a:pPr>
            <a:endParaRPr lang="pt-BR" smtClean="0"/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Várias metanálises documentaram que o uso de </a:t>
            </a:r>
            <a:r>
              <a:rPr lang="pt-BR" b="1" smtClean="0">
                <a:solidFill>
                  <a:srgbClr val="FF00FF"/>
                </a:solidFill>
              </a:rPr>
              <a:t>VTV, quando comparada com a VMI convencional, reduz significativamente a DBP, duração da VMI, pneumotórax</a:t>
            </a:r>
            <a:r>
              <a:rPr lang="pt-BR" smtClean="0">
                <a:solidFill>
                  <a:srgbClr val="FF00FF"/>
                </a:solidFill>
              </a:rPr>
              <a:t>, </a:t>
            </a:r>
            <a:r>
              <a:rPr lang="pt-BR" b="1" smtClean="0">
                <a:solidFill>
                  <a:srgbClr val="FF00FF"/>
                </a:solidFill>
              </a:rPr>
              <a:t>resultado combinado de morte/DBP, bem como lesão cerebral grave (HIV, leucomalácia periventricular</a:t>
            </a:r>
            <a:r>
              <a:rPr lang="pt-BR" smtClean="0">
                <a:solidFill>
                  <a:srgbClr val="FF00FF"/>
                </a:solidFill>
              </a:rPr>
              <a:t>).</a:t>
            </a:r>
          </a:p>
          <a:p>
            <a:pPr algn="just" eaLnBrk="1" hangingPunct="1">
              <a:buFont typeface="Tw Cen MT" pitchFamily="34" charset="0"/>
              <a:buNone/>
            </a:pPr>
            <a:endParaRPr lang="pt-BR" smtClean="0">
              <a:solidFill>
                <a:srgbClr val="FF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Ventilação de alta frequência (</a:t>
            </a:r>
            <a:r>
              <a:rPr lang="pt-BR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vaf</a:t>
            </a: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  <a:endParaRPr lang="pt-B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379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Entrega Vt semelhante ou menor que o espaço morto. 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Teoricamente, tinha potencial de ser uma estratégia de proteção pulmonar. Mas a maioria dos estudos mostrou pouco efeito da redução do dano pulmonar em prematuros e nenhuma vantagem sobre a VMI convencional. 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Zivanovic et al. demonstraram que crianças ex-prétermos submetidas a HFOV (ventilação oscilatória de alta frequência) tiveram função pulmonar superior aos 11-14 anos de idade, em comparação com VMI convencional.</a:t>
            </a:r>
          </a:p>
          <a:p>
            <a:pPr algn="just" eaLnBrk="1" hangingPunct="1">
              <a:buFont typeface="Wingdings" pitchFamily="2" charset="2"/>
              <a:buChar char="§"/>
            </a:pPr>
            <a:r>
              <a:rPr lang="pt-BR" smtClean="0"/>
              <a:t> Artigo sobre a mecânica alveolar demonstrou uma melhora na estabilidade alveolar usando HFOV se comparada com a convencional, e que essa modalidade pode reduzir a lesão pulmonar induzida por ventilador.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Benefícios </a:t>
            </a:r>
            <a:r>
              <a:rPr lang="pt-BR" sz="4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da mudança para suporte respiratório não invasivo</a:t>
            </a:r>
          </a:p>
        </p:txBody>
      </p:sp>
      <p:sp>
        <p:nvSpPr>
          <p:cNvPr id="3481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Durante muito tempo (1980 ao início de 2000), a VMI foi predominantemente utilizada para o tratamento da SDR. Nas últimas décadas, no entanto, a VNI foi reintroduzida para evitar intubação e VMI durante os estágios iniciais da SDR, principalmente em prematuros extremos</a:t>
            </a:r>
          </a:p>
          <a:p>
            <a:pPr eaLnBrk="1" hangingPunct="1"/>
            <a:r>
              <a:rPr lang="pt-BR" smtClean="0"/>
              <a:t>Tendência crescente para VNI entre os anos de 2003 e 2014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Modos </a:t>
            </a:r>
            <a:r>
              <a:rPr lang="pt-BR" sz="4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Não Invasivos de Ventilação Mecânica</a:t>
            </a:r>
          </a:p>
        </p:txBody>
      </p:sp>
      <p:sp>
        <p:nvSpPr>
          <p:cNvPr id="35842" name="Espaço Reservado para Conteúdo 2"/>
          <p:cNvSpPr>
            <a:spLocks noGrp="1"/>
          </p:cNvSpPr>
          <p:nvPr>
            <p:ph idx="1"/>
          </p:nvPr>
        </p:nvSpPr>
        <p:spPr>
          <a:xfrm>
            <a:off x="1023938" y="2084388"/>
            <a:ext cx="9720262" cy="4024312"/>
          </a:xfrm>
        </p:spPr>
        <p:txBody>
          <a:bodyPr/>
          <a:lstStyle/>
          <a:p>
            <a:pPr eaLnBrk="1" hangingPunct="1"/>
            <a:r>
              <a:rPr lang="pt-BR" sz="2000" b="1" smtClean="0"/>
              <a:t>1) CPAP NASAL: </a:t>
            </a:r>
          </a:p>
          <a:p>
            <a:pPr eaLnBrk="1" hangingPunct="1"/>
            <a:r>
              <a:rPr lang="pt-BR" sz="2000" smtClean="0"/>
              <a:t>Pressão continua nas vias aéreas</a:t>
            </a:r>
          </a:p>
          <a:p>
            <a:pPr eaLnBrk="1" hangingPunct="1"/>
            <a:r>
              <a:rPr lang="pt-BR" sz="1800" smtClean="0"/>
              <a:t>Estudos iniciais comparando diretamente VMI com CPAP nasal (nCPAP) não mostraram diferenças significativas nas complicações de curto prazo</a:t>
            </a:r>
          </a:p>
          <a:p>
            <a:pPr eaLnBrk="1" hangingPunct="1"/>
            <a:r>
              <a:rPr lang="pt-BR" sz="1800" smtClean="0"/>
              <a:t>Metanálises que se seguiram, no entanto, provaram que a </a:t>
            </a:r>
            <a:r>
              <a:rPr lang="pt-BR" sz="1800" b="1" smtClean="0">
                <a:solidFill>
                  <a:srgbClr val="FF00FF"/>
                </a:solidFill>
              </a:rPr>
              <a:t>VNI pode realmente causar uma pequena, mas significativa redução na DBP</a:t>
            </a:r>
            <a:r>
              <a:rPr lang="pt-BR" sz="1800" smtClean="0"/>
              <a:t> confirmando observações clínicas anteriores de menor incidência de DBP em centros com maior uso de CPAP </a:t>
            </a:r>
          </a:p>
          <a:p>
            <a:pPr eaLnBrk="1" hangingPunct="1"/>
            <a:r>
              <a:rPr lang="pt-BR" sz="1800" smtClean="0"/>
              <a:t>Acredita-se que o uso de nCPAP ajude a estabelecer e manter a capacidade residual funcional, melhorar o trabalho respiratório e melhorar as trocas gasosas</a:t>
            </a:r>
          </a:p>
        </p:txBody>
      </p:sp>
      <p:pic>
        <p:nvPicPr>
          <p:cNvPr id="35843" name="Imagem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353550" y="4954588"/>
            <a:ext cx="2486025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Espaço Reservado para Conteúdo 2"/>
          <p:cNvSpPr>
            <a:spLocks noGrp="1"/>
          </p:cNvSpPr>
          <p:nvPr>
            <p:ph idx="1"/>
          </p:nvPr>
        </p:nvSpPr>
        <p:spPr>
          <a:xfrm>
            <a:off x="966788" y="831850"/>
            <a:ext cx="9720262" cy="5819775"/>
          </a:xfrm>
        </p:spPr>
        <p:txBody>
          <a:bodyPr/>
          <a:lstStyle/>
          <a:p>
            <a:pPr eaLnBrk="1" hangingPunct="1"/>
            <a:r>
              <a:rPr lang="pt-BR" sz="2000" b="1" smtClean="0"/>
              <a:t>2) Ventilação não invasiva de dois níveis de pressão:</a:t>
            </a:r>
          </a:p>
          <a:p>
            <a:pPr eaLnBrk="1" hangingPunct="1"/>
            <a:r>
              <a:rPr lang="pt-BR" sz="1900" b="1" smtClean="0"/>
              <a:t>- </a:t>
            </a:r>
            <a:r>
              <a:rPr lang="pt-BR" sz="1900" smtClean="0"/>
              <a:t>Pressão positiva na inspiração e um pressão menor na expiração. </a:t>
            </a:r>
            <a:endParaRPr lang="pt-BR" sz="1900" b="1" smtClean="0"/>
          </a:p>
          <a:p>
            <a:pPr eaLnBrk="1" hangingPunct="1"/>
            <a:r>
              <a:rPr lang="pt-BR" sz="1800" smtClean="0"/>
              <a:t>A ventilação não invasiva de dois níveis é uma estratégia de VNI que inclui duas modalidades diferentes: ventilação de pressão positiva intermitente nasal </a:t>
            </a:r>
            <a:r>
              <a:rPr lang="pt-BR" sz="1800" b="1" smtClean="0"/>
              <a:t>(NIPPV) </a:t>
            </a:r>
            <a:r>
              <a:rPr lang="pt-BR" sz="1800" smtClean="0"/>
              <a:t>e pressão positiva de dois níveis nas vias aéreas (</a:t>
            </a:r>
            <a:r>
              <a:rPr lang="pt-BR" sz="1800" b="1" smtClean="0"/>
              <a:t>BiPAP</a:t>
            </a:r>
            <a:r>
              <a:rPr lang="pt-BR" sz="1800" smtClean="0"/>
              <a:t>):</a:t>
            </a:r>
          </a:p>
          <a:p>
            <a:pPr eaLnBrk="1" hangingPunct="1"/>
            <a:endParaRPr lang="pt-BR" sz="1800" smtClean="0"/>
          </a:p>
          <a:p>
            <a:pPr eaLnBrk="1" hangingPunct="1"/>
            <a:r>
              <a:rPr lang="pt-BR" sz="1800" smtClean="0"/>
              <a:t>- </a:t>
            </a:r>
            <a:r>
              <a:rPr lang="pt-BR" sz="1800" b="1" smtClean="0"/>
              <a:t>NIPPV: </a:t>
            </a:r>
            <a:r>
              <a:rPr lang="pt-BR" sz="1800" smtClean="0"/>
              <a:t>Administração de respirações mandatórias do ventilador podendo ser não sincronizado e sincronizado. A NIPPV precoce demonstrou superioridade em comparação com nCPAP isoladamente para diminuir o risco de insuficiência respiratória e a necessidade de intubação/IMV entre prematuros com SDR sem, no entanto, diminuir o risco de DB</a:t>
            </a:r>
          </a:p>
          <a:p>
            <a:pPr eaLnBrk="1" hangingPunct="1"/>
            <a:r>
              <a:rPr lang="pt-BR" sz="1800" smtClean="0"/>
              <a:t>- </a:t>
            </a:r>
            <a:r>
              <a:rPr lang="pt-BR" sz="1800" b="1" smtClean="0"/>
              <a:t>BiPAP</a:t>
            </a:r>
            <a:r>
              <a:rPr lang="pt-BR" sz="1800" smtClean="0"/>
              <a:t>: Em um estudo retrospectivo comparando BiPAP versus ventilação com pressão positiva intermitente sincronizada nasal como o principal modo de tratamento para SDR em prematuros, não foram observadas diferenças em relação à duração da ventilação, falha da VNI, desfechos pulmonares adversos de curto/longo prazo ou necessidade de doses múltiplas de surfactante.</a:t>
            </a:r>
          </a:p>
          <a:p>
            <a:pPr eaLnBrk="1" hangingPunct="1"/>
            <a:r>
              <a:rPr lang="pt-BR" sz="1800" smtClean="0"/>
              <a:t>Uma metanálise não revelou diferença entre BiPAP e nCPAP na falha de extubação, duração da ventilação mecânica após falha de VNI, DBP ou mortalidade (qualidade baixa a moderada dos estudos </a:t>
            </a:r>
            <a:r>
              <a:rPr lang="pt-BR" sz="1800" smtClean="0">
                <a:sym typeface="Wingdings" pitchFamily="2" charset="2"/>
              </a:rPr>
              <a:t> </a:t>
            </a:r>
            <a:r>
              <a:rPr lang="pt-BR" sz="1800" smtClean="0"/>
              <a:t>o BiPAP e o nCPAP não foram comparados com uma pressão média igual nas vias aéreas).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Espaço Reservado para Conteúdo 2"/>
          <p:cNvSpPr>
            <a:spLocks noGrp="1"/>
          </p:cNvSpPr>
          <p:nvPr>
            <p:ph idx="1"/>
          </p:nvPr>
        </p:nvSpPr>
        <p:spPr>
          <a:xfrm>
            <a:off x="966788" y="831850"/>
            <a:ext cx="9720262" cy="5819775"/>
          </a:xfrm>
        </p:spPr>
        <p:txBody>
          <a:bodyPr/>
          <a:lstStyle/>
          <a:p>
            <a:pPr eaLnBrk="1" hangingPunct="1"/>
            <a:r>
              <a:rPr lang="pt-BR" sz="2000" b="1" smtClean="0"/>
              <a:t>3) Ventilação Nasal de Alta Frequência (nHFV)</a:t>
            </a:r>
          </a:p>
          <a:p>
            <a:pPr eaLnBrk="1" hangingPunct="1"/>
            <a:r>
              <a:rPr lang="pt-BR" sz="1800" smtClean="0"/>
              <a:t>Novo método de ventilação promissor que combina a eficácia da ventilação mecânica de alta frequência com a abordagem suave da VNI </a:t>
            </a:r>
          </a:p>
          <a:p>
            <a:pPr eaLnBrk="1" hangingPunct="1"/>
            <a:r>
              <a:rPr lang="pt-BR" sz="1800" smtClean="0"/>
              <a:t>- alta eficiência na remoção de CO2 (principalmente do espaço morto das vias aéreas superiores) em comparação com outras modalidades de VNI, menor necessidade de sincronização e aumento da capacidade residual funcional</a:t>
            </a:r>
          </a:p>
          <a:p>
            <a:pPr eaLnBrk="1" hangingPunct="1">
              <a:buFont typeface="Arial" charset="0"/>
              <a:buChar char="•"/>
            </a:pPr>
            <a:r>
              <a:rPr lang="pt-BR" sz="1800" smtClean="0"/>
              <a:t> Estudos em </a:t>
            </a:r>
            <a:r>
              <a:rPr lang="pt-BR" sz="1800" b="1" smtClean="0"/>
              <a:t>animais</a:t>
            </a:r>
            <a:r>
              <a:rPr lang="pt-BR" sz="1800" smtClean="0"/>
              <a:t> mostraram que o </a:t>
            </a:r>
            <a:r>
              <a:rPr lang="pt-BR" sz="1800" smtClean="0">
                <a:solidFill>
                  <a:srgbClr val="FF00FF"/>
                </a:solidFill>
              </a:rPr>
              <a:t>uso de HFV não invasivo foi associado à melhora da alveolarização</a:t>
            </a:r>
            <a:r>
              <a:rPr lang="pt-BR" sz="1800" smtClean="0"/>
              <a:t> em comparação com a VMI.</a:t>
            </a:r>
          </a:p>
          <a:p>
            <a:pPr eaLnBrk="1" hangingPunct="1">
              <a:buFont typeface="Arial" charset="0"/>
              <a:buChar char="•"/>
            </a:pPr>
            <a:r>
              <a:rPr lang="pt-BR" sz="1800" smtClean="0"/>
              <a:t> Em um estudo que incluiu 68 bebês prematuros (30 a 36 semanas de idade gestacionaL-IG) com SDR, os indivíduos do grupo VOAF nasal (nHFV) tiveram uma duração significativamente menor de VNI e menos necessidade de VMI quando comparados ao grupo nCPAP.</a:t>
            </a:r>
          </a:p>
          <a:p>
            <a:pPr eaLnBrk="1" hangingPunct="1">
              <a:buFont typeface="Arial" charset="0"/>
              <a:buChar char="•"/>
            </a:pPr>
            <a:r>
              <a:rPr lang="pt-BR" sz="1800" smtClean="0"/>
              <a:t> Um estudo semelhante em neonatos mais imaturos (28 a 34 semanas de IG) mostrou que o uso de nHFV, quando comparado ao nCPAP, não diminuiu a necessidade de VMI nas primeiras 72 h</a:t>
            </a:r>
          </a:p>
          <a:p>
            <a:pPr eaLnBrk="1" hangingPunct="1">
              <a:buFont typeface="Arial" charset="0"/>
              <a:buChar char="•"/>
            </a:pPr>
            <a:r>
              <a:rPr lang="pt-BR" sz="1800" smtClean="0"/>
              <a:t> No entanto, permanecem dúvidas sobre as configurações mais apropriadas, tipo de ventilador e doenças melhor tratadas com nHFV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Espaço Reservado para Conteúdo 2"/>
          <p:cNvSpPr>
            <a:spLocks noGrp="1"/>
          </p:cNvSpPr>
          <p:nvPr>
            <p:ph idx="1"/>
          </p:nvPr>
        </p:nvSpPr>
        <p:spPr>
          <a:xfrm>
            <a:off x="889000" y="284163"/>
            <a:ext cx="9720263" cy="5818187"/>
          </a:xfrm>
        </p:spPr>
        <p:txBody>
          <a:bodyPr/>
          <a:lstStyle/>
          <a:p>
            <a:pPr eaLnBrk="1" hangingPunct="1"/>
            <a:r>
              <a:rPr lang="pt-BR" sz="2000" b="1" smtClean="0"/>
              <a:t>3) Cânula Nasal de Alto Fluxo (CNAF)</a:t>
            </a:r>
          </a:p>
          <a:p>
            <a:pPr eaLnBrk="1" hangingPunct="1">
              <a:buFont typeface="Tw Cen MT" pitchFamily="34" charset="0"/>
              <a:buNone/>
            </a:pPr>
            <a:r>
              <a:rPr lang="pt-BR" sz="1800" smtClean="0"/>
              <a:t>- Ar aquecido e umidificado (misturado com oxigênio conforme necessário) é fornecido aos bebês por meio de pequenas prongas binasal em fluxos &gt; 1 L/min e até 8 L/ min </a:t>
            </a:r>
          </a:p>
          <a:p>
            <a:pPr eaLnBrk="1" hangingPunct="1">
              <a:buFont typeface="Arial" charset="0"/>
              <a:buChar char="•"/>
            </a:pPr>
            <a:r>
              <a:rPr lang="pt-BR" sz="1800" smtClean="0"/>
              <a:t> Percebe-se que A CNAF é igualmente eficaz em bebês prematuros para a prevenção de morte, doença pulmonar crônica e falha do tratamento quando comparado a outras formas de suporte respiratório não invasivo</a:t>
            </a:r>
          </a:p>
          <a:p>
            <a:pPr eaLnBrk="1" hangingPunct="1">
              <a:buFont typeface="Arial" charset="0"/>
              <a:buChar char="•"/>
            </a:pPr>
            <a:r>
              <a:rPr lang="pt-BR" sz="1800" smtClean="0"/>
              <a:t> A interface mais simples da CNAF, juntamente com a facilidade de aplicação quando comparada ao CPAP, tornou esse método preferível pelos pais e equipe de enfermagem</a:t>
            </a:r>
          </a:p>
          <a:p>
            <a:pPr eaLnBrk="1" hangingPunct="1">
              <a:buFont typeface="Arial" charset="0"/>
              <a:buChar char="•"/>
            </a:pPr>
            <a:r>
              <a:rPr lang="pt-BR" sz="1800" smtClean="0"/>
              <a:t> Em um estudo internacional, multicêntrico, randomizado, de não inferioridade envolvendo 564 bebês prematuros (IG≥ 28 semanas) com SDR precoce que não receberam tratamento com surfactante, a </a:t>
            </a:r>
            <a:r>
              <a:rPr lang="pt-BR" sz="1800" smtClean="0">
                <a:solidFill>
                  <a:srgbClr val="FF0000"/>
                </a:solidFill>
              </a:rPr>
              <a:t>CNAF resultou em uma taxa significativamente maior de falha do tratamento do que com nCPAP</a:t>
            </a:r>
            <a:r>
              <a:rPr lang="pt-BR" sz="1800" smtClean="0"/>
              <a:t>.</a:t>
            </a:r>
          </a:p>
          <a:p>
            <a:pPr eaLnBrk="1" hangingPunct="1">
              <a:buFont typeface="Arial" charset="0"/>
              <a:buChar char="•"/>
            </a:pPr>
            <a:r>
              <a:rPr lang="pt-BR" sz="1800" smtClean="0"/>
              <a:t> Uma metanálise envolvendo 2.886 bebês prematuros revelou que, para suporte respiratório primário, as taxas de falha do tratamento foram semelhantes entre CNAF e nCPAP. Verificou-se também que, </a:t>
            </a:r>
            <a:r>
              <a:rPr lang="pt-BR" sz="1800" smtClean="0">
                <a:solidFill>
                  <a:srgbClr val="FF00FF"/>
                </a:solidFill>
              </a:rPr>
              <a:t>para suporte respiratório após a extubação, CPAP foi associado a uma menor probabilidade de falha do tratamento do que o CNAF</a:t>
            </a:r>
            <a:endParaRPr lang="pt-BR" sz="1800" b="1" smtClean="0">
              <a:solidFill>
                <a:srgbClr val="FF00FF"/>
              </a:solidFill>
            </a:endParaRPr>
          </a:p>
        </p:txBody>
      </p:sp>
      <p:pic>
        <p:nvPicPr>
          <p:cNvPr id="38914" name="Picture 4" descr="Alto Fluxo em Neonatologia – Indicações e Vantagen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83063" y="4776788"/>
            <a:ext cx="3290887" cy="192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Espaço Reservado para Conteúdo 2"/>
          <p:cNvSpPr>
            <a:spLocks noGrp="1"/>
          </p:cNvSpPr>
          <p:nvPr>
            <p:ph idx="1"/>
          </p:nvPr>
        </p:nvSpPr>
        <p:spPr>
          <a:xfrm>
            <a:off x="889000" y="284163"/>
            <a:ext cx="9720263" cy="5818187"/>
          </a:xfrm>
        </p:spPr>
        <p:txBody>
          <a:bodyPr/>
          <a:lstStyle/>
          <a:p>
            <a:pPr eaLnBrk="1" hangingPunct="1"/>
            <a:r>
              <a:rPr lang="pt-BR" sz="2000" b="1" smtClean="0"/>
              <a:t>3) Assistência Ventilatória Nasal Neuricamente Ajustada</a:t>
            </a:r>
            <a:r>
              <a:rPr lang="pt-BR" sz="1800" smtClean="0"/>
              <a:t> </a:t>
            </a:r>
          </a:p>
          <a:p>
            <a:pPr eaLnBrk="1" hangingPunct="1"/>
            <a:endParaRPr lang="pt-BR" sz="1800" smtClean="0"/>
          </a:p>
          <a:p>
            <a:pPr eaLnBrk="1" hangingPunct="1">
              <a:buFont typeface="Arial" charset="0"/>
              <a:buChar char="•"/>
            </a:pPr>
            <a:r>
              <a:rPr lang="pt-BR" sz="1800" smtClean="0"/>
              <a:t>  NAVA também pode ser fornecido de forma não invasiva (NIV-NAVA). </a:t>
            </a:r>
          </a:p>
          <a:p>
            <a:pPr eaLnBrk="1" hangingPunct="1">
              <a:buFont typeface="Arial" charset="0"/>
              <a:buChar char="•"/>
            </a:pPr>
            <a:r>
              <a:rPr lang="pt-BR" sz="1800" smtClean="0"/>
              <a:t> Em um estudo randomizado de 2 centros conduzido em lactentes com peso ≤1500g que receberam VNI  ≤48 h de vida, não foram observadas diferenças entre os grupos nCPAP e NIV-NAVA no desfecho primário (necessidade de VMI em≤72 h de vida), uso de surfactante, duração da VNI ou incidência de DBP e morte, embora a duração da ventilação mecânica tenha sido significativamente maior no grupo nCPAP</a:t>
            </a:r>
          </a:p>
          <a:p>
            <a:pPr eaLnBrk="1" hangingPunct="1">
              <a:buFont typeface="Arial" charset="0"/>
              <a:buChar char="•"/>
            </a:pPr>
            <a:r>
              <a:rPr lang="pt-BR" sz="1800" smtClean="0"/>
              <a:t> Estudos controlados e randomizados  maiores sobre a eficácia e a utilidade clínica da técnica específica de VNI são necessários em bebês prematuros antes que o NIV-NAVA possa ser usado rotineiramente na prática diária.</a:t>
            </a:r>
            <a:endParaRPr lang="pt-BR" sz="18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Técnicas </a:t>
            </a:r>
            <a:r>
              <a:rPr lang="pt-BR" sz="4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alternativas de administração de surfactante exógeno</a:t>
            </a:r>
          </a:p>
        </p:txBody>
      </p:sp>
      <p:sp>
        <p:nvSpPr>
          <p:cNvPr id="4096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1) INSURE - Intubar-Surfactante-Extubar : </a:t>
            </a:r>
          </a:p>
          <a:p>
            <a:pPr eaLnBrk="1" hangingPunct="1"/>
            <a:r>
              <a:rPr lang="pt-BR" sz="1800" smtClean="0"/>
              <a:t>É considerado menos lesivo ao pulmão imaturo, pois requer apenas uma breve exposição à VMI, com o objetivo de extubar para VNI logo em seguida. As principais preocupações incluem a pré-medicação usada antes da intubação pode atrasar a extubação. </a:t>
            </a:r>
          </a:p>
          <a:p>
            <a:pPr eaLnBrk="1" hangingPunct="1"/>
            <a:r>
              <a:rPr lang="pt-BR" sz="1800" smtClean="0"/>
              <a:t>Uma revisão sistemática sobre preditores precoces de falha do INSURE em bebês prematuros com SDR por De Bisschop et al. relataram uma taxa média de </a:t>
            </a:r>
            <a:r>
              <a:rPr lang="pt-BR" sz="1800" b="1" smtClean="0"/>
              <a:t>falha de 33%</a:t>
            </a:r>
            <a:r>
              <a:rPr lang="pt-BR" sz="1800" smtClean="0"/>
              <a:t> (9,3–52%). Extremo baixo peso e SDR grave foram identificados como fatores de risco significativos para falha do INSURE</a:t>
            </a:r>
          </a:p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Técnicas </a:t>
            </a:r>
            <a:r>
              <a:rPr lang="pt-BR" sz="4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alternativas de administração de surfactante exógeno</a:t>
            </a:r>
          </a:p>
        </p:txBody>
      </p:sp>
      <p:sp>
        <p:nvSpPr>
          <p:cNvPr id="4198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2) Administração de surfactante menos invasiva/Técnica de surfactante minimamente invasiva: </a:t>
            </a:r>
            <a:r>
              <a:rPr lang="fr-FR" smtClean="0"/>
              <a:t>Less Invasive Surfactant Administration (LISA) ou Minimal Invasive Surfactant Technique (MIST)*</a:t>
            </a:r>
            <a:endParaRPr lang="pt-BR" smtClean="0"/>
          </a:p>
          <a:p>
            <a:pPr eaLnBrk="1" hangingPunct="1">
              <a:buFont typeface="Arial" charset="0"/>
              <a:buChar char="•"/>
            </a:pPr>
            <a:r>
              <a:rPr lang="pt-BR" sz="1800" smtClean="0"/>
              <a:t> O surfactante é administrado por sonda (ou cateter projetado especificamente) que avança pelas cordas vocais sob laringoscopia direta evitando ventilação com pressão positiva, a dispersão mais efetiva do surfactante e a manutenção da função da laringe são consideradas vantagens importantes dessa abordagem</a:t>
            </a:r>
          </a:p>
          <a:p>
            <a:pPr eaLnBrk="1" hangingPunct="1">
              <a:buFont typeface="Arial" charset="0"/>
              <a:buChar char="•"/>
            </a:pPr>
            <a:r>
              <a:rPr lang="pt-BR" sz="1800" smtClean="0"/>
              <a:t> A administração de analgesia e sedação durante o LISA/MIST é motivo de debate, pois pode interferir na respiração espontânea e aumentar a necessidade de VMI</a:t>
            </a:r>
            <a:r>
              <a:rPr lang="pt-BR" smtClean="0"/>
              <a:t>. </a:t>
            </a:r>
          </a:p>
          <a:p>
            <a:pPr eaLnBrk="1" hangingPunct="1">
              <a:buFont typeface="Arial" charset="0"/>
              <a:buChar char="•"/>
            </a:pPr>
            <a:r>
              <a:rPr lang="pt-BR" smtClean="0"/>
              <a:t>* Na nossa Unidade conhecemos como </a:t>
            </a:r>
            <a:r>
              <a:rPr lang="pt-BR" i="1" smtClean="0">
                <a:solidFill>
                  <a:srgbClr val="FF00FF"/>
                </a:solidFill>
              </a:rPr>
              <a:t>Mini Insure</a:t>
            </a:r>
            <a:r>
              <a:rPr lang="pt-BR" smtClean="0"/>
              <a:t>, ou seja um INSURE sem tubo!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Técnicas </a:t>
            </a:r>
            <a:r>
              <a:rPr lang="pt-BR" sz="4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alternativas de administração de surfactante exógeno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pt-BR" sz="2000" smtClean="0"/>
              <a:t>2) LISA / MIST</a:t>
            </a:r>
          </a:p>
          <a:p>
            <a:pPr eaLnBrk="1" hangingPunct="1">
              <a:lnSpc>
                <a:spcPct val="80000"/>
              </a:lnSpc>
              <a:buFont typeface="Arial" charset="0"/>
              <a:buChar char="•"/>
              <a:defRPr/>
            </a:pPr>
            <a:r>
              <a:rPr lang="pt-BR" sz="1900" smtClean="0"/>
              <a:t> Em uma revisão sistemática e meta-análise de rede envolvendo 5.598 lactentes e 30 ensaios, várias estratégias de VNI (nCPAP, INSURE, LISA, nIPPV, surfactante nebulizado, administração de surfactante via máscara laríngea) e VMI foram avaliadas. </a:t>
            </a:r>
            <a:r>
              <a:rPr lang="pt-BR" sz="1900" smtClean="0">
                <a:sym typeface="Wingdings" pitchFamily="2" charset="2"/>
              </a:rPr>
              <a:t> </a:t>
            </a:r>
            <a:r>
              <a:rPr lang="pt-BR" sz="1900" smtClean="0"/>
              <a:t> Verificou-se que o </a:t>
            </a:r>
            <a:r>
              <a:rPr lang="pt-BR" sz="1900" b="1" smtClean="0">
                <a:solidFill>
                  <a:srgbClr val="FF00FF"/>
                </a:solidFill>
              </a:rPr>
              <a:t>uso de LISA (+nCPAP) foi associado com a menor probabilidade do resultado composto de morte ou DBP em 36 semanas de idade gestacona pós-menstrual</a:t>
            </a:r>
            <a:r>
              <a:rPr lang="pt-BR" sz="1900" smtClean="0"/>
              <a:t>. Além disso, </a:t>
            </a:r>
            <a:r>
              <a:rPr lang="pt-BR" sz="1900" b="1" smtClean="0"/>
              <a:t>os </a:t>
            </a:r>
            <a:r>
              <a:rPr lang="pt-BR" sz="1900" b="1" smtClean="0">
                <a:solidFill>
                  <a:srgbClr val="FF00FF"/>
                </a:solidFill>
              </a:rPr>
              <a:t>desfechos secundários de DBP e HIV grave foram menores com LISA (+nCPAP)</a:t>
            </a:r>
            <a:r>
              <a:rPr lang="pt-BR" sz="1900" smtClean="0"/>
              <a:t> </a:t>
            </a:r>
            <a:r>
              <a:rPr lang="pt-BR" sz="1900" b="1" smtClean="0">
                <a:solidFill>
                  <a:srgbClr val="FF00FF"/>
                </a:solidFill>
              </a:rPr>
              <a:t>do que com VMI</a:t>
            </a:r>
            <a:r>
              <a:rPr lang="pt-BR" sz="1900" smtClean="0"/>
              <a:t>, e houve menor probabilidade de morte ou DBP em 36 semanas. No entanto, esses achados foram limitados pela baixa qualidade geral das evidências</a:t>
            </a:r>
          </a:p>
          <a:p>
            <a:pPr eaLnBrk="1" hangingPunct="1">
              <a:lnSpc>
                <a:spcPct val="80000"/>
              </a:lnSpc>
              <a:buFont typeface="Arial" charset="0"/>
              <a:buChar char="•"/>
              <a:defRPr/>
            </a:pPr>
            <a:endParaRPr lang="pt-BR" sz="1900" smtClean="0"/>
          </a:p>
          <a:p>
            <a:pPr eaLnBrk="1" hangingPunct="1">
              <a:lnSpc>
                <a:spcPct val="80000"/>
              </a:lnSpc>
              <a:buFont typeface="Arial" charset="0"/>
              <a:buChar char="•"/>
              <a:defRPr/>
            </a:pPr>
            <a:r>
              <a:rPr lang="pt-BR" sz="1900" smtClean="0"/>
              <a:t> Em revisão da </a:t>
            </a:r>
            <a:r>
              <a:rPr lang="pt-BR" sz="1900" i="1" smtClean="0"/>
              <a:t>Cochrane</a:t>
            </a:r>
            <a:r>
              <a:rPr lang="pt-BR" sz="1900" smtClean="0"/>
              <a:t> recentemente </a:t>
            </a:r>
            <a:r>
              <a:rPr lang="pt-BR" sz="1900" smtClean="0">
                <a:solidFill>
                  <a:srgbClr val="FF00FF"/>
                </a:solidFill>
              </a:rPr>
              <a:t>o LISA reduziu significativamente o risco de morte ou DBP, intubação nas primeiras 72 h de vida, Hemorragia inravenrricular grave grave, DBP em sobreviventes, bem como mortalidade intra-hospitalar. </a:t>
            </a:r>
          </a:p>
          <a:p>
            <a:pPr eaLnBrk="1" hangingPunct="1">
              <a:lnSpc>
                <a:spcPct val="80000"/>
              </a:lnSpc>
              <a:buFont typeface="Arial" charset="0"/>
              <a:buChar char="•"/>
              <a:defRPr/>
            </a:pPr>
            <a:endParaRPr lang="pt-BR" sz="1900" smtClean="0">
              <a:solidFill>
                <a:srgbClr val="FF00FF"/>
              </a:solidFill>
            </a:endParaRPr>
          </a:p>
          <a:p>
            <a:pPr eaLnBrk="1" hangingPunct="1">
              <a:lnSpc>
                <a:spcPct val="80000"/>
              </a:lnSpc>
              <a:buFont typeface="Arial" charset="0"/>
              <a:buChar char="•"/>
              <a:defRPr/>
            </a:pPr>
            <a:endParaRPr lang="pt-BR" sz="1900" smtClean="0">
              <a:solidFill>
                <a:srgbClr val="FF00FF"/>
              </a:solidFill>
            </a:endParaRPr>
          </a:p>
          <a:p>
            <a:pPr eaLnBrk="1" hangingPunct="1">
              <a:lnSpc>
                <a:spcPct val="80000"/>
              </a:lnSpc>
              <a:buFont typeface="Arial" charset="0"/>
              <a:buChar char="•"/>
              <a:defRPr/>
            </a:pPr>
            <a:endParaRPr lang="pt-BR" sz="1900" smtClean="0">
              <a:solidFill>
                <a:srgbClr val="FF00FF"/>
              </a:solidFill>
            </a:endParaRPr>
          </a:p>
          <a:p>
            <a:pPr algn="ctr" eaLnBrk="1" hangingPunct="1">
              <a:lnSpc>
                <a:spcPct val="80000"/>
              </a:lnSpc>
              <a:buFont typeface="Arial" charset="0"/>
              <a:buChar char="•"/>
              <a:defRPr/>
            </a:pPr>
            <a:r>
              <a:rPr lang="pt-BR" sz="1900" smtClean="0"/>
              <a:t> </a:t>
            </a:r>
            <a:r>
              <a:rPr lang="pt-BR" sz="1900" smtClean="0">
                <a:solidFill>
                  <a:srgbClr val="0033CC"/>
                </a:solidFill>
                <a:latin typeface="Nosifer" pitchFamily="2" charset="0"/>
              </a:rPr>
              <a:t>Prevê-se que o uso clínico de administração de surfactante menos invasivo seja expandido</a:t>
            </a:r>
          </a:p>
          <a:p>
            <a:pPr algn="ctr" eaLnBrk="1" hangingPunct="1">
              <a:lnSpc>
                <a:spcPct val="80000"/>
              </a:lnSpc>
              <a:defRPr/>
            </a:pPr>
            <a:endParaRPr lang="pt-BR" sz="2000" smtClean="0">
              <a:solidFill>
                <a:srgbClr val="0033CC"/>
              </a:solidFill>
              <a:latin typeface="Nosifer" pitchFamily="2" charset="0"/>
            </a:endParaRPr>
          </a:p>
        </p:txBody>
      </p:sp>
      <p:sp>
        <p:nvSpPr>
          <p:cNvPr id="43011" name="Rectangle 3"/>
          <p:cNvSpPr>
            <a:spLocks noChangeArrowheads="1"/>
          </p:cNvSpPr>
          <p:nvPr/>
        </p:nvSpPr>
        <p:spPr bwMode="auto">
          <a:xfrm>
            <a:off x="0" y="5132388"/>
            <a:ext cx="12185650" cy="7302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sz="1400"/>
              <a:t>Abdel-Latif M.E., Davis P.G., Wheeler K.I., De Paoli A.G., Dargaville P.A. Surfactant Therapy via Thin Catheter in Preterm Infants with or at Risk of Respiratory Distress Syndrome. </a:t>
            </a:r>
            <a:r>
              <a:rPr lang="en-US" sz="1400" i="1"/>
              <a:t>Cochrane Database Syst. Rev. </a:t>
            </a:r>
            <a:r>
              <a:rPr lang="en-US" sz="1400"/>
              <a:t>2021;5:CD011672. doi: 10.1002/14651858.CD011672.pub2. [</a:t>
            </a:r>
            <a:r>
              <a:rPr lang="en-US" sz="1400" u="sng">
                <a:hlinkClick r:id="rId2"/>
              </a:rPr>
              <a:t>PMC free article</a:t>
            </a:r>
            <a:r>
              <a:rPr lang="en-US" sz="1400"/>
              <a:t>] [</a:t>
            </a:r>
            <a:r>
              <a:rPr lang="en-US" sz="1400" u="sng">
                <a:hlinkClick r:id="rId3"/>
              </a:rPr>
              <a:t>PubMed</a:t>
            </a:r>
            <a:r>
              <a:rPr lang="en-US" sz="1400"/>
              <a:t>] [</a:t>
            </a:r>
            <a:r>
              <a:rPr lang="en-US" sz="1400" u="sng">
                <a:hlinkClick r:id="rId4"/>
              </a:rPr>
              <a:t>CrossRef</a:t>
            </a:r>
            <a:r>
              <a:rPr lang="en-US" sz="1400"/>
              <a:t>] [</a:t>
            </a:r>
            <a:r>
              <a:rPr lang="en-US" sz="1400" u="sng">
                <a:hlinkClick r:id="rId5"/>
              </a:rPr>
              <a:t>Google Scholar</a:t>
            </a:r>
            <a:r>
              <a:rPr lang="en-US" sz="1400"/>
              <a:t>] </a:t>
            </a:r>
          </a:p>
        </p:txBody>
      </p:sp>
      <p:sp>
        <p:nvSpPr>
          <p:cNvPr id="43012" name="AutoShape 5"/>
          <p:cNvSpPr>
            <a:spLocks noChangeArrowheads="1"/>
          </p:cNvSpPr>
          <p:nvPr/>
        </p:nvSpPr>
        <p:spPr bwMode="auto">
          <a:xfrm>
            <a:off x="425450" y="4297363"/>
            <a:ext cx="430213" cy="911225"/>
          </a:xfrm>
          <a:prstGeom prst="curvedRightArrow">
            <a:avLst>
              <a:gd name="adj1" fmla="val 42362"/>
              <a:gd name="adj2" fmla="val 84723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Técnicas </a:t>
            </a:r>
            <a:r>
              <a:rPr lang="pt-BR" sz="4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alternativas de administração de surfactante exógeno</a:t>
            </a:r>
          </a:p>
        </p:txBody>
      </p:sp>
      <p:sp>
        <p:nvSpPr>
          <p:cNvPr id="4403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3) Uso de surfactante nebulizado:</a:t>
            </a:r>
          </a:p>
          <a:p>
            <a:pPr eaLnBrk="1" hangingPunct="1">
              <a:buFont typeface="Arial" charset="0"/>
              <a:buChar char="•"/>
            </a:pPr>
            <a:r>
              <a:rPr lang="pt-BR" sz="1800" smtClean="0"/>
              <a:t> Apenas recentemente, estudos clínicos randomizados usando métodos modernos de nebulização demonstraram a viabilidade e eficácia da nebulização de surfactante aerossolizado na prevenção de intubação e ventilação mecânica</a:t>
            </a:r>
          </a:p>
          <a:p>
            <a:pPr eaLnBrk="1" hangingPunct="1">
              <a:buFont typeface="Arial" charset="0"/>
              <a:buChar char="•"/>
            </a:pPr>
            <a:r>
              <a:rPr lang="pt-BR" sz="1800" smtClean="0"/>
              <a:t> O estudo de Cummins et al. que inscreveu </a:t>
            </a:r>
            <a:r>
              <a:rPr lang="pt-BR" sz="1800" b="1" smtClean="0"/>
              <a:t>457 </a:t>
            </a:r>
            <a:r>
              <a:rPr lang="pt-BR" sz="1800" smtClean="0"/>
              <a:t>recém-nascidos com uma ampla gama de IG (23 a 41 semanas, mediana de 33 semanas) mostrou que em recém-nascidos com desconforto respiratório leve a moderado, o surfactante em aerossol diminuiu a taxa de intubação e a instilação de surfactante em 50%</a:t>
            </a:r>
          </a:p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O </a:t>
            </a:r>
            <a:r>
              <a:rPr lang="pt-BR" sz="4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papel das </a:t>
            </a:r>
            <a:r>
              <a:rPr lang="pt-B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intervenções farmacológicas </a:t>
            </a:r>
            <a:r>
              <a:rPr lang="pt-BR" sz="4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adjuvantes</a:t>
            </a:r>
          </a:p>
        </p:txBody>
      </p:sp>
      <p:sp>
        <p:nvSpPr>
          <p:cNvPr id="4505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i="1" smtClean="0"/>
              <a:t>Óxido nítrico inalado: </a:t>
            </a:r>
          </a:p>
          <a:p>
            <a:pPr eaLnBrk="1" hangingPunct="1">
              <a:buFont typeface="Arial" charset="0"/>
              <a:buChar char="•"/>
            </a:pPr>
            <a:r>
              <a:rPr lang="pt-BR" sz="1800" smtClean="0"/>
              <a:t> É uma terapia estabelecida que tem se mostrado eficaz na redução da necessidade de oxigenação por membrana extracorpórea (ECMO) em lactentes nascidos a termo ou perto do termo com insuficiência respiratória hipóxica que não responde a outras terapias. </a:t>
            </a:r>
          </a:p>
          <a:p>
            <a:pPr eaLnBrk="1" hangingPunct="1">
              <a:buFont typeface="Arial" charset="0"/>
              <a:buChar char="•"/>
            </a:pPr>
            <a:r>
              <a:rPr lang="pt-BR" sz="1800" smtClean="0"/>
              <a:t> As evidências existentes, no entanto, não apóiam o uso de iNO em bebês prematuros. </a:t>
            </a:r>
          </a:p>
          <a:p>
            <a:pPr eaLnBrk="1" hangingPunct="1">
              <a:buFont typeface="Arial" charset="0"/>
              <a:buChar char="•"/>
            </a:pPr>
            <a:r>
              <a:rPr lang="pt-BR" sz="1800" smtClean="0"/>
              <a:t> No entanto, </a:t>
            </a:r>
            <a:r>
              <a:rPr lang="pt-BR" sz="1800" b="1" smtClean="0">
                <a:solidFill>
                  <a:srgbClr val="0033CC"/>
                </a:solidFill>
              </a:rPr>
              <a:t>o iNO poderia ser usado para o tratamento de crises agudas e graves de hipertensão pulmonar na DBP estabelecida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O </a:t>
            </a:r>
            <a:r>
              <a:rPr lang="pt-BR" sz="4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papel das </a:t>
            </a:r>
            <a:r>
              <a:rPr lang="pt-B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intervenções farmacológicas </a:t>
            </a:r>
            <a:r>
              <a:rPr lang="pt-BR" sz="4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adjuvantes</a:t>
            </a:r>
          </a:p>
        </p:txBody>
      </p:sp>
      <p:sp>
        <p:nvSpPr>
          <p:cNvPr id="4608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2000" i="1" smtClean="0"/>
              <a:t>Esteróides pós-parto: </a:t>
            </a:r>
          </a:p>
          <a:p>
            <a:pPr eaLnBrk="1" hangingPunct="1">
              <a:lnSpc>
                <a:spcPct val="80000"/>
              </a:lnSpc>
              <a:buFont typeface="Arial" charset="0"/>
              <a:buChar char="•"/>
            </a:pPr>
            <a:r>
              <a:rPr lang="pt-BR" sz="1800" smtClean="0"/>
              <a:t> Os dados existentes mostram que os corticosteroides pós-natais sistêmicos precoces (antes do 8º dia de vida) reduzem o risco de DBP sem afetar a mortalidade. A dexametasona, no entanto, pode </a:t>
            </a:r>
            <a:r>
              <a:rPr lang="pt-BR" sz="1800" b="1" smtClean="0">
                <a:solidFill>
                  <a:srgbClr val="FF0000"/>
                </a:solidFill>
              </a:rPr>
              <a:t>aumentar significativamente o risco de paralisia cerebral</a:t>
            </a:r>
          </a:p>
          <a:p>
            <a:pPr eaLnBrk="1" hangingPunct="1">
              <a:lnSpc>
                <a:spcPct val="80000"/>
              </a:lnSpc>
              <a:buFont typeface="Arial" charset="0"/>
              <a:buChar char="•"/>
            </a:pPr>
            <a:r>
              <a:rPr lang="pt-BR" sz="1800" smtClean="0"/>
              <a:t> Uma revisão Cochrane do tratamento sistêmico tardio </a:t>
            </a:r>
            <a:r>
              <a:rPr lang="pt-BR" sz="1800" smtClean="0">
                <a:solidFill>
                  <a:srgbClr val="0033CC"/>
                </a:solidFill>
              </a:rPr>
              <a:t>(&gt; 7 dias</a:t>
            </a:r>
            <a:r>
              <a:rPr lang="pt-BR" sz="1800" smtClean="0"/>
              <a:t>) com corticosteroides sistêmicos para DBP documentou benefícios importantes, incluindo </a:t>
            </a:r>
            <a:r>
              <a:rPr lang="pt-BR" sz="1800" smtClean="0">
                <a:solidFill>
                  <a:srgbClr val="0033CC"/>
                </a:solidFill>
              </a:rPr>
              <a:t>falha de extubação reduzida, morte ou DBP</a:t>
            </a:r>
          </a:p>
          <a:p>
            <a:pPr eaLnBrk="1" hangingPunct="1">
              <a:lnSpc>
                <a:spcPct val="80000"/>
              </a:lnSpc>
              <a:buFont typeface="Arial" charset="0"/>
              <a:buChar char="•"/>
            </a:pPr>
            <a:r>
              <a:rPr lang="pt-BR" sz="1800" smtClean="0"/>
              <a:t> Embora nenhuma redução geral na mortalidade neonatal tenha sido alcançada, o risco de resultados </a:t>
            </a:r>
            <a:r>
              <a:rPr lang="pt-BR" sz="1800" smtClean="0">
                <a:solidFill>
                  <a:srgbClr val="0033CC"/>
                </a:solidFill>
              </a:rPr>
              <a:t>adversos do neurodesenvolvimento a longo prazo não aumentou significativamente, o que é uma questão extremamente importante.</a:t>
            </a:r>
          </a:p>
          <a:p>
            <a:pPr eaLnBrk="1" hangingPunct="1">
              <a:lnSpc>
                <a:spcPct val="80000"/>
              </a:lnSpc>
              <a:buFont typeface="Arial" charset="0"/>
              <a:buChar char="•"/>
            </a:pPr>
            <a:r>
              <a:rPr lang="pt-BR" sz="1800" smtClean="0"/>
              <a:t> O efeito dos corticosteroides inalatórios na DBP e mortalidade em lactentes, quando administrados nas primeiras duas semanas de vida, foi comparável ao dos esteroides sistêmicos, embora a </a:t>
            </a:r>
            <a:r>
              <a:rPr lang="pt-BR" sz="1800" smtClean="0">
                <a:solidFill>
                  <a:srgbClr val="FF0000"/>
                </a:solidFill>
              </a:rPr>
              <a:t>duração do suporte respiratório e a taxa de persistência do canal arterial tenham aumentado com esteróides inalados.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O </a:t>
            </a:r>
            <a:r>
              <a:rPr lang="pt-BR" sz="4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papel das </a:t>
            </a:r>
            <a:r>
              <a:rPr lang="pt-BR" sz="4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intervenções farmacológicas </a:t>
            </a:r>
            <a:r>
              <a:rPr lang="pt-BR" sz="4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adjuvantes</a:t>
            </a:r>
          </a:p>
        </p:txBody>
      </p:sp>
      <p:sp>
        <p:nvSpPr>
          <p:cNvPr id="4710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i="1" smtClean="0"/>
              <a:t>Oxigenoterapia</a:t>
            </a:r>
            <a:r>
              <a:rPr lang="pt-BR" smtClean="0"/>
              <a:t>: </a:t>
            </a:r>
          </a:p>
          <a:p>
            <a:pPr eaLnBrk="1" hangingPunct="1">
              <a:buFont typeface="Arial" charset="0"/>
              <a:buChar char="•"/>
            </a:pPr>
            <a:r>
              <a:rPr lang="pt-BR" sz="1800" smtClean="0"/>
              <a:t> Nos últimos anos, o interesse científico concentrou-se na relação entre a saturação de oxigênio no sangue (SpO2) e os vários resultados da prematuridade extrema, incluindo DBP. As principais preocupações foram levantadas após o relato de maior mortalidade e aumento da taxa de enterocolite necrosanrte em bebês nascidos antes de 28 semanas de gestação com saturação de oxigênio abaixo de 90%. Curiosamente, nenhuma diferença no BPD foi observada entre o grupo-alvo inferior (85% a 89%) e o grupo superior.</a:t>
            </a:r>
          </a:p>
          <a:p>
            <a:pPr eaLnBrk="1" hangingPunct="1">
              <a:buFont typeface="Arial" charset="0"/>
              <a:buChar char="•"/>
            </a:pPr>
            <a:r>
              <a:rPr lang="pt-BR" sz="1800" smtClean="0"/>
              <a:t> Uma metanálise da Cochrane também concluiu que, em bebês extremamente prematuros, visando reduzir os níveis de SpO2 aumentaram o risco médio de mortalidade enquanto diminuíram a incidência de ROP que requer tratamento.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Papel </a:t>
            </a:r>
            <a:r>
              <a:rPr lang="pt-BR" dirty="0">
                <a:solidFill>
                  <a:schemeClr val="tx1">
                    <a:lumMod val="95000"/>
                    <a:lumOff val="5000"/>
                  </a:schemeClr>
                </a:solidFill>
              </a:rPr>
              <a:t>atual da ventilação mecânica invasiva</a:t>
            </a:r>
          </a:p>
        </p:txBody>
      </p:sp>
      <p:sp>
        <p:nvSpPr>
          <p:cNvPr id="4813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Char char="•"/>
            </a:pPr>
            <a:r>
              <a:rPr lang="pt-BR" sz="1800" smtClean="0"/>
              <a:t> Infelizmente, em uma proporção significativa de bebês prematuros inicialmente tratados de forma não invasiva, o uso de  nCPAP falhará </a:t>
            </a:r>
          </a:p>
          <a:p>
            <a:pPr eaLnBrk="1" hangingPunct="1">
              <a:buFont typeface="Arial" charset="0"/>
              <a:buChar char="•"/>
            </a:pPr>
            <a:r>
              <a:rPr lang="pt-BR" sz="1800" smtClean="0"/>
              <a:t> A </a:t>
            </a:r>
            <a:r>
              <a:rPr lang="pt-BR" sz="1800" smtClean="0">
                <a:solidFill>
                  <a:srgbClr val="FF0000"/>
                </a:solidFill>
              </a:rPr>
              <a:t>falha de nCPAP</a:t>
            </a:r>
            <a:r>
              <a:rPr lang="pt-BR" sz="1800" smtClean="0"/>
              <a:t> foi associada a uma taxa substancialmente mais alta de </a:t>
            </a:r>
            <a:r>
              <a:rPr lang="pt-BR" sz="1800" smtClean="0">
                <a:solidFill>
                  <a:srgbClr val="FF0000"/>
                </a:solidFill>
              </a:rPr>
              <a:t>pneumotórax, morte, DBP e outras morbidades</a:t>
            </a:r>
            <a:r>
              <a:rPr lang="pt-BR" sz="1800" smtClean="0"/>
              <a:t>, bem como durações mais longas de suporte respiratório e hospitalização, em comparação com o manejo bem-sucedido do nCPAP </a:t>
            </a:r>
          </a:p>
          <a:p>
            <a:pPr eaLnBrk="1" hangingPunct="1">
              <a:buFont typeface="Arial" charset="0"/>
              <a:buChar char="•"/>
            </a:pPr>
            <a:r>
              <a:rPr lang="pt-BR" sz="1800" smtClean="0"/>
              <a:t> A SDR e  DBP foram as segundas causas mais comuns de morte após a imaturidade, enfatizando o papel dominante da VMI no manejo da insuficiência respiratória em recém-nascidos prematuros e a termo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conclusões</a:t>
            </a:r>
            <a:endParaRPr lang="pt-BR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915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Char char="•"/>
            </a:pPr>
            <a:r>
              <a:rPr lang="pt-BR" sz="1800" smtClean="0"/>
              <a:t> Os avanços no suporte respiratório de neonatos contribuíram para um aumento dramático na sobrevida, especialmente dos recém-nascidos de muito baixo peso. </a:t>
            </a:r>
          </a:p>
          <a:p>
            <a:pPr eaLnBrk="1" hangingPunct="1">
              <a:buFont typeface="Arial" charset="0"/>
              <a:buChar char="•"/>
            </a:pPr>
            <a:r>
              <a:rPr lang="pt-BR" sz="1800" smtClean="0"/>
              <a:t> No entanto, apesar de todo o progresso, </a:t>
            </a:r>
            <a:r>
              <a:rPr lang="pt-BR" sz="1800" smtClean="0">
                <a:solidFill>
                  <a:srgbClr val="FF0000"/>
                </a:solidFill>
              </a:rPr>
              <a:t>a DBP ainda continua sendo uma complicação clinicamente significativa da prematuridade com importantes consequências a longo prazo. </a:t>
            </a:r>
          </a:p>
          <a:p>
            <a:pPr eaLnBrk="1" hangingPunct="1">
              <a:buFont typeface="Arial" charset="0"/>
              <a:buChar char="•"/>
            </a:pPr>
            <a:r>
              <a:rPr lang="pt-BR" sz="1800" smtClean="0"/>
              <a:t> Nos 60 anos de suporte respiratório neonatal, o percurso pode parecer lento, e os benefícios ao nível das várias morbilidades podem não ser tão expressivos. No entanto, </a:t>
            </a:r>
            <a:r>
              <a:rPr lang="pt-BR" sz="1800" b="1" smtClean="0">
                <a:solidFill>
                  <a:srgbClr val="0033CC"/>
                </a:solidFill>
              </a:rPr>
              <a:t>houve importantes avanços científicos. </a:t>
            </a:r>
          </a:p>
          <a:p>
            <a:pPr eaLnBrk="1" hangingPunct="1">
              <a:buFont typeface="Arial" charset="0"/>
              <a:buChar char="•"/>
            </a:pPr>
            <a:r>
              <a:rPr lang="pt-BR" sz="1800" smtClean="0"/>
              <a:t> A sensação geral é de que há espaço para maiores melhorias na forma como os bebês com insuficiência respiratória são tratados, de modo que sobrevivam com lesões pulmonares mínimas ou inexistentes ou outras complicações, o que poderia afetar amplamente sua qualidade de vida mais tarde na idade adulta.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cap="none" smtClean="0"/>
              <a:t>Referências</a:t>
            </a:r>
          </a:p>
        </p:txBody>
      </p:sp>
      <p:sp>
        <p:nvSpPr>
          <p:cNvPr id="50178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Consultem o </a:t>
            </a:r>
            <a:r>
              <a:rPr lang="pt-BR" smtClean="0">
                <a:solidFill>
                  <a:srgbClr val="FF00FF"/>
                </a:solidFill>
              </a:rPr>
              <a:t>Artigo original, LIVRE!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>
              <a:defRPr/>
            </a:pPr>
            <a:r>
              <a:rPr lang="pt-BR" sz="3300" cap="none" smtClean="0">
                <a:solidFill>
                  <a:srgbClr val="0000FF"/>
                </a:solidFill>
                <a:latin typeface="Algerian" pitchFamily="82" charset="0"/>
              </a:rPr>
              <a:t>NOTA DO EDITOR DA PÁGINA NEONATAL </a:t>
            </a:r>
            <a:r>
              <a:rPr lang="pt-BR" sz="3300" cap="none" smtClean="0">
                <a:solidFill>
                  <a:srgbClr val="0000FF"/>
                </a:solidFill>
                <a:latin typeface="Algerian" pitchFamily="82" charset="0"/>
                <a:hlinkClick r:id="rId2"/>
              </a:rPr>
              <a:t>WWW.PAULOMARGOTO.COM.BR</a:t>
            </a:r>
            <a:r>
              <a:rPr lang="pt-BR" sz="3300" cap="none" smtClean="0">
                <a:solidFill>
                  <a:srgbClr val="0000FF"/>
                </a:solidFill>
                <a:latin typeface="Algerian" pitchFamily="82" charset="0"/>
              </a:rPr>
              <a:t> Dr. Paulo R. Margotto. Consultem Também! Estudando Juntos!</a:t>
            </a:r>
          </a:p>
        </p:txBody>
      </p:sp>
      <p:pic>
        <p:nvPicPr>
          <p:cNvPr id="51204" name="Picture 4" descr="Livia,%20Adriana,%20Luciana-HFA"/>
          <p:cNvPicPr>
            <a:picLocks noChangeAspect="1" noChangeArrowheads="1"/>
          </p:cNvPicPr>
          <p:nvPr/>
        </p:nvPicPr>
        <p:blipFill>
          <a:blip r:embed="rId3">
            <a:lum bright="12000" contrast="24000"/>
          </a:blip>
          <a:srcRect/>
          <a:stretch>
            <a:fillRect/>
          </a:stretch>
        </p:blipFill>
        <p:spPr bwMode="auto">
          <a:xfrm>
            <a:off x="2832100" y="2170113"/>
            <a:ext cx="5419725" cy="4065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5" name="Rectangle 5"/>
          <p:cNvSpPr>
            <a:spLocks noChangeArrowheads="1"/>
          </p:cNvSpPr>
          <p:nvPr/>
        </p:nvSpPr>
        <p:spPr bwMode="auto">
          <a:xfrm>
            <a:off x="2908300" y="6311900"/>
            <a:ext cx="53467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it-IT" sz="1400">
                <a:solidFill>
                  <a:srgbClr val="FF00FF"/>
                </a:solidFill>
              </a:rPr>
              <a:t>Drs. Paulo R. Margotto,L</a:t>
            </a:r>
            <a:r>
              <a:rPr lang="pt-BR" sz="1400">
                <a:solidFill>
                  <a:srgbClr val="FF00FF"/>
                </a:solidFill>
              </a:rPr>
              <a:t>í</a:t>
            </a:r>
            <a:r>
              <a:rPr lang="it-IT" sz="1400">
                <a:solidFill>
                  <a:srgbClr val="FF00FF"/>
                </a:solidFill>
              </a:rPr>
              <a:t>via, Adriana e Luciana (HFA, 27/2/2008</a:t>
            </a:r>
            <a:r>
              <a:rPr lang="it-IT" sz="1400" b="1">
                <a:solidFill>
                  <a:srgbClr val="FF00FF"/>
                </a:solidFill>
              </a:rPr>
              <a:t>)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3"/>
          <p:cNvSpPr>
            <a:spLocks noGrp="1"/>
          </p:cNvSpPr>
          <p:nvPr>
            <p:ph type="body" idx="1"/>
          </p:nvPr>
        </p:nvSpPr>
        <p:spPr>
          <a:xfrm>
            <a:off x="747713" y="1885950"/>
            <a:ext cx="10947400" cy="476091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2000" smtClean="0"/>
              <a:t>Artigo de profunda reflexão sobre a ventilação mecânica (VM) e o impacto no cérebro. </a:t>
            </a:r>
          </a:p>
          <a:p>
            <a:pPr eaLnBrk="1" hangingPunct="1">
              <a:lnSpc>
                <a:spcPct val="80000"/>
              </a:lnSpc>
            </a:pPr>
            <a:r>
              <a:rPr lang="pt-BR" sz="2000" smtClean="0"/>
              <a:t>A VM, embora necessária em muitos bebês prematuros, causa alterações nas vias aéreas e no parênquima pulmonar observadas em bebês sobreviventes com DBP. </a:t>
            </a:r>
          </a:p>
          <a:p>
            <a:pPr eaLnBrk="1" hangingPunct="1">
              <a:lnSpc>
                <a:spcPct val="80000"/>
              </a:lnSpc>
            </a:pPr>
            <a:r>
              <a:rPr lang="pt-BR" sz="2000" smtClean="0"/>
              <a:t>A ventilação mecânica também causa danos ao cérebro por meio de flutuações no fluxo sanguíneo cerebral e neuroinflamação de citocinas liberadas sistemicamente.</a:t>
            </a:r>
          </a:p>
          <a:p>
            <a:pPr eaLnBrk="1" hangingPunct="1">
              <a:lnSpc>
                <a:spcPct val="80000"/>
              </a:lnSpc>
            </a:pPr>
            <a:r>
              <a:rPr lang="pt-BR" sz="2000" smtClean="0"/>
              <a:t> Evitar a ventilação mecânica ou limitar o período de ventilação provavelmente tem o maior efeito tanto na DBP quanto nos desfechos neurológicos. </a:t>
            </a:r>
          </a:p>
          <a:p>
            <a:pPr eaLnBrk="1" hangingPunct="1">
              <a:lnSpc>
                <a:spcPct val="80000"/>
              </a:lnSpc>
            </a:pPr>
            <a:r>
              <a:rPr lang="pt-BR" sz="2000" b="1" smtClean="0"/>
              <a:t>A extensão da lesão foi proporcional ao tempo de ventilação mecânica.</a:t>
            </a:r>
            <a:r>
              <a:rPr lang="pt-BR" sz="2000" smtClean="0"/>
              <a:t> </a:t>
            </a:r>
          </a:p>
          <a:p>
            <a:pPr eaLnBrk="1" hangingPunct="1">
              <a:lnSpc>
                <a:spcPct val="80000"/>
              </a:lnSpc>
            </a:pPr>
            <a:r>
              <a:rPr lang="pt-BR" sz="2000" b="1" smtClean="0">
                <a:solidFill>
                  <a:srgbClr val="FF00FF"/>
                </a:solidFill>
              </a:rPr>
              <a:t>AO INTUBAR: PROGRAME JÁ A SUA EXTUBAÇÃO!</a:t>
            </a:r>
            <a:r>
              <a:rPr lang="pt-BR" sz="2000" smtClean="0"/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pt-BR" sz="2000" smtClean="0"/>
              <a:t>Quanto aos esteroides: um curso curto de dexametasona o entre 8 a 14 dias em lactentes com alto risco de DBP moderada a grave pode fornecer a maior redução na DBP sem comprometimento neurológico. </a:t>
            </a:r>
          </a:p>
          <a:p>
            <a:pPr eaLnBrk="1" hangingPunct="1">
              <a:lnSpc>
                <a:spcPct val="80000"/>
              </a:lnSpc>
            </a:pPr>
            <a:r>
              <a:rPr lang="pt-BR" sz="2000" smtClean="0"/>
              <a:t>Dados promissores em animais e humanos para o uso de budesonida e surfactante sugerem que esse regime pode diminuir a DBP, e grandes estudos randomizados estão quase completos. </a:t>
            </a:r>
          </a:p>
        </p:txBody>
      </p:sp>
      <p:sp>
        <p:nvSpPr>
          <p:cNvPr id="52226" name="Rectangle 4"/>
          <p:cNvSpPr>
            <a:spLocks noChangeArrowheads="1"/>
          </p:cNvSpPr>
          <p:nvPr/>
        </p:nvSpPr>
        <p:spPr bwMode="auto">
          <a:xfrm>
            <a:off x="531813" y="401638"/>
            <a:ext cx="11328400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 anchor="ctr">
            <a:spAutoFit/>
          </a:bodyPr>
          <a:lstStyle/>
          <a:p>
            <a:pPr algn="ctr"/>
            <a:r>
              <a:rPr lang="en-US" sz="2200" b="1">
                <a:solidFill>
                  <a:srgbClr val="072A4D"/>
                </a:solidFill>
                <a:latin typeface="Lato" pitchFamily="34" charset="0"/>
                <a:hlinkClick r:id="rId2"/>
              </a:rPr>
              <a:t>Respostas pulmonares e cerebrais do pr</a:t>
            </a:r>
            <a:r>
              <a:rPr lang="en-US" sz="2200" b="1">
                <a:solidFill>
                  <a:srgbClr val="072A4D"/>
                </a:solidFill>
                <a:latin typeface="Tw Cen MT" pitchFamily="34" charset="0"/>
                <a:hlinkClick r:id="rId2"/>
              </a:rPr>
              <a:t>é</a:t>
            </a:r>
            <a:r>
              <a:rPr lang="en-US" sz="2200" b="1">
                <a:solidFill>
                  <a:srgbClr val="072A4D"/>
                </a:solidFill>
                <a:latin typeface="Lato" pitchFamily="34" charset="0"/>
                <a:hlinkClick r:id="rId2"/>
              </a:rPr>
              <a:t>-termo </a:t>
            </a:r>
            <a:r>
              <a:rPr lang="en-US" sz="2200" b="1">
                <a:solidFill>
                  <a:srgbClr val="072A4D"/>
                </a:solidFill>
                <a:latin typeface="Tw Cen MT" pitchFamily="34" charset="0"/>
                <a:hlinkClick r:id="rId2"/>
              </a:rPr>
              <a:t>à</a:t>
            </a:r>
            <a:r>
              <a:rPr lang="en-US" sz="2200" b="1">
                <a:solidFill>
                  <a:srgbClr val="072A4D"/>
                </a:solidFill>
                <a:latin typeface="Lato" pitchFamily="34" charset="0"/>
                <a:hlinkClick r:id="rId2"/>
              </a:rPr>
              <a:t> ventila</a:t>
            </a:r>
            <a:r>
              <a:rPr lang="en-US" sz="2200" b="1">
                <a:solidFill>
                  <a:srgbClr val="072A4D"/>
                </a:solidFill>
                <a:latin typeface="Tw Cen MT" pitchFamily="34" charset="0"/>
                <a:hlinkClick r:id="rId2"/>
              </a:rPr>
              <a:t>ç</a:t>
            </a:r>
            <a:r>
              <a:rPr lang="en-US" sz="2200" b="1">
                <a:solidFill>
                  <a:srgbClr val="072A4D"/>
                </a:solidFill>
                <a:latin typeface="Lato" pitchFamily="34" charset="0"/>
                <a:hlinkClick r:id="rId2"/>
              </a:rPr>
              <a:t>ão mecânica e corticoster</a:t>
            </a:r>
            <a:r>
              <a:rPr lang="en-US" sz="2200" b="1">
                <a:solidFill>
                  <a:srgbClr val="072A4D"/>
                </a:solidFill>
                <a:latin typeface="Tw Cen MT" pitchFamily="34" charset="0"/>
                <a:hlinkClick r:id="rId2"/>
              </a:rPr>
              <a:t>ó</a:t>
            </a:r>
            <a:r>
              <a:rPr lang="en-US" sz="2200" b="1">
                <a:solidFill>
                  <a:srgbClr val="072A4D"/>
                </a:solidFill>
                <a:latin typeface="Lato" pitchFamily="34" charset="0"/>
                <a:hlinkClick r:id="rId2"/>
              </a:rPr>
              <a:t>ides</a:t>
            </a:r>
            <a:endParaRPr lang="en-US" sz="2200" b="1">
              <a:solidFill>
                <a:srgbClr val="072A4D"/>
              </a:solidFill>
              <a:latin typeface="Lato" pitchFamily="34" charset="0"/>
            </a:endParaRPr>
          </a:p>
          <a:p>
            <a:pPr algn="ctr" eaLnBrk="0" hangingPunct="0"/>
            <a:r>
              <a:rPr lang="en-US" sz="800">
                <a:solidFill>
                  <a:srgbClr val="607D8B"/>
                </a:solidFill>
              </a:rPr>
              <a:t>  </a:t>
            </a:r>
            <a:r>
              <a:rPr lang="en-US" sz="800">
                <a:solidFill>
                  <a:srgbClr val="607D8B"/>
                </a:solidFill>
                <a:latin typeface="Tw Cen MT" pitchFamily="34" charset="0"/>
              </a:rPr>
              <a:t>               </a:t>
            </a:r>
            <a:r>
              <a:rPr lang="en-US">
                <a:latin typeface="Tw Cen MT" pitchFamily="34" charset="0"/>
              </a:rPr>
              <a:t/>
            </a:r>
            <a:br>
              <a:rPr lang="en-US">
                <a:latin typeface="Tw Cen MT" pitchFamily="34" charset="0"/>
              </a:rPr>
            </a:br>
            <a:r>
              <a:rPr lang="en-US" sz="1300" b="1">
                <a:solidFill>
                  <a:srgbClr val="607D8B"/>
                </a:solidFill>
                <a:latin typeface="Source Sans Pro"/>
                <a:hlinkClick r:id="rId3"/>
              </a:rPr>
              <a:t>Preterm</a:t>
            </a:r>
            <a:r>
              <a:rPr lang="en-US" sz="1300">
                <a:solidFill>
                  <a:srgbClr val="607D8B"/>
                </a:solidFill>
                <a:latin typeface="Tw Cen MT" pitchFamily="34" charset="0"/>
                <a:hlinkClick r:id="rId3"/>
              </a:rPr>
              <a:t> </a:t>
            </a:r>
            <a:r>
              <a:rPr lang="en-US" sz="1300" b="1">
                <a:solidFill>
                  <a:srgbClr val="607D8B"/>
                </a:solidFill>
                <a:latin typeface="Source Sans Pro"/>
                <a:hlinkClick r:id="rId3"/>
              </a:rPr>
              <a:t>lung</a:t>
            </a:r>
            <a:r>
              <a:rPr lang="en-US" sz="1300">
                <a:solidFill>
                  <a:srgbClr val="607D8B"/>
                </a:solidFill>
                <a:latin typeface="Tw Cen MT" pitchFamily="34" charset="0"/>
                <a:hlinkClick r:id="rId3"/>
              </a:rPr>
              <a:t> </a:t>
            </a:r>
            <a:r>
              <a:rPr lang="en-US" sz="1300">
                <a:solidFill>
                  <a:srgbClr val="607D8B"/>
                </a:solidFill>
                <a:latin typeface="Source Sans Pro"/>
                <a:hlinkClick r:id="rId3"/>
              </a:rPr>
              <a:t>and</a:t>
            </a:r>
            <a:r>
              <a:rPr lang="en-US" sz="1300">
                <a:solidFill>
                  <a:srgbClr val="607D8B"/>
                </a:solidFill>
                <a:latin typeface="Tw Cen MT" pitchFamily="34" charset="0"/>
                <a:hlinkClick r:id="rId3"/>
              </a:rPr>
              <a:t> </a:t>
            </a:r>
            <a:r>
              <a:rPr lang="en-US" sz="1300" b="1">
                <a:solidFill>
                  <a:srgbClr val="607D8B"/>
                </a:solidFill>
                <a:latin typeface="Source Sans Pro"/>
                <a:hlinkClick r:id="rId3"/>
              </a:rPr>
              <a:t>brain</a:t>
            </a:r>
            <a:r>
              <a:rPr lang="en-US" sz="1300">
                <a:solidFill>
                  <a:srgbClr val="607D8B"/>
                </a:solidFill>
                <a:latin typeface="Tw Cen MT" pitchFamily="34" charset="0"/>
                <a:hlinkClick r:id="rId3"/>
              </a:rPr>
              <a:t> </a:t>
            </a:r>
            <a:r>
              <a:rPr lang="en-US" sz="1300" b="1">
                <a:solidFill>
                  <a:srgbClr val="607D8B"/>
                </a:solidFill>
                <a:latin typeface="Source Sans Pro"/>
                <a:hlinkClick r:id="rId3"/>
              </a:rPr>
              <a:t>responses</a:t>
            </a:r>
            <a:r>
              <a:rPr lang="en-US" sz="1300">
                <a:solidFill>
                  <a:srgbClr val="607D8B"/>
                </a:solidFill>
                <a:latin typeface="Tw Cen MT" pitchFamily="34" charset="0"/>
                <a:hlinkClick r:id="rId3"/>
              </a:rPr>
              <a:t> </a:t>
            </a:r>
            <a:r>
              <a:rPr lang="en-US" sz="1300">
                <a:solidFill>
                  <a:srgbClr val="607D8B"/>
                </a:solidFill>
                <a:latin typeface="Source Sans Pro"/>
                <a:hlinkClick r:id="rId3"/>
              </a:rPr>
              <a:t>to</a:t>
            </a:r>
            <a:r>
              <a:rPr lang="en-US" sz="1300">
                <a:solidFill>
                  <a:srgbClr val="607D8B"/>
                </a:solidFill>
                <a:latin typeface="Tw Cen MT" pitchFamily="34" charset="0"/>
                <a:hlinkClick r:id="rId3"/>
              </a:rPr>
              <a:t> </a:t>
            </a:r>
            <a:r>
              <a:rPr lang="en-US" sz="1300" b="1">
                <a:solidFill>
                  <a:srgbClr val="607D8B"/>
                </a:solidFill>
                <a:latin typeface="Source Sans Pro"/>
                <a:hlinkClick r:id="rId3"/>
              </a:rPr>
              <a:t>mechanical</a:t>
            </a:r>
            <a:r>
              <a:rPr lang="en-US" sz="1300">
                <a:solidFill>
                  <a:srgbClr val="607D8B"/>
                </a:solidFill>
                <a:latin typeface="Tw Cen MT" pitchFamily="34" charset="0"/>
                <a:hlinkClick r:id="rId3"/>
              </a:rPr>
              <a:t> </a:t>
            </a:r>
            <a:r>
              <a:rPr lang="en-US" sz="1300" b="1">
                <a:solidFill>
                  <a:srgbClr val="607D8B"/>
                </a:solidFill>
                <a:latin typeface="Source Sans Pro"/>
                <a:hlinkClick r:id="rId3"/>
              </a:rPr>
              <a:t>ventilation</a:t>
            </a:r>
            <a:r>
              <a:rPr lang="en-US" sz="1300">
                <a:solidFill>
                  <a:srgbClr val="607D8B"/>
                </a:solidFill>
                <a:latin typeface="Tw Cen MT" pitchFamily="34" charset="0"/>
                <a:hlinkClick r:id="rId3"/>
              </a:rPr>
              <a:t> </a:t>
            </a:r>
            <a:r>
              <a:rPr lang="en-US" sz="1300">
                <a:solidFill>
                  <a:srgbClr val="607D8B"/>
                </a:solidFill>
                <a:latin typeface="Source Sans Pro"/>
                <a:hlinkClick r:id="rId3"/>
              </a:rPr>
              <a:t>and</a:t>
            </a:r>
            <a:r>
              <a:rPr lang="en-US" sz="1300">
                <a:solidFill>
                  <a:srgbClr val="607D8B"/>
                </a:solidFill>
                <a:latin typeface="Tw Cen MT" pitchFamily="34" charset="0"/>
                <a:hlinkClick r:id="rId3"/>
              </a:rPr>
              <a:t> </a:t>
            </a:r>
            <a:r>
              <a:rPr lang="en-US" sz="1300" b="1">
                <a:solidFill>
                  <a:srgbClr val="607D8B"/>
                </a:solidFill>
                <a:latin typeface="Source Sans Pro"/>
                <a:hlinkClick r:id="rId3"/>
              </a:rPr>
              <a:t>corticosteroids</a:t>
            </a:r>
            <a:r>
              <a:rPr lang="en-US" sz="1300">
                <a:solidFill>
                  <a:srgbClr val="607D8B"/>
                </a:solidFill>
                <a:latin typeface="Source Sans Pro"/>
                <a:hlinkClick r:id="rId3"/>
              </a:rPr>
              <a:t>.</a:t>
            </a:r>
            <a:r>
              <a:rPr lang="en-US" sz="1300">
                <a:solidFill>
                  <a:srgbClr val="424242"/>
                </a:solidFill>
                <a:latin typeface="Source Sans Pro"/>
              </a:rPr>
              <a:t>Hillman NH, Jobe AH.J Perinatol. 2023 May 11. doi: 10.1038/s41372-023-01692-7. Online ahead of print.PMID:</a:t>
            </a:r>
            <a:r>
              <a:rPr lang="en-US" sz="1300">
                <a:solidFill>
                  <a:srgbClr val="424242"/>
                </a:solidFill>
                <a:latin typeface="Tw Cen MT" pitchFamily="34" charset="0"/>
              </a:rPr>
              <a:t> </a:t>
            </a:r>
            <a:r>
              <a:rPr lang="en-US" sz="1300">
                <a:solidFill>
                  <a:srgbClr val="424242"/>
                </a:solidFill>
                <a:latin typeface="Source Sans Pro"/>
              </a:rPr>
              <a:t>37169913</a:t>
            </a:r>
            <a:r>
              <a:rPr lang="en-US" sz="1300">
                <a:solidFill>
                  <a:srgbClr val="424242"/>
                </a:solidFill>
                <a:latin typeface="Tw Cen MT" pitchFamily="34" charset="0"/>
              </a:rPr>
              <a:t> </a:t>
            </a:r>
            <a:r>
              <a:rPr lang="en-US" sz="1300">
                <a:solidFill>
                  <a:srgbClr val="424242"/>
                </a:solidFill>
                <a:latin typeface="Source Sans Pro"/>
              </a:rPr>
              <a:t>Review.</a:t>
            </a:r>
            <a:r>
              <a:rPr lang="en-US" sz="1300">
                <a:solidFill>
                  <a:srgbClr val="424242"/>
                </a:solidFill>
                <a:latin typeface="Tw Cen MT" pitchFamily="34" charset="0"/>
              </a:rPr>
              <a:t> </a:t>
            </a:r>
            <a:endParaRPr lang="en-US" sz="1300">
              <a:solidFill>
                <a:srgbClr val="424242"/>
              </a:solidFill>
              <a:latin typeface="Source Sans Pro"/>
            </a:endParaRPr>
          </a:p>
          <a:p>
            <a:pPr algn="ctr" eaLnBrk="0" hangingPunct="0"/>
            <a:r>
              <a:rPr lang="en-US" sz="1300">
                <a:solidFill>
                  <a:srgbClr val="424242"/>
                </a:solidFill>
                <a:latin typeface="Source Sans Pro"/>
              </a:rPr>
              <a:t>Realizado por Paulo R. Margotto.</a:t>
            </a:r>
            <a:endParaRPr lang="en-US">
              <a:solidFill>
                <a:srgbClr val="607D8B"/>
              </a:solidFill>
              <a:latin typeface="Tw Cen MT" pitchFamily="34" charset="0"/>
            </a:endParaRPr>
          </a:p>
        </p:txBody>
      </p:sp>
      <p:pic>
        <p:nvPicPr>
          <p:cNvPr id="52227" name="Picture 5" descr="doc">
            <a:hlinkClick r:id="rId4" tooltip="Cerebro_Pulm_Ventilac_Cortic-2023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306175" y="795338"/>
            <a:ext cx="62547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lnSpc>
                <a:spcPct val="70000"/>
              </a:lnSpc>
            </a:pPr>
            <a:r>
              <a:rPr lang="pt-BR" sz="2000" smtClean="0"/>
              <a:t>Apresentação: Gabrielly Nascimento Ferreira – Residente de Neonatologia HMIB. Coordenação: Carlos Zaconeta</a:t>
            </a:r>
          </a:p>
          <a:p>
            <a:pPr eaLnBrk="1" hangingPunct="1">
              <a:lnSpc>
                <a:spcPct val="70000"/>
              </a:lnSpc>
            </a:pPr>
            <a:r>
              <a:rPr lang="pt-BR" sz="2000" smtClean="0"/>
              <a:t>Evitar a ventilação mecânica (VM), se possível, ao mesmo tempo se esforçar para administrar o mais cedo possível o surfactante , de preferência utilizando o uso minimamente invasivo e quando em VM, utilizar o menor  tempo possível! Atrasar a extubação não melhora a chance de sucesso. </a:t>
            </a:r>
          </a:p>
          <a:p>
            <a:pPr algn="ctr" eaLnBrk="1" hangingPunct="1">
              <a:lnSpc>
                <a:spcPct val="70000"/>
              </a:lnSpc>
            </a:pPr>
            <a:r>
              <a:rPr lang="pt-BR" sz="2000" b="1" smtClean="0">
                <a:solidFill>
                  <a:srgbClr val="0033CC"/>
                </a:solidFill>
              </a:rPr>
              <a:t>O uso de CPAP é recomendado como primeira escolha para suporte respiratório primário e secundário.</a:t>
            </a:r>
            <a:r>
              <a:rPr lang="pt-BR" sz="2000" smtClean="0"/>
              <a:t> </a:t>
            </a:r>
          </a:p>
          <a:p>
            <a:pPr eaLnBrk="1" hangingPunct="1">
              <a:lnSpc>
                <a:spcPct val="70000"/>
              </a:lnSpc>
            </a:pPr>
            <a:r>
              <a:rPr lang="pt-BR" sz="2000" smtClean="0"/>
              <a:t>O suporte respiratório primário ou pós-extubação com NIPPV sincronizada foi a mais eficaz, diminuindo a necessidade de VM ou reventilação em bebês prematuros. </a:t>
            </a:r>
          </a:p>
          <a:p>
            <a:pPr algn="ctr" eaLnBrk="1" hangingPunct="1">
              <a:lnSpc>
                <a:spcPct val="70000"/>
              </a:lnSpc>
            </a:pPr>
            <a:r>
              <a:rPr lang="pt-BR" sz="2000" smtClean="0">
                <a:solidFill>
                  <a:srgbClr val="FF00FF"/>
                </a:solidFill>
              </a:rPr>
              <a:t>Extubação para uma pressão de CPAP relativamente mais alta de 7–9 cm H2O ou NIPPV aumentará a chance de sucesso. </a:t>
            </a:r>
          </a:p>
          <a:p>
            <a:pPr eaLnBrk="1" hangingPunct="1">
              <a:lnSpc>
                <a:spcPct val="70000"/>
              </a:lnSpc>
            </a:pPr>
            <a:r>
              <a:rPr lang="pt-BR" sz="2000" smtClean="0"/>
              <a:t>Até o momento, os estudos sobre nebulização não mostraram de forma convincente nenhuma melhora significativa em bebês menores que deveriam se beneficiar mais.</a:t>
            </a:r>
          </a:p>
        </p:txBody>
      </p:sp>
      <p:sp>
        <p:nvSpPr>
          <p:cNvPr id="53250" name="Rectangle 6"/>
          <p:cNvSpPr>
            <a:spLocks noChangeArrowheads="1"/>
          </p:cNvSpPr>
          <p:nvPr/>
        </p:nvSpPr>
        <p:spPr bwMode="auto">
          <a:xfrm>
            <a:off x="754063" y="280988"/>
            <a:ext cx="990600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 anchor="ctr">
            <a:spAutoFit/>
          </a:bodyPr>
          <a:lstStyle/>
          <a:p>
            <a:pPr algn="ctr"/>
            <a:r>
              <a:rPr lang="en-US" sz="2200" b="1">
                <a:solidFill>
                  <a:srgbClr val="072A4D"/>
                </a:solidFill>
                <a:latin typeface="Lato" pitchFamily="34" charset="0"/>
                <a:hlinkClick r:id="rId2"/>
              </a:rPr>
              <a:t>Diretrizes do Consenso Europeu sobre o Tratamento da S</a:t>
            </a:r>
            <a:r>
              <a:rPr lang="en-US" sz="2200" b="1">
                <a:solidFill>
                  <a:srgbClr val="072A4D"/>
                </a:solidFill>
                <a:latin typeface="Tw Cen MT" pitchFamily="34" charset="0"/>
                <a:hlinkClick r:id="rId2"/>
              </a:rPr>
              <a:t>í</a:t>
            </a:r>
            <a:r>
              <a:rPr lang="en-US" sz="2200" b="1">
                <a:solidFill>
                  <a:srgbClr val="072A4D"/>
                </a:solidFill>
                <a:latin typeface="Lato" pitchFamily="34" charset="0"/>
                <a:hlinkClick r:id="rId2"/>
              </a:rPr>
              <a:t>ndrome do Desconforto Respirat</a:t>
            </a:r>
            <a:r>
              <a:rPr lang="en-US" sz="2200" b="1">
                <a:solidFill>
                  <a:srgbClr val="072A4D"/>
                </a:solidFill>
                <a:latin typeface="Tw Cen MT" pitchFamily="34" charset="0"/>
                <a:hlinkClick r:id="rId2"/>
              </a:rPr>
              <a:t>ó</a:t>
            </a:r>
            <a:r>
              <a:rPr lang="en-US" sz="2200" b="1">
                <a:solidFill>
                  <a:srgbClr val="072A4D"/>
                </a:solidFill>
                <a:latin typeface="Lato" pitchFamily="34" charset="0"/>
                <a:hlinkClick r:id="rId2"/>
              </a:rPr>
              <a:t>rio: Atualiza</a:t>
            </a:r>
            <a:r>
              <a:rPr lang="en-US" sz="2200" b="1">
                <a:solidFill>
                  <a:srgbClr val="072A4D"/>
                </a:solidFill>
                <a:latin typeface="Tw Cen MT" pitchFamily="34" charset="0"/>
                <a:hlinkClick r:id="rId2"/>
              </a:rPr>
              <a:t>ç</a:t>
            </a:r>
            <a:r>
              <a:rPr lang="en-US" sz="2200" b="1">
                <a:solidFill>
                  <a:srgbClr val="072A4D"/>
                </a:solidFill>
                <a:latin typeface="Lato" pitchFamily="34" charset="0"/>
                <a:hlinkClick r:id="rId2"/>
              </a:rPr>
              <a:t>ão de 2022</a:t>
            </a:r>
            <a:endParaRPr lang="en-US" sz="2200" b="1">
              <a:solidFill>
                <a:srgbClr val="072A4D"/>
              </a:solidFill>
              <a:latin typeface="Lato" pitchFamily="34" charset="0"/>
            </a:endParaRPr>
          </a:p>
          <a:p>
            <a:pPr algn="ctr" eaLnBrk="0" hangingPunct="0"/>
            <a:r>
              <a:rPr lang="en-US" sz="1300" b="1">
                <a:solidFill>
                  <a:srgbClr val="607D8B"/>
                </a:solidFill>
                <a:latin typeface="Source Sans Pro"/>
                <a:hlinkClick r:id="rId3"/>
              </a:rPr>
              <a:t>European</a:t>
            </a:r>
            <a:r>
              <a:rPr lang="en-US" sz="1300">
                <a:solidFill>
                  <a:srgbClr val="607D8B"/>
                </a:solidFill>
                <a:latin typeface="Tw Cen MT" pitchFamily="34" charset="0"/>
                <a:hlinkClick r:id="rId3"/>
              </a:rPr>
              <a:t> </a:t>
            </a:r>
            <a:r>
              <a:rPr lang="en-US" sz="1300" b="1">
                <a:solidFill>
                  <a:srgbClr val="607D8B"/>
                </a:solidFill>
                <a:latin typeface="Source Sans Pro"/>
                <a:hlinkClick r:id="rId3"/>
              </a:rPr>
              <a:t>Consensus</a:t>
            </a:r>
            <a:r>
              <a:rPr lang="en-US" sz="1300">
                <a:solidFill>
                  <a:srgbClr val="607D8B"/>
                </a:solidFill>
                <a:latin typeface="Tw Cen MT" pitchFamily="34" charset="0"/>
                <a:hlinkClick r:id="rId3"/>
              </a:rPr>
              <a:t> </a:t>
            </a:r>
            <a:r>
              <a:rPr lang="en-US" sz="1300">
                <a:solidFill>
                  <a:srgbClr val="607D8B"/>
                </a:solidFill>
                <a:latin typeface="Source Sans Pro"/>
                <a:hlinkClick r:id="rId3"/>
              </a:rPr>
              <a:t>Guidelines on the Management of Respiratory Distress Syndrome: 2022 Update.</a:t>
            </a:r>
            <a:r>
              <a:rPr lang="en-US" sz="1300">
                <a:solidFill>
                  <a:srgbClr val="424242"/>
                </a:solidFill>
                <a:latin typeface="Source Sans Pro"/>
              </a:rPr>
              <a:t>Sweet DG, Carnielli VP, Greisen G, Hallman M, Klebermass-Schrehof K, Ozek E, Te Pas A, Plavka R, Roehr CC, Saugstad OD, Simeoni U, Speer CP, Vento M, Visser GHA, Halliday HL.Neonatology. 2023;120(1):3-23. doi: 10.1159/000528914. Epub 2023 Feb 15.PMID:</a:t>
            </a:r>
            <a:r>
              <a:rPr lang="en-US" sz="1300">
                <a:solidFill>
                  <a:srgbClr val="424242"/>
                </a:solidFill>
                <a:latin typeface="Tw Cen MT" pitchFamily="34" charset="0"/>
              </a:rPr>
              <a:t> </a:t>
            </a:r>
            <a:r>
              <a:rPr lang="en-US" sz="1300">
                <a:solidFill>
                  <a:srgbClr val="424242"/>
                </a:solidFill>
                <a:latin typeface="Source Sans Pro"/>
              </a:rPr>
              <a:t>36863329</a:t>
            </a:r>
            <a:r>
              <a:rPr lang="en-US" sz="1300">
                <a:solidFill>
                  <a:srgbClr val="424242"/>
                </a:solidFill>
                <a:latin typeface="Tw Cen MT" pitchFamily="34" charset="0"/>
              </a:rPr>
              <a:t> </a:t>
            </a:r>
            <a:r>
              <a:rPr lang="en-US" sz="1300" b="1">
                <a:solidFill>
                  <a:srgbClr val="424242"/>
                </a:solidFill>
                <a:latin typeface="Source Sans Pro"/>
              </a:rPr>
              <a:t>Free PMC article.</a:t>
            </a:r>
            <a:r>
              <a:rPr lang="en-US" sz="1300" b="1">
                <a:solidFill>
                  <a:srgbClr val="424242"/>
                </a:solidFill>
                <a:latin typeface="Tw Cen MT" pitchFamily="34" charset="0"/>
              </a:rPr>
              <a:t> </a:t>
            </a:r>
            <a:r>
              <a:rPr lang="en-US" sz="1300" b="1">
                <a:solidFill>
                  <a:srgbClr val="424242"/>
                </a:solidFill>
                <a:latin typeface="Source Sans Pro"/>
              </a:rPr>
              <a:t>Artigo</a:t>
            </a:r>
            <a:r>
              <a:rPr lang="en-US" sz="1300" b="1">
                <a:solidFill>
                  <a:srgbClr val="424242"/>
                </a:solidFill>
                <a:latin typeface="Tw Cen MT" pitchFamily="34" charset="0"/>
              </a:rPr>
              <a:t> </a:t>
            </a:r>
            <a:r>
              <a:rPr lang="en-US" sz="1300" b="1">
                <a:solidFill>
                  <a:srgbClr val="424242"/>
                </a:solidFill>
                <a:latin typeface="Source Sans Pro"/>
              </a:rPr>
              <a:t>Livre!</a:t>
            </a:r>
            <a:endParaRPr lang="en-US">
              <a:solidFill>
                <a:srgbClr val="607D8B"/>
              </a:solidFill>
              <a:latin typeface="Tw Cen MT" pitchFamily="34" charset="0"/>
            </a:endParaRPr>
          </a:p>
        </p:txBody>
      </p:sp>
      <p:pic>
        <p:nvPicPr>
          <p:cNvPr id="53251" name="Picture 7" descr="ppt">
            <a:hlinkClick r:id="rId4" tooltip="ConSenso-Europ-SDR-2022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644188" y="671513"/>
            <a:ext cx="661987" cy="66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Nesse estudo randomizado e controlado, com bebês de 26 sem a 31 sem 6 dias no grupo de intervenção foi nebulizado  200 mg/kg de surfactante por meio de um nebulizador de membrana vibratória personalizado. </a:t>
            </a:r>
          </a:p>
          <a:p>
            <a:pPr eaLnBrk="1" hangingPunct="1"/>
            <a:r>
              <a:rPr lang="pt-BR" smtClean="0">
                <a:solidFill>
                  <a:srgbClr val="FF0000"/>
                </a:solidFill>
              </a:rPr>
              <a:t>Não foi encontrado  efeito significativo do surfactante nebulizado  profilático na SDR na impedância pulmonar expiratória final 30 minutos após o nascimento,</a:t>
            </a:r>
            <a:r>
              <a:rPr lang="pt-BR" smtClean="0"/>
              <a:t> </a:t>
            </a:r>
            <a:r>
              <a:rPr lang="pt-BR" smtClean="0">
                <a:solidFill>
                  <a:srgbClr val="FF0000"/>
                </a:solidFill>
              </a:rPr>
              <a:t>quando comparado com o tratamento padrão</a:t>
            </a:r>
            <a:r>
              <a:rPr lang="pt-BR" smtClean="0"/>
              <a:t>. </a:t>
            </a:r>
          </a:p>
          <a:p>
            <a:pPr eaLnBrk="1" hangingPunct="1"/>
            <a:r>
              <a:rPr lang="pt-BR" smtClean="0"/>
              <a:t>A deposição pulmonar de nebulizadores de membrana vibratória é estimada em apenas 5% a 20% em situações ideais. </a:t>
            </a:r>
          </a:p>
          <a:p>
            <a:pPr eaLnBrk="1" hangingPunct="1"/>
            <a:r>
              <a:rPr lang="pt-BR" smtClean="0"/>
              <a:t>Diferentes interfaces, tipos de nebulizador e, mais importante, concentrações de surfactante devem ser pesquisados ​​antes da implementação em futuros estudos clínicos. </a:t>
            </a:r>
          </a:p>
        </p:txBody>
      </p:sp>
      <p:sp>
        <p:nvSpPr>
          <p:cNvPr id="54274" name="Rectangle 4"/>
          <p:cNvSpPr>
            <a:spLocks noChangeArrowheads="1"/>
          </p:cNvSpPr>
          <p:nvPr/>
        </p:nvSpPr>
        <p:spPr bwMode="auto">
          <a:xfrm>
            <a:off x="755650" y="357188"/>
            <a:ext cx="9764713" cy="158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 anchor="ctr">
            <a:spAutoFit/>
          </a:bodyPr>
          <a:lstStyle/>
          <a:p>
            <a:pPr algn="ctr"/>
            <a:r>
              <a:rPr lang="en-US" sz="2200" b="1">
                <a:solidFill>
                  <a:srgbClr val="072A4D"/>
                </a:solidFill>
                <a:latin typeface="Lato" pitchFamily="34" charset="0"/>
                <a:hlinkClick r:id="rId2"/>
              </a:rPr>
              <a:t>Nebuliza</a:t>
            </a:r>
            <a:r>
              <a:rPr lang="en-US" sz="2200" b="1">
                <a:solidFill>
                  <a:srgbClr val="072A4D"/>
                </a:solidFill>
                <a:latin typeface="Tw Cen MT" pitchFamily="34" charset="0"/>
                <a:hlinkClick r:id="rId2"/>
              </a:rPr>
              <a:t>ç</a:t>
            </a:r>
            <a:r>
              <a:rPr lang="en-US" sz="2200" b="1">
                <a:solidFill>
                  <a:srgbClr val="072A4D"/>
                </a:solidFill>
                <a:latin typeface="Lato" pitchFamily="34" charset="0"/>
                <a:hlinkClick r:id="rId2"/>
              </a:rPr>
              <a:t>ão profil</a:t>
            </a:r>
            <a:r>
              <a:rPr lang="en-US" sz="2200" b="1">
                <a:solidFill>
                  <a:srgbClr val="072A4D"/>
                </a:solidFill>
                <a:latin typeface="Tw Cen MT" pitchFamily="34" charset="0"/>
                <a:hlinkClick r:id="rId2"/>
              </a:rPr>
              <a:t>á</a:t>
            </a:r>
            <a:r>
              <a:rPr lang="en-US" sz="2200" b="1">
                <a:solidFill>
                  <a:srgbClr val="072A4D"/>
                </a:solidFill>
                <a:latin typeface="Lato" pitchFamily="34" charset="0"/>
                <a:hlinkClick r:id="rId2"/>
              </a:rPr>
              <a:t>tica de surfactante para aera</a:t>
            </a:r>
            <a:r>
              <a:rPr lang="en-US" sz="2200" b="1">
                <a:solidFill>
                  <a:srgbClr val="072A4D"/>
                </a:solidFill>
                <a:latin typeface="Tw Cen MT" pitchFamily="34" charset="0"/>
                <a:hlinkClick r:id="rId2"/>
              </a:rPr>
              <a:t>ç</a:t>
            </a:r>
            <a:r>
              <a:rPr lang="en-US" sz="2200" b="1">
                <a:solidFill>
                  <a:srgbClr val="072A4D"/>
                </a:solidFill>
                <a:latin typeface="Lato" pitchFamily="34" charset="0"/>
                <a:hlinkClick r:id="rId2"/>
              </a:rPr>
              <a:t>ão precoce do pulmão prematuro: ensaio cl</a:t>
            </a:r>
            <a:r>
              <a:rPr lang="en-US" sz="2200" b="1">
                <a:solidFill>
                  <a:srgbClr val="072A4D"/>
                </a:solidFill>
                <a:latin typeface="Tw Cen MT" pitchFamily="34" charset="0"/>
                <a:hlinkClick r:id="rId2"/>
              </a:rPr>
              <a:t>í</a:t>
            </a:r>
            <a:r>
              <a:rPr lang="en-US" sz="2200" b="1">
                <a:solidFill>
                  <a:srgbClr val="072A4D"/>
                </a:solidFill>
                <a:latin typeface="Lato" pitchFamily="34" charset="0"/>
                <a:hlinkClick r:id="rId2"/>
              </a:rPr>
              <a:t>nico randomizado</a:t>
            </a:r>
            <a:endParaRPr lang="en-US" sz="2200" b="1">
              <a:solidFill>
                <a:srgbClr val="072A4D"/>
              </a:solidFill>
              <a:latin typeface="Lato" pitchFamily="34" charset="0"/>
            </a:endParaRPr>
          </a:p>
          <a:p>
            <a:pPr algn="ctr" eaLnBrk="0" hangingPunct="0"/>
            <a:r>
              <a:rPr lang="en-US" sz="800">
                <a:solidFill>
                  <a:srgbClr val="607D8B"/>
                </a:solidFill>
              </a:rPr>
              <a:t> </a:t>
            </a:r>
            <a:r>
              <a:rPr lang="en-US" sz="800">
                <a:solidFill>
                  <a:srgbClr val="607D8B"/>
                </a:solidFill>
                <a:latin typeface="Tw Cen MT" pitchFamily="34" charset="0"/>
              </a:rPr>
              <a:t>  </a:t>
            </a:r>
            <a:r>
              <a:rPr lang="en-US">
                <a:latin typeface="Tw Cen MT" pitchFamily="34" charset="0"/>
              </a:rPr>
              <a:t/>
            </a:r>
            <a:br>
              <a:rPr lang="en-US">
                <a:latin typeface="Tw Cen MT" pitchFamily="34" charset="0"/>
              </a:rPr>
            </a:br>
            <a:r>
              <a:rPr lang="en-US" sz="1300" b="1">
                <a:solidFill>
                  <a:srgbClr val="607D8B"/>
                </a:solidFill>
                <a:latin typeface="Source Sans Pro"/>
                <a:hlinkClick r:id="rId3"/>
              </a:rPr>
              <a:t>Prophylactic</a:t>
            </a:r>
            <a:r>
              <a:rPr lang="en-US" sz="1300">
                <a:solidFill>
                  <a:srgbClr val="607D8B"/>
                </a:solidFill>
                <a:latin typeface="Tw Cen MT" pitchFamily="34" charset="0"/>
                <a:hlinkClick r:id="rId3"/>
              </a:rPr>
              <a:t> </a:t>
            </a:r>
            <a:r>
              <a:rPr lang="en-US" sz="1300" b="1">
                <a:solidFill>
                  <a:srgbClr val="607D8B"/>
                </a:solidFill>
                <a:latin typeface="Source Sans Pro"/>
                <a:hlinkClick r:id="rId3"/>
              </a:rPr>
              <a:t>surfactant</a:t>
            </a:r>
            <a:r>
              <a:rPr lang="en-US" sz="1300">
                <a:solidFill>
                  <a:srgbClr val="607D8B"/>
                </a:solidFill>
                <a:latin typeface="Tw Cen MT" pitchFamily="34" charset="0"/>
                <a:hlinkClick r:id="rId3"/>
              </a:rPr>
              <a:t> </a:t>
            </a:r>
            <a:r>
              <a:rPr lang="en-US" sz="1300" b="1">
                <a:solidFill>
                  <a:srgbClr val="607D8B"/>
                </a:solidFill>
                <a:latin typeface="Source Sans Pro"/>
                <a:hlinkClick r:id="rId3"/>
              </a:rPr>
              <a:t>nebulisation</a:t>
            </a:r>
            <a:r>
              <a:rPr lang="en-US" sz="1300">
                <a:solidFill>
                  <a:srgbClr val="607D8B"/>
                </a:solidFill>
                <a:latin typeface="Tw Cen MT" pitchFamily="34" charset="0"/>
                <a:hlinkClick r:id="rId3"/>
              </a:rPr>
              <a:t> </a:t>
            </a:r>
            <a:r>
              <a:rPr lang="en-US" sz="1300">
                <a:solidFill>
                  <a:srgbClr val="607D8B"/>
                </a:solidFill>
                <a:latin typeface="Source Sans Pro"/>
                <a:hlinkClick r:id="rId3"/>
              </a:rPr>
              <a:t>for the early aeration of the preterm lung: a randomised clinical trial.</a:t>
            </a:r>
            <a:r>
              <a:rPr lang="en-US" sz="1300">
                <a:solidFill>
                  <a:srgbClr val="424242"/>
                </a:solidFill>
                <a:latin typeface="Tw Cen MT" pitchFamily="34" charset="0"/>
              </a:rPr>
              <a:t> </a:t>
            </a:r>
            <a:r>
              <a:rPr lang="en-US" sz="1300">
                <a:solidFill>
                  <a:srgbClr val="424242"/>
                </a:solidFill>
                <a:latin typeface="Source Sans Pro"/>
              </a:rPr>
              <a:t>Gaertner VD, Minocchieri S, Waldmann AD, M</a:t>
            </a:r>
            <a:r>
              <a:rPr lang="en-US" sz="1300">
                <a:solidFill>
                  <a:srgbClr val="424242"/>
                </a:solidFill>
                <a:latin typeface="Tw Cen MT" pitchFamily="34" charset="0"/>
              </a:rPr>
              <a:t>ü</a:t>
            </a:r>
            <a:r>
              <a:rPr lang="en-US" sz="1300">
                <a:solidFill>
                  <a:srgbClr val="424242"/>
                </a:solidFill>
                <a:latin typeface="Source Sans Pro"/>
              </a:rPr>
              <a:t>hlbacher T, Bassler D, R</a:t>
            </a:r>
            <a:r>
              <a:rPr lang="en-US" sz="1300">
                <a:solidFill>
                  <a:srgbClr val="424242"/>
                </a:solidFill>
                <a:latin typeface="Tw Cen MT" pitchFamily="34" charset="0"/>
              </a:rPr>
              <a:t>ü</a:t>
            </a:r>
            <a:r>
              <a:rPr lang="en-US" sz="1300">
                <a:solidFill>
                  <a:srgbClr val="424242"/>
                </a:solidFill>
                <a:latin typeface="Source Sans Pro"/>
              </a:rPr>
              <a:t>egger CM; SUNSET study group.Arch Dis Child Fetal Neonatal Ed. 2023 May;108(3):217-223. doi: 10.1136/archdischild-2022-324519. Epub 2022 Nov 24.PMID:</a:t>
            </a:r>
            <a:r>
              <a:rPr lang="en-US" sz="1300">
                <a:solidFill>
                  <a:srgbClr val="424242"/>
                </a:solidFill>
                <a:latin typeface="Tw Cen MT" pitchFamily="34" charset="0"/>
              </a:rPr>
              <a:t> </a:t>
            </a:r>
            <a:r>
              <a:rPr lang="en-US" sz="1300">
                <a:solidFill>
                  <a:srgbClr val="424242"/>
                </a:solidFill>
                <a:latin typeface="Source Sans Pro"/>
              </a:rPr>
              <a:t>36424125</a:t>
            </a:r>
            <a:r>
              <a:rPr lang="en-US" sz="1300">
                <a:solidFill>
                  <a:srgbClr val="424242"/>
                </a:solidFill>
                <a:latin typeface="Tw Cen MT" pitchFamily="34" charset="0"/>
              </a:rPr>
              <a:t> </a:t>
            </a:r>
            <a:r>
              <a:rPr lang="en-US" sz="1300">
                <a:solidFill>
                  <a:srgbClr val="424242"/>
                </a:solidFill>
                <a:latin typeface="Source Sans Pro"/>
              </a:rPr>
              <a:t>Clinical Trial.</a:t>
            </a:r>
          </a:p>
          <a:p>
            <a:pPr algn="ctr" eaLnBrk="0" hangingPunct="0"/>
            <a:r>
              <a:rPr lang="en-US" sz="1300">
                <a:solidFill>
                  <a:srgbClr val="424242"/>
                </a:solidFill>
                <a:latin typeface="Source Sans Pro"/>
              </a:rPr>
              <a:t>Realizado por Paulo R. Margotto</a:t>
            </a:r>
            <a:endParaRPr lang="en-US">
              <a:solidFill>
                <a:srgbClr val="607D8B"/>
              </a:solidFill>
              <a:latin typeface="Tw Cen MT" pitchFamily="34" charset="0"/>
            </a:endParaRPr>
          </a:p>
        </p:txBody>
      </p:sp>
      <p:pic>
        <p:nvPicPr>
          <p:cNvPr id="54275" name="Picture 5" descr="doc">
            <a:hlinkClick r:id="rId4" tooltip="Surfactante_Nebulizado_2023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571163" y="412750"/>
            <a:ext cx="776287" cy="77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3"/>
          <p:cNvSpPr>
            <a:spLocks noGrp="1"/>
          </p:cNvSpPr>
          <p:nvPr>
            <p:ph type="body" idx="1"/>
          </p:nvPr>
        </p:nvSpPr>
        <p:spPr>
          <a:xfrm>
            <a:off x="1646238" y="2444750"/>
            <a:ext cx="9720262" cy="4022725"/>
          </a:xfrm>
        </p:spPr>
        <p:txBody>
          <a:bodyPr/>
          <a:lstStyle/>
          <a:p>
            <a:pPr eaLnBrk="1" hangingPunct="1"/>
            <a:r>
              <a:rPr lang="pt-BR" smtClean="0"/>
              <a:t>Apesar dos resultados respiratórios melhores associados sem aumento nas principais morbidades associadas a neonatos prematuros, há escassez na literatura abordando complicações como lesão nasal, distensão abdominal (barriga de CPAP), síndromes de vazamento de ar (especialmente pneumotórax), perda auditiva, calor e queimaduras químicas, deglutição e aspiração de pequenos componentes da interface nasal e atraso na escalada de problemas respiratórios suporte associado ao uso de nCPAP, na maioria das vezes devido ao seu uso incorreto. </a:t>
            </a:r>
          </a:p>
        </p:txBody>
      </p:sp>
      <p:sp>
        <p:nvSpPr>
          <p:cNvPr id="55298" name="Rectangle 4"/>
          <p:cNvSpPr>
            <a:spLocks noChangeArrowheads="1"/>
          </p:cNvSpPr>
          <p:nvPr/>
        </p:nvSpPr>
        <p:spPr bwMode="auto">
          <a:xfrm>
            <a:off x="0" y="676275"/>
            <a:ext cx="11938000" cy="10985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tIns="0" bIns="0" anchor="ctr">
            <a:spAutoFit/>
          </a:bodyPr>
          <a:lstStyle/>
          <a:p>
            <a:pPr algn="ctr"/>
            <a:r>
              <a:rPr lang="en-US" sz="2200" b="1">
                <a:solidFill>
                  <a:srgbClr val="072A4D"/>
                </a:solidFill>
                <a:latin typeface="Lato" pitchFamily="34" charset="0"/>
                <a:hlinkClick r:id="rId2"/>
              </a:rPr>
              <a:t>COMPLICA</a:t>
            </a:r>
            <a:r>
              <a:rPr lang="en-US" sz="2200" b="1">
                <a:solidFill>
                  <a:srgbClr val="072A4D"/>
                </a:solidFill>
                <a:latin typeface="Tw Cen MT" pitchFamily="34" charset="0"/>
                <a:hlinkClick r:id="rId2"/>
              </a:rPr>
              <a:t>Ç</a:t>
            </a:r>
            <a:r>
              <a:rPr lang="en-US" sz="2200" b="1">
                <a:solidFill>
                  <a:srgbClr val="072A4D"/>
                </a:solidFill>
                <a:latin typeface="Lato" pitchFamily="34" charset="0"/>
                <a:hlinkClick r:id="rId2"/>
              </a:rPr>
              <a:t>ÕES ASSOCIADAS AO USO INCORRETO DE CPAP NASAL</a:t>
            </a:r>
            <a:r>
              <a:rPr lang="en-US" sz="800">
                <a:solidFill>
                  <a:srgbClr val="607D8B"/>
                </a:solidFill>
                <a:hlinkClick r:id="rId3" tooltip="CPAP_NASAL_complic_uso_incorreto"/>
              </a:rPr>
              <a:t> </a:t>
            </a:r>
            <a:r>
              <a:rPr lang="en-US" sz="2800">
                <a:solidFill>
                  <a:srgbClr val="607D8B"/>
                </a:solidFill>
                <a:latin typeface="Tw Cen MT" pitchFamily="34" charset="0"/>
              </a:rPr>
              <a:t> </a:t>
            </a:r>
            <a:r>
              <a:rPr lang="en-US" sz="800">
                <a:solidFill>
                  <a:srgbClr val="607D8B"/>
                </a:solidFill>
                <a:latin typeface="Tw Cen MT" pitchFamily="34" charset="0"/>
              </a:rPr>
              <a:t>              </a:t>
            </a:r>
            <a:r>
              <a:rPr lang="en-US">
                <a:latin typeface="Tw Cen MT" pitchFamily="34" charset="0"/>
              </a:rPr>
              <a:t/>
            </a:r>
            <a:br>
              <a:rPr lang="en-US">
                <a:latin typeface="Tw Cen MT" pitchFamily="34" charset="0"/>
              </a:rPr>
            </a:br>
            <a:r>
              <a:rPr lang="en-US" sz="1300" b="1">
                <a:solidFill>
                  <a:srgbClr val="607D8B"/>
                </a:solidFill>
                <a:latin typeface="Source Sans Pro"/>
                <a:hlinkClick r:id="rId4"/>
              </a:rPr>
              <a:t>Complications</a:t>
            </a:r>
            <a:r>
              <a:rPr lang="en-US" sz="1300">
                <a:solidFill>
                  <a:srgbClr val="607D8B"/>
                </a:solidFill>
                <a:latin typeface="Tw Cen MT" pitchFamily="34" charset="0"/>
                <a:hlinkClick r:id="rId4"/>
              </a:rPr>
              <a:t> </a:t>
            </a:r>
            <a:r>
              <a:rPr lang="en-US" sz="1300" b="1">
                <a:solidFill>
                  <a:srgbClr val="607D8B"/>
                </a:solidFill>
                <a:latin typeface="Source Sans Pro"/>
                <a:hlinkClick r:id="rId4"/>
              </a:rPr>
              <a:t>associated</a:t>
            </a:r>
            <a:r>
              <a:rPr lang="en-US" sz="1300">
                <a:solidFill>
                  <a:srgbClr val="607D8B"/>
                </a:solidFill>
                <a:latin typeface="Tw Cen MT" pitchFamily="34" charset="0"/>
                <a:hlinkClick r:id="rId4"/>
              </a:rPr>
              <a:t> </a:t>
            </a:r>
            <a:r>
              <a:rPr lang="en-US" sz="1300">
                <a:solidFill>
                  <a:srgbClr val="607D8B"/>
                </a:solidFill>
                <a:latin typeface="Source Sans Pro"/>
                <a:hlinkClick r:id="rId4"/>
              </a:rPr>
              <a:t>with</a:t>
            </a:r>
            <a:r>
              <a:rPr lang="en-US" sz="1300">
                <a:solidFill>
                  <a:srgbClr val="607D8B"/>
                </a:solidFill>
                <a:latin typeface="Tw Cen MT" pitchFamily="34" charset="0"/>
                <a:hlinkClick r:id="rId4"/>
              </a:rPr>
              <a:t> </a:t>
            </a:r>
            <a:r>
              <a:rPr lang="en-US" sz="1300" b="1">
                <a:solidFill>
                  <a:srgbClr val="607D8B"/>
                </a:solidFill>
                <a:latin typeface="Source Sans Pro"/>
                <a:hlinkClick r:id="rId4"/>
              </a:rPr>
              <a:t>incorrect</a:t>
            </a:r>
            <a:r>
              <a:rPr lang="en-US" sz="1300">
                <a:solidFill>
                  <a:srgbClr val="607D8B"/>
                </a:solidFill>
                <a:latin typeface="Tw Cen MT" pitchFamily="34" charset="0"/>
                <a:hlinkClick r:id="rId4"/>
              </a:rPr>
              <a:t> </a:t>
            </a:r>
            <a:r>
              <a:rPr lang="en-US" sz="1300">
                <a:solidFill>
                  <a:srgbClr val="607D8B"/>
                </a:solidFill>
                <a:latin typeface="Source Sans Pro"/>
                <a:hlinkClick r:id="rId4"/>
              </a:rPr>
              <a:t>use of</a:t>
            </a:r>
            <a:r>
              <a:rPr lang="en-US" sz="1300">
                <a:solidFill>
                  <a:srgbClr val="607D8B"/>
                </a:solidFill>
                <a:latin typeface="Tw Cen MT" pitchFamily="34" charset="0"/>
                <a:hlinkClick r:id="rId4"/>
              </a:rPr>
              <a:t> </a:t>
            </a:r>
            <a:r>
              <a:rPr lang="en-US" sz="1300" b="1">
                <a:solidFill>
                  <a:srgbClr val="607D8B"/>
                </a:solidFill>
                <a:latin typeface="Source Sans Pro"/>
                <a:hlinkClick r:id="rId4"/>
              </a:rPr>
              <a:t>nasal</a:t>
            </a:r>
            <a:r>
              <a:rPr lang="en-US" sz="1300">
                <a:solidFill>
                  <a:srgbClr val="607D8B"/>
                </a:solidFill>
                <a:latin typeface="Tw Cen MT" pitchFamily="34" charset="0"/>
                <a:hlinkClick r:id="rId4"/>
              </a:rPr>
              <a:t> </a:t>
            </a:r>
            <a:r>
              <a:rPr lang="en-US" sz="1300" b="1">
                <a:solidFill>
                  <a:srgbClr val="607D8B"/>
                </a:solidFill>
                <a:latin typeface="Source Sans Pro"/>
                <a:hlinkClick r:id="rId4"/>
              </a:rPr>
              <a:t>CPAP</a:t>
            </a:r>
            <a:r>
              <a:rPr lang="en-US" sz="1300">
                <a:solidFill>
                  <a:srgbClr val="607D8B"/>
                </a:solidFill>
                <a:latin typeface="Source Sans Pro"/>
                <a:hlinkClick r:id="rId4"/>
              </a:rPr>
              <a:t>.</a:t>
            </a:r>
            <a:r>
              <a:rPr lang="en-US" sz="1300">
                <a:solidFill>
                  <a:srgbClr val="424242"/>
                </a:solidFill>
                <a:latin typeface="Source Sans Pro"/>
              </a:rPr>
              <a:t>Massa-Buck B, Rastogi D, Rastogi S.J Perinatol. 2023 May 25. doi: 10.1038/s41372-023-01700-w. Online ahead of print.PMID:</a:t>
            </a:r>
            <a:r>
              <a:rPr lang="en-US" sz="1300">
                <a:solidFill>
                  <a:srgbClr val="424242"/>
                </a:solidFill>
                <a:latin typeface="Tw Cen MT" pitchFamily="34" charset="0"/>
              </a:rPr>
              <a:t> </a:t>
            </a:r>
            <a:r>
              <a:rPr lang="en-US" sz="1300">
                <a:solidFill>
                  <a:srgbClr val="424242"/>
                </a:solidFill>
                <a:latin typeface="Source Sans Pro"/>
              </a:rPr>
              <a:t>37231122</a:t>
            </a:r>
            <a:r>
              <a:rPr lang="en-US" sz="1300">
                <a:solidFill>
                  <a:srgbClr val="424242"/>
                </a:solidFill>
                <a:latin typeface="Tw Cen MT" pitchFamily="34" charset="0"/>
              </a:rPr>
              <a:t> </a:t>
            </a:r>
            <a:r>
              <a:rPr lang="en-US" sz="1300">
                <a:solidFill>
                  <a:srgbClr val="424242"/>
                </a:solidFill>
                <a:latin typeface="Source Sans Pro"/>
              </a:rPr>
              <a:t>Review.</a:t>
            </a:r>
          </a:p>
          <a:p>
            <a:pPr algn="ctr"/>
            <a:r>
              <a:rPr lang="en-US">
                <a:latin typeface="Tw Cen MT" pitchFamily="34" charset="0"/>
              </a:rPr>
              <a:t>Realizado por Paulo R.Margotto</a:t>
            </a:r>
          </a:p>
        </p:txBody>
      </p:sp>
      <p:pic>
        <p:nvPicPr>
          <p:cNvPr id="55299" name="Picture 5" descr="doc">
            <a:hlinkClick r:id="rId3" tooltip="CPAP_NASAL_complic_uso_incorreto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493375" y="485775"/>
            <a:ext cx="555625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3"/>
          <p:cNvSpPr>
            <a:spLocks noGrp="1"/>
          </p:cNvSpPr>
          <p:nvPr>
            <p:ph type="body" idx="1"/>
          </p:nvPr>
        </p:nvSpPr>
        <p:spPr>
          <a:xfrm>
            <a:off x="757238" y="1655763"/>
            <a:ext cx="10369550" cy="5068887"/>
          </a:xfrm>
        </p:spPr>
        <p:txBody>
          <a:bodyPr/>
          <a:lstStyle/>
          <a:p>
            <a:pPr eaLnBrk="1" hangingPunct="1">
              <a:lnSpc>
                <a:spcPct val="70000"/>
              </a:lnSpc>
            </a:pPr>
            <a:r>
              <a:rPr lang="pt-BR" sz="1800" smtClean="0"/>
              <a:t>Cada vez mais há interesse  em métodos menos invasivo do uso de surfactante. </a:t>
            </a:r>
          </a:p>
          <a:p>
            <a:pPr eaLnBrk="1" hangingPunct="1">
              <a:lnSpc>
                <a:spcPct val="70000"/>
              </a:lnSpc>
            </a:pPr>
            <a:r>
              <a:rPr lang="pt-BR" sz="1800" smtClean="0"/>
              <a:t>Revisão sistemática da Cochrane de 2021 evidenciou diminuição de displasia broncopulmonar (DBP)/MORTE com o uso de surfactante menos invasivo versos endotraqueal (você precisa tratar 9 bebês para evitar 1 DBP/morte). </a:t>
            </a:r>
          </a:p>
          <a:p>
            <a:pPr eaLnBrk="1" hangingPunct="1">
              <a:lnSpc>
                <a:spcPct val="70000"/>
              </a:lnSpc>
            </a:pPr>
            <a:r>
              <a:rPr lang="pt-BR" sz="1800" smtClean="0"/>
              <a:t>O Estudo OPTIMIST mostrou, com essa técnica, menos intubação a qualquer tempo, menor duração da ventilação mecânica. </a:t>
            </a:r>
          </a:p>
          <a:p>
            <a:pPr eaLnBrk="1" hangingPunct="1">
              <a:lnSpc>
                <a:spcPct val="70000"/>
              </a:lnSpc>
            </a:pPr>
            <a:r>
              <a:rPr lang="pt-BR" sz="1800" smtClean="0"/>
              <a:t>O uso de  surfactante+budesonida teve importante redução na DBP/morte (efeito grande!). Aguardamos os resultados completo desse estudo ainda esse mês, nos EUA. </a:t>
            </a:r>
          </a:p>
          <a:p>
            <a:pPr eaLnBrk="1" hangingPunct="1">
              <a:lnSpc>
                <a:spcPct val="70000"/>
              </a:lnSpc>
            </a:pPr>
            <a:r>
              <a:rPr lang="pt-BR" sz="1800" smtClean="0"/>
              <a:t>Os esteroides antenatais reduz a incidência de doença da membrana hialina, morte, mas não DBP. </a:t>
            </a:r>
          </a:p>
          <a:p>
            <a:pPr eaLnBrk="1" hangingPunct="1">
              <a:lnSpc>
                <a:spcPct val="70000"/>
              </a:lnSpc>
            </a:pPr>
            <a:r>
              <a:rPr lang="pt-BR" sz="1800" smtClean="0"/>
              <a:t>O uso precoce da cafeína reduz a incidência de DBP (muitos dos nossos  bebês não estão intubados e estão em CPAP; começamos a dar cafeína para esses bebês mais cedo [alguns Centros &lt;3dias e outros ≤ 3dias]). </a:t>
            </a:r>
          </a:p>
          <a:p>
            <a:pPr algn="ctr" eaLnBrk="1" hangingPunct="1">
              <a:lnSpc>
                <a:spcPct val="70000"/>
              </a:lnSpc>
            </a:pPr>
            <a:r>
              <a:rPr lang="pt-BR" sz="1800" smtClean="0">
                <a:solidFill>
                  <a:srgbClr val="FF00FF"/>
                </a:solidFill>
                <a:latin typeface="Algerian" pitchFamily="82" charset="0"/>
              </a:rPr>
              <a:t>Se você não consegue EVITAR a VM, EXTUBE o mais precoce possível!</a:t>
            </a:r>
          </a:p>
          <a:p>
            <a:pPr eaLnBrk="1" hangingPunct="1">
              <a:lnSpc>
                <a:spcPct val="70000"/>
              </a:lnSpc>
            </a:pPr>
            <a:r>
              <a:rPr lang="pt-BR" sz="1800" b="1" smtClean="0">
                <a:solidFill>
                  <a:srgbClr val="FF00FF"/>
                </a:solidFill>
              </a:rPr>
              <a:t>Na extubação ação todos esses critérios devem estar presentes</a:t>
            </a:r>
            <a:r>
              <a:rPr lang="pt-BR" sz="1800" smtClean="0"/>
              <a:t>: -PaCO2 &lt;65 mmHg em um pH &gt; 7.20 (O CO2 é um estímulo forte para respirar!), -Sat O2 &gt;88 (agora: 91 a 95%) com FiO2&lt; 50%, -Pressão média de vias aéreas &lt;10cm H20, -Taxa ventilador  &lt;20 respirações por min, -Amplitude menor do que  duas  vezes  a pressão média das vias aéreas se em alta frequência ( se a pressão média for de 8 cm H2O, extubar com Amplitude de 15 ou menos)  -Estabilidade hemodinâmica. Não tenham medo de falha na extubação. Nem você e nem o bebê estão falhando! E algo que  ocorre nos bebês muito doentes. É um marcador de severidade da doença.  </a:t>
            </a:r>
          </a:p>
        </p:txBody>
      </p:sp>
      <p:sp>
        <p:nvSpPr>
          <p:cNvPr id="56322" name="Rectangle 4"/>
          <p:cNvSpPr>
            <a:spLocks noChangeArrowheads="1"/>
          </p:cNvSpPr>
          <p:nvPr/>
        </p:nvSpPr>
        <p:spPr bwMode="auto">
          <a:xfrm>
            <a:off x="903288" y="592138"/>
            <a:ext cx="1001077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tIns="0" bIns="0" anchor="ctr">
            <a:spAutoFit/>
          </a:bodyPr>
          <a:lstStyle/>
          <a:p>
            <a:pPr algn="ctr"/>
            <a:r>
              <a:rPr lang="en-US" sz="2200" b="1">
                <a:solidFill>
                  <a:srgbClr val="072A4D"/>
                </a:solidFill>
                <a:latin typeface="Lato" pitchFamily="34" charset="0"/>
                <a:hlinkClick r:id="rId2"/>
              </a:rPr>
              <a:t>COMO EVITAR A VENTILA</a:t>
            </a:r>
            <a:r>
              <a:rPr lang="en-US" sz="2200" b="1">
                <a:solidFill>
                  <a:srgbClr val="072A4D"/>
                </a:solidFill>
                <a:latin typeface="Tw Cen MT" pitchFamily="34" charset="0"/>
                <a:hlinkClick r:id="rId2"/>
              </a:rPr>
              <a:t>Ç</a:t>
            </a:r>
            <a:r>
              <a:rPr lang="en-US" sz="2200" b="1">
                <a:solidFill>
                  <a:srgbClr val="072A4D"/>
                </a:solidFill>
                <a:latin typeface="Lato" pitchFamily="34" charset="0"/>
                <a:hlinkClick r:id="rId2"/>
              </a:rPr>
              <a:t>ÃO MECÂNICA EM PR</a:t>
            </a:r>
            <a:r>
              <a:rPr lang="en-US" sz="2200" b="1">
                <a:solidFill>
                  <a:srgbClr val="072A4D"/>
                </a:solidFill>
                <a:latin typeface="Tw Cen MT" pitchFamily="34" charset="0"/>
                <a:hlinkClick r:id="rId2"/>
              </a:rPr>
              <a:t>É</a:t>
            </a:r>
            <a:r>
              <a:rPr lang="en-US" sz="2200" b="1">
                <a:solidFill>
                  <a:srgbClr val="072A4D"/>
                </a:solidFill>
                <a:latin typeface="Lato" pitchFamily="34" charset="0"/>
                <a:hlinkClick r:id="rId2"/>
              </a:rPr>
              <a:t>-TERMOS EXTREMOS</a:t>
            </a:r>
            <a:r>
              <a:rPr lang="en-US" sz="2800">
                <a:solidFill>
                  <a:srgbClr val="607D8B"/>
                </a:solidFill>
                <a:latin typeface="Tw Cen MT" pitchFamily="34" charset="0"/>
              </a:rPr>
              <a:t> </a:t>
            </a:r>
            <a:r>
              <a:rPr lang="en-US" sz="800">
                <a:solidFill>
                  <a:srgbClr val="607D8B"/>
                </a:solidFill>
                <a:latin typeface="Tw Cen MT" pitchFamily="34" charset="0"/>
              </a:rPr>
              <a:t>             </a:t>
            </a:r>
            <a:r>
              <a:rPr lang="en-US">
                <a:latin typeface="Tw Cen MT" pitchFamily="34" charset="0"/>
              </a:rPr>
              <a:t/>
            </a:r>
            <a:br>
              <a:rPr lang="en-US">
                <a:latin typeface="Tw Cen MT" pitchFamily="34" charset="0"/>
              </a:rPr>
            </a:br>
            <a:r>
              <a:rPr lang="en-US" sz="1300">
                <a:solidFill>
                  <a:srgbClr val="424242"/>
                </a:solidFill>
                <a:latin typeface="Source Sans Pro"/>
              </a:rPr>
              <a:t>Namasivayam Ambalavann (EUA) </a:t>
            </a:r>
          </a:p>
          <a:p>
            <a:pPr algn="ctr"/>
            <a:r>
              <a:rPr lang="en-US" sz="1300">
                <a:solidFill>
                  <a:srgbClr val="424242"/>
                </a:solidFill>
                <a:latin typeface="Source Sans Pro"/>
              </a:rPr>
              <a:t> VIII Encontro Internacional de Neonatologia, Gramado, 13-15 de abril de 2023.</a:t>
            </a:r>
          </a:p>
          <a:p>
            <a:pPr algn="ctr" eaLnBrk="0" hangingPunct="0"/>
            <a:r>
              <a:rPr lang="en-US" sz="1300">
                <a:solidFill>
                  <a:srgbClr val="424242"/>
                </a:solidFill>
                <a:latin typeface="Source Sans Pro"/>
              </a:rPr>
              <a:t>Realizado por Paulo R. Margotto.</a:t>
            </a:r>
            <a:endParaRPr lang="en-US">
              <a:solidFill>
                <a:srgbClr val="607D8B"/>
              </a:solidFill>
              <a:latin typeface="Tw Cen MT" pitchFamily="34" charset="0"/>
            </a:endParaRPr>
          </a:p>
        </p:txBody>
      </p:sp>
      <p:pic>
        <p:nvPicPr>
          <p:cNvPr id="56323" name="Picture 5" descr="doc">
            <a:hlinkClick r:id="rId3" tooltip="MANEJO DA DBP-202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475913" y="493713"/>
            <a:ext cx="58102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cap="none" smtClean="0">
                <a:solidFill>
                  <a:srgbClr val="FF00FF"/>
                </a:solidFill>
              </a:rPr>
              <a:t>OBRIGADO!</a:t>
            </a:r>
          </a:p>
        </p:txBody>
      </p:sp>
      <p:pic>
        <p:nvPicPr>
          <p:cNvPr id="57348" name="Picture 4"/>
          <p:cNvPicPr>
            <a:picLocks noChangeAspect="1" noChangeArrowheads="1"/>
          </p:cNvPicPr>
          <p:nvPr/>
        </p:nvPicPr>
        <p:blipFill>
          <a:blip r:embed="rId2">
            <a:lum bright="6000" contrast="12000"/>
          </a:blip>
          <a:srcRect/>
          <a:stretch>
            <a:fillRect/>
          </a:stretch>
        </p:blipFill>
        <p:spPr bwMode="auto">
          <a:xfrm>
            <a:off x="1763713" y="1768475"/>
            <a:ext cx="7275512" cy="442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3379788" y="6283325"/>
            <a:ext cx="5137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rgbClr val="FF00FF"/>
                </a:solidFill>
              </a:rPr>
              <a:t>Residência de Neonatologia do HMIB,28/9/2022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658</TotalTime>
  <Words>4629</Words>
  <Application>Microsoft Office PowerPoint</Application>
  <PresentationFormat>Personalizado</PresentationFormat>
  <Paragraphs>205</Paragraphs>
  <Slides>40</Slides>
  <Notes>3</Notes>
  <HiddenSlides>0</HiddenSlides>
  <MMClips>0</MMClips>
  <ScaleCrop>false</ScaleCrop>
  <HeadingPairs>
    <vt:vector size="6" baseType="variant">
      <vt:variant>
        <vt:lpstr>Fontes usadas</vt:lpstr>
      </vt:variant>
      <vt:variant>
        <vt:i4>10</vt:i4>
      </vt:variant>
      <vt:variant>
        <vt:lpstr>Modelo de design</vt:lpstr>
      </vt:variant>
      <vt:variant>
        <vt:i4>6</vt:i4>
      </vt:variant>
      <vt:variant>
        <vt:lpstr>Títulos de slides</vt:lpstr>
      </vt:variant>
      <vt:variant>
        <vt:i4>40</vt:i4>
      </vt:variant>
    </vt:vector>
  </HeadingPairs>
  <TitlesOfParts>
    <vt:vector size="56" baseType="lpstr">
      <vt:lpstr>Arial</vt:lpstr>
      <vt:lpstr>Tw Cen MT Condensed</vt:lpstr>
      <vt:lpstr>Tw Cen MT</vt:lpstr>
      <vt:lpstr>Wingdings 3</vt:lpstr>
      <vt:lpstr>Calibri</vt:lpstr>
      <vt:lpstr>Wingdings</vt:lpstr>
      <vt:lpstr>Algerian</vt:lpstr>
      <vt:lpstr>Nosifer</vt:lpstr>
      <vt:lpstr>Lato</vt:lpstr>
      <vt:lpstr>Source Sans Pro</vt:lpstr>
      <vt:lpstr>Integral</vt:lpstr>
      <vt:lpstr>Integral</vt:lpstr>
      <vt:lpstr>Integral</vt:lpstr>
      <vt:lpstr>Integral</vt:lpstr>
      <vt:lpstr>Integral</vt:lpstr>
      <vt:lpstr>Integral</vt:lpstr>
      <vt:lpstr>O PAPEL INTERTEMPORAL DO SUPORTE RESPIRATÓRIO NA MELHORIA DOS RESULTADOS NEONATAIS: UMA REVISÃO NARRATIVA</vt:lpstr>
      <vt:lpstr>Introdução/Objetivos</vt:lpstr>
      <vt:lpstr>Slide 3</vt:lpstr>
      <vt:lpstr>EFEITO DA VMI NA SOBREVIDA NEONATAL</vt:lpstr>
      <vt:lpstr>Slide 5</vt:lpstr>
      <vt:lpstr>Slide 6</vt:lpstr>
      <vt:lpstr>EFEITO DAS ALTERAÇÕES INTERTEMPORAIS NAS MORBIDADES ASSOCIADAS À VMI</vt:lpstr>
      <vt:lpstr>Slide 8</vt:lpstr>
      <vt:lpstr>Slide 9</vt:lpstr>
      <vt:lpstr>Desenvolvimentos mais importantes em VMI e seus efeitos nos resultados</vt:lpstr>
      <vt:lpstr>DESENVOLVIMENTOS MAIS IMPORTANTES EM VMI E SEUS EFEITOS NOS RESULTADOS</vt:lpstr>
      <vt:lpstr>Slide 12</vt:lpstr>
      <vt:lpstr>NOVOS CONCEITOS</vt:lpstr>
      <vt:lpstr>MODOS SINCRONIZADOS DE VMI</vt:lpstr>
      <vt:lpstr>VENTILAÇÃO DISPARADA A VOLUME (VTV)</vt:lpstr>
      <vt:lpstr>Slide 16</vt:lpstr>
      <vt:lpstr>VENTILAÇÃO DE ALTA FREQUÊNCIA (VAF)</vt:lpstr>
      <vt:lpstr>BENEFÍCIOS DA MUDANÇA PARA SUPORTE RESPIRATÓRIO NÃO INVASIVO</vt:lpstr>
      <vt:lpstr>MODOS NÃO INVASIVOS DE VENTILAÇÃO MECÂNICA</vt:lpstr>
      <vt:lpstr>Slide 20</vt:lpstr>
      <vt:lpstr>Slide 21</vt:lpstr>
      <vt:lpstr>Slide 22</vt:lpstr>
      <vt:lpstr>Slide 23</vt:lpstr>
      <vt:lpstr>TÉCNICAS ALTERNATIVAS DE ADMINISTRAÇÃO DE SURFACTANTE EXÓGENO</vt:lpstr>
      <vt:lpstr>TÉCNICAS ALTERNATIVAS DE ADMINISTRAÇÃO DE SURFACTANTE EXÓGENO</vt:lpstr>
      <vt:lpstr>TÉCNICAS ALTERNATIVAS DE ADMINISTRAÇÃO DE SURFACTANTE EXÓGENO</vt:lpstr>
      <vt:lpstr>TÉCNICAS ALTERNATIVAS DE ADMINISTRAÇÃO DE SURFACTANTE EXÓGENO</vt:lpstr>
      <vt:lpstr>O PAPEL DAS INTERVENÇÕES FARMACOLÓGICAS ADJUVANTES</vt:lpstr>
      <vt:lpstr>O PAPEL DAS INTERVENÇÕES FARMACOLÓGICAS ADJUVANTES</vt:lpstr>
      <vt:lpstr>O PAPEL DAS INTERVENÇÕES FARMACOLÓGICAS ADJUVANTES</vt:lpstr>
      <vt:lpstr>PAPEL ATUAL DA VENTILAÇÃO MECÂNICA INVASIVA</vt:lpstr>
      <vt:lpstr>CONCLUSÕES</vt:lpstr>
      <vt:lpstr>Referências</vt:lpstr>
      <vt:lpstr>NOTA DO EDITOR DA PÁGINA NEONATAL WWW.PAULOMARGOTO.COM.BR Dr. Paulo R. Margotto. Consultem Também! Estudando Juntos!</vt:lpstr>
      <vt:lpstr>Slide 35</vt:lpstr>
      <vt:lpstr>Slide 36</vt:lpstr>
      <vt:lpstr>Slide 37</vt:lpstr>
      <vt:lpstr>Slide 38</vt:lpstr>
      <vt:lpstr>Slide 39</vt:lpstr>
      <vt:lpstr>OBRIGADO!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pmargotto@gmail.com</cp:lastModifiedBy>
  <cp:revision>67</cp:revision>
  <dcterms:created xsi:type="dcterms:W3CDTF">2023-08-07T15:13:19Z</dcterms:created>
  <dcterms:modified xsi:type="dcterms:W3CDTF">2023-08-30T18:09:03Z</dcterms:modified>
</cp:coreProperties>
</file>