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3" r:id="rId5"/>
    <p:sldId id="267" r:id="rId6"/>
    <p:sldId id="265" r:id="rId7"/>
    <p:sldId id="271" r:id="rId8"/>
    <p:sldId id="269" r:id="rId9"/>
    <p:sldId id="264" r:id="rId10"/>
    <p:sldId id="270" r:id="rId11"/>
    <p:sldId id="277" r:id="rId12"/>
    <p:sldId id="278" r:id="rId13"/>
    <p:sldId id="279" r:id="rId14"/>
    <p:sldId id="272" r:id="rId15"/>
    <p:sldId id="273" r:id="rId16"/>
    <p:sldId id="274" r:id="rId17"/>
    <p:sldId id="281" r:id="rId18"/>
    <p:sldId id="275" r:id="rId19"/>
    <p:sldId id="282" r:id="rId20"/>
    <p:sldId id="283" r:id="rId21"/>
    <p:sldId id="284" r:id="rId22"/>
    <p:sldId id="276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7" d="100"/>
          <a:sy n="97" d="100"/>
        </p:scale>
        <p:origin x="-144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132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259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46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60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827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391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09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9014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141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555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0140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05331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441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181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619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2339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259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3FB4D20-04CC-48D5-80C6-DCFE789FD629}" type="datetimeFigureOut">
              <a:rPr lang="pt-BR" smtClean="0"/>
              <a:t>14/09/2023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162E3E4-B08A-4358-8E51-62E9DFBF4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9594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ubmed.ncbi.nlm.nih.gov/36864878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mc/articles/PMC6145185/" TargetMode="External"/><Relationship Id="rId13" Type="http://schemas.openxmlformats.org/officeDocument/2006/relationships/hyperlink" Target="https://pubmed.ncbi.nlm.nih.gov/27709263" TargetMode="External"/><Relationship Id="rId18" Type="http://schemas.openxmlformats.org/officeDocument/2006/relationships/hyperlink" Target="https://doi.org/10.1177%2F17511437211010032" TargetMode="External"/><Relationship Id="rId26" Type="http://schemas.openxmlformats.org/officeDocument/2006/relationships/hyperlink" Target="https://scholar.google.com/scholar_lookup?journal=Can+J+Cardiol&amp;title=Normal+pediatric+values+of+the+Subcostal+Tricuspid+Annular+Plane+Systolic+Excursion+(S-TAPSE)+and+its+value+in+pediatric+pulmonary+hypertension.&amp;author=S+Kurath-Koller&amp;author=A+Avian&amp;author=M+Cantinotti&amp;author=A+Burmas&amp;author=G+Grangl&amp;volume=35&amp;issue=7&amp;publication_year=2019&amp;pages=899-906&amp;pmid=31292089&amp;doi=10.1016/j.cjca.2019.01.019&amp;" TargetMode="External"/><Relationship Id="rId3" Type="http://schemas.openxmlformats.org/officeDocument/2006/relationships/hyperlink" Target="https://doi.org/10.1097%2FPCC.0b013e3182a5589c" TargetMode="External"/><Relationship Id="rId21" Type="http://schemas.openxmlformats.org/officeDocument/2006/relationships/hyperlink" Target="https://pubmed.ncbi.nlm.nih.gov/21769211" TargetMode="External"/><Relationship Id="rId34" Type="http://schemas.openxmlformats.org/officeDocument/2006/relationships/hyperlink" Target="https://www.ncbi.nlm.nih.gov/pmc/articles/PMC7574322/" TargetMode="External"/><Relationship Id="rId7" Type="http://schemas.openxmlformats.org/officeDocument/2006/relationships/hyperlink" Target="https://scholar.google.com/scholar_lookup?journal=Chest&amp;title=Management+of+refractory+vasodilatory+shock.&amp;author=JC+Jentzer&amp;author=S+Vallabhajosyula&amp;author=AK+Khanna&amp;author=LS+Chawla&amp;author=LW+Busse&amp;volume=154&amp;issue=2&amp;publication_year=2018&amp;pages=416-426&amp;pmid=29329694&amp;doi=10.1016/j.chest.2017.12.021&amp;" TargetMode="External"/><Relationship Id="rId12" Type="http://schemas.openxmlformats.org/officeDocument/2006/relationships/hyperlink" Target="https://www.ncbi.nlm.nih.gov/pmc/articles/PMC5106490/" TargetMode="External"/><Relationship Id="rId17" Type="http://schemas.openxmlformats.org/officeDocument/2006/relationships/hyperlink" Target="https://pubmed.ncbi.nlm.nih.gov/36033241" TargetMode="External"/><Relationship Id="rId25" Type="http://schemas.openxmlformats.org/officeDocument/2006/relationships/hyperlink" Target="https://doi.org/10.1016%2Fj.cjca.2019.01.019" TargetMode="External"/><Relationship Id="rId33" Type="http://schemas.openxmlformats.org/officeDocument/2006/relationships/hyperlink" Target="https://scholar.google.com/scholar_lookup?journal=Pediatr+Crit+Care+Med&amp;title=Variability+in+the+hemodynamic+response+to+fluid+bolus+in+pediatric+septic+shock.&amp;author=S+Ranjit&amp;author=R+Natraj&amp;author=N+Kissoon&amp;author=RR+Thiagarajan&amp;author=B+Ramakrishnan&amp;volume=22&amp;issue=8&amp;publication_year=2021&amp;pages=e448-e458&amp;pmid=33750093&amp;doi=10.1097/pcc.0000000000002714&amp;" TargetMode="External"/><Relationship Id="rId2" Type="http://schemas.openxmlformats.org/officeDocument/2006/relationships/hyperlink" Target="https://pubmed.ncbi.nlm.nih.gov/24196006" TargetMode="External"/><Relationship Id="rId16" Type="http://schemas.openxmlformats.org/officeDocument/2006/relationships/hyperlink" Target="https://www.ncbi.nlm.nih.gov/pmc/articles/PMC9411780/" TargetMode="External"/><Relationship Id="rId20" Type="http://schemas.openxmlformats.org/officeDocument/2006/relationships/hyperlink" Target="https://www.ncbi.nlm.nih.gov/pmc/articles/PMC3132364/" TargetMode="External"/><Relationship Id="rId29" Type="http://schemas.openxmlformats.org/officeDocument/2006/relationships/hyperlink" Target="https://doi.org/10.1186%2Fs13613-018-0447-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16%2Fj.chest.2017.12.021" TargetMode="External"/><Relationship Id="rId11" Type="http://schemas.openxmlformats.org/officeDocument/2006/relationships/hyperlink" Target="https://scholar.google.com/scholar_lookup?journal=Crit+Care&amp;title=Refractory+septic+shock:+our+pragmatic+approach.&amp;author=P+Nandhabalan&amp;author=N+Ioannou&amp;author=C+Meadows&amp;author=D+Wyncoll&amp;volume=22&amp;issue=1&amp;publication_year=2018&amp;pages=215&amp;pmid=30231909&amp;doi=10.1186/s13054-018-2144-4&amp;" TargetMode="External"/><Relationship Id="rId24" Type="http://schemas.openxmlformats.org/officeDocument/2006/relationships/hyperlink" Target="https://pubmed.ncbi.nlm.nih.gov/31292089" TargetMode="External"/><Relationship Id="rId32" Type="http://schemas.openxmlformats.org/officeDocument/2006/relationships/hyperlink" Target="https://doi.org/10.1097%2Fpcc.0000000000002714" TargetMode="External"/><Relationship Id="rId37" Type="http://schemas.openxmlformats.org/officeDocument/2006/relationships/hyperlink" Target="https://scholar.google.com/scholar_lookup?journal=Crit+Care&amp;title=The+use+of+venous+Doppler+to+predict+adverse+kidney+events+in+a+general+ICU+cohort.&amp;author=R+Spiegel&amp;author=W+Teeter&amp;author=S+Sullivan&amp;author=K+Tupchong&amp;author=N+Mohammed&amp;volume=24&amp;issue=1&amp;publication_year=2020&amp;pages=615&amp;pmid=33076961&amp;doi=10.1186/s13054-020-03330-6&amp;" TargetMode="External"/><Relationship Id="rId5" Type="http://schemas.openxmlformats.org/officeDocument/2006/relationships/hyperlink" Target="https://pubmed.ncbi.nlm.nih.gov/29329694" TargetMode="External"/><Relationship Id="rId15" Type="http://schemas.openxmlformats.org/officeDocument/2006/relationships/hyperlink" Target="https://scholar.google.com/scholar_lookup?journal=Intensive+Care+Med&amp;title=Refractory+septic+shock+in+children:+a+European+Society+of+Paediatric+and+Neonatal+Intensive+Care+definition.&amp;author=L+Morin&amp;author=S+Ray&amp;author=C+Wilson&amp;author=S+Remy&amp;author=MR+Benissa&amp;volume=42&amp;issue=12&amp;publication_year=2016&amp;pages=1948-1957&amp;pmid=27709263&amp;doi=10.1007/s00134-016-4574-2&amp;" TargetMode="External"/><Relationship Id="rId23" Type="http://schemas.openxmlformats.org/officeDocument/2006/relationships/hyperlink" Target="https://scholar.google.com/scholar_lookup?journal=J+Emerg+Trauma+Shock&amp;title=Clinical+pathology+of+the+shock+syndromes.&amp;author=FG+Bonanno&amp;volume=4&amp;issue=2&amp;publication_year=2011&amp;pages=233-243&amp;pmid=21769211&amp;doi=10.4103/0974-2700.82211&amp;" TargetMode="External"/><Relationship Id="rId28" Type="http://schemas.openxmlformats.org/officeDocument/2006/relationships/hyperlink" Target="https://pubmed.ncbi.nlm.nih.gov/30402657" TargetMode="External"/><Relationship Id="rId36" Type="http://schemas.openxmlformats.org/officeDocument/2006/relationships/hyperlink" Target="https://doi.org/10.1186%2Fs13054-020-03330-6" TargetMode="External"/><Relationship Id="rId10" Type="http://schemas.openxmlformats.org/officeDocument/2006/relationships/hyperlink" Target="https://doi.org/10.1186%2Fs13054-018-2144-4" TargetMode="External"/><Relationship Id="rId19" Type="http://schemas.openxmlformats.org/officeDocument/2006/relationships/hyperlink" Target="https://scholar.google.com/scholar_lookup?journal=J+Intensive+Care+Soc&amp;title=FUSIC+HD.+Comprehensive+haemodynamic+assessment+with+ultrasound.&amp;author=A+Miller&amp;author=M+Peck&amp;author=T+Clark&amp;author=H+Conway&amp;publication_year=2021&amp;pages=1-9&amp;pmid=33643426&amp;doi=10.1177/17511437211010032&amp;" TargetMode="External"/><Relationship Id="rId31" Type="http://schemas.openxmlformats.org/officeDocument/2006/relationships/hyperlink" Target="https://pubmed.ncbi.nlm.nih.gov/33750093" TargetMode="External"/><Relationship Id="rId4" Type="http://schemas.openxmlformats.org/officeDocument/2006/relationships/hyperlink" Target="https://scholar.google.com/scholar_lookup?journal=Pediatr+Crit+Care+Med&amp;title=Multimodal+monitoring+for+hemodynamic+categorization+and+management+of+pediatric+septic+shock:+a+pilot+observational+study*.&amp;author=S+Ranjit&amp;author=G+Aram&amp;author=N+Kissoon&amp;author=MK+Ali&amp;author=R+Natraj&amp;volume=15&amp;issue=1&amp;publication_year=2014&amp;pages=e17-e26&amp;pmid=24196006&amp;doi=10.1097/PCC.0b013e3182a5589c&amp;" TargetMode="External"/><Relationship Id="rId9" Type="http://schemas.openxmlformats.org/officeDocument/2006/relationships/hyperlink" Target="https://pubmed.ncbi.nlm.nih.gov/30231909" TargetMode="External"/><Relationship Id="rId14" Type="http://schemas.openxmlformats.org/officeDocument/2006/relationships/hyperlink" Target="https://doi.org/10.1007%2Fs00134-016-4574-2" TargetMode="External"/><Relationship Id="rId22" Type="http://schemas.openxmlformats.org/officeDocument/2006/relationships/hyperlink" Target="https://doi.org/10.4103%2F0974-2700.82211" TargetMode="External"/><Relationship Id="rId27" Type="http://schemas.openxmlformats.org/officeDocument/2006/relationships/hyperlink" Target="https://www.ncbi.nlm.nih.gov/pmc/articles/PMC6219991/" TargetMode="External"/><Relationship Id="rId30" Type="http://schemas.openxmlformats.org/officeDocument/2006/relationships/hyperlink" Target="https://scholar.google.com/scholar_lookup?journal=Ann+Intensive+Care&amp;title=Practical+approach+to+diastolic+dysfunction+in+light+of+the+new+guidelines+and+clinical+applications+in+the+operating+room+and+in+the+intensive+care.&amp;author=F+Sanfilippo&amp;author=S+Scolletta&amp;author=A+Morelli&amp;author=A+Vieillard-Baron&amp;volume=8&amp;issue=1&amp;publication_year=2018&amp;pages=106&amp;pmid=30402657&amp;doi=10.1186/s13613-018-0447-x&amp;" TargetMode="External"/><Relationship Id="rId35" Type="http://schemas.openxmlformats.org/officeDocument/2006/relationships/hyperlink" Target="https://pubmed.ncbi.nlm.nih.gov/33076961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_lookup?journal=RadioGraphics&amp;title=Doppler+of+the+hepatic+veins.&amp;author=MH+Scheinfeld&amp;author=A+Bilali&amp;author=M+Koenigsberg&amp;volume=29&amp;issue=7&amp;publication_year=2009&amp;pages=2081-2098&amp;pmid=19926763&amp;doi=10.1148/rg.297095715&amp;" TargetMode="External"/><Relationship Id="rId13" Type="http://schemas.openxmlformats.org/officeDocument/2006/relationships/hyperlink" Target="https://pubmed.ncbi.nlm.nih.gov/17925425" TargetMode="External"/><Relationship Id="rId18" Type="http://schemas.openxmlformats.org/officeDocument/2006/relationships/hyperlink" Target="https://doi.org/10.1155%2F2012%2F894308" TargetMode="External"/><Relationship Id="rId26" Type="http://schemas.openxmlformats.org/officeDocument/2006/relationships/hyperlink" Target="https://scholar.google.com/scholar_lookup?journal=Ann+Intensive+Care&amp;title=Prognostic+impact+of+isolated+right+ventricular+dysfunction+in+sepsis+and+septic+shock:+an+8-year+historical+cohort+study.&amp;author=S+Vallabhajosyula&amp;author=M+Kumar&amp;author=G+Pandompatam&amp;author=A+Sakhuja&amp;author=R+Kashyap&amp;volume=7&amp;issue=1&amp;publication_year=2017&amp;pages=94&amp;pmid=28884343&amp;doi=10.1186/s13613-017-0319-9&amp;" TargetMode="External"/><Relationship Id="rId3" Type="http://schemas.openxmlformats.org/officeDocument/2006/relationships/hyperlink" Target="https://pubmed.ncbi.nlm.nih.gov/33365158" TargetMode="External"/><Relationship Id="rId21" Type="http://schemas.openxmlformats.org/officeDocument/2006/relationships/hyperlink" Target="https://doi.org/10.1161%2Fhc1202.105290" TargetMode="External"/><Relationship Id="rId7" Type="http://schemas.openxmlformats.org/officeDocument/2006/relationships/hyperlink" Target="https://doi.org/10.1148%2Frg.297095715" TargetMode="External"/><Relationship Id="rId12" Type="http://schemas.openxmlformats.org/officeDocument/2006/relationships/hyperlink" Target="https://scholar.google.com/scholar_lookup?journal=Ann+Am+Thorac+Soc&amp;title=Management+of+acute+right+ventricular+failure+in+the+intensive+care+unit.&amp;author=CE+Ventetuolo&amp;author=JR+Klinger&amp;volume=11&amp;issue=5&amp;publication_year=2014&amp;pages=811-822&amp;pmid=24828526&amp;doi=10.1513/AnnalsATS.201312-446FR&amp;" TargetMode="External"/><Relationship Id="rId17" Type="http://schemas.openxmlformats.org/officeDocument/2006/relationships/hyperlink" Target="https://pubmed.ncbi.nlm.nih.gov/22454777" TargetMode="External"/><Relationship Id="rId25" Type="http://schemas.openxmlformats.org/officeDocument/2006/relationships/hyperlink" Target="https://doi.org/10.1186%2Fs13613-017-0319-9" TargetMode="External"/><Relationship Id="rId2" Type="http://schemas.openxmlformats.org/officeDocument/2006/relationships/hyperlink" Target="https://www.ncbi.nlm.nih.gov/pmc/articles/PMC7705480/" TargetMode="External"/><Relationship Id="rId16" Type="http://schemas.openxmlformats.org/officeDocument/2006/relationships/hyperlink" Target="https://www.ncbi.nlm.nih.gov/pmc/articles/PMC3290825/" TargetMode="External"/><Relationship Id="rId20" Type="http://schemas.openxmlformats.org/officeDocument/2006/relationships/hyperlink" Target="https://pubmed.ncbi.nlm.nih.gov/11914262" TargetMode="External"/><Relationship Id="rId29" Type="http://schemas.openxmlformats.org/officeDocument/2006/relationships/hyperlink" Target="https://scholar.google.com/scholar_lookup?journal=J+Intensive+Care+Med&amp;title=Characterization+of+myocardial+dysfunction+in+fluid-+and+catecholamine-refractory+pediatric+septic+shock+and+its+clinical+significance.&amp;author=FZ+Williams&amp;author=R+Sachdeva&amp;author=CD+Travers&amp;author=KH+Walson&amp;author=KB+Hebbar&amp;volume=34&amp;issue=1&amp;publication_year=2019&amp;pages=17-25&amp;pmid=28030994&amp;doi=10.1177/0885066616685247&amp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bmed.ncbi.nlm.nih.gov/19926763" TargetMode="External"/><Relationship Id="rId11" Type="http://schemas.openxmlformats.org/officeDocument/2006/relationships/hyperlink" Target="https://doi.org/10.1513%2FAnnalsATS.201312-446FR" TargetMode="External"/><Relationship Id="rId24" Type="http://schemas.openxmlformats.org/officeDocument/2006/relationships/hyperlink" Target="https://pubmed.ncbi.nlm.nih.gov/28884343" TargetMode="External"/><Relationship Id="rId5" Type="http://schemas.openxmlformats.org/officeDocument/2006/relationships/hyperlink" Target="https://scholar.google.com/scholar_lookup?journal=J+Ultrason&amp;title=Ultrasonographic+inferior+vena+cava+collapsibility+and+distensibility+indices+for+detecting+the+volume+status+of+critically+ill+pediatric+patients.&amp;author=D+Yildizdas&amp;author=N+Aslan&amp;volume=20&amp;issue=82&amp;publication_year=2020&amp;pages=e205-e209&amp;pmid=33365158&amp;doi=10.15557/JoU.2020.0034&amp;" TargetMode="External"/><Relationship Id="rId15" Type="http://schemas.openxmlformats.org/officeDocument/2006/relationships/hyperlink" Target="https://scholar.google.com/scholar_lookup?journal=Chest&amp;title=Prone+positioning+unloads+the+right+ventricle+in+severe+ARDS.&amp;author=A+Vieillard-Baron&amp;author=C+Charron&amp;author=V+Caille&amp;author=G+Belliard&amp;author=B+Page&amp;volume=132&amp;issue=5&amp;publication_year=2007&amp;pages=1440-1446&amp;pmid=17925425&amp;doi=10.1378/chest.07-1013&amp;" TargetMode="External"/><Relationship Id="rId23" Type="http://schemas.openxmlformats.org/officeDocument/2006/relationships/hyperlink" Target="https://www.ncbi.nlm.nih.gov/pmc/articles/PMC5589718/" TargetMode="External"/><Relationship Id="rId28" Type="http://schemas.openxmlformats.org/officeDocument/2006/relationships/hyperlink" Target="https://doi.org/10.1177%2F0885066616685247" TargetMode="External"/><Relationship Id="rId10" Type="http://schemas.openxmlformats.org/officeDocument/2006/relationships/hyperlink" Target="https://pubmed.ncbi.nlm.nih.gov/24828526" TargetMode="External"/><Relationship Id="rId19" Type="http://schemas.openxmlformats.org/officeDocument/2006/relationships/hyperlink" Target="https://scholar.google.com/scholar_lookup?journal=Cardiol+Res+Pract&amp;title=Appreciating+the+strengths+and+weaknesses+of+transthoracic+echocardiography+in+hemodynamic+assessments.&amp;author=SJ+Huang&amp;author=AS+McLean&amp;volume=2012&amp;publication_year=2012&amp;pages=894308&amp;pmid=22454777&amp;doi=10.1155/2012/894308&amp;" TargetMode="External"/><Relationship Id="rId4" Type="http://schemas.openxmlformats.org/officeDocument/2006/relationships/hyperlink" Target="https://doi.org/10.15557%2FJoU.2020.0034" TargetMode="External"/><Relationship Id="rId9" Type="http://schemas.openxmlformats.org/officeDocument/2006/relationships/hyperlink" Target="https://www.ncbi.nlm.nih.gov/pmc/articles/PMC4225807/" TargetMode="External"/><Relationship Id="rId14" Type="http://schemas.openxmlformats.org/officeDocument/2006/relationships/hyperlink" Target="https://doi.org/10.1378%2Fchest.07-1013" TargetMode="External"/><Relationship Id="rId22" Type="http://schemas.openxmlformats.org/officeDocument/2006/relationships/hyperlink" Target="https://scholar.google.com/scholar_lookup?journal=Circulation&amp;title=New+concepts+in+diastolic+dysfunction+and+diastolic+heart+failure:+Part+II.+Causal+mechanisms+and+treatment.&amp;author=MR+Zile&amp;author=DL+Brutsaert&amp;volume=105&amp;issue=12&amp;publication_year=2002&amp;pages=1503-1508&amp;pmid=11914262&amp;doi=10.1161/hc1202.105290&amp;" TargetMode="External"/><Relationship Id="rId27" Type="http://schemas.openxmlformats.org/officeDocument/2006/relationships/hyperlink" Target="https://pubmed.ncbi.nlm.nih.gov/28030994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pubmed.ncbi.nlm.nih.gov/2478807" TargetMode="External"/><Relationship Id="rId13" Type="http://schemas.openxmlformats.org/officeDocument/2006/relationships/hyperlink" Target="https://scholar.google.com/scholar_lookup?journal=Ann+Intensive+Care&amp;title=Septic+cardiomyopathy.&amp;author=A+Vieillard-Baron&amp;volume=1&amp;issue=1&amp;publication_year=2011&amp;pages=1-7&amp;pmid=21906322&amp;doi=10.1186/2110-5820-1-6&amp;" TargetMode="External"/><Relationship Id="rId18" Type="http://schemas.openxmlformats.org/officeDocument/2006/relationships/hyperlink" Target="https://pubmed.ncbi.nlm.nih.gov/15322065" TargetMode="External"/><Relationship Id="rId26" Type="http://schemas.openxmlformats.org/officeDocument/2006/relationships/hyperlink" Target="https://scholar.google.com/scholar_lookup?journal=Eur+J+Heart+Fail&amp;title=Decreased+cardiac+output,+venous+congestion+and+the+association+with+renal+impairment+in+patients+with+cardiac+dysfunction.&amp;author=K+Damman&amp;author=G+Navis&amp;author=TD+Smilde&amp;author=AA+Voors&amp;author=W+van+der+Bij&amp;volume=9&amp;issue=9&amp;publication_year=2007&amp;pages=872-878&amp;pmid=17586090&amp;doi=10.1016/j.ejheart.2007.05.010&amp;" TargetMode="External"/><Relationship Id="rId3" Type="http://schemas.openxmlformats.org/officeDocument/2006/relationships/hyperlink" Target="https://doi.org/10.1097%2FPCC.0000000000000249" TargetMode="External"/><Relationship Id="rId21" Type="http://schemas.openxmlformats.org/officeDocument/2006/relationships/hyperlink" Target="https://pubmed.ncbi.nlm.nih.gov/27887762" TargetMode="External"/><Relationship Id="rId7" Type="http://schemas.openxmlformats.org/officeDocument/2006/relationships/hyperlink" Target="https://scholar.google.com/scholar_lookup?journal=Pediatr+Crit+Care+Med&amp;title=Echocardiographic+parameters+and+mortality+in+pediatric+sepsis:+a+systematic+review+and+meta-analysis.&amp;author=F+Sanfilippo&amp;author=V+La+Rosa&amp;author=C+Grasso&amp;author=C+Santonocito&amp;author=C+Minardi&amp;volume=22&amp;issue=3&amp;publication_year=2021&amp;pages=251-261&amp;pmid=33264235&amp;doi=10.1097/PCC.0000000000002622&amp;" TargetMode="External"/><Relationship Id="rId12" Type="http://schemas.openxmlformats.org/officeDocument/2006/relationships/hyperlink" Target="https://doi.org/10.1186%2F2110-5820-1-6" TargetMode="External"/><Relationship Id="rId17" Type="http://schemas.openxmlformats.org/officeDocument/2006/relationships/hyperlink" Target="https://scholar.google.com/scholar_lookup?journal=Crit+Care&amp;title=Ventriculo-arterial+decoupling+in+acutely+altered+hemodynamic+states.&amp;author=F+Guarracino&amp;author=R+Baldassarri&amp;author=MR+Pinsky&amp;volume=17&amp;issue=2&amp;publication_year=2013&amp;pages=213&amp;pmid=23510336&amp;doi=10.1186/cc12522&amp;" TargetMode="External"/><Relationship Id="rId25" Type="http://schemas.openxmlformats.org/officeDocument/2006/relationships/hyperlink" Target="https://doi.org/10.1016%2Fj.ejheart.2007.05.010" TargetMode="External"/><Relationship Id="rId2" Type="http://schemas.openxmlformats.org/officeDocument/2006/relationships/hyperlink" Target="https://pubmed.ncbi.nlm.nih.gov/25230313" TargetMode="External"/><Relationship Id="rId16" Type="http://schemas.openxmlformats.org/officeDocument/2006/relationships/hyperlink" Target="https://doi.org/10.1186%2Fcc12522" TargetMode="External"/><Relationship Id="rId20" Type="http://schemas.openxmlformats.org/officeDocument/2006/relationships/hyperlink" Target="https://scholar.google.com/scholar_lookup?journal=J+Appl+Physiol+(1985)&amp;title=Venous+excess:+a+new+approach+to+cardiovascular+control+and+its+teaching.&amp;author=BA+Reddi&amp;author=RH+Carpenter&amp;volume=98&amp;issue=1&amp;publication_year=2005&amp;pages=356-364&amp;pmid=15322065&amp;doi=10.1152/japplphysiol.00535.2004&amp;" TargetMode="External"/><Relationship Id="rId29" Type="http://schemas.openxmlformats.org/officeDocument/2006/relationships/hyperlink" Target="https://scholar.google.com/scholar_lookup?journal=Crit+Care+Med&amp;title=Variability+in+the+physiologic+response+to+fluid+bolus+in+pediatric+patients+following+cardiac+surgery.&amp;author=S+Ranjit&amp;author=R+Natraj&amp;author=N+Kissoon&amp;author=R+Thiagarajan&amp;author=B+Ramakrishnan&amp;volume=48&amp;issue=11&amp;publication_year=2020&amp;pages=e1062-e1070&amp;pmid=32947469&amp;doi=10.1097/CCM.0000000000004621&amp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97%2FPCC.0000000000002622" TargetMode="External"/><Relationship Id="rId11" Type="http://schemas.openxmlformats.org/officeDocument/2006/relationships/hyperlink" Target="https://pubmed.ncbi.nlm.nih.gov/21906334" TargetMode="External"/><Relationship Id="rId24" Type="http://schemas.openxmlformats.org/officeDocument/2006/relationships/hyperlink" Target="https://pubmed.ncbi.nlm.nih.gov/17586090" TargetMode="External"/><Relationship Id="rId32" Type="http://schemas.openxmlformats.org/officeDocument/2006/relationships/hyperlink" Target="https://scholar.google.com/scholar_lookup?journal=Crit+Care+Med&amp;title=Cardiac+output+measurement+in+neonates+and+children+using+noninvasive+electrical+bioimpedance+compared+with+standard+methods:+a+systematic+review+and+meta-analysis.&amp;author=RC+Mansfield&amp;author=N+Kaza&amp;author=A+Charalambous&amp;author=AC+Milne&amp;author=S+Sathiyamurthy&amp;volume=50&amp;issue=1&amp;publication_year=2022&amp;pages=126-137&amp;pmid=34325447&amp;doi=10.1097/CCM.0000000000005144&amp;" TargetMode="External"/><Relationship Id="rId5" Type="http://schemas.openxmlformats.org/officeDocument/2006/relationships/hyperlink" Target="https://pubmed.ncbi.nlm.nih.gov/33264235" TargetMode="External"/><Relationship Id="rId15" Type="http://schemas.openxmlformats.org/officeDocument/2006/relationships/hyperlink" Target="https://pubmed.ncbi.nlm.nih.gov/23510336" TargetMode="External"/><Relationship Id="rId23" Type="http://schemas.openxmlformats.org/officeDocument/2006/relationships/hyperlink" Target="https://scholar.google.com/scholar_lookup?journal=Can+J+Cardiol&amp;title=Extracardiac+signs+of+fluid+overload+in+the+critically+ill+cardiac+patient:+a+focused+evaluation+using+bedside+ultrasound.&amp;author=W+Beaubien-Souligny&amp;author=J+Bouchard&amp;author=G+Desjardins&amp;author=Y+Lamarche&amp;author=M+Liszkowski&amp;volume=33&amp;issue=1&amp;publication_year=2017&amp;pages=88-100&amp;pmid=27887762&amp;doi=10.1016/j.cjca.2016.08.012&amp;" TargetMode="External"/><Relationship Id="rId28" Type="http://schemas.openxmlformats.org/officeDocument/2006/relationships/hyperlink" Target="https://doi.org/10.1097%2FCCM.0000000000004621" TargetMode="External"/><Relationship Id="rId10" Type="http://schemas.openxmlformats.org/officeDocument/2006/relationships/hyperlink" Target="https://www.ncbi.nlm.nih.gov/pmc/articles/PMC3159902/" TargetMode="External"/><Relationship Id="rId19" Type="http://schemas.openxmlformats.org/officeDocument/2006/relationships/hyperlink" Target="https://doi.org/10.1152%2Fjapplphysiol.00535.2004" TargetMode="External"/><Relationship Id="rId31" Type="http://schemas.openxmlformats.org/officeDocument/2006/relationships/hyperlink" Target="https://doi.org/10.1097%2FCCM.0000000000005144" TargetMode="External"/><Relationship Id="rId4" Type="http://schemas.openxmlformats.org/officeDocument/2006/relationships/hyperlink" Target="https://scholar.google.com/scholar_lookup?journal=Pediatr+Crit+Care+Med&amp;title=Prevalence+and+outcome+of+diastolic+dysfunction+in+children+with+fluid+refractory+septic+shock%E2%80%93a+prospective+observational+study.&amp;author=J+Sankar&amp;author=RR+Das&amp;author=A+Jain&amp;author=S+Dewangan&amp;author=P+Khilnani&amp;volume=15&amp;issue=9&amp;publication_year=2014&amp;pages=e370-e378&amp;pmid=25230313&amp;doi=10.1097/PCC.0000000000000249&amp;" TargetMode="External"/><Relationship Id="rId9" Type="http://schemas.openxmlformats.org/officeDocument/2006/relationships/hyperlink" Target="https://scholar.google.com/scholar_lookup?journal=J+Cardiovasc+Pharmacol&amp;title=Effects+of+beta-adrenergic+agents+on+systolic+and+diastolic+myocardial+function+in+patients+with+and+without+heart+failure.&amp;author=WS+Colucci&amp;author=JD+Parker&amp;volume=14&amp;issue=+Suppl+5&amp;publication_year=1989&amp;pages=S28-S37&amp;" TargetMode="External"/><Relationship Id="rId14" Type="http://schemas.openxmlformats.org/officeDocument/2006/relationships/hyperlink" Target="https://www.ncbi.nlm.nih.gov/pmc/articles/PMC3672525/" TargetMode="External"/><Relationship Id="rId22" Type="http://schemas.openxmlformats.org/officeDocument/2006/relationships/hyperlink" Target="https://doi.org/10.1016%2Fj.cjca.2016.08.012" TargetMode="External"/><Relationship Id="rId27" Type="http://schemas.openxmlformats.org/officeDocument/2006/relationships/hyperlink" Target="https://pubmed.ncbi.nlm.nih.gov/32947469" TargetMode="External"/><Relationship Id="rId30" Type="http://schemas.openxmlformats.org/officeDocument/2006/relationships/hyperlink" Target="https://pubmed.ncbi.nlm.nih.gov/34325447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45963" y="4031991"/>
            <a:ext cx="5594799" cy="1294327"/>
          </a:xfrm>
        </p:spPr>
        <p:txBody>
          <a:bodyPr>
            <a:noAutofit/>
          </a:bodyPr>
          <a:lstStyle/>
          <a:p>
            <a:pPr algn="ctr"/>
            <a:r>
              <a:rPr lang="pt-BR" sz="1600" dirty="0" smtClean="0"/>
              <a:t>Iago Silva de Almeida</a:t>
            </a:r>
          </a:p>
          <a:p>
            <a:pPr algn="ctr"/>
            <a:r>
              <a:rPr lang="pt-BR" sz="1600" dirty="0" smtClean="0"/>
              <a:t>R4  Terapia Intensiva Pediátrica - HMIB</a:t>
            </a:r>
          </a:p>
          <a:p>
            <a:pPr algn="ctr"/>
            <a:r>
              <a:rPr lang="pt-BR" sz="1600" dirty="0" smtClean="0"/>
              <a:t>Orientador: Dr. Alexandre Serafim</a:t>
            </a:r>
          </a:p>
          <a:p>
            <a:pPr algn="ctr"/>
            <a:r>
              <a:rPr lang="pt-BR" sz="1600" dirty="0" smtClean="0">
                <a:hlinkClick r:id="rId2"/>
              </a:rPr>
              <a:t>www.paulomargotto.com.br</a:t>
            </a:r>
            <a:r>
              <a:rPr lang="pt-BR" sz="1600" dirty="0" smtClean="0"/>
              <a:t> </a:t>
            </a:r>
          </a:p>
          <a:p>
            <a:pPr algn="ctr"/>
            <a:r>
              <a:rPr lang="pt-BR" sz="1600" dirty="0" smtClean="0"/>
              <a:t>Brasília, 30 de setembro de 2023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87993" cy="162273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259306" y="2627621"/>
            <a:ext cx="95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hlinkClick r:id="rId4"/>
              </a:rPr>
              <a:t/>
            </a:r>
            <a:br>
              <a:rPr lang="pt-BR" b="1" dirty="0">
                <a:hlinkClick r:id="rId4"/>
              </a:rPr>
            </a:br>
            <a:r>
              <a:rPr lang="pt-BR" b="1" dirty="0">
                <a:hlinkClick r:id="rId4"/>
              </a:rPr>
              <a:t>BESTFIT</a:t>
            </a:r>
            <a:r>
              <a:rPr lang="pt-BR" dirty="0">
                <a:hlinkClick r:id="rId4"/>
              </a:rPr>
              <a:t>-T3: A Tiered Monitoring Approach to Persistent/Recurrent Paediatric Septic Shock - A Pilot Conceptual Report.</a:t>
            </a:r>
            <a:r>
              <a:rPr lang="pt-BR" dirty="0"/>
              <a:t>Natraj R, Ranjit S.Indian J Crit Care Med. 2022 Jul;26(7):863-870. doi: 10.5005/jp-journals-10071-24246.PMID: 36864878 </a:t>
            </a:r>
            <a:r>
              <a:rPr lang="pt-BR" b="1" dirty="0"/>
              <a:t>Free PMC article.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2216856" y="496850"/>
            <a:ext cx="85554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BESTFIT*-</a:t>
            </a:r>
            <a:r>
              <a:rPr lang="pt-BR" sz="3200" b="1" dirty="0">
                <a:solidFill>
                  <a:srgbClr val="FFFF00"/>
                </a:solidFill>
              </a:rPr>
              <a:t>T3: Uma abordagem de monitoramento em camadas para choque séptico pediátrico persistente/recorrente - um relatório conceitual piloto</a:t>
            </a:r>
          </a:p>
        </p:txBody>
      </p:sp>
      <p:sp>
        <p:nvSpPr>
          <p:cNvPr id="9" name="Retângulo 8"/>
          <p:cNvSpPr/>
          <p:nvPr/>
        </p:nvSpPr>
        <p:spPr>
          <a:xfrm>
            <a:off x="1069427" y="5557373"/>
            <a:ext cx="84214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*BESTFIT </a:t>
            </a:r>
            <a:r>
              <a:rPr lang="pt-BR" dirty="0"/>
              <a:t>= Basic Echocardiografy in Shock Therapy for Fluid and Inotrope Titration</a:t>
            </a:r>
          </a:p>
        </p:txBody>
      </p:sp>
    </p:spTree>
    <p:extLst>
      <p:ext uri="{BB962C8B-B14F-4D97-AF65-F5344CB8AC3E}">
        <p14:creationId xmlns:p14="http://schemas.microsoft.com/office/powerpoint/2010/main" val="230469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4193" y="73463"/>
            <a:ext cx="10515600" cy="1325563"/>
          </a:xfrm>
        </p:spPr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6255" y="1305362"/>
            <a:ext cx="11225270" cy="480699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pt-BR" b="1" dirty="0" smtClean="0">
                <a:solidFill>
                  <a:srgbClr val="FFFF00"/>
                </a:solidFill>
              </a:rPr>
              <a:t>BESTFIT = Basic Echocardiografy in Shock Therapy for Fluid and Inotrope </a:t>
            </a:r>
            <a:r>
              <a:rPr lang="pt-BR" b="1" dirty="0" smtClean="0">
                <a:solidFill>
                  <a:srgbClr val="FFFF00"/>
                </a:solidFill>
              </a:rPr>
              <a:t>Titration</a:t>
            </a:r>
            <a:r>
              <a:rPr lang="pt-BR" b="1" dirty="0">
                <a:solidFill>
                  <a:srgbClr val="FFFF00"/>
                </a:solidFill>
              </a:rPr>
              <a:t> </a:t>
            </a:r>
            <a:r>
              <a:rPr lang="pt-BR" b="1" dirty="0" smtClean="0">
                <a:solidFill>
                  <a:srgbClr val="FFFF00"/>
                </a:solidFill>
              </a:rPr>
              <a:t>(E</a:t>
            </a:r>
            <a:r>
              <a:rPr lang="pt-BR" dirty="0" smtClean="0">
                <a:solidFill>
                  <a:srgbClr val="FFFF00"/>
                </a:solidFill>
              </a:rPr>
              <a:t>cocardiografia</a:t>
            </a:r>
            <a:r>
              <a:rPr lang="pt-BR" dirty="0">
                <a:solidFill>
                  <a:srgbClr val="FFFF00"/>
                </a:solidFill>
              </a:rPr>
              <a:t> </a:t>
            </a:r>
            <a:r>
              <a:rPr lang="pt-BR" b="1" dirty="0">
                <a:solidFill>
                  <a:srgbClr val="FFFF00"/>
                </a:solidFill>
              </a:rPr>
              <a:t> </a:t>
            </a:r>
            <a:r>
              <a:rPr lang="pt-BR" b="1" dirty="0" smtClean="0">
                <a:solidFill>
                  <a:srgbClr val="FFFF00"/>
                </a:solidFill>
              </a:rPr>
              <a:t>Básica</a:t>
            </a:r>
            <a:r>
              <a:rPr lang="pt-BR" dirty="0">
                <a:solidFill>
                  <a:srgbClr val="FFFF00"/>
                </a:solidFill>
              </a:rPr>
              <a:t> em </a:t>
            </a:r>
            <a:r>
              <a:rPr lang="pt-BR" dirty="0" smtClean="0">
                <a:solidFill>
                  <a:srgbClr val="FFFF00"/>
                </a:solidFill>
              </a:rPr>
              <a:t>Terapia </a:t>
            </a:r>
            <a:r>
              <a:rPr lang="pt-BR" dirty="0">
                <a:solidFill>
                  <a:srgbClr val="FFFF00"/>
                </a:solidFill>
              </a:rPr>
              <a:t>de choque </a:t>
            </a:r>
            <a:r>
              <a:rPr lang="pt-BR" b="1" dirty="0">
                <a:solidFill>
                  <a:srgbClr val="FFFF00"/>
                </a:solidFill>
              </a:rPr>
              <a:t>para </a:t>
            </a:r>
            <a:r>
              <a:rPr lang="pt-BR" b="1" dirty="0" smtClean="0">
                <a:solidFill>
                  <a:srgbClr val="FFFF00"/>
                </a:solidFill>
              </a:rPr>
              <a:t>Titulação</a:t>
            </a:r>
            <a:r>
              <a:rPr lang="pt-BR" dirty="0">
                <a:solidFill>
                  <a:srgbClr val="FFFF00"/>
                </a:solidFill>
              </a:rPr>
              <a:t> de </a:t>
            </a:r>
            <a:r>
              <a:rPr lang="pt-BR" b="1" dirty="0" smtClean="0">
                <a:solidFill>
                  <a:srgbClr val="FFFF00"/>
                </a:solidFill>
              </a:rPr>
              <a:t>F</a:t>
            </a:r>
            <a:r>
              <a:rPr lang="pt-BR" dirty="0" smtClean="0">
                <a:solidFill>
                  <a:srgbClr val="FFFF00"/>
                </a:solidFill>
              </a:rPr>
              <a:t>luidos</a:t>
            </a:r>
            <a:r>
              <a:rPr lang="pt-BR" dirty="0">
                <a:solidFill>
                  <a:srgbClr val="FFFF00"/>
                </a:solidFill>
              </a:rPr>
              <a:t> e </a:t>
            </a:r>
            <a:r>
              <a:rPr lang="pt-BR" b="1" dirty="0" smtClean="0">
                <a:solidFill>
                  <a:srgbClr val="FFFF00"/>
                </a:solidFill>
              </a:rPr>
              <a:t>I</a:t>
            </a:r>
            <a:r>
              <a:rPr lang="pt-BR" dirty="0" smtClean="0">
                <a:solidFill>
                  <a:srgbClr val="FFFF00"/>
                </a:solidFill>
              </a:rPr>
              <a:t>notrópicos</a:t>
            </a:r>
            <a:r>
              <a:rPr lang="pt-BR" dirty="0">
                <a:solidFill>
                  <a:srgbClr val="FFFF00"/>
                </a:solidFill>
              </a:rPr>
              <a:t> ) com ultrassonografia pulmonar e monitoramento avançado de 3 níveis ( </a:t>
            </a:r>
            <a:r>
              <a:rPr lang="pt-BR" b="1" dirty="0">
                <a:solidFill>
                  <a:srgbClr val="FFFF00"/>
                </a:solidFill>
              </a:rPr>
              <a:t>T1-3</a:t>
            </a:r>
            <a:endParaRPr lang="pt-BR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pt-BR" b="1" dirty="0">
                <a:solidFill>
                  <a:srgbClr val="FFFF00"/>
                </a:solidFill>
              </a:rPr>
              <a:t>T3</a:t>
            </a:r>
            <a:r>
              <a:rPr lang="pt-BR" dirty="0">
                <a:solidFill>
                  <a:srgbClr val="FFFF00"/>
                </a:solidFill>
              </a:rPr>
              <a:t> inclui estudos eco-Doppler com avaliação detalhada de VD e DD, monitoramento não invasivo de CO e imagens Doppler venosas. </a:t>
            </a:r>
            <a:endParaRPr lang="pt-BR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pt-BR" b="1" dirty="0" smtClean="0">
              <a:solidFill>
                <a:srgbClr val="FFFF00"/>
              </a:solidFill>
            </a:endParaRPr>
          </a:p>
          <a:p>
            <a:pPr algn="just"/>
            <a:r>
              <a:rPr lang="pt-BR" dirty="0" smtClean="0"/>
              <a:t>Vários estudos sugerem que o uso do BESTFIT associado a monitorização invasiva da pressão arterial (PA) pode proporcionar informações cruciais e permitir ajuste fino no manejo hemodinâmico. </a:t>
            </a:r>
          </a:p>
          <a:p>
            <a:pPr algn="just"/>
            <a:r>
              <a:rPr lang="pt-BR" dirty="0" smtClean="0"/>
              <a:t>Alguns pacientes porém, podem apresentar desordens que não podem ser avaliadas pela ecocardiografia básica, permanecendo em choque refratário (CR) ou persistente (CP), causando prejuízo a múltiplos órgãos. </a:t>
            </a:r>
          </a:p>
          <a:p>
            <a:pPr algn="just"/>
            <a:r>
              <a:rPr lang="pt-BR" dirty="0" smtClean="0"/>
              <a:t>CP ou CR são manifestações letais definidas por persistência do quadro de falha hemodinâmica com resposta inadequada ao uso de inotrópicos e vasopressores em altas doses.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172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O diagnóstico e a terapêutica de CP/CR permanecem com pouca evidência científica, já que estas entidades são dificilmente representadas em ensaios clínicos e são associadas a mortalidade alta (&gt;90%). </a:t>
            </a:r>
          </a:p>
          <a:p>
            <a:pPr algn="just"/>
            <a:r>
              <a:rPr lang="pt-BR" dirty="0" smtClean="0"/>
              <a:t>O estudo foi feito para apresentar um protocolo desenvolvido na Unidade dos autores chamado BESTIFIT+T3. </a:t>
            </a:r>
          </a:p>
          <a:p>
            <a:pPr algn="just"/>
            <a:r>
              <a:rPr lang="pt-BR" dirty="0" smtClean="0"/>
              <a:t>BESTFIT: Observa o coração, pulmões e </a:t>
            </a:r>
            <a:r>
              <a:rPr lang="pt-BR" dirty="0" smtClean="0">
                <a:solidFill>
                  <a:schemeClr val="tx1"/>
                </a:solidFill>
              </a:rPr>
              <a:t>veia cava inferior</a:t>
            </a:r>
            <a:r>
              <a:rPr lang="pt-BR" dirty="0" smtClean="0"/>
              <a:t>. </a:t>
            </a:r>
          </a:p>
          <a:p>
            <a:pPr algn="just"/>
            <a:r>
              <a:rPr lang="pt-BR" dirty="0" smtClean="0"/>
              <a:t>BESTFIT+T3: Inclui análise de Doppler, retorno venoso, disfunção diastólica e avaliação não invasiva do DÉBITO CARDÍACO. 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879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11661" y="1400621"/>
            <a:ext cx="11436902" cy="5231999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Estudo prospectivo realizado com crianças entre um </a:t>
            </a:r>
            <a:r>
              <a:rPr lang="pt-BR" dirty="0" smtClean="0">
                <a:solidFill>
                  <a:srgbClr val="FFFF00"/>
                </a:solidFill>
              </a:rPr>
              <a:t>mês de vida a 16 anos </a:t>
            </a:r>
            <a:r>
              <a:rPr lang="pt-BR" dirty="0" smtClean="0"/>
              <a:t>com quadro de choque séptico suspeito ou confirmado, no período de dezembro de 2018 a dezembro de 2020.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Amostra: </a:t>
            </a:r>
            <a:r>
              <a:rPr lang="pt-BR" dirty="0">
                <a:solidFill>
                  <a:srgbClr val="FFFF00"/>
                </a:solidFill>
              </a:rPr>
              <a:t>58 crianças com choque séptico. </a:t>
            </a:r>
          </a:p>
          <a:p>
            <a:pPr lvl="1" algn="just"/>
            <a:r>
              <a:rPr lang="pt-BR" dirty="0"/>
              <a:t>5 crianças foram excluídas da amostra por motivos de estarem já em processo ativo de morte, janela cardíaca pobre ou baixa condução cardíaca. </a:t>
            </a:r>
          </a:p>
          <a:p>
            <a:pPr lvl="1" algn="just"/>
            <a:r>
              <a:rPr lang="pt-BR" dirty="0">
                <a:solidFill>
                  <a:srgbClr val="FFFF00"/>
                </a:solidFill>
              </a:rPr>
              <a:t>53 crianças foram observadas</a:t>
            </a:r>
            <a:r>
              <a:rPr lang="pt-BR" dirty="0"/>
              <a:t>. Destas, </a:t>
            </a:r>
            <a:r>
              <a:rPr lang="pt-BR" dirty="0">
                <a:solidFill>
                  <a:srgbClr val="FFFF00"/>
                </a:solidFill>
              </a:rPr>
              <a:t>10 se classificaram como CP/CR e receberam o protocolo </a:t>
            </a:r>
            <a:r>
              <a:rPr lang="pt-BR" dirty="0" smtClean="0">
                <a:solidFill>
                  <a:srgbClr val="FFFF00"/>
                </a:solidFill>
              </a:rPr>
              <a:t>BESTFIT-T3</a:t>
            </a:r>
            <a:r>
              <a:rPr lang="pt-BR" dirty="0">
                <a:solidFill>
                  <a:srgbClr val="FFFF00"/>
                </a:solidFill>
              </a:rPr>
              <a:t>. </a:t>
            </a:r>
          </a:p>
          <a:p>
            <a:pPr algn="just"/>
            <a:r>
              <a:rPr lang="pt-BR" dirty="0" smtClean="0">
                <a:solidFill>
                  <a:srgbClr val="FFFF00"/>
                </a:solidFill>
              </a:rPr>
              <a:t>CR</a:t>
            </a:r>
            <a:r>
              <a:rPr lang="pt-BR" dirty="0" smtClean="0"/>
              <a:t>: recorrência do choque 48h após início da instabilidade hemodinâmica.</a:t>
            </a:r>
          </a:p>
          <a:p>
            <a:pPr algn="just"/>
            <a:r>
              <a:rPr lang="pt-BR" dirty="0" smtClean="0">
                <a:solidFill>
                  <a:srgbClr val="FFFF00"/>
                </a:solidFill>
              </a:rPr>
              <a:t>CP</a:t>
            </a:r>
            <a:r>
              <a:rPr lang="pt-BR" dirty="0" smtClean="0"/>
              <a:t>: &gt;2 critérios de hipoperfusão</a:t>
            </a:r>
            <a:r>
              <a:rPr lang="pt-BR" dirty="0"/>
              <a:t> </a:t>
            </a:r>
            <a:r>
              <a:rPr lang="pt-BR" dirty="0" smtClean="0"/>
              <a:t>-&gt; hipotensão, taquicardia, perfusão ruim, redução da diurese, lactato elevado) mesmo após dois BESTFIT</a:t>
            </a:r>
          </a:p>
          <a:p>
            <a:pPr marL="0" indent="0" algn="just">
              <a:buNone/>
            </a:pPr>
            <a:r>
              <a:rPr lang="pt-BR" dirty="0" smtClean="0"/>
              <a:t>                                                            </a:t>
            </a:r>
            <a:r>
              <a:rPr lang="pt-BR" dirty="0" smtClean="0">
                <a:solidFill>
                  <a:srgbClr val="FFFF00"/>
                </a:solidFill>
              </a:rPr>
              <a:t>Fluxograma 1 e 2 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232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676" y="89665"/>
            <a:ext cx="8952185" cy="503560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12985" y="5125270"/>
            <a:ext cx="121315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Fluxograma 1-Via </a:t>
            </a:r>
            <a:r>
              <a:rPr lang="pt-BR" dirty="0"/>
              <a:t>de tratamento do choque </a:t>
            </a:r>
            <a:r>
              <a:rPr lang="pt-BR" dirty="0" smtClean="0"/>
              <a:t>séptico Pediátrico</a:t>
            </a:r>
            <a:r>
              <a:rPr lang="pt-BR" dirty="0"/>
              <a:t>. </a:t>
            </a:r>
            <a:r>
              <a:rPr lang="pt-BR" dirty="0" smtClean="0"/>
              <a:t>O2 </a:t>
            </a:r>
            <a:r>
              <a:rPr lang="pt-BR" dirty="0"/>
              <a:t> </a:t>
            </a:r>
            <a:r>
              <a:rPr lang="pt-BR" baseline="-25000" dirty="0"/>
              <a:t>oxigênio</a:t>
            </a:r>
            <a:r>
              <a:rPr lang="pt-BR" dirty="0"/>
              <a:t> ; BESTFIT , Ecocardiografia </a:t>
            </a:r>
            <a:r>
              <a:rPr lang="pt-BR" b="1" dirty="0"/>
              <a:t>básica</a:t>
            </a:r>
            <a:r>
              <a:rPr lang="pt-BR" dirty="0"/>
              <a:t> em </a:t>
            </a:r>
            <a:r>
              <a:rPr lang="pt-BR" b="1" dirty="0"/>
              <a:t>terapia</a:t>
            </a:r>
            <a:r>
              <a:rPr lang="pt-BR" dirty="0"/>
              <a:t> de </a:t>
            </a:r>
            <a:r>
              <a:rPr lang="pt-BR" b="1" dirty="0"/>
              <a:t>choque</a:t>
            </a:r>
            <a:r>
              <a:rPr lang="pt-BR" dirty="0"/>
              <a:t> para </a:t>
            </a:r>
            <a:r>
              <a:rPr lang="pt-BR" b="1" dirty="0"/>
              <a:t>titulação</a:t>
            </a:r>
            <a:r>
              <a:rPr lang="pt-BR" dirty="0"/>
              <a:t> de </a:t>
            </a:r>
            <a:r>
              <a:rPr lang="pt-BR" b="1" dirty="0"/>
              <a:t>fluidos</a:t>
            </a:r>
            <a:r>
              <a:rPr lang="pt-BR" dirty="0"/>
              <a:t> e </a:t>
            </a:r>
            <a:r>
              <a:rPr lang="pt-BR" b="1" dirty="0"/>
              <a:t>notrópicos ; </a:t>
            </a:r>
            <a:r>
              <a:rPr lang="pt-BR" dirty="0"/>
              <a:t>ECO, ecocardiografia; VCI, veia cava inferior; ScvO </a:t>
            </a:r>
            <a:r>
              <a:rPr lang="pt-BR" baseline="-25000" dirty="0"/>
              <a:t>2</a:t>
            </a:r>
            <a:r>
              <a:rPr lang="pt-BR" dirty="0"/>
              <a:t> , saturação venosa central de oxigênio; PRBC, concentrado de glóbulos vermelhos; VD, ventrículo direito; IC, índice cardíaco; IVS, índice de volume sistólico; IRVS, índice de resistência vascular sistêmica; VExUS, ultrassom do excesso venoso; TRS, terapia renal substitutiva</a:t>
            </a:r>
          </a:p>
        </p:txBody>
      </p:sp>
    </p:spTree>
    <p:extLst>
      <p:ext uri="{BB962C8B-B14F-4D97-AF65-F5344CB8AC3E}">
        <p14:creationId xmlns:p14="http://schemas.microsoft.com/office/powerpoint/2010/main" val="124932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2" y="20520"/>
            <a:ext cx="6524920" cy="683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ângulo 6"/>
          <p:cNvSpPr/>
          <p:nvPr/>
        </p:nvSpPr>
        <p:spPr>
          <a:xfrm>
            <a:off x="6692462" y="2705000"/>
            <a:ext cx="549953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Fluxograma2-Exame </a:t>
            </a:r>
            <a:r>
              <a:rPr lang="pt-BR" dirty="0"/>
              <a:t>de nível 1–3 e estratégias de tratamento para choque persistente ou recorrente. TAPSE, excursão sistólica do plano anular tricúspide; PSVD, pressão sistólica do ventrículo direito; IVS, índice de volume sistólico; IRVS, índice de resistência vascular sistêmica; VCI, veia cava inferior; NE, norepinefrina; VExUS, ultrassom do excesso venoso; IRR, índice de resistência renal; TRS, terapia renal substitutiva</a:t>
            </a:r>
          </a:p>
        </p:txBody>
      </p:sp>
    </p:spTree>
    <p:extLst>
      <p:ext uri="{BB962C8B-B14F-4D97-AF65-F5344CB8AC3E}">
        <p14:creationId xmlns:p14="http://schemas.microsoft.com/office/powerpoint/2010/main" val="46957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78328" y="-1521151"/>
            <a:ext cx="9118242" cy="5331854"/>
          </a:xfrm>
        </p:spPr>
        <p:txBody>
          <a:bodyPr>
            <a:normAutofit/>
          </a:bodyPr>
          <a:lstStyle/>
          <a:p>
            <a:r>
              <a:rPr lang="pt-BR" sz="9600" b="1" dirty="0" smtClean="0"/>
              <a:t>RESULTADOS</a:t>
            </a:r>
            <a:endParaRPr lang="pt-BR" sz="9600" b="1" dirty="0"/>
          </a:p>
        </p:txBody>
      </p:sp>
      <p:sp>
        <p:nvSpPr>
          <p:cNvPr id="3" name="Retângulo 2"/>
          <p:cNvSpPr/>
          <p:nvPr/>
        </p:nvSpPr>
        <p:spPr>
          <a:xfrm>
            <a:off x="417786" y="1720840"/>
            <a:ext cx="1111469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Durante o período do estudo de 58 crianças com choque séptico, 5 foram excluídas e 53 crianças foram incluídas no </a:t>
            </a:r>
            <a:r>
              <a:rPr lang="pt-BR" dirty="0" smtClean="0"/>
              <a:t>estudo (</a:t>
            </a:r>
            <a:r>
              <a:rPr lang="pt-BR" dirty="0" smtClean="0">
                <a:solidFill>
                  <a:srgbClr val="FFFF00"/>
                </a:solidFill>
              </a:rPr>
              <a:t>Fluxograma 3</a:t>
            </a:r>
            <a:r>
              <a:rPr lang="pt-BR" dirty="0" smtClean="0"/>
              <a:t>).</a:t>
            </a:r>
            <a:r>
              <a:rPr lang="pt-BR" dirty="0"/>
              <a:t> Quarenta dos 53 pacientes (75%) melhoraram com um regime de fluidos e inotrópicos vasoativos com base no exame BESTFIT-1, e o choque foi resolvido em outras três crianças após a terapia dirigida por BESTFIT-2. Oito crianças continuaram a apresentar características de PS e duas desenvolveram SR apesar da terapia inicial guiada pelo BESTFIT e são descritas </a:t>
            </a:r>
            <a:r>
              <a:rPr lang="pt-BR" dirty="0" smtClean="0"/>
              <a:t>abaixo.</a:t>
            </a:r>
          </a:p>
          <a:p>
            <a:r>
              <a:rPr lang="pt-BR" dirty="0" smtClean="0"/>
              <a:t>A </a:t>
            </a:r>
            <a:r>
              <a:rPr lang="pt-BR" dirty="0" smtClean="0">
                <a:solidFill>
                  <a:srgbClr val="FFFF00"/>
                </a:solidFill>
              </a:rPr>
              <a:t>Tabela 1</a:t>
            </a:r>
            <a:r>
              <a:rPr lang="pt-BR" dirty="0" smtClean="0"/>
              <a:t> descreve </a:t>
            </a:r>
            <a:r>
              <a:rPr lang="pt-BR" dirty="0"/>
              <a:t>dados demográficos, fisiopatologia circulatória, mudanças direcionadas a BESTFIT + T3 na terapia e resultados.</a:t>
            </a:r>
          </a:p>
        </p:txBody>
      </p:sp>
    </p:spTree>
    <p:extLst>
      <p:ext uri="{BB962C8B-B14F-4D97-AF65-F5344CB8AC3E}">
        <p14:creationId xmlns:p14="http://schemas.microsoft.com/office/powerpoint/2010/main" val="226316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735355" cy="742458"/>
          </a:xfrm>
        </p:spPr>
        <p:txBody>
          <a:bodyPr>
            <a:normAutofit fontScale="90000"/>
          </a:bodyPr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82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1" name="Espaço Reservado para Conteúdo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0055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247" y="121274"/>
            <a:ext cx="8994665" cy="504193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2" y="5103674"/>
            <a:ext cx="121236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Tabela 1-BESTFIT</a:t>
            </a:r>
            <a:r>
              <a:rPr lang="pt-BR" dirty="0"/>
              <a:t>+, Ecocardiografia básica </a:t>
            </a:r>
            <a:r>
              <a:rPr lang="pt-BR" b="1" dirty="0"/>
              <a:t>em</a:t>
            </a:r>
            <a:r>
              <a:rPr lang="pt-BR" dirty="0"/>
              <a:t> terapia de </a:t>
            </a:r>
            <a:r>
              <a:rPr lang="pt-BR" b="1" dirty="0"/>
              <a:t>choque para</a:t>
            </a:r>
            <a:r>
              <a:rPr lang="pt-BR" dirty="0"/>
              <a:t> titulação </a:t>
            </a:r>
            <a:r>
              <a:rPr lang="pt-BR" b="1" dirty="0"/>
              <a:t>de fluidos</a:t>
            </a:r>
            <a:r>
              <a:rPr lang="pt-BR" dirty="0"/>
              <a:t> e </a:t>
            </a:r>
            <a:r>
              <a:rPr lang="pt-BR" b="1" dirty="0"/>
              <a:t>notrópicos</a:t>
            </a:r>
            <a:r>
              <a:rPr lang="pt-BR" dirty="0"/>
              <a:t> + ultrassonografia </a:t>
            </a:r>
            <a:r>
              <a:rPr lang="pt-BR" b="1" dirty="0"/>
              <a:t>pulmonar ; </a:t>
            </a:r>
            <a:r>
              <a:rPr lang="pt-BR" dirty="0"/>
              <a:t>TRSC, terapia renal substitutiva contínua; CE, cardiometria elétrica; Eco, ecocardiografia; Epi, epinefrina; FB, bolus de fluido; DVH, Doppler venoso hepático; VCI, veia cava inferior; FEVE, fração de ejeção do ventrículo esquerdo; NE, norepinefrina; POCUS, ultrassom no local de atendimento; PVP, pulsatilidade da veia porta; IRR, índice de resistência renal; VD, ventrículo direito; Rx, tratamento; ScvO </a:t>
            </a:r>
            <a:r>
              <a:rPr lang="pt-BR" baseline="-25000" dirty="0"/>
              <a:t>2</a:t>
            </a:r>
            <a:r>
              <a:rPr lang="pt-BR" dirty="0"/>
              <a:t> , saturações venosas centrais; IVS, índice de volume sistólico; IRVS, índice de resistência vascular sistêmica; Vaso, vasopressina; VExUS, ultrassom de excesso venoso</a:t>
            </a:r>
          </a:p>
        </p:txBody>
      </p:sp>
    </p:spTree>
    <p:extLst>
      <p:ext uri="{BB962C8B-B14F-4D97-AF65-F5344CB8AC3E}">
        <p14:creationId xmlns:p14="http://schemas.microsoft.com/office/powerpoint/2010/main" val="19975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433137"/>
            <a:ext cx="12192000" cy="6858000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O caso nº 1 foi um choque de dengue confirmado laboratorialmente e PS hipotensivo, apesar de dois exames BESTFIT. Os exames T1-2 revelaram disfunção sistólica do VD e baixo IRVS (em vez do alto SVRI esperado no choque da dengue). Hemoculturas cresceram </a:t>
            </a:r>
            <a:r>
              <a:rPr lang="pt-BR" i="1" dirty="0"/>
              <a:t>Klebsiella</a:t>
            </a:r>
            <a:r>
              <a:rPr lang="pt-BR" dirty="0"/>
              <a:t>spp. confirmando a etiologia bacteriana do choque vasodilatador. Foi iniciada infusão de norepinefrina (NE) juntamente com terapia de suporte para choque por dengue. O monitoramento de T-3 demonstrou características de congestão venosa sistêmica e alto índice de resistência renal (RRI 0,8). A terapia de substituição renal contínua (CRRT) foi iniciada para insuficiência renal resistente a diuréticos e sobrecarga hídrica grave. O monitoramento T1-3 neste paciente não apenas estimulou o reconhecimento precoce da sepse bacteriana e o início precoce dos antibióticos, mas também direcionou a terapia intensificada da disfunção do VD e da CV. Após este manejo direcionado, seus parâmetros circulatórios e metabólicos melhoraram.</a:t>
            </a:r>
          </a:p>
          <a:p>
            <a:r>
              <a:rPr lang="pt-BR" dirty="0"/>
              <a:t>O caso 2 foi de um paciente com SR que apresentou piora do choque e disfunção orgânica 48 horas após a melhora inicial, para quem foi considerada a ECMO. A monitorização T1-2 mostrou sistólica e DD combinadas do VE, IVS baixo e IRVS elevado. As catecolaminas foram descontinuadas e foram iniciados vasoativos não catecolaminas (milrinona e vasopressina), visando parâmetros de perfusão e PAM normal baixa, juntamente com remoção controlada de fluidos via CRRT. Seu estado circulatório e oxigenação se recuperaram de forma constante e ela pôde ser extubada em 5 dias.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59266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6147" y="216431"/>
            <a:ext cx="12135853" cy="6649452"/>
          </a:xfrm>
        </p:spPr>
        <p:txBody>
          <a:bodyPr>
            <a:normAutofit/>
          </a:bodyPr>
          <a:lstStyle/>
          <a:p>
            <a:r>
              <a:rPr lang="pt-BR" sz="2000" dirty="0"/>
              <a:t>O caso nº 3 também apresentava sistólica e DD combinadas do VE na apresentação inicial. Sua função cardíaca e perfusão melhoraram bem, permitindo a descontinuação dos suportes e a extubação no dia 4. Porém, necessitou ser reintubado e ventilado com maior suporte vasoativo e ventilatório devido à RS e edema pulmonar. A repetição do monitoramento BESTFIT + T1 demonstrou recorrência de DD. A resolução do choque e uma segunda extubação bem-sucedida foram facilitadas pelo início da terapia para DD, incluindo controle da taquicardia com betabloqueador em baixas doses.</a:t>
            </a:r>
          </a:p>
          <a:p>
            <a:r>
              <a:rPr lang="pt-BR" sz="2000" dirty="0"/>
              <a:t>O caso nº 4 apresentou choque vasodilatador hipotensor e função sistólica do VE normal. MAP normalizada com titulação NE. Contudo, permaneceu em PS com edema pulmonar episódico, e o exame T1-2 demonstrou disfunção moderada de VD, DD, IVS baixo com IRVS elevado. Com essas informações, a infusão de NE foi diminuída para atingir PAM e IRVS normais-baixos, milrinona foi adicionada para inotropia do VD e lusitropia do VE, e a dose de infusão de furosemida foi aumentada. O regime terapêutico alterado resultou em melhora do SVI e da função biventricular, bem como melhor mecânica pulmonar, permitindo uma extubação bem-sucedida.</a:t>
            </a:r>
          </a:p>
          <a:p>
            <a:r>
              <a:rPr lang="pt-BR" sz="2000" dirty="0"/>
              <a:t>Os casos 5 e 6 apresentaram choque séptico sem resposta aos bolus iniciais de fluidos e inotrópicos (NE, NE + milrinona). A monitorização BESTFIT + T-1 demonstrou função sistólica normal do VE e uma VCI congestionada e disfunção do VD com TR, enquanto a monitorização T-2 não foi contributiva. Ambos os pacientes permaneceram com EP não resolvida, apesar de receberem diurese, vasoativos e ajustes do ventilador para otimizar a função do VD. O monitoramento de T-3 revelou características persistentes de CV, TR no Doppler hepático, veia porta pulsátil e congestão renal. Além disso, o exame Doppler renal no Caso 5 demonstrou um RRI de 0,7 indicativo de CV avançada</a:t>
            </a:r>
            <a:r>
              <a:rPr lang="pt-BR" sz="2000" dirty="0" smtClean="0"/>
              <a:t>.</a:t>
            </a:r>
          </a:p>
          <a:p>
            <a:r>
              <a:rPr lang="pt-BR" sz="2000" dirty="0"/>
              <a:t>Em ambos os pacientes, foram iniciadas vasopressina e epinefrina para aumentar o suporte do VD e foi instituída uma remoção de fluidos mais agressiva, incluindo CRRT no Caso #5. Enquanto o Caso #6 se recuperou totalmente, o Caso #5 permaneceu no PS e morreu.</a:t>
            </a:r>
          </a:p>
          <a:p>
            <a:endParaRPr lang="pt-BR" sz="2000" dirty="0"/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89157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0945" y="63062"/>
            <a:ext cx="11997558" cy="6629400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Os </a:t>
            </a:r>
            <a:r>
              <a:rPr lang="pt-BR" dirty="0"/>
              <a:t>casos #7, 8, 9 tiveram exames e terapia BESTFIT iniciais semelhantes e foram submetidos a infusões de epinefrina + NE para choque vasodilatador hipotensor e disfunção sistólica do VE. O monitoramento T-1 e T-2 demonstrou DD adicional nos casos 8 e 9, com baixo IRVS nos três pacientes, apesar da infusão de NE. Considerando o risco de agravamento adicional do comprometimento sistólico do VE com pressores escalonados, aumento cauteloso de NE, adição de vasopressina em baixas doses e monitoramento seriado de marcadores clínicos de perfusão, o SVI e o IRVS via CE juntamente com a função sistólica e diastólica do VE via eco foram realizado. Essa estratégia resultou em melhora constante da PAM e da PA diastólica, o que proporcionou oportunidades para início da diurese e adição de inodilatador não catecolamina (milrinona). O estado circulatório normalizou nos Casos #7 e 8,</a:t>
            </a:r>
          </a:p>
          <a:p>
            <a:r>
              <a:rPr lang="pt-BR" dirty="0"/>
              <a:t>No entanto, no Caso #9, a vasoplegia com PAD e PAM baixas foi refratária, a função cardíaca continuou lenta e o desmame do suporte ventilatório e da TRS não foi possível devido à falência persistente de órgãos: a paciente faleceu no dia 7.</a:t>
            </a:r>
          </a:p>
          <a:p>
            <a:r>
              <a:rPr lang="pt-BR" dirty="0"/>
              <a:t>O caso #10 apresentava PS com função sistólica do VE deficiente + IVS baixo na monitorização T-2 e anemia (Hb 7,1 g/dL). Seus parâmetros de perfusão, incluindo SVI, melhoraram com o desmame do pressor, transfusão de hemácias e infusão de inodilatador (milrinona).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569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Algumas situações ameaçadoras a vida podem ser melhor manejadas com </a:t>
            </a:r>
            <a:r>
              <a:rPr lang="pt-BR" dirty="0" smtClean="0"/>
              <a:t>ultrassom no local do atendimento </a:t>
            </a:r>
            <a:r>
              <a:rPr lang="pt-BR" dirty="0" smtClean="0"/>
              <a:t>profundo associado a monitorização do </a:t>
            </a:r>
            <a:r>
              <a:rPr lang="pt-BR" dirty="0" smtClean="0"/>
              <a:t>débito cardíaco</a:t>
            </a:r>
            <a:r>
              <a:rPr lang="pt-BR" dirty="0" smtClean="0"/>
              <a:t>. </a:t>
            </a:r>
            <a:endParaRPr lang="pt-BR" dirty="0" smtClean="0"/>
          </a:p>
          <a:p>
            <a:pPr algn="just"/>
            <a:r>
              <a:rPr lang="pt-BR" dirty="0" smtClean="0"/>
              <a:t>As condutas guiadas pelo </a:t>
            </a:r>
            <a:r>
              <a:rPr lang="pt-BR" dirty="0" smtClean="0">
                <a:solidFill>
                  <a:srgbClr val="FFFF00"/>
                </a:solidFill>
              </a:rPr>
              <a:t>BESTFIT-T3</a:t>
            </a:r>
            <a:r>
              <a:rPr lang="pt-BR" dirty="0" smtClean="0"/>
              <a:t> demonstraram que este protocolo teve </a:t>
            </a:r>
            <a:r>
              <a:rPr lang="pt-BR" dirty="0" smtClean="0">
                <a:solidFill>
                  <a:srgbClr val="FFFF00"/>
                </a:solidFill>
              </a:rPr>
              <a:t>sucesso em melhorar a terapia precisa e reverter o quadro de CP/CR em 80% dos pacientes avaliados. </a:t>
            </a:r>
            <a:endParaRPr lang="pt-BR" dirty="0">
              <a:solidFill>
                <a:srgbClr val="FFFF00"/>
              </a:solidFill>
            </a:endParaRPr>
          </a:p>
          <a:p>
            <a:pPr algn="just"/>
            <a:r>
              <a:rPr lang="pt-BR" dirty="0" smtClean="0"/>
              <a:t> Apesar desta análise ser não-invasiva e barata, só é possível de ser aplicada por profissionais que tenham profundo conhecimento em </a:t>
            </a:r>
            <a:r>
              <a:rPr lang="pt-BR" dirty="0" smtClean="0"/>
              <a:t>ultrassom no local do atendimento, </a:t>
            </a:r>
            <a:r>
              <a:rPr lang="pt-BR" dirty="0" smtClean="0"/>
              <a:t>entendendo as suas dificuldades e limitações, sendo capazes de integrar estas informações com o quadro clínico em questão. </a:t>
            </a:r>
          </a:p>
        </p:txBody>
      </p:sp>
    </p:spTree>
    <p:extLst>
      <p:ext uri="{BB962C8B-B14F-4D97-AF65-F5344CB8AC3E}">
        <p14:creationId xmlns:p14="http://schemas.microsoft.com/office/powerpoint/2010/main" val="63917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A causa mais comum de CP/CR no estudo foi a coexistência de doenças que necessitam de abordagens hemodinâmicas opostas. </a:t>
            </a:r>
          </a:p>
          <a:p>
            <a:pPr algn="just"/>
            <a:r>
              <a:rPr lang="pt-BR" dirty="0" smtClean="0"/>
              <a:t>Em quadros de choque não resolvido, há tendência de ofertar maior volume e mais inotrópicos e vasopressores sem indicações claras, que podem compor o quadro de continuação do choque. </a:t>
            </a:r>
          </a:p>
          <a:p>
            <a:pPr algn="just"/>
            <a:r>
              <a:rPr lang="pt-BR" dirty="0" smtClean="0">
                <a:solidFill>
                  <a:srgbClr val="FF0000"/>
                </a:solidFill>
              </a:rPr>
              <a:t>Disfunção </a:t>
            </a:r>
            <a:r>
              <a:rPr lang="pt-BR" dirty="0" smtClean="0">
                <a:solidFill>
                  <a:srgbClr val="FF0000"/>
                </a:solidFill>
              </a:rPr>
              <a:t>de ventrículo direito (VD)</a:t>
            </a:r>
            <a:r>
              <a:rPr lang="pt-BR" dirty="0" smtClean="0"/>
              <a:t>: </a:t>
            </a:r>
            <a:r>
              <a:rPr lang="pt-BR" dirty="0" smtClean="0"/>
              <a:t>Visto em 5/10 dos casos de CP/CR. As funções do VD são mais de bomba de volume e não de pressão, sendo rapidamente prejudicada quando há sobrecarga hídrica, com dilatação de câmaras e regurgitação nas câmaras esquerdas, reduzindo débito cardíaco.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28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62422" y="1748352"/>
            <a:ext cx="10233800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>
                <a:solidFill>
                  <a:srgbClr val="FF0000"/>
                </a:solidFill>
              </a:rPr>
              <a:t>Disfunção </a:t>
            </a:r>
            <a:r>
              <a:rPr lang="pt-BR" dirty="0" smtClean="0">
                <a:solidFill>
                  <a:srgbClr val="FF0000"/>
                </a:solidFill>
              </a:rPr>
              <a:t>diastólica (DD)</a:t>
            </a:r>
            <a:r>
              <a:rPr lang="pt-BR" dirty="0" smtClean="0"/>
              <a:t>: </a:t>
            </a:r>
            <a:r>
              <a:rPr lang="pt-BR" dirty="0" smtClean="0"/>
              <a:t>Presente em 50% dos CP/CR. Apresenta-se tipicamente com </a:t>
            </a:r>
            <a:r>
              <a:rPr lang="pt-BR" dirty="0" smtClean="0"/>
              <a:t>aumento da    </a:t>
            </a:r>
            <a:r>
              <a:rPr lang="pt-BR" dirty="0" smtClean="0"/>
              <a:t>FC</a:t>
            </a:r>
            <a:r>
              <a:rPr lang="pt-BR" dirty="0" smtClean="0"/>
              <a:t>, diminuição do débito cardíaco e </a:t>
            </a:r>
            <a:r>
              <a:rPr lang="pt-BR" dirty="0" smtClean="0"/>
              <a:t>congestão pulmonar. Drogas B1-adrenérgicas podem piorar a DD pelo seu efeito cronotrópico. </a:t>
            </a:r>
          </a:p>
          <a:p>
            <a:pPr algn="just"/>
            <a:r>
              <a:rPr lang="pt-BR" dirty="0" smtClean="0">
                <a:solidFill>
                  <a:srgbClr val="FF0000"/>
                </a:solidFill>
              </a:rPr>
              <a:t>Tônus vascular anormal</a:t>
            </a:r>
            <a:r>
              <a:rPr lang="pt-BR" dirty="0" smtClean="0"/>
              <a:t>: É comum, porém difícil identificar pelo exame físico se há aumento ou redução </a:t>
            </a:r>
            <a:r>
              <a:rPr lang="pt-BR" dirty="0" smtClean="0"/>
              <a:t>no </a:t>
            </a:r>
            <a:r>
              <a:rPr lang="pt-BR" dirty="0"/>
              <a:t>índice de resistência vascular </a:t>
            </a:r>
            <a:r>
              <a:rPr lang="pt-BR" dirty="0" smtClean="0"/>
              <a:t>sistêmica</a:t>
            </a:r>
            <a:r>
              <a:rPr lang="pt-BR" dirty="0" smtClean="0"/>
              <a:t>.</a:t>
            </a:r>
            <a:endParaRPr lang="pt-BR" dirty="0" smtClean="0"/>
          </a:p>
          <a:p>
            <a:pPr algn="just"/>
            <a:r>
              <a:rPr lang="pt-BR" dirty="0" smtClean="0">
                <a:solidFill>
                  <a:srgbClr val="FF0000"/>
                </a:solidFill>
              </a:rPr>
              <a:t>Congestão venosa: </a:t>
            </a:r>
            <a:r>
              <a:rPr lang="pt-BR" dirty="0" smtClean="0"/>
              <a:t>o acúmulo de volume é secundário ao desbalanço entre retorno venoso e débito cardíaco.  Pode causar hipoperfusão tecidual. Bem avaliada na </a:t>
            </a:r>
            <a:r>
              <a:rPr lang="pt-BR" dirty="0" smtClean="0"/>
              <a:t>veia cava inferior </a:t>
            </a:r>
            <a:r>
              <a:rPr lang="pt-BR" dirty="0"/>
              <a:t>I e ultrassom de excesso </a:t>
            </a:r>
            <a:r>
              <a:rPr lang="pt-BR" dirty="0" smtClean="0"/>
              <a:t>venoso</a:t>
            </a:r>
            <a:r>
              <a:rPr lang="pt-BR" dirty="0" smtClean="0"/>
              <a:t>. 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75235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FF00"/>
                </a:solidFill>
              </a:rPr>
              <a:t>CONCLUSÕES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Uma proporção significativa de crianças com choque séptico pode ter uma fisiopatologia interligada complicada que requer informações além daquelas fornecidas pelo BESTFIT.</a:t>
            </a:r>
          </a:p>
          <a:p>
            <a:r>
              <a:rPr lang="pt-BR" dirty="0"/>
              <a:t>Neste relatório conceitual piloto, descrevemos a experiência </a:t>
            </a:r>
            <a:r>
              <a:rPr lang="pt-BR" dirty="0" smtClean="0"/>
              <a:t>da </a:t>
            </a:r>
            <a:r>
              <a:rPr lang="pt-BR" dirty="0"/>
              <a:t>nossa </a:t>
            </a:r>
            <a:r>
              <a:rPr lang="pt-BR" dirty="0" smtClean="0"/>
              <a:t>Unidade </a:t>
            </a:r>
            <a:r>
              <a:rPr lang="pt-BR" dirty="0"/>
              <a:t>com uma abordagem de monitoramento em camadas para esclarecer a etiologia subjacente do choque séptico pediátrico persistente ou recorrente, bem como um regime de tratamento cardiovascular orientado fisiologicamente que foi útil em 8/10 crianças com </a:t>
            </a:r>
            <a:r>
              <a:rPr lang="pt-BR" dirty="0" smtClean="0"/>
              <a:t>CP </a:t>
            </a:r>
            <a:r>
              <a:rPr lang="pt-BR" dirty="0"/>
              <a:t>ou </a:t>
            </a:r>
            <a:r>
              <a:rPr lang="pt-BR" dirty="0" smtClean="0"/>
              <a:t>CR.</a:t>
            </a:r>
            <a:r>
              <a:rPr lang="pt-BR" dirty="0"/>
              <a:t> </a:t>
            </a:r>
            <a:endParaRPr lang="pt-BR" dirty="0" smtClean="0"/>
          </a:p>
          <a:p>
            <a:r>
              <a:rPr lang="pt-BR" dirty="0" smtClean="0"/>
              <a:t>Mais </a:t>
            </a:r>
            <a:r>
              <a:rPr lang="pt-BR" dirty="0"/>
              <a:t>estudos serão úteis para determinar se a nova abordagem BESTFIT-T3 é útil para fornecer terapia cardiovascular de precisão nesses pacientes.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32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5366" y="0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FFFF00"/>
                </a:solidFill>
              </a:rPr>
              <a:t>RESUMO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2607" y="1001110"/>
            <a:ext cx="11461531" cy="585689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pt-BR" dirty="0" smtClean="0"/>
              <a:t>      </a:t>
            </a:r>
            <a:r>
              <a:rPr lang="pt-BR" dirty="0" smtClean="0">
                <a:solidFill>
                  <a:srgbClr val="FFFF00"/>
                </a:solidFill>
              </a:rPr>
              <a:t>Objetivo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/>
              <a:t>Choque persistente (PS) ou choque recorrente (CR) após fluidos iniciais e vasoativos podem ser secundários a uma miríade de mecanismos complexos, e esses pacientes podem ter alta mortalidade. Desenvolvemos uma abordagem não invasiva de monitoramento hemodinâmico escalonado que incluiu, além da ecocardiografia básica, monitoramento do débito cardíaco e estudos Doppler avançados para determinar a etiologia e fornecer terapia direcionada para PS/RS.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      Projeto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/>
              <a:t>Estudo observacional prospectivo.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       Contexto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/>
              <a:t>Unidade de Terapia Intensiva Pediátrica de Cuidados Terciários, Índia.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      Métodos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/>
              <a:t>Um relatório conceitual piloto que descreve a apresentação clínica de 10 crianças com PS/RS usando ultrassom avançado e monitoramento não invasivo do débito cardíaco. Crianças com PS/RS após fluidos iniciais e agentes vasoativos apesar da ecocardiografia básica foram submetidas a BESTFIT + T3 </a:t>
            </a:r>
            <a:r>
              <a:rPr lang="pt-BR" dirty="0" smtClean="0"/>
              <a:t>(</a:t>
            </a:r>
            <a:r>
              <a:rPr lang="pt-BR" b="1" dirty="0" smtClean="0"/>
              <a:t>E</a:t>
            </a:r>
            <a:r>
              <a:rPr lang="pt-BR" dirty="0" smtClean="0"/>
              <a:t>cocardiografia</a:t>
            </a:r>
            <a:r>
              <a:rPr lang="pt-BR" dirty="0"/>
              <a:t> </a:t>
            </a:r>
            <a:r>
              <a:rPr lang="pt-BR" b="1" dirty="0"/>
              <a:t> básica</a:t>
            </a:r>
            <a:r>
              <a:rPr lang="pt-BR" dirty="0"/>
              <a:t> em terapia de choque </a:t>
            </a:r>
            <a:r>
              <a:rPr lang="pt-BR" b="1" dirty="0"/>
              <a:t>para titulação</a:t>
            </a:r>
            <a:r>
              <a:rPr lang="pt-BR" dirty="0"/>
              <a:t> de </a:t>
            </a:r>
            <a:r>
              <a:rPr lang="pt-BR" b="1" dirty="0"/>
              <a:t>fluidos</a:t>
            </a:r>
            <a:r>
              <a:rPr lang="pt-BR" dirty="0"/>
              <a:t> e </a:t>
            </a:r>
            <a:r>
              <a:rPr lang="pt-BR" b="1" dirty="0" smtClean="0"/>
              <a:t>I</a:t>
            </a:r>
            <a:r>
              <a:rPr lang="pt-BR" dirty="0" smtClean="0"/>
              <a:t>notrópicos</a:t>
            </a:r>
            <a:r>
              <a:rPr lang="pt-BR" dirty="0"/>
              <a:t> ) com ultrassonografia pulmonar e monitoramento avançado de 3 níveis ( </a:t>
            </a:r>
            <a:r>
              <a:rPr lang="pt-BR" b="1" dirty="0"/>
              <a:t>T1-3</a:t>
            </a:r>
            <a:r>
              <a:rPr lang="pt-BR" dirty="0"/>
              <a:t> ).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      Resultados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/>
              <a:t>Entre 10/53 crianças com choque séptico e PS/RS durante um período de estudo de 24 meses, BESTFIT + T3 revelou combinações de disfunção ventricular direita, disfunção diastólica (DD), tônus ​​vascular alterado e congestão venosa (CV). Ao integrar a informação obtida pelo BESTFIT + T1-3 e o contexto clínico, conseguimos modificar o regime terapêutico e reverter com sucesso o choque em 8/10 pacientes.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     Conclusão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/>
              <a:t>Apresentamos nossos resultados piloto com BESTFIT + T3, uma nova abordagem que pode interrogar de forma não invasiva os principais sistemas cardíacos, arteriais e venosos que podem ser particularmente úteis em regiões onde terapias de resgate caras estão fora de alcance. Sugerimos que, com a prática, os intensivistas já experientes em </a:t>
            </a:r>
            <a:r>
              <a:rPr lang="pt-BR" dirty="0" smtClean="0"/>
              <a:t>ultrassom a beira leitoà </a:t>
            </a:r>
            <a:r>
              <a:rPr lang="pt-BR" dirty="0"/>
              <a:t>beira do leito possam usar as informações obtidas pelo BESTFIT + T3 para direcionar a terapia cardiovascular de precisão sensível ao tempo em choque séptico pediátrico persistente/recorrente.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556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6538" y="-92075"/>
            <a:ext cx="10515600" cy="1325563"/>
          </a:xfrm>
        </p:spPr>
        <p:txBody>
          <a:bodyPr/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6710" y="961698"/>
            <a:ext cx="11267090" cy="5896302"/>
          </a:xfrm>
        </p:spPr>
        <p:txBody>
          <a:bodyPr>
            <a:normAutofit fontScale="55000" lnSpcReduction="20000"/>
          </a:bodyPr>
          <a:lstStyle/>
          <a:p>
            <a:r>
              <a:rPr lang="pt-BR" dirty="0" smtClean="0"/>
              <a:t>1</a:t>
            </a:r>
            <a:r>
              <a:rPr lang="pt-BR" dirty="0"/>
              <a:t>. Ranjit S, Aram G, Kissoon N, Ali MK, Natraj R, Shresti S, et al. Multimodal monitoring for hemodynamic categorization and management of pediatric septic shock: a </a:t>
            </a:r>
            <a:r>
              <a:rPr lang="pt-BR" dirty="0" err="1"/>
              <a:t>pilot</a:t>
            </a:r>
            <a:r>
              <a:rPr lang="pt-BR" dirty="0"/>
              <a:t> </a:t>
            </a:r>
            <a:r>
              <a:rPr lang="pt-BR" dirty="0" err="1"/>
              <a:t>observational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*. </a:t>
            </a:r>
            <a:r>
              <a:rPr lang="pt-BR" i="1" dirty="0" err="1"/>
              <a:t>Pediatr</a:t>
            </a:r>
            <a:r>
              <a:rPr lang="pt-BR" i="1" dirty="0"/>
              <a:t> Crit Care Med. </a:t>
            </a:r>
            <a:r>
              <a:rPr lang="pt-BR" dirty="0"/>
              <a:t>2014;15(1):e17–e26. doi: 10.1097/PCC.0b013e3182a5589c. [</a:t>
            </a:r>
            <a:r>
              <a:rPr lang="pt-BR" u="sng" dirty="0" err="1">
                <a:hlinkClick r:id="rId2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3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4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2. </a:t>
            </a:r>
            <a:r>
              <a:rPr lang="pt-BR" dirty="0" err="1"/>
              <a:t>Jentzer</a:t>
            </a:r>
            <a:r>
              <a:rPr lang="pt-BR" dirty="0"/>
              <a:t> JC, </a:t>
            </a:r>
            <a:r>
              <a:rPr lang="pt-BR" dirty="0" err="1"/>
              <a:t>Vallabhajosyula</a:t>
            </a:r>
            <a:r>
              <a:rPr lang="pt-BR" dirty="0"/>
              <a:t> S, </a:t>
            </a:r>
            <a:r>
              <a:rPr lang="pt-BR" dirty="0" err="1"/>
              <a:t>Khanna</a:t>
            </a:r>
            <a:r>
              <a:rPr lang="pt-BR" dirty="0"/>
              <a:t> AK, </a:t>
            </a:r>
            <a:r>
              <a:rPr lang="pt-BR" dirty="0" err="1"/>
              <a:t>Chawla</a:t>
            </a:r>
            <a:r>
              <a:rPr lang="pt-BR" dirty="0"/>
              <a:t> LS, </a:t>
            </a:r>
            <a:r>
              <a:rPr lang="pt-BR" dirty="0" err="1"/>
              <a:t>Busse</a:t>
            </a:r>
            <a:r>
              <a:rPr lang="pt-BR" dirty="0"/>
              <a:t> LW, </a:t>
            </a:r>
            <a:r>
              <a:rPr lang="pt-BR" dirty="0" err="1"/>
              <a:t>Kashani</a:t>
            </a:r>
            <a:r>
              <a:rPr lang="pt-BR" dirty="0"/>
              <a:t> KB. Management of </a:t>
            </a:r>
            <a:r>
              <a:rPr lang="pt-BR" dirty="0" err="1"/>
              <a:t>refractory</a:t>
            </a:r>
            <a:r>
              <a:rPr lang="pt-BR" dirty="0"/>
              <a:t> </a:t>
            </a:r>
            <a:r>
              <a:rPr lang="pt-BR" dirty="0" err="1"/>
              <a:t>vasodilatory</a:t>
            </a:r>
            <a:r>
              <a:rPr lang="pt-BR" dirty="0"/>
              <a:t> shock. </a:t>
            </a:r>
            <a:r>
              <a:rPr lang="pt-BR" i="1" dirty="0" err="1"/>
              <a:t>Chest</a:t>
            </a:r>
            <a:r>
              <a:rPr lang="pt-BR" i="1" dirty="0"/>
              <a:t>. </a:t>
            </a:r>
            <a:r>
              <a:rPr lang="pt-BR" dirty="0"/>
              <a:t>2018;154(2):416–426. doi: 10.1016/j.chest.2017.12.021. [</a:t>
            </a:r>
            <a:r>
              <a:rPr lang="pt-BR" u="sng" dirty="0" err="1">
                <a:hlinkClick r:id="rId5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6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7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3. </a:t>
            </a:r>
            <a:r>
              <a:rPr lang="pt-BR" dirty="0" err="1"/>
              <a:t>Nandhabalan</a:t>
            </a:r>
            <a:r>
              <a:rPr lang="pt-BR" dirty="0"/>
              <a:t> P, </a:t>
            </a:r>
            <a:r>
              <a:rPr lang="pt-BR" dirty="0" err="1"/>
              <a:t>Ioannou</a:t>
            </a:r>
            <a:r>
              <a:rPr lang="pt-BR" dirty="0"/>
              <a:t> N, </a:t>
            </a:r>
            <a:r>
              <a:rPr lang="pt-BR" dirty="0" err="1"/>
              <a:t>Meadows</a:t>
            </a:r>
            <a:r>
              <a:rPr lang="pt-BR" dirty="0"/>
              <a:t> C, </a:t>
            </a:r>
            <a:r>
              <a:rPr lang="pt-BR" dirty="0" err="1"/>
              <a:t>Wyncoll</a:t>
            </a:r>
            <a:r>
              <a:rPr lang="pt-BR" dirty="0"/>
              <a:t> D. </a:t>
            </a:r>
            <a:r>
              <a:rPr lang="pt-BR" dirty="0" err="1"/>
              <a:t>Refractory</a:t>
            </a:r>
            <a:r>
              <a:rPr lang="pt-BR" dirty="0"/>
              <a:t> septic shock: </a:t>
            </a:r>
            <a:r>
              <a:rPr lang="pt-BR" dirty="0" err="1"/>
              <a:t>our</a:t>
            </a:r>
            <a:r>
              <a:rPr lang="pt-BR" dirty="0"/>
              <a:t> </a:t>
            </a:r>
            <a:r>
              <a:rPr lang="pt-BR" dirty="0" err="1"/>
              <a:t>pragmatic</a:t>
            </a:r>
            <a:r>
              <a:rPr lang="pt-BR" dirty="0"/>
              <a:t> approach. </a:t>
            </a:r>
            <a:r>
              <a:rPr lang="pt-BR" i="1" dirty="0"/>
              <a:t>Crit Care. </a:t>
            </a:r>
            <a:r>
              <a:rPr lang="pt-BR" dirty="0"/>
              <a:t>2018;22(1):215. doi: 10.1186/s13054-018-2144-4. [</a:t>
            </a:r>
            <a:r>
              <a:rPr lang="pt-BR" u="sng" dirty="0">
                <a:hlinkClick r:id="rId8"/>
              </a:rPr>
              <a:t>PMC </a:t>
            </a:r>
            <a:r>
              <a:rPr lang="pt-BR" u="sng" dirty="0" err="1">
                <a:hlinkClick r:id="rId8"/>
              </a:rPr>
              <a:t>free</a:t>
            </a:r>
            <a:r>
              <a:rPr lang="pt-BR" u="sng" dirty="0">
                <a:hlinkClick r:id="rId8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9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0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1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4. </a:t>
            </a:r>
            <a:r>
              <a:rPr lang="pt-BR" dirty="0" err="1"/>
              <a:t>Morin</a:t>
            </a:r>
            <a:r>
              <a:rPr lang="pt-BR" dirty="0"/>
              <a:t> L, Ray S, Wilson C, </a:t>
            </a:r>
            <a:r>
              <a:rPr lang="pt-BR" dirty="0" err="1"/>
              <a:t>Remy</a:t>
            </a:r>
            <a:r>
              <a:rPr lang="pt-BR" dirty="0"/>
              <a:t> S, </a:t>
            </a:r>
            <a:r>
              <a:rPr lang="pt-BR" dirty="0" err="1"/>
              <a:t>Benissa</a:t>
            </a:r>
            <a:r>
              <a:rPr lang="pt-BR" dirty="0"/>
              <a:t> MR, </a:t>
            </a:r>
            <a:r>
              <a:rPr lang="pt-BR" dirty="0" err="1"/>
              <a:t>Jansen</a:t>
            </a:r>
            <a:r>
              <a:rPr lang="pt-BR" dirty="0"/>
              <a:t> NJG, et al. </a:t>
            </a:r>
            <a:r>
              <a:rPr lang="pt-BR" dirty="0" err="1"/>
              <a:t>Refractory</a:t>
            </a:r>
            <a:r>
              <a:rPr lang="pt-BR" dirty="0"/>
              <a:t> septic shock in </a:t>
            </a:r>
            <a:r>
              <a:rPr lang="pt-BR" dirty="0" err="1"/>
              <a:t>children</a:t>
            </a:r>
            <a:r>
              <a:rPr lang="pt-BR" dirty="0"/>
              <a:t>: a </a:t>
            </a:r>
            <a:r>
              <a:rPr lang="pt-BR" dirty="0" err="1"/>
              <a:t>European</a:t>
            </a:r>
            <a:r>
              <a:rPr lang="pt-BR" dirty="0"/>
              <a:t> </a:t>
            </a:r>
            <a:r>
              <a:rPr lang="pt-BR" dirty="0" err="1"/>
              <a:t>Society</a:t>
            </a:r>
            <a:r>
              <a:rPr lang="pt-BR" dirty="0"/>
              <a:t> of Paediatric and Neonatal </a:t>
            </a:r>
            <a:r>
              <a:rPr lang="pt-BR" dirty="0" err="1"/>
              <a:t>Intensive</a:t>
            </a:r>
            <a:r>
              <a:rPr lang="pt-BR" dirty="0"/>
              <a:t> Care </a:t>
            </a:r>
            <a:r>
              <a:rPr lang="pt-BR" dirty="0" err="1"/>
              <a:t>definition</a:t>
            </a:r>
            <a:r>
              <a:rPr lang="pt-BR" dirty="0"/>
              <a:t>. </a:t>
            </a:r>
            <a:r>
              <a:rPr lang="pt-BR" i="1" dirty="0" err="1"/>
              <a:t>Intensive</a:t>
            </a:r>
            <a:r>
              <a:rPr lang="pt-BR" i="1" dirty="0"/>
              <a:t> Care Med. </a:t>
            </a:r>
            <a:r>
              <a:rPr lang="pt-BR" dirty="0"/>
              <a:t>2016;42(12):1948–1957. doi: 10.1007/s00134-016-4574-2. [</a:t>
            </a:r>
            <a:r>
              <a:rPr lang="pt-BR" u="sng" dirty="0">
                <a:hlinkClick r:id="rId12"/>
              </a:rPr>
              <a:t>PMC </a:t>
            </a:r>
            <a:r>
              <a:rPr lang="pt-BR" u="sng" dirty="0" err="1">
                <a:hlinkClick r:id="rId12"/>
              </a:rPr>
              <a:t>free</a:t>
            </a:r>
            <a:r>
              <a:rPr lang="pt-BR" u="sng" dirty="0">
                <a:hlinkClick r:id="rId12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13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4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5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5. Miller A, Peck M, Clark T, </a:t>
            </a:r>
            <a:r>
              <a:rPr lang="pt-BR" dirty="0" err="1"/>
              <a:t>Conway</a:t>
            </a:r>
            <a:r>
              <a:rPr lang="pt-BR" dirty="0"/>
              <a:t> H. FUSIC HD. </a:t>
            </a:r>
            <a:r>
              <a:rPr lang="pt-BR" dirty="0" err="1"/>
              <a:t>Comprehensive</a:t>
            </a:r>
            <a:r>
              <a:rPr lang="pt-BR" dirty="0"/>
              <a:t> </a:t>
            </a:r>
            <a:r>
              <a:rPr lang="pt-BR" dirty="0" err="1"/>
              <a:t>haemodynamic</a:t>
            </a:r>
            <a:r>
              <a:rPr lang="pt-BR" dirty="0"/>
              <a:t> </a:t>
            </a:r>
            <a:r>
              <a:rPr lang="pt-BR" dirty="0" err="1"/>
              <a:t>assessment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ultrasound</a:t>
            </a:r>
            <a:r>
              <a:rPr lang="pt-BR" dirty="0"/>
              <a:t>. </a:t>
            </a:r>
            <a:r>
              <a:rPr lang="pt-BR" i="1" dirty="0"/>
              <a:t>J </a:t>
            </a:r>
            <a:r>
              <a:rPr lang="pt-BR" i="1" dirty="0" err="1"/>
              <a:t>Intensive</a:t>
            </a:r>
            <a:r>
              <a:rPr lang="pt-BR" i="1" dirty="0"/>
              <a:t> Care Soc. </a:t>
            </a:r>
            <a:r>
              <a:rPr lang="pt-BR" dirty="0"/>
              <a:t>2021:1–9. doi: 10.1177/17511437211010032. [</a:t>
            </a:r>
            <a:r>
              <a:rPr lang="pt-BR" u="sng" dirty="0">
                <a:hlinkClick r:id="rId16"/>
              </a:rPr>
              <a:t>PMC </a:t>
            </a:r>
            <a:r>
              <a:rPr lang="pt-BR" u="sng" dirty="0" err="1">
                <a:hlinkClick r:id="rId16"/>
              </a:rPr>
              <a:t>free</a:t>
            </a:r>
            <a:r>
              <a:rPr lang="pt-BR" u="sng" dirty="0">
                <a:hlinkClick r:id="rId16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17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8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9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6. </a:t>
            </a:r>
            <a:r>
              <a:rPr lang="pt-BR" dirty="0" err="1"/>
              <a:t>Bonanno</a:t>
            </a:r>
            <a:r>
              <a:rPr lang="pt-BR" dirty="0"/>
              <a:t> FG. </a:t>
            </a:r>
            <a:r>
              <a:rPr lang="pt-BR" dirty="0" err="1"/>
              <a:t>Clinical</a:t>
            </a:r>
            <a:r>
              <a:rPr lang="pt-BR" dirty="0"/>
              <a:t> </a:t>
            </a:r>
            <a:r>
              <a:rPr lang="pt-BR" dirty="0" err="1"/>
              <a:t>pathology</a:t>
            </a:r>
            <a:r>
              <a:rPr lang="pt-BR" dirty="0"/>
              <a:t> of </a:t>
            </a:r>
            <a:r>
              <a:rPr lang="pt-BR" dirty="0" err="1"/>
              <a:t>the</a:t>
            </a:r>
            <a:r>
              <a:rPr lang="pt-BR" dirty="0"/>
              <a:t> shock </a:t>
            </a:r>
            <a:r>
              <a:rPr lang="pt-BR" dirty="0" err="1"/>
              <a:t>syndromes</a:t>
            </a:r>
            <a:r>
              <a:rPr lang="pt-BR" dirty="0"/>
              <a:t>. </a:t>
            </a:r>
            <a:r>
              <a:rPr lang="pt-BR" i="1" dirty="0"/>
              <a:t>J </a:t>
            </a:r>
            <a:r>
              <a:rPr lang="pt-BR" i="1" dirty="0" err="1"/>
              <a:t>Emerg</a:t>
            </a:r>
            <a:r>
              <a:rPr lang="pt-BR" i="1" dirty="0"/>
              <a:t> Trauma Shock. </a:t>
            </a:r>
            <a:r>
              <a:rPr lang="pt-BR" dirty="0"/>
              <a:t>2011;4(2):233–243. doi: 10.4103/0974-2700.82211. [</a:t>
            </a:r>
            <a:r>
              <a:rPr lang="pt-BR" u="sng" dirty="0">
                <a:hlinkClick r:id="rId20"/>
              </a:rPr>
              <a:t>PMC </a:t>
            </a:r>
            <a:r>
              <a:rPr lang="pt-BR" u="sng" dirty="0" err="1">
                <a:hlinkClick r:id="rId20"/>
              </a:rPr>
              <a:t>free</a:t>
            </a:r>
            <a:r>
              <a:rPr lang="pt-BR" u="sng" dirty="0">
                <a:hlinkClick r:id="rId20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21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2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3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7. </a:t>
            </a:r>
            <a:r>
              <a:rPr lang="pt-BR" dirty="0" err="1"/>
              <a:t>Kurath-Koller</a:t>
            </a:r>
            <a:r>
              <a:rPr lang="pt-BR" dirty="0"/>
              <a:t> S, </a:t>
            </a:r>
            <a:r>
              <a:rPr lang="pt-BR" dirty="0" err="1"/>
              <a:t>Avian</a:t>
            </a:r>
            <a:r>
              <a:rPr lang="pt-BR" dirty="0"/>
              <a:t> A, </a:t>
            </a:r>
            <a:r>
              <a:rPr lang="pt-BR" dirty="0" err="1"/>
              <a:t>Cantinotti</a:t>
            </a:r>
            <a:r>
              <a:rPr lang="pt-BR" dirty="0"/>
              <a:t> M, </a:t>
            </a:r>
            <a:r>
              <a:rPr lang="pt-BR" dirty="0" err="1"/>
              <a:t>Burmas</a:t>
            </a:r>
            <a:r>
              <a:rPr lang="pt-BR" dirty="0"/>
              <a:t> A, </a:t>
            </a:r>
            <a:r>
              <a:rPr lang="pt-BR" dirty="0" err="1"/>
              <a:t>Grangl</a:t>
            </a:r>
            <a:r>
              <a:rPr lang="pt-BR" dirty="0"/>
              <a:t> G, </a:t>
            </a:r>
            <a:r>
              <a:rPr lang="pt-BR" dirty="0" err="1"/>
              <a:t>Schweintzger</a:t>
            </a:r>
            <a:r>
              <a:rPr lang="pt-BR" dirty="0"/>
              <a:t> S, et al. Normal pediatric </a:t>
            </a:r>
            <a:r>
              <a:rPr lang="pt-BR" dirty="0" err="1"/>
              <a:t>values</a:t>
            </a:r>
            <a:r>
              <a:rPr lang="pt-BR" dirty="0"/>
              <a:t> of </a:t>
            </a:r>
            <a:r>
              <a:rPr lang="pt-BR" dirty="0" err="1"/>
              <a:t>the</a:t>
            </a:r>
            <a:r>
              <a:rPr lang="pt-BR" dirty="0"/>
              <a:t> Subcostal </a:t>
            </a:r>
            <a:r>
              <a:rPr lang="pt-BR" dirty="0" err="1"/>
              <a:t>Tricuspid</a:t>
            </a:r>
            <a:r>
              <a:rPr lang="pt-BR" dirty="0"/>
              <a:t> </a:t>
            </a:r>
            <a:r>
              <a:rPr lang="pt-BR" dirty="0" err="1"/>
              <a:t>Annular</a:t>
            </a:r>
            <a:r>
              <a:rPr lang="pt-BR" dirty="0"/>
              <a:t> Plane </a:t>
            </a:r>
            <a:r>
              <a:rPr lang="pt-BR" dirty="0" err="1"/>
              <a:t>Systolic</a:t>
            </a:r>
            <a:r>
              <a:rPr lang="pt-BR" dirty="0"/>
              <a:t> </a:t>
            </a:r>
            <a:r>
              <a:rPr lang="pt-BR" dirty="0" err="1"/>
              <a:t>Excursion</a:t>
            </a:r>
            <a:r>
              <a:rPr lang="pt-BR" dirty="0"/>
              <a:t> (S-TAPSE) and its </a:t>
            </a:r>
            <a:r>
              <a:rPr lang="pt-BR" dirty="0" err="1"/>
              <a:t>value</a:t>
            </a:r>
            <a:r>
              <a:rPr lang="pt-BR" dirty="0"/>
              <a:t> in pediatric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hypertension</a:t>
            </a:r>
            <a:r>
              <a:rPr lang="pt-BR" dirty="0"/>
              <a:t>. </a:t>
            </a:r>
            <a:r>
              <a:rPr lang="pt-BR" i="1" dirty="0" err="1"/>
              <a:t>Can</a:t>
            </a:r>
            <a:r>
              <a:rPr lang="pt-BR" i="1" dirty="0"/>
              <a:t> J </a:t>
            </a:r>
            <a:r>
              <a:rPr lang="pt-BR" i="1" dirty="0" err="1"/>
              <a:t>Cardiol</a:t>
            </a:r>
            <a:r>
              <a:rPr lang="pt-BR" i="1" dirty="0"/>
              <a:t>. </a:t>
            </a:r>
            <a:r>
              <a:rPr lang="pt-BR" dirty="0"/>
              <a:t>2019;35(7):899–906. doi: 10.1016/j.cjca.2019.01.019. [</a:t>
            </a:r>
            <a:r>
              <a:rPr lang="pt-BR" u="sng" dirty="0" err="1">
                <a:hlinkClick r:id="rId24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5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6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8. </a:t>
            </a:r>
            <a:r>
              <a:rPr lang="pt-BR" dirty="0" err="1"/>
              <a:t>Sanfilippo</a:t>
            </a:r>
            <a:r>
              <a:rPr lang="pt-BR" dirty="0"/>
              <a:t> F, </a:t>
            </a:r>
            <a:r>
              <a:rPr lang="pt-BR" dirty="0" err="1"/>
              <a:t>Scolletta</a:t>
            </a:r>
            <a:r>
              <a:rPr lang="pt-BR" dirty="0"/>
              <a:t> S, Morelli A, </a:t>
            </a:r>
            <a:r>
              <a:rPr lang="pt-BR" dirty="0" err="1"/>
              <a:t>Vieillard</a:t>
            </a:r>
            <a:r>
              <a:rPr lang="pt-BR" dirty="0"/>
              <a:t>-Baron A. </a:t>
            </a:r>
            <a:r>
              <a:rPr lang="pt-BR" dirty="0" err="1"/>
              <a:t>Practical</a:t>
            </a:r>
            <a:r>
              <a:rPr lang="pt-BR" dirty="0"/>
              <a:t> approach to </a:t>
            </a:r>
            <a:r>
              <a:rPr lang="pt-BR" dirty="0" err="1"/>
              <a:t>diastolic</a:t>
            </a:r>
            <a:r>
              <a:rPr lang="pt-BR" dirty="0"/>
              <a:t> </a:t>
            </a:r>
            <a:r>
              <a:rPr lang="pt-BR" dirty="0" err="1"/>
              <a:t>dysfunction</a:t>
            </a:r>
            <a:r>
              <a:rPr lang="pt-BR" dirty="0"/>
              <a:t> in light of </a:t>
            </a:r>
            <a:r>
              <a:rPr lang="pt-BR" dirty="0" err="1"/>
              <a:t>the</a:t>
            </a:r>
            <a:r>
              <a:rPr lang="pt-BR" dirty="0"/>
              <a:t> new </a:t>
            </a:r>
            <a:r>
              <a:rPr lang="pt-BR" dirty="0" err="1"/>
              <a:t>guidelines</a:t>
            </a:r>
            <a:r>
              <a:rPr lang="pt-BR" dirty="0"/>
              <a:t> and </a:t>
            </a:r>
            <a:r>
              <a:rPr lang="pt-BR" dirty="0" err="1"/>
              <a:t>clinical</a:t>
            </a:r>
            <a:r>
              <a:rPr lang="pt-BR" dirty="0"/>
              <a:t> </a:t>
            </a:r>
            <a:r>
              <a:rPr lang="pt-BR" dirty="0" err="1"/>
              <a:t>applications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operating</a:t>
            </a:r>
            <a:r>
              <a:rPr lang="pt-BR" dirty="0"/>
              <a:t> </a:t>
            </a:r>
            <a:r>
              <a:rPr lang="pt-BR" dirty="0" err="1"/>
              <a:t>room</a:t>
            </a:r>
            <a:r>
              <a:rPr lang="pt-BR" dirty="0"/>
              <a:t> and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intensive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. </a:t>
            </a:r>
            <a:r>
              <a:rPr lang="pt-BR" i="1" dirty="0"/>
              <a:t>Ann </a:t>
            </a:r>
            <a:r>
              <a:rPr lang="pt-BR" i="1" dirty="0" err="1"/>
              <a:t>Intensive</a:t>
            </a:r>
            <a:r>
              <a:rPr lang="pt-BR" i="1" dirty="0"/>
              <a:t> Care. </a:t>
            </a:r>
            <a:r>
              <a:rPr lang="pt-BR" dirty="0"/>
              <a:t>2018;8(1):106. doi: 10.1186/s13613-018-0447-x. [</a:t>
            </a:r>
            <a:r>
              <a:rPr lang="pt-BR" u="sng" dirty="0">
                <a:hlinkClick r:id="rId27"/>
              </a:rPr>
              <a:t>PMC </a:t>
            </a:r>
            <a:r>
              <a:rPr lang="pt-BR" u="sng" dirty="0" err="1">
                <a:hlinkClick r:id="rId27"/>
              </a:rPr>
              <a:t>free</a:t>
            </a:r>
            <a:r>
              <a:rPr lang="pt-BR" u="sng" dirty="0">
                <a:hlinkClick r:id="rId27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28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9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30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9. Ranjit S, Natraj R, Kissoon N, </a:t>
            </a:r>
            <a:r>
              <a:rPr lang="pt-BR" dirty="0" err="1"/>
              <a:t>Thiagarajan</a:t>
            </a:r>
            <a:r>
              <a:rPr lang="pt-BR" dirty="0"/>
              <a:t> RR, </a:t>
            </a:r>
            <a:r>
              <a:rPr lang="pt-BR" dirty="0" err="1"/>
              <a:t>Ramakrishnan</a:t>
            </a:r>
            <a:r>
              <a:rPr lang="pt-BR" dirty="0"/>
              <a:t> B, Monge García MI. </a:t>
            </a:r>
            <a:r>
              <a:rPr lang="pt-BR" dirty="0" err="1"/>
              <a:t>Variability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hemodynamic response to </a:t>
            </a:r>
            <a:r>
              <a:rPr lang="pt-BR" dirty="0" err="1"/>
              <a:t>fluid</a:t>
            </a:r>
            <a:r>
              <a:rPr lang="pt-BR" dirty="0"/>
              <a:t> bolus in pediatric septic shock. </a:t>
            </a:r>
            <a:r>
              <a:rPr lang="pt-BR" i="1" dirty="0" err="1"/>
              <a:t>Pediatr</a:t>
            </a:r>
            <a:r>
              <a:rPr lang="pt-BR" i="1" dirty="0"/>
              <a:t> Crit Care Med. </a:t>
            </a:r>
            <a:r>
              <a:rPr lang="pt-BR" dirty="0"/>
              <a:t>2021;22(8):e448–e458. doi: 10.1097/pcc.0000000000002714. [</a:t>
            </a:r>
            <a:r>
              <a:rPr lang="pt-BR" u="sng" dirty="0" err="1">
                <a:hlinkClick r:id="rId31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32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33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10. </a:t>
            </a:r>
            <a:r>
              <a:rPr lang="pt-BR" dirty="0" err="1"/>
              <a:t>Spiegel</a:t>
            </a:r>
            <a:r>
              <a:rPr lang="pt-BR" dirty="0"/>
              <a:t> R, </a:t>
            </a:r>
            <a:r>
              <a:rPr lang="pt-BR" dirty="0" err="1"/>
              <a:t>Teeter</a:t>
            </a:r>
            <a:r>
              <a:rPr lang="pt-BR" dirty="0"/>
              <a:t> W, </a:t>
            </a:r>
            <a:r>
              <a:rPr lang="pt-BR" dirty="0" err="1"/>
              <a:t>Sullivan</a:t>
            </a:r>
            <a:r>
              <a:rPr lang="pt-BR" dirty="0"/>
              <a:t> S, </a:t>
            </a:r>
            <a:r>
              <a:rPr lang="pt-BR" dirty="0" err="1"/>
              <a:t>Tupchong</a:t>
            </a:r>
            <a:r>
              <a:rPr lang="pt-BR" dirty="0"/>
              <a:t> K, Mohammed N, Sutherland M, et al. The use of </a:t>
            </a:r>
            <a:r>
              <a:rPr lang="pt-BR" dirty="0" err="1"/>
              <a:t>venous</a:t>
            </a:r>
            <a:r>
              <a:rPr lang="pt-BR" dirty="0"/>
              <a:t> Doppler to </a:t>
            </a:r>
            <a:r>
              <a:rPr lang="pt-BR" dirty="0" err="1"/>
              <a:t>predict</a:t>
            </a:r>
            <a:r>
              <a:rPr lang="pt-BR" dirty="0"/>
              <a:t> adverse </a:t>
            </a:r>
            <a:r>
              <a:rPr lang="pt-BR" dirty="0" err="1"/>
              <a:t>kidney</a:t>
            </a:r>
            <a:r>
              <a:rPr lang="pt-BR" dirty="0"/>
              <a:t> </a:t>
            </a:r>
            <a:r>
              <a:rPr lang="pt-BR" dirty="0" err="1"/>
              <a:t>events</a:t>
            </a:r>
            <a:r>
              <a:rPr lang="pt-BR" dirty="0"/>
              <a:t> in a general ICU </a:t>
            </a:r>
            <a:r>
              <a:rPr lang="pt-BR" dirty="0" err="1"/>
              <a:t>cohort</a:t>
            </a:r>
            <a:r>
              <a:rPr lang="pt-BR" dirty="0"/>
              <a:t>. </a:t>
            </a:r>
            <a:r>
              <a:rPr lang="pt-BR" i="1" dirty="0"/>
              <a:t>Crit Care. </a:t>
            </a:r>
            <a:r>
              <a:rPr lang="pt-BR" dirty="0"/>
              <a:t>2020;24(1):615. doi: 10.1186/s13054-020-03330-6. [</a:t>
            </a:r>
            <a:r>
              <a:rPr lang="pt-BR" u="sng" dirty="0">
                <a:hlinkClick r:id="rId34"/>
              </a:rPr>
              <a:t>PMC </a:t>
            </a:r>
            <a:r>
              <a:rPr lang="pt-BR" u="sng" dirty="0" err="1">
                <a:hlinkClick r:id="rId34"/>
              </a:rPr>
              <a:t>free</a:t>
            </a:r>
            <a:r>
              <a:rPr lang="pt-BR" u="sng" dirty="0">
                <a:hlinkClick r:id="rId34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35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36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37"/>
              </a:rPr>
              <a:t>Google Scholar</a:t>
            </a:r>
            <a:r>
              <a:rPr lang="pt-BR" dirty="0"/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281947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241" y="189186"/>
            <a:ext cx="11847787" cy="6589986"/>
          </a:xfrm>
        </p:spPr>
        <p:txBody>
          <a:bodyPr>
            <a:normAutofit fontScale="70000" lnSpcReduction="20000"/>
          </a:bodyPr>
          <a:lstStyle/>
          <a:p>
            <a:r>
              <a:rPr lang="pt-BR" dirty="0"/>
              <a:t>11. </a:t>
            </a:r>
            <a:r>
              <a:rPr lang="pt-BR" dirty="0" err="1"/>
              <a:t>Yildizdas</a:t>
            </a:r>
            <a:r>
              <a:rPr lang="pt-BR" dirty="0"/>
              <a:t> D, </a:t>
            </a:r>
            <a:r>
              <a:rPr lang="pt-BR" dirty="0" err="1"/>
              <a:t>Aslan</a:t>
            </a:r>
            <a:r>
              <a:rPr lang="pt-BR" dirty="0"/>
              <a:t> N. </a:t>
            </a:r>
            <a:r>
              <a:rPr lang="pt-BR" dirty="0" err="1"/>
              <a:t>Ultrasonographic</a:t>
            </a:r>
            <a:r>
              <a:rPr lang="pt-BR" dirty="0"/>
              <a:t> inferior </a:t>
            </a:r>
            <a:r>
              <a:rPr lang="pt-BR" dirty="0" err="1"/>
              <a:t>vena</a:t>
            </a:r>
            <a:r>
              <a:rPr lang="pt-BR" dirty="0"/>
              <a:t> cava </a:t>
            </a:r>
            <a:r>
              <a:rPr lang="pt-BR" dirty="0" err="1"/>
              <a:t>collapsibility</a:t>
            </a:r>
            <a:r>
              <a:rPr lang="pt-BR" dirty="0"/>
              <a:t> and </a:t>
            </a:r>
            <a:r>
              <a:rPr lang="pt-BR" dirty="0" err="1"/>
              <a:t>distensibility</a:t>
            </a:r>
            <a:r>
              <a:rPr lang="pt-BR" dirty="0"/>
              <a:t> </a:t>
            </a:r>
            <a:r>
              <a:rPr lang="pt-BR" dirty="0" err="1"/>
              <a:t>indices</a:t>
            </a:r>
            <a:r>
              <a:rPr lang="pt-BR" dirty="0"/>
              <a:t> for </a:t>
            </a:r>
            <a:r>
              <a:rPr lang="pt-BR" dirty="0" err="1"/>
              <a:t>detecting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volume status of </a:t>
            </a:r>
            <a:r>
              <a:rPr lang="pt-BR" dirty="0" err="1"/>
              <a:t>critically</a:t>
            </a:r>
            <a:r>
              <a:rPr lang="pt-BR" dirty="0"/>
              <a:t> </a:t>
            </a:r>
            <a:r>
              <a:rPr lang="pt-BR" dirty="0" err="1"/>
              <a:t>ill</a:t>
            </a:r>
            <a:r>
              <a:rPr lang="pt-BR" dirty="0"/>
              <a:t> pediatric </a:t>
            </a:r>
            <a:r>
              <a:rPr lang="pt-BR" dirty="0" err="1"/>
              <a:t>patients</a:t>
            </a:r>
            <a:r>
              <a:rPr lang="pt-BR" dirty="0"/>
              <a:t>. </a:t>
            </a:r>
            <a:r>
              <a:rPr lang="pt-BR" i="1" dirty="0"/>
              <a:t>J </a:t>
            </a:r>
            <a:r>
              <a:rPr lang="pt-BR" i="1" dirty="0" err="1"/>
              <a:t>Ultrason</a:t>
            </a:r>
            <a:r>
              <a:rPr lang="pt-BR" i="1" dirty="0"/>
              <a:t>. </a:t>
            </a:r>
            <a:r>
              <a:rPr lang="pt-BR" dirty="0"/>
              <a:t>2020;20(82):e205–e209. doi: 10.15557/JoU.2020.0034. [</a:t>
            </a:r>
            <a:r>
              <a:rPr lang="pt-BR" u="sng" dirty="0">
                <a:hlinkClick r:id="rId2"/>
              </a:rPr>
              <a:t>PMC </a:t>
            </a:r>
            <a:r>
              <a:rPr lang="pt-BR" u="sng" dirty="0" err="1">
                <a:hlinkClick r:id="rId2"/>
              </a:rPr>
              <a:t>free</a:t>
            </a:r>
            <a:r>
              <a:rPr lang="pt-BR" u="sng" dirty="0">
                <a:hlinkClick r:id="rId2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3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4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5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12. </a:t>
            </a:r>
            <a:r>
              <a:rPr lang="pt-BR" dirty="0" err="1"/>
              <a:t>Scheinfeld</a:t>
            </a:r>
            <a:r>
              <a:rPr lang="pt-BR" dirty="0"/>
              <a:t> MH, </a:t>
            </a:r>
            <a:r>
              <a:rPr lang="pt-BR" dirty="0" err="1"/>
              <a:t>Bilali</a:t>
            </a:r>
            <a:r>
              <a:rPr lang="pt-BR" dirty="0"/>
              <a:t> A, </a:t>
            </a:r>
            <a:r>
              <a:rPr lang="pt-BR" dirty="0" err="1"/>
              <a:t>Koenigsberg</a:t>
            </a:r>
            <a:r>
              <a:rPr lang="pt-BR" dirty="0"/>
              <a:t> M. Doppler of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hepatic</a:t>
            </a:r>
            <a:r>
              <a:rPr lang="pt-BR" dirty="0"/>
              <a:t> </a:t>
            </a:r>
            <a:r>
              <a:rPr lang="pt-BR" dirty="0" err="1"/>
              <a:t>veins</a:t>
            </a:r>
            <a:r>
              <a:rPr lang="pt-BR" dirty="0"/>
              <a:t>. </a:t>
            </a:r>
            <a:r>
              <a:rPr lang="pt-BR" i="1" dirty="0" err="1"/>
              <a:t>RadioGraphics</a:t>
            </a:r>
            <a:r>
              <a:rPr lang="pt-BR" i="1" dirty="0"/>
              <a:t>. </a:t>
            </a:r>
            <a:r>
              <a:rPr lang="pt-BR" dirty="0"/>
              <a:t>2009;29(7):2081–2098. doi: 10.1148/rg.297095715. [</a:t>
            </a:r>
            <a:r>
              <a:rPr lang="pt-BR" u="sng" dirty="0" err="1">
                <a:hlinkClick r:id="rId6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7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8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13. </a:t>
            </a:r>
            <a:r>
              <a:rPr lang="pt-BR" dirty="0" err="1"/>
              <a:t>Ventetuolo</a:t>
            </a:r>
            <a:r>
              <a:rPr lang="pt-BR" dirty="0"/>
              <a:t> CE, Klinger JR. Management of </a:t>
            </a:r>
            <a:r>
              <a:rPr lang="pt-BR" dirty="0" err="1"/>
              <a:t>acute</a:t>
            </a:r>
            <a:r>
              <a:rPr lang="pt-BR" dirty="0"/>
              <a:t> </a:t>
            </a:r>
            <a:r>
              <a:rPr lang="pt-BR" dirty="0" err="1"/>
              <a:t>right</a:t>
            </a:r>
            <a:r>
              <a:rPr lang="pt-BR" dirty="0"/>
              <a:t> ventricular </a:t>
            </a:r>
            <a:r>
              <a:rPr lang="pt-BR" dirty="0" err="1"/>
              <a:t>failure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intensive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unit</a:t>
            </a:r>
            <a:r>
              <a:rPr lang="pt-BR" dirty="0"/>
              <a:t>. </a:t>
            </a:r>
            <a:r>
              <a:rPr lang="pt-BR" i="1" dirty="0"/>
              <a:t>Ann </a:t>
            </a:r>
            <a:r>
              <a:rPr lang="pt-BR" i="1" dirty="0" err="1"/>
              <a:t>Am</a:t>
            </a:r>
            <a:r>
              <a:rPr lang="pt-BR" i="1" dirty="0"/>
              <a:t> </a:t>
            </a:r>
            <a:r>
              <a:rPr lang="pt-BR" i="1" dirty="0" err="1"/>
              <a:t>Thorac</a:t>
            </a:r>
            <a:r>
              <a:rPr lang="pt-BR" i="1" dirty="0"/>
              <a:t> Soc. </a:t>
            </a:r>
            <a:r>
              <a:rPr lang="pt-BR" dirty="0"/>
              <a:t>2014;11(5):811–822. doi: 10.1513/AnnalsATS.201312-446FR. [</a:t>
            </a:r>
            <a:r>
              <a:rPr lang="pt-BR" u="sng" dirty="0">
                <a:hlinkClick r:id="rId9"/>
              </a:rPr>
              <a:t>PMC </a:t>
            </a:r>
            <a:r>
              <a:rPr lang="pt-BR" u="sng" dirty="0" err="1">
                <a:hlinkClick r:id="rId9"/>
              </a:rPr>
              <a:t>free</a:t>
            </a:r>
            <a:r>
              <a:rPr lang="pt-BR" u="sng" dirty="0">
                <a:hlinkClick r:id="rId9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10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1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2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14. </a:t>
            </a:r>
            <a:r>
              <a:rPr lang="pt-BR" dirty="0" err="1"/>
              <a:t>Vieillard</a:t>
            </a:r>
            <a:r>
              <a:rPr lang="pt-BR" dirty="0"/>
              <a:t>-Baron A, </a:t>
            </a:r>
            <a:r>
              <a:rPr lang="pt-BR" dirty="0" err="1"/>
              <a:t>Charron</a:t>
            </a:r>
            <a:r>
              <a:rPr lang="pt-BR" dirty="0"/>
              <a:t> C, </a:t>
            </a:r>
            <a:r>
              <a:rPr lang="pt-BR" dirty="0" err="1"/>
              <a:t>Caille</a:t>
            </a:r>
            <a:r>
              <a:rPr lang="pt-BR" dirty="0"/>
              <a:t> V, </a:t>
            </a:r>
            <a:r>
              <a:rPr lang="pt-BR" dirty="0" err="1"/>
              <a:t>Belliard</a:t>
            </a:r>
            <a:r>
              <a:rPr lang="pt-BR" dirty="0"/>
              <a:t> G, Page B, </a:t>
            </a:r>
            <a:r>
              <a:rPr lang="pt-BR" dirty="0" err="1"/>
              <a:t>Jardin</a:t>
            </a:r>
            <a:r>
              <a:rPr lang="pt-BR" dirty="0"/>
              <a:t> F. </a:t>
            </a:r>
            <a:r>
              <a:rPr lang="pt-BR" dirty="0" err="1"/>
              <a:t>Prone</a:t>
            </a:r>
            <a:r>
              <a:rPr lang="pt-BR" dirty="0"/>
              <a:t> </a:t>
            </a:r>
            <a:r>
              <a:rPr lang="pt-BR" dirty="0" err="1"/>
              <a:t>positioning</a:t>
            </a:r>
            <a:r>
              <a:rPr lang="pt-BR" dirty="0"/>
              <a:t> </a:t>
            </a:r>
            <a:r>
              <a:rPr lang="pt-BR" dirty="0" err="1"/>
              <a:t>unloads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right</a:t>
            </a:r>
            <a:r>
              <a:rPr lang="pt-BR" dirty="0"/>
              <a:t> </a:t>
            </a:r>
            <a:r>
              <a:rPr lang="pt-BR" dirty="0" err="1"/>
              <a:t>ventricle</a:t>
            </a:r>
            <a:r>
              <a:rPr lang="pt-BR" dirty="0"/>
              <a:t> in </a:t>
            </a:r>
            <a:r>
              <a:rPr lang="pt-BR" dirty="0" err="1"/>
              <a:t>severe</a:t>
            </a:r>
            <a:r>
              <a:rPr lang="pt-BR" dirty="0"/>
              <a:t> ARDS. </a:t>
            </a:r>
            <a:r>
              <a:rPr lang="pt-BR" i="1" dirty="0" err="1"/>
              <a:t>Chest</a:t>
            </a:r>
            <a:r>
              <a:rPr lang="pt-BR" i="1" dirty="0"/>
              <a:t>. </a:t>
            </a:r>
            <a:r>
              <a:rPr lang="pt-BR" dirty="0"/>
              <a:t>2007;132(5):1440–1446. doi: 10.1378/chest.07-1013. [</a:t>
            </a:r>
            <a:r>
              <a:rPr lang="pt-BR" u="sng" dirty="0" err="1">
                <a:hlinkClick r:id="rId13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4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5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15. Huang SJ, </a:t>
            </a:r>
            <a:r>
              <a:rPr lang="pt-BR" dirty="0" err="1"/>
              <a:t>McLean</a:t>
            </a:r>
            <a:r>
              <a:rPr lang="pt-BR" dirty="0"/>
              <a:t> AS. </a:t>
            </a:r>
            <a:r>
              <a:rPr lang="pt-BR" dirty="0" err="1"/>
              <a:t>Appreciating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strengths</a:t>
            </a:r>
            <a:r>
              <a:rPr lang="pt-BR" dirty="0"/>
              <a:t> and </a:t>
            </a:r>
            <a:r>
              <a:rPr lang="pt-BR" dirty="0" err="1"/>
              <a:t>weaknesses</a:t>
            </a:r>
            <a:r>
              <a:rPr lang="pt-BR" dirty="0"/>
              <a:t> of </a:t>
            </a:r>
            <a:r>
              <a:rPr lang="pt-BR" dirty="0" err="1"/>
              <a:t>transthoracic</a:t>
            </a:r>
            <a:r>
              <a:rPr lang="pt-BR" dirty="0"/>
              <a:t> </a:t>
            </a:r>
            <a:r>
              <a:rPr lang="pt-BR" dirty="0" err="1"/>
              <a:t>echocardiography</a:t>
            </a:r>
            <a:r>
              <a:rPr lang="pt-BR" dirty="0"/>
              <a:t> in hemodynamic </a:t>
            </a:r>
            <a:r>
              <a:rPr lang="pt-BR" dirty="0" err="1"/>
              <a:t>assessments</a:t>
            </a:r>
            <a:r>
              <a:rPr lang="pt-BR" dirty="0"/>
              <a:t>. </a:t>
            </a:r>
            <a:r>
              <a:rPr lang="pt-BR" i="1" dirty="0" err="1"/>
              <a:t>Cardiol</a:t>
            </a:r>
            <a:r>
              <a:rPr lang="pt-BR" i="1" dirty="0"/>
              <a:t> Res </a:t>
            </a:r>
            <a:r>
              <a:rPr lang="pt-BR" i="1" dirty="0" err="1"/>
              <a:t>Pract</a:t>
            </a:r>
            <a:r>
              <a:rPr lang="pt-BR" i="1" dirty="0"/>
              <a:t>. </a:t>
            </a:r>
            <a:r>
              <a:rPr lang="pt-BR" dirty="0"/>
              <a:t>2012;2012:894308. doi: 10.1155/2012/894308. [</a:t>
            </a:r>
            <a:r>
              <a:rPr lang="pt-BR" u="sng" dirty="0">
                <a:hlinkClick r:id="rId16"/>
              </a:rPr>
              <a:t>PMC </a:t>
            </a:r>
            <a:r>
              <a:rPr lang="pt-BR" u="sng" dirty="0" err="1">
                <a:hlinkClick r:id="rId16"/>
              </a:rPr>
              <a:t>free</a:t>
            </a:r>
            <a:r>
              <a:rPr lang="pt-BR" u="sng" dirty="0">
                <a:hlinkClick r:id="rId16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17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8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9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16. </a:t>
            </a:r>
            <a:r>
              <a:rPr lang="pt-BR" dirty="0" err="1"/>
              <a:t>Zile</a:t>
            </a:r>
            <a:r>
              <a:rPr lang="pt-BR" dirty="0"/>
              <a:t> MR, </a:t>
            </a:r>
            <a:r>
              <a:rPr lang="pt-BR" dirty="0" err="1"/>
              <a:t>Brutsaert</a:t>
            </a:r>
            <a:r>
              <a:rPr lang="pt-BR" dirty="0"/>
              <a:t> DL. New </a:t>
            </a:r>
            <a:r>
              <a:rPr lang="pt-BR" dirty="0" err="1"/>
              <a:t>concepts</a:t>
            </a:r>
            <a:r>
              <a:rPr lang="pt-BR" dirty="0"/>
              <a:t> in </a:t>
            </a:r>
            <a:r>
              <a:rPr lang="pt-BR" dirty="0" err="1"/>
              <a:t>diastolic</a:t>
            </a:r>
            <a:r>
              <a:rPr lang="pt-BR" dirty="0"/>
              <a:t> </a:t>
            </a:r>
            <a:r>
              <a:rPr lang="pt-BR" dirty="0" err="1"/>
              <a:t>dysfunction</a:t>
            </a:r>
            <a:r>
              <a:rPr lang="pt-BR" dirty="0"/>
              <a:t> and </a:t>
            </a:r>
            <a:r>
              <a:rPr lang="pt-BR" dirty="0" err="1"/>
              <a:t>diastolic</a:t>
            </a:r>
            <a:r>
              <a:rPr lang="pt-BR" dirty="0"/>
              <a:t> </a:t>
            </a:r>
            <a:r>
              <a:rPr lang="pt-BR" dirty="0" err="1"/>
              <a:t>heart</a:t>
            </a:r>
            <a:r>
              <a:rPr lang="pt-BR" dirty="0"/>
              <a:t> </a:t>
            </a:r>
            <a:r>
              <a:rPr lang="pt-BR" dirty="0" err="1"/>
              <a:t>failure</a:t>
            </a:r>
            <a:r>
              <a:rPr lang="pt-BR" dirty="0"/>
              <a:t>: </a:t>
            </a:r>
            <a:r>
              <a:rPr lang="pt-BR" dirty="0" err="1"/>
              <a:t>Part</a:t>
            </a:r>
            <a:r>
              <a:rPr lang="pt-BR" dirty="0"/>
              <a:t> II. Causal </a:t>
            </a:r>
            <a:r>
              <a:rPr lang="pt-BR" dirty="0" err="1"/>
              <a:t>mechanisms</a:t>
            </a:r>
            <a:r>
              <a:rPr lang="pt-BR" dirty="0"/>
              <a:t> and </a:t>
            </a:r>
            <a:r>
              <a:rPr lang="pt-BR" dirty="0" err="1"/>
              <a:t>treatment</a:t>
            </a:r>
            <a:r>
              <a:rPr lang="pt-BR" dirty="0"/>
              <a:t>. </a:t>
            </a:r>
            <a:r>
              <a:rPr lang="pt-BR" i="1" dirty="0" err="1"/>
              <a:t>Circulation</a:t>
            </a:r>
            <a:r>
              <a:rPr lang="pt-BR" i="1" dirty="0"/>
              <a:t>. </a:t>
            </a:r>
            <a:r>
              <a:rPr lang="pt-BR" dirty="0"/>
              <a:t>2002;105(12):1503–1508. doi: 10.1161/hc1202.105290. [</a:t>
            </a:r>
            <a:r>
              <a:rPr lang="pt-BR" u="sng" dirty="0" err="1">
                <a:hlinkClick r:id="rId20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1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2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17. </a:t>
            </a:r>
            <a:r>
              <a:rPr lang="pt-BR" dirty="0" err="1"/>
              <a:t>Vallabhajosyula</a:t>
            </a:r>
            <a:r>
              <a:rPr lang="pt-BR" dirty="0"/>
              <a:t> S, </a:t>
            </a:r>
            <a:r>
              <a:rPr lang="pt-BR" dirty="0" err="1"/>
              <a:t>Kumar</a:t>
            </a:r>
            <a:r>
              <a:rPr lang="pt-BR" dirty="0"/>
              <a:t> M, </a:t>
            </a:r>
            <a:r>
              <a:rPr lang="pt-BR" dirty="0" err="1"/>
              <a:t>Pandompatam</a:t>
            </a:r>
            <a:r>
              <a:rPr lang="pt-BR" dirty="0"/>
              <a:t> G, </a:t>
            </a:r>
            <a:r>
              <a:rPr lang="pt-BR" dirty="0" err="1"/>
              <a:t>Sakhuja</a:t>
            </a:r>
            <a:r>
              <a:rPr lang="pt-BR" dirty="0"/>
              <a:t> A, </a:t>
            </a:r>
            <a:r>
              <a:rPr lang="pt-BR" dirty="0" err="1"/>
              <a:t>Kashyap</a:t>
            </a:r>
            <a:r>
              <a:rPr lang="pt-BR" dirty="0"/>
              <a:t> R, </a:t>
            </a:r>
            <a:r>
              <a:rPr lang="pt-BR" dirty="0" err="1"/>
              <a:t>Kashani</a:t>
            </a:r>
            <a:r>
              <a:rPr lang="pt-BR" dirty="0"/>
              <a:t> K, et al. </a:t>
            </a:r>
            <a:r>
              <a:rPr lang="pt-BR" dirty="0" err="1"/>
              <a:t>Prognostic</a:t>
            </a:r>
            <a:r>
              <a:rPr lang="pt-BR" dirty="0"/>
              <a:t> </a:t>
            </a:r>
            <a:r>
              <a:rPr lang="pt-BR" dirty="0" err="1"/>
              <a:t>impact</a:t>
            </a:r>
            <a:r>
              <a:rPr lang="pt-BR" dirty="0"/>
              <a:t> of </a:t>
            </a:r>
            <a:r>
              <a:rPr lang="pt-BR" dirty="0" err="1"/>
              <a:t>isolated</a:t>
            </a:r>
            <a:r>
              <a:rPr lang="pt-BR" dirty="0"/>
              <a:t> </a:t>
            </a:r>
            <a:r>
              <a:rPr lang="pt-BR" dirty="0" err="1"/>
              <a:t>right</a:t>
            </a:r>
            <a:r>
              <a:rPr lang="pt-BR" dirty="0"/>
              <a:t> ventricular </a:t>
            </a:r>
            <a:r>
              <a:rPr lang="pt-BR" dirty="0" err="1"/>
              <a:t>dysfunction</a:t>
            </a:r>
            <a:r>
              <a:rPr lang="pt-BR" dirty="0"/>
              <a:t> in </a:t>
            </a:r>
            <a:r>
              <a:rPr lang="pt-BR" dirty="0" err="1"/>
              <a:t>sepsis</a:t>
            </a:r>
            <a:r>
              <a:rPr lang="pt-BR" dirty="0"/>
              <a:t> and septic shock: </a:t>
            </a:r>
            <a:r>
              <a:rPr lang="pt-BR" dirty="0" err="1"/>
              <a:t>an</a:t>
            </a:r>
            <a:r>
              <a:rPr lang="pt-BR" dirty="0"/>
              <a:t> 8-year </a:t>
            </a:r>
            <a:r>
              <a:rPr lang="pt-BR" dirty="0" err="1"/>
              <a:t>historical</a:t>
            </a:r>
            <a:r>
              <a:rPr lang="pt-BR" dirty="0"/>
              <a:t> </a:t>
            </a:r>
            <a:r>
              <a:rPr lang="pt-BR" dirty="0" err="1"/>
              <a:t>cohort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. </a:t>
            </a:r>
            <a:r>
              <a:rPr lang="pt-BR" i="1" dirty="0"/>
              <a:t>Ann </a:t>
            </a:r>
            <a:r>
              <a:rPr lang="pt-BR" i="1" dirty="0" err="1"/>
              <a:t>Intensive</a:t>
            </a:r>
            <a:r>
              <a:rPr lang="pt-BR" i="1" dirty="0"/>
              <a:t> Care. </a:t>
            </a:r>
            <a:r>
              <a:rPr lang="pt-BR" dirty="0"/>
              <a:t>2017;7(1):94. doi: 10.1186/s13613-017-0319-9. [</a:t>
            </a:r>
            <a:r>
              <a:rPr lang="pt-BR" u="sng" dirty="0">
                <a:hlinkClick r:id="rId23"/>
              </a:rPr>
              <a:t>PMC </a:t>
            </a:r>
            <a:r>
              <a:rPr lang="pt-BR" u="sng" dirty="0" err="1">
                <a:hlinkClick r:id="rId23"/>
              </a:rPr>
              <a:t>free</a:t>
            </a:r>
            <a:r>
              <a:rPr lang="pt-BR" u="sng" dirty="0">
                <a:hlinkClick r:id="rId23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24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5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6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18. Williams FZ, </a:t>
            </a:r>
            <a:r>
              <a:rPr lang="pt-BR" dirty="0" err="1"/>
              <a:t>Sachdeva</a:t>
            </a:r>
            <a:r>
              <a:rPr lang="pt-BR" dirty="0"/>
              <a:t> R, </a:t>
            </a:r>
            <a:r>
              <a:rPr lang="pt-BR" dirty="0" err="1"/>
              <a:t>Travers</a:t>
            </a:r>
            <a:r>
              <a:rPr lang="pt-BR" dirty="0"/>
              <a:t> CD, </a:t>
            </a:r>
            <a:r>
              <a:rPr lang="pt-BR" dirty="0" err="1"/>
              <a:t>Walson</a:t>
            </a:r>
            <a:r>
              <a:rPr lang="pt-BR" dirty="0"/>
              <a:t> KH, </a:t>
            </a:r>
            <a:r>
              <a:rPr lang="pt-BR" dirty="0" err="1"/>
              <a:t>Hebbar</a:t>
            </a:r>
            <a:r>
              <a:rPr lang="pt-BR" dirty="0"/>
              <a:t> KB. </a:t>
            </a:r>
            <a:r>
              <a:rPr lang="pt-BR" dirty="0" err="1"/>
              <a:t>Characterization</a:t>
            </a:r>
            <a:r>
              <a:rPr lang="pt-BR" dirty="0"/>
              <a:t> of </a:t>
            </a:r>
            <a:r>
              <a:rPr lang="pt-BR" dirty="0" err="1"/>
              <a:t>myocardial</a:t>
            </a:r>
            <a:r>
              <a:rPr lang="pt-BR" dirty="0"/>
              <a:t> </a:t>
            </a:r>
            <a:r>
              <a:rPr lang="pt-BR" dirty="0" err="1"/>
              <a:t>dysfunction</a:t>
            </a:r>
            <a:r>
              <a:rPr lang="pt-BR" dirty="0"/>
              <a:t> in </a:t>
            </a:r>
            <a:r>
              <a:rPr lang="pt-BR" dirty="0" err="1"/>
              <a:t>fluid</a:t>
            </a:r>
            <a:r>
              <a:rPr lang="pt-BR" dirty="0"/>
              <a:t>- and </a:t>
            </a:r>
            <a:r>
              <a:rPr lang="pt-BR" dirty="0" err="1"/>
              <a:t>catecholamine-refractory</a:t>
            </a:r>
            <a:r>
              <a:rPr lang="pt-BR" dirty="0"/>
              <a:t> pediatric septic shock and its </a:t>
            </a:r>
            <a:r>
              <a:rPr lang="pt-BR" dirty="0" err="1"/>
              <a:t>clinical</a:t>
            </a:r>
            <a:r>
              <a:rPr lang="pt-BR" dirty="0"/>
              <a:t> </a:t>
            </a:r>
            <a:r>
              <a:rPr lang="pt-BR" dirty="0" err="1"/>
              <a:t>significance</a:t>
            </a:r>
            <a:r>
              <a:rPr lang="pt-BR" dirty="0"/>
              <a:t>. </a:t>
            </a:r>
            <a:r>
              <a:rPr lang="pt-BR" i="1" dirty="0"/>
              <a:t>J </a:t>
            </a:r>
            <a:r>
              <a:rPr lang="pt-BR" i="1" dirty="0" err="1"/>
              <a:t>Intensive</a:t>
            </a:r>
            <a:r>
              <a:rPr lang="pt-BR" i="1" dirty="0"/>
              <a:t> Care Med. </a:t>
            </a:r>
            <a:r>
              <a:rPr lang="pt-BR" dirty="0"/>
              <a:t>2019;34(1):17–25. doi: 10.1177/0885066616685247. [</a:t>
            </a:r>
            <a:r>
              <a:rPr lang="pt-BR" u="sng" dirty="0" err="1">
                <a:hlinkClick r:id="rId27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8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9"/>
              </a:rPr>
              <a:t>Google Scholar</a:t>
            </a:r>
            <a:r>
              <a:rPr lang="pt-BR" dirty="0"/>
              <a:t>]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947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4007" y="299544"/>
            <a:ext cx="11698014" cy="6432331"/>
          </a:xfrm>
        </p:spPr>
        <p:txBody>
          <a:bodyPr>
            <a:normAutofit fontScale="62500" lnSpcReduction="20000"/>
          </a:bodyPr>
          <a:lstStyle/>
          <a:p>
            <a:r>
              <a:rPr lang="pt-BR" dirty="0"/>
              <a:t>19. </a:t>
            </a:r>
            <a:r>
              <a:rPr lang="pt-BR" dirty="0" err="1"/>
              <a:t>Sankar</a:t>
            </a:r>
            <a:r>
              <a:rPr lang="pt-BR" dirty="0"/>
              <a:t> J, Das RR, </a:t>
            </a:r>
            <a:r>
              <a:rPr lang="pt-BR" dirty="0" err="1"/>
              <a:t>Jain</a:t>
            </a:r>
            <a:r>
              <a:rPr lang="pt-BR" dirty="0"/>
              <a:t> A, </a:t>
            </a:r>
            <a:r>
              <a:rPr lang="pt-BR" dirty="0" err="1"/>
              <a:t>Dewangan</a:t>
            </a:r>
            <a:r>
              <a:rPr lang="pt-BR" dirty="0"/>
              <a:t> S, </a:t>
            </a:r>
            <a:r>
              <a:rPr lang="pt-BR" dirty="0" err="1"/>
              <a:t>Khilnani</a:t>
            </a:r>
            <a:r>
              <a:rPr lang="pt-BR" dirty="0"/>
              <a:t> P, </a:t>
            </a:r>
            <a:r>
              <a:rPr lang="pt-BR" dirty="0" err="1"/>
              <a:t>Yadav</a:t>
            </a:r>
            <a:r>
              <a:rPr lang="pt-BR" dirty="0"/>
              <a:t> D, et al. </a:t>
            </a:r>
            <a:r>
              <a:rPr lang="pt-BR" dirty="0" err="1"/>
              <a:t>Prevalence</a:t>
            </a:r>
            <a:r>
              <a:rPr lang="pt-BR" dirty="0"/>
              <a:t> and </a:t>
            </a:r>
            <a:r>
              <a:rPr lang="pt-BR" dirty="0" err="1"/>
              <a:t>outcome</a:t>
            </a:r>
            <a:r>
              <a:rPr lang="pt-BR" dirty="0"/>
              <a:t> of </a:t>
            </a:r>
            <a:r>
              <a:rPr lang="pt-BR" dirty="0" err="1"/>
              <a:t>diastolic</a:t>
            </a:r>
            <a:r>
              <a:rPr lang="pt-BR" dirty="0"/>
              <a:t> </a:t>
            </a:r>
            <a:r>
              <a:rPr lang="pt-BR" dirty="0" err="1"/>
              <a:t>dysfunction</a:t>
            </a:r>
            <a:r>
              <a:rPr lang="pt-BR" dirty="0"/>
              <a:t> in </a:t>
            </a:r>
            <a:r>
              <a:rPr lang="pt-BR" dirty="0" err="1"/>
              <a:t>children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fluid</a:t>
            </a:r>
            <a:r>
              <a:rPr lang="pt-BR" dirty="0"/>
              <a:t> </a:t>
            </a:r>
            <a:r>
              <a:rPr lang="pt-BR" dirty="0" err="1"/>
              <a:t>refractory</a:t>
            </a:r>
            <a:r>
              <a:rPr lang="pt-BR" dirty="0"/>
              <a:t> septic </a:t>
            </a:r>
            <a:r>
              <a:rPr lang="pt-BR" dirty="0" err="1"/>
              <a:t>shock</a:t>
            </a:r>
            <a:r>
              <a:rPr lang="pt-BR" dirty="0"/>
              <a:t>–a </a:t>
            </a:r>
            <a:r>
              <a:rPr lang="pt-BR" dirty="0" err="1"/>
              <a:t>prospective</a:t>
            </a:r>
            <a:r>
              <a:rPr lang="pt-BR" dirty="0"/>
              <a:t> </a:t>
            </a:r>
            <a:r>
              <a:rPr lang="pt-BR" dirty="0" err="1"/>
              <a:t>observational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. </a:t>
            </a:r>
            <a:r>
              <a:rPr lang="pt-BR" i="1" dirty="0" err="1"/>
              <a:t>Pediatr</a:t>
            </a:r>
            <a:r>
              <a:rPr lang="pt-BR" i="1" dirty="0"/>
              <a:t> Crit Care Med. </a:t>
            </a:r>
            <a:r>
              <a:rPr lang="pt-BR" dirty="0"/>
              <a:t>2014;15(9):e370–e378. doi: 10.1097/PCC.0000000000000249. [</a:t>
            </a:r>
            <a:r>
              <a:rPr lang="pt-BR" u="sng" dirty="0" err="1">
                <a:hlinkClick r:id="rId2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3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4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20. </a:t>
            </a:r>
            <a:r>
              <a:rPr lang="pt-BR" dirty="0" err="1"/>
              <a:t>Sanfilippo</a:t>
            </a:r>
            <a:r>
              <a:rPr lang="pt-BR" dirty="0"/>
              <a:t> F, La Rosa V, Grasso C, </a:t>
            </a:r>
            <a:r>
              <a:rPr lang="pt-BR" dirty="0" err="1"/>
              <a:t>Santonocito</a:t>
            </a:r>
            <a:r>
              <a:rPr lang="pt-BR" dirty="0"/>
              <a:t> C, Minardi C, </a:t>
            </a:r>
            <a:r>
              <a:rPr lang="pt-BR" dirty="0" err="1"/>
              <a:t>Oliveri</a:t>
            </a:r>
            <a:r>
              <a:rPr lang="pt-BR" dirty="0"/>
              <a:t> F, et al. </a:t>
            </a:r>
            <a:r>
              <a:rPr lang="pt-BR" dirty="0" err="1"/>
              <a:t>Echocardiographic</a:t>
            </a:r>
            <a:r>
              <a:rPr lang="pt-BR" dirty="0"/>
              <a:t> </a:t>
            </a:r>
            <a:r>
              <a:rPr lang="pt-BR" dirty="0" err="1"/>
              <a:t>parameters</a:t>
            </a:r>
            <a:r>
              <a:rPr lang="pt-BR" dirty="0"/>
              <a:t> and </a:t>
            </a:r>
            <a:r>
              <a:rPr lang="pt-BR" dirty="0" err="1"/>
              <a:t>mortality</a:t>
            </a:r>
            <a:r>
              <a:rPr lang="pt-BR" dirty="0"/>
              <a:t> in pediatric </a:t>
            </a:r>
            <a:r>
              <a:rPr lang="pt-BR" dirty="0" err="1"/>
              <a:t>sepsis</a:t>
            </a:r>
            <a:r>
              <a:rPr lang="pt-BR" dirty="0"/>
              <a:t>: a </a:t>
            </a:r>
            <a:r>
              <a:rPr lang="pt-BR" dirty="0" err="1"/>
              <a:t>systematic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 and meta-</a:t>
            </a:r>
            <a:r>
              <a:rPr lang="pt-BR" dirty="0" err="1"/>
              <a:t>analysis</a:t>
            </a:r>
            <a:r>
              <a:rPr lang="pt-BR" dirty="0"/>
              <a:t>. </a:t>
            </a:r>
            <a:r>
              <a:rPr lang="pt-BR" i="1" dirty="0" err="1"/>
              <a:t>Pediatr</a:t>
            </a:r>
            <a:r>
              <a:rPr lang="pt-BR" i="1" dirty="0"/>
              <a:t> Crit Care Med. </a:t>
            </a:r>
            <a:r>
              <a:rPr lang="pt-BR" dirty="0"/>
              <a:t>2021;22(3):251–261. doi: 10.1097/PCC.0000000000002622. [</a:t>
            </a:r>
            <a:r>
              <a:rPr lang="pt-BR" u="sng" dirty="0" err="1">
                <a:hlinkClick r:id="rId5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6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7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21. </a:t>
            </a:r>
            <a:r>
              <a:rPr lang="pt-BR" dirty="0" err="1"/>
              <a:t>Colucci</a:t>
            </a:r>
            <a:r>
              <a:rPr lang="pt-BR" dirty="0"/>
              <a:t> WS, Parker JD. </a:t>
            </a:r>
            <a:r>
              <a:rPr lang="pt-BR" dirty="0" err="1"/>
              <a:t>Effects</a:t>
            </a:r>
            <a:r>
              <a:rPr lang="pt-BR" dirty="0"/>
              <a:t> of beta-</a:t>
            </a:r>
            <a:r>
              <a:rPr lang="pt-BR" dirty="0" err="1"/>
              <a:t>adrenergic</a:t>
            </a:r>
            <a:r>
              <a:rPr lang="pt-BR" dirty="0"/>
              <a:t> </a:t>
            </a:r>
            <a:r>
              <a:rPr lang="pt-BR" dirty="0" err="1"/>
              <a:t>agents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systolic</a:t>
            </a:r>
            <a:r>
              <a:rPr lang="pt-BR" dirty="0"/>
              <a:t> and </a:t>
            </a:r>
            <a:r>
              <a:rPr lang="pt-BR" dirty="0" err="1"/>
              <a:t>diastolic</a:t>
            </a:r>
            <a:r>
              <a:rPr lang="pt-BR" dirty="0"/>
              <a:t> </a:t>
            </a:r>
            <a:r>
              <a:rPr lang="pt-BR" dirty="0" err="1"/>
              <a:t>myocardial</a:t>
            </a:r>
            <a:r>
              <a:rPr lang="pt-BR" dirty="0"/>
              <a:t> </a:t>
            </a:r>
            <a:r>
              <a:rPr lang="pt-BR" dirty="0" err="1"/>
              <a:t>function</a:t>
            </a:r>
            <a:r>
              <a:rPr lang="pt-BR" dirty="0"/>
              <a:t> in </a:t>
            </a:r>
            <a:r>
              <a:rPr lang="pt-BR" dirty="0" err="1"/>
              <a:t>patients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and </a:t>
            </a:r>
            <a:r>
              <a:rPr lang="pt-BR" dirty="0" err="1"/>
              <a:t>without</a:t>
            </a:r>
            <a:r>
              <a:rPr lang="pt-BR" dirty="0"/>
              <a:t> </a:t>
            </a:r>
            <a:r>
              <a:rPr lang="pt-BR" dirty="0" err="1"/>
              <a:t>heart</a:t>
            </a:r>
            <a:r>
              <a:rPr lang="pt-BR" dirty="0"/>
              <a:t> </a:t>
            </a:r>
            <a:r>
              <a:rPr lang="pt-BR" dirty="0" err="1"/>
              <a:t>failure</a:t>
            </a:r>
            <a:r>
              <a:rPr lang="pt-BR" dirty="0"/>
              <a:t>. </a:t>
            </a:r>
            <a:r>
              <a:rPr lang="pt-BR" i="1" dirty="0"/>
              <a:t>J </a:t>
            </a:r>
            <a:r>
              <a:rPr lang="pt-BR" i="1" dirty="0" err="1"/>
              <a:t>Cardiovasc</a:t>
            </a:r>
            <a:r>
              <a:rPr lang="pt-BR" i="1" dirty="0"/>
              <a:t> </a:t>
            </a:r>
            <a:r>
              <a:rPr lang="pt-BR" i="1" dirty="0" err="1"/>
              <a:t>Pharmacol</a:t>
            </a:r>
            <a:r>
              <a:rPr lang="pt-BR" i="1" dirty="0"/>
              <a:t>. </a:t>
            </a:r>
            <a:r>
              <a:rPr lang="pt-BR" dirty="0"/>
              <a:t>1989;14( </a:t>
            </a:r>
            <a:r>
              <a:rPr lang="pt-BR" dirty="0" err="1"/>
              <a:t>Suppl</a:t>
            </a:r>
            <a:r>
              <a:rPr lang="pt-BR" dirty="0"/>
              <a:t> 5):S28–S37. 2478807 [</a:t>
            </a:r>
            <a:r>
              <a:rPr lang="pt-BR" u="sng" dirty="0" err="1">
                <a:hlinkClick r:id="rId8"/>
              </a:rPr>
              <a:t>PubMed</a:t>
            </a:r>
            <a:r>
              <a:rPr lang="pt-BR" dirty="0"/>
              <a:t>] [</a:t>
            </a:r>
            <a:r>
              <a:rPr lang="pt-BR" u="sng" dirty="0">
                <a:hlinkClick r:id="rId9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22. </a:t>
            </a:r>
            <a:r>
              <a:rPr lang="pt-BR" dirty="0" err="1"/>
              <a:t>Vieillard</a:t>
            </a:r>
            <a:r>
              <a:rPr lang="pt-BR" dirty="0"/>
              <a:t>-Baron A. Septic </a:t>
            </a:r>
            <a:r>
              <a:rPr lang="pt-BR" dirty="0" err="1"/>
              <a:t>cardiomyopathy</a:t>
            </a:r>
            <a:r>
              <a:rPr lang="pt-BR" dirty="0"/>
              <a:t>. </a:t>
            </a:r>
            <a:r>
              <a:rPr lang="pt-BR" i="1" dirty="0"/>
              <a:t>Ann </a:t>
            </a:r>
            <a:r>
              <a:rPr lang="pt-BR" i="1" dirty="0" err="1"/>
              <a:t>Intensive</a:t>
            </a:r>
            <a:r>
              <a:rPr lang="pt-BR" i="1" dirty="0"/>
              <a:t> Care. </a:t>
            </a:r>
            <a:r>
              <a:rPr lang="pt-BR" dirty="0"/>
              <a:t>2011;1(1):1–7. doi: 10.1186/2110-5820-1-6. [</a:t>
            </a:r>
            <a:r>
              <a:rPr lang="pt-BR" u="sng" dirty="0">
                <a:hlinkClick r:id="rId10"/>
              </a:rPr>
              <a:t>PMC </a:t>
            </a:r>
            <a:r>
              <a:rPr lang="pt-BR" u="sng" dirty="0" err="1">
                <a:hlinkClick r:id="rId10"/>
              </a:rPr>
              <a:t>free</a:t>
            </a:r>
            <a:r>
              <a:rPr lang="pt-BR" u="sng" dirty="0">
                <a:hlinkClick r:id="rId10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11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2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3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23. </a:t>
            </a:r>
            <a:r>
              <a:rPr lang="pt-BR" dirty="0" err="1"/>
              <a:t>Guarracino</a:t>
            </a:r>
            <a:r>
              <a:rPr lang="pt-BR" dirty="0"/>
              <a:t> F, </a:t>
            </a:r>
            <a:r>
              <a:rPr lang="pt-BR" dirty="0" err="1"/>
              <a:t>Baldassarri</a:t>
            </a:r>
            <a:r>
              <a:rPr lang="pt-BR" dirty="0"/>
              <a:t> R, </a:t>
            </a:r>
            <a:r>
              <a:rPr lang="pt-BR" dirty="0" err="1"/>
              <a:t>Pinsky</a:t>
            </a:r>
            <a:r>
              <a:rPr lang="pt-BR" dirty="0"/>
              <a:t> MR. </a:t>
            </a:r>
            <a:r>
              <a:rPr lang="pt-BR" dirty="0" err="1"/>
              <a:t>Ventriculo</a:t>
            </a:r>
            <a:r>
              <a:rPr lang="pt-BR" dirty="0"/>
              <a:t>-arterial </a:t>
            </a:r>
            <a:r>
              <a:rPr lang="pt-BR" dirty="0" err="1"/>
              <a:t>decoupling</a:t>
            </a:r>
            <a:r>
              <a:rPr lang="pt-BR" dirty="0"/>
              <a:t> in </a:t>
            </a:r>
            <a:r>
              <a:rPr lang="pt-BR" dirty="0" err="1"/>
              <a:t>acutely</a:t>
            </a:r>
            <a:r>
              <a:rPr lang="pt-BR" dirty="0"/>
              <a:t> </a:t>
            </a:r>
            <a:r>
              <a:rPr lang="pt-BR" dirty="0" err="1"/>
              <a:t>altered</a:t>
            </a:r>
            <a:r>
              <a:rPr lang="pt-BR" dirty="0"/>
              <a:t> hemodynamic </a:t>
            </a:r>
            <a:r>
              <a:rPr lang="pt-BR" dirty="0" err="1"/>
              <a:t>states</a:t>
            </a:r>
            <a:r>
              <a:rPr lang="pt-BR" dirty="0"/>
              <a:t>. </a:t>
            </a:r>
            <a:r>
              <a:rPr lang="pt-BR" i="1" dirty="0"/>
              <a:t>Crit Care. </a:t>
            </a:r>
            <a:r>
              <a:rPr lang="pt-BR" dirty="0"/>
              <a:t>2013;17(2):213. doi: 10.1186/cc12522. [</a:t>
            </a:r>
            <a:r>
              <a:rPr lang="pt-BR" u="sng" dirty="0">
                <a:hlinkClick r:id="rId14"/>
              </a:rPr>
              <a:t>PMC </a:t>
            </a:r>
            <a:r>
              <a:rPr lang="pt-BR" u="sng" dirty="0" err="1">
                <a:hlinkClick r:id="rId14"/>
              </a:rPr>
              <a:t>free</a:t>
            </a:r>
            <a:r>
              <a:rPr lang="pt-BR" u="sng" dirty="0">
                <a:hlinkClick r:id="rId14"/>
              </a:rPr>
              <a:t> article</a:t>
            </a:r>
            <a:r>
              <a:rPr lang="pt-BR" dirty="0"/>
              <a:t>] [</a:t>
            </a:r>
            <a:r>
              <a:rPr lang="pt-BR" u="sng" dirty="0" err="1">
                <a:hlinkClick r:id="rId15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6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17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24. </a:t>
            </a:r>
            <a:r>
              <a:rPr lang="pt-BR" dirty="0" err="1"/>
              <a:t>Reddi</a:t>
            </a:r>
            <a:r>
              <a:rPr lang="pt-BR" dirty="0"/>
              <a:t> BA, Carpenter RH. </a:t>
            </a:r>
            <a:r>
              <a:rPr lang="pt-BR" dirty="0" err="1"/>
              <a:t>Venous</a:t>
            </a:r>
            <a:r>
              <a:rPr lang="pt-BR" dirty="0"/>
              <a:t> </a:t>
            </a:r>
            <a:r>
              <a:rPr lang="pt-BR" dirty="0" err="1"/>
              <a:t>excess</a:t>
            </a:r>
            <a:r>
              <a:rPr lang="pt-BR" dirty="0"/>
              <a:t>: a new approach to cardiovascular </a:t>
            </a:r>
            <a:r>
              <a:rPr lang="pt-BR" dirty="0" err="1"/>
              <a:t>control</a:t>
            </a:r>
            <a:r>
              <a:rPr lang="pt-BR" dirty="0"/>
              <a:t> and its </a:t>
            </a:r>
            <a:r>
              <a:rPr lang="pt-BR" dirty="0" err="1"/>
              <a:t>teaching</a:t>
            </a:r>
            <a:r>
              <a:rPr lang="pt-BR" dirty="0"/>
              <a:t>. </a:t>
            </a:r>
            <a:r>
              <a:rPr lang="pt-BR" i="1" dirty="0"/>
              <a:t>J </a:t>
            </a:r>
            <a:r>
              <a:rPr lang="pt-BR" i="1" dirty="0" err="1"/>
              <a:t>Appl</a:t>
            </a:r>
            <a:r>
              <a:rPr lang="pt-BR" i="1" dirty="0"/>
              <a:t> </a:t>
            </a:r>
            <a:r>
              <a:rPr lang="pt-BR" i="1" dirty="0" err="1"/>
              <a:t>Physiol</a:t>
            </a:r>
            <a:r>
              <a:rPr lang="pt-BR" i="1" dirty="0"/>
              <a:t> (1985) </a:t>
            </a:r>
            <a:r>
              <a:rPr lang="pt-BR" dirty="0"/>
              <a:t>2005;98(1):356–364. doi: 10.1152/japplphysiol.00535.2004. [</a:t>
            </a:r>
            <a:r>
              <a:rPr lang="pt-BR" u="sng" dirty="0" err="1">
                <a:hlinkClick r:id="rId18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19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0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25. </a:t>
            </a:r>
            <a:r>
              <a:rPr lang="pt-BR" dirty="0" err="1"/>
              <a:t>Beaubien-Souligny</a:t>
            </a:r>
            <a:r>
              <a:rPr lang="pt-BR" dirty="0"/>
              <a:t> W, </a:t>
            </a:r>
            <a:r>
              <a:rPr lang="pt-BR" dirty="0" err="1"/>
              <a:t>Bouchard</a:t>
            </a:r>
            <a:r>
              <a:rPr lang="pt-BR" dirty="0"/>
              <a:t> J, </a:t>
            </a:r>
            <a:r>
              <a:rPr lang="pt-BR" dirty="0" err="1"/>
              <a:t>Desjardins</a:t>
            </a:r>
            <a:r>
              <a:rPr lang="pt-BR" dirty="0"/>
              <a:t> G, </a:t>
            </a:r>
            <a:r>
              <a:rPr lang="pt-BR" dirty="0" err="1"/>
              <a:t>Lamarche</a:t>
            </a:r>
            <a:r>
              <a:rPr lang="pt-BR" dirty="0"/>
              <a:t> Y, </a:t>
            </a:r>
            <a:r>
              <a:rPr lang="pt-BR" dirty="0" err="1"/>
              <a:t>Liszkowski</a:t>
            </a:r>
            <a:r>
              <a:rPr lang="pt-BR" dirty="0"/>
              <a:t> M, </a:t>
            </a:r>
            <a:r>
              <a:rPr lang="pt-BR" dirty="0" err="1"/>
              <a:t>Robillard</a:t>
            </a:r>
            <a:r>
              <a:rPr lang="pt-BR" dirty="0"/>
              <a:t> P, et al. </a:t>
            </a:r>
            <a:r>
              <a:rPr lang="pt-BR" dirty="0" err="1"/>
              <a:t>Extracardiac</a:t>
            </a:r>
            <a:r>
              <a:rPr lang="pt-BR" dirty="0"/>
              <a:t> </a:t>
            </a:r>
            <a:r>
              <a:rPr lang="pt-BR" dirty="0" err="1"/>
              <a:t>signs</a:t>
            </a:r>
            <a:r>
              <a:rPr lang="pt-BR" dirty="0"/>
              <a:t> of </a:t>
            </a:r>
            <a:r>
              <a:rPr lang="pt-BR" dirty="0" err="1"/>
              <a:t>fluid</a:t>
            </a:r>
            <a:r>
              <a:rPr lang="pt-BR" dirty="0"/>
              <a:t> </a:t>
            </a:r>
            <a:r>
              <a:rPr lang="pt-BR" dirty="0" err="1"/>
              <a:t>overload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critically</a:t>
            </a:r>
            <a:r>
              <a:rPr lang="pt-BR" dirty="0"/>
              <a:t> </a:t>
            </a:r>
            <a:r>
              <a:rPr lang="pt-BR" dirty="0" err="1"/>
              <a:t>ill</a:t>
            </a:r>
            <a:r>
              <a:rPr lang="pt-BR" dirty="0"/>
              <a:t> </a:t>
            </a:r>
            <a:r>
              <a:rPr lang="pt-BR" dirty="0" err="1"/>
              <a:t>cardiac</a:t>
            </a:r>
            <a:r>
              <a:rPr lang="pt-BR" dirty="0"/>
              <a:t> </a:t>
            </a:r>
            <a:r>
              <a:rPr lang="pt-BR" dirty="0" err="1"/>
              <a:t>patient</a:t>
            </a:r>
            <a:r>
              <a:rPr lang="pt-BR" dirty="0"/>
              <a:t>: a </a:t>
            </a:r>
            <a:r>
              <a:rPr lang="pt-BR" dirty="0" err="1"/>
              <a:t>focused</a:t>
            </a:r>
            <a:r>
              <a:rPr lang="pt-BR" dirty="0"/>
              <a:t> </a:t>
            </a:r>
            <a:r>
              <a:rPr lang="pt-BR" dirty="0" err="1"/>
              <a:t>evaluation</a:t>
            </a:r>
            <a:r>
              <a:rPr lang="pt-BR" dirty="0"/>
              <a:t> </a:t>
            </a:r>
            <a:r>
              <a:rPr lang="pt-BR" dirty="0" err="1"/>
              <a:t>using</a:t>
            </a:r>
            <a:r>
              <a:rPr lang="pt-BR" dirty="0"/>
              <a:t> </a:t>
            </a:r>
            <a:r>
              <a:rPr lang="pt-BR" dirty="0" err="1"/>
              <a:t>bedside</a:t>
            </a:r>
            <a:r>
              <a:rPr lang="pt-BR" dirty="0"/>
              <a:t> </a:t>
            </a:r>
            <a:r>
              <a:rPr lang="pt-BR" dirty="0" err="1"/>
              <a:t>ultrasound</a:t>
            </a:r>
            <a:r>
              <a:rPr lang="pt-BR" dirty="0"/>
              <a:t>. </a:t>
            </a:r>
            <a:r>
              <a:rPr lang="pt-BR" i="1" dirty="0" err="1"/>
              <a:t>Can</a:t>
            </a:r>
            <a:r>
              <a:rPr lang="pt-BR" i="1" dirty="0"/>
              <a:t> J </a:t>
            </a:r>
            <a:r>
              <a:rPr lang="pt-BR" i="1" dirty="0" err="1"/>
              <a:t>Cardiol</a:t>
            </a:r>
            <a:r>
              <a:rPr lang="pt-BR" i="1" dirty="0"/>
              <a:t>. </a:t>
            </a:r>
            <a:r>
              <a:rPr lang="pt-BR" dirty="0"/>
              <a:t>2017;33(1):88–100. doi: 10.1016/j.cjca.2016.08.012. [</a:t>
            </a:r>
            <a:r>
              <a:rPr lang="pt-BR" u="sng" dirty="0" err="1">
                <a:hlinkClick r:id="rId21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2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3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26. </a:t>
            </a:r>
            <a:r>
              <a:rPr lang="pt-BR" dirty="0" err="1"/>
              <a:t>Damman</a:t>
            </a:r>
            <a:r>
              <a:rPr lang="pt-BR" dirty="0"/>
              <a:t> K, </a:t>
            </a:r>
            <a:r>
              <a:rPr lang="pt-BR" dirty="0" err="1"/>
              <a:t>Navis</a:t>
            </a:r>
            <a:r>
              <a:rPr lang="pt-BR" dirty="0"/>
              <a:t> G, </a:t>
            </a:r>
            <a:r>
              <a:rPr lang="pt-BR" dirty="0" err="1"/>
              <a:t>Smilde</a:t>
            </a:r>
            <a:r>
              <a:rPr lang="pt-BR" dirty="0"/>
              <a:t> TD, </a:t>
            </a:r>
            <a:r>
              <a:rPr lang="pt-BR" dirty="0" err="1"/>
              <a:t>Voors</a:t>
            </a:r>
            <a:r>
              <a:rPr lang="pt-BR" dirty="0"/>
              <a:t> AA, van der </a:t>
            </a:r>
            <a:r>
              <a:rPr lang="pt-BR" dirty="0" err="1"/>
              <a:t>Bij</a:t>
            </a:r>
            <a:r>
              <a:rPr lang="pt-BR" dirty="0"/>
              <a:t> W, van </a:t>
            </a:r>
            <a:r>
              <a:rPr lang="pt-BR" dirty="0" err="1"/>
              <a:t>Veldhuisen</a:t>
            </a:r>
            <a:r>
              <a:rPr lang="pt-BR" dirty="0"/>
              <a:t> DJ, et al. </a:t>
            </a:r>
            <a:r>
              <a:rPr lang="pt-BR" dirty="0" err="1"/>
              <a:t>Decreased</a:t>
            </a:r>
            <a:r>
              <a:rPr lang="pt-BR" dirty="0"/>
              <a:t> </a:t>
            </a:r>
            <a:r>
              <a:rPr lang="pt-BR" dirty="0" err="1"/>
              <a:t>cardiac</a:t>
            </a:r>
            <a:r>
              <a:rPr lang="pt-BR" dirty="0"/>
              <a:t> output, </a:t>
            </a:r>
            <a:r>
              <a:rPr lang="pt-BR" dirty="0" err="1"/>
              <a:t>venous</a:t>
            </a:r>
            <a:r>
              <a:rPr lang="pt-BR" dirty="0"/>
              <a:t> </a:t>
            </a:r>
            <a:r>
              <a:rPr lang="pt-BR" dirty="0" err="1"/>
              <a:t>congestion</a:t>
            </a:r>
            <a:r>
              <a:rPr lang="pt-BR" dirty="0"/>
              <a:t> and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association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renal </a:t>
            </a:r>
            <a:r>
              <a:rPr lang="pt-BR" dirty="0" err="1"/>
              <a:t>impairment</a:t>
            </a:r>
            <a:r>
              <a:rPr lang="pt-BR" dirty="0"/>
              <a:t> in </a:t>
            </a:r>
            <a:r>
              <a:rPr lang="pt-BR" dirty="0" err="1"/>
              <a:t>patients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cardiac</a:t>
            </a:r>
            <a:r>
              <a:rPr lang="pt-BR" dirty="0"/>
              <a:t> </a:t>
            </a:r>
            <a:r>
              <a:rPr lang="pt-BR" dirty="0" err="1"/>
              <a:t>dysfunction</a:t>
            </a:r>
            <a:r>
              <a:rPr lang="pt-BR" dirty="0"/>
              <a:t>. </a:t>
            </a:r>
            <a:r>
              <a:rPr lang="pt-BR" i="1" dirty="0" err="1"/>
              <a:t>Eur</a:t>
            </a:r>
            <a:r>
              <a:rPr lang="pt-BR" i="1" dirty="0"/>
              <a:t> J Heart </a:t>
            </a:r>
            <a:r>
              <a:rPr lang="pt-BR" i="1" dirty="0" err="1"/>
              <a:t>Fail</a:t>
            </a:r>
            <a:r>
              <a:rPr lang="pt-BR" i="1" dirty="0"/>
              <a:t>. </a:t>
            </a:r>
            <a:r>
              <a:rPr lang="pt-BR" dirty="0"/>
              <a:t>2007;9(9):872–878. doi: 10.1016/j.ejheart.2007.05.010. [</a:t>
            </a:r>
            <a:r>
              <a:rPr lang="pt-BR" u="sng" dirty="0" err="1">
                <a:hlinkClick r:id="rId24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5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6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27. Ranjit S, Natraj R, Kissoon N, </a:t>
            </a:r>
            <a:r>
              <a:rPr lang="pt-BR" dirty="0" err="1"/>
              <a:t>Thiagarajan</a:t>
            </a:r>
            <a:r>
              <a:rPr lang="pt-BR" dirty="0"/>
              <a:t> R, </a:t>
            </a:r>
            <a:r>
              <a:rPr lang="pt-BR" dirty="0" err="1"/>
              <a:t>Ramakrishnan</a:t>
            </a:r>
            <a:r>
              <a:rPr lang="pt-BR" dirty="0"/>
              <a:t> B, García MIM. </a:t>
            </a:r>
            <a:r>
              <a:rPr lang="pt-BR" dirty="0" err="1"/>
              <a:t>Variability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physiologic</a:t>
            </a:r>
            <a:r>
              <a:rPr lang="pt-BR" dirty="0"/>
              <a:t> response to </a:t>
            </a:r>
            <a:r>
              <a:rPr lang="pt-BR" dirty="0" err="1"/>
              <a:t>fluid</a:t>
            </a:r>
            <a:r>
              <a:rPr lang="pt-BR" dirty="0"/>
              <a:t> bolus in pediatric </a:t>
            </a:r>
            <a:r>
              <a:rPr lang="pt-BR" dirty="0" err="1"/>
              <a:t>patients</a:t>
            </a:r>
            <a:r>
              <a:rPr lang="pt-BR" dirty="0"/>
              <a:t> </a:t>
            </a:r>
            <a:r>
              <a:rPr lang="pt-BR" dirty="0" err="1"/>
              <a:t>following</a:t>
            </a:r>
            <a:r>
              <a:rPr lang="pt-BR" dirty="0"/>
              <a:t> </a:t>
            </a:r>
            <a:r>
              <a:rPr lang="pt-BR" dirty="0" err="1"/>
              <a:t>cardiac</a:t>
            </a:r>
            <a:r>
              <a:rPr lang="pt-BR" dirty="0"/>
              <a:t> </a:t>
            </a:r>
            <a:r>
              <a:rPr lang="pt-BR" dirty="0" err="1"/>
              <a:t>surgery</a:t>
            </a:r>
            <a:r>
              <a:rPr lang="pt-BR" dirty="0"/>
              <a:t>. </a:t>
            </a:r>
            <a:r>
              <a:rPr lang="pt-BR" i="1" dirty="0"/>
              <a:t>Crit Care Med. </a:t>
            </a:r>
            <a:r>
              <a:rPr lang="pt-BR" dirty="0"/>
              <a:t>2020;48(11):e1062–e1070. doi: 10.1097/CCM.0000000000004621. [</a:t>
            </a:r>
            <a:r>
              <a:rPr lang="pt-BR" u="sng" dirty="0" err="1">
                <a:hlinkClick r:id="rId27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28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29"/>
              </a:rPr>
              <a:t>Google Scholar</a:t>
            </a:r>
            <a:r>
              <a:rPr lang="pt-BR" dirty="0"/>
              <a:t>]</a:t>
            </a:r>
          </a:p>
          <a:p>
            <a:r>
              <a:rPr lang="pt-BR" dirty="0"/>
              <a:t>28. Mansfield RC, </a:t>
            </a:r>
            <a:r>
              <a:rPr lang="pt-BR" dirty="0" err="1"/>
              <a:t>Kaza</a:t>
            </a:r>
            <a:r>
              <a:rPr lang="pt-BR" dirty="0"/>
              <a:t> N, </a:t>
            </a:r>
            <a:r>
              <a:rPr lang="pt-BR" dirty="0" err="1"/>
              <a:t>Charalambous</a:t>
            </a:r>
            <a:r>
              <a:rPr lang="pt-BR" dirty="0"/>
              <a:t> A, </a:t>
            </a:r>
            <a:r>
              <a:rPr lang="pt-BR" dirty="0" err="1"/>
              <a:t>Milne</a:t>
            </a:r>
            <a:r>
              <a:rPr lang="pt-BR" dirty="0"/>
              <a:t> AC, </a:t>
            </a:r>
            <a:r>
              <a:rPr lang="pt-BR" dirty="0" err="1"/>
              <a:t>Sathiyamurthy</a:t>
            </a:r>
            <a:r>
              <a:rPr lang="pt-BR" dirty="0"/>
              <a:t> S, </a:t>
            </a:r>
            <a:r>
              <a:rPr lang="pt-BR" dirty="0" err="1"/>
              <a:t>Banerjee</a:t>
            </a:r>
            <a:r>
              <a:rPr lang="pt-BR" dirty="0"/>
              <a:t> J. </a:t>
            </a:r>
            <a:r>
              <a:rPr lang="pt-BR" dirty="0" err="1"/>
              <a:t>Cardiac</a:t>
            </a:r>
            <a:r>
              <a:rPr lang="pt-BR" dirty="0"/>
              <a:t> output </a:t>
            </a:r>
            <a:r>
              <a:rPr lang="pt-BR" dirty="0" err="1"/>
              <a:t>measurement</a:t>
            </a:r>
            <a:r>
              <a:rPr lang="pt-BR" dirty="0"/>
              <a:t> in </a:t>
            </a:r>
            <a:r>
              <a:rPr lang="pt-BR" dirty="0" err="1"/>
              <a:t>neonates</a:t>
            </a:r>
            <a:r>
              <a:rPr lang="pt-BR" dirty="0"/>
              <a:t> and </a:t>
            </a:r>
            <a:r>
              <a:rPr lang="pt-BR" dirty="0" err="1"/>
              <a:t>children</a:t>
            </a:r>
            <a:r>
              <a:rPr lang="pt-BR" dirty="0"/>
              <a:t> </a:t>
            </a:r>
            <a:r>
              <a:rPr lang="pt-BR" dirty="0" err="1"/>
              <a:t>using</a:t>
            </a:r>
            <a:r>
              <a:rPr lang="pt-BR" dirty="0"/>
              <a:t> </a:t>
            </a:r>
            <a:r>
              <a:rPr lang="pt-BR" dirty="0" err="1"/>
              <a:t>noninvasive</a:t>
            </a:r>
            <a:r>
              <a:rPr lang="pt-BR" dirty="0"/>
              <a:t> </a:t>
            </a:r>
            <a:r>
              <a:rPr lang="pt-BR" dirty="0" err="1"/>
              <a:t>electrical</a:t>
            </a:r>
            <a:r>
              <a:rPr lang="pt-BR" dirty="0"/>
              <a:t> </a:t>
            </a:r>
            <a:r>
              <a:rPr lang="pt-BR" dirty="0" err="1"/>
              <a:t>bioimpedance</a:t>
            </a:r>
            <a:r>
              <a:rPr lang="pt-BR" dirty="0"/>
              <a:t> </a:t>
            </a:r>
            <a:r>
              <a:rPr lang="pt-BR" dirty="0" err="1"/>
              <a:t>compared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standard </a:t>
            </a:r>
            <a:r>
              <a:rPr lang="pt-BR" dirty="0" err="1"/>
              <a:t>methods</a:t>
            </a:r>
            <a:r>
              <a:rPr lang="pt-BR" dirty="0"/>
              <a:t>: a </a:t>
            </a:r>
            <a:r>
              <a:rPr lang="pt-BR" dirty="0" err="1"/>
              <a:t>systematic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 and meta-</a:t>
            </a:r>
            <a:r>
              <a:rPr lang="pt-BR" dirty="0" err="1"/>
              <a:t>analysis</a:t>
            </a:r>
            <a:r>
              <a:rPr lang="pt-BR" dirty="0"/>
              <a:t>. </a:t>
            </a:r>
            <a:r>
              <a:rPr lang="pt-BR" i="1" dirty="0"/>
              <a:t>Crit Care Med. </a:t>
            </a:r>
            <a:r>
              <a:rPr lang="pt-BR" dirty="0"/>
              <a:t>2022;50(1):126–137. doi: 10.1097/CCM.0000000000005144. [</a:t>
            </a:r>
            <a:r>
              <a:rPr lang="pt-BR" u="sng" dirty="0" err="1">
                <a:hlinkClick r:id="rId30"/>
              </a:rPr>
              <a:t>PubMed</a:t>
            </a:r>
            <a:r>
              <a:rPr lang="pt-BR" dirty="0"/>
              <a:t>] [</a:t>
            </a:r>
            <a:r>
              <a:rPr lang="pt-BR" u="sng" dirty="0" err="1">
                <a:hlinkClick r:id="rId31"/>
              </a:rPr>
              <a:t>CrossRef</a:t>
            </a:r>
            <a:r>
              <a:rPr lang="pt-BR" dirty="0"/>
              <a:t>] [</a:t>
            </a:r>
            <a:r>
              <a:rPr lang="pt-BR" u="sng" dirty="0">
                <a:hlinkClick r:id="rId32"/>
              </a:rPr>
              <a:t>Google Scholar</a:t>
            </a:r>
            <a:r>
              <a:rPr lang="pt-BR" dirty="0"/>
              <a:t>]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947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96206" y="200593"/>
            <a:ext cx="6385169" cy="1241841"/>
          </a:xfrm>
        </p:spPr>
        <p:txBody>
          <a:bodyPr>
            <a:normAutofit fontScale="90000"/>
          </a:bodyPr>
          <a:lstStyle/>
          <a:p>
            <a:r>
              <a:rPr lang="pt-BR" sz="8800" b="1" dirty="0" smtClean="0"/>
              <a:t>OBRIGADO! </a:t>
            </a:r>
            <a:endParaRPr lang="pt-BR" sz="8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160" y="1281951"/>
            <a:ext cx="7905634" cy="527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97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undidade">
  <a:themeElements>
    <a:clrScheme name="Profundidade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Profundidade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undidad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TM04033923[[fn=Profundidade]]</Template>
  <TotalTime>598</TotalTime>
  <Words>832</Words>
  <Application>Microsoft Office PowerPoint</Application>
  <PresentationFormat>Personalizar</PresentationFormat>
  <Paragraphs>103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Profundidade</vt:lpstr>
      <vt:lpstr>Apresentação do PowerPoint</vt:lpstr>
      <vt:lpstr>Introdução</vt:lpstr>
      <vt:lpstr>Introdução</vt:lpstr>
      <vt:lpstr>Metodologia</vt:lpstr>
      <vt:lpstr>Apresentação do PowerPoint</vt:lpstr>
      <vt:lpstr>Apresentação do PowerPoint</vt:lpstr>
      <vt:lpstr>RESULTADOS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Discussão </vt:lpstr>
      <vt:lpstr>Discussão </vt:lpstr>
      <vt:lpstr>Discussão</vt:lpstr>
      <vt:lpstr>CONCLUSÕES</vt:lpstr>
      <vt:lpstr>RESUMO</vt:lpstr>
      <vt:lpstr>REFERÊNCIAS</vt:lpstr>
      <vt:lpstr>Apresentação do PowerPoint</vt:lpstr>
      <vt:lpstr>Apresentação do PowerPoint</vt:lpstr>
      <vt:lpstr>OBRIGADO!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Iago Silva</dc:creator>
  <cp:lastModifiedBy>Paulo Margotto</cp:lastModifiedBy>
  <cp:revision>26</cp:revision>
  <dcterms:created xsi:type="dcterms:W3CDTF">2023-09-06T03:04:24Z</dcterms:created>
  <dcterms:modified xsi:type="dcterms:W3CDTF">2023-09-14T17:48:30Z</dcterms:modified>
</cp:coreProperties>
</file>