
<file path=[Content_Types].xml><?xml version="1.0" encoding="utf-8"?>
<Types xmlns="http://schemas.openxmlformats.org/package/2006/content-types">
  <Default Extension="png" ContentType="image/pn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notesSlides/notesSlide39.xml" ContentType="application/vnd.openxmlformats-officedocument.presentationml.notesSlide+xml"/>
  <Override PartName="/ppt/notesSlides/notesSlide40.xml" ContentType="application/vnd.openxmlformats-officedocument.presentationml.notesSlide+xml"/>
  <Override PartName="/ppt/notesSlides/notesSlide41.xml" ContentType="application/vnd.openxmlformats-officedocument.presentationml.notesSlide+xml"/>
  <Override PartName="/ppt/notesSlides/notesSlide42.xml" ContentType="application/vnd.openxmlformats-officedocument.presentationml.notesSlide+xml"/>
  <Override PartName="/ppt/notesSlides/notesSlide43.xml" ContentType="application/vnd.openxmlformats-officedocument.presentationml.notesSlide+xml"/>
  <Override PartName="/ppt/notesSlides/notesSlide44.xml" ContentType="application/vnd.openxmlformats-officedocument.presentationml.notesSlide+xml"/>
  <Override PartName="/ppt/notesSlides/notesSlide45.xml" ContentType="application/vnd.openxmlformats-officedocument.presentationml.notesSlide+xml"/>
  <Override PartName="/ppt/notesSlides/notesSlide46.xml" ContentType="application/vnd.openxmlformats-officedocument.presentationml.notesSlide+xml"/>
  <Override PartName="/ppt/notesSlides/notesSlide47.xml" ContentType="application/vnd.openxmlformats-officedocument.presentationml.notesSlide+xml"/>
  <Override PartName="/ppt/notesSlides/notesSlide48.xml" ContentType="application/vnd.openxmlformats-officedocument.presentationml.notesSlide+xml"/>
  <Override PartName="/ppt/notesSlides/notesSlide49.xml" ContentType="application/vnd.openxmlformats-officedocument.presentationml.notesSlide+xml"/>
  <Override PartName="/ppt/notesSlides/notesSlide50.xml" ContentType="application/vnd.openxmlformats-officedocument.presentationml.notesSlide+xml"/>
  <Override PartName="/ppt/notesSlides/notesSlide5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59" r:id="rId1"/>
  </p:sldMasterIdLst>
  <p:notesMasterIdLst>
    <p:notesMasterId r:id="rId60"/>
  </p:notesMasterIdLst>
  <p:sldIdLst>
    <p:sldId id="256" r:id="rId2"/>
    <p:sldId id="287" r:id="rId3"/>
    <p:sldId id="291" r:id="rId4"/>
    <p:sldId id="292" r:id="rId5"/>
    <p:sldId id="293" r:id="rId6"/>
    <p:sldId id="294" r:id="rId7"/>
    <p:sldId id="295" r:id="rId8"/>
    <p:sldId id="296" r:id="rId9"/>
    <p:sldId id="297" r:id="rId10"/>
    <p:sldId id="298" r:id="rId11"/>
    <p:sldId id="299" r:id="rId12"/>
    <p:sldId id="300" r:id="rId13"/>
    <p:sldId id="301" r:id="rId14"/>
    <p:sldId id="303" r:id="rId15"/>
    <p:sldId id="302" r:id="rId16"/>
    <p:sldId id="306" r:id="rId17"/>
    <p:sldId id="305" r:id="rId18"/>
    <p:sldId id="307" r:id="rId19"/>
    <p:sldId id="304" r:id="rId20"/>
    <p:sldId id="290" r:id="rId21"/>
    <p:sldId id="257" r:id="rId22"/>
    <p:sldId id="258" r:id="rId23"/>
    <p:sldId id="259" r:id="rId24"/>
    <p:sldId id="260" r:id="rId25"/>
    <p:sldId id="261" r:id="rId26"/>
    <p:sldId id="262" r:id="rId27"/>
    <p:sldId id="263" r:id="rId28"/>
    <p:sldId id="264" r:id="rId29"/>
    <p:sldId id="265" r:id="rId30"/>
    <p:sldId id="266" r:id="rId31"/>
    <p:sldId id="267" r:id="rId32"/>
    <p:sldId id="268" r:id="rId33"/>
    <p:sldId id="269" r:id="rId34"/>
    <p:sldId id="270" r:id="rId35"/>
    <p:sldId id="271" r:id="rId36"/>
    <p:sldId id="272" r:id="rId37"/>
    <p:sldId id="273" r:id="rId38"/>
    <p:sldId id="274" r:id="rId39"/>
    <p:sldId id="275" r:id="rId40"/>
    <p:sldId id="276" r:id="rId41"/>
    <p:sldId id="277" r:id="rId42"/>
    <p:sldId id="278" r:id="rId43"/>
    <p:sldId id="279" r:id="rId44"/>
    <p:sldId id="280" r:id="rId45"/>
    <p:sldId id="281" r:id="rId46"/>
    <p:sldId id="282" r:id="rId47"/>
    <p:sldId id="283" r:id="rId48"/>
    <p:sldId id="284" r:id="rId49"/>
    <p:sldId id="308" r:id="rId50"/>
    <p:sldId id="285" r:id="rId51"/>
    <p:sldId id="309" r:id="rId52"/>
    <p:sldId id="310" r:id="rId53"/>
    <p:sldId id="311" r:id="rId54"/>
    <p:sldId id="312" r:id="rId55"/>
    <p:sldId id="313" r:id="rId56"/>
    <p:sldId id="314" r:id="rId57"/>
    <p:sldId id="315" r:id="rId58"/>
    <p:sldId id="286" r:id="rId59"/>
  </p:sldIdLst>
  <p:sldSz cx="9144000" cy="5143500" type="screen16x9"/>
  <p:notesSz cx="6858000" cy="9144000"/>
  <p:defaultTextStyle>
    <a:defPPr>
      <a:defRPr lang="pt-BR"/>
    </a:defPPr>
    <a:lvl1pPr algn="l" rtl="0" fontAlgn="base">
      <a:spcBef>
        <a:spcPct val="0"/>
      </a:spcBef>
      <a:spcAft>
        <a:spcPct val="0"/>
      </a:spcAft>
      <a:defRPr sz="1400" kern="1200">
        <a:solidFill>
          <a:srgbClr val="000000"/>
        </a:solidFill>
        <a:latin typeface="Arial" charset="0"/>
        <a:ea typeface="+mn-ea"/>
        <a:cs typeface="Arial" charset="0"/>
        <a:sym typeface="Arial" charset="0"/>
      </a:defRPr>
    </a:lvl1pPr>
    <a:lvl2pPr marL="457200" algn="l" rtl="0" fontAlgn="base">
      <a:spcBef>
        <a:spcPct val="0"/>
      </a:spcBef>
      <a:spcAft>
        <a:spcPct val="0"/>
      </a:spcAft>
      <a:defRPr sz="1400" kern="1200">
        <a:solidFill>
          <a:srgbClr val="000000"/>
        </a:solidFill>
        <a:latin typeface="Arial" charset="0"/>
        <a:ea typeface="+mn-ea"/>
        <a:cs typeface="Arial" charset="0"/>
        <a:sym typeface="Arial" charset="0"/>
      </a:defRPr>
    </a:lvl2pPr>
    <a:lvl3pPr marL="914400" algn="l" rtl="0" fontAlgn="base">
      <a:spcBef>
        <a:spcPct val="0"/>
      </a:spcBef>
      <a:spcAft>
        <a:spcPct val="0"/>
      </a:spcAft>
      <a:defRPr sz="1400" kern="1200">
        <a:solidFill>
          <a:srgbClr val="000000"/>
        </a:solidFill>
        <a:latin typeface="Arial" charset="0"/>
        <a:ea typeface="+mn-ea"/>
        <a:cs typeface="Arial" charset="0"/>
        <a:sym typeface="Arial" charset="0"/>
      </a:defRPr>
    </a:lvl3pPr>
    <a:lvl4pPr marL="1371600" algn="l" rtl="0" fontAlgn="base">
      <a:spcBef>
        <a:spcPct val="0"/>
      </a:spcBef>
      <a:spcAft>
        <a:spcPct val="0"/>
      </a:spcAft>
      <a:defRPr sz="1400" kern="1200">
        <a:solidFill>
          <a:srgbClr val="000000"/>
        </a:solidFill>
        <a:latin typeface="Arial" charset="0"/>
        <a:ea typeface="+mn-ea"/>
        <a:cs typeface="Arial" charset="0"/>
        <a:sym typeface="Arial" charset="0"/>
      </a:defRPr>
    </a:lvl4pPr>
    <a:lvl5pPr marL="1828800" algn="l" rtl="0" fontAlgn="base">
      <a:spcBef>
        <a:spcPct val="0"/>
      </a:spcBef>
      <a:spcAft>
        <a:spcPct val="0"/>
      </a:spcAft>
      <a:defRPr sz="1400" kern="1200">
        <a:solidFill>
          <a:srgbClr val="000000"/>
        </a:solidFill>
        <a:latin typeface="Arial" charset="0"/>
        <a:ea typeface="+mn-ea"/>
        <a:cs typeface="Arial" charset="0"/>
        <a:sym typeface="Arial" charset="0"/>
      </a:defRPr>
    </a:lvl5pPr>
    <a:lvl6pPr marL="2286000" algn="l" defTabSz="914400" rtl="0" eaLnBrk="1" latinLnBrk="0" hangingPunct="1">
      <a:defRPr sz="1400" kern="1200">
        <a:solidFill>
          <a:srgbClr val="000000"/>
        </a:solidFill>
        <a:latin typeface="Arial" charset="0"/>
        <a:ea typeface="+mn-ea"/>
        <a:cs typeface="Arial" charset="0"/>
        <a:sym typeface="Arial" charset="0"/>
      </a:defRPr>
    </a:lvl6pPr>
    <a:lvl7pPr marL="2743200" algn="l" defTabSz="914400" rtl="0" eaLnBrk="1" latinLnBrk="0" hangingPunct="1">
      <a:defRPr sz="1400" kern="1200">
        <a:solidFill>
          <a:srgbClr val="000000"/>
        </a:solidFill>
        <a:latin typeface="Arial" charset="0"/>
        <a:ea typeface="+mn-ea"/>
        <a:cs typeface="Arial" charset="0"/>
        <a:sym typeface="Arial" charset="0"/>
      </a:defRPr>
    </a:lvl7pPr>
    <a:lvl8pPr marL="3200400" algn="l" defTabSz="914400" rtl="0" eaLnBrk="1" latinLnBrk="0" hangingPunct="1">
      <a:defRPr sz="1400" kern="1200">
        <a:solidFill>
          <a:srgbClr val="000000"/>
        </a:solidFill>
        <a:latin typeface="Arial" charset="0"/>
        <a:ea typeface="+mn-ea"/>
        <a:cs typeface="Arial" charset="0"/>
        <a:sym typeface="Arial" charset="0"/>
      </a:defRPr>
    </a:lvl8pPr>
    <a:lvl9pPr marL="3657600" algn="l" defTabSz="914400" rtl="0" eaLnBrk="1" latinLnBrk="0" hangingPunct="1">
      <a:defRPr sz="1400" kern="1200">
        <a:solidFill>
          <a:srgbClr val="000000"/>
        </a:solidFill>
        <a:latin typeface="Arial" charset="0"/>
        <a:ea typeface="+mn-ea"/>
        <a:cs typeface="Arial" charset="0"/>
        <a:sym typeface="Arial" charset="0"/>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rgbClr val="FF0000"/>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00FF"/>
    <a:srgbClr val="0033CC"/>
    <a:srgbClr val="FF0000"/>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p:scale>
          <a:sx n="100" d="100"/>
          <a:sy n="100" d="100"/>
        </p:scale>
        <p:origin x="-946" y="-442"/>
      </p:cViewPr>
      <p:guideLst>
        <p:guide orient="horz" pos="162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theme" Target="theme/theme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ableStyles" Target="tableStyle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314" name="Google Shape;3;n"/>
          <p:cNvSpPr>
            <a:spLocks noGrp="1" noRot="1" noChangeAspect="1"/>
          </p:cNvSpPr>
          <p:nvPr>
            <p:ph type="sldImg" idx="2"/>
          </p:nvPr>
        </p:nvSpPr>
        <p:spPr bwMode="auto">
          <a:xfrm>
            <a:off x="381000" y="685800"/>
            <a:ext cx="6096000" cy="3429000"/>
          </a:xfrm>
          <a:custGeom>
            <a:avLst/>
            <a:gdLst>
              <a:gd name="T0" fmla="*/ 0 w 120000"/>
              <a:gd name="T1" fmla="*/ 0 h 120000"/>
              <a:gd name="T2" fmla="*/ 6096000 w 120000"/>
              <a:gd name="T3" fmla="*/ 0 h 120000"/>
              <a:gd name="T4" fmla="*/ 6096000 w 120000"/>
              <a:gd name="T5" fmla="*/ 3429000 h 120000"/>
              <a:gd name="T6" fmla="*/ 0 w 120000"/>
              <a:gd name="T7" fmla="*/ 3429000 h 120000"/>
              <a:gd name="T8" fmla="*/ 0 w 120000"/>
              <a:gd name="T9" fmla="*/ 0 h 120000"/>
              <a:gd name="T10" fmla="*/ 0 60000 65536"/>
              <a:gd name="T11" fmla="*/ 0 60000 65536"/>
              <a:gd name="T12" fmla="*/ 0 60000 65536"/>
              <a:gd name="T13" fmla="*/ 0 60000 65536"/>
              <a:gd name="T14" fmla="*/ 0 60000 65536"/>
              <a:gd name="T15" fmla="*/ 0 w 120000"/>
              <a:gd name="T16" fmla="*/ 0 h 120000"/>
              <a:gd name="T17" fmla="*/ 120000 w 120000"/>
              <a:gd name="T18" fmla="*/ 120000 h 120000"/>
            </a:gdLst>
            <a:ahLst/>
            <a:cxnLst>
              <a:cxn ang="T10">
                <a:pos x="T0" y="T1"/>
              </a:cxn>
              <a:cxn ang="T11">
                <a:pos x="T2" y="T3"/>
              </a:cxn>
              <a:cxn ang="T12">
                <a:pos x="T4" y="T5"/>
              </a:cxn>
              <a:cxn ang="T13">
                <a:pos x="T6" y="T7"/>
              </a:cxn>
              <a:cxn ang="T14">
                <a:pos x="T8" y="T9"/>
              </a:cxn>
            </a:cxnLst>
            <a:rect l="T15" t="T16" r="T17" b="T18"/>
            <a:pathLst>
              <a:path w="120000" h="120000" extrusionOk="0">
                <a:moveTo>
                  <a:pt x="0" y="0"/>
                </a:moveTo>
                <a:lnTo>
                  <a:pt x="120000" y="0"/>
                </a:lnTo>
                <a:lnTo>
                  <a:pt x="120000" y="120000"/>
                </a:lnTo>
                <a:lnTo>
                  <a:pt x="0" y="120000"/>
                </a:lnTo>
                <a:lnTo>
                  <a:pt x="0" y="0"/>
                </a:lnTo>
                <a:close/>
              </a:path>
            </a:pathLst>
          </a:custGeom>
          <a:noFill/>
          <a:ln w="9525" cap="flat" cmpd="sng">
            <a:solidFill>
              <a:srgbClr val="000000"/>
            </a:solidFill>
            <a:prstDash val="solid"/>
            <a:round/>
            <a:headEnd type="none" w="sm" len="sm"/>
            <a:tailEnd type="none" w="sm" len="sm"/>
          </a:ln>
        </p:spPr>
      </p:sp>
      <p:sp>
        <p:nvSpPr>
          <p:cNvPr id="13315" name="Google Shape;4;n"/>
          <p:cNvSpPr txBox="1">
            <a:spLocks noGrp="1"/>
          </p:cNvSpPr>
          <p:nvPr>
            <p:ph type="body" idx="1"/>
          </p:nvPr>
        </p:nvSpPr>
        <p:spPr bwMode="auto">
          <a:xfrm>
            <a:off x="685800" y="4343400"/>
            <a:ext cx="5486400" cy="41148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altLang="pt-BR" smtClean="0">
              <a:sym typeface="Arial" charset="0"/>
            </a:endParaRPr>
          </a:p>
        </p:txBody>
      </p:sp>
    </p:spTree>
    <p:extLst>
      <p:ext uri="{BB962C8B-B14F-4D97-AF65-F5344CB8AC3E}">
        <p14:creationId xmlns:p14="http://schemas.microsoft.com/office/powerpoint/2010/main" val="2312501562"/>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L="457200" indent="-2984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marL="742950" lvl="1" indent="-28575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marL="1143000" lvl="2"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marL="1600200" lvl="3"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marL="2057400" lvl="4" indent="-228600"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4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4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4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4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_rels/notesSlide44.xml.rels><?xml version="1.0" encoding="UTF-8" standalone="yes"?>
<Relationships xmlns="http://schemas.openxmlformats.org/package/2006/relationships"><Relationship Id="rId2" Type="http://schemas.openxmlformats.org/officeDocument/2006/relationships/slide" Target="../slides/slide44.xml"/><Relationship Id="rId1" Type="http://schemas.openxmlformats.org/officeDocument/2006/relationships/notesMaster" Target="../notesMasters/notesMaster1.xml"/></Relationships>
</file>

<file path=ppt/notesSlides/_rels/notesSlide45.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_rels/notesSlide46.xml.rels><?xml version="1.0" encoding="UTF-8" standalone="yes"?>
<Relationships xmlns="http://schemas.openxmlformats.org/package/2006/relationships"><Relationship Id="rId2" Type="http://schemas.openxmlformats.org/officeDocument/2006/relationships/slide" Target="../slides/slide46.xml"/><Relationship Id="rId1" Type="http://schemas.openxmlformats.org/officeDocument/2006/relationships/notesMaster" Target="../notesMasters/notesMaster1.xml"/></Relationships>
</file>

<file path=ppt/notesSlides/_rels/notesSlide47.xml.rels><?xml version="1.0" encoding="UTF-8" standalone="yes"?>
<Relationships xmlns="http://schemas.openxmlformats.org/package/2006/relationships"><Relationship Id="rId2" Type="http://schemas.openxmlformats.org/officeDocument/2006/relationships/slide" Target="../slides/slide47.xml"/><Relationship Id="rId1" Type="http://schemas.openxmlformats.org/officeDocument/2006/relationships/notesMaster" Target="../notesMasters/notesMaster1.xml"/></Relationships>
</file>

<file path=ppt/notesSlides/_rels/notesSlide48.xml.rels><?xml version="1.0" encoding="UTF-8" standalone="yes"?>
<Relationships xmlns="http://schemas.openxmlformats.org/package/2006/relationships"><Relationship Id="rId2" Type="http://schemas.openxmlformats.org/officeDocument/2006/relationships/slide" Target="../slides/slide48.xml"/><Relationship Id="rId1" Type="http://schemas.openxmlformats.org/officeDocument/2006/relationships/notesMaster" Target="../notesMasters/notesMaster1.xml"/></Relationships>
</file>

<file path=ppt/notesSlides/_rels/notesSlide49.xml.rels><?xml version="1.0" encoding="UTF-8" standalone="yes"?>
<Relationships xmlns="http://schemas.openxmlformats.org/package/2006/relationships"><Relationship Id="rId2" Type="http://schemas.openxmlformats.org/officeDocument/2006/relationships/slide" Target="../slides/slide49.xml"/><Relationship Id="rId1" Type="http://schemas.openxmlformats.org/officeDocument/2006/relationships/notesMaster" Target="../notesMasters/notesMaster1.xml"/></Relationships>
</file>

<file path=ppt/notesSlides/_rels/notesSlide50.xml.rels><?xml version="1.0" encoding="UTF-8" standalone="yes"?>
<Relationships xmlns="http://schemas.openxmlformats.org/package/2006/relationships"><Relationship Id="rId2" Type="http://schemas.openxmlformats.org/officeDocument/2006/relationships/slide" Target="../slides/slide50.xml"/><Relationship Id="rId1" Type="http://schemas.openxmlformats.org/officeDocument/2006/relationships/notesMaster" Target="../notesMasters/notesMaster1.xml"/></Relationships>
</file>

<file path=ppt/notesSlides/_rels/notesSlide51.xml.rels><?xml version="1.0" encoding="UTF-8" standalone="yes"?>
<Relationships xmlns="http://schemas.openxmlformats.org/package/2006/relationships"><Relationship Id="rId2" Type="http://schemas.openxmlformats.org/officeDocument/2006/relationships/slide" Target="../slides/slide58.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5361" name="Google Shape;51;g27b568447de_0_0:notes"/>
          <p:cNvSpPr>
            <a:spLocks noGrp="1" noRot="1" noChangeAspect="1" noTextEdit="1"/>
          </p:cNvSpPr>
          <p:nvPr>
            <p:ph type="sldImg" idx="2"/>
          </p:nvPr>
        </p:nvSpPr>
        <p:spPr>
          <a:ln>
            <a:headEnd/>
            <a:tailEnd/>
          </a:ln>
        </p:spPr>
      </p:sp>
      <p:sp>
        <p:nvSpPr>
          <p:cNvPr id="15362"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7409" name="Google Shape;51;g27b568447de_0_0:notes"/>
          <p:cNvSpPr>
            <a:spLocks noGrp="1" noRot="1" noChangeAspect="1" noTextEdit="1"/>
          </p:cNvSpPr>
          <p:nvPr>
            <p:ph type="sldImg" idx="2"/>
          </p:nvPr>
        </p:nvSpPr>
        <p:spPr>
          <a:ln>
            <a:headEnd/>
            <a:tailEnd/>
          </a:ln>
        </p:spPr>
      </p:sp>
      <p:sp>
        <p:nvSpPr>
          <p:cNvPr id="17410"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9457" name="Google Shape;51;g27b568447de_0_0:notes"/>
          <p:cNvSpPr>
            <a:spLocks noGrp="1" noRot="1" noChangeAspect="1" noTextEdit="1"/>
          </p:cNvSpPr>
          <p:nvPr>
            <p:ph type="sldImg" idx="2"/>
          </p:nvPr>
        </p:nvSpPr>
        <p:spPr>
          <a:ln>
            <a:headEnd/>
            <a:tailEnd/>
          </a:ln>
        </p:spPr>
      </p:sp>
      <p:sp>
        <p:nvSpPr>
          <p:cNvPr id="19458"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1505" name="Google Shape;51;g27b568447de_0_0:notes"/>
          <p:cNvSpPr>
            <a:spLocks noGrp="1" noRot="1" noChangeAspect="1" noTextEdit="1"/>
          </p:cNvSpPr>
          <p:nvPr>
            <p:ph type="sldImg" idx="2"/>
          </p:nvPr>
        </p:nvSpPr>
        <p:spPr>
          <a:ln>
            <a:headEnd/>
            <a:tailEnd/>
          </a:ln>
        </p:spPr>
      </p:sp>
      <p:sp>
        <p:nvSpPr>
          <p:cNvPr id="21506"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3553" name="Google Shape;51;g27b568447de_0_0:notes"/>
          <p:cNvSpPr>
            <a:spLocks noGrp="1" noRot="1" noChangeAspect="1" noTextEdit="1"/>
          </p:cNvSpPr>
          <p:nvPr>
            <p:ph type="sldImg" idx="2"/>
          </p:nvPr>
        </p:nvSpPr>
        <p:spPr>
          <a:ln>
            <a:headEnd/>
            <a:tailEnd/>
          </a:ln>
        </p:spPr>
      </p:sp>
      <p:sp>
        <p:nvSpPr>
          <p:cNvPr id="23554"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5601" name="Google Shape;51;g27b568447de_0_0:notes"/>
          <p:cNvSpPr>
            <a:spLocks noGrp="1" noRot="1" noChangeAspect="1" noTextEdit="1"/>
          </p:cNvSpPr>
          <p:nvPr>
            <p:ph type="sldImg" idx="2"/>
          </p:nvPr>
        </p:nvSpPr>
        <p:spPr>
          <a:ln>
            <a:headEnd/>
            <a:tailEnd/>
          </a:ln>
        </p:spPr>
      </p:sp>
      <p:sp>
        <p:nvSpPr>
          <p:cNvPr id="25602"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7649" name="Google Shape;51;g27b568447de_0_0:notes"/>
          <p:cNvSpPr>
            <a:spLocks noGrp="1" noRot="1" noChangeAspect="1" noTextEdit="1"/>
          </p:cNvSpPr>
          <p:nvPr>
            <p:ph type="sldImg" idx="2"/>
          </p:nvPr>
        </p:nvSpPr>
        <p:spPr>
          <a:ln>
            <a:headEnd/>
            <a:tailEnd/>
          </a:ln>
        </p:spPr>
      </p:sp>
      <p:sp>
        <p:nvSpPr>
          <p:cNvPr id="27650"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29697" name="Google Shape;51;g27b568447de_0_0:notes"/>
          <p:cNvSpPr>
            <a:spLocks noGrp="1" noRot="1" noChangeAspect="1" noTextEdit="1"/>
          </p:cNvSpPr>
          <p:nvPr>
            <p:ph type="sldImg" idx="2"/>
          </p:nvPr>
        </p:nvSpPr>
        <p:spPr>
          <a:ln>
            <a:headEnd/>
            <a:tailEnd/>
          </a:ln>
        </p:spPr>
      </p:sp>
      <p:sp>
        <p:nvSpPr>
          <p:cNvPr id="29698"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1745" name="Google Shape;51;g27b568447de_0_0:notes"/>
          <p:cNvSpPr>
            <a:spLocks noGrp="1" noRot="1" noChangeAspect="1" noTextEdit="1"/>
          </p:cNvSpPr>
          <p:nvPr>
            <p:ph type="sldImg" idx="2"/>
          </p:nvPr>
        </p:nvSpPr>
        <p:spPr>
          <a:ln>
            <a:headEnd/>
            <a:tailEnd/>
          </a:ln>
        </p:spPr>
      </p:sp>
      <p:sp>
        <p:nvSpPr>
          <p:cNvPr id="31746"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3793" name="Google Shape;51;g27b568447de_0_0:notes"/>
          <p:cNvSpPr>
            <a:spLocks noGrp="1" noRot="1" noChangeAspect="1" noTextEdit="1"/>
          </p:cNvSpPr>
          <p:nvPr>
            <p:ph type="sldImg" idx="2"/>
          </p:nvPr>
        </p:nvSpPr>
        <p:spPr>
          <a:ln>
            <a:headEnd/>
            <a:tailEnd/>
          </a:ln>
        </p:spPr>
      </p:sp>
      <p:sp>
        <p:nvSpPr>
          <p:cNvPr id="33794"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5841" name="Google Shape;51;g27b568447de_0_0:notes"/>
          <p:cNvSpPr>
            <a:spLocks noGrp="1" noRot="1" noChangeAspect="1" noTextEdit="1"/>
          </p:cNvSpPr>
          <p:nvPr>
            <p:ph type="sldImg" idx="2"/>
          </p:nvPr>
        </p:nvSpPr>
        <p:spPr>
          <a:ln>
            <a:headEnd/>
            <a:tailEnd/>
          </a:ln>
        </p:spPr>
      </p:sp>
      <p:sp>
        <p:nvSpPr>
          <p:cNvPr id="35842"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7889" name="Google Shape;51;g27b568447de_0_0:notes"/>
          <p:cNvSpPr>
            <a:spLocks noGrp="1" noRot="1" noChangeAspect="1" noTextEdit="1"/>
          </p:cNvSpPr>
          <p:nvPr>
            <p:ph type="sldImg" idx="2"/>
          </p:nvPr>
        </p:nvSpPr>
        <p:spPr>
          <a:ln>
            <a:headEnd/>
            <a:tailEnd/>
          </a:ln>
        </p:spPr>
      </p:sp>
      <p:sp>
        <p:nvSpPr>
          <p:cNvPr id="37890"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39937" name="Google Shape;51;g27b568447de_0_0:notes"/>
          <p:cNvSpPr>
            <a:spLocks noGrp="1" noRot="1" noChangeAspect="1" noTextEdit="1"/>
          </p:cNvSpPr>
          <p:nvPr>
            <p:ph type="sldImg" idx="2"/>
          </p:nvPr>
        </p:nvSpPr>
        <p:spPr>
          <a:ln>
            <a:headEnd/>
            <a:tailEnd/>
          </a:ln>
        </p:spPr>
      </p:sp>
      <p:sp>
        <p:nvSpPr>
          <p:cNvPr id="39938"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1985" name="Google Shape;51;g27b568447de_0_0:notes"/>
          <p:cNvSpPr>
            <a:spLocks noGrp="1" noRot="1" noChangeAspect="1" noTextEdit="1"/>
          </p:cNvSpPr>
          <p:nvPr>
            <p:ph type="sldImg" idx="2"/>
          </p:nvPr>
        </p:nvSpPr>
        <p:spPr>
          <a:ln>
            <a:headEnd/>
            <a:tailEnd/>
          </a:ln>
        </p:spPr>
      </p:sp>
      <p:sp>
        <p:nvSpPr>
          <p:cNvPr id="41986"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4033" name="Google Shape;51;g27b568447de_0_0:notes"/>
          <p:cNvSpPr>
            <a:spLocks noGrp="1" noRot="1" noChangeAspect="1" noTextEdit="1"/>
          </p:cNvSpPr>
          <p:nvPr>
            <p:ph type="sldImg" idx="2"/>
          </p:nvPr>
        </p:nvSpPr>
        <p:spPr>
          <a:ln>
            <a:headEnd/>
            <a:tailEnd/>
          </a:ln>
        </p:spPr>
      </p:sp>
      <p:sp>
        <p:nvSpPr>
          <p:cNvPr id="44034"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6081" name="Google Shape;51;g27b568447de_0_0:notes"/>
          <p:cNvSpPr>
            <a:spLocks noGrp="1" noRot="1" noChangeAspect="1" noTextEdit="1"/>
          </p:cNvSpPr>
          <p:nvPr>
            <p:ph type="sldImg" idx="2"/>
          </p:nvPr>
        </p:nvSpPr>
        <p:spPr>
          <a:ln>
            <a:headEnd/>
            <a:tailEnd/>
          </a:ln>
        </p:spPr>
      </p:sp>
      <p:sp>
        <p:nvSpPr>
          <p:cNvPr id="46082"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48129" name="Google Shape;51;g27b568447de_0_0:notes"/>
          <p:cNvSpPr>
            <a:spLocks noGrp="1" noRot="1" noChangeAspect="1" noTextEdit="1"/>
          </p:cNvSpPr>
          <p:nvPr>
            <p:ph type="sldImg" idx="2"/>
          </p:nvPr>
        </p:nvSpPr>
        <p:spPr>
          <a:ln>
            <a:headEnd/>
            <a:tailEnd/>
          </a:ln>
        </p:spPr>
      </p:sp>
      <p:sp>
        <p:nvSpPr>
          <p:cNvPr id="48130"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0177" name="Google Shape;51;g27b568447de_0_0:notes"/>
          <p:cNvSpPr>
            <a:spLocks noGrp="1" noRot="1" noChangeAspect="1" noTextEdit="1"/>
          </p:cNvSpPr>
          <p:nvPr>
            <p:ph type="sldImg" idx="2"/>
          </p:nvPr>
        </p:nvSpPr>
        <p:spPr>
          <a:ln>
            <a:headEnd/>
            <a:tailEnd/>
          </a:ln>
        </p:spPr>
      </p:sp>
      <p:sp>
        <p:nvSpPr>
          <p:cNvPr id="50178"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2225" name="Google Shape;51;g27b568447de_0_0:notes"/>
          <p:cNvSpPr>
            <a:spLocks noGrp="1" noRot="1" noChangeAspect="1" noTextEdit="1"/>
          </p:cNvSpPr>
          <p:nvPr>
            <p:ph type="sldImg" idx="2"/>
          </p:nvPr>
        </p:nvSpPr>
        <p:spPr>
          <a:ln>
            <a:headEnd/>
            <a:tailEnd/>
          </a:ln>
        </p:spPr>
      </p:sp>
      <p:sp>
        <p:nvSpPr>
          <p:cNvPr id="52226"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4273" name="Google Shape;51;g27b568447de_0_0:notes"/>
          <p:cNvSpPr>
            <a:spLocks noGrp="1" noRot="1" noChangeAspect="1" noTextEdit="1"/>
          </p:cNvSpPr>
          <p:nvPr>
            <p:ph type="sldImg" idx="2"/>
          </p:nvPr>
        </p:nvSpPr>
        <p:spPr>
          <a:ln>
            <a:headEnd/>
            <a:tailEnd/>
          </a:ln>
        </p:spPr>
      </p:sp>
      <p:sp>
        <p:nvSpPr>
          <p:cNvPr id="54274"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6321" name="Google Shape;57;g27b568447de_0_7:notes"/>
          <p:cNvSpPr>
            <a:spLocks noGrp="1" noRot="1" noChangeAspect="1" noTextEdit="1"/>
          </p:cNvSpPr>
          <p:nvPr>
            <p:ph type="sldImg" idx="2"/>
          </p:nvPr>
        </p:nvSpPr>
        <p:spPr>
          <a:ln>
            <a:headEnd/>
            <a:tailEnd/>
          </a:ln>
        </p:spPr>
      </p:sp>
      <p:sp>
        <p:nvSpPr>
          <p:cNvPr id="56322" name="Google Shape;58;g27b568447de_0_7: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58369" name="Google Shape;63;g27b568447de_0_13:notes"/>
          <p:cNvSpPr>
            <a:spLocks noGrp="1" noRot="1" noChangeAspect="1" noTextEdit="1"/>
          </p:cNvSpPr>
          <p:nvPr>
            <p:ph type="sldImg" idx="2"/>
          </p:nvPr>
        </p:nvSpPr>
        <p:spPr>
          <a:ln>
            <a:headEnd/>
            <a:tailEnd/>
          </a:ln>
        </p:spPr>
      </p:sp>
      <p:sp>
        <p:nvSpPr>
          <p:cNvPr id="58370" name="Google Shape;64;g27b568447de_0_13: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0417" name="Google Shape;69;g27b568447de_0_19:notes"/>
          <p:cNvSpPr>
            <a:spLocks noGrp="1" noRot="1" noChangeAspect="1" noTextEdit="1"/>
          </p:cNvSpPr>
          <p:nvPr>
            <p:ph type="sldImg" idx="2"/>
          </p:nvPr>
        </p:nvSpPr>
        <p:spPr>
          <a:ln>
            <a:headEnd/>
            <a:tailEnd/>
          </a:ln>
        </p:spPr>
      </p:sp>
      <p:sp>
        <p:nvSpPr>
          <p:cNvPr id="60418" name="Google Shape;70;g27b568447de_0_19: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2465" name="Google Shape;75;g27b568447de_0_25:notes"/>
          <p:cNvSpPr>
            <a:spLocks noGrp="1" noRot="1" noChangeAspect="1" noTextEdit="1"/>
          </p:cNvSpPr>
          <p:nvPr>
            <p:ph type="sldImg" idx="2"/>
          </p:nvPr>
        </p:nvSpPr>
        <p:spPr>
          <a:ln>
            <a:headEnd/>
            <a:tailEnd/>
          </a:ln>
        </p:spPr>
      </p:sp>
      <p:sp>
        <p:nvSpPr>
          <p:cNvPr id="62466" name="Google Shape;76;g27b568447de_0_25: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4513" name="Google Shape;81;g27b568447de_0_31:notes"/>
          <p:cNvSpPr>
            <a:spLocks noGrp="1" noRot="1" noChangeAspect="1" noTextEdit="1"/>
          </p:cNvSpPr>
          <p:nvPr>
            <p:ph type="sldImg" idx="2"/>
          </p:nvPr>
        </p:nvSpPr>
        <p:spPr>
          <a:ln>
            <a:headEnd/>
            <a:tailEnd/>
          </a:ln>
        </p:spPr>
      </p:sp>
      <p:sp>
        <p:nvSpPr>
          <p:cNvPr id="64514" name="Google Shape;82;g27b568447de_0_31: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6561" name="Google Shape;87;g27b568447de_0_37:notes"/>
          <p:cNvSpPr>
            <a:spLocks noGrp="1" noRot="1" noChangeAspect="1" noTextEdit="1"/>
          </p:cNvSpPr>
          <p:nvPr>
            <p:ph type="sldImg" idx="2"/>
          </p:nvPr>
        </p:nvSpPr>
        <p:spPr>
          <a:ln>
            <a:headEnd/>
            <a:tailEnd/>
          </a:ln>
        </p:spPr>
      </p:sp>
      <p:sp>
        <p:nvSpPr>
          <p:cNvPr id="66562" name="Google Shape;88;g27b568447de_0_37: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68609" name="Google Shape;93;g27b568447de_0_43:notes"/>
          <p:cNvSpPr>
            <a:spLocks noGrp="1" noRot="1" noChangeAspect="1" noTextEdit="1"/>
          </p:cNvSpPr>
          <p:nvPr>
            <p:ph type="sldImg" idx="2"/>
          </p:nvPr>
        </p:nvSpPr>
        <p:spPr>
          <a:ln>
            <a:headEnd/>
            <a:tailEnd/>
          </a:ln>
        </p:spPr>
      </p:sp>
      <p:sp>
        <p:nvSpPr>
          <p:cNvPr id="68610" name="Google Shape;94;g27b568447de_0_43: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0657" name="Google Shape;100;g27b568447de_0_52:notes"/>
          <p:cNvSpPr>
            <a:spLocks noGrp="1" noRot="1" noChangeAspect="1" noTextEdit="1"/>
          </p:cNvSpPr>
          <p:nvPr>
            <p:ph type="sldImg" idx="2"/>
          </p:nvPr>
        </p:nvSpPr>
        <p:spPr>
          <a:ln>
            <a:headEnd/>
            <a:tailEnd/>
          </a:ln>
        </p:spPr>
      </p:sp>
      <p:sp>
        <p:nvSpPr>
          <p:cNvPr id="70658" name="Google Shape;101;g27b568447de_0_52: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2705" name="Google Shape;106;g27b568447de_0_58:notes"/>
          <p:cNvSpPr>
            <a:spLocks noGrp="1" noRot="1" noChangeAspect="1" noTextEdit="1"/>
          </p:cNvSpPr>
          <p:nvPr>
            <p:ph type="sldImg" idx="2"/>
          </p:nvPr>
        </p:nvSpPr>
        <p:spPr>
          <a:ln>
            <a:headEnd/>
            <a:tailEnd/>
          </a:ln>
        </p:spPr>
      </p:sp>
      <p:sp>
        <p:nvSpPr>
          <p:cNvPr id="72706" name="Google Shape;107;g27b568447de_0_58: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4753" name="Google Shape;112;g27b568447de_0_66:notes"/>
          <p:cNvSpPr>
            <a:spLocks noGrp="1" noRot="1" noChangeAspect="1" noTextEdit="1"/>
          </p:cNvSpPr>
          <p:nvPr>
            <p:ph type="sldImg" idx="2"/>
          </p:nvPr>
        </p:nvSpPr>
        <p:spPr>
          <a:ln>
            <a:headEnd/>
            <a:tailEnd/>
          </a:ln>
        </p:spPr>
      </p:sp>
      <p:sp>
        <p:nvSpPr>
          <p:cNvPr id="74754" name="Google Shape;113;g27b568447de_0_66: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6801" name="Google Shape;118;g27b568447de_0_72:notes"/>
          <p:cNvSpPr>
            <a:spLocks noGrp="1" noRot="1" noChangeAspect="1" noTextEdit="1"/>
          </p:cNvSpPr>
          <p:nvPr>
            <p:ph type="sldImg" idx="2"/>
          </p:nvPr>
        </p:nvSpPr>
        <p:spPr>
          <a:ln>
            <a:headEnd/>
            <a:tailEnd/>
          </a:ln>
        </p:spPr>
      </p:sp>
      <p:sp>
        <p:nvSpPr>
          <p:cNvPr id="76802" name="Google Shape;119;g27b568447de_0_72: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78849" name="Google Shape;125;g27b568447de_0_86:notes"/>
          <p:cNvSpPr>
            <a:spLocks noGrp="1" noRot="1" noChangeAspect="1" noTextEdit="1"/>
          </p:cNvSpPr>
          <p:nvPr>
            <p:ph type="sldImg" idx="2"/>
          </p:nvPr>
        </p:nvSpPr>
        <p:spPr>
          <a:ln>
            <a:headEnd/>
            <a:tailEnd/>
          </a:ln>
        </p:spPr>
      </p:sp>
      <p:sp>
        <p:nvSpPr>
          <p:cNvPr id="78850" name="Google Shape;126;g27b568447de_0_86: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0897" name="Google Shape;131;g27b568447de_0_139:notes"/>
          <p:cNvSpPr>
            <a:spLocks noGrp="1" noRot="1" noChangeAspect="1" noTextEdit="1"/>
          </p:cNvSpPr>
          <p:nvPr>
            <p:ph type="sldImg" idx="2"/>
          </p:nvPr>
        </p:nvSpPr>
        <p:spPr>
          <a:ln>
            <a:headEnd/>
            <a:tailEnd/>
          </a:ln>
        </p:spPr>
      </p:sp>
      <p:sp>
        <p:nvSpPr>
          <p:cNvPr id="80898" name="Google Shape;132;g27b568447de_0_139: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2945" name="Google Shape;137;g27b568447de_0_151:notes"/>
          <p:cNvSpPr>
            <a:spLocks noGrp="1" noRot="1" noChangeAspect="1" noTextEdit="1"/>
          </p:cNvSpPr>
          <p:nvPr>
            <p:ph type="sldImg" idx="2"/>
          </p:nvPr>
        </p:nvSpPr>
        <p:spPr>
          <a:ln>
            <a:headEnd/>
            <a:tailEnd/>
          </a:ln>
        </p:spPr>
      </p:sp>
      <p:sp>
        <p:nvSpPr>
          <p:cNvPr id="82946" name="Google Shape;138;g27b568447de_0_151: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4993" name="Google Shape;143;g27b568447de_0_159:notes"/>
          <p:cNvSpPr>
            <a:spLocks noGrp="1" noRot="1" noChangeAspect="1" noTextEdit="1"/>
          </p:cNvSpPr>
          <p:nvPr>
            <p:ph type="sldImg" idx="2"/>
          </p:nvPr>
        </p:nvSpPr>
        <p:spPr>
          <a:ln>
            <a:headEnd/>
            <a:tailEnd/>
          </a:ln>
        </p:spPr>
      </p:sp>
      <p:sp>
        <p:nvSpPr>
          <p:cNvPr id="84994" name="Google Shape;144;g27b568447de_0_159: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7041" name="Google Shape;149;g27b568447de_0_164:notes"/>
          <p:cNvSpPr>
            <a:spLocks noGrp="1" noRot="1" noChangeAspect="1" noTextEdit="1"/>
          </p:cNvSpPr>
          <p:nvPr>
            <p:ph type="sldImg" idx="2"/>
          </p:nvPr>
        </p:nvSpPr>
        <p:spPr>
          <a:ln>
            <a:headEnd/>
            <a:tailEnd/>
          </a:ln>
        </p:spPr>
      </p:sp>
      <p:sp>
        <p:nvSpPr>
          <p:cNvPr id="87042" name="Google Shape;150;g27b568447de_0_164: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89089" name="Google Shape;155;g27b568447de_0_170:notes"/>
          <p:cNvSpPr>
            <a:spLocks noGrp="1" noRot="1" noChangeAspect="1" noTextEdit="1"/>
          </p:cNvSpPr>
          <p:nvPr>
            <p:ph type="sldImg" idx="2"/>
          </p:nvPr>
        </p:nvSpPr>
        <p:spPr>
          <a:ln>
            <a:headEnd/>
            <a:tailEnd/>
          </a:ln>
        </p:spPr>
      </p:sp>
      <p:sp>
        <p:nvSpPr>
          <p:cNvPr id="89090" name="Google Shape;156;g27b568447de_0_17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1137" name="Google Shape;161;g27b568447de_0_175:notes"/>
          <p:cNvSpPr>
            <a:spLocks noGrp="1" noRot="1" noChangeAspect="1" noTextEdit="1"/>
          </p:cNvSpPr>
          <p:nvPr>
            <p:ph type="sldImg" idx="2"/>
          </p:nvPr>
        </p:nvSpPr>
        <p:spPr>
          <a:ln>
            <a:headEnd/>
            <a:tailEnd/>
          </a:ln>
        </p:spPr>
      </p:sp>
      <p:sp>
        <p:nvSpPr>
          <p:cNvPr id="91138" name="Google Shape;162;g27b568447de_0_175: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3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3185" name="Google Shape;167;g27b568447de_0_181:notes"/>
          <p:cNvSpPr>
            <a:spLocks noGrp="1" noRot="1" noChangeAspect="1" noTextEdit="1"/>
          </p:cNvSpPr>
          <p:nvPr>
            <p:ph type="sldImg" idx="2"/>
          </p:nvPr>
        </p:nvSpPr>
        <p:spPr>
          <a:ln>
            <a:headEnd/>
            <a:tailEnd/>
          </a:ln>
        </p:spPr>
      </p:sp>
      <p:sp>
        <p:nvSpPr>
          <p:cNvPr id="93186" name="Google Shape;168;g27b568447de_0_181: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5233" name="Google Shape;173;g27b568447de_0_192:notes"/>
          <p:cNvSpPr>
            <a:spLocks noGrp="1" noRot="1" noChangeAspect="1" noTextEdit="1"/>
          </p:cNvSpPr>
          <p:nvPr>
            <p:ph type="sldImg" idx="2"/>
          </p:nvPr>
        </p:nvSpPr>
        <p:spPr>
          <a:ln>
            <a:headEnd/>
            <a:tailEnd/>
          </a:ln>
        </p:spPr>
      </p:sp>
      <p:sp>
        <p:nvSpPr>
          <p:cNvPr id="95234" name="Google Shape;174;g27b568447de_0_192: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7281" name="Google Shape;179;g27b568447de_0_199:notes"/>
          <p:cNvSpPr>
            <a:spLocks noGrp="1" noRot="1" noChangeAspect="1" noTextEdit="1"/>
          </p:cNvSpPr>
          <p:nvPr>
            <p:ph type="sldImg" idx="2"/>
          </p:nvPr>
        </p:nvSpPr>
        <p:spPr>
          <a:ln>
            <a:headEnd/>
            <a:tailEnd/>
          </a:ln>
        </p:spPr>
      </p:sp>
      <p:sp>
        <p:nvSpPr>
          <p:cNvPr id="97282" name="Google Shape;180;g27b568447de_0_199: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99329" name="Google Shape;185;g27b568447de_0_187:notes"/>
          <p:cNvSpPr>
            <a:spLocks noGrp="1" noRot="1" noChangeAspect="1" noTextEdit="1"/>
          </p:cNvSpPr>
          <p:nvPr>
            <p:ph type="sldImg" idx="2"/>
          </p:nvPr>
        </p:nvSpPr>
        <p:spPr>
          <a:ln>
            <a:headEnd/>
            <a:tailEnd/>
          </a:ln>
        </p:spPr>
      </p:sp>
      <p:sp>
        <p:nvSpPr>
          <p:cNvPr id="99330" name="Google Shape;186;g27b568447de_0_187: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1377" name="Google Shape;191;g27b568447de_0_205:notes"/>
          <p:cNvSpPr>
            <a:spLocks noGrp="1" noRot="1" noChangeAspect="1" noTextEdit="1"/>
          </p:cNvSpPr>
          <p:nvPr>
            <p:ph type="sldImg" idx="2"/>
          </p:nvPr>
        </p:nvSpPr>
        <p:spPr>
          <a:ln>
            <a:headEnd/>
            <a:tailEnd/>
          </a:ln>
        </p:spPr>
      </p:sp>
      <p:sp>
        <p:nvSpPr>
          <p:cNvPr id="101378" name="Google Shape;192;g27b568447de_0_205: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3425" name="Google Shape;197;g27b568447de_0_215:notes"/>
          <p:cNvSpPr>
            <a:spLocks noGrp="1" noRot="1" noChangeAspect="1" noTextEdit="1"/>
          </p:cNvSpPr>
          <p:nvPr>
            <p:ph type="sldImg" idx="2"/>
          </p:nvPr>
        </p:nvSpPr>
        <p:spPr>
          <a:ln>
            <a:headEnd/>
            <a:tailEnd/>
          </a:ln>
        </p:spPr>
      </p:sp>
      <p:sp>
        <p:nvSpPr>
          <p:cNvPr id="103426" name="Google Shape;198;g27b568447de_0_215: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5473" name="Google Shape;203;g27b568447de_0_210:notes"/>
          <p:cNvSpPr>
            <a:spLocks noGrp="1" noRot="1" noChangeAspect="1" noTextEdit="1"/>
          </p:cNvSpPr>
          <p:nvPr>
            <p:ph type="sldImg" idx="2"/>
          </p:nvPr>
        </p:nvSpPr>
        <p:spPr>
          <a:ln>
            <a:headEnd/>
            <a:tailEnd/>
          </a:ln>
        </p:spPr>
      </p:sp>
      <p:sp>
        <p:nvSpPr>
          <p:cNvPr id="105474" name="Google Shape;204;g27b568447de_0_21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7521" name="Google Shape;209;g27b568447de_0_232:notes"/>
          <p:cNvSpPr>
            <a:spLocks noGrp="1" noRot="1" noChangeAspect="1" noTextEdit="1"/>
          </p:cNvSpPr>
          <p:nvPr>
            <p:ph type="sldImg" idx="2"/>
          </p:nvPr>
        </p:nvSpPr>
        <p:spPr>
          <a:ln>
            <a:headEnd/>
            <a:tailEnd/>
          </a:ln>
        </p:spPr>
      </p:sp>
      <p:sp>
        <p:nvSpPr>
          <p:cNvPr id="107522" name="Google Shape;210;g27b568447de_0_232: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09569" name="Google Shape;215;g27b568447de_0_222:notes"/>
          <p:cNvSpPr>
            <a:spLocks noGrp="1" noRot="1" noChangeAspect="1" noTextEdit="1"/>
          </p:cNvSpPr>
          <p:nvPr>
            <p:ph type="sldImg" idx="2"/>
          </p:nvPr>
        </p:nvSpPr>
        <p:spPr>
          <a:ln>
            <a:headEnd/>
            <a:tailEnd/>
          </a:ln>
        </p:spPr>
      </p:sp>
      <p:sp>
        <p:nvSpPr>
          <p:cNvPr id="109570" name="Google Shape;216;g27b568447de_0_222: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1617" name="Google Shape;222;g27b568447de_0_227:notes"/>
          <p:cNvSpPr>
            <a:spLocks noGrp="1" noRot="1" noChangeAspect="1" noTextEdit="1"/>
          </p:cNvSpPr>
          <p:nvPr>
            <p:ph type="sldImg" idx="2"/>
          </p:nvPr>
        </p:nvSpPr>
        <p:spPr>
          <a:ln>
            <a:headEnd/>
            <a:tailEnd/>
          </a:ln>
        </p:spPr>
      </p:sp>
      <p:sp>
        <p:nvSpPr>
          <p:cNvPr id="111618" name="Google Shape;223;g27b568447de_0_227: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4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5713" name="Google Shape;51;g27b568447de_0_0:notes"/>
          <p:cNvSpPr>
            <a:spLocks noGrp="1" noRot="1" noChangeAspect="1" noTextEdit="1"/>
          </p:cNvSpPr>
          <p:nvPr>
            <p:ph type="sldImg" idx="2"/>
          </p:nvPr>
        </p:nvSpPr>
        <p:spPr>
          <a:ln>
            <a:headEnd/>
            <a:tailEnd/>
          </a:ln>
        </p:spPr>
      </p:sp>
      <p:sp>
        <p:nvSpPr>
          <p:cNvPr id="115714" name="Google Shape;52;g27b568447de_0_0: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5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3665" name="Google Shape;228;g27b568447de_0_244:notes"/>
          <p:cNvSpPr>
            <a:spLocks noGrp="1" noRot="1" noChangeAspect="1" noTextEdit="1"/>
          </p:cNvSpPr>
          <p:nvPr>
            <p:ph type="sldImg" idx="2"/>
          </p:nvPr>
        </p:nvSpPr>
        <p:spPr>
          <a:ln>
            <a:headEnd/>
            <a:tailEnd/>
          </a:ln>
        </p:spPr>
      </p:sp>
      <p:sp>
        <p:nvSpPr>
          <p:cNvPr id="113666" name="Google Shape;229;g27b568447de_0_244: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notesSlides/notesSlide5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
        <p:cNvGrpSpPr/>
        <p:nvPr/>
      </p:nvGrpSpPr>
      <p:grpSpPr>
        <a:xfrm>
          <a:off x="0" y="0"/>
          <a:ext cx="0" cy="0"/>
          <a:chOff x="0" y="0"/>
          <a:chExt cx="0" cy="0"/>
        </a:xfrm>
      </p:grpSpPr>
      <p:sp>
        <p:nvSpPr>
          <p:cNvPr id="117761" name="Google Shape;234;g27b568447de_0_249:notes"/>
          <p:cNvSpPr>
            <a:spLocks noGrp="1" noRot="1" noChangeAspect="1" noTextEdit="1"/>
          </p:cNvSpPr>
          <p:nvPr>
            <p:ph type="sldImg" idx="2"/>
          </p:nvPr>
        </p:nvSpPr>
        <p:spPr>
          <a:ln>
            <a:headEnd/>
            <a:tailEnd/>
          </a:ln>
        </p:spPr>
      </p:sp>
      <p:sp>
        <p:nvSpPr>
          <p:cNvPr id="117762" name="Google Shape;235;g27b568447de_0_249:notes"/>
          <p:cNvSpPr txBox="1">
            <a:spLocks noGrp="1"/>
          </p:cNvSpPr>
          <p:nvPr>
            <p:ph type="body" idx="1"/>
          </p:nvPr>
        </p:nvSpPr>
        <p:spPr/>
        <p:txBody>
          <a:bodyPr/>
          <a:lstStyle/>
          <a:p>
            <a:pPr marL="0" indent="0" eaLnBrk="1" hangingPunct="1">
              <a:buSzPts val="1100"/>
            </a:pPr>
            <a:endParaRPr lang="pt-BR" altLang="pt-BR" sz="1100" dirty="0" smtClean="0">
              <a:latin typeface="Arial" charset="0"/>
              <a:cs typeface="Arial" charset="0"/>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type="title">
  <p:cSld name="Title slide">
    <p:spTree>
      <p:nvGrpSpPr>
        <p:cNvPr id="1" name="Shape 9"/>
        <p:cNvGrpSpPr/>
        <p:nvPr/>
      </p:nvGrpSpPr>
      <p:grpSpPr>
        <a:xfrm>
          <a:off x="0" y="0"/>
          <a:ext cx="0" cy="0"/>
          <a:chOff x="0" y="0"/>
          <a:chExt cx="0" cy="0"/>
        </a:xfrm>
      </p:grpSpPr>
      <p:sp>
        <p:nvSpPr>
          <p:cNvPr id="10" name="Google Shape;10;p2"/>
          <p:cNvSpPr txBox="1">
            <a:spLocks noGrp="1"/>
          </p:cNvSpPr>
          <p:nvPr>
            <p:ph type="ctrTitle"/>
          </p:nvPr>
        </p:nvSpPr>
        <p:spPr>
          <a:xfrm>
            <a:off x="311708" y="744575"/>
            <a:ext cx="8520600" cy="2052600"/>
          </a:xfrm>
          <a:prstGeom prst="rect">
            <a:avLst/>
          </a:prstGeom>
        </p:spPr>
        <p:txBody>
          <a:bodyPr spcFirstLastPara="1" anchor="b">
            <a:normAutofit/>
          </a:bodyPr>
          <a:lstStyle>
            <a:lvl1pPr lvl="0" algn="ctr" rtl="0">
              <a:spcBef>
                <a:spcPts val="0"/>
              </a:spcBef>
              <a:spcAft>
                <a:spcPts val="0"/>
              </a:spcAft>
              <a:buSzPts val="5200"/>
              <a:buNone/>
              <a:defRPr sz="5200"/>
            </a:lvl1pPr>
            <a:lvl2pPr lvl="1" algn="ctr" rtl="0">
              <a:spcBef>
                <a:spcPts val="0"/>
              </a:spcBef>
              <a:spcAft>
                <a:spcPts val="0"/>
              </a:spcAft>
              <a:buSzPts val="5200"/>
              <a:buNone/>
              <a:defRPr sz="5200"/>
            </a:lvl2pPr>
            <a:lvl3pPr lvl="2" algn="ctr" rtl="0">
              <a:spcBef>
                <a:spcPts val="0"/>
              </a:spcBef>
              <a:spcAft>
                <a:spcPts val="0"/>
              </a:spcAft>
              <a:buSzPts val="5200"/>
              <a:buNone/>
              <a:defRPr sz="5200"/>
            </a:lvl3pPr>
            <a:lvl4pPr lvl="3" algn="ctr" rtl="0">
              <a:spcBef>
                <a:spcPts val="0"/>
              </a:spcBef>
              <a:spcAft>
                <a:spcPts val="0"/>
              </a:spcAft>
              <a:buSzPts val="5200"/>
              <a:buNone/>
              <a:defRPr sz="5200"/>
            </a:lvl4pPr>
            <a:lvl5pPr lvl="4" algn="ctr" rtl="0">
              <a:spcBef>
                <a:spcPts val="0"/>
              </a:spcBef>
              <a:spcAft>
                <a:spcPts val="0"/>
              </a:spcAft>
              <a:buSzPts val="5200"/>
              <a:buNone/>
              <a:defRPr sz="5200"/>
            </a:lvl5pPr>
            <a:lvl6pPr lvl="5" algn="ctr" rtl="0">
              <a:spcBef>
                <a:spcPts val="0"/>
              </a:spcBef>
              <a:spcAft>
                <a:spcPts val="0"/>
              </a:spcAft>
              <a:buSzPts val="5200"/>
              <a:buNone/>
              <a:defRPr sz="5200"/>
            </a:lvl6pPr>
            <a:lvl7pPr lvl="6" algn="ctr" rtl="0">
              <a:spcBef>
                <a:spcPts val="0"/>
              </a:spcBef>
              <a:spcAft>
                <a:spcPts val="0"/>
              </a:spcAft>
              <a:buSzPts val="5200"/>
              <a:buNone/>
              <a:defRPr sz="5200"/>
            </a:lvl7pPr>
            <a:lvl8pPr lvl="7" algn="ctr" rtl="0">
              <a:spcBef>
                <a:spcPts val="0"/>
              </a:spcBef>
              <a:spcAft>
                <a:spcPts val="0"/>
              </a:spcAft>
              <a:buSzPts val="5200"/>
              <a:buNone/>
              <a:defRPr sz="5200"/>
            </a:lvl8pPr>
            <a:lvl9pPr lvl="8" algn="ctr" rtl="0">
              <a:spcBef>
                <a:spcPts val="0"/>
              </a:spcBef>
              <a:spcAft>
                <a:spcPts val="0"/>
              </a:spcAft>
              <a:buSzPts val="5200"/>
              <a:buNone/>
              <a:defRPr sz="5200"/>
            </a:lvl9pPr>
          </a:lstStyle>
          <a:p>
            <a:endParaRPr/>
          </a:p>
        </p:txBody>
      </p:sp>
      <p:sp>
        <p:nvSpPr>
          <p:cNvPr id="11" name="Google Shape;11;p2"/>
          <p:cNvSpPr txBox="1">
            <a:spLocks noGrp="1"/>
          </p:cNvSpPr>
          <p:nvPr>
            <p:ph type="subTitle" idx="1"/>
          </p:nvPr>
        </p:nvSpPr>
        <p:spPr>
          <a:xfrm>
            <a:off x="311700" y="2834125"/>
            <a:ext cx="8520600" cy="792600"/>
          </a:xfrm>
          <a:prstGeom prst="rect">
            <a:avLst/>
          </a:prstGeom>
        </p:spPr>
        <p:txBody>
          <a:bodyPr spcFirstLastPara="1">
            <a:normAutofit/>
          </a:bodyPr>
          <a:lstStyle>
            <a:lvl1pPr lvl="0" algn="ctr" rtl="0">
              <a:lnSpc>
                <a:spcPct val="100000"/>
              </a:lnSpc>
              <a:spcBef>
                <a:spcPts val="0"/>
              </a:spcBef>
              <a:spcAft>
                <a:spcPts val="0"/>
              </a:spcAft>
              <a:buSzPts val="2800"/>
              <a:buNone/>
              <a:defRPr sz="2800"/>
            </a:lvl1pPr>
            <a:lvl2pPr lvl="1" algn="ctr" rtl="0">
              <a:lnSpc>
                <a:spcPct val="100000"/>
              </a:lnSpc>
              <a:spcBef>
                <a:spcPts val="0"/>
              </a:spcBef>
              <a:spcAft>
                <a:spcPts val="0"/>
              </a:spcAft>
              <a:buSzPts val="2800"/>
              <a:buNone/>
              <a:defRPr sz="2800"/>
            </a:lvl2pPr>
            <a:lvl3pPr lvl="2" algn="ctr" rtl="0">
              <a:lnSpc>
                <a:spcPct val="100000"/>
              </a:lnSpc>
              <a:spcBef>
                <a:spcPts val="0"/>
              </a:spcBef>
              <a:spcAft>
                <a:spcPts val="0"/>
              </a:spcAft>
              <a:buSzPts val="2800"/>
              <a:buNone/>
              <a:defRPr sz="2800"/>
            </a:lvl3pPr>
            <a:lvl4pPr lvl="3" algn="ctr" rtl="0">
              <a:lnSpc>
                <a:spcPct val="100000"/>
              </a:lnSpc>
              <a:spcBef>
                <a:spcPts val="0"/>
              </a:spcBef>
              <a:spcAft>
                <a:spcPts val="0"/>
              </a:spcAft>
              <a:buSzPts val="2800"/>
              <a:buNone/>
              <a:defRPr sz="2800"/>
            </a:lvl4pPr>
            <a:lvl5pPr lvl="4" algn="ctr" rtl="0">
              <a:lnSpc>
                <a:spcPct val="100000"/>
              </a:lnSpc>
              <a:spcBef>
                <a:spcPts val="0"/>
              </a:spcBef>
              <a:spcAft>
                <a:spcPts val="0"/>
              </a:spcAft>
              <a:buSzPts val="2800"/>
              <a:buNone/>
              <a:defRPr sz="2800"/>
            </a:lvl5pPr>
            <a:lvl6pPr lvl="5" algn="ctr" rtl="0">
              <a:lnSpc>
                <a:spcPct val="100000"/>
              </a:lnSpc>
              <a:spcBef>
                <a:spcPts val="0"/>
              </a:spcBef>
              <a:spcAft>
                <a:spcPts val="0"/>
              </a:spcAft>
              <a:buSzPts val="2800"/>
              <a:buNone/>
              <a:defRPr sz="2800"/>
            </a:lvl6pPr>
            <a:lvl7pPr lvl="6" algn="ctr" rtl="0">
              <a:lnSpc>
                <a:spcPct val="100000"/>
              </a:lnSpc>
              <a:spcBef>
                <a:spcPts val="0"/>
              </a:spcBef>
              <a:spcAft>
                <a:spcPts val="0"/>
              </a:spcAft>
              <a:buSzPts val="2800"/>
              <a:buNone/>
              <a:defRPr sz="2800"/>
            </a:lvl7pPr>
            <a:lvl8pPr lvl="7" algn="ctr" rtl="0">
              <a:lnSpc>
                <a:spcPct val="100000"/>
              </a:lnSpc>
              <a:spcBef>
                <a:spcPts val="0"/>
              </a:spcBef>
              <a:spcAft>
                <a:spcPts val="0"/>
              </a:spcAft>
              <a:buSzPts val="2800"/>
              <a:buNone/>
              <a:defRPr sz="2800"/>
            </a:lvl8pPr>
            <a:lvl9pPr lvl="8" algn="ctr" rtl="0">
              <a:lnSpc>
                <a:spcPct val="100000"/>
              </a:lnSpc>
              <a:spcBef>
                <a:spcPts val="0"/>
              </a:spcBef>
              <a:spcAft>
                <a:spcPts val="0"/>
              </a:spcAft>
              <a:buSzPts val="2800"/>
              <a:buNone/>
              <a:defRPr sz="2800"/>
            </a:lvl9pPr>
          </a:lstStyle>
          <a:p>
            <a:endParaRPr/>
          </a:p>
        </p:txBody>
      </p:sp>
      <p:sp>
        <p:nvSpPr>
          <p:cNvPr id="4" name="Google Shape;8;p1"/>
          <p:cNvSpPr txBox="1">
            <a:spLocks noGrp="1"/>
          </p:cNvSpPr>
          <p:nvPr>
            <p:ph type="sldNum" idx="13"/>
          </p:nvPr>
        </p:nvSpPr>
        <p:spPr>
          <a:ln/>
        </p:spPr>
        <p:txBody>
          <a:bodyPr/>
          <a:lstStyle>
            <a:lvl1pPr>
              <a:defRPr/>
            </a:lvl1pPr>
          </a:lstStyle>
          <a:p>
            <a:pPr>
              <a:defRPr/>
            </a:pPr>
            <a:fld id="{A572EAD6-C6CF-4CF1-9098-AE52D7928F41}" type="slidenum">
              <a:rPr lang="pt-BR" altLang="pt-BR"/>
              <a:pPr>
                <a:defRPr/>
              </a:pPr>
              <a:t>‹nº›</a:t>
            </a:fld>
            <a:endParaRPr lang="pt-BR" altLang="pt-BR"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Section header" type="secHead">
  <p:cSld name="Section header">
    <p:spTree>
      <p:nvGrpSpPr>
        <p:cNvPr id="1" name="Shape 13"/>
        <p:cNvGrpSpPr/>
        <p:nvPr/>
      </p:nvGrpSpPr>
      <p:grpSpPr>
        <a:xfrm>
          <a:off x="0" y="0"/>
          <a:ext cx="0" cy="0"/>
          <a:chOff x="0" y="0"/>
          <a:chExt cx="0" cy="0"/>
        </a:xfrm>
      </p:grpSpPr>
      <p:sp>
        <p:nvSpPr>
          <p:cNvPr id="14" name="Google Shape;14;p3"/>
          <p:cNvSpPr txBox="1">
            <a:spLocks noGrp="1"/>
          </p:cNvSpPr>
          <p:nvPr>
            <p:ph type="title"/>
          </p:nvPr>
        </p:nvSpPr>
        <p:spPr>
          <a:xfrm>
            <a:off x="311700" y="2150850"/>
            <a:ext cx="8520600" cy="841800"/>
          </a:xfrm>
          <a:prstGeom prst="rect">
            <a:avLst/>
          </a:prstGeom>
        </p:spPr>
        <p:txBody>
          <a:bodyPr spcFirstLastPara="1" anchor="ctr">
            <a:normAutofit/>
          </a:bodyPr>
          <a:lstStyle>
            <a:lvl1pPr lvl="0" algn="ctr" rtl="0">
              <a:spcBef>
                <a:spcPts val="0"/>
              </a:spcBef>
              <a:spcAft>
                <a:spcPts val="0"/>
              </a:spcAft>
              <a:buSzPts val="3600"/>
              <a:buNone/>
              <a:defRPr sz="3600"/>
            </a:lvl1pPr>
            <a:lvl2pPr lvl="1" algn="ctr" rtl="0">
              <a:spcBef>
                <a:spcPts val="0"/>
              </a:spcBef>
              <a:spcAft>
                <a:spcPts val="0"/>
              </a:spcAft>
              <a:buSzPts val="3600"/>
              <a:buNone/>
              <a:defRPr sz="3600"/>
            </a:lvl2pPr>
            <a:lvl3pPr lvl="2" algn="ctr" rtl="0">
              <a:spcBef>
                <a:spcPts val="0"/>
              </a:spcBef>
              <a:spcAft>
                <a:spcPts val="0"/>
              </a:spcAft>
              <a:buSzPts val="3600"/>
              <a:buNone/>
              <a:defRPr sz="3600"/>
            </a:lvl3pPr>
            <a:lvl4pPr lvl="3" algn="ctr" rtl="0">
              <a:spcBef>
                <a:spcPts val="0"/>
              </a:spcBef>
              <a:spcAft>
                <a:spcPts val="0"/>
              </a:spcAft>
              <a:buSzPts val="3600"/>
              <a:buNone/>
              <a:defRPr sz="3600"/>
            </a:lvl4pPr>
            <a:lvl5pPr lvl="4" algn="ctr" rtl="0">
              <a:spcBef>
                <a:spcPts val="0"/>
              </a:spcBef>
              <a:spcAft>
                <a:spcPts val="0"/>
              </a:spcAft>
              <a:buSzPts val="3600"/>
              <a:buNone/>
              <a:defRPr sz="3600"/>
            </a:lvl5pPr>
            <a:lvl6pPr lvl="5" algn="ctr" rtl="0">
              <a:spcBef>
                <a:spcPts val="0"/>
              </a:spcBef>
              <a:spcAft>
                <a:spcPts val="0"/>
              </a:spcAft>
              <a:buSzPts val="3600"/>
              <a:buNone/>
              <a:defRPr sz="3600"/>
            </a:lvl6pPr>
            <a:lvl7pPr lvl="6" algn="ctr" rtl="0">
              <a:spcBef>
                <a:spcPts val="0"/>
              </a:spcBef>
              <a:spcAft>
                <a:spcPts val="0"/>
              </a:spcAft>
              <a:buSzPts val="3600"/>
              <a:buNone/>
              <a:defRPr sz="3600"/>
            </a:lvl7pPr>
            <a:lvl8pPr lvl="7" algn="ctr" rtl="0">
              <a:spcBef>
                <a:spcPts val="0"/>
              </a:spcBef>
              <a:spcAft>
                <a:spcPts val="0"/>
              </a:spcAft>
              <a:buSzPts val="3600"/>
              <a:buNone/>
              <a:defRPr sz="3600"/>
            </a:lvl8pPr>
            <a:lvl9pPr lvl="8" algn="ctr" rtl="0">
              <a:spcBef>
                <a:spcPts val="0"/>
              </a:spcBef>
              <a:spcAft>
                <a:spcPts val="0"/>
              </a:spcAft>
              <a:buSzPts val="3600"/>
              <a:buNone/>
              <a:defRPr sz="3600"/>
            </a:lvl9pPr>
          </a:lstStyle>
          <a:p>
            <a:endParaRPr/>
          </a:p>
        </p:txBody>
      </p:sp>
      <p:sp>
        <p:nvSpPr>
          <p:cNvPr id="3" name="Google Shape;8;p1"/>
          <p:cNvSpPr txBox="1">
            <a:spLocks noGrp="1"/>
          </p:cNvSpPr>
          <p:nvPr>
            <p:ph type="sldNum" idx="13"/>
          </p:nvPr>
        </p:nvSpPr>
        <p:spPr>
          <a:ln/>
        </p:spPr>
        <p:txBody>
          <a:bodyPr/>
          <a:lstStyle>
            <a:lvl1pPr>
              <a:defRPr/>
            </a:lvl1pPr>
          </a:lstStyle>
          <a:p>
            <a:pPr>
              <a:defRPr/>
            </a:pPr>
            <a:fld id="{02FCF3CA-E092-4961-B876-EFC74F651AB8}" type="slidenum">
              <a:rPr lang="pt-BR" altLang="pt-BR"/>
              <a:pPr>
                <a:defRPr/>
              </a:pPr>
              <a:t>‹nº›</a:t>
            </a:fld>
            <a:endParaRPr lang="pt-BR" altLang="pt-BR"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body" type="tx">
  <p:cSld name="Title and body">
    <p:spTree>
      <p:nvGrpSpPr>
        <p:cNvPr id="1" name="Shape 16"/>
        <p:cNvGrpSpPr/>
        <p:nvPr/>
      </p:nvGrpSpPr>
      <p:grpSpPr>
        <a:xfrm>
          <a:off x="0" y="0"/>
          <a:ext cx="0" cy="0"/>
          <a:chOff x="0" y="0"/>
          <a:chExt cx="0" cy="0"/>
        </a:xfrm>
      </p:grpSpPr>
      <p:sp>
        <p:nvSpPr>
          <p:cNvPr id="17" name="Google Shape;17;p4"/>
          <p:cNvSpPr txBox="1">
            <a:spLocks noGrp="1"/>
          </p:cNvSpPr>
          <p:nvPr>
            <p:ph type="title"/>
          </p:nvPr>
        </p:nvSpPr>
        <p:spPr>
          <a:xfrm>
            <a:off x="311700" y="445025"/>
            <a:ext cx="8520600" cy="572700"/>
          </a:xfrm>
          <a:prstGeom prst="rect">
            <a:avLst/>
          </a:prstGeom>
        </p:spPr>
        <p:txBody>
          <a:bodyPr spcFirstLastPara="1">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18" name="Google Shape;18;p4"/>
          <p:cNvSpPr txBox="1">
            <a:spLocks noGrp="1"/>
          </p:cNvSpPr>
          <p:nvPr>
            <p:ph type="body" idx="1"/>
          </p:nvPr>
        </p:nvSpPr>
        <p:spPr>
          <a:xfrm>
            <a:off x="311700" y="1152475"/>
            <a:ext cx="8520600" cy="3416400"/>
          </a:xfrm>
          <a:prstGeom prst="rect">
            <a:avLst/>
          </a:prstGeom>
        </p:spPr>
        <p:txBody>
          <a:bodyPr spcFirstLastPara="1">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pPr>
              <a:defRPr/>
            </a:pPr>
            <a:fld id="{FE1AB853-29BB-4C71-A740-C839079B1C8F}" type="slidenum">
              <a:rPr lang="pt-BR" altLang="pt-BR"/>
              <a:pPr>
                <a:defRPr/>
              </a:pPr>
              <a:t>‹nº›</a:t>
            </a:fld>
            <a:endParaRPr lang="pt-BR" altLang="pt-BR"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Title and two columns" type="twoColTx">
  <p:cSld name="Title and two columns">
    <p:spTree>
      <p:nvGrpSpPr>
        <p:cNvPr id="1" name="Shape 20"/>
        <p:cNvGrpSpPr/>
        <p:nvPr/>
      </p:nvGrpSpPr>
      <p:grpSpPr>
        <a:xfrm>
          <a:off x="0" y="0"/>
          <a:ext cx="0" cy="0"/>
          <a:chOff x="0" y="0"/>
          <a:chExt cx="0" cy="0"/>
        </a:xfrm>
      </p:grpSpPr>
      <p:sp>
        <p:nvSpPr>
          <p:cNvPr id="21" name="Google Shape;21;p5"/>
          <p:cNvSpPr txBox="1">
            <a:spLocks noGrp="1"/>
          </p:cNvSpPr>
          <p:nvPr>
            <p:ph type="title"/>
          </p:nvPr>
        </p:nvSpPr>
        <p:spPr>
          <a:xfrm>
            <a:off x="311700" y="445025"/>
            <a:ext cx="8520600" cy="572700"/>
          </a:xfrm>
          <a:prstGeom prst="rect">
            <a:avLst/>
          </a:prstGeom>
        </p:spPr>
        <p:txBody>
          <a:bodyPr spcFirstLastPara="1">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22" name="Google Shape;22;p5"/>
          <p:cNvSpPr txBox="1">
            <a:spLocks noGrp="1"/>
          </p:cNvSpPr>
          <p:nvPr>
            <p:ph type="body" idx="1"/>
          </p:nvPr>
        </p:nvSpPr>
        <p:spPr>
          <a:xfrm>
            <a:off x="311700" y="1152475"/>
            <a:ext cx="3999900" cy="3416400"/>
          </a:xfrm>
          <a:prstGeom prst="rect">
            <a:avLst/>
          </a:prstGeom>
        </p:spPr>
        <p:txBody>
          <a:bodyPr spcFirstLastPara="1">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23" name="Google Shape;23;p5"/>
          <p:cNvSpPr txBox="1">
            <a:spLocks noGrp="1"/>
          </p:cNvSpPr>
          <p:nvPr>
            <p:ph type="body" idx="2"/>
          </p:nvPr>
        </p:nvSpPr>
        <p:spPr>
          <a:xfrm>
            <a:off x="4832400" y="1152475"/>
            <a:ext cx="3999900" cy="3416400"/>
          </a:xfrm>
          <a:prstGeom prst="rect">
            <a:avLst/>
          </a:prstGeom>
        </p:spPr>
        <p:txBody>
          <a:bodyPr spcFirstLastPara="1">
            <a:normAutofit/>
          </a:bodyPr>
          <a:lstStyle>
            <a:lvl1pPr marL="457200" lvl="0" indent="-317500" rtl="0">
              <a:spcBef>
                <a:spcPts val="0"/>
              </a:spcBef>
              <a:spcAft>
                <a:spcPts val="0"/>
              </a:spcAft>
              <a:buSzPts val="1400"/>
              <a:buChar char="●"/>
              <a:defRPr sz="14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5" name="Google Shape;8;p1"/>
          <p:cNvSpPr txBox="1">
            <a:spLocks noGrp="1"/>
          </p:cNvSpPr>
          <p:nvPr>
            <p:ph type="sldNum" idx="13"/>
          </p:nvPr>
        </p:nvSpPr>
        <p:spPr>
          <a:ln/>
        </p:spPr>
        <p:txBody>
          <a:bodyPr/>
          <a:lstStyle>
            <a:lvl1pPr>
              <a:defRPr/>
            </a:lvl1pPr>
          </a:lstStyle>
          <a:p>
            <a:pPr>
              <a:defRPr/>
            </a:pPr>
            <a:fld id="{D017DA66-E723-47CF-B847-FDBBA30EFD17}" type="slidenum">
              <a:rPr lang="pt-BR" altLang="pt-BR"/>
              <a:pPr>
                <a:defRPr/>
              </a:pPr>
              <a:t>‹nº›</a:t>
            </a:fld>
            <a:endParaRPr lang="pt-BR" altLang="pt-BR"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itle only" type="titleOnly">
  <p:cSld name="Title only">
    <p:spTree>
      <p:nvGrpSpPr>
        <p:cNvPr id="1" name="Shape 25"/>
        <p:cNvGrpSpPr/>
        <p:nvPr/>
      </p:nvGrpSpPr>
      <p:grpSpPr>
        <a:xfrm>
          <a:off x="0" y="0"/>
          <a:ext cx="0" cy="0"/>
          <a:chOff x="0" y="0"/>
          <a:chExt cx="0" cy="0"/>
        </a:xfrm>
      </p:grpSpPr>
      <p:sp>
        <p:nvSpPr>
          <p:cNvPr id="26" name="Google Shape;26;p6"/>
          <p:cNvSpPr txBox="1">
            <a:spLocks noGrp="1"/>
          </p:cNvSpPr>
          <p:nvPr>
            <p:ph type="title"/>
          </p:nvPr>
        </p:nvSpPr>
        <p:spPr>
          <a:xfrm>
            <a:off x="311700" y="445025"/>
            <a:ext cx="8520600" cy="572700"/>
          </a:xfrm>
          <a:prstGeom prst="rect">
            <a:avLst/>
          </a:prstGeom>
        </p:spPr>
        <p:txBody>
          <a:bodyPr spcFirstLastPara="1">
            <a:normAutofit/>
          </a:bodyPr>
          <a:lstStyle>
            <a:lvl1pPr lvl="0" rtl="0">
              <a:spcBef>
                <a:spcPts val="0"/>
              </a:spcBef>
              <a:spcAft>
                <a:spcPts val="0"/>
              </a:spcAft>
              <a:buSzPts val="28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a:endParaRPr/>
          </a:p>
        </p:txBody>
      </p:sp>
      <p:sp>
        <p:nvSpPr>
          <p:cNvPr id="3" name="Google Shape;8;p1"/>
          <p:cNvSpPr txBox="1">
            <a:spLocks noGrp="1"/>
          </p:cNvSpPr>
          <p:nvPr>
            <p:ph type="sldNum" idx="13"/>
          </p:nvPr>
        </p:nvSpPr>
        <p:spPr>
          <a:ln/>
        </p:spPr>
        <p:txBody>
          <a:bodyPr/>
          <a:lstStyle>
            <a:lvl1pPr>
              <a:defRPr/>
            </a:lvl1pPr>
          </a:lstStyle>
          <a:p>
            <a:pPr>
              <a:defRPr/>
            </a:pPr>
            <a:fld id="{912CA1B1-0478-485C-9E73-0AD3AD746BD4}" type="slidenum">
              <a:rPr lang="pt-BR" altLang="pt-BR"/>
              <a:pPr>
                <a:defRPr/>
              </a:pPr>
              <a:t>‹nº›</a:t>
            </a:fld>
            <a:endParaRPr lang="pt-BR" altLang="pt-BR"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One column text">
  <p:cSld name="One column text">
    <p:spTree>
      <p:nvGrpSpPr>
        <p:cNvPr id="1" name="Shape 28"/>
        <p:cNvGrpSpPr/>
        <p:nvPr/>
      </p:nvGrpSpPr>
      <p:grpSpPr>
        <a:xfrm>
          <a:off x="0" y="0"/>
          <a:ext cx="0" cy="0"/>
          <a:chOff x="0" y="0"/>
          <a:chExt cx="0" cy="0"/>
        </a:xfrm>
      </p:grpSpPr>
      <p:sp>
        <p:nvSpPr>
          <p:cNvPr id="29" name="Google Shape;29;p7"/>
          <p:cNvSpPr txBox="1">
            <a:spLocks noGrp="1"/>
          </p:cNvSpPr>
          <p:nvPr>
            <p:ph type="title"/>
          </p:nvPr>
        </p:nvSpPr>
        <p:spPr>
          <a:xfrm>
            <a:off x="311700" y="555600"/>
            <a:ext cx="2808000" cy="755700"/>
          </a:xfrm>
          <a:prstGeom prst="rect">
            <a:avLst/>
          </a:prstGeom>
        </p:spPr>
        <p:txBody>
          <a:bodyPr spcFirstLastPara="1" anchor="b">
            <a:normAutofit/>
          </a:bodyPr>
          <a:lstStyle>
            <a:lvl1pPr lvl="0" rtl="0">
              <a:spcBef>
                <a:spcPts val="0"/>
              </a:spcBef>
              <a:spcAft>
                <a:spcPts val="0"/>
              </a:spcAft>
              <a:buSzPts val="2400"/>
              <a:buNone/>
              <a:defRPr sz="2400"/>
            </a:lvl1pPr>
            <a:lvl2pPr lvl="1" rtl="0">
              <a:spcBef>
                <a:spcPts val="0"/>
              </a:spcBef>
              <a:spcAft>
                <a:spcPts val="0"/>
              </a:spcAft>
              <a:buSzPts val="2400"/>
              <a:buNone/>
              <a:defRPr sz="2400"/>
            </a:lvl2pPr>
            <a:lvl3pPr lvl="2" rtl="0">
              <a:spcBef>
                <a:spcPts val="0"/>
              </a:spcBef>
              <a:spcAft>
                <a:spcPts val="0"/>
              </a:spcAft>
              <a:buSzPts val="2400"/>
              <a:buNone/>
              <a:defRPr sz="2400"/>
            </a:lvl3pPr>
            <a:lvl4pPr lvl="3" rtl="0">
              <a:spcBef>
                <a:spcPts val="0"/>
              </a:spcBef>
              <a:spcAft>
                <a:spcPts val="0"/>
              </a:spcAft>
              <a:buSzPts val="2400"/>
              <a:buNone/>
              <a:defRPr sz="2400"/>
            </a:lvl4pPr>
            <a:lvl5pPr lvl="4" rtl="0">
              <a:spcBef>
                <a:spcPts val="0"/>
              </a:spcBef>
              <a:spcAft>
                <a:spcPts val="0"/>
              </a:spcAft>
              <a:buSzPts val="2400"/>
              <a:buNone/>
              <a:defRPr sz="2400"/>
            </a:lvl5pPr>
            <a:lvl6pPr lvl="5" rtl="0">
              <a:spcBef>
                <a:spcPts val="0"/>
              </a:spcBef>
              <a:spcAft>
                <a:spcPts val="0"/>
              </a:spcAft>
              <a:buSzPts val="2400"/>
              <a:buNone/>
              <a:defRPr sz="2400"/>
            </a:lvl6pPr>
            <a:lvl7pPr lvl="6" rtl="0">
              <a:spcBef>
                <a:spcPts val="0"/>
              </a:spcBef>
              <a:spcAft>
                <a:spcPts val="0"/>
              </a:spcAft>
              <a:buSzPts val="2400"/>
              <a:buNone/>
              <a:defRPr sz="2400"/>
            </a:lvl7pPr>
            <a:lvl8pPr lvl="7" rtl="0">
              <a:spcBef>
                <a:spcPts val="0"/>
              </a:spcBef>
              <a:spcAft>
                <a:spcPts val="0"/>
              </a:spcAft>
              <a:buSzPts val="2400"/>
              <a:buNone/>
              <a:defRPr sz="2400"/>
            </a:lvl8pPr>
            <a:lvl9pPr lvl="8" rtl="0">
              <a:spcBef>
                <a:spcPts val="0"/>
              </a:spcBef>
              <a:spcAft>
                <a:spcPts val="0"/>
              </a:spcAft>
              <a:buSzPts val="2400"/>
              <a:buNone/>
              <a:defRPr sz="2400"/>
            </a:lvl9pPr>
          </a:lstStyle>
          <a:p>
            <a:endParaRPr/>
          </a:p>
        </p:txBody>
      </p:sp>
      <p:sp>
        <p:nvSpPr>
          <p:cNvPr id="30" name="Google Shape;30;p7"/>
          <p:cNvSpPr txBox="1">
            <a:spLocks noGrp="1"/>
          </p:cNvSpPr>
          <p:nvPr>
            <p:ph type="body" idx="1"/>
          </p:nvPr>
        </p:nvSpPr>
        <p:spPr>
          <a:xfrm>
            <a:off x="311700" y="1389600"/>
            <a:ext cx="2808000" cy="3179400"/>
          </a:xfrm>
          <a:prstGeom prst="rect">
            <a:avLst/>
          </a:prstGeom>
        </p:spPr>
        <p:txBody>
          <a:bodyPr spcFirstLastPara="1">
            <a:normAutofit/>
          </a:bodyPr>
          <a:lstStyle>
            <a:lvl1pPr marL="457200" lvl="0" indent="-304800" rtl="0">
              <a:spcBef>
                <a:spcPts val="0"/>
              </a:spcBef>
              <a:spcAft>
                <a:spcPts val="0"/>
              </a:spcAft>
              <a:buSzPts val="1200"/>
              <a:buChar char="●"/>
              <a:defRPr sz="1200"/>
            </a:lvl1pPr>
            <a:lvl2pPr marL="914400" lvl="1" indent="-304800" rtl="0">
              <a:spcBef>
                <a:spcPts val="0"/>
              </a:spcBef>
              <a:spcAft>
                <a:spcPts val="0"/>
              </a:spcAft>
              <a:buSzPts val="1200"/>
              <a:buChar char="○"/>
              <a:defRPr sz="1200"/>
            </a:lvl2pPr>
            <a:lvl3pPr marL="1371600" lvl="2" indent="-304800" rtl="0">
              <a:spcBef>
                <a:spcPts val="0"/>
              </a:spcBef>
              <a:spcAft>
                <a:spcPts val="0"/>
              </a:spcAft>
              <a:buSzPts val="1200"/>
              <a:buChar char="■"/>
              <a:defRPr sz="1200"/>
            </a:lvl3pPr>
            <a:lvl4pPr marL="1828800" lvl="3" indent="-304800" rtl="0">
              <a:spcBef>
                <a:spcPts val="0"/>
              </a:spcBef>
              <a:spcAft>
                <a:spcPts val="0"/>
              </a:spcAft>
              <a:buSzPts val="1200"/>
              <a:buChar char="●"/>
              <a:defRPr sz="1200"/>
            </a:lvl4pPr>
            <a:lvl5pPr marL="2286000" lvl="4" indent="-304800" rtl="0">
              <a:spcBef>
                <a:spcPts val="0"/>
              </a:spcBef>
              <a:spcAft>
                <a:spcPts val="0"/>
              </a:spcAft>
              <a:buSzPts val="1200"/>
              <a:buChar char="○"/>
              <a:defRPr sz="1200"/>
            </a:lvl5pPr>
            <a:lvl6pPr marL="2743200" lvl="5" indent="-304800" rtl="0">
              <a:spcBef>
                <a:spcPts val="0"/>
              </a:spcBef>
              <a:spcAft>
                <a:spcPts val="0"/>
              </a:spcAft>
              <a:buSzPts val="1200"/>
              <a:buChar char="■"/>
              <a:defRPr sz="1200"/>
            </a:lvl6pPr>
            <a:lvl7pPr marL="3200400" lvl="6" indent="-304800" rtl="0">
              <a:spcBef>
                <a:spcPts val="0"/>
              </a:spcBef>
              <a:spcAft>
                <a:spcPts val="0"/>
              </a:spcAft>
              <a:buSzPts val="1200"/>
              <a:buChar char="●"/>
              <a:defRPr sz="1200"/>
            </a:lvl7pPr>
            <a:lvl8pPr marL="3657600" lvl="7" indent="-304800" rtl="0">
              <a:spcBef>
                <a:spcPts val="0"/>
              </a:spcBef>
              <a:spcAft>
                <a:spcPts val="0"/>
              </a:spcAft>
              <a:buSzPts val="1200"/>
              <a:buChar char="○"/>
              <a:defRPr sz="1200"/>
            </a:lvl8pPr>
            <a:lvl9pPr marL="4114800" lvl="8" indent="-304800" rtl="0">
              <a:spcBef>
                <a:spcPts val="0"/>
              </a:spcBef>
              <a:spcAft>
                <a:spcPts val="0"/>
              </a:spcAft>
              <a:buSzPts val="1200"/>
              <a:buChar char="■"/>
              <a:defRPr sz="1200"/>
            </a:lvl9pPr>
          </a:lstStyle>
          <a:p>
            <a:endParaRPr/>
          </a:p>
        </p:txBody>
      </p:sp>
      <p:sp>
        <p:nvSpPr>
          <p:cNvPr id="4" name="Google Shape;8;p1"/>
          <p:cNvSpPr txBox="1">
            <a:spLocks noGrp="1"/>
          </p:cNvSpPr>
          <p:nvPr>
            <p:ph type="sldNum" idx="13"/>
          </p:nvPr>
        </p:nvSpPr>
        <p:spPr>
          <a:ln/>
        </p:spPr>
        <p:txBody>
          <a:bodyPr/>
          <a:lstStyle>
            <a:lvl1pPr>
              <a:defRPr/>
            </a:lvl1pPr>
          </a:lstStyle>
          <a:p>
            <a:pPr>
              <a:defRPr/>
            </a:pPr>
            <a:fld id="{8BF421F0-4C46-4877-B3DE-F8066DE3C5A9}" type="slidenum">
              <a:rPr lang="pt-BR" altLang="pt-BR"/>
              <a:pPr>
                <a:defRPr/>
              </a:pPr>
              <a:t>‹nº›</a:t>
            </a:fld>
            <a:endParaRPr lang="pt-BR" altLang="pt-BR"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Main point">
  <p:cSld name="Main point">
    <p:spTree>
      <p:nvGrpSpPr>
        <p:cNvPr id="1" name="Shape 32"/>
        <p:cNvGrpSpPr/>
        <p:nvPr/>
      </p:nvGrpSpPr>
      <p:grpSpPr>
        <a:xfrm>
          <a:off x="0" y="0"/>
          <a:ext cx="0" cy="0"/>
          <a:chOff x="0" y="0"/>
          <a:chExt cx="0" cy="0"/>
        </a:xfrm>
      </p:grpSpPr>
      <p:sp>
        <p:nvSpPr>
          <p:cNvPr id="33" name="Google Shape;33;p8"/>
          <p:cNvSpPr txBox="1">
            <a:spLocks noGrp="1"/>
          </p:cNvSpPr>
          <p:nvPr>
            <p:ph type="title"/>
          </p:nvPr>
        </p:nvSpPr>
        <p:spPr>
          <a:xfrm>
            <a:off x="490250" y="450150"/>
            <a:ext cx="6367800" cy="4090800"/>
          </a:xfrm>
          <a:prstGeom prst="rect">
            <a:avLst/>
          </a:prstGeom>
        </p:spPr>
        <p:txBody>
          <a:bodyPr spcFirstLastPara="1" anchor="ctr">
            <a:normAutofit/>
          </a:bodyPr>
          <a:lstStyle>
            <a:lvl1pPr lvl="0" rtl="0">
              <a:spcBef>
                <a:spcPts val="0"/>
              </a:spcBef>
              <a:spcAft>
                <a:spcPts val="0"/>
              </a:spcAft>
              <a:buSzPts val="4800"/>
              <a:buNone/>
              <a:defRPr sz="4800"/>
            </a:lvl1pPr>
            <a:lvl2pPr lvl="1" rtl="0">
              <a:spcBef>
                <a:spcPts val="0"/>
              </a:spcBef>
              <a:spcAft>
                <a:spcPts val="0"/>
              </a:spcAft>
              <a:buSzPts val="4800"/>
              <a:buNone/>
              <a:defRPr sz="4800"/>
            </a:lvl2pPr>
            <a:lvl3pPr lvl="2" rtl="0">
              <a:spcBef>
                <a:spcPts val="0"/>
              </a:spcBef>
              <a:spcAft>
                <a:spcPts val="0"/>
              </a:spcAft>
              <a:buSzPts val="4800"/>
              <a:buNone/>
              <a:defRPr sz="4800"/>
            </a:lvl3pPr>
            <a:lvl4pPr lvl="3" rtl="0">
              <a:spcBef>
                <a:spcPts val="0"/>
              </a:spcBef>
              <a:spcAft>
                <a:spcPts val="0"/>
              </a:spcAft>
              <a:buSzPts val="4800"/>
              <a:buNone/>
              <a:defRPr sz="4800"/>
            </a:lvl4pPr>
            <a:lvl5pPr lvl="4" rtl="0">
              <a:spcBef>
                <a:spcPts val="0"/>
              </a:spcBef>
              <a:spcAft>
                <a:spcPts val="0"/>
              </a:spcAft>
              <a:buSzPts val="4800"/>
              <a:buNone/>
              <a:defRPr sz="4800"/>
            </a:lvl5pPr>
            <a:lvl6pPr lvl="5" rtl="0">
              <a:spcBef>
                <a:spcPts val="0"/>
              </a:spcBef>
              <a:spcAft>
                <a:spcPts val="0"/>
              </a:spcAft>
              <a:buSzPts val="4800"/>
              <a:buNone/>
              <a:defRPr sz="4800"/>
            </a:lvl6pPr>
            <a:lvl7pPr lvl="6" rtl="0">
              <a:spcBef>
                <a:spcPts val="0"/>
              </a:spcBef>
              <a:spcAft>
                <a:spcPts val="0"/>
              </a:spcAft>
              <a:buSzPts val="4800"/>
              <a:buNone/>
              <a:defRPr sz="4800"/>
            </a:lvl7pPr>
            <a:lvl8pPr lvl="7" rtl="0">
              <a:spcBef>
                <a:spcPts val="0"/>
              </a:spcBef>
              <a:spcAft>
                <a:spcPts val="0"/>
              </a:spcAft>
              <a:buSzPts val="4800"/>
              <a:buNone/>
              <a:defRPr sz="4800"/>
            </a:lvl8pPr>
            <a:lvl9pPr lvl="8" rtl="0">
              <a:spcBef>
                <a:spcPts val="0"/>
              </a:spcBef>
              <a:spcAft>
                <a:spcPts val="0"/>
              </a:spcAft>
              <a:buSzPts val="4800"/>
              <a:buNone/>
              <a:defRPr sz="4800"/>
            </a:lvl9pPr>
          </a:lstStyle>
          <a:p>
            <a:endParaRPr/>
          </a:p>
        </p:txBody>
      </p:sp>
      <p:sp>
        <p:nvSpPr>
          <p:cNvPr id="3" name="Google Shape;8;p1"/>
          <p:cNvSpPr txBox="1">
            <a:spLocks noGrp="1"/>
          </p:cNvSpPr>
          <p:nvPr>
            <p:ph type="sldNum" idx="13"/>
          </p:nvPr>
        </p:nvSpPr>
        <p:spPr>
          <a:ln/>
        </p:spPr>
        <p:txBody>
          <a:bodyPr/>
          <a:lstStyle>
            <a:lvl1pPr>
              <a:defRPr/>
            </a:lvl1pPr>
          </a:lstStyle>
          <a:p>
            <a:pPr>
              <a:defRPr/>
            </a:pPr>
            <a:fld id="{78AE66AC-394D-46BC-8C72-2315C2354C2C}" type="slidenum">
              <a:rPr lang="pt-BR" altLang="pt-BR"/>
              <a:pPr>
                <a:defRPr/>
              </a:pPr>
              <a:t>‹nº›</a:t>
            </a:fld>
            <a:endParaRPr lang="pt-BR" altLang="pt-BR"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Section title and description">
  <p:cSld name="Section title and description">
    <p:spTree>
      <p:nvGrpSpPr>
        <p:cNvPr id="1" name="Shape 35"/>
        <p:cNvGrpSpPr/>
        <p:nvPr/>
      </p:nvGrpSpPr>
      <p:grpSpPr>
        <a:xfrm>
          <a:off x="0" y="0"/>
          <a:ext cx="0" cy="0"/>
          <a:chOff x="0" y="0"/>
          <a:chExt cx="0" cy="0"/>
        </a:xfrm>
      </p:grpSpPr>
      <p:sp>
        <p:nvSpPr>
          <p:cNvPr id="5" name="Google Shape;36;p9"/>
          <p:cNvSpPr>
            <a:spLocks noChangeArrowheads="1"/>
          </p:cNvSpPr>
          <p:nvPr/>
        </p:nvSpPr>
        <p:spPr bwMode="auto">
          <a:xfrm>
            <a:off x="4572000" y="0"/>
            <a:ext cx="4572000" cy="5143500"/>
          </a:xfrm>
          <a:prstGeom prst="rect">
            <a:avLst/>
          </a:prstGeom>
          <a:solidFill>
            <a:schemeClr val="tx2"/>
          </a:solidFill>
          <a:ln>
            <a:noFill/>
          </a:ln>
          <a:extLst/>
        </p:spPr>
        <p:txBody>
          <a:bodyPr lIns="91425" tIns="91425" rIns="91425" bIns="91425" anchor="ctr"/>
          <a:lstStyle>
            <a:lvl1pPr eaLnBrk="0" hangingPunct="0">
              <a:buClr>
                <a:srgbClr val="000000"/>
              </a:buClr>
              <a:buFont typeface="Arial" charset="0"/>
              <a:defRPr sz="1400">
                <a:solidFill>
                  <a:srgbClr val="000000"/>
                </a:solidFill>
                <a:latin typeface="Arial" charset="0"/>
                <a:cs typeface="Arial" charset="0"/>
                <a:sym typeface="Arial" charset="0"/>
              </a:defRPr>
            </a:lvl1pPr>
            <a:lvl2pPr marL="742950" indent="-285750" eaLnBrk="0" hangingPunct="0">
              <a:buClr>
                <a:srgbClr val="000000"/>
              </a:buClr>
              <a:buFont typeface="Arial" charset="0"/>
              <a:defRPr sz="1400">
                <a:solidFill>
                  <a:srgbClr val="000000"/>
                </a:solidFill>
                <a:latin typeface="Arial" charset="0"/>
                <a:cs typeface="Arial" charset="0"/>
                <a:sym typeface="Arial" charset="0"/>
              </a:defRPr>
            </a:lvl2pPr>
            <a:lvl3pPr marL="1143000" indent="-228600" eaLnBrk="0" hangingPunct="0">
              <a:buClr>
                <a:srgbClr val="000000"/>
              </a:buClr>
              <a:buFont typeface="Arial" charset="0"/>
              <a:defRPr sz="1400">
                <a:solidFill>
                  <a:srgbClr val="000000"/>
                </a:solidFill>
                <a:latin typeface="Arial" charset="0"/>
                <a:cs typeface="Arial" charset="0"/>
                <a:sym typeface="Arial" charset="0"/>
              </a:defRPr>
            </a:lvl3pPr>
            <a:lvl4pPr marL="1600200" indent="-228600" eaLnBrk="0" hangingPunct="0">
              <a:buClr>
                <a:srgbClr val="000000"/>
              </a:buClr>
              <a:buFont typeface="Arial" charset="0"/>
              <a:defRPr sz="1400">
                <a:solidFill>
                  <a:srgbClr val="000000"/>
                </a:solidFill>
                <a:latin typeface="Arial" charset="0"/>
                <a:cs typeface="Arial" charset="0"/>
                <a:sym typeface="Arial" charset="0"/>
              </a:defRPr>
            </a:lvl4pPr>
            <a:lvl5pPr marL="2057400" indent="-228600" eaLnBrk="0" hangingPunct="0">
              <a:buClr>
                <a:srgbClr val="000000"/>
              </a:buClr>
              <a:buFont typeface="Arial" charset="0"/>
              <a:defRPr sz="1400">
                <a:solidFill>
                  <a:srgbClr val="000000"/>
                </a:solidFill>
                <a:latin typeface="Arial" charset="0"/>
                <a:cs typeface="Arial" charset="0"/>
                <a:sym typeface="Arial" charset="0"/>
              </a:defRPr>
            </a:lvl5pPr>
            <a:lvl6pPr marL="25146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6pPr>
            <a:lvl7pPr marL="29718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7pPr>
            <a:lvl8pPr marL="34290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8pPr>
            <a:lvl9pPr marL="3886200" indent="-228600" eaLnBrk="0" fontAlgn="base" hangingPunct="0">
              <a:spcBef>
                <a:spcPct val="0"/>
              </a:spcBef>
              <a:spcAft>
                <a:spcPct val="0"/>
              </a:spcAft>
              <a:buClr>
                <a:srgbClr val="000000"/>
              </a:buClr>
              <a:buFont typeface="Arial" charset="0"/>
              <a:defRPr sz="1400">
                <a:solidFill>
                  <a:srgbClr val="000000"/>
                </a:solidFill>
                <a:latin typeface="Arial" charset="0"/>
                <a:cs typeface="Arial" charset="0"/>
                <a:sym typeface="Arial" charset="0"/>
              </a:defRPr>
            </a:lvl9pPr>
          </a:lstStyle>
          <a:p>
            <a:pPr eaLnBrk="1" hangingPunct="1">
              <a:defRPr/>
            </a:pPr>
            <a:endParaRPr lang="pt-BR" altLang="pt-BR" dirty="0"/>
          </a:p>
        </p:txBody>
      </p:sp>
      <p:sp>
        <p:nvSpPr>
          <p:cNvPr id="37" name="Google Shape;37;p9"/>
          <p:cNvSpPr txBox="1">
            <a:spLocks noGrp="1"/>
          </p:cNvSpPr>
          <p:nvPr>
            <p:ph type="title"/>
          </p:nvPr>
        </p:nvSpPr>
        <p:spPr>
          <a:xfrm>
            <a:off x="265500" y="1233175"/>
            <a:ext cx="4045200" cy="1482300"/>
          </a:xfrm>
          <a:prstGeom prst="rect">
            <a:avLst/>
          </a:prstGeom>
        </p:spPr>
        <p:txBody>
          <a:bodyPr spcFirstLastPara="1" anchor="b">
            <a:normAutofit/>
          </a:bodyPr>
          <a:lstStyle>
            <a:lvl1pPr lvl="0" algn="ctr" rtl="0">
              <a:spcBef>
                <a:spcPts val="0"/>
              </a:spcBef>
              <a:spcAft>
                <a:spcPts val="0"/>
              </a:spcAft>
              <a:buSzPts val="4200"/>
              <a:buNone/>
              <a:defRPr sz="4200"/>
            </a:lvl1pPr>
            <a:lvl2pPr lvl="1" algn="ctr" rtl="0">
              <a:spcBef>
                <a:spcPts val="0"/>
              </a:spcBef>
              <a:spcAft>
                <a:spcPts val="0"/>
              </a:spcAft>
              <a:buSzPts val="4200"/>
              <a:buNone/>
              <a:defRPr sz="4200"/>
            </a:lvl2pPr>
            <a:lvl3pPr lvl="2" algn="ctr" rtl="0">
              <a:spcBef>
                <a:spcPts val="0"/>
              </a:spcBef>
              <a:spcAft>
                <a:spcPts val="0"/>
              </a:spcAft>
              <a:buSzPts val="4200"/>
              <a:buNone/>
              <a:defRPr sz="4200"/>
            </a:lvl3pPr>
            <a:lvl4pPr lvl="3" algn="ctr" rtl="0">
              <a:spcBef>
                <a:spcPts val="0"/>
              </a:spcBef>
              <a:spcAft>
                <a:spcPts val="0"/>
              </a:spcAft>
              <a:buSzPts val="4200"/>
              <a:buNone/>
              <a:defRPr sz="4200"/>
            </a:lvl4pPr>
            <a:lvl5pPr lvl="4" algn="ctr" rtl="0">
              <a:spcBef>
                <a:spcPts val="0"/>
              </a:spcBef>
              <a:spcAft>
                <a:spcPts val="0"/>
              </a:spcAft>
              <a:buSzPts val="4200"/>
              <a:buNone/>
              <a:defRPr sz="4200"/>
            </a:lvl5pPr>
            <a:lvl6pPr lvl="5" algn="ctr" rtl="0">
              <a:spcBef>
                <a:spcPts val="0"/>
              </a:spcBef>
              <a:spcAft>
                <a:spcPts val="0"/>
              </a:spcAft>
              <a:buSzPts val="4200"/>
              <a:buNone/>
              <a:defRPr sz="4200"/>
            </a:lvl6pPr>
            <a:lvl7pPr lvl="6" algn="ctr" rtl="0">
              <a:spcBef>
                <a:spcPts val="0"/>
              </a:spcBef>
              <a:spcAft>
                <a:spcPts val="0"/>
              </a:spcAft>
              <a:buSzPts val="4200"/>
              <a:buNone/>
              <a:defRPr sz="4200"/>
            </a:lvl7pPr>
            <a:lvl8pPr lvl="7" algn="ctr" rtl="0">
              <a:spcBef>
                <a:spcPts val="0"/>
              </a:spcBef>
              <a:spcAft>
                <a:spcPts val="0"/>
              </a:spcAft>
              <a:buSzPts val="4200"/>
              <a:buNone/>
              <a:defRPr sz="4200"/>
            </a:lvl8pPr>
            <a:lvl9pPr lvl="8" algn="ctr" rtl="0">
              <a:spcBef>
                <a:spcPts val="0"/>
              </a:spcBef>
              <a:spcAft>
                <a:spcPts val="0"/>
              </a:spcAft>
              <a:buSzPts val="4200"/>
              <a:buNone/>
              <a:defRPr sz="4200"/>
            </a:lvl9pPr>
          </a:lstStyle>
          <a:p>
            <a:endParaRPr/>
          </a:p>
        </p:txBody>
      </p:sp>
      <p:sp>
        <p:nvSpPr>
          <p:cNvPr id="38" name="Google Shape;38;p9"/>
          <p:cNvSpPr txBox="1">
            <a:spLocks noGrp="1"/>
          </p:cNvSpPr>
          <p:nvPr>
            <p:ph type="subTitle" idx="1"/>
          </p:nvPr>
        </p:nvSpPr>
        <p:spPr>
          <a:xfrm>
            <a:off x="265500" y="2803075"/>
            <a:ext cx="4045200" cy="1235100"/>
          </a:xfrm>
          <a:prstGeom prst="rect">
            <a:avLst/>
          </a:prstGeom>
        </p:spPr>
        <p:txBody>
          <a:bodyPr spcFirstLastPara="1">
            <a:normAutofit/>
          </a:bodyPr>
          <a:lstStyle>
            <a:lvl1pPr lvl="0" algn="ctr" rtl="0">
              <a:lnSpc>
                <a:spcPct val="100000"/>
              </a:lnSpc>
              <a:spcBef>
                <a:spcPts val="0"/>
              </a:spcBef>
              <a:spcAft>
                <a:spcPts val="0"/>
              </a:spcAft>
              <a:buSzPts val="2100"/>
              <a:buNone/>
              <a:defRPr sz="2100"/>
            </a:lvl1pPr>
            <a:lvl2pPr lvl="1" algn="ctr" rtl="0">
              <a:lnSpc>
                <a:spcPct val="100000"/>
              </a:lnSpc>
              <a:spcBef>
                <a:spcPts val="0"/>
              </a:spcBef>
              <a:spcAft>
                <a:spcPts val="0"/>
              </a:spcAft>
              <a:buSzPts val="2100"/>
              <a:buNone/>
              <a:defRPr sz="2100"/>
            </a:lvl2pPr>
            <a:lvl3pPr lvl="2" algn="ctr" rtl="0">
              <a:lnSpc>
                <a:spcPct val="100000"/>
              </a:lnSpc>
              <a:spcBef>
                <a:spcPts val="0"/>
              </a:spcBef>
              <a:spcAft>
                <a:spcPts val="0"/>
              </a:spcAft>
              <a:buSzPts val="2100"/>
              <a:buNone/>
              <a:defRPr sz="2100"/>
            </a:lvl3pPr>
            <a:lvl4pPr lvl="3" algn="ctr" rtl="0">
              <a:lnSpc>
                <a:spcPct val="100000"/>
              </a:lnSpc>
              <a:spcBef>
                <a:spcPts val="0"/>
              </a:spcBef>
              <a:spcAft>
                <a:spcPts val="0"/>
              </a:spcAft>
              <a:buSzPts val="2100"/>
              <a:buNone/>
              <a:defRPr sz="2100"/>
            </a:lvl4pPr>
            <a:lvl5pPr lvl="4" algn="ctr" rtl="0">
              <a:lnSpc>
                <a:spcPct val="100000"/>
              </a:lnSpc>
              <a:spcBef>
                <a:spcPts val="0"/>
              </a:spcBef>
              <a:spcAft>
                <a:spcPts val="0"/>
              </a:spcAft>
              <a:buSzPts val="2100"/>
              <a:buNone/>
              <a:defRPr sz="2100"/>
            </a:lvl5pPr>
            <a:lvl6pPr lvl="5" algn="ctr" rtl="0">
              <a:lnSpc>
                <a:spcPct val="100000"/>
              </a:lnSpc>
              <a:spcBef>
                <a:spcPts val="0"/>
              </a:spcBef>
              <a:spcAft>
                <a:spcPts val="0"/>
              </a:spcAft>
              <a:buSzPts val="2100"/>
              <a:buNone/>
              <a:defRPr sz="2100"/>
            </a:lvl6pPr>
            <a:lvl7pPr lvl="6" algn="ctr" rtl="0">
              <a:lnSpc>
                <a:spcPct val="100000"/>
              </a:lnSpc>
              <a:spcBef>
                <a:spcPts val="0"/>
              </a:spcBef>
              <a:spcAft>
                <a:spcPts val="0"/>
              </a:spcAft>
              <a:buSzPts val="2100"/>
              <a:buNone/>
              <a:defRPr sz="2100"/>
            </a:lvl7pPr>
            <a:lvl8pPr lvl="7" algn="ctr" rtl="0">
              <a:lnSpc>
                <a:spcPct val="100000"/>
              </a:lnSpc>
              <a:spcBef>
                <a:spcPts val="0"/>
              </a:spcBef>
              <a:spcAft>
                <a:spcPts val="0"/>
              </a:spcAft>
              <a:buSzPts val="2100"/>
              <a:buNone/>
              <a:defRPr sz="2100"/>
            </a:lvl8pPr>
            <a:lvl9pPr lvl="8" algn="ctr" rtl="0">
              <a:lnSpc>
                <a:spcPct val="100000"/>
              </a:lnSpc>
              <a:spcBef>
                <a:spcPts val="0"/>
              </a:spcBef>
              <a:spcAft>
                <a:spcPts val="0"/>
              </a:spcAft>
              <a:buSzPts val="2100"/>
              <a:buNone/>
              <a:defRPr sz="2100"/>
            </a:lvl9pPr>
          </a:lstStyle>
          <a:p>
            <a:endParaRPr/>
          </a:p>
        </p:txBody>
      </p:sp>
      <p:sp>
        <p:nvSpPr>
          <p:cNvPr id="39" name="Google Shape;39;p9"/>
          <p:cNvSpPr txBox="1">
            <a:spLocks noGrp="1"/>
          </p:cNvSpPr>
          <p:nvPr>
            <p:ph type="body" idx="2"/>
          </p:nvPr>
        </p:nvSpPr>
        <p:spPr>
          <a:xfrm>
            <a:off x="4939500" y="724075"/>
            <a:ext cx="3837000" cy="3695100"/>
          </a:xfrm>
          <a:prstGeom prst="rect">
            <a:avLst/>
          </a:prstGeom>
        </p:spPr>
        <p:txBody>
          <a:bodyPr spcFirstLastPara="1" anchor="ctr">
            <a:normAutofit/>
          </a:bodyPr>
          <a:lstStyle>
            <a:lvl1pPr marL="457200" lvl="0" indent="-342900" rtl="0">
              <a:spcBef>
                <a:spcPts val="0"/>
              </a:spcBef>
              <a:spcAft>
                <a:spcPts val="0"/>
              </a:spcAft>
              <a:buSzPts val="1800"/>
              <a:buChar char="●"/>
              <a:defRPr/>
            </a:lvl1pPr>
            <a:lvl2pPr marL="914400" lvl="1" indent="-317500" rtl="0">
              <a:spcBef>
                <a:spcPts val="0"/>
              </a:spcBef>
              <a:spcAft>
                <a:spcPts val="0"/>
              </a:spcAft>
              <a:buSzPts val="1400"/>
              <a:buChar char="○"/>
              <a:defRPr/>
            </a:lvl2pPr>
            <a:lvl3pPr marL="1371600" lvl="2" indent="-317500" rtl="0">
              <a:spcBef>
                <a:spcPts val="0"/>
              </a:spcBef>
              <a:spcAft>
                <a:spcPts val="0"/>
              </a:spcAft>
              <a:buSzPts val="1400"/>
              <a:buChar char="■"/>
              <a:defRPr/>
            </a:lvl3pPr>
            <a:lvl4pPr marL="1828800" lvl="3" indent="-317500" rtl="0">
              <a:spcBef>
                <a:spcPts val="0"/>
              </a:spcBef>
              <a:spcAft>
                <a:spcPts val="0"/>
              </a:spcAft>
              <a:buSzPts val="1400"/>
              <a:buChar char="●"/>
              <a:defRPr/>
            </a:lvl4pPr>
            <a:lvl5pPr marL="2286000" lvl="4" indent="-317500" rtl="0">
              <a:spcBef>
                <a:spcPts val="0"/>
              </a:spcBef>
              <a:spcAft>
                <a:spcPts val="0"/>
              </a:spcAft>
              <a:buSzPts val="1400"/>
              <a:buChar char="○"/>
              <a:defRPr/>
            </a:lvl5pPr>
            <a:lvl6pPr marL="2743200" lvl="5" indent="-317500" rtl="0">
              <a:spcBef>
                <a:spcPts val="0"/>
              </a:spcBef>
              <a:spcAft>
                <a:spcPts val="0"/>
              </a:spcAft>
              <a:buSzPts val="1400"/>
              <a:buChar char="■"/>
              <a:defRPr/>
            </a:lvl6pPr>
            <a:lvl7pPr marL="3200400" lvl="6" indent="-317500" rtl="0">
              <a:spcBef>
                <a:spcPts val="0"/>
              </a:spcBef>
              <a:spcAft>
                <a:spcPts val="0"/>
              </a:spcAft>
              <a:buSzPts val="1400"/>
              <a:buChar char="●"/>
              <a:defRPr/>
            </a:lvl7pPr>
            <a:lvl8pPr marL="3657600" lvl="7" indent="-317500" rtl="0">
              <a:spcBef>
                <a:spcPts val="0"/>
              </a:spcBef>
              <a:spcAft>
                <a:spcPts val="0"/>
              </a:spcAft>
              <a:buSzPts val="1400"/>
              <a:buChar char="○"/>
              <a:defRPr/>
            </a:lvl8pPr>
            <a:lvl9pPr marL="4114800" lvl="8" indent="-317500" rtl="0">
              <a:spcBef>
                <a:spcPts val="0"/>
              </a:spcBef>
              <a:spcAft>
                <a:spcPts val="0"/>
              </a:spcAft>
              <a:buSzPts val="1400"/>
              <a:buChar char="■"/>
              <a:defRPr/>
            </a:lvl9pPr>
          </a:lstStyle>
          <a:p>
            <a:endParaRPr/>
          </a:p>
        </p:txBody>
      </p:sp>
      <p:sp>
        <p:nvSpPr>
          <p:cNvPr id="6" name="Google Shape;40;p9"/>
          <p:cNvSpPr txBox="1">
            <a:spLocks noGrp="1"/>
          </p:cNvSpPr>
          <p:nvPr>
            <p:ph type="sldNum" idx="10"/>
          </p:nvPr>
        </p:nvSpPr>
        <p:spPr/>
        <p:txBody>
          <a:bodyPr/>
          <a:lstStyle>
            <a:lvl1pPr>
              <a:defRPr/>
            </a:lvl1pPr>
          </a:lstStyle>
          <a:p>
            <a:pPr>
              <a:defRPr/>
            </a:pPr>
            <a:fld id="{CB746A2A-95F1-4112-9586-9E65DE2C0D9C}" type="slidenum">
              <a:rPr lang="pt-BR" altLang="pt-BR"/>
              <a:pPr>
                <a:defRPr/>
              </a:pPr>
              <a:t>‹nº›</a:t>
            </a:fld>
            <a:endParaRPr lang="pt-BR" altLang="pt-BR"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Caption">
  <p:cSld name="Caption">
    <p:spTree>
      <p:nvGrpSpPr>
        <p:cNvPr id="1" name="Shape 41"/>
        <p:cNvGrpSpPr/>
        <p:nvPr/>
      </p:nvGrpSpPr>
      <p:grpSpPr>
        <a:xfrm>
          <a:off x="0" y="0"/>
          <a:ext cx="0" cy="0"/>
          <a:chOff x="0" y="0"/>
          <a:chExt cx="0" cy="0"/>
        </a:xfrm>
      </p:grpSpPr>
      <p:sp>
        <p:nvSpPr>
          <p:cNvPr id="42" name="Google Shape;42;p10"/>
          <p:cNvSpPr txBox="1">
            <a:spLocks noGrp="1"/>
          </p:cNvSpPr>
          <p:nvPr>
            <p:ph type="body" idx="1"/>
          </p:nvPr>
        </p:nvSpPr>
        <p:spPr>
          <a:xfrm>
            <a:off x="311700" y="4230575"/>
            <a:ext cx="5998800" cy="605100"/>
          </a:xfrm>
          <a:prstGeom prst="rect">
            <a:avLst/>
          </a:prstGeom>
        </p:spPr>
        <p:txBody>
          <a:bodyPr spcFirstLastPara="1" anchor="ctr">
            <a:normAutofit/>
          </a:bodyPr>
          <a:lstStyle>
            <a:lvl1pPr marL="457200" lvl="0" indent="-228600" rtl="0">
              <a:lnSpc>
                <a:spcPct val="100000"/>
              </a:lnSpc>
              <a:spcBef>
                <a:spcPts val="0"/>
              </a:spcBef>
              <a:spcAft>
                <a:spcPts val="0"/>
              </a:spcAft>
              <a:buSzPts val="1800"/>
              <a:buNone/>
              <a:defRPr/>
            </a:lvl1pPr>
          </a:lstStyle>
          <a:p>
            <a:endParaRPr/>
          </a:p>
        </p:txBody>
      </p:sp>
      <p:sp>
        <p:nvSpPr>
          <p:cNvPr id="3" name="Google Shape;8;p1"/>
          <p:cNvSpPr txBox="1">
            <a:spLocks noGrp="1"/>
          </p:cNvSpPr>
          <p:nvPr>
            <p:ph type="sldNum" idx="13"/>
          </p:nvPr>
        </p:nvSpPr>
        <p:spPr>
          <a:ln/>
        </p:spPr>
        <p:txBody>
          <a:bodyPr/>
          <a:lstStyle>
            <a:lvl1pPr>
              <a:defRPr/>
            </a:lvl1pPr>
          </a:lstStyle>
          <a:p>
            <a:pPr>
              <a:defRPr/>
            </a:pPr>
            <a:fld id="{698A46B3-20C8-4DBC-8D92-BA3E03083D77}" type="slidenum">
              <a:rPr lang="pt-BR" altLang="pt-BR"/>
              <a:pPr>
                <a:defRPr/>
              </a:pPr>
              <a:t>‹nº›</a:t>
            </a:fld>
            <a:endParaRPr lang="pt-BR" altLang="pt-BR" dirty="0"/>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Big number">
  <p:cSld name="Big number">
    <p:spTree>
      <p:nvGrpSpPr>
        <p:cNvPr id="1" name="Shape 44"/>
        <p:cNvGrpSpPr/>
        <p:nvPr/>
      </p:nvGrpSpPr>
      <p:grpSpPr>
        <a:xfrm>
          <a:off x="0" y="0"/>
          <a:ext cx="0" cy="0"/>
          <a:chOff x="0" y="0"/>
          <a:chExt cx="0" cy="0"/>
        </a:xfrm>
      </p:grpSpPr>
      <p:sp>
        <p:nvSpPr>
          <p:cNvPr id="45" name="Google Shape;45;p11"/>
          <p:cNvSpPr txBox="1">
            <a:spLocks noGrp="1"/>
          </p:cNvSpPr>
          <p:nvPr>
            <p:ph type="title"/>
          </p:nvPr>
        </p:nvSpPr>
        <p:spPr>
          <a:xfrm>
            <a:off x="311700" y="1106125"/>
            <a:ext cx="8520600" cy="1963500"/>
          </a:xfrm>
          <a:prstGeom prst="rect">
            <a:avLst/>
          </a:prstGeom>
        </p:spPr>
        <p:txBody>
          <a:bodyPr spcFirstLastPara="1" anchor="b">
            <a:normAutofit/>
          </a:bodyPr>
          <a:lstStyle>
            <a:lvl1pPr lvl="0" algn="ctr" rtl="0">
              <a:spcBef>
                <a:spcPts val="0"/>
              </a:spcBef>
              <a:spcAft>
                <a:spcPts val="0"/>
              </a:spcAft>
              <a:buSzPts val="12000"/>
              <a:buNone/>
              <a:defRPr sz="12000"/>
            </a:lvl1pPr>
            <a:lvl2pPr lvl="1" algn="ctr" rtl="0">
              <a:spcBef>
                <a:spcPts val="0"/>
              </a:spcBef>
              <a:spcAft>
                <a:spcPts val="0"/>
              </a:spcAft>
              <a:buSzPts val="12000"/>
              <a:buNone/>
              <a:defRPr sz="12000"/>
            </a:lvl2pPr>
            <a:lvl3pPr lvl="2" algn="ctr" rtl="0">
              <a:spcBef>
                <a:spcPts val="0"/>
              </a:spcBef>
              <a:spcAft>
                <a:spcPts val="0"/>
              </a:spcAft>
              <a:buSzPts val="12000"/>
              <a:buNone/>
              <a:defRPr sz="12000"/>
            </a:lvl3pPr>
            <a:lvl4pPr lvl="3" algn="ctr" rtl="0">
              <a:spcBef>
                <a:spcPts val="0"/>
              </a:spcBef>
              <a:spcAft>
                <a:spcPts val="0"/>
              </a:spcAft>
              <a:buSzPts val="12000"/>
              <a:buNone/>
              <a:defRPr sz="12000"/>
            </a:lvl4pPr>
            <a:lvl5pPr lvl="4" algn="ctr" rtl="0">
              <a:spcBef>
                <a:spcPts val="0"/>
              </a:spcBef>
              <a:spcAft>
                <a:spcPts val="0"/>
              </a:spcAft>
              <a:buSzPts val="12000"/>
              <a:buNone/>
              <a:defRPr sz="12000"/>
            </a:lvl5pPr>
            <a:lvl6pPr lvl="5" algn="ctr" rtl="0">
              <a:spcBef>
                <a:spcPts val="0"/>
              </a:spcBef>
              <a:spcAft>
                <a:spcPts val="0"/>
              </a:spcAft>
              <a:buSzPts val="12000"/>
              <a:buNone/>
              <a:defRPr sz="12000"/>
            </a:lvl6pPr>
            <a:lvl7pPr lvl="6" algn="ctr" rtl="0">
              <a:spcBef>
                <a:spcPts val="0"/>
              </a:spcBef>
              <a:spcAft>
                <a:spcPts val="0"/>
              </a:spcAft>
              <a:buSzPts val="12000"/>
              <a:buNone/>
              <a:defRPr sz="12000"/>
            </a:lvl7pPr>
            <a:lvl8pPr lvl="7" algn="ctr" rtl="0">
              <a:spcBef>
                <a:spcPts val="0"/>
              </a:spcBef>
              <a:spcAft>
                <a:spcPts val="0"/>
              </a:spcAft>
              <a:buSzPts val="12000"/>
              <a:buNone/>
              <a:defRPr sz="12000"/>
            </a:lvl8pPr>
            <a:lvl9pPr lvl="8" algn="ctr" rtl="0">
              <a:spcBef>
                <a:spcPts val="0"/>
              </a:spcBef>
              <a:spcAft>
                <a:spcPts val="0"/>
              </a:spcAft>
              <a:buSzPts val="12000"/>
              <a:buNone/>
              <a:defRPr sz="12000"/>
            </a:lvl9pPr>
          </a:lstStyle>
          <a:p>
            <a:r>
              <a:rPr lang="pt-BR" smtClean="0"/>
              <a:t>Clique para editar o título mestre</a:t>
            </a:r>
            <a:endParaRPr/>
          </a:p>
        </p:txBody>
      </p:sp>
      <p:sp>
        <p:nvSpPr>
          <p:cNvPr id="46" name="Google Shape;46;p11"/>
          <p:cNvSpPr txBox="1">
            <a:spLocks noGrp="1"/>
          </p:cNvSpPr>
          <p:nvPr>
            <p:ph type="body" idx="1"/>
          </p:nvPr>
        </p:nvSpPr>
        <p:spPr>
          <a:xfrm>
            <a:off x="311700" y="3152225"/>
            <a:ext cx="8520600" cy="1300800"/>
          </a:xfrm>
          <a:prstGeom prst="rect">
            <a:avLst/>
          </a:prstGeom>
        </p:spPr>
        <p:txBody>
          <a:bodyPr spcFirstLastPara="1">
            <a:normAutofit/>
          </a:bodyPr>
          <a:lstStyle>
            <a:lvl1pPr marL="457200" lvl="0" indent="-342900" algn="ctr" rtl="0">
              <a:spcBef>
                <a:spcPts val="0"/>
              </a:spcBef>
              <a:spcAft>
                <a:spcPts val="0"/>
              </a:spcAft>
              <a:buSzPts val="1800"/>
              <a:buChar char="●"/>
              <a:defRPr/>
            </a:lvl1pPr>
            <a:lvl2pPr marL="914400" lvl="1" indent="-317500" algn="ctr" rtl="0">
              <a:spcBef>
                <a:spcPts val="0"/>
              </a:spcBef>
              <a:spcAft>
                <a:spcPts val="0"/>
              </a:spcAft>
              <a:buSzPts val="1400"/>
              <a:buChar char="○"/>
              <a:defRPr/>
            </a:lvl2pPr>
            <a:lvl3pPr marL="1371600" lvl="2" indent="-317500" algn="ctr" rtl="0">
              <a:spcBef>
                <a:spcPts val="0"/>
              </a:spcBef>
              <a:spcAft>
                <a:spcPts val="0"/>
              </a:spcAft>
              <a:buSzPts val="1400"/>
              <a:buChar char="■"/>
              <a:defRPr/>
            </a:lvl3pPr>
            <a:lvl4pPr marL="1828800" lvl="3" indent="-317500" algn="ctr" rtl="0">
              <a:spcBef>
                <a:spcPts val="0"/>
              </a:spcBef>
              <a:spcAft>
                <a:spcPts val="0"/>
              </a:spcAft>
              <a:buSzPts val="1400"/>
              <a:buChar char="●"/>
              <a:defRPr/>
            </a:lvl4pPr>
            <a:lvl5pPr marL="2286000" lvl="4" indent="-317500" algn="ctr" rtl="0">
              <a:spcBef>
                <a:spcPts val="0"/>
              </a:spcBef>
              <a:spcAft>
                <a:spcPts val="0"/>
              </a:spcAft>
              <a:buSzPts val="1400"/>
              <a:buChar char="○"/>
              <a:defRPr/>
            </a:lvl5pPr>
            <a:lvl6pPr marL="2743200" lvl="5" indent="-317500" algn="ctr" rtl="0">
              <a:spcBef>
                <a:spcPts val="0"/>
              </a:spcBef>
              <a:spcAft>
                <a:spcPts val="0"/>
              </a:spcAft>
              <a:buSzPts val="1400"/>
              <a:buChar char="■"/>
              <a:defRPr/>
            </a:lvl6pPr>
            <a:lvl7pPr marL="3200400" lvl="6" indent="-317500" algn="ctr" rtl="0">
              <a:spcBef>
                <a:spcPts val="0"/>
              </a:spcBef>
              <a:spcAft>
                <a:spcPts val="0"/>
              </a:spcAft>
              <a:buSzPts val="1400"/>
              <a:buChar char="●"/>
              <a:defRPr/>
            </a:lvl7pPr>
            <a:lvl8pPr marL="3657600" lvl="7" indent="-317500" algn="ctr" rtl="0">
              <a:spcBef>
                <a:spcPts val="0"/>
              </a:spcBef>
              <a:spcAft>
                <a:spcPts val="0"/>
              </a:spcAft>
              <a:buSzPts val="1400"/>
              <a:buChar char="○"/>
              <a:defRPr/>
            </a:lvl8pPr>
            <a:lvl9pPr marL="4114800" lvl="8" indent="-317500" algn="ctr" rtl="0">
              <a:spcBef>
                <a:spcPts val="0"/>
              </a:spcBef>
              <a:spcAft>
                <a:spcPts val="0"/>
              </a:spcAft>
              <a:buSzPts val="1400"/>
              <a:buChar char="■"/>
              <a:defRPr/>
            </a:lvl9pPr>
          </a:lstStyle>
          <a:p>
            <a:endParaRPr/>
          </a:p>
        </p:txBody>
      </p:sp>
      <p:sp>
        <p:nvSpPr>
          <p:cNvPr id="4" name="Google Shape;8;p1"/>
          <p:cNvSpPr txBox="1">
            <a:spLocks noGrp="1"/>
          </p:cNvSpPr>
          <p:nvPr>
            <p:ph type="sldNum" idx="13"/>
          </p:nvPr>
        </p:nvSpPr>
        <p:spPr>
          <a:ln/>
        </p:spPr>
        <p:txBody>
          <a:bodyPr/>
          <a:lstStyle>
            <a:lvl1pPr>
              <a:defRPr/>
            </a:lvl1pPr>
          </a:lstStyle>
          <a:p>
            <a:pPr>
              <a:defRPr/>
            </a:pPr>
            <a:fld id="{2547A6CC-46A9-4427-951B-05725996A7DE}" type="slidenum">
              <a:rPr lang="pt-BR" altLang="pt-BR"/>
              <a:pPr>
                <a:defRPr/>
              </a:pPr>
              <a:t>‹nº›</a:t>
            </a:fld>
            <a:endParaRPr lang="pt-BR" altLang="pt-BR"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48"/>
        <p:cNvGrpSpPr/>
        <p:nvPr/>
      </p:nvGrpSpPr>
      <p:grpSpPr>
        <a:xfrm>
          <a:off x="0" y="0"/>
          <a:ext cx="0" cy="0"/>
          <a:chOff x="0" y="0"/>
          <a:chExt cx="0" cy="0"/>
        </a:xfrm>
      </p:grpSpPr>
      <p:sp>
        <p:nvSpPr>
          <p:cNvPr id="2" name="Google Shape;8;p1"/>
          <p:cNvSpPr txBox="1">
            <a:spLocks noGrp="1"/>
          </p:cNvSpPr>
          <p:nvPr>
            <p:ph type="sldNum" idx="13"/>
          </p:nvPr>
        </p:nvSpPr>
        <p:spPr>
          <a:ln/>
        </p:spPr>
        <p:txBody>
          <a:bodyPr/>
          <a:lstStyle>
            <a:lvl1pPr>
              <a:defRPr/>
            </a:lvl1pPr>
          </a:lstStyle>
          <a:p>
            <a:pPr>
              <a:defRPr/>
            </a:pPr>
            <a:fld id="{EEDAE3BD-47B6-43CD-BBA4-59C1CAE29EC5}" type="slidenum">
              <a:rPr lang="pt-BR" altLang="pt-BR"/>
              <a:pPr>
                <a:defRPr/>
              </a:pPr>
              <a:t>‹nº›</a:t>
            </a:fld>
            <a:endParaRPr lang="pt-BR" altLang="pt-BR" dirty="0"/>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Título 1"/>
          <p:cNvSpPr>
            <a:spLocks noGrp="1"/>
          </p:cNvSpPr>
          <p:nvPr>
            <p:ph type="title"/>
          </p:nvPr>
        </p:nvSpPr>
        <p:spPr>
          <a:xfrm>
            <a:off x="311150" y="444500"/>
            <a:ext cx="8521700" cy="573088"/>
          </a:xfrm>
        </p:spPr>
        <p:txBody>
          <a:bodyPr/>
          <a:lstStyle/>
          <a:p>
            <a:r>
              <a:rPr lang="es-ES"/>
              <a:t>Haga clic para modificar el estilo de título del patrón</a:t>
            </a:r>
            <a:endParaRPr lang="pt-BR"/>
          </a:p>
        </p:txBody>
      </p:sp>
      <p:sp>
        <p:nvSpPr>
          <p:cNvPr id="3" name="Marcador de contenido 2"/>
          <p:cNvSpPr>
            <a:spLocks noGrp="1"/>
          </p:cNvSpPr>
          <p:nvPr>
            <p:ph idx="1"/>
          </p:nvPr>
        </p:nvSpPr>
        <p:spPr>
          <a:xfrm>
            <a:off x="311150" y="1152525"/>
            <a:ext cx="8521700" cy="3416300"/>
          </a:xfrm>
        </p:spPr>
        <p:txBody>
          <a:bodyPr/>
          <a:lstStyle/>
          <a:p>
            <a:pPr lvl="0"/>
            <a:r>
              <a:rPr lang="es-ES"/>
              <a:t>Haga clic para modificar el estilo de texto del patrón</a:t>
            </a:r>
          </a:p>
          <a:p>
            <a:pPr lvl="1"/>
            <a:r>
              <a:rPr lang="es-ES"/>
              <a:t>Segundo nivel</a:t>
            </a:r>
          </a:p>
          <a:p>
            <a:pPr lvl="2"/>
            <a:r>
              <a:rPr lang="es-ES"/>
              <a:t>Tercer nivel</a:t>
            </a:r>
          </a:p>
          <a:p>
            <a:pPr lvl="3"/>
            <a:r>
              <a:rPr lang="es-ES"/>
              <a:t>Cuarto nivel</a:t>
            </a:r>
          </a:p>
          <a:p>
            <a:pPr lvl="4"/>
            <a:r>
              <a:rPr lang="es-ES"/>
              <a:t>Quinto nivel</a:t>
            </a:r>
            <a:endParaRPr lang="pt-BR"/>
          </a:p>
        </p:txBody>
      </p:sp>
      <p:sp>
        <p:nvSpPr>
          <p:cNvPr id="4" name="Marcador de número de diapositiva 3"/>
          <p:cNvSpPr>
            <a:spLocks noGrp="1"/>
          </p:cNvSpPr>
          <p:nvPr>
            <p:ph type="sldNum" idx="10"/>
          </p:nvPr>
        </p:nvSpPr>
        <p:spPr>
          <a:xfrm>
            <a:off x="8472488" y="4662488"/>
            <a:ext cx="549275" cy="393700"/>
          </a:xfrm>
        </p:spPr>
        <p:txBody>
          <a:bodyPr/>
          <a:lstStyle>
            <a:lvl1pPr>
              <a:defRPr/>
            </a:lvl1pPr>
          </a:lstStyle>
          <a:p>
            <a:pPr>
              <a:defRPr/>
            </a:pPr>
            <a:fld id="{05A19113-B09A-49B1-9350-8D8AC95A8793}" type="slidenum">
              <a:rPr lang="pt-BR" altLang="pt-BR"/>
              <a:pPr>
                <a:defRPr/>
              </a:pPr>
              <a:t>‹nº›</a:t>
            </a:fld>
            <a:endParaRPr lang="pt-BR" altLang="pt-BR"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name="simple-light-2">
    <p:bg>
      <p:bgPr>
        <a:solidFill>
          <a:schemeClr val="bg1"/>
        </a:solidFill>
        <a:effectLst/>
      </p:bgPr>
    </p:bg>
    <p:spTree>
      <p:nvGrpSpPr>
        <p:cNvPr id="1" name=""/>
        <p:cNvGrpSpPr/>
        <p:nvPr/>
      </p:nvGrpSpPr>
      <p:grpSpPr>
        <a:xfrm>
          <a:off x="0" y="0"/>
          <a:ext cx="0" cy="0"/>
          <a:chOff x="0" y="0"/>
          <a:chExt cx="0" cy="0"/>
        </a:xfrm>
      </p:grpSpPr>
      <p:sp>
        <p:nvSpPr>
          <p:cNvPr id="1026" name="Google Shape;6;p1"/>
          <p:cNvSpPr txBox="1">
            <a:spLocks noGrp="1"/>
          </p:cNvSpPr>
          <p:nvPr>
            <p:ph type="title"/>
          </p:nvPr>
        </p:nvSpPr>
        <p:spPr bwMode="auto">
          <a:xfrm>
            <a:off x="311150" y="444500"/>
            <a:ext cx="8521700" cy="573088"/>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altLang="pt-BR" smtClean="0">
              <a:sym typeface="Arial" charset="0"/>
            </a:endParaRPr>
          </a:p>
        </p:txBody>
      </p:sp>
      <p:sp>
        <p:nvSpPr>
          <p:cNvPr id="1027" name="Google Shape;7;p1"/>
          <p:cNvSpPr txBox="1">
            <a:spLocks noGrp="1"/>
          </p:cNvSpPr>
          <p:nvPr>
            <p:ph type="body" idx="1"/>
          </p:nvPr>
        </p:nvSpPr>
        <p:spPr bwMode="auto">
          <a:xfrm>
            <a:off x="311150" y="1152525"/>
            <a:ext cx="8521700" cy="3416300"/>
          </a:xfrm>
          <a:prstGeom prst="rect">
            <a:avLst/>
          </a:prstGeom>
          <a:noFill/>
          <a:ln w="9525">
            <a:noFill/>
            <a:miter lim="800000"/>
            <a:headEnd/>
            <a:tailEnd/>
          </a:ln>
        </p:spPr>
        <p:txBody>
          <a:bodyPr vert="horz" wrap="square" lIns="91425" tIns="91425" rIns="91425" bIns="91425" numCol="1" anchor="t" anchorCtr="0" compatLnSpc="1">
            <a:prstTxWarp prst="textNoShape">
              <a:avLst/>
            </a:prstTxWarp>
          </a:bodyPr>
          <a:lstStyle/>
          <a:p>
            <a:pPr lvl="0"/>
            <a:endParaRPr lang="pt-BR" altLang="pt-BR" smtClean="0">
              <a:sym typeface="Arial" charset="0"/>
            </a:endParaRPr>
          </a:p>
        </p:txBody>
      </p:sp>
      <p:sp>
        <p:nvSpPr>
          <p:cNvPr id="1028" name="Google Shape;8;p1"/>
          <p:cNvSpPr txBox="1">
            <a:spLocks noGrp="1"/>
          </p:cNvSpPr>
          <p:nvPr>
            <p:ph type="sldNum" idx="12"/>
          </p:nvPr>
        </p:nvSpPr>
        <p:spPr bwMode="auto">
          <a:xfrm>
            <a:off x="8472488" y="4662488"/>
            <a:ext cx="549275" cy="393700"/>
          </a:xfrm>
          <a:prstGeom prst="rect">
            <a:avLst/>
          </a:prstGeom>
          <a:noFill/>
          <a:ln>
            <a:noFill/>
          </a:ln>
          <a:extLst/>
        </p:spPr>
        <p:txBody>
          <a:bodyPr vert="horz" wrap="square" lIns="91425" tIns="91425" rIns="91425" bIns="91425" numCol="1" anchor="ctr" anchorCtr="0" compatLnSpc="1">
            <a:prstTxWarp prst="textNoShape">
              <a:avLst/>
            </a:prstTxWarp>
          </a:bodyPr>
          <a:lstStyle>
            <a:lvl1pPr algn="r">
              <a:buClr>
                <a:srgbClr val="000000"/>
              </a:buClr>
              <a:buFont typeface="Arial" charset="0"/>
              <a:buNone/>
              <a:defRPr sz="1000">
                <a:solidFill>
                  <a:srgbClr val="595959"/>
                </a:solidFill>
              </a:defRPr>
            </a:lvl1pPr>
          </a:lstStyle>
          <a:p>
            <a:pPr>
              <a:defRPr/>
            </a:pPr>
            <a:fld id="{0A89712A-9594-4C3D-B1B3-9B2F66275072}" type="slidenum">
              <a:rPr lang="pt-BR" altLang="pt-BR"/>
              <a:pPr>
                <a:defRPr/>
              </a:pPr>
              <a:t>‹nº›</a:t>
            </a:fld>
            <a:endParaRPr lang="pt-BR" altLang="pt-BR" dirty="0"/>
          </a:p>
        </p:txBody>
      </p:sp>
    </p:spTree>
  </p:cSld>
  <p:clrMap bg1="lt1" tx1="dk1" bg2="dk2" tx2="lt2" accent1="accent1" accent2="accent2" accent3="accent3" accent4="accent4" accent5="accent5" accent6="accent6" hlink="hlink" folHlink="folHlink"/>
  <p:sldLayoutIdLst>
    <p:sldLayoutId id="2147483670" r:id="rId1"/>
    <p:sldLayoutId id="2147483669" r:id="rId2"/>
    <p:sldLayoutId id="2147483668" r:id="rId3"/>
    <p:sldLayoutId id="2147483667" r:id="rId4"/>
    <p:sldLayoutId id="2147483666" r:id="rId5"/>
    <p:sldLayoutId id="2147483665" r:id="rId6"/>
    <p:sldLayoutId id="2147483664" r:id="rId7"/>
    <p:sldLayoutId id="2147483672" r:id="rId8"/>
    <p:sldLayoutId id="2147483663" r:id="rId9"/>
    <p:sldLayoutId id="2147483662" r:id="rId10"/>
    <p:sldLayoutId id="2147483661" r:id="rId11"/>
    <p:sldLayoutId id="2147483671" r:id="rId12"/>
  </p:sldLayoutIdLst>
  <p:hf sldNum="0" hdr="0" ftr="0" dt="0"/>
  <p:txStyles>
    <p:title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1pPr>
      <a:lvl2pPr lvl="1"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2pPr>
      <a:lvl3pPr lvl="2"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3pPr>
      <a:lvl4pPr lvl="3"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4pPr>
      <a:lvl5pPr lvl="4" algn="l" rtl="0" eaLnBrk="0" fontAlgn="base" hangingPunct="0">
        <a:spcBef>
          <a:spcPct val="0"/>
        </a:spcBef>
        <a:spcAft>
          <a:spcPct val="0"/>
        </a:spcAft>
        <a:buClr>
          <a:srgbClr val="000000"/>
        </a:buClr>
        <a:buFont typeface="Arial" charset="0"/>
        <a:defRPr sz="1400">
          <a:solidFill>
            <a:srgbClr val="000000"/>
          </a:solidFill>
          <a:latin typeface="Arial"/>
          <a:ea typeface="Arial"/>
          <a:cs typeface="Arial"/>
          <a:sym typeface="Arial" charset="0"/>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3.emf"/><Relationship Id="rId3" Type="http://schemas.openxmlformats.org/officeDocument/2006/relationships/hyperlink" Target="https://pubmed.ncbi.nlm.nih.gov/35348902/" TargetMode="External"/><Relationship Id="rId7" Type="http://schemas.openxmlformats.org/officeDocument/2006/relationships/image" Target="../media/image2.png"/><Relationship Id="rId2" Type="http://schemas.openxmlformats.org/officeDocument/2006/relationships/notesSlide" Target="../notesSlides/notesSlide1.xml"/><Relationship Id="rId1" Type="http://schemas.openxmlformats.org/officeDocument/2006/relationships/slideLayout" Target="../slideLayouts/slideLayout3.xml"/><Relationship Id="rId6" Type="http://schemas.openxmlformats.org/officeDocument/2006/relationships/image" Target="../media/image1.emf"/><Relationship Id="rId5" Type="http://schemas.openxmlformats.org/officeDocument/2006/relationships/hyperlink" Target="http://www.paulomargotto.com.br/" TargetMode="External"/><Relationship Id="rId4" Type="http://schemas.openxmlformats.org/officeDocument/2006/relationships/hyperlink" Target="http://paulomargotto.com.br/" TargetMode="External"/></Relationships>
</file>

<file path=ppt/slides/_rels/slide2.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6" TargetMode="External"/><Relationship Id="rId13" Type="http://schemas.openxmlformats.org/officeDocument/2006/relationships/hyperlink" Target="https://link-springer-com.ez419.periodicos.capes.gov.br/article/10.1007/s00467-022-05514-4#ref-CR11" TargetMode="External"/><Relationship Id="rId18" Type="http://schemas.openxmlformats.org/officeDocument/2006/relationships/hyperlink" Target="https://link-springer-com.ez419.periodicos.capes.gov.br/article/10.1007/s00467-022-05514-4#ref-CR16" TargetMode="External"/><Relationship Id="rId3" Type="http://schemas.openxmlformats.org/officeDocument/2006/relationships/hyperlink" Target="https://link-springer-com.ez419.periodicos.capes.gov.br/article/10.1007/s00467-022-05514-4#ref-CR1" TargetMode="External"/><Relationship Id="rId21" Type="http://schemas.openxmlformats.org/officeDocument/2006/relationships/hyperlink" Target="https://link-springer-com.ez419.periodicos.capes.gov.br/article/10.1007/s00467-022-05514-4#ref-CR19" TargetMode="External"/><Relationship Id="rId7" Type="http://schemas.openxmlformats.org/officeDocument/2006/relationships/hyperlink" Target="https://link-springer-com.ez419.periodicos.capes.gov.br/article/10.1007/s00467-022-05514-4#ref-CR5" TargetMode="External"/><Relationship Id="rId12" Type="http://schemas.openxmlformats.org/officeDocument/2006/relationships/hyperlink" Target="https://link-springer-com.ez419.periodicos.capes.gov.br/article/10.1007/s00467-022-05514-4#ref-CR10" TargetMode="External"/><Relationship Id="rId17" Type="http://schemas.openxmlformats.org/officeDocument/2006/relationships/hyperlink" Target="https://link-springer-com.ez419.periodicos.capes.gov.br/article/10.1007/s00467-022-05514-4#ref-CR15" TargetMode="External"/><Relationship Id="rId2" Type="http://schemas.openxmlformats.org/officeDocument/2006/relationships/notesSlide" Target="../notesSlides/notesSlide2.xml"/><Relationship Id="rId16" Type="http://schemas.openxmlformats.org/officeDocument/2006/relationships/hyperlink" Target="https://link-springer-com.ez419.periodicos.capes.gov.br/article/10.1007/s00467-022-05514-4#ref-CR14" TargetMode="External"/><Relationship Id="rId20" Type="http://schemas.openxmlformats.org/officeDocument/2006/relationships/hyperlink" Target="https://link-springer-com.ez419.periodicos.capes.gov.br/article/10.1007/s00467-022-05514-4#ref-CR18" TargetMode="Externa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4" TargetMode="External"/><Relationship Id="rId11" Type="http://schemas.openxmlformats.org/officeDocument/2006/relationships/hyperlink" Target="https://link-springer-com.ez419.periodicos.capes.gov.br/article/10.1007/s00467-022-05514-4#ref-CR9" TargetMode="External"/><Relationship Id="rId5" Type="http://schemas.openxmlformats.org/officeDocument/2006/relationships/hyperlink" Target="https://link-springer-com.ez419.periodicos.capes.gov.br/article/10.1007/s00467-022-05514-4#ref-CR3" TargetMode="External"/><Relationship Id="rId15" Type="http://schemas.openxmlformats.org/officeDocument/2006/relationships/hyperlink" Target="https://link-springer-com.ez419.periodicos.capes.gov.br/article/10.1007/s00467-022-05514-4#ref-CR13" TargetMode="External"/><Relationship Id="rId10" Type="http://schemas.openxmlformats.org/officeDocument/2006/relationships/hyperlink" Target="https://link-springer-com.ez419.periodicos.capes.gov.br/article/10.1007/s00467-022-05514-4#ref-CR8" TargetMode="External"/><Relationship Id="rId19" Type="http://schemas.openxmlformats.org/officeDocument/2006/relationships/hyperlink" Target="https://link-springer-com.ez419.periodicos.capes.gov.br/article/10.1007/s00467-022-05514-4#ref-CR17" TargetMode="External"/><Relationship Id="rId4" Type="http://schemas.openxmlformats.org/officeDocument/2006/relationships/hyperlink" Target="https://link-springer-com.ez419.periodicos.capes.gov.br/article/10.1007/s00467-022-05514-4#ref-CR2" TargetMode="External"/><Relationship Id="rId9" Type="http://schemas.openxmlformats.org/officeDocument/2006/relationships/hyperlink" Target="https://link-springer-com.ez419.periodicos.capes.gov.br/article/10.1007/s00467-022-05514-4#ref-CR7" TargetMode="External"/><Relationship Id="rId14" Type="http://schemas.openxmlformats.org/officeDocument/2006/relationships/hyperlink" Target="https://link-springer-com.ez419.periodicos.capes.gov.br/article/10.1007/s00467-022-05514-4#ref-CR12" TargetMode="External"/></Relationships>
</file>

<file path=ppt/slides/_rels/slide3.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24" TargetMode="External"/><Relationship Id="rId2" Type="http://schemas.openxmlformats.org/officeDocument/2006/relationships/notesSlide" Target="../notesSlides/notesSlide3.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26" TargetMode="External"/><Relationship Id="rId4" Type="http://schemas.openxmlformats.org/officeDocument/2006/relationships/hyperlink" Target="https://link-springer-com.ez419.periodicos.capes.gov.br/article/10.1007/s00467-022-05514-4#ref-CR25" TargetMode="External"/></Relationships>
</file>

<file path=ppt/slides/_rels/slide4.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2" TargetMode="External"/><Relationship Id="rId2" Type="http://schemas.openxmlformats.org/officeDocument/2006/relationships/notesSlide" Target="../notesSlides/notesSlide4.xml"/><Relationship Id="rId1" Type="http://schemas.openxmlformats.org/officeDocument/2006/relationships/slideLayout" Target="../slideLayouts/slideLayout3.xml"/></Relationships>
</file>

<file path=ppt/slides/_rels/slide5.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21" TargetMode="External"/><Relationship Id="rId2" Type="http://schemas.openxmlformats.org/officeDocument/2006/relationships/notesSlide" Target="../notesSlides/notesSlide5.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28" TargetMode="External"/><Relationship Id="rId5" Type="http://schemas.openxmlformats.org/officeDocument/2006/relationships/hyperlink" Target="https://link-springer-com.ez419.periodicos.capes.gov.br/article/10.1007/s00467-022-05514-4#ref-CR27" TargetMode="External"/><Relationship Id="rId4" Type="http://schemas.openxmlformats.org/officeDocument/2006/relationships/hyperlink" Target="https://link-springer-com.ez419.periodicos.capes.gov.br/article/10.1007/s00467-022-05514-4#ref-CR22" TargetMode="Externa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3.xml"/></Relationships>
</file>

<file path=ppt/slides/_rels/slide7.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21" TargetMode="External"/><Relationship Id="rId7" Type="http://schemas.openxmlformats.org/officeDocument/2006/relationships/hyperlink" Target="https://link-springer-com.ez419.periodicos.capes.gov.br/article/10.1007/s00467-022-05514-4#ref-CR32" TargetMode="External"/><Relationship Id="rId2" Type="http://schemas.openxmlformats.org/officeDocument/2006/relationships/notesSlide" Target="../notesSlides/notesSlide7.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14" TargetMode="External"/><Relationship Id="rId5" Type="http://schemas.openxmlformats.org/officeDocument/2006/relationships/hyperlink" Target="https://link-springer-com.ez419.periodicos.capes.gov.br/article/10.1007/s00467-022-05514-4#ref-CR13" TargetMode="External"/><Relationship Id="rId4" Type="http://schemas.openxmlformats.org/officeDocument/2006/relationships/hyperlink" Target="https://link-springer-com.ez419.periodicos.capes.gov.br/article/10.1007/s00467-022-05514-4#ref-CR31" TargetMode="External"/></Relationships>
</file>

<file path=ppt/slides/_rels/slide8.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33" TargetMode="External"/><Relationship Id="rId2" Type="http://schemas.openxmlformats.org/officeDocument/2006/relationships/notesSlide" Target="../notesSlides/notesSlide8.xml"/><Relationship Id="rId1" Type="http://schemas.openxmlformats.org/officeDocument/2006/relationships/slideLayout" Target="../slideLayouts/slideLayout3.xml"/></Relationships>
</file>

<file path=ppt/slides/_rels/slide9.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34" TargetMode="External"/><Relationship Id="rId7" Type="http://schemas.openxmlformats.org/officeDocument/2006/relationships/hyperlink" Target="https://link-springer-com.ez419.periodicos.capes.gov.br/article/10.1007/s00467-022-05514-4#ref-CR30" TargetMode="External"/><Relationship Id="rId2" Type="http://schemas.openxmlformats.org/officeDocument/2006/relationships/notesSlide" Target="../notesSlides/notesSlide9.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17" TargetMode="External"/><Relationship Id="rId5" Type="http://schemas.openxmlformats.org/officeDocument/2006/relationships/hyperlink" Target="https://link-springer-com.ez419.periodicos.capes.gov.br/article/10.1007/s00467-022-05514-4#ref-CR16" TargetMode="External"/><Relationship Id="rId4" Type="http://schemas.openxmlformats.org/officeDocument/2006/relationships/hyperlink" Target="https://link-springer-com.ez419.periodicos.capes.gov.br/article/10.1007/s00467-022-05514-4#ref-CR14" TargetMode="External"/></Relationships>
</file>

<file path=ppt/slides/_rels/slide10.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40" TargetMode="External"/><Relationship Id="rId3" Type="http://schemas.openxmlformats.org/officeDocument/2006/relationships/hyperlink" Target="https://link-springer-com.ez419.periodicos.capes.gov.br/article/10.1007/s00467-022-05514-4#ref-CR13" TargetMode="External"/><Relationship Id="rId7" Type="http://schemas.openxmlformats.org/officeDocument/2006/relationships/hyperlink" Target="https://link-springer-com.ez419.periodicos.capes.gov.br/article/10.1007/s00467-022-05514-4#ref-CR39" TargetMode="External"/><Relationship Id="rId2" Type="http://schemas.openxmlformats.org/officeDocument/2006/relationships/notesSlide" Target="../notesSlides/notesSlide10.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35" TargetMode="External"/><Relationship Id="rId5" Type="http://schemas.openxmlformats.org/officeDocument/2006/relationships/hyperlink" Target="https://link-springer-com.ez419.periodicos.capes.gov.br/article/10.1007/s00467-022-05514-4#ref-CR32" TargetMode="External"/><Relationship Id="rId4" Type="http://schemas.openxmlformats.org/officeDocument/2006/relationships/hyperlink" Target="https://link-springer-com.ez419.periodicos.capes.gov.br/article/10.1007/s00467-022-05514-4#ref-CR31" TargetMode="External"/></Relationships>
</file>

<file path=ppt/slides/_rels/slide11.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42" TargetMode="External"/><Relationship Id="rId2" Type="http://schemas.openxmlformats.org/officeDocument/2006/relationships/notesSlide" Target="../notesSlides/notesSlide11.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21" TargetMode="External"/><Relationship Id="rId4" Type="http://schemas.openxmlformats.org/officeDocument/2006/relationships/hyperlink" Target="https://link-springer-com.ez419.periodicos.capes.gov.br/article/10.1007/s00467-022-05514-4#ref-CR43" TargetMode="External"/></Relationships>
</file>

<file path=ppt/slides/_rels/slide12.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48" TargetMode="External"/><Relationship Id="rId3" Type="http://schemas.openxmlformats.org/officeDocument/2006/relationships/hyperlink" Target="https://link-springer-com.ez419.periodicos.capes.gov.br/article/10.1007/s00467-022-05514-4#ref-CR32" TargetMode="External"/><Relationship Id="rId7" Type="http://schemas.openxmlformats.org/officeDocument/2006/relationships/hyperlink" Target="https://link-springer-com.ez419.periodicos.capes.gov.br/article/10.1007/s00467-022-05514-4#ref-CR47" TargetMode="External"/><Relationship Id="rId2" Type="http://schemas.openxmlformats.org/officeDocument/2006/relationships/notesSlide" Target="../notesSlides/notesSlide12.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46" TargetMode="External"/><Relationship Id="rId5" Type="http://schemas.openxmlformats.org/officeDocument/2006/relationships/hyperlink" Target="https://link-springer-com.ez419.periodicos.capes.gov.br/article/10.1007/s00467-022-05514-4#ref-CR45" TargetMode="External"/><Relationship Id="rId10" Type="http://schemas.openxmlformats.org/officeDocument/2006/relationships/hyperlink" Target="https://link-springer-com.ez419.periodicos.capes.gov.br/article/10.1007/s00467-022-05514-4#ref-CR50" TargetMode="External"/><Relationship Id="rId4" Type="http://schemas.openxmlformats.org/officeDocument/2006/relationships/hyperlink" Target="https://link-springer-com.ez419.periodicos.capes.gov.br/article/10.1007/s00467-022-05514-4#ref-CR44" TargetMode="External"/><Relationship Id="rId9" Type="http://schemas.openxmlformats.org/officeDocument/2006/relationships/hyperlink" Target="https://link-springer-com.ez419.periodicos.capes.gov.br/article/10.1007/s00467-022-05514-4#ref-CR49" TargetMode="External"/></Relationships>
</file>

<file path=ppt/slides/_rels/slide13.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51" TargetMode="External"/><Relationship Id="rId2" Type="http://schemas.openxmlformats.org/officeDocument/2006/relationships/notesSlide" Target="../notesSlides/notesSlide13.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46" TargetMode="External"/><Relationship Id="rId4" Type="http://schemas.openxmlformats.org/officeDocument/2006/relationships/hyperlink" Target="https://link-springer-com.ez419.periodicos.capes.gov.br/article/10.1007/s00467-022-05514-4#ref-CR45" TargetMode="External"/></Relationships>
</file>

<file path=ppt/slides/_rels/slide14.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8" TargetMode="External"/><Relationship Id="rId13" Type="http://schemas.openxmlformats.org/officeDocument/2006/relationships/hyperlink" Target="https://link-springer-com.ez419.periodicos.capes.gov.br/article/10.1007/s00467-022-05514-4#ref-CR52" TargetMode="External"/><Relationship Id="rId3" Type="http://schemas.openxmlformats.org/officeDocument/2006/relationships/hyperlink" Target="https://link-springer-com.ez419.periodicos.capes.gov.br/article/10.1007/s00467-022-05514-4#ref-CR36" TargetMode="External"/><Relationship Id="rId7" Type="http://schemas.openxmlformats.org/officeDocument/2006/relationships/hyperlink" Target="https://link-springer-com.ez419.periodicos.capes.gov.br/article/10.1007/s00467-022-05514-4#ref-CR45" TargetMode="External"/><Relationship Id="rId12" Type="http://schemas.openxmlformats.org/officeDocument/2006/relationships/hyperlink" Target="https://link-springer-com.ez419.periodicos.capes.gov.br/article/10.1007/s00467-022-05514-4#ref-CR9" TargetMode="External"/><Relationship Id="rId2" Type="http://schemas.openxmlformats.org/officeDocument/2006/relationships/notesSlide" Target="../notesSlides/notesSlide14.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7" TargetMode="External"/><Relationship Id="rId11" Type="http://schemas.openxmlformats.org/officeDocument/2006/relationships/hyperlink" Target="https://link-springer-com.ez419.periodicos.capes.gov.br/article/10.1007/s00467-022-05514-4#ref-CR35" TargetMode="External"/><Relationship Id="rId5" Type="http://schemas.openxmlformats.org/officeDocument/2006/relationships/hyperlink" Target="https://link-springer-com.ez419.periodicos.capes.gov.br/article/10.1007/s00467-022-05514-4#ref-CR38" TargetMode="External"/><Relationship Id="rId10" Type="http://schemas.openxmlformats.org/officeDocument/2006/relationships/hyperlink" Target="https://link-springer-com.ez419.periodicos.capes.gov.br/article/10.1007/s00467-022-05514-4#ref-CR11" TargetMode="External"/><Relationship Id="rId4" Type="http://schemas.openxmlformats.org/officeDocument/2006/relationships/hyperlink" Target="https://link-springer-com.ez419.periodicos.capes.gov.br/article/10.1007/s00467-022-05514-4#ref-CR37" TargetMode="External"/><Relationship Id="rId9" Type="http://schemas.openxmlformats.org/officeDocument/2006/relationships/hyperlink" Target="https://link-springer-com.ez419.periodicos.capes.gov.br/article/10.1007/s00467-022-05514-4#ref-CR10" TargetMode="External"/></Relationships>
</file>

<file path=ppt/slides/_rels/slide15.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4" TargetMode="External"/><Relationship Id="rId2" Type="http://schemas.openxmlformats.org/officeDocument/2006/relationships/notesSlide" Target="../notesSlides/notesSlide15.xml"/><Relationship Id="rId1" Type="http://schemas.openxmlformats.org/officeDocument/2006/relationships/slideLayout" Target="../slideLayouts/slideLayout3.xml"/><Relationship Id="rId4" Type="http://schemas.openxmlformats.org/officeDocument/2006/relationships/hyperlink" Target="https://link-springer-com.ez419.periodicos.capes.gov.br/article/10.1007/s00467-022-05514-4#ref-CR15" TargetMode="External"/></Relationships>
</file>

<file path=ppt/slides/_rels/slide16.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53" TargetMode="External"/><Relationship Id="rId2" Type="http://schemas.openxmlformats.org/officeDocument/2006/relationships/notesSlide" Target="../notesSlides/notesSlide16.xml"/><Relationship Id="rId1" Type="http://schemas.openxmlformats.org/officeDocument/2006/relationships/slideLayout" Target="../slideLayouts/slideLayout3.xml"/><Relationship Id="rId4" Type="http://schemas.openxmlformats.org/officeDocument/2006/relationships/hyperlink" Target="https://link-springer-com.ez419.periodicos.capes.gov.br/article/10.1007/s00467-022-05514-4#ref-CR54" TargetMode="External"/></Relationships>
</file>

<file path=ppt/slides/_rels/slide17.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55" TargetMode="External"/><Relationship Id="rId7" Type="http://schemas.openxmlformats.org/officeDocument/2006/relationships/hyperlink" Target="https://link-springer-com.ez419.periodicos.capes.gov.br/article/10.1007/s00467-022-05514-4#ref-CR19" TargetMode="External"/><Relationship Id="rId2" Type="http://schemas.openxmlformats.org/officeDocument/2006/relationships/notesSlide" Target="../notesSlides/notesSlide17.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58" TargetMode="External"/><Relationship Id="rId5" Type="http://schemas.openxmlformats.org/officeDocument/2006/relationships/hyperlink" Target="https://link-springer-com.ez419.periodicos.capes.gov.br/article/10.1007/s00467-022-05514-4#ref-CR57" TargetMode="External"/><Relationship Id="rId4" Type="http://schemas.openxmlformats.org/officeDocument/2006/relationships/hyperlink" Target="https://link-springer-com.ez419.periodicos.capes.gov.br/article/10.1007/s00467-022-05514-4#ref-CR56" TargetMode="External"/></Relationships>
</file>

<file path=ppt/slides/_rels/slide18.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59" TargetMode="External"/><Relationship Id="rId2" Type="http://schemas.openxmlformats.org/officeDocument/2006/relationships/notesSlide" Target="../notesSlides/notesSlide18.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58" TargetMode="External"/><Relationship Id="rId4" Type="http://schemas.openxmlformats.org/officeDocument/2006/relationships/hyperlink" Target="https://link-springer-com.ez419.periodicos.capes.gov.br/article/10.1007/s00467-022-05514-4#ref-CR19" TargetMode="External"/></Relationships>
</file>

<file path=ppt/slides/_rels/slide19.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8" TargetMode="External"/><Relationship Id="rId13" Type="http://schemas.openxmlformats.org/officeDocument/2006/relationships/hyperlink" Target="https://link-springer-com.ez419.periodicos.capes.gov.br/article/10.1007/s00467-022-05514-4#ref-CR52" TargetMode="External"/><Relationship Id="rId3" Type="http://schemas.openxmlformats.org/officeDocument/2006/relationships/hyperlink" Target="https://link-springer-com.ez419.periodicos.capes.gov.br/article/10.1007/s00467-022-05514-4#ref-CR36" TargetMode="External"/><Relationship Id="rId7" Type="http://schemas.openxmlformats.org/officeDocument/2006/relationships/hyperlink" Target="https://link-springer-com.ez419.periodicos.capes.gov.br/article/10.1007/s00467-022-05514-4#ref-CR45" TargetMode="External"/><Relationship Id="rId12" Type="http://schemas.openxmlformats.org/officeDocument/2006/relationships/hyperlink" Target="https://link-springer-com.ez419.periodicos.capes.gov.br/article/10.1007/s00467-022-05514-4#ref-CR9" TargetMode="External"/><Relationship Id="rId2" Type="http://schemas.openxmlformats.org/officeDocument/2006/relationships/notesSlide" Target="../notesSlides/notesSlide19.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7" TargetMode="External"/><Relationship Id="rId11" Type="http://schemas.openxmlformats.org/officeDocument/2006/relationships/hyperlink" Target="https://link-springer-com.ez419.periodicos.capes.gov.br/article/10.1007/s00467-022-05514-4#ref-CR35" TargetMode="External"/><Relationship Id="rId5" Type="http://schemas.openxmlformats.org/officeDocument/2006/relationships/hyperlink" Target="https://link-springer-com.ez419.periodicos.capes.gov.br/article/10.1007/s00467-022-05514-4#ref-CR38" TargetMode="External"/><Relationship Id="rId10" Type="http://schemas.openxmlformats.org/officeDocument/2006/relationships/hyperlink" Target="https://link-springer-com.ez419.periodicos.capes.gov.br/article/10.1007/s00467-022-05514-4#ref-CR11" TargetMode="External"/><Relationship Id="rId4" Type="http://schemas.openxmlformats.org/officeDocument/2006/relationships/hyperlink" Target="https://link-springer-com.ez419.periodicos.capes.gov.br/article/10.1007/s00467-022-05514-4#ref-CR37" TargetMode="External"/><Relationship Id="rId9" Type="http://schemas.openxmlformats.org/officeDocument/2006/relationships/hyperlink" Target="https://link-springer-com.ez419.periodicos.capes.gov.br/article/10.1007/s00467-022-05514-4#ref-CR10" TargetMode="External"/></Relationships>
</file>

<file path=ppt/slides/_rels/slide20.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60" TargetMode="External"/><Relationship Id="rId2" Type="http://schemas.openxmlformats.org/officeDocument/2006/relationships/notesSlide" Target="../notesSlides/notesSlide20.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62" TargetMode="External"/><Relationship Id="rId4" Type="http://schemas.openxmlformats.org/officeDocument/2006/relationships/hyperlink" Target="https://link-springer-com.ez419.periodicos.capes.gov.br/article/10.1007/s00467-022-05514-4#ref-CR61" TargetMode="External"/></Relationships>
</file>

<file path=ppt/slides/_rels/slide21.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62" TargetMode="External"/><Relationship Id="rId2" Type="http://schemas.openxmlformats.org/officeDocument/2006/relationships/notesSlide" Target="../notesSlides/notesSlide21.xml"/><Relationship Id="rId1" Type="http://schemas.openxmlformats.org/officeDocument/2006/relationships/slideLayout" Target="../slideLayouts/slideLayout3.xml"/></Relationships>
</file>

<file path=ppt/slides/_rels/slide22.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64" TargetMode="External"/><Relationship Id="rId3" Type="http://schemas.openxmlformats.org/officeDocument/2006/relationships/hyperlink" Target="https://link-springer-com.ez419.periodicos.capes.gov.br/article/10.1007/s00467-022-05514-4#ref-CR62" TargetMode="External"/><Relationship Id="rId7" Type="http://schemas.openxmlformats.org/officeDocument/2006/relationships/hyperlink" Target="https://link-springer-com.ez419.periodicos.capes.gov.br/article/10.1007/s00467-022-05514-4#ref-CR48" TargetMode="External"/><Relationship Id="rId12" Type="http://schemas.openxmlformats.org/officeDocument/2006/relationships/hyperlink" Target="https://link-springer-com.ez419.periodicos.capes.gov.br/article/10.1007/s00467-022-05514-4#ref-CR65" TargetMode="External"/><Relationship Id="rId2" Type="http://schemas.openxmlformats.org/officeDocument/2006/relationships/notesSlide" Target="../notesSlides/notesSlide22.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46" TargetMode="External"/><Relationship Id="rId11" Type="http://schemas.openxmlformats.org/officeDocument/2006/relationships/hyperlink" Target="https://link-springer-com.ez419.periodicos.capes.gov.br/article/10.1007/s00467-022-05514-4#ref-CR19" TargetMode="External"/><Relationship Id="rId5" Type="http://schemas.openxmlformats.org/officeDocument/2006/relationships/hyperlink" Target="https://link-springer-com.ez419.periodicos.capes.gov.br/article/10.1007/s00467-022-05514-4#ref-CR45" TargetMode="External"/><Relationship Id="rId10" Type="http://schemas.openxmlformats.org/officeDocument/2006/relationships/hyperlink" Target="https://link-springer-com.ez419.periodicos.capes.gov.br/article/10.1007/s00467-022-05514-4#ref-CR18" TargetMode="External"/><Relationship Id="rId4" Type="http://schemas.openxmlformats.org/officeDocument/2006/relationships/hyperlink" Target="https://link-springer-com.ez419.periodicos.capes.gov.br/article/10.1007/s00467-022-05514-4#ref-CR63" TargetMode="External"/><Relationship Id="rId9" Type="http://schemas.openxmlformats.org/officeDocument/2006/relationships/hyperlink" Target="https://link-springer-com.ez419.periodicos.capes.gov.br/article/10.1007/s00467-022-05514-4#ref-CR5" TargetMode="External"/></Relationships>
</file>

<file path=ppt/slides/_rels/slide23.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66" TargetMode="External"/><Relationship Id="rId7" Type="http://schemas.openxmlformats.org/officeDocument/2006/relationships/hyperlink" Target="https://link-springer-com.ez419.periodicos.capes.gov.br/article/10.1007/s00467-022-05514-4#ref-CR53" TargetMode="External"/><Relationship Id="rId2" Type="http://schemas.openxmlformats.org/officeDocument/2006/relationships/notesSlide" Target="../notesSlides/notesSlide23.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68" TargetMode="External"/><Relationship Id="rId5" Type="http://schemas.openxmlformats.org/officeDocument/2006/relationships/hyperlink" Target="https://link-springer-com.ez419.periodicos.capes.gov.br/article/10.1007/s00467-022-05514-4#ref-CR60" TargetMode="External"/><Relationship Id="rId4" Type="http://schemas.openxmlformats.org/officeDocument/2006/relationships/hyperlink" Target="https://link-springer-com.ez419.periodicos.capes.gov.br/article/10.1007/s00467-022-05514-4#ref-CR67" TargetMode="External"/></Relationships>
</file>

<file path=ppt/slides/_rels/slide24.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60" TargetMode="External"/><Relationship Id="rId2" Type="http://schemas.openxmlformats.org/officeDocument/2006/relationships/notesSlide" Target="../notesSlides/notesSlide24.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70" TargetMode="External"/><Relationship Id="rId4" Type="http://schemas.openxmlformats.org/officeDocument/2006/relationships/hyperlink" Target="https://link-springer-com.ez419.periodicos.capes.gov.br/article/10.1007/s00467-022-05514-4#ref-CR69" TargetMode="External"/></Relationships>
</file>

<file path=ppt/slides/_rels/slide25.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76" TargetMode="External"/><Relationship Id="rId3" Type="http://schemas.openxmlformats.org/officeDocument/2006/relationships/hyperlink" Target="https://link-springer-com.ez419.periodicos.capes.gov.br/article/10.1007/s00467-022-05514-4#ref-CR71" TargetMode="External"/><Relationship Id="rId7" Type="http://schemas.openxmlformats.org/officeDocument/2006/relationships/hyperlink" Target="https://link-springer-com.ez419.periodicos.capes.gov.br/article/10.1007/s00467-022-05514-4#ref-CR75" TargetMode="External"/><Relationship Id="rId2" Type="http://schemas.openxmlformats.org/officeDocument/2006/relationships/notesSlide" Target="../notesSlides/notesSlide25.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74" TargetMode="External"/><Relationship Id="rId5" Type="http://schemas.openxmlformats.org/officeDocument/2006/relationships/hyperlink" Target="https://link-springer-com.ez419.periodicos.capes.gov.br/article/10.1007/s00467-022-05514-4#ref-CR73" TargetMode="External"/><Relationship Id="rId4" Type="http://schemas.openxmlformats.org/officeDocument/2006/relationships/hyperlink" Target="https://link-springer-com.ez419.periodicos.capes.gov.br/article/10.1007/s00467-022-05514-4#ref-CR72" TargetMode="External"/><Relationship Id="rId9" Type="http://schemas.openxmlformats.org/officeDocument/2006/relationships/hyperlink" Target="https://link-springer-com.ez419.periodicos.capes.gov.br/article/10.1007/s00467-022-05514-4#ref-CR77" TargetMode="External"/></Relationships>
</file>

<file path=ppt/slides/_rels/slide26.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78" TargetMode="External"/><Relationship Id="rId2" Type="http://schemas.openxmlformats.org/officeDocument/2006/relationships/notesSlide" Target="../notesSlides/notesSlide26.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80" TargetMode="External"/><Relationship Id="rId4" Type="http://schemas.openxmlformats.org/officeDocument/2006/relationships/hyperlink" Target="https://link-springer-com.ez419.periodicos.capes.gov.br/article/10.1007/s00467-022-05514-4#ref-CR79" TargetMode="External"/></Relationships>
</file>

<file path=ppt/slides/_rels/slide2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27.xml"/><Relationship Id="rId1" Type="http://schemas.openxmlformats.org/officeDocument/2006/relationships/slideLayout" Target="../slideLayouts/slideLayout3.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3.xml"/></Relationships>
</file>

<file path=ppt/slides/_rels/slide2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9.xml"/><Relationship Id="rId1" Type="http://schemas.openxmlformats.org/officeDocument/2006/relationships/slideLayout" Target="../slideLayouts/slideLayout3.xml"/></Relationships>
</file>

<file path=ppt/slides/_rels/slide30.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Tab3" TargetMode="External"/><Relationship Id="rId2" Type="http://schemas.openxmlformats.org/officeDocument/2006/relationships/notesSlide" Target="../notesSlides/notesSlide30.xml"/><Relationship Id="rId1" Type="http://schemas.openxmlformats.org/officeDocument/2006/relationships/slideLayout" Target="../slideLayouts/slideLayout3.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31.xml"/><Relationship Id="rId1" Type="http://schemas.openxmlformats.org/officeDocument/2006/relationships/slideLayout" Target="../slideLayouts/slideLayout3.xml"/></Relationships>
</file>

<file path=ppt/slides/_rels/slide32.xml.rels><?xml version="1.0" encoding="UTF-8" standalone="yes"?>
<Relationships xmlns="http://schemas.openxmlformats.org/package/2006/relationships"><Relationship Id="rId2" Type="http://schemas.openxmlformats.org/officeDocument/2006/relationships/notesSlide" Target="../notesSlides/notesSlide32.xml"/><Relationship Id="rId1" Type="http://schemas.openxmlformats.org/officeDocument/2006/relationships/slideLayout" Target="../slideLayouts/slideLayout3.xml"/></Relationships>
</file>

<file path=ppt/slides/_rels/slide33.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Tab2" TargetMode="External"/><Relationship Id="rId2" Type="http://schemas.openxmlformats.org/officeDocument/2006/relationships/notesSlide" Target="../notesSlides/notesSlide33.xml"/><Relationship Id="rId1" Type="http://schemas.openxmlformats.org/officeDocument/2006/relationships/slideLayout" Target="../slideLayouts/slideLayout3.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34.xml"/><Relationship Id="rId1" Type="http://schemas.openxmlformats.org/officeDocument/2006/relationships/slideLayout" Target="../slideLayouts/slideLayout3.xml"/></Relationships>
</file>

<file path=ppt/slides/_rels/slide35.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85" TargetMode="External"/><Relationship Id="rId3" Type="http://schemas.openxmlformats.org/officeDocument/2006/relationships/hyperlink" Target="https://link-springer-com.ez419.periodicos.capes.gov.br/article/10.1007/s00467-022-05514-4#ref-CR81" TargetMode="External"/><Relationship Id="rId7" Type="http://schemas.openxmlformats.org/officeDocument/2006/relationships/hyperlink" Target="https://link-springer-com.ez419.periodicos.capes.gov.br/article/10.1007/s00467-022-05514-4#ref-CR84" TargetMode="External"/><Relationship Id="rId2" Type="http://schemas.openxmlformats.org/officeDocument/2006/relationships/notesSlide" Target="../notesSlides/notesSlide35.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83" TargetMode="External"/><Relationship Id="rId5" Type="http://schemas.openxmlformats.org/officeDocument/2006/relationships/hyperlink" Target="https://link-springer-com.ez419.periodicos.capes.gov.br/article/10.1007/s00467-022-05514-4#ref-CR82" TargetMode="External"/><Relationship Id="rId4" Type="http://schemas.openxmlformats.org/officeDocument/2006/relationships/hyperlink" Target="https://link-springer-com.ez419.periodicos.capes.gov.br/article/10.1007/s00467-022-05514-4#ref-CR28" TargetMode="External"/></Relationships>
</file>

<file path=ppt/slides/_rels/slide36.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ref-CR93" TargetMode="External"/><Relationship Id="rId3" Type="http://schemas.openxmlformats.org/officeDocument/2006/relationships/hyperlink" Target="https://link-springer-com.ez419.periodicos.capes.gov.br/article/10.1007/s00467-022-05514-4#ref-CR88" TargetMode="External"/><Relationship Id="rId7" Type="http://schemas.openxmlformats.org/officeDocument/2006/relationships/hyperlink" Target="https://link-springer-com.ez419.periodicos.capes.gov.br/article/10.1007/s00467-022-05514-4#ref-CR92" TargetMode="External"/><Relationship Id="rId12" Type="http://schemas.openxmlformats.org/officeDocument/2006/relationships/hyperlink" Target="https://link-springer-com.ez419.periodicos.capes.gov.br/article/10.1007/s00467-022-05514-4#ref-CR97" TargetMode="External"/><Relationship Id="rId2" Type="http://schemas.openxmlformats.org/officeDocument/2006/relationships/notesSlide" Target="../notesSlides/notesSlide36.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91" TargetMode="External"/><Relationship Id="rId11" Type="http://schemas.openxmlformats.org/officeDocument/2006/relationships/hyperlink" Target="https://link-springer-com.ez419.periodicos.capes.gov.br/article/10.1007/s00467-022-05514-4#ref-CR96" TargetMode="External"/><Relationship Id="rId5" Type="http://schemas.openxmlformats.org/officeDocument/2006/relationships/hyperlink" Target="https://link-springer-com.ez419.periodicos.capes.gov.br/article/10.1007/s00467-022-05514-4#ref-CR90" TargetMode="External"/><Relationship Id="rId10" Type="http://schemas.openxmlformats.org/officeDocument/2006/relationships/hyperlink" Target="https://link-springer-com.ez419.periodicos.capes.gov.br/article/10.1007/s00467-022-05514-4#ref-CR95" TargetMode="External"/><Relationship Id="rId4" Type="http://schemas.openxmlformats.org/officeDocument/2006/relationships/hyperlink" Target="https://link-springer-com.ez419.periodicos.capes.gov.br/article/10.1007/s00467-022-05514-4#ref-CR89" TargetMode="External"/><Relationship Id="rId9" Type="http://schemas.openxmlformats.org/officeDocument/2006/relationships/hyperlink" Target="https://link-springer-com.ez419.periodicos.capes.gov.br/article/10.1007/s00467-022-05514-4#ref-CR94" TargetMode="External"/></Relationships>
</file>

<file path=ppt/slides/_rels/slide37.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94" TargetMode="External"/><Relationship Id="rId2" Type="http://schemas.openxmlformats.org/officeDocument/2006/relationships/notesSlide" Target="../notesSlides/notesSlide37.xml"/><Relationship Id="rId1" Type="http://schemas.openxmlformats.org/officeDocument/2006/relationships/slideLayout" Target="../slideLayouts/slideLayout3.xml"/><Relationship Id="rId5" Type="http://schemas.openxmlformats.org/officeDocument/2006/relationships/hyperlink" Target="https://link-springer-com.ez419.periodicos.capes.gov.br/article/10.1007/s00467-022-05514-4#ref-CR98" TargetMode="External"/><Relationship Id="rId4" Type="http://schemas.openxmlformats.org/officeDocument/2006/relationships/hyperlink" Target="https://link-springer-com.ez419.periodicos.capes.gov.br/article/10.1007/s00467-022-05514-4#ref-CR93" TargetMode="External"/></Relationships>
</file>

<file path=ppt/slides/_rels/slide38.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99" TargetMode="External"/><Relationship Id="rId2" Type="http://schemas.openxmlformats.org/officeDocument/2006/relationships/notesSlide" Target="../notesSlides/notesSlide38.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102" TargetMode="External"/><Relationship Id="rId5" Type="http://schemas.openxmlformats.org/officeDocument/2006/relationships/hyperlink" Target="https://link-springer-com.ez419.periodicos.capes.gov.br/article/10.1007/s00467-022-05514-4#ref-CR101" TargetMode="External"/><Relationship Id="rId4" Type="http://schemas.openxmlformats.org/officeDocument/2006/relationships/hyperlink" Target="https://link-springer-com.ez419.periodicos.capes.gov.br/article/10.1007/s00467-022-05514-4#ref-CR100" TargetMode="External"/></Relationships>
</file>

<file path=ppt/slides/_rels/slide39.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03" TargetMode="External"/><Relationship Id="rId2" Type="http://schemas.openxmlformats.org/officeDocument/2006/relationships/notesSlide" Target="../notesSlides/notesSlide39.xml"/><Relationship Id="rId1" Type="http://schemas.openxmlformats.org/officeDocument/2006/relationships/slideLayout" Target="../slideLayouts/slideLayout3.xml"/></Relationships>
</file>

<file path=ppt/slides/_rels/slide40.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03" TargetMode="External"/><Relationship Id="rId2" Type="http://schemas.openxmlformats.org/officeDocument/2006/relationships/notesSlide" Target="../notesSlides/notesSlide40.xml"/><Relationship Id="rId1" Type="http://schemas.openxmlformats.org/officeDocument/2006/relationships/slideLayout" Target="../slideLayouts/slideLayout3.xml"/><Relationship Id="rId4" Type="http://schemas.openxmlformats.org/officeDocument/2006/relationships/hyperlink" Target="https://link-springer-com.ez419.periodicos.capes.gov.br/article/10.1007/s00467-022-05514-4#ref-CR104" TargetMode="External"/></Relationships>
</file>

<file path=ppt/slides/_rels/slide41.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05" TargetMode="External"/><Relationship Id="rId2" Type="http://schemas.openxmlformats.org/officeDocument/2006/relationships/notesSlide" Target="../notesSlides/notesSlide41.xml"/><Relationship Id="rId1" Type="http://schemas.openxmlformats.org/officeDocument/2006/relationships/slideLayout" Target="../slideLayouts/slideLayout3.xml"/></Relationships>
</file>

<file path=ppt/slides/_rels/slide42.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06" TargetMode="External"/><Relationship Id="rId2" Type="http://schemas.openxmlformats.org/officeDocument/2006/relationships/notesSlide" Target="../notesSlides/notesSlide42.xml"/><Relationship Id="rId1" Type="http://schemas.openxmlformats.org/officeDocument/2006/relationships/slideLayout" Target="../slideLayouts/slideLayout3.xml"/><Relationship Id="rId4" Type="http://schemas.openxmlformats.org/officeDocument/2006/relationships/hyperlink" Target="https://link-springer-com.ez419.periodicos.capes.gov.br/article/10.1007/s00467-022-05514-4#ref-CR107" TargetMode="External"/></Relationships>
</file>

<file path=ppt/slides/_rels/slide43.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05" TargetMode="External"/><Relationship Id="rId2" Type="http://schemas.openxmlformats.org/officeDocument/2006/relationships/notesSlide" Target="../notesSlides/notesSlide43.xml"/><Relationship Id="rId1" Type="http://schemas.openxmlformats.org/officeDocument/2006/relationships/slideLayout" Target="../slideLayouts/slideLayout3.xml"/><Relationship Id="rId4" Type="http://schemas.openxmlformats.org/officeDocument/2006/relationships/hyperlink" Target="https://link-springer-com.ez419.periodicos.capes.gov.br/article/10.1007/s00467-022-05514-4#ref-CR108" TargetMode="External"/></Relationships>
</file>

<file path=ppt/slides/_rels/slide44.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09" TargetMode="External"/><Relationship Id="rId2" Type="http://schemas.openxmlformats.org/officeDocument/2006/relationships/notesSlide" Target="../notesSlides/notesSlide44.xml"/><Relationship Id="rId1" Type="http://schemas.openxmlformats.org/officeDocument/2006/relationships/slideLayout" Target="../slideLayouts/slideLayout3.xml"/><Relationship Id="rId4" Type="http://schemas.openxmlformats.org/officeDocument/2006/relationships/hyperlink" Target="https://link-springer-com.ez419.periodicos.capes.gov.br/article/10.1007/s00467-022-05514-4#ref-CR110" TargetMode="External"/></Relationships>
</file>

<file path=ppt/slides/_rels/slide45.xml.rels><?xml version="1.0" encoding="UTF-8" standalone="yes"?>
<Relationships xmlns="http://schemas.openxmlformats.org/package/2006/relationships"><Relationship Id="rId3" Type="http://schemas.openxmlformats.org/officeDocument/2006/relationships/hyperlink" Target="https://link-springer-com.ez419.periodicos.capes.gov.br/article/10.1007/s00467-022-05514-4#ref-CR111" TargetMode="External"/><Relationship Id="rId2" Type="http://schemas.openxmlformats.org/officeDocument/2006/relationships/notesSlide" Target="../notesSlides/notesSlide45.xml"/><Relationship Id="rId1" Type="http://schemas.openxmlformats.org/officeDocument/2006/relationships/slideLayout" Target="../slideLayouts/slideLayout3.xml"/></Relationships>
</file>

<file path=ppt/slides/_rels/slide46.xml.rels><?xml version="1.0" encoding="UTF-8" standalone="yes"?>
<Relationships xmlns="http://schemas.openxmlformats.org/package/2006/relationships"><Relationship Id="rId8" Type="http://schemas.openxmlformats.org/officeDocument/2006/relationships/hyperlink" Target="https://link-springer-com.ez419.periodicos.capes.gov.br/article/10.1007/s00467-022-05514-4#Tab4" TargetMode="External"/><Relationship Id="rId3" Type="http://schemas.openxmlformats.org/officeDocument/2006/relationships/hyperlink" Target="https://link-springer-com.ez419.periodicos.capes.gov.br/article/10.1007/s00467-022-05514-4#ref-CR47" TargetMode="External"/><Relationship Id="rId7" Type="http://schemas.openxmlformats.org/officeDocument/2006/relationships/hyperlink" Target="https://link-springer-com.ez419.periodicos.capes.gov.br/article/10.1007/s00467-022-05514-4#ref-CR112" TargetMode="External"/><Relationship Id="rId2" Type="http://schemas.openxmlformats.org/officeDocument/2006/relationships/notesSlide" Target="../notesSlides/notesSlide46.xml"/><Relationship Id="rId1" Type="http://schemas.openxmlformats.org/officeDocument/2006/relationships/slideLayout" Target="../slideLayouts/slideLayout3.xml"/><Relationship Id="rId6" Type="http://schemas.openxmlformats.org/officeDocument/2006/relationships/hyperlink" Target="https://link-springer-com.ez419.periodicos.capes.gov.br/article/10.1007/s00467-022-05514-4#ref-CR65" TargetMode="External"/><Relationship Id="rId5" Type="http://schemas.openxmlformats.org/officeDocument/2006/relationships/hyperlink" Target="https://link-springer-com.ez419.periodicos.capes.gov.br/article/10.1007/s00467-022-05514-4#ref-CR58" TargetMode="External"/><Relationship Id="rId4" Type="http://schemas.openxmlformats.org/officeDocument/2006/relationships/hyperlink" Target="https://link-springer-com.ez419.periodicos.capes.gov.br/article/10.1007/s00467-022-05514-4#ref-CR55" TargetMode="External"/></Relationships>
</file>

<file path=ppt/slides/_rels/slide47.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47.xml"/><Relationship Id="rId1" Type="http://schemas.openxmlformats.org/officeDocument/2006/relationships/slideLayout" Target="../slideLayouts/slideLayout3.xml"/></Relationships>
</file>

<file path=ppt/slides/_rels/slide48.xml.rels><?xml version="1.0" encoding="UTF-8" standalone="yes"?>
<Relationships xmlns="http://schemas.openxmlformats.org/package/2006/relationships"><Relationship Id="rId2" Type="http://schemas.openxmlformats.org/officeDocument/2006/relationships/notesSlide" Target="../notesSlides/notesSlide48.xml"/><Relationship Id="rId1" Type="http://schemas.openxmlformats.org/officeDocument/2006/relationships/slideLayout" Target="../slideLayouts/slideLayout3.xml"/></Relationships>
</file>

<file path=ppt/slides/_rels/slide49.xml.rels><?xml version="1.0" encoding="UTF-8" standalone="yes"?>
<Relationships xmlns="http://schemas.openxmlformats.org/package/2006/relationships"><Relationship Id="rId3" Type="http://schemas.openxmlformats.org/officeDocument/2006/relationships/hyperlink" Target="http://paulomargotto.com.br/sobrecarga-de-fluidos-neonatais-a-ignorancia-nao-e-mais-uma-felicidade/" TargetMode="External"/><Relationship Id="rId2" Type="http://schemas.openxmlformats.org/officeDocument/2006/relationships/notesSlide" Target="../notesSlides/notesSlide49.xml"/><Relationship Id="rId1" Type="http://schemas.openxmlformats.org/officeDocument/2006/relationships/slideLayout" Target="../slideLayouts/slideLayout11.xml"/><Relationship Id="rId5" Type="http://schemas.openxmlformats.org/officeDocument/2006/relationships/image" Target="../media/image9.png"/><Relationship Id="rId4" Type="http://schemas.openxmlformats.org/officeDocument/2006/relationships/hyperlink" Target="http://paulomargotto.com.br/documentos/23963" TargetMode="External"/></Relationships>
</file>

<file path=ppt/slides/_rels/slide50.xml.rels><?xml version="1.0" encoding="UTF-8" standalone="yes"?>
<Relationships xmlns="http://schemas.openxmlformats.org/package/2006/relationships"><Relationship Id="rId3" Type="http://schemas.openxmlformats.org/officeDocument/2006/relationships/hyperlink" Target="http://www.paulomargotto.com.br/" TargetMode="External"/><Relationship Id="rId2" Type="http://schemas.openxmlformats.org/officeDocument/2006/relationships/notesSlide" Target="../notesSlides/notesSlide50.xml"/><Relationship Id="rId1" Type="http://schemas.openxmlformats.org/officeDocument/2006/relationships/slideLayout" Target="../slideLayouts/slideLayout3.xml"/><Relationship Id="rId4" Type="http://schemas.openxmlformats.org/officeDocument/2006/relationships/image" Target="../media/image10.png"/></Relationships>
</file>

<file path=ppt/slides/_rels/slide51.xml.rels><?xml version="1.0" encoding="UTF-8" standalone="yes"?>
<Relationships xmlns="http://schemas.openxmlformats.org/package/2006/relationships"><Relationship Id="rId3" Type="http://schemas.openxmlformats.org/officeDocument/2006/relationships/hyperlink" Target="http://paulomargotto.com.br/documentos/23821" TargetMode="External"/><Relationship Id="rId2" Type="http://schemas.openxmlformats.org/officeDocument/2006/relationships/hyperlink" Target="http://paulomargotto.com.br/lesao-renal-aguda-neonatal-em-2023-o-que-sabemos-o-que-precisamos-aprender/" TargetMode="Externa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3.xml.rels><?xml version="1.0" encoding="UTF-8" standalone="yes"?>
<Relationships xmlns="http://schemas.openxmlformats.org/package/2006/relationships"><Relationship Id="rId3" Type="http://schemas.openxmlformats.org/officeDocument/2006/relationships/hyperlink" Target="https://pubmed.ncbi.nlm.nih.gov/37481631/" TargetMode="External"/><Relationship Id="rId2" Type="http://schemas.openxmlformats.org/officeDocument/2006/relationships/hyperlink" Target="http://paulomargotto.com.br/abordagens-para-avaliacao-do-equilibrio-hidrico-e-manejo-da-sobrecarga-hidrica-em-neonatos-entre-neonatologistas-uma-pesquisa-neonatal-kidney-collaborative/" TargetMode="External"/><Relationship Id="rId1" Type="http://schemas.openxmlformats.org/officeDocument/2006/relationships/slideLayout" Target="../slideLayouts/slideLayout12.xml"/><Relationship Id="rId5" Type="http://schemas.openxmlformats.org/officeDocument/2006/relationships/image" Target="../media/image9.png"/><Relationship Id="rId4" Type="http://schemas.openxmlformats.org/officeDocument/2006/relationships/hyperlink" Target="http://paulomargotto.com.br/documentos/23849" TargetMode="External"/></Relationships>
</file>

<file path=ppt/slides/_rels/slide54.xml.rels><?xml version="1.0" encoding="UTF-8" standalone="yes"?>
<Relationships xmlns="http://schemas.openxmlformats.org/package/2006/relationships"><Relationship Id="rId3" Type="http://schemas.openxmlformats.org/officeDocument/2006/relationships/hyperlink" Target="http://paulomargotto.com.br/documentos/23857" TargetMode="External"/><Relationship Id="rId2" Type="http://schemas.openxmlformats.org/officeDocument/2006/relationships/hyperlink" Target="http://paulomargotto.com.br/manejo-do-recem-nascido-com-lesao-aguda-renal-e-sobrecarga-hidrica/" TargetMode="Externa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5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6.xml.rels><?xml version="1.0" encoding="UTF-8" standalone="yes"?>
<Relationships xmlns="http://schemas.openxmlformats.org/package/2006/relationships"><Relationship Id="rId3" Type="http://schemas.openxmlformats.org/officeDocument/2006/relationships/hyperlink" Target="http://paulomargotto.com.br/documentos/23894" TargetMode="External"/><Relationship Id="rId2" Type="http://schemas.openxmlformats.org/officeDocument/2006/relationships/hyperlink" Target="http://paulomargotto.com.br/indicacoes-e-enfoque-atual-na-terapia-de-suporte-renal-do-recem-nascido-com-lesao-renal-aguda-e-sobrecarga-hidrica/" TargetMode="External"/><Relationship Id="rId1" Type="http://schemas.openxmlformats.org/officeDocument/2006/relationships/slideLayout" Target="../slideLayouts/slideLayout12.xml"/><Relationship Id="rId4" Type="http://schemas.openxmlformats.org/officeDocument/2006/relationships/image" Target="../media/image9.png"/></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58.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51.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Google Shape;54;p13"/>
          <p:cNvSpPr txBox="1">
            <a:spLocks noGrp="1"/>
          </p:cNvSpPr>
          <p:nvPr>
            <p:ph type="title"/>
          </p:nvPr>
        </p:nvSpPr>
        <p:spPr>
          <a:xfrm>
            <a:off x="311150" y="444500"/>
            <a:ext cx="8521700" cy="573088"/>
          </a:xfrm>
        </p:spPr>
        <p:txBody>
          <a:bodyPr>
            <a:normAutofit fontScale="90000"/>
          </a:bodyPr>
          <a:lstStyle/>
          <a:p>
            <a:pPr algn="ctr" eaLnBrk="1" hangingPunct="1">
              <a:spcBef>
                <a:spcPct val="0"/>
              </a:spcBef>
              <a:spcAft>
                <a:spcPct val="0"/>
              </a:spcAft>
            </a:pPr>
            <a:r>
              <a:rPr lang="pt-BR" altLang="pt-BR" sz="2200" b="1" dirty="0" smtClean="0">
                <a:solidFill>
                  <a:srgbClr val="FF00FF"/>
                </a:solidFill>
                <a:latin typeface="Algerian" pitchFamily="82" charset="0"/>
                <a:cs typeface="Arial" charset="0"/>
              </a:rPr>
              <a:t>Sobrecarga de fluidos neonatais – A ignorância não é mais uma benção </a:t>
            </a:r>
            <a:br>
              <a:rPr lang="pt-BR" altLang="pt-BR" sz="2200" b="1" dirty="0" smtClean="0">
                <a:solidFill>
                  <a:srgbClr val="FF00FF"/>
                </a:solidFill>
                <a:latin typeface="Algerian" pitchFamily="82" charset="0"/>
                <a:cs typeface="Arial" charset="0"/>
              </a:rPr>
            </a:br>
            <a:r>
              <a:rPr lang="en-US" altLang="pt-BR" sz="1300" b="1" dirty="0" smtClean="0">
                <a:latin typeface="Arial" charset="0"/>
                <a:cs typeface="Arial" charset="0"/>
                <a:hlinkClick r:id="rId3"/>
              </a:rPr>
              <a:t>Neonatal fluid overload-ignorance is no longer bliss.</a:t>
            </a:r>
            <a:r>
              <a:rPr lang="en-US" altLang="pt-BR" sz="1300" b="1" dirty="0" smtClean="0">
                <a:latin typeface="Arial" charset="0"/>
                <a:cs typeface="Arial" charset="0"/>
              </a:rPr>
              <a:t/>
            </a:r>
            <a:br>
              <a:rPr lang="en-US" altLang="pt-BR" sz="1300" b="1" dirty="0" smtClean="0">
                <a:latin typeface="Arial" charset="0"/>
                <a:cs typeface="Arial" charset="0"/>
              </a:rPr>
            </a:br>
            <a:r>
              <a:rPr lang="en-US" altLang="pt-BR" sz="1300" b="1" dirty="0" smtClean="0">
                <a:latin typeface="Arial" charset="0"/>
                <a:cs typeface="Arial" charset="0"/>
              </a:rPr>
              <a:t>Weaver LJ, Travers CP, Ambalavanan N, Askenazi D.Pediatr Nephrol. </a:t>
            </a:r>
            <a:r>
              <a:rPr lang="pt-BR" altLang="pt-BR" sz="1300" b="1" dirty="0" smtClean="0">
                <a:solidFill>
                  <a:srgbClr val="FF00FF"/>
                </a:solidFill>
                <a:latin typeface="Arial" charset="0"/>
                <a:cs typeface="Arial" charset="0"/>
              </a:rPr>
              <a:t>2023</a:t>
            </a:r>
            <a:r>
              <a:rPr lang="pt-BR" altLang="pt-BR" sz="1300" b="1" dirty="0" smtClean="0">
                <a:latin typeface="Arial" charset="0"/>
                <a:cs typeface="Arial" charset="0"/>
              </a:rPr>
              <a:t> Jan;38(1):47-60. doi: 10.1007/s00467-022-05514-4. Epub 2022 Mar 29.PMID: 35348902 Review.</a:t>
            </a:r>
          </a:p>
        </p:txBody>
      </p:sp>
      <p:sp>
        <p:nvSpPr>
          <p:cNvPr id="14338" name="Rectangle 6"/>
          <p:cNvSpPr>
            <a:spLocks noChangeArrowheads="1"/>
          </p:cNvSpPr>
          <p:nvPr/>
        </p:nvSpPr>
        <p:spPr bwMode="auto">
          <a:xfrm>
            <a:off x="2144713" y="2611438"/>
            <a:ext cx="5302250" cy="730250"/>
          </a:xfrm>
          <a:prstGeom prst="rect">
            <a:avLst/>
          </a:prstGeom>
          <a:noFill/>
          <a:ln w="9525">
            <a:noFill/>
            <a:miter lim="800000"/>
            <a:headEnd/>
            <a:tailEnd/>
          </a:ln>
        </p:spPr>
        <p:txBody>
          <a:bodyPr>
            <a:spAutoFit/>
          </a:bodyPr>
          <a:lstStyle/>
          <a:p>
            <a:r>
              <a:rPr lang="pt-BR" altLang="pt-BR" dirty="0">
                <a:solidFill>
                  <a:srgbClr val="595959"/>
                </a:solidFill>
              </a:rPr>
              <a:t>Apresentação:  Lucas do Carmo R5 NEO e</a:t>
            </a:r>
          </a:p>
          <a:p>
            <a:r>
              <a:rPr lang="pt-BR" altLang="pt-BR" dirty="0">
                <a:solidFill>
                  <a:srgbClr val="595959"/>
                </a:solidFill>
              </a:rPr>
              <a:t> Camila Luz R4 NEO</a:t>
            </a:r>
          </a:p>
          <a:p>
            <a:r>
              <a:rPr lang="pt-BR" altLang="pt-BR" dirty="0">
                <a:solidFill>
                  <a:srgbClr val="595959"/>
                </a:solidFill>
              </a:rPr>
              <a:t>Coordenação: Marta David R. de Moura e Paulo R. Margotto</a:t>
            </a:r>
            <a:endParaRPr lang="pt-BR" altLang="pt-BR" u="sng" dirty="0">
              <a:solidFill>
                <a:srgbClr val="595959"/>
              </a:solidFill>
              <a:hlinkClick r:id="rId4"/>
            </a:endParaRPr>
          </a:p>
        </p:txBody>
      </p:sp>
      <p:sp>
        <p:nvSpPr>
          <p:cNvPr id="14339" name="Text Box 7"/>
          <p:cNvSpPr txBox="1">
            <a:spLocks noChangeArrowheads="1"/>
          </p:cNvSpPr>
          <p:nvPr/>
        </p:nvSpPr>
        <p:spPr bwMode="auto">
          <a:xfrm>
            <a:off x="3287713" y="3692525"/>
            <a:ext cx="2794000" cy="517525"/>
          </a:xfrm>
          <a:prstGeom prst="rect">
            <a:avLst/>
          </a:prstGeom>
          <a:noFill/>
          <a:ln w="9525">
            <a:noFill/>
            <a:miter lim="800000"/>
            <a:headEnd/>
            <a:tailEnd/>
          </a:ln>
        </p:spPr>
        <p:txBody>
          <a:bodyPr wrap="none">
            <a:spAutoFit/>
          </a:bodyPr>
          <a:lstStyle/>
          <a:p>
            <a:r>
              <a:rPr lang="pt-BR" altLang="pt-BR" dirty="0"/>
              <a:t>    </a:t>
            </a:r>
            <a:r>
              <a:rPr lang="pt-BR" altLang="pt-BR" dirty="0">
                <a:hlinkClick r:id="rId5"/>
              </a:rPr>
              <a:t>www.paulomargotto.com.br</a:t>
            </a:r>
            <a:r>
              <a:rPr lang="pt-BR" altLang="pt-BR" dirty="0"/>
              <a:t> </a:t>
            </a:r>
          </a:p>
          <a:p>
            <a:r>
              <a:rPr lang="pt-BR" altLang="pt-BR" dirty="0"/>
              <a:t>Brasília, 16 de setembro de 2023</a:t>
            </a:r>
          </a:p>
        </p:txBody>
      </p:sp>
      <p:pic>
        <p:nvPicPr>
          <p:cNvPr id="14340" name="Picture 11"/>
          <p:cNvPicPr>
            <a:picLocks noChangeAspect="1" noChangeArrowheads="1"/>
          </p:cNvPicPr>
          <p:nvPr/>
        </p:nvPicPr>
        <p:blipFill>
          <a:blip r:embed="rId6"/>
          <a:srcRect/>
          <a:stretch>
            <a:fillRect/>
          </a:stretch>
        </p:blipFill>
        <p:spPr bwMode="auto">
          <a:xfrm>
            <a:off x="6080125" y="3376613"/>
            <a:ext cx="2738438" cy="1538287"/>
          </a:xfrm>
          <a:prstGeom prst="rect">
            <a:avLst/>
          </a:prstGeom>
          <a:noFill/>
          <a:ln w="9525">
            <a:noFill/>
            <a:miter lim="800000"/>
            <a:headEnd/>
            <a:tailEnd/>
          </a:ln>
        </p:spPr>
      </p:pic>
      <p:pic>
        <p:nvPicPr>
          <p:cNvPr id="14341" name="Picture 2"/>
          <p:cNvPicPr>
            <a:picLocks noChangeAspect="1" noChangeArrowheads="1"/>
          </p:cNvPicPr>
          <p:nvPr/>
        </p:nvPicPr>
        <p:blipFill>
          <a:blip r:embed="rId7"/>
          <a:srcRect/>
          <a:stretch>
            <a:fillRect/>
          </a:stretch>
        </p:blipFill>
        <p:spPr bwMode="auto">
          <a:xfrm>
            <a:off x="144463" y="3233738"/>
            <a:ext cx="2030412" cy="1797050"/>
          </a:xfrm>
          <a:prstGeom prst="rect">
            <a:avLst/>
          </a:prstGeom>
          <a:noFill/>
          <a:ln w="3175">
            <a:solidFill>
              <a:schemeClr val="bg1"/>
            </a:solidFill>
            <a:miter lim="800000"/>
            <a:headEnd/>
            <a:tailEnd/>
          </a:ln>
        </p:spPr>
      </p:pic>
      <p:pic>
        <p:nvPicPr>
          <p:cNvPr id="14343" name="Picture 7"/>
          <p:cNvPicPr>
            <a:picLocks noChangeAspect="1" noChangeArrowheads="1"/>
          </p:cNvPicPr>
          <p:nvPr/>
        </p:nvPicPr>
        <p:blipFill>
          <a:blip r:embed="rId8"/>
          <a:srcRect/>
          <a:stretch>
            <a:fillRect/>
          </a:stretch>
        </p:blipFill>
        <p:spPr bwMode="auto">
          <a:xfrm>
            <a:off x="225425" y="1789113"/>
            <a:ext cx="1920875" cy="1355725"/>
          </a:xfrm>
          <a:prstGeom prst="rect">
            <a:avLst/>
          </a:prstGeom>
          <a:noFill/>
          <a:ln w="9525">
            <a:noFill/>
            <a:miter lim="800000"/>
            <a:headEnd/>
            <a:tailEnd/>
          </a:ln>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Introdução</a:t>
            </a:r>
            <a:endParaRPr lang="pt-BR" altLang="pt-BR" sz="3300" dirty="0" smtClean="0">
              <a:solidFill>
                <a:srgbClr val="FF00FF"/>
              </a:solidFill>
              <a:latin typeface="Arial" charset="0"/>
              <a:cs typeface="Arial" charset="0"/>
            </a:endParaRPr>
          </a:p>
        </p:txBody>
      </p:sp>
      <p:sp>
        <p:nvSpPr>
          <p:cNvPr id="55" name="Google Shape;55;p13"/>
          <p:cNvSpPr txBox="1">
            <a:spLocks noGrp="1"/>
          </p:cNvSpPr>
          <p:nvPr>
            <p:ph type="body" idx="1"/>
          </p:nvPr>
        </p:nvSpPr>
        <p:spPr>
          <a:xfrm>
            <a:off x="311700" y="985788"/>
            <a:ext cx="8520600" cy="3416400"/>
          </a:xfrm>
          <a:extLst/>
        </p:spPr>
        <p:txBody>
          <a:bodyPr/>
          <a:lstStyle/>
          <a:p>
            <a:pPr marL="0" indent="444500" algn="just" eaLnBrk="1" fontAlgn="auto" hangingPunct="1">
              <a:buClr>
                <a:schemeClr val="dk2"/>
              </a:buClr>
              <a:buFont typeface="Arial"/>
              <a:buNone/>
              <a:defRPr/>
            </a:pPr>
            <a:r>
              <a:rPr lang="pt-BR" sz="1500" dirty="0">
                <a:solidFill>
                  <a:srgbClr val="333333"/>
                </a:solidFill>
                <a:highlight>
                  <a:srgbClr val="FCFCFC"/>
                </a:highlight>
                <a:latin typeface="Georgia" panose="02040502050405020303" pitchFamily="18" charset="0"/>
                <a:ea typeface="Georgia"/>
                <a:cs typeface="Georgia"/>
                <a:sym typeface="Georgia"/>
              </a:rPr>
              <a:t>A sobrecarga de fluidos em crianças e adultos gravemente doentes está associada ao aumento da mortalidade, necessidade de ventilação mecânica, edema pulmonar, insuficiência cardíaca, lesão renal aguda e hospitalização prolongada </a:t>
            </a:r>
            <a:r>
              <a:rPr lang="pt-BR" sz="1500" baseline="30000" dirty="0">
                <a:solidFill>
                  <a:schemeClr val="dk2"/>
                </a:solidFill>
                <a:latin typeface="Georgia" panose="02040502050405020303" pitchFamily="18" charset="0"/>
                <a:sym typeface="Arial"/>
              </a:rPr>
              <a:t>[ </a:t>
            </a:r>
            <a:r>
              <a:rPr lang="pt-BR" sz="1500" u="sng" baseline="30000" dirty="0">
                <a:solidFill>
                  <a:schemeClr val="dk2"/>
                </a:solidFill>
                <a:latin typeface="Georgia" panose="02040502050405020303" pitchFamily="18" charset="0"/>
                <a:sym typeface="Arial"/>
                <a:hlinkClick r:id="rId3" tooltip="Raina R, Sethi SK, Wadhwani N, Vemuganti M, Krishnappa V, Bansal SB (2018) Sobrecarga de fluidos em crianças gravemente doentes.  Pediatr Frontal 6:306"/>
              </a:rPr>
              <a:t>1</a:t>
            </a:r>
            <a:r>
              <a:rPr lang="pt-BR" sz="1500" baseline="30000" dirty="0">
                <a:solidFill>
                  <a:schemeClr val="dk2"/>
                </a:solidFill>
                <a:latin typeface="Georgia" panose="02040502050405020303" pitchFamily="18" charset="0"/>
                <a:sym typeface="Arial"/>
              </a:rPr>
              <a:t> , </a:t>
            </a:r>
            <a:r>
              <a:rPr lang="pt-BR" sz="1500" u="sng" baseline="30000" dirty="0">
                <a:solidFill>
                  <a:schemeClr val="dk2"/>
                </a:solidFill>
                <a:latin typeface="Georgia" panose="02040502050405020303" pitchFamily="18" charset="0"/>
                <a:sym typeface="Arial"/>
                <a:hlinkClick r:id="rId4" tooltip="Alobaidi R, Morgan C, Basu RK, Stenson E, Featherstone R, Majumdar SR, Bagshaw SM (2018) Associação entre equilíbrio hídrico e resultados em crianças gravemente doentes: uma revisão sistemática e meta-análise.  JAMA Pediatr 172:257–268"/>
              </a:rPr>
              <a:t>2</a:t>
            </a:r>
            <a:r>
              <a:rPr lang="pt-BR" sz="1500" baseline="30000" dirty="0">
                <a:solidFill>
                  <a:schemeClr val="dk2"/>
                </a:solidFill>
                <a:latin typeface="Georgia" panose="02040502050405020303" pitchFamily="18" charset="0"/>
                <a:sym typeface="Arial"/>
              </a:rPr>
              <a:t> , </a:t>
            </a:r>
            <a:r>
              <a:rPr lang="pt-BR" sz="1500" u="sng" baseline="30000" dirty="0">
                <a:solidFill>
                  <a:schemeClr val="dk2"/>
                </a:solidFill>
                <a:latin typeface="Georgia" panose="02040502050405020303" pitchFamily="18" charset="0"/>
                <a:sym typeface="Arial"/>
                <a:hlinkClick r:id="rId5" tooltip="Bouchard J, Soroko SB, Chertow GM, Himmelfarb J, Ikizler TA, Paganini EP, Mehta RL, Programa para Melhorar o Cuidado no Grupo de Estudo de Doença Renal Aguda (2009) Acúmulo de fluidos, sobrevivência e recuperação da função renal em pacientes criticamente "/>
              </a:rPr>
              <a:t>3</a:t>
            </a:r>
            <a:r>
              <a:rPr lang="pt-BR" sz="1500" baseline="30000" dirty="0">
                <a:solidFill>
                  <a:schemeClr val="dk2"/>
                </a:solidFill>
                <a:latin typeface="Georgia" panose="02040502050405020303" pitchFamily="18" charset="0"/>
                <a:sym typeface="Arial"/>
              </a:rPr>
              <a:t> , </a:t>
            </a:r>
            <a:r>
              <a:rPr lang="pt-BR" sz="1500" u="sng" baseline="30000" dirty="0">
                <a:solidFill>
                  <a:schemeClr val="dk2"/>
                </a:solidFill>
                <a:latin typeface="Georgia" panose="02040502050405020303" pitchFamily="18" charset="0"/>
                <a:sym typeface="Arial"/>
                <a:hlinkClick r:id="rId6" tooltip="Arikan AA, Zappitelli M, Goldstein SL, Naipaul A, Jefferson LS, Loftis LL (2012) A sobrecarga de líquidos está associada à oxigenação prejudicada e à morbidade em crianças gravemente doentes.  Pediatr Crit Care Med 13:253–258"/>
              </a:rPr>
              <a:t>4</a:t>
            </a:r>
            <a:r>
              <a:rPr lang="pt-BR" sz="1500" baseline="30000" dirty="0">
                <a:solidFill>
                  <a:schemeClr val="dk2"/>
                </a:solidFill>
                <a:latin typeface="Georgia" panose="02040502050405020303" pitchFamily="18" charset="0"/>
                <a:sym typeface="Arial"/>
              </a:rPr>
              <a:t> , </a:t>
            </a:r>
            <a:r>
              <a:rPr lang="pt-BR" sz="1500" u="sng" baseline="30000" dirty="0">
                <a:solidFill>
                  <a:schemeClr val="dk2"/>
                </a:solidFill>
                <a:latin typeface="Georgia" panose="02040502050405020303" pitchFamily="18" charset="0"/>
                <a:sym typeface="Arial"/>
                <a:hlinkClick r:id="rId7" tooltip="Gist KM, Selewski DT, Brinton J, Menon S, Goldstein SL, Basu RK (2020) Avaliação dos efeitos independentes e sinérgicos da sobrecarga de fluidos e da lesão renal aguda nos resultados de crianças gravemente doentes.  Pediatr Crit Care Med 21:170–177"/>
              </a:rPr>
              <a:t>5</a:t>
            </a:r>
            <a:r>
              <a:rPr lang="pt-BR" sz="1500" baseline="30000" dirty="0">
                <a:solidFill>
                  <a:schemeClr val="dk2"/>
                </a:solidFill>
                <a:latin typeface="Georgia" panose="02040502050405020303" pitchFamily="18" charset="0"/>
                <a:sym typeface="Arial"/>
              </a:rPr>
              <a:t> , </a:t>
            </a:r>
            <a:r>
              <a:rPr lang="pt-BR" sz="1500" u="sng" baseline="30000" dirty="0">
                <a:solidFill>
                  <a:schemeClr val="dk2"/>
                </a:solidFill>
                <a:latin typeface="Georgia" panose="02040502050405020303" pitchFamily="18" charset="0"/>
                <a:sym typeface="Arial"/>
                <a:hlinkClick r:id="rId8" tooltip="Alobaidi R, Basu RK, DeCaen A, Joffe AR, Lequier L, Pannu N, Bagshaw SM (2020) Acúmulo de líquidos em crianças gravemente doentes.  Cuidados Críticos Med 48:1034–1041"/>
              </a:rPr>
              <a:t>6</a:t>
            </a:r>
            <a:r>
              <a:rPr lang="pt-BR" sz="1500" baseline="30000" dirty="0">
                <a:solidFill>
                  <a:schemeClr val="dk2"/>
                </a:solidFill>
                <a:latin typeface="Georgia" panose="02040502050405020303" pitchFamily="18" charset="0"/>
                <a:sym typeface="Arial"/>
              </a:rPr>
              <a:t> ]</a:t>
            </a:r>
            <a:r>
              <a:rPr lang="pt-BR" sz="1500" baseline="30000" dirty="0">
                <a:solidFill>
                  <a:srgbClr val="333333"/>
                </a:solidFill>
                <a:highlight>
                  <a:srgbClr val="FCFCFC"/>
                </a:highlight>
                <a:latin typeface="Georgia" panose="02040502050405020303" pitchFamily="18" charset="0"/>
                <a:sym typeface="Georgia"/>
              </a:rPr>
              <a:t> </a:t>
            </a:r>
            <a:r>
              <a:rPr lang="pt-BR" sz="1500" dirty="0">
                <a:solidFill>
                  <a:srgbClr val="333333"/>
                </a:solidFill>
                <a:highlight>
                  <a:srgbClr val="FCFCFC"/>
                </a:highlight>
                <a:latin typeface="Georgia" panose="02040502050405020303" pitchFamily="18" charset="0"/>
                <a:sym typeface="Georgia"/>
              </a:rPr>
              <a:t> .</a:t>
            </a:r>
          </a:p>
          <a:p>
            <a:pPr marL="0" indent="444500" algn="just" eaLnBrk="1" fontAlgn="auto" hangingPunct="1">
              <a:buClr>
                <a:schemeClr val="dk2"/>
              </a:buClr>
              <a:buFont typeface="Arial"/>
              <a:buNone/>
              <a:defRPr/>
            </a:pPr>
            <a:endParaRPr lang="pt-BR" sz="1500" baseline="30000" dirty="0">
              <a:solidFill>
                <a:srgbClr val="333333"/>
              </a:solidFill>
              <a:highlight>
                <a:srgbClr val="FCFCFC"/>
              </a:highlight>
              <a:latin typeface="Georgia" panose="02040502050405020303" pitchFamily="18" charset="0"/>
              <a:ea typeface="Georgia"/>
              <a:cs typeface="Georgia"/>
              <a:sym typeface="Georgia"/>
            </a:endParaRPr>
          </a:p>
          <a:p>
            <a:pPr marL="0" indent="0" algn="just" eaLnBrk="1" fontAlgn="auto" hangingPunct="1">
              <a:spcAft>
                <a:spcPts val="1200"/>
              </a:spcAft>
              <a:buClr>
                <a:schemeClr val="dk2"/>
              </a:buClr>
              <a:buFont typeface="Arial"/>
              <a:buNone/>
              <a:defRPr/>
            </a:pPr>
            <a:r>
              <a:rPr lang="pt-BR" sz="1500" baseline="30000" dirty="0">
                <a:solidFill>
                  <a:srgbClr val="333333"/>
                </a:solidFill>
                <a:highlight>
                  <a:srgbClr val="FCFCFC"/>
                </a:highlight>
                <a:latin typeface="Georgia" panose="02040502050405020303" pitchFamily="18" charset="0"/>
                <a:sym typeface="Georgia"/>
              </a:rPr>
              <a:t> </a:t>
            </a:r>
            <a:r>
              <a:rPr lang="pt-BR" sz="1500" dirty="0">
                <a:solidFill>
                  <a:srgbClr val="333333"/>
                </a:solidFill>
                <a:highlight>
                  <a:srgbClr val="FCFCFC"/>
                </a:highlight>
                <a:latin typeface="Georgia" panose="02040502050405020303" pitchFamily="18" charset="0"/>
                <a:sym typeface="Georgia"/>
              </a:rPr>
              <a:t>        </a:t>
            </a:r>
            <a:r>
              <a:rPr lang="pt-BR" sz="1500" dirty="0">
                <a:solidFill>
                  <a:schemeClr val="tx1">
                    <a:lumMod val="95000"/>
                    <a:lumOff val="5000"/>
                  </a:schemeClr>
                </a:solidFill>
                <a:latin typeface="Georgia" panose="02040502050405020303" pitchFamily="18" charset="0"/>
                <a:sym typeface="Arial"/>
              </a:rPr>
              <a:t>Além disso, sugerem um risco aumentado de mortalidade </a:t>
            </a:r>
            <a:r>
              <a:rPr lang="pt-BR" sz="1500" baseline="30000" dirty="0">
                <a:solidFill>
                  <a:schemeClr val="tx1">
                    <a:lumMod val="95000"/>
                    <a:lumOff val="5000"/>
                  </a:schemeClr>
                </a:solidFill>
                <a:latin typeface="Georgia" panose="02040502050405020303" pitchFamily="18" charset="0"/>
                <a:sym typeface="Arial"/>
              </a:rPr>
              <a:t>[ </a:t>
            </a:r>
            <a:r>
              <a:rPr lang="pt-BR" sz="1500" u="sng" baseline="30000" dirty="0">
                <a:solidFill>
                  <a:schemeClr val="tx1">
                    <a:lumMod val="95000"/>
                    <a:lumOff val="5000"/>
                  </a:schemeClr>
                </a:solidFill>
                <a:latin typeface="Georgia" panose="02040502050405020303" pitchFamily="18" charset="0"/>
                <a:sym typeface="Arial"/>
                <a:hlinkClick r:id="rId9" tooltip="Matsushita FY, Krebs VLJ, Ferraro AA, de Carvalho WB (2020) A sobrecarga hídrica precoce está associada à mortalidade e à ventilação mecânica prolongada em recém-nascidos de extremo baixo peso.  Eur J Pediatr 179:1665–1671"/>
              </a:rPr>
              <a:t>7</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0" tooltip="Wadhawan R, Oh W, Perritt R, Lapook AR, Poole K, Wright LL, Fanaroff AA, Duara S, Stoll BJ, Goldberg R (2007) Associação entre perda de peso pós-natal precoce e morte ou DBP em pequenos e apropriados para a idade gestacional extremamente bebês com baixo p"/>
              </a:rPr>
              <a:t>8</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1" tooltip="Guo MM, Chung CH, Chen FS, Chen CC, Huang HC, Chung MY (2015) A displasia broncopulmonar grave está associada à maior ingestão de líquidos em bebês com muito baixo peso ao nascer: um estudo retrospectivo.  Am J Perinatol 30:155–162"/>
              </a:rPr>
              <a:t>9</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2" tooltip="Soullane S, Patel S, Claveau M, Wazneh L, Sant'Anna G, Beltempo M (2021) Estado de fluidos nos primeiros 10 dias de vida e morte/displasia broncopulmonar entre bebês prematuros.  Pediatr Res 90:353–358"/>
              </a:rPr>
              <a:t>10</a:t>
            </a:r>
            <a:r>
              <a:rPr lang="pt-BR" sz="1500" baseline="30000" dirty="0">
                <a:solidFill>
                  <a:schemeClr val="tx1">
                    <a:lumMod val="95000"/>
                    <a:lumOff val="5000"/>
                  </a:schemeClr>
                </a:solidFill>
                <a:latin typeface="Georgia" panose="02040502050405020303" pitchFamily="18" charset="0"/>
                <a:sym typeface="Arial"/>
              </a:rPr>
              <a:t> ]</a:t>
            </a:r>
            <a:r>
              <a:rPr lang="pt-BR" sz="1500" dirty="0">
                <a:solidFill>
                  <a:schemeClr val="tx1">
                    <a:lumMod val="95000"/>
                    <a:lumOff val="5000"/>
                  </a:schemeClr>
                </a:solidFill>
                <a:latin typeface="Georgia" panose="02040502050405020303" pitchFamily="18" charset="0"/>
                <a:sym typeface="Arial"/>
              </a:rPr>
              <a:t>, displasia broncopulmonar (DBP) </a:t>
            </a:r>
            <a:r>
              <a:rPr lang="pt-BR" sz="1500" baseline="30000" dirty="0">
                <a:solidFill>
                  <a:schemeClr val="tx1">
                    <a:lumMod val="95000"/>
                    <a:lumOff val="5000"/>
                  </a:schemeClr>
                </a:solidFill>
                <a:latin typeface="Georgia" panose="02040502050405020303" pitchFamily="18" charset="0"/>
                <a:sym typeface="Arial"/>
              </a:rPr>
              <a:t>[ </a:t>
            </a:r>
            <a:r>
              <a:rPr lang="pt-BR" sz="1500" u="sng" baseline="30000" dirty="0">
                <a:solidFill>
                  <a:schemeClr val="tx1">
                    <a:lumMod val="95000"/>
                    <a:lumOff val="5000"/>
                  </a:schemeClr>
                </a:solidFill>
                <a:latin typeface="Georgia" panose="02040502050405020303" pitchFamily="18" charset="0"/>
                <a:sym typeface="Arial"/>
                <a:hlinkClick r:id="rId13" tooltip="Oh W, Poindexter BB, Perritt R, Lemons JA, Bauer CR, Ehrenkranz RA, Stoll BJ, Poole K, Wright LL, Neonatal Research Network (2005) Associação entre ingestão de líquidos e perda de peso durante os primeiros dez dias de vida e risco de Displasia broncopulmo"/>
              </a:rPr>
              <a:t>11</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4" tooltip="Tammela OK, Koivisto ME (1992) Restrição de líquidos para prevenir displasia broncopulmonar?  A redução da ingestão de líquidos durante as primeiras semanas de vida melhora o resultado de bebês com baixo peso ao nascer.  Acta Pediatria 81:207–212"/>
              </a:rPr>
              <a:t>12</a:t>
            </a:r>
            <a:r>
              <a:rPr lang="pt-BR" sz="1500" baseline="30000" dirty="0">
                <a:solidFill>
                  <a:schemeClr val="tx1">
                    <a:lumMod val="95000"/>
                    <a:lumOff val="5000"/>
                  </a:schemeClr>
                </a:solidFill>
                <a:latin typeface="Georgia" panose="02040502050405020303" pitchFamily="18" charset="0"/>
                <a:sym typeface="Arial"/>
              </a:rPr>
              <a:t> ] </a:t>
            </a:r>
            <a:r>
              <a:rPr lang="pt-BR" sz="1500" dirty="0">
                <a:solidFill>
                  <a:schemeClr val="tx1">
                    <a:lumMod val="95000"/>
                    <a:lumOff val="5000"/>
                  </a:schemeClr>
                </a:solidFill>
                <a:latin typeface="Georgia" panose="02040502050405020303" pitchFamily="18" charset="0"/>
                <a:sym typeface="Arial"/>
              </a:rPr>
              <a:t>, hemorragia intraventricular (IVH) </a:t>
            </a:r>
            <a:r>
              <a:rPr lang="pt-BR" sz="1500" baseline="30000" dirty="0">
                <a:solidFill>
                  <a:schemeClr val="tx1">
                    <a:lumMod val="95000"/>
                    <a:lumOff val="5000"/>
                  </a:schemeClr>
                </a:solidFill>
                <a:latin typeface="Georgia" panose="02040502050405020303" pitchFamily="18" charset="0"/>
                <a:sym typeface="Arial"/>
              </a:rPr>
              <a:t>[ </a:t>
            </a:r>
            <a:r>
              <a:rPr lang="pt-BR" sz="1500" u="sng" baseline="30000" dirty="0">
                <a:solidFill>
                  <a:schemeClr val="tx1">
                    <a:lumMod val="95000"/>
                    <a:lumOff val="5000"/>
                  </a:schemeClr>
                </a:solidFill>
                <a:latin typeface="Georgia" panose="02040502050405020303" pitchFamily="18" charset="0"/>
                <a:sym typeface="Arial"/>
                <a:hlinkClick r:id="rId15" tooltip="Aksoy HT, Guzoglu N, Eras Z, Gokce IK, Canpolat FE, Uras N, Oguz SS (2019) A associação da perda de peso pós-natal precoce com resultados em bebês com peso extremamente baixo ao nascer.  Pediatr Neonatol 60:192–196"/>
              </a:rPr>
              <a:t>13</a:t>
            </a:r>
            <a:r>
              <a:rPr lang="pt-BR" sz="1500" baseline="30000" dirty="0">
                <a:solidFill>
                  <a:schemeClr val="tx1">
                    <a:lumMod val="95000"/>
                    <a:lumOff val="5000"/>
                  </a:schemeClr>
                </a:solidFill>
                <a:latin typeface="Georgia" panose="02040502050405020303" pitchFamily="18" charset="0"/>
                <a:sym typeface="Arial"/>
              </a:rPr>
              <a:t>]</a:t>
            </a:r>
            <a:r>
              <a:rPr lang="pt-BR" sz="1500" dirty="0">
                <a:solidFill>
                  <a:schemeClr val="tx1">
                    <a:lumMod val="95000"/>
                    <a:lumOff val="5000"/>
                  </a:schemeClr>
                </a:solidFill>
                <a:latin typeface="Georgia" panose="02040502050405020303" pitchFamily="18" charset="0"/>
                <a:sym typeface="Arial"/>
              </a:rPr>
              <a:t>, enterocolite necrosante (ECN) </a:t>
            </a:r>
            <a:r>
              <a:rPr lang="pt-BR" sz="1500" baseline="30000" dirty="0">
                <a:solidFill>
                  <a:schemeClr val="tx1">
                    <a:lumMod val="95000"/>
                    <a:lumOff val="5000"/>
                  </a:schemeClr>
                </a:solidFill>
                <a:latin typeface="Georgia" panose="02040502050405020303" pitchFamily="18" charset="0"/>
                <a:sym typeface="Arial"/>
              </a:rPr>
              <a:t>[ </a:t>
            </a:r>
            <a:r>
              <a:rPr lang="pt-BR" sz="1500" u="sng" baseline="30000" dirty="0">
                <a:solidFill>
                  <a:schemeClr val="tx1">
                    <a:lumMod val="95000"/>
                    <a:lumOff val="5000"/>
                  </a:schemeClr>
                </a:solidFill>
                <a:latin typeface="Georgia" panose="02040502050405020303" pitchFamily="18" charset="0"/>
                <a:sym typeface="Arial"/>
                <a:hlinkClick r:id="rId16" tooltip="Bell EF, Acarregui MJ (2014) Ingestão restrita versus liberal de água para prevenir morbidade e mortalidade em bebês prematuros.  Sistema de banco de dados Cochrane Rev 2014:CD000503"/>
              </a:rPr>
              <a:t>14</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7" tooltip="Bell EF, Warburton D, Stonestreet BS, Oh W (1979) A ingestão de grandes volumes de líquidos predispõe bebês prematuros à enterocolite necrosante.  Lanceta 2:90"/>
              </a:rPr>
              <a:t>15</a:t>
            </a:r>
            <a:r>
              <a:rPr lang="pt-BR" sz="1500" baseline="30000" dirty="0">
                <a:solidFill>
                  <a:schemeClr val="tx1">
                    <a:lumMod val="95000"/>
                    <a:lumOff val="5000"/>
                  </a:schemeClr>
                </a:solidFill>
                <a:latin typeface="Georgia" panose="02040502050405020303" pitchFamily="18" charset="0"/>
                <a:sym typeface="Arial"/>
              </a:rPr>
              <a:t> ], </a:t>
            </a:r>
            <a:r>
              <a:rPr lang="pt-BR" sz="1500" dirty="0">
                <a:solidFill>
                  <a:schemeClr val="tx1">
                    <a:lumMod val="95000"/>
                    <a:lumOff val="5000"/>
                  </a:schemeClr>
                </a:solidFill>
                <a:latin typeface="Georgia" panose="02040502050405020303" pitchFamily="18" charset="0"/>
                <a:sym typeface="Arial"/>
              </a:rPr>
              <a:t>persistência do canal arterial (PCA) hemodinamicamente significativo </a:t>
            </a:r>
            <a:r>
              <a:rPr lang="pt-BR" sz="1500" baseline="30000" dirty="0">
                <a:solidFill>
                  <a:schemeClr val="tx1">
                    <a:lumMod val="95000"/>
                    <a:lumOff val="5000"/>
                  </a:schemeClr>
                </a:solidFill>
                <a:latin typeface="Georgia" panose="02040502050405020303" pitchFamily="18" charset="0"/>
                <a:sym typeface="Arial"/>
              </a:rPr>
              <a:t>[ </a:t>
            </a:r>
            <a:r>
              <a:rPr lang="pt-BR" sz="1500" u="sng" baseline="30000" dirty="0">
                <a:solidFill>
                  <a:schemeClr val="tx1">
                    <a:lumMod val="95000"/>
                    <a:lumOff val="5000"/>
                  </a:schemeClr>
                </a:solidFill>
                <a:latin typeface="Georgia" panose="02040502050405020303" pitchFamily="18" charset="0"/>
                <a:sym typeface="Arial"/>
                <a:hlinkClick r:id="rId16" tooltip="Bell EF, Acarregui MJ (2014) Ingestão restrita versus liberal de água para prevenir morbidade e mortalidade em bebês prematuros.  Sistema de banco de dados Cochrane Rev 2014:CD000503"/>
              </a:rPr>
              <a:t>14</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8" tooltip="Bell EF, Warburton D, Stonestreet BS, Oh W (1980) Efeito da administração de fluidos no desenvolvimento de persistência do canal arterial sintomático e insuficiência cardíaca congestiva em bebês prematuros.  N Engl J Med 302: 598–604"/>
              </a:rPr>
              <a:t>16</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19" tooltip="Rallis D, Balomenou F, Drougia A, Benekos T, Vlahos A, Tzoufi M, Giapros V (2021) Associação de sobrecarga de líquidos com persistência do canal arterial durante o primeiro dia pós-natal.  Minerva Pediatr (Torino).  https://doi-org.ez419.periodicos.capes."/>
              </a:rPr>
              <a:t>17</a:t>
            </a:r>
            <a:r>
              <a:rPr lang="pt-BR" sz="1500" baseline="30000" dirty="0">
                <a:solidFill>
                  <a:schemeClr val="tx1">
                    <a:lumMod val="95000"/>
                    <a:lumOff val="5000"/>
                  </a:schemeClr>
                </a:solidFill>
                <a:latin typeface="Georgia" panose="02040502050405020303" pitchFamily="18" charset="0"/>
                <a:sym typeface="Arial"/>
              </a:rPr>
              <a:t> ]</a:t>
            </a:r>
            <a:r>
              <a:rPr lang="pt-BR" sz="1500" dirty="0">
                <a:solidFill>
                  <a:schemeClr val="tx1">
                    <a:lumMod val="95000"/>
                    <a:lumOff val="5000"/>
                  </a:schemeClr>
                </a:solidFill>
                <a:latin typeface="Georgia" panose="02040502050405020303" pitchFamily="18" charset="0"/>
                <a:sym typeface="Arial"/>
              </a:rPr>
              <a:t> e IRA </a:t>
            </a:r>
            <a:r>
              <a:rPr lang="pt-BR" sz="1500" baseline="30000" dirty="0">
                <a:solidFill>
                  <a:schemeClr val="tx1">
                    <a:lumMod val="95000"/>
                    <a:lumOff val="5000"/>
                  </a:schemeClr>
                </a:solidFill>
                <a:latin typeface="Georgia" panose="02040502050405020303" pitchFamily="18" charset="0"/>
                <a:sym typeface="Arial"/>
              </a:rPr>
              <a:t>[ </a:t>
            </a:r>
            <a:r>
              <a:rPr lang="pt-BR" sz="1500" u="sng" baseline="30000" dirty="0">
                <a:solidFill>
                  <a:schemeClr val="tx1">
                    <a:lumMod val="95000"/>
                    <a:lumOff val="5000"/>
                  </a:schemeClr>
                </a:solidFill>
                <a:latin typeface="Georgia" panose="02040502050405020303" pitchFamily="18" charset="0"/>
                <a:sym typeface="Arial"/>
                <a:hlinkClick r:id="rId7" tooltip="Gist KM, Selewski DT, Brinton J, Menon S, Goldstein SL, Basu RK (2020) Avaliação dos efeitos independentes e sinérgicos da sobrecarga de fluidos e da lesão renal aguda nos resultados de crianças gravemente doentes.  Pediatr Crit Care Med 21:170–177"/>
              </a:rPr>
              <a:t>5</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20" tooltip="Zwiers AJ, de Wildt SN, Hop WC, Dorresteijn EM, Gischler SJ, Tibboel D, Cransberg K (2013) A lesão renal aguda é uma complicação frequente em neonatos gravemente doentes que recebem oxigenação por membrana extracorpórea: um estudo de coorte de 14 anos.  C"/>
              </a:rPr>
              <a:t>18</a:t>
            </a:r>
            <a:r>
              <a:rPr lang="pt-BR" sz="1500" baseline="30000" dirty="0">
                <a:solidFill>
                  <a:schemeClr val="tx1">
                    <a:lumMod val="95000"/>
                    <a:lumOff val="5000"/>
                  </a:schemeClr>
                </a:solidFill>
                <a:latin typeface="Georgia" panose="02040502050405020303" pitchFamily="18" charset="0"/>
                <a:sym typeface="Arial"/>
              </a:rPr>
              <a:t> , </a:t>
            </a:r>
            <a:r>
              <a:rPr lang="pt-BR" sz="1500" u="sng" baseline="30000" dirty="0">
                <a:solidFill>
                  <a:schemeClr val="tx1">
                    <a:lumMod val="95000"/>
                    <a:lumOff val="5000"/>
                  </a:schemeClr>
                </a:solidFill>
                <a:latin typeface="Georgia" panose="02040502050405020303" pitchFamily="18" charset="0"/>
                <a:sym typeface="Arial"/>
                <a:hlinkClick r:id="rId21" tooltip="Murphy HJ, Gien J, Sahay R, King E, Selewski DT, Bridges BC, Cooper DS, Fleming GM, Paden ML, Zappitelli M, Gist KM, Basu RK, Jetton JG, Askenazi D (2021) Lesão renal aguda, sobrecarga de fluidos e a terapia de substituição renal diferem de acordo com o d"/>
              </a:rPr>
              <a:t>19</a:t>
            </a:r>
            <a:r>
              <a:rPr lang="pt-BR" sz="1500" baseline="30000" dirty="0">
                <a:solidFill>
                  <a:schemeClr val="tx1">
                    <a:lumMod val="95000"/>
                    <a:lumOff val="5000"/>
                  </a:schemeClr>
                </a:solidFill>
                <a:latin typeface="Georgia" panose="02040502050405020303" pitchFamily="18" charset="0"/>
                <a:sym typeface="Arial"/>
              </a:rPr>
              <a:t> ] </a:t>
            </a:r>
            <a:r>
              <a:rPr lang="pt-BR" sz="1500" dirty="0">
                <a:solidFill>
                  <a:schemeClr val="tx1">
                    <a:lumMod val="95000"/>
                    <a:lumOff val="5000"/>
                  </a:schemeClr>
                </a:solidFill>
                <a:latin typeface="Georgia" panose="02040502050405020303" pitchFamily="18" charset="0"/>
                <a:sym typeface="Arial"/>
              </a:rPr>
              <a:t>.</a:t>
            </a:r>
          </a:p>
          <a:p>
            <a:pPr marL="0" indent="0" algn="just" eaLnBrk="1" fontAlgn="auto" hangingPunct="1">
              <a:spcAft>
                <a:spcPts val="1200"/>
              </a:spcAft>
              <a:buClr>
                <a:schemeClr val="dk2"/>
              </a:buClr>
              <a:buFont typeface="Arial"/>
              <a:buNone/>
              <a:defRPr/>
            </a:pPr>
            <a:r>
              <a:rPr lang="pt-BR" sz="1500" dirty="0">
                <a:solidFill>
                  <a:schemeClr val="tx1">
                    <a:lumMod val="95000"/>
                    <a:lumOff val="5000"/>
                  </a:schemeClr>
                </a:solidFill>
                <a:latin typeface="Georgia" panose="02040502050405020303" pitchFamily="18" charset="0"/>
                <a:sym typeface="Arial"/>
              </a:rPr>
              <a:t>         Os neonatos necessitam de nutrição parenteral e enteral, bem como medicamentos e hemoderivados. O fornecimentos adequado destes líquidos ajudam na homeostase, prevenindo desidratação e mantendo perfusão tecidual adequada.</a:t>
            </a:r>
          </a:p>
          <a:p>
            <a:pPr marL="0" indent="0" eaLnBrk="1" fontAlgn="auto" hangingPunct="1">
              <a:spcAft>
                <a:spcPts val="1200"/>
              </a:spcAft>
              <a:buClr>
                <a:schemeClr val="dk2"/>
              </a:buClr>
              <a:buFont typeface="Arial"/>
              <a:buNone/>
              <a:defRPr/>
            </a:pPr>
            <a:endParaRPr sz="1500" dirty="0">
              <a:solidFill>
                <a:schemeClr val="tx1">
                  <a:lumMod val="95000"/>
                  <a:lumOff val="5000"/>
                </a:schemeClr>
              </a:solidFill>
              <a:latin typeface="Georgia" panose="02040502050405020303" pitchFamily="18" charset="0"/>
              <a:sym typeface="Arial"/>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3"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Introdução</a:t>
            </a:r>
            <a:endParaRPr lang="pt-BR" altLang="pt-BR" sz="3300" dirty="0" smtClean="0">
              <a:solidFill>
                <a:srgbClr val="FF00FF"/>
              </a:solidFill>
              <a:latin typeface="Arial" charset="0"/>
              <a:cs typeface="Arial" charset="0"/>
            </a:endParaRPr>
          </a:p>
        </p:txBody>
      </p:sp>
      <p:sp>
        <p:nvSpPr>
          <p:cNvPr id="55" name="Google Shape;55;p13"/>
          <p:cNvSpPr txBox="1">
            <a:spLocks noGrp="1"/>
          </p:cNvSpPr>
          <p:nvPr>
            <p:ph type="body" idx="1"/>
          </p:nvPr>
        </p:nvSpPr>
        <p:spPr>
          <a:extLst/>
        </p:spPr>
        <p:txBody>
          <a:bodyPr>
            <a:normAutofit fontScale="92500" lnSpcReduction="20000"/>
          </a:bodyPr>
          <a:lstStyle/>
          <a:p>
            <a:pPr marL="114300" indent="0" algn="just" eaLnBrk="1" fontAlgn="auto" hangingPunct="1">
              <a:lnSpc>
                <a:spcPct val="115000"/>
              </a:lnSpc>
              <a:buClr>
                <a:schemeClr val="dk2"/>
              </a:buClr>
              <a:buFont typeface="Arial"/>
              <a:buNone/>
              <a:defRPr/>
            </a:pPr>
            <a:r>
              <a:rPr lang="pt-BR" sz="1500" dirty="0">
                <a:solidFill>
                  <a:schemeClr val="tx1">
                    <a:lumMod val="95000"/>
                    <a:lumOff val="5000"/>
                  </a:schemeClr>
                </a:solidFill>
                <a:highlight>
                  <a:srgbClr val="FCFCFC"/>
                </a:highlight>
                <a:latin typeface="Georgia" panose="02040502050405020303" pitchFamily="18" charset="0"/>
                <a:ea typeface="Georgia"/>
                <a:cs typeface="Georgia"/>
                <a:sym typeface="Georgia"/>
              </a:rPr>
              <a:t>       </a:t>
            </a:r>
            <a:r>
              <a:rPr lang="pt-BR" sz="1600" dirty="0">
                <a:solidFill>
                  <a:schemeClr val="tx1">
                    <a:lumMod val="95000"/>
                    <a:lumOff val="5000"/>
                  </a:schemeClr>
                </a:solidFill>
                <a:highlight>
                  <a:srgbClr val="FCFCFC"/>
                </a:highlight>
                <a:latin typeface="Georgia" panose="02040502050405020303" pitchFamily="18" charset="0"/>
                <a:ea typeface="Georgia"/>
                <a:cs typeface="Georgia"/>
                <a:sym typeface="Georgia"/>
              </a:rPr>
              <a:t>Grande parte deste equilíbrio é regulada pelo rim </a:t>
            </a:r>
            <a:r>
              <a:rPr lang="pt-BR" sz="1600" baseline="30000" dirty="0">
                <a:solidFill>
                  <a:schemeClr val="tx1">
                    <a:lumMod val="95000"/>
                    <a:lumOff val="5000"/>
                  </a:schemeClr>
                </a:solidFill>
                <a:latin typeface="Georgia" panose="02040502050405020303" pitchFamily="18" charset="0"/>
                <a:sym typeface="Arial"/>
              </a:rPr>
              <a:t>[ </a:t>
            </a:r>
            <a:r>
              <a:rPr lang="pt-BR" sz="1600" u="sng" baseline="30000" dirty="0">
                <a:solidFill>
                  <a:schemeClr val="tx1">
                    <a:lumMod val="95000"/>
                    <a:lumOff val="5000"/>
                  </a:schemeClr>
                </a:solidFill>
                <a:latin typeface="Georgia" panose="02040502050405020303" pitchFamily="18" charset="0"/>
                <a:sym typeface="Arial"/>
                <a:hlinkClick r:id="rId3" tooltip="Smith CA, Yudkin S, Young W, Minkowski A, Cushman M (1949) Ajuste de eletrólitos e água após nascimento prematuro (com referência especial ao edema).  Pediatria 3:34–48"/>
              </a:rPr>
              <a:t>24</a:t>
            </a:r>
            <a:r>
              <a:rPr lang="pt-BR" sz="1600" baseline="30000" dirty="0">
                <a:solidFill>
                  <a:schemeClr val="tx1">
                    <a:lumMod val="95000"/>
                    <a:lumOff val="5000"/>
                  </a:schemeClr>
                </a:solidFill>
                <a:latin typeface="Georgia" panose="02040502050405020303" pitchFamily="18" charset="0"/>
                <a:sym typeface="Arial"/>
              </a:rPr>
              <a:t>]</a:t>
            </a:r>
            <a:r>
              <a:rPr lang="pt-BR" sz="1600" dirty="0">
                <a:solidFill>
                  <a:schemeClr val="tx1">
                    <a:lumMod val="95000"/>
                    <a:lumOff val="5000"/>
                  </a:schemeClr>
                </a:solidFill>
                <a:latin typeface="Georgia" panose="02040502050405020303" pitchFamily="18" charset="0"/>
                <a:sym typeface="Arial"/>
              </a:rPr>
              <a:t> . Os rins dos bebês prematuros tem capacidade limitada de concentrar ou diluir a urina necessária para manter a homeostase dos fluidos e controlar a osmolaridade sérica. Condições como IRA, sepse, ECN e disfunção cardíaca complicarão ainda mais a capacidade de fornecer nutrição, medicamentos e/ou hemoderivados sem causar sobrecarga de fluidos.</a:t>
            </a:r>
          </a:p>
          <a:p>
            <a:pPr marL="114300" indent="0" algn="just" eaLnBrk="1" fontAlgn="auto" hangingPunct="1">
              <a:lnSpc>
                <a:spcPct val="115000"/>
              </a:lnSpc>
              <a:buClr>
                <a:schemeClr val="dk2"/>
              </a:buClr>
              <a:buFont typeface="Arial"/>
              <a:buNone/>
              <a:defRPr/>
            </a:pPr>
            <a:endParaRPr lang="pt-BR" sz="1600" dirty="0">
              <a:solidFill>
                <a:schemeClr val="tx1">
                  <a:lumMod val="95000"/>
                  <a:lumOff val="5000"/>
                </a:schemeClr>
              </a:solidFill>
              <a:latin typeface="Georgia" panose="02040502050405020303" pitchFamily="18" charset="0"/>
              <a:sym typeface="Arial"/>
            </a:endParaRPr>
          </a:p>
          <a:p>
            <a:pPr marL="114300" indent="0" algn="just" eaLnBrk="1" fontAlgn="auto" hangingPunct="1">
              <a:lnSpc>
                <a:spcPct val="115000"/>
              </a:lnSpc>
              <a:buClr>
                <a:schemeClr val="dk2"/>
              </a:buClr>
              <a:buFont typeface="Arial"/>
              <a:buNone/>
              <a:defRPr/>
            </a:pPr>
            <a:r>
              <a:rPr lang="pt-BR" sz="1600" dirty="0">
                <a:solidFill>
                  <a:schemeClr val="tx1">
                    <a:lumMod val="95000"/>
                    <a:lumOff val="5000"/>
                  </a:schemeClr>
                </a:solidFill>
                <a:latin typeface="Georgia" panose="02040502050405020303" pitchFamily="18" charset="0"/>
                <a:sym typeface="Arial"/>
              </a:rPr>
              <a:t>       Nas últimas duas décadas, muitos progressos fora, feitos para definir, rastrear, prevenir e tratar a sobrecarga de fluidos em unidades de cuidados intensivos adultos e pediátricos </a:t>
            </a:r>
            <a:r>
              <a:rPr lang="pt-BR" sz="1600" baseline="30000" dirty="0">
                <a:solidFill>
                  <a:schemeClr val="tx1">
                    <a:lumMod val="95000"/>
                    <a:lumOff val="5000"/>
                  </a:schemeClr>
                </a:solidFill>
                <a:latin typeface="Georgia" panose="02040502050405020303" pitchFamily="18" charset="0"/>
                <a:sym typeface="Arial"/>
              </a:rPr>
              <a:t>[ </a:t>
            </a:r>
            <a:r>
              <a:rPr lang="pt-BR" sz="1600" u="sng" baseline="30000" dirty="0">
                <a:solidFill>
                  <a:schemeClr val="tx1">
                    <a:lumMod val="95000"/>
                    <a:lumOff val="5000"/>
                  </a:schemeClr>
                </a:solidFill>
                <a:latin typeface="Georgia" panose="02040502050405020303" pitchFamily="18" charset="0"/>
                <a:sym typeface="Arial"/>
                <a:hlinkClick r:id="rId4" tooltip="Goldstein SL, Currier H, Graf C, Cosio CC, Brewer ED, Sachdeva R (2001) Resultado em crianças recebendo hemofiltração venovenosa contínua.  Pediatria 107:1309–1312"/>
              </a:rPr>
              <a:t>25</a:t>
            </a:r>
            <a:r>
              <a:rPr lang="pt-BR" sz="1600" baseline="30000" dirty="0">
                <a:solidFill>
                  <a:schemeClr val="tx1">
                    <a:lumMod val="95000"/>
                    <a:lumOff val="5000"/>
                  </a:schemeClr>
                </a:solidFill>
                <a:latin typeface="Georgia" panose="02040502050405020303" pitchFamily="18" charset="0"/>
                <a:sym typeface="Arial"/>
              </a:rPr>
              <a:t> , </a:t>
            </a:r>
            <a:r>
              <a:rPr lang="pt-BR" sz="1600" u="sng" baseline="30000" dirty="0">
                <a:solidFill>
                  <a:schemeClr val="tx1">
                    <a:lumMod val="95000"/>
                    <a:lumOff val="5000"/>
                  </a:schemeClr>
                </a:solidFill>
                <a:latin typeface="Georgia" panose="02040502050405020303" pitchFamily="18" charset="0"/>
                <a:sym typeface="Arial"/>
                <a:hlinkClick r:id="rId5" tooltip="Sutherland SM, Zappitelli M, Alexander SR, Chua AN, Brophy PD, Bunchman TE, Hackbarth R, Somers MJ, Baum M, Symons JM, Flores FX, Benfield M, Askenazi D, Chand D, Fortenberry JD, Mahan JD, McBryde K , Blowey D, Goldstein SL (2010) Sobrecarga de fluidos e "/>
              </a:rPr>
              <a:t>26</a:t>
            </a:r>
            <a:r>
              <a:rPr lang="pt-BR" sz="1600" baseline="30000" dirty="0">
                <a:solidFill>
                  <a:schemeClr val="tx1">
                    <a:lumMod val="95000"/>
                    <a:lumOff val="5000"/>
                  </a:schemeClr>
                </a:solidFill>
                <a:latin typeface="Georgia" panose="02040502050405020303" pitchFamily="18" charset="0"/>
                <a:sym typeface="Arial"/>
              </a:rPr>
              <a:t> ]</a:t>
            </a:r>
            <a:r>
              <a:rPr lang="pt-BR" sz="1600" dirty="0">
                <a:solidFill>
                  <a:schemeClr val="tx1">
                    <a:lumMod val="95000"/>
                    <a:lumOff val="5000"/>
                  </a:schemeClr>
                </a:solidFill>
                <a:latin typeface="Georgia" panose="02040502050405020303" pitchFamily="18" charset="0"/>
                <a:sym typeface="Arial"/>
              </a:rPr>
              <a:t>. Grande parte destes trabalhos foram liderados por nefrologistas pediátricos de cuidados intensivos. </a:t>
            </a:r>
          </a:p>
          <a:p>
            <a:pPr marL="114300" indent="0" algn="just" eaLnBrk="1" fontAlgn="auto" hangingPunct="1">
              <a:lnSpc>
                <a:spcPct val="115000"/>
              </a:lnSpc>
              <a:buClr>
                <a:schemeClr val="dk2"/>
              </a:buClr>
              <a:buFont typeface="Arial"/>
              <a:buNone/>
              <a:defRPr/>
            </a:pPr>
            <a:endParaRPr lang="pt-BR" sz="1600" dirty="0">
              <a:solidFill>
                <a:schemeClr val="tx1">
                  <a:lumMod val="95000"/>
                  <a:lumOff val="5000"/>
                </a:schemeClr>
              </a:solidFill>
              <a:latin typeface="Georgia" panose="02040502050405020303" pitchFamily="18" charset="0"/>
              <a:sym typeface="Arial"/>
            </a:endParaRPr>
          </a:p>
          <a:p>
            <a:pPr marL="114300" indent="0" algn="just" eaLnBrk="1" fontAlgn="auto" hangingPunct="1">
              <a:lnSpc>
                <a:spcPct val="115000"/>
              </a:lnSpc>
              <a:buClr>
                <a:schemeClr val="dk2"/>
              </a:buClr>
              <a:buFont typeface="Arial"/>
              <a:buNone/>
              <a:defRPr/>
            </a:pPr>
            <a:r>
              <a:rPr lang="pt-BR" sz="1600" dirty="0">
                <a:solidFill>
                  <a:schemeClr val="tx1">
                    <a:lumMod val="95000"/>
                    <a:lumOff val="5000"/>
                  </a:schemeClr>
                </a:solidFill>
                <a:latin typeface="Georgia" panose="02040502050405020303" pitchFamily="18" charset="0"/>
                <a:sym typeface="Arial"/>
              </a:rPr>
              <a:t>     Em 2001, Goldstein et al. cunhou o termo sobrecarga de fluidos após demonstrar resultados prejudiciais em pacientes pediátricos gravemente enfermos que necessitam de terapia de reposição renal contínua </a:t>
            </a:r>
            <a:r>
              <a:rPr lang="pt-BR" sz="1600" baseline="30000" dirty="0">
                <a:solidFill>
                  <a:schemeClr val="tx1">
                    <a:lumMod val="95000"/>
                    <a:lumOff val="5000"/>
                  </a:schemeClr>
                </a:solidFill>
                <a:latin typeface="Georgia" panose="02040502050405020303" pitchFamily="18" charset="0"/>
                <a:sym typeface="Arial"/>
              </a:rPr>
              <a:t>[ </a:t>
            </a:r>
            <a:r>
              <a:rPr lang="pt-BR" sz="1600" u="sng" baseline="30000" dirty="0">
                <a:solidFill>
                  <a:schemeClr val="tx1">
                    <a:lumMod val="95000"/>
                    <a:lumOff val="5000"/>
                  </a:schemeClr>
                </a:solidFill>
                <a:latin typeface="Georgia" panose="02040502050405020303" pitchFamily="18" charset="0"/>
                <a:sym typeface="Arial"/>
                <a:hlinkClick r:id="rId4" tooltip="Goldstein SL, Currier H, Graf C, Cosio CC, Brewer ED, Sachdeva R (2001) Resultado em crianças recebendo hemofiltração venovenosa contínua.  Pediatria 107:1309–1312"/>
              </a:rPr>
              <a:t>25</a:t>
            </a:r>
            <a:r>
              <a:rPr lang="pt-BR" sz="1600" baseline="30000" dirty="0">
                <a:solidFill>
                  <a:schemeClr val="tx1">
                    <a:lumMod val="95000"/>
                    <a:lumOff val="5000"/>
                  </a:schemeClr>
                </a:solidFill>
                <a:latin typeface="Georgia" panose="02040502050405020303" pitchFamily="18" charset="0"/>
                <a:sym typeface="Arial"/>
              </a:rPr>
              <a:t> ] </a:t>
            </a:r>
            <a:r>
              <a:rPr lang="pt-BR" sz="1600" dirty="0">
                <a:solidFill>
                  <a:schemeClr val="tx1">
                    <a:lumMod val="95000"/>
                    <a:lumOff val="5000"/>
                  </a:schemeClr>
                </a:solidFill>
                <a:latin typeface="Georgia" panose="02040502050405020303" pitchFamily="18" charset="0"/>
                <a:sym typeface="Arial"/>
              </a:rPr>
              <a:t>.</a:t>
            </a:r>
          </a:p>
          <a:p>
            <a:pPr marL="0" indent="0" eaLnBrk="1" fontAlgn="auto" hangingPunct="1">
              <a:spcAft>
                <a:spcPts val="1200"/>
              </a:spcAft>
              <a:buClr>
                <a:schemeClr val="dk2"/>
              </a:buClr>
              <a:buFont typeface="Arial"/>
              <a:buNone/>
              <a:defRPr/>
            </a:pPr>
            <a:endParaRPr sz="1500" dirty="0">
              <a:solidFill>
                <a:schemeClr val="tx1">
                  <a:lumMod val="95000"/>
                  <a:lumOff val="5000"/>
                </a:schemeClr>
              </a:solidFill>
              <a:latin typeface="Georgia" panose="02040502050405020303" pitchFamily="18" charset="0"/>
              <a:sym typeface="Arial"/>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1"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Introdução</a:t>
            </a:r>
            <a:endParaRPr lang="pt-BR" altLang="pt-BR" sz="3300" dirty="0" smtClean="0">
              <a:solidFill>
                <a:srgbClr val="FF00FF"/>
              </a:solidFill>
              <a:latin typeface="Arial" charset="0"/>
              <a:cs typeface="Arial" charset="0"/>
            </a:endParaRPr>
          </a:p>
        </p:txBody>
      </p:sp>
      <p:sp>
        <p:nvSpPr>
          <p:cNvPr id="55" name="Google Shape;55;p13"/>
          <p:cNvSpPr txBox="1">
            <a:spLocks noGrp="1"/>
          </p:cNvSpPr>
          <p:nvPr>
            <p:ph type="body" idx="1"/>
          </p:nvPr>
        </p:nvSpPr>
        <p:spPr>
          <a:extLst/>
        </p:spPr>
        <p:txBody>
          <a:bodyPr>
            <a:normAutofit fontScale="92500"/>
          </a:bodyPr>
          <a:lstStyle/>
          <a:p>
            <a:pPr marL="114300" indent="0" algn="just" eaLnBrk="1" fontAlgn="auto" hangingPunct="1">
              <a:lnSpc>
                <a:spcPct val="115000"/>
              </a:lnSpc>
              <a:buClr>
                <a:schemeClr val="dk2"/>
              </a:buClr>
              <a:buFont typeface="Arial"/>
              <a:buNone/>
              <a:defRPr/>
            </a:pPr>
            <a:r>
              <a:rPr lang="pt-BR" sz="1500" dirty="0">
                <a:solidFill>
                  <a:schemeClr val="tx1">
                    <a:lumMod val="95000"/>
                    <a:lumOff val="5000"/>
                  </a:schemeClr>
                </a:solidFill>
                <a:highlight>
                  <a:srgbClr val="FCFCFC"/>
                </a:highlight>
                <a:latin typeface="Georgia" panose="02040502050405020303" pitchFamily="18" charset="0"/>
                <a:ea typeface="Georgia"/>
                <a:cs typeface="Georgia"/>
                <a:sym typeface="Georgia"/>
              </a:rPr>
              <a:t>       </a:t>
            </a:r>
            <a:r>
              <a:rPr lang="pt-BR" sz="1600" dirty="0">
                <a:solidFill>
                  <a:schemeClr val="tx1">
                    <a:lumMod val="95000"/>
                    <a:lumOff val="5000"/>
                  </a:schemeClr>
                </a:solidFill>
                <a:latin typeface="Georgia" panose="02040502050405020303" pitchFamily="18" charset="0"/>
                <a:sym typeface="Arial"/>
              </a:rPr>
              <a:t>Desde então, houve vários estudos que foram resumidos em uma meta-análise recente de Alobaidi et al., que relatam taxas mais altas de mortalidade hospitalar (OR) independente = 4,34 (intervalos de confiança de 95% (IC). ), 3,01–6,26) naqueles com sobrecarga de fluidos </a:t>
            </a:r>
            <a:r>
              <a:rPr lang="pt-BR" sz="1600" baseline="30000" dirty="0">
                <a:solidFill>
                  <a:schemeClr val="tx1">
                    <a:lumMod val="95000"/>
                    <a:lumOff val="5000"/>
                  </a:schemeClr>
                </a:solidFill>
                <a:latin typeface="Georgia" panose="02040502050405020303" pitchFamily="18" charset="0"/>
                <a:sym typeface="Arial"/>
              </a:rPr>
              <a:t>[ </a:t>
            </a:r>
            <a:r>
              <a:rPr lang="pt-BR" sz="1600" u="sng" baseline="30000" dirty="0">
                <a:solidFill>
                  <a:schemeClr val="tx1">
                    <a:lumMod val="95000"/>
                    <a:lumOff val="5000"/>
                  </a:schemeClr>
                </a:solidFill>
                <a:latin typeface="Georgia" panose="02040502050405020303" pitchFamily="18" charset="0"/>
                <a:sym typeface="Arial"/>
                <a:hlinkClick r:id="rId3" tooltip="Alobaidi R, Morgan C, Basu RK, Stenson E, Featherstone R, Majumdar SR, Bagshaw SM (2018) Associação entre equilíbrio hídrico e resultados em crianças gravemente doentes: uma revisão sistemática e meta-análise.  JAMA Pediatr 172:257–268"/>
              </a:rPr>
              <a:t>2</a:t>
            </a:r>
            <a:r>
              <a:rPr lang="pt-BR" sz="1600" baseline="30000" dirty="0">
                <a:solidFill>
                  <a:schemeClr val="tx1">
                    <a:lumMod val="95000"/>
                    <a:lumOff val="5000"/>
                  </a:schemeClr>
                </a:solidFill>
                <a:latin typeface="Georgia" panose="02040502050405020303" pitchFamily="18" charset="0"/>
                <a:sym typeface="Arial"/>
              </a:rPr>
              <a:t>]</a:t>
            </a:r>
            <a:r>
              <a:rPr lang="pt-BR" sz="1600" dirty="0">
                <a:solidFill>
                  <a:schemeClr val="tx1">
                    <a:lumMod val="95000"/>
                    <a:lumOff val="5000"/>
                  </a:schemeClr>
                </a:solidFill>
                <a:latin typeface="Georgia" panose="02040502050405020303" pitchFamily="18" charset="0"/>
                <a:sym typeface="Arial"/>
              </a:rPr>
              <a:t>.</a:t>
            </a:r>
          </a:p>
          <a:p>
            <a:pPr marL="114300" indent="0" algn="just" eaLnBrk="1" fontAlgn="auto" hangingPunct="1">
              <a:lnSpc>
                <a:spcPct val="115000"/>
              </a:lnSpc>
              <a:buClr>
                <a:schemeClr val="dk2"/>
              </a:buClr>
              <a:buFont typeface="Arial"/>
              <a:buNone/>
              <a:defRPr/>
            </a:pPr>
            <a:endParaRPr lang="pt-BR" sz="1600" dirty="0">
              <a:solidFill>
                <a:schemeClr val="tx1">
                  <a:lumMod val="95000"/>
                  <a:lumOff val="5000"/>
                </a:schemeClr>
              </a:solidFill>
              <a:latin typeface="Georgia" panose="02040502050405020303" pitchFamily="18" charset="0"/>
              <a:sym typeface="Arial"/>
            </a:endParaRPr>
          </a:p>
          <a:p>
            <a:pPr marL="114300" indent="0" algn="just" eaLnBrk="1" fontAlgn="auto" hangingPunct="1">
              <a:lnSpc>
                <a:spcPct val="115000"/>
              </a:lnSpc>
              <a:buClr>
                <a:schemeClr val="dk2"/>
              </a:buClr>
              <a:buFont typeface="Arial"/>
              <a:buNone/>
              <a:defRPr/>
            </a:pPr>
            <a:r>
              <a:rPr lang="pt-BR" sz="1600" dirty="0">
                <a:solidFill>
                  <a:schemeClr val="tx1">
                    <a:lumMod val="95000"/>
                    <a:lumOff val="5000"/>
                  </a:schemeClr>
                </a:solidFill>
                <a:latin typeface="Georgia" panose="02040502050405020303" pitchFamily="18" charset="0"/>
                <a:sym typeface="Arial"/>
              </a:rPr>
              <a:t>      Com melhor conhecimento e reconhecimento, os médicos serão capazes de definir e estudar a sobrecarga de fluidos. Mais importante ainda, a prevenção precoce e estratégias de tratamento adequados, incluindo terapia de suporte renal, provavelmente melhorarão os resultados.</a:t>
            </a:r>
          </a:p>
          <a:p>
            <a:pPr marL="114300" indent="0" algn="just" eaLnBrk="1" fontAlgn="auto" hangingPunct="1">
              <a:lnSpc>
                <a:spcPct val="115000"/>
              </a:lnSpc>
              <a:buClr>
                <a:schemeClr val="dk2"/>
              </a:buClr>
              <a:buFont typeface="Arial"/>
              <a:buNone/>
              <a:defRPr/>
            </a:pPr>
            <a:endParaRPr lang="pt-BR" sz="1600" dirty="0">
              <a:solidFill>
                <a:schemeClr val="tx1">
                  <a:lumMod val="95000"/>
                  <a:lumOff val="5000"/>
                </a:schemeClr>
              </a:solidFill>
              <a:latin typeface="Georgia" panose="02040502050405020303" pitchFamily="18" charset="0"/>
              <a:sym typeface="Arial"/>
            </a:endParaRPr>
          </a:p>
          <a:p>
            <a:pPr marL="114300" indent="0" algn="just" eaLnBrk="1" fontAlgn="auto" hangingPunct="1">
              <a:lnSpc>
                <a:spcPct val="115000"/>
              </a:lnSpc>
              <a:buClr>
                <a:schemeClr val="dk2"/>
              </a:buClr>
              <a:buFont typeface="Arial"/>
              <a:buNone/>
              <a:defRPr/>
            </a:pPr>
            <a:r>
              <a:rPr lang="pt-BR" sz="1600" dirty="0">
                <a:solidFill>
                  <a:schemeClr val="tx1">
                    <a:lumMod val="95000"/>
                    <a:lumOff val="5000"/>
                  </a:schemeClr>
                </a:solidFill>
                <a:latin typeface="Georgia" panose="02040502050405020303" pitchFamily="18" charset="0"/>
                <a:sym typeface="Arial"/>
              </a:rPr>
              <a:t>     Esta revisão destacará áreas de pesquisa ativa e lacunas em evolução no conhecimento, bem como diretrizes clínicas para a prevenção e manejo da sobrecarga de líquidos em neonatos.</a:t>
            </a:r>
          </a:p>
          <a:p>
            <a:pPr algn="just" eaLnBrk="1" fontAlgn="auto" hangingPunct="1">
              <a:lnSpc>
                <a:spcPct val="115000"/>
              </a:lnSpc>
              <a:buClr>
                <a:schemeClr val="dk2"/>
              </a:buClr>
              <a:buFont typeface="Arial"/>
              <a:buChar char="●"/>
              <a:defRPr/>
            </a:pPr>
            <a:endParaRPr lang="pt-BR" sz="1800" dirty="0">
              <a:solidFill>
                <a:schemeClr val="dk2"/>
              </a:solidFill>
              <a:sym typeface="Arial"/>
            </a:endParaRPr>
          </a:p>
          <a:p>
            <a:pPr marL="0" indent="0" eaLnBrk="1" fontAlgn="auto" hangingPunct="1">
              <a:spcAft>
                <a:spcPts val="1200"/>
              </a:spcAft>
              <a:buClr>
                <a:schemeClr val="dk2"/>
              </a:buClr>
              <a:buFont typeface="Arial"/>
              <a:buNone/>
              <a:defRPr/>
            </a:pPr>
            <a:endParaRPr sz="1500" dirty="0">
              <a:solidFill>
                <a:schemeClr val="tx1">
                  <a:lumMod val="95000"/>
                  <a:lumOff val="5000"/>
                </a:schemeClr>
              </a:solidFill>
              <a:latin typeface="Georgia" panose="02040502050405020303" pitchFamily="18" charset="0"/>
              <a:sym typeface="Arial"/>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29"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Mudanças e adaptações de fluidos pós-natais</a:t>
            </a:r>
            <a:endParaRPr lang="pt-BR" altLang="pt-BR" sz="3300" dirty="0" smtClean="0">
              <a:solidFill>
                <a:srgbClr val="FF00FF"/>
              </a:solidFill>
              <a:latin typeface="Arial" charset="0"/>
              <a:cs typeface="Arial" charset="0"/>
            </a:endParaRPr>
          </a:p>
        </p:txBody>
      </p:sp>
      <p:sp>
        <p:nvSpPr>
          <p:cNvPr id="22530" name="Google Shape;55;p13"/>
          <p:cNvSpPr txBox="1">
            <a:spLocks noGrp="1"/>
          </p:cNvSpPr>
          <p:nvPr>
            <p:ph type="body" idx="1"/>
          </p:nvPr>
        </p:nvSpPr>
        <p:spPr>
          <a:xfrm>
            <a:off x="311150" y="1152525"/>
            <a:ext cx="8521700" cy="3416300"/>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Após o parto, os neonatos passam por adaptação cardiovascular à medida que passam da vida intra-uterina para a extra-uterina. Bebês prematuros apresentam maior volume de água corporal total e do volume do líquido extracelular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Lindower JB (2017) Balanço hídrico no feto e no neonato.  Semin Fetal Neonatal Med 22:71–75"/>
              </a:rPr>
              <a:t>21</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Arant BS (1982) Fluidoterapia no neonato – conceitos em transição.  J Pediatr 101:387–389"/>
              </a:rPr>
              <a:t>22</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5" tooltip="Oh W (2019) Composição Corporal no feto e no recém-nascido.  Nefrologia e Fisiologia de Fluidos/Eletrólitos, pp 19–28"/>
              </a:rPr>
              <a:t>27</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Isto se deve em parte às diferentes proporções que diferem com a idade gestacional. A composição do volume extracelular em bebês com idade gestacional de 24 semanas é de 60% , reduzindo para 40% em um bebê a termo e transita para 20% quando criança (</a:t>
            </a:r>
            <a:r>
              <a:rPr lang="pt-BR" altLang="pt-BR" sz="1500" dirty="0" smtClean="0">
                <a:solidFill>
                  <a:srgbClr val="0033CC"/>
                </a:solidFill>
                <a:latin typeface="Georgia" pitchFamily="18" charset="0"/>
                <a:cs typeface="Arial" charset="0"/>
              </a:rPr>
              <a:t>Fig. 1</a:t>
            </a:r>
            <a:r>
              <a:rPr lang="pt-BR" altLang="pt-BR" sz="1500" dirty="0" smtClean="0">
                <a:solidFill>
                  <a:srgbClr val="0D0D0D"/>
                </a:solidFill>
                <a:latin typeface="Georgia" pitchFamily="18" charset="0"/>
                <a:cs typeface="Arial" charset="0"/>
              </a:rPr>
              <a:t>  </a:t>
            </a:r>
            <a:r>
              <a:rPr lang="pt-BR" altLang="pt-BR" sz="1500" u="sng" dirty="0" smtClean="0">
                <a:solidFill>
                  <a:srgbClr val="0D0D0D"/>
                </a:solidFill>
                <a:latin typeface="Georgia" pitchFamily="18" charset="0"/>
                <a:cs typeface="Arial" charset="0"/>
              </a:rPr>
              <a:t>)</a:t>
            </a:r>
            <a:r>
              <a:rPr lang="pt-BR" altLang="pt-BR" sz="1500" dirty="0" smtClean="0">
                <a:solidFill>
                  <a:srgbClr val="0D0D0D"/>
                </a:solidFill>
                <a:latin typeface="Georgia" pitchFamily="18" charset="0"/>
                <a:cs typeface="Arial" charset="0"/>
              </a:rPr>
              <a:t>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Lindower JB (2017) Balanço hídrico no feto e no neonato.  Semin Fetal Neonatal Med 22:71–75"/>
              </a:rPr>
              <a:t>21</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6" tooltip="Guignard JP, Iacobelli S (2021) Uso de diuréticos no período neonatal.  Pediatr Nefrol 36:2687–2695"/>
              </a:rPr>
              <a:t>28</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0D0D0D"/>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água corporal total (TBW) durantes as primeiras semanas pós-natais é influenciada pela função renal, perda transepidérmica e exposição antenatal a corticoides. Normalmente, </a:t>
            </a:r>
            <a:r>
              <a:rPr lang="pt-BR" altLang="pt-BR" sz="1500" b="1" dirty="0" smtClean="0">
                <a:solidFill>
                  <a:srgbClr val="0D0D0D"/>
                </a:solidFill>
                <a:latin typeface="Georgia" pitchFamily="18" charset="0"/>
                <a:cs typeface="Arial" charset="0"/>
              </a:rPr>
              <a:t>os bebês nascidos a termo não devem perder mais de 10% do peso ao nascer na primeira semana pós-natal, enquanto a perda de peso entre 10 e 20% pode ser benéfica entre os recém-nascidos prematuros extremos</a:t>
            </a:r>
            <a:r>
              <a:rPr lang="pt-BR" altLang="pt-BR" sz="15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rPr>
              <a:t>[</a:t>
            </a:r>
            <a:r>
              <a:rPr lang="pt-BR" altLang="pt-BR" sz="1500" u="sng" baseline="30000" dirty="0" smtClean="0">
                <a:solidFill>
                  <a:srgbClr val="0097A7"/>
                </a:solidFill>
                <a:latin typeface="Georgia" pitchFamily="18" charset="0"/>
                <a:cs typeface="Arial" charset="0"/>
              </a:rPr>
              <a:t>21 , 27 </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endParaRPr lang="pt-BR" altLang="pt-BR" sz="1500" baseline="30000" dirty="0" smtClean="0">
              <a:solidFill>
                <a:srgbClr val="0D0D0D"/>
              </a:solidFill>
              <a:latin typeface="Georgia" pitchFamily="18" charset="0"/>
              <a:cs typeface="Arial" charset="0"/>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7"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Mudanças e adaptações de fluidos pós-natais</a:t>
            </a:r>
            <a:endParaRPr lang="pt-BR" altLang="pt-BR" sz="3300" dirty="0" smtClean="0">
              <a:solidFill>
                <a:srgbClr val="FF00FF"/>
              </a:solidFill>
              <a:latin typeface="Arial" charset="0"/>
              <a:cs typeface="Arial" charset="0"/>
            </a:endParaRPr>
          </a:p>
        </p:txBody>
      </p:sp>
      <p:sp>
        <p:nvSpPr>
          <p:cNvPr id="55" name="Google Shape;55;p13"/>
          <p:cNvSpPr txBox="1">
            <a:spLocks noGrp="1"/>
          </p:cNvSpPr>
          <p:nvPr>
            <p:ph type="body" idx="1"/>
          </p:nvPr>
        </p:nvSpPr>
        <p:spPr>
          <a:xfrm>
            <a:off x="311150" y="1152525"/>
            <a:ext cx="8521700" cy="3416300"/>
          </a:xfrm>
        </p:spPr>
        <p:txBody>
          <a:bodyPr/>
          <a:lstStyle/>
          <a:p>
            <a:pPr marL="114300" indent="0" algn="just" eaLnBrk="1" fontAlgn="auto" hangingPunct="1">
              <a:lnSpc>
                <a:spcPct val="115000"/>
              </a:lnSpc>
              <a:buClr>
                <a:schemeClr val="dk2"/>
              </a:buClr>
              <a:buFont typeface="Arial"/>
              <a:buNone/>
              <a:defRPr/>
            </a:pPr>
            <a:r>
              <a:rPr lang="pt-BR" sz="1500" dirty="0">
                <a:solidFill>
                  <a:schemeClr val="tx1">
                    <a:lumMod val="95000"/>
                    <a:lumOff val="5000"/>
                  </a:schemeClr>
                </a:solidFill>
                <a:latin typeface="Georgia" panose="02040502050405020303" pitchFamily="18" charset="0"/>
                <a:sym typeface="Arial"/>
              </a:rPr>
              <a:t>       </a:t>
            </a:r>
            <a:endParaRPr sz="1500" baseline="30000" dirty="0">
              <a:solidFill>
                <a:schemeClr val="tx1">
                  <a:lumMod val="95000"/>
                  <a:lumOff val="5000"/>
                </a:schemeClr>
              </a:solidFill>
              <a:latin typeface="Georgia" panose="02040502050405020303" pitchFamily="18" charset="0"/>
              <a:sym typeface="Arial"/>
            </a:endParaRPr>
          </a:p>
        </p:txBody>
      </p:sp>
      <p:pic>
        <p:nvPicPr>
          <p:cNvPr id="24579" name="Imagem 2"/>
          <p:cNvPicPr>
            <a:picLocks noChangeAspect="1"/>
          </p:cNvPicPr>
          <p:nvPr/>
        </p:nvPicPr>
        <p:blipFill>
          <a:blip r:embed="rId3"/>
          <a:srcRect/>
          <a:stretch>
            <a:fillRect/>
          </a:stretch>
        </p:blipFill>
        <p:spPr bwMode="auto">
          <a:xfrm>
            <a:off x="1873250" y="989013"/>
            <a:ext cx="5611813" cy="3686175"/>
          </a:xfrm>
          <a:prstGeom prst="rect">
            <a:avLst/>
          </a:prstGeom>
          <a:noFill/>
          <a:ln w="38100">
            <a:solidFill>
              <a:srgbClr val="0033CC"/>
            </a:solidFill>
            <a:miter lim="800000"/>
            <a:headEnd/>
            <a:tailEnd/>
          </a:ln>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5"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Mudanças e adaptações de fluidos pós-natais</a:t>
            </a:r>
            <a:endParaRPr lang="pt-BR" altLang="pt-BR" sz="3300" dirty="0" smtClean="0">
              <a:solidFill>
                <a:srgbClr val="FF00FF"/>
              </a:solidFill>
              <a:latin typeface="Arial" charset="0"/>
              <a:cs typeface="Arial" charset="0"/>
            </a:endParaRPr>
          </a:p>
        </p:txBody>
      </p:sp>
      <p:sp>
        <p:nvSpPr>
          <p:cNvPr id="26626" name="Google Shape;55;p13"/>
          <p:cNvSpPr txBox="1">
            <a:spLocks noGrp="1"/>
          </p:cNvSpPr>
          <p:nvPr>
            <p:ph type="body" idx="1"/>
          </p:nvPr>
        </p:nvSpPr>
        <p:spPr>
          <a:xfrm>
            <a:off x="311150" y="1152525"/>
            <a:ext cx="8521700" cy="3416300"/>
          </a:xfrm>
        </p:spPr>
        <p:txBody>
          <a:bodyPr/>
          <a:lstStyle/>
          <a:p>
            <a:pPr marL="114300" indent="0" algn="just" eaLnBrk="1" hangingPunct="1">
              <a:lnSpc>
                <a:spcPct val="105000"/>
              </a:lnSpc>
              <a:spcBef>
                <a:spcPct val="0"/>
              </a:spcBef>
              <a:spcAft>
                <a:spcPct val="0"/>
              </a:spcAft>
              <a:buClr>
                <a:srgbClr val="595959"/>
              </a:buClr>
              <a:buFont typeface="Arial" charset="0"/>
              <a:buNone/>
            </a:pPr>
            <a:r>
              <a:rPr lang="pt-BR" altLang="pt-BR" sz="13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O médico deve fornecer nutrição adequada, permitindo redução do volume do extracelular, evitando sobrecarga de líquidos (hiponatremia dilucionar) e desidratação hipernatrêmica. Maior área de superfície corporal, epiderme fina, dependência de cuidadores e capacidade limitada de conservar água, colocam os neonatos em maior risco de desidratação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Lindower JB (2017) Balanço hídrico no feto e no neonato.  Semin Fetal Neonatal Med 22:71–75"/>
              </a:rPr>
              <a:t>21</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a:t>
            </a:r>
          </a:p>
          <a:p>
            <a:pPr marL="114300" indent="0" algn="just" eaLnBrk="1" hangingPunct="1">
              <a:lnSpc>
                <a:spcPct val="10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alta umidificação em incubadoras modernas reduz as perdas insensíveis de fluidos. Embora a restrição de líquidos possa ser benéfica nas primeiras semanas pós-parto, existe a preocupação de predispor o bebê a um estado catabólico através da ingestão calórica limitada.</a:t>
            </a:r>
          </a:p>
          <a:p>
            <a:pPr marL="114300" indent="0" algn="just" eaLnBrk="1" hangingPunct="1">
              <a:lnSpc>
                <a:spcPct val="105000"/>
              </a:lnSpc>
              <a:spcBef>
                <a:spcPct val="0"/>
              </a:spcBef>
              <a:spcAft>
                <a:spcPct val="0"/>
              </a:spcAft>
              <a:buClr>
                <a:srgbClr val="595959"/>
              </a:buClr>
              <a:buFont typeface="Arial" charset="0"/>
              <a:buNone/>
            </a:pPr>
            <a:endParaRPr lang="pt-BR" altLang="pt-BR" sz="1500" dirty="0" smtClean="0">
              <a:solidFill>
                <a:srgbClr val="0D0D0D"/>
              </a:solidFill>
              <a:latin typeface="Georgia" pitchFamily="18" charset="0"/>
              <a:cs typeface="Arial" charset="0"/>
            </a:endParaRPr>
          </a:p>
          <a:p>
            <a:pPr marL="114300" indent="0" algn="just" eaLnBrk="1" hangingPunct="1">
              <a:lnSpc>
                <a:spcPct val="10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As metas prescritas de ingestão total de líquidos e o avanço diário de líquidos permanecem controversos na prática e devem ser orientados pelas concentrações séricas de sódio, alteração de peso e produção de urina como medidas substitutas do estado de fluidos </a:t>
            </a:r>
            <a:r>
              <a:rPr lang="pt-BR" altLang="pt-BR" sz="1500" baseline="30000" dirty="0" smtClean="0">
                <a:solidFill>
                  <a:srgbClr val="0D0D0D"/>
                </a:solidFill>
                <a:latin typeface="Georgia" pitchFamily="18" charset="0"/>
                <a:cs typeface="Arial" charset="0"/>
              </a:rPr>
              <a:t>[31 </a:t>
            </a:r>
            <a:r>
              <a:rPr lang="pt-BR" altLang="pt-BR" sz="1500" u="sng" baseline="30000" dirty="0" smtClean="0">
                <a:solidFill>
                  <a:srgbClr val="0D0D0D"/>
                </a:solidFill>
                <a:latin typeface="Georgia" pitchFamily="18" charset="0"/>
                <a:cs typeface="Arial" charset="0"/>
                <a:hlinkClick r:id="rId4" tooltip="Aggarwal R, Deorari AK, Paul VK (2001) Gerenciamento de fluidos e eletrólitos em neonatos a termo e prematuros.  Indiano J Pediatr 68:1139–1142"/>
              </a:rPr>
              <a:t>]</a:t>
            </a:r>
            <a:r>
              <a:rPr lang="pt-BR" altLang="pt-BR" sz="1500" dirty="0" smtClean="0">
                <a:solidFill>
                  <a:srgbClr val="0D0D0D"/>
                </a:solidFill>
                <a:latin typeface="Georgia" pitchFamily="18" charset="0"/>
                <a:cs typeface="Arial" charset="0"/>
              </a:rPr>
              <a:t> . </a:t>
            </a:r>
          </a:p>
          <a:p>
            <a:pPr marL="114300" indent="0" algn="just" eaLnBrk="1" hangingPunct="1">
              <a:lnSpc>
                <a:spcPct val="10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t>
            </a:r>
            <a:r>
              <a:rPr lang="pt-BR" altLang="pt-BR" sz="1500" b="1" dirty="0" smtClean="0">
                <a:solidFill>
                  <a:srgbClr val="FF00FF"/>
                </a:solidFill>
                <a:latin typeface="Georgia" pitchFamily="18" charset="0"/>
                <a:cs typeface="Arial" charset="0"/>
              </a:rPr>
              <a:t>A regulação rigorosa e a restrição moderada de líquidos em recém-nascidos prematuros demonstraram ser benéficas para resultados a longo prazo</a:t>
            </a:r>
            <a:r>
              <a:rPr lang="pt-BR" altLang="pt-BR" sz="1500" dirty="0" smtClean="0">
                <a:solidFill>
                  <a:srgbClr val="0D0D0D"/>
                </a:solidFill>
                <a:latin typeface="Georgia" pitchFamily="18" charset="0"/>
                <a:cs typeface="Arial" charset="0"/>
              </a:rPr>
              <a:t>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5" tooltip="Aksoy HT, Guzoglu N, Eras Z, Gokce IK, Canpolat FE, Uras N, Oguz SS (2019) A associação da perda de peso pós-natal precoce com resultados em bebês com peso extremamente baixo ao nascer.  Pediatr Neonatol 60:192–196"/>
              </a:rPr>
              <a:t>13</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6" tooltip="Bell EF, Acarregui MJ (2014) Ingestão restrita versus liberal de água para prevenir morbidade e mortalidade em bebês prematuros.  Sistema de banco de dados Cochrane Rev 2014:CD000503"/>
              </a:rPr>
              <a:t>14</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Aggarwal R, Deorari AK, Paul VK (2001) Gerenciamento de fluidos e eletrólitos em neonatos a termo e prematuros.  Indiano J Pediatr 68:1139–1142"/>
              </a:rPr>
              <a:t>31</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7" tooltip="Verma RP, Shibli S, Fang H, Komaroff E (2009) Determinantes clínicos e utilidade da perda máxima de peso pós-natal precoce no manejo de fluidos de bebês com peso extremamente baixo ao nascer.  Primeiro Hum Dev 85:59–64"/>
              </a:rPr>
              <a:t>32</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a:t>
            </a:r>
            <a:endParaRPr lang="pt-BR" altLang="pt-BR" sz="1300" baseline="30000" dirty="0" smtClean="0">
              <a:solidFill>
                <a:srgbClr val="0D0D0D"/>
              </a:solidFill>
              <a:latin typeface="Georgia" pitchFamily="18" charset="0"/>
              <a:cs typeface="Arial" charset="0"/>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3"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Mudanças e adaptações de fluidos pós-natais</a:t>
            </a:r>
            <a:endParaRPr lang="pt-BR" altLang="pt-BR" sz="3300" dirty="0" smtClean="0">
              <a:solidFill>
                <a:srgbClr val="FF00FF"/>
              </a:solidFill>
              <a:latin typeface="Arial" charset="0"/>
              <a:cs typeface="Arial" charset="0"/>
            </a:endParaRPr>
          </a:p>
        </p:txBody>
      </p:sp>
      <p:sp>
        <p:nvSpPr>
          <p:cNvPr id="28674" name="Google Shape;55;p13"/>
          <p:cNvSpPr txBox="1">
            <a:spLocks noGrp="1"/>
          </p:cNvSpPr>
          <p:nvPr>
            <p:ph type="body" idx="1"/>
          </p:nvPr>
        </p:nvSpPr>
        <p:spPr>
          <a:xfrm>
            <a:off x="311150" y="1152525"/>
            <a:ext cx="8521700" cy="3416300"/>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administração excessiva de líquidos afeta a adaptação cardíaca e pulmonar pós-natal.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Warburton et al. realizaram ecocardiogramas seriados em 73 bebês de muito baixo peso ao nascer, randomizados para receber líquidos de manutenção de maior ou menor volume durante os primeiros 20 dias de vida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Warburton D, Bell EF, Stonestreet BS, Oh W (1983) Efeitos ecocardiográficos de volumes altos e baixos de administração de fluidos de manutenção em bebês com baixo peso ao nascer.  Dev Pharmacol Ther 6:45–54"/>
              </a:rPr>
              <a:t>33</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Este estudo mostrou que </a:t>
            </a:r>
            <a:r>
              <a:rPr lang="pt-BR" altLang="pt-BR" sz="1500" b="1" dirty="0" smtClean="0">
                <a:solidFill>
                  <a:srgbClr val="0D0D0D"/>
                </a:solidFill>
                <a:latin typeface="Georgia" pitchFamily="18" charset="0"/>
                <a:cs typeface="Arial" charset="0"/>
              </a:rPr>
              <a:t>aqueles que receberam maior quantidade de fluidos apresentavam maiores volumes diastólicos finais do ventrículo esquerdo e maiores diâmetros atriais e da raiz da aorta</a:t>
            </a:r>
            <a:r>
              <a:rPr lang="pt-BR" altLang="pt-BR" sz="1500" dirty="0" smtClean="0">
                <a:solidFill>
                  <a:srgbClr val="0D0D0D"/>
                </a:solidFill>
                <a:latin typeface="Georgia" pitchFamily="18" charset="0"/>
                <a:cs typeface="Arial" charset="0"/>
              </a:rPr>
              <a:t>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Warburton D, Bell EF, Stonestreet BS, Oh W (1983) Efeitos ecocardiográficos de volumes altos e baixos de administração de fluidos de manutenção em bebês com baixo peso ao nascer.  Dev Pharmacol Ther 6:45–54"/>
              </a:rPr>
              <a:t>33</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Estes resultados sugerem que o </a:t>
            </a:r>
            <a:r>
              <a:rPr lang="pt-BR" altLang="pt-BR" sz="1500" b="1" dirty="0" smtClean="0">
                <a:solidFill>
                  <a:srgbClr val="FF0000"/>
                </a:solidFill>
                <a:latin typeface="Georgia" pitchFamily="18" charset="0"/>
                <a:cs typeface="Arial" charset="0"/>
              </a:rPr>
              <a:t>aumento do fornecimento de líquidos pode impactar a função cardiovascular e impedir a adaptação adequada do ambiente extrauterino. </a:t>
            </a:r>
            <a:endParaRPr lang="pt-BR" altLang="pt-BR" sz="1500" b="1" baseline="30000" dirty="0" smtClean="0">
              <a:solidFill>
                <a:srgbClr val="FF0000"/>
              </a:solidFill>
              <a:latin typeface="Georgia" pitchFamily="18" charset="0"/>
              <a:cs typeface="Arial" charset="0"/>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1"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Mudanças e adaptações de fluidos pós-natais</a:t>
            </a:r>
            <a:endParaRPr lang="pt-BR" altLang="pt-BR" sz="3300" dirty="0" smtClean="0">
              <a:solidFill>
                <a:srgbClr val="FF00FF"/>
              </a:solidFill>
              <a:latin typeface="Arial" charset="0"/>
              <a:cs typeface="Arial" charset="0"/>
            </a:endParaRPr>
          </a:p>
        </p:txBody>
      </p:sp>
      <p:sp>
        <p:nvSpPr>
          <p:cNvPr id="30722" name="Google Shape;55;p13"/>
          <p:cNvSpPr txBox="1">
            <a:spLocks noGrp="1"/>
          </p:cNvSpPr>
          <p:nvPr>
            <p:ph type="body" idx="1"/>
          </p:nvPr>
        </p:nvSpPr>
        <p:spPr>
          <a:xfrm>
            <a:off x="311150" y="1152525"/>
            <a:ext cx="8521700" cy="3416300"/>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200" dirty="0" smtClean="0">
                <a:solidFill>
                  <a:srgbClr val="0D0D0D"/>
                </a:solidFill>
                <a:latin typeface="Georgia" pitchFamily="18" charset="0"/>
                <a:cs typeface="Arial" charset="0"/>
              </a:rPr>
              <a:t>       Além disso, estratégias de restrição de líquidos foram avaliadas em um ensaio clínico randomizado com 64 bebês prematuros tardios e a termo com taquipneia transitória do recém-nascido (TTN). </a:t>
            </a:r>
            <a:r>
              <a:rPr lang="pt-BR" altLang="pt-BR" sz="1200" b="1" dirty="0" smtClean="0">
                <a:solidFill>
                  <a:srgbClr val="0D0D0D"/>
                </a:solidFill>
                <a:latin typeface="Georgia" pitchFamily="18" charset="0"/>
                <a:cs typeface="Arial" charset="0"/>
              </a:rPr>
              <a:t>A </a:t>
            </a:r>
            <a:r>
              <a:rPr lang="pt-BR" altLang="pt-BR" sz="1200" b="1" dirty="0" smtClean="0">
                <a:solidFill>
                  <a:srgbClr val="0033CC"/>
                </a:solidFill>
                <a:latin typeface="Georgia" pitchFamily="18" charset="0"/>
                <a:cs typeface="Arial" charset="0"/>
              </a:rPr>
              <a:t>restrição hídrica</a:t>
            </a:r>
            <a:r>
              <a:rPr lang="pt-BR" altLang="pt-BR" sz="1200" dirty="0" smtClean="0">
                <a:solidFill>
                  <a:srgbClr val="0D0D0D"/>
                </a:solidFill>
                <a:latin typeface="Georgia" pitchFamily="18" charset="0"/>
                <a:cs typeface="Arial" charset="0"/>
              </a:rPr>
              <a:t> com aproximadamente 20 mL/kg/dia a menos de líquidos nas primeiras 24 horas pós-natais, com padrão de controle de 80 mL/kg/dia para prematuros e 60 mL/kg/dia para bebês a termo, </a:t>
            </a:r>
            <a:r>
              <a:rPr lang="pt-BR" altLang="pt-BR" sz="1200" b="1" dirty="0" smtClean="0">
                <a:solidFill>
                  <a:srgbClr val="0D0D0D"/>
                </a:solidFill>
                <a:latin typeface="Georgia" pitchFamily="18" charset="0"/>
                <a:cs typeface="Arial" charset="0"/>
              </a:rPr>
              <a:t>encurtou a duração do suporte respiratório entre 26 bebês com TTN grave em 38 horas</a:t>
            </a:r>
            <a:r>
              <a:rPr lang="pt-BR" altLang="pt-BR" sz="1200" dirty="0" smtClean="0">
                <a:solidFill>
                  <a:srgbClr val="0D0D0D"/>
                </a:solidFill>
                <a:latin typeface="Georgia" pitchFamily="18" charset="0"/>
                <a:cs typeface="Arial" charset="0"/>
              </a:rPr>
              <a:t>, mas a duração do suporte respiratório comparando todos os participantes do estudo não foi estatisticamente significativa </a:t>
            </a:r>
            <a:r>
              <a:rPr lang="pt-BR" altLang="pt-BR" sz="1200" baseline="30000" dirty="0" smtClean="0">
                <a:solidFill>
                  <a:srgbClr val="0D0D0D"/>
                </a:solidFill>
                <a:latin typeface="Georgia" pitchFamily="18" charset="0"/>
                <a:cs typeface="Arial" charset="0"/>
              </a:rPr>
              <a:t>[ </a:t>
            </a:r>
            <a:r>
              <a:rPr lang="pt-BR" altLang="pt-BR" sz="1200" u="sng" baseline="30000" dirty="0" smtClean="0">
                <a:solidFill>
                  <a:srgbClr val="0D0D0D"/>
                </a:solidFill>
                <a:latin typeface="Georgia" pitchFamily="18" charset="0"/>
                <a:cs typeface="Arial" charset="0"/>
                <a:hlinkClick r:id="rId3" tooltip="Stroustrup A, Trasande L, Holzman IR (2012) Ensaio controlado randomizado de manejo restritivo de fluidos na taquipneia transitória do recém-nascido.  J Pediatr 160:38–43 e31"/>
              </a:rPr>
              <a:t>34</a:t>
            </a:r>
            <a:r>
              <a:rPr lang="pt-BR" altLang="pt-BR" sz="1200" baseline="30000" dirty="0" smtClean="0">
                <a:solidFill>
                  <a:srgbClr val="0D0D0D"/>
                </a:solidFill>
                <a:latin typeface="Georgia" pitchFamily="18" charset="0"/>
                <a:cs typeface="Arial" charset="0"/>
              </a:rPr>
              <a:t>] </a:t>
            </a:r>
            <a:r>
              <a:rPr lang="pt-BR" altLang="pt-BR" sz="1200" dirty="0" smtClean="0">
                <a:solidFill>
                  <a:srgbClr val="0D0D0D"/>
                </a:solidFill>
                <a:latin typeface="Georgia" pitchFamily="18" charset="0"/>
                <a:cs typeface="Arial" charset="0"/>
              </a:rPr>
              <a:t>.</a:t>
            </a:r>
            <a:r>
              <a:rPr lang="pt-BR" altLang="pt-BR" sz="1500" dirty="0" smtClean="0">
                <a:solidFill>
                  <a:srgbClr val="595959"/>
                </a:solidFill>
                <a:latin typeface="Arial"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595959"/>
              </a:solidFill>
              <a:latin typeface="Arial"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595959"/>
                </a:solidFill>
                <a:latin typeface="Arial" charset="0"/>
                <a:cs typeface="Arial" charset="0"/>
              </a:rPr>
              <a:t>       </a:t>
            </a:r>
            <a:r>
              <a:rPr lang="pt-BR" altLang="pt-BR" sz="1200" dirty="0" smtClean="0">
                <a:solidFill>
                  <a:srgbClr val="0D0D0D"/>
                </a:solidFill>
                <a:latin typeface="Georgia" pitchFamily="18" charset="0"/>
                <a:cs typeface="Arial" charset="0"/>
              </a:rPr>
              <a:t>A associação entre o </a:t>
            </a:r>
            <a:r>
              <a:rPr lang="pt-BR" altLang="pt-BR" sz="1200" dirty="0" smtClean="0">
                <a:solidFill>
                  <a:srgbClr val="FF0000"/>
                </a:solidFill>
                <a:latin typeface="Georgia" pitchFamily="18" charset="0"/>
                <a:cs typeface="Arial" charset="0"/>
              </a:rPr>
              <a:t>aumento da ingestão de líquidos</a:t>
            </a:r>
            <a:r>
              <a:rPr lang="pt-BR" altLang="pt-BR" sz="1200" dirty="0" smtClean="0">
                <a:solidFill>
                  <a:srgbClr val="0D0D0D"/>
                </a:solidFill>
                <a:latin typeface="Georgia" pitchFamily="18" charset="0"/>
                <a:cs typeface="Arial" charset="0"/>
              </a:rPr>
              <a:t> resultando na </a:t>
            </a:r>
            <a:r>
              <a:rPr lang="pt-BR" altLang="pt-BR" sz="1200" b="1" dirty="0" smtClean="0">
                <a:solidFill>
                  <a:srgbClr val="0D0D0D"/>
                </a:solidFill>
                <a:latin typeface="Georgia" pitchFamily="18" charset="0"/>
                <a:cs typeface="Arial" charset="0"/>
              </a:rPr>
              <a:t>perda de peso insuficiente na primeira semana</a:t>
            </a:r>
            <a:r>
              <a:rPr lang="pt-BR" altLang="pt-BR" sz="1200" dirty="0" smtClean="0">
                <a:solidFill>
                  <a:srgbClr val="0D0D0D"/>
                </a:solidFill>
                <a:latin typeface="Georgia" pitchFamily="18" charset="0"/>
                <a:cs typeface="Arial" charset="0"/>
              </a:rPr>
              <a:t> pós-natal e o </a:t>
            </a:r>
            <a:r>
              <a:rPr lang="pt-BR" altLang="pt-BR" sz="1200" b="1" dirty="0" smtClean="0">
                <a:solidFill>
                  <a:srgbClr val="0D0D0D"/>
                </a:solidFill>
                <a:latin typeface="Georgia" pitchFamily="18" charset="0"/>
                <a:cs typeface="Arial" charset="0"/>
              </a:rPr>
              <a:t>risco de persistência do canal arterial (PCA) hemodinamicamente significativa</a:t>
            </a:r>
            <a:r>
              <a:rPr lang="pt-BR" altLang="pt-BR" sz="1200" dirty="0" smtClean="0">
                <a:solidFill>
                  <a:srgbClr val="0D0D0D"/>
                </a:solidFill>
                <a:latin typeface="Georgia" pitchFamily="18" charset="0"/>
                <a:cs typeface="Arial" charset="0"/>
              </a:rPr>
              <a:t> está bem documentada </a:t>
            </a:r>
            <a:r>
              <a:rPr lang="pt-BR" altLang="pt-BR" sz="1200" baseline="30000" dirty="0" smtClean="0">
                <a:solidFill>
                  <a:srgbClr val="0D0D0D"/>
                </a:solidFill>
                <a:latin typeface="Georgia" pitchFamily="18" charset="0"/>
                <a:cs typeface="Arial" charset="0"/>
              </a:rPr>
              <a:t>[ </a:t>
            </a:r>
            <a:r>
              <a:rPr lang="pt-BR" altLang="pt-BR" sz="1200" u="sng" baseline="30000" dirty="0" smtClean="0">
                <a:solidFill>
                  <a:srgbClr val="0D0D0D"/>
                </a:solidFill>
                <a:latin typeface="Georgia" pitchFamily="18" charset="0"/>
                <a:cs typeface="Arial" charset="0"/>
                <a:hlinkClick r:id="rId4" tooltip="Bell EF, Acarregui MJ (2014) Ingestão restrita versus liberal de água para prevenir morbidade e mortalidade em bebês prematuros.  Sistema de banco de dados Cochrane Rev 2014:CD000503"/>
              </a:rPr>
              <a:t>14</a:t>
            </a:r>
            <a:r>
              <a:rPr lang="pt-BR" altLang="pt-BR" sz="1200" baseline="30000" dirty="0" smtClean="0">
                <a:solidFill>
                  <a:srgbClr val="0D0D0D"/>
                </a:solidFill>
                <a:latin typeface="Georgia" pitchFamily="18" charset="0"/>
                <a:cs typeface="Arial" charset="0"/>
              </a:rPr>
              <a:t> , </a:t>
            </a:r>
            <a:r>
              <a:rPr lang="pt-BR" altLang="pt-BR" sz="1200" u="sng" baseline="30000" dirty="0" smtClean="0">
                <a:solidFill>
                  <a:srgbClr val="0D0D0D"/>
                </a:solidFill>
                <a:latin typeface="Georgia" pitchFamily="18" charset="0"/>
                <a:cs typeface="Arial" charset="0"/>
                <a:hlinkClick r:id="rId5" tooltip="Bell EF, Warburton D, Stonestreet BS, Oh W (1980) Efeito da administração de fluidos no desenvolvimento de persistência do canal arterial sintomático e insuficiência cardíaca congestiva em bebês prematuros.  N Engl J Med 302: 598–604"/>
              </a:rPr>
              <a:t>16</a:t>
            </a:r>
            <a:r>
              <a:rPr lang="pt-BR" altLang="pt-BR" sz="1200" baseline="30000" dirty="0" smtClean="0">
                <a:solidFill>
                  <a:srgbClr val="0D0D0D"/>
                </a:solidFill>
                <a:latin typeface="Georgia" pitchFamily="18" charset="0"/>
                <a:cs typeface="Arial" charset="0"/>
              </a:rPr>
              <a:t> , </a:t>
            </a:r>
            <a:r>
              <a:rPr lang="pt-BR" altLang="pt-BR" sz="1200" u="sng" baseline="30000" dirty="0" smtClean="0">
                <a:solidFill>
                  <a:srgbClr val="0D0D0D"/>
                </a:solidFill>
                <a:latin typeface="Georgia" pitchFamily="18" charset="0"/>
                <a:cs typeface="Arial" charset="0"/>
                <a:hlinkClick r:id="rId6" tooltip="Rallis D, Balomenou F, Drougia A, Benekos T, Vlahos A, Tzoufi M, Giapros V (2021) Associação de sobrecarga de líquidos com persistência do canal arterial durante o primeiro dia pós-natal.  Minerva Pediatr (Torino).  https://doi-org.ez419.periodicos.capes."/>
              </a:rPr>
              <a:t>17</a:t>
            </a:r>
            <a:r>
              <a:rPr lang="pt-BR" altLang="pt-BR" sz="1200" baseline="30000" dirty="0" smtClean="0">
                <a:solidFill>
                  <a:srgbClr val="0D0D0D"/>
                </a:solidFill>
                <a:latin typeface="Georgia" pitchFamily="18" charset="0"/>
                <a:cs typeface="Arial" charset="0"/>
              </a:rPr>
              <a:t> , </a:t>
            </a:r>
            <a:r>
              <a:rPr lang="pt-BR" altLang="pt-BR" sz="1200" u="sng" baseline="30000" dirty="0" smtClean="0">
                <a:solidFill>
                  <a:srgbClr val="0D0D0D"/>
                </a:solidFill>
                <a:latin typeface="Georgia" pitchFamily="18" charset="0"/>
                <a:cs typeface="Arial" charset="0"/>
                <a:hlinkClick r:id="rId7" tooltip="Stephens BE, Gargus RA, Walden RV, Mance M, Nye J, McKinley L, Tucker R, Vohr BR (2008) Os regimes de fluidos na primeira semana de vida podem aumentar o risco de persistência do canal arterial em bebês com peso extremamente baixo ao nascer.  J Perinatol "/>
              </a:rPr>
              <a:t>30</a:t>
            </a:r>
            <a:r>
              <a:rPr lang="pt-BR" altLang="pt-BR" sz="1200" baseline="30000" dirty="0" smtClean="0">
                <a:solidFill>
                  <a:srgbClr val="0D0D0D"/>
                </a:solidFill>
                <a:latin typeface="Georgia" pitchFamily="18" charset="0"/>
                <a:cs typeface="Arial" charset="0"/>
              </a:rPr>
              <a:t> ] </a:t>
            </a:r>
            <a:r>
              <a:rPr lang="pt-BR" altLang="pt-BR" sz="1200" dirty="0" smtClean="0">
                <a:solidFill>
                  <a:srgbClr val="0D0D0D"/>
                </a:solidFill>
                <a:latin typeface="Georgia" pitchFamily="18" charset="0"/>
                <a:cs typeface="Arial" charset="0"/>
              </a:rPr>
              <a:t>, podendo também </a:t>
            </a:r>
            <a:r>
              <a:rPr lang="pt-BR" altLang="pt-BR" sz="1200" b="1" dirty="0" smtClean="0">
                <a:solidFill>
                  <a:srgbClr val="0D0D0D"/>
                </a:solidFill>
                <a:latin typeface="Georgia" pitchFamily="18" charset="0"/>
                <a:cs typeface="Arial" charset="0"/>
              </a:rPr>
              <a:t>reduzir a chance de morte, displasia pulmonar e hemorragia cerebral.</a:t>
            </a:r>
          </a:p>
          <a:p>
            <a:pPr marL="114300" indent="0" algn="just" eaLnBrk="1" hangingPunct="1">
              <a:lnSpc>
                <a:spcPct val="115000"/>
              </a:lnSpc>
              <a:spcBef>
                <a:spcPct val="0"/>
              </a:spcBef>
              <a:spcAft>
                <a:spcPct val="0"/>
              </a:spcAft>
              <a:buClr>
                <a:srgbClr val="595959"/>
              </a:buClr>
              <a:buFont typeface="Arial" charset="0"/>
              <a:buNone/>
            </a:pPr>
            <a:endParaRPr lang="pt-BR" altLang="pt-BR" sz="1200" b="1" baseline="30000" dirty="0" smtClean="0">
              <a:solidFill>
                <a:srgbClr val="0D0D0D"/>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200" baseline="30000" dirty="0" smtClean="0">
                <a:solidFill>
                  <a:srgbClr val="0D0D0D"/>
                </a:solidFill>
                <a:latin typeface="Georgia" pitchFamily="18" charset="0"/>
                <a:cs typeface="Arial" charset="0"/>
              </a:rPr>
              <a:t> </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69"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Mudanças e adaptações de fluidos pós-natais</a:t>
            </a:r>
            <a:endParaRPr lang="pt-BR" altLang="pt-BR" sz="3300" dirty="0" smtClean="0">
              <a:solidFill>
                <a:srgbClr val="FF00FF"/>
              </a:solidFill>
              <a:latin typeface="Arial" charset="0"/>
              <a:cs typeface="Arial" charset="0"/>
            </a:endParaRPr>
          </a:p>
        </p:txBody>
      </p:sp>
      <p:sp>
        <p:nvSpPr>
          <p:cNvPr id="32770" name="Google Shape;55;p13"/>
          <p:cNvSpPr txBox="1">
            <a:spLocks noGrp="1"/>
          </p:cNvSpPr>
          <p:nvPr>
            <p:ph type="body" idx="1"/>
          </p:nvPr>
        </p:nvSpPr>
        <p:spPr>
          <a:xfrm>
            <a:off x="311150" y="1152525"/>
            <a:ext cx="8521700" cy="3416300"/>
          </a:xfrm>
        </p:spPr>
        <p:txBody>
          <a:bodyPr>
            <a:normAutofit fontScale="85000" lnSpcReduction="10000"/>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Estudos observacionais também indicam que a intervenção precoce para prevenir a sobrecarga de líquidos nos primeiros dias pós-natais podem ajudar na complexa transição extrauterina e prevenir resultados ruins, como persistência do canal arterial hemodinamicamente significativa(PCA) ou DBP  (displasia broncopulmonar)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Aksoy HT, Guzoglu N, Eras Z, Gokce IK, Canpolat FE, Uras N, Oguz SS (2019) A associação da perda de peso pós-natal precoce com resultados em bebês com peso extremamente baixo ao nascer.  Pediatr Neonatol 60:192–196"/>
              </a:rPr>
              <a:t>13</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Aggarwal R, Deorari AK, Paul VK (2001) Gerenciamento de fluidos e eletrólitos em neonatos a termo e prematuros.  Indiano J Pediatr 68:1139–1142"/>
              </a:rPr>
              <a:t>31</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5" tooltip="Verma RP, Shibli S, Fang H, Komaroff E (2009) Determinantes clínicos e utilidade da perda máxima de peso pós-natal precoce no manejo de fluidos de bebês com peso extremamente baixo ao nascer.  Primeiro Hum Dev 85:59–64"/>
              </a:rPr>
              <a:t>32</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6" tooltip="Cunha GS, Mezzacappa-Filho F, Ribeiro JD (2005) Fatores de risco para displasia broncopulmonar em recém-nascidos de muito baixo peso tratados com ventilação mecânica na primeira semana de vida.  J Trop Pediatr 51:334–340"/>
              </a:rPr>
              <a:t>35</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a:t>
            </a:r>
            <a:r>
              <a:rPr lang="pt-BR" altLang="pt-BR" sz="1500" b="1" dirty="0" smtClean="0">
                <a:solidFill>
                  <a:srgbClr val="0D0D0D"/>
                </a:solidFill>
                <a:latin typeface="Georgia" pitchFamily="18" charset="0"/>
                <a:cs typeface="Arial" charset="0"/>
              </a:rPr>
              <a:t>restrição prolongada de líquidos após o estabelecimento de alimentação enteral completa não demonstrou ser benéfica para a prevenção ou melhoria a longo prazo da DBP</a:t>
            </a:r>
            <a:r>
              <a:rPr lang="pt-BR" altLang="pt-BR" sz="1500" dirty="0" smtClean="0">
                <a:solidFill>
                  <a:srgbClr val="0D0D0D"/>
                </a:solidFill>
                <a:latin typeface="Georgia" pitchFamily="18" charset="0"/>
                <a:cs typeface="Arial" charset="0"/>
              </a:rPr>
              <a:t> [ </a:t>
            </a:r>
            <a:r>
              <a:rPr lang="pt-BR" altLang="pt-BR" sz="1500" u="sng" dirty="0" smtClean="0">
                <a:solidFill>
                  <a:srgbClr val="0D0D0D"/>
                </a:solidFill>
                <a:latin typeface="Georgia" pitchFamily="18" charset="0"/>
                <a:cs typeface="Arial" charset="0"/>
                <a:hlinkClick r:id="rId7" tooltip="Barrington KJ, Fortin-Pellerin E, Pennaforte T (2017) Restrição de líquidos para tratamento de bebês prematuros com doença pulmonar crônica.  Sistema de banco de dados Cochrane Rev 2:CD005389"/>
              </a:rPr>
              <a:t>39</a:t>
            </a:r>
            <a:r>
              <a:rPr lang="pt-BR" altLang="pt-BR" sz="1500" dirty="0" smtClean="0">
                <a:solidFill>
                  <a:srgbClr val="0D0D0D"/>
                </a:solidFill>
                <a:latin typeface="Georgia" pitchFamily="18" charset="0"/>
                <a:cs typeface="Arial" charset="0"/>
              </a:rPr>
              <a:t> ].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Um ensaio clínico randomizado envolvendo 60 bebês (menores de 1.500 g e 32 semanas de gestação) com doença pulmonar crônica, conforme definida pela necessidade de oxigênio no 28º dia pós-natal, demonstrou que a restrição hídrica após o estabelecimento completo da via enteral não melhorou os resultados respiratórios de curto prazo, incluindo a duração de suporte ventilatório ou oxigenoterapia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8" tooltip="Fewtrell MS, Adams C, Wilson DC, Cairns P, McClure G, Lucas A (1997) Ensaio randomizado de fórmula de alta densidade de nutrientes versus fórmula padrão em doenças pulmonares crônicas.  Acta Pediatria 86:577–582"/>
              </a:rPr>
              <a:t>40</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Ou seja, </a:t>
            </a:r>
            <a:r>
              <a:rPr lang="pt-BR" altLang="pt-BR" sz="1500" dirty="0" smtClean="0">
                <a:solidFill>
                  <a:schemeClr val="tx1"/>
                </a:solidFill>
                <a:latin typeface="Georgia" pitchFamily="18" charset="0"/>
                <a:cs typeface="Arial" charset="0"/>
              </a:rPr>
              <a:t>o efeito da restrição de volume nas principais morbidades após o estabelecimento de alimentação enteral completa em prematuros não é claro.</a:t>
            </a:r>
          </a:p>
          <a:p>
            <a:pPr marL="114300" indent="0" algn="just" eaLnBrk="1" hangingPunct="1">
              <a:lnSpc>
                <a:spcPct val="115000"/>
              </a:lnSpc>
              <a:spcBef>
                <a:spcPct val="0"/>
              </a:spcBef>
              <a:spcAft>
                <a:spcPct val="0"/>
              </a:spcAft>
              <a:buClr>
                <a:srgbClr val="595959"/>
              </a:buClr>
              <a:buFont typeface="Arial" charset="0"/>
              <a:buNone/>
            </a:pPr>
            <a:endParaRPr lang="pt-BR" altLang="pt-BR" sz="1500" baseline="30000" dirty="0" smtClean="0">
              <a:solidFill>
                <a:schemeClr val="tx1"/>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baseline="30000" dirty="0" smtClean="0">
                <a:solidFill>
                  <a:srgbClr val="0D0D0D"/>
                </a:solidFill>
                <a:latin typeface="Georgia" pitchFamily="18" charset="0"/>
                <a:cs typeface="Arial" charset="0"/>
              </a:rPr>
              <a:t> </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7"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Definição e quantificação da sobrecarga hídrica em neonatos</a:t>
            </a:r>
            <a:endParaRPr lang="pt-BR" altLang="pt-BR" sz="3300" dirty="0" smtClean="0">
              <a:solidFill>
                <a:srgbClr val="FF00FF"/>
              </a:solidFill>
              <a:latin typeface="Arial" charset="0"/>
              <a:cs typeface="Arial" charset="0"/>
            </a:endParaRPr>
          </a:p>
        </p:txBody>
      </p:sp>
      <p:sp>
        <p:nvSpPr>
          <p:cNvPr id="34818" name="Google Shape;55;p13"/>
          <p:cNvSpPr txBox="1">
            <a:spLocks noGrp="1"/>
          </p:cNvSpPr>
          <p:nvPr>
            <p:ph type="body" idx="1"/>
          </p:nvPr>
        </p:nvSpPr>
        <p:spPr>
          <a:xfrm>
            <a:off x="311150" y="1152525"/>
            <a:ext cx="8521700" cy="3416300"/>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O cálculo do estado de fluidos depende de uma abordagem baseada no equilíbrio de fluidos ou de uma abordagem baseada no peso. A abordagem do equilíbrio hídrico (balanço hídrico cumulativo (%) = (entrada cumulativa de líquidos (mL) – saída hídrica (mL))/peso (kg)) pode ser menos prática em um ambiente de unidade de terapia intensiva neonatal como medida do equilíbrio hídrico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van Asperen Y, Brand PL, Bekhof J (2012) Confiabilidade do equilíbrio de fluidos em neonatos.  Acta Pediatria 101:479–483"/>
              </a:rPr>
              <a:t>42</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Segar JL (2020) Uma abordagem fisiológica para o manejo de fluidos e eletrólitos do bebê prematuro: Revisão.  J Neonatal Perinatal Med 13:11–19"/>
              </a:rPr>
              <a:t>43</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não levando em conta as perdas insensíveis que podem representar uma proporção significativa da produção cumulativa em neonatos. O grau de perdas insensíveis é influenciado por fatores externos, incluindo exposição total da área de superfície corporal, temperatura e/ou umidificação do ar e suporte respiratório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5" tooltip="Lindower JB (2017) Balanço hídrico no feto e no neonato.  Semin Fetal Neonatal Med 22:71–75"/>
              </a:rPr>
              <a:t>21</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3" tooltip="van Asperen Y, Brand PL, Bekhof J (2012) Confiabilidade do equilíbrio de fluidos em neonatos.  Acta Pediatria 101:479–483"/>
              </a:rPr>
              <a:t>42</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r>
              <a:rPr lang="pt-BR" altLang="pt-BR" sz="1500" baseline="300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Além disso, a produção de urina pode ser difícil de avaliar com precisão devido ao vazamento de urina ao redor das fraldas, medição imprecisa de urina misturada com fezes e vômito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van Asperen Y, Brand PL, Bekhof J (2012) Confiabilidade do equilíbrio de fluidos em neonatos.  Acta Pediatria 101:479–483"/>
              </a:rPr>
              <a:t>42</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 </a:t>
            </a:r>
            <a:r>
              <a:rPr lang="pt-BR" altLang="pt-BR" sz="1500" baseline="300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Portanto, </a:t>
            </a:r>
            <a:r>
              <a:rPr lang="pt-BR" altLang="pt-BR" sz="1500" dirty="0" smtClean="0">
                <a:solidFill>
                  <a:srgbClr val="0033CC"/>
                </a:solidFill>
                <a:latin typeface="Georgia" pitchFamily="18" charset="0"/>
                <a:cs typeface="Arial" charset="0"/>
              </a:rPr>
              <a:t>uma abordagem baseada no peso para avaliar o estado de fluidos pode ser mais prática.</a:t>
            </a:r>
          </a:p>
          <a:p>
            <a:pPr marL="114300" indent="0" algn="just" eaLnBrk="1" hangingPunct="1">
              <a:lnSpc>
                <a:spcPct val="115000"/>
              </a:lnSpc>
              <a:spcBef>
                <a:spcPct val="0"/>
              </a:spcBef>
              <a:spcAft>
                <a:spcPct val="0"/>
              </a:spcAft>
              <a:buClr>
                <a:srgbClr val="595959"/>
              </a:buClr>
              <a:buFont typeface="Arial" charset="0"/>
              <a:buNone/>
            </a:pPr>
            <a:endParaRPr lang="pt-BR" altLang="pt-BR" sz="1500" baseline="30000" dirty="0" smtClean="0">
              <a:solidFill>
                <a:srgbClr val="0033CC"/>
              </a:solidFill>
              <a:latin typeface="Georgia" pitchFamily="18" charset="0"/>
              <a:cs typeface="Arial" charset="0"/>
            </a:endParaRP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5" name="Google Shape;54;p13"/>
          <p:cNvSpPr txBox="1">
            <a:spLocks noGrp="1"/>
          </p:cNvSpPr>
          <p:nvPr>
            <p:ph type="title"/>
          </p:nvPr>
        </p:nvSpPr>
        <p:spPr>
          <a:xfrm>
            <a:off x="311150" y="422275"/>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Definição e quantificação da sobrecarga hídrica em neonatos</a:t>
            </a:r>
            <a:endParaRPr lang="pt-BR" altLang="pt-BR" sz="3300" dirty="0" smtClean="0">
              <a:solidFill>
                <a:srgbClr val="FF00FF"/>
              </a:solidFill>
              <a:latin typeface="Arial" charset="0"/>
              <a:cs typeface="Arial" charset="0"/>
            </a:endParaRPr>
          </a:p>
        </p:txBody>
      </p:sp>
      <p:sp>
        <p:nvSpPr>
          <p:cNvPr id="36866" name="Google Shape;55;p13"/>
          <p:cNvSpPr txBox="1">
            <a:spLocks noGrp="1"/>
          </p:cNvSpPr>
          <p:nvPr>
            <p:ph type="body" idx="1"/>
          </p:nvPr>
        </p:nvSpPr>
        <p:spPr>
          <a:xfrm>
            <a:off x="311150" y="1152525"/>
            <a:ext cx="8521700" cy="3416300"/>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Uma fórmula de equilíbrio de fluidos baseada no peso foi demonstrada em vários estudos para calcular o estado de fluidos e determinar a sobrecarga com precisão em neonatos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Verma RP, Shibli S, Fang H, Komaroff E (2009) Determinantes clínicos e utilidade da perda máxima de peso pós-natal precoce no manejo de fluidos de bebês com peso extremamente baixo ao nascer.  Primeiro Hum Dev 85:59–64"/>
              </a:rPr>
              <a:t>32</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Selewski DT, Cornell TT, Lombel RM, Blatt NB, Han YY, Mottes T, Kommareddi M, Kershaw DB, Shanley TP, Heung M (2011) Determinação baseada no peso do status de sobrecarga de fluidos e mortalidade em pacientes pediátricos de unidade de terapia intensiva que"/>
              </a:rPr>
              <a:t>44</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5" tooltip="Selewski DT, Gist KM, Nathan AT, Goldstein SL, Boohaker LJ, Akcan-Arikan A, Bonachea EM, Hanna M, Joseph C, Mahan JD, Mammen C, Nada A, Reidy K, Staples A, Wintermark P, Griffin R, Askenazi DJ, Guillet R, Neonatal Kidney Collaborative (2020) O impacto do "/>
              </a:rPr>
              <a:t>45</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6" tooltip="Selewski DT, Akcan-Arikan A, Bonachea EM, Gist KM, Goldstein SL, Hanna M, Joseph C, Mahan JD, Nada A, Nathan AT, Reidy K, Staples A, Wintermark P, Boohaker LJ, Griffin R, Askenazi DJ, Guillet R, Neonatal Kidney Collaborative (2019) O impacto do equilíbrio"/>
              </a:rPr>
              <a:t>46</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7" tooltip="Lee ST, Cho H (2016) Sobrecarga de fluidos e resultados em neonatos recebendo terapia de substituição renal contínua.  Pediatr Nefrol 31:2145–2152"/>
              </a:rPr>
              <a:t>47</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8" tooltip="Askenazi DJ, Koralkar R, Hundley HE, Montesanti A, Patil N, Ambalavanan N (2013) A sobrecarga de fluidos e a mortalidade estão associadas à lesão renal aguda em neonatos doentes de curto prazo/termo.  Pediatr Nefrol 28:661–666"/>
              </a:rPr>
              <a:t>48</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No entanto, a abordagem baseada no peso tem os seus próprios desafios. Pequenas flutuações no peso decorrentes de diferenças de escala podem ter um impacto significativo. Os recém-nascidos gravemente doentes podem ser demasiado instáveis ​​para serem pesados ​​diariamente. Ambos métodos tem suas limitações. </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0D0D0D"/>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O uso do ultrassom mostrou-se eficaz na identificação de sobrecarga hídrica em pacientes pediátricos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9" tooltip="Allinovi M, Saleem M, Romagnani P, Nazerian P, Hayes W (2017) Ultrassonografia pulmonar: uma nova técnica para detectar sobrecarga de líquidos em crianças em diálise.  Transplante de Nefrol Dial 32:541–547"/>
              </a:rPr>
              <a:t>49</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10" tooltip="Allinovi M, Saleem MA, Burgess O, Armstrong C, Hayes W (2016) Encontrando fluido oculto: métodos para detectar sobrecarga de volume em crianças em diálise.  Pediatr Nefrol 31:2327–2335"/>
              </a:rPr>
              <a:t>50</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porém são necessários estudos em neonatos para determinar se tecnologias como impedância bioelétrica e ultrassom melhoram a avaliação do equilíbrio hídrico.</a:t>
            </a:r>
          </a:p>
          <a:p>
            <a:pPr marL="114300" indent="0" algn="just" eaLnBrk="1" hangingPunct="1">
              <a:lnSpc>
                <a:spcPct val="115000"/>
              </a:lnSpc>
              <a:spcBef>
                <a:spcPct val="0"/>
              </a:spcBef>
              <a:spcAft>
                <a:spcPct val="0"/>
              </a:spcAft>
              <a:buClr>
                <a:srgbClr val="595959"/>
              </a:buClr>
              <a:buFont typeface="Arial" charset="0"/>
              <a:buNone/>
            </a:pPr>
            <a:endParaRPr lang="pt-BR" altLang="pt-BR" sz="1500" baseline="30000" dirty="0" smtClean="0">
              <a:solidFill>
                <a:srgbClr val="0D0D0D"/>
              </a:solidFill>
              <a:latin typeface="Georgia" pitchFamily="18" charset="0"/>
              <a:cs typeface="Arial" charset="0"/>
            </a:endParaRP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3"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Recém-nascidos gravemente doentes</a:t>
            </a:r>
            <a:endParaRPr lang="pt-BR" altLang="pt-BR" sz="3300" dirty="0" smtClean="0">
              <a:solidFill>
                <a:srgbClr val="FF00FF"/>
              </a:solidFill>
              <a:latin typeface="Arial" charset="0"/>
              <a:cs typeface="Arial" charset="0"/>
            </a:endParaRPr>
          </a:p>
        </p:txBody>
      </p:sp>
      <p:sp>
        <p:nvSpPr>
          <p:cNvPr id="38914" name="Google Shape;55;p13"/>
          <p:cNvSpPr txBox="1">
            <a:spLocks noGrp="1"/>
          </p:cNvSpPr>
          <p:nvPr>
            <p:ph type="body" idx="1"/>
          </p:nvPr>
        </p:nvSpPr>
        <p:spPr>
          <a:xfrm>
            <a:off x="311150" y="1171575"/>
            <a:ext cx="8521700" cy="3417888"/>
          </a:xfrm>
        </p:spPr>
        <p:txBody>
          <a:bodyPr/>
          <a:lstStyle/>
          <a:p>
            <a:pPr marL="114300" indent="0"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Avaliação da Epidemiologia Mundial da Lesão Renal Aguda em Neonatos (</a:t>
            </a:r>
            <a:r>
              <a:rPr lang="pt-BR" altLang="pt-BR" sz="1500" dirty="0" smtClean="0">
                <a:solidFill>
                  <a:srgbClr val="FF00FF"/>
                </a:solidFill>
                <a:latin typeface="Georgia" pitchFamily="18" charset="0"/>
                <a:cs typeface="Arial" charset="0"/>
              </a:rPr>
              <a:t>AWAKEN</a:t>
            </a:r>
            <a:r>
              <a:rPr lang="pt-BR" altLang="pt-BR" sz="1500" dirty="0" smtClean="0">
                <a:solidFill>
                  <a:srgbClr val="0D0D0D"/>
                </a:solidFill>
                <a:latin typeface="Georgia" pitchFamily="18" charset="0"/>
                <a:cs typeface="Arial" charset="0"/>
              </a:rPr>
              <a:t>) foi um estudo de coorte retrospectivo internacional de 24 centros desenvolvido para compreender melhor a doença renal neonatal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Jetton JG, Guillet R, Askenazi DJ, Dill L, Jacobs J, Kent AL, Selewski DT, Abitbol CL, Kaskel FJ, Mhanna MJ, Ambalavanan N, Charlton JR, Neonatal Kidney Collaborative (2016) Avaliação da epidemiologia mundial da lesão renal aguda em neonatos: desenho de u"/>
              </a:rPr>
              <a:t>51</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O banco de dados incluiu 2.189 neonatos que receberam fluidos intravenosos por pelo menos 2 dias, excluindo cardiopatas que requerem cirurgia urgente ou anomalia congênita letal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Jetton JG, Guillet R, Askenazi DJ, Dill L, Jacobs J, Kent AL, Selewski DT, Abitbol CL, Kaskel FJ, Mhanna MJ, Ambalavanan N, Charlton JR, Neonatal Kidney Collaborative (2016) Avaliação da epidemiologia mundial da lesão renal aguda em neonatos: desenho de u"/>
              </a:rPr>
              <a:t>51</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Este banco de dados tem sido usado para avaliar os resultados de curto prazo da sobrecarga hídrica precoce na população neonatal. </a:t>
            </a:r>
          </a:p>
          <a:p>
            <a:pPr marL="114300" indent="0"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Selewski et al. mostraram que um </a:t>
            </a:r>
            <a:r>
              <a:rPr lang="pt-BR" altLang="pt-BR" sz="1500" dirty="0" smtClean="0">
                <a:solidFill>
                  <a:srgbClr val="FF0000"/>
                </a:solidFill>
                <a:latin typeface="Georgia" pitchFamily="18" charset="0"/>
                <a:cs typeface="Arial" charset="0"/>
              </a:rPr>
              <a:t>balanço hídrico positivo foi associado à ventilação mecânica no 7º dia pós-natal em 645 bebês com gestação ≥ 36 semanas (OR 1,12, IC 95% 1,07 a 1,17) e em 1.007 bebês com gestação &lt; 36 semanas (OR 1,10, IC 95% 1,06 a 1,13)</a:t>
            </a:r>
            <a:r>
              <a:rPr lang="pt-BR" altLang="pt-BR" sz="1500" dirty="0" smtClean="0">
                <a:solidFill>
                  <a:srgbClr val="0D0D0D"/>
                </a:solidFill>
                <a:latin typeface="Georgia" pitchFamily="18" charset="0"/>
                <a:cs typeface="Arial" charset="0"/>
              </a:rPr>
              <a:t>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4" tooltip="Selewski DT, Gist KM, Nathan AT, Goldstein SL, Boohaker LJ, Akcan-Arikan A, Bonachea EM, Hanna M, Joseph C, Mahan JD, Mammen C, Nada A, Reidy K, Staples A, Wintermark P, Griffin R, Askenazi DJ, Guillet R, Neonatal Kidney Collaborative (2020) O impacto do "/>
              </a:rPr>
              <a:t>45</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5" tooltip="Selewski DT, Akcan-Arikan A, Bonachea EM, Gist KM, Goldstein SL, Hanna M, Joseph C, Mahan JD, Nada A, Nathan AT, Reidy K, Staples A, Wintermark P, Boohaker LJ, Griffin R, Askenazi DJ, Guillet R, Neonatal Kidney Collaborative (2019) O impacto do equilíbrio"/>
              </a:rPr>
              <a:t>46</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 ou seja um </a:t>
            </a:r>
            <a:r>
              <a:rPr lang="pt-BR" altLang="pt-BR" sz="1500" dirty="0" smtClean="0">
                <a:solidFill>
                  <a:srgbClr val="FF0000"/>
                </a:solidFill>
                <a:latin typeface="Algerian" pitchFamily="82" charset="0"/>
                <a:cs typeface="Arial" charset="0"/>
              </a:rPr>
              <a:t>aumento na sobrecarga de fluidos pode gerar maior tempo de ventilação mecânica </a:t>
            </a:r>
            <a:r>
              <a:rPr lang="pt-BR" altLang="pt-BR" sz="1500" baseline="30000" dirty="0" smtClean="0">
                <a:solidFill>
                  <a:srgbClr val="FF0000"/>
                </a:solidFill>
                <a:latin typeface="Algerian" pitchFamily="82" charset="0"/>
                <a:cs typeface="Arial" charset="0"/>
              </a:rPr>
              <a:t>[</a:t>
            </a:r>
            <a:r>
              <a:rPr lang="pt-BR" altLang="pt-BR" sz="1500" baseline="30000" dirty="0" smtClean="0">
                <a:solidFill>
                  <a:srgbClr val="0D0D0D"/>
                </a:solidFill>
                <a:latin typeface="Algerian" pitchFamily="82" charset="0"/>
                <a:cs typeface="Arial" charset="0"/>
              </a:rPr>
              <a:t> </a:t>
            </a:r>
            <a:r>
              <a:rPr lang="pt-BR" altLang="pt-BR" sz="1500" u="sng" baseline="30000" dirty="0" smtClean="0">
                <a:solidFill>
                  <a:srgbClr val="0D0D0D"/>
                </a:solidFill>
                <a:latin typeface="Algerian" pitchFamily="82" charset="0"/>
                <a:cs typeface="Arial" charset="0"/>
                <a:hlinkClick r:id="rId4" tooltip="Selewski DT, Gist KM, Nathan AT, Goldstein SL, Boohaker LJ, Akcan-Arikan A, Bonachea EM, Hanna M, Joseph C, Mahan JD, Mammen C, Nada A, Reidy K, Staples A, Wintermark P, Griffin R, Askenazi DJ, Guillet R, Neonatal Kidney Collaborative (2020) O impacto do "/>
              </a:rPr>
              <a:t>45</a:t>
            </a:r>
            <a:r>
              <a:rPr lang="pt-BR" altLang="pt-BR" sz="1500" baseline="30000" dirty="0" smtClean="0">
                <a:solidFill>
                  <a:srgbClr val="0D0D0D"/>
                </a:solidFill>
                <a:latin typeface="Algerian" pitchFamily="82" charset="0"/>
                <a:cs typeface="Arial" charset="0"/>
              </a:rPr>
              <a:t> ] </a:t>
            </a:r>
            <a:r>
              <a:rPr lang="pt-BR" altLang="pt-BR" sz="1500" dirty="0" smtClean="0">
                <a:solidFill>
                  <a:srgbClr val="0D0D0D"/>
                </a:solidFill>
                <a:latin typeface="Algerian" pitchFamily="82" charset="0"/>
                <a:cs typeface="Arial" charset="0"/>
              </a:rPr>
              <a: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1"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Recém-nascidos de extremo baixo peso</a:t>
            </a:r>
            <a:endParaRPr lang="pt-BR" altLang="pt-BR" sz="3300" dirty="0" smtClean="0">
              <a:solidFill>
                <a:srgbClr val="FF00FF"/>
              </a:solidFill>
              <a:latin typeface="Arial" charset="0"/>
              <a:cs typeface="Arial" charset="0"/>
            </a:endParaRPr>
          </a:p>
        </p:txBody>
      </p:sp>
      <p:sp>
        <p:nvSpPr>
          <p:cNvPr id="40962" name="Google Shape;55;p13"/>
          <p:cNvSpPr txBox="1">
            <a:spLocks noGrp="1"/>
          </p:cNvSpPr>
          <p:nvPr>
            <p:ph type="body" idx="1"/>
          </p:nvPr>
        </p:nvSpPr>
        <p:spPr>
          <a:xfrm>
            <a:off x="311150" y="1171575"/>
            <a:ext cx="8521700" cy="3417888"/>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Trabalhos anteriores entre bebês com baixo peso ao nascer após a implementação de corticoides de rotina e administração de surfactante, reconheceram que uma sobrecarga de volume no início do período pós-natal está associado ao desenvolvimento de doença pulmonar crônica [36 </a:t>
            </a:r>
            <a:r>
              <a:rPr lang="pt-BR" altLang="pt-BR" sz="1500" u="sng" dirty="0" smtClean="0">
                <a:solidFill>
                  <a:srgbClr val="0D0D0D"/>
                </a:solidFill>
                <a:latin typeface="Georgia" pitchFamily="18" charset="0"/>
                <a:cs typeface="Arial" charset="0"/>
                <a:hlinkClick r:id="rId3" tooltip="Palta M, Gabbert D, Weinstein MR, Peters ME (1991) Avaliação multivariada de fatores de risco tradicionais para doença pulmonar crônica em recém-nascidos de muito baixo peso ao nascer.  O Projeto Pulmão Recém-Nascido.  J Pediatr 119:285–292"/>
              </a:rPr>
              <a:t>,</a:t>
            </a:r>
            <a:r>
              <a:rPr lang="pt-BR" altLang="pt-BR" sz="1500" dirty="0" smtClean="0">
                <a:solidFill>
                  <a:srgbClr val="0D0D0D"/>
                </a:solidFill>
                <a:latin typeface="Georgia" pitchFamily="18" charset="0"/>
                <a:cs typeface="Arial" charset="0"/>
              </a:rPr>
              <a:t> 37 </a:t>
            </a:r>
            <a:r>
              <a:rPr lang="pt-BR" altLang="pt-BR" sz="1500" u="sng" dirty="0" smtClean="0">
                <a:solidFill>
                  <a:srgbClr val="0D0D0D"/>
                </a:solidFill>
                <a:latin typeface="Georgia" pitchFamily="18" charset="0"/>
                <a:cs typeface="Arial" charset="0"/>
                <a:hlinkClick r:id="rId4" tooltip="Marshall DD, Kotelchuck M, Young TE, Bose CL, Kruyer L, O'Shea TM (1999) Fatores de risco para doença pulmonar crônica na era do surfactante: um estudo populacional da Carolina do Norte de bebês com muito baixo peso ao nascer.  Associação de Neonatologist"/>
              </a:rPr>
              <a:t>,</a:t>
            </a:r>
            <a:r>
              <a:rPr lang="pt-BR" altLang="pt-BR" sz="1500" dirty="0" smtClean="0">
                <a:solidFill>
                  <a:srgbClr val="0D0D0D"/>
                </a:solidFill>
                <a:latin typeface="Georgia" pitchFamily="18" charset="0"/>
                <a:cs typeface="Arial" charset="0"/>
              </a:rPr>
              <a:t> 38 </a:t>
            </a:r>
            <a:r>
              <a:rPr lang="pt-BR" altLang="pt-BR" sz="1500" u="sng" dirty="0" smtClean="0">
                <a:solidFill>
                  <a:srgbClr val="0D0D0D"/>
                </a:solidFill>
                <a:latin typeface="Georgia" pitchFamily="18" charset="0"/>
                <a:cs typeface="Arial" charset="0"/>
                <a:hlinkClick r:id="rId5" tooltip="Van Marter LJV, Leviton A, Allred EN, Pagano M, Kuban KCK (1990) Hidratação durante os primeiros dias de vida e o risco de displasia broncopulmonar em bebês com baixo peso ao nascer.  J Pediatr 116:942–949"/>
              </a:rPr>
              <a:t>]</a:t>
            </a:r>
            <a:r>
              <a:rPr lang="pt-BR" altLang="pt-BR" sz="1500" dirty="0" smtClean="0">
                <a:solidFill>
                  <a:srgbClr val="0D0D0D"/>
                </a:solidFill>
                <a:latin typeface="Georgia" pitchFamily="18" charset="0"/>
                <a:cs typeface="Arial" charset="0"/>
              </a:rPr>
              <a:t> . Desde então, vários estudos retrospectivos, incluindo conjuntos de dados mais recentes e bebês com peso inferior a 750 g, também indicaram que bebês prematuros com alto balanço hídrico cumulativo e/ou ganho de peso líquido nos primeiros 3 a 10 dias pós-natais correm maior risco de efeitos adversos, incluindo ventilação mecânica prolongada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6" tooltip="Matsushita FY, Krebs VLJ, Ferraro AA, de Carvalho WB (2020) A sobrecarga hídrica precoce está associada à mortalidade e à ventilação mecânica prolongada em recém-nascidos de extremo baixo peso.  Eur J Pediatr 179:1665–1671"/>
              </a:rPr>
              <a:t>7</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7" tooltip="Selewski DT, Gist KM, Nathan AT, Goldstein SL, Boohaker LJ, Akcan-Arikan A, Bonachea EM, Hanna M, Joseph C, Mahan JD, Mammen C, Nada A, Reidy K, Staples A, Wintermark P, Griffin R, Askenazi DJ, Guillet R, Neonatal Kidney Collaborative (2020) O impacto do "/>
              </a:rPr>
              <a:t>45</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taxas mais altas de DBP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8" tooltip="Wadhawan R, Oh W, Perritt R, Lapook AR, Poole K, Wright LL, Fanaroff AA, Duara S, Stoll BJ, Goldberg R (2007) Associação entre perda de peso pós-natal precoce e morte ou DBP em pequenos e apropriados para a idade gestacional extremamente bebês com baixo p"/>
              </a:rPr>
              <a:t>8</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9" tooltip="Soullane S, Patel S, Claveau M, Wazneh L, Sant'Anna G, Beltempo M (2021) Estado de fluidos nos primeiros 10 dias de vida e morte/displasia broncopulmonar entre bebês prematuros.  Pediatr Res 90:353–358"/>
              </a:rPr>
              <a:t>10</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10" tooltip="Oh W, Poindexter BB, Perritt R, Lemons JA, Bauer CR, Ehrenkranz RA, Stoll BJ, Poole K, Wright LL, Neonatal Research Network (2005) Associação entre ingestão de líquidos e perda de peso durante os primeiros dez dias de vida e risco de Displasia broncopulmo"/>
              </a:rPr>
              <a:t>11</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11" tooltip="Cunha GS, Mezzacappa-Filho F, Ribeiro JD (2005) Fatores de risco para displasia broncopulmonar em recém-nascidos de muito baixo peso tratados com ventilação mecânica na primeira semana de vida.  J Trop Pediatr 51:334–340"/>
              </a:rPr>
              <a:t>35</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e mortalidade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6" tooltip="Matsushita FY, Krebs VLJ, Ferraro AA, de Carvalho WB (2020) A sobrecarga hídrica precoce está associada à mortalidade e à ventilação mecânica prolongada em recém-nascidos de extremo baixo peso.  Eur J Pediatr 179:1665–1671"/>
              </a:rPr>
              <a:t>7</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8" tooltip="Wadhawan R, Oh W, Perritt R, Lapook AR, Poole K, Wright LL, Fanaroff AA, Duara S, Stoll BJ, Goldberg R (2007) Associação entre perda de peso pós-natal precoce e morte ou DBP em pequenos e apropriados para a idade gestacional extremamente bebês com baixo p"/>
              </a:rPr>
              <a:t>8</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12" tooltip="Guo MM, Chung CH, Chen FS, Chen CC, Huang HC, Chung MY (2015) A displasia broncopulmonar grave está associada à maior ingestão de líquidos em bebês com muito baixo peso ao nascer: um estudo retrospectivo.  Am J Perinatol 30:155–162"/>
              </a:rPr>
              <a:t>9</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9" tooltip="Soullane S, Patel S, Claveau M, Wazneh L, Sant'Anna G, Beltempo M (2021) Estado de fluidos nos primeiros 10 dias de vida e morte/displasia broncopulmonar entre bebês prematuros.  Pediatr Res 90:353–358"/>
              </a:rPr>
              <a:t>10</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10" tooltip="Oh W, Poindexter BB, Perritt R, Lemons JA, Bauer CR, Ehrenkranz RA, Stoll BJ, Poole K, Wright LL, Neonatal Research Network (2005) Associação entre ingestão de líquidos e perda de peso durante os primeiros dez dias de vida e risco de Displasia broncopulmo"/>
              </a:rPr>
              <a:t>11</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0D0D0D"/>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Os autores postularam que a </a:t>
            </a:r>
            <a:r>
              <a:rPr lang="pt-BR" altLang="pt-BR" sz="1500" dirty="0" smtClean="0">
                <a:solidFill>
                  <a:srgbClr val="FF0000"/>
                </a:solidFill>
                <a:latin typeface="Georgia" pitchFamily="18" charset="0"/>
                <a:cs typeface="Arial" charset="0"/>
              </a:rPr>
              <a:t>diminuição do débito urinário</a:t>
            </a:r>
            <a:r>
              <a:rPr lang="pt-BR" altLang="pt-BR" sz="1500" dirty="0" smtClean="0">
                <a:solidFill>
                  <a:srgbClr val="0D0D0D"/>
                </a:solidFill>
                <a:latin typeface="Georgia" pitchFamily="18" charset="0"/>
                <a:cs typeface="Arial" charset="0"/>
              </a:rPr>
              <a:t>, um efeito colateral conhecido da </a:t>
            </a:r>
            <a:r>
              <a:rPr lang="pt-BR" altLang="pt-BR" sz="1500" dirty="0" smtClean="0">
                <a:solidFill>
                  <a:srgbClr val="FF0000"/>
                </a:solidFill>
                <a:latin typeface="Georgia" pitchFamily="18" charset="0"/>
                <a:cs typeface="Arial" charset="0"/>
              </a:rPr>
              <a:t>indometacina</a:t>
            </a:r>
            <a:r>
              <a:rPr lang="pt-BR" altLang="pt-BR" sz="1500" dirty="0" smtClean="0">
                <a:solidFill>
                  <a:srgbClr val="0D0D0D"/>
                </a:solidFill>
                <a:latin typeface="Georgia" pitchFamily="18" charset="0"/>
                <a:cs typeface="Arial" charset="0"/>
              </a:rPr>
              <a:t>, sem qualquer alteração na administração de líquidos pode ter resultado em sobrecarga de líquidos e </a:t>
            </a:r>
            <a:r>
              <a:rPr lang="pt-BR" altLang="pt-BR" sz="1500" dirty="0" smtClean="0">
                <a:solidFill>
                  <a:srgbClr val="FF0000"/>
                </a:solidFill>
                <a:latin typeface="Georgia" pitchFamily="18" charset="0"/>
                <a:cs typeface="Arial" charset="0"/>
              </a:rPr>
              <a:t>aumento da incidência de DBP </a:t>
            </a:r>
            <a:r>
              <a:rPr lang="pt-BR" altLang="pt-BR" sz="1500" baseline="30000" dirty="0" smtClean="0">
                <a:solidFill>
                  <a:srgbClr val="FF0000"/>
                </a:solidFill>
                <a:latin typeface="Georgia" pitchFamily="18" charset="0"/>
                <a:cs typeface="Arial" charset="0"/>
              </a:rPr>
              <a:t>[52 </a:t>
            </a:r>
            <a:r>
              <a:rPr lang="pt-BR" altLang="pt-BR" sz="1500" u="sng" baseline="30000" dirty="0" smtClean="0">
                <a:solidFill>
                  <a:srgbClr val="FF0000"/>
                </a:solidFill>
                <a:latin typeface="Georgia" pitchFamily="18" charset="0"/>
                <a:cs typeface="Arial" charset="0"/>
                <a:hlinkClick r:id="rId13" tooltip="Schmidt B, Roberts RS, Fanaroff A, Davis P, Kirpalani HM, Nwaesei C, Vincer M, TIPP Investigators (2006) Profilaxia com indometacina, persistência do canal arterial e o risco de displasia broncopulmonar: análises adicionais do Trial of Indomethacin Prophy"/>
              </a:rPr>
              <a:t>]</a:t>
            </a:r>
            <a:r>
              <a:rPr lang="pt-BR" altLang="pt-BR" sz="1500" dirty="0" smtClean="0">
                <a:solidFill>
                  <a:srgbClr val="FF0000"/>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FF0000"/>
              </a:solidFill>
              <a:latin typeface="Georgia" pitchFamily="18" charset="0"/>
              <a:cs typeface="Arial" charset="0"/>
            </a:endParaRP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09"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Enterocolite Necrosante (ECN)</a:t>
            </a:r>
            <a:endParaRPr lang="pt-BR" altLang="pt-BR" sz="3300" dirty="0" smtClean="0">
              <a:solidFill>
                <a:srgbClr val="FF00FF"/>
              </a:solidFill>
              <a:latin typeface="Arial" charset="0"/>
              <a:cs typeface="Arial" charset="0"/>
            </a:endParaRPr>
          </a:p>
        </p:txBody>
      </p:sp>
      <p:sp>
        <p:nvSpPr>
          <p:cNvPr id="43010" name="Google Shape;55;p13"/>
          <p:cNvSpPr txBox="1">
            <a:spLocks noGrp="1"/>
          </p:cNvSpPr>
          <p:nvPr>
            <p:ph type="body" idx="1"/>
          </p:nvPr>
        </p:nvSpPr>
        <p:spPr>
          <a:xfrm>
            <a:off x="311150" y="1171575"/>
            <a:ext cx="8521700" cy="3417888"/>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a:t>
            </a:r>
            <a:r>
              <a:rPr lang="pt-BR" altLang="pt-BR" sz="1500" dirty="0" smtClean="0">
                <a:solidFill>
                  <a:srgbClr val="0033CC"/>
                </a:solidFill>
                <a:latin typeface="Georgia" pitchFamily="18" charset="0"/>
                <a:cs typeface="Arial" charset="0"/>
              </a:rPr>
              <a:t>restrição precoce de líquidos pode ser útil para a prevenção da enterocolite necrosanteECN</a:t>
            </a:r>
            <a:r>
              <a:rPr lang="pt-BR" altLang="pt-BR" sz="1500" dirty="0" smtClean="0">
                <a:solidFill>
                  <a:srgbClr val="0D0D0D"/>
                </a:solidFill>
                <a:latin typeface="Georgia" pitchFamily="18" charset="0"/>
                <a:cs typeface="Arial" charset="0"/>
              </a:rPr>
              <a:t>. A metanálise Cochrane de Bell et al. incluiu 5 ensaios clínicos randomizados comparando a restrição hídrica pós-natal precoce em bebês prematuros. A ingestão restrita de líquidos reduziu o risco de ECN (RR típico 0,43, IC 95% 0,21 a 0,87; NNT, 20; 4 ensaios, </a:t>
            </a:r>
            <a:r>
              <a:rPr lang="pt-BR" altLang="pt-BR" sz="1500" i="1" dirty="0" smtClean="0">
                <a:solidFill>
                  <a:srgbClr val="0D0D0D"/>
                </a:solidFill>
                <a:latin typeface="Georgia" pitchFamily="18" charset="0"/>
                <a:cs typeface="Arial" charset="0"/>
              </a:rPr>
              <a:t>n</a:t>
            </a:r>
            <a:r>
              <a:rPr lang="pt-BR" altLang="pt-BR" sz="1500" dirty="0" smtClean="0">
                <a:solidFill>
                  <a:srgbClr val="0D0D0D"/>
                </a:solidFill>
                <a:latin typeface="Georgia" pitchFamily="18" charset="0"/>
                <a:cs typeface="Arial" charset="0"/>
              </a:rPr>
              <a:t>  = 526)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Bell EF, Acarregui MJ (2014) Ingestão restrita versus liberal de água para prevenir morbidade e mortalidade em bebês prematuros.  Sistema de banco de dados Cochrane Rev 2014:CD000503"/>
              </a:rPr>
              <a:t>14</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Um ensaio clínico randomizado e controlado incluindo 170 bebês com baixo peso ao nascer, de 751 a 2.000 g, demonstrou que o aumento da administração de líquidos na primeira semana pós-natal estava associado ao aumento do risco de ECN (18% vs. 0,04%, qui 2 = 8,53, </a:t>
            </a:r>
            <a:r>
              <a:rPr lang="pt-BR" altLang="pt-BR" sz="1500" baseline="30000" dirty="0" smtClean="0">
                <a:solidFill>
                  <a:srgbClr val="0D0D0D"/>
                </a:solidFill>
                <a:latin typeface="Georgia" pitchFamily="18" charset="0"/>
                <a:cs typeface="Arial" charset="0"/>
              </a:rPr>
              <a:t>P</a:t>
            </a:r>
            <a:r>
              <a:rPr lang="pt-BR" altLang="pt-BR" sz="1500" dirty="0" smtClean="0">
                <a:solidFill>
                  <a:srgbClr val="0D0D0D"/>
                </a:solidFill>
                <a:latin typeface="Georgia" pitchFamily="18" charset="0"/>
                <a:cs typeface="Arial" charset="0"/>
              </a:rPr>
              <a:t>  &lt; </a:t>
            </a:r>
            <a:r>
              <a:rPr lang="pt-BR" altLang="pt-BR" sz="1500" i="1" dirty="0" smtClean="0">
                <a:solidFill>
                  <a:srgbClr val="0D0D0D"/>
                </a:solidFill>
                <a:latin typeface="Georgia" pitchFamily="18" charset="0"/>
                <a:cs typeface="Arial" charset="0"/>
              </a:rPr>
              <a:t>0,005</a:t>
            </a:r>
            <a:r>
              <a:rPr lang="pt-BR" altLang="pt-BR" sz="1500" dirty="0" smtClean="0">
                <a:solidFill>
                  <a:srgbClr val="0D0D0D"/>
                </a:solidFill>
                <a:latin typeface="Georgia" pitchFamily="18" charset="0"/>
                <a:cs typeface="Arial" charset="0"/>
              </a:rPr>
              <a:t>  ) conforme diagnosticado por achados histológicos radiográficos ou pós-cirúrgicos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4" tooltip="Bell EF, Warburton D, Stonestreet BS, Oh W (1979) A ingestão de grandes volumes de líquidos predispõe bebês prematuros à enterocolite necrosante.  Lanceta 2:90"/>
              </a:rPr>
              <a:t>15</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0D0D0D"/>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Embora a </a:t>
            </a:r>
            <a:r>
              <a:rPr lang="pt-BR" altLang="pt-BR" sz="1500" b="1" dirty="0" smtClean="0">
                <a:solidFill>
                  <a:srgbClr val="0033CC"/>
                </a:solidFill>
                <a:latin typeface="Georgia" pitchFamily="18" charset="0"/>
                <a:cs typeface="Arial" charset="0"/>
              </a:rPr>
              <a:t>fisiopatologia</a:t>
            </a:r>
            <a:r>
              <a:rPr lang="pt-BR" altLang="pt-BR" sz="1500" dirty="0" smtClean="0">
                <a:solidFill>
                  <a:srgbClr val="0D0D0D"/>
                </a:solidFill>
                <a:latin typeface="Georgia" pitchFamily="18" charset="0"/>
                <a:cs typeface="Arial" charset="0"/>
              </a:rPr>
              <a:t> exata permaneça obscura, vários mecanismos foram propostos, como </a:t>
            </a:r>
            <a:r>
              <a:rPr lang="pt-BR" altLang="pt-BR" sz="1500" dirty="0" smtClean="0">
                <a:solidFill>
                  <a:srgbClr val="FF0000"/>
                </a:solidFill>
                <a:latin typeface="Georgia" pitchFamily="18" charset="0"/>
                <a:cs typeface="Arial" charset="0"/>
              </a:rPr>
              <a:t>aumento do edema da parede intestinal, diminuição da perfusão devido ao fluxo aberrante através de um ducto e/ou hipoxemia devido ao excesso de líquido pulmonar </a:t>
            </a:r>
            <a:r>
              <a:rPr lang="pt-BR" altLang="pt-BR" sz="1500" baseline="30000" dirty="0" smtClean="0">
                <a:solidFill>
                  <a:srgbClr val="FF0000"/>
                </a:solidFill>
                <a:latin typeface="Georgia" pitchFamily="18" charset="0"/>
                <a:cs typeface="Arial" charset="0"/>
              </a:rPr>
              <a:t>[15 </a:t>
            </a:r>
            <a:r>
              <a:rPr lang="pt-BR" altLang="pt-BR" sz="1500" u="sng" baseline="30000" dirty="0" smtClean="0">
                <a:solidFill>
                  <a:srgbClr val="FF0000"/>
                </a:solidFill>
                <a:latin typeface="Georgia" pitchFamily="18" charset="0"/>
                <a:cs typeface="Arial" charset="0"/>
                <a:hlinkClick r:id="rId4" tooltip="Bell EF, Warburton D, Stonestreet BS, Oh W (1979) A ingestão de grandes volumes de líquidos predispõe bebês prematuros à enterocolite necrosante.  Lanceta 2:90"/>
              </a:rPr>
              <a:t>]</a:t>
            </a:r>
            <a:r>
              <a:rPr lang="pt-BR" altLang="pt-BR" sz="1500" dirty="0" smtClean="0">
                <a:solidFill>
                  <a:srgbClr val="FF0000"/>
                </a:solidFill>
                <a:latin typeface="Georgia" pitchFamily="18" charset="0"/>
                <a:cs typeface="Arial" charset="0"/>
              </a:rPr>
              <a:t>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7"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Enterocolite Necrosante (ECN)</a:t>
            </a:r>
            <a:endParaRPr lang="pt-BR" altLang="pt-BR" sz="3300" dirty="0" smtClean="0">
              <a:solidFill>
                <a:srgbClr val="FF00FF"/>
              </a:solidFill>
              <a:latin typeface="Arial" charset="0"/>
              <a:cs typeface="Arial" charset="0"/>
            </a:endParaRPr>
          </a:p>
        </p:txBody>
      </p:sp>
      <p:sp>
        <p:nvSpPr>
          <p:cNvPr id="45058" name="Google Shape;55;p13"/>
          <p:cNvSpPr txBox="1">
            <a:spLocks noGrp="1"/>
          </p:cNvSpPr>
          <p:nvPr>
            <p:ph type="body" idx="1"/>
          </p:nvPr>
        </p:nvSpPr>
        <p:spPr>
          <a:xfrm>
            <a:off x="311150" y="1171575"/>
            <a:ext cx="8521700" cy="3417888"/>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 sobrecarga de fluidos é uma complicação comum entre bebês com resposta inflamatória sistêmica a estados de doença como enterocolite necrosante (ECN) ou sepse.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Sonntag et al. descobriram que o grau de fluido no terceiro espaço e a disfunção de múltiplos órgãos eram melhores preditores de resultados do que o sistema de classificação de Bell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Sonntag J, Wagner MH, Waldschmidt J, Wit J, Obladen M (1998) Falência de órgãos multissistêmicos e síndrome de vazamento capilar em enterocolite necrosante grave de bebês de muito baixo peso ao nascer.  J Pediatr Surg 33:481–484"/>
              </a:rPr>
              <a:t>53</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Xie et al. realizaram um estudo retrospectivo em 172 pacientes neonatais com ECN cirúrgica avaliando resultados de baixa (&lt; 25,87 mL/kg/h) versus alta (&gt; 25,87 mL/kg/h) administração intraoperatória de fluidos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4" tooltip="Xie X, Guo S, Deng C, Guo C (2020) Resultados pós-operatórios baseados na administração de cristalóides em pacientes pediátricos com enterocolite necrosante submetidos a laparotomia.  Medicina (Baltimore) 99:e21987"/>
              </a:rPr>
              <a:t>54</a:t>
            </a:r>
            <a:r>
              <a:rPr lang="pt-BR" altLang="pt-BR" sz="1500" baseline="30000" dirty="0" smtClean="0">
                <a:solidFill>
                  <a:srgbClr val="0D0D0D"/>
                </a:solidFill>
                <a:latin typeface="Georgia" pitchFamily="18" charset="0"/>
                <a:cs typeface="Arial" charset="0"/>
              </a:rPr>
              <a:t>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Receber </a:t>
            </a:r>
            <a:r>
              <a:rPr lang="pt-BR" altLang="pt-BR" sz="1500" dirty="0" smtClean="0">
                <a:solidFill>
                  <a:srgbClr val="FF0000"/>
                </a:solidFill>
                <a:latin typeface="Georgia" pitchFamily="18" charset="0"/>
                <a:cs typeface="Arial" charset="0"/>
              </a:rPr>
              <a:t>mais fluidos no intraoperatório foi associado</a:t>
            </a:r>
            <a:r>
              <a:rPr lang="pt-BR" altLang="pt-BR" sz="1500" dirty="0" smtClean="0">
                <a:solidFill>
                  <a:srgbClr val="0D0D0D"/>
                </a:solidFill>
                <a:latin typeface="Georgia" pitchFamily="18" charset="0"/>
                <a:cs typeface="Arial" charset="0"/>
              </a:rPr>
              <a:t> a menos complicações pós-operatórias, incluindo infecções do local cirúrgico e atraso na cicatrização (OR = 0,54, IC 95% 0,29 a 0,99, </a:t>
            </a:r>
            <a:r>
              <a:rPr lang="pt-BR" altLang="pt-BR" sz="1500" i="1" dirty="0" smtClean="0">
                <a:solidFill>
                  <a:srgbClr val="0D0D0D"/>
                </a:solidFill>
                <a:latin typeface="Georgia" pitchFamily="18" charset="0"/>
                <a:cs typeface="Arial" charset="0"/>
              </a:rPr>
              <a:t>P</a:t>
            </a:r>
            <a:r>
              <a:rPr lang="pt-BR" altLang="pt-BR" sz="1500" dirty="0" smtClean="0">
                <a:solidFill>
                  <a:srgbClr val="0D0D0D"/>
                </a:solidFill>
                <a:latin typeface="Georgia" pitchFamily="18" charset="0"/>
                <a:cs typeface="Arial" charset="0"/>
              </a:rPr>
              <a:t>  = 0,046), mas </a:t>
            </a:r>
            <a:r>
              <a:rPr lang="pt-BR" altLang="pt-BR" sz="1500" dirty="0" smtClean="0">
                <a:solidFill>
                  <a:srgbClr val="FF0000"/>
                </a:solidFill>
                <a:latin typeface="Georgia" pitchFamily="18" charset="0"/>
                <a:cs typeface="Arial" charset="0"/>
              </a:rPr>
              <a:t>maior mortalidade (</a:t>
            </a:r>
            <a:r>
              <a:rPr lang="pt-BR" altLang="pt-BR" sz="1500" i="1" dirty="0" smtClean="0">
                <a:solidFill>
                  <a:srgbClr val="FF0000"/>
                </a:solidFill>
                <a:latin typeface="Georgia" pitchFamily="18" charset="0"/>
                <a:cs typeface="Arial" charset="0"/>
              </a:rPr>
              <a:t>P</a:t>
            </a:r>
            <a:r>
              <a:rPr lang="pt-BR" altLang="pt-BR" sz="1500" dirty="0" smtClean="0">
                <a:solidFill>
                  <a:srgbClr val="FF0000"/>
                </a:solidFill>
                <a:latin typeface="Georgia" pitchFamily="18" charset="0"/>
                <a:cs typeface="Arial" charset="0"/>
              </a:rPr>
              <a:t>  = 0,005) </a:t>
            </a:r>
            <a:r>
              <a:rPr lang="pt-BR" altLang="pt-BR" sz="1500" baseline="30000" dirty="0" smtClean="0">
                <a:solidFill>
                  <a:srgbClr val="FF0000"/>
                </a:solidFill>
                <a:latin typeface="Georgia" pitchFamily="18" charset="0"/>
                <a:cs typeface="Arial" charset="0"/>
              </a:rPr>
              <a:t>[ </a:t>
            </a:r>
            <a:r>
              <a:rPr lang="pt-BR" altLang="pt-BR" sz="1500" u="sng" baseline="30000" dirty="0" smtClean="0">
                <a:solidFill>
                  <a:srgbClr val="FF0000"/>
                </a:solidFill>
                <a:latin typeface="Georgia" pitchFamily="18" charset="0"/>
                <a:cs typeface="Arial" charset="0"/>
                <a:hlinkClick r:id="rId4" tooltip="Xie X, Guo S, Deng C, Guo C (2020) Resultados pós-operatórios baseados na administração de cristalóides em pacientes pediátricos com enterocolite necrosante submetidos a laparotomia.  Medicina (Baltimore) 99:e21987"/>
              </a:rPr>
              <a:t>54</a:t>
            </a:r>
            <a:r>
              <a:rPr lang="pt-BR" altLang="pt-BR" sz="1500" baseline="30000" dirty="0" smtClean="0">
                <a:solidFill>
                  <a:srgbClr val="FF0000"/>
                </a:solidFill>
                <a:latin typeface="Georgia" pitchFamily="18" charset="0"/>
                <a:cs typeface="Arial" charset="0"/>
              </a:rPr>
              <a:t> ]</a:t>
            </a:r>
            <a:r>
              <a:rPr lang="pt-BR" altLang="pt-BR" sz="1500" dirty="0" smtClean="0">
                <a:solidFill>
                  <a:srgbClr val="FF0000"/>
                </a:solidFill>
                <a:latin typeface="Georgia" pitchFamily="18" charset="0"/>
                <a:cs typeface="Arial" charset="0"/>
              </a:rPr>
              <a:t>. </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5" name="Google Shape;54;p13"/>
          <p:cNvSpPr txBox="1">
            <a:spLocks noGrp="1"/>
          </p:cNvSpPr>
          <p:nvPr>
            <p:ph type="title"/>
          </p:nvPr>
        </p:nvSpPr>
        <p:spPr>
          <a:xfrm>
            <a:off x="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Oxigenação por membrana extracorpórea (ECMO)</a:t>
            </a:r>
            <a:endParaRPr lang="pt-BR" altLang="pt-BR" sz="3300" dirty="0" smtClean="0">
              <a:solidFill>
                <a:srgbClr val="FF00FF"/>
              </a:solidFill>
              <a:latin typeface="Arial" charset="0"/>
              <a:cs typeface="Arial" charset="0"/>
            </a:endParaRPr>
          </a:p>
        </p:txBody>
      </p:sp>
      <p:sp>
        <p:nvSpPr>
          <p:cNvPr id="47106" name="Google Shape;55;p13"/>
          <p:cNvSpPr txBox="1">
            <a:spLocks noGrp="1"/>
          </p:cNvSpPr>
          <p:nvPr>
            <p:ph type="body" idx="1"/>
          </p:nvPr>
        </p:nvSpPr>
        <p:spPr>
          <a:xfrm>
            <a:off x="0" y="1157288"/>
            <a:ext cx="8521700" cy="3417887"/>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Pacientes pediátricos apoiados por ECMO apresentam alto risco de sobrecarga de fluidos e disfunção renal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Selewski DT, Cornell TT, Blatt NB, Han YY, Mottes T, Kommareddi M, Gaies MG, Annich GM, Kershaw DB, Shanley TP, Heung M (2012) Sobrecarga de fluidos e remoção de fluidos em pacientes pediátricos em oxigenação por membrana extracorpórea que requerem função"/>
              </a:rPr>
              <a:t>55</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Selewski DT, Askenazi DJ, Bridges BC, Cooper DS, Fleming GM, Paden ML, Verway M, Sahay R, King E, Zappitelli M (2017) O impacto da sobrecarga de fluidos nos resultados em crianças tratadas com oxigenação por membrana extracorpórea: uma retrospectiva multi"/>
              </a:rPr>
              <a:t>56</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5" tooltip="Cavagnaro F, Kattan J, Godoy L, Gonzales A, Vogel A, Rodriguez JI, Faunes M, Fajardo C, Becker P (2007) Terapia de substituição renal contínua em neonatos e bebês durante a oxigenação por membrana extracorpórea.  Órgãos Int J Artif 30:220–226"/>
              </a:rPr>
              <a:t>57</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6" tooltip="Gorga SM, Sahay RD, Askenazi DJ, Bridges BC, Cooper DS, Paden ML, Zappitelli M, Gist KM, Gien J, Basu RK, Jetton JG, Murphy HJ, King E, Fleming GM, Selewski DT (2020) Sobrecarga de fluidos e Remoção de fluidos em pacientes pediátricos em oxigenação por me"/>
              </a:rPr>
              <a:t>58</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Vários estudos retrospectivos, unicêntricos e multicêntricos de pacientes pediátricos que necessitam de ECMO mostraram uma associação entre o grau de sobrecarga de fluidos e a mortalidade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7" tooltip="Murphy HJ, Gien J, Sahay R, King E, Selewski DT, Bridges BC, Cooper DS, Fleming GM, Paden ML, Zappitelli M, Gist KM, Basu RK, Jetton JG, Askenazi D (2021) Lesão renal aguda, sobrecarga de fluidos e a terapia de substituição renal diferem de acordo com o d"/>
              </a:rPr>
              <a:t>19</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3" tooltip="Selewski DT, Cornell TT, Blatt NB, Han YY, Mottes T, Kommareddi M, Gaies MG, Annich GM, Kershaw DB, Shanley TP, Heung M (2012) Sobrecarga de fluidos e remoção de fluidos em pacientes pediátricos em oxigenação por membrana extracorpórea que requerem função"/>
              </a:rPr>
              <a:t>55</a:t>
            </a:r>
            <a:r>
              <a:rPr lang="pt-BR" altLang="pt-BR" sz="1500" baseline="30000" dirty="0" smtClean="0">
                <a:solidFill>
                  <a:srgbClr val="0D0D0D"/>
                </a:solidFill>
                <a:latin typeface="Georgia" pitchFamily="18" charset="0"/>
                <a:cs typeface="Arial" charset="0"/>
              </a:rPr>
              <a:t> , </a:t>
            </a:r>
            <a:r>
              <a:rPr lang="pt-BR" altLang="pt-BR" sz="1500" u="sng" baseline="30000" dirty="0" smtClean="0">
                <a:solidFill>
                  <a:srgbClr val="0D0D0D"/>
                </a:solidFill>
                <a:latin typeface="Georgia" pitchFamily="18" charset="0"/>
                <a:cs typeface="Arial" charset="0"/>
                <a:hlinkClick r:id="rId4" tooltip="Selewski DT, Askenazi DJ, Bridges BC, Cooper DS, Fleming GM, Paden ML, Verway M, Sahay R, King E, Zappitelli M (2017) O impacto da sobrecarga de fluidos nos resultados em crianças tratadas com oxigenação por membrana extracorpórea: uma retrospectiva multi"/>
              </a:rPr>
              <a:t>56</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Portanto, a </a:t>
            </a:r>
            <a:r>
              <a:rPr lang="pt-BR" altLang="pt-BR" sz="1500" dirty="0" smtClean="0">
                <a:solidFill>
                  <a:srgbClr val="FF0000"/>
                </a:solidFill>
                <a:latin typeface="Georgia" pitchFamily="18" charset="0"/>
                <a:cs typeface="Arial" charset="0"/>
              </a:rPr>
              <a:t>sobrecarga hídrica pode ser considerada um fator de risco independentemente modificável para pacientes que recebem ECMO.</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3"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Oxigenação por membrana extracorpórea (ECMO)</a:t>
            </a:r>
            <a:endParaRPr lang="pt-BR" altLang="pt-BR" sz="3300" dirty="0" smtClean="0">
              <a:solidFill>
                <a:srgbClr val="FF00FF"/>
              </a:solidFill>
              <a:latin typeface="Arial" charset="0"/>
              <a:cs typeface="Arial" charset="0"/>
            </a:endParaRPr>
          </a:p>
        </p:txBody>
      </p:sp>
      <p:sp>
        <p:nvSpPr>
          <p:cNvPr id="49154" name="Google Shape;55;p13"/>
          <p:cNvSpPr txBox="1">
            <a:spLocks noGrp="1"/>
          </p:cNvSpPr>
          <p:nvPr>
            <p:ph type="body" idx="1"/>
          </p:nvPr>
        </p:nvSpPr>
        <p:spPr>
          <a:xfrm>
            <a:off x="311150" y="1171575"/>
            <a:ext cx="8521700" cy="3417888"/>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800" dirty="0" smtClean="0">
                <a:solidFill>
                  <a:srgbClr val="595959"/>
                </a:solidFill>
                <a:latin typeface="Arial" charset="0"/>
                <a:cs typeface="Arial" charset="0"/>
              </a:rPr>
              <a:t>       </a:t>
            </a:r>
            <a:r>
              <a:rPr lang="pt-BR" altLang="pt-BR" sz="1500" dirty="0" smtClean="0">
                <a:solidFill>
                  <a:srgbClr val="0D0D0D"/>
                </a:solidFill>
                <a:latin typeface="Georgia" pitchFamily="18" charset="0"/>
                <a:cs typeface="Arial" charset="0"/>
              </a:rPr>
              <a:t>Bebês com hérnia diafragmática congênita apresentam risco particularmente alto de sobrecarga de fluidos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3" tooltip="Rowe MI, Smith SD, Cheu H (1988) Resposta inadequada de fluidos na hérnia diafragmática congênita: primeiro relato de uma ocorrência frequente.  J Pediatr Surg 23:1147–1153"/>
              </a:rPr>
              <a:t>59</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com maior porcentagem de pico de sobrecarga de fluidos em comparação com outros estados de doença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4" tooltip="Murphy HJ, Gien J, Sahay R, King E, Selewski DT, Bridges BC, Cooper DS, Fleming GM, Paden ML, Zappitelli M, Gist KM, Basu RK, Jetton JG, Askenazi D (2021) Lesão renal aguda, sobrecarga de fluidos e a terapia de substituição renal diferem de acordo com o d"/>
              </a:rPr>
              <a:t>19</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Além disso, dado o alto risco de disfunção renal concomitante nesses bebês gravemente doentes,  se beneficiam do uso precoce de terapia adjuvante de suporte renal (KST). </a:t>
            </a:r>
          </a:p>
          <a:p>
            <a:pPr marL="114300" indent="0" algn="just" eaLnBrk="1" hangingPunct="1">
              <a:lnSpc>
                <a:spcPct val="115000"/>
              </a:lnSpc>
              <a:spcBef>
                <a:spcPct val="0"/>
              </a:spcBef>
              <a:spcAft>
                <a:spcPct val="0"/>
              </a:spcAft>
              <a:buClr>
                <a:srgbClr val="595959"/>
              </a:buClr>
              <a:buFont typeface="Arial" charset="0"/>
              <a:buNone/>
            </a:pPr>
            <a:endParaRPr lang="pt-BR" altLang="pt-BR" sz="1500" dirty="0" smtClean="0">
              <a:solidFill>
                <a:srgbClr val="0D0D0D"/>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Gorga et al. avaliaram o impacto da remoção de fluidos na mortalidade de 756 pacientes pediátricos, incluindo 187 neonatos apoiados por ECMO </a:t>
            </a:r>
            <a:r>
              <a:rPr lang="pt-BR" altLang="pt-BR" sz="1500" baseline="30000" dirty="0" smtClean="0">
                <a:solidFill>
                  <a:srgbClr val="0D0D0D"/>
                </a:solidFill>
                <a:latin typeface="Georgia" pitchFamily="18" charset="0"/>
                <a:cs typeface="Arial" charset="0"/>
              </a:rPr>
              <a:t>[ </a:t>
            </a:r>
            <a:r>
              <a:rPr lang="pt-BR" altLang="pt-BR" sz="1500" u="sng" baseline="30000" dirty="0" smtClean="0">
                <a:solidFill>
                  <a:srgbClr val="0D0D0D"/>
                </a:solidFill>
                <a:latin typeface="Georgia" pitchFamily="18" charset="0"/>
                <a:cs typeface="Arial" charset="0"/>
                <a:hlinkClick r:id="rId5" tooltip="Gorga SM, Sahay RD, Askenazi DJ, Bridges BC, Cooper DS, Paden ML, Zappitelli M, Gist KM, Gien J, Basu RK, Jetton JG, Murphy HJ, King E, Fleming GM, Selewski DT (2020) Sobrecarga de fluidos e Remoção de fluidos em pacientes pediátricos em oxigenação por me"/>
              </a:rPr>
              <a:t>58</a:t>
            </a:r>
            <a:r>
              <a:rPr lang="pt-BR" altLang="pt-BR" sz="1500" baseline="30000" dirty="0" smtClean="0">
                <a:solidFill>
                  <a:srgbClr val="0D0D0D"/>
                </a:solidFill>
                <a:latin typeface="Georgia" pitchFamily="18" charset="0"/>
                <a:cs typeface="Arial" charset="0"/>
              </a:rPr>
              <a:t> ] </a:t>
            </a:r>
            <a:r>
              <a:rPr lang="pt-BR" altLang="pt-BR" sz="1500" dirty="0" smtClean="0">
                <a:solidFill>
                  <a:srgbClr val="0D0D0D"/>
                </a:solidFill>
                <a:latin typeface="Georgia" pitchFamily="18" charset="0"/>
                <a:cs typeface="Arial" charset="0"/>
              </a:rPr>
              <a:t>. </a:t>
            </a:r>
            <a:r>
              <a:rPr lang="pt-BR" altLang="pt-BR" sz="1500" dirty="0" smtClean="0">
                <a:solidFill>
                  <a:srgbClr val="FF0000"/>
                </a:solidFill>
                <a:latin typeface="Georgia" pitchFamily="18" charset="0"/>
                <a:cs typeface="Arial" charset="0"/>
              </a:rPr>
              <a:t>O grau de sobrecarga hídrica no momento do início do KST foi associado ao aumento da mortalidade (odds ratio ajustado (aOR) 1,11, IC 95% 1,00 a 1,18, </a:t>
            </a:r>
            <a:r>
              <a:rPr lang="pt-BR" altLang="pt-BR" sz="1500" i="1" dirty="0" smtClean="0">
                <a:solidFill>
                  <a:srgbClr val="FF0000"/>
                </a:solidFill>
                <a:latin typeface="Georgia" pitchFamily="18" charset="0"/>
                <a:cs typeface="Arial" charset="0"/>
              </a:rPr>
              <a:t>P</a:t>
            </a:r>
            <a:r>
              <a:rPr lang="pt-BR" altLang="pt-BR" sz="1500" dirty="0" smtClean="0">
                <a:solidFill>
                  <a:srgbClr val="FF0000"/>
                </a:solidFill>
                <a:latin typeface="Georgia" pitchFamily="18" charset="0"/>
                <a:cs typeface="Arial" charset="0"/>
              </a:rPr>
              <a:t> = 0,05).</a:t>
            </a:r>
            <a:r>
              <a:rPr lang="pt-BR" altLang="pt-BR" sz="15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r>
              <a:rPr lang="pt-BR" altLang="pt-BR" sz="1500" dirty="0" smtClean="0">
                <a:solidFill>
                  <a:srgbClr val="0D0D0D"/>
                </a:solidFill>
                <a:latin typeface="Georgia" pitchFamily="18" charset="0"/>
                <a:cs typeface="Arial" charset="0"/>
              </a:rPr>
              <a:t>       </a:t>
            </a:r>
            <a:r>
              <a:rPr lang="pt-BR" altLang="pt-BR" sz="1500" b="1" dirty="0" smtClean="0">
                <a:solidFill>
                  <a:srgbClr val="0033CC"/>
                </a:solidFill>
                <a:latin typeface="Georgia" pitchFamily="18" charset="0"/>
                <a:cs typeface="Arial" charset="0"/>
              </a:rPr>
              <a:t>É possível que estratégias de intervenção precoce para limitar e tratar a sobrecarga de líquidos possam melhorar os resultados entre crianças em ECMO.</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1"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Recém-nascidos de extremo baixo peso</a:t>
            </a:r>
            <a:endParaRPr lang="pt-BR" altLang="pt-BR" sz="3300" dirty="0" smtClean="0">
              <a:solidFill>
                <a:srgbClr val="FF00FF"/>
              </a:solidFill>
              <a:latin typeface="Arial" charset="0"/>
              <a:cs typeface="Arial" charset="0"/>
            </a:endParaRPr>
          </a:p>
        </p:txBody>
      </p:sp>
      <p:sp>
        <p:nvSpPr>
          <p:cNvPr id="51202" name="Google Shape;55;p13"/>
          <p:cNvSpPr txBox="1">
            <a:spLocks noGrp="1"/>
          </p:cNvSpPr>
          <p:nvPr>
            <p:ph type="body" idx="1"/>
          </p:nvPr>
        </p:nvSpPr>
        <p:spPr>
          <a:xfrm>
            <a:off x="311150" y="1171575"/>
            <a:ext cx="8521700" cy="3417888"/>
          </a:xfrm>
        </p:spPr>
        <p:txBody>
          <a:bodyPr/>
          <a:lstStyle/>
          <a:p>
            <a:pPr marL="114300" indent="0" algn="just" eaLnBrk="1" hangingPunct="1">
              <a:lnSpc>
                <a:spcPct val="115000"/>
              </a:lnSpc>
              <a:spcBef>
                <a:spcPct val="0"/>
              </a:spcBef>
              <a:spcAft>
                <a:spcPct val="0"/>
              </a:spcAft>
              <a:buClr>
                <a:srgbClr val="595959"/>
              </a:buClr>
              <a:buFont typeface="Arial" charset="0"/>
              <a:buNone/>
            </a:pPr>
            <a:r>
              <a:rPr lang="pt-BR" altLang="pt-BR" sz="1300" dirty="0" smtClean="0">
                <a:solidFill>
                  <a:srgbClr val="0D0D0D"/>
                </a:solidFill>
                <a:latin typeface="Georgia" pitchFamily="18" charset="0"/>
                <a:cs typeface="Arial" charset="0"/>
              </a:rPr>
              <a:t>       Trabalhos anteriores entre bebês com baixo peso ao nascer após a implementação de corticoides de rotina e administração de surfactante, reconheceram que uma </a:t>
            </a:r>
            <a:r>
              <a:rPr lang="pt-BR" altLang="pt-BR" sz="1300" b="1" dirty="0" smtClean="0">
                <a:solidFill>
                  <a:srgbClr val="FF0000"/>
                </a:solidFill>
                <a:latin typeface="Georgia" pitchFamily="18" charset="0"/>
                <a:cs typeface="Arial" charset="0"/>
              </a:rPr>
              <a:t>sobrecarga de volume no início do período pós-natal está associado ao desenvolvimento de doença pulmonar crônica</a:t>
            </a:r>
            <a:r>
              <a:rPr lang="pt-BR" altLang="pt-BR" sz="1300" dirty="0" smtClean="0">
                <a:solidFill>
                  <a:srgbClr val="0D0D0D"/>
                </a:solidFill>
                <a:latin typeface="Georgia" pitchFamily="18" charset="0"/>
                <a:cs typeface="Arial" charset="0"/>
              </a:rPr>
              <a:t> [36 </a:t>
            </a:r>
            <a:r>
              <a:rPr lang="pt-BR" altLang="pt-BR" sz="1300" u="sng" dirty="0" smtClean="0">
                <a:solidFill>
                  <a:srgbClr val="0D0D0D"/>
                </a:solidFill>
                <a:latin typeface="Georgia" pitchFamily="18" charset="0"/>
                <a:cs typeface="Arial" charset="0"/>
                <a:hlinkClick r:id="rId3" tooltip="Palta M, Gabbert D, Weinstein MR, Peters ME (1991) Avaliação multivariada de fatores de risco tradicionais para doença pulmonar crônica em recém-nascidos de muito baixo peso ao nascer.  O Projeto Pulmão Recém-Nascido.  J Pediatr 119:285–292"/>
              </a:rPr>
              <a:t>,</a:t>
            </a:r>
            <a:r>
              <a:rPr lang="pt-BR" altLang="pt-BR" sz="1300" dirty="0" smtClean="0">
                <a:solidFill>
                  <a:srgbClr val="0D0D0D"/>
                </a:solidFill>
                <a:latin typeface="Georgia" pitchFamily="18" charset="0"/>
                <a:cs typeface="Arial" charset="0"/>
              </a:rPr>
              <a:t> 37 </a:t>
            </a:r>
            <a:r>
              <a:rPr lang="pt-BR" altLang="pt-BR" sz="1300" u="sng" dirty="0" smtClean="0">
                <a:solidFill>
                  <a:srgbClr val="0D0D0D"/>
                </a:solidFill>
                <a:latin typeface="Georgia" pitchFamily="18" charset="0"/>
                <a:cs typeface="Arial" charset="0"/>
                <a:hlinkClick r:id="rId4" tooltip="Marshall DD, Kotelchuck M, Young TE, Bose CL, Kruyer L, O'Shea TM (1999) Fatores de risco para doença pulmonar crônica na era do surfactante: um estudo populacional da Carolina do Norte de bebês com muito baixo peso ao nascer.  Associação de Neonatologist"/>
              </a:rPr>
              <a:t>,</a:t>
            </a:r>
            <a:r>
              <a:rPr lang="pt-BR" altLang="pt-BR" sz="1300" dirty="0" smtClean="0">
                <a:solidFill>
                  <a:srgbClr val="0D0D0D"/>
                </a:solidFill>
                <a:latin typeface="Georgia" pitchFamily="18" charset="0"/>
                <a:cs typeface="Arial" charset="0"/>
              </a:rPr>
              <a:t> 38 </a:t>
            </a:r>
            <a:r>
              <a:rPr lang="pt-BR" altLang="pt-BR" sz="1300" u="sng" dirty="0" smtClean="0">
                <a:solidFill>
                  <a:srgbClr val="0D0D0D"/>
                </a:solidFill>
                <a:latin typeface="Georgia" pitchFamily="18" charset="0"/>
                <a:cs typeface="Arial" charset="0"/>
                <a:hlinkClick r:id="rId5" tooltip="Van Marter LJV, Leviton A, Allred EN, Pagano M, Kuban KCK (1990) Hidratação durante os primeiros dias de vida e o risco de displasia broncopulmonar em bebês com baixo peso ao nascer.  J Pediatr 116:942–949"/>
              </a:rPr>
              <a:t>]</a:t>
            </a:r>
            <a:r>
              <a:rPr lang="pt-BR" altLang="pt-BR" sz="1300" dirty="0" smtClean="0">
                <a:solidFill>
                  <a:srgbClr val="0D0D0D"/>
                </a:solidFill>
                <a:latin typeface="Georgia" pitchFamily="18" charset="0"/>
                <a:cs typeface="Arial" charset="0"/>
              </a:rPr>
              <a:t> . </a:t>
            </a:r>
          </a:p>
          <a:p>
            <a:pPr marL="114300" indent="0" algn="just" eaLnBrk="1" hangingPunct="1">
              <a:lnSpc>
                <a:spcPct val="115000"/>
              </a:lnSpc>
              <a:spcBef>
                <a:spcPct val="0"/>
              </a:spcBef>
              <a:spcAft>
                <a:spcPct val="0"/>
              </a:spcAft>
              <a:buClr>
                <a:srgbClr val="595959"/>
              </a:buClr>
              <a:buFont typeface="Arial" charset="0"/>
              <a:buNone/>
            </a:pPr>
            <a:r>
              <a:rPr lang="pt-BR" altLang="pt-BR" sz="1300" dirty="0" smtClean="0">
                <a:solidFill>
                  <a:srgbClr val="0D0D0D"/>
                </a:solidFill>
                <a:latin typeface="Georgia" pitchFamily="18" charset="0"/>
                <a:cs typeface="Arial" charset="0"/>
              </a:rPr>
              <a:t>       Desde então, vários estudos retrospectivos, incluindo conjuntos de dados mais recentes e bebês com peso inferior a 750 g, também indicaram que </a:t>
            </a:r>
            <a:r>
              <a:rPr lang="pt-BR" altLang="pt-BR" sz="1300" b="1" dirty="0" smtClean="0">
                <a:solidFill>
                  <a:srgbClr val="FF0000"/>
                </a:solidFill>
                <a:latin typeface="Georgia" pitchFamily="18" charset="0"/>
                <a:cs typeface="Arial" charset="0"/>
              </a:rPr>
              <a:t>bebês prematuros com alto balanço hídrico cumulativo e/ou ganho de peso líquido nos primeiros 3 a 10 dias pós-natais correm maior risco de efeitos adversos, incluindo ventilação mecânica prolongada </a:t>
            </a:r>
            <a:r>
              <a:rPr lang="pt-BR" altLang="pt-BR" sz="1300" b="1" baseline="30000" dirty="0" smtClean="0">
                <a:solidFill>
                  <a:srgbClr val="FF0000"/>
                </a:solidFill>
                <a:latin typeface="Georgia" pitchFamily="18" charset="0"/>
                <a:cs typeface="Arial" charset="0"/>
              </a:rPr>
              <a:t>[ </a:t>
            </a:r>
            <a:r>
              <a:rPr lang="pt-BR" altLang="pt-BR" sz="1300" b="1" u="sng" baseline="30000" dirty="0" smtClean="0">
                <a:solidFill>
                  <a:srgbClr val="FF0000"/>
                </a:solidFill>
                <a:latin typeface="Georgia" pitchFamily="18" charset="0"/>
                <a:cs typeface="Arial" charset="0"/>
                <a:hlinkClick r:id="rId6" tooltip="Matsushita FY, Krebs VLJ, Ferraro AA, de Carvalho WB (2020) A sobrecarga hídrica precoce está associada à mortalidade e à ventilação mecânica prolongada em recém-nascidos de extremo baixo peso.  Eur J Pediatr 179:1665–1671"/>
              </a:rPr>
              <a:t>7</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7" tooltip="Selewski DT, Gist KM, Nathan AT, Goldstein SL, Boohaker LJ, Akcan-Arikan A, Bonachea EM, Hanna M, Joseph C, Mahan JD, Mammen C, Nada A, Reidy K, Staples A, Wintermark P, Griffin R, Askenazi DJ, Guillet R, Neonatal Kidney Collaborative (2020) O impacto do "/>
              </a:rPr>
              <a:t>45</a:t>
            </a:r>
            <a:r>
              <a:rPr lang="pt-BR" altLang="pt-BR" sz="1300" b="1" baseline="30000" dirty="0" smtClean="0">
                <a:solidFill>
                  <a:srgbClr val="FF0000"/>
                </a:solidFill>
                <a:latin typeface="Georgia" pitchFamily="18" charset="0"/>
                <a:cs typeface="Arial" charset="0"/>
              </a:rPr>
              <a:t> ] </a:t>
            </a:r>
            <a:r>
              <a:rPr lang="pt-BR" altLang="pt-BR" sz="1300" b="1" dirty="0" smtClean="0">
                <a:solidFill>
                  <a:srgbClr val="FF0000"/>
                </a:solidFill>
                <a:latin typeface="Georgia" pitchFamily="18" charset="0"/>
                <a:cs typeface="Arial" charset="0"/>
              </a:rPr>
              <a:t>, taxas mais altas de DBP </a:t>
            </a:r>
            <a:r>
              <a:rPr lang="pt-BR" altLang="pt-BR" sz="1300" b="1" baseline="30000" dirty="0" smtClean="0">
                <a:solidFill>
                  <a:srgbClr val="FF0000"/>
                </a:solidFill>
                <a:latin typeface="Georgia" pitchFamily="18" charset="0"/>
                <a:cs typeface="Arial" charset="0"/>
              </a:rPr>
              <a:t>[ </a:t>
            </a:r>
            <a:r>
              <a:rPr lang="pt-BR" altLang="pt-BR" sz="1300" b="1" u="sng" baseline="30000" dirty="0" smtClean="0">
                <a:solidFill>
                  <a:srgbClr val="FF0000"/>
                </a:solidFill>
                <a:latin typeface="Georgia" pitchFamily="18" charset="0"/>
                <a:cs typeface="Arial" charset="0"/>
                <a:hlinkClick r:id="rId8" tooltip="Wadhawan R, Oh W, Perritt R, Lapook AR, Poole K, Wright LL, Fanaroff AA, Duara S, Stoll BJ, Goldberg R (2007) Associação entre perda de peso pós-natal precoce e morte ou DBP em pequenos e apropriados para a idade gestacional extremamente bebês com baixo p"/>
              </a:rPr>
              <a:t>8</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9" tooltip="Soullane S, Patel S, Claveau M, Wazneh L, Sant'Anna G, Beltempo M (2021) Estado de fluidos nos primeiros 10 dias de vida e morte/displasia broncopulmonar entre bebês prematuros.  Pediatr Res 90:353–358"/>
              </a:rPr>
              <a:t>10</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10" tooltip="Oh W, Poindexter BB, Perritt R, Lemons JA, Bauer CR, Ehrenkranz RA, Stoll BJ, Poole K, Wright LL, Neonatal Research Network (2005) Associação entre ingestão de líquidos e perda de peso durante os primeiros dez dias de vida e risco de Displasia broncopulmo"/>
              </a:rPr>
              <a:t>11</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11" tooltip="Cunha GS, Mezzacappa-Filho F, Ribeiro JD (2005) Fatores de risco para displasia broncopulmonar em recém-nascidos de muito baixo peso tratados com ventilação mecânica na primeira semana de vida.  J Trop Pediatr 51:334–340"/>
              </a:rPr>
              <a:t>35</a:t>
            </a:r>
            <a:r>
              <a:rPr lang="pt-BR" altLang="pt-BR" sz="1300" b="1" baseline="30000" dirty="0" smtClean="0">
                <a:solidFill>
                  <a:srgbClr val="FF0000"/>
                </a:solidFill>
                <a:latin typeface="Georgia" pitchFamily="18" charset="0"/>
                <a:cs typeface="Arial" charset="0"/>
              </a:rPr>
              <a:t>] </a:t>
            </a:r>
            <a:r>
              <a:rPr lang="pt-BR" altLang="pt-BR" sz="1300" b="1" dirty="0" smtClean="0">
                <a:solidFill>
                  <a:srgbClr val="FF0000"/>
                </a:solidFill>
                <a:latin typeface="Georgia" pitchFamily="18" charset="0"/>
                <a:cs typeface="Arial" charset="0"/>
              </a:rPr>
              <a:t>e mortalidade </a:t>
            </a:r>
            <a:r>
              <a:rPr lang="pt-BR" altLang="pt-BR" sz="1300" b="1" baseline="30000" dirty="0" smtClean="0">
                <a:solidFill>
                  <a:srgbClr val="FF0000"/>
                </a:solidFill>
                <a:latin typeface="Georgia" pitchFamily="18" charset="0"/>
                <a:cs typeface="Arial" charset="0"/>
              </a:rPr>
              <a:t>[ </a:t>
            </a:r>
            <a:r>
              <a:rPr lang="pt-BR" altLang="pt-BR" sz="1300" b="1" u="sng" baseline="30000" dirty="0" smtClean="0">
                <a:solidFill>
                  <a:srgbClr val="FF0000"/>
                </a:solidFill>
                <a:latin typeface="Georgia" pitchFamily="18" charset="0"/>
                <a:cs typeface="Arial" charset="0"/>
                <a:hlinkClick r:id="rId6" tooltip="Matsushita FY, Krebs VLJ, Ferraro AA, de Carvalho WB (2020) A sobrecarga hídrica precoce está associada à mortalidade e à ventilação mecânica prolongada em recém-nascidos de extremo baixo peso.  Eur J Pediatr 179:1665–1671"/>
              </a:rPr>
              <a:t>7</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8" tooltip="Wadhawan R, Oh W, Perritt R, Lapook AR, Poole K, Wright LL, Fanaroff AA, Duara S, Stoll BJ, Goldberg R (2007) Associação entre perda de peso pós-natal precoce e morte ou DBP em pequenos e apropriados para a idade gestacional extremamente bebês com baixo p"/>
              </a:rPr>
              <a:t>8</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12" tooltip="Guo MM, Chung CH, Chen FS, Chen CC, Huang HC, Chung MY (2015) A displasia broncopulmonar grave está associada à maior ingestão de líquidos em bebês com muito baixo peso ao nascer: um estudo retrospectivo.  Am J Perinatol 30:155–162"/>
              </a:rPr>
              <a:t>9</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9" tooltip="Soullane S, Patel S, Claveau M, Wazneh L, Sant'Anna G, Beltempo M (2021) Estado de fluidos nos primeiros 10 dias de vida e morte/displasia broncopulmonar entre bebês prematuros.  Pediatr Res 90:353–358"/>
              </a:rPr>
              <a:t>10</a:t>
            </a:r>
            <a:r>
              <a:rPr lang="pt-BR" altLang="pt-BR" sz="1300" b="1" baseline="30000" dirty="0" smtClean="0">
                <a:solidFill>
                  <a:srgbClr val="FF0000"/>
                </a:solidFill>
                <a:latin typeface="Georgia" pitchFamily="18" charset="0"/>
                <a:cs typeface="Arial" charset="0"/>
              </a:rPr>
              <a:t> , </a:t>
            </a:r>
            <a:r>
              <a:rPr lang="pt-BR" altLang="pt-BR" sz="1300" b="1" u="sng" baseline="30000" dirty="0" smtClean="0">
                <a:solidFill>
                  <a:srgbClr val="FF0000"/>
                </a:solidFill>
                <a:latin typeface="Georgia" pitchFamily="18" charset="0"/>
                <a:cs typeface="Arial" charset="0"/>
                <a:hlinkClick r:id="rId10" tooltip="Oh W, Poindexter BB, Perritt R, Lemons JA, Bauer CR, Ehrenkranz RA, Stoll BJ, Poole K, Wright LL, Neonatal Research Network (2005) Associação entre ingestão de líquidos e perda de peso durante os primeiros dez dias de vida e risco de Displasia broncopulmo"/>
              </a:rPr>
              <a:t>11</a:t>
            </a:r>
            <a:r>
              <a:rPr lang="pt-BR" altLang="pt-BR" sz="1300" b="1" baseline="30000" dirty="0" smtClean="0">
                <a:solidFill>
                  <a:srgbClr val="FF0000"/>
                </a:solidFill>
                <a:latin typeface="Georgia" pitchFamily="18" charset="0"/>
                <a:cs typeface="Arial" charset="0"/>
              </a:rPr>
              <a:t> ] </a:t>
            </a:r>
            <a:r>
              <a:rPr lang="pt-BR" altLang="pt-BR" sz="1300" b="1" dirty="0" smtClean="0">
                <a:solidFill>
                  <a:srgbClr val="FF0000"/>
                </a:solidFill>
                <a:latin typeface="Georgia" pitchFamily="18" charset="0"/>
                <a:cs typeface="Arial" charset="0"/>
              </a:rPr>
              <a:t>.</a:t>
            </a:r>
          </a:p>
          <a:p>
            <a:pPr marL="114300" indent="0" algn="just" eaLnBrk="1" hangingPunct="1">
              <a:lnSpc>
                <a:spcPct val="115000"/>
              </a:lnSpc>
              <a:spcBef>
                <a:spcPct val="0"/>
              </a:spcBef>
              <a:spcAft>
                <a:spcPct val="0"/>
              </a:spcAft>
              <a:buClr>
                <a:srgbClr val="595959"/>
              </a:buClr>
              <a:buFont typeface="Arial" charset="0"/>
              <a:buNone/>
            </a:pPr>
            <a:endParaRPr lang="pt-BR" altLang="pt-BR" sz="1300" b="1" dirty="0" smtClean="0">
              <a:solidFill>
                <a:srgbClr val="FF0000"/>
              </a:solidFill>
              <a:latin typeface="Georgia" pitchFamily="18" charset="0"/>
              <a:cs typeface="Arial" charset="0"/>
            </a:endParaRPr>
          </a:p>
          <a:p>
            <a:pPr marL="114300" indent="0" algn="just" eaLnBrk="1" hangingPunct="1">
              <a:lnSpc>
                <a:spcPct val="115000"/>
              </a:lnSpc>
              <a:spcBef>
                <a:spcPct val="0"/>
              </a:spcBef>
              <a:spcAft>
                <a:spcPct val="0"/>
              </a:spcAft>
              <a:buClr>
                <a:srgbClr val="595959"/>
              </a:buClr>
              <a:buFont typeface="Arial" charset="0"/>
              <a:buNone/>
            </a:pPr>
            <a:r>
              <a:rPr lang="pt-BR" altLang="pt-BR" sz="1300" dirty="0" smtClean="0">
                <a:solidFill>
                  <a:srgbClr val="0D0D0D"/>
                </a:solidFill>
                <a:latin typeface="Georgia" pitchFamily="18" charset="0"/>
                <a:cs typeface="Arial" charset="0"/>
              </a:rPr>
              <a:t>       Os autores postularam que a diminuição do débito urinário, um efeito colateral conhecido da indometacina, sem qualquer alteração na administração de líquidos pode ter resultado em sobrecarga de líquidos e aumento da incidência de DBP </a:t>
            </a:r>
            <a:r>
              <a:rPr lang="pt-BR" altLang="pt-BR" sz="1300" baseline="30000" dirty="0" smtClean="0">
                <a:solidFill>
                  <a:srgbClr val="0D0D0D"/>
                </a:solidFill>
                <a:latin typeface="Georgia" pitchFamily="18" charset="0"/>
                <a:cs typeface="Arial" charset="0"/>
              </a:rPr>
              <a:t>[52 </a:t>
            </a:r>
            <a:r>
              <a:rPr lang="pt-BR" altLang="pt-BR" sz="1300" u="sng" baseline="30000" dirty="0" smtClean="0">
                <a:solidFill>
                  <a:srgbClr val="0D0D0D"/>
                </a:solidFill>
                <a:latin typeface="Georgia" pitchFamily="18" charset="0"/>
                <a:cs typeface="Arial" charset="0"/>
                <a:hlinkClick r:id="rId13" tooltip="Schmidt B, Roberts RS, Fanaroff A, Davis P, Kirpalani HM, Nwaesei C, Vincer M, TIPP Investigators (2006) Profilaxia com indometacina, persistência do canal arterial e o risco de displasia broncopulmonar: análises adicionais do Trial of Indomethacin Prophy"/>
              </a:rPr>
              <a:t>]</a:t>
            </a:r>
            <a:r>
              <a:rPr lang="pt-BR" altLang="pt-BR" sz="1300" dirty="0" smtClean="0">
                <a:solidFill>
                  <a:srgbClr val="0D0D0D"/>
                </a:solidFill>
                <a:latin typeface="Georgia" pitchFamily="18" charset="0"/>
                <a:cs typeface="Arial" charset="0"/>
              </a:rPr>
              <a:t> .</a:t>
            </a:r>
          </a:p>
          <a:p>
            <a:pPr marL="114300" indent="0" algn="just" eaLnBrk="1" hangingPunct="1">
              <a:lnSpc>
                <a:spcPct val="115000"/>
              </a:lnSpc>
              <a:spcBef>
                <a:spcPct val="0"/>
              </a:spcBef>
              <a:spcAft>
                <a:spcPct val="0"/>
              </a:spcAft>
              <a:buClr>
                <a:srgbClr val="595959"/>
              </a:buClr>
              <a:buFont typeface="Arial" charset="0"/>
              <a:buNone/>
            </a:pPr>
            <a:endParaRPr lang="pt-BR" altLang="pt-BR" sz="1300" dirty="0" smtClean="0">
              <a:solidFill>
                <a:srgbClr val="0D0D0D"/>
              </a:solidFill>
              <a:latin typeface="Georgia" pitchFamily="18" charset="0"/>
              <a:cs typeface="Arial" charset="0"/>
            </a:endParaRP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49" name="Google Shape;54;p13"/>
          <p:cNvSpPr txBox="1">
            <a:spLocks noGrp="1"/>
          </p:cNvSpPr>
          <p:nvPr>
            <p:ph type="title"/>
          </p:nvPr>
        </p:nvSpPr>
        <p:spPr>
          <a:xfrm>
            <a:off x="311150" y="444500"/>
            <a:ext cx="8521700" cy="573088"/>
          </a:xfrm>
        </p:spPr>
        <p:txBody>
          <a:bodyPr/>
          <a:lstStyle/>
          <a:p>
            <a:pPr eaLnBrk="1" hangingPunct="1">
              <a:spcBef>
                <a:spcPct val="0"/>
              </a:spcBef>
              <a:spcAft>
                <a:spcPct val="0"/>
              </a:spcAft>
            </a:pPr>
            <a:r>
              <a:rPr lang="pt-BR" altLang="pt-BR" sz="1700" dirty="0" smtClean="0">
                <a:solidFill>
                  <a:srgbClr val="FF00FF"/>
                </a:solidFill>
                <a:latin typeface="Georgia" pitchFamily="18" charset="0"/>
                <a:cs typeface="Arial" charset="0"/>
                <a:sym typeface="Georgia" pitchFamily="18" charset="0"/>
              </a:rPr>
              <a:t>Fisiopatologia da sobrecarga de fluidos</a:t>
            </a:r>
            <a:endParaRPr lang="pt-BR" altLang="pt-BR" sz="3300" dirty="0" smtClean="0">
              <a:solidFill>
                <a:srgbClr val="FF00FF"/>
              </a:solidFill>
              <a:latin typeface="Arial" charset="0"/>
              <a:cs typeface="Arial" charset="0"/>
            </a:endParaRPr>
          </a:p>
        </p:txBody>
      </p:sp>
      <p:sp>
        <p:nvSpPr>
          <p:cNvPr id="55" name="Google Shape;55;p13"/>
          <p:cNvSpPr txBox="1">
            <a:spLocks noGrp="1"/>
          </p:cNvSpPr>
          <p:nvPr>
            <p:ph type="body" idx="1"/>
          </p:nvPr>
        </p:nvSpPr>
        <p:spPr>
          <a:extLst/>
        </p:spPr>
        <p:txBody>
          <a:bodyPr/>
          <a:lstStyle/>
          <a:p>
            <a:pPr marL="0" indent="444500" algn="just" eaLnBrk="1" fontAlgn="auto" hangingPunct="1">
              <a:buClr>
                <a:schemeClr val="dk2"/>
              </a:buClr>
              <a:buFont typeface="Arial"/>
              <a:buNone/>
              <a:defRPr/>
            </a:pPr>
            <a:r>
              <a:rPr lang="pt-BR" sz="1500" dirty="0" smtClean="0">
                <a:solidFill>
                  <a:srgbClr val="FF0000"/>
                </a:solidFill>
                <a:highlight>
                  <a:srgbClr val="FCFCFC"/>
                </a:highlight>
                <a:latin typeface="Georgia"/>
                <a:ea typeface="Georgia"/>
                <a:cs typeface="Georgia"/>
                <a:sym typeface="Georgia"/>
              </a:rPr>
              <a:t>A </a:t>
            </a:r>
            <a:r>
              <a:rPr lang="pt-BR" sz="1500" dirty="0">
                <a:solidFill>
                  <a:srgbClr val="FF0000"/>
                </a:solidFill>
                <a:highlight>
                  <a:srgbClr val="FCFCFC"/>
                </a:highlight>
                <a:latin typeface="Georgia"/>
                <a:ea typeface="Georgia"/>
                <a:cs typeface="Georgia"/>
                <a:sym typeface="Georgia"/>
              </a:rPr>
              <a:t>sobrecarga de fluidos é definida como acúmulo patológico de fluido.</a:t>
            </a:r>
          </a:p>
          <a:p>
            <a:pPr marL="0" indent="444500" algn="just" eaLnBrk="1" fontAlgn="auto" hangingPunct="1">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Existem muitas causas potenciais de sobrecarga de líquidos em neonatos. Independentemente da causa subjacente, o edema intersticial do líquido extravasado se acumula em vários órgãos, o que pode impedir o fluxo sanguíneo capilar [ </a:t>
            </a:r>
            <a:r>
              <a:rPr lang="pt-BR" sz="1500" u="sng" dirty="0">
                <a:solidFill>
                  <a:srgbClr val="004B83"/>
                </a:solidFill>
                <a:highlight>
                  <a:srgbClr val="FCFCFC"/>
                </a:highlight>
                <a:latin typeface="Georgia"/>
                <a:ea typeface="Georgia"/>
                <a:cs typeface="Georgia"/>
                <a:sym typeface="Georgia"/>
                <a:hlinkClick r:id="rId3">
                  <a:extLst>
                    <a:ext uri="{A12FA001-AC4F-418D-AE19-62706E023703}"/>
                  </a:extLst>
                </a:hlinkClick>
              </a:rPr>
              <a:t>60</a:t>
            </a:r>
            <a:r>
              <a:rPr lang="pt-BR" sz="1500" dirty="0">
                <a:solidFill>
                  <a:srgbClr val="333333"/>
                </a:solidFill>
                <a:highlight>
                  <a:srgbClr val="FCFCFC"/>
                </a:highlight>
                <a:latin typeface="Georgia"/>
                <a:ea typeface="Georgia"/>
                <a:cs typeface="Georgia"/>
                <a:sym typeface="Georgia"/>
              </a:rPr>
              <a:t> , </a:t>
            </a:r>
            <a:r>
              <a:rPr lang="pt-BR" sz="1500" u="sng" dirty="0">
                <a:solidFill>
                  <a:srgbClr val="004B83"/>
                </a:solidFill>
                <a:highlight>
                  <a:srgbClr val="FCFCFC"/>
                </a:highlight>
                <a:latin typeface="Georgia"/>
                <a:ea typeface="Georgia"/>
                <a:cs typeface="Georgia"/>
                <a:sym typeface="Georgia"/>
                <a:hlinkClick r:id="rId4">
                  <a:extLst>
                    <a:ext uri="{A12FA001-AC4F-418D-AE19-62706E023703}"/>
                  </a:extLst>
                </a:hlinkClick>
              </a:rPr>
              <a:t>61</a:t>
            </a:r>
            <a:r>
              <a:rPr lang="pt-BR" sz="1500" dirty="0">
                <a:solidFill>
                  <a:srgbClr val="333333"/>
                </a:solidFill>
                <a:highlight>
                  <a:srgbClr val="FCFCFC"/>
                </a:highlight>
                <a:latin typeface="Georgia"/>
                <a:ea typeface="Georgia"/>
                <a:cs typeface="Georgia"/>
                <a:sym typeface="Georgia"/>
              </a:rPr>
              <a:t> ] e causar disfunção orgânica.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Como resultado da congestão dos órgãos, a perfusão dos órgãos pode ficar comprometida, o que pode piorar o processo da doença subjacente, criando um ciclo de feedback positivo [ </a:t>
            </a:r>
            <a:r>
              <a:rPr lang="pt-BR" sz="1500" u="sng" dirty="0">
                <a:solidFill>
                  <a:srgbClr val="004B83"/>
                </a:solidFill>
                <a:highlight>
                  <a:srgbClr val="FCFCFC"/>
                </a:highlight>
                <a:latin typeface="Georgia"/>
                <a:ea typeface="Georgia"/>
                <a:cs typeface="Georgia"/>
                <a:sym typeface="Georgia"/>
                <a:hlinkClick r:id="rId5">
                  <a:extLst>
                    <a:ext uri="{A12FA001-AC4F-418D-AE19-62706E023703}"/>
                  </a:extLst>
                </a:hlinkClick>
              </a:rPr>
              <a:t>62</a:t>
            </a:r>
            <a:r>
              <a:rPr lang="pt-BR" sz="1500" dirty="0">
                <a:solidFill>
                  <a:srgbClr val="333333"/>
                </a:solidFill>
                <a:highlight>
                  <a:srgbClr val="FCFCFC"/>
                </a:highlight>
                <a:latin typeface="Georgia"/>
                <a:ea typeface="Georgia"/>
                <a:cs typeface="Georgia"/>
                <a:sym typeface="Georgia"/>
              </a:rPr>
              <a:t>    </a:t>
            </a:r>
          </a:p>
          <a:p>
            <a:pPr marL="0" indent="444500" algn="just" eaLnBrk="1" fontAlgn="auto" hangingPunct="1">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Compreender a fisiopatologia da sobrecarga de fluidos para cada paciente específico é crucial na implementação de estratégias adequadas de manejo e tratamento.</a:t>
            </a:r>
            <a:endParaRPr sz="15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7" name="Google Shape;60;p14"/>
          <p:cNvSpPr txBox="1">
            <a:spLocks noGrp="1"/>
          </p:cNvSpPr>
          <p:nvPr>
            <p:ph type="title"/>
          </p:nvPr>
        </p:nvSpPr>
        <p:spPr>
          <a:xfrm>
            <a:off x="311150" y="444500"/>
            <a:ext cx="8521700" cy="573088"/>
          </a:xfrm>
        </p:spPr>
        <p:txBody>
          <a:bodyPr/>
          <a:lstStyle/>
          <a:p>
            <a:pPr eaLnBrk="1" hangingPunct="1">
              <a:spcBef>
                <a:spcPct val="0"/>
              </a:spcBef>
              <a:spcAft>
                <a:spcPct val="0"/>
              </a:spcAft>
              <a:buSzPct val="51000"/>
            </a:pPr>
            <a:r>
              <a:rPr lang="pt-BR" altLang="pt-BR" sz="2100" dirty="0" smtClean="0">
                <a:solidFill>
                  <a:srgbClr val="FF00FF"/>
                </a:solidFill>
                <a:latin typeface="Georgia" pitchFamily="18" charset="0"/>
                <a:cs typeface="Arial" charset="0"/>
                <a:sym typeface="Georgia" pitchFamily="18" charset="0"/>
              </a:rPr>
              <a:t>Fisiopatologia da sobrecarga de fluidos</a:t>
            </a:r>
            <a:endParaRPr lang="pt-BR" altLang="pt-BR" sz="3200" dirty="0" smtClean="0">
              <a:solidFill>
                <a:srgbClr val="FF00FF"/>
              </a:solidFill>
              <a:latin typeface="Arial" charset="0"/>
              <a:cs typeface="Arial" charset="0"/>
            </a:endParaRPr>
          </a:p>
        </p:txBody>
      </p:sp>
      <p:sp>
        <p:nvSpPr>
          <p:cNvPr id="61" name="Google Shape;61;p14"/>
          <p:cNvSpPr txBox="1">
            <a:spLocks noGrp="1"/>
          </p:cNvSpPr>
          <p:nvPr>
            <p:ph type="body" idx="1"/>
          </p:nvPr>
        </p:nvSpPr>
        <p:spPr>
          <a:xfrm>
            <a:off x="311700" y="1160413"/>
            <a:ext cx="8520600" cy="3416400"/>
          </a:xfrm>
          <a:extLst/>
        </p:spPr>
        <p:txBody>
          <a:bodyPr/>
          <a:lstStyle/>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O rim está intrinsecamente envolvido na manutenção da função cardíaca e pulmonar através da regulação da pré-carga, pós-carga, dinâmica do pH e osmolalidade </a:t>
            </a:r>
            <a:r>
              <a:rPr lang="pt-BR" sz="1500" baseline="30000" dirty="0">
                <a:solidFill>
                  <a:srgbClr val="333333"/>
                </a:solidFill>
                <a:highlight>
                  <a:srgbClr val="FCFCFC"/>
                </a:highlight>
                <a:latin typeface="Georgia"/>
                <a:ea typeface="Georgia"/>
                <a:cs typeface="Georgia"/>
                <a:sym typeface="Georgia"/>
              </a:rPr>
              <a:t>[ </a:t>
            </a:r>
            <a:r>
              <a:rPr lang="pt-BR" sz="15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62</a:t>
            </a:r>
            <a:r>
              <a:rPr lang="pt-BR" sz="1500" baseline="30000" dirty="0">
                <a:solidFill>
                  <a:srgbClr val="333333"/>
                </a:solidFill>
                <a:highlight>
                  <a:srgbClr val="FCFCFC"/>
                </a:highlight>
                <a:latin typeface="Georgia"/>
                <a:ea typeface="Georgia"/>
                <a:cs typeface="Georgia"/>
                <a:sym typeface="Georgia"/>
              </a:rPr>
              <a:t> ]</a:t>
            </a:r>
            <a:r>
              <a:rPr lang="pt-BR" sz="1500" dirty="0">
                <a:solidFill>
                  <a:srgbClr val="333333"/>
                </a:solidFill>
                <a:highlight>
                  <a:srgbClr val="FCFCFC"/>
                </a:highlight>
                <a:latin typeface="Georgia"/>
                <a:ea typeface="Georgia"/>
                <a:cs typeface="Georgia"/>
                <a:sym typeface="Georgia"/>
              </a:rPr>
              <a:t> .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O volume circulante efetivo (pré-carga) é mantido por mecanismos homeostáticos renais e pela produção de eritropoetina.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O sistema renina e angiotensina modifica o tônus </a:t>
            </a:r>
            <a:r>
              <a:rPr lang="pt-BR" sz="1500" dirty="0">
                <a:solidFill>
                  <a:srgbClr val="333333"/>
                </a:solidFill>
                <a:highlight>
                  <a:srgbClr val="FCFCFC"/>
                </a:highlight>
                <a:sym typeface="Arial"/>
              </a:rPr>
              <a:t>​​</a:t>
            </a:r>
            <a:r>
              <a:rPr lang="pt-BR" sz="1500" dirty="0">
                <a:solidFill>
                  <a:srgbClr val="333333"/>
                </a:solidFill>
                <a:highlight>
                  <a:srgbClr val="FCFCFC"/>
                </a:highlight>
                <a:latin typeface="Georgia"/>
                <a:ea typeface="Georgia"/>
                <a:cs typeface="Georgia"/>
                <a:sym typeface="Georgia"/>
              </a:rPr>
              <a:t>vascular (pós-carga).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O equilíbrio ácido-base é rigidamente controlado pelo rim para manter a função enzimática celular dos órgãos e o fornecimento de oxigênio </a:t>
            </a:r>
            <a:r>
              <a:rPr lang="pt-BR" sz="1500" baseline="30000" dirty="0">
                <a:solidFill>
                  <a:srgbClr val="333333"/>
                </a:solidFill>
                <a:highlight>
                  <a:srgbClr val="FCFCFC"/>
                </a:highlight>
                <a:latin typeface="Georgia"/>
                <a:ea typeface="Georgia"/>
                <a:cs typeface="Georgia"/>
                <a:sym typeface="Georgia"/>
              </a:rPr>
              <a:t>[ </a:t>
            </a:r>
            <a:r>
              <a:rPr lang="pt-BR" sz="15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62</a:t>
            </a:r>
            <a:r>
              <a:rPr lang="pt-BR" sz="1500" baseline="30000" dirty="0">
                <a:solidFill>
                  <a:srgbClr val="333333"/>
                </a:solidFill>
                <a:highlight>
                  <a:srgbClr val="FCFCFC"/>
                </a:highlight>
                <a:latin typeface="Georgia"/>
                <a:ea typeface="Georgia"/>
                <a:cs typeface="Georgia"/>
                <a:sym typeface="Georgia"/>
              </a:rPr>
              <a:t> ] </a:t>
            </a:r>
            <a:r>
              <a:rPr lang="pt-BR" sz="1500" dirty="0">
                <a:solidFill>
                  <a:srgbClr val="333333"/>
                </a:solidFill>
                <a:highlight>
                  <a:srgbClr val="FCFCFC"/>
                </a:highlight>
                <a:latin typeface="Georgia"/>
                <a:ea typeface="Georgia"/>
                <a:cs typeface="Georgia"/>
                <a:sym typeface="Georgia"/>
              </a:rPr>
              <a:t>.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500" dirty="0">
                <a:solidFill>
                  <a:srgbClr val="333333"/>
                </a:solidFill>
                <a:highlight>
                  <a:srgbClr val="FCFCFC"/>
                </a:highlight>
                <a:latin typeface="Georgia"/>
                <a:ea typeface="Georgia"/>
                <a:cs typeface="Georgia"/>
                <a:sym typeface="Georgia"/>
              </a:rPr>
              <a:t>A função renal pode ser comprometida pela sobrecarga de líquidos, pois o edema intersticial pode prejudicar a função geral.</a:t>
            </a:r>
            <a:endParaRPr sz="15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5" name="Google Shape;66;p15"/>
          <p:cNvSpPr txBox="1">
            <a:spLocks noGrp="1"/>
          </p:cNvSpPr>
          <p:nvPr>
            <p:ph type="title"/>
          </p:nvPr>
        </p:nvSpPr>
        <p:spPr>
          <a:xfrm>
            <a:off x="311150" y="444500"/>
            <a:ext cx="8521700" cy="573088"/>
          </a:xfrm>
        </p:spPr>
        <p:txBody>
          <a:bodyPr/>
          <a:lstStyle/>
          <a:p>
            <a:pPr eaLnBrk="1" hangingPunct="1">
              <a:spcBef>
                <a:spcPct val="0"/>
              </a:spcBef>
              <a:spcAft>
                <a:spcPct val="0"/>
              </a:spcAft>
              <a:buSzPct val="49000"/>
            </a:pPr>
            <a:r>
              <a:rPr lang="pt-BR" altLang="pt-BR" sz="2200" dirty="0" smtClean="0">
                <a:solidFill>
                  <a:srgbClr val="FF00FF"/>
                </a:solidFill>
                <a:latin typeface="Georgia" pitchFamily="18" charset="0"/>
                <a:cs typeface="Arial" charset="0"/>
                <a:sym typeface="Georgia" pitchFamily="18" charset="0"/>
              </a:rPr>
              <a:t>Fisiopatologia da sobrecarga de fluidos</a:t>
            </a:r>
            <a:endParaRPr lang="pt-BR" altLang="pt-BR" sz="3300" dirty="0" smtClean="0">
              <a:solidFill>
                <a:srgbClr val="FF00FF"/>
              </a:solidFill>
              <a:latin typeface="Arial" charset="0"/>
              <a:cs typeface="Arial" charset="0"/>
            </a:endParaRPr>
          </a:p>
        </p:txBody>
      </p:sp>
      <p:sp>
        <p:nvSpPr>
          <p:cNvPr id="67" name="Google Shape;67;p15"/>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Evidências crescentes mostram que a LRA pode afetar negativamente a função pulmonar através de múltiplos mecanismos, incluindo homeostase de fluidos abaixo do ideal, regulação da inflamação e manutenção do equilíbrio ácido-base </a:t>
            </a:r>
            <a:r>
              <a:rPr lang="pt-BR" baseline="30000" dirty="0">
                <a:solidFill>
                  <a:schemeClr val="tx1">
                    <a:lumMod val="95000"/>
                    <a:lumOff val="5000"/>
                  </a:schemeClr>
                </a:solidFill>
                <a:highlight>
                  <a:srgbClr val="FCFCFC"/>
                </a:highlight>
                <a:latin typeface="Georgia"/>
                <a:ea typeface="Georgia"/>
                <a:cs typeface="Georgia"/>
                <a:sym typeface="Georgia"/>
              </a:rPr>
              <a:t>[ </a:t>
            </a:r>
            <a:r>
              <a:rPr lang="pt-BR" u="sng" baseline="30000" dirty="0">
                <a:solidFill>
                  <a:schemeClr val="tx1">
                    <a:lumMod val="95000"/>
                    <a:lumOff val="5000"/>
                  </a:schemeClr>
                </a:solidFill>
                <a:highlight>
                  <a:srgbClr val="FCFCFC"/>
                </a:highlight>
                <a:latin typeface="Georgia"/>
                <a:ea typeface="Georgia"/>
                <a:cs typeface="Georgia"/>
                <a:sym typeface="Georgia"/>
                <a:hlinkClick r:id="rId3">
                  <a:extLst>
                    <a:ext uri="{A12FA001-AC4F-418D-AE19-62706E023703}"/>
                  </a:extLst>
                </a:hlinkClick>
              </a:rPr>
              <a:t>62</a:t>
            </a:r>
            <a:r>
              <a:rPr lang="pt-BR" baseline="30000" dirty="0">
                <a:solidFill>
                  <a:schemeClr val="tx1">
                    <a:lumMod val="95000"/>
                    <a:lumOff val="5000"/>
                  </a:schemeClr>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FF0000"/>
                </a:solidFill>
                <a:highlight>
                  <a:srgbClr val="FCFCFC"/>
                </a:highlight>
                <a:latin typeface="Georgia"/>
                <a:ea typeface="Georgia"/>
                <a:cs typeface="Georgia"/>
                <a:sym typeface="Georgia"/>
              </a:rPr>
              <a:t>A LRA é comum em neonatos, ocorrendo em até 48% dos bebês prematuros com 22 a &lt;29 semanas de gestação, 18% dos bebês prematuros com 29 a &lt;36 semanas e em 37% dos bebês com 36 semanas ou mais </a:t>
            </a:r>
            <a:r>
              <a:rPr lang="pt-BR" baseline="30000" dirty="0">
                <a:solidFill>
                  <a:srgbClr val="FF0000"/>
                </a:solidFill>
                <a:highlight>
                  <a:srgbClr val="FCFCFC"/>
                </a:highlight>
                <a:latin typeface="Georgia"/>
                <a:ea typeface="Georgia"/>
                <a:cs typeface="Georgia"/>
                <a:sym typeface="Georgia"/>
              </a:rPr>
              <a:t>[63 </a:t>
            </a:r>
            <a:r>
              <a:rPr lang="pt-BR" u="sng" baseline="30000" dirty="0">
                <a:solidFill>
                  <a:srgbClr val="FF0000"/>
                </a:solidFill>
                <a:highlight>
                  <a:srgbClr val="FCFCFC"/>
                </a:highlight>
                <a:latin typeface="Georgia"/>
                <a:ea typeface="Georgia"/>
                <a:cs typeface="Georgia"/>
                <a:sym typeface="Georgia"/>
                <a:hlinkClick r:id="rId4">
                  <a:extLst>
                    <a:ext uri="{A12FA001-AC4F-418D-AE19-62706E023703}"/>
                  </a:extLst>
                </a:hlinkClick>
              </a:rPr>
              <a:t>]</a:t>
            </a:r>
            <a:r>
              <a:rPr lang="pt-BR" baseline="30000" dirty="0">
                <a:solidFill>
                  <a:srgbClr val="FF0000"/>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dirty="0">
                <a:solidFill>
                  <a:srgbClr val="333333"/>
                </a:solidFill>
                <a:highlight>
                  <a:srgbClr val="FCFCFC"/>
                </a:highlight>
                <a:latin typeface="Georgia"/>
                <a:ea typeface="Georgia"/>
                <a:cs typeface="Georgia"/>
                <a:sym typeface="Georgia"/>
              </a:rPr>
              <a:t>As evidências mostraram que bebês com LRA tinham maior probabilidade de apresentar maior equilíbrio hídrico na primeira semana de vida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45</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6">
                  <a:extLst>
                    <a:ext uri="{A12FA001-AC4F-418D-AE19-62706E023703}"/>
                  </a:extLst>
                </a:hlinkClick>
              </a:rPr>
              <a:t>46</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7">
                  <a:extLst>
                    <a:ext uri="{A12FA001-AC4F-418D-AE19-62706E023703}"/>
                  </a:extLst>
                </a:hlinkClick>
              </a:rPr>
              <a:t>48</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8">
                  <a:extLst>
                    <a:ext uri="{A12FA001-AC4F-418D-AE19-62706E023703}"/>
                  </a:extLst>
                </a:hlinkClick>
              </a:rPr>
              <a:t>64</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a:t>
            </a:r>
            <a:endParaRPr lang="pt-BR" dirty="0" smtClean="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dirty="0" smtClean="0">
                <a:solidFill>
                  <a:srgbClr val="333333"/>
                </a:solidFill>
                <a:highlight>
                  <a:srgbClr val="FCFCFC"/>
                </a:highlight>
                <a:latin typeface="Georgia"/>
                <a:ea typeface="Georgia"/>
                <a:cs typeface="Georgia"/>
                <a:sym typeface="Georgia"/>
              </a:rPr>
              <a:t>A </a:t>
            </a:r>
            <a:r>
              <a:rPr lang="pt-BR" dirty="0">
                <a:solidFill>
                  <a:srgbClr val="333333"/>
                </a:solidFill>
                <a:highlight>
                  <a:srgbClr val="FCFCFC"/>
                </a:highlight>
                <a:latin typeface="Georgia"/>
                <a:ea typeface="Georgia"/>
                <a:cs typeface="Georgia"/>
                <a:sym typeface="Georgia"/>
              </a:rPr>
              <a:t>sobrecarga de fluidos e a </a:t>
            </a:r>
            <a:r>
              <a:rPr lang="pt-BR" dirty="0" smtClean="0">
                <a:solidFill>
                  <a:srgbClr val="333333"/>
                </a:solidFill>
                <a:highlight>
                  <a:srgbClr val="FCFCFC"/>
                </a:highlight>
                <a:latin typeface="Georgia"/>
                <a:ea typeface="Georgia"/>
                <a:cs typeface="Georgia"/>
                <a:sym typeface="Georgia"/>
              </a:rPr>
              <a:t>LRA </a:t>
            </a:r>
            <a:r>
              <a:rPr lang="pt-BR" dirty="0">
                <a:solidFill>
                  <a:srgbClr val="333333"/>
                </a:solidFill>
                <a:highlight>
                  <a:srgbClr val="FCFCFC"/>
                </a:highlight>
                <a:latin typeface="Georgia"/>
                <a:ea typeface="Georgia"/>
                <a:cs typeface="Georgia"/>
                <a:sym typeface="Georgia"/>
              </a:rPr>
              <a:t>estão associadas de forma independente e sinérgica a resultados ruins em crianças gravemente doentes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9">
                  <a:extLst>
                    <a:ext uri="{A12FA001-AC4F-418D-AE19-62706E023703}"/>
                  </a:extLst>
                </a:hlinkClick>
              </a:rPr>
              <a:t>5</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10">
                  <a:extLst>
                    <a:ext uri="{A12FA001-AC4F-418D-AE19-62706E023703}"/>
                  </a:extLst>
                </a:hlinkClick>
              </a:rPr>
              <a:t>18</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11">
                  <a:extLst>
                    <a:ext uri="{A12FA001-AC4F-418D-AE19-62706E023703}"/>
                  </a:extLst>
                </a:hlinkClick>
              </a:rPr>
              <a:t>19</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12">
                  <a:extLst>
                    <a:ext uri="{A12FA001-AC4F-418D-AE19-62706E023703}"/>
                  </a:extLst>
                </a:hlinkClick>
              </a:rPr>
              <a:t>65</a:t>
            </a:r>
            <a:r>
              <a:rPr lang="pt-BR" baseline="30000"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 É importante delinear os dois, pois são fatores de risco independentemente modificáveis </a:t>
            </a:r>
            <a:r>
              <a:rPr lang="pt-BR" dirty="0">
                <a:solidFill>
                  <a:srgbClr val="333333"/>
                </a:solidFill>
                <a:highlight>
                  <a:srgbClr val="FCFCFC"/>
                </a:highlight>
                <a:sym typeface="Arial"/>
              </a:rPr>
              <a:t>​​</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9">
                  <a:extLst>
                    <a:ext uri="{A12FA001-AC4F-418D-AE19-62706E023703}"/>
                  </a:extLst>
                </a:hlinkClick>
              </a:rPr>
              <a:t>5</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11">
                  <a:extLst>
                    <a:ext uri="{A12FA001-AC4F-418D-AE19-62706E023703}"/>
                  </a:extLst>
                </a:hlinkClick>
              </a:rPr>
              <a:t>19</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7">
                  <a:extLst>
                    <a:ext uri="{A12FA001-AC4F-418D-AE19-62706E023703}"/>
                  </a:extLst>
                </a:hlinkClick>
              </a:rPr>
              <a:t>48</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No entanto, entre os bebês em risco de sobrecarga hídrica, esses dados enfatizam a importância de minimizar os insultos nefrotóxicos, monitorar os sinais e prevenir a propagação da LRA.</a:t>
            </a:r>
            <a:endParaRPr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Google Shape;72;p16"/>
          <p:cNvSpPr txBox="1">
            <a:spLocks noGrp="1"/>
          </p:cNvSpPr>
          <p:nvPr>
            <p:ph type="title"/>
          </p:nvPr>
        </p:nvSpPr>
        <p:spPr>
          <a:xfrm>
            <a:off x="311150" y="444500"/>
            <a:ext cx="8521700" cy="573088"/>
          </a:xfrm>
        </p:spPr>
        <p:txBody>
          <a:bodyPr/>
          <a:lstStyle/>
          <a:p>
            <a:pPr eaLnBrk="1" fontAlgn="auto" hangingPunct="1">
              <a:buClr>
                <a:schemeClr val="dk1"/>
              </a:buClr>
              <a:buSzPct val="48768"/>
              <a:buFont typeface="Arial"/>
              <a:buNone/>
              <a:defRPr/>
            </a:pPr>
            <a:r>
              <a:rPr lang="pt-BR" sz="2255" dirty="0">
                <a:solidFill>
                  <a:srgbClr val="FF00FF"/>
                </a:solidFill>
                <a:latin typeface="Georgia"/>
                <a:ea typeface="Georgia"/>
                <a:cs typeface="Georgia"/>
                <a:sym typeface="Georgia"/>
              </a:rPr>
              <a:t>Fisiopatologia da sobrecarga de fluidos</a:t>
            </a:r>
            <a:endParaRPr sz="3355" dirty="0">
              <a:solidFill>
                <a:srgbClr val="FF00FF"/>
              </a:solidFill>
              <a:sym typeface="Arial"/>
            </a:endParaRPr>
          </a:p>
        </p:txBody>
      </p:sp>
      <p:sp>
        <p:nvSpPr>
          <p:cNvPr id="73" name="Google Shape;73;p16"/>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r>
              <a:rPr lang="pt-BR" sz="1300" b="1" dirty="0">
                <a:solidFill>
                  <a:srgbClr val="0033CC"/>
                </a:solidFill>
                <a:highlight>
                  <a:srgbClr val="FCFCFC"/>
                </a:highlight>
                <a:latin typeface="Georgia"/>
                <a:ea typeface="Georgia"/>
                <a:cs typeface="Georgia"/>
                <a:sym typeface="Georgia"/>
              </a:rPr>
              <a:t>A integridade da parede vascular desempenha um papel importante na manutenção do volume intravascular. </a:t>
            </a:r>
            <a:r>
              <a:rPr lang="pt-BR" sz="1300" dirty="0">
                <a:solidFill>
                  <a:srgbClr val="333333"/>
                </a:solidFill>
                <a:highlight>
                  <a:srgbClr val="FCFCFC"/>
                </a:highlight>
                <a:latin typeface="Georgia"/>
                <a:ea typeface="Georgia"/>
                <a:cs typeface="Georgia"/>
                <a:sym typeface="Georgia"/>
              </a:rPr>
              <a:t>O glicocálice endotelial (EGL), uma coleção de glicoproteínas e proteoglicanos ligada à superfície luminal, ajuda a manter a integridade vascular, regular a inflamação e armazenar o volume plasmático não circulante </a:t>
            </a:r>
            <a:r>
              <a:rPr lang="pt-BR" sz="1300" baseline="30000" dirty="0">
                <a:solidFill>
                  <a:srgbClr val="333333"/>
                </a:solidFill>
                <a:highlight>
                  <a:srgbClr val="FCFCFC"/>
                </a:highlight>
                <a:latin typeface="Georgia"/>
                <a:ea typeface="Georgia"/>
                <a:cs typeface="Georgia"/>
                <a:sym typeface="Georgia"/>
              </a:rPr>
              <a:t>[66 </a:t>
            </a:r>
            <a:r>
              <a:rPr lang="pt-BR" sz="13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a:t>
            </a:r>
            <a:r>
              <a:rPr lang="pt-BR" sz="1300" baseline="30000" dirty="0">
                <a:solidFill>
                  <a:srgbClr val="333333"/>
                </a:solidFill>
                <a:highlight>
                  <a:srgbClr val="FCFCFC"/>
                </a:highlight>
                <a:latin typeface="Georgia"/>
                <a:ea typeface="Georgia"/>
                <a:cs typeface="Georgia"/>
                <a:sym typeface="Georgia"/>
              </a:rPr>
              <a:t> 67 </a:t>
            </a:r>
            <a:r>
              <a:rPr lang="pt-BR" sz="1300"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a:t>
            </a:r>
            <a:r>
              <a:rPr lang="pt-BR" sz="1300" baseline="30000" dirty="0">
                <a:solidFill>
                  <a:srgbClr val="333333"/>
                </a:solidFill>
                <a:highlight>
                  <a:srgbClr val="FCFCFC"/>
                </a:highlight>
                <a:latin typeface="Georgia"/>
                <a:ea typeface="Georgia"/>
                <a:cs typeface="Georgia"/>
                <a:sym typeface="Georgia"/>
              </a:rPr>
              <a:t> </a:t>
            </a:r>
            <a:r>
              <a:rPr lang="pt-BR" sz="1300" dirty="0">
                <a:solidFill>
                  <a:srgbClr val="333333"/>
                </a:solidFill>
                <a:highlight>
                  <a:srgbClr val="FCFCFC"/>
                </a:highlight>
                <a:latin typeface="Georgia"/>
                <a:ea typeface="Georgia"/>
                <a:cs typeface="Georgia"/>
                <a:sym typeface="Georgia"/>
              </a:rPr>
              <a:t>.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A camada EGL suporta a pressão oncótica e atenua o vazamento de plasma através da membrana, evitando qualquer reabsorção do interstício circundante </a:t>
            </a:r>
            <a:r>
              <a:rPr lang="pt-BR" sz="1300" baseline="30000" dirty="0">
                <a:solidFill>
                  <a:srgbClr val="333333"/>
                </a:solidFill>
                <a:highlight>
                  <a:srgbClr val="FCFCFC"/>
                </a:highlight>
                <a:latin typeface="Georgia"/>
                <a:ea typeface="Georgia"/>
                <a:cs typeface="Georgia"/>
                <a:sym typeface="Georgia"/>
              </a:rPr>
              <a:t>[ </a:t>
            </a:r>
            <a:r>
              <a:rPr lang="pt-BR" sz="1300"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60</a:t>
            </a:r>
            <a:r>
              <a:rPr lang="pt-BR" sz="1300" baseline="30000" dirty="0">
                <a:solidFill>
                  <a:srgbClr val="333333"/>
                </a:solidFill>
                <a:highlight>
                  <a:srgbClr val="FCFCFC"/>
                </a:highlight>
                <a:latin typeface="Georgia"/>
                <a:ea typeface="Georgia"/>
                <a:cs typeface="Georgia"/>
                <a:sym typeface="Georgia"/>
              </a:rPr>
              <a:t> , </a:t>
            </a:r>
            <a:r>
              <a:rPr lang="pt-BR" sz="1300"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67</a:t>
            </a:r>
            <a:r>
              <a:rPr lang="pt-BR" sz="1300" baseline="30000" dirty="0">
                <a:solidFill>
                  <a:srgbClr val="333333"/>
                </a:solidFill>
                <a:highlight>
                  <a:srgbClr val="FCFCFC"/>
                </a:highlight>
                <a:latin typeface="Georgia"/>
                <a:ea typeface="Georgia"/>
                <a:cs typeface="Georgia"/>
                <a:sym typeface="Georgia"/>
              </a:rPr>
              <a:t> ] </a:t>
            </a:r>
            <a:r>
              <a:rPr lang="pt-BR" sz="1300" dirty="0">
                <a:solidFill>
                  <a:srgbClr val="333333"/>
                </a:solidFill>
                <a:highlight>
                  <a:srgbClr val="FCFCFC"/>
                </a:highlight>
                <a:latin typeface="Georgia"/>
                <a:ea typeface="Georgia"/>
                <a:cs typeface="Georgia"/>
                <a:sym typeface="Georgia"/>
              </a:rPr>
              <a:t>.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FF0000"/>
                </a:solidFill>
                <a:highlight>
                  <a:srgbClr val="FCFCFC"/>
                </a:highlight>
                <a:latin typeface="Georgia"/>
                <a:ea typeface="Georgia"/>
                <a:cs typeface="Georgia"/>
                <a:sym typeface="Georgia"/>
              </a:rPr>
              <a:t>A quebra da camada EGL pode ocorrer através de vários processos, incluindo sepse, hiperglicemia, cirurgia e isquemia</a:t>
            </a:r>
            <a:r>
              <a:rPr lang="pt-BR" sz="1300" dirty="0">
                <a:solidFill>
                  <a:srgbClr val="333333"/>
                </a:solidFill>
                <a:highlight>
                  <a:srgbClr val="FCFCFC"/>
                </a:highlight>
                <a:latin typeface="Georgia"/>
                <a:ea typeface="Georgia"/>
                <a:cs typeface="Georgia"/>
                <a:sym typeface="Georgia"/>
              </a:rPr>
              <a:t> </a:t>
            </a:r>
            <a:r>
              <a:rPr lang="pt-BR" sz="1300" baseline="30000" dirty="0">
                <a:solidFill>
                  <a:srgbClr val="333333"/>
                </a:solidFill>
                <a:highlight>
                  <a:srgbClr val="FCFCFC"/>
                </a:highlight>
                <a:latin typeface="Georgia"/>
                <a:ea typeface="Georgia"/>
                <a:cs typeface="Georgia"/>
                <a:sym typeface="Georgia"/>
              </a:rPr>
              <a:t>[ </a:t>
            </a:r>
            <a:r>
              <a:rPr lang="pt-BR" sz="13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66</a:t>
            </a:r>
            <a:r>
              <a:rPr lang="pt-BR" sz="1300" baseline="30000" dirty="0">
                <a:solidFill>
                  <a:srgbClr val="333333"/>
                </a:solidFill>
                <a:highlight>
                  <a:srgbClr val="FCFCFC"/>
                </a:highlight>
                <a:latin typeface="Georgia"/>
                <a:ea typeface="Georgia"/>
                <a:cs typeface="Georgia"/>
                <a:sym typeface="Georgia"/>
              </a:rPr>
              <a:t> , </a:t>
            </a:r>
            <a:r>
              <a:rPr lang="pt-BR" sz="1300" u="sng" baseline="30000" dirty="0">
                <a:solidFill>
                  <a:srgbClr val="004B83"/>
                </a:solidFill>
                <a:highlight>
                  <a:srgbClr val="FCFCFC"/>
                </a:highlight>
                <a:latin typeface="Georgia"/>
                <a:ea typeface="Georgia"/>
                <a:cs typeface="Georgia"/>
                <a:sym typeface="Georgia"/>
                <a:hlinkClick r:id="rId6">
                  <a:extLst>
                    <a:ext uri="{A12FA001-AC4F-418D-AE19-62706E023703}"/>
                  </a:extLst>
                </a:hlinkClick>
              </a:rPr>
              <a:t>68</a:t>
            </a:r>
            <a:r>
              <a:rPr lang="pt-BR" sz="1300" baseline="30000" dirty="0">
                <a:solidFill>
                  <a:srgbClr val="333333"/>
                </a:solidFill>
                <a:highlight>
                  <a:srgbClr val="FCFCFC"/>
                </a:highlight>
                <a:latin typeface="Georgia"/>
                <a:ea typeface="Georgia"/>
                <a:cs typeface="Georgia"/>
                <a:sym typeface="Georgia"/>
              </a:rPr>
              <a:t>] </a:t>
            </a:r>
            <a:r>
              <a:rPr lang="pt-BR" sz="1300" dirty="0">
                <a:solidFill>
                  <a:srgbClr val="333333"/>
                </a:solidFill>
                <a:highlight>
                  <a:srgbClr val="FCFCFC"/>
                </a:highlight>
                <a:latin typeface="Georgia"/>
                <a:ea typeface="Georgia"/>
                <a:cs typeface="Georgia"/>
                <a:sym typeface="Georgia"/>
              </a:rPr>
              <a:t>. Uma vez danificado o EGL, o fluxo de fluido depende da pressão hidrostática capilar, enquanto a reabsorção de fluido intersticial permanece relativamente constante. A sobrecarga de fluidos pode resultar do terceiro espaçamento no contexto da síndrome de vazamento capilar devido à resposta inflamatória sistêmica, incluindo ativação do complemento e degradação do EGL </a:t>
            </a:r>
            <a:r>
              <a:rPr lang="pt-BR" sz="1300" baseline="30000" dirty="0">
                <a:solidFill>
                  <a:srgbClr val="333333"/>
                </a:solidFill>
                <a:highlight>
                  <a:srgbClr val="FCFCFC"/>
                </a:highlight>
                <a:latin typeface="Georgia"/>
                <a:ea typeface="Georgia"/>
                <a:cs typeface="Georgia"/>
                <a:sym typeface="Georgia"/>
              </a:rPr>
              <a:t>[ </a:t>
            </a:r>
            <a:r>
              <a:rPr lang="pt-BR" sz="1300" u="sng" baseline="30000" dirty="0">
                <a:solidFill>
                  <a:srgbClr val="004B83"/>
                </a:solidFill>
                <a:highlight>
                  <a:srgbClr val="FCFCFC"/>
                </a:highlight>
                <a:latin typeface="Georgia"/>
                <a:ea typeface="Georgia"/>
                <a:cs typeface="Georgia"/>
                <a:sym typeface="Georgia"/>
                <a:hlinkClick r:id="rId7">
                  <a:extLst>
                    <a:ext uri="{A12FA001-AC4F-418D-AE19-62706E023703}"/>
                  </a:extLst>
                </a:hlinkClick>
              </a:rPr>
              <a:t>53</a:t>
            </a:r>
            <a:r>
              <a:rPr lang="pt-BR" sz="1300" baseline="30000" dirty="0">
                <a:solidFill>
                  <a:srgbClr val="333333"/>
                </a:solidFill>
                <a:highlight>
                  <a:srgbClr val="FCFCFC"/>
                </a:highlight>
                <a:latin typeface="Georgia"/>
                <a:ea typeface="Georgia"/>
                <a:cs typeface="Georgia"/>
                <a:sym typeface="Georgia"/>
              </a:rPr>
              <a:t> ] </a:t>
            </a:r>
            <a:r>
              <a:rPr lang="pt-BR" sz="1300" dirty="0">
                <a:solidFill>
                  <a:srgbClr val="333333"/>
                </a:solidFill>
                <a:highlight>
                  <a:srgbClr val="FCFCFC"/>
                </a:highlight>
                <a:latin typeface="Georgia"/>
                <a:ea typeface="Georgia"/>
                <a:cs typeface="Georgia"/>
                <a:sym typeface="Georgia"/>
              </a:rPr>
              <a:t>. Este processo deixa os pacientes com alto risco de depleção de líquido intravascular com extravasamento de proteínas e acúmulo de líquido intersticial </a:t>
            </a:r>
            <a:r>
              <a:rPr lang="pt-BR" sz="1300" baseline="30000" dirty="0">
                <a:solidFill>
                  <a:srgbClr val="333333"/>
                </a:solidFill>
                <a:highlight>
                  <a:srgbClr val="FCFCFC"/>
                </a:highlight>
                <a:latin typeface="Georgia"/>
                <a:ea typeface="Georgia"/>
                <a:cs typeface="Georgia"/>
                <a:sym typeface="Georgia"/>
              </a:rPr>
              <a:t>[ </a:t>
            </a:r>
            <a:r>
              <a:rPr lang="pt-BR" sz="1300"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60</a:t>
            </a:r>
            <a:r>
              <a:rPr lang="pt-BR" sz="1300" baseline="30000" dirty="0">
                <a:solidFill>
                  <a:srgbClr val="333333"/>
                </a:solidFill>
                <a:highlight>
                  <a:srgbClr val="FCFCFC"/>
                </a:highlight>
                <a:latin typeface="Georgia"/>
                <a:ea typeface="Georgia"/>
                <a:cs typeface="Georgia"/>
                <a:sym typeface="Georgia"/>
              </a:rPr>
              <a:t> ] </a:t>
            </a:r>
            <a:r>
              <a:rPr lang="pt-BR" sz="1300" dirty="0">
                <a:solidFill>
                  <a:srgbClr val="333333"/>
                </a:solidFill>
                <a:highlight>
                  <a:srgbClr val="FCFCFC"/>
                </a:highlight>
                <a:latin typeface="Georgia"/>
                <a:ea typeface="Georgia"/>
                <a:cs typeface="Georgia"/>
                <a:sym typeface="Georgia"/>
              </a:rPr>
              <a:t>.</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300" dirty="0">
                <a:solidFill>
                  <a:srgbClr val="FF0000"/>
                </a:solidFill>
                <a:highlight>
                  <a:srgbClr val="FCFCFC"/>
                </a:highlight>
                <a:latin typeface="Georgia"/>
                <a:ea typeface="Georgia"/>
                <a:cs typeface="Georgia"/>
                <a:sym typeface="Georgia"/>
              </a:rPr>
              <a:t>Uma alta taxa de mortalidade foi relatada entre neonatos e crianças com síndrome de vazamento capilar.</a:t>
            </a:r>
            <a:endParaRPr sz="1300" dirty="0">
              <a:solidFill>
                <a:srgbClr val="FF0000"/>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rgbClr val="FF0000"/>
              </a:solidFill>
              <a:sym typeface="Arial"/>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Google Shape;78;p17"/>
          <p:cNvSpPr txBox="1">
            <a:spLocks noGrp="1"/>
          </p:cNvSpPr>
          <p:nvPr>
            <p:ph type="title"/>
          </p:nvPr>
        </p:nvSpPr>
        <p:spPr>
          <a:xfrm>
            <a:off x="311150" y="444500"/>
            <a:ext cx="8521700" cy="573088"/>
          </a:xfrm>
        </p:spPr>
        <p:txBody>
          <a:bodyPr/>
          <a:lstStyle/>
          <a:p>
            <a:pPr eaLnBrk="1" fontAlgn="auto" hangingPunct="1">
              <a:buClr>
                <a:schemeClr val="dk1"/>
              </a:buClr>
              <a:buSzPct val="48768"/>
              <a:buFont typeface="Arial"/>
              <a:buNone/>
              <a:defRPr/>
            </a:pPr>
            <a:r>
              <a:rPr lang="pt-BR" sz="2255" dirty="0">
                <a:solidFill>
                  <a:srgbClr val="FF00FF"/>
                </a:solidFill>
                <a:latin typeface="Georgia"/>
                <a:ea typeface="Georgia"/>
                <a:cs typeface="Georgia"/>
                <a:sym typeface="Georgia"/>
              </a:rPr>
              <a:t>Fisiopatologia da sobrecarga de fluidos</a:t>
            </a:r>
            <a:endParaRPr sz="3355" dirty="0">
              <a:solidFill>
                <a:srgbClr val="FF00FF"/>
              </a:solidFill>
              <a:sym typeface="Arial"/>
            </a:endParaRPr>
          </a:p>
        </p:txBody>
      </p:sp>
      <p:sp>
        <p:nvSpPr>
          <p:cNvPr id="79" name="Google Shape;79;p17"/>
          <p:cNvSpPr txBox="1">
            <a:spLocks noGrp="1"/>
          </p:cNvSpPr>
          <p:nvPr>
            <p:ph type="body" idx="1"/>
          </p:nvPr>
        </p:nvSpPr>
        <p:spPr>
          <a:extLst/>
        </p:spPr>
        <p:txBody>
          <a:bodyPr>
            <a:normAutofit lnSpcReduction="10000"/>
          </a:bodyPr>
          <a:lstStyle/>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À medida que ocorre maior perda de fluido transvascular e queda do volume intravascular, é inicialmente possível restaurar a perfusão renal e de órgãos-alvo com ressuscitação volêmica. No entanto, existe um equilíbrio delicado entre a reposição do volume intravascular e a propagação do extravasamento de líquido intersticial no cenário de integridade vascular comprometida e vazamento capilar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60</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Portanto, a seleção cuidadosa da mídia de reposição de volume é importante.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O uso contínuo de fluidos isotônicos, como solução salina normal e albumina a 5%, além da reanimação inicial, pode posteriormente acentuar a sobrecarga de fluidos, à medida que esses fluidos vazam intersticialmente.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Vários estudos mostraram que a albumina a 5% não é superior à solução salina normal como fluido de reanimação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69</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70</a:t>
            </a:r>
            <a:r>
              <a:rPr lang="pt-BR" baseline="30000"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 Um ensaio clínico randomizado comparando albumina a 5% com solução salina isotônica em 63 prematuros hipotensos mostrou que não houve diferença no volume necessário, no suporte inotrópico ou na mortalidade.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dirty="0">
                <a:solidFill>
                  <a:srgbClr val="333333"/>
                </a:solidFill>
                <a:highlight>
                  <a:srgbClr val="FCFCFC"/>
                </a:highlight>
                <a:latin typeface="Georgia"/>
                <a:ea typeface="Georgia"/>
                <a:cs typeface="Georgia"/>
                <a:sym typeface="Georgia"/>
              </a:rPr>
              <a:t>No entanto, os bebês que receberam albumina a 5% tiveram significativamente mais ganho de peso (5,9% vs. 0,9%, </a:t>
            </a:r>
            <a:r>
              <a:rPr lang="pt-BR" i="1" dirty="0">
                <a:solidFill>
                  <a:srgbClr val="333333"/>
                </a:solidFill>
                <a:highlight>
                  <a:srgbClr val="FCFCFC"/>
                </a:highlight>
                <a:latin typeface="Georgia"/>
                <a:ea typeface="Georgia"/>
                <a:cs typeface="Georgia"/>
                <a:sym typeface="Georgia"/>
              </a:rPr>
              <a:t>P</a:t>
            </a:r>
            <a:r>
              <a:rPr lang="pt-BR"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sym typeface="Arial"/>
              </a:rPr>
              <a:t> </a:t>
            </a:r>
            <a:r>
              <a:rPr lang="pt-BR" dirty="0">
                <a:solidFill>
                  <a:srgbClr val="333333"/>
                </a:solidFill>
                <a:highlight>
                  <a:srgbClr val="FCFCFC"/>
                </a:highlight>
                <a:latin typeface="Georgia"/>
                <a:ea typeface="Georgia"/>
                <a:cs typeface="Georgia"/>
                <a:sym typeface="Georgia"/>
              </a:rPr>
              <a:t>= 0,05) nas primeiras 48 horas após o nascimento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70</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a:t>
            </a:r>
            <a:endParaRPr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Google Shape;84;p18"/>
          <p:cNvSpPr txBox="1">
            <a:spLocks noGrp="1"/>
          </p:cNvSpPr>
          <p:nvPr>
            <p:ph type="title"/>
          </p:nvPr>
        </p:nvSpPr>
        <p:spPr>
          <a:xfrm>
            <a:off x="311150" y="444500"/>
            <a:ext cx="8521700" cy="573088"/>
          </a:xfrm>
        </p:spPr>
        <p:txBody>
          <a:bodyPr/>
          <a:lstStyle/>
          <a:p>
            <a:pPr eaLnBrk="1" fontAlgn="auto" hangingPunct="1">
              <a:buClr>
                <a:schemeClr val="dk1"/>
              </a:buClr>
              <a:buSzPct val="48768"/>
              <a:buFont typeface="Arial"/>
              <a:buNone/>
              <a:defRPr/>
            </a:pPr>
            <a:r>
              <a:rPr lang="pt-BR" sz="2255" dirty="0">
                <a:solidFill>
                  <a:srgbClr val="FF00FF"/>
                </a:solidFill>
                <a:latin typeface="Georgia"/>
                <a:ea typeface="Georgia"/>
                <a:cs typeface="Georgia"/>
                <a:sym typeface="Georgia"/>
              </a:rPr>
              <a:t>Fisiopatologia da sobrecarga de fluidos</a:t>
            </a:r>
            <a:endParaRPr sz="3355" dirty="0">
              <a:solidFill>
                <a:srgbClr val="FF00FF"/>
              </a:solidFill>
              <a:sym typeface="Arial"/>
            </a:endParaRPr>
          </a:p>
        </p:txBody>
      </p:sp>
      <p:sp>
        <p:nvSpPr>
          <p:cNvPr id="85" name="Google Shape;85;p18"/>
          <p:cNvSpPr txBox="1">
            <a:spLocks noGrp="1"/>
          </p:cNvSpPr>
          <p:nvPr>
            <p:ph type="body" idx="1"/>
          </p:nvPr>
        </p:nvSpPr>
        <p:spPr>
          <a:extLst/>
        </p:spPr>
        <p:txBody>
          <a:bodyPr>
            <a:normAutofit fontScale="85000" lnSpcReduction="20000"/>
          </a:bodyPr>
          <a:lstStyle/>
          <a:p>
            <a:pPr marL="0" indent="444500" algn="just" eaLnBrk="1" fontAlgn="auto" hangingPunct="1">
              <a:lnSpc>
                <a:spcPct val="115000"/>
              </a:lnSpc>
              <a:buClr>
                <a:schemeClr val="dk2"/>
              </a:buClr>
              <a:buFont typeface="Arial"/>
              <a:buNone/>
              <a:defRPr/>
            </a:pPr>
            <a:r>
              <a:rPr lang="pt-BR" sz="1308" dirty="0">
                <a:solidFill>
                  <a:srgbClr val="333333"/>
                </a:solidFill>
                <a:highlight>
                  <a:srgbClr val="FCFCFC"/>
                </a:highlight>
                <a:latin typeface="Georgia"/>
                <a:ea typeface="Georgia"/>
                <a:cs typeface="Georgia"/>
                <a:sym typeface="Georgia"/>
              </a:rPr>
              <a:t>Os neonatos têm um risco aumentado de hipoalbuminemia devido à síntese lenta de albumina a partir da função hepática imatura e ao aumento da degradação. </a:t>
            </a:r>
            <a:endParaRPr sz="1308"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8" dirty="0">
                <a:solidFill>
                  <a:srgbClr val="0033CC"/>
                </a:solidFill>
                <a:highlight>
                  <a:srgbClr val="FCFCFC"/>
                </a:highlight>
                <a:latin typeface="Georgia"/>
                <a:ea typeface="Georgia"/>
                <a:cs typeface="Georgia"/>
                <a:sym typeface="Georgia"/>
              </a:rPr>
              <a:t>A definição mais amplamente aceita de hipoalbuminemia moderada é &lt; 2,5 mg/dL e grave é &lt; 2,0 mg/dL. </a:t>
            </a:r>
            <a:endParaRPr sz="1308" dirty="0">
              <a:solidFill>
                <a:srgbClr val="0033CC"/>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ct val="84090"/>
              <a:buFont typeface="Arial"/>
              <a:buNone/>
              <a:defRPr/>
            </a:pPr>
            <a:r>
              <a:rPr lang="pt-BR" sz="1308" dirty="0">
                <a:solidFill>
                  <a:srgbClr val="333333"/>
                </a:solidFill>
                <a:highlight>
                  <a:srgbClr val="FCFCFC"/>
                </a:highlight>
                <a:latin typeface="Georgia"/>
                <a:ea typeface="Georgia"/>
                <a:cs typeface="Georgia"/>
                <a:sym typeface="Georgia"/>
              </a:rPr>
              <a:t>A hipoalbuminemia moderada tem sido associada à LRA </a:t>
            </a:r>
            <a:r>
              <a:rPr lang="pt-BR" sz="1308" baseline="30000" dirty="0">
                <a:solidFill>
                  <a:srgbClr val="333333"/>
                </a:solidFill>
                <a:highlight>
                  <a:srgbClr val="FCFCFC"/>
                </a:highlight>
                <a:latin typeface="Georgia"/>
                <a:ea typeface="Georgia"/>
                <a:cs typeface="Georgia"/>
                <a:sym typeface="Georgia"/>
              </a:rPr>
              <a:t>[ </a:t>
            </a:r>
            <a:r>
              <a:rPr lang="pt-BR" sz="1308"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71</a:t>
            </a:r>
            <a:r>
              <a:rPr lang="pt-BR" sz="1308" baseline="30000" dirty="0">
                <a:solidFill>
                  <a:srgbClr val="333333"/>
                </a:solidFill>
                <a:highlight>
                  <a:srgbClr val="FCFCFC"/>
                </a:highlight>
                <a:latin typeface="Georgia"/>
                <a:ea typeface="Georgia"/>
                <a:cs typeface="Georgia"/>
                <a:sym typeface="Georgia"/>
              </a:rPr>
              <a:t> ] </a:t>
            </a:r>
            <a:r>
              <a:rPr lang="pt-BR" sz="1308" dirty="0">
                <a:solidFill>
                  <a:srgbClr val="333333"/>
                </a:solidFill>
                <a:highlight>
                  <a:srgbClr val="FCFCFC"/>
                </a:highlight>
                <a:latin typeface="Georgia"/>
                <a:ea typeface="Georgia"/>
                <a:cs typeface="Georgia"/>
                <a:sym typeface="Georgia"/>
              </a:rPr>
              <a:t>e à mortalidade em bebês prematuros com sepse </a:t>
            </a:r>
            <a:r>
              <a:rPr lang="pt-BR" sz="1308" baseline="30000" dirty="0">
                <a:solidFill>
                  <a:srgbClr val="333333"/>
                </a:solidFill>
                <a:highlight>
                  <a:srgbClr val="FCFCFC"/>
                </a:highlight>
                <a:latin typeface="Georgia"/>
                <a:ea typeface="Georgia"/>
                <a:cs typeface="Georgia"/>
                <a:sym typeface="Georgia"/>
              </a:rPr>
              <a:t>[ </a:t>
            </a:r>
            <a:r>
              <a:rPr lang="pt-BR" sz="1308"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72</a:t>
            </a:r>
            <a:r>
              <a:rPr lang="pt-BR" sz="1308" baseline="30000" dirty="0">
                <a:solidFill>
                  <a:srgbClr val="333333"/>
                </a:solidFill>
                <a:highlight>
                  <a:srgbClr val="FCFCFC"/>
                </a:highlight>
                <a:latin typeface="Georgia"/>
                <a:ea typeface="Georgia"/>
                <a:cs typeface="Georgia"/>
                <a:sym typeface="Georgia"/>
              </a:rPr>
              <a:t> ] </a:t>
            </a:r>
            <a:r>
              <a:rPr lang="pt-BR" sz="1308" dirty="0">
                <a:solidFill>
                  <a:srgbClr val="333333"/>
                </a:solidFill>
                <a:highlight>
                  <a:srgbClr val="FCFCFC"/>
                </a:highlight>
                <a:latin typeface="Georgia"/>
                <a:ea typeface="Georgia"/>
                <a:cs typeface="Georgia"/>
                <a:sym typeface="Georgia"/>
              </a:rPr>
              <a:t>. O médico deve pesar os riscos e benefícios das infusões de albumina, pois existe um risco teórico de exacerbar a hipertensão sistêmica, extravasamento de proteínas e edema pulmonar </a:t>
            </a:r>
            <a:r>
              <a:rPr lang="pt-BR" sz="1308" baseline="30000" dirty="0">
                <a:solidFill>
                  <a:srgbClr val="333333"/>
                </a:solidFill>
                <a:highlight>
                  <a:srgbClr val="FCFCFC"/>
                </a:highlight>
                <a:latin typeface="Georgia"/>
                <a:ea typeface="Georgia"/>
                <a:cs typeface="Georgia"/>
                <a:sym typeface="Georgia"/>
              </a:rPr>
              <a:t>[ </a:t>
            </a:r>
            <a:r>
              <a:rPr lang="pt-BR" sz="1308"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73</a:t>
            </a:r>
            <a:r>
              <a:rPr lang="pt-BR" sz="1308" baseline="30000" dirty="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latin typeface="Georgia"/>
                <a:ea typeface="Georgia"/>
                <a:cs typeface="Georgia"/>
                <a:sym typeface="Georgia"/>
              </a:rPr>
              <a:t>. Um ensaio clínico randomizado comparando 5 mL/kg de albumina a 20% com 5 mL/kg de fluidos de manutenção em 40 bebês prematuros ventilados criticamente enfermos (idade gestacional mediana de 29 semanas) com hipoalbuminemia (&lt; 3,0 mg/dL) não relatou nenhuma diferença na redução da peso ou necessidade de ventilador entre os dois </a:t>
            </a:r>
            <a:r>
              <a:rPr lang="pt-BR" sz="1308" baseline="30000" dirty="0">
                <a:solidFill>
                  <a:srgbClr val="333333"/>
                </a:solidFill>
                <a:highlight>
                  <a:srgbClr val="FCFCFC"/>
                </a:highlight>
                <a:latin typeface="Georgia"/>
                <a:ea typeface="Georgia"/>
                <a:cs typeface="Georgia"/>
                <a:sym typeface="Georgia"/>
              </a:rPr>
              <a:t>[ </a:t>
            </a:r>
            <a:r>
              <a:rPr lang="pt-BR" sz="1308" u="sng" baseline="30000" dirty="0">
                <a:solidFill>
                  <a:srgbClr val="004B83"/>
                </a:solidFill>
                <a:highlight>
                  <a:srgbClr val="FCFCFC"/>
                </a:highlight>
                <a:latin typeface="Georgia"/>
                <a:ea typeface="Georgia"/>
                <a:cs typeface="Georgia"/>
                <a:sym typeface="Georgia"/>
                <a:hlinkClick r:id="rId6">
                  <a:extLst>
                    <a:ext uri="{A12FA001-AC4F-418D-AE19-62706E023703}"/>
                  </a:extLst>
                </a:hlinkClick>
              </a:rPr>
              <a:t>74</a:t>
            </a:r>
            <a:r>
              <a:rPr lang="pt-BR" sz="1308" baseline="30000" dirty="0">
                <a:solidFill>
                  <a:srgbClr val="333333"/>
                </a:solidFill>
                <a:highlight>
                  <a:srgbClr val="FCFCFC"/>
                </a:highlight>
                <a:latin typeface="Georgia"/>
                <a:ea typeface="Georgia"/>
                <a:cs typeface="Georgia"/>
                <a:sym typeface="Georgia"/>
              </a:rPr>
              <a:t> ] </a:t>
            </a:r>
            <a:r>
              <a:rPr lang="pt-BR" sz="1308" dirty="0">
                <a:solidFill>
                  <a:srgbClr val="333333"/>
                </a:solidFill>
                <a:highlight>
                  <a:srgbClr val="FCFCFC"/>
                </a:highlight>
                <a:latin typeface="Georgia"/>
                <a:ea typeface="Georgia"/>
                <a:cs typeface="Georgia"/>
                <a:sym typeface="Georgia"/>
              </a:rPr>
              <a:t>.</a:t>
            </a:r>
            <a:endParaRPr sz="1308" dirty="0">
              <a:solidFill>
                <a:srgbClr val="333333"/>
              </a:solidFill>
              <a:highlight>
                <a:srgbClr val="FCFCFC"/>
              </a:highlight>
              <a:latin typeface="Georgia"/>
              <a:ea typeface="Georgia"/>
              <a:cs typeface="Georgia"/>
              <a:sym typeface="Georgia"/>
            </a:endParaRPr>
          </a:p>
          <a:p>
            <a:pPr marL="0" indent="0" algn="just" eaLnBrk="1" fontAlgn="auto" hangingPunct="1">
              <a:lnSpc>
                <a:spcPct val="115000"/>
              </a:lnSpc>
              <a:buClr>
                <a:schemeClr val="dk2"/>
              </a:buClr>
              <a:buFont typeface="Arial"/>
              <a:buNone/>
              <a:defRPr/>
            </a:pPr>
            <a:r>
              <a:rPr lang="pt-BR" sz="1308" dirty="0">
                <a:solidFill>
                  <a:srgbClr val="333333"/>
                </a:solidFill>
                <a:highlight>
                  <a:srgbClr val="FCFCFC"/>
                </a:highlight>
                <a:latin typeface="Georgia"/>
                <a:ea typeface="Georgia"/>
                <a:cs typeface="Georgia"/>
                <a:sym typeface="Georgia"/>
              </a:rPr>
              <a:t> </a:t>
            </a:r>
            <a:r>
              <a:rPr lang="pt-BR" sz="1308" dirty="0" smtClean="0">
                <a:solidFill>
                  <a:srgbClr val="333333"/>
                </a:solidFill>
                <a:highlight>
                  <a:srgbClr val="FCFCFC"/>
                </a:highlight>
                <a:latin typeface="Georgia"/>
                <a:ea typeface="Georgia"/>
                <a:cs typeface="Georgia"/>
                <a:sym typeface="Georgia"/>
              </a:rPr>
              <a:t>            Pode </a:t>
            </a:r>
            <a:r>
              <a:rPr lang="pt-BR" sz="1308" dirty="0">
                <a:solidFill>
                  <a:srgbClr val="333333"/>
                </a:solidFill>
                <a:highlight>
                  <a:srgbClr val="FCFCFC"/>
                </a:highlight>
                <a:latin typeface="Georgia"/>
                <a:ea typeface="Georgia"/>
                <a:cs typeface="Georgia"/>
                <a:sym typeface="Georgia"/>
              </a:rPr>
              <a:t>ser preferível usar fluidos com pressão oncótica mais alta, como albumina 20%, plasma fresco congelado (FFP) ou concentrado de glóbulos vermelhos (pRBC) para melhorar o volume intravascular e diminuir a necessidade de bolus de fluido isotônico </a:t>
            </a:r>
            <a:r>
              <a:rPr lang="pt-BR" sz="1308" baseline="30000" dirty="0">
                <a:solidFill>
                  <a:srgbClr val="333333"/>
                </a:solidFill>
                <a:highlight>
                  <a:srgbClr val="FCFCFC"/>
                </a:highlight>
                <a:latin typeface="Georgia"/>
                <a:ea typeface="Georgia"/>
                <a:cs typeface="Georgia"/>
                <a:sym typeface="Georgia"/>
              </a:rPr>
              <a:t>[75 </a:t>
            </a:r>
            <a:r>
              <a:rPr lang="pt-BR" sz="1308" u="sng" baseline="30000" dirty="0">
                <a:solidFill>
                  <a:srgbClr val="004B83"/>
                </a:solidFill>
                <a:highlight>
                  <a:srgbClr val="FCFCFC"/>
                </a:highlight>
                <a:latin typeface="Georgia"/>
                <a:ea typeface="Georgia"/>
                <a:cs typeface="Georgia"/>
                <a:sym typeface="Georgia"/>
                <a:hlinkClick r:id="rId7">
                  <a:extLst>
                    <a:ext uri="{A12FA001-AC4F-418D-AE19-62706E023703}"/>
                  </a:extLst>
                </a:hlinkClick>
              </a:rPr>
              <a:t>,</a:t>
            </a:r>
            <a:r>
              <a:rPr lang="pt-BR" sz="1308" baseline="30000" dirty="0">
                <a:solidFill>
                  <a:srgbClr val="333333"/>
                </a:solidFill>
                <a:highlight>
                  <a:srgbClr val="FCFCFC"/>
                </a:highlight>
                <a:latin typeface="Georgia"/>
                <a:ea typeface="Georgia"/>
                <a:cs typeface="Georgia"/>
                <a:sym typeface="Georgia"/>
              </a:rPr>
              <a:t> 76 </a:t>
            </a:r>
            <a:r>
              <a:rPr lang="pt-BR" sz="1308" u="sng" baseline="30000" dirty="0">
                <a:solidFill>
                  <a:srgbClr val="004B83"/>
                </a:solidFill>
                <a:highlight>
                  <a:srgbClr val="FCFCFC"/>
                </a:highlight>
                <a:latin typeface="Georgia"/>
                <a:ea typeface="Georgia"/>
                <a:cs typeface="Georgia"/>
                <a:sym typeface="Georgia"/>
                <a:hlinkClick r:id="rId8">
                  <a:extLst>
                    <a:ext uri="{A12FA001-AC4F-418D-AE19-62706E023703}"/>
                  </a:extLst>
                </a:hlinkClick>
              </a:rPr>
              <a:t>]</a:t>
            </a:r>
            <a:r>
              <a:rPr lang="pt-BR" sz="1308" baseline="30000" dirty="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latin typeface="Georgia"/>
                <a:ea typeface="Georgia"/>
                <a:cs typeface="Georgia"/>
                <a:sym typeface="Georgia"/>
              </a:rPr>
              <a:t>.</a:t>
            </a:r>
            <a:endParaRPr sz="1308" dirty="0">
              <a:solidFill>
                <a:srgbClr val="333333"/>
              </a:solidFill>
              <a:highlight>
                <a:srgbClr val="FCFCFC"/>
              </a:highlight>
              <a:latin typeface="Georgia"/>
              <a:ea typeface="Georgia"/>
              <a:cs typeface="Georgia"/>
              <a:sym typeface="Georgia"/>
            </a:endParaRPr>
          </a:p>
          <a:p>
            <a:pPr marL="0" indent="0" algn="just" eaLnBrk="1" fontAlgn="auto" hangingPunct="1">
              <a:lnSpc>
                <a:spcPct val="115000"/>
              </a:lnSpc>
              <a:buClr>
                <a:schemeClr val="dk2"/>
              </a:buClr>
              <a:buFont typeface="Arial"/>
              <a:buNone/>
              <a:defRPr/>
            </a:pPr>
            <a:endParaRPr sz="1308" dirty="0">
              <a:solidFill>
                <a:srgbClr val="333333"/>
              </a:solidFill>
              <a:highlight>
                <a:srgbClr val="FCFCFC"/>
              </a:highlight>
              <a:latin typeface="Georgia"/>
              <a:ea typeface="Georgia"/>
              <a:cs typeface="Georgia"/>
              <a:sym typeface="Georgia"/>
            </a:endParaRPr>
          </a:p>
          <a:p>
            <a:pPr marL="0" indent="0" algn="just" eaLnBrk="1" fontAlgn="auto" hangingPunct="1">
              <a:lnSpc>
                <a:spcPct val="115000"/>
              </a:lnSpc>
              <a:buClr>
                <a:schemeClr val="dk1"/>
              </a:buClr>
              <a:buSzPct val="84090"/>
              <a:buFont typeface="Arial"/>
              <a:buNone/>
              <a:defRPr/>
            </a:pPr>
            <a:r>
              <a:rPr lang="pt-BR" sz="1308" dirty="0" smtClean="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latin typeface="Georgia"/>
                <a:ea typeface="Georgia"/>
                <a:cs typeface="Georgia"/>
                <a:sym typeface="Georgia"/>
              </a:rPr>
              <a:t>Um ensaio clínico duplo-cego, randomizado e controlado de 76 pacientes pediátricos e infantis com doença cardíaca congênita que requer tratamento cirúrgico e circulação extracorpórea comparou o </a:t>
            </a:r>
            <a:r>
              <a:rPr lang="pt-BR" sz="1308" i="1" dirty="0">
                <a:solidFill>
                  <a:srgbClr val="333333"/>
                </a:solidFill>
                <a:highlight>
                  <a:srgbClr val="FCFCFC"/>
                </a:highlight>
                <a:latin typeface="Georgia"/>
                <a:ea typeface="Georgia"/>
                <a:cs typeface="Georgia"/>
                <a:sym typeface="Georgia"/>
              </a:rPr>
              <a:t>priming </a:t>
            </a:r>
            <a:r>
              <a:rPr lang="pt-BR" sz="1308" dirty="0">
                <a:solidFill>
                  <a:srgbClr val="333333"/>
                </a:solidFill>
                <a:highlight>
                  <a:srgbClr val="FCFCFC"/>
                </a:highlight>
                <a:latin typeface="Georgia"/>
                <a:ea typeface="Georgia"/>
                <a:cs typeface="Georgia"/>
                <a:sym typeface="Georgia"/>
              </a:rPr>
              <a:t>oncótico alto com albumina a 20% versus controle </a:t>
            </a:r>
            <a:r>
              <a:rPr lang="pt-BR" sz="1308" baseline="30000" dirty="0">
                <a:solidFill>
                  <a:srgbClr val="333333"/>
                </a:solidFill>
                <a:highlight>
                  <a:srgbClr val="FCFCFC"/>
                </a:highlight>
                <a:latin typeface="Georgia"/>
                <a:ea typeface="Georgia"/>
                <a:cs typeface="Georgia"/>
                <a:sym typeface="Georgia"/>
              </a:rPr>
              <a:t>[77 </a:t>
            </a:r>
            <a:r>
              <a:rPr lang="pt-BR" sz="1308" u="sng" baseline="30000" dirty="0">
                <a:solidFill>
                  <a:srgbClr val="004B83"/>
                </a:solidFill>
                <a:highlight>
                  <a:srgbClr val="FCFCFC"/>
                </a:highlight>
                <a:latin typeface="Georgia"/>
                <a:ea typeface="Georgia"/>
                <a:cs typeface="Georgia"/>
                <a:sym typeface="Georgia"/>
                <a:hlinkClick r:id="rId9">
                  <a:extLst>
                    <a:ext uri="{A12FA001-AC4F-418D-AE19-62706E023703}"/>
                  </a:extLst>
                </a:hlinkClick>
              </a:rPr>
              <a:t>]</a:t>
            </a:r>
            <a:r>
              <a:rPr lang="pt-BR" sz="1308" baseline="30000" dirty="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latin typeface="Georgia"/>
                <a:ea typeface="Georgia"/>
                <a:cs typeface="Georgia"/>
                <a:sym typeface="Georgia"/>
              </a:rPr>
              <a:t>. Os pacientes que receberam pré-tratamento com fluido oncótico mais elevado tiveram menos hipotensão (8% vs. 54%, </a:t>
            </a:r>
            <a:r>
              <a:rPr lang="pt-BR" sz="1308" i="1" dirty="0">
                <a:solidFill>
                  <a:srgbClr val="333333"/>
                </a:solidFill>
                <a:highlight>
                  <a:srgbClr val="FCFCFC"/>
                </a:highlight>
                <a:latin typeface="Georgia"/>
                <a:ea typeface="Georgia"/>
                <a:cs typeface="Georgia"/>
                <a:sym typeface="Georgia"/>
              </a:rPr>
              <a:t>P</a:t>
            </a:r>
            <a:r>
              <a:rPr lang="pt-BR" sz="1308" dirty="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sym typeface="Arial"/>
              </a:rPr>
              <a:t> </a:t>
            </a:r>
            <a:r>
              <a:rPr lang="pt-BR" sz="1308" dirty="0">
                <a:solidFill>
                  <a:srgbClr val="333333"/>
                </a:solidFill>
                <a:highlight>
                  <a:srgbClr val="FCFCFC"/>
                </a:highlight>
                <a:latin typeface="Georgia"/>
                <a:ea typeface="Georgia"/>
                <a:cs typeface="Georgia"/>
                <a:sym typeface="Georgia"/>
              </a:rPr>
              <a:t>= 0,02) e necessitaram de menos bolus de fluido (6% vs. 54%, </a:t>
            </a:r>
            <a:r>
              <a:rPr lang="pt-BR" sz="1308" i="1" dirty="0">
                <a:solidFill>
                  <a:srgbClr val="333333"/>
                </a:solidFill>
                <a:highlight>
                  <a:srgbClr val="FCFCFC"/>
                </a:highlight>
                <a:latin typeface="Georgia"/>
                <a:ea typeface="Georgia"/>
                <a:cs typeface="Georgia"/>
                <a:sym typeface="Georgia"/>
              </a:rPr>
              <a:t>P</a:t>
            </a:r>
            <a:r>
              <a:rPr lang="pt-BR" sz="1308" dirty="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sym typeface="Arial"/>
              </a:rPr>
              <a:t> </a:t>
            </a:r>
            <a:r>
              <a:rPr lang="pt-BR" sz="1308" dirty="0">
                <a:solidFill>
                  <a:srgbClr val="333333"/>
                </a:solidFill>
                <a:highlight>
                  <a:srgbClr val="FCFCFC"/>
                </a:highlight>
                <a:latin typeface="Georgia"/>
                <a:ea typeface="Georgia"/>
                <a:cs typeface="Georgia"/>
                <a:sym typeface="Georgia"/>
              </a:rPr>
              <a:t>= 0,01) </a:t>
            </a:r>
            <a:r>
              <a:rPr lang="pt-BR" sz="1308" baseline="30000" dirty="0">
                <a:solidFill>
                  <a:srgbClr val="333333"/>
                </a:solidFill>
                <a:highlight>
                  <a:srgbClr val="FCFCFC"/>
                </a:highlight>
                <a:latin typeface="Georgia"/>
                <a:ea typeface="Georgia"/>
                <a:cs typeface="Georgia"/>
                <a:sym typeface="Georgia"/>
              </a:rPr>
              <a:t>[ </a:t>
            </a:r>
            <a:r>
              <a:rPr lang="pt-BR" sz="1308" u="sng" baseline="30000" dirty="0">
                <a:solidFill>
                  <a:srgbClr val="004B83"/>
                </a:solidFill>
                <a:highlight>
                  <a:srgbClr val="FCFCFC"/>
                </a:highlight>
                <a:latin typeface="Georgia"/>
                <a:ea typeface="Georgia"/>
                <a:cs typeface="Georgia"/>
                <a:sym typeface="Georgia"/>
                <a:hlinkClick r:id="rId9">
                  <a:extLst>
                    <a:ext uri="{A12FA001-AC4F-418D-AE19-62706E023703}"/>
                  </a:extLst>
                </a:hlinkClick>
              </a:rPr>
              <a:t>77</a:t>
            </a:r>
            <a:r>
              <a:rPr lang="pt-BR" sz="1308" baseline="30000" dirty="0">
                <a:solidFill>
                  <a:srgbClr val="333333"/>
                </a:solidFill>
                <a:highlight>
                  <a:srgbClr val="FCFCFC"/>
                </a:highlight>
                <a:latin typeface="Georgia"/>
                <a:ea typeface="Georgia"/>
                <a:cs typeface="Georgia"/>
                <a:sym typeface="Georgia"/>
              </a:rPr>
              <a:t>] </a:t>
            </a:r>
            <a:r>
              <a:rPr lang="pt-BR" sz="1308" dirty="0">
                <a:solidFill>
                  <a:srgbClr val="333333"/>
                </a:solidFill>
                <a:highlight>
                  <a:srgbClr val="FCFCFC"/>
                </a:highlight>
                <a:latin typeface="Georgia"/>
                <a:ea typeface="Georgia"/>
                <a:cs typeface="Georgia"/>
                <a:sym typeface="Georgia"/>
              </a:rPr>
              <a:t>. Esses dados, embora se refiram ao fluido de preparação em vez dos meios para ressuscitação, sugerem que o uso de albumina a 20% pode ser benéfico em relação à solução salina normal para manter o volume intravascular.</a:t>
            </a:r>
            <a:endParaRPr sz="1308"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Google Shape;90;p19"/>
          <p:cNvSpPr txBox="1">
            <a:spLocks noGrp="1"/>
          </p:cNvSpPr>
          <p:nvPr>
            <p:ph type="title"/>
          </p:nvPr>
        </p:nvSpPr>
        <p:spPr>
          <a:xfrm>
            <a:off x="319088" y="309563"/>
            <a:ext cx="8521700" cy="573087"/>
          </a:xfrm>
        </p:spPr>
        <p:txBody>
          <a:bodyPr/>
          <a:lstStyle/>
          <a:p>
            <a:pPr eaLnBrk="1" fontAlgn="auto" hangingPunct="1">
              <a:buClr>
                <a:schemeClr val="dk1"/>
              </a:buClr>
              <a:buSzPct val="51295"/>
              <a:buFont typeface="Arial"/>
              <a:buNone/>
              <a:defRPr/>
            </a:pPr>
            <a:r>
              <a:rPr lang="pt-BR" sz="2144" dirty="0">
                <a:solidFill>
                  <a:srgbClr val="FF00FF"/>
                </a:solidFill>
                <a:latin typeface="Georgia"/>
                <a:ea typeface="Georgia"/>
                <a:cs typeface="Georgia"/>
                <a:sym typeface="Georgia"/>
              </a:rPr>
              <a:t>Fisiopatologia da sobrecarga de fluidos</a:t>
            </a:r>
            <a:endParaRPr sz="3244" dirty="0">
              <a:solidFill>
                <a:srgbClr val="FF00FF"/>
              </a:solidFill>
              <a:sym typeface="Arial"/>
            </a:endParaRPr>
          </a:p>
        </p:txBody>
      </p:sp>
      <p:sp>
        <p:nvSpPr>
          <p:cNvPr id="91" name="Google Shape;91;p19"/>
          <p:cNvSpPr txBox="1">
            <a:spLocks noGrp="1"/>
          </p:cNvSpPr>
          <p:nvPr>
            <p:ph type="body" idx="1"/>
          </p:nvPr>
        </p:nvSpPr>
        <p:spPr>
          <a:extLst/>
        </p:spPr>
        <p:txBody>
          <a:bodyPr>
            <a:normAutofit fontScale="92500" lnSpcReduction="20000"/>
          </a:bodyPr>
          <a:lstStyle/>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Existem dados limitados sobre o uso de </a:t>
            </a:r>
            <a:r>
              <a:rPr lang="pt-BR" dirty="0" smtClean="0">
                <a:solidFill>
                  <a:srgbClr val="333333"/>
                </a:solidFill>
                <a:highlight>
                  <a:srgbClr val="FCFCFC"/>
                </a:highlight>
                <a:latin typeface="Georgia"/>
                <a:ea typeface="Georgia"/>
                <a:cs typeface="Georgia"/>
                <a:sym typeface="Georgia"/>
              </a:rPr>
              <a:t>PLASMA FRESCO CONGELADO (PFC) </a:t>
            </a:r>
            <a:r>
              <a:rPr lang="pt-BR" dirty="0">
                <a:solidFill>
                  <a:srgbClr val="333333"/>
                </a:solidFill>
                <a:highlight>
                  <a:srgbClr val="FCFCFC"/>
                </a:highlight>
                <a:latin typeface="Georgia"/>
                <a:ea typeface="Georgia"/>
                <a:cs typeface="Georgia"/>
                <a:sym typeface="Georgia"/>
              </a:rPr>
              <a:t>como reposição volêmica em bebês sintomáticos.</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Uma revisão Cochrane avaliou o efeito da expansão profilática precoce do volume com PFC</a:t>
            </a:r>
            <a:r>
              <a:rPr lang="pt-BR" dirty="0" smtClean="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em bebês prematuros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78</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Esta meta-análise revisou 4 ensaios randomizados comparando a infusão de PFC</a:t>
            </a:r>
            <a:r>
              <a:rPr lang="pt-BR" dirty="0" smtClean="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versus controle, independentemente do estado cardiovascular. Nenhuma melhoria na mortalidade (RR 1,05, IC 95% 0,81–1,36, 3 ensaios, </a:t>
            </a:r>
            <a:r>
              <a:rPr lang="pt-BR" i="1" dirty="0">
                <a:solidFill>
                  <a:srgbClr val="333333"/>
                </a:solidFill>
                <a:highlight>
                  <a:srgbClr val="FCFCFC"/>
                </a:highlight>
                <a:latin typeface="Georgia"/>
                <a:ea typeface="Georgia"/>
                <a:cs typeface="Georgia"/>
                <a:sym typeface="Georgia"/>
              </a:rPr>
              <a:t>N</a:t>
            </a:r>
            <a:r>
              <a:rPr lang="pt-BR" dirty="0">
                <a:solidFill>
                  <a:srgbClr val="333333"/>
                </a:solidFill>
                <a:highlight>
                  <a:srgbClr val="FCFCFC"/>
                </a:highlight>
                <a:sym typeface="Arial"/>
              </a:rPr>
              <a:t> </a:t>
            </a:r>
            <a:r>
              <a:rPr lang="pt-BR" dirty="0">
                <a:solidFill>
                  <a:srgbClr val="333333"/>
                </a:solidFill>
                <a:highlight>
                  <a:srgbClr val="FCFCFC"/>
                </a:highlight>
                <a:latin typeface="Georgia"/>
                <a:ea typeface="Georgia"/>
                <a:cs typeface="Georgia"/>
                <a:sym typeface="Georgia"/>
              </a:rPr>
              <a:t>= 654) ou incapacidade grave foi observada, sugerindo que o uso rotineiro de FFP para expansão de volume não é benéfico.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A transfusão de sangue pode ser preferida para manter o volume intravascular em vez de solução salina normal ou albumina a 5% em pacientes sintomáticos com anemia.</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ct val="78571"/>
              <a:buFont typeface="Arial"/>
              <a:buNone/>
              <a:defRPr/>
            </a:pPr>
            <a:r>
              <a:rPr lang="pt-BR" dirty="0">
                <a:solidFill>
                  <a:srgbClr val="333333"/>
                </a:solidFill>
                <a:highlight>
                  <a:srgbClr val="FCFCFC"/>
                </a:highlight>
                <a:latin typeface="Georgia"/>
                <a:ea typeface="Georgia"/>
                <a:cs typeface="Georgia"/>
                <a:sym typeface="Georgia"/>
              </a:rPr>
              <a:t> Um recente estudo randomizado, multicêntrico, duplo-cego, controlado por placebo, com 941 recém-nascidos extremamente prematuros, mostrou que altas doses de eritropoetina (1.000 U/kg) a cada 48 horas, por 6 doses, seguidas de uma dose de manutenção três vezes por semana (400 U/kg) até 32 </a:t>
            </a:r>
            <a:r>
              <a:rPr lang="pt-BR" dirty="0" smtClean="0">
                <a:solidFill>
                  <a:srgbClr val="333333"/>
                </a:solidFill>
                <a:highlight>
                  <a:srgbClr val="FCFCFC"/>
                </a:highlight>
                <a:latin typeface="Georgia"/>
                <a:ea typeface="Georgia"/>
                <a:cs typeface="Georgia"/>
                <a:sym typeface="Georgia"/>
              </a:rPr>
              <a:t>semanas </a:t>
            </a:r>
            <a:r>
              <a:rPr lang="pt-BR" dirty="0">
                <a:solidFill>
                  <a:srgbClr val="333333"/>
                </a:solidFill>
                <a:highlight>
                  <a:srgbClr val="FCFCFC"/>
                </a:highlight>
                <a:latin typeface="Georgia"/>
                <a:ea typeface="Georgia"/>
                <a:cs typeface="Georgia"/>
                <a:sym typeface="Georgia"/>
              </a:rPr>
              <a:t>após a menstruação foi segura e reduziu o número de transfusões de hemácias, embora não tenha melhorado a incidência de morte ou comprometimento grave do desenvolvimento neurológico (RR 1,03; IC 95% 0,81 a 1,32; P = 0,80 </a:t>
            </a:r>
            <a:r>
              <a:rPr lang="pt-BR" i="1" dirty="0">
                <a:solidFill>
                  <a:srgbClr val="333333"/>
                </a:solidFill>
                <a:highlight>
                  <a:srgbClr val="FCFCFC"/>
                </a:highlight>
                <a:latin typeface="Georgia"/>
                <a:ea typeface="Georgia"/>
                <a:cs typeface="Georgia"/>
                <a:sym typeface="Georgia"/>
              </a:rPr>
              <a:t>)</a:t>
            </a:r>
            <a:r>
              <a:rPr lang="pt-BR"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sym typeface="Arial"/>
              </a:rPr>
              <a:t> </a:t>
            </a:r>
            <a:r>
              <a:rPr lang="pt-BR"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79</a:t>
            </a:r>
            <a:r>
              <a:rPr lang="pt-BR" baseline="30000"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 </a:t>
            </a:r>
            <a:endParaRPr lang="pt-BR" dirty="0" smtClean="0">
              <a:solidFill>
                <a:srgbClr val="333333"/>
              </a:solidFill>
              <a:highlight>
                <a:srgbClr val="FCFCFC"/>
              </a:highlight>
              <a:latin typeface="Georgia"/>
              <a:ea typeface="Georgia"/>
              <a:cs typeface="Georgia"/>
              <a:sym typeface="Georgia"/>
            </a:endParaRPr>
          </a:p>
          <a:p>
            <a:pPr marL="0" indent="444500" algn="ctr" eaLnBrk="1" fontAlgn="auto" hangingPunct="1">
              <a:lnSpc>
                <a:spcPct val="115000"/>
              </a:lnSpc>
              <a:buClr>
                <a:schemeClr val="dk1"/>
              </a:buClr>
              <a:buSzPct val="78571"/>
              <a:buFont typeface="Arial"/>
              <a:buNone/>
              <a:defRPr/>
            </a:pPr>
            <a:r>
              <a:rPr lang="pt-BR" b="1" dirty="0" smtClean="0">
                <a:solidFill>
                  <a:srgbClr val="333333"/>
                </a:solidFill>
                <a:highlight>
                  <a:srgbClr val="FCFCFC"/>
                </a:highlight>
                <a:latin typeface="Georgia"/>
                <a:ea typeface="Georgia"/>
                <a:cs typeface="Georgia"/>
                <a:sym typeface="Georgia"/>
              </a:rPr>
              <a:t>Em </a:t>
            </a:r>
            <a:r>
              <a:rPr lang="pt-BR" b="1" dirty="0">
                <a:solidFill>
                  <a:srgbClr val="333333"/>
                </a:solidFill>
                <a:highlight>
                  <a:srgbClr val="FCFCFC"/>
                </a:highlight>
                <a:latin typeface="Georgia"/>
                <a:ea typeface="Georgia"/>
                <a:cs typeface="Georgia"/>
                <a:sym typeface="Georgia"/>
              </a:rPr>
              <a:t>um projeto auxiliar desse estudo, bebês randomizados para receber eritropoietina não tiveram redução na LRA </a:t>
            </a:r>
            <a:r>
              <a:rPr lang="pt-BR" b="1" baseline="30000" dirty="0">
                <a:solidFill>
                  <a:srgbClr val="333333"/>
                </a:solidFill>
                <a:highlight>
                  <a:srgbClr val="FCFCFC"/>
                </a:highlight>
                <a:latin typeface="Georgia"/>
                <a:ea typeface="Georgia"/>
                <a:cs typeface="Georgia"/>
                <a:sym typeface="Georgia"/>
              </a:rPr>
              <a:t>[ </a:t>
            </a:r>
            <a:r>
              <a:rPr lang="pt-BR" b="1"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80</a:t>
            </a:r>
            <a:r>
              <a:rPr lang="pt-BR" b="1" baseline="30000" dirty="0">
                <a:solidFill>
                  <a:srgbClr val="333333"/>
                </a:solidFill>
                <a:highlight>
                  <a:srgbClr val="FCFCFC"/>
                </a:highlight>
                <a:latin typeface="Georgia"/>
                <a:ea typeface="Georgia"/>
                <a:cs typeface="Georgia"/>
                <a:sym typeface="Georgia"/>
              </a:rPr>
              <a:t> ] </a:t>
            </a:r>
            <a:r>
              <a:rPr lang="pt-BR" b="1" dirty="0">
                <a:solidFill>
                  <a:srgbClr val="333333"/>
                </a:solidFill>
                <a:highlight>
                  <a:srgbClr val="FCFCFC"/>
                </a:highlight>
                <a:latin typeface="Georgia"/>
                <a:ea typeface="Georgia"/>
                <a:cs typeface="Georgia"/>
                <a:sym typeface="Georgia"/>
              </a:rPr>
              <a:t>.</a:t>
            </a:r>
            <a:endParaRPr b="1"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Google Shape;96;p20"/>
          <p:cNvSpPr txBox="1">
            <a:spLocks noGrp="1"/>
          </p:cNvSpPr>
          <p:nvPr>
            <p:ph type="title"/>
          </p:nvPr>
        </p:nvSpPr>
        <p:spPr>
          <a:extLst/>
        </p:spPr>
        <p:txBody>
          <a:bodyPr/>
          <a:lstStyle/>
          <a:p>
            <a:pPr algn="just" eaLnBrk="1" fontAlgn="auto" hangingPunct="1">
              <a:lnSpc>
                <a:spcPct val="115000"/>
              </a:lnSpc>
              <a:buClr>
                <a:schemeClr val="dk1"/>
              </a:buClr>
              <a:buFont typeface="Arial"/>
              <a:buNone/>
              <a:defRPr/>
            </a:pPr>
            <a:r>
              <a:rPr lang="pt-BR" sz="1977" b="1" dirty="0">
                <a:solidFill>
                  <a:schemeClr val="dk1"/>
                </a:solidFill>
                <a:highlight>
                  <a:srgbClr val="FCFCFC"/>
                </a:highlight>
                <a:latin typeface="Georgia"/>
                <a:ea typeface="Georgia"/>
                <a:cs typeface="Georgia"/>
                <a:sym typeface="Georgia"/>
              </a:rPr>
              <a:t>Gestão da sobrecarga de fluidos</a:t>
            </a:r>
            <a:endParaRPr sz="1977" b="1" dirty="0">
              <a:solidFill>
                <a:schemeClr val="dk1"/>
              </a:solidFill>
              <a:highlight>
                <a:srgbClr val="FCFCFC"/>
              </a:highlight>
              <a:latin typeface="Georgia"/>
              <a:ea typeface="Georgia"/>
              <a:cs typeface="Georgia"/>
              <a:sym typeface="Georgia"/>
            </a:endParaRPr>
          </a:p>
          <a:p>
            <a:pPr eaLnBrk="1" fontAlgn="auto" hangingPunct="1">
              <a:buClr>
                <a:schemeClr val="dk1"/>
              </a:buClr>
              <a:buSzPct val="64705"/>
              <a:buFont typeface="Arial"/>
              <a:buNone/>
              <a:defRPr/>
            </a:pPr>
            <a:endParaRPr sz="1700" dirty="0">
              <a:solidFill>
                <a:schemeClr val="dk1"/>
              </a:solidFill>
              <a:latin typeface="Georgia"/>
              <a:ea typeface="Georgia"/>
              <a:cs typeface="Georgia"/>
              <a:sym typeface="Georgia"/>
            </a:endParaRPr>
          </a:p>
        </p:txBody>
      </p:sp>
      <p:sp>
        <p:nvSpPr>
          <p:cNvPr id="67586" name="Google Shape;97;p20"/>
          <p:cNvSpPr txBox="1">
            <a:spLocks noGrp="1"/>
          </p:cNvSpPr>
          <p:nvPr>
            <p:ph type="body" idx="1"/>
          </p:nvPr>
        </p:nvSpPr>
        <p:spPr>
          <a:xfrm>
            <a:off x="311150" y="1152525"/>
            <a:ext cx="2509838" cy="3416300"/>
          </a:xfrm>
        </p:spPr>
        <p:txBody>
          <a:bodyPr/>
          <a:lstStyle/>
          <a:p>
            <a:pPr marL="0" indent="0" eaLnBrk="1" hangingPunct="1">
              <a:lnSpc>
                <a:spcPct val="115000"/>
              </a:lnSpc>
              <a:spcBef>
                <a:spcPct val="0"/>
              </a:spcBef>
              <a:spcAft>
                <a:spcPts val="1200"/>
              </a:spcAft>
              <a:buClr>
                <a:srgbClr val="595959"/>
              </a:buClr>
              <a:buFont typeface="Arial" charset="0"/>
              <a:buNone/>
            </a:pPr>
            <a:r>
              <a:rPr lang="pt-BR" altLang="pt-BR" sz="1200" b="1" dirty="0" smtClean="0">
                <a:solidFill>
                  <a:srgbClr val="333333"/>
                </a:solidFill>
                <a:latin typeface="Georgia" pitchFamily="18" charset="0"/>
                <a:cs typeface="Arial" charset="0"/>
                <a:sym typeface="Georgia" pitchFamily="18" charset="0"/>
              </a:rPr>
              <a:t>Tabela 1 Um mnemônico “CAN-UP-LOTS” resumindo práticas potencialmente melhores baseadas em evidências que podem ser usadas na prática clínica para tratar pacientes com sobrecarga de fluidos</a:t>
            </a:r>
            <a:endParaRPr lang="pt-BR" altLang="pt-BR" sz="1800" dirty="0" smtClean="0">
              <a:solidFill>
                <a:srgbClr val="595959"/>
              </a:solidFill>
              <a:latin typeface="Arial" charset="0"/>
              <a:cs typeface="Arial" charset="0"/>
            </a:endParaRPr>
          </a:p>
        </p:txBody>
      </p:sp>
      <p:pic>
        <p:nvPicPr>
          <p:cNvPr id="67587" name="Google Shape;98;p20"/>
          <p:cNvPicPr preferRelativeResize="0">
            <a:picLocks noChangeAspect="1" noChangeArrowheads="1"/>
          </p:cNvPicPr>
          <p:nvPr/>
        </p:nvPicPr>
        <p:blipFill>
          <a:blip r:embed="rId3"/>
          <a:srcRect/>
          <a:stretch>
            <a:fillRect/>
          </a:stretch>
        </p:blipFill>
        <p:spPr bwMode="auto">
          <a:xfrm>
            <a:off x="4535488" y="401638"/>
            <a:ext cx="4678362" cy="4595812"/>
          </a:xfrm>
          <a:prstGeom prst="rect">
            <a:avLst/>
          </a:prstGeom>
          <a:noFill/>
          <a:ln w="9525">
            <a:noFill/>
            <a:miter lim="800000"/>
            <a:headEnd/>
            <a:tailEnd/>
          </a:ln>
        </p:spPr>
      </p:pic>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3" name="Google Shape;103;p21"/>
          <p:cNvSpPr txBox="1">
            <a:spLocks noGrp="1"/>
          </p:cNvSpPr>
          <p:nvPr>
            <p:ph type="title"/>
          </p:nvPr>
        </p:nvSpPr>
        <p:spPr>
          <a:extLst/>
        </p:spPr>
        <p:txBody>
          <a:bodyPr/>
          <a:lstStyle/>
          <a:p>
            <a:pPr algn="just" eaLnBrk="1" fontAlgn="auto" hangingPunct="1">
              <a:lnSpc>
                <a:spcPct val="115000"/>
              </a:lnSpc>
              <a:buClr>
                <a:schemeClr val="dk1"/>
              </a:buClr>
              <a:buSzPct val="62658"/>
              <a:buFont typeface="Arial"/>
              <a:buNone/>
              <a:defRPr/>
            </a:pPr>
            <a:r>
              <a:rPr lang="pt-BR" sz="1755" b="1" dirty="0">
                <a:solidFill>
                  <a:srgbClr val="FF00FF"/>
                </a:solidFill>
                <a:highlight>
                  <a:srgbClr val="FCFCFC"/>
                </a:highlight>
                <a:latin typeface="Georgia"/>
                <a:ea typeface="Georgia"/>
                <a:cs typeface="Georgia"/>
                <a:sym typeface="Georgia"/>
              </a:rPr>
              <a:t>Gestão da sobrecarga de fluidos</a:t>
            </a:r>
            <a:endParaRPr sz="2800" dirty="0">
              <a:solidFill>
                <a:srgbClr val="FF00FF"/>
              </a:solidFill>
              <a:sym typeface="Arial"/>
            </a:endParaRPr>
          </a:p>
        </p:txBody>
      </p:sp>
      <p:sp>
        <p:nvSpPr>
          <p:cNvPr id="104" name="Google Shape;104;p21"/>
          <p:cNvSpPr txBox="1">
            <a:spLocks noGrp="1"/>
          </p:cNvSpPr>
          <p:nvPr>
            <p:ph type="body" idx="1"/>
          </p:nvPr>
        </p:nvSpPr>
        <p:spPr>
          <a:xfrm>
            <a:off x="311700" y="1089050"/>
            <a:ext cx="8520600" cy="3818400"/>
          </a:xfrm>
          <a:extLst/>
        </p:spPr>
        <p:txBody>
          <a:bodyPr>
            <a:noAutofit/>
          </a:bodyPr>
          <a:lstStyle/>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É importante considerar o diagnóstico diferencial e determinar as causas mais prováveis </a:t>
            </a:r>
            <a:r>
              <a:rPr lang="pt-BR" sz="1300" dirty="0">
                <a:solidFill>
                  <a:srgbClr val="333333"/>
                </a:solidFill>
                <a:highlight>
                  <a:srgbClr val="FCFCFC"/>
                </a:highlight>
                <a:sym typeface="Arial"/>
              </a:rPr>
              <a:t>​​</a:t>
            </a:r>
            <a:r>
              <a:rPr lang="pt-BR" sz="1300" dirty="0">
                <a:solidFill>
                  <a:srgbClr val="333333"/>
                </a:solidFill>
                <a:highlight>
                  <a:srgbClr val="FCFCFC"/>
                </a:highlight>
                <a:latin typeface="Georgia"/>
                <a:ea typeface="Georgia"/>
                <a:cs typeface="Georgia"/>
                <a:sym typeface="Georgia"/>
              </a:rPr>
              <a:t>de sobrecarga hídrica, incluindo causas potencialmente reversíveis de oligúria/anúria.</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 A fisiopatologia e as recomendações de tratamento podem diferir para um paciente em risco de desenvolver sobrecarga de fluidos, dependendo da etiologia subjacente.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Bebês com doenças abdominais, como ECN e perfuração intestinal espontânea, correm risco de síndrome compartimental abdominal, que pode se manifestar como sobrecarga de líquidos e oligúria.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Em uma criança com abdômen distendido, a pressão intra abdominal pode ser avaliada pela transdução de um cateter colocado na bexiga.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As causas cardíacas incluem PCA que causa roubo vascular, doença cardíaca congênita e insuficiência cardíaca que pode ser avaliada com ecocardiografia.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A maioria dos casos de anomalias congênitas dos rins e do trato urinário (CAKUT) ou obstrução da saída da bexiga são agora diagnosticados no pré-natal, mas podem ser suspeitados em bebês com baixo débito urinário e sinais de hipoplasia pulmonar ou hipertensão pulmonar após o nascimento.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300" dirty="0">
                <a:solidFill>
                  <a:srgbClr val="333333"/>
                </a:solidFill>
                <a:highlight>
                  <a:srgbClr val="FCFCFC"/>
                </a:highlight>
                <a:latin typeface="Georgia"/>
                <a:ea typeface="Georgia"/>
                <a:cs typeface="Georgia"/>
                <a:sym typeface="Georgia"/>
              </a:rPr>
              <a:t>A hipoalbuminemia pode ser primária ou secundária e pode causar ou piorar a sobrecarga hídrica e a LRA. </a:t>
            </a: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300" dirty="0">
                <a:solidFill>
                  <a:srgbClr val="333333"/>
                </a:solidFill>
                <a:highlight>
                  <a:srgbClr val="FCFCFC"/>
                </a:highlight>
                <a:latin typeface="Georgia"/>
                <a:ea typeface="Georgia"/>
                <a:cs typeface="Georgia"/>
                <a:sym typeface="Georgia"/>
              </a:rPr>
              <a:t>A hiperuricemia é uma causa rara de sobrecarga hídrica e LRA que pode ser tratada com rasburicase.</a:t>
            </a:r>
            <a:endParaRPr sz="13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9" name="Google Shape;109;p22"/>
          <p:cNvSpPr txBox="1">
            <a:spLocks noGrp="1"/>
          </p:cNvSpPr>
          <p:nvPr>
            <p:ph type="title"/>
          </p:nvPr>
        </p:nvSpPr>
        <p:spPr>
          <a:xfrm>
            <a:off x="311700" y="431900"/>
            <a:ext cx="8520600" cy="572700"/>
          </a:xfrm>
          <a:extLst/>
        </p:spPr>
        <p:txBody>
          <a:bodyPr>
            <a:normAutofit fontScale="90000"/>
          </a:bodyPr>
          <a:lstStyle/>
          <a:p>
            <a:pPr algn="just" eaLnBrk="1" fontAlgn="auto" hangingPunct="1">
              <a:lnSpc>
                <a:spcPct val="115000"/>
              </a:lnSpc>
              <a:buClr>
                <a:schemeClr val="dk1"/>
              </a:buClr>
              <a:buSzPct val="47596"/>
              <a:buFont typeface="Arial"/>
              <a:buNone/>
              <a:defRPr/>
            </a:pPr>
            <a:r>
              <a:rPr lang="pt-BR" sz="2311" b="1" dirty="0">
                <a:solidFill>
                  <a:srgbClr val="FF00FF"/>
                </a:solidFill>
                <a:highlight>
                  <a:srgbClr val="FCFCFC"/>
                </a:highlight>
                <a:latin typeface="Georgia"/>
                <a:ea typeface="Georgia"/>
                <a:cs typeface="Georgia"/>
                <a:sym typeface="Georgia"/>
              </a:rPr>
              <a:t>Gestão da sobrecarga de fluidos</a:t>
            </a:r>
            <a:endParaRPr sz="3355" dirty="0">
              <a:solidFill>
                <a:srgbClr val="FF00FF"/>
              </a:solidFill>
              <a:sym typeface="Arial"/>
            </a:endParaRPr>
          </a:p>
        </p:txBody>
      </p:sp>
      <p:pic>
        <p:nvPicPr>
          <p:cNvPr id="71682" name="Google Shape;110;p22"/>
          <p:cNvPicPr preferRelativeResize="0">
            <a:picLocks noChangeAspect="1" noChangeArrowheads="1"/>
          </p:cNvPicPr>
          <p:nvPr/>
        </p:nvPicPr>
        <p:blipFill>
          <a:blip r:embed="rId3"/>
          <a:srcRect/>
          <a:stretch>
            <a:fillRect/>
          </a:stretch>
        </p:blipFill>
        <p:spPr bwMode="auto">
          <a:xfrm>
            <a:off x="1881188" y="1152525"/>
            <a:ext cx="5711825" cy="3348038"/>
          </a:xfrm>
          <a:prstGeom prst="rect">
            <a:avLst/>
          </a:prstGeom>
          <a:noFill/>
          <a:ln w="9525">
            <a:noFill/>
            <a:miter lim="800000"/>
            <a:headEnd/>
            <a:tailEnd/>
          </a:ln>
        </p:spPr>
      </p:pic>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 name="Google Shape;115;p23"/>
          <p:cNvSpPr txBox="1">
            <a:spLocks noGrp="1"/>
          </p:cNvSpPr>
          <p:nvPr>
            <p:ph type="title"/>
          </p:nvPr>
        </p:nvSpPr>
        <p:spPr>
          <a:extLst/>
        </p:spPr>
        <p:txBody>
          <a:bodyPr/>
          <a:lstStyle/>
          <a:p>
            <a:pPr algn="just" eaLnBrk="1" fontAlgn="auto" hangingPunct="1">
              <a:lnSpc>
                <a:spcPct val="115000"/>
              </a:lnSpc>
              <a:buClr>
                <a:schemeClr val="dk1"/>
              </a:buClr>
              <a:buSzPts val="990"/>
              <a:buFont typeface="Arial"/>
              <a:buNone/>
              <a:defRPr/>
            </a:pPr>
            <a:r>
              <a:rPr lang="pt-BR" sz="2080" b="1" dirty="0">
                <a:solidFill>
                  <a:srgbClr val="FF00FF"/>
                </a:solidFill>
                <a:highlight>
                  <a:srgbClr val="FCFCFC"/>
                </a:highlight>
                <a:latin typeface="Georgia"/>
                <a:ea typeface="Georgia"/>
                <a:cs typeface="Georgia"/>
                <a:sym typeface="Georgia"/>
              </a:rPr>
              <a:t>Gestão da sobrecarga de fluidos</a:t>
            </a:r>
            <a:endParaRPr sz="3020" dirty="0">
              <a:solidFill>
                <a:srgbClr val="FF00FF"/>
              </a:solidFill>
              <a:sym typeface="Arial"/>
            </a:endParaRPr>
          </a:p>
        </p:txBody>
      </p:sp>
      <p:sp>
        <p:nvSpPr>
          <p:cNvPr id="116" name="Google Shape;116;p23"/>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A Tabela </a:t>
            </a:r>
            <a:r>
              <a:rPr lang="pt-BR" sz="1500" u="sng" dirty="0">
                <a:solidFill>
                  <a:srgbClr val="004B83"/>
                </a:solidFill>
                <a:highlight>
                  <a:srgbClr val="FCFCFC"/>
                </a:highlight>
                <a:latin typeface="Georgia"/>
                <a:ea typeface="Georgia"/>
                <a:cs typeface="Georgia"/>
                <a:sym typeface="Georgia"/>
                <a:hlinkClick r:id="rId3">
                  <a:extLst>
                    <a:ext uri="{A12FA001-AC4F-418D-AE19-62706E023703}"/>
                  </a:extLst>
                </a:hlinkClick>
              </a:rPr>
              <a:t>3</a:t>
            </a:r>
            <a:r>
              <a:rPr lang="pt-BR" sz="1500" dirty="0">
                <a:solidFill>
                  <a:srgbClr val="333333"/>
                </a:solidFill>
                <a:highlight>
                  <a:srgbClr val="FCFCFC"/>
                </a:highlight>
                <a:latin typeface="Georgia"/>
                <a:ea typeface="Georgia"/>
                <a:cs typeface="Georgia"/>
                <a:sym typeface="Georgia"/>
              </a:rPr>
              <a:t> descreve vários cenários diferentes para pacientes em risco. A fisiopatologia subjacente de cada um pode diferir uma da outra, mas, em última análise, todas resultam no acúmulo de líquido extravascular e na progressão da sobrecarga cumulativa de líquidos.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500" dirty="0">
                <a:solidFill>
                  <a:srgbClr val="333333"/>
                </a:solidFill>
                <a:highlight>
                  <a:srgbClr val="FCFCFC"/>
                </a:highlight>
                <a:latin typeface="Georgia"/>
                <a:ea typeface="Georgia"/>
                <a:cs typeface="Georgia"/>
                <a:sym typeface="Georgia"/>
              </a:rPr>
              <a:t>É importante ressaltar que existem cenários clínicos que não podem ser classificados em um determinado cenário. Por exemplo, uma criança com ECN pode desenvolver sepse e uma resposta inflamatória sistêmica resultando em hipotensão, insuficiência renal oligúrica, síndrome de extravasamento capilar, baixa pressão oncótica ou hipoalbuminemia e, finalmente, insuficiência cardíaca, dependendo da gravidade da doença.</a:t>
            </a:r>
            <a:endParaRPr sz="15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 name="Google Shape;121;p24"/>
          <p:cNvSpPr txBox="1">
            <a:spLocks noGrp="1"/>
          </p:cNvSpPr>
          <p:nvPr>
            <p:ph type="title"/>
          </p:nvPr>
        </p:nvSpPr>
        <p:spPr>
          <a:extLst/>
        </p:spPr>
        <p:txBody>
          <a:bodyPr>
            <a:normAutofit fontScale="90000"/>
          </a:bodyPr>
          <a:lstStyle/>
          <a:p>
            <a:pPr algn="just" eaLnBrk="1" fontAlgn="auto" hangingPunct="1">
              <a:lnSpc>
                <a:spcPct val="115000"/>
              </a:lnSpc>
              <a:buClr>
                <a:schemeClr val="dk1"/>
              </a:buClr>
              <a:buSzPct val="47596"/>
              <a:buFont typeface="Arial"/>
              <a:buNone/>
              <a:defRPr/>
            </a:pPr>
            <a:r>
              <a:rPr lang="pt-BR" sz="2311" b="1" dirty="0">
                <a:solidFill>
                  <a:srgbClr val="FF00FF"/>
                </a:solidFill>
                <a:highlight>
                  <a:srgbClr val="FCFCFC"/>
                </a:highlight>
                <a:latin typeface="Georgia"/>
                <a:ea typeface="Georgia"/>
                <a:cs typeface="Georgia"/>
                <a:sym typeface="Georgia"/>
              </a:rPr>
              <a:t>Gestão da sobrecarga de fluidos</a:t>
            </a:r>
            <a:endParaRPr sz="3355" dirty="0">
              <a:solidFill>
                <a:srgbClr val="FF00FF"/>
              </a:solidFill>
              <a:sym typeface="Arial"/>
            </a:endParaRPr>
          </a:p>
        </p:txBody>
      </p:sp>
      <p:sp>
        <p:nvSpPr>
          <p:cNvPr id="75778" name="Google Shape;122;p24"/>
          <p:cNvSpPr txBox="1">
            <a:spLocks noGrp="1"/>
          </p:cNvSpPr>
          <p:nvPr>
            <p:ph type="body" idx="1"/>
          </p:nvPr>
        </p:nvSpPr>
        <p:spPr>
          <a:xfrm>
            <a:off x="311150" y="1152525"/>
            <a:ext cx="8521700" cy="3416300"/>
          </a:xfrm>
        </p:spPr>
        <p:txBody>
          <a:bodyPr/>
          <a:lstStyle/>
          <a:p>
            <a:pPr marL="0" indent="0" eaLnBrk="1" hangingPunct="1">
              <a:lnSpc>
                <a:spcPct val="115000"/>
              </a:lnSpc>
              <a:spcBef>
                <a:spcPct val="0"/>
              </a:spcBef>
              <a:spcAft>
                <a:spcPts val="1200"/>
              </a:spcAft>
              <a:buClr>
                <a:srgbClr val="595959"/>
              </a:buClr>
              <a:buFont typeface="Arial" charset="0"/>
              <a:buNone/>
            </a:pPr>
            <a:r>
              <a:rPr lang="pt-BR" altLang="pt-BR" sz="1200" b="1" dirty="0" smtClean="0">
                <a:solidFill>
                  <a:srgbClr val="0000FF"/>
                </a:solidFill>
                <a:latin typeface="Georgia" pitchFamily="18" charset="0"/>
                <a:cs typeface="Arial" charset="0"/>
                <a:sym typeface="Georgia" pitchFamily="18" charset="0"/>
              </a:rPr>
              <a:t>Tabela 3 Cenários clínicos em que um paciente apresenta alto risco de sobrecarga hídrica. A tabela descreve cada razão fisiopatológica diferente para sobrecarga de fluidos que deve ser considerada ao desenvolver um plano de tratamento</a:t>
            </a:r>
            <a:endParaRPr lang="pt-BR" altLang="pt-BR" sz="1800" dirty="0" smtClean="0">
              <a:solidFill>
                <a:srgbClr val="595959"/>
              </a:solidFill>
              <a:latin typeface="Arial" charset="0"/>
              <a:cs typeface="Arial" charset="0"/>
            </a:endParaRPr>
          </a:p>
        </p:txBody>
      </p:sp>
      <p:pic>
        <p:nvPicPr>
          <p:cNvPr id="75779" name="Google Shape;123;p24"/>
          <p:cNvPicPr preferRelativeResize="0">
            <a:picLocks noChangeAspect="1" noChangeArrowheads="1"/>
          </p:cNvPicPr>
          <p:nvPr/>
        </p:nvPicPr>
        <p:blipFill>
          <a:blip r:embed="rId3"/>
          <a:srcRect/>
          <a:stretch>
            <a:fillRect/>
          </a:stretch>
        </p:blipFill>
        <p:spPr bwMode="auto">
          <a:xfrm>
            <a:off x="571500" y="2097088"/>
            <a:ext cx="7605713" cy="2314575"/>
          </a:xfrm>
          <a:prstGeom prst="rect">
            <a:avLst/>
          </a:prstGeom>
          <a:noFill/>
          <a:ln w="9525">
            <a:noFill/>
            <a:miter lim="800000"/>
            <a:headEnd/>
            <a:tailEnd/>
          </a:ln>
        </p:spPr>
      </p:pic>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 name="Google Shape;128;p25"/>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Font typeface="Arial"/>
              <a:buNone/>
              <a:defRPr/>
            </a:pPr>
            <a:r>
              <a:rPr lang="pt-BR" sz="2577" dirty="0">
                <a:solidFill>
                  <a:srgbClr val="FF00FF"/>
                </a:solidFill>
                <a:sym typeface="Arial"/>
              </a:rPr>
              <a:t>Definir e alcançar metas de equilíbrio de fluídos</a:t>
            </a:r>
            <a:endParaRPr sz="2577" dirty="0">
              <a:solidFill>
                <a:srgbClr val="FF00FF"/>
              </a:solidFill>
              <a:sym typeface="Arial"/>
            </a:endParaRPr>
          </a:p>
        </p:txBody>
      </p:sp>
      <p:sp>
        <p:nvSpPr>
          <p:cNvPr id="77826" name="Google Shape;129;p25"/>
          <p:cNvSpPr txBox="1">
            <a:spLocks noGrp="1"/>
          </p:cNvSpPr>
          <p:nvPr>
            <p:ph type="body" idx="1"/>
          </p:nvPr>
        </p:nvSpPr>
        <p:spPr>
          <a:xfrm>
            <a:off x="311150" y="1152525"/>
            <a:ext cx="8521700" cy="3416300"/>
          </a:xfrm>
        </p:spPr>
        <p:txBody>
          <a:bodyPr/>
          <a:lstStyle/>
          <a:p>
            <a:pPr marL="0" indent="457200" eaLnBrk="1" hangingPunct="1">
              <a:lnSpc>
                <a:spcPct val="115000"/>
              </a:lnSpc>
              <a:spcBef>
                <a:spcPct val="0"/>
              </a:spcBef>
              <a:spcAft>
                <a:spcPct val="0"/>
              </a:spcAft>
              <a:buClr>
                <a:srgbClr val="595959"/>
              </a:buClr>
              <a:buFont typeface="Arial" charset="0"/>
              <a:buNone/>
            </a:pPr>
            <a:r>
              <a:rPr lang="pt-BR" altLang="pt-BR" sz="1500" dirty="0" smtClean="0">
                <a:solidFill>
                  <a:srgbClr val="333333"/>
                </a:solidFill>
                <a:latin typeface="Georgia" pitchFamily="18" charset="0"/>
                <a:cs typeface="Arial" charset="0"/>
                <a:sym typeface="Georgia" pitchFamily="18" charset="0"/>
              </a:rPr>
              <a:t>Um paciente corre o risco de desenvolver sobrecarga de fluidos quando seu equilíbrio de fluidos não está mais em homeostase. Isso pode ser devido ao aumento da ingestão ou à diminuição da produção ou a uma combinação de ambos.</a:t>
            </a:r>
          </a:p>
          <a:p>
            <a:pPr marL="0" indent="457200" eaLnBrk="1" hangingPunct="1">
              <a:lnSpc>
                <a:spcPct val="115000"/>
              </a:lnSpc>
              <a:spcBef>
                <a:spcPts val="1200"/>
              </a:spcBef>
              <a:spcAft>
                <a:spcPct val="0"/>
              </a:spcAft>
              <a:buClr>
                <a:srgbClr val="595959"/>
              </a:buClr>
              <a:buFont typeface="Arial" charset="0"/>
              <a:buNone/>
            </a:pPr>
            <a:r>
              <a:rPr lang="pt-BR" altLang="pt-BR" sz="1500" dirty="0" smtClean="0">
                <a:solidFill>
                  <a:srgbClr val="333333"/>
                </a:solidFill>
                <a:latin typeface="Georgia" pitchFamily="18" charset="0"/>
                <a:cs typeface="Arial" charset="0"/>
                <a:sym typeface="Georgia" pitchFamily="18" charset="0"/>
              </a:rPr>
              <a:t> As principais maneiras de atingir um balanço líquido negativo de líquidos são através da ingestão limitada de líquidos e/ou aumentando a remoção de líquidos. </a:t>
            </a:r>
          </a:p>
          <a:p>
            <a:pPr marL="0" indent="457200" eaLnBrk="1" hangingPunct="1">
              <a:lnSpc>
                <a:spcPct val="115000"/>
              </a:lnSpc>
              <a:spcBef>
                <a:spcPts val="1200"/>
              </a:spcBef>
              <a:spcAft>
                <a:spcPts val="1200"/>
              </a:spcAft>
              <a:buClr>
                <a:srgbClr val="595959"/>
              </a:buClr>
              <a:buFont typeface="Arial" charset="0"/>
              <a:buNone/>
            </a:pPr>
            <a:r>
              <a:rPr lang="pt-BR" altLang="pt-BR" sz="1500" b="1" dirty="0" smtClean="0">
                <a:solidFill>
                  <a:srgbClr val="0033CC"/>
                </a:solidFill>
                <a:latin typeface="Georgia" pitchFamily="18" charset="0"/>
                <a:cs typeface="Arial" charset="0"/>
                <a:sym typeface="Georgia" pitchFamily="18" charset="0"/>
              </a:rPr>
              <a:t>A prevenção pode ser o melhor tratamento para a sobrecarga de líquidos. A prevenção da progressão da sobrecarga de fluidos pode ser alcançada com vigilância, fornecimento consciente de fluidos, garantindo que todos os fluidos (incluindo nutrição parenteral) sejam concentrados e monitoramento diário do equilíbrio hídrico cumulativo em relação aos parâmetros clínicos.</a:t>
            </a:r>
            <a:endParaRPr lang="pt-BR" altLang="pt-BR" sz="2100" b="1" dirty="0" smtClean="0">
              <a:solidFill>
                <a:srgbClr val="0033CC"/>
              </a:solidFill>
              <a:latin typeface="Arial" charset="0"/>
              <a:cs typeface="Arial" charset="0"/>
            </a:endParaRPr>
          </a:p>
        </p:txBody>
      </p:sp>
    </p:spTree>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4" name="Google Shape;134;p26"/>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SzPct val="42672"/>
              <a:buFont typeface="Arial"/>
              <a:buNone/>
              <a:defRPr/>
            </a:pPr>
            <a:r>
              <a:rPr lang="pt-BR" sz="2577" dirty="0">
                <a:solidFill>
                  <a:srgbClr val="FF00FF"/>
                </a:solidFill>
                <a:sym typeface="Arial"/>
              </a:rPr>
              <a:t>Definir e alcançar metas de equilíbrio de fluídos</a:t>
            </a:r>
            <a:endParaRPr sz="2800" dirty="0">
              <a:solidFill>
                <a:srgbClr val="FF00FF"/>
              </a:solidFill>
              <a:sym typeface="Arial"/>
            </a:endParaRPr>
          </a:p>
        </p:txBody>
      </p:sp>
      <p:sp>
        <p:nvSpPr>
          <p:cNvPr id="135" name="Google Shape;135;p26"/>
          <p:cNvSpPr txBox="1">
            <a:spLocks noGrp="1"/>
          </p:cNvSpPr>
          <p:nvPr>
            <p:ph type="body" idx="1"/>
          </p:nvPr>
        </p:nvSpPr>
        <p:spPr>
          <a:xfrm>
            <a:off x="311700" y="1152475"/>
            <a:ext cx="8520600" cy="3728700"/>
          </a:xfrm>
          <a:extLst/>
        </p:spPr>
        <p:txBody>
          <a:bodyPr/>
          <a:lstStyle/>
          <a:p>
            <a:pPr marL="0" indent="0" eaLnBrk="1" fontAlgn="auto" hangingPunct="1">
              <a:lnSpc>
                <a:spcPct val="115000"/>
              </a:lnSpc>
              <a:buClr>
                <a:schemeClr val="dk2"/>
              </a:buClr>
              <a:buFont typeface="Arial"/>
              <a:buNone/>
              <a:defRPr/>
            </a:pPr>
            <a:r>
              <a:rPr lang="pt-BR" sz="1200" b="1" dirty="0">
                <a:solidFill>
                  <a:srgbClr val="0033CC"/>
                </a:solidFill>
                <a:latin typeface="Georgia"/>
                <a:ea typeface="Georgia"/>
                <a:cs typeface="Georgia"/>
                <a:sym typeface="Georgia"/>
              </a:rPr>
              <a:t>Em pacientes com risco de sobrecarga hídrica, o médico deve considerar o seguinte:</a:t>
            </a:r>
            <a:endParaRPr sz="1200" b="1" dirty="0">
              <a:solidFill>
                <a:srgbClr val="0033CC"/>
              </a:solidFill>
              <a:latin typeface="Georgia"/>
              <a:ea typeface="Georgia"/>
              <a:cs typeface="Georgia"/>
              <a:sym typeface="Georgia"/>
            </a:endParaRPr>
          </a:p>
          <a:p>
            <a:pPr indent="-304800" eaLnBrk="1" fontAlgn="auto" hangingPunct="1">
              <a:lnSpc>
                <a:spcPct val="115000"/>
              </a:lnSpc>
              <a:spcBef>
                <a:spcPts val="1200"/>
              </a:spcBef>
              <a:buClr>
                <a:srgbClr val="333333"/>
              </a:buClr>
              <a:buSzPts val="1200"/>
              <a:buFont typeface="Georgia"/>
              <a:buAutoNum type="arabicPeriod"/>
              <a:defRPr/>
            </a:pPr>
            <a:r>
              <a:rPr lang="pt-BR" sz="1200" dirty="0">
                <a:solidFill>
                  <a:srgbClr val="333333"/>
                </a:solidFill>
                <a:latin typeface="Georgia"/>
                <a:ea typeface="Georgia"/>
                <a:cs typeface="Georgia"/>
                <a:sym typeface="Georgia"/>
              </a:rPr>
              <a:t>Calcule e monitore as tendências no balanço hídrico cumulativo (isto é, peso atual – peso seco / peso seco × 100) ao longo do tempo.</a:t>
            </a:r>
            <a:endParaRPr sz="1200" dirty="0">
              <a:solidFill>
                <a:srgbClr val="333333"/>
              </a:solidFill>
              <a:latin typeface="Georgia"/>
              <a:ea typeface="Georgia"/>
              <a:cs typeface="Georgia"/>
              <a:sym typeface="Georgia"/>
            </a:endParaRPr>
          </a:p>
          <a:p>
            <a:pPr indent="-311150" algn="just" eaLnBrk="1" fontAlgn="auto" hangingPunct="1">
              <a:lnSpc>
                <a:spcPct val="115000"/>
              </a:lnSpc>
              <a:buClr>
                <a:srgbClr val="333333"/>
              </a:buClr>
              <a:buSzPts val="1300"/>
              <a:buFont typeface="Georgia"/>
              <a:buAutoNum type="arabicPeriod"/>
              <a:defRPr/>
            </a:pPr>
            <a:r>
              <a:rPr lang="pt-BR" sz="1200" dirty="0">
                <a:solidFill>
                  <a:srgbClr val="333333"/>
                </a:solidFill>
                <a:highlight>
                  <a:srgbClr val="FCFCFC"/>
                </a:highlight>
                <a:latin typeface="Georgia"/>
                <a:ea typeface="Georgia"/>
                <a:cs typeface="Georgia"/>
                <a:sym typeface="Georgia"/>
              </a:rPr>
              <a:t>O estado do volume intravascular deve ser avaliado por exame físico, incluindo avaliação da perfusão e tendências dos sinais vitais, bem como por investigações de eletrólitos, BUN, creatinina, albumina sérica e exames de imagem.</a:t>
            </a:r>
            <a:endParaRPr sz="1200" dirty="0">
              <a:solidFill>
                <a:srgbClr val="333333"/>
              </a:solidFill>
              <a:highlight>
                <a:srgbClr val="FCFCFC"/>
              </a:highlight>
              <a:latin typeface="Georgia"/>
              <a:ea typeface="Georgia"/>
              <a:cs typeface="Georgia"/>
              <a:sym typeface="Georgia"/>
            </a:endParaRPr>
          </a:p>
          <a:p>
            <a:pPr indent="-311150" algn="just" eaLnBrk="1" fontAlgn="auto" hangingPunct="1">
              <a:lnSpc>
                <a:spcPct val="115000"/>
              </a:lnSpc>
              <a:buClr>
                <a:srgbClr val="333333"/>
              </a:buClr>
              <a:buSzPts val="1300"/>
              <a:buFont typeface="Georgia"/>
              <a:buAutoNum type="arabicPeriod"/>
              <a:defRPr/>
            </a:pPr>
            <a:r>
              <a:rPr lang="pt-BR" sz="1200" dirty="0">
                <a:solidFill>
                  <a:srgbClr val="333333"/>
                </a:solidFill>
                <a:highlight>
                  <a:srgbClr val="FCFCFC"/>
                </a:highlight>
                <a:latin typeface="Georgia"/>
                <a:ea typeface="Georgia"/>
                <a:cs typeface="Georgia"/>
                <a:sym typeface="Georgia"/>
              </a:rPr>
              <a:t>Desenvolva metas de equilíbrio de fluidos com base no status do volume intravascular. Reavalie frequentemente para garantir que a meta esteja sendo alcançada.</a:t>
            </a:r>
            <a:endParaRPr sz="1200" dirty="0">
              <a:solidFill>
                <a:srgbClr val="333333"/>
              </a:solidFill>
              <a:highlight>
                <a:srgbClr val="FCFCFC"/>
              </a:highlight>
              <a:latin typeface="Georgia"/>
              <a:ea typeface="Georgia"/>
              <a:cs typeface="Georgia"/>
              <a:sym typeface="Georgia"/>
            </a:endParaRPr>
          </a:p>
          <a:p>
            <a:pPr indent="-311150" algn="just" eaLnBrk="1" fontAlgn="auto" hangingPunct="1">
              <a:lnSpc>
                <a:spcPct val="115000"/>
              </a:lnSpc>
              <a:buClr>
                <a:srgbClr val="333333"/>
              </a:buClr>
              <a:buSzPts val="1300"/>
              <a:buFont typeface="Georgia"/>
              <a:buAutoNum type="arabicPeriod"/>
              <a:defRPr/>
            </a:pPr>
            <a:r>
              <a:rPr lang="pt-BR" sz="1200" dirty="0">
                <a:solidFill>
                  <a:srgbClr val="333333"/>
                </a:solidFill>
                <a:highlight>
                  <a:srgbClr val="FCFCFC"/>
                </a:highlight>
                <a:latin typeface="Georgia"/>
                <a:ea typeface="Georgia"/>
                <a:cs typeface="Georgia"/>
                <a:sym typeface="Georgia"/>
              </a:rPr>
              <a:t>Avalie todas as formas de fornecimento de líquidos e elimine ou concentre todos os líquidos (incluindo nutrição) para atingir a menor ingestão possível de líquidos.</a:t>
            </a:r>
            <a:endParaRPr sz="1200" dirty="0">
              <a:solidFill>
                <a:srgbClr val="333333"/>
              </a:solidFill>
              <a:highlight>
                <a:srgbClr val="FCFCFC"/>
              </a:highlight>
              <a:latin typeface="Georgia"/>
              <a:ea typeface="Georgia"/>
              <a:cs typeface="Georgia"/>
              <a:sym typeface="Georgia"/>
            </a:endParaRPr>
          </a:p>
          <a:p>
            <a:pPr indent="-311150" algn="just" eaLnBrk="1" fontAlgn="auto" hangingPunct="1">
              <a:lnSpc>
                <a:spcPct val="115000"/>
              </a:lnSpc>
              <a:buClr>
                <a:srgbClr val="333333"/>
              </a:buClr>
              <a:buSzPts val="1300"/>
              <a:buFont typeface="Georgia"/>
              <a:buAutoNum type="arabicPeriod"/>
              <a:defRPr/>
            </a:pPr>
            <a:r>
              <a:rPr lang="pt-BR" sz="1200" dirty="0">
                <a:solidFill>
                  <a:srgbClr val="333333"/>
                </a:solidFill>
                <a:highlight>
                  <a:srgbClr val="FCFCFC"/>
                </a:highlight>
                <a:latin typeface="Georgia"/>
                <a:ea typeface="Georgia"/>
                <a:cs typeface="Georgia"/>
                <a:sym typeface="Georgia"/>
              </a:rPr>
              <a:t>Avalie e trate causas reversíveis de oligúria/anúria conforme demonstrado na Tabela </a:t>
            </a:r>
            <a:r>
              <a:rPr lang="pt-BR" sz="1200" u="sng" dirty="0">
                <a:solidFill>
                  <a:srgbClr val="004B83"/>
                </a:solidFill>
                <a:highlight>
                  <a:srgbClr val="FCFCFC"/>
                </a:highlight>
                <a:latin typeface="Georgia"/>
                <a:ea typeface="Georgia"/>
                <a:cs typeface="Georgia"/>
                <a:sym typeface="Georgia"/>
                <a:hlinkClick r:id="rId3">
                  <a:extLst>
                    <a:ext uri="{A12FA001-AC4F-418D-AE19-62706E023703}"/>
                  </a:extLst>
                </a:hlinkClick>
              </a:rPr>
              <a:t>2</a:t>
            </a:r>
            <a:r>
              <a:rPr lang="pt-BR" sz="1200" dirty="0">
                <a:solidFill>
                  <a:srgbClr val="333333"/>
                </a:solidFill>
                <a:highlight>
                  <a:srgbClr val="FCFCFC"/>
                </a:highlight>
                <a:latin typeface="Georgia"/>
                <a:ea typeface="Georgia"/>
                <a:cs typeface="Georgia"/>
                <a:sym typeface="Georgia"/>
              </a:rPr>
              <a:t> . Diferentes tratamentos devem ser aplicados a cada processo de doença separado.</a:t>
            </a:r>
            <a:endParaRPr sz="1200" dirty="0">
              <a:solidFill>
                <a:srgbClr val="333333"/>
              </a:solidFill>
              <a:highlight>
                <a:srgbClr val="FCFCFC"/>
              </a:highlight>
              <a:latin typeface="Georgia"/>
              <a:ea typeface="Georgia"/>
              <a:cs typeface="Georgia"/>
              <a:sym typeface="Georgia"/>
            </a:endParaRPr>
          </a:p>
          <a:p>
            <a:pPr indent="-304800" algn="just" eaLnBrk="1" fontAlgn="auto" hangingPunct="1">
              <a:lnSpc>
                <a:spcPct val="115000"/>
              </a:lnSpc>
              <a:buClr>
                <a:srgbClr val="333333"/>
              </a:buClr>
              <a:buSzPts val="1200"/>
              <a:buFont typeface="Georgia"/>
              <a:buAutoNum type="arabicPeriod"/>
              <a:defRPr/>
            </a:pPr>
            <a:r>
              <a:rPr lang="pt-BR" sz="1200" dirty="0">
                <a:solidFill>
                  <a:srgbClr val="333333"/>
                </a:solidFill>
                <a:latin typeface="Georgia"/>
                <a:ea typeface="Georgia"/>
                <a:cs typeface="Georgia"/>
                <a:sym typeface="Georgia"/>
              </a:rPr>
              <a:t>A remoção aprimorada de líquidos, melhorando a produção de urina, pode ser alcançada otimizando a perfusão renal, diuréticos ou ambos. A avaliação do volume intravascular e da perfusão renal ajudará a determinar os objetivos terapêuticos. É imperativo manter a perfusão renal adequada através da melhoria do débito cardíaco e da pressão arterial. </a:t>
            </a:r>
            <a:endParaRPr sz="1200" dirty="0">
              <a:solidFill>
                <a:srgbClr val="333333"/>
              </a:solidFill>
              <a:highlight>
                <a:srgbClr val="FCFCFC"/>
              </a:highlight>
              <a:latin typeface="Georgia"/>
              <a:ea typeface="Georgia"/>
              <a:cs typeface="Georgia"/>
              <a:sym typeface="Georgia"/>
            </a:endParaRPr>
          </a:p>
          <a:p>
            <a:pPr indent="0" eaLnBrk="1" fontAlgn="auto" hangingPunct="1">
              <a:lnSpc>
                <a:spcPct val="115000"/>
              </a:lnSpc>
              <a:spcAft>
                <a:spcPts val="1200"/>
              </a:spcAft>
              <a:buClr>
                <a:schemeClr val="dk2"/>
              </a:buClr>
              <a:buFont typeface="Arial"/>
              <a:buNone/>
              <a:defRPr/>
            </a:pPr>
            <a:endParaRPr sz="1200" dirty="0">
              <a:solidFill>
                <a:srgbClr val="333333"/>
              </a:solidFill>
              <a:latin typeface="Georgia"/>
              <a:ea typeface="Georgia"/>
              <a:cs typeface="Georgia"/>
              <a:sym typeface="Georgia"/>
            </a:endParaRPr>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0" name="Google Shape;140;p27"/>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SzPct val="42672"/>
              <a:buFont typeface="Arial"/>
              <a:buNone/>
              <a:defRPr/>
            </a:pPr>
            <a:r>
              <a:rPr lang="pt-BR" sz="2577" dirty="0">
                <a:solidFill>
                  <a:srgbClr val="FF00FF"/>
                </a:solidFill>
                <a:sym typeface="Arial"/>
              </a:rPr>
              <a:t>Definir e alcançar metas de equilíbrio de fluídos</a:t>
            </a:r>
            <a:endParaRPr sz="2800" dirty="0">
              <a:solidFill>
                <a:srgbClr val="FF00FF"/>
              </a:solidFill>
              <a:sym typeface="Arial"/>
            </a:endParaRPr>
          </a:p>
        </p:txBody>
      </p:sp>
      <p:sp>
        <p:nvSpPr>
          <p:cNvPr id="141" name="Google Shape;141;p27"/>
          <p:cNvSpPr txBox="1">
            <a:spLocks noGrp="1"/>
          </p:cNvSpPr>
          <p:nvPr>
            <p:ph type="body" idx="1"/>
          </p:nvPr>
        </p:nvSpPr>
        <p:spPr>
          <a:extLst/>
        </p:spPr>
        <p:txBody>
          <a:bodyPr>
            <a:noAutofit/>
          </a:bodyPr>
          <a:lstStyle/>
          <a:p>
            <a:pPr marL="0" indent="444500" algn="just" eaLnBrk="1" fontAlgn="auto" hangingPunct="1">
              <a:lnSpc>
                <a:spcPct val="95000"/>
              </a:lnSpc>
              <a:buClr>
                <a:schemeClr val="dk2"/>
              </a:buClr>
              <a:buFont typeface="Arial"/>
              <a:buNone/>
              <a:defRPr/>
            </a:pPr>
            <a:r>
              <a:rPr lang="pt-BR" sz="1500" dirty="0">
                <a:solidFill>
                  <a:srgbClr val="0033CC"/>
                </a:solidFill>
                <a:highlight>
                  <a:srgbClr val="FCFCFC"/>
                </a:highlight>
                <a:latin typeface="Georgia"/>
                <a:ea typeface="Georgia"/>
                <a:cs typeface="Georgia"/>
                <a:sym typeface="Georgia"/>
              </a:rPr>
              <a:t>Nossa prática típica inclui o tratamento de hipoalbuminemia moderada (&lt; 2,5 mg/dL) com 1 g/kg de albumina a 20% ou 2 g/kg de albumina a 20% durante 4 horas para tratar hipoalbuminemia grave persistente (&lt; 2,0 mg/dL). </a:t>
            </a:r>
            <a:endParaRPr sz="1500" dirty="0">
              <a:solidFill>
                <a:srgbClr val="0033CC"/>
              </a:solidFill>
              <a:highlight>
                <a:srgbClr val="FCFCFC"/>
              </a:highlight>
              <a:latin typeface="Georgia"/>
              <a:ea typeface="Georgia"/>
              <a:cs typeface="Georgia"/>
              <a:sym typeface="Georgia"/>
            </a:endParaRPr>
          </a:p>
          <a:p>
            <a:pPr marL="0" indent="444500" algn="just" eaLnBrk="1" fontAlgn="auto" hangingPunct="1">
              <a:lnSpc>
                <a:spcPct val="9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Outros hemoderivados podem ser administrados criteriosamente com base em circunstâncias clínicas individuais, como anemia, coagulopatia, trombocitopenia ou hipogamaglobulinemia. Uma vez alcançado o volume intravascular ideal e a perfusão renal otimizada, o objetivo do manejo do equilíbrio hídrico deve ser o de limitar a sobrecarga hídrica até que a remoção do líquido seja possível.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95000"/>
              </a:lnSpc>
              <a:buClr>
                <a:schemeClr val="dk2"/>
              </a:buClr>
              <a:buFont typeface="Arial"/>
              <a:buNone/>
              <a:defRPr/>
            </a:pPr>
            <a:endParaRPr sz="13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95000"/>
              </a:lnSpc>
              <a:buClr>
                <a:schemeClr val="dk2"/>
              </a:buClr>
              <a:buFont typeface="Arial"/>
              <a:buNone/>
              <a:defRPr/>
            </a:pPr>
            <a:endParaRPr sz="1600" dirty="0">
              <a:solidFill>
                <a:srgbClr val="333333"/>
              </a:solidFill>
              <a:highlight>
                <a:srgbClr val="FCFCFC"/>
              </a:highlight>
              <a:latin typeface="Georgia"/>
              <a:ea typeface="Georgia"/>
              <a:cs typeface="Georgia"/>
              <a:sym typeface="Georgia"/>
            </a:endParaRPr>
          </a:p>
        </p:txBody>
      </p:sp>
    </p:spTree>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6" name="Google Shape;146;p28"/>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SzPct val="42672"/>
              <a:buFont typeface="Arial"/>
              <a:buNone/>
              <a:defRPr/>
            </a:pPr>
            <a:r>
              <a:rPr lang="pt-BR" sz="2577" dirty="0">
                <a:solidFill>
                  <a:srgbClr val="FF00FF"/>
                </a:solidFill>
                <a:sym typeface="Arial"/>
              </a:rPr>
              <a:t>Definir e alcançar metas de equilíbrio de fluídos</a:t>
            </a:r>
            <a:endParaRPr sz="2800" dirty="0">
              <a:solidFill>
                <a:srgbClr val="FF00FF"/>
              </a:solidFill>
              <a:sym typeface="Arial"/>
            </a:endParaRPr>
          </a:p>
        </p:txBody>
      </p:sp>
      <p:sp>
        <p:nvSpPr>
          <p:cNvPr id="147" name="Google Shape;147;p28"/>
          <p:cNvSpPr txBox="1">
            <a:spLocks noGrp="1"/>
          </p:cNvSpPr>
          <p:nvPr>
            <p:ph type="body" idx="1"/>
          </p:nvPr>
        </p:nvSpPr>
        <p:spPr>
          <a:extLst/>
        </p:spPr>
        <p:txBody>
          <a:bodyPr/>
          <a:lstStyle/>
          <a:p>
            <a:pPr marL="0" indent="444500" algn="just" eaLnBrk="1" fontAlgn="auto" hangingPunct="1">
              <a:lnSpc>
                <a:spcPct val="95000"/>
              </a:lnSpc>
              <a:buClr>
                <a:schemeClr val="dk2"/>
              </a:buClr>
              <a:buFont typeface="Arial"/>
              <a:buNone/>
              <a:defRPr/>
            </a:pPr>
            <a:r>
              <a:rPr lang="pt-BR" sz="1500" dirty="0">
                <a:solidFill>
                  <a:srgbClr val="333333"/>
                </a:solidFill>
                <a:latin typeface="Georgia"/>
                <a:ea typeface="Georgia"/>
                <a:cs typeface="Georgia"/>
                <a:sym typeface="Georgia"/>
              </a:rPr>
              <a:t>Os diuréticos são um dos medicamentos mais prescritos na unidade de terapia intensiva neonatal </a:t>
            </a:r>
            <a:r>
              <a:rPr lang="pt-BR" sz="1500" baseline="30000" dirty="0">
                <a:solidFill>
                  <a:srgbClr val="333333"/>
                </a:solidFill>
                <a:latin typeface="Georgia"/>
                <a:ea typeface="Georgia"/>
                <a:cs typeface="Georgia"/>
                <a:sym typeface="Georgia"/>
              </a:rPr>
              <a:t>[ </a:t>
            </a:r>
            <a:r>
              <a:rPr lang="pt-BR" sz="1500" u="sng" baseline="30000" dirty="0">
                <a:solidFill>
                  <a:srgbClr val="004B83"/>
                </a:solidFill>
                <a:latin typeface="Georgia"/>
                <a:ea typeface="Georgia"/>
                <a:cs typeface="Georgia"/>
                <a:sym typeface="Georgia"/>
                <a:hlinkClick r:id="rId3">
                  <a:extLst>
                    <a:ext uri="{A12FA001-AC4F-418D-AE19-62706E023703}"/>
                  </a:extLst>
                </a:hlinkClick>
              </a:rPr>
              <a:t>81</a:t>
            </a:r>
            <a:r>
              <a:rPr lang="pt-BR" sz="1500" baseline="30000" dirty="0">
                <a:solidFill>
                  <a:srgbClr val="333333"/>
                </a:solidFill>
                <a:latin typeface="Georgia"/>
                <a:ea typeface="Georgia"/>
                <a:cs typeface="Georgia"/>
                <a:sym typeface="Georgia"/>
              </a:rPr>
              <a:t> ] </a:t>
            </a:r>
            <a:r>
              <a:rPr lang="pt-BR" sz="1500" dirty="0">
                <a:solidFill>
                  <a:srgbClr val="333333"/>
                </a:solidFill>
                <a:latin typeface="Georgia"/>
                <a:ea typeface="Georgia"/>
                <a:cs typeface="Georgia"/>
                <a:sym typeface="Georgia"/>
              </a:rPr>
              <a:t>. </a:t>
            </a:r>
            <a:endParaRPr sz="1500" dirty="0">
              <a:solidFill>
                <a:srgbClr val="333333"/>
              </a:solidFill>
              <a:latin typeface="Georgia"/>
              <a:ea typeface="Georgia"/>
              <a:cs typeface="Georgia"/>
              <a:sym typeface="Georgia"/>
            </a:endParaRPr>
          </a:p>
          <a:p>
            <a:pPr marL="0" indent="444500" algn="just" eaLnBrk="1" fontAlgn="auto" hangingPunct="1">
              <a:lnSpc>
                <a:spcPct val="95000"/>
              </a:lnSpc>
              <a:buClr>
                <a:schemeClr val="dk2"/>
              </a:buClr>
              <a:buFont typeface="Arial"/>
              <a:buNone/>
              <a:defRPr/>
            </a:pPr>
            <a:r>
              <a:rPr lang="pt-BR" sz="1500" dirty="0">
                <a:solidFill>
                  <a:srgbClr val="333333"/>
                </a:solidFill>
                <a:latin typeface="Georgia"/>
                <a:ea typeface="Georgia"/>
                <a:cs typeface="Georgia"/>
                <a:sym typeface="Georgia"/>
              </a:rPr>
              <a:t>Há poucas evidências para apoiar o uso rotineiro de terapia diurética em neonatos </a:t>
            </a:r>
            <a:r>
              <a:rPr lang="pt-BR" sz="1500" baseline="30000" dirty="0">
                <a:solidFill>
                  <a:srgbClr val="333333"/>
                </a:solidFill>
                <a:latin typeface="Georgia"/>
                <a:ea typeface="Georgia"/>
                <a:cs typeface="Georgia"/>
                <a:sym typeface="Georgia"/>
              </a:rPr>
              <a:t>[ </a:t>
            </a:r>
            <a:r>
              <a:rPr lang="pt-BR" sz="1500" u="sng" baseline="30000" dirty="0">
                <a:solidFill>
                  <a:srgbClr val="004B83"/>
                </a:solidFill>
                <a:latin typeface="Georgia"/>
                <a:ea typeface="Georgia"/>
                <a:cs typeface="Georgia"/>
                <a:sym typeface="Georgia"/>
                <a:hlinkClick r:id="rId4">
                  <a:extLst>
                    <a:ext uri="{A12FA001-AC4F-418D-AE19-62706E023703}"/>
                  </a:extLst>
                </a:hlinkClick>
              </a:rPr>
              <a:t>28</a:t>
            </a:r>
            <a:r>
              <a:rPr lang="pt-BR" sz="1500" baseline="30000" dirty="0">
                <a:solidFill>
                  <a:srgbClr val="333333"/>
                </a:solidFill>
                <a:latin typeface="Georgia"/>
                <a:ea typeface="Georgia"/>
                <a:cs typeface="Georgia"/>
                <a:sym typeface="Georgia"/>
              </a:rPr>
              <a:t> , </a:t>
            </a:r>
            <a:r>
              <a:rPr lang="pt-BR" sz="1500" u="sng" baseline="30000" dirty="0">
                <a:solidFill>
                  <a:srgbClr val="004B83"/>
                </a:solidFill>
                <a:latin typeface="Georgia"/>
                <a:ea typeface="Georgia"/>
                <a:cs typeface="Georgia"/>
                <a:sym typeface="Georgia"/>
                <a:hlinkClick r:id="rId5">
                  <a:extLst>
                    <a:ext uri="{A12FA001-AC4F-418D-AE19-62706E023703}"/>
                  </a:extLst>
                </a:hlinkClick>
              </a:rPr>
              <a:t>82</a:t>
            </a:r>
            <a:r>
              <a:rPr lang="pt-BR" sz="1500" baseline="30000" dirty="0">
                <a:solidFill>
                  <a:srgbClr val="333333"/>
                </a:solidFill>
                <a:latin typeface="Georgia"/>
                <a:ea typeface="Georgia"/>
                <a:cs typeface="Georgia"/>
                <a:sym typeface="Georgia"/>
              </a:rPr>
              <a:t> , </a:t>
            </a:r>
            <a:r>
              <a:rPr lang="pt-BR" sz="1500" u="sng" baseline="30000" dirty="0">
                <a:solidFill>
                  <a:srgbClr val="004B83"/>
                </a:solidFill>
                <a:latin typeface="Georgia"/>
                <a:ea typeface="Georgia"/>
                <a:cs typeface="Georgia"/>
                <a:sym typeface="Georgia"/>
                <a:hlinkClick r:id="rId6">
                  <a:extLst>
                    <a:ext uri="{A12FA001-AC4F-418D-AE19-62706E023703}"/>
                  </a:extLst>
                </a:hlinkClick>
              </a:rPr>
              <a:t>83</a:t>
            </a:r>
            <a:r>
              <a:rPr lang="pt-BR" sz="1500" baseline="30000" dirty="0">
                <a:solidFill>
                  <a:srgbClr val="333333"/>
                </a:solidFill>
                <a:latin typeface="Georgia"/>
                <a:ea typeface="Georgia"/>
                <a:cs typeface="Georgia"/>
                <a:sym typeface="Georgia"/>
              </a:rPr>
              <a:t> ]</a:t>
            </a:r>
            <a:r>
              <a:rPr lang="pt-BR" sz="1500" dirty="0">
                <a:solidFill>
                  <a:srgbClr val="333333"/>
                </a:solidFill>
                <a:latin typeface="Georgia"/>
                <a:ea typeface="Georgia"/>
                <a:cs typeface="Georgia"/>
                <a:sym typeface="Georgia"/>
              </a:rPr>
              <a:t> .</a:t>
            </a:r>
            <a:endParaRPr sz="1500" dirty="0">
              <a:solidFill>
                <a:srgbClr val="333333"/>
              </a:solidFill>
              <a:latin typeface="Georgia"/>
              <a:ea typeface="Georgia"/>
              <a:cs typeface="Georgia"/>
              <a:sym typeface="Georgia"/>
            </a:endParaRPr>
          </a:p>
          <a:p>
            <a:pPr marL="0" indent="444500" algn="just" eaLnBrk="1" fontAlgn="auto" hangingPunct="1">
              <a:lnSpc>
                <a:spcPct val="95000"/>
              </a:lnSpc>
              <a:buClr>
                <a:schemeClr val="dk1"/>
              </a:buClr>
              <a:buSzPts val="1100"/>
              <a:buFont typeface="Arial"/>
              <a:buNone/>
              <a:defRPr/>
            </a:pPr>
            <a:r>
              <a:rPr lang="pt-BR" sz="1500" dirty="0">
                <a:solidFill>
                  <a:srgbClr val="333333"/>
                </a:solidFill>
                <a:latin typeface="Georgia"/>
                <a:ea typeface="Georgia"/>
                <a:cs typeface="Georgia"/>
                <a:sym typeface="Georgia"/>
              </a:rPr>
              <a:t> No cenário de oligúria progressiva ou anúria, pode-se tentar uma tentativa de diuréticos para melhorar ou estimular a diurese </a:t>
            </a:r>
            <a:r>
              <a:rPr lang="pt-BR" sz="1500" baseline="30000" dirty="0">
                <a:solidFill>
                  <a:srgbClr val="333333"/>
                </a:solidFill>
                <a:latin typeface="Georgia"/>
                <a:ea typeface="Georgia"/>
                <a:cs typeface="Georgia"/>
                <a:sym typeface="Georgia"/>
              </a:rPr>
              <a:t>[ </a:t>
            </a:r>
            <a:r>
              <a:rPr lang="pt-BR" sz="1500" u="sng" baseline="30000" dirty="0">
                <a:solidFill>
                  <a:srgbClr val="004B83"/>
                </a:solidFill>
                <a:latin typeface="Georgia"/>
                <a:ea typeface="Georgia"/>
                <a:cs typeface="Georgia"/>
                <a:sym typeface="Georgia"/>
                <a:hlinkClick r:id="rId4">
                  <a:extLst>
                    <a:ext uri="{A12FA001-AC4F-418D-AE19-62706E023703}"/>
                  </a:extLst>
                </a:hlinkClick>
              </a:rPr>
              <a:t>28</a:t>
            </a:r>
            <a:r>
              <a:rPr lang="pt-BR" sz="1500" baseline="30000" dirty="0">
                <a:solidFill>
                  <a:srgbClr val="333333"/>
                </a:solidFill>
                <a:latin typeface="Georgia"/>
                <a:ea typeface="Georgia"/>
                <a:cs typeface="Georgia"/>
                <a:sym typeface="Georgia"/>
              </a:rPr>
              <a:t> , </a:t>
            </a:r>
            <a:r>
              <a:rPr lang="pt-BR" sz="1500" u="sng" baseline="30000" dirty="0">
                <a:solidFill>
                  <a:srgbClr val="004B83"/>
                </a:solidFill>
                <a:latin typeface="Georgia"/>
                <a:ea typeface="Georgia"/>
                <a:cs typeface="Georgia"/>
                <a:sym typeface="Georgia"/>
                <a:hlinkClick r:id="rId6">
                  <a:extLst>
                    <a:ext uri="{A12FA001-AC4F-418D-AE19-62706E023703}"/>
                  </a:extLst>
                </a:hlinkClick>
              </a:rPr>
              <a:t>83</a:t>
            </a:r>
            <a:r>
              <a:rPr lang="pt-BR" sz="1500" baseline="30000" dirty="0">
                <a:solidFill>
                  <a:srgbClr val="333333"/>
                </a:solidFill>
                <a:latin typeface="Georgia"/>
                <a:ea typeface="Georgia"/>
                <a:cs typeface="Georgia"/>
                <a:sym typeface="Georgia"/>
              </a:rPr>
              <a:t> ] </a:t>
            </a:r>
            <a:r>
              <a:rPr lang="pt-BR" sz="1500" dirty="0">
                <a:solidFill>
                  <a:srgbClr val="333333"/>
                </a:solidFill>
                <a:latin typeface="Georgia"/>
                <a:ea typeface="Georgia"/>
                <a:cs typeface="Georgia"/>
                <a:sym typeface="Georgia"/>
              </a:rPr>
              <a:t>. </a:t>
            </a:r>
            <a:endParaRPr lang="pt-BR" sz="1500" dirty="0" smtClean="0">
              <a:solidFill>
                <a:srgbClr val="333333"/>
              </a:solidFill>
              <a:latin typeface="Georgia"/>
              <a:ea typeface="Georgia"/>
              <a:cs typeface="Georgia"/>
              <a:sym typeface="Georgia"/>
            </a:endParaRPr>
          </a:p>
          <a:p>
            <a:pPr marL="0" indent="444500" algn="just" eaLnBrk="1" fontAlgn="auto" hangingPunct="1">
              <a:lnSpc>
                <a:spcPct val="95000"/>
              </a:lnSpc>
              <a:buClr>
                <a:schemeClr val="dk1"/>
              </a:buClr>
              <a:buSzPts val="1100"/>
              <a:buFont typeface="Arial"/>
              <a:buNone/>
              <a:defRPr/>
            </a:pPr>
            <a:r>
              <a:rPr lang="pt-BR" sz="1500" dirty="0" smtClean="0">
                <a:solidFill>
                  <a:srgbClr val="0033CC"/>
                </a:solidFill>
                <a:latin typeface="Georgia"/>
                <a:ea typeface="Georgia"/>
                <a:cs typeface="Georgia"/>
                <a:sym typeface="Georgia"/>
              </a:rPr>
              <a:t>Dados </a:t>
            </a:r>
            <a:r>
              <a:rPr lang="pt-BR" sz="1500" dirty="0">
                <a:solidFill>
                  <a:srgbClr val="0033CC"/>
                </a:solidFill>
                <a:latin typeface="Georgia"/>
                <a:ea typeface="Georgia"/>
                <a:cs typeface="Georgia"/>
                <a:sym typeface="Georgia"/>
              </a:rPr>
              <a:t>emergentes mostram que um “teste de estresse com furosemida” (FST) pode ser muito valioso na previsão da progressão da LRA [ </a:t>
            </a:r>
            <a:r>
              <a:rPr lang="pt-BR" sz="1500" u="sng" dirty="0">
                <a:solidFill>
                  <a:srgbClr val="0033CC"/>
                </a:solidFill>
                <a:latin typeface="Georgia"/>
                <a:ea typeface="Georgia"/>
                <a:cs typeface="Georgia"/>
                <a:sym typeface="Georgia"/>
                <a:hlinkClick r:id="rId7">
                  <a:extLst>
                    <a:ext uri="{A12FA001-AC4F-418D-AE19-62706E023703}"/>
                  </a:extLst>
                </a:hlinkClick>
              </a:rPr>
              <a:t>84</a:t>
            </a:r>
            <a:r>
              <a:rPr lang="pt-BR" sz="1500" dirty="0">
                <a:solidFill>
                  <a:srgbClr val="0033CC"/>
                </a:solidFill>
                <a:latin typeface="Georgia"/>
                <a:ea typeface="Georgia"/>
                <a:cs typeface="Georgia"/>
                <a:sym typeface="Georgia"/>
              </a:rPr>
              <a:t>]. Para realizar o FST, uma dose padrão de diuréticos (ou seja, 1 mg/kg de furosemida intravenosa) é administrada para estimular uma resposta diurética. Se o sujeito tiver uma boa resposta (ou seja, &gt; 1 mg/kg/h) nas 2 horas seguintes, o prognóstico de recuperação é bom.</a:t>
            </a:r>
            <a:r>
              <a:rPr lang="pt-BR" sz="1500" dirty="0">
                <a:solidFill>
                  <a:srgbClr val="333333"/>
                </a:solidFill>
                <a:latin typeface="Georgia"/>
                <a:ea typeface="Georgia"/>
                <a:cs typeface="Georgia"/>
                <a:sym typeface="Georgia"/>
              </a:rPr>
              <a:t> </a:t>
            </a:r>
            <a:endParaRPr lang="pt-BR" sz="1500" dirty="0" smtClean="0">
              <a:solidFill>
                <a:srgbClr val="333333"/>
              </a:solidFill>
              <a:latin typeface="Georgia"/>
              <a:ea typeface="Georgia"/>
              <a:cs typeface="Georgia"/>
              <a:sym typeface="Georgia"/>
            </a:endParaRPr>
          </a:p>
          <a:p>
            <a:pPr marL="0" indent="444500" algn="just" eaLnBrk="1" fontAlgn="auto" hangingPunct="1">
              <a:lnSpc>
                <a:spcPct val="95000"/>
              </a:lnSpc>
              <a:buClr>
                <a:schemeClr val="dk1"/>
              </a:buClr>
              <a:buSzPts val="1100"/>
              <a:buFont typeface="Arial"/>
              <a:buNone/>
              <a:defRPr/>
            </a:pPr>
            <a:r>
              <a:rPr lang="pt-BR" sz="1500" dirty="0" smtClean="0">
                <a:solidFill>
                  <a:srgbClr val="0033CC"/>
                </a:solidFill>
                <a:latin typeface="Georgia"/>
                <a:ea typeface="Georgia"/>
                <a:cs typeface="Georgia"/>
                <a:sym typeface="Georgia"/>
              </a:rPr>
              <a:t>No </a:t>
            </a:r>
            <a:r>
              <a:rPr lang="pt-BR" sz="1500" dirty="0">
                <a:solidFill>
                  <a:srgbClr val="0033CC"/>
                </a:solidFill>
                <a:latin typeface="Georgia"/>
                <a:ea typeface="Georgia"/>
                <a:cs typeface="Georgia"/>
                <a:sym typeface="Georgia"/>
              </a:rPr>
              <a:t>entanto, se após um </a:t>
            </a:r>
            <a:r>
              <a:rPr lang="pt-BR" sz="1500" dirty="0" smtClean="0">
                <a:solidFill>
                  <a:srgbClr val="0033CC"/>
                </a:solidFill>
                <a:latin typeface="Georgia"/>
                <a:ea typeface="Georgia"/>
                <a:cs typeface="Georgia"/>
                <a:sym typeface="Georgia"/>
              </a:rPr>
              <a:t>FST </a:t>
            </a:r>
            <a:r>
              <a:rPr lang="pt-BR" sz="1500" dirty="0">
                <a:solidFill>
                  <a:srgbClr val="0033CC"/>
                </a:solidFill>
                <a:latin typeface="Georgia"/>
                <a:ea typeface="Georgia"/>
                <a:cs typeface="Georgia"/>
                <a:sym typeface="Georgia"/>
              </a:rPr>
              <a:t>não houver uma boa resposta, é provável que ocorra progressão da LRA e a equipe clínica deve começar a considerar outras opções, como melhorar a perfusão e/ou pressão oncótica, bem como adotar estratégias para prevenir maior acúmulo de líquidos antes de mais ensaios de diuréticos são considerados </a:t>
            </a:r>
            <a:r>
              <a:rPr lang="pt-BR" sz="1500" baseline="30000" dirty="0">
                <a:solidFill>
                  <a:srgbClr val="333333"/>
                </a:solidFill>
                <a:latin typeface="Georgia"/>
                <a:ea typeface="Georgia"/>
                <a:cs typeface="Georgia"/>
                <a:sym typeface="Georgia"/>
              </a:rPr>
              <a:t>[ </a:t>
            </a:r>
            <a:r>
              <a:rPr lang="pt-BR" sz="1500" u="sng" baseline="30000" dirty="0">
                <a:solidFill>
                  <a:srgbClr val="004B83"/>
                </a:solidFill>
                <a:latin typeface="Georgia"/>
                <a:ea typeface="Georgia"/>
                <a:cs typeface="Georgia"/>
                <a:sym typeface="Georgia"/>
                <a:hlinkClick r:id="rId7">
                  <a:extLst>
                    <a:ext uri="{A12FA001-AC4F-418D-AE19-62706E023703}"/>
                  </a:extLst>
                </a:hlinkClick>
              </a:rPr>
              <a:t>84</a:t>
            </a:r>
            <a:r>
              <a:rPr lang="pt-BR" sz="1500" baseline="30000" dirty="0">
                <a:solidFill>
                  <a:srgbClr val="333333"/>
                </a:solidFill>
                <a:latin typeface="Georgia"/>
                <a:ea typeface="Georgia"/>
                <a:cs typeface="Georgia"/>
                <a:sym typeface="Georgia"/>
              </a:rPr>
              <a:t> , </a:t>
            </a:r>
            <a:r>
              <a:rPr lang="pt-BR" sz="1500" u="sng" baseline="30000" dirty="0">
                <a:solidFill>
                  <a:srgbClr val="004B83"/>
                </a:solidFill>
                <a:latin typeface="Georgia"/>
                <a:ea typeface="Georgia"/>
                <a:cs typeface="Georgia"/>
                <a:sym typeface="Georgia"/>
                <a:hlinkClick r:id="rId8">
                  <a:extLst>
                    <a:ext uri="{A12FA001-AC4F-418D-AE19-62706E023703}"/>
                  </a:extLst>
                </a:hlinkClick>
              </a:rPr>
              <a:t>85</a:t>
            </a:r>
            <a:r>
              <a:rPr lang="pt-BR" sz="1500" baseline="30000" dirty="0">
                <a:solidFill>
                  <a:srgbClr val="333333"/>
                </a:solidFill>
                <a:latin typeface="Georgia"/>
                <a:ea typeface="Georgia"/>
                <a:cs typeface="Georgia"/>
                <a:sym typeface="Georgia"/>
              </a:rPr>
              <a:t> ] </a:t>
            </a:r>
            <a:r>
              <a:rPr lang="pt-BR" sz="1500" dirty="0">
                <a:solidFill>
                  <a:srgbClr val="333333"/>
                </a:solidFill>
                <a:latin typeface="Georgia"/>
                <a:ea typeface="Georgia"/>
                <a:cs typeface="Georgia"/>
                <a:sym typeface="Georgia"/>
              </a:rPr>
              <a:t>.</a:t>
            </a:r>
            <a:endParaRPr sz="16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2" name="Google Shape;152;p29"/>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SzPct val="42672"/>
              <a:buFont typeface="Arial"/>
              <a:buNone/>
              <a:defRPr/>
            </a:pPr>
            <a:r>
              <a:rPr lang="pt-BR" sz="2577" dirty="0">
                <a:solidFill>
                  <a:srgbClr val="FF00FF"/>
                </a:solidFill>
                <a:sym typeface="Arial"/>
              </a:rPr>
              <a:t>Definir e alcançar metas de equilíbrio de fluídos</a:t>
            </a:r>
            <a:endParaRPr sz="2800" dirty="0">
              <a:solidFill>
                <a:srgbClr val="FF00FF"/>
              </a:solidFill>
              <a:sym typeface="Arial"/>
            </a:endParaRPr>
          </a:p>
        </p:txBody>
      </p:sp>
      <p:sp>
        <p:nvSpPr>
          <p:cNvPr id="153" name="Google Shape;153;p29"/>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Além de maior expansão de volume ou terapia diurética, pode ser necessário o uso precoce de medicamentos para melhorar o débito cardíaco que melhore a perfusão renal.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Os padrões de pressão arterial neonatal não estão bem definidos. Vários estudos tentaram definir melhor as metas ideais de pressão arterial em neonatos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88</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89</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90</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6">
                  <a:extLst>
                    <a:ext uri="{A12FA001-AC4F-418D-AE19-62706E023703}"/>
                  </a:extLst>
                </a:hlinkClick>
              </a:rPr>
              <a:t>91</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Os intervalos atualmente aceitos são pressão arterial média (PAM) maior que a idade gestacional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7">
                  <a:extLst>
                    <a:ext uri="{A12FA001-AC4F-418D-AE19-62706E023703}"/>
                  </a:extLst>
                </a:hlinkClick>
              </a:rPr>
              <a:t>92</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Num paciente com oligúria ou anúria, pode ser necessário atingir PAMs mais elevados para obter perfusão renal adequada, especialmente se houver um aumento na pressão abdominal.</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 Dados contínuos estão surgindo sobre vasopressores de primeira linha apropriados em neonatos [ </a:t>
            </a:r>
            <a:r>
              <a:rPr lang="pt-BR" u="sng" baseline="30000" dirty="0">
                <a:solidFill>
                  <a:srgbClr val="004B83"/>
                </a:solidFill>
                <a:highlight>
                  <a:srgbClr val="FCFCFC"/>
                </a:highlight>
                <a:latin typeface="Georgia"/>
                <a:ea typeface="Georgia"/>
                <a:cs typeface="Georgia"/>
                <a:sym typeface="Georgia"/>
                <a:hlinkClick r:id="rId8">
                  <a:extLst>
                    <a:ext uri="{A12FA001-AC4F-418D-AE19-62706E023703}"/>
                  </a:extLst>
                </a:hlinkClick>
              </a:rPr>
              <a:t>93</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9">
                  <a:extLst>
                    <a:ext uri="{A12FA001-AC4F-418D-AE19-62706E023703}"/>
                  </a:extLst>
                </a:hlinkClick>
              </a:rPr>
              <a:t>94</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10">
                  <a:extLst>
                    <a:ext uri="{A12FA001-AC4F-418D-AE19-62706E023703}"/>
                  </a:extLst>
                </a:hlinkClick>
              </a:rPr>
              <a:t>95</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11">
                  <a:extLst>
                    <a:ext uri="{A12FA001-AC4F-418D-AE19-62706E023703}"/>
                  </a:extLst>
                </a:hlinkClick>
              </a:rPr>
              <a:t>96</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12">
                  <a:extLst>
                    <a:ext uri="{A12FA001-AC4F-418D-AE19-62706E023703}"/>
                  </a:extLst>
                </a:hlinkClick>
              </a:rPr>
              <a:t>97</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Metanálises recentes mostraram que a dopamina teve o maior sucesso na melhoria da PAM (RR = 0,88, IC 95%: 0,76 a 0,94; 12 estudos; </a:t>
            </a:r>
            <a:r>
              <a:rPr lang="pt-BR" i="1" dirty="0">
                <a:solidFill>
                  <a:srgbClr val="333333"/>
                </a:solidFill>
                <a:highlight>
                  <a:srgbClr val="FCFCFC"/>
                </a:highlight>
                <a:latin typeface="Georgia"/>
                <a:ea typeface="Georgia"/>
                <a:cs typeface="Georgia"/>
                <a:sym typeface="Georgia"/>
              </a:rPr>
              <a:t>N</a:t>
            </a:r>
            <a:r>
              <a:rPr lang="pt-BR"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sym typeface="Arial"/>
              </a:rPr>
              <a:t> </a:t>
            </a:r>
            <a:r>
              <a:rPr lang="pt-BR" dirty="0">
                <a:solidFill>
                  <a:srgbClr val="333333"/>
                </a:solidFill>
                <a:highlight>
                  <a:srgbClr val="FCFCFC"/>
                </a:highlight>
                <a:latin typeface="Georgia"/>
                <a:ea typeface="Georgia"/>
                <a:cs typeface="Georgia"/>
                <a:sym typeface="Georgia"/>
              </a:rPr>
              <a:t>= 163) em neonatos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8">
                  <a:extLst>
                    <a:ext uri="{A12FA001-AC4F-418D-AE19-62706E023703}"/>
                  </a:extLst>
                </a:hlinkClick>
              </a:rPr>
              <a:t>93</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A dobutamina é o segundo medicamento mais utilizado e acredita-se que tenha menos efeitos vasoconstritores periféricos.</a:t>
            </a:r>
            <a:endParaRPr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8" name="Google Shape;158;p30"/>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SzPct val="42672"/>
              <a:buFont typeface="Arial"/>
              <a:buNone/>
              <a:defRPr/>
            </a:pPr>
            <a:r>
              <a:rPr lang="pt-BR" sz="2577" dirty="0">
                <a:solidFill>
                  <a:srgbClr val="FF00FF"/>
                </a:solidFill>
                <a:sym typeface="Arial"/>
              </a:rPr>
              <a:t>Definir e alcançar metas de equilíbrio de fluídos</a:t>
            </a:r>
            <a:endParaRPr sz="2800" dirty="0">
              <a:solidFill>
                <a:srgbClr val="FF00FF"/>
              </a:solidFill>
              <a:sym typeface="Arial"/>
            </a:endParaRPr>
          </a:p>
        </p:txBody>
      </p:sp>
      <p:sp>
        <p:nvSpPr>
          <p:cNvPr id="159" name="Google Shape;159;p30"/>
          <p:cNvSpPr txBox="1">
            <a:spLocks noGrp="1"/>
          </p:cNvSpPr>
          <p:nvPr>
            <p:ph type="body" idx="1"/>
          </p:nvPr>
        </p:nvSpPr>
        <p:spPr>
          <a:extLst/>
        </p:spPr>
        <p:txBody>
          <a:bodyPr/>
          <a:lstStyle/>
          <a:p>
            <a:pPr marL="0" indent="444500" algn="just" eaLnBrk="1" fontAlgn="auto" hangingPunct="1">
              <a:lnSpc>
                <a:spcPct val="115000"/>
              </a:lnSpc>
              <a:buClr>
                <a:schemeClr val="dk1"/>
              </a:buClr>
              <a:buSzPts val="1100"/>
              <a:buFont typeface="Arial"/>
              <a:buNone/>
              <a:defRPr/>
            </a:pPr>
            <a:endParaRPr sz="1100" dirty="0">
              <a:solidFill>
                <a:srgbClr val="333333"/>
              </a:solidFill>
              <a:highlight>
                <a:srgbClr val="FCFCFC"/>
              </a:highlight>
              <a:latin typeface="Georgia"/>
              <a:ea typeface="Georgia"/>
              <a:cs typeface="Georgia"/>
              <a:sym typeface="Georgia"/>
            </a:endParaRPr>
          </a:p>
          <a:p>
            <a:pPr marL="0" indent="457200" eaLnBrk="1" fontAlgn="auto" hangingPunct="1">
              <a:lnSpc>
                <a:spcPct val="115000"/>
              </a:lnSpc>
              <a:buClr>
                <a:schemeClr val="dk2"/>
              </a:buClr>
              <a:buFont typeface="Arial"/>
              <a:buNone/>
              <a:defRPr/>
            </a:pPr>
            <a:r>
              <a:rPr lang="pt-BR" dirty="0">
                <a:solidFill>
                  <a:srgbClr val="333333"/>
                </a:solidFill>
                <a:latin typeface="Georgia"/>
                <a:ea typeface="Georgia"/>
                <a:cs typeface="Georgia"/>
                <a:sym typeface="Georgia"/>
              </a:rPr>
              <a:t>Em uma revisão Cochrane sobre a dopamina em comparação com a dobutamina, a dopamina foi mais eficaz, conforme demonstrado pela redução da falha do tratamento (RR 0,41, IC 95%: 0,25 a 0,65), mas não houve diferença nos resultados de mortalidade </a:t>
            </a:r>
            <a:r>
              <a:rPr lang="pt-BR" baseline="30000" dirty="0">
                <a:solidFill>
                  <a:srgbClr val="333333"/>
                </a:solidFill>
                <a:latin typeface="Georgia"/>
                <a:ea typeface="Georgia"/>
                <a:cs typeface="Georgia"/>
                <a:sym typeface="Georgia"/>
              </a:rPr>
              <a:t>[94 </a:t>
            </a:r>
            <a:r>
              <a:rPr lang="pt-BR" u="sng" baseline="30000" dirty="0">
                <a:solidFill>
                  <a:srgbClr val="004B83"/>
                </a:solidFill>
                <a:latin typeface="Georgia"/>
                <a:ea typeface="Georgia"/>
                <a:cs typeface="Georgia"/>
                <a:sym typeface="Georgia"/>
                <a:hlinkClick r:id="rId3">
                  <a:extLst>
                    <a:ext uri="{A12FA001-AC4F-418D-AE19-62706E023703}"/>
                  </a:extLst>
                </a:hlinkClick>
              </a:rPr>
              <a:t>]</a:t>
            </a:r>
            <a:r>
              <a:rPr lang="pt-BR" baseline="30000" dirty="0">
                <a:solidFill>
                  <a:srgbClr val="333333"/>
                </a:solidFill>
                <a:latin typeface="Georgia"/>
                <a:ea typeface="Georgia"/>
                <a:cs typeface="Georgia"/>
                <a:sym typeface="Georgia"/>
              </a:rPr>
              <a:t> </a:t>
            </a:r>
            <a:r>
              <a:rPr lang="pt-BR" dirty="0">
                <a:solidFill>
                  <a:srgbClr val="333333"/>
                </a:solidFill>
                <a:latin typeface="Georgia"/>
                <a:ea typeface="Georgia"/>
                <a:cs typeface="Georgia"/>
                <a:sym typeface="Georgia"/>
              </a:rPr>
              <a:t>.</a:t>
            </a:r>
            <a:endParaRPr dirty="0">
              <a:solidFill>
                <a:srgbClr val="333333"/>
              </a:solidFill>
              <a:latin typeface="Georgia"/>
              <a:ea typeface="Georgia"/>
              <a:cs typeface="Georgia"/>
              <a:sym typeface="Georgia"/>
            </a:endParaRPr>
          </a:p>
          <a:p>
            <a:pPr marL="0" indent="0" eaLnBrk="1" fontAlgn="auto" hangingPunct="1">
              <a:lnSpc>
                <a:spcPct val="115000"/>
              </a:lnSpc>
              <a:spcBef>
                <a:spcPts val="1200"/>
              </a:spcBef>
              <a:buClr>
                <a:schemeClr val="dk2"/>
              </a:buClr>
              <a:buFont typeface="Arial"/>
              <a:buNone/>
              <a:defRPr/>
            </a:pPr>
            <a:r>
              <a:rPr lang="pt-BR" dirty="0">
                <a:solidFill>
                  <a:srgbClr val="333333"/>
                </a:solidFill>
                <a:latin typeface="Georgia"/>
                <a:ea typeface="Georgia"/>
                <a:cs typeface="Georgia"/>
                <a:sym typeface="Georgia"/>
              </a:rPr>
              <a:t>  </a:t>
            </a:r>
            <a:r>
              <a:rPr lang="pt-BR" dirty="0" smtClean="0">
                <a:solidFill>
                  <a:srgbClr val="333333"/>
                </a:solidFill>
                <a:latin typeface="Georgia"/>
                <a:ea typeface="Georgia"/>
                <a:cs typeface="Georgia"/>
                <a:sym typeface="Georgia"/>
              </a:rPr>
              <a:t>        Em </a:t>
            </a:r>
            <a:r>
              <a:rPr lang="pt-BR" dirty="0">
                <a:solidFill>
                  <a:srgbClr val="333333"/>
                </a:solidFill>
                <a:latin typeface="Georgia"/>
                <a:ea typeface="Georgia"/>
                <a:cs typeface="Georgia"/>
                <a:sym typeface="Georgia"/>
              </a:rPr>
              <a:t>uma </a:t>
            </a:r>
            <a:r>
              <a:rPr lang="pt-BR" dirty="0" smtClean="0">
                <a:solidFill>
                  <a:srgbClr val="333333"/>
                </a:solidFill>
                <a:latin typeface="Georgia"/>
                <a:ea typeface="Georgia"/>
                <a:cs typeface="Georgia"/>
                <a:sym typeface="Georgia"/>
              </a:rPr>
              <a:t>metanálise </a:t>
            </a:r>
            <a:r>
              <a:rPr lang="pt-BR" dirty="0">
                <a:solidFill>
                  <a:srgbClr val="333333"/>
                </a:solidFill>
                <a:latin typeface="Georgia"/>
                <a:ea typeface="Georgia"/>
                <a:cs typeface="Georgia"/>
                <a:sym typeface="Georgia"/>
              </a:rPr>
              <a:t>incluindo os dados de uma revisão Cochrane e dois ensaios clínicos randomizados comparando a dopamina à epinefrina como vasopressor de primeira linha, não houve diferença na eficácia do tratamento </a:t>
            </a:r>
            <a:r>
              <a:rPr lang="pt-BR" baseline="30000" dirty="0">
                <a:solidFill>
                  <a:srgbClr val="333333"/>
                </a:solidFill>
                <a:latin typeface="Georgia"/>
                <a:ea typeface="Georgia"/>
                <a:cs typeface="Georgia"/>
                <a:sym typeface="Georgia"/>
              </a:rPr>
              <a:t>[93 </a:t>
            </a:r>
            <a:r>
              <a:rPr lang="pt-BR" u="sng" baseline="30000" dirty="0">
                <a:solidFill>
                  <a:srgbClr val="004B83"/>
                </a:solidFill>
                <a:latin typeface="Georgia"/>
                <a:ea typeface="Georgia"/>
                <a:cs typeface="Georgia"/>
                <a:sym typeface="Georgia"/>
                <a:hlinkClick r:id="rId4">
                  <a:extLst>
                    <a:ext uri="{A12FA001-AC4F-418D-AE19-62706E023703}"/>
                  </a:extLst>
                </a:hlinkClick>
              </a:rPr>
              <a:t>]</a:t>
            </a:r>
            <a:r>
              <a:rPr lang="pt-BR" baseline="30000" dirty="0">
                <a:solidFill>
                  <a:srgbClr val="333333"/>
                </a:solidFill>
                <a:latin typeface="Georgia"/>
                <a:ea typeface="Georgia"/>
                <a:cs typeface="Georgia"/>
                <a:sym typeface="Georgia"/>
              </a:rPr>
              <a:t> </a:t>
            </a:r>
            <a:r>
              <a:rPr lang="pt-BR" dirty="0">
                <a:solidFill>
                  <a:srgbClr val="333333"/>
                </a:solidFill>
                <a:latin typeface="Georgia"/>
                <a:ea typeface="Georgia"/>
                <a:cs typeface="Georgia"/>
                <a:sym typeface="Georgia"/>
              </a:rPr>
              <a:t>.</a:t>
            </a:r>
            <a:endParaRPr dirty="0">
              <a:solidFill>
                <a:srgbClr val="333333"/>
              </a:solidFill>
              <a:latin typeface="Georgia"/>
              <a:ea typeface="Georgia"/>
              <a:cs typeface="Georgia"/>
              <a:sym typeface="Georgia"/>
            </a:endParaRPr>
          </a:p>
          <a:p>
            <a:pPr marL="0" indent="0" eaLnBrk="1" fontAlgn="auto" hangingPunct="1">
              <a:lnSpc>
                <a:spcPct val="115000"/>
              </a:lnSpc>
              <a:spcBef>
                <a:spcPts val="1200"/>
              </a:spcBef>
              <a:spcAft>
                <a:spcPts val="1200"/>
              </a:spcAft>
              <a:buClr>
                <a:schemeClr val="dk1"/>
              </a:buClr>
              <a:buSzPts val="1100"/>
              <a:buFont typeface="Arial"/>
              <a:buNone/>
              <a:defRPr/>
            </a:pPr>
            <a:r>
              <a:rPr lang="pt-BR" dirty="0">
                <a:solidFill>
                  <a:srgbClr val="333333"/>
                </a:solidFill>
                <a:latin typeface="Georgia"/>
                <a:ea typeface="Georgia"/>
                <a:cs typeface="Georgia"/>
                <a:sym typeface="Georgia"/>
              </a:rPr>
              <a:t> </a:t>
            </a:r>
            <a:r>
              <a:rPr lang="pt-BR" dirty="0" smtClean="0">
                <a:solidFill>
                  <a:srgbClr val="333333"/>
                </a:solidFill>
                <a:latin typeface="Georgia"/>
                <a:ea typeface="Georgia"/>
                <a:cs typeface="Georgia"/>
                <a:sym typeface="Georgia"/>
              </a:rPr>
              <a:t>        Um </a:t>
            </a:r>
            <a:r>
              <a:rPr lang="pt-BR" dirty="0">
                <a:solidFill>
                  <a:srgbClr val="333333"/>
                </a:solidFill>
                <a:latin typeface="Georgia"/>
                <a:ea typeface="Georgia"/>
                <a:cs typeface="Georgia"/>
                <a:sym typeface="Georgia"/>
              </a:rPr>
              <a:t>estudo incluído nesta </a:t>
            </a:r>
            <a:r>
              <a:rPr lang="pt-BR" dirty="0" smtClean="0">
                <a:solidFill>
                  <a:srgbClr val="333333"/>
                </a:solidFill>
                <a:latin typeface="Georgia"/>
                <a:ea typeface="Georgia"/>
                <a:cs typeface="Georgia"/>
                <a:sym typeface="Georgia"/>
              </a:rPr>
              <a:t>metanálise </a:t>
            </a:r>
            <a:r>
              <a:rPr lang="pt-BR" dirty="0">
                <a:solidFill>
                  <a:srgbClr val="333333"/>
                </a:solidFill>
                <a:latin typeface="Georgia"/>
                <a:ea typeface="Georgia"/>
                <a:cs typeface="Georgia"/>
                <a:sym typeface="Georgia"/>
              </a:rPr>
              <a:t>observou efeitos colaterais mais significativos com o uso de epinefrina, incluindo frequências cardíacas mais altas, lactatos elevados e hiperglicemia </a:t>
            </a:r>
            <a:r>
              <a:rPr lang="pt-BR" baseline="30000" dirty="0">
                <a:solidFill>
                  <a:srgbClr val="333333"/>
                </a:solidFill>
                <a:latin typeface="Georgia"/>
                <a:ea typeface="Georgia"/>
                <a:cs typeface="Georgia"/>
                <a:sym typeface="Georgia"/>
              </a:rPr>
              <a:t>[ </a:t>
            </a:r>
            <a:r>
              <a:rPr lang="pt-BR" u="sng" baseline="30000" dirty="0">
                <a:solidFill>
                  <a:srgbClr val="004B83"/>
                </a:solidFill>
                <a:latin typeface="Georgia"/>
                <a:ea typeface="Georgia"/>
                <a:cs typeface="Georgia"/>
                <a:sym typeface="Georgia"/>
                <a:hlinkClick r:id="rId4">
                  <a:extLst>
                    <a:ext uri="{A12FA001-AC4F-418D-AE19-62706E023703}"/>
                  </a:extLst>
                </a:hlinkClick>
              </a:rPr>
              <a:t>93</a:t>
            </a:r>
            <a:r>
              <a:rPr lang="pt-BR" baseline="30000" dirty="0">
                <a:solidFill>
                  <a:srgbClr val="333333"/>
                </a:solidFill>
                <a:latin typeface="Georgia"/>
                <a:ea typeface="Georgia"/>
                <a:cs typeface="Georgia"/>
                <a:sym typeface="Georgia"/>
              </a:rPr>
              <a:t> , </a:t>
            </a:r>
            <a:r>
              <a:rPr lang="pt-BR" u="sng" baseline="30000" dirty="0">
                <a:solidFill>
                  <a:srgbClr val="004B83"/>
                </a:solidFill>
                <a:latin typeface="Georgia"/>
                <a:ea typeface="Georgia"/>
                <a:cs typeface="Georgia"/>
                <a:sym typeface="Georgia"/>
                <a:hlinkClick r:id="rId5">
                  <a:extLst>
                    <a:ext uri="{A12FA001-AC4F-418D-AE19-62706E023703}"/>
                  </a:extLst>
                </a:hlinkClick>
              </a:rPr>
              <a:t>98</a:t>
            </a:r>
            <a:r>
              <a:rPr lang="pt-BR" baseline="30000" dirty="0">
                <a:solidFill>
                  <a:srgbClr val="333333"/>
                </a:solidFill>
                <a:latin typeface="Georgia"/>
                <a:ea typeface="Georgia"/>
                <a:cs typeface="Georgia"/>
                <a:sym typeface="Georgia"/>
              </a:rPr>
              <a:t>] </a:t>
            </a:r>
            <a:r>
              <a:rPr lang="pt-BR" dirty="0">
                <a:solidFill>
                  <a:srgbClr val="333333"/>
                </a:solidFill>
                <a:latin typeface="Georgia"/>
                <a:ea typeface="Georgia"/>
                <a:cs typeface="Georgia"/>
                <a:sym typeface="Georgia"/>
              </a:rPr>
              <a:t>. </a:t>
            </a:r>
            <a:endParaRPr sz="2000" dirty="0">
              <a:solidFill>
                <a:schemeClr val="dk2"/>
              </a:solidFill>
              <a:sym typeface="Arial"/>
            </a:endParaRPr>
          </a:p>
        </p:txBody>
      </p:sp>
    </p:spTree>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4" name="Google Shape;164;p31"/>
          <p:cNvSpPr txBox="1">
            <a:spLocks noGrp="1"/>
          </p:cNvSpPr>
          <p:nvPr>
            <p:ph type="title"/>
          </p:nvPr>
        </p:nvSpPr>
        <p:spPr>
          <a:xfrm>
            <a:off x="311150" y="444500"/>
            <a:ext cx="8521700" cy="573088"/>
          </a:xfrm>
        </p:spPr>
        <p:txBody>
          <a:bodyPr>
            <a:normAutofit fontScale="90000"/>
          </a:bodyPr>
          <a:lstStyle/>
          <a:p>
            <a:pPr eaLnBrk="1" fontAlgn="auto" hangingPunct="1">
              <a:buClr>
                <a:schemeClr val="dk1"/>
              </a:buClr>
              <a:buSzPct val="42672"/>
              <a:buFont typeface="Arial"/>
              <a:buNone/>
              <a:defRPr/>
            </a:pPr>
            <a:r>
              <a:rPr lang="pt-BR" sz="2577" dirty="0">
                <a:solidFill>
                  <a:srgbClr val="FF00FF"/>
                </a:solidFill>
                <a:sym typeface="Arial"/>
              </a:rPr>
              <a:t>Definir e alcançar metas de equilíbrio de fluídos</a:t>
            </a:r>
            <a:endParaRPr sz="2800" dirty="0">
              <a:solidFill>
                <a:srgbClr val="FF00FF"/>
              </a:solidFill>
              <a:sym typeface="Arial"/>
            </a:endParaRPr>
          </a:p>
        </p:txBody>
      </p:sp>
      <p:sp>
        <p:nvSpPr>
          <p:cNvPr id="165" name="Google Shape;165;p31"/>
          <p:cNvSpPr txBox="1">
            <a:spLocks noGrp="1"/>
          </p:cNvSpPr>
          <p:nvPr>
            <p:ph type="body" idx="1"/>
          </p:nvPr>
        </p:nvSpPr>
        <p:spPr>
          <a:extLst/>
        </p:spPr>
        <p:txBody>
          <a:bodyPr/>
          <a:lstStyle/>
          <a:p>
            <a:pPr marL="0" indent="4572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Além do suporte inotrópico, a hidrocortisona é benéfica na hipotensão refratária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99</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100</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e pode melhorar a função cardiovascular no contexto de sobrecarga de fluidos. Bebês prematuros têm uma resposta adrenal embotada até aproximadamente 32 semanas de gestação e podem se beneficiar da terapia de reposição de cortisol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101</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a:t>
            </a:r>
            <a:endParaRPr dirty="0">
              <a:solidFill>
                <a:srgbClr val="333333"/>
              </a:solidFill>
              <a:highlight>
                <a:srgbClr val="FCFCFC"/>
              </a:highlight>
              <a:latin typeface="Georgia"/>
              <a:ea typeface="Georgia"/>
              <a:cs typeface="Georgia"/>
              <a:sym typeface="Georgia"/>
            </a:endParaRPr>
          </a:p>
          <a:p>
            <a:pPr marL="0" indent="4572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O cortisol pode ser benéfico no contexto de sobrecarga de fluidos através da melhora da função miocárdica, maior capacidade de resposta vascular à angiotensina II e diminuição do vazamento capilar através de efeitos na integridade luminal [101 </a:t>
            </a:r>
            <a:r>
              <a:rPr lang="pt-BR" u="sng" dirty="0">
                <a:solidFill>
                  <a:srgbClr val="004B83"/>
                </a:solidFill>
                <a:highlight>
                  <a:srgbClr val="FCFCFC"/>
                </a:highlight>
                <a:latin typeface="Georgia"/>
                <a:ea typeface="Georgia"/>
                <a:cs typeface="Georgia"/>
                <a:sym typeface="Georgia"/>
                <a:hlinkClick r:id="rId5">
                  <a:extLst>
                    <a:ext uri="{A12FA001-AC4F-418D-AE19-62706E023703}"/>
                  </a:extLst>
                </a:hlinkClick>
              </a:rPr>
              <a:t>]</a:t>
            </a:r>
            <a:r>
              <a:rPr lang="pt-BR" dirty="0">
                <a:solidFill>
                  <a:srgbClr val="333333"/>
                </a:solidFill>
                <a:highlight>
                  <a:srgbClr val="FCFCFC"/>
                </a:highlight>
                <a:latin typeface="Georgia"/>
                <a:ea typeface="Georgia"/>
                <a:cs typeface="Georgia"/>
                <a:sym typeface="Georgia"/>
              </a:rPr>
              <a:t> . </a:t>
            </a:r>
            <a:endParaRPr dirty="0">
              <a:solidFill>
                <a:srgbClr val="333333"/>
              </a:solidFill>
              <a:highlight>
                <a:srgbClr val="FCFCFC"/>
              </a:highlight>
              <a:latin typeface="Georgia"/>
              <a:ea typeface="Georgia"/>
              <a:cs typeface="Georgia"/>
              <a:sym typeface="Georgia"/>
            </a:endParaRPr>
          </a:p>
          <a:p>
            <a:pPr marL="0" indent="457200" algn="just" eaLnBrk="1" fontAlgn="auto" hangingPunct="1">
              <a:lnSpc>
                <a:spcPct val="115000"/>
              </a:lnSpc>
              <a:buClr>
                <a:schemeClr val="dk1"/>
              </a:buClr>
              <a:buSzPts val="1100"/>
              <a:buFont typeface="Arial"/>
              <a:buNone/>
              <a:defRPr/>
            </a:pPr>
            <a:r>
              <a:rPr lang="pt-BR" dirty="0">
                <a:solidFill>
                  <a:srgbClr val="333333"/>
                </a:solidFill>
                <a:highlight>
                  <a:srgbClr val="FCFCFC"/>
                </a:highlight>
                <a:latin typeface="Georgia"/>
                <a:ea typeface="Georgia"/>
                <a:cs typeface="Georgia"/>
                <a:sym typeface="Georgia"/>
              </a:rPr>
              <a:t>Uma análise retrospectiva de Tolia et al. avaliaram o efeito da dose de estresse de hidrocortisona nos primeiros 14 dias pós-natais em 1.427 bebês com menos de 30 semanas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6">
                  <a:extLst>
                    <a:ext uri="{A12FA001-AC4F-418D-AE19-62706E023703}"/>
                  </a:extLst>
                </a:hlinkClick>
              </a:rPr>
              <a:t>102</a:t>
            </a:r>
            <a:r>
              <a:rPr lang="pt-BR" baseline="30000"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latin typeface="Georgia"/>
                <a:ea typeface="Georgia"/>
                <a:cs typeface="Georgia"/>
                <a:sym typeface="Georgia"/>
              </a:rPr>
              <a:t>. Dose mais alta </a:t>
            </a:r>
            <a:r>
              <a:rPr lang="pt-BR" dirty="0">
                <a:solidFill>
                  <a:srgbClr val="FF0000"/>
                </a:solidFill>
                <a:highlight>
                  <a:srgbClr val="FCFCFC"/>
                </a:highlight>
                <a:latin typeface="Georgia"/>
                <a:ea typeface="Georgia"/>
                <a:cs typeface="Georgia"/>
                <a:sym typeface="Georgia"/>
              </a:rPr>
              <a:t>(&gt; 2 mg/kg</a:t>
            </a:r>
            <a:r>
              <a:rPr lang="pt-BR" dirty="0">
                <a:solidFill>
                  <a:srgbClr val="333333"/>
                </a:solidFill>
                <a:highlight>
                  <a:srgbClr val="FCFCFC"/>
                </a:highlight>
                <a:latin typeface="Georgia"/>
                <a:ea typeface="Georgia"/>
                <a:cs typeface="Georgia"/>
                <a:sym typeface="Georgia"/>
              </a:rPr>
              <a:t>) em comparação com dose mais baixa (</a:t>
            </a:r>
            <a:r>
              <a:rPr lang="pt-BR" dirty="0">
                <a:solidFill>
                  <a:srgbClr val="FF00FF"/>
                </a:solidFill>
                <a:highlight>
                  <a:srgbClr val="FCFCFC"/>
                </a:highlight>
                <a:latin typeface="Georgia"/>
                <a:ea typeface="Georgia"/>
                <a:cs typeface="Georgia"/>
                <a:sym typeface="Georgia"/>
              </a:rPr>
              <a:t>≤ 2 mg/kg</a:t>
            </a:r>
            <a:r>
              <a:rPr lang="pt-BR" dirty="0">
                <a:solidFill>
                  <a:srgbClr val="333333"/>
                </a:solidFill>
                <a:highlight>
                  <a:srgbClr val="FCFCFC"/>
                </a:highlight>
                <a:latin typeface="Georgia"/>
                <a:ea typeface="Georgia"/>
                <a:cs typeface="Georgia"/>
                <a:sym typeface="Georgia"/>
              </a:rPr>
              <a:t>) de hidrocortisona foi associada ao aumento da mortalidade (aOR 3,27, IC 95% 2,47 a 4,34, P &lt; 0,001) </a:t>
            </a:r>
            <a:r>
              <a:rPr lang="pt-BR" i="1" dirty="0">
                <a:solidFill>
                  <a:srgbClr val="333333"/>
                </a:solidFill>
                <a:highlight>
                  <a:srgbClr val="FCFCFC"/>
                </a:highlight>
                <a:latin typeface="Georgia"/>
                <a:ea typeface="Georgia"/>
                <a:cs typeface="Georgia"/>
                <a:sym typeface="Georgia"/>
              </a:rPr>
              <a:t>[</a:t>
            </a:r>
            <a:r>
              <a:rPr lang="pt-BR" dirty="0">
                <a:solidFill>
                  <a:srgbClr val="333333"/>
                </a:solidFill>
                <a:highlight>
                  <a:srgbClr val="FCFCFC"/>
                </a:highlight>
                <a:latin typeface="Georgia"/>
                <a:ea typeface="Georgia"/>
                <a:cs typeface="Georgia"/>
                <a:sym typeface="Georgia"/>
              </a:rPr>
              <a:t> </a:t>
            </a:r>
            <a:r>
              <a:rPr lang="pt-BR" dirty="0">
                <a:solidFill>
                  <a:srgbClr val="333333"/>
                </a:solidFill>
                <a:highlight>
                  <a:srgbClr val="FCFCFC"/>
                </a:highlight>
                <a:sym typeface="Arial"/>
              </a:rPr>
              <a:t> </a:t>
            </a:r>
            <a:r>
              <a:rPr lang="pt-BR" dirty="0">
                <a:solidFill>
                  <a:srgbClr val="333333"/>
                </a:solidFill>
                <a:highlight>
                  <a:srgbClr val="FCFCFC"/>
                </a:highlight>
                <a:latin typeface="Georgia"/>
                <a:ea typeface="Georgia"/>
                <a:cs typeface="Georgia"/>
                <a:sym typeface="Georgia"/>
              </a:rPr>
              <a:t>102 </a:t>
            </a:r>
            <a:r>
              <a:rPr lang="pt-BR" u="sng" dirty="0">
                <a:solidFill>
                  <a:srgbClr val="004B83"/>
                </a:solidFill>
                <a:highlight>
                  <a:srgbClr val="FCFCFC"/>
                </a:highlight>
                <a:latin typeface="Georgia"/>
                <a:ea typeface="Georgia"/>
                <a:cs typeface="Georgia"/>
                <a:sym typeface="Georgia"/>
                <a:hlinkClick r:id="rId6">
                  <a:extLst>
                    <a:ext uri="{A12FA001-AC4F-418D-AE19-62706E023703}"/>
                  </a:extLst>
                </a:hlinkClick>
              </a:rPr>
              <a:t>]</a:t>
            </a:r>
            <a:r>
              <a:rPr lang="pt-BR" dirty="0">
                <a:solidFill>
                  <a:srgbClr val="333333"/>
                </a:solidFill>
                <a:highlight>
                  <a:srgbClr val="FCFCFC"/>
                </a:highlight>
                <a:latin typeface="Georgia"/>
                <a:ea typeface="Georgia"/>
                <a:cs typeface="Georgia"/>
                <a:sym typeface="Georgia"/>
              </a:rPr>
              <a:t> . Embora a hidrocortisona em dose de estresse possa ser útil na hipotensão e na sobrecarga de líquidos.</a:t>
            </a:r>
            <a:endParaRPr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0" name="Google Shape;170;p32"/>
          <p:cNvSpPr txBox="1">
            <a:spLocks noGrp="1"/>
          </p:cNvSpPr>
          <p:nvPr>
            <p:ph type="title"/>
          </p:nvPr>
        </p:nvSpPr>
        <p:spPr>
          <a:extLst/>
        </p:spPr>
        <p:txBody>
          <a:bodyPr>
            <a:noAutofit/>
          </a:bodyPr>
          <a:lstStyle/>
          <a:p>
            <a:pPr algn="just" eaLnBrk="1" fontAlgn="auto" hangingPunct="1">
              <a:lnSpc>
                <a:spcPct val="115000"/>
              </a:lnSpc>
              <a:buClr>
                <a:schemeClr val="dk1"/>
              </a:buClr>
              <a:buSzPts val="990"/>
              <a:buFont typeface="Arial"/>
              <a:buNone/>
              <a:defRPr/>
            </a:pPr>
            <a:r>
              <a:rPr lang="pt-BR" sz="1879" b="1" dirty="0">
                <a:solidFill>
                  <a:srgbClr val="FF00FF"/>
                </a:solidFill>
                <a:highlight>
                  <a:srgbClr val="FCFCFC"/>
                </a:highlight>
                <a:sym typeface="Arial"/>
              </a:rPr>
              <a:t>Terapia de suporte renal em neonatos</a:t>
            </a:r>
            <a:endParaRPr sz="1879" b="1" dirty="0">
              <a:solidFill>
                <a:srgbClr val="FF00FF"/>
              </a:solidFill>
              <a:highlight>
                <a:srgbClr val="FCFCFC"/>
              </a:highlight>
              <a:sym typeface="Arial"/>
            </a:endParaRPr>
          </a:p>
          <a:p>
            <a:pPr eaLnBrk="1" fontAlgn="auto" hangingPunct="1">
              <a:buClr>
                <a:schemeClr val="dk1"/>
              </a:buClr>
              <a:buSzPts val="990"/>
              <a:buFont typeface="Arial"/>
              <a:buNone/>
              <a:defRPr/>
            </a:pPr>
            <a:endParaRPr sz="2520" dirty="0">
              <a:solidFill>
                <a:schemeClr val="dk1"/>
              </a:solidFill>
              <a:sym typeface="Arial"/>
            </a:endParaRPr>
          </a:p>
        </p:txBody>
      </p:sp>
      <p:sp>
        <p:nvSpPr>
          <p:cNvPr id="171" name="Google Shape;171;p32"/>
          <p:cNvSpPr txBox="1">
            <a:spLocks noGrp="1"/>
          </p:cNvSpPr>
          <p:nvPr>
            <p:ph type="body" idx="1"/>
          </p:nvPr>
        </p:nvSpPr>
        <p:spPr>
          <a:extLst/>
        </p:spPr>
        <p:txBody>
          <a:bodyPr>
            <a:normAutofit lnSpcReduction="10000"/>
          </a:bodyPr>
          <a:lstStyle/>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Se a restrição hídrica, os testes diuréticos e a otimização da hemodinâmica não forem capazes de atingir as metas desejadas de equilíbrio hídrico, a terapia de suporte renal (TSR) deve ser considerada </a:t>
            </a:r>
            <a:r>
              <a:rPr lang="pt-BR" sz="1500" baseline="30000" dirty="0">
                <a:solidFill>
                  <a:srgbClr val="333333"/>
                </a:solidFill>
                <a:highlight>
                  <a:srgbClr val="FCFCFC"/>
                </a:highlight>
                <a:latin typeface="Georgia"/>
                <a:ea typeface="Georgia"/>
                <a:cs typeface="Georgia"/>
                <a:sym typeface="Georgia"/>
              </a:rPr>
              <a:t>[ </a:t>
            </a:r>
            <a:r>
              <a:rPr lang="pt-BR" sz="15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103</a:t>
            </a:r>
            <a:r>
              <a:rPr lang="pt-BR" sz="1500" baseline="30000" dirty="0">
                <a:solidFill>
                  <a:srgbClr val="333333"/>
                </a:solidFill>
                <a:highlight>
                  <a:srgbClr val="FCFCFC"/>
                </a:highlight>
                <a:latin typeface="Georgia"/>
                <a:ea typeface="Georgia"/>
                <a:cs typeface="Georgia"/>
                <a:sym typeface="Georgia"/>
              </a:rPr>
              <a:t>] </a:t>
            </a:r>
            <a:r>
              <a:rPr lang="pt-BR" sz="1500" dirty="0">
                <a:solidFill>
                  <a:srgbClr val="333333"/>
                </a:solidFill>
                <a:highlight>
                  <a:srgbClr val="FCFCFC"/>
                </a:highlight>
                <a:latin typeface="Georgia"/>
                <a:ea typeface="Georgia"/>
                <a:cs typeface="Georgia"/>
                <a:sym typeface="Georgia"/>
              </a:rPr>
              <a:t>.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Os neonatos podem receber TSR por meio de diálise peritoneal (DP) ou abordagem extracorpórea para tratar ou prevenir sobrecarga de líquidos refratária à diurese.</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 Como todas as outras decisões médicas, a avaliação dos potenciais benefícios e riscos dos procedimentos é necessária para a tomada de decisões clínicas. Em um paciente com eletrólitos equilibrados e função renal relativamente normal, o TSR pode ser considerado como a terapia primária para remoção de líquidos em vez da terapia diurética se a tendência de acúmulo de líquidos for grave e o paciente não for capaz de atingir as metas de fluidos com diuréticos.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500" dirty="0">
                <a:solidFill>
                  <a:srgbClr val="0033CC"/>
                </a:solidFill>
                <a:highlight>
                  <a:srgbClr val="FCFCFC"/>
                </a:highlight>
                <a:latin typeface="Georgia"/>
                <a:ea typeface="Georgia"/>
                <a:cs typeface="Georgia"/>
                <a:sym typeface="Georgia"/>
              </a:rPr>
              <a:t>O momento certo para iniciar o TSR é quando o dano iminente causado pela incapacidade do rim de manter a homeostase de líquidos, eletrólitos e toxinas supera os riscos do TSR. Neste contexto, é vital reconhecer os objetivos, riscos e benefícios da TSR.</a:t>
            </a:r>
            <a:endParaRPr sz="1500" dirty="0">
              <a:solidFill>
                <a:srgbClr val="0033CC"/>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rgbClr val="0033CC"/>
              </a:solidFill>
              <a:sym typeface="Arial"/>
            </a:endParaRPr>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6" name="Google Shape;176;p33"/>
          <p:cNvSpPr txBox="1">
            <a:spLocks noGrp="1"/>
          </p:cNvSpPr>
          <p:nvPr>
            <p:ph type="title"/>
          </p:nvPr>
        </p:nvSpPr>
        <p:spPr>
          <a:extLst/>
        </p:spPr>
        <p:txBody>
          <a:bodyPr>
            <a:noAutofit/>
          </a:bodyPr>
          <a:lstStyle/>
          <a:p>
            <a:pPr algn="just" eaLnBrk="1" fontAlgn="auto" hangingPunct="1">
              <a:lnSpc>
                <a:spcPct val="115000"/>
              </a:lnSpc>
              <a:buClr>
                <a:schemeClr val="dk1"/>
              </a:buClr>
              <a:buSzPts val="990"/>
              <a:buFont typeface="Arial"/>
              <a:buNone/>
              <a:defRPr/>
            </a:pPr>
            <a:r>
              <a:rPr lang="pt-BR" sz="1879" b="1" dirty="0">
                <a:solidFill>
                  <a:srgbClr val="FF00FF"/>
                </a:solidFill>
                <a:highlight>
                  <a:srgbClr val="FCFCFC"/>
                </a:highlight>
                <a:sym typeface="Arial"/>
              </a:rPr>
              <a:t>Terapia de suporte renal em neonatos</a:t>
            </a:r>
            <a:endParaRPr sz="1879" b="1" dirty="0">
              <a:solidFill>
                <a:srgbClr val="FF00FF"/>
              </a:solidFill>
              <a:highlight>
                <a:srgbClr val="FCFCFC"/>
              </a:highlight>
              <a:sym typeface="Arial"/>
            </a:endParaRPr>
          </a:p>
          <a:p>
            <a:pPr eaLnBrk="1" fontAlgn="auto" hangingPunct="1">
              <a:buClr>
                <a:schemeClr val="dk1"/>
              </a:buClr>
              <a:buSzPts val="990"/>
              <a:buFont typeface="Arial"/>
              <a:buNone/>
              <a:defRPr/>
            </a:pPr>
            <a:endParaRPr sz="2520" dirty="0">
              <a:solidFill>
                <a:schemeClr val="dk1"/>
              </a:solidFill>
              <a:sym typeface="Arial"/>
            </a:endParaRPr>
          </a:p>
        </p:txBody>
      </p:sp>
      <p:sp>
        <p:nvSpPr>
          <p:cNvPr id="177" name="Google Shape;177;p33"/>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r>
              <a:rPr lang="pt-BR" sz="1600" dirty="0">
                <a:solidFill>
                  <a:srgbClr val="333333"/>
                </a:solidFill>
                <a:highlight>
                  <a:srgbClr val="FCFCFC"/>
                </a:highlight>
                <a:latin typeface="Georgia"/>
                <a:ea typeface="Georgia"/>
                <a:cs typeface="Georgia"/>
                <a:sym typeface="Georgia"/>
              </a:rPr>
              <a:t>Os riscos associados ao TSR extracorpóreo foram bastante reduzidos com o advento de dispositivos de suporte renal específicos para neonatos. </a:t>
            </a:r>
            <a:endParaRPr sz="16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600" dirty="0">
                <a:solidFill>
                  <a:srgbClr val="333333"/>
                </a:solidFill>
                <a:highlight>
                  <a:srgbClr val="FCFCFC"/>
                </a:highlight>
                <a:latin typeface="Georgia"/>
                <a:ea typeface="Georgia"/>
                <a:cs typeface="Georgia"/>
                <a:sym typeface="Georgia"/>
              </a:rPr>
              <a:t>Até recentemente, o uso de TSR extracorpóreo em neonatos teve que ser adaptado de máquinas para adultos, o que apresentava uma série de desafios devido aos grandes volumes de filtro/tubo que levam a um alto volume de preparação em relação ao tamanho do paciente, dificuldade em manter o fluxo sanguíneo adequado para uma ótima função do circuito, instabilidade hemodinâmica durante o início e desafios relacionados ao acesso vascular </a:t>
            </a:r>
            <a:r>
              <a:rPr lang="pt-BR" sz="1600" baseline="30000" dirty="0">
                <a:solidFill>
                  <a:srgbClr val="333333"/>
                </a:solidFill>
                <a:highlight>
                  <a:srgbClr val="FCFCFC"/>
                </a:highlight>
                <a:latin typeface="Georgia"/>
                <a:ea typeface="Georgia"/>
                <a:cs typeface="Georgia"/>
                <a:sym typeface="Georgia"/>
              </a:rPr>
              <a:t>[ </a:t>
            </a:r>
            <a:r>
              <a:rPr lang="pt-BR" sz="16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103</a:t>
            </a:r>
            <a:r>
              <a:rPr lang="pt-BR" sz="1600" baseline="30000" dirty="0">
                <a:solidFill>
                  <a:srgbClr val="333333"/>
                </a:solidFill>
                <a:highlight>
                  <a:srgbClr val="FCFCFC"/>
                </a:highlight>
                <a:latin typeface="Georgia"/>
                <a:ea typeface="Georgia"/>
                <a:cs typeface="Georgia"/>
                <a:sym typeface="Georgia"/>
              </a:rPr>
              <a:t> ] </a:t>
            </a:r>
            <a:r>
              <a:rPr lang="pt-BR" sz="1600" dirty="0">
                <a:solidFill>
                  <a:srgbClr val="333333"/>
                </a:solidFill>
                <a:highlight>
                  <a:srgbClr val="FCFCFC"/>
                </a:highlight>
                <a:latin typeface="Georgia"/>
                <a:ea typeface="Georgia"/>
                <a:cs typeface="Georgia"/>
                <a:sym typeface="Georgia"/>
              </a:rPr>
              <a:t>. Muitos dos avanços recentes na redução do risco no TSR neonatal são devidos a volumes menores de tubos/filtros, que permitem volumes de preparação mais baixos </a:t>
            </a:r>
            <a:r>
              <a:rPr lang="pt-BR" sz="1600" baseline="30000" dirty="0">
                <a:solidFill>
                  <a:srgbClr val="333333"/>
                </a:solidFill>
                <a:highlight>
                  <a:srgbClr val="FCFCFC"/>
                </a:highlight>
                <a:latin typeface="Georgia"/>
                <a:ea typeface="Georgia"/>
                <a:cs typeface="Georgia"/>
                <a:sym typeface="Georgia"/>
              </a:rPr>
              <a:t>[ </a:t>
            </a:r>
            <a:r>
              <a:rPr lang="pt-BR" sz="16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103</a:t>
            </a:r>
            <a:r>
              <a:rPr lang="pt-BR" sz="1600" baseline="30000" dirty="0">
                <a:solidFill>
                  <a:srgbClr val="333333"/>
                </a:solidFill>
                <a:highlight>
                  <a:srgbClr val="FCFCFC"/>
                </a:highlight>
                <a:latin typeface="Georgia"/>
                <a:ea typeface="Georgia"/>
                <a:cs typeface="Georgia"/>
                <a:sym typeface="Georgia"/>
              </a:rPr>
              <a:t> , </a:t>
            </a:r>
            <a:r>
              <a:rPr lang="pt-BR" sz="1600"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104</a:t>
            </a:r>
            <a:r>
              <a:rPr lang="pt-BR" sz="1600" baseline="30000" dirty="0">
                <a:solidFill>
                  <a:srgbClr val="333333"/>
                </a:solidFill>
                <a:highlight>
                  <a:srgbClr val="FCFCFC"/>
                </a:highlight>
                <a:latin typeface="Georgia"/>
                <a:ea typeface="Georgia"/>
                <a:cs typeface="Georgia"/>
                <a:sym typeface="Georgia"/>
              </a:rPr>
              <a:t> ]</a:t>
            </a:r>
            <a:r>
              <a:rPr lang="pt-BR" sz="1600" dirty="0">
                <a:solidFill>
                  <a:srgbClr val="333333"/>
                </a:solidFill>
                <a:highlight>
                  <a:srgbClr val="FCFCFC"/>
                </a:highlight>
                <a:latin typeface="Georgia"/>
                <a:ea typeface="Georgia"/>
                <a:cs typeface="Georgia"/>
                <a:sym typeface="Georgia"/>
              </a:rPr>
              <a:t> .</a:t>
            </a:r>
            <a:endParaRPr sz="16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2300" dirty="0">
              <a:solidFill>
                <a:schemeClr val="dk2"/>
              </a:solidFill>
              <a:sym typeface="Arial"/>
            </a:endParaRPr>
          </a:p>
        </p:txBody>
      </p:sp>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2" name="Google Shape;182;p34"/>
          <p:cNvSpPr txBox="1">
            <a:spLocks noGrp="1"/>
          </p:cNvSpPr>
          <p:nvPr>
            <p:ph type="title"/>
          </p:nvPr>
        </p:nvSpPr>
        <p:spPr>
          <a:extLst/>
        </p:spPr>
        <p:txBody>
          <a:bodyPr>
            <a:noAutofit/>
          </a:bodyPr>
          <a:lstStyle/>
          <a:p>
            <a:pPr algn="just" eaLnBrk="1" fontAlgn="auto" hangingPunct="1">
              <a:lnSpc>
                <a:spcPct val="115000"/>
              </a:lnSpc>
              <a:buClr>
                <a:schemeClr val="dk1"/>
              </a:buClr>
              <a:buSzPts val="990"/>
              <a:buFont typeface="Arial"/>
              <a:buNone/>
              <a:defRPr/>
            </a:pPr>
            <a:r>
              <a:rPr lang="pt-BR" sz="1879" b="1" dirty="0">
                <a:solidFill>
                  <a:srgbClr val="FF00FF"/>
                </a:solidFill>
                <a:highlight>
                  <a:srgbClr val="FCFCFC"/>
                </a:highlight>
                <a:sym typeface="Arial"/>
              </a:rPr>
              <a:t>Terapia de suporte renal em neonatos</a:t>
            </a:r>
            <a:endParaRPr sz="1879" b="1" dirty="0">
              <a:solidFill>
                <a:srgbClr val="FF00FF"/>
              </a:solidFill>
              <a:highlight>
                <a:srgbClr val="FCFCFC"/>
              </a:highlight>
              <a:sym typeface="Arial"/>
            </a:endParaRPr>
          </a:p>
          <a:p>
            <a:pPr eaLnBrk="1" fontAlgn="auto" hangingPunct="1">
              <a:buClr>
                <a:schemeClr val="dk1"/>
              </a:buClr>
              <a:buSzPts val="990"/>
              <a:buFont typeface="Arial"/>
              <a:buNone/>
              <a:defRPr/>
            </a:pPr>
            <a:endParaRPr sz="2520" dirty="0">
              <a:solidFill>
                <a:schemeClr val="dk1"/>
              </a:solidFill>
              <a:sym typeface="Arial"/>
            </a:endParaRPr>
          </a:p>
        </p:txBody>
      </p:sp>
      <p:sp>
        <p:nvSpPr>
          <p:cNvPr id="96258" name="Google Shape;183;p34"/>
          <p:cNvSpPr txBox="1">
            <a:spLocks noGrp="1"/>
          </p:cNvSpPr>
          <p:nvPr>
            <p:ph type="body" idx="1"/>
          </p:nvPr>
        </p:nvSpPr>
        <p:spPr>
          <a:xfrm>
            <a:off x="311150" y="1152525"/>
            <a:ext cx="8521700" cy="3416300"/>
          </a:xfrm>
        </p:spPr>
        <p:txBody>
          <a:bodyPr/>
          <a:lstStyle/>
          <a:p>
            <a:pPr marL="0" indent="457200" eaLnBrk="1" hangingPunct="1">
              <a:lnSpc>
                <a:spcPct val="115000"/>
              </a:lnSpc>
              <a:spcBef>
                <a:spcPct val="0"/>
              </a:spcBef>
              <a:spcAft>
                <a:spcPct val="0"/>
              </a:spcAft>
              <a:buClr>
                <a:srgbClr val="595959"/>
              </a:buClr>
              <a:buFont typeface="Arial" charset="0"/>
              <a:buNone/>
            </a:pPr>
            <a:r>
              <a:rPr lang="pt-BR" altLang="pt-BR" dirty="0" smtClean="0">
                <a:solidFill>
                  <a:srgbClr val="333333"/>
                </a:solidFill>
                <a:latin typeface="Georgia" pitchFamily="18" charset="0"/>
                <a:cs typeface="Arial" charset="0"/>
                <a:sym typeface="Georgia" pitchFamily="18" charset="0"/>
              </a:rPr>
              <a:t>Relatos do uso de TSR em bebês extremamente prematuros têm sido limitados principalmente à DP, principalmente devido ao tamanho do paciente que impede a colocação de cateter em vasos sanguíneos de pequeno calibre. </a:t>
            </a:r>
          </a:p>
          <a:p>
            <a:pPr marL="0" indent="457200" eaLnBrk="1" hangingPunct="1">
              <a:lnSpc>
                <a:spcPct val="115000"/>
              </a:lnSpc>
              <a:spcBef>
                <a:spcPts val="1200"/>
              </a:spcBef>
              <a:spcAft>
                <a:spcPct val="0"/>
              </a:spcAft>
              <a:buClr>
                <a:srgbClr val="595959"/>
              </a:buClr>
              <a:buFont typeface="Arial" charset="0"/>
              <a:buNone/>
            </a:pPr>
            <a:r>
              <a:rPr lang="pt-BR" altLang="pt-BR" dirty="0" smtClean="0">
                <a:solidFill>
                  <a:srgbClr val="333333"/>
                </a:solidFill>
                <a:latin typeface="Georgia" pitchFamily="18" charset="0"/>
                <a:cs typeface="Arial" charset="0"/>
                <a:sym typeface="Georgia" pitchFamily="18" charset="0"/>
              </a:rPr>
              <a:t>No entanto, o uso de </a:t>
            </a:r>
            <a:r>
              <a:rPr lang="pt-BR" altLang="pt-BR" dirty="0" smtClean="0">
                <a:solidFill>
                  <a:srgbClr val="FF0000"/>
                </a:solidFill>
                <a:latin typeface="Georgia" pitchFamily="18" charset="0"/>
                <a:cs typeface="Arial" charset="0"/>
                <a:sym typeface="Georgia" pitchFamily="18" charset="0"/>
              </a:rPr>
              <a:t>DP</a:t>
            </a:r>
            <a:r>
              <a:rPr lang="pt-BR" altLang="pt-BR" dirty="0" smtClean="0">
                <a:solidFill>
                  <a:srgbClr val="333333"/>
                </a:solidFill>
                <a:latin typeface="Georgia" pitchFamily="18" charset="0"/>
                <a:cs typeface="Arial" charset="0"/>
                <a:sym typeface="Georgia" pitchFamily="18" charset="0"/>
              </a:rPr>
              <a:t> no contexto de sobrecarga de fluidos é frequentemente limitado pela ultrafiltração baixa e imprevisível e pelo aumento da permeabilidade intraabdominal que os predispõe à </a:t>
            </a:r>
            <a:r>
              <a:rPr lang="pt-BR" altLang="pt-BR" dirty="0" smtClean="0">
                <a:solidFill>
                  <a:srgbClr val="FF0000"/>
                </a:solidFill>
                <a:latin typeface="Georgia" pitchFamily="18" charset="0"/>
                <a:cs typeface="Arial" charset="0"/>
                <a:sym typeface="Georgia" pitchFamily="18" charset="0"/>
              </a:rPr>
              <a:t>hiperglicemia grave </a:t>
            </a:r>
            <a:r>
              <a:rPr lang="pt-BR" altLang="pt-BR" baseline="30000" dirty="0" smtClean="0">
                <a:solidFill>
                  <a:srgbClr val="333333"/>
                </a:solidFill>
                <a:latin typeface="Georgia" pitchFamily="18" charset="0"/>
                <a:cs typeface="Arial" charset="0"/>
                <a:sym typeface="Georgia" pitchFamily="18" charset="0"/>
              </a:rPr>
              <a:t>[ </a:t>
            </a:r>
            <a:r>
              <a:rPr lang="pt-BR" altLang="pt-BR" u="sng" baseline="30000" dirty="0" smtClean="0">
                <a:solidFill>
                  <a:srgbClr val="004B83"/>
                </a:solidFill>
                <a:latin typeface="Georgia" pitchFamily="18" charset="0"/>
                <a:cs typeface="Arial" charset="0"/>
                <a:sym typeface="Georgia" pitchFamily="18" charset="0"/>
                <a:hlinkClick r:id="rId3"/>
              </a:rPr>
              <a:t>105</a:t>
            </a:r>
            <a:r>
              <a:rPr lang="pt-BR" altLang="pt-BR" baseline="30000" dirty="0" smtClean="0">
                <a:solidFill>
                  <a:srgbClr val="333333"/>
                </a:solidFill>
                <a:latin typeface="Georgia" pitchFamily="18" charset="0"/>
                <a:cs typeface="Arial" charset="0"/>
                <a:sym typeface="Georgia" pitchFamily="18" charset="0"/>
              </a:rPr>
              <a:t>]</a:t>
            </a:r>
            <a:r>
              <a:rPr lang="pt-BR" altLang="pt-BR" dirty="0" smtClean="0">
                <a:solidFill>
                  <a:srgbClr val="333333"/>
                </a:solidFill>
                <a:latin typeface="Georgia" pitchFamily="18" charset="0"/>
                <a:cs typeface="Arial" charset="0"/>
                <a:sym typeface="Georgia" pitchFamily="18" charset="0"/>
              </a:rPr>
              <a:t> . </a:t>
            </a:r>
          </a:p>
          <a:p>
            <a:pPr marL="0" indent="457200" eaLnBrk="1" hangingPunct="1">
              <a:lnSpc>
                <a:spcPct val="115000"/>
              </a:lnSpc>
              <a:spcBef>
                <a:spcPts val="1200"/>
              </a:spcBef>
              <a:spcAft>
                <a:spcPct val="0"/>
              </a:spcAft>
              <a:buClr>
                <a:srgbClr val="595959"/>
              </a:buClr>
              <a:buFont typeface="Arial" charset="0"/>
              <a:buNone/>
            </a:pPr>
            <a:r>
              <a:rPr lang="pt-BR" altLang="pt-BR" dirty="0" smtClean="0">
                <a:solidFill>
                  <a:srgbClr val="333333"/>
                </a:solidFill>
                <a:latin typeface="Georgia" pitchFamily="18" charset="0"/>
                <a:cs typeface="Arial" charset="0"/>
                <a:sym typeface="Georgia" pitchFamily="18" charset="0"/>
              </a:rPr>
              <a:t>Embora as complicações da DP não sejam muito comuns, os riscos associados incluem: mau funcionamento do cateter, infecção, eletrólitos e anormalidades na pressão arterial. </a:t>
            </a:r>
          </a:p>
          <a:p>
            <a:pPr marL="0" indent="457200" eaLnBrk="1" hangingPunct="1">
              <a:lnSpc>
                <a:spcPct val="115000"/>
              </a:lnSpc>
              <a:spcBef>
                <a:spcPts val="1200"/>
              </a:spcBef>
              <a:spcAft>
                <a:spcPts val="1200"/>
              </a:spcAft>
              <a:buClr>
                <a:srgbClr val="595959"/>
              </a:buClr>
              <a:buFont typeface="Arial" charset="0"/>
              <a:buNone/>
            </a:pPr>
            <a:endParaRPr lang="pt-BR" altLang="pt-BR" sz="2000" dirty="0" smtClean="0">
              <a:solidFill>
                <a:srgbClr val="595959"/>
              </a:solidFill>
              <a:latin typeface="Arial" charset="0"/>
              <a:cs typeface="Arial" charset="0"/>
            </a:endParaRPr>
          </a:p>
        </p:txBody>
      </p:sp>
    </p:spTree>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8" name="Google Shape;188;p35"/>
          <p:cNvSpPr txBox="1">
            <a:spLocks noGrp="1"/>
          </p:cNvSpPr>
          <p:nvPr>
            <p:ph type="title"/>
          </p:nvPr>
        </p:nvSpPr>
        <p:spPr>
          <a:extLst/>
        </p:spPr>
        <p:txBody>
          <a:bodyPr>
            <a:noAutofit/>
          </a:bodyPr>
          <a:lstStyle/>
          <a:p>
            <a:pPr algn="just" eaLnBrk="1" fontAlgn="auto" hangingPunct="1">
              <a:lnSpc>
                <a:spcPct val="115000"/>
              </a:lnSpc>
              <a:buClr>
                <a:schemeClr val="dk1"/>
              </a:buClr>
              <a:buSzPts val="990"/>
              <a:buFont typeface="Arial"/>
              <a:buNone/>
              <a:defRPr/>
            </a:pPr>
            <a:r>
              <a:rPr lang="pt-BR" sz="1879" b="1" dirty="0">
                <a:solidFill>
                  <a:srgbClr val="FF00FF"/>
                </a:solidFill>
                <a:highlight>
                  <a:srgbClr val="FCFCFC"/>
                </a:highlight>
                <a:sym typeface="Arial"/>
              </a:rPr>
              <a:t>Terapia de suporte renal em neonatos</a:t>
            </a:r>
            <a:endParaRPr sz="1879" b="1" dirty="0">
              <a:solidFill>
                <a:srgbClr val="FF00FF"/>
              </a:solidFill>
              <a:highlight>
                <a:srgbClr val="FCFCFC"/>
              </a:highlight>
              <a:sym typeface="Arial"/>
            </a:endParaRPr>
          </a:p>
          <a:p>
            <a:pPr eaLnBrk="1" fontAlgn="auto" hangingPunct="1">
              <a:buClr>
                <a:schemeClr val="dk1"/>
              </a:buClr>
              <a:buSzPts val="990"/>
              <a:buFont typeface="Arial"/>
              <a:buNone/>
              <a:defRPr/>
            </a:pPr>
            <a:endParaRPr sz="2520" dirty="0">
              <a:solidFill>
                <a:schemeClr val="dk1"/>
              </a:solidFill>
              <a:sym typeface="Arial"/>
            </a:endParaRPr>
          </a:p>
        </p:txBody>
      </p:sp>
      <p:sp>
        <p:nvSpPr>
          <p:cNvPr id="189" name="Google Shape;189;p35"/>
          <p:cNvSpPr txBox="1">
            <a:spLocks noGrp="1"/>
          </p:cNvSpPr>
          <p:nvPr>
            <p:ph type="body" idx="1"/>
          </p:nvPr>
        </p:nvSpPr>
        <p:spPr>
          <a:xfrm>
            <a:off x="311150" y="1152525"/>
            <a:ext cx="8521700" cy="3416300"/>
          </a:xfrm>
        </p:spPr>
        <p:txBody>
          <a:bodyPr/>
          <a:lstStyle/>
          <a:p>
            <a:pPr marL="0" indent="457200" algn="just" eaLnBrk="1" fontAlgn="auto" hangingPunct="1">
              <a:lnSpc>
                <a:spcPct val="115000"/>
              </a:lnSpc>
              <a:buClr>
                <a:schemeClr val="dk2"/>
              </a:buClr>
              <a:buFont typeface="Arial"/>
              <a:buNone/>
              <a:defRPr/>
            </a:pPr>
            <a:r>
              <a:rPr lang="pt-BR" sz="1500" dirty="0">
                <a:solidFill>
                  <a:srgbClr val="FF0000"/>
                </a:solidFill>
                <a:latin typeface="Georgia"/>
                <a:ea typeface="Georgia"/>
                <a:cs typeface="Georgia"/>
                <a:sym typeface="Georgia"/>
              </a:rPr>
              <a:t>A DP é contraindicada em vários pacientes com alto risco de sobrecarga de fluidos, incluindo ECN perfurada e pacientes com hérnia diafragmática congênita </a:t>
            </a:r>
            <a:r>
              <a:rPr lang="pt-BR" sz="1500" baseline="30000" dirty="0">
                <a:solidFill>
                  <a:srgbClr val="333333"/>
                </a:solidFill>
                <a:latin typeface="Georgia"/>
                <a:ea typeface="Georgia"/>
                <a:cs typeface="Georgia"/>
                <a:sym typeface="Georgia"/>
              </a:rPr>
              <a:t>[ </a:t>
            </a:r>
            <a:r>
              <a:rPr lang="pt-BR" sz="1500" u="sng" baseline="30000" dirty="0">
                <a:solidFill>
                  <a:srgbClr val="004B83"/>
                </a:solidFill>
                <a:latin typeface="Georgia"/>
                <a:ea typeface="Georgia"/>
                <a:cs typeface="Georgia"/>
                <a:sym typeface="Georgia"/>
                <a:hlinkClick r:id="rId3"/>
              </a:rPr>
              <a:t>106</a:t>
            </a:r>
            <a:r>
              <a:rPr lang="pt-BR" sz="1500" baseline="30000" dirty="0">
                <a:solidFill>
                  <a:srgbClr val="333333"/>
                </a:solidFill>
                <a:latin typeface="Georgia"/>
                <a:ea typeface="Georgia"/>
                <a:cs typeface="Georgia"/>
                <a:sym typeface="Georgia"/>
              </a:rPr>
              <a:t>] </a:t>
            </a:r>
            <a:r>
              <a:rPr lang="pt-BR" sz="1500" dirty="0">
                <a:solidFill>
                  <a:srgbClr val="333333"/>
                </a:solidFill>
                <a:latin typeface="Georgia"/>
                <a:ea typeface="Georgia"/>
                <a:cs typeface="Georgia"/>
                <a:sym typeface="Georgia"/>
              </a:rPr>
              <a:t>.</a:t>
            </a:r>
            <a:endParaRPr sz="1500" dirty="0">
              <a:solidFill>
                <a:srgbClr val="333333"/>
              </a:solidFill>
              <a:latin typeface="Georgia"/>
              <a:ea typeface="Georgia"/>
              <a:cs typeface="Georgia"/>
              <a:sym typeface="Georgia"/>
            </a:endParaRPr>
          </a:p>
          <a:p>
            <a:pPr marL="0" indent="457200" algn="just" eaLnBrk="1" fontAlgn="auto" hangingPunct="1">
              <a:lnSpc>
                <a:spcPct val="115000"/>
              </a:lnSpc>
              <a:spcBef>
                <a:spcPts val="1200"/>
              </a:spcBef>
              <a:buClr>
                <a:schemeClr val="dk2"/>
              </a:buClr>
              <a:buFont typeface="Arial"/>
              <a:buNone/>
              <a:defRPr/>
            </a:pPr>
            <a:r>
              <a:rPr lang="pt-BR" sz="1500" dirty="0">
                <a:solidFill>
                  <a:srgbClr val="333333"/>
                </a:solidFill>
                <a:latin typeface="Georgia"/>
                <a:ea typeface="Georgia"/>
                <a:cs typeface="Georgia"/>
                <a:sym typeface="Georgia"/>
              </a:rPr>
              <a:t> A DP é comumente usada em neonatos após cirurgia de circulação extracorpórea. </a:t>
            </a:r>
            <a:endParaRPr sz="1500" dirty="0">
              <a:solidFill>
                <a:srgbClr val="333333"/>
              </a:solidFill>
              <a:latin typeface="Georgia"/>
              <a:ea typeface="Georgia"/>
              <a:cs typeface="Georgia"/>
              <a:sym typeface="Georgia"/>
            </a:endParaRPr>
          </a:p>
          <a:p>
            <a:pPr marL="0" indent="457200" algn="just" eaLnBrk="1" fontAlgn="auto" hangingPunct="1">
              <a:lnSpc>
                <a:spcPct val="115000"/>
              </a:lnSpc>
              <a:spcBef>
                <a:spcPts val="1200"/>
              </a:spcBef>
              <a:buClr>
                <a:schemeClr val="dk1"/>
              </a:buClr>
              <a:buSzPts val="1100"/>
              <a:buFont typeface="Arial"/>
              <a:buNone/>
              <a:defRPr/>
            </a:pPr>
            <a:r>
              <a:rPr lang="pt-BR" sz="1500" dirty="0">
                <a:solidFill>
                  <a:srgbClr val="333333"/>
                </a:solidFill>
                <a:latin typeface="Georgia"/>
                <a:ea typeface="Georgia"/>
                <a:cs typeface="Georgia"/>
                <a:sym typeface="Georgia"/>
              </a:rPr>
              <a:t>Um artigo de revisão recente avaliando dados sobre o início precoce da DP em neonatos submetidos à cirurgia de circulação extracorpórea observou uma tendência à redução da sobrecarga hídrica e da mortalidade, mas </a:t>
            </a:r>
            <a:r>
              <a:rPr lang="pt-BR" sz="1500" dirty="0" smtClean="0">
                <a:solidFill>
                  <a:srgbClr val="333333"/>
                </a:solidFill>
                <a:latin typeface="Georgia"/>
                <a:ea typeface="Georgia"/>
                <a:cs typeface="Georgia"/>
                <a:sym typeface="Georgia"/>
              </a:rPr>
              <a:t>as evidências são </a:t>
            </a:r>
            <a:r>
              <a:rPr lang="pt-BR" sz="1500" dirty="0">
                <a:solidFill>
                  <a:srgbClr val="333333"/>
                </a:solidFill>
                <a:latin typeface="Georgia"/>
                <a:ea typeface="Georgia"/>
                <a:cs typeface="Georgia"/>
                <a:sym typeface="Georgia"/>
              </a:rPr>
              <a:t>inconclusivas sobre o momento ideal de início após a cirurgia </a:t>
            </a:r>
            <a:r>
              <a:rPr lang="pt-BR" sz="1500" baseline="30000" dirty="0">
                <a:solidFill>
                  <a:srgbClr val="333333"/>
                </a:solidFill>
                <a:latin typeface="Georgia"/>
                <a:ea typeface="Georgia"/>
                <a:cs typeface="Georgia"/>
                <a:sym typeface="Georgia"/>
              </a:rPr>
              <a:t>[107 </a:t>
            </a:r>
            <a:r>
              <a:rPr lang="pt-BR" sz="1500" u="sng" baseline="30000" dirty="0">
                <a:solidFill>
                  <a:srgbClr val="004B83"/>
                </a:solidFill>
                <a:latin typeface="Georgia"/>
                <a:ea typeface="Georgia"/>
                <a:cs typeface="Georgia"/>
                <a:sym typeface="Georgia"/>
                <a:hlinkClick r:id="rId4"/>
              </a:rPr>
              <a:t>]</a:t>
            </a:r>
            <a:r>
              <a:rPr lang="pt-BR" sz="1500" baseline="30000" dirty="0">
                <a:solidFill>
                  <a:srgbClr val="333333"/>
                </a:solidFill>
                <a:latin typeface="Georgia"/>
                <a:ea typeface="Georgia"/>
                <a:cs typeface="Georgia"/>
                <a:sym typeface="Georgia"/>
              </a:rPr>
              <a:t> </a:t>
            </a:r>
            <a:r>
              <a:rPr lang="pt-BR" sz="1500" dirty="0">
                <a:solidFill>
                  <a:srgbClr val="333333"/>
                </a:solidFill>
                <a:latin typeface="Georgia"/>
                <a:ea typeface="Georgia"/>
                <a:cs typeface="Georgia"/>
                <a:sym typeface="Georgia"/>
              </a:rPr>
              <a:t>.</a:t>
            </a:r>
            <a:endParaRPr sz="2100" dirty="0">
              <a:solidFill>
                <a:schemeClr val="dk2"/>
              </a:solidFill>
              <a:sym typeface="Arial"/>
            </a:endParaRPr>
          </a:p>
          <a:p>
            <a:pPr marL="0" indent="0" eaLnBrk="1" fontAlgn="auto" hangingPunct="1">
              <a:lnSpc>
                <a:spcPct val="115000"/>
              </a:lnSpc>
              <a:spcBef>
                <a:spcPts val="1200"/>
              </a:spcBef>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 name="Google Shape;194;p36"/>
          <p:cNvSpPr txBox="1">
            <a:spLocks noGrp="1"/>
          </p:cNvSpPr>
          <p:nvPr>
            <p:ph type="title"/>
          </p:nvPr>
        </p:nvSpPr>
        <p:spPr>
          <a:extLst/>
        </p:spPr>
        <p:txBody>
          <a:bodyPr/>
          <a:lstStyle/>
          <a:p>
            <a:pPr algn="just" eaLnBrk="1" fontAlgn="auto" hangingPunct="1">
              <a:lnSpc>
                <a:spcPct val="115000"/>
              </a:lnSpc>
              <a:buClr>
                <a:schemeClr val="dk1"/>
              </a:buClr>
              <a:buSzPct val="52659"/>
              <a:buFont typeface="Arial"/>
              <a:buNone/>
              <a:defRPr/>
            </a:pPr>
            <a:r>
              <a:rPr lang="pt-BR" sz="1879" b="1" dirty="0">
                <a:solidFill>
                  <a:srgbClr val="FF00FF"/>
                </a:solidFill>
                <a:highlight>
                  <a:srgbClr val="FCFCFC"/>
                </a:highlight>
                <a:sym typeface="Arial"/>
              </a:rPr>
              <a:t>Terapia de suporte renal em neonatos</a:t>
            </a:r>
            <a:endParaRPr sz="2800" dirty="0">
              <a:solidFill>
                <a:srgbClr val="FF00FF"/>
              </a:solidFill>
              <a:sym typeface="Arial"/>
            </a:endParaRPr>
          </a:p>
        </p:txBody>
      </p:sp>
      <p:sp>
        <p:nvSpPr>
          <p:cNvPr id="195" name="Google Shape;195;p36"/>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r>
              <a:rPr lang="pt-BR" sz="1500" b="1" dirty="0">
                <a:solidFill>
                  <a:srgbClr val="0033CC"/>
                </a:solidFill>
                <a:highlight>
                  <a:srgbClr val="FCFCFC"/>
                </a:highlight>
                <a:latin typeface="Georgia"/>
                <a:ea typeface="Georgia"/>
                <a:cs typeface="Georgia"/>
                <a:sym typeface="Georgia"/>
              </a:rPr>
              <a:t>A Máquina de Emergência Pediátrica </a:t>
            </a:r>
            <a:r>
              <a:rPr lang="pt-BR" sz="1500" b="1" dirty="0" smtClean="0">
                <a:solidFill>
                  <a:srgbClr val="0033CC"/>
                </a:solidFill>
                <a:highlight>
                  <a:srgbClr val="FCFCFC"/>
                </a:highlight>
                <a:latin typeface="Georgia"/>
                <a:ea typeface="Georgia"/>
                <a:cs typeface="Georgia"/>
                <a:sym typeface="Georgia"/>
              </a:rPr>
              <a:t>CARDIORENAL </a:t>
            </a:r>
            <a:r>
              <a:rPr lang="pt-BR" sz="1500" b="1" dirty="0">
                <a:solidFill>
                  <a:srgbClr val="0033CC"/>
                </a:solidFill>
                <a:highlight>
                  <a:srgbClr val="FCFCFC"/>
                </a:highlight>
                <a:latin typeface="Georgia"/>
                <a:ea typeface="Georgia"/>
                <a:cs typeface="Georgia"/>
                <a:sym typeface="Georgia"/>
              </a:rPr>
              <a:t>(CARPEDIEM</a:t>
            </a:r>
            <a:r>
              <a:rPr lang="pt-BR" sz="1500" dirty="0">
                <a:solidFill>
                  <a:srgbClr val="333333"/>
                </a:solidFill>
                <a:highlight>
                  <a:srgbClr val="FCFCFC"/>
                </a:highlight>
                <a:latin typeface="Georgia"/>
                <a:ea typeface="Georgia"/>
                <a:cs typeface="Georgia"/>
                <a:sym typeface="Georgia"/>
              </a:rPr>
              <a:t>) (Medtronic, Minneapolis, MN) consegue eliminação de fluidos, eletrólitos e resíduos com complicações mínimas.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sz="1500" dirty="0">
                <a:solidFill>
                  <a:srgbClr val="333333"/>
                </a:solidFill>
                <a:highlight>
                  <a:srgbClr val="FCFCFC"/>
                </a:highlight>
                <a:latin typeface="Georgia"/>
                <a:ea typeface="Georgia"/>
                <a:cs typeface="Georgia"/>
                <a:sym typeface="Georgia"/>
              </a:rPr>
              <a:t>Vários estudos validaram o uso deste dispositivo na população neonatal até bebês com peso de 2 kg </a:t>
            </a:r>
            <a:r>
              <a:rPr lang="pt-BR" sz="1500" baseline="30000" dirty="0">
                <a:solidFill>
                  <a:srgbClr val="333333"/>
                </a:solidFill>
                <a:highlight>
                  <a:srgbClr val="FCFCFC"/>
                </a:highlight>
                <a:latin typeface="Georgia"/>
                <a:ea typeface="Georgia"/>
                <a:cs typeface="Georgia"/>
                <a:sym typeface="Georgia"/>
              </a:rPr>
              <a:t>[ </a:t>
            </a:r>
            <a:r>
              <a:rPr lang="pt-BR" sz="15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105</a:t>
            </a:r>
            <a:r>
              <a:rPr lang="pt-BR" sz="1500" baseline="30000" dirty="0">
                <a:solidFill>
                  <a:srgbClr val="333333"/>
                </a:solidFill>
                <a:highlight>
                  <a:srgbClr val="FCFCFC"/>
                </a:highlight>
                <a:latin typeface="Georgia"/>
                <a:ea typeface="Georgia"/>
                <a:cs typeface="Georgia"/>
                <a:sym typeface="Georgia"/>
              </a:rPr>
              <a:t> , </a:t>
            </a:r>
            <a:r>
              <a:rPr lang="pt-BR" sz="1500"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108</a:t>
            </a:r>
            <a:r>
              <a:rPr lang="pt-BR" sz="1500" baseline="30000" dirty="0">
                <a:solidFill>
                  <a:srgbClr val="333333"/>
                </a:solidFill>
                <a:highlight>
                  <a:srgbClr val="FCFCFC"/>
                </a:highlight>
                <a:latin typeface="Georgia"/>
                <a:ea typeface="Georgia"/>
                <a:cs typeface="Georgia"/>
                <a:sym typeface="Georgia"/>
              </a:rPr>
              <a:t> ] </a:t>
            </a:r>
            <a:r>
              <a:rPr lang="pt-BR" sz="1500" dirty="0">
                <a:solidFill>
                  <a:srgbClr val="333333"/>
                </a:solidFill>
                <a:highlight>
                  <a:srgbClr val="FCFCFC"/>
                </a:highlight>
                <a:latin typeface="Georgia"/>
                <a:ea typeface="Georgia"/>
                <a:cs typeface="Georgia"/>
                <a:sym typeface="Georgia"/>
              </a:rPr>
              <a:t>. </a:t>
            </a:r>
            <a:endParaRPr sz="1500"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sz="1500" dirty="0">
                <a:solidFill>
                  <a:srgbClr val="333333"/>
                </a:solidFill>
                <a:highlight>
                  <a:srgbClr val="FCFCFC"/>
                </a:highlight>
                <a:latin typeface="Georgia"/>
                <a:ea typeface="Georgia"/>
                <a:cs typeface="Georgia"/>
                <a:sym typeface="Georgia"/>
              </a:rPr>
              <a:t>Esse sistema possui balanças muito precisas, funciona tanto em modo de diálise quanto de hemofiltração, deve ser trocado a cada 24 horas e foi recentemente aprovado para uso nos EUA pelo FDA para crianças entre 2,0 e 9,9 kg.</a:t>
            </a:r>
            <a:endParaRPr sz="1500"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0" name="Google Shape;200;p37"/>
          <p:cNvSpPr txBox="1">
            <a:spLocks noGrp="1"/>
          </p:cNvSpPr>
          <p:nvPr>
            <p:ph type="title"/>
          </p:nvPr>
        </p:nvSpPr>
        <p:spPr>
          <a:extLst/>
        </p:spPr>
        <p:txBody>
          <a:bodyPr/>
          <a:lstStyle/>
          <a:p>
            <a:pPr algn="just" eaLnBrk="1" fontAlgn="auto" hangingPunct="1">
              <a:lnSpc>
                <a:spcPct val="115000"/>
              </a:lnSpc>
              <a:buClr>
                <a:schemeClr val="dk1"/>
              </a:buClr>
              <a:buFont typeface="Arial"/>
              <a:buNone/>
              <a:defRPr/>
            </a:pPr>
            <a:r>
              <a:rPr lang="pt-BR" sz="1879" b="1" dirty="0">
                <a:solidFill>
                  <a:srgbClr val="FF00FF"/>
                </a:solidFill>
                <a:highlight>
                  <a:srgbClr val="FCFCFC"/>
                </a:highlight>
                <a:sym typeface="Arial"/>
              </a:rPr>
              <a:t>Terapia de suporte renal em neonatos</a:t>
            </a:r>
            <a:endParaRPr sz="2800" dirty="0">
              <a:solidFill>
                <a:srgbClr val="FF00FF"/>
              </a:solidFill>
              <a:sym typeface="Arial"/>
            </a:endParaRPr>
          </a:p>
        </p:txBody>
      </p:sp>
      <p:sp>
        <p:nvSpPr>
          <p:cNvPr id="201" name="Google Shape;201;p37"/>
          <p:cNvSpPr txBox="1">
            <a:spLocks noGrp="1"/>
          </p:cNvSpPr>
          <p:nvPr>
            <p:ph type="body" idx="1"/>
          </p:nvPr>
        </p:nvSpPr>
        <p:spPr>
          <a:xfrm>
            <a:off x="311150" y="1152525"/>
            <a:ext cx="8521700" cy="3416300"/>
          </a:xfrm>
        </p:spPr>
        <p:txBody>
          <a:bodyPr>
            <a:normAutofit fontScale="92500" lnSpcReduction="20000"/>
          </a:bodyPr>
          <a:lstStyle/>
          <a:p>
            <a:pPr marL="0" indent="457200" algn="just" eaLnBrk="1" fontAlgn="auto" hangingPunct="1">
              <a:lnSpc>
                <a:spcPct val="115000"/>
              </a:lnSpc>
              <a:buClr>
                <a:schemeClr val="dk2"/>
              </a:buClr>
              <a:buFont typeface="Arial"/>
              <a:buNone/>
              <a:defRPr/>
            </a:pPr>
            <a:r>
              <a:rPr lang="pt-BR" sz="1600" dirty="0">
                <a:solidFill>
                  <a:srgbClr val="333333"/>
                </a:solidFill>
                <a:latin typeface="Georgia"/>
                <a:ea typeface="Georgia"/>
                <a:cs typeface="Georgia"/>
                <a:sym typeface="Georgia"/>
              </a:rPr>
              <a:t>O sistema Aquadex (Nuwellis Inc., Eden Prairie, MN) para ultrafiltração foi adaptado para uso na população neonatal após seu uso original em adultos com insuficiência cardíaca congestiva. </a:t>
            </a:r>
            <a:endParaRPr sz="1600" dirty="0">
              <a:solidFill>
                <a:srgbClr val="333333"/>
              </a:solidFill>
              <a:latin typeface="Georgia"/>
              <a:ea typeface="Georgia"/>
              <a:cs typeface="Georgia"/>
              <a:sym typeface="Georgia"/>
            </a:endParaRPr>
          </a:p>
          <a:p>
            <a:pPr marL="0" indent="457200" algn="just" eaLnBrk="1" fontAlgn="auto" hangingPunct="1">
              <a:lnSpc>
                <a:spcPct val="115000"/>
              </a:lnSpc>
              <a:spcBef>
                <a:spcPts val="1200"/>
              </a:spcBef>
              <a:buClr>
                <a:schemeClr val="dk2"/>
              </a:buClr>
              <a:buFont typeface="Arial"/>
              <a:buNone/>
              <a:defRPr/>
            </a:pPr>
            <a:r>
              <a:rPr lang="pt-BR" sz="1600" dirty="0">
                <a:solidFill>
                  <a:srgbClr val="333333"/>
                </a:solidFill>
                <a:latin typeface="Georgia"/>
                <a:ea typeface="Georgia"/>
                <a:cs typeface="Georgia"/>
                <a:sym typeface="Georgia"/>
              </a:rPr>
              <a:t>Este sistema possui volume extracorpóreo de 33 ml (mL) e proporciona monitoramento contínuo do hematócrito e da saturação venosa mista de oxigênio durante o tratamento. </a:t>
            </a:r>
            <a:endParaRPr sz="1600" dirty="0">
              <a:solidFill>
                <a:srgbClr val="333333"/>
              </a:solidFill>
              <a:latin typeface="Georgia"/>
              <a:ea typeface="Georgia"/>
              <a:cs typeface="Georgia"/>
              <a:sym typeface="Georgia"/>
            </a:endParaRPr>
          </a:p>
          <a:p>
            <a:pPr marL="0" indent="457200" algn="just" eaLnBrk="1" fontAlgn="auto" hangingPunct="1">
              <a:lnSpc>
                <a:spcPct val="115000"/>
              </a:lnSpc>
              <a:spcBef>
                <a:spcPts val="1200"/>
              </a:spcBef>
              <a:buClr>
                <a:schemeClr val="dk2"/>
              </a:buClr>
              <a:buFont typeface="Arial"/>
              <a:buNone/>
              <a:defRPr/>
            </a:pPr>
            <a:r>
              <a:rPr lang="pt-BR" sz="1600" dirty="0">
                <a:solidFill>
                  <a:srgbClr val="333333"/>
                </a:solidFill>
                <a:latin typeface="Georgia"/>
                <a:ea typeface="Georgia"/>
                <a:cs typeface="Georgia"/>
                <a:sym typeface="Georgia"/>
              </a:rPr>
              <a:t>Em combinação com um sistema externo de distribuição de fluidos, Askenazi et al. </a:t>
            </a:r>
            <a:r>
              <a:rPr lang="pt-BR" sz="1600" dirty="0" smtClean="0">
                <a:solidFill>
                  <a:srgbClr val="333333"/>
                </a:solidFill>
                <a:latin typeface="Georgia"/>
                <a:ea typeface="Georgia"/>
                <a:cs typeface="Georgia"/>
                <a:sym typeface="Georgia"/>
              </a:rPr>
              <a:t>descreveram </a:t>
            </a:r>
            <a:r>
              <a:rPr lang="pt-BR" sz="1600" dirty="0">
                <a:solidFill>
                  <a:srgbClr val="333333"/>
                </a:solidFill>
                <a:latin typeface="Georgia"/>
                <a:ea typeface="Georgia"/>
                <a:cs typeface="Georgia"/>
                <a:sym typeface="Georgia"/>
              </a:rPr>
              <a:t>pela primeira vez a capacidade de remover resíduos, equilibrar eletrólitos e remover fluidos no modo de hemofiltração venovenosa contínua em crianças pequenas</a:t>
            </a:r>
            <a:r>
              <a:rPr lang="pt-BR" sz="1600" baseline="30000" dirty="0">
                <a:solidFill>
                  <a:srgbClr val="333333"/>
                </a:solidFill>
                <a:latin typeface="Georgia"/>
                <a:ea typeface="Georgia"/>
                <a:cs typeface="Georgia"/>
                <a:sym typeface="Georgia"/>
              </a:rPr>
              <a:t> [ </a:t>
            </a:r>
            <a:r>
              <a:rPr lang="pt-BR" sz="1600" u="sng" baseline="30000" dirty="0">
                <a:solidFill>
                  <a:srgbClr val="004B83"/>
                </a:solidFill>
                <a:latin typeface="Georgia"/>
                <a:ea typeface="Georgia"/>
                <a:cs typeface="Georgia"/>
                <a:sym typeface="Georgia"/>
                <a:hlinkClick r:id="rId3"/>
              </a:rPr>
              <a:t>109</a:t>
            </a:r>
            <a:r>
              <a:rPr lang="pt-BR" sz="1600" baseline="30000" dirty="0">
                <a:solidFill>
                  <a:srgbClr val="333333"/>
                </a:solidFill>
                <a:latin typeface="Georgia"/>
                <a:ea typeface="Georgia"/>
                <a:cs typeface="Georgia"/>
                <a:sym typeface="Georgia"/>
              </a:rPr>
              <a:t>] </a:t>
            </a:r>
            <a:r>
              <a:rPr lang="pt-BR" sz="1600" dirty="0">
                <a:solidFill>
                  <a:srgbClr val="333333"/>
                </a:solidFill>
                <a:latin typeface="Georgia"/>
                <a:ea typeface="Georgia"/>
                <a:cs typeface="Georgia"/>
                <a:sym typeface="Georgia"/>
              </a:rPr>
              <a:t>. </a:t>
            </a:r>
            <a:endParaRPr sz="1600" dirty="0">
              <a:solidFill>
                <a:srgbClr val="333333"/>
              </a:solidFill>
              <a:latin typeface="Georgia"/>
              <a:ea typeface="Georgia"/>
              <a:cs typeface="Georgia"/>
              <a:sym typeface="Georgia"/>
            </a:endParaRPr>
          </a:p>
          <a:p>
            <a:pPr marL="0" indent="457200" algn="just" eaLnBrk="1" fontAlgn="auto" hangingPunct="1">
              <a:lnSpc>
                <a:spcPct val="115000"/>
              </a:lnSpc>
              <a:spcBef>
                <a:spcPts val="1200"/>
              </a:spcBef>
              <a:spcAft>
                <a:spcPts val="1200"/>
              </a:spcAft>
              <a:buClr>
                <a:schemeClr val="dk2"/>
              </a:buClr>
              <a:buFont typeface="Arial"/>
              <a:buNone/>
              <a:defRPr/>
            </a:pPr>
            <a:r>
              <a:rPr lang="pt-BR" sz="1600" dirty="0">
                <a:solidFill>
                  <a:srgbClr val="333333"/>
                </a:solidFill>
                <a:latin typeface="Georgia"/>
                <a:ea typeface="Georgia"/>
                <a:cs typeface="Georgia"/>
                <a:sym typeface="Georgia"/>
              </a:rPr>
              <a:t>Um estudo multicêntrico mais recente avaliou a capacidade do Aquadex de fornecer TSR eficaz prolongado-intermitente e lento-contínuo. É importante ressaltar que eles encontraram instabilidade hemodinâmica em apenas 3% do início do circuito, e os poucos episódios foram de natureza leve </a:t>
            </a:r>
            <a:r>
              <a:rPr lang="pt-BR" sz="1600" baseline="30000" dirty="0">
                <a:solidFill>
                  <a:srgbClr val="333333"/>
                </a:solidFill>
                <a:latin typeface="Georgia"/>
                <a:ea typeface="Georgia"/>
                <a:cs typeface="Georgia"/>
                <a:sym typeface="Georgia"/>
              </a:rPr>
              <a:t>[ </a:t>
            </a:r>
            <a:r>
              <a:rPr lang="pt-BR" sz="1600" u="sng" baseline="30000" dirty="0">
                <a:solidFill>
                  <a:srgbClr val="004B83"/>
                </a:solidFill>
                <a:latin typeface="Georgia"/>
                <a:ea typeface="Georgia"/>
                <a:cs typeface="Georgia"/>
                <a:sym typeface="Georgia"/>
                <a:hlinkClick r:id="rId4"/>
              </a:rPr>
              <a:t>110</a:t>
            </a:r>
            <a:r>
              <a:rPr lang="pt-BR" sz="1600" baseline="30000" dirty="0">
                <a:solidFill>
                  <a:srgbClr val="333333"/>
                </a:solidFill>
                <a:latin typeface="Georgia"/>
                <a:ea typeface="Georgia"/>
                <a:cs typeface="Georgia"/>
                <a:sym typeface="Georgia"/>
              </a:rPr>
              <a:t> ] </a:t>
            </a:r>
            <a:r>
              <a:rPr lang="pt-BR" sz="1600" dirty="0">
                <a:solidFill>
                  <a:srgbClr val="333333"/>
                </a:solidFill>
                <a:latin typeface="Georgia"/>
                <a:ea typeface="Georgia"/>
                <a:cs typeface="Georgia"/>
                <a:sym typeface="Georgia"/>
              </a:rPr>
              <a:t>.</a:t>
            </a:r>
            <a:endParaRPr sz="2200" dirty="0">
              <a:solidFill>
                <a:schemeClr val="dk2"/>
              </a:solidFill>
              <a:sym typeface="Arial"/>
            </a:endParaRPr>
          </a:p>
        </p:txBody>
      </p:sp>
    </p:spTree>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6" name="Google Shape;206;p38"/>
          <p:cNvSpPr txBox="1">
            <a:spLocks noGrp="1"/>
          </p:cNvSpPr>
          <p:nvPr>
            <p:ph type="title"/>
          </p:nvPr>
        </p:nvSpPr>
        <p:spPr>
          <a:extLst/>
        </p:spPr>
        <p:txBody>
          <a:bodyPr/>
          <a:lstStyle/>
          <a:p>
            <a:pPr algn="just" eaLnBrk="1" fontAlgn="auto" hangingPunct="1">
              <a:lnSpc>
                <a:spcPct val="115000"/>
              </a:lnSpc>
              <a:buClr>
                <a:schemeClr val="dk1"/>
              </a:buClr>
              <a:buFont typeface="Arial"/>
              <a:buNone/>
              <a:defRPr/>
            </a:pPr>
            <a:r>
              <a:rPr lang="pt-BR" sz="1879" b="1" dirty="0">
                <a:solidFill>
                  <a:srgbClr val="FF00FF"/>
                </a:solidFill>
                <a:highlight>
                  <a:srgbClr val="FCFCFC"/>
                </a:highlight>
                <a:sym typeface="Arial"/>
              </a:rPr>
              <a:t>Terapia de suporte renal em neonatos</a:t>
            </a:r>
            <a:endParaRPr sz="2800" dirty="0">
              <a:solidFill>
                <a:srgbClr val="FF00FF"/>
              </a:solidFill>
              <a:sym typeface="Arial"/>
            </a:endParaRPr>
          </a:p>
        </p:txBody>
      </p:sp>
      <p:sp>
        <p:nvSpPr>
          <p:cNvPr id="207" name="Google Shape;207;p38"/>
          <p:cNvSpPr txBox="1">
            <a:spLocks noGrp="1"/>
          </p:cNvSpPr>
          <p:nvPr>
            <p:ph type="body" idx="1"/>
          </p:nvPr>
        </p:nvSpPr>
        <p:spPr>
          <a:extLst/>
        </p:spPr>
        <p:txBody>
          <a:bodyPr/>
          <a:lstStyle/>
          <a:p>
            <a:pPr marL="0" indent="457200" algn="just" eaLnBrk="1" fontAlgn="auto" hangingPunct="1">
              <a:lnSpc>
                <a:spcPct val="115000"/>
              </a:lnSpc>
              <a:buClr>
                <a:schemeClr val="dk2"/>
              </a:buClr>
              <a:buFont typeface="Arial"/>
              <a:buNone/>
              <a:defRPr/>
            </a:pPr>
            <a:r>
              <a:rPr lang="pt-BR" sz="1700" dirty="0">
                <a:solidFill>
                  <a:srgbClr val="333333"/>
                </a:solidFill>
                <a:highlight>
                  <a:srgbClr val="FCFCFC"/>
                </a:highlight>
                <a:latin typeface="Georgia"/>
                <a:ea typeface="Georgia"/>
                <a:cs typeface="Georgia"/>
                <a:sym typeface="Georgia"/>
              </a:rPr>
              <a:t>O </a:t>
            </a:r>
            <a:r>
              <a:rPr lang="pt-BR" sz="1700" i="1" dirty="0">
                <a:solidFill>
                  <a:srgbClr val="333333"/>
                </a:solidFill>
                <a:highlight>
                  <a:srgbClr val="FCFCFC"/>
                </a:highlight>
                <a:latin typeface="Georgia"/>
                <a:ea typeface="Georgia"/>
                <a:cs typeface="Georgia"/>
                <a:sym typeface="Georgia"/>
              </a:rPr>
              <a:t>Newcastle Infant Dialysis and Ultrafiltration System</a:t>
            </a:r>
            <a:r>
              <a:rPr lang="pt-BR" sz="1700" dirty="0">
                <a:solidFill>
                  <a:srgbClr val="333333"/>
                </a:solidFill>
                <a:highlight>
                  <a:srgbClr val="FCFCFC"/>
                </a:highlight>
                <a:latin typeface="Georgia"/>
                <a:ea typeface="Georgia"/>
                <a:cs typeface="Georgia"/>
                <a:sym typeface="Georgia"/>
              </a:rPr>
              <a:t> (NIDUS) (Newcastle, Inglaterra), outra máquina TSR desenvolvida para crianças pequenas, tem um volume extracorpóreo de 6–10 mL (dependendo do volume sistólico utilizado). </a:t>
            </a:r>
            <a:endParaRPr sz="1700" dirty="0">
              <a:solidFill>
                <a:srgbClr val="333333"/>
              </a:solidFill>
              <a:highlight>
                <a:srgbClr val="FCFCFC"/>
              </a:highlight>
              <a:latin typeface="Georgia"/>
              <a:ea typeface="Georgia"/>
              <a:cs typeface="Georgia"/>
              <a:sym typeface="Georgia"/>
            </a:endParaRPr>
          </a:p>
          <a:p>
            <a:pPr marL="0" indent="457200" algn="just" eaLnBrk="1" fontAlgn="auto" hangingPunct="1">
              <a:lnSpc>
                <a:spcPct val="115000"/>
              </a:lnSpc>
              <a:buClr>
                <a:schemeClr val="dk2"/>
              </a:buClr>
              <a:buFont typeface="Arial"/>
              <a:buNone/>
              <a:defRPr/>
            </a:pPr>
            <a:r>
              <a:rPr lang="pt-BR" sz="1700" dirty="0">
                <a:solidFill>
                  <a:srgbClr val="333333"/>
                </a:solidFill>
                <a:highlight>
                  <a:srgbClr val="FCFCFC"/>
                </a:highlight>
                <a:latin typeface="Georgia"/>
                <a:ea typeface="Georgia"/>
                <a:cs typeface="Georgia"/>
                <a:sym typeface="Georgia"/>
              </a:rPr>
              <a:t>O sistema utiliza um acesso de lúmen único, o que pode permitir uma terapia segura e eficaz até mesmo em bebês com baixo peso ao nascer. </a:t>
            </a:r>
            <a:endParaRPr sz="1700" dirty="0">
              <a:solidFill>
                <a:srgbClr val="333333"/>
              </a:solidFill>
              <a:highlight>
                <a:srgbClr val="FCFCFC"/>
              </a:highlight>
              <a:latin typeface="Georgia"/>
              <a:ea typeface="Georgia"/>
              <a:cs typeface="Georgia"/>
              <a:sym typeface="Georgia"/>
            </a:endParaRPr>
          </a:p>
          <a:p>
            <a:pPr marL="0" indent="457200" algn="just" eaLnBrk="1" fontAlgn="auto" hangingPunct="1">
              <a:lnSpc>
                <a:spcPct val="115000"/>
              </a:lnSpc>
              <a:buClr>
                <a:schemeClr val="dk2"/>
              </a:buClr>
              <a:buFont typeface="Arial"/>
              <a:buNone/>
              <a:defRPr/>
            </a:pPr>
            <a:r>
              <a:rPr lang="pt-BR" sz="1700" dirty="0">
                <a:solidFill>
                  <a:srgbClr val="333333"/>
                </a:solidFill>
                <a:highlight>
                  <a:srgbClr val="FCFCFC"/>
                </a:highlight>
                <a:latin typeface="Georgia"/>
                <a:ea typeface="Georgia"/>
                <a:cs typeface="Georgia"/>
                <a:sym typeface="Georgia"/>
              </a:rPr>
              <a:t>A máquina utiliza folga difusiva, em contraste com as duas modalidades mencionadas anteriormente </a:t>
            </a:r>
            <a:r>
              <a:rPr lang="pt-BR" sz="1700" baseline="30000" dirty="0">
                <a:solidFill>
                  <a:srgbClr val="333333"/>
                </a:solidFill>
                <a:highlight>
                  <a:srgbClr val="FCFCFC"/>
                </a:highlight>
                <a:latin typeface="Georgia"/>
                <a:ea typeface="Georgia"/>
                <a:cs typeface="Georgia"/>
                <a:sym typeface="Georgia"/>
              </a:rPr>
              <a:t>[ </a:t>
            </a:r>
            <a:r>
              <a:rPr lang="pt-BR" sz="1700"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111</a:t>
            </a:r>
            <a:r>
              <a:rPr lang="pt-BR" sz="1700" baseline="30000" dirty="0">
                <a:solidFill>
                  <a:srgbClr val="333333"/>
                </a:solidFill>
                <a:highlight>
                  <a:srgbClr val="FCFCFC"/>
                </a:highlight>
                <a:latin typeface="Georgia"/>
                <a:ea typeface="Georgia"/>
                <a:cs typeface="Georgia"/>
                <a:sym typeface="Georgia"/>
              </a:rPr>
              <a:t> ] </a:t>
            </a:r>
            <a:r>
              <a:rPr lang="pt-BR" sz="1700" dirty="0">
                <a:solidFill>
                  <a:srgbClr val="333333"/>
                </a:solidFill>
                <a:highlight>
                  <a:srgbClr val="FCFCFC"/>
                </a:highlight>
                <a:latin typeface="Georgia"/>
                <a:ea typeface="Georgia"/>
                <a:cs typeface="Georgia"/>
                <a:sym typeface="Georgia"/>
              </a:rPr>
              <a:t>. </a:t>
            </a:r>
            <a:endParaRPr sz="1800" dirty="0">
              <a:solidFill>
                <a:schemeClr val="dk2"/>
              </a:solidFill>
              <a:sym typeface="Arial"/>
            </a:endParaRPr>
          </a:p>
        </p:txBody>
      </p:sp>
    </p:spTree>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2" name="Google Shape;212;p39"/>
          <p:cNvSpPr txBox="1">
            <a:spLocks noGrp="1"/>
          </p:cNvSpPr>
          <p:nvPr>
            <p:ph type="title"/>
          </p:nvPr>
        </p:nvSpPr>
        <p:spPr>
          <a:extLst/>
        </p:spPr>
        <p:txBody>
          <a:bodyPr/>
          <a:lstStyle/>
          <a:p>
            <a:pPr algn="just" eaLnBrk="1" fontAlgn="auto" hangingPunct="1">
              <a:lnSpc>
                <a:spcPct val="115000"/>
              </a:lnSpc>
              <a:buClr>
                <a:schemeClr val="dk1"/>
              </a:buClr>
              <a:buFont typeface="Arial"/>
              <a:buNone/>
              <a:defRPr/>
            </a:pPr>
            <a:r>
              <a:rPr lang="pt-BR" sz="1879" b="1" dirty="0">
                <a:solidFill>
                  <a:srgbClr val="FF00FF"/>
                </a:solidFill>
                <a:highlight>
                  <a:srgbClr val="FCFCFC"/>
                </a:highlight>
                <a:sym typeface="Arial"/>
              </a:rPr>
              <a:t>Terapia de suporte renal em neonatos</a:t>
            </a:r>
            <a:endParaRPr sz="2800" dirty="0">
              <a:solidFill>
                <a:srgbClr val="FF00FF"/>
              </a:solidFill>
              <a:sym typeface="Arial"/>
            </a:endParaRPr>
          </a:p>
        </p:txBody>
      </p:sp>
      <p:sp>
        <p:nvSpPr>
          <p:cNvPr id="213" name="Google Shape;213;p39"/>
          <p:cNvSpPr txBox="1">
            <a:spLocks noGrp="1"/>
          </p:cNvSpPr>
          <p:nvPr>
            <p:ph type="body" idx="1"/>
          </p:nvPr>
        </p:nvSpPr>
        <p:spPr>
          <a:extLst/>
        </p:spPr>
        <p:txBody>
          <a:bodyPr/>
          <a:lstStyle/>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Em crianças maiores e adultos, </a:t>
            </a:r>
            <a:r>
              <a:rPr lang="pt-BR" dirty="0">
                <a:solidFill>
                  <a:srgbClr val="FF0000"/>
                </a:solidFill>
                <a:highlight>
                  <a:srgbClr val="FCFCFC"/>
                </a:highlight>
                <a:latin typeface="Georgia"/>
                <a:ea typeface="Georgia"/>
                <a:cs typeface="Georgia"/>
                <a:sym typeface="Georgia"/>
              </a:rPr>
              <a:t>o grau de sobrecarga de líquidos no momento do início está independentemente associado à mortalidade</a:t>
            </a:r>
            <a:r>
              <a:rPr lang="pt-BR" dirty="0">
                <a:solidFill>
                  <a:srgbClr val="333333"/>
                </a:solidFill>
                <a:highlight>
                  <a:srgbClr val="FCFCFC"/>
                </a:highlight>
                <a:latin typeface="Georgia"/>
                <a:ea typeface="Georgia"/>
                <a:cs typeface="Georgia"/>
                <a:sym typeface="Georgia"/>
              </a:rPr>
              <a:t> </a:t>
            </a:r>
            <a:r>
              <a:rPr lang="pt-BR" baseline="30000" dirty="0">
                <a:solidFill>
                  <a:srgbClr val="333333"/>
                </a:solidFill>
                <a:highlight>
                  <a:srgbClr val="FCFCFC"/>
                </a:highlight>
                <a:latin typeface="Georgia"/>
                <a:ea typeface="Georgia"/>
                <a:cs typeface="Georgia"/>
                <a:sym typeface="Georgia"/>
              </a:rPr>
              <a:t>[ </a:t>
            </a:r>
            <a:r>
              <a:rPr lang="pt-BR" u="sng" baseline="30000" dirty="0">
                <a:solidFill>
                  <a:srgbClr val="004B83"/>
                </a:solidFill>
                <a:highlight>
                  <a:srgbClr val="FCFCFC"/>
                </a:highlight>
                <a:latin typeface="Georgia"/>
                <a:ea typeface="Georgia"/>
                <a:cs typeface="Georgia"/>
                <a:sym typeface="Georgia"/>
                <a:hlinkClick r:id="rId3">
                  <a:extLst>
                    <a:ext uri="{A12FA001-AC4F-418D-AE19-62706E023703}"/>
                  </a:extLst>
                </a:hlinkClick>
              </a:rPr>
              <a:t>47</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4">
                  <a:extLst>
                    <a:ext uri="{A12FA001-AC4F-418D-AE19-62706E023703}"/>
                  </a:extLst>
                </a:hlinkClick>
              </a:rPr>
              <a:t>55</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5">
                  <a:extLst>
                    <a:ext uri="{A12FA001-AC4F-418D-AE19-62706E023703}"/>
                  </a:extLst>
                </a:hlinkClick>
              </a:rPr>
              <a:t>58</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6">
                  <a:extLst>
                    <a:ext uri="{A12FA001-AC4F-418D-AE19-62706E023703}"/>
                  </a:extLst>
                </a:hlinkClick>
              </a:rPr>
              <a:t>65</a:t>
            </a:r>
            <a:r>
              <a:rPr lang="pt-BR" baseline="30000" dirty="0">
                <a:solidFill>
                  <a:srgbClr val="333333"/>
                </a:solidFill>
                <a:highlight>
                  <a:srgbClr val="FCFCFC"/>
                </a:highlight>
                <a:latin typeface="Georgia"/>
                <a:ea typeface="Georgia"/>
                <a:cs typeface="Georgia"/>
                <a:sym typeface="Georgia"/>
              </a:rPr>
              <a:t> , </a:t>
            </a:r>
            <a:r>
              <a:rPr lang="pt-BR" u="sng" baseline="30000" dirty="0">
                <a:solidFill>
                  <a:srgbClr val="004B83"/>
                </a:solidFill>
                <a:highlight>
                  <a:srgbClr val="FCFCFC"/>
                </a:highlight>
                <a:latin typeface="Georgia"/>
                <a:ea typeface="Georgia"/>
                <a:cs typeface="Georgia"/>
                <a:sym typeface="Georgia"/>
                <a:hlinkClick r:id="rId7">
                  <a:extLst>
                    <a:ext uri="{A12FA001-AC4F-418D-AE19-62706E023703}"/>
                  </a:extLst>
                </a:hlinkClick>
              </a:rPr>
              <a:t>112</a:t>
            </a:r>
            <a:r>
              <a:rPr lang="pt-BR" baseline="30000" dirty="0">
                <a:solidFill>
                  <a:srgbClr val="333333"/>
                </a:solidFill>
                <a:highlight>
                  <a:srgbClr val="FCFCFC"/>
                </a:highlight>
                <a:latin typeface="Georgia"/>
                <a:ea typeface="Georgia"/>
                <a:cs typeface="Georgia"/>
                <a:sym typeface="Georgia"/>
              </a:rPr>
              <a:t> ] </a:t>
            </a:r>
            <a:r>
              <a:rPr lang="pt-BR" dirty="0">
                <a:solidFill>
                  <a:srgbClr val="333333"/>
                </a:solidFill>
                <a:highlight>
                  <a:srgbClr val="FCFCFC"/>
                </a:highlight>
                <a:latin typeface="Georgia"/>
                <a:ea typeface="Georgia"/>
                <a:cs typeface="Georgia"/>
                <a:sym typeface="Georgia"/>
              </a:rPr>
              <a:t>.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Assim, é muito plausível que isto também seja verdade em neonatos. À medida que a tecnologia melhorou, o risco de instabilidade hemodinâmica durante o TSR em neonatos diminuiu drasticamente.</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 Cada modalidade pode ser útil para diferentes cenários de pacientes, dependendo da necessidade clínica. Os benefícios, limitações e complicações potenciais das opções TSR são exibidos na Tabela </a:t>
            </a:r>
            <a:r>
              <a:rPr lang="pt-BR" u="sng" dirty="0">
                <a:solidFill>
                  <a:srgbClr val="004B83"/>
                </a:solidFill>
                <a:highlight>
                  <a:srgbClr val="FCFCFC"/>
                </a:highlight>
                <a:latin typeface="Georgia"/>
                <a:ea typeface="Georgia"/>
                <a:cs typeface="Georgia"/>
                <a:sym typeface="Georgia"/>
                <a:hlinkClick r:id="rId8">
                  <a:extLst>
                    <a:ext uri="{A12FA001-AC4F-418D-AE19-62706E023703}"/>
                  </a:extLst>
                </a:hlinkClick>
              </a:rPr>
              <a:t>4</a:t>
            </a:r>
            <a:r>
              <a:rPr lang="pt-BR" dirty="0">
                <a:solidFill>
                  <a:srgbClr val="333333"/>
                </a:solidFill>
                <a:highlight>
                  <a:srgbClr val="FCFCFC"/>
                </a:highlight>
                <a:latin typeface="Georgia"/>
                <a:ea typeface="Georgia"/>
                <a:cs typeface="Georgia"/>
                <a:sym typeface="Georgia"/>
              </a:rPr>
              <a:t>.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2"/>
              </a:buClr>
              <a:buFont typeface="Arial"/>
              <a:buNone/>
              <a:defRPr/>
            </a:pPr>
            <a:r>
              <a:rPr lang="pt-BR" dirty="0">
                <a:solidFill>
                  <a:srgbClr val="333333"/>
                </a:solidFill>
                <a:highlight>
                  <a:srgbClr val="FCFCFC"/>
                </a:highlight>
                <a:latin typeface="Georgia"/>
                <a:ea typeface="Georgia"/>
                <a:cs typeface="Georgia"/>
                <a:sym typeface="Georgia"/>
              </a:rPr>
              <a:t>Com a redução das complicações, a relação risco-benefício muda a equação de tal forma que o uso precoce do TSR precoce em neonatos deve ser considerado como uma opção terapêutica como parte de uma estratégia abrangente para prevenir e tratar a sobrecarga hídrica. </a:t>
            </a:r>
            <a:endParaRPr dirty="0">
              <a:solidFill>
                <a:srgbClr val="333333"/>
              </a:solidFill>
              <a:highlight>
                <a:srgbClr val="FCFCFC"/>
              </a:highlight>
              <a:latin typeface="Georgia"/>
              <a:ea typeface="Georgia"/>
              <a:cs typeface="Georgia"/>
              <a:sym typeface="Georgia"/>
            </a:endParaRPr>
          </a:p>
          <a:p>
            <a:pPr marL="0" indent="444500" algn="just" eaLnBrk="1" fontAlgn="auto" hangingPunct="1">
              <a:lnSpc>
                <a:spcPct val="115000"/>
              </a:lnSpc>
              <a:buClr>
                <a:schemeClr val="dk1"/>
              </a:buClr>
              <a:buSzPts val="1100"/>
              <a:buFont typeface="Arial"/>
              <a:buNone/>
              <a:defRPr/>
            </a:pPr>
            <a:r>
              <a:rPr lang="pt-BR" dirty="0">
                <a:solidFill>
                  <a:srgbClr val="333333"/>
                </a:solidFill>
                <a:highlight>
                  <a:srgbClr val="FCFCFC"/>
                </a:highlight>
                <a:latin typeface="Georgia"/>
                <a:ea typeface="Georgia"/>
                <a:cs typeface="Georgia"/>
                <a:sym typeface="Georgia"/>
              </a:rPr>
              <a:t>São necessárias mais investigações sobre o momento ideal de início e administração dessas terapias em neonatos.</a:t>
            </a:r>
            <a:endParaRPr dirty="0">
              <a:solidFill>
                <a:srgbClr val="333333"/>
              </a:solidFill>
              <a:highlight>
                <a:srgbClr val="FCFCFC"/>
              </a:highlight>
              <a:latin typeface="Georgia"/>
              <a:ea typeface="Georgia"/>
              <a:cs typeface="Georgia"/>
              <a:sym typeface="Georgia"/>
            </a:endParaRPr>
          </a:p>
          <a:p>
            <a:pPr marL="0" indent="0" eaLnBrk="1" fontAlgn="auto" hangingPunct="1">
              <a:lnSpc>
                <a:spcPct val="115000"/>
              </a:lnSpc>
              <a:spcAft>
                <a:spcPts val="1200"/>
              </a:spcAft>
              <a:buClr>
                <a:schemeClr val="dk2"/>
              </a:buClr>
              <a:buFont typeface="Arial"/>
              <a:buNone/>
              <a:defRPr/>
            </a:pPr>
            <a:endParaRPr sz="1800" dirty="0">
              <a:solidFill>
                <a:schemeClr val="dk2"/>
              </a:solidFill>
              <a:sym typeface="Arial"/>
            </a:endParaRPr>
          </a:p>
        </p:txBody>
      </p:sp>
    </p:spTree>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8" name="Google Shape;218;p40"/>
          <p:cNvSpPr txBox="1">
            <a:spLocks noGrp="1"/>
          </p:cNvSpPr>
          <p:nvPr>
            <p:ph type="title"/>
          </p:nvPr>
        </p:nvSpPr>
        <p:spPr>
          <a:extLst/>
        </p:spPr>
        <p:txBody>
          <a:bodyPr/>
          <a:lstStyle/>
          <a:p>
            <a:pPr algn="just" eaLnBrk="1" fontAlgn="auto" hangingPunct="1">
              <a:lnSpc>
                <a:spcPct val="115000"/>
              </a:lnSpc>
              <a:buClr>
                <a:schemeClr val="dk1"/>
              </a:buClr>
              <a:buFont typeface="Arial"/>
              <a:buNone/>
              <a:defRPr/>
            </a:pPr>
            <a:r>
              <a:rPr lang="pt-BR" sz="1879" b="1" dirty="0">
                <a:solidFill>
                  <a:srgbClr val="FF00FF"/>
                </a:solidFill>
                <a:highlight>
                  <a:srgbClr val="FCFCFC"/>
                </a:highlight>
                <a:sym typeface="Arial"/>
              </a:rPr>
              <a:t>Terapia de suporte renal em neonatos</a:t>
            </a:r>
            <a:endParaRPr sz="2800" dirty="0">
              <a:solidFill>
                <a:srgbClr val="FF00FF"/>
              </a:solidFill>
              <a:sym typeface="Arial"/>
            </a:endParaRPr>
          </a:p>
        </p:txBody>
      </p:sp>
      <p:sp>
        <p:nvSpPr>
          <p:cNvPr id="108546" name="Google Shape;219;p40"/>
          <p:cNvSpPr txBox="1">
            <a:spLocks noGrp="1"/>
          </p:cNvSpPr>
          <p:nvPr>
            <p:ph type="body" idx="1"/>
          </p:nvPr>
        </p:nvSpPr>
        <p:spPr>
          <a:xfrm>
            <a:off x="311150" y="1152525"/>
            <a:ext cx="1644650" cy="3416300"/>
          </a:xfrm>
        </p:spPr>
        <p:txBody>
          <a:bodyPr/>
          <a:lstStyle/>
          <a:p>
            <a:pPr marL="0" indent="0" eaLnBrk="1" hangingPunct="1">
              <a:lnSpc>
                <a:spcPct val="115000"/>
              </a:lnSpc>
              <a:spcBef>
                <a:spcPct val="0"/>
              </a:spcBef>
              <a:spcAft>
                <a:spcPts val="1200"/>
              </a:spcAft>
              <a:buClr>
                <a:srgbClr val="595959"/>
              </a:buClr>
              <a:buFont typeface="Arial" charset="0"/>
              <a:buNone/>
            </a:pPr>
            <a:r>
              <a:rPr lang="pt-BR" altLang="pt-BR" sz="1200" b="1" dirty="0" smtClean="0">
                <a:solidFill>
                  <a:srgbClr val="0000FF"/>
                </a:solidFill>
                <a:latin typeface="Georgia" pitchFamily="18" charset="0"/>
                <a:cs typeface="Arial" charset="0"/>
                <a:sym typeface="Georgia" pitchFamily="18" charset="0"/>
              </a:rPr>
              <a:t>Tabela que representa as capacidades e limitações das terapias de suporte renal disponíveis para neonatos. </a:t>
            </a:r>
            <a:r>
              <a:rPr lang="pt-BR" altLang="pt-BR" sz="1200" b="1" i="1" dirty="0" smtClean="0">
                <a:solidFill>
                  <a:srgbClr val="0000FF"/>
                </a:solidFill>
                <a:latin typeface="Georgia" pitchFamily="18" charset="0"/>
                <a:cs typeface="Arial" charset="0"/>
                <a:sym typeface="Georgia" pitchFamily="18" charset="0"/>
              </a:rPr>
              <a:t>ECN</a:t>
            </a:r>
            <a:r>
              <a:rPr lang="pt-BR" altLang="pt-BR" sz="1200" b="1" dirty="0" smtClean="0">
                <a:solidFill>
                  <a:srgbClr val="0000FF"/>
                </a:solidFill>
                <a:latin typeface="Georgia" pitchFamily="18" charset="0"/>
                <a:cs typeface="Arial" charset="0"/>
                <a:sym typeface="Georgia" pitchFamily="18" charset="0"/>
              </a:rPr>
              <a:t> </a:t>
            </a:r>
            <a:endParaRPr lang="pt-BR" altLang="pt-BR" sz="1800" dirty="0" smtClean="0">
              <a:solidFill>
                <a:srgbClr val="595959"/>
              </a:solidFill>
              <a:latin typeface="Arial" charset="0"/>
              <a:cs typeface="Arial" charset="0"/>
            </a:endParaRPr>
          </a:p>
        </p:txBody>
      </p:sp>
      <p:pic>
        <p:nvPicPr>
          <p:cNvPr id="108547" name="Google Shape;220;p40"/>
          <p:cNvPicPr preferRelativeResize="0">
            <a:picLocks noChangeAspect="1" noChangeArrowheads="1"/>
          </p:cNvPicPr>
          <p:nvPr/>
        </p:nvPicPr>
        <p:blipFill>
          <a:blip r:embed="rId3"/>
          <a:srcRect/>
          <a:stretch>
            <a:fillRect/>
          </a:stretch>
        </p:blipFill>
        <p:spPr bwMode="auto">
          <a:xfrm>
            <a:off x="2108200" y="1169988"/>
            <a:ext cx="6524625" cy="3429000"/>
          </a:xfrm>
          <a:prstGeom prst="rect">
            <a:avLst/>
          </a:prstGeom>
          <a:noFill/>
          <a:ln w="9525">
            <a:noFill/>
            <a:miter lim="800000"/>
            <a:headEnd/>
            <a:tailEnd/>
          </a:ln>
        </p:spPr>
      </p:pic>
    </p:spTree>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 name="Google Shape;225;p41"/>
          <p:cNvSpPr txBox="1">
            <a:spLocks noGrp="1"/>
          </p:cNvSpPr>
          <p:nvPr>
            <p:ph type="title"/>
          </p:nvPr>
        </p:nvSpPr>
        <p:spPr>
          <a:extLst/>
        </p:spPr>
        <p:txBody>
          <a:bodyPr>
            <a:normAutofit fontScale="90000"/>
          </a:bodyPr>
          <a:lstStyle/>
          <a:p>
            <a:pPr algn="just" eaLnBrk="1" fontAlgn="auto" hangingPunct="1">
              <a:lnSpc>
                <a:spcPct val="115000"/>
              </a:lnSpc>
              <a:buClr>
                <a:schemeClr val="dk1"/>
              </a:buClr>
              <a:buSzPct val="47596"/>
              <a:buFont typeface="Arial"/>
              <a:buNone/>
              <a:defRPr/>
            </a:pPr>
            <a:r>
              <a:rPr lang="pt-BR" sz="2311" b="1" dirty="0">
                <a:solidFill>
                  <a:srgbClr val="FF00FF"/>
                </a:solidFill>
                <a:highlight>
                  <a:srgbClr val="FCFCFC"/>
                </a:highlight>
                <a:latin typeface="Georgia"/>
                <a:ea typeface="Georgia"/>
                <a:cs typeface="Georgia"/>
                <a:sym typeface="Georgia"/>
              </a:rPr>
              <a:t>Conclusões e direções futuras</a:t>
            </a:r>
            <a:endParaRPr sz="2311" b="1" dirty="0">
              <a:solidFill>
                <a:srgbClr val="FF00FF"/>
              </a:solidFill>
              <a:highlight>
                <a:srgbClr val="FCFCFC"/>
              </a:highlight>
              <a:latin typeface="Georgia"/>
              <a:ea typeface="Georgia"/>
              <a:cs typeface="Georgia"/>
              <a:sym typeface="Georgia"/>
            </a:endParaRPr>
          </a:p>
          <a:p>
            <a:pPr algn="just" eaLnBrk="1" fontAlgn="auto" hangingPunct="1">
              <a:lnSpc>
                <a:spcPct val="115000"/>
              </a:lnSpc>
              <a:buClr>
                <a:schemeClr val="dk1"/>
              </a:buClr>
              <a:buFont typeface="Arial"/>
              <a:buNone/>
              <a:defRPr/>
            </a:pPr>
            <a:endParaRPr sz="1879" b="1" dirty="0">
              <a:solidFill>
                <a:srgbClr val="222222"/>
              </a:solidFill>
              <a:highlight>
                <a:srgbClr val="FCFCFC"/>
              </a:highlight>
              <a:sym typeface="Arial"/>
            </a:endParaRPr>
          </a:p>
        </p:txBody>
      </p:sp>
      <p:sp>
        <p:nvSpPr>
          <p:cNvPr id="226" name="Google Shape;226;p41"/>
          <p:cNvSpPr txBox="1">
            <a:spLocks noGrp="1"/>
          </p:cNvSpPr>
          <p:nvPr>
            <p:ph type="body" idx="1"/>
          </p:nvPr>
        </p:nvSpPr>
        <p:spPr>
          <a:xfrm>
            <a:off x="311150" y="1152525"/>
            <a:ext cx="8521700" cy="3416300"/>
          </a:xfrm>
        </p:spPr>
        <p:txBody>
          <a:bodyPr>
            <a:normAutofit lnSpcReduction="10000"/>
          </a:bodyPr>
          <a:lstStyle/>
          <a:p>
            <a:pPr marL="0" indent="457200" algn="just" eaLnBrk="1" fontAlgn="auto" hangingPunct="1">
              <a:lnSpc>
                <a:spcPct val="115000"/>
              </a:lnSpc>
              <a:buClr>
                <a:schemeClr val="dk2"/>
              </a:buClr>
              <a:buFont typeface="Arial"/>
              <a:buNone/>
              <a:defRPr/>
            </a:pPr>
            <a:r>
              <a:rPr lang="pt-BR" sz="1500" dirty="0">
                <a:solidFill>
                  <a:srgbClr val="0033CC"/>
                </a:solidFill>
                <a:latin typeface="Georgia"/>
                <a:ea typeface="Georgia"/>
                <a:cs typeface="Georgia"/>
                <a:sym typeface="Georgia"/>
              </a:rPr>
              <a:t>Uma maior conscientização dos médicos sobre o impacto da sobrecarga de líquidos ajudará a melhorar o reconhecimento e a implementação de terapias destinadas a reduzir o acúmulo de líquidos. </a:t>
            </a:r>
            <a:endParaRPr sz="1500" dirty="0">
              <a:solidFill>
                <a:srgbClr val="0033CC"/>
              </a:solidFill>
              <a:latin typeface="Georgia"/>
              <a:ea typeface="Georgia"/>
              <a:cs typeface="Georgia"/>
              <a:sym typeface="Georgia"/>
            </a:endParaRPr>
          </a:p>
          <a:p>
            <a:pPr marL="0" indent="457200" algn="just" eaLnBrk="1" fontAlgn="auto" hangingPunct="1">
              <a:lnSpc>
                <a:spcPct val="115000"/>
              </a:lnSpc>
              <a:spcBef>
                <a:spcPts val="1200"/>
              </a:spcBef>
              <a:buClr>
                <a:schemeClr val="dk2"/>
              </a:buClr>
              <a:buFont typeface="Arial"/>
              <a:buNone/>
              <a:defRPr/>
            </a:pPr>
            <a:r>
              <a:rPr lang="pt-BR" sz="1500" dirty="0">
                <a:solidFill>
                  <a:srgbClr val="0033CC"/>
                </a:solidFill>
                <a:latin typeface="Georgia"/>
                <a:ea typeface="Georgia"/>
                <a:cs typeface="Georgia"/>
                <a:sym typeface="Georgia"/>
              </a:rPr>
              <a:t>O manejo precoce e direcionado da sobrecarga de fluidos pode ajudar os profissionais a melhorar os resultados. </a:t>
            </a:r>
            <a:endParaRPr sz="1500" dirty="0">
              <a:solidFill>
                <a:srgbClr val="0033CC"/>
              </a:solidFill>
              <a:latin typeface="Georgia"/>
              <a:ea typeface="Georgia"/>
              <a:cs typeface="Georgia"/>
              <a:sym typeface="Georgia"/>
            </a:endParaRPr>
          </a:p>
          <a:p>
            <a:pPr marL="0" indent="457200" algn="just" eaLnBrk="1" fontAlgn="auto" hangingPunct="1">
              <a:lnSpc>
                <a:spcPct val="115000"/>
              </a:lnSpc>
              <a:spcBef>
                <a:spcPts val="1200"/>
              </a:spcBef>
              <a:buClr>
                <a:schemeClr val="dk2"/>
              </a:buClr>
              <a:buFont typeface="Arial"/>
              <a:buNone/>
              <a:defRPr/>
            </a:pPr>
            <a:r>
              <a:rPr lang="pt-BR" sz="1500" dirty="0">
                <a:solidFill>
                  <a:srgbClr val="0033CC"/>
                </a:solidFill>
                <a:latin typeface="Georgia"/>
                <a:ea typeface="Georgia"/>
                <a:cs typeface="Georgia"/>
                <a:sym typeface="Georgia"/>
              </a:rPr>
              <a:t>Além disso, o TSR com máquinas que possuem volume extracorpóreo menor agora pode ser usado para prevenir ou tratar o excesso de líquidos em bebês que não respondem à terapia médica. </a:t>
            </a:r>
            <a:endParaRPr sz="1500" dirty="0">
              <a:solidFill>
                <a:srgbClr val="0033CC"/>
              </a:solidFill>
              <a:latin typeface="Georgia"/>
              <a:ea typeface="Georgia"/>
              <a:cs typeface="Georgia"/>
              <a:sym typeface="Georgia"/>
            </a:endParaRPr>
          </a:p>
          <a:p>
            <a:pPr marL="0" indent="457200" algn="just" eaLnBrk="1" fontAlgn="auto" hangingPunct="1">
              <a:lnSpc>
                <a:spcPct val="115000"/>
              </a:lnSpc>
              <a:spcBef>
                <a:spcPts val="1200"/>
              </a:spcBef>
              <a:spcAft>
                <a:spcPts val="1200"/>
              </a:spcAft>
              <a:buClr>
                <a:schemeClr val="dk2"/>
              </a:buClr>
              <a:buFont typeface="Arial"/>
              <a:buNone/>
              <a:defRPr/>
            </a:pPr>
            <a:r>
              <a:rPr lang="pt-BR" sz="1500" dirty="0">
                <a:solidFill>
                  <a:srgbClr val="0033CC"/>
                </a:solidFill>
                <a:latin typeface="Georgia"/>
                <a:ea typeface="Georgia"/>
                <a:cs typeface="Georgia"/>
                <a:sym typeface="Georgia"/>
              </a:rPr>
              <a:t>São necessários estudos básicos, translacionais e clínicos para colmatar as lacunas de conhecimento restantes e melhorar a nossa atual compreensão limitada da sobrecarga de fluidos neonatais</a:t>
            </a:r>
            <a:endParaRPr sz="2100" dirty="0">
              <a:solidFill>
                <a:srgbClr val="0033CC"/>
              </a:solidFill>
              <a:sym typeface="Arial"/>
            </a:endParaRPr>
          </a:p>
        </p:txBody>
      </p:sp>
    </p:spTree>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689" name="Google Shape;54;p13"/>
          <p:cNvSpPr txBox="1">
            <a:spLocks noGrp="1"/>
          </p:cNvSpPr>
          <p:nvPr>
            <p:ph type="title" idx="4294967295"/>
          </p:nvPr>
        </p:nvSpPr>
        <p:spPr/>
        <p:txBody>
          <a:bodyPr/>
          <a:lstStyle/>
          <a:p>
            <a:pPr eaLnBrk="1" hangingPunct="1">
              <a:buSzPts val="2800"/>
            </a:pPr>
            <a:r>
              <a:rPr lang="pt-BR" altLang="pt-BR" sz="1700" dirty="0" smtClean="0">
                <a:solidFill>
                  <a:srgbClr val="FF00FF"/>
                </a:solidFill>
                <a:latin typeface="Georgia" pitchFamily="18" charset="0"/>
                <a:cs typeface="Arial" charset="0"/>
                <a:sym typeface="Georgia" pitchFamily="18" charset="0"/>
              </a:rPr>
              <a:t>Resumo</a:t>
            </a:r>
            <a:endParaRPr lang="pt-BR" altLang="pt-BR" sz="3300" dirty="0" smtClean="0">
              <a:solidFill>
                <a:srgbClr val="FF00FF"/>
              </a:solidFill>
              <a:latin typeface="Arial" charset="0"/>
              <a:cs typeface="Arial" charset="0"/>
            </a:endParaRPr>
          </a:p>
        </p:txBody>
      </p:sp>
      <p:sp>
        <p:nvSpPr>
          <p:cNvPr id="55" name="Google Shape;55;p13"/>
          <p:cNvSpPr txBox="1">
            <a:spLocks noGrp="1"/>
          </p:cNvSpPr>
          <p:nvPr>
            <p:ph type="body" idx="4294967295"/>
          </p:nvPr>
        </p:nvSpPr>
        <p:spPr/>
        <p:txBody>
          <a:bodyPr>
            <a:normAutofit/>
          </a:bodyPr>
          <a:lstStyle/>
          <a:p>
            <a:pPr algn="just" eaLnBrk="1" hangingPunct="1">
              <a:lnSpc>
                <a:spcPct val="105000"/>
              </a:lnSpc>
              <a:spcAft>
                <a:spcPts val="1200"/>
              </a:spcAft>
              <a:buClr>
                <a:srgbClr val="595959"/>
              </a:buClr>
              <a:buSzPts val="1800"/>
            </a:pPr>
            <a:r>
              <a:rPr lang="pt-BR" sz="1100" dirty="0" smtClean="0">
                <a:solidFill>
                  <a:srgbClr val="595959"/>
                </a:solidFill>
                <a:latin typeface="Georgia" pitchFamily="18" charset="0"/>
                <a:cs typeface="Arial" charset="0"/>
              </a:rPr>
              <a:t>          </a:t>
            </a:r>
            <a:r>
              <a:rPr lang="pt-BR" sz="1100" dirty="0" smtClean="0">
                <a:solidFill>
                  <a:srgbClr val="0D0D0D"/>
                </a:solidFill>
                <a:latin typeface="Georgia" pitchFamily="18" charset="0"/>
                <a:cs typeface="Arial" charset="0"/>
              </a:rPr>
              <a:t>O acúmulo excessivo de líquido pode resultar em edema intersticial e disfunção de múltiplos órgãos.  Nas últimas décadas, o impacto prejudicial da sobrecarga de fluidos foi ainda mais importante nas populações adulta e pediátrica.</a:t>
            </a:r>
          </a:p>
          <a:p>
            <a:pPr algn="just" eaLnBrk="1" hangingPunct="1">
              <a:lnSpc>
                <a:spcPct val="105000"/>
              </a:lnSpc>
              <a:spcAft>
                <a:spcPts val="1200"/>
              </a:spcAft>
              <a:buClr>
                <a:srgbClr val="595959"/>
              </a:buClr>
              <a:buSzPts val="1800"/>
            </a:pPr>
            <a:r>
              <a:rPr lang="pt-BR" sz="1100" dirty="0" smtClean="0">
                <a:solidFill>
                  <a:srgbClr val="0D0D0D"/>
                </a:solidFill>
                <a:latin typeface="Georgia" pitchFamily="18" charset="0"/>
                <a:cs typeface="Arial" charset="0"/>
              </a:rPr>
              <a:t>         Evidências crescentes destacam a importância de monitorar, prevenir, controlar e tratar adequadamente a sobrecarga de fluidos. Isso se torna difícil pela própria fisiopatologia das doenças e da fisiologia única do recém nascido, além das rápidas mudanças pós-natais em vários sistemas.  </a:t>
            </a:r>
          </a:p>
          <a:p>
            <a:pPr algn="just" eaLnBrk="1" hangingPunct="1">
              <a:lnSpc>
                <a:spcPct val="105000"/>
              </a:lnSpc>
              <a:spcAft>
                <a:spcPts val="1200"/>
              </a:spcAft>
              <a:buClr>
                <a:srgbClr val="595959"/>
              </a:buClr>
              <a:buSzPts val="1800"/>
            </a:pPr>
            <a:r>
              <a:rPr lang="pt-BR" sz="1100" dirty="0" smtClean="0">
                <a:solidFill>
                  <a:srgbClr val="0D0D0D"/>
                </a:solidFill>
                <a:latin typeface="Georgia" pitchFamily="18" charset="0"/>
                <a:cs typeface="Arial" charset="0"/>
              </a:rPr>
              <a:t>         Assim, as avaliações dos alvos ideais para o equilíbrio hídrico precisam considerar o estado da doença, bem como a idade gestacional do bebê. Esta revisão abordará o que se sabe sobre a epidemiologia e a fisiopatologia da sobrecarga hídrica neonatal e destacará as lacunas de conhecimento conhecidas. Finalmente, fornecemos recomendações clínicas para monitoramento, prevenção e tratamento da sobrecarga hídrica.</a:t>
            </a:r>
          </a:p>
          <a:p>
            <a:pPr algn="just" eaLnBrk="1" hangingPunct="1">
              <a:lnSpc>
                <a:spcPct val="105000"/>
              </a:lnSpc>
              <a:spcAft>
                <a:spcPts val="1200"/>
              </a:spcAft>
              <a:buClr>
                <a:srgbClr val="595959"/>
              </a:buClr>
              <a:buSzPts val="1800"/>
            </a:pPr>
            <a:r>
              <a:rPr lang="pt-BR" sz="1800" dirty="0" smtClean="0">
                <a:solidFill>
                  <a:srgbClr val="FF00FF"/>
                </a:solidFill>
                <a:latin typeface="Georgia" pitchFamily="18" charset="0"/>
                <a:cs typeface="Arial" charset="0"/>
              </a:rPr>
              <a:t>Referências</a:t>
            </a:r>
          </a:p>
          <a:p>
            <a:pPr algn="just" eaLnBrk="1" hangingPunct="1">
              <a:lnSpc>
                <a:spcPct val="105000"/>
              </a:lnSpc>
              <a:spcAft>
                <a:spcPts val="1200"/>
              </a:spcAft>
              <a:buClr>
                <a:srgbClr val="595959"/>
              </a:buClr>
              <a:buSzPts val="1800"/>
            </a:pPr>
            <a:r>
              <a:rPr lang="pt-BR" sz="1100" dirty="0" smtClean="0">
                <a:solidFill>
                  <a:srgbClr val="FF00FF"/>
                </a:solidFill>
                <a:latin typeface="Georgia" pitchFamily="18" charset="0"/>
                <a:cs typeface="Arial" charset="0"/>
              </a:rPr>
              <a:t>         </a:t>
            </a:r>
            <a:r>
              <a:rPr lang="pt-BR" sz="1100" dirty="0" smtClean="0">
                <a:solidFill>
                  <a:schemeClr val="tx1"/>
                </a:solidFill>
                <a:latin typeface="Georgia" pitchFamily="18" charset="0"/>
                <a:cs typeface="Arial" charset="0"/>
              </a:rPr>
              <a:t>Consultem no artigo original (112 referências)</a:t>
            </a:r>
          </a:p>
          <a:p>
            <a:pPr eaLnBrk="1" hangingPunct="1">
              <a:lnSpc>
                <a:spcPct val="105000"/>
              </a:lnSpc>
              <a:spcAft>
                <a:spcPts val="1200"/>
              </a:spcAft>
              <a:buClr>
                <a:srgbClr val="595959"/>
              </a:buClr>
              <a:buSzPts val="1800"/>
            </a:pPr>
            <a:endParaRPr lang="pt-BR" sz="1100" dirty="0" smtClean="0">
              <a:solidFill>
                <a:schemeClr val="tx1"/>
              </a:solidFill>
              <a:latin typeface="Arial" charset="0"/>
              <a:cs typeface="Arial" charset="0"/>
            </a:endParaRPr>
          </a:p>
        </p:txBody>
      </p:sp>
      <p:sp>
        <p:nvSpPr>
          <p:cNvPr id="114692" name="Rectangle 4"/>
          <p:cNvSpPr>
            <a:spLocks noChangeArrowheads="1"/>
          </p:cNvSpPr>
          <p:nvPr/>
        </p:nvSpPr>
        <p:spPr bwMode="auto">
          <a:xfrm>
            <a:off x="0" y="4170363"/>
            <a:ext cx="9148763" cy="647700"/>
          </a:xfrm>
          <a:prstGeom prst="rect">
            <a:avLst/>
          </a:prstGeom>
          <a:solidFill>
            <a:srgbClr val="FFFFFF"/>
          </a:solidFill>
          <a:ln w="9525">
            <a:noFill/>
            <a:miter lim="800000"/>
            <a:headEnd/>
            <a:tailEnd/>
          </a:ln>
          <a:effectLst/>
        </p:spPr>
        <p:txBody>
          <a:bodyPr wrap="none" tIns="95220" bIns="19044" anchor="ctr">
            <a:spAutoFit/>
          </a:bodyPr>
          <a:lstStyle/>
          <a:p>
            <a:r>
              <a:rPr lang="pt-BR" sz="2200" b="1" dirty="0">
                <a:solidFill>
                  <a:srgbClr val="072A4D"/>
                </a:solidFill>
                <a:latin typeface="Lato" pitchFamily="34" charset="0"/>
                <a:hlinkClick r:id="rId3"/>
              </a:rPr>
              <a:t>Sobrecarga de fluidos neonatais </a:t>
            </a:r>
            <a:r>
              <a:rPr lang="pt-BR" sz="2200" b="1" dirty="0">
                <a:solidFill>
                  <a:srgbClr val="072A4D"/>
                </a:solidFill>
                <a:latin typeface="Arial"/>
                <a:hlinkClick r:id="rId3"/>
              </a:rPr>
              <a:t>–</a:t>
            </a:r>
            <a:r>
              <a:rPr lang="pt-BR" sz="2200" b="1" dirty="0">
                <a:solidFill>
                  <a:srgbClr val="072A4D"/>
                </a:solidFill>
                <a:latin typeface="Lato" pitchFamily="34" charset="0"/>
                <a:hlinkClick r:id="rId3"/>
              </a:rPr>
              <a:t> a ignorância não </a:t>
            </a:r>
            <a:r>
              <a:rPr lang="pt-BR" sz="2200" b="1" dirty="0">
                <a:solidFill>
                  <a:srgbClr val="072A4D"/>
                </a:solidFill>
                <a:latin typeface="Arial"/>
                <a:hlinkClick r:id="rId3"/>
              </a:rPr>
              <a:t>é</a:t>
            </a:r>
            <a:r>
              <a:rPr lang="pt-BR" sz="2200" b="1" dirty="0">
                <a:solidFill>
                  <a:srgbClr val="072A4D"/>
                </a:solidFill>
                <a:latin typeface="Lato" pitchFamily="34" charset="0"/>
                <a:hlinkClick r:id="rId3"/>
              </a:rPr>
              <a:t> mais uma felicidade</a:t>
            </a:r>
            <a:endParaRPr lang="pt-BR" sz="2200" b="1" dirty="0">
              <a:solidFill>
                <a:srgbClr val="072A4D"/>
              </a:solidFill>
              <a:latin typeface="Lato" pitchFamily="34" charset="0"/>
            </a:endParaRPr>
          </a:p>
          <a:p>
            <a:pPr eaLnBrk="0" hangingPunct="0"/>
            <a:r>
              <a:rPr lang="pt-BR" sz="1300" dirty="0">
                <a:solidFill>
                  <a:srgbClr val="607D8B"/>
                </a:solidFill>
                <a:ea typeface="Source Sans Pro"/>
                <a:cs typeface="Source Sans Pro"/>
              </a:rPr>
              <a:t>        </a:t>
            </a:r>
          </a:p>
        </p:txBody>
      </p:sp>
      <p:pic>
        <p:nvPicPr>
          <p:cNvPr id="114693" name="Picture 5" descr="doc">
            <a:hlinkClick r:id="rId4" tooltip="Sobrecarga_fluidos_2023"/>
          </p:cNvPr>
          <p:cNvPicPr>
            <a:picLocks noChangeAspect="1" noChangeArrowheads="1"/>
          </p:cNvPicPr>
          <p:nvPr/>
        </p:nvPicPr>
        <p:blipFill>
          <a:blip r:embed="rId5"/>
          <a:srcRect/>
          <a:stretch>
            <a:fillRect/>
          </a:stretch>
        </p:blipFill>
        <p:spPr bwMode="auto">
          <a:xfrm>
            <a:off x="4138613" y="4586288"/>
            <a:ext cx="457200" cy="457200"/>
          </a:xfrm>
          <a:prstGeom prst="rect">
            <a:avLst/>
          </a:prstGeom>
          <a:noFill/>
        </p:spPr>
      </p:pic>
    </p:spTree>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1" name="Google Shape;231;p42"/>
          <p:cNvSpPr txBox="1">
            <a:spLocks noGrp="1"/>
          </p:cNvSpPr>
          <p:nvPr>
            <p:ph type="title"/>
          </p:nvPr>
        </p:nvSpPr>
        <p:spPr>
          <a:xfrm>
            <a:off x="311150" y="444500"/>
            <a:ext cx="8521700" cy="573088"/>
          </a:xfrm>
        </p:spPr>
        <p:txBody>
          <a:bodyPr>
            <a:normAutofit fontScale="90000"/>
          </a:bodyPr>
          <a:lstStyle/>
          <a:p>
            <a:pPr algn="ctr" eaLnBrk="1" hangingPunct="1">
              <a:spcBef>
                <a:spcPct val="0"/>
              </a:spcBef>
              <a:spcAft>
                <a:spcPct val="0"/>
              </a:spcAft>
            </a:pPr>
            <a:r>
              <a:rPr lang="pt-BR" sz="2400" b="1" dirty="0" smtClean="0">
                <a:solidFill>
                  <a:schemeClr val="hlink"/>
                </a:solidFill>
                <a:latin typeface="Castellar" pitchFamily="18" charset="0"/>
                <a:cs typeface="Arial" charset="0"/>
              </a:rPr>
              <a:t>NOTA DO EdITOR DA PÁGINA NEONATAL </a:t>
            </a:r>
            <a:r>
              <a:rPr lang="pt-BR" sz="2400" b="1" dirty="0" smtClean="0">
                <a:solidFill>
                  <a:schemeClr val="hlink"/>
                </a:solidFill>
                <a:latin typeface="Castellar" pitchFamily="18" charset="0"/>
                <a:cs typeface="Arial" charset="0"/>
                <a:hlinkClick r:id="rId3"/>
              </a:rPr>
              <a:t>WWW.PAULOMARGOTTO.COM.BR</a:t>
            </a:r>
            <a:r>
              <a:rPr lang="pt-BR" sz="2400" b="1" dirty="0" smtClean="0">
                <a:solidFill>
                  <a:schemeClr val="hlink"/>
                </a:solidFill>
                <a:latin typeface="Castellar" pitchFamily="18" charset="0"/>
                <a:cs typeface="Arial" charset="0"/>
              </a:rPr>
              <a:t> DR. PAULO R. Margotto. Consultem também!</a:t>
            </a:r>
          </a:p>
        </p:txBody>
      </p:sp>
      <p:pic>
        <p:nvPicPr>
          <p:cNvPr id="112644" name="Picture 4"/>
          <p:cNvPicPr>
            <a:picLocks noGrp="1" noChangeAspect="1" noChangeArrowheads="1"/>
          </p:cNvPicPr>
          <p:nvPr>
            <p:ph type="body" idx="4294967295"/>
          </p:nvPr>
        </p:nvPicPr>
        <p:blipFill>
          <a:blip r:embed="rId4"/>
          <a:srcRect/>
          <a:stretch>
            <a:fillRect/>
          </a:stretch>
        </p:blipFill>
        <p:spPr>
          <a:xfrm>
            <a:off x="2601913" y="1763713"/>
            <a:ext cx="3846512" cy="2724150"/>
          </a:xfrm>
          <a:noFill/>
        </p:spPr>
      </p:pic>
      <p:sp>
        <p:nvSpPr>
          <p:cNvPr id="112645" name="Text Box 5"/>
          <p:cNvSpPr txBox="1">
            <a:spLocks noChangeArrowheads="1"/>
          </p:cNvSpPr>
          <p:nvPr/>
        </p:nvSpPr>
        <p:spPr bwMode="auto">
          <a:xfrm>
            <a:off x="1677988" y="4522788"/>
            <a:ext cx="5819775" cy="517525"/>
          </a:xfrm>
          <a:prstGeom prst="rect">
            <a:avLst/>
          </a:prstGeom>
          <a:noFill/>
          <a:ln w="9525">
            <a:noFill/>
            <a:miter lim="800000"/>
            <a:headEnd/>
            <a:tailEnd/>
          </a:ln>
          <a:effectLst/>
        </p:spPr>
        <p:txBody>
          <a:bodyPr wrap="none">
            <a:spAutoFit/>
          </a:bodyPr>
          <a:lstStyle/>
          <a:p>
            <a:pPr algn="ctr"/>
            <a:r>
              <a:rPr lang="pt-BR" dirty="0">
                <a:solidFill>
                  <a:srgbClr val="FF00FF"/>
                </a:solidFill>
              </a:rPr>
              <a:t>Drs. Marcio Lisboa (Criador da Primeira Residência de Neonatologia no</a:t>
            </a:r>
          </a:p>
          <a:p>
            <a:pPr algn="ctr"/>
            <a:r>
              <a:rPr lang="pt-BR" dirty="0">
                <a:solidFill>
                  <a:srgbClr val="FF00FF"/>
                </a:solidFill>
              </a:rPr>
              <a:t>Brasil, em 1962) e Paulo R. Margotto </a:t>
            </a:r>
          </a:p>
        </p:txBody>
      </p:sp>
      <p:sp>
        <p:nvSpPr>
          <p:cNvPr id="112646" name="Text Box 6"/>
          <p:cNvSpPr txBox="1">
            <a:spLocks noChangeArrowheads="1"/>
          </p:cNvSpPr>
          <p:nvPr/>
        </p:nvSpPr>
        <p:spPr bwMode="auto">
          <a:xfrm>
            <a:off x="6430963" y="4133850"/>
            <a:ext cx="577850" cy="304800"/>
          </a:xfrm>
          <a:prstGeom prst="rect">
            <a:avLst/>
          </a:prstGeom>
          <a:noFill/>
          <a:ln w="9525">
            <a:noFill/>
            <a:miter lim="800000"/>
            <a:headEnd/>
            <a:tailEnd/>
          </a:ln>
          <a:effectLst/>
        </p:spPr>
        <p:txBody>
          <a:bodyPr wrap="none">
            <a:spAutoFit/>
          </a:bodyPr>
          <a:lstStyle/>
          <a:p>
            <a:r>
              <a:rPr lang="pt-BR" dirty="0">
                <a:solidFill>
                  <a:srgbClr val="0033CC"/>
                </a:solidFill>
              </a:rPr>
              <a:t>2006</a:t>
            </a:r>
          </a:p>
        </p:txBody>
      </p:sp>
    </p:spTree>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9811" name="Text Box 3"/>
          <p:cNvSpPr txBox="1">
            <a:spLocks noGrp="1"/>
          </p:cNvSpPr>
          <p:nvPr>
            <p:ph type="body" idx="1"/>
          </p:nvPr>
        </p:nvSpPr>
        <p:spPr>
          <a:xfrm>
            <a:off x="160338" y="1608138"/>
            <a:ext cx="8521700" cy="3416300"/>
          </a:xfrm>
        </p:spPr>
        <p:txBody>
          <a:bodyPr/>
          <a:lstStyle/>
          <a:p>
            <a:r>
              <a:rPr lang="pt-BR" dirty="0" smtClean="0">
                <a:latin typeface="Arial" charset="0"/>
                <a:cs typeface="Arial" charset="0"/>
              </a:rPr>
              <a:t>É comentado o estudo AWAKEN (</a:t>
            </a:r>
            <a:r>
              <a:rPr lang="pt-BR" i="1" dirty="0" smtClean="0">
                <a:latin typeface="Arial" charset="0"/>
                <a:cs typeface="Arial" charset="0"/>
              </a:rPr>
              <a:t>Assessment, Worldwide, Acute, Kidney, Epidemiology Neonates</a:t>
            </a:r>
            <a:r>
              <a:rPr lang="pt-BR" dirty="0" smtClean="0">
                <a:latin typeface="Arial" charset="0"/>
                <a:cs typeface="Arial" charset="0"/>
              </a:rPr>
              <a:t> – Avaliação Mundial da Epidemiologia da Lesão Renal Aguda em Neonatos): Trata-se de um estudo multicêntrico retrospectivo envolvendo 24 UTIs Neonatais de nível 2-4, que compõem o </a:t>
            </a:r>
            <a:r>
              <a:rPr lang="pt-BR" i="1" dirty="0" smtClean="0">
                <a:latin typeface="Arial" charset="0"/>
                <a:cs typeface="Arial" charset="0"/>
              </a:rPr>
              <a:t>Neonatal Kidney Collaborative (</a:t>
            </a:r>
            <a:r>
              <a:rPr lang="pt-BR" dirty="0" smtClean="0">
                <a:latin typeface="Arial" charset="0"/>
                <a:cs typeface="Arial" charset="0"/>
              </a:rPr>
              <a:t>NKC), envolvendo 4 países com 2022   bebês estudados.A incidência de LRA foi em torno de 30%, com importante impacto na idade gestacional e mortalidade de 9,7% (  4,6 vezes mais em relação aos que não apresentaram LRA) prolongamento da internação hospitalar ( em torno de 9 dias a  mais). Usando dados da coorte do estudo PENUT</a:t>
            </a:r>
            <a:r>
              <a:rPr lang="pt-BR" b="1" dirty="0" smtClean="0">
                <a:latin typeface="Arial" charset="0"/>
                <a:cs typeface="Arial" charset="0"/>
              </a:rPr>
              <a:t>(</a:t>
            </a:r>
            <a:r>
              <a:rPr lang="pt-BR" i="1" dirty="0" smtClean="0">
                <a:latin typeface="Arial" charset="0"/>
                <a:cs typeface="Arial" charset="0"/>
              </a:rPr>
              <a:t>Preterm Erythropoietin Neuroprotection Trial</a:t>
            </a:r>
            <a:r>
              <a:rPr lang="pt-BR" b="1" i="1" dirty="0" smtClean="0">
                <a:latin typeface="Arial" charset="0"/>
                <a:cs typeface="Arial" charset="0"/>
              </a:rPr>
              <a:t>)</a:t>
            </a:r>
            <a:r>
              <a:rPr lang="pt-BR" b="1" dirty="0" smtClean="0">
                <a:latin typeface="Arial" charset="0"/>
                <a:cs typeface="Arial" charset="0"/>
              </a:rPr>
              <a:t>, </a:t>
            </a:r>
            <a:r>
              <a:rPr lang="pt-BR" dirty="0" smtClean="0">
                <a:latin typeface="Arial" charset="0"/>
                <a:cs typeface="Arial" charset="0"/>
              </a:rPr>
              <a:t>os bebês&lt;28 semanas aos 2 anos</a:t>
            </a:r>
            <a:r>
              <a:rPr lang="pt-BR" b="1" dirty="0" smtClean="0">
                <a:latin typeface="Arial" charset="0"/>
                <a:cs typeface="Arial" charset="0"/>
              </a:rPr>
              <a:t>, </a:t>
            </a:r>
            <a:r>
              <a:rPr lang="pt-BR" dirty="0" smtClean="0">
                <a:latin typeface="Arial" charset="0"/>
                <a:cs typeface="Arial" charset="0"/>
              </a:rPr>
              <a:t>18% dos RN tiverem doença renal crônica, 36% tiveram albuminúria, 22% tiveram elevada pressão sistólica e 44% elevada pressão diastólica. Outros relataram que 65% dos bebes com LRA apresentaram disfunção renal aos 5 meses. É recomendado que pacientes com história de LRA tenham uma avaliação de DRC três meses após o evento de LRA. A prematuridade e baixo peso ao nascer impactaram na lesão renal aguda quando inclusive nas idades de  50-60-80 anos de idade (baixo peso ao nascer é um fator de risco para toda a vida para doença renal crônica-eles têm número inferior de néfrons). A sobrecarga hídrica é a razão pela qual muitos pacientes neonatais e pediátricos recebem Terapia de Suporte Renal. </a:t>
            </a:r>
          </a:p>
        </p:txBody>
      </p:sp>
      <p:sp>
        <p:nvSpPr>
          <p:cNvPr id="119812" name="Rectangle 4"/>
          <p:cNvSpPr>
            <a:spLocks noChangeArrowheads="1"/>
          </p:cNvSpPr>
          <p:nvPr/>
        </p:nvSpPr>
        <p:spPr bwMode="auto">
          <a:xfrm>
            <a:off x="444500" y="0"/>
            <a:ext cx="8699500" cy="1555750"/>
          </a:xfrm>
          <a:prstGeom prst="rect">
            <a:avLst/>
          </a:prstGeom>
          <a:noFill/>
          <a:ln w="9525">
            <a:noFill/>
            <a:miter lim="800000"/>
            <a:headEnd/>
            <a:tailEnd/>
          </a:ln>
          <a:effectLst/>
        </p:spPr>
        <p:txBody>
          <a:bodyPr tIns="0" bIns="0" anchor="ctr">
            <a:spAutoFit/>
          </a:bodyPr>
          <a:lstStyle/>
          <a:p>
            <a:pPr algn="ctr"/>
            <a:r>
              <a:rPr lang="pt-BR" sz="2200" b="1" dirty="0">
                <a:solidFill>
                  <a:srgbClr val="072A4D"/>
                </a:solidFill>
                <a:latin typeface="Lato" pitchFamily="34" charset="0"/>
                <a:hlinkClick r:id="rId2"/>
              </a:rPr>
              <a:t>Lesão Renal Aguda Neonatal em 2023 </a:t>
            </a:r>
            <a:r>
              <a:rPr lang="pt-BR" sz="2200" b="1" dirty="0">
                <a:solidFill>
                  <a:srgbClr val="072A4D"/>
                </a:solidFill>
                <a:latin typeface="Arial"/>
                <a:hlinkClick r:id="rId2"/>
              </a:rPr>
              <a:t>–</a:t>
            </a:r>
            <a:r>
              <a:rPr lang="pt-BR" sz="2200" b="1" dirty="0">
                <a:solidFill>
                  <a:srgbClr val="072A4D"/>
                </a:solidFill>
                <a:latin typeface="Lato" pitchFamily="34" charset="0"/>
                <a:hlinkClick r:id="rId2"/>
              </a:rPr>
              <a:t> o que sabemos, o que </a:t>
            </a:r>
          </a:p>
          <a:p>
            <a:pPr algn="ctr"/>
            <a:r>
              <a:rPr lang="pt-BR" sz="2200" b="1" dirty="0">
                <a:solidFill>
                  <a:srgbClr val="072A4D"/>
                </a:solidFill>
                <a:latin typeface="Lato" pitchFamily="34" charset="0"/>
                <a:hlinkClick r:id="rId2"/>
              </a:rPr>
              <a:t>precisamos aprender?</a:t>
            </a:r>
            <a:r>
              <a:rPr lang="pt-BR" sz="600" dirty="0">
                <a:solidFill>
                  <a:srgbClr val="607D8B"/>
                </a:solidFill>
                <a:hlinkClick r:id="rId3" tooltip="LRA_2023"/>
              </a:rPr>
              <a:t>  </a:t>
            </a:r>
            <a:r>
              <a:rPr lang="pt-BR" sz="2800" dirty="0">
                <a:solidFill>
                  <a:srgbClr val="607D8B"/>
                </a:solidFill>
              </a:rPr>
              <a:t> </a:t>
            </a:r>
            <a:r>
              <a:rPr lang="pt-BR" sz="600" dirty="0">
                <a:solidFill>
                  <a:srgbClr val="607D8B"/>
                </a:solidFill>
              </a:rPr>
              <a:t>                     </a:t>
            </a:r>
            <a:r>
              <a:rPr lang="pt-BR" dirty="0"/>
              <a:t/>
            </a:r>
            <a:br>
              <a:rPr lang="pt-BR" dirty="0"/>
            </a:br>
            <a:r>
              <a:rPr lang="pt-BR" sz="1300" dirty="0">
                <a:solidFill>
                  <a:srgbClr val="424242"/>
                </a:solidFill>
                <a:ea typeface="Source Sans Pro"/>
                <a:cs typeface="Source Sans Pro"/>
              </a:rPr>
              <a:t>Palestra proferida pelo David J Askenazi (EUA) no III Encontro Internacional de Neonatologia realizado em </a:t>
            </a:r>
          </a:p>
          <a:p>
            <a:pPr algn="ctr" eaLnBrk="0" hangingPunct="0"/>
            <a:r>
              <a:rPr lang="pt-BR" sz="1300" dirty="0">
                <a:solidFill>
                  <a:srgbClr val="424242"/>
                </a:solidFill>
                <a:ea typeface="Source Sans Pro"/>
                <a:cs typeface="Source Sans Pro"/>
              </a:rPr>
              <a:t>Gramado (RS), entre os dias 13 e 15 de abril de 2023. Coordenação Geral: Drs. Renato Procianoy e Rita Silveira (RS).</a:t>
            </a:r>
          </a:p>
          <a:p>
            <a:pPr algn="ctr" eaLnBrk="0" hangingPunct="0"/>
            <a:r>
              <a:rPr lang="pt-BR" sz="1300" dirty="0">
                <a:solidFill>
                  <a:srgbClr val="424242"/>
                </a:solidFill>
                <a:ea typeface="Source Sans Pro"/>
                <a:cs typeface="Source Sans Pro"/>
              </a:rPr>
              <a:t>Realizado por Paulo R. Margotto.</a:t>
            </a:r>
            <a:endParaRPr lang="pt-BR" dirty="0">
              <a:solidFill>
                <a:srgbClr val="607D8B"/>
              </a:solidFill>
            </a:endParaRPr>
          </a:p>
        </p:txBody>
      </p:sp>
      <p:pic>
        <p:nvPicPr>
          <p:cNvPr id="119813" name="Picture 5" descr="doc">
            <a:hlinkClick r:id="rId3" tooltip="LRA_2023"/>
          </p:cNvPr>
          <p:cNvPicPr>
            <a:picLocks noChangeAspect="1" noChangeArrowheads="1"/>
          </p:cNvPicPr>
          <p:nvPr/>
        </p:nvPicPr>
        <p:blipFill>
          <a:blip r:embed="rId4"/>
          <a:srcRect/>
          <a:stretch>
            <a:fillRect/>
          </a:stretch>
        </p:blipFill>
        <p:spPr bwMode="auto">
          <a:xfrm>
            <a:off x="6572250" y="338138"/>
            <a:ext cx="457200" cy="457200"/>
          </a:xfrm>
          <a:prstGeom prst="rect">
            <a:avLst/>
          </a:prstGeom>
          <a:noFill/>
        </p:spPr>
      </p:pic>
    </p:spTree>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Text Box 3"/>
          <p:cNvSpPr txBox="1">
            <a:spLocks noGrp="1"/>
          </p:cNvSpPr>
          <p:nvPr>
            <p:ph type="body" idx="1"/>
          </p:nvPr>
        </p:nvSpPr>
        <p:spPr/>
        <p:txBody>
          <a:bodyPr/>
          <a:lstStyle/>
          <a:p>
            <a:r>
              <a:rPr lang="pt-BR" dirty="0" smtClean="0">
                <a:latin typeface="Arial" charset="0"/>
                <a:cs typeface="Arial" charset="0"/>
              </a:rPr>
              <a:t>	O balanço hídrico positivo tem sido associado a desfechos ruins (4,95 vezes maior de mortalidade).Interessante: a creatinina sérica não é uma medida de lesão e sim de função. Pode ter um paciente com uma lesão renal e não ter mudança na função e ao contrário também, mudança na função renal sem lesão. Então os biomarcadores vão nos permitir fazer o diagnóstico de LRA de forma melhor. Quanto às xantinas: a adenosina atua como metabólito que causa vasoconstricção no rim após hipoxia causando queda na filtração glomerular e fator de filtração. As metilxantinas o são antagonistas não específicos do receptor de adenosina. Os bebês que receberam cafeína foram menos propensos a desenvolver LRA em estágio 2 ou 3 (odds ratio ajustado, 0,20; IC 95%, 0,12-0,34). Na Encefalopatia hipóxico isquêmica, a teofilina reduziu a LRA em 60% (RR: 0.40 (0,30-0,54), estudo feito sem hipotermia terapêutica (HT). Devemos usar xantina nesses bebês em HT? Ainda faltam estudos. Quanto a Enterocolite necrosante (ECN): A severa LRA ocorreu em 32,6% (66/202) após o diagnóstico de ECN e em 58% (61/104) da ECN com diagnóstico cirúrgico. A avaliação do débito urinário é importante para pacientes com ECN. Sem ela, 11% daqueles com LRA grave teriam sido diagnosticados erroneamente usando apenas creatinina sérica. Nos complementos, o maior risco de hemorragia intraventricular grave nos bebês com LRA </a:t>
            </a:r>
          </a:p>
          <a:p>
            <a:endParaRPr lang="pt-BR" dirty="0" smtClean="0">
              <a:latin typeface="Arial" charset="0"/>
              <a:cs typeface="Arial" charset="0"/>
            </a:endParaRPr>
          </a:p>
        </p:txBody>
      </p:sp>
    </p:spTree>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1859" name="Text Box 3"/>
          <p:cNvSpPr txBox="1">
            <a:spLocks noGrp="1"/>
          </p:cNvSpPr>
          <p:nvPr>
            <p:ph type="body" idx="1"/>
          </p:nvPr>
        </p:nvSpPr>
        <p:spPr>
          <a:xfrm>
            <a:off x="423863" y="2540000"/>
            <a:ext cx="8521700" cy="3416300"/>
          </a:xfrm>
        </p:spPr>
        <p:txBody>
          <a:bodyPr/>
          <a:lstStyle/>
          <a:p>
            <a:r>
              <a:rPr lang="pt-BR" b="1" dirty="0" smtClean="0">
                <a:latin typeface="Arial" charset="0"/>
                <a:cs typeface="Arial" charset="0"/>
              </a:rPr>
              <a:t>A</a:t>
            </a:r>
            <a:r>
              <a:rPr lang="pt-BR" dirty="0" smtClean="0">
                <a:latin typeface="Arial" charset="0"/>
                <a:cs typeface="Arial" charset="0"/>
              </a:rPr>
              <a:t> sobrecarga hídrica, definida como balanço hídrico patológico positivo, é comum em recém-nascidos gravemente doentes e contribui para resultados ruins, incluindo internação prolongada e displasia broncopulmonar. No entanto, mais de um quarto (31%) não discute o equilíbrio hídrico diariamente. Mais da metade (53%) não tem uma definição padronizada de sobrecarga de fluidos. A terapia diurética era comum, com furosemida intravenosa intermitente mais usada na sobrecarga hídrica aguda (97%). Apesar dos numerosos estudos sobre seus efeitos prejudiciais, há falta de consenso sobre o monitoramento, avaliação, diagnóstico e manejo da sobrecarga de fluidos em neonatos </a:t>
            </a:r>
          </a:p>
        </p:txBody>
      </p:sp>
      <p:sp>
        <p:nvSpPr>
          <p:cNvPr id="121860" name="Rectangle 4"/>
          <p:cNvSpPr>
            <a:spLocks noChangeArrowheads="1"/>
          </p:cNvSpPr>
          <p:nvPr/>
        </p:nvSpPr>
        <p:spPr bwMode="auto">
          <a:xfrm>
            <a:off x="0" y="361950"/>
            <a:ext cx="9144000" cy="2089150"/>
          </a:xfrm>
          <a:prstGeom prst="rect">
            <a:avLst/>
          </a:prstGeom>
          <a:noFill/>
          <a:ln w="9525">
            <a:noFill/>
            <a:miter lim="800000"/>
            <a:headEnd/>
            <a:tailEnd/>
          </a:ln>
          <a:effectLst/>
        </p:spPr>
        <p:txBody>
          <a:bodyPr tIns="0" bIns="0" anchor="ctr">
            <a:spAutoFit/>
          </a:bodyPr>
          <a:lstStyle/>
          <a:p>
            <a:pPr algn="ctr"/>
            <a:r>
              <a:rPr lang="pt-BR" sz="2200" b="1" dirty="0">
                <a:solidFill>
                  <a:srgbClr val="072A4D"/>
                </a:solidFill>
                <a:latin typeface="Lato" pitchFamily="34" charset="0"/>
                <a:hlinkClick r:id="rId2"/>
              </a:rPr>
              <a:t>Abordagens para avalia</a:t>
            </a:r>
            <a:r>
              <a:rPr lang="pt-BR" sz="2200" b="1" dirty="0">
                <a:solidFill>
                  <a:srgbClr val="072A4D"/>
                </a:solidFill>
                <a:latin typeface="Arial"/>
                <a:hlinkClick r:id="rId2"/>
              </a:rPr>
              <a:t>ç</a:t>
            </a:r>
            <a:r>
              <a:rPr lang="pt-BR" sz="2200" b="1" dirty="0">
                <a:solidFill>
                  <a:srgbClr val="072A4D"/>
                </a:solidFill>
                <a:latin typeface="Lato" pitchFamily="34" charset="0"/>
                <a:hlinkClick r:id="rId2"/>
              </a:rPr>
              <a:t>ão do equil</a:t>
            </a:r>
            <a:r>
              <a:rPr lang="pt-BR" sz="2200" b="1" dirty="0">
                <a:solidFill>
                  <a:srgbClr val="072A4D"/>
                </a:solidFill>
                <a:latin typeface="Arial"/>
                <a:hlinkClick r:id="rId2"/>
              </a:rPr>
              <a:t>í</a:t>
            </a:r>
            <a:r>
              <a:rPr lang="pt-BR" sz="2200" b="1" dirty="0">
                <a:solidFill>
                  <a:srgbClr val="072A4D"/>
                </a:solidFill>
                <a:latin typeface="Lato" pitchFamily="34" charset="0"/>
                <a:hlinkClick r:id="rId2"/>
              </a:rPr>
              <a:t>brio h</a:t>
            </a:r>
            <a:r>
              <a:rPr lang="pt-BR" sz="2200" b="1" dirty="0">
                <a:solidFill>
                  <a:srgbClr val="072A4D"/>
                </a:solidFill>
                <a:latin typeface="Arial"/>
                <a:hlinkClick r:id="rId2"/>
              </a:rPr>
              <a:t>í</a:t>
            </a:r>
            <a:r>
              <a:rPr lang="pt-BR" sz="2200" b="1" dirty="0">
                <a:solidFill>
                  <a:srgbClr val="072A4D"/>
                </a:solidFill>
                <a:latin typeface="Lato" pitchFamily="34" charset="0"/>
                <a:hlinkClick r:id="rId2"/>
              </a:rPr>
              <a:t>drico e manejo da sobrecarga</a:t>
            </a:r>
          </a:p>
          <a:p>
            <a:pPr algn="ctr"/>
            <a:r>
              <a:rPr lang="pt-BR" sz="2200" b="1" dirty="0">
                <a:solidFill>
                  <a:srgbClr val="072A4D"/>
                </a:solidFill>
                <a:latin typeface="Lato" pitchFamily="34" charset="0"/>
                <a:hlinkClick r:id="rId2"/>
              </a:rPr>
              <a:t> h</a:t>
            </a:r>
            <a:r>
              <a:rPr lang="pt-BR" sz="2200" b="1" dirty="0">
                <a:solidFill>
                  <a:srgbClr val="072A4D"/>
                </a:solidFill>
                <a:latin typeface="Arial"/>
                <a:hlinkClick r:id="rId2"/>
              </a:rPr>
              <a:t>í</a:t>
            </a:r>
            <a:r>
              <a:rPr lang="pt-BR" sz="2200" b="1" dirty="0">
                <a:solidFill>
                  <a:srgbClr val="072A4D"/>
                </a:solidFill>
                <a:latin typeface="Lato" pitchFamily="34" charset="0"/>
                <a:hlinkClick r:id="rId2"/>
              </a:rPr>
              <a:t>drica em neonatos entre neonatologistas: uma pesquisa </a:t>
            </a:r>
          </a:p>
          <a:p>
            <a:pPr algn="ctr"/>
            <a:r>
              <a:rPr lang="pt-BR" sz="2200" b="1" dirty="0">
                <a:solidFill>
                  <a:srgbClr val="072A4D"/>
                </a:solidFill>
                <a:latin typeface="Lato" pitchFamily="34" charset="0"/>
                <a:hlinkClick r:id="rId2"/>
              </a:rPr>
              <a:t>Neonatal Kidney Collaborative</a:t>
            </a:r>
            <a:endParaRPr lang="pt-BR" sz="2200" b="1" dirty="0">
              <a:solidFill>
                <a:srgbClr val="072A4D"/>
              </a:solidFill>
              <a:latin typeface="Lato" pitchFamily="34" charset="0"/>
            </a:endParaRPr>
          </a:p>
          <a:p>
            <a:pPr algn="ctr" eaLnBrk="0" hangingPunct="0"/>
            <a:r>
              <a:rPr lang="pt-BR" sz="600" dirty="0">
                <a:solidFill>
                  <a:srgbClr val="607D8B"/>
                </a:solidFill>
              </a:rPr>
              <a:t>                     </a:t>
            </a:r>
            <a:r>
              <a:rPr lang="pt-BR" dirty="0"/>
              <a:t/>
            </a:r>
            <a:br>
              <a:rPr lang="pt-BR" dirty="0"/>
            </a:br>
            <a:r>
              <a:rPr lang="pt-BR" sz="1300" b="1" dirty="0">
                <a:solidFill>
                  <a:srgbClr val="607D8B"/>
                </a:solidFill>
                <a:ea typeface="Source Sans Pro"/>
                <a:cs typeface="Source Sans Pro"/>
                <a:hlinkClick r:id="rId3"/>
              </a:rPr>
              <a:t>Approaches</a:t>
            </a:r>
            <a:r>
              <a:rPr lang="pt-BR" sz="1300" dirty="0">
                <a:solidFill>
                  <a:srgbClr val="607D8B"/>
                </a:solidFill>
                <a:ea typeface="Source Sans Pro"/>
                <a:cs typeface="Source Sans Pro"/>
                <a:hlinkClick r:id="rId3"/>
              </a:rPr>
              <a:t> to </a:t>
            </a:r>
            <a:r>
              <a:rPr lang="pt-BR" sz="1300" b="1" dirty="0">
                <a:solidFill>
                  <a:srgbClr val="607D8B"/>
                </a:solidFill>
                <a:ea typeface="Source Sans Pro"/>
                <a:cs typeface="Source Sans Pro"/>
                <a:hlinkClick r:id="rId3"/>
              </a:rPr>
              <a:t>evaluation</a:t>
            </a:r>
            <a:r>
              <a:rPr lang="pt-BR" sz="1300" dirty="0">
                <a:solidFill>
                  <a:srgbClr val="607D8B"/>
                </a:solidFill>
                <a:ea typeface="Source Sans Pro"/>
                <a:cs typeface="Source Sans Pro"/>
                <a:hlinkClick r:id="rId3"/>
              </a:rPr>
              <a:t> of </a:t>
            </a:r>
            <a:r>
              <a:rPr lang="pt-BR" sz="1300" b="1" dirty="0">
                <a:solidFill>
                  <a:srgbClr val="607D8B"/>
                </a:solidFill>
                <a:ea typeface="Source Sans Pro"/>
                <a:cs typeface="Source Sans Pro"/>
                <a:hlinkClick r:id="rId3"/>
              </a:rPr>
              <a:t>fluid</a:t>
            </a:r>
            <a:r>
              <a:rPr lang="pt-BR" sz="1300" dirty="0">
                <a:solidFill>
                  <a:srgbClr val="607D8B"/>
                </a:solidFill>
                <a:ea typeface="Source Sans Pro"/>
                <a:cs typeface="Source Sans Pro"/>
                <a:hlinkClick r:id="rId3"/>
              </a:rPr>
              <a:t> </a:t>
            </a:r>
            <a:r>
              <a:rPr lang="pt-BR" sz="1300" b="1" dirty="0">
                <a:solidFill>
                  <a:srgbClr val="607D8B"/>
                </a:solidFill>
                <a:ea typeface="Source Sans Pro"/>
                <a:cs typeface="Source Sans Pro"/>
                <a:hlinkClick r:id="rId3"/>
              </a:rPr>
              <a:t>balance</a:t>
            </a:r>
            <a:r>
              <a:rPr lang="pt-BR" sz="1300" dirty="0">
                <a:solidFill>
                  <a:srgbClr val="607D8B"/>
                </a:solidFill>
                <a:ea typeface="Source Sans Pro"/>
                <a:cs typeface="Source Sans Pro"/>
                <a:hlinkClick r:id="rId3"/>
              </a:rPr>
              <a:t> and </a:t>
            </a:r>
            <a:r>
              <a:rPr lang="pt-BR" sz="1300" b="1" dirty="0">
                <a:solidFill>
                  <a:srgbClr val="607D8B"/>
                </a:solidFill>
                <a:ea typeface="Source Sans Pro"/>
                <a:cs typeface="Source Sans Pro"/>
                <a:hlinkClick r:id="rId3"/>
              </a:rPr>
              <a:t>management</a:t>
            </a:r>
            <a:r>
              <a:rPr lang="pt-BR" sz="1300" dirty="0">
                <a:solidFill>
                  <a:srgbClr val="607D8B"/>
                </a:solidFill>
                <a:ea typeface="Source Sans Pro"/>
                <a:cs typeface="Source Sans Pro"/>
                <a:hlinkClick r:id="rId3"/>
              </a:rPr>
              <a:t> of </a:t>
            </a:r>
            <a:r>
              <a:rPr lang="pt-BR" sz="1300" b="1" dirty="0">
                <a:solidFill>
                  <a:srgbClr val="607D8B"/>
                </a:solidFill>
                <a:ea typeface="Source Sans Pro"/>
                <a:cs typeface="Source Sans Pro"/>
                <a:hlinkClick r:id="rId3"/>
              </a:rPr>
              <a:t>fluid</a:t>
            </a:r>
            <a:r>
              <a:rPr lang="pt-BR" sz="1300" dirty="0">
                <a:solidFill>
                  <a:srgbClr val="607D8B"/>
                </a:solidFill>
                <a:ea typeface="Source Sans Pro"/>
                <a:cs typeface="Source Sans Pro"/>
                <a:hlinkClick r:id="rId3"/>
              </a:rPr>
              <a:t> </a:t>
            </a:r>
            <a:r>
              <a:rPr lang="pt-BR" sz="1300" b="1" dirty="0">
                <a:solidFill>
                  <a:srgbClr val="607D8B"/>
                </a:solidFill>
                <a:ea typeface="Source Sans Pro"/>
                <a:cs typeface="Source Sans Pro"/>
                <a:hlinkClick r:id="rId3"/>
              </a:rPr>
              <a:t>overload</a:t>
            </a:r>
            <a:r>
              <a:rPr lang="pt-BR" sz="1300" dirty="0">
                <a:solidFill>
                  <a:srgbClr val="607D8B"/>
                </a:solidFill>
                <a:ea typeface="Source Sans Pro"/>
                <a:cs typeface="Source Sans Pro"/>
                <a:hlinkClick r:id="rId3"/>
              </a:rPr>
              <a:t> in neonates among neonatologists: a Neonatal Kidney Collaborative survey.</a:t>
            </a:r>
            <a:r>
              <a:rPr lang="pt-BR" sz="1300" dirty="0">
                <a:solidFill>
                  <a:srgbClr val="424242"/>
                </a:solidFill>
                <a:ea typeface="Source Sans Pro"/>
                <a:cs typeface="Source Sans Pro"/>
              </a:rPr>
              <a:t>Gordon L, Grossmann KR, Guillet R, Steflik H, Harer MW, Askenazi DJ, Menon S, Selewski DT, Starr MC.J Perinatol. </a:t>
            </a:r>
            <a:r>
              <a:rPr lang="pt-BR" sz="1300" b="1" dirty="0">
                <a:solidFill>
                  <a:srgbClr val="424242"/>
                </a:solidFill>
                <a:ea typeface="Source Sans Pro"/>
                <a:cs typeface="Source Sans Pro"/>
              </a:rPr>
              <a:t>2023</a:t>
            </a:r>
            <a:r>
              <a:rPr lang="pt-BR" sz="1300" dirty="0">
                <a:solidFill>
                  <a:srgbClr val="424242"/>
                </a:solidFill>
                <a:ea typeface="Source Sans Pro"/>
                <a:cs typeface="Source Sans Pro"/>
              </a:rPr>
              <a:t> Jul 22. doi: 10.1038/s41372-023-01738-w. Online ahead of print.PMID: 37481631 No abstract available.</a:t>
            </a:r>
          </a:p>
          <a:p>
            <a:pPr algn="ctr" eaLnBrk="0" hangingPunct="0"/>
            <a:r>
              <a:rPr lang="pt-BR" sz="1300" dirty="0">
                <a:solidFill>
                  <a:srgbClr val="424242"/>
                </a:solidFill>
                <a:ea typeface="Source Sans Pro"/>
                <a:cs typeface="Source Sans Pro"/>
              </a:rPr>
              <a:t>Realizado por Paul R. Margotto.</a:t>
            </a:r>
            <a:endParaRPr lang="pt-BR" dirty="0">
              <a:solidFill>
                <a:srgbClr val="607D8B"/>
              </a:solidFill>
            </a:endParaRPr>
          </a:p>
        </p:txBody>
      </p:sp>
      <p:pic>
        <p:nvPicPr>
          <p:cNvPr id="121861" name="Picture 5" descr="doc">
            <a:hlinkClick r:id="rId4" tooltip="Pesquisa_Avalic_BH"/>
          </p:cNvPr>
          <p:cNvPicPr>
            <a:picLocks noChangeAspect="1" noChangeArrowheads="1"/>
          </p:cNvPicPr>
          <p:nvPr/>
        </p:nvPicPr>
        <p:blipFill>
          <a:blip r:embed="rId5"/>
          <a:srcRect/>
          <a:stretch>
            <a:fillRect/>
          </a:stretch>
        </p:blipFill>
        <p:spPr bwMode="auto">
          <a:xfrm>
            <a:off x="8412163" y="811213"/>
            <a:ext cx="457200" cy="457200"/>
          </a:xfrm>
          <a:prstGeom prst="rect">
            <a:avLst/>
          </a:prstGeom>
          <a:noFill/>
        </p:spPr>
      </p:pic>
    </p:spTree>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883" name="Text Box 3"/>
          <p:cNvSpPr txBox="1">
            <a:spLocks noGrp="1"/>
          </p:cNvSpPr>
          <p:nvPr>
            <p:ph type="body" idx="1"/>
          </p:nvPr>
        </p:nvSpPr>
        <p:spPr>
          <a:xfrm>
            <a:off x="180975" y="2174875"/>
            <a:ext cx="8521700" cy="3416300"/>
          </a:xfrm>
        </p:spPr>
        <p:txBody>
          <a:bodyPr/>
          <a:lstStyle/>
          <a:p>
            <a:r>
              <a:rPr lang="pt-BR" dirty="0" smtClean="0">
                <a:latin typeface="Arial" charset="0"/>
                <a:cs typeface="Arial" charset="0"/>
              </a:rPr>
              <a:t>	Temos que avaliar o risco e identificar os fatores de riscos para LRA e sobrecarga hídrica. Os dois maiores fatores de risco para LRA neonatal são  o parto prematuro e baixo peso ao nascer. Ambos os fatores aumentam o risco de LRA por meio de um caminho comum: nefrogênese prejudicada e dotação reduzida de néfrons, o que leva ao comprometimento da função tubular renal (com desrregulação e desidratação associadas ao equilíbrio de fluidos e eletrólitos) e baixa taxa de filtração glomerular (GFR). Outros fatores de risco comuns de LRA incluem desidratação em neonatos com alta perda insensível de água, certa combinações de medicamentos como vancomicina e piperacilina-tazobactam e neonatos com choque por hiperplasia adrenal ou cardiopatia congênita. Acreditamos que a identificação de eventos de alto risco, com avaliação periódica para LRA durante esses eventos, pode melhorar os resultados.Assim, nesses pacientes dever ser obtida a creatinina sérica (SCr) e monitorada a produção de urina. </a:t>
            </a:r>
          </a:p>
        </p:txBody>
      </p:sp>
      <p:sp>
        <p:nvSpPr>
          <p:cNvPr id="122884" name="Rectangle 4"/>
          <p:cNvSpPr>
            <a:spLocks noChangeArrowheads="1"/>
          </p:cNvSpPr>
          <p:nvPr/>
        </p:nvSpPr>
        <p:spPr bwMode="auto">
          <a:xfrm>
            <a:off x="0" y="817563"/>
            <a:ext cx="9144000" cy="1357312"/>
          </a:xfrm>
          <a:prstGeom prst="rect">
            <a:avLst/>
          </a:prstGeom>
          <a:noFill/>
          <a:ln w="9525">
            <a:noFill/>
            <a:miter lim="800000"/>
            <a:headEnd/>
            <a:tailEnd/>
          </a:ln>
          <a:effectLst/>
        </p:spPr>
        <p:txBody>
          <a:bodyPr tIns="0" bIns="0" anchor="ctr">
            <a:spAutoFit/>
          </a:bodyPr>
          <a:lstStyle/>
          <a:p>
            <a:pPr algn="ctr"/>
            <a:r>
              <a:rPr lang="pt-BR" sz="2200" b="1" dirty="0">
                <a:solidFill>
                  <a:srgbClr val="072A4D"/>
                </a:solidFill>
                <a:latin typeface="Lato" pitchFamily="34" charset="0"/>
                <a:hlinkClick r:id="rId2"/>
              </a:rPr>
              <a:t>MANEJO DO REC</a:t>
            </a:r>
            <a:r>
              <a:rPr lang="pt-BR" sz="2200" b="1" dirty="0">
                <a:solidFill>
                  <a:srgbClr val="072A4D"/>
                </a:solidFill>
                <a:latin typeface="Arial"/>
                <a:hlinkClick r:id="rId2"/>
              </a:rPr>
              <a:t>É</a:t>
            </a:r>
            <a:r>
              <a:rPr lang="pt-BR" sz="2200" b="1" dirty="0">
                <a:solidFill>
                  <a:srgbClr val="072A4D"/>
                </a:solidFill>
                <a:latin typeface="Lato" pitchFamily="34" charset="0"/>
                <a:hlinkClick r:id="rId2"/>
              </a:rPr>
              <a:t>M-NASCIDO COM LESÃO AGUDA RENAL E SOBRECARGA H</a:t>
            </a:r>
            <a:r>
              <a:rPr lang="pt-BR" sz="2200" b="1" dirty="0">
                <a:solidFill>
                  <a:srgbClr val="072A4D"/>
                </a:solidFill>
                <a:latin typeface="Arial"/>
                <a:hlinkClick r:id="rId2"/>
              </a:rPr>
              <a:t>Í</a:t>
            </a:r>
            <a:r>
              <a:rPr lang="pt-BR" sz="2200" b="1" dirty="0">
                <a:solidFill>
                  <a:srgbClr val="072A4D"/>
                </a:solidFill>
                <a:latin typeface="Lato" pitchFamily="34" charset="0"/>
                <a:hlinkClick r:id="rId2"/>
              </a:rPr>
              <a:t>DRICA</a:t>
            </a:r>
            <a:r>
              <a:rPr lang="pt-BR" sz="600" dirty="0">
                <a:solidFill>
                  <a:srgbClr val="607D8B"/>
                </a:solidFill>
                <a:hlinkClick r:id="rId3" tooltip="LRA_MANEJO_2023"/>
              </a:rPr>
              <a:t>  </a:t>
            </a:r>
            <a:r>
              <a:rPr lang="pt-BR" sz="2800" dirty="0">
                <a:solidFill>
                  <a:srgbClr val="607D8B"/>
                </a:solidFill>
              </a:rPr>
              <a:t> </a:t>
            </a:r>
            <a:r>
              <a:rPr lang="pt-BR" sz="600" dirty="0">
                <a:solidFill>
                  <a:srgbClr val="607D8B"/>
                </a:solidFill>
              </a:rPr>
              <a:t>                     </a:t>
            </a:r>
            <a:r>
              <a:rPr lang="pt-BR" dirty="0"/>
              <a:t/>
            </a:r>
            <a:br>
              <a:rPr lang="pt-BR" dirty="0"/>
            </a:br>
            <a:r>
              <a:rPr lang="pt-BR" sz="1300" dirty="0">
                <a:solidFill>
                  <a:srgbClr val="424242"/>
                </a:solidFill>
                <a:ea typeface="Source Sans Pro"/>
                <a:cs typeface="Source Sans Pro"/>
              </a:rPr>
              <a:t>Palestra proferida pelo David J Askenazi (EUA) no III Encontro Internacional de Neonatologia realizado em Gramado (RS), entre os dias 13 e 15 de abril de 2023.</a:t>
            </a:r>
          </a:p>
          <a:p>
            <a:pPr algn="ctr" eaLnBrk="0" hangingPunct="0"/>
            <a:r>
              <a:rPr lang="pt-BR" sz="1300" dirty="0">
                <a:solidFill>
                  <a:srgbClr val="424242"/>
                </a:solidFill>
                <a:ea typeface="Source Sans Pro"/>
                <a:cs typeface="Source Sans Pro"/>
              </a:rPr>
              <a:t>Realizado por Paulo R. Margotto</a:t>
            </a:r>
            <a:endParaRPr lang="pt-BR" dirty="0">
              <a:solidFill>
                <a:srgbClr val="607D8B"/>
              </a:solidFill>
            </a:endParaRPr>
          </a:p>
        </p:txBody>
      </p:sp>
      <p:pic>
        <p:nvPicPr>
          <p:cNvPr id="122885" name="Picture 5" descr="doc">
            <a:hlinkClick r:id="rId3" tooltip="LRA_MANEJO_2023"/>
          </p:cNvPr>
          <p:cNvPicPr>
            <a:picLocks noChangeAspect="1" noChangeArrowheads="1"/>
          </p:cNvPicPr>
          <p:nvPr/>
        </p:nvPicPr>
        <p:blipFill>
          <a:blip r:embed="rId4"/>
          <a:srcRect/>
          <a:stretch>
            <a:fillRect/>
          </a:stretch>
        </p:blipFill>
        <p:spPr bwMode="auto">
          <a:xfrm>
            <a:off x="8234363" y="1108075"/>
            <a:ext cx="457200" cy="457200"/>
          </a:xfrm>
          <a:prstGeom prst="rect">
            <a:avLst/>
          </a:prstGeom>
          <a:noFill/>
        </p:spPr>
      </p:pic>
    </p:spTree>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907" name="Text Box 3"/>
          <p:cNvSpPr txBox="1">
            <a:spLocks noGrp="1"/>
          </p:cNvSpPr>
          <p:nvPr>
            <p:ph type="body" idx="1"/>
          </p:nvPr>
        </p:nvSpPr>
        <p:spPr/>
        <p:txBody>
          <a:bodyPr/>
          <a:lstStyle/>
          <a:p>
            <a:pPr>
              <a:lnSpc>
                <a:spcPct val="90000"/>
              </a:lnSpc>
            </a:pPr>
            <a:r>
              <a:rPr lang="pt-BR" dirty="0" smtClean="0">
                <a:latin typeface="Arial" charset="0"/>
                <a:cs typeface="Arial" charset="0"/>
              </a:rPr>
              <a:t>	O uso do programa Nephrotoxic Injury Negated by Just-in-time Action- Lesão Nefrotóxica Negada por Ação na Hora Certa ( NINJA) foi eficaz na redução das taxas de LRA em neonatos na UTIN, com uma  alta taxa de vigilância de SCr nos pacientes com medicações nefrotóxicas. A avaliação da resposta está no débito urinário (DU) E SCr. Quando à creatinina não está caindo, talvez esteja ocorrendo algo  e pode ser um alerta. A mensagem que deixo é: procure lesão renal aguda, procures padrões e  tendências. Use o Balanço Hídrico como um sinal vital! À medida que avançamos na resposta dos pacientes que recebem líquidos, realizamos </a:t>
            </a:r>
            <a:r>
              <a:rPr lang="pt-BR" i="1" dirty="0" smtClean="0">
                <a:latin typeface="Arial" charset="0"/>
                <a:cs typeface="Arial" charset="0"/>
              </a:rPr>
              <a:t>esse </a:t>
            </a:r>
            <a:r>
              <a:rPr lang="pt-BR" dirty="0" smtClean="0">
                <a:latin typeface="Arial" charset="0"/>
                <a:cs typeface="Arial" charset="0"/>
              </a:rPr>
              <a:t>mnemônico</a:t>
            </a:r>
            <a:r>
              <a:rPr lang="pt-BR" i="1" dirty="0" smtClean="0">
                <a:latin typeface="Arial" charset="0"/>
                <a:cs typeface="Arial" charset="0"/>
              </a:rPr>
              <a:t> </a:t>
            </a:r>
            <a:r>
              <a:rPr lang="pt-BR" i="1" dirty="0" smtClean="0">
                <a:latin typeface="Arial" charset="0"/>
                <a:cs typeface="Arial" charset="0"/>
              </a:rPr>
              <a:t> </a:t>
            </a:r>
            <a:r>
              <a:rPr lang="pt-BR" dirty="0" smtClean="0">
                <a:latin typeface="Arial" charset="0"/>
                <a:cs typeface="Arial" charset="0"/>
              </a:rPr>
              <a:t> “CAN-UP-LOTS” (Causa, albumina, medicações nefrotóxicas, acido úrico, ultrafiltração, perfusão </a:t>
            </a:r>
            <a:r>
              <a:rPr lang="pt-BR" i="1" dirty="0" smtClean="0">
                <a:latin typeface="Arial" charset="0"/>
                <a:cs typeface="Arial" charset="0"/>
              </a:rPr>
              <a:t>Lasix stress </a:t>
            </a:r>
            <a:r>
              <a:rPr lang="pt-BR" i="1" dirty="0" smtClean="0">
                <a:latin typeface="Arial" charset="0"/>
                <a:cs typeface="Arial" charset="0"/>
              </a:rPr>
              <a:t>test</a:t>
            </a:r>
            <a:r>
              <a:rPr lang="pt-BR" dirty="0" smtClean="0">
                <a:latin typeface="Arial" charset="0"/>
                <a:cs typeface="Arial" charset="0"/>
              </a:rPr>
              <a:t>, débito urinário, total de ingesta de fluido e esteroide). Recomendamos, quando possível  o uso da SCr e o DU (identifica pacientes com maior risco de morbidade e mortalidade). Na Reabilitação, é preciso saber que esses bebês que  saem da UTI neonatal  têm risco de lesão renal crônica, principalmente os prematuros extremos e os pequenos para a idade gestacional. Esses bebês, precisam de monitoração da pressão arterial, função renal  e da </a:t>
            </a:r>
            <a:r>
              <a:rPr lang="pt-BR" dirty="0" smtClean="0">
                <a:latin typeface="Arial" charset="0"/>
                <a:cs typeface="Arial" charset="0"/>
              </a:rPr>
              <a:t>proteinúria</a:t>
            </a:r>
            <a:r>
              <a:rPr lang="pt-BR" dirty="0" smtClean="0">
                <a:latin typeface="Arial" charset="0"/>
                <a:cs typeface="Arial" charset="0"/>
              </a:rPr>
              <a:t>. Quando os rins não funcionam você se torna a máquina de homeostase. SE ENVOLVA NA SUA UTI, talvez você não possa mudar tudo o que está acontecendo  quanto ao manejo renal, mas tente encontrar 2-3 daqueles 5 </a:t>
            </a:r>
            <a:r>
              <a:rPr lang="pt-BR" dirty="0" smtClean="0">
                <a:latin typeface="Arial" charset="0"/>
                <a:cs typeface="Arial" charset="0"/>
              </a:rPr>
              <a:t>R´s</a:t>
            </a:r>
            <a:r>
              <a:rPr lang="pt-BR" dirty="0" smtClean="0">
                <a:latin typeface="Arial" charset="0"/>
                <a:cs typeface="Arial" charset="0"/>
              </a:rPr>
              <a:t> que mencionei e tente melhorar a Assistência  aos  seus pacientes. </a:t>
            </a:r>
          </a:p>
          <a:p>
            <a:pPr>
              <a:lnSpc>
                <a:spcPct val="90000"/>
              </a:lnSpc>
            </a:pPr>
            <a:endParaRPr lang="pt-BR" dirty="0" smtClean="0">
              <a:latin typeface="Arial" charset="0"/>
              <a:cs typeface="Arial" charset="0"/>
            </a:endParaRPr>
          </a:p>
        </p:txBody>
      </p:sp>
    </p:spTree>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4931" name="Text Box 3"/>
          <p:cNvSpPr txBox="1">
            <a:spLocks noGrp="1"/>
          </p:cNvSpPr>
          <p:nvPr>
            <p:ph type="body" idx="1"/>
          </p:nvPr>
        </p:nvSpPr>
        <p:spPr>
          <a:xfrm>
            <a:off x="357188" y="2249488"/>
            <a:ext cx="8521700" cy="3416300"/>
          </a:xfrm>
        </p:spPr>
        <p:txBody>
          <a:bodyPr/>
          <a:lstStyle/>
          <a:p>
            <a:r>
              <a:rPr lang="pt-BR" dirty="0" smtClean="0">
                <a:latin typeface="Arial" charset="0"/>
                <a:cs typeface="Arial" charset="0"/>
              </a:rPr>
              <a:t>O manejo de lactentes que necessitam de diálise de manutenção representa um desafio significativo para os nefrologistas pediátricos. No final da década de 1990, apenas 50% dos nefrologistas pediátricos recomendavam o início da terapia renal substitutiva (em lactentes com doença renal terminal).  Desde então, essa atitude foi um pouco alterada por relatos indicando resultados favoráveis ​​no crescimento, desenvolvimento e transplante renal em lactentes em terapia de diálise, com tratamento médico e nutricional cuidadosos. As causas mais comuns de insuficiência renal foram anomalias congênitas do rim e do trato urinário, seguidas por rins císticos, dos quais 80% doença renal policística autossômica recessiva  e o restante doença renal cística medular, necrose cortical  e doença vascular renal (9-3,4%). A sobrevida aos 5 anos é de 76,6% </a:t>
            </a:r>
          </a:p>
        </p:txBody>
      </p:sp>
      <p:sp>
        <p:nvSpPr>
          <p:cNvPr id="124932" name="Rectangle 4"/>
          <p:cNvSpPr>
            <a:spLocks noChangeArrowheads="1"/>
          </p:cNvSpPr>
          <p:nvPr/>
        </p:nvSpPr>
        <p:spPr bwMode="auto">
          <a:xfrm>
            <a:off x="920750" y="398463"/>
            <a:ext cx="7721600" cy="1798637"/>
          </a:xfrm>
          <a:prstGeom prst="rect">
            <a:avLst/>
          </a:prstGeom>
          <a:noFill/>
          <a:ln w="9525">
            <a:noFill/>
            <a:miter lim="800000"/>
            <a:headEnd/>
            <a:tailEnd/>
          </a:ln>
          <a:effectLst/>
        </p:spPr>
        <p:txBody>
          <a:bodyPr tIns="0" bIns="0" anchor="ctr">
            <a:spAutoFit/>
          </a:bodyPr>
          <a:lstStyle/>
          <a:p>
            <a:pPr algn="ctr"/>
            <a:r>
              <a:rPr lang="pt-BR" sz="2200" b="1" dirty="0">
                <a:solidFill>
                  <a:srgbClr val="072A4D"/>
                </a:solidFill>
                <a:latin typeface="Lato" pitchFamily="34" charset="0"/>
                <a:hlinkClick r:id="rId2"/>
              </a:rPr>
              <a:t>Indica</a:t>
            </a:r>
            <a:r>
              <a:rPr lang="pt-BR" sz="2200" b="1" dirty="0">
                <a:solidFill>
                  <a:srgbClr val="072A4D"/>
                </a:solidFill>
                <a:latin typeface="Arial"/>
                <a:hlinkClick r:id="rId2"/>
              </a:rPr>
              <a:t>ç</a:t>
            </a:r>
            <a:r>
              <a:rPr lang="pt-BR" sz="2200" b="1" dirty="0">
                <a:solidFill>
                  <a:srgbClr val="072A4D"/>
                </a:solidFill>
                <a:latin typeface="Lato" pitchFamily="34" charset="0"/>
                <a:hlinkClick r:id="rId2"/>
              </a:rPr>
              <a:t>ões e Enfoque Atual na Terapia de Suporte Renal do Rec</a:t>
            </a:r>
            <a:r>
              <a:rPr lang="pt-BR" sz="2200" b="1" dirty="0">
                <a:solidFill>
                  <a:srgbClr val="072A4D"/>
                </a:solidFill>
                <a:latin typeface="Arial"/>
                <a:hlinkClick r:id="rId2"/>
              </a:rPr>
              <a:t>é</a:t>
            </a:r>
            <a:r>
              <a:rPr lang="pt-BR" sz="2200" b="1" dirty="0">
                <a:solidFill>
                  <a:srgbClr val="072A4D"/>
                </a:solidFill>
                <a:latin typeface="Lato" pitchFamily="34" charset="0"/>
                <a:hlinkClick r:id="rId2"/>
              </a:rPr>
              <a:t>m-Nascido com Lesão Renal Aguda e Sobrecarga H</a:t>
            </a:r>
            <a:r>
              <a:rPr lang="pt-BR" sz="2200" b="1" dirty="0">
                <a:solidFill>
                  <a:srgbClr val="072A4D"/>
                </a:solidFill>
                <a:latin typeface="Arial"/>
                <a:hlinkClick r:id="rId2"/>
              </a:rPr>
              <a:t>í</a:t>
            </a:r>
            <a:r>
              <a:rPr lang="pt-BR" sz="2200" b="1" dirty="0">
                <a:solidFill>
                  <a:srgbClr val="072A4D"/>
                </a:solidFill>
                <a:latin typeface="Lato" pitchFamily="34" charset="0"/>
                <a:hlinkClick r:id="rId2"/>
              </a:rPr>
              <a:t>drica</a:t>
            </a:r>
            <a:endParaRPr lang="pt-BR" sz="2200" b="1" dirty="0">
              <a:solidFill>
                <a:srgbClr val="072A4D"/>
              </a:solidFill>
              <a:latin typeface="Lato" pitchFamily="34" charset="0"/>
            </a:endParaRPr>
          </a:p>
          <a:p>
            <a:pPr algn="ctr" eaLnBrk="0" hangingPunct="0"/>
            <a:r>
              <a:rPr lang="pt-BR" sz="1300" dirty="0">
                <a:solidFill>
                  <a:srgbClr val="424242"/>
                </a:solidFill>
                <a:ea typeface="Source Sans Pro"/>
                <a:cs typeface="Source Sans Pro"/>
              </a:rPr>
              <a:t>Palestra administrada pelo David J Askenazi (EUA) no III Encontro Internacional de Neonatologia realizado em Gramado (RS), entre os dias 13 e 15 de abril de 2023, sob Coordenação dos Drs. Renato S. Procianoy e Rita Silveira.</a:t>
            </a:r>
          </a:p>
          <a:p>
            <a:pPr algn="ctr" eaLnBrk="0" hangingPunct="0"/>
            <a:r>
              <a:rPr lang="pt-BR" sz="1300" dirty="0">
                <a:solidFill>
                  <a:srgbClr val="424242"/>
                </a:solidFill>
                <a:ea typeface="Source Sans Pro"/>
                <a:cs typeface="Source Sans Pro"/>
              </a:rPr>
              <a:t>Realizado por Paulo R. Margotto</a:t>
            </a:r>
            <a:endParaRPr lang="pt-BR" dirty="0">
              <a:solidFill>
                <a:srgbClr val="607D8B"/>
              </a:solidFill>
            </a:endParaRPr>
          </a:p>
        </p:txBody>
      </p:sp>
      <p:pic>
        <p:nvPicPr>
          <p:cNvPr id="124933" name="Picture 5" descr="doc">
            <a:hlinkClick r:id="rId3" tooltip="TERAPIA_SUPORTE _RENAl_2023"/>
          </p:cNvPr>
          <p:cNvPicPr>
            <a:picLocks noChangeAspect="1" noChangeArrowheads="1"/>
          </p:cNvPicPr>
          <p:nvPr/>
        </p:nvPicPr>
        <p:blipFill>
          <a:blip r:embed="rId4"/>
          <a:srcRect/>
          <a:stretch>
            <a:fillRect/>
          </a:stretch>
        </p:blipFill>
        <p:spPr bwMode="auto">
          <a:xfrm>
            <a:off x="8335963" y="796925"/>
            <a:ext cx="457200" cy="457200"/>
          </a:xfrm>
          <a:prstGeom prst="rect">
            <a:avLst/>
          </a:prstGeom>
          <a:noFill/>
        </p:spPr>
      </p:pic>
    </p:spTree>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5955" name="Text Box 3"/>
          <p:cNvSpPr txBox="1">
            <a:spLocks noGrp="1"/>
          </p:cNvSpPr>
          <p:nvPr>
            <p:ph type="body" idx="1"/>
          </p:nvPr>
        </p:nvSpPr>
        <p:spPr>
          <a:xfrm>
            <a:off x="0" y="200025"/>
            <a:ext cx="9144000" cy="4841875"/>
          </a:xfrm>
        </p:spPr>
        <p:txBody>
          <a:bodyPr/>
          <a:lstStyle/>
          <a:p>
            <a:pPr>
              <a:lnSpc>
                <a:spcPct val="90000"/>
              </a:lnSpc>
            </a:pPr>
            <a:r>
              <a:rPr lang="pt-BR" dirty="0" smtClean="0">
                <a:latin typeface="Arial" charset="0"/>
                <a:cs typeface="Arial" charset="0"/>
              </a:rPr>
              <a:t>	A diálise peritoneal (DP) de manutenção representa a modalidade de diálise preferida em lactentes.  As vantagens sobre a hemodiálise (HD) incluem preservação potencialmente melhor da função renal residual, menos restrições dietéticas, evita  colocação de acesso vascular central e a opção de realizar diálise em casa, embora isso exija esforço intenso da família. a sobrevida do paciente e o acesso ao transplante renal  pareceram semelhantes para lactentes iniciando terapia de diálise em DP ou HD, sugerindo que a HD pode representar uma modalidade de diálise alternativa segura e eficaz em lactentes com insuficiência renal crônica.  Cuidado com velhos dados no desvio de paradigma! Muitos pais  são informados  de que seus fetos com anomalias renais tem 0% de chance de sobrevivência a longo prazo, com sugestão de término da gravidez. Assim   a muitos  bebês com  anomalias renais  não é dada a chance. Muitos bebês Não recebem ótimo cuidado e suporte. Indicações para a diálise: acidose, -distúrbios eletrolíticos, intoxicação com  droga que pode ser </a:t>
            </a:r>
            <a:r>
              <a:rPr lang="pt-BR" dirty="0" smtClean="0">
                <a:latin typeface="Arial" charset="0"/>
                <a:cs typeface="Arial" charset="0"/>
              </a:rPr>
              <a:t>dializada</a:t>
            </a:r>
            <a:r>
              <a:rPr lang="pt-BR" dirty="0" smtClean="0">
                <a:latin typeface="Arial" charset="0"/>
                <a:cs typeface="Arial" charset="0"/>
              </a:rPr>
              <a:t>, sobrecarga de fluidos (retenção de água), uremia. O acúmulo de liquido é ruim, constituindo razão porque muitos pacientes neonatais e pediátricos recebem Terapia de Suporte Renal. Devemos iniciar a Terapia de Suporte Renal quando há um comprometimento impeditivo resultante da inabilidade do rim fazer o seu trabalho. Segundo Einstein: A pessoa inteligente resolve o problema e a pessoa sábia evita o problema. A Diálise peritoneal é mais barata, fácil, causa maior extravasamento. É muito mais problemática, mas se você não tem condições de realizar  extracorpórea a opção correta é a diálise peritoneal. A extracorpórea é mais cara, precisa de maior treinamento, o controle é muito rígido a cada hora, o risco de infecção é muito mais baixo, não há fluido no abdômen que pode comprometer a função pulmonar e se você não tiver habilidade com  Diálise Peritoneal, USE A EXTRACROPÓREA. Entre os benefícios da hemodiálise: não precisa usar anticoagulante, pode ajustar a concentração de dextrose para mudar o gradiente de dextrose (1,5%, 2.5% e 4,25%)   que nos permite colocar mais  líquido  ao longo do tempo. Agora há uma máquina chamada CARPEDIEM especificamente concebida para os prematuros de baixo peso (associada cm maior sobrevida). Esses novos dispositivos já estão disponíveis, não talvez no seu Hospital, mas quem sabe em 1 aos ou 5 anos! Nós e outros estamos mostrando que a Terapia de Substituição Renal  é segura e efetiva. Não há mais acidentes com o uso dessas máquinas. </a:t>
            </a:r>
          </a:p>
        </p:txBody>
      </p:sp>
    </p:spTree>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6737" name="Google Shape;237;p43"/>
          <p:cNvSpPr txBox="1">
            <a:spLocks noGrp="1"/>
          </p:cNvSpPr>
          <p:nvPr>
            <p:ph type="title"/>
          </p:nvPr>
        </p:nvSpPr>
        <p:spPr>
          <a:xfrm>
            <a:off x="-153988" y="0"/>
            <a:ext cx="8521701" cy="841375"/>
          </a:xfrm>
        </p:spPr>
        <p:txBody>
          <a:bodyPr/>
          <a:lstStyle/>
          <a:p>
            <a:pPr eaLnBrk="1" hangingPunct="1">
              <a:spcBef>
                <a:spcPct val="0"/>
              </a:spcBef>
              <a:spcAft>
                <a:spcPct val="0"/>
              </a:spcAft>
            </a:pPr>
            <a:r>
              <a:rPr lang="pt-BR" altLang="pt-BR" dirty="0" smtClean="0">
                <a:solidFill>
                  <a:srgbClr val="FF00FF"/>
                </a:solidFill>
                <a:latin typeface="Arial" charset="0"/>
                <a:cs typeface="Arial" charset="0"/>
              </a:rPr>
              <a:t>Obrigado!</a:t>
            </a:r>
          </a:p>
        </p:txBody>
      </p:sp>
      <p:sp>
        <p:nvSpPr>
          <p:cNvPr id="116740" name="Text Box 4"/>
          <p:cNvSpPr txBox="1">
            <a:spLocks noChangeArrowheads="1"/>
          </p:cNvSpPr>
          <p:nvPr/>
        </p:nvSpPr>
        <p:spPr bwMode="auto">
          <a:xfrm>
            <a:off x="1417638" y="4605338"/>
            <a:ext cx="5865812" cy="304800"/>
          </a:xfrm>
          <a:prstGeom prst="rect">
            <a:avLst/>
          </a:prstGeom>
          <a:noFill/>
          <a:ln w="9525">
            <a:noFill/>
            <a:miter lim="800000"/>
            <a:headEnd/>
            <a:tailEnd/>
          </a:ln>
          <a:effectLst/>
        </p:spPr>
        <p:txBody>
          <a:bodyPr>
            <a:spAutoFit/>
          </a:bodyPr>
          <a:lstStyle/>
          <a:p>
            <a:r>
              <a:rPr lang="pt-BR" dirty="0">
                <a:solidFill>
                  <a:srgbClr val="0033CC"/>
                </a:solidFill>
              </a:rPr>
              <a:t>Residência Médica no Hospital Materno Infantil de Brasília/SES/DF</a:t>
            </a:r>
          </a:p>
        </p:txBody>
      </p:sp>
      <p:pic>
        <p:nvPicPr>
          <p:cNvPr id="116741" name="Picture 5"/>
          <p:cNvPicPr>
            <a:picLocks noChangeAspect="1" noChangeArrowheads="1"/>
          </p:cNvPicPr>
          <p:nvPr/>
        </p:nvPicPr>
        <p:blipFill>
          <a:blip r:embed="rId3"/>
          <a:srcRect/>
          <a:stretch>
            <a:fillRect/>
          </a:stretch>
        </p:blipFill>
        <p:spPr bwMode="auto">
          <a:xfrm>
            <a:off x="1019175" y="785813"/>
            <a:ext cx="6894513" cy="3881437"/>
          </a:xfrm>
          <a:prstGeom prst="rect">
            <a:avLst/>
          </a:prstGeom>
          <a:noFill/>
          <a:ln w="9525">
            <a:noFill/>
            <a:miter lim="800000"/>
            <a:headEnd/>
            <a:tailEnd/>
          </a:ln>
          <a:effectLst/>
        </p:spPr>
      </p:pic>
      <p:sp>
        <p:nvSpPr>
          <p:cNvPr id="116742" name="Line 6"/>
          <p:cNvSpPr>
            <a:spLocks noChangeShapeType="1"/>
          </p:cNvSpPr>
          <p:nvPr/>
        </p:nvSpPr>
        <p:spPr bwMode="auto">
          <a:xfrm>
            <a:off x="4137025" y="1774825"/>
            <a:ext cx="244475" cy="206375"/>
          </a:xfrm>
          <a:prstGeom prst="line">
            <a:avLst/>
          </a:prstGeom>
          <a:noFill/>
          <a:ln w="28575">
            <a:solidFill>
              <a:srgbClr val="FF0000"/>
            </a:solidFill>
            <a:round/>
            <a:headEnd/>
            <a:tailEnd type="triangle" w="med" len="med"/>
          </a:ln>
          <a:effectLst/>
        </p:spPr>
        <p:txBody>
          <a:bodyPr/>
          <a:lstStyle/>
          <a:p>
            <a:endParaRPr lang="pt-BR" dirty="0"/>
          </a:p>
        </p:txBody>
      </p:sp>
      <p:sp>
        <p:nvSpPr>
          <p:cNvPr id="116743" name="Text Box 7"/>
          <p:cNvSpPr txBox="1">
            <a:spLocks noChangeArrowheads="1"/>
          </p:cNvSpPr>
          <p:nvPr/>
        </p:nvSpPr>
        <p:spPr bwMode="auto">
          <a:xfrm>
            <a:off x="3657600" y="1519238"/>
            <a:ext cx="835025" cy="274637"/>
          </a:xfrm>
          <a:prstGeom prst="rect">
            <a:avLst/>
          </a:prstGeom>
          <a:noFill/>
          <a:ln w="9525">
            <a:noFill/>
            <a:miter lim="800000"/>
            <a:headEnd/>
            <a:tailEnd/>
          </a:ln>
          <a:effectLst/>
        </p:spPr>
        <p:txBody>
          <a:bodyPr wrap="none">
            <a:spAutoFit/>
          </a:bodyPr>
          <a:lstStyle/>
          <a:p>
            <a:r>
              <a:rPr lang="pt-BR" sz="1200" dirty="0">
                <a:solidFill>
                  <a:schemeClr val="bg1"/>
                </a:solidFill>
              </a:rPr>
              <a:t>Dr. Lucas</a:t>
            </a:r>
          </a:p>
        </p:txBody>
      </p:sp>
      <p:sp>
        <p:nvSpPr>
          <p:cNvPr id="116744" name="Line 8"/>
          <p:cNvSpPr>
            <a:spLocks noChangeShapeType="1"/>
          </p:cNvSpPr>
          <p:nvPr/>
        </p:nvSpPr>
        <p:spPr bwMode="auto">
          <a:xfrm>
            <a:off x="5578475" y="2095500"/>
            <a:ext cx="22225" cy="296863"/>
          </a:xfrm>
          <a:prstGeom prst="line">
            <a:avLst/>
          </a:prstGeom>
          <a:noFill/>
          <a:ln w="28575">
            <a:solidFill>
              <a:srgbClr val="FF0000"/>
            </a:solidFill>
            <a:round/>
            <a:headEnd/>
            <a:tailEnd type="triangle" w="med" len="med"/>
          </a:ln>
          <a:effectLst/>
        </p:spPr>
        <p:txBody>
          <a:bodyPr/>
          <a:lstStyle/>
          <a:p>
            <a:endParaRPr lang="pt-BR" dirty="0"/>
          </a:p>
        </p:txBody>
      </p:sp>
      <p:sp>
        <p:nvSpPr>
          <p:cNvPr id="116745" name="Text Box 9"/>
          <p:cNvSpPr txBox="1">
            <a:spLocks noChangeArrowheads="1"/>
          </p:cNvSpPr>
          <p:nvPr/>
        </p:nvSpPr>
        <p:spPr bwMode="auto">
          <a:xfrm>
            <a:off x="5187950" y="1839913"/>
            <a:ext cx="985838" cy="274637"/>
          </a:xfrm>
          <a:prstGeom prst="rect">
            <a:avLst/>
          </a:prstGeom>
          <a:noFill/>
          <a:ln w="9525">
            <a:noFill/>
            <a:miter lim="800000"/>
            <a:headEnd/>
            <a:tailEnd/>
          </a:ln>
          <a:effectLst/>
        </p:spPr>
        <p:txBody>
          <a:bodyPr wrap="none">
            <a:spAutoFit/>
          </a:bodyPr>
          <a:lstStyle/>
          <a:p>
            <a:r>
              <a:rPr lang="pt-BR" sz="1200" dirty="0">
                <a:solidFill>
                  <a:schemeClr val="bg1"/>
                </a:solidFill>
              </a:rPr>
              <a:t>Dra. Camila</a:t>
            </a:r>
          </a:p>
        </p:txBody>
      </p:sp>
    </p:spTree>
  </p:cSld>
  <p:clrMapOvr>
    <a:masterClrMapping/>
  </p:clrMapOvr>
</p:sld>
</file>

<file path=ppt/theme/theme1.xml><?xml version="1.0" encoding="utf-8"?>
<a:theme xmlns:a="http://schemas.openxmlformats.org/drawingml/2006/main" name="Simple Light">
  <a:themeElements>
    <a:clrScheme name="Simple Light">
      <a:dk1>
        <a:srgbClr val="000000"/>
      </a:dk1>
      <a:lt1>
        <a:srgbClr val="FFFFFF"/>
      </a:lt1>
      <a:dk2>
        <a:srgbClr val="595959"/>
      </a:dk2>
      <a:lt2>
        <a:srgbClr val="EEEEEE"/>
      </a:lt2>
      <a:accent1>
        <a:srgbClr val="4285F4"/>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340</TotalTime>
  <Words>4860</Words>
  <Application>Microsoft Office PowerPoint</Application>
  <PresentationFormat>Apresentação na tela (16:9)</PresentationFormat>
  <Paragraphs>262</Paragraphs>
  <Slides>58</Slides>
  <Notes>51</Notes>
  <HiddenSlides>0</HiddenSlides>
  <MMClips>0</MMClips>
  <ScaleCrop>false</ScaleCrop>
  <HeadingPairs>
    <vt:vector size="4" baseType="variant">
      <vt:variant>
        <vt:lpstr>Tema</vt:lpstr>
      </vt:variant>
      <vt:variant>
        <vt:i4>1</vt:i4>
      </vt:variant>
      <vt:variant>
        <vt:lpstr>Títulos de slides</vt:lpstr>
      </vt:variant>
      <vt:variant>
        <vt:i4>58</vt:i4>
      </vt:variant>
    </vt:vector>
  </HeadingPairs>
  <TitlesOfParts>
    <vt:vector size="59" baseType="lpstr">
      <vt:lpstr>Simple Light</vt:lpstr>
      <vt:lpstr>Sobrecarga de fluidos neonatais – A ignorância não é mais uma benção  Neonatal fluid overload-ignorance is no longer bliss. Weaver LJ, Travers CP, Ambalavanan N, Askenazi D.Pediatr Nephrol. 2023 Jan;38(1):47-60. doi: 10.1007/s00467-022-05514-4. Epub 2022 Mar 29.PMID: 35348902 Review.</vt:lpstr>
      <vt:lpstr>Introdução</vt:lpstr>
      <vt:lpstr>Introdução</vt:lpstr>
      <vt:lpstr>Introdução</vt:lpstr>
      <vt:lpstr>Mudanças e adaptações de fluidos pós-natais</vt:lpstr>
      <vt:lpstr>Mudanças e adaptações de fluidos pós-natais</vt:lpstr>
      <vt:lpstr>Mudanças e adaptações de fluidos pós-natais</vt:lpstr>
      <vt:lpstr>Mudanças e adaptações de fluidos pós-natais</vt:lpstr>
      <vt:lpstr>Mudanças e adaptações de fluidos pós-natais</vt:lpstr>
      <vt:lpstr>Mudanças e adaptações de fluidos pós-natais</vt:lpstr>
      <vt:lpstr>Definição e quantificação da sobrecarga hídrica em neonatos</vt:lpstr>
      <vt:lpstr>Definição e quantificação da sobrecarga hídrica em neonatos</vt:lpstr>
      <vt:lpstr>Recém-nascidos gravemente doentes</vt:lpstr>
      <vt:lpstr>Recém-nascidos de extremo baixo peso</vt:lpstr>
      <vt:lpstr>Enterocolite Necrosante (ECN)</vt:lpstr>
      <vt:lpstr>Enterocolite Necrosante (ECN)</vt:lpstr>
      <vt:lpstr>Oxigenação por membrana extracorpórea (ECMO)</vt:lpstr>
      <vt:lpstr>Oxigenação por membrana extracorpórea (ECMO)</vt:lpstr>
      <vt:lpstr>Recém-nascidos de extremo baixo peso</vt:lpstr>
      <vt:lpstr>Fisiopatologia da sobrecarga de fluidos</vt:lpstr>
      <vt:lpstr>Fisiopatologia da sobrecarga de fluidos</vt:lpstr>
      <vt:lpstr>Fisiopatologia da sobrecarga de fluidos</vt:lpstr>
      <vt:lpstr>Fisiopatologia da sobrecarga de fluidos</vt:lpstr>
      <vt:lpstr>Fisiopatologia da sobrecarga de fluidos</vt:lpstr>
      <vt:lpstr>Fisiopatologia da sobrecarga de fluidos</vt:lpstr>
      <vt:lpstr>Fisiopatologia da sobrecarga de fluidos</vt:lpstr>
      <vt:lpstr>Gestão da sobrecarga de fluidos </vt:lpstr>
      <vt:lpstr>Gestão da sobrecarga de fluidos</vt:lpstr>
      <vt:lpstr>Gestão da sobrecarga de fluidos</vt:lpstr>
      <vt:lpstr>Gestão da sobrecarga de fluidos</vt:lpstr>
      <vt:lpstr>Gestão da sobrecarga de fluidos</vt:lpstr>
      <vt:lpstr>Definir e alcançar metas de equilíbrio de fluídos</vt:lpstr>
      <vt:lpstr>Definir e alcançar metas de equilíbrio de fluídos</vt:lpstr>
      <vt:lpstr>Definir e alcançar metas de equilíbrio de fluídos</vt:lpstr>
      <vt:lpstr>Definir e alcançar metas de equilíbrio de fluídos</vt:lpstr>
      <vt:lpstr>Definir e alcançar metas de equilíbrio de fluídos</vt:lpstr>
      <vt:lpstr>Definir e alcançar metas de equilíbrio de fluídos</vt:lpstr>
      <vt:lpstr>Definir e alcançar metas de equilíbrio de fluídos</vt:lpstr>
      <vt:lpstr>Terapia de suporte renal em neonatos </vt:lpstr>
      <vt:lpstr>Terapia de suporte renal em neonatos </vt:lpstr>
      <vt:lpstr>Terapia de suporte renal em neonatos </vt:lpstr>
      <vt:lpstr>Terapia de suporte renal em neonatos </vt:lpstr>
      <vt:lpstr>Terapia de suporte renal em neonatos</vt:lpstr>
      <vt:lpstr>Terapia de suporte renal em neonatos</vt:lpstr>
      <vt:lpstr>Terapia de suporte renal em neonatos</vt:lpstr>
      <vt:lpstr>Terapia de suporte renal em neonatos</vt:lpstr>
      <vt:lpstr>Terapia de suporte renal em neonatos</vt:lpstr>
      <vt:lpstr>Conclusões e direções futuras </vt:lpstr>
      <vt:lpstr>Resumo</vt:lpstr>
      <vt:lpstr>NOTA DO EdITOR DA PÁGINA NEONATAL WWW.PAULOMARGOTTO.COM.BR DR. PAULO R. Margotto. Consultem também!</vt:lpstr>
      <vt:lpstr>Apresentação do PowerPoint</vt:lpstr>
      <vt:lpstr>Apresentação do PowerPoint</vt:lpstr>
      <vt:lpstr>Apresentação do PowerPoint</vt:lpstr>
      <vt:lpstr>Apresentação do PowerPoint</vt:lpstr>
      <vt:lpstr>Apresentação do PowerPoint</vt:lpstr>
      <vt:lpstr>Apresentação do PowerPoint</vt:lpstr>
      <vt:lpstr>Apresentação do PowerPoint</vt:lpstr>
      <vt:lpstr>Obrigado!</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Sobrecarga de fluidos neonatais – A ignorância não é mais uma felicidade</dc:title>
  <dc:creator>Lucas</dc:creator>
  <cp:lastModifiedBy>Paulo Margotto</cp:lastModifiedBy>
  <cp:revision>31</cp:revision>
  <dcterms:modified xsi:type="dcterms:W3CDTF">2023-09-11T20:09:45Z</dcterms:modified>
</cp:coreProperties>
</file>