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8" r:id="rId6"/>
    <p:sldId id="273" r:id="rId7"/>
    <p:sldId id="260" r:id="rId8"/>
    <p:sldId id="261" r:id="rId9"/>
    <p:sldId id="262" r:id="rId10"/>
    <p:sldId id="270" r:id="rId11"/>
    <p:sldId id="271" r:id="rId12"/>
    <p:sldId id="263" r:id="rId13"/>
    <p:sldId id="266" r:id="rId14"/>
    <p:sldId id="264" r:id="rId15"/>
    <p:sldId id="265" r:id="rId16"/>
    <p:sldId id="272" r:id="rId17"/>
    <p:sldId id="269" r:id="rId1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6600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62" d="100"/>
          <a:sy n="62" d="100"/>
        </p:scale>
        <p:origin x="-2078" y="-88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829891-D7B9-4312-8259-25C890A9A1DC}" type="datetimeFigureOut">
              <a:rPr lang="pt-BR" smtClean="0"/>
              <a:t>07/11/2023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191A6-9118-4C1C-AD0D-D3953E66DA6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888677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829891-D7B9-4312-8259-25C890A9A1DC}" type="datetimeFigureOut">
              <a:rPr lang="pt-BR" smtClean="0"/>
              <a:t>07/11/2023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191A6-9118-4C1C-AD0D-D3953E66DA6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218519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829891-D7B9-4312-8259-25C890A9A1DC}" type="datetimeFigureOut">
              <a:rPr lang="pt-BR" smtClean="0"/>
              <a:t>07/11/2023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191A6-9118-4C1C-AD0D-D3953E66DA6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239438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829891-D7B9-4312-8259-25C890A9A1DC}" type="datetimeFigureOut">
              <a:rPr lang="pt-BR" smtClean="0"/>
              <a:t>07/11/2023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191A6-9118-4C1C-AD0D-D3953E66DA6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314230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829891-D7B9-4312-8259-25C890A9A1DC}" type="datetimeFigureOut">
              <a:rPr lang="pt-BR" smtClean="0"/>
              <a:t>07/11/2023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191A6-9118-4C1C-AD0D-D3953E66DA6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770842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829891-D7B9-4312-8259-25C890A9A1DC}" type="datetimeFigureOut">
              <a:rPr lang="pt-BR" smtClean="0"/>
              <a:t>07/11/2023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191A6-9118-4C1C-AD0D-D3953E66DA6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623456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829891-D7B9-4312-8259-25C890A9A1DC}" type="datetimeFigureOut">
              <a:rPr lang="pt-BR" smtClean="0"/>
              <a:t>07/11/2023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191A6-9118-4C1C-AD0D-D3953E66DA6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294847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829891-D7B9-4312-8259-25C890A9A1DC}" type="datetimeFigureOut">
              <a:rPr lang="pt-BR" smtClean="0"/>
              <a:t>07/11/2023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191A6-9118-4C1C-AD0D-D3953E66DA6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47773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829891-D7B9-4312-8259-25C890A9A1DC}" type="datetimeFigureOut">
              <a:rPr lang="pt-BR" smtClean="0"/>
              <a:t>07/11/2023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191A6-9118-4C1C-AD0D-D3953E66DA6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859158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829891-D7B9-4312-8259-25C890A9A1DC}" type="datetimeFigureOut">
              <a:rPr lang="pt-BR" smtClean="0"/>
              <a:t>07/11/2023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191A6-9118-4C1C-AD0D-D3953E66DA6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501133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829891-D7B9-4312-8259-25C890A9A1DC}" type="datetimeFigureOut">
              <a:rPr lang="pt-BR" smtClean="0"/>
              <a:t>07/11/2023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191A6-9118-4C1C-AD0D-D3953E66DA6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685616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829891-D7B9-4312-8259-25C890A9A1DC}" type="datetimeFigureOut">
              <a:rPr lang="pt-BR" smtClean="0"/>
              <a:t>07/11/2023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E191A6-9118-4C1C-AD0D-D3953E66DA6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857394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www.paulomargotto.com.br/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0D81A6D2-074D-4990-B139-C24A2DE6C06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25759" y="2513475"/>
            <a:ext cx="7772400" cy="1675354"/>
          </a:xfrm>
        </p:spPr>
        <p:txBody>
          <a:bodyPr>
            <a:noAutofit/>
          </a:bodyPr>
          <a:lstStyle/>
          <a:p>
            <a:r>
              <a:rPr lang="pt-BR" sz="3400" b="1" dirty="0">
                <a:solidFill>
                  <a:schemeClr val="accent1">
                    <a:lumMod val="75000"/>
                  </a:schemeClr>
                </a:solidFill>
              </a:rPr>
              <a:t>FATORES ASSOCIADOS COM A OCORRÊNCIA DE PARALISIA CEREBRAL EM RECÉM-NASCIDOS PREMATUROS EXTREMOS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="" xmlns:a16="http://schemas.microsoft.com/office/drawing/2014/main" id="{33EAF73E-C120-4399-8FCF-BEDF00FEB8A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76635" y="4234697"/>
            <a:ext cx="7470648" cy="1589744"/>
          </a:xfrm>
        </p:spPr>
        <p:txBody>
          <a:bodyPr>
            <a:normAutofit fontScale="25000" lnSpcReduction="20000"/>
          </a:bodyPr>
          <a:lstStyle/>
          <a:p>
            <a:pPr>
              <a:lnSpc>
                <a:spcPct val="120000"/>
              </a:lnSpc>
            </a:pPr>
            <a:r>
              <a:rPr lang="pt-BR" sz="8000" b="1" dirty="0"/>
              <a:t>Autores:</a:t>
            </a:r>
          </a:p>
          <a:p>
            <a:pPr>
              <a:lnSpc>
                <a:spcPct val="120000"/>
              </a:lnSpc>
            </a:pPr>
            <a:r>
              <a:rPr lang="pt-BR" sz="8000" dirty="0"/>
              <a:t>Alessandra de Cássia Gonçalves Moreira, Ariadne Bueno de Almeida, Fabiana Moreira Pontes, Joseleide Gomes de Castro, Marta David Rocha de Moura, Rebecca Santana Alonso, Sérgio Henrique Veiga</a:t>
            </a:r>
            <a:r>
              <a:rPr lang="pt-BR" sz="8000" dirty="0" smtClean="0"/>
              <a:t>.</a:t>
            </a:r>
          </a:p>
          <a:p>
            <a:pPr>
              <a:lnSpc>
                <a:spcPct val="120000"/>
              </a:lnSpc>
            </a:pPr>
            <a:r>
              <a:rPr lang="pt-BR" sz="8000" dirty="0" smtClean="0">
                <a:hlinkClick r:id="rId2"/>
              </a:rPr>
              <a:t>www.paulomargotto.com.br</a:t>
            </a:r>
            <a:r>
              <a:rPr lang="pt-BR" sz="8000" dirty="0" smtClean="0"/>
              <a:t> </a:t>
            </a:r>
          </a:p>
          <a:p>
            <a:pPr>
              <a:lnSpc>
                <a:spcPct val="120000"/>
              </a:lnSpc>
            </a:pPr>
            <a:r>
              <a:rPr lang="pt-BR" sz="8000" dirty="0" smtClean="0"/>
              <a:t>Brasília, 11 de novembro de 2023</a:t>
            </a:r>
            <a:endParaRPr lang="pt-BR" sz="8000" dirty="0" smtClean="0"/>
          </a:p>
        </p:txBody>
      </p:sp>
      <p:pic>
        <p:nvPicPr>
          <p:cNvPr id="6" name="Imagem 5">
            <a:extLst>
              <a:ext uri="{FF2B5EF4-FFF2-40B4-BE49-F238E27FC236}">
                <a16:creationId xmlns="" xmlns:a16="http://schemas.microsoft.com/office/drawing/2014/main" id="{C6D7DE54-E323-6A8E-9F89-830E64FFBC7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19881" y="598690"/>
            <a:ext cx="5504237" cy="19147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33915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8DA44B2D-1873-4F4A-8067-4FC43707C2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b="1" dirty="0">
                <a:solidFill>
                  <a:schemeClr val="accent1">
                    <a:lumMod val="75000"/>
                  </a:schemeClr>
                </a:solidFill>
              </a:rPr>
              <a:t>Introdução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="" xmlns:a16="http://schemas.microsoft.com/office/drawing/2014/main" id="{72972197-650F-48A2-81C0-1B422F1A23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8913" y="1451728"/>
            <a:ext cx="8387760" cy="4565024"/>
          </a:xfrm>
        </p:spPr>
        <p:txBody>
          <a:bodyPr>
            <a:normAutofit lnSpcReduction="10000"/>
          </a:bodyPr>
          <a:lstStyle/>
          <a:p>
            <a:pPr>
              <a:lnSpc>
                <a:spcPct val="110000"/>
              </a:lnSpc>
            </a:pPr>
            <a:r>
              <a:rPr lang="pt-BR" dirty="0"/>
              <a:t>A paralisia cerebral (PC) é a incapacidade motora mais comum na infância, resultante de lesões precoces no cérebro fetal ou infantil nos primeiros anos de vida. </a:t>
            </a:r>
          </a:p>
          <a:p>
            <a:pPr>
              <a:lnSpc>
                <a:spcPct val="110000"/>
              </a:lnSpc>
            </a:pPr>
            <a:r>
              <a:rPr lang="pt-BR" dirty="0"/>
              <a:t>O diagnóstico da PC é predominantemente clínico, com alterações cerebrais crônicas não progressivas. </a:t>
            </a:r>
          </a:p>
          <a:p>
            <a:pPr>
              <a:lnSpc>
                <a:spcPct val="110000"/>
              </a:lnSpc>
            </a:pPr>
            <a:r>
              <a:rPr lang="pt-BR" dirty="0"/>
              <a:t>A prevalência de PC em recém-nascidos (</a:t>
            </a:r>
            <a:r>
              <a:rPr lang="pt-BR" dirty="0" err="1"/>
              <a:t>RNs</a:t>
            </a:r>
            <a:r>
              <a:rPr lang="pt-BR" dirty="0"/>
              <a:t>) prematuros extremos varia de 8 a14%, sendo mais prevalente quanto menor a idade gestacional ao nascer.</a:t>
            </a:r>
          </a:p>
        </p:txBody>
      </p:sp>
      <p:sp>
        <p:nvSpPr>
          <p:cNvPr id="5" name="CaixaDeTexto 4">
            <a:extLst>
              <a:ext uri="{FF2B5EF4-FFF2-40B4-BE49-F238E27FC236}">
                <a16:creationId xmlns="" xmlns:a16="http://schemas.microsoft.com/office/drawing/2014/main" id="{3416C124-6FFA-44D0-80CB-88F567B02C6B}"/>
              </a:ext>
            </a:extLst>
          </p:cNvPr>
          <p:cNvSpPr txBox="1"/>
          <p:nvPr/>
        </p:nvSpPr>
        <p:spPr>
          <a:xfrm>
            <a:off x="1241866" y="6354374"/>
            <a:ext cx="680762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b="1" dirty="0">
                <a:solidFill>
                  <a:srgbClr val="0070C0"/>
                </a:solidFill>
              </a:rPr>
              <a:t>Programa Nacional de Gestão de Custos : manual técnico de custos – conceitos e metodologia. 2006.</a:t>
            </a:r>
          </a:p>
        </p:txBody>
      </p:sp>
      <p:pic>
        <p:nvPicPr>
          <p:cNvPr id="7" name="Picture 4" descr="Resultado de imagem para escs medicina">
            <a:extLst>
              <a:ext uri="{FF2B5EF4-FFF2-40B4-BE49-F238E27FC236}">
                <a16:creationId xmlns="" xmlns:a16="http://schemas.microsoft.com/office/drawing/2014/main" id="{E298045D-76DF-48AA-824C-9870472B46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828" y="6016752"/>
            <a:ext cx="969643" cy="684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Imagem 9">
            <a:extLst>
              <a:ext uri="{FF2B5EF4-FFF2-40B4-BE49-F238E27FC236}">
                <a16:creationId xmlns="" xmlns:a16="http://schemas.microsoft.com/office/drawing/2014/main" id="{2E7C009F-20B9-44BF-8841-FC7619225D7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49494" y="5907681"/>
            <a:ext cx="777179" cy="684568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="" xmlns:a16="http://schemas.microsoft.com/office/drawing/2014/main" id="{95FE99F3-4CEF-D1B4-CB8B-7A661AFEE97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12434" y="226627"/>
            <a:ext cx="2592653" cy="10015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47943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7E075E4C-C387-49A1-AB4D-696406A258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4311" y="1175943"/>
            <a:ext cx="7886700" cy="1325563"/>
          </a:xfrm>
        </p:spPr>
        <p:txBody>
          <a:bodyPr/>
          <a:lstStyle/>
          <a:p>
            <a:r>
              <a:rPr lang="pt-BR" b="1" dirty="0">
                <a:solidFill>
                  <a:schemeClr val="accent1">
                    <a:lumMod val="75000"/>
                  </a:schemeClr>
                </a:solidFill>
              </a:rPr>
              <a:t>Objetivo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="" xmlns:a16="http://schemas.microsoft.com/office/drawing/2014/main" id="{D0F44FFF-067E-4FAB-ABE4-C491EFA0CB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84311" y="2570958"/>
            <a:ext cx="7265184" cy="1490504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pt-BR" dirty="0"/>
              <a:t>Avaliar possíveis fatores de risco perinatais em </a:t>
            </a:r>
            <a:r>
              <a:rPr lang="pt-BR" dirty="0" err="1"/>
              <a:t>RNs</a:t>
            </a:r>
            <a:r>
              <a:rPr lang="pt-BR" dirty="0"/>
              <a:t> prematuros extremos (≤ 28 semanas) que tiveram diagnóstico de paralisia cerebral até os 3 anos de idade.</a:t>
            </a:r>
          </a:p>
        </p:txBody>
      </p:sp>
      <p:pic>
        <p:nvPicPr>
          <p:cNvPr id="7" name="Picture 4" descr="Resultado de imagem para escs medicina">
            <a:extLst>
              <a:ext uri="{FF2B5EF4-FFF2-40B4-BE49-F238E27FC236}">
                <a16:creationId xmlns="" xmlns:a16="http://schemas.microsoft.com/office/drawing/2014/main" id="{869B0F0D-74DB-4A1C-9E9D-4F2C0D209F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533" y="5907681"/>
            <a:ext cx="969643" cy="684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Imagem 7">
            <a:extLst>
              <a:ext uri="{FF2B5EF4-FFF2-40B4-BE49-F238E27FC236}">
                <a16:creationId xmlns="" xmlns:a16="http://schemas.microsoft.com/office/drawing/2014/main" id="{98417285-D20C-4CC4-8D5B-DE32A0AEDBF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49494" y="5907681"/>
            <a:ext cx="777179" cy="684568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="" xmlns:a16="http://schemas.microsoft.com/office/drawing/2014/main" id="{B22B98FE-CD6C-FCDD-458E-ECAAAA05392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12434" y="226627"/>
            <a:ext cx="2592653" cy="10015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66854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 descr="Resultado de imagem para escs medicina">
            <a:extLst>
              <a:ext uri="{FF2B5EF4-FFF2-40B4-BE49-F238E27FC236}">
                <a16:creationId xmlns="" xmlns:a16="http://schemas.microsoft.com/office/drawing/2014/main" id="{B6D0BADC-010A-4DE2-B57A-267E88D184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467" y="5969825"/>
            <a:ext cx="969643" cy="684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A0FBDF02-70D6-438D-B055-4D34CA90BD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81305"/>
            <a:ext cx="7886700" cy="1001506"/>
          </a:xfrm>
        </p:spPr>
        <p:txBody>
          <a:bodyPr/>
          <a:lstStyle/>
          <a:p>
            <a:r>
              <a:rPr lang="pt-BR" b="1" dirty="0">
                <a:solidFill>
                  <a:schemeClr val="accent1">
                    <a:lumMod val="75000"/>
                  </a:schemeClr>
                </a:solidFill>
              </a:rPr>
              <a:t>Métodos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="" xmlns:a16="http://schemas.microsoft.com/office/drawing/2014/main" id="{39EADF2B-F910-4D4A-9564-3697F6F4F2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1383" y="1410700"/>
            <a:ext cx="7886700" cy="3808572"/>
          </a:xfrm>
        </p:spPr>
        <p:txBody>
          <a:bodyPr>
            <a:noAutofit/>
          </a:bodyPr>
          <a:lstStyle/>
          <a:p>
            <a:pPr algn="just">
              <a:lnSpc>
                <a:spcPct val="100000"/>
              </a:lnSpc>
            </a:pPr>
            <a:r>
              <a:rPr lang="pt-BR" dirty="0"/>
              <a:t>Estudo de coorte, observacional, retrospectivo envolvendo RNPT extremos (≤ 28 semanas), nascidos entre 2013 e 2017</a:t>
            </a:r>
          </a:p>
          <a:p>
            <a:pPr algn="just">
              <a:lnSpc>
                <a:spcPct val="100000"/>
              </a:lnSpc>
            </a:pPr>
            <a:r>
              <a:rPr lang="pt-BR" dirty="0"/>
              <a:t>Critérios de exclusão: </a:t>
            </a:r>
          </a:p>
          <a:p>
            <a:pPr lvl="1" algn="just">
              <a:lnSpc>
                <a:spcPct val="100000"/>
              </a:lnSpc>
              <a:buFont typeface="Courier New" panose="02070309020205020404" pitchFamily="49" charset="0"/>
              <a:buChar char="o"/>
            </a:pPr>
            <a:r>
              <a:rPr lang="pt-BR" dirty="0"/>
              <a:t>gestação múltipla</a:t>
            </a:r>
          </a:p>
          <a:p>
            <a:pPr lvl="1" algn="just">
              <a:lnSpc>
                <a:spcPct val="100000"/>
              </a:lnSpc>
              <a:buFont typeface="Courier New" panose="02070309020205020404" pitchFamily="49" charset="0"/>
              <a:buChar char="o"/>
            </a:pPr>
            <a:r>
              <a:rPr lang="pt-BR" dirty="0"/>
              <a:t>idade gestacional imprecisa</a:t>
            </a:r>
          </a:p>
          <a:p>
            <a:pPr lvl="1" algn="just">
              <a:lnSpc>
                <a:spcPct val="100000"/>
              </a:lnSpc>
              <a:buFont typeface="Courier New" panose="02070309020205020404" pitchFamily="49" charset="0"/>
              <a:buChar char="o"/>
            </a:pPr>
            <a:r>
              <a:rPr lang="pt-BR" dirty="0"/>
              <a:t>portadores de malformações congênitas</a:t>
            </a:r>
          </a:p>
          <a:p>
            <a:pPr lvl="1" algn="just">
              <a:lnSpc>
                <a:spcPct val="100000"/>
              </a:lnSpc>
              <a:buFont typeface="Courier New" panose="02070309020205020404" pitchFamily="49" charset="0"/>
              <a:buChar char="o"/>
            </a:pPr>
            <a:r>
              <a:rPr lang="pt-BR" dirty="0"/>
              <a:t>informações incertas ou prontuário inacessível</a:t>
            </a:r>
          </a:p>
          <a:p>
            <a:pPr lvl="1" algn="just">
              <a:lnSpc>
                <a:spcPct val="100000"/>
              </a:lnSpc>
              <a:buFont typeface="Courier New" panose="02070309020205020404" pitchFamily="49" charset="0"/>
              <a:buChar char="o"/>
            </a:pPr>
            <a:r>
              <a:rPr lang="pt-BR" dirty="0"/>
              <a:t>óbito antes de completar 3 anos</a:t>
            </a:r>
          </a:p>
          <a:p>
            <a:pPr lvl="1" algn="just">
              <a:lnSpc>
                <a:spcPct val="100000"/>
              </a:lnSpc>
              <a:buFont typeface="Courier New" panose="02070309020205020404" pitchFamily="49" charset="0"/>
              <a:buChar char="o"/>
            </a:pPr>
            <a:r>
              <a:rPr lang="pt-BR" dirty="0"/>
              <a:t>perda de </a:t>
            </a:r>
            <a:r>
              <a:rPr lang="pt-BR" i="1" dirty="0" err="1"/>
              <a:t>folow-up</a:t>
            </a:r>
            <a:r>
              <a:rPr lang="pt-BR" dirty="0"/>
              <a:t>.</a:t>
            </a:r>
          </a:p>
        </p:txBody>
      </p:sp>
      <p:pic>
        <p:nvPicPr>
          <p:cNvPr id="7" name="Imagem 6">
            <a:extLst>
              <a:ext uri="{FF2B5EF4-FFF2-40B4-BE49-F238E27FC236}">
                <a16:creationId xmlns="" xmlns:a16="http://schemas.microsoft.com/office/drawing/2014/main" id="{94454066-A579-438B-B6A9-7263D8B2DCF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49494" y="5907681"/>
            <a:ext cx="777179" cy="684568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="" xmlns:a16="http://schemas.microsoft.com/office/drawing/2014/main" id="{7943DBD2-FC78-8B6A-01EE-06FD3C84065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12434" y="226627"/>
            <a:ext cx="2592653" cy="10015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61551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8DA44B2D-1873-4F4A-8067-4FC43707C2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02589"/>
            <a:ext cx="7886700" cy="925543"/>
          </a:xfrm>
        </p:spPr>
        <p:txBody>
          <a:bodyPr/>
          <a:lstStyle/>
          <a:p>
            <a:r>
              <a:rPr lang="pt-BR" b="1" dirty="0">
                <a:solidFill>
                  <a:schemeClr val="accent1">
                    <a:lumMod val="75000"/>
                  </a:schemeClr>
                </a:solidFill>
              </a:rPr>
              <a:t>Métodos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="" xmlns:a16="http://schemas.microsoft.com/office/drawing/2014/main" id="{72972197-650F-48A2-81C0-1B422F1A23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1913" y="1637996"/>
            <a:ext cx="8053437" cy="4022945"/>
          </a:xfrm>
        </p:spPr>
        <p:txBody>
          <a:bodyPr>
            <a:normAutofit fontScale="92500" lnSpcReduction="10000"/>
          </a:bodyPr>
          <a:lstStyle/>
          <a:p>
            <a:pPr algn="just">
              <a:lnSpc>
                <a:spcPct val="100000"/>
              </a:lnSpc>
            </a:pPr>
            <a:r>
              <a:rPr lang="pt-BR" dirty="0"/>
              <a:t>As alterações clínicas foram identificadas e registradas por equipe multidisciplinar experiente, por meio de exame neurológico estruturado e aplicação de escalas padronizadas.</a:t>
            </a:r>
          </a:p>
          <a:p>
            <a:pPr marL="0" indent="0" algn="just">
              <a:lnSpc>
                <a:spcPct val="100000"/>
              </a:lnSpc>
              <a:buNone/>
            </a:pPr>
            <a:endParaRPr lang="pt-BR" dirty="0"/>
          </a:p>
          <a:p>
            <a:pPr algn="just">
              <a:lnSpc>
                <a:spcPct val="100000"/>
              </a:lnSpc>
            </a:pPr>
            <a:r>
              <a:rPr lang="pt-BR" dirty="0"/>
              <a:t>O desfecho estudado foi a </a:t>
            </a:r>
            <a:r>
              <a:rPr lang="pt-BR" b="1" dirty="0"/>
              <a:t>paralisia cerebral</a:t>
            </a:r>
            <a:r>
              <a:rPr lang="pt-BR" dirty="0"/>
              <a:t>, com diagnóstico registrado em prontuário eletrônico, caracterizado por déficit sensório-motor, iniciado antes dos três anos de idade, cursando com distúrbios de motricidade, tônus e postura.</a:t>
            </a:r>
          </a:p>
        </p:txBody>
      </p:sp>
      <p:pic>
        <p:nvPicPr>
          <p:cNvPr id="7" name="Picture 4" descr="Resultado de imagem para escs medicina">
            <a:extLst>
              <a:ext uri="{FF2B5EF4-FFF2-40B4-BE49-F238E27FC236}">
                <a16:creationId xmlns="" xmlns:a16="http://schemas.microsoft.com/office/drawing/2014/main" id="{956D29D6-DEDD-4353-A45F-7F1126F8BB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210" y="6070806"/>
            <a:ext cx="969643" cy="684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Imagem 7">
            <a:extLst>
              <a:ext uri="{FF2B5EF4-FFF2-40B4-BE49-F238E27FC236}">
                <a16:creationId xmlns="" xmlns:a16="http://schemas.microsoft.com/office/drawing/2014/main" id="{F8A1082C-F8C0-4A2B-AF0E-0F80E6968A5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42800" y="6070806"/>
            <a:ext cx="777179" cy="684568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="" xmlns:a16="http://schemas.microsoft.com/office/drawing/2014/main" id="{F690F2E5-2316-46DF-A41A-C8151F0CB49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12434" y="226627"/>
            <a:ext cx="2592653" cy="10015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559171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8DA44B2D-1873-4F4A-8067-4FC43707C2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02589"/>
            <a:ext cx="7886700" cy="925543"/>
          </a:xfrm>
        </p:spPr>
        <p:txBody>
          <a:bodyPr/>
          <a:lstStyle/>
          <a:p>
            <a:r>
              <a:rPr lang="pt-BR" b="1" dirty="0">
                <a:solidFill>
                  <a:schemeClr val="accent1">
                    <a:lumMod val="75000"/>
                  </a:schemeClr>
                </a:solidFill>
              </a:rPr>
              <a:t>Métodos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="" xmlns:a16="http://schemas.microsoft.com/office/drawing/2014/main" id="{72972197-650F-48A2-81C0-1B422F1A23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7952" y="1872018"/>
            <a:ext cx="8053437" cy="3760298"/>
          </a:xfrm>
        </p:spPr>
        <p:txBody>
          <a:bodyPr>
            <a:normAutofit/>
          </a:bodyPr>
          <a:lstStyle/>
          <a:p>
            <a:pPr algn="just">
              <a:lnSpc>
                <a:spcPct val="100000"/>
              </a:lnSpc>
            </a:pPr>
            <a:r>
              <a:rPr lang="pt-BR" b="1" dirty="0"/>
              <a:t>Atraso de desenvolvimento neuropsicomotor (DNPM) </a:t>
            </a:r>
            <a:r>
              <a:rPr lang="pt-BR" dirty="0"/>
              <a:t>e </a:t>
            </a:r>
            <a:r>
              <a:rPr lang="pt-BR" b="1" dirty="0"/>
              <a:t>alteração dos reflexos primitivos</a:t>
            </a:r>
            <a:r>
              <a:rPr lang="pt-BR" dirty="0"/>
              <a:t>, são indicadores de que o RN tem maior chance de evoluir com o diagnóstico de PC. 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pt-BR" dirty="0"/>
              <a:t>Foram consideradas presentes quando citadas no prontuário médico em qualquer momento da evolução clínica do paciente. </a:t>
            </a:r>
          </a:p>
        </p:txBody>
      </p:sp>
      <p:pic>
        <p:nvPicPr>
          <p:cNvPr id="7" name="Picture 4" descr="Resultado de imagem para escs medicina">
            <a:extLst>
              <a:ext uri="{FF2B5EF4-FFF2-40B4-BE49-F238E27FC236}">
                <a16:creationId xmlns="" xmlns:a16="http://schemas.microsoft.com/office/drawing/2014/main" id="{956D29D6-DEDD-4353-A45F-7F1126F8BB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210" y="6070806"/>
            <a:ext cx="969643" cy="684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Imagem 7">
            <a:extLst>
              <a:ext uri="{FF2B5EF4-FFF2-40B4-BE49-F238E27FC236}">
                <a16:creationId xmlns="" xmlns:a16="http://schemas.microsoft.com/office/drawing/2014/main" id="{F8A1082C-F8C0-4A2B-AF0E-0F80E6968A5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42800" y="6070806"/>
            <a:ext cx="777179" cy="684568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="" xmlns:a16="http://schemas.microsoft.com/office/drawing/2014/main" id="{F690F2E5-2316-46DF-A41A-C8151F0CB49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12434" y="226627"/>
            <a:ext cx="2592653" cy="10015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86951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A0FBDF02-70D6-438D-B055-4D34CA90BD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b="1" dirty="0">
                <a:solidFill>
                  <a:schemeClr val="accent1">
                    <a:lumMod val="75000"/>
                  </a:schemeClr>
                </a:solidFill>
              </a:rPr>
              <a:t>Métodos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="" xmlns:a16="http://schemas.microsoft.com/office/drawing/2014/main" id="{39EADF2B-F910-4D4A-9564-3697F6F4F2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7064" y="1506590"/>
            <a:ext cx="8198023" cy="2907897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pt-BR" b="1" dirty="0"/>
              <a:t>Análise Estatística</a:t>
            </a:r>
          </a:p>
          <a:p>
            <a:pPr>
              <a:lnSpc>
                <a:spcPct val="100000"/>
              </a:lnSpc>
            </a:pPr>
            <a:r>
              <a:rPr lang="pt-BR" dirty="0"/>
              <a:t>Para comparação das médias entre grupos foi utilizado o teste T de </a:t>
            </a:r>
            <a:r>
              <a:rPr lang="pt-BR" dirty="0" err="1"/>
              <a:t>Student</a:t>
            </a:r>
            <a:r>
              <a:rPr lang="pt-BR" dirty="0"/>
              <a:t>. </a:t>
            </a:r>
          </a:p>
          <a:p>
            <a:pPr>
              <a:lnSpc>
                <a:spcPct val="100000"/>
              </a:lnSpc>
            </a:pPr>
            <a:r>
              <a:rPr lang="pt-BR" dirty="0"/>
              <a:t>As proporções de variáveis categóricas foram comparadas utilizando o teste χ2 com correção de Yates ou Teste exato de Fisher. </a:t>
            </a:r>
          </a:p>
          <a:p>
            <a:pPr>
              <a:lnSpc>
                <a:spcPct val="100000"/>
              </a:lnSpc>
            </a:pPr>
            <a:r>
              <a:rPr lang="pt-BR" dirty="0"/>
              <a:t>Para o controle do efeito de achados relevantes, utilizou-se regressão logística múltipla. </a:t>
            </a:r>
          </a:p>
        </p:txBody>
      </p:sp>
      <p:pic>
        <p:nvPicPr>
          <p:cNvPr id="7" name="Picture 4" descr="Resultado de imagem para escs medicina">
            <a:extLst>
              <a:ext uri="{FF2B5EF4-FFF2-40B4-BE49-F238E27FC236}">
                <a16:creationId xmlns="" xmlns:a16="http://schemas.microsoft.com/office/drawing/2014/main" id="{485DFF40-9D41-4955-A2AE-94ACF759F4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533" y="5907681"/>
            <a:ext cx="969643" cy="684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Imagem 7">
            <a:extLst>
              <a:ext uri="{FF2B5EF4-FFF2-40B4-BE49-F238E27FC236}">
                <a16:creationId xmlns="" xmlns:a16="http://schemas.microsoft.com/office/drawing/2014/main" id="{25F82386-60AC-40F9-8D61-25C0400980B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49494" y="5907681"/>
            <a:ext cx="777179" cy="684568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="" xmlns:a16="http://schemas.microsoft.com/office/drawing/2014/main" id="{F30B7BDF-A1EE-D15C-2819-D28AE9D88C4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12434" y="226627"/>
            <a:ext cx="2592653" cy="10015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68497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A211CC1F-E295-4A5C-9EC0-36839EA377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1383" y="64597"/>
            <a:ext cx="7886700" cy="1325563"/>
          </a:xfrm>
        </p:spPr>
        <p:txBody>
          <a:bodyPr/>
          <a:lstStyle/>
          <a:p>
            <a:r>
              <a:rPr lang="pt-BR" b="1" dirty="0">
                <a:solidFill>
                  <a:schemeClr val="accent1">
                    <a:lumMod val="75000"/>
                  </a:schemeClr>
                </a:solidFill>
              </a:rPr>
              <a:t>Resultados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="" xmlns:a16="http://schemas.microsoft.com/office/drawing/2014/main" id="{778A4DF6-4D00-4E08-9411-CF28C8A3F8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228132"/>
            <a:ext cx="7886700" cy="1860301"/>
          </a:xfrm>
        </p:spPr>
        <p:txBody>
          <a:bodyPr>
            <a:normAutofit lnSpcReduction="10000"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pt-BR" dirty="0"/>
              <a:t>Do total de 16.708 nascimentos no período, 2689 (16%) eram prematuros. Desses, 86 preenchiam os critérios de inclusão e </a:t>
            </a:r>
            <a:r>
              <a:rPr lang="pt-BR" b="1" dirty="0"/>
              <a:t>46</a:t>
            </a:r>
            <a:r>
              <a:rPr lang="pt-BR" dirty="0"/>
              <a:t> foram acompanhados até os 3 anos de idade. </a:t>
            </a:r>
          </a:p>
        </p:txBody>
      </p:sp>
      <p:pic>
        <p:nvPicPr>
          <p:cNvPr id="7" name="Picture 4" descr="Resultado de imagem para escs medicina">
            <a:extLst>
              <a:ext uri="{FF2B5EF4-FFF2-40B4-BE49-F238E27FC236}">
                <a16:creationId xmlns="" xmlns:a16="http://schemas.microsoft.com/office/drawing/2014/main" id="{891EC092-2D19-423F-A0D4-F915FA41FE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533" y="5907681"/>
            <a:ext cx="969643" cy="684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Imagem 7">
            <a:extLst>
              <a:ext uri="{FF2B5EF4-FFF2-40B4-BE49-F238E27FC236}">
                <a16:creationId xmlns="" xmlns:a16="http://schemas.microsoft.com/office/drawing/2014/main" id="{317238ED-78D7-4405-9168-2D6B55DDB64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49494" y="5907681"/>
            <a:ext cx="777179" cy="684568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="" xmlns:a16="http://schemas.microsoft.com/office/drawing/2014/main" id="{1ED99265-FD2D-1140-8CD8-4660D04FCC4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12434" y="226627"/>
            <a:ext cx="2592653" cy="1001505"/>
          </a:xfrm>
          <a:prstGeom prst="rect">
            <a:avLst/>
          </a:prstGeom>
        </p:spPr>
      </p:pic>
      <p:sp>
        <p:nvSpPr>
          <p:cNvPr id="5" name="CaixaDeTexto 4">
            <a:extLst>
              <a:ext uri="{FF2B5EF4-FFF2-40B4-BE49-F238E27FC236}">
                <a16:creationId xmlns="" xmlns:a16="http://schemas.microsoft.com/office/drawing/2014/main" id="{13597FF8-38C3-097C-57A0-9A6EDFB81C68}"/>
              </a:ext>
            </a:extLst>
          </p:cNvPr>
          <p:cNvSpPr txBox="1"/>
          <p:nvPr/>
        </p:nvSpPr>
        <p:spPr>
          <a:xfrm>
            <a:off x="2888107" y="3160236"/>
            <a:ext cx="32601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b="1" dirty="0">
                <a:solidFill>
                  <a:schemeClr val="accent2"/>
                </a:solidFill>
              </a:rPr>
              <a:t>Gráfico 1 – </a:t>
            </a:r>
            <a:r>
              <a:rPr lang="pt-BR" b="1" dirty="0"/>
              <a:t>População do estudo</a:t>
            </a:r>
          </a:p>
        </p:txBody>
      </p:sp>
      <p:pic>
        <p:nvPicPr>
          <p:cNvPr id="12" name="Imagem 11">
            <a:extLst>
              <a:ext uri="{FF2B5EF4-FFF2-40B4-BE49-F238E27FC236}">
                <a16:creationId xmlns="" xmlns:a16="http://schemas.microsoft.com/office/drawing/2014/main" id="{A866A78E-9FE6-7AB5-5B59-98B64FA6D7D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27869" y="3633074"/>
            <a:ext cx="5888262" cy="29404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13327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A211CC1F-E295-4A5C-9EC0-36839EA377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236355"/>
            <a:ext cx="7886700" cy="924448"/>
          </a:xfrm>
        </p:spPr>
        <p:txBody>
          <a:bodyPr/>
          <a:lstStyle/>
          <a:p>
            <a:r>
              <a:rPr lang="pt-BR" b="1" dirty="0">
                <a:solidFill>
                  <a:schemeClr val="accent1">
                    <a:lumMod val="75000"/>
                  </a:schemeClr>
                </a:solidFill>
              </a:rPr>
              <a:t>Resultados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="" xmlns:a16="http://schemas.microsoft.com/office/drawing/2014/main" id="{778A4DF6-4D00-4E08-9411-CF28C8A3F8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1383" y="1160803"/>
            <a:ext cx="7886700" cy="5671226"/>
          </a:xfrm>
        </p:spPr>
        <p:txBody>
          <a:bodyPr>
            <a:normAutofit fontScale="85000" lnSpcReduction="10000"/>
          </a:bodyPr>
          <a:lstStyle/>
          <a:p>
            <a:pPr algn="just"/>
            <a:r>
              <a:rPr lang="pt-BR" sz="3300" dirty="0"/>
              <a:t>Os grupos foram semelhantes quanto ao tipo de parto, complicações maternas e condições de nascimento</a:t>
            </a:r>
          </a:p>
          <a:p>
            <a:pPr algn="just"/>
            <a:r>
              <a:rPr lang="pt-BR" sz="3300" dirty="0"/>
              <a:t>Não houve associação com: </a:t>
            </a:r>
          </a:p>
          <a:p>
            <a:pPr lvl="1" algn="just">
              <a:lnSpc>
                <a:spcPct val="120000"/>
              </a:lnSpc>
            </a:pPr>
            <a:r>
              <a:rPr lang="pt-BR" sz="2800" dirty="0"/>
              <a:t>Uso pré-natal de sulfato de magnésio (67%x14%, p 0,11)</a:t>
            </a:r>
          </a:p>
          <a:p>
            <a:pPr lvl="1" algn="just">
              <a:lnSpc>
                <a:spcPct val="120000"/>
              </a:lnSpc>
            </a:pPr>
            <a:r>
              <a:rPr lang="pt-BR" sz="2800" dirty="0" err="1"/>
              <a:t>Corioamnionite</a:t>
            </a:r>
            <a:r>
              <a:rPr lang="pt-BR" sz="2800" dirty="0"/>
              <a:t> (22% x 16%, p 0,6)</a:t>
            </a:r>
          </a:p>
          <a:p>
            <a:pPr lvl="1" algn="just">
              <a:lnSpc>
                <a:spcPct val="120000"/>
              </a:lnSpc>
            </a:pPr>
            <a:r>
              <a:rPr lang="pt-BR" sz="2800" dirty="0"/>
              <a:t>Centralização fetal (22% x 16%, p 0,6) </a:t>
            </a:r>
          </a:p>
          <a:p>
            <a:pPr lvl="1" algn="just">
              <a:lnSpc>
                <a:spcPct val="120000"/>
              </a:lnSpc>
            </a:pPr>
            <a:r>
              <a:rPr lang="pt-BR" sz="2800" dirty="0"/>
              <a:t>Restrição do crescimento intrauterino (22% x 8%, p 0,23)</a:t>
            </a:r>
          </a:p>
          <a:p>
            <a:pPr lvl="1" algn="just">
              <a:lnSpc>
                <a:spcPct val="120000"/>
              </a:lnSpc>
            </a:pPr>
            <a:r>
              <a:rPr lang="pt-BR" sz="2800" dirty="0"/>
              <a:t>Displasia </a:t>
            </a:r>
            <a:r>
              <a:rPr lang="pt-BR" sz="2800" dirty="0" err="1"/>
              <a:t>broncopulmonar</a:t>
            </a:r>
            <a:r>
              <a:rPr lang="pt-BR" sz="2800" dirty="0"/>
              <a:t> grave – em uso de dispositivo com pressão positiva com IGPC 36 semanas (13% x 0%, p 0,24). </a:t>
            </a:r>
          </a:p>
          <a:p>
            <a:pPr lvl="1" algn="just">
              <a:lnSpc>
                <a:spcPct val="120000"/>
              </a:lnSpc>
            </a:pPr>
            <a:r>
              <a:rPr lang="pt-BR" sz="2800" dirty="0"/>
              <a:t>Pré-eclâmpsia (22% x 8%, p 0,22)</a:t>
            </a:r>
          </a:p>
        </p:txBody>
      </p:sp>
      <p:pic>
        <p:nvPicPr>
          <p:cNvPr id="7" name="Picture 4" descr="Resultado de imagem para escs medicina">
            <a:extLst>
              <a:ext uri="{FF2B5EF4-FFF2-40B4-BE49-F238E27FC236}">
                <a16:creationId xmlns="" xmlns:a16="http://schemas.microsoft.com/office/drawing/2014/main" id="{82FEB593-6D7A-4830-9F8D-D7B8021832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532" y="5917674"/>
            <a:ext cx="969643" cy="684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Imagem 7">
            <a:extLst>
              <a:ext uri="{FF2B5EF4-FFF2-40B4-BE49-F238E27FC236}">
                <a16:creationId xmlns="" xmlns:a16="http://schemas.microsoft.com/office/drawing/2014/main" id="{BE1374C4-45B9-4A96-9575-E0B4A1E7655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49494" y="5907681"/>
            <a:ext cx="777179" cy="684568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="" xmlns:a16="http://schemas.microsoft.com/office/drawing/2014/main" id="{AF62DEE0-B5B8-EBE9-9ADC-F021C3D83AC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12434" y="236355"/>
            <a:ext cx="2592653" cy="10015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90892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A211CC1F-E295-4A5C-9EC0-36839EA377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1383" y="281633"/>
            <a:ext cx="7886700" cy="924448"/>
          </a:xfrm>
        </p:spPr>
        <p:txBody>
          <a:bodyPr/>
          <a:lstStyle/>
          <a:p>
            <a:r>
              <a:rPr lang="pt-BR" b="1" dirty="0">
                <a:solidFill>
                  <a:schemeClr val="accent1">
                    <a:lumMod val="75000"/>
                  </a:schemeClr>
                </a:solidFill>
              </a:rPr>
              <a:t>Resultados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="" xmlns:a16="http://schemas.microsoft.com/office/drawing/2014/main" id="{778A4DF6-4D00-4E08-9411-CF28C8A3F8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414106"/>
            <a:ext cx="7886700" cy="5139178"/>
          </a:xfrm>
        </p:spPr>
        <p:txBody>
          <a:bodyPr>
            <a:normAutofit/>
          </a:bodyPr>
          <a:lstStyle/>
          <a:p>
            <a:r>
              <a:rPr lang="pt-BR" dirty="0"/>
              <a:t>Observou-se idade gestacional semelhante entre os grupos (26,8 ± 0,9x 26,8 ± 0,9, p 0,9)</a:t>
            </a:r>
          </a:p>
          <a:p>
            <a:pPr marL="0" indent="0">
              <a:buNone/>
            </a:pPr>
            <a:endParaRPr lang="pt-BR" dirty="0"/>
          </a:p>
          <a:p>
            <a:endParaRPr lang="pt-BR" dirty="0"/>
          </a:p>
        </p:txBody>
      </p:sp>
      <p:pic>
        <p:nvPicPr>
          <p:cNvPr id="7" name="Picture 4" descr="Resultado de imagem para escs medicina">
            <a:extLst>
              <a:ext uri="{FF2B5EF4-FFF2-40B4-BE49-F238E27FC236}">
                <a16:creationId xmlns="" xmlns:a16="http://schemas.microsoft.com/office/drawing/2014/main" id="{82FEB593-6D7A-4830-9F8D-D7B8021832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532" y="5917674"/>
            <a:ext cx="969643" cy="684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Imagem 7">
            <a:extLst>
              <a:ext uri="{FF2B5EF4-FFF2-40B4-BE49-F238E27FC236}">
                <a16:creationId xmlns="" xmlns:a16="http://schemas.microsoft.com/office/drawing/2014/main" id="{BE1374C4-45B9-4A96-9575-E0B4A1E7655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49494" y="5907681"/>
            <a:ext cx="777179" cy="684568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="" xmlns:a16="http://schemas.microsoft.com/office/drawing/2014/main" id="{AF62DEE0-B5B8-EBE9-9ADC-F021C3D83AC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12434" y="226627"/>
            <a:ext cx="2592653" cy="1001505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="" xmlns:a16="http://schemas.microsoft.com/office/drawing/2014/main" id="{0C605869-2830-4C98-AB97-96A10E27B15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62080" y="3429000"/>
            <a:ext cx="4665306" cy="2799184"/>
          </a:xfrm>
          <a:prstGeom prst="rect">
            <a:avLst/>
          </a:prstGeom>
        </p:spPr>
      </p:pic>
      <p:sp>
        <p:nvSpPr>
          <p:cNvPr id="6" name="CaixaDeTexto 5">
            <a:extLst>
              <a:ext uri="{FF2B5EF4-FFF2-40B4-BE49-F238E27FC236}">
                <a16:creationId xmlns="" xmlns:a16="http://schemas.microsoft.com/office/drawing/2014/main" id="{ADE992EB-33B3-68D1-F932-766236654CF7}"/>
              </a:ext>
            </a:extLst>
          </p:cNvPr>
          <p:cNvSpPr txBox="1"/>
          <p:nvPr/>
        </p:nvSpPr>
        <p:spPr>
          <a:xfrm>
            <a:off x="2831527" y="2770990"/>
            <a:ext cx="29632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b="1" dirty="0">
                <a:solidFill>
                  <a:schemeClr val="accent2"/>
                </a:solidFill>
              </a:rPr>
              <a:t>Gráfico 2 – </a:t>
            </a:r>
            <a:r>
              <a:rPr lang="pt-BR" b="1" dirty="0"/>
              <a:t>Idade Gestacional</a:t>
            </a:r>
          </a:p>
        </p:txBody>
      </p:sp>
      <p:sp>
        <p:nvSpPr>
          <p:cNvPr id="9" name="CaixaDeTexto 8">
            <a:extLst>
              <a:ext uri="{FF2B5EF4-FFF2-40B4-BE49-F238E27FC236}">
                <a16:creationId xmlns="" xmlns:a16="http://schemas.microsoft.com/office/drawing/2014/main" id="{248897C4-FB8E-BCA7-87CF-340EA74FD35E}"/>
              </a:ext>
            </a:extLst>
          </p:cNvPr>
          <p:cNvSpPr txBox="1"/>
          <p:nvPr/>
        </p:nvSpPr>
        <p:spPr>
          <a:xfrm>
            <a:off x="6112434" y="3214596"/>
            <a:ext cx="6543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b="1" dirty="0">
                <a:solidFill>
                  <a:srgbClr val="002060"/>
                </a:solidFill>
              </a:rPr>
              <a:t>P 0,9</a:t>
            </a:r>
          </a:p>
        </p:txBody>
      </p:sp>
    </p:spTree>
    <p:extLst>
      <p:ext uri="{BB962C8B-B14F-4D97-AF65-F5344CB8AC3E}">
        <p14:creationId xmlns:p14="http://schemas.microsoft.com/office/powerpoint/2010/main" val="378867562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A211CC1F-E295-4A5C-9EC0-36839EA377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7966" y="151674"/>
            <a:ext cx="7886700" cy="924448"/>
          </a:xfrm>
        </p:spPr>
        <p:txBody>
          <a:bodyPr/>
          <a:lstStyle/>
          <a:p>
            <a:r>
              <a:rPr lang="pt-BR" b="1" dirty="0">
                <a:solidFill>
                  <a:schemeClr val="accent1">
                    <a:lumMod val="75000"/>
                  </a:schemeClr>
                </a:solidFill>
              </a:rPr>
              <a:t>Resultados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="" xmlns:a16="http://schemas.microsoft.com/office/drawing/2014/main" id="{778A4DF6-4D00-4E08-9411-CF28C8A3F8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7966" y="1076122"/>
            <a:ext cx="7886700" cy="1676806"/>
          </a:xfrm>
        </p:spPr>
        <p:txBody>
          <a:bodyPr>
            <a:normAutofit/>
          </a:bodyPr>
          <a:lstStyle/>
          <a:p>
            <a:pPr algn="just"/>
            <a:r>
              <a:rPr lang="pt-BR" sz="2600" dirty="0"/>
              <a:t>As genitoras de 80% dos </a:t>
            </a:r>
            <a:r>
              <a:rPr lang="pt-BR" sz="2600" dirty="0" err="1"/>
              <a:t>RNs</a:t>
            </a:r>
            <a:r>
              <a:rPr lang="pt-BR" sz="2600" dirty="0"/>
              <a:t> que evoluíram para PC tinham escolaridade &lt; 9 anos (80% x 33%, p0,07).</a:t>
            </a:r>
          </a:p>
          <a:p>
            <a:pPr algn="just"/>
            <a:r>
              <a:rPr lang="pt-BR" sz="2600" dirty="0"/>
              <a:t>No grupo com PC, observou-se menor idade materna (20.1 ± 4,7 x 24,2 ± 6,3, p0,03)</a:t>
            </a:r>
          </a:p>
          <a:p>
            <a:pPr algn="just"/>
            <a:endParaRPr lang="pt-BR" dirty="0"/>
          </a:p>
          <a:p>
            <a:pPr marL="0" indent="0" algn="just">
              <a:buNone/>
            </a:pPr>
            <a:endParaRPr lang="pt-BR" dirty="0"/>
          </a:p>
        </p:txBody>
      </p:sp>
      <p:pic>
        <p:nvPicPr>
          <p:cNvPr id="7" name="Picture 4" descr="Resultado de imagem para escs medicina">
            <a:extLst>
              <a:ext uri="{FF2B5EF4-FFF2-40B4-BE49-F238E27FC236}">
                <a16:creationId xmlns="" xmlns:a16="http://schemas.microsoft.com/office/drawing/2014/main" id="{82FEB593-6D7A-4830-9F8D-D7B8021832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532" y="5917674"/>
            <a:ext cx="969643" cy="684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Imagem 7">
            <a:extLst>
              <a:ext uri="{FF2B5EF4-FFF2-40B4-BE49-F238E27FC236}">
                <a16:creationId xmlns="" xmlns:a16="http://schemas.microsoft.com/office/drawing/2014/main" id="{BE1374C4-45B9-4A96-9575-E0B4A1E7655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49494" y="5907681"/>
            <a:ext cx="777179" cy="684568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="" xmlns:a16="http://schemas.microsoft.com/office/drawing/2014/main" id="{AF62DEE0-B5B8-EBE9-9ADC-F021C3D83AC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12434" y="226627"/>
            <a:ext cx="2592653" cy="1001505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="" xmlns:a16="http://schemas.microsoft.com/office/drawing/2014/main" id="{21A7BCDC-793D-2CBB-07E7-6BBC2D27103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37564" y="3209820"/>
            <a:ext cx="5487504" cy="3298341"/>
          </a:xfrm>
          <a:prstGeom prst="rect">
            <a:avLst/>
          </a:prstGeom>
        </p:spPr>
      </p:pic>
      <p:sp>
        <p:nvSpPr>
          <p:cNvPr id="9" name="CaixaDeTexto 8">
            <a:extLst>
              <a:ext uri="{FF2B5EF4-FFF2-40B4-BE49-F238E27FC236}">
                <a16:creationId xmlns="" xmlns:a16="http://schemas.microsoft.com/office/drawing/2014/main" id="{B36AA951-E225-AC78-A63A-1EE5D935CB83}"/>
              </a:ext>
            </a:extLst>
          </p:cNvPr>
          <p:cNvSpPr txBox="1"/>
          <p:nvPr/>
        </p:nvSpPr>
        <p:spPr>
          <a:xfrm>
            <a:off x="3143225" y="2832871"/>
            <a:ext cx="26761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b="1" dirty="0">
                <a:solidFill>
                  <a:schemeClr val="accent2"/>
                </a:solidFill>
              </a:rPr>
              <a:t>Gráfico 3 – </a:t>
            </a:r>
            <a:r>
              <a:rPr lang="pt-BR" b="1" dirty="0"/>
              <a:t>Idade Materna</a:t>
            </a:r>
          </a:p>
        </p:txBody>
      </p:sp>
      <p:sp>
        <p:nvSpPr>
          <p:cNvPr id="5" name="CaixaDeTexto 4">
            <a:extLst>
              <a:ext uri="{FF2B5EF4-FFF2-40B4-BE49-F238E27FC236}">
                <a16:creationId xmlns="" xmlns:a16="http://schemas.microsoft.com/office/drawing/2014/main" id="{70B2FDBF-E7A2-1E15-1E45-FC3A38492C6A}"/>
              </a:ext>
            </a:extLst>
          </p:cNvPr>
          <p:cNvSpPr txBox="1"/>
          <p:nvPr/>
        </p:nvSpPr>
        <p:spPr>
          <a:xfrm>
            <a:off x="6313250" y="3602423"/>
            <a:ext cx="7649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b="1" dirty="0">
                <a:solidFill>
                  <a:srgbClr val="002060"/>
                </a:solidFill>
              </a:rPr>
              <a:t>P 0,03</a:t>
            </a:r>
          </a:p>
        </p:txBody>
      </p:sp>
    </p:spTree>
    <p:extLst>
      <p:ext uri="{BB962C8B-B14F-4D97-AF65-F5344CB8AC3E}">
        <p14:creationId xmlns:p14="http://schemas.microsoft.com/office/powerpoint/2010/main" val="242406616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A211CC1F-E295-4A5C-9EC0-36839EA377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9329" y="354110"/>
            <a:ext cx="7886700" cy="784225"/>
          </a:xfrm>
        </p:spPr>
        <p:txBody>
          <a:bodyPr/>
          <a:lstStyle/>
          <a:p>
            <a:r>
              <a:rPr lang="pt-BR" b="1" dirty="0">
                <a:solidFill>
                  <a:schemeClr val="accent1">
                    <a:lumMod val="75000"/>
                  </a:schemeClr>
                </a:solidFill>
              </a:rPr>
              <a:t>Resultados</a:t>
            </a:r>
          </a:p>
        </p:txBody>
      </p:sp>
      <p:sp>
        <p:nvSpPr>
          <p:cNvPr id="9" name="CaixaDeTexto 8">
            <a:extLst>
              <a:ext uri="{FF2B5EF4-FFF2-40B4-BE49-F238E27FC236}">
                <a16:creationId xmlns="" xmlns:a16="http://schemas.microsoft.com/office/drawing/2014/main" id="{D02CC54B-9C68-4ECE-A4FF-311E63BA4013}"/>
              </a:ext>
            </a:extLst>
          </p:cNvPr>
          <p:cNvSpPr txBox="1"/>
          <p:nvPr/>
        </p:nvSpPr>
        <p:spPr>
          <a:xfrm>
            <a:off x="1708022" y="2386179"/>
            <a:ext cx="61342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b="1" dirty="0">
                <a:solidFill>
                  <a:schemeClr val="accent2"/>
                </a:solidFill>
              </a:rPr>
              <a:t>Gráfico 4 -</a:t>
            </a:r>
            <a:r>
              <a:rPr lang="pt-BR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pt-BR" b="1" dirty="0"/>
              <a:t>Achados ecográficos cerebrais no período neonatal</a:t>
            </a:r>
          </a:p>
        </p:txBody>
      </p:sp>
      <p:pic>
        <p:nvPicPr>
          <p:cNvPr id="12" name="Picture 4" descr="Resultado de imagem para escs medicina">
            <a:extLst>
              <a:ext uri="{FF2B5EF4-FFF2-40B4-BE49-F238E27FC236}">
                <a16:creationId xmlns="" xmlns:a16="http://schemas.microsoft.com/office/drawing/2014/main" id="{3CD255C6-CCBF-4E2B-B03E-D8DA496524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533" y="5907681"/>
            <a:ext cx="969643" cy="684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Imagem 12">
            <a:extLst>
              <a:ext uri="{FF2B5EF4-FFF2-40B4-BE49-F238E27FC236}">
                <a16:creationId xmlns="" xmlns:a16="http://schemas.microsoft.com/office/drawing/2014/main" id="{F509C01A-C636-4D1A-8149-206E8FDC747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49494" y="5907681"/>
            <a:ext cx="777179" cy="684568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="" xmlns:a16="http://schemas.microsoft.com/office/drawing/2014/main" id="{9C79EA58-AB22-C959-1BD1-8A21B004BE5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12434" y="226627"/>
            <a:ext cx="2592653" cy="1001505"/>
          </a:xfrm>
          <a:prstGeom prst="rect">
            <a:avLst/>
          </a:prstGeom>
        </p:spPr>
      </p:pic>
      <p:sp>
        <p:nvSpPr>
          <p:cNvPr id="16" name="CaixaDeTexto 15">
            <a:extLst>
              <a:ext uri="{FF2B5EF4-FFF2-40B4-BE49-F238E27FC236}">
                <a16:creationId xmlns="" xmlns:a16="http://schemas.microsoft.com/office/drawing/2014/main" id="{AA07E28A-4118-589E-348B-9CB13A21C97E}"/>
              </a:ext>
            </a:extLst>
          </p:cNvPr>
          <p:cNvSpPr txBox="1"/>
          <p:nvPr/>
        </p:nvSpPr>
        <p:spPr>
          <a:xfrm>
            <a:off x="626817" y="1113019"/>
            <a:ext cx="81171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pt-BR" sz="2400" dirty="0"/>
              <a:t>A maioria dos RN que evoluíram com PC apresentavam lesões cerebrais graves (Hemorragia grau III, IH e/ou LPV).</a:t>
            </a:r>
          </a:p>
        </p:txBody>
      </p:sp>
      <p:pic>
        <p:nvPicPr>
          <p:cNvPr id="18" name="Imagem 17">
            <a:extLst>
              <a:ext uri="{FF2B5EF4-FFF2-40B4-BE49-F238E27FC236}">
                <a16:creationId xmlns="" xmlns:a16="http://schemas.microsoft.com/office/drawing/2014/main" id="{77137043-6EE2-634D-F316-277DE084530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04649" y="2795533"/>
            <a:ext cx="6161451" cy="3708357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="" xmlns:a16="http://schemas.microsoft.com/office/drawing/2014/main" id="{8CAA98C3-B34E-5FD0-2A08-CD53C0986CAB}"/>
              </a:ext>
            </a:extLst>
          </p:cNvPr>
          <p:cNvSpPr txBox="1"/>
          <p:nvPr/>
        </p:nvSpPr>
        <p:spPr>
          <a:xfrm>
            <a:off x="6828817" y="2935501"/>
            <a:ext cx="8306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800" b="1" dirty="0">
                <a:solidFill>
                  <a:srgbClr val="002060"/>
                </a:solidFill>
              </a:rPr>
              <a:t>p&lt;0,01</a:t>
            </a:r>
            <a:endParaRPr lang="pt-BR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638857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C46B084B-8952-42D5-8B24-EBF491EABD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94438"/>
            <a:ext cx="7886700" cy="1325563"/>
          </a:xfrm>
        </p:spPr>
        <p:txBody>
          <a:bodyPr/>
          <a:lstStyle/>
          <a:p>
            <a:r>
              <a:rPr lang="pt-BR" b="1" dirty="0">
                <a:solidFill>
                  <a:schemeClr val="accent1">
                    <a:lumMod val="75000"/>
                  </a:schemeClr>
                </a:solidFill>
              </a:rPr>
              <a:t>Resultados</a:t>
            </a:r>
            <a:endParaRPr lang="pt-BR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="" xmlns:a16="http://schemas.microsoft.com/office/drawing/2014/main" id="{8C049EEC-FA0A-4049-80DE-77038A2D885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7354" y="1255618"/>
            <a:ext cx="7886700" cy="1479250"/>
          </a:xfrm>
        </p:spPr>
        <p:txBody>
          <a:bodyPr>
            <a:normAutofit fontScale="92500"/>
          </a:bodyPr>
          <a:lstStyle/>
          <a:p>
            <a:pPr algn="just">
              <a:lnSpc>
                <a:spcPct val="110000"/>
              </a:lnSpc>
            </a:pPr>
            <a:r>
              <a:rPr lang="pt-BR" sz="2600" dirty="0"/>
              <a:t>No </a:t>
            </a:r>
            <a:r>
              <a:rPr lang="pt-BR" sz="2600" i="1" dirty="0"/>
              <a:t>follow-up</a:t>
            </a:r>
            <a:r>
              <a:rPr lang="pt-BR" sz="2600" dirty="0"/>
              <a:t>, </a:t>
            </a:r>
            <a:r>
              <a:rPr lang="pt-BR" sz="2600" dirty="0" err="1"/>
              <a:t>RNs</a:t>
            </a:r>
            <a:r>
              <a:rPr lang="pt-BR" sz="2600" dirty="0"/>
              <a:t> com diagnóstico de PC apresentaram precocemente mais atraso no DNPM (67% x 11%, p&lt;0,01) e alterações dos reflexos primitivos (78% x 3%, p&lt;0,01).</a:t>
            </a:r>
          </a:p>
        </p:txBody>
      </p:sp>
      <p:pic>
        <p:nvPicPr>
          <p:cNvPr id="7" name="Picture 4" descr="Resultado de imagem para escs medicina">
            <a:extLst>
              <a:ext uri="{FF2B5EF4-FFF2-40B4-BE49-F238E27FC236}">
                <a16:creationId xmlns="" xmlns:a16="http://schemas.microsoft.com/office/drawing/2014/main" id="{E643DCE7-9480-433B-AAD0-819AE849A1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533" y="5907681"/>
            <a:ext cx="969643" cy="684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Imagem 7">
            <a:extLst>
              <a:ext uri="{FF2B5EF4-FFF2-40B4-BE49-F238E27FC236}">
                <a16:creationId xmlns="" xmlns:a16="http://schemas.microsoft.com/office/drawing/2014/main" id="{03E7BB78-186F-48F7-97B6-58B53EBC887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49494" y="5907681"/>
            <a:ext cx="777179" cy="684568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="" xmlns:a16="http://schemas.microsoft.com/office/drawing/2014/main" id="{3071EBA0-D35C-EDBA-3D78-8C77336C06A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12434" y="226627"/>
            <a:ext cx="2592653" cy="1001505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="" xmlns:a16="http://schemas.microsoft.com/office/drawing/2014/main" id="{ECF9A13E-FE58-80B2-5A80-E9DEBB87D43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10826" y="3187297"/>
            <a:ext cx="5722348" cy="3444076"/>
          </a:xfrm>
          <a:prstGeom prst="rect">
            <a:avLst/>
          </a:prstGeom>
        </p:spPr>
      </p:pic>
      <p:sp>
        <p:nvSpPr>
          <p:cNvPr id="6" name="CaixaDeTexto 5">
            <a:extLst>
              <a:ext uri="{FF2B5EF4-FFF2-40B4-BE49-F238E27FC236}">
                <a16:creationId xmlns="" xmlns:a16="http://schemas.microsoft.com/office/drawing/2014/main" id="{422287C7-0C75-99AE-0BEF-A0A7C37341B7}"/>
              </a:ext>
            </a:extLst>
          </p:cNvPr>
          <p:cNvSpPr txBox="1"/>
          <p:nvPr/>
        </p:nvSpPr>
        <p:spPr>
          <a:xfrm>
            <a:off x="1977258" y="2637075"/>
            <a:ext cx="52668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b="1" dirty="0">
                <a:solidFill>
                  <a:schemeClr val="accent2"/>
                </a:solidFill>
              </a:rPr>
              <a:t>Gráfico 5 -</a:t>
            </a:r>
            <a:r>
              <a:rPr lang="pt-BR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pt-BR" b="1" dirty="0"/>
              <a:t>Alterações precoces ao exame neurológico</a:t>
            </a:r>
          </a:p>
        </p:txBody>
      </p:sp>
      <p:sp>
        <p:nvSpPr>
          <p:cNvPr id="9" name="CaixaDeTexto 8">
            <a:extLst>
              <a:ext uri="{FF2B5EF4-FFF2-40B4-BE49-F238E27FC236}">
                <a16:creationId xmlns="" xmlns:a16="http://schemas.microsoft.com/office/drawing/2014/main" id="{C57BC573-3DE8-696F-F091-7B7FD2B66053}"/>
              </a:ext>
            </a:extLst>
          </p:cNvPr>
          <p:cNvSpPr txBox="1"/>
          <p:nvPr/>
        </p:nvSpPr>
        <p:spPr>
          <a:xfrm>
            <a:off x="7433174" y="3881457"/>
            <a:ext cx="8274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b="1" dirty="0">
                <a:solidFill>
                  <a:srgbClr val="002060"/>
                </a:solidFill>
              </a:rPr>
              <a:t>P&lt;0,01</a:t>
            </a:r>
          </a:p>
        </p:txBody>
      </p:sp>
      <p:sp>
        <p:nvSpPr>
          <p:cNvPr id="10" name="CaixaDeTexto 9">
            <a:extLst>
              <a:ext uri="{FF2B5EF4-FFF2-40B4-BE49-F238E27FC236}">
                <a16:creationId xmlns="" xmlns:a16="http://schemas.microsoft.com/office/drawing/2014/main" id="{311F90B2-5E3C-7BF8-ABD3-DC7E0A6FBF09}"/>
              </a:ext>
            </a:extLst>
          </p:cNvPr>
          <p:cNvSpPr txBox="1"/>
          <p:nvPr/>
        </p:nvSpPr>
        <p:spPr>
          <a:xfrm>
            <a:off x="7478500" y="5397378"/>
            <a:ext cx="8274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b="1" dirty="0">
                <a:solidFill>
                  <a:srgbClr val="002060"/>
                </a:solidFill>
              </a:rPr>
              <a:t>P&lt;0,01</a:t>
            </a:r>
          </a:p>
        </p:txBody>
      </p:sp>
    </p:spTree>
    <p:extLst>
      <p:ext uri="{BB962C8B-B14F-4D97-AF65-F5344CB8AC3E}">
        <p14:creationId xmlns:p14="http://schemas.microsoft.com/office/powerpoint/2010/main" val="128667774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A211CC1F-E295-4A5C-9EC0-36839EA377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66674"/>
            <a:ext cx="7886700" cy="1325563"/>
          </a:xfrm>
        </p:spPr>
        <p:txBody>
          <a:bodyPr/>
          <a:lstStyle/>
          <a:p>
            <a:r>
              <a:rPr lang="pt-BR" b="1" dirty="0">
                <a:solidFill>
                  <a:schemeClr val="accent1">
                    <a:lumMod val="75000"/>
                  </a:schemeClr>
                </a:solidFill>
              </a:rPr>
              <a:t>Resultados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="" xmlns:a16="http://schemas.microsoft.com/office/drawing/2014/main" id="{778A4DF6-4D00-4E08-9411-CF28C8A3F8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1383" y="1225955"/>
            <a:ext cx="7886700" cy="5156183"/>
          </a:xfrm>
        </p:spPr>
        <p:txBody>
          <a:bodyPr>
            <a:normAutofit fontScale="92500" lnSpcReduction="10000"/>
          </a:bodyPr>
          <a:lstStyle/>
          <a:p>
            <a:r>
              <a:rPr lang="pt-BR" dirty="0"/>
              <a:t>Para análise de regressão logística, foram incluídas as variáveis: </a:t>
            </a:r>
          </a:p>
          <a:p>
            <a:pPr lvl="1">
              <a:lnSpc>
                <a:spcPct val="110000"/>
              </a:lnSpc>
            </a:pPr>
            <a:r>
              <a:rPr lang="pt-BR" dirty="0"/>
              <a:t>Idade e escolaridade materna</a:t>
            </a:r>
          </a:p>
          <a:p>
            <a:pPr lvl="1">
              <a:lnSpc>
                <a:spcPct val="110000"/>
              </a:lnSpc>
            </a:pPr>
            <a:r>
              <a:rPr lang="pt-BR" dirty="0"/>
              <a:t>Pré-eclâmpsia</a:t>
            </a:r>
          </a:p>
          <a:p>
            <a:pPr lvl="1">
              <a:lnSpc>
                <a:spcPct val="110000"/>
              </a:lnSpc>
            </a:pPr>
            <a:r>
              <a:rPr lang="pt-BR" dirty="0"/>
              <a:t>Restrição do crescimento intrauterino</a:t>
            </a:r>
          </a:p>
          <a:p>
            <a:pPr lvl="1">
              <a:lnSpc>
                <a:spcPct val="110000"/>
              </a:lnSpc>
            </a:pPr>
            <a:r>
              <a:rPr lang="pt-BR" dirty="0"/>
              <a:t>Uso pré-natal de sulfato de Magnésio</a:t>
            </a:r>
          </a:p>
          <a:p>
            <a:pPr lvl="1">
              <a:lnSpc>
                <a:spcPct val="110000"/>
              </a:lnSpc>
            </a:pPr>
            <a:r>
              <a:rPr lang="pt-BR" dirty="0"/>
              <a:t>Displasia </a:t>
            </a:r>
            <a:r>
              <a:rPr lang="pt-BR" dirty="0" err="1"/>
              <a:t>Broncopulmonar</a:t>
            </a:r>
            <a:r>
              <a:rPr lang="pt-BR" dirty="0"/>
              <a:t> Grave </a:t>
            </a:r>
          </a:p>
          <a:p>
            <a:pPr lvl="1">
              <a:lnSpc>
                <a:spcPct val="110000"/>
              </a:lnSpc>
            </a:pPr>
            <a:r>
              <a:rPr lang="pt-BR" dirty="0"/>
              <a:t>Presença de lesão cerebral grave (Hemorragia III, IH ou LPV) à ecografia.</a:t>
            </a:r>
          </a:p>
          <a:p>
            <a:r>
              <a:rPr lang="pt-BR" dirty="0"/>
              <a:t>Após regressão logística, identificou-se a associação de PC em RNPT extremos com: </a:t>
            </a:r>
          </a:p>
          <a:p>
            <a:pPr lvl="1">
              <a:lnSpc>
                <a:spcPct val="120000"/>
              </a:lnSpc>
              <a:buFont typeface="Wingdings" panose="05000000000000000000" pitchFamily="2" charset="2"/>
              <a:buChar char="ü"/>
            </a:pPr>
            <a:r>
              <a:rPr lang="pt-BR" dirty="0"/>
              <a:t>Hemorragia grave e/ou LPV (OR 59,3, IC95% 3,9-901, p&lt;0,01) </a:t>
            </a:r>
          </a:p>
          <a:p>
            <a:pPr lvl="1">
              <a:lnSpc>
                <a:spcPct val="120000"/>
              </a:lnSpc>
              <a:buFont typeface="Wingdings" panose="05000000000000000000" pitchFamily="2" charset="2"/>
              <a:buChar char="ü"/>
            </a:pPr>
            <a:r>
              <a:rPr lang="pt-BR" dirty="0"/>
              <a:t>Idade materna (OR 0,74, IC95% 0,56-0,98, p 0,03)</a:t>
            </a:r>
          </a:p>
        </p:txBody>
      </p:sp>
      <p:pic>
        <p:nvPicPr>
          <p:cNvPr id="7" name="Picture 4" descr="Resultado de imagem para escs medicina">
            <a:extLst>
              <a:ext uri="{FF2B5EF4-FFF2-40B4-BE49-F238E27FC236}">
                <a16:creationId xmlns="" xmlns:a16="http://schemas.microsoft.com/office/drawing/2014/main" id="{DA1D6B3E-7646-4017-AC75-267FC0ECCC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533" y="5907681"/>
            <a:ext cx="969643" cy="684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Imagem 7">
            <a:extLst>
              <a:ext uri="{FF2B5EF4-FFF2-40B4-BE49-F238E27FC236}">
                <a16:creationId xmlns="" xmlns:a16="http://schemas.microsoft.com/office/drawing/2014/main" id="{A159B578-7460-4C28-BE44-3ADA9CEB973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49494" y="5907681"/>
            <a:ext cx="777179" cy="684568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="" xmlns:a16="http://schemas.microsoft.com/office/drawing/2014/main" id="{C7FC4498-1483-D465-BF74-0B151778D32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12434" y="226627"/>
            <a:ext cx="2592653" cy="10015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611998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A211CC1F-E295-4A5C-9EC0-36839EA377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4499" y="226627"/>
            <a:ext cx="7886700" cy="749299"/>
          </a:xfrm>
        </p:spPr>
        <p:txBody>
          <a:bodyPr/>
          <a:lstStyle/>
          <a:p>
            <a:r>
              <a:rPr lang="pt-BR" b="1" dirty="0">
                <a:solidFill>
                  <a:schemeClr val="accent1">
                    <a:lumMod val="75000"/>
                  </a:schemeClr>
                </a:solidFill>
              </a:rPr>
              <a:t>Conclusão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="" xmlns:a16="http://schemas.microsoft.com/office/drawing/2014/main" id="{778A4DF6-4D00-4E08-9411-CF28C8A3F8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1130" y="1869527"/>
            <a:ext cx="7886700" cy="4038154"/>
          </a:xfrm>
        </p:spPr>
        <p:txBody>
          <a:bodyPr>
            <a:noAutofit/>
          </a:bodyPr>
          <a:lstStyle/>
          <a:p>
            <a:pPr algn="just">
              <a:lnSpc>
                <a:spcPct val="120000"/>
              </a:lnSpc>
            </a:pPr>
            <a:r>
              <a:rPr lang="pt-BR" sz="2600" dirty="0"/>
              <a:t>Neste estudo, foram confirmados os indicadores precoces de maior chance de diagnóstico futuro de PC, </a:t>
            </a:r>
            <a:r>
              <a:rPr lang="pt-BR" sz="2600" b="1" dirty="0"/>
              <a:t>atraso do DNPM </a:t>
            </a:r>
            <a:r>
              <a:rPr lang="pt-BR" sz="2600" dirty="0"/>
              <a:t>e </a:t>
            </a:r>
            <a:r>
              <a:rPr lang="pt-BR" sz="2600" b="1" dirty="0"/>
              <a:t>alterações dos reflexos primitivos</a:t>
            </a:r>
            <a:r>
              <a:rPr lang="pt-BR" sz="2600" dirty="0"/>
              <a:t>.</a:t>
            </a:r>
          </a:p>
          <a:p>
            <a:pPr algn="just">
              <a:lnSpc>
                <a:spcPct val="120000"/>
              </a:lnSpc>
            </a:pPr>
            <a:r>
              <a:rPr lang="pt-BR" sz="2600" dirty="0" err="1"/>
              <a:t>RNs</a:t>
            </a:r>
            <a:r>
              <a:rPr lang="pt-BR" sz="2600" dirty="0"/>
              <a:t> prematuros extremos mostraram maior risco de apresentar diagnóstico de PC quando associado à </a:t>
            </a:r>
            <a:r>
              <a:rPr lang="pt-BR" sz="2600" b="1" dirty="0"/>
              <a:t>menor idade materna </a:t>
            </a:r>
            <a:r>
              <a:rPr lang="pt-BR" sz="2600" dirty="0"/>
              <a:t>e</a:t>
            </a:r>
            <a:r>
              <a:rPr lang="pt-BR" sz="2600" b="1" dirty="0"/>
              <a:t> </a:t>
            </a:r>
            <a:r>
              <a:rPr lang="pt-BR" sz="2600" dirty="0"/>
              <a:t>à ocorrência de </a:t>
            </a:r>
            <a:r>
              <a:rPr lang="pt-BR" sz="2600" b="1" dirty="0"/>
              <a:t>lesões cerebrais graves </a:t>
            </a:r>
            <a:r>
              <a:rPr lang="pt-BR" sz="2600" dirty="0"/>
              <a:t>durante a internação neonatal.</a:t>
            </a:r>
          </a:p>
        </p:txBody>
      </p:sp>
      <p:pic>
        <p:nvPicPr>
          <p:cNvPr id="7" name="Picture 4" descr="Resultado de imagem para escs medicina">
            <a:extLst>
              <a:ext uri="{FF2B5EF4-FFF2-40B4-BE49-F238E27FC236}">
                <a16:creationId xmlns="" xmlns:a16="http://schemas.microsoft.com/office/drawing/2014/main" id="{51E3F958-4821-462B-A72F-7F178CE8A7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533" y="5907681"/>
            <a:ext cx="969643" cy="684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Imagem 7">
            <a:extLst>
              <a:ext uri="{FF2B5EF4-FFF2-40B4-BE49-F238E27FC236}">
                <a16:creationId xmlns="" xmlns:a16="http://schemas.microsoft.com/office/drawing/2014/main" id="{6FEBA661-83F0-47F9-9C2D-3E97E0CD35F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49494" y="5907681"/>
            <a:ext cx="777179" cy="684568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="" xmlns:a16="http://schemas.microsoft.com/office/drawing/2014/main" id="{384A06DA-A59B-56CE-D4B9-00601BEE1EE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12434" y="226627"/>
            <a:ext cx="2592653" cy="10015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157786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A211CC1F-E295-4A5C-9EC0-36839EA377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172224"/>
            <a:ext cx="7886700" cy="749299"/>
          </a:xfrm>
        </p:spPr>
        <p:txBody>
          <a:bodyPr/>
          <a:lstStyle/>
          <a:p>
            <a:r>
              <a:rPr lang="pt-BR" b="1" dirty="0">
                <a:solidFill>
                  <a:schemeClr val="accent1">
                    <a:lumMod val="75000"/>
                  </a:schemeClr>
                </a:solidFill>
              </a:rPr>
              <a:t>Conclusão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="" xmlns:a16="http://schemas.microsoft.com/office/drawing/2014/main" id="{778A4DF6-4D00-4E08-9411-CF28C8A3F8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7354" y="2024817"/>
            <a:ext cx="7886700" cy="3483677"/>
          </a:xfrm>
        </p:spPr>
        <p:txBody>
          <a:bodyPr>
            <a:noAutofit/>
          </a:bodyPr>
          <a:lstStyle/>
          <a:p>
            <a:pPr algn="just">
              <a:lnSpc>
                <a:spcPct val="120000"/>
              </a:lnSpc>
            </a:pPr>
            <a:r>
              <a:rPr lang="pt-BR" dirty="0"/>
              <a:t>Neste estudo não se observou associação de PC com o uso pré-natal de sulfato de magnésio e DBP grave.</a:t>
            </a:r>
          </a:p>
          <a:p>
            <a:pPr algn="just">
              <a:lnSpc>
                <a:spcPct val="120000"/>
              </a:lnSpc>
            </a:pPr>
            <a:r>
              <a:rPr lang="pt-BR" dirty="0"/>
              <a:t>Mais estudos, com maior número de pacientes devem ser realizados a fim de confirmar verificar os achados deste estudo.</a:t>
            </a:r>
          </a:p>
        </p:txBody>
      </p:sp>
      <p:pic>
        <p:nvPicPr>
          <p:cNvPr id="7" name="Picture 4" descr="Resultado de imagem para escs medicina">
            <a:extLst>
              <a:ext uri="{FF2B5EF4-FFF2-40B4-BE49-F238E27FC236}">
                <a16:creationId xmlns="" xmlns:a16="http://schemas.microsoft.com/office/drawing/2014/main" id="{51E3F958-4821-462B-A72F-7F178CE8A7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533" y="5907681"/>
            <a:ext cx="969643" cy="684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Imagem 7">
            <a:extLst>
              <a:ext uri="{FF2B5EF4-FFF2-40B4-BE49-F238E27FC236}">
                <a16:creationId xmlns="" xmlns:a16="http://schemas.microsoft.com/office/drawing/2014/main" id="{6FEBA661-83F0-47F9-9C2D-3E97E0CD35F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49494" y="5907681"/>
            <a:ext cx="777179" cy="684568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="" xmlns:a16="http://schemas.microsoft.com/office/drawing/2014/main" id="{384A06DA-A59B-56CE-D4B9-00601BEE1EE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12434" y="226627"/>
            <a:ext cx="2592653" cy="10015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603340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="" xmlns:a16="http://schemas.microsoft.com/office/drawing/2014/main" id="{F2915FDF-B0DE-30EC-DB60-0321CCB39F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97852" y="1352938"/>
            <a:ext cx="3985524" cy="1539551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="" xmlns:a16="http://schemas.microsoft.com/office/drawing/2014/main" id="{3F4369CD-830B-7DB4-068D-517FFF664F35}"/>
              </a:ext>
            </a:extLst>
          </p:cNvPr>
          <p:cNvSpPr txBox="1"/>
          <p:nvPr/>
        </p:nvSpPr>
        <p:spPr>
          <a:xfrm>
            <a:off x="416968" y="4609322"/>
            <a:ext cx="278634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4400" b="1" dirty="0">
                <a:solidFill>
                  <a:schemeClr val="accent1">
                    <a:lumMod val="75000"/>
                  </a:schemeClr>
                </a:solidFill>
                <a:latin typeface="Book Antiqua" panose="02040602050305030304" pitchFamily="18" charset="0"/>
              </a:rPr>
              <a:t>Obrigada!</a:t>
            </a:r>
          </a:p>
        </p:txBody>
      </p:sp>
      <p:pic>
        <p:nvPicPr>
          <p:cNvPr id="4" name="Imagem 3">
            <a:extLst>
              <a:ext uri="{FF2B5EF4-FFF2-40B4-BE49-F238E27FC236}">
                <a16:creationId xmlns="" xmlns:a16="http://schemas.microsoft.com/office/drawing/2014/main" id="{A0883770-8ECC-257E-02F9-9F08783B1A9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8913" y="803325"/>
            <a:ext cx="4208105" cy="2805403"/>
          </a:xfrm>
          <a:prstGeom prst="rect">
            <a:avLst/>
          </a:prstGeom>
          <a:effectLst>
            <a:softEdge rad="76200"/>
          </a:effectLst>
        </p:spPr>
      </p:pic>
      <p:pic>
        <p:nvPicPr>
          <p:cNvPr id="5" name="Imagem 4">
            <a:extLst>
              <a:ext uri="{FF2B5EF4-FFF2-40B4-BE49-F238E27FC236}">
                <a16:creationId xmlns="" xmlns:a16="http://schemas.microsoft.com/office/drawing/2014/main" id="{39EBC959-55D8-CF33-F652-4BA4B8A3EB8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80450" y="3590677"/>
            <a:ext cx="4701506" cy="2643725"/>
          </a:xfrm>
          <a:prstGeom prst="rect">
            <a:avLst/>
          </a:prstGeom>
          <a:effectLst>
            <a:softEdge rad="76200"/>
          </a:effectLst>
        </p:spPr>
      </p:pic>
      <p:pic>
        <p:nvPicPr>
          <p:cNvPr id="6" name="Imagem 5">
            <a:extLst>
              <a:ext uri="{FF2B5EF4-FFF2-40B4-BE49-F238E27FC236}">
                <a16:creationId xmlns="" xmlns:a16="http://schemas.microsoft.com/office/drawing/2014/main" id="{77E5AA53-A86C-A72C-6D17-B05BBEB0B34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0624" y="670127"/>
            <a:ext cx="969348" cy="682811"/>
          </a:xfrm>
          <a:prstGeom prst="rect">
            <a:avLst/>
          </a:prstGeom>
          <a:effectLst>
            <a:softEdge rad="0"/>
          </a:effectLst>
        </p:spPr>
      </p:pic>
      <p:pic>
        <p:nvPicPr>
          <p:cNvPr id="7" name="Imagem 6">
            <a:extLst>
              <a:ext uri="{FF2B5EF4-FFF2-40B4-BE49-F238E27FC236}">
                <a16:creationId xmlns="" xmlns:a16="http://schemas.microsoft.com/office/drawing/2014/main" id="{1BFD3569-1D03-BA54-BBA8-8A4F20AF6A3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148467" y="5791331"/>
            <a:ext cx="780356" cy="682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1222612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2690</TotalTime>
  <Words>874</Words>
  <Application>Microsoft Office PowerPoint</Application>
  <PresentationFormat>Apresentação na tela (4:3)</PresentationFormat>
  <Paragraphs>81</Paragraphs>
  <Slides>17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17</vt:i4>
      </vt:variant>
    </vt:vector>
  </HeadingPairs>
  <TitlesOfParts>
    <vt:vector size="18" baseType="lpstr">
      <vt:lpstr>Tema do Office</vt:lpstr>
      <vt:lpstr>FATORES ASSOCIADOS COM A OCORRÊNCIA DE PARALISIA CEREBRAL EM RECÉM-NASCIDOS PREMATUROS EXTREMOS</vt:lpstr>
      <vt:lpstr>Introdução</vt:lpstr>
      <vt:lpstr>Objetivo</vt:lpstr>
      <vt:lpstr>Métodos</vt:lpstr>
      <vt:lpstr>Métodos</vt:lpstr>
      <vt:lpstr>Métodos</vt:lpstr>
      <vt:lpstr>Métodos</vt:lpstr>
      <vt:lpstr>Resultados</vt:lpstr>
      <vt:lpstr>Resultados</vt:lpstr>
      <vt:lpstr>Resultados</vt:lpstr>
      <vt:lpstr>Resultados</vt:lpstr>
      <vt:lpstr>Resultados</vt:lpstr>
      <vt:lpstr>Resultados</vt:lpstr>
      <vt:lpstr>Resultados</vt:lpstr>
      <vt:lpstr>Conclusão</vt:lpstr>
      <vt:lpstr>Conclusão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CUSTOS DA HIPERTENSÃO ARTERIAL EM UMA COORTE DE RECÉM-NASCIDOS DE MUITO BAIXO PESO</dc:title>
  <dc:creator>Alessandra de Cássia Gonçalves Moreira</dc:creator>
  <cp:lastModifiedBy>Paulo Margotto</cp:lastModifiedBy>
  <cp:revision>72</cp:revision>
  <dcterms:created xsi:type="dcterms:W3CDTF">2018-09-16T20:56:13Z</dcterms:created>
  <dcterms:modified xsi:type="dcterms:W3CDTF">2023-11-07T17:02:26Z</dcterms:modified>
</cp:coreProperties>
</file>