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7" r:id="rId27"/>
    <p:sldId id="281" r:id="rId28"/>
    <p:sldId id="282" r:id="rId29"/>
    <p:sldId id="283" r:id="rId30"/>
    <p:sldId id="284" r:id="rId31"/>
    <p:sldId id="285" r:id="rId32"/>
    <p:sldId id="286" r:id="rId33"/>
  </p:sldIdLst>
  <p:sldSz cx="18288000" cy="10287000"/>
  <p:notesSz cx="6858000" cy="9144000"/>
  <p:embeddedFontLst>
    <p:embeddedFont>
      <p:font typeface="Calibri" pitchFamily="34" charset="0"/>
      <p:regular r:id="rId35"/>
      <p:bold r:id="rId36"/>
      <p:italic r:id="rId37"/>
      <p:boldItalic r:id="rId38"/>
    </p:embeddedFont>
    <p:embeddedFont>
      <p:font typeface="Algerian" pitchFamily="82" charset="0"/>
      <p:regular r:id="rId39"/>
    </p:embeddedFont>
    <p:embeddedFont>
      <p:font typeface="Cormorant Garamond Bold" charset="0"/>
      <p:regular r:id="rId40"/>
    </p:embeddedFont>
    <p:embeddedFont>
      <p:font typeface="Open Sans" pitchFamily="34" charset="0"/>
      <p:regular r:id="rId41"/>
    </p:embeddedFont>
    <p:embeddedFont>
      <p:font typeface="Lato" pitchFamily="34" charset="0"/>
      <p:regular r:id="rId42"/>
      <p:bold r:id="rId43"/>
      <p:italic r:id="rId44"/>
      <p:boldItalic r:id="rId45"/>
    </p:embeddedFont>
    <p:embeddedFont>
      <p:font typeface="Open Sans Italics" charset="0"/>
      <p:regular r:id="rId46"/>
    </p:embeddedFont>
    <p:embeddedFont>
      <p:font typeface="Overpass Ultra-Bold" charset="0"/>
      <p:regular r:id="rId47"/>
    </p:embeddedFont>
    <p:embeddedFont>
      <p:font typeface="Overpass Light Bold" charset="0"/>
      <p:regular r:id="rId48"/>
    </p:embeddedFont>
    <p:embeddedFont>
      <p:font typeface="Overpass Light" charset="0"/>
      <p:regular r:id="rId49"/>
    </p:embeddedFont>
    <p:embeddedFont>
      <p:font typeface="Overpass Light Bold Italics" charset="0"/>
      <p:regular r:id="rId5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CC"/>
    <a:srgbClr val="FF3300"/>
    <a:srgbClr val="008000"/>
    <a:srgbClr val="1A1B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9" d="100"/>
          <a:sy n="59" d="100"/>
        </p:scale>
        <p:origin x="-408" y="14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F52879-5D3B-4160-AD99-0505723E4D67}" type="datetimeFigureOut">
              <a:rPr lang="cs-CZ"/>
              <a:pPr>
                <a:defRPr/>
              </a:pPr>
              <a:t>07.12.2023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cs-CZ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F9D8D4C-FECD-43BE-8859-83646A53E81D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Header Placeholder 1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mtClean="0">
              <a:cs typeface="Arial" charset="0"/>
            </a:endParaRPr>
          </a:p>
        </p:txBody>
      </p:sp>
      <p:sp>
        <p:nvSpPr>
          <p:cNvPr id="18434" name="Date Placeholder 2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1.7.2013</a:t>
            </a:r>
          </a:p>
        </p:txBody>
      </p:sp>
      <p:sp>
        <p:nvSpPr>
          <p:cNvPr id="18435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2290763" y="512763"/>
            <a:ext cx="4562475" cy="256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6" name="Notes Placeholder 4"/>
          <p:cNvSpPr>
            <a:spLocks noGrp="1"/>
          </p:cNvSpPr>
          <p:nvPr>
            <p:ph type="body" sz="quarter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O diagnóstico é um desafio para os médicos porque gera sinais e sintomas inespecíficos.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O artigo aborda problemas atuais no diagnóstico da toxoplasmose e o que pode ser melhorado ou alterado.</a:t>
            </a:r>
          </a:p>
        </p:txBody>
      </p:sp>
      <p:sp>
        <p:nvSpPr>
          <p:cNvPr id="18437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mtClean="0">
              <a:cs typeface="Arial" charset="0"/>
            </a:endParaRPr>
          </a:p>
        </p:txBody>
      </p:sp>
      <p:sp>
        <p:nvSpPr>
          <p:cNvPr id="18438" name="Slide Number Placeholder 6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Header Placeholder 1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mtClean="0">
              <a:cs typeface="Arial" charset="0"/>
            </a:endParaRPr>
          </a:p>
        </p:txBody>
      </p:sp>
      <p:sp>
        <p:nvSpPr>
          <p:cNvPr id="24578" name="Date Placeholder 2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1.7.2013</a:t>
            </a:r>
          </a:p>
        </p:txBody>
      </p:sp>
      <p:sp>
        <p:nvSpPr>
          <p:cNvPr id="24579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2290763" y="512763"/>
            <a:ext cx="4562475" cy="256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Notes Placeholder 4"/>
          <p:cNvSpPr>
            <a:spLocks noGrp="1"/>
          </p:cNvSpPr>
          <p:nvPr>
            <p:ph type="body" sz="quarter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Opção inviável para diagnóstico rápido e simplificado.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Obtido em autópsias (coração, músculo esquelético ou cérebro), biópsia (músculo esquelético) ou fluidos corporais (líquido amniótico, cerebrospinal ou ventricular). </a:t>
            </a:r>
          </a:p>
        </p:txBody>
      </p:sp>
      <p:sp>
        <p:nvSpPr>
          <p:cNvPr id="24581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mtClean="0">
              <a:cs typeface="Arial" charset="0"/>
            </a:endParaRPr>
          </a:p>
        </p:txBody>
      </p:sp>
      <p:sp>
        <p:nvSpPr>
          <p:cNvPr id="24582" name="Slide Number Placeholder 6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70882-49D4-4A07-8119-ADB2D8993258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C68AC-2308-443F-9C37-8A8B69F4D1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96F4B-6DB1-4D8C-8B39-FA5776A79EF1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6FF10-23F0-40C1-BC30-AF97BD56E4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196B5-B423-41D2-AA72-8E85A0AC637E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2C8CB-784C-43DC-B276-3BF90F8FD5F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687AD-21B2-4A5D-AF10-674B45ACAC04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C554C-7AA7-401E-B316-22043043AB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42CC8-DEA3-49E2-911B-968094D6771A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F49EA-13FB-413A-91C4-CF91E672FC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20453-95BC-46C4-B6C4-416883617E15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D6368-DA20-48CE-BC7E-48ABD2A5AE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67D78-9EC1-4479-B981-58201F6DB43A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EBF4-C9E6-44D0-9644-283FF195B2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5CE08-5976-41A0-BFBC-37864C924C64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08938-7F84-4375-9082-7AD8FF9069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CA3D4-7417-4AF1-83EF-DAD4579DAE8B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0DC39-647C-4772-96CD-C5E89E5C09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C653E-FD2C-492F-BC95-40EA866DCEE0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9A00C-7649-45C0-A136-A9FF3FA8B4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3CE9A-B940-4692-9BC8-825704FA28DF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A4D9C-7666-4D19-A8BA-34CB180F62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5B6756-4C5A-4BFC-AB7C-23395E7CA032}" type="datetimeFigureOut">
              <a:rPr lang="en-US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583FE8-3990-4E7E-85D7-C5D1AE847B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www.paulomargotto.com.br/" TargetMode="External"/><Relationship Id="rId7" Type="http://schemas.openxmlformats.org/officeDocument/2006/relationships/hyperlink" Target="http://paulomargotto.com.br/documentos/24216" TargetMode="External"/><Relationship Id="rId2" Type="http://schemas.openxmlformats.org/officeDocument/2006/relationships/hyperlink" Target="https://pubmed.ncbi.nlm.nih.gov/37368128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aulomargotto.com.br/diagnostico-de-toxoplasmose-congenita-abordagens-atuais-e-novos-insights/" TargetMode="External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 rot="5400000">
            <a:off x="16672719" y="5034757"/>
            <a:ext cx="955675" cy="217487"/>
            <a:chOff x="0" y="0"/>
            <a:chExt cx="1273980" cy="290918"/>
          </a:xfrm>
        </p:grpSpPr>
        <p:grpSp>
          <p:nvGrpSpPr>
            <p:cNvPr id="14350" name="Group 3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14355" name="Freeform 4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4351" name="Group 5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14354" name="Freeform 6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4352" name="Group 7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14353" name="Freeform 8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14339" name="TextBox 9"/>
          <p:cNvSpPr txBox="1">
            <a:spLocks noChangeArrowheads="1"/>
          </p:cNvSpPr>
          <p:nvPr/>
        </p:nvSpPr>
        <p:spPr bwMode="auto">
          <a:xfrm>
            <a:off x="2286000" y="342900"/>
            <a:ext cx="13652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>
                <a:solidFill>
                  <a:srgbClr val="008000"/>
                </a:solidFill>
                <a:latin typeface="Algerian" pitchFamily="82" charset="0"/>
              </a:rPr>
              <a:t>Diagnóstico de Toxoplasmose Congênita: abordagens atuais e novos insights</a:t>
            </a:r>
          </a:p>
          <a:p>
            <a:pPr>
              <a:lnSpc>
                <a:spcPts val="4000"/>
              </a:lnSpc>
            </a:pPr>
            <a:endParaRPr lang="en-US" sz="8000">
              <a:solidFill>
                <a:srgbClr val="008000"/>
              </a:solidFill>
              <a:latin typeface="Cormorant Garamond Bold"/>
            </a:endParaRPr>
          </a:p>
        </p:txBody>
      </p:sp>
      <p:sp>
        <p:nvSpPr>
          <p:cNvPr id="14340" name="TextBox 10"/>
          <p:cNvSpPr txBox="1">
            <a:spLocks noChangeArrowheads="1"/>
          </p:cNvSpPr>
          <p:nvPr/>
        </p:nvSpPr>
        <p:spPr bwMode="auto">
          <a:xfrm>
            <a:off x="5105400" y="6362700"/>
            <a:ext cx="8328025" cy="1762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4625"/>
              </a:lnSpc>
            </a:pPr>
            <a:r>
              <a:rPr lang="en-US" sz="2000">
                <a:solidFill>
                  <a:srgbClr val="1A1B18"/>
                </a:solidFill>
                <a:latin typeface="Open Sans" pitchFamily="34" charset="0"/>
              </a:rPr>
              <a:t>Karoline Silva de Araujo</a:t>
            </a:r>
          </a:p>
          <a:p>
            <a:pPr algn="ctr">
              <a:lnSpc>
                <a:spcPts val="4625"/>
              </a:lnSpc>
            </a:pPr>
            <a:r>
              <a:rPr lang="en-US" sz="2000">
                <a:solidFill>
                  <a:srgbClr val="1A1B18"/>
                </a:solidFill>
              </a:rPr>
              <a:t>MR4 Neonatologia/HMIB/SES/DF</a:t>
            </a:r>
            <a:endParaRPr lang="en-US" sz="2000">
              <a:solidFill>
                <a:srgbClr val="1A1B18"/>
              </a:solidFill>
              <a:latin typeface="Open Sans" pitchFamily="34" charset="0"/>
            </a:endParaRPr>
          </a:p>
          <a:p>
            <a:pPr algn="ctr">
              <a:lnSpc>
                <a:spcPts val="4625"/>
              </a:lnSpc>
            </a:pPr>
            <a:r>
              <a:rPr lang="en-US" sz="2000">
                <a:solidFill>
                  <a:srgbClr val="1A1B18"/>
                </a:solidFill>
                <a:latin typeface="Open Sans" pitchFamily="34" charset="0"/>
              </a:rPr>
              <a:t>Coordenação: Diogo Pedroso</a:t>
            </a:r>
          </a:p>
        </p:txBody>
      </p:sp>
      <p:sp>
        <p:nvSpPr>
          <p:cNvPr id="14341" name="TextBox 11"/>
          <p:cNvSpPr txBox="1">
            <a:spLocks noChangeArrowheads="1"/>
          </p:cNvSpPr>
          <p:nvPr/>
        </p:nvSpPr>
        <p:spPr bwMode="auto">
          <a:xfrm>
            <a:off x="2438400" y="5067300"/>
            <a:ext cx="1420812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sz="2400" b="1">
                <a:hlinkClick r:id="rId2"/>
              </a:rPr>
              <a:t>Congenital</a:t>
            </a:r>
            <a:r>
              <a:rPr lang="en-US" sz="2400">
                <a:hlinkClick r:id="rId2"/>
              </a:rPr>
              <a:t> </a:t>
            </a:r>
            <a:r>
              <a:rPr lang="en-US" sz="2400" b="1">
                <a:hlinkClick r:id="rId2"/>
              </a:rPr>
              <a:t>Toxoplasmosis</a:t>
            </a:r>
            <a:r>
              <a:rPr lang="en-US" sz="2400">
                <a:hlinkClick r:id="rId2"/>
              </a:rPr>
              <a:t> </a:t>
            </a:r>
            <a:r>
              <a:rPr lang="en-US" sz="2400" b="1">
                <a:hlinkClick r:id="rId2"/>
              </a:rPr>
              <a:t>Diagnosis</a:t>
            </a:r>
            <a:r>
              <a:rPr lang="en-US" sz="2400">
                <a:hlinkClick r:id="rId2"/>
              </a:rPr>
              <a:t>: </a:t>
            </a:r>
            <a:r>
              <a:rPr lang="en-US" sz="2400" b="1">
                <a:hlinkClick r:id="rId2"/>
              </a:rPr>
              <a:t>Current</a:t>
            </a:r>
            <a:r>
              <a:rPr lang="en-US" sz="2400">
                <a:hlinkClick r:id="rId2"/>
              </a:rPr>
              <a:t> Approaches and New Insights.</a:t>
            </a:r>
            <a:endParaRPr lang="pt-BR" sz="2400"/>
          </a:p>
          <a:p>
            <a:pPr algn="ctr"/>
            <a:r>
              <a:rPr lang="pt-BR" sz="2400"/>
              <a:t>Márquez-Mauricio A, Caballero-Ortega H, Gómez-Chávez F.Acta Parasitol. </a:t>
            </a:r>
            <a:r>
              <a:rPr lang="en-US" sz="2400"/>
              <a:t>2023 Sep;68(3):473-480. doi: 10.1007/s11686-023-00693-y. Epub 2023 Jun 27.PMID: 37368128 Review.</a:t>
            </a:r>
          </a:p>
        </p:txBody>
      </p:sp>
      <p:sp>
        <p:nvSpPr>
          <p:cNvPr id="14342" name="AutoShape 12"/>
          <p:cNvSpPr>
            <a:spLocks noChangeArrowheads="1"/>
          </p:cNvSpPr>
          <p:nvPr/>
        </p:nvSpPr>
        <p:spPr bwMode="auto">
          <a:xfrm>
            <a:off x="5245100" y="8120063"/>
            <a:ext cx="7797800" cy="26987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4343" name="Text Box 13"/>
          <p:cNvSpPr txBox="1">
            <a:spLocks noChangeArrowheads="1"/>
          </p:cNvSpPr>
          <p:nvPr/>
        </p:nvSpPr>
        <p:spPr bwMode="auto">
          <a:xfrm>
            <a:off x="7162800" y="8267700"/>
            <a:ext cx="45926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>
                <a:hlinkClick r:id="rId3"/>
              </a:rPr>
              <a:t>www.paulomargotto.com.br</a:t>
            </a:r>
            <a:endParaRPr lang="pt-BR" sz="2400"/>
          </a:p>
          <a:p>
            <a:pPr algn="ctr"/>
            <a:r>
              <a:rPr lang="pt-BR" sz="2400"/>
              <a:t>Brasília, 9 de dezembro de 2023</a:t>
            </a:r>
          </a:p>
        </p:txBody>
      </p:sp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9800" y="6286500"/>
            <a:ext cx="2563813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716000" y="6515100"/>
            <a:ext cx="2798763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6" name="Rectangle 16"/>
          <p:cNvSpPr>
            <a:spLocks noChangeArrowheads="1"/>
          </p:cNvSpPr>
          <p:nvPr/>
        </p:nvSpPr>
        <p:spPr bwMode="auto">
          <a:xfrm>
            <a:off x="4800600" y="9201150"/>
            <a:ext cx="9559925" cy="990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90440" bIns="38088" anchor="ctr">
            <a:spAutoFit/>
          </a:bodyPr>
          <a:lstStyle/>
          <a:p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6"/>
              </a:rPr>
              <a:t>Diagn</a:t>
            </a:r>
            <a:r>
              <a:rPr lang="en-US" sz="2200" b="1">
                <a:solidFill>
                  <a:srgbClr val="072A4D"/>
                </a:solidFill>
                <a:hlinkClick r:id="rId6"/>
              </a:rPr>
              <a:t>ó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6"/>
              </a:rPr>
              <a:t>stico de toxoplasmose congênita: abordagens atuais e novos insights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</a:rPr>
              <a:t>  </a:t>
            </a:r>
            <a:r>
              <a:rPr lang="en-US" sz="2800">
                <a:solidFill>
                  <a:srgbClr val="607D8B"/>
                </a:solidFill>
                <a:ea typeface="Source Sans Pro"/>
                <a:cs typeface="Source Sans Pro"/>
              </a:rPr>
              <a:t> 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</a:rPr>
              <a:t>        </a:t>
            </a:r>
          </a:p>
        </p:txBody>
      </p:sp>
      <p:pic>
        <p:nvPicPr>
          <p:cNvPr id="14347" name="Picture 17" descr="doc">
            <a:hlinkClick r:id="rId7" tooltip="TOXO_ABORDAGENS_ATUAIS_2023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630400" y="94107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8" name="Line 18"/>
          <p:cNvSpPr>
            <a:spLocks noChangeShapeType="1"/>
          </p:cNvSpPr>
          <p:nvPr/>
        </p:nvSpPr>
        <p:spPr bwMode="auto">
          <a:xfrm flipH="1">
            <a:off x="15087600" y="8648700"/>
            <a:ext cx="457200" cy="6096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349" name="Text Box 19"/>
          <p:cNvSpPr txBox="1">
            <a:spLocks noChangeArrowheads="1"/>
          </p:cNvSpPr>
          <p:nvPr/>
        </p:nvSpPr>
        <p:spPr bwMode="auto">
          <a:xfrm>
            <a:off x="15452725" y="8685213"/>
            <a:ext cx="191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8000"/>
                </a:solidFill>
              </a:rPr>
              <a:t>Consultem artigo</a:t>
            </a:r>
          </a:p>
          <a:p>
            <a:pPr algn="ctr"/>
            <a:r>
              <a:rPr lang="pt-BR">
                <a:solidFill>
                  <a:srgbClr val="008000"/>
                </a:solidFill>
              </a:rPr>
              <a:t>Integral!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2136775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036888" y="1114425"/>
            <a:ext cx="69723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9500">
                <a:solidFill>
                  <a:srgbClr val="1A1B18"/>
                </a:solidFill>
                <a:latin typeface="Cormorant Garamond Bold"/>
              </a:rPr>
              <a:t>Introdução</a:t>
            </a:r>
          </a:p>
        </p:txBody>
      </p:sp>
      <p:grpSp>
        <p:nvGrpSpPr>
          <p:cNvPr id="15364" name="Group 4"/>
          <p:cNvGrpSpPr>
            <a:grpSpLocks/>
          </p:cNvGrpSpPr>
          <p:nvPr/>
        </p:nvGrpSpPr>
        <p:grpSpPr bwMode="auto">
          <a:xfrm>
            <a:off x="16303625" y="1114425"/>
            <a:ext cx="955675" cy="217488"/>
            <a:chOff x="0" y="0"/>
            <a:chExt cx="1273980" cy="290918"/>
          </a:xfrm>
        </p:grpSpPr>
        <p:grpSp>
          <p:nvGrpSpPr>
            <p:cNvPr id="15366" name="Group 5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15371" name="Freeform 6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5367" name="Group 7"/>
            <p:cNvGrpSpPr>
              <a:grpSpLocks noChangeAspect="1"/>
            </p:cNvGrpSpPr>
            <p:nvPr/>
          </p:nvGrpSpPr>
          <p:grpSpPr bwMode="auto">
            <a:xfrm>
              <a:off x="0" y="0"/>
              <a:ext cx="290918" cy="290918"/>
              <a:chOff x="0" y="0"/>
              <a:chExt cx="1708150" cy="1708150"/>
            </a:xfrm>
          </p:grpSpPr>
          <p:sp>
            <p:nvSpPr>
              <p:cNvPr id="15370" name="Freeform 8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5368" name="Group 9"/>
            <p:cNvGrpSpPr>
              <a:grpSpLocks/>
            </p:cNvGrpSpPr>
            <p:nvPr/>
          </p:nvGrpSpPr>
          <p:grpSpPr bwMode="auto">
            <a:xfrm>
              <a:off x="493118" y="1587"/>
              <a:ext cx="287744" cy="287744"/>
              <a:chOff x="0" y="0"/>
              <a:chExt cx="6350000" cy="6350000"/>
            </a:xfrm>
          </p:grpSpPr>
          <p:sp>
            <p:nvSpPr>
              <p:cNvPr id="15369" name="Freeform 10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15365" name="TextBox 11"/>
          <p:cNvSpPr txBox="1">
            <a:spLocks noChangeArrowheads="1"/>
          </p:cNvSpPr>
          <p:nvPr/>
        </p:nvSpPr>
        <p:spPr bwMode="auto">
          <a:xfrm>
            <a:off x="2708275" y="3095625"/>
            <a:ext cx="14551025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Agente  etiológico: </a:t>
            </a:r>
            <a:r>
              <a:rPr lang="en-US" sz="3900">
                <a:solidFill>
                  <a:srgbClr val="1A1B18"/>
                </a:solidFill>
                <a:latin typeface="Open Sans Italics"/>
              </a:rPr>
              <a:t>Toxoplasma gondii.</a:t>
            </a:r>
          </a:p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Infecção ocorre pela ingestão de </a:t>
            </a:r>
            <a:r>
              <a:rPr lang="en-US" sz="3900" i="1">
                <a:solidFill>
                  <a:srgbClr val="1A1B18"/>
                </a:solidFill>
                <a:latin typeface="Open Sans" pitchFamily="34" charset="0"/>
              </a:rPr>
              <a:t>T. gondii</a:t>
            </a: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 em água, carne ou vegetais contaminados.</a:t>
            </a:r>
          </a:p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A toxoplasmose congênita (TC) é causada pela transmissão do parasita da mãe para o feto durante a gravidez. Está diretamente relacionada com a fase da gravidez em que a infecção é contraída, com o risco de transmissão passando de </a:t>
            </a:r>
            <a:r>
              <a:rPr lang="en-US" sz="3900" b="1">
                <a:solidFill>
                  <a:srgbClr val="FF3300"/>
                </a:solidFill>
                <a:latin typeface="Open Sans" pitchFamily="34" charset="0"/>
              </a:rPr>
              <a:t>6% no primeiro trimestre para 72% no último trimestre.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2136775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3036888" y="1114425"/>
            <a:ext cx="69723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9500">
                <a:solidFill>
                  <a:schemeClr val="hlink"/>
                </a:solidFill>
                <a:latin typeface="Cormorant Garamond Bold"/>
              </a:rPr>
              <a:t>Introdução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16303625" y="1114425"/>
            <a:ext cx="955675" cy="217488"/>
            <a:chOff x="0" y="0"/>
            <a:chExt cx="1273980" cy="290918"/>
          </a:xfrm>
        </p:grpSpPr>
        <p:grpSp>
          <p:nvGrpSpPr>
            <p:cNvPr id="16390" name="Group 5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16395" name="Freeform 6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6391" name="Group 7"/>
            <p:cNvGrpSpPr>
              <a:grpSpLocks noChangeAspect="1"/>
            </p:cNvGrpSpPr>
            <p:nvPr/>
          </p:nvGrpSpPr>
          <p:grpSpPr bwMode="auto">
            <a:xfrm>
              <a:off x="0" y="0"/>
              <a:ext cx="290918" cy="290918"/>
              <a:chOff x="0" y="0"/>
              <a:chExt cx="1708150" cy="1708150"/>
            </a:xfrm>
          </p:grpSpPr>
          <p:sp>
            <p:nvSpPr>
              <p:cNvPr id="16394" name="Freeform 8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6392" name="Group 9"/>
            <p:cNvGrpSpPr>
              <a:grpSpLocks/>
            </p:cNvGrpSpPr>
            <p:nvPr/>
          </p:nvGrpSpPr>
          <p:grpSpPr bwMode="auto">
            <a:xfrm>
              <a:off x="493118" y="1587"/>
              <a:ext cx="287744" cy="287744"/>
              <a:chOff x="0" y="0"/>
              <a:chExt cx="6350000" cy="6350000"/>
            </a:xfrm>
          </p:grpSpPr>
          <p:sp>
            <p:nvSpPr>
              <p:cNvPr id="16393" name="Freeform 10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16389" name="TextBox 11"/>
          <p:cNvSpPr txBox="1">
            <a:spLocks noChangeArrowheads="1"/>
          </p:cNvSpPr>
          <p:nvPr/>
        </p:nvSpPr>
        <p:spPr bwMode="auto">
          <a:xfrm>
            <a:off x="2708275" y="3095625"/>
            <a:ext cx="14551025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Manifestações clínicas graves, como calcificações intracranianas ou microcefalia em recém-nascidos, são recorrentes quando a TC ocorre durante o </a:t>
            </a:r>
            <a:r>
              <a:rPr lang="en-US" sz="3900" b="1">
                <a:solidFill>
                  <a:srgbClr val="1A1B18"/>
                </a:solidFill>
                <a:latin typeface="Open Sans" pitchFamily="34" charset="0"/>
              </a:rPr>
              <a:t>primeiro e segundo trimestres; </a:t>
            </a:r>
          </a:p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Por outro lado, as infecções no último trimestre não têm repercussões imediatas, mas se não for tratada, alguns sintomas podem aparecer e desenvolver-se mais tarde na vida, como a coriorretinite 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2136775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3036888" y="1114425"/>
            <a:ext cx="69723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9500">
                <a:solidFill>
                  <a:schemeClr val="hlink"/>
                </a:solidFill>
                <a:latin typeface="Cormorant Garamond Bold"/>
              </a:rPr>
              <a:t>Introdução</a:t>
            </a: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6303625" y="1114425"/>
            <a:ext cx="955675" cy="217488"/>
            <a:chOff x="0" y="0"/>
            <a:chExt cx="1273980" cy="290918"/>
          </a:xfrm>
        </p:grpSpPr>
        <p:grpSp>
          <p:nvGrpSpPr>
            <p:cNvPr id="17414" name="Group 5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17419" name="Freeform 6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7415" name="Group 7"/>
            <p:cNvGrpSpPr>
              <a:grpSpLocks noChangeAspect="1"/>
            </p:cNvGrpSpPr>
            <p:nvPr/>
          </p:nvGrpSpPr>
          <p:grpSpPr bwMode="auto">
            <a:xfrm>
              <a:off x="0" y="0"/>
              <a:ext cx="290918" cy="290918"/>
              <a:chOff x="0" y="0"/>
              <a:chExt cx="1708150" cy="1708150"/>
            </a:xfrm>
          </p:grpSpPr>
          <p:sp>
            <p:nvSpPr>
              <p:cNvPr id="17418" name="Freeform 8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7416" name="Group 9"/>
            <p:cNvGrpSpPr>
              <a:grpSpLocks/>
            </p:cNvGrpSpPr>
            <p:nvPr/>
          </p:nvGrpSpPr>
          <p:grpSpPr bwMode="auto">
            <a:xfrm>
              <a:off x="493118" y="1587"/>
              <a:ext cx="287744" cy="287744"/>
              <a:chOff x="0" y="0"/>
              <a:chExt cx="6350000" cy="6350000"/>
            </a:xfrm>
          </p:grpSpPr>
          <p:sp>
            <p:nvSpPr>
              <p:cNvPr id="17417" name="Freeform 10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2708275" y="3095625"/>
            <a:ext cx="14551025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A frequência da infecção humana está relacionada a múltiplos fatores, desde hábitos/higiene da população local, coexistência de animais domésticos, coabitação com hospedeiro, condições climáticas, etc.</a:t>
            </a:r>
          </a:p>
          <a:p>
            <a:pPr marL="841375" lvl="1" indent="-420688" algn="just">
              <a:lnSpc>
                <a:spcPts val="5463"/>
              </a:lnSpc>
              <a:buFont typeface="Arial" charset="0"/>
              <a:buChar char="•"/>
            </a:pP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Para os </a:t>
            </a:r>
            <a:r>
              <a:rPr lang="en-US" sz="3900" b="1">
                <a:solidFill>
                  <a:srgbClr val="1A1B18"/>
                </a:solidFill>
                <a:latin typeface="Open Sans" pitchFamily="34" charset="0"/>
              </a:rPr>
              <a:t>países desenvolvidos</a:t>
            </a: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, a frequência varia de </a:t>
            </a:r>
            <a:r>
              <a:rPr lang="en-US" sz="3900" b="1">
                <a:solidFill>
                  <a:srgbClr val="1A1B18"/>
                </a:solidFill>
                <a:latin typeface="Open Sans" pitchFamily="34" charset="0"/>
              </a:rPr>
              <a:t>10 a 50%</a:t>
            </a: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 da população. Enquanto isso, a frequência da toxoplasmose pode chegar a </a:t>
            </a:r>
            <a:r>
              <a:rPr lang="en-US" sz="3900">
                <a:solidFill>
                  <a:srgbClr val="FF3300"/>
                </a:solidFill>
                <a:latin typeface="Open Sans" pitchFamily="34" charset="0"/>
              </a:rPr>
              <a:t>80% em alguns países em desenvolvimento</a:t>
            </a:r>
            <a:r>
              <a:rPr lang="en-US" sz="3900">
                <a:solidFill>
                  <a:srgbClr val="1A1B18"/>
                </a:solidFill>
                <a:latin typeface="Open Sans" pitchFamily="34" charset="0"/>
              </a:rPr>
              <a:t> devido às más condições sanitárias.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2232025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2787650" y="3846513"/>
            <a:ext cx="581977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10450"/>
              </a:lnSpc>
            </a:pPr>
            <a:r>
              <a:rPr lang="en-US" sz="9400">
                <a:solidFill>
                  <a:srgbClr val="1A1B18"/>
                </a:solidFill>
                <a:latin typeface="Cormorant Garamond Bold"/>
              </a:rPr>
              <a:t> </a:t>
            </a:r>
            <a:r>
              <a:rPr lang="en-US" sz="9400">
                <a:solidFill>
                  <a:schemeClr val="hlink"/>
                </a:solidFill>
                <a:latin typeface="Cormorant Garamond Bold"/>
              </a:rPr>
              <a:t>Materiais e</a:t>
            </a:r>
          </a:p>
          <a:p>
            <a:pPr algn="ctr">
              <a:lnSpc>
                <a:spcPts val="10450"/>
              </a:lnSpc>
            </a:pPr>
            <a:r>
              <a:rPr lang="en-US" sz="9500">
                <a:solidFill>
                  <a:schemeClr val="hlink"/>
                </a:solidFill>
                <a:latin typeface="Cormorant Garamond Bold"/>
              </a:rPr>
              <a:t> Métodos</a:t>
            </a: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9134475" y="3994150"/>
            <a:ext cx="8666163" cy="1457325"/>
            <a:chOff x="0" y="0"/>
            <a:chExt cx="11555000" cy="1942317"/>
          </a:xfrm>
        </p:grpSpPr>
        <p:sp>
          <p:nvSpPr>
            <p:cNvPr id="19479" name="AutoShape 5"/>
            <p:cNvSpPr>
              <a:spLocks noChangeArrowheads="1"/>
            </p:cNvSpPr>
            <p:nvPr/>
          </p:nvSpPr>
          <p:spPr bwMode="auto">
            <a:xfrm>
              <a:off x="0" y="0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80" name="AutoShape 6"/>
            <p:cNvSpPr>
              <a:spLocks noChangeArrowheads="1"/>
            </p:cNvSpPr>
            <p:nvPr/>
          </p:nvSpPr>
          <p:spPr bwMode="auto">
            <a:xfrm>
              <a:off x="0" y="1891404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81" name="Freeform 7"/>
            <p:cNvSpPr>
              <a:spLocks/>
            </p:cNvSpPr>
            <p:nvPr/>
          </p:nvSpPr>
          <p:spPr bwMode="auto">
            <a:xfrm>
              <a:off x="0" y="591106"/>
              <a:ext cx="835280" cy="760105"/>
            </a:xfrm>
            <a:custGeom>
              <a:avLst/>
              <a:gdLst>
                <a:gd name="T0" fmla="*/ 0 w 835280"/>
                <a:gd name="T1" fmla="*/ 0 h 760105"/>
                <a:gd name="T2" fmla="*/ 835280 w 835280"/>
                <a:gd name="T3" fmla="*/ 0 h 760105"/>
                <a:gd name="T4" fmla="*/ 835280 w 835280"/>
                <a:gd name="T5" fmla="*/ 760105 h 760105"/>
                <a:gd name="T6" fmla="*/ 0 w 835280"/>
                <a:gd name="T7" fmla="*/ 760105 h 760105"/>
                <a:gd name="T8" fmla="*/ 0 w 835280"/>
                <a:gd name="T9" fmla="*/ 0 h 760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35280"/>
                <a:gd name="T16" fmla="*/ 0 h 760105"/>
                <a:gd name="T17" fmla="*/ 835280 w 835280"/>
                <a:gd name="T18" fmla="*/ 760105 h 760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35280" h="760105">
                  <a:moveTo>
                    <a:pt x="0" y="0"/>
                  </a:moveTo>
                  <a:lnTo>
                    <a:pt x="835280" y="0"/>
                  </a:lnTo>
                  <a:lnTo>
                    <a:pt x="835280" y="760105"/>
                  </a:lnTo>
                  <a:lnTo>
                    <a:pt x="0" y="76010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12863" y="480290"/>
              <a:ext cx="10342137" cy="71937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fontAlgn="auto">
                <a:lnSpc>
                  <a:spcPts val="4256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74" spc="-49">
                  <a:solidFill>
                    <a:srgbClr val="1A1B18"/>
                  </a:solidFill>
                  <a:latin typeface="Overpass Ultra-Bold"/>
                  <a:cs typeface="+mn-cs"/>
                </a:rPr>
                <a:t>Publicações dos últimos 10 anos</a:t>
              </a:r>
            </a:p>
          </p:txBody>
        </p: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9144000" y="6296025"/>
            <a:ext cx="8666163" cy="1457325"/>
            <a:chOff x="0" y="0"/>
            <a:chExt cx="11555000" cy="1942317"/>
          </a:xfrm>
        </p:grpSpPr>
        <p:sp>
          <p:nvSpPr>
            <p:cNvPr id="19475" name="AutoShape 10"/>
            <p:cNvSpPr>
              <a:spLocks noChangeArrowheads="1"/>
            </p:cNvSpPr>
            <p:nvPr/>
          </p:nvSpPr>
          <p:spPr bwMode="auto">
            <a:xfrm>
              <a:off x="0" y="0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76" name="AutoShape 11"/>
            <p:cNvSpPr>
              <a:spLocks noChangeArrowheads="1"/>
            </p:cNvSpPr>
            <p:nvPr/>
          </p:nvSpPr>
          <p:spPr bwMode="auto">
            <a:xfrm>
              <a:off x="0" y="1891404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77" name="Freeform 12"/>
            <p:cNvSpPr>
              <a:spLocks/>
            </p:cNvSpPr>
            <p:nvPr/>
          </p:nvSpPr>
          <p:spPr bwMode="auto">
            <a:xfrm>
              <a:off x="0" y="591106"/>
              <a:ext cx="835280" cy="760105"/>
            </a:xfrm>
            <a:custGeom>
              <a:avLst/>
              <a:gdLst>
                <a:gd name="T0" fmla="*/ 0 w 835280"/>
                <a:gd name="T1" fmla="*/ 0 h 760105"/>
                <a:gd name="T2" fmla="*/ 835280 w 835280"/>
                <a:gd name="T3" fmla="*/ 0 h 760105"/>
                <a:gd name="T4" fmla="*/ 835280 w 835280"/>
                <a:gd name="T5" fmla="*/ 760105 h 760105"/>
                <a:gd name="T6" fmla="*/ 0 w 835280"/>
                <a:gd name="T7" fmla="*/ 760105 h 760105"/>
                <a:gd name="T8" fmla="*/ 0 w 835280"/>
                <a:gd name="T9" fmla="*/ 0 h 760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35280"/>
                <a:gd name="T16" fmla="*/ 0 h 760105"/>
                <a:gd name="T17" fmla="*/ 835280 w 835280"/>
                <a:gd name="T18" fmla="*/ 760105 h 760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35280" h="760105">
                  <a:moveTo>
                    <a:pt x="0" y="0"/>
                  </a:moveTo>
                  <a:lnTo>
                    <a:pt x="835280" y="0"/>
                  </a:lnTo>
                  <a:lnTo>
                    <a:pt x="835280" y="760105"/>
                  </a:lnTo>
                  <a:lnTo>
                    <a:pt x="0" y="76010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9478" name="TextBox 13"/>
            <p:cNvSpPr txBox="1">
              <a:spLocks noChangeArrowheads="1"/>
            </p:cNvSpPr>
            <p:nvPr/>
          </p:nvSpPr>
          <p:spPr bwMode="auto">
            <a:xfrm>
              <a:off x="1213561" y="499199"/>
              <a:ext cx="10341439" cy="1348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3863"/>
                </a:lnSpc>
              </a:pPr>
              <a:endParaRPr lang="pt-BR">
                <a:latin typeface="Calibri" pitchFamily="34" charset="0"/>
              </a:endParaRPr>
            </a:p>
            <a:p>
              <a:pPr>
                <a:lnSpc>
                  <a:spcPts val="3863"/>
                </a:lnSpc>
              </a:pPr>
              <a:endParaRPr lang="pt-BR">
                <a:latin typeface="Calibri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004425" y="6556375"/>
            <a:ext cx="7550150" cy="91440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ctr" fontAlgn="auto">
              <a:lnSpc>
                <a:spcPts val="3597"/>
              </a:lnSpc>
              <a:spcAft>
                <a:spcPts val="0"/>
              </a:spcAft>
              <a:defRPr/>
            </a:pPr>
            <a:r>
              <a:rPr lang="en-US" sz="3270">
                <a:solidFill>
                  <a:srgbClr val="1A1B18"/>
                </a:solidFill>
                <a:latin typeface="Overpass Ultra-Bold"/>
                <a:cs typeface="+mn-cs"/>
              </a:rPr>
              <a:t>Descrevendo os métodos diagnósticos </a:t>
            </a:r>
          </a:p>
          <a:p>
            <a:pPr algn="ctr" fontAlgn="auto">
              <a:lnSpc>
                <a:spcPts val="3597"/>
              </a:lnSpc>
              <a:spcAft>
                <a:spcPts val="0"/>
              </a:spcAft>
              <a:defRPr/>
            </a:pPr>
            <a:r>
              <a:rPr lang="en-US" sz="3270">
                <a:solidFill>
                  <a:srgbClr val="1A1B18"/>
                </a:solidFill>
                <a:latin typeface="Overpass Ultra-Bold"/>
                <a:cs typeface="+mn-cs"/>
              </a:rPr>
              <a:t>mais atuais para toxoplasmose</a:t>
            </a:r>
          </a:p>
        </p:txBody>
      </p:sp>
      <p:grpSp>
        <p:nvGrpSpPr>
          <p:cNvPr id="19463" name="Group 15"/>
          <p:cNvGrpSpPr>
            <a:grpSpLocks/>
          </p:cNvGrpSpPr>
          <p:nvPr/>
        </p:nvGrpSpPr>
        <p:grpSpPr bwMode="auto">
          <a:xfrm>
            <a:off x="9144000" y="1674813"/>
            <a:ext cx="8666163" cy="1457325"/>
            <a:chOff x="0" y="0"/>
            <a:chExt cx="11555000" cy="1942317"/>
          </a:xfrm>
        </p:grpSpPr>
        <p:sp>
          <p:nvSpPr>
            <p:cNvPr id="19471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72" name="AutoShape 17"/>
            <p:cNvSpPr>
              <a:spLocks noChangeArrowheads="1"/>
            </p:cNvSpPr>
            <p:nvPr/>
          </p:nvSpPr>
          <p:spPr bwMode="auto">
            <a:xfrm>
              <a:off x="0" y="1891404"/>
              <a:ext cx="11555000" cy="50913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19473" name="Freeform 18"/>
            <p:cNvSpPr>
              <a:spLocks/>
            </p:cNvSpPr>
            <p:nvPr/>
          </p:nvSpPr>
          <p:spPr bwMode="auto">
            <a:xfrm>
              <a:off x="0" y="591106"/>
              <a:ext cx="835280" cy="760105"/>
            </a:xfrm>
            <a:custGeom>
              <a:avLst/>
              <a:gdLst>
                <a:gd name="T0" fmla="*/ 0 w 835280"/>
                <a:gd name="T1" fmla="*/ 0 h 760105"/>
                <a:gd name="T2" fmla="*/ 835280 w 835280"/>
                <a:gd name="T3" fmla="*/ 0 h 760105"/>
                <a:gd name="T4" fmla="*/ 835280 w 835280"/>
                <a:gd name="T5" fmla="*/ 760105 h 760105"/>
                <a:gd name="T6" fmla="*/ 0 w 835280"/>
                <a:gd name="T7" fmla="*/ 760105 h 760105"/>
                <a:gd name="T8" fmla="*/ 0 w 835280"/>
                <a:gd name="T9" fmla="*/ 0 h 760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35280"/>
                <a:gd name="T16" fmla="*/ 0 h 760105"/>
                <a:gd name="T17" fmla="*/ 835280 w 835280"/>
                <a:gd name="T18" fmla="*/ 760105 h 760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35280" h="760105">
                  <a:moveTo>
                    <a:pt x="0" y="0"/>
                  </a:moveTo>
                  <a:lnTo>
                    <a:pt x="835280" y="0"/>
                  </a:lnTo>
                  <a:lnTo>
                    <a:pt x="835280" y="760105"/>
                  </a:lnTo>
                  <a:lnTo>
                    <a:pt x="0" y="76010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1212863" y="480289"/>
              <a:ext cx="10342137" cy="1438753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fontAlgn="auto">
                <a:lnSpc>
                  <a:spcPts val="4256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74" spc="-49">
                  <a:solidFill>
                    <a:srgbClr val="1A1B18"/>
                  </a:solidFill>
                  <a:latin typeface="Overpass Ultra-Bold"/>
                  <a:cs typeface="+mn-cs"/>
                </a:rPr>
                <a:t>Bancos de dados Pubmed, Cochrane e EBSCO</a:t>
              </a:r>
            </a:p>
          </p:txBody>
        </p:sp>
      </p:grpSp>
      <p:grpSp>
        <p:nvGrpSpPr>
          <p:cNvPr id="19464" name="Group 20"/>
          <p:cNvGrpSpPr>
            <a:grpSpLocks/>
          </p:cNvGrpSpPr>
          <p:nvPr/>
        </p:nvGrpSpPr>
        <p:grpSpPr bwMode="auto">
          <a:xfrm>
            <a:off x="16303625" y="1114425"/>
            <a:ext cx="955675" cy="217488"/>
            <a:chOff x="0" y="0"/>
            <a:chExt cx="1273980" cy="290918"/>
          </a:xfrm>
        </p:grpSpPr>
        <p:grpSp>
          <p:nvGrpSpPr>
            <p:cNvPr id="19465" name="Group 21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19470" name="Freeform 22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9466" name="Group 23"/>
            <p:cNvGrpSpPr>
              <a:grpSpLocks noChangeAspect="1"/>
            </p:cNvGrpSpPr>
            <p:nvPr/>
          </p:nvGrpSpPr>
          <p:grpSpPr bwMode="auto">
            <a:xfrm>
              <a:off x="0" y="0"/>
              <a:ext cx="290918" cy="290918"/>
              <a:chOff x="0" y="0"/>
              <a:chExt cx="1708150" cy="1708150"/>
            </a:xfrm>
          </p:grpSpPr>
          <p:sp>
            <p:nvSpPr>
              <p:cNvPr id="19469" name="Freeform 24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19467" name="Group 25"/>
            <p:cNvGrpSpPr>
              <a:grpSpLocks/>
            </p:cNvGrpSpPr>
            <p:nvPr/>
          </p:nvGrpSpPr>
          <p:grpSpPr bwMode="auto">
            <a:xfrm>
              <a:off x="493118" y="1587"/>
              <a:ext cx="287744" cy="287744"/>
              <a:chOff x="0" y="0"/>
              <a:chExt cx="6350000" cy="6350000"/>
            </a:xfrm>
          </p:grpSpPr>
          <p:sp>
            <p:nvSpPr>
              <p:cNvPr id="19468" name="Freeform 26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2092325" y="1104900"/>
            <a:ext cx="151669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8250"/>
              </a:lnSpc>
            </a:pPr>
            <a:r>
              <a:rPr lang="en-US" sz="7500">
                <a:solidFill>
                  <a:schemeClr val="hlink"/>
                </a:solidFill>
                <a:latin typeface="Cormorant Garamond Bold"/>
              </a:rPr>
              <a:t>Testes Diagnósticos para Toxoplasmose</a:t>
            </a:r>
          </a:p>
        </p:txBody>
      </p:sp>
      <p:grpSp>
        <p:nvGrpSpPr>
          <p:cNvPr id="20484" name="Group 4"/>
          <p:cNvGrpSpPr>
            <a:grpSpLocks/>
          </p:cNvGrpSpPr>
          <p:nvPr/>
        </p:nvGrpSpPr>
        <p:grpSpPr bwMode="auto">
          <a:xfrm>
            <a:off x="2590800" y="3162300"/>
            <a:ext cx="13995400" cy="6753225"/>
            <a:chOff x="0" y="-142875"/>
            <a:chExt cx="18659255" cy="9002849"/>
          </a:xfrm>
        </p:grpSpPr>
        <p:sp>
          <p:nvSpPr>
            <p:cNvPr id="20485" name="Freeform 5"/>
            <p:cNvSpPr>
              <a:spLocks/>
            </p:cNvSpPr>
            <p:nvPr/>
          </p:nvSpPr>
          <p:spPr bwMode="auto">
            <a:xfrm>
              <a:off x="0" y="202353"/>
              <a:ext cx="378115" cy="426829"/>
            </a:xfrm>
            <a:custGeom>
              <a:avLst/>
              <a:gdLst>
                <a:gd name="T0" fmla="*/ 0 w 378115"/>
                <a:gd name="T1" fmla="*/ 0 h 426829"/>
                <a:gd name="T2" fmla="*/ 378115 w 378115"/>
                <a:gd name="T3" fmla="*/ 0 h 426829"/>
                <a:gd name="T4" fmla="*/ 378115 w 378115"/>
                <a:gd name="T5" fmla="*/ 426829 h 426829"/>
                <a:gd name="T6" fmla="*/ 0 w 378115"/>
                <a:gd name="T7" fmla="*/ 426829 h 426829"/>
                <a:gd name="T8" fmla="*/ 0 w 378115"/>
                <a:gd name="T9" fmla="*/ 0 h 4268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8115"/>
                <a:gd name="T16" fmla="*/ 0 h 426829"/>
                <a:gd name="T17" fmla="*/ 378115 w 378115"/>
                <a:gd name="T18" fmla="*/ 426829 h 4268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8115" h="426829">
                  <a:moveTo>
                    <a:pt x="0" y="0"/>
                  </a:moveTo>
                  <a:lnTo>
                    <a:pt x="378115" y="0"/>
                  </a:lnTo>
                  <a:lnTo>
                    <a:pt x="378115" y="426829"/>
                  </a:lnTo>
                  <a:lnTo>
                    <a:pt x="0" y="426829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0486" name="AutoShape 6"/>
            <p:cNvSpPr>
              <a:spLocks noChangeArrowheads="1"/>
            </p:cNvSpPr>
            <p:nvPr/>
          </p:nvSpPr>
          <p:spPr bwMode="auto">
            <a:xfrm>
              <a:off x="0" y="3579827"/>
              <a:ext cx="18659255" cy="70109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992649" y="-142875"/>
              <a:ext cx="17666606" cy="9036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fontAlgn="auto">
                <a:lnSpc>
                  <a:spcPts val="5342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109" spc="-61">
                  <a:solidFill>
                    <a:srgbClr val="1A1B18"/>
                  </a:solidFill>
                  <a:latin typeface="Overpass Light Bold"/>
                  <a:cs typeface="+mn-cs"/>
                </a:rPr>
                <a:t>Métodos Diretos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1342786"/>
              <a:ext cx="18659255" cy="132058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algn="just" fontAlgn="auto">
                <a:lnSpc>
                  <a:spcPts val="389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784">
                  <a:solidFill>
                    <a:srgbClr val="1A1B18"/>
                  </a:solidFill>
                  <a:latin typeface="Overpass Light"/>
                  <a:cs typeface="+mn-cs"/>
                </a:rPr>
                <a:t>Reconhecem o parasita ou seus constituintes, como a reação em cadeia da polimerase (PCR) ou o isolamento do próprio parasita.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92649" y="4419923"/>
              <a:ext cx="17666606" cy="9036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fontAlgn="auto">
                <a:lnSpc>
                  <a:spcPts val="5342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109" spc="-61">
                  <a:solidFill>
                    <a:srgbClr val="1A1B18"/>
                  </a:solidFill>
                  <a:latin typeface="Overpass Light Bold"/>
                  <a:cs typeface="+mn-cs"/>
                </a:rPr>
                <a:t>Métodos Indiretos</a:t>
              </a:r>
            </a:p>
          </p:txBody>
        </p:sp>
        <p:sp>
          <p:nvSpPr>
            <p:cNvPr id="20490" name="TextBox 10"/>
            <p:cNvSpPr txBox="1">
              <a:spLocks noChangeArrowheads="1"/>
            </p:cNvSpPr>
            <p:nvPr/>
          </p:nvSpPr>
          <p:spPr bwMode="auto">
            <a:xfrm>
              <a:off x="0" y="5905583"/>
              <a:ext cx="18659255" cy="19808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ts val="3900"/>
                </a:lnSpc>
              </a:pPr>
              <a:r>
                <a:rPr lang="en-US" sz="2700">
                  <a:solidFill>
                    <a:srgbClr val="1A1B18"/>
                  </a:solidFill>
                  <a:latin typeface="Overpass Light"/>
                </a:rPr>
                <a:t>Evidenciam a infecção pela detecção de imunoglobulinas do hospedeiro produzidas em resposta ao parasita, como o ensaio de aglutinação imunoabsorvente (ISAGA), Western Blot (WB), imunocromatografia ou ELISA. </a:t>
              </a:r>
              <a:r>
                <a:rPr lang="en-US" sz="2700">
                  <a:solidFill>
                    <a:schemeClr val="hlink"/>
                  </a:solidFill>
                  <a:latin typeface="Overpass Light"/>
                </a:rPr>
                <a:t>Tabela 1.</a:t>
              </a:r>
            </a:p>
          </p:txBody>
        </p:sp>
        <p:sp>
          <p:nvSpPr>
            <p:cNvPr id="20491" name="AutoShape 11"/>
            <p:cNvSpPr>
              <a:spLocks noChangeArrowheads="1"/>
            </p:cNvSpPr>
            <p:nvPr/>
          </p:nvSpPr>
          <p:spPr bwMode="auto">
            <a:xfrm>
              <a:off x="0" y="8789865"/>
              <a:ext cx="18659255" cy="70109"/>
            </a:xfrm>
            <a:prstGeom prst="rect">
              <a:avLst/>
            </a:prstGeom>
            <a:solidFill>
              <a:srgbClr val="CDA63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>
                <a:latin typeface="Calibri" pitchFamily="34" charset="0"/>
              </a:endParaRPr>
            </a:p>
          </p:txBody>
        </p:sp>
        <p:sp>
          <p:nvSpPr>
            <p:cNvPr id="20492" name="Freeform 12"/>
            <p:cNvSpPr>
              <a:spLocks/>
            </p:cNvSpPr>
            <p:nvPr/>
          </p:nvSpPr>
          <p:spPr bwMode="auto">
            <a:xfrm>
              <a:off x="0" y="4764692"/>
              <a:ext cx="378115" cy="426829"/>
            </a:xfrm>
            <a:custGeom>
              <a:avLst/>
              <a:gdLst>
                <a:gd name="T0" fmla="*/ 0 w 378115"/>
                <a:gd name="T1" fmla="*/ 0 h 426829"/>
                <a:gd name="T2" fmla="*/ 378115 w 378115"/>
                <a:gd name="T3" fmla="*/ 0 h 426829"/>
                <a:gd name="T4" fmla="*/ 378115 w 378115"/>
                <a:gd name="T5" fmla="*/ 426829 h 426829"/>
                <a:gd name="T6" fmla="*/ 0 w 378115"/>
                <a:gd name="T7" fmla="*/ 426829 h 426829"/>
                <a:gd name="T8" fmla="*/ 0 w 378115"/>
                <a:gd name="T9" fmla="*/ 0 h 4268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8115"/>
                <a:gd name="T16" fmla="*/ 0 h 426829"/>
                <a:gd name="T17" fmla="*/ 378115 w 378115"/>
                <a:gd name="T18" fmla="*/ 426829 h 4268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8115" h="426829">
                  <a:moveTo>
                    <a:pt x="0" y="0"/>
                  </a:moveTo>
                  <a:lnTo>
                    <a:pt x="378115" y="0"/>
                  </a:lnTo>
                  <a:lnTo>
                    <a:pt x="378115" y="426829"/>
                  </a:lnTo>
                  <a:lnTo>
                    <a:pt x="0" y="426829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3"/>
          <p:cNvSpPr>
            <a:spLocks noChangeArrowheads="1"/>
          </p:cNvSpPr>
          <p:nvPr/>
        </p:nvSpPr>
        <p:spPr bwMode="auto">
          <a:xfrm>
            <a:off x="2146300" y="9258300"/>
            <a:ext cx="13995400" cy="52388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2678113" y="4306888"/>
            <a:ext cx="139954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just">
              <a:lnSpc>
                <a:spcPts val="3900"/>
              </a:lnSpc>
            </a:pPr>
            <a:endParaRPr lang="pt-BR">
              <a:latin typeface="Calibri" pitchFamily="34" charset="0"/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2146300" y="973138"/>
            <a:ext cx="13995400" cy="52387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1752600" y="2857500"/>
            <a:ext cx="15544800" cy="4497388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2895600" y="1790700"/>
            <a:ext cx="1087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chemeClr val="hlink"/>
                </a:solidFill>
              </a:rPr>
              <a:t>Tabela 1. Sensibilidade e especificidade dos métodos diagnósticos atuais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1854200" y="3594100"/>
            <a:ext cx="14579600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42950" lvl="1" indent="-285750" algn="just">
              <a:lnSpc>
                <a:spcPts val="5650"/>
              </a:lnSpc>
            </a:pPr>
            <a:r>
              <a:rPr lang="en-US" sz="4000">
                <a:solidFill>
                  <a:srgbClr val="1A1B18"/>
                </a:solidFill>
                <a:latin typeface="Overpass Light"/>
              </a:rPr>
              <a:t>O diagnóstico pode ser complicado pela acessibilidade da amostragem do feto com suspeita de infecção por </a:t>
            </a:r>
            <a:r>
              <a:rPr lang="en-US" sz="4000" i="1">
                <a:latin typeface="Overpass Light"/>
              </a:rPr>
              <a:t>T. gondii</a:t>
            </a:r>
            <a:r>
              <a:rPr lang="en-US" sz="4000">
                <a:solidFill>
                  <a:srgbClr val="1A1B18"/>
                </a:solidFill>
                <a:latin typeface="Overpass Light"/>
              </a:rPr>
              <a:t>. Além disso, a quantidade de DNA do parasita ou os níveis de anticorpos contra </a:t>
            </a:r>
            <a:r>
              <a:rPr lang="en-US" sz="4000" i="1">
                <a:solidFill>
                  <a:srgbClr val="1A1B18"/>
                </a:solidFill>
                <a:latin typeface="Overpass Light"/>
              </a:rPr>
              <a:t>T. gondii</a:t>
            </a:r>
            <a:r>
              <a:rPr lang="en-US" sz="4000">
                <a:solidFill>
                  <a:srgbClr val="1A1B18"/>
                </a:solidFill>
                <a:latin typeface="Overpass Light"/>
              </a:rPr>
              <a:t> tendem a ser baixos no sangue.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1028700" y="1568450"/>
            <a:ext cx="13000038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9500">
                <a:solidFill>
                  <a:schemeClr val="hlink"/>
                </a:solidFill>
                <a:latin typeface="Cormorant Garamond Bold"/>
              </a:rPr>
              <a:t>Métodos Diretos</a:t>
            </a:r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1028700" y="1028700"/>
            <a:ext cx="955675" cy="217488"/>
            <a:chOff x="0" y="0"/>
            <a:chExt cx="1273980" cy="290918"/>
          </a:xfrm>
        </p:grpSpPr>
        <p:grpSp>
          <p:nvGrpSpPr>
            <p:cNvPr id="23566" name="Group 4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23571" name="Freeform 5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23567" name="Group 6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23570" name="Freeform 7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23568" name="Group 8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23569" name="Freeform 9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23556" name="AutoShape 10"/>
          <p:cNvSpPr>
            <a:spLocks noChangeArrowheads="1"/>
          </p:cNvSpPr>
          <p:nvPr/>
        </p:nvSpPr>
        <p:spPr bwMode="auto">
          <a:xfrm>
            <a:off x="1028700" y="3163888"/>
            <a:ext cx="16230600" cy="30162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3557" name="TextBox 11"/>
          <p:cNvSpPr txBox="1">
            <a:spLocks noChangeArrowheads="1"/>
          </p:cNvSpPr>
          <p:nvPr/>
        </p:nvSpPr>
        <p:spPr bwMode="auto">
          <a:xfrm>
            <a:off x="1984375" y="3355975"/>
            <a:ext cx="5535613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138"/>
              </a:lnSpc>
            </a:pPr>
            <a:r>
              <a:rPr lang="en-US" sz="3900">
                <a:solidFill>
                  <a:srgbClr val="FF33CC"/>
                </a:solidFill>
                <a:latin typeface="Overpass Light Bold"/>
              </a:rPr>
              <a:t>PCR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15963" y="4260850"/>
            <a:ext cx="8428037" cy="5746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Amplamente utilizado devido à sua alta sensibilidade (97,4–100%);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Líquor, sangue e líquido amniótico;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No 1º trim: alta taxa de detecção de casos verdadeiros negativos (devido  baixa transmissão do parasita ao feto);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&gt;21sem:  aumenta o número de casos verdadeiros positivos detectados (pelo aumento da transmissão transplacentária)</a:t>
            </a:r>
          </a:p>
          <a:p>
            <a:pPr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232">
              <a:solidFill>
                <a:srgbClr val="1A1B18"/>
              </a:solidFill>
              <a:latin typeface="Overpass Light"/>
              <a:cs typeface="+mn-cs"/>
            </a:endParaRPr>
          </a:p>
        </p:txBody>
      </p:sp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11064875" y="3355975"/>
            <a:ext cx="5535613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138"/>
              </a:lnSpc>
            </a:pPr>
            <a:r>
              <a:rPr lang="en-US" sz="3900">
                <a:solidFill>
                  <a:srgbClr val="FF33CC"/>
                </a:solidFill>
                <a:latin typeface="Overpass Light Bold"/>
              </a:rPr>
              <a:t>Imunohistoquímica</a:t>
            </a:r>
          </a:p>
        </p:txBody>
      </p:sp>
      <p:sp>
        <p:nvSpPr>
          <p:cNvPr id="23560" name="TextBox 14"/>
          <p:cNvSpPr txBox="1">
            <a:spLocks noChangeArrowheads="1"/>
          </p:cNvSpPr>
          <p:nvPr/>
        </p:nvSpPr>
        <p:spPr bwMode="auto">
          <a:xfrm>
            <a:off x="16532225" y="1274763"/>
            <a:ext cx="54610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FAFAFA"/>
                </a:solidFill>
                <a:latin typeface="Cormorant Garamond Bold"/>
              </a:rPr>
              <a:t>X</a:t>
            </a:r>
          </a:p>
        </p:txBody>
      </p:sp>
      <p:grpSp>
        <p:nvGrpSpPr>
          <p:cNvPr id="23561" name="Group 15"/>
          <p:cNvGrpSpPr>
            <a:grpSpLocks/>
          </p:cNvGrpSpPr>
          <p:nvPr/>
        </p:nvGrpSpPr>
        <p:grpSpPr bwMode="auto">
          <a:xfrm>
            <a:off x="1176338" y="3498850"/>
            <a:ext cx="646112" cy="646113"/>
            <a:chOff x="0" y="0"/>
            <a:chExt cx="6350000" cy="6350000"/>
          </a:xfrm>
        </p:grpSpPr>
        <p:sp>
          <p:nvSpPr>
            <p:cNvPr id="23565" name="Freeform 16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3562" name="Group 17"/>
          <p:cNvGrpSpPr>
            <a:grpSpLocks/>
          </p:cNvGrpSpPr>
          <p:nvPr/>
        </p:nvGrpSpPr>
        <p:grpSpPr bwMode="auto">
          <a:xfrm>
            <a:off x="10256838" y="3454400"/>
            <a:ext cx="646112" cy="644525"/>
            <a:chOff x="0" y="0"/>
            <a:chExt cx="6350000" cy="6350000"/>
          </a:xfrm>
        </p:grpSpPr>
        <p:sp>
          <p:nvSpPr>
            <p:cNvPr id="23564" name="Freeform 18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144000" y="4194175"/>
            <a:ext cx="8115300" cy="5746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Anticorpos fluorescentes ou ligados à peroxidase para identificar o parasita em cortes de tecido;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Invasivo (aquisição de amostras);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Necessidade de elaboração de um teste específico para o estágio do parasita;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Isolamento do parasita é o</a:t>
            </a:r>
            <a:r>
              <a:rPr lang="en-US" sz="3232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32">
                <a:solidFill>
                  <a:srgbClr val="1A1B18"/>
                </a:solidFill>
                <a:latin typeface="Overpass Light Bold Italics"/>
                <a:cs typeface="+mn-cs"/>
              </a:rPr>
              <a:t>padrão ouro</a:t>
            </a: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;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Método de escolha quando é necessário genotipar cepas.</a:t>
            </a:r>
          </a:p>
          <a:p>
            <a:pPr marL="697811" lvl="1" indent="-348905" algn="just" fontAlgn="auto">
              <a:lnSpc>
                <a:spcPts val="4524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32">
                <a:solidFill>
                  <a:srgbClr val="1A1B18"/>
                </a:solidFill>
                <a:latin typeface="Overpass Light"/>
                <a:cs typeface="+mn-cs"/>
              </a:rPr>
              <a:t>Complexidade --&gt; opção inviável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1028700" y="1028700"/>
            <a:ext cx="955675" cy="217488"/>
            <a:chOff x="0" y="0"/>
            <a:chExt cx="1273980" cy="290918"/>
          </a:xfrm>
        </p:grpSpPr>
        <p:grpSp>
          <p:nvGrpSpPr>
            <p:cNvPr id="25623" name="Group 3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25628" name="Freeform 4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25624" name="Group 5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25627" name="Freeform 6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25625" name="Group 7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25626" name="Freeform 8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sp>
        <p:nvSpPr>
          <p:cNvPr id="25603" name="AutoShape 9"/>
          <p:cNvSpPr>
            <a:spLocks noChangeArrowheads="1"/>
          </p:cNvSpPr>
          <p:nvPr/>
        </p:nvSpPr>
        <p:spPr bwMode="auto">
          <a:xfrm>
            <a:off x="1028700" y="3163888"/>
            <a:ext cx="16230600" cy="30162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25604" name="Group 10"/>
          <p:cNvGrpSpPr>
            <a:grpSpLocks/>
          </p:cNvGrpSpPr>
          <p:nvPr/>
        </p:nvGrpSpPr>
        <p:grpSpPr bwMode="auto">
          <a:xfrm>
            <a:off x="1176338" y="3498850"/>
            <a:ext cx="646112" cy="646113"/>
            <a:chOff x="0" y="0"/>
            <a:chExt cx="6350000" cy="6350000"/>
          </a:xfrm>
        </p:grpSpPr>
        <p:sp>
          <p:nvSpPr>
            <p:cNvPr id="25622" name="Freeform 11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5605" name="Group 12"/>
          <p:cNvGrpSpPr>
            <a:grpSpLocks/>
          </p:cNvGrpSpPr>
          <p:nvPr/>
        </p:nvGrpSpPr>
        <p:grpSpPr bwMode="auto">
          <a:xfrm>
            <a:off x="1184275" y="4383088"/>
            <a:ext cx="644525" cy="644525"/>
            <a:chOff x="0" y="0"/>
            <a:chExt cx="6350000" cy="6350000"/>
          </a:xfrm>
        </p:grpSpPr>
        <p:sp>
          <p:nvSpPr>
            <p:cNvPr id="25621" name="Freeform 13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5606" name="Group 14"/>
          <p:cNvGrpSpPr>
            <a:grpSpLocks/>
          </p:cNvGrpSpPr>
          <p:nvPr/>
        </p:nvGrpSpPr>
        <p:grpSpPr bwMode="auto">
          <a:xfrm>
            <a:off x="1176338" y="5265738"/>
            <a:ext cx="646112" cy="646112"/>
            <a:chOff x="0" y="0"/>
            <a:chExt cx="6350000" cy="6350000"/>
          </a:xfrm>
        </p:grpSpPr>
        <p:sp>
          <p:nvSpPr>
            <p:cNvPr id="25620" name="Freeform 1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5607" name="Group 16"/>
          <p:cNvGrpSpPr>
            <a:grpSpLocks/>
          </p:cNvGrpSpPr>
          <p:nvPr/>
        </p:nvGrpSpPr>
        <p:grpSpPr bwMode="auto">
          <a:xfrm>
            <a:off x="1184275" y="6129338"/>
            <a:ext cx="644525" cy="644525"/>
            <a:chOff x="0" y="0"/>
            <a:chExt cx="6350000" cy="6350000"/>
          </a:xfrm>
        </p:grpSpPr>
        <p:sp>
          <p:nvSpPr>
            <p:cNvPr id="25619" name="Freeform 17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117850" y="6878638"/>
            <a:ext cx="9712325" cy="6651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523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30" spc="-60">
                <a:solidFill>
                  <a:srgbClr val="1A1B18"/>
                </a:solidFill>
                <a:latin typeface="Overpass Light Bold"/>
                <a:cs typeface="+mn-cs"/>
              </a:rPr>
              <a:t>Teste de Avidez IgG</a:t>
            </a:r>
          </a:p>
        </p:txBody>
      </p:sp>
      <p:grpSp>
        <p:nvGrpSpPr>
          <p:cNvPr id="25609" name="Group 19"/>
          <p:cNvGrpSpPr>
            <a:grpSpLocks/>
          </p:cNvGrpSpPr>
          <p:nvPr/>
        </p:nvGrpSpPr>
        <p:grpSpPr bwMode="auto">
          <a:xfrm>
            <a:off x="1176338" y="7835900"/>
            <a:ext cx="646112" cy="646113"/>
            <a:chOff x="0" y="0"/>
            <a:chExt cx="6350000" cy="6350000"/>
          </a:xfrm>
        </p:grpSpPr>
        <p:sp>
          <p:nvSpPr>
            <p:cNvPr id="25618" name="Freeform 20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5610" name="AutoShape 21"/>
          <p:cNvSpPr>
            <a:spLocks noChangeShapeType="1"/>
          </p:cNvSpPr>
          <p:nvPr/>
        </p:nvSpPr>
        <p:spPr bwMode="auto">
          <a:xfrm>
            <a:off x="1984375" y="7296150"/>
            <a:ext cx="1133475" cy="19050"/>
          </a:xfrm>
          <a:prstGeom prst="line">
            <a:avLst/>
          </a:prstGeom>
          <a:noFill/>
          <a:ln w="38100">
            <a:solidFill>
              <a:srgbClr val="CDA63C"/>
            </a:solidFill>
            <a:round/>
            <a:headEnd type="none" w="sm" len="sm"/>
            <a:tailEnd type="arrow" w="med" len="sm"/>
          </a:ln>
        </p:spPr>
        <p:txBody>
          <a:bodyPr/>
          <a:lstStyle/>
          <a:p>
            <a:endParaRPr lang="pt-BR"/>
          </a:p>
        </p:txBody>
      </p:sp>
      <p:sp>
        <p:nvSpPr>
          <p:cNvPr id="25611" name="TextBox 22"/>
          <p:cNvSpPr txBox="1">
            <a:spLocks noChangeArrowheads="1"/>
          </p:cNvSpPr>
          <p:nvPr/>
        </p:nvSpPr>
        <p:spPr bwMode="auto">
          <a:xfrm>
            <a:off x="1028700" y="1568450"/>
            <a:ext cx="13000038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9500">
                <a:solidFill>
                  <a:schemeClr val="hlink"/>
                </a:solidFill>
                <a:latin typeface="Cormorant Garamond Bold"/>
              </a:rPr>
              <a:t>Métodos Indiretos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984375" y="3375025"/>
            <a:ext cx="9891713" cy="133032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523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26" spc="-60">
                <a:solidFill>
                  <a:srgbClr val="1A1B18"/>
                </a:solidFill>
                <a:latin typeface="Overpass Light Bold"/>
                <a:cs typeface="+mn-cs"/>
              </a:rPr>
              <a:t>Anticorpos como marcadores de infecção</a:t>
            </a:r>
          </a:p>
          <a:p>
            <a:pPr fontAlgn="auto">
              <a:lnSpc>
                <a:spcPts val="5234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4026" spc="-60">
              <a:solidFill>
                <a:srgbClr val="1A1B18"/>
              </a:solidFill>
              <a:latin typeface="Overpass Light Bold"/>
              <a:cs typeface="+mn-cs"/>
            </a:endParaRPr>
          </a:p>
        </p:txBody>
      </p:sp>
      <p:sp>
        <p:nvSpPr>
          <p:cNvPr id="25613" name="TextBox 24"/>
          <p:cNvSpPr txBox="1">
            <a:spLocks noChangeArrowheads="1"/>
          </p:cNvSpPr>
          <p:nvPr/>
        </p:nvSpPr>
        <p:spPr bwMode="auto">
          <a:xfrm>
            <a:off x="16532225" y="1274763"/>
            <a:ext cx="54610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FAFAFA"/>
                </a:solidFill>
                <a:latin typeface="Cormorant Garamond Bold"/>
              </a:rPr>
              <a:t>X</a:t>
            </a:r>
          </a:p>
        </p:txBody>
      </p:sp>
      <p:sp>
        <p:nvSpPr>
          <p:cNvPr id="25614" name="TextBox 25"/>
          <p:cNvSpPr txBox="1">
            <a:spLocks noChangeArrowheads="1"/>
          </p:cNvSpPr>
          <p:nvPr/>
        </p:nvSpPr>
        <p:spPr bwMode="auto">
          <a:xfrm>
            <a:off x="1984375" y="4268788"/>
            <a:ext cx="147796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rgbClr val="1A1B18"/>
                </a:solidFill>
                <a:latin typeface="Overpass Light Bold"/>
              </a:rPr>
              <a:t>Ensaio de aglutinação imunoabsorvente ((SAGA)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133600" y="5295900"/>
            <a:ext cx="9712325" cy="665163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523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30" spc="-60">
                <a:solidFill>
                  <a:srgbClr val="1A1B18"/>
                </a:solidFill>
                <a:latin typeface="Overpass Light Bold"/>
                <a:cs typeface="+mn-cs"/>
              </a:rPr>
              <a:t>Western Blot (WB)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984375" y="6015038"/>
            <a:ext cx="9712325" cy="6651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523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30" spc="-60">
                <a:solidFill>
                  <a:srgbClr val="1A1B18"/>
                </a:solidFill>
                <a:latin typeface="Overpass Light Bold"/>
                <a:cs typeface="+mn-cs"/>
              </a:rPr>
              <a:t>Ensaio imunoenzimático (ELISA)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984375" y="7723188"/>
            <a:ext cx="9712325" cy="133032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523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30" spc="-60">
                <a:solidFill>
                  <a:srgbClr val="1A1B18"/>
                </a:solidFill>
                <a:latin typeface="Overpass Light Bold"/>
                <a:cs typeface="+mn-cs"/>
              </a:rPr>
              <a:t>Teste de corante Sabin-Feldman</a:t>
            </a:r>
          </a:p>
          <a:p>
            <a:pPr fontAlgn="auto">
              <a:lnSpc>
                <a:spcPts val="5239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4030" spc="-60">
              <a:solidFill>
                <a:srgbClr val="1A1B18"/>
              </a:solidFill>
              <a:latin typeface="Overpass Light Bold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1550988" y="2278063"/>
            <a:ext cx="16073437" cy="710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Durante a gravidez,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os anticorpos da classe IgM contra </a:t>
            </a:r>
            <a:r>
              <a:rPr lang="en-US" sz="3300" b="1" i="1">
                <a:solidFill>
                  <a:srgbClr val="1A1B18"/>
                </a:solidFill>
                <a:latin typeface="Overpass Light Bold"/>
              </a:rPr>
              <a:t>T. gondii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 no soro são os primeiros indicadore de suspeita de fase aguda nas mães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, uma vez que é a primeira imunoglobulina gerada contra este patógeno. No entanto, foi relatado que em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algumas mulheres grávidas infectadas a produção de IgM persiste durante meses e até anos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, dificultando o estabelecimento preciso da fase da infecção.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Da mesma forma, a ausência de IgM pode ser interpretada como uma infecção não recente.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A cinética da IgA é semelhante à da IgM e também é usada como indicador de infecção aguda; neste caso, o teste sorológico para IgA é realizado a partir do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decimo dia de vida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 (nesse período que são encontrados níveis detectáveis ​​dessa imunoglobulina).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 Bold"/>
            </a:endParaRPr>
          </a:p>
        </p:txBody>
      </p:sp>
      <p:grpSp>
        <p:nvGrpSpPr>
          <p:cNvPr id="26628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26630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6629" name="TextBox 6"/>
          <p:cNvSpPr txBox="1">
            <a:spLocks noChangeArrowheads="1"/>
          </p:cNvSpPr>
          <p:nvPr/>
        </p:nvSpPr>
        <p:spPr bwMode="auto">
          <a:xfrm>
            <a:off x="2771775" y="581025"/>
            <a:ext cx="989171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Anticorpos como marcadores de infecção</a:t>
            </a:r>
          </a:p>
          <a:p>
            <a:pPr>
              <a:lnSpc>
                <a:spcPts val="5238"/>
              </a:lnSpc>
            </a:pPr>
            <a:endParaRPr lang="en-US" sz="4000">
              <a:solidFill>
                <a:schemeClr val="hlink"/>
              </a:solidFill>
              <a:latin typeface="Overpass Light 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1655763" y="1485900"/>
            <a:ext cx="14498637" cy="769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 b="1">
                <a:solidFill>
                  <a:srgbClr val="1A1B18"/>
                </a:solidFill>
                <a:latin typeface="Overpass Light"/>
              </a:rPr>
              <a:t>Altos níveis de IgG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acompanham a produção de IgM, e seus níveis detectáveis ​​após a primeira infecção podem ser usados ​​como um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marcador para o curso crônico da doença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No caso da TC, a persistência dessa imunoglobulina no recém-nascido por um ano confirma o diagnóstico.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ausência de IgG, juntamente com a presença de IgM, também pode ser utilizada como marcador de risco para alta probabilidade de transmissão ao feto, embora outros testes sejam necessários para confirmação.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IgG pode ser usada como marcador para acompanhamento de pacientes de risco (ou seja, gestantes e pacientes imunocomprometidos), e muitas vezes é complementada pela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avidez de IgG, que é um ensaio que ajuda a detectar infecções agudas.</a:t>
            </a:r>
          </a:p>
          <a:p>
            <a:pPr algn="just">
              <a:lnSpc>
                <a:spcPts val="4663"/>
              </a:lnSpc>
            </a:pPr>
            <a:endParaRPr lang="en-US" sz="3300" b="1">
              <a:solidFill>
                <a:srgbClr val="1A1B18"/>
              </a:solidFill>
              <a:latin typeface="Overpass 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1550988" y="2967038"/>
            <a:ext cx="16073437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Técnica que utiliza amostras de soro IgM e IgA para imunocapturar taquizoítos de </a:t>
            </a:r>
            <a:r>
              <a:rPr lang="en-US" sz="3300" i="1">
                <a:solidFill>
                  <a:srgbClr val="1A1B18"/>
                </a:solidFill>
                <a:latin typeface="Overpass Light Bold"/>
              </a:rPr>
              <a:t>T. gondii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 É um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teste rápido e ainda mais sensível que o ELISA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 em recém-nascidos: vai de 52 a 93% contra 44 a 87% do ELISA.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 Bold"/>
              </a:rPr>
              <a:t>As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desvantagens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 são a necessidade de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pessoal especializado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 e a necessidade do </a:t>
            </a:r>
            <a:r>
              <a:rPr lang="en-US" sz="3300" b="1">
                <a:solidFill>
                  <a:srgbClr val="1A1B18"/>
                </a:solidFill>
                <a:latin typeface="Overpass Light Bold"/>
              </a:rPr>
              <a:t>uso do parasita para realizar este teste</a:t>
            </a:r>
            <a:r>
              <a:rPr lang="en-US" sz="3300">
                <a:solidFill>
                  <a:srgbClr val="1A1B18"/>
                </a:solidFill>
                <a:latin typeface="Overpass Light Bold"/>
              </a:rPr>
              <a:t>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 Bold"/>
            </a:endParaRPr>
          </a:p>
        </p:txBody>
      </p:sp>
      <p:grpSp>
        <p:nvGrpSpPr>
          <p:cNvPr id="28676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28678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2771775" y="592138"/>
            <a:ext cx="108458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Ensaio de aglutinação imunoabsorvente               (ISAGA)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9699" name="TextBox 3"/>
          <p:cNvSpPr txBox="1">
            <a:spLocks noChangeArrowheads="1"/>
          </p:cNvSpPr>
          <p:nvPr/>
        </p:nvSpPr>
        <p:spPr bwMode="auto">
          <a:xfrm>
            <a:off x="1565275" y="2074863"/>
            <a:ext cx="15214600" cy="710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Utilizado como teste confirmatório que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avalia IgG, IgA e IgM, onde a TC é diagnosticada comparando o resultado da criança com o da mãe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: faixas com maior intensidade ou presentes apenas no resultado do exame do recém-nascido confirmam o diagnóstico.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sensibilidade dos testes podem variar significativamente devido às diferenças na obtenção dos antígenos e na seleção dos pacientes. Neste caso, a sensibilidade do IgM WB pode ir de 49 a 79%, e os valores de IgG variam de 33 a 74%.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especificidade para ambos os casos é muito semelhante: 95 a 100%.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É um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teste caro e inadequado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para uso em larga escala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como método de triagem, por isso é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usado como técnica confirmatória.</a:t>
            </a:r>
          </a:p>
          <a:p>
            <a:pPr algn="just">
              <a:lnSpc>
                <a:spcPts val="4663"/>
              </a:lnSpc>
            </a:pPr>
            <a:endParaRPr lang="en-US" sz="3300" b="1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29700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29702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9701" name="TextBox 6"/>
          <p:cNvSpPr txBox="1">
            <a:spLocks noChangeArrowheads="1"/>
          </p:cNvSpPr>
          <p:nvPr/>
        </p:nvSpPr>
        <p:spPr bwMode="auto">
          <a:xfrm>
            <a:off x="2771775" y="6111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Western Blot (WB)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0723" name="TextBox 3"/>
          <p:cNvSpPr txBox="1">
            <a:spLocks noChangeArrowheads="1"/>
          </p:cNvSpPr>
          <p:nvPr/>
        </p:nvSpPr>
        <p:spPr bwMode="auto">
          <a:xfrm>
            <a:off x="1522413" y="2400300"/>
            <a:ext cx="15460662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 b="1">
                <a:solidFill>
                  <a:srgbClr val="1A1B18"/>
                </a:solidFill>
                <a:latin typeface="Overpass Light"/>
              </a:rPr>
              <a:t>Método sorológico mais comumente utilizado.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sensibilidade e a especificidade dos testes IgM ELISA e ELISA-like são de 44–81% e 88–100%, respectivamente; para IgA, os valores são 52–92% para sensibilidade e 60–100% para especificidade.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Ainda assim, várias melhorias precisam ser abordadas, como resultados falso-positivos, detecção de títulos baixos de IgG, problemas de interpretação e padronização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Variações no ELISA resolveram ou melhoraram diversas qualidades deste teste sorológico, como o Teste de avidez IgG ELISA.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0726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0725" name="TextBox 6"/>
          <p:cNvSpPr txBox="1">
            <a:spLocks noChangeArrowheads="1"/>
          </p:cNvSpPr>
          <p:nvPr/>
        </p:nvSpPr>
        <p:spPr bwMode="auto">
          <a:xfrm>
            <a:off x="2771775" y="6111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Ensaio imunoenzimático (ELISA)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1028700" y="3221038"/>
            <a:ext cx="16230600" cy="30162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1747" name="TextBox 3"/>
          <p:cNvSpPr txBox="1">
            <a:spLocks noChangeArrowheads="1"/>
          </p:cNvSpPr>
          <p:nvPr/>
        </p:nvSpPr>
        <p:spPr bwMode="auto">
          <a:xfrm>
            <a:off x="2409825" y="1143000"/>
            <a:ext cx="1346835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10450"/>
              </a:lnSpc>
            </a:pPr>
            <a:r>
              <a:rPr lang="en-US" sz="8000">
                <a:solidFill>
                  <a:schemeClr val="hlink"/>
                </a:solidFill>
                <a:latin typeface="Cormorant Garamond Bold"/>
              </a:rPr>
              <a:t>Teste de Avidez IgG ELISA</a:t>
            </a:r>
            <a:r>
              <a:rPr lang="en-US" sz="8000">
                <a:solidFill>
                  <a:srgbClr val="1A1B18"/>
                </a:solidFill>
                <a:latin typeface="Cormorant Garamond Bold"/>
              </a:rPr>
              <a:t> </a:t>
            </a:r>
          </a:p>
        </p:txBody>
      </p:sp>
      <p:sp>
        <p:nvSpPr>
          <p:cNvPr id="31748" name="Freeform 4"/>
          <p:cNvSpPr>
            <a:spLocks/>
          </p:cNvSpPr>
          <p:nvPr/>
        </p:nvSpPr>
        <p:spPr bwMode="auto">
          <a:xfrm>
            <a:off x="1028700" y="3629025"/>
            <a:ext cx="420688" cy="382588"/>
          </a:xfrm>
          <a:custGeom>
            <a:avLst/>
            <a:gdLst>
              <a:gd name="T0" fmla="*/ 0 w 420642"/>
              <a:gd name="T1" fmla="*/ 0 h 382784"/>
              <a:gd name="T2" fmla="*/ 420688 w 420642"/>
              <a:gd name="T3" fmla="*/ 0 h 382784"/>
              <a:gd name="T4" fmla="*/ 420688 w 420642"/>
              <a:gd name="T5" fmla="*/ 382588 h 382784"/>
              <a:gd name="T6" fmla="*/ 0 w 420642"/>
              <a:gd name="T7" fmla="*/ 382588 h 382784"/>
              <a:gd name="T8" fmla="*/ 0 w 420642"/>
              <a:gd name="T9" fmla="*/ 0 h 3827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0642"/>
              <a:gd name="T16" fmla="*/ 0 h 382784"/>
              <a:gd name="T17" fmla="*/ 420642 w 420642"/>
              <a:gd name="T18" fmla="*/ 382784 h 3827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0642" h="382784">
                <a:moveTo>
                  <a:pt x="0" y="0"/>
                </a:moveTo>
                <a:lnTo>
                  <a:pt x="420642" y="0"/>
                </a:lnTo>
                <a:lnTo>
                  <a:pt x="420642" y="382784"/>
                </a:lnTo>
                <a:lnTo>
                  <a:pt x="0" y="38278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1654175" y="3668713"/>
            <a:ext cx="3392488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4475"/>
              </a:lnSpc>
            </a:pPr>
            <a:r>
              <a:rPr lang="en-US" sz="2800">
                <a:solidFill>
                  <a:srgbClr val="1A1B18"/>
                </a:solidFill>
                <a:latin typeface="Overpass Light"/>
              </a:rPr>
              <a:t>Baseia-se na determinação da afinidade das imunoglobulinas IgG produzidas pelas células B para se ligarem aos antígenos do parasita</a:t>
            </a:r>
          </a:p>
        </p:txBody>
      </p:sp>
      <p:sp>
        <p:nvSpPr>
          <p:cNvPr id="31750" name="Freeform 6"/>
          <p:cNvSpPr>
            <a:spLocks/>
          </p:cNvSpPr>
          <p:nvPr/>
        </p:nvSpPr>
        <p:spPr bwMode="auto">
          <a:xfrm>
            <a:off x="5608638" y="3629025"/>
            <a:ext cx="420687" cy="382588"/>
          </a:xfrm>
          <a:custGeom>
            <a:avLst/>
            <a:gdLst>
              <a:gd name="T0" fmla="*/ 0 w 420642"/>
              <a:gd name="T1" fmla="*/ 0 h 382784"/>
              <a:gd name="T2" fmla="*/ 420688 w 420642"/>
              <a:gd name="T3" fmla="*/ 0 h 382784"/>
              <a:gd name="T4" fmla="*/ 420688 w 420642"/>
              <a:gd name="T5" fmla="*/ 382588 h 382784"/>
              <a:gd name="T6" fmla="*/ 0 w 420642"/>
              <a:gd name="T7" fmla="*/ 382588 h 382784"/>
              <a:gd name="T8" fmla="*/ 0 w 420642"/>
              <a:gd name="T9" fmla="*/ 0 h 3827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0642"/>
              <a:gd name="T16" fmla="*/ 0 h 382784"/>
              <a:gd name="T17" fmla="*/ 420642 w 420642"/>
              <a:gd name="T18" fmla="*/ 382784 h 3827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0642" h="382784">
                <a:moveTo>
                  <a:pt x="0" y="0"/>
                </a:moveTo>
                <a:lnTo>
                  <a:pt x="420643" y="0"/>
                </a:lnTo>
                <a:lnTo>
                  <a:pt x="420643" y="382784"/>
                </a:lnTo>
                <a:lnTo>
                  <a:pt x="0" y="38278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1751" name="TextBox 7"/>
          <p:cNvSpPr txBox="1">
            <a:spLocks noChangeArrowheads="1"/>
          </p:cNvSpPr>
          <p:nvPr/>
        </p:nvSpPr>
        <p:spPr bwMode="auto">
          <a:xfrm>
            <a:off x="6238875" y="3668713"/>
            <a:ext cx="40259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4475"/>
              </a:lnSpc>
            </a:pPr>
            <a:r>
              <a:rPr lang="en-US" sz="2800">
                <a:solidFill>
                  <a:srgbClr val="FF33CC"/>
                </a:solidFill>
                <a:latin typeface="Overpass Light"/>
              </a:rPr>
              <a:t>Identifica anticorpos de baixa avidez (produzidos em uma infecção recente)</a:t>
            </a:r>
            <a:r>
              <a:rPr lang="en-US" sz="2800">
                <a:solidFill>
                  <a:srgbClr val="1A1B18"/>
                </a:solidFill>
                <a:latin typeface="Overpass Light"/>
              </a:rPr>
              <a:t> e </a:t>
            </a:r>
            <a:r>
              <a:rPr lang="en-US" sz="2800">
                <a:solidFill>
                  <a:schemeClr val="hlink"/>
                </a:solidFill>
                <a:latin typeface="Overpass Light"/>
              </a:rPr>
              <a:t>anticorpos de alta avidez (relacionados a um estado crônico).</a:t>
            </a:r>
            <a:r>
              <a:rPr lang="en-US" sz="2800">
                <a:solidFill>
                  <a:srgbClr val="1A1B18"/>
                </a:solidFill>
                <a:latin typeface="Overpass Light"/>
              </a:rPr>
              <a:t> </a:t>
            </a:r>
          </a:p>
        </p:txBody>
      </p:sp>
      <p:sp>
        <p:nvSpPr>
          <p:cNvPr id="31752" name="Freeform 8"/>
          <p:cNvSpPr>
            <a:spLocks/>
          </p:cNvSpPr>
          <p:nvPr/>
        </p:nvSpPr>
        <p:spPr bwMode="auto">
          <a:xfrm>
            <a:off x="10823575" y="3629025"/>
            <a:ext cx="420688" cy="382588"/>
          </a:xfrm>
          <a:custGeom>
            <a:avLst/>
            <a:gdLst>
              <a:gd name="T0" fmla="*/ 0 w 420642"/>
              <a:gd name="T1" fmla="*/ 0 h 382784"/>
              <a:gd name="T2" fmla="*/ 420688 w 420642"/>
              <a:gd name="T3" fmla="*/ 0 h 382784"/>
              <a:gd name="T4" fmla="*/ 420688 w 420642"/>
              <a:gd name="T5" fmla="*/ 382588 h 382784"/>
              <a:gd name="T6" fmla="*/ 0 w 420642"/>
              <a:gd name="T7" fmla="*/ 382588 h 382784"/>
              <a:gd name="T8" fmla="*/ 0 w 420642"/>
              <a:gd name="T9" fmla="*/ 0 h 3827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0642"/>
              <a:gd name="T16" fmla="*/ 0 h 382784"/>
              <a:gd name="T17" fmla="*/ 420642 w 420642"/>
              <a:gd name="T18" fmla="*/ 382784 h 3827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0642" h="382784">
                <a:moveTo>
                  <a:pt x="0" y="0"/>
                </a:moveTo>
                <a:lnTo>
                  <a:pt x="420642" y="0"/>
                </a:lnTo>
                <a:lnTo>
                  <a:pt x="420642" y="382784"/>
                </a:lnTo>
                <a:lnTo>
                  <a:pt x="0" y="38278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1753" name="TextBox 9"/>
          <p:cNvSpPr txBox="1">
            <a:spLocks noChangeArrowheads="1"/>
          </p:cNvSpPr>
          <p:nvPr/>
        </p:nvSpPr>
        <p:spPr bwMode="auto">
          <a:xfrm>
            <a:off x="11453813" y="3678238"/>
            <a:ext cx="4830762" cy="604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4325"/>
              </a:lnSpc>
            </a:pPr>
            <a:r>
              <a:rPr lang="en-US" sz="2800">
                <a:solidFill>
                  <a:srgbClr val="1A1B18"/>
                </a:solidFill>
                <a:latin typeface="Overpass Light"/>
              </a:rPr>
              <a:t>Apesar da sensibilidade de 100% (90% de valor preditivo positivo)  e 92,7% de especificidade (100% de valor preditivo negativo), recomenda-se fazer o teste com outros exames para confirmação dos resultados; acompanhados do diagnóstico clínico do paciente.</a:t>
            </a:r>
          </a:p>
        </p:txBody>
      </p:sp>
      <p:grpSp>
        <p:nvGrpSpPr>
          <p:cNvPr id="31754" name="Group 10"/>
          <p:cNvGrpSpPr>
            <a:grpSpLocks/>
          </p:cNvGrpSpPr>
          <p:nvPr/>
        </p:nvGrpSpPr>
        <p:grpSpPr bwMode="auto">
          <a:xfrm rot="5400000">
            <a:off x="16672719" y="8671719"/>
            <a:ext cx="955675" cy="217487"/>
            <a:chOff x="0" y="0"/>
            <a:chExt cx="1273980" cy="290918"/>
          </a:xfrm>
        </p:grpSpPr>
        <p:grpSp>
          <p:nvGrpSpPr>
            <p:cNvPr id="31755" name="Group 11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31760" name="Freeform 12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31756" name="Group 13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31759" name="Freeform 14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31757" name="Group 15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31758" name="Freeform 16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2771" name="TextBox 3"/>
          <p:cNvSpPr txBox="1">
            <a:spLocks noChangeArrowheads="1"/>
          </p:cNvSpPr>
          <p:nvPr/>
        </p:nvSpPr>
        <p:spPr bwMode="auto">
          <a:xfrm>
            <a:off x="1550988" y="3467100"/>
            <a:ext cx="14679612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Mistura organismos vivos com os soros a serem avaliados. O azul de metileno irá corar os parasitas se o soro teste contiver anticorpos contra </a:t>
            </a:r>
            <a:r>
              <a:rPr lang="en-US" sz="3300" i="1">
                <a:solidFill>
                  <a:srgbClr val="1A1B18"/>
                </a:solidFill>
                <a:latin typeface="Overpass Light"/>
              </a:rPr>
              <a:t>T. gondii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que ativam o complemento.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 b="1">
                <a:solidFill>
                  <a:srgbClr val="1A1B18"/>
                </a:solidFill>
                <a:latin typeface="Overpass Light"/>
              </a:rPr>
              <a:t>Alto risco biológico envolvido na realização deste teste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, uma vez que são manuseados parasitas vivos, limitando a sua aplicação apenas a laboratórios de referência.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2774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2773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Teste de corante Sabin-Feldman</a:t>
            </a:r>
          </a:p>
          <a:p>
            <a:pPr>
              <a:lnSpc>
                <a:spcPts val="5238"/>
              </a:lnSpc>
            </a:pPr>
            <a:endParaRPr lang="en-US" sz="4000">
              <a:solidFill>
                <a:schemeClr val="hlink"/>
              </a:solidFill>
              <a:latin typeface="Overpass Light Bold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16541750" y="1028700"/>
            <a:ext cx="908050" cy="908050"/>
            <a:chOff x="0" y="0"/>
            <a:chExt cx="6350000" cy="6350000"/>
          </a:xfrm>
        </p:grpSpPr>
        <p:sp>
          <p:nvSpPr>
            <p:cNvPr id="33805" name="Freeform 3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3795" name="TextBox 4"/>
          <p:cNvSpPr txBox="1">
            <a:spLocks noChangeArrowheads="1"/>
          </p:cNvSpPr>
          <p:nvPr/>
        </p:nvSpPr>
        <p:spPr bwMode="auto">
          <a:xfrm>
            <a:off x="4419600" y="3314700"/>
            <a:ext cx="7799388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8963"/>
              </a:lnSpc>
            </a:pPr>
            <a:r>
              <a:rPr lang="en-US" sz="7700">
                <a:solidFill>
                  <a:srgbClr val="FF33CC"/>
                </a:solidFill>
                <a:latin typeface="Algerian" pitchFamily="82" charset="0"/>
              </a:rPr>
              <a:t>NOVAS ABORDAGENS E INSIGHTS</a:t>
            </a:r>
          </a:p>
        </p:txBody>
      </p:sp>
      <p:sp>
        <p:nvSpPr>
          <p:cNvPr id="33796" name="AutoShape 5"/>
          <p:cNvSpPr>
            <a:spLocks noChangeArrowheads="1"/>
          </p:cNvSpPr>
          <p:nvPr/>
        </p:nvSpPr>
        <p:spPr bwMode="auto">
          <a:xfrm>
            <a:off x="4468813" y="6815138"/>
            <a:ext cx="7799387" cy="26987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 rot="10800000">
            <a:off x="15836900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33798" name="Group 7"/>
          <p:cNvGrpSpPr>
            <a:grpSpLocks/>
          </p:cNvGrpSpPr>
          <p:nvPr/>
        </p:nvGrpSpPr>
        <p:grpSpPr bwMode="auto">
          <a:xfrm rot="5400000">
            <a:off x="16517938" y="8670925"/>
            <a:ext cx="955675" cy="219075"/>
            <a:chOff x="0" y="0"/>
            <a:chExt cx="1273980" cy="290918"/>
          </a:xfrm>
        </p:grpSpPr>
        <p:grpSp>
          <p:nvGrpSpPr>
            <p:cNvPr id="33799" name="Group 8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33804" name="Freeform 9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33800" name="Group 10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33803" name="Freeform 11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33801" name="Group 12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33802" name="Freeform 13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1550988" y="2552700"/>
            <a:ext cx="152146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Facilitar os procedimentos de padronização e melhorar a sensibilidade e especificidade dos métodos sorológicos.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Antígenos que foram estudados e propostos para diagnóstico devido às suas propriedades altamente imunogênicas ou à sua abundância na superfície do patógeno.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Alguns autores sugeriram o uso de antígenos de um estágio específico do parasita. Dependendo da fase da infecção, os anticorpos no soro do hospedeiro terão como alvo o </a:t>
            </a:r>
            <a:r>
              <a:rPr lang="en-US" sz="3300">
                <a:solidFill>
                  <a:srgbClr val="FF3300"/>
                </a:solidFill>
                <a:latin typeface="Overpass Light"/>
              </a:rPr>
              <a:t>taquizoíto (estado agudo), o bradizoíto (estado crônico) ou ambos.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FF3300"/>
              </a:solidFill>
              <a:latin typeface="Overpass Light"/>
            </a:endParaRPr>
          </a:p>
        </p:txBody>
      </p:sp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4822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4821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Proteínas Recombinantes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1550988" y="2552700"/>
            <a:ext cx="152146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SAG1 é uma proteína bem documentada, caracteristicamente expressa no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estágio taquizoíta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, por isso tem sido utilizado como marcador da fase aguda do paciente e descarta infecção não recente.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Por outro lado, os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bradizoíto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s expressam especificamente BAG1, o que significa que esse antígeno pode ser utilizado como marcador diagnóstico específico do estágio crônico em um teste clínico.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O uso de misturas e proteínas multiepítopas também pode melhorar o desempenho, superando problemas de padronização e aumentando a especificidade e sensibilidade do teste.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5844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5846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5845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Proteínas Recombinantes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1522413" y="2103438"/>
            <a:ext cx="16073437" cy="710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Os pesquisadores usam múltiplas técnicas, como a combinação IgM ISAGA e IgA ELISA, para aumentar a especificidade e a sensibilidade para 73 e 98%, respectivamente.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Essas abordagens podem impactar significativamente o custo de aquisição e a configuração trabalhosa do teste, sem mencionar a variedade de cepas nativas, que podem alterar a confiabilidade do teste.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 implementação de um diagnóstico confiável de TC deve considerar também o custo e a especificidade das cepas na região.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Algumas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desvantagens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que devem ser consideradas neste tipo de método são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problemas de interpretação, recorrência de resultados falso-positivos e padronização.</a:t>
            </a:r>
          </a:p>
          <a:p>
            <a:pPr algn="just">
              <a:lnSpc>
                <a:spcPts val="4663"/>
              </a:lnSpc>
            </a:pPr>
            <a:endParaRPr lang="en-US" sz="3300" b="1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6868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6870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6869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Diagnósticos sorológicos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1550988" y="2857500"/>
            <a:ext cx="15214600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É um teste de fluxo lateral baseado na formação de um complexo antígeno-anticorpo, neste caso, para detectar anticorpos contra </a:t>
            </a:r>
            <a:r>
              <a:rPr lang="en-US" sz="3300" i="1">
                <a:solidFill>
                  <a:srgbClr val="1A1B18"/>
                </a:solidFill>
                <a:latin typeface="Overpass Light"/>
              </a:rPr>
              <a:t>T. gondii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. 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Utiliza-se uma membrana de nitrocelulose como suporte sólido na qual o antígeno do parasita é imobilizado.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 b="1">
                <a:solidFill>
                  <a:srgbClr val="1A1B18"/>
                </a:solidFill>
                <a:latin typeface="Overpass Light"/>
              </a:rPr>
              <a:t>Teste fácil, rápido e conveniente de executar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e pode superar as limitações de outros métodos de diagnóstico, pois não necessita de equipamento especial ou pessoal altamente treinado, e uma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vantagem é a velocidade do teste.</a:t>
            </a:r>
          </a:p>
          <a:p>
            <a:pPr algn="just">
              <a:lnSpc>
                <a:spcPts val="4663"/>
              </a:lnSpc>
            </a:pPr>
            <a:endParaRPr lang="en-US" sz="3300" b="1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7894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7893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Imunocromatografia (TIC)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8915" name="TextBox 3"/>
          <p:cNvSpPr txBox="1">
            <a:spLocks noChangeArrowheads="1"/>
          </p:cNvSpPr>
          <p:nvPr/>
        </p:nvSpPr>
        <p:spPr bwMode="auto">
          <a:xfrm>
            <a:off x="1522413" y="3086100"/>
            <a:ext cx="15243175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São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testes realizados no local de atendimento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 </a:t>
            </a:r>
            <a:r>
              <a:rPr lang="en-US" sz="3300" b="1">
                <a:solidFill>
                  <a:srgbClr val="1A1B18"/>
                </a:solidFill>
                <a:latin typeface="Overpass Light"/>
              </a:rPr>
              <a:t>do paciente</a:t>
            </a:r>
            <a:r>
              <a:rPr lang="en-US" sz="3300">
                <a:solidFill>
                  <a:srgbClr val="1A1B18"/>
                </a:solidFill>
                <a:latin typeface="Overpass Light"/>
              </a:rPr>
              <a:t>; fáceis de executar, não possuem requisitos laboratoriais complexos, são fáceis de interpretar e fornecem resultados rápidos.</a:t>
            </a:r>
          </a:p>
          <a:p>
            <a:pPr marL="719138" lvl="1" indent="-358775" algn="just">
              <a:lnSpc>
                <a:spcPts val="4663"/>
              </a:lnSpc>
              <a:buFont typeface="Arial" charset="0"/>
              <a:buChar char="•"/>
            </a:pPr>
            <a:r>
              <a:rPr lang="en-US" sz="3300">
                <a:solidFill>
                  <a:srgbClr val="1A1B18"/>
                </a:solidFill>
                <a:latin typeface="Overpass Light"/>
              </a:rPr>
              <a:t>Favorecem o tratamento imediato e a redução de custos, uma vez que requer menos equipamentos laboratoriais e menos pessoal altamente treinado.</a:t>
            </a: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"/>
            </a:endParaRPr>
          </a:p>
          <a:p>
            <a:pPr algn="just">
              <a:lnSpc>
                <a:spcPts val="4663"/>
              </a:lnSpc>
            </a:pPr>
            <a:endParaRPr lang="en-US" sz="3300">
              <a:solidFill>
                <a:srgbClr val="1A1B18"/>
              </a:solidFill>
              <a:latin typeface="Overpass Light"/>
            </a:endParaRPr>
          </a:p>
        </p:txBody>
      </p:sp>
      <p:grpSp>
        <p:nvGrpSpPr>
          <p:cNvPr id="38916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8918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8917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Testes Point of Care (POC)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1522413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550988" y="2247900"/>
            <a:ext cx="15214600" cy="6513513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just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  <a:defRPr/>
            </a:pPr>
            <a:endParaRPr dirty="0">
              <a:latin typeface="+mn-lt"/>
              <a:cs typeface="+mn-cs"/>
            </a:endParaRPr>
          </a:p>
          <a:p>
            <a:pPr marL="719847" lvl="1" indent="-359924" algn="just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As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limitações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são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elevados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custos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relacionados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com 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concepção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desenvolvimento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novos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métodos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diagnóstico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.</a:t>
            </a:r>
          </a:p>
          <a:p>
            <a:pPr marL="719847" lvl="1" indent="-359924" algn="just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falta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meios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financeiros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necessários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para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cumprir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padrões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alta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qualidade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reduz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o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número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laboratórios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que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produzem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novos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métodos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. Por outro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lado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, 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falta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regulamentações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rígidas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em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alguns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países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leva à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aprovação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métodos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diagnósticos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com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evidências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insuficientes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para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garantir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a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eficiência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do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produto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, e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sua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liberação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no mercado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pode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representar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um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risco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 para o </a:t>
            </a:r>
            <a:r>
              <a:rPr lang="en-US" sz="3334" dirty="0" err="1">
                <a:solidFill>
                  <a:srgbClr val="1A1B18"/>
                </a:solidFill>
                <a:latin typeface="Overpass Light"/>
                <a:cs typeface="+mn-cs"/>
              </a:rPr>
              <a:t>paciente</a:t>
            </a:r>
            <a:r>
              <a:rPr lang="en-US" sz="3334" dirty="0">
                <a:solidFill>
                  <a:srgbClr val="1A1B18"/>
                </a:solidFill>
                <a:latin typeface="Overpass Light"/>
                <a:cs typeface="+mn-cs"/>
              </a:rPr>
              <a:t>.</a:t>
            </a:r>
          </a:p>
          <a:p>
            <a:pPr algn="just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334" dirty="0">
              <a:solidFill>
                <a:srgbClr val="1A1B18"/>
              </a:solidFill>
              <a:latin typeface="Overpass Light"/>
              <a:cs typeface="+mn-cs"/>
            </a:endParaRPr>
          </a:p>
          <a:p>
            <a:pPr algn="just" fontAlgn="auto">
              <a:lnSpc>
                <a:spcPts val="466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334" dirty="0">
              <a:solidFill>
                <a:srgbClr val="1A1B18"/>
              </a:solidFill>
              <a:latin typeface="Overpass Light"/>
              <a:cs typeface="+mn-cs"/>
            </a:endParaRPr>
          </a:p>
        </p:txBody>
      </p:sp>
      <p:grpSp>
        <p:nvGrpSpPr>
          <p:cNvPr id="39940" name="Group 4"/>
          <p:cNvGrpSpPr>
            <a:grpSpLocks/>
          </p:cNvGrpSpPr>
          <p:nvPr/>
        </p:nvGrpSpPr>
        <p:grpSpPr bwMode="auto">
          <a:xfrm>
            <a:off x="1841500" y="706438"/>
            <a:ext cx="644525" cy="644525"/>
            <a:chOff x="0" y="0"/>
            <a:chExt cx="6350000" cy="6350000"/>
          </a:xfrm>
        </p:grpSpPr>
        <p:sp>
          <p:nvSpPr>
            <p:cNvPr id="39942" name="Freeform 5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9941" name="TextBox 6"/>
          <p:cNvSpPr txBox="1">
            <a:spLocks noChangeArrowheads="1"/>
          </p:cNvSpPr>
          <p:nvPr/>
        </p:nvSpPr>
        <p:spPr bwMode="auto">
          <a:xfrm>
            <a:off x="2771775" y="585788"/>
            <a:ext cx="971232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5238"/>
              </a:lnSpc>
            </a:pPr>
            <a:r>
              <a:rPr lang="en-US" sz="4000">
                <a:solidFill>
                  <a:schemeClr val="hlink"/>
                </a:solidFill>
                <a:latin typeface="Overpass Light Bold"/>
              </a:rPr>
              <a:t>Testes Point of Care (POC)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16924338" y="8613775"/>
            <a:ext cx="646112" cy="644525"/>
            <a:chOff x="0" y="0"/>
            <a:chExt cx="6350000" cy="6350000"/>
          </a:xfrm>
        </p:grpSpPr>
        <p:sp>
          <p:nvSpPr>
            <p:cNvPr id="40966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0964" name="TextBox 5"/>
          <p:cNvSpPr txBox="1">
            <a:spLocks noChangeArrowheads="1"/>
          </p:cNvSpPr>
          <p:nvPr/>
        </p:nvSpPr>
        <p:spPr bwMode="auto">
          <a:xfrm>
            <a:off x="2771775" y="538163"/>
            <a:ext cx="9712325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chemeClr val="hlink"/>
                </a:solidFill>
                <a:latin typeface="Overpass Light Bold"/>
              </a:rPr>
              <a:t>CONCLUSÃO</a:t>
            </a:r>
          </a:p>
        </p:txBody>
      </p:sp>
      <p:sp>
        <p:nvSpPr>
          <p:cNvPr id="40965" name="TextBox 6"/>
          <p:cNvSpPr txBox="1">
            <a:spLocks noChangeArrowheads="1"/>
          </p:cNvSpPr>
          <p:nvPr/>
        </p:nvSpPr>
        <p:spPr bwMode="auto">
          <a:xfrm>
            <a:off x="669925" y="2955925"/>
            <a:ext cx="15911513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711200" lvl="1" indent="-355600" algn="just">
              <a:lnSpc>
                <a:spcPts val="4288"/>
              </a:lnSpc>
              <a:buFont typeface="Arial" charset="0"/>
              <a:buChar char="•"/>
            </a:pPr>
            <a:r>
              <a:rPr lang="en-US" sz="3200">
                <a:solidFill>
                  <a:srgbClr val="1A1B18"/>
                </a:solidFill>
                <a:latin typeface="Overpass Light Bold"/>
              </a:rPr>
              <a:t>Embora os métodos de diagnóstico já estabelecidos para diagnóstico da TC possam ser suficientes em algumas regiões, ainda existe uma procura persistente para desenvolver testes com maior rendimento, custos e redução de tempo nos países em desenvolvimento, onde a prevalência é elevada.</a:t>
            </a:r>
          </a:p>
          <a:p>
            <a:pPr marL="711200" lvl="1" indent="-355600" algn="just">
              <a:lnSpc>
                <a:spcPts val="4288"/>
              </a:lnSpc>
              <a:buFont typeface="Arial" charset="0"/>
              <a:buChar char="•"/>
            </a:pPr>
            <a:r>
              <a:rPr lang="en-US" sz="3200">
                <a:solidFill>
                  <a:srgbClr val="1A1B18"/>
                </a:solidFill>
                <a:latin typeface="Overpass Light Bold"/>
              </a:rPr>
              <a:t>Novas abordagens para diagnóstico do estágio específico da toxoplasmose, como as TIC (imunocromatografia), e o uso de proteínas recombinantes específicas, têm grande potencial de implementação, pois sua relativa simplicidade de execução pode ser facilmente implementada em quase qualquer contexto socioeconômico.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16924338" y="8613775"/>
            <a:ext cx="646112" cy="644525"/>
            <a:chOff x="0" y="0"/>
            <a:chExt cx="6350000" cy="6350000"/>
          </a:xfrm>
        </p:grpSpPr>
        <p:sp>
          <p:nvSpPr>
            <p:cNvPr id="41990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1988" name="TextBox 5"/>
          <p:cNvSpPr txBox="1">
            <a:spLocks noChangeArrowheads="1"/>
          </p:cNvSpPr>
          <p:nvPr/>
        </p:nvSpPr>
        <p:spPr bwMode="auto">
          <a:xfrm>
            <a:off x="2771775" y="538163"/>
            <a:ext cx="9712325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chemeClr val="hlink"/>
                </a:solidFill>
                <a:latin typeface="Overpass Light Bold"/>
              </a:rPr>
              <a:t>CONCLUSÃO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90600" y="4059238"/>
            <a:ext cx="15454313" cy="21780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356234" lvl="1" algn="just" fontAlgn="auto">
              <a:lnSpc>
                <a:spcPts val="428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A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implementação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de um novo teste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diagnóstico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deve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considerar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não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apenas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a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especificidade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e a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sensibilidade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, mas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também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o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contexto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da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localização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geográfica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onde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o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diagnóstico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é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mais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necessário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e as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cepas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do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parasita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 </a:t>
            </a:r>
            <a:r>
              <a:rPr lang="en-US" sz="3299" spc="-49" dirty="0" err="1">
                <a:solidFill>
                  <a:srgbClr val="1A1B18"/>
                </a:solidFill>
                <a:latin typeface="Overpass Light Bold"/>
                <a:cs typeface="+mn-cs"/>
              </a:rPr>
              <a:t>circulante</a:t>
            </a:r>
            <a:r>
              <a:rPr lang="en-US" sz="3299" spc="-49" dirty="0">
                <a:solidFill>
                  <a:srgbClr val="1A1B18"/>
                </a:solidFill>
                <a:latin typeface="Overpass Light Bold"/>
                <a:cs typeface="+mn-cs"/>
              </a:rPr>
              <a:t>.</a:t>
            </a:r>
          </a:p>
          <a:p>
            <a:pPr algn="just" fontAlgn="auto">
              <a:lnSpc>
                <a:spcPts val="4289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299" spc="-49" dirty="0">
              <a:solidFill>
                <a:srgbClr val="1A1B18"/>
              </a:solidFill>
              <a:latin typeface="Overpass Light Bold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3011" name="Group 3"/>
          <p:cNvGrpSpPr>
            <a:grpSpLocks/>
          </p:cNvGrpSpPr>
          <p:nvPr/>
        </p:nvGrpSpPr>
        <p:grpSpPr bwMode="auto">
          <a:xfrm>
            <a:off x="16937038" y="396875"/>
            <a:ext cx="644525" cy="646113"/>
            <a:chOff x="0" y="0"/>
            <a:chExt cx="6350000" cy="6350000"/>
          </a:xfrm>
        </p:grpSpPr>
        <p:sp>
          <p:nvSpPr>
            <p:cNvPr id="43016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3012" name="Freeform 5"/>
          <p:cNvSpPr>
            <a:spLocks/>
          </p:cNvSpPr>
          <p:nvPr/>
        </p:nvSpPr>
        <p:spPr bwMode="auto">
          <a:xfrm>
            <a:off x="409575" y="1917700"/>
            <a:ext cx="8464550" cy="8027988"/>
          </a:xfrm>
          <a:custGeom>
            <a:avLst/>
            <a:gdLst>
              <a:gd name="T0" fmla="*/ 0 w 8463955"/>
              <a:gd name="T1" fmla="*/ 0 h 8028230"/>
              <a:gd name="T2" fmla="*/ 8464550 w 8463955"/>
              <a:gd name="T3" fmla="*/ 0 h 8028230"/>
              <a:gd name="T4" fmla="*/ 8464550 w 8463955"/>
              <a:gd name="T5" fmla="*/ 8027988 h 8028230"/>
              <a:gd name="T6" fmla="*/ 0 w 8463955"/>
              <a:gd name="T7" fmla="*/ 8027988 h 8028230"/>
              <a:gd name="T8" fmla="*/ 0 w 8463955"/>
              <a:gd name="T9" fmla="*/ 0 h 80282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8028230"/>
              <a:gd name="T17" fmla="*/ 8463955 w 8463955"/>
              <a:gd name="T18" fmla="*/ 8028230 h 802823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8028230">
                <a:moveTo>
                  <a:pt x="0" y="0"/>
                </a:moveTo>
                <a:lnTo>
                  <a:pt x="8463955" y="0"/>
                </a:lnTo>
                <a:lnTo>
                  <a:pt x="8463955" y="8028231"/>
                </a:lnTo>
                <a:lnTo>
                  <a:pt x="0" y="802823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3013" name="Freeform 6"/>
          <p:cNvSpPr>
            <a:spLocks/>
          </p:cNvSpPr>
          <p:nvPr/>
        </p:nvSpPr>
        <p:spPr bwMode="auto">
          <a:xfrm>
            <a:off x="9118600" y="1917700"/>
            <a:ext cx="8462963" cy="1135063"/>
          </a:xfrm>
          <a:custGeom>
            <a:avLst/>
            <a:gdLst>
              <a:gd name="T0" fmla="*/ 0 w 8463955"/>
              <a:gd name="T1" fmla="*/ 0 h 1135140"/>
              <a:gd name="T2" fmla="*/ 8462963 w 8463955"/>
              <a:gd name="T3" fmla="*/ 0 h 1135140"/>
              <a:gd name="T4" fmla="*/ 8462963 w 8463955"/>
              <a:gd name="T5" fmla="*/ 1135063 h 1135140"/>
              <a:gd name="T6" fmla="*/ 0 w 8463955"/>
              <a:gd name="T7" fmla="*/ 1135063 h 1135140"/>
              <a:gd name="T8" fmla="*/ 0 w 8463955"/>
              <a:gd name="T9" fmla="*/ 0 h 11351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1135140"/>
              <a:gd name="T17" fmla="*/ 8463955 w 8463955"/>
              <a:gd name="T18" fmla="*/ 1135140 h 11351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1135140">
                <a:moveTo>
                  <a:pt x="0" y="0"/>
                </a:moveTo>
                <a:lnTo>
                  <a:pt x="8463955" y="0"/>
                </a:lnTo>
                <a:lnTo>
                  <a:pt x="8463955" y="1135140"/>
                </a:lnTo>
                <a:lnTo>
                  <a:pt x="0" y="113514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3014" name="Freeform 7"/>
          <p:cNvSpPr>
            <a:spLocks/>
          </p:cNvSpPr>
          <p:nvPr/>
        </p:nvSpPr>
        <p:spPr bwMode="auto">
          <a:xfrm>
            <a:off x="9144000" y="3052763"/>
            <a:ext cx="8464550" cy="6740525"/>
          </a:xfrm>
          <a:custGeom>
            <a:avLst/>
            <a:gdLst>
              <a:gd name="T0" fmla="*/ 0 w 8463955"/>
              <a:gd name="T1" fmla="*/ 0 h 6739816"/>
              <a:gd name="T2" fmla="*/ 8464550 w 8463955"/>
              <a:gd name="T3" fmla="*/ 0 h 6739816"/>
              <a:gd name="T4" fmla="*/ 8464550 w 8463955"/>
              <a:gd name="T5" fmla="*/ 6740525 h 6739816"/>
              <a:gd name="T6" fmla="*/ 0 w 8463955"/>
              <a:gd name="T7" fmla="*/ 6740525 h 6739816"/>
              <a:gd name="T8" fmla="*/ 0 w 8463955"/>
              <a:gd name="T9" fmla="*/ 0 h 67398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6739816"/>
              <a:gd name="T17" fmla="*/ 8463955 w 8463955"/>
              <a:gd name="T18" fmla="*/ 6739816 h 67398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6739816">
                <a:moveTo>
                  <a:pt x="0" y="0"/>
                </a:moveTo>
                <a:lnTo>
                  <a:pt x="8463955" y="0"/>
                </a:lnTo>
                <a:lnTo>
                  <a:pt x="8463955" y="6739816"/>
                </a:lnTo>
                <a:lnTo>
                  <a:pt x="0" y="673981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3015" name="TextBox 8"/>
          <p:cNvSpPr txBox="1">
            <a:spLocks noChangeArrowheads="1"/>
          </p:cNvSpPr>
          <p:nvPr/>
        </p:nvSpPr>
        <p:spPr bwMode="auto">
          <a:xfrm>
            <a:off x="2771775" y="538163"/>
            <a:ext cx="97123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rgbClr val="1A1B18"/>
                </a:solidFill>
                <a:latin typeface="Open Sans Italics"/>
              </a:rPr>
              <a:t>REFERÊNCIAS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16937038" y="396875"/>
            <a:ext cx="644525" cy="646113"/>
            <a:chOff x="0" y="0"/>
            <a:chExt cx="6350000" cy="6350000"/>
          </a:xfrm>
        </p:grpSpPr>
        <p:sp>
          <p:nvSpPr>
            <p:cNvPr id="44041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4036" name="Freeform 5"/>
          <p:cNvSpPr>
            <a:spLocks/>
          </p:cNvSpPr>
          <p:nvPr/>
        </p:nvSpPr>
        <p:spPr bwMode="auto">
          <a:xfrm>
            <a:off x="679450" y="1946275"/>
            <a:ext cx="8464550" cy="6394450"/>
          </a:xfrm>
          <a:custGeom>
            <a:avLst/>
            <a:gdLst>
              <a:gd name="T0" fmla="*/ 0 w 8463955"/>
              <a:gd name="T1" fmla="*/ 0 h 6395236"/>
              <a:gd name="T2" fmla="*/ 8464550 w 8463955"/>
              <a:gd name="T3" fmla="*/ 0 h 6395236"/>
              <a:gd name="T4" fmla="*/ 8464550 w 8463955"/>
              <a:gd name="T5" fmla="*/ 6394450 h 6395236"/>
              <a:gd name="T6" fmla="*/ 0 w 8463955"/>
              <a:gd name="T7" fmla="*/ 6394450 h 6395236"/>
              <a:gd name="T8" fmla="*/ 0 w 8463955"/>
              <a:gd name="T9" fmla="*/ 0 h 63952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6395236"/>
              <a:gd name="T17" fmla="*/ 8463955 w 8463955"/>
              <a:gd name="T18" fmla="*/ 6395236 h 63952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6395236">
                <a:moveTo>
                  <a:pt x="0" y="0"/>
                </a:moveTo>
                <a:lnTo>
                  <a:pt x="8463955" y="0"/>
                </a:lnTo>
                <a:lnTo>
                  <a:pt x="8463955" y="6395236"/>
                </a:lnTo>
                <a:lnTo>
                  <a:pt x="0" y="639523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4037" name="Freeform 6"/>
          <p:cNvSpPr>
            <a:spLocks/>
          </p:cNvSpPr>
          <p:nvPr/>
        </p:nvSpPr>
        <p:spPr bwMode="auto">
          <a:xfrm>
            <a:off x="679450" y="8326438"/>
            <a:ext cx="8464550" cy="1863725"/>
          </a:xfrm>
          <a:custGeom>
            <a:avLst/>
            <a:gdLst>
              <a:gd name="T0" fmla="*/ 0 w 8463955"/>
              <a:gd name="T1" fmla="*/ 0 h 1864750"/>
              <a:gd name="T2" fmla="*/ 8464550 w 8463955"/>
              <a:gd name="T3" fmla="*/ 0 h 1864750"/>
              <a:gd name="T4" fmla="*/ 8464550 w 8463955"/>
              <a:gd name="T5" fmla="*/ 1863725 h 1864750"/>
              <a:gd name="T6" fmla="*/ 0 w 8463955"/>
              <a:gd name="T7" fmla="*/ 1863725 h 1864750"/>
              <a:gd name="T8" fmla="*/ 0 w 8463955"/>
              <a:gd name="T9" fmla="*/ 0 h 18647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1864750"/>
              <a:gd name="T17" fmla="*/ 8463955 w 8463955"/>
              <a:gd name="T18" fmla="*/ 1864750 h 18647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1864750">
                <a:moveTo>
                  <a:pt x="0" y="0"/>
                </a:moveTo>
                <a:lnTo>
                  <a:pt x="8463955" y="0"/>
                </a:lnTo>
                <a:lnTo>
                  <a:pt x="8463955" y="1864750"/>
                </a:lnTo>
                <a:lnTo>
                  <a:pt x="0" y="186475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4038" name="Freeform 7"/>
          <p:cNvSpPr>
            <a:spLocks/>
          </p:cNvSpPr>
          <p:nvPr/>
        </p:nvSpPr>
        <p:spPr bwMode="auto">
          <a:xfrm>
            <a:off x="9144000" y="1946275"/>
            <a:ext cx="8464550" cy="7151688"/>
          </a:xfrm>
          <a:custGeom>
            <a:avLst/>
            <a:gdLst>
              <a:gd name="T0" fmla="*/ 0 w 8463955"/>
              <a:gd name="T1" fmla="*/ 0 h 7151542"/>
              <a:gd name="T2" fmla="*/ 8464550 w 8463955"/>
              <a:gd name="T3" fmla="*/ 0 h 7151542"/>
              <a:gd name="T4" fmla="*/ 8464550 w 8463955"/>
              <a:gd name="T5" fmla="*/ 7151688 h 7151542"/>
              <a:gd name="T6" fmla="*/ 0 w 8463955"/>
              <a:gd name="T7" fmla="*/ 7151688 h 7151542"/>
              <a:gd name="T8" fmla="*/ 0 w 8463955"/>
              <a:gd name="T9" fmla="*/ 0 h 71515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7151542"/>
              <a:gd name="T17" fmla="*/ 8463955 w 8463955"/>
              <a:gd name="T18" fmla="*/ 7151542 h 71515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7151542">
                <a:moveTo>
                  <a:pt x="0" y="0"/>
                </a:moveTo>
                <a:lnTo>
                  <a:pt x="8463955" y="0"/>
                </a:lnTo>
                <a:lnTo>
                  <a:pt x="8463955" y="7151542"/>
                </a:lnTo>
                <a:lnTo>
                  <a:pt x="0" y="71515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4039" name="Freeform 8"/>
          <p:cNvSpPr>
            <a:spLocks/>
          </p:cNvSpPr>
          <p:nvPr/>
        </p:nvSpPr>
        <p:spPr bwMode="auto">
          <a:xfrm>
            <a:off x="9144000" y="9190038"/>
            <a:ext cx="8437563" cy="763587"/>
          </a:xfrm>
          <a:custGeom>
            <a:avLst/>
            <a:gdLst>
              <a:gd name="T0" fmla="*/ 0 w 8437911"/>
              <a:gd name="T1" fmla="*/ 0 h 763003"/>
              <a:gd name="T2" fmla="*/ 8437563 w 8437911"/>
              <a:gd name="T3" fmla="*/ 0 h 763003"/>
              <a:gd name="T4" fmla="*/ 8437563 w 8437911"/>
              <a:gd name="T5" fmla="*/ 763587 h 763003"/>
              <a:gd name="T6" fmla="*/ 0 w 8437911"/>
              <a:gd name="T7" fmla="*/ 763587 h 763003"/>
              <a:gd name="T8" fmla="*/ 0 w 8437911"/>
              <a:gd name="T9" fmla="*/ 0 h 76300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37911"/>
              <a:gd name="T16" fmla="*/ 0 h 763003"/>
              <a:gd name="T17" fmla="*/ 8437911 w 8437911"/>
              <a:gd name="T18" fmla="*/ 763003 h 76300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37911" h="763003">
                <a:moveTo>
                  <a:pt x="0" y="0"/>
                </a:moveTo>
                <a:lnTo>
                  <a:pt x="8437911" y="0"/>
                </a:lnTo>
                <a:lnTo>
                  <a:pt x="8437911" y="763003"/>
                </a:lnTo>
                <a:lnTo>
                  <a:pt x="0" y="76300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4040" name="TextBox 9"/>
          <p:cNvSpPr txBox="1">
            <a:spLocks noChangeArrowheads="1"/>
          </p:cNvSpPr>
          <p:nvPr/>
        </p:nvSpPr>
        <p:spPr bwMode="auto">
          <a:xfrm>
            <a:off x="2771775" y="538163"/>
            <a:ext cx="97123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rgbClr val="1A1B18"/>
                </a:solidFill>
                <a:latin typeface="Open Sans Italics"/>
              </a:rPr>
              <a:t>REFERÊNCIAS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16937038" y="396875"/>
            <a:ext cx="644525" cy="646113"/>
            <a:chOff x="0" y="0"/>
            <a:chExt cx="6350000" cy="6350000"/>
          </a:xfrm>
        </p:grpSpPr>
        <p:sp>
          <p:nvSpPr>
            <p:cNvPr id="45064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5060" name="Freeform 5"/>
          <p:cNvSpPr>
            <a:spLocks/>
          </p:cNvSpPr>
          <p:nvPr/>
        </p:nvSpPr>
        <p:spPr bwMode="auto">
          <a:xfrm>
            <a:off x="679450" y="1993900"/>
            <a:ext cx="8464550" cy="3149600"/>
          </a:xfrm>
          <a:custGeom>
            <a:avLst/>
            <a:gdLst>
              <a:gd name="T0" fmla="*/ 0 w 8463955"/>
              <a:gd name="T1" fmla="*/ 0 h 3150161"/>
              <a:gd name="T2" fmla="*/ 8464550 w 8463955"/>
              <a:gd name="T3" fmla="*/ 0 h 3150161"/>
              <a:gd name="T4" fmla="*/ 8464550 w 8463955"/>
              <a:gd name="T5" fmla="*/ 3149600 h 3150161"/>
              <a:gd name="T6" fmla="*/ 0 w 8463955"/>
              <a:gd name="T7" fmla="*/ 3149600 h 3150161"/>
              <a:gd name="T8" fmla="*/ 0 w 8463955"/>
              <a:gd name="T9" fmla="*/ 0 h 31501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3150161"/>
              <a:gd name="T17" fmla="*/ 8463955 w 8463955"/>
              <a:gd name="T18" fmla="*/ 3150161 h 31501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3150161">
                <a:moveTo>
                  <a:pt x="0" y="0"/>
                </a:moveTo>
                <a:lnTo>
                  <a:pt x="8463955" y="0"/>
                </a:lnTo>
                <a:lnTo>
                  <a:pt x="8463955" y="3150161"/>
                </a:lnTo>
                <a:lnTo>
                  <a:pt x="0" y="315016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5061" name="Freeform 6"/>
          <p:cNvSpPr>
            <a:spLocks/>
          </p:cNvSpPr>
          <p:nvPr/>
        </p:nvSpPr>
        <p:spPr bwMode="auto">
          <a:xfrm>
            <a:off x="679450" y="5143500"/>
            <a:ext cx="8464550" cy="4406900"/>
          </a:xfrm>
          <a:custGeom>
            <a:avLst/>
            <a:gdLst>
              <a:gd name="T0" fmla="*/ 0 w 8463955"/>
              <a:gd name="T1" fmla="*/ 0 h 4406202"/>
              <a:gd name="T2" fmla="*/ 8464550 w 8463955"/>
              <a:gd name="T3" fmla="*/ 0 h 4406202"/>
              <a:gd name="T4" fmla="*/ 8464550 w 8463955"/>
              <a:gd name="T5" fmla="*/ 4406900 h 4406202"/>
              <a:gd name="T6" fmla="*/ 0 w 8463955"/>
              <a:gd name="T7" fmla="*/ 4406900 h 4406202"/>
              <a:gd name="T8" fmla="*/ 0 w 8463955"/>
              <a:gd name="T9" fmla="*/ 0 h 440620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4406202"/>
              <a:gd name="T17" fmla="*/ 8463955 w 8463955"/>
              <a:gd name="T18" fmla="*/ 4406202 h 440620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4406202">
                <a:moveTo>
                  <a:pt x="0" y="0"/>
                </a:moveTo>
                <a:lnTo>
                  <a:pt x="8463955" y="0"/>
                </a:lnTo>
                <a:lnTo>
                  <a:pt x="8463955" y="4406202"/>
                </a:lnTo>
                <a:lnTo>
                  <a:pt x="0" y="440620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5062" name="Freeform 7"/>
          <p:cNvSpPr>
            <a:spLocks/>
          </p:cNvSpPr>
          <p:nvPr/>
        </p:nvSpPr>
        <p:spPr bwMode="auto">
          <a:xfrm>
            <a:off x="9469438" y="1993900"/>
            <a:ext cx="7789862" cy="8035925"/>
          </a:xfrm>
          <a:custGeom>
            <a:avLst/>
            <a:gdLst>
              <a:gd name="T0" fmla="*/ 0 w 7789340"/>
              <a:gd name="T1" fmla="*/ 0 h 8036294"/>
              <a:gd name="T2" fmla="*/ 7789862 w 7789340"/>
              <a:gd name="T3" fmla="*/ 0 h 8036294"/>
              <a:gd name="T4" fmla="*/ 7789862 w 7789340"/>
              <a:gd name="T5" fmla="*/ 8035925 h 8036294"/>
              <a:gd name="T6" fmla="*/ 0 w 7789340"/>
              <a:gd name="T7" fmla="*/ 8035925 h 8036294"/>
              <a:gd name="T8" fmla="*/ 0 w 7789340"/>
              <a:gd name="T9" fmla="*/ 0 h 80362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789340"/>
              <a:gd name="T16" fmla="*/ 0 h 8036294"/>
              <a:gd name="T17" fmla="*/ 7789340 w 7789340"/>
              <a:gd name="T18" fmla="*/ 8036294 h 80362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789340" h="8036294">
                <a:moveTo>
                  <a:pt x="0" y="0"/>
                </a:moveTo>
                <a:lnTo>
                  <a:pt x="7789340" y="0"/>
                </a:lnTo>
                <a:lnTo>
                  <a:pt x="7789340" y="8036295"/>
                </a:lnTo>
                <a:lnTo>
                  <a:pt x="0" y="803629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5063" name="TextBox 8"/>
          <p:cNvSpPr txBox="1">
            <a:spLocks noChangeArrowheads="1"/>
          </p:cNvSpPr>
          <p:nvPr/>
        </p:nvSpPr>
        <p:spPr bwMode="auto">
          <a:xfrm>
            <a:off x="2771775" y="538163"/>
            <a:ext cx="97123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rgbClr val="1A1B18"/>
                </a:solidFill>
                <a:latin typeface="Open Sans Italics"/>
              </a:rPr>
              <a:t>REFERÊNCIAS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6937038" y="396875"/>
            <a:ext cx="644525" cy="646113"/>
            <a:chOff x="0" y="0"/>
            <a:chExt cx="6350000" cy="6350000"/>
          </a:xfrm>
        </p:grpSpPr>
        <p:sp>
          <p:nvSpPr>
            <p:cNvPr id="46088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6084" name="Freeform 5"/>
          <p:cNvSpPr>
            <a:spLocks/>
          </p:cNvSpPr>
          <p:nvPr/>
        </p:nvSpPr>
        <p:spPr bwMode="auto">
          <a:xfrm>
            <a:off x="679450" y="2095500"/>
            <a:ext cx="8464550" cy="7777163"/>
          </a:xfrm>
          <a:custGeom>
            <a:avLst/>
            <a:gdLst>
              <a:gd name="T0" fmla="*/ 0 w 8463955"/>
              <a:gd name="T1" fmla="*/ 0 h 7777384"/>
              <a:gd name="T2" fmla="*/ 8464550 w 8463955"/>
              <a:gd name="T3" fmla="*/ 0 h 7777384"/>
              <a:gd name="T4" fmla="*/ 8464550 w 8463955"/>
              <a:gd name="T5" fmla="*/ 7777163 h 7777384"/>
              <a:gd name="T6" fmla="*/ 0 w 8463955"/>
              <a:gd name="T7" fmla="*/ 7777163 h 7777384"/>
              <a:gd name="T8" fmla="*/ 0 w 8463955"/>
              <a:gd name="T9" fmla="*/ 0 h 77773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7777384"/>
              <a:gd name="T17" fmla="*/ 8463955 w 8463955"/>
              <a:gd name="T18" fmla="*/ 7777384 h 77773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7777384">
                <a:moveTo>
                  <a:pt x="0" y="0"/>
                </a:moveTo>
                <a:lnTo>
                  <a:pt x="8463955" y="0"/>
                </a:lnTo>
                <a:lnTo>
                  <a:pt x="8463955" y="7777385"/>
                </a:lnTo>
                <a:lnTo>
                  <a:pt x="0" y="777738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6085" name="Freeform 6"/>
          <p:cNvSpPr>
            <a:spLocks/>
          </p:cNvSpPr>
          <p:nvPr/>
        </p:nvSpPr>
        <p:spPr bwMode="auto">
          <a:xfrm>
            <a:off x="9394825" y="2346325"/>
            <a:ext cx="8462963" cy="5402263"/>
          </a:xfrm>
          <a:custGeom>
            <a:avLst/>
            <a:gdLst>
              <a:gd name="T0" fmla="*/ 0 w 8463955"/>
              <a:gd name="T1" fmla="*/ 0 h 5402525"/>
              <a:gd name="T2" fmla="*/ 8462963 w 8463955"/>
              <a:gd name="T3" fmla="*/ 0 h 5402525"/>
              <a:gd name="T4" fmla="*/ 8462963 w 8463955"/>
              <a:gd name="T5" fmla="*/ 5402263 h 5402525"/>
              <a:gd name="T6" fmla="*/ 0 w 8463955"/>
              <a:gd name="T7" fmla="*/ 5402263 h 5402525"/>
              <a:gd name="T8" fmla="*/ 0 w 8463955"/>
              <a:gd name="T9" fmla="*/ 0 h 54025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5402525"/>
              <a:gd name="T17" fmla="*/ 8463955 w 8463955"/>
              <a:gd name="T18" fmla="*/ 5402525 h 54025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5402525">
                <a:moveTo>
                  <a:pt x="0" y="0"/>
                </a:moveTo>
                <a:lnTo>
                  <a:pt x="8463955" y="0"/>
                </a:lnTo>
                <a:lnTo>
                  <a:pt x="8463955" y="5402525"/>
                </a:lnTo>
                <a:lnTo>
                  <a:pt x="0" y="540252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6086" name="Freeform 7"/>
          <p:cNvSpPr>
            <a:spLocks/>
          </p:cNvSpPr>
          <p:nvPr/>
        </p:nvSpPr>
        <p:spPr bwMode="auto">
          <a:xfrm>
            <a:off x="9394825" y="7748588"/>
            <a:ext cx="8462963" cy="1160462"/>
          </a:xfrm>
          <a:custGeom>
            <a:avLst/>
            <a:gdLst>
              <a:gd name="T0" fmla="*/ 0 w 8463955"/>
              <a:gd name="T1" fmla="*/ 0 h 1159292"/>
              <a:gd name="T2" fmla="*/ 8462963 w 8463955"/>
              <a:gd name="T3" fmla="*/ 0 h 1159292"/>
              <a:gd name="T4" fmla="*/ 8462963 w 8463955"/>
              <a:gd name="T5" fmla="*/ 1160462 h 1159292"/>
              <a:gd name="T6" fmla="*/ 0 w 8463955"/>
              <a:gd name="T7" fmla="*/ 1160462 h 1159292"/>
              <a:gd name="T8" fmla="*/ 0 w 8463955"/>
              <a:gd name="T9" fmla="*/ 0 h 1159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63955"/>
              <a:gd name="T16" fmla="*/ 0 h 1159292"/>
              <a:gd name="T17" fmla="*/ 8463955 w 8463955"/>
              <a:gd name="T18" fmla="*/ 1159292 h 11592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63955" h="1159292">
                <a:moveTo>
                  <a:pt x="0" y="0"/>
                </a:moveTo>
                <a:lnTo>
                  <a:pt x="8463955" y="0"/>
                </a:lnTo>
                <a:lnTo>
                  <a:pt x="8463955" y="1159292"/>
                </a:lnTo>
                <a:lnTo>
                  <a:pt x="0" y="11592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6087" name="TextBox 8"/>
          <p:cNvSpPr txBox="1">
            <a:spLocks noChangeArrowheads="1"/>
          </p:cNvSpPr>
          <p:nvPr/>
        </p:nvSpPr>
        <p:spPr bwMode="auto">
          <a:xfrm>
            <a:off x="2771775" y="538163"/>
            <a:ext cx="97123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rgbClr val="1A1B18"/>
                </a:solidFill>
                <a:latin typeface="Open Sans Italics"/>
              </a:rPr>
              <a:t>REFERÊNCIAS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/>
          <p:cNvSpPr>
            <a:spLocks noChangeArrowheads="1"/>
          </p:cNvSpPr>
          <p:nvPr/>
        </p:nvSpPr>
        <p:spPr bwMode="auto">
          <a:xfrm rot="-5400000">
            <a:off x="6872287" y="-2420937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16937038" y="396875"/>
            <a:ext cx="644525" cy="646113"/>
            <a:chOff x="0" y="0"/>
            <a:chExt cx="6350000" cy="6350000"/>
          </a:xfrm>
        </p:grpSpPr>
        <p:sp>
          <p:nvSpPr>
            <p:cNvPr id="47110" name="Freeform 4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7108" name="Freeform 5"/>
          <p:cNvSpPr>
            <a:spLocks/>
          </p:cNvSpPr>
          <p:nvPr/>
        </p:nvSpPr>
        <p:spPr bwMode="auto">
          <a:xfrm>
            <a:off x="3544888" y="2533650"/>
            <a:ext cx="11198225" cy="5219700"/>
          </a:xfrm>
          <a:custGeom>
            <a:avLst/>
            <a:gdLst>
              <a:gd name="T0" fmla="*/ 0 w 11199231"/>
              <a:gd name="T1" fmla="*/ 0 h 5220475"/>
              <a:gd name="T2" fmla="*/ 11198233 w 11199231"/>
              <a:gd name="T3" fmla="*/ 0 h 5220475"/>
              <a:gd name="T4" fmla="*/ 11198233 w 11199231"/>
              <a:gd name="T5" fmla="*/ 5219704 h 5220475"/>
              <a:gd name="T6" fmla="*/ 0 w 11199231"/>
              <a:gd name="T7" fmla="*/ 5219704 h 5220475"/>
              <a:gd name="T8" fmla="*/ 0 w 11199231"/>
              <a:gd name="T9" fmla="*/ 0 h 52204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99231"/>
              <a:gd name="T16" fmla="*/ 0 h 5220475"/>
              <a:gd name="T17" fmla="*/ 11199231 w 11199231"/>
              <a:gd name="T18" fmla="*/ 5220475 h 52204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99231" h="5220475">
                <a:moveTo>
                  <a:pt x="0" y="0"/>
                </a:moveTo>
                <a:lnTo>
                  <a:pt x="11199232" y="0"/>
                </a:lnTo>
                <a:lnTo>
                  <a:pt x="11199232" y="5220476"/>
                </a:lnTo>
                <a:lnTo>
                  <a:pt x="0" y="522047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7109" name="TextBox 6"/>
          <p:cNvSpPr txBox="1">
            <a:spLocks noChangeArrowheads="1"/>
          </p:cNvSpPr>
          <p:nvPr/>
        </p:nvSpPr>
        <p:spPr bwMode="auto">
          <a:xfrm>
            <a:off x="2771775" y="538163"/>
            <a:ext cx="97123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413"/>
              </a:lnSpc>
            </a:pPr>
            <a:r>
              <a:rPr lang="en-US" sz="4900">
                <a:solidFill>
                  <a:srgbClr val="1A1B18"/>
                </a:solidFill>
                <a:latin typeface="Open Sans Italics"/>
              </a:rPr>
              <a:t>REFERÊNCIAS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7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16541750" y="1028700"/>
            <a:ext cx="908050" cy="908050"/>
            <a:chOff x="0" y="0"/>
            <a:chExt cx="6350000" cy="6350000"/>
          </a:xfrm>
        </p:grpSpPr>
        <p:sp>
          <p:nvSpPr>
            <p:cNvPr id="48141" name="Freeform 3"/>
            <p:cNvSpPr>
              <a:spLocks/>
            </p:cNvSpPr>
            <p:nvPr/>
          </p:nvSpPr>
          <p:spPr bwMode="auto">
            <a:xfrm>
              <a:off x="0" y="0"/>
              <a:ext cx="6350000" cy="6350000"/>
            </a:xfrm>
            <a:custGeom>
              <a:avLst/>
              <a:gdLst>
                <a:gd name="T0" fmla="*/ 3175000 w 6350000"/>
                <a:gd name="T1" fmla="*/ 0 h 6350000"/>
                <a:gd name="T2" fmla="*/ 0 w 6350000"/>
                <a:gd name="T3" fmla="*/ 3175000 h 6350000"/>
                <a:gd name="T4" fmla="*/ 3175000 w 6350000"/>
                <a:gd name="T5" fmla="*/ 6350000 h 6350000"/>
                <a:gd name="T6" fmla="*/ 6350000 w 6350000"/>
                <a:gd name="T7" fmla="*/ 3175000 h 6350000"/>
                <a:gd name="T8" fmla="*/ 3175000 w 6350000"/>
                <a:gd name="T9" fmla="*/ 0 h 635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50000"/>
                <a:gd name="T16" fmla="*/ 0 h 6350000"/>
                <a:gd name="T17" fmla="*/ 6350000 w 6350000"/>
                <a:gd name="T18" fmla="*/ 6350000 h 635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DA63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685800" y="571500"/>
            <a:ext cx="7799388" cy="11366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>
              <a:lnSpc>
                <a:spcPts val="8963"/>
              </a:lnSpc>
            </a:pPr>
            <a:r>
              <a:rPr lang="en-US" sz="7700">
                <a:solidFill>
                  <a:schemeClr val="hlink"/>
                </a:solidFill>
                <a:latin typeface="Cormorant Garamond Bold"/>
              </a:rPr>
              <a:t>OBRIGAD0!</a:t>
            </a:r>
          </a:p>
        </p:txBody>
      </p:sp>
      <p:sp>
        <p:nvSpPr>
          <p:cNvPr id="48132" name="AutoShape 5"/>
          <p:cNvSpPr>
            <a:spLocks noChangeArrowheads="1"/>
          </p:cNvSpPr>
          <p:nvPr/>
        </p:nvSpPr>
        <p:spPr bwMode="auto">
          <a:xfrm>
            <a:off x="6313488" y="9080500"/>
            <a:ext cx="7799387" cy="254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48133" name="AutoShape 6"/>
          <p:cNvSpPr>
            <a:spLocks noChangeArrowheads="1"/>
          </p:cNvSpPr>
          <p:nvPr/>
        </p:nvSpPr>
        <p:spPr bwMode="auto">
          <a:xfrm rot="10800000">
            <a:off x="15836900" y="1028700"/>
            <a:ext cx="28575" cy="8229600"/>
          </a:xfrm>
          <a:prstGeom prst="rect">
            <a:avLst/>
          </a:prstGeom>
          <a:solidFill>
            <a:srgbClr val="CDA63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grpSp>
        <p:nvGrpSpPr>
          <p:cNvPr id="48134" name="Group 7"/>
          <p:cNvGrpSpPr>
            <a:grpSpLocks/>
          </p:cNvGrpSpPr>
          <p:nvPr/>
        </p:nvGrpSpPr>
        <p:grpSpPr bwMode="auto">
          <a:xfrm rot="5400000">
            <a:off x="16517938" y="8670925"/>
            <a:ext cx="955675" cy="219075"/>
            <a:chOff x="0" y="0"/>
            <a:chExt cx="1273980" cy="290918"/>
          </a:xfrm>
        </p:grpSpPr>
        <p:grpSp>
          <p:nvGrpSpPr>
            <p:cNvPr id="48135" name="Group 8"/>
            <p:cNvGrpSpPr>
              <a:grpSpLocks noChangeAspect="1"/>
            </p:cNvGrpSpPr>
            <p:nvPr/>
          </p:nvGrpSpPr>
          <p:grpSpPr bwMode="auto">
            <a:xfrm>
              <a:off x="983062" y="0"/>
              <a:ext cx="290918" cy="290918"/>
              <a:chOff x="0" y="0"/>
              <a:chExt cx="1708150" cy="1708150"/>
            </a:xfrm>
          </p:grpSpPr>
          <p:sp>
            <p:nvSpPr>
              <p:cNvPr id="48140" name="Freeform 9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48136" name="Group 10"/>
            <p:cNvGrpSpPr>
              <a:grpSpLocks noChangeAspect="1"/>
            </p:cNvGrpSpPr>
            <p:nvPr/>
          </p:nvGrpSpPr>
          <p:grpSpPr bwMode="auto">
            <a:xfrm>
              <a:off x="489944" y="0"/>
              <a:ext cx="290918" cy="290918"/>
              <a:chOff x="0" y="0"/>
              <a:chExt cx="1708150" cy="1708150"/>
            </a:xfrm>
          </p:grpSpPr>
          <p:sp>
            <p:nvSpPr>
              <p:cNvPr id="48139" name="Freeform 11"/>
              <p:cNvSpPr>
                <a:spLocks/>
              </p:cNvSpPr>
              <p:nvPr/>
            </p:nvSpPr>
            <p:spPr bwMode="auto">
              <a:xfrm>
                <a:off x="0" y="0"/>
                <a:ext cx="1708150" cy="1708150"/>
              </a:xfrm>
              <a:custGeom>
                <a:avLst/>
                <a:gdLst>
                  <a:gd name="T0" fmla="*/ 853440 w 1708150"/>
                  <a:gd name="T1" fmla="*/ 1708150 h 1708150"/>
                  <a:gd name="T2" fmla="*/ 0 w 1708150"/>
                  <a:gd name="T3" fmla="*/ 853440 h 1708150"/>
                  <a:gd name="T4" fmla="*/ 853440 w 1708150"/>
                  <a:gd name="T5" fmla="*/ 0 h 1708150"/>
                  <a:gd name="T6" fmla="*/ 1706880 w 1708150"/>
                  <a:gd name="T7" fmla="*/ 853440 h 1708150"/>
                  <a:gd name="T8" fmla="*/ 853440 w 1708150"/>
                  <a:gd name="T9" fmla="*/ 1708150 h 1708150"/>
                  <a:gd name="T10" fmla="*/ 853440 w 1708150"/>
                  <a:gd name="T11" fmla="*/ 469900 h 1708150"/>
                  <a:gd name="T12" fmla="*/ 469900 w 1708150"/>
                  <a:gd name="T13" fmla="*/ 853440 h 1708150"/>
                  <a:gd name="T14" fmla="*/ 853440 w 1708150"/>
                  <a:gd name="T15" fmla="*/ 1236980 h 1708150"/>
                  <a:gd name="T16" fmla="*/ 1236980 w 1708150"/>
                  <a:gd name="T17" fmla="*/ 853440 h 1708150"/>
                  <a:gd name="T18" fmla="*/ 853440 w 1708150"/>
                  <a:gd name="T19" fmla="*/ 469900 h 1708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708150"/>
                  <a:gd name="T31" fmla="*/ 0 h 1708150"/>
                  <a:gd name="T32" fmla="*/ 1708150 w 1708150"/>
                  <a:gd name="T33" fmla="*/ 1708150 h 1708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708150" h="1708150">
                    <a:moveTo>
                      <a:pt x="853440" y="1708150"/>
                    </a:moveTo>
                    <a:cubicBezTo>
                      <a:pt x="383540" y="1708150"/>
                      <a:pt x="0" y="1324610"/>
                      <a:pt x="0" y="853440"/>
                    </a:cubicBezTo>
                    <a:cubicBezTo>
                      <a:pt x="0" y="383540"/>
                      <a:pt x="383540" y="0"/>
                      <a:pt x="853440" y="0"/>
                    </a:cubicBezTo>
                    <a:cubicBezTo>
                      <a:pt x="1324610" y="0"/>
                      <a:pt x="1706880" y="383540"/>
                      <a:pt x="1706880" y="853440"/>
                    </a:cubicBezTo>
                    <a:cubicBezTo>
                      <a:pt x="1708150" y="1324610"/>
                      <a:pt x="1324610" y="1708150"/>
                      <a:pt x="853440" y="1708150"/>
                    </a:cubicBezTo>
                    <a:close/>
                    <a:moveTo>
                      <a:pt x="853440" y="469900"/>
                    </a:moveTo>
                    <a:cubicBezTo>
                      <a:pt x="642620" y="469900"/>
                      <a:pt x="469900" y="642620"/>
                      <a:pt x="469900" y="853440"/>
                    </a:cubicBezTo>
                    <a:cubicBezTo>
                      <a:pt x="469900" y="1064260"/>
                      <a:pt x="642620" y="1236980"/>
                      <a:pt x="853440" y="1236980"/>
                    </a:cubicBezTo>
                    <a:cubicBezTo>
                      <a:pt x="1064260" y="1236980"/>
                      <a:pt x="1236980" y="1064260"/>
                      <a:pt x="1236980" y="853440"/>
                    </a:cubicBezTo>
                    <a:cubicBezTo>
                      <a:pt x="1236980" y="642620"/>
                      <a:pt x="1065530" y="469900"/>
                      <a:pt x="853440" y="469900"/>
                    </a:cubicBezTo>
                    <a:close/>
                  </a:path>
                </a:pathLst>
              </a:custGeom>
              <a:solidFill>
                <a:srgbClr val="1A1B1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grpSp>
          <p:nvGrpSpPr>
            <p:cNvPr id="48137" name="Group 12"/>
            <p:cNvGrpSpPr>
              <a:grpSpLocks/>
            </p:cNvGrpSpPr>
            <p:nvPr/>
          </p:nvGrpSpPr>
          <p:grpSpPr bwMode="auto">
            <a:xfrm>
              <a:off x="0" y="1587"/>
              <a:ext cx="287744" cy="287744"/>
              <a:chOff x="0" y="0"/>
              <a:chExt cx="6350000" cy="6350000"/>
            </a:xfrm>
          </p:grpSpPr>
          <p:sp>
            <p:nvSpPr>
              <p:cNvPr id="48138" name="Freeform 13"/>
              <p:cNvSpPr>
                <a:spLocks/>
              </p:cNvSpPr>
              <p:nvPr/>
            </p:nvSpPr>
            <p:spPr bwMode="auto">
              <a:xfrm>
                <a:off x="0" y="0"/>
                <a:ext cx="6350000" cy="6350000"/>
              </a:xfrm>
              <a:custGeom>
                <a:avLst/>
                <a:gdLst>
                  <a:gd name="T0" fmla="*/ 3175000 w 6350000"/>
                  <a:gd name="T1" fmla="*/ 0 h 6350000"/>
                  <a:gd name="T2" fmla="*/ 0 w 6350000"/>
                  <a:gd name="T3" fmla="*/ 3175000 h 6350000"/>
                  <a:gd name="T4" fmla="*/ 3175000 w 6350000"/>
                  <a:gd name="T5" fmla="*/ 6350000 h 6350000"/>
                  <a:gd name="T6" fmla="*/ 6350000 w 6350000"/>
                  <a:gd name="T7" fmla="*/ 3175000 h 6350000"/>
                  <a:gd name="T8" fmla="*/ 3175000 w 6350000"/>
                  <a:gd name="T9" fmla="*/ 0 h 63500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350000"/>
                  <a:gd name="T16" fmla="*/ 0 h 6350000"/>
                  <a:gd name="T17" fmla="*/ 6350000 w 6350000"/>
                  <a:gd name="T18" fmla="*/ 6350000 h 63500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CDA63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</p:grpSp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0" y="1257300"/>
            <a:ext cx="5156200" cy="784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7527925" y="9218613"/>
            <a:ext cx="5505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Drs. Diogo Pedroso e Paulo R. Margotto (30/1/2023)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1787</Words>
  <Application>Microsoft Office PowerPoint</Application>
  <PresentationFormat>Personalizado</PresentationFormat>
  <Paragraphs>132</Paragraphs>
  <Slides>32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Modelo de design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45" baseType="lpstr">
      <vt:lpstr>Arial</vt:lpstr>
      <vt:lpstr>Calibri</vt:lpstr>
      <vt:lpstr>Algerian</vt:lpstr>
      <vt:lpstr>Cormorant Garamond Bold</vt:lpstr>
      <vt:lpstr>Open Sans</vt:lpstr>
      <vt:lpstr>Lato</vt:lpstr>
      <vt:lpstr>Source Sans Pro</vt:lpstr>
      <vt:lpstr>Open Sans Italics</vt:lpstr>
      <vt:lpstr>Overpass Ultra-Bold</vt:lpstr>
      <vt:lpstr>Overpass Light Bold</vt:lpstr>
      <vt:lpstr>Overpass Light</vt:lpstr>
      <vt:lpstr>Overpass Light Bold Italics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Branco Suave Preto e Bege Minimalista Elegante Reunião da Empresa Apresentação</dc:title>
  <dc:creator>Paulo Margotto</dc:creator>
  <cp:lastModifiedBy>pmargotto@gmail.com</cp:lastModifiedBy>
  <cp:revision>7</cp:revision>
  <dcterms:created xsi:type="dcterms:W3CDTF">2006-08-16T00:00:00Z</dcterms:created>
  <dcterms:modified xsi:type="dcterms:W3CDTF">2023-12-07T11:19:38Z</dcterms:modified>
</cp:coreProperties>
</file>