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0" r:id="rId5"/>
    <p:sldId id="261" r:id="rId6"/>
    <p:sldId id="262" r:id="rId7"/>
    <p:sldId id="263" r:id="rId8"/>
    <p:sldId id="264" r:id="rId9"/>
    <p:sldId id="265" r:id="rId10"/>
    <p:sldId id="266" r:id="rId11"/>
    <p:sldId id="271" r:id="rId12"/>
    <p:sldId id="269" r:id="rId13"/>
    <p:sldId id="275" r:id="rId14"/>
    <p:sldId id="276" r:id="rId15"/>
    <p:sldId id="272" r:id="rId16"/>
    <p:sldId id="273" r:id="rId17"/>
    <p:sldId id="274" r:id="rId18"/>
    <p:sldId id="277" r:id="rId19"/>
    <p:sldId id="278" r:id="rId20"/>
    <p:sldId id="279" r:id="rId21"/>
    <p:sldId id="280" r:id="rId22"/>
    <p:sldId id="270" r:id="rId23"/>
  </p:sldIdLst>
  <p:sldSz cx="12192000" cy="6858000"/>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27" autoAdjust="0"/>
    <p:restoredTop sz="94660"/>
  </p:normalViewPr>
  <p:slideViewPr>
    <p:cSldViewPr snapToGrid="0">
      <p:cViewPr>
        <p:scale>
          <a:sx n="95" d="100"/>
          <a:sy n="95" d="100"/>
        </p:scale>
        <p:origin x="-67" y="-1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pt-BR" smtClean="0"/>
              <a:t>Clique para editar o título mestre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Date Placeholder 3"/>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581494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3462450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pt-BR" smtClean="0"/>
              <a:t>Clique para editar o título mestre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Date Placeholder 3"/>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1229010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Date Placeholder 4"/>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7684335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pt-BR" smtClean="0"/>
              <a:t>Clique para editar o título mestre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7" name="Date Placeholder 6"/>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8" name="Footer Placeholder 7"/>
          <p:cNvSpPr>
            <a:spLocks noGrp="1"/>
          </p:cNvSpPr>
          <p:nvPr>
            <p:ph type="ftr" sz="quarter" idx="11"/>
          </p:nvPr>
        </p:nvSpPr>
        <p:spPr/>
        <p:txBody>
          <a:bodyPr/>
          <a:lstStyle/>
          <a:p>
            <a:endParaRPr lang="pt-BR" dirty="0"/>
          </a:p>
        </p:txBody>
      </p:sp>
      <p:sp>
        <p:nvSpPr>
          <p:cNvPr id="9" name="Slide Number Placeholder 8"/>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32233493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Date Placeholder 2"/>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4" name="Footer Placeholder 3"/>
          <p:cNvSpPr>
            <a:spLocks noGrp="1"/>
          </p:cNvSpPr>
          <p:nvPr>
            <p:ph type="ftr" sz="quarter" idx="11"/>
          </p:nvPr>
        </p:nvSpPr>
        <p:spPr/>
        <p:txBody>
          <a:bodyPr/>
          <a:lstStyle/>
          <a:p>
            <a:endParaRPr lang="pt-BR" dirty="0"/>
          </a:p>
        </p:txBody>
      </p:sp>
      <p:sp>
        <p:nvSpPr>
          <p:cNvPr id="5" name="Slide Number Placeholder 4"/>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4492748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3" name="Footer Placeholder 2"/>
          <p:cNvSpPr>
            <a:spLocks noGrp="1"/>
          </p:cNvSpPr>
          <p:nvPr>
            <p:ph type="ftr" sz="quarter" idx="11"/>
          </p:nvPr>
        </p:nvSpPr>
        <p:spPr/>
        <p:txBody>
          <a:bodyPr/>
          <a:lstStyle/>
          <a:p>
            <a:endParaRPr lang="pt-BR" dirty="0"/>
          </a:p>
        </p:txBody>
      </p:sp>
      <p:sp>
        <p:nvSpPr>
          <p:cNvPr id="4" name="Slide Number Placeholder 3"/>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3647111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pt-BR" smtClean="0"/>
              <a:t>Clique para editar o título mestre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2672334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dirty="0" smtClean="0"/>
              <a:t>Clique no ícone para adicionar uma imagem</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41031028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 Panorâmica com Legenda">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pt-BR" smtClean="0"/>
              <a:t>Clique para editar o título mestre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dirty="0" smtClean="0"/>
              <a:t>Clique no ícone para adicionar uma imagem</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1011956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2810840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pt-BR" smtClean="0"/>
              <a:t>Clique para editar o título mestre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B1D22B94-83C9-4CF8-AF7C-CC37F65FFFF6}" type="slidenum">
              <a:rPr lang="pt-BR" smtClean="0"/>
              <a:t>‹nº›</a:t>
            </a:fld>
            <a:endParaRPr lang="pt-BR" dirty="0"/>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7790872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pt-BR" smtClean="0"/>
              <a:t>Clique para editar o título mestre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BR" smtClean="0"/>
              <a:t>Clique para editar o texto mestre</a:t>
            </a:r>
          </a:p>
        </p:txBody>
      </p:sp>
      <p:sp>
        <p:nvSpPr>
          <p:cNvPr id="5" name="Date Placeholder 4"/>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6" name="Footer Placeholder 5"/>
          <p:cNvSpPr>
            <a:spLocks noGrp="1"/>
          </p:cNvSpPr>
          <p:nvPr>
            <p:ph type="ftr" sz="quarter" idx="11"/>
          </p:nvPr>
        </p:nvSpPr>
        <p:spPr/>
        <p:txBody>
          <a:bodyPr/>
          <a:lstStyle/>
          <a:p>
            <a:endParaRPr lang="pt-BR" dirty="0"/>
          </a:p>
        </p:txBody>
      </p:sp>
      <p:sp>
        <p:nvSpPr>
          <p:cNvPr id="7" name="Slide Number Placeholder 6"/>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36544615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pt-BR" smtClean="0"/>
              <a:t>Clique para editar o título mestre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3" name="Date Placeholder 2"/>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4" name="Footer Placeholder 3"/>
          <p:cNvSpPr>
            <a:spLocks noGrp="1"/>
          </p:cNvSpPr>
          <p:nvPr>
            <p:ph type="ftr" sz="quarter" idx="11"/>
          </p:nvPr>
        </p:nvSpPr>
        <p:spPr/>
        <p:txBody>
          <a:bodyPr/>
          <a:lstStyle/>
          <a:p>
            <a:endParaRPr lang="pt-BR" dirty="0"/>
          </a:p>
        </p:txBody>
      </p:sp>
      <p:sp>
        <p:nvSpPr>
          <p:cNvPr id="5" name="Slide Number Placeholder 4"/>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2251774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unas de Imagem">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pt-BR" smtClean="0"/>
              <a:t>Clique para editar o título mestre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dirty="0" smtClean="0"/>
              <a:t>Clique no ícone para adicionar uma imagem</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dirty="0" smtClean="0"/>
              <a:t>Clique no ícone para adicionar uma imagem</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BR" dirty="0" smtClean="0"/>
              <a:t>Clique no ícone para adicionar uma imagem</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3" name="Date Placeholder 2"/>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4" name="Footer Placeholder 3"/>
          <p:cNvSpPr>
            <a:spLocks noGrp="1"/>
          </p:cNvSpPr>
          <p:nvPr>
            <p:ph type="ftr" sz="quarter" idx="11"/>
          </p:nvPr>
        </p:nvSpPr>
        <p:spPr/>
        <p:txBody>
          <a:bodyPr/>
          <a:lstStyle/>
          <a:p>
            <a:endParaRPr lang="pt-BR" dirty="0"/>
          </a:p>
        </p:txBody>
      </p:sp>
      <p:sp>
        <p:nvSpPr>
          <p:cNvPr id="5" name="Slide Number Placeholder 4"/>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2609317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Vertical Text Placeholder 2"/>
          <p:cNvSpPr>
            <a:spLocks noGrp="1"/>
          </p:cNvSpPr>
          <p:nvPr>
            <p:ph type="body" orient="vert" idx="1"/>
          </p:nvPr>
        </p:nvSpPr>
        <p:spPr/>
        <p:txBody>
          <a:bodyPr vert="eaVert" ancho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85470205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10"/>
          </p:nvPr>
        </p:nvSpPr>
        <p:spPr/>
        <p:txBody>
          <a:bodyPr/>
          <a:lstStyle/>
          <a:p>
            <a:fld id="{F3E3D1E0-9703-409F-884A-06E0C9B51CA8}" type="datetimeFigureOut">
              <a:rPr lang="pt-BR" smtClean="0"/>
              <a:t>29/02/2024</a:t>
            </a:fld>
            <a:endParaRPr lang="pt-BR" dirty="0"/>
          </a:p>
        </p:txBody>
      </p:sp>
      <p:sp>
        <p:nvSpPr>
          <p:cNvPr id="5" name="Footer Placeholder 4"/>
          <p:cNvSpPr>
            <a:spLocks noGrp="1"/>
          </p:cNvSpPr>
          <p:nvPr>
            <p:ph type="ftr" sz="quarter" idx="11"/>
          </p:nvPr>
        </p:nvSpPr>
        <p:spPr/>
        <p:txBody>
          <a:bodyPr/>
          <a:lstStyle/>
          <a:p>
            <a:endParaRPr lang="pt-BR" dirty="0"/>
          </a:p>
        </p:txBody>
      </p:sp>
      <p:sp>
        <p:nvSpPr>
          <p:cNvPr id="6" name="Slide Number Placeholder 5"/>
          <p:cNvSpPr>
            <a:spLocks noGrp="1"/>
          </p:cNvSpPr>
          <p:nvPr>
            <p:ph type="sldNum" sz="quarter" idx="12"/>
          </p:nvPr>
        </p:nvSpPr>
        <p:spPr/>
        <p:txBody>
          <a:bodyPr/>
          <a:lstStyle/>
          <a:p>
            <a:fld id="{B1D22B94-83C9-4CF8-AF7C-CC37F65FFFF6}" type="slidenum">
              <a:rPr lang="pt-BR" smtClean="0"/>
              <a:t>‹nº›</a:t>
            </a:fld>
            <a:endParaRPr lang="pt-BR" dirty="0"/>
          </a:p>
        </p:txBody>
      </p:sp>
    </p:spTree>
    <p:extLst>
      <p:ext uri="{BB962C8B-B14F-4D97-AF65-F5344CB8AC3E}">
        <p14:creationId xmlns:p14="http://schemas.microsoft.com/office/powerpoint/2010/main" val="28130825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pt-BR" smtClean="0"/>
              <a:t>Clique para editar o título mestre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F3E3D1E0-9703-409F-884A-06E0C9B51CA8}" type="datetimeFigureOut">
              <a:rPr lang="pt-BR" smtClean="0"/>
              <a:t>29/02/2024</a:t>
            </a:fld>
            <a:endParaRPr lang="pt-BR" dirty="0"/>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pt-BR"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B1D22B94-83C9-4CF8-AF7C-CC37F65FFFF6}" type="slidenum">
              <a:rPr lang="pt-BR" smtClean="0"/>
              <a:t>‹nº›</a:t>
            </a:fld>
            <a:endParaRPr lang="pt-BR" dirty="0"/>
          </a:p>
        </p:txBody>
      </p:sp>
    </p:spTree>
    <p:extLst>
      <p:ext uri="{BB962C8B-B14F-4D97-AF65-F5344CB8AC3E}">
        <p14:creationId xmlns:p14="http://schemas.microsoft.com/office/powerpoint/2010/main" val="1656156168"/>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38116356/"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ncbi.nlm.nih.gov/pmc/articles/PMC10728573/figure/FIG1/" TargetMode="External"/><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8" Type="http://schemas.openxmlformats.org/officeDocument/2006/relationships/hyperlink" Target="https://www.ncbi.nlm.nih.gov/pmc/articles/PMC6459074/" TargetMode="External"/><Relationship Id="rId13" Type="http://schemas.openxmlformats.org/officeDocument/2006/relationships/hyperlink" Target="https://scholar.google.com/scholar_lookup?journal=PLoS+One&amp;title=Early+nutrition+and+weight+gain+in+preterm+newborns+and+the+risk+of+retinopathy+of+prematurity&amp;volume=8&amp;publication_year=2013&amp;pages=0&amp;" TargetMode="External"/><Relationship Id="rId3" Type="http://schemas.openxmlformats.org/officeDocument/2006/relationships/hyperlink" Target="https://pubmed.ncbi.nlm.nih.gov/34298009" TargetMode="External"/><Relationship Id="rId7" Type="http://schemas.openxmlformats.org/officeDocument/2006/relationships/hyperlink" Target="https://scholar.google.com/scholar_lookup?journal=Int+J+Mol+Sci&amp;title=New+aspects+on+the+treatment+of+retinopathy+of+prematurity:+currently+available+therapies+and+emerging+novel+therapeutics&amp;volume=23&amp;publication_year=2022&amp;" TargetMode="External"/><Relationship Id="rId12" Type="http://schemas.openxmlformats.org/officeDocument/2006/relationships/hyperlink" Target="https://pubmed.ncbi.nlm.nih.gov/23734194" TargetMode="External"/><Relationship Id="rId2" Type="http://schemas.openxmlformats.org/officeDocument/2006/relationships/hyperlink" Target="https://www.ncbi.nlm.nih.gov/pmc/articles/PMC8697761/" TargetMode="External"/><Relationship Id="rId1" Type="http://schemas.openxmlformats.org/officeDocument/2006/relationships/slideLayout" Target="../slideLayouts/slideLayout2.xml"/><Relationship Id="rId6" Type="http://schemas.openxmlformats.org/officeDocument/2006/relationships/hyperlink" Target="https://pubmed.ncbi.nlm.nih.gov/35955664" TargetMode="External"/><Relationship Id="rId11" Type="http://schemas.openxmlformats.org/officeDocument/2006/relationships/hyperlink" Target="https://www.ncbi.nlm.nih.gov/pmc/articles/PMC3667175/" TargetMode="External"/><Relationship Id="rId5" Type="http://schemas.openxmlformats.org/officeDocument/2006/relationships/hyperlink" Target="https://www.ncbi.nlm.nih.gov/pmc/articles/PMC9369302/" TargetMode="External"/><Relationship Id="rId15" Type="http://schemas.openxmlformats.org/officeDocument/2006/relationships/hyperlink" Target="https://scholar.google.com/scholar_lookup?journal=Pediatr+Int&amp;title=Effects+of+aggressive+parenteral+nutrition+on+growth+and+clinical+outcome+in+preterm+infants&amp;volume=54&amp;publication_year=2012&amp;pages=869-874&amp;pmid=22882288&amp;" TargetMode="External"/><Relationship Id="rId10" Type="http://schemas.openxmlformats.org/officeDocument/2006/relationships/hyperlink" Target="https://scholar.google.com/scholar_lookup?journal=Am+J+Clin+Nutr&amp;title=Working+group+reports:+evaluation+of+the+evidence+to+support+practice+guidelines+for+nutritional+care+of+preterm+infants-the+Pre-B+Project&amp;volume=103&amp;publication_year=2016&amp;pages=648-678&amp;" TargetMode="External"/><Relationship Id="rId4" Type="http://schemas.openxmlformats.org/officeDocument/2006/relationships/hyperlink" Target="https://scholar.google.com/scholar_lookup?journal=Am+J+Ophthalmol&amp;title=Retinopathy+of+prematurity:+advances+in+the+screening+and+treatment+of+retinopathy+of+prematurity+using+a+single+center+approach&amp;volume=233&amp;publication_year=2022&amp;pages=189-215&amp;pmid=34298009&amp;" TargetMode="External"/><Relationship Id="rId9" Type="http://schemas.openxmlformats.org/officeDocument/2006/relationships/hyperlink" Target="https://pubmed.ncbi.nlm.nih.gov/26791182" TargetMode="External"/><Relationship Id="rId14" Type="http://schemas.openxmlformats.org/officeDocument/2006/relationships/hyperlink" Target="https://pubmed.ncbi.nlm.nih.gov/22882288" TargetMode="External"/></Relationships>
</file>

<file path=ppt/slides/_rels/slide16.xml.rels><?xml version="1.0" encoding="UTF-8" standalone="yes"?>
<Relationships xmlns="http://schemas.openxmlformats.org/package/2006/relationships"><Relationship Id="rId8" Type="http://schemas.openxmlformats.org/officeDocument/2006/relationships/hyperlink" Target="https://www.ncbi.nlm.nih.gov/pmc/articles/PMC7001182/" TargetMode="External"/><Relationship Id="rId13" Type="http://schemas.openxmlformats.org/officeDocument/2006/relationships/hyperlink" Target="https://pubmed.ncbi.nlm.nih.gov/20561759" TargetMode="External"/><Relationship Id="rId3" Type="http://schemas.openxmlformats.org/officeDocument/2006/relationships/hyperlink" Target="https://pubmed.ncbi.nlm.nih.gov/34522185" TargetMode="External"/><Relationship Id="rId7" Type="http://schemas.openxmlformats.org/officeDocument/2006/relationships/hyperlink" Target="https://scholar.google.com/scholar_lookup?journal=Br+J+Ophthalmol&amp;title=Validation+of+DIGIROP+models+and+decision+support+tool+for+prediction+of+treatment+for+retinopathy+of+prematurity+on+a+contemporary+Swedish+cohort&amp;volume=107&amp;publication_year=2023&amp;pages=1132-1138&amp;pmid=35277395&amp;" TargetMode="External"/><Relationship Id="rId12" Type="http://schemas.openxmlformats.org/officeDocument/2006/relationships/hyperlink" Target="https://scholar.google.com/scholar_lookup?journal=Clin+Nutr&amp;title=Early+energy+and+protein+intakes+and+associations+with+growth,+BPD,+and+ROP+in+extremely+preterm+infants&amp;volume=38&amp;publication_year=2019&amp;pages=1289-1295&amp;pmid=29885776&amp;" TargetMode="External"/><Relationship Id="rId17" Type="http://schemas.openxmlformats.org/officeDocument/2006/relationships/hyperlink" Target="https://scholar.google.com/scholar_lookup?journal=BMC+Public+Health&amp;title=External+review+and+validation+of+the+Swedish+national+inpatient+register&amp;volume=11&amp;publication_year=2011&amp;pages=450&amp;pmid=21658213&amp;" TargetMode="External"/><Relationship Id="rId2" Type="http://schemas.openxmlformats.org/officeDocument/2006/relationships/hyperlink" Target="https://www.ncbi.nlm.nih.gov/pmc/articles/PMC8436098/" TargetMode="External"/><Relationship Id="rId16" Type="http://schemas.openxmlformats.org/officeDocument/2006/relationships/hyperlink" Target="https://pubmed.ncbi.nlm.nih.gov/21658213" TargetMode="External"/><Relationship Id="rId1" Type="http://schemas.openxmlformats.org/officeDocument/2006/relationships/slideLayout" Target="../slideLayouts/slideLayout7.xml"/><Relationship Id="rId6" Type="http://schemas.openxmlformats.org/officeDocument/2006/relationships/hyperlink" Target="https://pubmed.ncbi.nlm.nih.gov/35277395" TargetMode="External"/><Relationship Id="rId11" Type="http://schemas.openxmlformats.org/officeDocument/2006/relationships/hyperlink" Target="https://pubmed.ncbi.nlm.nih.gov/29885776" TargetMode="External"/><Relationship Id="rId5" Type="http://schemas.openxmlformats.org/officeDocument/2006/relationships/hyperlink" Target="https://www.ncbi.nlm.nih.gov/pmc/articles/PMC10359565/" TargetMode="External"/><Relationship Id="rId15" Type="http://schemas.openxmlformats.org/officeDocument/2006/relationships/hyperlink" Target="https://www.ncbi.nlm.nih.gov/pmc/articles/PMC3142234/" TargetMode="External"/><Relationship Id="rId10" Type="http://schemas.openxmlformats.org/officeDocument/2006/relationships/hyperlink" Target="https://scholar.google.com/scholar_lookup?journal=Indian+J+Ophthalmol&amp;title=Development+of+a+quality+improvement+package+for+reducing+sight-threatening+retinopathy+of+prematurity&amp;volume=68&amp;publication_year=2020&amp;pages=0-20&amp;" TargetMode="External"/><Relationship Id="rId4" Type="http://schemas.openxmlformats.org/officeDocument/2006/relationships/hyperlink" Target="https://scholar.google.com/scholar_lookup?journal=Int+J+Med+Sci&amp;title=Plasma+levels+of+amino+acids+and+derivatives+in+retinopathy+of+prematurity&amp;volume=18&amp;publication_year=2021&amp;pages=3581-3587&amp;pmid=34522185&amp;" TargetMode="External"/><Relationship Id="rId9" Type="http://schemas.openxmlformats.org/officeDocument/2006/relationships/hyperlink" Target="https://pubmed.ncbi.nlm.nih.gov/31937745" TargetMode="External"/><Relationship Id="rId14" Type="http://schemas.openxmlformats.org/officeDocument/2006/relationships/hyperlink" Target="https://scholar.google.com/scholar_lookup?journal=Early+Hum+Dev&amp;title=The+influence+of+early+postnatal+nutrition+on+retinopathy+of+prematurity+in+extremely+low+birth+weight+infants&amp;volume=86&amp;publication_year=2010&amp;pages=391-396&amp;pmid=20561759&amp;"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pubmed.ncbi.nlm.nih.gov/33499180" TargetMode="External"/><Relationship Id="rId13" Type="http://schemas.openxmlformats.org/officeDocument/2006/relationships/hyperlink" Target="https://pubmed.ncbi.nlm.nih.gov/29857555" TargetMode="External"/><Relationship Id="rId18" Type="http://schemas.openxmlformats.org/officeDocument/2006/relationships/hyperlink" Target="https://scholar.google.com/scholar_lookup?journal=Am+J+Perinatol&amp;title=Parenteral+fish-oil+lipid+emulsions+in+the+prevention+of+severe+retinopathy+of+prematurity:+a+systematic+review+and+meta-analysis&amp;volume=34&amp;publication_year=2017&amp;pages=705-715&amp;pmid=27992937&amp;" TargetMode="External"/><Relationship Id="rId3" Type="http://schemas.openxmlformats.org/officeDocument/2006/relationships/hyperlink" Target="https://pubmed.ncbi.nlm.nih.gov/23428885" TargetMode="External"/><Relationship Id="rId7" Type="http://schemas.openxmlformats.org/officeDocument/2006/relationships/hyperlink" Target="https://www.ncbi.nlm.nih.gov/pmc/articles/PMC7912639/" TargetMode="External"/><Relationship Id="rId12" Type="http://schemas.openxmlformats.org/officeDocument/2006/relationships/hyperlink" Target="https://www.ncbi.nlm.nih.gov/pmc/articles/PMC6024377/" TargetMode="External"/><Relationship Id="rId17" Type="http://schemas.openxmlformats.org/officeDocument/2006/relationships/hyperlink" Target="https://pubmed.ncbi.nlm.nih.gov/27992937" TargetMode="External"/><Relationship Id="rId2" Type="http://schemas.openxmlformats.org/officeDocument/2006/relationships/hyperlink" Target="https://www.ncbi.nlm.nih.gov/pmc/articles/PMC3809333/" TargetMode="External"/><Relationship Id="rId16" Type="http://schemas.openxmlformats.org/officeDocument/2006/relationships/hyperlink" Target="https://scholar.google.com/scholar_lookup?journal=J+Perinatol&amp;title=Systematic+review+and+meta-analysis+of+human+milk+intake+and+retinopathy+of+prematurity:+a+significant+update&amp;volume=36&amp;publication_year=2016&amp;pages=913-920&amp;pmid=27416321&amp;" TargetMode="External"/><Relationship Id="rId20" Type="http://schemas.openxmlformats.org/officeDocument/2006/relationships/hyperlink" Target="https://scholar.google.com/scholar_lookup?journal=Neonatology&amp;title=Effect+of+enteral+long-chain+polyunsaturated+fatty+acids+on+retinopathy+of+prematurity:+a+systematic+review+and+meta-analysis&amp;volume=119&amp;publication_year=2022&amp;pages=547-557&amp;pmid=35728584&amp;" TargetMode="External"/><Relationship Id="rId1" Type="http://schemas.openxmlformats.org/officeDocument/2006/relationships/slideLayout" Target="../slideLayouts/slideLayout3.xml"/><Relationship Id="rId6" Type="http://schemas.openxmlformats.org/officeDocument/2006/relationships/hyperlink" Target="https://scholar.google.com/scholar_lookup?journal=Clin+Nutr&amp;title=Effects+of+total+enteral+nutrition+supplemented+with+a+multi-fibre+mix+on+faecal+short-chain+fatty+acids+and+microbiota&amp;volume=25&amp;publication_year=2006&amp;pages=82-90&amp;pmid=16253403&amp;" TargetMode="External"/><Relationship Id="rId11" Type="http://schemas.openxmlformats.org/officeDocument/2006/relationships/hyperlink" Target="https://scholar.google.com/scholar_lookup?journal=Physiol+Res&amp;title=Impact+of+early+aggressive+nutrition+on+retinal+development+in+premature+infants&amp;volume=66&amp;publication_year=2017&amp;pages=0-26&amp;" TargetMode="External"/><Relationship Id="rId5" Type="http://schemas.openxmlformats.org/officeDocument/2006/relationships/hyperlink" Target="https://pubmed.ncbi.nlm.nih.gov/16253403" TargetMode="External"/><Relationship Id="rId15" Type="http://schemas.openxmlformats.org/officeDocument/2006/relationships/hyperlink" Target="https://pubmed.ncbi.nlm.nih.gov/27416321" TargetMode="External"/><Relationship Id="rId10" Type="http://schemas.openxmlformats.org/officeDocument/2006/relationships/hyperlink" Target="https://pubmed.ncbi.nlm.nih.gov/28937236" TargetMode="External"/><Relationship Id="rId19" Type="http://schemas.openxmlformats.org/officeDocument/2006/relationships/hyperlink" Target="https://pubmed.ncbi.nlm.nih.gov/35728584" TargetMode="External"/><Relationship Id="rId4" Type="http://schemas.openxmlformats.org/officeDocument/2006/relationships/hyperlink" Target="https://scholar.google.com/scholar_lookup?journal=Semin+Fetal+Neonatal+Med&amp;title=Nutrition,+insulin-like+growth+factor-1+and+retinopathy+of+prematurity&amp;volume=18&amp;publication_year=2013&amp;pages=136-142&amp;pmid=23428885&amp;" TargetMode="External"/><Relationship Id="rId9" Type="http://schemas.openxmlformats.org/officeDocument/2006/relationships/hyperlink" Target="https://scholar.google.com/scholar_lookup?journal=Life+(Basel)&amp;title=Potential+effects+of+nutraceuticals+in+retinopathy+of+prematurity&amp;volume=11&amp;publication_year=2021&amp;" TargetMode="External"/><Relationship Id="rId14" Type="http://schemas.openxmlformats.org/officeDocument/2006/relationships/hyperlink" Target="https://scholar.google.com/scholar_lookup?journal=Nutrients&amp;title=A+systematic+review+and+meta-analysis+of+human+milk+feeding+and+morbidity+in+very+low+birth+weight+infants&amp;volume=10&amp;publication_year=2018&amp;"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paulomargotto.com.br/" TargetMode="Externa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hyperlink" Target="https://pubmed.ncbi.nlm.nih.gov/37667535/" TargetMode="External"/><Relationship Id="rId2" Type="http://schemas.openxmlformats.org/officeDocument/2006/relationships/hyperlink" Target="http://paulomargotto.com.br/transfusoes-de-eritrocitos-estao-associadas-a-retinopatia-da-prematuridade-rop-em-recem-nascidos-com-idade-gestacional-extremamente-baixa/" TargetMode="External"/><Relationship Id="rId1" Type="http://schemas.openxmlformats.org/officeDocument/2006/relationships/slideLayout" Target="../slideLayouts/slideLayout11.xml"/><Relationship Id="rId5" Type="http://schemas.openxmlformats.org/officeDocument/2006/relationships/image" Target="../media/image12.gif"/><Relationship Id="rId4" Type="http://schemas.openxmlformats.org/officeDocument/2006/relationships/hyperlink" Target="http://paulomargotto.com.br/documentos/24240"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paulomargotto.com.br/documentos/21776" TargetMode="External"/><Relationship Id="rId2" Type="http://schemas.openxmlformats.org/officeDocument/2006/relationships/hyperlink" Target="http://paulomargotto.com.br/retinopatia-da-prematuridade-6/" TargetMode="External"/><Relationship Id="rId1" Type="http://schemas.openxmlformats.org/officeDocument/2006/relationships/slideLayout" Target="../slideLayouts/slideLayout13.xml"/><Relationship Id="rId4" Type="http://schemas.openxmlformats.org/officeDocument/2006/relationships/image" Target="../media/image12.gi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1303793" y="3836372"/>
            <a:ext cx="9440034" cy="1938786"/>
          </a:xfrm>
        </p:spPr>
        <p:txBody>
          <a:bodyPr>
            <a:normAutofit fontScale="92500" lnSpcReduction="10000"/>
          </a:bodyPr>
          <a:lstStyle/>
          <a:p>
            <a:r>
              <a:rPr lang="pt-BR" dirty="0" smtClean="0">
                <a:effectLst/>
              </a:rPr>
              <a:t>Apresentação: Iago Silva de Almeida | R4 Terapia Intensiva Pediátrica – HMIB</a:t>
            </a:r>
          </a:p>
          <a:p>
            <a:r>
              <a:rPr lang="pt-BR" dirty="0" smtClean="0">
                <a:effectLst/>
              </a:rPr>
              <a:t>Coordenação: Carlos Zaconeta </a:t>
            </a:r>
          </a:p>
          <a:p>
            <a:r>
              <a:rPr lang="pt-BR" dirty="0" smtClean="0">
                <a:effectLst/>
              </a:rPr>
              <a:t>Residência de Neonatologia do HMIB (Ano 34)</a:t>
            </a:r>
          </a:p>
          <a:p>
            <a:r>
              <a:rPr lang="pt-BR" dirty="0" smtClean="0">
                <a:effectLst/>
                <a:hlinkClick r:id="rId2"/>
              </a:rPr>
              <a:t>www.paulomargotto.com.br</a:t>
            </a:r>
            <a:r>
              <a:rPr lang="pt-BR" dirty="0" smtClean="0">
                <a:effectLst/>
              </a:rPr>
              <a:t>  (Ano 20)</a:t>
            </a:r>
          </a:p>
          <a:p>
            <a:r>
              <a:rPr lang="pt-BR" dirty="0" smtClean="0">
                <a:effectLst/>
              </a:rPr>
              <a:t>Brasília, 28 de fevereiro de 2024</a:t>
            </a:r>
            <a:endParaRPr lang="pt-BR" dirty="0"/>
          </a:p>
        </p:txBody>
      </p:sp>
      <p:sp>
        <p:nvSpPr>
          <p:cNvPr id="6" name="Retângulo 5"/>
          <p:cNvSpPr/>
          <p:nvPr/>
        </p:nvSpPr>
        <p:spPr>
          <a:xfrm>
            <a:off x="1652337" y="2524905"/>
            <a:ext cx="8742947" cy="1200329"/>
          </a:xfrm>
          <a:prstGeom prst="rect">
            <a:avLst/>
          </a:prstGeom>
        </p:spPr>
        <p:txBody>
          <a:bodyPr wrap="square">
            <a:spAutoFit/>
          </a:bodyPr>
          <a:lstStyle/>
          <a:p>
            <a:r>
              <a:rPr lang="pt-BR" u="sng" dirty="0">
                <a:hlinkClick r:id="rId3"/>
              </a:rPr>
              <a:t>The </a:t>
            </a:r>
            <a:r>
              <a:rPr lang="pt-BR" b="1" u="sng" dirty="0">
                <a:hlinkClick r:id="rId3"/>
              </a:rPr>
              <a:t>Effects</a:t>
            </a:r>
            <a:r>
              <a:rPr lang="pt-BR" u="sng" dirty="0">
                <a:hlinkClick r:id="rId3"/>
              </a:rPr>
              <a:t> of </a:t>
            </a:r>
            <a:r>
              <a:rPr lang="pt-BR" b="1" u="sng" dirty="0">
                <a:hlinkClick r:id="rId3"/>
              </a:rPr>
              <a:t>Early</a:t>
            </a:r>
            <a:r>
              <a:rPr lang="pt-BR" u="sng" dirty="0">
                <a:hlinkClick r:id="rId3"/>
              </a:rPr>
              <a:t> </a:t>
            </a:r>
            <a:r>
              <a:rPr lang="pt-BR" b="1" u="sng" dirty="0">
                <a:hlinkClick r:id="rId3"/>
              </a:rPr>
              <a:t>Enteral</a:t>
            </a:r>
            <a:r>
              <a:rPr lang="pt-BR" u="sng" dirty="0">
                <a:hlinkClick r:id="rId3"/>
              </a:rPr>
              <a:t> and </a:t>
            </a:r>
            <a:r>
              <a:rPr lang="pt-BR" b="1" u="sng" dirty="0">
                <a:hlinkClick r:id="rId3"/>
              </a:rPr>
              <a:t>Parental</a:t>
            </a:r>
            <a:r>
              <a:rPr lang="pt-BR" u="sng" dirty="0">
                <a:hlinkClick r:id="rId3"/>
              </a:rPr>
              <a:t> </a:t>
            </a:r>
            <a:r>
              <a:rPr lang="pt-BR" b="1" u="sng" dirty="0">
                <a:hlinkClick r:id="rId3"/>
              </a:rPr>
              <a:t>Nutrition</a:t>
            </a:r>
            <a:r>
              <a:rPr lang="pt-BR" u="sng" dirty="0">
                <a:hlinkClick r:id="rId3"/>
              </a:rPr>
              <a:t> on </a:t>
            </a:r>
            <a:r>
              <a:rPr lang="pt-BR" b="1" u="sng" dirty="0">
                <a:hlinkClick r:id="rId3"/>
              </a:rPr>
              <a:t>Retinopathy</a:t>
            </a:r>
            <a:r>
              <a:rPr lang="pt-BR" u="sng" dirty="0">
                <a:hlinkClick r:id="rId3"/>
              </a:rPr>
              <a:t> </a:t>
            </a:r>
            <a:r>
              <a:rPr lang="pt-BR" b="1" u="sng" dirty="0">
                <a:hlinkClick r:id="rId3"/>
              </a:rPr>
              <a:t>of</a:t>
            </a:r>
            <a:r>
              <a:rPr lang="pt-BR" u="sng" dirty="0">
                <a:hlinkClick r:id="rId3"/>
              </a:rPr>
              <a:t> </a:t>
            </a:r>
            <a:r>
              <a:rPr lang="pt-BR" b="1" u="sng" dirty="0">
                <a:hlinkClick r:id="rId3"/>
              </a:rPr>
              <a:t>Prematurity</a:t>
            </a:r>
            <a:r>
              <a:rPr lang="pt-BR" u="sng" dirty="0">
                <a:hlinkClick r:id="rId3"/>
              </a:rPr>
              <a:t>: A </a:t>
            </a:r>
            <a:r>
              <a:rPr lang="pt-BR" b="1" u="sng" dirty="0">
                <a:hlinkClick r:id="rId3"/>
              </a:rPr>
              <a:t>Systematic</a:t>
            </a:r>
            <a:r>
              <a:rPr lang="pt-BR" u="sng" dirty="0">
                <a:hlinkClick r:id="rId3"/>
              </a:rPr>
              <a:t> </a:t>
            </a:r>
            <a:r>
              <a:rPr lang="pt-BR" b="1" u="sng" dirty="0">
                <a:hlinkClick r:id="rId3"/>
              </a:rPr>
              <a:t>Review</a:t>
            </a:r>
            <a:r>
              <a:rPr lang="pt-BR" u="sng" dirty="0">
                <a:hlinkClick r:id="rId3"/>
              </a:rPr>
              <a:t>.</a:t>
            </a:r>
            <a:r>
              <a:rPr lang="pt-BR" dirty="0"/>
              <a:t>Mandala VK, Urakurva AK, Gangadhari S, Kotha R Sr.Cureus. 2023 Nov 18;15(11):e49029. doi: 10.7759/cureus.49029. eCollection 2023 Nov.PMID: 38116356 </a:t>
            </a:r>
            <a:r>
              <a:rPr lang="pt-BR" b="1" dirty="0" smtClean="0"/>
              <a:t>.</a:t>
            </a:r>
            <a:r>
              <a:rPr lang="pt-BR" dirty="0"/>
              <a:t> </a:t>
            </a:r>
            <a:r>
              <a:rPr lang="pt-BR" dirty="0" smtClean="0"/>
              <a:t>Review. </a:t>
            </a:r>
            <a:r>
              <a:rPr lang="pt-BR" b="1" dirty="0" smtClean="0">
                <a:solidFill>
                  <a:srgbClr val="FF00FF"/>
                </a:solidFill>
              </a:rPr>
              <a:t>ARTIGO GRÁTIS!</a:t>
            </a:r>
            <a:endParaRPr lang="pt-BR" b="1" dirty="0">
              <a:solidFill>
                <a:srgbClr val="FF00FF"/>
              </a:solidFill>
            </a:endParaRPr>
          </a:p>
        </p:txBody>
      </p:sp>
      <p:sp>
        <p:nvSpPr>
          <p:cNvPr id="7" name="Retângulo 6"/>
          <p:cNvSpPr/>
          <p:nvPr/>
        </p:nvSpPr>
        <p:spPr>
          <a:xfrm>
            <a:off x="1066800" y="338572"/>
            <a:ext cx="9464842" cy="1938992"/>
          </a:xfrm>
          <a:prstGeom prst="rect">
            <a:avLst/>
          </a:prstGeom>
        </p:spPr>
        <p:txBody>
          <a:bodyPr wrap="square">
            <a:spAutoFit/>
          </a:bodyPr>
          <a:lstStyle/>
          <a:p>
            <a:pPr algn="ctr"/>
            <a:r>
              <a:rPr lang="pt-BR" sz="4000" b="1" dirty="0">
                <a:solidFill>
                  <a:srgbClr val="FFFF00"/>
                </a:solidFill>
              </a:rPr>
              <a:t>Os efeitos da nutrição enteral </a:t>
            </a:r>
            <a:r>
              <a:rPr lang="pt-BR" sz="4000" b="1">
                <a:solidFill>
                  <a:srgbClr val="FFFF00"/>
                </a:solidFill>
              </a:rPr>
              <a:t>e </a:t>
            </a:r>
            <a:r>
              <a:rPr lang="pt-BR" sz="4000" b="1" smtClean="0">
                <a:solidFill>
                  <a:srgbClr val="FFFF00"/>
                </a:solidFill>
              </a:rPr>
              <a:t>parenteral </a:t>
            </a:r>
            <a:r>
              <a:rPr lang="pt-BR" sz="4000" b="1" dirty="0">
                <a:solidFill>
                  <a:srgbClr val="FFFF00"/>
                </a:solidFill>
              </a:rPr>
              <a:t>precoce na retinopatia da prematuridade: uma revisão sistemática</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221" y="4695184"/>
            <a:ext cx="1741322" cy="1735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42528" y="4695184"/>
            <a:ext cx="2270393" cy="1633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97418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rgbClr val="FFFF00"/>
                </a:solidFill>
              </a:rPr>
              <a:t>Introdução</a:t>
            </a:r>
            <a:endParaRPr lang="pt-BR" dirty="0">
              <a:solidFill>
                <a:srgbClr val="FFFF00"/>
              </a:solidFill>
            </a:endParaRPr>
          </a:p>
        </p:txBody>
      </p:sp>
      <p:sp>
        <p:nvSpPr>
          <p:cNvPr id="3" name="Espaço Reservado para Conteúdo 2"/>
          <p:cNvSpPr>
            <a:spLocks noGrp="1"/>
          </p:cNvSpPr>
          <p:nvPr>
            <p:ph idx="1"/>
          </p:nvPr>
        </p:nvSpPr>
        <p:spPr/>
        <p:txBody>
          <a:bodyPr>
            <a:normAutofit/>
          </a:bodyPr>
          <a:lstStyle/>
          <a:p>
            <a:pPr algn="just"/>
            <a:r>
              <a:rPr lang="pt-BR" dirty="0" smtClean="0">
                <a:effectLst/>
              </a:rPr>
              <a:t>A </a:t>
            </a:r>
            <a:r>
              <a:rPr lang="pt-BR" dirty="0">
                <a:effectLst/>
              </a:rPr>
              <a:t>retinopatia da prematuridade (ROP) é uma condição primária que afeta crianças prematuras e que pode ser potencial causador de </a:t>
            </a:r>
            <a:r>
              <a:rPr lang="pt-BR" dirty="0" smtClean="0">
                <a:effectLst/>
              </a:rPr>
              <a:t>cegueira. Ocorre </a:t>
            </a:r>
            <a:r>
              <a:rPr lang="pt-BR" dirty="0">
                <a:effectLst/>
              </a:rPr>
              <a:t>devido a formação aberrante de vasos sanguíneos na retina. </a:t>
            </a:r>
          </a:p>
          <a:p>
            <a:pPr algn="just"/>
            <a:r>
              <a:rPr lang="pt-BR" dirty="0" smtClean="0">
                <a:effectLst/>
              </a:rPr>
              <a:t>Grau </a:t>
            </a:r>
            <a:r>
              <a:rPr lang="pt-BR" dirty="0">
                <a:effectLst/>
              </a:rPr>
              <a:t>I e </a:t>
            </a:r>
            <a:r>
              <a:rPr lang="pt-BR" dirty="0" smtClean="0">
                <a:effectLst/>
              </a:rPr>
              <a:t>II: </a:t>
            </a:r>
            <a:r>
              <a:rPr lang="pt-BR" dirty="0">
                <a:effectLst/>
              </a:rPr>
              <a:t>costumam evoluir bem sem tratamento, mas devem continuar sendo monitorizados por profissionais da saúde.</a:t>
            </a:r>
          </a:p>
          <a:p>
            <a:pPr algn="just"/>
            <a:r>
              <a:rPr lang="pt-BR" dirty="0" smtClean="0">
                <a:effectLst/>
              </a:rPr>
              <a:t>Grau III: </a:t>
            </a:r>
            <a:r>
              <a:rPr lang="pt-BR" dirty="0">
                <a:effectLst/>
              </a:rPr>
              <a:t>pode melhorar sem tratamento, mas alguns pacientes podem necessitar de medicações para prevenir que os vasos malformados destruam a retina. </a:t>
            </a:r>
          </a:p>
          <a:p>
            <a:pPr algn="just"/>
            <a:r>
              <a:rPr lang="pt-BR" dirty="0">
                <a:effectLst/>
              </a:rPr>
              <a:t>G</a:t>
            </a:r>
            <a:r>
              <a:rPr lang="pt-BR" dirty="0" smtClean="0">
                <a:effectLst/>
              </a:rPr>
              <a:t>rau IV: </a:t>
            </a:r>
            <a:r>
              <a:rPr lang="pt-BR" dirty="0">
                <a:effectLst/>
              </a:rPr>
              <a:t>a retina se apresenta parcialmente descolada e requer tratamento.</a:t>
            </a:r>
          </a:p>
          <a:p>
            <a:r>
              <a:rPr lang="pt-BR" dirty="0" smtClean="0">
                <a:effectLst/>
              </a:rPr>
              <a:t>Grau V: </a:t>
            </a:r>
            <a:r>
              <a:rPr lang="pt-BR" dirty="0">
                <a:effectLst/>
              </a:rPr>
              <a:t>a retina está totalmente descolada. Nesses casos, os bebês provavelmente irão perder a visão em caso de não receberem tratamento. </a:t>
            </a:r>
            <a:r>
              <a:rPr lang="pt-BR" dirty="0"/>
              <a:t/>
            </a:r>
            <a:br>
              <a:rPr lang="pt-BR" dirty="0"/>
            </a:br>
            <a:endParaRPr lang="pt-BR" dirty="0"/>
          </a:p>
        </p:txBody>
      </p:sp>
    </p:spTree>
    <p:extLst>
      <p:ext uri="{BB962C8B-B14F-4D97-AF65-F5344CB8AC3E}">
        <p14:creationId xmlns:p14="http://schemas.microsoft.com/office/powerpoint/2010/main" val="22614550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rgbClr val="FFFF00"/>
                </a:solidFill>
              </a:rPr>
              <a:t>Introdução</a:t>
            </a:r>
            <a:endParaRPr lang="pt-BR" dirty="0">
              <a:solidFill>
                <a:srgbClr val="FFFF00"/>
              </a:solidFill>
            </a:endParaRPr>
          </a:p>
        </p:txBody>
      </p:sp>
      <p:sp>
        <p:nvSpPr>
          <p:cNvPr id="3" name="Espaço Reservado para Conteúdo 2"/>
          <p:cNvSpPr>
            <a:spLocks noGrp="1"/>
          </p:cNvSpPr>
          <p:nvPr>
            <p:ph idx="1"/>
          </p:nvPr>
        </p:nvSpPr>
        <p:spPr/>
        <p:txBody>
          <a:bodyPr>
            <a:normAutofit fontScale="92500" lnSpcReduction="10000"/>
          </a:bodyPr>
          <a:lstStyle/>
          <a:p>
            <a:pPr algn="just"/>
            <a:r>
              <a:rPr lang="pt-BR" dirty="0" smtClean="0">
                <a:effectLst/>
              </a:rPr>
              <a:t>O </a:t>
            </a:r>
            <a:r>
              <a:rPr lang="pt-BR" dirty="0">
                <a:effectLst/>
              </a:rPr>
              <a:t>estado nutricional do prematuro tem influência direta na evolução da ROP. </a:t>
            </a:r>
          </a:p>
          <a:p>
            <a:pPr algn="just"/>
            <a:r>
              <a:rPr lang="pt-BR" dirty="0" smtClean="0">
                <a:effectLst/>
              </a:rPr>
              <a:t>Oxigenioterapia </a:t>
            </a:r>
            <a:r>
              <a:rPr lang="pt-BR" dirty="0">
                <a:effectLst/>
              </a:rPr>
              <a:t>e baixo peso ao nascer impactam no </a:t>
            </a:r>
            <a:r>
              <a:rPr lang="pt-BR" dirty="0" smtClean="0">
                <a:effectLst/>
              </a:rPr>
              <a:t>desenvolvimento. </a:t>
            </a:r>
            <a:endParaRPr lang="pt-BR" dirty="0">
              <a:effectLst/>
            </a:endParaRPr>
          </a:p>
          <a:p>
            <a:pPr algn="just"/>
            <a:r>
              <a:rPr lang="pt-BR" dirty="0" smtClean="0">
                <a:effectLst/>
              </a:rPr>
              <a:t>O </a:t>
            </a:r>
            <a:r>
              <a:rPr lang="pt-BR" dirty="0">
                <a:effectLst/>
              </a:rPr>
              <a:t>uso de nutrição parenteral é comum em prematuros, já que normalmente os prematuros necessitam de mais nutrientes do que pode ser ofertado por via enteral. </a:t>
            </a:r>
          </a:p>
          <a:p>
            <a:pPr algn="just"/>
            <a:r>
              <a:rPr lang="pt-BR" dirty="0" smtClean="0">
                <a:effectLst/>
              </a:rPr>
              <a:t>Estudos </a:t>
            </a:r>
            <a:r>
              <a:rPr lang="pt-BR" dirty="0">
                <a:effectLst/>
              </a:rPr>
              <a:t>demonstram a importância da nutrição e de outros elementos como insulina, fator de crescimento e aminoácidos de cadeia longa na vascularização da retina. </a:t>
            </a:r>
          </a:p>
          <a:p>
            <a:pPr algn="just"/>
            <a:r>
              <a:rPr lang="pt-BR" dirty="0" smtClean="0">
                <a:effectLst/>
              </a:rPr>
              <a:t>Apesar da melhora no cuidado neonatal com aumento da sobrevida, a prevalência de ROP permanece preocupante. </a:t>
            </a:r>
          </a:p>
          <a:p>
            <a:r>
              <a:rPr lang="pt-BR" dirty="0" smtClean="0">
                <a:effectLst/>
              </a:rPr>
              <a:t>A relação entre nutrição precoce (enteral e parenteral) e desenvolvimento de ROP é incerta e foi o motivo desta revisão. </a:t>
            </a:r>
            <a:r>
              <a:rPr lang="pt-BR" dirty="0"/>
              <a:t/>
            </a:r>
            <a:br>
              <a:rPr lang="pt-BR" dirty="0"/>
            </a:br>
            <a:r>
              <a:rPr lang="pt-BR" dirty="0"/>
              <a:t/>
            </a:r>
            <a:br>
              <a:rPr lang="pt-BR" dirty="0"/>
            </a:br>
            <a:endParaRPr lang="pt-BR" dirty="0"/>
          </a:p>
        </p:txBody>
      </p:sp>
    </p:spTree>
    <p:extLst>
      <p:ext uri="{BB962C8B-B14F-4D97-AF65-F5344CB8AC3E}">
        <p14:creationId xmlns:p14="http://schemas.microsoft.com/office/powerpoint/2010/main" val="198717615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rgbClr val="FF00FF"/>
                </a:solidFill>
              </a:rPr>
              <a:t>Objetivo</a:t>
            </a:r>
            <a:endParaRPr lang="pt-BR" dirty="0">
              <a:solidFill>
                <a:srgbClr val="FF00FF"/>
              </a:solidFill>
            </a:endParaRPr>
          </a:p>
        </p:txBody>
      </p:sp>
      <p:sp>
        <p:nvSpPr>
          <p:cNvPr id="3" name="Espaço Reservado para Conteúdo 2"/>
          <p:cNvSpPr>
            <a:spLocks noGrp="1"/>
          </p:cNvSpPr>
          <p:nvPr>
            <p:ph idx="1"/>
          </p:nvPr>
        </p:nvSpPr>
        <p:spPr/>
        <p:txBody>
          <a:bodyPr/>
          <a:lstStyle/>
          <a:p>
            <a:pPr marL="36900" indent="0" algn="just">
              <a:buNone/>
            </a:pPr>
            <a:endParaRPr lang="pt-BR" dirty="0" smtClean="0">
              <a:solidFill>
                <a:srgbClr val="FFFF00"/>
              </a:solidFill>
              <a:effectLst/>
              <a:latin typeface="Algerian" panose="04020705040A02060702" pitchFamily="82" charset="0"/>
            </a:endParaRPr>
          </a:p>
          <a:p>
            <a:pPr marL="36900" indent="0" algn="just">
              <a:buNone/>
            </a:pPr>
            <a:endParaRPr lang="pt-BR" dirty="0">
              <a:solidFill>
                <a:srgbClr val="FFFF00"/>
              </a:solidFill>
              <a:effectLst/>
              <a:latin typeface="Algerian" panose="04020705040A02060702" pitchFamily="82" charset="0"/>
            </a:endParaRPr>
          </a:p>
          <a:p>
            <a:pPr marL="36900" indent="0" algn="ctr">
              <a:buNone/>
            </a:pPr>
            <a:r>
              <a:rPr lang="pt-BR" dirty="0" smtClean="0">
                <a:solidFill>
                  <a:srgbClr val="FFFF00"/>
                </a:solidFill>
                <a:effectLst/>
                <a:latin typeface="Algerian" panose="04020705040A02060702" pitchFamily="82" charset="0"/>
              </a:rPr>
              <a:t>Investigar </a:t>
            </a:r>
            <a:r>
              <a:rPr lang="pt-BR" dirty="0">
                <a:solidFill>
                  <a:srgbClr val="FFFF00"/>
                </a:solidFill>
                <a:effectLst/>
                <a:latin typeface="Algerian" panose="04020705040A02060702" pitchFamily="82" charset="0"/>
              </a:rPr>
              <a:t>a relação entre a nutrição precoce, incluindo enteral e parenteral, tempo de início, elementos, via de administração e surgimento e progressão de ROP em recém nascidos pré-termo. </a:t>
            </a:r>
            <a:endParaRPr lang="pt-BR" dirty="0">
              <a:solidFill>
                <a:srgbClr val="FFFF00"/>
              </a:solidFill>
              <a:latin typeface="Algerian" panose="04020705040A02060702" pitchFamily="82" charset="0"/>
            </a:endParaRPr>
          </a:p>
        </p:txBody>
      </p:sp>
    </p:spTree>
    <p:extLst>
      <p:ext uri="{BB962C8B-B14F-4D97-AF65-F5344CB8AC3E}">
        <p14:creationId xmlns:p14="http://schemas.microsoft.com/office/powerpoint/2010/main" val="7139421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rgbClr val="FFFF00"/>
                </a:solidFill>
              </a:rPr>
              <a:t>Métodos </a:t>
            </a:r>
            <a:endParaRPr lang="pt-BR" dirty="0">
              <a:solidFill>
                <a:srgbClr val="FFFF00"/>
              </a:solidFill>
            </a:endParaRPr>
          </a:p>
        </p:txBody>
      </p:sp>
      <p:sp>
        <p:nvSpPr>
          <p:cNvPr id="3" name="Espaço Reservado para Conteúdo 2"/>
          <p:cNvSpPr>
            <a:spLocks noGrp="1"/>
          </p:cNvSpPr>
          <p:nvPr>
            <p:ph idx="1"/>
          </p:nvPr>
        </p:nvSpPr>
        <p:spPr/>
        <p:txBody>
          <a:bodyPr/>
          <a:lstStyle/>
          <a:p>
            <a:pPr algn="just"/>
            <a:r>
              <a:rPr lang="pt-BR" dirty="0" smtClean="0"/>
              <a:t>Busca sistemática em bancos de dados (PubMed, Embase e Scopus). </a:t>
            </a:r>
          </a:p>
          <a:p>
            <a:pPr algn="just"/>
            <a:r>
              <a:rPr lang="pt-BR" dirty="0">
                <a:effectLst/>
              </a:rPr>
              <a:t>P</a:t>
            </a:r>
            <a:r>
              <a:rPr lang="pt-BR" dirty="0" smtClean="0">
                <a:effectLst/>
              </a:rPr>
              <a:t>alavras chave: “retinopatia </a:t>
            </a:r>
            <a:r>
              <a:rPr lang="pt-BR" dirty="0">
                <a:effectLst/>
              </a:rPr>
              <a:t>ou prematuridade”, “lactentes pré-termo”, “nutrição”, “nutrição enteral” e “nutrição parenteral”. </a:t>
            </a:r>
            <a:endParaRPr lang="pt-BR" dirty="0" smtClean="0">
              <a:effectLst/>
            </a:endParaRPr>
          </a:p>
          <a:p>
            <a:pPr algn="just"/>
            <a:r>
              <a:rPr lang="pt-BR" dirty="0" smtClean="0">
                <a:effectLst/>
              </a:rPr>
              <a:t>Após a seleção inicial os artigos foram filtrados para os que atendiam os critérios de inclusão. </a:t>
            </a:r>
          </a:p>
          <a:p>
            <a:pPr algn="just"/>
            <a:r>
              <a:rPr lang="pt-BR" dirty="0">
                <a:solidFill>
                  <a:srgbClr val="FFFF00"/>
                </a:solidFill>
                <a:effectLst/>
              </a:rPr>
              <a:t>Critérios de inclusão</a:t>
            </a:r>
            <a:r>
              <a:rPr lang="pt-BR" dirty="0">
                <a:solidFill>
                  <a:srgbClr val="0000FF"/>
                </a:solidFill>
                <a:effectLst/>
              </a:rPr>
              <a:t>: </a:t>
            </a:r>
            <a:r>
              <a:rPr lang="pt-BR" dirty="0">
                <a:effectLst/>
              </a:rPr>
              <a:t>Revisões e estudos observacionais publicadas e revisadas em inglês, abordando lactentes pré-termo (IG &lt; 37 sem), que analisaram a influência da nutrição precoce no desenvolvimento e gravidade de ROP. </a:t>
            </a:r>
            <a:endParaRPr lang="pt-BR" dirty="0" smtClean="0">
              <a:effectLst/>
            </a:endParaRPr>
          </a:p>
          <a:p>
            <a:pPr algn="just"/>
            <a:endParaRPr lang="pt-BR" dirty="0"/>
          </a:p>
        </p:txBody>
      </p:sp>
    </p:spTree>
    <p:extLst>
      <p:ext uri="{BB962C8B-B14F-4D97-AF65-F5344CB8AC3E}">
        <p14:creationId xmlns:p14="http://schemas.microsoft.com/office/powerpoint/2010/main" val="238397204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797885" y="-201769"/>
            <a:ext cx="10353762" cy="970450"/>
          </a:xfrm>
        </p:spPr>
        <p:txBody>
          <a:bodyPr/>
          <a:lstStyle/>
          <a:p>
            <a:r>
              <a:rPr lang="pt-BR" dirty="0" smtClean="0">
                <a:solidFill>
                  <a:srgbClr val="FFFF00"/>
                </a:solidFill>
              </a:rPr>
              <a:t>Resultados </a:t>
            </a:r>
            <a:endParaRPr lang="pt-BR" dirty="0">
              <a:solidFill>
                <a:srgbClr val="FFFF00"/>
              </a:solidFill>
            </a:endParaRPr>
          </a:p>
        </p:txBody>
      </p:sp>
      <p:pic>
        <p:nvPicPr>
          <p:cNvPr id="4" name="Espaço Reservado para Conteúdo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745957" y="1576631"/>
            <a:ext cx="5136524" cy="4914335"/>
          </a:xfrm>
        </p:spPr>
      </p:pic>
      <p:sp>
        <p:nvSpPr>
          <p:cNvPr id="3" name="Retângulo 2"/>
          <p:cNvSpPr/>
          <p:nvPr/>
        </p:nvSpPr>
        <p:spPr>
          <a:xfrm>
            <a:off x="1387641" y="558878"/>
            <a:ext cx="8574505" cy="923330"/>
          </a:xfrm>
          <a:prstGeom prst="rect">
            <a:avLst/>
          </a:prstGeom>
        </p:spPr>
        <p:txBody>
          <a:bodyPr wrap="square">
            <a:spAutoFit/>
          </a:bodyPr>
          <a:lstStyle/>
          <a:p>
            <a:r>
              <a:rPr lang="pt-BR" dirty="0"/>
              <a:t>Após considerar criteriosamente as fontes que restaram com nove artigos, dois foram desconsiderados conforme critérios de inclusão e, portanto, apenas sete foram confirmados como resultado do método de seleção </a:t>
            </a:r>
            <a:r>
              <a:rPr lang="pt-BR" dirty="0" smtClean="0"/>
              <a:t>(</a:t>
            </a:r>
            <a:r>
              <a:rPr lang="pt-BR" dirty="0" smtClean="0">
                <a:solidFill>
                  <a:srgbClr val="FFFF00"/>
                </a:solidFill>
                <a:hlinkClick r:id="rId3"/>
              </a:rPr>
              <a:t>Figura 1</a:t>
            </a:r>
            <a:r>
              <a:rPr lang="pt-BR" dirty="0" smtClean="0"/>
              <a:t> e </a:t>
            </a:r>
            <a:r>
              <a:rPr lang="pt-BR" dirty="0" smtClean="0">
                <a:solidFill>
                  <a:srgbClr val="FFFF00"/>
                </a:solidFill>
              </a:rPr>
              <a:t>Tabela 2</a:t>
            </a:r>
            <a:r>
              <a:rPr lang="pt-BR" dirty="0" smtClean="0"/>
              <a:t>).</a:t>
            </a:r>
            <a:endParaRPr lang="pt-BR" dirty="0"/>
          </a:p>
        </p:txBody>
      </p:sp>
      <p:sp>
        <p:nvSpPr>
          <p:cNvPr id="5" name="CaixaDeTexto 4"/>
          <p:cNvSpPr txBox="1"/>
          <p:nvPr/>
        </p:nvSpPr>
        <p:spPr>
          <a:xfrm>
            <a:off x="6168189" y="6128266"/>
            <a:ext cx="4026936" cy="369332"/>
          </a:xfrm>
          <a:prstGeom prst="rect">
            <a:avLst/>
          </a:prstGeom>
          <a:noFill/>
        </p:spPr>
        <p:txBody>
          <a:bodyPr wrap="none" rtlCol="0">
            <a:spAutoFit/>
          </a:bodyPr>
          <a:lstStyle/>
          <a:p>
            <a:r>
              <a:rPr lang="pt-BR" dirty="0" smtClean="0">
                <a:solidFill>
                  <a:srgbClr val="FFFF00"/>
                </a:solidFill>
              </a:rPr>
              <a:t>Fig.1. Diagrama de seleção dos artigos</a:t>
            </a:r>
            <a:endParaRPr lang="pt-BR" dirty="0">
              <a:solidFill>
                <a:srgbClr val="FFFF00"/>
              </a:solidFill>
            </a:endParaRPr>
          </a:p>
        </p:txBody>
      </p:sp>
    </p:spTree>
    <p:extLst>
      <p:ext uri="{BB962C8B-B14F-4D97-AF65-F5344CB8AC3E}">
        <p14:creationId xmlns:p14="http://schemas.microsoft.com/office/powerpoint/2010/main" val="24755621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11519" y="-188890"/>
            <a:ext cx="10353762" cy="970450"/>
          </a:xfrm>
        </p:spPr>
        <p:txBody>
          <a:bodyPr/>
          <a:lstStyle/>
          <a:p>
            <a:r>
              <a:rPr lang="pt-BR" dirty="0" smtClean="0">
                <a:solidFill>
                  <a:srgbClr val="FFFF00"/>
                </a:solidFill>
              </a:rPr>
              <a:t>Resultados </a:t>
            </a:r>
            <a:endParaRPr lang="pt-BR" dirty="0">
              <a:solidFill>
                <a:srgbClr val="FFFF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5663" y="649523"/>
            <a:ext cx="10479087" cy="563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CaixaDeTexto 5"/>
          <p:cNvSpPr txBox="1"/>
          <p:nvPr/>
        </p:nvSpPr>
        <p:spPr>
          <a:xfrm>
            <a:off x="719305" y="6288323"/>
            <a:ext cx="4291046" cy="369332"/>
          </a:xfrm>
          <a:prstGeom prst="rect">
            <a:avLst/>
          </a:prstGeom>
          <a:noFill/>
        </p:spPr>
        <p:txBody>
          <a:bodyPr wrap="none" rtlCol="0">
            <a:spAutoFit/>
          </a:bodyPr>
          <a:lstStyle/>
          <a:p>
            <a:r>
              <a:rPr lang="pt-BR" dirty="0" smtClean="0">
                <a:solidFill>
                  <a:srgbClr val="FFFF00"/>
                </a:solidFill>
              </a:rPr>
              <a:t>Tabela 2.Resumo dos artigos selecionados</a:t>
            </a:r>
            <a:endParaRPr lang="pt-BR" dirty="0">
              <a:solidFill>
                <a:srgbClr val="FFFF00"/>
              </a:solidFill>
            </a:endParaRPr>
          </a:p>
        </p:txBody>
      </p:sp>
      <p:sp>
        <p:nvSpPr>
          <p:cNvPr id="7" name="Retângulo 6"/>
          <p:cNvSpPr/>
          <p:nvPr/>
        </p:nvSpPr>
        <p:spPr>
          <a:xfrm>
            <a:off x="5010351" y="6288323"/>
            <a:ext cx="6096000" cy="646331"/>
          </a:xfrm>
          <a:prstGeom prst="rect">
            <a:avLst/>
          </a:prstGeom>
        </p:spPr>
        <p:txBody>
          <a:bodyPr>
            <a:spAutoFit/>
          </a:bodyPr>
          <a:lstStyle/>
          <a:p>
            <a:r>
              <a:rPr lang="en-US" sz="1200" dirty="0"/>
              <a:t>AGA: Appropriate for gestational age; BPD: Bronchopulmonary dysplasia; ROP: Retinopathy of prematurity. </a:t>
            </a:r>
            <a:br>
              <a:rPr lang="en-US" sz="1200" dirty="0"/>
            </a:br>
            <a:endParaRPr lang="pt-BR" sz="1200" dirty="0"/>
          </a:p>
        </p:txBody>
      </p:sp>
    </p:spTree>
    <p:extLst>
      <p:ext uri="{BB962C8B-B14F-4D97-AF65-F5344CB8AC3E}">
        <p14:creationId xmlns:p14="http://schemas.microsoft.com/office/powerpoint/2010/main" val="32671877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158494" y="390659"/>
            <a:ext cx="10353762" cy="970450"/>
          </a:xfrm>
        </p:spPr>
        <p:txBody>
          <a:bodyPr/>
          <a:lstStyle/>
          <a:p>
            <a:r>
              <a:rPr lang="pt-BR" dirty="0" smtClean="0">
                <a:solidFill>
                  <a:srgbClr val="FFFF00"/>
                </a:solidFill>
              </a:rPr>
              <a:t>Resultados</a:t>
            </a:r>
            <a:endParaRPr lang="pt-BR" dirty="0">
              <a:solidFill>
                <a:srgbClr val="FFFF00"/>
              </a:solidFill>
            </a:endParaRPr>
          </a:p>
        </p:txBody>
      </p:sp>
      <p:sp>
        <p:nvSpPr>
          <p:cNvPr id="3" name="Espaço Reservado para Conteúdo 2"/>
          <p:cNvSpPr>
            <a:spLocks noGrp="1"/>
          </p:cNvSpPr>
          <p:nvPr>
            <p:ph idx="1"/>
          </p:nvPr>
        </p:nvSpPr>
        <p:spPr/>
        <p:txBody>
          <a:bodyPr/>
          <a:lstStyle/>
          <a:p>
            <a:pPr algn="just" fontAlgn="base"/>
            <a:r>
              <a:rPr lang="pt-BR" dirty="0">
                <a:effectLst/>
              </a:rPr>
              <a:t>Zhou et al. (2021): R</a:t>
            </a:r>
            <a:r>
              <a:rPr lang="pt-BR" dirty="0" smtClean="0">
                <a:effectLst/>
              </a:rPr>
              <a:t>isco </a:t>
            </a:r>
            <a:r>
              <a:rPr lang="pt-BR" dirty="0">
                <a:effectLst/>
              </a:rPr>
              <a:t>de ROP é reduzido quando há melhora do estado nutricional de lactentes prematuros. </a:t>
            </a:r>
          </a:p>
          <a:p>
            <a:pPr algn="just" fontAlgn="base"/>
            <a:r>
              <a:rPr lang="pt-BR" dirty="0">
                <a:effectLst/>
              </a:rPr>
              <a:t>Pivodic et al (2023): ROP é uma </a:t>
            </a:r>
            <a:r>
              <a:rPr lang="pt-BR" dirty="0" smtClean="0">
                <a:effectLst/>
              </a:rPr>
              <a:t>comorbidade </a:t>
            </a:r>
            <a:r>
              <a:rPr lang="pt-BR" dirty="0">
                <a:effectLst/>
              </a:rPr>
              <a:t>potencialmente causadora de cegueira e pode ser evitada. Dentre os fatores de risco, idade gestacional e peso ao nascer se destacam. Testes de rotina foram feitos para rastreamento. Aproximadamente 30% das crianças examinadas apresentaram algum grau de ROP e 6% destas necessitam de tratamento. O estudo coloca a duração do uso de </a:t>
            </a:r>
            <a:r>
              <a:rPr lang="pt-BR" dirty="0" smtClean="0">
                <a:effectLst/>
              </a:rPr>
              <a:t>nutrição parenteral total (NPT) </a:t>
            </a:r>
            <a:r>
              <a:rPr lang="pt-BR" dirty="0">
                <a:effectLst/>
              </a:rPr>
              <a:t>como fator de risco para o prognóstico na ROP. </a:t>
            </a:r>
          </a:p>
          <a:p>
            <a:pPr algn="just" fontAlgn="base"/>
            <a:r>
              <a:rPr lang="pt-BR" dirty="0">
                <a:effectLst/>
              </a:rPr>
              <a:t>Hard, Smith e Hellstrom (2014): É essencial evitar o surgimento de ROP pois a maioria dos tratamentos são voltados para as fases mais finais da doença. </a:t>
            </a:r>
            <a:endParaRPr lang="pt-BR" dirty="0"/>
          </a:p>
        </p:txBody>
      </p:sp>
    </p:spTree>
    <p:extLst>
      <p:ext uri="{BB962C8B-B14F-4D97-AF65-F5344CB8AC3E}">
        <p14:creationId xmlns:p14="http://schemas.microsoft.com/office/powerpoint/2010/main" val="34705555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rgbClr val="FFFF00"/>
                </a:solidFill>
              </a:rPr>
              <a:t>Resultados</a:t>
            </a:r>
            <a:endParaRPr lang="pt-BR" dirty="0">
              <a:solidFill>
                <a:srgbClr val="FFFF00"/>
              </a:solidFill>
            </a:endParaRPr>
          </a:p>
        </p:txBody>
      </p:sp>
      <p:sp>
        <p:nvSpPr>
          <p:cNvPr id="3" name="Espaço Reservado para Conteúdo 2"/>
          <p:cNvSpPr>
            <a:spLocks noGrp="1"/>
          </p:cNvSpPr>
          <p:nvPr>
            <p:ph idx="1"/>
          </p:nvPr>
        </p:nvSpPr>
        <p:spPr/>
        <p:txBody>
          <a:bodyPr/>
          <a:lstStyle/>
          <a:p>
            <a:pPr algn="just" fontAlgn="base"/>
            <a:r>
              <a:rPr lang="pt-BR" dirty="0">
                <a:effectLst/>
              </a:rPr>
              <a:t>Kumar et al (2020): </a:t>
            </a:r>
            <a:r>
              <a:rPr lang="pt-BR" dirty="0" smtClean="0">
                <a:effectLst/>
              </a:rPr>
              <a:t>Confirmaram </a:t>
            </a:r>
            <a:r>
              <a:rPr lang="pt-BR" dirty="0">
                <a:effectLst/>
              </a:rPr>
              <a:t>que as principais causas de ROP foram nutrição pobre, exposição a hemoderivados e uso de desnecessário de O2. </a:t>
            </a:r>
          </a:p>
          <a:p>
            <a:pPr algn="just" fontAlgn="base"/>
            <a:r>
              <a:rPr lang="pt-BR" dirty="0">
                <a:effectLst/>
              </a:rPr>
              <a:t>Hussein et al (2022): A transferência nutricional da mãe para o bebê ajuda no desenvolvimento da imunidade, porém o leite materno deve ser complementado com vitaminas para prevenir comorbidades como a ROP. </a:t>
            </a:r>
          </a:p>
          <a:p>
            <a:pPr algn="just" fontAlgn="base"/>
            <a:r>
              <a:rPr lang="pt-BR" dirty="0">
                <a:effectLst/>
              </a:rPr>
              <a:t>Tsang et al (2021): Apesar de o tratamento ser eficaz na maioria dos casos em minimizar a gravidade da ROP, há dano permanente nas estruturas </a:t>
            </a:r>
            <a:r>
              <a:rPr lang="pt-BR" dirty="0" smtClean="0">
                <a:effectLst/>
              </a:rPr>
              <a:t>sistêmicas. Suplementação </a:t>
            </a:r>
            <a:r>
              <a:rPr lang="pt-BR" dirty="0">
                <a:effectLst/>
              </a:rPr>
              <a:t>nutricional são cruciais para que neonatos tenham reserva para recuperar seus tecidos. </a:t>
            </a:r>
          </a:p>
          <a:p>
            <a:endParaRPr lang="pt-BR" dirty="0"/>
          </a:p>
        </p:txBody>
      </p:sp>
    </p:spTree>
    <p:extLst>
      <p:ext uri="{BB962C8B-B14F-4D97-AF65-F5344CB8AC3E}">
        <p14:creationId xmlns:p14="http://schemas.microsoft.com/office/powerpoint/2010/main" val="62803590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rgbClr val="FFFF00"/>
                </a:solidFill>
              </a:rPr>
              <a:t>Resultados</a:t>
            </a:r>
            <a:endParaRPr lang="pt-BR" dirty="0">
              <a:solidFill>
                <a:srgbClr val="FFFF00"/>
              </a:solidFill>
            </a:endParaRPr>
          </a:p>
        </p:txBody>
      </p:sp>
      <p:sp>
        <p:nvSpPr>
          <p:cNvPr id="3" name="Espaço Reservado para Conteúdo 2"/>
          <p:cNvSpPr>
            <a:spLocks noGrp="1"/>
          </p:cNvSpPr>
          <p:nvPr>
            <p:ph idx="1"/>
          </p:nvPr>
        </p:nvSpPr>
        <p:spPr/>
        <p:txBody>
          <a:bodyPr>
            <a:normAutofit/>
          </a:bodyPr>
          <a:lstStyle/>
          <a:p>
            <a:pPr algn="just" fontAlgn="base"/>
            <a:r>
              <a:rPr lang="pt-BR" dirty="0">
                <a:effectLst/>
              </a:rPr>
              <a:t>Vanderveen et al (2012): Avaliaram o papel de nutrição precoce e ganho de peso em recém-nascidos e os riscos de ROP. </a:t>
            </a:r>
          </a:p>
          <a:p>
            <a:pPr algn="just" fontAlgn="base"/>
            <a:r>
              <a:rPr lang="pt-BR" dirty="0">
                <a:effectLst/>
              </a:rPr>
              <a:t>Kleverbro et al (2019): Avaliaram a influência da oferta proteica em relação ao crescimento e a ROP em RNPT. </a:t>
            </a:r>
          </a:p>
          <a:p>
            <a:pPr algn="just" fontAlgn="base"/>
            <a:r>
              <a:rPr lang="pt-BR" dirty="0">
                <a:effectLst/>
              </a:rPr>
              <a:t>Can et al (2013): Estudo conduzido para avaliar fatores de crescimento associados a insulina e como eles poderiam ser usados para prevenir ROP.  </a:t>
            </a:r>
          </a:p>
          <a:p>
            <a:pPr algn="just"/>
            <a:r>
              <a:rPr lang="pt-BR" dirty="0" smtClean="0">
                <a:effectLst/>
              </a:rPr>
              <a:t>Porcelli </a:t>
            </a:r>
            <a:r>
              <a:rPr lang="pt-BR" dirty="0">
                <a:effectLst/>
              </a:rPr>
              <a:t>et </a:t>
            </a:r>
            <a:r>
              <a:rPr lang="pt-BR" dirty="0" smtClean="0">
                <a:effectLst/>
              </a:rPr>
              <a:t>al (2010): Mostraram </a:t>
            </a:r>
            <a:r>
              <a:rPr lang="pt-BR" dirty="0">
                <a:effectLst/>
              </a:rPr>
              <a:t>que crianças que foram reoperadas por ROP tiveram menos aleitamento materno e maior exposição a nutrição parenteral, além de baixas doses de vitamina E. O leite humano teve OR 0.94 como preditor de ROP. </a:t>
            </a:r>
            <a:endParaRPr lang="pt-BR" dirty="0"/>
          </a:p>
        </p:txBody>
      </p:sp>
    </p:spTree>
    <p:extLst>
      <p:ext uri="{BB962C8B-B14F-4D97-AF65-F5344CB8AC3E}">
        <p14:creationId xmlns:p14="http://schemas.microsoft.com/office/powerpoint/2010/main" val="13241413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09521" y="0"/>
            <a:ext cx="10353762" cy="970450"/>
          </a:xfrm>
        </p:spPr>
        <p:txBody>
          <a:bodyPr/>
          <a:lstStyle/>
          <a:p>
            <a:r>
              <a:rPr lang="pt-BR" dirty="0" smtClean="0"/>
              <a:t>Discussão</a:t>
            </a:r>
            <a:endParaRPr lang="pt-BR" dirty="0"/>
          </a:p>
        </p:txBody>
      </p:sp>
      <p:sp>
        <p:nvSpPr>
          <p:cNvPr id="3" name="Espaço Reservado para Conteúdo 2"/>
          <p:cNvSpPr>
            <a:spLocks noGrp="1"/>
          </p:cNvSpPr>
          <p:nvPr>
            <p:ph idx="1"/>
          </p:nvPr>
        </p:nvSpPr>
        <p:spPr>
          <a:xfrm>
            <a:off x="264695" y="1171075"/>
            <a:ext cx="10978799" cy="5991726"/>
          </a:xfrm>
        </p:spPr>
        <p:txBody>
          <a:bodyPr>
            <a:normAutofit fontScale="62500" lnSpcReduction="20000"/>
          </a:bodyPr>
          <a:lstStyle/>
          <a:p>
            <a:pPr algn="just"/>
            <a:r>
              <a:rPr lang="pt-BR" sz="2400" dirty="0" smtClean="0">
                <a:effectLst/>
              </a:rPr>
              <a:t>A </a:t>
            </a:r>
            <a:r>
              <a:rPr lang="pt-BR" sz="2400" dirty="0">
                <a:effectLst/>
              </a:rPr>
              <a:t>vascularização neonatal na retina produz fator de crescimento endotelial (VEGF), que é controlada por fator de crescimento ligada a insulina (</a:t>
            </a:r>
            <a:r>
              <a:rPr lang="pt-BR" sz="2400" dirty="0">
                <a:solidFill>
                  <a:srgbClr val="FF00FF"/>
                </a:solidFill>
                <a:effectLst/>
              </a:rPr>
              <a:t>IGF-1)</a:t>
            </a:r>
            <a:r>
              <a:rPr lang="pt-BR" sz="2400" dirty="0">
                <a:effectLst/>
              </a:rPr>
              <a:t>. IGF-1 ajuda na sobrevivência e na proliferação de células endoteliais recém formadas.</a:t>
            </a:r>
          </a:p>
          <a:p>
            <a:pPr algn="just"/>
            <a:r>
              <a:rPr lang="pt-BR" sz="2400" dirty="0" smtClean="0">
                <a:effectLst/>
              </a:rPr>
              <a:t>IGF-1 </a:t>
            </a:r>
            <a:r>
              <a:rPr lang="pt-BR" sz="2400" dirty="0">
                <a:effectLst/>
              </a:rPr>
              <a:t>é abundante durante a vida fetal pela </a:t>
            </a:r>
            <a:r>
              <a:rPr lang="pt-BR" sz="2400" dirty="0" smtClean="0">
                <a:effectLst/>
              </a:rPr>
              <a:t>glicólise </a:t>
            </a:r>
            <a:r>
              <a:rPr lang="pt-BR" sz="2400" dirty="0">
                <a:effectLst/>
              </a:rPr>
              <a:t>de nutrientes provenientes da mãe. </a:t>
            </a:r>
            <a:r>
              <a:rPr lang="pt-BR" sz="2400" dirty="0" smtClean="0">
                <a:effectLst/>
              </a:rPr>
              <a:t>Recem-nascido pré-termo (RNPT) </a:t>
            </a:r>
            <a:r>
              <a:rPr lang="pt-BR" sz="2400" dirty="0">
                <a:effectLst/>
              </a:rPr>
              <a:t>tem uma queda abrupta de IGF-1 ao nascer, tendo reservas fisiológicas limitadas. </a:t>
            </a:r>
          </a:p>
          <a:p>
            <a:pPr algn="just"/>
            <a:r>
              <a:rPr lang="pt-BR" sz="2400" dirty="0" smtClean="0">
                <a:effectLst/>
              </a:rPr>
              <a:t>Um </a:t>
            </a:r>
            <a:r>
              <a:rPr lang="pt-BR" sz="2400" dirty="0">
                <a:effectLst/>
              </a:rPr>
              <a:t>bebê menor de um quilo tem menos de 1% de gordura corporal, porém as células da retina demandam uma nutrição mais abundante. </a:t>
            </a:r>
            <a:endParaRPr lang="pt-BR" sz="2400" dirty="0" smtClean="0">
              <a:effectLst/>
            </a:endParaRPr>
          </a:p>
          <a:p>
            <a:pPr algn="just"/>
            <a:r>
              <a:rPr lang="pt-BR" sz="2400" dirty="0" smtClean="0">
                <a:effectLst/>
              </a:rPr>
              <a:t>Observou-se </a:t>
            </a:r>
            <a:r>
              <a:rPr lang="pt-BR" sz="2400" dirty="0">
                <a:effectLst/>
              </a:rPr>
              <a:t>que a </a:t>
            </a:r>
            <a:r>
              <a:rPr lang="pt-BR" sz="2400" dirty="0">
                <a:solidFill>
                  <a:srgbClr val="FF0000"/>
                </a:solidFill>
                <a:effectLst/>
              </a:rPr>
              <a:t>falta de nutrição adequada para os bebês e a exposição a hemoderivados facilitam </a:t>
            </a:r>
            <a:r>
              <a:rPr lang="pt-BR" sz="2400" dirty="0" smtClean="0">
                <a:solidFill>
                  <a:srgbClr val="FF0000"/>
                </a:solidFill>
                <a:effectLst/>
              </a:rPr>
              <a:t>o surgimento da ROP</a:t>
            </a:r>
            <a:r>
              <a:rPr lang="pt-BR" sz="2400" dirty="0" smtClean="0">
                <a:effectLst/>
              </a:rPr>
              <a:t>.</a:t>
            </a:r>
            <a:r>
              <a:rPr lang="pt-BR" sz="2400" dirty="0">
                <a:effectLst/>
              </a:rPr>
              <a:t> Os resultados mostram a necessidade de transferir nutrição suficiente da mãe para o </a:t>
            </a:r>
            <a:r>
              <a:rPr lang="pt-BR" sz="2400" dirty="0" smtClean="0">
                <a:effectLst/>
              </a:rPr>
              <a:t>bebê </a:t>
            </a:r>
            <a:r>
              <a:rPr lang="pt-BR" sz="2400" dirty="0">
                <a:effectLst/>
              </a:rPr>
              <a:t>para fortalecer a sua imunidade. </a:t>
            </a:r>
            <a:endParaRPr lang="pt-BR" sz="2400" dirty="0" smtClean="0">
              <a:effectLst/>
            </a:endParaRPr>
          </a:p>
          <a:p>
            <a:pPr algn="just"/>
            <a:r>
              <a:rPr lang="pt-BR" sz="2400" dirty="0" smtClean="0">
                <a:effectLst/>
              </a:rPr>
              <a:t>Idealmente</a:t>
            </a:r>
            <a:r>
              <a:rPr lang="pt-BR" sz="2400" dirty="0">
                <a:effectLst/>
              </a:rPr>
              <a:t>, a </a:t>
            </a:r>
            <a:r>
              <a:rPr lang="pt-BR" sz="2400" dirty="0">
                <a:solidFill>
                  <a:srgbClr val="FFFF00"/>
                </a:solidFill>
                <a:effectLst/>
              </a:rPr>
              <a:t>nutrição é mais recomendável do que o tratamento da ROP</a:t>
            </a:r>
            <a:r>
              <a:rPr lang="pt-BR" sz="2400" dirty="0">
                <a:effectLst/>
              </a:rPr>
              <a:t>, pois pode resultar em deformidades na estrutura sistêmica (VanderVeen et al., </a:t>
            </a:r>
            <a:r>
              <a:rPr lang="pt-BR" sz="2400" dirty="0" smtClean="0">
                <a:effectLst/>
              </a:rPr>
              <a:t>2013).</a:t>
            </a:r>
            <a:r>
              <a:rPr lang="pt-BR" sz="2400" dirty="0">
                <a:effectLst/>
              </a:rPr>
              <a:t> Portanto, observou-se que a </a:t>
            </a:r>
            <a:r>
              <a:rPr lang="pt-BR" sz="2400" dirty="0">
                <a:solidFill>
                  <a:srgbClr val="FF00FF"/>
                </a:solidFill>
                <a:effectLst/>
              </a:rPr>
              <a:t>nutrição precoce</a:t>
            </a:r>
            <a:r>
              <a:rPr lang="pt-BR" sz="2400" dirty="0">
                <a:effectLst/>
              </a:rPr>
              <a:t> era a única solução sem implicações negativas para a prevenção da ROP. Assim, existe uma forte correlação entre a nutrição precoce (enteral e parental) e a retinopatia da prematuridade</a:t>
            </a:r>
            <a:r>
              <a:rPr lang="pt-BR" sz="2400" dirty="0" smtClean="0">
                <a:effectLst/>
              </a:rPr>
              <a:t>.</a:t>
            </a:r>
          </a:p>
          <a:p>
            <a:pPr algn="just"/>
            <a:r>
              <a:rPr lang="pt-BR" sz="2400" dirty="0">
                <a:effectLst/>
              </a:rPr>
              <a:t>Resultados consistentes desta pesquisa destacam a </a:t>
            </a:r>
            <a:r>
              <a:rPr lang="pt-BR" sz="2400" dirty="0">
                <a:solidFill>
                  <a:srgbClr val="FF00FF"/>
                </a:solidFill>
                <a:effectLst/>
              </a:rPr>
              <a:t>importância da nutrição pré-natal na redução do risco de ROP.</a:t>
            </a:r>
            <a:r>
              <a:rPr lang="pt-BR" sz="2400" dirty="0">
                <a:effectLst/>
              </a:rPr>
              <a:t> Os recém-nascidos prematuros, em particular, beneficiam muito de receber nutrição suficiente, o que demonstrou reduzir significativamente a incidência de ROP. </a:t>
            </a:r>
            <a:endParaRPr lang="pt-BR" sz="2400" dirty="0" smtClean="0">
              <a:effectLst/>
            </a:endParaRPr>
          </a:p>
          <a:p>
            <a:pPr algn="just"/>
            <a:r>
              <a:rPr lang="pt-BR" sz="2400" dirty="0" smtClean="0">
                <a:solidFill>
                  <a:srgbClr val="FF00FF"/>
                </a:solidFill>
                <a:effectLst/>
              </a:rPr>
              <a:t>Os </a:t>
            </a:r>
            <a:r>
              <a:rPr lang="pt-BR" sz="2400" dirty="0">
                <a:solidFill>
                  <a:srgbClr val="FF00FF"/>
                </a:solidFill>
                <a:effectLst/>
              </a:rPr>
              <a:t>resultados desta pesquisa destacam o valor da alimentação enteral e parenteral no atendimento das necessidades nutricionais dos recém-nascidos prematuros. À medida que o sistema imunológico e a saúde geral da criança se desenvolvem, uma boa nutrição protege contra a ROP.</a:t>
            </a:r>
            <a:r>
              <a:rPr lang="pt-BR" sz="2400" dirty="0">
                <a:effectLst/>
              </a:rPr>
              <a:t> Esta revisão da literatura enfatiza a necessidade de as instalações de cuidados neonatais adoptarem políticas e procedimentos que valorizem os tratamentos de alimentação precoce.</a:t>
            </a:r>
            <a:endParaRPr lang="pt-BR" sz="2400" dirty="0" smtClean="0">
              <a:effectLst/>
            </a:endParaRPr>
          </a:p>
          <a:p>
            <a:pPr algn="just"/>
            <a:r>
              <a:rPr lang="pt-BR" sz="2400" dirty="0" smtClean="0">
                <a:effectLst/>
              </a:rPr>
              <a:t>Miller </a:t>
            </a:r>
            <a:r>
              <a:rPr lang="pt-BR" sz="2400" dirty="0">
                <a:effectLst/>
              </a:rPr>
              <a:t>et al </a:t>
            </a:r>
            <a:r>
              <a:rPr lang="pt-BR" sz="2400" dirty="0" smtClean="0">
                <a:effectLst/>
              </a:rPr>
              <a:t>(2018) e </a:t>
            </a:r>
            <a:r>
              <a:rPr lang="pt-BR" sz="2400" dirty="0">
                <a:effectLst/>
              </a:rPr>
              <a:t>Bharwani et al </a:t>
            </a:r>
            <a:r>
              <a:rPr lang="pt-BR" sz="2400" dirty="0" smtClean="0">
                <a:effectLst/>
              </a:rPr>
              <a:t>(2016) demonstraram </a:t>
            </a:r>
            <a:r>
              <a:rPr lang="pt-BR" sz="2400" dirty="0">
                <a:effectLst/>
              </a:rPr>
              <a:t>que bebês que foram amamentados em seio materno tiveram menos ROP e que o seio materno preveniu qualquer estágio da doença. </a:t>
            </a:r>
          </a:p>
          <a:p>
            <a:r>
              <a:rPr lang="pt-BR" sz="2400" dirty="0" smtClean="0">
                <a:effectLst/>
              </a:rPr>
              <a:t>Vayalthrikkovil (2017): </a:t>
            </a:r>
            <a:r>
              <a:rPr lang="pt-BR" sz="2400" dirty="0">
                <a:effectLst/>
              </a:rPr>
              <a:t>nutrição parenteral com emulsões lipídicas com óleo de peixe redu</a:t>
            </a:r>
            <a:r>
              <a:rPr lang="pt-BR" dirty="0">
                <a:effectLst/>
              </a:rPr>
              <a:t>zem a severidade de ROP. </a:t>
            </a:r>
            <a:r>
              <a:rPr lang="pt-BR" dirty="0"/>
              <a:t/>
            </a:r>
            <a:br>
              <a:rPr lang="pt-BR" dirty="0"/>
            </a:br>
            <a:endParaRPr lang="pt-BR" dirty="0"/>
          </a:p>
        </p:txBody>
      </p:sp>
    </p:spTree>
    <p:extLst>
      <p:ext uri="{BB962C8B-B14F-4D97-AF65-F5344CB8AC3E}">
        <p14:creationId xmlns:p14="http://schemas.microsoft.com/office/powerpoint/2010/main" val="239063645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t>Conclusão</a:t>
            </a:r>
            <a:endParaRPr lang="pt-BR" dirty="0"/>
          </a:p>
        </p:txBody>
      </p:sp>
      <p:sp>
        <p:nvSpPr>
          <p:cNvPr id="3" name="Espaço Reservado para Conteúdo 2"/>
          <p:cNvSpPr>
            <a:spLocks noGrp="1"/>
          </p:cNvSpPr>
          <p:nvPr>
            <p:ph idx="1"/>
          </p:nvPr>
        </p:nvSpPr>
        <p:spPr>
          <a:xfrm>
            <a:off x="937858" y="1788597"/>
            <a:ext cx="10353762" cy="4058751"/>
          </a:xfrm>
        </p:spPr>
        <p:txBody>
          <a:bodyPr/>
          <a:lstStyle/>
          <a:p>
            <a:r>
              <a:rPr lang="pt-BR" dirty="0">
                <a:solidFill>
                  <a:srgbClr val="FFFF00"/>
                </a:solidFill>
                <a:effectLst/>
              </a:rPr>
              <a:t>O objetivo da revisão sistemática foi apresentar uma visão abrangente das informações mais atuais sobre o impacto da nutrição, incluindo alimentação enteral e parenteral, no desenvolvimento e progressão da ROP. Reconhecer como as medidas nutricionais afetam os riscos da retinopatia da prematuridade pode melhorar os cuidados e os processos clínicos dos recém-nascidos prematuros, possivelmente reduzindo a prevalência e a gravidade desta doença que causa cegueira. Os estudos deram ideias diferentes, confirmando uma forte correlação entre o papel da nutrição na ROP.</a:t>
            </a:r>
          </a:p>
          <a:p>
            <a:pPr marL="36900" indent="0">
              <a:buNone/>
            </a:pPr>
            <a:r>
              <a:rPr lang="pt-BR" dirty="0" smtClean="0">
                <a:solidFill>
                  <a:srgbClr val="FFFF00"/>
                </a:solidFill>
                <a:effectLst/>
              </a:rPr>
              <a:t>                                              </a:t>
            </a:r>
            <a:r>
              <a:rPr lang="pt-BR" dirty="0" smtClean="0">
                <a:solidFill>
                  <a:srgbClr val="FF00FF"/>
                </a:solidFill>
                <a:effectLst/>
              </a:rPr>
              <a:t>PORTANTO...</a:t>
            </a:r>
          </a:p>
          <a:p>
            <a:endParaRPr lang="pt-BR" dirty="0">
              <a:effectLst/>
            </a:endParaRPr>
          </a:p>
          <a:p>
            <a:r>
              <a:rPr lang="pt-BR" dirty="0" smtClean="0">
                <a:effectLst/>
              </a:rPr>
              <a:t>Medidas nutricionais afetam o risco de ROP e podem melhorar o cuidado com o recém-nascido, possibilitando redução na prevalência e na gravidade desta doença. </a:t>
            </a:r>
            <a:endParaRPr lang="pt-BR" dirty="0"/>
          </a:p>
        </p:txBody>
      </p:sp>
    </p:spTree>
    <p:extLst>
      <p:ext uri="{BB962C8B-B14F-4D97-AF65-F5344CB8AC3E}">
        <p14:creationId xmlns:p14="http://schemas.microsoft.com/office/powerpoint/2010/main" val="7233015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rgbClr val="FFFF00"/>
                </a:solidFill>
              </a:rPr>
              <a:t>ABSTRACT</a:t>
            </a:r>
            <a:endParaRPr lang="pt-BR" dirty="0">
              <a:solidFill>
                <a:srgbClr val="FFFF00"/>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8162" y="1727786"/>
            <a:ext cx="8574087" cy="4733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843066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61921" y="144379"/>
            <a:ext cx="10353762" cy="970450"/>
          </a:xfrm>
        </p:spPr>
        <p:txBody>
          <a:bodyPr/>
          <a:lstStyle/>
          <a:p>
            <a:r>
              <a:rPr lang="pt-BR" dirty="0" smtClean="0">
                <a:solidFill>
                  <a:srgbClr val="FFFF00"/>
                </a:solidFill>
              </a:rPr>
              <a:t>RESUMO</a:t>
            </a:r>
            <a:endParaRPr lang="pt-BR" dirty="0">
              <a:solidFill>
                <a:srgbClr val="FFFF00"/>
              </a:solidFill>
            </a:endParaRPr>
          </a:p>
        </p:txBody>
      </p:sp>
      <p:sp>
        <p:nvSpPr>
          <p:cNvPr id="3" name="Retângulo 2"/>
          <p:cNvSpPr/>
          <p:nvPr/>
        </p:nvSpPr>
        <p:spPr>
          <a:xfrm>
            <a:off x="697833" y="1001554"/>
            <a:ext cx="10724146" cy="5632311"/>
          </a:xfrm>
          <a:prstGeom prst="rect">
            <a:avLst/>
          </a:prstGeom>
        </p:spPr>
        <p:txBody>
          <a:bodyPr wrap="square">
            <a:spAutoFit/>
          </a:bodyPr>
          <a:lstStyle/>
          <a:p>
            <a:r>
              <a:rPr lang="pt-BR" dirty="0"/>
              <a:t>O manejo de recém-nascidos prematuros deve considerar o grave problema da retinopatia da prematuridade (ROP). Uma revisão sistemática foi conduzida para reconhecer efetivamente como a nutrição enteral e parenteral precoce afeta o crescimento e a progressão da ROP. O estudo resume descobertas recentes de várias fontes para fornecer informações sobre a relação entre práticas alimentares e riscos de ROP. Quando não tratada, a retinopatia da prematuridade (ROP) pode causar perda grave de visão ou cegueira em recém-nascidos prematuros. As duas últimas fases da progressão da ROP são as mais graves. A nutrição precoce de uma criança, tanto por via oral como intravenosa, tem impacto significativo na gravidade e progressão da ROP. Esta revisão sistemática tem como objetivo examinar as evidências que ligam a nutrição precoce à ROP em bebês prematuros. O estudo utilizou Embase, Scopus e PubMed para conduzir nossa pesquisa. ROP, recém-nascidos prematuros e nutrição foram palavras-chave utilizadas para encontrar artigos relevantes. Nove estudos de pesquisa passaram pelo processo de triagem e ofereceram informações importantes sobre o impacto da dieta na ROP. Estes estudos apoiam a ideia de que a má nutrição é uma força motriz por trás do início da ROP. O risco de ROP tem sido associado ao desenvolvimento pós-natal, hiperglicemia, níveis de ácidos graxos poliinsaturados e presença de leite materno. Descobriu-se também que as perspectivas para a ROP são afetadas pelo período de tempo que o paciente recebeu alimentação parenteral. A incidência e gravidade da ROP podem ser atenuadas proporcionando melhor nutrição aos recém-nascidos prematuros. Este estudo abrangente conclui que a nutrição precoce, tanto enteral quanto parenteral, influencia substancialmente o desenvolvimento e a progressão da ROP em recém-nascidos prematuros. A importância da nutrição nos cuidados neonatais é realçada pela possibilidade de que métodos dietéticos melhorados possam ajudar na prevenção e no tratamento desta doença que ameaça a visão.</a:t>
            </a:r>
          </a:p>
        </p:txBody>
      </p:sp>
    </p:spTree>
    <p:extLst>
      <p:ext uri="{BB962C8B-B14F-4D97-AF65-F5344CB8AC3E}">
        <p14:creationId xmlns:p14="http://schemas.microsoft.com/office/powerpoint/2010/main" val="26894267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smtClean="0">
                <a:solidFill>
                  <a:srgbClr val="FFFF00"/>
                </a:solidFill>
              </a:rPr>
              <a:t>REFERENCES</a:t>
            </a:r>
            <a:endParaRPr lang="pt-BR" dirty="0">
              <a:solidFill>
                <a:srgbClr val="FFFF00"/>
              </a:solidFill>
            </a:endParaRPr>
          </a:p>
        </p:txBody>
      </p:sp>
      <p:sp>
        <p:nvSpPr>
          <p:cNvPr id="3" name="Espaço Reservado para Conteúdo 2"/>
          <p:cNvSpPr>
            <a:spLocks noGrp="1"/>
          </p:cNvSpPr>
          <p:nvPr>
            <p:ph idx="1"/>
          </p:nvPr>
        </p:nvSpPr>
        <p:spPr>
          <a:xfrm>
            <a:off x="913795" y="1732449"/>
            <a:ext cx="10353762" cy="4491888"/>
          </a:xfrm>
        </p:spPr>
        <p:txBody>
          <a:bodyPr>
            <a:normAutofit fontScale="85000" lnSpcReduction="10000"/>
          </a:bodyPr>
          <a:lstStyle/>
          <a:p>
            <a:r>
              <a:rPr lang="pt-BR" dirty="0">
                <a:effectLst/>
              </a:rPr>
              <a:t>References</a:t>
            </a:r>
          </a:p>
          <a:p>
            <a:r>
              <a:rPr lang="pt-BR" dirty="0">
                <a:effectLst/>
              </a:rPr>
              <a:t>1. Retinopathy of prematurity: advances in the screening and treatment of retinopathy of prematurity using a single center approach. Berrocal AM, Fan KC, Al-Khersan H, Negron CI, Murray T. </a:t>
            </a:r>
            <a:r>
              <a:rPr lang="pt-BR" i="1" dirty="0">
                <a:effectLst/>
              </a:rPr>
              <a:t>Am J Ophthalmol. </a:t>
            </a:r>
            <a:r>
              <a:rPr lang="pt-BR" dirty="0">
                <a:effectLst/>
              </a:rPr>
              <a:t>2022;233:189–215. [</a:t>
            </a:r>
            <a:r>
              <a:rPr lang="pt-BR" u="sng" dirty="0">
                <a:effectLst/>
                <a:hlinkClick r:id="rId2"/>
              </a:rPr>
              <a:t>PMC free article</a:t>
            </a:r>
            <a:r>
              <a:rPr lang="pt-BR" dirty="0">
                <a:effectLst/>
              </a:rPr>
              <a:t>] [</a:t>
            </a:r>
            <a:r>
              <a:rPr lang="pt-BR" u="sng" dirty="0">
                <a:effectLst/>
                <a:hlinkClick r:id="rId3"/>
              </a:rPr>
              <a:t>PubMed</a:t>
            </a:r>
            <a:r>
              <a:rPr lang="pt-BR" dirty="0">
                <a:effectLst/>
              </a:rPr>
              <a:t>] [</a:t>
            </a:r>
            <a:r>
              <a:rPr lang="pt-BR" u="sng" dirty="0">
                <a:effectLst/>
                <a:hlinkClick r:id="rId4"/>
              </a:rPr>
              <a:t>Google Scholar</a:t>
            </a:r>
            <a:r>
              <a:rPr lang="pt-BR" dirty="0">
                <a:effectLst/>
              </a:rPr>
              <a:t>]</a:t>
            </a:r>
          </a:p>
          <a:p>
            <a:r>
              <a:rPr lang="pt-BR" dirty="0">
                <a:effectLst/>
              </a:rPr>
              <a:t>2. New aspects on the treatment of retinopathy of prematurity: currently available therapies and emerging novel therapeutics. Ryu J. </a:t>
            </a:r>
            <a:r>
              <a:rPr lang="pt-BR" i="1" dirty="0">
                <a:effectLst/>
              </a:rPr>
              <a:t>Int J Mol Sci. </a:t>
            </a:r>
            <a:r>
              <a:rPr lang="pt-BR" dirty="0">
                <a:effectLst/>
              </a:rPr>
              <a:t>2022;23 [</a:t>
            </a:r>
            <a:r>
              <a:rPr lang="pt-BR" u="sng" dirty="0">
                <a:effectLst/>
                <a:hlinkClick r:id="rId5"/>
              </a:rPr>
              <a:t>PMC free article</a:t>
            </a:r>
            <a:r>
              <a:rPr lang="pt-BR" dirty="0">
                <a:effectLst/>
              </a:rPr>
              <a:t>] [</a:t>
            </a:r>
            <a:r>
              <a:rPr lang="pt-BR" u="sng" dirty="0">
                <a:effectLst/>
                <a:hlinkClick r:id="rId6"/>
              </a:rPr>
              <a:t>PubMed</a:t>
            </a:r>
            <a:r>
              <a:rPr lang="pt-BR" dirty="0">
                <a:effectLst/>
              </a:rPr>
              <a:t>] [</a:t>
            </a:r>
            <a:r>
              <a:rPr lang="pt-BR" u="sng" dirty="0">
                <a:effectLst/>
                <a:hlinkClick r:id="rId7"/>
              </a:rPr>
              <a:t>Google Scholar</a:t>
            </a:r>
            <a:r>
              <a:rPr lang="pt-BR" dirty="0">
                <a:effectLst/>
              </a:rPr>
              <a:t>]</a:t>
            </a:r>
          </a:p>
          <a:p>
            <a:r>
              <a:rPr lang="pt-BR" dirty="0">
                <a:effectLst/>
              </a:rPr>
              <a:t>3. Working group reports: evaluation of the evidence to support practice guidelines for nutritional care of preterm infants-the Pre-B Project. Raiten DJ, Steiber AL, Carlson SE, et al. </a:t>
            </a:r>
            <a:r>
              <a:rPr lang="pt-BR" i="1" dirty="0">
                <a:effectLst/>
              </a:rPr>
              <a:t>Am J Clin Nutr. </a:t>
            </a:r>
            <a:r>
              <a:rPr lang="pt-BR" dirty="0">
                <a:effectLst/>
              </a:rPr>
              <a:t>2016;103:648–678. [</a:t>
            </a:r>
            <a:r>
              <a:rPr lang="pt-BR" u="sng" dirty="0">
                <a:effectLst/>
                <a:hlinkClick r:id="rId8"/>
              </a:rPr>
              <a:t>PMC free article</a:t>
            </a:r>
            <a:r>
              <a:rPr lang="pt-BR" dirty="0">
                <a:effectLst/>
              </a:rPr>
              <a:t>] [</a:t>
            </a:r>
            <a:r>
              <a:rPr lang="pt-BR" u="sng" dirty="0">
                <a:effectLst/>
                <a:hlinkClick r:id="rId9"/>
              </a:rPr>
              <a:t>PubMed</a:t>
            </a:r>
            <a:r>
              <a:rPr lang="pt-BR" dirty="0">
                <a:effectLst/>
              </a:rPr>
              <a:t>] [</a:t>
            </a:r>
            <a:r>
              <a:rPr lang="pt-BR" u="sng" dirty="0">
                <a:effectLst/>
                <a:hlinkClick r:id="rId10"/>
              </a:rPr>
              <a:t>Google Scholar</a:t>
            </a:r>
            <a:r>
              <a:rPr lang="pt-BR" dirty="0">
                <a:effectLst/>
              </a:rPr>
              <a:t>]</a:t>
            </a:r>
          </a:p>
          <a:p>
            <a:r>
              <a:rPr lang="pt-BR" dirty="0">
                <a:effectLst/>
              </a:rPr>
              <a:t>4. Early nutrition and weight gain in preterm newborns and the risk of retinopathy of prematurity. VanderVeen DK, Martin CR, Mehendale R, Allred EN, Dammann O, Leviton A. </a:t>
            </a:r>
            <a:r>
              <a:rPr lang="pt-BR" i="1" dirty="0">
                <a:effectLst/>
              </a:rPr>
              <a:t>PLoS One. </a:t>
            </a:r>
            <a:r>
              <a:rPr lang="pt-BR" dirty="0">
                <a:effectLst/>
              </a:rPr>
              <a:t>2013;8:0. [</a:t>
            </a:r>
            <a:r>
              <a:rPr lang="pt-BR" u="sng" dirty="0">
                <a:effectLst/>
                <a:hlinkClick r:id="rId11"/>
              </a:rPr>
              <a:t>PMC free article</a:t>
            </a:r>
            <a:r>
              <a:rPr lang="pt-BR" dirty="0">
                <a:effectLst/>
              </a:rPr>
              <a:t>] [</a:t>
            </a:r>
            <a:r>
              <a:rPr lang="pt-BR" u="sng" dirty="0">
                <a:effectLst/>
                <a:hlinkClick r:id="rId12"/>
              </a:rPr>
              <a:t>PubMed</a:t>
            </a:r>
            <a:r>
              <a:rPr lang="pt-BR" dirty="0">
                <a:effectLst/>
              </a:rPr>
              <a:t>] [</a:t>
            </a:r>
            <a:r>
              <a:rPr lang="pt-BR" u="sng" dirty="0">
                <a:effectLst/>
                <a:hlinkClick r:id="rId13"/>
              </a:rPr>
              <a:t>Google Scholar</a:t>
            </a:r>
            <a:r>
              <a:rPr lang="pt-BR" dirty="0">
                <a:effectLst/>
              </a:rPr>
              <a:t>]</a:t>
            </a:r>
          </a:p>
          <a:p>
            <a:r>
              <a:rPr lang="pt-BR" dirty="0">
                <a:effectLst/>
              </a:rPr>
              <a:t>5. Effects of aggressive parenteral nutrition on growth and clinical outcome in preterm infants. Can E, Bülbül A, Uslu S, Cömert S, Bolat F, Nuhoğlu A. </a:t>
            </a:r>
            <a:r>
              <a:rPr lang="pt-BR" i="1" dirty="0">
                <a:effectLst/>
              </a:rPr>
              <a:t>Pediatr Int. </a:t>
            </a:r>
            <a:r>
              <a:rPr lang="pt-BR" dirty="0">
                <a:effectLst/>
              </a:rPr>
              <a:t>2012;54:869–874. [</a:t>
            </a:r>
            <a:r>
              <a:rPr lang="pt-BR" u="sng" dirty="0">
                <a:effectLst/>
                <a:hlinkClick r:id="rId14"/>
              </a:rPr>
              <a:t>PubMed</a:t>
            </a:r>
            <a:r>
              <a:rPr lang="pt-BR" dirty="0">
                <a:effectLst/>
              </a:rPr>
              <a:t>] [</a:t>
            </a:r>
            <a:r>
              <a:rPr lang="pt-BR" u="sng" dirty="0">
                <a:effectLst/>
                <a:hlinkClick r:id="rId15"/>
              </a:rPr>
              <a:t>Google Scholar</a:t>
            </a:r>
            <a:r>
              <a:rPr lang="pt-BR" dirty="0">
                <a:effectLst/>
              </a:rPr>
              <a:t>]</a:t>
            </a:r>
          </a:p>
          <a:p>
            <a:endParaRPr lang="pt-BR" dirty="0"/>
          </a:p>
        </p:txBody>
      </p:sp>
    </p:spTree>
    <p:extLst>
      <p:ext uri="{BB962C8B-B14F-4D97-AF65-F5344CB8AC3E}">
        <p14:creationId xmlns:p14="http://schemas.microsoft.com/office/powerpoint/2010/main" val="9153650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256675" y="1323475"/>
            <a:ext cx="11085094" cy="4247317"/>
          </a:xfrm>
          <a:prstGeom prst="rect">
            <a:avLst/>
          </a:prstGeom>
        </p:spPr>
        <p:txBody>
          <a:bodyPr wrap="square">
            <a:spAutoFit/>
          </a:bodyPr>
          <a:lstStyle/>
          <a:p>
            <a:r>
              <a:rPr lang="pt-BR" dirty="0"/>
              <a:t>6. Plasma levels of amino acids and derivatives in retinopathy of prematurity. Zhou Y, Xu Y, Zhang X, et al. </a:t>
            </a:r>
            <a:r>
              <a:rPr lang="pt-BR" i="1" dirty="0"/>
              <a:t>Int J Med Sci. </a:t>
            </a:r>
            <a:r>
              <a:rPr lang="pt-BR" dirty="0"/>
              <a:t>2021;18:3581–3587. [</a:t>
            </a:r>
            <a:r>
              <a:rPr lang="pt-BR" u="sng" dirty="0">
                <a:hlinkClick r:id="rId2"/>
              </a:rPr>
              <a:t>PMC free article</a:t>
            </a:r>
            <a:r>
              <a:rPr lang="pt-BR" dirty="0"/>
              <a:t>] [</a:t>
            </a:r>
            <a:r>
              <a:rPr lang="pt-BR" u="sng" dirty="0">
                <a:hlinkClick r:id="rId3"/>
              </a:rPr>
              <a:t>PubMed</a:t>
            </a:r>
            <a:r>
              <a:rPr lang="pt-BR" dirty="0"/>
              <a:t>] [</a:t>
            </a:r>
            <a:r>
              <a:rPr lang="pt-BR" u="sng" dirty="0">
                <a:hlinkClick r:id="rId4"/>
              </a:rPr>
              <a:t>Google Scholar</a:t>
            </a:r>
            <a:r>
              <a:rPr lang="pt-BR" dirty="0"/>
              <a:t>]</a:t>
            </a:r>
          </a:p>
          <a:p>
            <a:r>
              <a:rPr lang="pt-BR" dirty="0"/>
              <a:t>7. Validation of DIGIROP models and decision support tool for prediction of treatment for retinopathy of prematurity on a contemporary Swedish cohort. Pivodic A, E H Smith L, Hård AL, et al. </a:t>
            </a:r>
            <a:r>
              <a:rPr lang="pt-BR" i="1" dirty="0"/>
              <a:t>Br J Ophthalmol. </a:t>
            </a:r>
            <a:r>
              <a:rPr lang="pt-BR" dirty="0"/>
              <a:t>2023;107:1132–1138. [</a:t>
            </a:r>
            <a:r>
              <a:rPr lang="pt-BR" u="sng" dirty="0">
                <a:hlinkClick r:id="rId5"/>
              </a:rPr>
              <a:t>PMC free article</a:t>
            </a:r>
            <a:r>
              <a:rPr lang="pt-BR" dirty="0"/>
              <a:t>] [</a:t>
            </a:r>
            <a:r>
              <a:rPr lang="pt-BR" u="sng" dirty="0">
                <a:hlinkClick r:id="rId6"/>
              </a:rPr>
              <a:t>PubMed</a:t>
            </a:r>
            <a:r>
              <a:rPr lang="pt-BR" dirty="0"/>
              <a:t>] [</a:t>
            </a:r>
            <a:r>
              <a:rPr lang="pt-BR" u="sng" dirty="0">
                <a:hlinkClick r:id="rId7"/>
              </a:rPr>
              <a:t>Google Scholar</a:t>
            </a:r>
            <a:r>
              <a:rPr lang="pt-BR" dirty="0"/>
              <a:t>]</a:t>
            </a:r>
          </a:p>
          <a:p>
            <a:r>
              <a:rPr lang="pt-BR" dirty="0"/>
              <a:t>8. Development of a quality improvement package for reducing sight-threatening retinopathy of prematurity. Kumar P, Chawla D, Thukral A, Deorari A, Shukla R, Gilbert C. </a:t>
            </a:r>
            <a:r>
              <a:rPr lang="pt-BR" i="1" dirty="0"/>
              <a:t>Indian J Ophthalmol. </a:t>
            </a:r>
            <a:r>
              <a:rPr lang="pt-BR" dirty="0"/>
              <a:t>2020;68:0–20. [</a:t>
            </a:r>
            <a:r>
              <a:rPr lang="pt-BR" u="sng" dirty="0">
                <a:hlinkClick r:id="rId8"/>
              </a:rPr>
              <a:t>PMC free article</a:t>
            </a:r>
            <a:r>
              <a:rPr lang="pt-BR" dirty="0"/>
              <a:t>] [</a:t>
            </a:r>
            <a:r>
              <a:rPr lang="pt-BR" u="sng" dirty="0">
                <a:hlinkClick r:id="rId9"/>
              </a:rPr>
              <a:t>PubMed</a:t>
            </a:r>
            <a:r>
              <a:rPr lang="pt-BR" dirty="0"/>
              <a:t>] [</a:t>
            </a:r>
            <a:r>
              <a:rPr lang="pt-BR" u="sng" dirty="0">
                <a:hlinkClick r:id="rId10"/>
              </a:rPr>
              <a:t>Google Scholar</a:t>
            </a:r>
            <a:r>
              <a:rPr lang="pt-BR" dirty="0"/>
              <a:t>]</a:t>
            </a:r>
          </a:p>
          <a:p>
            <a:r>
              <a:rPr lang="pt-BR" dirty="0"/>
              <a:t>9. Early energy and protein intakes and associations with growth, BPD, and ROP in extremely preterm infants. Klevebro S, Westin V, Stoltz Sjöström E, Norman M, Domellöf M, Edstedt Bonamy AK, Hallberg B. </a:t>
            </a:r>
            <a:r>
              <a:rPr lang="pt-BR" i="1" dirty="0"/>
              <a:t>Clin Nutr. </a:t>
            </a:r>
            <a:r>
              <a:rPr lang="pt-BR" dirty="0"/>
              <a:t>2019;38:1289–1295. [</a:t>
            </a:r>
            <a:r>
              <a:rPr lang="pt-BR" u="sng" dirty="0">
                <a:hlinkClick r:id="rId11"/>
              </a:rPr>
              <a:t>PubMed</a:t>
            </a:r>
            <a:r>
              <a:rPr lang="pt-BR" dirty="0"/>
              <a:t>] [</a:t>
            </a:r>
            <a:r>
              <a:rPr lang="pt-BR" u="sng" dirty="0">
                <a:hlinkClick r:id="rId12"/>
              </a:rPr>
              <a:t>Google Scholar</a:t>
            </a:r>
            <a:r>
              <a:rPr lang="pt-BR" dirty="0"/>
              <a:t>]</a:t>
            </a:r>
          </a:p>
          <a:p>
            <a:r>
              <a:rPr lang="pt-BR" dirty="0"/>
              <a:t>10. The influence of early postnatal nutrition on retinopathy of prematurity in extremely low birth weight infants. Porcelli PJ, Weaver RG Jr. </a:t>
            </a:r>
            <a:r>
              <a:rPr lang="pt-BR" i="1" dirty="0"/>
              <a:t>Early Hum Dev. </a:t>
            </a:r>
            <a:r>
              <a:rPr lang="pt-BR" dirty="0"/>
              <a:t>2010;86:391–396. [</a:t>
            </a:r>
            <a:r>
              <a:rPr lang="pt-BR" u="sng" dirty="0">
                <a:hlinkClick r:id="rId13"/>
              </a:rPr>
              <a:t>PubMed</a:t>
            </a:r>
            <a:r>
              <a:rPr lang="pt-BR" dirty="0"/>
              <a:t>] [</a:t>
            </a:r>
            <a:r>
              <a:rPr lang="pt-BR" u="sng" dirty="0">
                <a:hlinkClick r:id="rId14"/>
              </a:rPr>
              <a:t>Google Scholar</a:t>
            </a:r>
            <a:r>
              <a:rPr lang="pt-BR" dirty="0"/>
              <a:t>]</a:t>
            </a:r>
          </a:p>
          <a:p>
            <a:r>
              <a:rPr lang="pt-BR" dirty="0"/>
              <a:t>11. External review and validation of the Swedish national inpatient register. Ludvigsson JF, Andersson E, Ekbom A, et al. </a:t>
            </a:r>
            <a:r>
              <a:rPr lang="pt-BR" i="1" dirty="0"/>
              <a:t>BMC Public Health. </a:t>
            </a:r>
            <a:r>
              <a:rPr lang="pt-BR" dirty="0"/>
              <a:t>2011;11:450. [</a:t>
            </a:r>
            <a:r>
              <a:rPr lang="pt-BR" u="sng" dirty="0">
                <a:hlinkClick r:id="rId15"/>
              </a:rPr>
              <a:t>PMC free article</a:t>
            </a:r>
            <a:r>
              <a:rPr lang="pt-BR" dirty="0"/>
              <a:t>] [</a:t>
            </a:r>
            <a:r>
              <a:rPr lang="pt-BR" u="sng" dirty="0">
                <a:hlinkClick r:id="rId16"/>
              </a:rPr>
              <a:t>PubMed</a:t>
            </a:r>
            <a:r>
              <a:rPr lang="pt-BR" dirty="0"/>
              <a:t>] [</a:t>
            </a:r>
            <a:r>
              <a:rPr lang="pt-BR" u="sng" dirty="0">
                <a:hlinkClick r:id="rId17"/>
              </a:rPr>
              <a:t>Google Scholar</a:t>
            </a:r>
            <a:r>
              <a:rPr lang="pt-BR" dirty="0"/>
              <a:t>]</a:t>
            </a:r>
          </a:p>
        </p:txBody>
      </p:sp>
    </p:spTree>
    <p:extLst>
      <p:ext uri="{BB962C8B-B14F-4D97-AF65-F5344CB8AC3E}">
        <p14:creationId xmlns:p14="http://schemas.microsoft.com/office/powerpoint/2010/main" val="15323613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p:cNvSpPr>
            <a:spLocks noGrp="1"/>
          </p:cNvSpPr>
          <p:nvPr>
            <p:ph type="body" idx="1"/>
          </p:nvPr>
        </p:nvSpPr>
        <p:spPr>
          <a:xfrm>
            <a:off x="192505" y="962526"/>
            <a:ext cx="11774906" cy="5646821"/>
          </a:xfrm>
        </p:spPr>
        <p:txBody>
          <a:bodyPr>
            <a:normAutofit fontScale="92500" lnSpcReduction="20000"/>
          </a:bodyPr>
          <a:lstStyle/>
          <a:p>
            <a:r>
              <a:rPr lang="pt-BR" dirty="0">
                <a:effectLst/>
              </a:rPr>
              <a:t>12. Nutrition, insulin-like growth factor-1 and retinopathy of prematurity. Hård AL, Smith LE, Hellström A. </a:t>
            </a:r>
            <a:r>
              <a:rPr lang="pt-BR" i="1" dirty="0">
                <a:effectLst/>
              </a:rPr>
              <a:t>Semin Fetal Neonatal Med. </a:t>
            </a:r>
            <a:r>
              <a:rPr lang="pt-BR" dirty="0">
                <a:effectLst/>
              </a:rPr>
              <a:t>2013;18:136–142. [</a:t>
            </a:r>
            <a:r>
              <a:rPr lang="pt-BR" u="sng" dirty="0">
                <a:effectLst/>
                <a:hlinkClick r:id="rId2"/>
              </a:rPr>
              <a:t>PMC free article</a:t>
            </a:r>
            <a:r>
              <a:rPr lang="pt-BR" dirty="0">
                <a:effectLst/>
              </a:rPr>
              <a:t>] [</a:t>
            </a:r>
            <a:r>
              <a:rPr lang="pt-BR" u="sng" dirty="0">
                <a:effectLst/>
                <a:hlinkClick r:id="rId3"/>
              </a:rPr>
              <a:t>PubMed</a:t>
            </a:r>
            <a:r>
              <a:rPr lang="pt-BR" dirty="0">
                <a:effectLst/>
              </a:rPr>
              <a:t>] [</a:t>
            </a:r>
            <a:r>
              <a:rPr lang="pt-BR" u="sng" dirty="0">
                <a:effectLst/>
                <a:hlinkClick r:id="rId4"/>
              </a:rPr>
              <a:t>Google Scholar</a:t>
            </a:r>
            <a:r>
              <a:rPr lang="pt-BR" dirty="0">
                <a:effectLst/>
              </a:rPr>
              <a:t>]</a:t>
            </a:r>
          </a:p>
          <a:p>
            <a:r>
              <a:rPr lang="pt-BR" dirty="0">
                <a:effectLst/>
              </a:rPr>
              <a:t>13. Effects of total enteral nutrition supplemented with a multi-fibre mix on faecal short-chain fatty acids and microbiota. Schneider SM, Girard-Pipau F, Anty R, et al. </a:t>
            </a:r>
            <a:r>
              <a:rPr lang="pt-BR" i="1" dirty="0">
                <a:effectLst/>
              </a:rPr>
              <a:t>Clin Nutr. </a:t>
            </a:r>
            <a:r>
              <a:rPr lang="pt-BR" dirty="0">
                <a:effectLst/>
              </a:rPr>
              <a:t>2006;25:82–90. [</a:t>
            </a:r>
            <a:r>
              <a:rPr lang="pt-BR" u="sng" dirty="0">
                <a:effectLst/>
                <a:hlinkClick r:id="rId5"/>
              </a:rPr>
              <a:t>PubMed</a:t>
            </a:r>
            <a:r>
              <a:rPr lang="pt-BR" dirty="0">
                <a:effectLst/>
              </a:rPr>
              <a:t>] [</a:t>
            </a:r>
            <a:r>
              <a:rPr lang="pt-BR" u="sng" dirty="0">
                <a:effectLst/>
                <a:hlinkClick r:id="rId6"/>
              </a:rPr>
              <a:t>Google Scholar</a:t>
            </a:r>
            <a:r>
              <a:rPr lang="pt-BR" dirty="0">
                <a:effectLst/>
              </a:rPr>
              <a:t>]</a:t>
            </a:r>
          </a:p>
          <a:p>
            <a:r>
              <a:rPr lang="pt-BR" dirty="0">
                <a:effectLst/>
              </a:rPr>
              <a:t>14. Potential effects of nutraceuticals in retinopathy of prematurity. Tsang JK, Wolf SA, Pompoes IM, Joussen AM, Lam WC, Yang D, Lo AC. </a:t>
            </a:r>
            <a:r>
              <a:rPr lang="pt-BR" i="1" dirty="0">
                <a:effectLst/>
              </a:rPr>
              <a:t>Life (Basel) </a:t>
            </a:r>
            <a:r>
              <a:rPr lang="pt-BR" dirty="0">
                <a:effectLst/>
              </a:rPr>
              <a:t>2021;11 [</a:t>
            </a:r>
            <a:r>
              <a:rPr lang="pt-BR" u="sng" dirty="0">
                <a:effectLst/>
                <a:hlinkClick r:id="rId7"/>
              </a:rPr>
              <a:t>PMC free article</a:t>
            </a:r>
            <a:r>
              <a:rPr lang="pt-BR" dirty="0">
                <a:effectLst/>
              </a:rPr>
              <a:t>] [</a:t>
            </a:r>
            <a:r>
              <a:rPr lang="pt-BR" u="sng" dirty="0">
                <a:effectLst/>
                <a:hlinkClick r:id="rId8"/>
              </a:rPr>
              <a:t>PubMed</a:t>
            </a:r>
            <a:r>
              <a:rPr lang="pt-BR" dirty="0">
                <a:effectLst/>
              </a:rPr>
              <a:t>] [</a:t>
            </a:r>
            <a:r>
              <a:rPr lang="pt-BR" u="sng" dirty="0">
                <a:effectLst/>
                <a:hlinkClick r:id="rId9"/>
              </a:rPr>
              <a:t>Google Scholar</a:t>
            </a:r>
            <a:r>
              <a:rPr lang="pt-BR" dirty="0">
                <a:effectLst/>
              </a:rPr>
              <a:t>]</a:t>
            </a:r>
          </a:p>
          <a:p>
            <a:r>
              <a:rPr lang="pt-BR" dirty="0">
                <a:effectLst/>
              </a:rPr>
              <a:t>15. Impact of early aggressive nutrition on retinal development in premature infants. Lenhartova N, Matasova K, Lasabova Z, Javorka K, Calkovska A. </a:t>
            </a:r>
            <a:r>
              <a:rPr lang="pt-BR" i="1" dirty="0">
                <a:effectLst/>
              </a:rPr>
              <a:t>Physiol Res. </a:t>
            </a:r>
            <a:r>
              <a:rPr lang="pt-BR" dirty="0">
                <a:effectLst/>
              </a:rPr>
              <a:t>2017;66:0–26. [</a:t>
            </a:r>
            <a:r>
              <a:rPr lang="pt-BR" u="sng" dirty="0">
                <a:effectLst/>
                <a:hlinkClick r:id="rId10"/>
              </a:rPr>
              <a:t>PubMed</a:t>
            </a:r>
            <a:r>
              <a:rPr lang="pt-BR" dirty="0">
                <a:effectLst/>
              </a:rPr>
              <a:t>] [</a:t>
            </a:r>
            <a:r>
              <a:rPr lang="pt-BR" u="sng" dirty="0">
                <a:effectLst/>
                <a:hlinkClick r:id="rId11"/>
              </a:rPr>
              <a:t>Google Scholar</a:t>
            </a:r>
            <a:r>
              <a:rPr lang="pt-BR" dirty="0">
                <a:effectLst/>
              </a:rPr>
              <a:t>]</a:t>
            </a:r>
          </a:p>
          <a:p>
            <a:r>
              <a:rPr lang="pt-BR" dirty="0">
                <a:effectLst/>
              </a:rPr>
              <a:t>16. A systematic review and meta-analysis of human milk feeding and morbidity in very low birth weight infants. Miller J, Tonkin E, Damarell RA, et al. </a:t>
            </a:r>
            <a:r>
              <a:rPr lang="pt-BR" i="1" dirty="0">
                <a:effectLst/>
              </a:rPr>
              <a:t>Nutrients. </a:t>
            </a:r>
            <a:r>
              <a:rPr lang="pt-BR" dirty="0">
                <a:effectLst/>
              </a:rPr>
              <a:t>2018;10 [</a:t>
            </a:r>
            <a:r>
              <a:rPr lang="pt-BR" u="sng" dirty="0">
                <a:effectLst/>
                <a:hlinkClick r:id="rId12"/>
              </a:rPr>
              <a:t>PMC free article</a:t>
            </a:r>
            <a:r>
              <a:rPr lang="pt-BR" dirty="0">
                <a:effectLst/>
              </a:rPr>
              <a:t>] [</a:t>
            </a:r>
            <a:r>
              <a:rPr lang="pt-BR" u="sng" dirty="0">
                <a:effectLst/>
                <a:hlinkClick r:id="rId13"/>
              </a:rPr>
              <a:t>PubMed</a:t>
            </a:r>
            <a:r>
              <a:rPr lang="pt-BR" dirty="0">
                <a:effectLst/>
              </a:rPr>
              <a:t>] [</a:t>
            </a:r>
            <a:r>
              <a:rPr lang="pt-BR" u="sng" dirty="0">
                <a:effectLst/>
                <a:hlinkClick r:id="rId14"/>
              </a:rPr>
              <a:t>Google Scholar</a:t>
            </a:r>
            <a:r>
              <a:rPr lang="pt-BR" dirty="0">
                <a:effectLst/>
              </a:rPr>
              <a:t>]</a:t>
            </a:r>
          </a:p>
          <a:p>
            <a:r>
              <a:rPr lang="pt-BR" dirty="0">
                <a:effectLst/>
              </a:rPr>
              <a:t>17. Systematic review and meta-analysis of human milk intake and retinopathy of prematurity: a significant update. Bharwani SK, Green BF, Pezzullo JC, Bharwani SS, Bharwani SS, Dhanireddy R. </a:t>
            </a:r>
            <a:r>
              <a:rPr lang="pt-BR" i="1" dirty="0">
                <a:effectLst/>
              </a:rPr>
              <a:t>J Perinatol. </a:t>
            </a:r>
            <a:r>
              <a:rPr lang="pt-BR" dirty="0">
                <a:effectLst/>
              </a:rPr>
              <a:t>2016;36:913–920. [</a:t>
            </a:r>
            <a:r>
              <a:rPr lang="pt-BR" u="sng" dirty="0">
                <a:effectLst/>
                <a:hlinkClick r:id="rId15"/>
              </a:rPr>
              <a:t>PubMed</a:t>
            </a:r>
            <a:r>
              <a:rPr lang="pt-BR" dirty="0">
                <a:effectLst/>
              </a:rPr>
              <a:t>] [</a:t>
            </a:r>
            <a:r>
              <a:rPr lang="pt-BR" u="sng" dirty="0">
                <a:effectLst/>
                <a:hlinkClick r:id="rId16"/>
              </a:rPr>
              <a:t>Google Scholar</a:t>
            </a:r>
            <a:r>
              <a:rPr lang="pt-BR" dirty="0">
                <a:effectLst/>
              </a:rPr>
              <a:t>]</a:t>
            </a:r>
          </a:p>
          <a:p>
            <a:r>
              <a:rPr lang="pt-BR" dirty="0">
                <a:effectLst/>
              </a:rPr>
              <a:t>18. Parenteral fish-oil lipid emulsions in the prevention of severe retinopathy of prematurity: a systematic review and meta-analysis. Vayalthrikkovil S, Bashir RA, Rabi Y, Amin H, Spence JM, Robertson HL, Lodha A. </a:t>
            </a:r>
            <a:r>
              <a:rPr lang="pt-BR" i="1" dirty="0">
                <a:effectLst/>
              </a:rPr>
              <a:t>Am J Perinatol. </a:t>
            </a:r>
            <a:r>
              <a:rPr lang="pt-BR" dirty="0">
                <a:effectLst/>
              </a:rPr>
              <a:t>2017;34:705–715. [</a:t>
            </a:r>
            <a:r>
              <a:rPr lang="pt-BR" u="sng" dirty="0">
                <a:effectLst/>
                <a:hlinkClick r:id="rId17"/>
              </a:rPr>
              <a:t>PubMed</a:t>
            </a:r>
            <a:r>
              <a:rPr lang="pt-BR" dirty="0">
                <a:effectLst/>
              </a:rPr>
              <a:t>] [</a:t>
            </a:r>
            <a:r>
              <a:rPr lang="pt-BR" u="sng" dirty="0">
                <a:effectLst/>
                <a:hlinkClick r:id="rId18"/>
              </a:rPr>
              <a:t>Google Scholar</a:t>
            </a:r>
            <a:r>
              <a:rPr lang="pt-BR" dirty="0">
                <a:effectLst/>
              </a:rPr>
              <a:t>]</a:t>
            </a:r>
          </a:p>
          <a:p>
            <a:r>
              <a:rPr lang="pt-BR" dirty="0">
                <a:effectLst/>
              </a:rPr>
              <a:t>19. Effect of enteral long-chain polyunsaturated fatty acids on retinopathy of prematurity: a systematic review and meta-analysis. Diggikar S, Aradhya AS, Swamy RS, Namachivayam A, Chandrasekaran M. </a:t>
            </a:r>
            <a:r>
              <a:rPr lang="pt-BR" i="1" dirty="0">
                <a:effectLst/>
              </a:rPr>
              <a:t>Neonatology. </a:t>
            </a:r>
            <a:r>
              <a:rPr lang="pt-BR" dirty="0">
                <a:effectLst/>
              </a:rPr>
              <a:t>2022;119:547–557. [</a:t>
            </a:r>
            <a:r>
              <a:rPr lang="pt-BR" u="sng" dirty="0">
                <a:effectLst/>
                <a:hlinkClick r:id="rId19"/>
              </a:rPr>
              <a:t>PubMed</a:t>
            </a:r>
            <a:r>
              <a:rPr lang="pt-BR" dirty="0">
                <a:effectLst/>
              </a:rPr>
              <a:t>] [</a:t>
            </a:r>
            <a:r>
              <a:rPr lang="pt-BR" u="sng" dirty="0">
                <a:effectLst/>
                <a:hlinkClick r:id="rId20"/>
              </a:rPr>
              <a:t>Google Scholar</a:t>
            </a:r>
            <a:r>
              <a:rPr lang="pt-BR" dirty="0">
                <a:effectLst/>
              </a:rPr>
              <a:t>]</a:t>
            </a:r>
          </a:p>
          <a:p>
            <a:endParaRPr lang="pt-BR" dirty="0"/>
          </a:p>
        </p:txBody>
      </p:sp>
    </p:spTree>
    <p:extLst>
      <p:ext uri="{BB962C8B-B14F-4D97-AF65-F5344CB8AC3E}">
        <p14:creationId xmlns:p14="http://schemas.microsoft.com/office/powerpoint/2010/main" val="35644103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p:cNvSpPr>
            <a:spLocks noGrp="1"/>
          </p:cNvSpPr>
          <p:nvPr>
            <p:ph type="body" sz="half" idx="2"/>
          </p:nvPr>
        </p:nvSpPr>
        <p:spPr>
          <a:xfrm>
            <a:off x="729310" y="144379"/>
            <a:ext cx="10353763" cy="1874711"/>
          </a:xfrm>
          <a:noFill/>
        </p:spPr>
        <p:txBody>
          <a:bodyPr>
            <a:normAutofit fontScale="92500" lnSpcReduction="20000"/>
          </a:bodyPr>
          <a:lstStyle/>
          <a:p>
            <a:r>
              <a:rPr lang="pt-BR" sz="2400" dirty="0" smtClean="0">
                <a:latin typeface="Algerian" panose="04020705040A02060702" pitchFamily="82" charset="0"/>
              </a:rPr>
              <a:t>NOTA DO EDITOR DA PÁGINA NEONATAL </a:t>
            </a:r>
            <a:r>
              <a:rPr lang="pt-BR" sz="2400" dirty="0" smtClean="0">
                <a:latin typeface="Algerian" panose="04020705040A02060702" pitchFamily="82" charset="0"/>
                <a:hlinkClick r:id="rId2"/>
              </a:rPr>
              <a:t>WWW.PAULOMARGOTTO.COM.BR</a:t>
            </a:r>
            <a:r>
              <a:rPr lang="pt-BR" sz="2400" dirty="0" smtClean="0">
                <a:latin typeface="Algerian" panose="04020705040A02060702" pitchFamily="82" charset="0"/>
              </a:rPr>
              <a:t> Dr. Paulo R. Margotto. Consultem também! EsTudando Juntos!</a:t>
            </a:r>
          </a:p>
          <a:p>
            <a:r>
              <a:rPr lang="pt-BR" sz="2400" dirty="0" smtClean="0">
                <a:solidFill>
                  <a:srgbClr val="FFFF00"/>
                </a:solidFill>
                <a:latin typeface="Nosifer" panose="02000000000000000000" pitchFamily="2" charset="0"/>
              </a:rPr>
              <a:t>o que há de mais novo sobre transfusão sanguínea e rop</a:t>
            </a:r>
          </a:p>
          <a:p>
            <a:r>
              <a:rPr lang="pt-BR" sz="2400" dirty="0" smtClean="0">
                <a:solidFill>
                  <a:srgbClr val="FFFF00"/>
                </a:solidFill>
                <a:latin typeface="Nosifer" panose="02000000000000000000" pitchFamily="2" charset="0"/>
              </a:rPr>
              <a:t>NEURODESENVOLVIMENTO DOS BEBES COM ROP</a:t>
            </a:r>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44253" y="2058563"/>
            <a:ext cx="5589296" cy="3933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aixaDeTexto 3"/>
          <p:cNvSpPr txBox="1"/>
          <p:nvPr/>
        </p:nvSpPr>
        <p:spPr>
          <a:xfrm>
            <a:off x="1411706" y="5991726"/>
            <a:ext cx="8541249" cy="646331"/>
          </a:xfrm>
          <a:prstGeom prst="rect">
            <a:avLst/>
          </a:prstGeom>
          <a:noFill/>
        </p:spPr>
        <p:txBody>
          <a:bodyPr wrap="none" rtlCol="0">
            <a:spAutoFit/>
          </a:bodyPr>
          <a:lstStyle/>
          <a:p>
            <a:pPr algn="ctr"/>
            <a:r>
              <a:rPr lang="pt-BR" dirty="0" smtClean="0"/>
              <a:t>Dr. Paulo R. Margotto e Carlos A. Zaconeta no lançamento do livro HISTÓRIA DA </a:t>
            </a:r>
          </a:p>
          <a:p>
            <a:pPr algn="ctr"/>
            <a:r>
              <a:rPr lang="pt-BR" dirty="0"/>
              <a:t> </a:t>
            </a:r>
            <a:r>
              <a:rPr lang="pt-BR" dirty="0" smtClean="0"/>
              <a:t>NEONATOLOGIA DO BRASIL (Florianópolis, 13/10/2023)</a:t>
            </a:r>
            <a:endParaRPr lang="pt-BR" dirty="0"/>
          </a:p>
        </p:txBody>
      </p:sp>
    </p:spTree>
    <p:extLst>
      <p:ext uri="{BB962C8B-B14F-4D97-AF65-F5344CB8AC3E}">
        <p14:creationId xmlns:p14="http://schemas.microsoft.com/office/powerpoint/2010/main" val="31647998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6806" y="2830268"/>
            <a:ext cx="10353762" cy="3534344"/>
          </a:xfrm>
        </p:spPr>
        <p:txBody>
          <a:bodyPr>
            <a:noAutofit/>
          </a:bodyPr>
          <a:lstStyle/>
          <a:p>
            <a:r>
              <a:rPr lang="pt-BR" sz="2400" dirty="0">
                <a:effectLst/>
              </a:rPr>
              <a:t>Nesta grande coorte de bebês entre 22 + 0 a 28 + 6 semanas de gestação  descobriram que </a:t>
            </a:r>
            <a:r>
              <a:rPr lang="pt-BR" sz="2400" b="1" dirty="0">
                <a:solidFill>
                  <a:srgbClr val="FF0000"/>
                </a:solidFill>
                <a:effectLst/>
              </a:rPr>
              <a:t>uma história de transfusões de hemácias estava independentemente associada ao aumento das chances de qualquer retinopatia da prematuridade (aumento das chances de 1,4 vezes!) , progressão da ROP (2,1 vezes mais!) e necessidade de tratamento da ROP (aumento das chances de 3,6 vezes!).</a:t>
            </a:r>
            <a:r>
              <a:rPr lang="pt-BR" sz="2400" dirty="0">
                <a:effectLst/>
              </a:rPr>
              <a:t> </a:t>
            </a:r>
            <a:r>
              <a:rPr lang="pt-BR" sz="2400" dirty="0" smtClean="0">
                <a:effectLst/>
              </a:rPr>
              <a:t/>
            </a:r>
            <a:br>
              <a:rPr lang="pt-BR" sz="2400" dirty="0" smtClean="0">
                <a:effectLst/>
              </a:rPr>
            </a:br>
            <a:r>
              <a:rPr lang="pt-BR" sz="2400" dirty="0" smtClean="0">
                <a:effectLst/>
              </a:rPr>
              <a:t>Os </a:t>
            </a:r>
            <a:r>
              <a:rPr lang="pt-BR" sz="2400" dirty="0">
                <a:effectLst/>
              </a:rPr>
              <a:t>médicos devem estar cientes das transfusões de hemácias como um fator de risco independente para ROP, PREVENÇÃO DA ANEMIA e PROMOVER  práticas de prevenção de transfusões, especialmente em bebês nascidos com baixa idade gestacional</a:t>
            </a:r>
            <a:endParaRPr lang="pt-BR" sz="2400" dirty="0"/>
          </a:p>
        </p:txBody>
      </p:sp>
      <p:sp>
        <p:nvSpPr>
          <p:cNvPr id="4" name="Rectangle 1"/>
          <p:cNvSpPr>
            <a:spLocks noChangeArrowheads="1"/>
          </p:cNvSpPr>
          <p:nvPr/>
        </p:nvSpPr>
        <p:spPr bwMode="auto">
          <a:xfrm>
            <a:off x="168442" y="248959"/>
            <a:ext cx="11735031"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2200" b="1" i="0" u="none" strike="noStrike" cap="none" normalizeH="0" baseline="0" dirty="0" smtClean="0">
                <a:ln>
                  <a:noFill/>
                </a:ln>
                <a:solidFill>
                  <a:srgbClr val="072A4D"/>
                </a:solidFill>
                <a:effectLst/>
                <a:latin typeface="Lato" pitchFamily="34" charset="0"/>
                <a:cs typeface="Arial" pitchFamily="34" charset="0"/>
                <a:hlinkClick r:id="rId2"/>
              </a:rPr>
              <a:t>Transfusões de eritrócitos estão associadas à retinopatia da prematuridade (ROP) em recém-nascidos com idade gestacional extremamente bai</a:t>
            </a:r>
            <a:r>
              <a:rPr kumimoji="0" lang="pt-BR" altLang="pt-BR" sz="2200" b="1" i="0" u="none" strike="noStrike" cap="none" normalizeH="0" baseline="0" dirty="0" smtClean="0">
                <a:ln>
                  <a:noFill/>
                </a:ln>
                <a:solidFill>
                  <a:srgbClr val="072A4D"/>
                </a:solidFill>
                <a:effectLst/>
                <a:latin typeface="Lato" pitchFamily="34" charset="0"/>
                <a:cs typeface="Arial" pitchFamily="34" charset="0"/>
              </a:rPr>
              <a:t>xa</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sz="800" b="0" i="0" u="none" strike="noStrike" cap="none" normalizeH="0" baseline="0" dirty="0" smtClean="0">
                <a:ln>
                  <a:noFill/>
                </a:ln>
                <a:solidFill>
                  <a:srgbClr val="607D8B"/>
                </a:solidFill>
                <a:effectLst/>
                <a:latin typeface="Arial" pitchFamily="34" charset="0"/>
                <a:cs typeface="Arial" pitchFamily="34" charset="0"/>
              </a:rPr>
              <a:t>  </a:t>
            </a:r>
            <a:r>
              <a:rPr kumimoji="0" lang="pt-BR" altLang="pt-BR" sz="1300" b="1" i="0" u="none" strike="noStrike" cap="none" normalizeH="0" baseline="0" dirty="0" smtClean="0">
                <a:ln>
                  <a:noFill/>
                </a:ln>
                <a:effectLst/>
                <a:latin typeface="Source Sans Pro"/>
                <a:cs typeface="Arial" pitchFamily="34" charset="0"/>
                <a:hlinkClick r:id="rId3"/>
              </a:rPr>
              <a:t>Erythrocyte</a:t>
            </a:r>
            <a:r>
              <a:rPr kumimoji="0" lang="pt-BR" altLang="pt-BR" sz="1300" b="0" i="0" u="none" strike="noStrike" cap="none" normalizeH="0" baseline="0" dirty="0" smtClean="0">
                <a:ln>
                  <a:noFill/>
                </a:ln>
                <a:effectLst/>
                <a:latin typeface="Source Sans Pro"/>
                <a:cs typeface="Arial" pitchFamily="34" charset="0"/>
                <a:hlinkClick r:id="rId3"/>
              </a:rPr>
              <a:t> </a:t>
            </a:r>
            <a:r>
              <a:rPr kumimoji="0" lang="pt-BR" altLang="pt-BR" sz="1300" b="1" i="0" u="none" strike="noStrike" cap="none" normalizeH="0" baseline="0" dirty="0" smtClean="0">
                <a:ln>
                  <a:noFill/>
                </a:ln>
                <a:effectLst/>
                <a:latin typeface="Source Sans Pro"/>
                <a:cs typeface="Arial" pitchFamily="34" charset="0"/>
                <a:hlinkClick r:id="rId3"/>
              </a:rPr>
              <a:t>transfusions</a:t>
            </a:r>
            <a:r>
              <a:rPr kumimoji="0" lang="pt-BR" altLang="pt-BR" sz="1300" b="0" i="0" u="none" strike="noStrike" cap="none" normalizeH="0" baseline="0" dirty="0" smtClean="0">
                <a:ln>
                  <a:noFill/>
                </a:ln>
                <a:effectLst/>
                <a:latin typeface="Source Sans Pro"/>
                <a:cs typeface="Arial" pitchFamily="34" charset="0"/>
                <a:hlinkClick r:id="rId3"/>
              </a:rPr>
              <a:t> are </a:t>
            </a:r>
            <a:r>
              <a:rPr kumimoji="0" lang="pt-BR" altLang="pt-BR" sz="1300" b="1" i="0" u="none" strike="noStrike" cap="none" normalizeH="0" baseline="0" dirty="0" smtClean="0">
                <a:ln>
                  <a:noFill/>
                </a:ln>
                <a:effectLst/>
                <a:latin typeface="Source Sans Pro"/>
                <a:cs typeface="Arial" pitchFamily="34" charset="0"/>
                <a:hlinkClick r:id="rId3"/>
              </a:rPr>
              <a:t>associated</a:t>
            </a:r>
            <a:r>
              <a:rPr kumimoji="0" lang="pt-BR" altLang="pt-BR" sz="1300" b="0" i="0" u="none" strike="noStrike" cap="none" normalizeH="0" baseline="0" dirty="0" smtClean="0">
                <a:ln>
                  <a:noFill/>
                </a:ln>
                <a:effectLst/>
                <a:latin typeface="Source Sans Pro"/>
                <a:cs typeface="Arial" pitchFamily="34" charset="0"/>
                <a:hlinkClick r:id="rId3"/>
              </a:rPr>
              <a:t> with </a:t>
            </a:r>
            <a:r>
              <a:rPr kumimoji="0" lang="pt-BR" altLang="pt-BR" sz="1300" b="1" i="0" u="none" strike="noStrike" cap="none" normalizeH="0" baseline="0" dirty="0" smtClean="0">
                <a:ln>
                  <a:noFill/>
                </a:ln>
                <a:effectLst/>
                <a:latin typeface="Source Sans Pro"/>
                <a:cs typeface="Arial" pitchFamily="34" charset="0"/>
                <a:hlinkClick r:id="rId3"/>
              </a:rPr>
              <a:t>retinopathy</a:t>
            </a:r>
            <a:r>
              <a:rPr kumimoji="0" lang="pt-BR" altLang="pt-BR" sz="1300" b="0" i="0" u="none" strike="noStrike" cap="none" normalizeH="0" baseline="0" dirty="0" smtClean="0">
                <a:ln>
                  <a:noFill/>
                </a:ln>
                <a:effectLst/>
                <a:latin typeface="Source Sans Pro"/>
                <a:cs typeface="Arial" pitchFamily="34" charset="0"/>
                <a:hlinkClick r:id="rId3"/>
              </a:rPr>
              <a:t> of </a:t>
            </a:r>
            <a:r>
              <a:rPr kumimoji="0" lang="pt-BR" altLang="pt-BR" sz="1300" b="1" i="0" u="none" strike="noStrike" cap="none" normalizeH="0" baseline="0" dirty="0" smtClean="0">
                <a:ln>
                  <a:noFill/>
                </a:ln>
                <a:effectLst/>
                <a:latin typeface="Source Sans Pro"/>
                <a:cs typeface="Arial" pitchFamily="34" charset="0"/>
                <a:hlinkClick r:id="rId3"/>
              </a:rPr>
              <a:t>prematurity</a:t>
            </a:r>
            <a:r>
              <a:rPr kumimoji="0" lang="pt-BR" altLang="pt-BR" sz="1300" b="0" i="0" u="none" strike="noStrike" cap="none" normalizeH="0" baseline="0" dirty="0" smtClean="0">
                <a:ln>
                  <a:noFill/>
                </a:ln>
                <a:effectLst/>
                <a:latin typeface="Source Sans Pro"/>
                <a:cs typeface="Arial" pitchFamily="34" charset="0"/>
                <a:hlinkClick r:id="rId3"/>
              </a:rPr>
              <a:t> in </a:t>
            </a:r>
            <a:r>
              <a:rPr kumimoji="0" lang="pt-BR" altLang="pt-BR" sz="1300" b="1" i="0" u="none" strike="noStrike" cap="none" normalizeH="0" baseline="0" dirty="0" smtClean="0">
                <a:ln>
                  <a:noFill/>
                </a:ln>
                <a:effectLst/>
                <a:latin typeface="Source Sans Pro"/>
                <a:cs typeface="Arial" pitchFamily="34" charset="0"/>
                <a:hlinkClick r:id="rId3"/>
              </a:rPr>
              <a:t>extremely</a:t>
            </a:r>
            <a:r>
              <a:rPr kumimoji="0" lang="pt-BR" altLang="pt-BR" sz="1300" b="0" i="0" u="none" strike="noStrike" cap="none" normalizeH="0" baseline="0" dirty="0" smtClean="0">
                <a:ln>
                  <a:noFill/>
                </a:ln>
                <a:effectLst/>
                <a:latin typeface="Source Sans Pro"/>
                <a:cs typeface="Arial" pitchFamily="34" charset="0"/>
                <a:hlinkClick r:id="rId3"/>
              </a:rPr>
              <a:t> </a:t>
            </a:r>
            <a:r>
              <a:rPr kumimoji="0" lang="pt-BR" altLang="pt-BR" sz="1300" b="1" i="0" u="none" strike="noStrike" cap="none" normalizeH="0" baseline="0" dirty="0" smtClean="0">
                <a:ln>
                  <a:noFill/>
                </a:ln>
                <a:effectLst/>
                <a:latin typeface="Source Sans Pro"/>
                <a:cs typeface="Arial" pitchFamily="34" charset="0"/>
                <a:hlinkClick r:id="rId3"/>
              </a:rPr>
              <a:t>low</a:t>
            </a:r>
            <a:r>
              <a:rPr kumimoji="0" lang="pt-BR" altLang="pt-BR" sz="1300" b="0" i="0" u="none" strike="noStrike" cap="none" normalizeH="0" baseline="0" dirty="0" smtClean="0">
                <a:ln>
                  <a:noFill/>
                </a:ln>
                <a:effectLst/>
                <a:latin typeface="Source Sans Pro"/>
                <a:cs typeface="Arial" pitchFamily="34" charset="0"/>
                <a:hlinkClick r:id="rId3"/>
              </a:rPr>
              <a:t> </a:t>
            </a:r>
            <a:r>
              <a:rPr kumimoji="0" lang="pt-BR" altLang="pt-BR" sz="1300" b="1" i="0" u="none" strike="noStrike" cap="none" normalizeH="0" baseline="0" dirty="0" smtClean="0">
                <a:ln>
                  <a:noFill/>
                </a:ln>
                <a:effectLst/>
                <a:latin typeface="Source Sans Pro"/>
                <a:cs typeface="Arial" pitchFamily="34" charset="0"/>
                <a:hlinkClick r:id="rId3"/>
              </a:rPr>
              <a:t>gestational</a:t>
            </a:r>
            <a:r>
              <a:rPr kumimoji="0" lang="pt-BR" altLang="pt-BR" sz="1300" b="0" i="0" u="none" strike="noStrike" cap="none" normalizeH="0" baseline="0" dirty="0" smtClean="0">
                <a:ln>
                  <a:noFill/>
                </a:ln>
                <a:effectLst/>
                <a:latin typeface="Source Sans Pro"/>
                <a:cs typeface="Arial" pitchFamily="34" charset="0"/>
                <a:hlinkClick r:id="rId3"/>
              </a:rPr>
              <a:t> </a:t>
            </a:r>
            <a:r>
              <a:rPr kumimoji="0" lang="pt-BR" altLang="pt-BR" sz="1300" b="1" i="0" u="none" strike="noStrike" cap="none" normalizeH="0" baseline="0" dirty="0" smtClean="0">
                <a:ln>
                  <a:noFill/>
                </a:ln>
                <a:effectLst/>
                <a:latin typeface="Source Sans Pro"/>
                <a:cs typeface="Arial" pitchFamily="34" charset="0"/>
                <a:hlinkClick r:id="rId3"/>
              </a:rPr>
              <a:t>age</a:t>
            </a:r>
            <a:r>
              <a:rPr kumimoji="0" lang="pt-BR" altLang="pt-BR" sz="1300" b="0" i="0" u="none" strike="noStrike" cap="none" normalizeH="0" baseline="0" dirty="0" smtClean="0">
                <a:ln>
                  <a:noFill/>
                </a:ln>
                <a:effectLst/>
                <a:latin typeface="Source Sans Pro"/>
                <a:cs typeface="Arial" pitchFamily="34" charset="0"/>
                <a:hlinkClick r:id="rId3"/>
              </a:rPr>
              <a:t> </a:t>
            </a:r>
            <a:r>
              <a:rPr kumimoji="0" lang="pt-BR" altLang="pt-BR" sz="1300" b="1" i="0" u="none" strike="noStrike" cap="none" normalizeH="0" baseline="0" dirty="0" smtClean="0">
                <a:ln>
                  <a:noFill/>
                </a:ln>
                <a:effectLst/>
                <a:latin typeface="Source Sans Pro"/>
                <a:cs typeface="Arial" pitchFamily="34" charset="0"/>
                <a:hlinkClick r:id="rId3"/>
              </a:rPr>
              <a:t>newborns</a:t>
            </a:r>
            <a:r>
              <a:rPr kumimoji="0" lang="pt-BR" altLang="pt-BR" sz="1300" b="0" i="0" u="none" strike="noStrike" cap="none" normalizeH="0" baseline="0" dirty="0" smtClean="0">
                <a:ln>
                  <a:noFill/>
                </a:ln>
                <a:effectLst/>
                <a:latin typeface="Source Sans Pro"/>
                <a:cs typeface="Arial" pitchFamily="34" charset="0"/>
                <a:hlinkClick r:id="rId3"/>
              </a:rPr>
              <a:t>.</a:t>
            </a:r>
            <a:endParaRPr kumimoji="0" lang="pt-BR" altLang="pt-BR" sz="1300" b="0" i="0" u="none" strike="noStrike" cap="none" normalizeH="0" baseline="0" dirty="0" smtClean="0">
              <a:ln>
                <a:noFill/>
              </a:ln>
              <a:effectLst/>
              <a:latin typeface="Source Sans Pro"/>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sz="1300" b="0" i="0" u="none" strike="noStrike" cap="none" normalizeH="0" baseline="0" dirty="0" smtClean="0">
                <a:ln>
                  <a:noFill/>
                </a:ln>
                <a:effectLst/>
                <a:latin typeface="Source Sans Pro"/>
                <a:cs typeface="Arial" pitchFamily="34" charset="0"/>
              </a:rPr>
              <a:t>Glaser K, Härtel C, Dammann O, Herting E, Andres O, Speer CP, Göpel W, Stahl A; German Neonatal Network.</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sz="1300" b="0" i="0" u="none" strike="noStrike" cap="none" normalizeH="0" baseline="0" dirty="0" smtClean="0">
                <a:ln>
                  <a:noFill/>
                </a:ln>
                <a:effectLst/>
                <a:latin typeface="Source Sans Pro"/>
                <a:cs typeface="Arial" pitchFamily="34" charset="0"/>
              </a:rPr>
              <a:t>Acta Paediatr. </a:t>
            </a:r>
            <a:r>
              <a:rPr kumimoji="0" lang="pt-BR" altLang="pt-BR" sz="1300" b="0" i="0" u="none" strike="noStrike" cap="none" normalizeH="0" baseline="0" dirty="0" smtClean="0">
                <a:ln>
                  <a:noFill/>
                </a:ln>
                <a:solidFill>
                  <a:srgbClr val="FFFF00"/>
                </a:solidFill>
                <a:effectLst/>
                <a:latin typeface="Source Sans Pro"/>
                <a:cs typeface="Arial" pitchFamily="34" charset="0"/>
              </a:rPr>
              <a:t>2023 Dec</a:t>
            </a:r>
            <a:r>
              <a:rPr kumimoji="0" lang="pt-BR" altLang="pt-BR" sz="1300" b="0" i="0" u="none" strike="noStrike" cap="none" normalizeH="0" baseline="0" dirty="0" smtClean="0">
                <a:ln>
                  <a:noFill/>
                </a:ln>
                <a:effectLst/>
                <a:latin typeface="Source Sans Pro"/>
                <a:cs typeface="Arial" pitchFamily="34" charset="0"/>
              </a:rPr>
              <a:t>;112(12):2507-2515. doi: 10.1111/apa.16965. Epub 2023 Sep 4.PMID: 37667535. Rede Nacional Alemã.</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sz="1300" b="0" i="0" u="none" strike="noStrike" cap="none" normalizeH="0" baseline="0" dirty="0" smtClean="0">
                <a:ln>
                  <a:noFill/>
                </a:ln>
                <a:effectLst/>
                <a:latin typeface="Source Sans Pro"/>
                <a:cs typeface="Arial" pitchFamily="34" charset="0"/>
              </a:rPr>
              <a:t>.</a:t>
            </a:r>
            <a:endParaRPr kumimoji="0" lang="pt-BR" altLang="pt-BR" sz="1800" b="0" i="0" u="none" strike="noStrike" cap="none" normalizeH="0" baseline="0" dirty="0" smtClean="0">
              <a:ln>
                <a:noFill/>
              </a:ln>
              <a:effectLst/>
              <a:cs typeface="Arial" pitchFamily="34" charset="0"/>
            </a:endParaRPr>
          </a:p>
        </p:txBody>
      </p:sp>
      <p:pic>
        <p:nvPicPr>
          <p:cNvPr id="4098" name="Picture 2" descr="doc">
            <a:hlinkClick r:id="rId4" tooltip="ROP_Transfusao_hemac_2023"/>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64839" y="1573887"/>
            <a:ext cx="457200" cy="457200"/>
          </a:xfrm>
          <a:prstGeom prst="rect">
            <a:avLst/>
          </a:prstGeom>
          <a:noFill/>
          <a:extLst>
            <a:ext uri="{909E8E84-426E-40DD-AFC4-6F175D3DCCD1}">
              <a14:hiddenFill xmlns:a14="http://schemas.microsoft.com/office/drawing/2010/main">
                <a:solidFill>
                  <a:srgbClr val="FFFFFF"/>
                </a:solidFill>
              </a14:hiddenFill>
            </a:ext>
          </a:extLst>
        </p:spPr>
      </p:pic>
      <p:sp>
        <p:nvSpPr>
          <p:cNvPr id="5" name="CaixaDeTexto 4"/>
          <p:cNvSpPr txBox="1"/>
          <p:nvPr/>
        </p:nvSpPr>
        <p:spPr>
          <a:xfrm>
            <a:off x="3581277" y="2045005"/>
            <a:ext cx="3449662" cy="369332"/>
          </a:xfrm>
          <a:prstGeom prst="rect">
            <a:avLst/>
          </a:prstGeom>
          <a:noFill/>
        </p:spPr>
        <p:txBody>
          <a:bodyPr wrap="none" rtlCol="0">
            <a:spAutoFit/>
          </a:bodyPr>
          <a:lstStyle/>
          <a:p>
            <a:r>
              <a:rPr lang="pt-BR" dirty="0" smtClean="0"/>
              <a:t>Realizado por Paulo R. Margotto</a:t>
            </a:r>
            <a:endParaRPr lang="pt-BR" dirty="0"/>
          </a:p>
        </p:txBody>
      </p:sp>
    </p:spTree>
    <p:extLst>
      <p:ext uri="{BB962C8B-B14F-4D97-AF65-F5344CB8AC3E}">
        <p14:creationId xmlns:p14="http://schemas.microsoft.com/office/powerpoint/2010/main" val="30198004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81264" y="1940927"/>
            <a:ext cx="10633894" cy="4347410"/>
          </a:xfrm>
          <a:noFill/>
        </p:spPr>
        <p:txBody>
          <a:bodyPr>
            <a:normAutofit/>
          </a:bodyPr>
          <a:lstStyle/>
          <a:p>
            <a:r>
              <a:rPr lang="pt-BR" sz="2000" dirty="0">
                <a:solidFill>
                  <a:srgbClr val="FF0000"/>
                </a:solidFill>
                <a:effectLst/>
              </a:rPr>
              <a:t>Repercussões no </a:t>
            </a:r>
            <a:r>
              <a:rPr lang="pt-BR" sz="2000" dirty="0" smtClean="0">
                <a:solidFill>
                  <a:srgbClr val="FF0000"/>
                </a:solidFill>
                <a:effectLst/>
              </a:rPr>
              <a:t>Neurodesenvolvimento</a:t>
            </a:r>
            <a:br>
              <a:rPr lang="pt-BR" sz="2000" dirty="0" smtClean="0">
                <a:solidFill>
                  <a:srgbClr val="FF0000"/>
                </a:solidFill>
                <a:effectLst/>
              </a:rPr>
            </a:br>
            <a:r>
              <a:rPr lang="pt-BR" sz="2000" dirty="0">
                <a:solidFill>
                  <a:srgbClr val="FF0000"/>
                </a:solidFill>
                <a:effectLst/>
              </a:rPr>
              <a:t/>
            </a:r>
            <a:br>
              <a:rPr lang="pt-BR" sz="2000" dirty="0">
                <a:solidFill>
                  <a:srgbClr val="FF0000"/>
                </a:solidFill>
                <a:effectLst/>
              </a:rPr>
            </a:br>
            <a:r>
              <a:rPr lang="pt-BR" sz="1800" dirty="0">
                <a:effectLst/>
              </a:rPr>
              <a:t>O estudo de Glass TJA et al compreendeu 98 recém-nascidos (RN) avaliados para retinopatia da prematuridade ROP) entre 24-28 semanas de gestação, sendo estudados através da </a:t>
            </a:r>
            <a:r>
              <a:rPr lang="pt-BR" sz="1800" b="1" dirty="0">
                <a:solidFill>
                  <a:srgbClr val="FFFF00"/>
                </a:solidFill>
                <a:effectLst/>
              </a:rPr>
              <a:t>tratografia (ressonância avançada</a:t>
            </a:r>
            <a:r>
              <a:rPr lang="pt-BR" sz="1800" dirty="0">
                <a:effectLst/>
              </a:rPr>
              <a:t>) com o objetivo de estudar o desenvolvimento microestrutural do cérebro (a mediana da realização da primeira ressonância magnética [RM] foi  com 32, 4 sem e a segunda, com 39,8 sem). O neurodesenvolvimento foi avaliado com 18 meses de idade  corrigida. Os autores esse estudo mostraram  que as crianças com ROP grave que requerem terapia de fotocoagulação a laser estão associadas com maturação tardia na associação motora e visual, além de menor funcionamento cognitivo aos 18 meses de idade corrigida, independente de lesão cerebral grave e idade gestacional ao nascimento.</a:t>
            </a:r>
            <a:br>
              <a:rPr lang="pt-BR" sz="1800" dirty="0">
                <a:effectLst/>
              </a:rPr>
            </a:br>
            <a:r>
              <a:rPr lang="pt-BR" sz="1800" dirty="0">
                <a:effectLst/>
              </a:rPr>
              <a:t>Dois estudos de 2018, o primeiro de Drost FJ et al et al demonstrou </a:t>
            </a:r>
            <a:r>
              <a:rPr lang="pt-BR" sz="1800" dirty="0">
                <a:solidFill>
                  <a:srgbClr val="FF0000"/>
                </a:solidFill>
                <a:effectLst/>
              </a:rPr>
              <a:t>menores volumes cerebelares, diâmetro do cerebelo e volumes do tronco encefálico em prematuros com ROP grave em comparação com bebês controles pré-termo pareados. Recém-nascidos prematuros com ROP também mostraram menores escores gerais de desenvolvimento na infância e pior funcionamento motor fino aos dois anos de idade corrigida</a:t>
            </a:r>
            <a:r>
              <a:rPr lang="pt-BR" sz="1600" dirty="0">
                <a:solidFill>
                  <a:srgbClr val="FF0000"/>
                </a:solidFill>
                <a:effectLst/>
              </a:rPr>
              <a:t>.</a:t>
            </a:r>
            <a:r>
              <a:rPr lang="pt-BR" sz="1600" b="1" dirty="0">
                <a:effectLst/>
              </a:rPr>
              <a:t> </a:t>
            </a:r>
            <a:endParaRPr lang="pt-BR" sz="1600" dirty="0"/>
          </a:p>
        </p:txBody>
      </p:sp>
      <p:sp>
        <p:nvSpPr>
          <p:cNvPr id="4" name="Rectangle 1"/>
          <p:cNvSpPr>
            <a:spLocks noChangeArrowheads="1"/>
          </p:cNvSpPr>
          <p:nvPr/>
        </p:nvSpPr>
        <p:spPr bwMode="auto">
          <a:xfrm>
            <a:off x="1404019" y="593775"/>
            <a:ext cx="8075096" cy="11387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altLang="pt-BR" sz="2200" b="1" i="0" u="none" strike="noStrike" cap="none" normalizeH="0" baseline="0" dirty="0" smtClean="0">
                <a:ln>
                  <a:noFill/>
                </a:ln>
                <a:solidFill>
                  <a:srgbClr val="072A4D"/>
                </a:solidFill>
                <a:effectLst/>
                <a:latin typeface="Lato" pitchFamily="34" charset="0"/>
                <a:cs typeface="Arial" pitchFamily="34" charset="0"/>
                <a:hlinkClick r:id="rId2"/>
              </a:rPr>
              <a:t>Retinopatia da Prematurida</a:t>
            </a:r>
            <a:r>
              <a:rPr kumimoji="0" lang="pt-BR" altLang="pt-BR" sz="2200" b="1" i="0" u="none" strike="noStrike" cap="none" normalizeH="0" baseline="0" dirty="0" smtClean="0">
                <a:ln>
                  <a:noFill/>
                </a:ln>
                <a:solidFill>
                  <a:srgbClr val="072A4D"/>
                </a:solidFill>
                <a:effectLst/>
                <a:latin typeface="Lato" pitchFamily="34" charset="0"/>
                <a:cs typeface="Arial" pitchFamily="34" charset="0"/>
                <a:hlinkClick r:id="rId3" tooltip="RETINOPATIA_ PREMATURIDADE"/>
              </a:rPr>
              <a:t>de</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sz="800" b="0" i="0" u="none" strike="noStrike" cap="none" normalizeH="0" baseline="0" dirty="0" smtClean="0">
                <a:ln>
                  <a:noFill/>
                </a:ln>
                <a:solidFill>
                  <a:srgbClr val="607D8B"/>
                </a:solidFill>
                <a:effectLst/>
                <a:latin typeface="Arial" pitchFamily="34" charset="0"/>
                <a:cs typeface="Arial" pitchFamily="34" charset="0"/>
                <a:hlinkClick r:id="rId3" tooltip="RETINOPATIA_ PREMATURIDADE"/>
              </a:rPr>
              <a:t>  </a:t>
            </a:r>
            <a:r>
              <a:rPr kumimoji="0" lang="pt-BR" altLang="pt-BR" sz="2800" b="0" i="0" u="none" strike="noStrike" cap="none" normalizeH="0" baseline="0" dirty="0" smtClean="0">
                <a:ln>
                  <a:noFill/>
                </a:ln>
                <a:solidFill>
                  <a:schemeClr val="tx1"/>
                </a:solidFill>
                <a:effectLst/>
                <a:latin typeface="Arial" pitchFamily="34" charset="0"/>
                <a:cs typeface="Arial" pitchFamily="34" charset="0"/>
              </a:rPr>
              <a:t/>
            </a:r>
            <a:br>
              <a:rPr kumimoji="0" lang="pt-BR" altLang="pt-BR" sz="2800" b="0" i="0" u="none" strike="noStrike" cap="none" normalizeH="0" baseline="0" dirty="0" smtClean="0">
                <a:ln>
                  <a:noFill/>
                </a:ln>
                <a:solidFill>
                  <a:schemeClr val="tx1"/>
                </a:solidFill>
                <a:effectLst/>
                <a:latin typeface="Arial" pitchFamily="34" charset="0"/>
                <a:cs typeface="Arial" pitchFamily="34" charset="0"/>
              </a:rPr>
            </a:br>
            <a:endParaRPr kumimoji="0" lang="pt-BR" altLang="pt-BR" sz="1800" b="0" i="0" u="none" strike="noStrike" cap="none" normalizeH="0" baseline="0" dirty="0" smtClean="0">
              <a:ln>
                <a:noFill/>
              </a:ln>
              <a:solidFill>
                <a:srgbClr val="607D8B"/>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sz="1300" b="0" i="0" u="none" strike="noStrike" cap="none" normalizeH="0" baseline="0" dirty="0" smtClean="0">
                <a:ln>
                  <a:noFill/>
                </a:ln>
                <a:effectLst/>
                <a:latin typeface="Source Sans Pro"/>
                <a:cs typeface="Arial" pitchFamily="34" charset="0"/>
              </a:rPr>
              <a:t>Rodolfo Alves Paulo de Souza, Paulo R. Margotto</a:t>
            </a:r>
          </a:p>
          <a:p>
            <a:pPr marL="0" marR="0" lvl="0" indent="0" algn="ctr" defTabSz="914400" rtl="0" eaLnBrk="0" fontAlgn="base" latinLnBrk="0" hangingPunct="0">
              <a:lnSpc>
                <a:spcPct val="100000"/>
              </a:lnSpc>
              <a:spcBef>
                <a:spcPct val="0"/>
              </a:spcBef>
              <a:spcAft>
                <a:spcPct val="0"/>
              </a:spcAft>
              <a:buClrTx/>
              <a:buSzTx/>
              <a:buFontTx/>
              <a:buNone/>
              <a:tabLst/>
            </a:pPr>
            <a:r>
              <a:rPr kumimoji="0" lang="pt-BR" altLang="pt-BR" sz="1300" b="0" i="0" u="none" strike="noStrike" cap="none" normalizeH="0" baseline="0" dirty="0" smtClean="0">
                <a:ln>
                  <a:noFill/>
                </a:ln>
                <a:effectLst/>
                <a:latin typeface="Source Sans Pro"/>
                <a:cs typeface="Arial" pitchFamily="34" charset="0"/>
              </a:rPr>
              <a:t>Capítulo do livro Assistência ao Recém-Nascido de Risco, Editado por Paulo R. Margotto, 4a Edição, 2021</a:t>
            </a:r>
            <a:endParaRPr kumimoji="0" lang="pt-BR" altLang="pt-BR" sz="1800" b="0" i="0" u="none" strike="noStrike" cap="none" normalizeH="0" baseline="0" dirty="0" smtClean="0">
              <a:ln>
                <a:noFill/>
              </a:ln>
              <a:effectLst/>
              <a:cs typeface="Arial" pitchFamily="34" charset="0"/>
            </a:endParaRPr>
          </a:p>
        </p:txBody>
      </p:sp>
      <p:pic>
        <p:nvPicPr>
          <p:cNvPr id="5122" name="Picture 2" descr="doc">
            <a:hlinkClick r:id="rId3" tooltip="RETINOPATIA_ PREMATURIDA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062" y="593775"/>
            <a:ext cx="457200" cy="457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62470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3795" y="608437"/>
            <a:ext cx="10353762" cy="5327142"/>
          </a:xfrm>
        </p:spPr>
        <p:txBody>
          <a:bodyPr>
            <a:normAutofit/>
          </a:bodyPr>
          <a:lstStyle/>
          <a:p>
            <a:r>
              <a:rPr lang="pt-BR" sz="1800" b="1" dirty="0">
                <a:solidFill>
                  <a:srgbClr val="FF0000"/>
                </a:solidFill>
                <a:effectLst/>
              </a:rPr>
              <a:t>O segundo estudo de Sveinsdóttir K et al demonstrou que a ROP, independente do estágio, associa-se a um volume cerebelar inferior e menor quantidade de substância branca não mielinizada na idade equivalente a termo, além de  comprometimento do desenvolvimento cognitivo e motor aos 2 anos de idade corrigida.</a:t>
            </a:r>
            <a:br>
              <a:rPr lang="pt-BR" sz="1800" b="1" dirty="0">
                <a:solidFill>
                  <a:srgbClr val="FF0000"/>
                </a:solidFill>
                <a:effectLst/>
              </a:rPr>
            </a:br>
            <a:r>
              <a:rPr lang="pt-BR" sz="1800" dirty="0">
                <a:effectLst/>
              </a:rPr>
              <a:t>Esses achados também levantam a possibilidade de caminhos comuns essenciais para o desenvolvimento da retina e do cérebro. O mecanismo subjacente da associação entre a ROP e o desenvolvimento volumétrico cerebral precoce permanece incerto e pode estar relacionado a alterações na produção de IGF-1, o que requer mais estudos.</a:t>
            </a:r>
            <a:br>
              <a:rPr lang="pt-BR" sz="1800" dirty="0">
                <a:effectLst/>
              </a:rPr>
            </a:br>
            <a:r>
              <a:rPr lang="pt-BR" sz="1800" dirty="0">
                <a:solidFill>
                  <a:srgbClr val="FFFF00"/>
                </a:solidFill>
                <a:effectLst/>
              </a:rPr>
              <a:t>Portanto, estratégias destinadas a prevenir qualquer estágio da ROP também podem ter efeitos neuroprotetores no cérebro em desenvolvimento. Assim, o acompanhamento desses bebês com ROP  até a infância é necessário para avaliar as consequências a longo prazo desses achados de menores volumes cerebelares, diâmetro do cerebelo e volumes do tronco encefálico em prematuros com ROP principalmente  grave em comparação com bebês controles pré-termo pareados.</a:t>
            </a:r>
            <a:br>
              <a:rPr lang="pt-BR" sz="1800" dirty="0">
                <a:solidFill>
                  <a:srgbClr val="FFFF00"/>
                </a:solidFill>
                <a:effectLst/>
              </a:rPr>
            </a:br>
            <a:r>
              <a:rPr lang="pt-BR" sz="1800" dirty="0">
                <a:solidFill>
                  <a:srgbClr val="FFFF00"/>
                </a:solidFill>
              </a:rPr>
              <a:t/>
            </a:r>
            <a:br>
              <a:rPr lang="pt-BR" sz="1800" dirty="0">
                <a:solidFill>
                  <a:srgbClr val="FFFF00"/>
                </a:solidFill>
              </a:rPr>
            </a:br>
            <a:endParaRPr lang="pt-BR" sz="1800" dirty="0">
              <a:solidFill>
                <a:srgbClr val="FFFF00"/>
              </a:solidFill>
            </a:endParaRPr>
          </a:p>
        </p:txBody>
      </p:sp>
    </p:spTree>
    <p:extLst>
      <p:ext uri="{BB962C8B-B14F-4D97-AF65-F5344CB8AC3E}">
        <p14:creationId xmlns:p14="http://schemas.microsoft.com/office/powerpoint/2010/main" val="77408331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0459" y="133082"/>
            <a:ext cx="10353762" cy="970450"/>
          </a:xfrm>
        </p:spPr>
        <p:txBody>
          <a:bodyPr/>
          <a:lstStyle/>
          <a:p>
            <a:r>
              <a:rPr lang="pt-BR" dirty="0">
                <a:solidFill>
                  <a:srgbClr val="FFFF00"/>
                </a:solidFill>
              </a:rPr>
              <a:t>Obrigado</a:t>
            </a:r>
            <a:r>
              <a:rPr lang="pt-BR" dirty="0" smtClean="0">
                <a:solidFill>
                  <a:srgbClr val="FFFF00"/>
                </a:solidFill>
              </a:rPr>
              <a:t>! </a:t>
            </a:r>
            <a:endParaRPr lang="pt-BR" dirty="0">
              <a:solidFill>
                <a:srgbClr val="FFFF00"/>
              </a:solidFill>
            </a:endParaRPr>
          </a:p>
        </p:txBody>
      </p:sp>
      <p:pic>
        <p:nvPicPr>
          <p:cNvPr id="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7504" y="972110"/>
            <a:ext cx="4803142" cy="5641192"/>
          </a:xfrm>
        </p:spPr>
      </p:pic>
      <p:pic>
        <p:nvPicPr>
          <p:cNvPr id="5" name="Imagem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7611" y="1302308"/>
            <a:ext cx="6513328" cy="4499624"/>
          </a:xfrm>
          <a:prstGeom prst="rect">
            <a:avLst/>
          </a:prstGeom>
        </p:spPr>
      </p:pic>
      <p:sp>
        <p:nvSpPr>
          <p:cNvPr id="6" name="Título 1"/>
          <p:cNvSpPr txBox="1">
            <a:spLocks/>
          </p:cNvSpPr>
          <p:nvPr/>
        </p:nvSpPr>
        <p:spPr>
          <a:xfrm>
            <a:off x="4929856" y="6272011"/>
            <a:ext cx="6352037" cy="238259"/>
          </a:xfrm>
          <a:prstGeom prst="rect">
            <a:avLst/>
          </a:prstGeom>
          <a:effectLst>
            <a:outerShdw blurRad="25400" dir="17880000">
              <a:srgbClr val="000000">
                <a:alpha val="46000"/>
              </a:srgbClr>
            </a:outerShdw>
          </a:effectLst>
        </p:spPr>
        <p:txBody>
          <a:bodyPr vert="horz" lIns="91440" tIns="45720" rIns="91440" bIns="45720" rtlCol="0" anchor="ctr">
            <a:noAutofit/>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pt-BR" sz="1100" dirty="0" smtClean="0"/>
              <a:t>Imagens disponíveis em</a:t>
            </a:r>
            <a:r>
              <a:rPr lang="pt-BR" sz="1100" dirty="0"/>
              <a:t>: </a:t>
            </a:r>
            <a:r>
              <a:rPr lang="pt-BR" sz="1100" dirty="0" smtClean="0"/>
              <a:t>www.lecturio.com/pt/concepts/retinopatia-de-prematuridade</a:t>
            </a:r>
            <a:r>
              <a:rPr lang="pt-BR" sz="1100" dirty="0"/>
              <a:t>/ </a:t>
            </a:r>
            <a:r>
              <a:rPr lang="pt-BR" sz="600" dirty="0" smtClean="0"/>
              <a:t> </a:t>
            </a:r>
            <a:endParaRPr lang="pt-BR" sz="600" dirty="0"/>
          </a:p>
        </p:txBody>
      </p:sp>
    </p:spTree>
    <p:extLst>
      <p:ext uri="{BB962C8B-B14F-4D97-AF65-F5344CB8AC3E}">
        <p14:creationId xmlns:p14="http://schemas.microsoft.com/office/powerpoint/2010/main" val="195771680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dósia">
  <a:themeElements>
    <a:clrScheme name="Ardósia">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Ardósia">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rdósia">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xmlns="" name="Slate" id="{C3F70B94-7CE9-428E-ADC1-3269CC2C3385}" vid="{3F2DE9A5-64E6-437C-A389-CC4477E817E8}"/>
    </a:ext>
  </a:extLst>
</a:theme>
</file>

<file path=docProps/app.xml><?xml version="1.0" encoding="utf-8"?>
<Properties xmlns="http://schemas.openxmlformats.org/officeDocument/2006/extended-properties" xmlns:vt="http://schemas.openxmlformats.org/officeDocument/2006/docPropsVTypes">
  <Template>TM04033929[[fn=Ardósia]]</Template>
  <TotalTime>477</TotalTime>
  <Words>683</Words>
  <Application>Microsoft Office PowerPoint</Application>
  <PresentationFormat>Personalizar</PresentationFormat>
  <Paragraphs>107</Paragraphs>
  <Slides>22</Slides>
  <Notes>0</Notes>
  <HiddenSlides>0</HiddenSlides>
  <MMClips>0</MMClips>
  <ScaleCrop>false</ScaleCrop>
  <HeadingPairs>
    <vt:vector size="4" baseType="variant">
      <vt:variant>
        <vt:lpstr>Tema</vt:lpstr>
      </vt:variant>
      <vt:variant>
        <vt:i4>1</vt:i4>
      </vt:variant>
      <vt:variant>
        <vt:lpstr>Títulos de slides</vt:lpstr>
      </vt:variant>
      <vt:variant>
        <vt:i4>22</vt:i4>
      </vt:variant>
    </vt:vector>
  </HeadingPairs>
  <TitlesOfParts>
    <vt:vector size="23" baseType="lpstr">
      <vt:lpstr>Ardósia</vt:lpstr>
      <vt:lpstr>Apresentação do PowerPoint</vt:lpstr>
      <vt:lpstr>Introdução</vt:lpstr>
      <vt:lpstr>Introdução</vt:lpstr>
      <vt:lpstr>Objetivo</vt:lpstr>
      <vt:lpstr>Métodos </vt:lpstr>
      <vt:lpstr>Resultados </vt:lpstr>
      <vt:lpstr>Resultados </vt:lpstr>
      <vt:lpstr>Resultados</vt:lpstr>
      <vt:lpstr>Resultados</vt:lpstr>
      <vt:lpstr>Resultados</vt:lpstr>
      <vt:lpstr>Discussão</vt:lpstr>
      <vt:lpstr>Conclusão</vt:lpstr>
      <vt:lpstr>ABSTRACT</vt:lpstr>
      <vt:lpstr>RESUMO</vt:lpstr>
      <vt:lpstr>REFERENCES</vt:lpstr>
      <vt:lpstr>Apresentação do PowerPoint</vt:lpstr>
      <vt:lpstr>Apresentação do PowerPoint</vt:lpstr>
      <vt:lpstr>Apresentação do PowerPoint</vt:lpstr>
      <vt:lpstr>Nesta grande coorte de bebês entre 22 + 0 a 28 + 6 semanas de gestação  descobriram que uma história de transfusões de hemácias estava independentemente associada ao aumento das chances de qualquer retinopatia da prematuridade (aumento das chances de 1,4 vezes!) , progressão da ROP (2,1 vezes mais!) e necessidade de tratamento da ROP (aumento das chances de 3,6 vezes!).  Os médicos devem estar cientes das transfusões de hemácias como um fator de risco independente para ROP, PREVENÇÃO DA ANEMIA e PROMOVER  práticas de prevenção de transfusões, especialmente em bebês nascidos com baixa idade gestacional</vt:lpstr>
      <vt:lpstr>Repercussões no Neurodesenvolvimento  O estudo de Glass TJA et al compreendeu 98 recém-nascidos (RN) avaliados para retinopatia da prematuridade ROP) entre 24-28 semanas de gestação, sendo estudados através da tratografia (ressonância avançada) com o objetivo de estudar o desenvolvimento microestrutural do cérebro (a mediana da realização da primeira ressonância magnética [RM] foi  com 32, 4 sem e a segunda, com 39,8 sem). O neurodesenvolvimento foi avaliado com 18 meses de idade  corrigida. Os autores esse estudo mostraram  que as crianças com ROP grave que requerem terapia de fotocoagulação a laser estão associadas com maturação tardia na associação motora e visual, além de menor funcionamento cognitivo aos 18 meses de idade corrigida, independente de lesão cerebral grave e idade gestacional ao nascimento. Dois estudos de 2018, o primeiro de Drost FJ et al et al demonstrou menores volumes cerebelares, diâmetro do cerebelo e volumes do tronco encefálico em prematuros com ROP grave em comparação com bebês controles pré-termo pareados. Recém-nascidos prematuros com ROP também mostraram menores escores gerais de desenvolvimento na infância e pior funcionamento motor fino aos dois anos de idade corrigida. </vt:lpstr>
      <vt:lpstr>O segundo estudo de Sveinsdóttir K et al demonstrou que a ROP, independente do estágio, associa-se a um volume cerebelar inferior e menor quantidade de substância branca não mielinizada na idade equivalente a termo, além de  comprometimento do desenvolvimento cognitivo e motor aos 2 anos de idade corrigida. Esses achados também levantam a possibilidade de caminhos comuns essenciais para o desenvolvimento da retina e do cérebro. O mecanismo subjacente da associação entre a ROP e o desenvolvimento volumétrico cerebral precoce permanece incerto e pode estar relacionado a alterações na produção de IGF-1, o que requer mais estudos. Portanto, estratégias destinadas a prevenir qualquer estágio da ROP também podem ter efeitos neuroprotetores no cérebro em desenvolvimento. Assim, o acompanhamento desses bebês com ROP  até a infância é necessário para avaliar as consequências a longo prazo desses achados de menores volumes cerebelares, diâmetro do cerebelo e volumes do tronco encefálico em prematuros com ROP principalmente  grave em comparação com bebês controles pré-termo pareados.  </vt:lpstr>
      <vt:lpstr>Obrigado!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Iago Silva</dc:creator>
  <cp:lastModifiedBy>Paulo Margotto</cp:lastModifiedBy>
  <cp:revision>19</cp:revision>
  <dcterms:created xsi:type="dcterms:W3CDTF">2024-02-22T21:48:25Z</dcterms:created>
  <dcterms:modified xsi:type="dcterms:W3CDTF">2024-03-01T00:48:51Z</dcterms:modified>
</cp:coreProperties>
</file>