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template.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2" r:id="rId6"/>
    <p:sldId id="260" r:id="rId7"/>
    <p:sldId id="264" r:id="rId8"/>
    <p:sldId id="265" r:id="rId9"/>
    <p:sldId id="270" r:id="rId10"/>
    <p:sldId id="266" r:id="rId11"/>
    <p:sldId id="267" r:id="rId12"/>
    <p:sldId id="271" r:id="rId13"/>
    <p:sldId id="261" r:id="rId14"/>
    <p:sldId id="262" r:id="rId15"/>
    <p:sldId id="263" r:id="rId16"/>
    <p:sldId id="269" r:id="rId1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76" autoAdjust="0"/>
    <p:restoredTop sz="94660"/>
  </p:normalViewPr>
  <p:slideViewPr>
    <p:cSldViewPr snapToGrid="0">
      <p:cViewPr>
        <p:scale>
          <a:sx n="91" d="100"/>
          <a:sy n="91" d="100"/>
        </p:scale>
        <p:origin x="-67" y="29"/>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2ED5056-1A13-41B2-92A8-A5207760B502}" type="datetimeFigureOut">
              <a:rPr lang="pt-BR"/>
              <a:pPr>
                <a:defRPr/>
              </a:pPr>
              <a:t>16/05/2024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746D572-3BB8-4373-B3D2-290B9313CBCB}"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1CDF3F3A-5E6F-4C09-B6B7-C918D20D1A6B}" type="datetimeFigureOut">
              <a:rPr lang="pt-BR"/>
              <a:pPr>
                <a:defRPr/>
              </a:pPr>
              <a:t>16/05/2024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66006A2-7F18-4D99-85EA-54B136F092F1}"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03BBB5C7-2AE3-43E5-A896-A50A2B63817B}" type="datetimeFigureOut">
              <a:rPr lang="pt-BR"/>
              <a:pPr>
                <a:defRPr/>
              </a:pPr>
              <a:t>16/05/2024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78FE566-D322-4ACC-BD8A-433A10BEE6B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A2492892-AB63-4128-9348-0D3F3CBE7775}" type="datetimeFigureOut">
              <a:rPr lang="pt-BR"/>
              <a:pPr>
                <a:defRPr/>
              </a:pPr>
              <a:t>16/05/2024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6DA40431-6BC7-490E-A0FC-9B9811663132}"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4BC5D97-C5B7-44E8-B88C-1231AA03F2CD}" type="datetimeFigureOut">
              <a:rPr lang="pt-BR"/>
              <a:pPr>
                <a:defRPr/>
              </a:pPr>
              <a:t>16/05/2024</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E8312A05-CC8C-4F75-813C-EC20D58805C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CB031E03-EA64-4684-9EED-7FF96EB24CD4}" type="datetimeFigureOut">
              <a:rPr lang="pt-BR"/>
              <a:pPr>
                <a:defRPr/>
              </a:pPr>
              <a:t>16/05/2024</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C46331C1-6015-41E3-9436-232741FDDBC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7898D236-AC8E-440E-94A2-62A6DC0B45A3}" type="datetimeFigureOut">
              <a:rPr lang="pt-BR"/>
              <a:pPr>
                <a:defRPr/>
              </a:pPr>
              <a:t>16/05/2024</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860900F7-319F-461A-B6FC-B84330E052FE}"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22707AA0-41A7-48A1-9780-F984F1F2EF90}" type="datetimeFigureOut">
              <a:rPr lang="pt-BR"/>
              <a:pPr>
                <a:defRPr/>
              </a:pPr>
              <a:t>16/05/2024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34FD62F-4D83-4DBD-BA32-8A2CB741F6F3}"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BDBA3176-2FA4-40CB-A68E-CE4AB0E6BD17}" type="datetimeFigureOut">
              <a:rPr lang="pt-BR"/>
              <a:pPr>
                <a:defRPr/>
              </a:pPr>
              <a:t>16/05/2024</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65E66A8C-7942-4B91-BA2D-11F30368B29E}"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F4475734-53BD-4319-B64D-767AB01A5C0E}" type="datetimeFigureOut">
              <a:rPr lang="pt-BR"/>
              <a:pPr>
                <a:defRPr/>
              </a:pPr>
              <a:t>16/05/2024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12AA936-4286-469F-B2DE-CAB49A9384B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181D9ED-5400-48B1-81B0-2E954DA2184C}" type="datetimeFigureOut">
              <a:rPr lang="pt-BR"/>
              <a:pPr>
                <a:defRPr/>
              </a:pPr>
              <a:t>16/05/2024</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1B36016-BC63-412B-9F73-5C8C705ED49B}"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C927465-FD81-4021-A00F-616E7AF430F3}" type="datetimeFigureOut">
              <a:rPr lang="pt-BR"/>
              <a:pPr>
                <a:defRPr/>
              </a:pPr>
              <a:t>16/05/2024</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2540787-C524-4F18-8A70-4F12F9B0724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hyperlink" Target="http://paulomargotto.com.br/documentos/24643"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hyperlink" Target="http://paulomargotto.com.br/monografia-uti-pediatria-hmib2024-estudo-observacional-descritivo-da-mecanica-ventilatoria-em-criancas-internadas-com-bronquiolite-viral-aguda-em-uma-unidade-de-terapia-intensiva-pediatrica/"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ítulo 1"/>
          <p:cNvSpPr>
            <a:spLocks noGrp="1"/>
          </p:cNvSpPr>
          <p:nvPr>
            <p:ph type="ctrTitle"/>
          </p:nvPr>
        </p:nvSpPr>
        <p:spPr>
          <a:xfrm>
            <a:off x="1430338" y="2074863"/>
            <a:ext cx="9144000" cy="2387600"/>
          </a:xfrm>
        </p:spPr>
        <p:txBody>
          <a:bodyPr/>
          <a:lstStyle/>
          <a:p>
            <a:pPr eaLnBrk="1" hangingPunct="1"/>
            <a:r>
              <a:rPr lang="pt-BR" sz="3200" b="1" smtClean="0">
                <a:latin typeface="Arial" charset="0"/>
                <a:cs typeface="Arial" charset="0"/>
              </a:rPr>
              <a:t> </a:t>
            </a:r>
            <a:r>
              <a:rPr lang="pt-BR" sz="3200" smtClean="0">
                <a:latin typeface="Arial" charset="0"/>
                <a:cs typeface="Arial" charset="0"/>
              </a:rPr>
              <a:t/>
            </a:r>
            <a:br>
              <a:rPr lang="pt-BR" sz="3200" smtClean="0">
                <a:latin typeface="Arial" charset="0"/>
                <a:cs typeface="Arial" charset="0"/>
              </a:rPr>
            </a:br>
            <a:r>
              <a:rPr lang="pt-BR" sz="3200" b="1" smtClean="0">
                <a:solidFill>
                  <a:srgbClr val="0000FF"/>
                </a:solidFill>
                <a:latin typeface="Calibri" pitchFamily="34" charset="0"/>
                <a:cs typeface="Arial" charset="0"/>
              </a:rPr>
              <a:t>ESTUDO OBSERVACIONAL DESCRITIVO DA MECÂNICA VENTILATÓRIA EM CRIANÇAS INTERNADAS COM BRONQUIOLITE VIRAL AGUDA EM UMA UNIDADE DE TERAPIA INTENSIVA PEDIÁTRICA</a:t>
            </a:r>
            <a:r>
              <a:rPr lang="pt-BR" sz="2200" smtClean="0">
                <a:latin typeface="Calibri" pitchFamily="34" charset="0"/>
              </a:rPr>
              <a:t/>
            </a:r>
            <a:br>
              <a:rPr lang="pt-BR" sz="2200" smtClean="0">
                <a:latin typeface="Calibri" pitchFamily="34" charset="0"/>
              </a:rPr>
            </a:br>
            <a:endParaRPr lang="pt-BR" sz="2200" smtClean="0">
              <a:latin typeface="Calibri" pitchFamily="34" charset="0"/>
            </a:endParaRPr>
          </a:p>
        </p:txBody>
      </p:sp>
      <p:sp>
        <p:nvSpPr>
          <p:cNvPr id="13314" name="Subtítulo 2"/>
          <p:cNvSpPr>
            <a:spLocks noGrp="1"/>
          </p:cNvSpPr>
          <p:nvPr>
            <p:ph type="subTitle" idx="1"/>
          </p:nvPr>
        </p:nvSpPr>
        <p:spPr>
          <a:xfrm>
            <a:off x="1270000" y="4289425"/>
            <a:ext cx="9144000" cy="915988"/>
          </a:xfrm>
        </p:spPr>
        <p:txBody>
          <a:bodyPr/>
          <a:lstStyle/>
          <a:p>
            <a:pPr eaLnBrk="1" hangingPunct="1"/>
            <a:r>
              <a:rPr lang="pt-BR" sz="2000" smtClean="0">
                <a:cs typeface="Arial" charset="0"/>
              </a:rPr>
              <a:t>Autora: Thaís Mendonça Barbosa</a:t>
            </a:r>
          </a:p>
          <a:p>
            <a:pPr eaLnBrk="1" hangingPunct="1"/>
            <a:r>
              <a:rPr lang="pt-BR" sz="2000" smtClean="0">
                <a:cs typeface="Arial" charset="0"/>
              </a:rPr>
              <a:t>Orientador: Alexandre Peixoto Serafim</a:t>
            </a:r>
          </a:p>
        </p:txBody>
      </p:sp>
      <p:sp>
        <p:nvSpPr>
          <p:cNvPr id="13315" name="CaixaDeTexto 3"/>
          <p:cNvSpPr txBox="1">
            <a:spLocks noChangeArrowheads="1"/>
          </p:cNvSpPr>
          <p:nvPr/>
        </p:nvSpPr>
        <p:spPr bwMode="auto">
          <a:xfrm>
            <a:off x="3963988" y="5119688"/>
            <a:ext cx="3219450" cy="641350"/>
          </a:xfrm>
          <a:prstGeom prst="rect">
            <a:avLst/>
          </a:prstGeom>
          <a:noFill/>
          <a:ln w="9525">
            <a:noFill/>
            <a:miter lim="800000"/>
            <a:headEnd/>
            <a:tailEnd/>
          </a:ln>
        </p:spPr>
        <p:txBody>
          <a:bodyPr>
            <a:spAutoFit/>
          </a:bodyPr>
          <a:lstStyle/>
          <a:p>
            <a:pPr algn="ctr"/>
            <a:r>
              <a:rPr lang="pt-BR">
                <a:latin typeface="Calibri" pitchFamily="34" charset="0"/>
              </a:rPr>
              <a:t>Brasília, 18 e maio de 2024</a:t>
            </a:r>
          </a:p>
          <a:p>
            <a:pPr algn="ctr"/>
            <a:r>
              <a:rPr lang="pt-BR">
                <a:latin typeface="Calibri" pitchFamily="34" charset="0"/>
                <a:hlinkClick r:id="rId2"/>
              </a:rPr>
              <a:t>www.paulomargotto.com.br</a:t>
            </a:r>
            <a:r>
              <a:rPr lang="pt-BR">
                <a:latin typeface="Calibri" pitchFamily="34" charset="0"/>
              </a:rPr>
              <a:t> </a:t>
            </a:r>
          </a:p>
        </p:txBody>
      </p:sp>
      <p:sp>
        <p:nvSpPr>
          <p:cNvPr id="13316" name="CaixaDeTexto 4"/>
          <p:cNvSpPr txBox="1">
            <a:spLocks noChangeArrowheads="1"/>
          </p:cNvSpPr>
          <p:nvPr/>
        </p:nvSpPr>
        <p:spPr bwMode="auto">
          <a:xfrm>
            <a:off x="1524000" y="538163"/>
            <a:ext cx="8843963" cy="1190625"/>
          </a:xfrm>
          <a:prstGeom prst="rect">
            <a:avLst/>
          </a:prstGeom>
          <a:noFill/>
          <a:ln w="9525">
            <a:noFill/>
            <a:miter lim="800000"/>
            <a:headEnd/>
            <a:tailEnd/>
          </a:ln>
        </p:spPr>
        <p:txBody>
          <a:bodyPr>
            <a:spAutoFit/>
          </a:bodyPr>
          <a:lstStyle/>
          <a:p>
            <a:pPr algn="ctr"/>
            <a:r>
              <a:rPr lang="pt-BR" b="1">
                <a:latin typeface="Calibri" pitchFamily="34" charset="0"/>
              </a:rPr>
              <a:t>PROGRAMA DE RESIDÊNCIA MÉDICA EM MEDICINA INTENSIVA PEDIÁTRICA</a:t>
            </a:r>
          </a:p>
          <a:p>
            <a:pPr algn="ctr"/>
            <a:r>
              <a:rPr lang="pt-BR" b="1">
                <a:latin typeface="Calibri" pitchFamily="34" charset="0"/>
              </a:rPr>
              <a:t>HOSPITAL MATERNO INFANTIL DE BRASÍLIA – HMIB</a:t>
            </a:r>
          </a:p>
          <a:p>
            <a:r>
              <a:rPr lang="pt-BR" b="1"/>
              <a:t> </a:t>
            </a:r>
            <a:endParaRPr lang="pt-BR"/>
          </a:p>
          <a:p>
            <a:endParaRPr lang="pt-BR">
              <a:latin typeface="Calibri" pitchFamily="34" charset="0"/>
            </a:endParaRPr>
          </a:p>
        </p:txBody>
      </p:sp>
      <p:pic>
        <p:nvPicPr>
          <p:cNvPr id="13317" name="Imagem 7"/>
          <p:cNvPicPr>
            <a:picLocks noChangeAspect="1"/>
          </p:cNvPicPr>
          <p:nvPr/>
        </p:nvPicPr>
        <p:blipFill>
          <a:blip r:embed="rId3"/>
          <a:srcRect/>
          <a:stretch>
            <a:fillRect/>
          </a:stretch>
        </p:blipFill>
        <p:spPr bwMode="auto">
          <a:xfrm>
            <a:off x="679450" y="487363"/>
            <a:ext cx="1652588" cy="1949450"/>
          </a:xfrm>
          <a:prstGeom prst="rect">
            <a:avLst/>
          </a:prstGeom>
          <a:noFill/>
          <a:ln w="9525">
            <a:noFill/>
            <a:miter lim="800000"/>
            <a:headEnd/>
            <a:tailEnd/>
          </a:ln>
        </p:spPr>
      </p:pic>
      <p:pic>
        <p:nvPicPr>
          <p:cNvPr id="13318" name="Picture 7"/>
          <p:cNvPicPr>
            <a:picLocks noChangeAspect="1" noChangeArrowheads="1"/>
          </p:cNvPicPr>
          <p:nvPr/>
        </p:nvPicPr>
        <p:blipFill>
          <a:blip r:embed="rId4"/>
          <a:srcRect/>
          <a:stretch>
            <a:fillRect/>
          </a:stretch>
        </p:blipFill>
        <p:spPr bwMode="auto">
          <a:xfrm>
            <a:off x="2333625" y="1176338"/>
            <a:ext cx="6548438" cy="1206500"/>
          </a:xfrm>
          <a:prstGeom prst="rect">
            <a:avLst/>
          </a:prstGeom>
          <a:noFill/>
          <a:ln w="9525">
            <a:noFill/>
            <a:miter lim="800000"/>
            <a:headEnd/>
            <a:tailEnd/>
          </a:ln>
        </p:spPr>
      </p:pic>
      <p:pic>
        <p:nvPicPr>
          <p:cNvPr id="13319" name="Picture 8"/>
          <p:cNvPicPr>
            <a:picLocks noChangeAspect="1" noChangeArrowheads="1"/>
          </p:cNvPicPr>
          <p:nvPr/>
        </p:nvPicPr>
        <p:blipFill>
          <a:blip r:embed="rId5"/>
          <a:srcRect/>
          <a:stretch>
            <a:fillRect/>
          </a:stretch>
        </p:blipFill>
        <p:spPr bwMode="auto">
          <a:xfrm>
            <a:off x="9599613" y="490538"/>
            <a:ext cx="1608137" cy="1895475"/>
          </a:xfrm>
          <a:prstGeom prst="rect">
            <a:avLst/>
          </a:prstGeom>
          <a:noFill/>
          <a:ln w="9525">
            <a:noFill/>
            <a:miter lim="800000"/>
            <a:headEnd/>
            <a:tailEnd/>
          </a:ln>
        </p:spPr>
      </p:pic>
      <p:sp>
        <p:nvSpPr>
          <p:cNvPr id="13322" name="Rectangle 10"/>
          <p:cNvSpPr>
            <a:spLocks noChangeArrowheads="1"/>
          </p:cNvSpPr>
          <p:nvPr/>
        </p:nvSpPr>
        <p:spPr bwMode="auto">
          <a:xfrm>
            <a:off x="0" y="5899150"/>
            <a:ext cx="12231688" cy="790575"/>
          </a:xfrm>
          <a:prstGeom prst="rect">
            <a:avLst/>
          </a:prstGeom>
          <a:solidFill>
            <a:srgbClr val="FFFFFF"/>
          </a:solidFill>
          <a:ln w="9525">
            <a:noFill/>
            <a:miter lim="800000"/>
            <a:headEnd/>
            <a:tailEnd/>
          </a:ln>
          <a:effectLst/>
        </p:spPr>
        <p:txBody>
          <a:bodyPr wrap="none" tIns="126960" bIns="25392" anchor="ctr">
            <a:spAutoFit/>
          </a:bodyPr>
          <a:lstStyle/>
          <a:p>
            <a:pPr algn="ctr"/>
            <a:r>
              <a:rPr lang="pt-BR" sz="1400" b="1">
                <a:solidFill>
                  <a:srgbClr val="072A4D"/>
                </a:solidFill>
                <a:latin typeface="Lato" pitchFamily="34" charset="0"/>
                <a:hlinkClick r:id="rId6"/>
              </a:rPr>
              <a:t>MONOGRAFIA UTI PEDI</a:t>
            </a:r>
            <a:r>
              <a:rPr lang="pt-BR" sz="1400" b="1">
                <a:solidFill>
                  <a:srgbClr val="072A4D"/>
                </a:solidFill>
                <a:latin typeface="Arial"/>
                <a:hlinkClick r:id="rId6"/>
              </a:rPr>
              <a:t>Á</a:t>
            </a:r>
            <a:r>
              <a:rPr lang="pt-BR" sz="1400" b="1">
                <a:solidFill>
                  <a:srgbClr val="072A4D"/>
                </a:solidFill>
                <a:latin typeface="Lato" pitchFamily="34" charset="0"/>
                <a:hlinkClick r:id="rId6"/>
              </a:rPr>
              <a:t>TRIA-HMIB(2024): ESTUDO OBSERVACIONAL DESCRITIVO DA MECÂNICA VENTILAT</a:t>
            </a:r>
            <a:r>
              <a:rPr lang="pt-BR" sz="1400" b="1">
                <a:solidFill>
                  <a:srgbClr val="072A4D"/>
                </a:solidFill>
                <a:latin typeface="Arial"/>
                <a:hlinkClick r:id="rId6"/>
              </a:rPr>
              <a:t>Ó</a:t>
            </a:r>
            <a:r>
              <a:rPr lang="pt-BR" sz="1400" b="1">
                <a:solidFill>
                  <a:srgbClr val="072A4D"/>
                </a:solidFill>
                <a:latin typeface="Lato" pitchFamily="34" charset="0"/>
                <a:hlinkClick r:id="rId6"/>
              </a:rPr>
              <a:t>RIA EM CRIAN</a:t>
            </a:r>
            <a:r>
              <a:rPr lang="pt-BR" sz="1400" b="1">
                <a:solidFill>
                  <a:srgbClr val="072A4D"/>
                </a:solidFill>
                <a:latin typeface="Arial"/>
                <a:hlinkClick r:id="rId6"/>
              </a:rPr>
              <a:t>Ç</a:t>
            </a:r>
            <a:r>
              <a:rPr lang="pt-BR" sz="1400" b="1">
                <a:solidFill>
                  <a:srgbClr val="072A4D"/>
                </a:solidFill>
                <a:latin typeface="Lato" pitchFamily="34" charset="0"/>
                <a:hlinkClick r:id="rId6"/>
              </a:rPr>
              <a:t>AS INTERNADAS </a:t>
            </a:r>
          </a:p>
          <a:p>
            <a:pPr algn="ctr"/>
            <a:r>
              <a:rPr lang="pt-BR" sz="1400" b="1">
                <a:solidFill>
                  <a:srgbClr val="072A4D"/>
                </a:solidFill>
                <a:latin typeface="Lato" pitchFamily="34" charset="0"/>
                <a:hlinkClick r:id="rId6"/>
              </a:rPr>
              <a:t>COM BRONQUIOLITE VIRAL AGUDA EM UMA UNIDADE DE TERAPIA INTENSIVA PEDI</a:t>
            </a:r>
            <a:r>
              <a:rPr lang="pt-BR" sz="1400" b="1">
                <a:solidFill>
                  <a:srgbClr val="072A4D"/>
                </a:solidFill>
                <a:latin typeface="Arial"/>
                <a:hlinkClick r:id="rId6"/>
              </a:rPr>
              <a:t>Á</a:t>
            </a:r>
            <a:r>
              <a:rPr lang="pt-BR" sz="1400" b="1">
                <a:solidFill>
                  <a:srgbClr val="072A4D"/>
                </a:solidFill>
                <a:latin typeface="Lato" pitchFamily="34" charset="0"/>
                <a:hlinkClick r:id="rId6"/>
              </a:rPr>
              <a:t>TRICA</a:t>
            </a:r>
            <a:endParaRPr lang="pt-BR" sz="1400" b="1">
              <a:solidFill>
                <a:srgbClr val="072A4D"/>
              </a:solidFill>
              <a:latin typeface="Lato" pitchFamily="34" charset="0"/>
            </a:endParaRPr>
          </a:p>
          <a:p>
            <a:pPr algn="ctr" eaLnBrk="0" hangingPunct="0"/>
            <a:r>
              <a:rPr lang="pt-BR" sz="1400">
                <a:solidFill>
                  <a:srgbClr val="607D8B"/>
                </a:solidFill>
                <a:ea typeface="Source Sans Pro"/>
                <a:cs typeface="Source Sans Pro"/>
              </a:rPr>
              <a:t>           </a:t>
            </a:r>
          </a:p>
        </p:txBody>
      </p:sp>
      <p:pic>
        <p:nvPicPr>
          <p:cNvPr id="13323" name="Picture 11" descr="pdf">
            <a:hlinkClick r:id="rId7" tooltip="Monograf_UTI_PED_Mecan_Vent_Bronquiol"/>
          </p:cNvPr>
          <p:cNvPicPr>
            <a:picLocks noChangeAspect="1" noChangeArrowheads="1"/>
          </p:cNvPicPr>
          <p:nvPr/>
        </p:nvPicPr>
        <p:blipFill>
          <a:blip r:embed="rId8"/>
          <a:srcRect/>
          <a:stretch>
            <a:fillRect/>
          </a:stretch>
        </p:blipFill>
        <p:spPr bwMode="auto">
          <a:xfrm>
            <a:off x="10063163" y="6273800"/>
            <a:ext cx="457200" cy="4572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pPr eaLnBrk="1" hangingPunct="1"/>
            <a:r>
              <a:rPr lang="pt-BR" sz="4200" smtClean="0">
                <a:latin typeface="Arial" charset="0"/>
                <a:cs typeface="Arial" charset="0"/>
              </a:rPr>
              <a:t>Introdução</a:t>
            </a:r>
          </a:p>
        </p:txBody>
      </p:sp>
      <p:sp>
        <p:nvSpPr>
          <p:cNvPr id="14338" name="CaixaDeTexto 2"/>
          <p:cNvSpPr txBox="1">
            <a:spLocks noChangeArrowheads="1"/>
          </p:cNvSpPr>
          <p:nvPr/>
        </p:nvSpPr>
        <p:spPr bwMode="auto">
          <a:xfrm>
            <a:off x="838200" y="1570038"/>
            <a:ext cx="10515600" cy="5786437"/>
          </a:xfrm>
          <a:prstGeom prst="rect">
            <a:avLst/>
          </a:prstGeom>
          <a:noFill/>
          <a:ln w="9525">
            <a:noFill/>
            <a:miter lim="800000"/>
            <a:headEnd/>
            <a:tailEnd/>
          </a:ln>
        </p:spPr>
        <p:txBody>
          <a:bodyPr>
            <a:spAutoFit/>
          </a:bodyPr>
          <a:lstStyle/>
          <a:p>
            <a:pPr marL="342900" indent="-342900" algn="just">
              <a:spcAft>
                <a:spcPts val="1200"/>
              </a:spcAft>
              <a:buFont typeface="Arial" charset="0"/>
              <a:buChar char="•"/>
            </a:pPr>
            <a:r>
              <a:rPr lang="pt-BR" sz="2000">
                <a:latin typeface="Calibri" pitchFamily="34" charset="0"/>
              </a:rPr>
              <a:t>A Bronquiolite Viral Aguda (BVA) é uma doença respiratória comum, autolimitada, que acomete as vias aéreas inferiores em crianças jovens, principalmente em menores de 2 anos</a:t>
            </a:r>
            <a:r>
              <a:rPr lang="pt-BR" sz="2000" baseline="30000">
                <a:latin typeface="Calibri" pitchFamily="34" charset="0"/>
              </a:rPr>
              <a:t>1</a:t>
            </a:r>
            <a:r>
              <a:rPr lang="pt-BR" sz="2000">
                <a:latin typeface="Calibri" pitchFamily="34" charset="0"/>
              </a:rPr>
              <a:t>. O pico de incidência ocorre entre 3 e 6 meses de idade</a:t>
            </a:r>
            <a:r>
              <a:rPr lang="pt-BR" sz="2000" baseline="30000">
                <a:latin typeface="Calibri" pitchFamily="34" charset="0"/>
              </a:rPr>
              <a:t>2</a:t>
            </a:r>
            <a:r>
              <a:rPr lang="pt-BR" sz="2000">
                <a:latin typeface="Calibri" pitchFamily="34" charset="0"/>
              </a:rPr>
              <a:t>. Apresenta padrão sazonal, predominando nas estações outono e inverno</a:t>
            </a:r>
            <a:r>
              <a:rPr lang="pt-BR" sz="2000" baseline="30000">
                <a:latin typeface="Calibri" pitchFamily="34" charset="0"/>
              </a:rPr>
              <a:t>5</a:t>
            </a:r>
            <a:r>
              <a:rPr lang="pt-BR" sz="2000">
                <a:latin typeface="Calibri" pitchFamily="34" charset="0"/>
              </a:rPr>
              <a:t>.</a:t>
            </a:r>
          </a:p>
          <a:p>
            <a:pPr marL="342900" indent="-342900" algn="just">
              <a:spcAft>
                <a:spcPts val="1200"/>
              </a:spcAft>
              <a:buFont typeface="Arial" charset="0"/>
              <a:buChar char="•"/>
            </a:pPr>
            <a:r>
              <a:rPr lang="pt-BR" sz="2000">
                <a:latin typeface="Calibri" pitchFamily="34" charset="0"/>
              </a:rPr>
              <a:t>A mortalidade de crianças com BVA que necessitam de ventilação mecânica (VM) tem reduzido para menos de 5% </a:t>
            </a:r>
            <a:r>
              <a:rPr lang="pt-BR" sz="2000" baseline="30000">
                <a:latin typeface="Calibri" pitchFamily="34" charset="0"/>
              </a:rPr>
              <a:t>1,8</a:t>
            </a:r>
            <a:r>
              <a:rPr lang="pt-BR" sz="2000">
                <a:latin typeface="Calibri" pitchFamily="34" charset="0"/>
              </a:rPr>
              <a:t>. Os desafios atuais estão relacionados à redução da morbidade da doença e das lesões induzidas pela VM </a:t>
            </a:r>
            <a:r>
              <a:rPr lang="pt-BR" sz="2000" baseline="30000">
                <a:latin typeface="Calibri" pitchFamily="34" charset="0"/>
              </a:rPr>
              <a:t>1,10</a:t>
            </a:r>
            <a:r>
              <a:rPr lang="pt-BR" sz="2000">
                <a:latin typeface="Calibri" pitchFamily="34" charset="0"/>
              </a:rPr>
              <a:t>.</a:t>
            </a:r>
          </a:p>
          <a:p>
            <a:pPr marL="342900" indent="-342900" algn="just">
              <a:spcAft>
                <a:spcPts val="1200"/>
              </a:spcAft>
              <a:buFont typeface="Arial" charset="0"/>
              <a:buChar char="•"/>
            </a:pPr>
            <a:r>
              <a:rPr lang="pt-BR" sz="2000">
                <a:latin typeface="Calibri" pitchFamily="34" charset="0"/>
              </a:rPr>
              <a:t>Vários fatores de risco foram associados à progressão para BVA grave, como prematuridade,  doenças de base</a:t>
            </a:r>
            <a:r>
              <a:rPr lang="pt-BR" sz="2000" baseline="30000">
                <a:latin typeface="Calibri" pitchFamily="34" charset="0"/>
              </a:rPr>
              <a:t>5 </a:t>
            </a:r>
            <a:r>
              <a:rPr lang="pt-BR" sz="2000">
                <a:latin typeface="Calibri" pitchFamily="34" charset="0"/>
              </a:rPr>
              <a:t>, e  idade menor que 2–3 meses</a:t>
            </a:r>
            <a:r>
              <a:rPr lang="pt-BR" sz="2000" baseline="30000">
                <a:latin typeface="Calibri" pitchFamily="34" charset="0"/>
              </a:rPr>
              <a:t>6</a:t>
            </a:r>
            <a:r>
              <a:rPr lang="pt-BR" sz="2000">
                <a:latin typeface="Calibri" pitchFamily="34" charset="0"/>
              </a:rPr>
              <a:t> .</a:t>
            </a:r>
          </a:p>
          <a:p>
            <a:pPr marL="342900" indent="-342900" algn="just">
              <a:spcAft>
                <a:spcPts val="1200"/>
              </a:spcAft>
              <a:buFont typeface="Arial" charset="0"/>
              <a:buChar char="•"/>
            </a:pPr>
            <a:r>
              <a:rPr lang="pt-BR" sz="2000">
                <a:latin typeface="Calibri" pitchFamily="34" charset="0"/>
              </a:rPr>
              <a:t>O espectro clínico da BVA pode oscilar entre dois padrões fisiopatológicos extremos: doença obstrutiva e doença restritiva</a:t>
            </a:r>
            <a:r>
              <a:rPr lang="pt-BR" sz="2000" baseline="30000">
                <a:latin typeface="Calibri" pitchFamily="34" charset="0"/>
              </a:rPr>
              <a:t>11</a:t>
            </a:r>
            <a:r>
              <a:rPr lang="pt-BR" sz="2000">
                <a:latin typeface="Calibri" pitchFamily="34" charset="0"/>
              </a:rPr>
              <a:t>. A heterogeneidade da doença torna a VM um desafio.</a:t>
            </a:r>
          </a:p>
          <a:p>
            <a:pPr marL="342900" indent="-342900" algn="just">
              <a:spcAft>
                <a:spcPts val="1200"/>
              </a:spcAft>
              <a:buFont typeface="Arial" charset="0"/>
              <a:buChar char="•"/>
            </a:pPr>
            <a:r>
              <a:rPr lang="pt-BR" sz="2000">
                <a:latin typeface="Calibri" pitchFamily="34" charset="0"/>
              </a:rPr>
              <a:t>Uma melhor compreensão da mecânica ventilatória e possíveis fatores de riscos associados, pode auxiliar em melhores estratégias de ventilação de acordo com a apresentação do paciente</a:t>
            </a:r>
            <a:r>
              <a:rPr lang="pt-BR" sz="2000" baseline="30000">
                <a:latin typeface="Calibri" pitchFamily="34" charset="0"/>
              </a:rPr>
              <a:t>1,10</a:t>
            </a:r>
            <a:r>
              <a:rPr lang="pt-BR" sz="2000">
                <a:latin typeface="Calibri" pitchFamily="34" charset="0"/>
              </a:rPr>
              <a:t>.</a:t>
            </a:r>
          </a:p>
          <a:p>
            <a:pPr marL="342900" indent="-342900">
              <a:buFont typeface="Arial" charset="0"/>
              <a:buChar char="•"/>
            </a:pPr>
            <a:endParaRPr lang="pt-BR" sz="2000">
              <a:latin typeface="Calibri" pitchFamily="34" charset="0"/>
            </a:endParaRPr>
          </a:p>
          <a:p>
            <a:pPr marL="342900" indent="-342900">
              <a:buFont typeface="Arial" charset="0"/>
              <a:buChar char="•"/>
            </a:pPr>
            <a:endParaRPr lang="pt-BR" sz="20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p:txBody>
          <a:bodyPr/>
          <a:lstStyle/>
          <a:p>
            <a:pPr eaLnBrk="1" hangingPunct="1"/>
            <a:r>
              <a:rPr lang="pt-BR" sz="4200" smtClean="0">
                <a:latin typeface="Arial" charset="0"/>
                <a:cs typeface="Arial" charset="0"/>
              </a:rPr>
              <a:t>Objetivos</a:t>
            </a:r>
          </a:p>
        </p:txBody>
      </p:sp>
      <p:sp>
        <p:nvSpPr>
          <p:cNvPr id="3" name="CaixaDeTexto 2"/>
          <p:cNvSpPr txBox="1"/>
          <p:nvPr/>
        </p:nvSpPr>
        <p:spPr>
          <a:xfrm>
            <a:off x="838200" y="1690688"/>
            <a:ext cx="10323513" cy="4862512"/>
          </a:xfrm>
          <a:prstGeom prst="rect">
            <a:avLst/>
          </a:prstGeom>
          <a:noFill/>
        </p:spPr>
        <p:txBody>
          <a:bodyPr>
            <a:spAutoFit/>
          </a:bodyPr>
          <a:lstStyle/>
          <a:p>
            <a:pPr algn="just" fontAlgn="auto">
              <a:spcBef>
                <a:spcPts val="0"/>
              </a:spcBef>
              <a:spcAft>
                <a:spcPts val="1200"/>
              </a:spcAft>
              <a:defRPr/>
            </a:pPr>
            <a:r>
              <a:rPr lang="pt-BR" sz="2000" b="1" dirty="0">
                <a:latin typeface="+mn-lt"/>
                <a:cs typeface="Arial" panose="020B0604020202020204" pitchFamily="34" charset="0"/>
              </a:rPr>
              <a:t>Objetivo geral: </a:t>
            </a:r>
          </a:p>
          <a:p>
            <a:pPr marL="342900" indent="-342900" algn="just" fontAlgn="auto">
              <a:spcBef>
                <a:spcPts val="0"/>
              </a:spcBef>
              <a:spcAft>
                <a:spcPts val="1200"/>
              </a:spcAft>
              <a:buFont typeface="Arial" panose="020B0604020202020204" pitchFamily="34" charset="0"/>
              <a:buChar char="•"/>
              <a:defRPr/>
            </a:pPr>
            <a:r>
              <a:rPr lang="pt-BR" sz="2000" dirty="0">
                <a:latin typeface="+mn-lt"/>
                <a:cs typeface="Arial" panose="020B0604020202020204" pitchFamily="34" charset="0"/>
              </a:rPr>
              <a:t>Descrever o perfil dos pacientes e características da mecânica ventilatória de lactentes na fase aguda de BVA grave submetidos à VM atendidos na UTI do HMIB entre abril e julho de 2023.</a:t>
            </a:r>
          </a:p>
          <a:p>
            <a:pPr marL="342900" indent="-342900" algn="just" fontAlgn="auto">
              <a:spcBef>
                <a:spcPts val="0"/>
              </a:spcBef>
              <a:spcAft>
                <a:spcPts val="1200"/>
              </a:spcAft>
              <a:buFont typeface="Arial" panose="020B0604020202020204" pitchFamily="34" charset="0"/>
              <a:buChar char="•"/>
              <a:defRPr/>
            </a:pPr>
            <a:endParaRPr lang="pt-BR" sz="1000" dirty="0">
              <a:latin typeface="+mn-lt"/>
              <a:cs typeface="Arial" panose="020B0604020202020204" pitchFamily="34" charset="0"/>
            </a:endParaRPr>
          </a:p>
          <a:p>
            <a:pPr algn="just" fontAlgn="auto">
              <a:spcBef>
                <a:spcPts val="0"/>
              </a:spcBef>
              <a:spcAft>
                <a:spcPts val="1200"/>
              </a:spcAft>
              <a:defRPr/>
            </a:pPr>
            <a:r>
              <a:rPr lang="pt-BR" sz="2000" b="1" dirty="0">
                <a:latin typeface="+mn-lt"/>
                <a:cs typeface="Arial" panose="020B0604020202020204" pitchFamily="34" charset="0"/>
              </a:rPr>
              <a:t>Objetivos específicos</a:t>
            </a:r>
          </a:p>
          <a:p>
            <a:pPr algn="just" fontAlgn="auto">
              <a:spcBef>
                <a:spcPts val="0"/>
              </a:spcBef>
              <a:spcAft>
                <a:spcPts val="1200"/>
              </a:spcAft>
              <a:defRPr/>
            </a:pPr>
            <a:r>
              <a:rPr lang="pt-BR" sz="2000" dirty="0">
                <a:latin typeface="+mn-lt"/>
                <a:cs typeface="Arial" panose="020B0604020202020204" pitchFamily="34" charset="0"/>
              </a:rPr>
              <a:t>●	Descrever o perfil demográfico e clínico dos pacientes </a:t>
            </a:r>
          </a:p>
          <a:p>
            <a:pPr algn="just" fontAlgn="auto">
              <a:spcBef>
                <a:spcPts val="0"/>
              </a:spcBef>
              <a:spcAft>
                <a:spcPts val="1200"/>
              </a:spcAft>
              <a:defRPr/>
            </a:pPr>
            <a:r>
              <a:rPr lang="pt-BR" sz="2000" dirty="0">
                <a:latin typeface="+mn-lt"/>
                <a:cs typeface="Arial" panose="020B0604020202020204" pitchFamily="34" charset="0"/>
              </a:rPr>
              <a:t>●	Descrever a mecânica ventilatória </a:t>
            </a:r>
          </a:p>
          <a:p>
            <a:pPr algn="just" fontAlgn="auto">
              <a:spcBef>
                <a:spcPts val="0"/>
              </a:spcBef>
              <a:spcAft>
                <a:spcPts val="1200"/>
              </a:spcAft>
              <a:defRPr/>
            </a:pPr>
            <a:r>
              <a:rPr lang="pt-BR" sz="2000" dirty="0">
                <a:latin typeface="+mn-lt"/>
                <a:cs typeface="Arial" panose="020B0604020202020204" pitchFamily="34" charset="0"/>
              </a:rPr>
              <a:t>●	Identificar possíveis fatores de risco para pior mecânica respiratória.</a:t>
            </a:r>
          </a:p>
          <a:p>
            <a:pPr algn="just" fontAlgn="auto">
              <a:spcBef>
                <a:spcPts val="0"/>
              </a:spcBef>
              <a:spcAft>
                <a:spcPts val="1200"/>
              </a:spcAft>
              <a:defRPr/>
            </a:pPr>
            <a:r>
              <a:rPr lang="pt-BR" sz="2000" dirty="0">
                <a:latin typeface="+mn-lt"/>
                <a:cs typeface="Arial" panose="020B0604020202020204" pitchFamily="34" charset="0"/>
              </a:rPr>
              <a:t>●	Identificar possíveis fatores de risco para maior tempo de ventilação mecânica e internação prolongada. </a:t>
            </a:r>
          </a:p>
          <a:p>
            <a:pPr algn="just" fontAlgn="auto">
              <a:spcBef>
                <a:spcPts val="0"/>
              </a:spcBef>
              <a:spcAft>
                <a:spcPts val="1200"/>
              </a:spcAft>
              <a:defRPr/>
            </a:pPr>
            <a:r>
              <a:rPr lang="pt-BR" sz="2000" dirty="0">
                <a:latin typeface="+mn-lt"/>
                <a:cs typeface="Arial" panose="020B0604020202020204" pitchFamily="34" charset="0"/>
              </a:rPr>
              <a:t>●	Comparar algumas características da população atendida e os parâmetros ventilatórios utilizados na instituição com os publicados por outros autores.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pPr eaLnBrk="1" hangingPunct="1"/>
            <a:r>
              <a:rPr lang="pt-BR" sz="4200" smtClean="0">
                <a:latin typeface="Arial" charset="0"/>
                <a:cs typeface="Arial" charset="0"/>
              </a:rPr>
              <a:t>Metodologia</a:t>
            </a:r>
          </a:p>
        </p:txBody>
      </p:sp>
      <p:sp>
        <p:nvSpPr>
          <p:cNvPr id="3" name="CaixaDeTexto 2"/>
          <p:cNvSpPr txBox="1"/>
          <p:nvPr/>
        </p:nvSpPr>
        <p:spPr>
          <a:xfrm>
            <a:off x="838200" y="1690688"/>
            <a:ext cx="10350500" cy="5570537"/>
          </a:xfrm>
          <a:prstGeom prst="rect">
            <a:avLst/>
          </a:prstGeom>
          <a:noFill/>
        </p:spPr>
        <p:txBody>
          <a:bodyPr>
            <a:spAutoFit/>
          </a:bodyPr>
          <a:lstStyle/>
          <a:p>
            <a:pPr marL="342900" indent="-342900" fontAlgn="auto">
              <a:spcBef>
                <a:spcPts val="0"/>
              </a:spcBef>
              <a:spcAft>
                <a:spcPts val="1200"/>
              </a:spcAft>
              <a:buFont typeface="Arial" panose="020B0604020202020204" pitchFamily="34" charset="0"/>
              <a:buChar char="•"/>
              <a:defRPr/>
            </a:pPr>
            <a:r>
              <a:rPr lang="pt-BR" sz="2000" dirty="0">
                <a:latin typeface="+mn-lt"/>
                <a:cs typeface="Arial" panose="020B0604020202020204" pitchFamily="34" charset="0"/>
              </a:rPr>
              <a:t>Estudo observacional com informações coletadas por meio de revisão dos prontuários eletrônicos de pacientes internados na UTI PED HMIB</a:t>
            </a:r>
          </a:p>
          <a:p>
            <a:pPr marL="342900" indent="-342900" fontAlgn="auto">
              <a:spcBef>
                <a:spcPts val="0"/>
              </a:spcBef>
              <a:spcAft>
                <a:spcPts val="1200"/>
              </a:spcAft>
              <a:buFont typeface="Arial" panose="020B0604020202020204" pitchFamily="34" charset="0"/>
              <a:buChar char="•"/>
              <a:defRPr/>
            </a:pPr>
            <a:r>
              <a:rPr lang="pt-BR" sz="2000" dirty="0">
                <a:latin typeface="+mn-lt"/>
                <a:cs typeface="Arial" panose="020B0604020202020204" pitchFamily="34" charset="0"/>
              </a:rPr>
              <a:t>Período de estudo: Abril a julho de 2023.</a:t>
            </a:r>
          </a:p>
          <a:p>
            <a:pPr marL="342900" indent="-342900" fontAlgn="auto">
              <a:spcBef>
                <a:spcPts val="0"/>
              </a:spcBef>
              <a:spcAft>
                <a:spcPts val="1200"/>
              </a:spcAft>
              <a:buFont typeface="Arial" panose="020B0604020202020204" pitchFamily="34" charset="0"/>
              <a:buChar char="•"/>
              <a:defRPr/>
            </a:pPr>
            <a:r>
              <a:rPr lang="pt-BR" sz="2000" dirty="0">
                <a:latin typeface="+mn-lt"/>
                <a:cs typeface="Arial" panose="020B0604020202020204" pitchFamily="34" charset="0"/>
              </a:rPr>
              <a:t>População: 28 pacientes</a:t>
            </a:r>
          </a:p>
          <a:p>
            <a:pPr marL="342900" indent="-342900" fontAlgn="auto">
              <a:spcBef>
                <a:spcPts val="0"/>
              </a:spcBef>
              <a:spcAft>
                <a:spcPts val="1200"/>
              </a:spcAft>
              <a:buFont typeface="Arial" panose="020B0604020202020204" pitchFamily="34" charset="0"/>
              <a:buChar char="•"/>
              <a:defRPr/>
            </a:pPr>
            <a:r>
              <a:rPr lang="pt-BR" sz="2000" b="1" dirty="0">
                <a:latin typeface="+mn-lt"/>
                <a:cs typeface="Arial" panose="020B0604020202020204" pitchFamily="34" charset="0"/>
              </a:rPr>
              <a:t>Critérios de inclusão</a:t>
            </a:r>
            <a:r>
              <a:rPr lang="pt-BR" sz="2000" dirty="0">
                <a:latin typeface="+mn-lt"/>
                <a:cs typeface="Arial" panose="020B0604020202020204" pitchFamily="34" charset="0"/>
              </a:rPr>
              <a:t>: pacientes de ambos os sexos, com idade entre 29 dias a 12 meses, com diagnóstico clínico-epidemiológico de BVA, que necessitaram de ventilação mecânica e que tiveram dados registrados e disponíveis em sistema de prontuário eletrônico. </a:t>
            </a:r>
          </a:p>
          <a:p>
            <a:pPr marL="342900" indent="-342900" fontAlgn="auto">
              <a:spcBef>
                <a:spcPts val="0"/>
              </a:spcBef>
              <a:spcAft>
                <a:spcPts val="1200"/>
              </a:spcAft>
              <a:buFont typeface="Arial" panose="020B0604020202020204" pitchFamily="34" charset="0"/>
              <a:buChar char="•"/>
              <a:defRPr/>
            </a:pPr>
            <a:r>
              <a:rPr lang="pt-BR" sz="2000" b="1" dirty="0">
                <a:latin typeface="+mn-lt"/>
                <a:cs typeface="Arial" panose="020B0604020202020204" pitchFamily="34" charset="0"/>
              </a:rPr>
              <a:t>Critérios de exclusão</a:t>
            </a:r>
            <a:r>
              <a:rPr lang="pt-BR" sz="2000" dirty="0">
                <a:latin typeface="+mn-lt"/>
                <a:cs typeface="Arial" panose="020B0604020202020204" pitchFamily="34" charset="0"/>
              </a:rPr>
              <a:t>: informações incompletas registradas. </a:t>
            </a:r>
          </a:p>
          <a:p>
            <a:pPr marL="342900" indent="-342900" fontAlgn="auto">
              <a:spcBef>
                <a:spcPts val="0"/>
              </a:spcBef>
              <a:spcAft>
                <a:spcPts val="600"/>
              </a:spcAft>
              <a:buFont typeface="Arial" panose="020B0604020202020204" pitchFamily="34" charset="0"/>
              <a:buChar char="•"/>
              <a:defRPr/>
            </a:pPr>
            <a:r>
              <a:rPr lang="pt-BR" sz="2000" dirty="0">
                <a:latin typeface="+mn-lt"/>
                <a:cs typeface="Arial" panose="020B0604020202020204" pitchFamily="34" charset="0"/>
              </a:rPr>
              <a:t>Estatística descritiva. </a:t>
            </a:r>
          </a:p>
          <a:p>
            <a:pPr marL="800100" lvl="1" indent="-342900" fontAlgn="auto">
              <a:spcBef>
                <a:spcPts val="0"/>
              </a:spcBef>
              <a:spcAft>
                <a:spcPts val="600"/>
              </a:spcAft>
              <a:buFont typeface="Arial" panose="020B0604020202020204" pitchFamily="34" charset="0"/>
              <a:buChar char="•"/>
              <a:defRPr/>
            </a:pPr>
            <a:r>
              <a:rPr lang="pt-BR" dirty="0">
                <a:latin typeface="+mn-lt"/>
                <a:cs typeface="+mn-cs"/>
              </a:rPr>
              <a:t>variáveis categóricas: frequências absolutas e relativas.</a:t>
            </a:r>
          </a:p>
          <a:p>
            <a:pPr marL="800100" lvl="1" indent="-342900" fontAlgn="auto">
              <a:spcBef>
                <a:spcPts val="0"/>
              </a:spcBef>
              <a:spcAft>
                <a:spcPts val="600"/>
              </a:spcAft>
              <a:buFont typeface="Arial" panose="020B0604020202020204" pitchFamily="34" charset="0"/>
              <a:buChar char="•"/>
              <a:defRPr/>
            </a:pPr>
            <a:r>
              <a:rPr lang="pt-BR" dirty="0">
                <a:latin typeface="+mn-lt"/>
                <a:cs typeface="+mn-cs"/>
              </a:rPr>
              <a:t>variáveis quantitativas: mediana (</a:t>
            </a:r>
            <a:r>
              <a:rPr lang="pt-BR" dirty="0" err="1">
                <a:latin typeface="+mn-lt"/>
                <a:cs typeface="+mn-cs"/>
              </a:rPr>
              <a:t>Md</a:t>
            </a:r>
            <a:r>
              <a:rPr lang="pt-BR" dirty="0">
                <a:latin typeface="+mn-lt"/>
                <a:cs typeface="+mn-cs"/>
              </a:rPr>
              <a:t>) e quartis 25-75% (IQR 25-75). </a:t>
            </a:r>
          </a:p>
          <a:p>
            <a:pPr marL="800100" lvl="1" indent="-342900" fontAlgn="auto">
              <a:spcBef>
                <a:spcPts val="0"/>
              </a:spcBef>
              <a:spcAft>
                <a:spcPts val="600"/>
              </a:spcAft>
              <a:buFont typeface="Arial" panose="020B0604020202020204" pitchFamily="34" charset="0"/>
              <a:buChar char="•"/>
              <a:defRPr/>
            </a:pPr>
            <a:r>
              <a:rPr lang="pt-BR" dirty="0">
                <a:latin typeface="+mn-lt"/>
                <a:cs typeface="+mn-cs"/>
              </a:rPr>
              <a:t>Para a comparação entre grupos foi utilizado teste de </a:t>
            </a:r>
            <a:r>
              <a:rPr lang="pt-BR" dirty="0" err="1">
                <a:latin typeface="+mn-lt"/>
                <a:cs typeface="+mn-cs"/>
              </a:rPr>
              <a:t>Kruskal</a:t>
            </a:r>
            <a:r>
              <a:rPr lang="pt-BR" dirty="0">
                <a:latin typeface="+mn-lt"/>
                <a:cs typeface="+mn-cs"/>
              </a:rPr>
              <a:t> Wallis</a:t>
            </a:r>
            <a:endParaRPr lang="pt-BR" dirty="0">
              <a:latin typeface="+mn-lt"/>
              <a:cs typeface="Arial" panose="020B0604020202020204" pitchFamily="34" charset="0"/>
            </a:endParaRPr>
          </a:p>
          <a:p>
            <a:pPr marL="342900" indent="-342900" fontAlgn="auto">
              <a:spcBef>
                <a:spcPts val="0"/>
              </a:spcBef>
              <a:spcAft>
                <a:spcPts val="1200"/>
              </a:spcAft>
              <a:buFont typeface="Arial" panose="020B0604020202020204" pitchFamily="34" charset="0"/>
              <a:buChar char="•"/>
              <a:defRPr/>
            </a:pPr>
            <a:r>
              <a:rPr lang="pt-BR" sz="2000" dirty="0">
                <a:latin typeface="+mn-lt"/>
                <a:cs typeface="Arial" panose="020B0604020202020204" pitchFamily="34" charset="0"/>
              </a:rPr>
              <a:t>Comparação com estudo de Andreolio</a:t>
            </a:r>
            <a:r>
              <a:rPr lang="pt-BR" sz="2000" baseline="30000" dirty="0">
                <a:latin typeface="+mn-lt"/>
                <a:cs typeface="Arial" panose="020B0604020202020204" pitchFamily="34" charset="0"/>
              </a:rPr>
              <a:t>1</a:t>
            </a:r>
            <a:endParaRPr lang="pt-BR" sz="2000" dirty="0">
              <a:latin typeface="+mn-lt"/>
              <a:cs typeface="Arial" panose="020B0604020202020204" pitchFamily="34" charset="0"/>
            </a:endParaRPr>
          </a:p>
          <a:p>
            <a:pPr fontAlgn="auto">
              <a:spcBef>
                <a:spcPts val="0"/>
              </a:spcBef>
              <a:spcAft>
                <a:spcPts val="0"/>
              </a:spcAft>
              <a:defRPr/>
            </a:pPr>
            <a:endParaRPr lang="pt-BR" sz="22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p:txBody>
          <a:bodyPr/>
          <a:lstStyle/>
          <a:p>
            <a:pPr eaLnBrk="1" hangingPunct="1"/>
            <a:r>
              <a:rPr lang="pt-BR" sz="4200" smtClean="0">
                <a:latin typeface="Arial" charset="0"/>
                <a:cs typeface="Arial" charset="0"/>
              </a:rPr>
              <a:t>Metodologia</a:t>
            </a:r>
          </a:p>
        </p:txBody>
      </p:sp>
      <p:sp>
        <p:nvSpPr>
          <p:cNvPr id="3" name="CaixaDeTexto 2"/>
          <p:cNvSpPr txBox="1"/>
          <p:nvPr/>
        </p:nvSpPr>
        <p:spPr>
          <a:xfrm>
            <a:off x="639097" y="1690688"/>
            <a:ext cx="10913806" cy="5112000"/>
          </a:xfrm>
          <a:prstGeom prst="rect">
            <a:avLst/>
          </a:prstGeom>
          <a:noFill/>
        </p:spPr>
        <p:txBody>
          <a:bodyPr numCol="2">
            <a:spAutoFit/>
          </a:bodyPr>
          <a:lstStyle/>
          <a:p>
            <a:pPr fontAlgn="auto">
              <a:spcBef>
                <a:spcPts val="0"/>
              </a:spcBef>
              <a:spcAft>
                <a:spcPts val="0"/>
              </a:spcAft>
              <a:defRPr/>
            </a:pPr>
            <a:r>
              <a:rPr lang="pt-BR" sz="2000" b="1" dirty="0">
                <a:latin typeface="+mn-lt"/>
                <a:cs typeface="+mn-cs"/>
              </a:rPr>
              <a:t>As variáveis analisadas: </a:t>
            </a:r>
          </a:p>
          <a:p>
            <a:pPr fontAlgn="auto">
              <a:spcBef>
                <a:spcPts val="0"/>
              </a:spcBef>
              <a:spcAft>
                <a:spcPts val="0"/>
              </a:spcAft>
              <a:defRPr/>
            </a:pPr>
            <a:endParaRPr lang="pt-BR" sz="2000" dirty="0">
              <a:latin typeface="+mn-lt"/>
              <a:cs typeface="+mn-cs"/>
            </a:endParaRP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Tempo de internação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Tempo de ventilação mecânica</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Idade durante a internação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Sexo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Peso durante a internação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Ocorrência de idade gestacional menor que 32 semanas ao nascimento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Ocorrência de quadro prévio de BVA (BVA prévia)</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Ocorrência de intubação prévia (IOT prévia), </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Vírus identificado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Ocorrência de parada cardiorrespiratória na internação,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Ocorrência de uso de droga vasoativa.</a:t>
            </a:r>
            <a:endParaRPr lang="pt-BR" sz="2000" dirty="0">
              <a:latin typeface="+mn-lt"/>
              <a:cs typeface="Arial" panose="020B0604020202020204" pitchFamily="34" charset="0"/>
            </a:endParaRP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Resultado de Escore GRSS na admissão</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Pressão de Pico (</a:t>
            </a:r>
            <a:r>
              <a:rPr lang="pt-BR" sz="2000" dirty="0" err="1">
                <a:latin typeface="+mn-lt"/>
                <a:cs typeface="+mn-cs"/>
              </a:rPr>
              <a:t>Ppeak</a:t>
            </a:r>
            <a:r>
              <a:rPr lang="pt-BR" sz="2000" dirty="0">
                <a:latin typeface="+mn-lt"/>
                <a:cs typeface="+mn-cs"/>
              </a:rPr>
              <a:t>/ </a:t>
            </a:r>
            <a:r>
              <a:rPr lang="pt-BR" sz="2000" dirty="0" err="1">
                <a:latin typeface="+mn-lt"/>
                <a:cs typeface="+mn-cs"/>
              </a:rPr>
              <a:t>Ppico</a:t>
            </a:r>
            <a:r>
              <a:rPr lang="pt-BR" sz="2000" dirty="0">
                <a:latin typeface="+mn-lt"/>
                <a:cs typeface="+mn-cs"/>
              </a:rPr>
              <a:t>)</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Pressão Média das Vias Aéreas (</a:t>
            </a:r>
            <a:r>
              <a:rPr lang="pt-BR" sz="2000" dirty="0" err="1">
                <a:latin typeface="+mn-lt"/>
                <a:cs typeface="+mn-cs"/>
              </a:rPr>
              <a:t>Pmean</a:t>
            </a:r>
            <a:r>
              <a:rPr lang="pt-BR" sz="2000" dirty="0">
                <a:latin typeface="+mn-lt"/>
                <a:cs typeface="+mn-cs"/>
              </a:rPr>
              <a:t>/ MAP)</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Pressão expiratória final positiva (PEEP)</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Relação inspiração/ expiração (I:E)</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Frequência respiratória (FR)</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Tempo inspiratório (Ti)</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Volume corrente (</a:t>
            </a:r>
            <a:r>
              <a:rPr lang="pt-BR" sz="2000" dirty="0" err="1">
                <a:latin typeface="+mn-lt"/>
                <a:cs typeface="+mn-cs"/>
              </a:rPr>
              <a:t>Vt</a:t>
            </a:r>
            <a:r>
              <a:rPr lang="pt-BR" sz="2000" dirty="0">
                <a:latin typeface="+mn-lt"/>
                <a:cs typeface="+mn-cs"/>
              </a:rPr>
              <a:t>)</a:t>
            </a:r>
          </a:p>
          <a:p>
            <a:pPr marL="342900" indent="-342900" fontAlgn="auto">
              <a:spcBef>
                <a:spcPts val="0"/>
              </a:spcBef>
              <a:spcAft>
                <a:spcPts val="0"/>
              </a:spcAft>
              <a:buFont typeface="Arial" panose="020B0604020202020204" pitchFamily="34" charset="0"/>
              <a:buChar char="•"/>
              <a:defRPr/>
            </a:pPr>
            <a:r>
              <a:rPr lang="pt-BR" sz="2000" dirty="0" err="1">
                <a:latin typeface="+mn-lt"/>
                <a:cs typeface="+mn-cs"/>
              </a:rPr>
              <a:t>Driving</a:t>
            </a:r>
            <a:r>
              <a:rPr lang="pt-BR" sz="2000" dirty="0">
                <a:latin typeface="+mn-lt"/>
                <a:cs typeface="+mn-cs"/>
              </a:rPr>
              <a:t> </a:t>
            </a:r>
            <a:r>
              <a:rPr lang="pt-BR" sz="2000" dirty="0" err="1">
                <a:latin typeface="+mn-lt"/>
                <a:cs typeface="+mn-cs"/>
              </a:rPr>
              <a:t>Pressure</a:t>
            </a:r>
            <a:r>
              <a:rPr lang="pt-BR" sz="2000" dirty="0">
                <a:latin typeface="+mn-lt"/>
                <a:cs typeface="+mn-cs"/>
              </a:rPr>
              <a:t> (DP)</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Complacência Estática (</a:t>
            </a:r>
            <a:r>
              <a:rPr lang="pt-BR" sz="2000" dirty="0" err="1">
                <a:latin typeface="+mn-lt"/>
                <a:cs typeface="+mn-cs"/>
              </a:rPr>
              <a:t>Cs</a:t>
            </a:r>
            <a:r>
              <a:rPr lang="pt-BR" sz="2000" dirty="0">
                <a:latin typeface="+mn-lt"/>
                <a:cs typeface="+mn-cs"/>
              </a:rPr>
              <a:t>)</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Resistência dinâmica (</a:t>
            </a:r>
            <a:r>
              <a:rPr lang="pt-BR" sz="2000" dirty="0" err="1">
                <a:latin typeface="+mn-lt"/>
                <a:cs typeface="+mn-cs"/>
              </a:rPr>
              <a:t>Rdyn</a:t>
            </a:r>
            <a:r>
              <a:rPr lang="pt-BR" sz="2000" dirty="0">
                <a:latin typeface="+mn-lt"/>
                <a:cs typeface="+mn-cs"/>
              </a:rPr>
              <a:t>) </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PEEP intrínseca (</a:t>
            </a:r>
            <a:r>
              <a:rPr lang="pt-BR" sz="2000" dirty="0" err="1">
                <a:latin typeface="+mn-lt"/>
                <a:cs typeface="+mn-cs"/>
              </a:rPr>
              <a:t>PEEPi</a:t>
            </a:r>
            <a:r>
              <a:rPr lang="pt-BR" sz="2000" dirty="0">
                <a:latin typeface="+mn-lt"/>
                <a:cs typeface="+mn-cs"/>
              </a:rPr>
              <a:t>)</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Índice de saturação (IS)</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Fração inspirada de oxigênio (FiO2)</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Presença de expiração ativa, </a:t>
            </a:r>
          </a:p>
          <a:p>
            <a:pPr marL="342900" indent="-342900" fontAlgn="auto">
              <a:spcBef>
                <a:spcPts val="0"/>
              </a:spcBef>
              <a:spcAft>
                <a:spcPts val="0"/>
              </a:spcAft>
              <a:buFont typeface="Arial" panose="020B0604020202020204" pitchFamily="34" charset="0"/>
              <a:buChar char="•"/>
              <a:defRPr/>
            </a:pPr>
            <a:r>
              <a:rPr lang="pt-BR" sz="2000" dirty="0">
                <a:latin typeface="+mn-lt"/>
                <a:cs typeface="+mn-cs"/>
              </a:rPr>
              <a:t>Trabalho respiratório (TR)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BR" sz="4200" smtClean="0">
                <a:latin typeface="Arial" charset="0"/>
                <a:cs typeface="Arial" charset="0"/>
              </a:rPr>
              <a:t>Resultados</a:t>
            </a:r>
          </a:p>
        </p:txBody>
      </p:sp>
      <p:sp>
        <p:nvSpPr>
          <p:cNvPr id="18434" name="CaixaDeTexto 2"/>
          <p:cNvSpPr txBox="1">
            <a:spLocks noChangeArrowheads="1"/>
          </p:cNvSpPr>
          <p:nvPr/>
        </p:nvSpPr>
        <p:spPr bwMode="auto">
          <a:xfrm>
            <a:off x="1941513" y="2228850"/>
            <a:ext cx="9569450" cy="769938"/>
          </a:xfrm>
          <a:prstGeom prst="rect">
            <a:avLst/>
          </a:prstGeom>
          <a:noFill/>
          <a:ln w="9525">
            <a:noFill/>
            <a:miter lim="800000"/>
            <a:headEnd/>
            <a:tailEnd/>
          </a:ln>
        </p:spPr>
        <p:txBody>
          <a:bodyPr>
            <a:spAutoFit/>
          </a:bodyPr>
          <a:lstStyle/>
          <a:p>
            <a:r>
              <a:rPr lang="pt-BR" sz="2200"/>
              <a:t>Inserir o texto</a:t>
            </a:r>
          </a:p>
          <a:p>
            <a:endParaRPr lang="pt-BR" sz="2200"/>
          </a:p>
        </p:txBody>
      </p:sp>
      <p:pic>
        <p:nvPicPr>
          <p:cNvPr id="18435" name="Imagem 5"/>
          <p:cNvPicPr>
            <a:picLocks noChangeAspect="1"/>
          </p:cNvPicPr>
          <p:nvPr/>
        </p:nvPicPr>
        <p:blipFill>
          <a:blip r:embed="rId2"/>
          <a:srcRect l="24088" t="24554" r="25426" b="25447"/>
          <a:stretch>
            <a:fillRect/>
          </a:stretch>
        </p:blipFill>
        <p:spPr bwMode="auto">
          <a:xfrm>
            <a:off x="979488" y="1481138"/>
            <a:ext cx="8974137" cy="4995862"/>
          </a:xfrm>
          <a:prstGeom prst="rect">
            <a:avLst/>
          </a:prstGeom>
          <a:noFill/>
          <a:ln w="9525">
            <a:noFill/>
            <a:miter lim="800000"/>
            <a:headEnd/>
            <a:tailEnd/>
          </a:ln>
        </p:spPr>
      </p:pic>
      <p:sp>
        <p:nvSpPr>
          <p:cNvPr id="4" name="CaixaDeTexto 3"/>
          <p:cNvSpPr txBox="1">
            <a:spLocks noChangeArrowheads="1"/>
          </p:cNvSpPr>
          <p:nvPr/>
        </p:nvSpPr>
        <p:spPr bwMode="auto">
          <a:xfrm>
            <a:off x="1941513" y="4403725"/>
            <a:ext cx="7659687" cy="307975"/>
          </a:xfrm>
          <a:prstGeom prst="rect">
            <a:avLst/>
          </a:prstGeom>
          <a:noFill/>
          <a:ln w="9525">
            <a:solidFill>
              <a:srgbClr val="FF0000"/>
            </a:solidFill>
            <a:miter lim="800000"/>
            <a:headEnd/>
            <a:tailEnd/>
          </a:ln>
        </p:spPr>
        <p:txBody>
          <a:bodyPr>
            <a:spAutoFit/>
          </a:bodyPr>
          <a:lstStyle/>
          <a:p>
            <a:endParaRPr lang="pt-BR" sz="1400">
              <a:latin typeface="Calibri" pitchFamily="34" charset="0"/>
            </a:endParaRPr>
          </a:p>
        </p:txBody>
      </p:sp>
      <p:sp>
        <p:nvSpPr>
          <p:cNvPr id="7" name="CaixaDeTexto 6"/>
          <p:cNvSpPr txBox="1">
            <a:spLocks noChangeArrowheads="1"/>
          </p:cNvSpPr>
          <p:nvPr/>
        </p:nvSpPr>
        <p:spPr bwMode="auto">
          <a:xfrm>
            <a:off x="1941513" y="5286375"/>
            <a:ext cx="7659687" cy="307975"/>
          </a:xfrm>
          <a:prstGeom prst="rect">
            <a:avLst/>
          </a:prstGeom>
          <a:noFill/>
          <a:ln w="9525">
            <a:solidFill>
              <a:srgbClr val="FF0000"/>
            </a:solidFill>
            <a:miter lim="800000"/>
            <a:headEnd/>
            <a:tailEnd/>
          </a:ln>
        </p:spPr>
        <p:txBody>
          <a:bodyPr>
            <a:spAutoFit/>
          </a:bodyPr>
          <a:lstStyle/>
          <a:p>
            <a:endParaRPr lang="pt-BR" sz="1400">
              <a:latin typeface="Calibri" pitchFamily="34" charset="0"/>
            </a:endParaRPr>
          </a:p>
        </p:txBody>
      </p:sp>
      <p:sp>
        <p:nvSpPr>
          <p:cNvPr id="8" name="CaixaDeTexto 7"/>
          <p:cNvSpPr txBox="1">
            <a:spLocks noChangeArrowheads="1"/>
          </p:cNvSpPr>
          <p:nvPr/>
        </p:nvSpPr>
        <p:spPr bwMode="auto">
          <a:xfrm>
            <a:off x="1941513" y="5573713"/>
            <a:ext cx="7659687" cy="307975"/>
          </a:xfrm>
          <a:prstGeom prst="rect">
            <a:avLst/>
          </a:prstGeom>
          <a:noFill/>
          <a:ln w="9525">
            <a:solidFill>
              <a:srgbClr val="FF0000"/>
            </a:solidFill>
            <a:miter lim="800000"/>
            <a:headEnd/>
            <a:tailEnd/>
          </a:ln>
        </p:spPr>
        <p:txBody>
          <a:bodyPr>
            <a:spAutoFit/>
          </a:bodyPr>
          <a:lstStyle/>
          <a:p>
            <a:endParaRPr lang="pt-BR" sz="14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8" grpId="0" animBg="1"/>
      <p:bldP spid="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pPr eaLnBrk="1" hangingPunct="1"/>
            <a:r>
              <a:rPr lang="pt-BR" sz="4200" smtClean="0">
                <a:latin typeface="Arial" charset="0"/>
                <a:cs typeface="Arial" charset="0"/>
              </a:rPr>
              <a:t>Resultados</a:t>
            </a:r>
          </a:p>
        </p:txBody>
      </p:sp>
      <p:pic>
        <p:nvPicPr>
          <p:cNvPr id="19458" name="Imagem 3"/>
          <p:cNvPicPr>
            <a:picLocks noChangeAspect="1"/>
          </p:cNvPicPr>
          <p:nvPr/>
        </p:nvPicPr>
        <p:blipFill>
          <a:blip r:embed="rId2"/>
          <a:srcRect l="23405" t="20280" r="22855" b="18935"/>
          <a:stretch>
            <a:fillRect/>
          </a:stretch>
        </p:blipFill>
        <p:spPr bwMode="auto">
          <a:xfrm>
            <a:off x="2066925" y="1400175"/>
            <a:ext cx="8583613" cy="5457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pPr eaLnBrk="1" hangingPunct="1"/>
            <a:r>
              <a:rPr lang="pt-BR" sz="4200" smtClean="0">
                <a:latin typeface="Arial" charset="0"/>
                <a:cs typeface="Arial" charset="0"/>
              </a:rPr>
              <a:t>Resultados</a:t>
            </a:r>
          </a:p>
        </p:txBody>
      </p:sp>
      <p:pic>
        <p:nvPicPr>
          <p:cNvPr id="20482" name="Imagem 3"/>
          <p:cNvPicPr>
            <a:picLocks noChangeAspect="1"/>
          </p:cNvPicPr>
          <p:nvPr/>
        </p:nvPicPr>
        <p:blipFill>
          <a:blip r:embed="rId2"/>
          <a:srcRect l="24646" t="37193" r="23817" b="31433"/>
          <a:stretch>
            <a:fillRect/>
          </a:stretch>
        </p:blipFill>
        <p:spPr bwMode="auto">
          <a:xfrm>
            <a:off x="690563" y="2219325"/>
            <a:ext cx="10293350" cy="3522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pPr eaLnBrk="1" hangingPunct="1"/>
            <a:r>
              <a:rPr lang="pt-BR" sz="4200" smtClean="0">
                <a:latin typeface="Arial" charset="0"/>
                <a:cs typeface="Arial" charset="0"/>
              </a:rPr>
              <a:t>Resultados</a:t>
            </a:r>
          </a:p>
        </p:txBody>
      </p:sp>
      <p:pic>
        <p:nvPicPr>
          <p:cNvPr id="21506" name="Imagem 4"/>
          <p:cNvPicPr>
            <a:picLocks noChangeAspect="1"/>
          </p:cNvPicPr>
          <p:nvPr/>
        </p:nvPicPr>
        <p:blipFill>
          <a:blip r:embed="rId2"/>
          <a:srcRect l="24231" t="34499" r="24368" b="35844"/>
          <a:stretch>
            <a:fillRect/>
          </a:stretch>
        </p:blipFill>
        <p:spPr bwMode="auto">
          <a:xfrm>
            <a:off x="528638" y="2181225"/>
            <a:ext cx="10561637" cy="3425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pPr eaLnBrk="1" hangingPunct="1"/>
            <a:r>
              <a:rPr lang="pt-BR" sz="4200" smtClean="0">
                <a:latin typeface="Arial" charset="0"/>
                <a:cs typeface="Arial" charset="0"/>
              </a:rPr>
              <a:t>Resultados</a:t>
            </a:r>
          </a:p>
        </p:txBody>
      </p:sp>
      <p:pic>
        <p:nvPicPr>
          <p:cNvPr id="22530" name="Imagem 3"/>
          <p:cNvPicPr>
            <a:picLocks noChangeAspect="1"/>
          </p:cNvPicPr>
          <p:nvPr/>
        </p:nvPicPr>
        <p:blipFill>
          <a:blip r:embed="rId2"/>
          <a:srcRect l="24783" t="23468" r="26022" b="43689"/>
          <a:stretch>
            <a:fillRect/>
          </a:stretch>
        </p:blipFill>
        <p:spPr bwMode="auto">
          <a:xfrm>
            <a:off x="701675" y="2022475"/>
            <a:ext cx="10198100" cy="3827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pPr eaLnBrk="1" hangingPunct="1"/>
            <a:r>
              <a:rPr lang="pt-BR" sz="4200" smtClean="0">
                <a:latin typeface="Arial" charset="0"/>
                <a:cs typeface="Arial" charset="0"/>
              </a:rPr>
              <a:t>Resultados</a:t>
            </a:r>
          </a:p>
        </p:txBody>
      </p:sp>
      <p:sp>
        <p:nvSpPr>
          <p:cNvPr id="23554" name="CaixaDeTexto 2"/>
          <p:cNvSpPr txBox="1">
            <a:spLocks noChangeArrowheads="1"/>
          </p:cNvSpPr>
          <p:nvPr/>
        </p:nvSpPr>
        <p:spPr bwMode="auto">
          <a:xfrm>
            <a:off x="2330450" y="6353175"/>
            <a:ext cx="9569450" cy="338138"/>
          </a:xfrm>
          <a:prstGeom prst="rect">
            <a:avLst/>
          </a:prstGeom>
          <a:noFill/>
          <a:ln w="9525">
            <a:noFill/>
            <a:miter lim="800000"/>
            <a:headEnd/>
            <a:tailEnd/>
          </a:ln>
        </p:spPr>
        <p:txBody>
          <a:bodyPr>
            <a:spAutoFit/>
          </a:bodyPr>
          <a:lstStyle/>
          <a:p>
            <a:r>
              <a:rPr lang="pt-BR" sz="1600"/>
              <a:t>*O trabalho respiratório foi calculado por meio da fórmula de Otis</a:t>
            </a:r>
            <a:r>
              <a:rPr lang="pt-BR" sz="1600" baseline="30000"/>
              <a:t>14</a:t>
            </a:r>
            <a:endParaRPr lang="pt-BR" sz="1600"/>
          </a:p>
        </p:txBody>
      </p:sp>
      <p:pic>
        <p:nvPicPr>
          <p:cNvPr id="23555" name="Imagem 5"/>
          <p:cNvPicPr>
            <a:picLocks noChangeAspect="1"/>
          </p:cNvPicPr>
          <p:nvPr/>
        </p:nvPicPr>
        <p:blipFill>
          <a:blip r:embed="rId2"/>
          <a:srcRect l="25195" t="29105" r="33878" b="18935"/>
          <a:stretch>
            <a:fillRect/>
          </a:stretch>
        </p:blipFill>
        <p:spPr bwMode="auto">
          <a:xfrm>
            <a:off x="469900" y="1843088"/>
            <a:ext cx="5692775" cy="4064000"/>
          </a:xfrm>
          <a:prstGeom prst="rect">
            <a:avLst/>
          </a:prstGeom>
          <a:noFill/>
          <a:ln w="9525">
            <a:noFill/>
            <a:miter lim="800000"/>
            <a:headEnd/>
            <a:tailEnd/>
          </a:ln>
        </p:spPr>
      </p:pic>
      <p:pic>
        <p:nvPicPr>
          <p:cNvPr id="23556" name="Imagem 6"/>
          <p:cNvPicPr>
            <a:picLocks noChangeAspect="1"/>
          </p:cNvPicPr>
          <p:nvPr/>
        </p:nvPicPr>
        <p:blipFill>
          <a:blip r:embed="rId3"/>
          <a:srcRect l="25195" t="26900" r="35120" b="13542"/>
          <a:stretch>
            <a:fillRect/>
          </a:stretch>
        </p:blipFill>
        <p:spPr bwMode="auto">
          <a:xfrm>
            <a:off x="6270625" y="1843088"/>
            <a:ext cx="5345113" cy="45100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pPr eaLnBrk="1" hangingPunct="1"/>
            <a:r>
              <a:rPr lang="pt-BR" sz="4200" smtClean="0">
                <a:latin typeface="Arial" charset="0"/>
                <a:cs typeface="Arial" charset="0"/>
              </a:rPr>
              <a:t>Resultados</a:t>
            </a:r>
          </a:p>
        </p:txBody>
      </p:sp>
      <p:sp>
        <p:nvSpPr>
          <p:cNvPr id="24578" name="CaixaDeTexto 2"/>
          <p:cNvSpPr txBox="1">
            <a:spLocks noChangeArrowheads="1"/>
          </p:cNvSpPr>
          <p:nvPr/>
        </p:nvSpPr>
        <p:spPr bwMode="auto">
          <a:xfrm>
            <a:off x="838200" y="1690688"/>
            <a:ext cx="9569450" cy="430212"/>
          </a:xfrm>
          <a:prstGeom prst="rect">
            <a:avLst/>
          </a:prstGeom>
          <a:noFill/>
          <a:ln w="9525">
            <a:noFill/>
            <a:miter lim="800000"/>
            <a:headEnd/>
            <a:tailEnd/>
          </a:ln>
        </p:spPr>
        <p:txBody>
          <a:bodyPr>
            <a:spAutoFit/>
          </a:bodyPr>
          <a:lstStyle/>
          <a:p>
            <a:r>
              <a:rPr lang="pt-BR" sz="2200"/>
              <a:t>Trabalho respiratório</a:t>
            </a:r>
          </a:p>
        </p:txBody>
      </p:sp>
      <p:sp>
        <p:nvSpPr>
          <p:cNvPr id="4" name="CaixaDeTexto 3"/>
          <p:cNvSpPr txBox="1"/>
          <p:nvPr/>
        </p:nvSpPr>
        <p:spPr>
          <a:xfrm>
            <a:off x="1076325" y="2944813"/>
            <a:ext cx="4464050" cy="2246312"/>
          </a:xfrm>
          <a:prstGeom prst="rect">
            <a:avLst/>
          </a:prstGeom>
          <a:ln w="28575"/>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lang="pt-BR" sz="2000" b="1" dirty="0"/>
              <a:t>Fenótipo A </a:t>
            </a:r>
          </a:p>
          <a:p>
            <a:pPr fontAlgn="auto">
              <a:spcBef>
                <a:spcPts val="0"/>
              </a:spcBef>
              <a:spcAft>
                <a:spcPts val="0"/>
              </a:spcAft>
              <a:defRPr/>
            </a:pPr>
            <a:endParaRPr lang="pt-BR" sz="2000" dirty="0"/>
          </a:p>
          <a:p>
            <a:pPr fontAlgn="auto">
              <a:spcBef>
                <a:spcPts val="0"/>
              </a:spcBef>
              <a:spcAft>
                <a:spcPts val="0"/>
              </a:spcAft>
              <a:defRPr/>
            </a:pPr>
            <a:r>
              <a:rPr lang="pt-BR" sz="2000" dirty="0"/>
              <a:t>Respiração rápida e superficial </a:t>
            </a:r>
          </a:p>
          <a:p>
            <a:pPr fontAlgn="auto">
              <a:spcBef>
                <a:spcPts val="0"/>
              </a:spcBef>
              <a:spcAft>
                <a:spcPts val="0"/>
              </a:spcAft>
              <a:defRPr/>
            </a:pPr>
            <a:r>
              <a:rPr lang="pt-BR" sz="2000" dirty="0"/>
              <a:t>Trabalho respiratório aumentado</a:t>
            </a:r>
          </a:p>
          <a:p>
            <a:pPr fontAlgn="auto">
              <a:spcBef>
                <a:spcPts val="0"/>
              </a:spcBef>
              <a:spcAft>
                <a:spcPts val="0"/>
              </a:spcAft>
              <a:defRPr/>
            </a:pPr>
            <a:r>
              <a:rPr lang="pt-BR" sz="2000" dirty="0" err="1"/>
              <a:t>Cs</a:t>
            </a:r>
            <a:r>
              <a:rPr lang="pt-BR" sz="2000" dirty="0"/>
              <a:t>/p &lt; 0.5</a:t>
            </a:r>
          </a:p>
          <a:p>
            <a:pPr fontAlgn="auto">
              <a:spcBef>
                <a:spcPts val="0"/>
              </a:spcBef>
              <a:spcAft>
                <a:spcPts val="0"/>
              </a:spcAft>
              <a:defRPr/>
            </a:pPr>
            <a:r>
              <a:rPr lang="pt-BR" sz="2000" dirty="0"/>
              <a:t>Fator de risco: IOT prévia</a:t>
            </a:r>
            <a:endParaRPr lang="pt-BR" dirty="0"/>
          </a:p>
          <a:p>
            <a:pPr fontAlgn="auto">
              <a:spcBef>
                <a:spcPts val="0"/>
              </a:spcBef>
              <a:spcAft>
                <a:spcPts val="0"/>
              </a:spcAft>
              <a:defRPr/>
            </a:pPr>
            <a:endParaRPr lang="pt-BR" sz="2000" dirty="0"/>
          </a:p>
        </p:txBody>
      </p:sp>
      <p:sp>
        <p:nvSpPr>
          <p:cNvPr id="8" name="CaixaDeTexto 7"/>
          <p:cNvSpPr txBox="1"/>
          <p:nvPr/>
        </p:nvSpPr>
        <p:spPr>
          <a:xfrm>
            <a:off x="6361113" y="2944813"/>
            <a:ext cx="4992687" cy="2246312"/>
          </a:xfrm>
          <a:prstGeom prst="rect">
            <a:avLst/>
          </a:prstGeom>
          <a:ln w="28575"/>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lang="pt-BR" sz="2000" b="1" dirty="0"/>
              <a:t>Fenótipo B </a:t>
            </a:r>
          </a:p>
          <a:p>
            <a:pPr fontAlgn="auto">
              <a:spcBef>
                <a:spcPts val="0"/>
              </a:spcBef>
              <a:spcAft>
                <a:spcPts val="0"/>
              </a:spcAft>
              <a:defRPr/>
            </a:pPr>
            <a:endParaRPr lang="pt-BR" sz="2000" dirty="0"/>
          </a:p>
          <a:p>
            <a:pPr fontAlgn="auto">
              <a:spcBef>
                <a:spcPts val="0"/>
              </a:spcBef>
              <a:spcAft>
                <a:spcPts val="0"/>
              </a:spcAft>
              <a:defRPr/>
            </a:pPr>
            <a:r>
              <a:rPr lang="pt-BR" sz="2000" dirty="0"/>
              <a:t>Frequência respiratória normal ou baixa</a:t>
            </a:r>
          </a:p>
          <a:p>
            <a:pPr fontAlgn="auto">
              <a:spcBef>
                <a:spcPts val="0"/>
              </a:spcBef>
              <a:spcAft>
                <a:spcPts val="0"/>
              </a:spcAft>
              <a:defRPr/>
            </a:pPr>
            <a:r>
              <a:rPr lang="pt-BR" sz="2000" dirty="0"/>
              <a:t>Trabalho respiratório com aumento mediano</a:t>
            </a:r>
          </a:p>
          <a:p>
            <a:pPr fontAlgn="auto">
              <a:spcBef>
                <a:spcPts val="0"/>
              </a:spcBef>
              <a:spcAft>
                <a:spcPts val="0"/>
              </a:spcAft>
              <a:defRPr/>
            </a:pPr>
            <a:r>
              <a:rPr lang="pt-BR" sz="2000" dirty="0"/>
              <a:t>Expiração ativa</a:t>
            </a:r>
          </a:p>
          <a:p>
            <a:pPr fontAlgn="auto">
              <a:spcBef>
                <a:spcPts val="0"/>
              </a:spcBef>
              <a:spcAft>
                <a:spcPts val="0"/>
              </a:spcAft>
              <a:defRPr/>
            </a:pPr>
            <a:r>
              <a:rPr lang="pt-BR" sz="2000" dirty="0" err="1"/>
              <a:t>Cs</a:t>
            </a:r>
            <a:r>
              <a:rPr lang="pt-BR" sz="2000" dirty="0"/>
              <a:t>/p &gt; 0.5</a:t>
            </a:r>
          </a:p>
          <a:p>
            <a:pPr fontAlgn="auto">
              <a:spcBef>
                <a:spcPts val="0"/>
              </a:spcBef>
              <a:spcAft>
                <a:spcPts val="0"/>
              </a:spcAft>
              <a:defRPr/>
            </a:pPr>
            <a:endParaRPr lang="pt-BR"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pPr eaLnBrk="1" hangingPunct="1"/>
            <a:r>
              <a:rPr lang="pt-BR" sz="4200" smtClean="0">
                <a:latin typeface="Arial" charset="0"/>
                <a:cs typeface="Arial" charset="0"/>
              </a:rPr>
              <a:t>Considerações</a:t>
            </a:r>
          </a:p>
        </p:txBody>
      </p:sp>
      <p:sp>
        <p:nvSpPr>
          <p:cNvPr id="3" name="CaixaDeTexto 2"/>
          <p:cNvSpPr txBox="1"/>
          <p:nvPr/>
        </p:nvSpPr>
        <p:spPr>
          <a:xfrm>
            <a:off x="838200" y="1690688"/>
            <a:ext cx="10515600" cy="5632450"/>
          </a:xfrm>
          <a:prstGeom prst="rect">
            <a:avLst/>
          </a:prstGeom>
          <a:noFill/>
        </p:spPr>
        <p:txBody>
          <a:bodyPr>
            <a:spAutoFit/>
          </a:bodyPr>
          <a:lstStyle/>
          <a:p>
            <a:pPr marL="342900" indent="-342900" algn="just" fontAlgn="auto">
              <a:spcBef>
                <a:spcPts val="0"/>
              </a:spcBef>
              <a:spcAft>
                <a:spcPts val="1200"/>
              </a:spcAft>
              <a:buFont typeface="Arial" panose="020B0604020202020204" pitchFamily="34" charset="0"/>
              <a:buChar char="•"/>
              <a:defRPr/>
            </a:pPr>
            <a:r>
              <a:rPr lang="pt-BR" sz="2000" dirty="0">
                <a:latin typeface="+mn-lt"/>
                <a:cs typeface="+mn-cs"/>
              </a:rPr>
              <a:t>Há pouca literatura sobre os valores das variáveis da mecânica respiratória (por exemplo, complacência, resistência), assim como as estratégias ventilatórias adotadas nessa situação</a:t>
            </a:r>
            <a:r>
              <a:rPr lang="pt-BR" sz="2000" baseline="30000" dirty="0">
                <a:latin typeface="+mn-lt"/>
                <a:cs typeface="+mn-cs"/>
              </a:rPr>
              <a:t>1</a:t>
            </a:r>
          </a:p>
          <a:p>
            <a:pPr marL="800100" lvl="1" indent="-342900" algn="just" fontAlgn="auto">
              <a:spcBef>
                <a:spcPts val="0"/>
              </a:spcBef>
              <a:spcAft>
                <a:spcPts val="1200"/>
              </a:spcAft>
              <a:buFontTx/>
              <a:buChar char="-"/>
              <a:defRPr/>
            </a:pPr>
            <a:r>
              <a:rPr lang="pt-BR" sz="2000" dirty="0" err="1">
                <a:latin typeface="+mn-lt"/>
                <a:cs typeface="+mn-cs"/>
              </a:rPr>
              <a:t>Derish</a:t>
            </a:r>
            <a:r>
              <a:rPr lang="pt-BR" sz="2000" dirty="0">
                <a:latin typeface="+mn-lt"/>
                <a:cs typeface="+mn-cs"/>
              </a:rPr>
              <a:t>: para pacientes normais, média de (</a:t>
            </a:r>
            <a:r>
              <a:rPr lang="pt-BR" sz="2000" dirty="0" err="1">
                <a:latin typeface="+mn-lt"/>
                <a:cs typeface="+mn-cs"/>
              </a:rPr>
              <a:t>Rrs</a:t>
            </a:r>
            <a:r>
              <a:rPr lang="pt-BR" sz="2000" dirty="0">
                <a:latin typeface="+mn-lt"/>
                <a:cs typeface="+mn-cs"/>
              </a:rPr>
              <a:t>) de 33 cm H2O/L/s e de </a:t>
            </a:r>
            <a:r>
              <a:rPr lang="pt-BR" sz="2000" dirty="0" err="1">
                <a:latin typeface="+mn-lt"/>
                <a:cs typeface="+mn-cs"/>
              </a:rPr>
              <a:t>Crs</a:t>
            </a:r>
            <a:r>
              <a:rPr lang="pt-BR" sz="2000" dirty="0">
                <a:latin typeface="+mn-lt"/>
                <a:cs typeface="+mn-cs"/>
              </a:rPr>
              <a:t> de 0,99 ml/cm H2O/kg.</a:t>
            </a:r>
          </a:p>
          <a:p>
            <a:pPr marL="800100" lvl="1" indent="-342900" algn="just" fontAlgn="auto">
              <a:spcBef>
                <a:spcPts val="0"/>
              </a:spcBef>
              <a:spcAft>
                <a:spcPts val="1200"/>
              </a:spcAft>
              <a:buFontTx/>
              <a:buChar char="-"/>
              <a:defRPr/>
            </a:pPr>
            <a:r>
              <a:rPr lang="pt-BR" sz="2000" dirty="0">
                <a:latin typeface="+mn-lt"/>
                <a:cs typeface="+mn-cs"/>
              </a:rPr>
              <a:t>bebês com insuficiência respiratória por VSR, média de </a:t>
            </a:r>
            <a:r>
              <a:rPr lang="pt-BR" sz="2000" dirty="0" err="1">
                <a:latin typeface="+mn-lt"/>
                <a:cs typeface="+mn-cs"/>
              </a:rPr>
              <a:t>Rrs</a:t>
            </a:r>
            <a:r>
              <a:rPr lang="pt-BR" sz="2000" dirty="0">
                <a:latin typeface="+mn-lt"/>
                <a:cs typeface="+mn-cs"/>
              </a:rPr>
              <a:t> 125cm H2O/L/s e  </a:t>
            </a:r>
            <a:r>
              <a:rPr lang="pt-BR" sz="2000" dirty="0" err="1">
                <a:latin typeface="+mn-lt"/>
                <a:cs typeface="+mn-cs"/>
              </a:rPr>
              <a:t>Crs</a:t>
            </a:r>
            <a:r>
              <a:rPr lang="pt-BR" sz="2000" dirty="0">
                <a:latin typeface="+mn-lt"/>
                <a:cs typeface="+mn-cs"/>
              </a:rPr>
              <a:t> 0,56 ml/cm H2O/ kg</a:t>
            </a:r>
            <a:r>
              <a:rPr lang="pt-BR" sz="2000" baseline="30000" dirty="0">
                <a:latin typeface="+mn-lt"/>
                <a:cs typeface="+mn-cs"/>
              </a:rPr>
              <a:t>13</a:t>
            </a:r>
            <a:r>
              <a:rPr lang="pt-BR" sz="2000" dirty="0">
                <a:latin typeface="+mn-lt"/>
                <a:cs typeface="+mn-cs"/>
              </a:rPr>
              <a:t>.</a:t>
            </a:r>
          </a:p>
          <a:p>
            <a:pPr marL="342900" indent="-342900" algn="just" fontAlgn="auto">
              <a:spcBef>
                <a:spcPts val="0"/>
              </a:spcBef>
              <a:spcAft>
                <a:spcPts val="1200"/>
              </a:spcAft>
              <a:buFont typeface="Arial" panose="020B0604020202020204" pitchFamily="34" charset="0"/>
              <a:buChar char="•"/>
              <a:defRPr/>
            </a:pPr>
            <a:r>
              <a:rPr lang="pt-BR" sz="2000" dirty="0">
                <a:latin typeface="+mn-lt"/>
                <a:cs typeface="+mn-cs"/>
              </a:rPr>
              <a:t>Apesar da intensidade e da gravidade observadas nos valores de parâmetros encontrados, a evolução dos pacientes foi favorável, com mediana de tempo de ventilação mecânica de 6 dias (5-8) e tempo de internação de 9,5 dias (7-14), sem nenhum óbito.</a:t>
            </a:r>
          </a:p>
          <a:p>
            <a:pPr marL="342900" indent="-342900" algn="just" fontAlgn="auto">
              <a:spcBef>
                <a:spcPts val="0"/>
              </a:spcBef>
              <a:spcAft>
                <a:spcPts val="1200"/>
              </a:spcAft>
              <a:buFont typeface="Arial" panose="020B0604020202020204" pitchFamily="34" charset="0"/>
              <a:buChar char="•"/>
              <a:defRPr/>
            </a:pPr>
            <a:r>
              <a:rPr lang="pt-BR" sz="2000" dirty="0">
                <a:latin typeface="+mn-lt"/>
                <a:cs typeface="+mn-cs"/>
              </a:rPr>
              <a:t>Entre as possíveis limitações do estudo, é válido ressaltar que a avaliação da mecânica ventilatória não foi realizada de forma padronizada entre os pacientes, ocorrendo em dias diferentes de sintomas, de tempo de ventilação mecânica e em momentos oportunos para cada paciente.</a:t>
            </a:r>
          </a:p>
          <a:p>
            <a:pPr marL="342900" indent="-342900" algn="just" fontAlgn="auto">
              <a:spcBef>
                <a:spcPts val="0"/>
              </a:spcBef>
              <a:spcAft>
                <a:spcPts val="1200"/>
              </a:spcAft>
              <a:buFont typeface="Arial" panose="020B0604020202020204" pitchFamily="34" charset="0"/>
              <a:buChar char="•"/>
              <a:defRPr/>
            </a:pPr>
            <a:endParaRPr lang="pt-BR" sz="2000" dirty="0">
              <a:latin typeface="+mn-lt"/>
              <a:cs typeface="Arial" panose="020B0604020202020204" pitchFamily="34" charset="0"/>
            </a:endParaRPr>
          </a:p>
          <a:p>
            <a:pPr algn="just" fontAlgn="auto">
              <a:spcBef>
                <a:spcPts val="0"/>
              </a:spcBef>
              <a:spcAft>
                <a:spcPts val="1200"/>
              </a:spcAft>
              <a:defRPr/>
            </a:pPr>
            <a:endParaRPr lang="pt-BR" sz="2000" dirty="0">
              <a:latin typeface="+mn-lt"/>
              <a:cs typeface="Arial" panose="020B0604020202020204"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pPr eaLnBrk="1" hangingPunct="1"/>
            <a:r>
              <a:rPr lang="pt-BR" sz="4200" smtClean="0">
                <a:latin typeface="Arial" charset="0"/>
                <a:cs typeface="Arial" charset="0"/>
              </a:rPr>
              <a:t>Conclusão</a:t>
            </a:r>
          </a:p>
        </p:txBody>
      </p:sp>
      <p:sp>
        <p:nvSpPr>
          <p:cNvPr id="3" name="CaixaDeTexto 2"/>
          <p:cNvSpPr txBox="1"/>
          <p:nvPr/>
        </p:nvSpPr>
        <p:spPr>
          <a:xfrm>
            <a:off x="838200" y="1690688"/>
            <a:ext cx="10255250" cy="4508500"/>
          </a:xfrm>
          <a:prstGeom prst="rect">
            <a:avLst/>
          </a:prstGeom>
          <a:noFill/>
        </p:spPr>
        <p:txBody>
          <a:bodyPr>
            <a:spAutoFit/>
          </a:bodyPr>
          <a:lstStyle/>
          <a:p>
            <a:pPr marL="342900" indent="-342900" algn="just" fontAlgn="auto">
              <a:spcBef>
                <a:spcPts val="0"/>
              </a:spcBef>
              <a:spcAft>
                <a:spcPts val="1800"/>
              </a:spcAft>
              <a:buFont typeface="Arial" panose="020B0604020202020204" pitchFamily="34" charset="0"/>
              <a:buChar char="•"/>
              <a:defRPr/>
            </a:pPr>
            <a:r>
              <a:rPr lang="pt-BR" sz="2000" dirty="0">
                <a:latin typeface="+mn-lt"/>
                <a:cs typeface="+mn-cs"/>
              </a:rPr>
              <a:t>Quadros graves de BVA podem apresentar alterações significativas na mecânica ventilatória como aumento do trabalho respiratório, complacência pulmonar reduzida e resistência elevada. </a:t>
            </a:r>
          </a:p>
          <a:p>
            <a:pPr marL="342900" indent="-342900" algn="just" fontAlgn="auto">
              <a:spcBef>
                <a:spcPts val="0"/>
              </a:spcBef>
              <a:spcAft>
                <a:spcPts val="1800"/>
              </a:spcAft>
              <a:buFont typeface="Arial" panose="020B0604020202020204" pitchFamily="34" charset="0"/>
              <a:buChar char="•"/>
              <a:defRPr/>
            </a:pPr>
            <a:r>
              <a:rPr lang="pt-BR" sz="2000" dirty="0">
                <a:latin typeface="+mn-lt"/>
                <a:cs typeface="+mn-cs"/>
              </a:rPr>
              <a:t>Reconhecer fatores de risco para maior gravidade, assim como reconhecer aspectos que possam interferir na mecânica ventilatória de acordo com o perfil de cada paciente pode auxiliar no melhor manejo do quadro. </a:t>
            </a:r>
          </a:p>
          <a:p>
            <a:pPr marL="342900" indent="-342900" algn="just" fontAlgn="auto">
              <a:spcBef>
                <a:spcPts val="0"/>
              </a:spcBef>
              <a:spcAft>
                <a:spcPts val="1800"/>
              </a:spcAft>
              <a:buFont typeface="Arial" panose="020B0604020202020204" pitchFamily="34" charset="0"/>
              <a:buChar char="•"/>
              <a:defRPr/>
            </a:pPr>
            <a:r>
              <a:rPr lang="pt-BR" sz="2000" dirty="0">
                <a:latin typeface="+mn-lt"/>
                <a:cs typeface="+mn-cs"/>
              </a:rPr>
              <a:t>A monitorização da mecânica respiratória pode representar uma ferramenta útil para orientar a estratégia ventilatória a ser adotada em pacientes com BVA grave. A interpretação desses dados pode ajudar a adaptar os parâmetros da ventilação mecânica para melhor corresponder a fisiopatologia da doença de acordo com qual componente está predominantemente comprometido. </a:t>
            </a:r>
          </a:p>
          <a:p>
            <a:pPr fontAlgn="auto">
              <a:spcBef>
                <a:spcPts val="0"/>
              </a:spcBef>
              <a:spcAft>
                <a:spcPts val="0"/>
              </a:spcAft>
              <a:defRPr/>
            </a:pPr>
            <a:endParaRPr lang="pt-BR" sz="22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pPr eaLnBrk="1" hangingPunct="1"/>
            <a:r>
              <a:rPr lang="pt-BR" sz="4200" smtClean="0">
                <a:latin typeface="Arial" charset="0"/>
                <a:cs typeface="Arial" charset="0"/>
              </a:rPr>
              <a:t>Referências Bibliográficas</a:t>
            </a:r>
          </a:p>
        </p:txBody>
      </p:sp>
      <p:sp>
        <p:nvSpPr>
          <p:cNvPr id="27650" name="CaixaDeTexto 2"/>
          <p:cNvSpPr txBox="1">
            <a:spLocks noChangeArrowheads="1"/>
          </p:cNvSpPr>
          <p:nvPr/>
        </p:nvSpPr>
        <p:spPr bwMode="auto">
          <a:xfrm>
            <a:off x="838200" y="1547813"/>
            <a:ext cx="10744200" cy="5954712"/>
          </a:xfrm>
          <a:prstGeom prst="rect">
            <a:avLst/>
          </a:prstGeom>
          <a:noFill/>
          <a:ln w="9525">
            <a:noFill/>
            <a:miter lim="800000"/>
            <a:headEnd/>
            <a:tailEnd/>
          </a:ln>
        </p:spPr>
        <p:txBody>
          <a:bodyPr>
            <a:spAutoFit/>
          </a:bodyPr>
          <a:lstStyle/>
          <a:p>
            <a:pPr>
              <a:spcAft>
                <a:spcPts val="1000"/>
              </a:spcAft>
            </a:pPr>
            <a:r>
              <a:rPr lang="pt-BR" sz="1700">
                <a:latin typeface="Calibri" pitchFamily="34" charset="0"/>
              </a:rPr>
              <a:t>1) Andreolio C, Piva JP, Bruno F, Rocha TS, Garcia PCR. </a:t>
            </a:r>
            <a:r>
              <a:rPr lang="en-US" sz="1700">
                <a:latin typeface="Calibri" pitchFamily="34" charset="0"/>
              </a:rPr>
              <a:t>Airway Resistance and Respiratory Compliance in Children with Acute Viral Bronchiolitis Requiring Mechanical Ventilation Support.</a:t>
            </a:r>
            <a:r>
              <a:rPr lang="en-US" sz="1700" i="1">
                <a:latin typeface="Calibri" pitchFamily="34" charset="0"/>
              </a:rPr>
              <a:t> Indian Journal of Critical Care Medicine (2021): 10.5005/jp-journals-10071-23594.</a:t>
            </a:r>
            <a:endParaRPr lang="pt-BR" sz="1700">
              <a:latin typeface="Calibri" pitchFamily="34" charset="0"/>
            </a:endParaRPr>
          </a:p>
          <a:p>
            <a:pPr>
              <a:spcAft>
                <a:spcPts val="1000"/>
              </a:spcAft>
            </a:pPr>
            <a:r>
              <a:rPr lang="en-US" sz="1700">
                <a:latin typeface="Calibri" pitchFamily="34" charset="0"/>
              </a:rPr>
              <a:t>2) Bottau P, Liotti L, Laderchi E, Palpacelli A, Calamelli E, Colombo C, Serra L and Cazzato S (2022) Something Is Changing in Viral Infant Bronchiolitis Approach. Front. Pediatr. 10:865977. doi: 10.3389/fped.2022.865977.</a:t>
            </a:r>
            <a:endParaRPr lang="pt-BR" sz="1700">
              <a:latin typeface="Calibri" pitchFamily="34" charset="0"/>
            </a:endParaRPr>
          </a:p>
          <a:p>
            <a:pPr>
              <a:spcAft>
                <a:spcPts val="1000"/>
              </a:spcAft>
            </a:pPr>
            <a:r>
              <a:rPr lang="en-US" sz="1700">
                <a:latin typeface="Calibri" pitchFamily="34" charset="0"/>
              </a:rPr>
              <a:t>3) Davison C, Ventre KM, Luchetti M, Randolph AG. Efficacy of interventions for bronchiolitis in critically ill infants: a systematic review and meta-analysis. Pediatr Crit Care Med. 2004;5(5):482–489.DOI: 10.1097/01.PCC.0000128891.54799.67.</a:t>
            </a:r>
            <a:endParaRPr lang="pt-BR" sz="1700">
              <a:latin typeface="Calibri" pitchFamily="34" charset="0"/>
            </a:endParaRPr>
          </a:p>
          <a:p>
            <a:pPr>
              <a:spcAft>
                <a:spcPts val="1000"/>
              </a:spcAft>
            </a:pPr>
            <a:r>
              <a:rPr lang="en-US" sz="1700">
                <a:latin typeface="Calibri" pitchFamily="34" charset="0"/>
              </a:rPr>
              <a:t>4) Tasker, R. C. (2014). Bronchiolitis. Pediatric and Neonatal Mechanical Ventilation, 1291–1311. doi:10.1007/978-3-642-01219-8_50 </a:t>
            </a:r>
            <a:endParaRPr lang="pt-BR" sz="1700">
              <a:latin typeface="Calibri" pitchFamily="34" charset="0"/>
            </a:endParaRPr>
          </a:p>
          <a:p>
            <a:pPr>
              <a:spcAft>
                <a:spcPts val="1000"/>
              </a:spcAft>
            </a:pPr>
            <a:r>
              <a:rPr lang="pt-BR" sz="1700">
                <a:latin typeface="Calibri" pitchFamily="34" charset="0"/>
              </a:rPr>
              <a:t>5) Bueno FU, Piva JP, Garcia PC, Lago PM, Einloft PR. </a:t>
            </a:r>
            <a:r>
              <a:rPr lang="en-US" sz="1700">
                <a:latin typeface="Calibri" pitchFamily="34" charset="0"/>
              </a:rPr>
              <a:t>Outcome and characteristics of infants with acute viral bronchiolitis submitted to mechanical ventilation in a Brazilian pediatric intensive care. </a:t>
            </a:r>
            <a:r>
              <a:rPr lang="pt-BR" sz="1700">
                <a:latin typeface="Calibri" pitchFamily="34" charset="0"/>
              </a:rPr>
              <a:t>Rev Bras Ter Intensiva 2009;21(2):174–182. DOI: 10.1590/S0103-507X2009000200010.</a:t>
            </a:r>
          </a:p>
          <a:p>
            <a:pPr>
              <a:spcAft>
                <a:spcPts val="1000"/>
              </a:spcAft>
            </a:pPr>
            <a:r>
              <a:rPr lang="pt-BR" sz="1700">
                <a:latin typeface="Calibri" pitchFamily="34" charset="0"/>
              </a:rPr>
              <a:t>6) Florin TA, Plint AC, Zorc JJ. </a:t>
            </a:r>
            <a:r>
              <a:rPr lang="en-US" sz="1700">
                <a:latin typeface="Calibri" pitchFamily="34" charset="0"/>
              </a:rPr>
              <a:t>Viral bronchiolitis. Lancet. 2017;389(10065):211-224.</a:t>
            </a:r>
            <a:endParaRPr lang="pt-BR" sz="1700">
              <a:latin typeface="Calibri" pitchFamily="34" charset="0"/>
            </a:endParaRPr>
          </a:p>
          <a:p>
            <a:pPr>
              <a:spcAft>
                <a:spcPts val="1000"/>
              </a:spcAft>
            </a:pPr>
            <a:r>
              <a:rPr lang="en-US" sz="1700">
                <a:latin typeface="Calibri" pitchFamily="34" charset="0"/>
              </a:rPr>
              <a:t>7) De Rose DU, Maddaloni C, Martini L, Braguglia A, Dotta A and Auriti C (2023) Comparison of three clinical scoring tools for bronchiolitis to predict the need for respiratory support and length of stay in neonates and infants up to three months of age. Front. Pediatr. 11:1040354. doi: 10.3389/fped.2023.1040354</a:t>
            </a:r>
            <a:endParaRPr lang="pt-BR" sz="1700">
              <a:latin typeface="Calibri" pitchFamily="34" charset="0"/>
            </a:endParaRPr>
          </a:p>
          <a:p>
            <a:endParaRPr lang="pt-BR" sz="22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p:txBody>
          <a:bodyPr/>
          <a:lstStyle/>
          <a:p>
            <a:pPr eaLnBrk="1" hangingPunct="1"/>
            <a:r>
              <a:rPr lang="pt-BR" sz="4200" smtClean="0">
                <a:latin typeface="Arial" charset="0"/>
                <a:cs typeface="Arial" charset="0"/>
              </a:rPr>
              <a:t>Referências Bibliográficas</a:t>
            </a:r>
          </a:p>
        </p:txBody>
      </p:sp>
      <p:sp>
        <p:nvSpPr>
          <p:cNvPr id="28674" name="CaixaDeTexto 2"/>
          <p:cNvSpPr txBox="1">
            <a:spLocks noChangeArrowheads="1"/>
          </p:cNvSpPr>
          <p:nvPr/>
        </p:nvSpPr>
        <p:spPr bwMode="auto">
          <a:xfrm>
            <a:off x="838200" y="1547813"/>
            <a:ext cx="10744200" cy="5046662"/>
          </a:xfrm>
          <a:prstGeom prst="rect">
            <a:avLst/>
          </a:prstGeom>
          <a:noFill/>
          <a:ln w="9525">
            <a:noFill/>
            <a:miter lim="800000"/>
            <a:headEnd/>
            <a:tailEnd/>
          </a:ln>
        </p:spPr>
        <p:txBody>
          <a:bodyPr>
            <a:spAutoFit/>
          </a:bodyPr>
          <a:lstStyle/>
          <a:p>
            <a:pPr>
              <a:spcAft>
                <a:spcPts val="1000"/>
              </a:spcAft>
            </a:pPr>
            <a:r>
              <a:rPr lang="pt-BR" sz="1700">
                <a:latin typeface="Calibri" pitchFamily="34" charset="0"/>
              </a:rPr>
              <a:t>8) Ghazaly, M., &amp; Nadel, S. (2018). Characteristics of children admitted to intensive care with acute bronchiolitis. European Journal of Pediatrics, 177(6), 913–920. doi:10.1007/s00431-018-3138-6.</a:t>
            </a:r>
          </a:p>
          <a:p>
            <a:pPr>
              <a:spcAft>
                <a:spcPts val="1000"/>
              </a:spcAft>
            </a:pPr>
            <a:r>
              <a:rPr lang="pt-BR" sz="1700">
                <a:latin typeface="Calibri" pitchFamily="34" charset="0"/>
              </a:rPr>
              <a:t>9) Almeida-Júnior AA, da Silva MT, Almeida CC, Jacomo AD, Nery BM, Ribeiro JD. Association between ventilation index and time on mechanical ventilation in infants with acute viral bronchiolitis. J Pediatr (Rio J) 2005;81(6):466–470. DOI: 10.2223/JPED.14210.</a:t>
            </a:r>
          </a:p>
          <a:p>
            <a:pPr>
              <a:spcAft>
                <a:spcPts val="1000"/>
              </a:spcAft>
            </a:pPr>
            <a:r>
              <a:rPr lang="pt-BR" sz="1700">
                <a:latin typeface="Calibri" pitchFamily="34" charset="0"/>
              </a:rPr>
              <a:t>10) Cruces P, González-Dambrauskas S, Quilodrán J, Valenzuela J, Martínez J, Rivero N, et al. Respiratory mechanics in infants with severe bronchiolitis on controlled mechanical ventilation. BMC Pulm Med 2017;17(1):129. DOI: 10.1186/s12890-017-0475-6.</a:t>
            </a:r>
          </a:p>
          <a:p>
            <a:pPr>
              <a:spcAft>
                <a:spcPts val="1000"/>
              </a:spcAft>
            </a:pPr>
            <a:r>
              <a:rPr lang="pt-BR" sz="1700">
                <a:latin typeface="Calibri" pitchFamily="34" charset="0"/>
              </a:rPr>
              <a:t>11) Rodríguez Núñez, A., Martinón Torres, F., &amp; Martinón Sánchez, J. M. . (2003). Ventilación mecánica en la bronquiolitis. Anales de Pediatría, 59(4), 363–366. doi:10.1016/s1695-4033(03)78195-8 </a:t>
            </a:r>
          </a:p>
          <a:p>
            <a:pPr>
              <a:spcAft>
                <a:spcPts val="1000"/>
              </a:spcAft>
            </a:pPr>
            <a:r>
              <a:rPr lang="pt-BR" sz="1700">
                <a:latin typeface="Calibri" pitchFamily="34" charset="0"/>
              </a:rPr>
              <a:t>12) Hammer J, Numa A, Newth CJ. Albuterol responsiveness in infants with respiratory failure caused by respiratory syncytial virus infection. J Pediatr 1995;127(3):485–490. DOI: 10.1016/S0022-3476(95)70088-9.</a:t>
            </a:r>
          </a:p>
          <a:p>
            <a:pPr>
              <a:spcAft>
                <a:spcPts val="1000"/>
              </a:spcAft>
            </a:pPr>
            <a:r>
              <a:rPr lang="pt-BR" sz="1700">
                <a:latin typeface="Calibri" pitchFamily="34" charset="0"/>
              </a:rPr>
              <a:t>13) Derish M, Hodge G, Dunn C, Ariagno R. Aerosolized albuterol improves airway reactivity in infants with acute respiratory failure from respiratory syncytial virus. Pediatr Pulmonol 1998;26(1):12–20. DOI:10.1002/ (SICI)1099-0496(199807)26:1&lt;12::AID-PPUL4 &gt; 3.0. CO;2-K.</a:t>
            </a:r>
          </a:p>
          <a:p>
            <a:pPr>
              <a:spcAft>
                <a:spcPts val="1000"/>
              </a:spcAft>
            </a:pPr>
            <a:r>
              <a:rPr lang="pt-BR" sz="1700">
                <a:latin typeface="Calibri" pitchFamily="34" charset="0"/>
              </a:rPr>
              <a:t>14) INGEBORG KRIEGER. MD AND CHARLES F. WHITTEN. MD DETROIT. Work of Respiration In Bronchiolitis. 1964 Vol 107.</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4459</TotalTime>
  <Words>1139</Words>
  <Application>Microsoft Office PowerPoint</Application>
  <PresentationFormat>Personalizado</PresentationFormat>
  <Paragraphs>87</Paragraphs>
  <Slides>16</Slides>
  <Notes>0</Notes>
  <HiddenSlides>0</HiddenSlides>
  <MMClips>0</MMClips>
  <ScaleCrop>false</ScaleCrop>
  <HeadingPairs>
    <vt:vector size="6" baseType="variant">
      <vt:variant>
        <vt:lpstr>Fontes usadas</vt:lpstr>
      </vt:variant>
      <vt:variant>
        <vt:i4>5</vt:i4>
      </vt:variant>
      <vt:variant>
        <vt:lpstr>Modelo de design</vt:lpstr>
      </vt:variant>
      <vt:variant>
        <vt:i4>1</vt:i4>
      </vt:variant>
      <vt:variant>
        <vt:lpstr>Títulos de slides</vt:lpstr>
      </vt:variant>
      <vt:variant>
        <vt:i4>16</vt:i4>
      </vt:variant>
    </vt:vector>
  </HeadingPairs>
  <TitlesOfParts>
    <vt:vector size="22" baseType="lpstr">
      <vt:lpstr>Arial</vt:lpstr>
      <vt:lpstr>Calibri Light</vt:lpstr>
      <vt:lpstr>Calibri</vt:lpstr>
      <vt:lpstr>Lato</vt:lpstr>
      <vt:lpstr>Source Sans Pro</vt:lpstr>
      <vt:lpstr>Tema do Office</vt:lpstr>
      <vt:lpstr>  ESTUDO OBSERVACIONAL DESCRITIVO DA MECÂNICA VENTILATÓRIA EM CRIANÇAS INTERNADAS COM BRONQUIOLITE VIRAL AGUDA EM UMA UNIDADE DE TERAPIA INTENSIVA PEDIÁTRICA </vt:lpstr>
      <vt:lpstr>Introdução</vt:lpstr>
      <vt:lpstr>Objetivos</vt:lpstr>
      <vt:lpstr>Metodologia</vt:lpstr>
      <vt:lpstr>Metodologia</vt:lpstr>
      <vt:lpstr>Resultados</vt:lpstr>
      <vt:lpstr>Resultados</vt:lpstr>
      <vt:lpstr>Resultados</vt:lpstr>
      <vt:lpstr>Resultados</vt:lpstr>
      <vt:lpstr>Resultados</vt:lpstr>
      <vt:lpstr>Resultados</vt:lpstr>
      <vt:lpstr>Resultados</vt:lpstr>
      <vt:lpstr>Considerações</vt:lpstr>
      <vt:lpstr>Conclusão</vt:lpstr>
      <vt:lpstr>Referências Bibliográficas</vt:lpstr>
      <vt:lpstr>Referências Bibliográficas</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ESTUDO OBSERVACIONAL DESCRITIVO DA MECÂNICA VENTILATÓRIA EM CRIANÇAS INTERNADAS COM BRONQUIOLITE VIRAL AGUDA EM UMA UNIDADE DE TERAPIA INTENSIVA PEDIÁTRICA</dc:title>
  <dc:creator>Thaís Mendonça Barbosa</dc:creator>
  <cp:lastModifiedBy>pmargotto@gmail.com</cp:lastModifiedBy>
  <cp:revision>40</cp:revision>
  <dcterms:created xsi:type="dcterms:W3CDTF">2024-03-16T21:38:48Z</dcterms:created>
  <dcterms:modified xsi:type="dcterms:W3CDTF">2024-05-16T19:24:22Z</dcterms:modified>
</cp:coreProperties>
</file>