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257" r:id="rId2"/>
    <p:sldId id="258" r:id="rId3"/>
    <p:sldId id="259" r:id="rId4"/>
    <p:sldId id="260" r:id="rId5"/>
    <p:sldId id="261" r:id="rId6"/>
    <p:sldId id="262" r:id="rId7"/>
    <p:sldId id="263" r:id="rId8"/>
    <p:sldId id="286" r:id="rId9"/>
    <p:sldId id="287" r:id="rId10"/>
    <p:sldId id="290" r:id="rId11"/>
    <p:sldId id="288" r:id="rId12"/>
    <p:sldId id="289" r:id="rId13"/>
    <p:sldId id="291" r:id="rId14"/>
    <p:sldId id="265" r:id="rId15"/>
    <p:sldId id="266" r:id="rId16"/>
    <p:sldId id="267" r:id="rId17"/>
    <p:sldId id="268" r:id="rId18"/>
    <p:sldId id="269" r:id="rId19"/>
    <p:sldId id="270" r:id="rId20"/>
    <p:sldId id="271" r:id="rId21"/>
    <p:sldId id="272" r:id="rId22"/>
    <p:sldId id="273" r:id="rId23"/>
    <p:sldId id="274" r:id="rId24"/>
    <p:sldId id="276" r:id="rId25"/>
    <p:sldId id="277" r:id="rId26"/>
    <p:sldId id="278" r:id="rId27"/>
    <p:sldId id="279" r:id="rId28"/>
    <p:sldId id="280" r:id="rId29"/>
    <p:sldId id="281" r:id="rId30"/>
    <p:sldId id="282" r:id="rId31"/>
    <p:sldId id="283" r:id="rId32"/>
    <p:sldId id="284" r:id="rId33"/>
    <p:sldId id="285" r:id="rId34"/>
  </p:sldIdLst>
  <p:sldSz cx="18288000" cy="10287000"/>
  <p:notesSz cx="6858000" cy="9144000"/>
  <p:embeddedFontLst>
    <p:embeddedFont>
      <p:font typeface="Calibri" panose="020F0502020204030204" pitchFamily="34" charset="0"/>
      <p:regular r:id="rId35"/>
      <p:bold r:id="rId36"/>
      <p:italic r:id="rId37"/>
      <p:boldItalic r:id="rId38"/>
    </p:embeddedFont>
    <p:embeddedFont>
      <p:font typeface="Open Sans" panose="020B0606030504020204" pitchFamily="34" charset="0"/>
      <p:regular r:id="rId39"/>
    </p:embeddedFont>
    <p:embeddedFont>
      <p:font typeface="Open Sans Bold" panose="020B0604020202020204" charset="0"/>
      <p:regular r:id="rId40"/>
    </p:embeddedFont>
    <p:embeddedFont>
      <p:font typeface="Algerian" panose="04020705040A02060702" pitchFamily="82" charset="0"/>
      <p:regular r:id="rId41"/>
    </p:embeddedFont>
    <p:embeddedFont>
      <p:font typeface="Century Gothic" panose="020B0502020202020204" pitchFamily="34" charset="0"/>
      <p:regular r:id="rId42"/>
      <p:bold r:id="rId43"/>
      <p:italic r:id="rId44"/>
      <p:boldItalic r:id="rId45"/>
    </p:embeddedFont>
    <p:embeddedFont>
      <p:font typeface="Oleo Script Swash Caps" panose="02000000000000000000" pitchFamily="2" charset="0"/>
      <p:bold r:id="rId46"/>
    </p:embeddedFont>
    <p:embeddedFont>
      <p:font typeface="Lato" panose="020F0502020204030203" pitchFamily="34" charset="0"/>
      <p:regular r:id="rId47"/>
      <p:bold r:id="rId48"/>
      <p:italic r:id="rId49"/>
      <p:boldItalic r:id="rId50"/>
    </p:embeddedFont>
    <p:embeddedFont>
      <p:font typeface="Cabin Sketch" panose="020B0503050202020004" pitchFamily="34" charset="0"/>
      <p:regular r:id="rId51"/>
    </p:embeddedFont>
    <p:embeddedFont>
      <p:font typeface="Comfortaa" panose="020F0603070000060003" pitchFamily="34" charset="0"/>
      <p:regular r:id="rId52"/>
      <p:bold r:id="rId53"/>
    </p:embeddedFont>
  </p:embeddedFontLst>
  <p:defaultTextStyle>
    <a:defPPr>
      <a:defRPr lang="en-US"/>
    </a:defPPr>
    <a:lvl1pPr algn="l" rtl="0" fontAlgn="base">
      <a:spcBef>
        <a:spcPct val="0"/>
      </a:spcBef>
      <a:spcAft>
        <a:spcPct val="0"/>
      </a:spcAft>
      <a:defRPr kern="1200">
        <a:solidFill>
          <a:schemeClr val="tx1"/>
        </a:solidFill>
        <a:latin typeface="Calibri" pitchFamily="34" charset="0"/>
        <a:ea typeface="+mn-ea"/>
        <a:cs typeface="Arial" charset="0"/>
      </a:defRPr>
    </a:lvl1pPr>
    <a:lvl2pPr marL="457200" algn="l" rtl="0" fontAlgn="base">
      <a:spcBef>
        <a:spcPct val="0"/>
      </a:spcBef>
      <a:spcAft>
        <a:spcPct val="0"/>
      </a:spcAft>
      <a:defRPr kern="1200">
        <a:solidFill>
          <a:schemeClr val="tx1"/>
        </a:solidFill>
        <a:latin typeface="Calibri" pitchFamily="34" charset="0"/>
        <a:ea typeface="+mn-ea"/>
        <a:cs typeface="Arial" charset="0"/>
      </a:defRPr>
    </a:lvl2pPr>
    <a:lvl3pPr marL="914400" algn="l" rtl="0" fontAlgn="base">
      <a:spcBef>
        <a:spcPct val="0"/>
      </a:spcBef>
      <a:spcAft>
        <a:spcPct val="0"/>
      </a:spcAft>
      <a:defRPr kern="1200">
        <a:solidFill>
          <a:schemeClr val="tx1"/>
        </a:solidFill>
        <a:latin typeface="Calibri" pitchFamily="34" charset="0"/>
        <a:ea typeface="+mn-ea"/>
        <a:cs typeface="Arial" charset="0"/>
      </a:defRPr>
    </a:lvl3pPr>
    <a:lvl4pPr marL="1371600" algn="l" rtl="0" fontAlgn="base">
      <a:spcBef>
        <a:spcPct val="0"/>
      </a:spcBef>
      <a:spcAft>
        <a:spcPct val="0"/>
      </a:spcAft>
      <a:defRPr kern="1200">
        <a:solidFill>
          <a:schemeClr val="tx1"/>
        </a:solidFill>
        <a:latin typeface="Calibri" pitchFamily="34" charset="0"/>
        <a:ea typeface="+mn-ea"/>
        <a:cs typeface="Arial" charset="0"/>
      </a:defRPr>
    </a:lvl4pPr>
    <a:lvl5pPr marL="1828800" algn="l" rtl="0" fontAlgn="base">
      <a:spcBef>
        <a:spcPct val="0"/>
      </a:spcBef>
      <a:spcAft>
        <a:spcPct val="0"/>
      </a:spcAft>
      <a:defRPr kern="1200">
        <a:solidFill>
          <a:schemeClr val="tx1"/>
        </a:solidFill>
        <a:latin typeface="Calibri" pitchFamily="34" charset="0"/>
        <a:ea typeface="+mn-ea"/>
        <a:cs typeface="Arial" charset="0"/>
      </a:defRPr>
    </a:lvl5pPr>
    <a:lvl6pPr marL="2286000" algn="l" defTabSz="914400" rtl="0" eaLnBrk="1" latinLnBrk="0" hangingPunct="1">
      <a:defRPr kern="1200">
        <a:solidFill>
          <a:schemeClr val="tx1"/>
        </a:solidFill>
        <a:latin typeface="Calibri" pitchFamily="34" charset="0"/>
        <a:ea typeface="+mn-ea"/>
        <a:cs typeface="Arial" charset="0"/>
      </a:defRPr>
    </a:lvl6pPr>
    <a:lvl7pPr marL="2743200" algn="l" defTabSz="914400" rtl="0" eaLnBrk="1" latinLnBrk="0" hangingPunct="1">
      <a:defRPr kern="1200">
        <a:solidFill>
          <a:schemeClr val="tx1"/>
        </a:solidFill>
        <a:latin typeface="Calibri" pitchFamily="34" charset="0"/>
        <a:ea typeface="+mn-ea"/>
        <a:cs typeface="Arial" charset="0"/>
      </a:defRPr>
    </a:lvl7pPr>
    <a:lvl8pPr marL="3200400" algn="l" defTabSz="914400" rtl="0" eaLnBrk="1" latinLnBrk="0" hangingPunct="1">
      <a:defRPr kern="1200">
        <a:solidFill>
          <a:schemeClr val="tx1"/>
        </a:solidFill>
        <a:latin typeface="Calibri" pitchFamily="34" charset="0"/>
        <a:ea typeface="+mn-ea"/>
        <a:cs typeface="Arial" charset="0"/>
      </a:defRPr>
    </a:lvl8pPr>
    <a:lvl9pPr marL="3657600" algn="l" defTabSz="914400" rtl="0" eaLnBrk="1" latinLnBrk="0" hangingPunct="1">
      <a:defRPr kern="1200">
        <a:solidFill>
          <a:schemeClr val="tx1"/>
        </a:solidFill>
        <a:latin typeface="Calibri" pitchFamily="34"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FF"/>
    <a:srgbClr val="FFFF00"/>
    <a:srgbClr val="00FF00"/>
    <a:srgbClr val="00CC00"/>
    <a:srgbClr val="FF00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622" autoAdjust="0"/>
  </p:normalViewPr>
  <p:slideViewPr>
    <p:cSldViewPr>
      <p:cViewPr>
        <p:scale>
          <a:sx n="57" d="100"/>
          <a:sy n="57" d="100"/>
        </p:scale>
        <p:origin x="-523" y="-125"/>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5.fntdata"/><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font" Target="fonts/font8.fntdata"/><Relationship Id="rId47" Type="http://schemas.openxmlformats.org/officeDocument/2006/relationships/font" Target="fonts/font13.fntdata"/><Relationship Id="rId50" Type="http://schemas.openxmlformats.org/officeDocument/2006/relationships/font" Target="fonts/font16.fntdata"/><Relationship Id="rId55"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font" Target="fonts/font4.fntdata"/><Relationship Id="rId46" Type="http://schemas.openxmlformats.org/officeDocument/2006/relationships/font" Target="fonts/font12.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font" Target="fonts/font7.fntdata"/><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font" Target="fonts/font3.fntdata"/><Relationship Id="rId40" Type="http://schemas.openxmlformats.org/officeDocument/2006/relationships/font" Target="fonts/font6.fntdata"/><Relationship Id="rId45" Type="http://schemas.openxmlformats.org/officeDocument/2006/relationships/font" Target="fonts/font11.fntdata"/><Relationship Id="rId53" Type="http://schemas.openxmlformats.org/officeDocument/2006/relationships/font" Target="fonts/font19.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font" Target="fonts/font2.fntdata"/><Relationship Id="rId49" Type="http://schemas.openxmlformats.org/officeDocument/2006/relationships/font" Target="fonts/font15.fntdata"/><Relationship Id="rId57"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font" Target="fonts/font10.fntdata"/><Relationship Id="rId52" Type="http://schemas.openxmlformats.org/officeDocument/2006/relationships/font" Target="fonts/font18.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font" Target="fonts/font1.fntdata"/><Relationship Id="rId43" Type="http://schemas.openxmlformats.org/officeDocument/2006/relationships/font" Target="fonts/font9.fntdata"/><Relationship Id="rId48" Type="http://schemas.openxmlformats.org/officeDocument/2006/relationships/font" Target="fonts/font14.fntdata"/><Relationship Id="rId56"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font" Target="fonts/font17.fntdata"/><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fld id="{EE8A3EE6-DF3E-444E-BC5A-792C7C1A92F2}" type="datetimeFigureOut">
              <a:rPr lang="en-US"/>
              <a:pPr>
                <a:defRPr/>
              </a:pPr>
              <a:t>8/8/2024</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B71587B9-2897-47F5-93AC-CD10D5108AD3}" type="slidenum">
              <a:rPr lang="en-US"/>
              <a:pPr>
                <a:defRPr/>
              </a:pPr>
              <a:t>‹nº›</a:t>
            </a:fld>
            <a:endParaRPr lang="en-US" dirty="0"/>
          </a:p>
        </p:txBody>
      </p:sp>
    </p:spTree>
    <p:extLst>
      <p:ext uri="{BB962C8B-B14F-4D97-AF65-F5344CB8AC3E}">
        <p14:creationId xmlns:p14="http://schemas.microsoft.com/office/powerpoint/2010/main" val="22839075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DAC37252-9141-4443-A5D5-9D1C1A041FCE}" type="datetimeFigureOut">
              <a:rPr lang="en-US"/>
              <a:pPr>
                <a:defRPr/>
              </a:pPr>
              <a:t>8/8/2024</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A1D2CA2E-08B4-4D49-AB34-C24158953DFE}" type="slidenum">
              <a:rPr lang="en-US"/>
              <a:pPr>
                <a:defRPr/>
              </a:pPr>
              <a:t>‹nº›</a:t>
            </a:fld>
            <a:endParaRPr lang="en-US" dirty="0"/>
          </a:p>
        </p:txBody>
      </p:sp>
    </p:spTree>
    <p:extLst>
      <p:ext uri="{BB962C8B-B14F-4D97-AF65-F5344CB8AC3E}">
        <p14:creationId xmlns:p14="http://schemas.microsoft.com/office/powerpoint/2010/main" val="19028904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1F73010D-181B-4B57-9165-A2196694D4AA}" type="datetimeFigureOut">
              <a:rPr lang="en-US"/>
              <a:pPr>
                <a:defRPr/>
              </a:pPr>
              <a:t>8/8/2024</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406AEED9-7D05-4A89-A750-1ACD87C3270E}" type="slidenum">
              <a:rPr lang="en-US"/>
              <a:pPr>
                <a:defRPr/>
              </a:pPr>
              <a:t>‹nº›</a:t>
            </a:fld>
            <a:endParaRPr lang="en-US" dirty="0"/>
          </a:p>
        </p:txBody>
      </p:sp>
    </p:spTree>
    <p:extLst>
      <p:ext uri="{BB962C8B-B14F-4D97-AF65-F5344CB8AC3E}">
        <p14:creationId xmlns:p14="http://schemas.microsoft.com/office/powerpoint/2010/main" val="20500538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fld id="{EC7DE79D-B5D0-4B0E-99A9-83623865E6A9}" type="datetimeFigureOut">
              <a:rPr lang="en-US"/>
              <a:pPr>
                <a:defRPr/>
              </a:pPr>
              <a:t>8/8/2024</a:t>
            </a:fld>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FDE12890-81AA-4F89-A1F7-4DF2FA27C17A}" type="slidenum">
              <a:rPr lang="en-US"/>
              <a:pPr>
                <a:defRPr/>
              </a:pPr>
              <a:t>‹nº›</a:t>
            </a:fld>
            <a:endParaRPr lang="en-US" dirty="0"/>
          </a:p>
        </p:txBody>
      </p:sp>
    </p:spTree>
    <p:extLst>
      <p:ext uri="{BB962C8B-B14F-4D97-AF65-F5344CB8AC3E}">
        <p14:creationId xmlns:p14="http://schemas.microsoft.com/office/powerpoint/2010/main" val="32794854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fld id="{2D214A5D-B642-4DD3-8E84-5892C651BA2F}" type="datetimeFigureOut">
              <a:rPr lang="en-US"/>
              <a:pPr>
                <a:defRPr/>
              </a:pPr>
              <a:t>8/8/2024</a:t>
            </a:fld>
            <a:endParaRPr lang="en-US" dirty="0"/>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E4900D97-3715-411F-80E6-EE652F0DC4F4}" type="slidenum">
              <a:rPr lang="en-US"/>
              <a:pPr>
                <a:defRPr/>
              </a:pPr>
              <a:t>‹nº›</a:t>
            </a:fld>
            <a:endParaRPr lang="en-US" dirty="0"/>
          </a:p>
        </p:txBody>
      </p:sp>
    </p:spTree>
    <p:extLst>
      <p:ext uri="{BB962C8B-B14F-4D97-AF65-F5344CB8AC3E}">
        <p14:creationId xmlns:p14="http://schemas.microsoft.com/office/powerpoint/2010/main" val="38835356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fld id="{BDDAC482-8CB9-40FA-80F5-E964F038A2C2}" type="datetimeFigureOut">
              <a:rPr lang="en-US"/>
              <a:pPr>
                <a:defRPr/>
              </a:pPr>
              <a:t>8/8/2024</a:t>
            </a:fld>
            <a:endParaRPr lang="en-US" dirty="0"/>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83F50F98-C1E2-4B8F-B50E-69104771CB87}" type="slidenum">
              <a:rPr lang="en-US"/>
              <a:pPr>
                <a:defRPr/>
              </a:pPr>
              <a:t>‹nº›</a:t>
            </a:fld>
            <a:endParaRPr lang="en-US" dirty="0"/>
          </a:p>
        </p:txBody>
      </p:sp>
    </p:spTree>
    <p:extLst>
      <p:ext uri="{BB962C8B-B14F-4D97-AF65-F5344CB8AC3E}">
        <p14:creationId xmlns:p14="http://schemas.microsoft.com/office/powerpoint/2010/main" val="35119431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DB365921-B04C-4051-9FC8-B4F5ADB65ECD}" type="datetimeFigureOut">
              <a:rPr lang="en-US"/>
              <a:pPr>
                <a:defRPr/>
              </a:pPr>
              <a:t>8/8/2024</a:t>
            </a:fld>
            <a:endParaRPr lang="en-US" dirty="0"/>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1168D2D6-7F7B-489C-8FF4-FD3DDB8A1915}" type="slidenum">
              <a:rPr lang="en-US"/>
              <a:pPr>
                <a:defRPr/>
              </a:pPr>
              <a:t>‹nº›</a:t>
            </a:fld>
            <a:endParaRPr lang="en-US" dirty="0"/>
          </a:p>
        </p:txBody>
      </p:sp>
    </p:spTree>
    <p:extLst>
      <p:ext uri="{BB962C8B-B14F-4D97-AF65-F5344CB8AC3E}">
        <p14:creationId xmlns:p14="http://schemas.microsoft.com/office/powerpoint/2010/main" val="40910268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0946A84A-58F3-46B8-B4AE-C38D41553857}" type="datetimeFigureOut">
              <a:rPr lang="en-US"/>
              <a:pPr>
                <a:defRPr/>
              </a:pPr>
              <a:t>8/8/2024</a:t>
            </a:fld>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B9CE1569-4281-4D59-A06A-CD2F01E3C525}" type="slidenum">
              <a:rPr lang="en-US"/>
              <a:pPr>
                <a:defRPr/>
              </a:pPr>
              <a:t>‹nº›</a:t>
            </a:fld>
            <a:endParaRPr lang="en-US" dirty="0"/>
          </a:p>
        </p:txBody>
      </p:sp>
    </p:spTree>
    <p:extLst>
      <p:ext uri="{BB962C8B-B14F-4D97-AF65-F5344CB8AC3E}">
        <p14:creationId xmlns:p14="http://schemas.microsoft.com/office/powerpoint/2010/main" val="10045886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258ACE3B-A357-451E-940F-73E4D17DE538}" type="datetimeFigureOut">
              <a:rPr lang="en-US"/>
              <a:pPr>
                <a:defRPr/>
              </a:pPr>
              <a:t>8/8/2024</a:t>
            </a:fld>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B956ABB2-9A38-48EE-9717-D346C2A405E5}" type="slidenum">
              <a:rPr lang="en-US"/>
              <a:pPr>
                <a:defRPr/>
              </a:pPr>
              <a:t>‹nº›</a:t>
            </a:fld>
            <a:endParaRPr lang="en-US" dirty="0"/>
          </a:p>
        </p:txBody>
      </p:sp>
    </p:spTree>
    <p:extLst>
      <p:ext uri="{BB962C8B-B14F-4D97-AF65-F5344CB8AC3E}">
        <p14:creationId xmlns:p14="http://schemas.microsoft.com/office/powerpoint/2010/main" val="8716028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A16450EA-9D8C-400C-9E8C-24BDBA74175A}" type="datetimeFigureOut">
              <a:rPr lang="en-US"/>
              <a:pPr>
                <a:defRPr/>
              </a:pPr>
              <a:t>8/8/2024</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6B90FDBE-612D-4B76-A661-6319BD7CE833}" type="slidenum">
              <a:rPr lang="en-US"/>
              <a:pPr>
                <a:defRPr/>
              </a:pPr>
              <a:t>‹nº›</a:t>
            </a:fld>
            <a:endParaRPr lang="en-US" dirty="0"/>
          </a:p>
        </p:txBody>
      </p:sp>
    </p:spTree>
    <p:extLst>
      <p:ext uri="{BB962C8B-B14F-4D97-AF65-F5344CB8AC3E}">
        <p14:creationId xmlns:p14="http://schemas.microsoft.com/office/powerpoint/2010/main" val="133441481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68DFD1E1-7176-4E89-A019-BB8AEBA0981C}" type="datetimeFigureOut">
              <a:rPr lang="en-US"/>
              <a:pPr>
                <a:defRPr/>
              </a:pPr>
              <a:t>8/8/2024</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1E8C2668-D311-480E-B9BC-727608135ED9}" type="slidenum">
              <a:rPr lang="en-US"/>
              <a:pPr>
                <a:defRPr/>
              </a:pPr>
              <a:t>‹nº›</a:t>
            </a:fld>
            <a:endParaRPr lang="en-US" dirty="0"/>
          </a:p>
        </p:txBody>
      </p:sp>
    </p:spTree>
    <p:extLst>
      <p:ext uri="{BB962C8B-B14F-4D97-AF65-F5344CB8AC3E}">
        <p14:creationId xmlns:p14="http://schemas.microsoft.com/office/powerpoint/2010/main" val="26519141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pt-BR" smtClean="0"/>
              <a:t>Click to edit Master title style</a:t>
            </a:r>
          </a:p>
        </p:txBody>
      </p:sp>
      <p:sp>
        <p:nvSpPr>
          <p:cNvPr id="1027" name="Text Placeholder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pt-BR" smtClean="0"/>
              <a:t>Click to edit Master text styles</a:t>
            </a:r>
          </a:p>
          <a:p>
            <a:pPr lvl="1"/>
            <a:r>
              <a:rPr lang="en-US" altLang="pt-BR" smtClean="0"/>
              <a:t>Second level</a:t>
            </a:r>
          </a:p>
          <a:p>
            <a:pPr lvl="2"/>
            <a:r>
              <a:rPr lang="en-US" altLang="pt-BR" smtClean="0"/>
              <a:t>Third level</a:t>
            </a:r>
          </a:p>
          <a:p>
            <a:pPr lvl="3"/>
            <a:r>
              <a:rPr lang="en-US" altLang="pt-BR" smtClean="0"/>
              <a:t>Fourth level</a:t>
            </a:r>
          </a:p>
          <a:p>
            <a:pPr lvl="4"/>
            <a:r>
              <a:rPr lang="en-US" altLang="pt-BR" smtClean="0"/>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DAC5F827-85EC-448C-B79F-41E88D9E7600}" type="datetimeFigureOut">
              <a:rPr lang="en-US"/>
              <a:pPr>
                <a:defRPr/>
              </a:pPr>
              <a:t>8/8/2024</a:t>
            </a:fld>
            <a:endParaRPr lang="en-US"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dirty="0">
                <a:solidFill>
                  <a:schemeClr val="tx1">
                    <a:tint val="75000"/>
                  </a:schemeClr>
                </a:solidFill>
                <a:latin typeface="+mn-lt"/>
                <a:cs typeface="+mn-cs"/>
              </a:defRPr>
            </a:lvl1pPr>
          </a:lstStyle>
          <a:p>
            <a:pPr>
              <a:defRPr/>
            </a:pP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C9C62A4D-B8E1-44C2-B539-5A194CAC94D1}" type="slidenum">
              <a:rPr lang="en-US"/>
              <a:pPr>
                <a:defRPr/>
              </a:pPr>
              <a:t>‹nº›</a:t>
            </a:fld>
            <a:endParaRPr lang="en-US" dirty="0"/>
          </a:p>
        </p:txBody>
      </p:sp>
    </p:spTree>
  </p:cSld>
  <p:clrMap bg1="lt1" tx1="dk1" bg2="lt2" tx2="dk2" accent1="accent1" accent2="accent2" accent3="accent3" accent4="accent4" accent5="accent5" accent6="accent6" hlink="hlink" folHlink="folHlink"/>
  <p:sldLayoutIdLst>
    <p:sldLayoutId id="2147483659" r:id="rId1"/>
    <p:sldLayoutId id="2147483658" r:id="rId2"/>
    <p:sldLayoutId id="2147483657" r:id="rId3"/>
    <p:sldLayoutId id="2147483656" r:id="rId4"/>
    <p:sldLayoutId id="2147483655" r:id="rId5"/>
    <p:sldLayoutId id="2147483654" r:id="rId6"/>
    <p:sldLayoutId id="2147483653" r:id="rId7"/>
    <p:sldLayoutId id="2147483652" r:id="rId8"/>
    <p:sldLayoutId id="2147483651" r:id="rId9"/>
    <p:sldLayoutId id="2147483650" r:id="rId10"/>
    <p:sldLayoutId id="2147483649" r:id="rId11"/>
  </p:sldLayoutIdLst>
  <p:txStyles>
    <p:titleStyle>
      <a:lvl1pPr algn="ctr" rtl="0" eaLnBrk="0" fontAlgn="base" hangingPunct="0">
        <a:spcBef>
          <a:spcPct val="0"/>
        </a:spcBef>
        <a:spcAft>
          <a:spcPct val="0"/>
        </a:spcAft>
        <a:defRPr sz="4400" kern="1200">
          <a:solidFill>
            <a:schemeClr val="tx1"/>
          </a:solidFill>
          <a:latin typeface="Open Sans" pitchFamily="34" charset="0"/>
          <a:ea typeface="+mj-ea"/>
          <a:cs typeface="+mj-cs"/>
        </a:defRPr>
      </a:lvl1pPr>
      <a:lvl2pPr algn="ctr" rtl="0" eaLnBrk="0" fontAlgn="base" hangingPunct="0">
        <a:spcBef>
          <a:spcPct val="0"/>
        </a:spcBef>
        <a:spcAft>
          <a:spcPct val="0"/>
        </a:spcAft>
        <a:defRPr sz="4400">
          <a:solidFill>
            <a:schemeClr val="tx1"/>
          </a:solidFill>
          <a:latin typeface="Open Sans" pitchFamily="34" charset="0"/>
        </a:defRPr>
      </a:lvl2pPr>
      <a:lvl3pPr algn="ctr" rtl="0" eaLnBrk="0" fontAlgn="base" hangingPunct="0">
        <a:spcBef>
          <a:spcPct val="0"/>
        </a:spcBef>
        <a:spcAft>
          <a:spcPct val="0"/>
        </a:spcAft>
        <a:defRPr sz="4400">
          <a:solidFill>
            <a:schemeClr val="tx1"/>
          </a:solidFill>
          <a:latin typeface="Open Sans" pitchFamily="34" charset="0"/>
        </a:defRPr>
      </a:lvl3pPr>
      <a:lvl4pPr algn="ctr" rtl="0" eaLnBrk="0" fontAlgn="base" hangingPunct="0">
        <a:spcBef>
          <a:spcPct val="0"/>
        </a:spcBef>
        <a:spcAft>
          <a:spcPct val="0"/>
        </a:spcAft>
        <a:defRPr sz="4400">
          <a:solidFill>
            <a:schemeClr val="tx1"/>
          </a:solidFill>
          <a:latin typeface="Open Sans" pitchFamily="34" charset="0"/>
        </a:defRPr>
      </a:lvl4pPr>
      <a:lvl5pPr algn="ctr" rtl="0" eaLnBrk="0" fontAlgn="base" hangingPunct="0">
        <a:spcBef>
          <a:spcPct val="0"/>
        </a:spcBef>
        <a:spcAft>
          <a:spcPct val="0"/>
        </a:spcAft>
        <a:defRPr sz="4400">
          <a:solidFill>
            <a:schemeClr val="tx1"/>
          </a:solidFill>
          <a:latin typeface="Open Sans" pitchFamily="34" charset="0"/>
        </a:defRPr>
      </a:lvl5pPr>
      <a:lvl6pPr marL="457200" algn="ctr" rtl="0" fontAlgn="base">
        <a:spcBef>
          <a:spcPct val="0"/>
        </a:spcBef>
        <a:spcAft>
          <a:spcPct val="0"/>
        </a:spcAft>
        <a:defRPr sz="4400">
          <a:solidFill>
            <a:schemeClr val="tx1"/>
          </a:solidFill>
          <a:latin typeface="Open Sans" pitchFamily="34" charset="0"/>
        </a:defRPr>
      </a:lvl6pPr>
      <a:lvl7pPr marL="914400" algn="ctr" rtl="0" fontAlgn="base">
        <a:spcBef>
          <a:spcPct val="0"/>
        </a:spcBef>
        <a:spcAft>
          <a:spcPct val="0"/>
        </a:spcAft>
        <a:defRPr sz="4400">
          <a:solidFill>
            <a:schemeClr val="tx1"/>
          </a:solidFill>
          <a:latin typeface="Open Sans" pitchFamily="34" charset="0"/>
        </a:defRPr>
      </a:lvl7pPr>
      <a:lvl8pPr marL="1371600" algn="ctr" rtl="0" fontAlgn="base">
        <a:spcBef>
          <a:spcPct val="0"/>
        </a:spcBef>
        <a:spcAft>
          <a:spcPct val="0"/>
        </a:spcAft>
        <a:defRPr sz="4400">
          <a:solidFill>
            <a:schemeClr val="tx1"/>
          </a:solidFill>
          <a:latin typeface="Open Sans" pitchFamily="34" charset="0"/>
        </a:defRPr>
      </a:lvl8pPr>
      <a:lvl9pPr marL="1828800" algn="ctr" rtl="0" fontAlgn="base">
        <a:spcBef>
          <a:spcPct val="0"/>
        </a:spcBef>
        <a:spcAft>
          <a:spcPct val="0"/>
        </a:spcAft>
        <a:defRPr sz="4400">
          <a:solidFill>
            <a:schemeClr val="tx1"/>
          </a:solidFill>
          <a:latin typeface="Open Sans" pitchFamily="34" charset="0"/>
        </a:defRPr>
      </a:lvl9pPr>
    </p:titleStyle>
    <p:bodyStyle>
      <a:lvl1pPr marL="342900" indent="-342900" algn="l" rtl="0" eaLnBrk="0" fontAlgn="base" hangingPunct="0">
        <a:spcBef>
          <a:spcPct val="20000"/>
        </a:spcBef>
        <a:spcAft>
          <a:spcPct val="0"/>
        </a:spcAft>
        <a:buFont typeface="Calibri" pitchFamily="34" charset="0"/>
        <a:buChar char="•"/>
        <a:defRPr sz="3200" kern="1200">
          <a:solidFill>
            <a:schemeClr val="tx1"/>
          </a:solidFill>
          <a:latin typeface="Open Sans" pitchFamily="34" charset="0"/>
          <a:ea typeface="+mn-ea"/>
          <a:cs typeface="+mn-cs"/>
        </a:defRPr>
      </a:lvl1pPr>
      <a:lvl2pPr marL="742950" indent="-285750" algn="l" rtl="0" eaLnBrk="0" fontAlgn="base" hangingPunct="0">
        <a:spcBef>
          <a:spcPct val="20000"/>
        </a:spcBef>
        <a:spcAft>
          <a:spcPct val="0"/>
        </a:spcAft>
        <a:buFont typeface="Calibri" pitchFamily="34" charset="0"/>
        <a:buChar char="–"/>
        <a:defRPr sz="2800" kern="1200">
          <a:solidFill>
            <a:schemeClr val="tx1"/>
          </a:solidFill>
          <a:latin typeface="Open Sans" pitchFamily="34" charset="0"/>
          <a:ea typeface="+mn-ea"/>
          <a:cs typeface="+mn-cs"/>
        </a:defRPr>
      </a:lvl2pPr>
      <a:lvl3pPr marL="1143000" indent="-228600" algn="l" rtl="0" eaLnBrk="0" fontAlgn="base" hangingPunct="0">
        <a:spcBef>
          <a:spcPct val="20000"/>
        </a:spcBef>
        <a:spcAft>
          <a:spcPct val="0"/>
        </a:spcAft>
        <a:buFont typeface="Calibri" pitchFamily="34" charset="0"/>
        <a:buChar char="•"/>
        <a:defRPr sz="2400" kern="1200">
          <a:solidFill>
            <a:schemeClr val="tx1"/>
          </a:solidFill>
          <a:latin typeface="Open Sans" pitchFamily="34" charset="0"/>
          <a:ea typeface="+mn-ea"/>
          <a:cs typeface="+mn-cs"/>
        </a:defRPr>
      </a:lvl3pPr>
      <a:lvl4pPr marL="1600200" indent="-228600" algn="l" rtl="0" eaLnBrk="0" fontAlgn="base" hangingPunct="0">
        <a:spcBef>
          <a:spcPct val="20000"/>
        </a:spcBef>
        <a:spcAft>
          <a:spcPct val="0"/>
        </a:spcAft>
        <a:buFont typeface="Calibri" pitchFamily="34" charset="0"/>
        <a:buChar char="–"/>
        <a:defRPr sz="2000" kern="1200">
          <a:solidFill>
            <a:schemeClr val="tx1"/>
          </a:solidFill>
          <a:latin typeface="Open Sans" pitchFamily="34" charset="0"/>
          <a:ea typeface="+mn-ea"/>
          <a:cs typeface="+mn-cs"/>
        </a:defRPr>
      </a:lvl4pPr>
      <a:lvl5pPr marL="2057400" indent="-228600" algn="l" rtl="0" eaLnBrk="0" fontAlgn="base" hangingPunct="0">
        <a:spcBef>
          <a:spcPct val="20000"/>
        </a:spcBef>
        <a:spcAft>
          <a:spcPct val="0"/>
        </a:spcAft>
        <a:buFont typeface="Calibri" pitchFamily="34" charset="0"/>
        <a:buChar char="»"/>
        <a:defRPr sz="2000" kern="1200">
          <a:solidFill>
            <a:schemeClr val="tx1"/>
          </a:solidFill>
          <a:latin typeface="Open Sans" pitchFamily="34"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 Target="slide2.xml"/><Relationship Id="rId7" Type="http://schemas.openxmlformats.org/officeDocument/2006/relationships/hyperlink" Target="http://www.paulomargotto.com.br/" TargetMode="External"/><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hyperlink" Target="https://pubmed.ncbi.nlm.nih.gov/38355497/"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5.gif"/><Relationship Id="rId1" Type="http://schemas.openxmlformats.org/officeDocument/2006/relationships/slideLayout" Target="../slideLayouts/slideLayout7.xml"/><Relationship Id="rId5" Type="http://schemas.openxmlformats.org/officeDocument/2006/relationships/image" Target="../media/image8.png"/><Relationship Id="rId4" Type="http://schemas.openxmlformats.org/officeDocument/2006/relationships/image" Target="../media/image7.jpeg"/></Relationships>
</file>

<file path=ppt/slides/_rels/slide3.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6.gif"/><Relationship Id="rId7" Type="http://schemas.openxmlformats.org/officeDocument/2006/relationships/image" Target="../media/image11.png"/><Relationship Id="rId2" Type="http://schemas.openxmlformats.org/officeDocument/2006/relationships/image" Target="../media/image5.gif"/><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jpeg"/><Relationship Id="rId4" Type="http://schemas.openxmlformats.org/officeDocument/2006/relationships/image" Target="../media/image7.jpeg"/></Relationships>
</file>

<file path=ppt/slides/_rels/slide4.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5.gif"/><Relationship Id="rId1" Type="http://schemas.openxmlformats.org/officeDocument/2006/relationships/slideLayout" Target="../slideLayouts/slideLayout7.xml"/><Relationship Id="rId5" Type="http://schemas.openxmlformats.org/officeDocument/2006/relationships/image" Target="../media/image9.jpeg"/><Relationship Id="rId4" Type="http://schemas.openxmlformats.org/officeDocument/2006/relationships/image" Target="../media/image7.jpeg"/></Relationships>
</file>

<file path=ppt/slides/_rels/slide5.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5.gif"/><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6.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5.gif"/><Relationship Id="rId2" Type="http://schemas.openxmlformats.org/officeDocument/2006/relationships/image" Target="../media/image14.gif"/><Relationship Id="rId1" Type="http://schemas.openxmlformats.org/officeDocument/2006/relationships/slideLayout" Target="../slideLayouts/slideLayout7.xml"/><Relationship Id="rId4" Type="http://schemas.openxmlformats.org/officeDocument/2006/relationships/image" Target="../media/image16.png"/></Relationships>
</file>

<file path=ppt/slides/_rels/slide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5.gif"/><Relationship Id="rId2" Type="http://schemas.openxmlformats.org/officeDocument/2006/relationships/image" Target="../media/image14.gif"/><Relationship Id="rId1" Type="http://schemas.openxmlformats.org/officeDocument/2006/relationships/slideLayout" Target="../slideLayouts/slideLayout7.xml"/><Relationship Id="rId4" Type="http://schemas.openxmlformats.org/officeDocument/2006/relationships/image" Target="../media/image24.jpeg"/></Relationships>
</file>

<file path=ppt/slides/_rels/slide15.xml.rels><?xml version="1.0" encoding="UTF-8" standalone="yes"?>
<Relationships xmlns="http://schemas.openxmlformats.org/package/2006/relationships"><Relationship Id="rId3" Type="http://schemas.openxmlformats.org/officeDocument/2006/relationships/image" Target="../media/image15.gif"/><Relationship Id="rId2" Type="http://schemas.openxmlformats.org/officeDocument/2006/relationships/image" Target="../media/image14.gif"/><Relationship Id="rId1" Type="http://schemas.openxmlformats.org/officeDocument/2006/relationships/slideLayout" Target="../slideLayouts/slideLayout7.xml"/><Relationship Id="rId4" Type="http://schemas.openxmlformats.org/officeDocument/2006/relationships/image" Target="../media/image25.jpeg"/></Relationships>
</file>

<file path=ppt/slides/_rels/slide16.xml.rels><?xml version="1.0" encoding="UTF-8" standalone="yes"?>
<Relationships xmlns="http://schemas.openxmlformats.org/package/2006/relationships"><Relationship Id="rId2" Type="http://schemas.openxmlformats.org/officeDocument/2006/relationships/image" Target="../media/image26.gif"/><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gif"/><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9.gif"/><Relationship Id="rId2" Type="http://schemas.openxmlformats.org/officeDocument/2006/relationships/image" Target="../media/image28.gif"/><Relationship Id="rId1" Type="http://schemas.openxmlformats.org/officeDocument/2006/relationships/slideLayout" Target="../slideLayouts/slideLayout7.xml"/><Relationship Id="rId5" Type="http://schemas.openxmlformats.org/officeDocument/2006/relationships/image" Target="../media/image31.png"/><Relationship Id="rId4" Type="http://schemas.openxmlformats.org/officeDocument/2006/relationships/image" Target="../media/image30.gif"/></Relationships>
</file>

<file path=ppt/slides/_rels/slide19.xml.rels><?xml version="1.0" encoding="UTF-8" standalone="yes"?>
<Relationships xmlns="http://schemas.openxmlformats.org/package/2006/relationships"><Relationship Id="rId3" Type="http://schemas.openxmlformats.org/officeDocument/2006/relationships/image" Target="../media/image15.gif"/><Relationship Id="rId2" Type="http://schemas.openxmlformats.org/officeDocument/2006/relationships/image" Target="../media/image14.gif"/><Relationship Id="rId1" Type="http://schemas.openxmlformats.org/officeDocument/2006/relationships/slideLayout" Target="../slideLayouts/slideLayout7.xml"/><Relationship Id="rId4" Type="http://schemas.openxmlformats.org/officeDocument/2006/relationships/image" Target="../media/image32.jpeg"/></Relationships>
</file>

<file path=ppt/slides/_rels/slide20.xml.rels><?xml version="1.0" encoding="UTF-8" standalone="yes"?>
<Relationships xmlns="http://schemas.openxmlformats.org/package/2006/relationships"><Relationship Id="rId3" Type="http://schemas.openxmlformats.org/officeDocument/2006/relationships/image" Target="../media/image34.gif"/><Relationship Id="rId2" Type="http://schemas.openxmlformats.org/officeDocument/2006/relationships/image" Target="../media/image33.gif"/><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7.xml"/><Relationship Id="rId4" Type="http://schemas.openxmlformats.org/officeDocument/2006/relationships/image" Target="../media/image37.png"/></Relationships>
</file>

<file path=ppt/slides/_rels/slide22.xml.rels><?xml version="1.0" encoding="UTF-8" standalone="yes"?>
<Relationships xmlns="http://schemas.openxmlformats.org/package/2006/relationships"><Relationship Id="rId3" Type="http://schemas.openxmlformats.org/officeDocument/2006/relationships/image" Target="../media/image34.gif"/><Relationship Id="rId2" Type="http://schemas.openxmlformats.org/officeDocument/2006/relationships/image" Target="../media/image33.gif"/><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8" Type="http://schemas.openxmlformats.org/officeDocument/2006/relationships/image" Target="../media/image43.gif"/><Relationship Id="rId13" Type="http://schemas.openxmlformats.org/officeDocument/2006/relationships/image" Target="../media/image29.gif"/><Relationship Id="rId3" Type="http://schemas.openxmlformats.org/officeDocument/2006/relationships/image" Target="../media/image26.gif"/><Relationship Id="rId7" Type="http://schemas.openxmlformats.org/officeDocument/2006/relationships/image" Target="../media/image42.gif"/><Relationship Id="rId12" Type="http://schemas.openxmlformats.org/officeDocument/2006/relationships/image" Target="../media/image15.gif"/><Relationship Id="rId2" Type="http://schemas.openxmlformats.org/officeDocument/2006/relationships/image" Target="../media/image38.gif"/><Relationship Id="rId1" Type="http://schemas.openxmlformats.org/officeDocument/2006/relationships/slideLayout" Target="../slideLayouts/slideLayout7.xml"/><Relationship Id="rId6" Type="http://schemas.openxmlformats.org/officeDocument/2006/relationships/image" Target="../media/image41.gif"/><Relationship Id="rId11" Type="http://schemas.openxmlformats.org/officeDocument/2006/relationships/image" Target="../media/image5.gif"/><Relationship Id="rId5" Type="http://schemas.openxmlformats.org/officeDocument/2006/relationships/image" Target="../media/image40.gif"/><Relationship Id="rId15" Type="http://schemas.openxmlformats.org/officeDocument/2006/relationships/image" Target="../media/image46.png"/><Relationship Id="rId10" Type="http://schemas.openxmlformats.org/officeDocument/2006/relationships/image" Target="../media/image28.gif"/><Relationship Id="rId4" Type="http://schemas.openxmlformats.org/officeDocument/2006/relationships/image" Target="../media/image39.gif"/><Relationship Id="rId9" Type="http://schemas.openxmlformats.org/officeDocument/2006/relationships/image" Target="../media/image44.gif"/><Relationship Id="rId14" Type="http://schemas.openxmlformats.org/officeDocument/2006/relationships/image" Target="../media/image45.jpe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8" Type="http://schemas.openxmlformats.org/officeDocument/2006/relationships/hyperlink" Target="https://doi.org/10.1186%2Fs13052-019-0639-5" TargetMode="External"/><Relationship Id="rId13" Type="http://schemas.openxmlformats.org/officeDocument/2006/relationships/hyperlink" Target="https://scholar.google.com/scholar_lookup?journal=BMC+Health+Serv+Res&amp;title=Economic+and+health+consequences+of+non-invasive+respiratory+support+in+newborn+infants:+a+difference-in-difference+analysis+using+data+from+the+Norwegian+patient+registry&amp;author=IC+Kann&amp;author=AL+Solev%C3%A5g&amp;volume=14&amp;publication_year=2014&amp;pages=494&amp;pmid=25366808&amp;doi=10.1186/s12913-014-0494-4&amp;" TargetMode="External"/><Relationship Id="rId18" Type="http://schemas.openxmlformats.org/officeDocument/2006/relationships/hyperlink" Target="https://pubmed.ncbi.nlm.nih.gov/24075206" TargetMode="External"/><Relationship Id="rId3" Type="http://schemas.openxmlformats.org/officeDocument/2006/relationships/hyperlink" Target="https://pubmed.ncbi.nlm.nih.gov/24136633" TargetMode="External"/><Relationship Id="rId7" Type="http://schemas.openxmlformats.org/officeDocument/2006/relationships/hyperlink" Target="https://pubmed.ncbi.nlm.nih.gov/30971298" TargetMode="External"/><Relationship Id="rId12" Type="http://schemas.openxmlformats.org/officeDocument/2006/relationships/hyperlink" Target="https://doi.org/10.1186%2Fs12913-014-0494-4" TargetMode="External"/><Relationship Id="rId17" Type="http://schemas.openxmlformats.org/officeDocument/2006/relationships/hyperlink" Target="https://scholar.google.com/scholar_lookup?journal=Korean+J+Pediatr&amp;title=Update+of+minimally+invasive+surfactant+therapy&amp;author=G-H+Shim&amp;volume=60&amp;publication_year=2017&amp;pages=273-281&amp;pmid=29042870&amp;doi=10.3345/kjp.2017.60.9.273&amp;" TargetMode="External"/><Relationship Id="rId2" Type="http://schemas.openxmlformats.org/officeDocument/2006/relationships/hyperlink" Target="https://www.ncbi.nlm.nih.gov/pmc/articles/PMC3805496/" TargetMode="External"/><Relationship Id="rId16" Type="http://schemas.openxmlformats.org/officeDocument/2006/relationships/hyperlink" Target="https://doi.org/10.3345%2Fkjp.2017.60.9.273" TargetMode="External"/><Relationship Id="rId20" Type="http://schemas.openxmlformats.org/officeDocument/2006/relationships/hyperlink" Target="https://scholar.google.com/scholar_lookup?journal=Early+Hum+Dev&amp;title=Less+invasive+surfactant+administration+(LISA)+-+ways+to+deliver+surfactant+in+spontaneously+breathing+infants&amp;author=E+Herting&amp;volume=89&amp;publication_year=2013&amp;pages=875-880&amp;pmid=24075206&amp;doi=10.1016/j.earlhumdev.2013.08.023&amp;" TargetMode="External"/><Relationship Id="rId1" Type="http://schemas.openxmlformats.org/officeDocument/2006/relationships/slideLayout" Target="../slideLayouts/slideLayout2.xml"/><Relationship Id="rId6" Type="http://schemas.openxmlformats.org/officeDocument/2006/relationships/hyperlink" Target="https://www.ncbi.nlm.nih.gov/pmc/articles/PMC6458627/" TargetMode="External"/><Relationship Id="rId11" Type="http://schemas.openxmlformats.org/officeDocument/2006/relationships/hyperlink" Target="https://pubmed.ncbi.nlm.nih.gov/25366808" TargetMode="External"/><Relationship Id="rId5" Type="http://schemas.openxmlformats.org/officeDocument/2006/relationships/hyperlink" Target="https://scholar.google.com/scholar_lookup?journal=BMJ&amp;title=Non-invasive+versus+invasive+respiratory+support+in+preterm+infants+at+birth:+systematic+review+and+meta-analysis&amp;author=GM+Schm%C3%B6lzer&amp;author=M+Kumar&amp;author=G+Pichler&amp;author=K+Aziz&amp;author=M+O%E2%80%99Reilly&amp;volume=347&amp;publication_year=2013&amp;pages=f5980&amp;pmid=24136633&amp;doi=10.1136/bmj.f5980&amp;" TargetMode="External"/><Relationship Id="rId15" Type="http://schemas.openxmlformats.org/officeDocument/2006/relationships/hyperlink" Target="https://pubmed.ncbi.nlm.nih.gov/29042870" TargetMode="External"/><Relationship Id="rId10" Type="http://schemas.openxmlformats.org/officeDocument/2006/relationships/hyperlink" Target="https://www.ncbi.nlm.nih.gov/pmc/articles/PMC4232673/" TargetMode="External"/><Relationship Id="rId19" Type="http://schemas.openxmlformats.org/officeDocument/2006/relationships/hyperlink" Target="https://doi.org/10.1016%2Fj.earlhumdev.2013.08.023" TargetMode="External"/><Relationship Id="rId4" Type="http://schemas.openxmlformats.org/officeDocument/2006/relationships/hyperlink" Target="https://doi.org/10.1136%2Fbmj.f5980" TargetMode="External"/><Relationship Id="rId9" Type="http://schemas.openxmlformats.org/officeDocument/2006/relationships/hyperlink" Target="https://scholar.google.com/scholar_lookup?journal=Ital+J+Pediatr&amp;title=Neonatal+respiratory+support+strategies+for+the+management+of+extremely+low+gestational+age+infants:+an+Italian+survey&amp;author=F+Petrillo&amp;author=C+Gizzi&amp;author=G+Maffei&amp;author=PG+Matassa&amp;author=ML+Ventura&amp;volume=45&amp;publication_year=2019&amp;pages=44&amp;pmid=30971298&amp;doi=10.1186/s13052-019-0639-5&amp;" TargetMode="External"/><Relationship Id="rId14" Type="http://schemas.openxmlformats.org/officeDocument/2006/relationships/hyperlink" Target="https://www.ncbi.nlm.nih.gov/pmc/articles/PMC5638833/" TargetMode="External"/></Relationships>
</file>

<file path=ppt/slides/_rels/slide27.xml.rels><?xml version="1.0" encoding="UTF-8" standalone="yes"?>
<Relationships xmlns="http://schemas.openxmlformats.org/package/2006/relationships"><Relationship Id="rId8" Type="http://schemas.openxmlformats.org/officeDocument/2006/relationships/hyperlink" Target="https://pubmed.ncbi.nlm.nih.gov/1509593" TargetMode="External"/><Relationship Id="rId13" Type="http://schemas.openxmlformats.org/officeDocument/2006/relationships/hyperlink" Target="https://pubmed.ncbi.nlm.nih.gov/27532916" TargetMode="External"/><Relationship Id="rId18" Type="http://schemas.openxmlformats.org/officeDocument/2006/relationships/hyperlink" Target="https://scholar.google.com/scholar_lookup?journal=J+Perinatol&amp;title=The+use+of+less+invasive+surfactant+administration+(LISA)+in+the+United+States+with+review+of+the+literature&amp;author=D+Kurepa&amp;author=S+Perveen&amp;author=Y+Lipener&amp;author=V+Kakkilaya&amp;volume=39&amp;publication_year=2019&amp;pages=426-432&amp;pmid=30635595&amp;doi=10.1038/s41372-018-0302-9&amp;" TargetMode="External"/><Relationship Id="rId3" Type="http://schemas.openxmlformats.org/officeDocument/2006/relationships/hyperlink" Target="https://doi.org/10.1136%2Farchdischild-2017-312962" TargetMode="External"/><Relationship Id="rId7" Type="http://schemas.openxmlformats.org/officeDocument/2006/relationships/hyperlink" Target="https://scholar.google.com/scholar_lookup?journal=Lancet&amp;title=Avoidance+of+mechanical+ventilation+by+surfactant+treatment+of+spontaneously+breathing+preterm+infants+(AMV):+an+open-label,+randomised,+controlled+trial&amp;author=W+G%C3%B6pel&amp;author=A+Kribs&amp;author=A+Ziegler&amp;author=R+Laux&amp;author=T+Hoehn&amp;volume=378&amp;publication_year=2011&amp;pages=1627-1634&amp;pmid=21963186&amp;doi=10.1016/S0140-6736(11)60986-0&amp;" TargetMode="External"/><Relationship Id="rId12" Type="http://schemas.openxmlformats.org/officeDocument/2006/relationships/hyperlink" Target="https://scholar.google.com/scholar_lookup?journal=NEO&amp;title=European+Consensus+Guidelines+on+the+Management+of+Respiratory+Distress+Syndrome+%E2%80%93+2019+Update&amp;author=DG+Sweet&amp;author=V+Carnielli&amp;author=G+Greisen&amp;author=M+Hallman&amp;author=E+Ozek&amp;volume=115&amp;publication_year=2019&amp;pages=432-450&amp;" TargetMode="External"/><Relationship Id="rId17" Type="http://schemas.openxmlformats.org/officeDocument/2006/relationships/hyperlink" Target="https://doi.org/10.1038%2Fs41372-018-0302-9" TargetMode="External"/><Relationship Id="rId2" Type="http://schemas.openxmlformats.org/officeDocument/2006/relationships/hyperlink" Target="https://pubmed.ncbi.nlm.nih.gov/28866624" TargetMode="External"/><Relationship Id="rId16" Type="http://schemas.openxmlformats.org/officeDocument/2006/relationships/hyperlink" Target="https://pubmed.ncbi.nlm.nih.gov/30635595" TargetMode="External"/><Relationship Id="rId1" Type="http://schemas.openxmlformats.org/officeDocument/2006/relationships/slideLayout" Target="../slideLayouts/slideLayout2.xml"/><Relationship Id="rId6" Type="http://schemas.openxmlformats.org/officeDocument/2006/relationships/hyperlink" Target="https://doi.org/10.1016%2FS0140-6736(11)60986-0" TargetMode="External"/><Relationship Id="rId11" Type="http://schemas.openxmlformats.org/officeDocument/2006/relationships/hyperlink" Target="https://pubmed.ncbi.nlm.nih.gov/30974433" TargetMode="External"/><Relationship Id="rId5" Type="http://schemas.openxmlformats.org/officeDocument/2006/relationships/hyperlink" Target="https://pubmed.ncbi.nlm.nih.gov/21963186" TargetMode="External"/><Relationship Id="rId15" Type="http://schemas.openxmlformats.org/officeDocument/2006/relationships/hyperlink" Target="https://scholar.google.com/scholar_lookup?journal=JAMA&amp;title=Association+of+Noninvasive+Ventilation+Strategies+With+Mortality+and+Bronchopulmonary+Dysplasia+Among+Preterm+Infants:+A+Systematic+Review+and+Meta-analysis&amp;author=T+Isayama&amp;author=H+Iwami&amp;author=S+McDonald&amp;author=J+Beyene&amp;volume=316&amp;publication_year=2016&amp;pages=611-624&amp;pmid=27532916&amp;doi=10.1001/jama.2016.10708&amp;" TargetMode="External"/><Relationship Id="rId10" Type="http://schemas.openxmlformats.org/officeDocument/2006/relationships/hyperlink" Target="https://www.ncbi.nlm.nih.gov/pmc/articles/PMC6604659/" TargetMode="External"/><Relationship Id="rId4" Type="http://schemas.openxmlformats.org/officeDocument/2006/relationships/hyperlink" Target="https://scholar.google.com/scholar_lookup?journal=Arch+Dis+Child+Fetal+Neonatal+Ed&amp;title=Severe+acquired+subglottic+stenosis+in+neonatal+intensive+care+graduates:+a+case-control+study&amp;author=RE+Thomas&amp;author=SC+Rao&amp;author=C+Minutillo&amp;author=S+Vijayasekaran&amp;author=EA+Nathan&amp;volume=103&amp;publication_year=2018&amp;pages=F349-F354&amp;pmid=28866624&amp;doi=10.1136/archdischild-2017-312962&amp;" TargetMode="External"/><Relationship Id="rId9" Type="http://schemas.openxmlformats.org/officeDocument/2006/relationships/hyperlink" Target="https://scholar.google.com/scholar_lookup?journal=Ugeskr+Laeger&amp;title=%5bSurfactant+treatment+of+newborn+infants+with+respiratory+distress+syndrome+primarily+treated+with+nasal+continuous+positive+air+pressure.+A+pilot+study%5d&amp;author=H+Verder&amp;author=L+Agertoft&amp;author=P+Albertsen&amp;author=NC+Christensen&amp;author=T+Curstedt&amp;volume=154&amp;publication_year=1992&amp;pages=2136-2139&amp;pmid=1509593&amp;" TargetMode="External"/><Relationship Id="rId14" Type="http://schemas.openxmlformats.org/officeDocument/2006/relationships/hyperlink" Target="https://doi.org/10.1001%2Fjama.2016.10708" TargetMode="External"/></Relationships>
</file>

<file path=ppt/slides/_rels/slide28.xml.rels><?xml version="1.0" encoding="UTF-8" standalone="yes"?>
<Relationships xmlns="http://schemas.openxmlformats.org/package/2006/relationships"><Relationship Id="rId8" Type="http://schemas.openxmlformats.org/officeDocument/2006/relationships/hyperlink" Target="https://www.ncbi.nlm.nih.gov/pmc/articles/PMC4909789/" TargetMode="External"/><Relationship Id="rId13" Type="http://schemas.openxmlformats.org/officeDocument/2006/relationships/hyperlink" Target="https://scholar.google.com/scholar_lookup?journal=Nurse+Educ+Today&amp;title=Development+of+a+simulation+evaluation+tool+for+assessing+nursing+students%E2%80%99+clinical+judgment+in+caring+for+children+with+dehydration&amp;author=S-J+Kim&amp;author=S+Kim&amp;author=K-A+Kang&amp;author=J+Oh&amp;author=M-N+Lee&amp;volume=37&amp;publication_year=2016&amp;pages=45-52&amp;pmid=26652125&amp;doi=10.1016/j.nedt.2015.11.011&amp;" TargetMode="External"/><Relationship Id="rId18" Type="http://schemas.openxmlformats.org/officeDocument/2006/relationships/hyperlink" Target="https://doi.org/10.1038%2Fjp.2015.161" TargetMode="External"/><Relationship Id="rId3" Type="http://schemas.openxmlformats.org/officeDocument/2006/relationships/hyperlink" Target="https://doi.org/10.1111%2Fapa.14995" TargetMode="External"/><Relationship Id="rId7" Type="http://schemas.openxmlformats.org/officeDocument/2006/relationships/hyperlink" Target="https://scholar.google.com/scholar_lookup?journal=Med+Educ.&amp;title=Validity:+on+meaningful+interpretation+of+assessment+data&amp;author=SM+Downing&amp;volume=37&amp;publication_year=2003&amp;pages=830-837&amp;pmid=14506816&amp;doi=10.1046/j.1365-2923.2003.01594.x&amp;" TargetMode="External"/><Relationship Id="rId12" Type="http://schemas.openxmlformats.org/officeDocument/2006/relationships/hyperlink" Target="https://doi.org/10.1016%2Fj.nedt.2015.11.011" TargetMode="External"/><Relationship Id="rId17" Type="http://schemas.openxmlformats.org/officeDocument/2006/relationships/hyperlink" Target="https://pubmed.ncbi.nlm.nih.gov/26583944" TargetMode="External"/><Relationship Id="rId2" Type="http://schemas.openxmlformats.org/officeDocument/2006/relationships/hyperlink" Target="https://pubmed.ncbi.nlm.nih.gov/31471992" TargetMode="External"/><Relationship Id="rId16" Type="http://schemas.openxmlformats.org/officeDocument/2006/relationships/hyperlink" Target="https://scholar.google.com/scholar_lookup?journal=Simul+Healthc&amp;title=Validation+of+a+performance+assessment+scale+for+simulated+intraosseous+access&amp;author=D+Oriot&amp;author=E+Darrieux&amp;author=A+Boureau-Voultoury&amp;author=S+Ragot&amp;author=M+Sc%C3%A9pi&amp;volume=7&amp;publication_year=2012&amp;pages=171-175&amp;pmid=22511182&amp;doi=10.1097/SIH.0b013e31824a5c20&amp;" TargetMode="External"/><Relationship Id="rId20" Type="http://schemas.openxmlformats.org/officeDocument/2006/relationships/hyperlink" Target="https://www.legifrance.gouv.fr/codes/article_lc/LEGIARTI000006917047" TargetMode="External"/><Relationship Id="rId1" Type="http://schemas.openxmlformats.org/officeDocument/2006/relationships/slideLayout" Target="../slideLayouts/slideLayout2.xml"/><Relationship Id="rId6" Type="http://schemas.openxmlformats.org/officeDocument/2006/relationships/hyperlink" Target="https://doi.org/10.1046%2Fj.1365-2923.2003.01594.x" TargetMode="External"/><Relationship Id="rId11" Type="http://schemas.openxmlformats.org/officeDocument/2006/relationships/hyperlink" Target="https://pubmed.ncbi.nlm.nih.gov/26652125" TargetMode="External"/><Relationship Id="rId5" Type="http://schemas.openxmlformats.org/officeDocument/2006/relationships/hyperlink" Target="https://pubmed.ncbi.nlm.nih.gov/14506816" TargetMode="External"/><Relationship Id="rId15" Type="http://schemas.openxmlformats.org/officeDocument/2006/relationships/hyperlink" Target="https://doi.org/10.1097%2FSIH.0b013e31824a5c20" TargetMode="External"/><Relationship Id="rId10" Type="http://schemas.openxmlformats.org/officeDocument/2006/relationships/hyperlink" Target="https://scholar.google.com/scholar_lookup?journal=Int+J+Clin+Pharm&amp;title=How+to+use+the+nominal+group+and+Delphi+techniques&amp;author=SS+McMillan&amp;author=M+King&amp;author=MP+Tully&amp;volume=38&amp;publication_year=2016&amp;pages=655-662&amp;pmid=26846316&amp;" TargetMode="External"/><Relationship Id="rId19" Type="http://schemas.openxmlformats.org/officeDocument/2006/relationships/hyperlink" Target="https://scholar.google.com/scholar_lookup?journal=J+Perinatol&amp;title=Neonatal+airway+simulators,+how+good+are+they?+A+comparative+study+of+physical+and+functional+fidelity&amp;author=T+Sawyer&amp;author=TP+Strandjord&amp;author=K+Johnson&amp;author=D+Low&amp;volume=36&amp;publication_year=2016&amp;pages=151-156&amp;pmid=26583944&amp;doi=10.1038/jp.2015.161&amp;" TargetMode="External"/><Relationship Id="rId4" Type="http://schemas.openxmlformats.org/officeDocument/2006/relationships/hyperlink" Target="https://scholar.google.com/scholar_lookup?journal=Acta+Paediatr&amp;title=Survey+of+less+Invasive+Surfactant+Administration+in+England,+slow+adoption+and+variable+practice&amp;author=S+Bhayat&amp;author=A+Kaur&amp;author=I+Premadeva&amp;author=P+Reynolds&amp;author=H+Gowda&amp;volume=109&amp;publication_year=2020&amp;pages=505-510&amp;pmid=31471992&amp;doi=10.1111/apa.14995&amp;" TargetMode="External"/><Relationship Id="rId9" Type="http://schemas.openxmlformats.org/officeDocument/2006/relationships/hyperlink" Target="https://pubmed.ncbi.nlm.nih.gov/26846316" TargetMode="External"/><Relationship Id="rId14" Type="http://schemas.openxmlformats.org/officeDocument/2006/relationships/hyperlink" Target="https://pubmed.ncbi.nlm.nih.gov/22511182" TargetMode="External"/></Relationships>
</file>

<file path=ppt/slides/_rels/slide29.xml.rels><?xml version="1.0" encoding="UTF-8" standalone="yes"?>
<Relationships xmlns="http://schemas.openxmlformats.org/package/2006/relationships"><Relationship Id="rId8" Type="http://schemas.openxmlformats.org/officeDocument/2006/relationships/hyperlink" Target="https://pubmed.ncbi.nlm.nih.gov/31675548" TargetMode="External"/><Relationship Id="rId13" Type="http://schemas.openxmlformats.org/officeDocument/2006/relationships/hyperlink" Target="https://scholar.google.com/scholar_lookup?journal=Cureus&amp;title=Objective+evaluation+of+a+simulation+course+for+residents+in+the+pediatric+emergency+medicine+department:+breaking+bad+news&amp;author=YY+Yuan&amp;author=S+Scott&amp;author=N+Van+Horn&amp;author=O+Oke&amp;author=P+Okada&amp;volume=11&amp;publication_year=2019&amp;pages=e3903&amp;pmid=30911458&amp;" TargetMode="External"/><Relationship Id="rId18" Type="http://schemas.openxmlformats.org/officeDocument/2006/relationships/hyperlink" Target="https://www.frontiersin.org/articles/10.3389/fped.2022.1075184" TargetMode="External"/><Relationship Id="rId3" Type="http://schemas.openxmlformats.org/officeDocument/2006/relationships/hyperlink" Target="https://doi.org/10.1111%2Facem.12093" TargetMode="External"/><Relationship Id="rId21" Type="http://schemas.openxmlformats.org/officeDocument/2006/relationships/hyperlink" Target="https://pubmed.ncbi.nlm.nih.gov/33954805" TargetMode="External"/><Relationship Id="rId7" Type="http://schemas.openxmlformats.org/officeDocument/2006/relationships/hyperlink" Target="https://scholar.google.com/scholar_lookup?journal=J+Perinatol&amp;title=Failure+of+pediatric+and+neonatal+trainees+to+meet+Canadian+Neonatal+Resuscitation+Program+standards+for+neonatal+intubation&amp;author=Z+Bismilla&amp;author=E+Finan&amp;author=PJ+McNamara&amp;author=V+LeBlanc&amp;author=A+Jefferies&amp;volume=30&amp;publication_year=2010&amp;pages=182-187&amp;pmid=19812585&amp;doi=10.1038/jp.2009.152&amp;" TargetMode="External"/><Relationship Id="rId12" Type="http://schemas.openxmlformats.org/officeDocument/2006/relationships/hyperlink" Target="https://pubmed.ncbi.nlm.nih.gov/30911458" TargetMode="External"/><Relationship Id="rId17" Type="http://schemas.openxmlformats.org/officeDocument/2006/relationships/hyperlink" Target="https://scholar.google.com/scholar_lookup?journal=Arch+Dis+Childhood+Fetal+Neonat+Edition&amp;title=Sedation+during+minimal+invasive+surfactant+therapy:+a+randomised+controlled+trial&amp;author=J+Dekker&amp;author=E+Lopriore&amp;author=HA+van+Zanten&amp;author=RNGB+Tan&amp;author=SB+Hooper&amp;volume=104&amp;publication_year=2019&amp;pages=F378-F383&amp;" TargetMode="External"/><Relationship Id="rId2" Type="http://schemas.openxmlformats.org/officeDocument/2006/relationships/hyperlink" Target="https://pubmed.ncbi.nlm.nih.gov/23517267" TargetMode="External"/><Relationship Id="rId16" Type="http://schemas.openxmlformats.org/officeDocument/2006/relationships/hyperlink" Target="https://pubmed.ncbi.nlm.nih.gov/30068669" TargetMode="External"/><Relationship Id="rId20" Type="http://schemas.openxmlformats.org/officeDocument/2006/relationships/hyperlink" Target="https://pubmed.ncbi.nlm.nih.gov/36683794" TargetMode="External"/><Relationship Id="rId1" Type="http://schemas.openxmlformats.org/officeDocument/2006/relationships/slideLayout" Target="../slideLayouts/slideLayout2.xml"/><Relationship Id="rId6" Type="http://schemas.openxmlformats.org/officeDocument/2006/relationships/hyperlink" Target="https://doi.org/10.1038%2Fjp.2009.152" TargetMode="External"/><Relationship Id="rId11" Type="http://schemas.openxmlformats.org/officeDocument/2006/relationships/hyperlink" Target="https://www.ncbi.nlm.nih.gov/pmc/articles/PMC6424552/" TargetMode="External"/><Relationship Id="rId5" Type="http://schemas.openxmlformats.org/officeDocument/2006/relationships/hyperlink" Target="https://pubmed.ncbi.nlm.nih.gov/19812585" TargetMode="External"/><Relationship Id="rId15" Type="http://schemas.openxmlformats.org/officeDocument/2006/relationships/hyperlink" Target="https://pubmed.ncbi.nlm.nih.gov/25077248" TargetMode="External"/><Relationship Id="rId23" Type="http://schemas.openxmlformats.org/officeDocument/2006/relationships/hyperlink" Target="https://scholar.google.com/scholar_lookup?journal=Eur+J+Pediatr&amp;title=Premedication+with+ketamine+or+propofol+for+less+invasive+surfactant+administration+(LISA):+observational+study+in+the+delivery+room&amp;author=C+Brotelande&amp;author=C+Mil%C3%A9si&amp;author=C+Combes&amp;author=S+Durand&amp;author=M+Badr&amp;volume=180&amp;publication_year=2021&amp;pages=3053-3058&amp;pmid=33954805&amp;doi=10.1007/s00431-021-04103-1&amp;" TargetMode="External"/><Relationship Id="rId10" Type="http://schemas.openxmlformats.org/officeDocument/2006/relationships/hyperlink" Target="https://scholar.google.com/scholar_lookup?journal=J+Pediatr+Nurs&amp;title=Early+recognition+of+pediatric+sepsis+simulation+checklist+-+an+exploratory+study&amp;author=DA+Diaz&amp;author=M+Anderson&amp;author=SB+Quelly&amp;author=KD+Clark&amp;author=S+Talbert&amp;volume=50&amp;publication_year=2020&amp;pages=25-30&amp;pmid=31675548&amp;doi=10.1016/j.pedn.2019.10.004&amp;" TargetMode="External"/><Relationship Id="rId19" Type="http://schemas.openxmlformats.org/officeDocument/2006/relationships/hyperlink" Target="https://www.ncbi.nlm.nih.gov/pmc/articles/PMC9846576/" TargetMode="External"/><Relationship Id="rId4" Type="http://schemas.openxmlformats.org/officeDocument/2006/relationships/hyperlink" Target="https://scholar.google.com/scholar_lookup?journal=Acad+Emerg+Med&amp;title=Assessing+the+validity+evidence+of+an+objective+structured+assessment+tool+of+technical+skills+for+neonatal+lumbar+punctures&amp;author=MS+Iyer&amp;author=SA+Santen&amp;author=M+Nypaver&amp;author=K+Warrier&amp;author=S+Bradin&amp;volume=20&amp;publication_year=2013&amp;pages=321-324&amp;pmid=23517267&amp;doi=10.1111/acem.12093&amp;" TargetMode="External"/><Relationship Id="rId9" Type="http://schemas.openxmlformats.org/officeDocument/2006/relationships/hyperlink" Target="https://doi.org/10.1016%2Fj.pedn.2019.10.004" TargetMode="External"/><Relationship Id="rId14" Type="http://schemas.openxmlformats.org/officeDocument/2006/relationships/hyperlink" Target="http://www.ncbi.nlm.nih.gov/books/NBK225182/" TargetMode="External"/><Relationship Id="rId22" Type="http://schemas.openxmlformats.org/officeDocument/2006/relationships/hyperlink" Target="https://doi.org/10.1007%2Fs00431-021-04103-1" TargetMode="External"/></Relationships>
</file>

<file path=ppt/slides/_rels/slide30.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hyperlink" Target="http://www.paulomargotto.com.br/" TargetMode="Externa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hyperlink" Target="https://pubmed.ncbi.nlm.nih.gov/38503270/" TargetMode="External"/><Relationship Id="rId2" Type="http://schemas.openxmlformats.org/officeDocument/2006/relationships/hyperlink" Target="http://paulomargotto.com.br/administracao-menos-invasiva-de-surfactante-em-comparacao-com-metodo-de-intubacao-surfactante-e-extubacao-rapida-em-neonatos-prematuros-uma-revisao-abrangente/" TargetMode="External"/><Relationship Id="rId1" Type="http://schemas.openxmlformats.org/officeDocument/2006/relationships/slideLayout" Target="../slideLayouts/slideLayout2.xml"/><Relationship Id="rId5" Type="http://schemas.openxmlformats.org/officeDocument/2006/relationships/image" Target="../media/image48.png"/><Relationship Id="rId4" Type="http://schemas.openxmlformats.org/officeDocument/2006/relationships/hyperlink" Target="http://paulomargotto.com.br/documentos/24778" TargetMode="External"/></Relationships>
</file>

<file path=ppt/slides/_rels/slide32.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hyperlink" Target="http://paulomargotto.com.br/documentos/21840" TargetMode="External"/><Relationship Id="rId1" Type="http://schemas.openxmlformats.org/officeDocument/2006/relationships/slideLayout" Target="../slideLayouts/slideLayout2.xml"/><Relationship Id="rId5" Type="http://schemas.openxmlformats.org/officeDocument/2006/relationships/image" Target="../media/image50.png"/><Relationship Id="rId4" Type="http://schemas.openxmlformats.org/officeDocument/2006/relationships/image" Target="../media/image49.png"/></Relationships>
</file>

<file path=ppt/slides/_rels/slide33.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6E4E3"/>
        </a:solidFill>
        <a:effectLst/>
      </p:bgPr>
    </p:bg>
    <p:spTree>
      <p:nvGrpSpPr>
        <p:cNvPr id="1" name=""/>
        <p:cNvGrpSpPr/>
        <p:nvPr/>
      </p:nvGrpSpPr>
      <p:grpSpPr>
        <a:xfrm>
          <a:off x="0" y="0"/>
          <a:ext cx="0" cy="0"/>
          <a:chOff x="0" y="0"/>
          <a:chExt cx="0" cy="0"/>
        </a:xfrm>
      </p:grpSpPr>
      <p:grpSp>
        <p:nvGrpSpPr>
          <p:cNvPr id="2050" name="Group 9"/>
          <p:cNvGrpSpPr>
            <a:grpSpLocks/>
          </p:cNvGrpSpPr>
          <p:nvPr/>
        </p:nvGrpSpPr>
        <p:grpSpPr bwMode="auto">
          <a:xfrm>
            <a:off x="9809163" y="2776538"/>
            <a:ext cx="6907212" cy="868362"/>
            <a:chOff x="0" y="0"/>
            <a:chExt cx="9209527" cy="1157920"/>
          </a:xfrm>
        </p:grpSpPr>
        <p:sp>
          <p:nvSpPr>
            <p:cNvPr id="2074" name="Freeform 10"/>
            <p:cNvSpPr>
              <a:spLocks/>
            </p:cNvSpPr>
            <p:nvPr/>
          </p:nvSpPr>
          <p:spPr bwMode="auto">
            <a:xfrm>
              <a:off x="0" y="0"/>
              <a:ext cx="1124235" cy="1157920"/>
            </a:xfrm>
            <a:custGeom>
              <a:avLst/>
              <a:gdLst>
                <a:gd name="T0" fmla="*/ 0 w 1124235"/>
                <a:gd name="T1" fmla="*/ 0 h 1157920"/>
                <a:gd name="T2" fmla="*/ 1124235 w 1124235"/>
                <a:gd name="T3" fmla="*/ 0 h 1157920"/>
                <a:gd name="T4" fmla="*/ 1124235 w 1124235"/>
                <a:gd name="T5" fmla="*/ 1157920 h 1157920"/>
                <a:gd name="T6" fmla="*/ 0 w 1124235"/>
                <a:gd name="T7" fmla="*/ 1157920 h 1157920"/>
                <a:gd name="T8" fmla="*/ 0 w 1124235"/>
                <a:gd name="T9" fmla="*/ 0 h 115792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124235" h="1157920">
                  <a:moveTo>
                    <a:pt x="0" y="0"/>
                  </a:moveTo>
                  <a:lnTo>
                    <a:pt x="1124235" y="0"/>
                  </a:lnTo>
                  <a:lnTo>
                    <a:pt x="1124235" y="1157920"/>
                  </a:lnTo>
                  <a:lnTo>
                    <a:pt x="0" y="1157920"/>
                  </a:lnTo>
                  <a:lnTo>
                    <a:pt x="0" y="0"/>
                  </a:lnTo>
                  <a:close/>
                </a:path>
              </a:pathLst>
            </a:custGeom>
            <a:blipFill dpi="0" rotWithShape="1">
              <a:blip r:embed="rId2"/>
              <a:srcRect/>
              <a:stretch>
                <a:fillRect/>
              </a:stretch>
            </a:bli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sp>
          <p:nvSpPr>
            <p:cNvPr id="11" name="TextBox 11"/>
            <p:cNvSpPr txBox="1"/>
            <p:nvPr/>
          </p:nvSpPr>
          <p:spPr>
            <a:xfrm>
              <a:off x="1634051" y="148180"/>
              <a:ext cx="7575476" cy="711264"/>
            </a:xfrm>
            <a:prstGeom prst="rect">
              <a:avLst/>
            </a:prstGeom>
          </p:spPr>
          <p:txBody>
            <a:bodyPr lIns="0" tIns="0" rIns="0" bIns="0">
              <a:spAutoFit/>
            </a:bodyPr>
            <a:lstStyle/>
            <a:p>
              <a:pPr fontAlgn="auto">
                <a:lnSpc>
                  <a:spcPts val="4199"/>
                </a:lnSpc>
                <a:spcBef>
                  <a:spcPts val="0"/>
                </a:spcBef>
                <a:spcAft>
                  <a:spcPts val="0"/>
                </a:spcAft>
                <a:defRPr/>
              </a:pPr>
              <a:r>
                <a:rPr lang="en-US" sz="2999" dirty="0">
                  <a:solidFill>
                    <a:srgbClr val="2B2B2B"/>
                  </a:solidFill>
                  <a:latin typeface="Agrandir"/>
                  <a:ea typeface="Agrandir"/>
                  <a:cs typeface="Agrandir"/>
                  <a:sym typeface="Agrandir"/>
                  <a:hlinkClick r:id="rId3" action="ppaction://hlinksldjump"/>
                </a:rPr>
                <a:t>R</a:t>
              </a:r>
              <a:r>
                <a:rPr lang="en-US" sz="2999" dirty="0">
                  <a:solidFill>
                    <a:srgbClr val="2B2B2B"/>
                  </a:solidFill>
                  <a:latin typeface="Agrandir"/>
                  <a:ea typeface="Agrandir"/>
                  <a:cs typeface="Agrandir"/>
                  <a:sym typeface="Agrandir"/>
                </a:rPr>
                <a:t>evisão</a:t>
              </a:r>
            </a:p>
          </p:txBody>
        </p:sp>
        <p:sp>
          <p:nvSpPr>
            <p:cNvPr id="2076" name="TextBox 12"/>
            <p:cNvSpPr txBox="1">
              <a:spLocks noChangeArrowheads="1"/>
            </p:cNvSpPr>
            <p:nvPr/>
          </p:nvSpPr>
          <p:spPr bwMode="auto">
            <a:xfrm>
              <a:off x="351305" y="370892"/>
              <a:ext cx="421625" cy="349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spcBef>
                  <a:spcPct val="20000"/>
                </a:spcBef>
                <a:buFont typeface="Calibri" pitchFamily="34" charset="0"/>
                <a:buChar char="•"/>
                <a:defRPr sz="3200">
                  <a:solidFill>
                    <a:schemeClr val="tx1"/>
                  </a:solidFill>
                  <a:latin typeface="Open Sans" pitchFamily="34" charset="0"/>
                </a:defRPr>
              </a:lvl1pPr>
              <a:lvl2pPr marL="742950" indent="-285750" eaLnBrk="0" hangingPunct="0">
                <a:spcBef>
                  <a:spcPct val="20000"/>
                </a:spcBef>
                <a:buFont typeface="Calibri" pitchFamily="34" charset="0"/>
                <a:buChar char="–"/>
                <a:defRPr sz="2800">
                  <a:solidFill>
                    <a:schemeClr val="tx1"/>
                  </a:solidFill>
                  <a:latin typeface="Open Sans" pitchFamily="34" charset="0"/>
                </a:defRPr>
              </a:lvl2pPr>
              <a:lvl3pPr marL="1143000" indent="-228600" eaLnBrk="0" hangingPunct="0">
                <a:spcBef>
                  <a:spcPct val="20000"/>
                </a:spcBef>
                <a:buFont typeface="Calibri" pitchFamily="34" charset="0"/>
                <a:buChar char="•"/>
                <a:defRPr sz="2400">
                  <a:solidFill>
                    <a:schemeClr val="tx1"/>
                  </a:solidFill>
                  <a:latin typeface="Open Sans" pitchFamily="34" charset="0"/>
                </a:defRPr>
              </a:lvl3pPr>
              <a:lvl4pPr marL="1600200" indent="-228600" eaLnBrk="0" hangingPunct="0">
                <a:spcBef>
                  <a:spcPct val="20000"/>
                </a:spcBef>
                <a:buFont typeface="Calibri" pitchFamily="34" charset="0"/>
                <a:buChar char="–"/>
                <a:defRPr sz="2000">
                  <a:solidFill>
                    <a:schemeClr val="tx1"/>
                  </a:solidFill>
                  <a:latin typeface="Open Sans" pitchFamily="34" charset="0"/>
                </a:defRPr>
              </a:lvl4pPr>
              <a:lvl5pPr marL="2057400" indent="-228600" eaLnBrk="0" hangingPunct="0">
                <a:spcBef>
                  <a:spcPct val="20000"/>
                </a:spcBef>
                <a:buFont typeface="Calibri" pitchFamily="34" charset="0"/>
                <a:buChar char="»"/>
                <a:defRPr sz="2000">
                  <a:solidFill>
                    <a:schemeClr val="tx1"/>
                  </a:solidFill>
                  <a:latin typeface="Open Sans" pitchFamily="34" charset="0"/>
                </a:defRPr>
              </a:lvl5pPr>
              <a:lvl6pPr marL="2514600" indent="-228600" eaLnBrk="0" fontAlgn="base" hangingPunct="0">
                <a:spcBef>
                  <a:spcPct val="20000"/>
                </a:spcBef>
                <a:spcAft>
                  <a:spcPct val="0"/>
                </a:spcAft>
                <a:buFont typeface="Calibri" pitchFamily="34" charset="0"/>
                <a:buChar char="»"/>
                <a:defRPr sz="2000">
                  <a:solidFill>
                    <a:schemeClr val="tx1"/>
                  </a:solidFill>
                  <a:latin typeface="Open Sans" pitchFamily="34" charset="0"/>
                </a:defRPr>
              </a:lvl6pPr>
              <a:lvl7pPr marL="2971800" indent="-228600" eaLnBrk="0" fontAlgn="base" hangingPunct="0">
                <a:spcBef>
                  <a:spcPct val="20000"/>
                </a:spcBef>
                <a:spcAft>
                  <a:spcPct val="0"/>
                </a:spcAft>
                <a:buFont typeface="Calibri" pitchFamily="34" charset="0"/>
                <a:buChar char="»"/>
                <a:defRPr sz="2000">
                  <a:solidFill>
                    <a:schemeClr val="tx1"/>
                  </a:solidFill>
                  <a:latin typeface="Open Sans" pitchFamily="34" charset="0"/>
                </a:defRPr>
              </a:lvl7pPr>
              <a:lvl8pPr marL="3429000" indent="-228600" eaLnBrk="0" fontAlgn="base" hangingPunct="0">
                <a:spcBef>
                  <a:spcPct val="20000"/>
                </a:spcBef>
                <a:spcAft>
                  <a:spcPct val="0"/>
                </a:spcAft>
                <a:buFont typeface="Calibri" pitchFamily="34" charset="0"/>
                <a:buChar char="»"/>
                <a:defRPr sz="2000">
                  <a:solidFill>
                    <a:schemeClr val="tx1"/>
                  </a:solidFill>
                  <a:latin typeface="Open Sans" pitchFamily="34" charset="0"/>
                </a:defRPr>
              </a:lvl8pPr>
              <a:lvl9pPr marL="3886200" indent="-228600" eaLnBrk="0" fontAlgn="base" hangingPunct="0">
                <a:spcBef>
                  <a:spcPct val="20000"/>
                </a:spcBef>
                <a:spcAft>
                  <a:spcPct val="0"/>
                </a:spcAft>
                <a:buFont typeface="Calibri" pitchFamily="34" charset="0"/>
                <a:buChar char="»"/>
                <a:defRPr sz="2000">
                  <a:solidFill>
                    <a:schemeClr val="tx1"/>
                  </a:solidFill>
                  <a:latin typeface="Open Sans" pitchFamily="34" charset="0"/>
                </a:defRPr>
              </a:lvl9pPr>
            </a:lstStyle>
            <a:p>
              <a:pPr algn="ctr" eaLnBrk="1" hangingPunct="1">
                <a:lnSpc>
                  <a:spcPts val="1963"/>
                </a:lnSpc>
                <a:spcBef>
                  <a:spcPct val="0"/>
                </a:spcBef>
                <a:buFontTx/>
                <a:buNone/>
              </a:pPr>
              <a:r>
                <a:rPr lang="en-US" altLang="pt-BR" sz="1400">
                  <a:solidFill>
                    <a:srgbClr val="2B2B2B"/>
                  </a:solidFill>
                  <a:latin typeface="Agrandir Bold"/>
                  <a:sym typeface="Agrandir Bold"/>
                </a:rPr>
                <a:t>1</a:t>
              </a:r>
            </a:p>
          </p:txBody>
        </p:sp>
      </p:grpSp>
      <p:grpSp>
        <p:nvGrpSpPr>
          <p:cNvPr id="2051" name="Group 13"/>
          <p:cNvGrpSpPr>
            <a:grpSpLocks/>
          </p:cNvGrpSpPr>
          <p:nvPr/>
        </p:nvGrpSpPr>
        <p:grpSpPr bwMode="auto">
          <a:xfrm>
            <a:off x="9829800" y="4076700"/>
            <a:ext cx="6907213" cy="868363"/>
            <a:chOff x="0" y="0"/>
            <a:chExt cx="9209527" cy="1157920"/>
          </a:xfrm>
        </p:grpSpPr>
        <p:sp>
          <p:nvSpPr>
            <p:cNvPr id="14" name="TextBox 14"/>
            <p:cNvSpPr txBox="1"/>
            <p:nvPr/>
          </p:nvSpPr>
          <p:spPr>
            <a:xfrm>
              <a:off x="1634051" y="148180"/>
              <a:ext cx="7575476" cy="711263"/>
            </a:xfrm>
            <a:prstGeom prst="rect">
              <a:avLst/>
            </a:prstGeom>
          </p:spPr>
          <p:txBody>
            <a:bodyPr lIns="0" tIns="0" rIns="0" bIns="0">
              <a:spAutoFit/>
            </a:bodyPr>
            <a:lstStyle/>
            <a:p>
              <a:pPr fontAlgn="auto">
                <a:lnSpc>
                  <a:spcPts val="4199"/>
                </a:lnSpc>
                <a:spcBef>
                  <a:spcPts val="0"/>
                </a:spcBef>
                <a:spcAft>
                  <a:spcPts val="0"/>
                </a:spcAft>
                <a:defRPr/>
              </a:pPr>
              <a:r>
                <a:rPr lang="en-US" sz="2999" dirty="0">
                  <a:solidFill>
                    <a:srgbClr val="2B2B2B"/>
                  </a:solidFill>
                  <a:latin typeface="Agrandir"/>
                  <a:ea typeface="Agrandir"/>
                  <a:cs typeface="Agrandir"/>
                  <a:sym typeface="Agrandir"/>
                </a:rPr>
                <a:t>Métodos</a:t>
              </a:r>
            </a:p>
          </p:txBody>
        </p:sp>
        <p:sp>
          <p:nvSpPr>
            <p:cNvPr id="2072" name="Freeform 15"/>
            <p:cNvSpPr>
              <a:spLocks/>
            </p:cNvSpPr>
            <p:nvPr/>
          </p:nvSpPr>
          <p:spPr bwMode="auto">
            <a:xfrm>
              <a:off x="0" y="0"/>
              <a:ext cx="1124235" cy="1157920"/>
            </a:xfrm>
            <a:custGeom>
              <a:avLst/>
              <a:gdLst>
                <a:gd name="T0" fmla="*/ 0 w 1124235"/>
                <a:gd name="T1" fmla="*/ 0 h 1157920"/>
                <a:gd name="T2" fmla="*/ 1124235 w 1124235"/>
                <a:gd name="T3" fmla="*/ 0 h 1157920"/>
                <a:gd name="T4" fmla="*/ 1124235 w 1124235"/>
                <a:gd name="T5" fmla="*/ 1157920 h 1157920"/>
                <a:gd name="T6" fmla="*/ 0 w 1124235"/>
                <a:gd name="T7" fmla="*/ 1157920 h 1157920"/>
                <a:gd name="T8" fmla="*/ 0 w 1124235"/>
                <a:gd name="T9" fmla="*/ 0 h 115792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124235" h="1157920">
                  <a:moveTo>
                    <a:pt x="0" y="0"/>
                  </a:moveTo>
                  <a:lnTo>
                    <a:pt x="1124235" y="0"/>
                  </a:lnTo>
                  <a:lnTo>
                    <a:pt x="1124235" y="1157920"/>
                  </a:lnTo>
                  <a:lnTo>
                    <a:pt x="0" y="1157920"/>
                  </a:lnTo>
                  <a:lnTo>
                    <a:pt x="0" y="0"/>
                  </a:lnTo>
                  <a:close/>
                </a:path>
              </a:pathLst>
            </a:custGeom>
            <a:blipFill dpi="0" rotWithShape="1">
              <a:blip r:embed="rId2"/>
              <a:srcRect/>
              <a:stretch>
                <a:fillRect/>
              </a:stretch>
            </a:bli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sp>
          <p:nvSpPr>
            <p:cNvPr id="2073" name="TextBox 16"/>
            <p:cNvSpPr txBox="1">
              <a:spLocks noChangeArrowheads="1"/>
            </p:cNvSpPr>
            <p:nvPr/>
          </p:nvSpPr>
          <p:spPr bwMode="auto">
            <a:xfrm>
              <a:off x="351363" y="370450"/>
              <a:ext cx="421213" cy="3323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spcBef>
                  <a:spcPct val="20000"/>
                </a:spcBef>
                <a:buFont typeface="Calibri" pitchFamily="34" charset="0"/>
                <a:buChar char="•"/>
                <a:defRPr sz="3200">
                  <a:solidFill>
                    <a:schemeClr val="tx1"/>
                  </a:solidFill>
                  <a:latin typeface="Open Sans" pitchFamily="34" charset="0"/>
                </a:defRPr>
              </a:lvl1pPr>
              <a:lvl2pPr marL="742950" indent="-285750" eaLnBrk="0" hangingPunct="0">
                <a:spcBef>
                  <a:spcPct val="20000"/>
                </a:spcBef>
                <a:buFont typeface="Calibri" pitchFamily="34" charset="0"/>
                <a:buChar char="–"/>
                <a:defRPr sz="2800">
                  <a:solidFill>
                    <a:schemeClr val="tx1"/>
                  </a:solidFill>
                  <a:latin typeface="Open Sans" pitchFamily="34" charset="0"/>
                </a:defRPr>
              </a:lvl2pPr>
              <a:lvl3pPr marL="1143000" indent="-228600" eaLnBrk="0" hangingPunct="0">
                <a:spcBef>
                  <a:spcPct val="20000"/>
                </a:spcBef>
                <a:buFont typeface="Calibri" pitchFamily="34" charset="0"/>
                <a:buChar char="•"/>
                <a:defRPr sz="2400">
                  <a:solidFill>
                    <a:schemeClr val="tx1"/>
                  </a:solidFill>
                  <a:latin typeface="Open Sans" pitchFamily="34" charset="0"/>
                </a:defRPr>
              </a:lvl3pPr>
              <a:lvl4pPr marL="1600200" indent="-228600" eaLnBrk="0" hangingPunct="0">
                <a:spcBef>
                  <a:spcPct val="20000"/>
                </a:spcBef>
                <a:buFont typeface="Calibri" pitchFamily="34" charset="0"/>
                <a:buChar char="–"/>
                <a:defRPr sz="2000">
                  <a:solidFill>
                    <a:schemeClr val="tx1"/>
                  </a:solidFill>
                  <a:latin typeface="Open Sans" pitchFamily="34" charset="0"/>
                </a:defRPr>
              </a:lvl4pPr>
              <a:lvl5pPr marL="2057400" indent="-228600" eaLnBrk="0" hangingPunct="0">
                <a:spcBef>
                  <a:spcPct val="20000"/>
                </a:spcBef>
                <a:buFont typeface="Calibri" pitchFamily="34" charset="0"/>
                <a:buChar char="»"/>
                <a:defRPr sz="2000">
                  <a:solidFill>
                    <a:schemeClr val="tx1"/>
                  </a:solidFill>
                  <a:latin typeface="Open Sans" pitchFamily="34" charset="0"/>
                </a:defRPr>
              </a:lvl5pPr>
              <a:lvl6pPr marL="2514600" indent="-228600" eaLnBrk="0" fontAlgn="base" hangingPunct="0">
                <a:spcBef>
                  <a:spcPct val="20000"/>
                </a:spcBef>
                <a:spcAft>
                  <a:spcPct val="0"/>
                </a:spcAft>
                <a:buFont typeface="Calibri" pitchFamily="34" charset="0"/>
                <a:buChar char="»"/>
                <a:defRPr sz="2000">
                  <a:solidFill>
                    <a:schemeClr val="tx1"/>
                  </a:solidFill>
                  <a:latin typeface="Open Sans" pitchFamily="34" charset="0"/>
                </a:defRPr>
              </a:lvl6pPr>
              <a:lvl7pPr marL="2971800" indent="-228600" eaLnBrk="0" fontAlgn="base" hangingPunct="0">
                <a:spcBef>
                  <a:spcPct val="20000"/>
                </a:spcBef>
                <a:spcAft>
                  <a:spcPct val="0"/>
                </a:spcAft>
                <a:buFont typeface="Calibri" pitchFamily="34" charset="0"/>
                <a:buChar char="»"/>
                <a:defRPr sz="2000">
                  <a:solidFill>
                    <a:schemeClr val="tx1"/>
                  </a:solidFill>
                  <a:latin typeface="Open Sans" pitchFamily="34" charset="0"/>
                </a:defRPr>
              </a:lvl7pPr>
              <a:lvl8pPr marL="3429000" indent="-228600" eaLnBrk="0" fontAlgn="base" hangingPunct="0">
                <a:spcBef>
                  <a:spcPct val="20000"/>
                </a:spcBef>
                <a:spcAft>
                  <a:spcPct val="0"/>
                </a:spcAft>
                <a:buFont typeface="Calibri" pitchFamily="34" charset="0"/>
                <a:buChar char="»"/>
                <a:defRPr sz="2000">
                  <a:solidFill>
                    <a:schemeClr val="tx1"/>
                  </a:solidFill>
                  <a:latin typeface="Open Sans" pitchFamily="34" charset="0"/>
                </a:defRPr>
              </a:lvl8pPr>
              <a:lvl9pPr marL="3886200" indent="-228600" eaLnBrk="0" fontAlgn="base" hangingPunct="0">
                <a:spcBef>
                  <a:spcPct val="20000"/>
                </a:spcBef>
                <a:spcAft>
                  <a:spcPct val="0"/>
                </a:spcAft>
                <a:buFont typeface="Calibri" pitchFamily="34" charset="0"/>
                <a:buChar char="»"/>
                <a:defRPr sz="2000">
                  <a:solidFill>
                    <a:schemeClr val="tx1"/>
                  </a:solidFill>
                  <a:latin typeface="Open Sans" pitchFamily="34" charset="0"/>
                </a:defRPr>
              </a:lvl9pPr>
            </a:lstStyle>
            <a:p>
              <a:pPr algn="ctr" eaLnBrk="1" hangingPunct="1">
                <a:lnSpc>
                  <a:spcPts val="1963"/>
                </a:lnSpc>
                <a:spcBef>
                  <a:spcPct val="0"/>
                </a:spcBef>
                <a:buFontTx/>
                <a:buNone/>
              </a:pPr>
              <a:r>
                <a:rPr lang="en-US" altLang="pt-BR" sz="1400">
                  <a:solidFill>
                    <a:srgbClr val="2B2B2B"/>
                  </a:solidFill>
                  <a:latin typeface="Agrandir Bold"/>
                  <a:sym typeface="Agrandir Bold"/>
                </a:rPr>
                <a:t>2</a:t>
              </a:r>
            </a:p>
          </p:txBody>
        </p:sp>
      </p:grpSp>
      <p:grpSp>
        <p:nvGrpSpPr>
          <p:cNvPr id="2052" name="Group 17"/>
          <p:cNvGrpSpPr>
            <a:grpSpLocks/>
          </p:cNvGrpSpPr>
          <p:nvPr/>
        </p:nvGrpSpPr>
        <p:grpSpPr bwMode="auto">
          <a:xfrm>
            <a:off x="9829800" y="5372100"/>
            <a:ext cx="6907213" cy="868363"/>
            <a:chOff x="0" y="0"/>
            <a:chExt cx="9209527" cy="1157920"/>
          </a:xfrm>
        </p:grpSpPr>
        <p:sp>
          <p:nvSpPr>
            <p:cNvPr id="18" name="TextBox 18"/>
            <p:cNvSpPr txBox="1"/>
            <p:nvPr/>
          </p:nvSpPr>
          <p:spPr>
            <a:xfrm>
              <a:off x="1634051" y="148180"/>
              <a:ext cx="7575476" cy="711263"/>
            </a:xfrm>
            <a:prstGeom prst="rect">
              <a:avLst/>
            </a:prstGeom>
          </p:spPr>
          <p:txBody>
            <a:bodyPr lIns="0" tIns="0" rIns="0" bIns="0">
              <a:spAutoFit/>
            </a:bodyPr>
            <a:lstStyle/>
            <a:p>
              <a:pPr fontAlgn="auto">
                <a:lnSpc>
                  <a:spcPts val="4199"/>
                </a:lnSpc>
                <a:spcBef>
                  <a:spcPts val="0"/>
                </a:spcBef>
                <a:spcAft>
                  <a:spcPts val="0"/>
                </a:spcAft>
                <a:defRPr/>
              </a:pPr>
              <a:r>
                <a:rPr lang="en-US" sz="2999" dirty="0">
                  <a:solidFill>
                    <a:srgbClr val="2B2B2B"/>
                  </a:solidFill>
                  <a:latin typeface="Agrandir"/>
                  <a:ea typeface="Agrandir"/>
                  <a:cs typeface="Agrandir"/>
                  <a:sym typeface="Agrandir"/>
                </a:rPr>
                <a:t>Resultados</a:t>
              </a:r>
            </a:p>
          </p:txBody>
        </p:sp>
        <p:sp>
          <p:nvSpPr>
            <p:cNvPr id="2069" name="Freeform 19"/>
            <p:cNvSpPr>
              <a:spLocks/>
            </p:cNvSpPr>
            <p:nvPr/>
          </p:nvSpPr>
          <p:spPr bwMode="auto">
            <a:xfrm>
              <a:off x="0" y="0"/>
              <a:ext cx="1124235" cy="1157920"/>
            </a:xfrm>
            <a:custGeom>
              <a:avLst/>
              <a:gdLst>
                <a:gd name="T0" fmla="*/ 0 w 1124235"/>
                <a:gd name="T1" fmla="*/ 0 h 1157920"/>
                <a:gd name="T2" fmla="*/ 1124235 w 1124235"/>
                <a:gd name="T3" fmla="*/ 0 h 1157920"/>
                <a:gd name="T4" fmla="*/ 1124235 w 1124235"/>
                <a:gd name="T5" fmla="*/ 1157920 h 1157920"/>
                <a:gd name="T6" fmla="*/ 0 w 1124235"/>
                <a:gd name="T7" fmla="*/ 1157920 h 1157920"/>
                <a:gd name="T8" fmla="*/ 0 w 1124235"/>
                <a:gd name="T9" fmla="*/ 0 h 115792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124235" h="1157920">
                  <a:moveTo>
                    <a:pt x="0" y="0"/>
                  </a:moveTo>
                  <a:lnTo>
                    <a:pt x="1124235" y="0"/>
                  </a:lnTo>
                  <a:lnTo>
                    <a:pt x="1124235" y="1157920"/>
                  </a:lnTo>
                  <a:lnTo>
                    <a:pt x="0" y="1157920"/>
                  </a:lnTo>
                  <a:lnTo>
                    <a:pt x="0" y="0"/>
                  </a:lnTo>
                  <a:close/>
                </a:path>
              </a:pathLst>
            </a:custGeom>
            <a:blipFill dpi="0" rotWithShape="1">
              <a:blip r:embed="rId2"/>
              <a:srcRect/>
              <a:stretch>
                <a:fillRect/>
              </a:stretch>
            </a:bli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sp>
          <p:nvSpPr>
            <p:cNvPr id="2070" name="TextBox 20"/>
            <p:cNvSpPr txBox="1">
              <a:spLocks noChangeArrowheads="1"/>
            </p:cNvSpPr>
            <p:nvPr/>
          </p:nvSpPr>
          <p:spPr bwMode="auto">
            <a:xfrm>
              <a:off x="351363" y="370450"/>
              <a:ext cx="421213" cy="3323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spcBef>
                  <a:spcPct val="20000"/>
                </a:spcBef>
                <a:buFont typeface="Calibri" pitchFamily="34" charset="0"/>
                <a:buChar char="•"/>
                <a:defRPr sz="3200">
                  <a:solidFill>
                    <a:schemeClr val="tx1"/>
                  </a:solidFill>
                  <a:latin typeface="Open Sans" pitchFamily="34" charset="0"/>
                </a:defRPr>
              </a:lvl1pPr>
              <a:lvl2pPr marL="742950" indent="-285750" eaLnBrk="0" hangingPunct="0">
                <a:spcBef>
                  <a:spcPct val="20000"/>
                </a:spcBef>
                <a:buFont typeface="Calibri" pitchFamily="34" charset="0"/>
                <a:buChar char="–"/>
                <a:defRPr sz="2800">
                  <a:solidFill>
                    <a:schemeClr val="tx1"/>
                  </a:solidFill>
                  <a:latin typeface="Open Sans" pitchFamily="34" charset="0"/>
                </a:defRPr>
              </a:lvl2pPr>
              <a:lvl3pPr marL="1143000" indent="-228600" eaLnBrk="0" hangingPunct="0">
                <a:spcBef>
                  <a:spcPct val="20000"/>
                </a:spcBef>
                <a:buFont typeface="Calibri" pitchFamily="34" charset="0"/>
                <a:buChar char="•"/>
                <a:defRPr sz="2400">
                  <a:solidFill>
                    <a:schemeClr val="tx1"/>
                  </a:solidFill>
                  <a:latin typeface="Open Sans" pitchFamily="34" charset="0"/>
                </a:defRPr>
              </a:lvl3pPr>
              <a:lvl4pPr marL="1600200" indent="-228600" eaLnBrk="0" hangingPunct="0">
                <a:spcBef>
                  <a:spcPct val="20000"/>
                </a:spcBef>
                <a:buFont typeface="Calibri" pitchFamily="34" charset="0"/>
                <a:buChar char="–"/>
                <a:defRPr sz="2000">
                  <a:solidFill>
                    <a:schemeClr val="tx1"/>
                  </a:solidFill>
                  <a:latin typeface="Open Sans" pitchFamily="34" charset="0"/>
                </a:defRPr>
              </a:lvl4pPr>
              <a:lvl5pPr marL="2057400" indent="-228600" eaLnBrk="0" hangingPunct="0">
                <a:spcBef>
                  <a:spcPct val="20000"/>
                </a:spcBef>
                <a:buFont typeface="Calibri" pitchFamily="34" charset="0"/>
                <a:buChar char="»"/>
                <a:defRPr sz="2000">
                  <a:solidFill>
                    <a:schemeClr val="tx1"/>
                  </a:solidFill>
                  <a:latin typeface="Open Sans" pitchFamily="34" charset="0"/>
                </a:defRPr>
              </a:lvl5pPr>
              <a:lvl6pPr marL="2514600" indent="-228600" eaLnBrk="0" fontAlgn="base" hangingPunct="0">
                <a:spcBef>
                  <a:spcPct val="20000"/>
                </a:spcBef>
                <a:spcAft>
                  <a:spcPct val="0"/>
                </a:spcAft>
                <a:buFont typeface="Calibri" pitchFamily="34" charset="0"/>
                <a:buChar char="»"/>
                <a:defRPr sz="2000">
                  <a:solidFill>
                    <a:schemeClr val="tx1"/>
                  </a:solidFill>
                  <a:latin typeface="Open Sans" pitchFamily="34" charset="0"/>
                </a:defRPr>
              </a:lvl6pPr>
              <a:lvl7pPr marL="2971800" indent="-228600" eaLnBrk="0" fontAlgn="base" hangingPunct="0">
                <a:spcBef>
                  <a:spcPct val="20000"/>
                </a:spcBef>
                <a:spcAft>
                  <a:spcPct val="0"/>
                </a:spcAft>
                <a:buFont typeface="Calibri" pitchFamily="34" charset="0"/>
                <a:buChar char="»"/>
                <a:defRPr sz="2000">
                  <a:solidFill>
                    <a:schemeClr val="tx1"/>
                  </a:solidFill>
                  <a:latin typeface="Open Sans" pitchFamily="34" charset="0"/>
                </a:defRPr>
              </a:lvl7pPr>
              <a:lvl8pPr marL="3429000" indent="-228600" eaLnBrk="0" fontAlgn="base" hangingPunct="0">
                <a:spcBef>
                  <a:spcPct val="20000"/>
                </a:spcBef>
                <a:spcAft>
                  <a:spcPct val="0"/>
                </a:spcAft>
                <a:buFont typeface="Calibri" pitchFamily="34" charset="0"/>
                <a:buChar char="»"/>
                <a:defRPr sz="2000">
                  <a:solidFill>
                    <a:schemeClr val="tx1"/>
                  </a:solidFill>
                  <a:latin typeface="Open Sans" pitchFamily="34" charset="0"/>
                </a:defRPr>
              </a:lvl8pPr>
              <a:lvl9pPr marL="3886200" indent="-228600" eaLnBrk="0" fontAlgn="base" hangingPunct="0">
                <a:spcBef>
                  <a:spcPct val="20000"/>
                </a:spcBef>
                <a:spcAft>
                  <a:spcPct val="0"/>
                </a:spcAft>
                <a:buFont typeface="Calibri" pitchFamily="34" charset="0"/>
                <a:buChar char="»"/>
                <a:defRPr sz="2000">
                  <a:solidFill>
                    <a:schemeClr val="tx1"/>
                  </a:solidFill>
                  <a:latin typeface="Open Sans" pitchFamily="34" charset="0"/>
                </a:defRPr>
              </a:lvl9pPr>
            </a:lstStyle>
            <a:p>
              <a:pPr algn="ctr" eaLnBrk="1" hangingPunct="1">
                <a:lnSpc>
                  <a:spcPts val="1963"/>
                </a:lnSpc>
                <a:spcBef>
                  <a:spcPct val="0"/>
                </a:spcBef>
                <a:buFontTx/>
                <a:buNone/>
              </a:pPr>
              <a:r>
                <a:rPr lang="en-US" altLang="pt-BR" sz="1400">
                  <a:solidFill>
                    <a:srgbClr val="2B2B2B"/>
                  </a:solidFill>
                  <a:latin typeface="Agrandir Bold"/>
                  <a:sym typeface="Agrandir Bold"/>
                </a:rPr>
                <a:t>3</a:t>
              </a:r>
            </a:p>
          </p:txBody>
        </p:sp>
      </p:grpSp>
      <p:grpSp>
        <p:nvGrpSpPr>
          <p:cNvPr id="2053" name="Group 21"/>
          <p:cNvGrpSpPr>
            <a:grpSpLocks/>
          </p:cNvGrpSpPr>
          <p:nvPr/>
        </p:nvGrpSpPr>
        <p:grpSpPr bwMode="auto">
          <a:xfrm>
            <a:off x="9809163" y="6642100"/>
            <a:ext cx="6907212" cy="868363"/>
            <a:chOff x="0" y="0"/>
            <a:chExt cx="9209527" cy="1157920"/>
          </a:xfrm>
        </p:grpSpPr>
        <p:sp>
          <p:nvSpPr>
            <p:cNvPr id="22" name="TextBox 22"/>
            <p:cNvSpPr txBox="1"/>
            <p:nvPr/>
          </p:nvSpPr>
          <p:spPr>
            <a:xfrm>
              <a:off x="1634051" y="148180"/>
              <a:ext cx="7575476" cy="711263"/>
            </a:xfrm>
            <a:prstGeom prst="rect">
              <a:avLst/>
            </a:prstGeom>
          </p:spPr>
          <p:txBody>
            <a:bodyPr lIns="0" tIns="0" rIns="0" bIns="0">
              <a:spAutoFit/>
            </a:bodyPr>
            <a:lstStyle/>
            <a:p>
              <a:pPr fontAlgn="auto">
                <a:lnSpc>
                  <a:spcPts val="4199"/>
                </a:lnSpc>
                <a:spcBef>
                  <a:spcPts val="0"/>
                </a:spcBef>
                <a:spcAft>
                  <a:spcPts val="0"/>
                </a:spcAft>
                <a:defRPr/>
              </a:pPr>
              <a:r>
                <a:rPr lang="en-US" sz="2999" dirty="0">
                  <a:solidFill>
                    <a:srgbClr val="2B2B2B"/>
                  </a:solidFill>
                  <a:latin typeface="Agrandir"/>
                  <a:ea typeface="Agrandir"/>
                  <a:cs typeface="Agrandir"/>
                  <a:sym typeface="Agrandir"/>
                </a:rPr>
                <a:t>Discussão</a:t>
              </a:r>
            </a:p>
          </p:txBody>
        </p:sp>
        <p:sp>
          <p:nvSpPr>
            <p:cNvPr id="2066" name="Freeform 23"/>
            <p:cNvSpPr>
              <a:spLocks/>
            </p:cNvSpPr>
            <p:nvPr/>
          </p:nvSpPr>
          <p:spPr bwMode="auto">
            <a:xfrm>
              <a:off x="0" y="0"/>
              <a:ext cx="1124235" cy="1157920"/>
            </a:xfrm>
            <a:custGeom>
              <a:avLst/>
              <a:gdLst>
                <a:gd name="T0" fmla="*/ 0 w 1124235"/>
                <a:gd name="T1" fmla="*/ 0 h 1157920"/>
                <a:gd name="T2" fmla="*/ 1124235 w 1124235"/>
                <a:gd name="T3" fmla="*/ 0 h 1157920"/>
                <a:gd name="T4" fmla="*/ 1124235 w 1124235"/>
                <a:gd name="T5" fmla="*/ 1157920 h 1157920"/>
                <a:gd name="T6" fmla="*/ 0 w 1124235"/>
                <a:gd name="T7" fmla="*/ 1157920 h 1157920"/>
                <a:gd name="T8" fmla="*/ 0 w 1124235"/>
                <a:gd name="T9" fmla="*/ 0 h 115792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124235" h="1157920">
                  <a:moveTo>
                    <a:pt x="0" y="0"/>
                  </a:moveTo>
                  <a:lnTo>
                    <a:pt x="1124235" y="0"/>
                  </a:lnTo>
                  <a:lnTo>
                    <a:pt x="1124235" y="1157920"/>
                  </a:lnTo>
                  <a:lnTo>
                    <a:pt x="0" y="1157920"/>
                  </a:lnTo>
                  <a:lnTo>
                    <a:pt x="0" y="0"/>
                  </a:lnTo>
                  <a:close/>
                </a:path>
              </a:pathLst>
            </a:custGeom>
            <a:blipFill dpi="0" rotWithShape="1">
              <a:blip r:embed="rId2"/>
              <a:srcRect/>
              <a:stretch>
                <a:fillRect/>
              </a:stretch>
            </a:bli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sp>
          <p:nvSpPr>
            <p:cNvPr id="2067" name="TextBox 24"/>
            <p:cNvSpPr txBox="1">
              <a:spLocks noChangeArrowheads="1"/>
            </p:cNvSpPr>
            <p:nvPr/>
          </p:nvSpPr>
          <p:spPr bwMode="auto">
            <a:xfrm>
              <a:off x="351305" y="370892"/>
              <a:ext cx="421625" cy="349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spcBef>
                  <a:spcPct val="20000"/>
                </a:spcBef>
                <a:buFont typeface="Calibri" pitchFamily="34" charset="0"/>
                <a:buChar char="•"/>
                <a:defRPr sz="3200">
                  <a:solidFill>
                    <a:schemeClr val="tx1"/>
                  </a:solidFill>
                  <a:latin typeface="Open Sans" pitchFamily="34" charset="0"/>
                </a:defRPr>
              </a:lvl1pPr>
              <a:lvl2pPr marL="742950" indent="-285750" eaLnBrk="0" hangingPunct="0">
                <a:spcBef>
                  <a:spcPct val="20000"/>
                </a:spcBef>
                <a:buFont typeface="Calibri" pitchFamily="34" charset="0"/>
                <a:buChar char="–"/>
                <a:defRPr sz="2800">
                  <a:solidFill>
                    <a:schemeClr val="tx1"/>
                  </a:solidFill>
                  <a:latin typeface="Open Sans" pitchFamily="34" charset="0"/>
                </a:defRPr>
              </a:lvl2pPr>
              <a:lvl3pPr marL="1143000" indent="-228600" eaLnBrk="0" hangingPunct="0">
                <a:spcBef>
                  <a:spcPct val="20000"/>
                </a:spcBef>
                <a:buFont typeface="Calibri" pitchFamily="34" charset="0"/>
                <a:buChar char="•"/>
                <a:defRPr sz="2400">
                  <a:solidFill>
                    <a:schemeClr val="tx1"/>
                  </a:solidFill>
                  <a:latin typeface="Open Sans" pitchFamily="34" charset="0"/>
                </a:defRPr>
              </a:lvl3pPr>
              <a:lvl4pPr marL="1600200" indent="-228600" eaLnBrk="0" hangingPunct="0">
                <a:spcBef>
                  <a:spcPct val="20000"/>
                </a:spcBef>
                <a:buFont typeface="Calibri" pitchFamily="34" charset="0"/>
                <a:buChar char="–"/>
                <a:defRPr sz="2000">
                  <a:solidFill>
                    <a:schemeClr val="tx1"/>
                  </a:solidFill>
                  <a:latin typeface="Open Sans" pitchFamily="34" charset="0"/>
                </a:defRPr>
              </a:lvl4pPr>
              <a:lvl5pPr marL="2057400" indent="-228600" eaLnBrk="0" hangingPunct="0">
                <a:spcBef>
                  <a:spcPct val="20000"/>
                </a:spcBef>
                <a:buFont typeface="Calibri" pitchFamily="34" charset="0"/>
                <a:buChar char="»"/>
                <a:defRPr sz="2000">
                  <a:solidFill>
                    <a:schemeClr val="tx1"/>
                  </a:solidFill>
                  <a:latin typeface="Open Sans" pitchFamily="34" charset="0"/>
                </a:defRPr>
              </a:lvl5pPr>
              <a:lvl6pPr marL="2514600" indent="-228600" eaLnBrk="0" fontAlgn="base" hangingPunct="0">
                <a:spcBef>
                  <a:spcPct val="20000"/>
                </a:spcBef>
                <a:spcAft>
                  <a:spcPct val="0"/>
                </a:spcAft>
                <a:buFont typeface="Calibri" pitchFamily="34" charset="0"/>
                <a:buChar char="»"/>
                <a:defRPr sz="2000">
                  <a:solidFill>
                    <a:schemeClr val="tx1"/>
                  </a:solidFill>
                  <a:latin typeface="Open Sans" pitchFamily="34" charset="0"/>
                </a:defRPr>
              </a:lvl6pPr>
              <a:lvl7pPr marL="2971800" indent="-228600" eaLnBrk="0" fontAlgn="base" hangingPunct="0">
                <a:spcBef>
                  <a:spcPct val="20000"/>
                </a:spcBef>
                <a:spcAft>
                  <a:spcPct val="0"/>
                </a:spcAft>
                <a:buFont typeface="Calibri" pitchFamily="34" charset="0"/>
                <a:buChar char="»"/>
                <a:defRPr sz="2000">
                  <a:solidFill>
                    <a:schemeClr val="tx1"/>
                  </a:solidFill>
                  <a:latin typeface="Open Sans" pitchFamily="34" charset="0"/>
                </a:defRPr>
              </a:lvl7pPr>
              <a:lvl8pPr marL="3429000" indent="-228600" eaLnBrk="0" fontAlgn="base" hangingPunct="0">
                <a:spcBef>
                  <a:spcPct val="20000"/>
                </a:spcBef>
                <a:spcAft>
                  <a:spcPct val="0"/>
                </a:spcAft>
                <a:buFont typeface="Calibri" pitchFamily="34" charset="0"/>
                <a:buChar char="»"/>
                <a:defRPr sz="2000">
                  <a:solidFill>
                    <a:schemeClr val="tx1"/>
                  </a:solidFill>
                  <a:latin typeface="Open Sans" pitchFamily="34" charset="0"/>
                </a:defRPr>
              </a:lvl8pPr>
              <a:lvl9pPr marL="3886200" indent="-228600" eaLnBrk="0" fontAlgn="base" hangingPunct="0">
                <a:spcBef>
                  <a:spcPct val="20000"/>
                </a:spcBef>
                <a:spcAft>
                  <a:spcPct val="0"/>
                </a:spcAft>
                <a:buFont typeface="Calibri" pitchFamily="34" charset="0"/>
                <a:buChar char="»"/>
                <a:defRPr sz="2000">
                  <a:solidFill>
                    <a:schemeClr val="tx1"/>
                  </a:solidFill>
                  <a:latin typeface="Open Sans" pitchFamily="34" charset="0"/>
                </a:defRPr>
              </a:lvl9pPr>
            </a:lstStyle>
            <a:p>
              <a:pPr algn="ctr" eaLnBrk="1" hangingPunct="1">
                <a:lnSpc>
                  <a:spcPts val="1963"/>
                </a:lnSpc>
                <a:spcBef>
                  <a:spcPct val="0"/>
                </a:spcBef>
                <a:buFontTx/>
                <a:buNone/>
              </a:pPr>
              <a:r>
                <a:rPr lang="en-US" altLang="pt-BR" sz="1400">
                  <a:solidFill>
                    <a:srgbClr val="2B2B2B"/>
                  </a:solidFill>
                  <a:latin typeface="Agrandir Bold"/>
                  <a:sym typeface="Agrandir Bold"/>
                </a:rPr>
                <a:t>4</a:t>
              </a:r>
            </a:p>
          </p:txBody>
        </p:sp>
      </p:grpSp>
      <p:grpSp>
        <p:nvGrpSpPr>
          <p:cNvPr id="2054" name="Group 25"/>
          <p:cNvGrpSpPr>
            <a:grpSpLocks/>
          </p:cNvGrpSpPr>
          <p:nvPr/>
        </p:nvGrpSpPr>
        <p:grpSpPr bwMode="auto">
          <a:xfrm>
            <a:off x="9809163" y="7781925"/>
            <a:ext cx="6907212" cy="869950"/>
            <a:chOff x="0" y="0"/>
            <a:chExt cx="9209527" cy="1157920"/>
          </a:xfrm>
        </p:grpSpPr>
        <p:sp>
          <p:nvSpPr>
            <p:cNvPr id="26" name="TextBox 26"/>
            <p:cNvSpPr txBox="1"/>
            <p:nvPr/>
          </p:nvSpPr>
          <p:spPr>
            <a:xfrm>
              <a:off x="1634051" y="147909"/>
              <a:ext cx="7575476" cy="709966"/>
            </a:xfrm>
            <a:prstGeom prst="rect">
              <a:avLst/>
            </a:prstGeom>
          </p:spPr>
          <p:txBody>
            <a:bodyPr lIns="0" tIns="0" rIns="0" bIns="0">
              <a:spAutoFit/>
            </a:bodyPr>
            <a:lstStyle/>
            <a:p>
              <a:pPr fontAlgn="auto">
                <a:lnSpc>
                  <a:spcPts val="4199"/>
                </a:lnSpc>
                <a:spcBef>
                  <a:spcPts val="0"/>
                </a:spcBef>
                <a:spcAft>
                  <a:spcPts val="0"/>
                </a:spcAft>
                <a:defRPr/>
              </a:pPr>
              <a:r>
                <a:rPr lang="en-US" sz="2999" dirty="0">
                  <a:solidFill>
                    <a:srgbClr val="2B2B2B"/>
                  </a:solidFill>
                  <a:latin typeface="Agrandir"/>
                  <a:ea typeface="Agrandir"/>
                  <a:cs typeface="Agrandir"/>
                  <a:sym typeface="Agrandir"/>
                </a:rPr>
                <a:t>Conclusão</a:t>
              </a:r>
            </a:p>
          </p:txBody>
        </p:sp>
        <p:sp>
          <p:nvSpPr>
            <p:cNvPr id="2063" name="Freeform 27"/>
            <p:cNvSpPr>
              <a:spLocks/>
            </p:cNvSpPr>
            <p:nvPr/>
          </p:nvSpPr>
          <p:spPr bwMode="auto">
            <a:xfrm>
              <a:off x="0" y="0"/>
              <a:ext cx="1124235" cy="1157920"/>
            </a:xfrm>
            <a:custGeom>
              <a:avLst/>
              <a:gdLst>
                <a:gd name="T0" fmla="*/ 0 w 1124235"/>
                <a:gd name="T1" fmla="*/ 0 h 1157920"/>
                <a:gd name="T2" fmla="*/ 1124235 w 1124235"/>
                <a:gd name="T3" fmla="*/ 0 h 1157920"/>
                <a:gd name="T4" fmla="*/ 1124235 w 1124235"/>
                <a:gd name="T5" fmla="*/ 1157920 h 1157920"/>
                <a:gd name="T6" fmla="*/ 0 w 1124235"/>
                <a:gd name="T7" fmla="*/ 1157920 h 1157920"/>
                <a:gd name="T8" fmla="*/ 0 w 1124235"/>
                <a:gd name="T9" fmla="*/ 0 h 115792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124235" h="1157920">
                  <a:moveTo>
                    <a:pt x="0" y="0"/>
                  </a:moveTo>
                  <a:lnTo>
                    <a:pt x="1124235" y="0"/>
                  </a:lnTo>
                  <a:lnTo>
                    <a:pt x="1124235" y="1157920"/>
                  </a:lnTo>
                  <a:lnTo>
                    <a:pt x="0" y="1157920"/>
                  </a:lnTo>
                  <a:lnTo>
                    <a:pt x="0" y="0"/>
                  </a:lnTo>
                  <a:close/>
                </a:path>
              </a:pathLst>
            </a:custGeom>
            <a:blipFill dpi="0" rotWithShape="1">
              <a:blip r:embed="rId2"/>
              <a:srcRect/>
              <a:stretch>
                <a:fillRect/>
              </a:stretch>
            </a:bli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sp>
          <p:nvSpPr>
            <p:cNvPr id="2064" name="TextBox 28"/>
            <p:cNvSpPr txBox="1">
              <a:spLocks noChangeArrowheads="1"/>
            </p:cNvSpPr>
            <p:nvPr/>
          </p:nvSpPr>
          <p:spPr bwMode="auto">
            <a:xfrm>
              <a:off x="351305" y="370892"/>
              <a:ext cx="421625" cy="349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spcBef>
                  <a:spcPct val="20000"/>
                </a:spcBef>
                <a:buFont typeface="Calibri" pitchFamily="34" charset="0"/>
                <a:buChar char="•"/>
                <a:defRPr sz="3200">
                  <a:solidFill>
                    <a:schemeClr val="tx1"/>
                  </a:solidFill>
                  <a:latin typeface="Open Sans" pitchFamily="34" charset="0"/>
                </a:defRPr>
              </a:lvl1pPr>
              <a:lvl2pPr marL="742950" indent="-285750" eaLnBrk="0" hangingPunct="0">
                <a:spcBef>
                  <a:spcPct val="20000"/>
                </a:spcBef>
                <a:buFont typeface="Calibri" pitchFamily="34" charset="0"/>
                <a:buChar char="–"/>
                <a:defRPr sz="2800">
                  <a:solidFill>
                    <a:schemeClr val="tx1"/>
                  </a:solidFill>
                  <a:latin typeface="Open Sans" pitchFamily="34" charset="0"/>
                </a:defRPr>
              </a:lvl2pPr>
              <a:lvl3pPr marL="1143000" indent="-228600" eaLnBrk="0" hangingPunct="0">
                <a:spcBef>
                  <a:spcPct val="20000"/>
                </a:spcBef>
                <a:buFont typeface="Calibri" pitchFamily="34" charset="0"/>
                <a:buChar char="•"/>
                <a:defRPr sz="2400">
                  <a:solidFill>
                    <a:schemeClr val="tx1"/>
                  </a:solidFill>
                  <a:latin typeface="Open Sans" pitchFamily="34" charset="0"/>
                </a:defRPr>
              </a:lvl3pPr>
              <a:lvl4pPr marL="1600200" indent="-228600" eaLnBrk="0" hangingPunct="0">
                <a:spcBef>
                  <a:spcPct val="20000"/>
                </a:spcBef>
                <a:buFont typeface="Calibri" pitchFamily="34" charset="0"/>
                <a:buChar char="–"/>
                <a:defRPr sz="2000">
                  <a:solidFill>
                    <a:schemeClr val="tx1"/>
                  </a:solidFill>
                  <a:latin typeface="Open Sans" pitchFamily="34" charset="0"/>
                </a:defRPr>
              </a:lvl4pPr>
              <a:lvl5pPr marL="2057400" indent="-228600" eaLnBrk="0" hangingPunct="0">
                <a:spcBef>
                  <a:spcPct val="20000"/>
                </a:spcBef>
                <a:buFont typeface="Calibri" pitchFamily="34" charset="0"/>
                <a:buChar char="»"/>
                <a:defRPr sz="2000">
                  <a:solidFill>
                    <a:schemeClr val="tx1"/>
                  </a:solidFill>
                  <a:latin typeface="Open Sans" pitchFamily="34" charset="0"/>
                </a:defRPr>
              </a:lvl5pPr>
              <a:lvl6pPr marL="2514600" indent="-228600" eaLnBrk="0" fontAlgn="base" hangingPunct="0">
                <a:spcBef>
                  <a:spcPct val="20000"/>
                </a:spcBef>
                <a:spcAft>
                  <a:spcPct val="0"/>
                </a:spcAft>
                <a:buFont typeface="Calibri" pitchFamily="34" charset="0"/>
                <a:buChar char="»"/>
                <a:defRPr sz="2000">
                  <a:solidFill>
                    <a:schemeClr val="tx1"/>
                  </a:solidFill>
                  <a:latin typeface="Open Sans" pitchFamily="34" charset="0"/>
                </a:defRPr>
              </a:lvl6pPr>
              <a:lvl7pPr marL="2971800" indent="-228600" eaLnBrk="0" fontAlgn="base" hangingPunct="0">
                <a:spcBef>
                  <a:spcPct val="20000"/>
                </a:spcBef>
                <a:spcAft>
                  <a:spcPct val="0"/>
                </a:spcAft>
                <a:buFont typeface="Calibri" pitchFamily="34" charset="0"/>
                <a:buChar char="»"/>
                <a:defRPr sz="2000">
                  <a:solidFill>
                    <a:schemeClr val="tx1"/>
                  </a:solidFill>
                  <a:latin typeface="Open Sans" pitchFamily="34" charset="0"/>
                </a:defRPr>
              </a:lvl7pPr>
              <a:lvl8pPr marL="3429000" indent="-228600" eaLnBrk="0" fontAlgn="base" hangingPunct="0">
                <a:spcBef>
                  <a:spcPct val="20000"/>
                </a:spcBef>
                <a:spcAft>
                  <a:spcPct val="0"/>
                </a:spcAft>
                <a:buFont typeface="Calibri" pitchFamily="34" charset="0"/>
                <a:buChar char="»"/>
                <a:defRPr sz="2000">
                  <a:solidFill>
                    <a:schemeClr val="tx1"/>
                  </a:solidFill>
                  <a:latin typeface="Open Sans" pitchFamily="34" charset="0"/>
                </a:defRPr>
              </a:lvl8pPr>
              <a:lvl9pPr marL="3886200" indent="-228600" eaLnBrk="0" fontAlgn="base" hangingPunct="0">
                <a:spcBef>
                  <a:spcPct val="20000"/>
                </a:spcBef>
                <a:spcAft>
                  <a:spcPct val="0"/>
                </a:spcAft>
                <a:buFont typeface="Calibri" pitchFamily="34" charset="0"/>
                <a:buChar char="»"/>
                <a:defRPr sz="2000">
                  <a:solidFill>
                    <a:schemeClr val="tx1"/>
                  </a:solidFill>
                  <a:latin typeface="Open Sans" pitchFamily="34" charset="0"/>
                </a:defRPr>
              </a:lvl9pPr>
            </a:lstStyle>
            <a:p>
              <a:pPr algn="ctr" eaLnBrk="1" hangingPunct="1">
                <a:lnSpc>
                  <a:spcPts val="1963"/>
                </a:lnSpc>
                <a:spcBef>
                  <a:spcPct val="0"/>
                </a:spcBef>
                <a:buFontTx/>
                <a:buNone/>
              </a:pPr>
              <a:r>
                <a:rPr lang="en-US" altLang="pt-BR" sz="1400">
                  <a:solidFill>
                    <a:srgbClr val="2B2B2B"/>
                  </a:solidFill>
                  <a:latin typeface="Agrandir Bold"/>
                  <a:sym typeface="Agrandir Bold"/>
                </a:rPr>
                <a:t>5</a:t>
              </a:r>
            </a:p>
          </p:txBody>
        </p:sp>
      </p:grpSp>
      <p:sp>
        <p:nvSpPr>
          <p:cNvPr id="2055" name="Rectangle 34"/>
          <p:cNvSpPr>
            <a:spLocks noChangeArrowheads="1"/>
          </p:cNvSpPr>
          <p:nvPr/>
        </p:nvSpPr>
        <p:spPr bwMode="auto">
          <a:xfrm>
            <a:off x="457200" y="4092575"/>
            <a:ext cx="9296400" cy="2135188"/>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algn="ctr" eaLnBrk="1" hangingPunct="1"/>
            <a:r>
              <a:rPr lang="en-US" altLang="pt-BR" sz="2800" u="sng">
                <a:hlinkClick r:id="rId4"/>
              </a:rPr>
              <a:t>  Creation of a </a:t>
            </a:r>
            <a:r>
              <a:rPr lang="en-US" altLang="pt-BR" sz="2800" b="1" u="sng">
                <a:hlinkClick r:id="rId4"/>
              </a:rPr>
              <a:t>rating</a:t>
            </a:r>
            <a:r>
              <a:rPr lang="en-US" altLang="pt-BR" sz="2800" u="sng">
                <a:hlinkClick r:id="rId4"/>
              </a:rPr>
              <a:t> scale to teach</a:t>
            </a:r>
            <a:r>
              <a:rPr lang="en-US" altLang="pt-BR" sz="2800" u="sng"/>
              <a:t> </a:t>
            </a:r>
            <a:r>
              <a:rPr lang="en-US" altLang="pt-BR" sz="2800" b="1" u="sng">
                <a:hlinkClick r:id="rId4"/>
              </a:rPr>
              <a:t>Less</a:t>
            </a:r>
            <a:r>
              <a:rPr lang="en-US" altLang="pt-BR" sz="2800" u="sng">
                <a:hlinkClick r:id="rId4"/>
              </a:rPr>
              <a:t> </a:t>
            </a:r>
            <a:r>
              <a:rPr lang="en-US" altLang="pt-BR" sz="2800" b="1" u="sng">
                <a:hlinkClick r:id="rId4"/>
              </a:rPr>
              <a:t>Invasive</a:t>
            </a:r>
            <a:r>
              <a:rPr lang="en-US" altLang="pt-BR" sz="2800" u="sng">
                <a:hlinkClick r:id="rId4"/>
              </a:rPr>
              <a:t> </a:t>
            </a:r>
            <a:r>
              <a:rPr lang="en-US" altLang="pt-BR" sz="2800" b="1" u="sng">
                <a:hlinkClick r:id="rId4"/>
              </a:rPr>
              <a:t>Surfactant</a:t>
            </a:r>
            <a:r>
              <a:rPr lang="en-US" altLang="pt-BR" sz="2800" u="sng">
                <a:hlinkClick r:id="rId4"/>
              </a:rPr>
              <a:t> Administration (LISA) in simulation.</a:t>
            </a:r>
            <a:endParaRPr lang="en-US" altLang="pt-BR" sz="2800" u="sng"/>
          </a:p>
          <a:p>
            <a:pPr algn="ctr" eaLnBrk="1" hangingPunct="1"/>
            <a:r>
              <a:rPr lang="en-US" altLang="pt-BR" sz="2800"/>
              <a:t>Rostoker H, Guillois B, Caradec A, Lecomte F, Oriot D, Chollat C.BMC Med Educ. 2024 Feb 14;24(1):146. doi: 10.1186/s12909-024-05118-6.PMID: 38355497</a:t>
            </a:r>
            <a:r>
              <a:rPr lang="en-US" altLang="pt-BR" sz="2800" b="1"/>
              <a:t>. </a:t>
            </a:r>
            <a:r>
              <a:rPr lang="en-US" altLang="pt-BR" sz="2800" b="1">
                <a:solidFill>
                  <a:srgbClr val="FF00FF"/>
                </a:solidFill>
              </a:rPr>
              <a:t>Artigo Gratis!</a:t>
            </a:r>
          </a:p>
        </p:txBody>
      </p:sp>
      <p:sp>
        <p:nvSpPr>
          <p:cNvPr id="2056" name="Rectangle 36"/>
          <p:cNvSpPr>
            <a:spLocks noChangeArrowheads="1"/>
          </p:cNvSpPr>
          <p:nvPr/>
        </p:nvSpPr>
        <p:spPr bwMode="auto">
          <a:xfrm>
            <a:off x="1500188" y="342900"/>
            <a:ext cx="14833600" cy="1920875"/>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algn="ctr" eaLnBrk="1" hangingPunct="1"/>
            <a:r>
              <a:rPr lang="en-US" altLang="pt-BR" sz="4000" b="1">
                <a:solidFill>
                  <a:srgbClr val="00CC00"/>
                </a:solidFill>
              </a:rPr>
              <a:t>Criação de uma Escala de Classificação para ensinar Administração de</a:t>
            </a:r>
          </a:p>
          <a:p>
            <a:pPr algn="ctr" eaLnBrk="1" hangingPunct="1"/>
            <a:r>
              <a:rPr lang="en-US" altLang="pt-BR" sz="4000" b="1">
                <a:solidFill>
                  <a:srgbClr val="00CC00"/>
                </a:solidFill>
              </a:rPr>
              <a:t> Surfactante Menos Invasiva (LISA) em Simulação</a:t>
            </a:r>
          </a:p>
          <a:p>
            <a:pPr algn="ctr"/>
            <a:endParaRPr lang="en-US" altLang="pt-BR" sz="4000">
              <a:solidFill>
                <a:srgbClr val="00CC00"/>
              </a:solidFill>
            </a:endParaRPr>
          </a:p>
        </p:txBody>
      </p:sp>
      <p:sp>
        <p:nvSpPr>
          <p:cNvPr id="2057" name="Text Box 38"/>
          <p:cNvSpPr txBox="1">
            <a:spLocks noChangeArrowheads="1"/>
          </p:cNvSpPr>
          <p:nvPr/>
        </p:nvSpPr>
        <p:spPr bwMode="auto">
          <a:xfrm>
            <a:off x="1379538" y="6896100"/>
            <a:ext cx="6757987" cy="1739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algn="ctr" eaLnBrk="1" hangingPunct="1"/>
            <a:r>
              <a:rPr lang="pt-BR" altLang="pt-BR" sz="3600"/>
              <a:t>Apresentação: </a:t>
            </a:r>
            <a:r>
              <a:rPr lang="en-US" altLang="pt-BR" sz="3600">
                <a:solidFill>
                  <a:srgbClr val="2B2B2B"/>
                </a:solidFill>
                <a:sym typeface="Agrandir"/>
              </a:rPr>
              <a:t>Luísa Fischer</a:t>
            </a:r>
          </a:p>
          <a:p>
            <a:pPr algn="ctr" eaLnBrk="1" hangingPunct="1"/>
            <a:r>
              <a:rPr lang="en-US" altLang="pt-BR" sz="3600">
                <a:solidFill>
                  <a:srgbClr val="2B2B2B"/>
                </a:solidFill>
                <a:sym typeface="Agrandir"/>
              </a:rPr>
              <a:t>(R4 Neonatologia do HMIB/SES/DF)</a:t>
            </a:r>
          </a:p>
          <a:p>
            <a:pPr algn="ctr" eaLnBrk="1" hangingPunct="1"/>
            <a:r>
              <a:rPr lang="en-US" altLang="pt-BR" sz="3600">
                <a:solidFill>
                  <a:srgbClr val="2B2B2B"/>
                </a:solidFill>
                <a:sym typeface="Agrandir"/>
              </a:rPr>
              <a:t>Coordenação:</a:t>
            </a:r>
            <a:r>
              <a:rPr lang="en-US" altLang="pt-BR" sz="3600">
                <a:sym typeface="Agrandir"/>
              </a:rPr>
              <a:t> Carlos A. Zaconeta</a:t>
            </a:r>
            <a:endParaRPr lang="pt-BR" altLang="pt-BR" sz="3600">
              <a:sym typeface="Agrandir"/>
            </a:endParaRPr>
          </a:p>
        </p:txBody>
      </p:sp>
      <p:pic>
        <p:nvPicPr>
          <p:cNvPr id="2058" name="Picture 39"/>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229600" y="6667500"/>
            <a:ext cx="1419225" cy="1981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9" name="Picture 40"/>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114800" y="8724900"/>
            <a:ext cx="1658938" cy="1317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060" name="Text Box 41"/>
          <p:cNvSpPr txBox="1">
            <a:spLocks noChangeArrowheads="1"/>
          </p:cNvSpPr>
          <p:nvPr/>
        </p:nvSpPr>
        <p:spPr bwMode="auto">
          <a:xfrm>
            <a:off x="8289925" y="9232900"/>
            <a:ext cx="3873500"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pt-BR" altLang="pt-BR" sz="2400"/>
              <a:t>Brasília, 10 de agosto de 2024</a:t>
            </a:r>
          </a:p>
          <a:p>
            <a:pPr eaLnBrk="1" hangingPunct="1"/>
            <a:r>
              <a:rPr lang="pt-BR" altLang="pt-BR" sz="2400">
                <a:hlinkClick r:id="rId7"/>
              </a:rPr>
              <a:t>www.paulomargotto.com.br</a:t>
            </a:r>
            <a:r>
              <a:rPr lang="pt-BR" altLang="pt-BR" sz="2400"/>
              <a:t> </a:t>
            </a:r>
          </a:p>
        </p:txBody>
      </p:sp>
      <p:pic>
        <p:nvPicPr>
          <p:cNvPr id="2061" name="Picture 42"/>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3868400" y="4762500"/>
            <a:ext cx="3167063" cy="17732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FFCF7"/>
        </a:solidFill>
        <a:effectLst/>
      </p:bgPr>
    </p:bg>
    <p:spTree>
      <p:nvGrpSpPr>
        <p:cNvPr id="1" name=""/>
        <p:cNvGrpSpPr/>
        <p:nvPr/>
      </p:nvGrpSpPr>
      <p:grpSpPr>
        <a:xfrm>
          <a:off x="0" y="0"/>
          <a:ext cx="0" cy="0"/>
          <a:chOff x="0" y="0"/>
          <a:chExt cx="0" cy="0"/>
        </a:xfrm>
      </p:grpSpPr>
      <p:pic>
        <p:nvPicPr>
          <p:cNvPr id="3074"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rot="3203220">
            <a:off x="10054431" y="-265906"/>
            <a:ext cx="11815763" cy="12461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5"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rot="-5741405">
            <a:off x="8316119" y="8505031"/>
            <a:ext cx="4865688" cy="6169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Freeform 4"/>
          <p:cNvSpPr/>
          <p:nvPr/>
        </p:nvSpPr>
        <p:spPr>
          <a:xfrm flipH="1">
            <a:off x="10114920" y="1424707"/>
            <a:ext cx="6609138" cy="7437586"/>
          </a:xfrm>
          <a:custGeom>
            <a:avLst/>
            <a:gdLst/>
            <a:ahLst/>
            <a:cxnLst/>
            <a:rect l="l" t="t" r="r" b="b"/>
            <a:pathLst>
              <a:path w="6609138" h="7437586">
                <a:moveTo>
                  <a:pt x="6609138" y="0"/>
                </a:moveTo>
                <a:lnTo>
                  <a:pt x="0" y="0"/>
                </a:lnTo>
                <a:lnTo>
                  <a:pt x="0" y="7437586"/>
                </a:lnTo>
                <a:lnTo>
                  <a:pt x="6609138" y="7437586"/>
                </a:lnTo>
                <a:lnTo>
                  <a:pt x="6609138" y="0"/>
                </a:lnTo>
                <a:close/>
              </a:path>
            </a:pathLst>
          </a:custGeom>
          <a:blipFill>
            <a:blip r:embed="rId4"/>
            <a:stretch>
              <a:fillRect t="-31282" b="-2009"/>
            </a:stretch>
          </a:blipFill>
        </p:spPr>
      </p:sp>
      <p:grpSp>
        <p:nvGrpSpPr>
          <p:cNvPr id="5" name="Freeform 5"/>
          <p:cNvGrpSpPr>
            <a:grpSpLocks/>
          </p:cNvGrpSpPr>
          <p:nvPr/>
        </p:nvGrpSpPr>
        <p:grpSpPr bwMode="auto">
          <a:xfrm>
            <a:off x="10113963" y="1427163"/>
            <a:ext cx="6716712" cy="7442200"/>
            <a:chOff x="6371" y="899"/>
            <a:chExt cx="4231" cy="4688"/>
          </a:xfrm>
        </p:grpSpPr>
        <p:pic>
          <p:nvPicPr>
            <p:cNvPr id="3079" name="Freeform 5"/>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371" y="899"/>
              <a:ext cx="4231" cy="4688"/>
            </a:xfrm>
            <a:prstGeom prst="rect">
              <a:avLst/>
            </a:prstGeom>
            <a:noFill/>
            <a:extLst>
              <a:ext uri="{909E8E84-426E-40DD-AFC4-6F175D3DCCD1}">
                <a14:hiddenFill xmlns:a14="http://schemas.microsoft.com/office/drawing/2010/main">
                  <a:solidFill>
                    <a:srgbClr val="FFFFFF"/>
                  </a:solidFill>
                </a14:hiddenFill>
              </a:ext>
            </a:extLst>
          </p:spPr>
        </p:pic>
        <p:sp>
          <p:nvSpPr>
            <p:cNvPr id="3080" name="Text Box 8"/>
            <p:cNvSpPr txBox="1">
              <a:spLocks noChangeArrowheads="1"/>
            </p:cNvSpPr>
            <p:nvPr/>
          </p:nvSpPr>
          <p:spPr bwMode="auto">
            <a:xfrm>
              <a:off x="6372" y="897"/>
              <a:ext cx="4228" cy="46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pt-BR"/>
            </a:p>
          </p:txBody>
        </p:sp>
      </p:grpSp>
      <p:grpSp>
        <p:nvGrpSpPr>
          <p:cNvPr id="3082" name="Group 6"/>
          <p:cNvGrpSpPr>
            <a:grpSpLocks/>
          </p:cNvGrpSpPr>
          <p:nvPr/>
        </p:nvGrpSpPr>
        <p:grpSpPr bwMode="auto">
          <a:xfrm>
            <a:off x="1028700" y="858838"/>
            <a:ext cx="7729538" cy="8702675"/>
            <a:chOff x="0" y="-190464"/>
            <a:chExt cx="10306486" cy="11601433"/>
          </a:xfrm>
        </p:grpSpPr>
        <p:sp>
          <p:nvSpPr>
            <p:cNvPr id="7" name="TextBox 7"/>
            <p:cNvSpPr txBox="1"/>
            <p:nvPr/>
          </p:nvSpPr>
          <p:spPr>
            <a:xfrm>
              <a:off x="0" y="-190464"/>
              <a:ext cx="10306486" cy="1422138"/>
            </a:xfrm>
            <a:prstGeom prst="rect">
              <a:avLst/>
            </a:prstGeom>
          </p:spPr>
          <p:txBody>
            <a:bodyPr lIns="0" tIns="0" rIns="0" bIns="0">
              <a:spAutoFit/>
            </a:bodyPr>
            <a:lstStyle/>
            <a:p>
              <a:pPr fontAlgn="auto">
                <a:lnSpc>
                  <a:spcPts val="8399"/>
                </a:lnSpc>
                <a:spcAft>
                  <a:spcPts val="0"/>
                </a:spcAft>
                <a:defRPr/>
              </a:pPr>
              <a:r>
                <a:rPr lang="en-US" sz="6999" dirty="0">
                  <a:solidFill>
                    <a:srgbClr val="2B2B2B"/>
                  </a:solidFill>
                  <a:latin typeface="Agrandir"/>
                  <a:ea typeface="Agrandir"/>
                  <a:cs typeface="Agrandir"/>
                  <a:sym typeface="Agrandir"/>
                </a:rPr>
                <a:t>Revisão</a:t>
              </a:r>
            </a:p>
          </p:txBody>
        </p:sp>
        <p:sp>
          <p:nvSpPr>
            <p:cNvPr id="3084" name="TextBox 8"/>
            <p:cNvSpPr txBox="1">
              <a:spLocks noChangeArrowheads="1"/>
            </p:cNvSpPr>
            <p:nvPr/>
          </p:nvSpPr>
          <p:spPr bwMode="auto">
            <a:xfrm>
              <a:off x="0" y="1557581"/>
              <a:ext cx="10306486" cy="9853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spcBef>
                  <a:spcPct val="20000"/>
                </a:spcBef>
                <a:buFont typeface="Calibri" pitchFamily="34" charset="0"/>
                <a:buChar char="•"/>
                <a:defRPr sz="3200">
                  <a:solidFill>
                    <a:schemeClr val="tx1"/>
                  </a:solidFill>
                  <a:latin typeface="Open Sans" pitchFamily="34" charset="0"/>
                </a:defRPr>
              </a:lvl1pPr>
              <a:lvl2pPr marL="742950" indent="-285750" eaLnBrk="0" hangingPunct="0">
                <a:spcBef>
                  <a:spcPct val="20000"/>
                </a:spcBef>
                <a:buFont typeface="Calibri" pitchFamily="34" charset="0"/>
                <a:buChar char="–"/>
                <a:defRPr sz="2800">
                  <a:solidFill>
                    <a:schemeClr val="tx1"/>
                  </a:solidFill>
                  <a:latin typeface="Open Sans" pitchFamily="34" charset="0"/>
                </a:defRPr>
              </a:lvl2pPr>
              <a:lvl3pPr marL="1143000" indent="-228600" eaLnBrk="0" hangingPunct="0">
                <a:spcBef>
                  <a:spcPct val="20000"/>
                </a:spcBef>
                <a:buFont typeface="Calibri" pitchFamily="34" charset="0"/>
                <a:buChar char="•"/>
                <a:defRPr sz="2400">
                  <a:solidFill>
                    <a:schemeClr val="tx1"/>
                  </a:solidFill>
                  <a:latin typeface="Open Sans" pitchFamily="34" charset="0"/>
                </a:defRPr>
              </a:lvl3pPr>
              <a:lvl4pPr marL="1600200" indent="-228600" eaLnBrk="0" hangingPunct="0">
                <a:spcBef>
                  <a:spcPct val="20000"/>
                </a:spcBef>
                <a:buFont typeface="Calibri" pitchFamily="34" charset="0"/>
                <a:buChar char="–"/>
                <a:defRPr sz="2000">
                  <a:solidFill>
                    <a:schemeClr val="tx1"/>
                  </a:solidFill>
                  <a:latin typeface="Open Sans" pitchFamily="34" charset="0"/>
                </a:defRPr>
              </a:lvl4pPr>
              <a:lvl5pPr marL="2057400" indent="-228600" eaLnBrk="0" hangingPunct="0">
                <a:spcBef>
                  <a:spcPct val="20000"/>
                </a:spcBef>
                <a:buFont typeface="Calibri" pitchFamily="34" charset="0"/>
                <a:buChar char="»"/>
                <a:defRPr sz="2000">
                  <a:solidFill>
                    <a:schemeClr val="tx1"/>
                  </a:solidFill>
                  <a:latin typeface="Open Sans" pitchFamily="34" charset="0"/>
                </a:defRPr>
              </a:lvl5pPr>
              <a:lvl6pPr marL="2514600" indent="-228600" eaLnBrk="0" fontAlgn="base" hangingPunct="0">
                <a:spcBef>
                  <a:spcPct val="20000"/>
                </a:spcBef>
                <a:spcAft>
                  <a:spcPct val="0"/>
                </a:spcAft>
                <a:buFont typeface="Calibri" pitchFamily="34" charset="0"/>
                <a:buChar char="»"/>
                <a:defRPr sz="2000">
                  <a:solidFill>
                    <a:schemeClr val="tx1"/>
                  </a:solidFill>
                  <a:latin typeface="Open Sans" pitchFamily="34" charset="0"/>
                </a:defRPr>
              </a:lvl6pPr>
              <a:lvl7pPr marL="2971800" indent="-228600" eaLnBrk="0" fontAlgn="base" hangingPunct="0">
                <a:spcBef>
                  <a:spcPct val="20000"/>
                </a:spcBef>
                <a:spcAft>
                  <a:spcPct val="0"/>
                </a:spcAft>
                <a:buFont typeface="Calibri" pitchFamily="34" charset="0"/>
                <a:buChar char="»"/>
                <a:defRPr sz="2000">
                  <a:solidFill>
                    <a:schemeClr val="tx1"/>
                  </a:solidFill>
                  <a:latin typeface="Open Sans" pitchFamily="34" charset="0"/>
                </a:defRPr>
              </a:lvl7pPr>
              <a:lvl8pPr marL="3429000" indent="-228600" eaLnBrk="0" fontAlgn="base" hangingPunct="0">
                <a:spcBef>
                  <a:spcPct val="20000"/>
                </a:spcBef>
                <a:spcAft>
                  <a:spcPct val="0"/>
                </a:spcAft>
                <a:buFont typeface="Calibri" pitchFamily="34" charset="0"/>
                <a:buChar char="»"/>
                <a:defRPr sz="2000">
                  <a:solidFill>
                    <a:schemeClr val="tx1"/>
                  </a:solidFill>
                  <a:latin typeface="Open Sans" pitchFamily="34" charset="0"/>
                </a:defRPr>
              </a:lvl8pPr>
              <a:lvl9pPr marL="3886200" indent="-228600" eaLnBrk="0" fontAlgn="base" hangingPunct="0">
                <a:spcBef>
                  <a:spcPct val="20000"/>
                </a:spcBef>
                <a:spcAft>
                  <a:spcPct val="0"/>
                </a:spcAft>
                <a:buFont typeface="Calibri" pitchFamily="34" charset="0"/>
                <a:buChar char="»"/>
                <a:defRPr sz="2000">
                  <a:solidFill>
                    <a:schemeClr val="tx1"/>
                  </a:solidFill>
                  <a:latin typeface="Open Sans" pitchFamily="34" charset="0"/>
                </a:defRPr>
              </a:lvl9pPr>
            </a:lstStyle>
            <a:p>
              <a:pPr algn="just" eaLnBrk="1" hangingPunct="1">
                <a:lnSpc>
                  <a:spcPts val="3638"/>
                </a:lnSpc>
                <a:spcBef>
                  <a:spcPct val="0"/>
                </a:spcBef>
                <a:buFontTx/>
                <a:buNone/>
              </a:pPr>
              <a:r>
                <a:rPr lang="en-US" altLang="pt-BR" sz="2600">
                  <a:solidFill>
                    <a:srgbClr val="2B2B2B"/>
                  </a:solidFill>
                  <a:latin typeface="Agrandir"/>
                  <a:sym typeface="Agrandir"/>
                </a:rPr>
                <a:t>A síndrome do desconforto respiratório (SDR) acomete principalmente prematuros e dentre estes a maioria dos RN nascidos com 28 semanas de gestação ou menos. </a:t>
              </a:r>
            </a:p>
            <a:p>
              <a:pPr algn="just" eaLnBrk="1" hangingPunct="1">
                <a:lnSpc>
                  <a:spcPts val="3638"/>
                </a:lnSpc>
                <a:spcBef>
                  <a:spcPct val="0"/>
                </a:spcBef>
                <a:buFontTx/>
                <a:buNone/>
              </a:pPr>
              <a:endParaRPr lang="en-US" altLang="pt-BR" sz="2600">
                <a:solidFill>
                  <a:srgbClr val="2B2B2B"/>
                </a:solidFill>
                <a:latin typeface="Agrandir"/>
                <a:sym typeface="Agrandir"/>
              </a:endParaRPr>
            </a:p>
            <a:p>
              <a:pPr algn="just" eaLnBrk="1" hangingPunct="1">
                <a:lnSpc>
                  <a:spcPts val="3638"/>
                </a:lnSpc>
                <a:spcBef>
                  <a:spcPct val="0"/>
                </a:spcBef>
                <a:buFontTx/>
                <a:buNone/>
              </a:pPr>
              <a:r>
                <a:rPr lang="en-US" altLang="pt-BR" sz="2600">
                  <a:solidFill>
                    <a:srgbClr val="2B2B2B"/>
                  </a:solidFill>
                  <a:latin typeface="Agrandir"/>
                  <a:sym typeface="Agrandir"/>
                </a:rPr>
                <a:t>A abordagem do suporte respiratório nestes bebês é preferencialmente com métodos não invasivos, pois resultam em melhores resultados clínicos e menores custos de hospitalização. </a:t>
              </a:r>
            </a:p>
            <a:p>
              <a:pPr algn="just" eaLnBrk="1" hangingPunct="1">
                <a:lnSpc>
                  <a:spcPts val="3638"/>
                </a:lnSpc>
                <a:spcBef>
                  <a:spcPct val="0"/>
                </a:spcBef>
                <a:buFontTx/>
                <a:buNone/>
              </a:pPr>
              <a:endParaRPr lang="en-US" altLang="pt-BR" sz="2600">
                <a:solidFill>
                  <a:srgbClr val="2B2B2B"/>
                </a:solidFill>
                <a:latin typeface="Agrandir"/>
                <a:sym typeface="Agrandir"/>
              </a:endParaRPr>
            </a:p>
            <a:p>
              <a:pPr algn="just" eaLnBrk="1" hangingPunct="1">
                <a:lnSpc>
                  <a:spcPts val="3638"/>
                </a:lnSpc>
                <a:spcBef>
                  <a:spcPct val="0"/>
                </a:spcBef>
                <a:buFontTx/>
                <a:buNone/>
              </a:pPr>
              <a:r>
                <a:rPr lang="en-US" altLang="pt-BR" sz="2600">
                  <a:solidFill>
                    <a:srgbClr val="2B2B2B"/>
                  </a:solidFill>
                  <a:latin typeface="Agrandir"/>
                  <a:sym typeface="Agrandir"/>
                </a:rPr>
                <a:t>De acordo com essa tendência, as técnicas de Administração de Surfactante Menos Invasivo (LISA) tornaram-se cada vez mais comuns. </a:t>
              </a:r>
            </a:p>
            <a:p>
              <a:pPr eaLnBrk="1" hangingPunct="1">
                <a:lnSpc>
                  <a:spcPts val="3638"/>
                </a:lnSpc>
                <a:spcBef>
                  <a:spcPct val="0"/>
                </a:spcBef>
                <a:buFontTx/>
                <a:buNone/>
              </a:pPr>
              <a:endParaRPr lang="en-US" altLang="pt-BR" sz="2600">
                <a:solidFill>
                  <a:srgbClr val="2B2B2B"/>
                </a:solidFill>
                <a:latin typeface="Agrandir"/>
                <a:sym typeface="Agrandir"/>
              </a:endParaRPr>
            </a:p>
            <a:p>
              <a:pPr eaLnBrk="1" hangingPunct="1">
                <a:lnSpc>
                  <a:spcPts val="3638"/>
                </a:lnSpc>
                <a:spcBef>
                  <a:spcPct val="0"/>
                </a:spcBef>
                <a:buFontTx/>
                <a:buNone/>
              </a:pPr>
              <a:endParaRPr lang="en-US" altLang="pt-BR" sz="2600">
                <a:solidFill>
                  <a:srgbClr val="2B2B2B"/>
                </a:solidFill>
                <a:latin typeface="Agrandir"/>
                <a:sym typeface="Agrandir"/>
              </a:endParaRPr>
            </a:p>
            <a:p>
              <a:pPr eaLnBrk="1" hangingPunct="1">
                <a:lnSpc>
                  <a:spcPts val="3638"/>
                </a:lnSpc>
                <a:spcBef>
                  <a:spcPct val="0"/>
                </a:spcBef>
                <a:buFontTx/>
                <a:buNone/>
              </a:pPr>
              <a:endParaRPr lang="en-US" altLang="pt-BR" sz="2600">
                <a:solidFill>
                  <a:srgbClr val="2B2B2B"/>
                </a:solidFill>
                <a:latin typeface="Agrandir"/>
                <a:sym typeface="Agrandir"/>
              </a:endParaRPr>
            </a:p>
          </p:txBody>
        </p:sp>
      </p:gr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FFCF7"/>
        </a:solidFill>
        <a:effectLst/>
      </p:bgPr>
    </p:bg>
    <p:spTree>
      <p:nvGrpSpPr>
        <p:cNvPr id="1" name=""/>
        <p:cNvGrpSpPr/>
        <p:nvPr/>
      </p:nvGrpSpPr>
      <p:grpSpPr>
        <a:xfrm>
          <a:off x="0" y="0"/>
          <a:ext cx="0" cy="0"/>
          <a:chOff x="0" y="0"/>
          <a:chExt cx="0" cy="0"/>
        </a:xfrm>
      </p:grpSpPr>
      <p:pic>
        <p:nvPicPr>
          <p:cNvPr id="4098"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rot="3203220">
            <a:off x="10054431" y="-265906"/>
            <a:ext cx="11815763" cy="12461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99"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rot="-5741405">
            <a:off x="8316119" y="8505031"/>
            <a:ext cx="4865688" cy="6169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Freeform 4"/>
          <p:cNvSpPr/>
          <p:nvPr/>
        </p:nvSpPr>
        <p:spPr>
          <a:xfrm flipH="1">
            <a:off x="10114920" y="1424707"/>
            <a:ext cx="6609138" cy="7437586"/>
          </a:xfrm>
          <a:custGeom>
            <a:avLst/>
            <a:gdLst/>
            <a:ahLst/>
            <a:cxnLst/>
            <a:rect l="l" t="t" r="r" b="b"/>
            <a:pathLst>
              <a:path w="6609138" h="7437586">
                <a:moveTo>
                  <a:pt x="6609138" y="0"/>
                </a:moveTo>
                <a:lnTo>
                  <a:pt x="0" y="0"/>
                </a:lnTo>
                <a:lnTo>
                  <a:pt x="0" y="7437586"/>
                </a:lnTo>
                <a:lnTo>
                  <a:pt x="6609138" y="7437586"/>
                </a:lnTo>
                <a:lnTo>
                  <a:pt x="6609138" y="0"/>
                </a:lnTo>
                <a:close/>
              </a:path>
            </a:pathLst>
          </a:custGeom>
          <a:blipFill>
            <a:blip r:embed="rId4"/>
            <a:stretch>
              <a:fillRect t="-31282" b="-2009"/>
            </a:stretch>
          </a:blipFill>
        </p:spPr>
      </p:sp>
      <p:sp>
        <p:nvSpPr>
          <p:cNvPr id="5" name="Freeform 5"/>
          <p:cNvSpPr/>
          <p:nvPr/>
        </p:nvSpPr>
        <p:spPr>
          <a:xfrm>
            <a:off x="10114920" y="1424707"/>
            <a:ext cx="6581682" cy="7437586"/>
          </a:xfrm>
          <a:custGeom>
            <a:avLst/>
            <a:gdLst/>
            <a:ahLst/>
            <a:cxnLst/>
            <a:rect l="l" t="t" r="r" b="b"/>
            <a:pathLst>
              <a:path w="6581682" h="7437586">
                <a:moveTo>
                  <a:pt x="0" y="0"/>
                </a:moveTo>
                <a:lnTo>
                  <a:pt x="6581682" y="0"/>
                </a:lnTo>
                <a:lnTo>
                  <a:pt x="6581682" y="7437586"/>
                </a:lnTo>
                <a:lnTo>
                  <a:pt x="0" y="7437586"/>
                </a:lnTo>
                <a:lnTo>
                  <a:pt x="0" y="0"/>
                </a:lnTo>
                <a:close/>
              </a:path>
            </a:pathLst>
          </a:custGeom>
          <a:blipFill>
            <a:blip r:embed="rId5"/>
            <a:stretch>
              <a:fillRect l="-25336" r="-25336"/>
            </a:stretch>
          </a:blipFill>
        </p:spPr>
      </p:sp>
      <p:sp>
        <p:nvSpPr>
          <p:cNvPr id="4106" name="Freeform 6"/>
          <p:cNvSpPr>
            <a:spLocks/>
          </p:cNvSpPr>
          <p:nvPr/>
        </p:nvSpPr>
        <p:spPr bwMode="auto">
          <a:xfrm rot="77643">
            <a:off x="16710025" y="576263"/>
            <a:ext cx="954088" cy="1257300"/>
          </a:xfrm>
          <a:custGeom>
            <a:avLst/>
            <a:gdLst>
              <a:gd name="T0" fmla="*/ 0 w 952846"/>
              <a:gd name="T1" fmla="*/ 0 h 1257883"/>
              <a:gd name="T2" fmla="*/ 954088 w 952846"/>
              <a:gd name="T3" fmla="*/ 0 h 1257883"/>
              <a:gd name="T4" fmla="*/ 954088 w 952846"/>
              <a:gd name="T5" fmla="*/ 1257300 h 1257883"/>
              <a:gd name="T6" fmla="*/ 0 w 952846"/>
              <a:gd name="T7" fmla="*/ 1257300 h 1257883"/>
              <a:gd name="T8" fmla="*/ 0 w 952846"/>
              <a:gd name="T9" fmla="*/ 0 h 125788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952846" h="1257883">
                <a:moveTo>
                  <a:pt x="0" y="0"/>
                </a:moveTo>
                <a:lnTo>
                  <a:pt x="952846" y="0"/>
                </a:lnTo>
                <a:lnTo>
                  <a:pt x="952846" y="1257883"/>
                </a:lnTo>
                <a:lnTo>
                  <a:pt x="0" y="1257883"/>
                </a:lnTo>
                <a:lnTo>
                  <a:pt x="0" y="0"/>
                </a:lnTo>
                <a:close/>
              </a:path>
            </a:pathLst>
          </a:custGeom>
          <a:blipFill dpi="0" rotWithShape="1">
            <a:blip r:embed="rId6"/>
            <a:srcRect/>
            <a:stretch>
              <a:fillRect/>
            </a:stretch>
          </a:bli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sp>
        <p:nvSpPr>
          <p:cNvPr id="4107" name="Freeform 7"/>
          <p:cNvSpPr>
            <a:spLocks/>
          </p:cNvSpPr>
          <p:nvPr/>
        </p:nvSpPr>
        <p:spPr bwMode="auto">
          <a:xfrm rot="2955420">
            <a:off x="17118807" y="2969419"/>
            <a:ext cx="900112" cy="692150"/>
          </a:xfrm>
          <a:custGeom>
            <a:avLst/>
            <a:gdLst>
              <a:gd name="T0" fmla="*/ 0 w 900510"/>
              <a:gd name="T1" fmla="*/ 0 h 692643"/>
              <a:gd name="T2" fmla="*/ 900112 w 900510"/>
              <a:gd name="T3" fmla="*/ 0 h 692643"/>
              <a:gd name="T4" fmla="*/ 900112 w 900510"/>
              <a:gd name="T5" fmla="*/ 692150 h 692643"/>
              <a:gd name="T6" fmla="*/ 0 w 900510"/>
              <a:gd name="T7" fmla="*/ 692150 h 692643"/>
              <a:gd name="T8" fmla="*/ 0 w 900510"/>
              <a:gd name="T9" fmla="*/ 0 h 69264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900510" h="692643">
                <a:moveTo>
                  <a:pt x="0" y="0"/>
                </a:moveTo>
                <a:lnTo>
                  <a:pt x="900510" y="0"/>
                </a:lnTo>
                <a:lnTo>
                  <a:pt x="900510" y="692643"/>
                </a:lnTo>
                <a:lnTo>
                  <a:pt x="0" y="692643"/>
                </a:lnTo>
                <a:lnTo>
                  <a:pt x="0" y="0"/>
                </a:lnTo>
                <a:close/>
              </a:path>
            </a:pathLst>
          </a:custGeom>
          <a:blipFill dpi="0" rotWithShape="1">
            <a:blip r:embed="rId7"/>
            <a:srcRect/>
            <a:stretch>
              <a:fillRect/>
            </a:stretch>
          </a:bli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sp>
        <p:nvSpPr>
          <p:cNvPr id="4108" name="Freeform 8"/>
          <p:cNvSpPr>
            <a:spLocks/>
          </p:cNvSpPr>
          <p:nvPr/>
        </p:nvSpPr>
        <p:spPr bwMode="auto">
          <a:xfrm rot="-4068928">
            <a:off x="16952119" y="4461669"/>
            <a:ext cx="1154112" cy="1327150"/>
          </a:xfrm>
          <a:custGeom>
            <a:avLst/>
            <a:gdLst>
              <a:gd name="T0" fmla="*/ 0 w 1154663"/>
              <a:gd name="T1" fmla="*/ 0 h 1327198"/>
              <a:gd name="T2" fmla="*/ 1154111 w 1154663"/>
              <a:gd name="T3" fmla="*/ 0 h 1327198"/>
              <a:gd name="T4" fmla="*/ 1154111 w 1154663"/>
              <a:gd name="T5" fmla="*/ 1327150 h 1327198"/>
              <a:gd name="T6" fmla="*/ 0 w 1154663"/>
              <a:gd name="T7" fmla="*/ 1327150 h 1327198"/>
              <a:gd name="T8" fmla="*/ 0 w 1154663"/>
              <a:gd name="T9" fmla="*/ 0 h 132719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154663" h="1327198">
                <a:moveTo>
                  <a:pt x="0" y="0"/>
                </a:moveTo>
                <a:lnTo>
                  <a:pt x="1154662" y="0"/>
                </a:lnTo>
                <a:lnTo>
                  <a:pt x="1154662" y="1327198"/>
                </a:lnTo>
                <a:lnTo>
                  <a:pt x="0" y="1327198"/>
                </a:lnTo>
                <a:lnTo>
                  <a:pt x="0" y="0"/>
                </a:lnTo>
                <a:close/>
              </a:path>
            </a:pathLst>
          </a:custGeom>
          <a:blipFill dpi="0" rotWithShape="1">
            <a:blip r:embed="rId8"/>
            <a:srcRect/>
            <a:stretch>
              <a:fillRect/>
            </a:stretch>
          </a:bli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grpSp>
        <p:nvGrpSpPr>
          <p:cNvPr id="4109" name="Group 9"/>
          <p:cNvGrpSpPr>
            <a:grpSpLocks/>
          </p:cNvGrpSpPr>
          <p:nvPr/>
        </p:nvGrpSpPr>
        <p:grpSpPr bwMode="auto">
          <a:xfrm>
            <a:off x="1028700" y="422275"/>
            <a:ext cx="7729538" cy="11012488"/>
            <a:chOff x="0" y="-190500"/>
            <a:chExt cx="10306486" cy="14683348"/>
          </a:xfrm>
        </p:grpSpPr>
        <p:sp>
          <p:nvSpPr>
            <p:cNvPr id="10" name="TextBox 10"/>
            <p:cNvSpPr txBox="1"/>
            <p:nvPr/>
          </p:nvSpPr>
          <p:spPr>
            <a:xfrm>
              <a:off x="0" y="-190500"/>
              <a:ext cx="10306486" cy="1422403"/>
            </a:xfrm>
            <a:prstGeom prst="rect">
              <a:avLst/>
            </a:prstGeom>
          </p:spPr>
          <p:txBody>
            <a:bodyPr lIns="0" tIns="0" rIns="0" bIns="0">
              <a:spAutoFit/>
            </a:bodyPr>
            <a:lstStyle/>
            <a:p>
              <a:pPr fontAlgn="auto">
                <a:lnSpc>
                  <a:spcPts val="8399"/>
                </a:lnSpc>
                <a:spcAft>
                  <a:spcPts val="0"/>
                </a:spcAft>
                <a:defRPr/>
              </a:pPr>
              <a:r>
                <a:rPr lang="en-US" sz="6999" dirty="0">
                  <a:solidFill>
                    <a:srgbClr val="2B2B2B"/>
                  </a:solidFill>
                  <a:latin typeface="Agrandir"/>
                  <a:ea typeface="Agrandir"/>
                  <a:cs typeface="Agrandir"/>
                  <a:sym typeface="Agrandir"/>
                </a:rPr>
                <a:t>Revisão</a:t>
              </a:r>
            </a:p>
          </p:txBody>
        </p:sp>
        <p:sp>
          <p:nvSpPr>
            <p:cNvPr id="4111" name="TextBox 11"/>
            <p:cNvSpPr txBox="1">
              <a:spLocks noChangeArrowheads="1"/>
            </p:cNvSpPr>
            <p:nvPr/>
          </p:nvSpPr>
          <p:spPr bwMode="auto">
            <a:xfrm>
              <a:off x="0" y="1557870"/>
              <a:ext cx="10306486" cy="129349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spcBef>
                  <a:spcPct val="20000"/>
                </a:spcBef>
                <a:buFont typeface="Calibri" pitchFamily="34" charset="0"/>
                <a:buChar char="•"/>
                <a:defRPr sz="3200">
                  <a:solidFill>
                    <a:schemeClr val="tx1"/>
                  </a:solidFill>
                  <a:latin typeface="Open Sans" pitchFamily="34" charset="0"/>
                </a:defRPr>
              </a:lvl1pPr>
              <a:lvl2pPr marL="742950" indent="-285750" eaLnBrk="0" hangingPunct="0">
                <a:spcBef>
                  <a:spcPct val="20000"/>
                </a:spcBef>
                <a:buFont typeface="Calibri" pitchFamily="34" charset="0"/>
                <a:buChar char="–"/>
                <a:defRPr sz="2800">
                  <a:solidFill>
                    <a:schemeClr val="tx1"/>
                  </a:solidFill>
                  <a:latin typeface="Open Sans" pitchFamily="34" charset="0"/>
                </a:defRPr>
              </a:lvl2pPr>
              <a:lvl3pPr marL="1143000" indent="-228600" eaLnBrk="0" hangingPunct="0">
                <a:spcBef>
                  <a:spcPct val="20000"/>
                </a:spcBef>
                <a:buFont typeface="Calibri" pitchFamily="34" charset="0"/>
                <a:buChar char="•"/>
                <a:defRPr sz="2400">
                  <a:solidFill>
                    <a:schemeClr val="tx1"/>
                  </a:solidFill>
                  <a:latin typeface="Open Sans" pitchFamily="34" charset="0"/>
                </a:defRPr>
              </a:lvl3pPr>
              <a:lvl4pPr marL="1600200" indent="-228600" eaLnBrk="0" hangingPunct="0">
                <a:spcBef>
                  <a:spcPct val="20000"/>
                </a:spcBef>
                <a:buFont typeface="Calibri" pitchFamily="34" charset="0"/>
                <a:buChar char="–"/>
                <a:defRPr sz="2000">
                  <a:solidFill>
                    <a:schemeClr val="tx1"/>
                  </a:solidFill>
                  <a:latin typeface="Open Sans" pitchFamily="34" charset="0"/>
                </a:defRPr>
              </a:lvl4pPr>
              <a:lvl5pPr marL="2057400" indent="-228600" eaLnBrk="0" hangingPunct="0">
                <a:spcBef>
                  <a:spcPct val="20000"/>
                </a:spcBef>
                <a:buFont typeface="Calibri" pitchFamily="34" charset="0"/>
                <a:buChar char="»"/>
                <a:defRPr sz="2000">
                  <a:solidFill>
                    <a:schemeClr val="tx1"/>
                  </a:solidFill>
                  <a:latin typeface="Open Sans" pitchFamily="34" charset="0"/>
                </a:defRPr>
              </a:lvl5pPr>
              <a:lvl6pPr marL="2514600" indent="-228600" eaLnBrk="0" fontAlgn="base" hangingPunct="0">
                <a:spcBef>
                  <a:spcPct val="20000"/>
                </a:spcBef>
                <a:spcAft>
                  <a:spcPct val="0"/>
                </a:spcAft>
                <a:buFont typeface="Calibri" pitchFamily="34" charset="0"/>
                <a:buChar char="»"/>
                <a:defRPr sz="2000">
                  <a:solidFill>
                    <a:schemeClr val="tx1"/>
                  </a:solidFill>
                  <a:latin typeface="Open Sans" pitchFamily="34" charset="0"/>
                </a:defRPr>
              </a:lvl6pPr>
              <a:lvl7pPr marL="2971800" indent="-228600" eaLnBrk="0" fontAlgn="base" hangingPunct="0">
                <a:spcBef>
                  <a:spcPct val="20000"/>
                </a:spcBef>
                <a:spcAft>
                  <a:spcPct val="0"/>
                </a:spcAft>
                <a:buFont typeface="Calibri" pitchFamily="34" charset="0"/>
                <a:buChar char="»"/>
                <a:defRPr sz="2000">
                  <a:solidFill>
                    <a:schemeClr val="tx1"/>
                  </a:solidFill>
                  <a:latin typeface="Open Sans" pitchFamily="34" charset="0"/>
                </a:defRPr>
              </a:lvl7pPr>
              <a:lvl8pPr marL="3429000" indent="-228600" eaLnBrk="0" fontAlgn="base" hangingPunct="0">
                <a:spcBef>
                  <a:spcPct val="20000"/>
                </a:spcBef>
                <a:spcAft>
                  <a:spcPct val="0"/>
                </a:spcAft>
                <a:buFont typeface="Calibri" pitchFamily="34" charset="0"/>
                <a:buChar char="»"/>
                <a:defRPr sz="2000">
                  <a:solidFill>
                    <a:schemeClr val="tx1"/>
                  </a:solidFill>
                  <a:latin typeface="Open Sans" pitchFamily="34" charset="0"/>
                </a:defRPr>
              </a:lvl8pPr>
              <a:lvl9pPr marL="3886200" indent="-228600" eaLnBrk="0" fontAlgn="base" hangingPunct="0">
                <a:spcBef>
                  <a:spcPct val="20000"/>
                </a:spcBef>
                <a:spcAft>
                  <a:spcPct val="0"/>
                </a:spcAft>
                <a:buFont typeface="Calibri" pitchFamily="34" charset="0"/>
                <a:buChar char="»"/>
                <a:defRPr sz="2000">
                  <a:solidFill>
                    <a:schemeClr val="tx1"/>
                  </a:solidFill>
                  <a:latin typeface="Open Sans" pitchFamily="34" charset="0"/>
                </a:defRPr>
              </a:lvl9pPr>
            </a:lstStyle>
            <a:p>
              <a:pPr algn="just" eaLnBrk="1" hangingPunct="1">
                <a:lnSpc>
                  <a:spcPts val="3638"/>
                </a:lnSpc>
                <a:spcBef>
                  <a:spcPct val="0"/>
                </a:spcBef>
                <a:buFontTx/>
                <a:buNone/>
              </a:pPr>
              <a:r>
                <a:rPr lang="en-US" altLang="pt-BR" sz="2600">
                  <a:solidFill>
                    <a:srgbClr val="2B2B2B"/>
                  </a:solidFill>
                  <a:latin typeface="Agrandir"/>
                  <a:sym typeface="Agrandir"/>
                </a:rPr>
                <a:t>Esta técnica envolve a injeção de surfactante na traqueia através de um cateter fino durante a laringoscopia, mantendo a ventilação não invasiva sobre o nariz da criança. Depois que o surfactante é injetado, o cateter é removido.</a:t>
              </a:r>
            </a:p>
            <a:p>
              <a:pPr algn="just" eaLnBrk="1" hangingPunct="1">
                <a:lnSpc>
                  <a:spcPts val="3638"/>
                </a:lnSpc>
                <a:spcBef>
                  <a:spcPct val="0"/>
                </a:spcBef>
                <a:buFontTx/>
                <a:buNone/>
              </a:pPr>
              <a:endParaRPr lang="en-US" altLang="pt-BR" sz="2600">
                <a:solidFill>
                  <a:srgbClr val="2B2B2B"/>
                </a:solidFill>
                <a:latin typeface="Agrandir"/>
                <a:sym typeface="Agrandir"/>
              </a:endParaRPr>
            </a:p>
            <a:p>
              <a:pPr algn="just" eaLnBrk="1" hangingPunct="1">
                <a:lnSpc>
                  <a:spcPts val="3638"/>
                </a:lnSpc>
                <a:spcBef>
                  <a:spcPct val="0"/>
                </a:spcBef>
                <a:buFontTx/>
                <a:buNone/>
              </a:pPr>
              <a:r>
                <a:rPr lang="en-US" altLang="pt-BR" sz="2600">
                  <a:solidFill>
                    <a:srgbClr val="2B2B2B"/>
                  </a:solidFill>
                  <a:latin typeface="Agrandir"/>
                  <a:sym typeface="Agrandir"/>
                </a:rPr>
                <a:t>A principal vantagem deste método é que ele evita a intubação e todos os riscos associados. Reduz a média de dias de ventilação mecânica, lesão pulmonar relacionada à intubação e necessidade de oxigênio aos 28 dias de vidas, em comparação com o método INSURE (Intubation SURfactant Extubation), que também é um método menos invasivo.</a:t>
              </a:r>
            </a:p>
            <a:p>
              <a:pPr algn="just" eaLnBrk="1" hangingPunct="1">
                <a:lnSpc>
                  <a:spcPts val="3638"/>
                </a:lnSpc>
                <a:spcBef>
                  <a:spcPct val="0"/>
                </a:spcBef>
                <a:buFontTx/>
                <a:buNone/>
              </a:pPr>
              <a:endParaRPr lang="en-US" altLang="pt-BR" sz="2600">
                <a:solidFill>
                  <a:srgbClr val="2B2B2B"/>
                </a:solidFill>
                <a:latin typeface="Agrandir"/>
                <a:sym typeface="Agrandir"/>
              </a:endParaRPr>
            </a:p>
            <a:p>
              <a:pPr algn="just" eaLnBrk="1" hangingPunct="1">
                <a:lnSpc>
                  <a:spcPts val="3638"/>
                </a:lnSpc>
                <a:spcBef>
                  <a:spcPct val="0"/>
                </a:spcBef>
                <a:buFontTx/>
                <a:buNone/>
              </a:pPr>
              <a:r>
                <a:rPr lang="en-US" altLang="pt-BR" sz="2600">
                  <a:solidFill>
                    <a:srgbClr val="2B2B2B"/>
                  </a:solidFill>
                  <a:latin typeface="Agrandir"/>
                  <a:sym typeface="Agrandir"/>
                </a:rPr>
                <a:t>LISA reduz também óbitos e/ou displasia broncopulmonar.</a:t>
              </a:r>
            </a:p>
            <a:p>
              <a:pPr algn="just" eaLnBrk="1" hangingPunct="1">
                <a:lnSpc>
                  <a:spcPts val="3638"/>
                </a:lnSpc>
                <a:spcBef>
                  <a:spcPct val="0"/>
                </a:spcBef>
                <a:buFontTx/>
                <a:buNone/>
              </a:pPr>
              <a:endParaRPr lang="en-US" altLang="pt-BR" sz="2600">
                <a:solidFill>
                  <a:srgbClr val="2B2B2B"/>
                </a:solidFill>
                <a:latin typeface="Agrandir"/>
                <a:sym typeface="Agrandir"/>
              </a:endParaRPr>
            </a:p>
            <a:p>
              <a:pPr algn="just" eaLnBrk="1" hangingPunct="1">
                <a:lnSpc>
                  <a:spcPts val="3638"/>
                </a:lnSpc>
                <a:spcBef>
                  <a:spcPct val="0"/>
                </a:spcBef>
                <a:buFontTx/>
                <a:buNone/>
              </a:pPr>
              <a:endParaRPr lang="en-US" altLang="pt-BR" sz="2600">
                <a:solidFill>
                  <a:srgbClr val="2B2B2B"/>
                </a:solidFill>
                <a:latin typeface="Agrandir"/>
                <a:sym typeface="Agrandir"/>
              </a:endParaRPr>
            </a:p>
            <a:p>
              <a:pPr algn="just" eaLnBrk="1" hangingPunct="1">
                <a:lnSpc>
                  <a:spcPts val="3638"/>
                </a:lnSpc>
                <a:spcBef>
                  <a:spcPct val="0"/>
                </a:spcBef>
                <a:buFontTx/>
                <a:buNone/>
              </a:pPr>
              <a:endParaRPr lang="en-US" altLang="pt-BR" sz="2600">
                <a:solidFill>
                  <a:srgbClr val="2B2B2B"/>
                </a:solidFill>
                <a:latin typeface="Agrandir"/>
                <a:sym typeface="Agrandir"/>
              </a:endParaRPr>
            </a:p>
            <a:p>
              <a:pPr eaLnBrk="1" hangingPunct="1">
                <a:lnSpc>
                  <a:spcPts val="3638"/>
                </a:lnSpc>
                <a:spcBef>
                  <a:spcPct val="0"/>
                </a:spcBef>
                <a:buFontTx/>
                <a:buNone/>
              </a:pPr>
              <a:endParaRPr lang="en-US" altLang="pt-BR" sz="2600">
                <a:solidFill>
                  <a:srgbClr val="2B2B2B"/>
                </a:solidFill>
                <a:latin typeface="Agrandir"/>
                <a:sym typeface="Agrandir"/>
              </a:endParaRPr>
            </a:p>
          </p:txBody>
        </p:sp>
      </p:gr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FFCF7"/>
        </a:solidFill>
        <a:effectLst/>
      </p:bgPr>
    </p:bg>
    <p:spTree>
      <p:nvGrpSpPr>
        <p:cNvPr id="1" name=""/>
        <p:cNvGrpSpPr/>
        <p:nvPr/>
      </p:nvGrpSpPr>
      <p:grpSpPr>
        <a:xfrm>
          <a:off x="0" y="0"/>
          <a:ext cx="0" cy="0"/>
          <a:chOff x="0" y="0"/>
          <a:chExt cx="0" cy="0"/>
        </a:xfrm>
      </p:grpSpPr>
      <p:pic>
        <p:nvPicPr>
          <p:cNvPr id="5122"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rot="3203220">
            <a:off x="10076656" y="-323056"/>
            <a:ext cx="11815763" cy="12461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3"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rot="-5741405">
            <a:off x="8316119" y="8505031"/>
            <a:ext cx="4865688" cy="6169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Freeform 4"/>
          <p:cNvSpPr/>
          <p:nvPr/>
        </p:nvSpPr>
        <p:spPr>
          <a:xfrm flipH="1">
            <a:off x="10114920" y="1424707"/>
            <a:ext cx="6609138" cy="7437586"/>
          </a:xfrm>
          <a:custGeom>
            <a:avLst/>
            <a:gdLst/>
            <a:ahLst/>
            <a:cxnLst/>
            <a:rect l="l" t="t" r="r" b="b"/>
            <a:pathLst>
              <a:path w="6609138" h="7437586">
                <a:moveTo>
                  <a:pt x="6609138" y="0"/>
                </a:moveTo>
                <a:lnTo>
                  <a:pt x="0" y="0"/>
                </a:lnTo>
                <a:lnTo>
                  <a:pt x="0" y="7437586"/>
                </a:lnTo>
                <a:lnTo>
                  <a:pt x="6609138" y="7437586"/>
                </a:lnTo>
                <a:lnTo>
                  <a:pt x="6609138" y="0"/>
                </a:lnTo>
                <a:close/>
              </a:path>
            </a:pathLst>
          </a:custGeom>
          <a:blipFill>
            <a:blip r:embed="rId4"/>
            <a:stretch>
              <a:fillRect t="-31282" b="-2009"/>
            </a:stretch>
          </a:blipFill>
        </p:spPr>
      </p:sp>
      <p:sp>
        <p:nvSpPr>
          <p:cNvPr id="5" name="Freeform 5"/>
          <p:cNvSpPr/>
          <p:nvPr/>
        </p:nvSpPr>
        <p:spPr>
          <a:xfrm>
            <a:off x="10114920" y="1424707"/>
            <a:ext cx="6581682" cy="7437586"/>
          </a:xfrm>
          <a:custGeom>
            <a:avLst/>
            <a:gdLst/>
            <a:ahLst/>
            <a:cxnLst/>
            <a:rect l="l" t="t" r="r" b="b"/>
            <a:pathLst>
              <a:path w="6581682" h="7437586">
                <a:moveTo>
                  <a:pt x="0" y="0"/>
                </a:moveTo>
                <a:lnTo>
                  <a:pt x="6581682" y="0"/>
                </a:lnTo>
                <a:lnTo>
                  <a:pt x="6581682" y="7437586"/>
                </a:lnTo>
                <a:lnTo>
                  <a:pt x="0" y="7437586"/>
                </a:lnTo>
                <a:lnTo>
                  <a:pt x="0" y="0"/>
                </a:lnTo>
                <a:close/>
              </a:path>
            </a:pathLst>
          </a:custGeom>
          <a:blipFill>
            <a:blip r:embed="rId5"/>
            <a:stretch>
              <a:fillRect l="-25336" r="-25336"/>
            </a:stretch>
          </a:blipFill>
        </p:spPr>
      </p:sp>
      <p:grpSp>
        <p:nvGrpSpPr>
          <p:cNvPr id="5130" name="Group 7"/>
          <p:cNvGrpSpPr>
            <a:grpSpLocks/>
          </p:cNvGrpSpPr>
          <p:nvPr/>
        </p:nvGrpSpPr>
        <p:grpSpPr bwMode="auto">
          <a:xfrm>
            <a:off x="895350" y="947738"/>
            <a:ext cx="8248650" cy="8702675"/>
            <a:chOff x="0" y="-190500"/>
            <a:chExt cx="10998213" cy="11603595"/>
          </a:xfrm>
        </p:grpSpPr>
        <p:sp>
          <p:nvSpPr>
            <p:cNvPr id="8" name="TextBox 8"/>
            <p:cNvSpPr txBox="1"/>
            <p:nvPr/>
          </p:nvSpPr>
          <p:spPr>
            <a:xfrm>
              <a:off x="0" y="-190500"/>
              <a:ext cx="10998213" cy="1422403"/>
            </a:xfrm>
            <a:prstGeom prst="rect">
              <a:avLst/>
            </a:prstGeom>
          </p:spPr>
          <p:txBody>
            <a:bodyPr lIns="0" tIns="0" rIns="0" bIns="0">
              <a:spAutoFit/>
            </a:bodyPr>
            <a:lstStyle/>
            <a:p>
              <a:pPr fontAlgn="auto">
                <a:lnSpc>
                  <a:spcPts val="8399"/>
                </a:lnSpc>
                <a:spcAft>
                  <a:spcPts val="0"/>
                </a:spcAft>
                <a:defRPr/>
              </a:pPr>
              <a:r>
                <a:rPr lang="en-US" sz="6999" dirty="0">
                  <a:solidFill>
                    <a:srgbClr val="2B2B2B"/>
                  </a:solidFill>
                  <a:latin typeface="Agrandir"/>
                  <a:ea typeface="Agrandir"/>
                  <a:cs typeface="Agrandir"/>
                  <a:sym typeface="Agrandir"/>
                </a:rPr>
                <a:t>Revisão</a:t>
              </a:r>
            </a:p>
          </p:txBody>
        </p:sp>
        <p:sp>
          <p:nvSpPr>
            <p:cNvPr id="5132" name="TextBox 9"/>
            <p:cNvSpPr txBox="1">
              <a:spLocks noChangeArrowheads="1"/>
            </p:cNvSpPr>
            <p:nvPr/>
          </p:nvSpPr>
          <p:spPr bwMode="auto">
            <a:xfrm>
              <a:off x="0" y="1557871"/>
              <a:ext cx="10998213" cy="98552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spcBef>
                  <a:spcPct val="20000"/>
                </a:spcBef>
                <a:buFont typeface="Calibri" pitchFamily="34" charset="0"/>
                <a:buChar char="•"/>
                <a:defRPr sz="3200">
                  <a:solidFill>
                    <a:schemeClr val="tx1"/>
                  </a:solidFill>
                  <a:latin typeface="Open Sans" pitchFamily="34" charset="0"/>
                </a:defRPr>
              </a:lvl1pPr>
              <a:lvl2pPr marL="742950" indent="-285750" eaLnBrk="0" hangingPunct="0">
                <a:spcBef>
                  <a:spcPct val="20000"/>
                </a:spcBef>
                <a:buFont typeface="Calibri" pitchFamily="34" charset="0"/>
                <a:buChar char="–"/>
                <a:defRPr sz="2800">
                  <a:solidFill>
                    <a:schemeClr val="tx1"/>
                  </a:solidFill>
                  <a:latin typeface="Open Sans" pitchFamily="34" charset="0"/>
                </a:defRPr>
              </a:lvl2pPr>
              <a:lvl3pPr marL="1143000" indent="-228600" eaLnBrk="0" hangingPunct="0">
                <a:spcBef>
                  <a:spcPct val="20000"/>
                </a:spcBef>
                <a:buFont typeface="Calibri" pitchFamily="34" charset="0"/>
                <a:buChar char="•"/>
                <a:defRPr sz="2400">
                  <a:solidFill>
                    <a:schemeClr val="tx1"/>
                  </a:solidFill>
                  <a:latin typeface="Open Sans" pitchFamily="34" charset="0"/>
                </a:defRPr>
              </a:lvl3pPr>
              <a:lvl4pPr marL="1600200" indent="-228600" eaLnBrk="0" hangingPunct="0">
                <a:spcBef>
                  <a:spcPct val="20000"/>
                </a:spcBef>
                <a:buFont typeface="Calibri" pitchFamily="34" charset="0"/>
                <a:buChar char="–"/>
                <a:defRPr sz="2000">
                  <a:solidFill>
                    <a:schemeClr val="tx1"/>
                  </a:solidFill>
                  <a:latin typeface="Open Sans" pitchFamily="34" charset="0"/>
                </a:defRPr>
              </a:lvl4pPr>
              <a:lvl5pPr marL="2057400" indent="-228600" eaLnBrk="0" hangingPunct="0">
                <a:spcBef>
                  <a:spcPct val="20000"/>
                </a:spcBef>
                <a:buFont typeface="Calibri" pitchFamily="34" charset="0"/>
                <a:buChar char="»"/>
                <a:defRPr sz="2000">
                  <a:solidFill>
                    <a:schemeClr val="tx1"/>
                  </a:solidFill>
                  <a:latin typeface="Open Sans" pitchFamily="34" charset="0"/>
                </a:defRPr>
              </a:lvl5pPr>
              <a:lvl6pPr marL="2514600" indent="-228600" eaLnBrk="0" fontAlgn="base" hangingPunct="0">
                <a:spcBef>
                  <a:spcPct val="20000"/>
                </a:spcBef>
                <a:spcAft>
                  <a:spcPct val="0"/>
                </a:spcAft>
                <a:buFont typeface="Calibri" pitchFamily="34" charset="0"/>
                <a:buChar char="»"/>
                <a:defRPr sz="2000">
                  <a:solidFill>
                    <a:schemeClr val="tx1"/>
                  </a:solidFill>
                  <a:latin typeface="Open Sans" pitchFamily="34" charset="0"/>
                </a:defRPr>
              </a:lvl6pPr>
              <a:lvl7pPr marL="2971800" indent="-228600" eaLnBrk="0" fontAlgn="base" hangingPunct="0">
                <a:spcBef>
                  <a:spcPct val="20000"/>
                </a:spcBef>
                <a:spcAft>
                  <a:spcPct val="0"/>
                </a:spcAft>
                <a:buFont typeface="Calibri" pitchFamily="34" charset="0"/>
                <a:buChar char="»"/>
                <a:defRPr sz="2000">
                  <a:solidFill>
                    <a:schemeClr val="tx1"/>
                  </a:solidFill>
                  <a:latin typeface="Open Sans" pitchFamily="34" charset="0"/>
                </a:defRPr>
              </a:lvl7pPr>
              <a:lvl8pPr marL="3429000" indent="-228600" eaLnBrk="0" fontAlgn="base" hangingPunct="0">
                <a:spcBef>
                  <a:spcPct val="20000"/>
                </a:spcBef>
                <a:spcAft>
                  <a:spcPct val="0"/>
                </a:spcAft>
                <a:buFont typeface="Calibri" pitchFamily="34" charset="0"/>
                <a:buChar char="»"/>
                <a:defRPr sz="2000">
                  <a:solidFill>
                    <a:schemeClr val="tx1"/>
                  </a:solidFill>
                  <a:latin typeface="Open Sans" pitchFamily="34" charset="0"/>
                </a:defRPr>
              </a:lvl8pPr>
              <a:lvl9pPr marL="3886200" indent="-228600" eaLnBrk="0" fontAlgn="base" hangingPunct="0">
                <a:spcBef>
                  <a:spcPct val="20000"/>
                </a:spcBef>
                <a:spcAft>
                  <a:spcPct val="0"/>
                </a:spcAft>
                <a:buFont typeface="Calibri" pitchFamily="34" charset="0"/>
                <a:buChar char="»"/>
                <a:defRPr sz="2000">
                  <a:solidFill>
                    <a:schemeClr val="tx1"/>
                  </a:solidFill>
                  <a:latin typeface="Open Sans" pitchFamily="34" charset="0"/>
                </a:defRPr>
              </a:lvl9pPr>
            </a:lstStyle>
            <a:p>
              <a:pPr algn="just" eaLnBrk="1" hangingPunct="1">
                <a:lnSpc>
                  <a:spcPts val="3638"/>
                </a:lnSpc>
                <a:spcBef>
                  <a:spcPct val="0"/>
                </a:spcBef>
                <a:buFontTx/>
                <a:buNone/>
              </a:pPr>
              <a:r>
                <a:rPr lang="en-US" altLang="pt-BR" sz="2600">
                  <a:solidFill>
                    <a:srgbClr val="2B2B2B"/>
                  </a:solidFill>
                  <a:latin typeface="Agrandir"/>
                  <a:sym typeface="Agrandir"/>
                </a:rPr>
                <a:t>Desde a última atualização das Diretrizes de Consenso Europeu sobre o gerenciamento de SDR em 2019, a técnica LISA tem sido considerada o método recomendado para a administração de surfactante, desde que os médicos tenham experiência suficiente.</a:t>
              </a:r>
            </a:p>
            <a:p>
              <a:pPr algn="just" eaLnBrk="1" hangingPunct="1">
                <a:lnSpc>
                  <a:spcPts val="3638"/>
                </a:lnSpc>
                <a:spcBef>
                  <a:spcPct val="0"/>
                </a:spcBef>
                <a:buFontTx/>
                <a:buNone/>
              </a:pPr>
              <a:endParaRPr lang="en-US" altLang="pt-BR" sz="2600">
                <a:solidFill>
                  <a:srgbClr val="2B2B2B"/>
                </a:solidFill>
                <a:latin typeface="Agrandir"/>
                <a:sym typeface="Agrandir"/>
              </a:endParaRPr>
            </a:p>
            <a:p>
              <a:pPr algn="just" eaLnBrk="1" hangingPunct="1">
                <a:lnSpc>
                  <a:spcPts val="3638"/>
                </a:lnSpc>
                <a:spcBef>
                  <a:spcPct val="0"/>
                </a:spcBef>
                <a:buFontTx/>
                <a:buNone/>
              </a:pPr>
              <a:r>
                <a:rPr lang="en-US" altLang="pt-BR" sz="2600">
                  <a:solidFill>
                    <a:srgbClr val="2B2B2B"/>
                  </a:solidFill>
                  <a:latin typeface="Agrandir"/>
                  <a:sym typeface="Agrandir"/>
                </a:rPr>
                <a:t>Estudos indicam que apenas 8% dos neonatologistas nos Estados Unidos e 11% das unidades neonatais na Inglaterra afirmam usar rotineiramente esse método. </a:t>
              </a:r>
            </a:p>
            <a:p>
              <a:pPr algn="just" eaLnBrk="1" hangingPunct="1">
                <a:lnSpc>
                  <a:spcPts val="3638"/>
                </a:lnSpc>
                <a:spcBef>
                  <a:spcPct val="0"/>
                </a:spcBef>
                <a:buFontTx/>
                <a:buNone/>
              </a:pPr>
              <a:endParaRPr lang="en-US" altLang="pt-BR" sz="2600">
                <a:solidFill>
                  <a:srgbClr val="2B2B2B"/>
                </a:solidFill>
                <a:latin typeface="Agrandir"/>
                <a:sym typeface="Agrandir"/>
              </a:endParaRPr>
            </a:p>
            <a:p>
              <a:pPr algn="just" eaLnBrk="1" hangingPunct="1">
                <a:lnSpc>
                  <a:spcPts val="3638"/>
                </a:lnSpc>
                <a:spcBef>
                  <a:spcPct val="0"/>
                </a:spcBef>
                <a:buFontTx/>
                <a:buNone/>
              </a:pPr>
              <a:r>
                <a:rPr lang="en-US" altLang="pt-BR" sz="2600">
                  <a:solidFill>
                    <a:srgbClr val="2B2B2B"/>
                  </a:solidFill>
                  <a:latin typeface="Agrandir"/>
                  <a:sym typeface="Agrandir"/>
                </a:rPr>
                <a:t>Isso pode ser parcialmente explicado pela falta de consenso em relação à prática clínica e treinamento para pediatras adquirirem a competência LISA.</a:t>
              </a:r>
            </a:p>
            <a:p>
              <a:pPr algn="just" eaLnBrk="1" hangingPunct="1">
                <a:lnSpc>
                  <a:spcPts val="3638"/>
                </a:lnSpc>
                <a:spcBef>
                  <a:spcPct val="0"/>
                </a:spcBef>
                <a:buFontTx/>
                <a:buNone/>
              </a:pPr>
              <a:endParaRPr lang="en-US" altLang="pt-BR" sz="2600">
                <a:solidFill>
                  <a:srgbClr val="2B2B2B"/>
                </a:solidFill>
                <a:latin typeface="Agrandir"/>
                <a:sym typeface="Agrandir"/>
              </a:endParaRPr>
            </a:p>
            <a:p>
              <a:pPr algn="just" eaLnBrk="1" hangingPunct="1">
                <a:lnSpc>
                  <a:spcPts val="3638"/>
                </a:lnSpc>
                <a:spcBef>
                  <a:spcPct val="0"/>
                </a:spcBef>
                <a:buFontTx/>
                <a:buNone/>
              </a:pPr>
              <a:endParaRPr lang="en-US" altLang="pt-BR" sz="2600">
                <a:solidFill>
                  <a:srgbClr val="2B2B2B"/>
                </a:solidFill>
                <a:latin typeface="Agrandir"/>
                <a:sym typeface="Agrandir"/>
              </a:endParaRPr>
            </a:p>
            <a:p>
              <a:pPr eaLnBrk="1" hangingPunct="1">
                <a:lnSpc>
                  <a:spcPts val="3638"/>
                </a:lnSpc>
                <a:spcBef>
                  <a:spcPct val="0"/>
                </a:spcBef>
                <a:buFontTx/>
                <a:buNone/>
              </a:pPr>
              <a:endParaRPr lang="en-US" altLang="pt-BR" sz="2600">
                <a:solidFill>
                  <a:srgbClr val="2B2B2B"/>
                </a:solidFill>
                <a:latin typeface="Agrandir"/>
                <a:sym typeface="Agrandir"/>
              </a:endParaRPr>
            </a:p>
          </p:txBody>
        </p:sp>
      </p:gr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FFCF7"/>
        </a:solidFill>
        <a:effectLst/>
      </p:bgPr>
    </p:bg>
    <p:spTree>
      <p:nvGrpSpPr>
        <p:cNvPr id="1" name=""/>
        <p:cNvGrpSpPr/>
        <p:nvPr/>
      </p:nvGrpSpPr>
      <p:grpSpPr>
        <a:xfrm>
          <a:off x="0" y="0"/>
          <a:ext cx="0" cy="0"/>
          <a:chOff x="0" y="0"/>
          <a:chExt cx="0" cy="0"/>
        </a:xfrm>
      </p:grpSpPr>
      <p:pic>
        <p:nvPicPr>
          <p:cNvPr id="6146"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rot="3203220">
            <a:off x="10054431" y="-265906"/>
            <a:ext cx="11815763" cy="12461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7"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rot="-5741405">
            <a:off x="8316119" y="8505031"/>
            <a:ext cx="4865688" cy="6169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48" name="Freeform 4"/>
          <p:cNvSpPr>
            <a:spLocks/>
          </p:cNvSpPr>
          <p:nvPr/>
        </p:nvSpPr>
        <p:spPr bwMode="auto">
          <a:xfrm>
            <a:off x="10261600" y="1982788"/>
            <a:ext cx="7275513" cy="7275512"/>
          </a:xfrm>
          <a:custGeom>
            <a:avLst/>
            <a:gdLst>
              <a:gd name="T0" fmla="*/ 0 w 7275106"/>
              <a:gd name="T1" fmla="*/ 0 h 7275106"/>
              <a:gd name="T2" fmla="*/ 7275513 w 7275106"/>
              <a:gd name="T3" fmla="*/ 0 h 7275106"/>
              <a:gd name="T4" fmla="*/ 7275513 w 7275106"/>
              <a:gd name="T5" fmla="*/ 7275512 h 7275106"/>
              <a:gd name="T6" fmla="*/ 0 w 7275106"/>
              <a:gd name="T7" fmla="*/ 7275512 h 7275106"/>
              <a:gd name="T8" fmla="*/ 0 w 7275106"/>
              <a:gd name="T9" fmla="*/ 0 h 727510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275106" h="7275106">
                <a:moveTo>
                  <a:pt x="0" y="0"/>
                </a:moveTo>
                <a:lnTo>
                  <a:pt x="7275106" y="0"/>
                </a:lnTo>
                <a:lnTo>
                  <a:pt x="7275106" y="7275106"/>
                </a:lnTo>
                <a:lnTo>
                  <a:pt x="0" y="7275106"/>
                </a:lnTo>
                <a:lnTo>
                  <a:pt x="0" y="0"/>
                </a:lnTo>
                <a:close/>
              </a:path>
            </a:pathLst>
          </a:custGeom>
          <a:blipFill dpi="0" rotWithShape="1">
            <a:blip r:embed="rId4"/>
            <a:srcRect/>
            <a:stretch>
              <a:fillRect/>
            </a:stretch>
          </a:bli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grpSp>
        <p:nvGrpSpPr>
          <p:cNvPr id="6149" name="Group 5"/>
          <p:cNvGrpSpPr>
            <a:grpSpLocks/>
          </p:cNvGrpSpPr>
          <p:nvPr/>
        </p:nvGrpSpPr>
        <p:grpSpPr bwMode="auto">
          <a:xfrm>
            <a:off x="895350" y="2655888"/>
            <a:ext cx="8248650" cy="5030787"/>
            <a:chOff x="0" y="-190540"/>
            <a:chExt cx="10998213" cy="6709113"/>
          </a:xfrm>
        </p:grpSpPr>
        <p:sp>
          <p:nvSpPr>
            <p:cNvPr id="6" name="TextBox 6"/>
            <p:cNvSpPr txBox="1"/>
            <p:nvPr/>
          </p:nvSpPr>
          <p:spPr>
            <a:xfrm>
              <a:off x="0" y="-190540"/>
              <a:ext cx="10998213" cy="1422696"/>
            </a:xfrm>
            <a:prstGeom prst="rect">
              <a:avLst/>
            </a:prstGeom>
          </p:spPr>
          <p:txBody>
            <a:bodyPr lIns="0" tIns="0" rIns="0" bIns="0">
              <a:spAutoFit/>
            </a:bodyPr>
            <a:lstStyle/>
            <a:p>
              <a:pPr fontAlgn="auto">
                <a:lnSpc>
                  <a:spcPts val="8399"/>
                </a:lnSpc>
                <a:spcAft>
                  <a:spcPts val="0"/>
                </a:spcAft>
                <a:defRPr/>
              </a:pPr>
              <a:r>
                <a:rPr lang="en-US" sz="6999" dirty="0">
                  <a:solidFill>
                    <a:srgbClr val="2B2B2B"/>
                  </a:solidFill>
                  <a:latin typeface="Agrandir"/>
                  <a:ea typeface="Agrandir"/>
                  <a:cs typeface="Agrandir"/>
                  <a:sym typeface="Agrandir"/>
                </a:rPr>
                <a:t>Objetivo</a:t>
              </a:r>
            </a:p>
          </p:txBody>
        </p:sp>
        <p:sp>
          <p:nvSpPr>
            <p:cNvPr id="6151" name="TextBox 7"/>
            <p:cNvSpPr txBox="1">
              <a:spLocks noChangeArrowheads="1"/>
            </p:cNvSpPr>
            <p:nvPr/>
          </p:nvSpPr>
          <p:spPr bwMode="auto">
            <a:xfrm>
              <a:off x="0" y="1539137"/>
              <a:ext cx="10998213" cy="49794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marL="342900" indent="-342900" eaLnBrk="0" hangingPunct="0">
                <a:spcBef>
                  <a:spcPct val="20000"/>
                </a:spcBef>
                <a:buFont typeface="Calibri" pitchFamily="34" charset="0"/>
                <a:buChar char="•"/>
                <a:defRPr sz="3200">
                  <a:solidFill>
                    <a:schemeClr val="tx1"/>
                  </a:solidFill>
                  <a:latin typeface="Open Sans" pitchFamily="34" charset="0"/>
                </a:defRPr>
              </a:lvl1pPr>
              <a:lvl2pPr marL="647700" indent="-323850" eaLnBrk="0" hangingPunct="0">
                <a:spcBef>
                  <a:spcPct val="20000"/>
                </a:spcBef>
                <a:buFont typeface="Calibri" pitchFamily="34" charset="0"/>
                <a:buChar char="–"/>
                <a:defRPr sz="2800">
                  <a:solidFill>
                    <a:schemeClr val="tx1"/>
                  </a:solidFill>
                  <a:latin typeface="Open Sans" pitchFamily="34" charset="0"/>
                </a:defRPr>
              </a:lvl2pPr>
              <a:lvl3pPr marL="1143000" indent="-228600" eaLnBrk="0" hangingPunct="0">
                <a:spcBef>
                  <a:spcPct val="20000"/>
                </a:spcBef>
                <a:buFont typeface="Calibri" pitchFamily="34" charset="0"/>
                <a:buChar char="•"/>
                <a:defRPr sz="2400">
                  <a:solidFill>
                    <a:schemeClr val="tx1"/>
                  </a:solidFill>
                  <a:latin typeface="Open Sans" pitchFamily="34" charset="0"/>
                </a:defRPr>
              </a:lvl3pPr>
              <a:lvl4pPr marL="1600200" indent="-228600" eaLnBrk="0" hangingPunct="0">
                <a:spcBef>
                  <a:spcPct val="20000"/>
                </a:spcBef>
                <a:buFont typeface="Calibri" pitchFamily="34" charset="0"/>
                <a:buChar char="–"/>
                <a:defRPr sz="2000">
                  <a:solidFill>
                    <a:schemeClr val="tx1"/>
                  </a:solidFill>
                  <a:latin typeface="Open Sans" pitchFamily="34" charset="0"/>
                </a:defRPr>
              </a:lvl4pPr>
              <a:lvl5pPr marL="2057400" indent="-228600" eaLnBrk="0" hangingPunct="0">
                <a:spcBef>
                  <a:spcPct val="20000"/>
                </a:spcBef>
                <a:buFont typeface="Calibri" pitchFamily="34" charset="0"/>
                <a:buChar char="»"/>
                <a:defRPr sz="2000">
                  <a:solidFill>
                    <a:schemeClr val="tx1"/>
                  </a:solidFill>
                  <a:latin typeface="Open Sans" pitchFamily="34" charset="0"/>
                </a:defRPr>
              </a:lvl5pPr>
              <a:lvl6pPr marL="2514600" indent="-228600" eaLnBrk="0" fontAlgn="base" hangingPunct="0">
                <a:spcBef>
                  <a:spcPct val="20000"/>
                </a:spcBef>
                <a:spcAft>
                  <a:spcPct val="0"/>
                </a:spcAft>
                <a:buFont typeface="Calibri" pitchFamily="34" charset="0"/>
                <a:buChar char="»"/>
                <a:defRPr sz="2000">
                  <a:solidFill>
                    <a:schemeClr val="tx1"/>
                  </a:solidFill>
                  <a:latin typeface="Open Sans" pitchFamily="34" charset="0"/>
                </a:defRPr>
              </a:lvl6pPr>
              <a:lvl7pPr marL="2971800" indent="-228600" eaLnBrk="0" fontAlgn="base" hangingPunct="0">
                <a:spcBef>
                  <a:spcPct val="20000"/>
                </a:spcBef>
                <a:spcAft>
                  <a:spcPct val="0"/>
                </a:spcAft>
                <a:buFont typeface="Calibri" pitchFamily="34" charset="0"/>
                <a:buChar char="»"/>
                <a:defRPr sz="2000">
                  <a:solidFill>
                    <a:schemeClr val="tx1"/>
                  </a:solidFill>
                  <a:latin typeface="Open Sans" pitchFamily="34" charset="0"/>
                </a:defRPr>
              </a:lvl7pPr>
              <a:lvl8pPr marL="3429000" indent="-228600" eaLnBrk="0" fontAlgn="base" hangingPunct="0">
                <a:spcBef>
                  <a:spcPct val="20000"/>
                </a:spcBef>
                <a:spcAft>
                  <a:spcPct val="0"/>
                </a:spcAft>
                <a:buFont typeface="Calibri" pitchFamily="34" charset="0"/>
                <a:buChar char="»"/>
                <a:defRPr sz="2000">
                  <a:solidFill>
                    <a:schemeClr val="tx1"/>
                  </a:solidFill>
                  <a:latin typeface="Open Sans" pitchFamily="34" charset="0"/>
                </a:defRPr>
              </a:lvl8pPr>
              <a:lvl9pPr marL="3886200" indent="-228600" eaLnBrk="0" fontAlgn="base" hangingPunct="0">
                <a:spcBef>
                  <a:spcPct val="20000"/>
                </a:spcBef>
                <a:spcAft>
                  <a:spcPct val="0"/>
                </a:spcAft>
                <a:buFont typeface="Calibri" pitchFamily="34" charset="0"/>
                <a:buChar char="»"/>
                <a:defRPr sz="2000">
                  <a:solidFill>
                    <a:schemeClr val="tx1"/>
                  </a:solidFill>
                  <a:latin typeface="Open Sans" pitchFamily="34" charset="0"/>
                </a:defRPr>
              </a:lvl9pPr>
            </a:lstStyle>
            <a:p>
              <a:pPr lvl="1" algn="just" eaLnBrk="1" hangingPunct="1">
                <a:lnSpc>
                  <a:spcPts val="4200"/>
                </a:lnSpc>
                <a:spcBef>
                  <a:spcPct val="0"/>
                </a:spcBef>
                <a:buFont typeface="Arial" charset="0"/>
                <a:buChar char="•"/>
              </a:pPr>
              <a:r>
                <a:rPr lang="en-US" altLang="pt-BR" sz="3000">
                  <a:solidFill>
                    <a:srgbClr val="2B2B2B"/>
                  </a:solidFill>
                  <a:latin typeface="Agrandir"/>
                  <a:sym typeface="Agrandir"/>
                </a:rPr>
                <a:t>Treinar neonatologistas nesta nova técnica, sendo a simulação  uma excelente abordagem para aprendê-la. </a:t>
              </a:r>
            </a:p>
            <a:p>
              <a:pPr lvl="1" algn="just" eaLnBrk="1" hangingPunct="1">
                <a:lnSpc>
                  <a:spcPts val="4200"/>
                </a:lnSpc>
                <a:spcBef>
                  <a:spcPct val="0"/>
                </a:spcBef>
                <a:buFont typeface="Arial" charset="0"/>
                <a:buChar char="•"/>
              </a:pPr>
              <a:r>
                <a:rPr lang="en-US" altLang="pt-BR" sz="3000">
                  <a:solidFill>
                    <a:srgbClr val="2B2B2B"/>
                  </a:solidFill>
                  <a:latin typeface="Agrandir"/>
                  <a:sym typeface="Agrandir"/>
                </a:rPr>
                <a:t>O objetivo deste estudo foi desenvolver e validar uma escala de classificação para o ensino do método LISA através da simulação</a:t>
              </a:r>
            </a:p>
          </p:txBody>
        </p:sp>
      </p:gr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FFCF7"/>
        </a:solidFill>
        <a:effectLst/>
      </p:bgPr>
    </p:bg>
    <p:spTree>
      <p:nvGrpSpPr>
        <p:cNvPr id="1" name=""/>
        <p:cNvGrpSpPr/>
        <p:nvPr/>
      </p:nvGrpSpPr>
      <p:grpSpPr>
        <a:xfrm>
          <a:off x="0" y="0"/>
          <a:ext cx="0" cy="0"/>
          <a:chOff x="0" y="0"/>
          <a:chExt cx="0" cy="0"/>
        </a:xfrm>
      </p:grpSpPr>
      <p:pic>
        <p:nvPicPr>
          <p:cNvPr id="7170"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rot="3203220">
            <a:off x="10076657" y="-61119"/>
            <a:ext cx="11815762" cy="12461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rot="-5741405">
            <a:off x="8316119" y="8505031"/>
            <a:ext cx="4865688" cy="6169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7172" name="Group 4"/>
          <p:cNvGrpSpPr>
            <a:grpSpLocks/>
          </p:cNvGrpSpPr>
          <p:nvPr/>
        </p:nvGrpSpPr>
        <p:grpSpPr bwMode="auto">
          <a:xfrm>
            <a:off x="457200" y="266700"/>
            <a:ext cx="15813088" cy="10618788"/>
            <a:chOff x="0" y="-200025"/>
            <a:chExt cx="21085090" cy="14155484"/>
          </a:xfrm>
        </p:grpSpPr>
        <p:sp>
          <p:nvSpPr>
            <p:cNvPr id="5" name="TextBox 5"/>
            <p:cNvSpPr txBox="1"/>
            <p:nvPr/>
          </p:nvSpPr>
          <p:spPr>
            <a:xfrm>
              <a:off x="0" y="-200025"/>
              <a:ext cx="21085090" cy="1379784"/>
            </a:xfrm>
            <a:prstGeom prst="rect">
              <a:avLst/>
            </a:prstGeom>
          </p:spPr>
          <p:txBody>
            <a:bodyPr lIns="0" tIns="0" rIns="0" bIns="0">
              <a:spAutoFit/>
            </a:bodyPr>
            <a:lstStyle/>
            <a:p>
              <a:pPr fontAlgn="auto">
                <a:lnSpc>
                  <a:spcPts val="8148"/>
                </a:lnSpc>
                <a:spcAft>
                  <a:spcPts val="0"/>
                </a:spcAft>
                <a:defRPr/>
              </a:pPr>
              <a:r>
                <a:rPr lang="en-US" sz="6790" dirty="0">
                  <a:solidFill>
                    <a:srgbClr val="2B2B2B"/>
                  </a:solidFill>
                  <a:latin typeface="Agrandir"/>
                  <a:ea typeface="Agrandir"/>
                  <a:cs typeface="Agrandir"/>
                  <a:sym typeface="Agrandir"/>
                </a:rPr>
                <a:t>Métodos</a:t>
              </a:r>
            </a:p>
          </p:txBody>
        </p:sp>
        <p:sp>
          <p:nvSpPr>
            <p:cNvPr id="7174" name="TextBox 6"/>
            <p:cNvSpPr txBox="1">
              <a:spLocks noChangeArrowheads="1"/>
            </p:cNvSpPr>
            <p:nvPr/>
          </p:nvSpPr>
          <p:spPr bwMode="auto">
            <a:xfrm>
              <a:off x="0" y="1499310"/>
              <a:ext cx="21085090" cy="12456149"/>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spcBef>
                  <a:spcPct val="20000"/>
                </a:spcBef>
                <a:buFont typeface="Calibri" pitchFamily="34" charset="0"/>
                <a:buChar char="•"/>
                <a:defRPr sz="3200">
                  <a:solidFill>
                    <a:schemeClr val="tx1"/>
                  </a:solidFill>
                  <a:latin typeface="Open Sans" pitchFamily="34" charset="0"/>
                </a:defRPr>
              </a:lvl1pPr>
              <a:lvl2pPr marL="630238" indent="-314325" eaLnBrk="0" hangingPunct="0">
                <a:spcBef>
                  <a:spcPct val="20000"/>
                </a:spcBef>
                <a:buFont typeface="Calibri" pitchFamily="34" charset="0"/>
                <a:buChar char="–"/>
                <a:defRPr sz="2800">
                  <a:solidFill>
                    <a:schemeClr val="tx1"/>
                  </a:solidFill>
                  <a:latin typeface="Open Sans" pitchFamily="34" charset="0"/>
                </a:defRPr>
              </a:lvl2pPr>
              <a:lvl3pPr marL="1143000" indent="-228600" eaLnBrk="0" hangingPunct="0">
                <a:spcBef>
                  <a:spcPct val="20000"/>
                </a:spcBef>
                <a:buFont typeface="Calibri" pitchFamily="34" charset="0"/>
                <a:buChar char="•"/>
                <a:defRPr sz="2400">
                  <a:solidFill>
                    <a:schemeClr val="tx1"/>
                  </a:solidFill>
                  <a:latin typeface="Open Sans" pitchFamily="34" charset="0"/>
                </a:defRPr>
              </a:lvl3pPr>
              <a:lvl4pPr marL="1600200" indent="-228600" eaLnBrk="0" hangingPunct="0">
                <a:spcBef>
                  <a:spcPct val="20000"/>
                </a:spcBef>
                <a:buFont typeface="Calibri" pitchFamily="34" charset="0"/>
                <a:buChar char="–"/>
                <a:defRPr sz="2000">
                  <a:solidFill>
                    <a:schemeClr val="tx1"/>
                  </a:solidFill>
                  <a:latin typeface="Open Sans" pitchFamily="34" charset="0"/>
                </a:defRPr>
              </a:lvl4pPr>
              <a:lvl5pPr marL="2057400" indent="-228600" eaLnBrk="0" hangingPunct="0">
                <a:spcBef>
                  <a:spcPct val="20000"/>
                </a:spcBef>
                <a:buFont typeface="Calibri" pitchFamily="34" charset="0"/>
                <a:buChar char="»"/>
                <a:defRPr sz="2000">
                  <a:solidFill>
                    <a:schemeClr val="tx1"/>
                  </a:solidFill>
                  <a:latin typeface="Open Sans" pitchFamily="34" charset="0"/>
                </a:defRPr>
              </a:lvl5pPr>
              <a:lvl6pPr marL="2514600" indent="-228600" eaLnBrk="0" fontAlgn="base" hangingPunct="0">
                <a:spcBef>
                  <a:spcPct val="20000"/>
                </a:spcBef>
                <a:spcAft>
                  <a:spcPct val="0"/>
                </a:spcAft>
                <a:buFont typeface="Calibri" pitchFamily="34" charset="0"/>
                <a:buChar char="»"/>
                <a:defRPr sz="2000">
                  <a:solidFill>
                    <a:schemeClr val="tx1"/>
                  </a:solidFill>
                  <a:latin typeface="Open Sans" pitchFamily="34" charset="0"/>
                </a:defRPr>
              </a:lvl6pPr>
              <a:lvl7pPr marL="2971800" indent="-228600" eaLnBrk="0" fontAlgn="base" hangingPunct="0">
                <a:spcBef>
                  <a:spcPct val="20000"/>
                </a:spcBef>
                <a:spcAft>
                  <a:spcPct val="0"/>
                </a:spcAft>
                <a:buFont typeface="Calibri" pitchFamily="34" charset="0"/>
                <a:buChar char="»"/>
                <a:defRPr sz="2000">
                  <a:solidFill>
                    <a:schemeClr val="tx1"/>
                  </a:solidFill>
                  <a:latin typeface="Open Sans" pitchFamily="34" charset="0"/>
                </a:defRPr>
              </a:lvl7pPr>
              <a:lvl8pPr marL="3429000" indent="-228600" eaLnBrk="0" fontAlgn="base" hangingPunct="0">
                <a:spcBef>
                  <a:spcPct val="20000"/>
                </a:spcBef>
                <a:spcAft>
                  <a:spcPct val="0"/>
                </a:spcAft>
                <a:buFont typeface="Calibri" pitchFamily="34" charset="0"/>
                <a:buChar char="»"/>
                <a:defRPr sz="2000">
                  <a:solidFill>
                    <a:schemeClr val="tx1"/>
                  </a:solidFill>
                  <a:latin typeface="Open Sans" pitchFamily="34" charset="0"/>
                </a:defRPr>
              </a:lvl8pPr>
              <a:lvl9pPr marL="3886200" indent="-228600" eaLnBrk="0" fontAlgn="base" hangingPunct="0">
                <a:spcBef>
                  <a:spcPct val="20000"/>
                </a:spcBef>
                <a:spcAft>
                  <a:spcPct val="0"/>
                </a:spcAft>
                <a:buFont typeface="Calibri" pitchFamily="34" charset="0"/>
                <a:buChar char="»"/>
                <a:defRPr sz="2000">
                  <a:solidFill>
                    <a:schemeClr val="tx1"/>
                  </a:solidFill>
                  <a:latin typeface="Open Sans" pitchFamily="34" charset="0"/>
                </a:defRPr>
              </a:lvl9pPr>
            </a:lstStyle>
            <a:p>
              <a:pPr lvl="1" algn="just" eaLnBrk="1" hangingPunct="1">
                <a:lnSpc>
                  <a:spcPts val="4088"/>
                </a:lnSpc>
                <a:spcBef>
                  <a:spcPct val="0"/>
                </a:spcBef>
                <a:buFont typeface="Arial" charset="0"/>
                <a:buChar char="•"/>
              </a:pPr>
              <a:r>
                <a:rPr lang="en-US" altLang="pt-BR" sz="2400">
                  <a:solidFill>
                    <a:srgbClr val="2B2B2B"/>
                  </a:solidFill>
                  <a:latin typeface="Agrandir"/>
                  <a:sym typeface="Agrandir"/>
                </a:rPr>
                <a:t>Este projeto foi aprovado pelo Comitê de Ética em Pesquisa da Universidade Sorbonne, Paris, França (CER-2022-028). </a:t>
              </a:r>
            </a:p>
            <a:p>
              <a:pPr lvl="1" algn="just" eaLnBrk="1" hangingPunct="1">
                <a:lnSpc>
                  <a:spcPts val="4088"/>
                </a:lnSpc>
                <a:spcBef>
                  <a:spcPct val="0"/>
                </a:spcBef>
                <a:buFont typeface="Arial" charset="0"/>
                <a:buChar char="•"/>
              </a:pPr>
              <a:r>
                <a:rPr lang="en-US" altLang="pt-BR" sz="2400">
                  <a:solidFill>
                    <a:srgbClr val="2B2B2B"/>
                  </a:solidFill>
                  <a:latin typeface="Agrandir"/>
                  <a:sym typeface="Agrandir"/>
                </a:rPr>
                <a:t>Todos os participantes receberam uma carta informativa e o o </a:t>
              </a:r>
              <a:r>
                <a:rPr lang="en-US" altLang="pt-BR" sz="2400">
                  <a:latin typeface="Agrandir"/>
                  <a:sym typeface="Agrandir"/>
                </a:rPr>
                <a:t>termos de consentimento obtidos.</a:t>
              </a:r>
            </a:p>
            <a:p>
              <a:pPr lvl="1" algn="just" eaLnBrk="1" hangingPunct="1">
                <a:lnSpc>
                  <a:spcPts val="4088"/>
                </a:lnSpc>
                <a:spcBef>
                  <a:spcPct val="0"/>
                </a:spcBef>
                <a:buFont typeface="Arial" charset="0"/>
                <a:buChar char="•"/>
              </a:pPr>
              <a:r>
                <a:rPr lang="en-US" altLang="pt-BR" sz="2400">
                  <a:latin typeface="Agrandir"/>
                  <a:sym typeface="Agrandir"/>
                </a:rPr>
                <a:t>O trabalho usou o método Downing em que é necessário cinco etapas para a construção e validação de uma ferramenta de avaliação:</a:t>
              </a:r>
            </a:p>
            <a:p>
              <a:pPr lvl="1" algn="just" eaLnBrk="1" hangingPunct="1">
                <a:lnSpc>
                  <a:spcPts val="4088"/>
                </a:lnSpc>
                <a:spcBef>
                  <a:spcPct val="0"/>
                </a:spcBef>
                <a:buFontTx/>
                <a:buAutoNum type="arabicPeriod"/>
              </a:pPr>
              <a:r>
                <a:rPr lang="en-US" altLang="pt-BR" sz="2400">
                  <a:solidFill>
                    <a:srgbClr val="2B2B2B"/>
                  </a:solidFill>
                  <a:latin typeface="Agrandir"/>
                  <a:sym typeface="Agrandir"/>
                </a:rPr>
                <a:t> Definição do Objetivo e Construção da Ferramenta</a:t>
              </a:r>
            </a:p>
            <a:p>
              <a:pPr lvl="1" algn="just" eaLnBrk="1" hangingPunct="1">
                <a:lnSpc>
                  <a:spcPts val="4088"/>
                </a:lnSpc>
                <a:spcBef>
                  <a:spcPct val="0"/>
                </a:spcBef>
                <a:buFontTx/>
                <a:buAutoNum type="arabicPeriod"/>
              </a:pPr>
              <a:r>
                <a:rPr lang="en-US" altLang="pt-BR" sz="2400">
                  <a:solidFill>
                    <a:srgbClr val="2B2B2B"/>
                  </a:solidFill>
                  <a:latin typeface="Agrandir"/>
                  <a:sym typeface="Agrandir"/>
                </a:rPr>
                <a:t>Revisão por Especialistas: validação de Conteúdo, Feedback e Revisão</a:t>
              </a:r>
            </a:p>
            <a:p>
              <a:pPr lvl="1" algn="just" eaLnBrk="1" hangingPunct="1">
                <a:lnSpc>
                  <a:spcPts val="4088"/>
                </a:lnSpc>
                <a:spcBef>
                  <a:spcPct val="0"/>
                </a:spcBef>
                <a:buFontTx/>
                <a:buAutoNum type="arabicPeriod"/>
              </a:pPr>
              <a:r>
                <a:rPr lang="en-US" altLang="pt-BR" sz="2400">
                  <a:solidFill>
                    <a:srgbClr val="2B2B2B"/>
                  </a:solidFill>
                  <a:latin typeface="Agrandir"/>
                  <a:sym typeface="Agrandir"/>
                </a:rPr>
                <a:t>Teste Piloto : Aplicação Inicial e Análise dos Resultados</a:t>
              </a:r>
            </a:p>
            <a:p>
              <a:pPr lvl="1" algn="just" eaLnBrk="1" hangingPunct="1">
                <a:lnSpc>
                  <a:spcPts val="4088"/>
                </a:lnSpc>
                <a:spcBef>
                  <a:spcPct val="0"/>
                </a:spcBef>
                <a:buFontTx/>
                <a:buAutoNum type="arabicPeriod"/>
              </a:pPr>
              <a:r>
                <a:rPr lang="en-US" altLang="pt-BR" sz="2400">
                  <a:solidFill>
                    <a:srgbClr val="2B2B2B"/>
                  </a:solidFill>
                  <a:latin typeface="Agrandir"/>
                  <a:sym typeface="Agrandir"/>
                </a:rPr>
                <a:t>Análise : Confiabilidade e Validade</a:t>
              </a:r>
            </a:p>
            <a:p>
              <a:pPr lvl="1" algn="just" eaLnBrk="1" hangingPunct="1">
                <a:lnSpc>
                  <a:spcPts val="4088"/>
                </a:lnSpc>
                <a:spcBef>
                  <a:spcPct val="0"/>
                </a:spcBef>
                <a:buFontTx/>
                <a:buAutoNum type="arabicPeriod"/>
              </a:pPr>
              <a:r>
                <a:rPr lang="en-US" altLang="pt-BR" sz="2400">
                  <a:solidFill>
                    <a:srgbClr val="2B2B2B"/>
                  </a:solidFill>
                  <a:latin typeface="Agrandir"/>
                  <a:sym typeface="Agrandir"/>
                </a:rPr>
                <a:t> Revisão  Final e Implementação</a:t>
              </a:r>
            </a:p>
            <a:p>
              <a:pPr lvl="1" algn="just" eaLnBrk="1" hangingPunct="1">
                <a:lnSpc>
                  <a:spcPts val="4088"/>
                </a:lnSpc>
                <a:spcBef>
                  <a:spcPct val="0"/>
                </a:spcBef>
                <a:buFont typeface="Arial" charset="0"/>
                <a:buChar char="•"/>
              </a:pPr>
              <a:r>
                <a:rPr lang="en-US" altLang="pt-BR" sz="2400">
                  <a:solidFill>
                    <a:srgbClr val="2B2B2B"/>
                  </a:solidFill>
                  <a:latin typeface="Agrandir"/>
                  <a:sym typeface="Agrandir"/>
                </a:rPr>
                <a:t>Foi feito o Desenvolvimento da escala de classificação pelos autores do artigo RH e CC</a:t>
              </a:r>
            </a:p>
            <a:p>
              <a:pPr lvl="1" algn="just" eaLnBrk="1" hangingPunct="1">
                <a:lnSpc>
                  <a:spcPts val="4088"/>
                </a:lnSpc>
                <a:spcBef>
                  <a:spcPct val="0"/>
                </a:spcBef>
                <a:buFont typeface="Arial" charset="0"/>
                <a:buChar char="•"/>
              </a:pPr>
              <a:r>
                <a:rPr lang="en-US" altLang="pt-BR" sz="2400">
                  <a:solidFill>
                    <a:srgbClr val="2B2B2B"/>
                  </a:solidFill>
                  <a:latin typeface="Agrandir"/>
                  <a:sym typeface="Agrandir"/>
                </a:rPr>
                <a:t>12 neonatologistas foram recrutados na França e na Bélgica que tinham um alto nível de especialização (mais de 5 anos de prática) em relação ao método LISA e no ensino de simulação </a:t>
              </a:r>
            </a:p>
            <a:p>
              <a:pPr algn="just" eaLnBrk="1" hangingPunct="1">
                <a:lnSpc>
                  <a:spcPts val="4088"/>
                </a:lnSpc>
                <a:spcBef>
                  <a:spcPct val="0"/>
                </a:spcBef>
                <a:buFontTx/>
                <a:buNone/>
              </a:pPr>
              <a:endParaRPr lang="en-US" altLang="pt-BR" sz="2400">
                <a:solidFill>
                  <a:srgbClr val="2B2B2B"/>
                </a:solidFill>
                <a:latin typeface="Agrandir"/>
                <a:sym typeface="Agrandir"/>
              </a:endParaRPr>
            </a:p>
            <a:p>
              <a:pPr algn="just" eaLnBrk="1" hangingPunct="1">
                <a:lnSpc>
                  <a:spcPts val="4088"/>
                </a:lnSpc>
                <a:spcBef>
                  <a:spcPct val="0"/>
                </a:spcBef>
                <a:buFontTx/>
                <a:buNone/>
              </a:pPr>
              <a:endParaRPr lang="en-US" altLang="pt-BR" sz="2400">
                <a:solidFill>
                  <a:srgbClr val="2B2B2B"/>
                </a:solidFill>
                <a:latin typeface="Agrandir"/>
                <a:sym typeface="Agrandir"/>
              </a:endParaRPr>
            </a:p>
            <a:p>
              <a:pPr algn="just" eaLnBrk="1" hangingPunct="1">
                <a:lnSpc>
                  <a:spcPts val="4088"/>
                </a:lnSpc>
                <a:spcBef>
                  <a:spcPct val="0"/>
                </a:spcBef>
                <a:buFontTx/>
                <a:buNone/>
              </a:pPr>
              <a:endParaRPr lang="en-US" altLang="pt-BR" sz="2400">
                <a:solidFill>
                  <a:srgbClr val="2B2B2B"/>
                </a:solidFill>
                <a:latin typeface="Agrandir"/>
                <a:sym typeface="Agrandir"/>
              </a:endParaRPr>
            </a:p>
            <a:p>
              <a:pPr algn="just" eaLnBrk="1" hangingPunct="1">
                <a:lnSpc>
                  <a:spcPts val="4088"/>
                </a:lnSpc>
                <a:spcBef>
                  <a:spcPct val="0"/>
                </a:spcBef>
                <a:buFontTx/>
                <a:buNone/>
              </a:pPr>
              <a:endParaRPr lang="en-US" altLang="pt-BR" sz="2400">
                <a:solidFill>
                  <a:srgbClr val="2B2B2B"/>
                </a:solidFill>
                <a:latin typeface="Agrandir"/>
                <a:sym typeface="Agrandir"/>
              </a:endParaRPr>
            </a:p>
            <a:p>
              <a:pPr algn="just" eaLnBrk="1" hangingPunct="1">
                <a:lnSpc>
                  <a:spcPts val="4088"/>
                </a:lnSpc>
                <a:spcBef>
                  <a:spcPct val="0"/>
                </a:spcBef>
                <a:buFontTx/>
                <a:buNone/>
              </a:pPr>
              <a:endParaRPr lang="en-US" altLang="pt-BR" sz="2900">
                <a:solidFill>
                  <a:srgbClr val="2B2B2B"/>
                </a:solidFill>
                <a:latin typeface="Agrandir"/>
                <a:sym typeface="Agrandir"/>
              </a:endParaRPr>
            </a:p>
          </p:txBody>
        </p:sp>
      </p:gr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FFCF7"/>
        </a:solidFill>
        <a:effectLst/>
      </p:bgPr>
    </p:bg>
    <p:spTree>
      <p:nvGrpSpPr>
        <p:cNvPr id="1" name=""/>
        <p:cNvGrpSpPr/>
        <p:nvPr/>
      </p:nvGrpSpPr>
      <p:grpSpPr>
        <a:xfrm>
          <a:off x="0" y="0"/>
          <a:ext cx="0" cy="0"/>
          <a:chOff x="0" y="0"/>
          <a:chExt cx="0" cy="0"/>
        </a:xfrm>
      </p:grpSpPr>
      <p:pic>
        <p:nvPicPr>
          <p:cNvPr id="8194"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810125" y="2951163"/>
            <a:ext cx="9620250" cy="9790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195"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rot="9720163">
            <a:off x="12599988" y="-3298825"/>
            <a:ext cx="8670925" cy="8655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5"/>
          <p:cNvSpPr txBox="1"/>
          <p:nvPr/>
        </p:nvSpPr>
        <p:spPr>
          <a:xfrm>
            <a:off x="-1811338" y="309563"/>
            <a:ext cx="9398001" cy="1066800"/>
          </a:xfrm>
          <a:prstGeom prst="rect">
            <a:avLst/>
          </a:prstGeom>
        </p:spPr>
        <p:txBody>
          <a:bodyPr lIns="0" tIns="0" rIns="0" bIns="0">
            <a:spAutoFit/>
          </a:bodyPr>
          <a:lstStyle/>
          <a:p>
            <a:pPr algn="ctr" fontAlgn="auto">
              <a:lnSpc>
                <a:spcPts val="8399"/>
              </a:lnSpc>
              <a:spcAft>
                <a:spcPts val="0"/>
              </a:spcAft>
              <a:defRPr/>
            </a:pPr>
            <a:r>
              <a:rPr lang="en-US" sz="6999" dirty="0">
                <a:solidFill>
                  <a:srgbClr val="2B2B2B"/>
                </a:solidFill>
                <a:latin typeface="Agrandir"/>
                <a:ea typeface="Agrandir"/>
                <a:cs typeface="Agrandir"/>
                <a:sym typeface="Agrandir"/>
              </a:rPr>
              <a:t>Métodos</a:t>
            </a:r>
          </a:p>
        </p:txBody>
      </p:sp>
      <p:sp>
        <p:nvSpPr>
          <p:cNvPr id="6" name="TextBox 6"/>
          <p:cNvSpPr txBox="1"/>
          <p:nvPr/>
        </p:nvSpPr>
        <p:spPr>
          <a:xfrm>
            <a:off x="601663" y="1901825"/>
            <a:ext cx="8959850" cy="8731250"/>
          </a:xfrm>
          <a:prstGeom prst="rect">
            <a:avLst/>
          </a:prstGeom>
        </p:spPr>
        <p:txBody>
          <a:bodyPr lIns="0" tIns="0" rIns="0" bIns="0">
            <a:spAutoFit/>
          </a:bodyPr>
          <a:lstStyle/>
          <a:p>
            <a:pPr marL="530784" lvl="1" indent="-265392" algn="just" fontAlgn="auto">
              <a:lnSpc>
                <a:spcPts val="3441"/>
              </a:lnSpc>
              <a:spcBef>
                <a:spcPts val="0"/>
              </a:spcBef>
              <a:spcAft>
                <a:spcPts val="0"/>
              </a:spcAft>
              <a:buFont typeface="Arial"/>
              <a:buChar char="•"/>
              <a:defRPr/>
            </a:pPr>
            <a:r>
              <a:rPr lang="en-US" sz="2458" dirty="0">
                <a:solidFill>
                  <a:srgbClr val="2B2B2B"/>
                </a:solidFill>
                <a:latin typeface="Agrandir"/>
                <a:ea typeface="Agrandir"/>
                <a:cs typeface="Agrandir"/>
                <a:sym typeface="Agrandir"/>
              </a:rPr>
              <a:t>Foi utilizado o método Delphi modificado para obter consenso entre especialistas sobre uma questão específica. </a:t>
            </a:r>
          </a:p>
          <a:p>
            <a:pPr marL="530784" lvl="1" indent="-265392" algn="just" fontAlgn="auto">
              <a:lnSpc>
                <a:spcPts val="3441"/>
              </a:lnSpc>
              <a:spcBef>
                <a:spcPts val="0"/>
              </a:spcBef>
              <a:spcAft>
                <a:spcPts val="0"/>
              </a:spcAft>
              <a:buFont typeface="Arial"/>
              <a:buChar char="•"/>
              <a:defRPr/>
            </a:pPr>
            <a:r>
              <a:rPr lang="en-US" sz="2458" dirty="0">
                <a:solidFill>
                  <a:srgbClr val="2B2B2B"/>
                </a:solidFill>
                <a:latin typeface="Agrandir"/>
                <a:ea typeface="Agrandir"/>
                <a:cs typeface="Agrandir"/>
                <a:sym typeface="Agrandir"/>
              </a:rPr>
              <a:t>Neste método, os especialistas classificam cada item de 0 a 6, com as respostas anonimizadas por letras. Itens com pontuação mediana abaixo de 4 são modificados, e o processo é repetido até que todos os itens sejam validados. Na primeira rodada, todos os itens receberam medianas acima de 4, mas alguns foram revisados conforme os comentários dos especialistas. A escala final, após uma segunda rodada, inclui 25 itens divididos em oito categorias.</a:t>
            </a:r>
          </a:p>
          <a:p>
            <a:pPr marL="530784" lvl="1" indent="-265392" algn="just" fontAlgn="auto">
              <a:lnSpc>
                <a:spcPts val="3441"/>
              </a:lnSpc>
              <a:spcBef>
                <a:spcPts val="0"/>
              </a:spcBef>
              <a:spcAft>
                <a:spcPts val="0"/>
              </a:spcAft>
              <a:buFont typeface="Arial"/>
              <a:buChar char="•"/>
              <a:defRPr/>
            </a:pPr>
            <a:r>
              <a:rPr lang="en-US" sz="2458" dirty="0">
                <a:solidFill>
                  <a:srgbClr val="2B2B2B"/>
                </a:solidFill>
                <a:latin typeface="Agrandir"/>
                <a:ea typeface="Agrandir"/>
                <a:cs typeface="Agrandir"/>
                <a:sym typeface="Agrandir"/>
              </a:rPr>
              <a:t>As categorias representam os estágios da administração de surfactantes usando o método LISA.</a:t>
            </a:r>
          </a:p>
          <a:p>
            <a:pPr marL="530784" lvl="1" indent="-265392" algn="just" fontAlgn="auto">
              <a:lnSpc>
                <a:spcPts val="3441"/>
              </a:lnSpc>
              <a:spcBef>
                <a:spcPts val="0"/>
              </a:spcBef>
              <a:spcAft>
                <a:spcPts val="0"/>
              </a:spcAft>
              <a:buFont typeface="Arial"/>
              <a:buChar char="•"/>
              <a:defRPr/>
            </a:pPr>
            <a:r>
              <a:rPr lang="en-US" sz="2458" dirty="0">
                <a:solidFill>
                  <a:srgbClr val="2B2B2B"/>
                </a:solidFill>
                <a:latin typeface="Agrandir"/>
                <a:ea typeface="Agrandir"/>
                <a:cs typeface="Agrandir"/>
                <a:sym typeface="Agrandir"/>
              </a:rPr>
              <a:t>As etapas especificam tanto a execução do procedimento quanto a preparação necessária. Cada item é pontuado de 0 a 2, dependendo do desempenho do participante. A pontuação total é de 50</a:t>
            </a:r>
          </a:p>
          <a:p>
            <a:pPr algn="just" fontAlgn="auto">
              <a:lnSpc>
                <a:spcPts val="3441"/>
              </a:lnSpc>
              <a:spcBef>
                <a:spcPts val="0"/>
              </a:spcBef>
              <a:spcAft>
                <a:spcPts val="0"/>
              </a:spcAft>
              <a:defRPr/>
            </a:pPr>
            <a:endParaRPr lang="en-US" sz="2458" dirty="0">
              <a:solidFill>
                <a:srgbClr val="2B2B2B"/>
              </a:solidFill>
              <a:latin typeface="Agrandir"/>
              <a:ea typeface="Agrandir"/>
              <a:cs typeface="Agrandir"/>
              <a:sym typeface="Agrandir"/>
            </a:endParaRPr>
          </a:p>
          <a:p>
            <a:pPr algn="just" fontAlgn="auto">
              <a:lnSpc>
                <a:spcPts val="3441"/>
              </a:lnSpc>
              <a:spcBef>
                <a:spcPts val="0"/>
              </a:spcBef>
              <a:spcAft>
                <a:spcPts val="0"/>
              </a:spcAft>
              <a:defRPr/>
            </a:pPr>
            <a:endParaRPr lang="en-US" sz="2458" dirty="0">
              <a:solidFill>
                <a:srgbClr val="2B2B2B"/>
              </a:solidFill>
              <a:latin typeface="Agrandir"/>
              <a:ea typeface="Agrandir"/>
              <a:cs typeface="Agrandir"/>
              <a:sym typeface="Agrandir"/>
            </a:endParaRPr>
          </a:p>
          <a:p>
            <a:pPr algn="just" fontAlgn="auto">
              <a:lnSpc>
                <a:spcPts val="3441"/>
              </a:lnSpc>
              <a:spcBef>
                <a:spcPts val="0"/>
              </a:spcBef>
              <a:spcAft>
                <a:spcPts val="0"/>
              </a:spcAft>
              <a:defRPr/>
            </a:pPr>
            <a:endParaRPr lang="en-US" sz="2458" dirty="0">
              <a:solidFill>
                <a:srgbClr val="2B2B2B"/>
              </a:solidFill>
              <a:latin typeface="Agrandir"/>
              <a:ea typeface="Agrandir"/>
              <a:cs typeface="Agrandir"/>
              <a:sym typeface="Agrandir"/>
            </a:endParaRPr>
          </a:p>
          <a:p>
            <a:pPr algn="just" fontAlgn="auto">
              <a:lnSpc>
                <a:spcPts val="3441"/>
              </a:lnSpc>
              <a:spcBef>
                <a:spcPts val="0"/>
              </a:spcBef>
              <a:spcAft>
                <a:spcPts val="0"/>
              </a:spcAft>
              <a:defRPr/>
            </a:pPr>
            <a:endParaRPr lang="en-US" sz="2458" dirty="0">
              <a:solidFill>
                <a:srgbClr val="2B2B2B"/>
              </a:solidFill>
              <a:latin typeface="Agrandir"/>
              <a:ea typeface="Agrandir"/>
              <a:cs typeface="Agrandir"/>
              <a:sym typeface="Agrandir"/>
            </a:endParaRPr>
          </a:p>
        </p:txBody>
      </p:sp>
      <p:pic>
        <p:nvPicPr>
          <p:cNvPr id="8202" name="Picture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058400" y="1763713"/>
            <a:ext cx="8077200" cy="66849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Imagem 10" descr="Uma imagem contendo no interior, cachorro, quarto de hospital, quente&#10;&#10;Descrição gerada automaticamente"/>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6267450" cy="6672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tângulo: Cantos Arredondados 3"/>
          <p:cNvSpPr>
            <a:spLocks noChangeArrowheads="1"/>
          </p:cNvSpPr>
          <p:nvPr/>
        </p:nvSpPr>
        <p:spPr bwMode="auto">
          <a:xfrm>
            <a:off x="250825" y="4975225"/>
            <a:ext cx="6400800" cy="2501900"/>
          </a:xfrm>
          <a:prstGeom prst="roundRect">
            <a:avLst>
              <a:gd name="adj" fmla="val 16667"/>
            </a:avLst>
          </a:prstGeom>
          <a:solidFill>
            <a:schemeClr val="accent1"/>
          </a:solidFill>
          <a:ln w="15875" cap="rnd" algn="ctr">
            <a:solidFill>
              <a:srgbClr val="042D33"/>
            </a:solidFill>
            <a:round/>
            <a:headEnd/>
            <a:tailEnd/>
          </a:ln>
        </p:spPr>
        <p:txBody>
          <a:bodyPr lIns="137160" tIns="68580" rIns="137160" bIns="68580" anchor="ctr"/>
          <a:lstStyle>
            <a:lvl1pPr defTabSz="685800" eaLnBrk="0" hangingPunct="0">
              <a:defRPr>
                <a:solidFill>
                  <a:schemeClr val="tx1"/>
                </a:solidFill>
                <a:latin typeface="Calibri" pitchFamily="34" charset="0"/>
                <a:cs typeface="Arial" charset="0"/>
              </a:defRPr>
            </a:lvl1pPr>
            <a:lvl2pPr marL="1114425" indent="-428625" defTabSz="685800" eaLnBrk="0" hangingPunct="0">
              <a:defRPr>
                <a:solidFill>
                  <a:schemeClr val="tx1"/>
                </a:solidFill>
                <a:latin typeface="Calibri" pitchFamily="34" charset="0"/>
                <a:cs typeface="Arial" charset="0"/>
              </a:defRPr>
            </a:lvl2pPr>
            <a:lvl3pPr marL="1714500" indent="-342900" defTabSz="685800" eaLnBrk="0" hangingPunct="0">
              <a:defRPr>
                <a:solidFill>
                  <a:schemeClr val="tx1"/>
                </a:solidFill>
                <a:latin typeface="Calibri" pitchFamily="34" charset="0"/>
                <a:cs typeface="Arial" charset="0"/>
              </a:defRPr>
            </a:lvl3pPr>
            <a:lvl4pPr marL="2400300" indent="-342900" defTabSz="685800" eaLnBrk="0" hangingPunct="0">
              <a:defRPr>
                <a:solidFill>
                  <a:schemeClr val="tx1"/>
                </a:solidFill>
                <a:latin typeface="Calibri" pitchFamily="34" charset="0"/>
                <a:cs typeface="Arial" charset="0"/>
              </a:defRPr>
            </a:lvl4pPr>
            <a:lvl5pPr marL="3086100" indent="-342900" defTabSz="685800" eaLnBrk="0" hangingPunct="0">
              <a:defRPr>
                <a:solidFill>
                  <a:schemeClr val="tx1"/>
                </a:solidFill>
                <a:latin typeface="Calibri" pitchFamily="34" charset="0"/>
                <a:cs typeface="Arial" charset="0"/>
              </a:defRPr>
            </a:lvl5pPr>
            <a:lvl6pPr marL="3543300" indent="-342900" defTabSz="685800" eaLnBrk="0" fontAlgn="base" hangingPunct="0">
              <a:spcBef>
                <a:spcPct val="0"/>
              </a:spcBef>
              <a:spcAft>
                <a:spcPct val="0"/>
              </a:spcAft>
              <a:defRPr>
                <a:solidFill>
                  <a:schemeClr val="tx1"/>
                </a:solidFill>
                <a:latin typeface="Calibri" pitchFamily="34" charset="0"/>
                <a:cs typeface="Arial" charset="0"/>
              </a:defRPr>
            </a:lvl6pPr>
            <a:lvl7pPr marL="4000500" indent="-342900" defTabSz="685800" eaLnBrk="0" fontAlgn="base" hangingPunct="0">
              <a:spcBef>
                <a:spcPct val="0"/>
              </a:spcBef>
              <a:spcAft>
                <a:spcPct val="0"/>
              </a:spcAft>
              <a:defRPr>
                <a:solidFill>
                  <a:schemeClr val="tx1"/>
                </a:solidFill>
                <a:latin typeface="Calibri" pitchFamily="34" charset="0"/>
                <a:cs typeface="Arial" charset="0"/>
              </a:defRPr>
            </a:lvl7pPr>
            <a:lvl8pPr marL="4457700" indent="-342900" defTabSz="685800" eaLnBrk="0" fontAlgn="base" hangingPunct="0">
              <a:spcBef>
                <a:spcPct val="0"/>
              </a:spcBef>
              <a:spcAft>
                <a:spcPct val="0"/>
              </a:spcAft>
              <a:defRPr>
                <a:solidFill>
                  <a:schemeClr val="tx1"/>
                </a:solidFill>
                <a:latin typeface="Calibri" pitchFamily="34" charset="0"/>
                <a:cs typeface="Arial" charset="0"/>
              </a:defRPr>
            </a:lvl8pPr>
            <a:lvl9pPr marL="4914900" indent="-342900" defTabSz="685800" eaLnBrk="0" fontAlgn="base" hangingPunct="0">
              <a:spcBef>
                <a:spcPct val="0"/>
              </a:spcBef>
              <a:spcAft>
                <a:spcPct val="0"/>
              </a:spcAft>
              <a:defRPr>
                <a:solidFill>
                  <a:schemeClr val="tx1"/>
                </a:solidFill>
                <a:latin typeface="Calibri" pitchFamily="34" charset="0"/>
                <a:cs typeface="Arial" charset="0"/>
              </a:defRPr>
            </a:lvl9pPr>
          </a:lstStyle>
          <a:p>
            <a:pPr algn="ctr" eaLnBrk="1" hangingPunct="1"/>
            <a:endParaRPr lang="pt-BR" altLang="pt-BR" sz="2700">
              <a:solidFill>
                <a:srgbClr val="FFFFFF"/>
              </a:solidFill>
              <a:latin typeface="Century Gothic" pitchFamily="34" charset="0"/>
            </a:endParaRPr>
          </a:p>
        </p:txBody>
      </p:sp>
      <p:sp>
        <p:nvSpPr>
          <p:cNvPr id="2" name="Título 1"/>
          <p:cNvSpPr>
            <a:spLocks noGrp="1"/>
          </p:cNvSpPr>
          <p:nvPr>
            <p:ph type="title" idx="4294967295"/>
          </p:nvPr>
        </p:nvSpPr>
        <p:spPr>
          <a:xfrm>
            <a:off x="546100" y="5313363"/>
            <a:ext cx="6264275" cy="2420937"/>
          </a:xfrm>
        </p:spPr>
        <p:txBody>
          <a:bodyPr lIns="137160" tIns="68580" rIns="137160" bIns="68580" anchor="t"/>
          <a:lstStyle/>
          <a:p>
            <a:r>
              <a:rPr lang="pt-BR" altLang="pt-BR" b="1" smtClean="0"/>
              <a:t>MATERIAIS NECESSÁRIOS</a:t>
            </a:r>
          </a:p>
        </p:txBody>
      </p:sp>
      <p:sp>
        <p:nvSpPr>
          <p:cNvPr id="3" name="Espaço Reservado para Conteúdo 2"/>
          <p:cNvSpPr>
            <a:spLocks noGrp="1"/>
          </p:cNvSpPr>
          <p:nvPr>
            <p:ph idx="4294967295"/>
          </p:nvPr>
        </p:nvSpPr>
        <p:spPr>
          <a:xfrm>
            <a:off x="6651625" y="608013"/>
            <a:ext cx="11387138" cy="8802687"/>
          </a:xfrm>
        </p:spPr>
        <p:txBody>
          <a:bodyPr lIns="137160" tIns="68580" rIns="137160" bIns="68580" anchor="ctr"/>
          <a:lstStyle/>
          <a:p>
            <a:pPr marL="0" indent="0" defTabSz="457200">
              <a:spcBef>
                <a:spcPct val="0"/>
              </a:spcBef>
              <a:buFont typeface="Calibri" pitchFamily="34" charset="0"/>
              <a:buNone/>
            </a:pPr>
            <a:r>
              <a:rPr lang="pt-BR" altLang="pt-BR" b="1" smtClean="0">
                <a:latin typeface="Comfortaa" pitchFamily="34" charset="0"/>
              </a:rPr>
              <a:t>Material para LISA</a:t>
            </a:r>
            <a:endParaRPr lang="pt-BR" altLang="pt-BR" smtClean="0"/>
          </a:p>
          <a:p>
            <a:pPr marL="0" indent="0" defTabSz="457200">
              <a:spcBef>
                <a:spcPct val="0"/>
              </a:spcBef>
              <a:buFont typeface="Arial" charset="0"/>
              <a:buChar char="•"/>
            </a:pPr>
            <a:r>
              <a:rPr lang="pt-BR" altLang="pt-BR" smtClean="0">
                <a:latin typeface="Comfortaa" pitchFamily="34" charset="0"/>
              </a:rPr>
              <a:t>Cateter para LISA (deve ser dobrado antes do procedimento) </a:t>
            </a:r>
          </a:p>
          <a:p>
            <a:pPr marL="0" indent="0" defTabSz="457200">
              <a:spcBef>
                <a:spcPct val="0"/>
              </a:spcBef>
              <a:buFont typeface="Arial" charset="0"/>
              <a:buChar char="•"/>
            </a:pPr>
            <a:r>
              <a:rPr lang="pt-BR" altLang="pt-BR" smtClean="0">
                <a:latin typeface="Comfortaa" pitchFamily="34" charset="0"/>
              </a:rPr>
              <a:t>Lâmina reta de tamanho adequado, laringoscópio</a:t>
            </a:r>
          </a:p>
          <a:p>
            <a:pPr marL="0" indent="0" defTabSz="457200">
              <a:spcBef>
                <a:spcPct val="0"/>
              </a:spcBef>
              <a:buFont typeface="Arial" charset="0"/>
              <a:buChar char="•"/>
            </a:pPr>
            <a:r>
              <a:rPr lang="pt-BR" altLang="pt-BR" i="1" smtClean="0">
                <a:latin typeface="Comfortaa" pitchFamily="34" charset="0"/>
              </a:rPr>
              <a:t>Infant Flow</a:t>
            </a:r>
            <a:r>
              <a:rPr lang="pt-BR" altLang="pt-BR" baseline="30000" smtClean="0">
                <a:latin typeface="Comfortaa" pitchFamily="34" charset="0"/>
              </a:rPr>
              <a:t>® </a:t>
            </a:r>
            <a:r>
              <a:rPr lang="pt-BR" altLang="pt-BR" smtClean="0">
                <a:latin typeface="Comfortaa" pitchFamily="34" charset="0"/>
              </a:rPr>
              <a:t>e máscara de tamanho apropriado</a:t>
            </a:r>
          </a:p>
          <a:p>
            <a:pPr marL="0" indent="0" defTabSz="457200">
              <a:spcBef>
                <a:spcPct val="0"/>
              </a:spcBef>
              <a:buFont typeface="Arial" charset="0"/>
              <a:buChar char="•"/>
            </a:pPr>
            <a:r>
              <a:rPr lang="pt-BR" altLang="pt-BR" smtClean="0">
                <a:latin typeface="Comfortaa" pitchFamily="34" charset="0"/>
              </a:rPr>
              <a:t>Sistema de sucção</a:t>
            </a:r>
          </a:p>
          <a:p>
            <a:pPr marL="0" indent="0" defTabSz="457200">
              <a:spcBef>
                <a:spcPct val="0"/>
              </a:spcBef>
              <a:buFont typeface="Arial" charset="0"/>
              <a:buChar char="•"/>
            </a:pPr>
            <a:r>
              <a:rPr lang="pt-BR" altLang="pt-BR" smtClean="0">
                <a:latin typeface="Comfortaa" pitchFamily="34" charset="0"/>
              </a:rPr>
              <a:t>Tubo nasogástrico </a:t>
            </a:r>
          </a:p>
          <a:p>
            <a:pPr marL="0" indent="0" defTabSz="457200">
              <a:spcBef>
                <a:spcPct val="0"/>
              </a:spcBef>
              <a:buFont typeface="Arial" charset="0"/>
              <a:buChar char="•"/>
            </a:pPr>
            <a:r>
              <a:rPr lang="pt-BR" altLang="pt-BR" i="1" smtClean="0">
                <a:latin typeface="Comfortaa" pitchFamily="34" charset="0"/>
              </a:rPr>
              <a:t>Neopuff</a:t>
            </a:r>
            <a:r>
              <a:rPr lang="pt-BR" altLang="pt-BR" baseline="30000" smtClean="0">
                <a:latin typeface="Comfortaa" pitchFamily="34" charset="0"/>
              </a:rPr>
              <a:t>®</a:t>
            </a:r>
            <a:r>
              <a:rPr lang="pt-BR" altLang="pt-BR" smtClean="0">
                <a:latin typeface="Comfortaa" pitchFamily="34" charset="0"/>
              </a:rPr>
              <a:t> / Máscara de ventilação manual com reservatório (ambu)</a:t>
            </a:r>
          </a:p>
          <a:p>
            <a:pPr marL="0" indent="0" defTabSz="457200">
              <a:spcBef>
                <a:spcPct val="0"/>
              </a:spcBef>
              <a:buFont typeface="Calibri" pitchFamily="34" charset="0"/>
              <a:buNone/>
            </a:pPr>
            <a:r>
              <a:rPr lang="pt-BR" altLang="pt-BR" smtClean="0"/>
              <a:t/>
            </a:r>
            <a:br>
              <a:rPr lang="pt-BR" altLang="pt-BR" smtClean="0"/>
            </a:br>
            <a:r>
              <a:rPr lang="pt-BR" altLang="pt-BR" b="1" smtClean="0">
                <a:latin typeface="Comfortaa" pitchFamily="34" charset="0"/>
              </a:rPr>
              <a:t>Caso necessite de intubação </a:t>
            </a:r>
            <a:endParaRPr lang="pt-BR" altLang="pt-BR" smtClean="0"/>
          </a:p>
          <a:p>
            <a:pPr marL="0" indent="0" defTabSz="457200">
              <a:spcBef>
                <a:spcPct val="0"/>
              </a:spcBef>
              <a:buFont typeface="Arial" charset="0"/>
              <a:buChar char="•"/>
            </a:pPr>
            <a:r>
              <a:rPr lang="pt-BR" altLang="pt-BR" smtClean="0">
                <a:latin typeface="Comfortaa" pitchFamily="34" charset="0"/>
              </a:rPr>
              <a:t>Sonda de Intubação no tamanho adequado, lâmina reta, laringoscópio e pinça de Magill</a:t>
            </a:r>
          </a:p>
          <a:p>
            <a:pPr marL="0" indent="0" defTabSz="457200">
              <a:spcBef>
                <a:spcPct val="0"/>
              </a:spcBef>
              <a:buFont typeface="Calibri" pitchFamily="34" charset="0"/>
              <a:buNone/>
            </a:pPr>
            <a:r>
              <a:rPr lang="pt-BR" altLang="pt-BR" smtClean="0"/>
              <a:t/>
            </a:r>
            <a:br>
              <a:rPr lang="pt-BR" altLang="pt-BR" smtClean="0"/>
            </a:br>
            <a:r>
              <a:rPr lang="pt-BR" altLang="pt-BR" b="1" smtClean="0">
                <a:latin typeface="Comfortaa" pitchFamily="34" charset="0"/>
              </a:rPr>
              <a:t>Paramentação Cirúrgica </a:t>
            </a:r>
            <a:endParaRPr lang="pt-BR" altLang="pt-BR" smtClean="0"/>
          </a:p>
          <a:p>
            <a:pPr marL="0" indent="0" defTabSz="457200">
              <a:spcBef>
                <a:spcPct val="0"/>
              </a:spcBef>
              <a:buFont typeface="Arial" charset="0"/>
              <a:buChar char="•"/>
            </a:pPr>
            <a:r>
              <a:rPr lang="pt-BR" altLang="pt-BR" smtClean="0">
                <a:latin typeface="Comfortaa" pitchFamily="34" charset="0"/>
              </a:rPr>
              <a:t>Máscara cirúrgica</a:t>
            </a:r>
          </a:p>
          <a:p>
            <a:pPr marL="0" indent="0" defTabSz="457200">
              <a:spcBef>
                <a:spcPct val="0"/>
              </a:spcBef>
              <a:buFont typeface="Arial" charset="0"/>
              <a:buChar char="•"/>
            </a:pPr>
            <a:r>
              <a:rPr lang="pt-BR" altLang="pt-BR" smtClean="0">
                <a:latin typeface="Comfortaa" pitchFamily="34" charset="0"/>
              </a:rPr>
              <a:t>Touca </a:t>
            </a:r>
          </a:p>
          <a:p>
            <a:pPr marL="0" indent="0" defTabSz="457200">
              <a:spcBef>
                <a:spcPct val="0"/>
              </a:spcBef>
              <a:buFont typeface="Arial" charset="0"/>
              <a:buChar char="•"/>
            </a:pPr>
            <a:r>
              <a:rPr lang="pt-BR" altLang="pt-BR" smtClean="0">
                <a:latin typeface="Comfortaa" pitchFamily="34" charset="0"/>
              </a:rPr>
              <a:t>Avental</a:t>
            </a:r>
          </a:p>
          <a:p>
            <a:pPr marL="0" indent="0" defTabSz="457200">
              <a:spcBef>
                <a:spcPct val="0"/>
              </a:spcBef>
              <a:buFont typeface="Arial" charset="0"/>
              <a:buChar char="•"/>
            </a:pPr>
            <a:r>
              <a:rPr lang="pt-BR" altLang="pt-BR" smtClean="0">
                <a:latin typeface="Comfortaa" pitchFamily="34" charset="0"/>
              </a:rPr>
              <a:t>Luvas (após lavagem de mãos ou higienização com solução hidroalcoólica) </a:t>
            </a:r>
          </a:p>
          <a:p>
            <a:pPr marL="0" indent="0" defTabSz="457200"/>
            <a:endParaRPr lang="pt-BR" altLang="pt-BR" sz="2000" smtClean="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974725" y="966788"/>
            <a:ext cx="9859963" cy="1890712"/>
          </a:xfrm>
        </p:spPr>
        <p:txBody>
          <a:bodyPr lIns="137160" tIns="68580" rIns="137160" bIns="68580"/>
          <a:lstStyle/>
          <a:p>
            <a:r>
              <a:rPr lang="pt-BR" altLang="pt-BR" b="1" smtClean="0">
                <a:latin typeface="Lexend"/>
              </a:rPr>
              <a:t>PREPARAÇÃO DO SURFACTANTE</a:t>
            </a:r>
            <a:r>
              <a:rPr lang="pt-BR" altLang="pt-BR" smtClean="0"/>
              <a:t/>
            </a:r>
            <a:br>
              <a:rPr lang="pt-BR" altLang="pt-BR" smtClean="0"/>
            </a:br>
            <a:endParaRPr lang="pt-BR" altLang="pt-BR" smtClean="0"/>
          </a:p>
        </p:txBody>
      </p:sp>
      <p:sp>
        <p:nvSpPr>
          <p:cNvPr id="8" name="Espaço Reservado para Conteúdo 2"/>
          <p:cNvSpPr>
            <a:spLocks noGrp="1"/>
          </p:cNvSpPr>
          <p:nvPr>
            <p:ph idx="4294967295"/>
          </p:nvPr>
        </p:nvSpPr>
        <p:spPr>
          <a:xfrm>
            <a:off x="974725" y="3200400"/>
            <a:ext cx="10955338" cy="6448425"/>
          </a:xfrm>
        </p:spPr>
        <p:txBody>
          <a:bodyPr lIns="137160" tIns="68580" rIns="137160" bIns="68580" anchor="ctr"/>
          <a:lstStyle/>
          <a:p>
            <a:pPr>
              <a:spcBef>
                <a:spcPct val="0"/>
              </a:spcBef>
              <a:buFont typeface="Arial" charset="0"/>
              <a:buChar char="•"/>
            </a:pPr>
            <a:r>
              <a:rPr lang="pt-BR" altLang="pt-BR" smtClean="0">
                <a:latin typeface="Comfortaa" pitchFamily="34" charset="0"/>
              </a:rPr>
              <a:t>Armazenar sob refrigeração (2 a 8°C) </a:t>
            </a:r>
          </a:p>
          <a:p>
            <a:pPr>
              <a:spcBef>
                <a:spcPct val="0"/>
              </a:spcBef>
              <a:buFont typeface="Arial" charset="0"/>
              <a:buChar char="•"/>
            </a:pPr>
            <a:r>
              <a:rPr lang="pt-BR" altLang="pt-BR" smtClean="0">
                <a:latin typeface="Comfortaa" pitchFamily="34" charset="0"/>
              </a:rPr>
              <a:t>Antes da administração, aquecer a 37°C </a:t>
            </a:r>
          </a:p>
          <a:p>
            <a:pPr>
              <a:spcBef>
                <a:spcPct val="0"/>
              </a:spcBef>
              <a:buFont typeface="Arial" charset="0"/>
              <a:buChar char="•"/>
            </a:pPr>
            <a:r>
              <a:rPr lang="pt-BR" altLang="pt-BR" smtClean="0">
                <a:latin typeface="Comfortaa" pitchFamily="34" charset="0"/>
              </a:rPr>
              <a:t>Agitar suavemente de cima para baixo</a:t>
            </a:r>
          </a:p>
          <a:p>
            <a:pPr>
              <a:spcBef>
                <a:spcPct val="0"/>
              </a:spcBef>
              <a:buFont typeface="Arial" charset="0"/>
              <a:buChar char="•"/>
            </a:pPr>
            <a:r>
              <a:rPr lang="pt-BR" altLang="pt-BR" smtClean="0">
                <a:latin typeface="Comfortaa" pitchFamily="34" charset="0"/>
              </a:rPr>
              <a:t>Remover a tampa da agulha</a:t>
            </a:r>
          </a:p>
          <a:p>
            <a:pPr>
              <a:spcBef>
                <a:spcPct val="0"/>
              </a:spcBef>
              <a:buFont typeface="Arial" charset="0"/>
              <a:buChar char="•"/>
            </a:pPr>
            <a:r>
              <a:rPr lang="pt-BR" altLang="pt-BR" smtClean="0">
                <a:latin typeface="Comfortaa" pitchFamily="34" charset="0"/>
              </a:rPr>
              <a:t>Com agulha estéril e seringa, aspirar 2,5 mL/kg do surfactante</a:t>
            </a:r>
          </a:p>
          <a:p>
            <a:pPr>
              <a:spcBef>
                <a:spcPct val="0"/>
              </a:spcBef>
              <a:buFont typeface="Arial" charset="0"/>
              <a:buChar char="•"/>
            </a:pPr>
            <a:r>
              <a:rPr lang="pt-BR" altLang="pt-BR" smtClean="0">
                <a:latin typeface="Comfortaa" pitchFamily="34" charset="0"/>
              </a:rPr>
              <a:t>Aspire também uma porção de ar na mesma seringa ou outra seringa (prime do cateter).</a:t>
            </a:r>
          </a:p>
          <a:p>
            <a:pPr>
              <a:spcBef>
                <a:spcPct val="0"/>
              </a:spcBef>
            </a:pPr>
            <a:r>
              <a:rPr lang="pt-BR" altLang="pt-BR" smtClean="0">
                <a:latin typeface="Comfortaa" pitchFamily="34" charset="0"/>
              </a:rPr>
              <a:t>No caso da mesma seringa, lembre-se de colocar o bico para baixo e êmbolo para cima, o surfactante deve ser instilado primeiro. </a:t>
            </a:r>
            <a:endParaRPr lang="pt-BR" altLang="pt-BR" smtClean="0"/>
          </a:p>
        </p:txBody>
      </p:sp>
      <p:pic>
        <p:nvPicPr>
          <p:cNvPr id="43012" name="Graphic 6" descr="Floco de Neve"/>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1344275" y="1917700"/>
            <a:ext cx="5972175" cy="5972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6082" name="Group 11"/>
          <p:cNvGrpSpPr>
            <a:grpSpLocks noGrp="1" noUngrp="1" noRot="1" noChangeAspect="1" noMove="1" noResize="1"/>
          </p:cNvGrpSpPr>
          <p:nvPr/>
        </p:nvGrpSpPr>
        <p:grpSpPr bwMode="auto">
          <a:xfrm>
            <a:off x="13811250" y="4446588"/>
            <a:ext cx="4471988" cy="4811712"/>
            <a:chOff x="9206969" y="2963333"/>
            <a:chExt cx="2981858" cy="3208867"/>
          </a:xfrm>
        </p:grpSpPr>
        <p:cxnSp>
          <p:nvCxnSpPr>
            <p:cNvPr id="13" name="Straight Connector 12">
              <a:extLst>
                <a:ext uri="{FF2B5EF4-FFF2-40B4-BE49-F238E27FC236}"/>
                <a:ext uri="{C183D7F6-B498-43B3-948B-1728B52AA6E4}"/>
              </a:extLst>
            </p:cNvPr>
            <p:cNvCxnSpPr/>
            <p:nvPr/>
          </p:nvCxnSpPr>
          <p:spPr>
            <a:xfrm flipH="1">
              <a:off x="11276381" y="2963333"/>
              <a:ext cx="912446" cy="912585"/>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4" name="Straight Connector 13">
              <a:extLst>
                <a:ext uri="{FF2B5EF4-FFF2-40B4-BE49-F238E27FC236}"/>
                <a:ext uri="{C183D7F6-B498-43B3-948B-1728B52AA6E4}"/>
              </a:extLst>
            </p:cNvPr>
            <p:cNvCxnSpPr/>
            <p:nvPr/>
          </p:nvCxnSpPr>
          <p:spPr>
            <a:xfrm flipH="1">
              <a:off x="9206969" y="3189891"/>
              <a:ext cx="2981858" cy="2982309"/>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5" name="Straight Connector 14">
              <a:extLst>
                <a:ext uri="{FF2B5EF4-FFF2-40B4-BE49-F238E27FC236}"/>
                <a:ext uri="{C183D7F6-B498-43B3-948B-1728B52AA6E4}"/>
              </a:extLst>
            </p:cNvPr>
            <p:cNvCxnSpPr/>
            <p:nvPr/>
          </p:nvCxnSpPr>
          <p:spPr>
            <a:xfrm flipH="1">
              <a:off x="10291955" y="3285173"/>
              <a:ext cx="1896872" cy="1896100"/>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6" name="Straight Connector 15">
              <a:extLst>
                <a:ext uri="{FF2B5EF4-FFF2-40B4-BE49-F238E27FC236}"/>
                <a:ext uri="{C183D7F6-B498-43B3-948B-1728B52AA6E4}"/>
              </a:extLst>
            </p:cNvPr>
            <p:cNvCxnSpPr/>
            <p:nvPr/>
          </p:nvCxnSpPr>
          <p:spPr>
            <a:xfrm flipH="1">
              <a:off x="10443323" y="3130605"/>
              <a:ext cx="1745504" cy="1745767"/>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7" name="Straight Connector 16">
              <a:extLst>
                <a:ext uri="{FF2B5EF4-FFF2-40B4-BE49-F238E27FC236}"/>
                <a:ext uri="{C183D7F6-B498-43B3-948B-1728B52AA6E4}"/>
              </a:extLst>
            </p:cNvPr>
            <p:cNvCxnSpPr/>
            <p:nvPr/>
          </p:nvCxnSpPr>
          <p:spPr>
            <a:xfrm flipH="1">
              <a:off x="10918600" y="3683237"/>
              <a:ext cx="1270227" cy="126936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4" name="Rectangle 18">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8288000" cy="10287000"/>
          </a:xfrm>
          <a:prstGeom prst="rect">
            <a:avLst/>
          </a:prstGeom>
          <a:solidFill>
            <a:srgbClr val="49396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457200" fontAlgn="auto">
              <a:spcBef>
                <a:spcPts val="0"/>
              </a:spcBef>
              <a:spcAft>
                <a:spcPts val="0"/>
              </a:spcAft>
              <a:defRPr/>
            </a:pPr>
            <a:endParaRPr lang="en-US"/>
          </a:p>
        </p:txBody>
      </p:sp>
      <p:sp>
        <p:nvSpPr>
          <p:cNvPr id="25" name="Rectangle 20">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714375" y="719138"/>
            <a:ext cx="16859250" cy="8848725"/>
          </a:xfrm>
          <a:prstGeom prst="rect">
            <a:avLst/>
          </a:prstGeom>
          <a:solidFill>
            <a:srgbClr val="FFFFFF"/>
          </a:solidFill>
          <a:ln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457200" fontAlgn="auto">
              <a:spcBef>
                <a:spcPts val="0"/>
              </a:spcBef>
              <a:spcAft>
                <a:spcPts val="0"/>
              </a:spcAft>
              <a:defRPr/>
            </a:pPr>
            <a:endParaRPr lang="en-US"/>
          </a:p>
        </p:txBody>
      </p:sp>
      <p:pic>
        <p:nvPicPr>
          <p:cNvPr id="46090" name="Imagem 6"/>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965200" y="1728788"/>
            <a:ext cx="16359188" cy="6829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6091" name="CaixaDeTexto 7"/>
          <p:cNvSpPr txBox="1">
            <a:spLocks noChangeArrowheads="1"/>
          </p:cNvSpPr>
          <p:nvPr/>
        </p:nvSpPr>
        <p:spPr bwMode="auto">
          <a:xfrm>
            <a:off x="7208838" y="8558213"/>
            <a:ext cx="2711450" cy="555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137160" tIns="68580" rIns="137160" bIns="68580">
            <a:spAutoFit/>
          </a:bodyPr>
          <a:lstStyle>
            <a:lvl1pPr defTabSz="685800" eaLnBrk="0" hangingPunct="0">
              <a:defRPr>
                <a:solidFill>
                  <a:schemeClr val="tx1"/>
                </a:solidFill>
                <a:latin typeface="Calibri" pitchFamily="34" charset="0"/>
                <a:cs typeface="Arial" charset="0"/>
              </a:defRPr>
            </a:lvl1pPr>
            <a:lvl2pPr marL="1114425" indent="-428625" defTabSz="685800" eaLnBrk="0" hangingPunct="0">
              <a:defRPr>
                <a:solidFill>
                  <a:schemeClr val="tx1"/>
                </a:solidFill>
                <a:latin typeface="Calibri" pitchFamily="34" charset="0"/>
                <a:cs typeface="Arial" charset="0"/>
              </a:defRPr>
            </a:lvl2pPr>
            <a:lvl3pPr marL="1714500" indent="-342900" defTabSz="685800" eaLnBrk="0" hangingPunct="0">
              <a:defRPr>
                <a:solidFill>
                  <a:schemeClr val="tx1"/>
                </a:solidFill>
                <a:latin typeface="Calibri" pitchFamily="34" charset="0"/>
                <a:cs typeface="Arial" charset="0"/>
              </a:defRPr>
            </a:lvl3pPr>
            <a:lvl4pPr marL="2400300" indent="-342900" defTabSz="685800" eaLnBrk="0" hangingPunct="0">
              <a:defRPr>
                <a:solidFill>
                  <a:schemeClr val="tx1"/>
                </a:solidFill>
                <a:latin typeface="Calibri" pitchFamily="34" charset="0"/>
                <a:cs typeface="Arial" charset="0"/>
              </a:defRPr>
            </a:lvl4pPr>
            <a:lvl5pPr marL="3086100" indent="-342900" defTabSz="685800" eaLnBrk="0" hangingPunct="0">
              <a:defRPr>
                <a:solidFill>
                  <a:schemeClr val="tx1"/>
                </a:solidFill>
                <a:latin typeface="Calibri" pitchFamily="34" charset="0"/>
                <a:cs typeface="Arial" charset="0"/>
              </a:defRPr>
            </a:lvl5pPr>
            <a:lvl6pPr marL="3543300" indent="-342900" defTabSz="685800" eaLnBrk="0" fontAlgn="base" hangingPunct="0">
              <a:spcBef>
                <a:spcPct val="0"/>
              </a:spcBef>
              <a:spcAft>
                <a:spcPct val="0"/>
              </a:spcAft>
              <a:defRPr>
                <a:solidFill>
                  <a:schemeClr val="tx1"/>
                </a:solidFill>
                <a:latin typeface="Calibri" pitchFamily="34" charset="0"/>
                <a:cs typeface="Arial" charset="0"/>
              </a:defRPr>
            </a:lvl6pPr>
            <a:lvl7pPr marL="4000500" indent="-342900" defTabSz="685800" eaLnBrk="0" fontAlgn="base" hangingPunct="0">
              <a:spcBef>
                <a:spcPct val="0"/>
              </a:spcBef>
              <a:spcAft>
                <a:spcPct val="0"/>
              </a:spcAft>
              <a:defRPr>
                <a:solidFill>
                  <a:schemeClr val="tx1"/>
                </a:solidFill>
                <a:latin typeface="Calibri" pitchFamily="34" charset="0"/>
                <a:cs typeface="Arial" charset="0"/>
              </a:defRPr>
            </a:lvl7pPr>
            <a:lvl8pPr marL="4457700" indent="-342900" defTabSz="685800" eaLnBrk="0" fontAlgn="base" hangingPunct="0">
              <a:spcBef>
                <a:spcPct val="0"/>
              </a:spcBef>
              <a:spcAft>
                <a:spcPct val="0"/>
              </a:spcAft>
              <a:defRPr>
                <a:solidFill>
                  <a:schemeClr val="tx1"/>
                </a:solidFill>
                <a:latin typeface="Calibri" pitchFamily="34" charset="0"/>
                <a:cs typeface="Arial" charset="0"/>
              </a:defRPr>
            </a:lvl8pPr>
            <a:lvl9pPr marL="4914900" indent="-342900" defTabSz="6858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pt-BR" altLang="pt-BR" sz="2700">
                <a:solidFill>
                  <a:schemeClr val="bg1"/>
                </a:solidFill>
                <a:latin typeface="Century Gothic" pitchFamily="34" charset="0"/>
              </a:rPr>
              <a:t>*Se necessário</a:t>
            </a:r>
          </a:p>
        </p:txBody>
      </p:sp>
      <p:sp>
        <p:nvSpPr>
          <p:cNvPr id="46092" name="CaixaDeTexto 8"/>
          <p:cNvSpPr txBox="1">
            <a:spLocks noChangeArrowheads="1"/>
          </p:cNvSpPr>
          <p:nvPr/>
        </p:nvSpPr>
        <p:spPr bwMode="auto">
          <a:xfrm>
            <a:off x="965200" y="828675"/>
            <a:ext cx="3425825" cy="693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137160" tIns="68580" rIns="137160" bIns="68580">
            <a:spAutoFit/>
          </a:bodyPr>
          <a:lstStyle>
            <a:lvl1pPr defTabSz="685800" eaLnBrk="0" hangingPunct="0">
              <a:defRPr>
                <a:solidFill>
                  <a:schemeClr val="tx1"/>
                </a:solidFill>
                <a:latin typeface="Calibri" pitchFamily="34" charset="0"/>
                <a:cs typeface="Arial" charset="0"/>
              </a:defRPr>
            </a:lvl1pPr>
            <a:lvl2pPr marL="1114425" indent="-428625" defTabSz="685800" eaLnBrk="0" hangingPunct="0">
              <a:defRPr>
                <a:solidFill>
                  <a:schemeClr val="tx1"/>
                </a:solidFill>
                <a:latin typeface="Calibri" pitchFamily="34" charset="0"/>
                <a:cs typeface="Arial" charset="0"/>
              </a:defRPr>
            </a:lvl2pPr>
            <a:lvl3pPr marL="1714500" indent="-342900" defTabSz="685800" eaLnBrk="0" hangingPunct="0">
              <a:defRPr>
                <a:solidFill>
                  <a:schemeClr val="tx1"/>
                </a:solidFill>
                <a:latin typeface="Calibri" pitchFamily="34" charset="0"/>
                <a:cs typeface="Arial" charset="0"/>
              </a:defRPr>
            </a:lvl3pPr>
            <a:lvl4pPr marL="2400300" indent="-342900" defTabSz="685800" eaLnBrk="0" hangingPunct="0">
              <a:defRPr>
                <a:solidFill>
                  <a:schemeClr val="tx1"/>
                </a:solidFill>
                <a:latin typeface="Calibri" pitchFamily="34" charset="0"/>
                <a:cs typeface="Arial" charset="0"/>
              </a:defRPr>
            </a:lvl4pPr>
            <a:lvl5pPr marL="3086100" indent="-342900" defTabSz="685800" eaLnBrk="0" hangingPunct="0">
              <a:defRPr>
                <a:solidFill>
                  <a:schemeClr val="tx1"/>
                </a:solidFill>
                <a:latin typeface="Calibri" pitchFamily="34" charset="0"/>
                <a:cs typeface="Arial" charset="0"/>
              </a:defRPr>
            </a:lvl5pPr>
            <a:lvl6pPr marL="3543300" indent="-342900" defTabSz="685800" eaLnBrk="0" fontAlgn="base" hangingPunct="0">
              <a:spcBef>
                <a:spcPct val="0"/>
              </a:spcBef>
              <a:spcAft>
                <a:spcPct val="0"/>
              </a:spcAft>
              <a:defRPr>
                <a:solidFill>
                  <a:schemeClr val="tx1"/>
                </a:solidFill>
                <a:latin typeface="Calibri" pitchFamily="34" charset="0"/>
                <a:cs typeface="Arial" charset="0"/>
              </a:defRPr>
            </a:lvl6pPr>
            <a:lvl7pPr marL="4000500" indent="-342900" defTabSz="685800" eaLnBrk="0" fontAlgn="base" hangingPunct="0">
              <a:spcBef>
                <a:spcPct val="0"/>
              </a:spcBef>
              <a:spcAft>
                <a:spcPct val="0"/>
              </a:spcAft>
              <a:defRPr>
                <a:solidFill>
                  <a:schemeClr val="tx1"/>
                </a:solidFill>
                <a:latin typeface="Calibri" pitchFamily="34" charset="0"/>
                <a:cs typeface="Arial" charset="0"/>
              </a:defRPr>
            </a:lvl7pPr>
            <a:lvl8pPr marL="4457700" indent="-342900" defTabSz="685800" eaLnBrk="0" fontAlgn="base" hangingPunct="0">
              <a:spcBef>
                <a:spcPct val="0"/>
              </a:spcBef>
              <a:spcAft>
                <a:spcPct val="0"/>
              </a:spcAft>
              <a:defRPr>
                <a:solidFill>
                  <a:schemeClr val="tx1"/>
                </a:solidFill>
                <a:latin typeface="Calibri" pitchFamily="34" charset="0"/>
                <a:cs typeface="Arial" charset="0"/>
              </a:defRPr>
            </a:lvl8pPr>
            <a:lvl9pPr marL="4914900" indent="-342900" defTabSz="6858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pt-BR" altLang="pt-BR" sz="3600" b="1">
                <a:solidFill>
                  <a:schemeClr val="bg1"/>
                </a:solidFill>
                <a:latin typeface="Century Gothic" pitchFamily="34" charset="0"/>
              </a:rPr>
              <a:t>Procedimento</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4034" name="Group 9"/>
          <p:cNvGrpSpPr>
            <a:grpSpLocks noGrp="1" noUngrp="1" noRot="1" noChangeAspect="1" noMove="1" noResize="1"/>
          </p:cNvGrpSpPr>
          <p:nvPr/>
        </p:nvGrpSpPr>
        <p:grpSpPr bwMode="auto">
          <a:xfrm>
            <a:off x="13811250" y="4446588"/>
            <a:ext cx="4471988" cy="4811712"/>
            <a:chOff x="9206969" y="2963333"/>
            <a:chExt cx="2981858" cy="3208867"/>
          </a:xfrm>
        </p:grpSpPr>
        <p:cxnSp>
          <p:nvCxnSpPr>
            <p:cNvPr id="11" name="Straight Connector 10">
              <a:extLst>
                <a:ext uri="{FF2B5EF4-FFF2-40B4-BE49-F238E27FC236}"/>
                <a:ext uri="{C183D7F6-B498-43B3-948B-1728B52AA6E4}"/>
              </a:extLst>
            </p:cNvPr>
            <p:cNvCxnSpPr/>
            <p:nvPr/>
          </p:nvCxnSpPr>
          <p:spPr>
            <a:xfrm flipH="1">
              <a:off x="11276381" y="2963333"/>
              <a:ext cx="912446" cy="912585"/>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a:extLst>
                <a:ext uri="{FF2B5EF4-FFF2-40B4-BE49-F238E27FC236}"/>
                <a:ext uri="{C183D7F6-B498-43B3-948B-1728B52AA6E4}"/>
              </a:extLst>
            </p:cNvPr>
            <p:cNvCxnSpPr/>
            <p:nvPr/>
          </p:nvCxnSpPr>
          <p:spPr>
            <a:xfrm flipH="1">
              <a:off x="9206969" y="3189891"/>
              <a:ext cx="2981858" cy="2982309"/>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3" name="Straight Connector 12">
              <a:extLst>
                <a:ext uri="{FF2B5EF4-FFF2-40B4-BE49-F238E27FC236}"/>
                <a:ext uri="{C183D7F6-B498-43B3-948B-1728B52AA6E4}"/>
              </a:extLst>
            </p:cNvPr>
            <p:cNvCxnSpPr/>
            <p:nvPr/>
          </p:nvCxnSpPr>
          <p:spPr>
            <a:xfrm flipH="1">
              <a:off x="10291955" y="3285173"/>
              <a:ext cx="1896872" cy="1896100"/>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4" name="Straight Connector 13">
              <a:extLst>
                <a:ext uri="{FF2B5EF4-FFF2-40B4-BE49-F238E27FC236}"/>
                <a:ext uri="{C183D7F6-B498-43B3-948B-1728B52AA6E4}"/>
              </a:extLst>
            </p:cNvPr>
            <p:cNvCxnSpPr/>
            <p:nvPr/>
          </p:nvCxnSpPr>
          <p:spPr>
            <a:xfrm flipH="1">
              <a:off x="10443323" y="3130605"/>
              <a:ext cx="1745504" cy="1745767"/>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5" name="Straight Connector 14">
              <a:extLst>
                <a:ext uri="{FF2B5EF4-FFF2-40B4-BE49-F238E27FC236}"/>
                <a:ext uri="{C183D7F6-B498-43B3-948B-1728B52AA6E4}"/>
              </a:extLst>
            </p:cNvPr>
            <p:cNvCxnSpPr/>
            <p:nvPr/>
          </p:nvCxnSpPr>
          <p:spPr>
            <a:xfrm flipH="1">
              <a:off x="10918600" y="3683237"/>
              <a:ext cx="1270227" cy="126936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17" name="Rectangle 16">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8288000" cy="10287000"/>
          </a:xfrm>
          <a:prstGeom prst="rect">
            <a:avLst/>
          </a:prstGeom>
          <a:solidFill>
            <a:srgbClr val="48255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457200" fontAlgn="auto">
              <a:spcBef>
                <a:spcPts val="0"/>
              </a:spcBef>
              <a:spcAft>
                <a:spcPts val="0"/>
              </a:spcAft>
              <a:defRPr/>
            </a:pPr>
            <a:endParaRPr lang="en-US"/>
          </a:p>
        </p:txBody>
      </p:sp>
      <p:sp>
        <p:nvSpPr>
          <p:cNvPr id="19" name="Rectangle 18">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714375" y="719138"/>
            <a:ext cx="16859250" cy="8848725"/>
          </a:xfrm>
          <a:prstGeom prst="rect">
            <a:avLst/>
          </a:prstGeom>
          <a:solidFill>
            <a:srgbClr val="FFFFFF"/>
          </a:solidFill>
          <a:ln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457200" fontAlgn="auto">
              <a:spcBef>
                <a:spcPts val="0"/>
              </a:spcBef>
              <a:spcAft>
                <a:spcPts val="0"/>
              </a:spcAft>
              <a:defRPr/>
            </a:pPr>
            <a:endParaRPr lang="en-US"/>
          </a:p>
        </p:txBody>
      </p:sp>
      <p:pic>
        <p:nvPicPr>
          <p:cNvPr id="44042" name="Espaço Reservado para Conteúdo 4"/>
          <p:cNvPicPr>
            <a:picLocks noGrp="1" noChangeAspect="1"/>
          </p:cNvPicPr>
          <p:nvPr>
            <p:ph idx="4294967295"/>
          </p:nvPr>
        </p:nvPicPr>
        <p:blipFill>
          <a:blip r:embed="rId2">
            <a:extLst>
              <a:ext uri="{28A0092B-C50C-407E-A947-70E740481C1C}">
                <a14:useLocalDpi xmlns:a14="http://schemas.microsoft.com/office/drawing/2010/main" val="0"/>
              </a:ext>
            </a:extLst>
          </a:blip>
          <a:srcRect/>
          <a:stretch>
            <a:fillRect/>
          </a:stretch>
        </p:blipFill>
        <p:spPr>
          <a:xfrm>
            <a:off x="965200" y="1055688"/>
            <a:ext cx="16359188" cy="8177212"/>
          </a:xfr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5058" name="Group 9"/>
          <p:cNvGrpSpPr>
            <a:grpSpLocks noGrp="1" noUngrp="1" noRot="1" noChangeAspect="1" noMove="1" noResize="1"/>
          </p:cNvGrpSpPr>
          <p:nvPr/>
        </p:nvGrpSpPr>
        <p:grpSpPr bwMode="auto">
          <a:xfrm>
            <a:off x="13811250" y="4446588"/>
            <a:ext cx="4471988" cy="4811712"/>
            <a:chOff x="9206969" y="2963333"/>
            <a:chExt cx="2981858" cy="3208867"/>
          </a:xfrm>
        </p:grpSpPr>
        <p:cxnSp>
          <p:nvCxnSpPr>
            <p:cNvPr id="11" name="Straight Connector 10">
              <a:extLst>
                <a:ext uri="{FF2B5EF4-FFF2-40B4-BE49-F238E27FC236}"/>
                <a:ext uri="{C183D7F6-B498-43B3-948B-1728B52AA6E4}"/>
              </a:extLst>
            </p:cNvPr>
            <p:cNvCxnSpPr/>
            <p:nvPr/>
          </p:nvCxnSpPr>
          <p:spPr>
            <a:xfrm flipH="1">
              <a:off x="11276381" y="2963333"/>
              <a:ext cx="912446" cy="912585"/>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a:extLst>
                <a:ext uri="{FF2B5EF4-FFF2-40B4-BE49-F238E27FC236}"/>
                <a:ext uri="{C183D7F6-B498-43B3-948B-1728B52AA6E4}"/>
              </a:extLst>
            </p:cNvPr>
            <p:cNvCxnSpPr/>
            <p:nvPr/>
          </p:nvCxnSpPr>
          <p:spPr>
            <a:xfrm flipH="1">
              <a:off x="9206969" y="3189891"/>
              <a:ext cx="2981858" cy="2982309"/>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3" name="Straight Connector 12">
              <a:extLst>
                <a:ext uri="{FF2B5EF4-FFF2-40B4-BE49-F238E27FC236}"/>
                <a:ext uri="{C183D7F6-B498-43B3-948B-1728B52AA6E4}"/>
              </a:extLst>
            </p:cNvPr>
            <p:cNvCxnSpPr/>
            <p:nvPr/>
          </p:nvCxnSpPr>
          <p:spPr>
            <a:xfrm flipH="1">
              <a:off x="10291955" y="3285173"/>
              <a:ext cx="1896872" cy="1896100"/>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4" name="Straight Connector 13">
              <a:extLst>
                <a:ext uri="{FF2B5EF4-FFF2-40B4-BE49-F238E27FC236}"/>
                <a:ext uri="{C183D7F6-B498-43B3-948B-1728B52AA6E4}"/>
              </a:extLst>
            </p:cNvPr>
            <p:cNvCxnSpPr/>
            <p:nvPr/>
          </p:nvCxnSpPr>
          <p:spPr>
            <a:xfrm flipH="1">
              <a:off x="10443323" y="3130605"/>
              <a:ext cx="1745504" cy="1745767"/>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5" name="Straight Connector 14">
              <a:extLst>
                <a:ext uri="{FF2B5EF4-FFF2-40B4-BE49-F238E27FC236}"/>
                <a:ext uri="{C183D7F6-B498-43B3-948B-1728B52AA6E4}"/>
              </a:extLst>
            </p:cNvPr>
            <p:cNvCxnSpPr/>
            <p:nvPr/>
          </p:nvCxnSpPr>
          <p:spPr>
            <a:xfrm flipH="1">
              <a:off x="10918600" y="3683237"/>
              <a:ext cx="1270227" cy="126936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useBgFill="1">
        <p:nvSpPr>
          <p:cNvPr id="17" name="Rectangle 16">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8288000" cy="10287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457200" fontAlgn="auto">
              <a:spcBef>
                <a:spcPts val="0"/>
              </a:spcBef>
              <a:spcAft>
                <a:spcPts val="0"/>
              </a:spcAft>
              <a:defRPr/>
            </a:pPr>
            <a:endParaRPr lang="en-US"/>
          </a:p>
        </p:txBody>
      </p:sp>
      <p:grpSp>
        <p:nvGrpSpPr>
          <p:cNvPr id="19" name="Snip Diagonal Corner Rectangle 24"/>
          <p:cNvGrpSpPr>
            <a:grpSpLocks noGrp="1" noRot="1" noChangeAspect="1" noMove="1" noResize="1"/>
          </p:cNvGrpSpPr>
          <p:nvPr/>
        </p:nvGrpSpPr>
        <p:grpSpPr bwMode="auto">
          <a:xfrm>
            <a:off x="942975" y="933450"/>
            <a:ext cx="16402050" cy="7927975"/>
            <a:chOff x="396" y="392"/>
            <a:chExt cx="6888" cy="3329"/>
          </a:xfrm>
        </p:grpSpPr>
        <p:pic>
          <p:nvPicPr>
            <p:cNvPr id="45066" name="Snip Diagonal Corner Rectangle 24"/>
            <p:cNvPicPr>
              <a:picLocks noRot="1" noChangeAspect="1" noMove="1" noResize="1" noEditPoints="1" noAdjustHandles="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6" y="392"/>
              <a:ext cx="6888" cy="3329"/>
            </a:xfrm>
            <a:prstGeom prst="rect">
              <a:avLst/>
            </a:prstGeom>
            <a:noFill/>
            <a:extLst>
              <a:ext uri="{909E8E84-426E-40DD-AFC4-6F175D3DCCD1}">
                <a14:hiddenFill xmlns:a14="http://schemas.microsoft.com/office/drawing/2010/main">
                  <a:solidFill>
                    <a:srgbClr val="FFFFFF"/>
                  </a:solidFill>
                </a14:hiddenFill>
              </a:ext>
            </a:extLst>
          </p:spPr>
        </p:pic>
        <p:sp>
          <p:nvSpPr>
            <p:cNvPr id="45067" name="Text Box 11"/>
            <p:cNvSpPr txBox="1">
              <a:spLocks noChangeArrowheads="1" noChangeShapeType="1"/>
            </p:cNvSpPr>
            <p:nvPr/>
          </p:nvSpPr>
          <p:spPr bwMode="auto">
            <a:xfrm>
              <a:off x="575" y="571"/>
              <a:ext cx="6530" cy="29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37160" tIns="68580" rIns="137160" bIns="68580" anchor="ctr"/>
            <a:lstStyle>
              <a:lvl1pPr defTabSz="685800" eaLnBrk="0" hangingPunct="0">
                <a:defRPr>
                  <a:solidFill>
                    <a:schemeClr val="tx1"/>
                  </a:solidFill>
                  <a:latin typeface="Calibri" pitchFamily="34" charset="0"/>
                  <a:cs typeface="Arial" charset="0"/>
                </a:defRPr>
              </a:lvl1pPr>
              <a:lvl2pPr marL="1114425" indent="-428625" defTabSz="685800" eaLnBrk="0" hangingPunct="0">
                <a:defRPr>
                  <a:solidFill>
                    <a:schemeClr val="tx1"/>
                  </a:solidFill>
                  <a:latin typeface="Calibri" pitchFamily="34" charset="0"/>
                  <a:cs typeface="Arial" charset="0"/>
                </a:defRPr>
              </a:lvl2pPr>
              <a:lvl3pPr marL="1714500" indent="-342900" defTabSz="685800" eaLnBrk="0" hangingPunct="0">
                <a:defRPr>
                  <a:solidFill>
                    <a:schemeClr val="tx1"/>
                  </a:solidFill>
                  <a:latin typeface="Calibri" pitchFamily="34" charset="0"/>
                  <a:cs typeface="Arial" charset="0"/>
                </a:defRPr>
              </a:lvl3pPr>
              <a:lvl4pPr marL="2400300" indent="-342900" defTabSz="685800" eaLnBrk="0" hangingPunct="0">
                <a:defRPr>
                  <a:solidFill>
                    <a:schemeClr val="tx1"/>
                  </a:solidFill>
                  <a:latin typeface="Calibri" pitchFamily="34" charset="0"/>
                  <a:cs typeface="Arial" charset="0"/>
                </a:defRPr>
              </a:lvl4pPr>
              <a:lvl5pPr marL="3086100" indent="-342900" defTabSz="685800" eaLnBrk="0" hangingPunct="0">
                <a:defRPr>
                  <a:solidFill>
                    <a:schemeClr val="tx1"/>
                  </a:solidFill>
                  <a:latin typeface="Calibri" pitchFamily="34" charset="0"/>
                  <a:cs typeface="Arial" charset="0"/>
                </a:defRPr>
              </a:lvl5pPr>
              <a:lvl6pPr marL="3543300" indent="-342900" defTabSz="685800" eaLnBrk="0" fontAlgn="base" hangingPunct="0">
                <a:spcBef>
                  <a:spcPct val="0"/>
                </a:spcBef>
                <a:spcAft>
                  <a:spcPct val="0"/>
                </a:spcAft>
                <a:defRPr>
                  <a:solidFill>
                    <a:schemeClr val="tx1"/>
                  </a:solidFill>
                  <a:latin typeface="Calibri" pitchFamily="34" charset="0"/>
                  <a:cs typeface="Arial" charset="0"/>
                </a:defRPr>
              </a:lvl6pPr>
              <a:lvl7pPr marL="4000500" indent="-342900" defTabSz="685800" eaLnBrk="0" fontAlgn="base" hangingPunct="0">
                <a:spcBef>
                  <a:spcPct val="0"/>
                </a:spcBef>
                <a:spcAft>
                  <a:spcPct val="0"/>
                </a:spcAft>
                <a:defRPr>
                  <a:solidFill>
                    <a:schemeClr val="tx1"/>
                  </a:solidFill>
                  <a:latin typeface="Calibri" pitchFamily="34" charset="0"/>
                  <a:cs typeface="Arial" charset="0"/>
                </a:defRPr>
              </a:lvl7pPr>
              <a:lvl8pPr marL="4457700" indent="-342900" defTabSz="685800" eaLnBrk="0" fontAlgn="base" hangingPunct="0">
                <a:spcBef>
                  <a:spcPct val="0"/>
                </a:spcBef>
                <a:spcAft>
                  <a:spcPct val="0"/>
                </a:spcAft>
                <a:defRPr>
                  <a:solidFill>
                    <a:schemeClr val="tx1"/>
                  </a:solidFill>
                  <a:latin typeface="Calibri" pitchFamily="34" charset="0"/>
                  <a:cs typeface="Arial" charset="0"/>
                </a:defRPr>
              </a:lvl8pPr>
              <a:lvl9pPr marL="4914900" indent="-342900" defTabSz="685800" eaLnBrk="0" fontAlgn="base" hangingPunct="0">
                <a:spcBef>
                  <a:spcPct val="0"/>
                </a:spcBef>
                <a:spcAft>
                  <a:spcPct val="0"/>
                </a:spcAft>
                <a:defRPr>
                  <a:solidFill>
                    <a:schemeClr val="tx1"/>
                  </a:solidFill>
                  <a:latin typeface="Calibri" pitchFamily="34" charset="0"/>
                  <a:cs typeface="Arial" charset="0"/>
                </a:defRPr>
              </a:lvl9pPr>
            </a:lstStyle>
            <a:p>
              <a:pPr algn="ctr" eaLnBrk="1" hangingPunct="1"/>
              <a:endParaRPr lang="pt-BR" altLang="pt-BR" sz="2700">
                <a:solidFill>
                  <a:srgbClr val="FFFFFF"/>
                </a:solidFill>
                <a:latin typeface="Century Gothic" pitchFamily="34" charset="0"/>
              </a:endParaRPr>
            </a:p>
          </p:txBody>
        </p:sp>
      </p:grpSp>
      <p:pic>
        <p:nvPicPr>
          <p:cNvPr id="5" name="Espaço Reservado para Conteúdo 4"/>
          <p:cNvPicPr>
            <a:picLocks noGrp="1" noChangeAspect="1" noChangeArrowheads="1"/>
          </p:cNvPicPr>
          <p:nvPr>
            <p:ph idx="4294967295"/>
          </p:nvPr>
        </p:nvPicPr>
        <p:blipFill>
          <a:blip r:embed="rId3">
            <a:extLst>
              <a:ext uri="{28A0092B-C50C-407E-A947-70E740481C1C}">
                <a14:useLocalDpi xmlns:a14="http://schemas.microsoft.com/office/drawing/2010/main" val="0"/>
              </a:ext>
            </a:extLst>
          </a:blip>
          <a:srcRect/>
          <a:stretch>
            <a:fillRect/>
          </a:stretch>
        </p:blipFill>
        <p:spPr>
          <a:xfrm>
            <a:off x="1219200" y="3009900"/>
            <a:ext cx="15911513" cy="3740150"/>
          </a:xfr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8" name="Picture 4"/>
          <p:cNvPicPr>
            <a:picLocks noChangeAspect="1" noChangeArrowheads="1"/>
          </p:cNvPicPr>
          <p:nvPr>
            <p:ph type="body" idx="1"/>
          </p:nvPr>
        </p:nvPicPr>
        <p:blipFill>
          <a:blip r:embed="rId2">
            <a:extLst>
              <a:ext uri="{28A0092B-C50C-407E-A947-70E740481C1C}">
                <a14:useLocalDpi xmlns:a14="http://schemas.microsoft.com/office/drawing/2010/main" val="0"/>
              </a:ext>
            </a:extLst>
          </a:blip>
          <a:srcRect/>
          <a:stretch>
            <a:fillRect/>
          </a:stretch>
        </p:blipFill>
        <p:spPr>
          <a:xfrm>
            <a:off x="2743200" y="2628900"/>
            <a:ext cx="11811000" cy="5970588"/>
          </a:xfrm>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7109" name="Text Box 5"/>
          <p:cNvSpPr txBox="1">
            <a:spLocks noChangeArrowheads="1"/>
          </p:cNvSpPr>
          <p:nvPr/>
        </p:nvSpPr>
        <p:spPr bwMode="auto">
          <a:xfrm>
            <a:off x="6248400" y="1485900"/>
            <a:ext cx="4814888"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altLang="pt-BR" sz="4400">
                <a:solidFill>
                  <a:srgbClr val="FF00FF"/>
                </a:solidFill>
                <a:latin typeface="Algerian" pitchFamily="82" charset="0"/>
              </a:rPr>
              <a:t>ASSISTA O VIDEO!</a:t>
            </a:r>
          </a:p>
        </p:txBody>
      </p:sp>
      <p:sp>
        <p:nvSpPr>
          <p:cNvPr id="47110" name="AutoShape 6"/>
          <p:cNvSpPr>
            <a:spLocks noChangeArrowheads="1"/>
          </p:cNvSpPr>
          <p:nvPr/>
        </p:nvSpPr>
        <p:spPr bwMode="auto">
          <a:xfrm>
            <a:off x="3886200" y="8267700"/>
            <a:ext cx="485775" cy="976313"/>
          </a:xfrm>
          <a:prstGeom prst="upArrow">
            <a:avLst>
              <a:gd name="adj1" fmla="val 50000"/>
              <a:gd name="adj2" fmla="val 50245"/>
            </a:avLst>
          </a:prstGeom>
          <a:solidFill>
            <a:srgbClr val="00FF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pt-B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FFFCF7"/>
        </a:solidFill>
        <a:effectLst/>
      </p:bgPr>
    </p:bg>
    <p:spTree>
      <p:nvGrpSpPr>
        <p:cNvPr id="1" name=""/>
        <p:cNvGrpSpPr/>
        <p:nvPr/>
      </p:nvGrpSpPr>
      <p:grpSpPr>
        <a:xfrm>
          <a:off x="0" y="0"/>
          <a:ext cx="0" cy="0"/>
          <a:chOff x="0" y="0"/>
          <a:chExt cx="0" cy="0"/>
        </a:xfrm>
      </p:grpSpPr>
      <p:pic>
        <p:nvPicPr>
          <p:cNvPr id="10242"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810125" y="2951163"/>
            <a:ext cx="9620250" cy="9790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3"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rot="9720163">
            <a:off x="12599988" y="-3298825"/>
            <a:ext cx="8670925" cy="8655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4" name="Freeform 4"/>
          <p:cNvSpPr>
            <a:spLocks/>
          </p:cNvSpPr>
          <p:nvPr/>
        </p:nvSpPr>
        <p:spPr bwMode="auto">
          <a:xfrm>
            <a:off x="9626600" y="3494088"/>
            <a:ext cx="8023225" cy="5346700"/>
          </a:xfrm>
          <a:custGeom>
            <a:avLst/>
            <a:gdLst>
              <a:gd name="T0" fmla="*/ 0 w 8023994"/>
              <a:gd name="T1" fmla="*/ 0 h 5345986"/>
              <a:gd name="T2" fmla="*/ 8023225 w 8023994"/>
              <a:gd name="T3" fmla="*/ 0 h 5345986"/>
              <a:gd name="T4" fmla="*/ 8023225 w 8023994"/>
              <a:gd name="T5" fmla="*/ 5346700 h 5345986"/>
              <a:gd name="T6" fmla="*/ 0 w 8023994"/>
              <a:gd name="T7" fmla="*/ 5346700 h 5345986"/>
              <a:gd name="T8" fmla="*/ 0 w 8023994"/>
              <a:gd name="T9" fmla="*/ 0 h 534598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23994" h="5345986">
                <a:moveTo>
                  <a:pt x="0" y="0"/>
                </a:moveTo>
                <a:lnTo>
                  <a:pt x="8023994" y="0"/>
                </a:lnTo>
                <a:lnTo>
                  <a:pt x="8023994" y="5345986"/>
                </a:lnTo>
                <a:lnTo>
                  <a:pt x="0" y="5345986"/>
                </a:lnTo>
                <a:lnTo>
                  <a:pt x="0" y="0"/>
                </a:lnTo>
                <a:close/>
              </a:path>
            </a:pathLst>
          </a:custGeom>
          <a:blipFill dpi="0" rotWithShape="1">
            <a:blip r:embed="rId4"/>
            <a:srcRect/>
            <a:stretch>
              <a:fillRect/>
            </a:stretch>
          </a:bli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sp>
        <p:nvSpPr>
          <p:cNvPr id="5" name="TextBox 5"/>
          <p:cNvSpPr txBox="1"/>
          <p:nvPr/>
        </p:nvSpPr>
        <p:spPr>
          <a:xfrm>
            <a:off x="-2268538" y="838200"/>
            <a:ext cx="9398001" cy="1066800"/>
          </a:xfrm>
          <a:prstGeom prst="rect">
            <a:avLst/>
          </a:prstGeom>
        </p:spPr>
        <p:txBody>
          <a:bodyPr lIns="0" tIns="0" rIns="0" bIns="0">
            <a:spAutoFit/>
          </a:bodyPr>
          <a:lstStyle/>
          <a:p>
            <a:pPr algn="ctr" fontAlgn="auto">
              <a:lnSpc>
                <a:spcPts val="8399"/>
              </a:lnSpc>
              <a:spcAft>
                <a:spcPts val="0"/>
              </a:spcAft>
              <a:defRPr/>
            </a:pPr>
            <a:r>
              <a:rPr lang="en-US" sz="6999" dirty="0">
                <a:solidFill>
                  <a:srgbClr val="2B2B2B"/>
                </a:solidFill>
                <a:latin typeface="Agrandir"/>
                <a:ea typeface="Agrandir"/>
                <a:cs typeface="Agrandir"/>
                <a:sym typeface="Agrandir"/>
              </a:rPr>
              <a:t>Métodos</a:t>
            </a:r>
          </a:p>
        </p:txBody>
      </p:sp>
      <p:sp>
        <p:nvSpPr>
          <p:cNvPr id="6" name="TextBox 6"/>
          <p:cNvSpPr txBox="1"/>
          <p:nvPr/>
        </p:nvSpPr>
        <p:spPr>
          <a:xfrm>
            <a:off x="631825" y="2279650"/>
            <a:ext cx="8075613" cy="6691313"/>
          </a:xfrm>
          <a:prstGeom prst="rect">
            <a:avLst/>
          </a:prstGeom>
        </p:spPr>
        <p:txBody>
          <a:bodyPr lIns="0" tIns="0" rIns="0" bIns="0">
            <a:spAutoFit/>
          </a:bodyPr>
          <a:lstStyle/>
          <a:p>
            <a:pPr algn="just" fontAlgn="auto">
              <a:lnSpc>
                <a:spcPts val="4001"/>
              </a:lnSpc>
              <a:spcBef>
                <a:spcPts val="0"/>
              </a:spcBef>
              <a:spcAft>
                <a:spcPts val="0"/>
              </a:spcAft>
              <a:defRPr/>
            </a:pPr>
            <a:r>
              <a:rPr lang="en-US" sz="2858" dirty="0">
                <a:solidFill>
                  <a:srgbClr val="2B2B2B"/>
                </a:solidFill>
                <a:latin typeface="Agrandir Bold"/>
                <a:ea typeface="Agrandir Bold"/>
                <a:cs typeface="Agrandir Bold"/>
                <a:sym typeface="Agrandir Bold"/>
              </a:rPr>
              <a:t>População</a:t>
            </a:r>
          </a:p>
          <a:p>
            <a:pPr algn="just" fontAlgn="auto">
              <a:lnSpc>
                <a:spcPts val="4001"/>
              </a:lnSpc>
              <a:spcBef>
                <a:spcPts val="0"/>
              </a:spcBef>
              <a:spcAft>
                <a:spcPts val="0"/>
              </a:spcAft>
              <a:defRPr/>
            </a:pPr>
            <a:endParaRPr lang="en-US" sz="2858" dirty="0">
              <a:solidFill>
                <a:srgbClr val="2B2B2B"/>
              </a:solidFill>
              <a:latin typeface="Agrandir Bold"/>
              <a:ea typeface="Agrandir Bold"/>
              <a:cs typeface="Agrandir Bold"/>
              <a:sym typeface="Agrandir Bold"/>
            </a:endParaRPr>
          </a:p>
          <a:p>
            <a:pPr marL="530784" lvl="1" indent="-265392" algn="just" fontAlgn="auto">
              <a:lnSpc>
                <a:spcPts val="3441"/>
              </a:lnSpc>
              <a:spcBef>
                <a:spcPts val="0"/>
              </a:spcBef>
              <a:spcAft>
                <a:spcPts val="0"/>
              </a:spcAft>
              <a:buFont typeface="Arial"/>
              <a:buChar char="•"/>
              <a:defRPr/>
            </a:pPr>
            <a:r>
              <a:rPr lang="en-US" sz="2458" dirty="0">
                <a:solidFill>
                  <a:srgbClr val="2B2B2B"/>
                </a:solidFill>
                <a:latin typeface="Agrandir"/>
                <a:ea typeface="Agrandir"/>
                <a:cs typeface="Agrandir"/>
                <a:sym typeface="Agrandir"/>
              </a:rPr>
              <a:t>O objetivo era recrutar quarenta participantes. O número de participantes foi baseado em estudos publicados anteriormente. As simulações foram oferecidas de forma voluntária como treinamento para a LISA. </a:t>
            </a:r>
          </a:p>
          <a:p>
            <a:pPr marL="530784" lvl="1" indent="-265392" algn="just" fontAlgn="auto">
              <a:lnSpc>
                <a:spcPts val="3441"/>
              </a:lnSpc>
              <a:spcBef>
                <a:spcPts val="0"/>
              </a:spcBef>
              <a:spcAft>
                <a:spcPts val="0"/>
              </a:spcAft>
              <a:buFont typeface="Arial"/>
              <a:buChar char="•"/>
              <a:defRPr/>
            </a:pPr>
            <a:r>
              <a:rPr lang="en-US" sz="2458" dirty="0">
                <a:solidFill>
                  <a:srgbClr val="2B2B2B"/>
                </a:solidFill>
                <a:latin typeface="Agrandir"/>
                <a:ea typeface="Agrandir"/>
                <a:cs typeface="Agrandir"/>
                <a:sym typeface="Agrandir"/>
              </a:rPr>
              <a:t>Todos os participantes eram residentes pediátricos ou médicos especializados de Paris e arredores. </a:t>
            </a:r>
          </a:p>
          <a:p>
            <a:pPr marL="530784" lvl="1" indent="-265392" algn="just" fontAlgn="auto">
              <a:lnSpc>
                <a:spcPts val="3441"/>
              </a:lnSpc>
              <a:spcBef>
                <a:spcPts val="0"/>
              </a:spcBef>
              <a:spcAft>
                <a:spcPts val="0"/>
              </a:spcAft>
              <a:buFont typeface="Arial"/>
              <a:buChar char="•"/>
              <a:defRPr/>
            </a:pPr>
            <a:r>
              <a:rPr lang="en-US" sz="2458" dirty="0">
                <a:solidFill>
                  <a:srgbClr val="2B2B2B"/>
                </a:solidFill>
                <a:latin typeface="Agrandir"/>
                <a:ea typeface="Agrandir"/>
                <a:cs typeface="Agrandir"/>
                <a:sym typeface="Agrandir"/>
              </a:rPr>
              <a:t>Aqueles classificados como “inexperientes” foram aqueles que realizaram  o procedimento LISA menos de cinco vezes. Aqueles classificados como “experientes” foram participantes que realizaram o procedimento LISA pelo menos cinco vezes.</a:t>
            </a:r>
          </a:p>
          <a:p>
            <a:pPr algn="just" fontAlgn="auto">
              <a:lnSpc>
                <a:spcPts val="3441"/>
              </a:lnSpc>
              <a:spcBef>
                <a:spcPts val="0"/>
              </a:spcBef>
              <a:spcAft>
                <a:spcPts val="0"/>
              </a:spcAft>
              <a:defRPr/>
            </a:pPr>
            <a:endParaRPr lang="en-US" sz="2458" dirty="0">
              <a:solidFill>
                <a:srgbClr val="2B2B2B"/>
              </a:solidFill>
              <a:latin typeface="Agrandir"/>
              <a:ea typeface="Agrandir"/>
              <a:cs typeface="Agrandir"/>
              <a:sym typeface="Agrandir"/>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FFFCF7"/>
        </a:solidFill>
        <a:effectLst/>
      </p:bgPr>
    </p:bg>
    <p:spTree>
      <p:nvGrpSpPr>
        <p:cNvPr id="1" name=""/>
        <p:cNvGrpSpPr/>
        <p:nvPr/>
      </p:nvGrpSpPr>
      <p:grpSpPr>
        <a:xfrm>
          <a:off x="0" y="0"/>
          <a:ext cx="0" cy="0"/>
          <a:chOff x="0" y="0"/>
          <a:chExt cx="0" cy="0"/>
        </a:xfrm>
      </p:grpSpPr>
      <p:pic>
        <p:nvPicPr>
          <p:cNvPr id="11266"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810125" y="2951163"/>
            <a:ext cx="9620250" cy="9790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67"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rot="9720163">
            <a:off x="12599988" y="-3298825"/>
            <a:ext cx="8670925" cy="8655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68" name="Freeform 4"/>
          <p:cNvSpPr>
            <a:spLocks/>
          </p:cNvSpPr>
          <p:nvPr/>
        </p:nvSpPr>
        <p:spPr bwMode="auto">
          <a:xfrm>
            <a:off x="723900" y="2951163"/>
            <a:ext cx="8172450" cy="5454650"/>
          </a:xfrm>
          <a:custGeom>
            <a:avLst/>
            <a:gdLst>
              <a:gd name="T0" fmla="*/ 0 w 8172360"/>
              <a:gd name="T1" fmla="*/ 0 h 5455050"/>
              <a:gd name="T2" fmla="*/ 8172450 w 8172360"/>
              <a:gd name="T3" fmla="*/ 0 h 5455050"/>
              <a:gd name="T4" fmla="*/ 8172450 w 8172360"/>
              <a:gd name="T5" fmla="*/ 5454650 h 5455050"/>
              <a:gd name="T6" fmla="*/ 0 w 8172360"/>
              <a:gd name="T7" fmla="*/ 5454650 h 5455050"/>
              <a:gd name="T8" fmla="*/ 0 w 8172360"/>
              <a:gd name="T9" fmla="*/ 0 h 545505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172360" h="5455050">
                <a:moveTo>
                  <a:pt x="0" y="0"/>
                </a:moveTo>
                <a:lnTo>
                  <a:pt x="8172360" y="0"/>
                </a:lnTo>
                <a:lnTo>
                  <a:pt x="8172360" y="5455050"/>
                </a:lnTo>
                <a:lnTo>
                  <a:pt x="0" y="5455050"/>
                </a:lnTo>
                <a:lnTo>
                  <a:pt x="0" y="0"/>
                </a:lnTo>
                <a:close/>
              </a:path>
            </a:pathLst>
          </a:custGeom>
          <a:blipFill dpi="0" rotWithShape="1">
            <a:blip r:embed="rId4"/>
            <a:srcRect/>
            <a:stretch>
              <a:fillRect/>
            </a:stretch>
          </a:bli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sp>
        <p:nvSpPr>
          <p:cNvPr id="5" name="TextBox 5"/>
          <p:cNvSpPr txBox="1"/>
          <p:nvPr/>
        </p:nvSpPr>
        <p:spPr>
          <a:xfrm>
            <a:off x="111125" y="1076325"/>
            <a:ext cx="9398000" cy="1066800"/>
          </a:xfrm>
          <a:prstGeom prst="rect">
            <a:avLst/>
          </a:prstGeom>
        </p:spPr>
        <p:txBody>
          <a:bodyPr lIns="0" tIns="0" rIns="0" bIns="0">
            <a:spAutoFit/>
          </a:bodyPr>
          <a:lstStyle/>
          <a:p>
            <a:pPr algn="ctr" fontAlgn="auto">
              <a:lnSpc>
                <a:spcPts val="8399"/>
              </a:lnSpc>
              <a:spcAft>
                <a:spcPts val="0"/>
              </a:spcAft>
              <a:defRPr/>
            </a:pPr>
            <a:r>
              <a:rPr lang="en-US" sz="6999" dirty="0">
                <a:solidFill>
                  <a:srgbClr val="2B2B2B"/>
                </a:solidFill>
                <a:latin typeface="Agrandir"/>
                <a:ea typeface="Agrandir"/>
                <a:cs typeface="Agrandir"/>
                <a:sym typeface="Agrandir"/>
              </a:rPr>
              <a:t>Métodos</a:t>
            </a:r>
          </a:p>
        </p:txBody>
      </p:sp>
      <p:sp>
        <p:nvSpPr>
          <p:cNvPr id="6" name="TextBox 6"/>
          <p:cNvSpPr txBox="1">
            <a:spLocks noChangeArrowheads="1"/>
          </p:cNvSpPr>
          <p:nvPr/>
        </p:nvSpPr>
        <p:spPr bwMode="auto">
          <a:xfrm>
            <a:off x="8915400" y="800100"/>
            <a:ext cx="8534400" cy="741362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just" fontAlgn="auto">
              <a:lnSpc>
                <a:spcPts val="3461"/>
              </a:lnSpc>
              <a:spcBef>
                <a:spcPts val="0"/>
              </a:spcBef>
              <a:spcAft>
                <a:spcPts val="0"/>
              </a:spcAft>
              <a:defRPr/>
            </a:pPr>
            <a:r>
              <a:rPr lang="en-US" sz="2472" dirty="0">
                <a:solidFill>
                  <a:srgbClr val="2B2B2B"/>
                </a:solidFill>
                <a:latin typeface="Agrandir Bold"/>
                <a:ea typeface="Agrandir Bold"/>
                <a:cs typeface="Agrandir Bold"/>
                <a:sym typeface="Agrandir Bold"/>
              </a:rPr>
              <a:t>Material da sessão de simulação</a:t>
            </a:r>
          </a:p>
          <a:p>
            <a:pPr algn="just" fontAlgn="auto">
              <a:lnSpc>
                <a:spcPts val="3461"/>
              </a:lnSpc>
              <a:spcBef>
                <a:spcPts val="0"/>
              </a:spcBef>
              <a:spcAft>
                <a:spcPts val="0"/>
              </a:spcAft>
              <a:defRPr/>
            </a:pPr>
            <a:endParaRPr lang="en-US" sz="2472" dirty="0">
              <a:solidFill>
                <a:srgbClr val="2B2B2B"/>
              </a:solidFill>
              <a:latin typeface="Agrandir Bold"/>
              <a:ea typeface="Agrandir Bold"/>
              <a:cs typeface="Agrandir Bold"/>
              <a:sym typeface="Agrandir Bold"/>
            </a:endParaRPr>
          </a:p>
          <a:p>
            <a:pPr marL="533856" lvl="1" indent="-266928" algn="just" fontAlgn="auto">
              <a:lnSpc>
                <a:spcPts val="3461"/>
              </a:lnSpc>
              <a:spcBef>
                <a:spcPts val="0"/>
              </a:spcBef>
              <a:spcAft>
                <a:spcPts val="0"/>
              </a:spcAft>
              <a:buFont typeface="Arial"/>
              <a:buChar char="•"/>
              <a:defRPr/>
            </a:pPr>
            <a:r>
              <a:rPr lang="en-US" sz="2472" dirty="0">
                <a:solidFill>
                  <a:srgbClr val="2B2B2B"/>
                </a:solidFill>
                <a:latin typeface="Agrandir"/>
                <a:ea typeface="Agrandir"/>
                <a:cs typeface="Agrandir"/>
                <a:sym typeface="Agrandir"/>
              </a:rPr>
              <a:t>Todas as sessões de simulação ocorreram no Hospital Trousseau (Assistance Publique des Hôpitaux de Paris (APHP), Paris), no laboratório de simulação P2ULSE (Plateforme Pluridisciplinaire Hospitalo-Universitaire de e-Learning et de Simulation de l'Est parisien) em fevereiro de 2022. </a:t>
            </a:r>
          </a:p>
          <a:p>
            <a:pPr marL="533856" lvl="1" indent="-266928" algn="just" fontAlgn="auto">
              <a:lnSpc>
                <a:spcPts val="3461"/>
              </a:lnSpc>
              <a:spcBef>
                <a:spcPts val="0"/>
              </a:spcBef>
              <a:spcAft>
                <a:spcPts val="0"/>
              </a:spcAft>
              <a:buFont typeface="Arial"/>
              <a:buChar char="•"/>
              <a:defRPr/>
            </a:pPr>
            <a:r>
              <a:rPr lang="en-US" sz="2472" dirty="0">
                <a:solidFill>
                  <a:srgbClr val="2B2B2B"/>
                </a:solidFill>
                <a:latin typeface="Agrandir"/>
                <a:ea typeface="Agrandir"/>
                <a:cs typeface="Agrandir"/>
                <a:sym typeface="Agrandir"/>
              </a:rPr>
              <a:t>Um manequim "Premature Ann" foi usado para as sessões de simulação. É um manequim de baixa fidelidade de 25 semanas de gestação, incluindo uma réplica exata das vias aéreas e do tamanho do corpo. </a:t>
            </a:r>
          </a:p>
          <a:p>
            <a:pPr marL="533856" lvl="1" indent="-266928" algn="just" fontAlgn="auto">
              <a:lnSpc>
                <a:spcPts val="3461"/>
              </a:lnSpc>
              <a:spcBef>
                <a:spcPts val="0"/>
              </a:spcBef>
              <a:spcAft>
                <a:spcPts val="0"/>
              </a:spcAft>
              <a:buFont typeface="Arial"/>
              <a:buChar char="•"/>
              <a:defRPr/>
            </a:pPr>
            <a:r>
              <a:rPr lang="en-US" sz="2472" dirty="0">
                <a:solidFill>
                  <a:srgbClr val="2B2B2B"/>
                </a:solidFill>
                <a:latin typeface="Agrandir"/>
                <a:ea typeface="Agrandir"/>
                <a:cs typeface="Agrandir"/>
                <a:sym typeface="Agrandir"/>
              </a:rPr>
              <a:t> O ambiente da plataforma de simulação era o de uma unidade de cuidados neonatais intermediários.</a:t>
            </a:r>
          </a:p>
          <a:p>
            <a:pPr marL="533856" lvl="1" indent="-266928" algn="just" fontAlgn="auto">
              <a:lnSpc>
                <a:spcPts val="3461"/>
              </a:lnSpc>
              <a:spcBef>
                <a:spcPts val="0"/>
              </a:spcBef>
              <a:spcAft>
                <a:spcPts val="0"/>
              </a:spcAft>
              <a:buFont typeface="Arial"/>
              <a:buChar char="•"/>
              <a:defRPr/>
            </a:pPr>
            <a:r>
              <a:rPr lang="en-US" sz="2472" dirty="0">
                <a:solidFill>
                  <a:srgbClr val="2B2B2B"/>
                </a:solidFill>
                <a:latin typeface="Agrandir"/>
                <a:ea typeface="Agrandir"/>
                <a:cs typeface="Agrandir"/>
                <a:sym typeface="Agrandir"/>
              </a:rPr>
              <a:t> As sessões foram filmadas usando três câmeras de vídeo e gravadas em um computador e um disco rígido seguro.</a:t>
            </a:r>
          </a:p>
          <a:p>
            <a:pPr algn="just" fontAlgn="auto">
              <a:lnSpc>
                <a:spcPts val="2977"/>
              </a:lnSpc>
              <a:spcBef>
                <a:spcPts val="0"/>
              </a:spcBef>
              <a:spcAft>
                <a:spcPts val="0"/>
              </a:spcAft>
              <a:defRPr/>
            </a:pPr>
            <a:endParaRPr lang="en-US" sz="2472" dirty="0">
              <a:solidFill>
                <a:srgbClr val="2B2B2B"/>
              </a:solidFill>
              <a:latin typeface="Agrandir"/>
              <a:ea typeface="Agrandir"/>
              <a:cs typeface="Agrandir"/>
              <a:sym typeface="Agrandir"/>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FFFCF7"/>
        </a:solidFill>
        <a:effectLst/>
      </p:bgPr>
    </p:bg>
    <p:spTree>
      <p:nvGrpSpPr>
        <p:cNvPr id="1" name=""/>
        <p:cNvGrpSpPr/>
        <p:nvPr/>
      </p:nvGrpSpPr>
      <p:grpSpPr>
        <a:xfrm>
          <a:off x="0" y="0"/>
          <a:ext cx="0" cy="0"/>
          <a:chOff x="0" y="0"/>
          <a:chExt cx="0" cy="0"/>
        </a:xfrm>
      </p:grpSpPr>
      <p:pic>
        <p:nvPicPr>
          <p:cNvPr id="12290"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rot="-1425796">
            <a:off x="-5257800" y="-3629025"/>
            <a:ext cx="17005300" cy="18983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3"/>
          <p:cNvSpPr txBox="1"/>
          <p:nvPr/>
        </p:nvSpPr>
        <p:spPr>
          <a:xfrm>
            <a:off x="1028700" y="242888"/>
            <a:ext cx="7318375" cy="1714500"/>
          </a:xfrm>
          <a:prstGeom prst="rect">
            <a:avLst/>
          </a:prstGeom>
        </p:spPr>
        <p:txBody>
          <a:bodyPr lIns="0" tIns="0" rIns="0" bIns="0">
            <a:spAutoFit/>
          </a:bodyPr>
          <a:lstStyle/>
          <a:p>
            <a:pPr algn="ctr" fontAlgn="auto">
              <a:lnSpc>
                <a:spcPts val="7919"/>
              </a:lnSpc>
              <a:spcBef>
                <a:spcPts val="0"/>
              </a:spcBef>
              <a:spcAft>
                <a:spcPts val="0"/>
              </a:spcAft>
              <a:defRPr/>
            </a:pPr>
            <a:r>
              <a:rPr lang="en-US" sz="5656" dirty="0">
                <a:solidFill>
                  <a:srgbClr val="000000"/>
                </a:solidFill>
                <a:latin typeface="Agrandir"/>
                <a:ea typeface="Agrandir"/>
                <a:cs typeface="Agrandir"/>
                <a:sym typeface="Agrandir"/>
              </a:rPr>
              <a:t>A etapa de simulação</a:t>
            </a:r>
          </a:p>
          <a:p>
            <a:pPr algn="ctr" fontAlgn="auto">
              <a:lnSpc>
                <a:spcPts val="2788"/>
              </a:lnSpc>
              <a:spcBef>
                <a:spcPts val="0"/>
              </a:spcBef>
              <a:spcAft>
                <a:spcPts val="0"/>
              </a:spcAft>
              <a:defRPr/>
            </a:pPr>
            <a:endParaRPr lang="en-US" sz="5656" dirty="0">
              <a:solidFill>
                <a:srgbClr val="000000"/>
              </a:solidFill>
              <a:latin typeface="Agrandir"/>
              <a:ea typeface="Agrandir"/>
              <a:cs typeface="Agrandir"/>
              <a:sym typeface="Agrandir"/>
            </a:endParaRPr>
          </a:p>
          <a:p>
            <a:pPr algn="ctr" fontAlgn="auto">
              <a:lnSpc>
                <a:spcPts val="2788"/>
              </a:lnSpc>
              <a:spcBef>
                <a:spcPts val="0"/>
              </a:spcBef>
              <a:spcAft>
                <a:spcPts val="0"/>
              </a:spcAft>
              <a:defRPr/>
            </a:pPr>
            <a:endParaRPr lang="en-US" sz="5656" dirty="0">
              <a:solidFill>
                <a:srgbClr val="000000"/>
              </a:solidFill>
              <a:latin typeface="Agrandir"/>
              <a:ea typeface="Agrandir"/>
              <a:cs typeface="Agrandir"/>
              <a:sym typeface="Agrandir"/>
            </a:endParaRPr>
          </a:p>
        </p:txBody>
      </p:sp>
      <p:sp>
        <p:nvSpPr>
          <p:cNvPr id="12292" name="TextBox 4"/>
          <p:cNvSpPr txBox="1">
            <a:spLocks noChangeArrowheads="1"/>
          </p:cNvSpPr>
          <p:nvPr/>
        </p:nvSpPr>
        <p:spPr bwMode="auto">
          <a:xfrm>
            <a:off x="-2590800" y="1333500"/>
            <a:ext cx="16456025" cy="782637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spcBef>
                <a:spcPct val="20000"/>
              </a:spcBef>
              <a:buFont typeface="Calibri" pitchFamily="34" charset="0"/>
              <a:buChar char="•"/>
              <a:defRPr sz="3200">
                <a:solidFill>
                  <a:schemeClr val="tx1"/>
                </a:solidFill>
                <a:latin typeface="Open Sans" pitchFamily="34" charset="0"/>
              </a:defRPr>
            </a:lvl1pPr>
            <a:lvl2pPr marL="558800" indent="-279400" eaLnBrk="0" hangingPunct="0">
              <a:spcBef>
                <a:spcPct val="20000"/>
              </a:spcBef>
              <a:buFont typeface="Calibri" pitchFamily="34" charset="0"/>
              <a:buChar char="–"/>
              <a:defRPr sz="2800">
                <a:solidFill>
                  <a:schemeClr val="tx1"/>
                </a:solidFill>
                <a:latin typeface="Open Sans" pitchFamily="34" charset="0"/>
              </a:defRPr>
            </a:lvl2pPr>
            <a:lvl3pPr marL="1143000" indent="-228600" eaLnBrk="0" hangingPunct="0">
              <a:spcBef>
                <a:spcPct val="20000"/>
              </a:spcBef>
              <a:buFont typeface="Calibri" pitchFamily="34" charset="0"/>
              <a:buChar char="•"/>
              <a:defRPr sz="2400">
                <a:solidFill>
                  <a:schemeClr val="tx1"/>
                </a:solidFill>
                <a:latin typeface="Open Sans" pitchFamily="34" charset="0"/>
              </a:defRPr>
            </a:lvl3pPr>
            <a:lvl4pPr marL="1600200" indent="-228600" eaLnBrk="0" hangingPunct="0">
              <a:spcBef>
                <a:spcPct val="20000"/>
              </a:spcBef>
              <a:buFont typeface="Calibri" pitchFamily="34" charset="0"/>
              <a:buChar char="–"/>
              <a:defRPr sz="2000">
                <a:solidFill>
                  <a:schemeClr val="tx1"/>
                </a:solidFill>
                <a:latin typeface="Open Sans" pitchFamily="34" charset="0"/>
              </a:defRPr>
            </a:lvl4pPr>
            <a:lvl5pPr marL="2057400" indent="-228600" eaLnBrk="0" hangingPunct="0">
              <a:spcBef>
                <a:spcPct val="20000"/>
              </a:spcBef>
              <a:buFont typeface="Calibri" pitchFamily="34" charset="0"/>
              <a:buChar char="»"/>
              <a:defRPr sz="2000">
                <a:solidFill>
                  <a:schemeClr val="tx1"/>
                </a:solidFill>
                <a:latin typeface="Open Sans" pitchFamily="34" charset="0"/>
              </a:defRPr>
            </a:lvl5pPr>
            <a:lvl6pPr marL="2514600" indent="-228600" eaLnBrk="0" fontAlgn="base" hangingPunct="0">
              <a:spcBef>
                <a:spcPct val="20000"/>
              </a:spcBef>
              <a:spcAft>
                <a:spcPct val="0"/>
              </a:spcAft>
              <a:buFont typeface="Calibri" pitchFamily="34" charset="0"/>
              <a:buChar char="»"/>
              <a:defRPr sz="2000">
                <a:solidFill>
                  <a:schemeClr val="tx1"/>
                </a:solidFill>
                <a:latin typeface="Open Sans" pitchFamily="34" charset="0"/>
              </a:defRPr>
            </a:lvl6pPr>
            <a:lvl7pPr marL="2971800" indent="-228600" eaLnBrk="0" fontAlgn="base" hangingPunct="0">
              <a:spcBef>
                <a:spcPct val="20000"/>
              </a:spcBef>
              <a:spcAft>
                <a:spcPct val="0"/>
              </a:spcAft>
              <a:buFont typeface="Calibri" pitchFamily="34" charset="0"/>
              <a:buChar char="»"/>
              <a:defRPr sz="2000">
                <a:solidFill>
                  <a:schemeClr val="tx1"/>
                </a:solidFill>
                <a:latin typeface="Open Sans" pitchFamily="34" charset="0"/>
              </a:defRPr>
            </a:lvl7pPr>
            <a:lvl8pPr marL="3429000" indent="-228600" eaLnBrk="0" fontAlgn="base" hangingPunct="0">
              <a:spcBef>
                <a:spcPct val="20000"/>
              </a:spcBef>
              <a:spcAft>
                <a:spcPct val="0"/>
              </a:spcAft>
              <a:buFont typeface="Calibri" pitchFamily="34" charset="0"/>
              <a:buChar char="»"/>
              <a:defRPr sz="2000">
                <a:solidFill>
                  <a:schemeClr val="tx1"/>
                </a:solidFill>
                <a:latin typeface="Open Sans" pitchFamily="34" charset="0"/>
              </a:defRPr>
            </a:lvl8pPr>
            <a:lvl9pPr marL="3886200" indent="-228600" eaLnBrk="0" fontAlgn="base" hangingPunct="0">
              <a:spcBef>
                <a:spcPct val="20000"/>
              </a:spcBef>
              <a:spcAft>
                <a:spcPct val="0"/>
              </a:spcAft>
              <a:buFont typeface="Calibri" pitchFamily="34" charset="0"/>
              <a:buChar char="»"/>
              <a:defRPr sz="2000">
                <a:solidFill>
                  <a:schemeClr val="tx1"/>
                </a:solidFill>
                <a:latin typeface="Open Sans" pitchFamily="34" charset="0"/>
              </a:defRPr>
            </a:lvl9pPr>
          </a:lstStyle>
          <a:p>
            <a:pPr lvl="1" algn="just" eaLnBrk="1" hangingPunct="1">
              <a:lnSpc>
                <a:spcPts val="3625"/>
              </a:lnSpc>
              <a:spcBef>
                <a:spcPct val="0"/>
              </a:spcBef>
              <a:buFont typeface="Arial" charset="0"/>
              <a:buChar char="•"/>
            </a:pPr>
            <a:r>
              <a:rPr lang="en-US" altLang="pt-BR" sz="2500">
                <a:solidFill>
                  <a:srgbClr val="000000"/>
                </a:solidFill>
                <a:cs typeface="Open Sans" pitchFamily="34" charset="0"/>
                <a:sym typeface="Open Sans" pitchFamily="34" charset="0"/>
              </a:rPr>
              <a:t>As sessões de simulação ocorreram em quatro etapas: </a:t>
            </a:r>
          </a:p>
          <a:p>
            <a:pPr lvl="1" algn="just" eaLnBrk="1" hangingPunct="1">
              <a:lnSpc>
                <a:spcPts val="3625"/>
              </a:lnSpc>
              <a:spcBef>
                <a:spcPct val="0"/>
              </a:spcBef>
              <a:buFontTx/>
              <a:buAutoNum type="arabicPeriod"/>
            </a:pPr>
            <a:r>
              <a:rPr lang="en-US" altLang="pt-BR" sz="2500">
                <a:solidFill>
                  <a:srgbClr val="000000"/>
                </a:solidFill>
                <a:cs typeface="Open Sans" pitchFamily="34" charset="0"/>
                <a:sym typeface="Open Sans" pitchFamily="34" charset="0"/>
              </a:rPr>
              <a:t>O </a:t>
            </a:r>
            <a:r>
              <a:rPr lang="en-US" altLang="pt-BR" sz="2500" i="1">
                <a:solidFill>
                  <a:srgbClr val="000000"/>
                </a:solidFill>
                <a:latin typeface="Open Sans Bold" charset="0"/>
                <a:sym typeface="Open Sans Bold" charset="0"/>
              </a:rPr>
              <a:t>pré-briefing</a:t>
            </a:r>
            <a:r>
              <a:rPr lang="en-US" altLang="pt-BR" sz="2500">
                <a:solidFill>
                  <a:srgbClr val="000000"/>
                </a:solidFill>
                <a:latin typeface="Open Sans Bold" charset="0"/>
                <a:sym typeface="Open Sans Bold" charset="0"/>
              </a:rPr>
              <a:t> </a:t>
            </a:r>
            <a:r>
              <a:rPr lang="en-US" altLang="pt-BR" sz="2500">
                <a:solidFill>
                  <a:srgbClr val="000000"/>
                </a:solidFill>
                <a:cs typeface="Open Sans" pitchFamily="34" charset="0"/>
                <a:sym typeface="Open Sans" pitchFamily="34" charset="0"/>
              </a:rPr>
              <a:t>consistiu em uma apresentação no PowerPoint® explicando a relevância do LISA e todas as etapas necessárias para o procedimento. Os participantes receberam então uma apresentação da sala de simulação, em particular o manequim e o equipamento disponível.</a:t>
            </a:r>
          </a:p>
          <a:p>
            <a:pPr lvl="1" algn="just" eaLnBrk="1" hangingPunct="1">
              <a:lnSpc>
                <a:spcPts val="3625"/>
              </a:lnSpc>
              <a:spcBef>
                <a:spcPct val="0"/>
              </a:spcBef>
              <a:buFontTx/>
              <a:buAutoNum type="arabicPeriod"/>
            </a:pPr>
            <a:r>
              <a:rPr lang="en-US" altLang="pt-BR" sz="2500">
                <a:solidFill>
                  <a:srgbClr val="000000"/>
                </a:solidFill>
                <a:cs typeface="Open Sans" pitchFamily="34" charset="0"/>
                <a:sym typeface="Open Sans" pitchFamily="34" charset="0"/>
              </a:rPr>
              <a:t>O </a:t>
            </a:r>
            <a:r>
              <a:rPr lang="en-US" altLang="pt-BR" sz="2500" i="1">
                <a:solidFill>
                  <a:srgbClr val="000000"/>
                </a:solidFill>
                <a:latin typeface="Open Sans Bold" charset="0"/>
                <a:sym typeface="Open Sans Bold" charset="0"/>
              </a:rPr>
              <a:t>briefing</a:t>
            </a:r>
            <a:r>
              <a:rPr lang="en-US" altLang="pt-BR" sz="2500">
                <a:solidFill>
                  <a:srgbClr val="000000"/>
                </a:solidFill>
                <a:cs typeface="Open Sans" pitchFamily="34" charset="0"/>
                <a:sym typeface="Open Sans" pitchFamily="34" charset="0"/>
              </a:rPr>
              <a:t> consistiu em uma apresentação de um quadro clinico. Cada participante foi convidado a endossar o papel de um médico pertencente à equipe francesa de transporte do serviço médico de emergência pediátrica, chegando a uma maternidade de Nível II, onde um recém-nascido de 600 g tinha acabado de nascer. O paciente estava com dificuldade respiratória com oxigênio e pressão positiva contínua das vias aéreas de 5 cm H2O. Uma pessoa já estava presente na sala de simulação e desempenhou o papel de uma enfermeira de transporte de emergência. </a:t>
            </a:r>
          </a:p>
          <a:p>
            <a:pPr lvl="1" algn="just" eaLnBrk="1" hangingPunct="1">
              <a:lnSpc>
                <a:spcPts val="3625"/>
              </a:lnSpc>
              <a:spcBef>
                <a:spcPct val="0"/>
              </a:spcBef>
              <a:buFontTx/>
              <a:buAutoNum type="arabicPeriod"/>
            </a:pPr>
            <a:r>
              <a:rPr lang="en-US" altLang="pt-BR" sz="2500">
                <a:solidFill>
                  <a:srgbClr val="000000"/>
                </a:solidFill>
                <a:cs typeface="Open Sans" pitchFamily="34" charset="0"/>
                <a:sym typeface="Open Sans" pitchFamily="34" charset="0"/>
              </a:rPr>
              <a:t> </a:t>
            </a:r>
            <a:r>
              <a:rPr lang="en-US" altLang="pt-BR" sz="2500">
                <a:solidFill>
                  <a:srgbClr val="000000"/>
                </a:solidFill>
                <a:latin typeface="Open Sans Bold" charset="0"/>
                <a:sym typeface="Open Sans Bold" charset="0"/>
              </a:rPr>
              <a:t>Simulação</a:t>
            </a:r>
            <a:r>
              <a:rPr lang="en-US" altLang="pt-BR" sz="2500">
                <a:solidFill>
                  <a:srgbClr val="000000"/>
                </a:solidFill>
                <a:cs typeface="Open Sans" pitchFamily="34" charset="0"/>
                <a:sym typeface="Open Sans" pitchFamily="34" charset="0"/>
              </a:rPr>
              <a:t>: O participante foi então convidado a entrar na sala. </a:t>
            </a:r>
          </a:p>
          <a:p>
            <a:pPr lvl="1" algn="just" eaLnBrk="1" hangingPunct="1">
              <a:lnSpc>
                <a:spcPts val="3625"/>
              </a:lnSpc>
              <a:spcBef>
                <a:spcPct val="0"/>
              </a:spcBef>
              <a:buFontTx/>
              <a:buAutoNum type="arabicPeriod"/>
            </a:pPr>
            <a:r>
              <a:rPr lang="en-US" altLang="pt-BR" sz="2500">
                <a:solidFill>
                  <a:srgbClr val="000000"/>
                </a:solidFill>
                <a:cs typeface="Open Sans" pitchFamily="34" charset="0"/>
                <a:sym typeface="Open Sans" pitchFamily="34" charset="0"/>
              </a:rPr>
              <a:t>O </a:t>
            </a:r>
            <a:r>
              <a:rPr lang="en-US" altLang="pt-BR" sz="2500" i="1">
                <a:solidFill>
                  <a:srgbClr val="000000"/>
                </a:solidFill>
                <a:latin typeface="Open Sans Bold" charset="0"/>
                <a:sym typeface="Open Sans Bold" charset="0"/>
              </a:rPr>
              <a:t>debriefing</a:t>
            </a:r>
            <a:r>
              <a:rPr lang="en-US" altLang="pt-BR" sz="2500">
                <a:solidFill>
                  <a:srgbClr val="000000"/>
                </a:solidFill>
                <a:cs typeface="Open Sans" pitchFamily="34" charset="0"/>
                <a:sym typeface="Open Sans" pitchFamily="34" charset="0"/>
              </a:rPr>
              <a:t>: Cada participante foi convidado a conversar individualmente com os dois instrutores.</a:t>
            </a:r>
          </a:p>
          <a:p>
            <a:pPr algn="just" eaLnBrk="1" hangingPunct="1">
              <a:lnSpc>
                <a:spcPts val="3625"/>
              </a:lnSpc>
              <a:spcBef>
                <a:spcPct val="0"/>
              </a:spcBef>
              <a:buFontTx/>
              <a:buNone/>
            </a:pPr>
            <a:endParaRPr lang="en-US" altLang="pt-BR" sz="2500">
              <a:solidFill>
                <a:srgbClr val="000000"/>
              </a:solidFill>
              <a:cs typeface="Open Sans" pitchFamily="34" charset="0"/>
              <a:sym typeface="Open Sans" pitchFamily="34" charset="0"/>
            </a:endParaRPr>
          </a:p>
          <a:p>
            <a:pPr lvl="1" algn="just" eaLnBrk="1" hangingPunct="1">
              <a:lnSpc>
                <a:spcPts val="3625"/>
              </a:lnSpc>
              <a:spcBef>
                <a:spcPct val="0"/>
              </a:spcBef>
              <a:buFont typeface="Arial" charset="0"/>
              <a:buChar char="•"/>
            </a:pPr>
            <a:r>
              <a:rPr lang="en-US" altLang="pt-BR" sz="2500">
                <a:solidFill>
                  <a:srgbClr val="000000"/>
                </a:solidFill>
                <a:cs typeface="Open Sans" pitchFamily="34" charset="0"/>
                <a:sym typeface="Open Sans" pitchFamily="34" charset="0"/>
              </a:rPr>
              <a:t>Os vídeos das sessões de simulação foram então visualizados e avaliados de forma independente pelos dois avaliadores cegos. Os avaliadores usaram a escala de classificação para avaliar o desempenho de cada participante.</a:t>
            </a:r>
          </a:p>
          <a:p>
            <a:pPr algn="just" eaLnBrk="1" hangingPunct="1">
              <a:lnSpc>
                <a:spcPts val="3625"/>
              </a:lnSpc>
              <a:spcBef>
                <a:spcPct val="0"/>
              </a:spcBef>
              <a:buFontTx/>
              <a:buNone/>
            </a:pPr>
            <a:endParaRPr lang="en-US" altLang="pt-BR" sz="2500">
              <a:solidFill>
                <a:srgbClr val="000000"/>
              </a:solidFill>
              <a:cs typeface="Open Sans" pitchFamily="34" charset="0"/>
              <a:sym typeface="Open Sans" pitchFamily="34"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FFFCF7"/>
        </a:solidFill>
        <a:effectLst/>
      </p:bgPr>
    </p:bg>
    <p:spTree>
      <p:nvGrpSpPr>
        <p:cNvPr id="1" name=""/>
        <p:cNvGrpSpPr/>
        <p:nvPr/>
      </p:nvGrpSpPr>
      <p:grpSpPr>
        <a:xfrm>
          <a:off x="0" y="0"/>
          <a:ext cx="0" cy="0"/>
          <a:chOff x="0" y="0"/>
          <a:chExt cx="0" cy="0"/>
        </a:xfrm>
      </p:grpSpPr>
      <p:pic>
        <p:nvPicPr>
          <p:cNvPr id="13314"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rot="-1425796">
            <a:off x="-4800600" y="-3781425"/>
            <a:ext cx="17005300" cy="18983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3" name="Freeform 3"/>
          <p:cNvGrpSpPr>
            <a:grpSpLocks/>
          </p:cNvGrpSpPr>
          <p:nvPr/>
        </p:nvGrpSpPr>
        <p:grpSpPr bwMode="auto">
          <a:xfrm>
            <a:off x="10015538" y="1554163"/>
            <a:ext cx="7486650" cy="5164137"/>
            <a:chOff x="6309" y="979"/>
            <a:chExt cx="4716" cy="3253"/>
          </a:xfrm>
        </p:grpSpPr>
        <p:pic>
          <p:nvPicPr>
            <p:cNvPr id="13315" name="Freeform 3"/>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09" y="979"/>
              <a:ext cx="4716" cy="3253"/>
            </a:xfrm>
            <a:prstGeom prst="rect">
              <a:avLst/>
            </a:prstGeom>
            <a:noFill/>
            <a:extLst>
              <a:ext uri="{909E8E84-426E-40DD-AFC4-6F175D3DCCD1}">
                <a14:hiddenFill xmlns:a14="http://schemas.microsoft.com/office/drawing/2010/main">
                  <a:solidFill>
                    <a:srgbClr val="FFFFFF"/>
                  </a:solidFill>
                </a14:hiddenFill>
              </a:ext>
            </a:extLst>
          </p:spPr>
        </p:pic>
        <p:sp>
          <p:nvSpPr>
            <p:cNvPr id="13316" name="Text Box 4"/>
            <p:cNvSpPr txBox="1">
              <a:spLocks noChangeArrowheads="1"/>
            </p:cNvSpPr>
            <p:nvPr/>
          </p:nvSpPr>
          <p:spPr bwMode="auto">
            <a:xfrm>
              <a:off x="6310" y="978"/>
              <a:ext cx="4712" cy="3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pt-BR"/>
            </a:p>
          </p:txBody>
        </p:sp>
      </p:grpSp>
      <p:sp>
        <p:nvSpPr>
          <p:cNvPr id="4" name="TextBox 4"/>
          <p:cNvSpPr txBox="1"/>
          <p:nvPr/>
        </p:nvSpPr>
        <p:spPr>
          <a:xfrm>
            <a:off x="1498600" y="242888"/>
            <a:ext cx="6378575" cy="1006475"/>
          </a:xfrm>
          <a:prstGeom prst="rect">
            <a:avLst/>
          </a:prstGeom>
        </p:spPr>
        <p:txBody>
          <a:bodyPr lIns="0" tIns="0" rIns="0" bIns="0">
            <a:spAutoFit/>
          </a:bodyPr>
          <a:lstStyle/>
          <a:p>
            <a:pPr algn="ctr" fontAlgn="auto">
              <a:lnSpc>
                <a:spcPts val="7919"/>
              </a:lnSpc>
              <a:spcBef>
                <a:spcPts val="0"/>
              </a:spcBef>
              <a:spcAft>
                <a:spcPts val="0"/>
              </a:spcAft>
              <a:defRPr/>
            </a:pPr>
            <a:r>
              <a:rPr lang="en-US" sz="5656" dirty="0">
                <a:solidFill>
                  <a:srgbClr val="000000"/>
                </a:solidFill>
                <a:latin typeface="Agrandir"/>
                <a:ea typeface="Agrandir"/>
                <a:cs typeface="Agrandir"/>
                <a:sym typeface="Agrandir"/>
              </a:rPr>
              <a:t>Análise estatística </a:t>
            </a:r>
          </a:p>
        </p:txBody>
      </p:sp>
      <p:sp>
        <p:nvSpPr>
          <p:cNvPr id="5" name="TextBox 5"/>
          <p:cNvSpPr txBox="1">
            <a:spLocks noChangeArrowheads="1"/>
          </p:cNvSpPr>
          <p:nvPr/>
        </p:nvSpPr>
        <p:spPr bwMode="auto">
          <a:xfrm>
            <a:off x="915988" y="1495425"/>
            <a:ext cx="9101137" cy="598487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marL="560058" lvl="1" indent="-280029" algn="just" fontAlgn="auto">
              <a:lnSpc>
                <a:spcPts val="3631"/>
              </a:lnSpc>
              <a:spcBef>
                <a:spcPts val="0"/>
              </a:spcBef>
              <a:spcAft>
                <a:spcPts val="0"/>
              </a:spcAft>
              <a:buFont typeface="Arial"/>
              <a:buChar char="•"/>
              <a:defRPr/>
            </a:pPr>
            <a:r>
              <a:rPr lang="en-US" sz="2594" dirty="0">
                <a:solidFill>
                  <a:srgbClr val="000000"/>
                </a:solidFill>
                <a:latin typeface="Open Sans"/>
                <a:ea typeface="Open Sans"/>
                <a:cs typeface="Open Sans"/>
                <a:sym typeface="Open Sans"/>
              </a:rPr>
              <a:t>A análise de confiabilidade incluiu testes de consistência interna com o alfa de Cronbach (CA) e confiabilidade interavaliadores com coeficiente de correlação intraclasse (ICC), além de regressão linear. Para comparar as pontuações, foram utilizados testes F ou t, conforme apropriado. </a:t>
            </a:r>
          </a:p>
          <a:p>
            <a:pPr marL="560058" lvl="1" indent="-280029" algn="just" fontAlgn="auto">
              <a:lnSpc>
                <a:spcPts val="3631"/>
              </a:lnSpc>
              <a:spcBef>
                <a:spcPts val="0"/>
              </a:spcBef>
              <a:spcAft>
                <a:spcPts val="0"/>
              </a:spcAft>
              <a:buFont typeface="Arial"/>
              <a:buChar char="•"/>
              <a:defRPr/>
            </a:pPr>
            <a:r>
              <a:rPr lang="en-US" sz="2594" dirty="0">
                <a:solidFill>
                  <a:srgbClr val="000000"/>
                </a:solidFill>
                <a:latin typeface="Open Sans"/>
                <a:ea typeface="Open Sans"/>
                <a:cs typeface="Open Sans"/>
                <a:sym typeface="Open Sans"/>
              </a:rPr>
              <a:t>A validade foi analisada comparando as pontuações médias de novatos e especialistas com um teste t. A significância estatística foi considerada para valores de p abaixo de 0,05.  Todos os testes foram realizados no Excel® versão 2205.</a:t>
            </a:r>
          </a:p>
          <a:p>
            <a:pPr algn="just" fontAlgn="auto">
              <a:lnSpc>
                <a:spcPts val="3631"/>
              </a:lnSpc>
              <a:spcBef>
                <a:spcPts val="0"/>
              </a:spcBef>
              <a:spcAft>
                <a:spcPts val="0"/>
              </a:spcAft>
              <a:defRPr/>
            </a:pPr>
            <a:endParaRPr lang="en-US" sz="2594" dirty="0">
              <a:solidFill>
                <a:srgbClr val="000000"/>
              </a:solidFill>
              <a:latin typeface="Open Sans"/>
              <a:ea typeface="Open Sans"/>
              <a:cs typeface="Open Sans"/>
              <a:sym typeface="Open Sans"/>
            </a:endParaRPr>
          </a:p>
          <a:p>
            <a:pPr algn="just" fontAlgn="auto">
              <a:lnSpc>
                <a:spcPts val="3631"/>
              </a:lnSpc>
              <a:spcBef>
                <a:spcPts val="0"/>
              </a:spcBef>
              <a:spcAft>
                <a:spcPts val="0"/>
              </a:spcAft>
              <a:defRPr/>
            </a:pPr>
            <a:endParaRPr lang="en-US" sz="2594" dirty="0">
              <a:solidFill>
                <a:srgbClr val="000000"/>
              </a:solidFill>
              <a:latin typeface="Open Sans"/>
              <a:ea typeface="Open Sans"/>
              <a:cs typeface="Open Sans"/>
              <a:sym typeface="Open Sans"/>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FFFCF7"/>
        </a:solidFill>
        <a:effectLst/>
      </p:bgPr>
    </p:bg>
    <p:spTree>
      <p:nvGrpSpPr>
        <p:cNvPr id="1" name=""/>
        <p:cNvGrpSpPr/>
        <p:nvPr/>
      </p:nvGrpSpPr>
      <p:grpSpPr>
        <a:xfrm>
          <a:off x="0" y="0"/>
          <a:ext cx="0" cy="0"/>
          <a:chOff x="0" y="0"/>
          <a:chExt cx="0" cy="0"/>
        </a:xfrm>
      </p:grpSpPr>
      <p:pic>
        <p:nvPicPr>
          <p:cNvPr id="14338"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514600" y="1155700"/>
            <a:ext cx="19770725" cy="1826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3"/>
          <p:cNvSpPr txBox="1"/>
          <p:nvPr/>
        </p:nvSpPr>
        <p:spPr>
          <a:xfrm>
            <a:off x="1028700" y="876300"/>
            <a:ext cx="12184063" cy="1020763"/>
          </a:xfrm>
          <a:prstGeom prst="rect">
            <a:avLst/>
          </a:prstGeom>
        </p:spPr>
        <p:txBody>
          <a:bodyPr lIns="0" tIns="0" rIns="0" bIns="0">
            <a:spAutoFit/>
          </a:bodyPr>
          <a:lstStyle/>
          <a:p>
            <a:pPr fontAlgn="auto">
              <a:lnSpc>
                <a:spcPts val="8039"/>
              </a:lnSpc>
              <a:spcAft>
                <a:spcPts val="0"/>
              </a:spcAft>
              <a:defRPr/>
            </a:pPr>
            <a:r>
              <a:rPr lang="en-US" sz="6699" dirty="0">
                <a:solidFill>
                  <a:srgbClr val="2B2B2B"/>
                </a:solidFill>
                <a:latin typeface="Agrandir"/>
                <a:ea typeface="Agrandir"/>
                <a:cs typeface="Agrandir"/>
                <a:sym typeface="Agrandir"/>
              </a:rPr>
              <a:t>Resultados</a:t>
            </a:r>
          </a:p>
        </p:txBody>
      </p:sp>
      <p:pic>
        <p:nvPicPr>
          <p:cNvPr id="14340" name="Picture 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rot="-3982960">
            <a:off x="13744575" y="-3705225"/>
            <a:ext cx="5353050" cy="7410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1" name="Picture 5"/>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rot="-1644077">
            <a:off x="16162338" y="-1063625"/>
            <a:ext cx="5467350" cy="6107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6" name="Freeform 6"/>
          <p:cNvGrpSpPr>
            <a:grpSpLocks/>
          </p:cNvGrpSpPr>
          <p:nvPr/>
        </p:nvGrpSpPr>
        <p:grpSpPr bwMode="auto">
          <a:xfrm>
            <a:off x="11953875" y="628650"/>
            <a:ext cx="5475288" cy="8978900"/>
            <a:chOff x="7530" y="396"/>
            <a:chExt cx="3449" cy="5656"/>
          </a:xfrm>
        </p:grpSpPr>
        <p:pic>
          <p:nvPicPr>
            <p:cNvPr id="14342" name="Freeform 6"/>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530" y="396"/>
              <a:ext cx="3449" cy="5656"/>
            </a:xfrm>
            <a:prstGeom prst="rect">
              <a:avLst/>
            </a:prstGeom>
            <a:noFill/>
            <a:extLst>
              <a:ext uri="{909E8E84-426E-40DD-AFC4-6F175D3DCCD1}">
                <a14:hiddenFill xmlns:a14="http://schemas.microsoft.com/office/drawing/2010/main">
                  <a:solidFill>
                    <a:srgbClr val="FFFFFF"/>
                  </a:solidFill>
                </a14:hiddenFill>
              </a:ext>
            </a:extLst>
          </p:spPr>
        </p:pic>
        <p:sp>
          <p:nvSpPr>
            <p:cNvPr id="14343" name="Text Box 7"/>
            <p:cNvSpPr txBox="1">
              <a:spLocks noChangeArrowheads="1"/>
            </p:cNvSpPr>
            <p:nvPr/>
          </p:nvSpPr>
          <p:spPr bwMode="auto">
            <a:xfrm>
              <a:off x="7531" y="394"/>
              <a:ext cx="3448" cy="56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pt-BR"/>
            </a:p>
          </p:txBody>
        </p:sp>
      </p:grpSp>
      <p:sp>
        <p:nvSpPr>
          <p:cNvPr id="7" name="TextBox 7"/>
          <p:cNvSpPr txBox="1">
            <a:spLocks noChangeArrowheads="1"/>
          </p:cNvSpPr>
          <p:nvPr/>
        </p:nvSpPr>
        <p:spPr bwMode="auto">
          <a:xfrm>
            <a:off x="1028700" y="2419350"/>
            <a:ext cx="9726613" cy="604837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marL="734059" lvl="1" indent="-367030" algn="just" fontAlgn="auto">
              <a:lnSpc>
                <a:spcPts val="4759"/>
              </a:lnSpc>
              <a:spcBef>
                <a:spcPts val="0"/>
              </a:spcBef>
              <a:spcAft>
                <a:spcPts val="0"/>
              </a:spcAft>
              <a:buFont typeface="Arial"/>
              <a:buChar char="•"/>
              <a:defRPr/>
            </a:pPr>
            <a:r>
              <a:rPr lang="en-US" sz="3399" dirty="0">
                <a:solidFill>
                  <a:srgbClr val="2B2B2B"/>
                </a:solidFill>
                <a:latin typeface="Open Sans"/>
                <a:ea typeface="Open Sans"/>
                <a:cs typeface="Open Sans"/>
                <a:sym typeface="Open Sans"/>
              </a:rPr>
              <a:t>Descrição da população</a:t>
            </a:r>
          </a:p>
          <a:p>
            <a:pPr marL="1468119" lvl="2" indent="-489373" algn="just" fontAlgn="auto">
              <a:lnSpc>
                <a:spcPts val="4759"/>
              </a:lnSpc>
              <a:spcBef>
                <a:spcPts val="0"/>
              </a:spcBef>
              <a:spcAft>
                <a:spcPts val="0"/>
              </a:spcAft>
              <a:buFont typeface="Arial"/>
              <a:buChar char="⚬"/>
              <a:defRPr/>
            </a:pPr>
            <a:r>
              <a:rPr lang="en-US" sz="3399" dirty="0">
                <a:solidFill>
                  <a:srgbClr val="2B2B2B"/>
                </a:solidFill>
                <a:latin typeface="Open Sans"/>
                <a:ea typeface="Open Sans"/>
                <a:cs typeface="Open Sans"/>
                <a:sym typeface="Open Sans"/>
              </a:rPr>
              <a:t>Quarenta participantes foram recrutados para participar das sessões de simulação. </a:t>
            </a:r>
          </a:p>
          <a:p>
            <a:pPr marL="1468119" lvl="2" indent="-489373" algn="just" fontAlgn="auto">
              <a:lnSpc>
                <a:spcPts val="4759"/>
              </a:lnSpc>
              <a:spcBef>
                <a:spcPts val="0"/>
              </a:spcBef>
              <a:spcAft>
                <a:spcPts val="0"/>
              </a:spcAft>
              <a:buFont typeface="Arial"/>
              <a:buChar char="⚬"/>
              <a:defRPr/>
            </a:pPr>
            <a:r>
              <a:rPr lang="en-US" sz="3399" dirty="0">
                <a:solidFill>
                  <a:srgbClr val="2B2B2B"/>
                </a:solidFill>
                <a:latin typeface="Open Sans"/>
                <a:ea typeface="Open Sans"/>
                <a:cs typeface="Open Sans"/>
                <a:sym typeface="Open Sans"/>
              </a:rPr>
              <a:t>A idade média dos participantes era de 31,6 anos, e havia 11 homens e 29 mulheres. </a:t>
            </a:r>
          </a:p>
          <a:p>
            <a:pPr marL="1468119" lvl="2" indent="-489373" algn="just" fontAlgn="auto">
              <a:lnSpc>
                <a:spcPts val="4759"/>
              </a:lnSpc>
              <a:spcBef>
                <a:spcPts val="0"/>
              </a:spcBef>
              <a:spcAft>
                <a:spcPts val="0"/>
              </a:spcAft>
              <a:buFont typeface="Arial"/>
              <a:buChar char="⚬"/>
              <a:defRPr/>
            </a:pPr>
            <a:r>
              <a:rPr lang="en-US" sz="3399" dirty="0">
                <a:solidFill>
                  <a:srgbClr val="2B2B2B"/>
                </a:solidFill>
                <a:latin typeface="Open Sans"/>
                <a:ea typeface="Open Sans"/>
                <a:cs typeface="Open Sans"/>
                <a:sym typeface="Open Sans"/>
              </a:rPr>
              <a:t>Seis participantes eram "experientes" na técnica LISA e 34 eram "inexperientes" </a:t>
            </a:r>
          </a:p>
          <a:p>
            <a:pPr algn="just" fontAlgn="auto">
              <a:lnSpc>
                <a:spcPts val="4759"/>
              </a:lnSpc>
              <a:spcBef>
                <a:spcPts val="0"/>
              </a:spcBef>
              <a:spcAft>
                <a:spcPts val="0"/>
              </a:spcAft>
              <a:defRPr/>
            </a:pPr>
            <a:endParaRPr lang="en-US" sz="3399" dirty="0">
              <a:solidFill>
                <a:srgbClr val="2B2B2B"/>
              </a:solidFill>
              <a:latin typeface="Open Sans"/>
              <a:ea typeface="Open Sans"/>
              <a:cs typeface="Open Sans"/>
              <a:sym typeface="Open Sans"/>
            </a:endParaRPr>
          </a:p>
          <a:p>
            <a:pPr algn="just" fontAlgn="auto">
              <a:lnSpc>
                <a:spcPts val="4759"/>
              </a:lnSpc>
              <a:spcBef>
                <a:spcPts val="0"/>
              </a:spcBef>
              <a:spcAft>
                <a:spcPts val="0"/>
              </a:spcAft>
              <a:defRPr/>
            </a:pPr>
            <a:endParaRPr lang="en-US" sz="3399" dirty="0">
              <a:solidFill>
                <a:srgbClr val="2B2B2B"/>
              </a:solidFill>
              <a:latin typeface="Open Sans"/>
              <a:ea typeface="Open Sans"/>
              <a:cs typeface="Open Sans"/>
              <a:sym typeface="Open Sans"/>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FFFCF7"/>
        </a:solidFill>
        <a:effectLst/>
      </p:bgPr>
    </p:bg>
    <p:spTree>
      <p:nvGrpSpPr>
        <p:cNvPr id="1" name=""/>
        <p:cNvGrpSpPr/>
        <p:nvPr/>
      </p:nvGrpSpPr>
      <p:grpSpPr>
        <a:xfrm>
          <a:off x="0" y="0"/>
          <a:ext cx="0" cy="0"/>
          <a:chOff x="0" y="0"/>
          <a:chExt cx="0" cy="0"/>
        </a:xfrm>
      </p:grpSpPr>
      <p:pic>
        <p:nvPicPr>
          <p:cNvPr id="15362"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810125" y="2951163"/>
            <a:ext cx="9620250" cy="9790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3"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rot="9720163">
            <a:off x="12573000" y="-3206750"/>
            <a:ext cx="8670925" cy="8655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64" name="Freeform 4"/>
          <p:cNvSpPr>
            <a:spLocks/>
          </p:cNvSpPr>
          <p:nvPr/>
        </p:nvSpPr>
        <p:spPr bwMode="auto">
          <a:xfrm>
            <a:off x="622300" y="2406650"/>
            <a:ext cx="7847013" cy="6851650"/>
          </a:xfrm>
          <a:custGeom>
            <a:avLst/>
            <a:gdLst>
              <a:gd name="T0" fmla="*/ 0 w 7848147"/>
              <a:gd name="T1" fmla="*/ 0 h 6851848"/>
              <a:gd name="T2" fmla="*/ 7847013 w 7848147"/>
              <a:gd name="T3" fmla="*/ 0 h 6851848"/>
              <a:gd name="T4" fmla="*/ 7847013 w 7848147"/>
              <a:gd name="T5" fmla="*/ 6851650 h 6851848"/>
              <a:gd name="T6" fmla="*/ 0 w 7848147"/>
              <a:gd name="T7" fmla="*/ 6851650 h 6851848"/>
              <a:gd name="T8" fmla="*/ 0 w 7848147"/>
              <a:gd name="T9" fmla="*/ 0 h 685184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848147" h="6851848">
                <a:moveTo>
                  <a:pt x="0" y="0"/>
                </a:moveTo>
                <a:lnTo>
                  <a:pt x="7848147" y="0"/>
                </a:lnTo>
                <a:lnTo>
                  <a:pt x="7848147" y="6851848"/>
                </a:lnTo>
                <a:lnTo>
                  <a:pt x="0" y="6851848"/>
                </a:lnTo>
                <a:lnTo>
                  <a:pt x="0" y="0"/>
                </a:lnTo>
                <a:close/>
              </a:path>
            </a:pathLst>
          </a:custGeom>
          <a:blipFill dpi="0" rotWithShape="1">
            <a:blip r:embed="rId4"/>
            <a:srcRect/>
            <a:stretch>
              <a:fillRect/>
            </a:stretch>
          </a:bli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sp>
        <p:nvSpPr>
          <p:cNvPr id="5" name="TextBox 5"/>
          <p:cNvSpPr txBox="1"/>
          <p:nvPr/>
        </p:nvSpPr>
        <p:spPr>
          <a:xfrm>
            <a:off x="-520700" y="838200"/>
            <a:ext cx="9398000" cy="1066800"/>
          </a:xfrm>
          <a:prstGeom prst="rect">
            <a:avLst/>
          </a:prstGeom>
        </p:spPr>
        <p:txBody>
          <a:bodyPr lIns="0" tIns="0" rIns="0" bIns="0">
            <a:spAutoFit/>
          </a:bodyPr>
          <a:lstStyle/>
          <a:p>
            <a:pPr algn="ctr" fontAlgn="auto">
              <a:lnSpc>
                <a:spcPts val="8399"/>
              </a:lnSpc>
              <a:spcAft>
                <a:spcPts val="0"/>
              </a:spcAft>
              <a:defRPr/>
            </a:pPr>
            <a:r>
              <a:rPr lang="en-US" sz="6999" dirty="0">
                <a:solidFill>
                  <a:srgbClr val="2B2B2B"/>
                </a:solidFill>
                <a:latin typeface="Agrandir"/>
                <a:ea typeface="Agrandir"/>
                <a:cs typeface="Agrandir"/>
                <a:sym typeface="Agrandir"/>
              </a:rPr>
              <a:t>Análises</a:t>
            </a:r>
          </a:p>
        </p:txBody>
      </p:sp>
      <p:sp>
        <p:nvSpPr>
          <p:cNvPr id="6" name="TextBox 6"/>
          <p:cNvSpPr txBox="1">
            <a:spLocks noChangeArrowheads="1"/>
          </p:cNvSpPr>
          <p:nvPr/>
        </p:nvSpPr>
        <p:spPr bwMode="auto">
          <a:xfrm>
            <a:off x="8877300" y="895350"/>
            <a:ext cx="8945563" cy="874553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just" fontAlgn="auto">
              <a:lnSpc>
                <a:spcPts val="4021"/>
              </a:lnSpc>
              <a:spcBef>
                <a:spcPts val="0"/>
              </a:spcBef>
              <a:spcAft>
                <a:spcPts val="0"/>
              </a:spcAft>
              <a:defRPr/>
            </a:pPr>
            <a:r>
              <a:rPr lang="en-US" sz="2872" dirty="0">
                <a:solidFill>
                  <a:srgbClr val="2B2B2B"/>
                </a:solidFill>
                <a:latin typeface="Agrandir Bold"/>
                <a:ea typeface="Agrandir Bold"/>
                <a:cs typeface="Agrandir Bold"/>
                <a:sym typeface="Agrandir Bold"/>
              </a:rPr>
              <a:t>Análise de confiabilidade</a:t>
            </a:r>
          </a:p>
          <a:p>
            <a:pPr algn="just" fontAlgn="auto">
              <a:lnSpc>
                <a:spcPts val="3881"/>
              </a:lnSpc>
              <a:spcBef>
                <a:spcPts val="0"/>
              </a:spcBef>
              <a:spcAft>
                <a:spcPts val="0"/>
              </a:spcAft>
              <a:defRPr/>
            </a:pPr>
            <a:r>
              <a:rPr lang="en-US" sz="2772" dirty="0">
                <a:solidFill>
                  <a:srgbClr val="2B2B2B"/>
                </a:solidFill>
                <a:latin typeface="Agrandir Bold"/>
                <a:ea typeface="Agrandir Bold"/>
                <a:cs typeface="Agrandir Bold"/>
                <a:sym typeface="Agrandir Bold"/>
              </a:rPr>
              <a:t> </a:t>
            </a:r>
            <a:r>
              <a:rPr lang="en-US" sz="2772" dirty="0">
                <a:solidFill>
                  <a:srgbClr val="2B2B2B"/>
                </a:solidFill>
                <a:latin typeface="Agrandir"/>
                <a:ea typeface="Agrandir"/>
                <a:cs typeface="Agrandir"/>
                <a:sym typeface="Agrandir"/>
              </a:rPr>
              <a:t>Não houve diferença significativa entre as pontuações médias dos dois avaliadores (31,5, desvio padrão = 6,2 versus 31,1, desvio padrão = 5,4, p = 0,80).</a:t>
            </a:r>
          </a:p>
          <a:p>
            <a:pPr algn="just" fontAlgn="auto">
              <a:lnSpc>
                <a:spcPts val="3881"/>
              </a:lnSpc>
              <a:spcBef>
                <a:spcPts val="0"/>
              </a:spcBef>
              <a:spcAft>
                <a:spcPts val="0"/>
              </a:spcAft>
              <a:defRPr/>
            </a:pPr>
            <a:endParaRPr lang="en-US" sz="2772" dirty="0">
              <a:solidFill>
                <a:srgbClr val="2B2B2B"/>
              </a:solidFill>
              <a:latin typeface="Agrandir"/>
              <a:ea typeface="Agrandir"/>
              <a:cs typeface="Agrandir"/>
              <a:sym typeface="Agrandir"/>
            </a:endParaRPr>
          </a:p>
          <a:p>
            <a:pPr algn="just" fontAlgn="auto">
              <a:lnSpc>
                <a:spcPts val="3881"/>
              </a:lnSpc>
              <a:spcBef>
                <a:spcPts val="0"/>
              </a:spcBef>
              <a:spcAft>
                <a:spcPts val="0"/>
              </a:spcAft>
              <a:defRPr/>
            </a:pPr>
            <a:r>
              <a:rPr lang="en-US" sz="2772" dirty="0">
                <a:solidFill>
                  <a:srgbClr val="2B2B2B"/>
                </a:solidFill>
                <a:latin typeface="Agrandir Bold"/>
                <a:ea typeface="Agrandir Bold"/>
                <a:cs typeface="Agrandir Bold"/>
                <a:sym typeface="Agrandir Bold"/>
              </a:rPr>
              <a:t>Análise de validade</a:t>
            </a:r>
          </a:p>
          <a:p>
            <a:pPr algn="just" fontAlgn="auto">
              <a:lnSpc>
                <a:spcPts val="3881"/>
              </a:lnSpc>
              <a:spcBef>
                <a:spcPts val="0"/>
              </a:spcBef>
              <a:spcAft>
                <a:spcPts val="0"/>
              </a:spcAft>
              <a:defRPr/>
            </a:pPr>
            <a:r>
              <a:rPr lang="en-US" sz="2772" dirty="0">
                <a:solidFill>
                  <a:srgbClr val="2B2B2B"/>
                </a:solidFill>
                <a:latin typeface="Agrandir"/>
                <a:ea typeface="Agrandir"/>
                <a:cs typeface="Agrandir"/>
                <a:sym typeface="Agrandir"/>
              </a:rPr>
              <a:t> A pontuação média dos especialistas foi de 36,8/50 (73,6%). Devido ao pequeno número de alunos experientes, os resultados foram comparados com base na experiência em intubação. Participantes com experiência em intubação tiveram pontuações significativamente mais altas no LISA do que aqueles sem experiência (33,9 versus 29,7; p = 0,016). A LISA exige o uso de um laringoscópio e a visualização das cordas vocais, partes essenciais e delicadas do procedimento.</a:t>
            </a:r>
          </a:p>
          <a:p>
            <a:pPr algn="just" fontAlgn="auto">
              <a:lnSpc>
                <a:spcPts val="3881"/>
              </a:lnSpc>
              <a:spcBef>
                <a:spcPts val="0"/>
              </a:spcBef>
              <a:spcAft>
                <a:spcPts val="0"/>
              </a:spcAft>
              <a:defRPr/>
            </a:pPr>
            <a:endParaRPr lang="en-US" sz="2772" dirty="0">
              <a:solidFill>
                <a:srgbClr val="2B2B2B"/>
              </a:solidFill>
              <a:latin typeface="Agrandir"/>
              <a:ea typeface="Agrandir"/>
              <a:cs typeface="Agrandir"/>
              <a:sym typeface="Agrandir"/>
            </a:endParaRPr>
          </a:p>
          <a:p>
            <a:pPr algn="just" fontAlgn="auto">
              <a:lnSpc>
                <a:spcPts val="3601"/>
              </a:lnSpc>
              <a:spcBef>
                <a:spcPts val="0"/>
              </a:spcBef>
              <a:spcAft>
                <a:spcPts val="0"/>
              </a:spcAft>
              <a:defRPr/>
            </a:pPr>
            <a:endParaRPr lang="en-US" sz="2772" dirty="0">
              <a:solidFill>
                <a:srgbClr val="2B2B2B"/>
              </a:solidFill>
              <a:latin typeface="Agrandir"/>
              <a:ea typeface="Agrandir"/>
              <a:cs typeface="Agrandir"/>
              <a:sym typeface="Agrandir"/>
            </a:endParaRPr>
          </a:p>
          <a:p>
            <a:pPr algn="just" fontAlgn="auto">
              <a:lnSpc>
                <a:spcPts val="3117"/>
              </a:lnSpc>
              <a:spcBef>
                <a:spcPts val="0"/>
              </a:spcBef>
              <a:spcAft>
                <a:spcPts val="0"/>
              </a:spcAft>
              <a:defRPr/>
            </a:pPr>
            <a:endParaRPr lang="en-US" sz="2772" dirty="0">
              <a:solidFill>
                <a:srgbClr val="2B2B2B"/>
              </a:solidFill>
              <a:latin typeface="Agrandir"/>
              <a:ea typeface="Agrandir"/>
              <a:cs typeface="Agrandir"/>
              <a:sym typeface="Agrandir"/>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FFFCF7"/>
        </a:solidFill>
        <a:effectLst/>
      </p:bgPr>
    </p:bg>
    <p:spTree>
      <p:nvGrpSpPr>
        <p:cNvPr id="1" name=""/>
        <p:cNvGrpSpPr/>
        <p:nvPr/>
      </p:nvGrpSpPr>
      <p:grpSpPr>
        <a:xfrm>
          <a:off x="0" y="0"/>
          <a:ext cx="0" cy="0"/>
          <a:chOff x="0" y="0"/>
          <a:chExt cx="0" cy="0"/>
        </a:xfrm>
      </p:grpSpPr>
      <p:sp>
        <p:nvSpPr>
          <p:cNvPr id="16386" name="TextBox 2"/>
          <p:cNvSpPr txBox="1">
            <a:spLocks noChangeArrowheads="1"/>
          </p:cNvSpPr>
          <p:nvPr/>
        </p:nvSpPr>
        <p:spPr bwMode="auto">
          <a:xfrm>
            <a:off x="-3702050" y="847725"/>
            <a:ext cx="14427200"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spcBef>
                <a:spcPct val="20000"/>
              </a:spcBef>
              <a:buFont typeface="Calibri" pitchFamily="34" charset="0"/>
              <a:buChar char="•"/>
              <a:defRPr sz="3200">
                <a:solidFill>
                  <a:schemeClr val="tx1"/>
                </a:solidFill>
                <a:latin typeface="Open Sans" pitchFamily="34" charset="0"/>
              </a:defRPr>
            </a:lvl1pPr>
            <a:lvl2pPr marL="742950" indent="-285750" eaLnBrk="0" hangingPunct="0">
              <a:spcBef>
                <a:spcPct val="20000"/>
              </a:spcBef>
              <a:buFont typeface="Calibri" pitchFamily="34" charset="0"/>
              <a:buChar char="–"/>
              <a:defRPr sz="2800">
                <a:solidFill>
                  <a:schemeClr val="tx1"/>
                </a:solidFill>
                <a:latin typeface="Open Sans" pitchFamily="34" charset="0"/>
              </a:defRPr>
            </a:lvl2pPr>
            <a:lvl3pPr marL="1143000" indent="-228600" eaLnBrk="0" hangingPunct="0">
              <a:spcBef>
                <a:spcPct val="20000"/>
              </a:spcBef>
              <a:buFont typeface="Calibri" pitchFamily="34" charset="0"/>
              <a:buChar char="•"/>
              <a:defRPr sz="2400">
                <a:solidFill>
                  <a:schemeClr val="tx1"/>
                </a:solidFill>
                <a:latin typeface="Open Sans" pitchFamily="34" charset="0"/>
              </a:defRPr>
            </a:lvl3pPr>
            <a:lvl4pPr marL="1600200" indent="-228600" eaLnBrk="0" hangingPunct="0">
              <a:spcBef>
                <a:spcPct val="20000"/>
              </a:spcBef>
              <a:buFont typeface="Calibri" pitchFamily="34" charset="0"/>
              <a:buChar char="–"/>
              <a:defRPr sz="2000">
                <a:solidFill>
                  <a:schemeClr val="tx1"/>
                </a:solidFill>
                <a:latin typeface="Open Sans" pitchFamily="34" charset="0"/>
              </a:defRPr>
            </a:lvl4pPr>
            <a:lvl5pPr marL="2057400" indent="-228600" eaLnBrk="0" hangingPunct="0">
              <a:spcBef>
                <a:spcPct val="20000"/>
              </a:spcBef>
              <a:buFont typeface="Calibri" pitchFamily="34" charset="0"/>
              <a:buChar char="»"/>
              <a:defRPr sz="2000">
                <a:solidFill>
                  <a:schemeClr val="tx1"/>
                </a:solidFill>
                <a:latin typeface="Open Sans" pitchFamily="34" charset="0"/>
              </a:defRPr>
            </a:lvl5pPr>
            <a:lvl6pPr marL="2514600" indent="-228600" eaLnBrk="0" fontAlgn="base" hangingPunct="0">
              <a:spcBef>
                <a:spcPct val="20000"/>
              </a:spcBef>
              <a:spcAft>
                <a:spcPct val="0"/>
              </a:spcAft>
              <a:buFont typeface="Calibri" pitchFamily="34" charset="0"/>
              <a:buChar char="»"/>
              <a:defRPr sz="2000">
                <a:solidFill>
                  <a:schemeClr val="tx1"/>
                </a:solidFill>
                <a:latin typeface="Open Sans" pitchFamily="34" charset="0"/>
              </a:defRPr>
            </a:lvl6pPr>
            <a:lvl7pPr marL="2971800" indent="-228600" eaLnBrk="0" fontAlgn="base" hangingPunct="0">
              <a:spcBef>
                <a:spcPct val="20000"/>
              </a:spcBef>
              <a:spcAft>
                <a:spcPct val="0"/>
              </a:spcAft>
              <a:buFont typeface="Calibri" pitchFamily="34" charset="0"/>
              <a:buChar char="»"/>
              <a:defRPr sz="2000">
                <a:solidFill>
                  <a:schemeClr val="tx1"/>
                </a:solidFill>
                <a:latin typeface="Open Sans" pitchFamily="34" charset="0"/>
              </a:defRPr>
            </a:lvl7pPr>
            <a:lvl8pPr marL="3429000" indent="-228600" eaLnBrk="0" fontAlgn="base" hangingPunct="0">
              <a:spcBef>
                <a:spcPct val="20000"/>
              </a:spcBef>
              <a:spcAft>
                <a:spcPct val="0"/>
              </a:spcAft>
              <a:buFont typeface="Calibri" pitchFamily="34" charset="0"/>
              <a:buChar char="»"/>
              <a:defRPr sz="2000">
                <a:solidFill>
                  <a:schemeClr val="tx1"/>
                </a:solidFill>
                <a:latin typeface="Open Sans" pitchFamily="34" charset="0"/>
              </a:defRPr>
            </a:lvl8pPr>
            <a:lvl9pPr marL="3886200" indent="-228600" eaLnBrk="0" fontAlgn="base" hangingPunct="0">
              <a:spcBef>
                <a:spcPct val="20000"/>
              </a:spcBef>
              <a:spcAft>
                <a:spcPct val="0"/>
              </a:spcAft>
              <a:buFont typeface="Calibri" pitchFamily="34" charset="0"/>
              <a:buChar char="»"/>
              <a:defRPr sz="2000">
                <a:solidFill>
                  <a:schemeClr val="tx1"/>
                </a:solidFill>
                <a:latin typeface="Open Sans" pitchFamily="34" charset="0"/>
              </a:defRPr>
            </a:lvl9pPr>
          </a:lstStyle>
          <a:p>
            <a:pPr algn="ctr" eaLnBrk="1" hangingPunct="1">
              <a:lnSpc>
                <a:spcPts val="7200"/>
              </a:lnSpc>
              <a:spcBef>
                <a:spcPct val="0"/>
              </a:spcBef>
              <a:buFontTx/>
              <a:buNone/>
            </a:pPr>
            <a:r>
              <a:rPr lang="en-US" altLang="pt-BR" sz="6000">
                <a:solidFill>
                  <a:srgbClr val="2B2B2B"/>
                </a:solidFill>
                <a:latin typeface="Agrandir"/>
                <a:sym typeface="Agrandir"/>
              </a:rPr>
              <a:t>Discussão</a:t>
            </a:r>
          </a:p>
        </p:txBody>
      </p:sp>
      <p:sp>
        <p:nvSpPr>
          <p:cNvPr id="3" name="TextBox 3"/>
          <p:cNvSpPr txBox="1"/>
          <p:nvPr/>
        </p:nvSpPr>
        <p:spPr>
          <a:xfrm>
            <a:off x="1579563" y="2000250"/>
            <a:ext cx="14819312" cy="7762875"/>
          </a:xfrm>
          <a:prstGeom prst="rect">
            <a:avLst/>
          </a:prstGeom>
        </p:spPr>
        <p:txBody>
          <a:bodyPr lIns="0" tIns="0" rIns="0" bIns="0">
            <a:spAutoFit/>
          </a:bodyPr>
          <a:lstStyle/>
          <a:p>
            <a:pPr marL="627955" lvl="1" indent="-313977" algn="just" fontAlgn="auto">
              <a:lnSpc>
                <a:spcPts val="4071"/>
              </a:lnSpc>
              <a:spcBef>
                <a:spcPts val="0"/>
              </a:spcBef>
              <a:spcAft>
                <a:spcPts val="0"/>
              </a:spcAft>
              <a:buFont typeface="Arial"/>
              <a:buChar char="•"/>
              <a:defRPr/>
            </a:pPr>
            <a:r>
              <a:rPr lang="en-US" sz="2908" dirty="0">
                <a:solidFill>
                  <a:srgbClr val="2B2B2B"/>
                </a:solidFill>
                <a:latin typeface="Open Sans"/>
                <a:ea typeface="Open Sans"/>
                <a:cs typeface="Open Sans"/>
                <a:sym typeface="Open Sans"/>
              </a:rPr>
              <a:t>Este estudo desenvolveu uma escala de classificação para o procedimento LISA em neonatos pré-termos usando o método Delphi modificado.</a:t>
            </a:r>
          </a:p>
          <a:p>
            <a:pPr marL="627955" lvl="1" indent="-313977" algn="just" fontAlgn="auto">
              <a:lnSpc>
                <a:spcPts val="4071"/>
              </a:lnSpc>
              <a:spcBef>
                <a:spcPts val="0"/>
              </a:spcBef>
              <a:spcAft>
                <a:spcPts val="0"/>
              </a:spcAft>
              <a:buFont typeface="Arial"/>
              <a:buChar char="•"/>
              <a:defRPr/>
            </a:pPr>
            <a:r>
              <a:rPr lang="en-US" sz="2908" dirty="0">
                <a:solidFill>
                  <a:srgbClr val="2B2B2B"/>
                </a:solidFill>
                <a:latin typeface="Open Sans"/>
                <a:ea typeface="Open Sans"/>
                <a:cs typeface="Open Sans"/>
                <a:sym typeface="Open Sans"/>
              </a:rPr>
              <a:t> A validação da escala, com 40 participantes em sete sessões de simulação, mostrou boa consistência interna (CA=0,72) e excelente confiabilidade entre avaliadores (R²=0,99 e ICC=0,91). </a:t>
            </a:r>
          </a:p>
          <a:p>
            <a:pPr marL="627955" lvl="1" indent="-313977" algn="just" fontAlgn="auto">
              <a:lnSpc>
                <a:spcPts val="4071"/>
              </a:lnSpc>
              <a:spcBef>
                <a:spcPts val="0"/>
              </a:spcBef>
              <a:spcAft>
                <a:spcPts val="0"/>
              </a:spcAft>
              <a:buFont typeface="Arial"/>
              <a:buChar char="•"/>
              <a:defRPr/>
            </a:pPr>
            <a:r>
              <a:rPr lang="en-US" sz="2908" dirty="0">
                <a:solidFill>
                  <a:srgbClr val="2B2B2B"/>
                </a:solidFill>
                <a:latin typeface="Open Sans"/>
                <a:ea typeface="Open Sans"/>
                <a:cs typeface="Open Sans"/>
                <a:sym typeface="Open Sans"/>
              </a:rPr>
              <a:t>Apesar de ser a primeira escala para o método LISA em simulação, algumas limitações foram identificadas e não puderam ser avaliados adequadamente devido a características do manequim e ângulos das câmeras.</a:t>
            </a:r>
          </a:p>
          <a:p>
            <a:pPr marL="1255910" lvl="2" indent="-418637" algn="just" fontAlgn="auto">
              <a:lnSpc>
                <a:spcPts val="4071"/>
              </a:lnSpc>
              <a:spcBef>
                <a:spcPts val="0"/>
              </a:spcBef>
              <a:spcAft>
                <a:spcPts val="0"/>
              </a:spcAft>
              <a:buFont typeface="Arial"/>
              <a:buChar char="⚬"/>
              <a:defRPr/>
            </a:pPr>
            <a:r>
              <a:rPr lang="en-US" sz="2908" dirty="0">
                <a:solidFill>
                  <a:srgbClr val="2B2B2B"/>
                </a:solidFill>
                <a:latin typeface="Open Sans"/>
                <a:ea typeface="Open Sans"/>
                <a:cs typeface="Open Sans"/>
                <a:sym typeface="Open Sans"/>
              </a:rPr>
              <a:t> "posição neutra da cabeça" </a:t>
            </a:r>
          </a:p>
          <a:p>
            <a:pPr marL="1255910" lvl="2" indent="-418637" algn="just" fontAlgn="auto">
              <a:lnSpc>
                <a:spcPts val="4071"/>
              </a:lnSpc>
              <a:spcBef>
                <a:spcPts val="0"/>
              </a:spcBef>
              <a:spcAft>
                <a:spcPts val="0"/>
              </a:spcAft>
              <a:buFont typeface="Arial"/>
              <a:buChar char="⚬"/>
              <a:defRPr/>
            </a:pPr>
            <a:r>
              <a:rPr lang="en-US" sz="2908" dirty="0">
                <a:solidFill>
                  <a:srgbClr val="2B2B2B"/>
                </a:solidFill>
                <a:latin typeface="Open Sans"/>
                <a:ea typeface="Open Sans"/>
                <a:cs typeface="Open Sans"/>
                <a:sym typeface="Open Sans"/>
              </a:rPr>
              <a:t> "inserção de laringoscópio não traumático"</a:t>
            </a:r>
          </a:p>
          <a:p>
            <a:pPr marL="1883865" lvl="3" indent="-470966" algn="just" fontAlgn="auto">
              <a:lnSpc>
                <a:spcPts val="4071"/>
              </a:lnSpc>
              <a:spcBef>
                <a:spcPts val="0"/>
              </a:spcBef>
              <a:spcAft>
                <a:spcPts val="0"/>
              </a:spcAft>
              <a:buFont typeface="Arial"/>
              <a:buChar char="￭"/>
              <a:defRPr/>
            </a:pPr>
            <a:r>
              <a:rPr lang="en-US" sz="2908" dirty="0">
                <a:solidFill>
                  <a:srgbClr val="2B2B2B"/>
                </a:solidFill>
                <a:latin typeface="Open Sans"/>
                <a:ea typeface="Open Sans"/>
                <a:cs typeface="Open Sans"/>
                <a:sym typeface="Open Sans"/>
              </a:rPr>
              <a:t>Para o treinamento, será necessário posicionar uma câmera próxima à boca do manequim para verificar esses itens, que são cruciais para a aplicação do surfactante.</a:t>
            </a:r>
          </a:p>
          <a:p>
            <a:pPr algn="ctr" fontAlgn="auto">
              <a:lnSpc>
                <a:spcPts val="4071"/>
              </a:lnSpc>
              <a:spcBef>
                <a:spcPts val="0"/>
              </a:spcBef>
              <a:spcAft>
                <a:spcPts val="0"/>
              </a:spcAft>
              <a:defRPr/>
            </a:pPr>
            <a:endParaRPr lang="en-US" sz="2908" dirty="0">
              <a:solidFill>
                <a:srgbClr val="2B2B2B"/>
              </a:solidFill>
              <a:latin typeface="Open Sans"/>
              <a:ea typeface="Open Sans"/>
              <a:cs typeface="Open Sans"/>
              <a:sym typeface="Open Sans"/>
            </a:endParaRPr>
          </a:p>
          <a:p>
            <a:pPr algn="ctr" fontAlgn="auto">
              <a:lnSpc>
                <a:spcPts val="4071"/>
              </a:lnSpc>
              <a:spcBef>
                <a:spcPts val="0"/>
              </a:spcBef>
              <a:spcAft>
                <a:spcPts val="0"/>
              </a:spcAft>
              <a:defRPr/>
            </a:pPr>
            <a:endParaRPr lang="en-US" sz="2908" dirty="0">
              <a:solidFill>
                <a:srgbClr val="2B2B2B"/>
              </a:solidFill>
              <a:latin typeface="Open Sans"/>
              <a:ea typeface="Open Sans"/>
              <a:cs typeface="Open Sans"/>
              <a:sym typeface="Open Sans"/>
            </a:endParaRPr>
          </a:p>
        </p:txBody>
      </p:sp>
      <p:pic>
        <p:nvPicPr>
          <p:cNvPr id="16388" name="Picture 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300913" y="-180975"/>
            <a:ext cx="11468100" cy="201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89" name="Picture 5"/>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flipH="1">
            <a:off x="-223838" y="8478838"/>
            <a:ext cx="10521951" cy="2420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F6E4E3"/>
        </a:solidFill>
        <a:effectLst/>
      </p:bgPr>
    </p:bg>
    <p:spTree>
      <p:nvGrpSpPr>
        <p:cNvPr id="1" name=""/>
        <p:cNvGrpSpPr/>
        <p:nvPr/>
      </p:nvGrpSpPr>
      <p:grpSpPr>
        <a:xfrm>
          <a:off x="0" y="0"/>
          <a:ext cx="0" cy="0"/>
          <a:chOff x="0" y="0"/>
          <a:chExt cx="0" cy="0"/>
        </a:xfrm>
      </p:grpSpPr>
      <p:sp>
        <p:nvSpPr>
          <p:cNvPr id="17410" name="Freeform 2"/>
          <p:cNvSpPr>
            <a:spLocks/>
          </p:cNvSpPr>
          <p:nvPr/>
        </p:nvSpPr>
        <p:spPr bwMode="auto">
          <a:xfrm>
            <a:off x="8059738" y="1844675"/>
            <a:ext cx="3562350" cy="2767013"/>
          </a:xfrm>
          <a:custGeom>
            <a:avLst/>
            <a:gdLst>
              <a:gd name="T0" fmla="*/ 0 w 3562987"/>
              <a:gd name="T1" fmla="*/ 0 h 2766365"/>
              <a:gd name="T2" fmla="*/ 3562351 w 3562987"/>
              <a:gd name="T3" fmla="*/ 0 h 2766365"/>
              <a:gd name="T4" fmla="*/ 3562351 w 3562987"/>
              <a:gd name="T5" fmla="*/ 2767012 h 2766365"/>
              <a:gd name="T6" fmla="*/ 0 w 3562987"/>
              <a:gd name="T7" fmla="*/ 2767012 h 2766365"/>
              <a:gd name="T8" fmla="*/ 0 w 3562987"/>
              <a:gd name="T9" fmla="*/ 0 h 276636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562987" h="2766365">
                <a:moveTo>
                  <a:pt x="0" y="0"/>
                </a:moveTo>
                <a:lnTo>
                  <a:pt x="3562988" y="0"/>
                </a:lnTo>
                <a:lnTo>
                  <a:pt x="3562988" y="2766364"/>
                </a:lnTo>
                <a:lnTo>
                  <a:pt x="0" y="2766364"/>
                </a:lnTo>
                <a:lnTo>
                  <a:pt x="0" y="0"/>
                </a:lnTo>
                <a:close/>
              </a:path>
            </a:pathLst>
          </a:custGeom>
          <a:blipFill dpi="0" rotWithShape="1">
            <a:blip r:embed="rId2"/>
            <a:srcRect/>
            <a:stretch>
              <a:fillRect/>
            </a:stretch>
          </a:bli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sp>
        <p:nvSpPr>
          <p:cNvPr id="17411" name="Freeform 3"/>
          <p:cNvSpPr>
            <a:spLocks/>
          </p:cNvSpPr>
          <p:nvPr/>
        </p:nvSpPr>
        <p:spPr bwMode="auto">
          <a:xfrm>
            <a:off x="8628063" y="5556250"/>
            <a:ext cx="2994025" cy="2994025"/>
          </a:xfrm>
          <a:custGeom>
            <a:avLst/>
            <a:gdLst>
              <a:gd name="T0" fmla="*/ 0 w 2994325"/>
              <a:gd name="T1" fmla="*/ 0 h 2994325"/>
              <a:gd name="T2" fmla="*/ 2994025 w 2994325"/>
              <a:gd name="T3" fmla="*/ 0 h 2994325"/>
              <a:gd name="T4" fmla="*/ 2994025 w 2994325"/>
              <a:gd name="T5" fmla="*/ 2994026 h 2994325"/>
              <a:gd name="T6" fmla="*/ 0 w 2994325"/>
              <a:gd name="T7" fmla="*/ 2994026 h 2994325"/>
              <a:gd name="T8" fmla="*/ 0 w 2994325"/>
              <a:gd name="T9" fmla="*/ 0 h 299432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994325" h="2994325">
                <a:moveTo>
                  <a:pt x="0" y="0"/>
                </a:moveTo>
                <a:lnTo>
                  <a:pt x="2994325" y="0"/>
                </a:lnTo>
                <a:lnTo>
                  <a:pt x="2994325" y="2994326"/>
                </a:lnTo>
                <a:lnTo>
                  <a:pt x="0" y="2994326"/>
                </a:lnTo>
                <a:lnTo>
                  <a:pt x="0" y="0"/>
                </a:lnTo>
                <a:close/>
              </a:path>
            </a:pathLst>
          </a:custGeom>
          <a:blipFill dpi="0" rotWithShape="1">
            <a:blip r:embed="rId3"/>
            <a:srcRect/>
            <a:stretch>
              <a:fillRect/>
            </a:stretch>
          </a:bli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sp>
        <p:nvSpPr>
          <p:cNvPr id="17412" name="Freeform 4"/>
          <p:cNvSpPr>
            <a:spLocks/>
          </p:cNvSpPr>
          <p:nvPr/>
        </p:nvSpPr>
        <p:spPr bwMode="auto">
          <a:xfrm>
            <a:off x="9601200" y="6323013"/>
            <a:ext cx="1320800" cy="1487487"/>
          </a:xfrm>
          <a:custGeom>
            <a:avLst/>
            <a:gdLst>
              <a:gd name="T0" fmla="*/ 0 w 1321189"/>
              <a:gd name="T1" fmla="*/ 0 h 1486570"/>
              <a:gd name="T2" fmla="*/ 1320800 w 1321189"/>
              <a:gd name="T3" fmla="*/ 0 h 1486570"/>
              <a:gd name="T4" fmla="*/ 1320800 w 1321189"/>
              <a:gd name="T5" fmla="*/ 1487488 h 1486570"/>
              <a:gd name="T6" fmla="*/ 0 w 1321189"/>
              <a:gd name="T7" fmla="*/ 1487488 h 1486570"/>
              <a:gd name="T8" fmla="*/ 0 w 1321189"/>
              <a:gd name="T9" fmla="*/ 0 h 148657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321189" h="1486570">
                <a:moveTo>
                  <a:pt x="0" y="0"/>
                </a:moveTo>
                <a:lnTo>
                  <a:pt x="1321189" y="0"/>
                </a:lnTo>
                <a:lnTo>
                  <a:pt x="1321189" y="1486571"/>
                </a:lnTo>
                <a:lnTo>
                  <a:pt x="0" y="1486571"/>
                </a:lnTo>
                <a:lnTo>
                  <a:pt x="0" y="0"/>
                </a:lnTo>
                <a:close/>
              </a:path>
            </a:pathLst>
          </a:custGeom>
          <a:blipFill dpi="0" rotWithShape="1">
            <a:blip r:embed="rId4"/>
            <a:srcRect/>
            <a:stretch>
              <a:fillRect/>
            </a:stretch>
          </a:bli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sp>
        <p:nvSpPr>
          <p:cNvPr id="17413" name="TextBox 5"/>
          <p:cNvSpPr txBox="1">
            <a:spLocks noChangeArrowheads="1"/>
          </p:cNvSpPr>
          <p:nvPr/>
        </p:nvSpPr>
        <p:spPr bwMode="auto">
          <a:xfrm>
            <a:off x="1028700" y="5832475"/>
            <a:ext cx="4394200" cy="1171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spcBef>
                <a:spcPct val="20000"/>
              </a:spcBef>
              <a:buFont typeface="Calibri" pitchFamily="34" charset="0"/>
              <a:buChar char="•"/>
              <a:defRPr sz="3200">
                <a:solidFill>
                  <a:schemeClr val="tx1"/>
                </a:solidFill>
                <a:latin typeface="Open Sans" pitchFamily="34" charset="0"/>
              </a:defRPr>
            </a:lvl1pPr>
            <a:lvl2pPr marL="742950" indent="-285750" eaLnBrk="0" hangingPunct="0">
              <a:spcBef>
                <a:spcPct val="20000"/>
              </a:spcBef>
              <a:buFont typeface="Calibri" pitchFamily="34" charset="0"/>
              <a:buChar char="–"/>
              <a:defRPr sz="2800">
                <a:solidFill>
                  <a:schemeClr val="tx1"/>
                </a:solidFill>
                <a:latin typeface="Open Sans" pitchFamily="34" charset="0"/>
              </a:defRPr>
            </a:lvl2pPr>
            <a:lvl3pPr marL="1143000" indent="-228600" eaLnBrk="0" hangingPunct="0">
              <a:spcBef>
                <a:spcPct val="20000"/>
              </a:spcBef>
              <a:buFont typeface="Calibri" pitchFamily="34" charset="0"/>
              <a:buChar char="•"/>
              <a:defRPr sz="2400">
                <a:solidFill>
                  <a:schemeClr val="tx1"/>
                </a:solidFill>
                <a:latin typeface="Open Sans" pitchFamily="34" charset="0"/>
              </a:defRPr>
            </a:lvl3pPr>
            <a:lvl4pPr marL="1600200" indent="-228600" eaLnBrk="0" hangingPunct="0">
              <a:spcBef>
                <a:spcPct val="20000"/>
              </a:spcBef>
              <a:buFont typeface="Calibri" pitchFamily="34" charset="0"/>
              <a:buChar char="–"/>
              <a:defRPr sz="2000">
                <a:solidFill>
                  <a:schemeClr val="tx1"/>
                </a:solidFill>
                <a:latin typeface="Open Sans" pitchFamily="34" charset="0"/>
              </a:defRPr>
            </a:lvl4pPr>
            <a:lvl5pPr marL="2057400" indent="-228600" eaLnBrk="0" hangingPunct="0">
              <a:spcBef>
                <a:spcPct val="20000"/>
              </a:spcBef>
              <a:buFont typeface="Calibri" pitchFamily="34" charset="0"/>
              <a:buChar char="»"/>
              <a:defRPr sz="2000">
                <a:solidFill>
                  <a:schemeClr val="tx1"/>
                </a:solidFill>
                <a:latin typeface="Open Sans" pitchFamily="34" charset="0"/>
              </a:defRPr>
            </a:lvl5pPr>
            <a:lvl6pPr marL="2514600" indent="-228600" eaLnBrk="0" fontAlgn="base" hangingPunct="0">
              <a:spcBef>
                <a:spcPct val="20000"/>
              </a:spcBef>
              <a:spcAft>
                <a:spcPct val="0"/>
              </a:spcAft>
              <a:buFont typeface="Calibri" pitchFamily="34" charset="0"/>
              <a:buChar char="»"/>
              <a:defRPr sz="2000">
                <a:solidFill>
                  <a:schemeClr val="tx1"/>
                </a:solidFill>
                <a:latin typeface="Open Sans" pitchFamily="34" charset="0"/>
              </a:defRPr>
            </a:lvl6pPr>
            <a:lvl7pPr marL="2971800" indent="-228600" eaLnBrk="0" fontAlgn="base" hangingPunct="0">
              <a:spcBef>
                <a:spcPct val="20000"/>
              </a:spcBef>
              <a:spcAft>
                <a:spcPct val="0"/>
              </a:spcAft>
              <a:buFont typeface="Calibri" pitchFamily="34" charset="0"/>
              <a:buChar char="»"/>
              <a:defRPr sz="2000">
                <a:solidFill>
                  <a:schemeClr val="tx1"/>
                </a:solidFill>
                <a:latin typeface="Open Sans" pitchFamily="34" charset="0"/>
              </a:defRPr>
            </a:lvl7pPr>
            <a:lvl8pPr marL="3429000" indent="-228600" eaLnBrk="0" fontAlgn="base" hangingPunct="0">
              <a:spcBef>
                <a:spcPct val="20000"/>
              </a:spcBef>
              <a:spcAft>
                <a:spcPct val="0"/>
              </a:spcAft>
              <a:buFont typeface="Calibri" pitchFamily="34" charset="0"/>
              <a:buChar char="»"/>
              <a:defRPr sz="2000">
                <a:solidFill>
                  <a:schemeClr val="tx1"/>
                </a:solidFill>
                <a:latin typeface="Open Sans" pitchFamily="34" charset="0"/>
              </a:defRPr>
            </a:lvl8pPr>
            <a:lvl9pPr marL="3886200" indent="-228600" eaLnBrk="0" fontAlgn="base" hangingPunct="0">
              <a:spcBef>
                <a:spcPct val="20000"/>
              </a:spcBef>
              <a:spcAft>
                <a:spcPct val="0"/>
              </a:spcAft>
              <a:buFont typeface="Calibri" pitchFamily="34" charset="0"/>
              <a:buChar char="»"/>
              <a:defRPr sz="2000">
                <a:solidFill>
                  <a:schemeClr val="tx1"/>
                </a:solidFill>
                <a:latin typeface="Open Sans" pitchFamily="34" charset="0"/>
              </a:defRPr>
            </a:lvl9pPr>
          </a:lstStyle>
          <a:p>
            <a:pPr eaLnBrk="1" hangingPunct="1">
              <a:lnSpc>
                <a:spcPts val="3075"/>
              </a:lnSpc>
              <a:spcBef>
                <a:spcPct val="0"/>
              </a:spcBef>
              <a:buFontTx/>
              <a:buNone/>
            </a:pPr>
            <a:r>
              <a:rPr lang="en-US" altLang="pt-BR" sz="2200">
                <a:solidFill>
                  <a:srgbClr val="2B2B2B"/>
                </a:solidFill>
                <a:latin typeface="Agrandir"/>
                <a:sym typeface="Agrandir"/>
              </a:rPr>
              <a:t>O objetivo de usar sistematicamente a simulação no treinamento em saúde é duplo: </a:t>
            </a:r>
          </a:p>
        </p:txBody>
      </p:sp>
      <p:sp>
        <p:nvSpPr>
          <p:cNvPr id="6" name="TextBox 6"/>
          <p:cNvSpPr txBox="1"/>
          <p:nvPr/>
        </p:nvSpPr>
        <p:spPr>
          <a:xfrm>
            <a:off x="1028700" y="4424363"/>
            <a:ext cx="6070600" cy="1066800"/>
          </a:xfrm>
          <a:prstGeom prst="rect">
            <a:avLst/>
          </a:prstGeom>
        </p:spPr>
        <p:txBody>
          <a:bodyPr lIns="0" tIns="0" rIns="0" bIns="0">
            <a:spAutoFit/>
          </a:bodyPr>
          <a:lstStyle/>
          <a:p>
            <a:pPr fontAlgn="auto">
              <a:lnSpc>
                <a:spcPts val="8399"/>
              </a:lnSpc>
              <a:spcAft>
                <a:spcPts val="0"/>
              </a:spcAft>
              <a:defRPr/>
            </a:pPr>
            <a:r>
              <a:rPr lang="en-US" sz="6999" dirty="0">
                <a:solidFill>
                  <a:srgbClr val="2B2B2B"/>
                </a:solidFill>
                <a:latin typeface="Agrandir"/>
                <a:ea typeface="Agrandir"/>
                <a:cs typeface="Agrandir"/>
                <a:sym typeface="Agrandir"/>
              </a:rPr>
              <a:t>Discussão </a:t>
            </a:r>
          </a:p>
        </p:txBody>
      </p:sp>
      <p:grpSp>
        <p:nvGrpSpPr>
          <p:cNvPr id="17415" name="Group 7"/>
          <p:cNvGrpSpPr>
            <a:grpSpLocks/>
          </p:cNvGrpSpPr>
          <p:nvPr/>
        </p:nvGrpSpPr>
        <p:grpSpPr bwMode="auto">
          <a:xfrm>
            <a:off x="12865100" y="6686550"/>
            <a:ext cx="4394200" cy="2222500"/>
            <a:chOff x="0" y="-105766"/>
            <a:chExt cx="5858166" cy="2961453"/>
          </a:xfrm>
        </p:grpSpPr>
        <p:sp>
          <p:nvSpPr>
            <p:cNvPr id="17418" name="TextBox 8"/>
            <p:cNvSpPr txBox="1">
              <a:spLocks noChangeArrowheads="1"/>
            </p:cNvSpPr>
            <p:nvPr/>
          </p:nvSpPr>
          <p:spPr bwMode="auto">
            <a:xfrm>
              <a:off x="0" y="-105766"/>
              <a:ext cx="5858166" cy="9942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spcBef>
                  <a:spcPct val="20000"/>
                </a:spcBef>
                <a:buFont typeface="Calibri" pitchFamily="34" charset="0"/>
                <a:buChar char="•"/>
                <a:defRPr sz="3200">
                  <a:solidFill>
                    <a:schemeClr val="tx1"/>
                  </a:solidFill>
                  <a:latin typeface="Open Sans" pitchFamily="34" charset="0"/>
                </a:defRPr>
              </a:lvl1pPr>
              <a:lvl2pPr marL="742950" indent="-285750" eaLnBrk="0" hangingPunct="0">
                <a:spcBef>
                  <a:spcPct val="20000"/>
                </a:spcBef>
                <a:buFont typeface="Calibri" pitchFamily="34" charset="0"/>
                <a:buChar char="–"/>
                <a:defRPr sz="2800">
                  <a:solidFill>
                    <a:schemeClr val="tx1"/>
                  </a:solidFill>
                  <a:latin typeface="Open Sans" pitchFamily="34" charset="0"/>
                </a:defRPr>
              </a:lvl2pPr>
              <a:lvl3pPr marL="1143000" indent="-228600" eaLnBrk="0" hangingPunct="0">
                <a:spcBef>
                  <a:spcPct val="20000"/>
                </a:spcBef>
                <a:buFont typeface="Calibri" pitchFamily="34" charset="0"/>
                <a:buChar char="•"/>
                <a:defRPr sz="2400">
                  <a:solidFill>
                    <a:schemeClr val="tx1"/>
                  </a:solidFill>
                  <a:latin typeface="Open Sans" pitchFamily="34" charset="0"/>
                </a:defRPr>
              </a:lvl3pPr>
              <a:lvl4pPr marL="1600200" indent="-228600" eaLnBrk="0" hangingPunct="0">
                <a:spcBef>
                  <a:spcPct val="20000"/>
                </a:spcBef>
                <a:buFont typeface="Calibri" pitchFamily="34" charset="0"/>
                <a:buChar char="–"/>
                <a:defRPr sz="2000">
                  <a:solidFill>
                    <a:schemeClr val="tx1"/>
                  </a:solidFill>
                  <a:latin typeface="Open Sans" pitchFamily="34" charset="0"/>
                </a:defRPr>
              </a:lvl4pPr>
              <a:lvl5pPr marL="2057400" indent="-228600" eaLnBrk="0" hangingPunct="0">
                <a:spcBef>
                  <a:spcPct val="20000"/>
                </a:spcBef>
                <a:buFont typeface="Calibri" pitchFamily="34" charset="0"/>
                <a:buChar char="»"/>
                <a:defRPr sz="2000">
                  <a:solidFill>
                    <a:schemeClr val="tx1"/>
                  </a:solidFill>
                  <a:latin typeface="Open Sans" pitchFamily="34" charset="0"/>
                </a:defRPr>
              </a:lvl5pPr>
              <a:lvl6pPr marL="2514600" indent="-228600" eaLnBrk="0" fontAlgn="base" hangingPunct="0">
                <a:spcBef>
                  <a:spcPct val="20000"/>
                </a:spcBef>
                <a:spcAft>
                  <a:spcPct val="0"/>
                </a:spcAft>
                <a:buFont typeface="Calibri" pitchFamily="34" charset="0"/>
                <a:buChar char="»"/>
                <a:defRPr sz="2000">
                  <a:solidFill>
                    <a:schemeClr val="tx1"/>
                  </a:solidFill>
                  <a:latin typeface="Open Sans" pitchFamily="34" charset="0"/>
                </a:defRPr>
              </a:lvl6pPr>
              <a:lvl7pPr marL="2971800" indent="-228600" eaLnBrk="0" fontAlgn="base" hangingPunct="0">
                <a:spcBef>
                  <a:spcPct val="20000"/>
                </a:spcBef>
                <a:spcAft>
                  <a:spcPct val="0"/>
                </a:spcAft>
                <a:buFont typeface="Calibri" pitchFamily="34" charset="0"/>
                <a:buChar char="»"/>
                <a:defRPr sz="2000">
                  <a:solidFill>
                    <a:schemeClr val="tx1"/>
                  </a:solidFill>
                  <a:latin typeface="Open Sans" pitchFamily="34" charset="0"/>
                </a:defRPr>
              </a:lvl7pPr>
              <a:lvl8pPr marL="3429000" indent="-228600" eaLnBrk="0" fontAlgn="base" hangingPunct="0">
                <a:spcBef>
                  <a:spcPct val="20000"/>
                </a:spcBef>
                <a:spcAft>
                  <a:spcPct val="0"/>
                </a:spcAft>
                <a:buFont typeface="Calibri" pitchFamily="34" charset="0"/>
                <a:buChar char="»"/>
                <a:defRPr sz="2000">
                  <a:solidFill>
                    <a:schemeClr val="tx1"/>
                  </a:solidFill>
                  <a:latin typeface="Open Sans" pitchFamily="34" charset="0"/>
                </a:defRPr>
              </a:lvl8pPr>
              <a:lvl9pPr marL="3886200" indent="-228600" eaLnBrk="0" fontAlgn="base" hangingPunct="0">
                <a:spcBef>
                  <a:spcPct val="20000"/>
                </a:spcBef>
                <a:spcAft>
                  <a:spcPct val="0"/>
                </a:spcAft>
                <a:buFont typeface="Calibri" pitchFamily="34" charset="0"/>
                <a:buChar char="»"/>
                <a:defRPr sz="2000">
                  <a:solidFill>
                    <a:schemeClr val="tx1"/>
                  </a:solidFill>
                  <a:latin typeface="Open Sans" pitchFamily="34" charset="0"/>
                </a:defRPr>
              </a:lvl9pPr>
            </a:lstStyle>
            <a:p>
              <a:pPr eaLnBrk="1" hangingPunct="1">
                <a:lnSpc>
                  <a:spcPts val="2938"/>
                </a:lnSpc>
                <a:spcBef>
                  <a:spcPct val="0"/>
                </a:spcBef>
                <a:buFontTx/>
                <a:buNone/>
              </a:pPr>
              <a:r>
                <a:rPr lang="en-US" altLang="pt-BR" sz="2100">
                  <a:solidFill>
                    <a:srgbClr val="2B2B2B"/>
                  </a:solidFill>
                  <a:latin typeface="Agrandir"/>
                  <a:sym typeface="Agrandir"/>
                </a:rPr>
                <a:t>Evitar a realização do procedimento em um paciente pela primeira vez</a:t>
              </a:r>
            </a:p>
          </p:txBody>
        </p:sp>
        <p:sp>
          <p:nvSpPr>
            <p:cNvPr id="17419" name="TextBox 9"/>
            <p:cNvSpPr txBox="1">
              <a:spLocks noChangeArrowheads="1"/>
            </p:cNvSpPr>
            <p:nvPr/>
          </p:nvSpPr>
          <p:spPr bwMode="auto">
            <a:xfrm>
              <a:off x="0" y="1649953"/>
              <a:ext cx="5858166" cy="12057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spcBef>
                  <a:spcPct val="20000"/>
                </a:spcBef>
                <a:buFont typeface="Calibri" pitchFamily="34" charset="0"/>
                <a:buChar char="•"/>
                <a:defRPr sz="3200">
                  <a:solidFill>
                    <a:schemeClr val="tx1"/>
                  </a:solidFill>
                  <a:latin typeface="Open Sans" pitchFamily="34" charset="0"/>
                </a:defRPr>
              </a:lvl1pPr>
              <a:lvl2pPr marL="742950" indent="-285750" eaLnBrk="0" hangingPunct="0">
                <a:spcBef>
                  <a:spcPct val="20000"/>
                </a:spcBef>
                <a:buFont typeface="Calibri" pitchFamily="34" charset="0"/>
                <a:buChar char="–"/>
                <a:defRPr sz="2800">
                  <a:solidFill>
                    <a:schemeClr val="tx1"/>
                  </a:solidFill>
                  <a:latin typeface="Open Sans" pitchFamily="34" charset="0"/>
                </a:defRPr>
              </a:lvl2pPr>
              <a:lvl3pPr marL="1143000" indent="-228600" eaLnBrk="0" hangingPunct="0">
                <a:spcBef>
                  <a:spcPct val="20000"/>
                </a:spcBef>
                <a:buFont typeface="Calibri" pitchFamily="34" charset="0"/>
                <a:buChar char="•"/>
                <a:defRPr sz="2400">
                  <a:solidFill>
                    <a:schemeClr val="tx1"/>
                  </a:solidFill>
                  <a:latin typeface="Open Sans" pitchFamily="34" charset="0"/>
                </a:defRPr>
              </a:lvl3pPr>
              <a:lvl4pPr marL="1600200" indent="-228600" eaLnBrk="0" hangingPunct="0">
                <a:spcBef>
                  <a:spcPct val="20000"/>
                </a:spcBef>
                <a:buFont typeface="Calibri" pitchFamily="34" charset="0"/>
                <a:buChar char="–"/>
                <a:defRPr sz="2000">
                  <a:solidFill>
                    <a:schemeClr val="tx1"/>
                  </a:solidFill>
                  <a:latin typeface="Open Sans" pitchFamily="34" charset="0"/>
                </a:defRPr>
              </a:lvl4pPr>
              <a:lvl5pPr marL="2057400" indent="-228600" eaLnBrk="0" hangingPunct="0">
                <a:spcBef>
                  <a:spcPct val="20000"/>
                </a:spcBef>
                <a:buFont typeface="Calibri" pitchFamily="34" charset="0"/>
                <a:buChar char="»"/>
                <a:defRPr sz="2000">
                  <a:solidFill>
                    <a:schemeClr val="tx1"/>
                  </a:solidFill>
                  <a:latin typeface="Open Sans" pitchFamily="34" charset="0"/>
                </a:defRPr>
              </a:lvl5pPr>
              <a:lvl6pPr marL="2514600" indent="-228600" eaLnBrk="0" fontAlgn="base" hangingPunct="0">
                <a:spcBef>
                  <a:spcPct val="20000"/>
                </a:spcBef>
                <a:spcAft>
                  <a:spcPct val="0"/>
                </a:spcAft>
                <a:buFont typeface="Calibri" pitchFamily="34" charset="0"/>
                <a:buChar char="»"/>
                <a:defRPr sz="2000">
                  <a:solidFill>
                    <a:schemeClr val="tx1"/>
                  </a:solidFill>
                  <a:latin typeface="Open Sans" pitchFamily="34" charset="0"/>
                </a:defRPr>
              </a:lvl6pPr>
              <a:lvl7pPr marL="2971800" indent="-228600" eaLnBrk="0" fontAlgn="base" hangingPunct="0">
                <a:spcBef>
                  <a:spcPct val="20000"/>
                </a:spcBef>
                <a:spcAft>
                  <a:spcPct val="0"/>
                </a:spcAft>
                <a:buFont typeface="Calibri" pitchFamily="34" charset="0"/>
                <a:buChar char="»"/>
                <a:defRPr sz="2000">
                  <a:solidFill>
                    <a:schemeClr val="tx1"/>
                  </a:solidFill>
                  <a:latin typeface="Open Sans" pitchFamily="34" charset="0"/>
                </a:defRPr>
              </a:lvl7pPr>
              <a:lvl8pPr marL="3429000" indent="-228600" eaLnBrk="0" fontAlgn="base" hangingPunct="0">
                <a:spcBef>
                  <a:spcPct val="20000"/>
                </a:spcBef>
                <a:spcAft>
                  <a:spcPct val="0"/>
                </a:spcAft>
                <a:buFont typeface="Calibri" pitchFamily="34" charset="0"/>
                <a:buChar char="»"/>
                <a:defRPr sz="2000">
                  <a:solidFill>
                    <a:schemeClr val="tx1"/>
                  </a:solidFill>
                  <a:latin typeface="Open Sans" pitchFamily="34" charset="0"/>
                </a:defRPr>
              </a:lvl8pPr>
              <a:lvl9pPr marL="3886200" indent="-228600" eaLnBrk="0" fontAlgn="base" hangingPunct="0">
                <a:spcBef>
                  <a:spcPct val="20000"/>
                </a:spcBef>
                <a:spcAft>
                  <a:spcPct val="0"/>
                </a:spcAft>
                <a:buFont typeface="Calibri" pitchFamily="34" charset="0"/>
                <a:buChar char="»"/>
                <a:defRPr sz="2000">
                  <a:solidFill>
                    <a:schemeClr val="tx1"/>
                  </a:solidFill>
                  <a:latin typeface="Open Sans" pitchFamily="34" charset="0"/>
                </a:defRPr>
              </a:lvl9pPr>
            </a:lstStyle>
            <a:p>
              <a:pPr algn="just" eaLnBrk="1" hangingPunct="1">
                <a:lnSpc>
                  <a:spcPts val="2375"/>
                </a:lnSpc>
                <a:spcBef>
                  <a:spcPct val="0"/>
                </a:spcBef>
                <a:buFontTx/>
                <a:buNone/>
              </a:pPr>
              <a:r>
                <a:rPr lang="en-US" altLang="pt-BR" sz="1700">
                  <a:solidFill>
                    <a:srgbClr val="2B2B2B"/>
                  </a:solidFill>
                  <a:latin typeface="Agrandir"/>
                  <a:sym typeface="Agrandir"/>
                </a:rPr>
                <a:t>Sem a realização de um treinamento</a:t>
              </a:r>
            </a:p>
            <a:p>
              <a:pPr algn="just" eaLnBrk="1" hangingPunct="1">
                <a:lnSpc>
                  <a:spcPts val="2375"/>
                </a:lnSpc>
                <a:spcBef>
                  <a:spcPct val="0"/>
                </a:spcBef>
                <a:buFontTx/>
                <a:buNone/>
              </a:pPr>
              <a:endParaRPr lang="en-US" altLang="pt-BR" sz="1700">
                <a:solidFill>
                  <a:srgbClr val="2B2B2B"/>
                </a:solidFill>
                <a:latin typeface="Agrandir"/>
                <a:sym typeface="Agrandir"/>
              </a:endParaRPr>
            </a:p>
            <a:p>
              <a:pPr algn="just" eaLnBrk="1" hangingPunct="1">
                <a:lnSpc>
                  <a:spcPts val="2375"/>
                </a:lnSpc>
                <a:spcBef>
                  <a:spcPct val="0"/>
                </a:spcBef>
                <a:buFontTx/>
                <a:buNone/>
              </a:pPr>
              <a:endParaRPr lang="en-US" altLang="pt-BR" sz="1700">
                <a:solidFill>
                  <a:srgbClr val="2B2B2B"/>
                </a:solidFill>
                <a:latin typeface="Agrandir"/>
                <a:sym typeface="Agrandir"/>
              </a:endParaRPr>
            </a:p>
          </p:txBody>
        </p:sp>
      </p:grpSp>
      <p:sp>
        <p:nvSpPr>
          <p:cNvPr id="17416" name="TextBox 10"/>
          <p:cNvSpPr txBox="1">
            <a:spLocks noChangeArrowheads="1"/>
          </p:cNvSpPr>
          <p:nvPr/>
        </p:nvSpPr>
        <p:spPr bwMode="auto">
          <a:xfrm>
            <a:off x="13006388" y="2478088"/>
            <a:ext cx="4394200" cy="498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spcBef>
                <a:spcPct val="20000"/>
              </a:spcBef>
              <a:buFont typeface="Calibri" pitchFamily="34" charset="0"/>
              <a:buChar char="•"/>
              <a:defRPr sz="3200">
                <a:solidFill>
                  <a:schemeClr val="tx1"/>
                </a:solidFill>
                <a:latin typeface="Open Sans" pitchFamily="34" charset="0"/>
              </a:defRPr>
            </a:lvl1pPr>
            <a:lvl2pPr marL="742950" indent="-285750" eaLnBrk="0" hangingPunct="0">
              <a:spcBef>
                <a:spcPct val="20000"/>
              </a:spcBef>
              <a:buFont typeface="Calibri" pitchFamily="34" charset="0"/>
              <a:buChar char="–"/>
              <a:defRPr sz="2800">
                <a:solidFill>
                  <a:schemeClr val="tx1"/>
                </a:solidFill>
                <a:latin typeface="Open Sans" pitchFamily="34" charset="0"/>
              </a:defRPr>
            </a:lvl2pPr>
            <a:lvl3pPr marL="1143000" indent="-228600" eaLnBrk="0" hangingPunct="0">
              <a:spcBef>
                <a:spcPct val="20000"/>
              </a:spcBef>
              <a:buFont typeface="Calibri" pitchFamily="34" charset="0"/>
              <a:buChar char="•"/>
              <a:defRPr sz="2400">
                <a:solidFill>
                  <a:schemeClr val="tx1"/>
                </a:solidFill>
                <a:latin typeface="Open Sans" pitchFamily="34" charset="0"/>
              </a:defRPr>
            </a:lvl3pPr>
            <a:lvl4pPr marL="1600200" indent="-228600" eaLnBrk="0" hangingPunct="0">
              <a:spcBef>
                <a:spcPct val="20000"/>
              </a:spcBef>
              <a:buFont typeface="Calibri" pitchFamily="34" charset="0"/>
              <a:buChar char="–"/>
              <a:defRPr sz="2000">
                <a:solidFill>
                  <a:schemeClr val="tx1"/>
                </a:solidFill>
                <a:latin typeface="Open Sans" pitchFamily="34" charset="0"/>
              </a:defRPr>
            </a:lvl4pPr>
            <a:lvl5pPr marL="2057400" indent="-228600" eaLnBrk="0" hangingPunct="0">
              <a:spcBef>
                <a:spcPct val="20000"/>
              </a:spcBef>
              <a:buFont typeface="Calibri" pitchFamily="34" charset="0"/>
              <a:buChar char="»"/>
              <a:defRPr sz="2000">
                <a:solidFill>
                  <a:schemeClr val="tx1"/>
                </a:solidFill>
                <a:latin typeface="Open Sans" pitchFamily="34" charset="0"/>
              </a:defRPr>
            </a:lvl5pPr>
            <a:lvl6pPr marL="2514600" indent="-228600" eaLnBrk="0" fontAlgn="base" hangingPunct="0">
              <a:spcBef>
                <a:spcPct val="20000"/>
              </a:spcBef>
              <a:spcAft>
                <a:spcPct val="0"/>
              </a:spcAft>
              <a:buFont typeface="Calibri" pitchFamily="34" charset="0"/>
              <a:buChar char="»"/>
              <a:defRPr sz="2000">
                <a:solidFill>
                  <a:schemeClr val="tx1"/>
                </a:solidFill>
                <a:latin typeface="Open Sans" pitchFamily="34" charset="0"/>
              </a:defRPr>
            </a:lvl6pPr>
            <a:lvl7pPr marL="2971800" indent="-228600" eaLnBrk="0" fontAlgn="base" hangingPunct="0">
              <a:spcBef>
                <a:spcPct val="20000"/>
              </a:spcBef>
              <a:spcAft>
                <a:spcPct val="0"/>
              </a:spcAft>
              <a:buFont typeface="Calibri" pitchFamily="34" charset="0"/>
              <a:buChar char="»"/>
              <a:defRPr sz="2000">
                <a:solidFill>
                  <a:schemeClr val="tx1"/>
                </a:solidFill>
                <a:latin typeface="Open Sans" pitchFamily="34" charset="0"/>
              </a:defRPr>
            </a:lvl7pPr>
            <a:lvl8pPr marL="3429000" indent="-228600" eaLnBrk="0" fontAlgn="base" hangingPunct="0">
              <a:spcBef>
                <a:spcPct val="20000"/>
              </a:spcBef>
              <a:spcAft>
                <a:spcPct val="0"/>
              </a:spcAft>
              <a:buFont typeface="Calibri" pitchFamily="34" charset="0"/>
              <a:buChar char="»"/>
              <a:defRPr sz="2000">
                <a:solidFill>
                  <a:schemeClr val="tx1"/>
                </a:solidFill>
                <a:latin typeface="Open Sans" pitchFamily="34" charset="0"/>
              </a:defRPr>
            </a:lvl8pPr>
            <a:lvl9pPr marL="3886200" indent="-228600" eaLnBrk="0" fontAlgn="base" hangingPunct="0">
              <a:spcBef>
                <a:spcPct val="20000"/>
              </a:spcBef>
              <a:spcAft>
                <a:spcPct val="0"/>
              </a:spcAft>
              <a:buFont typeface="Calibri" pitchFamily="34" charset="0"/>
              <a:buChar char="»"/>
              <a:defRPr sz="2000">
                <a:solidFill>
                  <a:schemeClr val="tx1"/>
                </a:solidFill>
                <a:latin typeface="Open Sans" pitchFamily="34" charset="0"/>
              </a:defRPr>
            </a:lvl9pPr>
          </a:lstStyle>
          <a:p>
            <a:pPr eaLnBrk="1" hangingPunct="1">
              <a:lnSpc>
                <a:spcPts val="3925"/>
              </a:lnSpc>
              <a:spcBef>
                <a:spcPct val="0"/>
              </a:spcBef>
              <a:buFontTx/>
              <a:buNone/>
            </a:pPr>
            <a:r>
              <a:rPr lang="en-US" altLang="pt-BR" sz="2800">
                <a:solidFill>
                  <a:srgbClr val="2B2B2B"/>
                </a:solidFill>
                <a:latin typeface="Agrandir"/>
                <a:sym typeface="Agrandir"/>
              </a:rPr>
              <a:t>Reduzir o risco de erro</a:t>
            </a:r>
          </a:p>
        </p:txBody>
      </p:sp>
      <p:sp>
        <p:nvSpPr>
          <p:cNvPr id="17417" name="TextBox 11"/>
          <p:cNvSpPr txBox="1">
            <a:spLocks noChangeArrowheads="1"/>
          </p:cNvSpPr>
          <p:nvPr/>
        </p:nvSpPr>
        <p:spPr bwMode="auto">
          <a:xfrm>
            <a:off x="13006388" y="3122613"/>
            <a:ext cx="4394200" cy="390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spcBef>
                <a:spcPct val="20000"/>
              </a:spcBef>
              <a:buFont typeface="Calibri" pitchFamily="34" charset="0"/>
              <a:buChar char="•"/>
              <a:defRPr sz="3200">
                <a:solidFill>
                  <a:schemeClr val="tx1"/>
                </a:solidFill>
                <a:latin typeface="Open Sans" pitchFamily="34" charset="0"/>
              </a:defRPr>
            </a:lvl1pPr>
            <a:lvl2pPr marL="742950" indent="-285750" eaLnBrk="0" hangingPunct="0">
              <a:spcBef>
                <a:spcPct val="20000"/>
              </a:spcBef>
              <a:buFont typeface="Calibri" pitchFamily="34" charset="0"/>
              <a:buChar char="–"/>
              <a:defRPr sz="2800">
                <a:solidFill>
                  <a:schemeClr val="tx1"/>
                </a:solidFill>
                <a:latin typeface="Open Sans" pitchFamily="34" charset="0"/>
              </a:defRPr>
            </a:lvl2pPr>
            <a:lvl3pPr marL="1143000" indent="-228600" eaLnBrk="0" hangingPunct="0">
              <a:spcBef>
                <a:spcPct val="20000"/>
              </a:spcBef>
              <a:buFont typeface="Calibri" pitchFamily="34" charset="0"/>
              <a:buChar char="•"/>
              <a:defRPr sz="2400">
                <a:solidFill>
                  <a:schemeClr val="tx1"/>
                </a:solidFill>
                <a:latin typeface="Open Sans" pitchFamily="34" charset="0"/>
              </a:defRPr>
            </a:lvl3pPr>
            <a:lvl4pPr marL="1600200" indent="-228600" eaLnBrk="0" hangingPunct="0">
              <a:spcBef>
                <a:spcPct val="20000"/>
              </a:spcBef>
              <a:buFont typeface="Calibri" pitchFamily="34" charset="0"/>
              <a:buChar char="–"/>
              <a:defRPr sz="2000">
                <a:solidFill>
                  <a:schemeClr val="tx1"/>
                </a:solidFill>
                <a:latin typeface="Open Sans" pitchFamily="34" charset="0"/>
              </a:defRPr>
            </a:lvl4pPr>
            <a:lvl5pPr marL="2057400" indent="-228600" eaLnBrk="0" hangingPunct="0">
              <a:spcBef>
                <a:spcPct val="20000"/>
              </a:spcBef>
              <a:buFont typeface="Calibri" pitchFamily="34" charset="0"/>
              <a:buChar char="»"/>
              <a:defRPr sz="2000">
                <a:solidFill>
                  <a:schemeClr val="tx1"/>
                </a:solidFill>
                <a:latin typeface="Open Sans" pitchFamily="34" charset="0"/>
              </a:defRPr>
            </a:lvl5pPr>
            <a:lvl6pPr marL="2514600" indent="-228600" eaLnBrk="0" fontAlgn="base" hangingPunct="0">
              <a:spcBef>
                <a:spcPct val="20000"/>
              </a:spcBef>
              <a:spcAft>
                <a:spcPct val="0"/>
              </a:spcAft>
              <a:buFont typeface="Calibri" pitchFamily="34" charset="0"/>
              <a:buChar char="»"/>
              <a:defRPr sz="2000">
                <a:solidFill>
                  <a:schemeClr val="tx1"/>
                </a:solidFill>
                <a:latin typeface="Open Sans" pitchFamily="34" charset="0"/>
              </a:defRPr>
            </a:lvl6pPr>
            <a:lvl7pPr marL="2971800" indent="-228600" eaLnBrk="0" fontAlgn="base" hangingPunct="0">
              <a:spcBef>
                <a:spcPct val="20000"/>
              </a:spcBef>
              <a:spcAft>
                <a:spcPct val="0"/>
              </a:spcAft>
              <a:buFont typeface="Calibri" pitchFamily="34" charset="0"/>
              <a:buChar char="»"/>
              <a:defRPr sz="2000">
                <a:solidFill>
                  <a:schemeClr val="tx1"/>
                </a:solidFill>
                <a:latin typeface="Open Sans" pitchFamily="34" charset="0"/>
              </a:defRPr>
            </a:lvl7pPr>
            <a:lvl8pPr marL="3429000" indent="-228600" eaLnBrk="0" fontAlgn="base" hangingPunct="0">
              <a:spcBef>
                <a:spcPct val="20000"/>
              </a:spcBef>
              <a:spcAft>
                <a:spcPct val="0"/>
              </a:spcAft>
              <a:buFont typeface="Calibri" pitchFamily="34" charset="0"/>
              <a:buChar char="»"/>
              <a:defRPr sz="2000">
                <a:solidFill>
                  <a:schemeClr val="tx1"/>
                </a:solidFill>
                <a:latin typeface="Open Sans" pitchFamily="34" charset="0"/>
              </a:defRPr>
            </a:lvl8pPr>
            <a:lvl9pPr marL="3886200" indent="-228600" eaLnBrk="0" fontAlgn="base" hangingPunct="0">
              <a:spcBef>
                <a:spcPct val="20000"/>
              </a:spcBef>
              <a:spcAft>
                <a:spcPct val="0"/>
              </a:spcAft>
              <a:buFont typeface="Calibri" pitchFamily="34" charset="0"/>
              <a:buChar char="»"/>
              <a:defRPr sz="2000">
                <a:solidFill>
                  <a:schemeClr val="tx1"/>
                </a:solidFill>
                <a:latin typeface="Open Sans" pitchFamily="34" charset="0"/>
              </a:defRPr>
            </a:lvl9pPr>
          </a:lstStyle>
          <a:p>
            <a:pPr eaLnBrk="1" hangingPunct="1">
              <a:lnSpc>
                <a:spcPts val="3075"/>
              </a:lnSpc>
              <a:spcBef>
                <a:spcPct val="0"/>
              </a:spcBef>
              <a:buFontTx/>
              <a:buNone/>
            </a:pPr>
            <a:r>
              <a:rPr lang="en-US" altLang="pt-BR" sz="2200">
                <a:solidFill>
                  <a:srgbClr val="2B2B2B"/>
                </a:solidFill>
                <a:latin typeface="Agrandir"/>
                <a:sym typeface="Agrandir"/>
              </a:rPr>
              <a:t>Errar é humano</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FFFCF7"/>
        </a:solidFill>
        <a:effectLst/>
      </p:bgPr>
    </p:bg>
    <p:spTree>
      <p:nvGrpSpPr>
        <p:cNvPr id="1" name=""/>
        <p:cNvGrpSpPr/>
        <p:nvPr/>
      </p:nvGrpSpPr>
      <p:grpSpPr>
        <a:xfrm>
          <a:off x="0" y="0"/>
          <a:ext cx="0" cy="0"/>
          <a:chOff x="0" y="0"/>
          <a:chExt cx="0" cy="0"/>
        </a:xfrm>
      </p:grpSpPr>
      <p:sp>
        <p:nvSpPr>
          <p:cNvPr id="18434" name="TextBox 2"/>
          <p:cNvSpPr txBox="1">
            <a:spLocks noChangeArrowheads="1"/>
          </p:cNvSpPr>
          <p:nvPr/>
        </p:nvSpPr>
        <p:spPr bwMode="auto">
          <a:xfrm>
            <a:off x="-3543300" y="847725"/>
            <a:ext cx="14427200"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spcBef>
                <a:spcPct val="20000"/>
              </a:spcBef>
              <a:buFont typeface="Calibri" pitchFamily="34" charset="0"/>
              <a:buChar char="•"/>
              <a:defRPr sz="3200">
                <a:solidFill>
                  <a:schemeClr val="tx1"/>
                </a:solidFill>
                <a:latin typeface="Open Sans" pitchFamily="34" charset="0"/>
              </a:defRPr>
            </a:lvl1pPr>
            <a:lvl2pPr marL="742950" indent="-285750" eaLnBrk="0" hangingPunct="0">
              <a:spcBef>
                <a:spcPct val="20000"/>
              </a:spcBef>
              <a:buFont typeface="Calibri" pitchFamily="34" charset="0"/>
              <a:buChar char="–"/>
              <a:defRPr sz="2800">
                <a:solidFill>
                  <a:schemeClr val="tx1"/>
                </a:solidFill>
                <a:latin typeface="Open Sans" pitchFamily="34" charset="0"/>
              </a:defRPr>
            </a:lvl2pPr>
            <a:lvl3pPr marL="1143000" indent="-228600" eaLnBrk="0" hangingPunct="0">
              <a:spcBef>
                <a:spcPct val="20000"/>
              </a:spcBef>
              <a:buFont typeface="Calibri" pitchFamily="34" charset="0"/>
              <a:buChar char="•"/>
              <a:defRPr sz="2400">
                <a:solidFill>
                  <a:schemeClr val="tx1"/>
                </a:solidFill>
                <a:latin typeface="Open Sans" pitchFamily="34" charset="0"/>
              </a:defRPr>
            </a:lvl3pPr>
            <a:lvl4pPr marL="1600200" indent="-228600" eaLnBrk="0" hangingPunct="0">
              <a:spcBef>
                <a:spcPct val="20000"/>
              </a:spcBef>
              <a:buFont typeface="Calibri" pitchFamily="34" charset="0"/>
              <a:buChar char="–"/>
              <a:defRPr sz="2000">
                <a:solidFill>
                  <a:schemeClr val="tx1"/>
                </a:solidFill>
                <a:latin typeface="Open Sans" pitchFamily="34" charset="0"/>
              </a:defRPr>
            </a:lvl4pPr>
            <a:lvl5pPr marL="2057400" indent="-228600" eaLnBrk="0" hangingPunct="0">
              <a:spcBef>
                <a:spcPct val="20000"/>
              </a:spcBef>
              <a:buFont typeface="Calibri" pitchFamily="34" charset="0"/>
              <a:buChar char="»"/>
              <a:defRPr sz="2000">
                <a:solidFill>
                  <a:schemeClr val="tx1"/>
                </a:solidFill>
                <a:latin typeface="Open Sans" pitchFamily="34" charset="0"/>
              </a:defRPr>
            </a:lvl5pPr>
            <a:lvl6pPr marL="2514600" indent="-228600" eaLnBrk="0" fontAlgn="base" hangingPunct="0">
              <a:spcBef>
                <a:spcPct val="20000"/>
              </a:spcBef>
              <a:spcAft>
                <a:spcPct val="0"/>
              </a:spcAft>
              <a:buFont typeface="Calibri" pitchFamily="34" charset="0"/>
              <a:buChar char="»"/>
              <a:defRPr sz="2000">
                <a:solidFill>
                  <a:schemeClr val="tx1"/>
                </a:solidFill>
                <a:latin typeface="Open Sans" pitchFamily="34" charset="0"/>
              </a:defRPr>
            </a:lvl6pPr>
            <a:lvl7pPr marL="2971800" indent="-228600" eaLnBrk="0" fontAlgn="base" hangingPunct="0">
              <a:spcBef>
                <a:spcPct val="20000"/>
              </a:spcBef>
              <a:spcAft>
                <a:spcPct val="0"/>
              </a:spcAft>
              <a:buFont typeface="Calibri" pitchFamily="34" charset="0"/>
              <a:buChar char="»"/>
              <a:defRPr sz="2000">
                <a:solidFill>
                  <a:schemeClr val="tx1"/>
                </a:solidFill>
                <a:latin typeface="Open Sans" pitchFamily="34" charset="0"/>
              </a:defRPr>
            </a:lvl7pPr>
            <a:lvl8pPr marL="3429000" indent="-228600" eaLnBrk="0" fontAlgn="base" hangingPunct="0">
              <a:spcBef>
                <a:spcPct val="20000"/>
              </a:spcBef>
              <a:spcAft>
                <a:spcPct val="0"/>
              </a:spcAft>
              <a:buFont typeface="Calibri" pitchFamily="34" charset="0"/>
              <a:buChar char="»"/>
              <a:defRPr sz="2000">
                <a:solidFill>
                  <a:schemeClr val="tx1"/>
                </a:solidFill>
                <a:latin typeface="Open Sans" pitchFamily="34" charset="0"/>
              </a:defRPr>
            </a:lvl8pPr>
            <a:lvl9pPr marL="3886200" indent="-228600" eaLnBrk="0" fontAlgn="base" hangingPunct="0">
              <a:spcBef>
                <a:spcPct val="20000"/>
              </a:spcBef>
              <a:spcAft>
                <a:spcPct val="0"/>
              </a:spcAft>
              <a:buFont typeface="Calibri" pitchFamily="34" charset="0"/>
              <a:buChar char="»"/>
              <a:defRPr sz="2000">
                <a:solidFill>
                  <a:schemeClr val="tx1"/>
                </a:solidFill>
                <a:latin typeface="Open Sans" pitchFamily="34" charset="0"/>
              </a:defRPr>
            </a:lvl9pPr>
          </a:lstStyle>
          <a:p>
            <a:pPr algn="ctr" eaLnBrk="1" hangingPunct="1">
              <a:lnSpc>
                <a:spcPts val="7200"/>
              </a:lnSpc>
              <a:spcBef>
                <a:spcPct val="0"/>
              </a:spcBef>
              <a:buFontTx/>
              <a:buNone/>
            </a:pPr>
            <a:r>
              <a:rPr lang="en-US" altLang="pt-BR" sz="6000">
                <a:solidFill>
                  <a:srgbClr val="2B2B2B"/>
                </a:solidFill>
                <a:latin typeface="Agrandir"/>
                <a:sym typeface="Agrandir"/>
              </a:rPr>
              <a:t>Discussão</a:t>
            </a:r>
          </a:p>
        </p:txBody>
      </p:sp>
      <p:sp>
        <p:nvSpPr>
          <p:cNvPr id="3" name="TextBox 3"/>
          <p:cNvSpPr txBox="1"/>
          <p:nvPr/>
        </p:nvSpPr>
        <p:spPr>
          <a:xfrm>
            <a:off x="1735138" y="2333625"/>
            <a:ext cx="14817725" cy="6210300"/>
          </a:xfrm>
          <a:prstGeom prst="rect">
            <a:avLst/>
          </a:prstGeom>
        </p:spPr>
        <p:txBody>
          <a:bodyPr lIns="0" tIns="0" rIns="0" bIns="0">
            <a:spAutoFit/>
          </a:bodyPr>
          <a:lstStyle/>
          <a:p>
            <a:pPr marL="627955" lvl="1" indent="-313977" algn="just" fontAlgn="auto">
              <a:lnSpc>
                <a:spcPts val="4071"/>
              </a:lnSpc>
              <a:spcBef>
                <a:spcPts val="0"/>
              </a:spcBef>
              <a:spcAft>
                <a:spcPts val="0"/>
              </a:spcAft>
              <a:buFont typeface="Arial"/>
              <a:buChar char="•"/>
              <a:defRPr/>
            </a:pPr>
            <a:r>
              <a:rPr lang="en-US" sz="2908" dirty="0">
                <a:solidFill>
                  <a:srgbClr val="2B2B2B"/>
                </a:solidFill>
                <a:latin typeface="Open Sans"/>
                <a:ea typeface="Open Sans"/>
                <a:cs typeface="Open Sans"/>
                <a:sym typeface="Open Sans"/>
              </a:rPr>
              <a:t>O método LISA  é a melhor técnica atualmente, mas requer treinamento técnico e idealmente por meio de simulação com manequins. </a:t>
            </a:r>
          </a:p>
          <a:p>
            <a:pPr marL="627955" lvl="1" indent="-313977" algn="just" fontAlgn="auto">
              <a:lnSpc>
                <a:spcPts val="4071"/>
              </a:lnSpc>
              <a:spcBef>
                <a:spcPts val="0"/>
              </a:spcBef>
              <a:spcAft>
                <a:spcPts val="0"/>
              </a:spcAft>
              <a:buFont typeface="Arial"/>
              <a:buChar char="•"/>
              <a:defRPr/>
            </a:pPr>
            <a:r>
              <a:rPr lang="en-US" sz="2908" dirty="0">
                <a:solidFill>
                  <a:srgbClr val="2B2B2B"/>
                </a:solidFill>
                <a:latin typeface="Open Sans"/>
                <a:ea typeface="Open Sans"/>
                <a:cs typeface="Open Sans"/>
                <a:sym typeface="Open Sans"/>
              </a:rPr>
              <a:t>Foi desenvolvida uma escala de classificação com 25 itens em 8 etapas, pontuados de 0 a 2.</a:t>
            </a:r>
          </a:p>
          <a:p>
            <a:pPr marL="627955" lvl="1" indent="-313977" algn="just" fontAlgn="auto">
              <a:lnSpc>
                <a:spcPts val="4071"/>
              </a:lnSpc>
              <a:spcBef>
                <a:spcPts val="0"/>
              </a:spcBef>
              <a:spcAft>
                <a:spcPts val="0"/>
              </a:spcAft>
              <a:buFont typeface="Arial"/>
              <a:buChar char="•"/>
              <a:defRPr/>
            </a:pPr>
            <a:r>
              <a:rPr lang="en-US" sz="2908" dirty="0">
                <a:solidFill>
                  <a:srgbClr val="2B2B2B"/>
                </a:solidFill>
                <a:latin typeface="Open Sans"/>
                <a:ea typeface="Open Sans"/>
                <a:cs typeface="Open Sans"/>
                <a:sym typeface="Open Sans"/>
              </a:rPr>
              <a:t> Na validação, participantes treinados no LISA obtiveram uma média de 36,8/50 (73,6%), sugerindo que essa taxa é indicativa de competência. </a:t>
            </a:r>
          </a:p>
          <a:p>
            <a:pPr marL="627955" lvl="1" indent="-313977" algn="just" fontAlgn="auto">
              <a:lnSpc>
                <a:spcPts val="4071"/>
              </a:lnSpc>
              <a:spcBef>
                <a:spcPts val="0"/>
              </a:spcBef>
              <a:spcAft>
                <a:spcPts val="0"/>
              </a:spcAft>
              <a:buFont typeface="Arial"/>
              <a:buChar char="•"/>
              <a:defRPr/>
            </a:pPr>
            <a:r>
              <a:rPr lang="en-US" sz="2908" dirty="0">
                <a:solidFill>
                  <a:srgbClr val="2B2B2B"/>
                </a:solidFill>
                <a:latin typeface="Open Sans"/>
                <a:ea typeface="Open Sans"/>
                <a:cs typeface="Open Sans"/>
                <a:sym typeface="Open Sans"/>
              </a:rPr>
              <a:t>A escala inclui um lembrete de materiais e medicações necessários, sendo útil em unidades de terapia intensiva neonatal. </a:t>
            </a:r>
          </a:p>
          <a:p>
            <a:pPr marL="1255910" lvl="2" indent="-418637" algn="just" fontAlgn="auto">
              <a:lnSpc>
                <a:spcPts val="4071"/>
              </a:lnSpc>
              <a:spcBef>
                <a:spcPts val="0"/>
              </a:spcBef>
              <a:spcAft>
                <a:spcPts val="0"/>
              </a:spcAft>
              <a:buFont typeface="Arial"/>
              <a:buChar char="⚬"/>
              <a:defRPr/>
            </a:pPr>
            <a:r>
              <a:rPr lang="en-US" sz="2908" dirty="0">
                <a:solidFill>
                  <a:srgbClr val="2B2B2B"/>
                </a:solidFill>
                <a:latin typeface="Open Sans"/>
                <a:ea typeface="Open Sans"/>
                <a:cs typeface="Open Sans"/>
                <a:sym typeface="Open Sans"/>
              </a:rPr>
              <a:t>A sedação e o uso de atropina são itens opcionais e debatidos </a:t>
            </a:r>
          </a:p>
          <a:p>
            <a:pPr marL="1255910" lvl="2" indent="-418637" algn="just" fontAlgn="auto">
              <a:lnSpc>
                <a:spcPts val="4071"/>
              </a:lnSpc>
              <a:spcBef>
                <a:spcPts val="0"/>
              </a:spcBef>
              <a:spcAft>
                <a:spcPts val="0"/>
              </a:spcAft>
              <a:buFont typeface="Arial"/>
              <a:buChar char="⚬"/>
              <a:defRPr/>
            </a:pPr>
            <a:r>
              <a:rPr lang="en-US" sz="2908" dirty="0">
                <a:solidFill>
                  <a:srgbClr val="2B2B2B"/>
                </a:solidFill>
                <a:latin typeface="Open Sans"/>
                <a:ea typeface="Open Sans"/>
                <a:cs typeface="Open Sans"/>
                <a:sym typeface="Open Sans"/>
              </a:rPr>
              <a:t>Estudos futuros podem aplicar essa técnica em UTIs e avaliar a eficácia do treinamento de novatos na simulação, usando a pontuação de 36,8/50 como referência.</a:t>
            </a:r>
          </a:p>
        </p:txBody>
      </p:sp>
      <p:pic>
        <p:nvPicPr>
          <p:cNvPr id="18436" name="Picture 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300913" y="-180975"/>
            <a:ext cx="11468100" cy="201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37" name="Picture 5"/>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flipH="1">
            <a:off x="-223838" y="8478838"/>
            <a:ext cx="10521951" cy="2420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FFFCF7"/>
        </a:solidFill>
        <a:effectLst/>
      </p:bgPr>
    </p:bg>
    <p:spTree>
      <p:nvGrpSpPr>
        <p:cNvPr id="1" name=""/>
        <p:cNvGrpSpPr/>
        <p:nvPr/>
      </p:nvGrpSpPr>
      <p:grpSpPr>
        <a:xfrm>
          <a:off x="0" y="0"/>
          <a:ext cx="0" cy="0"/>
          <a:chOff x="0" y="0"/>
          <a:chExt cx="0" cy="0"/>
        </a:xfrm>
      </p:grpSpPr>
      <p:pic>
        <p:nvPicPr>
          <p:cNvPr id="19458"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062913" y="2111375"/>
            <a:ext cx="1674812" cy="1812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59"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5635288" y="6362700"/>
            <a:ext cx="1624012" cy="1812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0" name="Picture 4"/>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3088938" y="6469063"/>
            <a:ext cx="1811337" cy="1598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1" name="Picture 5"/>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10541000" y="6546850"/>
            <a:ext cx="1812925" cy="1443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2" name="Picture 6"/>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8043863" y="6362700"/>
            <a:ext cx="1762125" cy="1812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3" name="Picture 7"/>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15446375" y="4311650"/>
            <a:ext cx="1812925" cy="1776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4" name="Picture 8"/>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6418263" y="1673225"/>
            <a:ext cx="1811337" cy="1344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5" name="Picture 9"/>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15516225" y="2111375"/>
            <a:ext cx="1743075" cy="1812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6" name="Picture 10"/>
          <p:cNvPicPr>
            <a:picLocks noChangeAspect="1"/>
          </p:cNvPicPr>
          <p:nvPr/>
        </p:nvPicPr>
        <p:blipFill>
          <a:blip r:embed="rId10">
            <a:extLst>
              <a:ext uri="{28A0092B-C50C-407E-A947-70E740481C1C}">
                <a14:useLocalDpi xmlns:a14="http://schemas.microsoft.com/office/drawing/2010/main" val="0"/>
              </a:ext>
            </a:extLst>
          </a:blip>
          <a:srcRect/>
          <a:stretch>
            <a:fillRect/>
          </a:stretch>
        </p:blipFill>
        <p:spPr bwMode="auto">
          <a:xfrm>
            <a:off x="10431463" y="4362450"/>
            <a:ext cx="1812925" cy="1674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7" name="Picture 11"/>
          <p:cNvPicPr>
            <a:picLocks noChangeAspect="1"/>
          </p:cNvPicPr>
          <p:nvPr/>
        </p:nvPicPr>
        <p:blipFill>
          <a:blip r:embed="rId11">
            <a:extLst>
              <a:ext uri="{28A0092B-C50C-407E-A947-70E740481C1C}">
                <a14:useLocalDpi xmlns:a14="http://schemas.microsoft.com/office/drawing/2010/main" val="0"/>
              </a:ext>
            </a:extLst>
          </a:blip>
          <a:srcRect/>
          <a:stretch>
            <a:fillRect/>
          </a:stretch>
        </p:blipFill>
        <p:spPr bwMode="auto">
          <a:xfrm>
            <a:off x="8018463" y="4294188"/>
            <a:ext cx="1719262" cy="1812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8" name="Picture 12"/>
          <p:cNvPicPr>
            <a:picLocks noChangeAspect="1"/>
          </p:cNvPicPr>
          <p:nvPr/>
        </p:nvPicPr>
        <p:blipFill>
          <a:blip r:embed="rId12">
            <a:extLst>
              <a:ext uri="{28A0092B-C50C-407E-A947-70E740481C1C}">
                <a14:useLocalDpi xmlns:a14="http://schemas.microsoft.com/office/drawing/2010/main" val="0"/>
              </a:ext>
            </a:extLst>
          </a:blip>
          <a:srcRect/>
          <a:stretch>
            <a:fillRect/>
          </a:stretch>
        </p:blipFill>
        <p:spPr bwMode="auto">
          <a:xfrm>
            <a:off x="13492163" y="2112963"/>
            <a:ext cx="1812925" cy="180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9" name="Picture 13"/>
          <p:cNvPicPr>
            <a:picLocks noChangeAspect="1"/>
          </p:cNvPicPr>
          <p:nvPr/>
        </p:nvPicPr>
        <p:blipFill>
          <a:blip r:embed="rId13">
            <a:extLst>
              <a:ext uri="{28A0092B-C50C-407E-A947-70E740481C1C}">
                <a14:useLocalDpi xmlns:a14="http://schemas.microsoft.com/office/drawing/2010/main" val="0"/>
              </a:ext>
            </a:extLst>
          </a:blip>
          <a:srcRect/>
          <a:stretch>
            <a:fillRect/>
          </a:stretch>
        </p:blipFill>
        <p:spPr bwMode="auto">
          <a:xfrm>
            <a:off x="11972925" y="2111375"/>
            <a:ext cx="1308100" cy="1812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70" name="Freeform 14"/>
          <p:cNvSpPr>
            <a:spLocks/>
          </p:cNvSpPr>
          <p:nvPr/>
        </p:nvSpPr>
        <p:spPr bwMode="auto">
          <a:xfrm>
            <a:off x="-58738" y="0"/>
            <a:ext cx="7381876" cy="10344150"/>
          </a:xfrm>
          <a:custGeom>
            <a:avLst/>
            <a:gdLst>
              <a:gd name="T0" fmla="*/ 0 w 7382899"/>
              <a:gd name="T1" fmla="*/ 0 h 10343816"/>
              <a:gd name="T2" fmla="*/ 7381876 w 7382899"/>
              <a:gd name="T3" fmla="*/ 0 h 10343816"/>
              <a:gd name="T4" fmla="*/ 7381876 w 7382899"/>
              <a:gd name="T5" fmla="*/ 10344150 h 10343816"/>
              <a:gd name="T6" fmla="*/ 0 w 7382899"/>
              <a:gd name="T7" fmla="*/ 10344150 h 10343816"/>
              <a:gd name="T8" fmla="*/ 0 w 7382899"/>
              <a:gd name="T9" fmla="*/ 0 h 1034381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382899" h="10343816">
                <a:moveTo>
                  <a:pt x="0" y="0"/>
                </a:moveTo>
                <a:lnTo>
                  <a:pt x="7382899" y="0"/>
                </a:lnTo>
                <a:lnTo>
                  <a:pt x="7382899" y="10343816"/>
                </a:lnTo>
                <a:lnTo>
                  <a:pt x="0" y="10343816"/>
                </a:lnTo>
                <a:lnTo>
                  <a:pt x="0" y="0"/>
                </a:lnTo>
                <a:close/>
              </a:path>
            </a:pathLst>
          </a:custGeom>
          <a:blipFill dpi="0" rotWithShape="1">
            <a:blip r:embed="rId14"/>
            <a:srcRect/>
            <a:stretch>
              <a:fillRect/>
            </a:stretch>
          </a:bli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pic>
        <p:nvPicPr>
          <p:cNvPr id="19471" name="Picture 15"/>
          <p:cNvPicPr>
            <a:picLocks noChangeAspect="1"/>
          </p:cNvPicPr>
          <p:nvPr/>
        </p:nvPicPr>
        <p:blipFill>
          <a:blip r:embed="rId15">
            <a:extLst>
              <a:ext uri="{28A0092B-C50C-407E-A947-70E740481C1C}">
                <a14:useLocalDpi xmlns:a14="http://schemas.microsoft.com/office/drawing/2010/main" val="0"/>
              </a:ext>
            </a:extLst>
          </a:blip>
          <a:srcRect/>
          <a:stretch>
            <a:fillRect/>
          </a:stretch>
        </p:blipFill>
        <p:spPr bwMode="auto">
          <a:xfrm>
            <a:off x="9948863" y="2160588"/>
            <a:ext cx="1812925" cy="1716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9472" name="Group 16"/>
          <p:cNvGrpSpPr>
            <a:grpSpLocks/>
          </p:cNvGrpSpPr>
          <p:nvPr/>
        </p:nvGrpSpPr>
        <p:grpSpPr bwMode="auto">
          <a:xfrm>
            <a:off x="1752600" y="823913"/>
            <a:ext cx="8053388" cy="4932362"/>
            <a:chOff x="0" y="-190500"/>
            <a:chExt cx="6991528" cy="6576302"/>
          </a:xfrm>
        </p:grpSpPr>
        <p:sp>
          <p:nvSpPr>
            <p:cNvPr id="17" name="TextBox 17"/>
            <p:cNvSpPr txBox="1"/>
            <p:nvPr/>
          </p:nvSpPr>
          <p:spPr>
            <a:xfrm>
              <a:off x="0" y="-190500"/>
              <a:ext cx="6991528" cy="1422361"/>
            </a:xfrm>
            <a:prstGeom prst="rect">
              <a:avLst/>
            </a:prstGeom>
          </p:spPr>
          <p:txBody>
            <a:bodyPr lIns="0" tIns="0" rIns="0" bIns="0">
              <a:spAutoFit/>
            </a:bodyPr>
            <a:lstStyle/>
            <a:p>
              <a:pPr fontAlgn="auto">
                <a:lnSpc>
                  <a:spcPts val="8399"/>
                </a:lnSpc>
                <a:spcAft>
                  <a:spcPts val="0"/>
                </a:spcAft>
                <a:defRPr/>
              </a:pPr>
              <a:r>
                <a:rPr lang="en-US" sz="6999" dirty="0">
                  <a:solidFill>
                    <a:srgbClr val="2B2B2B"/>
                  </a:solidFill>
                  <a:latin typeface="Agrandir"/>
                  <a:ea typeface="Agrandir"/>
                  <a:cs typeface="Agrandir"/>
                  <a:sym typeface="Agrandir"/>
                </a:rPr>
                <a:t>Conclusão </a:t>
              </a:r>
            </a:p>
          </p:txBody>
        </p:sp>
        <p:sp>
          <p:nvSpPr>
            <p:cNvPr id="19474" name="TextBox 18"/>
            <p:cNvSpPr txBox="1">
              <a:spLocks noChangeArrowheads="1"/>
            </p:cNvSpPr>
            <p:nvPr/>
          </p:nvSpPr>
          <p:spPr bwMode="auto">
            <a:xfrm>
              <a:off x="0" y="2220317"/>
              <a:ext cx="6991528" cy="416548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spcBef>
                  <a:spcPct val="20000"/>
                </a:spcBef>
                <a:buFont typeface="Calibri" pitchFamily="34" charset="0"/>
                <a:buChar char="•"/>
                <a:defRPr sz="3200">
                  <a:solidFill>
                    <a:schemeClr val="tx1"/>
                  </a:solidFill>
                  <a:latin typeface="Open Sans" pitchFamily="34" charset="0"/>
                </a:defRPr>
              </a:lvl1pPr>
              <a:lvl2pPr marL="742950" indent="-285750" eaLnBrk="0" hangingPunct="0">
                <a:spcBef>
                  <a:spcPct val="20000"/>
                </a:spcBef>
                <a:buFont typeface="Calibri" pitchFamily="34" charset="0"/>
                <a:buChar char="–"/>
                <a:defRPr sz="2800">
                  <a:solidFill>
                    <a:schemeClr val="tx1"/>
                  </a:solidFill>
                  <a:latin typeface="Open Sans" pitchFamily="34" charset="0"/>
                </a:defRPr>
              </a:lvl2pPr>
              <a:lvl3pPr marL="1143000" indent="-228600" eaLnBrk="0" hangingPunct="0">
                <a:spcBef>
                  <a:spcPct val="20000"/>
                </a:spcBef>
                <a:buFont typeface="Calibri" pitchFamily="34" charset="0"/>
                <a:buChar char="•"/>
                <a:defRPr sz="2400">
                  <a:solidFill>
                    <a:schemeClr val="tx1"/>
                  </a:solidFill>
                  <a:latin typeface="Open Sans" pitchFamily="34" charset="0"/>
                </a:defRPr>
              </a:lvl3pPr>
              <a:lvl4pPr marL="1600200" indent="-228600" eaLnBrk="0" hangingPunct="0">
                <a:spcBef>
                  <a:spcPct val="20000"/>
                </a:spcBef>
                <a:buFont typeface="Calibri" pitchFamily="34" charset="0"/>
                <a:buChar char="–"/>
                <a:defRPr sz="2000">
                  <a:solidFill>
                    <a:schemeClr val="tx1"/>
                  </a:solidFill>
                  <a:latin typeface="Open Sans" pitchFamily="34" charset="0"/>
                </a:defRPr>
              </a:lvl4pPr>
              <a:lvl5pPr marL="2057400" indent="-228600" eaLnBrk="0" hangingPunct="0">
                <a:spcBef>
                  <a:spcPct val="20000"/>
                </a:spcBef>
                <a:buFont typeface="Calibri" pitchFamily="34" charset="0"/>
                <a:buChar char="»"/>
                <a:defRPr sz="2000">
                  <a:solidFill>
                    <a:schemeClr val="tx1"/>
                  </a:solidFill>
                  <a:latin typeface="Open Sans" pitchFamily="34" charset="0"/>
                </a:defRPr>
              </a:lvl5pPr>
              <a:lvl6pPr marL="2514600" indent="-228600" eaLnBrk="0" fontAlgn="base" hangingPunct="0">
                <a:spcBef>
                  <a:spcPct val="20000"/>
                </a:spcBef>
                <a:spcAft>
                  <a:spcPct val="0"/>
                </a:spcAft>
                <a:buFont typeface="Calibri" pitchFamily="34" charset="0"/>
                <a:buChar char="»"/>
                <a:defRPr sz="2000">
                  <a:solidFill>
                    <a:schemeClr val="tx1"/>
                  </a:solidFill>
                  <a:latin typeface="Open Sans" pitchFamily="34" charset="0"/>
                </a:defRPr>
              </a:lvl6pPr>
              <a:lvl7pPr marL="2971800" indent="-228600" eaLnBrk="0" fontAlgn="base" hangingPunct="0">
                <a:spcBef>
                  <a:spcPct val="20000"/>
                </a:spcBef>
                <a:spcAft>
                  <a:spcPct val="0"/>
                </a:spcAft>
                <a:buFont typeface="Calibri" pitchFamily="34" charset="0"/>
                <a:buChar char="»"/>
                <a:defRPr sz="2000">
                  <a:solidFill>
                    <a:schemeClr val="tx1"/>
                  </a:solidFill>
                  <a:latin typeface="Open Sans" pitchFamily="34" charset="0"/>
                </a:defRPr>
              </a:lvl7pPr>
              <a:lvl8pPr marL="3429000" indent="-228600" eaLnBrk="0" fontAlgn="base" hangingPunct="0">
                <a:spcBef>
                  <a:spcPct val="20000"/>
                </a:spcBef>
                <a:spcAft>
                  <a:spcPct val="0"/>
                </a:spcAft>
                <a:buFont typeface="Calibri" pitchFamily="34" charset="0"/>
                <a:buChar char="»"/>
                <a:defRPr sz="2000">
                  <a:solidFill>
                    <a:schemeClr val="tx1"/>
                  </a:solidFill>
                  <a:latin typeface="Open Sans" pitchFamily="34" charset="0"/>
                </a:defRPr>
              </a:lvl8pPr>
              <a:lvl9pPr marL="3886200" indent="-228600" eaLnBrk="0" fontAlgn="base" hangingPunct="0">
                <a:spcBef>
                  <a:spcPct val="20000"/>
                </a:spcBef>
                <a:spcAft>
                  <a:spcPct val="0"/>
                </a:spcAft>
                <a:buFont typeface="Calibri" pitchFamily="34" charset="0"/>
                <a:buChar char="»"/>
                <a:defRPr sz="2000">
                  <a:solidFill>
                    <a:schemeClr val="tx1"/>
                  </a:solidFill>
                  <a:latin typeface="Open Sans" pitchFamily="34" charset="0"/>
                </a:defRPr>
              </a:lvl9pPr>
            </a:lstStyle>
            <a:p>
              <a:pPr algn="just" eaLnBrk="1" hangingPunct="1">
                <a:lnSpc>
                  <a:spcPts val="3075"/>
                </a:lnSpc>
                <a:spcBef>
                  <a:spcPct val="0"/>
                </a:spcBef>
                <a:buFontTx/>
                <a:buNone/>
              </a:pPr>
              <a:r>
                <a:rPr lang="en-US" altLang="pt-BR" sz="2200">
                  <a:solidFill>
                    <a:srgbClr val="2B2B2B"/>
                  </a:solidFill>
                  <a:latin typeface="Agrandir"/>
                  <a:sym typeface="Agrandir"/>
                </a:rPr>
                <a:t>O método LISA é recomendado para administração de surfactante, mas não é amplamente ensinado ou utilizado. A escala de classificação desenvolvida é a primeira a avaliar e ensinar o método LISA em simulação, mostrando boa confiabilidade e validade. Uma pontuação acima de 36/50 (72%) indica uma boa capacidade de realizar o procedimento. Treinar médicos em simulação é crucial para melhorar o atendimento a neonatos.</a:t>
              </a:r>
            </a:p>
          </p:txBody>
        </p:sp>
      </p:gr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p:cNvSpPr>
          <p:nvPr>
            <p:ph type="title"/>
          </p:nvPr>
        </p:nvSpPr>
        <p:spPr>
          <a:xfrm>
            <a:off x="2209800" y="266700"/>
            <a:ext cx="8229600" cy="1143000"/>
          </a:xfrm>
        </p:spPr>
        <p:txBody>
          <a:bodyPr/>
          <a:lstStyle/>
          <a:p>
            <a:pPr eaLnBrk="1" hangingPunct="1"/>
            <a:r>
              <a:rPr lang="pt-BR" altLang="pt-BR" b="1" smtClean="0">
                <a:solidFill>
                  <a:srgbClr val="00CC00"/>
                </a:solidFill>
              </a:rPr>
              <a:t>ABSTRAT</a:t>
            </a:r>
          </a:p>
        </p:txBody>
      </p:sp>
      <p:sp>
        <p:nvSpPr>
          <p:cNvPr id="20483" name="Rectangle 3"/>
          <p:cNvSpPr>
            <a:spLocks noGrp="1"/>
          </p:cNvSpPr>
          <p:nvPr>
            <p:ph type="body" idx="1"/>
          </p:nvPr>
        </p:nvSpPr>
        <p:spPr>
          <a:xfrm>
            <a:off x="457200" y="1600200"/>
            <a:ext cx="15087600" cy="7810500"/>
          </a:xfrm>
        </p:spPr>
        <p:txBody>
          <a:bodyPr/>
          <a:lstStyle/>
          <a:p>
            <a:pPr eaLnBrk="1" hangingPunct="1">
              <a:lnSpc>
                <a:spcPct val="90000"/>
              </a:lnSpc>
            </a:pPr>
            <a:r>
              <a:rPr lang="pt-BR" altLang="pt-BR" sz="2800" b="1" i="1" smtClean="0"/>
              <a:t>Background: </a:t>
            </a:r>
            <a:r>
              <a:rPr lang="pt-BR" altLang="pt-BR" sz="2800" i="1" smtClean="0"/>
              <a:t>Simulation-based training is gaining increasing prominence in neonatology training. The Less Invasive Surfactant Administration (LISA) method is starting to be taught in simulation. The aim of this educational study was to develop and validate a rating scale for teaching the LISA method in simulation.</a:t>
            </a:r>
            <a:endParaRPr lang="pt-BR" altLang="pt-BR" sz="2800" b="1" i="1" smtClean="0"/>
          </a:p>
          <a:p>
            <a:pPr eaLnBrk="1" hangingPunct="1">
              <a:lnSpc>
                <a:spcPct val="90000"/>
              </a:lnSpc>
            </a:pPr>
            <a:r>
              <a:rPr lang="pt-BR" altLang="pt-BR" sz="2800" b="1" i="1" smtClean="0"/>
              <a:t>Methods: </a:t>
            </a:r>
            <a:r>
              <a:rPr lang="pt-BR" altLang="pt-BR" sz="2800" i="1" smtClean="0"/>
              <a:t>The Downing framework was used to create this performance-rating scale. A first version of the scale was submitted to 12 French and Belgian experts to obtain their opinions. Consensus was reached using a modified Delphi method. The performance of 40 pediatricians was then evaluated with this scale on a preterm neonate manikin simulating a neonatal respiratory distress syndrome. Each run was evaluated using the scale by two independent observers based on video recordings.</a:t>
            </a:r>
            <a:endParaRPr lang="pt-BR" altLang="pt-BR" sz="2800" b="1" i="1" smtClean="0"/>
          </a:p>
          <a:p>
            <a:pPr eaLnBrk="1" hangingPunct="1">
              <a:lnSpc>
                <a:spcPct val="90000"/>
              </a:lnSpc>
            </a:pPr>
            <a:r>
              <a:rPr lang="pt-BR" altLang="pt-BR" sz="2800" b="1" i="1" smtClean="0"/>
              <a:t>Results: </a:t>
            </a:r>
            <a:r>
              <a:rPr lang="pt-BR" altLang="pt-BR" sz="2800" i="1" smtClean="0"/>
              <a:t>The Cronbach alpha score of the rating scale was 0.72. The intraclass correlation coefficient (ICC) was 0.91 and the scores between raters were not significantly different. Finally, this rating scale correctly distinguished the experienced from the inexperienced learners (p &lt; 0.01).</a:t>
            </a:r>
            <a:endParaRPr lang="pt-BR" altLang="pt-BR" sz="2800" b="1" i="1" smtClean="0"/>
          </a:p>
          <a:p>
            <a:pPr eaLnBrk="1" hangingPunct="1">
              <a:lnSpc>
                <a:spcPct val="90000"/>
              </a:lnSpc>
            </a:pPr>
            <a:r>
              <a:rPr lang="pt-BR" altLang="pt-BR" sz="2800" b="1" i="1" smtClean="0"/>
              <a:t>Conclusions: </a:t>
            </a:r>
            <a:r>
              <a:rPr lang="pt-BR" altLang="pt-BR" sz="2800" i="1" smtClean="0"/>
              <a:t>This rating scale is one of the first rating scales for the evaluation and teaching of the LISA method in simulation. This tool has ample potential for use in clinical practice to evaluate the performance of surfactant administration in preterm neonates.</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p:cNvSpPr>
          <p:nvPr>
            <p:ph type="title"/>
          </p:nvPr>
        </p:nvSpPr>
        <p:spPr>
          <a:xfrm>
            <a:off x="457200" y="274638"/>
            <a:ext cx="13868400" cy="1143000"/>
          </a:xfrm>
        </p:spPr>
        <p:txBody>
          <a:bodyPr/>
          <a:lstStyle/>
          <a:p>
            <a:pPr eaLnBrk="1" hangingPunct="1"/>
            <a:r>
              <a:rPr lang="pt-BR" altLang="pt-BR" b="1" smtClean="0">
                <a:solidFill>
                  <a:srgbClr val="00CC00"/>
                </a:solidFill>
              </a:rPr>
              <a:t>RESUMO</a:t>
            </a:r>
          </a:p>
        </p:txBody>
      </p:sp>
      <p:sp>
        <p:nvSpPr>
          <p:cNvPr id="21507" name="Rectangle 3"/>
          <p:cNvSpPr>
            <a:spLocks noGrp="1"/>
          </p:cNvSpPr>
          <p:nvPr>
            <p:ph type="body" idx="1"/>
          </p:nvPr>
        </p:nvSpPr>
        <p:spPr>
          <a:xfrm>
            <a:off x="457200" y="1600200"/>
            <a:ext cx="16154400" cy="8115300"/>
          </a:xfrm>
        </p:spPr>
        <p:txBody>
          <a:bodyPr/>
          <a:lstStyle/>
          <a:p>
            <a:pPr eaLnBrk="1" hangingPunct="1">
              <a:lnSpc>
                <a:spcPct val="90000"/>
              </a:lnSpc>
            </a:pPr>
            <a:r>
              <a:rPr lang="pt-BR" altLang="pt-BR" sz="2800" b="1" smtClean="0"/>
              <a:t>Contexto: </a:t>
            </a:r>
            <a:r>
              <a:rPr lang="pt-BR" altLang="pt-BR" sz="2800" smtClean="0"/>
              <a:t>O treinamento baseado em simulação está ganhando cada vez mais destaque no treinamento em neonatologia. O método Less Invasive Surfactant Administration (LISA) está começando a ser ensinado em simulação. O objetivo deste estudo educacional foi desenvolver e validar uma escala de classificação para o ensino do método LISA em simulação.</a:t>
            </a:r>
            <a:endParaRPr lang="pt-BR" altLang="pt-BR" sz="2800" b="1" smtClean="0"/>
          </a:p>
          <a:p>
            <a:pPr eaLnBrk="1" hangingPunct="1">
              <a:lnSpc>
                <a:spcPct val="90000"/>
              </a:lnSpc>
            </a:pPr>
            <a:r>
              <a:rPr lang="pt-BR" altLang="pt-BR" sz="2800" b="1" smtClean="0"/>
              <a:t>Métodos: </a:t>
            </a:r>
            <a:r>
              <a:rPr lang="pt-BR" altLang="pt-BR" sz="2800" smtClean="0"/>
              <a:t>A estrutura de Downing foi usada para criar esta escala de classificação de desempenho. Uma primeira versão da escala foi enviada a 12 especialistas franceses e belgas para obter suas opiniões. O consenso foi alcançado usando um método Delphi modificado. O desempenho de 40 pediatras foi então avaliado com esta escala em um manequim neonatal prematuro simulando uma síndrome de angústia respiratória neonatal. Cada execução foi avaliada usando a escala por dois observadores independentes com base em gravações de vídeo.</a:t>
            </a:r>
            <a:endParaRPr lang="pt-BR" altLang="pt-BR" sz="2800" b="1" smtClean="0"/>
          </a:p>
          <a:p>
            <a:pPr eaLnBrk="1" hangingPunct="1">
              <a:lnSpc>
                <a:spcPct val="90000"/>
              </a:lnSpc>
            </a:pPr>
            <a:r>
              <a:rPr lang="pt-BR" altLang="pt-BR" sz="2800" b="1" smtClean="0"/>
              <a:t>Resultados: </a:t>
            </a:r>
            <a:r>
              <a:rPr lang="pt-BR" altLang="pt-BR" sz="2800" smtClean="0"/>
              <a:t>O escore alfa de Cronbach da escala de classificação foi de 0,72. O coeficiente de correlação intraclasse (ICC) foi de 0,91 e os escores entre os avaliadores não foram significativamente diferentes. Finalmente, esta escala de classificação distinguiu corretamente os alunos experientes dos inexperientes (p &lt; 0,01).</a:t>
            </a:r>
            <a:endParaRPr lang="pt-BR" altLang="pt-BR" sz="2800" b="1" smtClean="0"/>
          </a:p>
          <a:p>
            <a:pPr eaLnBrk="1" hangingPunct="1">
              <a:lnSpc>
                <a:spcPct val="90000"/>
              </a:lnSpc>
            </a:pPr>
            <a:r>
              <a:rPr lang="pt-BR" altLang="pt-BR" sz="2800" b="1" smtClean="0"/>
              <a:t>Conclusões: </a:t>
            </a:r>
            <a:r>
              <a:rPr lang="pt-BR" altLang="pt-BR" sz="2800" smtClean="0"/>
              <a:t>Esta escala de classificação é uma das primeiras escalas de classificação para avaliação e ensino do método LISA em simulação. Esta ferramenta tem amplo potencial para uso na prática clínica para avaliar o desempenho da administração de surfactante em neonatos prematuros.</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p:cNvSpPr>
          <p:nvPr>
            <p:ph type="title"/>
          </p:nvPr>
        </p:nvSpPr>
        <p:spPr>
          <a:xfrm>
            <a:off x="457200" y="274638"/>
            <a:ext cx="12649200" cy="1143000"/>
          </a:xfrm>
        </p:spPr>
        <p:txBody>
          <a:bodyPr/>
          <a:lstStyle/>
          <a:p>
            <a:pPr eaLnBrk="1" hangingPunct="1"/>
            <a:r>
              <a:rPr lang="pt-BR" altLang="pt-BR" b="1" smtClean="0">
                <a:solidFill>
                  <a:srgbClr val="00CC00"/>
                </a:solidFill>
              </a:rPr>
              <a:t>REFERENCES</a:t>
            </a:r>
          </a:p>
        </p:txBody>
      </p:sp>
      <p:sp>
        <p:nvSpPr>
          <p:cNvPr id="22531" name="Rectangle 3"/>
          <p:cNvSpPr>
            <a:spLocks noGrp="1"/>
          </p:cNvSpPr>
          <p:nvPr>
            <p:ph type="body" idx="1"/>
          </p:nvPr>
        </p:nvSpPr>
        <p:spPr>
          <a:xfrm>
            <a:off x="990600" y="2019300"/>
            <a:ext cx="14478000" cy="8267700"/>
          </a:xfrm>
        </p:spPr>
        <p:txBody>
          <a:bodyPr/>
          <a:lstStyle/>
          <a:p>
            <a:pPr eaLnBrk="1" hangingPunct="1">
              <a:lnSpc>
                <a:spcPct val="90000"/>
              </a:lnSpc>
            </a:pPr>
            <a:r>
              <a:rPr lang="pt-BR" altLang="pt-BR" sz="2800" smtClean="0"/>
              <a:t>1. Schmölzer GM, Kumar M, Pichler G, Aziz K, O’Reilly M, Cheung P-Y. Non-invasive versus invasive respiratory support in preterm infants at birth: systematic review and meta-analysis. </a:t>
            </a:r>
            <a:r>
              <a:rPr lang="pt-BR" altLang="pt-BR" sz="2800" i="1" smtClean="0"/>
              <a:t>BMJ. </a:t>
            </a:r>
            <a:r>
              <a:rPr lang="pt-BR" altLang="pt-BR" sz="2800" smtClean="0"/>
              <a:t>2013;</a:t>
            </a:r>
            <a:r>
              <a:rPr lang="pt-BR" altLang="pt-BR" sz="2800" b="1" smtClean="0"/>
              <a:t>347</a:t>
            </a:r>
            <a:r>
              <a:rPr lang="pt-BR" altLang="pt-BR" sz="2800" smtClean="0"/>
              <a:t>:f5980. doi: 10.1136/bmj.f5980. [</a:t>
            </a:r>
            <a:r>
              <a:rPr lang="pt-BR" altLang="pt-BR" sz="2800" u="sng" smtClean="0">
                <a:hlinkClick r:id="rId2"/>
              </a:rPr>
              <a:t>PMC free article</a:t>
            </a:r>
            <a:r>
              <a:rPr lang="pt-BR" altLang="pt-BR" sz="2800" smtClean="0"/>
              <a:t>] [</a:t>
            </a:r>
            <a:r>
              <a:rPr lang="pt-BR" altLang="pt-BR" sz="2800" u="sng" smtClean="0">
                <a:hlinkClick r:id="rId3"/>
              </a:rPr>
              <a:t>PubMed</a:t>
            </a:r>
            <a:r>
              <a:rPr lang="pt-BR" altLang="pt-BR" sz="2800" smtClean="0"/>
              <a:t>] [</a:t>
            </a:r>
            <a:r>
              <a:rPr lang="pt-BR" altLang="pt-BR" sz="2800" u="sng" smtClean="0">
                <a:hlinkClick r:id="rId4"/>
              </a:rPr>
              <a:t>CrossRef</a:t>
            </a:r>
            <a:r>
              <a:rPr lang="pt-BR" altLang="pt-BR" sz="2800" smtClean="0"/>
              <a:t>] [</a:t>
            </a:r>
            <a:r>
              <a:rPr lang="pt-BR" altLang="pt-BR" sz="2800" u="sng" smtClean="0">
                <a:hlinkClick r:id="rId5"/>
              </a:rPr>
              <a:t>Google Scholar</a:t>
            </a:r>
            <a:r>
              <a:rPr lang="pt-BR" altLang="pt-BR" sz="2800" smtClean="0"/>
              <a:t>]</a:t>
            </a:r>
          </a:p>
          <a:p>
            <a:pPr eaLnBrk="1" hangingPunct="1">
              <a:lnSpc>
                <a:spcPct val="90000"/>
              </a:lnSpc>
            </a:pPr>
            <a:r>
              <a:rPr lang="pt-BR" altLang="pt-BR" sz="2800" smtClean="0"/>
              <a:t>2. Petrillo F, Gizzi C, Maffei G, Matassa PG, Ventura ML, Ricci C, et al. Neonatal respiratory support strategies for the management of extremely low gestational age infants: an Italian survey. </a:t>
            </a:r>
            <a:r>
              <a:rPr lang="pt-BR" altLang="pt-BR" sz="2800" i="1" smtClean="0"/>
              <a:t>Ital J Pediatr. </a:t>
            </a:r>
            <a:r>
              <a:rPr lang="pt-BR" altLang="pt-BR" sz="2800" smtClean="0"/>
              <a:t>2019;</a:t>
            </a:r>
            <a:r>
              <a:rPr lang="pt-BR" altLang="pt-BR" sz="2800" b="1" smtClean="0"/>
              <a:t>45</a:t>
            </a:r>
            <a:r>
              <a:rPr lang="pt-BR" altLang="pt-BR" sz="2800" smtClean="0"/>
              <a:t>:44. doi: 10.1186/s13052-019-0639-5. [</a:t>
            </a:r>
            <a:r>
              <a:rPr lang="pt-BR" altLang="pt-BR" sz="2800" u="sng" smtClean="0">
                <a:hlinkClick r:id="rId6"/>
              </a:rPr>
              <a:t>PMC free article</a:t>
            </a:r>
            <a:r>
              <a:rPr lang="pt-BR" altLang="pt-BR" sz="2800" smtClean="0"/>
              <a:t>] [</a:t>
            </a:r>
            <a:r>
              <a:rPr lang="pt-BR" altLang="pt-BR" sz="2800" u="sng" smtClean="0">
                <a:hlinkClick r:id="rId7"/>
              </a:rPr>
              <a:t>PubMed</a:t>
            </a:r>
            <a:r>
              <a:rPr lang="pt-BR" altLang="pt-BR" sz="2800" smtClean="0"/>
              <a:t>] [</a:t>
            </a:r>
            <a:r>
              <a:rPr lang="pt-BR" altLang="pt-BR" sz="2800" u="sng" smtClean="0">
                <a:hlinkClick r:id="rId8"/>
              </a:rPr>
              <a:t>CrossRef</a:t>
            </a:r>
            <a:r>
              <a:rPr lang="pt-BR" altLang="pt-BR" sz="2800" smtClean="0"/>
              <a:t>] [</a:t>
            </a:r>
            <a:r>
              <a:rPr lang="pt-BR" altLang="pt-BR" sz="2800" u="sng" smtClean="0">
                <a:hlinkClick r:id="rId9"/>
              </a:rPr>
              <a:t>Google Scholar</a:t>
            </a:r>
            <a:r>
              <a:rPr lang="pt-BR" altLang="pt-BR" sz="2800" smtClean="0"/>
              <a:t>]</a:t>
            </a:r>
          </a:p>
          <a:p>
            <a:pPr eaLnBrk="1" hangingPunct="1">
              <a:lnSpc>
                <a:spcPct val="90000"/>
              </a:lnSpc>
            </a:pPr>
            <a:r>
              <a:rPr lang="pt-BR" altLang="pt-BR" sz="2800" smtClean="0"/>
              <a:t>3. Kann IC, Solevåg AL. Economic and health consequences of non-invasive respiratory support in newborn infants: a difference-in-difference analysis using data from the Norwegian patient registry. </a:t>
            </a:r>
            <a:r>
              <a:rPr lang="pt-BR" altLang="pt-BR" sz="2800" i="1" smtClean="0"/>
              <a:t>BMC Health Serv Res. </a:t>
            </a:r>
            <a:r>
              <a:rPr lang="pt-BR" altLang="pt-BR" sz="2800" smtClean="0"/>
              <a:t>2014;</a:t>
            </a:r>
            <a:r>
              <a:rPr lang="pt-BR" altLang="pt-BR" sz="2800" b="1" smtClean="0"/>
              <a:t>14</a:t>
            </a:r>
            <a:r>
              <a:rPr lang="pt-BR" altLang="pt-BR" sz="2800" smtClean="0"/>
              <a:t>:494. doi: 10.1186/s12913-014-0494-4. [</a:t>
            </a:r>
            <a:r>
              <a:rPr lang="pt-BR" altLang="pt-BR" sz="2800" u="sng" smtClean="0">
                <a:hlinkClick r:id="rId10"/>
              </a:rPr>
              <a:t>PMC free article</a:t>
            </a:r>
            <a:r>
              <a:rPr lang="pt-BR" altLang="pt-BR" sz="2800" smtClean="0"/>
              <a:t>] [</a:t>
            </a:r>
            <a:r>
              <a:rPr lang="pt-BR" altLang="pt-BR" sz="2800" u="sng" smtClean="0">
                <a:hlinkClick r:id="rId11"/>
              </a:rPr>
              <a:t>PubMed</a:t>
            </a:r>
            <a:r>
              <a:rPr lang="pt-BR" altLang="pt-BR" sz="2800" smtClean="0"/>
              <a:t>] [</a:t>
            </a:r>
            <a:r>
              <a:rPr lang="pt-BR" altLang="pt-BR" sz="2800" u="sng" smtClean="0">
                <a:hlinkClick r:id="rId12"/>
              </a:rPr>
              <a:t>CrossRef</a:t>
            </a:r>
            <a:r>
              <a:rPr lang="pt-BR" altLang="pt-BR" sz="2800" smtClean="0"/>
              <a:t>] [</a:t>
            </a:r>
            <a:r>
              <a:rPr lang="pt-BR" altLang="pt-BR" sz="2800" u="sng" smtClean="0">
                <a:hlinkClick r:id="rId13"/>
              </a:rPr>
              <a:t>Google Scholar</a:t>
            </a:r>
            <a:r>
              <a:rPr lang="pt-BR" altLang="pt-BR" sz="2800" smtClean="0"/>
              <a:t>]</a:t>
            </a:r>
          </a:p>
          <a:p>
            <a:pPr eaLnBrk="1" hangingPunct="1">
              <a:lnSpc>
                <a:spcPct val="90000"/>
              </a:lnSpc>
            </a:pPr>
            <a:r>
              <a:rPr lang="pt-BR" altLang="pt-BR" sz="2800" smtClean="0"/>
              <a:t>4. Shim G-H. Update of minimally invasive surfactant therapy. </a:t>
            </a:r>
            <a:r>
              <a:rPr lang="pt-BR" altLang="pt-BR" sz="2800" i="1" smtClean="0"/>
              <a:t>Korean J Pediatr. </a:t>
            </a:r>
            <a:r>
              <a:rPr lang="pt-BR" altLang="pt-BR" sz="2800" smtClean="0"/>
              <a:t>2017;</a:t>
            </a:r>
            <a:r>
              <a:rPr lang="pt-BR" altLang="pt-BR" sz="2800" b="1" smtClean="0"/>
              <a:t>60</a:t>
            </a:r>
            <a:r>
              <a:rPr lang="pt-BR" altLang="pt-BR" sz="2800" smtClean="0"/>
              <a:t>:273–281. doi: 10.3345/kjp.2017.60.9.273. [</a:t>
            </a:r>
            <a:r>
              <a:rPr lang="pt-BR" altLang="pt-BR" sz="2800" u="sng" smtClean="0">
                <a:hlinkClick r:id="rId14"/>
              </a:rPr>
              <a:t>PMC free article</a:t>
            </a:r>
            <a:r>
              <a:rPr lang="pt-BR" altLang="pt-BR" sz="2800" smtClean="0"/>
              <a:t>] [</a:t>
            </a:r>
            <a:r>
              <a:rPr lang="pt-BR" altLang="pt-BR" sz="2800" u="sng" smtClean="0">
                <a:hlinkClick r:id="rId15"/>
              </a:rPr>
              <a:t>PubMed</a:t>
            </a:r>
            <a:r>
              <a:rPr lang="pt-BR" altLang="pt-BR" sz="2800" smtClean="0"/>
              <a:t>] [</a:t>
            </a:r>
            <a:r>
              <a:rPr lang="pt-BR" altLang="pt-BR" sz="2800" u="sng" smtClean="0">
                <a:hlinkClick r:id="rId16"/>
              </a:rPr>
              <a:t>CrossRef</a:t>
            </a:r>
            <a:r>
              <a:rPr lang="pt-BR" altLang="pt-BR" sz="2800" smtClean="0"/>
              <a:t>] [</a:t>
            </a:r>
            <a:r>
              <a:rPr lang="pt-BR" altLang="pt-BR" sz="2800" u="sng" smtClean="0">
                <a:hlinkClick r:id="rId17"/>
              </a:rPr>
              <a:t>Google Scholar</a:t>
            </a:r>
            <a:r>
              <a:rPr lang="pt-BR" altLang="pt-BR" sz="2800" smtClean="0"/>
              <a:t>]</a:t>
            </a:r>
          </a:p>
          <a:p>
            <a:pPr eaLnBrk="1" hangingPunct="1">
              <a:lnSpc>
                <a:spcPct val="90000"/>
              </a:lnSpc>
            </a:pPr>
            <a:r>
              <a:rPr lang="pt-BR" altLang="pt-BR" sz="2800" smtClean="0"/>
              <a:t>5. Herting E. Less invasive surfactant administration (LISA) - ways to deliver surfactant in spontaneously breathing infants. </a:t>
            </a:r>
            <a:r>
              <a:rPr lang="pt-BR" altLang="pt-BR" sz="2800" i="1" smtClean="0"/>
              <a:t>Early Hum Dev. </a:t>
            </a:r>
            <a:r>
              <a:rPr lang="pt-BR" altLang="pt-BR" sz="2800" smtClean="0"/>
              <a:t>2013;</a:t>
            </a:r>
            <a:r>
              <a:rPr lang="pt-BR" altLang="pt-BR" sz="2800" b="1" smtClean="0"/>
              <a:t>89</a:t>
            </a:r>
            <a:r>
              <a:rPr lang="pt-BR" altLang="pt-BR" sz="2800" smtClean="0"/>
              <a:t>:875–880. doi: 10.1016/j.earlhumdev.2013.08.023. [</a:t>
            </a:r>
            <a:r>
              <a:rPr lang="pt-BR" altLang="pt-BR" sz="2800" u="sng" smtClean="0">
                <a:hlinkClick r:id="rId18"/>
              </a:rPr>
              <a:t>PubMed</a:t>
            </a:r>
            <a:r>
              <a:rPr lang="pt-BR" altLang="pt-BR" sz="2800" smtClean="0"/>
              <a:t>] [</a:t>
            </a:r>
            <a:r>
              <a:rPr lang="pt-BR" altLang="pt-BR" sz="2800" u="sng" smtClean="0">
                <a:hlinkClick r:id="rId19"/>
              </a:rPr>
              <a:t>CrossRef</a:t>
            </a:r>
            <a:r>
              <a:rPr lang="pt-BR" altLang="pt-BR" sz="2800" smtClean="0"/>
              <a:t>] [</a:t>
            </a:r>
            <a:r>
              <a:rPr lang="pt-BR" altLang="pt-BR" sz="2800" u="sng" smtClean="0">
                <a:hlinkClick r:id="rId20"/>
              </a:rPr>
              <a:t>Google Scholar</a:t>
            </a:r>
            <a:r>
              <a:rPr lang="pt-BR" altLang="pt-BR" sz="2800" smtClean="0"/>
              <a:t>]</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3"/>
          <p:cNvSpPr>
            <a:spLocks noGrp="1"/>
          </p:cNvSpPr>
          <p:nvPr>
            <p:ph type="body" idx="1"/>
          </p:nvPr>
        </p:nvSpPr>
        <p:spPr>
          <a:xfrm>
            <a:off x="457200" y="1600200"/>
            <a:ext cx="15544800" cy="8496300"/>
          </a:xfrm>
        </p:spPr>
        <p:txBody>
          <a:bodyPr/>
          <a:lstStyle/>
          <a:p>
            <a:pPr eaLnBrk="1" hangingPunct="1">
              <a:lnSpc>
                <a:spcPct val="80000"/>
              </a:lnSpc>
            </a:pPr>
            <a:r>
              <a:rPr lang="pt-BR" altLang="pt-BR" sz="2800" smtClean="0"/>
              <a:t>6. Thomas RE, Rao SC, Minutillo C, Vijayasekaran S, Nathan EA. Severe acquired subglottic stenosis in neonatal intensive care graduates: a case-control study. </a:t>
            </a:r>
            <a:r>
              <a:rPr lang="pt-BR" altLang="pt-BR" sz="2800" i="1" smtClean="0"/>
              <a:t>Arch Dis Child Fetal Neonatal Ed. </a:t>
            </a:r>
            <a:r>
              <a:rPr lang="pt-BR" altLang="pt-BR" sz="2800" smtClean="0"/>
              <a:t>2018;</a:t>
            </a:r>
            <a:r>
              <a:rPr lang="pt-BR" altLang="pt-BR" sz="2800" b="1" smtClean="0"/>
              <a:t>103</a:t>
            </a:r>
            <a:r>
              <a:rPr lang="pt-BR" altLang="pt-BR" sz="2800" smtClean="0"/>
              <a:t>:F349–F354. doi: 10.1136/archdischild-2017-312962. [</a:t>
            </a:r>
            <a:r>
              <a:rPr lang="pt-BR" altLang="pt-BR" sz="2800" u="sng" smtClean="0">
                <a:hlinkClick r:id="rId2"/>
              </a:rPr>
              <a:t>PubMed</a:t>
            </a:r>
            <a:r>
              <a:rPr lang="pt-BR" altLang="pt-BR" sz="2800" smtClean="0"/>
              <a:t>] [</a:t>
            </a:r>
            <a:r>
              <a:rPr lang="pt-BR" altLang="pt-BR" sz="2800" u="sng" smtClean="0">
                <a:hlinkClick r:id="rId3"/>
              </a:rPr>
              <a:t>CrossRef</a:t>
            </a:r>
            <a:r>
              <a:rPr lang="pt-BR" altLang="pt-BR" sz="2800" smtClean="0"/>
              <a:t>] [</a:t>
            </a:r>
            <a:r>
              <a:rPr lang="pt-BR" altLang="pt-BR" sz="2800" u="sng" smtClean="0">
                <a:hlinkClick r:id="rId4"/>
              </a:rPr>
              <a:t>Google Scholar</a:t>
            </a:r>
            <a:r>
              <a:rPr lang="pt-BR" altLang="pt-BR" sz="2800" smtClean="0"/>
              <a:t>]</a:t>
            </a:r>
          </a:p>
          <a:p>
            <a:pPr eaLnBrk="1" hangingPunct="1">
              <a:lnSpc>
                <a:spcPct val="80000"/>
              </a:lnSpc>
            </a:pPr>
            <a:r>
              <a:rPr lang="pt-BR" altLang="pt-BR" sz="2800" smtClean="0"/>
              <a:t>7. Göpel W, Kribs A, Ziegler A, Laux R, Hoehn T, Wieg C, et al. Avoidance of mechanical ventilation by surfactant treatment of spontaneously breathing preterm infants (AMV): an open-label, randomised, controlled trial. </a:t>
            </a:r>
            <a:r>
              <a:rPr lang="pt-BR" altLang="pt-BR" sz="2800" i="1" smtClean="0"/>
              <a:t>Lancet. </a:t>
            </a:r>
            <a:r>
              <a:rPr lang="pt-BR" altLang="pt-BR" sz="2800" smtClean="0"/>
              <a:t>2011;</a:t>
            </a:r>
            <a:r>
              <a:rPr lang="pt-BR" altLang="pt-BR" sz="2800" b="1" smtClean="0"/>
              <a:t>378</a:t>
            </a:r>
            <a:r>
              <a:rPr lang="pt-BR" altLang="pt-BR" sz="2800" smtClean="0"/>
              <a:t>:1627–1634. doi: 10.1016/S0140-6736(11)60986-0. [</a:t>
            </a:r>
            <a:r>
              <a:rPr lang="pt-BR" altLang="pt-BR" sz="2800" u="sng" smtClean="0">
                <a:hlinkClick r:id="rId5"/>
              </a:rPr>
              <a:t>PubMed</a:t>
            </a:r>
            <a:r>
              <a:rPr lang="pt-BR" altLang="pt-BR" sz="2800" smtClean="0"/>
              <a:t>] [</a:t>
            </a:r>
            <a:r>
              <a:rPr lang="pt-BR" altLang="pt-BR" sz="2800" u="sng" smtClean="0">
                <a:hlinkClick r:id="rId6"/>
              </a:rPr>
              <a:t>CrossRef</a:t>
            </a:r>
            <a:r>
              <a:rPr lang="pt-BR" altLang="pt-BR" sz="2800" smtClean="0"/>
              <a:t>] [</a:t>
            </a:r>
            <a:r>
              <a:rPr lang="pt-BR" altLang="pt-BR" sz="2800" u="sng" smtClean="0">
                <a:hlinkClick r:id="rId7"/>
              </a:rPr>
              <a:t>Google Scholar</a:t>
            </a:r>
            <a:r>
              <a:rPr lang="pt-BR" altLang="pt-BR" sz="2800" smtClean="0"/>
              <a:t>]</a:t>
            </a:r>
          </a:p>
          <a:p>
            <a:pPr eaLnBrk="1" hangingPunct="1">
              <a:lnSpc>
                <a:spcPct val="80000"/>
              </a:lnSpc>
            </a:pPr>
            <a:r>
              <a:rPr lang="pt-BR" altLang="pt-BR" sz="2800" smtClean="0"/>
              <a:t>8. Verder H, Agertoft L, Albertsen P, Christensen NC, Curstedt T, Ebbesen F, et al. [Surfactant treatment of newborn infants with respiratory distress syndrome primarily treated with nasal continuous positive air pressure. A pilot study] </a:t>
            </a:r>
            <a:r>
              <a:rPr lang="pt-BR" altLang="pt-BR" sz="2800" i="1" smtClean="0"/>
              <a:t>Ugeskr Laeger. </a:t>
            </a:r>
            <a:r>
              <a:rPr lang="pt-BR" altLang="pt-BR" sz="2800" smtClean="0"/>
              <a:t>1992;</a:t>
            </a:r>
            <a:r>
              <a:rPr lang="pt-BR" altLang="pt-BR" sz="2800" b="1" smtClean="0"/>
              <a:t>154</a:t>
            </a:r>
            <a:r>
              <a:rPr lang="pt-BR" altLang="pt-BR" sz="2800" smtClean="0"/>
              <a:t>:2136–2139. [</a:t>
            </a:r>
            <a:r>
              <a:rPr lang="pt-BR" altLang="pt-BR" sz="2800" u="sng" smtClean="0">
                <a:hlinkClick r:id="rId8"/>
              </a:rPr>
              <a:t>PubMed</a:t>
            </a:r>
            <a:r>
              <a:rPr lang="pt-BR" altLang="pt-BR" sz="2800" smtClean="0"/>
              <a:t>] [</a:t>
            </a:r>
            <a:r>
              <a:rPr lang="pt-BR" altLang="pt-BR" sz="2800" u="sng" smtClean="0">
                <a:hlinkClick r:id="rId9"/>
              </a:rPr>
              <a:t>Google Scholar</a:t>
            </a:r>
            <a:r>
              <a:rPr lang="pt-BR" altLang="pt-BR" sz="2800" smtClean="0"/>
              <a:t>]</a:t>
            </a:r>
          </a:p>
          <a:p>
            <a:pPr eaLnBrk="1" hangingPunct="1">
              <a:lnSpc>
                <a:spcPct val="80000"/>
              </a:lnSpc>
            </a:pPr>
            <a:r>
              <a:rPr lang="pt-BR" altLang="pt-BR" sz="2800" smtClean="0"/>
              <a:t>9. Sweet DG, Carnielli V, Greisen G, Hallman M, Ozek E, te Pas A, et al. European Consensus Guidelines on the Management of Respiratory Distress Syndrome – 2019 Update. </a:t>
            </a:r>
            <a:r>
              <a:rPr lang="pt-BR" altLang="pt-BR" sz="2800" i="1" smtClean="0"/>
              <a:t>NEO. </a:t>
            </a:r>
            <a:r>
              <a:rPr lang="pt-BR" altLang="pt-BR" sz="2800" smtClean="0"/>
              <a:t>2019;</a:t>
            </a:r>
            <a:r>
              <a:rPr lang="pt-BR" altLang="pt-BR" sz="2800" b="1" smtClean="0"/>
              <a:t>115</a:t>
            </a:r>
            <a:r>
              <a:rPr lang="pt-BR" altLang="pt-BR" sz="2800" smtClean="0"/>
              <a:t>:432–450. [</a:t>
            </a:r>
            <a:r>
              <a:rPr lang="pt-BR" altLang="pt-BR" sz="2800" u="sng" smtClean="0">
                <a:hlinkClick r:id="rId10"/>
              </a:rPr>
              <a:t>PMC free article</a:t>
            </a:r>
            <a:r>
              <a:rPr lang="pt-BR" altLang="pt-BR" sz="2800" smtClean="0"/>
              <a:t>] [</a:t>
            </a:r>
            <a:r>
              <a:rPr lang="pt-BR" altLang="pt-BR" sz="2800" u="sng" smtClean="0">
                <a:hlinkClick r:id="rId11"/>
              </a:rPr>
              <a:t>PubMed</a:t>
            </a:r>
            <a:r>
              <a:rPr lang="pt-BR" altLang="pt-BR" sz="2800" smtClean="0"/>
              <a:t>] [</a:t>
            </a:r>
            <a:r>
              <a:rPr lang="pt-BR" altLang="pt-BR" sz="2800" u="sng" smtClean="0">
                <a:hlinkClick r:id="rId12"/>
              </a:rPr>
              <a:t>Google Scholar</a:t>
            </a:r>
            <a:r>
              <a:rPr lang="pt-BR" altLang="pt-BR" sz="2800" smtClean="0"/>
              <a:t>]</a:t>
            </a:r>
          </a:p>
          <a:p>
            <a:pPr eaLnBrk="1" hangingPunct="1">
              <a:lnSpc>
                <a:spcPct val="80000"/>
              </a:lnSpc>
            </a:pPr>
            <a:r>
              <a:rPr lang="pt-BR" altLang="pt-BR" sz="2800" smtClean="0"/>
              <a:t>10. Isayama T, Iwami H, McDonald S, Beyene J. Association of Noninvasive Ventilation Strategies With Mortality and Bronchopulmonary Dysplasia Among Preterm Infants: A Systematic Review and Meta-analysis. </a:t>
            </a:r>
            <a:r>
              <a:rPr lang="pt-BR" altLang="pt-BR" sz="2800" i="1" smtClean="0"/>
              <a:t>JAMA. </a:t>
            </a:r>
            <a:r>
              <a:rPr lang="pt-BR" altLang="pt-BR" sz="2800" smtClean="0"/>
              <a:t>2016;</a:t>
            </a:r>
            <a:r>
              <a:rPr lang="pt-BR" altLang="pt-BR" sz="2800" b="1" smtClean="0"/>
              <a:t>316</a:t>
            </a:r>
            <a:r>
              <a:rPr lang="pt-BR" altLang="pt-BR" sz="2800" smtClean="0"/>
              <a:t>:611–624. doi: 10.1001/jama.2016.10708. [</a:t>
            </a:r>
            <a:r>
              <a:rPr lang="pt-BR" altLang="pt-BR" sz="2800" u="sng" smtClean="0">
                <a:hlinkClick r:id="rId13"/>
              </a:rPr>
              <a:t>PubMed</a:t>
            </a:r>
            <a:r>
              <a:rPr lang="pt-BR" altLang="pt-BR" sz="2800" smtClean="0"/>
              <a:t>] [</a:t>
            </a:r>
            <a:r>
              <a:rPr lang="pt-BR" altLang="pt-BR" sz="2800" u="sng" smtClean="0">
                <a:hlinkClick r:id="rId14"/>
              </a:rPr>
              <a:t>CrossRef</a:t>
            </a:r>
            <a:r>
              <a:rPr lang="pt-BR" altLang="pt-BR" sz="2800" smtClean="0"/>
              <a:t>] [</a:t>
            </a:r>
            <a:r>
              <a:rPr lang="pt-BR" altLang="pt-BR" sz="2800" u="sng" smtClean="0">
                <a:hlinkClick r:id="rId15"/>
              </a:rPr>
              <a:t>Google Scholar</a:t>
            </a:r>
            <a:r>
              <a:rPr lang="pt-BR" altLang="pt-BR" sz="2800" smtClean="0"/>
              <a:t>]</a:t>
            </a:r>
          </a:p>
          <a:p>
            <a:pPr eaLnBrk="1" hangingPunct="1">
              <a:lnSpc>
                <a:spcPct val="80000"/>
              </a:lnSpc>
            </a:pPr>
            <a:r>
              <a:rPr lang="pt-BR" altLang="pt-BR" sz="2800" smtClean="0"/>
              <a:t>11. Kurepa D, Perveen S, Lipener Y, Kakkilaya V. The use of less invasive surfactant administration (LISA) in the United States with review of the literature. </a:t>
            </a:r>
            <a:r>
              <a:rPr lang="pt-BR" altLang="pt-BR" sz="2800" i="1" smtClean="0"/>
              <a:t>J Perinatol. </a:t>
            </a:r>
            <a:r>
              <a:rPr lang="pt-BR" altLang="pt-BR" sz="2800" smtClean="0"/>
              <a:t>2019;</a:t>
            </a:r>
            <a:r>
              <a:rPr lang="pt-BR" altLang="pt-BR" sz="2800" b="1" smtClean="0"/>
              <a:t>39</a:t>
            </a:r>
            <a:r>
              <a:rPr lang="pt-BR" altLang="pt-BR" sz="2800" smtClean="0"/>
              <a:t>:426–432. doi: 10.1038/s41372-018-0302-9. [</a:t>
            </a:r>
            <a:r>
              <a:rPr lang="pt-BR" altLang="pt-BR" sz="2800" u="sng" smtClean="0">
                <a:hlinkClick r:id="rId16"/>
              </a:rPr>
              <a:t>PubMed</a:t>
            </a:r>
            <a:r>
              <a:rPr lang="pt-BR" altLang="pt-BR" sz="2800" smtClean="0"/>
              <a:t>] [</a:t>
            </a:r>
            <a:r>
              <a:rPr lang="pt-BR" altLang="pt-BR" sz="2800" u="sng" smtClean="0">
                <a:hlinkClick r:id="rId17"/>
              </a:rPr>
              <a:t>CrossRef</a:t>
            </a:r>
            <a:r>
              <a:rPr lang="pt-BR" altLang="pt-BR" sz="2800" smtClean="0"/>
              <a:t>] [</a:t>
            </a:r>
            <a:r>
              <a:rPr lang="pt-BR" altLang="pt-BR" sz="2800" u="sng" smtClean="0">
                <a:hlinkClick r:id="rId18"/>
              </a:rPr>
              <a:t>Google Scholar</a:t>
            </a:r>
            <a:r>
              <a:rPr lang="pt-BR" altLang="pt-BR" sz="2800" smtClean="0"/>
              <a:t>]</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3"/>
          <p:cNvSpPr>
            <a:spLocks noGrp="1"/>
          </p:cNvSpPr>
          <p:nvPr>
            <p:ph type="body" idx="1"/>
          </p:nvPr>
        </p:nvSpPr>
        <p:spPr>
          <a:xfrm>
            <a:off x="457200" y="1600200"/>
            <a:ext cx="15925800" cy="8267700"/>
          </a:xfrm>
        </p:spPr>
        <p:txBody>
          <a:bodyPr/>
          <a:lstStyle/>
          <a:p>
            <a:pPr eaLnBrk="1" hangingPunct="1">
              <a:lnSpc>
                <a:spcPct val="80000"/>
              </a:lnSpc>
            </a:pPr>
            <a:r>
              <a:rPr lang="pt-BR" altLang="pt-BR" sz="2800" smtClean="0"/>
              <a:t>12. Bhayat S, Kaur A, Premadeva I, Reynolds P, Gowda H. Survey of less Invasive Surfactant Administration in England, slow adoption and variable practice. </a:t>
            </a:r>
            <a:r>
              <a:rPr lang="pt-BR" altLang="pt-BR" sz="2800" i="1" smtClean="0"/>
              <a:t>Acta Paediatr. </a:t>
            </a:r>
            <a:r>
              <a:rPr lang="pt-BR" altLang="pt-BR" sz="2800" smtClean="0"/>
              <a:t>2020;</a:t>
            </a:r>
            <a:r>
              <a:rPr lang="pt-BR" altLang="pt-BR" sz="2800" b="1" smtClean="0"/>
              <a:t>109</a:t>
            </a:r>
            <a:r>
              <a:rPr lang="pt-BR" altLang="pt-BR" sz="2800" smtClean="0"/>
              <a:t>:505–510. doi: 10.1111/apa.14995. [</a:t>
            </a:r>
            <a:r>
              <a:rPr lang="pt-BR" altLang="pt-BR" sz="2800" u="sng" smtClean="0">
                <a:hlinkClick r:id="rId2"/>
              </a:rPr>
              <a:t>PubMed</a:t>
            </a:r>
            <a:r>
              <a:rPr lang="pt-BR" altLang="pt-BR" sz="2800" smtClean="0"/>
              <a:t>] [</a:t>
            </a:r>
            <a:r>
              <a:rPr lang="pt-BR" altLang="pt-BR" sz="2800" u="sng" smtClean="0">
                <a:hlinkClick r:id="rId3"/>
              </a:rPr>
              <a:t>CrossRef</a:t>
            </a:r>
            <a:r>
              <a:rPr lang="pt-BR" altLang="pt-BR" sz="2800" smtClean="0"/>
              <a:t>] [</a:t>
            </a:r>
            <a:r>
              <a:rPr lang="pt-BR" altLang="pt-BR" sz="2800" u="sng" smtClean="0">
                <a:hlinkClick r:id="rId4"/>
              </a:rPr>
              <a:t>Google Scholar</a:t>
            </a:r>
            <a:r>
              <a:rPr lang="pt-BR" altLang="pt-BR" sz="2800" smtClean="0"/>
              <a:t>]</a:t>
            </a:r>
          </a:p>
          <a:p>
            <a:pPr eaLnBrk="1" hangingPunct="1">
              <a:lnSpc>
                <a:spcPct val="80000"/>
              </a:lnSpc>
            </a:pPr>
            <a:r>
              <a:rPr lang="pt-BR" altLang="pt-BR" sz="2800" smtClean="0"/>
              <a:t>13. Downing SM. Validity: on meaningful interpretation of assessment data. </a:t>
            </a:r>
            <a:r>
              <a:rPr lang="pt-BR" altLang="pt-BR" sz="2800" i="1" smtClean="0"/>
              <a:t>Med Educ. </a:t>
            </a:r>
            <a:r>
              <a:rPr lang="pt-BR" altLang="pt-BR" sz="2800" smtClean="0"/>
              <a:t>2003;</a:t>
            </a:r>
            <a:r>
              <a:rPr lang="pt-BR" altLang="pt-BR" sz="2800" b="1" smtClean="0"/>
              <a:t>37</a:t>
            </a:r>
            <a:r>
              <a:rPr lang="pt-BR" altLang="pt-BR" sz="2800" smtClean="0"/>
              <a:t>:830–837. doi: 10.1046/j.1365-2923.2003.01594.x. [</a:t>
            </a:r>
            <a:r>
              <a:rPr lang="pt-BR" altLang="pt-BR" sz="2800" u="sng" smtClean="0">
                <a:hlinkClick r:id="rId5"/>
              </a:rPr>
              <a:t>PubMed</a:t>
            </a:r>
            <a:r>
              <a:rPr lang="pt-BR" altLang="pt-BR" sz="2800" smtClean="0"/>
              <a:t>] [</a:t>
            </a:r>
            <a:r>
              <a:rPr lang="pt-BR" altLang="pt-BR" sz="2800" u="sng" smtClean="0">
                <a:hlinkClick r:id="rId6"/>
              </a:rPr>
              <a:t>CrossRef</a:t>
            </a:r>
            <a:r>
              <a:rPr lang="pt-BR" altLang="pt-BR" sz="2800" smtClean="0"/>
              <a:t>] [</a:t>
            </a:r>
            <a:r>
              <a:rPr lang="pt-BR" altLang="pt-BR" sz="2800" u="sng" smtClean="0">
                <a:hlinkClick r:id="rId7"/>
              </a:rPr>
              <a:t>Google Scholar</a:t>
            </a:r>
            <a:r>
              <a:rPr lang="pt-BR" altLang="pt-BR" sz="2800" smtClean="0"/>
              <a:t>]</a:t>
            </a:r>
          </a:p>
          <a:p>
            <a:pPr eaLnBrk="1" hangingPunct="1">
              <a:lnSpc>
                <a:spcPct val="80000"/>
              </a:lnSpc>
            </a:pPr>
            <a:r>
              <a:rPr lang="pt-BR" altLang="pt-BR" sz="2800" smtClean="0"/>
              <a:t>14. McMillan SS, King M, Tully MP. How to use the nominal group and Delphi techniques. </a:t>
            </a:r>
            <a:r>
              <a:rPr lang="pt-BR" altLang="pt-BR" sz="2800" i="1" smtClean="0"/>
              <a:t>Int J Clin Pharm. </a:t>
            </a:r>
            <a:r>
              <a:rPr lang="pt-BR" altLang="pt-BR" sz="2800" smtClean="0"/>
              <a:t>2016;</a:t>
            </a:r>
            <a:r>
              <a:rPr lang="pt-BR" altLang="pt-BR" sz="2800" b="1" smtClean="0"/>
              <a:t>38</a:t>
            </a:r>
            <a:r>
              <a:rPr lang="pt-BR" altLang="pt-BR" sz="2800" smtClean="0"/>
              <a:t>:655–662. [</a:t>
            </a:r>
            <a:r>
              <a:rPr lang="pt-BR" altLang="pt-BR" sz="2800" u="sng" smtClean="0">
                <a:hlinkClick r:id="rId8"/>
              </a:rPr>
              <a:t>PMC free article</a:t>
            </a:r>
            <a:r>
              <a:rPr lang="pt-BR" altLang="pt-BR" sz="2800" smtClean="0"/>
              <a:t>] [</a:t>
            </a:r>
            <a:r>
              <a:rPr lang="pt-BR" altLang="pt-BR" sz="2800" u="sng" smtClean="0">
                <a:hlinkClick r:id="rId9"/>
              </a:rPr>
              <a:t>PubMed</a:t>
            </a:r>
            <a:r>
              <a:rPr lang="pt-BR" altLang="pt-BR" sz="2800" smtClean="0"/>
              <a:t>] [</a:t>
            </a:r>
            <a:r>
              <a:rPr lang="pt-BR" altLang="pt-BR" sz="2800" u="sng" smtClean="0">
                <a:hlinkClick r:id="rId10"/>
              </a:rPr>
              <a:t>Google Scholar</a:t>
            </a:r>
            <a:r>
              <a:rPr lang="pt-BR" altLang="pt-BR" sz="2800" smtClean="0"/>
              <a:t>]</a:t>
            </a:r>
          </a:p>
          <a:p>
            <a:pPr eaLnBrk="1" hangingPunct="1">
              <a:lnSpc>
                <a:spcPct val="80000"/>
              </a:lnSpc>
            </a:pPr>
            <a:r>
              <a:rPr lang="pt-BR" altLang="pt-BR" sz="2800" smtClean="0"/>
              <a:t>15. Kim S-J, Kim S, Kang K-A, Oh J, Lee M-N. Development of a simulation evaluation tool for assessing nursing students’ clinical judgment in caring for children with dehydration. </a:t>
            </a:r>
            <a:r>
              <a:rPr lang="pt-BR" altLang="pt-BR" sz="2800" i="1" smtClean="0"/>
              <a:t>Nurse Educ Today. </a:t>
            </a:r>
            <a:r>
              <a:rPr lang="pt-BR" altLang="pt-BR" sz="2800" smtClean="0"/>
              <a:t>2016;</a:t>
            </a:r>
            <a:r>
              <a:rPr lang="pt-BR" altLang="pt-BR" sz="2800" b="1" smtClean="0"/>
              <a:t>37</a:t>
            </a:r>
            <a:r>
              <a:rPr lang="pt-BR" altLang="pt-BR" sz="2800" smtClean="0"/>
              <a:t>:45–52. doi: 10.1016/j.nedt.2015.11.011. [</a:t>
            </a:r>
            <a:r>
              <a:rPr lang="pt-BR" altLang="pt-BR" sz="2800" u="sng" smtClean="0">
                <a:hlinkClick r:id="rId11"/>
              </a:rPr>
              <a:t>PubMed</a:t>
            </a:r>
            <a:r>
              <a:rPr lang="pt-BR" altLang="pt-BR" sz="2800" smtClean="0"/>
              <a:t>] [</a:t>
            </a:r>
            <a:r>
              <a:rPr lang="pt-BR" altLang="pt-BR" sz="2800" u="sng" smtClean="0">
                <a:hlinkClick r:id="rId12"/>
              </a:rPr>
              <a:t>CrossRef</a:t>
            </a:r>
            <a:r>
              <a:rPr lang="pt-BR" altLang="pt-BR" sz="2800" smtClean="0"/>
              <a:t>] [</a:t>
            </a:r>
            <a:r>
              <a:rPr lang="pt-BR" altLang="pt-BR" sz="2800" u="sng" smtClean="0">
                <a:hlinkClick r:id="rId13"/>
              </a:rPr>
              <a:t>Google Scholar</a:t>
            </a:r>
            <a:r>
              <a:rPr lang="pt-BR" altLang="pt-BR" sz="2800" smtClean="0"/>
              <a:t>]</a:t>
            </a:r>
          </a:p>
          <a:p>
            <a:pPr eaLnBrk="1" hangingPunct="1">
              <a:lnSpc>
                <a:spcPct val="80000"/>
              </a:lnSpc>
            </a:pPr>
            <a:r>
              <a:rPr lang="pt-BR" altLang="pt-BR" sz="2800" smtClean="0"/>
              <a:t>16. Oriot D, Darrieux E, Boureau-Voultoury A, Ragot S, Scépi M. Validation of a performance assessment scale for simulated intraosseous access. </a:t>
            </a:r>
            <a:r>
              <a:rPr lang="pt-BR" altLang="pt-BR" sz="2800" i="1" smtClean="0"/>
              <a:t>Simul Healthc. </a:t>
            </a:r>
            <a:r>
              <a:rPr lang="pt-BR" altLang="pt-BR" sz="2800" smtClean="0"/>
              <a:t>2012;</a:t>
            </a:r>
            <a:r>
              <a:rPr lang="pt-BR" altLang="pt-BR" sz="2800" b="1" smtClean="0"/>
              <a:t>7</a:t>
            </a:r>
            <a:r>
              <a:rPr lang="pt-BR" altLang="pt-BR" sz="2800" smtClean="0"/>
              <a:t>:171–175. doi: 10.1097/SIH.0b013e31824a5c20. [</a:t>
            </a:r>
            <a:r>
              <a:rPr lang="pt-BR" altLang="pt-BR" sz="2800" u="sng" smtClean="0">
                <a:hlinkClick r:id="rId14"/>
              </a:rPr>
              <a:t>PubMed</a:t>
            </a:r>
            <a:r>
              <a:rPr lang="pt-BR" altLang="pt-BR" sz="2800" smtClean="0"/>
              <a:t>] [</a:t>
            </a:r>
            <a:r>
              <a:rPr lang="pt-BR" altLang="pt-BR" sz="2800" u="sng" smtClean="0">
                <a:hlinkClick r:id="rId15"/>
              </a:rPr>
              <a:t>CrossRef</a:t>
            </a:r>
            <a:r>
              <a:rPr lang="pt-BR" altLang="pt-BR" sz="2800" smtClean="0"/>
              <a:t>] [</a:t>
            </a:r>
            <a:r>
              <a:rPr lang="pt-BR" altLang="pt-BR" sz="2800" u="sng" smtClean="0">
                <a:hlinkClick r:id="rId16"/>
              </a:rPr>
              <a:t>Google Scholar</a:t>
            </a:r>
            <a:r>
              <a:rPr lang="pt-BR" altLang="pt-BR" sz="2800" smtClean="0"/>
              <a:t>]</a:t>
            </a:r>
          </a:p>
          <a:p>
            <a:pPr eaLnBrk="1" hangingPunct="1">
              <a:lnSpc>
                <a:spcPct val="80000"/>
              </a:lnSpc>
            </a:pPr>
            <a:r>
              <a:rPr lang="pt-BR" altLang="pt-BR" sz="2800" smtClean="0"/>
              <a:t>17. Sawyer T, Strandjord TP, Johnson K, Low D. Neonatal airway simulators, how good are they? A comparative study of physical and functional fidelity. </a:t>
            </a:r>
            <a:r>
              <a:rPr lang="pt-BR" altLang="pt-BR" sz="2800" i="1" smtClean="0"/>
              <a:t>J Perinatol. </a:t>
            </a:r>
            <a:r>
              <a:rPr lang="pt-BR" altLang="pt-BR" sz="2800" smtClean="0"/>
              <a:t>2016;</a:t>
            </a:r>
            <a:r>
              <a:rPr lang="pt-BR" altLang="pt-BR" sz="2800" b="1" smtClean="0"/>
              <a:t>36</a:t>
            </a:r>
            <a:r>
              <a:rPr lang="pt-BR" altLang="pt-BR" sz="2800" smtClean="0"/>
              <a:t>:151–156. doi: 10.1038/jp.2015.161. [</a:t>
            </a:r>
            <a:r>
              <a:rPr lang="pt-BR" altLang="pt-BR" sz="2800" u="sng" smtClean="0">
                <a:hlinkClick r:id="rId17"/>
              </a:rPr>
              <a:t>PubMed</a:t>
            </a:r>
            <a:r>
              <a:rPr lang="pt-BR" altLang="pt-BR" sz="2800" smtClean="0"/>
              <a:t>] [</a:t>
            </a:r>
            <a:r>
              <a:rPr lang="pt-BR" altLang="pt-BR" sz="2800" u="sng" smtClean="0">
                <a:hlinkClick r:id="rId18"/>
              </a:rPr>
              <a:t>CrossRef</a:t>
            </a:r>
            <a:r>
              <a:rPr lang="pt-BR" altLang="pt-BR" sz="2800" smtClean="0"/>
              <a:t>] [</a:t>
            </a:r>
            <a:r>
              <a:rPr lang="pt-BR" altLang="pt-BR" sz="2800" u="sng" smtClean="0">
                <a:hlinkClick r:id="rId19"/>
              </a:rPr>
              <a:t>Google Scholar</a:t>
            </a:r>
            <a:r>
              <a:rPr lang="pt-BR" altLang="pt-BR" sz="2800" smtClean="0"/>
              <a:t>]</a:t>
            </a:r>
          </a:p>
          <a:p>
            <a:pPr eaLnBrk="1" hangingPunct="1">
              <a:lnSpc>
                <a:spcPct val="80000"/>
              </a:lnSpc>
            </a:pPr>
            <a:r>
              <a:rPr lang="pt-BR" altLang="pt-BR" sz="2800" smtClean="0"/>
              <a:t>18. Article D6124-55 - Code de la santé publique - Légifrance. </a:t>
            </a:r>
            <a:r>
              <a:rPr lang="pt-BR" altLang="pt-BR" sz="2800" u="sng" smtClean="0">
                <a:hlinkClick r:id="rId20"/>
              </a:rPr>
              <a:t>https://www.legifrance.gouv.fr/codes/article_lc/LEGIARTI000006917047</a:t>
            </a:r>
            <a:r>
              <a:rPr lang="pt-BR" altLang="pt-BR" sz="2800" smtClean="0"/>
              <a:t>. Accessed 23 May2023.</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3"/>
          <p:cNvSpPr>
            <a:spLocks noGrp="1"/>
          </p:cNvSpPr>
          <p:nvPr>
            <p:ph type="body" idx="1"/>
          </p:nvPr>
        </p:nvSpPr>
        <p:spPr>
          <a:xfrm>
            <a:off x="457200" y="800100"/>
            <a:ext cx="16916400" cy="9296400"/>
          </a:xfrm>
        </p:spPr>
        <p:txBody>
          <a:bodyPr/>
          <a:lstStyle/>
          <a:p>
            <a:pPr eaLnBrk="1" hangingPunct="1">
              <a:lnSpc>
                <a:spcPct val="80000"/>
              </a:lnSpc>
            </a:pPr>
            <a:r>
              <a:rPr lang="pt-BR" altLang="pt-BR" sz="2400" smtClean="0"/>
              <a:t>19. Iyer MS, Santen SA, Nypaver M, Warrier K, Bradin S, Chapman R, et al. Assessing the validity evidence of an objective structured assessment tool of technical skills for neonatal lumbar punctures. </a:t>
            </a:r>
            <a:r>
              <a:rPr lang="pt-BR" altLang="pt-BR" sz="2400" i="1" smtClean="0"/>
              <a:t>Acad Emerg Med. </a:t>
            </a:r>
            <a:r>
              <a:rPr lang="pt-BR" altLang="pt-BR" sz="2400" smtClean="0"/>
              <a:t>2013;</a:t>
            </a:r>
            <a:r>
              <a:rPr lang="pt-BR" altLang="pt-BR" sz="2400" b="1" smtClean="0"/>
              <a:t>20</a:t>
            </a:r>
            <a:r>
              <a:rPr lang="pt-BR" altLang="pt-BR" sz="2400" smtClean="0"/>
              <a:t>:321–324. doi: 10.1111/acem.12093. [</a:t>
            </a:r>
            <a:r>
              <a:rPr lang="pt-BR" altLang="pt-BR" sz="2400" u="sng" smtClean="0">
                <a:hlinkClick r:id="rId2"/>
              </a:rPr>
              <a:t>PubMed</a:t>
            </a:r>
            <a:r>
              <a:rPr lang="pt-BR" altLang="pt-BR" sz="2400" smtClean="0"/>
              <a:t>] [</a:t>
            </a:r>
            <a:r>
              <a:rPr lang="pt-BR" altLang="pt-BR" sz="2400" u="sng" smtClean="0">
                <a:hlinkClick r:id="rId3"/>
              </a:rPr>
              <a:t>CrossRef</a:t>
            </a:r>
            <a:r>
              <a:rPr lang="pt-BR" altLang="pt-BR" sz="2400" smtClean="0"/>
              <a:t>] [</a:t>
            </a:r>
            <a:r>
              <a:rPr lang="pt-BR" altLang="pt-BR" sz="2400" u="sng" smtClean="0">
                <a:hlinkClick r:id="rId4"/>
              </a:rPr>
              <a:t>Google Scholar</a:t>
            </a:r>
            <a:r>
              <a:rPr lang="pt-BR" altLang="pt-BR" sz="2400" smtClean="0"/>
              <a:t>]</a:t>
            </a:r>
          </a:p>
          <a:p>
            <a:pPr eaLnBrk="1" hangingPunct="1">
              <a:lnSpc>
                <a:spcPct val="80000"/>
              </a:lnSpc>
            </a:pPr>
            <a:r>
              <a:rPr lang="pt-BR" altLang="pt-BR" sz="2400" smtClean="0"/>
              <a:t>20. Bismilla Z, Finan E, McNamara PJ, LeBlanc V, Jefferies A, Whyte H. Failure of pediatric and neonatal trainees to meet Canadian Neonatal Resuscitation Program standards for neonatal intubation. </a:t>
            </a:r>
            <a:r>
              <a:rPr lang="pt-BR" altLang="pt-BR" sz="2400" i="1" smtClean="0"/>
              <a:t>J Perinatol. </a:t>
            </a:r>
            <a:r>
              <a:rPr lang="pt-BR" altLang="pt-BR" sz="2400" smtClean="0"/>
              <a:t>2010;</a:t>
            </a:r>
            <a:r>
              <a:rPr lang="pt-BR" altLang="pt-BR" sz="2400" b="1" smtClean="0"/>
              <a:t>30</a:t>
            </a:r>
            <a:r>
              <a:rPr lang="pt-BR" altLang="pt-BR" sz="2400" smtClean="0"/>
              <a:t>:182–187. doi: 10.1038/jp.2009.152. [</a:t>
            </a:r>
            <a:r>
              <a:rPr lang="pt-BR" altLang="pt-BR" sz="2400" u="sng" smtClean="0">
                <a:hlinkClick r:id="rId5"/>
              </a:rPr>
              <a:t>PubMed</a:t>
            </a:r>
            <a:r>
              <a:rPr lang="pt-BR" altLang="pt-BR" sz="2400" smtClean="0"/>
              <a:t>] [</a:t>
            </a:r>
            <a:r>
              <a:rPr lang="pt-BR" altLang="pt-BR" sz="2400" u="sng" smtClean="0">
                <a:hlinkClick r:id="rId6"/>
              </a:rPr>
              <a:t>CrossRef</a:t>
            </a:r>
            <a:r>
              <a:rPr lang="pt-BR" altLang="pt-BR" sz="2400" smtClean="0"/>
              <a:t>] [</a:t>
            </a:r>
            <a:r>
              <a:rPr lang="pt-BR" altLang="pt-BR" sz="2400" u="sng" smtClean="0">
                <a:hlinkClick r:id="rId7"/>
              </a:rPr>
              <a:t>Google Scholar</a:t>
            </a:r>
            <a:r>
              <a:rPr lang="pt-BR" altLang="pt-BR" sz="2400" smtClean="0"/>
              <a:t>]</a:t>
            </a:r>
          </a:p>
          <a:p>
            <a:pPr eaLnBrk="1" hangingPunct="1">
              <a:lnSpc>
                <a:spcPct val="80000"/>
              </a:lnSpc>
            </a:pPr>
            <a:r>
              <a:rPr lang="pt-BR" altLang="pt-BR" sz="2400" smtClean="0"/>
              <a:t>21. Diaz DA, Anderson M, Quelly SB, Clark KD, Talbert S. Early recognition of pediatric sepsis simulation checklist - an exploratory study. </a:t>
            </a:r>
            <a:r>
              <a:rPr lang="pt-BR" altLang="pt-BR" sz="2400" i="1" smtClean="0"/>
              <a:t>J Pediatr Nurs. </a:t>
            </a:r>
            <a:r>
              <a:rPr lang="pt-BR" altLang="pt-BR" sz="2400" smtClean="0"/>
              <a:t>2020;</a:t>
            </a:r>
            <a:r>
              <a:rPr lang="pt-BR" altLang="pt-BR" sz="2400" b="1" smtClean="0"/>
              <a:t>50</a:t>
            </a:r>
            <a:r>
              <a:rPr lang="pt-BR" altLang="pt-BR" sz="2400" smtClean="0"/>
              <a:t>:25–30. doi: 10.1016/j.pedn.2019.10.004. [</a:t>
            </a:r>
            <a:r>
              <a:rPr lang="pt-BR" altLang="pt-BR" sz="2400" u="sng" smtClean="0">
                <a:hlinkClick r:id="rId8"/>
              </a:rPr>
              <a:t>PubMed</a:t>
            </a:r>
            <a:r>
              <a:rPr lang="pt-BR" altLang="pt-BR" sz="2400" smtClean="0"/>
              <a:t>] [</a:t>
            </a:r>
            <a:r>
              <a:rPr lang="pt-BR" altLang="pt-BR" sz="2400" u="sng" smtClean="0">
                <a:hlinkClick r:id="rId9"/>
              </a:rPr>
              <a:t>CrossRef</a:t>
            </a:r>
            <a:r>
              <a:rPr lang="pt-BR" altLang="pt-BR" sz="2400" smtClean="0"/>
              <a:t>] [</a:t>
            </a:r>
            <a:r>
              <a:rPr lang="pt-BR" altLang="pt-BR" sz="2400" u="sng" smtClean="0">
                <a:hlinkClick r:id="rId10"/>
              </a:rPr>
              <a:t>Google Scholar</a:t>
            </a:r>
            <a:r>
              <a:rPr lang="pt-BR" altLang="pt-BR" sz="2400" smtClean="0"/>
              <a:t>]</a:t>
            </a:r>
          </a:p>
          <a:p>
            <a:pPr eaLnBrk="1" hangingPunct="1">
              <a:lnSpc>
                <a:spcPct val="80000"/>
              </a:lnSpc>
            </a:pPr>
            <a:r>
              <a:rPr lang="pt-BR" altLang="pt-BR" sz="2400" smtClean="0"/>
              <a:t>22. Yuan YY, Scott S, Van Horn N, Oke O, Okada P. Objective evaluation of a simulation course for residents in the pediatric emergency medicine department: breaking bad news. </a:t>
            </a:r>
            <a:r>
              <a:rPr lang="pt-BR" altLang="pt-BR" sz="2400" i="1" smtClean="0"/>
              <a:t>Cureus. </a:t>
            </a:r>
            <a:r>
              <a:rPr lang="pt-BR" altLang="pt-BR" sz="2400" smtClean="0"/>
              <a:t>2019;</a:t>
            </a:r>
            <a:r>
              <a:rPr lang="pt-BR" altLang="pt-BR" sz="2400" b="1" smtClean="0"/>
              <a:t>11</a:t>
            </a:r>
            <a:r>
              <a:rPr lang="pt-BR" altLang="pt-BR" sz="2400" smtClean="0"/>
              <a:t>:e3903. [</a:t>
            </a:r>
            <a:r>
              <a:rPr lang="pt-BR" altLang="pt-BR" sz="2400" u="sng" smtClean="0">
                <a:hlinkClick r:id="rId11"/>
              </a:rPr>
              <a:t>PMC free article</a:t>
            </a:r>
            <a:r>
              <a:rPr lang="pt-BR" altLang="pt-BR" sz="2400" smtClean="0"/>
              <a:t>] [</a:t>
            </a:r>
            <a:r>
              <a:rPr lang="pt-BR" altLang="pt-BR" sz="2400" u="sng" smtClean="0">
                <a:hlinkClick r:id="rId12"/>
              </a:rPr>
              <a:t>PubMed</a:t>
            </a:r>
            <a:r>
              <a:rPr lang="pt-BR" altLang="pt-BR" sz="2400" smtClean="0"/>
              <a:t>] [</a:t>
            </a:r>
            <a:r>
              <a:rPr lang="pt-BR" altLang="pt-BR" sz="2400" u="sng" smtClean="0">
                <a:hlinkClick r:id="rId13"/>
              </a:rPr>
              <a:t>Google Scholar</a:t>
            </a:r>
            <a:r>
              <a:rPr lang="pt-BR" altLang="pt-BR" sz="2400" smtClean="0"/>
              <a:t>]</a:t>
            </a:r>
          </a:p>
          <a:p>
            <a:pPr eaLnBrk="1" hangingPunct="1">
              <a:lnSpc>
                <a:spcPct val="80000"/>
              </a:lnSpc>
            </a:pPr>
            <a:r>
              <a:rPr lang="pt-BR" altLang="pt-BR" sz="2400" smtClean="0"/>
              <a:t>23. Institute of Medicine (US) Committee on Quality of Health Care in America. To Err is Human: Building a Safer Health System. National Academies Press (US): Washington (DC), 2000</a:t>
            </a:r>
            <a:r>
              <a:rPr lang="pt-BR" altLang="pt-BR" sz="2400" u="sng" smtClean="0">
                <a:hlinkClick r:id="rId14"/>
              </a:rPr>
              <a:t>http://www.ncbi.nlm.nih.gov/books/NBK225182/</a:t>
            </a:r>
            <a:r>
              <a:rPr lang="pt-BR" altLang="pt-BR" sz="2400" smtClean="0"/>
              <a:t>. Accessed 28 May2022. [</a:t>
            </a:r>
            <a:r>
              <a:rPr lang="pt-BR" altLang="pt-BR" sz="2400" u="sng" smtClean="0">
                <a:hlinkClick r:id="rId15"/>
              </a:rPr>
              <a:t>PubMed</a:t>
            </a:r>
            <a:r>
              <a:rPr lang="pt-BR" altLang="pt-BR" sz="2400" smtClean="0"/>
              <a:t>]</a:t>
            </a:r>
          </a:p>
          <a:p>
            <a:pPr eaLnBrk="1" hangingPunct="1">
              <a:lnSpc>
                <a:spcPct val="80000"/>
              </a:lnSpc>
            </a:pPr>
            <a:r>
              <a:rPr lang="pt-BR" altLang="pt-BR" sz="2400" smtClean="0"/>
              <a:t>24. Dekker J, Lopriore E, van Zanten HA, Tan RNGB, Hooper SB, te Pas AB. Sedation during minimal invasive surfactant therapy: a randomised controlled trial. </a:t>
            </a:r>
            <a:r>
              <a:rPr lang="pt-BR" altLang="pt-BR" sz="2400" i="1" smtClean="0"/>
              <a:t>Arch Dis Childhood Fetal Neonat Edition. </a:t>
            </a:r>
            <a:r>
              <a:rPr lang="pt-BR" altLang="pt-BR" sz="2400" smtClean="0"/>
              <a:t>2019;</a:t>
            </a:r>
            <a:r>
              <a:rPr lang="pt-BR" altLang="pt-BR" sz="2400" b="1" smtClean="0"/>
              <a:t>104</a:t>
            </a:r>
            <a:r>
              <a:rPr lang="pt-BR" altLang="pt-BR" sz="2400" smtClean="0"/>
              <a:t>:F378–F383. [</a:t>
            </a:r>
            <a:r>
              <a:rPr lang="pt-BR" altLang="pt-BR" sz="2400" u="sng" smtClean="0">
                <a:hlinkClick r:id="rId16"/>
              </a:rPr>
              <a:t>PubMed</a:t>
            </a:r>
            <a:r>
              <a:rPr lang="pt-BR" altLang="pt-BR" sz="2400" smtClean="0"/>
              <a:t>] [</a:t>
            </a:r>
            <a:r>
              <a:rPr lang="pt-BR" altLang="pt-BR" sz="2400" u="sng" smtClean="0">
                <a:hlinkClick r:id="rId17"/>
              </a:rPr>
              <a:t>Google Scholar</a:t>
            </a:r>
            <a:r>
              <a:rPr lang="pt-BR" altLang="pt-BR" sz="2400" smtClean="0"/>
              <a:t>]</a:t>
            </a:r>
          </a:p>
          <a:p>
            <a:pPr eaLnBrk="1" hangingPunct="1">
              <a:lnSpc>
                <a:spcPct val="80000"/>
              </a:lnSpc>
            </a:pPr>
            <a:r>
              <a:rPr lang="pt-BR" altLang="pt-BR" sz="2400" smtClean="0"/>
              <a:t>25. Durrmeyer X, Walter-Nicolet E, Chollat C, Chabernaud J-L, Barois J, Chary Tardy A-C et al. Premedication before laryngoscopy in neonates: Evidence-based statement from the French society of neonatology (SFN). Front Pediatr. 2023; 10. </a:t>
            </a:r>
            <a:r>
              <a:rPr lang="pt-BR" altLang="pt-BR" sz="2400" u="sng" smtClean="0">
                <a:hlinkClick r:id="rId18"/>
              </a:rPr>
              <a:t>https://www.frontiersin.org/articles/10.3389/fped.2022.1075184</a:t>
            </a:r>
            <a:r>
              <a:rPr lang="pt-BR" altLang="pt-BR" sz="2400" smtClean="0"/>
              <a:t> . Accessed 25 Apr2023. [</a:t>
            </a:r>
            <a:r>
              <a:rPr lang="pt-BR" altLang="pt-BR" sz="2400" u="sng" smtClean="0">
                <a:hlinkClick r:id="rId19"/>
              </a:rPr>
              <a:t>PMC free article</a:t>
            </a:r>
            <a:r>
              <a:rPr lang="pt-BR" altLang="pt-BR" sz="2400" smtClean="0"/>
              <a:t>] [</a:t>
            </a:r>
            <a:r>
              <a:rPr lang="pt-BR" altLang="pt-BR" sz="2400" u="sng" smtClean="0">
                <a:hlinkClick r:id="rId20"/>
              </a:rPr>
              <a:t>PubMed</a:t>
            </a:r>
            <a:r>
              <a:rPr lang="pt-BR" altLang="pt-BR" sz="2400" smtClean="0"/>
              <a:t>]</a:t>
            </a:r>
          </a:p>
          <a:p>
            <a:pPr eaLnBrk="1" hangingPunct="1">
              <a:lnSpc>
                <a:spcPct val="80000"/>
              </a:lnSpc>
            </a:pPr>
            <a:r>
              <a:rPr lang="pt-BR" altLang="pt-BR" sz="2400" smtClean="0"/>
              <a:t>26. Brotelande C, Milési C, Combes C, Durand S, Badr M, Cambonie G. Premedication with ketamine or propofol for less invasive surfactant administration (LISA): observational study in the delivery room. </a:t>
            </a:r>
            <a:r>
              <a:rPr lang="pt-BR" altLang="pt-BR" sz="2400" i="1" smtClean="0"/>
              <a:t>Eur J Pediatr. </a:t>
            </a:r>
            <a:r>
              <a:rPr lang="pt-BR" altLang="pt-BR" sz="2400" smtClean="0"/>
              <a:t>2021;</a:t>
            </a:r>
            <a:r>
              <a:rPr lang="pt-BR" altLang="pt-BR" sz="2400" b="1" smtClean="0"/>
              <a:t>180</a:t>
            </a:r>
            <a:r>
              <a:rPr lang="pt-BR" altLang="pt-BR" sz="2400" smtClean="0"/>
              <a:t>:3053–3058. doi: 10.1007/s00431-021-04103-1. [</a:t>
            </a:r>
            <a:r>
              <a:rPr lang="pt-BR" altLang="pt-BR" sz="2400" u="sng" smtClean="0">
                <a:hlinkClick r:id="rId21"/>
              </a:rPr>
              <a:t>PubMed</a:t>
            </a:r>
            <a:r>
              <a:rPr lang="pt-BR" altLang="pt-BR" sz="2400" smtClean="0"/>
              <a:t>] [</a:t>
            </a:r>
            <a:r>
              <a:rPr lang="pt-BR" altLang="pt-BR" sz="2400" u="sng" smtClean="0">
                <a:hlinkClick r:id="rId22"/>
              </a:rPr>
              <a:t>CrossRef</a:t>
            </a:r>
            <a:r>
              <a:rPr lang="pt-BR" altLang="pt-BR" sz="2400" smtClean="0"/>
              <a:t>] [</a:t>
            </a:r>
            <a:r>
              <a:rPr lang="pt-BR" altLang="pt-BR" sz="2400" u="sng" smtClean="0">
                <a:hlinkClick r:id="rId23"/>
              </a:rPr>
              <a:t>Google Scholar</a:t>
            </a:r>
            <a:r>
              <a:rPr lang="pt-BR" altLang="pt-BR" sz="2400" smtClean="0"/>
              <a:t>]</a:t>
            </a:r>
          </a:p>
          <a:p>
            <a:pPr eaLnBrk="1" hangingPunct="1">
              <a:lnSpc>
                <a:spcPct val="80000"/>
              </a:lnSpc>
            </a:pPr>
            <a:r>
              <a:rPr lang="pt-BR" altLang="pt-BR" sz="2400" smtClean="0"/>
              <a:t/>
            </a:r>
            <a:br>
              <a:rPr lang="pt-BR" altLang="pt-BR" sz="2400" smtClean="0"/>
            </a:br>
            <a:endParaRPr lang="pt-BR" altLang="pt-BR" sz="2400" smtClean="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p:cNvSpPr>
          <p:nvPr>
            <p:ph type="title"/>
          </p:nvPr>
        </p:nvSpPr>
        <p:spPr>
          <a:xfrm>
            <a:off x="381000" y="952500"/>
            <a:ext cx="17145000" cy="1143000"/>
          </a:xfrm>
        </p:spPr>
        <p:txBody>
          <a:bodyPr/>
          <a:lstStyle/>
          <a:p>
            <a:pPr eaLnBrk="1" hangingPunct="1"/>
            <a:r>
              <a:rPr lang="pt-BR" altLang="pt-BR" sz="4000" b="1" smtClean="0">
                <a:solidFill>
                  <a:srgbClr val="00CC00"/>
                </a:solidFill>
                <a:latin typeface="Cabin Sketch" pitchFamily="34" charset="0"/>
                <a:ea typeface="SiAL"/>
                <a:cs typeface="SiAL"/>
              </a:rPr>
              <a:t>NOTA DO EDITOR DA PÁGINA NEONATAL </a:t>
            </a:r>
            <a:r>
              <a:rPr lang="pt-BR" altLang="pt-BR" sz="4000" b="1" smtClean="0">
                <a:solidFill>
                  <a:srgbClr val="00CC00"/>
                </a:solidFill>
                <a:latin typeface="Cabin Sketch" pitchFamily="34" charset="0"/>
                <a:ea typeface="SiAL"/>
                <a:cs typeface="SiAL"/>
                <a:hlinkClick r:id="rId2"/>
              </a:rPr>
              <a:t>WWW.PAULOMARGOTTO.COM.BR</a:t>
            </a:r>
            <a:r>
              <a:rPr lang="pt-BR" altLang="pt-BR" sz="4000" b="1" smtClean="0">
                <a:solidFill>
                  <a:srgbClr val="00CC00"/>
                </a:solidFill>
                <a:latin typeface="Cabin Sketch" pitchFamily="34" charset="0"/>
                <a:ea typeface="SiAL"/>
                <a:cs typeface="SiAL"/>
              </a:rPr>
              <a:t>  DR PAULO MARGOTTO. AMPLIANDO OS NOSSOS CONHECIMENTOS</a:t>
            </a:r>
            <a:br>
              <a:rPr lang="pt-BR" altLang="pt-BR" sz="4000" b="1" smtClean="0">
                <a:solidFill>
                  <a:srgbClr val="00CC00"/>
                </a:solidFill>
                <a:latin typeface="Cabin Sketch" pitchFamily="34" charset="0"/>
                <a:ea typeface="SiAL"/>
                <a:cs typeface="SiAL"/>
              </a:rPr>
            </a:br>
            <a:r>
              <a:rPr lang="pt-BR" altLang="pt-BR" sz="4000" b="1" smtClean="0">
                <a:solidFill>
                  <a:srgbClr val="00CC00"/>
                </a:solidFill>
                <a:latin typeface="Cabin Sketch" pitchFamily="34" charset="0"/>
                <a:ea typeface="SiAL"/>
                <a:cs typeface="SiAL"/>
              </a:rPr>
              <a:t>Como fazemos o surfactante minimamente invasivo na nossa Unidade</a:t>
            </a:r>
          </a:p>
        </p:txBody>
      </p:sp>
      <p:pic>
        <p:nvPicPr>
          <p:cNvPr id="26627" name="Picture 4"/>
          <p:cNvPicPr>
            <a:picLocks noChangeAspect="1" noChangeArrowheads="1"/>
          </p:cNvPicPr>
          <p:nvPr>
            <p:ph type="body" idx="1"/>
          </p:nvPr>
        </p:nvPicPr>
        <p:blipFill>
          <a:blip r:embed="rId3">
            <a:extLst>
              <a:ext uri="{28A0092B-C50C-407E-A947-70E740481C1C}">
                <a14:useLocalDpi xmlns:a14="http://schemas.microsoft.com/office/drawing/2010/main" val="0"/>
              </a:ext>
            </a:extLst>
          </a:blip>
          <a:srcRect/>
          <a:stretch>
            <a:fillRect/>
          </a:stretch>
        </p:blipFill>
        <p:spPr>
          <a:xfrm>
            <a:off x="3886200" y="2933700"/>
            <a:ext cx="9610725" cy="6567488"/>
          </a:xfrm>
        </p:spPr>
      </p:pic>
      <p:sp>
        <p:nvSpPr>
          <p:cNvPr id="26628" name="Text Box 5"/>
          <p:cNvSpPr txBox="1">
            <a:spLocks noChangeArrowheads="1"/>
          </p:cNvSpPr>
          <p:nvPr/>
        </p:nvSpPr>
        <p:spPr bwMode="auto">
          <a:xfrm>
            <a:off x="2819400" y="9563100"/>
            <a:ext cx="112585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pt-BR" altLang="pt-BR" sz="2400" b="1">
                <a:solidFill>
                  <a:srgbClr val="FF00FF"/>
                </a:solidFill>
              </a:rPr>
              <a:t>1º  Grupo de Neonatologia da Secretaria de Estado de Estudo do DF (AGOSTO DE 1989!)</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3"/>
          <p:cNvSpPr>
            <a:spLocks noGrp="1"/>
          </p:cNvSpPr>
          <p:nvPr>
            <p:ph type="body" idx="1"/>
          </p:nvPr>
        </p:nvSpPr>
        <p:spPr>
          <a:xfrm>
            <a:off x="609600" y="4543425"/>
            <a:ext cx="17068800" cy="5562600"/>
          </a:xfrm>
          <a:solidFill>
            <a:srgbClr val="FFFF00"/>
          </a:solidFill>
        </p:spPr>
        <p:txBody>
          <a:bodyPr/>
          <a:lstStyle/>
          <a:p>
            <a:pPr eaLnBrk="1" hangingPunct="1"/>
            <a:r>
              <a:rPr lang="pt-BR" altLang="pt-BR" smtClean="0"/>
              <a:t>Esta revisão abrangente de nove metanálises concluiu que o método  </a:t>
            </a:r>
            <a:r>
              <a:rPr lang="pt-BR" altLang="pt-BR" b="1" smtClean="0">
                <a:solidFill>
                  <a:schemeClr val="hlink"/>
                </a:solidFill>
              </a:rPr>
              <a:t>LISA (less invasive surfactant administration) é mais eficaz do que o INSURE na redução da necessidade de ventilação mecânica, diagnósticos de displasia broncopulmonar  e/ou mortalidade em bebês prematuros que necessitam de surfactante para síndrome do desconforto respiratório</a:t>
            </a:r>
            <a:r>
              <a:rPr lang="pt-BR" altLang="pt-BR" smtClean="0"/>
              <a:t> e portanto, </a:t>
            </a:r>
            <a:r>
              <a:rPr lang="pt-BR" altLang="pt-BR" smtClean="0">
                <a:solidFill>
                  <a:schemeClr val="hlink"/>
                </a:solidFill>
              </a:rPr>
              <a:t>deve ser a escolha de primeira linha para administração de surfactante em neonatos com respiração espontânea</a:t>
            </a:r>
            <a:r>
              <a:rPr lang="pt-BR" altLang="pt-BR" smtClean="0"/>
              <a:t>. </a:t>
            </a:r>
          </a:p>
          <a:p>
            <a:pPr eaLnBrk="1" hangingPunct="1"/>
            <a:r>
              <a:rPr lang="pt-BR" altLang="pt-BR" smtClean="0"/>
              <a:t>Atualmente há um </a:t>
            </a:r>
            <a:r>
              <a:rPr lang="pt-BR" altLang="pt-BR" b="1" smtClean="0"/>
              <a:t>ensaio em andamento INREC-LISA</a:t>
            </a:r>
            <a:r>
              <a:rPr lang="pt-BR" altLang="pt-BR" smtClean="0"/>
              <a:t> que compara a intubação, recrutamento, surfactante e extubação rápida ao método LISA em neonatos extremamente prematuros (NCT05711966), que fornecerá informações importantes para futuros ensaios e prática clínica. </a:t>
            </a:r>
          </a:p>
        </p:txBody>
      </p:sp>
      <p:sp>
        <p:nvSpPr>
          <p:cNvPr id="27651" name="Rectangle 4"/>
          <p:cNvSpPr>
            <a:spLocks noChangeArrowheads="1"/>
          </p:cNvSpPr>
          <p:nvPr/>
        </p:nvSpPr>
        <p:spPr bwMode="auto">
          <a:xfrm>
            <a:off x="1066800" y="-250825"/>
            <a:ext cx="17033875" cy="49831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tIns="190440" bIns="38088" anchor="ctr">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algn="ctr" eaLnBrk="1" hangingPunct="1"/>
            <a:r>
              <a:rPr lang="en-US" altLang="pt-BR" sz="3600" b="1">
                <a:solidFill>
                  <a:srgbClr val="072A4D"/>
                </a:solidFill>
                <a:latin typeface="Lato" pitchFamily="34" charset="0"/>
                <a:hlinkClick r:id="rId2"/>
              </a:rPr>
              <a:t>Administra</a:t>
            </a:r>
            <a:r>
              <a:rPr lang="en-US" altLang="pt-BR" sz="3600" b="1">
                <a:solidFill>
                  <a:srgbClr val="072A4D"/>
                </a:solidFill>
                <a:hlinkClick r:id="rId2"/>
              </a:rPr>
              <a:t>ç</a:t>
            </a:r>
            <a:r>
              <a:rPr lang="en-US" altLang="pt-BR" sz="3600" b="1">
                <a:solidFill>
                  <a:srgbClr val="072A4D"/>
                </a:solidFill>
                <a:latin typeface="Lato" pitchFamily="34" charset="0"/>
                <a:hlinkClick r:id="rId2"/>
              </a:rPr>
              <a:t>ão menos invasiva de surfactante em compara</a:t>
            </a:r>
            <a:r>
              <a:rPr lang="en-US" altLang="pt-BR" sz="3600" b="1">
                <a:solidFill>
                  <a:srgbClr val="072A4D"/>
                </a:solidFill>
                <a:hlinkClick r:id="rId2"/>
              </a:rPr>
              <a:t>ç</a:t>
            </a:r>
            <a:r>
              <a:rPr lang="en-US" altLang="pt-BR" sz="3600" b="1">
                <a:solidFill>
                  <a:srgbClr val="072A4D"/>
                </a:solidFill>
                <a:latin typeface="Lato" pitchFamily="34" charset="0"/>
                <a:hlinkClick r:id="rId2"/>
              </a:rPr>
              <a:t>ão com m</a:t>
            </a:r>
            <a:r>
              <a:rPr lang="en-US" altLang="pt-BR" sz="3600" b="1">
                <a:solidFill>
                  <a:srgbClr val="072A4D"/>
                </a:solidFill>
                <a:hlinkClick r:id="rId2"/>
              </a:rPr>
              <a:t>é</a:t>
            </a:r>
            <a:r>
              <a:rPr lang="en-US" altLang="pt-BR" sz="3600" b="1">
                <a:solidFill>
                  <a:srgbClr val="072A4D"/>
                </a:solidFill>
                <a:latin typeface="Lato" pitchFamily="34" charset="0"/>
                <a:hlinkClick r:id="rId2"/>
              </a:rPr>
              <a:t>todo de intuba</a:t>
            </a:r>
            <a:r>
              <a:rPr lang="en-US" altLang="pt-BR" sz="3600" b="1">
                <a:solidFill>
                  <a:srgbClr val="072A4D"/>
                </a:solidFill>
                <a:hlinkClick r:id="rId2"/>
              </a:rPr>
              <a:t>ç</a:t>
            </a:r>
            <a:r>
              <a:rPr lang="en-US" altLang="pt-BR" sz="3600" b="1">
                <a:solidFill>
                  <a:srgbClr val="072A4D"/>
                </a:solidFill>
                <a:latin typeface="Lato" pitchFamily="34" charset="0"/>
                <a:hlinkClick r:id="rId2"/>
              </a:rPr>
              <a:t>ão, surfactante e extuba</a:t>
            </a:r>
            <a:r>
              <a:rPr lang="en-US" altLang="pt-BR" sz="3600" b="1">
                <a:solidFill>
                  <a:srgbClr val="072A4D"/>
                </a:solidFill>
                <a:hlinkClick r:id="rId2"/>
              </a:rPr>
              <a:t>ç</a:t>
            </a:r>
            <a:r>
              <a:rPr lang="en-US" altLang="pt-BR" sz="3600" b="1">
                <a:solidFill>
                  <a:srgbClr val="072A4D"/>
                </a:solidFill>
                <a:latin typeface="Lato" pitchFamily="34" charset="0"/>
                <a:hlinkClick r:id="rId2"/>
              </a:rPr>
              <a:t>ão r</a:t>
            </a:r>
            <a:r>
              <a:rPr lang="en-US" altLang="pt-BR" sz="3600" b="1">
                <a:solidFill>
                  <a:srgbClr val="072A4D"/>
                </a:solidFill>
                <a:hlinkClick r:id="rId2"/>
              </a:rPr>
              <a:t>á</a:t>
            </a:r>
            <a:r>
              <a:rPr lang="en-US" altLang="pt-BR" sz="3600" b="1">
                <a:solidFill>
                  <a:srgbClr val="072A4D"/>
                </a:solidFill>
                <a:latin typeface="Lato" pitchFamily="34" charset="0"/>
                <a:hlinkClick r:id="rId2"/>
              </a:rPr>
              <a:t>pida em neonatos prematuros: uma revisão abrangente</a:t>
            </a:r>
            <a:endParaRPr lang="en-US" altLang="pt-BR" sz="3600" b="1">
              <a:solidFill>
                <a:srgbClr val="072A4D"/>
              </a:solidFill>
              <a:latin typeface="Lato" pitchFamily="34" charset="0"/>
            </a:endParaRPr>
          </a:p>
          <a:p>
            <a:pPr algn="ctr"/>
            <a:endParaRPr lang="en-US" altLang="pt-BR" sz="1200">
              <a:solidFill>
                <a:srgbClr val="607D8B"/>
              </a:solidFill>
            </a:endParaRPr>
          </a:p>
          <a:p>
            <a:pPr algn="ctr"/>
            <a:endParaRPr lang="pt-BR" altLang="pt-BR" sz="3200" u="sng"/>
          </a:p>
          <a:p>
            <a:pPr algn="ctr"/>
            <a:r>
              <a:rPr lang="pt-BR" altLang="pt-BR" sz="3200" i="1" u="sng">
                <a:hlinkClick r:id="rId3"/>
              </a:rPr>
              <a:t>Less Invasive Surfactant Administration Compared to Intubation, Surfactant, Rapid Extubation Method in Preterm Neonates: An Umbrella Review.</a:t>
            </a:r>
            <a:r>
              <a:rPr lang="pt-BR" altLang="pt-BR" sz="3200" i="1"/>
              <a:t>Kuitunen I, et al. Neonatology. 2024. PMID: 38503270</a:t>
            </a:r>
            <a:r>
              <a:rPr lang="en-US" altLang="pt-BR" sz="3200">
                <a:solidFill>
                  <a:srgbClr val="607D8B"/>
                </a:solidFill>
              </a:rPr>
              <a:t>  </a:t>
            </a:r>
          </a:p>
          <a:p>
            <a:pPr algn="ctr"/>
            <a:r>
              <a:rPr lang="en-US" altLang="pt-BR" sz="3200"/>
              <a:t>Realizado por Paulo R. Margotto             </a:t>
            </a:r>
            <a:br>
              <a:rPr lang="en-US" altLang="pt-BR" sz="3200"/>
            </a:br>
            <a:endParaRPr lang="en-US" altLang="pt-BR" sz="3200"/>
          </a:p>
        </p:txBody>
      </p:sp>
      <p:pic>
        <p:nvPicPr>
          <p:cNvPr id="27652" name="Picture 5" descr="doc">
            <a:hlinkClick r:id="rId4" tooltip="LISA versus INSURE_"/>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543800" y="1485900"/>
            <a:ext cx="762000"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p:cNvSpPr>
          <p:nvPr>
            <p:ph type="title"/>
          </p:nvPr>
        </p:nvSpPr>
        <p:spPr>
          <a:xfrm>
            <a:off x="4038600" y="190500"/>
            <a:ext cx="8229600" cy="1143000"/>
          </a:xfrm>
        </p:spPr>
        <p:txBody>
          <a:bodyPr/>
          <a:lstStyle/>
          <a:p>
            <a:pPr eaLnBrk="1" hangingPunct="1"/>
            <a:r>
              <a:rPr lang="pt-BR" altLang="pt-BR" b="1" smtClean="0">
                <a:solidFill>
                  <a:srgbClr val="FF00FF"/>
                </a:solidFill>
              </a:rPr>
              <a:t>COMO FAZEMOS?</a:t>
            </a:r>
          </a:p>
        </p:txBody>
      </p:sp>
      <p:sp>
        <p:nvSpPr>
          <p:cNvPr id="28675" name="Rectangle 5"/>
          <p:cNvSpPr>
            <a:spLocks noChangeArrowheads="1"/>
          </p:cNvSpPr>
          <p:nvPr/>
        </p:nvSpPr>
        <p:spPr bwMode="auto">
          <a:xfrm>
            <a:off x="5105400" y="1181100"/>
            <a:ext cx="6858000" cy="7858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tIns="122199" bIns="23805" anchor="ctr">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pt-BR" altLang="pt-BR" sz="2400" b="1">
                <a:solidFill>
                  <a:srgbClr val="0000FF"/>
                </a:solidFill>
                <a:latin typeface="Lato" pitchFamily="34" charset="0"/>
                <a:cs typeface="Times New Roman" pitchFamily="18" charset="0"/>
              </a:rPr>
              <a:t>SURFACTANTE PULMONAR EX</a:t>
            </a:r>
            <a:r>
              <a:rPr lang="pt-BR" altLang="pt-BR" sz="2400" b="1">
                <a:solidFill>
                  <a:srgbClr val="0000FF"/>
                </a:solidFill>
                <a:cs typeface="Times New Roman" pitchFamily="18" charset="0"/>
              </a:rPr>
              <a:t>Ó</a:t>
            </a:r>
            <a:r>
              <a:rPr lang="pt-BR" altLang="pt-BR" sz="2400" b="1">
                <a:solidFill>
                  <a:srgbClr val="0000FF"/>
                </a:solidFill>
                <a:latin typeface="Lato" pitchFamily="34" charset="0"/>
                <a:cs typeface="Times New Roman" pitchFamily="18" charset="0"/>
              </a:rPr>
              <a:t>GENO </a:t>
            </a:r>
            <a:r>
              <a:rPr lang="pt-BR" altLang="pt-BR" sz="2400" b="1">
                <a:solidFill>
                  <a:srgbClr val="0000FF"/>
                </a:solidFill>
                <a:cs typeface="Times New Roman" pitchFamily="18" charset="0"/>
              </a:rPr>
              <a:t>–</a:t>
            </a:r>
            <a:r>
              <a:rPr lang="pt-BR" altLang="pt-BR" sz="2400" b="1">
                <a:solidFill>
                  <a:srgbClr val="0000FF"/>
                </a:solidFill>
                <a:latin typeface="Lato" pitchFamily="34" charset="0"/>
                <a:cs typeface="Times New Roman" pitchFamily="18" charset="0"/>
              </a:rPr>
              <a:t> 2021</a:t>
            </a:r>
            <a:endParaRPr lang="pt-BR" altLang="pt-BR" sz="2400" b="1">
              <a:latin typeface="Times New Roman" pitchFamily="18" charset="0"/>
              <a:cs typeface="Times New Roman" pitchFamily="18" charset="0"/>
            </a:endParaRPr>
          </a:p>
          <a:p>
            <a:endParaRPr lang="pt-BR" altLang="pt-BR"/>
          </a:p>
        </p:txBody>
      </p:sp>
      <p:sp>
        <p:nvSpPr>
          <p:cNvPr id="28676" name="Rectangle 6"/>
          <p:cNvSpPr>
            <a:spLocks noChangeArrowheads="1"/>
          </p:cNvSpPr>
          <p:nvPr/>
        </p:nvSpPr>
        <p:spPr bwMode="auto">
          <a:xfrm>
            <a:off x="633413" y="1790700"/>
            <a:ext cx="16554450" cy="1249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algn="ctr" eaLnBrk="1" hangingPunct="1"/>
            <a:r>
              <a:rPr lang="pt-BR" altLang="pt-BR" sz="2800">
                <a:latin typeface="Times New Roman" pitchFamily="18" charset="0"/>
                <a:ea typeface="MS Mincho"/>
                <a:cs typeface="MS Mincho"/>
              </a:rPr>
              <a:t>Paulo R. Margotto</a:t>
            </a:r>
          </a:p>
          <a:p>
            <a:pPr algn="ctr"/>
            <a:r>
              <a:rPr lang="pt-BR" altLang="pt-BR" sz="2400">
                <a:solidFill>
                  <a:srgbClr val="424242"/>
                </a:solidFill>
                <a:latin typeface="Times New Roman" pitchFamily="18" charset="0"/>
                <a:ea typeface="MS Mincho"/>
                <a:cs typeface="MS Mincho"/>
              </a:rPr>
              <a:t>Capitulo do Livro Assistência ao Rec</a:t>
            </a:r>
            <a:r>
              <a:rPr lang="pt-BR" altLang="pt-BR" sz="2400">
                <a:solidFill>
                  <a:srgbClr val="424242"/>
                </a:solidFill>
                <a:ea typeface="MS Mincho"/>
                <a:cs typeface="MS Mincho"/>
              </a:rPr>
              <a:t>é</a:t>
            </a:r>
            <a:r>
              <a:rPr lang="pt-BR" altLang="pt-BR" sz="2400">
                <a:solidFill>
                  <a:srgbClr val="424242"/>
                </a:solidFill>
                <a:latin typeface="Times New Roman" pitchFamily="18" charset="0"/>
                <a:ea typeface="MS Mincho"/>
                <a:cs typeface="MS Mincho"/>
              </a:rPr>
              <a:t>m-Nascido de Risco, Hospital de Ensino Materno Infantil de Bras</a:t>
            </a:r>
            <a:r>
              <a:rPr lang="pt-BR" altLang="pt-BR" sz="2400">
                <a:solidFill>
                  <a:srgbClr val="424242"/>
                </a:solidFill>
                <a:ea typeface="MS Mincho"/>
                <a:cs typeface="MS Mincho"/>
              </a:rPr>
              <a:t>í</a:t>
            </a:r>
            <a:r>
              <a:rPr lang="pt-BR" altLang="pt-BR" sz="2400">
                <a:solidFill>
                  <a:srgbClr val="424242"/>
                </a:solidFill>
                <a:latin typeface="Times New Roman" pitchFamily="18" charset="0"/>
                <a:ea typeface="MS Mincho"/>
                <a:cs typeface="MS Mincho"/>
              </a:rPr>
              <a:t>lia, SES/DF, 4a Edi</a:t>
            </a:r>
            <a:r>
              <a:rPr lang="pt-BR" altLang="pt-BR" sz="2400">
                <a:solidFill>
                  <a:srgbClr val="424242"/>
                </a:solidFill>
                <a:ea typeface="MS Mincho"/>
                <a:cs typeface="MS Mincho"/>
              </a:rPr>
              <a:t>ç</a:t>
            </a:r>
            <a:r>
              <a:rPr lang="pt-BR" altLang="pt-BR" sz="2400">
                <a:solidFill>
                  <a:srgbClr val="424242"/>
                </a:solidFill>
                <a:latin typeface="Times New Roman" pitchFamily="18" charset="0"/>
                <a:ea typeface="MS Mincho"/>
                <a:cs typeface="MS Mincho"/>
              </a:rPr>
              <a:t>ão, 2021</a:t>
            </a:r>
            <a:endParaRPr lang="pt-BR" altLang="pt-BR" sz="2400">
              <a:latin typeface="Times New Roman" pitchFamily="18" charset="0"/>
              <a:ea typeface="MS Mincho"/>
              <a:cs typeface="MS Mincho"/>
            </a:endParaRPr>
          </a:p>
          <a:p>
            <a:pPr algn="ctr"/>
            <a:r>
              <a:rPr lang="pt-BR" altLang="pt-BR" sz="2400" b="1">
                <a:solidFill>
                  <a:srgbClr val="0000FF"/>
                </a:solidFill>
                <a:latin typeface="Times New Roman" pitchFamily="18" charset="0"/>
                <a:ea typeface="MS Mincho"/>
                <a:cs typeface="MS Mincho"/>
              </a:rPr>
              <a:t>Para os RN ≥26 SEMANAS COM BOM</a:t>
            </a:r>
            <a:r>
              <a:rPr lang="pt-BR" altLang="pt-BR" sz="2400" b="1">
                <a:solidFill>
                  <a:srgbClr val="0000FF"/>
                </a:solidFill>
                <a:ea typeface="MS Mincho"/>
                <a:cs typeface="MS Mincho"/>
              </a:rPr>
              <a:t> </a:t>
            </a:r>
            <a:r>
              <a:rPr lang="pt-BR" altLang="pt-BR" sz="2400" b="1" i="1">
                <a:latin typeface="Times New Roman" pitchFamily="18" charset="0"/>
                <a:ea typeface="MS Mincho"/>
                <a:cs typeface="MS Mincho"/>
              </a:rPr>
              <a:t>DRIVE</a:t>
            </a:r>
            <a:r>
              <a:rPr lang="pt-BR" altLang="pt-BR" sz="2400" b="1">
                <a:solidFill>
                  <a:srgbClr val="0000FF"/>
                </a:solidFill>
                <a:ea typeface="MS Mincho"/>
                <a:cs typeface="MS Mincho"/>
              </a:rPr>
              <a:t> </a:t>
            </a:r>
            <a:r>
              <a:rPr lang="pt-BR" altLang="pt-BR" sz="2400" b="1">
                <a:solidFill>
                  <a:srgbClr val="0000FF"/>
                </a:solidFill>
                <a:latin typeface="Times New Roman" pitchFamily="18" charset="0"/>
                <a:ea typeface="MS Mincho"/>
                <a:cs typeface="MS Mincho"/>
              </a:rPr>
              <a:t>RESPIRAT</a:t>
            </a:r>
            <a:r>
              <a:rPr lang="pt-BR" altLang="pt-BR" sz="2400" b="1">
                <a:solidFill>
                  <a:srgbClr val="0000FF"/>
                </a:solidFill>
                <a:ea typeface="MS Mincho"/>
                <a:cs typeface="MS Mincho"/>
              </a:rPr>
              <a:t>Ó</a:t>
            </a:r>
            <a:r>
              <a:rPr lang="pt-BR" altLang="pt-BR" sz="2400" b="1">
                <a:solidFill>
                  <a:srgbClr val="0000FF"/>
                </a:solidFill>
                <a:latin typeface="Times New Roman" pitchFamily="18" charset="0"/>
                <a:ea typeface="MS Mincho"/>
                <a:cs typeface="MS Mincho"/>
              </a:rPr>
              <a:t>RIO PROCEDER AO MINI</a:t>
            </a:r>
            <a:r>
              <a:rPr lang="pt-BR" altLang="pt-BR" sz="2400" b="1">
                <a:solidFill>
                  <a:srgbClr val="0000FF"/>
                </a:solidFill>
                <a:ea typeface="MS Mincho"/>
                <a:cs typeface="MS Mincho"/>
              </a:rPr>
              <a:t> </a:t>
            </a:r>
            <a:r>
              <a:rPr lang="pt-BR" altLang="pt-BR" sz="2400" b="1">
                <a:solidFill>
                  <a:srgbClr val="0000FF"/>
                </a:solidFill>
                <a:latin typeface="Times New Roman" pitchFamily="18" charset="0"/>
                <a:ea typeface="MS Mincho"/>
                <a:cs typeface="MS Mincho"/>
              </a:rPr>
              <a:t> INSURE</a:t>
            </a:r>
            <a:endParaRPr lang="pt-BR" altLang="pt-BR" sz="2400"/>
          </a:p>
        </p:txBody>
      </p:sp>
      <p:pic>
        <p:nvPicPr>
          <p:cNvPr id="28677" name="Picture 8" descr="doc">
            <a:hlinkClick r:id="rId2" tooltip="NOVO_SURFACTANTE_PULMONAR"/>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039600" y="952500"/>
            <a:ext cx="1066800" cy="106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678" name="Picture 9"/>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11238" y="3041650"/>
            <a:ext cx="8051800" cy="6992938"/>
          </a:xfrm>
          <a:prstGeom prst="rect">
            <a:avLst/>
          </a:prstGeom>
          <a:noFill/>
          <a:ln w="38100">
            <a:solidFill>
              <a:srgbClr val="FF00FF"/>
            </a:solidFill>
            <a:miter lim="800000"/>
            <a:headEnd/>
            <a:tailEnd/>
          </a:ln>
          <a:extLst>
            <a:ext uri="{909E8E84-426E-40DD-AFC4-6F175D3DCCD1}">
              <a14:hiddenFill xmlns:a14="http://schemas.microsoft.com/office/drawing/2010/main">
                <a:solidFill>
                  <a:srgbClr val="FFFFFF"/>
                </a:solidFill>
              </a14:hiddenFill>
            </a:ext>
          </a:extLst>
        </p:spPr>
      </p:pic>
      <p:sp>
        <p:nvSpPr>
          <p:cNvPr id="28679" name="Text Box 10"/>
          <p:cNvSpPr txBox="1">
            <a:spLocks noChangeArrowheads="1"/>
          </p:cNvSpPr>
          <p:nvPr/>
        </p:nvSpPr>
        <p:spPr bwMode="auto">
          <a:xfrm>
            <a:off x="10415588" y="4229100"/>
            <a:ext cx="7662862" cy="1200150"/>
          </a:xfrm>
          <a:prstGeom prst="rect">
            <a:avLst/>
          </a:prstGeom>
          <a:solidFill>
            <a:srgbClr val="00FF00"/>
          </a:solidFill>
          <a:ln w="76200" cmpd="tri">
            <a:solidFill>
              <a:srgbClr val="00FF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algn="ctr" eaLnBrk="1" hangingPunct="1"/>
            <a:r>
              <a:rPr lang="pt-BR" altLang="pt-BR" sz="2400" b="1">
                <a:solidFill>
                  <a:schemeClr val="hlink"/>
                </a:solidFill>
              </a:rPr>
              <a:t>Por que usamos o termo MINI INSURE?</a:t>
            </a:r>
          </a:p>
          <a:p>
            <a:pPr algn="ctr" eaLnBrk="1" hangingPunct="1"/>
            <a:r>
              <a:rPr lang="pt-BR" altLang="pt-BR" sz="2400" b="1">
                <a:solidFill>
                  <a:schemeClr val="hlink"/>
                </a:solidFill>
              </a:rPr>
              <a:t>Termo empregado pelo grupo da Alemanha que tem </a:t>
            </a:r>
          </a:p>
          <a:p>
            <a:pPr algn="ctr" eaLnBrk="1" hangingPunct="1"/>
            <a:r>
              <a:rPr lang="pt-BR" altLang="pt-BR" sz="2400" b="1">
                <a:solidFill>
                  <a:schemeClr val="hlink"/>
                </a:solidFill>
              </a:rPr>
              <a:t>a maior experiência em surfactante minimamente invasivo</a:t>
            </a:r>
          </a:p>
        </p:txBody>
      </p:sp>
      <p:sp>
        <p:nvSpPr>
          <p:cNvPr id="28680" name="Oval 11"/>
          <p:cNvSpPr>
            <a:spLocks noChangeArrowheads="1"/>
          </p:cNvSpPr>
          <p:nvPr/>
        </p:nvSpPr>
        <p:spPr bwMode="auto">
          <a:xfrm>
            <a:off x="11963400" y="6743700"/>
            <a:ext cx="4876800" cy="2590800"/>
          </a:xfrm>
          <a:prstGeom prst="ellipse">
            <a:avLst/>
          </a:prstGeom>
          <a:solidFill>
            <a:srgbClr val="FF0066"/>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algn="ctr" eaLnBrk="1" hangingPunct="1"/>
            <a:r>
              <a:rPr lang="pt-BR" altLang="pt-BR" sz="2400" b="1">
                <a:solidFill>
                  <a:srgbClr val="FFFF00"/>
                </a:solidFill>
              </a:rPr>
              <a:t>MINI INSURE É UM INSURE QUE </a:t>
            </a:r>
          </a:p>
          <a:p>
            <a:pPr algn="ctr" eaLnBrk="1" hangingPunct="1"/>
            <a:r>
              <a:rPr lang="pt-BR" altLang="pt-BR" sz="2400" b="1">
                <a:solidFill>
                  <a:srgbClr val="FFFF00"/>
                </a:solidFill>
              </a:rPr>
              <a:t>FALTA A EXTUBAÇÃO</a:t>
            </a:r>
          </a:p>
        </p:txBody>
      </p:sp>
      <p:sp>
        <p:nvSpPr>
          <p:cNvPr id="28681" name="AutoShape 12"/>
          <p:cNvSpPr>
            <a:spLocks noChangeArrowheads="1"/>
          </p:cNvSpPr>
          <p:nvPr/>
        </p:nvSpPr>
        <p:spPr bwMode="auto">
          <a:xfrm>
            <a:off x="13944600" y="5600700"/>
            <a:ext cx="914400" cy="1066800"/>
          </a:xfrm>
          <a:prstGeom prst="downArrow">
            <a:avLst>
              <a:gd name="adj1" fmla="val 50000"/>
              <a:gd name="adj2" fmla="val 29167"/>
            </a:avLst>
          </a:prstGeom>
          <a:solidFill>
            <a:srgbClr val="00FF00"/>
          </a:solidFill>
          <a:ln w="57150">
            <a:solidFill>
              <a:srgbClr val="FF00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endParaRPr lang="pt-BR" altLang="pt-BR"/>
          </a:p>
        </p:txBody>
      </p:sp>
      <p:pic>
        <p:nvPicPr>
          <p:cNvPr id="28682" name="Picture 1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296400" y="5981700"/>
            <a:ext cx="2736850" cy="3771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p:cNvSpPr>
          <p:nvPr>
            <p:ph type="title"/>
          </p:nvPr>
        </p:nvSpPr>
        <p:spPr>
          <a:xfrm>
            <a:off x="4800600" y="419100"/>
            <a:ext cx="8229600" cy="1143000"/>
          </a:xfrm>
        </p:spPr>
        <p:txBody>
          <a:bodyPr/>
          <a:lstStyle/>
          <a:p>
            <a:pPr eaLnBrk="1" hangingPunct="1"/>
            <a:r>
              <a:rPr lang="pt-BR" altLang="pt-BR" sz="7200" smtClean="0">
                <a:solidFill>
                  <a:srgbClr val="FF0066"/>
                </a:solidFill>
                <a:latin typeface="Oleo Script Swash Caps" pitchFamily="2" charset="0"/>
              </a:rPr>
              <a:t>Obrigado!</a:t>
            </a:r>
          </a:p>
        </p:txBody>
      </p:sp>
      <p:pic>
        <p:nvPicPr>
          <p:cNvPr id="29699"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81400" y="1790700"/>
            <a:ext cx="10064750" cy="6099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700" name="Text Box 5"/>
          <p:cNvSpPr txBox="1">
            <a:spLocks noChangeArrowheads="1"/>
          </p:cNvSpPr>
          <p:nvPr/>
        </p:nvSpPr>
        <p:spPr bwMode="auto">
          <a:xfrm>
            <a:off x="914400" y="8039100"/>
            <a:ext cx="15173325"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pt-BR" altLang="pt-BR" sz="4400">
                <a:solidFill>
                  <a:srgbClr val="FF00FF"/>
                </a:solidFill>
              </a:rPr>
              <a:t>Residentes da Unidade de Neonatologia do HMIB/SES/DF-Ano 34!</a:t>
            </a:r>
          </a:p>
        </p:txBody>
      </p:sp>
      <p:sp>
        <p:nvSpPr>
          <p:cNvPr id="29702" name="Line 6"/>
          <p:cNvSpPr>
            <a:spLocks noChangeShapeType="1"/>
          </p:cNvSpPr>
          <p:nvPr/>
        </p:nvSpPr>
        <p:spPr bwMode="auto">
          <a:xfrm flipH="1">
            <a:off x="7162800" y="1943100"/>
            <a:ext cx="609600" cy="533400"/>
          </a:xfrm>
          <a:prstGeom prst="line">
            <a:avLst/>
          </a:prstGeom>
          <a:noFill/>
          <a:ln w="38100">
            <a:solidFill>
              <a:srgbClr val="FF00FF"/>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pt-BR"/>
          </a:p>
        </p:txBody>
      </p:sp>
      <p:sp>
        <p:nvSpPr>
          <p:cNvPr id="29704" name="Text Box 8"/>
          <p:cNvSpPr txBox="1">
            <a:spLocks noChangeArrowheads="1"/>
          </p:cNvSpPr>
          <p:nvPr/>
        </p:nvSpPr>
        <p:spPr bwMode="auto">
          <a:xfrm>
            <a:off x="7772400" y="1866900"/>
            <a:ext cx="2017713"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altLang="pt-BR" sz="2000" b="1">
                <a:solidFill>
                  <a:srgbClr val="FF00FF"/>
                </a:solidFill>
              </a:rPr>
              <a:t>Dra. Luiza Fischer</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477</TotalTime>
  <Words>1937</Words>
  <Application>Microsoft Office PowerPoint</Application>
  <PresentationFormat>Personalizar</PresentationFormat>
  <Paragraphs>209</Paragraphs>
  <Slides>33</Slides>
  <Notes>0</Notes>
  <HiddenSlides>0</HiddenSlides>
  <MMClips>0</MMClips>
  <ScaleCrop>false</ScaleCrop>
  <HeadingPairs>
    <vt:vector size="6" baseType="variant">
      <vt:variant>
        <vt:lpstr>Fontes usadas</vt:lpstr>
      </vt:variant>
      <vt:variant>
        <vt:i4>16</vt:i4>
      </vt:variant>
      <vt:variant>
        <vt:lpstr>Tema</vt:lpstr>
      </vt:variant>
      <vt:variant>
        <vt:i4>1</vt:i4>
      </vt:variant>
      <vt:variant>
        <vt:lpstr>Títulos de slides</vt:lpstr>
      </vt:variant>
      <vt:variant>
        <vt:i4>33</vt:i4>
      </vt:variant>
    </vt:vector>
  </HeadingPairs>
  <TitlesOfParts>
    <vt:vector size="50" baseType="lpstr">
      <vt:lpstr>Calibri</vt:lpstr>
      <vt:lpstr>Arial</vt:lpstr>
      <vt:lpstr>Open Sans</vt:lpstr>
      <vt:lpstr>Lexend</vt:lpstr>
      <vt:lpstr>Agrandir</vt:lpstr>
      <vt:lpstr>SiAL</vt:lpstr>
      <vt:lpstr>Open Sans Bold</vt:lpstr>
      <vt:lpstr>Times New Roman</vt:lpstr>
      <vt:lpstr>Algerian</vt:lpstr>
      <vt:lpstr>Century Gothic</vt:lpstr>
      <vt:lpstr>Oleo Script Swash Caps</vt:lpstr>
      <vt:lpstr>Lato</vt:lpstr>
      <vt:lpstr>Agrandir Bold</vt:lpstr>
      <vt:lpstr>Cabin Sketch</vt:lpstr>
      <vt:lpstr>MS Mincho</vt:lpstr>
      <vt:lpstr>Comfortaa</vt:lpstr>
      <vt:lpstr>Office Theme</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MATERIAIS NECESSÁRIOS</vt:lpstr>
      <vt:lpstr>PREPARAÇÃO DO SURFACTANTE </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ABSTRAT</vt:lpstr>
      <vt:lpstr>RESUMO</vt:lpstr>
      <vt:lpstr>REFERENCES</vt:lpstr>
      <vt:lpstr>Apresentação do PowerPoint</vt:lpstr>
      <vt:lpstr>Apresentação do PowerPoint</vt:lpstr>
      <vt:lpstr>Apresentação do PowerPoint</vt:lpstr>
      <vt:lpstr>NOTA DO EDITOR DA PÁGINA NEONATAL WWW.PAULOMARGOTTO.COM.BR  DR PAULO MARGOTTO. AMPLIANDO OS NOSSOS CONHECIMENTOS Como fazemos o surfactante minimamente invasivo na nossa Unidade</vt:lpstr>
      <vt:lpstr>Apresentação do PowerPoint</vt:lpstr>
      <vt:lpstr>COMO FAZEMOS?</vt:lpstr>
      <vt:lpstr>Obrigado!</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Básica Simples Manchas Pastel</dc:title>
  <dc:creator>pmargottogmail.com Margotto</dc:creator>
  <cp:lastModifiedBy>Paulo Margotto</cp:lastModifiedBy>
  <cp:revision>11</cp:revision>
  <dcterms:created xsi:type="dcterms:W3CDTF">2006-08-16T00:00:00Z</dcterms:created>
  <dcterms:modified xsi:type="dcterms:W3CDTF">2024-08-09T00:50:59Z</dcterms:modified>
</cp:coreProperties>
</file>