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50" r:id="rId95"/>
    <p:sldId id="349" r:id="rId9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1pPr>
    <a:lvl2pPr marL="0" marR="0" indent="4572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2pPr>
    <a:lvl3pPr marL="0" marR="0" indent="9144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3pPr>
    <a:lvl4pPr marL="0" marR="0" indent="13716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4pPr>
    <a:lvl5pPr marL="0" marR="0" indent="18288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5pPr>
    <a:lvl6pPr marL="0" marR="0" indent="22860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6pPr>
    <a:lvl7pPr marL="0" marR="0" indent="27432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7pPr>
    <a:lvl8pPr marL="0" marR="0" indent="32004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8pPr>
    <a:lvl9pPr marL="0" marR="0" indent="3657600" algn="l" defTabSz="5842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200" b="1" i="0" u="none" strike="noStrike" cap="none" spc="0" normalizeH="0" baseline="0">
        <a:ln>
          <a:noFill/>
        </a:ln>
        <a:solidFill>
          <a:srgbClr val="53585F"/>
        </a:solidFill>
        <a:effectLst/>
        <a:uFillTx/>
        <a:latin typeface="Proxima Nova"/>
        <a:ea typeface="Proxima Nova"/>
        <a:cs typeface="Proxima Nova"/>
        <a:sym typeface="Proxima Nov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AEAEA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4CA5D2"/>
      </a:tcTxStyle>
      <a:tcStyle>
        <a:tcBdr>
          <a:left>
            <a:ln w="12700" cap="flat">
              <a:noFill/>
              <a:miter lim="400000"/>
            </a:ln>
          </a:left>
          <a:right>
            <a:ln w="50800" cap="flat">
              <a:solidFill>
                <a:srgbClr val="03A8D6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50800" cap="flat">
              <a:solidFill>
                <a:srgbClr val="0BA8D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4CA5D2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50800" cap="flat">
              <a:solidFill>
                <a:srgbClr val="03A8D6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AEAEA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8ABA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008ABA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ADEFF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AEAEB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390196"/>
              <a:satOff val="16169"/>
              <a:lumOff val="-19584"/>
            </a:schemeClr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ff" i="off">
        <a:font>
          <a:latin typeface="Proxima Nova Medium"/>
          <a:ea typeface="Proxima Nova Medium"/>
          <a:cs typeface="Proxima Nova Medium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312616"/>
              <a:satOff val="21048"/>
              <a:lumOff val="-2941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D238"/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F7EA"/>
          </a:solidFill>
        </a:fill>
      </a:tcStyle>
    </a:lastRow>
    <a:fir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A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BEBEB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219922"/>
              <a:satOff val="-56679"/>
              <a:lumOff val="-26479"/>
            </a:schemeClr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AEBEB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228106"/>
              <a:satOff val="-38633"/>
              <a:lumOff val="-17889"/>
            </a:scheme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5D5D5"/>
          </a:solidFill>
        </a:fill>
      </a:tcStyle>
    </a:wholeTbl>
    <a:band2H>
      <a:tcTxStyle/>
      <a:tcStyle>
        <a:tcBdr/>
        <a:fill>
          <a:solidFill>
            <a:srgbClr val="BBBBBB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15" y="-106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0" name="Shape 17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401856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ia e Dat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1917700"/>
            <a:ext cx="21945600" cy="706628"/>
          </a:xfrm>
          <a:prstGeom prst="rect">
            <a:avLst/>
          </a:prstGeom>
        </p:spPr>
        <p:txBody>
          <a:bodyPr anchor="ctr"/>
          <a:lstStyle>
            <a:lvl1pPr marL="0" indent="0" defTabSz="82550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Autoria e Data</a:t>
            </a:r>
          </a:p>
        </p:txBody>
      </p:sp>
      <p:sp>
        <p:nvSpPr>
          <p:cNvPr id="12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8648700"/>
            <a:ext cx="21945600" cy="20955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Subtítulo da Apresentação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" name="Título da Apresentação"/>
          <p:cNvSpPr txBox="1">
            <a:spLocks noGrp="1"/>
          </p:cNvSpPr>
          <p:nvPr>
            <p:ph type="title" hasCustomPrompt="1"/>
          </p:nvPr>
        </p:nvSpPr>
        <p:spPr>
          <a:xfrm>
            <a:off x="1219200" y="3127375"/>
            <a:ext cx="21945600" cy="5524500"/>
          </a:xfrm>
          <a:prstGeom prst="rect">
            <a:avLst/>
          </a:prstGeom>
        </p:spPr>
        <p:txBody>
          <a:bodyPr/>
          <a:lstStyle>
            <a:lvl1pPr defTabSz="584200">
              <a:defRPr sz="22000" spc="-220">
                <a:solidFill>
                  <a:srgbClr val="FFFFFF"/>
                </a:solidFill>
              </a:defRPr>
            </a:lvl1pPr>
          </a:lstStyle>
          <a:p>
            <a:r>
              <a:t>Título da Apresentação</a:t>
            </a:r>
          </a:p>
        </p:txBody>
      </p:sp>
      <p:sp>
        <p:nvSpPr>
          <p:cNvPr id="14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uas pessoas adultas vestindo roupas de cores fortes e sólidas: verde, azul, rosa e amarelo"/>
          <p:cNvSpPr>
            <a:spLocks noGrp="1"/>
          </p:cNvSpPr>
          <p:nvPr>
            <p:ph type="pic" idx="21"/>
          </p:nvPr>
        </p:nvSpPr>
        <p:spPr>
          <a:xfrm>
            <a:off x="-38100" y="-267934"/>
            <a:ext cx="24472902" cy="142518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8648700"/>
            <a:ext cx="21945600" cy="20955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Subtítulo da Apresentação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3" name="Título da Apresentação"/>
          <p:cNvSpPr txBox="1">
            <a:spLocks noGrp="1"/>
          </p:cNvSpPr>
          <p:nvPr>
            <p:ph type="title" hasCustomPrompt="1"/>
          </p:nvPr>
        </p:nvSpPr>
        <p:spPr>
          <a:xfrm>
            <a:off x="1219200" y="3124200"/>
            <a:ext cx="21945600" cy="5524500"/>
          </a:xfrm>
          <a:prstGeom prst="rect">
            <a:avLst/>
          </a:prstGeom>
        </p:spPr>
        <p:txBody>
          <a:bodyPr/>
          <a:lstStyle>
            <a:lvl1pPr defTabSz="584200">
              <a:defRPr sz="22000" spc="-220">
                <a:solidFill>
                  <a:srgbClr val="FFFFFF"/>
                </a:solidFill>
              </a:defRPr>
            </a:lvl1pPr>
          </a:lstStyle>
          <a:p>
            <a:r>
              <a:t>Título da Apresentação</a:t>
            </a:r>
          </a:p>
        </p:txBody>
      </p:sp>
      <p:sp>
        <p:nvSpPr>
          <p:cNvPr id="24" name="Autoria e Data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19200" y="1917700"/>
            <a:ext cx="21945600" cy="711200"/>
          </a:xfrm>
          <a:prstGeom prst="rect">
            <a:avLst/>
          </a:prstGeom>
        </p:spPr>
        <p:txBody>
          <a:bodyPr anchor="ctr"/>
          <a:lstStyle>
            <a:lvl1pPr marL="0" indent="0" defTabSz="82550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Autoria e Data</a:t>
            </a:r>
          </a:p>
        </p:txBody>
      </p:sp>
      <p:sp>
        <p:nvSpPr>
          <p:cNvPr id="2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 Alternativa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9100800" y="8229600"/>
            <a:ext cx="4584700" cy="312370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Texto da Legenda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3" name="A parte inferior do corpo de uma pessoa com calças azuis e sapatos verdes sobre um piso amarelo e rosa"/>
          <p:cNvSpPr>
            <a:spLocks noGrp="1"/>
          </p:cNvSpPr>
          <p:nvPr>
            <p:ph type="pic" idx="21"/>
          </p:nvPr>
        </p:nvSpPr>
        <p:spPr>
          <a:xfrm>
            <a:off x="528828" y="0"/>
            <a:ext cx="17992344" cy="120015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4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635000" y="7937906"/>
            <a:ext cx="17780000" cy="5651592"/>
          </a:xfrm>
          <a:prstGeom prst="rect">
            <a:avLst/>
          </a:prstGeom>
        </p:spPr>
        <p:txBody>
          <a:bodyPr anchor="b"/>
          <a:lstStyle>
            <a:lvl1pPr algn="ctr" defTabSz="584200">
              <a:defRPr sz="22000" spc="-220">
                <a:solidFill>
                  <a:srgbClr val="FFD74C"/>
                </a:solidFill>
              </a:defRPr>
            </a:lvl1pPr>
          </a:lstStyle>
          <a:p>
            <a:r>
              <a:t>Título do Slide</a:t>
            </a:r>
          </a:p>
        </p:txBody>
      </p:sp>
      <p:sp>
        <p:nvSpPr>
          <p:cNvPr id="35" name="Linha"/>
          <p:cNvSpPr/>
          <p:nvPr/>
        </p:nvSpPr>
        <p:spPr>
          <a:xfrm>
            <a:off x="19169012" y="11874500"/>
            <a:ext cx="1549401" cy="0"/>
          </a:xfrm>
          <a:prstGeom prst="ellipse">
            <a:avLst/>
          </a:prstGeom>
          <a:ln w="254000">
            <a:solidFill>
              <a:srgbClr val="FFD74C"/>
            </a:solidFill>
            <a:miter lim="400000"/>
          </a:ln>
        </p:spPr>
        <p:txBody>
          <a:bodyPr lIns="0" tIns="0" rIns="0" bIns="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Nível de Corpo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Título do Slid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4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ível de Corpo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7280"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6311900"/>
            <a:ext cx="8356600" cy="618490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1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19200" y="2439639"/>
            <a:ext cx="8356600" cy="3068291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62" name="Retângulo"/>
          <p:cNvSpPr/>
          <p:nvPr/>
        </p:nvSpPr>
        <p:spPr>
          <a:xfrm>
            <a:off x="10795000" y="0"/>
            <a:ext cx="13614400" cy="13716000"/>
          </a:xfrm>
          <a:prstGeom prst="rect">
            <a:avLst/>
          </a:prstGeom>
          <a:solidFill>
            <a:srgbClr val="00BFF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63" name="Vista parcial externa de um edifício pintado de amarelo com persianas azuis e porta acortinada"/>
          <p:cNvSpPr>
            <a:spLocks noGrp="1"/>
          </p:cNvSpPr>
          <p:nvPr>
            <p:ph type="pic" idx="21"/>
          </p:nvPr>
        </p:nvSpPr>
        <p:spPr>
          <a:xfrm>
            <a:off x="9156700" y="-38100"/>
            <a:ext cx="19693467" cy="13106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4" name="Autoria e Data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19200" y="1574800"/>
            <a:ext cx="8356600" cy="770128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00C7FC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Autoria e Data</a:t>
            </a:r>
          </a:p>
        </p:txBody>
      </p:sp>
      <p:sp>
        <p:nvSpPr>
          <p:cNvPr id="6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Vídeo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6311900"/>
            <a:ext cx="8356600" cy="618490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3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19200" y="2439639"/>
            <a:ext cx="8356600" cy="3068291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74" name="Retângulo"/>
          <p:cNvSpPr/>
          <p:nvPr/>
        </p:nvSpPr>
        <p:spPr>
          <a:xfrm>
            <a:off x="10795000" y="0"/>
            <a:ext cx="13614400" cy="13716000"/>
          </a:xfrm>
          <a:prstGeom prst="rect">
            <a:avLst/>
          </a:prstGeom>
          <a:solidFill>
            <a:srgbClr val="00BFF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75" name="Autoria e Dat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1574800"/>
            <a:ext cx="8356600" cy="770128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00C7FC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Autoria e Data</a:t>
            </a:r>
          </a:p>
        </p:txBody>
      </p:sp>
      <p:sp>
        <p:nvSpPr>
          <p:cNvPr id="7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Vídeo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6311900"/>
            <a:ext cx="8356600" cy="618490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4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19200" y="2439639"/>
            <a:ext cx="8356600" cy="3068291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85" name="Retângulo"/>
          <p:cNvSpPr/>
          <p:nvPr/>
        </p:nvSpPr>
        <p:spPr>
          <a:xfrm>
            <a:off x="10795000" y="0"/>
            <a:ext cx="13614400" cy="13716000"/>
          </a:xfrm>
          <a:prstGeom prst="rect">
            <a:avLst/>
          </a:prstGeom>
          <a:solidFill>
            <a:srgbClr val="00BFF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86" name="Autoria e Dat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1574800"/>
            <a:ext cx="8356600" cy="770128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00C7FC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Autoria e Data</a:t>
            </a:r>
          </a:p>
        </p:txBody>
      </p:sp>
      <p:sp>
        <p:nvSpPr>
          <p:cNvPr id="87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ção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ítulo da Seção"/>
          <p:cNvSpPr txBox="1">
            <a:spLocks noGrp="1"/>
          </p:cNvSpPr>
          <p:nvPr>
            <p:ph type="title" hasCustomPrompt="1"/>
          </p:nvPr>
        </p:nvSpPr>
        <p:spPr>
          <a:xfrm>
            <a:off x="1219200" y="4048125"/>
            <a:ext cx="21945600" cy="5930900"/>
          </a:xfrm>
          <a:prstGeom prst="rect">
            <a:avLst/>
          </a:prstGeom>
        </p:spPr>
        <p:txBody>
          <a:bodyPr anchor="ctr"/>
          <a:lstStyle>
            <a:lvl1pPr defTabSz="584200">
              <a:defRPr sz="14000" spc="0">
                <a:solidFill>
                  <a:srgbClr val="FFFFFF"/>
                </a:solidFill>
              </a:defRPr>
            </a:lvl1pPr>
          </a:lstStyle>
          <a:p>
            <a:r>
              <a:t>Título da Seção</a:t>
            </a:r>
          </a:p>
        </p:txBody>
      </p:sp>
      <p:sp>
        <p:nvSpPr>
          <p:cNvPr id="9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penas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ítulo do Slid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10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bg>
      <p:bgPr>
        <a:solidFill>
          <a:srgbClr val="FFC6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ítulo da Agenda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4000" spc="-140">
                <a:solidFill>
                  <a:srgbClr val="FFFFFF"/>
                </a:solidFill>
              </a:defRPr>
            </a:lvl1pPr>
          </a:lstStyle>
          <a:p>
            <a:r>
              <a:t>Título da Agenda</a:t>
            </a:r>
          </a:p>
        </p:txBody>
      </p:sp>
      <p:sp>
        <p:nvSpPr>
          <p:cNvPr id="111" name="Nível de Corpo Um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3594100"/>
            <a:ext cx="21945600" cy="8902700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1pPr>
            <a:lvl2pPr marL="0" indent="4572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2pPr>
            <a:lvl3pPr marL="0" indent="9144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3pPr>
            <a:lvl4pPr marL="0" indent="13716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4pPr>
            <a:lvl5pPr marL="0" indent="18288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5pPr>
          </a:lstStyle>
          <a:p>
            <a:r>
              <a:t>Tópicos da Agenda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2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ção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19200" y="4763675"/>
            <a:ext cx="21945600" cy="4192883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0" indent="4572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0" indent="9144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0" indent="13716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0" indent="18288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Declaração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0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ato Principal">
    <p:bg>
      <p:bgPr>
        <a:solidFill>
          <a:srgbClr val="FFC6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Nível de Corpo Um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2334623"/>
            <a:ext cx="21945600" cy="7612249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0" indent="4572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0" indent="9144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0" indent="13716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0" indent="18288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Informações do fato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9779000"/>
            <a:ext cx="21945599" cy="62992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10000"/>
              </a:lnSpc>
              <a:spcBef>
                <a:spcPts val="0"/>
              </a:spcBef>
              <a:buClrTx/>
              <a:buSzTx/>
              <a:buNone/>
              <a:defRPr sz="3200" b="0" cap="all" spc="-32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Informações do fato</a:t>
            </a:r>
          </a:p>
        </p:txBody>
      </p:sp>
      <p:sp>
        <p:nvSpPr>
          <p:cNvPr id="129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3771900" y="4464048"/>
            <a:ext cx="16840200" cy="4883152"/>
          </a:xfrm>
          <a:prstGeom prst="rect">
            <a:avLst/>
          </a:prstGeom>
        </p:spPr>
        <p:txBody>
          <a:bodyPr anchor="ctr"/>
          <a:lstStyle>
            <a:lvl1pPr marL="431800" indent="-4318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431800" indent="254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431800" indent="4826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431800" indent="9398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431800" indent="13970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“Citação Notável”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Atribuição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203700" y="9372600"/>
            <a:ext cx="16840200" cy="68072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ts val="3600"/>
              </a:lnSpc>
              <a:spcBef>
                <a:spcPts val="0"/>
              </a:spcBef>
              <a:buClrTx/>
              <a:buSzTx/>
              <a:buNone/>
              <a:defRPr sz="3200" b="0" cap="all" spc="-32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Atribuição</a:t>
            </a:r>
          </a:p>
        </p:txBody>
      </p:sp>
      <p:sp>
        <p:nvSpPr>
          <p:cNvPr id="13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A parte inferior do corpo de uma pessoa com calças azuis e sapatos verdes sobre um piso amarelo e rosa"/>
          <p:cNvSpPr>
            <a:spLocks noGrp="1"/>
          </p:cNvSpPr>
          <p:nvPr>
            <p:ph type="pic" sz="half" idx="21"/>
          </p:nvPr>
        </p:nvSpPr>
        <p:spPr>
          <a:xfrm>
            <a:off x="635000" y="6832600"/>
            <a:ext cx="12877800" cy="858992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Duas pessoas adultas vestindo roupas de cores fortes e sólidas: verde, azul, rosa e amarelo"/>
          <p:cNvSpPr>
            <a:spLocks noGrp="1"/>
          </p:cNvSpPr>
          <p:nvPr>
            <p:ph type="pic" sz="half" idx="22"/>
          </p:nvPr>
        </p:nvSpPr>
        <p:spPr>
          <a:xfrm>
            <a:off x="88900" y="-177800"/>
            <a:ext cx="14008100" cy="815765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Pessoa produzindo uma bola de goma de mascar rosa sob um fundo sólido rosa e azul"/>
          <p:cNvSpPr>
            <a:spLocks noGrp="1"/>
          </p:cNvSpPr>
          <p:nvPr>
            <p:ph type="pic" idx="23"/>
          </p:nvPr>
        </p:nvSpPr>
        <p:spPr>
          <a:xfrm>
            <a:off x="12814300" y="-355600"/>
            <a:ext cx="12033950" cy="18034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A parte inferior do corpo de uma pessoa com calças azuis e sapatos verdes sobre um piso amarelo e rosa"/>
          <p:cNvSpPr>
            <a:spLocks noGrp="1"/>
          </p:cNvSpPr>
          <p:nvPr>
            <p:ph type="pic" idx="21"/>
          </p:nvPr>
        </p:nvSpPr>
        <p:spPr>
          <a:xfrm>
            <a:off x="635000" y="-1181110"/>
            <a:ext cx="23114000" cy="1541782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19200" y="3733800"/>
            <a:ext cx="21945600" cy="876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Título do Slide"/>
          <p:cNvSpPr txBox="1">
            <a:spLocks noGrp="1"/>
          </p:cNvSpPr>
          <p:nvPr>
            <p:ph type="title"/>
          </p:nvPr>
        </p:nvSpPr>
        <p:spPr>
          <a:xfrm>
            <a:off x="1219200" y="1219200"/>
            <a:ext cx="21945600" cy="2298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Título do Slide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23622000" y="13080999"/>
            <a:ext cx="336728" cy="413767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825500">
              <a:lnSpc>
                <a:spcPts val="2600"/>
              </a:lnSpc>
              <a:spcBef>
                <a:spcPts val="0"/>
              </a:spcBef>
              <a:defRPr sz="1800" b="0">
                <a:solidFill>
                  <a:srgbClr val="000000"/>
                </a:solidFill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1pPr>
      <a:lvl2pPr marL="0" marR="0" indent="4572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2pPr>
      <a:lvl3pPr marL="0" marR="0" indent="9144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3pPr>
      <a:lvl4pPr marL="0" marR="0" indent="13716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4pPr>
      <a:lvl5pPr marL="0" marR="0" indent="18288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5pPr>
      <a:lvl6pPr marL="0" marR="0" indent="22860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6pPr>
      <a:lvl7pPr marL="0" marR="0" indent="27432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7pPr>
      <a:lvl8pPr marL="0" marR="0" indent="32004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8pPr>
      <a:lvl9pPr marL="0" marR="0" indent="36576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9pPr>
    </p:titleStyle>
    <p:bodyStyle>
      <a:lvl1pPr marL="6858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1pPr>
      <a:lvl2pPr marL="13716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2pPr>
      <a:lvl3pPr marL="20574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3pPr>
      <a:lvl4pPr marL="27432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4pPr>
      <a:lvl5pPr marL="34290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5pPr>
      <a:lvl6pPr marL="41148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6pPr>
      <a:lvl7pPr marL="48006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7pPr>
      <a:lvl8pPr marL="54864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8pPr>
      <a:lvl9pPr marL="61722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9pPr>
    </p:bodyStyle>
    <p:otherStyle>
      <a:lvl1pPr marL="0" marR="0" indent="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1pPr>
      <a:lvl2pPr marL="0" marR="0" indent="4572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2pPr>
      <a:lvl3pPr marL="0" marR="0" indent="9144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3pPr>
      <a:lvl4pPr marL="0" marR="0" indent="13716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4pPr>
      <a:lvl5pPr marL="0" marR="0" indent="18288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5pPr>
      <a:lvl6pPr marL="0" marR="0" indent="22860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6pPr>
      <a:lvl7pPr marL="0" marR="0" indent="27432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7pPr>
      <a:lvl8pPr marL="0" marR="0" indent="32004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8pPr>
      <a:lvl9pPr marL="0" marR="0" indent="36576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4.png"/><Relationship Id="rId7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AdobeStock_521192282.jpeg" descr="AdobeStock_52119228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633536" y="-730854"/>
            <a:ext cx="24384000" cy="13716000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173" name="Discente:     Felipe Motta…"/>
          <p:cNvSpPr txBox="1">
            <a:spLocks noGrp="1"/>
          </p:cNvSpPr>
          <p:nvPr>
            <p:ph type="subTitle" sz="quarter" idx="1"/>
          </p:nvPr>
        </p:nvSpPr>
        <p:spPr>
          <a:xfrm>
            <a:off x="-1057471" y="10746432"/>
            <a:ext cx="8568952" cy="2090762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 sz="3500" spc="-35">
                <a:solidFill>
                  <a:schemeClr val="accent4">
                    <a:hueOff val="-647545"/>
                    <a:lumOff val="-4635"/>
                  </a:schemeClr>
                </a:solidFill>
              </a:defRPr>
            </a:pPr>
            <a:r>
              <a:rPr dirty="0" err="1">
                <a:solidFill>
                  <a:srgbClr val="92D050"/>
                </a:solidFill>
              </a:rPr>
              <a:t>Discente</a:t>
            </a:r>
            <a:r>
              <a:rPr dirty="0">
                <a:solidFill>
                  <a:srgbClr val="92D050"/>
                </a:solidFill>
              </a:rPr>
              <a:t>:     Felipe Motta</a:t>
            </a:r>
          </a:p>
          <a:p>
            <a:pPr>
              <a:defRPr sz="3500" spc="-35">
                <a:solidFill>
                  <a:schemeClr val="accent4">
                    <a:hueOff val="-647545"/>
                    <a:lumOff val="-4635"/>
                  </a:schemeClr>
                </a:solidFill>
              </a:defRPr>
            </a:pPr>
            <a:r>
              <a:rPr dirty="0" err="1">
                <a:solidFill>
                  <a:srgbClr val="92D050"/>
                </a:solidFill>
              </a:rPr>
              <a:t>Orientador</a:t>
            </a:r>
            <a:r>
              <a:rPr dirty="0">
                <a:solidFill>
                  <a:srgbClr val="92D050"/>
                </a:solidFill>
              </a:rPr>
              <a:t>: Prof. Dr. Alexandre Anderson </a:t>
            </a:r>
          </a:p>
          <a:p>
            <a:pPr>
              <a:defRPr sz="3500" spc="-35">
                <a:solidFill>
                  <a:schemeClr val="accent4">
                    <a:hueOff val="-647545"/>
                    <a:lumOff val="-4635"/>
                  </a:schemeClr>
                </a:solidFill>
              </a:defRPr>
            </a:pPr>
            <a:r>
              <a:rPr dirty="0" smtClean="0">
                <a:solidFill>
                  <a:srgbClr val="92D050"/>
                </a:solidFill>
              </a:rPr>
              <a:t>de </a:t>
            </a:r>
            <a:r>
              <a:rPr dirty="0">
                <a:solidFill>
                  <a:srgbClr val="92D050"/>
                </a:solidFill>
              </a:rPr>
              <a:t>Sousa </a:t>
            </a:r>
            <a:r>
              <a:rPr dirty="0" err="1">
                <a:solidFill>
                  <a:srgbClr val="92D050"/>
                </a:solidFill>
              </a:rPr>
              <a:t>Munhoz</a:t>
            </a:r>
            <a:r>
              <a:rPr dirty="0">
                <a:solidFill>
                  <a:srgbClr val="92D050"/>
                </a:solidFill>
              </a:rPr>
              <a:t> </a:t>
            </a:r>
            <a:r>
              <a:rPr dirty="0" err="1" smtClean="0">
                <a:solidFill>
                  <a:srgbClr val="92D050"/>
                </a:solidFill>
              </a:rPr>
              <a:t>Soares</a:t>
            </a:r>
            <a:endParaRPr dirty="0">
              <a:solidFill>
                <a:srgbClr val="92D050"/>
              </a:solidFill>
            </a:endParaRPr>
          </a:p>
        </p:txBody>
      </p:sp>
      <p:sp>
        <p:nvSpPr>
          <p:cNvPr id="174" name="Avaliação do Desenvolvimento Neuropsicomotor em crianças expostas à infecção por SARS-CoV-2 durante o período fetal"/>
          <p:cNvSpPr txBox="1">
            <a:spLocks noGrp="1"/>
          </p:cNvSpPr>
          <p:nvPr>
            <p:ph type="ctrTitle"/>
          </p:nvPr>
        </p:nvSpPr>
        <p:spPr>
          <a:xfrm>
            <a:off x="804863" y="-1422920"/>
            <a:ext cx="21945601" cy="5524501"/>
          </a:xfrm>
          <a:prstGeom prst="rect">
            <a:avLst/>
          </a:prstGeom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  <p:txBody>
          <a:bodyPr>
            <a:normAutofit fontScale="90000"/>
          </a:bodyPr>
          <a:lstStyle/>
          <a:p>
            <a:pPr algn="ctr">
              <a:defRPr sz="8000" spc="-80"/>
            </a:pPr>
            <a:endParaRPr dirty="0"/>
          </a:p>
          <a:p>
            <a:pPr algn="ctr">
              <a:defRPr sz="8000" spc="-80"/>
            </a:pPr>
            <a:endParaRPr dirty="0"/>
          </a:p>
          <a:p>
            <a:pPr algn="ctr">
              <a:defRPr sz="8000" spc="-80"/>
            </a:pPr>
            <a:endParaRPr dirty="0"/>
          </a:p>
          <a:p>
            <a:pPr algn="ctr">
              <a:defRPr sz="8000" spc="-80"/>
            </a:pPr>
            <a:r>
              <a:rPr dirty="0" err="1"/>
              <a:t>Avaliação</a:t>
            </a:r>
            <a:r>
              <a:rPr dirty="0"/>
              <a:t> do </a:t>
            </a:r>
            <a:r>
              <a:rPr dirty="0" err="1"/>
              <a:t>Desenvolvimento</a:t>
            </a:r>
            <a:r>
              <a:rPr dirty="0"/>
              <a:t> </a:t>
            </a:r>
            <a:r>
              <a:rPr dirty="0" err="1"/>
              <a:t>Neuropsicomotor</a:t>
            </a:r>
            <a:r>
              <a:rPr dirty="0"/>
              <a:t> </a:t>
            </a:r>
            <a:r>
              <a:rPr dirty="0" err="1"/>
              <a:t>em</a:t>
            </a:r>
            <a:r>
              <a:rPr dirty="0"/>
              <a:t> </a:t>
            </a:r>
            <a:r>
              <a:rPr dirty="0" err="1"/>
              <a:t>crianças</a:t>
            </a:r>
            <a:r>
              <a:rPr dirty="0"/>
              <a:t> </a:t>
            </a:r>
            <a:r>
              <a:rPr dirty="0" err="1"/>
              <a:t>expostas</a:t>
            </a:r>
            <a:r>
              <a:rPr dirty="0"/>
              <a:t> à </a:t>
            </a:r>
            <a:r>
              <a:rPr dirty="0" err="1"/>
              <a:t>infecção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SARS-CoV-2 </a:t>
            </a:r>
            <a:r>
              <a:rPr dirty="0" err="1"/>
              <a:t>durante</a:t>
            </a:r>
            <a:r>
              <a:rPr dirty="0"/>
              <a:t> o </a:t>
            </a:r>
            <a:r>
              <a:rPr dirty="0" err="1"/>
              <a:t>período</a:t>
            </a:r>
            <a:r>
              <a:rPr dirty="0"/>
              <a:t> fetal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6440472" y="12186592"/>
            <a:ext cx="402354" cy="92743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4200" b="1" i="0" u="none" strike="noStrike" cap="none" spc="0" normalizeH="0" baseline="0" dirty="0" smtClean="0">
                <a:ln>
                  <a:noFill/>
                </a:ln>
                <a:solidFill>
                  <a:srgbClr val="53585F"/>
                </a:solidFill>
                <a:effectLst/>
                <a:uFillTx/>
                <a:latin typeface="Proxima Nova"/>
                <a:ea typeface="Proxima Nova"/>
                <a:cs typeface="Proxima Nova"/>
                <a:sym typeface="Proxima Nova"/>
              </a:rPr>
              <a:t>3</a:t>
            </a:r>
            <a:endParaRPr kumimoji="0" lang="pt-BR" sz="4200" b="1" i="0" u="none" strike="noStrike" cap="none" spc="0" normalizeH="0" baseline="0" dirty="0">
              <a:ln>
                <a:noFill/>
              </a:ln>
              <a:solidFill>
                <a:srgbClr val="53585F"/>
              </a:solidFill>
              <a:effectLst/>
              <a:uFillTx/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736616" y="11532054"/>
            <a:ext cx="4858702" cy="1309076"/>
          </a:xfrm>
          <a:prstGeom prst="rect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spc="0" normalizeH="0" baseline="0" dirty="0" smtClean="0">
                <a:ln>
                  <a:noFill/>
                </a:ln>
                <a:solidFill>
                  <a:srgbClr val="53585F"/>
                </a:solidFill>
                <a:effectLst/>
                <a:uFillTx/>
                <a:sym typeface="Proxima Nova"/>
                <a:hlinkClick r:id="rId3"/>
              </a:rPr>
              <a:t>www.paulomargotto.com.br</a:t>
            </a:r>
            <a:r>
              <a:rPr kumimoji="0" lang="pt-BR" sz="2400" b="1" i="0" u="none" strike="noStrike" cap="none" spc="0" normalizeH="0" baseline="0" dirty="0" smtClean="0">
                <a:ln>
                  <a:noFill/>
                </a:ln>
                <a:solidFill>
                  <a:srgbClr val="53585F"/>
                </a:solidFill>
                <a:effectLst/>
                <a:uFillTx/>
                <a:sym typeface="Proxima Nova"/>
              </a:rPr>
              <a:t> </a:t>
            </a:r>
          </a:p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400" dirty="0" smtClean="0"/>
              <a:t>Brasília, 21 de setembro de 2024</a:t>
            </a:r>
            <a:endParaRPr kumimoji="0" lang="pt-BR" sz="2400" b="1" i="0" u="none" strike="noStrike" cap="none" spc="0" normalizeH="0" baseline="0" dirty="0">
              <a:ln>
                <a:noFill/>
              </a:ln>
              <a:solidFill>
                <a:srgbClr val="53585F"/>
              </a:solidFill>
              <a:effectLst/>
              <a:uFillTx/>
              <a:sym typeface="Proxima Nov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17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178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62" r="22957" b="9981"/>
          <a:stretch>
            <a:fillRect/>
          </a:stretch>
        </p:blipFill>
        <p:spPr>
          <a:xfrm>
            <a:off x="11022668" y="2985505"/>
            <a:ext cx="8942785" cy="89409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6" extrusionOk="0">
                <a:moveTo>
                  <a:pt x="11282" y="4"/>
                </a:moveTo>
                <a:cubicBezTo>
                  <a:pt x="10781" y="-6"/>
                  <a:pt x="10780" y="-6"/>
                  <a:pt x="10643" y="84"/>
                </a:cubicBezTo>
                <a:cubicBezTo>
                  <a:pt x="10511" y="171"/>
                  <a:pt x="10507" y="179"/>
                  <a:pt x="10507" y="350"/>
                </a:cubicBezTo>
                <a:cubicBezTo>
                  <a:pt x="10507" y="447"/>
                  <a:pt x="10522" y="535"/>
                  <a:pt x="10540" y="546"/>
                </a:cubicBezTo>
                <a:cubicBezTo>
                  <a:pt x="10558" y="557"/>
                  <a:pt x="10572" y="593"/>
                  <a:pt x="10572" y="626"/>
                </a:cubicBezTo>
                <a:cubicBezTo>
                  <a:pt x="10572" y="660"/>
                  <a:pt x="10583" y="691"/>
                  <a:pt x="10596" y="697"/>
                </a:cubicBezTo>
                <a:cubicBezTo>
                  <a:pt x="10610" y="703"/>
                  <a:pt x="10650" y="767"/>
                  <a:pt x="10684" y="838"/>
                </a:cubicBezTo>
                <a:cubicBezTo>
                  <a:pt x="10719" y="909"/>
                  <a:pt x="10793" y="1034"/>
                  <a:pt x="10848" y="1115"/>
                </a:cubicBezTo>
                <a:cubicBezTo>
                  <a:pt x="10904" y="1195"/>
                  <a:pt x="10991" y="1348"/>
                  <a:pt x="11041" y="1455"/>
                </a:cubicBezTo>
                <a:cubicBezTo>
                  <a:pt x="11091" y="1563"/>
                  <a:pt x="11147" y="1682"/>
                  <a:pt x="11166" y="1722"/>
                </a:cubicBezTo>
                <a:cubicBezTo>
                  <a:pt x="11191" y="1775"/>
                  <a:pt x="11186" y="1821"/>
                  <a:pt x="11146" y="1907"/>
                </a:cubicBezTo>
                <a:cubicBezTo>
                  <a:pt x="11116" y="1970"/>
                  <a:pt x="11077" y="2030"/>
                  <a:pt x="11059" y="2040"/>
                </a:cubicBezTo>
                <a:cubicBezTo>
                  <a:pt x="11042" y="2051"/>
                  <a:pt x="11028" y="2110"/>
                  <a:pt x="11028" y="2171"/>
                </a:cubicBezTo>
                <a:cubicBezTo>
                  <a:pt x="11028" y="2231"/>
                  <a:pt x="11013" y="2289"/>
                  <a:pt x="10995" y="2300"/>
                </a:cubicBezTo>
                <a:cubicBezTo>
                  <a:pt x="10977" y="2311"/>
                  <a:pt x="10962" y="2354"/>
                  <a:pt x="10962" y="2396"/>
                </a:cubicBezTo>
                <a:cubicBezTo>
                  <a:pt x="10962" y="2503"/>
                  <a:pt x="10884" y="2553"/>
                  <a:pt x="10708" y="2560"/>
                </a:cubicBezTo>
                <a:cubicBezTo>
                  <a:pt x="10624" y="2563"/>
                  <a:pt x="10460" y="2584"/>
                  <a:pt x="10344" y="2606"/>
                </a:cubicBezTo>
                <a:cubicBezTo>
                  <a:pt x="10228" y="2628"/>
                  <a:pt x="10085" y="2636"/>
                  <a:pt x="10027" y="2625"/>
                </a:cubicBezTo>
                <a:cubicBezTo>
                  <a:pt x="9923" y="2606"/>
                  <a:pt x="9921" y="2603"/>
                  <a:pt x="9921" y="2428"/>
                </a:cubicBezTo>
                <a:cubicBezTo>
                  <a:pt x="9921" y="2294"/>
                  <a:pt x="9942" y="2219"/>
                  <a:pt x="10003" y="2122"/>
                </a:cubicBezTo>
                <a:cubicBezTo>
                  <a:pt x="10048" y="2051"/>
                  <a:pt x="10084" y="1978"/>
                  <a:pt x="10084" y="1960"/>
                </a:cubicBezTo>
                <a:cubicBezTo>
                  <a:pt x="10084" y="1942"/>
                  <a:pt x="10099" y="1926"/>
                  <a:pt x="10117" y="1926"/>
                </a:cubicBezTo>
                <a:cubicBezTo>
                  <a:pt x="10135" y="1926"/>
                  <a:pt x="10150" y="1904"/>
                  <a:pt x="10150" y="1876"/>
                </a:cubicBezTo>
                <a:cubicBezTo>
                  <a:pt x="10150" y="1848"/>
                  <a:pt x="10186" y="1759"/>
                  <a:pt x="10231" y="1679"/>
                </a:cubicBezTo>
                <a:cubicBezTo>
                  <a:pt x="10331" y="1501"/>
                  <a:pt x="10343" y="1249"/>
                  <a:pt x="10255" y="1172"/>
                </a:cubicBezTo>
                <a:cubicBezTo>
                  <a:pt x="10111" y="1046"/>
                  <a:pt x="9979" y="1008"/>
                  <a:pt x="9743" y="1026"/>
                </a:cubicBezTo>
                <a:cubicBezTo>
                  <a:pt x="9581" y="1038"/>
                  <a:pt x="9489" y="1030"/>
                  <a:pt x="9433" y="999"/>
                </a:cubicBezTo>
                <a:cubicBezTo>
                  <a:pt x="9388" y="974"/>
                  <a:pt x="9263" y="954"/>
                  <a:pt x="9154" y="953"/>
                </a:cubicBezTo>
                <a:cubicBezTo>
                  <a:pt x="8914" y="952"/>
                  <a:pt x="8776" y="1031"/>
                  <a:pt x="8674" y="1229"/>
                </a:cubicBezTo>
                <a:cubicBezTo>
                  <a:pt x="8619" y="1335"/>
                  <a:pt x="8578" y="1368"/>
                  <a:pt x="8451" y="1410"/>
                </a:cubicBezTo>
                <a:lnTo>
                  <a:pt x="8295" y="1460"/>
                </a:lnTo>
                <a:lnTo>
                  <a:pt x="8295" y="1220"/>
                </a:lnTo>
                <a:cubicBezTo>
                  <a:pt x="8295" y="954"/>
                  <a:pt x="8274" y="915"/>
                  <a:pt x="8086" y="837"/>
                </a:cubicBezTo>
                <a:cubicBezTo>
                  <a:pt x="7940" y="776"/>
                  <a:pt x="7797" y="777"/>
                  <a:pt x="7587" y="839"/>
                </a:cubicBezTo>
                <a:cubicBezTo>
                  <a:pt x="7430" y="886"/>
                  <a:pt x="7415" y="885"/>
                  <a:pt x="7313" y="823"/>
                </a:cubicBezTo>
                <a:cubicBezTo>
                  <a:pt x="7236" y="776"/>
                  <a:pt x="7149" y="758"/>
                  <a:pt x="7004" y="758"/>
                </a:cubicBezTo>
                <a:cubicBezTo>
                  <a:pt x="6781" y="757"/>
                  <a:pt x="6685" y="785"/>
                  <a:pt x="6586" y="879"/>
                </a:cubicBezTo>
                <a:cubicBezTo>
                  <a:pt x="6549" y="914"/>
                  <a:pt x="6452" y="953"/>
                  <a:pt x="6371" y="965"/>
                </a:cubicBezTo>
                <a:cubicBezTo>
                  <a:pt x="6289" y="978"/>
                  <a:pt x="6174" y="1023"/>
                  <a:pt x="6114" y="1067"/>
                </a:cubicBezTo>
                <a:cubicBezTo>
                  <a:pt x="6041" y="1121"/>
                  <a:pt x="5963" y="1147"/>
                  <a:pt x="5873" y="1147"/>
                </a:cubicBezTo>
                <a:cubicBezTo>
                  <a:pt x="5631" y="1147"/>
                  <a:pt x="5302" y="1386"/>
                  <a:pt x="5302" y="1562"/>
                </a:cubicBezTo>
                <a:cubicBezTo>
                  <a:pt x="5302" y="1662"/>
                  <a:pt x="5477" y="1914"/>
                  <a:pt x="5589" y="1974"/>
                </a:cubicBezTo>
                <a:cubicBezTo>
                  <a:pt x="5637" y="2000"/>
                  <a:pt x="5726" y="2065"/>
                  <a:pt x="5787" y="2120"/>
                </a:cubicBezTo>
                <a:cubicBezTo>
                  <a:pt x="5848" y="2174"/>
                  <a:pt x="5911" y="2219"/>
                  <a:pt x="5928" y="2219"/>
                </a:cubicBezTo>
                <a:cubicBezTo>
                  <a:pt x="5945" y="2219"/>
                  <a:pt x="6001" y="2252"/>
                  <a:pt x="6052" y="2292"/>
                </a:cubicBezTo>
                <a:cubicBezTo>
                  <a:pt x="6398" y="2568"/>
                  <a:pt x="6376" y="2539"/>
                  <a:pt x="6376" y="2710"/>
                </a:cubicBezTo>
                <a:cubicBezTo>
                  <a:pt x="6376" y="2797"/>
                  <a:pt x="6390" y="2868"/>
                  <a:pt x="6408" y="2868"/>
                </a:cubicBezTo>
                <a:cubicBezTo>
                  <a:pt x="6426" y="2868"/>
                  <a:pt x="6441" y="2936"/>
                  <a:pt x="6441" y="3019"/>
                </a:cubicBezTo>
                <a:cubicBezTo>
                  <a:pt x="6441" y="3149"/>
                  <a:pt x="6457" y="3185"/>
                  <a:pt x="6555" y="3277"/>
                </a:cubicBezTo>
                <a:cubicBezTo>
                  <a:pt x="6617" y="3336"/>
                  <a:pt x="6669" y="3400"/>
                  <a:pt x="6669" y="3420"/>
                </a:cubicBezTo>
                <a:cubicBezTo>
                  <a:pt x="6669" y="3440"/>
                  <a:pt x="6606" y="3483"/>
                  <a:pt x="6530" y="3517"/>
                </a:cubicBezTo>
                <a:cubicBezTo>
                  <a:pt x="6390" y="3578"/>
                  <a:pt x="6051" y="3928"/>
                  <a:pt x="6051" y="4011"/>
                </a:cubicBezTo>
                <a:cubicBezTo>
                  <a:pt x="6051" y="4058"/>
                  <a:pt x="5963" y="3969"/>
                  <a:pt x="5789" y="3745"/>
                </a:cubicBezTo>
                <a:cubicBezTo>
                  <a:pt x="5572" y="3467"/>
                  <a:pt x="5563" y="3433"/>
                  <a:pt x="5563" y="2987"/>
                </a:cubicBezTo>
                <a:cubicBezTo>
                  <a:pt x="5563" y="2751"/>
                  <a:pt x="5549" y="2572"/>
                  <a:pt x="5530" y="2560"/>
                </a:cubicBezTo>
                <a:cubicBezTo>
                  <a:pt x="5512" y="2549"/>
                  <a:pt x="5498" y="2492"/>
                  <a:pt x="5498" y="2435"/>
                </a:cubicBezTo>
                <a:cubicBezTo>
                  <a:pt x="5498" y="2367"/>
                  <a:pt x="5465" y="2290"/>
                  <a:pt x="5404" y="2217"/>
                </a:cubicBezTo>
                <a:cubicBezTo>
                  <a:pt x="5312" y="2108"/>
                  <a:pt x="5303" y="2106"/>
                  <a:pt x="5086" y="2109"/>
                </a:cubicBezTo>
                <a:cubicBezTo>
                  <a:pt x="4821" y="2114"/>
                  <a:pt x="4607" y="2197"/>
                  <a:pt x="4450" y="2358"/>
                </a:cubicBezTo>
                <a:cubicBezTo>
                  <a:pt x="4391" y="2419"/>
                  <a:pt x="4291" y="2499"/>
                  <a:pt x="4228" y="2536"/>
                </a:cubicBezTo>
                <a:cubicBezTo>
                  <a:pt x="4166" y="2574"/>
                  <a:pt x="4049" y="2681"/>
                  <a:pt x="3969" y="2774"/>
                </a:cubicBezTo>
                <a:cubicBezTo>
                  <a:pt x="3888" y="2867"/>
                  <a:pt x="3802" y="2959"/>
                  <a:pt x="3777" y="2979"/>
                </a:cubicBezTo>
                <a:cubicBezTo>
                  <a:pt x="3752" y="2998"/>
                  <a:pt x="3644" y="3106"/>
                  <a:pt x="3536" y="3218"/>
                </a:cubicBezTo>
                <a:cubicBezTo>
                  <a:pt x="3429" y="3330"/>
                  <a:pt x="3322" y="3421"/>
                  <a:pt x="3299" y="3421"/>
                </a:cubicBezTo>
                <a:cubicBezTo>
                  <a:pt x="3232" y="3421"/>
                  <a:pt x="3062" y="3580"/>
                  <a:pt x="3007" y="3697"/>
                </a:cubicBezTo>
                <a:cubicBezTo>
                  <a:pt x="2970" y="3774"/>
                  <a:pt x="2911" y="3824"/>
                  <a:pt x="2797" y="3873"/>
                </a:cubicBezTo>
                <a:cubicBezTo>
                  <a:pt x="2614" y="3951"/>
                  <a:pt x="2505" y="4086"/>
                  <a:pt x="2482" y="4262"/>
                </a:cubicBezTo>
                <a:cubicBezTo>
                  <a:pt x="2469" y="4354"/>
                  <a:pt x="2441" y="4400"/>
                  <a:pt x="2372" y="4441"/>
                </a:cubicBezTo>
                <a:cubicBezTo>
                  <a:pt x="2320" y="4472"/>
                  <a:pt x="2240" y="4545"/>
                  <a:pt x="2194" y="4605"/>
                </a:cubicBezTo>
                <a:cubicBezTo>
                  <a:pt x="2123" y="4698"/>
                  <a:pt x="2112" y="4742"/>
                  <a:pt x="2120" y="4901"/>
                </a:cubicBezTo>
                <a:cubicBezTo>
                  <a:pt x="2129" y="5060"/>
                  <a:pt x="2144" y="5097"/>
                  <a:pt x="2219" y="5153"/>
                </a:cubicBezTo>
                <a:cubicBezTo>
                  <a:pt x="2272" y="5192"/>
                  <a:pt x="2376" y="5224"/>
                  <a:pt x="2479" y="5233"/>
                </a:cubicBezTo>
                <a:lnTo>
                  <a:pt x="2651" y="5246"/>
                </a:lnTo>
                <a:lnTo>
                  <a:pt x="2640" y="5381"/>
                </a:lnTo>
                <a:cubicBezTo>
                  <a:pt x="2630" y="5502"/>
                  <a:pt x="2643" y="5531"/>
                  <a:pt x="2765" y="5654"/>
                </a:cubicBezTo>
                <a:cubicBezTo>
                  <a:pt x="2839" y="5730"/>
                  <a:pt x="2936" y="5801"/>
                  <a:pt x="2979" y="5812"/>
                </a:cubicBezTo>
                <a:cubicBezTo>
                  <a:pt x="3072" y="5835"/>
                  <a:pt x="3075" y="5851"/>
                  <a:pt x="3007" y="5947"/>
                </a:cubicBezTo>
                <a:cubicBezTo>
                  <a:pt x="2974" y="5994"/>
                  <a:pt x="2960" y="6073"/>
                  <a:pt x="2967" y="6173"/>
                </a:cubicBezTo>
                <a:cubicBezTo>
                  <a:pt x="2975" y="6306"/>
                  <a:pt x="2991" y="6337"/>
                  <a:pt x="3087" y="6401"/>
                </a:cubicBezTo>
                <a:cubicBezTo>
                  <a:pt x="3178" y="6462"/>
                  <a:pt x="3240" y="6475"/>
                  <a:pt x="3445" y="6474"/>
                </a:cubicBezTo>
                <a:cubicBezTo>
                  <a:pt x="3581" y="6473"/>
                  <a:pt x="3780" y="6451"/>
                  <a:pt x="3887" y="6425"/>
                </a:cubicBezTo>
                <a:cubicBezTo>
                  <a:pt x="4249" y="6338"/>
                  <a:pt x="4581" y="6388"/>
                  <a:pt x="4591" y="6532"/>
                </a:cubicBezTo>
                <a:cubicBezTo>
                  <a:pt x="4597" y="6636"/>
                  <a:pt x="4582" y="6751"/>
                  <a:pt x="4557" y="6776"/>
                </a:cubicBezTo>
                <a:cubicBezTo>
                  <a:pt x="4544" y="6790"/>
                  <a:pt x="4445" y="6756"/>
                  <a:pt x="4340" y="6701"/>
                </a:cubicBezTo>
                <a:cubicBezTo>
                  <a:pt x="4190" y="6622"/>
                  <a:pt x="4120" y="6603"/>
                  <a:pt x="4024" y="6615"/>
                </a:cubicBezTo>
                <a:cubicBezTo>
                  <a:pt x="3880" y="6634"/>
                  <a:pt x="3697" y="6763"/>
                  <a:pt x="3636" y="6889"/>
                </a:cubicBezTo>
                <a:cubicBezTo>
                  <a:pt x="3599" y="6966"/>
                  <a:pt x="3573" y="6978"/>
                  <a:pt x="3456" y="6975"/>
                </a:cubicBezTo>
                <a:cubicBezTo>
                  <a:pt x="3130" y="6969"/>
                  <a:pt x="2770" y="6787"/>
                  <a:pt x="2658" y="6572"/>
                </a:cubicBezTo>
                <a:cubicBezTo>
                  <a:pt x="2553" y="6371"/>
                  <a:pt x="2240" y="5928"/>
                  <a:pt x="2126" y="5819"/>
                </a:cubicBezTo>
                <a:cubicBezTo>
                  <a:pt x="1992" y="5691"/>
                  <a:pt x="1807" y="5598"/>
                  <a:pt x="1684" y="5598"/>
                </a:cubicBezTo>
                <a:cubicBezTo>
                  <a:pt x="1537" y="5598"/>
                  <a:pt x="1237" y="5798"/>
                  <a:pt x="1236" y="5896"/>
                </a:cubicBezTo>
                <a:cubicBezTo>
                  <a:pt x="1234" y="6000"/>
                  <a:pt x="1141" y="6192"/>
                  <a:pt x="1047" y="6284"/>
                </a:cubicBezTo>
                <a:cubicBezTo>
                  <a:pt x="951" y="6377"/>
                  <a:pt x="943" y="6401"/>
                  <a:pt x="943" y="6602"/>
                </a:cubicBezTo>
                <a:cubicBezTo>
                  <a:pt x="943" y="6722"/>
                  <a:pt x="960" y="6836"/>
                  <a:pt x="981" y="6857"/>
                </a:cubicBezTo>
                <a:cubicBezTo>
                  <a:pt x="1009" y="6885"/>
                  <a:pt x="989" y="6907"/>
                  <a:pt x="902" y="6948"/>
                </a:cubicBezTo>
                <a:cubicBezTo>
                  <a:pt x="775" y="7009"/>
                  <a:pt x="723" y="7089"/>
                  <a:pt x="710" y="7239"/>
                </a:cubicBezTo>
                <a:cubicBezTo>
                  <a:pt x="695" y="7419"/>
                  <a:pt x="820" y="7602"/>
                  <a:pt x="1069" y="7763"/>
                </a:cubicBezTo>
                <a:cubicBezTo>
                  <a:pt x="1075" y="7767"/>
                  <a:pt x="1050" y="7814"/>
                  <a:pt x="1012" y="7867"/>
                </a:cubicBezTo>
                <a:cubicBezTo>
                  <a:pt x="961" y="7939"/>
                  <a:pt x="943" y="8011"/>
                  <a:pt x="943" y="8160"/>
                </a:cubicBezTo>
                <a:cubicBezTo>
                  <a:pt x="943" y="8271"/>
                  <a:pt x="958" y="8359"/>
                  <a:pt x="976" y="8359"/>
                </a:cubicBezTo>
                <a:cubicBezTo>
                  <a:pt x="1018" y="8359"/>
                  <a:pt x="1018" y="8511"/>
                  <a:pt x="976" y="8538"/>
                </a:cubicBezTo>
                <a:cubicBezTo>
                  <a:pt x="958" y="8549"/>
                  <a:pt x="943" y="8594"/>
                  <a:pt x="943" y="8637"/>
                </a:cubicBezTo>
                <a:cubicBezTo>
                  <a:pt x="943" y="8681"/>
                  <a:pt x="958" y="8717"/>
                  <a:pt x="976" y="8717"/>
                </a:cubicBezTo>
                <a:cubicBezTo>
                  <a:pt x="994" y="8717"/>
                  <a:pt x="1008" y="8744"/>
                  <a:pt x="1008" y="8779"/>
                </a:cubicBezTo>
                <a:cubicBezTo>
                  <a:pt x="1008" y="8821"/>
                  <a:pt x="973" y="8853"/>
                  <a:pt x="897" y="8877"/>
                </a:cubicBezTo>
                <a:cubicBezTo>
                  <a:pt x="718" y="8937"/>
                  <a:pt x="396" y="9161"/>
                  <a:pt x="325" y="9276"/>
                </a:cubicBezTo>
                <a:cubicBezTo>
                  <a:pt x="275" y="9357"/>
                  <a:pt x="265" y="9414"/>
                  <a:pt x="280" y="9517"/>
                </a:cubicBezTo>
                <a:cubicBezTo>
                  <a:pt x="298" y="9637"/>
                  <a:pt x="290" y="9658"/>
                  <a:pt x="217" y="9706"/>
                </a:cubicBezTo>
                <a:cubicBezTo>
                  <a:pt x="111" y="9776"/>
                  <a:pt x="0" y="9962"/>
                  <a:pt x="0" y="10071"/>
                </a:cubicBezTo>
                <a:cubicBezTo>
                  <a:pt x="0" y="10118"/>
                  <a:pt x="37" y="10203"/>
                  <a:pt x="81" y="10262"/>
                </a:cubicBezTo>
                <a:cubicBezTo>
                  <a:pt x="143" y="10343"/>
                  <a:pt x="163" y="10408"/>
                  <a:pt x="163" y="10532"/>
                </a:cubicBezTo>
                <a:cubicBezTo>
                  <a:pt x="163" y="10621"/>
                  <a:pt x="178" y="10703"/>
                  <a:pt x="196" y="10714"/>
                </a:cubicBezTo>
                <a:cubicBezTo>
                  <a:pt x="213" y="10726"/>
                  <a:pt x="228" y="10767"/>
                  <a:pt x="228" y="10807"/>
                </a:cubicBezTo>
                <a:cubicBezTo>
                  <a:pt x="228" y="10848"/>
                  <a:pt x="279" y="10941"/>
                  <a:pt x="341" y="11014"/>
                </a:cubicBezTo>
                <a:cubicBezTo>
                  <a:pt x="436" y="11125"/>
                  <a:pt x="482" y="11150"/>
                  <a:pt x="614" y="11168"/>
                </a:cubicBezTo>
                <a:cubicBezTo>
                  <a:pt x="776" y="11191"/>
                  <a:pt x="875" y="11161"/>
                  <a:pt x="1090" y="11026"/>
                </a:cubicBezTo>
                <a:cubicBezTo>
                  <a:pt x="1144" y="10992"/>
                  <a:pt x="1220" y="10954"/>
                  <a:pt x="1261" y="10942"/>
                </a:cubicBezTo>
                <a:cubicBezTo>
                  <a:pt x="1323" y="10924"/>
                  <a:pt x="1333" y="10933"/>
                  <a:pt x="1333" y="11005"/>
                </a:cubicBezTo>
                <a:cubicBezTo>
                  <a:pt x="1333" y="11050"/>
                  <a:pt x="1345" y="11088"/>
                  <a:pt x="1358" y="11088"/>
                </a:cubicBezTo>
                <a:cubicBezTo>
                  <a:pt x="1372" y="11088"/>
                  <a:pt x="1398" y="11120"/>
                  <a:pt x="1416" y="11161"/>
                </a:cubicBezTo>
                <a:cubicBezTo>
                  <a:pt x="1457" y="11254"/>
                  <a:pt x="1778" y="11415"/>
                  <a:pt x="1964" y="11436"/>
                </a:cubicBezTo>
                <a:cubicBezTo>
                  <a:pt x="2114" y="11453"/>
                  <a:pt x="2167" y="11508"/>
                  <a:pt x="2187" y="11669"/>
                </a:cubicBezTo>
                <a:cubicBezTo>
                  <a:pt x="2201" y="11787"/>
                  <a:pt x="2346" y="11876"/>
                  <a:pt x="2552" y="11893"/>
                </a:cubicBezTo>
                <a:cubicBezTo>
                  <a:pt x="2787" y="11912"/>
                  <a:pt x="3025" y="11799"/>
                  <a:pt x="3187" y="11590"/>
                </a:cubicBezTo>
                <a:cubicBezTo>
                  <a:pt x="3250" y="11510"/>
                  <a:pt x="3309" y="11445"/>
                  <a:pt x="3318" y="11445"/>
                </a:cubicBezTo>
                <a:cubicBezTo>
                  <a:pt x="3327" y="11445"/>
                  <a:pt x="3350" y="11479"/>
                  <a:pt x="3369" y="11519"/>
                </a:cubicBezTo>
                <a:cubicBezTo>
                  <a:pt x="3389" y="11559"/>
                  <a:pt x="3433" y="11640"/>
                  <a:pt x="3467" y="11699"/>
                </a:cubicBezTo>
                <a:lnTo>
                  <a:pt x="3530" y="11806"/>
                </a:lnTo>
                <a:lnTo>
                  <a:pt x="3441" y="11882"/>
                </a:lnTo>
                <a:cubicBezTo>
                  <a:pt x="3315" y="11993"/>
                  <a:pt x="3008" y="12103"/>
                  <a:pt x="2776" y="12120"/>
                </a:cubicBezTo>
                <a:cubicBezTo>
                  <a:pt x="2589" y="12134"/>
                  <a:pt x="2293" y="12071"/>
                  <a:pt x="2196" y="11996"/>
                </a:cubicBezTo>
                <a:cubicBezTo>
                  <a:pt x="2178" y="11983"/>
                  <a:pt x="2065" y="11947"/>
                  <a:pt x="1944" y="11917"/>
                </a:cubicBezTo>
                <a:cubicBezTo>
                  <a:pt x="1739" y="11866"/>
                  <a:pt x="1714" y="11865"/>
                  <a:pt x="1562" y="11916"/>
                </a:cubicBezTo>
                <a:cubicBezTo>
                  <a:pt x="1289" y="12006"/>
                  <a:pt x="1146" y="12289"/>
                  <a:pt x="1284" y="12470"/>
                </a:cubicBezTo>
                <a:cubicBezTo>
                  <a:pt x="1311" y="12506"/>
                  <a:pt x="1332" y="12606"/>
                  <a:pt x="1332" y="12703"/>
                </a:cubicBezTo>
                <a:cubicBezTo>
                  <a:pt x="1333" y="12854"/>
                  <a:pt x="1347" y="12886"/>
                  <a:pt x="1459" y="13003"/>
                </a:cubicBezTo>
                <a:cubicBezTo>
                  <a:pt x="1552" y="13101"/>
                  <a:pt x="1610" y="13135"/>
                  <a:pt x="1684" y="13135"/>
                </a:cubicBezTo>
                <a:lnTo>
                  <a:pt x="1784" y="13135"/>
                </a:lnTo>
                <a:lnTo>
                  <a:pt x="1736" y="13231"/>
                </a:lnTo>
                <a:cubicBezTo>
                  <a:pt x="1684" y="13335"/>
                  <a:pt x="1699" y="13438"/>
                  <a:pt x="1781" y="13531"/>
                </a:cubicBezTo>
                <a:cubicBezTo>
                  <a:pt x="1841" y="13599"/>
                  <a:pt x="2229" y="13784"/>
                  <a:pt x="2311" y="13784"/>
                </a:cubicBezTo>
                <a:cubicBezTo>
                  <a:pt x="2436" y="13784"/>
                  <a:pt x="2400" y="13844"/>
                  <a:pt x="2235" y="13911"/>
                </a:cubicBezTo>
                <a:cubicBezTo>
                  <a:pt x="2080" y="13974"/>
                  <a:pt x="2043" y="13977"/>
                  <a:pt x="1837" y="13944"/>
                </a:cubicBezTo>
                <a:cubicBezTo>
                  <a:pt x="1381" y="13871"/>
                  <a:pt x="1227" y="13870"/>
                  <a:pt x="973" y="13942"/>
                </a:cubicBezTo>
                <a:cubicBezTo>
                  <a:pt x="665" y="14028"/>
                  <a:pt x="553" y="14143"/>
                  <a:pt x="553" y="14372"/>
                </a:cubicBezTo>
                <a:cubicBezTo>
                  <a:pt x="553" y="14506"/>
                  <a:pt x="567" y="14537"/>
                  <a:pt x="668" y="14625"/>
                </a:cubicBezTo>
                <a:cubicBezTo>
                  <a:pt x="731" y="14681"/>
                  <a:pt x="798" y="14727"/>
                  <a:pt x="815" y="14727"/>
                </a:cubicBezTo>
                <a:cubicBezTo>
                  <a:pt x="832" y="14727"/>
                  <a:pt x="845" y="14749"/>
                  <a:pt x="845" y="14777"/>
                </a:cubicBezTo>
                <a:cubicBezTo>
                  <a:pt x="845" y="14805"/>
                  <a:pt x="919" y="14899"/>
                  <a:pt x="1008" y="14986"/>
                </a:cubicBezTo>
                <a:cubicBezTo>
                  <a:pt x="1143" y="15117"/>
                  <a:pt x="1171" y="15164"/>
                  <a:pt x="1171" y="15259"/>
                </a:cubicBezTo>
                <a:cubicBezTo>
                  <a:pt x="1171" y="15417"/>
                  <a:pt x="1339" y="15586"/>
                  <a:pt x="1528" y="15616"/>
                </a:cubicBezTo>
                <a:cubicBezTo>
                  <a:pt x="1668" y="15638"/>
                  <a:pt x="1861" y="15616"/>
                  <a:pt x="1956" y="15567"/>
                </a:cubicBezTo>
                <a:cubicBezTo>
                  <a:pt x="2020" y="15535"/>
                  <a:pt x="2268" y="15187"/>
                  <a:pt x="2359" y="15003"/>
                </a:cubicBezTo>
                <a:cubicBezTo>
                  <a:pt x="2453" y="14814"/>
                  <a:pt x="2567" y="14696"/>
                  <a:pt x="2740" y="14609"/>
                </a:cubicBezTo>
                <a:cubicBezTo>
                  <a:pt x="2981" y="14486"/>
                  <a:pt x="3062" y="14513"/>
                  <a:pt x="3103" y="14732"/>
                </a:cubicBezTo>
                <a:cubicBezTo>
                  <a:pt x="3115" y="14798"/>
                  <a:pt x="3169" y="14898"/>
                  <a:pt x="3222" y="14954"/>
                </a:cubicBezTo>
                <a:cubicBezTo>
                  <a:pt x="3316" y="15056"/>
                  <a:pt x="3323" y="15057"/>
                  <a:pt x="3562" y="15045"/>
                </a:cubicBezTo>
                <a:cubicBezTo>
                  <a:pt x="3770" y="15035"/>
                  <a:pt x="3806" y="15041"/>
                  <a:pt x="3806" y="15086"/>
                </a:cubicBezTo>
                <a:cubicBezTo>
                  <a:pt x="3806" y="15151"/>
                  <a:pt x="3878" y="15217"/>
                  <a:pt x="4065" y="15323"/>
                </a:cubicBezTo>
                <a:cubicBezTo>
                  <a:pt x="4161" y="15377"/>
                  <a:pt x="4194" y="15411"/>
                  <a:pt x="4162" y="15422"/>
                </a:cubicBezTo>
                <a:cubicBezTo>
                  <a:pt x="4136" y="15431"/>
                  <a:pt x="3916" y="15442"/>
                  <a:pt x="3673" y="15447"/>
                </a:cubicBezTo>
                <a:cubicBezTo>
                  <a:pt x="3253" y="15456"/>
                  <a:pt x="3225" y="15462"/>
                  <a:pt x="3096" y="15547"/>
                </a:cubicBezTo>
                <a:cubicBezTo>
                  <a:pt x="2965" y="15634"/>
                  <a:pt x="2960" y="15642"/>
                  <a:pt x="2960" y="15811"/>
                </a:cubicBezTo>
                <a:cubicBezTo>
                  <a:pt x="2960" y="15969"/>
                  <a:pt x="2972" y="15998"/>
                  <a:pt x="3077" y="16103"/>
                </a:cubicBezTo>
                <a:cubicBezTo>
                  <a:pt x="3141" y="16167"/>
                  <a:pt x="3208" y="16221"/>
                  <a:pt x="3224" y="16221"/>
                </a:cubicBezTo>
                <a:cubicBezTo>
                  <a:pt x="3240" y="16221"/>
                  <a:pt x="3253" y="16231"/>
                  <a:pt x="3253" y="16245"/>
                </a:cubicBezTo>
                <a:cubicBezTo>
                  <a:pt x="3252" y="16258"/>
                  <a:pt x="3081" y="16270"/>
                  <a:pt x="2871" y="16272"/>
                </a:cubicBezTo>
                <a:cubicBezTo>
                  <a:pt x="2468" y="16274"/>
                  <a:pt x="2246" y="16327"/>
                  <a:pt x="2160" y="16440"/>
                </a:cubicBezTo>
                <a:cubicBezTo>
                  <a:pt x="2135" y="16473"/>
                  <a:pt x="2116" y="16583"/>
                  <a:pt x="2116" y="16702"/>
                </a:cubicBezTo>
                <a:cubicBezTo>
                  <a:pt x="2114" y="16933"/>
                  <a:pt x="2186" y="17076"/>
                  <a:pt x="2320" y="17109"/>
                </a:cubicBezTo>
                <a:cubicBezTo>
                  <a:pt x="2371" y="17122"/>
                  <a:pt x="2426" y="17189"/>
                  <a:pt x="2488" y="17310"/>
                </a:cubicBezTo>
                <a:cubicBezTo>
                  <a:pt x="2538" y="17410"/>
                  <a:pt x="2629" y="17529"/>
                  <a:pt x="2689" y="17575"/>
                </a:cubicBezTo>
                <a:cubicBezTo>
                  <a:pt x="2767" y="17634"/>
                  <a:pt x="2797" y="17683"/>
                  <a:pt x="2797" y="17749"/>
                </a:cubicBezTo>
                <a:cubicBezTo>
                  <a:pt x="2797" y="17976"/>
                  <a:pt x="3240" y="18222"/>
                  <a:pt x="3497" y="18137"/>
                </a:cubicBezTo>
                <a:cubicBezTo>
                  <a:pt x="3642" y="18090"/>
                  <a:pt x="3871" y="17858"/>
                  <a:pt x="3871" y="17760"/>
                </a:cubicBezTo>
                <a:cubicBezTo>
                  <a:pt x="3871" y="17719"/>
                  <a:pt x="3886" y="17677"/>
                  <a:pt x="3903" y="17666"/>
                </a:cubicBezTo>
                <a:cubicBezTo>
                  <a:pt x="3921" y="17655"/>
                  <a:pt x="3936" y="17577"/>
                  <a:pt x="3937" y="17493"/>
                </a:cubicBezTo>
                <a:cubicBezTo>
                  <a:pt x="3938" y="17409"/>
                  <a:pt x="3960" y="17312"/>
                  <a:pt x="3986" y="17278"/>
                </a:cubicBezTo>
                <a:cubicBezTo>
                  <a:pt x="4012" y="17243"/>
                  <a:pt x="4034" y="17183"/>
                  <a:pt x="4034" y="17145"/>
                </a:cubicBezTo>
                <a:cubicBezTo>
                  <a:pt x="4034" y="16955"/>
                  <a:pt x="4215" y="16766"/>
                  <a:pt x="4494" y="16663"/>
                </a:cubicBezTo>
                <a:cubicBezTo>
                  <a:pt x="4577" y="16633"/>
                  <a:pt x="4684" y="16571"/>
                  <a:pt x="4733" y="16526"/>
                </a:cubicBezTo>
                <a:cubicBezTo>
                  <a:pt x="4977" y="16300"/>
                  <a:pt x="5128" y="16265"/>
                  <a:pt x="5480" y="16356"/>
                </a:cubicBezTo>
                <a:cubicBezTo>
                  <a:pt x="5624" y="16393"/>
                  <a:pt x="5746" y="16428"/>
                  <a:pt x="5753" y="16433"/>
                </a:cubicBezTo>
                <a:cubicBezTo>
                  <a:pt x="5759" y="16439"/>
                  <a:pt x="5741" y="16477"/>
                  <a:pt x="5712" y="16518"/>
                </a:cubicBezTo>
                <a:cubicBezTo>
                  <a:pt x="5680" y="16563"/>
                  <a:pt x="5660" y="16659"/>
                  <a:pt x="5660" y="16767"/>
                </a:cubicBezTo>
                <a:cubicBezTo>
                  <a:pt x="5660" y="16917"/>
                  <a:pt x="5673" y="16954"/>
                  <a:pt x="5754" y="17030"/>
                </a:cubicBezTo>
                <a:cubicBezTo>
                  <a:pt x="5869" y="17137"/>
                  <a:pt x="6086" y="17207"/>
                  <a:pt x="6216" y="17178"/>
                </a:cubicBezTo>
                <a:cubicBezTo>
                  <a:pt x="6304" y="17159"/>
                  <a:pt x="6310" y="17164"/>
                  <a:pt x="6310" y="17256"/>
                </a:cubicBezTo>
                <a:cubicBezTo>
                  <a:pt x="6310" y="17310"/>
                  <a:pt x="6296" y="17363"/>
                  <a:pt x="6279" y="17373"/>
                </a:cubicBezTo>
                <a:cubicBezTo>
                  <a:pt x="6261" y="17384"/>
                  <a:pt x="6224" y="17443"/>
                  <a:pt x="6194" y="17505"/>
                </a:cubicBezTo>
                <a:cubicBezTo>
                  <a:pt x="6165" y="17566"/>
                  <a:pt x="6131" y="17618"/>
                  <a:pt x="6120" y="17618"/>
                </a:cubicBezTo>
                <a:cubicBezTo>
                  <a:pt x="6108" y="17618"/>
                  <a:pt x="6055" y="17655"/>
                  <a:pt x="6002" y="17702"/>
                </a:cubicBezTo>
                <a:cubicBezTo>
                  <a:pt x="5948" y="17748"/>
                  <a:pt x="5853" y="17813"/>
                  <a:pt x="5790" y="17845"/>
                </a:cubicBezTo>
                <a:cubicBezTo>
                  <a:pt x="5727" y="17878"/>
                  <a:pt x="5620" y="17962"/>
                  <a:pt x="5551" y="18033"/>
                </a:cubicBezTo>
                <a:cubicBezTo>
                  <a:pt x="5436" y="18152"/>
                  <a:pt x="5427" y="18175"/>
                  <a:pt x="5437" y="18318"/>
                </a:cubicBezTo>
                <a:lnTo>
                  <a:pt x="5449" y="18473"/>
                </a:lnTo>
                <a:lnTo>
                  <a:pt x="5161" y="18670"/>
                </a:lnTo>
                <a:cubicBezTo>
                  <a:pt x="4948" y="18815"/>
                  <a:pt x="4834" y="18920"/>
                  <a:pt x="4724" y="19074"/>
                </a:cubicBezTo>
                <a:cubicBezTo>
                  <a:pt x="4598" y="19250"/>
                  <a:pt x="4581" y="19291"/>
                  <a:pt x="4614" y="19343"/>
                </a:cubicBezTo>
                <a:cubicBezTo>
                  <a:pt x="4635" y="19376"/>
                  <a:pt x="4652" y="19432"/>
                  <a:pt x="4652" y="19466"/>
                </a:cubicBezTo>
                <a:cubicBezTo>
                  <a:pt x="4652" y="19545"/>
                  <a:pt x="4885" y="19748"/>
                  <a:pt x="5033" y="19796"/>
                </a:cubicBezTo>
                <a:cubicBezTo>
                  <a:pt x="5094" y="19817"/>
                  <a:pt x="5192" y="19826"/>
                  <a:pt x="5248" y="19817"/>
                </a:cubicBezTo>
                <a:cubicBezTo>
                  <a:pt x="5334" y="19805"/>
                  <a:pt x="5370" y="19822"/>
                  <a:pt x="5468" y="19920"/>
                </a:cubicBezTo>
                <a:cubicBezTo>
                  <a:pt x="5532" y="19985"/>
                  <a:pt x="5606" y="20054"/>
                  <a:pt x="5631" y="20073"/>
                </a:cubicBezTo>
                <a:cubicBezTo>
                  <a:pt x="5656" y="20092"/>
                  <a:pt x="5714" y="20154"/>
                  <a:pt x="5760" y="20210"/>
                </a:cubicBezTo>
                <a:cubicBezTo>
                  <a:pt x="5859" y="20330"/>
                  <a:pt x="6089" y="20442"/>
                  <a:pt x="6239" y="20443"/>
                </a:cubicBezTo>
                <a:cubicBezTo>
                  <a:pt x="6310" y="20443"/>
                  <a:pt x="6376" y="20472"/>
                  <a:pt x="6434" y="20528"/>
                </a:cubicBezTo>
                <a:cubicBezTo>
                  <a:pt x="6540" y="20630"/>
                  <a:pt x="6820" y="20768"/>
                  <a:pt x="6921" y="20768"/>
                </a:cubicBezTo>
                <a:cubicBezTo>
                  <a:pt x="6961" y="20768"/>
                  <a:pt x="7049" y="20797"/>
                  <a:pt x="7116" y="20833"/>
                </a:cubicBezTo>
                <a:cubicBezTo>
                  <a:pt x="7205" y="20881"/>
                  <a:pt x="7299" y="20898"/>
                  <a:pt x="7470" y="20898"/>
                </a:cubicBezTo>
                <a:cubicBezTo>
                  <a:pt x="7674" y="20898"/>
                  <a:pt x="7718" y="20887"/>
                  <a:pt x="7805" y="20814"/>
                </a:cubicBezTo>
                <a:cubicBezTo>
                  <a:pt x="7900" y="20734"/>
                  <a:pt x="7905" y="20718"/>
                  <a:pt x="7905" y="20491"/>
                </a:cubicBezTo>
                <a:cubicBezTo>
                  <a:pt x="7905" y="20360"/>
                  <a:pt x="7890" y="20243"/>
                  <a:pt x="7872" y="20232"/>
                </a:cubicBezTo>
                <a:cubicBezTo>
                  <a:pt x="7854" y="20221"/>
                  <a:pt x="7839" y="20173"/>
                  <a:pt x="7838" y="20125"/>
                </a:cubicBezTo>
                <a:cubicBezTo>
                  <a:pt x="7838" y="20077"/>
                  <a:pt x="7816" y="20009"/>
                  <a:pt x="7790" y="19974"/>
                </a:cubicBezTo>
                <a:cubicBezTo>
                  <a:pt x="7763" y="19940"/>
                  <a:pt x="7743" y="19871"/>
                  <a:pt x="7743" y="19822"/>
                </a:cubicBezTo>
                <a:cubicBezTo>
                  <a:pt x="7743" y="19773"/>
                  <a:pt x="7728" y="19724"/>
                  <a:pt x="7710" y="19713"/>
                </a:cubicBezTo>
                <a:cubicBezTo>
                  <a:pt x="7692" y="19702"/>
                  <a:pt x="7677" y="19644"/>
                  <a:pt x="7677" y="19584"/>
                </a:cubicBezTo>
                <a:cubicBezTo>
                  <a:pt x="7677" y="19524"/>
                  <a:pt x="7659" y="19469"/>
                  <a:pt x="7637" y="19461"/>
                </a:cubicBezTo>
                <a:cubicBezTo>
                  <a:pt x="7605" y="19451"/>
                  <a:pt x="7605" y="19429"/>
                  <a:pt x="7637" y="19359"/>
                </a:cubicBezTo>
                <a:cubicBezTo>
                  <a:pt x="7659" y="19310"/>
                  <a:pt x="7677" y="19236"/>
                  <a:pt x="7677" y="19193"/>
                </a:cubicBezTo>
                <a:cubicBezTo>
                  <a:pt x="7677" y="19110"/>
                  <a:pt x="7868" y="18721"/>
                  <a:pt x="7949" y="18641"/>
                </a:cubicBezTo>
                <a:cubicBezTo>
                  <a:pt x="7976" y="18614"/>
                  <a:pt x="8079" y="18477"/>
                  <a:pt x="8178" y="18337"/>
                </a:cubicBezTo>
                <a:cubicBezTo>
                  <a:pt x="8387" y="18040"/>
                  <a:pt x="8458" y="17970"/>
                  <a:pt x="8458" y="18057"/>
                </a:cubicBezTo>
                <a:cubicBezTo>
                  <a:pt x="8458" y="18140"/>
                  <a:pt x="8666" y="18382"/>
                  <a:pt x="8773" y="18423"/>
                </a:cubicBezTo>
                <a:cubicBezTo>
                  <a:pt x="8823" y="18442"/>
                  <a:pt x="8920" y="18466"/>
                  <a:pt x="8987" y="18477"/>
                </a:cubicBezTo>
                <a:cubicBezTo>
                  <a:pt x="9122" y="18500"/>
                  <a:pt x="9132" y="18525"/>
                  <a:pt x="9057" y="18640"/>
                </a:cubicBezTo>
                <a:cubicBezTo>
                  <a:pt x="8953" y="18798"/>
                  <a:pt x="9150" y="18982"/>
                  <a:pt x="9423" y="18982"/>
                </a:cubicBezTo>
                <a:cubicBezTo>
                  <a:pt x="9533" y="18982"/>
                  <a:pt x="9645" y="19005"/>
                  <a:pt x="9723" y="19045"/>
                </a:cubicBezTo>
                <a:cubicBezTo>
                  <a:pt x="9791" y="19080"/>
                  <a:pt x="9919" y="19117"/>
                  <a:pt x="10007" y="19128"/>
                </a:cubicBezTo>
                <a:cubicBezTo>
                  <a:pt x="10147" y="19146"/>
                  <a:pt x="10184" y="19137"/>
                  <a:pt x="10320" y="19050"/>
                </a:cubicBezTo>
                <a:cubicBezTo>
                  <a:pt x="10471" y="18953"/>
                  <a:pt x="10475" y="18947"/>
                  <a:pt x="10475" y="18787"/>
                </a:cubicBezTo>
                <a:cubicBezTo>
                  <a:pt x="10475" y="18635"/>
                  <a:pt x="10480" y="18625"/>
                  <a:pt x="10556" y="18625"/>
                </a:cubicBezTo>
                <a:cubicBezTo>
                  <a:pt x="10616" y="18625"/>
                  <a:pt x="10638" y="18642"/>
                  <a:pt x="10638" y="18690"/>
                </a:cubicBezTo>
                <a:cubicBezTo>
                  <a:pt x="10638" y="18726"/>
                  <a:pt x="10623" y="18754"/>
                  <a:pt x="10605" y="18754"/>
                </a:cubicBezTo>
                <a:cubicBezTo>
                  <a:pt x="10587" y="18754"/>
                  <a:pt x="10572" y="18783"/>
                  <a:pt x="10572" y="18818"/>
                </a:cubicBezTo>
                <a:cubicBezTo>
                  <a:pt x="10572" y="18853"/>
                  <a:pt x="10536" y="18949"/>
                  <a:pt x="10491" y="19033"/>
                </a:cubicBezTo>
                <a:cubicBezTo>
                  <a:pt x="10437" y="19134"/>
                  <a:pt x="10409" y="19239"/>
                  <a:pt x="10409" y="19339"/>
                </a:cubicBezTo>
                <a:cubicBezTo>
                  <a:pt x="10409" y="19481"/>
                  <a:pt x="10421" y="19501"/>
                  <a:pt x="10577" y="19642"/>
                </a:cubicBezTo>
                <a:cubicBezTo>
                  <a:pt x="10763" y="19811"/>
                  <a:pt x="10895" y="19837"/>
                  <a:pt x="11058" y="19741"/>
                </a:cubicBezTo>
                <a:cubicBezTo>
                  <a:pt x="11144" y="19690"/>
                  <a:pt x="11150" y="19692"/>
                  <a:pt x="11237" y="19778"/>
                </a:cubicBezTo>
                <a:cubicBezTo>
                  <a:pt x="11320" y="19862"/>
                  <a:pt x="11338" y="19866"/>
                  <a:pt x="11526" y="19847"/>
                </a:cubicBezTo>
                <a:cubicBezTo>
                  <a:pt x="11636" y="19836"/>
                  <a:pt x="11767" y="19818"/>
                  <a:pt x="11817" y="19807"/>
                </a:cubicBezTo>
                <a:cubicBezTo>
                  <a:pt x="11901" y="19787"/>
                  <a:pt x="11906" y="19793"/>
                  <a:pt x="11906" y="19898"/>
                </a:cubicBezTo>
                <a:cubicBezTo>
                  <a:pt x="11906" y="19959"/>
                  <a:pt x="11884" y="20037"/>
                  <a:pt x="11858" y="20072"/>
                </a:cubicBezTo>
                <a:cubicBezTo>
                  <a:pt x="11832" y="20107"/>
                  <a:pt x="11809" y="20168"/>
                  <a:pt x="11809" y="20208"/>
                </a:cubicBezTo>
                <a:cubicBezTo>
                  <a:pt x="11808" y="20248"/>
                  <a:pt x="11793" y="20281"/>
                  <a:pt x="11775" y="20281"/>
                </a:cubicBezTo>
                <a:cubicBezTo>
                  <a:pt x="11757" y="20281"/>
                  <a:pt x="11744" y="20325"/>
                  <a:pt x="11744" y="20379"/>
                </a:cubicBezTo>
                <a:cubicBezTo>
                  <a:pt x="11744" y="20434"/>
                  <a:pt x="11720" y="20514"/>
                  <a:pt x="11691" y="20557"/>
                </a:cubicBezTo>
                <a:cubicBezTo>
                  <a:pt x="11650" y="20620"/>
                  <a:pt x="11642" y="20705"/>
                  <a:pt x="11651" y="20961"/>
                </a:cubicBezTo>
                <a:cubicBezTo>
                  <a:pt x="11661" y="21262"/>
                  <a:pt x="11668" y="21293"/>
                  <a:pt x="11748" y="21372"/>
                </a:cubicBezTo>
                <a:cubicBezTo>
                  <a:pt x="11795" y="21419"/>
                  <a:pt x="11912" y="21486"/>
                  <a:pt x="12008" y="21520"/>
                </a:cubicBezTo>
                <a:cubicBezTo>
                  <a:pt x="12219" y="21594"/>
                  <a:pt x="12345" y="21581"/>
                  <a:pt x="12517" y="21467"/>
                </a:cubicBezTo>
                <a:lnTo>
                  <a:pt x="12648" y="21381"/>
                </a:lnTo>
                <a:lnTo>
                  <a:pt x="12780" y="21449"/>
                </a:lnTo>
                <a:cubicBezTo>
                  <a:pt x="13046" y="21584"/>
                  <a:pt x="13347" y="21503"/>
                  <a:pt x="13464" y="21265"/>
                </a:cubicBezTo>
                <a:cubicBezTo>
                  <a:pt x="13510" y="21171"/>
                  <a:pt x="13531" y="21159"/>
                  <a:pt x="13656" y="21159"/>
                </a:cubicBezTo>
                <a:cubicBezTo>
                  <a:pt x="13796" y="21158"/>
                  <a:pt x="13953" y="21098"/>
                  <a:pt x="14061" y="21004"/>
                </a:cubicBezTo>
                <a:cubicBezTo>
                  <a:pt x="14101" y="20968"/>
                  <a:pt x="14118" y="20904"/>
                  <a:pt x="14118" y="20782"/>
                </a:cubicBezTo>
                <a:cubicBezTo>
                  <a:pt x="14118" y="20627"/>
                  <a:pt x="14106" y="20599"/>
                  <a:pt x="13980" y="20462"/>
                </a:cubicBezTo>
                <a:cubicBezTo>
                  <a:pt x="13904" y="20379"/>
                  <a:pt x="13680" y="20206"/>
                  <a:pt x="13484" y="20077"/>
                </a:cubicBezTo>
                <a:cubicBezTo>
                  <a:pt x="13202" y="19892"/>
                  <a:pt x="13101" y="19804"/>
                  <a:pt x="13005" y="19663"/>
                </a:cubicBezTo>
                <a:cubicBezTo>
                  <a:pt x="12939" y="19565"/>
                  <a:pt x="12883" y="19445"/>
                  <a:pt x="12883" y="19396"/>
                </a:cubicBezTo>
                <a:cubicBezTo>
                  <a:pt x="12882" y="19347"/>
                  <a:pt x="12867" y="19306"/>
                  <a:pt x="12849" y="19306"/>
                </a:cubicBezTo>
                <a:cubicBezTo>
                  <a:pt x="12829" y="19306"/>
                  <a:pt x="12816" y="19178"/>
                  <a:pt x="12816" y="18985"/>
                </a:cubicBezTo>
                <a:lnTo>
                  <a:pt x="12816" y="18662"/>
                </a:lnTo>
                <a:lnTo>
                  <a:pt x="12930" y="18555"/>
                </a:lnTo>
                <a:cubicBezTo>
                  <a:pt x="13029" y="18462"/>
                  <a:pt x="13045" y="18428"/>
                  <a:pt x="13045" y="18294"/>
                </a:cubicBezTo>
                <a:cubicBezTo>
                  <a:pt x="13045" y="18210"/>
                  <a:pt x="13059" y="18132"/>
                  <a:pt x="13077" y="18121"/>
                </a:cubicBezTo>
                <a:cubicBezTo>
                  <a:pt x="13095" y="18110"/>
                  <a:pt x="13110" y="18063"/>
                  <a:pt x="13110" y="18016"/>
                </a:cubicBezTo>
                <a:cubicBezTo>
                  <a:pt x="13110" y="17935"/>
                  <a:pt x="13220" y="17779"/>
                  <a:pt x="13277" y="17779"/>
                </a:cubicBezTo>
                <a:cubicBezTo>
                  <a:pt x="13292" y="17779"/>
                  <a:pt x="13304" y="17947"/>
                  <a:pt x="13304" y="18151"/>
                </a:cubicBezTo>
                <a:lnTo>
                  <a:pt x="13304" y="18522"/>
                </a:lnTo>
                <a:lnTo>
                  <a:pt x="13412" y="18635"/>
                </a:lnTo>
                <a:cubicBezTo>
                  <a:pt x="13541" y="18772"/>
                  <a:pt x="13690" y="18807"/>
                  <a:pt x="13949" y="18762"/>
                </a:cubicBezTo>
                <a:cubicBezTo>
                  <a:pt x="14051" y="18744"/>
                  <a:pt x="14192" y="18727"/>
                  <a:pt x="14264" y="18724"/>
                </a:cubicBezTo>
                <a:cubicBezTo>
                  <a:pt x="14467" y="18717"/>
                  <a:pt x="14583" y="18665"/>
                  <a:pt x="14660" y="18547"/>
                </a:cubicBezTo>
                <a:cubicBezTo>
                  <a:pt x="14712" y="18466"/>
                  <a:pt x="14768" y="18429"/>
                  <a:pt x="14875" y="18402"/>
                </a:cubicBezTo>
                <a:cubicBezTo>
                  <a:pt x="14955" y="18382"/>
                  <a:pt x="15067" y="18323"/>
                  <a:pt x="15123" y="18270"/>
                </a:cubicBezTo>
                <a:cubicBezTo>
                  <a:pt x="15205" y="18194"/>
                  <a:pt x="15224" y="18150"/>
                  <a:pt x="15224" y="18041"/>
                </a:cubicBezTo>
                <a:cubicBezTo>
                  <a:pt x="15224" y="17856"/>
                  <a:pt x="15188" y="17802"/>
                  <a:pt x="14963" y="17649"/>
                </a:cubicBezTo>
                <a:cubicBezTo>
                  <a:pt x="14856" y="17577"/>
                  <a:pt x="14768" y="17497"/>
                  <a:pt x="14768" y="17471"/>
                </a:cubicBezTo>
                <a:cubicBezTo>
                  <a:pt x="14768" y="17409"/>
                  <a:pt x="14828" y="17436"/>
                  <a:pt x="15129" y="17634"/>
                </a:cubicBezTo>
                <a:cubicBezTo>
                  <a:pt x="15274" y="17729"/>
                  <a:pt x="15415" y="17853"/>
                  <a:pt x="15471" y="17934"/>
                </a:cubicBezTo>
                <a:cubicBezTo>
                  <a:pt x="15523" y="18010"/>
                  <a:pt x="15576" y="18072"/>
                  <a:pt x="15590" y="18072"/>
                </a:cubicBezTo>
                <a:cubicBezTo>
                  <a:pt x="15603" y="18072"/>
                  <a:pt x="15615" y="18094"/>
                  <a:pt x="15615" y="18121"/>
                </a:cubicBezTo>
                <a:cubicBezTo>
                  <a:pt x="15615" y="18148"/>
                  <a:pt x="15628" y="18170"/>
                  <a:pt x="15646" y="18170"/>
                </a:cubicBezTo>
                <a:cubicBezTo>
                  <a:pt x="15664" y="18170"/>
                  <a:pt x="15688" y="18228"/>
                  <a:pt x="15700" y="18300"/>
                </a:cubicBezTo>
                <a:cubicBezTo>
                  <a:pt x="15711" y="18372"/>
                  <a:pt x="15733" y="18439"/>
                  <a:pt x="15749" y="18449"/>
                </a:cubicBezTo>
                <a:cubicBezTo>
                  <a:pt x="15764" y="18458"/>
                  <a:pt x="15777" y="18581"/>
                  <a:pt x="15777" y="18722"/>
                </a:cubicBezTo>
                <a:cubicBezTo>
                  <a:pt x="15777" y="18863"/>
                  <a:pt x="15791" y="18987"/>
                  <a:pt x="15809" y="18998"/>
                </a:cubicBezTo>
                <a:cubicBezTo>
                  <a:pt x="15827" y="19009"/>
                  <a:pt x="15842" y="19070"/>
                  <a:pt x="15842" y="19133"/>
                </a:cubicBezTo>
                <a:cubicBezTo>
                  <a:pt x="15842" y="19254"/>
                  <a:pt x="15915" y="19444"/>
                  <a:pt x="16001" y="19545"/>
                </a:cubicBezTo>
                <a:cubicBezTo>
                  <a:pt x="16054" y="19607"/>
                  <a:pt x="16297" y="19728"/>
                  <a:pt x="16367" y="19728"/>
                </a:cubicBezTo>
                <a:cubicBezTo>
                  <a:pt x="16511" y="19728"/>
                  <a:pt x="16795" y="19612"/>
                  <a:pt x="16890" y="19514"/>
                </a:cubicBezTo>
                <a:cubicBezTo>
                  <a:pt x="16984" y="19417"/>
                  <a:pt x="17016" y="19404"/>
                  <a:pt x="17168" y="19404"/>
                </a:cubicBezTo>
                <a:cubicBezTo>
                  <a:pt x="17485" y="19403"/>
                  <a:pt x="17738" y="19227"/>
                  <a:pt x="17770" y="18983"/>
                </a:cubicBezTo>
                <a:cubicBezTo>
                  <a:pt x="17784" y="18884"/>
                  <a:pt x="17822" y="18822"/>
                  <a:pt x="17937" y="18714"/>
                </a:cubicBezTo>
                <a:cubicBezTo>
                  <a:pt x="18067" y="18591"/>
                  <a:pt x="18087" y="18555"/>
                  <a:pt x="18087" y="18442"/>
                </a:cubicBezTo>
                <a:cubicBezTo>
                  <a:pt x="18087" y="18341"/>
                  <a:pt x="18066" y="18292"/>
                  <a:pt x="17996" y="18225"/>
                </a:cubicBezTo>
                <a:cubicBezTo>
                  <a:pt x="17946" y="18177"/>
                  <a:pt x="17893" y="18137"/>
                  <a:pt x="17879" y="18137"/>
                </a:cubicBezTo>
                <a:cubicBezTo>
                  <a:pt x="17865" y="18137"/>
                  <a:pt x="17816" y="18108"/>
                  <a:pt x="17770" y="18072"/>
                </a:cubicBezTo>
                <a:cubicBezTo>
                  <a:pt x="17688" y="18008"/>
                  <a:pt x="17538" y="17953"/>
                  <a:pt x="17354" y="17921"/>
                </a:cubicBezTo>
                <a:cubicBezTo>
                  <a:pt x="17301" y="17912"/>
                  <a:pt x="17206" y="17894"/>
                  <a:pt x="17144" y="17882"/>
                </a:cubicBezTo>
                <a:lnTo>
                  <a:pt x="17031" y="17859"/>
                </a:lnTo>
                <a:lnTo>
                  <a:pt x="17177" y="17783"/>
                </a:lnTo>
                <a:cubicBezTo>
                  <a:pt x="17348" y="17695"/>
                  <a:pt x="17468" y="17591"/>
                  <a:pt x="17468" y="17530"/>
                </a:cubicBezTo>
                <a:cubicBezTo>
                  <a:pt x="17468" y="17507"/>
                  <a:pt x="17483" y="17487"/>
                  <a:pt x="17501" y="17487"/>
                </a:cubicBezTo>
                <a:cubicBezTo>
                  <a:pt x="17576" y="17487"/>
                  <a:pt x="17524" y="17349"/>
                  <a:pt x="17405" y="17230"/>
                </a:cubicBezTo>
                <a:cubicBezTo>
                  <a:pt x="17269" y="17094"/>
                  <a:pt x="16939" y="16965"/>
                  <a:pt x="16607" y="16919"/>
                </a:cubicBezTo>
                <a:cubicBezTo>
                  <a:pt x="16194" y="16861"/>
                  <a:pt x="15987" y="16761"/>
                  <a:pt x="15893" y="16572"/>
                </a:cubicBezTo>
                <a:cubicBezTo>
                  <a:pt x="15826" y="16439"/>
                  <a:pt x="15828" y="16424"/>
                  <a:pt x="15925" y="16297"/>
                </a:cubicBezTo>
                <a:cubicBezTo>
                  <a:pt x="16025" y="16166"/>
                  <a:pt x="16067" y="16162"/>
                  <a:pt x="16199" y="16274"/>
                </a:cubicBezTo>
                <a:cubicBezTo>
                  <a:pt x="16332" y="16385"/>
                  <a:pt x="16540" y="16410"/>
                  <a:pt x="16689" y="16333"/>
                </a:cubicBezTo>
                <a:cubicBezTo>
                  <a:pt x="16750" y="16302"/>
                  <a:pt x="16885" y="16191"/>
                  <a:pt x="16990" y="16086"/>
                </a:cubicBezTo>
                <a:lnTo>
                  <a:pt x="17182" y="15895"/>
                </a:lnTo>
                <a:lnTo>
                  <a:pt x="17327" y="15944"/>
                </a:lnTo>
                <a:cubicBezTo>
                  <a:pt x="17406" y="15971"/>
                  <a:pt x="17518" y="15992"/>
                  <a:pt x="17576" y="15992"/>
                </a:cubicBezTo>
                <a:cubicBezTo>
                  <a:pt x="17674" y="15991"/>
                  <a:pt x="17876" y="15911"/>
                  <a:pt x="17992" y="15826"/>
                </a:cubicBezTo>
                <a:cubicBezTo>
                  <a:pt x="18033" y="15796"/>
                  <a:pt x="18064" y="15804"/>
                  <a:pt x="18144" y="15863"/>
                </a:cubicBezTo>
                <a:cubicBezTo>
                  <a:pt x="18199" y="15903"/>
                  <a:pt x="18252" y="15960"/>
                  <a:pt x="18262" y="15989"/>
                </a:cubicBezTo>
                <a:cubicBezTo>
                  <a:pt x="18272" y="16018"/>
                  <a:pt x="18309" y="16086"/>
                  <a:pt x="18344" y="16140"/>
                </a:cubicBezTo>
                <a:cubicBezTo>
                  <a:pt x="18378" y="16193"/>
                  <a:pt x="18408" y="16261"/>
                  <a:pt x="18410" y="16291"/>
                </a:cubicBezTo>
                <a:cubicBezTo>
                  <a:pt x="18413" y="16353"/>
                  <a:pt x="18513" y="16556"/>
                  <a:pt x="18550" y="16572"/>
                </a:cubicBezTo>
                <a:cubicBezTo>
                  <a:pt x="18563" y="16578"/>
                  <a:pt x="18575" y="16609"/>
                  <a:pt x="18575" y="16641"/>
                </a:cubicBezTo>
                <a:cubicBezTo>
                  <a:pt x="18575" y="16719"/>
                  <a:pt x="18793" y="16941"/>
                  <a:pt x="18939" y="17010"/>
                </a:cubicBezTo>
                <a:cubicBezTo>
                  <a:pt x="19133" y="17102"/>
                  <a:pt x="19361" y="17063"/>
                  <a:pt x="19509" y="16915"/>
                </a:cubicBezTo>
                <a:cubicBezTo>
                  <a:pt x="19533" y="16891"/>
                  <a:pt x="19571" y="16861"/>
                  <a:pt x="19593" y="16847"/>
                </a:cubicBezTo>
                <a:cubicBezTo>
                  <a:pt x="19655" y="16807"/>
                  <a:pt x="19713" y="16684"/>
                  <a:pt x="19713" y="16593"/>
                </a:cubicBezTo>
                <a:cubicBezTo>
                  <a:pt x="19713" y="16526"/>
                  <a:pt x="19740" y="16499"/>
                  <a:pt x="19861" y="16447"/>
                </a:cubicBezTo>
                <a:cubicBezTo>
                  <a:pt x="19943" y="16412"/>
                  <a:pt x="20028" y="16365"/>
                  <a:pt x="20050" y="16342"/>
                </a:cubicBezTo>
                <a:cubicBezTo>
                  <a:pt x="20145" y="16245"/>
                  <a:pt x="20201" y="16134"/>
                  <a:pt x="20201" y="16042"/>
                </a:cubicBezTo>
                <a:cubicBezTo>
                  <a:pt x="20201" y="15976"/>
                  <a:pt x="20239" y="15901"/>
                  <a:pt x="20315" y="15814"/>
                </a:cubicBezTo>
                <a:cubicBezTo>
                  <a:pt x="20666" y="15412"/>
                  <a:pt x="20154" y="15007"/>
                  <a:pt x="19474" y="15148"/>
                </a:cubicBezTo>
                <a:cubicBezTo>
                  <a:pt x="19296" y="15185"/>
                  <a:pt x="19202" y="15172"/>
                  <a:pt x="19276" y="15122"/>
                </a:cubicBezTo>
                <a:cubicBezTo>
                  <a:pt x="19295" y="15109"/>
                  <a:pt x="19335" y="15064"/>
                  <a:pt x="19366" y="15019"/>
                </a:cubicBezTo>
                <a:cubicBezTo>
                  <a:pt x="19439" y="14912"/>
                  <a:pt x="19442" y="14384"/>
                  <a:pt x="19370" y="14289"/>
                </a:cubicBezTo>
                <a:cubicBezTo>
                  <a:pt x="19344" y="14254"/>
                  <a:pt x="19322" y="14164"/>
                  <a:pt x="19322" y="14089"/>
                </a:cubicBezTo>
                <a:cubicBezTo>
                  <a:pt x="19322" y="13976"/>
                  <a:pt x="19305" y="13937"/>
                  <a:pt x="19223" y="13868"/>
                </a:cubicBezTo>
                <a:cubicBezTo>
                  <a:pt x="19077" y="13746"/>
                  <a:pt x="18930" y="13719"/>
                  <a:pt x="18575" y="13749"/>
                </a:cubicBezTo>
                <a:cubicBezTo>
                  <a:pt x="18461" y="13759"/>
                  <a:pt x="17924" y="13626"/>
                  <a:pt x="17924" y="13588"/>
                </a:cubicBezTo>
                <a:cubicBezTo>
                  <a:pt x="17924" y="13577"/>
                  <a:pt x="17969" y="13526"/>
                  <a:pt x="18023" y="13473"/>
                </a:cubicBezTo>
                <a:cubicBezTo>
                  <a:pt x="18117" y="13384"/>
                  <a:pt x="18142" y="13377"/>
                  <a:pt x="18433" y="13366"/>
                </a:cubicBezTo>
                <a:cubicBezTo>
                  <a:pt x="18603" y="13360"/>
                  <a:pt x="18792" y="13364"/>
                  <a:pt x="18854" y="13376"/>
                </a:cubicBezTo>
                <a:cubicBezTo>
                  <a:pt x="18970" y="13398"/>
                  <a:pt x="19135" y="13539"/>
                  <a:pt x="19307" y="13764"/>
                </a:cubicBezTo>
                <a:cubicBezTo>
                  <a:pt x="19544" y="14072"/>
                  <a:pt x="19786" y="14257"/>
                  <a:pt x="19973" y="14272"/>
                </a:cubicBezTo>
                <a:cubicBezTo>
                  <a:pt x="20188" y="14289"/>
                  <a:pt x="20245" y="14270"/>
                  <a:pt x="20369" y="14140"/>
                </a:cubicBezTo>
                <a:cubicBezTo>
                  <a:pt x="20480" y="14024"/>
                  <a:pt x="20494" y="13990"/>
                  <a:pt x="20494" y="13848"/>
                </a:cubicBezTo>
                <a:cubicBezTo>
                  <a:pt x="20494" y="13759"/>
                  <a:pt x="20507" y="13687"/>
                  <a:pt x="20523" y="13687"/>
                </a:cubicBezTo>
                <a:cubicBezTo>
                  <a:pt x="20538" y="13687"/>
                  <a:pt x="20562" y="13636"/>
                  <a:pt x="20573" y="13573"/>
                </a:cubicBezTo>
                <a:cubicBezTo>
                  <a:pt x="20585" y="13510"/>
                  <a:pt x="20608" y="13459"/>
                  <a:pt x="20625" y="13459"/>
                </a:cubicBezTo>
                <a:cubicBezTo>
                  <a:pt x="20642" y="13459"/>
                  <a:pt x="20657" y="13431"/>
                  <a:pt x="20657" y="13397"/>
                </a:cubicBezTo>
                <a:cubicBezTo>
                  <a:pt x="20657" y="13321"/>
                  <a:pt x="20817" y="13004"/>
                  <a:pt x="20856" y="13004"/>
                </a:cubicBezTo>
                <a:cubicBezTo>
                  <a:pt x="20871" y="13004"/>
                  <a:pt x="20884" y="12950"/>
                  <a:pt x="20883" y="12883"/>
                </a:cubicBezTo>
                <a:cubicBezTo>
                  <a:pt x="20882" y="12743"/>
                  <a:pt x="20804" y="12637"/>
                  <a:pt x="20614" y="12520"/>
                </a:cubicBezTo>
                <a:cubicBezTo>
                  <a:pt x="20507" y="12454"/>
                  <a:pt x="20460" y="12446"/>
                  <a:pt x="20288" y="12461"/>
                </a:cubicBezTo>
                <a:cubicBezTo>
                  <a:pt x="20092" y="12477"/>
                  <a:pt x="19777" y="12566"/>
                  <a:pt x="19554" y="12668"/>
                </a:cubicBezTo>
                <a:cubicBezTo>
                  <a:pt x="19422" y="12729"/>
                  <a:pt x="19189" y="12714"/>
                  <a:pt x="19031" y="12636"/>
                </a:cubicBezTo>
                <a:cubicBezTo>
                  <a:pt x="18971" y="12606"/>
                  <a:pt x="18902" y="12582"/>
                  <a:pt x="18878" y="12582"/>
                </a:cubicBezTo>
                <a:cubicBezTo>
                  <a:pt x="18853" y="12582"/>
                  <a:pt x="18771" y="12526"/>
                  <a:pt x="18695" y="12458"/>
                </a:cubicBezTo>
                <a:cubicBezTo>
                  <a:pt x="18620" y="12389"/>
                  <a:pt x="18489" y="12286"/>
                  <a:pt x="18404" y="12229"/>
                </a:cubicBezTo>
                <a:cubicBezTo>
                  <a:pt x="18319" y="12171"/>
                  <a:pt x="18250" y="12112"/>
                  <a:pt x="18250" y="12097"/>
                </a:cubicBezTo>
                <a:cubicBezTo>
                  <a:pt x="18250" y="12041"/>
                  <a:pt x="18551" y="11796"/>
                  <a:pt x="18697" y="11733"/>
                </a:cubicBezTo>
                <a:cubicBezTo>
                  <a:pt x="18782" y="11697"/>
                  <a:pt x="18875" y="11645"/>
                  <a:pt x="18905" y="11618"/>
                </a:cubicBezTo>
                <a:cubicBezTo>
                  <a:pt x="19023" y="11512"/>
                  <a:pt x="19402" y="11694"/>
                  <a:pt x="19717" y="12009"/>
                </a:cubicBezTo>
                <a:cubicBezTo>
                  <a:pt x="19910" y="12202"/>
                  <a:pt x="20051" y="12250"/>
                  <a:pt x="20312" y="12211"/>
                </a:cubicBezTo>
                <a:cubicBezTo>
                  <a:pt x="20473" y="12187"/>
                  <a:pt x="20722" y="11980"/>
                  <a:pt x="20722" y="11870"/>
                </a:cubicBezTo>
                <a:cubicBezTo>
                  <a:pt x="20722" y="11793"/>
                  <a:pt x="20748" y="11789"/>
                  <a:pt x="20917" y="11839"/>
                </a:cubicBezTo>
                <a:cubicBezTo>
                  <a:pt x="21025" y="11871"/>
                  <a:pt x="21058" y="11866"/>
                  <a:pt x="21194" y="11798"/>
                </a:cubicBezTo>
                <a:cubicBezTo>
                  <a:pt x="21278" y="11756"/>
                  <a:pt x="21383" y="11676"/>
                  <a:pt x="21426" y="11621"/>
                </a:cubicBezTo>
                <a:cubicBezTo>
                  <a:pt x="21504" y="11519"/>
                  <a:pt x="21529" y="11335"/>
                  <a:pt x="21470" y="11298"/>
                </a:cubicBezTo>
                <a:cubicBezTo>
                  <a:pt x="21431" y="11275"/>
                  <a:pt x="21426" y="11088"/>
                  <a:pt x="21463" y="11088"/>
                </a:cubicBezTo>
                <a:cubicBezTo>
                  <a:pt x="21513" y="11088"/>
                  <a:pt x="21600" y="10897"/>
                  <a:pt x="21600" y="10787"/>
                </a:cubicBezTo>
                <a:cubicBezTo>
                  <a:pt x="21600" y="10624"/>
                  <a:pt x="21400" y="10416"/>
                  <a:pt x="21215" y="10386"/>
                </a:cubicBezTo>
                <a:cubicBezTo>
                  <a:pt x="21041" y="10358"/>
                  <a:pt x="21020" y="10323"/>
                  <a:pt x="21125" y="10240"/>
                </a:cubicBezTo>
                <a:cubicBezTo>
                  <a:pt x="21245" y="10146"/>
                  <a:pt x="21245" y="9930"/>
                  <a:pt x="21125" y="9811"/>
                </a:cubicBezTo>
                <a:cubicBezTo>
                  <a:pt x="21015" y="9701"/>
                  <a:pt x="20791" y="9593"/>
                  <a:pt x="20671" y="9593"/>
                </a:cubicBezTo>
                <a:cubicBezTo>
                  <a:pt x="20553" y="9593"/>
                  <a:pt x="20016" y="9764"/>
                  <a:pt x="19787" y="9875"/>
                </a:cubicBezTo>
                <a:cubicBezTo>
                  <a:pt x="19641" y="9946"/>
                  <a:pt x="19583" y="9956"/>
                  <a:pt x="19374" y="9946"/>
                </a:cubicBezTo>
                <a:cubicBezTo>
                  <a:pt x="19193" y="9937"/>
                  <a:pt x="19109" y="9916"/>
                  <a:pt x="19040" y="9865"/>
                </a:cubicBezTo>
                <a:cubicBezTo>
                  <a:pt x="18989" y="9828"/>
                  <a:pt x="18914" y="9786"/>
                  <a:pt x="18873" y="9773"/>
                </a:cubicBezTo>
                <a:cubicBezTo>
                  <a:pt x="18781" y="9744"/>
                  <a:pt x="18441" y="9521"/>
                  <a:pt x="18384" y="9452"/>
                </a:cubicBezTo>
                <a:cubicBezTo>
                  <a:pt x="18329" y="9386"/>
                  <a:pt x="18355" y="9347"/>
                  <a:pt x="18509" y="9269"/>
                </a:cubicBezTo>
                <a:cubicBezTo>
                  <a:pt x="18577" y="9234"/>
                  <a:pt x="18667" y="9159"/>
                  <a:pt x="18706" y="9104"/>
                </a:cubicBezTo>
                <a:cubicBezTo>
                  <a:pt x="18755" y="9035"/>
                  <a:pt x="18794" y="9011"/>
                  <a:pt x="18831" y="9026"/>
                </a:cubicBezTo>
                <a:cubicBezTo>
                  <a:pt x="18860" y="9037"/>
                  <a:pt x="19071" y="9105"/>
                  <a:pt x="19300" y="9177"/>
                </a:cubicBezTo>
                <a:cubicBezTo>
                  <a:pt x="19685" y="9297"/>
                  <a:pt x="19730" y="9304"/>
                  <a:pt x="19866" y="9270"/>
                </a:cubicBezTo>
                <a:cubicBezTo>
                  <a:pt x="20064" y="9220"/>
                  <a:pt x="20104" y="9173"/>
                  <a:pt x="20104" y="8988"/>
                </a:cubicBezTo>
                <a:cubicBezTo>
                  <a:pt x="20104" y="8873"/>
                  <a:pt x="20084" y="8813"/>
                  <a:pt x="20030" y="8754"/>
                </a:cubicBezTo>
                <a:cubicBezTo>
                  <a:pt x="19970" y="8689"/>
                  <a:pt x="19966" y="8672"/>
                  <a:pt x="20006" y="8658"/>
                </a:cubicBezTo>
                <a:cubicBezTo>
                  <a:pt x="20097" y="8627"/>
                  <a:pt x="20266" y="8420"/>
                  <a:pt x="20266" y="8340"/>
                </a:cubicBezTo>
                <a:cubicBezTo>
                  <a:pt x="20266" y="8297"/>
                  <a:pt x="20252" y="8261"/>
                  <a:pt x="20234" y="8261"/>
                </a:cubicBezTo>
                <a:cubicBezTo>
                  <a:pt x="20216" y="8261"/>
                  <a:pt x="20201" y="8234"/>
                  <a:pt x="20201" y="8201"/>
                </a:cubicBezTo>
                <a:cubicBezTo>
                  <a:pt x="20201" y="8098"/>
                  <a:pt x="20046" y="7974"/>
                  <a:pt x="19889" y="7951"/>
                </a:cubicBezTo>
                <a:cubicBezTo>
                  <a:pt x="19728" y="7927"/>
                  <a:pt x="19731" y="7929"/>
                  <a:pt x="19786" y="7830"/>
                </a:cubicBezTo>
                <a:cubicBezTo>
                  <a:pt x="19809" y="7790"/>
                  <a:pt x="19830" y="7754"/>
                  <a:pt x="19832" y="7748"/>
                </a:cubicBezTo>
                <a:cubicBezTo>
                  <a:pt x="19835" y="7742"/>
                  <a:pt x="19900" y="7777"/>
                  <a:pt x="19978" y="7827"/>
                </a:cubicBezTo>
                <a:cubicBezTo>
                  <a:pt x="20100" y="7905"/>
                  <a:pt x="20157" y="7920"/>
                  <a:pt x="20387" y="7926"/>
                </a:cubicBezTo>
                <a:cubicBezTo>
                  <a:pt x="20695" y="7934"/>
                  <a:pt x="20902" y="7878"/>
                  <a:pt x="21029" y="7751"/>
                </a:cubicBezTo>
                <a:cubicBezTo>
                  <a:pt x="21097" y="7682"/>
                  <a:pt x="21112" y="7637"/>
                  <a:pt x="21112" y="7497"/>
                </a:cubicBezTo>
                <a:cubicBezTo>
                  <a:pt x="21112" y="7353"/>
                  <a:pt x="21097" y="7310"/>
                  <a:pt x="21017" y="7225"/>
                </a:cubicBezTo>
                <a:cubicBezTo>
                  <a:pt x="20965" y="7170"/>
                  <a:pt x="20900" y="7125"/>
                  <a:pt x="20871" y="7125"/>
                </a:cubicBezTo>
                <a:cubicBezTo>
                  <a:pt x="20798" y="7125"/>
                  <a:pt x="20806" y="7068"/>
                  <a:pt x="20884" y="7043"/>
                </a:cubicBezTo>
                <a:cubicBezTo>
                  <a:pt x="20992" y="7009"/>
                  <a:pt x="21112" y="6823"/>
                  <a:pt x="21112" y="6691"/>
                </a:cubicBezTo>
                <a:cubicBezTo>
                  <a:pt x="21112" y="6626"/>
                  <a:pt x="21097" y="6572"/>
                  <a:pt x="21079" y="6572"/>
                </a:cubicBezTo>
                <a:cubicBezTo>
                  <a:pt x="21062" y="6572"/>
                  <a:pt x="21047" y="6553"/>
                  <a:pt x="21047" y="6529"/>
                </a:cubicBezTo>
                <a:cubicBezTo>
                  <a:pt x="21047" y="6481"/>
                  <a:pt x="20888" y="6398"/>
                  <a:pt x="20733" y="6364"/>
                </a:cubicBezTo>
                <a:cubicBezTo>
                  <a:pt x="20649" y="6345"/>
                  <a:pt x="20634" y="6329"/>
                  <a:pt x="20648" y="6270"/>
                </a:cubicBezTo>
                <a:cubicBezTo>
                  <a:pt x="20658" y="6231"/>
                  <a:pt x="20681" y="6180"/>
                  <a:pt x="20699" y="6157"/>
                </a:cubicBezTo>
                <a:cubicBezTo>
                  <a:pt x="20722" y="6128"/>
                  <a:pt x="20720" y="6103"/>
                  <a:pt x="20694" y="6077"/>
                </a:cubicBezTo>
                <a:cubicBezTo>
                  <a:pt x="20673" y="6057"/>
                  <a:pt x="20657" y="6014"/>
                  <a:pt x="20657" y="5982"/>
                </a:cubicBezTo>
                <a:cubicBezTo>
                  <a:pt x="20657" y="5895"/>
                  <a:pt x="20330" y="5691"/>
                  <a:pt x="20159" y="5671"/>
                </a:cubicBezTo>
                <a:cubicBezTo>
                  <a:pt x="19968" y="5650"/>
                  <a:pt x="19778" y="5749"/>
                  <a:pt x="19632" y="5947"/>
                </a:cubicBezTo>
                <a:cubicBezTo>
                  <a:pt x="19570" y="6032"/>
                  <a:pt x="19519" y="6117"/>
                  <a:pt x="19519" y="6138"/>
                </a:cubicBezTo>
                <a:cubicBezTo>
                  <a:pt x="19518" y="6158"/>
                  <a:pt x="19496" y="6193"/>
                  <a:pt x="19469" y="6215"/>
                </a:cubicBezTo>
                <a:cubicBezTo>
                  <a:pt x="19442" y="6237"/>
                  <a:pt x="19420" y="6289"/>
                  <a:pt x="19420" y="6330"/>
                </a:cubicBezTo>
                <a:cubicBezTo>
                  <a:pt x="19420" y="6371"/>
                  <a:pt x="19405" y="6415"/>
                  <a:pt x="19388" y="6426"/>
                </a:cubicBezTo>
                <a:cubicBezTo>
                  <a:pt x="19370" y="6437"/>
                  <a:pt x="19355" y="6478"/>
                  <a:pt x="19355" y="6517"/>
                </a:cubicBezTo>
                <a:cubicBezTo>
                  <a:pt x="19355" y="6556"/>
                  <a:pt x="19319" y="6633"/>
                  <a:pt x="19275" y="6686"/>
                </a:cubicBezTo>
                <a:lnTo>
                  <a:pt x="19196" y="6783"/>
                </a:lnTo>
                <a:lnTo>
                  <a:pt x="19174" y="6678"/>
                </a:lnTo>
                <a:cubicBezTo>
                  <a:pt x="19162" y="6619"/>
                  <a:pt x="19140" y="6572"/>
                  <a:pt x="19124" y="6572"/>
                </a:cubicBezTo>
                <a:cubicBezTo>
                  <a:pt x="19108" y="6572"/>
                  <a:pt x="19095" y="6553"/>
                  <a:pt x="19094" y="6531"/>
                </a:cubicBezTo>
                <a:cubicBezTo>
                  <a:pt x="19090" y="6383"/>
                  <a:pt x="18621" y="6285"/>
                  <a:pt x="18417" y="6390"/>
                </a:cubicBezTo>
                <a:lnTo>
                  <a:pt x="18314" y="6444"/>
                </a:lnTo>
                <a:lnTo>
                  <a:pt x="18314" y="6243"/>
                </a:lnTo>
                <a:cubicBezTo>
                  <a:pt x="18314" y="6079"/>
                  <a:pt x="18300" y="6022"/>
                  <a:pt x="18233" y="5936"/>
                </a:cubicBezTo>
                <a:lnTo>
                  <a:pt x="18152" y="5830"/>
                </a:lnTo>
                <a:lnTo>
                  <a:pt x="18244" y="5810"/>
                </a:lnTo>
                <a:cubicBezTo>
                  <a:pt x="18294" y="5799"/>
                  <a:pt x="18401" y="5804"/>
                  <a:pt x="18480" y="5823"/>
                </a:cubicBezTo>
                <a:cubicBezTo>
                  <a:pt x="18664" y="5865"/>
                  <a:pt x="19209" y="5867"/>
                  <a:pt x="19353" y="5826"/>
                </a:cubicBezTo>
                <a:cubicBezTo>
                  <a:pt x="19414" y="5808"/>
                  <a:pt x="19506" y="5754"/>
                  <a:pt x="19556" y="5706"/>
                </a:cubicBezTo>
                <a:cubicBezTo>
                  <a:pt x="19687" y="5581"/>
                  <a:pt x="19679" y="5453"/>
                  <a:pt x="19529" y="5290"/>
                </a:cubicBezTo>
                <a:cubicBezTo>
                  <a:pt x="19464" y="5219"/>
                  <a:pt x="19427" y="5157"/>
                  <a:pt x="19448" y="5150"/>
                </a:cubicBezTo>
                <a:cubicBezTo>
                  <a:pt x="19468" y="5143"/>
                  <a:pt x="19485" y="5117"/>
                  <a:pt x="19485" y="5091"/>
                </a:cubicBezTo>
                <a:cubicBezTo>
                  <a:pt x="19485" y="5066"/>
                  <a:pt x="19500" y="5045"/>
                  <a:pt x="19518" y="5045"/>
                </a:cubicBezTo>
                <a:cubicBezTo>
                  <a:pt x="19536" y="5045"/>
                  <a:pt x="19551" y="4995"/>
                  <a:pt x="19551" y="4934"/>
                </a:cubicBezTo>
                <a:cubicBezTo>
                  <a:pt x="19551" y="4846"/>
                  <a:pt x="19518" y="4790"/>
                  <a:pt x="19395" y="4661"/>
                </a:cubicBezTo>
                <a:cubicBezTo>
                  <a:pt x="19310" y="4571"/>
                  <a:pt x="19203" y="4483"/>
                  <a:pt x="19157" y="4465"/>
                </a:cubicBezTo>
                <a:cubicBezTo>
                  <a:pt x="19086" y="4438"/>
                  <a:pt x="19075" y="4418"/>
                  <a:pt x="19088" y="4333"/>
                </a:cubicBezTo>
                <a:cubicBezTo>
                  <a:pt x="19100" y="4250"/>
                  <a:pt x="19081" y="4211"/>
                  <a:pt x="18975" y="4105"/>
                </a:cubicBezTo>
                <a:cubicBezTo>
                  <a:pt x="18823" y="3953"/>
                  <a:pt x="18662" y="3913"/>
                  <a:pt x="18446" y="3970"/>
                </a:cubicBezTo>
                <a:cubicBezTo>
                  <a:pt x="18305" y="4008"/>
                  <a:pt x="18297" y="4006"/>
                  <a:pt x="18238" y="3925"/>
                </a:cubicBezTo>
                <a:cubicBezTo>
                  <a:pt x="18101" y="3738"/>
                  <a:pt x="17708" y="3646"/>
                  <a:pt x="17540" y="3764"/>
                </a:cubicBezTo>
                <a:cubicBezTo>
                  <a:pt x="17468" y="3814"/>
                  <a:pt x="17468" y="3814"/>
                  <a:pt x="17468" y="3641"/>
                </a:cubicBezTo>
                <a:cubicBezTo>
                  <a:pt x="17468" y="3499"/>
                  <a:pt x="17453" y="3448"/>
                  <a:pt x="17379" y="3361"/>
                </a:cubicBezTo>
                <a:cubicBezTo>
                  <a:pt x="17330" y="3303"/>
                  <a:pt x="17232" y="3236"/>
                  <a:pt x="17162" y="3212"/>
                </a:cubicBezTo>
                <a:lnTo>
                  <a:pt x="17035" y="3169"/>
                </a:lnTo>
                <a:lnTo>
                  <a:pt x="17190" y="3100"/>
                </a:lnTo>
                <a:cubicBezTo>
                  <a:pt x="17276" y="3062"/>
                  <a:pt x="17351" y="3031"/>
                  <a:pt x="17357" y="3031"/>
                </a:cubicBezTo>
                <a:cubicBezTo>
                  <a:pt x="17375" y="3031"/>
                  <a:pt x="17678" y="2825"/>
                  <a:pt x="17721" y="2783"/>
                </a:cubicBezTo>
                <a:cubicBezTo>
                  <a:pt x="17788" y="2718"/>
                  <a:pt x="17767" y="2551"/>
                  <a:pt x="17675" y="2411"/>
                </a:cubicBezTo>
                <a:cubicBezTo>
                  <a:pt x="17586" y="2278"/>
                  <a:pt x="17492" y="2213"/>
                  <a:pt x="17330" y="2174"/>
                </a:cubicBezTo>
                <a:cubicBezTo>
                  <a:pt x="17259" y="2157"/>
                  <a:pt x="17241" y="2135"/>
                  <a:pt x="17241" y="2062"/>
                </a:cubicBezTo>
                <a:cubicBezTo>
                  <a:pt x="17241" y="2005"/>
                  <a:pt x="17207" y="1940"/>
                  <a:pt x="17151" y="1887"/>
                </a:cubicBezTo>
                <a:cubicBezTo>
                  <a:pt x="17024" y="1768"/>
                  <a:pt x="16753" y="1634"/>
                  <a:pt x="16641" y="1634"/>
                </a:cubicBezTo>
                <a:cubicBezTo>
                  <a:pt x="16513" y="1634"/>
                  <a:pt x="16283" y="1470"/>
                  <a:pt x="16098" y="1247"/>
                </a:cubicBezTo>
                <a:cubicBezTo>
                  <a:pt x="15983" y="1109"/>
                  <a:pt x="15908" y="1052"/>
                  <a:pt x="15786" y="1009"/>
                </a:cubicBezTo>
                <a:cubicBezTo>
                  <a:pt x="15676" y="971"/>
                  <a:pt x="15613" y="927"/>
                  <a:pt x="15587" y="870"/>
                </a:cubicBezTo>
                <a:cubicBezTo>
                  <a:pt x="15542" y="772"/>
                  <a:pt x="15258" y="630"/>
                  <a:pt x="15053" y="603"/>
                </a:cubicBezTo>
                <a:cubicBezTo>
                  <a:pt x="14971" y="592"/>
                  <a:pt x="14887" y="552"/>
                  <a:pt x="14838" y="504"/>
                </a:cubicBezTo>
                <a:cubicBezTo>
                  <a:pt x="14619" y="286"/>
                  <a:pt x="14234" y="279"/>
                  <a:pt x="13996" y="489"/>
                </a:cubicBezTo>
                <a:cubicBezTo>
                  <a:pt x="13939" y="539"/>
                  <a:pt x="13923" y="589"/>
                  <a:pt x="13923" y="715"/>
                </a:cubicBezTo>
                <a:cubicBezTo>
                  <a:pt x="13923" y="805"/>
                  <a:pt x="13902" y="902"/>
                  <a:pt x="13875" y="938"/>
                </a:cubicBezTo>
                <a:cubicBezTo>
                  <a:pt x="13810" y="1023"/>
                  <a:pt x="13809" y="1321"/>
                  <a:pt x="13874" y="1374"/>
                </a:cubicBezTo>
                <a:cubicBezTo>
                  <a:pt x="13903" y="1399"/>
                  <a:pt x="13923" y="1470"/>
                  <a:pt x="13923" y="1555"/>
                </a:cubicBezTo>
                <a:cubicBezTo>
                  <a:pt x="13923" y="1632"/>
                  <a:pt x="13937" y="1705"/>
                  <a:pt x="13955" y="1716"/>
                </a:cubicBezTo>
                <a:cubicBezTo>
                  <a:pt x="13994" y="1740"/>
                  <a:pt x="13999" y="2164"/>
                  <a:pt x="13961" y="2243"/>
                </a:cubicBezTo>
                <a:cubicBezTo>
                  <a:pt x="13946" y="2274"/>
                  <a:pt x="13907" y="2351"/>
                  <a:pt x="13875" y="2414"/>
                </a:cubicBezTo>
                <a:cubicBezTo>
                  <a:pt x="13659" y="2830"/>
                  <a:pt x="13618" y="2858"/>
                  <a:pt x="13388" y="2743"/>
                </a:cubicBezTo>
                <a:cubicBezTo>
                  <a:pt x="13311" y="2705"/>
                  <a:pt x="13221" y="2674"/>
                  <a:pt x="13187" y="2674"/>
                </a:cubicBezTo>
                <a:cubicBezTo>
                  <a:pt x="13110" y="2674"/>
                  <a:pt x="12914" y="2791"/>
                  <a:pt x="12914" y="2838"/>
                </a:cubicBezTo>
                <a:cubicBezTo>
                  <a:pt x="12914" y="2902"/>
                  <a:pt x="12849" y="2833"/>
                  <a:pt x="12801" y="2719"/>
                </a:cubicBezTo>
                <a:cubicBezTo>
                  <a:pt x="12749" y="2595"/>
                  <a:pt x="12598" y="2511"/>
                  <a:pt x="12427" y="2511"/>
                </a:cubicBezTo>
                <a:cubicBezTo>
                  <a:pt x="12341" y="2511"/>
                  <a:pt x="12328" y="2500"/>
                  <a:pt x="12328" y="2421"/>
                </a:cubicBezTo>
                <a:cubicBezTo>
                  <a:pt x="12328" y="2322"/>
                  <a:pt x="12387" y="2258"/>
                  <a:pt x="12865" y="1835"/>
                </a:cubicBezTo>
                <a:cubicBezTo>
                  <a:pt x="13176" y="1559"/>
                  <a:pt x="13272" y="1458"/>
                  <a:pt x="13272" y="1407"/>
                </a:cubicBezTo>
                <a:cubicBezTo>
                  <a:pt x="13272" y="1389"/>
                  <a:pt x="13286" y="1374"/>
                  <a:pt x="13304" y="1374"/>
                </a:cubicBezTo>
                <a:cubicBezTo>
                  <a:pt x="13322" y="1374"/>
                  <a:pt x="13337" y="1303"/>
                  <a:pt x="13337" y="1215"/>
                </a:cubicBezTo>
                <a:cubicBezTo>
                  <a:pt x="13337" y="1076"/>
                  <a:pt x="13323" y="1041"/>
                  <a:pt x="13223" y="941"/>
                </a:cubicBezTo>
                <a:cubicBezTo>
                  <a:pt x="13160" y="878"/>
                  <a:pt x="13042" y="802"/>
                  <a:pt x="12962" y="771"/>
                </a:cubicBezTo>
                <a:lnTo>
                  <a:pt x="12816" y="715"/>
                </a:lnTo>
                <a:lnTo>
                  <a:pt x="12816" y="530"/>
                </a:lnTo>
                <a:cubicBezTo>
                  <a:pt x="12816" y="204"/>
                  <a:pt x="12643" y="75"/>
                  <a:pt x="12204" y="75"/>
                </a:cubicBezTo>
                <a:cubicBezTo>
                  <a:pt x="12060" y="75"/>
                  <a:pt x="11907" y="61"/>
                  <a:pt x="11863" y="44"/>
                </a:cubicBezTo>
                <a:cubicBezTo>
                  <a:pt x="11819" y="28"/>
                  <a:pt x="11557" y="10"/>
                  <a:pt x="11282" y="4"/>
                </a:cubicBezTo>
                <a:close/>
                <a:moveTo>
                  <a:pt x="8230" y="1944"/>
                </a:moveTo>
                <a:lnTo>
                  <a:pt x="8311" y="2031"/>
                </a:lnTo>
                <a:cubicBezTo>
                  <a:pt x="8356" y="2079"/>
                  <a:pt x="8392" y="2130"/>
                  <a:pt x="8392" y="2145"/>
                </a:cubicBezTo>
                <a:cubicBezTo>
                  <a:pt x="8392" y="2159"/>
                  <a:pt x="8433" y="2200"/>
                  <a:pt x="8482" y="2236"/>
                </a:cubicBezTo>
                <a:cubicBezTo>
                  <a:pt x="8531" y="2271"/>
                  <a:pt x="8605" y="2333"/>
                  <a:pt x="8647" y="2374"/>
                </a:cubicBezTo>
                <a:cubicBezTo>
                  <a:pt x="8688" y="2414"/>
                  <a:pt x="8756" y="2469"/>
                  <a:pt x="8797" y="2496"/>
                </a:cubicBezTo>
                <a:cubicBezTo>
                  <a:pt x="8838" y="2523"/>
                  <a:pt x="8904" y="2608"/>
                  <a:pt x="8944" y="2686"/>
                </a:cubicBezTo>
                <a:cubicBezTo>
                  <a:pt x="8985" y="2765"/>
                  <a:pt x="9011" y="2868"/>
                  <a:pt x="9005" y="2922"/>
                </a:cubicBezTo>
                <a:lnTo>
                  <a:pt x="8994" y="3018"/>
                </a:lnTo>
                <a:lnTo>
                  <a:pt x="8864" y="2944"/>
                </a:lnTo>
                <a:cubicBezTo>
                  <a:pt x="8716" y="2860"/>
                  <a:pt x="8575" y="2850"/>
                  <a:pt x="8458" y="2917"/>
                </a:cubicBezTo>
                <a:cubicBezTo>
                  <a:pt x="8344" y="2982"/>
                  <a:pt x="8338" y="2979"/>
                  <a:pt x="8279" y="2857"/>
                </a:cubicBezTo>
                <a:cubicBezTo>
                  <a:pt x="8225" y="2743"/>
                  <a:pt x="8210" y="2554"/>
                  <a:pt x="8223" y="2171"/>
                </a:cubicBezTo>
                <a:lnTo>
                  <a:pt x="8230" y="1944"/>
                </a:lnTo>
                <a:close/>
                <a:moveTo>
                  <a:pt x="15660" y="2062"/>
                </a:moveTo>
                <a:cubicBezTo>
                  <a:pt x="15674" y="2061"/>
                  <a:pt x="15684" y="2063"/>
                  <a:pt x="15687" y="2068"/>
                </a:cubicBezTo>
                <a:cubicBezTo>
                  <a:pt x="15701" y="2089"/>
                  <a:pt x="15711" y="2270"/>
                  <a:pt x="15711" y="2472"/>
                </a:cubicBezTo>
                <a:cubicBezTo>
                  <a:pt x="15712" y="2767"/>
                  <a:pt x="15700" y="2866"/>
                  <a:pt x="15649" y="2976"/>
                </a:cubicBezTo>
                <a:cubicBezTo>
                  <a:pt x="15519" y="3257"/>
                  <a:pt x="15202" y="3608"/>
                  <a:pt x="14886" y="3819"/>
                </a:cubicBezTo>
                <a:cubicBezTo>
                  <a:pt x="14759" y="3904"/>
                  <a:pt x="14644" y="3973"/>
                  <a:pt x="14632" y="3973"/>
                </a:cubicBezTo>
                <a:cubicBezTo>
                  <a:pt x="14543" y="3974"/>
                  <a:pt x="14463" y="3648"/>
                  <a:pt x="14541" y="3600"/>
                </a:cubicBezTo>
                <a:cubicBezTo>
                  <a:pt x="14559" y="3589"/>
                  <a:pt x="14574" y="3545"/>
                  <a:pt x="14574" y="3502"/>
                </a:cubicBezTo>
                <a:cubicBezTo>
                  <a:pt x="14574" y="3460"/>
                  <a:pt x="14559" y="3416"/>
                  <a:pt x="14541" y="3405"/>
                </a:cubicBezTo>
                <a:cubicBezTo>
                  <a:pt x="14491" y="3374"/>
                  <a:pt x="14503" y="3211"/>
                  <a:pt x="14563" y="3091"/>
                </a:cubicBezTo>
                <a:cubicBezTo>
                  <a:pt x="14662" y="2893"/>
                  <a:pt x="14671" y="2870"/>
                  <a:pt x="14673" y="2812"/>
                </a:cubicBezTo>
                <a:cubicBezTo>
                  <a:pt x="14679" y="2691"/>
                  <a:pt x="14822" y="2492"/>
                  <a:pt x="14980" y="2387"/>
                </a:cubicBezTo>
                <a:cubicBezTo>
                  <a:pt x="15205" y="2236"/>
                  <a:pt x="15557" y="2072"/>
                  <a:pt x="15660" y="2062"/>
                </a:cubicBezTo>
                <a:close/>
                <a:moveTo>
                  <a:pt x="2340" y="7514"/>
                </a:moveTo>
                <a:cubicBezTo>
                  <a:pt x="2534" y="7514"/>
                  <a:pt x="2966" y="7715"/>
                  <a:pt x="3123" y="7879"/>
                </a:cubicBezTo>
                <a:cubicBezTo>
                  <a:pt x="3195" y="7953"/>
                  <a:pt x="3253" y="8032"/>
                  <a:pt x="3253" y="8053"/>
                </a:cubicBezTo>
                <a:cubicBezTo>
                  <a:pt x="3253" y="8075"/>
                  <a:pt x="3308" y="8138"/>
                  <a:pt x="3375" y="8195"/>
                </a:cubicBezTo>
                <a:cubicBezTo>
                  <a:pt x="3635" y="8414"/>
                  <a:pt x="3644" y="8427"/>
                  <a:pt x="3644" y="8554"/>
                </a:cubicBezTo>
                <a:cubicBezTo>
                  <a:pt x="3644" y="8636"/>
                  <a:pt x="3626" y="8683"/>
                  <a:pt x="3592" y="8697"/>
                </a:cubicBezTo>
                <a:cubicBezTo>
                  <a:pt x="3516" y="8726"/>
                  <a:pt x="3094" y="8712"/>
                  <a:pt x="2944" y="8676"/>
                </a:cubicBezTo>
                <a:cubicBezTo>
                  <a:pt x="2746" y="8629"/>
                  <a:pt x="2545" y="8518"/>
                  <a:pt x="2426" y="8390"/>
                </a:cubicBezTo>
                <a:cubicBezTo>
                  <a:pt x="2367" y="8327"/>
                  <a:pt x="2314" y="8259"/>
                  <a:pt x="2306" y="8239"/>
                </a:cubicBezTo>
                <a:cubicBezTo>
                  <a:pt x="2281" y="8168"/>
                  <a:pt x="1998" y="7860"/>
                  <a:pt x="1877" y="7772"/>
                </a:cubicBezTo>
                <a:cubicBezTo>
                  <a:pt x="1809" y="7722"/>
                  <a:pt x="1766" y="7675"/>
                  <a:pt x="1780" y="7666"/>
                </a:cubicBezTo>
                <a:cubicBezTo>
                  <a:pt x="1866" y="7614"/>
                  <a:pt x="2231" y="7514"/>
                  <a:pt x="2340" y="7514"/>
                </a:cubicBezTo>
                <a:close/>
                <a:moveTo>
                  <a:pt x="2407" y="9351"/>
                </a:moveTo>
                <a:cubicBezTo>
                  <a:pt x="2636" y="9352"/>
                  <a:pt x="2716" y="9367"/>
                  <a:pt x="2870" y="9437"/>
                </a:cubicBezTo>
                <a:cubicBezTo>
                  <a:pt x="2972" y="9485"/>
                  <a:pt x="3085" y="9551"/>
                  <a:pt x="3121" y="9585"/>
                </a:cubicBezTo>
                <a:cubicBezTo>
                  <a:pt x="3186" y="9645"/>
                  <a:pt x="3185" y="9646"/>
                  <a:pt x="2966" y="9717"/>
                </a:cubicBezTo>
                <a:cubicBezTo>
                  <a:pt x="2702" y="9802"/>
                  <a:pt x="2607" y="9803"/>
                  <a:pt x="2391" y="9724"/>
                </a:cubicBezTo>
                <a:cubicBezTo>
                  <a:pt x="2185" y="9648"/>
                  <a:pt x="2084" y="9645"/>
                  <a:pt x="1918" y="9711"/>
                </a:cubicBezTo>
                <a:cubicBezTo>
                  <a:pt x="1793" y="9761"/>
                  <a:pt x="1784" y="9760"/>
                  <a:pt x="1740" y="9703"/>
                </a:cubicBezTo>
                <a:cubicBezTo>
                  <a:pt x="1662" y="9600"/>
                  <a:pt x="1683" y="9569"/>
                  <a:pt x="1910" y="9458"/>
                </a:cubicBezTo>
                <a:cubicBezTo>
                  <a:pt x="2108" y="9361"/>
                  <a:pt x="2158" y="9350"/>
                  <a:pt x="2407" y="9351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80" name="(Lu R, Zhao X, Li J, et al., 2020)"/>
          <p:cNvSpPr txBox="1"/>
          <p:nvPr/>
        </p:nvSpPr>
        <p:spPr>
          <a:xfrm>
            <a:off x="18970052" y="12034963"/>
            <a:ext cx="4974507" cy="484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457200">
              <a:lnSpc>
                <a:spcPct val="100000"/>
              </a:lnSpc>
              <a:spcBef>
                <a:spcPts val="0"/>
              </a:spcBef>
              <a:defRPr sz="27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(Lu R, Zhao X, Li J, et al., 2020)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18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184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87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88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89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90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91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92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19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196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98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199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00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01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02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pic>
        <p:nvPicPr>
          <p:cNvPr id="203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59" r="22958" b="9978"/>
          <a:stretch>
            <a:fillRect/>
          </a:stretch>
        </p:blipFill>
        <p:spPr>
          <a:xfrm>
            <a:off x="1049958" y="6615685"/>
            <a:ext cx="1618457" cy="16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9" extrusionOk="0">
                <a:moveTo>
                  <a:pt x="10826" y="6"/>
                </a:moveTo>
                <a:cubicBezTo>
                  <a:pt x="10747" y="16"/>
                  <a:pt x="10715" y="40"/>
                  <a:pt x="10646" y="85"/>
                </a:cubicBezTo>
                <a:cubicBezTo>
                  <a:pt x="10514" y="173"/>
                  <a:pt x="10509" y="179"/>
                  <a:pt x="10509" y="350"/>
                </a:cubicBezTo>
                <a:cubicBezTo>
                  <a:pt x="10509" y="447"/>
                  <a:pt x="10523" y="535"/>
                  <a:pt x="10540" y="546"/>
                </a:cubicBezTo>
                <a:cubicBezTo>
                  <a:pt x="10558" y="557"/>
                  <a:pt x="10572" y="597"/>
                  <a:pt x="10572" y="630"/>
                </a:cubicBezTo>
                <a:cubicBezTo>
                  <a:pt x="10572" y="664"/>
                  <a:pt x="10585" y="693"/>
                  <a:pt x="10599" y="699"/>
                </a:cubicBezTo>
                <a:cubicBezTo>
                  <a:pt x="10612" y="705"/>
                  <a:pt x="10649" y="771"/>
                  <a:pt x="10683" y="842"/>
                </a:cubicBezTo>
                <a:cubicBezTo>
                  <a:pt x="10718" y="914"/>
                  <a:pt x="10792" y="1037"/>
                  <a:pt x="10848" y="1117"/>
                </a:cubicBezTo>
                <a:cubicBezTo>
                  <a:pt x="10903" y="1198"/>
                  <a:pt x="10988" y="1349"/>
                  <a:pt x="11038" y="1456"/>
                </a:cubicBezTo>
                <a:cubicBezTo>
                  <a:pt x="11089" y="1563"/>
                  <a:pt x="11147" y="1687"/>
                  <a:pt x="11165" y="1726"/>
                </a:cubicBezTo>
                <a:cubicBezTo>
                  <a:pt x="11191" y="1780"/>
                  <a:pt x="11185" y="1825"/>
                  <a:pt x="11144" y="1911"/>
                </a:cubicBezTo>
                <a:cubicBezTo>
                  <a:pt x="11114" y="1974"/>
                  <a:pt x="11077" y="2033"/>
                  <a:pt x="11060" y="2043"/>
                </a:cubicBezTo>
                <a:cubicBezTo>
                  <a:pt x="11042" y="2054"/>
                  <a:pt x="11028" y="2110"/>
                  <a:pt x="11028" y="2170"/>
                </a:cubicBezTo>
                <a:cubicBezTo>
                  <a:pt x="11028" y="2231"/>
                  <a:pt x="11014" y="2292"/>
                  <a:pt x="10996" y="2303"/>
                </a:cubicBezTo>
                <a:cubicBezTo>
                  <a:pt x="10978" y="2314"/>
                  <a:pt x="10964" y="2357"/>
                  <a:pt x="10964" y="2398"/>
                </a:cubicBezTo>
                <a:cubicBezTo>
                  <a:pt x="10964" y="2505"/>
                  <a:pt x="10886" y="2555"/>
                  <a:pt x="10710" y="2562"/>
                </a:cubicBezTo>
                <a:cubicBezTo>
                  <a:pt x="10626" y="2565"/>
                  <a:pt x="10461" y="2588"/>
                  <a:pt x="10344" y="2610"/>
                </a:cubicBezTo>
                <a:cubicBezTo>
                  <a:pt x="10228" y="2631"/>
                  <a:pt x="10085" y="2636"/>
                  <a:pt x="10027" y="2626"/>
                </a:cubicBezTo>
                <a:cubicBezTo>
                  <a:pt x="9923" y="2606"/>
                  <a:pt x="9921" y="2605"/>
                  <a:pt x="9921" y="2430"/>
                </a:cubicBezTo>
                <a:cubicBezTo>
                  <a:pt x="9921" y="2296"/>
                  <a:pt x="9944" y="2220"/>
                  <a:pt x="10005" y="2123"/>
                </a:cubicBezTo>
                <a:cubicBezTo>
                  <a:pt x="10050" y="2052"/>
                  <a:pt x="10085" y="1982"/>
                  <a:pt x="10085" y="1964"/>
                </a:cubicBezTo>
                <a:cubicBezTo>
                  <a:pt x="10085" y="1946"/>
                  <a:pt x="10099" y="1927"/>
                  <a:pt x="10117" y="1927"/>
                </a:cubicBezTo>
                <a:cubicBezTo>
                  <a:pt x="10135" y="1927"/>
                  <a:pt x="10149" y="1907"/>
                  <a:pt x="10149" y="1879"/>
                </a:cubicBezTo>
                <a:cubicBezTo>
                  <a:pt x="10149" y="1852"/>
                  <a:pt x="10189" y="1764"/>
                  <a:pt x="10233" y="1684"/>
                </a:cubicBezTo>
                <a:cubicBezTo>
                  <a:pt x="10333" y="1505"/>
                  <a:pt x="10342" y="1252"/>
                  <a:pt x="10254" y="1176"/>
                </a:cubicBezTo>
                <a:cubicBezTo>
                  <a:pt x="10110" y="1049"/>
                  <a:pt x="9982" y="1010"/>
                  <a:pt x="9746" y="1027"/>
                </a:cubicBezTo>
                <a:cubicBezTo>
                  <a:pt x="9584" y="1040"/>
                  <a:pt x="9490" y="1032"/>
                  <a:pt x="9433" y="1001"/>
                </a:cubicBezTo>
                <a:cubicBezTo>
                  <a:pt x="9389" y="976"/>
                  <a:pt x="9262" y="954"/>
                  <a:pt x="9153" y="953"/>
                </a:cubicBezTo>
                <a:cubicBezTo>
                  <a:pt x="8913" y="952"/>
                  <a:pt x="8778" y="1031"/>
                  <a:pt x="8676" y="1228"/>
                </a:cubicBezTo>
                <a:cubicBezTo>
                  <a:pt x="8621" y="1335"/>
                  <a:pt x="8581" y="1372"/>
                  <a:pt x="8454" y="1414"/>
                </a:cubicBezTo>
                <a:lnTo>
                  <a:pt x="8295" y="1461"/>
                </a:lnTo>
                <a:lnTo>
                  <a:pt x="8295" y="1223"/>
                </a:lnTo>
                <a:cubicBezTo>
                  <a:pt x="8295" y="957"/>
                  <a:pt x="8276" y="915"/>
                  <a:pt x="8088" y="837"/>
                </a:cubicBezTo>
                <a:cubicBezTo>
                  <a:pt x="7943" y="776"/>
                  <a:pt x="7794" y="780"/>
                  <a:pt x="7585" y="842"/>
                </a:cubicBezTo>
                <a:cubicBezTo>
                  <a:pt x="7427" y="889"/>
                  <a:pt x="7417" y="888"/>
                  <a:pt x="7315" y="826"/>
                </a:cubicBezTo>
                <a:cubicBezTo>
                  <a:pt x="7238" y="779"/>
                  <a:pt x="7147" y="758"/>
                  <a:pt x="7002" y="757"/>
                </a:cubicBezTo>
                <a:cubicBezTo>
                  <a:pt x="6779" y="757"/>
                  <a:pt x="6683" y="785"/>
                  <a:pt x="6584" y="879"/>
                </a:cubicBezTo>
                <a:cubicBezTo>
                  <a:pt x="6547" y="914"/>
                  <a:pt x="6453" y="957"/>
                  <a:pt x="6372" y="969"/>
                </a:cubicBezTo>
                <a:cubicBezTo>
                  <a:pt x="6290" y="981"/>
                  <a:pt x="6172" y="1026"/>
                  <a:pt x="6112" y="1070"/>
                </a:cubicBezTo>
                <a:cubicBezTo>
                  <a:pt x="6039" y="1124"/>
                  <a:pt x="5964" y="1149"/>
                  <a:pt x="5874" y="1149"/>
                </a:cubicBezTo>
                <a:cubicBezTo>
                  <a:pt x="5632" y="1149"/>
                  <a:pt x="5302" y="1386"/>
                  <a:pt x="5302" y="1562"/>
                </a:cubicBezTo>
                <a:cubicBezTo>
                  <a:pt x="5302" y="1662"/>
                  <a:pt x="5476" y="1914"/>
                  <a:pt x="5588" y="1975"/>
                </a:cubicBezTo>
                <a:cubicBezTo>
                  <a:pt x="5636" y="2001"/>
                  <a:pt x="5729" y="2068"/>
                  <a:pt x="5789" y="2123"/>
                </a:cubicBezTo>
                <a:cubicBezTo>
                  <a:pt x="5850" y="2177"/>
                  <a:pt x="5910" y="2223"/>
                  <a:pt x="5927" y="2223"/>
                </a:cubicBezTo>
                <a:cubicBezTo>
                  <a:pt x="5944" y="2223"/>
                  <a:pt x="6004" y="2252"/>
                  <a:pt x="6054" y="2292"/>
                </a:cubicBezTo>
                <a:cubicBezTo>
                  <a:pt x="6401" y="2568"/>
                  <a:pt x="6377" y="2540"/>
                  <a:pt x="6377" y="2710"/>
                </a:cubicBezTo>
                <a:cubicBezTo>
                  <a:pt x="6377" y="2798"/>
                  <a:pt x="6391" y="2869"/>
                  <a:pt x="6409" y="2869"/>
                </a:cubicBezTo>
                <a:cubicBezTo>
                  <a:pt x="6427" y="2869"/>
                  <a:pt x="6441" y="2940"/>
                  <a:pt x="6441" y="3022"/>
                </a:cubicBezTo>
                <a:cubicBezTo>
                  <a:pt x="6441" y="3152"/>
                  <a:pt x="6459" y="3189"/>
                  <a:pt x="6557" y="3282"/>
                </a:cubicBezTo>
                <a:cubicBezTo>
                  <a:pt x="6620" y="3341"/>
                  <a:pt x="6669" y="3405"/>
                  <a:pt x="6669" y="3425"/>
                </a:cubicBezTo>
                <a:cubicBezTo>
                  <a:pt x="6669" y="3444"/>
                  <a:pt x="6607" y="3487"/>
                  <a:pt x="6531" y="3520"/>
                </a:cubicBezTo>
                <a:cubicBezTo>
                  <a:pt x="6391" y="3581"/>
                  <a:pt x="6049" y="3929"/>
                  <a:pt x="6049" y="4012"/>
                </a:cubicBezTo>
                <a:cubicBezTo>
                  <a:pt x="6049" y="4059"/>
                  <a:pt x="5963" y="3972"/>
                  <a:pt x="5789" y="3748"/>
                </a:cubicBezTo>
                <a:cubicBezTo>
                  <a:pt x="5573" y="3469"/>
                  <a:pt x="5562" y="3437"/>
                  <a:pt x="5562" y="2991"/>
                </a:cubicBezTo>
                <a:cubicBezTo>
                  <a:pt x="5562" y="2754"/>
                  <a:pt x="5549" y="2574"/>
                  <a:pt x="5530" y="2562"/>
                </a:cubicBezTo>
                <a:cubicBezTo>
                  <a:pt x="5512" y="2551"/>
                  <a:pt x="5498" y="2493"/>
                  <a:pt x="5498" y="2435"/>
                </a:cubicBezTo>
                <a:cubicBezTo>
                  <a:pt x="5498" y="2367"/>
                  <a:pt x="5464" y="2291"/>
                  <a:pt x="5403" y="2218"/>
                </a:cubicBezTo>
                <a:cubicBezTo>
                  <a:pt x="5311" y="2109"/>
                  <a:pt x="5301" y="2109"/>
                  <a:pt x="5085" y="2112"/>
                </a:cubicBezTo>
                <a:cubicBezTo>
                  <a:pt x="4819" y="2117"/>
                  <a:pt x="4606" y="2200"/>
                  <a:pt x="4449" y="2361"/>
                </a:cubicBezTo>
                <a:cubicBezTo>
                  <a:pt x="4390" y="2422"/>
                  <a:pt x="4290" y="2503"/>
                  <a:pt x="4227" y="2541"/>
                </a:cubicBezTo>
                <a:cubicBezTo>
                  <a:pt x="4164" y="2578"/>
                  <a:pt x="4048" y="2681"/>
                  <a:pt x="3967" y="2774"/>
                </a:cubicBezTo>
                <a:cubicBezTo>
                  <a:pt x="3887" y="2867"/>
                  <a:pt x="3802" y="2960"/>
                  <a:pt x="3777" y="2980"/>
                </a:cubicBezTo>
                <a:cubicBezTo>
                  <a:pt x="3752" y="3000"/>
                  <a:pt x="3646" y="3107"/>
                  <a:pt x="3538" y="3218"/>
                </a:cubicBezTo>
                <a:cubicBezTo>
                  <a:pt x="3431" y="3330"/>
                  <a:pt x="3323" y="3425"/>
                  <a:pt x="3300" y="3425"/>
                </a:cubicBezTo>
                <a:cubicBezTo>
                  <a:pt x="3232" y="3425"/>
                  <a:pt x="3064" y="3584"/>
                  <a:pt x="3009" y="3700"/>
                </a:cubicBezTo>
                <a:cubicBezTo>
                  <a:pt x="2972" y="3778"/>
                  <a:pt x="2910" y="3826"/>
                  <a:pt x="2797" y="3875"/>
                </a:cubicBezTo>
                <a:cubicBezTo>
                  <a:pt x="2614" y="3953"/>
                  <a:pt x="2508" y="4090"/>
                  <a:pt x="2484" y="4266"/>
                </a:cubicBezTo>
                <a:cubicBezTo>
                  <a:pt x="2472" y="4358"/>
                  <a:pt x="2443" y="4405"/>
                  <a:pt x="2373" y="4446"/>
                </a:cubicBezTo>
                <a:cubicBezTo>
                  <a:pt x="2322" y="4476"/>
                  <a:pt x="2239" y="4550"/>
                  <a:pt x="2193" y="4610"/>
                </a:cubicBezTo>
                <a:cubicBezTo>
                  <a:pt x="2122" y="4703"/>
                  <a:pt x="2110" y="4748"/>
                  <a:pt x="2119" y="4907"/>
                </a:cubicBezTo>
                <a:cubicBezTo>
                  <a:pt x="2127" y="5065"/>
                  <a:pt x="2144" y="5099"/>
                  <a:pt x="2219" y="5155"/>
                </a:cubicBezTo>
                <a:cubicBezTo>
                  <a:pt x="2272" y="5194"/>
                  <a:pt x="2376" y="5226"/>
                  <a:pt x="2479" y="5235"/>
                </a:cubicBezTo>
                <a:lnTo>
                  <a:pt x="2654" y="5250"/>
                </a:lnTo>
                <a:lnTo>
                  <a:pt x="2643" y="5388"/>
                </a:lnTo>
                <a:cubicBezTo>
                  <a:pt x="2633" y="5509"/>
                  <a:pt x="2644" y="5534"/>
                  <a:pt x="2765" y="5658"/>
                </a:cubicBezTo>
                <a:cubicBezTo>
                  <a:pt x="2839" y="5734"/>
                  <a:pt x="2933" y="5806"/>
                  <a:pt x="2977" y="5817"/>
                </a:cubicBezTo>
                <a:cubicBezTo>
                  <a:pt x="3069" y="5840"/>
                  <a:pt x="3076" y="5858"/>
                  <a:pt x="3009" y="5954"/>
                </a:cubicBezTo>
                <a:cubicBezTo>
                  <a:pt x="2976" y="6001"/>
                  <a:pt x="2960" y="6077"/>
                  <a:pt x="2966" y="6177"/>
                </a:cubicBezTo>
                <a:cubicBezTo>
                  <a:pt x="2975" y="6310"/>
                  <a:pt x="2992" y="6340"/>
                  <a:pt x="3088" y="6404"/>
                </a:cubicBezTo>
                <a:cubicBezTo>
                  <a:pt x="3180" y="6466"/>
                  <a:pt x="3238" y="6479"/>
                  <a:pt x="3443" y="6478"/>
                </a:cubicBezTo>
                <a:cubicBezTo>
                  <a:pt x="3579" y="6478"/>
                  <a:pt x="3780" y="6457"/>
                  <a:pt x="3888" y="6431"/>
                </a:cubicBezTo>
                <a:cubicBezTo>
                  <a:pt x="4250" y="6343"/>
                  <a:pt x="4583" y="6393"/>
                  <a:pt x="4592" y="6536"/>
                </a:cubicBezTo>
                <a:cubicBezTo>
                  <a:pt x="4599" y="6640"/>
                  <a:pt x="4580" y="6754"/>
                  <a:pt x="4555" y="6780"/>
                </a:cubicBezTo>
                <a:cubicBezTo>
                  <a:pt x="4542" y="6794"/>
                  <a:pt x="4444" y="6762"/>
                  <a:pt x="4338" y="6706"/>
                </a:cubicBezTo>
                <a:cubicBezTo>
                  <a:pt x="4188" y="6627"/>
                  <a:pt x="4121" y="6609"/>
                  <a:pt x="4026" y="6621"/>
                </a:cubicBezTo>
                <a:cubicBezTo>
                  <a:pt x="3881" y="6640"/>
                  <a:pt x="3695" y="6770"/>
                  <a:pt x="3634" y="6896"/>
                </a:cubicBezTo>
                <a:cubicBezTo>
                  <a:pt x="3596" y="6973"/>
                  <a:pt x="3571" y="6983"/>
                  <a:pt x="3453" y="6981"/>
                </a:cubicBezTo>
                <a:cubicBezTo>
                  <a:pt x="3128" y="6974"/>
                  <a:pt x="2771" y="6794"/>
                  <a:pt x="2659" y="6579"/>
                </a:cubicBezTo>
                <a:cubicBezTo>
                  <a:pt x="2554" y="6378"/>
                  <a:pt x="2238" y="5931"/>
                  <a:pt x="2124" y="5822"/>
                </a:cubicBezTo>
                <a:cubicBezTo>
                  <a:pt x="1990" y="5694"/>
                  <a:pt x="1807" y="5600"/>
                  <a:pt x="1684" y="5600"/>
                </a:cubicBezTo>
                <a:cubicBezTo>
                  <a:pt x="1537" y="5600"/>
                  <a:pt x="1235" y="5803"/>
                  <a:pt x="1234" y="5901"/>
                </a:cubicBezTo>
                <a:cubicBezTo>
                  <a:pt x="1233" y="6005"/>
                  <a:pt x="1143" y="6196"/>
                  <a:pt x="1049" y="6288"/>
                </a:cubicBezTo>
                <a:cubicBezTo>
                  <a:pt x="953" y="6381"/>
                  <a:pt x="943" y="6404"/>
                  <a:pt x="943" y="6605"/>
                </a:cubicBezTo>
                <a:cubicBezTo>
                  <a:pt x="943" y="6725"/>
                  <a:pt x="959" y="6839"/>
                  <a:pt x="980" y="6859"/>
                </a:cubicBezTo>
                <a:cubicBezTo>
                  <a:pt x="1008" y="6887"/>
                  <a:pt x="987" y="6913"/>
                  <a:pt x="900" y="6955"/>
                </a:cubicBezTo>
                <a:cubicBezTo>
                  <a:pt x="774" y="7015"/>
                  <a:pt x="723" y="7095"/>
                  <a:pt x="710" y="7246"/>
                </a:cubicBezTo>
                <a:cubicBezTo>
                  <a:pt x="694" y="7425"/>
                  <a:pt x="821" y="7609"/>
                  <a:pt x="1070" y="7770"/>
                </a:cubicBezTo>
                <a:cubicBezTo>
                  <a:pt x="1076" y="7774"/>
                  <a:pt x="1049" y="7817"/>
                  <a:pt x="1012" y="7870"/>
                </a:cubicBezTo>
                <a:cubicBezTo>
                  <a:pt x="960" y="7943"/>
                  <a:pt x="943" y="8017"/>
                  <a:pt x="943" y="8166"/>
                </a:cubicBezTo>
                <a:cubicBezTo>
                  <a:pt x="943" y="8277"/>
                  <a:pt x="956" y="8362"/>
                  <a:pt x="975" y="8362"/>
                </a:cubicBezTo>
                <a:cubicBezTo>
                  <a:pt x="1017" y="8362"/>
                  <a:pt x="1017" y="8516"/>
                  <a:pt x="975" y="8542"/>
                </a:cubicBezTo>
                <a:cubicBezTo>
                  <a:pt x="957" y="8553"/>
                  <a:pt x="943" y="8599"/>
                  <a:pt x="943" y="8643"/>
                </a:cubicBezTo>
                <a:cubicBezTo>
                  <a:pt x="943" y="8686"/>
                  <a:pt x="957" y="8722"/>
                  <a:pt x="975" y="8722"/>
                </a:cubicBezTo>
                <a:cubicBezTo>
                  <a:pt x="992" y="8722"/>
                  <a:pt x="1006" y="8751"/>
                  <a:pt x="1006" y="8786"/>
                </a:cubicBezTo>
                <a:cubicBezTo>
                  <a:pt x="1006" y="8828"/>
                  <a:pt x="971" y="8861"/>
                  <a:pt x="895" y="8886"/>
                </a:cubicBezTo>
                <a:cubicBezTo>
                  <a:pt x="715" y="8945"/>
                  <a:pt x="394" y="9168"/>
                  <a:pt x="323" y="9283"/>
                </a:cubicBezTo>
                <a:cubicBezTo>
                  <a:pt x="273" y="9364"/>
                  <a:pt x="266" y="9418"/>
                  <a:pt x="281" y="9521"/>
                </a:cubicBezTo>
                <a:cubicBezTo>
                  <a:pt x="298" y="9641"/>
                  <a:pt x="291" y="9664"/>
                  <a:pt x="217" y="9712"/>
                </a:cubicBezTo>
                <a:cubicBezTo>
                  <a:pt x="111" y="9781"/>
                  <a:pt x="0" y="9968"/>
                  <a:pt x="0" y="10077"/>
                </a:cubicBezTo>
                <a:cubicBezTo>
                  <a:pt x="0" y="10123"/>
                  <a:pt x="35" y="10209"/>
                  <a:pt x="79" y="10267"/>
                </a:cubicBezTo>
                <a:cubicBezTo>
                  <a:pt x="141" y="10348"/>
                  <a:pt x="164" y="10414"/>
                  <a:pt x="164" y="10537"/>
                </a:cubicBezTo>
                <a:cubicBezTo>
                  <a:pt x="164" y="10627"/>
                  <a:pt x="178" y="10712"/>
                  <a:pt x="196" y="10723"/>
                </a:cubicBezTo>
                <a:cubicBezTo>
                  <a:pt x="214" y="10734"/>
                  <a:pt x="228" y="10772"/>
                  <a:pt x="228" y="10813"/>
                </a:cubicBezTo>
                <a:cubicBezTo>
                  <a:pt x="228" y="10853"/>
                  <a:pt x="276" y="10946"/>
                  <a:pt x="339" y="11019"/>
                </a:cubicBezTo>
                <a:cubicBezTo>
                  <a:pt x="434" y="11130"/>
                  <a:pt x="483" y="11160"/>
                  <a:pt x="614" y="11178"/>
                </a:cubicBezTo>
                <a:cubicBezTo>
                  <a:pt x="777" y="11200"/>
                  <a:pt x="876" y="11170"/>
                  <a:pt x="1091" y="11035"/>
                </a:cubicBezTo>
                <a:cubicBezTo>
                  <a:pt x="1145" y="11001"/>
                  <a:pt x="1220" y="10962"/>
                  <a:pt x="1261" y="10950"/>
                </a:cubicBezTo>
                <a:cubicBezTo>
                  <a:pt x="1323" y="10931"/>
                  <a:pt x="1335" y="10942"/>
                  <a:pt x="1335" y="11014"/>
                </a:cubicBezTo>
                <a:cubicBezTo>
                  <a:pt x="1335" y="11060"/>
                  <a:pt x="1342" y="11093"/>
                  <a:pt x="1356" y="11093"/>
                </a:cubicBezTo>
                <a:cubicBezTo>
                  <a:pt x="1370" y="11093"/>
                  <a:pt x="1397" y="11127"/>
                  <a:pt x="1414" y="11167"/>
                </a:cubicBezTo>
                <a:cubicBezTo>
                  <a:pt x="1455" y="11260"/>
                  <a:pt x="1779" y="11421"/>
                  <a:pt x="1965" y="11442"/>
                </a:cubicBezTo>
                <a:cubicBezTo>
                  <a:pt x="2115" y="11459"/>
                  <a:pt x="2168" y="11514"/>
                  <a:pt x="2188" y="11675"/>
                </a:cubicBezTo>
                <a:cubicBezTo>
                  <a:pt x="2202" y="11793"/>
                  <a:pt x="2347" y="11886"/>
                  <a:pt x="2553" y="11903"/>
                </a:cubicBezTo>
                <a:cubicBezTo>
                  <a:pt x="2788" y="11922"/>
                  <a:pt x="3026" y="11804"/>
                  <a:pt x="3189" y="11596"/>
                </a:cubicBezTo>
                <a:cubicBezTo>
                  <a:pt x="3251" y="11516"/>
                  <a:pt x="3307" y="11453"/>
                  <a:pt x="3316" y="11453"/>
                </a:cubicBezTo>
                <a:cubicBezTo>
                  <a:pt x="3325" y="11453"/>
                  <a:pt x="3349" y="11487"/>
                  <a:pt x="3369" y="11527"/>
                </a:cubicBezTo>
                <a:cubicBezTo>
                  <a:pt x="3388" y="11567"/>
                  <a:pt x="3435" y="11648"/>
                  <a:pt x="3469" y="11707"/>
                </a:cubicBezTo>
                <a:lnTo>
                  <a:pt x="3528" y="11813"/>
                </a:lnTo>
                <a:lnTo>
                  <a:pt x="3443" y="11892"/>
                </a:lnTo>
                <a:cubicBezTo>
                  <a:pt x="3316" y="12003"/>
                  <a:pt x="3007" y="12108"/>
                  <a:pt x="2775" y="12125"/>
                </a:cubicBezTo>
                <a:cubicBezTo>
                  <a:pt x="2588" y="12139"/>
                  <a:pt x="2295" y="12078"/>
                  <a:pt x="2198" y="12003"/>
                </a:cubicBezTo>
                <a:cubicBezTo>
                  <a:pt x="2180" y="11990"/>
                  <a:pt x="2065" y="11954"/>
                  <a:pt x="1944" y="11924"/>
                </a:cubicBezTo>
                <a:cubicBezTo>
                  <a:pt x="1739" y="11873"/>
                  <a:pt x="1715" y="11873"/>
                  <a:pt x="1563" y="11924"/>
                </a:cubicBezTo>
                <a:cubicBezTo>
                  <a:pt x="1290" y="12014"/>
                  <a:pt x="1145" y="12299"/>
                  <a:pt x="1282" y="12480"/>
                </a:cubicBezTo>
                <a:cubicBezTo>
                  <a:pt x="1309" y="12516"/>
                  <a:pt x="1334" y="12615"/>
                  <a:pt x="1335" y="12712"/>
                </a:cubicBezTo>
                <a:cubicBezTo>
                  <a:pt x="1336" y="12864"/>
                  <a:pt x="1345" y="12891"/>
                  <a:pt x="1457" y="13009"/>
                </a:cubicBezTo>
                <a:cubicBezTo>
                  <a:pt x="1550" y="13107"/>
                  <a:pt x="1610" y="13141"/>
                  <a:pt x="1684" y="13141"/>
                </a:cubicBezTo>
                <a:lnTo>
                  <a:pt x="1785" y="13141"/>
                </a:lnTo>
                <a:lnTo>
                  <a:pt x="1737" y="13242"/>
                </a:lnTo>
                <a:cubicBezTo>
                  <a:pt x="1685" y="13346"/>
                  <a:pt x="1698" y="13445"/>
                  <a:pt x="1780" y="13538"/>
                </a:cubicBezTo>
                <a:cubicBezTo>
                  <a:pt x="1839" y="13606"/>
                  <a:pt x="2227" y="13792"/>
                  <a:pt x="2309" y="13792"/>
                </a:cubicBezTo>
                <a:cubicBezTo>
                  <a:pt x="2434" y="13792"/>
                  <a:pt x="2400" y="13852"/>
                  <a:pt x="2235" y="13919"/>
                </a:cubicBezTo>
                <a:cubicBezTo>
                  <a:pt x="2080" y="13982"/>
                  <a:pt x="2044" y="13984"/>
                  <a:pt x="1838" y="13951"/>
                </a:cubicBezTo>
                <a:cubicBezTo>
                  <a:pt x="1382" y="13878"/>
                  <a:pt x="1229" y="13880"/>
                  <a:pt x="975" y="13951"/>
                </a:cubicBezTo>
                <a:cubicBezTo>
                  <a:pt x="666" y="14037"/>
                  <a:pt x="551" y="14150"/>
                  <a:pt x="551" y="14379"/>
                </a:cubicBezTo>
                <a:cubicBezTo>
                  <a:pt x="551" y="14513"/>
                  <a:pt x="566" y="14545"/>
                  <a:pt x="667" y="14633"/>
                </a:cubicBezTo>
                <a:cubicBezTo>
                  <a:pt x="731" y="14689"/>
                  <a:pt x="798" y="14734"/>
                  <a:pt x="816" y="14734"/>
                </a:cubicBezTo>
                <a:cubicBezTo>
                  <a:pt x="833" y="14734"/>
                  <a:pt x="847" y="14759"/>
                  <a:pt x="847" y="14787"/>
                </a:cubicBezTo>
                <a:cubicBezTo>
                  <a:pt x="847" y="14815"/>
                  <a:pt x="917" y="14906"/>
                  <a:pt x="1006" y="14993"/>
                </a:cubicBezTo>
                <a:cubicBezTo>
                  <a:pt x="1141" y="15124"/>
                  <a:pt x="1171" y="15174"/>
                  <a:pt x="1171" y="15269"/>
                </a:cubicBezTo>
                <a:cubicBezTo>
                  <a:pt x="1171" y="15427"/>
                  <a:pt x="1342" y="15593"/>
                  <a:pt x="1531" y="15623"/>
                </a:cubicBezTo>
                <a:cubicBezTo>
                  <a:pt x="1671" y="15646"/>
                  <a:pt x="1859" y="15625"/>
                  <a:pt x="1954" y="15575"/>
                </a:cubicBezTo>
                <a:cubicBezTo>
                  <a:pt x="2018" y="15543"/>
                  <a:pt x="2266" y="15198"/>
                  <a:pt x="2357" y="15015"/>
                </a:cubicBezTo>
                <a:cubicBezTo>
                  <a:pt x="2451" y="14825"/>
                  <a:pt x="2566" y="14705"/>
                  <a:pt x="2738" y="14618"/>
                </a:cubicBezTo>
                <a:cubicBezTo>
                  <a:pt x="2980" y="14495"/>
                  <a:pt x="3063" y="14520"/>
                  <a:pt x="3104" y="14739"/>
                </a:cubicBezTo>
                <a:cubicBezTo>
                  <a:pt x="3116" y="14805"/>
                  <a:pt x="3167" y="14905"/>
                  <a:pt x="3220" y="14962"/>
                </a:cubicBezTo>
                <a:cubicBezTo>
                  <a:pt x="3315" y="15063"/>
                  <a:pt x="3326" y="15069"/>
                  <a:pt x="3565" y="15057"/>
                </a:cubicBezTo>
                <a:cubicBezTo>
                  <a:pt x="3773" y="15046"/>
                  <a:pt x="3808" y="15049"/>
                  <a:pt x="3808" y="15094"/>
                </a:cubicBezTo>
                <a:cubicBezTo>
                  <a:pt x="3808" y="15159"/>
                  <a:pt x="3876" y="15226"/>
                  <a:pt x="4063" y="15332"/>
                </a:cubicBezTo>
                <a:cubicBezTo>
                  <a:pt x="4158" y="15386"/>
                  <a:pt x="4195" y="15422"/>
                  <a:pt x="4163" y="15433"/>
                </a:cubicBezTo>
                <a:cubicBezTo>
                  <a:pt x="4137" y="15442"/>
                  <a:pt x="3919" y="15454"/>
                  <a:pt x="3676" y="15459"/>
                </a:cubicBezTo>
                <a:cubicBezTo>
                  <a:pt x="3256" y="15468"/>
                  <a:pt x="3228" y="15469"/>
                  <a:pt x="3099" y="15554"/>
                </a:cubicBezTo>
                <a:cubicBezTo>
                  <a:pt x="2967" y="15641"/>
                  <a:pt x="2961" y="15650"/>
                  <a:pt x="2961" y="15819"/>
                </a:cubicBezTo>
                <a:cubicBezTo>
                  <a:pt x="2961" y="15977"/>
                  <a:pt x="2972" y="16010"/>
                  <a:pt x="3077" y="16115"/>
                </a:cubicBezTo>
                <a:cubicBezTo>
                  <a:pt x="3142" y="16180"/>
                  <a:pt x="3210" y="16232"/>
                  <a:pt x="3226" y="16232"/>
                </a:cubicBezTo>
                <a:cubicBezTo>
                  <a:pt x="3242" y="16232"/>
                  <a:pt x="3252" y="16239"/>
                  <a:pt x="3252" y="16253"/>
                </a:cubicBezTo>
                <a:cubicBezTo>
                  <a:pt x="3252" y="16266"/>
                  <a:pt x="3081" y="16278"/>
                  <a:pt x="2871" y="16279"/>
                </a:cubicBezTo>
                <a:cubicBezTo>
                  <a:pt x="2468" y="16282"/>
                  <a:pt x="2247" y="16335"/>
                  <a:pt x="2161" y="16449"/>
                </a:cubicBezTo>
                <a:cubicBezTo>
                  <a:pt x="2136" y="16481"/>
                  <a:pt x="2114" y="16594"/>
                  <a:pt x="2113" y="16713"/>
                </a:cubicBezTo>
                <a:cubicBezTo>
                  <a:pt x="2112" y="16944"/>
                  <a:pt x="2186" y="17087"/>
                  <a:pt x="2320" y="17121"/>
                </a:cubicBezTo>
                <a:cubicBezTo>
                  <a:pt x="2371" y="17134"/>
                  <a:pt x="2428" y="17200"/>
                  <a:pt x="2489" y="17322"/>
                </a:cubicBezTo>
                <a:cubicBezTo>
                  <a:pt x="2540" y="17422"/>
                  <a:pt x="2631" y="17541"/>
                  <a:pt x="2691" y="17587"/>
                </a:cubicBezTo>
                <a:cubicBezTo>
                  <a:pt x="2769" y="17646"/>
                  <a:pt x="2797" y="17696"/>
                  <a:pt x="2797" y="17761"/>
                </a:cubicBezTo>
                <a:cubicBezTo>
                  <a:pt x="2797" y="17989"/>
                  <a:pt x="3238" y="18232"/>
                  <a:pt x="3496" y="18147"/>
                </a:cubicBezTo>
                <a:cubicBezTo>
                  <a:pt x="3640" y="18100"/>
                  <a:pt x="3872" y="17870"/>
                  <a:pt x="3872" y="17772"/>
                </a:cubicBezTo>
                <a:cubicBezTo>
                  <a:pt x="3872" y="17731"/>
                  <a:pt x="3886" y="17688"/>
                  <a:pt x="3904" y="17676"/>
                </a:cubicBezTo>
                <a:cubicBezTo>
                  <a:pt x="3922" y="17665"/>
                  <a:pt x="3935" y="17586"/>
                  <a:pt x="3935" y="17502"/>
                </a:cubicBezTo>
                <a:cubicBezTo>
                  <a:pt x="3936" y="17418"/>
                  <a:pt x="3962" y="17325"/>
                  <a:pt x="3988" y="17290"/>
                </a:cubicBezTo>
                <a:cubicBezTo>
                  <a:pt x="4015" y="17255"/>
                  <a:pt x="4036" y="17191"/>
                  <a:pt x="4036" y="17153"/>
                </a:cubicBezTo>
                <a:cubicBezTo>
                  <a:pt x="4036" y="16963"/>
                  <a:pt x="4212" y="16773"/>
                  <a:pt x="4492" y="16671"/>
                </a:cubicBezTo>
                <a:cubicBezTo>
                  <a:pt x="4575" y="16640"/>
                  <a:pt x="4687" y="16578"/>
                  <a:pt x="4735" y="16533"/>
                </a:cubicBezTo>
                <a:cubicBezTo>
                  <a:pt x="4980" y="16307"/>
                  <a:pt x="5130" y="16274"/>
                  <a:pt x="5482" y="16364"/>
                </a:cubicBezTo>
                <a:cubicBezTo>
                  <a:pt x="5626" y="16401"/>
                  <a:pt x="5746" y="16438"/>
                  <a:pt x="5752" y="16443"/>
                </a:cubicBezTo>
                <a:cubicBezTo>
                  <a:pt x="5759" y="16449"/>
                  <a:pt x="5739" y="16487"/>
                  <a:pt x="5710" y="16528"/>
                </a:cubicBezTo>
                <a:cubicBezTo>
                  <a:pt x="5678" y="16574"/>
                  <a:pt x="5662" y="16669"/>
                  <a:pt x="5662" y="16777"/>
                </a:cubicBezTo>
                <a:cubicBezTo>
                  <a:pt x="5662" y="16928"/>
                  <a:pt x="5671" y="16965"/>
                  <a:pt x="5752" y="17041"/>
                </a:cubicBezTo>
                <a:cubicBezTo>
                  <a:pt x="5867" y="17148"/>
                  <a:pt x="6089" y="17218"/>
                  <a:pt x="6218" y="17190"/>
                </a:cubicBezTo>
                <a:cubicBezTo>
                  <a:pt x="6307" y="17170"/>
                  <a:pt x="6308" y="17172"/>
                  <a:pt x="6308" y="17264"/>
                </a:cubicBezTo>
                <a:cubicBezTo>
                  <a:pt x="6308" y="17318"/>
                  <a:pt x="6294" y="17375"/>
                  <a:pt x="6277" y="17385"/>
                </a:cubicBezTo>
                <a:cubicBezTo>
                  <a:pt x="6259" y="17396"/>
                  <a:pt x="6221" y="17456"/>
                  <a:pt x="6192" y="17518"/>
                </a:cubicBezTo>
                <a:cubicBezTo>
                  <a:pt x="6163" y="17580"/>
                  <a:pt x="6129" y="17629"/>
                  <a:pt x="6118" y="17629"/>
                </a:cubicBezTo>
                <a:cubicBezTo>
                  <a:pt x="6106" y="17629"/>
                  <a:pt x="6055" y="17667"/>
                  <a:pt x="6001" y="17714"/>
                </a:cubicBezTo>
                <a:cubicBezTo>
                  <a:pt x="5948" y="17760"/>
                  <a:pt x="5852" y="17824"/>
                  <a:pt x="5789" y="17856"/>
                </a:cubicBezTo>
                <a:cubicBezTo>
                  <a:pt x="5727" y="17889"/>
                  <a:pt x="5620" y="17971"/>
                  <a:pt x="5551" y="18042"/>
                </a:cubicBezTo>
                <a:cubicBezTo>
                  <a:pt x="5436" y="18161"/>
                  <a:pt x="5429" y="18184"/>
                  <a:pt x="5440" y="18327"/>
                </a:cubicBezTo>
                <a:lnTo>
                  <a:pt x="5450" y="18486"/>
                </a:lnTo>
                <a:lnTo>
                  <a:pt x="5159" y="18682"/>
                </a:lnTo>
                <a:cubicBezTo>
                  <a:pt x="4946" y="18827"/>
                  <a:pt x="4835" y="18930"/>
                  <a:pt x="4725" y="19084"/>
                </a:cubicBezTo>
                <a:cubicBezTo>
                  <a:pt x="4599" y="19261"/>
                  <a:pt x="4581" y="19302"/>
                  <a:pt x="4613" y="19354"/>
                </a:cubicBezTo>
                <a:cubicBezTo>
                  <a:pt x="4634" y="19388"/>
                  <a:pt x="4651" y="19441"/>
                  <a:pt x="4651" y="19476"/>
                </a:cubicBezTo>
                <a:cubicBezTo>
                  <a:pt x="4651" y="19555"/>
                  <a:pt x="4884" y="19761"/>
                  <a:pt x="5032" y="19809"/>
                </a:cubicBezTo>
                <a:cubicBezTo>
                  <a:pt x="5093" y="19829"/>
                  <a:pt x="5192" y="19839"/>
                  <a:pt x="5249" y="19830"/>
                </a:cubicBezTo>
                <a:cubicBezTo>
                  <a:pt x="5335" y="19818"/>
                  <a:pt x="5369" y="19833"/>
                  <a:pt x="5466" y="19931"/>
                </a:cubicBezTo>
                <a:cubicBezTo>
                  <a:pt x="5531" y="19996"/>
                  <a:pt x="5605" y="20065"/>
                  <a:pt x="5630" y="20084"/>
                </a:cubicBezTo>
                <a:cubicBezTo>
                  <a:pt x="5655" y="20104"/>
                  <a:pt x="5712" y="20166"/>
                  <a:pt x="5758" y="20222"/>
                </a:cubicBezTo>
                <a:cubicBezTo>
                  <a:pt x="5856" y="20342"/>
                  <a:pt x="6089" y="20454"/>
                  <a:pt x="6240" y="20455"/>
                </a:cubicBezTo>
                <a:cubicBezTo>
                  <a:pt x="6310" y="20455"/>
                  <a:pt x="6378" y="20484"/>
                  <a:pt x="6436" y="20540"/>
                </a:cubicBezTo>
                <a:cubicBezTo>
                  <a:pt x="6542" y="20642"/>
                  <a:pt x="6821" y="20777"/>
                  <a:pt x="6923" y="20778"/>
                </a:cubicBezTo>
                <a:cubicBezTo>
                  <a:pt x="6963" y="20778"/>
                  <a:pt x="7047" y="20811"/>
                  <a:pt x="7113" y="20846"/>
                </a:cubicBezTo>
                <a:cubicBezTo>
                  <a:pt x="7203" y="20894"/>
                  <a:pt x="7297" y="20910"/>
                  <a:pt x="7468" y="20910"/>
                </a:cubicBezTo>
                <a:cubicBezTo>
                  <a:pt x="7672" y="20910"/>
                  <a:pt x="7720" y="20899"/>
                  <a:pt x="7807" y="20825"/>
                </a:cubicBezTo>
                <a:cubicBezTo>
                  <a:pt x="7902" y="20745"/>
                  <a:pt x="7903" y="20729"/>
                  <a:pt x="7903" y="20502"/>
                </a:cubicBezTo>
                <a:cubicBezTo>
                  <a:pt x="7903" y="20371"/>
                  <a:pt x="7889" y="20254"/>
                  <a:pt x="7871" y="20243"/>
                </a:cubicBezTo>
                <a:cubicBezTo>
                  <a:pt x="7853" y="20232"/>
                  <a:pt x="7840" y="20185"/>
                  <a:pt x="7839" y="20137"/>
                </a:cubicBezTo>
                <a:cubicBezTo>
                  <a:pt x="7839" y="20089"/>
                  <a:pt x="7818" y="20019"/>
                  <a:pt x="7791" y="19984"/>
                </a:cubicBezTo>
                <a:cubicBezTo>
                  <a:pt x="7765" y="19949"/>
                  <a:pt x="7744" y="19885"/>
                  <a:pt x="7744" y="19836"/>
                </a:cubicBezTo>
                <a:cubicBezTo>
                  <a:pt x="7744" y="19787"/>
                  <a:pt x="7730" y="19736"/>
                  <a:pt x="7712" y="19725"/>
                </a:cubicBezTo>
                <a:cubicBezTo>
                  <a:pt x="7694" y="19714"/>
                  <a:pt x="7675" y="19652"/>
                  <a:pt x="7675" y="19592"/>
                </a:cubicBezTo>
                <a:cubicBezTo>
                  <a:pt x="7675" y="19532"/>
                  <a:pt x="7660" y="19478"/>
                  <a:pt x="7638" y="19471"/>
                </a:cubicBezTo>
                <a:cubicBezTo>
                  <a:pt x="7606" y="19460"/>
                  <a:pt x="7606" y="19440"/>
                  <a:pt x="7638" y="19370"/>
                </a:cubicBezTo>
                <a:cubicBezTo>
                  <a:pt x="7660" y="19321"/>
                  <a:pt x="7675" y="19248"/>
                  <a:pt x="7675" y="19206"/>
                </a:cubicBezTo>
                <a:cubicBezTo>
                  <a:pt x="7675" y="19122"/>
                  <a:pt x="7870" y="18731"/>
                  <a:pt x="7950" y="18650"/>
                </a:cubicBezTo>
                <a:cubicBezTo>
                  <a:pt x="7977" y="18623"/>
                  <a:pt x="8079" y="18489"/>
                  <a:pt x="8178" y="18349"/>
                </a:cubicBezTo>
                <a:cubicBezTo>
                  <a:pt x="8388" y="18051"/>
                  <a:pt x="8459" y="17981"/>
                  <a:pt x="8459" y="18068"/>
                </a:cubicBezTo>
                <a:cubicBezTo>
                  <a:pt x="8459" y="18151"/>
                  <a:pt x="8665" y="18393"/>
                  <a:pt x="8771" y="18433"/>
                </a:cubicBezTo>
                <a:cubicBezTo>
                  <a:pt x="8821" y="18452"/>
                  <a:pt x="8921" y="18475"/>
                  <a:pt x="8989" y="18486"/>
                </a:cubicBezTo>
                <a:cubicBezTo>
                  <a:pt x="9124" y="18509"/>
                  <a:pt x="9133" y="18535"/>
                  <a:pt x="9057" y="18650"/>
                </a:cubicBezTo>
                <a:cubicBezTo>
                  <a:pt x="8954" y="18808"/>
                  <a:pt x="9150" y="18994"/>
                  <a:pt x="9423" y="18994"/>
                </a:cubicBezTo>
                <a:cubicBezTo>
                  <a:pt x="9533" y="18994"/>
                  <a:pt x="9647" y="19018"/>
                  <a:pt x="9725" y="19058"/>
                </a:cubicBezTo>
                <a:cubicBezTo>
                  <a:pt x="9793" y="19093"/>
                  <a:pt x="9918" y="19126"/>
                  <a:pt x="10005" y="19137"/>
                </a:cubicBezTo>
                <a:cubicBezTo>
                  <a:pt x="10146" y="19155"/>
                  <a:pt x="10182" y="19151"/>
                  <a:pt x="10318" y="19063"/>
                </a:cubicBezTo>
                <a:cubicBezTo>
                  <a:pt x="10469" y="18966"/>
                  <a:pt x="10477" y="18958"/>
                  <a:pt x="10477" y="18798"/>
                </a:cubicBezTo>
                <a:cubicBezTo>
                  <a:pt x="10477" y="18646"/>
                  <a:pt x="10480" y="18634"/>
                  <a:pt x="10556" y="18634"/>
                </a:cubicBezTo>
                <a:cubicBezTo>
                  <a:pt x="10616" y="18634"/>
                  <a:pt x="10636" y="18650"/>
                  <a:pt x="10636" y="18698"/>
                </a:cubicBezTo>
                <a:cubicBezTo>
                  <a:pt x="10636" y="18734"/>
                  <a:pt x="10622" y="18767"/>
                  <a:pt x="10604" y="18767"/>
                </a:cubicBezTo>
                <a:cubicBezTo>
                  <a:pt x="10586" y="18767"/>
                  <a:pt x="10572" y="18795"/>
                  <a:pt x="10572" y="18830"/>
                </a:cubicBezTo>
                <a:cubicBezTo>
                  <a:pt x="10572" y="18865"/>
                  <a:pt x="10538" y="18958"/>
                  <a:pt x="10493" y="19042"/>
                </a:cubicBezTo>
                <a:cubicBezTo>
                  <a:pt x="10439" y="19142"/>
                  <a:pt x="10408" y="19249"/>
                  <a:pt x="10408" y="19349"/>
                </a:cubicBezTo>
                <a:cubicBezTo>
                  <a:pt x="10408" y="19491"/>
                  <a:pt x="10422" y="19514"/>
                  <a:pt x="10578" y="19656"/>
                </a:cubicBezTo>
                <a:cubicBezTo>
                  <a:pt x="10763" y="19824"/>
                  <a:pt x="10896" y="19848"/>
                  <a:pt x="11060" y="19751"/>
                </a:cubicBezTo>
                <a:cubicBezTo>
                  <a:pt x="11146" y="19700"/>
                  <a:pt x="11148" y="19702"/>
                  <a:pt x="11234" y="19788"/>
                </a:cubicBezTo>
                <a:cubicBezTo>
                  <a:pt x="11318" y="19872"/>
                  <a:pt x="11338" y="19875"/>
                  <a:pt x="11526" y="19857"/>
                </a:cubicBezTo>
                <a:cubicBezTo>
                  <a:pt x="11636" y="19846"/>
                  <a:pt x="11768" y="19831"/>
                  <a:pt x="11817" y="19820"/>
                </a:cubicBezTo>
                <a:cubicBezTo>
                  <a:pt x="11901" y="19800"/>
                  <a:pt x="11907" y="19805"/>
                  <a:pt x="11907" y="19910"/>
                </a:cubicBezTo>
                <a:cubicBezTo>
                  <a:pt x="11907" y="19971"/>
                  <a:pt x="11886" y="20050"/>
                  <a:pt x="11859" y="20084"/>
                </a:cubicBezTo>
                <a:cubicBezTo>
                  <a:pt x="11833" y="20119"/>
                  <a:pt x="11812" y="20182"/>
                  <a:pt x="11812" y="20222"/>
                </a:cubicBezTo>
                <a:cubicBezTo>
                  <a:pt x="11811" y="20262"/>
                  <a:pt x="11792" y="20291"/>
                  <a:pt x="11775" y="20291"/>
                </a:cubicBezTo>
                <a:cubicBezTo>
                  <a:pt x="11757" y="20291"/>
                  <a:pt x="11743" y="20337"/>
                  <a:pt x="11743" y="20391"/>
                </a:cubicBezTo>
                <a:cubicBezTo>
                  <a:pt x="11743" y="20446"/>
                  <a:pt x="11718" y="20528"/>
                  <a:pt x="11690" y="20571"/>
                </a:cubicBezTo>
                <a:cubicBezTo>
                  <a:pt x="11649" y="20634"/>
                  <a:pt x="11644" y="20716"/>
                  <a:pt x="11653" y="20974"/>
                </a:cubicBezTo>
                <a:cubicBezTo>
                  <a:pt x="11663" y="21274"/>
                  <a:pt x="11669" y="21307"/>
                  <a:pt x="11748" y="21386"/>
                </a:cubicBezTo>
                <a:cubicBezTo>
                  <a:pt x="11795" y="21433"/>
                  <a:pt x="11912" y="21501"/>
                  <a:pt x="12008" y="21534"/>
                </a:cubicBezTo>
                <a:cubicBezTo>
                  <a:pt x="12113" y="21572"/>
                  <a:pt x="12198" y="21585"/>
                  <a:pt x="12278" y="21577"/>
                </a:cubicBezTo>
                <a:cubicBezTo>
                  <a:pt x="12357" y="21569"/>
                  <a:pt x="12430" y="21539"/>
                  <a:pt x="12516" y="21482"/>
                </a:cubicBezTo>
                <a:lnTo>
                  <a:pt x="12649" y="21392"/>
                </a:lnTo>
                <a:lnTo>
                  <a:pt x="12781" y="21460"/>
                </a:lnTo>
                <a:cubicBezTo>
                  <a:pt x="13047" y="21596"/>
                  <a:pt x="13347" y="21514"/>
                  <a:pt x="13464" y="21275"/>
                </a:cubicBezTo>
                <a:cubicBezTo>
                  <a:pt x="13510" y="21181"/>
                  <a:pt x="13530" y="21170"/>
                  <a:pt x="13655" y="21169"/>
                </a:cubicBezTo>
                <a:cubicBezTo>
                  <a:pt x="13794" y="21169"/>
                  <a:pt x="13955" y="21110"/>
                  <a:pt x="14063" y="21016"/>
                </a:cubicBezTo>
                <a:cubicBezTo>
                  <a:pt x="14103" y="20980"/>
                  <a:pt x="14116" y="20915"/>
                  <a:pt x="14116" y="20794"/>
                </a:cubicBezTo>
                <a:cubicBezTo>
                  <a:pt x="14116" y="20638"/>
                  <a:pt x="14104" y="20613"/>
                  <a:pt x="13978" y="20476"/>
                </a:cubicBezTo>
                <a:cubicBezTo>
                  <a:pt x="13902" y="20393"/>
                  <a:pt x="13682" y="20219"/>
                  <a:pt x="13485" y="20090"/>
                </a:cubicBezTo>
                <a:cubicBezTo>
                  <a:pt x="13204" y="19905"/>
                  <a:pt x="13099" y="19818"/>
                  <a:pt x="13003" y="19677"/>
                </a:cubicBezTo>
                <a:cubicBezTo>
                  <a:pt x="12937" y="19579"/>
                  <a:pt x="12882" y="19456"/>
                  <a:pt x="12882" y="19407"/>
                </a:cubicBezTo>
                <a:cubicBezTo>
                  <a:pt x="12881" y="19358"/>
                  <a:pt x="12868" y="19317"/>
                  <a:pt x="12850" y="19317"/>
                </a:cubicBezTo>
                <a:cubicBezTo>
                  <a:pt x="12830" y="19317"/>
                  <a:pt x="12818" y="19187"/>
                  <a:pt x="12818" y="18994"/>
                </a:cubicBezTo>
                <a:lnTo>
                  <a:pt x="12818" y="18671"/>
                </a:lnTo>
                <a:lnTo>
                  <a:pt x="12929" y="18566"/>
                </a:lnTo>
                <a:cubicBezTo>
                  <a:pt x="13028" y="18472"/>
                  <a:pt x="13046" y="18440"/>
                  <a:pt x="13046" y="18306"/>
                </a:cubicBezTo>
                <a:cubicBezTo>
                  <a:pt x="13046" y="18222"/>
                  <a:pt x="13060" y="18143"/>
                  <a:pt x="13078" y="18132"/>
                </a:cubicBezTo>
                <a:cubicBezTo>
                  <a:pt x="13095" y="18121"/>
                  <a:pt x="13109" y="18073"/>
                  <a:pt x="13109" y="18026"/>
                </a:cubicBezTo>
                <a:cubicBezTo>
                  <a:pt x="13109" y="17945"/>
                  <a:pt x="13221" y="17788"/>
                  <a:pt x="13279" y="17788"/>
                </a:cubicBezTo>
                <a:cubicBezTo>
                  <a:pt x="13294" y="17788"/>
                  <a:pt x="13305" y="17959"/>
                  <a:pt x="13305" y="18163"/>
                </a:cubicBezTo>
                <a:lnTo>
                  <a:pt x="13305" y="18534"/>
                </a:lnTo>
                <a:lnTo>
                  <a:pt x="13411" y="18645"/>
                </a:lnTo>
                <a:cubicBezTo>
                  <a:pt x="13540" y="18782"/>
                  <a:pt x="13693" y="18818"/>
                  <a:pt x="13952" y="18772"/>
                </a:cubicBezTo>
                <a:cubicBezTo>
                  <a:pt x="14054" y="18754"/>
                  <a:pt x="14192" y="18737"/>
                  <a:pt x="14264" y="18735"/>
                </a:cubicBezTo>
                <a:cubicBezTo>
                  <a:pt x="14467" y="18728"/>
                  <a:pt x="14585" y="18678"/>
                  <a:pt x="14661" y="18560"/>
                </a:cubicBezTo>
                <a:cubicBezTo>
                  <a:pt x="14714" y="18480"/>
                  <a:pt x="14771" y="18439"/>
                  <a:pt x="14878" y="18412"/>
                </a:cubicBezTo>
                <a:cubicBezTo>
                  <a:pt x="14958" y="18392"/>
                  <a:pt x="15066" y="18332"/>
                  <a:pt x="15122" y="18280"/>
                </a:cubicBezTo>
                <a:cubicBezTo>
                  <a:pt x="15204" y="18203"/>
                  <a:pt x="15223" y="18162"/>
                  <a:pt x="15223" y="18052"/>
                </a:cubicBezTo>
                <a:cubicBezTo>
                  <a:pt x="15223" y="17867"/>
                  <a:pt x="15188" y="17813"/>
                  <a:pt x="14963" y="17661"/>
                </a:cubicBezTo>
                <a:cubicBezTo>
                  <a:pt x="14856" y="17588"/>
                  <a:pt x="14767" y="17506"/>
                  <a:pt x="14767" y="17481"/>
                </a:cubicBezTo>
                <a:cubicBezTo>
                  <a:pt x="14767" y="17418"/>
                  <a:pt x="14826" y="17446"/>
                  <a:pt x="15127" y="17645"/>
                </a:cubicBezTo>
                <a:cubicBezTo>
                  <a:pt x="15272" y="17740"/>
                  <a:pt x="15416" y="17865"/>
                  <a:pt x="15472" y="17946"/>
                </a:cubicBezTo>
                <a:cubicBezTo>
                  <a:pt x="15524" y="18022"/>
                  <a:pt x="15575" y="18084"/>
                  <a:pt x="15588" y="18084"/>
                </a:cubicBezTo>
                <a:cubicBezTo>
                  <a:pt x="15602" y="18084"/>
                  <a:pt x="15615" y="18105"/>
                  <a:pt x="15615" y="18132"/>
                </a:cubicBezTo>
                <a:cubicBezTo>
                  <a:pt x="15615" y="18158"/>
                  <a:pt x="15629" y="18179"/>
                  <a:pt x="15646" y="18179"/>
                </a:cubicBezTo>
                <a:cubicBezTo>
                  <a:pt x="15664" y="18179"/>
                  <a:pt x="15688" y="18240"/>
                  <a:pt x="15699" y="18312"/>
                </a:cubicBezTo>
                <a:cubicBezTo>
                  <a:pt x="15711" y="18383"/>
                  <a:pt x="15732" y="18450"/>
                  <a:pt x="15747" y="18460"/>
                </a:cubicBezTo>
                <a:cubicBezTo>
                  <a:pt x="15763" y="18469"/>
                  <a:pt x="15779" y="18594"/>
                  <a:pt x="15779" y="18735"/>
                </a:cubicBezTo>
                <a:cubicBezTo>
                  <a:pt x="15779" y="18876"/>
                  <a:pt x="15793" y="18999"/>
                  <a:pt x="15811" y="19010"/>
                </a:cubicBezTo>
                <a:cubicBezTo>
                  <a:pt x="15829" y="19021"/>
                  <a:pt x="15842" y="19079"/>
                  <a:pt x="15842" y="19142"/>
                </a:cubicBezTo>
                <a:cubicBezTo>
                  <a:pt x="15842" y="19263"/>
                  <a:pt x="15916" y="19455"/>
                  <a:pt x="16001" y="19555"/>
                </a:cubicBezTo>
                <a:cubicBezTo>
                  <a:pt x="16054" y="19617"/>
                  <a:pt x="16297" y="19740"/>
                  <a:pt x="16367" y="19740"/>
                </a:cubicBezTo>
                <a:cubicBezTo>
                  <a:pt x="16510" y="19740"/>
                  <a:pt x="16796" y="19622"/>
                  <a:pt x="16891" y="19523"/>
                </a:cubicBezTo>
                <a:cubicBezTo>
                  <a:pt x="16985" y="19427"/>
                  <a:pt x="17015" y="19418"/>
                  <a:pt x="17167" y="19418"/>
                </a:cubicBezTo>
                <a:cubicBezTo>
                  <a:pt x="17483" y="19417"/>
                  <a:pt x="17738" y="19239"/>
                  <a:pt x="17770" y="18994"/>
                </a:cubicBezTo>
                <a:cubicBezTo>
                  <a:pt x="17784" y="18896"/>
                  <a:pt x="17820" y="18833"/>
                  <a:pt x="17935" y="18724"/>
                </a:cubicBezTo>
                <a:cubicBezTo>
                  <a:pt x="18064" y="18602"/>
                  <a:pt x="18088" y="18567"/>
                  <a:pt x="18088" y="18454"/>
                </a:cubicBezTo>
                <a:cubicBezTo>
                  <a:pt x="18088" y="18354"/>
                  <a:pt x="18069" y="18305"/>
                  <a:pt x="17998" y="18237"/>
                </a:cubicBezTo>
                <a:cubicBezTo>
                  <a:pt x="17948" y="18189"/>
                  <a:pt x="17890" y="18147"/>
                  <a:pt x="17876" y="18147"/>
                </a:cubicBezTo>
                <a:cubicBezTo>
                  <a:pt x="17862" y="18147"/>
                  <a:pt x="17816" y="18119"/>
                  <a:pt x="17770" y="18084"/>
                </a:cubicBezTo>
                <a:cubicBezTo>
                  <a:pt x="17688" y="18019"/>
                  <a:pt x="17541" y="17963"/>
                  <a:pt x="17357" y="17931"/>
                </a:cubicBezTo>
                <a:cubicBezTo>
                  <a:pt x="17304" y="17921"/>
                  <a:pt x="17207" y="17906"/>
                  <a:pt x="17145" y="17893"/>
                </a:cubicBezTo>
                <a:lnTo>
                  <a:pt x="17034" y="17867"/>
                </a:lnTo>
                <a:lnTo>
                  <a:pt x="17177" y="17793"/>
                </a:lnTo>
                <a:cubicBezTo>
                  <a:pt x="17348" y="17705"/>
                  <a:pt x="17469" y="17599"/>
                  <a:pt x="17469" y="17539"/>
                </a:cubicBezTo>
                <a:cubicBezTo>
                  <a:pt x="17469" y="17515"/>
                  <a:pt x="17482" y="17497"/>
                  <a:pt x="17500" y="17497"/>
                </a:cubicBezTo>
                <a:cubicBezTo>
                  <a:pt x="17575" y="17497"/>
                  <a:pt x="17524" y="17356"/>
                  <a:pt x="17405" y="17237"/>
                </a:cubicBezTo>
                <a:cubicBezTo>
                  <a:pt x="17269" y="17101"/>
                  <a:pt x="16938" y="16977"/>
                  <a:pt x="16605" y="16930"/>
                </a:cubicBezTo>
                <a:cubicBezTo>
                  <a:pt x="16192" y="16873"/>
                  <a:pt x="15990" y="16770"/>
                  <a:pt x="15895" y="16581"/>
                </a:cubicBezTo>
                <a:cubicBezTo>
                  <a:pt x="15829" y="16447"/>
                  <a:pt x="15830" y="16433"/>
                  <a:pt x="15927" y="16306"/>
                </a:cubicBezTo>
                <a:cubicBezTo>
                  <a:pt x="16027" y="16175"/>
                  <a:pt x="16065" y="16173"/>
                  <a:pt x="16197" y="16285"/>
                </a:cubicBezTo>
                <a:cubicBezTo>
                  <a:pt x="16330" y="16396"/>
                  <a:pt x="16540" y="16420"/>
                  <a:pt x="16690" y="16343"/>
                </a:cubicBezTo>
                <a:cubicBezTo>
                  <a:pt x="16751" y="16312"/>
                  <a:pt x="16887" y="16199"/>
                  <a:pt x="16992" y="16094"/>
                </a:cubicBezTo>
                <a:lnTo>
                  <a:pt x="17183" y="15904"/>
                </a:lnTo>
                <a:lnTo>
                  <a:pt x="17326" y="15951"/>
                </a:lnTo>
                <a:cubicBezTo>
                  <a:pt x="17405" y="15978"/>
                  <a:pt x="17517" y="16005"/>
                  <a:pt x="17574" y="16004"/>
                </a:cubicBezTo>
                <a:cubicBezTo>
                  <a:pt x="17673" y="16003"/>
                  <a:pt x="17878" y="15919"/>
                  <a:pt x="17993" y="15835"/>
                </a:cubicBezTo>
                <a:cubicBezTo>
                  <a:pt x="18034" y="15804"/>
                  <a:pt x="18067" y="15813"/>
                  <a:pt x="18147" y="15872"/>
                </a:cubicBezTo>
                <a:cubicBezTo>
                  <a:pt x="18202" y="15912"/>
                  <a:pt x="18253" y="15970"/>
                  <a:pt x="18263" y="15999"/>
                </a:cubicBezTo>
                <a:cubicBezTo>
                  <a:pt x="18273" y="16028"/>
                  <a:pt x="18308" y="16093"/>
                  <a:pt x="18343" y="16147"/>
                </a:cubicBezTo>
                <a:cubicBezTo>
                  <a:pt x="18377" y="16201"/>
                  <a:pt x="18410" y="16271"/>
                  <a:pt x="18411" y="16301"/>
                </a:cubicBezTo>
                <a:cubicBezTo>
                  <a:pt x="18414" y="16363"/>
                  <a:pt x="18513" y="16565"/>
                  <a:pt x="18549" y="16581"/>
                </a:cubicBezTo>
                <a:cubicBezTo>
                  <a:pt x="18563" y="16587"/>
                  <a:pt x="18576" y="16618"/>
                  <a:pt x="18576" y="16650"/>
                </a:cubicBezTo>
                <a:cubicBezTo>
                  <a:pt x="18576" y="16728"/>
                  <a:pt x="18795" y="16951"/>
                  <a:pt x="18941" y="17020"/>
                </a:cubicBezTo>
                <a:cubicBezTo>
                  <a:pt x="19135" y="17112"/>
                  <a:pt x="19359" y="17073"/>
                  <a:pt x="19508" y="16925"/>
                </a:cubicBezTo>
                <a:cubicBezTo>
                  <a:pt x="19532" y="16901"/>
                  <a:pt x="19571" y="16870"/>
                  <a:pt x="19593" y="16856"/>
                </a:cubicBezTo>
                <a:cubicBezTo>
                  <a:pt x="19654" y="16816"/>
                  <a:pt x="19714" y="16693"/>
                  <a:pt x="19714" y="16602"/>
                </a:cubicBezTo>
                <a:cubicBezTo>
                  <a:pt x="19714" y="16535"/>
                  <a:pt x="19742" y="16506"/>
                  <a:pt x="19863" y="16454"/>
                </a:cubicBezTo>
                <a:cubicBezTo>
                  <a:pt x="19944" y="16419"/>
                  <a:pt x="20026" y="16376"/>
                  <a:pt x="20048" y="16353"/>
                </a:cubicBezTo>
                <a:cubicBezTo>
                  <a:pt x="20143" y="16256"/>
                  <a:pt x="20202" y="16144"/>
                  <a:pt x="20202" y="16052"/>
                </a:cubicBezTo>
                <a:cubicBezTo>
                  <a:pt x="20202" y="15986"/>
                  <a:pt x="20237" y="15911"/>
                  <a:pt x="20313" y="15824"/>
                </a:cubicBezTo>
                <a:cubicBezTo>
                  <a:pt x="20664" y="15422"/>
                  <a:pt x="20157" y="15016"/>
                  <a:pt x="19476" y="15157"/>
                </a:cubicBezTo>
                <a:cubicBezTo>
                  <a:pt x="19298" y="15194"/>
                  <a:pt x="19200" y="15181"/>
                  <a:pt x="19275" y="15131"/>
                </a:cubicBezTo>
                <a:cubicBezTo>
                  <a:pt x="19293" y="15119"/>
                  <a:pt x="19335" y="15075"/>
                  <a:pt x="19365" y="15030"/>
                </a:cubicBezTo>
                <a:cubicBezTo>
                  <a:pt x="19438" y="14923"/>
                  <a:pt x="19442" y="14395"/>
                  <a:pt x="19370" y="14300"/>
                </a:cubicBezTo>
                <a:cubicBezTo>
                  <a:pt x="19344" y="14265"/>
                  <a:pt x="19322" y="14174"/>
                  <a:pt x="19322" y="14099"/>
                </a:cubicBezTo>
                <a:cubicBezTo>
                  <a:pt x="19322" y="13986"/>
                  <a:pt x="19304" y="13946"/>
                  <a:pt x="19222" y="13877"/>
                </a:cubicBezTo>
                <a:cubicBezTo>
                  <a:pt x="19076" y="13754"/>
                  <a:pt x="18931" y="13724"/>
                  <a:pt x="18576" y="13755"/>
                </a:cubicBezTo>
                <a:cubicBezTo>
                  <a:pt x="18462" y="13765"/>
                  <a:pt x="17924" y="13634"/>
                  <a:pt x="17924" y="13596"/>
                </a:cubicBezTo>
                <a:cubicBezTo>
                  <a:pt x="17924" y="13585"/>
                  <a:pt x="17970" y="13532"/>
                  <a:pt x="18025" y="13480"/>
                </a:cubicBezTo>
                <a:cubicBezTo>
                  <a:pt x="18118" y="13390"/>
                  <a:pt x="18142" y="13385"/>
                  <a:pt x="18433" y="13374"/>
                </a:cubicBezTo>
                <a:cubicBezTo>
                  <a:pt x="18603" y="13368"/>
                  <a:pt x="18795" y="13373"/>
                  <a:pt x="18856" y="13385"/>
                </a:cubicBezTo>
                <a:cubicBezTo>
                  <a:pt x="18973" y="13406"/>
                  <a:pt x="19134" y="13546"/>
                  <a:pt x="19307" y="13771"/>
                </a:cubicBezTo>
                <a:cubicBezTo>
                  <a:pt x="19544" y="14080"/>
                  <a:pt x="19787" y="14264"/>
                  <a:pt x="19974" y="14279"/>
                </a:cubicBezTo>
                <a:cubicBezTo>
                  <a:pt x="20188" y="14296"/>
                  <a:pt x="20247" y="14277"/>
                  <a:pt x="20371" y="14147"/>
                </a:cubicBezTo>
                <a:cubicBezTo>
                  <a:pt x="20482" y="14030"/>
                  <a:pt x="20493" y="13998"/>
                  <a:pt x="20493" y="13856"/>
                </a:cubicBezTo>
                <a:cubicBezTo>
                  <a:pt x="20493" y="13767"/>
                  <a:pt x="20509" y="13697"/>
                  <a:pt x="20525" y="13697"/>
                </a:cubicBezTo>
                <a:cubicBezTo>
                  <a:pt x="20541" y="13697"/>
                  <a:pt x="20561" y="13643"/>
                  <a:pt x="20572" y="13580"/>
                </a:cubicBezTo>
                <a:cubicBezTo>
                  <a:pt x="20584" y="13518"/>
                  <a:pt x="20608" y="13469"/>
                  <a:pt x="20625" y="13469"/>
                </a:cubicBezTo>
                <a:cubicBezTo>
                  <a:pt x="20642" y="13469"/>
                  <a:pt x="20657" y="13440"/>
                  <a:pt x="20657" y="13406"/>
                </a:cubicBezTo>
                <a:cubicBezTo>
                  <a:pt x="20657" y="13330"/>
                  <a:pt x="20820" y="13014"/>
                  <a:pt x="20858" y="13014"/>
                </a:cubicBezTo>
                <a:cubicBezTo>
                  <a:pt x="20874" y="13014"/>
                  <a:pt x="20886" y="12959"/>
                  <a:pt x="20885" y="12892"/>
                </a:cubicBezTo>
                <a:cubicBezTo>
                  <a:pt x="20884" y="12753"/>
                  <a:pt x="20805" y="12645"/>
                  <a:pt x="20615" y="12527"/>
                </a:cubicBezTo>
                <a:cubicBezTo>
                  <a:pt x="20508" y="12461"/>
                  <a:pt x="20458" y="12455"/>
                  <a:pt x="20286" y="12469"/>
                </a:cubicBezTo>
                <a:cubicBezTo>
                  <a:pt x="20091" y="12485"/>
                  <a:pt x="19778" y="12573"/>
                  <a:pt x="19555" y="12675"/>
                </a:cubicBezTo>
                <a:cubicBezTo>
                  <a:pt x="19424" y="12736"/>
                  <a:pt x="19189" y="12722"/>
                  <a:pt x="19031" y="12644"/>
                </a:cubicBezTo>
                <a:cubicBezTo>
                  <a:pt x="18971" y="12614"/>
                  <a:pt x="18902" y="12591"/>
                  <a:pt x="18877" y="12591"/>
                </a:cubicBezTo>
                <a:cubicBezTo>
                  <a:pt x="18853" y="12591"/>
                  <a:pt x="18773" y="12532"/>
                  <a:pt x="18697" y="12464"/>
                </a:cubicBezTo>
                <a:cubicBezTo>
                  <a:pt x="18622" y="12395"/>
                  <a:pt x="18491" y="12294"/>
                  <a:pt x="18406" y="12236"/>
                </a:cubicBezTo>
                <a:cubicBezTo>
                  <a:pt x="18321" y="12179"/>
                  <a:pt x="18247" y="12119"/>
                  <a:pt x="18247" y="12104"/>
                </a:cubicBezTo>
                <a:cubicBezTo>
                  <a:pt x="18247" y="12048"/>
                  <a:pt x="18551" y="11802"/>
                  <a:pt x="18697" y="11739"/>
                </a:cubicBezTo>
                <a:cubicBezTo>
                  <a:pt x="18782" y="11703"/>
                  <a:pt x="18874" y="11655"/>
                  <a:pt x="18904" y="11628"/>
                </a:cubicBezTo>
                <a:cubicBezTo>
                  <a:pt x="19022" y="11521"/>
                  <a:pt x="19404" y="11699"/>
                  <a:pt x="19720" y="12014"/>
                </a:cubicBezTo>
                <a:cubicBezTo>
                  <a:pt x="19913" y="12207"/>
                  <a:pt x="20053" y="12259"/>
                  <a:pt x="20313" y="12220"/>
                </a:cubicBezTo>
                <a:cubicBezTo>
                  <a:pt x="20474" y="12196"/>
                  <a:pt x="20721" y="11986"/>
                  <a:pt x="20721" y="11876"/>
                </a:cubicBezTo>
                <a:cubicBezTo>
                  <a:pt x="20721" y="11799"/>
                  <a:pt x="20747" y="11794"/>
                  <a:pt x="20917" y="11845"/>
                </a:cubicBezTo>
                <a:cubicBezTo>
                  <a:pt x="21024" y="11877"/>
                  <a:pt x="21057" y="11875"/>
                  <a:pt x="21192" y="11807"/>
                </a:cubicBezTo>
                <a:cubicBezTo>
                  <a:pt x="21277" y="11765"/>
                  <a:pt x="21383" y="11683"/>
                  <a:pt x="21425" y="11628"/>
                </a:cubicBezTo>
                <a:cubicBezTo>
                  <a:pt x="21504" y="11525"/>
                  <a:pt x="21527" y="11341"/>
                  <a:pt x="21468" y="11305"/>
                </a:cubicBezTo>
                <a:cubicBezTo>
                  <a:pt x="21429" y="11281"/>
                  <a:pt x="21425" y="11093"/>
                  <a:pt x="21462" y="11093"/>
                </a:cubicBezTo>
                <a:cubicBezTo>
                  <a:pt x="21512" y="11093"/>
                  <a:pt x="21600" y="10906"/>
                  <a:pt x="21600" y="10797"/>
                </a:cubicBezTo>
                <a:cubicBezTo>
                  <a:pt x="21600" y="10633"/>
                  <a:pt x="21398" y="10424"/>
                  <a:pt x="21213" y="10394"/>
                </a:cubicBezTo>
                <a:cubicBezTo>
                  <a:pt x="21040" y="10367"/>
                  <a:pt x="21017" y="10329"/>
                  <a:pt x="21123" y="10246"/>
                </a:cubicBezTo>
                <a:cubicBezTo>
                  <a:pt x="21243" y="10153"/>
                  <a:pt x="21243" y="9937"/>
                  <a:pt x="21123" y="9818"/>
                </a:cubicBezTo>
                <a:cubicBezTo>
                  <a:pt x="21013" y="9708"/>
                  <a:pt x="20793" y="9601"/>
                  <a:pt x="20673" y="9601"/>
                </a:cubicBezTo>
                <a:cubicBezTo>
                  <a:pt x="20555" y="9601"/>
                  <a:pt x="20017" y="9770"/>
                  <a:pt x="19789" y="9881"/>
                </a:cubicBezTo>
                <a:cubicBezTo>
                  <a:pt x="19642" y="9952"/>
                  <a:pt x="19584" y="9960"/>
                  <a:pt x="19375" y="9950"/>
                </a:cubicBezTo>
                <a:cubicBezTo>
                  <a:pt x="19194" y="9941"/>
                  <a:pt x="19111" y="9921"/>
                  <a:pt x="19042" y="9871"/>
                </a:cubicBezTo>
                <a:cubicBezTo>
                  <a:pt x="18991" y="9833"/>
                  <a:pt x="18913" y="9794"/>
                  <a:pt x="18872" y="9781"/>
                </a:cubicBezTo>
                <a:cubicBezTo>
                  <a:pt x="18780" y="9751"/>
                  <a:pt x="18442" y="9527"/>
                  <a:pt x="18385" y="9458"/>
                </a:cubicBezTo>
                <a:cubicBezTo>
                  <a:pt x="18330" y="9392"/>
                  <a:pt x="18353" y="9351"/>
                  <a:pt x="18507" y="9273"/>
                </a:cubicBezTo>
                <a:cubicBezTo>
                  <a:pt x="18576" y="9237"/>
                  <a:pt x="18669" y="9164"/>
                  <a:pt x="18708" y="9108"/>
                </a:cubicBezTo>
                <a:cubicBezTo>
                  <a:pt x="18757" y="9039"/>
                  <a:pt x="18793" y="9014"/>
                  <a:pt x="18830" y="9029"/>
                </a:cubicBezTo>
                <a:cubicBezTo>
                  <a:pt x="18859" y="9041"/>
                  <a:pt x="19072" y="9111"/>
                  <a:pt x="19301" y="9183"/>
                </a:cubicBezTo>
                <a:cubicBezTo>
                  <a:pt x="19686" y="9303"/>
                  <a:pt x="19732" y="9312"/>
                  <a:pt x="19868" y="9278"/>
                </a:cubicBezTo>
                <a:cubicBezTo>
                  <a:pt x="20066" y="9228"/>
                  <a:pt x="20106" y="9177"/>
                  <a:pt x="20106" y="8992"/>
                </a:cubicBezTo>
                <a:cubicBezTo>
                  <a:pt x="20106" y="8877"/>
                  <a:pt x="20087" y="8818"/>
                  <a:pt x="20032" y="8759"/>
                </a:cubicBezTo>
                <a:cubicBezTo>
                  <a:pt x="19972" y="8694"/>
                  <a:pt x="19966" y="8678"/>
                  <a:pt x="20006" y="8664"/>
                </a:cubicBezTo>
                <a:cubicBezTo>
                  <a:pt x="20097" y="8633"/>
                  <a:pt x="20265" y="8426"/>
                  <a:pt x="20265" y="8346"/>
                </a:cubicBezTo>
                <a:cubicBezTo>
                  <a:pt x="20265" y="8303"/>
                  <a:pt x="20251" y="8267"/>
                  <a:pt x="20233" y="8267"/>
                </a:cubicBezTo>
                <a:cubicBezTo>
                  <a:pt x="20216" y="8267"/>
                  <a:pt x="20202" y="8242"/>
                  <a:pt x="20202" y="8209"/>
                </a:cubicBezTo>
                <a:cubicBezTo>
                  <a:pt x="20202" y="8106"/>
                  <a:pt x="20046" y="7978"/>
                  <a:pt x="19889" y="7955"/>
                </a:cubicBezTo>
                <a:cubicBezTo>
                  <a:pt x="19728" y="7931"/>
                  <a:pt x="19733" y="7932"/>
                  <a:pt x="19789" y="7833"/>
                </a:cubicBezTo>
                <a:cubicBezTo>
                  <a:pt x="19811" y="7793"/>
                  <a:pt x="19828" y="7759"/>
                  <a:pt x="19831" y="7754"/>
                </a:cubicBezTo>
                <a:cubicBezTo>
                  <a:pt x="19834" y="7748"/>
                  <a:pt x="19901" y="7783"/>
                  <a:pt x="19979" y="7833"/>
                </a:cubicBezTo>
                <a:cubicBezTo>
                  <a:pt x="20101" y="7911"/>
                  <a:pt x="20157" y="7922"/>
                  <a:pt x="20387" y="7928"/>
                </a:cubicBezTo>
                <a:cubicBezTo>
                  <a:pt x="20695" y="7937"/>
                  <a:pt x="20901" y="7881"/>
                  <a:pt x="21028" y="7754"/>
                </a:cubicBezTo>
                <a:cubicBezTo>
                  <a:pt x="21096" y="7685"/>
                  <a:pt x="21113" y="7640"/>
                  <a:pt x="21113" y="7500"/>
                </a:cubicBezTo>
                <a:cubicBezTo>
                  <a:pt x="21113" y="7356"/>
                  <a:pt x="21097" y="7315"/>
                  <a:pt x="21017" y="7230"/>
                </a:cubicBezTo>
                <a:cubicBezTo>
                  <a:pt x="20965" y="7174"/>
                  <a:pt x="20898" y="7129"/>
                  <a:pt x="20869" y="7129"/>
                </a:cubicBezTo>
                <a:cubicBezTo>
                  <a:pt x="20795" y="7129"/>
                  <a:pt x="20807" y="7074"/>
                  <a:pt x="20885" y="7050"/>
                </a:cubicBezTo>
                <a:cubicBezTo>
                  <a:pt x="20993" y="7016"/>
                  <a:pt x="21113" y="6828"/>
                  <a:pt x="21113" y="6695"/>
                </a:cubicBezTo>
                <a:cubicBezTo>
                  <a:pt x="21113" y="6630"/>
                  <a:pt x="21099" y="6579"/>
                  <a:pt x="21081" y="6579"/>
                </a:cubicBezTo>
                <a:cubicBezTo>
                  <a:pt x="21063" y="6579"/>
                  <a:pt x="21049" y="6560"/>
                  <a:pt x="21049" y="6536"/>
                </a:cubicBezTo>
                <a:cubicBezTo>
                  <a:pt x="21049" y="6489"/>
                  <a:pt x="20886" y="6401"/>
                  <a:pt x="20731" y="6367"/>
                </a:cubicBezTo>
                <a:cubicBezTo>
                  <a:pt x="20647" y="6349"/>
                  <a:pt x="20632" y="6331"/>
                  <a:pt x="20647" y="6272"/>
                </a:cubicBezTo>
                <a:cubicBezTo>
                  <a:pt x="20656" y="6233"/>
                  <a:pt x="20681" y="6184"/>
                  <a:pt x="20700" y="6161"/>
                </a:cubicBezTo>
                <a:cubicBezTo>
                  <a:pt x="20722" y="6132"/>
                  <a:pt x="20720" y="6107"/>
                  <a:pt x="20694" y="6081"/>
                </a:cubicBezTo>
                <a:cubicBezTo>
                  <a:pt x="20674" y="6061"/>
                  <a:pt x="20657" y="6018"/>
                  <a:pt x="20657" y="5986"/>
                </a:cubicBezTo>
                <a:cubicBezTo>
                  <a:pt x="20657" y="5899"/>
                  <a:pt x="20330" y="5693"/>
                  <a:pt x="20159" y="5674"/>
                </a:cubicBezTo>
                <a:cubicBezTo>
                  <a:pt x="19968" y="5652"/>
                  <a:pt x="19781" y="5756"/>
                  <a:pt x="19635" y="5954"/>
                </a:cubicBezTo>
                <a:cubicBezTo>
                  <a:pt x="19573" y="6039"/>
                  <a:pt x="19519" y="6119"/>
                  <a:pt x="19518" y="6140"/>
                </a:cubicBezTo>
                <a:cubicBezTo>
                  <a:pt x="19518" y="6160"/>
                  <a:pt x="19498" y="6197"/>
                  <a:pt x="19471" y="6219"/>
                </a:cubicBezTo>
                <a:cubicBezTo>
                  <a:pt x="19444" y="6241"/>
                  <a:pt x="19423" y="6294"/>
                  <a:pt x="19423" y="6335"/>
                </a:cubicBezTo>
                <a:cubicBezTo>
                  <a:pt x="19423" y="6377"/>
                  <a:pt x="19404" y="6420"/>
                  <a:pt x="19386" y="6431"/>
                </a:cubicBezTo>
                <a:cubicBezTo>
                  <a:pt x="19368" y="6442"/>
                  <a:pt x="19354" y="6481"/>
                  <a:pt x="19354" y="6521"/>
                </a:cubicBezTo>
                <a:cubicBezTo>
                  <a:pt x="19354" y="6560"/>
                  <a:pt x="19318" y="6636"/>
                  <a:pt x="19275" y="6690"/>
                </a:cubicBezTo>
                <a:lnTo>
                  <a:pt x="19195" y="6791"/>
                </a:lnTo>
                <a:lnTo>
                  <a:pt x="19174" y="6685"/>
                </a:lnTo>
                <a:cubicBezTo>
                  <a:pt x="19162" y="6627"/>
                  <a:pt x="19142" y="6579"/>
                  <a:pt x="19126" y="6579"/>
                </a:cubicBezTo>
                <a:cubicBezTo>
                  <a:pt x="19111" y="6579"/>
                  <a:pt x="19095" y="6559"/>
                  <a:pt x="19095" y="6536"/>
                </a:cubicBezTo>
                <a:cubicBezTo>
                  <a:pt x="19091" y="6388"/>
                  <a:pt x="18621" y="6288"/>
                  <a:pt x="18417" y="6394"/>
                </a:cubicBezTo>
                <a:lnTo>
                  <a:pt x="18316" y="6447"/>
                </a:lnTo>
                <a:lnTo>
                  <a:pt x="18316" y="6245"/>
                </a:lnTo>
                <a:cubicBezTo>
                  <a:pt x="18316" y="6081"/>
                  <a:pt x="18297" y="6025"/>
                  <a:pt x="18231" y="5938"/>
                </a:cubicBezTo>
                <a:lnTo>
                  <a:pt x="18152" y="5833"/>
                </a:lnTo>
                <a:lnTo>
                  <a:pt x="18242" y="5811"/>
                </a:lnTo>
                <a:cubicBezTo>
                  <a:pt x="18292" y="5800"/>
                  <a:pt x="18401" y="5809"/>
                  <a:pt x="18480" y="5827"/>
                </a:cubicBezTo>
                <a:cubicBezTo>
                  <a:pt x="18665" y="5870"/>
                  <a:pt x="19210" y="5869"/>
                  <a:pt x="19354" y="5827"/>
                </a:cubicBezTo>
                <a:cubicBezTo>
                  <a:pt x="19415" y="5810"/>
                  <a:pt x="19505" y="5759"/>
                  <a:pt x="19555" y="5711"/>
                </a:cubicBezTo>
                <a:cubicBezTo>
                  <a:pt x="19687" y="5585"/>
                  <a:pt x="19678" y="5455"/>
                  <a:pt x="19529" y="5293"/>
                </a:cubicBezTo>
                <a:cubicBezTo>
                  <a:pt x="19463" y="5221"/>
                  <a:pt x="19429" y="5162"/>
                  <a:pt x="19450" y="5155"/>
                </a:cubicBezTo>
                <a:cubicBezTo>
                  <a:pt x="19470" y="5148"/>
                  <a:pt x="19487" y="5122"/>
                  <a:pt x="19487" y="5097"/>
                </a:cubicBezTo>
                <a:cubicBezTo>
                  <a:pt x="19487" y="5072"/>
                  <a:pt x="19500" y="5049"/>
                  <a:pt x="19518" y="5049"/>
                </a:cubicBezTo>
                <a:cubicBezTo>
                  <a:pt x="19536" y="5049"/>
                  <a:pt x="19550" y="4999"/>
                  <a:pt x="19550" y="4938"/>
                </a:cubicBezTo>
                <a:cubicBezTo>
                  <a:pt x="19550" y="4850"/>
                  <a:pt x="19519" y="4792"/>
                  <a:pt x="19397" y="4663"/>
                </a:cubicBezTo>
                <a:cubicBezTo>
                  <a:pt x="19311" y="4573"/>
                  <a:pt x="19204" y="4485"/>
                  <a:pt x="19158" y="4467"/>
                </a:cubicBezTo>
                <a:cubicBezTo>
                  <a:pt x="19088" y="4440"/>
                  <a:pt x="19077" y="4420"/>
                  <a:pt x="19089" y="4335"/>
                </a:cubicBezTo>
                <a:cubicBezTo>
                  <a:pt x="19102" y="4252"/>
                  <a:pt x="19079" y="4213"/>
                  <a:pt x="18973" y="4107"/>
                </a:cubicBezTo>
                <a:cubicBezTo>
                  <a:pt x="18821" y="3955"/>
                  <a:pt x="18664" y="3917"/>
                  <a:pt x="18448" y="3975"/>
                </a:cubicBezTo>
                <a:cubicBezTo>
                  <a:pt x="18307" y="4013"/>
                  <a:pt x="18296" y="4008"/>
                  <a:pt x="18237" y="3927"/>
                </a:cubicBezTo>
                <a:cubicBezTo>
                  <a:pt x="18100" y="3740"/>
                  <a:pt x="17710" y="3651"/>
                  <a:pt x="17543" y="3769"/>
                </a:cubicBezTo>
                <a:cubicBezTo>
                  <a:pt x="17471" y="3819"/>
                  <a:pt x="17469" y="3815"/>
                  <a:pt x="17469" y="3642"/>
                </a:cubicBezTo>
                <a:cubicBezTo>
                  <a:pt x="17469" y="3500"/>
                  <a:pt x="17452" y="3453"/>
                  <a:pt x="17379" y="3366"/>
                </a:cubicBezTo>
                <a:cubicBezTo>
                  <a:pt x="17329" y="3308"/>
                  <a:pt x="17231" y="3237"/>
                  <a:pt x="17161" y="3213"/>
                </a:cubicBezTo>
                <a:lnTo>
                  <a:pt x="17034" y="3171"/>
                </a:lnTo>
                <a:lnTo>
                  <a:pt x="17193" y="3102"/>
                </a:lnTo>
                <a:cubicBezTo>
                  <a:pt x="17279" y="3064"/>
                  <a:pt x="17352" y="3033"/>
                  <a:pt x="17357" y="3033"/>
                </a:cubicBezTo>
                <a:cubicBezTo>
                  <a:pt x="17375" y="3033"/>
                  <a:pt x="17680" y="2826"/>
                  <a:pt x="17723" y="2784"/>
                </a:cubicBezTo>
                <a:cubicBezTo>
                  <a:pt x="17790" y="2719"/>
                  <a:pt x="17768" y="2554"/>
                  <a:pt x="17675" y="2414"/>
                </a:cubicBezTo>
                <a:cubicBezTo>
                  <a:pt x="17587" y="2280"/>
                  <a:pt x="17492" y="2214"/>
                  <a:pt x="17331" y="2176"/>
                </a:cubicBezTo>
                <a:cubicBezTo>
                  <a:pt x="17260" y="2159"/>
                  <a:pt x="17241" y="2137"/>
                  <a:pt x="17241" y="2065"/>
                </a:cubicBezTo>
                <a:cubicBezTo>
                  <a:pt x="17241" y="2007"/>
                  <a:pt x="17207" y="1943"/>
                  <a:pt x="17151" y="1890"/>
                </a:cubicBezTo>
                <a:cubicBezTo>
                  <a:pt x="17023" y="1771"/>
                  <a:pt x="16754" y="1636"/>
                  <a:pt x="16642" y="1636"/>
                </a:cubicBezTo>
                <a:cubicBezTo>
                  <a:pt x="16514" y="1636"/>
                  <a:pt x="16282" y="1473"/>
                  <a:pt x="16097" y="1250"/>
                </a:cubicBezTo>
                <a:cubicBezTo>
                  <a:pt x="15982" y="1112"/>
                  <a:pt x="15906" y="1054"/>
                  <a:pt x="15784" y="1011"/>
                </a:cubicBezTo>
                <a:cubicBezTo>
                  <a:pt x="15674" y="973"/>
                  <a:pt x="15614" y="931"/>
                  <a:pt x="15588" y="874"/>
                </a:cubicBezTo>
                <a:cubicBezTo>
                  <a:pt x="15544" y="776"/>
                  <a:pt x="15259" y="632"/>
                  <a:pt x="15053" y="604"/>
                </a:cubicBezTo>
                <a:cubicBezTo>
                  <a:pt x="14972" y="593"/>
                  <a:pt x="14885" y="552"/>
                  <a:pt x="14836" y="503"/>
                </a:cubicBezTo>
                <a:cubicBezTo>
                  <a:pt x="14617" y="285"/>
                  <a:pt x="14231" y="283"/>
                  <a:pt x="13994" y="493"/>
                </a:cubicBezTo>
                <a:cubicBezTo>
                  <a:pt x="13937" y="544"/>
                  <a:pt x="13925" y="589"/>
                  <a:pt x="13925" y="715"/>
                </a:cubicBezTo>
                <a:cubicBezTo>
                  <a:pt x="13925" y="806"/>
                  <a:pt x="13904" y="902"/>
                  <a:pt x="13877" y="937"/>
                </a:cubicBezTo>
                <a:cubicBezTo>
                  <a:pt x="13813" y="1023"/>
                  <a:pt x="13808" y="1323"/>
                  <a:pt x="13872" y="1377"/>
                </a:cubicBezTo>
                <a:cubicBezTo>
                  <a:pt x="13902" y="1401"/>
                  <a:pt x="13925" y="1471"/>
                  <a:pt x="13925" y="1557"/>
                </a:cubicBezTo>
                <a:cubicBezTo>
                  <a:pt x="13925" y="1634"/>
                  <a:pt x="13939" y="1704"/>
                  <a:pt x="13957" y="1715"/>
                </a:cubicBezTo>
                <a:cubicBezTo>
                  <a:pt x="13996" y="1740"/>
                  <a:pt x="14000" y="2165"/>
                  <a:pt x="13962" y="2245"/>
                </a:cubicBezTo>
                <a:cubicBezTo>
                  <a:pt x="13947" y="2276"/>
                  <a:pt x="13910" y="2351"/>
                  <a:pt x="13877" y="2414"/>
                </a:cubicBezTo>
                <a:cubicBezTo>
                  <a:pt x="13662" y="2830"/>
                  <a:pt x="13621" y="2862"/>
                  <a:pt x="13390" y="2747"/>
                </a:cubicBezTo>
                <a:cubicBezTo>
                  <a:pt x="13314" y="2709"/>
                  <a:pt x="13223" y="2678"/>
                  <a:pt x="13189" y="2679"/>
                </a:cubicBezTo>
                <a:cubicBezTo>
                  <a:pt x="13111" y="2679"/>
                  <a:pt x="12913" y="2796"/>
                  <a:pt x="12913" y="2843"/>
                </a:cubicBezTo>
                <a:cubicBezTo>
                  <a:pt x="12913" y="2907"/>
                  <a:pt x="12850" y="2835"/>
                  <a:pt x="12802" y="2721"/>
                </a:cubicBezTo>
                <a:cubicBezTo>
                  <a:pt x="12750" y="2597"/>
                  <a:pt x="12597" y="2514"/>
                  <a:pt x="12426" y="2514"/>
                </a:cubicBezTo>
                <a:cubicBezTo>
                  <a:pt x="12340" y="2514"/>
                  <a:pt x="12331" y="2503"/>
                  <a:pt x="12331" y="2424"/>
                </a:cubicBezTo>
                <a:cubicBezTo>
                  <a:pt x="12331" y="2325"/>
                  <a:pt x="12388" y="2260"/>
                  <a:pt x="12866" y="1837"/>
                </a:cubicBezTo>
                <a:cubicBezTo>
                  <a:pt x="13177" y="1561"/>
                  <a:pt x="13274" y="1460"/>
                  <a:pt x="13274" y="1408"/>
                </a:cubicBezTo>
                <a:cubicBezTo>
                  <a:pt x="13274" y="1391"/>
                  <a:pt x="13287" y="1377"/>
                  <a:pt x="13305" y="1377"/>
                </a:cubicBezTo>
                <a:cubicBezTo>
                  <a:pt x="13323" y="1377"/>
                  <a:pt x="13337" y="1305"/>
                  <a:pt x="13337" y="1218"/>
                </a:cubicBezTo>
                <a:cubicBezTo>
                  <a:pt x="13337" y="1079"/>
                  <a:pt x="13321" y="1043"/>
                  <a:pt x="13221" y="943"/>
                </a:cubicBezTo>
                <a:cubicBezTo>
                  <a:pt x="13157" y="880"/>
                  <a:pt x="13041" y="804"/>
                  <a:pt x="12961" y="773"/>
                </a:cubicBezTo>
                <a:lnTo>
                  <a:pt x="12818" y="715"/>
                </a:lnTo>
                <a:lnTo>
                  <a:pt x="12818" y="530"/>
                </a:lnTo>
                <a:cubicBezTo>
                  <a:pt x="12818" y="204"/>
                  <a:pt x="12642" y="75"/>
                  <a:pt x="12204" y="75"/>
                </a:cubicBezTo>
                <a:cubicBezTo>
                  <a:pt x="12060" y="75"/>
                  <a:pt x="11909" y="65"/>
                  <a:pt x="11865" y="48"/>
                </a:cubicBezTo>
                <a:cubicBezTo>
                  <a:pt x="11821" y="32"/>
                  <a:pt x="11558" y="12"/>
                  <a:pt x="11282" y="6"/>
                </a:cubicBezTo>
                <a:cubicBezTo>
                  <a:pt x="11032" y="1"/>
                  <a:pt x="10906" y="-4"/>
                  <a:pt x="10826" y="6"/>
                </a:cubicBezTo>
                <a:close/>
                <a:moveTo>
                  <a:pt x="8231" y="1948"/>
                </a:moveTo>
                <a:lnTo>
                  <a:pt x="8311" y="2033"/>
                </a:lnTo>
                <a:cubicBezTo>
                  <a:pt x="8355" y="2081"/>
                  <a:pt x="8395" y="2135"/>
                  <a:pt x="8395" y="2149"/>
                </a:cubicBezTo>
                <a:cubicBezTo>
                  <a:pt x="8395" y="2164"/>
                  <a:pt x="8431" y="2204"/>
                  <a:pt x="8480" y="2239"/>
                </a:cubicBezTo>
                <a:cubicBezTo>
                  <a:pt x="8529" y="2275"/>
                  <a:pt x="8603" y="2336"/>
                  <a:pt x="8644" y="2377"/>
                </a:cubicBezTo>
                <a:cubicBezTo>
                  <a:pt x="8686" y="2417"/>
                  <a:pt x="8757" y="2472"/>
                  <a:pt x="8798" y="2499"/>
                </a:cubicBezTo>
                <a:cubicBezTo>
                  <a:pt x="8839" y="2525"/>
                  <a:pt x="8906" y="2612"/>
                  <a:pt x="8946" y="2689"/>
                </a:cubicBezTo>
                <a:cubicBezTo>
                  <a:pt x="8987" y="2769"/>
                  <a:pt x="9010" y="2868"/>
                  <a:pt x="9004" y="2922"/>
                </a:cubicBezTo>
                <a:lnTo>
                  <a:pt x="8994" y="3022"/>
                </a:lnTo>
                <a:lnTo>
                  <a:pt x="8867" y="2948"/>
                </a:lnTo>
                <a:cubicBezTo>
                  <a:pt x="8718" y="2864"/>
                  <a:pt x="8577" y="2855"/>
                  <a:pt x="8459" y="2922"/>
                </a:cubicBezTo>
                <a:cubicBezTo>
                  <a:pt x="8345" y="2987"/>
                  <a:pt x="8337" y="2981"/>
                  <a:pt x="8279" y="2858"/>
                </a:cubicBezTo>
                <a:cubicBezTo>
                  <a:pt x="8225" y="2745"/>
                  <a:pt x="8208" y="2554"/>
                  <a:pt x="8220" y="2170"/>
                </a:cubicBezTo>
                <a:lnTo>
                  <a:pt x="8231" y="1948"/>
                </a:lnTo>
                <a:close/>
                <a:moveTo>
                  <a:pt x="15689" y="2070"/>
                </a:moveTo>
                <a:cubicBezTo>
                  <a:pt x="15702" y="2090"/>
                  <a:pt x="15710" y="2275"/>
                  <a:pt x="15710" y="2477"/>
                </a:cubicBezTo>
                <a:cubicBezTo>
                  <a:pt x="15710" y="2773"/>
                  <a:pt x="15702" y="2871"/>
                  <a:pt x="15652" y="2980"/>
                </a:cubicBezTo>
                <a:cubicBezTo>
                  <a:pt x="15522" y="3262"/>
                  <a:pt x="15200" y="3611"/>
                  <a:pt x="14884" y="3822"/>
                </a:cubicBezTo>
                <a:cubicBezTo>
                  <a:pt x="14757" y="3906"/>
                  <a:pt x="14647" y="3975"/>
                  <a:pt x="14635" y="3975"/>
                </a:cubicBezTo>
                <a:cubicBezTo>
                  <a:pt x="14546" y="3975"/>
                  <a:pt x="14462" y="3652"/>
                  <a:pt x="14539" y="3605"/>
                </a:cubicBezTo>
                <a:cubicBezTo>
                  <a:pt x="14557" y="3594"/>
                  <a:pt x="14571" y="3547"/>
                  <a:pt x="14571" y="3504"/>
                </a:cubicBezTo>
                <a:cubicBezTo>
                  <a:pt x="14571" y="3462"/>
                  <a:pt x="14557" y="3420"/>
                  <a:pt x="14539" y="3409"/>
                </a:cubicBezTo>
                <a:cubicBezTo>
                  <a:pt x="14490" y="3378"/>
                  <a:pt x="14500" y="3212"/>
                  <a:pt x="14561" y="3091"/>
                </a:cubicBezTo>
                <a:cubicBezTo>
                  <a:pt x="14660" y="2894"/>
                  <a:pt x="14669" y="2874"/>
                  <a:pt x="14672" y="2816"/>
                </a:cubicBezTo>
                <a:cubicBezTo>
                  <a:pt x="14677" y="2695"/>
                  <a:pt x="14822" y="2493"/>
                  <a:pt x="14979" y="2387"/>
                </a:cubicBezTo>
                <a:cubicBezTo>
                  <a:pt x="15237" y="2215"/>
                  <a:pt x="15661" y="2026"/>
                  <a:pt x="15689" y="2070"/>
                </a:cubicBezTo>
                <a:close/>
                <a:moveTo>
                  <a:pt x="2341" y="7521"/>
                </a:moveTo>
                <a:cubicBezTo>
                  <a:pt x="2535" y="7521"/>
                  <a:pt x="2968" y="7722"/>
                  <a:pt x="3125" y="7886"/>
                </a:cubicBezTo>
                <a:cubicBezTo>
                  <a:pt x="3197" y="7960"/>
                  <a:pt x="3252" y="8039"/>
                  <a:pt x="3252" y="8061"/>
                </a:cubicBezTo>
                <a:cubicBezTo>
                  <a:pt x="3252" y="8082"/>
                  <a:pt x="3307" y="8142"/>
                  <a:pt x="3374" y="8198"/>
                </a:cubicBezTo>
                <a:cubicBezTo>
                  <a:pt x="3634" y="8418"/>
                  <a:pt x="3644" y="8431"/>
                  <a:pt x="3644" y="8558"/>
                </a:cubicBezTo>
                <a:cubicBezTo>
                  <a:pt x="3644" y="8640"/>
                  <a:pt x="3626" y="8688"/>
                  <a:pt x="3591" y="8701"/>
                </a:cubicBezTo>
                <a:cubicBezTo>
                  <a:pt x="3515" y="8730"/>
                  <a:pt x="3095" y="8716"/>
                  <a:pt x="2945" y="8680"/>
                </a:cubicBezTo>
                <a:cubicBezTo>
                  <a:pt x="2747" y="8632"/>
                  <a:pt x="2545" y="8522"/>
                  <a:pt x="2426" y="8394"/>
                </a:cubicBezTo>
                <a:cubicBezTo>
                  <a:pt x="2367" y="8331"/>
                  <a:pt x="2311" y="8266"/>
                  <a:pt x="2304" y="8246"/>
                </a:cubicBezTo>
                <a:cubicBezTo>
                  <a:pt x="2278" y="8174"/>
                  <a:pt x="1996" y="7863"/>
                  <a:pt x="1875" y="7775"/>
                </a:cubicBezTo>
                <a:cubicBezTo>
                  <a:pt x="1807" y="7725"/>
                  <a:pt x="1766" y="7678"/>
                  <a:pt x="1780" y="7669"/>
                </a:cubicBezTo>
                <a:cubicBezTo>
                  <a:pt x="1865" y="7616"/>
                  <a:pt x="2232" y="7521"/>
                  <a:pt x="2341" y="7521"/>
                </a:cubicBezTo>
                <a:close/>
                <a:moveTo>
                  <a:pt x="2405" y="9357"/>
                </a:moveTo>
                <a:cubicBezTo>
                  <a:pt x="2633" y="9358"/>
                  <a:pt x="2717" y="9371"/>
                  <a:pt x="2871" y="9442"/>
                </a:cubicBezTo>
                <a:cubicBezTo>
                  <a:pt x="2973" y="9489"/>
                  <a:pt x="3084" y="9556"/>
                  <a:pt x="3120" y="9590"/>
                </a:cubicBezTo>
                <a:cubicBezTo>
                  <a:pt x="3185" y="9651"/>
                  <a:pt x="3185" y="9652"/>
                  <a:pt x="2966" y="9722"/>
                </a:cubicBezTo>
                <a:cubicBezTo>
                  <a:pt x="2703" y="9807"/>
                  <a:pt x="2605" y="9807"/>
                  <a:pt x="2389" y="9728"/>
                </a:cubicBezTo>
                <a:cubicBezTo>
                  <a:pt x="2183" y="9652"/>
                  <a:pt x="2083" y="9651"/>
                  <a:pt x="1917" y="9717"/>
                </a:cubicBezTo>
                <a:cubicBezTo>
                  <a:pt x="1792" y="9767"/>
                  <a:pt x="1781" y="9770"/>
                  <a:pt x="1737" y="9712"/>
                </a:cubicBezTo>
                <a:cubicBezTo>
                  <a:pt x="1659" y="9609"/>
                  <a:pt x="1685" y="9575"/>
                  <a:pt x="1912" y="9463"/>
                </a:cubicBezTo>
                <a:cubicBezTo>
                  <a:pt x="2109" y="9366"/>
                  <a:pt x="2156" y="9356"/>
                  <a:pt x="2405" y="935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04" name="1960…"/>
          <p:cNvSpPr txBox="1"/>
          <p:nvPr/>
        </p:nvSpPr>
        <p:spPr>
          <a:xfrm>
            <a:off x="335453" y="8407202"/>
            <a:ext cx="30474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1960</a:t>
            </a:r>
          </a:p>
          <a:p>
            <a:pPr algn="ctr"/>
            <a:r>
              <a:t>Família</a:t>
            </a:r>
          </a:p>
          <a:p>
            <a:pPr algn="ctr"/>
            <a:r>
              <a:t>Coronavírus</a:t>
            </a:r>
          </a:p>
        </p:txBody>
      </p:sp>
      <p:sp>
        <p:nvSpPr>
          <p:cNvPr id="205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0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209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11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12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13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14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15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pic>
        <p:nvPicPr>
          <p:cNvPr id="216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59" r="22958" b="9978"/>
          <a:stretch>
            <a:fillRect/>
          </a:stretch>
        </p:blipFill>
        <p:spPr>
          <a:xfrm>
            <a:off x="5934918" y="6717355"/>
            <a:ext cx="1618457" cy="16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9" extrusionOk="0">
                <a:moveTo>
                  <a:pt x="10826" y="6"/>
                </a:moveTo>
                <a:cubicBezTo>
                  <a:pt x="10747" y="16"/>
                  <a:pt x="10715" y="40"/>
                  <a:pt x="10646" y="85"/>
                </a:cubicBezTo>
                <a:cubicBezTo>
                  <a:pt x="10514" y="173"/>
                  <a:pt x="10509" y="179"/>
                  <a:pt x="10509" y="350"/>
                </a:cubicBezTo>
                <a:cubicBezTo>
                  <a:pt x="10509" y="447"/>
                  <a:pt x="10523" y="535"/>
                  <a:pt x="10540" y="546"/>
                </a:cubicBezTo>
                <a:cubicBezTo>
                  <a:pt x="10558" y="557"/>
                  <a:pt x="10572" y="597"/>
                  <a:pt x="10572" y="630"/>
                </a:cubicBezTo>
                <a:cubicBezTo>
                  <a:pt x="10572" y="664"/>
                  <a:pt x="10585" y="693"/>
                  <a:pt x="10599" y="699"/>
                </a:cubicBezTo>
                <a:cubicBezTo>
                  <a:pt x="10612" y="705"/>
                  <a:pt x="10649" y="771"/>
                  <a:pt x="10683" y="842"/>
                </a:cubicBezTo>
                <a:cubicBezTo>
                  <a:pt x="10718" y="914"/>
                  <a:pt x="10792" y="1037"/>
                  <a:pt x="10848" y="1117"/>
                </a:cubicBezTo>
                <a:cubicBezTo>
                  <a:pt x="10903" y="1198"/>
                  <a:pt x="10988" y="1349"/>
                  <a:pt x="11038" y="1456"/>
                </a:cubicBezTo>
                <a:cubicBezTo>
                  <a:pt x="11089" y="1563"/>
                  <a:pt x="11147" y="1687"/>
                  <a:pt x="11165" y="1726"/>
                </a:cubicBezTo>
                <a:cubicBezTo>
                  <a:pt x="11191" y="1780"/>
                  <a:pt x="11185" y="1825"/>
                  <a:pt x="11144" y="1911"/>
                </a:cubicBezTo>
                <a:cubicBezTo>
                  <a:pt x="11114" y="1974"/>
                  <a:pt x="11077" y="2033"/>
                  <a:pt x="11060" y="2043"/>
                </a:cubicBezTo>
                <a:cubicBezTo>
                  <a:pt x="11042" y="2054"/>
                  <a:pt x="11028" y="2110"/>
                  <a:pt x="11028" y="2170"/>
                </a:cubicBezTo>
                <a:cubicBezTo>
                  <a:pt x="11028" y="2231"/>
                  <a:pt x="11014" y="2292"/>
                  <a:pt x="10996" y="2303"/>
                </a:cubicBezTo>
                <a:cubicBezTo>
                  <a:pt x="10978" y="2314"/>
                  <a:pt x="10964" y="2357"/>
                  <a:pt x="10964" y="2398"/>
                </a:cubicBezTo>
                <a:cubicBezTo>
                  <a:pt x="10964" y="2505"/>
                  <a:pt x="10886" y="2555"/>
                  <a:pt x="10710" y="2562"/>
                </a:cubicBezTo>
                <a:cubicBezTo>
                  <a:pt x="10626" y="2565"/>
                  <a:pt x="10461" y="2588"/>
                  <a:pt x="10344" y="2610"/>
                </a:cubicBezTo>
                <a:cubicBezTo>
                  <a:pt x="10228" y="2631"/>
                  <a:pt x="10085" y="2636"/>
                  <a:pt x="10027" y="2626"/>
                </a:cubicBezTo>
                <a:cubicBezTo>
                  <a:pt x="9923" y="2606"/>
                  <a:pt x="9921" y="2605"/>
                  <a:pt x="9921" y="2430"/>
                </a:cubicBezTo>
                <a:cubicBezTo>
                  <a:pt x="9921" y="2296"/>
                  <a:pt x="9944" y="2220"/>
                  <a:pt x="10005" y="2123"/>
                </a:cubicBezTo>
                <a:cubicBezTo>
                  <a:pt x="10050" y="2052"/>
                  <a:pt x="10085" y="1982"/>
                  <a:pt x="10085" y="1964"/>
                </a:cubicBezTo>
                <a:cubicBezTo>
                  <a:pt x="10085" y="1946"/>
                  <a:pt x="10099" y="1927"/>
                  <a:pt x="10117" y="1927"/>
                </a:cubicBezTo>
                <a:cubicBezTo>
                  <a:pt x="10135" y="1927"/>
                  <a:pt x="10149" y="1907"/>
                  <a:pt x="10149" y="1879"/>
                </a:cubicBezTo>
                <a:cubicBezTo>
                  <a:pt x="10149" y="1852"/>
                  <a:pt x="10189" y="1764"/>
                  <a:pt x="10233" y="1684"/>
                </a:cubicBezTo>
                <a:cubicBezTo>
                  <a:pt x="10333" y="1505"/>
                  <a:pt x="10342" y="1252"/>
                  <a:pt x="10254" y="1176"/>
                </a:cubicBezTo>
                <a:cubicBezTo>
                  <a:pt x="10110" y="1049"/>
                  <a:pt x="9982" y="1010"/>
                  <a:pt x="9746" y="1027"/>
                </a:cubicBezTo>
                <a:cubicBezTo>
                  <a:pt x="9584" y="1040"/>
                  <a:pt x="9490" y="1032"/>
                  <a:pt x="9433" y="1001"/>
                </a:cubicBezTo>
                <a:cubicBezTo>
                  <a:pt x="9389" y="976"/>
                  <a:pt x="9262" y="954"/>
                  <a:pt x="9153" y="953"/>
                </a:cubicBezTo>
                <a:cubicBezTo>
                  <a:pt x="8913" y="952"/>
                  <a:pt x="8778" y="1031"/>
                  <a:pt x="8676" y="1228"/>
                </a:cubicBezTo>
                <a:cubicBezTo>
                  <a:pt x="8621" y="1335"/>
                  <a:pt x="8581" y="1372"/>
                  <a:pt x="8454" y="1414"/>
                </a:cubicBezTo>
                <a:lnTo>
                  <a:pt x="8295" y="1461"/>
                </a:lnTo>
                <a:lnTo>
                  <a:pt x="8295" y="1223"/>
                </a:lnTo>
                <a:cubicBezTo>
                  <a:pt x="8295" y="957"/>
                  <a:pt x="8276" y="915"/>
                  <a:pt x="8088" y="837"/>
                </a:cubicBezTo>
                <a:cubicBezTo>
                  <a:pt x="7943" y="776"/>
                  <a:pt x="7794" y="780"/>
                  <a:pt x="7585" y="842"/>
                </a:cubicBezTo>
                <a:cubicBezTo>
                  <a:pt x="7427" y="889"/>
                  <a:pt x="7417" y="888"/>
                  <a:pt x="7315" y="826"/>
                </a:cubicBezTo>
                <a:cubicBezTo>
                  <a:pt x="7238" y="779"/>
                  <a:pt x="7147" y="758"/>
                  <a:pt x="7002" y="757"/>
                </a:cubicBezTo>
                <a:cubicBezTo>
                  <a:pt x="6779" y="757"/>
                  <a:pt x="6683" y="785"/>
                  <a:pt x="6584" y="879"/>
                </a:cubicBezTo>
                <a:cubicBezTo>
                  <a:pt x="6547" y="914"/>
                  <a:pt x="6453" y="957"/>
                  <a:pt x="6372" y="969"/>
                </a:cubicBezTo>
                <a:cubicBezTo>
                  <a:pt x="6290" y="981"/>
                  <a:pt x="6172" y="1026"/>
                  <a:pt x="6112" y="1070"/>
                </a:cubicBezTo>
                <a:cubicBezTo>
                  <a:pt x="6039" y="1124"/>
                  <a:pt x="5964" y="1149"/>
                  <a:pt x="5874" y="1149"/>
                </a:cubicBezTo>
                <a:cubicBezTo>
                  <a:pt x="5632" y="1149"/>
                  <a:pt x="5302" y="1386"/>
                  <a:pt x="5302" y="1562"/>
                </a:cubicBezTo>
                <a:cubicBezTo>
                  <a:pt x="5302" y="1662"/>
                  <a:pt x="5476" y="1914"/>
                  <a:pt x="5588" y="1975"/>
                </a:cubicBezTo>
                <a:cubicBezTo>
                  <a:pt x="5636" y="2001"/>
                  <a:pt x="5729" y="2068"/>
                  <a:pt x="5789" y="2123"/>
                </a:cubicBezTo>
                <a:cubicBezTo>
                  <a:pt x="5850" y="2177"/>
                  <a:pt x="5910" y="2223"/>
                  <a:pt x="5927" y="2223"/>
                </a:cubicBezTo>
                <a:cubicBezTo>
                  <a:pt x="5944" y="2223"/>
                  <a:pt x="6004" y="2252"/>
                  <a:pt x="6054" y="2292"/>
                </a:cubicBezTo>
                <a:cubicBezTo>
                  <a:pt x="6401" y="2568"/>
                  <a:pt x="6377" y="2540"/>
                  <a:pt x="6377" y="2710"/>
                </a:cubicBezTo>
                <a:cubicBezTo>
                  <a:pt x="6377" y="2798"/>
                  <a:pt x="6391" y="2869"/>
                  <a:pt x="6409" y="2869"/>
                </a:cubicBezTo>
                <a:cubicBezTo>
                  <a:pt x="6427" y="2869"/>
                  <a:pt x="6441" y="2940"/>
                  <a:pt x="6441" y="3022"/>
                </a:cubicBezTo>
                <a:cubicBezTo>
                  <a:pt x="6441" y="3152"/>
                  <a:pt x="6459" y="3189"/>
                  <a:pt x="6557" y="3282"/>
                </a:cubicBezTo>
                <a:cubicBezTo>
                  <a:pt x="6620" y="3341"/>
                  <a:pt x="6669" y="3405"/>
                  <a:pt x="6669" y="3425"/>
                </a:cubicBezTo>
                <a:cubicBezTo>
                  <a:pt x="6669" y="3444"/>
                  <a:pt x="6607" y="3487"/>
                  <a:pt x="6531" y="3520"/>
                </a:cubicBezTo>
                <a:cubicBezTo>
                  <a:pt x="6391" y="3581"/>
                  <a:pt x="6049" y="3929"/>
                  <a:pt x="6049" y="4012"/>
                </a:cubicBezTo>
                <a:cubicBezTo>
                  <a:pt x="6049" y="4059"/>
                  <a:pt x="5963" y="3972"/>
                  <a:pt x="5789" y="3748"/>
                </a:cubicBezTo>
                <a:cubicBezTo>
                  <a:pt x="5573" y="3469"/>
                  <a:pt x="5562" y="3437"/>
                  <a:pt x="5562" y="2991"/>
                </a:cubicBezTo>
                <a:cubicBezTo>
                  <a:pt x="5562" y="2754"/>
                  <a:pt x="5549" y="2574"/>
                  <a:pt x="5530" y="2562"/>
                </a:cubicBezTo>
                <a:cubicBezTo>
                  <a:pt x="5512" y="2551"/>
                  <a:pt x="5498" y="2493"/>
                  <a:pt x="5498" y="2435"/>
                </a:cubicBezTo>
                <a:cubicBezTo>
                  <a:pt x="5498" y="2367"/>
                  <a:pt x="5464" y="2291"/>
                  <a:pt x="5403" y="2218"/>
                </a:cubicBezTo>
                <a:cubicBezTo>
                  <a:pt x="5311" y="2109"/>
                  <a:pt x="5301" y="2109"/>
                  <a:pt x="5085" y="2112"/>
                </a:cubicBezTo>
                <a:cubicBezTo>
                  <a:pt x="4819" y="2117"/>
                  <a:pt x="4606" y="2200"/>
                  <a:pt x="4449" y="2361"/>
                </a:cubicBezTo>
                <a:cubicBezTo>
                  <a:pt x="4390" y="2422"/>
                  <a:pt x="4290" y="2503"/>
                  <a:pt x="4227" y="2541"/>
                </a:cubicBezTo>
                <a:cubicBezTo>
                  <a:pt x="4164" y="2578"/>
                  <a:pt x="4048" y="2681"/>
                  <a:pt x="3967" y="2774"/>
                </a:cubicBezTo>
                <a:cubicBezTo>
                  <a:pt x="3887" y="2867"/>
                  <a:pt x="3802" y="2960"/>
                  <a:pt x="3777" y="2980"/>
                </a:cubicBezTo>
                <a:cubicBezTo>
                  <a:pt x="3752" y="3000"/>
                  <a:pt x="3646" y="3107"/>
                  <a:pt x="3538" y="3218"/>
                </a:cubicBezTo>
                <a:cubicBezTo>
                  <a:pt x="3431" y="3330"/>
                  <a:pt x="3323" y="3425"/>
                  <a:pt x="3300" y="3425"/>
                </a:cubicBezTo>
                <a:cubicBezTo>
                  <a:pt x="3232" y="3425"/>
                  <a:pt x="3064" y="3584"/>
                  <a:pt x="3009" y="3700"/>
                </a:cubicBezTo>
                <a:cubicBezTo>
                  <a:pt x="2972" y="3778"/>
                  <a:pt x="2910" y="3826"/>
                  <a:pt x="2797" y="3875"/>
                </a:cubicBezTo>
                <a:cubicBezTo>
                  <a:pt x="2614" y="3953"/>
                  <a:pt x="2508" y="4090"/>
                  <a:pt x="2484" y="4266"/>
                </a:cubicBezTo>
                <a:cubicBezTo>
                  <a:pt x="2472" y="4358"/>
                  <a:pt x="2443" y="4405"/>
                  <a:pt x="2373" y="4446"/>
                </a:cubicBezTo>
                <a:cubicBezTo>
                  <a:pt x="2322" y="4476"/>
                  <a:pt x="2239" y="4550"/>
                  <a:pt x="2193" y="4610"/>
                </a:cubicBezTo>
                <a:cubicBezTo>
                  <a:pt x="2122" y="4703"/>
                  <a:pt x="2110" y="4748"/>
                  <a:pt x="2119" y="4907"/>
                </a:cubicBezTo>
                <a:cubicBezTo>
                  <a:pt x="2127" y="5065"/>
                  <a:pt x="2144" y="5099"/>
                  <a:pt x="2219" y="5155"/>
                </a:cubicBezTo>
                <a:cubicBezTo>
                  <a:pt x="2272" y="5194"/>
                  <a:pt x="2376" y="5226"/>
                  <a:pt x="2479" y="5235"/>
                </a:cubicBezTo>
                <a:lnTo>
                  <a:pt x="2654" y="5250"/>
                </a:lnTo>
                <a:lnTo>
                  <a:pt x="2643" y="5388"/>
                </a:lnTo>
                <a:cubicBezTo>
                  <a:pt x="2633" y="5509"/>
                  <a:pt x="2644" y="5534"/>
                  <a:pt x="2765" y="5658"/>
                </a:cubicBezTo>
                <a:cubicBezTo>
                  <a:pt x="2839" y="5734"/>
                  <a:pt x="2933" y="5806"/>
                  <a:pt x="2977" y="5817"/>
                </a:cubicBezTo>
                <a:cubicBezTo>
                  <a:pt x="3069" y="5840"/>
                  <a:pt x="3076" y="5858"/>
                  <a:pt x="3009" y="5954"/>
                </a:cubicBezTo>
                <a:cubicBezTo>
                  <a:pt x="2976" y="6001"/>
                  <a:pt x="2960" y="6077"/>
                  <a:pt x="2966" y="6177"/>
                </a:cubicBezTo>
                <a:cubicBezTo>
                  <a:pt x="2975" y="6310"/>
                  <a:pt x="2992" y="6340"/>
                  <a:pt x="3088" y="6404"/>
                </a:cubicBezTo>
                <a:cubicBezTo>
                  <a:pt x="3180" y="6466"/>
                  <a:pt x="3238" y="6479"/>
                  <a:pt x="3443" y="6478"/>
                </a:cubicBezTo>
                <a:cubicBezTo>
                  <a:pt x="3579" y="6478"/>
                  <a:pt x="3780" y="6457"/>
                  <a:pt x="3888" y="6431"/>
                </a:cubicBezTo>
                <a:cubicBezTo>
                  <a:pt x="4250" y="6343"/>
                  <a:pt x="4583" y="6393"/>
                  <a:pt x="4592" y="6536"/>
                </a:cubicBezTo>
                <a:cubicBezTo>
                  <a:pt x="4599" y="6640"/>
                  <a:pt x="4580" y="6754"/>
                  <a:pt x="4555" y="6780"/>
                </a:cubicBezTo>
                <a:cubicBezTo>
                  <a:pt x="4542" y="6794"/>
                  <a:pt x="4444" y="6762"/>
                  <a:pt x="4338" y="6706"/>
                </a:cubicBezTo>
                <a:cubicBezTo>
                  <a:pt x="4188" y="6627"/>
                  <a:pt x="4121" y="6609"/>
                  <a:pt x="4026" y="6621"/>
                </a:cubicBezTo>
                <a:cubicBezTo>
                  <a:pt x="3881" y="6640"/>
                  <a:pt x="3695" y="6770"/>
                  <a:pt x="3634" y="6896"/>
                </a:cubicBezTo>
                <a:cubicBezTo>
                  <a:pt x="3596" y="6973"/>
                  <a:pt x="3571" y="6983"/>
                  <a:pt x="3453" y="6981"/>
                </a:cubicBezTo>
                <a:cubicBezTo>
                  <a:pt x="3128" y="6974"/>
                  <a:pt x="2771" y="6794"/>
                  <a:pt x="2659" y="6579"/>
                </a:cubicBezTo>
                <a:cubicBezTo>
                  <a:pt x="2554" y="6378"/>
                  <a:pt x="2238" y="5931"/>
                  <a:pt x="2124" y="5822"/>
                </a:cubicBezTo>
                <a:cubicBezTo>
                  <a:pt x="1990" y="5694"/>
                  <a:pt x="1807" y="5600"/>
                  <a:pt x="1684" y="5600"/>
                </a:cubicBezTo>
                <a:cubicBezTo>
                  <a:pt x="1537" y="5600"/>
                  <a:pt x="1235" y="5803"/>
                  <a:pt x="1234" y="5901"/>
                </a:cubicBezTo>
                <a:cubicBezTo>
                  <a:pt x="1233" y="6005"/>
                  <a:pt x="1143" y="6196"/>
                  <a:pt x="1049" y="6288"/>
                </a:cubicBezTo>
                <a:cubicBezTo>
                  <a:pt x="953" y="6381"/>
                  <a:pt x="943" y="6404"/>
                  <a:pt x="943" y="6605"/>
                </a:cubicBezTo>
                <a:cubicBezTo>
                  <a:pt x="943" y="6725"/>
                  <a:pt x="959" y="6839"/>
                  <a:pt x="980" y="6859"/>
                </a:cubicBezTo>
                <a:cubicBezTo>
                  <a:pt x="1008" y="6887"/>
                  <a:pt x="987" y="6913"/>
                  <a:pt x="900" y="6955"/>
                </a:cubicBezTo>
                <a:cubicBezTo>
                  <a:pt x="774" y="7015"/>
                  <a:pt x="723" y="7095"/>
                  <a:pt x="710" y="7246"/>
                </a:cubicBezTo>
                <a:cubicBezTo>
                  <a:pt x="694" y="7425"/>
                  <a:pt x="821" y="7609"/>
                  <a:pt x="1070" y="7770"/>
                </a:cubicBezTo>
                <a:cubicBezTo>
                  <a:pt x="1076" y="7774"/>
                  <a:pt x="1049" y="7817"/>
                  <a:pt x="1012" y="7870"/>
                </a:cubicBezTo>
                <a:cubicBezTo>
                  <a:pt x="960" y="7943"/>
                  <a:pt x="943" y="8017"/>
                  <a:pt x="943" y="8166"/>
                </a:cubicBezTo>
                <a:cubicBezTo>
                  <a:pt x="943" y="8277"/>
                  <a:pt x="956" y="8362"/>
                  <a:pt x="975" y="8362"/>
                </a:cubicBezTo>
                <a:cubicBezTo>
                  <a:pt x="1017" y="8362"/>
                  <a:pt x="1017" y="8516"/>
                  <a:pt x="975" y="8542"/>
                </a:cubicBezTo>
                <a:cubicBezTo>
                  <a:pt x="957" y="8553"/>
                  <a:pt x="943" y="8599"/>
                  <a:pt x="943" y="8643"/>
                </a:cubicBezTo>
                <a:cubicBezTo>
                  <a:pt x="943" y="8686"/>
                  <a:pt x="957" y="8722"/>
                  <a:pt x="975" y="8722"/>
                </a:cubicBezTo>
                <a:cubicBezTo>
                  <a:pt x="992" y="8722"/>
                  <a:pt x="1006" y="8751"/>
                  <a:pt x="1006" y="8786"/>
                </a:cubicBezTo>
                <a:cubicBezTo>
                  <a:pt x="1006" y="8828"/>
                  <a:pt x="971" y="8861"/>
                  <a:pt x="895" y="8886"/>
                </a:cubicBezTo>
                <a:cubicBezTo>
                  <a:pt x="715" y="8945"/>
                  <a:pt x="394" y="9168"/>
                  <a:pt x="323" y="9283"/>
                </a:cubicBezTo>
                <a:cubicBezTo>
                  <a:pt x="273" y="9364"/>
                  <a:pt x="266" y="9418"/>
                  <a:pt x="281" y="9521"/>
                </a:cubicBezTo>
                <a:cubicBezTo>
                  <a:pt x="298" y="9641"/>
                  <a:pt x="291" y="9664"/>
                  <a:pt x="217" y="9712"/>
                </a:cubicBezTo>
                <a:cubicBezTo>
                  <a:pt x="111" y="9781"/>
                  <a:pt x="0" y="9968"/>
                  <a:pt x="0" y="10077"/>
                </a:cubicBezTo>
                <a:cubicBezTo>
                  <a:pt x="0" y="10123"/>
                  <a:pt x="35" y="10209"/>
                  <a:pt x="79" y="10267"/>
                </a:cubicBezTo>
                <a:cubicBezTo>
                  <a:pt x="141" y="10348"/>
                  <a:pt x="164" y="10414"/>
                  <a:pt x="164" y="10537"/>
                </a:cubicBezTo>
                <a:cubicBezTo>
                  <a:pt x="164" y="10627"/>
                  <a:pt x="178" y="10712"/>
                  <a:pt x="196" y="10723"/>
                </a:cubicBezTo>
                <a:cubicBezTo>
                  <a:pt x="214" y="10734"/>
                  <a:pt x="228" y="10772"/>
                  <a:pt x="228" y="10813"/>
                </a:cubicBezTo>
                <a:cubicBezTo>
                  <a:pt x="228" y="10853"/>
                  <a:pt x="276" y="10946"/>
                  <a:pt x="339" y="11019"/>
                </a:cubicBezTo>
                <a:cubicBezTo>
                  <a:pt x="434" y="11130"/>
                  <a:pt x="483" y="11160"/>
                  <a:pt x="614" y="11178"/>
                </a:cubicBezTo>
                <a:cubicBezTo>
                  <a:pt x="777" y="11200"/>
                  <a:pt x="876" y="11170"/>
                  <a:pt x="1091" y="11035"/>
                </a:cubicBezTo>
                <a:cubicBezTo>
                  <a:pt x="1145" y="11001"/>
                  <a:pt x="1220" y="10962"/>
                  <a:pt x="1261" y="10950"/>
                </a:cubicBezTo>
                <a:cubicBezTo>
                  <a:pt x="1323" y="10931"/>
                  <a:pt x="1335" y="10942"/>
                  <a:pt x="1335" y="11014"/>
                </a:cubicBezTo>
                <a:cubicBezTo>
                  <a:pt x="1335" y="11060"/>
                  <a:pt x="1342" y="11093"/>
                  <a:pt x="1356" y="11093"/>
                </a:cubicBezTo>
                <a:cubicBezTo>
                  <a:pt x="1370" y="11093"/>
                  <a:pt x="1397" y="11127"/>
                  <a:pt x="1414" y="11167"/>
                </a:cubicBezTo>
                <a:cubicBezTo>
                  <a:pt x="1455" y="11260"/>
                  <a:pt x="1779" y="11421"/>
                  <a:pt x="1965" y="11442"/>
                </a:cubicBezTo>
                <a:cubicBezTo>
                  <a:pt x="2115" y="11459"/>
                  <a:pt x="2168" y="11514"/>
                  <a:pt x="2188" y="11675"/>
                </a:cubicBezTo>
                <a:cubicBezTo>
                  <a:pt x="2202" y="11793"/>
                  <a:pt x="2347" y="11886"/>
                  <a:pt x="2553" y="11903"/>
                </a:cubicBezTo>
                <a:cubicBezTo>
                  <a:pt x="2788" y="11922"/>
                  <a:pt x="3026" y="11804"/>
                  <a:pt x="3189" y="11596"/>
                </a:cubicBezTo>
                <a:cubicBezTo>
                  <a:pt x="3251" y="11516"/>
                  <a:pt x="3307" y="11453"/>
                  <a:pt x="3316" y="11453"/>
                </a:cubicBezTo>
                <a:cubicBezTo>
                  <a:pt x="3325" y="11453"/>
                  <a:pt x="3349" y="11487"/>
                  <a:pt x="3369" y="11527"/>
                </a:cubicBezTo>
                <a:cubicBezTo>
                  <a:pt x="3388" y="11567"/>
                  <a:pt x="3435" y="11648"/>
                  <a:pt x="3469" y="11707"/>
                </a:cubicBezTo>
                <a:lnTo>
                  <a:pt x="3528" y="11813"/>
                </a:lnTo>
                <a:lnTo>
                  <a:pt x="3443" y="11892"/>
                </a:lnTo>
                <a:cubicBezTo>
                  <a:pt x="3316" y="12003"/>
                  <a:pt x="3007" y="12108"/>
                  <a:pt x="2775" y="12125"/>
                </a:cubicBezTo>
                <a:cubicBezTo>
                  <a:pt x="2588" y="12139"/>
                  <a:pt x="2295" y="12078"/>
                  <a:pt x="2198" y="12003"/>
                </a:cubicBezTo>
                <a:cubicBezTo>
                  <a:pt x="2180" y="11990"/>
                  <a:pt x="2065" y="11954"/>
                  <a:pt x="1944" y="11924"/>
                </a:cubicBezTo>
                <a:cubicBezTo>
                  <a:pt x="1739" y="11873"/>
                  <a:pt x="1715" y="11873"/>
                  <a:pt x="1563" y="11924"/>
                </a:cubicBezTo>
                <a:cubicBezTo>
                  <a:pt x="1290" y="12014"/>
                  <a:pt x="1145" y="12299"/>
                  <a:pt x="1282" y="12480"/>
                </a:cubicBezTo>
                <a:cubicBezTo>
                  <a:pt x="1309" y="12516"/>
                  <a:pt x="1334" y="12615"/>
                  <a:pt x="1335" y="12712"/>
                </a:cubicBezTo>
                <a:cubicBezTo>
                  <a:pt x="1336" y="12864"/>
                  <a:pt x="1345" y="12891"/>
                  <a:pt x="1457" y="13009"/>
                </a:cubicBezTo>
                <a:cubicBezTo>
                  <a:pt x="1550" y="13107"/>
                  <a:pt x="1610" y="13141"/>
                  <a:pt x="1684" y="13141"/>
                </a:cubicBezTo>
                <a:lnTo>
                  <a:pt x="1785" y="13141"/>
                </a:lnTo>
                <a:lnTo>
                  <a:pt x="1737" y="13242"/>
                </a:lnTo>
                <a:cubicBezTo>
                  <a:pt x="1685" y="13346"/>
                  <a:pt x="1698" y="13445"/>
                  <a:pt x="1780" y="13538"/>
                </a:cubicBezTo>
                <a:cubicBezTo>
                  <a:pt x="1839" y="13606"/>
                  <a:pt x="2227" y="13792"/>
                  <a:pt x="2309" y="13792"/>
                </a:cubicBezTo>
                <a:cubicBezTo>
                  <a:pt x="2434" y="13792"/>
                  <a:pt x="2400" y="13852"/>
                  <a:pt x="2235" y="13919"/>
                </a:cubicBezTo>
                <a:cubicBezTo>
                  <a:pt x="2080" y="13982"/>
                  <a:pt x="2044" y="13984"/>
                  <a:pt x="1838" y="13951"/>
                </a:cubicBezTo>
                <a:cubicBezTo>
                  <a:pt x="1382" y="13878"/>
                  <a:pt x="1229" y="13880"/>
                  <a:pt x="975" y="13951"/>
                </a:cubicBezTo>
                <a:cubicBezTo>
                  <a:pt x="666" y="14037"/>
                  <a:pt x="551" y="14150"/>
                  <a:pt x="551" y="14379"/>
                </a:cubicBezTo>
                <a:cubicBezTo>
                  <a:pt x="551" y="14513"/>
                  <a:pt x="566" y="14545"/>
                  <a:pt x="667" y="14633"/>
                </a:cubicBezTo>
                <a:cubicBezTo>
                  <a:pt x="731" y="14689"/>
                  <a:pt x="798" y="14734"/>
                  <a:pt x="816" y="14734"/>
                </a:cubicBezTo>
                <a:cubicBezTo>
                  <a:pt x="833" y="14734"/>
                  <a:pt x="847" y="14759"/>
                  <a:pt x="847" y="14787"/>
                </a:cubicBezTo>
                <a:cubicBezTo>
                  <a:pt x="847" y="14815"/>
                  <a:pt x="917" y="14906"/>
                  <a:pt x="1006" y="14993"/>
                </a:cubicBezTo>
                <a:cubicBezTo>
                  <a:pt x="1141" y="15124"/>
                  <a:pt x="1171" y="15174"/>
                  <a:pt x="1171" y="15269"/>
                </a:cubicBezTo>
                <a:cubicBezTo>
                  <a:pt x="1171" y="15427"/>
                  <a:pt x="1342" y="15593"/>
                  <a:pt x="1531" y="15623"/>
                </a:cubicBezTo>
                <a:cubicBezTo>
                  <a:pt x="1671" y="15646"/>
                  <a:pt x="1859" y="15625"/>
                  <a:pt x="1954" y="15575"/>
                </a:cubicBezTo>
                <a:cubicBezTo>
                  <a:pt x="2018" y="15543"/>
                  <a:pt x="2266" y="15198"/>
                  <a:pt x="2357" y="15015"/>
                </a:cubicBezTo>
                <a:cubicBezTo>
                  <a:pt x="2451" y="14825"/>
                  <a:pt x="2566" y="14705"/>
                  <a:pt x="2738" y="14618"/>
                </a:cubicBezTo>
                <a:cubicBezTo>
                  <a:pt x="2980" y="14495"/>
                  <a:pt x="3063" y="14520"/>
                  <a:pt x="3104" y="14739"/>
                </a:cubicBezTo>
                <a:cubicBezTo>
                  <a:pt x="3116" y="14805"/>
                  <a:pt x="3167" y="14905"/>
                  <a:pt x="3220" y="14962"/>
                </a:cubicBezTo>
                <a:cubicBezTo>
                  <a:pt x="3315" y="15063"/>
                  <a:pt x="3326" y="15069"/>
                  <a:pt x="3565" y="15057"/>
                </a:cubicBezTo>
                <a:cubicBezTo>
                  <a:pt x="3773" y="15046"/>
                  <a:pt x="3808" y="15049"/>
                  <a:pt x="3808" y="15094"/>
                </a:cubicBezTo>
                <a:cubicBezTo>
                  <a:pt x="3808" y="15159"/>
                  <a:pt x="3876" y="15226"/>
                  <a:pt x="4063" y="15332"/>
                </a:cubicBezTo>
                <a:cubicBezTo>
                  <a:pt x="4158" y="15386"/>
                  <a:pt x="4195" y="15422"/>
                  <a:pt x="4163" y="15433"/>
                </a:cubicBezTo>
                <a:cubicBezTo>
                  <a:pt x="4137" y="15442"/>
                  <a:pt x="3919" y="15454"/>
                  <a:pt x="3676" y="15459"/>
                </a:cubicBezTo>
                <a:cubicBezTo>
                  <a:pt x="3256" y="15468"/>
                  <a:pt x="3228" y="15469"/>
                  <a:pt x="3099" y="15554"/>
                </a:cubicBezTo>
                <a:cubicBezTo>
                  <a:pt x="2967" y="15641"/>
                  <a:pt x="2961" y="15650"/>
                  <a:pt x="2961" y="15819"/>
                </a:cubicBezTo>
                <a:cubicBezTo>
                  <a:pt x="2961" y="15977"/>
                  <a:pt x="2972" y="16010"/>
                  <a:pt x="3077" y="16115"/>
                </a:cubicBezTo>
                <a:cubicBezTo>
                  <a:pt x="3142" y="16180"/>
                  <a:pt x="3210" y="16232"/>
                  <a:pt x="3226" y="16232"/>
                </a:cubicBezTo>
                <a:cubicBezTo>
                  <a:pt x="3242" y="16232"/>
                  <a:pt x="3252" y="16239"/>
                  <a:pt x="3252" y="16253"/>
                </a:cubicBezTo>
                <a:cubicBezTo>
                  <a:pt x="3252" y="16266"/>
                  <a:pt x="3081" y="16278"/>
                  <a:pt x="2871" y="16279"/>
                </a:cubicBezTo>
                <a:cubicBezTo>
                  <a:pt x="2468" y="16282"/>
                  <a:pt x="2247" y="16335"/>
                  <a:pt x="2161" y="16449"/>
                </a:cubicBezTo>
                <a:cubicBezTo>
                  <a:pt x="2136" y="16481"/>
                  <a:pt x="2114" y="16594"/>
                  <a:pt x="2113" y="16713"/>
                </a:cubicBezTo>
                <a:cubicBezTo>
                  <a:pt x="2112" y="16944"/>
                  <a:pt x="2186" y="17087"/>
                  <a:pt x="2320" y="17121"/>
                </a:cubicBezTo>
                <a:cubicBezTo>
                  <a:pt x="2371" y="17134"/>
                  <a:pt x="2428" y="17200"/>
                  <a:pt x="2489" y="17322"/>
                </a:cubicBezTo>
                <a:cubicBezTo>
                  <a:pt x="2540" y="17422"/>
                  <a:pt x="2631" y="17541"/>
                  <a:pt x="2691" y="17587"/>
                </a:cubicBezTo>
                <a:cubicBezTo>
                  <a:pt x="2769" y="17646"/>
                  <a:pt x="2797" y="17696"/>
                  <a:pt x="2797" y="17761"/>
                </a:cubicBezTo>
                <a:cubicBezTo>
                  <a:pt x="2797" y="17989"/>
                  <a:pt x="3238" y="18232"/>
                  <a:pt x="3496" y="18147"/>
                </a:cubicBezTo>
                <a:cubicBezTo>
                  <a:pt x="3640" y="18100"/>
                  <a:pt x="3872" y="17870"/>
                  <a:pt x="3872" y="17772"/>
                </a:cubicBezTo>
                <a:cubicBezTo>
                  <a:pt x="3872" y="17731"/>
                  <a:pt x="3886" y="17688"/>
                  <a:pt x="3904" y="17676"/>
                </a:cubicBezTo>
                <a:cubicBezTo>
                  <a:pt x="3922" y="17665"/>
                  <a:pt x="3935" y="17586"/>
                  <a:pt x="3935" y="17502"/>
                </a:cubicBezTo>
                <a:cubicBezTo>
                  <a:pt x="3936" y="17418"/>
                  <a:pt x="3962" y="17325"/>
                  <a:pt x="3988" y="17290"/>
                </a:cubicBezTo>
                <a:cubicBezTo>
                  <a:pt x="4015" y="17255"/>
                  <a:pt x="4036" y="17191"/>
                  <a:pt x="4036" y="17153"/>
                </a:cubicBezTo>
                <a:cubicBezTo>
                  <a:pt x="4036" y="16963"/>
                  <a:pt x="4212" y="16773"/>
                  <a:pt x="4492" y="16671"/>
                </a:cubicBezTo>
                <a:cubicBezTo>
                  <a:pt x="4575" y="16640"/>
                  <a:pt x="4687" y="16578"/>
                  <a:pt x="4735" y="16533"/>
                </a:cubicBezTo>
                <a:cubicBezTo>
                  <a:pt x="4980" y="16307"/>
                  <a:pt x="5130" y="16274"/>
                  <a:pt x="5482" y="16364"/>
                </a:cubicBezTo>
                <a:cubicBezTo>
                  <a:pt x="5626" y="16401"/>
                  <a:pt x="5746" y="16438"/>
                  <a:pt x="5752" y="16443"/>
                </a:cubicBezTo>
                <a:cubicBezTo>
                  <a:pt x="5759" y="16449"/>
                  <a:pt x="5739" y="16487"/>
                  <a:pt x="5710" y="16528"/>
                </a:cubicBezTo>
                <a:cubicBezTo>
                  <a:pt x="5678" y="16574"/>
                  <a:pt x="5662" y="16669"/>
                  <a:pt x="5662" y="16777"/>
                </a:cubicBezTo>
                <a:cubicBezTo>
                  <a:pt x="5662" y="16928"/>
                  <a:pt x="5671" y="16965"/>
                  <a:pt x="5752" y="17041"/>
                </a:cubicBezTo>
                <a:cubicBezTo>
                  <a:pt x="5867" y="17148"/>
                  <a:pt x="6089" y="17218"/>
                  <a:pt x="6218" y="17190"/>
                </a:cubicBezTo>
                <a:cubicBezTo>
                  <a:pt x="6307" y="17170"/>
                  <a:pt x="6308" y="17172"/>
                  <a:pt x="6308" y="17264"/>
                </a:cubicBezTo>
                <a:cubicBezTo>
                  <a:pt x="6308" y="17318"/>
                  <a:pt x="6294" y="17375"/>
                  <a:pt x="6277" y="17385"/>
                </a:cubicBezTo>
                <a:cubicBezTo>
                  <a:pt x="6259" y="17396"/>
                  <a:pt x="6221" y="17456"/>
                  <a:pt x="6192" y="17518"/>
                </a:cubicBezTo>
                <a:cubicBezTo>
                  <a:pt x="6163" y="17580"/>
                  <a:pt x="6129" y="17629"/>
                  <a:pt x="6118" y="17629"/>
                </a:cubicBezTo>
                <a:cubicBezTo>
                  <a:pt x="6106" y="17629"/>
                  <a:pt x="6055" y="17667"/>
                  <a:pt x="6001" y="17714"/>
                </a:cubicBezTo>
                <a:cubicBezTo>
                  <a:pt x="5948" y="17760"/>
                  <a:pt x="5852" y="17824"/>
                  <a:pt x="5789" y="17856"/>
                </a:cubicBezTo>
                <a:cubicBezTo>
                  <a:pt x="5727" y="17889"/>
                  <a:pt x="5620" y="17971"/>
                  <a:pt x="5551" y="18042"/>
                </a:cubicBezTo>
                <a:cubicBezTo>
                  <a:pt x="5436" y="18161"/>
                  <a:pt x="5429" y="18184"/>
                  <a:pt x="5440" y="18327"/>
                </a:cubicBezTo>
                <a:lnTo>
                  <a:pt x="5450" y="18486"/>
                </a:lnTo>
                <a:lnTo>
                  <a:pt x="5159" y="18682"/>
                </a:lnTo>
                <a:cubicBezTo>
                  <a:pt x="4946" y="18827"/>
                  <a:pt x="4835" y="18930"/>
                  <a:pt x="4725" y="19084"/>
                </a:cubicBezTo>
                <a:cubicBezTo>
                  <a:pt x="4599" y="19261"/>
                  <a:pt x="4581" y="19302"/>
                  <a:pt x="4613" y="19354"/>
                </a:cubicBezTo>
                <a:cubicBezTo>
                  <a:pt x="4634" y="19388"/>
                  <a:pt x="4651" y="19441"/>
                  <a:pt x="4651" y="19476"/>
                </a:cubicBezTo>
                <a:cubicBezTo>
                  <a:pt x="4651" y="19555"/>
                  <a:pt x="4884" y="19761"/>
                  <a:pt x="5032" y="19809"/>
                </a:cubicBezTo>
                <a:cubicBezTo>
                  <a:pt x="5093" y="19829"/>
                  <a:pt x="5192" y="19839"/>
                  <a:pt x="5249" y="19830"/>
                </a:cubicBezTo>
                <a:cubicBezTo>
                  <a:pt x="5335" y="19818"/>
                  <a:pt x="5369" y="19833"/>
                  <a:pt x="5466" y="19931"/>
                </a:cubicBezTo>
                <a:cubicBezTo>
                  <a:pt x="5531" y="19996"/>
                  <a:pt x="5605" y="20065"/>
                  <a:pt x="5630" y="20084"/>
                </a:cubicBezTo>
                <a:cubicBezTo>
                  <a:pt x="5655" y="20104"/>
                  <a:pt x="5712" y="20166"/>
                  <a:pt x="5758" y="20222"/>
                </a:cubicBezTo>
                <a:cubicBezTo>
                  <a:pt x="5856" y="20342"/>
                  <a:pt x="6089" y="20454"/>
                  <a:pt x="6240" y="20455"/>
                </a:cubicBezTo>
                <a:cubicBezTo>
                  <a:pt x="6310" y="20455"/>
                  <a:pt x="6378" y="20484"/>
                  <a:pt x="6436" y="20540"/>
                </a:cubicBezTo>
                <a:cubicBezTo>
                  <a:pt x="6542" y="20642"/>
                  <a:pt x="6821" y="20777"/>
                  <a:pt x="6923" y="20778"/>
                </a:cubicBezTo>
                <a:cubicBezTo>
                  <a:pt x="6963" y="20778"/>
                  <a:pt x="7047" y="20811"/>
                  <a:pt x="7113" y="20846"/>
                </a:cubicBezTo>
                <a:cubicBezTo>
                  <a:pt x="7203" y="20894"/>
                  <a:pt x="7297" y="20910"/>
                  <a:pt x="7468" y="20910"/>
                </a:cubicBezTo>
                <a:cubicBezTo>
                  <a:pt x="7672" y="20910"/>
                  <a:pt x="7720" y="20899"/>
                  <a:pt x="7807" y="20825"/>
                </a:cubicBezTo>
                <a:cubicBezTo>
                  <a:pt x="7902" y="20745"/>
                  <a:pt x="7903" y="20729"/>
                  <a:pt x="7903" y="20502"/>
                </a:cubicBezTo>
                <a:cubicBezTo>
                  <a:pt x="7903" y="20371"/>
                  <a:pt x="7889" y="20254"/>
                  <a:pt x="7871" y="20243"/>
                </a:cubicBezTo>
                <a:cubicBezTo>
                  <a:pt x="7853" y="20232"/>
                  <a:pt x="7840" y="20185"/>
                  <a:pt x="7839" y="20137"/>
                </a:cubicBezTo>
                <a:cubicBezTo>
                  <a:pt x="7839" y="20089"/>
                  <a:pt x="7818" y="20019"/>
                  <a:pt x="7791" y="19984"/>
                </a:cubicBezTo>
                <a:cubicBezTo>
                  <a:pt x="7765" y="19949"/>
                  <a:pt x="7744" y="19885"/>
                  <a:pt x="7744" y="19836"/>
                </a:cubicBezTo>
                <a:cubicBezTo>
                  <a:pt x="7744" y="19787"/>
                  <a:pt x="7730" y="19736"/>
                  <a:pt x="7712" y="19725"/>
                </a:cubicBezTo>
                <a:cubicBezTo>
                  <a:pt x="7694" y="19714"/>
                  <a:pt x="7675" y="19652"/>
                  <a:pt x="7675" y="19592"/>
                </a:cubicBezTo>
                <a:cubicBezTo>
                  <a:pt x="7675" y="19532"/>
                  <a:pt x="7660" y="19478"/>
                  <a:pt x="7638" y="19471"/>
                </a:cubicBezTo>
                <a:cubicBezTo>
                  <a:pt x="7606" y="19460"/>
                  <a:pt x="7606" y="19440"/>
                  <a:pt x="7638" y="19370"/>
                </a:cubicBezTo>
                <a:cubicBezTo>
                  <a:pt x="7660" y="19321"/>
                  <a:pt x="7675" y="19248"/>
                  <a:pt x="7675" y="19206"/>
                </a:cubicBezTo>
                <a:cubicBezTo>
                  <a:pt x="7675" y="19122"/>
                  <a:pt x="7870" y="18731"/>
                  <a:pt x="7950" y="18650"/>
                </a:cubicBezTo>
                <a:cubicBezTo>
                  <a:pt x="7977" y="18623"/>
                  <a:pt x="8079" y="18489"/>
                  <a:pt x="8178" y="18349"/>
                </a:cubicBezTo>
                <a:cubicBezTo>
                  <a:pt x="8388" y="18051"/>
                  <a:pt x="8459" y="17981"/>
                  <a:pt x="8459" y="18068"/>
                </a:cubicBezTo>
                <a:cubicBezTo>
                  <a:pt x="8459" y="18151"/>
                  <a:pt x="8665" y="18393"/>
                  <a:pt x="8771" y="18433"/>
                </a:cubicBezTo>
                <a:cubicBezTo>
                  <a:pt x="8821" y="18452"/>
                  <a:pt x="8921" y="18475"/>
                  <a:pt x="8989" y="18486"/>
                </a:cubicBezTo>
                <a:cubicBezTo>
                  <a:pt x="9124" y="18509"/>
                  <a:pt x="9133" y="18535"/>
                  <a:pt x="9057" y="18650"/>
                </a:cubicBezTo>
                <a:cubicBezTo>
                  <a:pt x="8954" y="18808"/>
                  <a:pt x="9150" y="18994"/>
                  <a:pt x="9423" y="18994"/>
                </a:cubicBezTo>
                <a:cubicBezTo>
                  <a:pt x="9533" y="18994"/>
                  <a:pt x="9647" y="19018"/>
                  <a:pt x="9725" y="19058"/>
                </a:cubicBezTo>
                <a:cubicBezTo>
                  <a:pt x="9793" y="19093"/>
                  <a:pt x="9918" y="19126"/>
                  <a:pt x="10005" y="19137"/>
                </a:cubicBezTo>
                <a:cubicBezTo>
                  <a:pt x="10146" y="19155"/>
                  <a:pt x="10182" y="19151"/>
                  <a:pt x="10318" y="19063"/>
                </a:cubicBezTo>
                <a:cubicBezTo>
                  <a:pt x="10469" y="18966"/>
                  <a:pt x="10477" y="18958"/>
                  <a:pt x="10477" y="18798"/>
                </a:cubicBezTo>
                <a:cubicBezTo>
                  <a:pt x="10477" y="18646"/>
                  <a:pt x="10480" y="18634"/>
                  <a:pt x="10556" y="18634"/>
                </a:cubicBezTo>
                <a:cubicBezTo>
                  <a:pt x="10616" y="18634"/>
                  <a:pt x="10636" y="18650"/>
                  <a:pt x="10636" y="18698"/>
                </a:cubicBezTo>
                <a:cubicBezTo>
                  <a:pt x="10636" y="18734"/>
                  <a:pt x="10622" y="18767"/>
                  <a:pt x="10604" y="18767"/>
                </a:cubicBezTo>
                <a:cubicBezTo>
                  <a:pt x="10586" y="18767"/>
                  <a:pt x="10572" y="18795"/>
                  <a:pt x="10572" y="18830"/>
                </a:cubicBezTo>
                <a:cubicBezTo>
                  <a:pt x="10572" y="18865"/>
                  <a:pt x="10538" y="18958"/>
                  <a:pt x="10493" y="19042"/>
                </a:cubicBezTo>
                <a:cubicBezTo>
                  <a:pt x="10439" y="19142"/>
                  <a:pt x="10408" y="19249"/>
                  <a:pt x="10408" y="19349"/>
                </a:cubicBezTo>
                <a:cubicBezTo>
                  <a:pt x="10408" y="19491"/>
                  <a:pt x="10422" y="19514"/>
                  <a:pt x="10578" y="19656"/>
                </a:cubicBezTo>
                <a:cubicBezTo>
                  <a:pt x="10763" y="19824"/>
                  <a:pt x="10896" y="19848"/>
                  <a:pt x="11060" y="19751"/>
                </a:cubicBezTo>
                <a:cubicBezTo>
                  <a:pt x="11146" y="19700"/>
                  <a:pt x="11148" y="19702"/>
                  <a:pt x="11234" y="19788"/>
                </a:cubicBezTo>
                <a:cubicBezTo>
                  <a:pt x="11318" y="19872"/>
                  <a:pt x="11338" y="19875"/>
                  <a:pt x="11526" y="19857"/>
                </a:cubicBezTo>
                <a:cubicBezTo>
                  <a:pt x="11636" y="19846"/>
                  <a:pt x="11768" y="19831"/>
                  <a:pt x="11817" y="19820"/>
                </a:cubicBezTo>
                <a:cubicBezTo>
                  <a:pt x="11901" y="19800"/>
                  <a:pt x="11907" y="19805"/>
                  <a:pt x="11907" y="19910"/>
                </a:cubicBezTo>
                <a:cubicBezTo>
                  <a:pt x="11907" y="19971"/>
                  <a:pt x="11886" y="20050"/>
                  <a:pt x="11859" y="20084"/>
                </a:cubicBezTo>
                <a:cubicBezTo>
                  <a:pt x="11833" y="20119"/>
                  <a:pt x="11812" y="20182"/>
                  <a:pt x="11812" y="20222"/>
                </a:cubicBezTo>
                <a:cubicBezTo>
                  <a:pt x="11811" y="20262"/>
                  <a:pt x="11792" y="20291"/>
                  <a:pt x="11775" y="20291"/>
                </a:cubicBezTo>
                <a:cubicBezTo>
                  <a:pt x="11757" y="20291"/>
                  <a:pt x="11743" y="20337"/>
                  <a:pt x="11743" y="20391"/>
                </a:cubicBezTo>
                <a:cubicBezTo>
                  <a:pt x="11743" y="20446"/>
                  <a:pt x="11718" y="20528"/>
                  <a:pt x="11690" y="20571"/>
                </a:cubicBezTo>
                <a:cubicBezTo>
                  <a:pt x="11649" y="20634"/>
                  <a:pt x="11644" y="20716"/>
                  <a:pt x="11653" y="20974"/>
                </a:cubicBezTo>
                <a:cubicBezTo>
                  <a:pt x="11663" y="21274"/>
                  <a:pt x="11669" y="21307"/>
                  <a:pt x="11748" y="21386"/>
                </a:cubicBezTo>
                <a:cubicBezTo>
                  <a:pt x="11795" y="21433"/>
                  <a:pt x="11912" y="21501"/>
                  <a:pt x="12008" y="21534"/>
                </a:cubicBezTo>
                <a:cubicBezTo>
                  <a:pt x="12113" y="21572"/>
                  <a:pt x="12198" y="21585"/>
                  <a:pt x="12278" y="21577"/>
                </a:cubicBezTo>
                <a:cubicBezTo>
                  <a:pt x="12357" y="21569"/>
                  <a:pt x="12430" y="21539"/>
                  <a:pt x="12516" y="21482"/>
                </a:cubicBezTo>
                <a:lnTo>
                  <a:pt x="12649" y="21392"/>
                </a:lnTo>
                <a:lnTo>
                  <a:pt x="12781" y="21460"/>
                </a:lnTo>
                <a:cubicBezTo>
                  <a:pt x="13047" y="21596"/>
                  <a:pt x="13347" y="21514"/>
                  <a:pt x="13464" y="21275"/>
                </a:cubicBezTo>
                <a:cubicBezTo>
                  <a:pt x="13510" y="21181"/>
                  <a:pt x="13530" y="21170"/>
                  <a:pt x="13655" y="21169"/>
                </a:cubicBezTo>
                <a:cubicBezTo>
                  <a:pt x="13794" y="21169"/>
                  <a:pt x="13955" y="21110"/>
                  <a:pt x="14063" y="21016"/>
                </a:cubicBezTo>
                <a:cubicBezTo>
                  <a:pt x="14103" y="20980"/>
                  <a:pt x="14116" y="20915"/>
                  <a:pt x="14116" y="20794"/>
                </a:cubicBezTo>
                <a:cubicBezTo>
                  <a:pt x="14116" y="20638"/>
                  <a:pt x="14104" y="20613"/>
                  <a:pt x="13978" y="20476"/>
                </a:cubicBezTo>
                <a:cubicBezTo>
                  <a:pt x="13902" y="20393"/>
                  <a:pt x="13682" y="20219"/>
                  <a:pt x="13485" y="20090"/>
                </a:cubicBezTo>
                <a:cubicBezTo>
                  <a:pt x="13204" y="19905"/>
                  <a:pt x="13099" y="19818"/>
                  <a:pt x="13003" y="19677"/>
                </a:cubicBezTo>
                <a:cubicBezTo>
                  <a:pt x="12937" y="19579"/>
                  <a:pt x="12882" y="19456"/>
                  <a:pt x="12882" y="19407"/>
                </a:cubicBezTo>
                <a:cubicBezTo>
                  <a:pt x="12881" y="19358"/>
                  <a:pt x="12868" y="19317"/>
                  <a:pt x="12850" y="19317"/>
                </a:cubicBezTo>
                <a:cubicBezTo>
                  <a:pt x="12830" y="19317"/>
                  <a:pt x="12818" y="19187"/>
                  <a:pt x="12818" y="18994"/>
                </a:cubicBezTo>
                <a:lnTo>
                  <a:pt x="12818" y="18671"/>
                </a:lnTo>
                <a:lnTo>
                  <a:pt x="12929" y="18566"/>
                </a:lnTo>
                <a:cubicBezTo>
                  <a:pt x="13028" y="18472"/>
                  <a:pt x="13046" y="18440"/>
                  <a:pt x="13046" y="18306"/>
                </a:cubicBezTo>
                <a:cubicBezTo>
                  <a:pt x="13046" y="18222"/>
                  <a:pt x="13060" y="18143"/>
                  <a:pt x="13078" y="18132"/>
                </a:cubicBezTo>
                <a:cubicBezTo>
                  <a:pt x="13095" y="18121"/>
                  <a:pt x="13109" y="18073"/>
                  <a:pt x="13109" y="18026"/>
                </a:cubicBezTo>
                <a:cubicBezTo>
                  <a:pt x="13109" y="17945"/>
                  <a:pt x="13221" y="17788"/>
                  <a:pt x="13279" y="17788"/>
                </a:cubicBezTo>
                <a:cubicBezTo>
                  <a:pt x="13294" y="17788"/>
                  <a:pt x="13305" y="17959"/>
                  <a:pt x="13305" y="18163"/>
                </a:cubicBezTo>
                <a:lnTo>
                  <a:pt x="13305" y="18534"/>
                </a:lnTo>
                <a:lnTo>
                  <a:pt x="13411" y="18645"/>
                </a:lnTo>
                <a:cubicBezTo>
                  <a:pt x="13540" y="18782"/>
                  <a:pt x="13693" y="18818"/>
                  <a:pt x="13952" y="18772"/>
                </a:cubicBezTo>
                <a:cubicBezTo>
                  <a:pt x="14054" y="18754"/>
                  <a:pt x="14192" y="18737"/>
                  <a:pt x="14264" y="18735"/>
                </a:cubicBezTo>
                <a:cubicBezTo>
                  <a:pt x="14467" y="18728"/>
                  <a:pt x="14585" y="18678"/>
                  <a:pt x="14661" y="18560"/>
                </a:cubicBezTo>
                <a:cubicBezTo>
                  <a:pt x="14714" y="18480"/>
                  <a:pt x="14771" y="18439"/>
                  <a:pt x="14878" y="18412"/>
                </a:cubicBezTo>
                <a:cubicBezTo>
                  <a:pt x="14958" y="18392"/>
                  <a:pt x="15066" y="18332"/>
                  <a:pt x="15122" y="18280"/>
                </a:cubicBezTo>
                <a:cubicBezTo>
                  <a:pt x="15204" y="18203"/>
                  <a:pt x="15223" y="18162"/>
                  <a:pt x="15223" y="18052"/>
                </a:cubicBezTo>
                <a:cubicBezTo>
                  <a:pt x="15223" y="17867"/>
                  <a:pt x="15188" y="17813"/>
                  <a:pt x="14963" y="17661"/>
                </a:cubicBezTo>
                <a:cubicBezTo>
                  <a:pt x="14856" y="17588"/>
                  <a:pt x="14767" y="17506"/>
                  <a:pt x="14767" y="17481"/>
                </a:cubicBezTo>
                <a:cubicBezTo>
                  <a:pt x="14767" y="17418"/>
                  <a:pt x="14826" y="17446"/>
                  <a:pt x="15127" y="17645"/>
                </a:cubicBezTo>
                <a:cubicBezTo>
                  <a:pt x="15272" y="17740"/>
                  <a:pt x="15416" y="17865"/>
                  <a:pt x="15472" y="17946"/>
                </a:cubicBezTo>
                <a:cubicBezTo>
                  <a:pt x="15524" y="18022"/>
                  <a:pt x="15575" y="18084"/>
                  <a:pt x="15588" y="18084"/>
                </a:cubicBezTo>
                <a:cubicBezTo>
                  <a:pt x="15602" y="18084"/>
                  <a:pt x="15615" y="18105"/>
                  <a:pt x="15615" y="18132"/>
                </a:cubicBezTo>
                <a:cubicBezTo>
                  <a:pt x="15615" y="18158"/>
                  <a:pt x="15629" y="18179"/>
                  <a:pt x="15646" y="18179"/>
                </a:cubicBezTo>
                <a:cubicBezTo>
                  <a:pt x="15664" y="18179"/>
                  <a:pt x="15688" y="18240"/>
                  <a:pt x="15699" y="18312"/>
                </a:cubicBezTo>
                <a:cubicBezTo>
                  <a:pt x="15711" y="18383"/>
                  <a:pt x="15732" y="18450"/>
                  <a:pt x="15747" y="18460"/>
                </a:cubicBezTo>
                <a:cubicBezTo>
                  <a:pt x="15763" y="18469"/>
                  <a:pt x="15779" y="18594"/>
                  <a:pt x="15779" y="18735"/>
                </a:cubicBezTo>
                <a:cubicBezTo>
                  <a:pt x="15779" y="18876"/>
                  <a:pt x="15793" y="18999"/>
                  <a:pt x="15811" y="19010"/>
                </a:cubicBezTo>
                <a:cubicBezTo>
                  <a:pt x="15829" y="19021"/>
                  <a:pt x="15842" y="19079"/>
                  <a:pt x="15842" y="19142"/>
                </a:cubicBezTo>
                <a:cubicBezTo>
                  <a:pt x="15842" y="19263"/>
                  <a:pt x="15916" y="19455"/>
                  <a:pt x="16001" y="19555"/>
                </a:cubicBezTo>
                <a:cubicBezTo>
                  <a:pt x="16054" y="19617"/>
                  <a:pt x="16297" y="19740"/>
                  <a:pt x="16367" y="19740"/>
                </a:cubicBezTo>
                <a:cubicBezTo>
                  <a:pt x="16510" y="19740"/>
                  <a:pt x="16796" y="19622"/>
                  <a:pt x="16891" y="19523"/>
                </a:cubicBezTo>
                <a:cubicBezTo>
                  <a:pt x="16985" y="19427"/>
                  <a:pt x="17015" y="19418"/>
                  <a:pt x="17167" y="19418"/>
                </a:cubicBezTo>
                <a:cubicBezTo>
                  <a:pt x="17483" y="19417"/>
                  <a:pt x="17738" y="19239"/>
                  <a:pt x="17770" y="18994"/>
                </a:cubicBezTo>
                <a:cubicBezTo>
                  <a:pt x="17784" y="18896"/>
                  <a:pt x="17820" y="18833"/>
                  <a:pt x="17935" y="18724"/>
                </a:cubicBezTo>
                <a:cubicBezTo>
                  <a:pt x="18064" y="18602"/>
                  <a:pt x="18088" y="18567"/>
                  <a:pt x="18088" y="18454"/>
                </a:cubicBezTo>
                <a:cubicBezTo>
                  <a:pt x="18088" y="18354"/>
                  <a:pt x="18069" y="18305"/>
                  <a:pt x="17998" y="18237"/>
                </a:cubicBezTo>
                <a:cubicBezTo>
                  <a:pt x="17948" y="18189"/>
                  <a:pt x="17890" y="18147"/>
                  <a:pt x="17876" y="18147"/>
                </a:cubicBezTo>
                <a:cubicBezTo>
                  <a:pt x="17862" y="18147"/>
                  <a:pt x="17816" y="18119"/>
                  <a:pt x="17770" y="18084"/>
                </a:cubicBezTo>
                <a:cubicBezTo>
                  <a:pt x="17688" y="18019"/>
                  <a:pt x="17541" y="17963"/>
                  <a:pt x="17357" y="17931"/>
                </a:cubicBezTo>
                <a:cubicBezTo>
                  <a:pt x="17304" y="17921"/>
                  <a:pt x="17207" y="17906"/>
                  <a:pt x="17145" y="17893"/>
                </a:cubicBezTo>
                <a:lnTo>
                  <a:pt x="17034" y="17867"/>
                </a:lnTo>
                <a:lnTo>
                  <a:pt x="17177" y="17793"/>
                </a:lnTo>
                <a:cubicBezTo>
                  <a:pt x="17348" y="17705"/>
                  <a:pt x="17469" y="17599"/>
                  <a:pt x="17469" y="17539"/>
                </a:cubicBezTo>
                <a:cubicBezTo>
                  <a:pt x="17469" y="17515"/>
                  <a:pt x="17482" y="17497"/>
                  <a:pt x="17500" y="17497"/>
                </a:cubicBezTo>
                <a:cubicBezTo>
                  <a:pt x="17575" y="17497"/>
                  <a:pt x="17524" y="17356"/>
                  <a:pt x="17405" y="17237"/>
                </a:cubicBezTo>
                <a:cubicBezTo>
                  <a:pt x="17269" y="17101"/>
                  <a:pt x="16938" y="16977"/>
                  <a:pt x="16605" y="16930"/>
                </a:cubicBezTo>
                <a:cubicBezTo>
                  <a:pt x="16192" y="16873"/>
                  <a:pt x="15990" y="16770"/>
                  <a:pt x="15895" y="16581"/>
                </a:cubicBezTo>
                <a:cubicBezTo>
                  <a:pt x="15829" y="16447"/>
                  <a:pt x="15830" y="16433"/>
                  <a:pt x="15927" y="16306"/>
                </a:cubicBezTo>
                <a:cubicBezTo>
                  <a:pt x="16027" y="16175"/>
                  <a:pt x="16065" y="16173"/>
                  <a:pt x="16197" y="16285"/>
                </a:cubicBezTo>
                <a:cubicBezTo>
                  <a:pt x="16330" y="16396"/>
                  <a:pt x="16540" y="16420"/>
                  <a:pt x="16690" y="16343"/>
                </a:cubicBezTo>
                <a:cubicBezTo>
                  <a:pt x="16751" y="16312"/>
                  <a:pt x="16887" y="16199"/>
                  <a:pt x="16992" y="16094"/>
                </a:cubicBezTo>
                <a:lnTo>
                  <a:pt x="17183" y="15904"/>
                </a:lnTo>
                <a:lnTo>
                  <a:pt x="17326" y="15951"/>
                </a:lnTo>
                <a:cubicBezTo>
                  <a:pt x="17405" y="15978"/>
                  <a:pt x="17517" y="16005"/>
                  <a:pt x="17574" y="16004"/>
                </a:cubicBezTo>
                <a:cubicBezTo>
                  <a:pt x="17673" y="16003"/>
                  <a:pt x="17878" y="15919"/>
                  <a:pt x="17993" y="15835"/>
                </a:cubicBezTo>
                <a:cubicBezTo>
                  <a:pt x="18034" y="15804"/>
                  <a:pt x="18067" y="15813"/>
                  <a:pt x="18147" y="15872"/>
                </a:cubicBezTo>
                <a:cubicBezTo>
                  <a:pt x="18202" y="15912"/>
                  <a:pt x="18253" y="15970"/>
                  <a:pt x="18263" y="15999"/>
                </a:cubicBezTo>
                <a:cubicBezTo>
                  <a:pt x="18273" y="16028"/>
                  <a:pt x="18308" y="16093"/>
                  <a:pt x="18343" y="16147"/>
                </a:cubicBezTo>
                <a:cubicBezTo>
                  <a:pt x="18377" y="16201"/>
                  <a:pt x="18410" y="16271"/>
                  <a:pt x="18411" y="16301"/>
                </a:cubicBezTo>
                <a:cubicBezTo>
                  <a:pt x="18414" y="16363"/>
                  <a:pt x="18513" y="16565"/>
                  <a:pt x="18549" y="16581"/>
                </a:cubicBezTo>
                <a:cubicBezTo>
                  <a:pt x="18563" y="16587"/>
                  <a:pt x="18576" y="16618"/>
                  <a:pt x="18576" y="16650"/>
                </a:cubicBezTo>
                <a:cubicBezTo>
                  <a:pt x="18576" y="16728"/>
                  <a:pt x="18795" y="16951"/>
                  <a:pt x="18941" y="17020"/>
                </a:cubicBezTo>
                <a:cubicBezTo>
                  <a:pt x="19135" y="17112"/>
                  <a:pt x="19359" y="17073"/>
                  <a:pt x="19508" y="16925"/>
                </a:cubicBezTo>
                <a:cubicBezTo>
                  <a:pt x="19532" y="16901"/>
                  <a:pt x="19571" y="16870"/>
                  <a:pt x="19593" y="16856"/>
                </a:cubicBezTo>
                <a:cubicBezTo>
                  <a:pt x="19654" y="16816"/>
                  <a:pt x="19714" y="16693"/>
                  <a:pt x="19714" y="16602"/>
                </a:cubicBezTo>
                <a:cubicBezTo>
                  <a:pt x="19714" y="16535"/>
                  <a:pt x="19742" y="16506"/>
                  <a:pt x="19863" y="16454"/>
                </a:cubicBezTo>
                <a:cubicBezTo>
                  <a:pt x="19944" y="16419"/>
                  <a:pt x="20026" y="16376"/>
                  <a:pt x="20048" y="16353"/>
                </a:cubicBezTo>
                <a:cubicBezTo>
                  <a:pt x="20143" y="16256"/>
                  <a:pt x="20202" y="16144"/>
                  <a:pt x="20202" y="16052"/>
                </a:cubicBezTo>
                <a:cubicBezTo>
                  <a:pt x="20202" y="15986"/>
                  <a:pt x="20237" y="15911"/>
                  <a:pt x="20313" y="15824"/>
                </a:cubicBezTo>
                <a:cubicBezTo>
                  <a:pt x="20664" y="15422"/>
                  <a:pt x="20157" y="15016"/>
                  <a:pt x="19476" y="15157"/>
                </a:cubicBezTo>
                <a:cubicBezTo>
                  <a:pt x="19298" y="15194"/>
                  <a:pt x="19200" y="15181"/>
                  <a:pt x="19275" y="15131"/>
                </a:cubicBezTo>
                <a:cubicBezTo>
                  <a:pt x="19293" y="15119"/>
                  <a:pt x="19335" y="15075"/>
                  <a:pt x="19365" y="15030"/>
                </a:cubicBezTo>
                <a:cubicBezTo>
                  <a:pt x="19438" y="14923"/>
                  <a:pt x="19442" y="14395"/>
                  <a:pt x="19370" y="14300"/>
                </a:cubicBezTo>
                <a:cubicBezTo>
                  <a:pt x="19344" y="14265"/>
                  <a:pt x="19322" y="14174"/>
                  <a:pt x="19322" y="14099"/>
                </a:cubicBezTo>
                <a:cubicBezTo>
                  <a:pt x="19322" y="13986"/>
                  <a:pt x="19304" y="13946"/>
                  <a:pt x="19222" y="13877"/>
                </a:cubicBezTo>
                <a:cubicBezTo>
                  <a:pt x="19076" y="13754"/>
                  <a:pt x="18931" y="13724"/>
                  <a:pt x="18576" y="13755"/>
                </a:cubicBezTo>
                <a:cubicBezTo>
                  <a:pt x="18462" y="13765"/>
                  <a:pt x="17924" y="13634"/>
                  <a:pt x="17924" y="13596"/>
                </a:cubicBezTo>
                <a:cubicBezTo>
                  <a:pt x="17924" y="13585"/>
                  <a:pt x="17970" y="13532"/>
                  <a:pt x="18025" y="13480"/>
                </a:cubicBezTo>
                <a:cubicBezTo>
                  <a:pt x="18118" y="13390"/>
                  <a:pt x="18142" y="13385"/>
                  <a:pt x="18433" y="13374"/>
                </a:cubicBezTo>
                <a:cubicBezTo>
                  <a:pt x="18603" y="13368"/>
                  <a:pt x="18795" y="13373"/>
                  <a:pt x="18856" y="13385"/>
                </a:cubicBezTo>
                <a:cubicBezTo>
                  <a:pt x="18973" y="13406"/>
                  <a:pt x="19134" y="13546"/>
                  <a:pt x="19307" y="13771"/>
                </a:cubicBezTo>
                <a:cubicBezTo>
                  <a:pt x="19544" y="14080"/>
                  <a:pt x="19787" y="14264"/>
                  <a:pt x="19974" y="14279"/>
                </a:cubicBezTo>
                <a:cubicBezTo>
                  <a:pt x="20188" y="14296"/>
                  <a:pt x="20247" y="14277"/>
                  <a:pt x="20371" y="14147"/>
                </a:cubicBezTo>
                <a:cubicBezTo>
                  <a:pt x="20482" y="14030"/>
                  <a:pt x="20493" y="13998"/>
                  <a:pt x="20493" y="13856"/>
                </a:cubicBezTo>
                <a:cubicBezTo>
                  <a:pt x="20493" y="13767"/>
                  <a:pt x="20509" y="13697"/>
                  <a:pt x="20525" y="13697"/>
                </a:cubicBezTo>
                <a:cubicBezTo>
                  <a:pt x="20541" y="13697"/>
                  <a:pt x="20561" y="13643"/>
                  <a:pt x="20572" y="13580"/>
                </a:cubicBezTo>
                <a:cubicBezTo>
                  <a:pt x="20584" y="13518"/>
                  <a:pt x="20608" y="13469"/>
                  <a:pt x="20625" y="13469"/>
                </a:cubicBezTo>
                <a:cubicBezTo>
                  <a:pt x="20642" y="13469"/>
                  <a:pt x="20657" y="13440"/>
                  <a:pt x="20657" y="13406"/>
                </a:cubicBezTo>
                <a:cubicBezTo>
                  <a:pt x="20657" y="13330"/>
                  <a:pt x="20820" y="13014"/>
                  <a:pt x="20858" y="13014"/>
                </a:cubicBezTo>
                <a:cubicBezTo>
                  <a:pt x="20874" y="13014"/>
                  <a:pt x="20886" y="12959"/>
                  <a:pt x="20885" y="12892"/>
                </a:cubicBezTo>
                <a:cubicBezTo>
                  <a:pt x="20884" y="12753"/>
                  <a:pt x="20805" y="12645"/>
                  <a:pt x="20615" y="12527"/>
                </a:cubicBezTo>
                <a:cubicBezTo>
                  <a:pt x="20508" y="12461"/>
                  <a:pt x="20458" y="12455"/>
                  <a:pt x="20286" y="12469"/>
                </a:cubicBezTo>
                <a:cubicBezTo>
                  <a:pt x="20091" y="12485"/>
                  <a:pt x="19778" y="12573"/>
                  <a:pt x="19555" y="12675"/>
                </a:cubicBezTo>
                <a:cubicBezTo>
                  <a:pt x="19424" y="12736"/>
                  <a:pt x="19189" y="12722"/>
                  <a:pt x="19031" y="12644"/>
                </a:cubicBezTo>
                <a:cubicBezTo>
                  <a:pt x="18971" y="12614"/>
                  <a:pt x="18902" y="12591"/>
                  <a:pt x="18877" y="12591"/>
                </a:cubicBezTo>
                <a:cubicBezTo>
                  <a:pt x="18853" y="12591"/>
                  <a:pt x="18773" y="12532"/>
                  <a:pt x="18697" y="12464"/>
                </a:cubicBezTo>
                <a:cubicBezTo>
                  <a:pt x="18622" y="12395"/>
                  <a:pt x="18491" y="12294"/>
                  <a:pt x="18406" y="12236"/>
                </a:cubicBezTo>
                <a:cubicBezTo>
                  <a:pt x="18321" y="12179"/>
                  <a:pt x="18247" y="12119"/>
                  <a:pt x="18247" y="12104"/>
                </a:cubicBezTo>
                <a:cubicBezTo>
                  <a:pt x="18247" y="12048"/>
                  <a:pt x="18551" y="11802"/>
                  <a:pt x="18697" y="11739"/>
                </a:cubicBezTo>
                <a:cubicBezTo>
                  <a:pt x="18782" y="11703"/>
                  <a:pt x="18874" y="11655"/>
                  <a:pt x="18904" y="11628"/>
                </a:cubicBezTo>
                <a:cubicBezTo>
                  <a:pt x="19022" y="11521"/>
                  <a:pt x="19404" y="11699"/>
                  <a:pt x="19720" y="12014"/>
                </a:cubicBezTo>
                <a:cubicBezTo>
                  <a:pt x="19913" y="12207"/>
                  <a:pt x="20053" y="12259"/>
                  <a:pt x="20313" y="12220"/>
                </a:cubicBezTo>
                <a:cubicBezTo>
                  <a:pt x="20474" y="12196"/>
                  <a:pt x="20721" y="11986"/>
                  <a:pt x="20721" y="11876"/>
                </a:cubicBezTo>
                <a:cubicBezTo>
                  <a:pt x="20721" y="11799"/>
                  <a:pt x="20747" y="11794"/>
                  <a:pt x="20917" y="11845"/>
                </a:cubicBezTo>
                <a:cubicBezTo>
                  <a:pt x="21024" y="11877"/>
                  <a:pt x="21057" y="11875"/>
                  <a:pt x="21192" y="11807"/>
                </a:cubicBezTo>
                <a:cubicBezTo>
                  <a:pt x="21277" y="11765"/>
                  <a:pt x="21383" y="11683"/>
                  <a:pt x="21425" y="11628"/>
                </a:cubicBezTo>
                <a:cubicBezTo>
                  <a:pt x="21504" y="11525"/>
                  <a:pt x="21527" y="11341"/>
                  <a:pt x="21468" y="11305"/>
                </a:cubicBezTo>
                <a:cubicBezTo>
                  <a:pt x="21429" y="11281"/>
                  <a:pt x="21425" y="11093"/>
                  <a:pt x="21462" y="11093"/>
                </a:cubicBezTo>
                <a:cubicBezTo>
                  <a:pt x="21512" y="11093"/>
                  <a:pt x="21600" y="10906"/>
                  <a:pt x="21600" y="10797"/>
                </a:cubicBezTo>
                <a:cubicBezTo>
                  <a:pt x="21600" y="10633"/>
                  <a:pt x="21398" y="10424"/>
                  <a:pt x="21213" y="10394"/>
                </a:cubicBezTo>
                <a:cubicBezTo>
                  <a:pt x="21040" y="10367"/>
                  <a:pt x="21017" y="10329"/>
                  <a:pt x="21123" y="10246"/>
                </a:cubicBezTo>
                <a:cubicBezTo>
                  <a:pt x="21243" y="10153"/>
                  <a:pt x="21243" y="9937"/>
                  <a:pt x="21123" y="9818"/>
                </a:cubicBezTo>
                <a:cubicBezTo>
                  <a:pt x="21013" y="9708"/>
                  <a:pt x="20793" y="9601"/>
                  <a:pt x="20673" y="9601"/>
                </a:cubicBezTo>
                <a:cubicBezTo>
                  <a:pt x="20555" y="9601"/>
                  <a:pt x="20017" y="9770"/>
                  <a:pt x="19789" y="9881"/>
                </a:cubicBezTo>
                <a:cubicBezTo>
                  <a:pt x="19642" y="9952"/>
                  <a:pt x="19584" y="9960"/>
                  <a:pt x="19375" y="9950"/>
                </a:cubicBezTo>
                <a:cubicBezTo>
                  <a:pt x="19194" y="9941"/>
                  <a:pt x="19111" y="9921"/>
                  <a:pt x="19042" y="9871"/>
                </a:cubicBezTo>
                <a:cubicBezTo>
                  <a:pt x="18991" y="9833"/>
                  <a:pt x="18913" y="9794"/>
                  <a:pt x="18872" y="9781"/>
                </a:cubicBezTo>
                <a:cubicBezTo>
                  <a:pt x="18780" y="9751"/>
                  <a:pt x="18442" y="9527"/>
                  <a:pt x="18385" y="9458"/>
                </a:cubicBezTo>
                <a:cubicBezTo>
                  <a:pt x="18330" y="9392"/>
                  <a:pt x="18353" y="9351"/>
                  <a:pt x="18507" y="9273"/>
                </a:cubicBezTo>
                <a:cubicBezTo>
                  <a:pt x="18576" y="9237"/>
                  <a:pt x="18669" y="9164"/>
                  <a:pt x="18708" y="9108"/>
                </a:cubicBezTo>
                <a:cubicBezTo>
                  <a:pt x="18757" y="9039"/>
                  <a:pt x="18793" y="9014"/>
                  <a:pt x="18830" y="9029"/>
                </a:cubicBezTo>
                <a:cubicBezTo>
                  <a:pt x="18859" y="9041"/>
                  <a:pt x="19072" y="9111"/>
                  <a:pt x="19301" y="9183"/>
                </a:cubicBezTo>
                <a:cubicBezTo>
                  <a:pt x="19686" y="9303"/>
                  <a:pt x="19732" y="9312"/>
                  <a:pt x="19868" y="9278"/>
                </a:cubicBezTo>
                <a:cubicBezTo>
                  <a:pt x="20066" y="9228"/>
                  <a:pt x="20106" y="9177"/>
                  <a:pt x="20106" y="8992"/>
                </a:cubicBezTo>
                <a:cubicBezTo>
                  <a:pt x="20106" y="8877"/>
                  <a:pt x="20087" y="8818"/>
                  <a:pt x="20032" y="8759"/>
                </a:cubicBezTo>
                <a:cubicBezTo>
                  <a:pt x="19972" y="8694"/>
                  <a:pt x="19966" y="8678"/>
                  <a:pt x="20006" y="8664"/>
                </a:cubicBezTo>
                <a:cubicBezTo>
                  <a:pt x="20097" y="8633"/>
                  <a:pt x="20265" y="8426"/>
                  <a:pt x="20265" y="8346"/>
                </a:cubicBezTo>
                <a:cubicBezTo>
                  <a:pt x="20265" y="8303"/>
                  <a:pt x="20251" y="8267"/>
                  <a:pt x="20233" y="8267"/>
                </a:cubicBezTo>
                <a:cubicBezTo>
                  <a:pt x="20216" y="8267"/>
                  <a:pt x="20202" y="8242"/>
                  <a:pt x="20202" y="8209"/>
                </a:cubicBezTo>
                <a:cubicBezTo>
                  <a:pt x="20202" y="8106"/>
                  <a:pt x="20046" y="7978"/>
                  <a:pt x="19889" y="7955"/>
                </a:cubicBezTo>
                <a:cubicBezTo>
                  <a:pt x="19728" y="7931"/>
                  <a:pt x="19733" y="7932"/>
                  <a:pt x="19789" y="7833"/>
                </a:cubicBezTo>
                <a:cubicBezTo>
                  <a:pt x="19811" y="7793"/>
                  <a:pt x="19828" y="7759"/>
                  <a:pt x="19831" y="7754"/>
                </a:cubicBezTo>
                <a:cubicBezTo>
                  <a:pt x="19834" y="7748"/>
                  <a:pt x="19901" y="7783"/>
                  <a:pt x="19979" y="7833"/>
                </a:cubicBezTo>
                <a:cubicBezTo>
                  <a:pt x="20101" y="7911"/>
                  <a:pt x="20157" y="7922"/>
                  <a:pt x="20387" y="7928"/>
                </a:cubicBezTo>
                <a:cubicBezTo>
                  <a:pt x="20695" y="7937"/>
                  <a:pt x="20901" y="7881"/>
                  <a:pt x="21028" y="7754"/>
                </a:cubicBezTo>
                <a:cubicBezTo>
                  <a:pt x="21096" y="7685"/>
                  <a:pt x="21113" y="7640"/>
                  <a:pt x="21113" y="7500"/>
                </a:cubicBezTo>
                <a:cubicBezTo>
                  <a:pt x="21113" y="7356"/>
                  <a:pt x="21097" y="7315"/>
                  <a:pt x="21017" y="7230"/>
                </a:cubicBezTo>
                <a:cubicBezTo>
                  <a:pt x="20965" y="7174"/>
                  <a:pt x="20898" y="7129"/>
                  <a:pt x="20869" y="7129"/>
                </a:cubicBezTo>
                <a:cubicBezTo>
                  <a:pt x="20795" y="7129"/>
                  <a:pt x="20807" y="7074"/>
                  <a:pt x="20885" y="7050"/>
                </a:cubicBezTo>
                <a:cubicBezTo>
                  <a:pt x="20993" y="7016"/>
                  <a:pt x="21113" y="6828"/>
                  <a:pt x="21113" y="6695"/>
                </a:cubicBezTo>
                <a:cubicBezTo>
                  <a:pt x="21113" y="6630"/>
                  <a:pt x="21099" y="6579"/>
                  <a:pt x="21081" y="6579"/>
                </a:cubicBezTo>
                <a:cubicBezTo>
                  <a:pt x="21063" y="6579"/>
                  <a:pt x="21049" y="6560"/>
                  <a:pt x="21049" y="6536"/>
                </a:cubicBezTo>
                <a:cubicBezTo>
                  <a:pt x="21049" y="6489"/>
                  <a:pt x="20886" y="6401"/>
                  <a:pt x="20731" y="6367"/>
                </a:cubicBezTo>
                <a:cubicBezTo>
                  <a:pt x="20647" y="6349"/>
                  <a:pt x="20632" y="6331"/>
                  <a:pt x="20647" y="6272"/>
                </a:cubicBezTo>
                <a:cubicBezTo>
                  <a:pt x="20656" y="6233"/>
                  <a:pt x="20681" y="6184"/>
                  <a:pt x="20700" y="6161"/>
                </a:cubicBezTo>
                <a:cubicBezTo>
                  <a:pt x="20722" y="6132"/>
                  <a:pt x="20720" y="6107"/>
                  <a:pt x="20694" y="6081"/>
                </a:cubicBezTo>
                <a:cubicBezTo>
                  <a:pt x="20674" y="6061"/>
                  <a:pt x="20657" y="6018"/>
                  <a:pt x="20657" y="5986"/>
                </a:cubicBezTo>
                <a:cubicBezTo>
                  <a:pt x="20657" y="5899"/>
                  <a:pt x="20330" y="5693"/>
                  <a:pt x="20159" y="5674"/>
                </a:cubicBezTo>
                <a:cubicBezTo>
                  <a:pt x="19968" y="5652"/>
                  <a:pt x="19781" y="5756"/>
                  <a:pt x="19635" y="5954"/>
                </a:cubicBezTo>
                <a:cubicBezTo>
                  <a:pt x="19573" y="6039"/>
                  <a:pt x="19519" y="6119"/>
                  <a:pt x="19518" y="6140"/>
                </a:cubicBezTo>
                <a:cubicBezTo>
                  <a:pt x="19518" y="6160"/>
                  <a:pt x="19498" y="6197"/>
                  <a:pt x="19471" y="6219"/>
                </a:cubicBezTo>
                <a:cubicBezTo>
                  <a:pt x="19444" y="6241"/>
                  <a:pt x="19423" y="6294"/>
                  <a:pt x="19423" y="6335"/>
                </a:cubicBezTo>
                <a:cubicBezTo>
                  <a:pt x="19423" y="6377"/>
                  <a:pt x="19404" y="6420"/>
                  <a:pt x="19386" y="6431"/>
                </a:cubicBezTo>
                <a:cubicBezTo>
                  <a:pt x="19368" y="6442"/>
                  <a:pt x="19354" y="6481"/>
                  <a:pt x="19354" y="6521"/>
                </a:cubicBezTo>
                <a:cubicBezTo>
                  <a:pt x="19354" y="6560"/>
                  <a:pt x="19318" y="6636"/>
                  <a:pt x="19275" y="6690"/>
                </a:cubicBezTo>
                <a:lnTo>
                  <a:pt x="19195" y="6791"/>
                </a:lnTo>
                <a:lnTo>
                  <a:pt x="19174" y="6685"/>
                </a:lnTo>
                <a:cubicBezTo>
                  <a:pt x="19162" y="6627"/>
                  <a:pt x="19142" y="6579"/>
                  <a:pt x="19126" y="6579"/>
                </a:cubicBezTo>
                <a:cubicBezTo>
                  <a:pt x="19111" y="6579"/>
                  <a:pt x="19095" y="6559"/>
                  <a:pt x="19095" y="6536"/>
                </a:cubicBezTo>
                <a:cubicBezTo>
                  <a:pt x="19091" y="6388"/>
                  <a:pt x="18621" y="6288"/>
                  <a:pt x="18417" y="6394"/>
                </a:cubicBezTo>
                <a:lnTo>
                  <a:pt x="18316" y="6447"/>
                </a:lnTo>
                <a:lnTo>
                  <a:pt x="18316" y="6245"/>
                </a:lnTo>
                <a:cubicBezTo>
                  <a:pt x="18316" y="6081"/>
                  <a:pt x="18297" y="6025"/>
                  <a:pt x="18231" y="5938"/>
                </a:cubicBezTo>
                <a:lnTo>
                  <a:pt x="18152" y="5833"/>
                </a:lnTo>
                <a:lnTo>
                  <a:pt x="18242" y="5811"/>
                </a:lnTo>
                <a:cubicBezTo>
                  <a:pt x="18292" y="5800"/>
                  <a:pt x="18401" y="5809"/>
                  <a:pt x="18480" y="5827"/>
                </a:cubicBezTo>
                <a:cubicBezTo>
                  <a:pt x="18665" y="5870"/>
                  <a:pt x="19210" y="5869"/>
                  <a:pt x="19354" y="5827"/>
                </a:cubicBezTo>
                <a:cubicBezTo>
                  <a:pt x="19415" y="5810"/>
                  <a:pt x="19505" y="5759"/>
                  <a:pt x="19555" y="5711"/>
                </a:cubicBezTo>
                <a:cubicBezTo>
                  <a:pt x="19687" y="5585"/>
                  <a:pt x="19678" y="5455"/>
                  <a:pt x="19529" y="5293"/>
                </a:cubicBezTo>
                <a:cubicBezTo>
                  <a:pt x="19463" y="5221"/>
                  <a:pt x="19429" y="5162"/>
                  <a:pt x="19450" y="5155"/>
                </a:cubicBezTo>
                <a:cubicBezTo>
                  <a:pt x="19470" y="5148"/>
                  <a:pt x="19487" y="5122"/>
                  <a:pt x="19487" y="5097"/>
                </a:cubicBezTo>
                <a:cubicBezTo>
                  <a:pt x="19487" y="5072"/>
                  <a:pt x="19500" y="5049"/>
                  <a:pt x="19518" y="5049"/>
                </a:cubicBezTo>
                <a:cubicBezTo>
                  <a:pt x="19536" y="5049"/>
                  <a:pt x="19550" y="4999"/>
                  <a:pt x="19550" y="4938"/>
                </a:cubicBezTo>
                <a:cubicBezTo>
                  <a:pt x="19550" y="4850"/>
                  <a:pt x="19519" y="4792"/>
                  <a:pt x="19397" y="4663"/>
                </a:cubicBezTo>
                <a:cubicBezTo>
                  <a:pt x="19311" y="4573"/>
                  <a:pt x="19204" y="4485"/>
                  <a:pt x="19158" y="4467"/>
                </a:cubicBezTo>
                <a:cubicBezTo>
                  <a:pt x="19088" y="4440"/>
                  <a:pt x="19077" y="4420"/>
                  <a:pt x="19089" y="4335"/>
                </a:cubicBezTo>
                <a:cubicBezTo>
                  <a:pt x="19102" y="4252"/>
                  <a:pt x="19079" y="4213"/>
                  <a:pt x="18973" y="4107"/>
                </a:cubicBezTo>
                <a:cubicBezTo>
                  <a:pt x="18821" y="3955"/>
                  <a:pt x="18664" y="3917"/>
                  <a:pt x="18448" y="3975"/>
                </a:cubicBezTo>
                <a:cubicBezTo>
                  <a:pt x="18307" y="4013"/>
                  <a:pt x="18296" y="4008"/>
                  <a:pt x="18237" y="3927"/>
                </a:cubicBezTo>
                <a:cubicBezTo>
                  <a:pt x="18100" y="3740"/>
                  <a:pt x="17710" y="3651"/>
                  <a:pt x="17543" y="3769"/>
                </a:cubicBezTo>
                <a:cubicBezTo>
                  <a:pt x="17471" y="3819"/>
                  <a:pt x="17469" y="3815"/>
                  <a:pt x="17469" y="3642"/>
                </a:cubicBezTo>
                <a:cubicBezTo>
                  <a:pt x="17469" y="3500"/>
                  <a:pt x="17452" y="3453"/>
                  <a:pt x="17379" y="3366"/>
                </a:cubicBezTo>
                <a:cubicBezTo>
                  <a:pt x="17329" y="3308"/>
                  <a:pt x="17231" y="3237"/>
                  <a:pt x="17161" y="3213"/>
                </a:cubicBezTo>
                <a:lnTo>
                  <a:pt x="17034" y="3171"/>
                </a:lnTo>
                <a:lnTo>
                  <a:pt x="17193" y="3102"/>
                </a:lnTo>
                <a:cubicBezTo>
                  <a:pt x="17279" y="3064"/>
                  <a:pt x="17352" y="3033"/>
                  <a:pt x="17357" y="3033"/>
                </a:cubicBezTo>
                <a:cubicBezTo>
                  <a:pt x="17375" y="3033"/>
                  <a:pt x="17680" y="2826"/>
                  <a:pt x="17723" y="2784"/>
                </a:cubicBezTo>
                <a:cubicBezTo>
                  <a:pt x="17790" y="2719"/>
                  <a:pt x="17768" y="2554"/>
                  <a:pt x="17675" y="2414"/>
                </a:cubicBezTo>
                <a:cubicBezTo>
                  <a:pt x="17587" y="2280"/>
                  <a:pt x="17492" y="2214"/>
                  <a:pt x="17331" y="2176"/>
                </a:cubicBezTo>
                <a:cubicBezTo>
                  <a:pt x="17260" y="2159"/>
                  <a:pt x="17241" y="2137"/>
                  <a:pt x="17241" y="2065"/>
                </a:cubicBezTo>
                <a:cubicBezTo>
                  <a:pt x="17241" y="2007"/>
                  <a:pt x="17207" y="1943"/>
                  <a:pt x="17151" y="1890"/>
                </a:cubicBezTo>
                <a:cubicBezTo>
                  <a:pt x="17023" y="1771"/>
                  <a:pt x="16754" y="1636"/>
                  <a:pt x="16642" y="1636"/>
                </a:cubicBezTo>
                <a:cubicBezTo>
                  <a:pt x="16514" y="1636"/>
                  <a:pt x="16282" y="1473"/>
                  <a:pt x="16097" y="1250"/>
                </a:cubicBezTo>
                <a:cubicBezTo>
                  <a:pt x="15982" y="1112"/>
                  <a:pt x="15906" y="1054"/>
                  <a:pt x="15784" y="1011"/>
                </a:cubicBezTo>
                <a:cubicBezTo>
                  <a:pt x="15674" y="973"/>
                  <a:pt x="15614" y="931"/>
                  <a:pt x="15588" y="874"/>
                </a:cubicBezTo>
                <a:cubicBezTo>
                  <a:pt x="15544" y="776"/>
                  <a:pt x="15259" y="632"/>
                  <a:pt x="15053" y="604"/>
                </a:cubicBezTo>
                <a:cubicBezTo>
                  <a:pt x="14972" y="593"/>
                  <a:pt x="14885" y="552"/>
                  <a:pt x="14836" y="503"/>
                </a:cubicBezTo>
                <a:cubicBezTo>
                  <a:pt x="14617" y="285"/>
                  <a:pt x="14231" y="283"/>
                  <a:pt x="13994" y="493"/>
                </a:cubicBezTo>
                <a:cubicBezTo>
                  <a:pt x="13937" y="544"/>
                  <a:pt x="13925" y="589"/>
                  <a:pt x="13925" y="715"/>
                </a:cubicBezTo>
                <a:cubicBezTo>
                  <a:pt x="13925" y="806"/>
                  <a:pt x="13904" y="902"/>
                  <a:pt x="13877" y="937"/>
                </a:cubicBezTo>
                <a:cubicBezTo>
                  <a:pt x="13813" y="1023"/>
                  <a:pt x="13808" y="1323"/>
                  <a:pt x="13872" y="1377"/>
                </a:cubicBezTo>
                <a:cubicBezTo>
                  <a:pt x="13902" y="1401"/>
                  <a:pt x="13925" y="1471"/>
                  <a:pt x="13925" y="1557"/>
                </a:cubicBezTo>
                <a:cubicBezTo>
                  <a:pt x="13925" y="1634"/>
                  <a:pt x="13939" y="1704"/>
                  <a:pt x="13957" y="1715"/>
                </a:cubicBezTo>
                <a:cubicBezTo>
                  <a:pt x="13996" y="1740"/>
                  <a:pt x="14000" y="2165"/>
                  <a:pt x="13962" y="2245"/>
                </a:cubicBezTo>
                <a:cubicBezTo>
                  <a:pt x="13947" y="2276"/>
                  <a:pt x="13910" y="2351"/>
                  <a:pt x="13877" y="2414"/>
                </a:cubicBezTo>
                <a:cubicBezTo>
                  <a:pt x="13662" y="2830"/>
                  <a:pt x="13621" y="2862"/>
                  <a:pt x="13390" y="2747"/>
                </a:cubicBezTo>
                <a:cubicBezTo>
                  <a:pt x="13314" y="2709"/>
                  <a:pt x="13223" y="2678"/>
                  <a:pt x="13189" y="2679"/>
                </a:cubicBezTo>
                <a:cubicBezTo>
                  <a:pt x="13111" y="2679"/>
                  <a:pt x="12913" y="2796"/>
                  <a:pt x="12913" y="2843"/>
                </a:cubicBezTo>
                <a:cubicBezTo>
                  <a:pt x="12913" y="2907"/>
                  <a:pt x="12850" y="2835"/>
                  <a:pt x="12802" y="2721"/>
                </a:cubicBezTo>
                <a:cubicBezTo>
                  <a:pt x="12750" y="2597"/>
                  <a:pt x="12597" y="2514"/>
                  <a:pt x="12426" y="2514"/>
                </a:cubicBezTo>
                <a:cubicBezTo>
                  <a:pt x="12340" y="2514"/>
                  <a:pt x="12331" y="2503"/>
                  <a:pt x="12331" y="2424"/>
                </a:cubicBezTo>
                <a:cubicBezTo>
                  <a:pt x="12331" y="2325"/>
                  <a:pt x="12388" y="2260"/>
                  <a:pt x="12866" y="1837"/>
                </a:cubicBezTo>
                <a:cubicBezTo>
                  <a:pt x="13177" y="1561"/>
                  <a:pt x="13274" y="1460"/>
                  <a:pt x="13274" y="1408"/>
                </a:cubicBezTo>
                <a:cubicBezTo>
                  <a:pt x="13274" y="1391"/>
                  <a:pt x="13287" y="1377"/>
                  <a:pt x="13305" y="1377"/>
                </a:cubicBezTo>
                <a:cubicBezTo>
                  <a:pt x="13323" y="1377"/>
                  <a:pt x="13337" y="1305"/>
                  <a:pt x="13337" y="1218"/>
                </a:cubicBezTo>
                <a:cubicBezTo>
                  <a:pt x="13337" y="1079"/>
                  <a:pt x="13321" y="1043"/>
                  <a:pt x="13221" y="943"/>
                </a:cubicBezTo>
                <a:cubicBezTo>
                  <a:pt x="13157" y="880"/>
                  <a:pt x="13041" y="804"/>
                  <a:pt x="12961" y="773"/>
                </a:cubicBezTo>
                <a:lnTo>
                  <a:pt x="12818" y="715"/>
                </a:lnTo>
                <a:lnTo>
                  <a:pt x="12818" y="530"/>
                </a:lnTo>
                <a:cubicBezTo>
                  <a:pt x="12818" y="204"/>
                  <a:pt x="12642" y="75"/>
                  <a:pt x="12204" y="75"/>
                </a:cubicBezTo>
                <a:cubicBezTo>
                  <a:pt x="12060" y="75"/>
                  <a:pt x="11909" y="65"/>
                  <a:pt x="11865" y="48"/>
                </a:cubicBezTo>
                <a:cubicBezTo>
                  <a:pt x="11821" y="32"/>
                  <a:pt x="11558" y="12"/>
                  <a:pt x="11282" y="6"/>
                </a:cubicBezTo>
                <a:cubicBezTo>
                  <a:pt x="11032" y="1"/>
                  <a:pt x="10906" y="-4"/>
                  <a:pt x="10826" y="6"/>
                </a:cubicBezTo>
                <a:close/>
                <a:moveTo>
                  <a:pt x="8231" y="1948"/>
                </a:moveTo>
                <a:lnTo>
                  <a:pt x="8311" y="2033"/>
                </a:lnTo>
                <a:cubicBezTo>
                  <a:pt x="8355" y="2081"/>
                  <a:pt x="8395" y="2135"/>
                  <a:pt x="8395" y="2149"/>
                </a:cubicBezTo>
                <a:cubicBezTo>
                  <a:pt x="8395" y="2164"/>
                  <a:pt x="8431" y="2204"/>
                  <a:pt x="8480" y="2239"/>
                </a:cubicBezTo>
                <a:cubicBezTo>
                  <a:pt x="8529" y="2275"/>
                  <a:pt x="8603" y="2336"/>
                  <a:pt x="8644" y="2377"/>
                </a:cubicBezTo>
                <a:cubicBezTo>
                  <a:pt x="8686" y="2417"/>
                  <a:pt x="8757" y="2472"/>
                  <a:pt x="8798" y="2499"/>
                </a:cubicBezTo>
                <a:cubicBezTo>
                  <a:pt x="8839" y="2525"/>
                  <a:pt x="8906" y="2612"/>
                  <a:pt x="8946" y="2689"/>
                </a:cubicBezTo>
                <a:cubicBezTo>
                  <a:pt x="8987" y="2769"/>
                  <a:pt x="9010" y="2868"/>
                  <a:pt x="9004" y="2922"/>
                </a:cubicBezTo>
                <a:lnTo>
                  <a:pt x="8994" y="3022"/>
                </a:lnTo>
                <a:lnTo>
                  <a:pt x="8867" y="2948"/>
                </a:lnTo>
                <a:cubicBezTo>
                  <a:pt x="8718" y="2864"/>
                  <a:pt x="8577" y="2855"/>
                  <a:pt x="8459" y="2922"/>
                </a:cubicBezTo>
                <a:cubicBezTo>
                  <a:pt x="8345" y="2987"/>
                  <a:pt x="8337" y="2981"/>
                  <a:pt x="8279" y="2858"/>
                </a:cubicBezTo>
                <a:cubicBezTo>
                  <a:pt x="8225" y="2745"/>
                  <a:pt x="8208" y="2554"/>
                  <a:pt x="8220" y="2170"/>
                </a:cubicBezTo>
                <a:lnTo>
                  <a:pt x="8231" y="1948"/>
                </a:lnTo>
                <a:close/>
                <a:moveTo>
                  <a:pt x="15689" y="2070"/>
                </a:moveTo>
                <a:cubicBezTo>
                  <a:pt x="15702" y="2090"/>
                  <a:pt x="15710" y="2275"/>
                  <a:pt x="15710" y="2477"/>
                </a:cubicBezTo>
                <a:cubicBezTo>
                  <a:pt x="15710" y="2773"/>
                  <a:pt x="15702" y="2871"/>
                  <a:pt x="15652" y="2980"/>
                </a:cubicBezTo>
                <a:cubicBezTo>
                  <a:pt x="15522" y="3262"/>
                  <a:pt x="15200" y="3611"/>
                  <a:pt x="14884" y="3822"/>
                </a:cubicBezTo>
                <a:cubicBezTo>
                  <a:pt x="14757" y="3906"/>
                  <a:pt x="14647" y="3975"/>
                  <a:pt x="14635" y="3975"/>
                </a:cubicBezTo>
                <a:cubicBezTo>
                  <a:pt x="14546" y="3975"/>
                  <a:pt x="14462" y="3652"/>
                  <a:pt x="14539" y="3605"/>
                </a:cubicBezTo>
                <a:cubicBezTo>
                  <a:pt x="14557" y="3594"/>
                  <a:pt x="14571" y="3547"/>
                  <a:pt x="14571" y="3504"/>
                </a:cubicBezTo>
                <a:cubicBezTo>
                  <a:pt x="14571" y="3462"/>
                  <a:pt x="14557" y="3420"/>
                  <a:pt x="14539" y="3409"/>
                </a:cubicBezTo>
                <a:cubicBezTo>
                  <a:pt x="14490" y="3378"/>
                  <a:pt x="14500" y="3212"/>
                  <a:pt x="14561" y="3091"/>
                </a:cubicBezTo>
                <a:cubicBezTo>
                  <a:pt x="14660" y="2894"/>
                  <a:pt x="14669" y="2874"/>
                  <a:pt x="14672" y="2816"/>
                </a:cubicBezTo>
                <a:cubicBezTo>
                  <a:pt x="14677" y="2695"/>
                  <a:pt x="14822" y="2493"/>
                  <a:pt x="14979" y="2387"/>
                </a:cubicBezTo>
                <a:cubicBezTo>
                  <a:pt x="15237" y="2215"/>
                  <a:pt x="15661" y="2026"/>
                  <a:pt x="15689" y="2070"/>
                </a:cubicBezTo>
                <a:close/>
                <a:moveTo>
                  <a:pt x="2341" y="7521"/>
                </a:moveTo>
                <a:cubicBezTo>
                  <a:pt x="2535" y="7521"/>
                  <a:pt x="2968" y="7722"/>
                  <a:pt x="3125" y="7886"/>
                </a:cubicBezTo>
                <a:cubicBezTo>
                  <a:pt x="3197" y="7960"/>
                  <a:pt x="3252" y="8039"/>
                  <a:pt x="3252" y="8061"/>
                </a:cubicBezTo>
                <a:cubicBezTo>
                  <a:pt x="3252" y="8082"/>
                  <a:pt x="3307" y="8142"/>
                  <a:pt x="3374" y="8198"/>
                </a:cubicBezTo>
                <a:cubicBezTo>
                  <a:pt x="3634" y="8418"/>
                  <a:pt x="3644" y="8431"/>
                  <a:pt x="3644" y="8558"/>
                </a:cubicBezTo>
                <a:cubicBezTo>
                  <a:pt x="3644" y="8640"/>
                  <a:pt x="3626" y="8688"/>
                  <a:pt x="3591" y="8701"/>
                </a:cubicBezTo>
                <a:cubicBezTo>
                  <a:pt x="3515" y="8730"/>
                  <a:pt x="3095" y="8716"/>
                  <a:pt x="2945" y="8680"/>
                </a:cubicBezTo>
                <a:cubicBezTo>
                  <a:pt x="2747" y="8632"/>
                  <a:pt x="2545" y="8522"/>
                  <a:pt x="2426" y="8394"/>
                </a:cubicBezTo>
                <a:cubicBezTo>
                  <a:pt x="2367" y="8331"/>
                  <a:pt x="2311" y="8266"/>
                  <a:pt x="2304" y="8246"/>
                </a:cubicBezTo>
                <a:cubicBezTo>
                  <a:pt x="2278" y="8174"/>
                  <a:pt x="1996" y="7863"/>
                  <a:pt x="1875" y="7775"/>
                </a:cubicBezTo>
                <a:cubicBezTo>
                  <a:pt x="1807" y="7725"/>
                  <a:pt x="1766" y="7678"/>
                  <a:pt x="1780" y="7669"/>
                </a:cubicBezTo>
                <a:cubicBezTo>
                  <a:pt x="1865" y="7616"/>
                  <a:pt x="2232" y="7521"/>
                  <a:pt x="2341" y="7521"/>
                </a:cubicBezTo>
                <a:close/>
                <a:moveTo>
                  <a:pt x="2405" y="9357"/>
                </a:moveTo>
                <a:cubicBezTo>
                  <a:pt x="2633" y="9358"/>
                  <a:pt x="2717" y="9371"/>
                  <a:pt x="2871" y="9442"/>
                </a:cubicBezTo>
                <a:cubicBezTo>
                  <a:pt x="2973" y="9489"/>
                  <a:pt x="3084" y="9556"/>
                  <a:pt x="3120" y="9590"/>
                </a:cubicBezTo>
                <a:cubicBezTo>
                  <a:pt x="3185" y="9651"/>
                  <a:pt x="3185" y="9652"/>
                  <a:pt x="2966" y="9722"/>
                </a:cubicBezTo>
                <a:cubicBezTo>
                  <a:pt x="2703" y="9807"/>
                  <a:pt x="2605" y="9807"/>
                  <a:pt x="2389" y="9728"/>
                </a:cubicBezTo>
                <a:cubicBezTo>
                  <a:pt x="2183" y="9652"/>
                  <a:pt x="2083" y="9651"/>
                  <a:pt x="1917" y="9717"/>
                </a:cubicBezTo>
                <a:cubicBezTo>
                  <a:pt x="1792" y="9767"/>
                  <a:pt x="1781" y="9770"/>
                  <a:pt x="1737" y="9712"/>
                </a:cubicBezTo>
                <a:cubicBezTo>
                  <a:pt x="1659" y="9609"/>
                  <a:pt x="1685" y="9575"/>
                  <a:pt x="1912" y="9463"/>
                </a:cubicBezTo>
                <a:cubicBezTo>
                  <a:pt x="2109" y="9366"/>
                  <a:pt x="2156" y="9356"/>
                  <a:pt x="2405" y="935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7" name="1960…"/>
          <p:cNvSpPr txBox="1"/>
          <p:nvPr/>
        </p:nvSpPr>
        <p:spPr>
          <a:xfrm>
            <a:off x="335453" y="8407202"/>
            <a:ext cx="30474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1960</a:t>
            </a:r>
          </a:p>
          <a:p>
            <a:pPr algn="ctr"/>
            <a:r>
              <a:t>Família</a:t>
            </a:r>
          </a:p>
          <a:p>
            <a:pPr algn="ctr"/>
            <a:r>
              <a:t>Coronavírus</a:t>
            </a:r>
          </a:p>
        </p:txBody>
      </p:sp>
      <p:sp>
        <p:nvSpPr>
          <p:cNvPr id="218" name="2002…"/>
          <p:cNvSpPr txBox="1"/>
          <p:nvPr/>
        </p:nvSpPr>
        <p:spPr>
          <a:xfrm>
            <a:off x="4959313" y="3794287"/>
            <a:ext cx="35696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2002</a:t>
            </a:r>
          </a:p>
          <a:p>
            <a:pPr algn="ctr"/>
            <a:r>
              <a:t>1o. Caso</a:t>
            </a:r>
          </a:p>
          <a:p>
            <a:pPr algn="ctr"/>
            <a:r>
              <a:t>Foshan, China</a:t>
            </a:r>
          </a:p>
        </p:txBody>
      </p:sp>
      <p:sp>
        <p:nvSpPr>
          <p:cNvPr id="219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2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223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25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26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27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28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29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pic>
        <p:nvPicPr>
          <p:cNvPr id="230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59" r="22958" b="9978"/>
          <a:stretch>
            <a:fillRect/>
          </a:stretch>
        </p:blipFill>
        <p:spPr>
          <a:xfrm>
            <a:off x="11382771" y="6717355"/>
            <a:ext cx="1618457" cy="16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9" extrusionOk="0">
                <a:moveTo>
                  <a:pt x="10826" y="6"/>
                </a:moveTo>
                <a:cubicBezTo>
                  <a:pt x="10747" y="16"/>
                  <a:pt x="10715" y="40"/>
                  <a:pt x="10646" y="85"/>
                </a:cubicBezTo>
                <a:cubicBezTo>
                  <a:pt x="10514" y="173"/>
                  <a:pt x="10509" y="179"/>
                  <a:pt x="10509" y="350"/>
                </a:cubicBezTo>
                <a:cubicBezTo>
                  <a:pt x="10509" y="447"/>
                  <a:pt x="10523" y="535"/>
                  <a:pt x="10540" y="546"/>
                </a:cubicBezTo>
                <a:cubicBezTo>
                  <a:pt x="10558" y="557"/>
                  <a:pt x="10572" y="597"/>
                  <a:pt x="10572" y="630"/>
                </a:cubicBezTo>
                <a:cubicBezTo>
                  <a:pt x="10572" y="664"/>
                  <a:pt x="10585" y="693"/>
                  <a:pt x="10599" y="699"/>
                </a:cubicBezTo>
                <a:cubicBezTo>
                  <a:pt x="10612" y="705"/>
                  <a:pt x="10649" y="771"/>
                  <a:pt x="10683" y="842"/>
                </a:cubicBezTo>
                <a:cubicBezTo>
                  <a:pt x="10718" y="914"/>
                  <a:pt x="10792" y="1037"/>
                  <a:pt x="10848" y="1117"/>
                </a:cubicBezTo>
                <a:cubicBezTo>
                  <a:pt x="10903" y="1198"/>
                  <a:pt x="10988" y="1349"/>
                  <a:pt x="11038" y="1456"/>
                </a:cubicBezTo>
                <a:cubicBezTo>
                  <a:pt x="11089" y="1563"/>
                  <a:pt x="11147" y="1687"/>
                  <a:pt x="11165" y="1726"/>
                </a:cubicBezTo>
                <a:cubicBezTo>
                  <a:pt x="11191" y="1780"/>
                  <a:pt x="11185" y="1825"/>
                  <a:pt x="11144" y="1911"/>
                </a:cubicBezTo>
                <a:cubicBezTo>
                  <a:pt x="11114" y="1974"/>
                  <a:pt x="11077" y="2033"/>
                  <a:pt x="11060" y="2043"/>
                </a:cubicBezTo>
                <a:cubicBezTo>
                  <a:pt x="11042" y="2054"/>
                  <a:pt x="11028" y="2110"/>
                  <a:pt x="11028" y="2170"/>
                </a:cubicBezTo>
                <a:cubicBezTo>
                  <a:pt x="11028" y="2231"/>
                  <a:pt x="11014" y="2292"/>
                  <a:pt x="10996" y="2303"/>
                </a:cubicBezTo>
                <a:cubicBezTo>
                  <a:pt x="10978" y="2314"/>
                  <a:pt x="10964" y="2357"/>
                  <a:pt x="10964" y="2398"/>
                </a:cubicBezTo>
                <a:cubicBezTo>
                  <a:pt x="10964" y="2505"/>
                  <a:pt x="10886" y="2555"/>
                  <a:pt x="10710" y="2562"/>
                </a:cubicBezTo>
                <a:cubicBezTo>
                  <a:pt x="10626" y="2565"/>
                  <a:pt x="10461" y="2588"/>
                  <a:pt x="10344" y="2610"/>
                </a:cubicBezTo>
                <a:cubicBezTo>
                  <a:pt x="10228" y="2631"/>
                  <a:pt x="10085" y="2636"/>
                  <a:pt x="10027" y="2626"/>
                </a:cubicBezTo>
                <a:cubicBezTo>
                  <a:pt x="9923" y="2606"/>
                  <a:pt x="9921" y="2605"/>
                  <a:pt x="9921" y="2430"/>
                </a:cubicBezTo>
                <a:cubicBezTo>
                  <a:pt x="9921" y="2296"/>
                  <a:pt x="9944" y="2220"/>
                  <a:pt x="10005" y="2123"/>
                </a:cubicBezTo>
                <a:cubicBezTo>
                  <a:pt x="10050" y="2052"/>
                  <a:pt x="10085" y="1982"/>
                  <a:pt x="10085" y="1964"/>
                </a:cubicBezTo>
                <a:cubicBezTo>
                  <a:pt x="10085" y="1946"/>
                  <a:pt x="10099" y="1927"/>
                  <a:pt x="10117" y="1927"/>
                </a:cubicBezTo>
                <a:cubicBezTo>
                  <a:pt x="10135" y="1927"/>
                  <a:pt x="10149" y="1907"/>
                  <a:pt x="10149" y="1879"/>
                </a:cubicBezTo>
                <a:cubicBezTo>
                  <a:pt x="10149" y="1852"/>
                  <a:pt x="10189" y="1764"/>
                  <a:pt x="10233" y="1684"/>
                </a:cubicBezTo>
                <a:cubicBezTo>
                  <a:pt x="10333" y="1505"/>
                  <a:pt x="10342" y="1252"/>
                  <a:pt x="10254" y="1176"/>
                </a:cubicBezTo>
                <a:cubicBezTo>
                  <a:pt x="10110" y="1049"/>
                  <a:pt x="9982" y="1010"/>
                  <a:pt x="9746" y="1027"/>
                </a:cubicBezTo>
                <a:cubicBezTo>
                  <a:pt x="9584" y="1040"/>
                  <a:pt x="9490" y="1032"/>
                  <a:pt x="9433" y="1001"/>
                </a:cubicBezTo>
                <a:cubicBezTo>
                  <a:pt x="9389" y="976"/>
                  <a:pt x="9262" y="954"/>
                  <a:pt x="9153" y="953"/>
                </a:cubicBezTo>
                <a:cubicBezTo>
                  <a:pt x="8913" y="952"/>
                  <a:pt x="8778" y="1031"/>
                  <a:pt x="8676" y="1228"/>
                </a:cubicBezTo>
                <a:cubicBezTo>
                  <a:pt x="8621" y="1335"/>
                  <a:pt x="8581" y="1372"/>
                  <a:pt x="8454" y="1414"/>
                </a:cubicBezTo>
                <a:lnTo>
                  <a:pt x="8295" y="1461"/>
                </a:lnTo>
                <a:lnTo>
                  <a:pt x="8295" y="1223"/>
                </a:lnTo>
                <a:cubicBezTo>
                  <a:pt x="8295" y="957"/>
                  <a:pt x="8276" y="915"/>
                  <a:pt x="8088" y="837"/>
                </a:cubicBezTo>
                <a:cubicBezTo>
                  <a:pt x="7943" y="776"/>
                  <a:pt x="7794" y="780"/>
                  <a:pt x="7585" y="842"/>
                </a:cubicBezTo>
                <a:cubicBezTo>
                  <a:pt x="7427" y="889"/>
                  <a:pt x="7417" y="888"/>
                  <a:pt x="7315" y="826"/>
                </a:cubicBezTo>
                <a:cubicBezTo>
                  <a:pt x="7238" y="779"/>
                  <a:pt x="7147" y="758"/>
                  <a:pt x="7002" y="757"/>
                </a:cubicBezTo>
                <a:cubicBezTo>
                  <a:pt x="6779" y="757"/>
                  <a:pt x="6683" y="785"/>
                  <a:pt x="6584" y="879"/>
                </a:cubicBezTo>
                <a:cubicBezTo>
                  <a:pt x="6547" y="914"/>
                  <a:pt x="6453" y="957"/>
                  <a:pt x="6372" y="969"/>
                </a:cubicBezTo>
                <a:cubicBezTo>
                  <a:pt x="6290" y="981"/>
                  <a:pt x="6172" y="1026"/>
                  <a:pt x="6112" y="1070"/>
                </a:cubicBezTo>
                <a:cubicBezTo>
                  <a:pt x="6039" y="1124"/>
                  <a:pt x="5964" y="1149"/>
                  <a:pt x="5874" y="1149"/>
                </a:cubicBezTo>
                <a:cubicBezTo>
                  <a:pt x="5632" y="1149"/>
                  <a:pt x="5302" y="1386"/>
                  <a:pt x="5302" y="1562"/>
                </a:cubicBezTo>
                <a:cubicBezTo>
                  <a:pt x="5302" y="1662"/>
                  <a:pt x="5476" y="1914"/>
                  <a:pt x="5588" y="1975"/>
                </a:cubicBezTo>
                <a:cubicBezTo>
                  <a:pt x="5636" y="2001"/>
                  <a:pt x="5729" y="2068"/>
                  <a:pt x="5789" y="2123"/>
                </a:cubicBezTo>
                <a:cubicBezTo>
                  <a:pt x="5850" y="2177"/>
                  <a:pt x="5910" y="2223"/>
                  <a:pt x="5927" y="2223"/>
                </a:cubicBezTo>
                <a:cubicBezTo>
                  <a:pt x="5944" y="2223"/>
                  <a:pt x="6004" y="2252"/>
                  <a:pt x="6054" y="2292"/>
                </a:cubicBezTo>
                <a:cubicBezTo>
                  <a:pt x="6401" y="2568"/>
                  <a:pt x="6377" y="2540"/>
                  <a:pt x="6377" y="2710"/>
                </a:cubicBezTo>
                <a:cubicBezTo>
                  <a:pt x="6377" y="2798"/>
                  <a:pt x="6391" y="2869"/>
                  <a:pt x="6409" y="2869"/>
                </a:cubicBezTo>
                <a:cubicBezTo>
                  <a:pt x="6427" y="2869"/>
                  <a:pt x="6441" y="2940"/>
                  <a:pt x="6441" y="3022"/>
                </a:cubicBezTo>
                <a:cubicBezTo>
                  <a:pt x="6441" y="3152"/>
                  <a:pt x="6459" y="3189"/>
                  <a:pt x="6557" y="3282"/>
                </a:cubicBezTo>
                <a:cubicBezTo>
                  <a:pt x="6620" y="3341"/>
                  <a:pt x="6669" y="3405"/>
                  <a:pt x="6669" y="3425"/>
                </a:cubicBezTo>
                <a:cubicBezTo>
                  <a:pt x="6669" y="3444"/>
                  <a:pt x="6607" y="3487"/>
                  <a:pt x="6531" y="3520"/>
                </a:cubicBezTo>
                <a:cubicBezTo>
                  <a:pt x="6391" y="3581"/>
                  <a:pt x="6049" y="3929"/>
                  <a:pt x="6049" y="4012"/>
                </a:cubicBezTo>
                <a:cubicBezTo>
                  <a:pt x="6049" y="4059"/>
                  <a:pt x="5963" y="3972"/>
                  <a:pt x="5789" y="3748"/>
                </a:cubicBezTo>
                <a:cubicBezTo>
                  <a:pt x="5573" y="3469"/>
                  <a:pt x="5562" y="3437"/>
                  <a:pt x="5562" y="2991"/>
                </a:cubicBezTo>
                <a:cubicBezTo>
                  <a:pt x="5562" y="2754"/>
                  <a:pt x="5549" y="2574"/>
                  <a:pt x="5530" y="2562"/>
                </a:cubicBezTo>
                <a:cubicBezTo>
                  <a:pt x="5512" y="2551"/>
                  <a:pt x="5498" y="2493"/>
                  <a:pt x="5498" y="2435"/>
                </a:cubicBezTo>
                <a:cubicBezTo>
                  <a:pt x="5498" y="2367"/>
                  <a:pt x="5464" y="2291"/>
                  <a:pt x="5403" y="2218"/>
                </a:cubicBezTo>
                <a:cubicBezTo>
                  <a:pt x="5311" y="2109"/>
                  <a:pt x="5301" y="2109"/>
                  <a:pt x="5085" y="2112"/>
                </a:cubicBezTo>
                <a:cubicBezTo>
                  <a:pt x="4819" y="2117"/>
                  <a:pt x="4606" y="2200"/>
                  <a:pt x="4449" y="2361"/>
                </a:cubicBezTo>
                <a:cubicBezTo>
                  <a:pt x="4390" y="2422"/>
                  <a:pt x="4290" y="2503"/>
                  <a:pt x="4227" y="2541"/>
                </a:cubicBezTo>
                <a:cubicBezTo>
                  <a:pt x="4164" y="2578"/>
                  <a:pt x="4048" y="2681"/>
                  <a:pt x="3967" y="2774"/>
                </a:cubicBezTo>
                <a:cubicBezTo>
                  <a:pt x="3887" y="2867"/>
                  <a:pt x="3802" y="2960"/>
                  <a:pt x="3777" y="2980"/>
                </a:cubicBezTo>
                <a:cubicBezTo>
                  <a:pt x="3752" y="3000"/>
                  <a:pt x="3646" y="3107"/>
                  <a:pt x="3538" y="3218"/>
                </a:cubicBezTo>
                <a:cubicBezTo>
                  <a:pt x="3431" y="3330"/>
                  <a:pt x="3323" y="3425"/>
                  <a:pt x="3300" y="3425"/>
                </a:cubicBezTo>
                <a:cubicBezTo>
                  <a:pt x="3232" y="3425"/>
                  <a:pt x="3064" y="3584"/>
                  <a:pt x="3009" y="3700"/>
                </a:cubicBezTo>
                <a:cubicBezTo>
                  <a:pt x="2972" y="3778"/>
                  <a:pt x="2910" y="3826"/>
                  <a:pt x="2797" y="3875"/>
                </a:cubicBezTo>
                <a:cubicBezTo>
                  <a:pt x="2614" y="3953"/>
                  <a:pt x="2508" y="4090"/>
                  <a:pt x="2484" y="4266"/>
                </a:cubicBezTo>
                <a:cubicBezTo>
                  <a:pt x="2472" y="4358"/>
                  <a:pt x="2443" y="4405"/>
                  <a:pt x="2373" y="4446"/>
                </a:cubicBezTo>
                <a:cubicBezTo>
                  <a:pt x="2322" y="4476"/>
                  <a:pt x="2239" y="4550"/>
                  <a:pt x="2193" y="4610"/>
                </a:cubicBezTo>
                <a:cubicBezTo>
                  <a:pt x="2122" y="4703"/>
                  <a:pt x="2110" y="4748"/>
                  <a:pt x="2119" y="4907"/>
                </a:cubicBezTo>
                <a:cubicBezTo>
                  <a:pt x="2127" y="5065"/>
                  <a:pt x="2144" y="5099"/>
                  <a:pt x="2219" y="5155"/>
                </a:cubicBezTo>
                <a:cubicBezTo>
                  <a:pt x="2272" y="5194"/>
                  <a:pt x="2376" y="5226"/>
                  <a:pt x="2479" y="5235"/>
                </a:cubicBezTo>
                <a:lnTo>
                  <a:pt x="2654" y="5250"/>
                </a:lnTo>
                <a:lnTo>
                  <a:pt x="2643" y="5388"/>
                </a:lnTo>
                <a:cubicBezTo>
                  <a:pt x="2633" y="5509"/>
                  <a:pt x="2644" y="5534"/>
                  <a:pt x="2765" y="5658"/>
                </a:cubicBezTo>
                <a:cubicBezTo>
                  <a:pt x="2839" y="5734"/>
                  <a:pt x="2933" y="5806"/>
                  <a:pt x="2977" y="5817"/>
                </a:cubicBezTo>
                <a:cubicBezTo>
                  <a:pt x="3069" y="5840"/>
                  <a:pt x="3076" y="5858"/>
                  <a:pt x="3009" y="5954"/>
                </a:cubicBezTo>
                <a:cubicBezTo>
                  <a:pt x="2976" y="6001"/>
                  <a:pt x="2960" y="6077"/>
                  <a:pt x="2966" y="6177"/>
                </a:cubicBezTo>
                <a:cubicBezTo>
                  <a:pt x="2975" y="6310"/>
                  <a:pt x="2992" y="6340"/>
                  <a:pt x="3088" y="6404"/>
                </a:cubicBezTo>
                <a:cubicBezTo>
                  <a:pt x="3180" y="6466"/>
                  <a:pt x="3238" y="6479"/>
                  <a:pt x="3443" y="6478"/>
                </a:cubicBezTo>
                <a:cubicBezTo>
                  <a:pt x="3579" y="6478"/>
                  <a:pt x="3780" y="6457"/>
                  <a:pt x="3888" y="6431"/>
                </a:cubicBezTo>
                <a:cubicBezTo>
                  <a:pt x="4250" y="6343"/>
                  <a:pt x="4583" y="6393"/>
                  <a:pt x="4592" y="6536"/>
                </a:cubicBezTo>
                <a:cubicBezTo>
                  <a:pt x="4599" y="6640"/>
                  <a:pt x="4580" y="6754"/>
                  <a:pt x="4555" y="6780"/>
                </a:cubicBezTo>
                <a:cubicBezTo>
                  <a:pt x="4542" y="6794"/>
                  <a:pt x="4444" y="6762"/>
                  <a:pt x="4338" y="6706"/>
                </a:cubicBezTo>
                <a:cubicBezTo>
                  <a:pt x="4188" y="6627"/>
                  <a:pt x="4121" y="6609"/>
                  <a:pt x="4026" y="6621"/>
                </a:cubicBezTo>
                <a:cubicBezTo>
                  <a:pt x="3881" y="6640"/>
                  <a:pt x="3695" y="6770"/>
                  <a:pt x="3634" y="6896"/>
                </a:cubicBezTo>
                <a:cubicBezTo>
                  <a:pt x="3596" y="6973"/>
                  <a:pt x="3571" y="6983"/>
                  <a:pt x="3453" y="6981"/>
                </a:cubicBezTo>
                <a:cubicBezTo>
                  <a:pt x="3128" y="6974"/>
                  <a:pt x="2771" y="6794"/>
                  <a:pt x="2659" y="6579"/>
                </a:cubicBezTo>
                <a:cubicBezTo>
                  <a:pt x="2554" y="6378"/>
                  <a:pt x="2238" y="5931"/>
                  <a:pt x="2124" y="5822"/>
                </a:cubicBezTo>
                <a:cubicBezTo>
                  <a:pt x="1990" y="5694"/>
                  <a:pt x="1807" y="5600"/>
                  <a:pt x="1684" y="5600"/>
                </a:cubicBezTo>
                <a:cubicBezTo>
                  <a:pt x="1537" y="5600"/>
                  <a:pt x="1235" y="5803"/>
                  <a:pt x="1234" y="5901"/>
                </a:cubicBezTo>
                <a:cubicBezTo>
                  <a:pt x="1233" y="6005"/>
                  <a:pt x="1143" y="6196"/>
                  <a:pt x="1049" y="6288"/>
                </a:cubicBezTo>
                <a:cubicBezTo>
                  <a:pt x="953" y="6381"/>
                  <a:pt x="943" y="6404"/>
                  <a:pt x="943" y="6605"/>
                </a:cubicBezTo>
                <a:cubicBezTo>
                  <a:pt x="943" y="6725"/>
                  <a:pt x="959" y="6839"/>
                  <a:pt x="980" y="6859"/>
                </a:cubicBezTo>
                <a:cubicBezTo>
                  <a:pt x="1008" y="6887"/>
                  <a:pt x="987" y="6913"/>
                  <a:pt x="900" y="6955"/>
                </a:cubicBezTo>
                <a:cubicBezTo>
                  <a:pt x="774" y="7015"/>
                  <a:pt x="723" y="7095"/>
                  <a:pt x="710" y="7246"/>
                </a:cubicBezTo>
                <a:cubicBezTo>
                  <a:pt x="694" y="7425"/>
                  <a:pt x="821" y="7609"/>
                  <a:pt x="1070" y="7770"/>
                </a:cubicBezTo>
                <a:cubicBezTo>
                  <a:pt x="1076" y="7774"/>
                  <a:pt x="1049" y="7817"/>
                  <a:pt x="1012" y="7870"/>
                </a:cubicBezTo>
                <a:cubicBezTo>
                  <a:pt x="960" y="7943"/>
                  <a:pt x="943" y="8017"/>
                  <a:pt x="943" y="8166"/>
                </a:cubicBezTo>
                <a:cubicBezTo>
                  <a:pt x="943" y="8277"/>
                  <a:pt x="956" y="8362"/>
                  <a:pt x="975" y="8362"/>
                </a:cubicBezTo>
                <a:cubicBezTo>
                  <a:pt x="1017" y="8362"/>
                  <a:pt x="1017" y="8516"/>
                  <a:pt x="975" y="8542"/>
                </a:cubicBezTo>
                <a:cubicBezTo>
                  <a:pt x="957" y="8553"/>
                  <a:pt x="943" y="8599"/>
                  <a:pt x="943" y="8643"/>
                </a:cubicBezTo>
                <a:cubicBezTo>
                  <a:pt x="943" y="8686"/>
                  <a:pt x="957" y="8722"/>
                  <a:pt x="975" y="8722"/>
                </a:cubicBezTo>
                <a:cubicBezTo>
                  <a:pt x="992" y="8722"/>
                  <a:pt x="1006" y="8751"/>
                  <a:pt x="1006" y="8786"/>
                </a:cubicBezTo>
                <a:cubicBezTo>
                  <a:pt x="1006" y="8828"/>
                  <a:pt x="971" y="8861"/>
                  <a:pt x="895" y="8886"/>
                </a:cubicBezTo>
                <a:cubicBezTo>
                  <a:pt x="715" y="8945"/>
                  <a:pt x="394" y="9168"/>
                  <a:pt x="323" y="9283"/>
                </a:cubicBezTo>
                <a:cubicBezTo>
                  <a:pt x="273" y="9364"/>
                  <a:pt x="266" y="9418"/>
                  <a:pt x="281" y="9521"/>
                </a:cubicBezTo>
                <a:cubicBezTo>
                  <a:pt x="298" y="9641"/>
                  <a:pt x="291" y="9664"/>
                  <a:pt x="217" y="9712"/>
                </a:cubicBezTo>
                <a:cubicBezTo>
                  <a:pt x="111" y="9781"/>
                  <a:pt x="0" y="9968"/>
                  <a:pt x="0" y="10077"/>
                </a:cubicBezTo>
                <a:cubicBezTo>
                  <a:pt x="0" y="10123"/>
                  <a:pt x="35" y="10209"/>
                  <a:pt x="79" y="10267"/>
                </a:cubicBezTo>
                <a:cubicBezTo>
                  <a:pt x="141" y="10348"/>
                  <a:pt x="164" y="10414"/>
                  <a:pt x="164" y="10537"/>
                </a:cubicBezTo>
                <a:cubicBezTo>
                  <a:pt x="164" y="10627"/>
                  <a:pt x="178" y="10712"/>
                  <a:pt x="196" y="10723"/>
                </a:cubicBezTo>
                <a:cubicBezTo>
                  <a:pt x="214" y="10734"/>
                  <a:pt x="228" y="10772"/>
                  <a:pt x="228" y="10813"/>
                </a:cubicBezTo>
                <a:cubicBezTo>
                  <a:pt x="228" y="10853"/>
                  <a:pt x="276" y="10946"/>
                  <a:pt x="339" y="11019"/>
                </a:cubicBezTo>
                <a:cubicBezTo>
                  <a:pt x="434" y="11130"/>
                  <a:pt x="483" y="11160"/>
                  <a:pt x="614" y="11178"/>
                </a:cubicBezTo>
                <a:cubicBezTo>
                  <a:pt x="777" y="11200"/>
                  <a:pt x="876" y="11170"/>
                  <a:pt x="1091" y="11035"/>
                </a:cubicBezTo>
                <a:cubicBezTo>
                  <a:pt x="1145" y="11001"/>
                  <a:pt x="1220" y="10962"/>
                  <a:pt x="1261" y="10950"/>
                </a:cubicBezTo>
                <a:cubicBezTo>
                  <a:pt x="1323" y="10931"/>
                  <a:pt x="1335" y="10942"/>
                  <a:pt x="1335" y="11014"/>
                </a:cubicBezTo>
                <a:cubicBezTo>
                  <a:pt x="1335" y="11060"/>
                  <a:pt x="1342" y="11093"/>
                  <a:pt x="1356" y="11093"/>
                </a:cubicBezTo>
                <a:cubicBezTo>
                  <a:pt x="1370" y="11093"/>
                  <a:pt x="1397" y="11127"/>
                  <a:pt x="1414" y="11167"/>
                </a:cubicBezTo>
                <a:cubicBezTo>
                  <a:pt x="1455" y="11260"/>
                  <a:pt x="1779" y="11421"/>
                  <a:pt x="1965" y="11442"/>
                </a:cubicBezTo>
                <a:cubicBezTo>
                  <a:pt x="2115" y="11459"/>
                  <a:pt x="2168" y="11514"/>
                  <a:pt x="2188" y="11675"/>
                </a:cubicBezTo>
                <a:cubicBezTo>
                  <a:pt x="2202" y="11793"/>
                  <a:pt x="2347" y="11886"/>
                  <a:pt x="2553" y="11903"/>
                </a:cubicBezTo>
                <a:cubicBezTo>
                  <a:pt x="2788" y="11922"/>
                  <a:pt x="3026" y="11804"/>
                  <a:pt x="3189" y="11596"/>
                </a:cubicBezTo>
                <a:cubicBezTo>
                  <a:pt x="3251" y="11516"/>
                  <a:pt x="3307" y="11453"/>
                  <a:pt x="3316" y="11453"/>
                </a:cubicBezTo>
                <a:cubicBezTo>
                  <a:pt x="3325" y="11453"/>
                  <a:pt x="3349" y="11487"/>
                  <a:pt x="3369" y="11527"/>
                </a:cubicBezTo>
                <a:cubicBezTo>
                  <a:pt x="3388" y="11567"/>
                  <a:pt x="3435" y="11648"/>
                  <a:pt x="3469" y="11707"/>
                </a:cubicBezTo>
                <a:lnTo>
                  <a:pt x="3528" y="11813"/>
                </a:lnTo>
                <a:lnTo>
                  <a:pt x="3443" y="11892"/>
                </a:lnTo>
                <a:cubicBezTo>
                  <a:pt x="3316" y="12003"/>
                  <a:pt x="3007" y="12108"/>
                  <a:pt x="2775" y="12125"/>
                </a:cubicBezTo>
                <a:cubicBezTo>
                  <a:pt x="2588" y="12139"/>
                  <a:pt x="2295" y="12078"/>
                  <a:pt x="2198" y="12003"/>
                </a:cubicBezTo>
                <a:cubicBezTo>
                  <a:pt x="2180" y="11990"/>
                  <a:pt x="2065" y="11954"/>
                  <a:pt x="1944" y="11924"/>
                </a:cubicBezTo>
                <a:cubicBezTo>
                  <a:pt x="1739" y="11873"/>
                  <a:pt x="1715" y="11873"/>
                  <a:pt x="1563" y="11924"/>
                </a:cubicBezTo>
                <a:cubicBezTo>
                  <a:pt x="1290" y="12014"/>
                  <a:pt x="1145" y="12299"/>
                  <a:pt x="1282" y="12480"/>
                </a:cubicBezTo>
                <a:cubicBezTo>
                  <a:pt x="1309" y="12516"/>
                  <a:pt x="1334" y="12615"/>
                  <a:pt x="1335" y="12712"/>
                </a:cubicBezTo>
                <a:cubicBezTo>
                  <a:pt x="1336" y="12864"/>
                  <a:pt x="1345" y="12891"/>
                  <a:pt x="1457" y="13009"/>
                </a:cubicBezTo>
                <a:cubicBezTo>
                  <a:pt x="1550" y="13107"/>
                  <a:pt x="1610" y="13141"/>
                  <a:pt x="1684" y="13141"/>
                </a:cubicBezTo>
                <a:lnTo>
                  <a:pt x="1785" y="13141"/>
                </a:lnTo>
                <a:lnTo>
                  <a:pt x="1737" y="13242"/>
                </a:lnTo>
                <a:cubicBezTo>
                  <a:pt x="1685" y="13346"/>
                  <a:pt x="1698" y="13445"/>
                  <a:pt x="1780" y="13538"/>
                </a:cubicBezTo>
                <a:cubicBezTo>
                  <a:pt x="1839" y="13606"/>
                  <a:pt x="2227" y="13792"/>
                  <a:pt x="2309" y="13792"/>
                </a:cubicBezTo>
                <a:cubicBezTo>
                  <a:pt x="2434" y="13792"/>
                  <a:pt x="2400" y="13852"/>
                  <a:pt x="2235" y="13919"/>
                </a:cubicBezTo>
                <a:cubicBezTo>
                  <a:pt x="2080" y="13982"/>
                  <a:pt x="2044" y="13984"/>
                  <a:pt x="1838" y="13951"/>
                </a:cubicBezTo>
                <a:cubicBezTo>
                  <a:pt x="1382" y="13878"/>
                  <a:pt x="1229" y="13880"/>
                  <a:pt x="975" y="13951"/>
                </a:cubicBezTo>
                <a:cubicBezTo>
                  <a:pt x="666" y="14037"/>
                  <a:pt x="551" y="14150"/>
                  <a:pt x="551" y="14379"/>
                </a:cubicBezTo>
                <a:cubicBezTo>
                  <a:pt x="551" y="14513"/>
                  <a:pt x="566" y="14545"/>
                  <a:pt x="667" y="14633"/>
                </a:cubicBezTo>
                <a:cubicBezTo>
                  <a:pt x="731" y="14689"/>
                  <a:pt x="798" y="14734"/>
                  <a:pt x="816" y="14734"/>
                </a:cubicBezTo>
                <a:cubicBezTo>
                  <a:pt x="833" y="14734"/>
                  <a:pt x="847" y="14759"/>
                  <a:pt x="847" y="14787"/>
                </a:cubicBezTo>
                <a:cubicBezTo>
                  <a:pt x="847" y="14815"/>
                  <a:pt x="917" y="14906"/>
                  <a:pt x="1006" y="14993"/>
                </a:cubicBezTo>
                <a:cubicBezTo>
                  <a:pt x="1141" y="15124"/>
                  <a:pt x="1171" y="15174"/>
                  <a:pt x="1171" y="15269"/>
                </a:cubicBezTo>
                <a:cubicBezTo>
                  <a:pt x="1171" y="15427"/>
                  <a:pt x="1342" y="15593"/>
                  <a:pt x="1531" y="15623"/>
                </a:cubicBezTo>
                <a:cubicBezTo>
                  <a:pt x="1671" y="15646"/>
                  <a:pt x="1859" y="15625"/>
                  <a:pt x="1954" y="15575"/>
                </a:cubicBezTo>
                <a:cubicBezTo>
                  <a:pt x="2018" y="15543"/>
                  <a:pt x="2266" y="15198"/>
                  <a:pt x="2357" y="15015"/>
                </a:cubicBezTo>
                <a:cubicBezTo>
                  <a:pt x="2451" y="14825"/>
                  <a:pt x="2566" y="14705"/>
                  <a:pt x="2738" y="14618"/>
                </a:cubicBezTo>
                <a:cubicBezTo>
                  <a:pt x="2980" y="14495"/>
                  <a:pt x="3063" y="14520"/>
                  <a:pt x="3104" y="14739"/>
                </a:cubicBezTo>
                <a:cubicBezTo>
                  <a:pt x="3116" y="14805"/>
                  <a:pt x="3167" y="14905"/>
                  <a:pt x="3220" y="14962"/>
                </a:cubicBezTo>
                <a:cubicBezTo>
                  <a:pt x="3315" y="15063"/>
                  <a:pt x="3326" y="15069"/>
                  <a:pt x="3565" y="15057"/>
                </a:cubicBezTo>
                <a:cubicBezTo>
                  <a:pt x="3773" y="15046"/>
                  <a:pt x="3808" y="15049"/>
                  <a:pt x="3808" y="15094"/>
                </a:cubicBezTo>
                <a:cubicBezTo>
                  <a:pt x="3808" y="15159"/>
                  <a:pt x="3876" y="15226"/>
                  <a:pt x="4063" y="15332"/>
                </a:cubicBezTo>
                <a:cubicBezTo>
                  <a:pt x="4158" y="15386"/>
                  <a:pt x="4195" y="15422"/>
                  <a:pt x="4163" y="15433"/>
                </a:cubicBezTo>
                <a:cubicBezTo>
                  <a:pt x="4137" y="15442"/>
                  <a:pt x="3919" y="15454"/>
                  <a:pt x="3676" y="15459"/>
                </a:cubicBezTo>
                <a:cubicBezTo>
                  <a:pt x="3256" y="15468"/>
                  <a:pt x="3228" y="15469"/>
                  <a:pt x="3099" y="15554"/>
                </a:cubicBezTo>
                <a:cubicBezTo>
                  <a:pt x="2967" y="15641"/>
                  <a:pt x="2961" y="15650"/>
                  <a:pt x="2961" y="15819"/>
                </a:cubicBezTo>
                <a:cubicBezTo>
                  <a:pt x="2961" y="15977"/>
                  <a:pt x="2972" y="16010"/>
                  <a:pt x="3077" y="16115"/>
                </a:cubicBezTo>
                <a:cubicBezTo>
                  <a:pt x="3142" y="16180"/>
                  <a:pt x="3210" y="16232"/>
                  <a:pt x="3226" y="16232"/>
                </a:cubicBezTo>
                <a:cubicBezTo>
                  <a:pt x="3242" y="16232"/>
                  <a:pt x="3252" y="16239"/>
                  <a:pt x="3252" y="16253"/>
                </a:cubicBezTo>
                <a:cubicBezTo>
                  <a:pt x="3252" y="16266"/>
                  <a:pt x="3081" y="16278"/>
                  <a:pt x="2871" y="16279"/>
                </a:cubicBezTo>
                <a:cubicBezTo>
                  <a:pt x="2468" y="16282"/>
                  <a:pt x="2247" y="16335"/>
                  <a:pt x="2161" y="16449"/>
                </a:cubicBezTo>
                <a:cubicBezTo>
                  <a:pt x="2136" y="16481"/>
                  <a:pt x="2114" y="16594"/>
                  <a:pt x="2113" y="16713"/>
                </a:cubicBezTo>
                <a:cubicBezTo>
                  <a:pt x="2112" y="16944"/>
                  <a:pt x="2186" y="17087"/>
                  <a:pt x="2320" y="17121"/>
                </a:cubicBezTo>
                <a:cubicBezTo>
                  <a:pt x="2371" y="17134"/>
                  <a:pt x="2428" y="17200"/>
                  <a:pt x="2489" y="17322"/>
                </a:cubicBezTo>
                <a:cubicBezTo>
                  <a:pt x="2540" y="17422"/>
                  <a:pt x="2631" y="17541"/>
                  <a:pt x="2691" y="17587"/>
                </a:cubicBezTo>
                <a:cubicBezTo>
                  <a:pt x="2769" y="17646"/>
                  <a:pt x="2797" y="17696"/>
                  <a:pt x="2797" y="17761"/>
                </a:cubicBezTo>
                <a:cubicBezTo>
                  <a:pt x="2797" y="17989"/>
                  <a:pt x="3238" y="18232"/>
                  <a:pt x="3496" y="18147"/>
                </a:cubicBezTo>
                <a:cubicBezTo>
                  <a:pt x="3640" y="18100"/>
                  <a:pt x="3872" y="17870"/>
                  <a:pt x="3872" y="17772"/>
                </a:cubicBezTo>
                <a:cubicBezTo>
                  <a:pt x="3872" y="17731"/>
                  <a:pt x="3886" y="17688"/>
                  <a:pt x="3904" y="17676"/>
                </a:cubicBezTo>
                <a:cubicBezTo>
                  <a:pt x="3922" y="17665"/>
                  <a:pt x="3935" y="17586"/>
                  <a:pt x="3935" y="17502"/>
                </a:cubicBezTo>
                <a:cubicBezTo>
                  <a:pt x="3936" y="17418"/>
                  <a:pt x="3962" y="17325"/>
                  <a:pt x="3988" y="17290"/>
                </a:cubicBezTo>
                <a:cubicBezTo>
                  <a:pt x="4015" y="17255"/>
                  <a:pt x="4036" y="17191"/>
                  <a:pt x="4036" y="17153"/>
                </a:cubicBezTo>
                <a:cubicBezTo>
                  <a:pt x="4036" y="16963"/>
                  <a:pt x="4212" y="16773"/>
                  <a:pt x="4492" y="16671"/>
                </a:cubicBezTo>
                <a:cubicBezTo>
                  <a:pt x="4575" y="16640"/>
                  <a:pt x="4687" y="16578"/>
                  <a:pt x="4735" y="16533"/>
                </a:cubicBezTo>
                <a:cubicBezTo>
                  <a:pt x="4980" y="16307"/>
                  <a:pt x="5130" y="16274"/>
                  <a:pt x="5482" y="16364"/>
                </a:cubicBezTo>
                <a:cubicBezTo>
                  <a:pt x="5626" y="16401"/>
                  <a:pt x="5746" y="16438"/>
                  <a:pt x="5752" y="16443"/>
                </a:cubicBezTo>
                <a:cubicBezTo>
                  <a:pt x="5759" y="16449"/>
                  <a:pt x="5739" y="16487"/>
                  <a:pt x="5710" y="16528"/>
                </a:cubicBezTo>
                <a:cubicBezTo>
                  <a:pt x="5678" y="16574"/>
                  <a:pt x="5662" y="16669"/>
                  <a:pt x="5662" y="16777"/>
                </a:cubicBezTo>
                <a:cubicBezTo>
                  <a:pt x="5662" y="16928"/>
                  <a:pt x="5671" y="16965"/>
                  <a:pt x="5752" y="17041"/>
                </a:cubicBezTo>
                <a:cubicBezTo>
                  <a:pt x="5867" y="17148"/>
                  <a:pt x="6089" y="17218"/>
                  <a:pt x="6218" y="17190"/>
                </a:cubicBezTo>
                <a:cubicBezTo>
                  <a:pt x="6307" y="17170"/>
                  <a:pt x="6308" y="17172"/>
                  <a:pt x="6308" y="17264"/>
                </a:cubicBezTo>
                <a:cubicBezTo>
                  <a:pt x="6308" y="17318"/>
                  <a:pt x="6294" y="17375"/>
                  <a:pt x="6277" y="17385"/>
                </a:cubicBezTo>
                <a:cubicBezTo>
                  <a:pt x="6259" y="17396"/>
                  <a:pt x="6221" y="17456"/>
                  <a:pt x="6192" y="17518"/>
                </a:cubicBezTo>
                <a:cubicBezTo>
                  <a:pt x="6163" y="17580"/>
                  <a:pt x="6129" y="17629"/>
                  <a:pt x="6118" y="17629"/>
                </a:cubicBezTo>
                <a:cubicBezTo>
                  <a:pt x="6106" y="17629"/>
                  <a:pt x="6055" y="17667"/>
                  <a:pt x="6001" y="17714"/>
                </a:cubicBezTo>
                <a:cubicBezTo>
                  <a:pt x="5948" y="17760"/>
                  <a:pt x="5852" y="17824"/>
                  <a:pt x="5789" y="17856"/>
                </a:cubicBezTo>
                <a:cubicBezTo>
                  <a:pt x="5727" y="17889"/>
                  <a:pt x="5620" y="17971"/>
                  <a:pt x="5551" y="18042"/>
                </a:cubicBezTo>
                <a:cubicBezTo>
                  <a:pt x="5436" y="18161"/>
                  <a:pt x="5429" y="18184"/>
                  <a:pt x="5440" y="18327"/>
                </a:cubicBezTo>
                <a:lnTo>
                  <a:pt x="5450" y="18486"/>
                </a:lnTo>
                <a:lnTo>
                  <a:pt x="5159" y="18682"/>
                </a:lnTo>
                <a:cubicBezTo>
                  <a:pt x="4946" y="18827"/>
                  <a:pt x="4835" y="18930"/>
                  <a:pt x="4725" y="19084"/>
                </a:cubicBezTo>
                <a:cubicBezTo>
                  <a:pt x="4599" y="19261"/>
                  <a:pt x="4581" y="19302"/>
                  <a:pt x="4613" y="19354"/>
                </a:cubicBezTo>
                <a:cubicBezTo>
                  <a:pt x="4634" y="19388"/>
                  <a:pt x="4651" y="19441"/>
                  <a:pt x="4651" y="19476"/>
                </a:cubicBezTo>
                <a:cubicBezTo>
                  <a:pt x="4651" y="19555"/>
                  <a:pt x="4884" y="19761"/>
                  <a:pt x="5032" y="19809"/>
                </a:cubicBezTo>
                <a:cubicBezTo>
                  <a:pt x="5093" y="19829"/>
                  <a:pt x="5192" y="19839"/>
                  <a:pt x="5249" y="19830"/>
                </a:cubicBezTo>
                <a:cubicBezTo>
                  <a:pt x="5335" y="19818"/>
                  <a:pt x="5369" y="19833"/>
                  <a:pt x="5466" y="19931"/>
                </a:cubicBezTo>
                <a:cubicBezTo>
                  <a:pt x="5531" y="19996"/>
                  <a:pt x="5605" y="20065"/>
                  <a:pt x="5630" y="20084"/>
                </a:cubicBezTo>
                <a:cubicBezTo>
                  <a:pt x="5655" y="20104"/>
                  <a:pt x="5712" y="20166"/>
                  <a:pt x="5758" y="20222"/>
                </a:cubicBezTo>
                <a:cubicBezTo>
                  <a:pt x="5856" y="20342"/>
                  <a:pt x="6089" y="20454"/>
                  <a:pt x="6240" y="20455"/>
                </a:cubicBezTo>
                <a:cubicBezTo>
                  <a:pt x="6310" y="20455"/>
                  <a:pt x="6378" y="20484"/>
                  <a:pt x="6436" y="20540"/>
                </a:cubicBezTo>
                <a:cubicBezTo>
                  <a:pt x="6542" y="20642"/>
                  <a:pt x="6821" y="20777"/>
                  <a:pt x="6923" y="20778"/>
                </a:cubicBezTo>
                <a:cubicBezTo>
                  <a:pt x="6963" y="20778"/>
                  <a:pt x="7047" y="20811"/>
                  <a:pt x="7113" y="20846"/>
                </a:cubicBezTo>
                <a:cubicBezTo>
                  <a:pt x="7203" y="20894"/>
                  <a:pt x="7297" y="20910"/>
                  <a:pt x="7468" y="20910"/>
                </a:cubicBezTo>
                <a:cubicBezTo>
                  <a:pt x="7672" y="20910"/>
                  <a:pt x="7720" y="20899"/>
                  <a:pt x="7807" y="20825"/>
                </a:cubicBezTo>
                <a:cubicBezTo>
                  <a:pt x="7902" y="20745"/>
                  <a:pt x="7903" y="20729"/>
                  <a:pt x="7903" y="20502"/>
                </a:cubicBezTo>
                <a:cubicBezTo>
                  <a:pt x="7903" y="20371"/>
                  <a:pt x="7889" y="20254"/>
                  <a:pt x="7871" y="20243"/>
                </a:cubicBezTo>
                <a:cubicBezTo>
                  <a:pt x="7853" y="20232"/>
                  <a:pt x="7840" y="20185"/>
                  <a:pt x="7839" y="20137"/>
                </a:cubicBezTo>
                <a:cubicBezTo>
                  <a:pt x="7839" y="20089"/>
                  <a:pt x="7818" y="20019"/>
                  <a:pt x="7791" y="19984"/>
                </a:cubicBezTo>
                <a:cubicBezTo>
                  <a:pt x="7765" y="19949"/>
                  <a:pt x="7744" y="19885"/>
                  <a:pt x="7744" y="19836"/>
                </a:cubicBezTo>
                <a:cubicBezTo>
                  <a:pt x="7744" y="19787"/>
                  <a:pt x="7730" y="19736"/>
                  <a:pt x="7712" y="19725"/>
                </a:cubicBezTo>
                <a:cubicBezTo>
                  <a:pt x="7694" y="19714"/>
                  <a:pt x="7675" y="19652"/>
                  <a:pt x="7675" y="19592"/>
                </a:cubicBezTo>
                <a:cubicBezTo>
                  <a:pt x="7675" y="19532"/>
                  <a:pt x="7660" y="19478"/>
                  <a:pt x="7638" y="19471"/>
                </a:cubicBezTo>
                <a:cubicBezTo>
                  <a:pt x="7606" y="19460"/>
                  <a:pt x="7606" y="19440"/>
                  <a:pt x="7638" y="19370"/>
                </a:cubicBezTo>
                <a:cubicBezTo>
                  <a:pt x="7660" y="19321"/>
                  <a:pt x="7675" y="19248"/>
                  <a:pt x="7675" y="19206"/>
                </a:cubicBezTo>
                <a:cubicBezTo>
                  <a:pt x="7675" y="19122"/>
                  <a:pt x="7870" y="18731"/>
                  <a:pt x="7950" y="18650"/>
                </a:cubicBezTo>
                <a:cubicBezTo>
                  <a:pt x="7977" y="18623"/>
                  <a:pt x="8079" y="18489"/>
                  <a:pt x="8178" y="18349"/>
                </a:cubicBezTo>
                <a:cubicBezTo>
                  <a:pt x="8388" y="18051"/>
                  <a:pt x="8459" y="17981"/>
                  <a:pt x="8459" y="18068"/>
                </a:cubicBezTo>
                <a:cubicBezTo>
                  <a:pt x="8459" y="18151"/>
                  <a:pt x="8665" y="18393"/>
                  <a:pt x="8771" y="18433"/>
                </a:cubicBezTo>
                <a:cubicBezTo>
                  <a:pt x="8821" y="18452"/>
                  <a:pt x="8921" y="18475"/>
                  <a:pt x="8989" y="18486"/>
                </a:cubicBezTo>
                <a:cubicBezTo>
                  <a:pt x="9124" y="18509"/>
                  <a:pt x="9133" y="18535"/>
                  <a:pt x="9057" y="18650"/>
                </a:cubicBezTo>
                <a:cubicBezTo>
                  <a:pt x="8954" y="18808"/>
                  <a:pt x="9150" y="18994"/>
                  <a:pt x="9423" y="18994"/>
                </a:cubicBezTo>
                <a:cubicBezTo>
                  <a:pt x="9533" y="18994"/>
                  <a:pt x="9647" y="19018"/>
                  <a:pt x="9725" y="19058"/>
                </a:cubicBezTo>
                <a:cubicBezTo>
                  <a:pt x="9793" y="19093"/>
                  <a:pt x="9918" y="19126"/>
                  <a:pt x="10005" y="19137"/>
                </a:cubicBezTo>
                <a:cubicBezTo>
                  <a:pt x="10146" y="19155"/>
                  <a:pt x="10182" y="19151"/>
                  <a:pt x="10318" y="19063"/>
                </a:cubicBezTo>
                <a:cubicBezTo>
                  <a:pt x="10469" y="18966"/>
                  <a:pt x="10477" y="18958"/>
                  <a:pt x="10477" y="18798"/>
                </a:cubicBezTo>
                <a:cubicBezTo>
                  <a:pt x="10477" y="18646"/>
                  <a:pt x="10480" y="18634"/>
                  <a:pt x="10556" y="18634"/>
                </a:cubicBezTo>
                <a:cubicBezTo>
                  <a:pt x="10616" y="18634"/>
                  <a:pt x="10636" y="18650"/>
                  <a:pt x="10636" y="18698"/>
                </a:cubicBezTo>
                <a:cubicBezTo>
                  <a:pt x="10636" y="18734"/>
                  <a:pt x="10622" y="18767"/>
                  <a:pt x="10604" y="18767"/>
                </a:cubicBezTo>
                <a:cubicBezTo>
                  <a:pt x="10586" y="18767"/>
                  <a:pt x="10572" y="18795"/>
                  <a:pt x="10572" y="18830"/>
                </a:cubicBezTo>
                <a:cubicBezTo>
                  <a:pt x="10572" y="18865"/>
                  <a:pt x="10538" y="18958"/>
                  <a:pt x="10493" y="19042"/>
                </a:cubicBezTo>
                <a:cubicBezTo>
                  <a:pt x="10439" y="19142"/>
                  <a:pt x="10408" y="19249"/>
                  <a:pt x="10408" y="19349"/>
                </a:cubicBezTo>
                <a:cubicBezTo>
                  <a:pt x="10408" y="19491"/>
                  <a:pt x="10422" y="19514"/>
                  <a:pt x="10578" y="19656"/>
                </a:cubicBezTo>
                <a:cubicBezTo>
                  <a:pt x="10763" y="19824"/>
                  <a:pt x="10896" y="19848"/>
                  <a:pt x="11060" y="19751"/>
                </a:cubicBezTo>
                <a:cubicBezTo>
                  <a:pt x="11146" y="19700"/>
                  <a:pt x="11148" y="19702"/>
                  <a:pt x="11234" y="19788"/>
                </a:cubicBezTo>
                <a:cubicBezTo>
                  <a:pt x="11318" y="19872"/>
                  <a:pt x="11338" y="19875"/>
                  <a:pt x="11526" y="19857"/>
                </a:cubicBezTo>
                <a:cubicBezTo>
                  <a:pt x="11636" y="19846"/>
                  <a:pt x="11768" y="19831"/>
                  <a:pt x="11817" y="19820"/>
                </a:cubicBezTo>
                <a:cubicBezTo>
                  <a:pt x="11901" y="19800"/>
                  <a:pt x="11907" y="19805"/>
                  <a:pt x="11907" y="19910"/>
                </a:cubicBezTo>
                <a:cubicBezTo>
                  <a:pt x="11907" y="19971"/>
                  <a:pt x="11886" y="20050"/>
                  <a:pt x="11859" y="20084"/>
                </a:cubicBezTo>
                <a:cubicBezTo>
                  <a:pt x="11833" y="20119"/>
                  <a:pt x="11812" y="20182"/>
                  <a:pt x="11812" y="20222"/>
                </a:cubicBezTo>
                <a:cubicBezTo>
                  <a:pt x="11811" y="20262"/>
                  <a:pt x="11792" y="20291"/>
                  <a:pt x="11775" y="20291"/>
                </a:cubicBezTo>
                <a:cubicBezTo>
                  <a:pt x="11757" y="20291"/>
                  <a:pt x="11743" y="20337"/>
                  <a:pt x="11743" y="20391"/>
                </a:cubicBezTo>
                <a:cubicBezTo>
                  <a:pt x="11743" y="20446"/>
                  <a:pt x="11718" y="20528"/>
                  <a:pt x="11690" y="20571"/>
                </a:cubicBezTo>
                <a:cubicBezTo>
                  <a:pt x="11649" y="20634"/>
                  <a:pt x="11644" y="20716"/>
                  <a:pt x="11653" y="20974"/>
                </a:cubicBezTo>
                <a:cubicBezTo>
                  <a:pt x="11663" y="21274"/>
                  <a:pt x="11669" y="21307"/>
                  <a:pt x="11748" y="21386"/>
                </a:cubicBezTo>
                <a:cubicBezTo>
                  <a:pt x="11795" y="21433"/>
                  <a:pt x="11912" y="21501"/>
                  <a:pt x="12008" y="21534"/>
                </a:cubicBezTo>
                <a:cubicBezTo>
                  <a:pt x="12113" y="21572"/>
                  <a:pt x="12198" y="21585"/>
                  <a:pt x="12278" y="21577"/>
                </a:cubicBezTo>
                <a:cubicBezTo>
                  <a:pt x="12357" y="21569"/>
                  <a:pt x="12430" y="21539"/>
                  <a:pt x="12516" y="21482"/>
                </a:cubicBezTo>
                <a:lnTo>
                  <a:pt x="12649" y="21392"/>
                </a:lnTo>
                <a:lnTo>
                  <a:pt x="12781" y="21460"/>
                </a:lnTo>
                <a:cubicBezTo>
                  <a:pt x="13047" y="21596"/>
                  <a:pt x="13347" y="21514"/>
                  <a:pt x="13464" y="21275"/>
                </a:cubicBezTo>
                <a:cubicBezTo>
                  <a:pt x="13510" y="21181"/>
                  <a:pt x="13530" y="21170"/>
                  <a:pt x="13655" y="21169"/>
                </a:cubicBezTo>
                <a:cubicBezTo>
                  <a:pt x="13794" y="21169"/>
                  <a:pt x="13955" y="21110"/>
                  <a:pt x="14063" y="21016"/>
                </a:cubicBezTo>
                <a:cubicBezTo>
                  <a:pt x="14103" y="20980"/>
                  <a:pt x="14116" y="20915"/>
                  <a:pt x="14116" y="20794"/>
                </a:cubicBezTo>
                <a:cubicBezTo>
                  <a:pt x="14116" y="20638"/>
                  <a:pt x="14104" y="20613"/>
                  <a:pt x="13978" y="20476"/>
                </a:cubicBezTo>
                <a:cubicBezTo>
                  <a:pt x="13902" y="20393"/>
                  <a:pt x="13682" y="20219"/>
                  <a:pt x="13485" y="20090"/>
                </a:cubicBezTo>
                <a:cubicBezTo>
                  <a:pt x="13204" y="19905"/>
                  <a:pt x="13099" y="19818"/>
                  <a:pt x="13003" y="19677"/>
                </a:cubicBezTo>
                <a:cubicBezTo>
                  <a:pt x="12937" y="19579"/>
                  <a:pt x="12882" y="19456"/>
                  <a:pt x="12882" y="19407"/>
                </a:cubicBezTo>
                <a:cubicBezTo>
                  <a:pt x="12881" y="19358"/>
                  <a:pt x="12868" y="19317"/>
                  <a:pt x="12850" y="19317"/>
                </a:cubicBezTo>
                <a:cubicBezTo>
                  <a:pt x="12830" y="19317"/>
                  <a:pt x="12818" y="19187"/>
                  <a:pt x="12818" y="18994"/>
                </a:cubicBezTo>
                <a:lnTo>
                  <a:pt x="12818" y="18671"/>
                </a:lnTo>
                <a:lnTo>
                  <a:pt x="12929" y="18566"/>
                </a:lnTo>
                <a:cubicBezTo>
                  <a:pt x="13028" y="18472"/>
                  <a:pt x="13046" y="18440"/>
                  <a:pt x="13046" y="18306"/>
                </a:cubicBezTo>
                <a:cubicBezTo>
                  <a:pt x="13046" y="18222"/>
                  <a:pt x="13060" y="18143"/>
                  <a:pt x="13078" y="18132"/>
                </a:cubicBezTo>
                <a:cubicBezTo>
                  <a:pt x="13095" y="18121"/>
                  <a:pt x="13109" y="18073"/>
                  <a:pt x="13109" y="18026"/>
                </a:cubicBezTo>
                <a:cubicBezTo>
                  <a:pt x="13109" y="17945"/>
                  <a:pt x="13221" y="17788"/>
                  <a:pt x="13279" y="17788"/>
                </a:cubicBezTo>
                <a:cubicBezTo>
                  <a:pt x="13294" y="17788"/>
                  <a:pt x="13305" y="17959"/>
                  <a:pt x="13305" y="18163"/>
                </a:cubicBezTo>
                <a:lnTo>
                  <a:pt x="13305" y="18534"/>
                </a:lnTo>
                <a:lnTo>
                  <a:pt x="13411" y="18645"/>
                </a:lnTo>
                <a:cubicBezTo>
                  <a:pt x="13540" y="18782"/>
                  <a:pt x="13693" y="18818"/>
                  <a:pt x="13952" y="18772"/>
                </a:cubicBezTo>
                <a:cubicBezTo>
                  <a:pt x="14054" y="18754"/>
                  <a:pt x="14192" y="18737"/>
                  <a:pt x="14264" y="18735"/>
                </a:cubicBezTo>
                <a:cubicBezTo>
                  <a:pt x="14467" y="18728"/>
                  <a:pt x="14585" y="18678"/>
                  <a:pt x="14661" y="18560"/>
                </a:cubicBezTo>
                <a:cubicBezTo>
                  <a:pt x="14714" y="18480"/>
                  <a:pt x="14771" y="18439"/>
                  <a:pt x="14878" y="18412"/>
                </a:cubicBezTo>
                <a:cubicBezTo>
                  <a:pt x="14958" y="18392"/>
                  <a:pt x="15066" y="18332"/>
                  <a:pt x="15122" y="18280"/>
                </a:cubicBezTo>
                <a:cubicBezTo>
                  <a:pt x="15204" y="18203"/>
                  <a:pt x="15223" y="18162"/>
                  <a:pt x="15223" y="18052"/>
                </a:cubicBezTo>
                <a:cubicBezTo>
                  <a:pt x="15223" y="17867"/>
                  <a:pt x="15188" y="17813"/>
                  <a:pt x="14963" y="17661"/>
                </a:cubicBezTo>
                <a:cubicBezTo>
                  <a:pt x="14856" y="17588"/>
                  <a:pt x="14767" y="17506"/>
                  <a:pt x="14767" y="17481"/>
                </a:cubicBezTo>
                <a:cubicBezTo>
                  <a:pt x="14767" y="17418"/>
                  <a:pt x="14826" y="17446"/>
                  <a:pt x="15127" y="17645"/>
                </a:cubicBezTo>
                <a:cubicBezTo>
                  <a:pt x="15272" y="17740"/>
                  <a:pt x="15416" y="17865"/>
                  <a:pt x="15472" y="17946"/>
                </a:cubicBezTo>
                <a:cubicBezTo>
                  <a:pt x="15524" y="18022"/>
                  <a:pt x="15575" y="18084"/>
                  <a:pt x="15588" y="18084"/>
                </a:cubicBezTo>
                <a:cubicBezTo>
                  <a:pt x="15602" y="18084"/>
                  <a:pt x="15615" y="18105"/>
                  <a:pt x="15615" y="18132"/>
                </a:cubicBezTo>
                <a:cubicBezTo>
                  <a:pt x="15615" y="18158"/>
                  <a:pt x="15629" y="18179"/>
                  <a:pt x="15646" y="18179"/>
                </a:cubicBezTo>
                <a:cubicBezTo>
                  <a:pt x="15664" y="18179"/>
                  <a:pt x="15688" y="18240"/>
                  <a:pt x="15699" y="18312"/>
                </a:cubicBezTo>
                <a:cubicBezTo>
                  <a:pt x="15711" y="18383"/>
                  <a:pt x="15732" y="18450"/>
                  <a:pt x="15747" y="18460"/>
                </a:cubicBezTo>
                <a:cubicBezTo>
                  <a:pt x="15763" y="18469"/>
                  <a:pt x="15779" y="18594"/>
                  <a:pt x="15779" y="18735"/>
                </a:cubicBezTo>
                <a:cubicBezTo>
                  <a:pt x="15779" y="18876"/>
                  <a:pt x="15793" y="18999"/>
                  <a:pt x="15811" y="19010"/>
                </a:cubicBezTo>
                <a:cubicBezTo>
                  <a:pt x="15829" y="19021"/>
                  <a:pt x="15842" y="19079"/>
                  <a:pt x="15842" y="19142"/>
                </a:cubicBezTo>
                <a:cubicBezTo>
                  <a:pt x="15842" y="19263"/>
                  <a:pt x="15916" y="19455"/>
                  <a:pt x="16001" y="19555"/>
                </a:cubicBezTo>
                <a:cubicBezTo>
                  <a:pt x="16054" y="19617"/>
                  <a:pt x="16297" y="19740"/>
                  <a:pt x="16367" y="19740"/>
                </a:cubicBezTo>
                <a:cubicBezTo>
                  <a:pt x="16510" y="19740"/>
                  <a:pt x="16796" y="19622"/>
                  <a:pt x="16891" y="19523"/>
                </a:cubicBezTo>
                <a:cubicBezTo>
                  <a:pt x="16985" y="19427"/>
                  <a:pt x="17015" y="19418"/>
                  <a:pt x="17167" y="19418"/>
                </a:cubicBezTo>
                <a:cubicBezTo>
                  <a:pt x="17483" y="19417"/>
                  <a:pt x="17738" y="19239"/>
                  <a:pt x="17770" y="18994"/>
                </a:cubicBezTo>
                <a:cubicBezTo>
                  <a:pt x="17784" y="18896"/>
                  <a:pt x="17820" y="18833"/>
                  <a:pt x="17935" y="18724"/>
                </a:cubicBezTo>
                <a:cubicBezTo>
                  <a:pt x="18064" y="18602"/>
                  <a:pt x="18088" y="18567"/>
                  <a:pt x="18088" y="18454"/>
                </a:cubicBezTo>
                <a:cubicBezTo>
                  <a:pt x="18088" y="18354"/>
                  <a:pt x="18069" y="18305"/>
                  <a:pt x="17998" y="18237"/>
                </a:cubicBezTo>
                <a:cubicBezTo>
                  <a:pt x="17948" y="18189"/>
                  <a:pt x="17890" y="18147"/>
                  <a:pt x="17876" y="18147"/>
                </a:cubicBezTo>
                <a:cubicBezTo>
                  <a:pt x="17862" y="18147"/>
                  <a:pt x="17816" y="18119"/>
                  <a:pt x="17770" y="18084"/>
                </a:cubicBezTo>
                <a:cubicBezTo>
                  <a:pt x="17688" y="18019"/>
                  <a:pt x="17541" y="17963"/>
                  <a:pt x="17357" y="17931"/>
                </a:cubicBezTo>
                <a:cubicBezTo>
                  <a:pt x="17304" y="17921"/>
                  <a:pt x="17207" y="17906"/>
                  <a:pt x="17145" y="17893"/>
                </a:cubicBezTo>
                <a:lnTo>
                  <a:pt x="17034" y="17867"/>
                </a:lnTo>
                <a:lnTo>
                  <a:pt x="17177" y="17793"/>
                </a:lnTo>
                <a:cubicBezTo>
                  <a:pt x="17348" y="17705"/>
                  <a:pt x="17469" y="17599"/>
                  <a:pt x="17469" y="17539"/>
                </a:cubicBezTo>
                <a:cubicBezTo>
                  <a:pt x="17469" y="17515"/>
                  <a:pt x="17482" y="17497"/>
                  <a:pt x="17500" y="17497"/>
                </a:cubicBezTo>
                <a:cubicBezTo>
                  <a:pt x="17575" y="17497"/>
                  <a:pt x="17524" y="17356"/>
                  <a:pt x="17405" y="17237"/>
                </a:cubicBezTo>
                <a:cubicBezTo>
                  <a:pt x="17269" y="17101"/>
                  <a:pt x="16938" y="16977"/>
                  <a:pt x="16605" y="16930"/>
                </a:cubicBezTo>
                <a:cubicBezTo>
                  <a:pt x="16192" y="16873"/>
                  <a:pt x="15990" y="16770"/>
                  <a:pt x="15895" y="16581"/>
                </a:cubicBezTo>
                <a:cubicBezTo>
                  <a:pt x="15829" y="16447"/>
                  <a:pt x="15830" y="16433"/>
                  <a:pt x="15927" y="16306"/>
                </a:cubicBezTo>
                <a:cubicBezTo>
                  <a:pt x="16027" y="16175"/>
                  <a:pt x="16065" y="16173"/>
                  <a:pt x="16197" y="16285"/>
                </a:cubicBezTo>
                <a:cubicBezTo>
                  <a:pt x="16330" y="16396"/>
                  <a:pt x="16540" y="16420"/>
                  <a:pt x="16690" y="16343"/>
                </a:cubicBezTo>
                <a:cubicBezTo>
                  <a:pt x="16751" y="16312"/>
                  <a:pt x="16887" y="16199"/>
                  <a:pt x="16992" y="16094"/>
                </a:cubicBezTo>
                <a:lnTo>
                  <a:pt x="17183" y="15904"/>
                </a:lnTo>
                <a:lnTo>
                  <a:pt x="17326" y="15951"/>
                </a:lnTo>
                <a:cubicBezTo>
                  <a:pt x="17405" y="15978"/>
                  <a:pt x="17517" y="16005"/>
                  <a:pt x="17574" y="16004"/>
                </a:cubicBezTo>
                <a:cubicBezTo>
                  <a:pt x="17673" y="16003"/>
                  <a:pt x="17878" y="15919"/>
                  <a:pt x="17993" y="15835"/>
                </a:cubicBezTo>
                <a:cubicBezTo>
                  <a:pt x="18034" y="15804"/>
                  <a:pt x="18067" y="15813"/>
                  <a:pt x="18147" y="15872"/>
                </a:cubicBezTo>
                <a:cubicBezTo>
                  <a:pt x="18202" y="15912"/>
                  <a:pt x="18253" y="15970"/>
                  <a:pt x="18263" y="15999"/>
                </a:cubicBezTo>
                <a:cubicBezTo>
                  <a:pt x="18273" y="16028"/>
                  <a:pt x="18308" y="16093"/>
                  <a:pt x="18343" y="16147"/>
                </a:cubicBezTo>
                <a:cubicBezTo>
                  <a:pt x="18377" y="16201"/>
                  <a:pt x="18410" y="16271"/>
                  <a:pt x="18411" y="16301"/>
                </a:cubicBezTo>
                <a:cubicBezTo>
                  <a:pt x="18414" y="16363"/>
                  <a:pt x="18513" y="16565"/>
                  <a:pt x="18549" y="16581"/>
                </a:cubicBezTo>
                <a:cubicBezTo>
                  <a:pt x="18563" y="16587"/>
                  <a:pt x="18576" y="16618"/>
                  <a:pt x="18576" y="16650"/>
                </a:cubicBezTo>
                <a:cubicBezTo>
                  <a:pt x="18576" y="16728"/>
                  <a:pt x="18795" y="16951"/>
                  <a:pt x="18941" y="17020"/>
                </a:cubicBezTo>
                <a:cubicBezTo>
                  <a:pt x="19135" y="17112"/>
                  <a:pt x="19359" y="17073"/>
                  <a:pt x="19508" y="16925"/>
                </a:cubicBezTo>
                <a:cubicBezTo>
                  <a:pt x="19532" y="16901"/>
                  <a:pt x="19571" y="16870"/>
                  <a:pt x="19593" y="16856"/>
                </a:cubicBezTo>
                <a:cubicBezTo>
                  <a:pt x="19654" y="16816"/>
                  <a:pt x="19714" y="16693"/>
                  <a:pt x="19714" y="16602"/>
                </a:cubicBezTo>
                <a:cubicBezTo>
                  <a:pt x="19714" y="16535"/>
                  <a:pt x="19742" y="16506"/>
                  <a:pt x="19863" y="16454"/>
                </a:cubicBezTo>
                <a:cubicBezTo>
                  <a:pt x="19944" y="16419"/>
                  <a:pt x="20026" y="16376"/>
                  <a:pt x="20048" y="16353"/>
                </a:cubicBezTo>
                <a:cubicBezTo>
                  <a:pt x="20143" y="16256"/>
                  <a:pt x="20202" y="16144"/>
                  <a:pt x="20202" y="16052"/>
                </a:cubicBezTo>
                <a:cubicBezTo>
                  <a:pt x="20202" y="15986"/>
                  <a:pt x="20237" y="15911"/>
                  <a:pt x="20313" y="15824"/>
                </a:cubicBezTo>
                <a:cubicBezTo>
                  <a:pt x="20664" y="15422"/>
                  <a:pt x="20157" y="15016"/>
                  <a:pt x="19476" y="15157"/>
                </a:cubicBezTo>
                <a:cubicBezTo>
                  <a:pt x="19298" y="15194"/>
                  <a:pt x="19200" y="15181"/>
                  <a:pt x="19275" y="15131"/>
                </a:cubicBezTo>
                <a:cubicBezTo>
                  <a:pt x="19293" y="15119"/>
                  <a:pt x="19335" y="15075"/>
                  <a:pt x="19365" y="15030"/>
                </a:cubicBezTo>
                <a:cubicBezTo>
                  <a:pt x="19438" y="14923"/>
                  <a:pt x="19442" y="14395"/>
                  <a:pt x="19370" y="14300"/>
                </a:cubicBezTo>
                <a:cubicBezTo>
                  <a:pt x="19344" y="14265"/>
                  <a:pt x="19322" y="14174"/>
                  <a:pt x="19322" y="14099"/>
                </a:cubicBezTo>
                <a:cubicBezTo>
                  <a:pt x="19322" y="13986"/>
                  <a:pt x="19304" y="13946"/>
                  <a:pt x="19222" y="13877"/>
                </a:cubicBezTo>
                <a:cubicBezTo>
                  <a:pt x="19076" y="13754"/>
                  <a:pt x="18931" y="13724"/>
                  <a:pt x="18576" y="13755"/>
                </a:cubicBezTo>
                <a:cubicBezTo>
                  <a:pt x="18462" y="13765"/>
                  <a:pt x="17924" y="13634"/>
                  <a:pt x="17924" y="13596"/>
                </a:cubicBezTo>
                <a:cubicBezTo>
                  <a:pt x="17924" y="13585"/>
                  <a:pt x="17970" y="13532"/>
                  <a:pt x="18025" y="13480"/>
                </a:cubicBezTo>
                <a:cubicBezTo>
                  <a:pt x="18118" y="13390"/>
                  <a:pt x="18142" y="13385"/>
                  <a:pt x="18433" y="13374"/>
                </a:cubicBezTo>
                <a:cubicBezTo>
                  <a:pt x="18603" y="13368"/>
                  <a:pt x="18795" y="13373"/>
                  <a:pt x="18856" y="13385"/>
                </a:cubicBezTo>
                <a:cubicBezTo>
                  <a:pt x="18973" y="13406"/>
                  <a:pt x="19134" y="13546"/>
                  <a:pt x="19307" y="13771"/>
                </a:cubicBezTo>
                <a:cubicBezTo>
                  <a:pt x="19544" y="14080"/>
                  <a:pt x="19787" y="14264"/>
                  <a:pt x="19974" y="14279"/>
                </a:cubicBezTo>
                <a:cubicBezTo>
                  <a:pt x="20188" y="14296"/>
                  <a:pt x="20247" y="14277"/>
                  <a:pt x="20371" y="14147"/>
                </a:cubicBezTo>
                <a:cubicBezTo>
                  <a:pt x="20482" y="14030"/>
                  <a:pt x="20493" y="13998"/>
                  <a:pt x="20493" y="13856"/>
                </a:cubicBezTo>
                <a:cubicBezTo>
                  <a:pt x="20493" y="13767"/>
                  <a:pt x="20509" y="13697"/>
                  <a:pt x="20525" y="13697"/>
                </a:cubicBezTo>
                <a:cubicBezTo>
                  <a:pt x="20541" y="13697"/>
                  <a:pt x="20561" y="13643"/>
                  <a:pt x="20572" y="13580"/>
                </a:cubicBezTo>
                <a:cubicBezTo>
                  <a:pt x="20584" y="13518"/>
                  <a:pt x="20608" y="13469"/>
                  <a:pt x="20625" y="13469"/>
                </a:cubicBezTo>
                <a:cubicBezTo>
                  <a:pt x="20642" y="13469"/>
                  <a:pt x="20657" y="13440"/>
                  <a:pt x="20657" y="13406"/>
                </a:cubicBezTo>
                <a:cubicBezTo>
                  <a:pt x="20657" y="13330"/>
                  <a:pt x="20820" y="13014"/>
                  <a:pt x="20858" y="13014"/>
                </a:cubicBezTo>
                <a:cubicBezTo>
                  <a:pt x="20874" y="13014"/>
                  <a:pt x="20886" y="12959"/>
                  <a:pt x="20885" y="12892"/>
                </a:cubicBezTo>
                <a:cubicBezTo>
                  <a:pt x="20884" y="12753"/>
                  <a:pt x="20805" y="12645"/>
                  <a:pt x="20615" y="12527"/>
                </a:cubicBezTo>
                <a:cubicBezTo>
                  <a:pt x="20508" y="12461"/>
                  <a:pt x="20458" y="12455"/>
                  <a:pt x="20286" y="12469"/>
                </a:cubicBezTo>
                <a:cubicBezTo>
                  <a:pt x="20091" y="12485"/>
                  <a:pt x="19778" y="12573"/>
                  <a:pt x="19555" y="12675"/>
                </a:cubicBezTo>
                <a:cubicBezTo>
                  <a:pt x="19424" y="12736"/>
                  <a:pt x="19189" y="12722"/>
                  <a:pt x="19031" y="12644"/>
                </a:cubicBezTo>
                <a:cubicBezTo>
                  <a:pt x="18971" y="12614"/>
                  <a:pt x="18902" y="12591"/>
                  <a:pt x="18877" y="12591"/>
                </a:cubicBezTo>
                <a:cubicBezTo>
                  <a:pt x="18853" y="12591"/>
                  <a:pt x="18773" y="12532"/>
                  <a:pt x="18697" y="12464"/>
                </a:cubicBezTo>
                <a:cubicBezTo>
                  <a:pt x="18622" y="12395"/>
                  <a:pt x="18491" y="12294"/>
                  <a:pt x="18406" y="12236"/>
                </a:cubicBezTo>
                <a:cubicBezTo>
                  <a:pt x="18321" y="12179"/>
                  <a:pt x="18247" y="12119"/>
                  <a:pt x="18247" y="12104"/>
                </a:cubicBezTo>
                <a:cubicBezTo>
                  <a:pt x="18247" y="12048"/>
                  <a:pt x="18551" y="11802"/>
                  <a:pt x="18697" y="11739"/>
                </a:cubicBezTo>
                <a:cubicBezTo>
                  <a:pt x="18782" y="11703"/>
                  <a:pt x="18874" y="11655"/>
                  <a:pt x="18904" y="11628"/>
                </a:cubicBezTo>
                <a:cubicBezTo>
                  <a:pt x="19022" y="11521"/>
                  <a:pt x="19404" y="11699"/>
                  <a:pt x="19720" y="12014"/>
                </a:cubicBezTo>
                <a:cubicBezTo>
                  <a:pt x="19913" y="12207"/>
                  <a:pt x="20053" y="12259"/>
                  <a:pt x="20313" y="12220"/>
                </a:cubicBezTo>
                <a:cubicBezTo>
                  <a:pt x="20474" y="12196"/>
                  <a:pt x="20721" y="11986"/>
                  <a:pt x="20721" y="11876"/>
                </a:cubicBezTo>
                <a:cubicBezTo>
                  <a:pt x="20721" y="11799"/>
                  <a:pt x="20747" y="11794"/>
                  <a:pt x="20917" y="11845"/>
                </a:cubicBezTo>
                <a:cubicBezTo>
                  <a:pt x="21024" y="11877"/>
                  <a:pt x="21057" y="11875"/>
                  <a:pt x="21192" y="11807"/>
                </a:cubicBezTo>
                <a:cubicBezTo>
                  <a:pt x="21277" y="11765"/>
                  <a:pt x="21383" y="11683"/>
                  <a:pt x="21425" y="11628"/>
                </a:cubicBezTo>
                <a:cubicBezTo>
                  <a:pt x="21504" y="11525"/>
                  <a:pt x="21527" y="11341"/>
                  <a:pt x="21468" y="11305"/>
                </a:cubicBezTo>
                <a:cubicBezTo>
                  <a:pt x="21429" y="11281"/>
                  <a:pt x="21425" y="11093"/>
                  <a:pt x="21462" y="11093"/>
                </a:cubicBezTo>
                <a:cubicBezTo>
                  <a:pt x="21512" y="11093"/>
                  <a:pt x="21600" y="10906"/>
                  <a:pt x="21600" y="10797"/>
                </a:cubicBezTo>
                <a:cubicBezTo>
                  <a:pt x="21600" y="10633"/>
                  <a:pt x="21398" y="10424"/>
                  <a:pt x="21213" y="10394"/>
                </a:cubicBezTo>
                <a:cubicBezTo>
                  <a:pt x="21040" y="10367"/>
                  <a:pt x="21017" y="10329"/>
                  <a:pt x="21123" y="10246"/>
                </a:cubicBezTo>
                <a:cubicBezTo>
                  <a:pt x="21243" y="10153"/>
                  <a:pt x="21243" y="9937"/>
                  <a:pt x="21123" y="9818"/>
                </a:cubicBezTo>
                <a:cubicBezTo>
                  <a:pt x="21013" y="9708"/>
                  <a:pt x="20793" y="9601"/>
                  <a:pt x="20673" y="9601"/>
                </a:cubicBezTo>
                <a:cubicBezTo>
                  <a:pt x="20555" y="9601"/>
                  <a:pt x="20017" y="9770"/>
                  <a:pt x="19789" y="9881"/>
                </a:cubicBezTo>
                <a:cubicBezTo>
                  <a:pt x="19642" y="9952"/>
                  <a:pt x="19584" y="9960"/>
                  <a:pt x="19375" y="9950"/>
                </a:cubicBezTo>
                <a:cubicBezTo>
                  <a:pt x="19194" y="9941"/>
                  <a:pt x="19111" y="9921"/>
                  <a:pt x="19042" y="9871"/>
                </a:cubicBezTo>
                <a:cubicBezTo>
                  <a:pt x="18991" y="9833"/>
                  <a:pt x="18913" y="9794"/>
                  <a:pt x="18872" y="9781"/>
                </a:cubicBezTo>
                <a:cubicBezTo>
                  <a:pt x="18780" y="9751"/>
                  <a:pt x="18442" y="9527"/>
                  <a:pt x="18385" y="9458"/>
                </a:cubicBezTo>
                <a:cubicBezTo>
                  <a:pt x="18330" y="9392"/>
                  <a:pt x="18353" y="9351"/>
                  <a:pt x="18507" y="9273"/>
                </a:cubicBezTo>
                <a:cubicBezTo>
                  <a:pt x="18576" y="9237"/>
                  <a:pt x="18669" y="9164"/>
                  <a:pt x="18708" y="9108"/>
                </a:cubicBezTo>
                <a:cubicBezTo>
                  <a:pt x="18757" y="9039"/>
                  <a:pt x="18793" y="9014"/>
                  <a:pt x="18830" y="9029"/>
                </a:cubicBezTo>
                <a:cubicBezTo>
                  <a:pt x="18859" y="9041"/>
                  <a:pt x="19072" y="9111"/>
                  <a:pt x="19301" y="9183"/>
                </a:cubicBezTo>
                <a:cubicBezTo>
                  <a:pt x="19686" y="9303"/>
                  <a:pt x="19732" y="9312"/>
                  <a:pt x="19868" y="9278"/>
                </a:cubicBezTo>
                <a:cubicBezTo>
                  <a:pt x="20066" y="9228"/>
                  <a:pt x="20106" y="9177"/>
                  <a:pt x="20106" y="8992"/>
                </a:cubicBezTo>
                <a:cubicBezTo>
                  <a:pt x="20106" y="8877"/>
                  <a:pt x="20087" y="8818"/>
                  <a:pt x="20032" y="8759"/>
                </a:cubicBezTo>
                <a:cubicBezTo>
                  <a:pt x="19972" y="8694"/>
                  <a:pt x="19966" y="8678"/>
                  <a:pt x="20006" y="8664"/>
                </a:cubicBezTo>
                <a:cubicBezTo>
                  <a:pt x="20097" y="8633"/>
                  <a:pt x="20265" y="8426"/>
                  <a:pt x="20265" y="8346"/>
                </a:cubicBezTo>
                <a:cubicBezTo>
                  <a:pt x="20265" y="8303"/>
                  <a:pt x="20251" y="8267"/>
                  <a:pt x="20233" y="8267"/>
                </a:cubicBezTo>
                <a:cubicBezTo>
                  <a:pt x="20216" y="8267"/>
                  <a:pt x="20202" y="8242"/>
                  <a:pt x="20202" y="8209"/>
                </a:cubicBezTo>
                <a:cubicBezTo>
                  <a:pt x="20202" y="8106"/>
                  <a:pt x="20046" y="7978"/>
                  <a:pt x="19889" y="7955"/>
                </a:cubicBezTo>
                <a:cubicBezTo>
                  <a:pt x="19728" y="7931"/>
                  <a:pt x="19733" y="7932"/>
                  <a:pt x="19789" y="7833"/>
                </a:cubicBezTo>
                <a:cubicBezTo>
                  <a:pt x="19811" y="7793"/>
                  <a:pt x="19828" y="7759"/>
                  <a:pt x="19831" y="7754"/>
                </a:cubicBezTo>
                <a:cubicBezTo>
                  <a:pt x="19834" y="7748"/>
                  <a:pt x="19901" y="7783"/>
                  <a:pt x="19979" y="7833"/>
                </a:cubicBezTo>
                <a:cubicBezTo>
                  <a:pt x="20101" y="7911"/>
                  <a:pt x="20157" y="7922"/>
                  <a:pt x="20387" y="7928"/>
                </a:cubicBezTo>
                <a:cubicBezTo>
                  <a:pt x="20695" y="7937"/>
                  <a:pt x="20901" y="7881"/>
                  <a:pt x="21028" y="7754"/>
                </a:cubicBezTo>
                <a:cubicBezTo>
                  <a:pt x="21096" y="7685"/>
                  <a:pt x="21113" y="7640"/>
                  <a:pt x="21113" y="7500"/>
                </a:cubicBezTo>
                <a:cubicBezTo>
                  <a:pt x="21113" y="7356"/>
                  <a:pt x="21097" y="7315"/>
                  <a:pt x="21017" y="7230"/>
                </a:cubicBezTo>
                <a:cubicBezTo>
                  <a:pt x="20965" y="7174"/>
                  <a:pt x="20898" y="7129"/>
                  <a:pt x="20869" y="7129"/>
                </a:cubicBezTo>
                <a:cubicBezTo>
                  <a:pt x="20795" y="7129"/>
                  <a:pt x="20807" y="7074"/>
                  <a:pt x="20885" y="7050"/>
                </a:cubicBezTo>
                <a:cubicBezTo>
                  <a:pt x="20993" y="7016"/>
                  <a:pt x="21113" y="6828"/>
                  <a:pt x="21113" y="6695"/>
                </a:cubicBezTo>
                <a:cubicBezTo>
                  <a:pt x="21113" y="6630"/>
                  <a:pt x="21099" y="6579"/>
                  <a:pt x="21081" y="6579"/>
                </a:cubicBezTo>
                <a:cubicBezTo>
                  <a:pt x="21063" y="6579"/>
                  <a:pt x="21049" y="6560"/>
                  <a:pt x="21049" y="6536"/>
                </a:cubicBezTo>
                <a:cubicBezTo>
                  <a:pt x="21049" y="6489"/>
                  <a:pt x="20886" y="6401"/>
                  <a:pt x="20731" y="6367"/>
                </a:cubicBezTo>
                <a:cubicBezTo>
                  <a:pt x="20647" y="6349"/>
                  <a:pt x="20632" y="6331"/>
                  <a:pt x="20647" y="6272"/>
                </a:cubicBezTo>
                <a:cubicBezTo>
                  <a:pt x="20656" y="6233"/>
                  <a:pt x="20681" y="6184"/>
                  <a:pt x="20700" y="6161"/>
                </a:cubicBezTo>
                <a:cubicBezTo>
                  <a:pt x="20722" y="6132"/>
                  <a:pt x="20720" y="6107"/>
                  <a:pt x="20694" y="6081"/>
                </a:cubicBezTo>
                <a:cubicBezTo>
                  <a:pt x="20674" y="6061"/>
                  <a:pt x="20657" y="6018"/>
                  <a:pt x="20657" y="5986"/>
                </a:cubicBezTo>
                <a:cubicBezTo>
                  <a:pt x="20657" y="5899"/>
                  <a:pt x="20330" y="5693"/>
                  <a:pt x="20159" y="5674"/>
                </a:cubicBezTo>
                <a:cubicBezTo>
                  <a:pt x="19968" y="5652"/>
                  <a:pt x="19781" y="5756"/>
                  <a:pt x="19635" y="5954"/>
                </a:cubicBezTo>
                <a:cubicBezTo>
                  <a:pt x="19573" y="6039"/>
                  <a:pt x="19519" y="6119"/>
                  <a:pt x="19518" y="6140"/>
                </a:cubicBezTo>
                <a:cubicBezTo>
                  <a:pt x="19518" y="6160"/>
                  <a:pt x="19498" y="6197"/>
                  <a:pt x="19471" y="6219"/>
                </a:cubicBezTo>
                <a:cubicBezTo>
                  <a:pt x="19444" y="6241"/>
                  <a:pt x="19423" y="6294"/>
                  <a:pt x="19423" y="6335"/>
                </a:cubicBezTo>
                <a:cubicBezTo>
                  <a:pt x="19423" y="6377"/>
                  <a:pt x="19404" y="6420"/>
                  <a:pt x="19386" y="6431"/>
                </a:cubicBezTo>
                <a:cubicBezTo>
                  <a:pt x="19368" y="6442"/>
                  <a:pt x="19354" y="6481"/>
                  <a:pt x="19354" y="6521"/>
                </a:cubicBezTo>
                <a:cubicBezTo>
                  <a:pt x="19354" y="6560"/>
                  <a:pt x="19318" y="6636"/>
                  <a:pt x="19275" y="6690"/>
                </a:cubicBezTo>
                <a:lnTo>
                  <a:pt x="19195" y="6791"/>
                </a:lnTo>
                <a:lnTo>
                  <a:pt x="19174" y="6685"/>
                </a:lnTo>
                <a:cubicBezTo>
                  <a:pt x="19162" y="6627"/>
                  <a:pt x="19142" y="6579"/>
                  <a:pt x="19126" y="6579"/>
                </a:cubicBezTo>
                <a:cubicBezTo>
                  <a:pt x="19111" y="6579"/>
                  <a:pt x="19095" y="6559"/>
                  <a:pt x="19095" y="6536"/>
                </a:cubicBezTo>
                <a:cubicBezTo>
                  <a:pt x="19091" y="6388"/>
                  <a:pt x="18621" y="6288"/>
                  <a:pt x="18417" y="6394"/>
                </a:cubicBezTo>
                <a:lnTo>
                  <a:pt x="18316" y="6447"/>
                </a:lnTo>
                <a:lnTo>
                  <a:pt x="18316" y="6245"/>
                </a:lnTo>
                <a:cubicBezTo>
                  <a:pt x="18316" y="6081"/>
                  <a:pt x="18297" y="6025"/>
                  <a:pt x="18231" y="5938"/>
                </a:cubicBezTo>
                <a:lnTo>
                  <a:pt x="18152" y="5833"/>
                </a:lnTo>
                <a:lnTo>
                  <a:pt x="18242" y="5811"/>
                </a:lnTo>
                <a:cubicBezTo>
                  <a:pt x="18292" y="5800"/>
                  <a:pt x="18401" y="5809"/>
                  <a:pt x="18480" y="5827"/>
                </a:cubicBezTo>
                <a:cubicBezTo>
                  <a:pt x="18665" y="5870"/>
                  <a:pt x="19210" y="5869"/>
                  <a:pt x="19354" y="5827"/>
                </a:cubicBezTo>
                <a:cubicBezTo>
                  <a:pt x="19415" y="5810"/>
                  <a:pt x="19505" y="5759"/>
                  <a:pt x="19555" y="5711"/>
                </a:cubicBezTo>
                <a:cubicBezTo>
                  <a:pt x="19687" y="5585"/>
                  <a:pt x="19678" y="5455"/>
                  <a:pt x="19529" y="5293"/>
                </a:cubicBezTo>
                <a:cubicBezTo>
                  <a:pt x="19463" y="5221"/>
                  <a:pt x="19429" y="5162"/>
                  <a:pt x="19450" y="5155"/>
                </a:cubicBezTo>
                <a:cubicBezTo>
                  <a:pt x="19470" y="5148"/>
                  <a:pt x="19487" y="5122"/>
                  <a:pt x="19487" y="5097"/>
                </a:cubicBezTo>
                <a:cubicBezTo>
                  <a:pt x="19487" y="5072"/>
                  <a:pt x="19500" y="5049"/>
                  <a:pt x="19518" y="5049"/>
                </a:cubicBezTo>
                <a:cubicBezTo>
                  <a:pt x="19536" y="5049"/>
                  <a:pt x="19550" y="4999"/>
                  <a:pt x="19550" y="4938"/>
                </a:cubicBezTo>
                <a:cubicBezTo>
                  <a:pt x="19550" y="4850"/>
                  <a:pt x="19519" y="4792"/>
                  <a:pt x="19397" y="4663"/>
                </a:cubicBezTo>
                <a:cubicBezTo>
                  <a:pt x="19311" y="4573"/>
                  <a:pt x="19204" y="4485"/>
                  <a:pt x="19158" y="4467"/>
                </a:cubicBezTo>
                <a:cubicBezTo>
                  <a:pt x="19088" y="4440"/>
                  <a:pt x="19077" y="4420"/>
                  <a:pt x="19089" y="4335"/>
                </a:cubicBezTo>
                <a:cubicBezTo>
                  <a:pt x="19102" y="4252"/>
                  <a:pt x="19079" y="4213"/>
                  <a:pt x="18973" y="4107"/>
                </a:cubicBezTo>
                <a:cubicBezTo>
                  <a:pt x="18821" y="3955"/>
                  <a:pt x="18664" y="3917"/>
                  <a:pt x="18448" y="3975"/>
                </a:cubicBezTo>
                <a:cubicBezTo>
                  <a:pt x="18307" y="4013"/>
                  <a:pt x="18296" y="4008"/>
                  <a:pt x="18237" y="3927"/>
                </a:cubicBezTo>
                <a:cubicBezTo>
                  <a:pt x="18100" y="3740"/>
                  <a:pt x="17710" y="3651"/>
                  <a:pt x="17543" y="3769"/>
                </a:cubicBezTo>
                <a:cubicBezTo>
                  <a:pt x="17471" y="3819"/>
                  <a:pt x="17469" y="3815"/>
                  <a:pt x="17469" y="3642"/>
                </a:cubicBezTo>
                <a:cubicBezTo>
                  <a:pt x="17469" y="3500"/>
                  <a:pt x="17452" y="3453"/>
                  <a:pt x="17379" y="3366"/>
                </a:cubicBezTo>
                <a:cubicBezTo>
                  <a:pt x="17329" y="3308"/>
                  <a:pt x="17231" y="3237"/>
                  <a:pt x="17161" y="3213"/>
                </a:cubicBezTo>
                <a:lnTo>
                  <a:pt x="17034" y="3171"/>
                </a:lnTo>
                <a:lnTo>
                  <a:pt x="17193" y="3102"/>
                </a:lnTo>
                <a:cubicBezTo>
                  <a:pt x="17279" y="3064"/>
                  <a:pt x="17352" y="3033"/>
                  <a:pt x="17357" y="3033"/>
                </a:cubicBezTo>
                <a:cubicBezTo>
                  <a:pt x="17375" y="3033"/>
                  <a:pt x="17680" y="2826"/>
                  <a:pt x="17723" y="2784"/>
                </a:cubicBezTo>
                <a:cubicBezTo>
                  <a:pt x="17790" y="2719"/>
                  <a:pt x="17768" y="2554"/>
                  <a:pt x="17675" y="2414"/>
                </a:cubicBezTo>
                <a:cubicBezTo>
                  <a:pt x="17587" y="2280"/>
                  <a:pt x="17492" y="2214"/>
                  <a:pt x="17331" y="2176"/>
                </a:cubicBezTo>
                <a:cubicBezTo>
                  <a:pt x="17260" y="2159"/>
                  <a:pt x="17241" y="2137"/>
                  <a:pt x="17241" y="2065"/>
                </a:cubicBezTo>
                <a:cubicBezTo>
                  <a:pt x="17241" y="2007"/>
                  <a:pt x="17207" y="1943"/>
                  <a:pt x="17151" y="1890"/>
                </a:cubicBezTo>
                <a:cubicBezTo>
                  <a:pt x="17023" y="1771"/>
                  <a:pt x="16754" y="1636"/>
                  <a:pt x="16642" y="1636"/>
                </a:cubicBezTo>
                <a:cubicBezTo>
                  <a:pt x="16514" y="1636"/>
                  <a:pt x="16282" y="1473"/>
                  <a:pt x="16097" y="1250"/>
                </a:cubicBezTo>
                <a:cubicBezTo>
                  <a:pt x="15982" y="1112"/>
                  <a:pt x="15906" y="1054"/>
                  <a:pt x="15784" y="1011"/>
                </a:cubicBezTo>
                <a:cubicBezTo>
                  <a:pt x="15674" y="973"/>
                  <a:pt x="15614" y="931"/>
                  <a:pt x="15588" y="874"/>
                </a:cubicBezTo>
                <a:cubicBezTo>
                  <a:pt x="15544" y="776"/>
                  <a:pt x="15259" y="632"/>
                  <a:pt x="15053" y="604"/>
                </a:cubicBezTo>
                <a:cubicBezTo>
                  <a:pt x="14972" y="593"/>
                  <a:pt x="14885" y="552"/>
                  <a:pt x="14836" y="503"/>
                </a:cubicBezTo>
                <a:cubicBezTo>
                  <a:pt x="14617" y="285"/>
                  <a:pt x="14231" y="283"/>
                  <a:pt x="13994" y="493"/>
                </a:cubicBezTo>
                <a:cubicBezTo>
                  <a:pt x="13937" y="544"/>
                  <a:pt x="13925" y="589"/>
                  <a:pt x="13925" y="715"/>
                </a:cubicBezTo>
                <a:cubicBezTo>
                  <a:pt x="13925" y="806"/>
                  <a:pt x="13904" y="902"/>
                  <a:pt x="13877" y="937"/>
                </a:cubicBezTo>
                <a:cubicBezTo>
                  <a:pt x="13813" y="1023"/>
                  <a:pt x="13808" y="1323"/>
                  <a:pt x="13872" y="1377"/>
                </a:cubicBezTo>
                <a:cubicBezTo>
                  <a:pt x="13902" y="1401"/>
                  <a:pt x="13925" y="1471"/>
                  <a:pt x="13925" y="1557"/>
                </a:cubicBezTo>
                <a:cubicBezTo>
                  <a:pt x="13925" y="1634"/>
                  <a:pt x="13939" y="1704"/>
                  <a:pt x="13957" y="1715"/>
                </a:cubicBezTo>
                <a:cubicBezTo>
                  <a:pt x="13996" y="1740"/>
                  <a:pt x="14000" y="2165"/>
                  <a:pt x="13962" y="2245"/>
                </a:cubicBezTo>
                <a:cubicBezTo>
                  <a:pt x="13947" y="2276"/>
                  <a:pt x="13910" y="2351"/>
                  <a:pt x="13877" y="2414"/>
                </a:cubicBezTo>
                <a:cubicBezTo>
                  <a:pt x="13662" y="2830"/>
                  <a:pt x="13621" y="2862"/>
                  <a:pt x="13390" y="2747"/>
                </a:cubicBezTo>
                <a:cubicBezTo>
                  <a:pt x="13314" y="2709"/>
                  <a:pt x="13223" y="2678"/>
                  <a:pt x="13189" y="2679"/>
                </a:cubicBezTo>
                <a:cubicBezTo>
                  <a:pt x="13111" y="2679"/>
                  <a:pt x="12913" y="2796"/>
                  <a:pt x="12913" y="2843"/>
                </a:cubicBezTo>
                <a:cubicBezTo>
                  <a:pt x="12913" y="2907"/>
                  <a:pt x="12850" y="2835"/>
                  <a:pt x="12802" y="2721"/>
                </a:cubicBezTo>
                <a:cubicBezTo>
                  <a:pt x="12750" y="2597"/>
                  <a:pt x="12597" y="2514"/>
                  <a:pt x="12426" y="2514"/>
                </a:cubicBezTo>
                <a:cubicBezTo>
                  <a:pt x="12340" y="2514"/>
                  <a:pt x="12331" y="2503"/>
                  <a:pt x="12331" y="2424"/>
                </a:cubicBezTo>
                <a:cubicBezTo>
                  <a:pt x="12331" y="2325"/>
                  <a:pt x="12388" y="2260"/>
                  <a:pt x="12866" y="1837"/>
                </a:cubicBezTo>
                <a:cubicBezTo>
                  <a:pt x="13177" y="1561"/>
                  <a:pt x="13274" y="1460"/>
                  <a:pt x="13274" y="1408"/>
                </a:cubicBezTo>
                <a:cubicBezTo>
                  <a:pt x="13274" y="1391"/>
                  <a:pt x="13287" y="1377"/>
                  <a:pt x="13305" y="1377"/>
                </a:cubicBezTo>
                <a:cubicBezTo>
                  <a:pt x="13323" y="1377"/>
                  <a:pt x="13337" y="1305"/>
                  <a:pt x="13337" y="1218"/>
                </a:cubicBezTo>
                <a:cubicBezTo>
                  <a:pt x="13337" y="1079"/>
                  <a:pt x="13321" y="1043"/>
                  <a:pt x="13221" y="943"/>
                </a:cubicBezTo>
                <a:cubicBezTo>
                  <a:pt x="13157" y="880"/>
                  <a:pt x="13041" y="804"/>
                  <a:pt x="12961" y="773"/>
                </a:cubicBezTo>
                <a:lnTo>
                  <a:pt x="12818" y="715"/>
                </a:lnTo>
                <a:lnTo>
                  <a:pt x="12818" y="530"/>
                </a:lnTo>
                <a:cubicBezTo>
                  <a:pt x="12818" y="204"/>
                  <a:pt x="12642" y="75"/>
                  <a:pt x="12204" y="75"/>
                </a:cubicBezTo>
                <a:cubicBezTo>
                  <a:pt x="12060" y="75"/>
                  <a:pt x="11909" y="65"/>
                  <a:pt x="11865" y="48"/>
                </a:cubicBezTo>
                <a:cubicBezTo>
                  <a:pt x="11821" y="32"/>
                  <a:pt x="11558" y="12"/>
                  <a:pt x="11282" y="6"/>
                </a:cubicBezTo>
                <a:cubicBezTo>
                  <a:pt x="11032" y="1"/>
                  <a:pt x="10906" y="-4"/>
                  <a:pt x="10826" y="6"/>
                </a:cubicBezTo>
                <a:close/>
                <a:moveTo>
                  <a:pt x="8231" y="1948"/>
                </a:moveTo>
                <a:lnTo>
                  <a:pt x="8311" y="2033"/>
                </a:lnTo>
                <a:cubicBezTo>
                  <a:pt x="8355" y="2081"/>
                  <a:pt x="8395" y="2135"/>
                  <a:pt x="8395" y="2149"/>
                </a:cubicBezTo>
                <a:cubicBezTo>
                  <a:pt x="8395" y="2164"/>
                  <a:pt x="8431" y="2204"/>
                  <a:pt x="8480" y="2239"/>
                </a:cubicBezTo>
                <a:cubicBezTo>
                  <a:pt x="8529" y="2275"/>
                  <a:pt x="8603" y="2336"/>
                  <a:pt x="8644" y="2377"/>
                </a:cubicBezTo>
                <a:cubicBezTo>
                  <a:pt x="8686" y="2417"/>
                  <a:pt x="8757" y="2472"/>
                  <a:pt x="8798" y="2499"/>
                </a:cubicBezTo>
                <a:cubicBezTo>
                  <a:pt x="8839" y="2525"/>
                  <a:pt x="8906" y="2612"/>
                  <a:pt x="8946" y="2689"/>
                </a:cubicBezTo>
                <a:cubicBezTo>
                  <a:pt x="8987" y="2769"/>
                  <a:pt x="9010" y="2868"/>
                  <a:pt x="9004" y="2922"/>
                </a:cubicBezTo>
                <a:lnTo>
                  <a:pt x="8994" y="3022"/>
                </a:lnTo>
                <a:lnTo>
                  <a:pt x="8867" y="2948"/>
                </a:lnTo>
                <a:cubicBezTo>
                  <a:pt x="8718" y="2864"/>
                  <a:pt x="8577" y="2855"/>
                  <a:pt x="8459" y="2922"/>
                </a:cubicBezTo>
                <a:cubicBezTo>
                  <a:pt x="8345" y="2987"/>
                  <a:pt x="8337" y="2981"/>
                  <a:pt x="8279" y="2858"/>
                </a:cubicBezTo>
                <a:cubicBezTo>
                  <a:pt x="8225" y="2745"/>
                  <a:pt x="8208" y="2554"/>
                  <a:pt x="8220" y="2170"/>
                </a:cubicBezTo>
                <a:lnTo>
                  <a:pt x="8231" y="1948"/>
                </a:lnTo>
                <a:close/>
                <a:moveTo>
                  <a:pt x="15689" y="2070"/>
                </a:moveTo>
                <a:cubicBezTo>
                  <a:pt x="15702" y="2090"/>
                  <a:pt x="15710" y="2275"/>
                  <a:pt x="15710" y="2477"/>
                </a:cubicBezTo>
                <a:cubicBezTo>
                  <a:pt x="15710" y="2773"/>
                  <a:pt x="15702" y="2871"/>
                  <a:pt x="15652" y="2980"/>
                </a:cubicBezTo>
                <a:cubicBezTo>
                  <a:pt x="15522" y="3262"/>
                  <a:pt x="15200" y="3611"/>
                  <a:pt x="14884" y="3822"/>
                </a:cubicBezTo>
                <a:cubicBezTo>
                  <a:pt x="14757" y="3906"/>
                  <a:pt x="14647" y="3975"/>
                  <a:pt x="14635" y="3975"/>
                </a:cubicBezTo>
                <a:cubicBezTo>
                  <a:pt x="14546" y="3975"/>
                  <a:pt x="14462" y="3652"/>
                  <a:pt x="14539" y="3605"/>
                </a:cubicBezTo>
                <a:cubicBezTo>
                  <a:pt x="14557" y="3594"/>
                  <a:pt x="14571" y="3547"/>
                  <a:pt x="14571" y="3504"/>
                </a:cubicBezTo>
                <a:cubicBezTo>
                  <a:pt x="14571" y="3462"/>
                  <a:pt x="14557" y="3420"/>
                  <a:pt x="14539" y="3409"/>
                </a:cubicBezTo>
                <a:cubicBezTo>
                  <a:pt x="14490" y="3378"/>
                  <a:pt x="14500" y="3212"/>
                  <a:pt x="14561" y="3091"/>
                </a:cubicBezTo>
                <a:cubicBezTo>
                  <a:pt x="14660" y="2894"/>
                  <a:pt x="14669" y="2874"/>
                  <a:pt x="14672" y="2816"/>
                </a:cubicBezTo>
                <a:cubicBezTo>
                  <a:pt x="14677" y="2695"/>
                  <a:pt x="14822" y="2493"/>
                  <a:pt x="14979" y="2387"/>
                </a:cubicBezTo>
                <a:cubicBezTo>
                  <a:pt x="15237" y="2215"/>
                  <a:pt x="15661" y="2026"/>
                  <a:pt x="15689" y="2070"/>
                </a:cubicBezTo>
                <a:close/>
                <a:moveTo>
                  <a:pt x="2341" y="7521"/>
                </a:moveTo>
                <a:cubicBezTo>
                  <a:pt x="2535" y="7521"/>
                  <a:pt x="2968" y="7722"/>
                  <a:pt x="3125" y="7886"/>
                </a:cubicBezTo>
                <a:cubicBezTo>
                  <a:pt x="3197" y="7960"/>
                  <a:pt x="3252" y="8039"/>
                  <a:pt x="3252" y="8061"/>
                </a:cubicBezTo>
                <a:cubicBezTo>
                  <a:pt x="3252" y="8082"/>
                  <a:pt x="3307" y="8142"/>
                  <a:pt x="3374" y="8198"/>
                </a:cubicBezTo>
                <a:cubicBezTo>
                  <a:pt x="3634" y="8418"/>
                  <a:pt x="3644" y="8431"/>
                  <a:pt x="3644" y="8558"/>
                </a:cubicBezTo>
                <a:cubicBezTo>
                  <a:pt x="3644" y="8640"/>
                  <a:pt x="3626" y="8688"/>
                  <a:pt x="3591" y="8701"/>
                </a:cubicBezTo>
                <a:cubicBezTo>
                  <a:pt x="3515" y="8730"/>
                  <a:pt x="3095" y="8716"/>
                  <a:pt x="2945" y="8680"/>
                </a:cubicBezTo>
                <a:cubicBezTo>
                  <a:pt x="2747" y="8632"/>
                  <a:pt x="2545" y="8522"/>
                  <a:pt x="2426" y="8394"/>
                </a:cubicBezTo>
                <a:cubicBezTo>
                  <a:pt x="2367" y="8331"/>
                  <a:pt x="2311" y="8266"/>
                  <a:pt x="2304" y="8246"/>
                </a:cubicBezTo>
                <a:cubicBezTo>
                  <a:pt x="2278" y="8174"/>
                  <a:pt x="1996" y="7863"/>
                  <a:pt x="1875" y="7775"/>
                </a:cubicBezTo>
                <a:cubicBezTo>
                  <a:pt x="1807" y="7725"/>
                  <a:pt x="1766" y="7678"/>
                  <a:pt x="1780" y="7669"/>
                </a:cubicBezTo>
                <a:cubicBezTo>
                  <a:pt x="1865" y="7616"/>
                  <a:pt x="2232" y="7521"/>
                  <a:pt x="2341" y="7521"/>
                </a:cubicBezTo>
                <a:close/>
                <a:moveTo>
                  <a:pt x="2405" y="9357"/>
                </a:moveTo>
                <a:cubicBezTo>
                  <a:pt x="2633" y="9358"/>
                  <a:pt x="2717" y="9371"/>
                  <a:pt x="2871" y="9442"/>
                </a:cubicBezTo>
                <a:cubicBezTo>
                  <a:pt x="2973" y="9489"/>
                  <a:pt x="3084" y="9556"/>
                  <a:pt x="3120" y="9590"/>
                </a:cubicBezTo>
                <a:cubicBezTo>
                  <a:pt x="3185" y="9651"/>
                  <a:pt x="3185" y="9652"/>
                  <a:pt x="2966" y="9722"/>
                </a:cubicBezTo>
                <a:cubicBezTo>
                  <a:pt x="2703" y="9807"/>
                  <a:pt x="2605" y="9807"/>
                  <a:pt x="2389" y="9728"/>
                </a:cubicBezTo>
                <a:cubicBezTo>
                  <a:pt x="2183" y="9652"/>
                  <a:pt x="2083" y="9651"/>
                  <a:pt x="1917" y="9717"/>
                </a:cubicBezTo>
                <a:cubicBezTo>
                  <a:pt x="1792" y="9767"/>
                  <a:pt x="1781" y="9770"/>
                  <a:pt x="1737" y="9712"/>
                </a:cubicBezTo>
                <a:cubicBezTo>
                  <a:pt x="1659" y="9609"/>
                  <a:pt x="1685" y="9575"/>
                  <a:pt x="1912" y="9463"/>
                </a:cubicBezTo>
                <a:cubicBezTo>
                  <a:pt x="2109" y="9366"/>
                  <a:pt x="2156" y="9356"/>
                  <a:pt x="2405" y="935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31" name="1960…"/>
          <p:cNvSpPr txBox="1"/>
          <p:nvPr/>
        </p:nvSpPr>
        <p:spPr>
          <a:xfrm>
            <a:off x="335453" y="8407202"/>
            <a:ext cx="30474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1960</a:t>
            </a:r>
          </a:p>
          <a:p>
            <a:pPr algn="ctr"/>
            <a:r>
              <a:t>Família</a:t>
            </a:r>
          </a:p>
          <a:p>
            <a:pPr algn="ctr"/>
            <a:r>
              <a:t>Coronavírus</a:t>
            </a:r>
          </a:p>
        </p:txBody>
      </p:sp>
      <p:sp>
        <p:nvSpPr>
          <p:cNvPr id="232" name="2002…"/>
          <p:cNvSpPr txBox="1"/>
          <p:nvPr/>
        </p:nvSpPr>
        <p:spPr>
          <a:xfrm>
            <a:off x="4959313" y="3794287"/>
            <a:ext cx="35696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2002</a:t>
            </a:r>
          </a:p>
          <a:p>
            <a:pPr algn="ctr"/>
            <a:r>
              <a:t>1o. Caso</a:t>
            </a:r>
          </a:p>
          <a:p>
            <a:pPr algn="ctr"/>
            <a:r>
              <a:t>Foshan, China</a:t>
            </a:r>
          </a:p>
        </p:txBody>
      </p:sp>
      <p:sp>
        <p:nvSpPr>
          <p:cNvPr id="233" name="2003…"/>
          <p:cNvSpPr txBox="1"/>
          <p:nvPr/>
        </p:nvSpPr>
        <p:spPr>
          <a:xfrm>
            <a:off x="10499445" y="8127802"/>
            <a:ext cx="3385110" cy="427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2003</a:t>
            </a:r>
          </a:p>
          <a:p>
            <a:pPr algn="ctr"/>
            <a:r>
              <a:t>Novos Casos:</a:t>
            </a:r>
          </a:p>
          <a:p>
            <a:pPr algn="ctr"/>
            <a:r>
              <a:t>China;</a:t>
            </a:r>
          </a:p>
          <a:p>
            <a:pPr algn="ctr"/>
            <a:r>
              <a:t>Vietnam;</a:t>
            </a:r>
          </a:p>
          <a:p>
            <a:pPr algn="ctr"/>
            <a:r>
              <a:t>Canadá</a:t>
            </a:r>
          </a:p>
        </p:txBody>
      </p:sp>
      <p:sp>
        <p:nvSpPr>
          <p:cNvPr id="234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3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238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40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41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42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43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44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pic>
        <p:nvPicPr>
          <p:cNvPr id="245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59" r="22958" b="9978"/>
          <a:stretch>
            <a:fillRect/>
          </a:stretch>
        </p:blipFill>
        <p:spPr>
          <a:xfrm>
            <a:off x="16427788" y="6717355"/>
            <a:ext cx="1618457" cy="16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9" extrusionOk="0">
                <a:moveTo>
                  <a:pt x="10826" y="6"/>
                </a:moveTo>
                <a:cubicBezTo>
                  <a:pt x="10747" y="16"/>
                  <a:pt x="10715" y="40"/>
                  <a:pt x="10646" y="85"/>
                </a:cubicBezTo>
                <a:cubicBezTo>
                  <a:pt x="10514" y="173"/>
                  <a:pt x="10509" y="179"/>
                  <a:pt x="10509" y="350"/>
                </a:cubicBezTo>
                <a:cubicBezTo>
                  <a:pt x="10509" y="447"/>
                  <a:pt x="10523" y="535"/>
                  <a:pt x="10540" y="546"/>
                </a:cubicBezTo>
                <a:cubicBezTo>
                  <a:pt x="10558" y="557"/>
                  <a:pt x="10572" y="597"/>
                  <a:pt x="10572" y="630"/>
                </a:cubicBezTo>
                <a:cubicBezTo>
                  <a:pt x="10572" y="664"/>
                  <a:pt x="10585" y="693"/>
                  <a:pt x="10599" y="699"/>
                </a:cubicBezTo>
                <a:cubicBezTo>
                  <a:pt x="10612" y="705"/>
                  <a:pt x="10649" y="771"/>
                  <a:pt x="10683" y="842"/>
                </a:cubicBezTo>
                <a:cubicBezTo>
                  <a:pt x="10718" y="914"/>
                  <a:pt x="10792" y="1037"/>
                  <a:pt x="10848" y="1117"/>
                </a:cubicBezTo>
                <a:cubicBezTo>
                  <a:pt x="10903" y="1198"/>
                  <a:pt x="10988" y="1349"/>
                  <a:pt x="11038" y="1456"/>
                </a:cubicBezTo>
                <a:cubicBezTo>
                  <a:pt x="11089" y="1563"/>
                  <a:pt x="11147" y="1687"/>
                  <a:pt x="11165" y="1726"/>
                </a:cubicBezTo>
                <a:cubicBezTo>
                  <a:pt x="11191" y="1780"/>
                  <a:pt x="11185" y="1825"/>
                  <a:pt x="11144" y="1911"/>
                </a:cubicBezTo>
                <a:cubicBezTo>
                  <a:pt x="11114" y="1974"/>
                  <a:pt x="11077" y="2033"/>
                  <a:pt x="11060" y="2043"/>
                </a:cubicBezTo>
                <a:cubicBezTo>
                  <a:pt x="11042" y="2054"/>
                  <a:pt x="11028" y="2110"/>
                  <a:pt x="11028" y="2170"/>
                </a:cubicBezTo>
                <a:cubicBezTo>
                  <a:pt x="11028" y="2231"/>
                  <a:pt x="11014" y="2292"/>
                  <a:pt x="10996" y="2303"/>
                </a:cubicBezTo>
                <a:cubicBezTo>
                  <a:pt x="10978" y="2314"/>
                  <a:pt x="10964" y="2357"/>
                  <a:pt x="10964" y="2398"/>
                </a:cubicBezTo>
                <a:cubicBezTo>
                  <a:pt x="10964" y="2505"/>
                  <a:pt x="10886" y="2555"/>
                  <a:pt x="10710" y="2562"/>
                </a:cubicBezTo>
                <a:cubicBezTo>
                  <a:pt x="10626" y="2565"/>
                  <a:pt x="10461" y="2588"/>
                  <a:pt x="10344" y="2610"/>
                </a:cubicBezTo>
                <a:cubicBezTo>
                  <a:pt x="10228" y="2631"/>
                  <a:pt x="10085" y="2636"/>
                  <a:pt x="10027" y="2626"/>
                </a:cubicBezTo>
                <a:cubicBezTo>
                  <a:pt x="9923" y="2606"/>
                  <a:pt x="9921" y="2605"/>
                  <a:pt x="9921" y="2430"/>
                </a:cubicBezTo>
                <a:cubicBezTo>
                  <a:pt x="9921" y="2296"/>
                  <a:pt x="9944" y="2220"/>
                  <a:pt x="10005" y="2123"/>
                </a:cubicBezTo>
                <a:cubicBezTo>
                  <a:pt x="10050" y="2052"/>
                  <a:pt x="10085" y="1982"/>
                  <a:pt x="10085" y="1964"/>
                </a:cubicBezTo>
                <a:cubicBezTo>
                  <a:pt x="10085" y="1946"/>
                  <a:pt x="10099" y="1927"/>
                  <a:pt x="10117" y="1927"/>
                </a:cubicBezTo>
                <a:cubicBezTo>
                  <a:pt x="10135" y="1927"/>
                  <a:pt x="10149" y="1907"/>
                  <a:pt x="10149" y="1879"/>
                </a:cubicBezTo>
                <a:cubicBezTo>
                  <a:pt x="10149" y="1852"/>
                  <a:pt x="10189" y="1764"/>
                  <a:pt x="10233" y="1684"/>
                </a:cubicBezTo>
                <a:cubicBezTo>
                  <a:pt x="10333" y="1505"/>
                  <a:pt x="10342" y="1252"/>
                  <a:pt x="10254" y="1176"/>
                </a:cubicBezTo>
                <a:cubicBezTo>
                  <a:pt x="10110" y="1049"/>
                  <a:pt x="9982" y="1010"/>
                  <a:pt x="9746" y="1027"/>
                </a:cubicBezTo>
                <a:cubicBezTo>
                  <a:pt x="9584" y="1040"/>
                  <a:pt x="9490" y="1032"/>
                  <a:pt x="9433" y="1001"/>
                </a:cubicBezTo>
                <a:cubicBezTo>
                  <a:pt x="9389" y="976"/>
                  <a:pt x="9262" y="954"/>
                  <a:pt x="9153" y="953"/>
                </a:cubicBezTo>
                <a:cubicBezTo>
                  <a:pt x="8913" y="952"/>
                  <a:pt x="8778" y="1031"/>
                  <a:pt x="8676" y="1228"/>
                </a:cubicBezTo>
                <a:cubicBezTo>
                  <a:pt x="8621" y="1335"/>
                  <a:pt x="8581" y="1372"/>
                  <a:pt x="8454" y="1414"/>
                </a:cubicBezTo>
                <a:lnTo>
                  <a:pt x="8295" y="1461"/>
                </a:lnTo>
                <a:lnTo>
                  <a:pt x="8295" y="1223"/>
                </a:lnTo>
                <a:cubicBezTo>
                  <a:pt x="8295" y="957"/>
                  <a:pt x="8276" y="915"/>
                  <a:pt x="8088" y="837"/>
                </a:cubicBezTo>
                <a:cubicBezTo>
                  <a:pt x="7943" y="776"/>
                  <a:pt x="7794" y="780"/>
                  <a:pt x="7585" y="842"/>
                </a:cubicBezTo>
                <a:cubicBezTo>
                  <a:pt x="7427" y="889"/>
                  <a:pt x="7417" y="888"/>
                  <a:pt x="7315" y="826"/>
                </a:cubicBezTo>
                <a:cubicBezTo>
                  <a:pt x="7238" y="779"/>
                  <a:pt x="7147" y="758"/>
                  <a:pt x="7002" y="757"/>
                </a:cubicBezTo>
                <a:cubicBezTo>
                  <a:pt x="6779" y="757"/>
                  <a:pt x="6683" y="785"/>
                  <a:pt x="6584" y="879"/>
                </a:cubicBezTo>
                <a:cubicBezTo>
                  <a:pt x="6547" y="914"/>
                  <a:pt x="6453" y="957"/>
                  <a:pt x="6372" y="969"/>
                </a:cubicBezTo>
                <a:cubicBezTo>
                  <a:pt x="6290" y="981"/>
                  <a:pt x="6172" y="1026"/>
                  <a:pt x="6112" y="1070"/>
                </a:cubicBezTo>
                <a:cubicBezTo>
                  <a:pt x="6039" y="1124"/>
                  <a:pt x="5964" y="1149"/>
                  <a:pt x="5874" y="1149"/>
                </a:cubicBezTo>
                <a:cubicBezTo>
                  <a:pt x="5632" y="1149"/>
                  <a:pt x="5302" y="1386"/>
                  <a:pt x="5302" y="1562"/>
                </a:cubicBezTo>
                <a:cubicBezTo>
                  <a:pt x="5302" y="1662"/>
                  <a:pt x="5476" y="1914"/>
                  <a:pt x="5588" y="1975"/>
                </a:cubicBezTo>
                <a:cubicBezTo>
                  <a:pt x="5636" y="2001"/>
                  <a:pt x="5729" y="2068"/>
                  <a:pt x="5789" y="2123"/>
                </a:cubicBezTo>
                <a:cubicBezTo>
                  <a:pt x="5850" y="2177"/>
                  <a:pt x="5910" y="2223"/>
                  <a:pt x="5927" y="2223"/>
                </a:cubicBezTo>
                <a:cubicBezTo>
                  <a:pt x="5944" y="2223"/>
                  <a:pt x="6004" y="2252"/>
                  <a:pt x="6054" y="2292"/>
                </a:cubicBezTo>
                <a:cubicBezTo>
                  <a:pt x="6401" y="2568"/>
                  <a:pt x="6377" y="2540"/>
                  <a:pt x="6377" y="2710"/>
                </a:cubicBezTo>
                <a:cubicBezTo>
                  <a:pt x="6377" y="2798"/>
                  <a:pt x="6391" y="2869"/>
                  <a:pt x="6409" y="2869"/>
                </a:cubicBezTo>
                <a:cubicBezTo>
                  <a:pt x="6427" y="2869"/>
                  <a:pt x="6441" y="2940"/>
                  <a:pt x="6441" y="3022"/>
                </a:cubicBezTo>
                <a:cubicBezTo>
                  <a:pt x="6441" y="3152"/>
                  <a:pt x="6459" y="3189"/>
                  <a:pt x="6557" y="3282"/>
                </a:cubicBezTo>
                <a:cubicBezTo>
                  <a:pt x="6620" y="3341"/>
                  <a:pt x="6669" y="3405"/>
                  <a:pt x="6669" y="3425"/>
                </a:cubicBezTo>
                <a:cubicBezTo>
                  <a:pt x="6669" y="3444"/>
                  <a:pt x="6607" y="3487"/>
                  <a:pt x="6531" y="3520"/>
                </a:cubicBezTo>
                <a:cubicBezTo>
                  <a:pt x="6391" y="3581"/>
                  <a:pt x="6049" y="3929"/>
                  <a:pt x="6049" y="4012"/>
                </a:cubicBezTo>
                <a:cubicBezTo>
                  <a:pt x="6049" y="4059"/>
                  <a:pt x="5963" y="3972"/>
                  <a:pt x="5789" y="3748"/>
                </a:cubicBezTo>
                <a:cubicBezTo>
                  <a:pt x="5573" y="3469"/>
                  <a:pt x="5562" y="3437"/>
                  <a:pt x="5562" y="2991"/>
                </a:cubicBezTo>
                <a:cubicBezTo>
                  <a:pt x="5562" y="2754"/>
                  <a:pt x="5549" y="2574"/>
                  <a:pt x="5530" y="2562"/>
                </a:cubicBezTo>
                <a:cubicBezTo>
                  <a:pt x="5512" y="2551"/>
                  <a:pt x="5498" y="2493"/>
                  <a:pt x="5498" y="2435"/>
                </a:cubicBezTo>
                <a:cubicBezTo>
                  <a:pt x="5498" y="2367"/>
                  <a:pt x="5464" y="2291"/>
                  <a:pt x="5403" y="2218"/>
                </a:cubicBezTo>
                <a:cubicBezTo>
                  <a:pt x="5311" y="2109"/>
                  <a:pt x="5301" y="2109"/>
                  <a:pt x="5085" y="2112"/>
                </a:cubicBezTo>
                <a:cubicBezTo>
                  <a:pt x="4819" y="2117"/>
                  <a:pt x="4606" y="2200"/>
                  <a:pt x="4449" y="2361"/>
                </a:cubicBezTo>
                <a:cubicBezTo>
                  <a:pt x="4390" y="2422"/>
                  <a:pt x="4290" y="2503"/>
                  <a:pt x="4227" y="2541"/>
                </a:cubicBezTo>
                <a:cubicBezTo>
                  <a:pt x="4164" y="2578"/>
                  <a:pt x="4048" y="2681"/>
                  <a:pt x="3967" y="2774"/>
                </a:cubicBezTo>
                <a:cubicBezTo>
                  <a:pt x="3887" y="2867"/>
                  <a:pt x="3802" y="2960"/>
                  <a:pt x="3777" y="2980"/>
                </a:cubicBezTo>
                <a:cubicBezTo>
                  <a:pt x="3752" y="3000"/>
                  <a:pt x="3646" y="3107"/>
                  <a:pt x="3538" y="3218"/>
                </a:cubicBezTo>
                <a:cubicBezTo>
                  <a:pt x="3431" y="3330"/>
                  <a:pt x="3323" y="3425"/>
                  <a:pt x="3300" y="3425"/>
                </a:cubicBezTo>
                <a:cubicBezTo>
                  <a:pt x="3232" y="3425"/>
                  <a:pt x="3064" y="3584"/>
                  <a:pt x="3009" y="3700"/>
                </a:cubicBezTo>
                <a:cubicBezTo>
                  <a:pt x="2972" y="3778"/>
                  <a:pt x="2910" y="3826"/>
                  <a:pt x="2797" y="3875"/>
                </a:cubicBezTo>
                <a:cubicBezTo>
                  <a:pt x="2614" y="3953"/>
                  <a:pt x="2508" y="4090"/>
                  <a:pt x="2484" y="4266"/>
                </a:cubicBezTo>
                <a:cubicBezTo>
                  <a:pt x="2472" y="4358"/>
                  <a:pt x="2443" y="4405"/>
                  <a:pt x="2373" y="4446"/>
                </a:cubicBezTo>
                <a:cubicBezTo>
                  <a:pt x="2322" y="4476"/>
                  <a:pt x="2239" y="4550"/>
                  <a:pt x="2193" y="4610"/>
                </a:cubicBezTo>
                <a:cubicBezTo>
                  <a:pt x="2122" y="4703"/>
                  <a:pt x="2110" y="4748"/>
                  <a:pt x="2119" y="4907"/>
                </a:cubicBezTo>
                <a:cubicBezTo>
                  <a:pt x="2127" y="5065"/>
                  <a:pt x="2144" y="5099"/>
                  <a:pt x="2219" y="5155"/>
                </a:cubicBezTo>
                <a:cubicBezTo>
                  <a:pt x="2272" y="5194"/>
                  <a:pt x="2376" y="5226"/>
                  <a:pt x="2479" y="5235"/>
                </a:cubicBezTo>
                <a:lnTo>
                  <a:pt x="2654" y="5250"/>
                </a:lnTo>
                <a:lnTo>
                  <a:pt x="2643" y="5388"/>
                </a:lnTo>
                <a:cubicBezTo>
                  <a:pt x="2633" y="5509"/>
                  <a:pt x="2644" y="5534"/>
                  <a:pt x="2765" y="5658"/>
                </a:cubicBezTo>
                <a:cubicBezTo>
                  <a:pt x="2839" y="5734"/>
                  <a:pt x="2933" y="5806"/>
                  <a:pt x="2977" y="5817"/>
                </a:cubicBezTo>
                <a:cubicBezTo>
                  <a:pt x="3069" y="5840"/>
                  <a:pt x="3076" y="5858"/>
                  <a:pt x="3009" y="5954"/>
                </a:cubicBezTo>
                <a:cubicBezTo>
                  <a:pt x="2976" y="6001"/>
                  <a:pt x="2960" y="6077"/>
                  <a:pt x="2966" y="6177"/>
                </a:cubicBezTo>
                <a:cubicBezTo>
                  <a:pt x="2975" y="6310"/>
                  <a:pt x="2992" y="6340"/>
                  <a:pt x="3088" y="6404"/>
                </a:cubicBezTo>
                <a:cubicBezTo>
                  <a:pt x="3180" y="6466"/>
                  <a:pt x="3238" y="6479"/>
                  <a:pt x="3443" y="6478"/>
                </a:cubicBezTo>
                <a:cubicBezTo>
                  <a:pt x="3579" y="6478"/>
                  <a:pt x="3780" y="6457"/>
                  <a:pt x="3888" y="6431"/>
                </a:cubicBezTo>
                <a:cubicBezTo>
                  <a:pt x="4250" y="6343"/>
                  <a:pt x="4583" y="6393"/>
                  <a:pt x="4592" y="6536"/>
                </a:cubicBezTo>
                <a:cubicBezTo>
                  <a:pt x="4599" y="6640"/>
                  <a:pt x="4580" y="6754"/>
                  <a:pt x="4555" y="6780"/>
                </a:cubicBezTo>
                <a:cubicBezTo>
                  <a:pt x="4542" y="6794"/>
                  <a:pt x="4444" y="6762"/>
                  <a:pt x="4338" y="6706"/>
                </a:cubicBezTo>
                <a:cubicBezTo>
                  <a:pt x="4188" y="6627"/>
                  <a:pt x="4121" y="6609"/>
                  <a:pt x="4026" y="6621"/>
                </a:cubicBezTo>
                <a:cubicBezTo>
                  <a:pt x="3881" y="6640"/>
                  <a:pt x="3695" y="6770"/>
                  <a:pt x="3634" y="6896"/>
                </a:cubicBezTo>
                <a:cubicBezTo>
                  <a:pt x="3596" y="6973"/>
                  <a:pt x="3571" y="6983"/>
                  <a:pt x="3453" y="6981"/>
                </a:cubicBezTo>
                <a:cubicBezTo>
                  <a:pt x="3128" y="6974"/>
                  <a:pt x="2771" y="6794"/>
                  <a:pt x="2659" y="6579"/>
                </a:cubicBezTo>
                <a:cubicBezTo>
                  <a:pt x="2554" y="6378"/>
                  <a:pt x="2238" y="5931"/>
                  <a:pt x="2124" y="5822"/>
                </a:cubicBezTo>
                <a:cubicBezTo>
                  <a:pt x="1990" y="5694"/>
                  <a:pt x="1807" y="5600"/>
                  <a:pt x="1684" y="5600"/>
                </a:cubicBezTo>
                <a:cubicBezTo>
                  <a:pt x="1537" y="5600"/>
                  <a:pt x="1235" y="5803"/>
                  <a:pt x="1234" y="5901"/>
                </a:cubicBezTo>
                <a:cubicBezTo>
                  <a:pt x="1233" y="6005"/>
                  <a:pt x="1143" y="6196"/>
                  <a:pt x="1049" y="6288"/>
                </a:cubicBezTo>
                <a:cubicBezTo>
                  <a:pt x="953" y="6381"/>
                  <a:pt x="943" y="6404"/>
                  <a:pt x="943" y="6605"/>
                </a:cubicBezTo>
                <a:cubicBezTo>
                  <a:pt x="943" y="6725"/>
                  <a:pt x="959" y="6839"/>
                  <a:pt x="980" y="6859"/>
                </a:cubicBezTo>
                <a:cubicBezTo>
                  <a:pt x="1008" y="6887"/>
                  <a:pt x="987" y="6913"/>
                  <a:pt x="900" y="6955"/>
                </a:cubicBezTo>
                <a:cubicBezTo>
                  <a:pt x="774" y="7015"/>
                  <a:pt x="723" y="7095"/>
                  <a:pt x="710" y="7246"/>
                </a:cubicBezTo>
                <a:cubicBezTo>
                  <a:pt x="694" y="7425"/>
                  <a:pt x="821" y="7609"/>
                  <a:pt x="1070" y="7770"/>
                </a:cubicBezTo>
                <a:cubicBezTo>
                  <a:pt x="1076" y="7774"/>
                  <a:pt x="1049" y="7817"/>
                  <a:pt x="1012" y="7870"/>
                </a:cubicBezTo>
                <a:cubicBezTo>
                  <a:pt x="960" y="7943"/>
                  <a:pt x="943" y="8017"/>
                  <a:pt x="943" y="8166"/>
                </a:cubicBezTo>
                <a:cubicBezTo>
                  <a:pt x="943" y="8277"/>
                  <a:pt x="956" y="8362"/>
                  <a:pt x="975" y="8362"/>
                </a:cubicBezTo>
                <a:cubicBezTo>
                  <a:pt x="1017" y="8362"/>
                  <a:pt x="1017" y="8516"/>
                  <a:pt x="975" y="8542"/>
                </a:cubicBezTo>
                <a:cubicBezTo>
                  <a:pt x="957" y="8553"/>
                  <a:pt x="943" y="8599"/>
                  <a:pt x="943" y="8643"/>
                </a:cubicBezTo>
                <a:cubicBezTo>
                  <a:pt x="943" y="8686"/>
                  <a:pt x="957" y="8722"/>
                  <a:pt x="975" y="8722"/>
                </a:cubicBezTo>
                <a:cubicBezTo>
                  <a:pt x="992" y="8722"/>
                  <a:pt x="1006" y="8751"/>
                  <a:pt x="1006" y="8786"/>
                </a:cubicBezTo>
                <a:cubicBezTo>
                  <a:pt x="1006" y="8828"/>
                  <a:pt x="971" y="8861"/>
                  <a:pt x="895" y="8886"/>
                </a:cubicBezTo>
                <a:cubicBezTo>
                  <a:pt x="715" y="8945"/>
                  <a:pt x="394" y="9168"/>
                  <a:pt x="323" y="9283"/>
                </a:cubicBezTo>
                <a:cubicBezTo>
                  <a:pt x="273" y="9364"/>
                  <a:pt x="266" y="9418"/>
                  <a:pt x="281" y="9521"/>
                </a:cubicBezTo>
                <a:cubicBezTo>
                  <a:pt x="298" y="9641"/>
                  <a:pt x="291" y="9664"/>
                  <a:pt x="217" y="9712"/>
                </a:cubicBezTo>
                <a:cubicBezTo>
                  <a:pt x="111" y="9781"/>
                  <a:pt x="0" y="9968"/>
                  <a:pt x="0" y="10077"/>
                </a:cubicBezTo>
                <a:cubicBezTo>
                  <a:pt x="0" y="10123"/>
                  <a:pt x="35" y="10209"/>
                  <a:pt x="79" y="10267"/>
                </a:cubicBezTo>
                <a:cubicBezTo>
                  <a:pt x="141" y="10348"/>
                  <a:pt x="164" y="10414"/>
                  <a:pt x="164" y="10537"/>
                </a:cubicBezTo>
                <a:cubicBezTo>
                  <a:pt x="164" y="10627"/>
                  <a:pt x="178" y="10712"/>
                  <a:pt x="196" y="10723"/>
                </a:cubicBezTo>
                <a:cubicBezTo>
                  <a:pt x="214" y="10734"/>
                  <a:pt x="228" y="10772"/>
                  <a:pt x="228" y="10813"/>
                </a:cubicBezTo>
                <a:cubicBezTo>
                  <a:pt x="228" y="10853"/>
                  <a:pt x="276" y="10946"/>
                  <a:pt x="339" y="11019"/>
                </a:cubicBezTo>
                <a:cubicBezTo>
                  <a:pt x="434" y="11130"/>
                  <a:pt x="483" y="11160"/>
                  <a:pt x="614" y="11178"/>
                </a:cubicBezTo>
                <a:cubicBezTo>
                  <a:pt x="777" y="11200"/>
                  <a:pt x="876" y="11170"/>
                  <a:pt x="1091" y="11035"/>
                </a:cubicBezTo>
                <a:cubicBezTo>
                  <a:pt x="1145" y="11001"/>
                  <a:pt x="1220" y="10962"/>
                  <a:pt x="1261" y="10950"/>
                </a:cubicBezTo>
                <a:cubicBezTo>
                  <a:pt x="1323" y="10931"/>
                  <a:pt x="1335" y="10942"/>
                  <a:pt x="1335" y="11014"/>
                </a:cubicBezTo>
                <a:cubicBezTo>
                  <a:pt x="1335" y="11060"/>
                  <a:pt x="1342" y="11093"/>
                  <a:pt x="1356" y="11093"/>
                </a:cubicBezTo>
                <a:cubicBezTo>
                  <a:pt x="1370" y="11093"/>
                  <a:pt x="1397" y="11127"/>
                  <a:pt x="1414" y="11167"/>
                </a:cubicBezTo>
                <a:cubicBezTo>
                  <a:pt x="1455" y="11260"/>
                  <a:pt x="1779" y="11421"/>
                  <a:pt x="1965" y="11442"/>
                </a:cubicBezTo>
                <a:cubicBezTo>
                  <a:pt x="2115" y="11459"/>
                  <a:pt x="2168" y="11514"/>
                  <a:pt x="2188" y="11675"/>
                </a:cubicBezTo>
                <a:cubicBezTo>
                  <a:pt x="2202" y="11793"/>
                  <a:pt x="2347" y="11886"/>
                  <a:pt x="2553" y="11903"/>
                </a:cubicBezTo>
                <a:cubicBezTo>
                  <a:pt x="2788" y="11922"/>
                  <a:pt x="3026" y="11804"/>
                  <a:pt x="3189" y="11596"/>
                </a:cubicBezTo>
                <a:cubicBezTo>
                  <a:pt x="3251" y="11516"/>
                  <a:pt x="3307" y="11453"/>
                  <a:pt x="3316" y="11453"/>
                </a:cubicBezTo>
                <a:cubicBezTo>
                  <a:pt x="3325" y="11453"/>
                  <a:pt x="3349" y="11487"/>
                  <a:pt x="3369" y="11527"/>
                </a:cubicBezTo>
                <a:cubicBezTo>
                  <a:pt x="3388" y="11567"/>
                  <a:pt x="3435" y="11648"/>
                  <a:pt x="3469" y="11707"/>
                </a:cubicBezTo>
                <a:lnTo>
                  <a:pt x="3528" y="11813"/>
                </a:lnTo>
                <a:lnTo>
                  <a:pt x="3443" y="11892"/>
                </a:lnTo>
                <a:cubicBezTo>
                  <a:pt x="3316" y="12003"/>
                  <a:pt x="3007" y="12108"/>
                  <a:pt x="2775" y="12125"/>
                </a:cubicBezTo>
                <a:cubicBezTo>
                  <a:pt x="2588" y="12139"/>
                  <a:pt x="2295" y="12078"/>
                  <a:pt x="2198" y="12003"/>
                </a:cubicBezTo>
                <a:cubicBezTo>
                  <a:pt x="2180" y="11990"/>
                  <a:pt x="2065" y="11954"/>
                  <a:pt x="1944" y="11924"/>
                </a:cubicBezTo>
                <a:cubicBezTo>
                  <a:pt x="1739" y="11873"/>
                  <a:pt x="1715" y="11873"/>
                  <a:pt x="1563" y="11924"/>
                </a:cubicBezTo>
                <a:cubicBezTo>
                  <a:pt x="1290" y="12014"/>
                  <a:pt x="1145" y="12299"/>
                  <a:pt x="1282" y="12480"/>
                </a:cubicBezTo>
                <a:cubicBezTo>
                  <a:pt x="1309" y="12516"/>
                  <a:pt x="1334" y="12615"/>
                  <a:pt x="1335" y="12712"/>
                </a:cubicBezTo>
                <a:cubicBezTo>
                  <a:pt x="1336" y="12864"/>
                  <a:pt x="1345" y="12891"/>
                  <a:pt x="1457" y="13009"/>
                </a:cubicBezTo>
                <a:cubicBezTo>
                  <a:pt x="1550" y="13107"/>
                  <a:pt x="1610" y="13141"/>
                  <a:pt x="1684" y="13141"/>
                </a:cubicBezTo>
                <a:lnTo>
                  <a:pt x="1785" y="13141"/>
                </a:lnTo>
                <a:lnTo>
                  <a:pt x="1737" y="13242"/>
                </a:lnTo>
                <a:cubicBezTo>
                  <a:pt x="1685" y="13346"/>
                  <a:pt x="1698" y="13445"/>
                  <a:pt x="1780" y="13538"/>
                </a:cubicBezTo>
                <a:cubicBezTo>
                  <a:pt x="1839" y="13606"/>
                  <a:pt x="2227" y="13792"/>
                  <a:pt x="2309" y="13792"/>
                </a:cubicBezTo>
                <a:cubicBezTo>
                  <a:pt x="2434" y="13792"/>
                  <a:pt x="2400" y="13852"/>
                  <a:pt x="2235" y="13919"/>
                </a:cubicBezTo>
                <a:cubicBezTo>
                  <a:pt x="2080" y="13982"/>
                  <a:pt x="2044" y="13984"/>
                  <a:pt x="1838" y="13951"/>
                </a:cubicBezTo>
                <a:cubicBezTo>
                  <a:pt x="1382" y="13878"/>
                  <a:pt x="1229" y="13880"/>
                  <a:pt x="975" y="13951"/>
                </a:cubicBezTo>
                <a:cubicBezTo>
                  <a:pt x="666" y="14037"/>
                  <a:pt x="551" y="14150"/>
                  <a:pt x="551" y="14379"/>
                </a:cubicBezTo>
                <a:cubicBezTo>
                  <a:pt x="551" y="14513"/>
                  <a:pt x="566" y="14545"/>
                  <a:pt x="667" y="14633"/>
                </a:cubicBezTo>
                <a:cubicBezTo>
                  <a:pt x="731" y="14689"/>
                  <a:pt x="798" y="14734"/>
                  <a:pt x="816" y="14734"/>
                </a:cubicBezTo>
                <a:cubicBezTo>
                  <a:pt x="833" y="14734"/>
                  <a:pt x="847" y="14759"/>
                  <a:pt x="847" y="14787"/>
                </a:cubicBezTo>
                <a:cubicBezTo>
                  <a:pt x="847" y="14815"/>
                  <a:pt x="917" y="14906"/>
                  <a:pt x="1006" y="14993"/>
                </a:cubicBezTo>
                <a:cubicBezTo>
                  <a:pt x="1141" y="15124"/>
                  <a:pt x="1171" y="15174"/>
                  <a:pt x="1171" y="15269"/>
                </a:cubicBezTo>
                <a:cubicBezTo>
                  <a:pt x="1171" y="15427"/>
                  <a:pt x="1342" y="15593"/>
                  <a:pt x="1531" y="15623"/>
                </a:cubicBezTo>
                <a:cubicBezTo>
                  <a:pt x="1671" y="15646"/>
                  <a:pt x="1859" y="15625"/>
                  <a:pt x="1954" y="15575"/>
                </a:cubicBezTo>
                <a:cubicBezTo>
                  <a:pt x="2018" y="15543"/>
                  <a:pt x="2266" y="15198"/>
                  <a:pt x="2357" y="15015"/>
                </a:cubicBezTo>
                <a:cubicBezTo>
                  <a:pt x="2451" y="14825"/>
                  <a:pt x="2566" y="14705"/>
                  <a:pt x="2738" y="14618"/>
                </a:cubicBezTo>
                <a:cubicBezTo>
                  <a:pt x="2980" y="14495"/>
                  <a:pt x="3063" y="14520"/>
                  <a:pt x="3104" y="14739"/>
                </a:cubicBezTo>
                <a:cubicBezTo>
                  <a:pt x="3116" y="14805"/>
                  <a:pt x="3167" y="14905"/>
                  <a:pt x="3220" y="14962"/>
                </a:cubicBezTo>
                <a:cubicBezTo>
                  <a:pt x="3315" y="15063"/>
                  <a:pt x="3326" y="15069"/>
                  <a:pt x="3565" y="15057"/>
                </a:cubicBezTo>
                <a:cubicBezTo>
                  <a:pt x="3773" y="15046"/>
                  <a:pt x="3808" y="15049"/>
                  <a:pt x="3808" y="15094"/>
                </a:cubicBezTo>
                <a:cubicBezTo>
                  <a:pt x="3808" y="15159"/>
                  <a:pt x="3876" y="15226"/>
                  <a:pt x="4063" y="15332"/>
                </a:cubicBezTo>
                <a:cubicBezTo>
                  <a:pt x="4158" y="15386"/>
                  <a:pt x="4195" y="15422"/>
                  <a:pt x="4163" y="15433"/>
                </a:cubicBezTo>
                <a:cubicBezTo>
                  <a:pt x="4137" y="15442"/>
                  <a:pt x="3919" y="15454"/>
                  <a:pt x="3676" y="15459"/>
                </a:cubicBezTo>
                <a:cubicBezTo>
                  <a:pt x="3256" y="15468"/>
                  <a:pt x="3228" y="15469"/>
                  <a:pt x="3099" y="15554"/>
                </a:cubicBezTo>
                <a:cubicBezTo>
                  <a:pt x="2967" y="15641"/>
                  <a:pt x="2961" y="15650"/>
                  <a:pt x="2961" y="15819"/>
                </a:cubicBezTo>
                <a:cubicBezTo>
                  <a:pt x="2961" y="15977"/>
                  <a:pt x="2972" y="16010"/>
                  <a:pt x="3077" y="16115"/>
                </a:cubicBezTo>
                <a:cubicBezTo>
                  <a:pt x="3142" y="16180"/>
                  <a:pt x="3210" y="16232"/>
                  <a:pt x="3226" y="16232"/>
                </a:cubicBezTo>
                <a:cubicBezTo>
                  <a:pt x="3242" y="16232"/>
                  <a:pt x="3252" y="16239"/>
                  <a:pt x="3252" y="16253"/>
                </a:cubicBezTo>
                <a:cubicBezTo>
                  <a:pt x="3252" y="16266"/>
                  <a:pt x="3081" y="16278"/>
                  <a:pt x="2871" y="16279"/>
                </a:cubicBezTo>
                <a:cubicBezTo>
                  <a:pt x="2468" y="16282"/>
                  <a:pt x="2247" y="16335"/>
                  <a:pt x="2161" y="16449"/>
                </a:cubicBezTo>
                <a:cubicBezTo>
                  <a:pt x="2136" y="16481"/>
                  <a:pt x="2114" y="16594"/>
                  <a:pt x="2113" y="16713"/>
                </a:cubicBezTo>
                <a:cubicBezTo>
                  <a:pt x="2112" y="16944"/>
                  <a:pt x="2186" y="17087"/>
                  <a:pt x="2320" y="17121"/>
                </a:cubicBezTo>
                <a:cubicBezTo>
                  <a:pt x="2371" y="17134"/>
                  <a:pt x="2428" y="17200"/>
                  <a:pt x="2489" y="17322"/>
                </a:cubicBezTo>
                <a:cubicBezTo>
                  <a:pt x="2540" y="17422"/>
                  <a:pt x="2631" y="17541"/>
                  <a:pt x="2691" y="17587"/>
                </a:cubicBezTo>
                <a:cubicBezTo>
                  <a:pt x="2769" y="17646"/>
                  <a:pt x="2797" y="17696"/>
                  <a:pt x="2797" y="17761"/>
                </a:cubicBezTo>
                <a:cubicBezTo>
                  <a:pt x="2797" y="17989"/>
                  <a:pt x="3238" y="18232"/>
                  <a:pt x="3496" y="18147"/>
                </a:cubicBezTo>
                <a:cubicBezTo>
                  <a:pt x="3640" y="18100"/>
                  <a:pt x="3872" y="17870"/>
                  <a:pt x="3872" y="17772"/>
                </a:cubicBezTo>
                <a:cubicBezTo>
                  <a:pt x="3872" y="17731"/>
                  <a:pt x="3886" y="17688"/>
                  <a:pt x="3904" y="17676"/>
                </a:cubicBezTo>
                <a:cubicBezTo>
                  <a:pt x="3922" y="17665"/>
                  <a:pt x="3935" y="17586"/>
                  <a:pt x="3935" y="17502"/>
                </a:cubicBezTo>
                <a:cubicBezTo>
                  <a:pt x="3936" y="17418"/>
                  <a:pt x="3962" y="17325"/>
                  <a:pt x="3988" y="17290"/>
                </a:cubicBezTo>
                <a:cubicBezTo>
                  <a:pt x="4015" y="17255"/>
                  <a:pt x="4036" y="17191"/>
                  <a:pt x="4036" y="17153"/>
                </a:cubicBezTo>
                <a:cubicBezTo>
                  <a:pt x="4036" y="16963"/>
                  <a:pt x="4212" y="16773"/>
                  <a:pt x="4492" y="16671"/>
                </a:cubicBezTo>
                <a:cubicBezTo>
                  <a:pt x="4575" y="16640"/>
                  <a:pt x="4687" y="16578"/>
                  <a:pt x="4735" y="16533"/>
                </a:cubicBezTo>
                <a:cubicBezTo>
                  <a:pt x="4980" y="16307"/>
                  <a:pt x="5130" y="16274"/>
                  <a:pt x="5482" y="16364"/>
                </a:cubicBezTo>
                <a:cubicBezTo>
                  <a:pt x="5626" y="16401"/>
                  <a:pt x="5746" y="16438"/>
                  <a:pt x="5752" y="16443"/>
                </a:cubicBezTo>
                <a:cubicBezTo>
                  <a:pt x="5759" y="16449"/>
                  <a:pt x="5739" y="16487"/>
                  <a:pt x="5710" y="16528"/>
                </a:cubicBezTo>
                <a:cubicBezTo>
                  <a:pt x="5678" y="16574"/>
                  <a:pt x="5662" y="16669"/>
                  <a:pt x="5662" y="16777"/>
                </a:cubicBezTo>
                <a:cubicBezTo>
                  <a:pt x="5662" y="16928"/>
                  <a:pt x="5671" y="16965"/>
                  <a:pt x="5752" y="17041"/>
                </a:cubicBezTo>
                <a:cubicBezTo>
                  <a:pt x="5867" y="17148"/>
                  <a:pt x="6089" y="17218"/>
                  <a:pt x="6218" y="17190"/>
                </a:cubicBezTo>
                <a:cubicBezTo>
                  <a:pt x="6307" y="17170"/>
                  <a:pt x="6308" y="17172"/>
                  <a:pt x="6308" y="17264"/>
                </a:cubicBezTo>
                <a:cubicBezTo>
                  <a:pt x="6308" y="17318"/>
                  <a:pt x="6294" y="17375"/>
                  <a:pt x="6277" y="17385"/>
                </a:cubicBezTo>
                <a:cubicBezTo>
                  <a:pt x="6259" y="17396"/>
                  <a:pt x="6221" y="17456"/>
                  <a:pt x="6192" y="17518"/>
                </a:cubicBezTo>
                <a:cubicBezTo>
                  <a:pt x="6163" y="17580"/>
                  <a:pt x="6129" y="17629"/>
                  <a:pt x="6118" y="17629"/>
                </a:cubicBezTo>
                <a:cubicBezTo>
                  <a:pt x="6106" y="17629"/>
                  <a:pt x="6055" y="17667"/>
                  <a:pt x="6001" y="17714"/>
                </a:cubicBezTo>
                <a:cubicBezTo>
                  <a:pt x="5948" y="17760"/>
                  <a:pt x="5852" y="17824"/>
                  <a:pt x="5789" y="17856"/>
                </a:cubicBezTo>
                <a:cubicBezTo>
                  <a:pt x="5727" y="17889"/>
                  <a:pt x="5620" y="17971"/>
                  <a:pt x="5551" y="18042"/>
                </a:cubicBezTo>
                <a:cubicBezTo>
                  <a:pt x="5436" y="18161"/>
                  <a:pt x="5429" y="18184"/>
                  <a:pt x="5440" y="18327"/>
                </a:cubicBezTo>
                <a:lnTo>
                  <a:pt x="5450" y="18486"/>
                </a:lnTo>
                <a:lnTo>
                  <a:pt x="5159" y="18682"/>
                </a:lnTo>
                <a:cubicBezTo>
                  <a:pt x="4946" y="18827"/>
                  <a:pt x="4835" y="18930"/>
                  <a:pt x="4725" y="19084"/>
                </a:cubicBezTo>
                <a:cubicBezTo>
                  <a:pt x="4599" y="19261"/>
                  <a:pt x="4581" y="19302"/>
                  <a:pt x="4613" y="19354"/>
                </a:cubicBezTo>
                <a:cubicBezTo>
                  <a:pt x="4634" y="19388"/>
                  <a:pt x="4651" y="19441"/>
                  <a:pt x="4651" y="19476"/>
                </a:cubicBezTo>
                <a:cubicBezTo>
                  <a:pt x="4651" y="19555"/>
                  <a:pt x="4884" y="19761"/>
                  <a:pt x="5032" y="19809"/>
                </a:cubicBezTo>
                <a:cubicBezTo>
                  <a:pt x="5093" y="19829"/>
                  <a:pt x="5192" y="19839"/>
                  <a:pt x="5249" y="19830"/>
                </a:cubicBezTo>
                <a:cubicBezTo>
                  <a:pt x="5335" y="19818"/>
                  <a:pt x="5369" y="19833"/>
                  <a:pt x="5466" y="19931"/>
                </a:cubicBezTo>
                <a:cubicBezTo>
                  <a:pt x="5531" y="19996"/>
                  <a:pt x="5605" y="20065"/>
                  <a:pt x="5630" y="20084"/>
                </a:cubicBezTo>
                <a:cubicBezTo>
                  <a:pt x="5655" y="20104"/>
                  <a:pt x="5712" y="20166"/>
                  <a:pt x="5758" y="20222"/>
                </a:cubicBezTo>
                <a:cubicBezTo>
                  <a:pt x="5856" y="20342"/>
                  <a:pt x="6089" y="20454"/>
                  <a:pt x="6240" y="20455"/>
                </a:cubicBezTo>
                <a:cubicBezTo>
                  <a:pt x="6310" y="20455"/>
                  <a:pt x="6378" y="20484"/>
                  <a:pt x="6436" y="20540"/>
                </a:cubicBezTo>
                <a:cubicBezTo>
                  <a:pt x="6542" y="20642"/>
                  <a:pt x="6821" y="20777"/>
                  <a:pt x="6923" y="20778"/>
                </a:cubicBezTo>
                <a:cubicBezTo>
                  <a:pt x="6963" y="20778"/>
                  <a:pt x="7047" y="20811"/>
                  <a:pt x="7113" y="20846"/>
                </a:cubicBezTo>
                <a:cubicBezTo>
                  <a:pt x="7203" y="20894"/>
                  <a:pt x="7297" y="20910"/>
                  <a:pt x="7468" y="20910"/>
                </a:cubicBezTo>
                <a:cubicBezTo>
                  <a:pt x="7672" y="20910"/>
                  <a:pt x="7720" y="20899"/>
                  <a:pt x="7807" y="20825"/>
                </a:cubicBezTo>
                <a:cubicBezTo>
                  <a:pt x="7902" y="20745"/>
                  <a:pt x="7903" y="20729"/>
                  <a:pt x="7903" y="20502"/>
                </a:cubicBezTo>
                <a:cubicBezTo>
                  <a:pt x="7903" y="20371"/>
                  <a:pt x="7889" y="20254"/>
                  <a:pt x="7871" y="20243"/>
                </a:cubicBezTo>
                <a:cubicBezTo>
                  <a:pt x="7853" y="20232"/>
                  <a:pt x="7840" y="20185"/>
                  <a:pt x="7839" y="20137"/>
                </a:cubicBezTo>
                <a:cubicBezTo>
                  <a:pt x="7839" y="20089"/>
                  <a:pt x="7818" y="20019"/>
                  <a:pt x="7791" y="19984"/>
                </a:cubicBezTo>
                <a:cubicBezTo>
                  <a:pt x="7765" y="19949"/>
                  <a:pt x="7744" y="19885"/>
                  <a:pt x="7744" y="19836"/>
                </a:cubicBezTo>
                <a:cubicBezTo>
                  <a:pt x="7744" y="19787"/>
                  <a:pt x="7730" y="19736"/>
                  <a:pt x="7712" y="19725"/>
                </a:cubicBezTo>
                <a:cubicBezTo>
                  <a:pt x="7694" y="19714"/>
                  <a:pt x="7675" y="19652"/>
                  <a:pt x="7675" y="19592"/>
                </a:cubicBezTo>
                <a:cubicBezTo>
                  <a:pt x="7675" y="19532"/>
                  <a:pt x="7660" y="19478"/>
                  <a:pt x="7638" y="19471"/>
                </a:cubicBezTo>
                <a:cubicBezTo>
                  <a:pt x="7606" y="19460"/>
                  <a:pt x="7606" y="19440"/>
                  <a:pt x="7638" y="19370"/>
                </a:cubicBezTo>
                <a:cubicBezTo>
                  <a:pt x="7660" y="19321"/>
                  <a:pt x="7675" y="19248"/>
                  <a:pt x="7675" y="19206"/>
                </a:cubicBezTo>
                <a:cubicBezTo>
                  <a:pt x="7675" y="19122"/>
                  <a:pt x="7870" y="18731"/>
                  <a:pt x="7950" y="18650"/>
                </a:cubicBezTo>
                <a:cubicBezTo>
                  <a:pt x="7977" y="18623"/>
                  <a:pt x="8079" y="18489"/>
                  <a:pt x="8178" y="18349"/>
                </a:cubicBezTo>
                <a:cubicBezTo>
                  <a:pt x="8388" y="18051"/>
                  <a:pt x="8459" y="17981"/>
                  <a:pt x="8459" y="18068"/>
                </a:cubicBezTo>
                <a:cubicBezTo>
                  <a:pt x="8459" y="18151"/>
                  <a:pt x="8665" y="18393"/>
                  <a:pt x="8771" y="18433"/>
                </a:cubicBezTo>
                <a:cubicBezTo>
                  <a:pt x="8821" y="18452"/>
                  <a:pt x="8921" y="18475"/>
                  <a:pt x="8989" y="18486"/>
                </a:cubicBezTo>
                <a:cubicBezTo>
                  <a:pt x="9124" y="18509"/>
                  <a:pt x="9133" y="18535"/>
                  <a:pt x="9057" y="18650"/>
                </a:cubicBezTo>
                <a:cubicBezTo>
                  <a:pt x="8954" y="18808"/>
                  <a:pt x="9150" y="18994"/>
                  <a:pt x="9423" y="18994"/>
                </a:cubicBezTo>
                <a:cubicBezTo>
                  <a:pt x="9533" y="18994"/>
                  <a:pt x="9647" y="19018"/>
                  <a:pt x="9725" y="19058"/>
                </a:cubicBezTo>
                <a:cubicBezTo>
                  <a:pt x="9793" y="19093"/>
                  <a:pt x="9918" y="19126"/>
                  <a:pt x="10005" y="19137"/>
                </a:cubicBezTo>
                <a:cubicBezTo>
                  <a:pt x="10146" y="19155"/>
                  <a:pt x="10182" y="19151"/>
                  <a:pt x="10318" y="19063"/>
                </a:cubicBezTo>
                <a:cubicBezTo>
                  <a:pt x="10469" y="18966"/>
                  <a:pt x="10477" y="18958"/>
                  <a:pt x="10477" y="18798"/>
                </a:cubicBezTo>
                <a:cubicBezTo>
                  <a:pt x="10477" y="18646"/>
                  <a:pt x="10480" y="18634"/>
                  <a:pt x="10556" y="18634"/>
                </a:cubicBezTo>
                <a:cubicBezTo>
                  <a:pt x="10616" y="18634"/>
                  <a:pt x="10636" y="18650"/>
                  <a:pt x="10636" y="18698"/>
                </a:cubicBezTo>
                <a:cubicBezTo>
                  <a:pt x="10636" y="18734"/>
                  <a:pt x="10622" y="18767"/>
                  <a:pt x="10604" y="18767"/>
                </a:cubicBezTo>
                <a:cubicBezTo>
                  <a:pt x="10586" y="18767"/>
                  <a:pt x="10572" y="18795"/>
                  <a:pt x="10572" y="18830"/>
                </a:cubicBezTo>
                <a:cubicBezTo>
                  <a:pt x="10572" y="18865"/>
                  <a:pt x="10538" y="18958"/>
                  <a:pt x="10493" y="19042"/>
                </a:cubicBezTo>
                <a:cubicBezTo>
                  <a:pt x="10439" y="19142"/>
                  <a:pt x="10408" y="19249"/>
                  <a:pt x="10408" y="19349"/>
                </a:cubicBezTo>
                <a:cubicBezTo>
                  <a:pt x="10408" y="19491"/>
                  <a:pt x="10422" y="19514"/>
                  <a:pt x="10578" y="19656"/>
                </a:cubicBezTo>
                <a:cubicBezTo>
                  <a:pt x="10763" y="19824"/>
                  <a:pt x="10896" y="19848"/>
                  <a:pt x="11060" y="19751"/>
                </a:cubicBezTo>
                <a:cubicBezTo>
                  <a:pt x="11146" y="19700"/>
                  <a:pt x="11148" y="19702"/>
                  <a:pt x="11234" y="19788"/>
                </a:cubicBezTo>
                <a:cubicBezTo>
                  <a:pt x="11318" y="19872"/>
                  <a:pt x="11338" y="19875"/>
                  <a:pt x="11526" y="19857"/>
                </a:cubicBezTo>
                <a:cubicBezTo>
                  <a:pt x="11636" y="19846"/>
                  <a:pt x="11768" y="19831"/>
                  <a:pt x="11817" y="19820"/>
                </a:cubicBezTo>
                <a:cubicBezTo>
                  <a:pt x="11901" y="19800"/>
                  <a:pt x="11907" y="19805"/>
                  <a:pt x="11907" y="19910"/>
                </a:cubicBezTo>
                <a:cubicBezTo>
                  <a:pt x="11907" y="19971"/>
                  <a:pt x="11886" y="20050"/>
                  <a:pt x="11859" y="20084"/>
                </a:cubicBezTo>
                <a:cubicBezTo>
                  <a:pt x="11833" y="20119"/>
                  <a:pt x="11812" y="20182"/>
                  <a:pt x="11812" y="20222"/>
                </a:cubicBezTo>
                <a:cubicBezTo>
                  <a:pt x="11811" y="20262"/>
                  <a:pt x="11792" y="20291"/>
                  <a:pt x="11775" y="20291"/>
                </a:cubicBezTo>
                <a:cubicBezTo>
                  <a:pt x="11757" y="20291"/>
                  <a:pt x="11743" y="20337"/>
                  <a:pt x="11743" y="20391"/>
                </a:cubicBezTo>
                <a:cubicBezTo>
                  <a:pt x="11743" y="20446"/>
                  <a:pt x="11718" y="20528"/>
                  <a:pt x="11690" y="20571"/>
                </a:cubicBezTo>
                <a:cubicBezTo>
                  <a:pt x="11649" y="20634"/>
                  <a:pt x="11644" y="20716"/>
                  <a:pt x="11653" y="20974"/>
                </a:cubicBezTo>
                <a:cubicBezTo>
                  <a:pt x="11663" y="21274"/>
                  <a:pt x="11669" y="21307"/>
                  <a:pt x="11748" y="21386"/>
                </a:cubicBezTo>
                <a:cubicBezTo>
                  <a:pt x="11795" y="21433"/>
                  <a:pt x="11912" y="21501"/>
                  <a:pt x="12008" y="21534"/>
                </a:cubicBezTo>
                <a:cubicBezTo>
                  <a:pt x="12113" y="21572"/>
                  <a:pt x="12198" y="21585"/>
                  <a:pt x="12278" y="21577"/>
                </a:cubicBezTo>
                <a:cubicBezTo>
                  <a:pt x="12357" y="21569"/>
                  <a:pt x="12430" y="21539"/>
                  <a:pt x="12516" y="21482"/>
                </a:cubicBezTo>
                <a:lnTo>
                  <a:pt x="12649" y="21392"/>
                </a:lnTo>
                <a:lnTo>
                  <a:pt x="12781" y="21460"/>
                </a:lnTo>
                <a:cubicBezTo>
                  <a:pt x="13047" y="21596"/>
                  <a:pt x="13347" y="21514"/>
                  <a:pt x="13464" y="21275"/>
                </a:cubicBezTo>
                <a:cubicBezTo>
                  <a:pt x="13510" y="21181"/>
                  <a:pt x="13530" y="21170"/>
                  <a:pt x="13655" y="21169"/>
                </a:cubicBezTo>
                <a:cubicBezTo>
                  <a:pt x="13794" y="21169"/>
                  <a:pt x="13955" y="21110"/>
                  <a:pt x="14063" y="21016"/>
                </a:cubicBezTo>
                <a:cubicBezTo>
                  <a:pt x="14103" y="20980"/>
                  <a:pt x="14116" y="20915"/>
                  <a:pt x="14116" y="20794"/>
                </a:cubicBezTo>
                <a:cubicBezTo>
                  <a:pt x="14116" y="20638"/>
                  <a:pt x="14104" y="20613"/>
                  <a:pt x="13978" y="20476"/>
                </a:cubicBezTo>
                <a:cubicBezTo>
                  <a:pt x="13902" y="20393"/>
                  <a:pt x="13682" y="20219"/>
                  <a:pt x="13485" y="20090"/>
                </a:cubicBezTo>
                <a:cubicBezTo>
                  <a:pt x="13204" y="19905"/>
                  <a:pt x="13099" y="19818"/>
                  <a:pt x="13003" y="19677"/>
                </a:cubicBezTo>
                <a:cubicBezTo>
                  <a:pt x="12937" y="19579"/>
                  <a:pt x="12882" y="19456"/>
                  <a:pt x="12882" y="19407"/>
                </a:cubicBezTo>
                <a:cubicBezTo>
                  <a:pt x="12881" y="19358"/>
                  <a:pt x="12868" y="19317"/>
                  <a:pt x="12850" y="19317"/>
                </a:cubicBezTo>
                <a:cubicBezTo>
                  <a:pt x="12830" y="19317"/>
                  <a:pt x="12818" y="19187"/>
                  <a:pt x="12818" y="18994"/>
                </a:cubicBezTo>
                <a:lnTo>
                  <a:pt x="12818" y="18671"/>
                </a:lnTo>
                <a:lnTo>
                  <a:pt x="12929" y="18566"/>
                </a:lnTo>
                <a:cubicBezTo>
                  <a:pt x="13028" y="18472"/>
                  <a:pt x="13046" y="18440"/>
                  <a:pt x="13046" y="18306"/>
                </a:cubicBezTo>
                <a:cubicBezTo>
                  <a:pt x="13046" y="18222"/>
                  <a:pt x="13060" y="18143"/>
                  <a:pt x="13078" y="18132"/>
                </a:cubicBezTo>
                <a:cubicBezTo>
                  <a:pt x="13095" y="18121"/>
                  <a:pt x="13109" y="18073"/>
                  <a:pt x="13109" y="18026"/>
                </a:cubicBezTo>
                <a:cubicBezTo>
                  <a:pt x="13109" y="17945"/>
                  <a:pt x="13221" y="17788"/>
                  <a:pt x="13279" y="17788"/>
                </a:cubicBezTo>
                <a:cubicBezTo>
                  <a:pt x="13294" y="17788"/>
                  <a:pt x="13305" y="17959"/>
                  <a:pt x="13305" y="18163"/>
                </a:cubicBezTo>
                <a:lnTo>
                  <a:pt x="13305" y="18534"/>
                </a:lnTo>
                <a:lnTo>
                  <a:pt x="13411" y="18645"/>
                </a:lnTo>
                <a:cubicBezTo>
                  <a:pt x="13540" y="18782"/>
                  <a:pt x="13693" y="18818"/>
                  <a:pt x="13952" y="18772"/>
                </a:cubicBezTo>
                <a:cubicBezTo>
                  <a:pt x="14054" y="18754"/>
                  <a:pt x="14192" y="18737"/>
                  <a:pt x="14264" y="18735"/>
                </a:cubicBezTo>
                <a:cubicBezTo>
                  <a:pt x="14467" y="18728"/>
                  <a:pt x="14585" y="18678"/>
                  <a:pt x="14661" y="18560"/>
                </a:cubicBezTo>
                <a:cubicBezTo>
                  <a:pt x="14714" y="18480"/>
                  <a:pt x="14771" y="18439"/>
                  <a:pt x="14878" y="18412"/>
                </a:cubicBezTo>
                <a:cubicBezTo>
                  <a:pt x="14958" y="18392"/>
                  <a:pt x="15066" y="18332"/>
                  <a:pt x="15122" y="18280"/>
                </a:cubicBezTo>
                <a:cubicBezTo>
                  <a:pt x="15204" y="18203"/>
                  <a:pt x="15223" y="18162"/>
                  <a:pt x="15223" y="18052"/>
                </a:cubicBezTo>
                <a:cubicBezTo>
                  <a:pt x="15223" y="17867"/>
                  <a:pt x="15188" y="17813"/>
                  <a:pt x="14963" y="17661"/>
                </a:cubicBezTo>
                <a:cubicBezTo>
                  <a:pt x="14856" y="17588"/>
                  <a:pt x="14767" y="17506"/>
                  <a:pt x="14767" y="17481"/>
                </a:cubicBezTo>
                <a:cubicBezTo>
                  <a:pt x="14767" y="17418"/>
                  <a:pt x="14826" y="17446"/>
                  <a:pt x="15127" y="17645"/>
                </a:cubicBezTo>
                <a:cubicBezTo>
                  <a:pt x="15272" y="17740"/>
                  <a:pt x="15416" y="17865"/>
                  <a:pt x="15472" y="17946"/>
                </a:cubicBezTo>
                <a:cubicBezTo>
                  <a:pt x="15524" y="18022"/>
                  <a:pt x="15575" y="18084"/>
                  <a:pt x="15588" y="18084"/>
                </a:cubicBezTo>
                <a:cubicBezTo>
                  <a:pt x="15602" y="18084"/>
                  <a:pt x="15615" y="18105"/>
                  <a:pt x="15615" y="18132"/>
                </a:cubicBezTo>
                <a:cubicBezTo>
                  <a:pt x="15615" y="18158"/>
                  <a:pt x="15629" y="18179"/>
                  <a:pt x="15646" y="18179"/>
                </a:cubicBezTo>
                <a:cubicBezTo>
                  <a:pt x="15664" y="18179"/>
                  <a:pt x="15688" y="18240"/>
                  <a:pt x="15699" y="18312"/>
                </a:cubicBezTo>
                <a:cubicBezTo>
                  <a:pt x="15711" y="18383"/>
                  <a:pt x="15732" y="18450"/>
                  <a:pt x="15747" y="18460"/>
                </a:cubicBezTo>
                <a:cubicBezTo>
                  <a:pt x="15763" y="18469"/>
                  <a:pt x="15779" y="18594"/>
                  <a:pt x="15779" y="18735"/>
                </a:cubicBezTo>
                <a:cubicBezTo>
                  <a:pt x="15779" y="18876"/>
                  <a:pt x="15793" y="18999"/>
                  <a:pt x="15811" y="19010"/>
                </a:cubicBezTo>
                <a:cubicBezTo>
                  <a:pt x="15829" y="19021"/>
                  <a:pt x="15842" y="19079"/>
                  <a:pt x="15842" y="19142"/>
                </a:cubicBezTo>
                <a:cubicBezTo>
                  <a:pt x="15842" y="19263"/>
                  <a:pt x="15916" y="19455"/>
                  <a:pt x="16001" y="19555"/>
                </a:cubicBezTo>
                <a:cubicBezTo>
                  <a:pt x="16054" y="19617"/>
                  <a:pt x="16297" y="19740"/>
                  <a:pt x="16367" y="19740"/>
                </a:cubicBezTo>
                <a:cubicBezTo>
                  <a:pt x="16510" y="19740"/>
                  <a:pt x="16796" y="19622"/>
                  <a:pt x="16891" y="19523"/>
                </a:cubicBezTo>
                <a:cubicBezTo>
                  <a:pt x="16985" y="19427"/>
                  <a:pt x="17015" y="19418"/>
                  <a:pt x="17167" y="19418"/>
                </a:cubicBezTo>
                <a:cubicBezTo>
                  <a:pt x="17483" y="19417"/>
                  <a:pt x="17738" y="19239"/>
                  <a:pt x="17770" y="18994"/>
                </a:cubicBezTo>
                <a:cubicBezTo>
                  <a:pt x="17784" y="18896"/>
                  <a:pt x="17820" y="18833"/>
                  <a:pt x="17935" y="18724"/>
                </a:cubicBezTo>
                <a:cubicBezTo>
                  <a:pt x="18064" y="18602"/>
                  <a:pt x="18088" y="18567"/>
                  <a:pt x="18088" y="18454"/>
                </a:cubicBezTo>
                <a:cubicBezTo>
                  <a:pt x="18088" y="18354"/>
                  <a:pt x="18069" y="18305"/>
                  <a:pt x="17998" y="18237"/>
                </a:cubicBezTo>
                <a:cubicBezTo>
                  <a:pt x="17948" y="18189"/>
                  <a:pt x="17890" y="18147"/>
                  <a:pt x="17876" y="18147"/>
                </a:cubicBezTo>
                <a:cubicBezTo>
                  <a:pt x="17862" y="18147"/>
                  <a:pt x="17816" y="18119"/>
                  <a:pt x="17770" y="18084"/>
                </a:cubicBezTo>
                <a:cubicBezTo>
                  <a:pt x="17688" y="18019"/>
                  <a:pt x="17541" y="17963"/>
                  <a:pt x="17357" y="17931"/>
                </a:cubicBezTo>
                <a:cubicBezTo>
                  <a:pt x="17304" y="17921"/>
                  <a:pt x="17207" y="17906"/>
                  <a:pt x="17145" y="17893"/>
                </a:cubicBezTo>
                <a:lnTo>
                  <a:pt x="17034" y="17867"/>
                </a:lnTo>
                <a:lnTo>
                  <a:pt x="17177" y="17793"/>
                </a:lnTo>
                <a:cubicBezTo>
                  <a:pt x="17348" y="17705"/>
                  <a:pt x="17469" y="17599"/>
                  <a:pt x="17469" y="17539"/>
                </a:cubicBezTo>
                <a:cubicBezTo>
                  <a:pt x="17469" y="17515"/>
                  <a:pt x="17482" y="17497"/>
                  <a:pt x="17500" y="17497"/>
                </a:cubicBezTo>
                <a:cubicBezTo>
                  <a:pt x="17575" y="17497"/>
                  <a:pt x="17524" y="17356"/>
                  <a:pt x="17405" y="17237"/>
                </a:cubicBezTo>
                <a:cubicBezTo>
                  <a:pt x="17269" y="17101"/>
                  <a:pt x="16938" y="16977"/>
                  <a:pt x="16605" y="16930"/>
                </a:cubicBezTo>
                <a:cubicBezTo>
                  <a:pt x="16192" y="16873"/>
                  <a:pt x="15990" y="16770"/>
                  <a:pt x="15895" y="16581"/>
                </a:cubicBezTo>
                <a:cubicBezTo>
                  <a:pt x="15829" y="16447"/>
                  <a:pt x="15830" y="16433"/>
                  <a:pt x="15927" y="16306"/>
                </a:cubicBezTo>
                <a:cubicBezTo>
                  <a:pt x="16027" y="16175"/>
                  <a:pt x="16065" y="16173"/>
                  <a:pt x="16197" y="16285"/>
                </a:cubicBezTo>
                <a:cubicBezTo>
                  <a:pt x="16330" y="16396"/>
                  <a:pt x="16540" y="16420"/>
                  <a:pt x="16690" y="16343"/>
                </a:cubicBezTo>
                <a:cubicBezTo>
                  <a:pt x="16751" y="16312"/>
                  <a:pt x="16887" y="16199"/>
                  <a:pt x="16992" y="16094"/>
                </a:cubicBezTo>
                <a:lnTo>
                  <a:pt x="17183" y="15904"/>
                </a:lnTo>
                <a:lnTo>
                  <a:pt x="17326" y="15951"/>
                </a:lnTo>
                <a:cubicBezTo>
                  <a:pt x="17405" y="15978"/>
                  <a:pt x="17517" y="16005"/>
                  <a:pt x="17574" y="16004"/>
                </a:cubicBezTo>
                <a:cubicBezTo>
                  <a:pt x="17673" y="16003"/>
                  <a:pt x="17878" y="15919"/>
                  <a:pt x="17993" y="15835"/>
                </a:cubicBezTo>
                <a:cubicBezTo>
                  <a:pt x="18034" y="15804"/>
                  <a:pt x="18067" y="15813"/>
                  <a:pt x="18147" y="15872"/>
                </a:cubicBezTo>
                <a:cubicBezTo>
                  <a:pt x="18202" y="15912"/>
                  <a:pt x="18253" y="15970"/>
                  <a:pt x="18263" y="15999"/>
                </a:cubicBezTo>
                <a:cubicBezTo>
                  <a:pt x="18273" y="16028"/>
                  <a:pt x="18308" y="16093"/>
                  <a:pt x="18343" y="16147"/>
                </a:cubicBezTo>
                <a:cubicBezTo>
                  <a:pt x="18377" y="16201"/>
                  <a:pt x="18410" y="16271"/>
                  <a:pt x="18411" y="16301"/>
                </a:cubicBezTo>
                <a:cubicBezTo>
                  <a:pt x="18414" y="16363"/>
                  <a:pt x="18513" y="16565"/>
                  <a:pt x="18549" y="16581"/>
                </a:cubicBezTo>
                <a:cubicBezTo>
                  <a:pt x="18563" y="16587"/>
                  <a:pt x="18576" y="16618"/>
                  <a:pt x="18576" y="16650"/>
                </a:cubicBezTo>
                <a:cubicBezTo>
                  <a:pt x="18576" y="16728"/>
                  <a:pt x="18795" y="16951"/>
                  <a:pt x="18941" y="17020"/>
                </a:cubicBezTo>
                <a:cubicBezTo>
                  <a:pt x="19135" y="17112"/>
                  <a:pt x="19359" y="17073"/>
                  <a:pt x="19508" y="16925"/>
                </a:cubicBezTo>
                <a:cubicBezTo>
                  <a:pt x="19532" y="16901"/>
                  <a:pt x="19571" y="16870"/>
                  <a:pt x="19593" y="16856"/>
                </a:cubicBezTo>
                <a:cubicBezTo>
                  <a:pt x="19654" y="16816"/>
                  <a:pt x="19714" y="16693"/>
                  <a:pt x="19714" y="16602"/>
                </a:cubicBezTo>
                <a:cubicBezTo>
                  <a:pt x="19714" y="16535"/>
                  <a:pt x="19742" y="16506"/>
                  <a:pt x="19863" y="16454"/>
                </a:cubicBezTo>
                <a:cubicBezTo>
                  <a:pt x="19944" y="16419"/>
                  <a:pt x="20026" y="16376"/>
                  <a:pt x="20048" y="16353"/>
                </a:cubicBezTo>
                <a:cubicBezTo>
                  <a:pt x="20143" y="16256"/>
                  <a:pt x="20202" y="16144"/>
                  <a:pt x="20202" y="16052"/>
                </a:cubicBezTo>
                <a:cubicBezTo>
                  <a:pt x="20202" y="15986"/>
                  <a:pt x="20237" y="15911"/>
                  <a:pt x="20313" y="15824"/>
                </a:cubicBezTo>
                <a:cubicBezTo>
                  <a:pt x="20664" y="15422"/>
                  <a:pt x="20157" y="15016"/>
                  <a:pt x="19476" y="15157"/>
                </a:cubicBezTo>
                <a:cubicBezTo>
                  <a:pt x="19298" y="15194"/>
                  <a:pt x="19200" y="15181"/>
                  <a:pt x="19275" y="15131"/>
                </a:cubicBezTo>
                <a:cubicBezTo>
                  <a:pt x="19293" y="15119"/>
                  <a:pt x="19335" y="15075"/>
                  <a:pt x="19365" y="15030"/>
                </a:cubicBezTo>
                <a:cubicBezTo>
                  <a:pt x="19438" y="14923"/>
                  <a:pt x="19442" y="14395"/>
                  <a:pt x="19370" y="14300"/>
                </a:cubicBezTo>
                <a:cubicBezTo>
                  <a:pt x="19344" y="14265"/>
                  <a:pt x="19322" y="14174"/>
                  <a:pt x="19322" y="14099"/>
                </a:cubicBezTo>
                <a:cubicBezTo>
                  <a:pt x="19322" y="13986"/>
                  <a:pt x="19304" y="13946"/>
                  <a:pt x="19222" y="13877"/>
                </a:cubicBezTo>
                <a:cubicBezTo>
                  <a:pt x="19076" y="13754"/>
                  <a:pt x="18931" y="13724"/>
                  <a:pt x="18576" y="13755"/>
                </a:cubicBezTo>
                <a:cubicBezTo>
                  <a:pt x="18462" y="13765"/>
                  <a:pt x="17924" y="13634"/>
                  <a:pt x="17924" y="13596"/>
                </a:cubicBezTo>
                <a:cubicBezTo>
                  <a:pt x="17924" y="13585"/>
                  <a:pt x="17970" y="13532"/>
                  <a:pt x="18025" y="13480"/>
                </a:cubicBezTo>
                <a:cubicBezTo>
                  <a:pt x="18118" y="13390"/>
                  <a:pt x="18142" y="13385"/>
                  <a:pt x="18433" y="13374"/>
                </a:cubicBezTo>
                <a:cubicBezTo>
                  <a:pt x="18603" y="13368"/>
                  <a:pt x="18795" y="13373"/>
                  <a:pt x="18856" y="13385"/>
                </a:cubicBezTo>
                <a:cubicBezTo>
                  <a:pt x="18973" y="13406"/>
                  <a:pt x="19134" y="13546"/>
                  <a:pt x="19307" y="13771"/>
                </a:cubicBezTo>
                <a:cubicBezTo>
                  <a:pt x="19544" y="14080"/>
                  <a:pt x="19787" y="14264"/>
                  <a:pt x="19974" y="14279"/>
                </a:cubicBezTo>
                <a:cubicBezTo>
                  <a:pt x="20188" y="14296"/>
                  <a:pt x="20247" y="14277"/>
                  <a:pt x="20371" y="14147"/>
                </a:cubicBezTo>
                <a:cubicBezTo>
                  <a:pt x="20482" y="14030"/>
                  <a:pt x="20493" y="13998"/>
                  <a:pt x="20493" y="13856"/>
                </a:cubicBezTo>
                <a:cubicBezTo>
                  <a:pt x="20493" y="13767"/>
                  <a:pt x="20509" y="13697"/>
                  <a:pt x="20525" y="13697"/>
                </a:cubicBezTo>
                <a:cubicBezTo>
                  <a:pt x="20541" y="13697"/>
                  <a:pt x="20561" y="13643"/>
                  <a:pt x="20572" y="13580"/>
                </a:cubicBezTo>
                <a:cubicBezTo>
                  <a:pt x="20584" y="13518"/>
                  <a:pt x="20608" y="13469"/>
                  <a:pt x="20625" y="13469"/>
                </a:cubicBezTo>
                <a:cubicBezTo>
                  <a:pt x="20642" y="13469"/>
                  <a:pt x="20657" y="13440"/>
                  <a:pt x="20657" y="13406"/>
                </a:cubicBezTo>
                <a:cubicBezTo>
                  <a:pt x="20657" y="13330"/>
                  <a:pt x="20820" y="13014"/>
                  <a:pt x="20858" y="13014"/>
                </a:cubicBezTo>
                <a:cubicBezTo>
                  <a:pt x="20874" y="13014"/>
                  <a:pt x="20886" y="12959"/>
                  <a:pt x="20885" y="12892"/>
                </a:cubicBezTo>
                <a:cubicBezTo>
                  <a:pt x="20884" y="12753"/>
                  <a:pt x="20805" y="12645"/>
                  <a:pt x="20615" y="12527"/>
                </a:cubicBezTo>
                <a:cubicBezTo>
                  <a:pt x="20508" y="12461"/>
                  <a:pt x="20458" y="12455"/>
                  <a:pt x="20286" y="12469"/>
                </a:cubicBezTo>
                <a:cubicBezTo>
                  <a:pt x="20091" y="12485"/>
                  <a:pt x="19778" y="12573"/>
                  <a:pt x="19555" y="12675"/>
                </a:cubicBezTo>
                <a:cubicBezTo>
                  <a:pt x="19424" y="12736"/>
                  <a:pt x="19189" y="12722"/>
                  <a:pt x="19031" y="12644"/>
                </a:cubicBezTo>
                <a:cubicBezTo>
                  <a:pt x="18971" y="12614"/>
                  <a:pt x="18902" y="12591"/>
                  <a:pt x="18877" y="12591"/>
                </a:cubicBezTo>
                <a:cubicBezTo>
                  <a:pt x="18853" y="12591"/>
                  <a:pt x="18773" y="12532"/>
                  <a:pt x="18697" y="12464"/>
                </a:cubicBezTo>
                <a:cubicBezTo>
                  <a:pt x="18622" y="12395"/>
                  <a:pt x="18491" y="12294"/>
                  <a:pt x="18406" y="12236"/>
                </a:cubicBezTo>
                <a:cubicBezTo>
                  <a:pt x="18321" y="12179"/>
                  <a:pt x="18247" y="12119"/>
                  <a:pt x="18247" y="12104"/>
                </a:cubicBezTo>
                <a:cubicBezTo>
                  <a:pt x="18247" y="12048"/>
                  <a:pt x="18551" y="11802"/>
                  <a:pt x="18697" y="11739"/>
                </a:cubicBezTo>
                <a:cubicBezTo>
                  <a:pt x="18782" y="11703"/>
                  <a:pt x="18874" y="11655"/>
                  <a:pt x="18904" y="11628"/>
                </a:cubicBezTo>
                <a:cubicBezTo>
                  <a:pt x="19022" y="11521"/>
                  <a:pt x="19404" y="11699"/>
                  <a:pt x="19720" y="12014"/>
                </a:cubicBezTo>
                <a:cubicBezTo>
                  <a:pt x="19913" y="12207"/>
                  <a:pt x="20053" y="12259"/>
                  <a:pt x="20313" y="12220"/>
                </a:cubicBezTo>
                <a:cubicBezTo>
                  <a:pt x="20474" y="12196"/>
                  <a:pt x="20721" y="11986"/>
                  <a:pt x="20721" y="11876"/>
                </a:cubicBezTo>
                <a:cubicBezTo>
                  <a:pt x="20721" y="11799"/>
                  <a:pt x="20747" y="11794"/>
                  <a:pt x="20917" y="11845"/>
                </a:cubicBezTo>
                <a:cubicBezTo>
                  <a:pt x="21024" y="11877"/>
                  <a:pt x="21057" y="11875"/>
                  <a:pt x="21192" y="11807"/>
                </a:cubicBezTo>
                <a:cubicBezTo>
                  <a:pt x="21277" y="11765"/>
                  <a:pt x="21383" y="11683"/>
                  <a:pt x="21425" y="11628"/>
                </a:cubicBezTo>
                <a:cubicBezTo>
                  <a:pt x="21504" y="11525"/>
                  <a:pt x="21527" y="11341"/>
                  <a:pt x="21468" y="11305"/>
                </a:cubicBezTo>
                <a:cubicBezTo>
                  <a:pt x="21429" y="11281"/>
                  <a:pt x="21425" y="11093"/>
                  <a:pt x="21462" y="11093"/>
                </a:cubicBezTo>
                <a:cubicBezTo>
                  <a:pt x="21512" y="11093"/>
                  <a:pt x="21600" y="10906"/>
                  <a:pt x="21600" y="10797"/>
                </a:cubicBezTo>
                <a:cubicBezTo>
                  <a:pt x="21600" y="10633"/>
                  <a:pt x="21398" y="10424"/>
                  <a:pt x="21213" y="10394"/>
                </a:cubicBezTo>
                <a:cubicBezTo>
                  <a:pt x="21040" y="10367"/>
                  <a:pt x="21017" y="10329"/>
                  <a:pt x="21123" y="10246"/>
                </a:cubicBezTo>
                <a:cubicBezTo>
                  <a:pt x="21243" y="10153"/>
                  <a:pt x="21243" y="9937"/>
                  <a:pt x="21123" y="9818"/>
                </a:cubicBezTo>
                <a:cubicBezTo>
                  <a:pt x="21013" y="9708"/>
                  <a:pt x="20793" y="9601"/>
                  <a:pt x="20673" y="9601"/>
                </a:cubicBezTo>
                <a:cubicBezTo>
                  <a:pt x="20555" y="9601"/>
                  <a:pt x="20017" y="9770"/>
                  <a:pt x="19789" y="9881"/>
                </a:cubicBezTo>
                <a:cubicBezTo>
                  <a:pt x="19642" y="9952"/>
                  <a:pt x="19584" y="9960"/>
                  <a:pt x="19375" y="9950"/>
                </a:cubicBezTo>
                <a:cubicBezTo>
                  <a:pt x="19194" y="9941"/>
                  <a:pt x="19111" y="9921"/>
                  <a:pt x="19042" y="9871"/>
                </a:cubicBezTo>
                <a:cubicBezTo>
                  <a:pt x="18991" y="9833"/>
                  <a:pt x="18913" y="9794"/>
                  <a:pt x="18872" y="9781"/>
                </a:cubicBezTo>
                <a:cubicBezTo>
                  <a:pt x="18780" y="9751"/>
                  <a:pt x="18442" y="9527"/>
                  <a:pt x="18385" y="9458"/>
                </a:cubicBezTo>
                <a:cubicBezTo>
                  <a:pt x="18330" y="9392"/>
                  <a:pt x="18353" y="9351"/>
                  <a:pt x="18507" y="9273"/>
                </a:cubicBezTo>
                <a:cubicBezTo>
                  <a:pt x="18576" y="9237"/>
                  <a:pt x="18669" y="9164"/>
                  <a:pt x="18708" y="9108"/>
                </a:cubicBezTo>
                <a:cubicBezTo>
                  <a:pt x="18757" y="9039"/>
                  <a:pt x="18793" y="9014"/>
                  <a:pt x="18830" y="9029"/>
                </a:cubicBezTo>
                <a:cubicBezTo>
                  <a:pt x="18859" y="9041"/>
                  <a:pt x="19072" y="9111"/>
                  <a:pt x="19301" y="9183"/>
                </a:cubicBezTo>
                <a:cubicBezTo>
                  <a:pt x="19686" y="9303"/>
                  <a:pt x="19732" y="9312"/>
                  <a:pt x="19868" y="9278"/>
                </a:cubicBezTo>
                <a:cubicBezTo>
                  <a:pt x="20066" y="9228"/>
                  <a:pt x="20106" y="9177"/>
                  <a:pt x="20106" y="8992"/>
                </a:cubicBezTo>
                <a:cubicBezTo>
                  <a:pt x="20106" y="8877"/>
                  <a:pt x="20087" y="8818"/>
                  <a:pt x="20032" y="8759"/>
                </a:cubicBezTo>
                <a:cubicBezTo>
                  <a:pt x="19972" y="8694"/>
                  <a:pt x="19966" y="8678"/>
                  <a:pt x="20006" y="8664"/>
                </a:cubicBezTo>
                <a:cubicBezTo>
                  <a:pt x="20097" y="8633"/>
                  <a:pt x="20265" y="8426"/>
                  <a:pt x="20265" y="8346"/>
                </a:cubicBezTo>
                <a:cubicBezTo>
                  <a:pt x="20265" y="8303"/>
                  <a:pt x="20251" y="8267"/>
                  <a:pt x="20233" y="8267"/>
                </a:cubicBezTo>
                <a:cubicBezTo>
                  <a:pt x="20216" y="8267"/>
                  <a:pt x="20202" y="8242"/>
                  <a:pt x="20202" y="8209"/>
                </a:cubicBezTo>
                <a:cubicBezTo>
                  <a:pt x="20202" y="8106"/>
                  <a:pt x="20046" y="7978"/>
                  <a:pt x="19889" y="7955"/>
                </a:cubicBezTo>
                <a:cubicBezTo>
                  <a:pt x="19728" y="7931"/>
                  <a:pt x="19733" y="7932"/>
                  <a:pt x="19789" y="7833"/>
                </a:cubicBezTo>
                <a:cubicBezTo>
                  <a:pt x="19811" y="7793"/>
                  <a:pt x="19828" y="7759"/>
                  <a:pt x="19831" y="7754"/>
                </a:cubicBezTo>
                <a:cubicBezTo>
                  <a:pt x="19834" y="7748"/>
                  <a:pt x="19901" y="7783"/>
                  <a:pt x="19979" y="7833"/>
                </a:cubicBezTo>
                <a:cubicBezTo>
                  <a:pt x="20101" y="7911"/>
                  <a:pt x="20157" y="7922"/>
                  <a:pt x="20387" y="7928"/>
                </a:cubicBezTo>
                <a:cubicBezTo>
                  <a:pt x="20695" y="7937"/>
                  <a:pt x="20901" y="7881"/>
                  <a:pt x="21028" y="7754"/>
                </a:cubicBezTo>
                <a:cubicBezTo>
                  <a:pt x="21096" y="7685"/>
                  <a:pt x="21113" y="7640"/>
                  <a:pt x="21113" y="7500"/>
                </a:cubicBezTo>
                <a:cubicBezTo>
                  <a:pt x="21113" y="7356"/>
                  <a:pt x="21097" y="7315"/>
                  <a:pt x="21017" y="7230"/>
                </a:cubicBezTo>
                <a:cubicBezTo>
                  <a:pt x="20965" y="7174"/>
                  <a:pt x="20898" y="7129"/>
                  <a:pt x="20869" y="7129"/>
                </a:cubicBezTo>
                <a:cubicBezTo>
                  <a:pt x="20795" y="7129"/>
                  <a:pt x="20807" y="7074"/>
                  <a:pt x="20885" y="7050"/>
                </a:cubicBezTo>
                <a:cubicBezTo>
                  <a:pt x="20993" y="7016"/>
                  <a:pt x="21113" y="6828"/>
                  <a:pt x="21113" y="6695"/>
                </a:cubicBezTo>
                <a:cubicBezTo>
                  <a:pt x="21113" y="6630"/>
                  <a:pt x="21099" y="6579"/>
                  <a:pt x="21081" y="6579"/>
                </a:cubicBezTo>
                <a:cubicBezTo>
                  <a:pt x="21063" y="6579"/>
                  <a:pt x="21049" y="6560"/>
                  <a:pt x="21049" y="6536"/>
                </a:cubicBezTo>
                <a:cubicBezTo>
                  <a:pt x="21049" y="6489"/>
                  <a:pt x="20886" y="6401"/>
                  <a:pt x="20731" y="6367"/>
                </a:cubicBezTo>
                <a:cubicBezTo>
                  <a:pt x="20647" y="6349"/>
                  <a:pt x="20632" y="6331"/>
                  <a:pt x="20647" y="6272"/>
                </a:cubicBezTo>
                <a:cubicBezTo>
                  <a:pt x="20656" y="6233"/>
                  <a:pt x="20681" y="6184"/>
                  <a:pt x="20700" y="6161"/>
                </a:cubicBezTo>
                <a:cubicBezTo>
                  <a:pt x="20722" y="6132"/>
                  <a:pt x="20720" y="6107"/>
                  <a:pt x="20694" y="6081"/>
                </a:cubicBezTo>
                <a:cubicBezTo>
                  <a:pt x="20674" y="6061"/>
                  <a:pt x="20657" y="6018"/>
                  <a:pt x="20657" y="5986"/>
                </a:cubicBezTo>
                <a:cubicBezTo>
                  <a:pt x="20657" y="5899"/>
                  <a:pt x="20330" y="5693"/>
                  <a:pt x="20159" y="5674"/>
                </a:cubicBezTo>
                <a:cubicBezTo>
                  <a:pt x="19968" y="5652"/>
                  <a:pt x="19781" y="5756"/>
                  <a:pt x="19635" y="5954"/>
                </a:cubicBezTo>
                <a:cubicBezTo>
                  <a:pt x="19573" y="6039"/>
                  <a:pt x="19519" y="6119"/>
                  <a:pt x="19518" y="6140"/>
                </a:cubicBezTo>
                <a:cubicBezTo>
                  <a:pt x="19518" y="6160"/>
                  <a:pt x="19498" y="6197"/>
                  <a:pt x="19471" y="6219"/>
                </a:cubicBezTo>
                <a:cubicBezTo>
                  <a:pt x="19444" y="6241"/>
                  <a:pt x="19423" y="6294"/>
                  <a:pt x="19423" y="6335"/>
                </a:cubicBezTo>
                <a:cubicBezTo>
                  <a:pt x="19423" y="6377"/>
                  <a:pt x="19404" y="6420"/>
                  <a:pt x="19386" y="6431"/>
                </a:cubicBezTo>
                <a:cubicBezTo>
                  <a:pt x="19368" y="6442"/>
                  <a:pt x="19354" y="6481"/>
                  <a:pt x="19354" y="6521"/>
                </a:cubicBezTo>
                <a:cubicBezTo>
                  <a:pt x="19354" y="6560"/>
                  <a:pt x="19318" y="6636"/>
                  <a:pt x="19275" y="6690"/>
                </a:cubicBezTo>
                <a:lnTo>
                  <a:pt x="19195" y="6791"/>
                </a:lnTo>
                <a:lnTo>
                  <a:pt x="19174" y="6685"/>
                </a:lnTo>
                <a:cubicBezTo>
                  <a:pt x="19162" y="6627"/>
                  <a:pt x="19142" y="6579"/>
                  <a:pt x="19126" y="6579"/>
                </a:cubicBezTo>
                <a:cubicBezTo>
                  <a:pt x="19111" y="6579"/>
                  <a:pt x="19095" y="6559"/>
                  <a:pt x="19095" y="6536"/>
                </a:cubicBezTo>
                <a:cubicBezTo>
                  <a:pt x="19091" y="6388"/>
                  <a:pt x="18621" y="6288"/>
                  <a:pt x="18417" y="6394"/>
                </a:cubicBezTo>
                <a:lnTo>
                  <a:pt x="18316" y="6447"/>
                </a:lnTo>
                <a:lnTo>
                  <a:pt x="18316" y="6245"/>
                </a:lnTo>
                <a:cubicBezTo>
                  <a:pt x="18316" y="6081"/>
                  <a:pt x="18297" y="6025"/>
                  <a:pt x="18231" y="5938"/>
                </a:cubicBezTo>
                <a:lnTo>
                  <a:pt x="18152" y="5833"/>
                </a:lnTo>
                <a:lnTo>
                  <a:pt x="18242" y="5811"/>
                </a:lnTo>
                <a:cubicBezTo>
                  <a:pt x="18292" y="5800"/>
                  <a:pt x="18401" y="5809"/>
                  <a:pt x="18480" y="5827"/>
                </a:cubicBezTo>
                <a:cubicBezTo>
                  <a:pt x="18665" y="5870"/>
                  <a:pt x="19210" y="5869"/>
                  <a:pt x="19354" y="5827"/>
                </a:cubicBezTo>
                <a:cubicBezTo>
                  <a:pt x="19415" y="5810"/>
                  <a:pt x="19505" y="5759"/>
                  <a:pt x="19555" y="5711"/>
                </a:cubicBezTo>
                <a:cubicBezTo>
                  <a:pt x="19687" y="5585"/>
                  <a:pt x="19678" y="5455"/>
                  <a:pt x="19529" y="5293"/>
                </a:cubicBezTo>
                <a:cubicBezTo>
                  <a:pt x="19463" y="5221"/>
                  <a:pt x="19429" y="5162"/>
                  <a:pt x="19450" y="5155"/>
                </a:cubicBezTo>
                <a:cubicBezTo>
                  <a:pt x="19470" y="5148"/>
                  <a:pt x="19487" y="5122"/>
                  <a:pt x="19487" y="5097"/>
                </a:cubicBezTo>
                <a:cubicBezTo>
                  <a:pt x="19487" y="5072"/>
                  <a:pt x="19500" y="5049"/>
                  <a:pt x="19518" y="5049"/>
                </a:cubicBezTo>
                <a:cubicBezTo>
                  <a:pt x="19536" y="5049"/>
                  <a:pt x="19550" y="4999"/>
                  <a:pt x="19550" y="4938"/>
                </a:cubicBezTo>
                <a:cubicBezTo>
                  <a:pt x="19550" y="4850"/>
                  <a:pt x="19519" y="4792"/>
                  <a:pt x="19397" y="4663"/>
                </a:cubicBezTo>
                <a:cubicBezTo>
                  <a:pt x="19311" y="4573"/>
                  <a:pt x="19204" y="4485"/>
                  <a:pt x="19158" y="4467"/>
                </a:cubicBezTo>
                <a:cubicBezTo>
                  <a:pt x="19088" y="4440"/>
                  <a:pt x="19077" y="4420"/>
                  <a:pt x="19089" y="4335"/>
                </a:cubicBezTo>
                <a:cubicBezTo>
                  <a:pt x="19102" y="4252"/>
                  <a:pt x="19079" y="4213"/>
                  <a:pt x="18973" y="4107"/>
                </a:cubicBezTo>
                <a:cubicBezTo>
                  <a:pt x="18821" y="3955"/>
                  <a:pt x="18664" y="3917"/>
                  <a:pt x="18448" y="3975"/>
                </a:cubicBezTo>
                <a:cubicBezTo>
                  <a:pt x="18307" y="4013"/>
                  <a:pt x="18296" y="4008"/>
                  <a:pt x="18237" y="3927"/>
                </a:cubicBezTo>
                <a:cubicBezTo>
                  <a:pt x="18100" y="3740"/>
                  <a:pt x="17710" y="3651"/>
                  <a:pt x="17543" y="3769"/>
                </a:cubicBezTo>
                <a:cubicBezTo>
                  <a:pt x="17471" y="3819"/>
                  <a:pt x="17469" y="3815"/>
                  <a:pt x="17469" y="3642"/>
                </a:cubicBezTo>
                <a:cubicBezTo>
                  <a:pt x="17469" y="3500"/>
                  <a:pt x="17452" y="3453"/>
                  <a:pt x="17379" y="3366"/>
                </a:cubicBezTo>
                <a:cubicBezTo>
                  <a:pt x="17329" y="3308"/>
                  <a:pt x="17231" y="3237"/>
                  <a:pt x="17161" y="3213"/>
                </a:cubicBezTo>
                <a:lnTo>
                  <a:pt x="17034" y="3171"/>
                </a:lnTo>
                <a:lnTo>
                  <a:pt x="17193" y="3102"/>
                </a:lnTo>
                <a:cubicBezTo>
                  <a:pt x="17279" y="3064"/>
                  <a:pt x="17352" y="3033"/>
                  <a:pt x="17357" y="3033"/>
                </a:cubicBezTo>
                <a:cubicBezTo>
                  <a:pt x="17375" y="3033"/>
                  <a:pt x="17680" y="2826"/>
                  <a:pt x="17723" y="2784"/>
                </a:cubicBezTo>
                <a:cubicBezTo>
                  <a:pt x="17790" y="2719"/>
                  <a:pt x="17768" y="2554"/>
                  <a:pt x="17675" y="2414"/>
                </a:cubicBezTo>
                <a:cubicBezTo>
                  <a:pt x="17587" y="2280"/>
                  <a:pt x="17492" y="2214"/>
                  <a:pt x="17331" y="2176"/>
                </a:cubicBezTo>
                <a:cubicBezTo>
                  <a:pt x="17260" y="2159"/>
                  <a:pt x="17241" y="2137"/>
                  <a:pt x="17241" y="2065"/>
                </a:cubicBezTo>
                <a:cubicBezTo>
                  <a:pt x="17241" y="2007"/>
                  <a:pt x="17207" y="1943"/>
                  <a:pt x="17151" y="1890"/>
                </a:cubicBezTo>
                <a:cubicBezTo>
                  <a:pt x="17023" y="1771"/>
                  <a:pt x="16754" y="1636"/>
                  <a:pt x="16642" y="1636"/>
                </a:cubicBezTo>
                <a:cubicBezTo>
                  <a:pt x="16514" y="1636"/>
                  <a:pt x="16282" y="1473"/>
                  <a:pt x="16097" y="1250"/>
                </a:cubicBezTo>
                <a:cubicBezTo>
                  <a:pt x="15982" y="1112"/>
                  <a:pt x="15906" y="1054"/>
                  <a:pt x="15784" y="1011"/>
                </a:cubicBezTo>
                <a:cubicBezTo>
                  <a:pt x="15674" y="973"/>
                  <a:pt x="15614" y="931"/>
                  <a:pt x="15588" y="874"/>
                </a:cubicBezTo>
                <a:cubicBezTo>
                  <a:pt x="15544" y="776"/>
                  <a:pt x="15259" y="632"/>
                  <a:pt x="15053" y="604"/>
                </a:cubicBezTo>
                <a:cubicBezTo>
                  <a:pt x="14972" y="593"/>
                  <a:pt x="14885" y="552"/>
                  <a:pt x="14836" y="503"/>
                </a:cubicBezTo>
                <a:cubicBezTo>
                  <a:pt x="14617" y="285"/>
                  <a:pt x="14231" y="283"/>
                  <a:pt x="13994" y="493"/>
                </a:cubicBezTo>
                <a:cubicBezTo>
                  <a:pt x="13937" y="544"/>
                  <a:pt x="13925" y="589"/>
                  <a:pt x="13925" y="715"/>
                </a:cubicBezTo>
                <a:cubicBezTo>
                  <a:pt x="13925" y="806"/>
                  <a:pt x="13904" y="902"/>
                  <a:pt x="13877" y="937"/>
                </a:cubicBezTo>
                <a:cubicBezTo>
                  <a:pt x="13813" y="1023"/>
                  <a:pt x="13808" y="1323"/>
                  <a:pt x="13872" y="1377"/>
                </a:cubicBezTo>
                <a:cubicBezTo>
                  <a:pt x="13902" y="1401"/>
                  <a:pt x="13925" y="1471"/>
                  <a:pt x="13925" y="1557"/>
                </a:cubicBezTo>
                <a:cubicBezTo>
                  <a:pt x="13925" y="1634"/>
                  <a:pt x="13939" y="1704"/>
                  <a:pt x="13957" y="1715"/>
                </a:cubicBezTo>
                <a:cubicBezTo>
                  <a:pt x="13996" y="1740"/>
                  <a:pt x="14000" y="2165"/>
                  <a:pt x="13962" y="2245"/>
                </a:cubicBezTo>
                <a:cubicBezTo>
                  <a:pt x="13947" y="2276"/>
                  <a:pt x="13910" y="2351"/>
                  <a:pt x="13877" y="2414"/>
                </a:cubicBezTo>
                <a:cubicBezTo>
                  <a:pt x="13662" y="2830"/>
                  <a:pt x="13621" y="2862"/>
                  <a:pt x="13390" y="2747"/>
                </a:cubicBezTo>
                <a:cubicBezTo>
                  <a:pt x="13314" y="2709"/>
                  <a:pt x="13223" y="2678"/>
                  <a:pt x="13189" y="2679"/>
                </a:cubicBezTo>
                <a:cubicBezTo>
                  <a:pt x="13111" y="2679"/>
                  <a:pt x="12913" y="2796"/>
                  <a:pt x="12913" y="2843"/>
                </a:cubicBezTo>
                <a:cubicBezTo>
                  <a:pt x="12913" y="2907"/>
                  <a:pt x="12850" y="2835"/>
                  <a:pt x="12802" y="2721"/>
                </a:cubicBezTo>
                <a:cubicBezTo>
                  <a:pt x="12750" y="2597"/>
                  <a:pt x="12597" y="2514"/>
                  <a:pt x="12426" y="2514"/>
                </a:cubicBezTo>
                <a:cubicBezTo>
                  <a:pt x="12340" y="2514"/>
                  <a:pt x="12331" y="2503"/>
                  <a:pt x="12331" y="2424"/>
                </a:cubicBezTo>
                <a:cubicBezTo>
                  <a:pt x="12331" y="2325"/>
                  <a:pt x="12388" y="2260"/>
                  <a:pt x="12866" y="1837"/>
                </a:cubicBezTo>
                <a:cubicBezTo>
                  <a:pt x="13177" y="1561"/>
                  <a:pt x="13274" y="1460"/>
                  <a:pt x="13274" y="1408"/>
                </a:cubicBezTo>
                <a:cubicBezTo>
                  <a:pt x="13274" y="1391"/>
                  <a:pt x="13287" y="1377"/>
                  <a:pt x="13305" y="1377"/>
                </a:cubicBezTo>
                <a:cubicBezTo>
                  <a:pt x="13323" y="1377"/>
                  <a:pt x="13337" y="1305"/>
                  <a:pt x="13337" y="1218"/>
                </a:cubicBezTo>
                <a:cubicBezTo>
                  <a:pt x="13337" y="1079"/>
                  <a:pt x="13321" y="1043"/>
                  <a:pt x="13221" y="943"/>
                </a:cubicBezTo>
                <a:cubicBezTo>
                  <a:pt x="13157" y="880"/>
                  <a:pt x="13041" y="804"/>
                  <a:pt x="12961" y="773"/>
                </a:cubicBezTo>
                <a:lnTo>
                  <a:pt x="12818" y="715"/>
                </a:lnTo>
                <a:lnTo>
                  <a:pt x="12818" y="530"/>
                </a:lnTo>
                <a:cubicBezTo>
                  <a:pt x="12818" y="204"/>
                  <a:pt x="12642" y="75"/>
                  <a:pt x="12204" y="75"/>
                </a:cubicBezTo>
                <a:cubicBezTo>
                  <a:pt x="12060" y="75"/>
                  <a:pt x="11909" y="65"/>
                  <a:pt x="11865" y="48"/>
                </a:cubicBezTo>
                <a:cubicBezTo>
                  <a:pt x="11821" y="32"/>
                  <a:pt x="11558" y="12"/>
                  <a:pt x="11282" y="6"/>
                </a:cubicBezTo>
                <a:cubicBezTo>
                  <a:pt x="11032" y="1"/>
                  <a:pt x="10906" y="-4"/>
                  <a:pt x="10826" y="6"/>
                </a:cubicBezTo>
                <a:close/>
                <a:moveTo>
                  <a:pt x="8231" y="1948"/>
                </a:moveTo>
                <a:lnTo>
                  <a:pt x="8311" y="2033"/>
                </a:lnTo>
                <a:cubicBezTo>
                  <a:pt x="8355" y="2081"/>
                  <a:pt x="8395" y="2135"/>
                  <a:pt x="8395" y="2149"/>
                </a:cubicBezTo>
                <a:cubicBezTo>
                  <a:pt x="8395" y="2164"/>
                  <a:pt x="8431" y="2204"/>
                  <a:pt x="8480" y="2239"/>
                </a:cubicBezTo>
                <a:cubicBezTo>
                  <a:pt x="8529" y="2275"/>
                  <a:pt x="8603" y="2336"/>
                  <a:pt x="8644" y="2377"/>
                </a:cubicBezTo>
                <a:cubicBezTo>
                  <a:pt x="8686" y="2417"/>
                  <a:pt x="8757" y="2472"/>
                  <a:pt x="8798" y="2499"/>
                </a:cubicBezTo>
                <a:cubicBezTo>
                  <a:pt x="8839" y="2525"/>
                  <a:pt x="8906" y="2612"/>
                  <a:pt x="8946" y="2689"/>
                </a:cubicBezTo>
                <a:cubicBezTo>
                  <a:pt x="8987" y="2769"/>
                  <a:pt x="9010" y="2868"/>
                  <a:pt x="9004" y="2922"/>
                </a:cubicBezTo>
                <a:lnTo>
                  <a:pt x="8994" y="3022"/>
                </a:lnTo>
                <a:lnTo>
                  <a:pt x="8867" y="2948"/>
                </a:lnTo>
                <a:cubicBezTo>
                  <a:pt x="8718" y="2864"/>
                  <a:pt x="8577" y="2855"/>
                  <a:pt x="8459" y="2922"/>
                </a:cubicBezTo>
                <a:cubicBezTo>
                  <a:pt x="8345" y="2987"/>
                  <a:pt x="8337" y="2981"/>
                  <a:pt x="8279" y="2858"/>
                </a:cubicBezTo>
                <a:cubicBezTo>
                  <a:pt x="8225" y="2745"/>
                  <a:pt x="8208" y="2554"/>
                  <a:pt x="8220" y="2170"/>
                </a:cubicBezTo>
                <a:lnTo>
                  <a:pt x="8231" y="1948"/>
                </a:lnTo>
                <a:close/>
                <a:moveTo>
                  <a:pt x="15689" y="2070"/>
                </a:moveTo>
                <a:cubicBezTo>
                  <a:pt x="15702" y="2090"/>
                  <a:pt x="15710" y="2275"/>
                  <a:pt x="15710" y="2477"/>
                </a:cubicBezTo>
                <a:cubicBezTo>
                  <a:pt x="15710" y="2773"/>
                  <a:pt x="15702" y="2871"/>
                  <a:pt x="15652" y="2980"/>
                </a:cubicBezTo>
                <a:cubicBezTo>
                  <a:pt x="15522" y="3262"/>
                  <a:pt x="15200" y="3611"/>
                  <a:pt x="14884" y="3822"/>
                </a:cubicBezTo>
                <a:cubicBezTo>
                  <a:pt x="14757" y="3906"/>
                  <a:pt x="14647" y="3975"/>
                  <a:pt x="14635" y="3975"/>
                </a:cubicBezTo>
                <a:cubicBezTo>
                  <a:pt x="14546" y="3975"/>
                  <a:pt x="14462" y="3652"/>
                  <a:pt x="14539" y="3605"/>
                </a:cubicBezTo>
                <a:cubicBezTo>
                  <a:pt x="14557" y="3594"/>
                  <a:pt x="14571" y="3547"/>
                  <a:pt x="14571" y="3504"/>
                </a:cubicBezTo>
                <a:cubicBezTo>
                  <a:pt x="14571" y="3462"/>
                  <a:pt x="14557" y="3420"/>
                  <a:pt x="14539" y="3409"/>
                </a:cubicBezTo>
                <a:cubicBezTo>
                  <a:pt x="14490" y="3378"/>
                  <a:pt x="14500" y="3212"/>
                  <a:pt x="14561" y="3091"/>
                </a:cubicBezTo>
                <a:cubicBezTo>
                  <a:pt x="14660" y="2894"/>
                  <a:pt x="14669" y="2874"/>
                  <a:pt x="14672" y="2816"/>
                </a:cubicBezTo>
                <a:cubicBezTo>
                  <a:pt x="14677" y="2695"/>
                  <a:pt x="14822" y="2493"/>
                  <a:pt x="14979" y="2387"/>
                </a:cubicBezTo>
                <a:cubicBezTo>
                  <a:pt x="15237" y="2215"/>
                  <a:pt x="15661" y="2026"/>
                  <a:pt x="15689" y="2070"/>
                </a:cubicBezTo>
                <a:close/>
                <a:moveTo>
                  <a:pt x="2341" y="7521"/>
                </a:moveTo>
                <a:cubicBezTo>
                  <a:pt x="2535" y="7521"/>
                  <a:pt x="2968" y="7722"/>
                  <a:pt x="3125" y="7886"/>
                </a:cubicBezTo>
                <a:cubicBezTo>
                  <a:pt x="3197" y="7960"/>
                  <a:pt x="3252" y="8039"/>
                  <a:pt x="3252" y="8061"/>
                </a:cubicBezTo>
                <a:cubicBezTo>
                  <a:pt x="3252" y="8082"/>
                  <a:pt x="3307" y="8142"/>
                  <a:pt x="3374" y="8198"/>
                </a:cubicBezTo>
                <a:cubicBezTo>
                  <a:pt x="3634" y="8418"/>
                  <a:pt x="3644" y="8431"/>
                  <a:pt x="3644" y="8558"/>
                </a:cubicBezTo>
                <a:cubicBezTo>
                  <a:pt x="3644" y="8640"/>
                  <a:pt x="3626" y="8688"/>
                  <a:pt x="3591" y="8701"/>
                </a:cubicBezTo>
                <a:cubicBezTo>
                  <a:pt x="3515" y="8730"/>
                  <a:pt x="3095" y="8716"/>
                  <a:pt x="2945" y="8680"/>
                </a:cubicBezTo>
                <a:cubicBezTo>
                  <a:pt x="2747" y="8632"/>
                  <a:pt x="2545" y="8522"/>
                  <a:pt x="2426" y="8394"/>
                </a:cubicBezTo>
                <a:cubicBezTo>
                  <a:pt x="2367" y="8331"/>
                  <a:pt x="2311" y="8266"/>
                  <a:pt x="2304" y="8246"/>
                </a:cubicBezTo>
                <a:cubicBezTo>
                  <a:pt x="2278" y="8174"/>
                  <a:pt x="1996" y="7863"/>
                  <a:pt x="1875" y="7775"/>
                </a:cubicBezTo>
                <a:cubicBezTo>
                  <a:pt x="1807" y="7725"/>
                  <a:pt x="1766" y="7678"/>
                  <a:pt x="1780" y="7669"/>
                </a:cubicBezTo>
                <a:cubicBezTo>
                  <a:pt x="1865" y="7616"/>
                  <a:pt x="2232" y="7521"/>
                  <a:pt x="2341" y="7521"/>
                </a:cubicBezTo>
                <a:close/>
                <a:moveTo>
                  <a:pt x="2405" y="9357"/>
                </a:moveTo>
                <a:cubicBezTo>
                  <a:pt x="2633" y="9358"/>
                  <a:pt x="2717" y="9371"/>
                  <a:pt x="2871" y="9442"/>
                </a:cubicBezTo>
                <a:cubicBezTo>
                  <a:pt x="2973" y="9489"/>
                  <a:pt x="3084" y="9556"/>
                  <a:pt x="3120" y="9590"/>
                </a:cubicBezTo>
                <a:cubicBezTo>
                  <a:pt x="3185" y="9651"/>
                  <a:pt x="3185" y="9652"/>
                  <a:pt x="2966" y="9722"/>
                </a:cubicBezTo>
                <a:cubicBezTo>
                  <a:pt x="2703" y="9807"/>
                  <a:pt x="2605" y="9807"/>
                  <a:pt x="2389" y="9728"/>
                </a:cubicBezTo>
                <a:cubicBezTo>
                  <a:pt x="2183" y="9652"/>
                  <a:pt x="2083" y="9651"/>
                  <a:pt x="1917" y="9717"/>
                </a:cubicBezTo>
                <a:cubicBezTo>
                  <a:pt x="1792" y="9767"/>
                  <a:pt x="1781" y="9770"/>
                  <a:pt x="1737" y="9712"/>
                </a:cubicBezTo>
                <a:cubicBezTo>
                  <a:pt x="1659" y="9609"/>
                  <a:pt x="1685" y="9575"/>
                  <a:pt x="1912" y="9463"/>
                </a:cubicBezTo>
                <a:cubicBezTo>
                  <a:pt x="2109" y="9366"/>
                  <a:pt x="2156" y="9356"/>
                  <a:pt x="2405" y="935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46" name="1960…"/>
          <p:cNvSpPr txBox="1"/>
          <p:nvPr/>
        </p:nvSpPr>
        <p:spPr>
          <a:xfrm>
            <a:off x="335453" y="8407202"/>
            <a:ext cx="30474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1960</a:t>
            </a:r>
          </a:p>
          <a:p>
            <a:pPr algn="ctr"/>
            <a:r>
              <a:t>Família</a:t>
            </a:r>
          </a:p>
          <a:p>
            <a:pPr algn="ctr"/>
            <a:r>
              <a:t>Coronavírus</a:t>
            </a:r>
          </a:p>
        </p:txBody>
      </p:sp>
      <p:sp>
        <p:nvSpPr>
          <p:cNvPr id="247" name="2002…"/>
          <p:cNvSpPr txBox="1"/>
          <p:nvPr/>
        </p:nvSpPr>
        <p:spPr>
          <a:xfrm>
            <a:off x="4959313" y="3794287"/>
            <a:ext cx="35696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2002</a:t>
            </a:r>
          </a:p>
          <a:p>
            <a:pPr algn="ctr"/>
            <a:r>
              <a:t>1o. Caso</a:t>
            </a:r>
          </a:p>
          <a:p>
            <a:pPr algn="ctr"/>
            <a:r>
              <a:t>Foshan, China</a:t>
            </a:r>
          </a:p>
        </p:txBody>
      </p:sp>
      <p:sp>
        <p:nvSpPr>
          <p:cNvPr id="248" name="2003…"/>
          <p:cNvSpPr txBox="1"/>
          <p:nvPr/>
        </p:nvSpPr>
        <p:spPr>
          <a:xfrm>
            <a:off x="10499445" y="8127802"/>
            <a:ext cx="3385110" cy="427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2003</a:t>
            </a:r>
          </a:p>
          <a:p>
            <a:pPr algn="ctr"/>
            <a:r>
              <a:t>Novos Casos:</a:t>
            </a:r>
          </a:p>
          <a:p>
            <a:pPr algn="ctr"/>
            <a:r>
              <a:t>China;</a:t>
            </a:r>
          </a:p>
          <a:p>
            <a:pPr algn="ctr"/>
            <a:r>
              <a:t>Vietnam;</a:t>
            </a:r>
          </a:p>
          <a:p>
            <a:pPr algn="ctr"/>
            <a:r>
              <a:t>Canadá</a:t>
            </a:r>
          </a:p>
        </p:txBody>
      </p:sp>
      <p:sp>
        <p:nvSpPr>
          <p:cNvPr id="249" name="2012…"/>
          <p:cNvSpPr txBox="1"/>
          <p:nvPr/>
        </p:nvSpPr>
        <p:spPr>
          <a:xfrm>
            <a:off x="15460204" y="3119317"/>
            <a:ext cx="3670479" cy="3459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2012</a:t>
            </a:r>
          </a:p>
          <a:p>
            <a:pPr algn="ctr"/>
            <a:r>
              <a:t>Arábia Saudita</a:t>
            </a:r>
          </a:p>
          <a:p>
            <a:pPr algn="ctr"/>
            <a:r>
              <a:t>Oriente Médio</a:t>
            </a:r>
          </a:p>
          <a:p>
            <a:pPr algn="ctr"/>
            <a:r>
              <a:t>MERS-CoV</a:t>
            </a:r>
          </a:p>
        </p:txBody>
      </p:sp>
      <p:sp>
        <p:nvSpPr>
          <p:cNvPr id="250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5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254" name="Captura de Tela 2024-08-11 às 08.44.06.png" descr="Captura de Tela 2024-08-11 às 08.44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0369" y="-7442200"/>
            <a:ext cx="5130801" cy="3505200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Linha"/>
          <p:cNvSpPr/>
          <p:nvPr/>
        </p:nvSpPr>
        <p:spPr>
          <a:xfrm flipV="1">
            <a:off x="1775789" y="7437581"/>
            <a:ext cx="20832423" cy="177820"/>
          </a:xfrm>
          <a:prstGeom prst="line">
            <a:avLst/>
          </a:prstGeom>
          <a:ln w="254000">
            <a:solidFill>
              <a:srgbClr val="000000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56" name="Círculo"/>
          <p:cNvSpPr/>
          <p:nvPr/>
        </p:nvSpPr>
        <p:spPr>
          <a:xfrm>
            <a:off x="1452796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57" name="Círculo"/>
          <p:cNvSpPr/>
          <p:nvPr/>
        </p:nvSpPr>
        <p:spPr>
          <a:xfrm>
            <a:off x="21958636" y="69558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58" name="Círculo"/>
          <p:cNvSpPr/>
          <p:nvPr/>
        </p:nvSpPr>
        <p:spPr>
          <a:xfrm>
            <a:off x="11785610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59" name="Círculo"/>
          <p:cNvSpPr/>
          <p:nvPr/>
        </p:nvSpPr>
        <p:spPr>
          <a:xfrm>
            <a:off x="6619202" y="712106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260" name="Círculo"/>
          <p:cNvSpPr/>
          <p:nvPr/>
        </p:nvSpPr>
        <p:spPr>
          <a:xfrm>
            <a:off x="16830625" y="7019396"/>
            <a:ext cx="812781" cy="810851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pic>
        <p:nvPicPr>
          <p:cNvPr id="261" name="AdobeStock_897419840.jpeg" descr="AdobeStock_897419840.jpeg"/>
          <p:cNvPicPr>
            <a:picLocks noChangeAspect="1"/>
          </p:cNvPicPr>
          <p:nvPr/>
        </p:nvPicPr>
        <p:blipFill>
          <a:blip r:embed="rId3">
            <a:extLst/>
          </a:blip>
          <a:srcRect l="22794" t="8659" r="22958" b="9978"/>
          <a:stretch>
            <a:fillRect/>
          </a:stretch>
        </p:blipFill>
        <p:spPr>
          <a:xfrm>
            <a:off x="21555798" y="6717355"/>
            <a:ext cx="1618457" cy="16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9" extrusionOk="0">
                <a:moveTo>
                  <a:pt x="10826" y="6"/>
                </a:moveTo>
                <a:cubicBezTo>
                  <a:pt x="10747" y="16"/>
                  <a:pt x="10715" y="40"/>
                  <a:pt x="10646" y="85"/>
                </a:cubicBezTo>
                <a:cubicBezTo>
                  <a:pt x="10514" y="173"/>
                  <a:pt x="10509" y="179"/>
                  <a:pt x="10509" y="350"/>
                </a:cubicBezTo>
                <a:cubicBezTo>
                  <a:pt x="10509" y="447"/>
                  <a:pt x="10523" y="535"/>
                  <a:pt x="10540" y="546"/>
                </a:cubicBezTo>
                <a:cubicBezTo>
                  <a:pt x="10558" y="557"/>
                  <a:pt x="10572" y="597"/>
                  <a:pt x="10572" y="630"/>
                </a:cubicBezTo>
                <a:cubicBezTo>
                  <a:pt x="10572" y="664"/>
                  <a:pt x="10585" y="693"/>
                  <a:pt x="10599" y="699"/>
                </a:cubicBezTo>
                <a:cubicBezTo>
                  <a:pt x="10612" y="705"/>
                  <a:pt x="10649" y="771"/>
                  <a:pt x="10683" y="842"/>
                </a:cubicBezTo>
                <a:cubicBezTo>
                  <a:pt x="10718" y="914"/>
                  <a:pt x="10792" y="1037"/>
                  <a:pt x="10848" y="1117"/>
                </a:cubicBezTo>
                <a:cubicBezTo>
                  <a:pt x="10903" y="1198"/>
                  <a:pt x="10988" y="1349"/>
                  <a:pt x="11038" y="1456"/>
                </a:cubicBezTo>
                <a:cubicBezTo>
                  <a:pt x="11089" y="1563"/>
                  <a:pt x="11147" y="1687"/>
                  <a:pt x="11165" y="1726"/>
                </a:cubicBezTo>
                <a:cubicBezTo>
                  <a:pt x="11191" y="1780"/>
                  <a:pt x="11185" y="1825"/>
                  <a:pt x="11144" y="1911"/>
                </a:cubicBezTo>
                <a:cubicBezTo>
                  <a:pt x="11114" y="1974"/>
                  <a:pt x="11077" y="2033"/>
                  <a:pt x="11060" y="2043"/>
                </a:cubicBezTo>
                <a:cubicBezTo>
                  <a:pt x="11042" y="2054"/>
                  <a:pt x="11028" y="2110"/>
                  <a:pt x="11028" y="2170"/>
                </a:cubicBezTo>
                <a:cubicBezTo>
                  <a:pt x="11028" y="2231"/>
                  <a:pt x="11014" y="2292"/>
                  <a:pt x="10996" y="2303"/>
                </a:cubicBezTo>
                <a:cubicBezTo>
                  <a:pt x="10978" y="2314"/>
                  <a:pt x="10964" y="2357"/>
                  <a:pt x="10964" y="2398"/>
                </a:cubicBezTo>
                <a:cubicBezTo>
                  <a:pt x="10964" y="2505"/>
                  <a:pt x="10886" y="2555"/>
                  <a:pt x="10710" y="2562"/>
                </a:cubicBezTo>
                <a:cubicBezTo>
                  <a:pt x="10626" y="2565"/>
                  <a:pt x="10461" y="2588"/>
                  <a:pt x="10344" y="2610"/>
                </a:cubicBezTo>
                <a:cubicBezTo>
                  <a:pt x="10228" y="2631"/>
                  <a:pt x="10085" y="2636"/>
                  <a:pt x="10027" y="2626"/>
                </a:cubicBezTo>
                <a:cubicBezTo>
                  <a:pt x="9923" y="2606"/>
                  <a:pt x="9921" y="2605"/>
                  <a:pt x="9921" y="2430"/>
                </a:cubicBezTo>
                <a:cubicBezTo>
                  <a:pt x="9921" y="2296"/>
                  <a:pt x="9944" y="2220"/>
                  <a:pt x="10005" y="2123"/>
                </a:cubicBezTo>
                <a:cubicBezTo>
                  <a:pt x="10050" y="2052"/>
                  <a:pt x="10085" y="1982"/>
                  <a:pt x="10085" y="1964"/>
                </a:cubicBezTo>
                <a:cubicBezTo>
                  <a:pt x="10085" y="1946"/>
                  <a:pt x="10099" y="1927"/>
                  <a:pt x="10117" y="1927"/>
                </a:cubicBezTo>
                <a:cubicBezTo>
                  <a:pt x="10135" y="1927"/>
                  <a:pt x="10149" y="1907"/>
                  <a:pt x="10149" y="1879"/>
                </a:cubicBezTo>
                <a:cubicBezTo>
                  <a:pt x="10149" y="1852"/>
                  <a:pt x="10189" y="1764"/>
                  <a:pt x="10233" y="1684"/>
                </a:cubicBezTo>
                <a:cubicBezTo>
                  <a:pt x="10333" y="1505"/>
                  <a:pt x="10342" y="1252"/>
                  <a:pt x="10254" y="1176"/>
                </a:cubicBezTo>
                <a:cubicBezTo>
                  <a:pt x="10110" y="1049"/>
                  <a:pt x="9982" y="1010"/>
                  <a:pt x="9746" y="1027"/>
                </a:cubicBezTo>
                <a:cubicBezTo>
                  <a:pt x="9584" y="1040"/>
                  <a:pt x="9490" y="1032"/>
                  <a:pt x="9433" y="1001"/>
                </a:cubicBezTo>
                <a:cubicBezTo>
                  <a:pt x="9389" y="976"/>
                  <a:pt x="9262" y="954"/>
                  <a:pt x="9153" y="953"/>
                </a:cubicBezTo>
                <a:cubicBezTo>
                  <a:pt x="8913" y="952"/>
                  <a:pt x="8778" y="1031"/>
                  <a:pt x="8676" y="1228"/>
                </a:cubicBezTo>
                <a:cubicBezTo>
                  <a:pt x="8621" y="1335"/>
                  <a:pt x="8581" y="1372"/>
                  <a:pt x="8454" y="1414"/>
                </a:cubicBezTo>
                <a:lnTo>
                  <a:pt x="8295" y="1461"/>
                </a:lnTo>
                <a:lnTo>
                  <a:pt x="8295" y="1223"/>
                </a:lnTo>
                <a:cubicBezTo>
                  <a:pt x="8295" y="957"/>
                  <a:pt x="8276" y="915"/>
                  <a:pt x="8088" y="837"/>
                </a:cubicBezTo>
                <a:cubicBezTo>
                  <a:pt x="7943" y="776"/>
                  <a:pt x="7794" y="780"/>
                  <a:pt x="7585" y="842"/>
                </a:cubicBezTo>
                <a:cubicBezTo>
                  <a:pt x="7427" y="889"/>
                  <a:pt x="7417" y="888"/>
                  <a:pt x="7315" y="826"/>
                </a:cubicBezTo>
                <a:cubicBezTo>
                  <a:pt x="7238" y="779"/>
                  <a:pt x="7147" y="758"/>
                  <a:pt x="7002" y="757"/>
                </a:cubicBezTo>
                <a:cubicBezTo>
                  <a:pt x="6779" y="757"/>
                  <a:pt x="6683" y="785"/>
                  <a:pt x="6584" y="879"/>
                </a:cubicBezTo>
                <a:cubicBezTo>
                  <a:pt x="6547" y="914"/>
                  <a:pt x="6453" y="957"/>
                  <a:pt x="6372" y="969"/>
                </a:cubicBezTo>
                <a:cubicBezTo>
                  <a:pt x="6290" y="981"/>
                  <a:pt x="6172" y="1026"/>
                  <a:pt x="6112" y="1070"/>
                </a:cubicBezTo>
                <a:cubicBezTo>
                  <a:pt x="6039" y="1124"/>
                  <a:pt x="5964" y="1149"/>
                  <a:pt x="5874" y="1149"/>
                </a:cubicBezTo>
                <a:cubicBezTo>
                  <a:pt x="5632" y="1149"/>
                  <a:pt x="5302" y="1386"/>
                  <a:pt x="5302" y="1562"/>
                </a:cubicBezTo>
                <a:cubicBezTo>
                  <a:pt x="5302" y="1662"/>
                  <a:pt x="5476" y="1914"/>
                  <a:pt x="5588" y="1975"/>
                </a:cubicBezTo>
                <a:cubicBezTo>
                  <a:pt x="5636" y="2001"/>
                  <a:pt x="5729" y="2068"/>
                  <a:pt x="5789" y="2123"/>
                </a:cubicBezTo>
                <a:cubicBezTo>
                  <a:pt x="5850" y="2177"/>
                  <a:pt x="5910" y="2223"/>
                  <a:pt x="5927" y="2223"/>
                </a:cubicBezTo>
                <a:cubicBezTo>
                  <a:pt x="5944" y="2223"/>
                  <a:pt x="6004" y="2252"/>
                  <a:pt x="6054" y="2292"/>
                </a:cubicBezTo>
                <a:cubicBezTo>
                  <a:pt x="6401" y="2568"/>
                  <a:pt x="6377" y="2540"/>
                  <a:pt x="6377" y="2710"/>
                </a:cubicBezTo>
                <a:cubicBezTo>
                  <a:pt x="6377" y="2798"/>
                  <a:pt x="6391" y="2869"/>
                  <a:pt x="6409" y="2869"/>
                </a:cubicBezTo>
                <a:cubicBezTo>
                  <a:pt x="6427" y="2869"/>
                  <a:pt x="6441" y="2940"/>
                  <a:pt x="6441" y="3022"/>
                </a:cubicBezTo>
                <a:cubicBezTo>
                  <a:pt x="6441" y="3152"/>
                  <a:pt x="6459" y="3189"/>
                  <a:pt x="6557" y="3282"/>
                </a:cubicBezTo>
                <a:cubicBezTo>
                  <a:pt x="6620" y="3341"/>
                  <a:pt x="6669" y="3405"/>
                  <a:pt x="6669" y="3425"/>
                </a:cubicBezTo>
                <a:cubicBezTo>
                  <a:pt x="6669" y="3444"/>
                  <a:pt x="6607" y="3487"/>
                  <a:pt x="6531" y="3520"/>
                </a:cubicBezTo>
                <a:cubicBezTo>
                  <a:pt x="6391" y="3581"/>
                  <a:pt x="6049" y="3929"/>
                  <a:pt x="6049" y="4012"/>
                </a:cubicBezTo>
                <a:cubicBezTo>
                  <a:pt x="6049" y="4059"/>
                  <a:pt x="5963" y="3972"/>
                  <a:pt x="5789" y="3748"/>
                </a:cubicBezTo>
                <a:cubicBezTo>
                  <a:pt x="5573" y="3469"/>
                  <a:pt x="5562" y="3437"/>
                  <a:pt x="5562" y="2991"/>
                </a:cubicBezTo>
                <a:cubicBezTo>
                  <a:pt x="5562" y="2754"/>
                  <a:pt x="5549" y="2574"/>
                  <a:pt x="5530" y="2562"/>
                </a:cubicBezTo>
                <a:cubicBezTo>
                  <a:pt x="5512" y="2551"/>
                  <a:pt x="5498" y="2493"/>
                  <a:pt x="5498" y="2435"/>
                </a:cubicBezTo>
                <a:cubicBezTo>
                  <a:pt x="5498" y="2367"/>
                  <a:pt x="5464" y="2291"/>
                  <a:pt x="5403" y="2218"/>
                </a:cubicBezTo>
                <a:cubicBezTo>
                  <a:pt x="5311" y="2109"/>
                  <a:pt x="5301" y="2109"/>
                  <a:pt x="5085" y="2112"/>
                </a:cubicBezTo>
                <a:cubicBezTo>
                  <a:pt x="4819" y="2117"/>
                  <a:pt x="4606" y="2200"/>
                  <a:pt x="4449" y="2361"/>
                </a:cubicBezTo>
                <a:cubicBezTo>
                  <a:pt x="4390" y="2422"/>
                  <a:pt x="4290" y="2503"/>
                  <a:pt x="4227" y="2541"/>
                </a:cubicBezTo>
                <a:cubicBezTo>
                  <a:pt x="4164" y="2578"/>
                  <a:pt x="4048" y="2681"/>
                  <a:pt x="3967" y="2774"/>
                </a:cubicBezTo>
                <a:cubicBezTo>
                  <a:pt x="3887" y="2867"/>
                  <a:pt x="3802" y="2960"/>
                  <a:pt x="3777" y="2980"/>
                </a:cubicBezTo>
                <a:cubicBezTo>
                  <a:pt x="3752" y="3000"/>
                  <a:pt x="3646" y="3107"/>
                  <a:pt x="3538" y="3218"/>
                </a:cubicBezTo>
                <a:cubicBezTo>
                  <a:pt x="3431" y="3330"/>
                  <a:pt x="3323" y="3425"/>
                  <a:pt x="3300" y="3425"/>
                </a:cubicBezTo>
                <a:cubicBezTo>
                  <a:pt x="3232" y="3425"/>
                  <a:pt x="3064" y="3584"/>
                  <a:pt x="3009" y="3700"/>
                </a:cubicBezTo>
                <a:cubicBezTo>
                  <a:pt x="2972" y="3778"/>
                  <a:pt x="2910" y="3826"/>
                  <a:pt x="2797" y="3875"/>
                </a:cubicBezTo>
                <a:cubicBezTo>
                  <a:pt x="2614" y="3953"/>
                  <a:pt x="2508" y="4090"/>
                  <a:pt x="2484" y="4266"/>
                </a:cubicBezTo>
                <a:cubicBezTo>
                  <a:pt x="2472" y="4358"/>
                  <a:pt x="2443" y="4405"/>
                  <a:pt x="2373" y="4446"/>
                </a:cubicBezTo>
                <a:cubicBezTo>
                  <a:pt x="2322" y="4476"/>
                  <a:pt x="2239" y="4550"/>
                  <a:pt x="2193" y="4610"/>
                </a:cubicBezTo>
                <a:cubicBezTo>
                  <a:pt x="2122" y="4703"/>
                  <a:pt x="2110" y="4748"/>
                  <a:pt x="2119" y="4907"/>
                </a:cubicBezTo>
                <a:cubicBezTo>
                  <a:pt x="2127" y="5065"/>
                  <a:pt x="2144" y="5099"/>
                  <a:pt x="2219" y="5155"/>
                </a:cubicBezTo>
                <a:cubicBezTo>
                  <a:pt x="2272" y="5194"/>
                  <a:pt x="2376" y="5226"/>
                  <a:pt x="2479" y="5235"/>
                </a:cubicBezTo>
                <a:lnTo>
                  <a:pt x="2654" y="5250"/>
                </a:lnTo>
                <a:lnTo>
                  <a:pt x="2643" y="5388"/>
                </a:lnTo>
                <a:cubicBezTo>
                  <a:pt x="2633" y="5509"/>
                  <a:pt x="2644" y="5534"/>
                  <a:pt x="2765" y="5658"/>
                </a:cubicBezTo>
                <a:cubicBezTo>
                  <a:pt x="2839" y="5734"/>
                  <a:pt x="2933" y="5806"/>
                  <a:pt x="2977" y="5817"/>
                </a:cubicBezTo>
                <a:cubicBezTo>
                  <a:pt x="3069" y="5840"/>
                  <a:pt x="3076" y="5858"/>
                  <a:pt x="3009" y="5954"/>
                </a:cubicBezTo>
                <a:cubicBezTo>
                  <a:pt x="2976" y="6001"/>
                  <a:pt x="2960" y="6077"/>
                  <a:pt x="2966" y="6177"/>
                </a:cubicBezTo>
                <a:cubicBezTo>
                  <a:pt x="2975" y="6310"/>
                  <a:pt x="2992" y="6340"/>
                  <a:pt x="3088" y="6404"/>
                </a:cubicBezTo>
                <a:cubicBezTo>
                  <a:pt x="3180" y="6466"/>
                  <a:pt x="3238" y="6479"/>
                  <a:pt x="3443" y="6478"/>
                </a:cubicBezTo>
                <a:cubicBezTo>
                  <a:pt x="3579" y="6478"/>
                  <a:pt x="3780" y="6457"/>
                  <a:pt x="3888" y="6431"/>
                </a:cubicBezTo>
                <a:cubicBezTo>
                  <a:pt x="4250" y="6343"/>
                  <a:pt x="4583" y="6393"/>
                  <a:pt x="4592" y="6536"/>
                </a:cubicBezTo>
                <a:cubicBezTo>
                  <a:pt x="4599" y="6640"/>
                  <a:pt x="4580" y="6754"/>
                  <a:pt x="4555" y="6780"/>
                </a:cubicBezTo>
                <a:cubicBezTo>
                  <a:pt x="4542" y="6794"/>
                  <a:pt x="4444" y="6762"/>
                  <a:pt x="4338" y="6706"/>
                </a:cubicBezTo>
                <a:cubicBezTo>
                  <a:pt x="4188" y="6627"/>
                  <a:pt x="4121" y="6609"/>
                  <a:pt x="4026" y="6621"/>
                </a:cubicBezTo>
                <a:cubicBezTo>
                  <a:pt x="3881" y="6640"/>
                  <a:pt x="3695" y="6770"/>
                  <a:pt x="3634" y="6896"/>
                </a:cubicBezTo>
                <a:cubicBezTo>
                  <a:pt x="3596" y="6973"/>
                  <a:pt x="3571" y="6983"/>
                  <a:pt x="3453" y="6981"/>
                </a:cubicBezTo>
                <a:cubicBezTo>
                  <a:pt x="3128" y="6974"/>
                  <a:pt x="2771" y="6794"/>
                  <a:pt x="2659" y="6579"/>
                </a:cubicBezTo>
                <a:cubicBezTo>
                  <a:pt x="2554" y="6378"/>
                  <a:pt x="2238" y="5931"/>
                  <a:pt x="2124" y="5822"/>
                </a:cubicBezTo>
                <a:cubicBezTo>
                  <a:pt x="1990" y="5694"/>
                  <a:pt x="1807" y="5600"/>
                  <a:pt x="1684" y="5600"/>
                </a:cubicBezTo>
                <a:cubicBezTo>
                  <a:pt x="1537" y="5600"/>
                  <a:pt x="1235" y="5803"/>
                  <a:pt x="1234" y="5901"/>
                </a:cubicBezTo>
                <a:cubicBezTo>
                  <a:pt x="1233" y="6005"/>
                  <a:pt x="1143" y="6196"/>
                  <a:pt x="1049" y="6288"/>
                </a:cubicBezTo>
                <a:cubicBezTo>
                  <a:pt x="953" y="6381"/>
                  <a:pt x="943" y="6404"/>
                  <a:pt x="943" y="6605"/>
                </a:cubicBezTo>
                <a:cubicBezTo>
                  <a:pt x="943" y="6725"/>
                  <a:pt x="959" y="6839"/>
                  <a:pt x="980" y="6859"/>
                </a:cubicBezTo>
                <a:cubicBezTo>
                  <a:pt x="1008" y="6887"/>
                  <a:pt x="987" y="6913"/>
                  <a:pt x="900" y="6955"/>
                </a:cubicBezTo>
                <a:cubicBezTo>
                  <a:pt x="774" y="7015"/>
                  <a:pt x="723" y="7095"/>
                  <a:pt x="710" y="7246"/>
                </a:cubicBezTo>
                <a:cubicBezTo>
                  <a:pt x="694" y="7425"/>
                  <a:pt x="821" y="7609"/>
                  <a:pt x="1070" y="7770"/>
                </a:cubicBezTo>
                <a:cubicBezTo>
                  <a:pt x="1076" y="7774"/>
                  <a:pt x="1049" y="7817"/>
                  <a:pt x="1012" y="7870"/>
                </a:cubicBezTo>
                <a:cubicBezTo>
                  <a:pt x="960" y="7943"/>
                  <a:pt x="943" y="8017"/>
                  <a:pt x="943" y="8166"/>
                </a:cubicBezTo>
                <a:cubicBezTo>
                  <a:pt x="943" y="8277"/>
                  <a:pt x="956" y="8362"/>
                  <a:pt x="975" y="8362"/>
                </a:cubicBezTo>
                <a:cubicBezTo>
                  <a:pt x="1017" y="8362"/>
                  <a:pt x="1017" y="8516"/>
                  <a:pt x="975" y="8542"/>
                </a:cubicBezTo>
                <a:cubicBezTo>
                  <a:pt x="957" y="8553"/>
                  <a:pt x="943" y="8599"/>
                  <a:pt x="943" y="8643"/>
                </a:cubicBezTo>
                <a:cubicBezTo>
                  <a:pt x="943" y="8686"/>
                  <a:pt x="957" y="8722"/>
                  <a:pt x="975" y="8722"/>
                </a:cubicBezTo>
                <a:cubicBezTo>
                  <a:pt x="992" y="8722"/>
                  <a:pt x="1006" y="8751"/>
                  <a:pt x="1006" y="8786"/>
                </a:cubicBezTo>
                <a:cubicBezTo>
                  <a:pt x="1006" y="8828"/>
                  <a:pt x="971" y="8861"/>
                  <a:pt x="895" y="8886"/>
                </a:cubicBezTo>
                <a:cubicBezTo>
                  <a:pt x="715" y="8945"/>
                  <a:pt x="394" y="9168"/>
                  <a:pt x="323" y="9283"/>
                </a:cubicBezTo>
                <a:cubicBezTo>
                  <a:pt x="273" y="9364"/>
                  <a:pt x="266" y="9418"/>
                  <a:pt x="281" y="9521"/>
                </a:cubicBezTo>
                <a:cubicBezTo>
                  <a:pt x="298" y="9641"/>
                  <a:pt x="291" y="9664"/>
                  <a:pt x="217" y="9712"/>
                </a:cubicBezTo>
                <a:cubicBezTo>
                  <a:pt x="111" y="9781"/>
                  <a:pt x="0" y="9968"/>
                  <a:pt x="0" y="10077"/>
                </a:cubicBezTo>
                <a:cubicBezTo>
                  <a:pt x="0" y="10123"/>
                  <a:pt x="35" y="10209"/>
                  <a:pt x="79" y="10267"/>
                </a:cubicBezTo>
                <a:cubicBezTo>
                  <a:pt x="141" y="10348"/>
                  <a:pt x="164" y="10414"/>
                  <a:pt x="164" y="10537"/>
                </a:cubicBezTo>
                <a:cubicBezTo>
                  <a:pt x="164" y="10627"/>
                  <a:pt x="178" y="10712"/>
                  <a:pt x="196" y="10723"/>
                </a:cubicBezTo>
                <a:cubicBezTo>
                  <a:pt x="214" y="10734"/>
                  <a:pt x="228" y="10772"/>
                  <a:pt x="228" y="10813"/>
                </a:cubicBezTo>
                <a:cubicBezTo>
                  <a:pt x="228" y="10853"/>
                  <a:pt x="276" y="10946"/>
                  <a:pt x="339" y="11019"/>
                </a:cubicBezTo>
                <a:cubicBezTo>
                  <a:pt x="434" y="11130"/>
                  <a:pt x="483" y="11160"/>
                  <a:pt x="614" y="11178"/>
                </a:cubicBezTo>
                <a:cubicBezTo>
                  <a:pt x="777" y="11200"/>
                  <a:pt x="876" y="11170"/>
                  <a:pt x="1091" y="11035"/>
                </a:cubicBezTo>
                <a:cubicBezTo>
                  <a:pt x="1145" y="11001"/>
                  <a:pt x="1220" y="10962"/>
                  <a:pt x="1261" y="10950"/>
                </a:cubicBezTo>
                <a:cubicBezTo>
                  <a:pt x="1323" y="10931"/>
                  <a:pt x="1335" y="10942"/>
                  <a:pt x="1335" y="11014"/>
                </a:cubicBezTo>
                <a:cubicBezTo>
                  <a:pt x="1335" y="11060"/>
                  <a:pt x="1342" y="11093"/>
                  <a:pt x="1356" y="11093"/>
                </a:cubicBezTo>
                <a:cubicBezTo>
                  <a:pt x="1370" y="11093"/>
                  <a:pt x="1397" y="11127"/>
                  <a:pt x="1414" y="11167"/>
                </a:cubicBezTo>
                <a:cubicBezTo>
                  <a:pt x="1455" y="11260"/>
                  <a:pt x="1779" y="11421"/>
                  <a:pt x="1965" y="11442"/>
                </a:cubicBezTo>
                <a:cubicBezTo>
                  <a:pt x="2115" y="11459"/>
                  <a:pt x="2168" y="11514"/>
                  <a:pt x="2188" y="11675"/>
                </a:cubicBezTo>
                <a:cubicBezTo>
                  <a:pt x="2202" y="11793"/>
                  <a:pt x="2347" y="11886"/>
                  <a:pt x="2553" y="11903"/>
                </a:cubicBezTo>
                <a:cubicBezTo>
                  <a:pt x="2788" y="11922"/>
                  <a:pt x="3026" y="11804"/>
                  <a:pt x="3189" y="11596"/>
                </a:cubicBezTo>
                <a:cubicBezTo>
                  <a:pt x="3251" y="11516"/>
                  <a:pt x="3307" y="11453"/>
                  <a:pt x="3316" y="11453"/>
                </a:cubicBezTo>
                <a:cubicBezTo>
                  <a:pt x="3325" y="11453"/>
                  <a:pt x="3349" y="11487"/>
                  <a:pt x="3369" y="11527"/>
                </a:cubicBezTo>
                <a:cubicBezTo>
                  <a:pt x="3388" y="11567"/>
                  <a:pt x="3435" y="11648"/>
                  <a:pt x="3469" y="11707"/>
                </a:cubicBezTo>
                <a:lnTo>
                  <a:pt x="3528" y="11813"/>
                </a:lnTo>
                <a:lnTo>
                  <a:pt x="3443" y="11892"/>
                </a:lnTo>
                <a:cubicBezTo>
                  <a:pt x="3316" y="12003"/>
                  <a:pt x="3007" y="12108"/>
                  <a:pt x="2775" y="12125"/>
                </a:cubicBezTo>
                <a:cubicBezTo>
                  <a:pt x="2588" y="12139"/>
                  <a:pt x="2295" y="12078"/>
                  <a:pt x="2198" y="12003"/>
                </a:cubicBezTo>
                <a:cubicBezTo>
                  <a:pt x="2180" y="11990"/>
                  <a:pt x="2065" y="11954"/>
                  <a:pt x="1944" y="11924"/>
                </a:cubicBezTo>
                <a:cubicBezTo>
                  <a:pt x="1739" y="11873"/>
                  <a:pt x="1715" y="11873"/>
                  <a:pt x="1563" y="11924"/>
                </a:cubicBezTo>
                <a:cubicBezTo>
                  <a:pt x="1290" y="12014"/>
                  <a:pt x="1145" y="12299"/>
                  <a:pt x="1282" y="12480"/>
                </a:cubicBezTo>
                <a:cubicBezTo>
                  <a:pt x="1309" y="12516"/>
                  <a:pt x="1334" y="12615"/>
                  <a:pt x="1335" y="12712"/>
                </a:cubicBezTo>
                <a:cubicBezTo>
                  <a:pt x="1336" y="12864"/>
                  <a:pt x="1345" y="12891"/>
                  <a:pt x="1457" y="13009"/>
                </a:cubicBezTo>
                <a:cubicBezTo>
                  <a:pt x="1550" y="13107"/>
                  <a:pt x="1610" y="13141"/>
                  <a:pt x="1684" y="13141"/>
                </a:cubicBezTo>
                <a:lnTo>
                  <a:pt x="1785" y="13141"/>
                </a:lnTo>
                <a:lnTo>
                  <a:pt x="1737" y="13242"/>
                </a:lnTo>
                <a:cubicBezTo>
                  <a:pt x="1685" y="13346"/>
                  <a:pt x="1698" y="13445"/>
                  <a:pt x="1780" y="13538"/>
                </a:cubicBezTo>
                <a:cubicBezTo>
                  <a:pt x="1839" y="13606"/>
                  <a:pt x="2227" y="13792"/>
                  <a:pt x="2309" y="13792"/>
                </a:cubicBezTo>
                <a:cubicBezTo>
                  <a:pt x="2434" y="13792"/>
                  <a:pt x="2400" y="13852"/>
                  <a:pt x="2235" y="13919"/>
                </a:cubicBezTo>
                <a:cubicBezTo>
                  <a:pt x="2080" y="13982"/>
                  <a:pt x="2044" y="13984"/>
                  <a:pt x="1838" y="13951"/>
                </a:cubicBezTo>
                <a:cubicBezTo>
                  <a:pt x="1382" y="13878"/>
                  <a:pt x="1229" y="13880"/>
                  <a:pt x="975" y="13951"/>
                </a:cubicBezTo>
                <a:cubicBezTo>
                  <a:pt x="666" y="14037"/>
                  <a:pt x="551" y="14150"/>
                  <a:pt x="551" y="14379"/>
                </a:cubicBezTo>
                <a:cubicBezTo>
                  <a:pt x="551" y="14513"/>
                  <a:pt x="566" y="14545"/>
                  <a:pt x="667" y="14633"/>
                </a:cubicBezTo>
                <a:cubicBezTo>
                  <a:pt x="731" y="14689"/>
                  <a:pt x="798" y="14734"/>
                  <a:pt x="816" y="14734"/>
                </a:cubicBezTo>
                <a:cubicBezTo>
                  <a:pt x="833" y="14734"/>
                  <a:pt x="847" y="14759"/>
                  <a:pt x="847" y="14787"/>
                </a:cubicBezTo>
                <a:cubicBezTo>
                  <a:pt x="847" y="14815"/>
                  <a:pt x="917" y="14906"/>
                  <a:pt x="1006" y="14993"/>
                </a:cubicBezTo>
                <a:cubicBezTo>
                  <a:pt x="1141" y="15124"/>
                  <a:pt x="1171" y="15174"/>
                  <a:pt x="1171" y="15269"/>
                </a:cubicBezTo>
                <a:cubicBezTo>
                  <a:pt x="1171" y="15427"/>
                  <a:pt x="1342" y="15593"/>
                  <a:pt x="1531" y="15623"/>
                </a:cubicBezTo>
                <a:cubicBezTo>
                  <a:pt x="1671" y="15646"/>
                  <a:pt x="1859" y="15625"/>
                  <a:pt x="1954" y="15575"/>
                </a:cubicBezTo>
                <a:cubicBezTo>
                  <a:pt x="2018" y="15543"/>
                  <a:pt x="2266" y="15198"/>
                  <a:pt x="2357" y="15015"/>
                </a:cubicBezTo>
                <a:cubicBezTo>
                  <a:pt x="2451" y="14825"/>
                  <a:pt x="2566" y="14705"/>
                  <a:pt x="2738" y="14618"/>
                </a:cubicBezTo>
                <a:cubicBezTo>
                  <a:pt x="2980" y="14495"/>
                  <a:pt x="3063" y="14520"/>
                  <a:pt x="3104" y="14739"/>
                </a:cubicBezTo>
                <a:cubicBezTo>
                  <a:pt x="3116" y="14805"/>
                  <a:pt x="3167" y="14905"/>
                  <a:pt x="3220" y="14962"/>
                </a:cubicBezTo>
                <a:cubicBezTo>
                  <a:pt x="3315" y="15063"/>
                  <a:pt x="3326" y="15069"/>
                  <a:pt x="3565" y="15057"/>
                </a:cubicBezTo>
                <a:cubicBezTo>
                  <a:pt x="3773" y="15046"/>
                  <a:pt x="3808" y="15049"/>
                  <a:pt x="3808" y="15094"/>
                </a:cubicBezTo>
                <a:cubicBezTo>
                  <a:pt x="3808" y="15159"/>
                  <a:pt x="3876" y="15226"/>
                  <a:pt x="4063" y="15332"/>
                </a:cubicBezTo>
                <a:cubicBezTo>
                  <a:pt x="4158" y="15386"/>
                  <a:pt x="4195" y="15422"/>
                  <a:pt x="4163" y="15433"/>
                </a:cubicBezTo>
                <a:cubicBezTo>
                  <a:pt x="4137" y="15442"/>
                  <a:pt x="3919" y="15454"/>
                  <a:pt x="3676" y="15459"/>
                </a:cubicBezTo>
                <a:cubicBezTo>
                  <a:pt x="3256" y="15468"/>
                  <a:pt x="3228" y="15469"/>
                  <a:pt x="3099" y="15554"/>
                </a:cubicBezTo>
                <a:cubicBezTo>
                  <a:pt x="2967" y="15641"/>
                  <a:pt x="2961" y="15650"/>
                  <a:pt x="2961" y="15819"/>
                </a:cubicBezTo>
                <a:cubicBezTo>
                  <a:pt x="2961" y="15977"/>
                  <a:pt x="2972" y="16010"/>
                  <a:pt x="3077" y="16115"/>
                </a:cubicBezTo>
                <a:cubicBezTo>
                  <a:pt x="3142" y="16180"/>
                  <a:pt x="3210" y="16232"/>
                  <a:pt x="3226" y="16232"/>
                </a:cubicBezTo>
                <a:cubicBezTo>
                  <a:pt x="3242" y="16232"/>
                  <a:pt x="3252" y="16239"/>
                  <a:pt x="3252" y="16253"/>
                </a:cubicBezTo>
                <a:cubicBezTo>
                  <a:pt x="3252" y="16266"/>
                  <a:pt x="3081" y="16278"/>
                  <a:pt x="2871" y="16279"/>
                </a:cubicBezTo>
                <a:cubicBezTo>
                  <a:pt x="2468" y="16282"/>
                  <a:pt x="2247" y="16335"/>
                  <a:pt x="2161" y="16449"/>
                </a:cubicBezTo>
                <a:cubicBezTo>
                  <a:pt x="2136" y="16481"/>
                  <a:pt x="2114" y="16594"/>
                  <a:pt x="2113" y="16713"/>
                </a:cubicBezTo>
                <a:cubicBezTo>
                  <a:pt x="2112" y="16944"/>
                  <a:pt x="2186" y="17087"/>
                  <a:pt x="2320" y="17121"/>
                </a:cubicBezTo>
                <a:cubicBezTo>
                  <a:pt x="2371" y="17134"/>
                  <a:pt x="2428" y="17200"/>
                  <a:pt x="2489" y="17322"/>
                </a:cubicBezTo>
                <a:cubicBezTo>
                  <a:pt x="2540" y="17422"/>
                  <a:pt x="2631" y="17541"/>
                  <a:pt x="2691" y="17587"/>
                </a:cubicBezTo>
                <a:cubicBezTo>
                  <a:pt x="2769" y="17646"/>
                  <a:pt x="2797" y="17696"/>
                  <a:pt x="2797" y="17761"/>
                </a:cubicBezTo>
                <a:cubicBezTo>
                  <a:pt x="2797" y="17989"/>
                  <a:pt x="3238" y="18232"/>
                  <a:pt x="3496" y="18147"/>
                </a:cubicBezTo>
                <a:cubicBezTo>
                  <a:pt x="3640" y="18100"/>
                  <a:pt x="3872" y="17870"/>
                  <a:pt x="3872" y="17772"/>
                </a:cubicBezTo>
                <a:cubicBezTo>
                  <a:pt x="3872" y="17731"/>
                  <a:pt x="3886" y="17688"/>
                  <a:pt x="3904" y="17676"/>
                </a:cubicBezTo>
                <a:cubicBezTo>
                  <a:pt x="3922" y="17665"/>
                  <a:pt x="3935" y="17586"/>
                  <a:pt x="3935" y="17502"/>
                </a:cubicBezTo>
                <a:cubicBezTo>
                  <a:pt x="3936" y="17418"/>
                  <a:pt x="3962" y="17325"/>
                  <a:pt x="3988" y="17290"/>
                </a:cubicBezTo>
                <a:cubicBezTo>
                  <a:pt x="4015" y="17255"/>
                  <a:pt x="4036" y="17191"/>
                  <a:pt x="4036" y="17153"/>
                </a:cubicBezTo>
                <a:cubicBezTo>
                  <a:pt x="4036" y="16963"/>
                  <a:pt x="4212" y="16773"/>
                  <a:pt x="4492" y="16671"/>
                </a:cubicBezTo>
                <a:cubicBezTo>
                  <a:pt x="4575" y="16640"/>
                  <a:pt x="4687" y="16578"/>
                  <a:pt x="4735" y="16533"/>
                </a:cubicBezTo>
                <a:cubicBezTo>
                  <a:pt x="4980" y="16307"/>
                  <a:pt x="5130" y="16274"/>
                  <a:pt x="5482" y="16364"/>
                </a:cubicBezTo>
                <a:cubicBezTo>
                  <a:pt x="5626" y="16401"/>
                  <a:pt x="5746" y="16438"/>
                  <a:pt x="5752" y="16443"/>
                </a:cubicBezTo>
                <a:cubicBezTo>
                  <a:pt x="5759" y="16449"/>
                  <a:pt x="5739" y="16487"/>
                  <a:pt x="5710" y="16528"/>
                </a:cubicBezTo>
                <a:cubicBezTo>
                  <a:pt x="5678" y="16574"/>
                  <a:pt x="5662" y="16669"/>
                  <a:pt x="5662" y="16777"/>
                </a:cubicBezTo>
                <a:cubicBezTo>
                  <a:pt x="5662" y="16928"/>
                  <a:pt x="5671" y="16965"/>
                  <a:pt x="5752" y="17041"/>
                </a:cubicBezTo>
                <a:cubicBezTo>
                  <a:pt x="5867" y="17148"/>
                  <a:pt x="6089" y="17218"/>
                  <a:pt x="6218" y="17190"/>
                </a:cubicBezTo>
                <a:cubicBezTo>
                  <a:pt x="6307" y="17170"/>
                  <a:pt x="6308" y="17172"/>
                  <a:pt x="6308" y="17264"/>
                </a:cubicBezTo>
                <a:cubicBezTo>
                  <a:pt x="6308" y="17318"/>
                  <a:pt x="6294" y="17375"/>
                  <a:pt x="6277" y="17385"/>
                </a:cubicBezTo>
                <a:cubicBezTo>
                  <a:pt x="6259" y="17396"/>
                  <a:pt x="6221" y="17456"/>
                  <a:pt x="6192" y="17518"/>
                </a:cubicBezTo>
                <a:cubicBezTo>
                  <a:pt x="6163" y="17580"/>
                  <a:pt x="6129" y="17629"/>
                  <a:pt x="6118" y="17629"/>
                </a:cubicBezTo>
                <a:cubicBezTo>
                  <a:pt x="6106" y="17629"/>
                  <a:pt x="6055" y="17667"/>
                  <a:pt x="6001" y="17714"/>
                </a:cubicBezTo>
                <a:cubicBezTo>
                  <a:pt x="5948" y="17760"/>
                  <a:pt x="5852" y="17824"/>
                  <a:pt x="5789" y="17856"/>
                </a:cubicBezTo>
                <a:cubicBezTo>
                  <a:pt x="5727" y="17889"/>
                  <a:pt x="5620" y="17971"/>
                  <a:pt x="5551" y="18042"/>
                </a:cubicBezTo>
                <a:cubicBezTo>
                  <a:pt x="5436" y="18161"/>
                  <a:pt x="5429" y="18184"/>
                  <a:pt x="5440" y="18327"/>
                </a:cubicBezTo>
                <a:lnTo>
                  <a:pt x="5450" y="18486"/>
                </a:lnTo>
                <a:lnTo>
                  <a:pt x="5159" y="18682"/>
                </a:lnTo>
                <a:cubicBezTo>
                  <a:pt x="4946" y="18827"/>
                  <a:pt x="4835" y="18930"/>
                  <a:pt x="4725" y="19084"/>
                </a:cubicBezTo>
                <a:cubicBezTo>
                  <a:pt x="4599" y="19261"/>
                  <a:pt x="4581" y="19302"/>
                  <a:pt x="4613" y="19354"/>
                </a:cubicBezTo>
                <a:cubicBezTo>
                  <a:pt x="4634" y="19388"/>
                  <a:pt x="4651" y="19441"/>
                  <a:pt x="4651" y="19476"/>
                </a:cubicBezTo>
                <a:cubicBezTo>
                  <a:pt x="4651" y="19555"/>
                  <a:pt x="4884" y="19761"/>
                  <a:pt x="5032" y="19809"/>
                </a:cubicBezTo>
                <a:cubicBezTo>
                  <a:pt x="5093" y="19829"/>
                  <a:pt x="5192" y="19839"/>
                  <a:pt x="5249" y="19830"/>
                </a:cubicBezTo>
                <a:cubicBezTo>
                  <a:pt x="5335" y="19818"/>
                  <a:pt x="5369" y="19833"/>
                  <a:pt x="5466" y="19931"/>
                </a:cubicBezTo>
                <a:cubicBezTo>
                  <a:pt x="5531" y="19996"/>
                  <a:pt x="5605" y="20065"/>
                  <a:pt x="5630" y="20084"/>
                </a:cubicBezTo>
                <a:cubicBezTo>
                  <a:pt x="5655" y="20104"/>
                  <a:pt x="5712" y="20166"/>
                  <a:pt x="5758" y="20222"/>
                </a:cubicBezTo>
                <a:cubicBezTo>
                  <a:pt x="5856" y="20342"/>
                  <a:pt x="6089" y="20454"/>
                  <a:pt x="6240" y="20455"/>
                </a:cubicBezTo>
                <a:cubicBezTo>
                  <a:pt x="6310" y="20455"/>
                  <a:pt x="6378" y="20484"/>
                  <a:pt x="6436" y="20540"/>
                </a:cubicBezTo>
                <a:cubicBezTo>
                  <a:pt x="6542" y="20642"/>
                  <a:pt x="6821" y="20777"/>
                  <a:pt x="6923" y="20778"/>
                </a:cubicBezTo>
                <a:cubicBezTo>
                  <a:pt x="6963" y="20778"/>
                  <a:pt x="7047" y="20811"/>
                  <a:pt x="7113" y="20846"/>
                </a:cubicBezTo>
                <a:cubicBezTo>
                  <a:pt x="7203" y="20894"/>
                  <a:pt x="7297" y="20910"/>
                  <a:pt x="7468" y="20910"/>
                </a:cubicBezTo>
                <a:cubicBezTo>
                  <a:pt x="7672" y="20910"/>
                  <a:pt x="7720" y="20899"/>
                  <a:pt x="7807" y="20825"/>
                </a:cubicBezTo>
                <a:cubicBezTo>
                  <a:pt x="7902" y="20745"/>
                  <a:pt x="7903" y="20729"/>
                  <a:pt x="7903" y="20502"/>
                </a:cubicBezTo>
                <a:cubicBezTo>
                  <a:pt x="7903" y="20371"/>
                  <a:pt x="7889" y="20254"/>
                  <a:pt x="7871" y="20243"/>
                </a:cubicBezTo>
                <a:cubicBezTo>
                  <a:pt x="7853" y="20232"/>
                  <a:pt x="7840" y="20185"/>
                  <a:pt x="7839" y="20137"/>
                </a:cubicBezTo>
                <a:cubicBezTo>
                  <a:pt x="7839" y="20089"/>
                  <a:pt x="7818" y="20019"/>
                  <a:pt x="7791" y="19984"/>
                </a:cubicBezTo>
                <a:cubicBezTo>
                  <a:pt x="7765" y="19949"/>
                  <a:pt x="7744" y="19885"/>
                  <a:pt x="7744" y="19836"/>
                </a:cubicBezTo>
                <a:cubicBezTo>
                  <a:pt x="7744" y="19787"/>
                  <a:pt x="7730" y="19736"/>
                  <a:pt x="7712" y="19725"/>
                </a:cubicBezTo>
                <a:cubicBezTo>
                  <a:pt x="7694" y="19714"/>
                  <a:pt x="7675" y="19652"/>
                  <a:pt x="7675" y="19592"/>
                </a:cubicBezTo>
                <a:cubicBezTo>
                  <a:pt x="7675" y="19532"/>
                  <a:pt x="7660" y="19478"/>
                  <a:pt x="7638" y="19471"/>
                </a:cubicBezTo>
                <a:cubicBezTo>
                  <a:pt x="7606" y="19460"/>
                  <a:pt x="7606" y="19440"/>
                  <a:pt x="7638" y="19370"/>
                </a:cubicBezTo>
                <a:cubicBezTo>
                  <a:pt x="7660" y="19321"/>
                  <a:pt x="7675" y="19248"/>
                  <a:pt x="7675" y="19206"/>
                </a:cubicBezTo>
                <a:cubicBezTo>
                  <a:pt x="7675" y="19122"/>
                  <a:pt x="7870" y="18731"/>
                  <a:pt x="7950" y="18650"/>
                </a:cubicBezTo>
                <a:cubicBezTo>
                  <a:pt x="7977" y="18623"/>
                  <a:pt x="8079" y="18489"/>
                  <a:pt x="8178" y="18349"/>
                </a:cubicBezTo>
                <a:cubicBezTo>
                  <a:pt x="8388" y="18051"/>
                  <a:pt x="8459" y="17981"/>
                  <a:pt x="8459" y="18068"/>
                </a:cubicBezTo>
                <a:cubicBezTo>
                  <a:pt x="8459" y="18151"/>
                  <a:pt x="8665" y="18393"/>
                  <a:pt x="8771" y="18433"/>
                </a:cubicBezTo>
                <a:cubicBezTo>
                  <a:pt x="8821" y="18452"/>
                  <a:pt x="8921" y="18475"/>
                  <a:pt x="8989" y="18486"/>
                </a:cubicBezTo>
                <a:cubicBezTo>
                  <a:pt x="9124" y="18509"/>
                  <a:pt x="9133" y="18535"/>
                  <a:pt x="9057" y="18650"/>
                </a:cubicBezTo>
                <a:cubicBezTo>
                  <a:pt x="8954" y="18808"/>
                  <a:pt x="9150" y="18994"/>
                  <a:pt x="9423" y="18994"/>
                </a:cubicBezTo>
                <a:cubicBezTo>
                  <a:pt x="9533" y="18994"/>
                  <a:pt x="9647" y="19018"/>
                  <a:pt x="9725" y="19058"/>
                </a:cubicBezTo>
                <a:cubicBezTo>
                  <a:pt x="9793" y="19093"/>
                  <a:pt x="9918" y="19126"/>
                  <a:pt x="10005" y="19137"/>
                </a:cubicBezTo>
                <a:cubicBezTo>
                  <a:pt x="10146" y="19155"/>
                  <a:pt x="10182" y="19151"/>
                  <a:pt x="10318" y="19063"/>
                </a:cubicBezTo>
                <a:cubicBezTo>
                  <a:pt x="10469" y="18966"/>
                  <a:pt x="10477" y="18958"/>
                  <a:pt x="10477" y="18798"/>
                </a:cubicBezTo>
                <a:cubicBezTo>
                  <a:pt x="10477" y="18646"/>
                  <a:pt x="10480" y="18634"/>
                  <a:pt x="10556" y="18634"/>
                </a:cubicBezTo>
                <a:cubicBezTo>
                  <a:pt x="10616" y="18634"/>
                  <a:pt x="10636" y="18650"/>
                  <a:pt x="10636" y="18698"/>
                </a:cubicBezTo>
                <a:cubicBezTo>
                  <a:pt x="10636" y="18734"/>
                  <a:pt x="10622" y="18767"/>
                  <a:pt x="10604" y="18767"/>
                </a:cubicBezTo>
                <a:cubicBezTo>
                  <a:pt x="10586" y="18767"/>
                  <a:pt x="10572" y="18795"/>
                  <a:pt x="10572" y="18830"/>
                </a:cubicBezTo>
                <a:cubicBezTo>
                  <a:pt x="10572" y="18865"/>
                  <a:pt x="10538" y="18958"/>
                  <a:pt x="10493" y="19042"/>
                </a:cubicBezTo>
                <a:cubicBezTo>
                  <a:pt x="10439" y="19142"/>
                  <a:pt x="10408" y="19249"/>
                  <a:pt x="10408" y="19349"/>
                </a:cubicBezTo>
                <a:cubicBezTo>
                  <a:pt x="10408" y="19491"/>
                  <a:pt x="10422" y="19514"/>
                  <a:pt x="10578" y="19656"/>
                </a:cubicBezTo>
                <a:cubicBezTo>
                  <a:pt x="10763" y="19824"/>
                  <a:pt x="10896" y="19848"/>
                  <a:pt x="11060" y="19751"/>
                </a:cubicBezTo>
                <a:cubicBezTo>
                  <a:pt x="11146" y="19700"/>
                  <a:pt x="11148" y="19702"/>
                  <a:pt x="11234" y="19788"/>
                </a:cubicBezTo>
                <a:cubicBezTo>
                  <a:pt x="11318" y="19872"/>
                  <a:pt x="11338" y="19875"/>
                  <a:pt x="11526" y="19857"/>
                </a:cubicBezTo>
                <a:cubicBezTo>
                  <a:pt x="11636" y="19846"/>
                  <a:pt x="11768" y="19831"/>
                  <a:pt x="11817" y="19820"/>
                </a:cubicBezTo>
                <a:cubicBezTo>
                  <a:pt x="11901" y="19800"/>
                  <a:pt x="11907" y="19805"/>
                  <a:pt x="11907" y="19910"/>
                </a:cubicBezTo>
                <a:cubicBezTo>
                  <a:pt x="11907" y="19971"/>
                  <a:pt x="11886" y="20050"/>
                  <a:pt x="11859" y="20084"/>
                </a:cubicBezTo>
                <a:cubicBezTo>
                  <a:pt x="11833" y="20119"/>
                  <a:pt x="11812" y="20182"/>
                  <a:pt x="11812" y="20222"/>
                </a:cubicBezTo>
                <a:cubicBezTo>
                  <a:pt x="11811" y="20262"/>
                  <a:pt x="11792" y="20291"/>
                  <a:pt x="11775" y="20291"/>
                </a:cubicBezTo>
                <a:cubicBezTo>
                  <a:pt x="11757" y="20291"/>
                  <a:pt x="11743" y="20337"/>
                  <a:pt x="11743" y="20391"/>
                </a:cubicBezTo>
                <a:cubicBezTo>
                  <a:pt x="11743" y="20446"/>
                  <a:pt x="11718" y="20528"/>
                  <a:pt x="11690" y="20571"/>
                </a:cubicBezTo>
                <a:cubicBezTo>
                  <a:pt x="11649" y="20634"/>
                  <a:pt x="11644" y="20716"/>
                  <a:pt x="11653" y="20974"/>
                </a:cubicBezTo>
                <a:cubicBezTo>
                  <a:pt x="11663" y="21274"/>
                  <a:pt x="11669" y="21307"/>
                  <a:pt x="11748" y="21386"/>
                </a:cubicBezTo>
                <a:cubicBezTo>
                  <a:pt x="11795" y="21433"/>
                  <a:pt x="11912" y="21501"/>
                  <a:pt x="12008" y="21534"/>
                </a:cubicBezTo>
                <a:cubicBezTo>
                  <a:pt x="12113" y="21572"/>
                  <a:pt x="12198" y="21585"/>
                  <a:pt x="12278" y="21577"/>
                </a:cubicBezTo>
                <a:cubicBezTo>
                  <a:pt x="12357" y="21569"/>
                  <a:pt x="12430" y="21539"/>
                  <a:pt x="12516" y="21482"/>
                </a:cubicBezTo>
                <a:lnTo>
                  <a:pt x="12649" y="21392"/>
                </a:lnTo>
                <a:lnTo>
                  <a:pt x="12781" y="21460"/>
                </a:lnTo>
                <a:cubicBezTo>
                  <a:pt x="13047" y="21596"/>
                  <a:pt x="13347" y="21514"/>
                  <a:pt x="13464" y="21275"/>
                </a:cubicBezTo>
                <a:cubicBezTo>
                  <a:pt x="13510" y="21181"/>
                  <a:pt x="13530" y="21170"/>
                  <a:pt x="13655" y="21169"/>
                </a:cubicBezTo>
                <a:cubicBezTo>
                  <a:pt x="13794" y="21169"/>
                  <a:pt x="13955" y="21110"/>
                  <a:pt x="14063" y="21016"/>
                </a:cubicBezTo>
                <a:cubicBezTo>
                  <a:pt x="14103" y="20980"/>
                  <a:pt x="14116" y="20915"/>
                  <a:pt x="14116" y="20794"/>
                </a:cubicBezTo>
                <a:cubicBezTo>
                  <a:pt x="14116" y="20638"/>
                  <a:pt x="14104" y="20613"/>
                  <a:pt x="13978" y="20476"/>
                </a:cubicBezTo>
                <a:cubicBezTo>
                  <a:pt x="13902" y="20393"/>
                  <a:pt x="13682" y="20219"/>
                  <a:pt x="13485" y="20090"/>
                </a:cubicBezTo>
                <a:cubicBezTo>
                  <a:pt x="13204" y="19905"/>
                  <a:pt x="13099" y="19818"/>
                  <a:pt x="13003" y="19677"/>
                </a:cubicBezTo>
                <a:cubicBezTo>
                  <a:pt x="12937" y="19579"/>
                  <a:pt x="12882" y="19456"/>
                  <a:pt x="12882" y="19407"/>
                </a:cubicBezTo>
                <a:cubicBezTo>
                  <a:pt x="12881" y="19358"/>
                  <a:pt x="12868" y="19317"/>
                  <a:pt x="12850" y="19317"/>
                </a:cubicBezTo>
                <a:cubicBezTo>
                  <a:pt x="12830" y="19317"/>
                  <a:pt x="12818" y="19187"/>
                  <a:pt x="12818" y="18994"/>
                </a:cubicBezTo>
                <a:lnTo>
                  <a:pt x="12818" y="18671"/>
                </a:lnTo>
                <a:lnTo>
                  <a:pt x="12929" y="18566"/>
                </a:lnTo>
                <a:cubicBezTo>
                  <a:pt x="13028" y="18472"/>
                  <a:pt x="13046" y="18440"/>
                  <a:pt x="13046" y="18306"/>
                </a:cubicBezTo>
                <a:cubicBezTo>
                  <a:pt x="13046" y="18222"/>
                  <a:pt x="13060" y="18143"/>
                  <a:pt x="13078" y="18132"/>
                </a:cubicBezTo>
                <a:cubicBezTo>
                  <a:pt x="13095" y="18121"/>
                  <a:pt x="13109" y="18073"/>
                  <a:pt x="13109" y="18026"/>
                </a:cubicBezTo>
                <a:cubicBezTo>
                  <a:pt x="13109" y="17945"/>
                  <a:pt x="13221" y="17788"/>
                  <a:pt x="13279" y="17788"/>
                </a:cubicBezTo>
                <a:cubicBezTo>
                  <a:pt x="13294" y="17788"/>
                  <a:pt x="13305" y="17959"/>
                  <a:pt x="13305" y="18163"/>
                </a:cubicBezTo>
                <a:lnTo>
                  <a:pt x="13305" y="18534"/>
                </a:lnTo>
                <a:lnTo>
                  <a:pt x="13411" y="18645"/>
                </a:lnTo>
                <a:cubicBezTo>
                  <a:pt x="13540" y="18782"/>
                  <a:pt x="13693" y="18818"/>
                  <a:pt x="13952" y="18772"/>
                </a:cubicBezTo>
                <a:cubicBezTo>
                  <a:pt x="14054" y="18754"/>
                  <a:pt x="14192" y="18737"/>
                  <a:pt x="14264" y="18735"/>
                </a:cubicBezTo>
                <a:cubicBezTo>
                  <a:pt x="14467" y="18728"/>
                  <a:pt x="14585" y="18678"/>
                  <a:pt x="14661" y="18560"/>
                </a:cubicBezTo>
                <a:cubicBezTo>
                  <a:pt x="14714" y="18480"/>
                  <a:pt x="14771" y="18439"/>
                  <a:pt x="14878" y="18412"/>
                </a:cubicBezTo>
                <a:cubicBezTo>
                  <a:pt x="14958" y="18392"/>
                  <a:pt x="15066" y="18332"/>
                  <a:pt x="15122" y="18280"/>
                </a:cubicBezTo>
                <a:cubicBezTo>
                  <a:pt x="15204" y="18203"/>
                  <a:pt x="15223" y="18162"/>
                  <a:pt x="15223" y="18052"/>
                </a:cubicBezTo>
                <a:cubicBezTo>
                  <a:pt x="15223" y="17867"/>
                  <a:pt x="15188" y="17813"/>
                  <a:pt x="14963" y="17661"/>
                </a:cubicBezTo>
                <a:cubicBezTo>
                  <a:pt x="14856" y="17588"/>
                  <a:pt x="14767" y="17506"/>
                  <a:pt x="14767" y="17481"/>
                </a:cubicBezTo>
                <a:cubicBezTo>
                  <a:pt x="14767" y="17418"/>
                  <a:pt x="14826" y="17446"/>
                  <a:pt x="15127" y="17645"/>
                </a:cubicBezTo>
                <a:cubicBezTo>
                  <a:pt x="15272" y="17740"/>
                  <a:pt x="15416" y="17865"/>
                  <a:pt x="15472" y="17946"/>
                </a:cubicBezTo>
                <a:cubicBezTo>
                  <a:pt x="15524" y="18022"/>
                  <a:pt x="15575" y="18084"/>
                  <a:pt x="15588" y="18084"/>
                </a:cubicBezTo>
                <a:cubicBezTo>
                  <a:pt x="15602" y="18084"/>
                  <a:pt x="15615" y="18105"/>
                  <a:pt x="15615" y="18132"/>
                </a:cubicBezTo>
                <a:cubicBezTo>
                  <a:pt x="15615" y="18158"/>
                  <a:pt x="15629" y="18179"/>
                  <a:pt x="15646" y="18179"/>
                </a:cubicBezTo>
                <a:cubicBezTo>
                  <a:pt x="15664" y="18179"/>
                  <a:pt x="15688" y="18240"/>
                  <a:pt x="15699" y="18312"/>
                </a:cubicBezTo>
                <a:cubicBezTo>
                  <a:pt x="15711" y="18383"/>
                  <a:pt x="15732" y="18450"/>
                  <a:pt x="15747" y="18460"/>
                </a:cubicBezTo>
                <a:cubicBezTo>
                  <a:pt x="15763" y="18469"/>
                  <a:pt x="15779" y="18594"/>
                  <a:pt x="15779" y="18735"/>
                </a:cubicBezTo>
                <a:cubicBezTo>
                  <a:pt x="15779" y="18876"/>
                  <a:pt x="15793" y="18999"/>
                  <a:pt x="15811" y="19010"/>
                </a:cubicBezTo>
                <a:cubicBezTo>
                  <a:pt x="15829" y="19021"/>
                  <a:pt x="15842" y="19079"/>
                  <a:pt x="15842" y="19142"/>
                </a:cubicBezTo>
                <a:cubicBezTo>
                  <a:pt x="15842" y="19263"/>
                  <a:pt x="15916" y="19455"/>
                  <a:pt x="16001" y="19555"/>
                </a:cubicBezTo>
                <a:cubicBezTo>
                  <a:pt x="16054" y="19617"/>
                  <a:pt x="16297" y="19740"/>
                  <a:pt x="16367" y="19740"/>
                </a:cubicBezTo>
                <a:cubicBezTo>
                  <a:pt x="16510" y="19740"/>
                  <a:pt x="16796" y="19622"/>
                  <a:pt x="16891" y="19523"/>
                </a:cubicBezTo>
                <a:cubicBezTo>
                  <a:pt x="16985" y="19427"/>
                  <a:pt x="17015" y="19418"/>
                  <a:pt x="17167" y="19418"/>
                </a:cubicBezTo>
                <a:cubicBezTo>
                  <a:pt x="17483" y="19417"/>
                  <a:pt x="17738" y="19239"/>
                  <a:pt x="17770" y="18994"/>
                </a:cubicBezTo>
                <a:cubicBezTo>
                  <a:pt x="17784" y="18896"/>
                  <a:pt x="17820" y="18833"/>
                  <a:pt x="17935" y="18724"/>
                </a:cubicBezTo>
                <a:cubicBezTo>
                  <a:pt x="18064" y="18602"/>
                  <a:pt x="18088" y="18567"/>
                  <a:pt x="18088" y="18454"/>
                </a:cubicBezTo>
                <a:cubicBezTo>
                  <a:pt x="18088" y="18354"/>
                  <a:pt x="18069" y="18305"/>
                  <a:pt x="17998" y="18237"/>
                </a:cubicBezTo>
                <a:cubicBezTo>
                  <a:pt x="17948" y="18189"/>
                  <a:pt x="17890" y="18147"/>
                  <a:pt x="17876" y="18147"/>
                </a:cubicBezTo>
                <a:cubicBezTo>
                  <a:pt x="17862" y="18147"/>
                  <a:pt x="17816" y="18119"/>
                  <a:pt x="17770" y="18084"/>
                </a:cubicBezTo>
                <a:cubicBezTo>
                  <a:pt x="17688" y="18019"/>
                  <a:pt x="17541" y="17963"/>
                  <a:pt x="17357" y="17931"/>
                </a:cubicBezTo>
                <a:cubicBezTo>
                  <a:pt x="17304" y="17921"/>
                  <a:pt x="17207" y="17906"/>
                  <a:pt x="17145" y="17893"/>
                </a:cubicBezTo>
                <a:lnTo>
                  <a:pt x="17034" y="17867"/>
                </a:lnTo>
                <a:lnTo>
                  <a:pt x="17177" y="17793"/>
                </a:lnTo>
                <a:cubicBezTo>
                  <a:pt x="17348" y="17705"/>
                  <a:pt x="17469" y="17599"/>
                  <a:pt x="17469" y="17539"/>
                </a:cubicBezTo>
                <a:cubicBezTo>
                  <a:pt x="17469" y="17515"/>
                  <a:pt x="17482" y="17497"/>
                  <a:pt x="17500" y="17497"/>
                </a:cubicBezTo>
                <a:cubicBezTo>
                  <a:pt x="17575" y="17497"/>
                  <a:pt x="17524" y="17356"/>
                  <a:pt x="17405" y="17237"/>
                </a:cubicBezTo>
                <a:cubicBezTo>
                  <a:pt x="17269" y="17101"/>
                  <a:pt x="16938" y="16977"/>
                  <a:pt x="16605" y="16930"/>
                </a:cubicBezTo>
                <a:cubicBezTo>
                  <a:pt x="16192" y="16873"/>
                  <a:pt x="15990" y="16770"/>
                  <a:pt x="15895" y="16581"/>
                </a:cubicBezTo>
                <a:cubicBezTo>
                  <a:pt x="15829" y="16447"/>
                  <a:pt x="15830" y="16433"/>
                  <a:pt x="15927" y="16306"/>
                </a:cubicBezTo>
                <a:cubicBezTo>
                  <a:pt x="16027" y="16175"/>
                  <a:pt x="16065" y="16173"/>
                  <a:pt x="16197" y="16285"/>
                </a:cubicBezTo>
                <a:cubicBezTo>
                  <a:pt x="16330" y="16396"/>
                  <a:pt x="16540" y="16420"/>
                  <a:pt x="16690" y="16343"/>
                </a:cubicBezTo>
                <a:cubicBezTo>
                  <a:pt x="16751" y="16312"/>
                  <a:pt x="16887" y="16199"/>
                  <a:pt x="16992" y="16094"/>
                </a:cubicBezTo>
                <a:lnTo>
                  <a:pt x="17183" y="15904"/>
                </a:lnTo>
                <a:lnTo>
                  <a:pt x="17326" y="15951"/>
                </a:lnTo>
                <a:cubicBezTo>
                  <a:pt x="17405" y="15978"/>
                  <a:pt x="17517" y="16005"/>
                  <a:pt x="17574" y="16004"/>
                </a:cubicBezTo>
                <a:cubicBezTo>
                  <a:pt x="17673" y="16003"/>
                  <a:pt x="17878" y="15919"/>
                  <a:pt x="17993" y="15835"/>
                </a:cubicBezTo>
                <a:cubicBezTo>
                  <a:pt x="18034" y="15804"/>
                  <a:pt x="18067" y="15813"/>
                  <a:pt x="18147" y="15872"/>
                </a:cubicBezTo>
                <a:cubicBezTo>
                  <a:pt x="18202" y="15912"/>
                  <a:pt x="18253" y="15970"/>
                  <a:pt x="18263" y="15999"/>
                </a:cubicBezTo>
                <a:cubicBezTo>
                  <a:pt x="18273" y="16028"/>
                  <a:pt x="18308" y="16093"/>
                  <a:pt x="18343" y="16147"/>
                </a:cubicBezTo>
                <a:cubicBezTo>
                  <a:pt x="18377" y="16201"/>
                  <a:pt x="18410" y="16271"/>
                  <a:pt x="18411" y="16301"/>
                </a:cubicBezTo>
                <a:cubicBezTo>
                  <a:pt x="18414" y="16363"/>
                  <a:pt x="18513" y="16565"/>
                  <a:pt x="18549" y="16581"/>
                </a:cubicBezTo>
                <a:cubicBezTo>
                  <a:pt x="18563" y="16587"/>
                  <a:pt x="18576" y="16618"/>
                  <a:pt x="18576" y="16650"/>
                </a:cubicBezTo>
                <a:cubicBezTo>
                  <a:pt x="18576" y="16728"/>
                  <a:pt x="18795" y="16951"/>
                  <a:pt x="18941" y="17020"/>
                </a:cubicBezTo>
                <a:cubicBezTo>
                  <a:pt x="19135" y="17112"/>
                  <a:pt x="19359" y="17073"/>
                  <a:pt x="19508" y="16925"/>
                </a:cubicBezTo>
                <a:cubicBezTo>
                  <a:pt x="19532" y="16901"/>
                  <a:pt x="19571" y="16870"/>
                  <a:pt x="19593" y="16856"/>
                </a:cubicBezTo>
                <a:cubicBezTo>
                  <a:pt x="19654" y="16816"/>
                  <a:pt x="19714" y="16693"/>
                  <a:pt x="19714" y="16602"/>
                </a:cubicBezTo>
                <a:cubicBezTo>
                  <a:pt x="19714" y="16535"/>
                  <a:pt x="19742" y="16506"/>
                  <a:pt x="19863" y="16454"/>
                </a:cubicBezTo>
                <a:cubicBezTo>
                  <a:pt x="19944" y="16419"/>
                  <a:pt x="20026" y="16376"/>
                  <a:pt x="20048" y="16353"/>
                </a:cubicBezTo>
                <a:cubicBezTo>
                  <a:pt x="20143" y="16256"/>
                  <a:pt x="20202" y="16144"/>
                  <a:pt x="20202" y="16052"/>
                </a:cubicBezTo>
                <a:cubicBezTo>
                  <a:pt x="20202" y="15986"/>
                  <a:pt x="20237" y="15911"/>
                  <a:pt x="20313" y="15824"/>
                </a:cubicBezTo>
                <a:cubicBezTo>
                  <a:pt x="20664" y="15422"/>
                  <a:pt x="20157" y="15016"/>
                  <a:pt x="19476" y="15157"/>
                </a:cubicBezTo>
                <a:cubicBezTo>
                  <a:pt x="19298" y="15194"/>
                  <a:pt x="19200" y="15181"/>
                  <a:pt x="19275" y="15131"/>
                </a:cubicBezTo>
                <a:cubicBezTo>
                  <a:pt x="19293" y="15119"/>
                  <a:pt x="19335" y="15075"/>
                  <a:pt x="19365" y="15030"/>
                </a:cubicBezTo>
                <a:cubicBezTo>
                  <a:pt x="19438" y="14923"/>
                  <a:pt x="19442" y="14395"/>
                  <a:pt x="19370" y="14300"/>
                </a:cubicBezTo>
                <a:cubicBezTo>
                  <a:pt x="19344" y="14265"/>
                  <a:pt x="19322" y="14174"/>
                  <a:pt x="19322" y="14099"/>
                </a:cubicBezTo>
                <a:cubicBezTo>
                  <a:pt x="19322" y="13986"/>
                  <a:pt x="19304" y="13946"/>
                  <a:pt x="19222" y="13877"/>
                </a:cubicBezTo>
                <a:cubicBezTo>
                  <a:pt x="19076" y="13754"/>
                  <a:pt x="18931" y="13724"/>
                  <a:pt x="18576" y="13755"/>
                </a:cubicBezTo>
                <a:cubicBezTo>
                  <a:pt x="18462" y="13765"/>
                  <a:pt x="17924" y="13634"/>
                  <a:pt x="17924" y="13596"/>
                </a:cubicBezTo>
                <a:cubicBezTo>
                  <a:pt x="17924" y="13585"/>
                  <a:pt x="17970" y="13532"/>
                  <a:pt x="18025" y="13480"/>
                </a:cubicBezTo>
                <a:cubicBezTo>
                  <a:pt x="18118" y="13390"/>
                  <a:pt x="18142" y="13385"/>
                  <a:pt x="18433" y="13374"/>
                </a:cubicBezTo>
                <a:cubicBezTo>
                  <a:pt x="18603" y="13368"/>
                  <a:pt x="18795" y="13373"/>
                  <a:pt x="18856" y="13385"/>
                </a:cubicBezTo>
                <a:cubicBezTo>
                  <a:pt x="18973" y="13406"/>
                  <a:pt x="19134" y="13546"/>
                  <a:pt x="19307" y="13771"/>
                </a:cubicBezTo>
                <a:cubicBezTo>
                  <a:pt x="19544" y="14080"/>
                  <a:pt x="19787" y="14264"/>
                  <a:pt x="19974" y="14279"/>
                </a:cubicBezTo>
                <a:cubicBezTo>
                  <a:pt x="20188" y="14296"/>
                  <a:pt x="20247" y="14277"/>
                  <a:pt x="20371" y="14147"/>
                </a:cubicBezTo>
                <a:cubicBezTo>
                  <a:pt x="20482" y="14030"/>
                  <a:pt x="20493" y="13998"/>
                  <a:pt x="20493" y="13856"/>
                </a:cubicBezTo>
                <a:cubicBezTo>
                  <a:pt x="20493" y="13767"/>
                  <a:pt x="20509" y="13697"/>
                  <a:pt x="20525" y="13697"/>
                </a:cubicBezTo>
                <a:cubicBezTo>
                  <a:pt x="20541" y="13697"/>
                  <a:pt x="20561" y="13643"/>
                  <a:pt x="20572" y="13580"/>
                </a:cubicBezTo>
                <a:cubicBezTo>
                  <a:pt x="20584" y="13518"/>
                  <a:pt x="20608" y="13469"/>
                  <a:pt x="20625" y="13469"/>
                </a:cubicBezTo>
                <a:cubicBezTo>
                  <a:pt x="20642" y="13469"/>
                  <a:pt x="20657" y="13440"/>
                  <a:pt x="20657" y="13406"/>
                </a:cubicBezTo>
                <a:cubicBezTo>
                  <a:pt x="20657" y="13330"/>
                  <a:pt x="20820" y="13014"/>
                  <a:pt x="20858" y="13014"/>
                </a:cubicBezTo>
                <a:cubicBezTo>
                  <a:pt x="20874" y="13014"/>
                  <a:pt x="20886" y="12959"/>
                  <a:pt x="20885" y="12892"/>
                </a:cubicBezTo>
                <a:cubicBezTo>
                  <a:pt x="20884" y="12753"/>
                  <a:pt x="20805" y="12645"/>
                  <a:pt x="20615" y="12527"/>
                </a:cubicBezTo>
                <a:cubicBezTo>
                  <a:pt x="20508" y="12461"/>
                  <a:pt x="20458" y="12455"/>
                  <a:pt x="20286" y="12469"/>
                </a:cubicBezTo>
                <a:cubicBezTo>
                  <a:pt x="20091" y="12485"/>
                  <a:pt x="19778" y="12573"/>
                  <a:pt x="19555" y="12675"/>
                </a:cubicBezTo>
                <a:cubicBezTo>
                  <a:pt x="19424" y="12736"/>
                  <a:pt x="19189" y="12722"/>
                  <a:pt x="19031" y="12644"/>
                </a:cubicBezTo>
                <a:cubicBezTo>
                  <a:pt x="18971" y="12614"/>
                  <a:pt x="18902" y="12591"/>
                  <a:pt x="18877" y="12591"/>
                </a:cubicBezTo>
                <a:cubicBezTo>
                  <a:pt x="18853" y="12591"/>
                  <a:pt x="18773" y="12532"/>
                  <a:pt x="18697" y="12464"/>
                </a:cubicBezTo>
                <a:cubicBezTo>
                  <a:pt x="18622" y="12395"/>
                  <a:pt x="18491" y="12294"/>
                  <a:pt x="18406" y="12236"/>
                </a:cubicBezTo>
                <a:cubicBezTo>
                  <a:pt x="18321" y="12179"/>
                  <a:pt x="18247" y="12119"/>
                  <a:pt x="18247" y="12104"/>
                </a:cubicBezTo>
                <a:cubicBezTo>
                  <a:pt x="18247" y="12048"/>
                  <a:pt x="18551" y="11802"/>
                  <a:pt x="18697" y="11739"/>
                </a:cubicBezTo>
                <a:cubicBezTo>
                  <a:pt x="18782" y="11703"/>
                  <a:pt x="18874" y="11655"/>
                  <a:pt x="18904" y="11628"/>
                </a:cubicBezTo>
                <a:cubicBezTo>
                  <a:pt x="19022" y="11521"/>
                  <a:pt x="19404" y="11699"/>
                  <a:pt x="19720" y="12014"/>
                </a:cubicBezTo>
                <a:cubicBezTo>
                  <a:pt x="19913" y="12207"/>
                  <a:pt x="20053" y="12259"/>
                  <a:pt x="20313" y="12220"/>
                </a:cubicBezTo>
                <a:cubicBezTo>
                  <a:pt x="20474" y="12196"/>
                  <a:pt x="20721" y="11986"/>
                  <a:pt x="20721" y="11876"/>
                </a:cubicBezTo>
                <a:cubicBezTo>
                  <a:pt x="20721" y="11799"/>
                  <a:pt x="20747" y="11794"/>
                  <a:pt x="20917" y="11845"/>
                </a:cubicBezTo>
                <a:cubicBezTo>
                  <a:pt x="21024" y="11877"/>
                  <a:pt x="21057" y="11875"/>
                  <a:pt x="21192" y="11807"/>
                </a:cubicBezTo>
                <a:cubicBezTo>
                  <a:pt x="21277" y="11765"/>
                  <a:pt x="21383" y="11683"/>
                  <a:pt x="21425" y="11628"/>
                </a:cubicBezTo>
                <a:cubicBezTo>
                  <a:pt x="21504" y="11525"/>
                  <a:pt x="21527" y="11341"/>
                  <a:pt x="21468" y="11305"/>
                </a:cubicBezTo>
                <a:cubicBezTo>
                  <a:pt x="21429" y="11281"/>
                  <a:pt x="21425" y="11093"/>
                  <a:pt x="21462" y="11093"/>
                </a:cubicBezTo>
                <a:cubicBezTo>
                  <a:pt x="21512" y="11093"/>
                  <a:pt x="21600" y="10906"/>
                  <a:pt x="21600" y="10797"/>
                </a:cubicBezTo>
                <a:cubicBezTo>
                  <a:pt x="21600" y="10633"/>
                  <a:pt x="21398" y="10424"/>
                  <a:pt x="21213" y="10394"/>
                </a:cubicBezTo>
                <a:cubicBezTo>
                  <a:pt x="21040" y="10367"/>
                  <a:pt x="21017" y="10329"/>
                  <a:pt x="21123" y="10246"/>
                </a:cubicBezTo>
                <a:cubicBezTo>
                  <a:pt x="21243" y="10153"/>
                  <a:pt x="21243" y="9937"/>
                  <a:pt x="21123" y="9818"/>
                </a:cubicBezTo>
                <a:cubicBezTo>
                  <a:pt x="21013" y="9708"/>
                  <a:pt x="20793" y="9601"/>
                  <a:pt x="20673" y="9601"/>
                </a:cubicBezTo>
                <a:cubicBezTo>
                  <a:pt x="20555" y="9601"/>
                  <a:pt x="20017" y="9770"/>
                  <a:pt x="19789" y="9881"/>
                </a:cubicBezTo>
                <a:cubicBezTo>
                  <a:pt x="19642" y="9952"/>
                  <a:pt x="19584" y="9960"/>
                  <a:pt x="19375" y="9950"/>
                </a:cubicBezTo>
                <a:cubicBezTo>
                  <a:pt x="19194" y="9941"/>
                  <a:pt x="19111" y="9921"/>
                  <a:pt x="19042" y="9871"/>
                </a:cubicBezTo>
                <a:cubicBezTo>
                  <a:pt x="18991" y="9833"/>
                  <a:pt x="18913" y="9794"/>
                  <a:pt x="18872" y="9781"/>
                </a:cubicBezTo>
                <a:cubicBezTo>
                  <a:pt x="18780" y="9751"/>
                  <a:pt x="18442" y="9527"/>
                  <a:pt x="18385" y="9458"/>
                </a:cubicBezTo>
                <a:cubicBezTo>
                  <a:pt x="18330" y="9392"/>
                  <a:pt x="18353" y="9351"/>
                  <a:pt x="18507" y="9273"/>
                </a:cubicBezTo>
                <a:cubicBezTo>
                  <a:pt x="18576" y="9237"/>
                  <a:pt x="18669" y="9164"/>
                  <a:pt x="18708" y="9108"/>
                </a:cubicBezTo>
                <a:cubicBezTo>
                  <a:pt x="18757" y="9039"/>
                  <a:pt x="18793" y="9014"/>
                  <a:pt x="18830" y="9029"/>
                </a:cubicBezTo>
                <a:cubicBezTo>
                  <a:pt x="18859" y="9041"/>
                  <a:pt x="19072" y="9111"/>
                  <a:pt x="19301" y="9183"/>
                </a:cubicBezTo>
                <a:cubicBezTo>
                  <a:pt x="19686" y="9303"/>
                  <a:pt x="19732" y="9312"/>
                  <a:pt x="19868" y="9278"/>
                </a:cubicBezTo>
                <a:cubicBezTo>
                  <a:pt x="20066" y="9228"/>
                  <a:pt x="20106" y="9177"/>
                  <a:pt x="20106" y="8992"/>
                </a:cubicBezTo>
                <a:cubicBezTo>
                  <a:pt x="20106" y="8877"/>
                  <a:pt x="20087" y="8818"/>
                  <a:pt x="20032" y="8759"/>
                </a:cubicBezTo>
                <a:cubicBezTo>
                  <a:pt x="19972" y="8694"/>
                  <a:pt x="19966" y="8678"/>
                  <a:pt x="20006" y="8664"/>
                </a:cubicBezTo>
                <a:cubicBezTo>
                  <a:pt x="20097" y="8633"/>
                  <a:pt x="20265" y="8426"/>
                  <a:pt x="20265" y="8346"/>
                </a:cubicBezTo>
                <a:cubicBezTo>
                  <a:pt x="20265" y="8303"/>
                  <a:pt x="20251" y="8267"/>
                  <a:pt x="20233" y="8267"/>
                </a:cubicBezTo>
                <a:cubicBezTo>
                  <a:pt x="20216" y="8267"/>
                  <a:pt x="20202" y="8242"/>
                  <a:pt x="20202" y="8209"/>
                </a:cubicBezTo>
                <a:cubicBezTo>
                  <a:pt x="20202" y="8106"/>
                  <a:pt x="20046" y="7978"/>
                  <a:pt x="19889" y="7955"/>
                </a:cubicBezTo>
                <a:cubicBezTo>
                  <a:pt x="19728" y="7931"/>
                  <a:pt x="19733" y="7932"/>
                  <a:pt x="19789" y="7833"/>
                </a:cubicBezTo>
                <a:cubicBezTo>
                  <a:pt x="19811" y="7793"/>
                  <a:pt x="19828" y="7759"/>
                  <a:pt x="19831" y="7754"/>
                </a:cubicBezTo>
                <a:cubicBezTo>
                  <a:pt x="19834" y="7748"/>
                  <a:pt x="19901" y="7783"/>
                  <a:pt x="19979" y="7833"/>
                </a:cubicBezTo>
                <a:cubicBezTo>
                  <a:pt x="20101" y="7911"/>
                  <a:pt x="20157" y="7922"/>
                  <a:pt x="20387" y="7928"/>
                </a:cubicBezTo>
                <a:cubicBezTo>
                  <a:pt x="20695" y="7937"/>
                  <a:pt x="20901" y="7881"/>
                  <a:pt x="21028" y="7754"/>
                </a:cubicBezTo>
                <a:cubicBezTo>
                  <a:pt x="21096" y="7685"/>
                  <a:pt x="21113" y="7640"/>
                  <a:pt x="21113" y="7500"/>
                </a:cubicBezTo>
                <a:cubicBezTo>
                  <a:pt x="21113" y="7356"/>
                  <a:pt x="21097" y="7315"/>
                  <a:pt x="21017" y="7230"/>
                </a:cubicBezTo>
                <a:cubicBezTo>
                  <a:pt x="20965" y="7174"/>
                  <a:pt x="20898" y="7129"/>
                  <a:pt x="20869" y="7129"/>
                </a:cubicBezTo>
                <a:cubicBezTo>
                  <a:pt x="20795" y="7129"/>
                  <a:pt x="20807" y="7074"/>
                  <a:pt x="20885" y="7050"/>
                </a:cubicBezTo>
                <a:cubicBezTo>
                  <a:pt x="20993" y="7016"/>
                  <a:pt x="21113" y="6828"/>
                  <a:pt x="21113" y="6695"/>
                </a:cubicBezTo>
                <a:cubicBezTo>
                  <a:pt x="21113" y="6630"/>
                  <a:pt x="21099" y="6579"/>
                  <a:pt x="21081" y="6579"/>
                </a:cubicBezTo>
                <a:cubicBezTo>
                  <a:pt x="21063" y="6579"/>
                  <a:pt x="21049" y="6560"/>
                  <a:pt x="21049" y="6536"/>
                </a:cubicBezTo>
                <a:cubicBezTo>
                  <a:pt x="21049" y="6489"/>
                  <a:pt x="20886" y="6401"/>
                  <a:pt x="20731" y="6367"/>
                </a:cubicBezTo>
                <a:cubicBezTo>
                  <a:pt x="20647" y="6349"/>
                  <a:pt x="20632" y="6331"/>
                  <a:pt x="20647" y="6272"/>
                </a:cubicBezTo>
                <a:cubicBezTo>
                  <a:pt x="20656" y="6233"/>
                  <a:pt x="20681" y="6184"/>
                  <a:pt x="20700" y="6161"/>
                </a:cubicBezTo>
                <a:cubicBezTo>
                  <a:pt x="20722" y="6132"/>
                  <a:pt x="20720" y="6107"/>
                  <a:pt x="20694" y="6081"/>
                </a:cubicBezTo>
                <a:cubicBezTo>
                  <a:pt x="20674" y="6061"/>
                  <a:pt x="20657" y="6018"/>
                  <a:pt x="20657" y="5986"/>
                </a:cubicBezTo>
                <a:cubicBezTo>
                  <a:pt x="20657" y="5899"/>
                  <a:pt x="20330" y="5693"/>
                  <a:pt x="20159" y="5674"/>
                </a:cubicBezTo>
                <a:cubicBezTo>
                  <a:pt x="19968" y="5652"/>
                  <a:pt x="19781" y="5756"/>
                  <a:pt x="19635" y="5954"/>
                </a:cubicBezTo>
                <a:cubicBezTo>
                  <a:pt x="19573" y="6039"/>
                  <a:pt x="19519" y="6119"/>
                  <a:pt x="19518" y="6140"/>
                </a:cubicBezTo>
                <a:cubicBezTo>
                  <a:pt x="19518" y="6160"/>
                  <a:pt x="19498" y="6197"/>
                  <a:pt x="19471" y="6219"/>
                </a:cubicBezTo>
                <a:cubicBezTo>
                  <a:pt x="19444" y="6241"/>
                  <a:pt x="19423" y="6294"/>
                  <a:pt x="19423" y="6335"/>
                </a:cubicBezTo>
                <a:cubicBezTo>
                  <a:pt x="19423" y="6377"/>
                  <a:pt x="19404" y="6420"/>
                  <a:pt x="19386" y="6431"/>
                </a:cubicBezTo>
                <a:cubicBezTo>
                  <a:pt x="19368" y="6442"/>
                  <a:pt x="19354" y="6481"/>
                  <a:pt x="19354" y="6521"/>
                </a:cubicBezTo>
                <a:cubicBezTo>
                  <a:pt x="19354" y="6560"/>
                  <a:pt x="19318" y="6636"/>
                  <a:pt x="19275" y="6690"/>
                </a:cubicBezTo>
                <a:lnTo>
                  <a:pt x="19195" y="6791"/>
                </a:lnTo>
                <a:lnTo>
                  <a:pt x="19174" y="6685"/>
                </a:lnTo>
                <a:cubicBezTo>
                  <a:pt x="19162" y="6627"/>
                  <a:pt x="19142" y="6579"/>
                  <a:pt x="19126" y="6579"/>
                </a:cubicBezTo>
                <a:cubicBezTo>
                  <a:pt x="19111" y="6579"/>
                  <a:pt x="19095" y="6559"/>
                  <a:pt x="19095" y="6536"/>
                </a:cubicBezTo>
                <a:cubicBezTo>
                  <a:pt x="19091" y="6388"/>
                  <a:pt x="18621" y="6288"/>
                  <a:pt x="18417" y="6394"/>
                </a:cubicBezTo>
                <a:lnTo>
                  <a:pt x="18316" y="6447"/>
                </a:lnTo>
                <a:lnTo>
                  <a:pt x="18316" y="6245"/>
                </a:lnTo>
                <a:cubicBezTo>
                  <a:pt x="18316" y="6081"/>
                  <a:pt x="18297" y="6025"/>
                  <a:pt x="18231" y="5938"/>
                </a:cubicBezTo>
                <a:lnTo>
                  <a:pt x="18152" y="5833"/>
                </a:lnTo>
                <a:lnTo>
                  <a:pt x="18242" y="5811"/>
                </a:lnTo>
                <a:cubicBezTo>
                  <a:pt x="18292" y="5800"/>
                  <a:pt x="18401" y="5809"/>
                  <a:pt x="18480" y="5827"/>
                </a:cubicBezTo>
                <a:cubicBezTo>
                  <a:pt x="18665" y="5870"/>
                  <a:pt x="19210" y="5869"/>
                  <a:pt x="19354" y="5827"/>
                </a:cubicBezTo>
                <a:cubicBezTo>
                  <a:pt x="19415" y="5810"/>
                  <a:pt x="19505" y="5759"/>
                  <a:pt x="19555" y="5711"/>
                </a:cubicBezTo>
                <a:cubicBezTo>
                  <a:pt x="19687" y="5585"/>
                  <a:pt x="19678" y="5455"/>
                  <a:pt x="19529" y="5293"/>
                </a:cubicBezTo>
                <a:cubicBezTo>
                  <a:pt x="19463" y="5221"/>
                  <a:pt x="19429" y="5162"/>
                  <a:pt x="19450" y="5155"/>
                </a:cubicBezTo>
                <a:cubicBezTo>
                  <a:pt x="19470" y="5148"/>
                  <a:pt x="19487" y="5122"/>
                  <a:pt x="19487" y="5097"/>
                </a:cubicBezTo>
                <a:cubicBezTo>
                  <a:pt x="19487" y="5072"/>
                  <a:pt x="19500" y="5049"/>
                  <a:pt x="19518" y="5049"/>
                </a:cubicBezTo>
                <a:cubicBezTo>
                  <a:pt x="19536" y="5049"/>
                  <a:pt x="19550" y="4999"/>
                  <a:pt x="19550" y="4938"/>
                </a:cubicBezTo>
                <a:cubicBezTo>
                  <a:pt x="19550" y="4850"/>
                  <a:pt x="19519" y="4792"/>
                  <a:pt x="19397" y="4663"/>
                </a:cubicBezTo>
                <a:cubicBezTo>
                  <a:pt x="19311" y="4573"/>
                  <a:pt x="19204" y="4485"/>
                  <a:pt x="19158" y="4467"/>
                </a:cubicBezTo>
                <a:cubicBezTo>
                  <a:pt x="19088" y="4440"/>
                  <a:pt x="19077" y="4420"/>
                  <a:pt x="19089" y="4335"/>
                </a:cubicBezTo>
                <a:cubicBezTo>
                  <a:pt x="19102" y="4252"/>
                  <a:pt x="19079" y="4213"/>
                  <a:pt x="18973" y="4107"/>
                </a:cubicBezTo>
                <a:cubicBezTo>
                  <a:pt x="18821" y="3955"/>
                  <a:pt x="18664" y="3917"/>
                  <a:pt x="18448" y="3975"/>
                </a:cubicBezTo>
                <a:cubicBezTo>
                  <a:pt x="18307" y="4013"/>
                  <a:pt x="18296" y="4008"/>
                  <a:pt x="18237" y="3927"/>
                </a:cubicBezTo>
                <a:cubicBezTo>
                  <a:pt x="18100" y="3740"/>
                  <a:pt x="17710" y="3651"/>
                  <a:pt x="17543" y="3769"/>
                </a:cubicBezTo>
                <a:cubicBezTo>
                  <a:pt x="17471" y="3819"/>
                  <a:pt x="17469" y="3815"/>
                  <a:pt x="17469" y="3642"/>
                </a:cubicBezTo>
                <a:cubicBezTo>
                  <a:pt x="17469" y="3500"/>
                  <a:pt x="17452" y="3453"/>
                  <a:pt x="17379" y="3366"/>
                </a:cubicBezTo>
                <a:cubicBezTo>
                  <a:pt x="17329" y="3308"/>
                  <a:pt x="17231" y="3237"/>
                  <a:pt x="17161" y="3213"/>
                </a:cubicBezTo>
                <a:lnTo>
                  <a:pt x="17034" y="3171"/>
                </a:lnTo>
                <a:lnTo>
                  <a:pt x="17193" y="3102"/>
                </a:lnTo>
                <a:cubicBezTo>
                  <a:pt x="17279" y="3064"/>
                  <a:pt x="17352" y="3033"/>
                  <a:pt x="17357" y="3033"/>
                </a:cubicBezTo>
                <a:cubicBezTo>
                  <a:pt x="17375" y="3033"/>
                  <a:pt x="17680" y="2826"/>
                  <a:pt x="17723" y="2784"/>
                </a:cubicBezTo>
                <a:cubicBezTo>
                  <a:pt x="17790" y="2719"/>
                  <a:pt x="17768" y="2554"/>
                  <a:pt x="17675" y="2414"/>
                </a:cubicBezTo>
                <a:cubicBezTo>
                  <a:pt x="17587" y="2280"/>
                  <a:pt x="17492" y="2214"/>
                  <a:pt x="17331" y="2176"/>
                </a:cubicBezTo>
                <a:cubicBezTo>
                  <a:pt x="17260" y="2159"/>
                  <a:pt x="17241" y="2137"/>
                  <a:pt x="17241" y="2065"/>
                </a:cubicBezTo>
                <a:cubicBezTo>
                  <a:pt x="17241" y="2007"/>
                  <a:pt x="17207" y="1943"/>
                  <a:pt x="17151" y="1890"/>
                </a:cubicBezTo>
                <a:cubicBezTo>
                  <a:pt x="17023" y="1771"/>
                  <a:pt x="16754" y="1636"/>
                  <a:pt x="16642" y="1636"/>
                </a:cubicBezTo>
                <a:cubicBezTo>
                  <a:pt x="16514" y="1636"/>
                  <a:pt x="16282" y="1473"/>
                  <a:pt x="16097" y="1250"/>
                </a:cubicBezTo>
                <a:cubicBezTo>
                  <a:pt x="15982" y="1112"/>
                  <a:pt x="15906" y="1054"/>
                  <a:pt x="15784" y="1011"/>
                </a:cubicBezTo>
                <a:cubicBezTo>
                  <a:pt x="15674" y="973"/>
                  <a:pt x="15614" y="931"/>
                  <a:pt x="15588" y="874"/>
                </a:cubicBezTo>
                <a:cubicBezTo>
                  <a:pt x="15544" y="776"/>
                  <a:pt x="15259" y="632"/>
                  <a:pt x="15053" y="604"/>
                </a:cubicBezTo>
                <a:cubicBezTo>
                  <a:pt x="14972" y="593"/>
                  <a:pt x="14885" y="552"/>
                  <a:pt x="14836" y="503"/>
                </a:cubicBezTo>
                <a:cubicBezTo>
                  <a:pt x="14617" y="285"/>
                  <a:pt x="14231" y="283"/>
                  <a:pt x="13994" y="493"/>
                </a:cubicBezTo>
                <a:cubicBezTo>
                  <a:pt x="13937" y="544"/>
                  <a:pt x="13925" y="589"/>
                  <a:pt x="13925" y="715"/>
                </a:cubicBezTo>
                <a:cubicBezTo>
                  <a:pt x="13925" y="806"/>
                  <a:pt x="13904" y="902"/>
                  <a:pt x="13877" y="937"/>
                </a:cubicBezTo>
                <a:cubicBezTo>
                  <a:pt x="13813" y="1023"/>
                  <a:pt x="13808" y="1323"/>
                  <a:pt x="13872" y="1377"/>
                </a:cubicBezTo>
                <a:cubicBezTo>
                  <a:pt x="13902" y="1401"/>
                  <a:pt x="13925" y="1471"/>
                  <a:pt x="13925" y="1557"/>
                </a:cubicBezTo>
                <a:cubicBezTo>
                  <a:pt x="13925" y="1634"/>
                  <a:pt x="13939" y="1704"/>
                  <a:pt x="13957" y="1715"/>
                </a:cubicBezTo>
                <a:cubicBezTo>
                  <a:pt x="13996" y="1740"/>
                  <a:pt x="14000" y="2165"/>
                  <a:pt x="13962" y="2245"/>
                </a:cubicBezTo>
                <a:cubicBezTo>
                  <a:pt x="13947" y="2276"/>
                  <a:pt x="13910" y="2351"/>
                  <a:pt x="13877" y="2414"/>
                </a:cubicBezTo>
                <a:cubicBezTo>
                  <a:pt x="13662" y="2830"/>
                  <a:pt x="13621" y="2862"/>
                  <a:pt x="13390" y="2747"/>
                </a:cubicBezTo>
                <a:cubicBezTo>
                  <a:pt x="13314" y="2709"/>
                  <a:pt x="13223" y="2678"/>
                  <a:pt x="13189" y="2679"/>
                </a:cubicBezTo>
                <a:cubicBezTo>
                  <a:pt x="13111" y="2679"/>
                  <a:pt x="12913" y="2796"/>
                  <a:pt x="12913" y="2843"/>
                </a:cubicBezTo>
                <a:cubicBezTo>
                  <a:pt x="12913" y="2907"/>
                  <a:pt x="12850" y="2835"/>
                  <a:pt x="12802" y="2721"/>
                </a:cubicBezTo>
                <a:cubicBezTo>
                  <a:pt x="12750" y="2597"/>
                  <a:pt x="12597" y="2514"/>
                  <a:pt x="12426" y="2514"/>
                </a:cubicBezTo>
                <a:cubicBezTo>
                  <a:pt x="12340" y="2514"/>
                  <a:pt x="12331" y="2503"/>
                  <a:pt x="12331" y="2424"/>
                </a:cubicBezTo>
                <a:cubicBezTo>
                  <a:pt x="12331" y="2325"/>
                  <a:pt x="12388" y="2260"/>
                  <a:pt x="12866" y="1837"/>
                </a:cubicBezTo>
                <a:cubicBezTo>
                  <a:pt x="13177" y="1561"/>
                  <a:pt x="13274" y="1460"/>
                  <a:pt x="13274" y="1408"/>
                </a:cubicBezTo>
                <a:cubicBezTo>
                  <a:pt x="13274" y="1391"/>
                  <a:pt x="13287" y="1377"/>
                  <a:pt x="13305" y="1377"/>
                </a:cubicBezTo>
                <a:cubicBezTo>
                  <a:pt x="13323" y="1377"/>
                  <a:pt x="13337" y="1305"/>
                  <a:pt x="13337" y="1218"/>
                </a:cubicBezTo>
                <a:cubicBezTo>
                  <a:pt x="13337" y="1079"/>
                  <a:pt x="13321" y="1043"/>
                  <a:pt x="13221" y="943"/>
                </a:cubicBezTo>
                <a:cubicBezTo>
                  <a:pt x="13157" y="880"/>
                  <a:pt x="13041" y="804"/>
                  <a:pt x="12961" y="773"/>
                </a:cubicBezTo>
                <a:lnTo>
                  <a:pt x="12818" y="715"/>
                </a:lnTo>
                <a:lnTo>
                  <a:pt x="12818" y="530"/>
                </a:lnTo>
                <a:cubicBezTo>
                  <a:pt x="12818" y="204"/>
                  <a:pt x="12642" y="75"/>
                  <a:pt x="12204" y="75"/>
                </a:cubicBezTo>
                <a:cubicBezTo>
                  <a:pt x="12060" y="75"/>
                  <a:pt x="11909" y="65"/>
                  <a:pt x="11865" y="48"/>
                </a:cubicBezTo>
                <a:cubicBezTo>
                  <a:pt x="11821" y="32"/>
                  <a:pt x="11558" y="12"/>
                  <a:pt x="11282" y="6"/>
                </a:cubicBezTo>
                <a:cubicBezTo>
                  <a:pt x="11032" y="1"/>
                  <a:pt x="10906" y="-4"/>
                  <a:pt x="10826" y="6"/>
                </a:cubicBezTo>
                <a:close/>
                <a:moveTo>
                  <a:pt x="8231" y="1948"/>
                </a:moveTo>
                <a:lnTo>
                  <a:pt x="8311" y="2033"/>
                </a:lnTo>
                <a:cubicBezTo>
                  <a:pt x="8355" y="2081"/>
                  <a:pt x="8395" y="2135"/>
                  <a:pt x="8395" y="2149"/>
                </a:cubicBezTo>
                <a:cubicBezTo>
                  <a:pt x="8395" y="2164"/>
                  <a:pt x="8431" y="2204"/>
                  <a:pt x="8480" y="2239"/>
                </a:cubicBezTo>
                <a:cubicBezTo>
                  <a:pt x="8529" y="2275"/>
                  <a:pt x="8603" y="2336"/>
                  <a:pt x="8644" y="2377"/>
                </a:cubicBezTo>
                <a:cubicBezTo>
                  <a:pt x="8686" y="2417"/>
                  <a:pt x="8757" y="2472"/>
                  <a:pt x="8798" y="2499"/>
                </a:cubicBezTo>
                <a:cubicBezTo>
                  <a:pt x="8839" y="2525"/>
                  <a:pt x="8906" y="2612"/>
                  <a:pt x="8946" y="2689"/>
                </a:cubicBezTo>
                <a:cubicBezTo>
                  <a:pt x="8987" y="2769"/>
                  <a:pt x="9010" y="2868"/>
                  <a:pt x="9004" y="2922"/>
                </a:cubicBezTo>
                <a:lnTo>
                  <a:pt x="8994" y="3022"/>
                </a:lnTo>
                <a:lnTo>
                  <a:pt x="8867" y="2948"/>
                </a:lnTo>
                <a:cubicBezTo>
                  <a:pt x="8718" y="2864"/>
                  <a:pt x="8577" y="2855"/>
                  <a:pt x="8459" y="2922"/>
                </a:cubicBezTo>
                <a:cubicBezTo>
                  <a:pt x="8345" y="2987"/>
                  <a:pt x="8337" y="2981"/>
                  <a:pt x="8279" y="2858"/>
                </a:cubicBezTo>
                <a:cubicBezTo>
                  <a:pt x="8225" y="2745"/>
                  <a:pt x="8208" y="2554"/>
                  <a:pt x="8220" y="2170"/>
                </a:cubicBezTo>
                <a:lnTo>
                  <a:pt x="8231" y="1948"/>
                </a:lnTo>
                <a:close/>
                <a:moveTo>
                  <a:pt x="15689" y="2070"/>
                </a:moveTo>
                <a:cubicBezTo>
                  <a:pt x="15702" y="2090"/>
                  <a:pt x="15710" y="2275"/>
                  <a:pt x="15710" y="2477"/>
                </a:cubicBezTo>
                <a:cubicBezTo>
                  <a:pt x="15710" y="2773"/>
                  <a:pt x="15702" y="2871"/>
                  <a:pt x="15652" y="2980"/>
                </a:cubicBezTo>
                <a:cubicBezTo>
                  <a:pt x="15522" y="3262"/>
                  <a:pt x="15200" y="3611"/>
                  <a:pt x="14884" y="3822"/>
                </a:cubicBezTo>
                <a:cubicBezTo>
                  <a:pt x="14757" y="3906"/>
                  <a:pt x="14647" y="3975"/>
                  <a:pt x="14635" y="3975"/>
                </a:cubicBezTo>
                <a:cubicBezTo>
                  <a:pt x="14546" y="3975"/>
                  <a:pt x="14462" y="3652"/>
                  <a:pt x="14539" y="3605"/>
                </a:cubicBezTo>
                <a:cubicBezTo>
                  <a:pt x="14557" y="3594"/>
                  <a:pt x="14571" y="3547"/>
                  <a:pt x="14571" y="3504"/>
                </a:cubicBezTo>
                <a:cubicBezTo>
                  <a:pt x="14571" y="3462"/>
                  <a:pt x="14557" y="3420"/>
                  <a:pt x="14539" y="3409"/>
                </a:cubicBezTo>
                <a:cubicBezTo>
                  <a:pt x="14490" y="3378"/>
                  <a:pt x="14500" y="3212"/>
                  <a:pt x="14561" y="3091"/>
                </a:cubicBezTo>
                <a:cubicBezTo>
                  <a:pt x="14660" y="2894"/>
                  <a:pt x="14669" y="2874"/>
                  <a:pt x="14672" y="2816"/>
                </a:cubicBezTo>
                <a:cubicBezTo>
                  <a:pt x="14677" y="2695"/>
                  <a:pt x="14822" y="2493"/>
                  <a:pt x="14979" y="2387"/>
                </a:cubicBezTo>
                <a:cubicBezTo>
                  <a:pt x="15237" y="2215"/>
                  <a:pt x="15661" y="2026"/>
                  <a:pt x="15689" y="2070"/>
                </a:cubicBezTo>
                <a:close/>
                <a:moveTo>
                  <a:pt x="2341" y="7521"/>
                </a:moveTo>
                <a:cubicBezTo>
                  <a:pt x="2535" y="7521"/>
                  <a:pt x="2968" y="7722"/>
                  <a:pt x="3125" y="7886"/>
                </a:cubicBezTo>
                <a:cubicBezTo>
                  <a:pt x="3197" y="7960"/>
                  <a:pt x="3252" y="8039"/>
                  <a:pt x="3252" y="8061"/>
                </a:cubicBezTo>
                <a:cubicBezTo>
                  <a:pt x="3252" y="8082"/>
                  <a:pt x="3307" y="8142"/>
                  <a:pt x="3374" y="8198"/>
                </a:cubicBezTo>
                <a:cubicBezTo>
                  <a:pt x="3634" y="8418"/>
                  <a:pt x="3644" y="8431"/>
                  <a:pt x="3644" y="8558"/>
                </a:cubicBezTo>
                <a:cubicBezTo>
                  <a:pt x="3644" y="8640"/>
                  <a:pt x="3626" y="8688"/>
                  <a:pt x="3591" y="8701"/>
                </a:cubicBezTo>
                <a:cubicBezTo>
                  <a:pt x="3515" y="8730"/>
                  <a:pt x="3095" y="8716"/>
                  <a:pt x="2945" y="8680"/>
                </a:cubicBezTo>
                <a:cubicBezTo>
                  <a:pt x="2747" y="8632"/>
                  <a:pt x="2545" y="8522"/>
                  <a:pt x="2426" y="8394"/>
                </a:cubicBezTo>
                <a:cubicBezTo>
                  <a:pt x="2367" y="8331"/>
                  <a:pt x="2311" y="8266"/>
                  <a:pt x="2304" y="8246"/>
                </a:cubicBezTo>
                <a:cubicBezTo>
                  <a:pt x="2278" y="8174"/>
                  <a:pt x="1996" y="7863"/>
                  <a:pt x="1875" y="7775"/>
                </a:cubicBezTo>
                <a:cubicBezTo>
                  <a:pt x="1807" y="7725"/>
                  <a:pt x="1766" y="7678"/>
                  <a:pt x="1780" y="7669"/>
                </a:cubicBezTo>
                <a:cubicBezTo>
                  <a:pt x="1865" y="7616"/>
                  <a:pt x="2232" y="7521"/>
                  <a:pt x="2341" y="7521"/>
                </a:cubicBezTo>
                <a:close/>
                <a:moveTo>
                  <a:pt x="2405" y="9357"/>
                </a:moveTo>
                <a:cubicBezTo>
                  <a:pt x="2633" y="9358"/>
                  <a:pt x="2717" y="9371"/>
                  <a:pt x="2871" y="9442"/>
                </a:cubicBezTo>
                <a:cubicBezTo>
                  <a:pt x="2973" y="9489"/>
                  <a:pt x="3084" y="9556"/>
                  <a:pt x="3120" y="9590"/>
                </a:cubicBezTo>
                <a:cubicBezTo>
                  <a:pt x="3185" y="9651"/>
                  <a:pt x="3185" y="9652"/>
                  <a:pt x="2966" y="9722"/>
                </a:cubicBezTo>
                <a:cubicBezTo>
                  <a:pt x="2703" y="9807"/>
                  <a:pt x="2605" y="9807"/>
                  <a:pt x="2389" y="9728"/>
                </a:cubicBezTo>
                <a:cubicBezTo>
                  <a:pt x="2183" y="9652"/>
                  <a:pt x="2083" y="9651"/>
                  <a:pt x="1917" y="9717"/>
                </a:cubicBezTo>
                <a:cubicBezTo>
                  <a:pt x="1792" y="9767"/>
                  <a:pt x="1781" y="9770"/>
                  <a:pt x="1737" y="9712"/>
                </a:cubicBezTo>
                <a:cubicBezTo>
                  <a:pt x="1659" y="9609"/>
                  <a:pt x="1685" y="9575"/>
                  <a:pt x="1912" y="9463"/>
                </a:cubicBezTo>
                <a:cubicBezTo>
                  <a:pt x="2109" y="9366"/>
                  <a:pt x="2156" y="9356"/>
                  <a:pt x="2405" y="935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62" name="1960…"/>
          <p:cNvSpPr txBox="1"/>
          <p:nvPr/>
        </p:nvSpPr>
        <p:spPr>
          <a:xfrm>
            <a:off x="335453" y="8407202"/>
            <a:ext cx="30474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1960</a:t>
            </a:r>
          </a:p>
          <a:p>
            <a:pPr algn="ctr"/>
            <a:r>
              <a:t>Família</a:t>
            </a:r>
          </a:p>
          <a:p>
            <a:pPr algn="ctr"/>
            <a:r>
              <a:t>Coronavírus</a:t>
            </a:r>
          </a:p>
        </p:txBody>
      </p:sp>
      <p:sp>
        <p:nvSpPr>
          <p:cNvPr id="263" name="2002…"/>
          <p:cNvSpPr txBox="1"/>
          <p:nvPr/>
        </p:nvSpPr>
        <p:spPr>
          <a:xfrm>
            <a:off x="4959313" y="3794287"/>
            <a:ext cx="3569667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2002</a:t>
            </a:r>
          </a:p>
          <a:p>
            <a:pPr algn="ctr"/>
            <a:r>
              <a:t>1o. Caso</a:t>
            </a:r>
          </a:p>
          <a:p>
            <a:pPr algn="ctr"/>
            <a:r>
              <a:t>Foshan, China</a:t>
            </a:r>
          </a:p>
        </p:txBody>
      </p:sp>
      <p:sp>
        <p:nvSpPr>
          <p:cNvPr id="264" name="2003…"/>
          <p:cNvSpPr txBox="1"/>
          <p:nvPr/>
        </p:nvSpPr>
        <p:spPr>
          <a:xfrm>
            <a:off x="10499445" y="8127802"/>
            <a:ext cx="3385110" cy="427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2003</a:t>
            </a:r>
          </a:p>
          <a:p>
            <a:pPr algn="ctr"/>
            <a:r>
              <a:t>Novos Casos:</a:t>
            </a:r>
          </a:p>
          <a:p>
            <a:pPr algn="ctr"/>
            <a:r>
              <a:t>China;</a:t>
            </a:r>
          </a:p>
          <a:p>
            <a:pPr algn="ctr"/>
            <a:r>
              <a:t>Vietnam;</a:t>
            </a:r>
          </a:p>
          <a:p>
            <a:pPr algn="ctr"/>
            <a:r>
              <a:t>Canadá</a:t>
            </a:r>
          </a:p>
        </p:txBody>
      </p:sp>
      <p:sp>
        <p:nvSpPr>
          <p:cNvPr id="265" name="2012…"/>
          <p:cNvSpPr txBox="1"/>
          <p:nvPr/>
        </p:nvSpPr>
        <p:spPr>
          <a:xfrm>
            <a:off x="15460204" y="3119317"/>
            <a:ext cx="3670479" cy="3459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2012</a:t>
            </a:r>
          </a:p>
          <a:p>
            <a:pPr algn="ctr"/>
            <a:r>
              <a:t>Arábia Saudita</a:t>
            </a:r>
          </a:p>
          <a:p>
            <a:pPr algn="ctr"/>
            <a:r>
              <a:t>Oriente Médio</a:t>
            </a:r>
          </a:p>
          <a:p>
            <a:pPr algn="ctr"/>
            <a:r>
              <a:t>MERS-CoV</a:t>
            </a:r>
          </a:p>
        </p:txBody>
      </p:sp>
      <p:sp>
        <p:nvSpPr>
          <p:cNvPr id="266" name="2019…"/>
          <p:cNvSpPr txBox="1"/>
          <p:nvPr/>
        </p:nvSpPr>
        <p:spPr>
          <a:xfrm>
            <a:off x="19293764" y="8407202"/>
            <a:ext cx="4969308" cy="2646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defRPr sz="6500"/>
            </a:pPr>
            <a:r>
              <a:t>2019</a:t>
            </a:r>
          </a:p>
          <a:p>
            <a:pPr algn="ctr"/>
            <a:r>
              <a:t>COVID-19</a:t>
            </a:r>
          </a:p>
          <a:p>
            <a:pPr algn="ctr"/>
            <a:r>
              <a:t>China em dezembro</a:t>
            </a:r>
          </a:p>
        </p:txBody>
      </p:sp>
      <p:sp>
        <p:nvSpPr>
          <p:cNvPr id="267" name="( Zhu et al., 2019, Patel, P.B Bearden, 2021; Lu et al., 2020)"/>
          <p:cNvSpPr txBox="1"/>
          <p:nvPr/>
        </p:nvSpPr>
        <p:spPr>
          <a:xfrm>
            <a:off x="13756361" y="12801873"/>
            <a:ext cx="10118599" cy="548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Zhu et al., 2019, Patel, P.B Bearden, 2021; Lu et al., 2020)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rande preocupação com mais vulneráveis: Grávidas;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Grande preocupação com mais vulneráveis: Grávidas;</a:t>
            </a:r>
          </a:p>
          <a:p>
            <a:pPr marL="1371600">
              <a:lnSpc>
                <a:spcPct val="130000"/>
              </a:lnSpc>
            </a:pPr>
            <a:r>
              <a:t>O Efeito a longo prazo no filhos dessas gestantes pela exposição ao vírus e a resposta inflamatória;</a:t>
            </a:r>
          </a:p>
          <a:p>
            <a:pPr marL="1371600">
              <a:lnSpc>
                <a:spcPct val="130000"/>
              </a:lnSpc>
            </a:pPr>
            <a:r>
              <a:t>(CDC, 2021): 300 milhões de pessoas infectadas como COVID-19. Nos Estados Unidos da América: 59 milhões: 155.550 grávidas </a:t>
            </a:r>
          </a:p>
          <a:p>
            <a:pPr marL="1371600">
              <a:lnSpc>
                <a:spcPct val="130000"/>
              </a:lnSpc>
            </a:pPr>
            <a:r>
              <a:t>140 milhões de recém-nascidos anualmente e uma prevalência para SARS-CoV-2 em mulheres grávidas chegando a 15% em grandes centros urbanos (Sutton, 2020) : a exposição no período fetal poderia atingir até 20 milhões por ano (Shook, 2021 )</a:t>
            </a:r>
          </a:p>
        </p:txBody>
      </p:sp>
      <p:sp>
        <p:nvSpPr>
          <p:cNvPr id="270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7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Vias potenciais pelas quais infecção materna pelo SARS-CoV-2 pode impactar o cérebro fetal em desenvolviment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Vias potenciais pelas quais infecção materna pelo SARS-CoV-2 pode impactar o cérebro fetal em desenvolvimento:</a:t>
            </a:r>
          </a:p>
          <a:p>
            <a:pPr lvl="2">
              <a:lnSpc>
                <a:spcPct val="130000"/>
              </a:lnSpc>
            </a:pPr>
            <a:r>
              <a:t>Ativação imune materna;</a:t>
            </a:r>
          </a:p>
          <a:p>
            <a:pPr lvl="2">
              <a:lnSpc>
                <a:spcPct val="130000"/>
              </a:lnSpc>
            </a:pPr>
            <a:r>
              <a:t>Infecção fetal direta;</a:t>
            </a:r>
          </a:p>
          <a:p>
            <a:pPr lvl="2">
              <a:lnSpc>
                <a:spcPct val="130000"/>
              </a:lnSpc>
            </a:pPr>
            <a:r>
              <a:t>Comprometimento da função placentária.</a:t>
            </a:r>
          </a:p>
        </p:txBody>
      </p:sp>
      <p:sp>
        <p:nvSpPr>
          <p:cNvPr id="274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7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276" name="(Racicot, K. And Mor, G., 2017; Silasi, M. et al., 2021; Granja M.G. et al., 2021)"/>
          <p:cNvSpPr txBox="1"/>
          <p:nvPr/>
        </p:nvSpPr>
        <p:spPr>
          <a:xfrm>
            <a:off x="7164278" y="9351536"/>
            <a:ext cx="15851963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2">
              <a:lnSpc>
                <a:spcPct val="130000"/>
              </a:lnSpc>
              <a:defRPr sz="3400"/>
            </a:pPr>
            <a:r>
              <a:t>(Racicot, K. And Mor, G., 2017; Silasi, M. et al., 2021; Granja M.G. et al., 2021)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Neurodesenvolviment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Neurodesenvolvimento</a:t>
            </a:r>
          </a:p>
          <a:p>
            <a:pPr lvl="2">
              <a:lnSpc>
                <a:spcPct val="130000"/>
              </a:lnSpc>
            </a:pPr>
            <a:r>
              <a:t>Órgão com o desenvolvimento mais complexo;</a:t>
            </a:r>
          </a:p>
          <a:p>
            <a:pPr lvl="2">
              <a:lnSpc>
                <a:spcPct val="130000"/>
              </a:lnSpc>
            </a:pPr>
            <a:r>
              <a:t>Diversos desfechos clínicos se o desenvolvimento é modificado: surdez, cegueira, paralisia cerebral, dificuldades de aprendizado e comportamento;</a:t>
            </a:r>
          </a:p>
          <a:p>
            <a:pPr lvl="2">
              <a:lnSpc>
                <a:spcPct val="130000"/>
              </a:lnSpc>
            </a:pPr>
            <a:r>
              <a:t>Desfechos relacionados a pandemias anteriores;</a:t>
            </a:r>
          </a:p>
          <a:p>
            <a:pPr lvl="2">
              <a:lnSpc>
                <a:spcPct val="130000"/>
              </a:lnSpc>
            </a:pPr>
            <a:r>
              <a:t>Papel da infecção congênita e da resposta imune materna; </a:t>
            </a:r>
          </a:p>
        </p:txBody>
      </p:sp>
      <p:sp>
        <p:nvSpPr>
          <p:cNvPr id="279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8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281" name="(Kim JY, et al., 2017)…"/>
          <p:cNvSpPr txBox="1"/>
          <p:nvPr/>
        </p:nvSpPr>
        <p:spPr>
          <a:xfrm>
            <a:off x="14543479" y="10448377"/>
            <a:ext cx="10580853" cy="19197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(Kim JY, et al., 2017)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(Ostrander B, Bale JF, 2019)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(Mednick SA, et al., 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0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(Bergdolt L, Dunaevsky A., et al., 2019)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Neurodesenvolviment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Neurodesenvolvimento</a:t>
            </a:r>
          </a:p>
          <a:p>
            <a:pPr lvl="2">
              <a:lnSpc>
                <a:spcPct val="130000"/>
              </a:lnSpc>
            </a:pPr>
            <a:r>
              <a:t>Fatores físicos e também a saúde mental;</a:t>
            </a:r>
          </a:p>
          <a:p>
            <a:pPr lvl="2">
              <a:lnSpc>
                <a:spcPct val="130000"/>
              </a:lnSpc>
            </a:pPr>
            <a:r>
              <a:t>Atividade placentária: exposição do feto a estressores; </a:t>
            </a:r>
          </a:p>
          <a:p>
            <a:pPr lvl="2">
              <a:lnSpc>
                <a:spcPct val="130000"/>
              </a:lnSpc>
            </a:pPr>
            <a:r>
              <a:t>Alteração do neurodesenvolvimento;</a:t>
            </a:r>
          </a:p>
          <a:p>
            <a:pPr lvl="2">
              <a:lnSpc>
                <a:spcPct val="130000"/>
              </a:lnSpc>
            </a:pPr>
            <a:r>
              <a:t>Ambiente positivo: resultados positivos. </a:t>
            </a:r>
          </a:p>
        </p:txBody>
      </p:sp>
      <p:sp>
        <p:nvSpPr>
          <p:cNvPr id="284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8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286" name="(Dunkel C, et al., 2012)…"/>
          <p:cNvSpPr txBox="1"/>
          <p:nvPr/>
        </p:nvSpPr>
        <p:spPr>
          <a:xfrm>
            <a:off x="14136969" y="9784260"/>
            <a:ext cx="5533683" cy="20710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(Dunkel C, et al., 2012)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(Qiu A, et al., 2015)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(Gee DG, et al., 2013)</a:t>
            </a:r>
          </a:p>
          <a:p>
            <a: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(Domingues MR, et al., 2014)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Neurodesenvolviment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Neurodesenvolvimento</a:t>
            </a:r>
          </a:p>
          <a:p>
            <a:pPr lvl="2">
              <a:lnSpc>
                <a:spcPct val="130000"/>
              </a:lnSpc>
            </a:pPr>
            <a:r>
              <a:t>15% das crianças algum atraso do desenvolvimento; </a:t>
            </a:r>
          </a:p>
          <a:p>
            <a:pPr lvl="2">
              <a:lnSpc>
                <a:spcPct val="130000"/>
              </a:lnSpc>
            </a:pPr>
            <a:r>
              <a:t> Eventos nos períodos cruciais;</a:t>
            </a:r>
          </a:p>
          <a:p>
            <a:pPr lvl="2">
              <a:lnSpc>
                <a:spcPct val="130000"/>
              </a:lnSpc>
            </a:pPr>
            <a:r>
              <a:t>O Curso do atraso pode ser modificado se diagnóstico precoce e intervenção.</a:t>
            </a:r>
          </a:p>
        </p:txBody>
      </p:sp>
      <p:sp>
        <p:nvSpPr>
          <p:cNvPr id="289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9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291" name="(Boyle et al, 2011)"/>
          <p:cNvSpPr txBox="1"/>
          <p:nvPr/>
        </p:nvSpPr>
        <p:spPr>
          <a:xfrm>
            <a:off x="18703303" y="8343900"/>
            <a:ext cx="4329761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(Boyle et al, 2011)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As Escalas Bayle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1371600">
              <a:lnSpc>
                <a:spcPct val="130000"/>
              </a:lnSpc>
            </a:lvl1pPr>
          </a:lstStyle>
          <a:p>
            <a:r>
              <a:t>As Escalas Bayley</a:t>
            </a:r>
          </a:p>
        </p:txBody>
      </p:sp>
      <p:sp>
        <p:nvSpPr>
          <p:cNvPr id="294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Introdução</a:t>
            </a:r>
          </a:p>
        </p:txBody>
      </p:sp>
      <p:sp>
        <p:nvSpPr>
          <p:cNvPr id="29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296" name="Captura de Tela 2024-08-21 às 21.26.39.png" descr="Captura de Tela 2024-08-21 às 21.26.3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58104" y="5139543"/>
            <a:ext cx="6991932" cy="6991932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pic>
        <p:nvPicPr>
          <p:cNvPr id="297" name="filme-colado.png" descr="filme-colad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345382" y="7285884"/>
            <a:ext cx="10711513" cy="5568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Captura de Tela 2024-08-21 às 21.30.03.png" descr="Captura de Tela 2024-08-21 às 21.30.03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565387" y="1297042"/>
            <a:ext cx="9055101" cy="63373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(Madaschi V, Mecca TP, Macedo EC, Paula CS, 2014)"/>
          <p:cNvSpPr txBox="1"/>
          <p:nvPr/>
        </p:nvSpPr>
        <p:spPr>
          <a:xfrm>
            <a:off x="13529798" y="12955895"/>
            <a:ext cx="10100197" cy="585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(Madaschi V, Mecca TP, Macedo EC, Paula CS, 2014)</a:t>
            </a:r>
          </a:p>
        </p:txBody>
      </p:sp>
      <p:sp>
        <p:nvSpPr>
          <p:cNvPr id="300" name="( Rees P, et al., 2022)"/>
          <p:cNvSpPr txBox="1"/>
          <p:nvPr/>
        </p:nvSpPr>
        <p:spPr>
          <a:xfrm>
            <a:off x="621533" y="12514531"/>
            <a:ext cx="4014026" cy="1080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Rees P, et al., 2022)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303" name="Figura - Domínios de avaliação das escalas Bayley-III.…"/>
          <p:cNvSpPr txBox="1"/>
          <p:nvPr/>
        </p:nvSpPr>
        <p:spPr>
          <a:xfrm>
            <a:off x="14460095" y="10416205"/>
            <a:ext cx="9251494" cy="17947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 defTabSz="457200">
              <a:lnSpc>
                <a:spcPct val="100000"/>
              </a:lnSpc>
              <a:spcBef>
                <a:spcPts val="0"/>
              </a:spcBef>
              <a:defRPr sz="193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Figura - Domínios de avaliação das escalas Bayley-III.</a:t>
            </a:r>
            <a:endParaRPr b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 defTabSz="457200">
              <a:lnSpc>
                <a:spcPct val="100000"/>
              </a:lnSpc>
              <a:spcBef>
                <a:spcPts val="0"/>
              </a:spcBef>
              <a:defRPr sz="1933" b="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0"/>
              <a:t>Fonte:</a:t>
            </a:r>
            <a:r>
              <a:t>https://www.pearsonassessments.com/store/usassessments/en/Store/Professional-Assessments/Behavior/Bayley-Scales-of-Infant-and-Toddler-Development-%7C-Third-Edition/p/100000123.html. </a:t>
            </a:r>
            <a:r>
              <a:rPr i="0"/>
              <a:t>Acessado em Janeiro 2024.</a:t>
            </a:r>
            <a:endParaRPr sz="1600" i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4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75726" y="4533142"/>
            <a:ext cx="16491959" cy="4649716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Introduç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Introdução</a:t>
            </a:r>
          </a:p>
        </p:txBody>
      </p:sp>
      <p:sp>
        <p:nvSpPr>
          <p:cNvPr id="306" name="( Bayley N, 2006)"/>
          <p:cNvSpPr txBox="1"/>
          <p:nvPr/>
        </p:nvSpPr>
        <p:spPr>
          <a:xfrm>
            <a:off x="2673575" y="9944325"/>
            <a:ext cx="3281439" cy="585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355600">
              <a:lnSpc>
                <a:spcPct val="100000"/>
              </a:lnSpc>
              <a:spcBef>
                <a:spcPts val="0"/>
              </a:spcBef>
              <a:defRPr sz="33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( Bayley N, 2006)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A pandemia da COVID-19: incertezas sobre o efeito do vírus nas gestantes e sua prole;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A pandemia da COVID-19: incertezas sobre o efeito do vírus nas gestantes e sua prole;</a:t>
            </a:r>
          </a:p>
          <a:p>
            <a:pPr>
              <a:lnSpc>
                <a:spcPct val="130000"/>
              </a:lnSpc>
            </a:pPr>
            <a:r>
              <a:t>Estudos que indicaram possíveis consequências para a saúde geral de crianças;</a:t>
            </a:r>
          </a:p>
          <a:p>
            <a:pPr>
              <a:lnSpc>
                <a:spcPct val="130000"/>
              </a:lnSpc>
            </a:pPr>
            <a:r>
              <a:t>Compreender o impacto no desenvolvimento neuropsicomotor das crianças expostas ao vírus no período fetal;</a:t>
            </a:r>
          </a:p>
          <a:p>
            <a:pPr>
              <a:lnSpc>
                <a:spcPct val="130000"/>
              </a:lnSpc>
            </a:pPr>
            <a:r>
              <a:t>Entender ainda diferentes fatores como: momento da infecção, gravidade da doença.</a:t>
            </a:r>
          </a:p>
        </p:txBody>
      </p:sp>
      <p:sp>
        <p:nvSpPr>
          <p:cNvPr id="309" name="JUSTIFICATIV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257346"/>
                    <a:lumOff val="-4635"/>
                  </a:schemeClr>
                </a:solidFill>
              </a:defRPr>
            </a:lvl1pPr>
          </a:lstStyle>
          <a:p>
            <a:r>
              <a:t>JUSTIFICATIVA</a:t>
            </a:r>
          </a:p>
        </p:txBody>
      </p:sp>
      <p:sp>
        <p:nvSpPr>
          <p:cNvPr id="31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Objetivo primári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64465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Objetivo primário:</a:t>
            </a:r>
          </a:p>
          <a:p>
            <a:pPr marL="0" indent="0" defTabSz="549148">
              <a:lnSpc>
                <a:spcPct val="130000"/>
              </a:lnSpc>
              <a:spcBef>
                <a:spcPts val="2200"/>
              </a:spcBef>
              <a:buSzTx/>
              <a:buNone/>
              <a:defRPr sz="3666"/>
            </a:pPr>
            <a:r>
              <a:t>Determinar os </a:t>
            </a:r>
            <a:r>
              <a:rPr>
                <a:solidFill>
                  <a:schemeClr val="accent5"/>
                </a:solidFill>
              </a:rPr>
              <a:t>efeitos da infecção</a:t>
            </a:r>
            <a:r>
              <a:t> por SARS-CoV-2 sobre o </a:t>
            </a:r>
            <a:r>
              <a:rPr>
                <a:solidFill>
                  <a:schemeClr val="accent5"/>
                </a:solidFill>
              </a:rPr>
              <a:t>neurodesenvolvimento</a:t>
            </a:r>
            <a:r>
              <a:t> e suas respectivas manifestações em filhos de mulheres expostas à infecção durante a gestação;</a:t>
            </a:r>
          </a:p>
          <a:p>
            <a:pPr marL="64465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Objetivos secundários:</a:t>
            </a:r>
          </a:p>
          <a:p>
            <a:pPr marL="0" indent="0" defTabSz="549148">
              <a:lnSpc>
                <a:spcPct val="130000"/>
              </a:lnSpc>
              <a:spcBef>
                <a:spcPts val="2200"/>
              </a:spcBef>
              <a:buSzTx/>
              <a:buNone/>
              <a:defRPr sz="3666"/>
            </a:pPr>
            <a:r>
              <a:t>Caracterizar associações da exposição ao SARS-CoV-2 durante a pandemia no desenvolvimento neuropsicomotor de crianças filhas de mães infectadas em qualquer fase do período gestacional;</a:t>
            </a:r>
          </a:p>
          <a:p>
            <a:pPr marL="0" indent="0" defTabSz="549148">
              <a:lnSpc>
                <a:spcPct val="130000"/>
              </a:lnSpc>
              <a:spcBef>
                <a:spcPts val="2200"/>
              </a:spcBef>
              <a:buSzTx/>
              <a:buNone/>
              <a:defRPr sz="3666"/>
            </a:pPr>
            <a:r>
              <a:t>Mensurar os efeitos da exposição ao SARS-CoV-2 sobre os resultados de desenvolvimento através de uma escala padrão ouro, categorizando possíveis atrasos;</a:t>
            </a:r>
          </a:p>
          <a:p>
            <a:pPr marL="0" indent="0" defTabSz="549148">
              <a:lnSpc>
                <a:spcPct val="130000"/>
              </a:lnSpc>
              <a:spcBef>
                <a:spcPts val="2200"/>
              </a:spcBef>
              <a:buSzTx/>
              <a:buNone/>
              <a:defRPr sz="3666"/>
            </a:pPr>
            <a:r>
              <a:t>Avaliar fatores associados a pior prognóstico do desenvolvimento baseados em: momento da infecção durante a gestação, gravidade da doença materna e escolaridade dos cuidadores.</a:t>
            </a:r>
          </a:p>
        </p:txBody>
      </p:sp>
      <p:sp>
        <p:nvSpPr>
          <p:cNvPr id="313" name="Objet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>
                    <a:hueOff val="-222033"/>
                    <a:satOff val="-38393"/>
                    <a:lumOff val="-17784"/>
                  </a:schemeClr>
                </a:solidFill>
              </a:defRPr>
            </a:lvl1pPr>
          </a:lstStyle>
          <a:p>
            <a:r>
              <a:t>Objetivos</a:t>
            </a:r>
          </a:p>
        </p:txBody>
      </p:sp>
      <p:sp>
        <p:nvSpPr>
          <p:cNvPr id="31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Objetivo primári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Objetivo primário: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Determinar os </a:t>
            </a:r>
            <a:r>
              <a:rPr>
                <a:solidFill>
                  <a:schemeClr val="accent5"/>
                </a:solidFill>
              </a:rPr>
              <a:t>efeitos da infecção</a:t>
            </a:r>
            <a:r>
              <a:t> por SARS-CoV-2 sobre o </a:t>
            </a:r>
            <a:r>
              <a:rPr>
                <a:solidFill>
                  <a:schemeClr val="accent5"/>
                </a:solidFill>
              </a:rPr>
              <a:t>neurodesenvolvimento</a:t>
            </a:r>
            <a:r>
              <a:t> e suas respectivas manifestações em filhos de mulheres expostas à infecção durante a gestação;</a:t>
            </a:r>
          </a:p>
        </p:txBody>
      </p:sp>
      <p:sp>
        <p:nvSpPr>
          <p:cNvPr id="317" name="Objet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>
                    <a:hueOff val="-222033"/>
                    <a:satOff val="-38393"/>
                    <a:lumOff val="-17784"/>
                  </a:schemeClr>
                </a:solidFill>
              </a:defRPr>
            </a:lvl1pPr>
          </a:lstStyle>
          <a:p>
            <a:r>
              <a:t>Objetivos</a:t>
            </a:r>
          </a:p>
        </p:txBody>
      </p:sp>
      <p:sp>
        <p:nvSpPr>
          <p:cNvPr id="31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Objetivos secundário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Objetivos secundários: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rPr>
                <a:solidFill>
                  <a:schemeClr val="accent5"/>
                </a:solidFill>
              </a:rPr>
              <a:t>Caracterizar</a:t>
            </a:r>
            <a:r>
              <a:t> associações da exposição ao SARS-CoV-2 </a:t>
            </a:r>
            <a:r>
              <a:rPr>
                <a:solidFill>
                  <a:schemeClr val="accent5"/>
                </a:solidFill>
              </a:rPr>
              <a:t>durante a pandemia</a:t>
            </a:r>
            <a:r>
              <a:t> no </a:t>
            </a:r>
            <a:r>
              <a:rPr>
                <a:solidFill>
                  <a:schemeClr val="accent5"/>
                </a:solidFill>
              </a:rPr>
              <a:t>desenvolvimento</a:t>
            </a:r>
            <a:r>
              <a:t> neuropsicomotor de crianças filhas de mães infectadas em qualquer fase do período gestacional;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Mensurar os efeitos da exposição ao SARS-CoV-2 sobre os resultados de desenvolvimento através de uma escala padrão ouro, categorizando possíveis atrasos;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Avaliar fatores associados a pior prognóstico do desenvolvimento baseados em: momento da infecção durante a gestação, gravidade da doença materna e escolaridade dos cuidadores.</a:t>
            </a:r>
          </a:p>
        </p:txBody>
      </p:sp>
      <p:sp>
        <p:nvSpPr>
          <p:cNvPr id="321" name="Objet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>
                    <a:hueOff val="-222033"/>
                    <a:satOff val="-38393"/>
                    <a:lumOff val="-17784"/>
                  </a:schemeClr>
                </a:solidFill>
              </a:defRPr>
            </a:lvl1pPr>
          </a:lstStyle>
          <a:p>
            <a:r>
              <a:t>Objetivos</a:t>
            </a:r>
          </a:p>
        </p:txBody>
      </p:sp>
      <p:sp>
        <p:nvSpPr>
          <p:cNvPr id="32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Objetivos secundário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Objetivos secundários: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Caracterizar associações da exposição ao SARS-CoV-2 durante a pandemia no desenvolvimento neuropsicomotor de crianças filhas de mães infectadas em qualquer fase do período gestacional;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rPr>
                <a:solidFill>
                  <a:schemeClr val="accent5"/>
                </a:solidFill>
              </a:rPr>
              <a:t>Mensurar</a:t>
            </a:r>
            <a:r>
              <a:t> os efeitos da exposição ao SARS-CoV-2 sobre os resultados de </a:t>
            </a:r>
            <a:r>
              <a:rPr>
                <a:solidFill>
                  <a:schemeClr val="accent5"/>
                </a:solidFill>
              </a:rPr>
              <a:t>desenvolvimento</a:t>
            </a:r>
            <a:r>
              <a:t> através de </a:t>
            </a:r>
            <a:r>
              <a:rPr>
                <a:solidFill>
                  <a:schemeClr val="accent5"/>
                </a:solidFill>
              </a:rPr>
              <a:t>uma escala</a:t>
            </a:r>
            <a:r>
              <a:t> padrão ouro, categorizando possíveis atrasos;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Avaliar fatores associados a pior prognóstico do desenvolvimento baseados em: momento da infecção durante a gestação, gravidade da doença materna e escolaridade dos cuidadores.</a:t>
            </a:r>
          </a:p>
        </p:txBody>
      </p:sp>
      <p:sp>
        <p:nvSpPr>
          <p:cNvPr id="325" name="Objet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>
                    <a:hueOff val="-222033"/>
                    <a:satOff val="-38393"/>
                    <a:lumOff val="-17784"/>
                  </a:schemeClr>
                </a:solidFill>
              </a:defRPr>
            </a:lvl1pPr>
          </a:lstStyle>
          <a:p>
            <a:r>
              <a:t>Objetivos</a:t>
            </a:r>
          </a:p>
        </p:txBody>
      </p:sp>
      <p:sp>
        <p:nvSpPr>
          <p:cNvPr id="326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Objetivos secundário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Objetivos secundários: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Caracterizar associações da exposição ao SARS-CoV-2 durante a pandemia no desenvolvimento neuropsicomotor de crianças filhas de mães infectadas em qualquer fase do período gestacional;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t>Mensurar os efeitos da exposição ao SARS-CoV-2 sobre os resultados de desenvolvimento através de uma escala padrão ouro, categorizando possíveis atrasos;</a:t>
            </a:r>
          </a:p>
          <a:p>
            <a:pPr marL="0" indent="0">
              <a:lnSpc>
                <a:spcPct val="130000"/>
              </a:lnSpc>
              <a:buSzTx/>
              <a:buNone/>
              <a:defRPr sz="3900"/>
            </a:pPr>
            <a:r>
              <a:rPr>
                <a:solidFill>
                  <a:schemeClr val="accent5"/>
                </a:solidFill>
              </a:rPr>
              <a:t>Avaliar fatores associados</a:t>
            </a:r>
            <a:r>
              <a:t> a pior prognóstico do desenvolvimento baseados em: </a:t>
            </a:r>
            <a:r>
              <a:rPr>
                <a:solidFill>
                  <a:schemeClr val="accent5"/>
                </a:solidFill>
              </a:rPr>
              <a:t>momento da infecção</a:t>
            </a:r>
            <a:r>
              <a:t> durante a gestação, </a:t>
            </a:r>
            <a:r>
              <a:rPr>
                <a:solidFill>
                  <a:schemeClr val="accent5"/>
                </a:solidFill>
              </a:rPr>
              <a:t>gravidade</a:t>
            </a:r>
            <a:r>
              <a:t> da doença materna e </a:t>
            </a:r>
            <a:r>
              <a:rPr>
                <a:solidFill>
                  <a:schemeClr val="accent5"/>
                </a:solidFill>
              </a:rPr>
              <a:t>escolaridade</a:t>
            </a:r>
            <a:r>
              <a:t> dos cuidadores.</a:t>
            </a:r>
          </a:p>
        </p:txBody>
      </p:sp>
      <p:sp>
        <p:nvSpPr>
          <p:cNvPr id="329" name="Objet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>
                    <a:hueOff val="-222033"/>
                    <a:satOff val="-38393"/>
                    <a:lumOff val="-17784"/>
                  </a:schemeClr>
                </a:solidFill>
              </a:defRPr>
            </a:lvl1pPr>
          </a:lstStyle>
          <a:p>
            <a:r>
              <a:t>Objetivos</a:t>
            </a:r>
          </a:p>
        </p:txBody>
      </p:sp>
      <p:sp>
        <p:nvSpPr>
          <p:cNvPr id="33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3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34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9140" y="5102706"/>
            <a:ext cx="5842765" cy="5484313"/>
          </a:xfrm>
          <a:prstGeom prst="rect">
            <a:avLst/>
          </a:prstGeom>
          <a:ln w="12700">
            <a:miter lim="400000"/>
          </a:ln>
        </p:spPr>
      </p:pic>
      <p:pic>
        <p:nvPicPr>
          <p:cNvPr id="335" name="Imagem" descr="Imagem"/>
          <p:cNvPicPr>
            <a:picLocks noChangeAspect="1"/>
          </p:cNvPicPr>
          <p:nvPr/>
        </p:nvPicPr>
        <p:blipFill>
          <a:blip r:embed="rId3">
            <a:extLst/>
          </a:blip>
          <a:srcRect l="16628" b="6068"/>
          <a:stretch>
            <a:fillRect/>
          </a:stretch>
        </p:blipFill>
        <p:spPr>
          <a:xfrm>
            <a:off x="6947779" y="6240810"/>
            <a:ext cx="15479308" cy="2833060"/>
          </a:xfrm>
          <a:prstGeom prst="rect">
            <a:avLst/>
          </a:prstGeom>
          <a:ln w="12700">
            <a:miter lim="400000"/>
          </a:ln>
        </p:spPr>
      </p:pic>
      <p:sp>
        <p:nvSpPr>
          <p:cNvPr id="336" name="Maio- Junho 2020"/>
          <p:cNvSpPr txBox="1"/>
          <p:nvPr/>
        </p:nvSpPr>
        <p:spPr>
          <a:xfrm>
            <a:off x="10321023" y="10239211"/>
            <a:ext cx="466473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Maio- Junho 2020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3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40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49408" y="4929125"/>
            <a:ext cx="13573281" cy="5185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Imagem" descr="Imagem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79140" y="5102706"/>
            <a:ext cx="5842765" cy="54843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4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345" name="Delineament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Delineamento:</a:t>
            </a:r>
          </a:p>
          <a:p>
            <a:pPr lvl="1">
              <a:lnSpc>
                <a:spcPct val="130000"/>
              </a:lnSpc>
            </a:pPr>
            <a:r>
              <a:t>Longitudinal, prospectivo e observacional;</a:t>
            </a:r>
          </a:p>
          <a:p>
            <a:pPr>
              <a:lnSpc>
                <a:spcPct val="130000"/>
              </a:lnSpc>
            </a:pPr>
            <a:r>
              <a:t>Período do estudo:</a:t>
            </a:r>
          </a:p>
          <a:p>
            <a:pPr lvl="1">
              <a:lnSpc>
                <a:spcPct val="130000"/>
              </a:lnSpc>
            </a:pPr>
            <a:r>
              <a:t>Junho 2020 a Fevereiro 2024;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4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49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9140" y="5102706"/>
            <a:ext cx="5842765" cy="5484313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filme-colado.png" descr="filme-colad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695127" y="2817301"/>
            <a:ext cx="8721219" cy="87212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5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54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9140" y="5102706"/>
            <a:ext cx="5842765" cy="5484313"/>
          </a:xfrm>
          <a:prstGeom prst="rect">
            <a:avLst/>
          </a:prstGeom>
          <a:ln w="12700">
            <a:miter lim="400000"/>
          </a:ln>
        </p:spPr>
      </p:pic>
      <p:pic>
        <p:nvPicPr>
          <p:cNvPr id="355" name="filme-colado.png" descr="filme-colado.png"/>
          <p:cNvPicPr>
            <a:picLocks noChangeAspect="1"/>
          </p:cNvPicPr>
          <p:nvPr/>
        </p:nvPicPr>
        <p:blipFill>
          <a:blip r:embed="rId3">
            <a:extLst/>
          </a:blip>
          <a:srcRect t="35615" b="32538"/>
          <a:stretch>
            <a:fillRect/>
          </a:stretch>
        </p:blipFill>
        <p:spPr>
          <a:xfrm>
            <a:off x="5705138" y="8422226"/>
            <a:ext cx="10472882" cy="5816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filme-colado.png" descr="filme-colado.png"/>
          <p:cNvPicPr>
            <a:picLocks noChangeAspect="1"/>
          </p:cNvPicPr>
          <p:nvPr/>
        </p:nvPicPr>
        <p:blipFill>
          <a:blip r:embed="rId4">
            <a:extLst/>
          </a:blip>
          <a:srcRect t="34036" r="1865" b="31418"/>
          <a:stretch>
            <a:fillRect/>
          </a:stretch>
        </p:blipFill>
        <p:spPr>
          <a:xfrm>
            <a:off x="14904553" y="7930405"/>
            <a:ext cx="9770755" cy="5984379"/>
          </a:xfrm>
          <a:prstGeom prst="rect">
            <a:avLst/>
          </a:prstGeom>
          <a:ln w="12700">
            <a:miter lim="400000"/>
          </a:ln>
        </p:spPr>
      </p:pic>
      <p:pic>
        <p:nvPicPr>
          <p:cNvPr id="357" name="filme-colado.png" descr="filme-colado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888469" y="3283091"/>
            <a:ext cx="8873752" cy="28855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" grpId="1" animBg="1" advAuto="0"/>
      <p:bldP spid="356" grpId="2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Cálculo amostral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62355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Cálculo amostral:</a:t>
            </a:r>
          </a:p>
          <a:p>
            <a:pPr marL="1124711" lvl="1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Dados prévios;</a:t>
            </a:r>
          </a:p>
          <a:p>
            <a:pPr marL="1124711" lvl="1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Pelo Ministério da Saúde (maio/2020) no Distrito Federal:</a:t>
            </a:r>
          </a:p>
          <a:p>
            <a:pPr marL="1687067" lvl="2" indent="-562355" defTabSz="479044">
              <a:lnSpc>
                <a:spcPct val="130000"/>
              </a:lnSpc>
              <a:spcBef>
                <a:spcPts val="1900"/>
              </a:spcBef>
              <a:buClr>
                <a:schemeClr val="accent4">
                  <a:hueOff val="-257346"/>
                  <a:lumOff val="-4635"/>
                </a:schemeClr>
              </a:buClr>
              <a:defRPr sz="3443"/>
            </a:pPr>
            <a:r>
              <a:t>Infectados: 758,5 casos por 100.000 habitantes;</a:t>
            </a:r>
          </a:p>
          <a:p>
            <a:pPr marL="1687067" lvl="2" indent="-562355" defTabSz="479044">
              <a:lnSpc>
                <a:spcPct val="130000"/>
              </a:lnSpc>
              <a:spcBef>
                <a:spcPts val="1900"/>
              </a:spcBef>
              <a:buClr>
                <a:schemeClr val="accent4">
                  <a:hueOff val="-257346"/>
                  <a:lumOff val="-4635"/>
                </a:schemeClr>
              </a:buClr>
              <a:defRPr sz="3443"/>
            </a:pPr>
            <a:r>
              <a:t>Mortalidade: 10,1 para 100.000 habitantes: gestantes?</a:t>
            </a:r>
          </a:p>
          <a:p>
            <a:pPr marL="1124711" lvl="1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Em uma população de 2.500.000 habitantes</a:t>
            </a:r>
          </a:p>
          <a:p>
            <a:pPr marL="1124711" lvl="1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Número de nascimento anual no Distrito Federal (2018): 43.313 recém-nascidos;</a:t>
            </a:r>
          </a:p>
          <a:p>
            <a:pPr marL="1124711" lvl="1" indent="-562355" defTabSz="479044">
              <a:lnSpc>
                <a:spcPct val="130000"/>
              </a:lnSpc>
              <a:spcBef>
                <a:spcPts val="1900"/>
              </a:spcBef>
              <a:defRPr sz="3443"/>
            </a:pPr>
            <a:r>
              <a:t>Prevalência presumida 10% de infecção pelos SARS-CoV-2 em gestantes;</a:t>
            </a:r>
          </a:p>
          <a:p>
            <a:pPr marL="1687067" lvl="2" indent="-562355" defTabSz="479044">
              <a:lnSpc>
                <a:spcPct val="130000"/>
              </a:lnSpc>
              <a:spcBef>
                <a:spcPts val="1900"/>
              </a:spcBef>
              <a:buClr>
                <a:schemeClr val="accent4">
                  <a:hueOff val="-257346"/>
                  <a:lumOff val="-4635"/>
                </a:schemeClr>
              </a:buClr>
              <a:defRPr sz="3443"/>
            </a:pPr>
            <a:r>
              <a:t>Necessitávamos de </a:t>
            </a:r>
            <a:r>
              <a:rPr>
                <a:solidFill>
                  <a:schemeClr val="accent5"/>
                </a:solidFill>
              </a:rPr>
              <a:t>188 participantes</a:t>
            </a:r>
            <a:r>
              <a:t>: estimado uma perda amostral de até 20% durante o acompanhamento. </a:t>
            </a:r>
          </a:p>
        </p:txBody>
      </p:sp>
      <p:sp>
        <p:nvSpPr>
          <p:cNvPr id="360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6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Critérios de inclusã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Critérios de inclusão:</a:t>
            </a:r>
          </a:p>
          <a:p>
            <a:pPr lvl="2">
              <a:lnSpc>
                <a:spcPct val="130000"/>
              </a:lnSpc>
            </a:pPr>
            <a:r>
              <a:t>RT-PCR e/ou Sorologia IgM + e IgG negativo para SARS-CoV-2;</a:t>
            </a:r>
          </a:p>
          <a:p>
            <a:pPr lvl="2">
              <a:lnSpc>
                <a:spcPct val="130000"/>
              </a:lnSpc>
            </a:pPr>
            <a:r>
              <a:t>Ter idade Gestacional &gt; ou = a 34 semanas;</a:t>
            </a:r>
          </a:p>
        </p:txBody>
      </p:sp>
      <p:sp>
        <p:nvSpPr>
          <p:cNvPr id="364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6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Critérios de exclusã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371600">
              <a:lnSpc>
                <a:spcPct val="130000"/>
              </a:lnSpc>
            </a:pPr>
            <a:r>
              <a:t>Critérios de exclusão:</a:t>
            </a:r>
          </a:p>
          <a:p>
            <a:pPr lvl="2">
              <a:lnSpc>
                <a:spcPct val="130000"/>
              </a:lnSpc>
            </a:pPr>
            <a:r>
              <a:t>Indícios ou confirmação de síndromes genéticas;</a:t>
            </a:r>
          </a:p>
          <a:p>
            <a:pPr lvl="2">
              <a:lnSpc>
                <a:spcPct val="130000"/>
              </a:lnSpc>
            </a:pPr>
            <a:r>
              <a:t>Idade Gestacional ao nascimento &lt; 34 semanas;</a:t>
            </a:r>
          </a:p>
          <a:p>
            <a:pPr lvl="2">
              <a:lnSpc>
                <a:spcPct val="130000"/>
              </a:lnSpc>
            </a:pPr>
            <a:r>
              <a:t>Ter tido cuidados de UTI Neonatal;</a:t>
            </a:r>
          </a:p>
          <a:p>
            <a:pPr lvl="2">
              <a:lnSpc>
                <a:spcPct val="130000"/>
              </a:lnSpc>
            </a:pPr>
            <a:r>
              <a:t>Infecções congênitas: toxoplasmose, sífilis, rubéola, herpes, Chagas e zika vírus;</a:t>
            </a:r>
          </a:p>
          <a:p>
            <a:pPr lvl="2">
              <a:lnSpc>
                <a:spcPct val="130000"/>
              </a:lnSpc>
            </a:pPr>
            <a:r>
              <a:t>Impossibilidade de acompanhamento sequencial até os 2 anos de vida.</a:t>
            </a:r>
          </a:p>
        </p:txBody>
      </p:sp>
      <p:sp>
        <p:nvSpPr>
          <p:cNvPr id="368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6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7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73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6691" y="4291182"/>
            <a:ext cx="16107095" cy="8090547"/>
          </a:xfrm>
          <a:prstGeom prst="rect">
            <a:avLst/>
          </a:prstGeom>
          <a:ln w="12700">
            <a:miter lim="400000"/>
          </a:ln>
        </p:spPr>
      </p:pic>
      <p:sp>
        <p:nvSpPr>
          <p:cNvPr id="374" name="8"/>
          <p:cNvSpPr txBox="1"/>
          <p:nvPr/>
        </p:nvSpPr>
        <p:spPr>
          <a:xfrm>
            <a:off x="4722972" y="7649888"/>
            <a:ext cx="349759" cy="55880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8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Metodologia"/>
          <p:cNvSpPr txBox="1">
            <a:spLocks noGrp="1"/>
          </p:cNvSpPr>
          <p:nvPr>
            <p:ph type="title"/>
          </p:nvPr>
        </p:nvSpPr>
        <p:spPr>
          <a:xfrm>
            <a:off x="1244600" y="1219200"/>
            <a:ext cx="21945600" cy="22987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7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378" name="Não Grave/ Grave:…"/>
          <p:cNvSpPr/>
          <p:nvPr/>
        </p:nvSpPr>
        <p:spPr>
          <a:xfrm>
            <a:off x="1915398" y="6490822"/>
            <a:ext cx="6080319" cy="5207766"/>
          </a:xfrm>
          <a:prstGeom prst="rect">
            <a:avLst/>
          </a:prstGeom>
          <a:solidFill>
            <a:srgbClr val="FFFFFF"/>
          </a:solidFill>
          <a:ln w="88900">
            <a:solidFill>
              <a:schemeClr val="accent2">
                <a:hueOff val="386192"/>
                <a:satOff val="21048"/>
                <a:lumOff val="-20467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  <a:p>
            <a:pPr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Não Grave/ Grave:</a:t>
            </a:r>
          </a:p>
          <a:p>
            <a:pPr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  <a:p>
            <a:pPr marL="571500" indent="-571500" defTabSz="825500">
              <a:lnSpc>
                <a:spcPct val="120000"/>
              </a:lnSpc>
              <a:spcBef>
                <a:spcPts val="0"/>
              </a:spcBef>
              <a:buClr>
                <a:srgbClr val="57BEF0"/>
              </a:buClr>
              <a:buSzPct val="250000"/>
              <a:buChar char="-"/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OXigenioterapia;</a:t>
            </a:r>
          </a:p>
          <a:p>
            <a:pPr marL="571500" indent="-571500" defTabSz="825500">
              <a:lnSpc>
                <a:spcPct val="120000"/>
              </a:lnSpc>
              <a:spcBef>
                <a:spcPts val="0"/>
              </a:spcBef>
              <a:buClr>
                <a:srgbClr val="57BEF0"/>
              </a:buClr>
              <a:buSzPct val="250000"/>
              <a:buChar char="-"/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Necessidade de UTI;</a:t>
            </a:r>
          </a:p>
          <a:p>
            <a:pPr marL="571500" indent="-571500" defTabSz="825500">
              <a:lnSpc>
                <a:spcPct val="120000"/>
              </a:lnSpc>
              <a:spcBef>
                <a:spcPts val="0"/>
              </a:spcBef>
              <a:buClr>
                <a:srgbClr val="57BEF0"/>
              </a:buClr>
              <a:buSzPct val="250000"/>
              <a:buChar char="-"/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Uso de drogas vasoativas.</a:t>
            </a:r>
          </a:p>
          <a:p>
            <a:pPr algn="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(OMS, 2020)</a:t>
            </a:r>
          </a:p>
        </p:txBody>
      </p:sp>
      <p:sp>
        <p:nvSpPr>
          <p:cNvPr id="379" name="1o. trimestre: ate 13 semanas e 6 dias de idade gestacional;…"/>
          <p:cNvSpPr/>
          <p:nvPr/>
        </p:nvSpPr>
        <p:spPr>
          <a:xfrm>
            <a:off x="9177241" y="6490822"/>
            <a:ext cx="6080319" cy="5207766"/>
          </a:xfrm>
          <a:prstGeom prst="rect">
            <a:avLst/>
          </a:prstGeom>
          <a:solidFill>
            <a:srgbClr val="FFFFFF"/>
          </a:solidFill>
          <a:ln w="88900">
            <a:solidFill>
              <a:schemeClr val="accent4">
                <a:hueOff val="-257346"/>
                <a:lumOff val="-4635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marL="1371600" lvl="1" indent="-685800">
              <a:buClr>
                <a:srgbClr val="57BEF0"/>
              </a:buClr>
              <a:buSzPct val="250000"/>
              <a:buChar char="-"/>
              <a:defRPr sz="3000">
                <a:solidFill>
                  <a:srgbClr val="000000"/>
                </a:solidFill>
              </a:defRPr>
            </a:pPr>
            <a:r>
              <a:t>1o. trimestre: </a:t>
            </a:r>
            <a:r>
              <a:rPr b="0"/>
              <a:t>ate 13 semanas e 6 dias de idade gestacional;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  <a:defRPr sz="3000">
                <a:solidFill>
                  <a:srgbClr val="000000"/>
                </a:solidFill>
              </a:defRPr>
            </a:pPr>
            <a:r>
              <a:t>2o. Trimestre: </a:t>
            </a:r>
            <a:r>
              <a:rPr b="0"/>
              <a:t>entre 14 semanas e 0 dias e 27 semanas e 0 dias de idade gestacional;</a:t>
            </a:r>
          </a:p>
          <a:p>
            <a:pPr marL="1175657" lvl="1" indent="-489857">
              <a:buClr>
                <a:srgbClr val="57BEF0"/>
              </a:buClr>
              <a:buSzPct val="250000"/>
              <a:buChar char="-"/>
              <a:defRPr>
                <a:solidFill>
                  <a:srgbClr val="000000"/>
                </a:solidFill>
              </a:defRPr>
            </a:pPr>
            <a:r>
              <a:rPr sz="3000"/>
              <a:t>3o. Trimestre: </a:t>
            </a:r>
            <a:r>
              <a:rPr sz="3000" b="0"/>
              <a:t>a partir de 27 semanas e 1 dia de idade gestacional;</a:t>
            </a:r>
          </a:p>
          <a:p>
            <a:pPr marL="1175657" lvl="1" indent="-489857">
              <a:buClr>
                <a:srgbClr val="57BEF0"/>
              </a:buClr>
              <a:buSzPct val="250000"/>
              <a:buChar char="-"/>
              <a:defRPr>
                <a:solidFill>
                  <a:srgbClr val="000000"/>
                </a:solidFill>
              </a:defRPr>
            </a:pPr>
            <a:r>
              <a:rPr sz="3000" b="0"/>
              <a:t>No momento do Parto.</a:t>
            </a:r>
          </a:p>
        </p:txBody>
      </p:sp>
      <p:sp>
        <p:nvSpPr>
          <p:cNvPr id="380" name="Com Diploma universitário;…"/>
          <p:cNvSpPr/>
          <p:nvPr/>
        </p:nvSpPr>
        <p:spPr>
          <a:xfrm>
            <a:off x="16388283" y="6490822"/>
            <a:ext cx="6080319" cy="5207766"/>
          </a:xfrm>
          <a:prstGeom prst="rect">
            <a:avLst/>
          </a:prstGeom>
          <a:solidFill>
            <a:srgbClr val="FFFFFF"/>
          </a:solidFill>
          <a:ln w="88900">
            <a:solidFill>
              <a:schemeClr val="accent5">
                <a:satOff val="-1391"/>
                <a:lumOff val="-4973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  <a:p>
            <a:pPr marL="489857" indent="-489857" defTabSz="825500">
              <a:lnSpc>
                <a:spcPct val="120000"/>
              </a:lnSpc>
              <a:spcBef>
                <a:spcPts val="0"/>
              </a:spcBef>
              <a:buClr>
                <a:srgbClr val="57BEF0"/>
              </a:buClr>
              <a:buSzPct val="250000"/>
              <a:buChar char="-"/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Com Diploma universitário;</a:t>
            </a:r>
          </a:p>
          <a:p>
            <a:pPr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  <a:p>
            <a:pPr marL="489857" indent="-489857" defTabSz="825500">
              <a:lnSpc>
                <a:spcPct val="120000"/>
              </a:lnSpc>
              <a:spcBef>
                <a:spcPts val="0"/>
              </a:spcBef>
              <a:buClr>
                <a:srgbClr val="57BEF0"/>
              </a:buClr>
              <a:buSzPct val="250000"/>
              <a:buChar char="-"/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r>
              <a:t>Sem Diploma universitário.</a:t>
            </a:r>
          </a:p>
        </p:txBody>
      </p:sp>
      <p:sp>
        <p:nvSpPr>
          <p:cNvPr id="381" name="Gravidade da doença materna"/>
          <p:cNvSpPr/>
          <p:nvPr/>
        </p:nvSpPr>
        <p:spPr>
          <a:xfrm>
            <a:off x="1891050" y="5176058"/>
            <a:ext cx="6129014" cy="1270001"/>
          </a:xfrm>
          <a:prstGeom prst="rect">
            <a:avLst/>
          </a:prstGeom>
          <a:solidFill>
            <a:schemeClr val="accent2">
              <a:hueOff val="386192"/>
              <a:satOff val="21048"/>
              <a:lumOff val="-20467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Gravidade da doença materna</a:t>
            </a:r>
          </a:p>
        </p:txBody>
      </p:sp>
      <p:sp>
        <p:nvSpPr>
          <p:cNvPr id="382" name="Momento da Infecção"/>
          <p:cNvSpPr/>
          <p:nvPr/>
        </p:nvSpPr>
        <p:spPr>
          <a:xfrm>
            <a:off x="9127494" y="5176058"/>
            <a:ext cx="6129013" cy="1270001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Momento da Infecção</a:t>
            </a:r>
          </a:p>
        </p:txBody>
      </p:sp>
      <p:sp>
        <p:nvSpPr>
          <p:cNvPr id="383" name="Escolaridade Cuidadores"/>
          <p:cNvSpPr/>
          <p:nvPr/>
        </p:nvSpPr>
        <p:spPr>
          <a:xfrm>
            <a:off x="16363936" y="5176058"/>
            <a:ext cx="6129013" cy="1270001"/>
          </a:xfrm>
          <a:prstGeom prst="rect">
            <a:avLst/>
          </a:prstGeom>
          <a:solidFill>
            <a:schemeClr val="accent5">
              <a:satOff val="-1391"/>
              <a:lumOff val="-4973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Escolaridade Cuidadores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" grpId="4" animBg="1" advAuto="0"/>
      <p:bldP spid="379" grpId="5" animBg="1" advAuto="0"/>
      <p:bldP spid="380" grpId="6" animBg="1" advAuto="0"/>
      <p:bldP spid="381" grpId="1" animBg="1" advAuto="0"/>
      <p:bldP spid="382" grpId="2" animBg="1" advAuto="0"/>
      <p:bldP spid="383" grpId="3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Acompanhamento pediátrico:…"/>
          <p:cNvSpPr txBox="1">
            <a:spLocks noGrp="1"/>
          </p:cNvSpPr>
          <p:nvPr>
            <p:ph type="body" idx="1"/>
          </p:nvPr>
        </p:nvSpPr>
        <p:spPr>
          <a:xfrm>
            <a:off x="1219200" y="3734829"/>
            <a:ext cx="21945600" cy="8763001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 Acompanhamento pediátrico:</a:t>
            </a:r>
          </a:p>
          <a:p>
            <a:pPr lvl="1">
              <a:lnSpc>
                <a:spcPct val="130000"/>
              </a:lnSpc>
            </a:pPr>
            <a:r>
              <a:t>Prédio de ambulatórios;</a:t>
            </a:r>
          </a:p>
          <a:p>
            <a:pPr lvl="1">
              <a:lnSpc>
                <a:spcPct val="130000"/>
              </a:lnSpc>
            </a:pPr>
            <a:r>
              <a:t>6as feiras à tarde;</a:t>
            </a:r>
          </a:p>
          <a:p>
            <a:pPr lvl="1">
              <a:lnSpc>
                <a:spcPct val="130000"/>
              </a:lnSpc>
            </a:pPr>
            <a:r>
              <a:t>Nos primeiros 6 meses de vida:  mensalmente;</a:t>
            </a:r>
          </a:p>
          <a:p>
            <a:pPr lvl="1">
              <a:lnSpc>
                <a:spcPct val="130000"/>
              </a:lnSpc>
            </a:pPr>
            <a:r>
              <a:t>7 - 12 meses de vida: 2/2 meses;</a:t>
            </a:r>
          </a:p>
        </p:txBody>
      </p:sp>
      <p:sp>
        <p:nvSpPr>
          <p:cNvPr id="386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8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39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391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9140" y="5102706"/>
            <a:ext cx="5842765" cy="5484313"/>
          </a:xfrm>
          <a:prstGeom prst="rect">
            <a:avLst/>
          </a:prstGeom>
          <a:ln w="12700">
            <a:miter lim="400000"/>
          </a:ln>
        </p:spPr>
      </p:pic>
      <p:sp>
        <p:nvSpPr>
          <p:cNvPr id="392" name="Composição da Equipe:…"/>
          <p:cNvSpPr txBox="1"/>
          <p:nvPr/>
        </p:nvSpPr>
        <p:spPr>
          <a:xfrm>
            <a:off x="11778270" y="4391288"/>
            <a:ext cx="7724700" cy="642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Composição da Equipe: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3 Auxiliares de Enfermagem;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2 Enfermeiras;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1 Fonoaudióloga;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3 Pediatras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1 Psicóloga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3 Terapeutas Ocupacionais;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1 Radiologista Pediátrico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Retângulo"/>
          <p:cNvSpPr/>
          <p:nvPr/>
        </p:nvSpPr>
        <p:spPr>
          <a:xfrm>
            <a:off x="13494838" y="7609103"/>
            <a:ext cx="6971476" cy="558912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95" name="Retângulo"/>
          <p:cNvSpPr/>
          <p:nvPr/>
        </p:nvSpPr>
        <p:spPr>
          <a:xfrm>
            <a:off x="6294080" y="7609103"/>
            <a:ext cx="6971476" cy="558912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96" name="Retângulo"/>
          <p:cNvSpPr/>
          <p:nvPr/>
        </p:nvSpPr>
        <p:spPr>
          <a:xfrm>
            <a:off x="6294080" y="1861789"/>
            <a:ext cx="6971476" cy="558912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97" name="Retângulo"/>
          <p:cNvSpPr/>
          <p:nvPr/>
        </p:nvSpPr>
        <p:spPr>
          <a:xfrm>
            <a:off x="14032972" y="2366784"/>
            <a:ext cx="6971477" cy="558912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98" name="1"/>
          <p:cNvSpPr txBox="1"/>
          <p:nvPr/>
        </p:nvSpPr>
        <p:spPr>
          <a:xfrm>
            <a:off x="7064992" y="3400931"/>
            <a:ext cx="675110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4">
                    <a:hueOff val="-647545"/>
                    <a:lumOff val="-4635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1</a:t>
            </a:r>
          </a:p>
        </p:txBody>
      </p:sp>
      <p:sp>
        <p:nvSpPr>
          <p:cNvPr id="399" name="3"/>
          <p:cNvSpPr txBox="1"/>
          <p:nvPr/>
        </p:nvSpPr>
        <p:spPr>
          <a:xfrm>
            <a:off x="6175240" y="10102323"/>
            <a:ext cx="675111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5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3</a:t>
            </a:r>
          </a:p>
        </p:txBody>
      </p:sp>
      <p:sp>
        <p:nvSpPr>
          <p:cNvPr id="400" name="4"/>
          <p:cNvSpPr txBox="1"/>
          <p:nvPr/>
        </p:nvSpPr>
        <p:spPr>
          <a:xfrm>
            <a:off x="19961128" y="10102323"/>
            <a:ext cx="675111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1">
                    <a:hueOff val="144147"/>
                    <a:lumOff val="-11437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4</a:t>
            </a:r>
          </a:p>
        </p:txBody>
      </p:sp>
      <p:sp>
        <p:nvSpPr>
          <p:cNvPr id="401" name="2"/>
          <p:cNvSpPr txBox="1"/>
          <p:nvPr/>
        </p:nvSpPr>
        <p:spPr>
          <a:xfrm>
            <a:off x="19961128" y="2664933"/>
            <a:ext cx="675111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2">
                    <a:hueOff val="312616"/>
                    <a:satOff val="21048"/>
                    <a:lumOff val="-29411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2</a:t>
            </a:r>
          </a:p>
        </p:txBody>
      </p:sp>
      <p:sp>
        <p:nvSpPr>
          <p:cNvPr id="402" name="Inflamatórios"/>
          <p:cNvSpPr txBox="1"/>
          <p:nvPr/>
        </p:nvSpPr>
        <p:spPr>
          <a:xfrm>
            <a:off x="7930696" y="3762881"/>
            <a:ext cx="3286431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Inflamatórios</a:t>
            </a:r>
          </a:p>
        </p:txBody>
      </p:sp>
      <p:sp>
        <p:nvSpPr>
          <p:cNvPr id="403" name="Imagenológicos"/>
          <p:cNvSpPr txBox="1"/>
          <p:nvPr/>
        </p:nvSpPr>
        <p:spPr>
          <a:xfrm>
            <a:off x="15923652" y="3026883"/>
            <a:ext cx="394144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2">
                    <a:hueOff val="312616"/>
                    <a:satOff val="21048"/>
                    <a:lumOff val="-29411"/>
                  </a:schemeClr>
                </a:solidFill>
              </a:defRPr>
            </a:lvl1pPr>
          </a:lstStyle>
          <a:p>
            <a:r>
              <a:t>Imagenológicos</a:t>
            </a:r>
          </a:p>
        </p:txBody>
      </p:sp>
      <p:sp>
        <p:nvSpPr>
          <p:cNvPr id="404" name="Crescimento"/>
          <p:cNvSpPr txBox="1"/>
          <p:nvPr/>
        </p:nvSpPr>
        <p:spPr>
          <a:xfrm>
            <a:off x="6899118" y="10464273"/>
            <a:ext cx="316801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satOff val="-1391"/>
                    <a:lumOff val="-4973"/>
                  </a:schemeClr>
                </a:solidFill>
              </a:defRPr>
            </a:lvl1pPr>
          </a:lstStyle>
          <a:p>
            <a:r>
              <a:t>Crescimento</a:t>
            </a:r>
          </a:p>
        </p:txBody>
      </p:sp>
      <p:sp>
        <p:nvSpPr>
          <p:cNvPr id="405" name="Desenvolvimento"/>
          <p:cNvSpPr txBox="1"/>
          <p:nvPr/>
        </p:nvSpPr>
        <p:spPr>
          <a:xfrm>
            <a:off x="15735096" y="10704747"/>
            <a:ext cx="4318560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1">
                    <a:hueOff val="144147"/>
                    <a:lumOff val="-11437"/>
                  </a:schemeClr>
                </a:solidFill>
              </a:defRPr>
            </a:lvl1pPr>
          </a:lstStyle>
          <a:p>
            <a:r>
              <a:t>Desenvolvimento</a:t>
            </a:r>
          </a:p>
        </p:txBody>
      </p:sp>
      <p:sp>
        <p:nvSpPr>
          <p:cNvPr id="406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0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08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392254" y="5356499"/>
            <a:ext cx="4601119" cy="4318842"/>
          </a:xfrm>
          <a:prstGeom prst="rect">
            <a:avLst/>
          </a:prstGeom>
          <a:ln w="12700">
            <a:miter lim="400000"/>
          </a:ln>
        </p:spPr>
      </p:pic>
      <p:pic>
        <p:nvPicPr>
          <p:cNvPr id="409" name="Imagem" descr="Imagem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978047" y="3807179"/>
            <a:ext cx="7429532" cy="7417482"/>
          </a:xfrm>
          <a:prstGeom prst="rect">
            <a:avLst/>
          </a:prstGeom>
          <a:ln w="12700">
            <a:miter lim="400000"/>
          </a:ln>
        </p:spPr>
      </p:pic>
      <p:pic>
        <p:nvPicPr>
          <p:cNvPr id="410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933157" y="2756264"/>
            <a:ext cx="9519312" cy="9519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1"/>
          <p:cNvSpPr txBox="1"/>
          <p:nvPr/>
        </p:nvSpPr>
        <p:spPr>
          <a:xfrm>
            <a:off x="8901767" y="3037312"/>
            <a:ext cx="675110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4">
                    <a:hueOff val="-647545"/>
                    <a:lumOff val="-4635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1</a:t>
            </a:r>
          </a:p>
        </p:txBody>
      </p:sp>
      <p:sp>
        <p:nvSpPr>
          <p:cNvPr id="413" name="Inflamatórios"/>
          <p:cNvSpPr txBox="1"/>
          <p:nvPr/>
        </p:nvSpPr>
        <p:spPr>
          <a:xfrm>
            <a:off x="10296512" y="3399262"/>
            <a:ext cx="3286431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Inflamatórios</a:t>
            </a:r>
          </a:p>
        </p:txBody>
      </p:sp>
      <p:sp>
        <p:nvSpPr>
          <p:cNvPr id="414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1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16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34590" y="6456333"/>
            <a:ext cx="8625039" cy="8095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7" name="Imagem" descr="Imagem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135173" y="2959428"/>
            <a:ext cx="15576472" cy="15551207"/>
          </a:xfrm>
          <a:prstGeom prst="rect">
            <a:avLst/>
          </a:prstGeom>
          <a:ln w="12700">
            <a:miter lim="400000"/>
          </a:ln>
        </p:spPr>
      </p:pic>
      <p:pic>
        <p:nvPicPr>
          <p:cNvPr id="418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751407" y="1756760"/>
            <a:ext cx="18344005" cy="18344006"/>
          </a:xfrm>
          <a:prstGeom prst="rect">
            <a:avLst/>
          </a:prstGeom>
          <a:ln w="12700">
            <a:miter lim="400000"/>
          </a:ln>
        </p:spPr>
      </p:pic>
      <p:sp>
        <p:nvSpPr>
          <p:cNvPr id="419" name="Através de material biológico:…"/>
          <p:cNvSpPr txBox="1"/>
          <p:nvPr/>
        </p:nvSpPr>
        <p:spPr>
          <a:xfrm>
            <a:off x="8324717" y="4909789"/>
            <a:ext cx="7287998" cy="317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Através de material biológico: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Líquor gestantes;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Sangue de cordão;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Sangue materno.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2"/>
          <p:cNvSpPr txBox="1"/>
          <p:nvPr/>
        </p:nvSpPr>
        <p:spPr>
          <a:xfrm>
            <a:off x="10991471" y="3218022"/>
            <a:ext cx="675110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2">
                    <a:hueOff val="312616"/>
                    <a:satOff val="21048"/>
                    <a:lumOff val="-29411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2</a:t>
            </a:r>
          </a:p>
        </p:txBody>
      </p:sp>
      <p:sp>
        <p:nvSpPr>
          <p:cNvPr id="422" name="Imagenológicos"/>
          <p:cNvSpPr txBox="1"/>
          <p:nvPr/>
        </p:nvSpPr>
        <p:spPr>
          <a:xfrm>
            <a:off x="11883700" y="3579972"/>
            <a:ext cx="394144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2">
                    <a:hueOff val="312616"/>
                    <a:satOff val="21048"/>
                    <a:lumOff val="-29411"/>
                  </a:schemeClr>
                </a:solidFill>
              </a:defRPr>
            </a:lvl1pPr>
          </a:lstStyle>
          <a:p>
            <a:r>
              <a:t>Imagenológicos</a:t>
            </a:r>
          </a:p>
        </p:txBody>
      </p:sp>
      <p:sp>
        <p:nvSpPr>
          <p:cNvPr id="423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2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25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34590" y="6456333"/>
            <a:ext cx="8625039" cy="8095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426" name="Imagem" descr="Imagem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 rot="20280000" flipH="1">
            <a:off x="15135320" y="3498297"/>
            <a:ext cx="15576346" cy="155510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12" y="0"/>
                </a:moveTo>
                <a:lnTo>
                  <a:pt x="2803" y="0"/>
                </a:lnTo>
                <a:lnTo>
                  <a:pt x="0" y="9183"/>
                </a:lnTo>
                <a:lnTo>
                  <a:pt x="0" y="18786"/>
                </a:lnTo>
                <a:lnTo>
                  <a:pt x="9190" y="21600"/>
                </a:lnTo>
                <a:lnTo>
                  <a:pt x="18797" y="21600"/>
                </a:lnTo>
                <a:lnTo>
                  <a:pt x="21600" y="12417"/>
                </a:lnTo>
                <a:lnTo>
                  <a:pt x="21600" y="2813"/>
                </a:lnTo>
                <a:lnTo>
                  <a:pt x="12412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427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5120000">
            <a:off x="13751528" y="2101922"/>
            <a:ext cx="18344005" cy="18344005"/>
          </a:xfrm>
          <a:prstGeom prst="rect">
            <a:avLst/>
          </a:prstGeom>
          <a:ln w="12700">
            <a:miter lim="400000"/>
          </a:ln>
        </p:spPr>
      </p:pic>
      <p:sp>
        <p:nvSpPr>
          <p:cNvPr id="428" name="USG Transfontanela:…"/>
          <p:cNvSpPr txBox="1"/>
          <p:nvPr/>
        </p:nvSpPr>
        <p:spPr>
          <a:xfrm>
            <a:off x="11312428" y="5054073"/>
            <a:ext cx="5083989" cy="317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USG Transfontanela: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Modo M;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Doppler;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Elastografia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3"/>
          <p:cNvSpPr txBox="1"/>
          <p:nvPr/>
        </p:nvSpPr>
        <p:spPr>
          <a:xfrm>
            <a:off x="8291406" y="3465258"/>
            <a:ext cx="675110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5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3</a:t>
            </a:r>
          </a:p>
        </p:txBody>
      </p:sp>
      <p:sp>
        <p:nvSpPr>
          <p:cNvPr id="431" name="Crescimento"/>
          <p:cNvSpPr txBox="1"/>
          <p:nvPr/>
        </p:nvSpPr>
        <p:spPr>
          <a:xfrm>
            <a:off x="9424089" y="4011697"/>
            <a:ext cx="316801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satOff val="-1391"/>
                    <a:lumOff val="-4973"/>
                  </a:schemeClr>
                </a:solidFill>
              </a:defRPr>
            </a:lvl1pPr>
          </a:lstStyle>
          <a:p>
            <a:r>
              <a:t>Crescimento</a:t>
            </a:r>
          </a:p>
        </p:txBody>
      </p:sp>
      <p:sp>
        <p:nvSpPr>
          <p:cNvPr id="432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3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34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34590" y="6456333"/>
            <a:ext cx="8625039" cy="8095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435" name="Imagem" descr="Imagem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 rot="9900000" flipH="1">
            <a:off x="15160558" y="3498210"/>
            <a:ext cx="15576346" cy="155510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12" y="0"/>
                </a:moveTo>
                <a:lnTo>
                  <a:pt x="2803" y="0"/>
                </a:lnTo>
                <a:lnTo>
                  <a:pt x="0" y="9183"/>
                </a:lnTo>
                <a:lnTo>
                  <a:pt x="0" y="18786"/>
                </a:lnTo>
                <a:lnTo>
                  <a:pt x="9190" y="21600"/>
                </a:lnTo>
                <a:lnTo>
                  <a:pt x="18797" y="21600"/>
                </a:lnTo>
                <a:lnTo>
                  <a:pt x="21600" y="12417"/>
                </a:lnTo>
                <a:lnTo>
                  <a:pt x="21600" y="2813"/>
                </a:lnTo>
                <a:lnTo>
                  <a:pt x="12412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436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4260000">
            <a:off x="13434028" y="2101922"/>
            <a:ext cx="18344005" cy="18344005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Medidas:…"/>
          <p:cNvSpPr txBox="1"/>
          <p:nvPr/>
        </p:nvSpPr>
        <p:spPr>
          <a:xfrm>
            <a:off x="8638258" y="5242094"/>
            <a:ext cx="6000065" cy="642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Medidas: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Peso;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IMC;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Perímetro cefálico;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Comprimento.</a:t>
            </a:r>
          </a:p>
          <a:p>
            <a:r>
              <a:t>Curvas: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OMS;</a:t>
            </a:r>
          </a:p>
          <a:p>
            <a:pPr marL="1371600" lvl="1" indent="-685800">
              <a:buClr>
                <a:srgbClr val="57BEF0"/>
              </a:buClr>
              <a:buSzPct val="250000"/>
              <a:buChar char="-"/>
            </a:pPr>
            <a:r>
              <a:t>Intergrowth-21.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4"/>
          <p:cNvSpPr txBox="1"/>
          <p:nvPr/>
        </p:nvSpPr>
        <p:spPr>
          <a:xfrm>
            <a:off x="8610785" y="5025973"/>
            <a:ext cx="675110" cy="146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9200" b="0">
                <a:solidFill>
                  <a:schemeClr val="accent1">
                    <a:hueOff val="144147"/>
                    <a:lumOff val="-11437"/>
                  </a:schemeClr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4</a:t>
            </a:r>
          </a:p>
        </p:txBody>
      </p:sp>
      <p:sp>
        <p:nvSpPr>
          <p:cNvPr id="440" name="Desenvolvimento"/>
          <p:cNvSpPr txBox="1"/>
          <p:nvPr/>
        </p:nvSpPr>
        <p:spPr>
          <a:xfrm>
            <a:off x="9586205" y="5387923"/>
            <a:ext cx="4318560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1">
                    <a:hueOff val="144147"/>
                    <a:lumOff val="-11437"/>
                  </a:schemeClr>
                </a:solidFill>
              </a:defRPr>
            </a:lvl1pPr>
          </a:lstStyle>
          <a:p>
            <a:r>
              <a:t>Desenvolvimento</a:t>
            </a:r>
          </a:p>
        </p:txBody>
      </p:sp>
      <p:sp>
        <p:nvSpPr>
          <p:cNvPr id="441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4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43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34590" y="6456333"/>
            <a:ext cx="8625039" cy="8095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444" name="Imagem" descr="Imagem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 rot="4260000" flipH="1">
            <a:off x="15160594" y="3498340"/>
            <a:ext cx="15576345" cy="155510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12" y="0"/>
                </a:moveTo>
                <a:lnTo>
                  <a:pt x="2803" y="0"/>
                </a:lnTo>
                <a:lnTo>
                  <a:pt x="0" y="9183"/>
                </a:lnTo>
                <a:lnTo>
                  <a:pt x="0" y="18786"/>
                </a:lnTo>
                <a:lnTo>
                  <a:pt x="9190" y="21600"/>
                </a:lnTo>
                <a:lnTo>
                  <a:pt x="18797" y="21600"/>
                </a:lnTo>
                <a:lnTo>
                  <a:pt x="21600" y="12417"/>
                </a:lnTo>
                <a:lnTo>
                  <a:pt x="21600" y="2813"/>
                </a:lnTo>
                <a:lnTo>
                  <a:pt x="12412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445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9060000">
            <a:off x="13434028" y="2101922"/>
            <a:ext cx="18344005" cy="18344005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Escalas Bayley-III:…"/>
          <p:cNvSpPr txBox="1"/>
          <p:nvPr/>
        </p:nvSpPr>
        <p:spPr>
          <a:xfrm>
            <a:off x="9455868" y="6883668"/>
            <a:ext cx="5057166" cy="2362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Escalas Bayley-III: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6 meses;</a:t>
            </a:r>
          </a:p>
          <a:p>
            <a:pPr marL="685800" indent="-685800">
              <a:buClr>
                <a:srgbClr val="57BEF0"/>
              </a:buClr>
              <a:buSzPct val="250000"/>
              <a:buChar char="-"/>
            </a:pPr>
            <a:r>
              <a:t>12 meses de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Consultas: Antropometria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 Consultas: Antropometria</a:t>
            </a:r>
          </a:p>
          <a:p>
            <a:pPr lvl="1">
              <a:lnSpc>
                <a:spcPct val="130000"/>
              </a:lnSpc>
              <a:buClr>
                <a:schemeClr val="accent5"/>
              </a:buClr>
            </a:pPr>
            <a:r>
              <a:t>1a. Consulta: anamnese completa</a:t>
            </a:r>
          </a:p>
          <a:p>
            <a:pPr lvl="2">
              <a:lnSpc>
                <a:spcPct val="130000"/>
              </a:lnSpc>
            </a:pPr>
            <a:r>
              <a:t>Identificação e dados perinatais;</a:t>
            </a:r>
          </a:p>
          <a:p>
            <a:pPr lvl="2">
              <a:lnSpc>
                <a:spcPct val="130000"/>
              </a:lnSpc>
            </a:pPr>
            <a:r>
              <a:t>Dados da família: religião, idade, profissão, antecedentes familiares, casa, animais, hábitos (drogas lícitas e ilícitas) e rede de apoio.</a:t>
            </a:r>
          </a:p>
          <a:p>
            <a:pPr lvl="2">
              <a:lnSpc>
                <a:spcPct val="130000"/>
              </a:lnSpc>
            </a:pPr>
            <a:r>
              <a:t>Diagnósticos anteriores a primeira consulta;</a:t>
            </a:r>
          </a:p>
          <a:p>
            <a:pPr lvl="2">
              <a:lnSpc>
                <a:spcPct val="130000"/>
              </a:lnSpc>
            </a:pPr>
            <a:r>
              <a:t>Triagens Neonatais;</a:t>
            </a:r>
          </a:p>
        </p:txBody>
      </p:sp>
      <p:sp>
        <p:nvSpPr>
          <p:cNvPr id="449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5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15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Consultas: Antropometria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Consultas: Antropometria</a:t>
            </a:r>
          </a:p>
          <a:p>
            <a:pPr lvl="1">
              <a:lnSpc>
                <a:spcPct val="130000"/>
              </a:lnSpc>
              <a:buClr>
                <a:schemeClr val="accent5"/>
              </a:buClr>
            </a:pPr>
            <a:r>
              <a:t>1a. Consulta: anamnese completa</a:t>
            </a:r>
          </a:p>
          <a:p>
            <a:pPr lvl="2">
              <a:lnSpc>
                <a:spcPct val="130000"/>
              </a:lnSpc>
            </a:pPr>
            <a:r>
              <a:t>Especialidades/ terapias;</a:t>
            </a:r>
          </a:p>
          <a:p>
            <a:pPr lvl="2">
              <a:lnSpc>
                <a:spcPct val="130000"/>
              </a:lnSpc>
            </a:pPr>
            <a:r>
              <a:t>Alimentação e Rotina;</a:t>
            </a:r>
          </a:p>
          <a:p>
            <a:pPr lvl="2">
              <a:lnSpc>
                <a:spcPct val="130000"/>
              </a:lnSpc>
            </a:pPr>
            <a:r>
              <a:t>Sono / Bicos artificiais;</a:t>
            </a:r>
          </a:p>
          <a:p>
            <a:pPr lvl="2">
              <a:lnSpc>
                <a:spcPct val="130000"/>
              </a:lnSpc>
            </a:pPr>
            <a:r>
              <a:t>Diagnósticos: Clínico , Vacinal, Nutricional, Crescimento e Desenvolvimento.</a:t>
            </a:r>
          </a:p>
        </p:txBody>
      </p:sp>
      <p:sp>
        <p:nvSpPr>
          <p:cNvPr id="453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5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Consultas: Antropometria…"/>
          <p:cNvSpPr txBox="1">
            <a:spLocks noGrp="1"/>
          </p:cNvSpPr>
          <p:nvPr>
            <p:ph type="body" sz="half" idx="1"/>
          </p:nvPr>
        </p:nvSpPr>
        <p:spPr>
          <a:xfrm>
            <a:off x="1219200" y="3733800"/>
            <a:ext cx="11362369" cy="8763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665226" indent="-665226" defTabSz="566674">
              <a:spcBef>
                <a:spcPts val="2300"/>
              </a:spcBef>
              <a:defRPr sz="4074"/>
            </a:pPr>
            <a:r>
              <a:t> Consultas: Antropometria</a:t>
            </a:r>
          </a:p>
          <a:p>
            <a:pPr marL="1330452" lvl="1" indent="-665226" defTabSz="566674">
              <a:lnSpc>
                <a:spcPct val="130000"/>
              </a:lnSpc>
              <a:spcBef>
                <a:spcPts val="2300"/>
              </a:spcBef>
              <a:buClr>
                <a:schemeClr val="accent5"/>
              </a:buClr>
              <a:defRPr sz="4074"/>
            </a:pPr>
            <a:r>
              <a:t>2a. Consulta em diante: </a:t>
            </a:r>
          </a:p>
          <a:p>
            <a:pPr marL="1995677" lvl="2" indent="-665226" defTabSz="566674">
              <a:lnSpc>
                <a:spcPct val="130000"/>
              </a:lnSpc>
              <a:spcBef>
                <a:spcPts val="2300"/>
              </a:spcBef>
              <a:defRPr sz="4074"/>
            </a:pPr>
            <a:r>
              <a:t>Queixas atuais</a:t>
            </a:r>
          </a:p>
          <a:p>
            <a:pPr marL="1995677" lvl="2" indent="-665226" defTabSz="566674">
              <a:lnSpc>
                <a:spcPct val="130000"/>
              </a:lnSpc>
              <a:spcBef>
                <a:spcPts val="2300"/>
              </a:spcBef>
              <a:defRPr sz="4074"/>
            </a:pPr>
            <a:r>
              <a:t>Especialidades/ terapias;</a:t>
            </a:r>
          </a:p>
          <a:p>
            <a:pPr marL="1995677" lvl="2" indent="-665226" defTabSz="566674">
              <a:lnSpc>
                <a:spcPct val="130000"/>
              </a:lnSpc>
              <a:spcBef>
                <a:spcPts val="2300"/>
              </a:spcBef>
              <a:defRPr sz="4074"/>
            </a:pPr>
            <a:r>
              <a:t>Alimentação e Rotina;</a:t>
            </a:r>
          </a:p>
          <a:p>
            <a:pPr marL="1995677" lvl="2" indent="-665226" defTabSz="566674">
              <a:lnSpc>
                <a:spcPct val="130000"/>
              </a:lnSpc>
              <a:spcBef>
                <a:spcPts val="2300"/>
              </a:spcBef>
              <a:defRPr sz="4074"/>
            </a:pPr>
            <a:r>
              <a:t>Sono / Bicos artificiais;</a:t>
            </a:r>
          </a:p>
          <a:p>
            <a:pPr marL="1995677" lvl="2" indent="-665226" defTabSz="566674">
              <a:lnSpc>
                <a:spcPct val="130000"/>
              </a:lnSpc>
              <a:spcBef>
                <a:spcPts val="2300"/>
              </a:spcBef>
              <a:defRPr sz="4074"/>
            </a:pPr>
            <a:r>
              <a:t>Diagnósticos: Clínico , Vacinal, Nutricional, Crescimento e Desenvolvimento; </a:t>
            </a:r>
          </a:p>
        </p:txBody>
      </p:sp>
      <p:sp>
        <p:nvSpPr>
          <p:cNvPr id="457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5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459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06550" y="2711450"/>
            <a:ext cx="6780020" cy="99826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Escalas Bayley-III…"/>
          <p:cNvSpPr txBox="1">
            <a:spLocks noGrp="1"/>
          </p:cNvSpPr>
          <p:nvPr>
            <p:ph type="body" sz="half" idx="1"/>
          </p:nvPr>
        </p:nvSpPr>
        <p:spPr>
          <a:xfrm>
            <a:off x="1219200" y="3733800"/>
            <a:ext cx="12501485" cy="8763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t> Escalas Bayley-III</a:t>
            </a:r>
          </a:p>
          <a:p>
            <a:pPr lvl="1">
              <a:lnSpc>
                <a:spcPct val="130000"/>
              </a:lnSpc>
            </a:pPr>
            <a:r>
              <a:t>Três escalas: cognitiva, linguagem e motora;</a:t>
            </a:r>
          </a:p>
          <a:p>
            <a:pPr lvl="1">
              <a:lnSpc>
                <a:spcPct val="130000"/>
              </a:lnSpc>
            </a:pPr>
            <a:r>
              <a:t>Avaliadores cegos para a divisão dos grupos;</a:t>
            </a:r>
          </a:p>
          <a:p>
            <a:pPr lvl="1">
              <a:lnSpc>
                <a:spcPct val="130000"/>
              </a:lnSpc>
            </a:pPr>
            <a:r>
              <a:t>Escore Bruto;</a:t>
            </a:r>
          </a:p>
          <a:p>
            <a:pPr lvl="1">
              <a:lnSpc>
                <a:spcPct val="130000"/>
              </a:lnSpc>
            </a:pPr>
            <a:r>
              <a:t>Pontos padronizados -&gt; índex score com média de 100 (desvio padrão de 15);</a:t>
            </a:r>
          </a:p>
          <a:p>
            <a:pPr lvl="1">
              <a:lnSpc>
                <a:spcPct val="130000"/>
              </a:lnSpc>
            </a:pPr>
            <a:r>
              <a:t>Ponto de corte: IS &lt; 85.</a:t>
            </a:r>
          </a:p>
        </p:txBody>
      </p:sp>
      <p:sp>
        <p:nvSpPr>
          <p:cNvPr id="462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6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464" name="( Johson, Moore, Marlow, 2014)"/>
          <p:cNvSpPr txBox="1"/>
          <p:nvPr/>
        </p:nvSpPr>
        <p:spPr>
          <a:xfrm>
            <a:off x="5953834" y="11901155"/>
            <a:ext cx="7642175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( Johson, Moore, Marlow, 2014)</a:t>
            </a:r>
          </a:p>
        </p:txBody>
      </p:sp>
      <p:pic>
        <p:nvPicPr>
          <p:cNvPr id="465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89195" y="2821768"/>
            <a:ext cx="5818913" cy="89992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6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469" name="Fonte: https://www.pearsonassessments.com/store/usassessments/en/Store/Professional-Assessments/Behavior/Bayley-Scales-of-Infant-and-Toddler-Development-%7C-Third-Edition/p/100000123.html. Acessado em Janeiro 2024."/>
          <p:cNvSpPr txBox="1"/>
          <p:nvPr/>
        </p:nvSpPr>
        <p:spPr>
          <a:xfrm>
            <a:off x="147295" y="12379977"/>
            <a:ext cx="13314005" cy="1665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 defTabSz="457200">
              <a:lnSpc>
                <a:spcPct val="100000"/>
              </a:lnSpc>
              <a:spcBef>
                <a:spcPts val="0"/>
              </a:spcBef>
              <a:defRPr sz="2633" b="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0"/>
              <a:t>Fonte: </a:t>
            </a:r>
            <a:r>
              <a:rPr sz="2033"/>
              <a:t>https://www.pearsonassessments.com/store/usassessments/en/Store/Professional-Assessments/Behavior/Bayley-Scales-of-Infant-and-Toddler-Development-%7C-Third-Edition/p/100000123.html. </a:t>
            </a:r>
            <a:r>
              <a:rPr sz="2033" i="0"/>
              <a:t>Acessado em Janeiro 2024.</a:t>
            </a:r>
            <a:endParaRPr sz="2033" i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0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10" y="2805948"/>
            <a:ext cx="15590097" cy="8104104"/>
          </a:xfrm>
          <a:prstGeom prst="rect">
            <a:avLst/>
          </a:prstGeom>
          <a:ln w="12700">
            <a:miter lim="400000"/>
          </a:ln>
        </p:spPr>
      </p:pic>
      <p:sp>
        <p:nvSpPr>
          <p:cNvPr id="471" name="Componentes do Kit Bayley-III…"/>
          <p:cNvSpPr txBox="1"/>
          <p:nvPr/>
        </p:nvSpPr>
        <p:spPr>
          <a:xfrm>
            <a:off x="15387572" y="1865480"/>
            <a:ext cx="7435994" cy="10997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defTabSz="457200">
              <a:lnSpc>
                <a:spcPct val="100000"/>
              </a:lnSpc>
              <a:spcBef>
                <a:spcPts val="0"/>
              </a:spcBef>
              <a:defRPr sz="313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Componentes do Kit Bayley-III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 defTabSz="457200">
              <a:lnSpc>
                <a:spcPct val="100000"/>
              </a:lnSpc>
              <a:spcBef>
                <a:spcPts val="0"/>
              </a:spcBef>
              <a:defRPr sz="2633" b="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Stimuli Book -  </a:t>
            </a:r>
            <a:r>
              <a:t>Livro de Estímulo;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Stepping Path </a:t>
            </a:r>
            <a:r>
              <a:t>– Caminho de passos; 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Large Ball </a:t>
            </a:r>
            <a:r>
              <a:t>– Bola grande; 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Blocks </a:t>
            </a:r>
            <a:r>
              <a:t>–  Blocos;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Pegboard and Pegs- </a:t>
            </a:r>
            <a:r>
              <a:t>Painel com pinos e ganchos;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Blue Puzzle Board &amp; Block Set - </a:t>
            </a:r>
            <a:r>
              <a:t> Quebra-cabeças azul e blocos;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Rolling Case </a:t>
            </a:r>
            <a:r>
              <a:t>–  mala de rodinhas;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Administration Manual- </a:t>
            </a:r>
            <a:r>
              <a:t>Manual do avaliador;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Teddy Bear –  </a:t>
            </a:r>
            <a:r>
              <a:t>urso de pelúcia;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Doll </a:t>
            </a:r>
            <a:r>
              <a:t>– Boneca;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Piggy Bank –  </a:t>
            </a:r>
            <a:r>
              <a:t>cofrinho 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i="1"/>
              <a:t>Lacing Card &amp; Shoelace </a:t>
            </a:r>
            <a:r>
              <a:t>–  Cartão de montar e amarração; </a:t>
            </a:r>
          </a:p>
          <a:p>
            <a:pPr algn="just" defTabSz="457200">
              <a:lnSpc>
                <a:spcPct val="100000"/>
              </a:lnSpc>
              <a:spcBef>
                <a:spcPts val="1500"/>
              </a:spcBef>
              <a:defRPr sz="3133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Registro de cada participante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3" name="Captura de Tela 2024-08-05 às 17.28.27.png" descr="Captura de Tela 2024-08-05 às 17.28.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78943" y="1835932"/>
            <a:ext cx="18426098" cy="10523483"/>
          </a:xfrm>
          <a:prstGeom prst="rect">
            <a:avLst/>
          </a:prstGeom>
          <a:ln w="12700">
            <a:miter lim="400000"/>
          </a:ln>
        </p:spPr>
      </p:pic>
      <p:sp>
        <p:nvSpPr>
          <p:cNvPr id="474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7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Dado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Dados:</a:t>
            </a:r>
          </a:p>
          <a:p>
            <a:pPr lvl="1">
              <a:lnSpc>
                <a:spcPct val="130000"/>
              </a:lnSpc>
            </a:pPr>
            <a:r>
              <a:t>Cada criança possuía um número próprio identificado na carteira de vacina; </a:t>
            </a:r>
          </a:p>
          <a:p>
            <a:pPr lvl="1">
              <a:lnSpc>
                <a:spcPct val="130000"/>
              </a:lnSpc>
            </a:pPr>
            <a:r>
              <a:t>Dados clínicos: Preenchidos no dia da consulta; </a:t>
            </a:r>
          </a:p>
          <a:p>
            <a:pPr lvl="1">
              <a:lnSpc>
                <a:spcPct val="130000"/>
              </a:lnSpc>
            </a:pPr>
            <a:r>
              <a:t>Dados Imagem: Preenchidos mensalmente;</a:t>
            </a:r>
          </a:p>
          <a:p>
            <a:pPr lvl="1">
              <a:lnSpc>
                <a:spcPct val="130000"/>
              </a:lnSpc>
            </a:pPr>
            <a:r>
              <a:t>Dados Bayley-III :  mensalmente; </a:t>
            </a:r>
          </a:p>
          <a:p>
            <a:pPr lvl="1">
              <a:lnSpc>
                <a:spcPct val="130000"/>
              </a:lnSpc>
            </a:pPr>
            <a:r>
              <a:t>Google Planilhas: com acesso restrito aos pesquisadores. </a:t>
            </a:r>
          </a:p>
        </p:txBody>
      </p:sp>
      <p:sp>
        <p:nvSpPr>
          <p:cNvPr id="478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7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Análise Estatística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64465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Análise Estatística: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Média, desvio padrão e/ou porcentagem para as variáveis;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Teste de normalidade e homoscedasticidade -&gt; distribuição das amostras;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Valores médios das escalas: comparados entre os grupos utilizando o teste de análise de variância (ANOVA)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Se ANOVA com significância estatística: comparações múltiplas com correção de Bonferroni;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Se um valor de p &lt; 0.05: significativo;</a:t>
            </a:r>
          </a:p>
          <a:p>
            <a:pPr marL="1289303" lvl="1" indent="-644651" defTabSz="549148">
              <a:lnSpc>
                <a:spcPct val="130000"/>
              </a:lnSpc>
              <a:spcBef>
                <a:spcPts val="2200"/>
              </a:spcBef>
              <a:defRPr sz="3948"/>
            </a:pPr>
            <a:r>
              <a:t>Se utilizou: SAS 9.4.</a:t>
            </a:r>
          </a:p>
        </p:txBody>
      </p:sp>
      <p:sp>
        <p:nvSpPr>
          <p:cNvPr id="482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8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Aspectos ético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Aspectos éticos:</a:t>
            </a:r>
          </a:p>
          <a:p>
            <a:pPr lvl="1">
              <a:lnSpc>
                <a:spcPct val="130000"/>
              </a:lnSpc>
            </a:pPr>
            <a:r>
              <a:t>Consentimento informado por escrito antes de sua inclusão na pesquisa ( Declaração de Helsinque e a Resolução 466/2012 do Conselho Nacional de Saúde do Brasil);</a:t>
            </a:r>
          </a:p>
          <a:p>
            <a:pPr lvl="1">
              <a:lnSpc>
                <a:spcPct val="130000"/>
              </a:lnSpc>
            </a:pPr>
            <a:r>
              <a:t>O Estudo foi registrado na Plataforma do Registro Brasileiro de Ensaios Clínicos ( ReBEC, RBR-65qxs2);</a:t>
            </a:r>
          </a:p>
          <a:p>
            <a:pPr lvl="1">
              <a:lnSpc>
                <a:spcPct val="130000"/>
              </a:lnSpc>
            </a:pPr>
            <a:r>
              <a:t>Aprovado pela Comissão Nacional de Ética em Pesquisa do Brasil ( CONEP, CAAE 32359620.0.0000.5558).</a:t>
            </a:r>
          </a:p>
        </p:txBody>
      </p:sp>
      <p:sp>
        <p:nvSpPr>
          <p:cNvPr id="486" name="Metodologi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BF90"/>
                </a:solidFill>
              </a:defRPr>
            </a:lvl1pPr>
          </a:lstStyle>
          <a:p>
            <a:r>
              <a:t>Metodologia</a:t>
            </a:r>
          </a:p>
        </p:txBody>
      </p:sp>
      <p:sp>
        <p:nvSpPr>
          <p:cNvPr id="48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49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491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492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Retângulo"/>
          <p:cNvSpPr/>
          <p:nvPr/>
        </p:nvSpPr>
        <p:spPr>
          <a:xfrm>
            <a:off x="15696071" y="3544777"/>
            <a:ext cx="2666961" cy="660002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496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497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498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Retângulo"/>
          <p:cNvSpPr/>
          <p:nvPr/>
        </p:nvSpPr>
        <p:spPr>
          <a:xfrm>
            <a:off x="15720418" y="4275201"/>
            <a:ext cx="2666962" cy="660002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0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503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504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Retângulo"/>
          <p:cNvSpPr/>
          <p:nvPr/>
        </p:nvSpPr>
        <p:spPr>
          <a:xfrm>
            <a:off x="15708755" y="4810846"/>
            <a:ext cx="2666962" cy="660002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0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509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510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Retângulo"/>
          <p:cNvSpPr/>
          <p:nvPr/>
        </p:nvSpPr>
        <p:spPr>
          <a:xfrm>
            <a:off x="15660061" y="5419533"/>
            <a:ext cx="2666961" cy="660001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1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515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516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Retângulo"/>
          <p:cNvSpPr/>
          <p:nvPr/>
        </p:nvSpPr>
        <p:spPr>
          <a:xfrm>
            <a:off x="15660061" y="6028220"/>
            <a:ext cx="2689222" cy="1938983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2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521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522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Retângulo"/>
          <p:cNvSpPr/>
          <p:nvPr/>
        </p:nvSpPr>
        <p:spPr>
          <a:xfrm>
            <a:off x="15635713" y="7780091"/>
            <a:ext cx="2745720" cy="672477"/>
          </a:xfrm>
          <a:prstGeom prst="rect">
            <a:avLst/>
          </a:pr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26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graphicFrame>
        <p:nvGraphicFramePr>
          <p:cNvPr id="527" name="Tabela 1"/>
          <p:cNvGraphicFramePr/>
          <p:nvPr/>
        </p:nvGraphicFramePr>
        <p:xfrm>
          <a:off x="8699500" y="3033662"/>
          <a:ext cx="9477214" cy="911598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189254"/>
                <a:gridCol w="2287960"/>
              </a:tblGrid>
              <a:tr h="607732">
                <a:tc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Características dos participantes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Total = 267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T w="12700">
                      <a:miter lim="400000"/>
                    </a:lnT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Termo,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241(90.3)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Gestacional, (semanas),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38,40 (±1.66)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Feminino,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137(51,3)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Peso de Nascimento,  (gramas)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3,137.80 (±532,84)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Adequados para idade gestacional,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214 (80,1)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Comprimento ao nascimento,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51,46 (±6,69)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Perímetro cefálico, (cm),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35,50 (±3,62)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Idade maternal no momento do parto (anos), média ± DP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30,52 (±6,34)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(Primeiro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25 (9,0)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solidFill>
                      <a:srgbClr val="D9D9D9"/>
                    </a:solidFill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243 (91)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 gridSpan="2">
                  <a:txBody>
                    <a:bodyPr/>
                    <a:lstStyle/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sz="1966" b="1">
                          <a:latin typeface="Arial"/>
                          <a:ea typeface="Arial"/>
                          <a:cs typeface="Arial"/>
                          <a:sym typeface="Arial"/>
                        </a:rPr>
                        <a:t>APGAR (Quinto minuto)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&lt; 7,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 (0,7)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</a:tcPr>
                </a:tc>
              </a:tr>
              <a:tr h="607732">
                <a:tc>
                  <a:txBody>
                    <a:bodyPr/>
                    <a:lstStyle/>
                    <a:p>
                      <a:pPr marL="386715" indent="-386715" defTabSz="457200">
                        <a:lnSpc>
                          <a:spcPct val="100000"/>
                        </a:lnSpc>
                        <a:defRPr sz="1966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>
                          <a:solidFill>
                            <a:srgbClr val="202122"/>
                          </a:solidFill>
                        </a:rPr>
                        <a:t>≥ 7</a:t>
                      </a:r>
                      <a:r>
                        <a:t>, n (%)</a:t>
                      </a:r>
                    </a:p>
                  </a:txBody>
                  <a:tcPr marT="0" marB="0" anchor="ctr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</a:pPr>
                      <a:r>
                        <a:rPr sz="1966">
                          <a:latin typeface="Arial"/>
                          <a:ea typeface="Arial"/>
                          <a:cs typeface="Arial"/>
                          <a:sym typeface="Arial"/>
                        </a:rPr>
                        <a:t>265 (99,3)</a:t>
                      </a:r>
                    </a:p>
                  </a:txBody>
                  <a:tcPr marT="0" marB="0" anchor="ctr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528" name="Tabela 1. População estudada"/>
          <p:cNvSpPr txBox="1"/>
          <p:nvPr/>
        </p:nvSpPr>
        <p:spPr>
          <a:xfrm>
            <a:off x="1110518" y="12012120"/>
            <a:ext cx="5930660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1.</a:t>
            </a:r>
            <a:r>
              <a:t> População estudada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3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32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14121" y="4237727"/>
            <a:ext cx="14969364" cy="9759761"/>
          </a:xfrm>
          <a:prstGeom prst="rect">
            <a:avLst/>
          </a:prstGeom>
          <a:ln w="12700">
            <a:miter lim="400000"/>
          </a:ln>
        </p:spPr>
      </p:pic>
      <p:sp>
        <p:nvSpPr>
          <p:cNvPr id="533" name="Figura. Estratificação dos domínios cognitivo, de linguagem e motor das escalas Bayley-III aos 12 meses…"/>
          <p:cNvSpPr txBox="1"/>
          <p:nvPr/>
        </p:nvSpPr>
        <p:spPr>
          <a:xfrm>
            <a:off x="788318" y="3269287"/>
            <a:ext cx="21596850" cy="10528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 Estratificação dos domínios cognitivo, de linguagem e motor das escalas Bayley-III aos 12 meses 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após o nascimento</a:t>
            </a:r>
          </a:p>
        </p:txBody>
      </p:sp>
      <p:sp>
        <p:nvSpPr>
          <p:cNvPr id="534" name="Retângulo"/>
          <p:cNvSpPr/>
          <p:nvPr/>
        </p:nvSpPr>
        <p:spPr>
          <a:xfrm>
            <a:off x="6444154" y="5577547"/>
            <a:ext cx="3580625" cy="7680732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" grpId="1" animBg="1" advAuto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3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38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14121" y="4237727"/>
            <a:ext cx="14969364" cy="9759761"/>
          </a:xfrm>
          <a:prstGeom prst="rect">
            <a:avLst/>
          </a:prstGeom>
          <a:ln w="12700">
            <a:miter lim="400000"/>
          </a:ln>
        </p:spPr>
      </p:pic>
      <p:sp>
        <p:nvSpPr>
          <p:cNvPr id="539" name="Figura. Estratificação dos domínios cognitivo, de linguagem e motor das escalas Bayley-III aos 12 meses…"/>
          <p:cNvSpPr txBox="1"/>
          <p:nvPr/>
        </p:nvSpPr>
        <p:spPr>
          <a:xfrm>
            <a:off x="788318" y="3269287"/>
            <a:ext cx="21596850" cy="10528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 Estratificação dos domínios cognitivo, de linguagem e motor das escalas Bayley-III aos 12 meses 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após o nascimento</a:t>
            </a:r>
          </a:p>
        </p:txBody>
      </p:sp>
      <p:sp>
        <p:nvSpPr>
          <p:cNvPr id="540" name="Retângulo"/>
          <p:cNvSpPr/>
          <p:nvPr/>
        </p:nvSpPr>
        <p:spPr>
          <a:xfrm>
            <a:off x="10218014" y="5650589"/>
            <a:ext cx="3580624" cy="7680732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4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44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14121" y="4237727"/>
            <a:ext cx="14969364" cy="9759761"/>
          </a:xfrm>
          <a:prstGeom prst="rect">
            <a:avLst/>
          </a:prstGeom>
          <a:ln w="12700">
            <a:miter lim="400000"/>
          </a:ln>
        </p:spPr>
      </p:pic>
      <p:sp>
        <p:nvSpPr>
          <p:cNvPr id="545" name="Figura. Estratificação dos domínios cognitivo, de linguagem e motor das escalas Bayley-III aos 12 meses…"/>
          <p:cNvSpPr txBox="1"/>
          <p:nvPr/>
        </p:nvSpPr>
        <p:spPr>
          <a:xfrm>
            <a:off x="788318" y="3269287"/>
            <a:ext cx="21596850" cy="10528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 Estratificação dos domínios cognitivo, de linguagem e motor das escalas Bayley-III aos 12 meses 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após o nascimento</a:t>
            </a:r>
          </a:p>
        </p:txBody>
      </p:sp>
      <p:sp>
        <p:nvSpPr>
          <p:cNvPr id="546" name="Retângulo"/>
          <p:cNvSpPr/>
          <p:nvPr/>
        </p:nvSpPr>
        <p:spPr>
          <a:xfrm>
            <a:off x="14016220" y="5674936"/>
            <a:ext cx="3580624" cy="7680733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4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50" name="Captura de Tela 2024-07-15 às 15.12.13.png" descr="Captura de Tela 2024-07-15 às 15.12.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3154" y="3271489"/>
            <a:ext cx="21723548" cy="9454580"/>
          </a:xfrm>
          <a:prstGeom prst="rect">
            <a:avLst/>
          </a:prstGeom>
          <a:ln w="12700">
            <a:miter lim="400000"/>
          </a:ln>
        </p:spPr>
      </p:pic>
      <p:sp>
        <p:nvSpPr>
          <p:cNvPr id="551" name="Tabela 2. Resultado das escalas Bayley-III para os domínios cognitivo, linguagem, e motor com 6 e 12 meses,…"/>
          <p:cNvSpPr txBox="1"/>
          <p:nvPr/>
        </p:nvSpPr>
        <p:spPr>
          <a:xfrm>
            <a:off x="1638398" y="2698569"/>
            <a:ext cx="2118845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2.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doenças durante o primeiro ano de vida.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2" name="Retângulo"/>
          <p:cNvSpPr/>
          <p:nvPr/>
        </p:nvSpPr>
        <p:spPr>
          <a:xfrm>
            <a:off x="1087584" y="4591718"/>
            <a:ext cx="3254754" cy="8021661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" grpId="1" animBg="1" advAuto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5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56" name="Captura de Tela 2024-07-15 às 15.12.13.png" descr="Captura de Tela 2024-07-15 às 15.12.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3154" y="3271489"/>
            <a:ext cx="21723548" cy="9454580"/>
          </a:xfrm>
          <a:prstGeom prst="rect">
            <a:avLst/>
          </a:prstGeom>
          <a:ln w="12700">
            <a:miter lim="400000"/>
          </a:ln>
        </p:spPr>
      </p:pic>
      <p:sp>
        <p:nvSpPr>
          <p:cNvPr id="557" name="Tabela 2. Resultado das escalas Bayley-III para os domínios cognitivo, linguagem, e motor com 6 e 12 meses,…"/>
          <p:cNvSpPr txBox="1"/>
          <p:nvPr/>
        </p:nvSpPr>
        <p:spPr>
          <a:xfrm>
            <a:off x="1638398" y="2698569"/>
            <a:ext cx="2118845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2.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doenças durante o primeiro ano de vida.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6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62" name="Captura de Tela 2024-07-15 às 15.12.13.png" descr="Captura de Tela 2024-07-15 às 15.12.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3154" y="3271489"/>
            <a:ext cx="21723548" cy="9454580"/>
          </a:xfrm>
          <a:prstGeom prst="rect">
            <a:avLst/>
          </a:prstGeom>
          <a:ln w="12700">
            <a:miter lim="400000"/>
          </a:ln>
        </p:spPr>
      </p:pic>
      <p:sp>
        <p:nvSpPr>
          <p:cNvPr id="563" name="Tabela 2. Resultado das escalas Bayley-III para os domínios cognitivo, linguagem, e motor com 6 e 12 meses,…"/>
          <p:cNvSpPr txBox="1"/>
          <p:nvPr/>
        </p:nvSpPr>
        <p:spPr>
          <a:xfrm>
            <a:off x="1638398" y="2698569"/>
            <a:ext cx="2118845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2.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doenças durante o primeiro ano de vida.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Retângulo"/>
          <p:cNvSpPr/>
          <p:nvPr/>
        </p:nvSpPr>
        <p:spPr>
          <a:xfrm>
            <a:off x="1833718" y="8730790"/>
            <a:ext cx="20797811" cy="1300868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6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68" name="Captura de Tela 2024-07-15 às 15.12.13.png" descr="Captura de Tela 2024-07-15 às 15.12.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3154" y="3271489"/>
            <a:ext cx="21723548" cy="9454580"/>
          </a:xfrm>
          <a:prstGeom prst="rect">
            <a:avLst/>
          </a:prstGeom>
          <a:ln w="12700">
            <a:miter lim="400000"/>
          </a:ln>
        </p:spPr>
      </p:pic>
      <p:sp>
        <p:nvSpPr>
          <p:cNvPr id="569" name="Tabela 2. Resultado das escalas Bayley-III para os domínios cognitivo, linguagem, e motor com 6 e 12 meses,…"/>
          <p:cNvSpPr txBox="1"/>
          <p:nvPr/>
        </p:nvSpPr>
        <p:spPr>
          <a:xfrm>
            <a:off x="1638398" y="2698569"/>
            <a:ext cx="2118845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2.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doenças durante o primeiro ano de vida.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Retângulo"/>
          <p:cNvSpPr/>
          <p:nvPr/>
        </p:nvSpPr>
        <p:spPr>
          <a:xfrm>
            <a:off x="14470060" y="3963947"/>
            <a:ext cx="1761613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571" name="Retângulo"/>
          <p:cNvSpPr/>
          <p:nvPr/>
        </p:nvSpPr>
        <p:spPr>
          <a:xfrm>
            <a:off x="8445707" y="3963947"/>
            <a:ext cx="1761613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572" name="Retângulo"/>
          <p:cNvSpPr/>
          <p:nvPr/>
        </p:nvSpPr>
        <p:spPr>
          <a:xfrm>
            <a:off x="20494412" y="3963947"/>
            <a:ext cx="1761612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7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76" name="Captura de Tela 2024-07-15 às 15.12.13.png" descr="Captura de Tela 2024-07-15 às 15.12.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3154" y="3271489"/>
            <a:ext cx="21723548" cy="9454580"/>
          </a:xfrm>
          <a:prstGeom prst="rect">
            <a:avLst/>
          </a:prstGeom>
          <a:ln w="12700">
            <a:miter lim="400000"/>
          </a:ln>
        </p:spPr>
      </p:pic>
      <p:sp>
        <p:nvSpPr>
          <p:cNvPr id="577" name="Tabela 2. Resultado das escalas Bayley-III para os domínios cognitivo, linguagem, e motor com 6 e 12 meses,…"/>
          <p:cNvSpPr txBox="1"/>
          <p:nvPr/>
        </p:nvSpPr>
        <p:spPr>
          <a:xfrm>
            <a:off x="1638398" y="2698569"/>
            <a:ext cx="2118845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2.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doenças durante o primeiro ano de vida.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Retângulo"/>
          <p:cNvSpPr/>
          <p:nvPr/>
        </p:nvSpPr>
        <p:spPr>
          <a:xfrm>
            <a:off x="14470060" y="8419535"/>
            <a:ext cx="1761613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579" name="Retângulo"/>
          <p:cNvSpPr/>
          <p:nvPr/>
        </p:nvSpPr>
        <p:spPr>
          <a:xfrm>
            <a:off x="8445709" y="8419535"/>
            <a:ext cx="1761612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580" name="Retângulo"/>
          <p:cNvSpPr/>
          <p:nvPr/>
        </p:nvSpPr>
        <p:spPr>
          <a:xfrm>
            <a:off x="20494412" y="8419535"/>
            <a:ext cx="1761612" cy="4654836"/>
          </a:xfrm>
          <a:prstGeom prst="rect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8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584" name="GRUPOS"/>
          <p:cNvSpPr txBox="1"/>
          <p:nvPr/>
        </p:nvSpPr>
        <p:spPr>
          <a:xfrm>
            <a:off x="11489702" y="6489700"/>
            <a:ext cx="2290573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GRUPOS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8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88" name="filme-colado.png" descr="filme-colado.png"/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1305249" y="4011696"/>
            <a:ext cx="17768109" cy="8575776"/>
          </a:xfrm>
          <a:prstGeom prst="rect">
            <a:avLst/>
          </a:prstGeom>
          <a:ln w="12700">
            <a:miter lim="400000"/>
          </a:ln>
        </p:spPr>
      </p:pic>
      <p:sp>
        <p:nvSpPr>
          <p:cNvPr id="589" name="Figura. Grupos por momento da infecção"/>
          <p:cNvSpPr txBox="1"/>
          <p:nvPr/>
        </p:nvSpPr>
        <p:spPr>
          <a:xfrm>
            <a:off x="15378140" y="12036467"/>
            <a:ext cx="8004814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</a:t>
            </a:r>
            <a:r>
              <a:t> Grupos por momento da infecção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0" name="Retângulo"/>
          <p:cNvSpPr/>
          <p:nvPr/>
        </p:nvSpPr>
        <p:spPr>
          <a:xfrm>
            <a:off x="1514864" y="8584705"/>
            <a:ext cx="20553415" cy="2132003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" grpId="1" animBg="1" advAuto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29350" y="3178580"/>
            <a:ext cx="18990129" cy="10315176"/>
          </a:xfrm>
          <a:prstGeom prst="rect">
            <a:avLst/>
          </a:prstGeom>
          <a:ln w="12700">
            <a:miter lim="400000"/>
          </a:ln>
        </p:spPr>
      </p:pic>
      <p:sp>
        <p:nvSpPr>
          <p:cNvPr id="593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9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595" name="Figura. Grupos por Gravidade da doença materna"/>
          <p:cNvSpPr txBox="1"/>
          <p:nvPr/>
        </p:nvSpPr>
        <p:spPr>
          <a:xfrm>
            <a:off x="14209461" y="12231247"/>
            <a:ext cx="9692909" cy="1048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</a:t>
            </a:r>
            <a:r>
              <a:t> Grupos por Gravidade da doença materna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59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599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095750" y="4011696"/>
            <a:ext cx="16607478" cy="8430193"/>
          </a:xfrm>
          <a:prstGeom prst="rect">
            <a:avLst/>
          </a:prstGeom>
          <a:ln w="12700">
            <a:miter lim="400000"/>
          </a:ln>
        </p:spPr>
      </p:pic>
      <p:sp>
        <p:nvSpPr>
          <p:cNvPr id="600" name="Figura. Grupos por Escolaridade dos…"/>
          <p:cNvSpPr txBox="1"/>
          <p:nvPr/>
        </p:nvSpPr>
        <p:spPr>
          <a:xfrm>
            <a:off x="453135" y="11843862"/>
            <a:ext cx="7315587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Figura.</a:t>
            </a:r>
            <a:r>
              <a:t> Grupos por Escolaridade dos </a:t>
            </a:r>
          </a:p>
          <a:p>
            <a:pPr algn="ctr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cuidadores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" name="Captura de Tela 2024-08-21 às 20.01.30.png" descr="Captura de Tela 2024-08-21 às 20.01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37712" y="2742783"/>
            <a:ext cx="17012265" cy="11252369"/>
          </a:xfrm>
          <a:prstGeom prst="rect">
            <a:avLst/>
          </a:prstGeom>
          <a:ln w="12700">
            <a:miter lim="400000"/>
          </a:ln>
        </p:spPr>
      </p:pic>
      <p:sp>
        <p:nvSpPr>
          <p:cNvPr id="603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0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605" name="Retângulo"/>
          <p:cNvSpPr/>
          <p:nvPr/>
        </p:nvSpPr>
        <p:spPr>
          <a:xfrm>
            <a:off x="4642441" y="4954534"/>
            <a:ext cx="4145945" cy="6323592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" grpId="1" animBg="1" advAuto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Captura de Tela 2024-08-21 às 20.01.30.png" descr="Captura de Tela 2024-08-21 às 20.01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37712" y="2742783"/>
            <a:ext cx="17012265" cy="11252369"/>
          </a:xfrm>
          <a:prstGeom prst="rect">
            <a:avLst/>
          </a:prstGeom>
          <a:ln w="12700">
            <a:miter lim="400000"/>
          </a:ln>
        </p:spPr>
      </p:pic>
      <p:sp>
        <p:nvSpPr>
          <p:cNvPr id="608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0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610" name="Retângulo"/>
          <p:cNvSpPr/>
          <p:nvPr/>
        </p:nvSpPr>
        <p:spPr>
          <a:xfrm>
            <a:off x="4642441" y="4553465"/>
            <a:ext cx="14536387" cy="2171701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2" name="Captura de Tela 2024-08-21 às 20.01.30.png" descr="Captura de Tela 2024-08-21 às 20.01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37712" y="2742783"/>
            <a:ext cx="17012265" cy="11252369"/>
          </a:xfrm>
          <a:prstGeom prst="rect">
            <a:avLst/>
          </a:prstGeom>
          <a:ln w="12700">
            <a:miter lim="400000"/>
          </a:ln>
        </p:spPr>
      </p:pic>
      <p:sp>
        <p:nvSpPr>
          <p:cNvPr id="613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1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615" name="Retângulo"/>
          <p:cNvSpPr/>
          <p:nvPr/>
        </p:nvSpPr>
        <p:spPr>
          <a:xfrm>
            <a:off x="18848855" y="4529118"/>
            <a:ext cx="2415427" cy="6617473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" name="Captura de Tela 2024-08-21 às 20.01.30.png" descr="Captura de Tela 2024-08-21 às 20.01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37712" y="2742783"/>
            <a:ext cx="17012265" cy="11252369"/>
          </a:xfrm>
          <a:prstGeom prst="rect">
            <a:avLst/>
          </a:prstGeom>
          <a:ln w="12700">
            <a:miter lim="400000"/>
          </a:ln>
        </p:spPr>
      </p:pic>
      <p:sp>
        <p:nvSpPr>
          <p:cNvPr id="618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1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620" name="Retângulo"/>
          <p:cNvSpPr/>
          <p:nvPr/>
        </p:nvSpPr>
        <p:spPr>
          <a:xfrm>
            <a:off x="4379017" y="9075370"/>
            <a:ext cx="17129654" cy="702588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2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24" name="Captura de Tela 2024-07-15 às 15.15.58.png" descr="Captura de Tela 2024-07-15 às 15.15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38876" y="4413591"/>
            <a:ext cx="16106384" cy="8090883"/>
          </a:xfrm>
          <a:prstGeom prst="rect">
            <a:avLst/>
          </a:prstGeom>
          <a:ln w="12700">
            <a:miter lim="400000"/>
          </a:ln>
        </p:spPr>
      </p:pic>
      <p:sp>
        <p:nvSpPr>
          <p:cNvPr id="625" name="Tabela. Resultado das escalas Bayley-III para os domínios cognitivo, linguagem, e motor com 6 e 12 meses,…"/>
          <p:cNvSpPr txBox="1"/>
          <p:nvPr/>
        </p:nvSpPr>
        <p:spPr>
          <a:xfrm>
            <a:off x="1397843" y="3285344"/>
            <a:ext cx="2083183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Tabela. </a:t>
            </a:r>
            <a:r>
              <a:t>Resultado das escalas Bayley-III para os domínios cognitivo, linguagem, e motor com 6 e 12 meses, </a:t>
            </a:r>
          </a:p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a severidade da infecção materna por SARS-CoV-2 na gestação.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Retângulo"/>
          <p:cNvSpPr/>
          <p:nvPr/>
        </p:nvSpPr>
        <p:spPr>
          <a:xfrm>
            <a:off x="4033754" y="4618667"/>
            <a:ext cx="4042089" cy="6171105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2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30" name="Captura de Tela 2024-07-15 às 15.15.58.png" descr="Captura de Tela 2024-07-15 às 15.15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38876" y="4413591"/>
            <a:ext cx="16106384" cy="8090883"/>
          </a:xfrm>
          <a:prstGeom prst="rect">
            <a:avLst/>
          </a:prstGeom>
          <a:ln w="12700">
            <a:miter lim="400000"/>
          </a:ln>
        </p:spPr>
      </p:pic>
      <p:sp>
        <p:nvSpPr>
          <p:cNvPr id="631" name="Tabela. Resultado das escalas Bayley-III para os domínios cognitivo, linguagem, e motor com 6 e 12 meses,…"/>
          <p:cNvSpPr txBox="1"/>
          <p:nvPr/>
        </p:nvSpPr>
        <p:spPr>
          <a:xfrm>
            <a:off x="1397843" y="3285344"/>
            <a:ext cx="2083183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Tabela. </a:t>
            </a:r>
            <a:r>
              <a:t>Resultado das escalas Bayley-III para os domínios cognitivo, linguagem, e motor com 6 e 12 meses, </a:t>
            </a:r>
          </a:p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a severidade da infecção materna por SARS-CoV-2 na gestação.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2" name="Retângulo"/>
          <p:cNvSpPr/>
          <p:nvPr/>
        </p:nvSpPr>
        <p:spPr>
          <a:xfrm>
            <a:off x="7757569" y="4618667"/>
            <a:ext cx="9864870" cy="1520636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3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36" name="Captura de Tela 2024-07-15 às 15.15.58.png" descr="Captura de Tela 2024-07-15 às 15.15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38876" y="4413591"/>
            <a:ext cx="16106384" cy="8090883"/>
          </a:xfrm>
          <a:prstGeom prst="rect">
            <a:avLst/>
          </a:prstGeom>
          <a:ln w="12700">
            <a:miter lim="400000"/>
          </a:ln>
        </p:spPr>
      </p:pic>
      <p:sp>
        <p:nvSpPr>
          <p:cNvPr id="637" name="Tabela. Resultado das escalas Bayley-III para os domínios cognitivo, linguagem, e motor com 6 e 12 meses,…"/>
          <p:cNvSpPr txBox="1"/>
          <p:nvPr/>
        </p:nvSpPr>
        <p:spPr>
          <a:xfrm>
            <a:off x="1397843" y="3285344"/>
            <a:ext cx="2083183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Tabela. </a:t>
            </a:r>
            <a:r>
              <a:t>Resultado das escalas Bayley-III para os domínios cognitivo, linguagem, e motor com 6 e 12 meses, </a:t>
            </a:r>
          </a:p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a severidade da infecção materna por SARS-CoV-2 na gestação.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Retângulo"/>
          <p:cNvSpPr/>
          <p:nvPr/>
        </p:nvSpPr>
        <p:spPr>
          <a:xfrm>
            <a:off x="16860666" y="4342334"/>
            <a:ext cx="3239650" cy="6498724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4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42" name="Captura de Tela 2024-07-15 às 15.15.58.png" descr="Captura de Tela 2024-07-15 às 15.15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38876" y="4413591"/>
            <a:ext cx="16106384" cy="8090883"/>
          </a:xfrm>
          <a:prstGeom prst="rect">
            <a:avLst/>
          </a:prstGeom>
          <a:ln w="12700">
            <a:miter lim="400000"/>
          </a:ln>
        </p:spPr>
      </p:pic>
      <p:sp>
        <p:nvSpPr>
          <p:cNvPr id="643" name="Tabela. Resultado das escalas Bayley-III para os domínios cognitivo, linguagem, e motor com 6 e 12 meses,…"/>
          <p:cNvSpPr txBox="1"/>
          <p:nvPr/>
        </p:nvSpPr>
        <p:spPr>
          <a:xfrm>
            <a:off x="1397843" y="3285344"/>
            <a:ext cx="20831830" cy="1531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Tabela. </a:t>
            </a:r>
            <a:r>
              <a:t>Resultado das escalas Bayley-III para os domínios cognitivo, linguagem, e motor com 6 e 12 meses, </a:t>
            </a:r>
          </a:p>
          <a:p>
            <a:pPr marL="1742439" marR="3009900" indent="-1742439" algn="just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a severidade da infecção materna por SARS-CoV-2 na gestação.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4" name="Retângulo"/>
          <p:cNvSpPr/>
          <p:nvPr/>
        </p:nvSpPr>
        <p:spPr>
          <a:xfrm>
            <a:off x="3555027" y="8688799"/>
            <a:ext cx="16874082" cy="656934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4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48" name="Captura de Tela 2024-07-15 às 15.18.45.png" descr="Captura de Tela 2024-07-15 às 15.18.4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0378" y="4387789"/>
            <a:ext cx="17323244" cy="8674455"/>
          </a:xfrm>
          <a:prstGeom prst="rect">
            <a:avLst/>
          </a:prstGeom>
          <a:ln w="12700">
            <a:miter lim="400000"/>
          </a:ln>
        </p:spPr>
      </p:pic>
      <p:sp>
        <p:nvSpPr>
          <p:cNvPr id="649" name="Tabela 5. Resultado das escalas Bayley-III para os domínios cognitivo, linguagem, e motor com 6 e 12 meses,…"/>
          <p:cNvSpPr txBox="1"/>
          <p:nvPr/>
        </p:nvSpPr>
        <p:spPr>
          <a:xfrm>
            <a:off x="1598713" y="3318704"/>
            <a:ext cx="21186573" cy="1531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5.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nível educacional dos cuidadores.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Retângulo"/>
          <p:cNvSpPr/>
          <p:nvPr/>
        </p:nvSpPr>
        <p:spPr>
          <a:xfrm>
            <a:off x="3319602" y="4655189"/>
            <a:ext cx="4788188" cy="6471954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" grpId="1" animBg="1" advAuto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5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54" name="Captura de Tela 2024-07-15 às 15.18.45.png" descr="Captura de Tela 2024-07-15 às 15.18.4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0378" y="4387789"/>
            <a:ext cx="17323244" cy="8674455"/>
          </a:xfrm>
          <a:prstGeom prst="rect">
            <a:avLst/>
          </a:prstGeom>
          <a:ln w="12700">
            <a:miter lim="400000"/>
          </a:ln>
        </p:spPr>
      </p:pic>
      <p:sp>
        <p:nvSpPr>
          <p:cNvPr id="655" name="Tabela 5. Resultado das escalas Bayley-III para os domínios cognitivo, linguagem, e motor com 6 e 12 meses,…"/>
          <p:cNvSpPr txBox="1"/>
          <p:nvPr/>
        </p:nvSpPr>
        <p:spPr>
          <a:xfrm>
            <a:off x="1598713" y="3318704"/>
            <a:ext cx="21186573" cy="1531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5.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nível educacional dos cuidadores.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6" name="Retângulo"/>
          <p:cNvSpPr/>
          <p:nvPr/>
        </p:nvSpPr>
        <p:spPr>
          <a:xfrm>
            <a:off x="3319602" y="4655189"/>
            <a:ext cx="14375582" cy="1699661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5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60" name="Captura de Tela 2024-07-15 às 15.18.45.png" descr="Captura de Tela 2024-07-15 às 15.18.4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0378" y="4387789"/>
            <a:ext cx="17323244" cy="8674455"/>
          </a:xfrm>
          <a:prstGeom prst="rect">
            <a:avLst/>
          </a:prstGeom>
          <a:ln w="12700">
            <a:miter lim="400000"/>
          </a:ln>
        </p:spPr>
      </p:pic>
      <p:sp>
        <p:nvSpPr>
          <p:cNvPr id="661" name="Tabela 5. Resultado das escalas Bayley-III para os domínios cognitivo, linguagem, e motor com 6 e 12 meses,…"/>
          <p:cNvSpPr txBox="1"/>
          <p:nvPr/>
        </p:nvSpPr>
        <p:spPr>
          <a:xfrm>
            <a:off x="1598713" y="3318704"/>
            <a:ext cx="21186573" cy="1531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5.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nível educacional dos cuidadores.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2" name="Retângulo"/>
          <p:cNvSpPr/>
          <p:nvPr/>
        </p:nvSpPr>
        <p:spPr>
          <a:xfrm>
            <a:off x="17696625" y="4655189"/>
            <a:ext cx="2393158" cy="6512920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Resultad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t>Resultados</a:t>
            </a:r>
          </a:p>
        </p:txBody>
      </p:sp>
      <p:sp>
        <p:nvSpPr>
          <p:cNvPr id="66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666" name="Captura de Tela 2024-07-15 às 15.18.45.png" descr="Captura de Tela 2024-07-15 às 15.18.4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0378" y="4387789"/>
            <a:ext cx="17323244" cy="8674455"/>
          </a:xfrm>
          <a:prstGeom prst="rect">
            <a:avLst/>
          </a:prstGeom>
          <a:ln w="12700">
            <a:miter lim="400000"/>
          </a:ln>
        </p:spPr>
      </p:pic>
      <p:sp>
        <p:nvSpPr>
          <p:cNvPr id="667" name="Tabela 5. Resultado das escalas Bayley-III para os domínios cognitivo, linguagem, e motor com 6 e 12 meses,…"/>
          <p:cNvSpPr txBox="1"/>
          <p:nvPr/>
        </p:nvSpPr>
        <p:spPr>
          <a:xfrm>
            <a:off x="1598713" y="3318704"/>
            <a:ext cx="21186573" cy="1531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Tabela 5. </a:t>
            </a:r>
            <a:r>
              <a:t>Resultado das escalas Bayley-III para os domínios cognitivo, linguagem, e motor com 6 e 12 meses, </a:t>
            </a:r>
          </a:p>
          <a:p>
            <a:pPr marL="2346960" marR="2109470" indent="-2346960" defTabSz="457200">
              <a:lnSpc>
                <a:spcPct val="100000"/>
              </a:lnSpc>
              <a:spcBef>
                <a:spcPts val="0"/>
              </a:spcBef>
              <a:defRPr sz="3366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 acordo com nível educacional dos cuidadores.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8" name="Retângulo"/>
          <p:cNvSpPr/>
          <p:nvPr/>
        </p:nvSpPr>
        <p:spPr>
          <a:xfrm>
            <a:off x="2893539" y="7971779"/>
            <a:ext cx="18097053" cy="1060605"/>
          </a:xfrm>
          <a:prstGeom prst="rect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20000"/>
              </a:lnSpc>
              <a:spcBef>
                <a:spcPts val="0"/>
              </a:spcBef>
              <a:defRPr sz="30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estantes expostas ao SARS-CoV-2: filhos com atraso no desenvolvimento neuropsicomotor;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Gestantes expostas ao SARS-CoV-2: filhos com atraso no desenvolvimento neuropsicomotor;</a:t>
            </a:r>
          </a:p>
          <a:p>
            <a:pPr>
              <a:lnSpc>
                <a:spcPct val="130000"/>
              </a:lnSpc>
            </a:pPr>
            <a:r>
              <a:t>Todos os individuos em contexto de pandemia: </a:t>
            </a:r>
          </a:p>
          <a:p>
            <a:pPr>
              <a:lnSpc>
                <a:spcPct val="130000"/>
              </a:lnSpc>
            </a:pPr>
            <a:r>
              <a:t>6 meses de vida: Diferença estatística significativa no desenvolvimento da linguagem: cuidadores que não possuíam diploma universitário;</a:t>
            </a:r>
          </a:p>
          <a:p>
            <a:pPr>
              <a:lnSpc>
                <a:spcPct val="130000"/>
              </a:lnSpc>
            </a:pPr>
            <a:r>
              <a:t>12 meses de vida: Diferença estatística significativa no desenvolvimento da linguagem: expostos ao vírus no momento perinatal e cujas gestantes tiveram quadros graves da doença.</a:t>
            </a:r>
          </a:p>
        </p:txBody>
      </p:sp>
      <p:sp>
        <p:nvSpPr>
          <p:cNvPr id="671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7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m="http://schemas.openxmlformats.org/officeDocument/2006/math" xmlns:a14="http://schemas.microsoft.com/office/drawing/2010/main"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NATURE Scientific Reports, 2024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lnSpc>
                <a:spcPct val="130000"/>
              </a:lnSpc>
              <a:buClrTx/>
              <a:buSzTx/>
              <a:buNone/>
            </a:pPr>
            <a:r>
              <a:t>NATURE Scientific Reports, 2024</a:t>
            </a:r>
          </a:p>
          <a:p>
            <a:pPr lvl="1">
              <a:lnSpc>
                <a:spcPct val="130000"/>
              </a:lnSpc>
              <a:defRPr sz="3600"/>
            </a:pPr>
            <a:r>
              <a:t>300 crianças (172 expostos </a:t>
            </a:r>
            <a:r>
              <a:rPr i="1"/>
              <a:t>in-utero</a:t>
            </a:r>
            <a:r>
              <a:t> e 128 não-expostos ao SARS-CoV-2); ASQ-3 e Bayley-III, 6 a 36 meses de idade; </a:t>
            </a:r>
          </a:p>
          <a:p>
            <a:pPr lvl="1">
              <a:lnSpc>
                <a:spcPct val="130000"/>
              </a:lnSpc>
              <a:defRPr sz="3600"/>
            </a:pPr>
            <a:r>
              <a:t>Bayley-III: 12 de 128 crianças expostas (9,4%) apresentaram AD versus 2 de 128 controles (1,6%), p = 0,0007; </a:t>
            </a:r>
          </a:p>
          <a:p>
            <a:pPr lvl="1">
              <a:lnSpc>
                <a:spcPct val="130000"/>
              </a:lnSpc>
              <a:defRPr sz="3600"/>
            </a:pPr>
            <a:r>
              <a:t>A </a:t>
            </a:r>
            <a:r>
              <a:rPr i="1"/>
              <a:t>COVID-19 materna grave/crítica </a:t>
            </a:r>
            <a:r>
              <a:t>previu um neurodesenvolvimento abaixo da média na coorte exposta (OR 2,6, IC 95% 1,1–6,4); </a:t>
            </a:r>
          </a:p>
          <a:p>
            <a:pPr lvl="1">
              <a:lnSpc>
                <a:spcPct val="130000"/>
              </a:lnSpc>
              <a:defRPr sz="3600"/>
            </a:pPr>
            <a:r>
              <a:t>Crianças expostas ao SARS-CoV-2 antenatal têm uma frequência </a:t>
            </a:r>
            <a:r>
              <a:rPr i="1">
                <a:solidFill>
                  <a:schemeClr val="accent5"/>
                </a:solidFill>
              </a:rPr>
              <a:t>dez vezes maior</a:t>
            </a:r>
            <a:r>
              <a:rPr i="1"/>
              <a:t> de AD</a:t>
            </a:r>
            <a:r>
              <a:t> em comparação com os controles</a:t>
            </a:r>
          </a:p>
        </p:txBody>
      </p:sp>
      <p:sp>
        <p:nvSpPr>
          <p:cNvPr id="675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76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677" name="Fajardo-Martinez, V., Ferreira, F., Fuller, T. et al. Neurodevelopmental delay in children exposed to maternal SARS-CoV-2 in-utero. Sci Rep 14, 11851 (2024). https://doi.org/10.1038/s41598-024-61918-2"/>
          <p:cNvSpPr txBox="1"/>
          <p:nvPr/>
        </p:nvSpPr>
        <p:spPr>
          <a:xfrm>
            <a:off x="9624183" y="12170409"/>
            <a:ext cx="14561710" cy="1668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spcBef>
                <a:spcPts val="0"/>
              </a:spcBef>
              <a:defRPr sz="3000"/>
            </a:pPr>
            <a:r>
              <a:rPr b="0"/>
              <a:t>Fajardo-Martinez, V., Ferreira, F., Fuller, T. et al. </a:t>
            </a:r>
            <a:r>
              <a:t>Neurodevelopmental delay in children exposed to maternal SARS-CoV-2 in-utero.</a:t>
            </a:r>
            <a:r>
              <a:rPr b="0"/>
              <a:t> Sci Rep 14, 11851 (2024). https://doi.org/10.1038/s41598-024-61918-2</a:t>
            </a:r>
            <a:endParaRPr b="0">
              <a:latin typeface="Times Roman"/>
              <a:ea typeface="Times Roman"/>
              <a:cs typeface="Times Roman"/>
              <a:sym typeface="Times Roman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Dados que demonstram que existe a possibilidade de uma potencial exposição pré-natal ao vírus e impacto em desfechos precoces do neurodesenvolvimento;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Dados que demonstram que existe a possibilidade de uma potencial exposição pré-natal ao vírus e impacto em desfechos precoces do neurodesenvolvimento;</a:t>
            </a:r>
          </a:p>
          <a:p>
            <a:pPr>
              <a:lnSpc>
                <a:spcPct val="130000"/>
              </a:lnSpc>
            </a:pPr>
            <a:r>
              <a:t>(Shuffrey, 2022): diferença no desenvolvimento motor e habilidades de interação social em bebês nascidos durante a pandemia comparado a bebês nascidos antes da pandemia</a:t>
            </a:r>
          </a:p>
          <a:p>
            <a:pPr>
              <a:lnSpc>
                <a:spcPct val="130000"/>
              </a:lnSpc>
            </a:pPr>
            <a:r>
              <a:t>Sugeriram infecção materna por SARS-CoV-2 durante a gravidez está associada a um atraso no desenvolvimento social e motor aos 6 meses de idade. </a:t>
            </a:r>
          </a:p>
        </p:txBody>
      </p:sp>
      <p:sp>
        <p:nvSpPr>
          <p:cNvPr id="680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8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(Mulkey, 2023): Aplicado teste de desenvolvimento de forma indireta, ASQ-3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(Mulkey, 2023): Aplicado teste de desenvolvimento de forma indireta, ASQ-3:</a:t>
            </a:r>
          </a:p>
          <a:p>
            <a:pPr lvl="1">
              <a:lnSpc>
                <a:spcPct val="130000"/>
              </a:lnSpc>
            </a:pPr>
            <a:r>
              <a:t>Houve diferença de pontuação de desenvolvimento entre crianças expostas e não expostas no período fetal;</a:t>
            </a:r>
          </a:p>
          <a:p>
            <a:pPr lvl="1">
              <a:lnSpc>
                <a:spcPct val="130000"/>
              </a:lnSpc>
            </a:pPr>
            <a:r>
              <a:t>Não houve diferença estatisticamente significativa: momento da infecção e gravidade da doença da gestante;</a:t>
            </a:r>
          </a:p>
          <a:p>
            <a:pPr lvl="1">
              <a:lnSpc>
                <a:spcPct val="130000"/>
              </a:lnSpc>
            </a:pPr>
            <a:r>
              <a:t>Crianças nascidas na pandemia: redução considerável no desempenho verbal, motor e cognitivo geral em comparação a nascidas antes da pandemia;</a:t>
            </a:r>
          </a:p>
          <a:p>
            <a:pPr lvl="1">
              <a:lnSpc>
                <a:spcPct val="130000"/>
              </a:lnSpc>
            </a:pPr>
            <a:r>
              <a:t>Grupo controle fora do cenário de pandemia.</a:t>
            </a:r>
          </a:p>
        </p:txBody>
      </p:sp>
      <p:sp>
        <p:nvSpPr>
          <p:cNvPr id="684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8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Momento da infecção materna pelo SARS-CoV-2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Momento da infecção materna pelo SARS-CoV-2: </a:t>
            </a:r>
          </a:p>
          <a:p>
            <a:pPr lvl="1">
              <a:lnSpc>
                <a:spcPct val="130000"/>
              </a:lnSpc>
            </a:pPr>
            <a:r>
              <a:t>(Firestein, 2023): sem diferenças estatísticas entre trimestre da infecção da gestante e neurodesenvolvimento;</a:t>
            </a:r>
          </a:p>
          <a:p>
            <a:pPr lvl="1">
              <a:lnSpc>
                <a:spcPct val="130000"/>
              </a:lnSpc>
            </a:pPr>
            <a:r>
              <a:t>(Edlow, 2021) : 222 expostas no período fetal comparadas com 7550 crianças não expostas no período fetal durante a pandemia: </a:t>
            </a:r>
          </a:p>
          <a:p>
            <a:pPr lvl="3">
              <a:lnSpc>
                <a:spcPct val="130000"/>
              </a:lnSpc>
            </a:pPr>
            <a:r>
              <a:t>Atraso mais comum no grupo exposto;</a:t>
            </a:r>
          </a:p>
          <a:p>
            <a:pPr lvl="3">
              <a:lnSpc>
                <a:spcPct val="130000"/>
              </a:lnSpc>
            </a:pPr>
            <a:r>
              <a:t>Grupo exposto no 3o trimestre; </a:t>
            </a:r>
          </a:p>
          <a:p>
            <a:pPr lvl="3">
              <a:lnSpc>
                <a:spcPct val="130000"/>
              </a:lnSpc>
            </a:pPr>
            <a:r>
              <a:t>Linguagem e motor.</a:t>
            </a:r>
          </a:p>
        </p:txBody>
      </p:sp>
      <p:sp>
        <p:nvSpPr>
          <p:cNvPr id="688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8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ravidade da doença na gestante pelo SARS-CoV-2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Gravidade da doença na gestante pelo SARS-CoV-2: </a:t>
            </a:r>
          </a:p>
          <a:p>
            <a:pPr lvl="1">
              <a:lnSpc>
                <a:spcPct val="130000"/>
              </a:lnSpc>
            </a:pPr>
            <a:r>
              <a:t>(Firestein, 2023): sintomas leves comparado com assintomáticas: sem diferença estatística;</a:t>
            </a:r>
          </a:p>
          <a:p>
            <a:pPr lvl="1">
              <a:lnSpc>
                <a:spcPct val="130000"/>
              </a:lnSpc>
            </a:pPr>
            <a:r>
              <a:t>(Fajardo-Martinez, 2024): com diferença estatística quando comparado neurodesenvolvimento e severidade da doença da gestante;</a:t>
            </a:r>
          </a:p>
        </p:txBody>
      </p:sp>
      <p:sp>
        <p:nvSpPr>
          <p:cNvPr id="692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9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Condições socioeconômicas e neurodesenvolviment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t>Condições socioeconômicas e neurodesenvolvimento: </a:t>
            </a:r>
          </a:p>
          <a:p>
            <a:pPr lvl="1">
              <a:lnSpc>
                <a:spcPct val="130000"/>
              </a:lnSpc>
            </a:pPr>
            <a:r>
              <a:t>(Houweling, 2022): entrevistaram 500 cuidadores: desfavorecidos em anos de educação: </a:t>
            </a:r>
          </a:p>
          <a:p>
            <a:pPr lvl="2">
              <a:lnSpc>
                <a:spcPct val="130000"/>
              </a:lnSpc>
            </a:pPr>
            <a:r>
              <a:t>menos propensos a participar de atividades enriquecedoras; </a:t>
            </a:r>
          </a:p>
          <a:p>
            <a:pPr lvl="2">
              <a:lnSpc>
                <a:spcPct val="130000"/>
              </a:lnSpc>
            </a:pPr>
            <a:r>
              <a:t>domínio linguagem.</a:t>
            </a:r>
          </a:p>
          <a:p>
            <a:pPr lvl="1">
              <a:lnSpc>
                <a:spcPct val="130000"/>
              </a:lnSpc>
            </a:pPr>
            <a:r>
              <a:t>(Sato, 2023): famílias com menos anos condições socioeconômicas: num contexto de pandemia:</a:t>
            </a:r>
          </a:p>
          <a:p>
            <a:pPr lvl="2">
              <a:lnSpc>
                <a:spcPct val="130000"/>
              </a:lnSpc>
            </a:pPr>
            <a:r>
              <a:t>Crianças desenvolvimento infantil abaixo do esperado até os 5 anos de idade.</a:t>
            </a:r>
          </a:p>
        </p:txBody>
      </p:sp>
      <p:sp>
        <p:nvSpPr>
          <p:cNvPr id="696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69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O desfecho de atraso no desenvolvimento neuropsicomotor está relacionado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O desfecho de atraso no desenvolvimento neuropsicomotor está relacionado:</a:t>
            </a:r>
          </a:p>
          <a:p>
            <a:pPr lvl="1">
              <a:lnSpc>
                <a:spcPct val="130000"/>
              </a:lnSpc>
            </a:pPr>
            <a:r>
              <a:t>Ao cenário de pandemia (lockdown, isolamento social, depressão parental, uso de máscaras e interação social)</a:t>
            </a:r>
          </a:p>
          <a:p>
            <a:pPr lvl="1">
              <a:lnSpc>
                <a:spcPct val="130000"/>
              </a:lnSpc>
            </a:pPr>
            <a:r>
              <a:t>É a sequela da exposição a infecção: via direta da infecção, tempestade de citocina;</a:t>
            </a:r>
          </a:p>
          <a:p>
            <a:pPr lvl="1">
              <a:lnSpc>
                <a:spcPct val="130000"/>
              </a:lnSpc>
            </a:pPr>
            <a:r>
              <a:t>Múltiplos mecanismos.</a:t>
            </a:r>
          </a:p>
        </p:txBody>
      </p:sp>
      <p:sp>
        <p:nvSpPr>
          <p:cNvPr id="700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701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704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705" name="Captura de Tela 2024-08-23 às 07.54.30.png" descr="Captura de Tela 2024-08-23 às 07.54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53565" y="3074481"/>
            <a:ext cx="5020610" cy="924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706" name="Captura de Tela 2024-08-23 às 07.55.43.png" descr="Captura de Tela 2024-08-23 às 07.55.4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01235" y="4560043"/>
            <a:ext cx="10925270" cy="8041811"/>
          </a:xfrm>
          <a:prstGeom prst="rect">
            <a:avLst/>
          </a:prstGeom>
          <a:ln w="12700">
            <a:miter lim="400000"/>
          </a:ln>
        </p:spPr>
      </p:pic>
      <p:sp>
        <p:nvSpPr>
          <p:cNvPr id="707" name="Infectadas no 3o trimestre:…"/>
          <p:cNvSpPr txBox="1">
            <a:spLocks noGrp="1"/>
          </p:cNvSpPr>
          <p:nvPr>
            <p:ph type="body" sz="half" idx="1"/>
          </p:nvPr>
        </p:nvSpPr>
        <p:spPr>
          <a:xfrm>
            <a:off x="12694023" y="3734829"/>
            <a:ext cx="10816838" cy="8763001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t>Infectadas no 3o trimestre:</a:t>
            </a:r>
          </a:p>
          <a:p>
            <a:pPr lvl="1">
              <a:lnSpc>
                <a:spcPct val="130000"/>
              </a:lnSpc>
            </a:pPr>
            <a:r>
              <a:t>Aumento de 15x nos mediadores inflamatórios</a:t>
            </a:r>
          </a:p>
          <a:p>
            <a:pPr lvl="1">
              <a:lnSpc>
                <a:spcPct val="130000"/>
              </a:lnSpc>
            </a:pPr>
            <a:r>
              <a:t>Parto prematuro</a:t>
            </a:r>
          </a:p>
          <a:p>
            <a:pPr>
              <a:lnSpc>
                <a:spcPct val="130000"/>
              </a:lnSpc>
            </a:pPr>
            <a:r>
              <a:t>Graves/Críticas: </a:t>
            </a:r>
          </a:p>
          <a:p>
            <a:pPr lvl="1">
              <a:lnSpc>
                <a:spcPct val="130000"/>
              </a:lnSpc>
            </a:pPr>
            <a:r>
              <a:t>Peso, comprimento e perímetro cefálico nos primeiros 6 meses de vida;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Discus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647545"/>
                    <a:lumOff val="-4635"/>
                  </a:schemeClr>
                </a:solidFill>
              </a:defRPr>
            </a:lvl1pPr>
          </a:lstStyle>
          <a:p>
            <a:r>
              <a:t>Discussão</a:t>
            </a:r>
          </a:p>
        </p:txBody>
      </p:sp>
      <p:sp>
        <p:nvSpPr>
          <p:cNvPr id="710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711" name="Captura de Tela 2024-08-23 às 07.56.33.png" descr="Captura de Tela 2024-08-23 às 07.56.3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36194" y="4752839"/>
            <a:ext cx="12602656" cy="6726981"/>
          </a:xfrm>
          <a:prstGeom prst="rect">
            <a:avLst/>
          </a:prstGeom>
          <a:ln w="12700">
            <a:miter lim="400000"/>
          </a:ln>
        </p:spPr>
      </p:pic>
      <p:pic>
        <p:nvPicPr>
          <p:cNvPr id="712" name="Captura de Tela 2024-08-23 às 07.57.28.png" descr="Captura de Tela 2024-08-23 às 07.57.2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55993" y="2721612"/>
            <a:ext cx="8301792" cy="1901041"/>
          </a:xfrm>
          <a:prstGeom prst="rect">
            <a:avLst/>
          </a:prstGeom>
          <a:ln w="12700">
            <a:miter lim="400000"/>
          </a:ln>
        </p:spPr>
      </p:pic>
      <p:pic>
        <p:nvPicPr>
          <p:cNvPr id="713" name="Captura de Tela 2024-08-23 às 07.57.40.png" descr="Captura de Tela 2024-08-23 às 07.57.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1515" y="11645541"/>
            <a:ext cx="4237764" cy="1761376"/>
          </a:xfrm>
          <a:prstGeom prst="rect">
            <a:avLst/>
          </a:prstGeom>
          <a:ln w="12700">
            <a:miter lim="400000"/>
          </a:ln>
        </p:spPr>
      </p:pic>
      <p:sp>
        <p:nvSpPr>
          <p:cNvPr id="714" name="Grupo exposto ao vírus no período fetal:…"/>
          <p:cNvSpPr txBox="1">
            <a:spLocks noGrp="1"/>
          </p:cNvSpPr>
          <p:nvPr>
            <p:ph type="body" sz="half" idx="1"/>
          </p:nvPr>
        </p:nvSpPr>
        <p:spPr>
          <a:xfrm>
            <a:off x="13000018" y="4011696"/>
            <a:ext cx="10816838" cy="8763001"/>
          </a:xfrm>
          <a:prstGeom prst="rect">
            <a:avLst/>
          </a:prstGeom>
        </p:spPr>
        <p:txBody>
          <a:bodyPr/>
          <a:lstStyle>
            <a:lvl1pPr>
              <a:lnSpc>
                <a:spcPct val="130000"/>
              </a:lnSpc>
            </a:lvl1pPr>
            <a:lvl2pPr>
              <a:lnSpc>
                <a:spcPct val="130000"/>
              </a:lnSpc>
            </a:lvl2pPr>
          </a:lstStyle>
          <a:p>
            <a:r>
              <a:t>Grupo exposto ao vírus no período fetal:</a:t>
            </a:r>
          </a:p>
          <a:p>
            <a:pPr lvl="1"/>
            <a:r>
              <a:t>Redução da elasticidade do parênquima, principalmente em  substância branca profunda (periventricular).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Tamanho amostral;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</a:pPr>
            <a:r>
              <a:rPr dirty="0" err="1"/>
              <a:t>Tamanho</a:t>
            </a:r>
            <a:r>
              <a:rPr dirty="0"/>
              <a:t> </a:t>
            </a:r>
            <a:r>
              <a:rPr dirty="0" err="1"/>
              <a:t>amostral</a:t>
            </a:r>
            <a:r>
              <a:rPr dirty="0"/>
              <a:t>;</a:t>
            </a:r>
          </a:p>
          <a:p>
            <a:pPr>
              <a:lnSpc>
                <a:spcPct val="130000"/>
              </a:lnSpc>
            </a:pPr>
            <a:r>
              <a:rPr dirty="0" err="1"/>
              <a:t>Multicêntrico</a:t>
            </a:r>
            <a:r>
              <a:rPr dirty="0"/>
              <a:t>;</a:t>
            </a:r>
          </a:p>
          <a:p>
            <a:pPr>
              <a:lnSpc>
                <a:spcPct val="130000"/>
              </a:lnSpc>
            </a:pPr>
            <a:r>
              <a:rPr dirty="0" err="1"/>
              <a:t>Grupo</a:t>
            </a:r>
            <a:r>
              <a:rPr dirty="0"/>
              <a:t> </a:t>
            </a:r>
            <a:r>
              <a:rPr dirty="0" err="1"/>
              <a:t>controle</a:t>
            </a:r>
            <a:r>
              <a:rPr dirty="0"/>
              <a:t>.</a:t>
            </a:r>
          </a:p>
        </p:txBody>
      </p:sp>
      <p:sp>
        <p:nvSpPr>
          <p:cNvPr id="717" name="Limitaçõ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satOff val="-1391"/>
                    <a:lumOff val="-4973"/>
                  </a:schemeClr>
                </a:solidFill>
              </a:defRPr>
            </a:lvl1pPr>
          </a:lstStyle>
          <a:p>
            <a:r>
              <a:t>Limitações</a:t>
            </a:r>
          </a:p>
        </p:txBody>
      </p:sp>
      <p:sp>
        <p:nvSpPr>
          <p:cNvPr id="718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Filhos de gestantes expostas aos SARS-CoV-2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t>Filhos de gestantes expostas aos SARS-CoV-2:</a:t>
            </a:r>
          </a:p>
          <a:p>
            <a:pPr lvl="1">
              <a:lnSpc>
                <a:spcPct val="130000"/>
              </a:lnSpc>
            </a:pPr>
            <a:r>
              <a:t>Apresentaram atrasos no neurodesenvolvimento, especialmente na linguagem; Infectadas no período perinatal;</a:t>
            </a:r>
          </a:p>
          <a:p>
            <a:pPr lvl="1">
              <a:lnSpc>
                <a:spcPct val="130000"/>
              </a:lnSpc>
            </a:pPr>
            <a:r>
              <a:t>Cuidadores sem Ensino Superior completo: maior probabilidade de apresentar atrasos no desenvolvimento da linguagem;</a:t>
            </a:r>
          </a:p>
          <a:p>
            <a:pPr lvl="1">
              <a:lnSpc>
                <a:spcPct val="130000"/>
              </a:lnSpc>
            </a:pPr>
            <a:r>
              <a:t>Acompanhamento contínuo e a intervenção precoce em crianças expostas: diagnosticar e diminuir possíveis impactos no desenvolvimento a longo prazo;</a:t>
            </a:r>
          </a:p>
          <a:p>
            <a:pPr lvl="1">
              <a:lnSpc>
                <a:spcPct val="130000"/>
              </a:lnSpc>
            </a:pPr>
            <a:r>
              <a:t>Espectro de possibilidades de pesquisa sobre os efeitos na saúde fetal e infantil.</a:t>
            </a:r>
          </a:p>
        </p:txBody>
      </p:sp>
      <p:sp>
        <p:nvSpPr>
          <p:cNvPr id="721" name="Conclusã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hueOff val="312616"/>
                    <a:satOff val="21048"/>
                    <a:lumOff val="-29411"/>
                  </a:schemeClr>
                </a:solidFill>
              </a:defRPr>
            </a:lvl1pPr>
          </a:lstStyle>
          <a:p>
            <a:r>
              <a:t>Conclusão</a:t>
            </a:r>
          </a:p>
        </p:txBody>
      </p:sp>
      <p:sp>
        <p:nvSpPr>
          <p:cNvPr id="722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Produção científic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dirty="0" err="1"/>
              <a:t>Produção</a:t>
            </a:r>
            <a:r>
              <a:rPr dirty="0"/>
              <a:t> </a:t>
            </a:r>
            <a:r>
              <a:rPr dirty="0" err="1"/>
              <a:t>científica</a:t>
            </a:r>
            <a:endParaRPr dirty="0"/>
          </a:p>
        </p:txBody>
      </p:sp>
      <p:sp>
        <p:nvSpPr>
          <p:cNvPr id="725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sp>
        <p:nvSpPr>
          <p:cNvPr id="726" name="●       Motta F.; Araujo DA, Fernandes GM, Castro MEC, Sasaki LMP, et al. Neuropsychomotor development of children exposed in utero to SARS-CoV-2 during COVID-19 pandemic period. The Journal of Pediatrics.  Frontiers in Pediatrics, 2024. (Apêndice A - Qu"/>
          <p:cNvSpPr txBox="1"/>
          <p:nvPr/>
        </p:nvSpPr>
        <p:spPr>
          <a:xfrm>
            <a:off x="-6040" y="2480031"/>
            <a:ext cx="7529218" cy="10073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711834" marR="549909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latin typeface="Times New Roman"/>
                <a:ea typeface="Times New Roman"/>
                <a:cs typeface="Times New Roman"/>
                <a:sym typeface="Times New Roman"/>
              </a:rPr>
              <a:t>       </a:t>
            </a:r>
            <a:r>
              <a:rPr dirty="0"/>
              <a:t>Motta F.; Araujo DA, </a:t>
            </a:r>
            <a:r>
              <a:rPr dirty="0" err="1"/>
              <a:t>Fernandes</a:t>
            </a:r>
            <a:r>
              <a:rPr dirty="0"/>
              <a:t> GM, Castro MEC, Sasaki LMP, et al. </a:t>
            </a:r>
            <a:r>
              <a:rPr dirty="0" err="1"/>
              <a:t>Neuropsychomotor</a:t>
            </a:r>
            <a:r>
              <a:rPr dirty="0"/>
              <a:t> development of children exposed in utero to SARS-CoV-2 during COVID-19 pandemic period. The Journal of Pediatrics.  Frontiers in Pediatrics, 2024. (</a:t>
            </a:r>
            <a:r>
              <a:rPr dirty="0" err="1"/>
              <a:t>Apêndice</a:t>
            </a:r>
            <a:r>
              <a:rPr dirty="0"/>
              <a:t> A - </a:t>
            </a:r>
            <a:r>
              <a:rPr dirty="0" err="1"/>
              <a:t>Qualis</a:t>
            </a:r>
            <a:r>
              <a:rPr dirty="0"/>
              <a:t> Capes A1 – FI 3,9). </a:t>
            </a:r>
            <a:r>
              <a:rPr dirty="0" err="1"/>
              <a:t>Consoante</a:t>
            </a:r>
            <a:r>
              <a:rPr dirty="0"/>
              <a:t> </a:t>
            </a:r>
            <a:r>
              <a:rPr dirty="0" err="1"/>
              <a:t>ao</a:t>
            </a:r>
            <a:r>
              <a:rPr dirty="0"/>
              <a:t> </a:t>
            </a:r>
            <a:r>
              <a:rPr dirty="0" err="1"/>
              <a:t>regimento</a:t>
            </a:r>
            <a:r>
              <a:rPr dirty="0"/>
              <a:t> do PPGCM-</a:t>
            </a:r>
            <a:r>
              <a:rPr dirty="0" err="1"/>
              <a:t>UnB.</a:t>
            </a:r>
            <a:r>
              <a:rPr dirty="0"/>
              <a:t> – </a:t>
            </a:r>
            <a:r>
              <a:rPr dirty="0" err="1"/>
              <a:t>submetido</a:t>
            </a:r>
            <a:r>
              <a:rPr dirty="0"/>
              <a:t>.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marR="549909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marR="549909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latin typeface="Times New Roman"/>
                <a:ea typeface="Times New Roman"/>
                <a:cs typeface="Times New Roman"/>
                <a:sym typeface="Times New Roman"/>
              </a:rPr>
              <a:t>      </a:t>
            </a:r>
            <a:r>
              <a:rPr dirty="0"/>
              <a:t>Motta F.; Araujo DA, </a:t>
            </a:r>
            <a:r>
              <a:rPr dirty="0" err="1"/>
              <a:t>Fernandes</a:t>
            </a:r>
            <a:r>
              <a:rPr dirty="0"/>
              <a:t> GM, Castro MEC, Sasaki LMP, et al. Neuroimaging assessment of pediatric cerebral changes associated with SARS-CoV-2 infection during pregnancy. Frontiers in Pediatrics, v. 11, p. 01, 2023. (</a:t>
            </a:r>
            <a:r>
              <a:rPr dirty="0" err="1"/>
              <a:t>Apêndice</a:t>
            </a:r>
            <a:r>
              <a:rPr dirty="0"/>
              <a:t> A - </a:t>
            </a:r>
            <a:r>
              <a:rPr dirty="0" err="1"/>
              <a:t>Qualis</a:t>
            </a:r>
            <a:r>
              <a:rPr dirty="0"/>
              <a:t> Capes A2 – FI 3,24).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2235" indent="-102235" defTabSz="457200">
              <a:lnSpc>
                <a:spcPct val="100000"/>
              </a:lnSpc>
              <a:spcBef>
                <a:spcPts val="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marR="549909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marR="549909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latin typeface="Times New Roman"/>
                <a:ea typeface="Times New Roman"/>
                <a:cs typeface="Times New Roman"/>
                <a:sym typeface="Times New Roman"/>
              </a:rPr>
              <a:t>      </a:t>
            </a:r>
            <a:r>
              <a:rPr i="1" dirty="0" err="1"/>
              <a:t>Fernandes</a:t>
            </a:r>
            <a:r>
              <a:rPr i="1" dirty="0"/>
              <a:t> GM, Motta F.;</a:t>
            </a:r>
            <a:r>
              <a:rPr dirty="0"/>
              <a:t> Araujo DA, , Castro MEC, Sasaki LMP, et al. Pregnancy Outcomes and Child Development Effects of SARS-CoV-2 Infection (PROUDEST Trial): Protocol for a Multicenter, Prospective Cohort Study. JMIR Research Protocols [JMIR Res </a:t>
            </a:r>
            <a:r>
              <a:rPr dirty="0" err="1"/>
              <a:t>Protoc</a:t>
            </a:r>
            <a:r>
              <a:rPr dirty="0"/>
              <a:t> 2021 | vol. 10 | </a:t>
            </a:r>
            <a:r>
              <a:rPr dirty="0" err="1"/>
              <a:t>iss</a:t>
            </a:r>
            <a:r>
              <a:rPr dirty="0"/>
              <a:t>. 4 | e26477]. (</a:t>
            </a:r>
            <a:r>
              <a:rPr dirty="0" err="1"/>
              <a:t>Apêndice</a:t>
            </a:r>
            <a:r>
              <a:rPr dirty="0"/>
              <a:t> B – PROTOCOLO PROUDEST - </a:t>
            </a:r>
            <a:r>
              <a:rPr dirty="0" err="1"/>
              <a:t>Qualis</a:t>
            </a:r>
            <a:r>
              <a:rPr dirty="0"/>
              <a:t> Capes B2 – FI 1,25).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549909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latin typeface="Times New Roman"/>
                <a:ea typeface="Times New Roman"/>
                <a:cs typeface="Times New Roman"/>
                <a:sym typeface="Times New Roman"/>
              </a:rPr>
              <a:t>      </a:t>
            </a:r>
            <a:r>
              <a:rPr i="1" dirty="0" err="1"/>
              <a:t>Fernandes</a:t>
            </a:r>
            <a:r>
              <a:rPr i="1" dirty="0"/>
              <a:t> GM, Motta F.;</a:t>
            </a:r>
            <a:r>
              <a:rPr dirty="0"/>
              <a:t> Araujo DA, Castro MEC, Sasaki LMP, et al. Panoramic snapshot of serum soluble mediator interplay in pregnant women with convalescent COVID-19: an exploratory study. Frontiers in Immunology, v. 14, p. 01, 2023. (</a:t>
            </a:r>
            <a:r>
              <a:rPr dirty="0" err="1"/>
              <a:t>Apêndice</a:t>
            </a:r>
            <a:r>
              <a:rPr dirty="0"/>
              <a:t> C - </a:t>
            </a:r>
            <a:r>
              <a:rPr dirty="0" err="1"/>
              <a:t>Qualis</a:t>
            </a:r>
            <a:r>
              <a:rPr dirty="0"/>
              <a:t> Capes A2 – FI 7.30).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2235" indent="-102235" defTabSz="457200">
              <a:lnSpc>
                <a:spcPct val="100000"/>
              </a:lnSpc>
              <a:spcBef>
                <a:spcPts val="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indent="-711834" algn="just" defTabSz="457200">
              <a:lnSpc>
                <a:spcPct val="100000"/>
              </a:lnSpc>
              <a:spcBef>
                <a:spcPts val="800"/>
              </a:spcBef>
              <a:defRPr sz="1466" b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600" dirty="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  </a:t>
            </a:r>
            <a:r>
              <a:rPr dirty="0"/>
              <a:t>Sasaki LP, </a:t>
            </a:r>
            <a:r>
              <a:rPr dirty="0" err="1"/>
              <a:t>Fernandes</a:t>
            </a:r>
            <a:r>
              <a:rPr dirty="0"/>
              <a:t> GM, Silva APD, Motta F, </a:t>
            </a:r>
            <a:r>
              <a:rPr dirty="0" err="1"/>
              <a:t>Siracusa</a:t>
            </a:r>
            <a:r>
              <a:rPr dirty="0"/>
              <a:t> C, </a:t>
            </a:r>
            <a:r>
              <a:rPr dirty="0" err="1"/>
              <a:t>Rabelo</a:t>
            </a:r>
            <a:r>
              <a:rPr dirty="0"/>
              <a:t> IP, Junior ADS, </a:t>
            </a:r>
            <a:r>
              <a:rPr dirty="0" err="1"/>
              <a:t>França</a:t>
            </a:r>
            <a:r>
              <a:rPr dirty="0"/>
              <a:t> PS, </a:t>
            </a:r>
            <a:r>
              <a:rPr dirty="0" err="1"/>
              <a:t>Kurisky</a:t>
            </a:r>
            <a:r>
              <a:rPr dirty="0"/>
              <a:t> P, </a:t>
            </a:r>
            <a:r>
              <a:rPr dirty="0" err="1"/>
              <a:t>Tristao</a:t>
            </a:r>
            <a:r>
              <a:rPr dirty="0"/>
              <a:t> RM, de Albuquerque C, Gomes C, Maria da </a:t>
            </a:r>
            <a:r>
              <a:rPr dirty="0" err="1"/>
              <a:t>Mota</a:t>
            </a:r>
            <a:r>
              <a:rPr dirty="0"/>
              <a:t> L, </a:t>
            </a:r>
            <a:r>
              <a:rPr dirty="0" err="1"/>
              <a:t>Zaconeta</a:t>
            </a:r>
            <a:r>
              <a:rPr dirty="0"/>
              <a:t> A. Cerebrospinal fluid analysis of pregnant women at early stages of COVID-19. Taiwan J </a:t>
            </a:r>
            <a:r>
              <a:rPr dirty="0" err="1"/>
              <a:t>Obstet</a:t>
            </a:r>
            <a:r>
              <a:rPr dirty="0"/>
              <a:t> Gynecol. 2022 Jul;61(4):672-674. </a:t>
            </a:r>
            <a:r>
              <a:rPr dirty="0" err="1"/>
              <a:t>doi</a:t>
            </a:r>
            <a:r>
              <a:rPr dirty="0"/>
              <a:t>: 10.1016/j.tjog.2022.03.043. Epub 2022 May 23. PMID: 35779919; PMCID: PMC9124920.         </a:t>
            </a:r>
            <a:r>
              <a:rPr dirty="0" err="1"/>
              <a:t>Fator</a:t>
            </a:r>
            <a:r>
              <a:rPr dirty="0"/>
              <a:t> de </a:t>
            </a:r>
            <a:r>
              <a:rPr dirty="0" err="1"/>
              <a:t>impacto</a:t>
            </a:r>
            <a:r>
              <a:rPr dirty="0"/>
              <a:t> JCR:1.944</a:t>
            </a:r>
            <a:endParaRPr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2235" indent="-102235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 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atin typeface="Times Roman"/>
                <a:ea typeface="Times Roman"/>
                <a:cs typeface="Times Roman"/>
                <a:sym typeface="Times Roman"/>
              </a:rPr>
              <a:t>●</a:t>
            </a:r>
            <a:r>
              <a:rPr sz="933" dirty="0">
                <a:latin typeface="Times New Roman"/>
                <a:ea typeface="Times New Roman"/>
                <a:cs typeface="Times New Roman"/>
                <a:sym typeface="Times New Roman"/>
              </a:rPr>
              <a:t>      </a:t>
            </a:r>
            <a:r>
              <a:rPr dirty="0" err="1"/>
              <a:t>Apresentação</a:t>
            </a:r>
            <a:r>
              <a:rPr dirty="0"/>
              <a:t> oral </a:t>
            </a:r>
            <a:r>
              <a:rPr dirty="0" err="1"/>
              <a:t>sobre</a:t>
            </a:r>
            <a:r>
              <a:rPr dirty="0"/>
              <a:t> o </a:t>
            </a:r>
            <a:r>
              <a:rPr dirty="0" err="1"/>
              <a:t>tema</a:t>
            </a:r>
            <a:r>
              <a:rPr dirty="0"/>
              <a:t> </a:t>
            </a:r>
            <a:r>
              <a:rPr dirty="0" err="1"/>
              <a:t>em</a:t>
            </a:r>
            <a:r>
              <a:rPr dirty="0"/>
              <a:t> </a:t>
            </a:r>
            <a:r>
              <a:rPr dirty="0" err="1"/>
              <a:t>congresso</a:t>
            </a:r>
            <a:r>
              <a:rPr dirty="0"/>
              <a:t> </a:t>
            </a:r>
            <a:r>
              <a:rPr dirty="0" err="1"/>
              <a:t>internacional</a:t>
            </a:r>
            <a:r>
              <a:rPr dirty="0"/>
              <a:t> (4th joint European Neonatal Societies Congress – </a:t>
            </a:r>
            <a:r>
              <a:rPr dirty="0" err="1"/>
              <a:t>Milão</a:t>
            </a:r>
            <a:r>
              <a:rPr dirty="0"/>
              <a:t>, </a:t>
            </a:r>
            <a:r>
              <a:rPr dirty="0" err="1"/>
              <a:t>Itália</a:t>
            </a:r>
            <a:r>
              <a:rPr dirty="0"/>
              <a:t>).</a:t>
            </a:r>
            <a:endParaRPr sz="1466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11834" indent="-711834" algn="just" defTabSz="457200">
              <a:lnSpc>
                <a:spcPct val="100000"/>
              </a:lnSpc>
              <a:spcBef>
                <a:spcPts val="800"/>
              </a:spcBef>
              <a:defRPr sz="16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00" dirty="0"/>
          </a:p>
        </p:txBody>
      </p:sp>
      <p:pic>
        <p:nvPicPr>
          <p:cNvPr id="727" name="Captura de Tela 2024-08-28 às 08.12.43.png" descr="Captura de Tela 2024-08-28 às 08.12.4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095656" y="2506599"/>
            <a:ext cx="8762651" cy="4765041"/>
          </a:xfrm>
          <a:prstGeom prst="rect">
            <a:avLst/>
          </a:prstGeom>
          <a:ln w="12700">
            <a:miter lim="400000"/>
          </a:ln>
        </p:spPr>
      </p:pic>
      <p:pic>
        <p:nvPicPr>
          <p:cNvPr id="728" name="filme-colado.png" descr="filme-colad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400792" y="6912832"/>
            <a:ext cx="7055904" cy="4202183"/>
          </a:xfrm>
          <a:prstGeom prst="rect">
            <a:avLst/>
          </a:prstGeom>
          <a:ln w="12700">
            <a:miter lim="400000"/>
          </a:ln>
        </p:spPr>
      </p:pic>
      <p:pic>
        <p:nvPicPr>
          <p:cNvPr id="729" name="Captura de Tela 2024-08-23 às 07.55.43.png" descr="Captura de Tela 2024-08-23 às 07.55.43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523178" y="10160304"/>
            <a:ext cx="4605244" cy="338980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33" name="Agrupar"/>
          <p:cNvGrpSpPr/>
          <p:nvPr/>
        </p:nvGrpSpPr>
        <p:grpSpPr>
          <a:xfrm>
            <a:off x="18517897" y="6834858"/>
            <a:ext cx="6195779" cy="5253162"/>
            <a:chOff x="0" y="0"/>
            <a:chExt cx="6195778" cy="5253161"/>
          </a:xfrm>
        </p:grpSpPr>
        <p:pic>
          <p:nvPicPr>
            <p:cNvPr id="730" name="Captura de Tela 2024-08-23 às 07.56.33.png" descr="Captura de Tela 2024-08-23 às 07.56.33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998601"/>
              <a:ext cx="6195779" cy="33071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31" name="Captura de Tela 2024-08-23 às 07.57.28.png" descr="Captura de Tela 2024-08-23 às 07.57.28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386283" y="0"/>
              <a:ext cx="4081367" cy="93459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32" name="Captura de Tela 2024-08-23 às 07.57.40.png" descr="Captura de Tela 2024-08-23 às 07.57.40.png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17365" y="4387225"/>
              <a:ext cx="2083390" cy="86593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734" name="Imagem" descr="Imagem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8197081" y="2404452"/>
            <a:ext cx="5788467" cy="393415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Produção científic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t>Produção científica</a:t>
            </a:r>
          </a:p>
        </p:txBody>
      </p:sp>
      <p:sp>
        <p:nvSpPr>
          <p:cNvPr id="737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738" name="Captura de Tela 2024-08-28 às 08.20.30.png" descr="Captura de Tela 2024-08-28 às 08.20.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753544"/>
            <a:ext cx="8623301" cy="6743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39" name="Captura de Tela 2024-08-28 às 08.24.27.png" descr="Captura de Tela 2024-08-28 às 08.24.2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152440" y="2537034"/>
            <a:ext cx="8231560" cy="5871773"/>
          </a:xfrm>
          <a:prstGeom prst="rect">
            <a:avLst/>
          </a:prstGeom>
          <a:ln w="12700">
            <a:miter lim="400000"/>
          </a:ln>
        </p:spPr>
      </p:pic>
      <p:pic>
        <p:nvPicPr>
          <p:cNvPr id="740" name="Captura de Tela 2024-08-28 às 08.48.04.png" descr="Captura de Tela 2024-08-28 às 08.48.0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23301" y="7331477"/>
            <a:ext cx="8982349" cy="63592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744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rcRect b="49750"/>
          <a:stretch>
            <a:fillRect/>
          </a:stretch>
        </p:blipFill>
        <p:spPr>
          <a:xfrm>
            <a:off x="490678" y="3359563"/>
            <a:ext cx="3924301" cy="3395034"/>
          </a:xfrm>
          <a:prstGeom prst="rect">
            <a:avLst/>
          </a:prstGeom>
          <a:ln w="12700">
            <a:miter lim="400000"/>
          </a:ln>
        </p:spPr>
      </p:pic>
      <p:pic>
        <p:nvPicPr>
          <p:cNvPr id="745" name="filme-colado.png" descr="filme-colad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23377" y="4758697"/>
            <a:ext cx="22137246" cy="8205042"/>
          </a:xfrm>
          <a:prstGeom prst="rect">
            <a:avLst/>
          </a:prstGeom>
          <a:ln w="12700">
            <a:miter lim="400000"/>
          </a:ln>
        </p:spPr>
      </p:pic>
      <p:pic>
        <p:nvPicPr>
          <p:cNvPr id="746" name="filme-colado.png" descr="filme-colado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902200" y="2425700"/>
            <a:ext cx="16121733" cy="23582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Avaliação do Desenvolvimento Neuropsicomotor de crianças expostas ao SARS-COV-2 no período fetal"/>
          <p:cNvSpPr txBox="1"/>
          <p:nvPr/>
        </p:nvSpPr>
        <p:spPr>
          <a:xfrm>
            <a:off x="10850338" y="293602"/>
            <a:ext cx="12773356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2200" b="0">
                <a:solidFill>
                  <a:srgbClr val="000000"/>
                </a:solidFill>
              </a:defRPr>
            </a:lvl1pPr>
          </a:lstStyle>
          <a:p>
            <a:r>
              <a:t>Avaliação do Desenvolvimento Neuropsicomotor de crianças expostas ao SARS-COV-2 no período fetal</a:t>
            </a:r>
          </a:p>
        </p:txBody>
      </p:sp>
      <p:pic>
        <p:nvPicPr>
          <p:cNvPr id="750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61789" y="6182923"/>
            <a:ext cx="16121733" cy="235823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66036825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0" name="filme-colado.png" descr="filme-colad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61789" y="6182923"/>
            <a:ext cx="16121733" cy="2358233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CaixaDeTexto 1"/>
          <p:cNvSpPr txBox="1"/>
          <p:nvPr/>
        </p:nvSpPr>
        <p:spPr>
          <a:xfrm>
            <a:off x="-34804" y="8301185"/>
            <a:ext cx="24385984" cy="6085769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/>
            <a:r>
              <a:rPr kumimoji="0" lang="pt-BR" sz="4200" b="1" i="0" u="none" strike="noStrike" cap="none" spc="0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lgerian" panose="04020705040A02060702" pitchFamily="82" charset="0"/>
                <a:sym typeface="Proxima Nova"/>
              </a:rPr>
              <a:t>Pessoalmente,</a:t>
            </a:r>
            <a:r>
              <a:rPr kumimoji="0" lang="pt-BR" sz="4200" b="1" i="0" u="none" strike="noStrike" cap="none" spc="0" normalizeH="0" dirty="0" smtClean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lgerian" panose="04020705040A02060702" pitchFamily="82" charset="0"/>
                <a:sym typeface="Proxima Nova"/>
              </a:rPr>
              <a:t> felipe </a:t>
            </a:r>
            <a:r>
              <a:rPr lang="pt-BR" dirty="0">
                <a:solidFill>
                  <a:srgbClr val="FF00FF"/>
                </a:solidFill>
                <a:latin typeface="Algerian" panose="04020705040A02060702" pitchFamily="82" charset="0"/>
              </a:rPr>
              <a:t> </a:t>
            </a:r>
            <a:r>
              <a:rPr kumimoji="0" lang="pt-BR" sz="4200" b="1" i="0" u="none" strike="noStrike" cap="none" spc="0" normalizeH="0" dirty="0" smtClean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lgerian" panose="04020705040A02060702" pitchFamily="82" charset="0"/>
                <a:sym typeface="Proxima Nova"/>
              </a:rPr>
              <a:t>motta, agradeço por ter participado na sua Banca de Doutorado, </a:t>
            </a:r>
            <a:r>
              <a:rPr lang="pt-BR" dirty="0">
                <a:solidFill>
                  <a:srgbClr val="FF00FF"/>
                </a:solidFill>
                <a:latin typeface="Algerian" panose="04020705040A02060702" pitchFamily="82" charset="0"/>
              </a:rPr>
              <a:t>pelo conhecimento que tive sobre o desenvolvimento neuropsicomotor nas </a:t>
            </a:r>
          </a:p>
          <a:p>
            <a:pPr algn="ctr"/>
            <a:r>
              <a:rPr lang="pt-BR" dirty="0">
                <a:solidFill>
                  <a:srgbClr val="FF00FF"/>
                </a:solidFill>
                <a:latin typeface="Algerian" panose="04020705040A02060702" pitchFamily="82" charset="0"/>
              </a:rPr>
              <a:t>crianças exposta à COVID-19 no período fetal 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 e </a:t>
            </a:r>
            <a:r>
              <a:rPr lang="pt-BR" dirty="0" err="1" smtClean="0">
                <a:solidFill>
                  <a:srgbClr val="FF00FF"/>
                </a:solidFill>
                <a:latin typeface="Algerian" panose="04020705040A02060702" pitchFamily="82" charset="0"/>
              </a:rPr>
              <a:t>pelO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 </a:t>
            </a:r>
            <a:r>
              <a:rPr lang="pt-BR" dirty="0" err="1" smtClean="0">
                <a:solidFill>
                  <a:srgbClr val="FF00FF"/>
                </a:solidFill>
                <a:latin typeface="Algerian" panose="04020705040A02060702" pitchFamily="82" charset="0"/>
              </a:rPr>
              <a:t>belO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 GESTO do compartilhamento com os colegas !</a:t>
            </a:r>
          </a:p>
          <a:p>
            <a:pPr algn="ctr"/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COM ESSE estudo passamos hoje mais de </a:t>
            </a:r>
            <a:r>
              <a:rPr lang="pt-BR" dirty="0" smtClean="0">
                <a:solidFill>
                  <a:srgbClr val="FFFF00"/>
                </a:solidFill>
                <a:latin typeface="Algerian" panose="04020705040A02060702" pitchFamily="82" charset="0"/>
              </a:rPr>
              <a:t>6000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 Apresentações na página </a:t>
            </a:r>
          </a:p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neonatal 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  <a:hlinkClick r:id="rId3"/>
              </a:rPr>
              <a:t>www.paulomargotto.com.br</a:t>
            </a: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  aos 20 anos!</a:t>
            </a:r>
          </a:p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dirty="0" smtClean="0">
                <a:solidFill>
                  <a:srgbClr val="FF00FF"/>
                </a:solidFill>
                <a:latin typeface="Algerian" panose="04020705040A02060702" pitchFamily="82" charset="0"/>
              </a:rPr>
              <a:t>-Universidade de Brasília-</a:t>
            </a:r>
          </a:p>
          <a:p>
            <a:pPr marL="0" marR="0" indent="0" algn="l" defTabSz="584200" rtl="0" fontAlgn="auto" latinLnBrk="0" hangingPunct="0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4200" b="1" i="0" u="none" strike="noStrike" cap="none" spc="0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lgerian" panose="04020705040A02060702" pitchFamily="82" charset="0"/>
                <a:sym typeface="Proxima Nova"/>
              </a:rPr>
              <a:t>,</a:t>
            </a:r>
            <a:endParaRPr kumimoji="0" lang="pt-BR" sz="4200" b="1" i="0" u="none" strike="noStrike" cap="none" spc="0" normalizeH="0" baseline="0" dirty="0">
              <a:ln>
                <a:noFill/>
              </a:ln>
              <a:solidFill>
                <a:srgbClr val="FF00FF"/>
              </a:solidFill>
              <a:effectLst/>
              <a:uFillTx/>
              <a:latin typeface="Algerian" panose="04020705040A02060702" pitchFamily="82" charset="0"/>
              <a:sym typeface="Proxima Nov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356" y="447193"/>
            <a:ext cx="13367315" cy="7853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amanho amostral;…"/>
          <p:cNvSpPr txBox="1">
            <a:spLocks noGrp="1"/>
          </p:cNvSpPr>
          <p:nvPr>
            <p:ph type="body" idx="1"/>
          </p:nvPr>
        </p:nvSpPr>
        <p:spPr>
          <a:xfrm>
            <a:off x="238672" y="1313384"/>
            <a:ext cx="7144684" cy="69847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lnSpc>
                <a:spcPct val="130000"/>
              </a:lnSpc>
              <a:buNone/>
            </a:pPr>
            <a:r>
              <a:rPr lang="pt-BR" sz="3200" dirty="0" smtClean="0"/>
              <a:t>Profs. Drs. Pedro Sudbrack Oliveira, Alexandre A.S.M. Soares, Felipe Motta, Marta David R. de Moura e Paulo R. Margotto </a:t>
            </a:r>
            <a:r>
              <a:rPr lang="pt-BR" sz="3200" dirty="0" smtClean="0">
                <a:solidFill>
                  <a:srgbClr val="FFFFFF"/>
                </a:solidFill>
              </a:rPr>
              <a:t>Margotto</a:t>
            </a:r>
            <a:r>
              <a:rPr lang="pt-BR" sz="3200" dirty="0" smtClean="0"/>
              <a:t> (31/8/24)</a:t>
            </a:r>
            <a:endParaRPr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_BoldColor_ISO">
  <a:themeElements>
    <a:clrScheme name="25_BoldColor_ISO">
      <a:dk1>
        <a:srgbClr val="53585F"/>
      </a:dk1>
      <a:lt1>
        <a:srgbClr val="00BFF3"/>
      </a:lt1>
      <a:dk2>
        <a:srgbClr val="5E5E5E"/>
      </a:dk2>
      <a:lt2>
        <a:srgbClr val="D6D5D5"/>
      </a:lt2>
      <a:accent1>
        <a:srgbClr val="01BFF4"/>
      </a:accent1>
      <a:accent2>
        <a:srgbClr val="43E9CB"/>
      </a:accent2>
      <a:accent3>
        <a:srgbClr val="BC80FF"/>
      </a:accent3>
      <a:accent4>
        <a:srgbClr val="FFC618"/>
      </a:accent4>
      <a:accent5>
        <a:srgbClr val="FF4000"/>
      </a:accent5>
      <a:accent6>
        <a:srgbClr val="FF87BB"/>
      </a:accent6>
      <a:hlink>
        <a:srgbClr val="0000FF"/>
      </a:hlink>
      <a:folHlink>
        <a:srgbClr val="FF00FF"/>
      </a:folHlink>
    </a:clrScheme>
    <a:fontScheme name="25_BoldColor_ISO">
      <a:majorFont>
        <a:latin typeface="Druk Medium"/>
        <a:ea typeface="Druk Medium"/>
        <a:cs typeface="Druk Medium"/>
      </a:majorFont>
      <a:minorFont>
        <a:latin typeface="Druk Medium"/>
        <a:ea typeface="Druk Medium"/>
        <a:cs typeface="Druk Medium"/>
      </a:minorFont>
    </a:fontScheme>
    <a:fmtScheme name="25_BoldColor_IS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roxima Nova Extrabold"/>
            <a:ea typeface="Proxima Nova Extrabold"/>
            <a:cs typeface="Proxima Nova Extrabold"/>
            <a:sym typeface="Proxima Nova Extra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8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4200" b="1" i="0" u="none" strike="noStrike" cap="none" spc="0" normalizeH="0" baseline="0">
            <a:ln>
              <a:noFill/>
            </a:ln>
            <a:solidFill>
              <a:srgbClr val="53585F"/>
            </a:solidFill>
            <a:effectLst/>
            <a:uFillTx/>
            <a:latin typeface="Proxima Nova"/>
            <a:ea typeface="Proxima Nova"/>
            <a:cs typeface="Proxima Nova"/>
            <a:sym typeface="Proxima Nov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5_BoldColor_ISO">
  <a:themeElements>
    <a:clrScheme name="25_BoldColor_ISO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1BFF4"/>
      </a:accent1>
      <a:accent2>
        <a:srgbClr val="43E9CB"/>
      </a:accent2>
      <a:accent3>
        <a:srgbClr val="BC80FF"/>
      </a:accent3>
      <a:accent4>
        <a:srgbClr val="FFC618"/>
      </a:accent4>
      <a:accent5>
        <a:srgbClr val="FF4000"/>
      </a:accent5>
      <a:accent6>
        <a:srgbClr val="FF87BB"/>
      </a:accent6>
      <a:hlink>
        <a:srgbClr val="0000FF"/>
      </a:hlink>
      <a:folHlink>
        <a:srgbClr val="FF00FF"/>
      </a:folHlink>
    </a:clrScheme>
    <a:fontScheme name="25_BoldColor_ISO">
      <a:majorFont>
        <a:latin typeface="Druk Medium"/>
        <a:ea typeface="Druk Medium"/>
        <a:cs typeface="Druk Medium"/>
      </a:majorFont>
      <a:minorFont>
        <a:latin typeface="Druk Medium"/>
        <a:ea typeface="Druk Medium"/>
        <a:cs typeface="Druk Medium"/>
      </a:minorFont>
    </a:fontScheme>
    <a:fmtScheme name="25_BoldColor_IS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roxima Nova Extrabold"/>
            <a:ea typeface="Proxima Nova Extrabold"/>
            <a:cs typeface="Proxima Nova Extrabold"/>
            <a:sym typeface="Proxima Nova Extra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8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4200" b="1" i="0" u="none" strike="noStrike" cap="none" spc="0" normalizeH="0" baseline="0">
            <a:ln>
              <a:noFill/>
            </a:ln>
            <a:solidFill>
              <a:srgbClr val="53585F"/>
            </a:solidFill>
            <a:effectLst/>
            <a:uFillTx/>
            <a:latin typeface="Proxima Nova"/>
            <a:ea typeface="Proxima Nova"/>
            <a:cs typeface="Proxima Nova"/>
            <a:sym typeface="Proxima Nov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5249</Words>
  <Application>Microsoft Office PowerPoint</Application>
  <PresentationFormat>Personalizar</PresentationFormat>
  <Paragraphs>776</Paragraphs>
  <Slides>95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95</vt:i4>
      </vt:variant>
    </vt:vector>
  </HeadingPairs>
  <TitlesOfParts>
    <vt:vector size="96" baseType="lpstr">
      <vt:lpstr>25_BoldColor_ISO</vt:lpstr>
      <vt:lpstr>   Avaliação do Desenvolvimento Neuropsicomotor em crianças expostas à infecção por SARS-CoV-2 durante o período fetal 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JUSTIFICATIVA</vt:lpstr>
      <vt:lpstr>Objetivos</vt:lpstr>
      <vt:lpstr>Objetivos</vt:lpstr>
      <vt:lpstr>Objetivos</vt:lpstr>
      <vt:lpstr>Objetivos</vt:lpstr>
      <vt:lpstr>Objetivos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Metodologia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Limitações</vt:lpstr>
      <vt:lpstr>Conclusão</vt:lpstr>
      <vt:lpstr>Produção científica</vt:lpstr>
      <vt:lpstr>Produção científica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Avaliação do Desenvolvimento Neuropsicomotor em crianças expostas à infecção por SARS-CoV-2 durante o período fetal</dc:title>
  <dc:creator>pmargottogmail.com Margotto</dc:creator>
  <cp:lastModifiedBy>Paulo Margotto</cp:lastModifiedBy>
  <cp:revision>13</cp:revision>
  <dcterms:modified xsi:type="dcterms:W3CDTF">2024-09-20T23:41:44Z</dcterms:modified>
</cp:coreProperties>
</file>