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1"/>
  </p:sldMasterIdLst>
  <p:sldIdLst>
    <p:sldId id="278" r:id="rId2"/>
    <p:sldId id="258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69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279" r:id="rId24"/>
    <p:sldId id="300" r:id="rId25"/>
    <p:sldId id="301" r:id="rId26"/>
    <p:sldId id="302" r:id="rId27"/>
    <p:sldId id="303" r:id="rId28"/>
    <p:sldId id="257" r:id="rId29"/>
    <p:sldId id="259" r:id="rId30"/>
    <p:sldId id="260" r:id="rId31"/>
    <p:sldId id="261" r:id="rId32"/>
    <p:sldId id="262" r:id="rId33"/>
    <p:sldId id="263" r:id="rId34"/>
    <p:sldId id="264" r:id="rId35"/>
    <p:sldId id="265" r:id="rId36"/>
    <p:sldId id="266" r:id="rId37"/>
    <p:sldId id="267" r:id="rId38"/>
    <p:sldId id="268" r:id="rId39"/>
    <p:sldId id="270" r:id="rId40"/>
    <p:sldId id="271" r:id="rId41"/>
    <p:sldId id="272" r:id="rId42"/>
    <p:sldId id="273" r:id="rId43"/>
    <p:sldId id="274" r:id="rId44"/>
    <p:sldId id="275" r:id="rId45"/>
    <p:sldId id="276" r:id="rId46"/>
    <p:sldId id="277" r:id="rId47"/>
    <p:sldId id="304" r:id="rId48"/>
    <p:sldId id="305" r:id="rId49"/>
    <p:sldId id="306" r:id="rId50"/>
    <p:sldId id="307" r:id="rId51"/>
    <p:sldId id="308" r:id="rId52"/>
    <p:sldId id="309" r:id="rId53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33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-581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/>
          <a:lstStyle>
            <a:lvl1pPr algn="r">
              <a:defRPr sz="48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863" y="5870575"/>
            <a:ext cx="16002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96E8C-AAE8-4659-867F-F231404E6DA2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5870575"/>
            <a:ext cx="4894263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9263" y="5870575"/>
            <a:ext cx="550862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84612-289F-4675-84F5-294C58BC475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5929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9C922-D08D-425D-AF2C-64D285355D5D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FFF71-5D1C-4D4E-8000-641B875D4AD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221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00266-2FA7-4B13-ADE0-27967F5A8148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38C90-BE3D-4A4E-85D4-034AEE62F14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612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AD33A-71FB-4ADB-BEEE-E59EE7234D6F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2C091-8F30-4C58-BBCB-FDE5C6D0384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27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69BF6-A012-41A2-865A-BB1B50FC9ABF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26A1C-DFE6-4BD8-A91F-30BCEA4B7A3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372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1FF62-7A93-44C6-8C9F-4A5BCE2EE598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AD1B6-DE73-4A24-9ED6-6B91F5BC806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653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611DE-03DF-4389-B495-A81A95B85A87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5D176-28D2-4210-9866-0DD88A3C302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232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80F78-0CB7-4722-B48E-11C9E78CEEC0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DDDDF-8E57-438F-9135-8F72C56040E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681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CDF51-5715-48AE-9FCF-ECB581168549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A3E37-D27B-452D-BE3A-977D2C04CB6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94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40505-82AD-4565-87DB-6B3C12FBEDEE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1D212-7BB0-4737-BBA5-99280B93EA3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546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5AB97-94AE-4D58-9F11-862F51B36EBF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5874-5D0A-4779-B771-DABA94BE198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25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2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D14C0-06D0-4F68-A9D6-951D37583AD7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2F86C-80F7-4D38-B6B6-945C4DBE332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917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77021-6A30-4D87-9A97-53962AD620F1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4D5C6-CF83-424C-8B48-CF68101035B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2637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2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80B42-40AB-438F-A2DF-245883618844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4BBBE-6CA4-46B5-A22C-2D9CED7A8AA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607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33898-68BB-49E7-B2C0-56B6951F6F40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2A8DC-73FE-4D61-A290-1F618BF6737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1641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3497A-0E87-4069-A2B2-2120EFBD751F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64127-3A33-4DF2-9554-46923B103F9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02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93999-08DC-4974-AD0B-945CF0A5E45C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5CB8-625F-40EF-81D4-3987F3B5042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896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10131425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141538"/>
            <a:ext cx="10131425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963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8D7BB11D-8CCD-4FA2-A678-9D7AE73840C0}" type="datetimeFigureOut">
              <a:rPr lang="en-US"/>
              <a:pPr>
                <a:defRPr/>
              </a:pPr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96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363" y="5870575"/>
            <a:ext cx="550862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8C637BEC-538B-4931-AC83-2BC2B07DE84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3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1087399/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margotto@gmail.com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367" TargetMode="External"/><Relationship Id="rId2" Type="http://schemas.openxmlformats.org/officeDocument/2006/relationships/hyperlink" Target="https://pubmed.ncbi.nlm.nih.gov/32521801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paulomargotto.com.br/documentos/21356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s://drive.google.com/file/d/15ebHDHqCud0rl7GwFmnPp-CfxbG1Ncyd/view?usp=sharing" TargetMode="External"/><Relationship Id="rId4" Type="http://schemas.openxmlformats.org/officeDocument/2006/relationships/image" Target="../media/image15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87738" y="1665288"/>
            <a:ext cx="7197725" cy="24225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b="1" cap="none" dirty="0" smtClean="0">
                <a:ln>
                  <a:noFill/>
                </a:ln>
                <a:solidFill>
                  <a:srgbClr val="FFFF00"/>
                </a:solidFill>
              </a:rPr>
              <a:t>UMA ABORDAGEM BASEADA EM SISTEMAS PARA AS ETIOLOGIAS GENÉTICAS DE HIDROPSIA FETAL NÃO IMUNE</a:t>
            </a:r>
            <a:r>
              <a:rPr lang="pt-BR" sz="4300" cap="none" dirty="0" smtClean="0">
                <a:ln>
                  <a:noFill/>
                </a:ln>
              </a:rPr>
              <a:t> 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63875" y="4621213"/>
            <a:ext cx="8029575" cy="2236787"/>
          </a:xfrm>
        </p:spPr>
        <p:txBody>
          <a:bodyPr/>
          <a:lstStyle/>
          <a:p>
            <a:pPr algn="ctr"/>
            <a:r>
              <a:rPr lang="pt-BR" cap="none" dirty="0" smtClean="0"/>
              <a:t>APRESENTAÇÃO:THALITA FERREIRA &amp; FLAVIA MOURA</a:t>
            </a:r>
          </a:p>
          <a:p>
            <a:pPr algn="ctr"/>
            <a:r>
              <a:rPr lang="pt-BR" cap="none" dirty="0" smtClean="0"/>
              <a:t>Unidade de Neonatologia do HMIB/SES/DF</a:t>
            </a:r>
          </a:p>
          <a:p>
            <a:pPr algn="ctr"/>
            <a:r>
              <a:rPr lang="pt-BR" cap="none" dirty="0" smtClean="0"/>
              <a:t>COORDENAÇÃO: NATHALIA BARDAL</a:t>
            </a:r>
          </a:p>
          <a:p>
            <a:pPr algn="ctr"/>
            <a:r>
              <a:rPr lang="pt-BR" cap="none" dirty="0" smtClean="0"/>
              <a:t>BRASÍLIA, 28 DE FEVEREIRO DE 2022</a:t>
            </a:r>
          </a:p>
          <a:p>
            <a:pPr algn="ctr"/>
            <a:r>
              <a:rPr lang="pt-BR" cap="none" dirty="0" smtClean="0">
                <a:hlinkClick r:id="rId2"/>
              </a:rPr>
              <a:t>www.paulomargotto.com.br</a:t>
            </a:r>
            <a:r>
              <a:rPr lang="pt-BR" cap="none" dirty="0" smtClean="0"/>
              <a:t> 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763713" y="4117975"/>
            <a:ext cx="9972675" cy="5492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hlinkClick r:id="rId3"/>
              </a:rPr>
              <a:t>A system-based approach to the genetic etiologies of non-immune </a:t>
            </a:r>
            <a:r>
              <a:rPr lang="en-US" dirty="0" err="1">
                <a:solidFill>
                  <a:schemeClr val="bg1"/>
                </a:solidFill>
                <a:hlinkClick r:id="rId3"/>
              </a:rPr>
              <a:t>hydrops</a:t>
            </a:r>
            <a:r>
              <a:rPr lang="en-US" dirty="0">
                <a:solidFill>
                  <a:schemeClr val="bg1"/>
                </a:solidFill>
                <a:hlinkClick r:id="rId3"/>
              </a:rPr>
              <a:t> </a:t>
            </a:r>
            <a:r>
              <a:rPr lang="en-US" dirty="0" err="1">
                <a:solidFill>
                  <a:schemeClr val="bg1"/>
                </a:solidFill>
                <a:hlinkClick r:id="rId3"/>
              </a:rPr>
              <a:t>fetalis</a:t>
            </a:r>
            <a:r>
              <a:rPr lang="en-US" dirty="0">
                <a:solidFill>
                  <a:schemeClr val="bg1"/>
                </a:solidFill>
                <a:hlinkClick r:id="rId3"/>
              </a:rPr>
              <a:t>.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 err="1">
                <a:solidFill>
                  <a:schemeClr val="bg1"/>
                </a:solidFill>
              </a:rPr>
              <a:t>Mardy</a:t>
            </a:r>
            <a:r>
              <a:rPr lang="en-US" dirty="0">
                <a:solidFill>
                  <a:schemeClr val="bg1"/>
                </a:solidFill>
              </a:rPr>
              <a:t> AH, et al. </a:t>
            </a:r>
            <a:r>
              <a:rPr lang="en-US" dirty="0" err="1">
                <a:solidFill>
                  <a:schemeClr val="bg1"/>
                </a:solidFill>
              </a:rPr>
              <a:t>Prenat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Diagn</a:t>
            </a:r>
            <a:r>
              <a:rPr lang="en-US" dirty="0">
                <a:solidFill>
                  <a:schemeClr val="bg1"/>
                </a:solidFill>
              </a:rPr>
              <a:t>. 2019. PMID: 31087399 </a:t>
            </a:r>
            <a:r>
              <a:rPr lang="en-US" b="1" dirty="0">
                <a:solidFill>
                  <a:schemeClr val="bg1"/>
                </a:solidFill>
              </a:rPr>
              <a:t>Free PMC article.</a:t>
            </a:r>
            <a:r>
              <a:rPr lang="en-US" dirty="0">
                <a:solidFill>
                  <a:schemeClr val="bg1"/>
                </a:solidFill>
              </a:rPr>
              <a:t> Review. </a:t>
            </a:r>
            <a:r>
              <a:rPr lang="en-US" dirty="0" err="1">
                <a:solidFill>
                  <a:schemeClr val="folHlink"/>
                </a:solidFill>
              </a:rPr>
              <a:t>Artigo</a:t>
            </a:r>
            <a:r>
              <a:rPr lang="en-US" dirty="0">
                <a:solidFill>
                  <a:schemeClr val="folHlink"/>
                </a:solidFill>
              </a:rPr>
              <a:t> </a:t>
            </a:r>
            <a:r>
              <a:rPr lang="en-US" dirty="0" err="1">
                <a:solidFill>
                  <a:schemeClr val="folHlink"/>
                </a:solidFill>
              </a:rPr>
              <a:t>Livre</a:t>
            </a:r>
            <a:r>
              <a:rPr lang="en-US" dirty="0">
                <a:solidFill>
                  <a:schemeClr val="folHlink"/>
                </a:solidFill>
              </a:rPr>
              <a:t>!</a:t>
            </a:r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-357188"/>
            <a:ext cx="11430000" cy="2622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9" name="Imagem" descr="Imagem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2425700"/>
            <a:ext cx="1676400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 err="1"/>
              <a:t>Hidropsia</a:t>
            </a:r>
            <a:r>
              <a:rPr lang="pt-BR" dirty="0"/>
              <a:t> Fetal: </a:t>
            </a:r>
            <a:r>
              <a:rPr lang="pt-BR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r>
              <a:rPr lang="pt-BR" dirty="0"/>
              <a:t>síndrome que se caracteriza pelo acúmulo de líquidos nas cavidades e tecidos fetais, edema de placenta e polidrâmnio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endParaRPr lang="pt-BR" dirty="0"/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Frequência: Um caso para cada 1.700 a 3.000 gestações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endParaRPr lang="pt-BR" dirty="0"/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Diagnostico: USG pré-natal</a:t>
            </a:r>
          </a:p>
          <a:p>
            <a:pPr lvl="1"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Pelo menos duas coleções anormais de fluido fetal, incluindo ascite, derrame pleural, derrame pericárdico ou edema de pele</a:t>
            </a:r>
          </a:p>
          <a:p>
            <a:pPr marL="457200" lvl="1" indent="0" fontAlgn="auto">
              <a:spcBef>
                <a:spcPts val="0"/>
              </a:spcBef>
              <a:buFont typeface="Arial"/>
              <a:buNone/>
              <a:defRPr/>
            </a:pP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285750"/>
            <a:ext cx="4033837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Etiologia</a:t>
            </a:r>
          </a:p>
          <a:p>
            <a:r>
              <a:rPr lang="pt-BR" smtClean="0"/>
              <a:t>A maioria dos casos é de natureza não imune quando a imunoglobulina Rh(D) é apropriadamente administrada, e uma grande variedade de causas genéticas são conhecidas por levar a doenças não imunes.</a:t>
            </a:r>
          </a:p>
          <a:p>
            <a:r>
              <a:rPr lang="pt-BR" smtClean="0"/>
              <a:t>Hidropsia Fetal Não Imune (HFNI) – ausência de aloimunização</a:t>
            </a:r>
          </a:p>
          <a:p>
            <a:r>
              <a:rPr lang="pt-BR" smtClean="0"/>
              <a:t>Riscos perinatais: natimorto, parto prematuro e morte neonatal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Society for Maternal Fetal Medicine: algoritmo para avaliação da HFNI</a:t>
            </a:r>
          </a:p>
          <a:p>
            <a:pPr lvl="1"/>
            <a:r>
              <a:rPr lang="pt-BR" smtClean="0"/>
              <a:t>Inclui USG obstétrica com Doppler, ecocardiograma fetal, cariótipo fetal e/ou análise cromossômica por  Microarray (CMA) e são considerados ainda testes mais direcionados, como ensaios clínicos lisossomal.</a:t>
            </a:r>
          </a:p>
          <a:p>
            <a:endParaRPr lang="pt-BR" smtClean="0"/>
          </a:p>
          <a:p>
            <a:r>
              <a:rPr lang="pt-BR" smtClean="0"/>
              <a:t>Quase metade dos casos ainda são de etiologia desconhecida</a:t>
            </a:r>
          </a:p>
          <a:p>
            <a:endParaRPr lang="pt-BR" smtClean="0"/>
          </a:p>
          <a:p>
            <a:endParaRPr lang="pt-BR" smtClean="0"/>
          </a:p>
        </p:txBody>
      </p:sp>
      <p:pic>
        <p:nvPicPr>
          <p:cNvPr id="22532" name="Picture 2" descr="Hidropisia fetal: o que é, causas e tratamento - Tua Saú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2100" y="304800"/>
            <a:ext cx="4154488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fenotipagem pré-natal, pode ser útil para desenvolver uma abordagem de diagnóstico das anormalidades cromossômicas e distúrbios de um único gene que levam à alteração estrutural de anomalias fetais, síndromes genéticas e erros inatos do metabolismo observados com HFNI.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Compreender a etiologia da  HFNI é importante para o manejo efetivo dessas gestações, antecipar as necessidades de cuidados neonatais, implementar tratamentos sensíveis ao tempo e aconselhar as famílias sobre o prognóstico e o risco de recorrência.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Causa genéticas de HFNI por sistema Orgânico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presença de anomalias estruturais no feto, além da HFNI, pode fornecer pistas sobre a etiologia genética subjacente.</a:t>
            </a:r>
          </a:p>
          <a:p>
            <a:r>
              <a:rPr lang="pt-BR" smtClean="0"/>
              <a:t>Importante entender o quadro fenotípico geral para cada caso.</a:t>
            </a:r>
          </a:p>
          <a:p>
            <a:r>
              <a:rPr lang="pt-BR" smtClean="0"/>
              <a:t>Foi adotado uma abordagem pratica, considerando um sistema por vez.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Sistema Nervoso Central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Acredita-se que a maioria das anomalias do SNC não seja causadora de HFNI.</a:t>
            </a:r>
          </a:p>
          <a:p>
            <a:r>
              <a:rPr lang="pt-BR" smtClean="0"/>
              <a:t>São mais frequentemente uma manifestação da etiologia subjacente que leva à hidropisia.</a:t>
            </a:r>
          </a:p>
          <a:p>
            <a:r>
              <a:rPr lang="pt-BR" smtClean="0"/>
              <a:t>Essas anomalias são inespecíficas e não são patognomônicas para um distúrbio genético particular. No entanto, cada anomalia pode fazer parte de um padrão geral de anomalias, o que é útil para identificar o diagnóstico subjacente.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Sistema Nervoso Central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Exemplo:</a:t>
            </a:r>
          </a:p>
          <a:p>
            <a:r>
              <a:rPr lang="pt-BR" smtClean="0"/>
              <a:t>Ventriculomegalia - pode ser observada em aneuploidias, distúrbios genéticos como Sindrome do Costello. Também deve levar em consideração as etiologias virais .</a:t>
            </a:r>
          </a:p>
          <a:p>
            <a:r>
              <a:rPr lang="pt-BR" smtClean="0"/>
              <a:t>Defeitos do tubo neural e calvário/calota em forma de morango podem ser vistos com trissomia 18,</a:t>
            </a:r>
          </a:p>
          <a:p>
            <a:r>
              <a:rPr lang="pt-BR" smtClean="0"/>
              <a:t>Anormalidades da fossa posterior com trissomia 13, trissomia 18 e triploidia.</a:t>
            </a:r>
          </a:p>
          <a:p>
            <a:r>
              <a:rPr lang="pt-BR" smtClean="0"/>
              <a:t>Anomalias mais raras do SNC que foram relatadas em associação com HFNI incluem hidrocefalia com Turner.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Cardiovascular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Tipo mais comum de anomalias observadas na HFNI – 17 a 35% dos casos.</a:t>
            </a:r>
          </a:p>
          <a:p>
            <a:r>
              <a:rPr lang="pt-BR" smtClean="0"/>
              <a:t>Anormalidades cardíacas estruturais podem levar ao comprometimento do retorno venoso ou outras disfunções, levando à HFNI.</a:t>
            </a:r>
          </a:p>
          <a:p>
            <a:r>
              <a:rPr lang="pt-BR" smtClean="0"/>
              <a:t>As anomalias cardíacas associadas também podem ser leves e não necessariamente a causa primária da hidropsia.</a:t>
            </a:r>
          </a:p>
          <a:p>
            <a:r>
              <a:rPr lang="pt-BR" smtClean="0"/>
              <a:t>É importante investigar uma anormalidade genética subjacente que explique a presença tanto da anomalia cardíaca quanto da HFNI.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Cardiovascular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Rabdomiomas cardíacos são classicamente associados à esclerose tuberosa e podem apresentar-se como HFNI.</a:t>
            </a:r>
          </a:p>
          <a:p>
            <a:endParaRPr lang="pt-BR" smtClean="0"/>
          </a:p>
          <a:p>
            <a:r>
              <a:rPr lang="pt-BR" smtClean="0"/>
              <a:t>A cardiomiopatia associada a HFNI tem sido relatada com artrogripose, distúrbios mitocondriais, síndrome de Barth, RASopatias como  síndrome de Noonan e Costello, distúrbios de armazenamento lisossômico, como mucopolissacaridose tipo VII, e outros distúrbios de um único gene.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Cardiomiopatia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Truncus arterioso e arco aórtico interrompido: síndrome de microdeleção 22q11.</a:t>
            </a:r>
          </a:p>
          <a:p>
            <a:r>
              <a:rPr lang="pt-BR" smtClean="0"/>
              <a:t> Valva pulmonar ou estenose pulmonar supravalvar: RASopatias, como Noonan e síndrome do linfoma de células B de Casitas (CBL), que estão entre as síndromes genéticas mais comuns subjacentes à HFNI.</a:t>
            </a:r>
          </a:p>
          <a:p>
            <a:r>
              <a:rPr lang="pt-BR" smtClean="0"/>
              <a:t>As arritmias cardíacas: síndrome de Costello, Barth, QT longo e Wolff-Parkinson White .</a:t>
            </a:r>
          </a:p>
          <a:p>
            <a:r>
              <a:rPr lang="pt-BR" smtClean="0"/>
              <a:t>Distúrbios vasculares são mais raramente relatados, associados a HFNI incluem: síndrome de Klippel-Trenaunay-Weber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Pulmonar e Torácico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Anomalias pulmonares e torácicas são observadas em aproximadamente 6% dos casos de HFNI.</a:t>
            </a:r>
          </a:p>
          <a:p>
            <a:r>
              <a:rPr lang="pt-BR" smtClean="0"/>
              <a:t>Anomalias como malformação pulmonar congênita das vias aéreas, hérnia diafragmática congênita ou síndrome de obstrução congênita das vias aéreas, podem obstruir o fluxo sanguíneo ou a deglutição fetal de fluido amniótico.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Pulmonar e Torácico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>
          <a:xfrm>
            <a:off x="544513" y="2174875"/>
            <a:ext cx="10131425" cy="3649663"/>
          </a:xfrm>
        </p:spPr>
        <p:txBody>
          <a:bodyPr/>
          <a:lstStyle/>
          <a:p>
            <a:r>
              <a:rPr lang="pt-BR" smtClean="0"/>
              <a:t>Hérnia Diafragmática está associada a HFNI em vários distúrbios genéticos, como síndrome de Pallister-Killian, síndrome de Fryns e deleções como 1p21. 1p12.</a:t>
            </a:r>
          </a:p>
          <a:p>
            <a:r>
              <a:rPr lang="pt-BR" smtClean="0"/>
              <a:t> Sindrome da obstrução congênita das vias aéreas superiores foi relatado com HFNI e um diagnóstico subjacente de associação VACTERL, bem como com vários distúrbios genéticos raros.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Gastroinstestinal</a:t>
            </a:r>
            <a:endParaRPr lang="pt-BR" dirty="0"/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Anomalias gastrointestinais (GI) são vistas com pouca frequência na HFNI, compreendendo 0,5-4% dos casos.</a:t>
            </a:r>
          </a:p>
          <a:p>
            <a:r>
              <a:rPr lang="pt-BR" smtClean="0"/>
              <a:t>Mecanismos sugeridos que levam a HFNI incluem congestão venosa, diminuição da função hepática, hipoalbuminemia e proliferação intra-hepática de metabólitos.</a:t>
            </a:r>
          </a:p>
          <a:p>
            <a:r>
              <a:rPr lang="pt-BR" smtClean="0"/>
              <a:t>Distúrbios de armazenamento lisossômico ( LSD) são uma etiologia subjacente cada vez mais reconhecida de HFNI, ocorrendo em até 29,6% dos casos inexplicáveis de HFNI.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Gastroinstestinal</a:t>
            </a:r>
            <a:endParaRPr lang="pt-BR" dirty="0"/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Os distúrbios de armazenamento lisossômico podem apresentar hepatoesplenomegalia fetal devido ao acúmulo de metabólitos, e presença de ascite isolada.</a:t>
            </a:r>
          </a:p>
          <a:p>
            <a:r>
              <a:rPr lang="pt-BR" smtClean="0"/>
              <a:t> Hepatomegalia também foi relatada em associação com HFNI e trissomia 21</a:t>
            </a:r>
          </a:p>
          <a:p>
            <a:r>
              <a:rPr lang="pt-BR" smtClean="0"/>
              <a:t>Atresia duodenal pode ser vista na trissomia 21, e onfalocele fetal com síndrome de Beckwith Wiedemann ou aneuploidia.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Genito</a:t>
            </a:r>
            <a:r>
              <a:rPr lang="pt-BR" dirty="0"/>
              <a:t> Urinário e Renal</a:t>
            </a:r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São observadas com pouca frequência com HFNI - aproximadamente 2-3% dos casos.</a:t>
            </a:r>
          </a:p>
          <a:p>
            <a:r>
              <a:rPr lang="pt-BR" smtClean="0"/>
              <a:t>Hipoproteinemia, diminuição da pressão oncótica e, finalmente, HFNI.</a:t>
            </a:r>
          </a:p>
          <a:p>
            <a:r>
              <a:rPr lang="pt-BR" smtClean="0"/>
              <a:t>A síndrome de Fraser pode apresentar agenesia renal e HFNI</a:t>
            </a:r>
          </a:p>
          <a:p>
            <a:r>
              <a:rPr lang="pt-BR" smtClean="0"/>
              <a:t>HFNI em associação com a síndrome de Bartter, podem ser vistos  cistos renais no pré-natal.</a:t>
            </a:r>
          </a:p>
          <a:p>
            <a:r>
              <a:rPr lang="pt-BR" smtClean="0"/>
              <a:t>Rins multicísticos aumentados foram relatados com HFNI no cenário da síndrome de Meckel Gruber e doença renal policística infantil.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Musculoesquelético</a:t>
            </a: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Presentes em aproximadamente 3-4% dos casos.</a:t>
            </a:r>
          </a:p>
          <a:p>
            <a:r>
              <a:rPr lang="pt-BR" smtClean="0"/>
              <a:t>Mecanismos hipotéticos, incluem um tórax pequeno com aumento da pressão intratorácica e retorno venoso obstruído, ou proliferação intra-hepática de precursores de células sanguíneas devido ao pequeno volume da medula óssea levando a sobrecarga de volume e insuficiência cardíaca.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Musculoesquelético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Displasias associadas a HFNI: displasia tanatofórica e acondrogênese.</a:t>
            </a:r>
          </a:p>
          <a:p>
            <a:r>
              <a:rPr lang="pt-BR" smtClean="0"/>
              <a:t>Os distúrbios do movimento fetal também foram associados à HFNI.</a:t>
            </a:r>
          </a:p>
          <a:p>
            <a:r>
              <a:rPr lang="pt-BR" smtClean="0"/>
              <a:t>Seqüência de hipocinesia (Pena-Shokeir tipo I) e distrofia miotônica. </a:t>
            </a:r>
          </a:p>
          <a:p>
            <a:r>
              <a:rPr lang="pt-BR" smtClean="0"/>
              <a:t>Exemplos de anormalidades específicas do sistema musculoesquelético associados à HFNI são: pés em balanço e mãos cerradas com trissomia 18, mineralização do osso e fraturas com osteogênese imperfeita, ossos longos encurtados com distúrbios congênitos de glicosilação tipo 1, contraturas com artrogripose, e síndromes de supercrescimento segmentar associadas à assimetria de membros.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Hematologicos</a:t>
            </a:r>
            <a:endParaRPr lang="pt-BR" dirty="0"/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Causa mais comum de HFNI, implicados em aproximadamente 4-12% do casos.</a:t>
            </a:r>
          </a:p>
          <a:p>
            <a:r>
              <a:rPr lang="pt-BR" smtClean="0"/>
              <a:t>As causas da anemia variam e incluem distúrbios genéticos, infecções, malformações vasculares e hemorragia feto-materna. </a:t>
            </a:r>
          </a:p>
          <a:p>
            <a:r>
              <a:rPr lang="pt-BR" smtClean="0"/>
              <a:t>A anemia é sugerida quando o pico de velocidade sistólica da artéria cerebral média é elevado.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Hematológicos</a:t>
            </a:r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mielopoiese anormal transitória pode se apresentar com anemia fetal e HFNI no contexto da trissomia 21.</a:t>
            </a:r>
          </a:p>
          <a:p>
            <a:r>
              <a:rPr lang="pt-BR" smtClean="0"/>
              <a:t>Outros distúrbios genéticos que podem levar à anemia são anemia de Diamond Blackfan, deficiência de piruvato quinase e anemias diseritropoiéticas congênitas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Linfático</a:t>
            </a: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displasia ou obstrução dos vasos linfáticos leva a HFNI em aproximadamente 5-6% dos casos.</a:t>
            </a:r>
          </a:p>
          <a:p>
            <a:r>
              <a:rPr lang="pt-BR" smtClean="0"/>
              <a:t>Os achados ultrassonográficos podem incluir aumento da translucência nucal ou prega nucal, higroma cístico, quilotórax ou HIFNI.</a:t>
            </a:r>
          </a:p>
          <a:p>
            <a:r>
              <a:rPr lang="pt-BR" smtClean="0"/>
              <a:t>Os higromas císticos são comuns no contexto da síndrome de Turner,  mas também são observados com outras síndromes genéticas, incluindo síndrome do pterígio múltiplo, displasia linfática generalizada e RASopatias, como a síndrome de Noonan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Linfático</a:t>
            </a:r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Outra característica comum entre as RASopatias é o hidrotórax, o quilotórax ou o derrame pleural. </a:t>
            </a:r>
          </a:p>
          <a:p>
            <a:r>
              <a:rPr lang="pt-BR" smtClean="0"/>
              <a:t>O quilotórax fetal também foi observado na síndrome da unha amarela, e na síndrome hipotricose-linfedema-telangiectasia.</a:t>
            </a:r>
          </a:p>
          <a:p>
            <a:r>
              <a:rPr lang="pt-BR" smtClean="0"/>
              <a:t>Estudos recentes apresentam variantes a serem associadas à displasia linfática generalizada, provavelmente resultante de correntes elétricas anormais através de canais iônicos na membrana plasmática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Pele</a:t>
            </a: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Manifestações cutâneas além do edema são bastante raras nos casos de HFNI</a:t>
            </a:r>
          </a:p>
          <a:p>
            <a:r>
              <a:rPr lang="pt-BR" smtClean="0"/>
              <a:t>Casos graves de ictiose foram relatados no cenário de HFNI e em síndromes de deficiência de esfingosina-1-fosfato liase.</a:t>
            </a:r>
          </a:p>
          <a:p>
            <a:r>
              <a:rPr lang="pt-BR" smtClean="0"/>
              <a:t>Detritos ecogênicos representando grandes camadas de células descamadas da pele podem ser observados no ultrassom no líquido amniótico nesses casos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Tumores Fetais</a:t>
            </a:r>
          </a:p>
        </p:txBody>
      </p:sp>
      <p:sp>
        <p:nvSpPr>
          <p:cNvPr id="440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Aproximadamente 2-7% de todos os casos de HFNI.</a:t>
            </a:r>
          </a:p>
          <a:p>
            <a:r>
              <a:rPr lang="pt-BR" smtClean="0"/>
              <a:t>Esses tumores são altamente vasculares e podem levar a desvios e seqüestro de sangue seguido de insuficiência cardíaca de alto débito e HFNI.</a:t>
            </a:r>
          </a:p>
          <a:p>
            <a:r>
              <a:rPr lang="pt-BR" smtClean="0"/>
              <a:t>Os teratomas fetais são os mais comumente relatados, ocorrendo nas regiões sacrococcígea, mediastinal, cardíaca e intracraniana.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Tumores Fetais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Os teratomas sacrococcígeos são uma causa especialmente comum de HFNI </a:t>
            </a:r>
          </a:p>
          <a:p>
            <a:r>
              <a:rPr lang="pt-BR" smtClean="0"/>
              <a:t>Variantes genéticas etiologicas incluem síndrome de Lange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Placenta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Muitos casos de HFNI estão associados à </a:t>
            </a:r>
            <a:r>
              <a:rPr lang="pt-BR" dirty="0" err="1"/>
              <a:t>placentomegalia</a:t>
            </a:r>
            <a:r>
              <a:rPr lang="pt-BR" dirty="0"/>
              <a:t>, provavelmente resultante de edema </a:t>
            </a:r>
            <a:r>
              <a:rPr lang="pt-BR" dirty="0" err="1"/>
              <a:t>intraviloso</a:t>
            </a:r>
            <a:r>
              <a:rPr lang="pt-BR" dirty="0"/>
              <a:t>.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Por outro lado, polidrâmnios graves podem comprimir a placenta e fazer com que ela pareça afinada ou comprimida.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A </a:t>
            </a:r>
            <a:r>
              <a:rPr lang="pt-BR" dirty="0" err="1"/>
              <a:t>triploidia</a:t>
            </a:r>
            <a:r>
              <a:rPr lang="pt-BR" dirty="0"/>
              <a:t> fetal pode estar associada à </a:t>
            </a:r>
            <a:r>
              <a:rPr lang="pt-BR" dirty="0" err="1"/>
              <a:t>placentomegalia</a:t>
            </a:r>
            <a:r>
              <a:rPr lang="pt-BR" dirty="0"/>
              <a:t> quando o material extracromossômico é </a:t>
            </a:r>
            <a:r>
              <a:rPr lang="pt-BR" dirty="0" err="1"/>
              <a:t>diândrico</a:t>
            </a:r>
            <a:r>
              <a:rPr lang="pt-BR" dirty="0"/>
              <a:t> ou herdado do pai.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A síndrome de </a:t>
            </a:r>
            <a:r>
              <a:rPr lang="pt-BR" dirty="0" err="1"/>
              <a:t>Beckwith</a:t>
            </a:r>
            <a:r>
              <a:rPr lang="pt-BR" dirty="0"/>
              <a:t> </a:t>
            </a:r>
            <a:r>
              <a:rPr lang="pt-BR" dirty="0" err="1"/>
              <a:t>Wiedemann</a:t>
            </a:r>
            <a:r>
              <a:rPr lang="pt-BR" dirty="0"/>
              <a:t> pode se apresentar com HFNI e cistos placentários, além de outras anomalias estruturais.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A síndrome de </a:t>
            </a:r>
            <a:r>
              <a:rPr lang="pt-BR" dirty="0" err="1"/>
              <a:t>Klippel-Trenaunay</a:t>
            </a:r>
            <a:r>
              <a:rPr lang="pt-BR" dirty="0"/>
              <a:t> Weber pode apresentar hemangiomas placentários.</a:t>
            </a:r>
          </a:p>
          <a:p>
            <a:pPr fontAlgn="auto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Outras lesões infrequentes foram associadas incluem: </a:t>
            </a:r>
            <a:r>
              <a:rPr lang="pt-BR" dirty="0" err="1"/>
              <a:t>corioangioma</a:t>
            </a:r>
            <a:r>
              <a:rPr lang="pt-BR" dirty="0"/>
              <a:t>, </a:t>
            </a:r>
            <a:r>
              <a:rPr lang="pt-BR" dirty="0" err="1"/>
              <a:t>angiomixoma</a:t>
            </a:r>
            <a:r>
              <a:rPr lang="pt-BR" dirty="0"/>
              <a:t> do cordão umbilical e aneurisma da artéria umbilical.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22263"/>
            <a:ext cx="10131425" cy="15192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</a:t>
            </a:r>
            <a:endParaRPr lang="pt-BR" dirty="0"/>
          </a:p>
        </p:txBody>
      </p:sp>
      <p:sp>
        <p:nvSpPr>
          <p:cNvPr id="47107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841500"/>
            <a:ext cx="10891838" cy="42973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pt-BR" sz="2200" b="1" smtClean="0"/>
              <a:t>A </a:t>
            </a:r>
            <a:r>
              <a:rPr lang="pt-BR" sz="2200" u="sng" smtClean="0"/>
              <a:t>morbidade, mortalidade e risco de recorrência</a:t>
            </a:r>
            <a:r>
              <a:rPr lang="pt-BR" sz="2200" b="1" smtClean="0"/>
              <a:t> </a:t>
            </a:r>
            <a:r>
              <a:rPr lang="pt-BR" sz="2200" smtClean="0"/>
              <a:t>para HFNI</a:t>
            </a:r>
            <a:r>
              <a:rPr lang="pt-BR" sz="2200" b="1" smtClean="0"/>
              <a:t> varia </a:t>
            </a:r>
            <a:r>
              <a:rPr lang="pt-BR" sz="2200" smtClean="0"/>
              <a:t>amplamente de acordo com a etiologia subjacente.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200" u="sng" smtClean="0"/>
              <a:t>Determinar a causa específica </a:t>
            </a:r>
            <a:r>
              <a:rPr lang="pt-BR" sz="2200" smtClean="0"/>
              <a:t>é essencial para aconselhar as famílias sobre o prognóstico e risco de recorrência, orientar a tomada de decisões e fornecer cuidados pré-natais direcionados. </a:t>
            </a:r>
          </a:p>
          <a:p>
            <a:pPr algn="just">
              <a:buFont typeface="Wingdings" pitchFamily="2" charset="2"/>
              <a:buChar char="§"/>
            </a:pPr>
            <a:r>
              <a:rPr lang="pt-BR" sz="2200" smtClean="0"/>
              <a:t>A </a:t>
            </a:r>
            <a:r>
              <a:rPr lang="pt-BR" sz="2200" u="sng" smtClean="0"/>
              <a:t>avaliação genética </a:t>
            </a:r>
            <a:r>
              <a:rPr lang="pt-BR" sz="2200" smtClean="0"/>
              <a:t>da HFNI inclui uma história familiar e obstétrica detalhada, imagens para identificar características fenotípicas e avaliações laboratoriais para abordar o espectro de etiologias genéticas que contribuem para a HFNI.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193675"/>
            <a:ext cx="10131425" cy="14541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647825"/>
            <a:ext cx="10891838" cy="4714875"/>
          </a:xfrm>
        </p:spPr>
        <p:txBody>
          <a:bodyPr rtlCol="0">
            <a:normAutofit/>
          </a:bodyPr>
          <a:lstStyle/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r>
              <a:rPr lang="pt-BR" sz="2400" b="1" u="sng" dirty="0"/>
              <a:t>História Familiar e Obstétrica </a:t>
            </a:r>
          </a:p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endParaRPr lang="pt-BR" sz="2200" b="1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Uma história familiar detalhada é um componente essencial da avaliação da HFNI.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Deve-se ter atenção focado em uma história familiar de perdas gestacionais recorrentes, natimortos, hidropisia, diagnósticos genéticos específicos, atraso ou regressão no desenvolvimento, características </a:t>
            </a:r>
            <a:r>
              <a:rPr lang="pt-BR" sz="2200" dirty="0" err="1"/>
              <a:t>dismórficas</a:t>
            </a:r>
            <a:r>
              <a:rPr lang="pt-BR" sz="2200" dirty="0"/>
              <a:t> e mortes precoces.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Para crianças vivas que foram afetadas por hidropisia in </a:t>
            </a:r>
            <a:r>
              <a:rPr lang="pt-BR" sz="2200" dirty="0" err="1"/>
              <a:t>utero</a:t>
            </a:r>
            <a:r>
              <a:rPr lang="pt-BR" sz="2200" dirty="0"/>
              <a:t>, dados fenotípicos como características </a:t>
            </a:r>
            <a:r>
              <a:rPr lang="pt-BR" sz="2200" dirty="0" err="1"/>
              <a:t>dismórficas</a:t>
            </a:r>
            <a:r>
              <a:rPr lang="pt-BR" sz="2200" dirty="0"/>
              <a:t>, progresso do desenvolvimento e </a:t>
            </a:r>
            <a:r>
              <a:rPr lang="pt-BR" sz="2200" dirty="0" err="1"/>
              <a:t>comorbidades</a:t>
            </a:r>
            <a:r>
              <a:rPr lang="pt-BR" sz="2200" dirty="0"/>
              <a:t> também podem ser informativos. 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-347663"/>
            <a:ext cx="10131425" cy="17510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46225"/>
            <a:ext cx="10891838" cy="4983163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Imagem e </a:t>
            </a:r>
            <a:r>
              <a:rPr lang="pt-BR" sz="2200" b="1" u="sng" dirty="0" err="1"/>
              <a:t>Fenotipagem</a:t>
            </a:r>
            <a:r>
              <a:rPr lang="pt-BR" sz="2200" b="1" u="sng" dirty="0"/>
              <a:t> Pré-natal 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200" b="1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 hidropisia é formalmente diagnosticada quando </a:t>
            </a:r>
            <a:r>
              <a:rPr lang="pt-BR" sz="2200" u="sng" dirty="0"/>
              <a:t>pelo menos duas coleções de fluido fetal anormais </a:t>
            </a:r>
            <a:r>
              <a:rPr lang="pt-BR" sz="2200" dirty="0"/>
              <a:t>estão presentes, incluindo ascite, derrame pleural, derrame pericárdico ou edema cutâneo (espessura da pele &gt; 5mm) (Figura 1).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Embora </a:t>
            </a:r>
            <a:r>
              <a:rPr lang="pt-BR" sz="2200" u="sng" dirty="0" err="1"/>
              <a:t>polidrâmnio</a:t>
            </a:r>
            <a:r>
              <a:rPr lang="pt-BR" sz="2200" u="sng" dirty="0"/>
              <a:t> e </a:t>
            </a:r>
            <a:r>
              <a:rPr lang="pt-BR" sz="2200" u="sng" dirty="0" err="1"/>
              <a:t>placentomegalia</a:t>
            </a:r>
            <a:r>
              <a:rPr lang="pt-BR" sz="2200" u="sng" dirty="0"/>
              <a:t> </a:t>
            </a:r>
            <a:r>
              <a:rPr lang="pt-BR" sz="2200" dirty="0"/>
              <a:t>sejam frequentemente observados em conjunto com essas coleções líquidas anormais, eles não são estritamente parte dos critérios diagnósticos.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HFNI pode apresentar em qualquer momento durante a gravidez com uma infinidade de distúrbios genéticos. 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Em uma revisão recente de 65 casos de HFNI, a idade gestacional mediana ao diagnóstico foi de 22 semanas, variando de 11 a 37 semanas.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Os primeiros achados de HFNI podem incluir </a:t>
            </a:r>
            <a:r>
              <a:rPr lang="pt-BR" sz="2200" u="sng" dirty="0" err="1"/>
              <a:t>higroma</a:t>
            </a:r>
            <a:r>
              <a:rPr lang="pt-BR" sz="2200" u="sng" dirty="0"/>
              <a:t> cístico</a:t>
            </a:r>
            <a:r>
              <a:rPr lang="pt-BR" sz="2200" dirty="0"/>
              <a:t>, que é comumente observado com </a:t>
            </a:r>
            <a:r>
              <a:rPr lang="pt-BR" sz="2200" dirty="0" err="1"/>
              <a:t>aneuploidia</a:t>
            </a:r>
            <a:r>
              <a:rPr lang="pt-BR" sz="2200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Um arquivo externo que contém uma imagem, ilustração etc. O nome do objeto é nihms-1030142-f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219075"/>
            <a:ext cx="4146550" cy="310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4" descr="Um arquivo externo que contém uma imagem, ilustração etc. O nome do objeto é nihms-1030142-f0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863" y="219075"/>
            <a:ext cx="4351337" cy="309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6" descr="Um arquivo externo que contém uma imagem, ilustração etc. O nome do objeto é nihms-1030142-f00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3579813"/>
            <a:ext cx="4146550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Picture 8" descr="Um arquivo externo que contém uma imagem, ilustração etc. O nome do objeto é nihms-1030142-f00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863" y="3505200"/>
            <a:ext cx="4351337" cy="316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3128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725613"/>
            <a:ext cx="10891838" cy="4521200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Imagem e </a:t>
            </a:r>
            <a:r>
              <a:rPr lang="pt-BR" sz="2200" b="1" u="sng" dirty="0" err="1"/>
              <a:t>Fenotipagem</a:t>
            </a:r>
            <a:r>
              <a:rPr lang="pt-BR" sz="2200" b="1" u="sng" dirty="0"/>
              <a:t> Pré-natal 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200" b="1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 avaliação ultrassonográfica obstétrica do feto com HFNI deve ser detalhada e sistemática, abordando cada sistema de órgãos, a fim de detectar quaisquer anomalias estruturais concomitantes.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Devido à frequência com que as anomalias cardíacas são observadas em conjunto com HFNI, o </a:t>
            </a:r>
            <a:r>
              <a:rPr lang="pt-BR" sz="2200" dirty="0" err="1"/>
              <a:t>ecocardiograma</a:t>
            </a:r>
            <a:r>
              <a:rPr lang="pt-BR" sz="2200" dirty="0"/>
              <a:t> fetal é recomendado. Além de identificar </a:t>
            </a:r>
            <a:r>
              <a:rPr lang="pt-BR" sz="2200" u="sng" dirty="0"/>
              <a:t>anomalias estruturais </a:t>
            </a:r>
            <a:r>
              <a:rPr lang="pt-BR" sz="2200" dirty="0"/>
              <a:t>do coração, o </a:t>
            </a:r>
            <a:r>
              <a:rPr lang="pt-BR" sz="2200" dirty="0" err="1"/>
              <a:t>ecocardiograma</a:t>
            </a:r>
            <a:r>
              <a:rPr lang="pt-BR" sz="2200" dirty="0"/>
              <a:t> fetal é útil para detectar </a:t>
            </a:r>
            <a:r>
              <a:rPr lang="pt-BR" sz="2200" u="sng" dirty="0"/>
              <a:t>cardiomiopatia, insuficiência de alto débito, arritmias </a:t>
            </a:r>
            <a:r>
              <a:rPr lang="pt-BR" sz="2200" dirty="0"/>
              <a:t>e outras anormalidades.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 avaliação com Doppler da artéria cerebral média (ACM) é um componente crítico da avaliação ultrassonográfica, pois a </a:t>
            </a:r>
            <a:r>
              <a:rPr lang="pt-BR" sz="2200" u="sng" dirty="0"/>
              <a:t>elevação sugere a presença de anemia</a:t>
            </a:r>
            <a:r>
              <a:rPr lang="pt-BR" sz="2200" dirty="0"/>
              <a:t>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 presença de movimentos fetais apropriados deve ser observada, para assegurar que não há síndrome de </a:t>
            </a:r>
            <a:r>
              <a:rPr lang="pt-BR" sz="2200" u="sng" dirty="0" err="1"/>
              <a:t>acinesia</a:t>
            </a:r>
            <a:r>
              <a:rPr lang="pt-BR" sz="2200" u="sng" dirty="0"/>
              <a:t> fetal</a:t>
            </a:r>
            <a:r>
              <a:rPr lang="pt-BR" sz="2200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5049837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Imagem e </a:t>
            </a:r>
            <a:r>
              <a:rPr lang="pt-BR" sz="2200" b="1" u="sng" dirty="0" err="1"/>
              <a:t>Fenotipagem</a:t>
            </a:r>
            <a:r>
              <a:rPr lang="pt-BR" sz="2200" b="1" u="sng" dirty="0"/>
              <a:t> Pré-natal 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200" b="1" u="sng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HFNI geralmente não é diagnosticada até o segundo trimestre da gravidez.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No entanto, a hidropisia também pode ser detectada no </a:t>
            </a:r>
            <a:r>
              <a:rPr lang="pt-BR" sz="2200" u="sng" dirty="0"/>
              <a:t>primeiro trimestre </a:t>
            </a:r>
            <a:r>
              <a:rPr lang="pt-BR" sz="2200" dirty="0"/>
              <a:t>e a ultrassonografia precoce pode ser útil em situações em que uma </a:t>
            </a:r>
            <a:r>
              <a:rPr lang="pt-BR" sz="2200" u="sng" dirty="0"/>
              <a:t>gravidez anterior foi afetada por HFNI</a:t>
            </a:r>
            <a:r>
              <a:rPr lang="pt-BR" sz="2200" dirty="0"/>
              <a:t>, quando há </a:t>
            </a:r>
            <a:r>
              <a:rPr lang="pt-BR" sz="2200" u="sng" dirty="0"/>
              <a:t>evidência precoce de hidropisia</a:t>
            </a:r>
            <a:r>
              <a:rPr lang="pt-BR" sz="2200" dirty="0"/>
              <a:t>, como </a:t>
            </a:r>
            <a:r>
              <a:rPr lang="pt-BR" sz="2200" dirty="0" err="1"/>
              <a:t>higroma</a:t>
            </a:r>
            <a:r>
              <a:rPr lang="pt-BR" sz="2200" dirty="0"/>
              <a:t> cístico, ou se houver suspeita de </a:t>
            </a:r>
            <a:r>
              <a:rPr lang="pt-BR" sz="2200" u="sng" dirty="0"/>
              <a:t>anomalias estruturais</a:t>
            </a:r>
            <a:r>
              <a:rPr lang="pt-BR" sz="2200" dirty="0"/>
              <a:t>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u="sng" dirty="0"/>
              <a:t>Ultrassonografia tridimensional e </a:t>
            </a:r>
            <a:r>
              <a:rPr lang="pt-BR" sz="2200" u="sng" dirty="0" err="1"/>
              <a:t>quadridimensional</a:t>
            </a:r>
            <a:r>
              <a:rPr lang="pt-BR" sz="2200" u="sng" dirty="0"/>
              <a:t>, bem como ressonância magnética (RM),</a:t>
            </a:r>
            <a:r>
              <a:rPr lang="pt-BR" sz="2200" dirty="0"/>
              <a:t> são maneiras de melhorar o diagnóstico pré-natal de anomalias estruturais concomitantes.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RM fetal parece promissora nos casos em que há suspeita de anomalias intracranianas e pode fornecer informações adicionais sobre giro, </a:t>
            </a:r>
            <a:r>
              <a:rPr lang="pt-BR" sz="2200" dirty="0" err="1"/>
              <a:t>leucomalácia</a:t>
            </a:r>
            <a:r>
              <a:rPr lang="pt-BR" sz="2200" dirty="0"/>
              <a:t>, defeitos vasculares </a:t>
            </a:r>
            <a:r>
              <a:rPr lang="pt-BR" sz="2400" dirty="0"/>
              <a:t>e outras diferenças.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1461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371600"/>
            <a:ext cx="10891838" cy="5164138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Imagem e </a:t>
            </a:r>
            <a:r>
              <a:rPr lang="pt-BR" sz="2200" b="1" u="sng" dirty="0" err="1"/>
              <a:t>Fenotipagem</a:t>
            </a:r>
            <a:r>
              <a:rPr lang="pt-BR" sz="2200" b="1" u="sng" dirty="0"/>
              <a:t> Pré-natal 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200" b="1" u="sng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 </a:t>
            </a:r>
            <a:r>
              <a:rPr lang="pt-BR" sz="2200" dirty="0" err="1"/>
              <a:t>fenotipagem</a:t>
            </a:r>
            <a:r>
              <a:rPr lang="pt-BR" sz="2200" dirty="0"/>
              <a:t> pré-natal é fundamental na avaliação, ou seja, a identificação de características pré-natais únicas que permite aos profissionais estreitar o diagnóstico diferencial e direcionar mais testes.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Além das informações obtidas por meio de exames de imagem, a </a:t>
            </a:r>
            <a:r>
              <a:rPr lang="pt-BR" sz="2200" dirty="0" err="1"/>
              <a:t>fenotipagem</a:t>
            </a:r>
            <a:r>
              <a:rPr lang="pt-BR" sz="2200" dirty="0"/>
              <a:t> pré-natal pode incluir resultados de triagem sérica materna que sugerem um distúrbio específico ou uma série de distúrbios, como nefrose congênita ou </a:t>
            </a:r>
            <a:r>
              <a:rPr lang="pt-BR" sz="2200" dirty="0" err="1"/>
              <a:t>ictiose</a:t>
            </a:r>
            <a:r>
              <a:rPr lang="pt-BR" sz="2200" dirty="0"/>
              <a:t>, ou </a:t>
            </a:r>
            <a:r>
              <a:rPr lang="pt-BR" sz="2200" dirty="0" err="1"/>
              <a:t>estriol</a:t>
            </a:r>
            <a:r>
              <a:rPr lang="pt-BR" sz="2200" dirty="0"/>
              <a:t> não conjugado sérico materno baixo com distúrbios metabólicos.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Características </a:t>
            </a:r>
            <a:r>
              <a:rPr lang="pt-BR" sz="2200" dirty="0" err="1"/>
              <a:t>dismórficas</a:t>
            </a:r>
            <a:r>
              <a:rPr lang="pt-BR" sz="2200" dirty="0"/>
              <a:t> sutis e anomalias estruturais fetais menores podem ser perdidas com ultrassonografia pré-natal padrão.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Algumas anomalias tornam-se evidentes em idades gestacionais mais tardias, distúrbios genéticos podem apresentar-se de forma diferente e, portanto, ser perdidos, e a imagem pré-natal não pode prever certas características, como </a:t>
            </a:r>
            <a:r>
              <a:rPr lang="pt-BR" sz="2200" b="1" dirty="0"/>
              <a:t>atraso no desenvolvimento ou deficiência intelectual.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5049837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Imagem e </a:t>
            </a:r>
            <a:r>
              <a:rPr lang="pt-BR" sz="2200" b="1" u="sng" dirty="0" err="1"/>
              <a:t>Fenotipagem</a:t>
            </a:r>
            <a:r>
              <a:rPr lang="pt-BR" sz="2200" b="1" u="sng" dirty="0"/>
              <a:t> Pré-natal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200" b="1" u="sng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b="1" dirty="0"/>
              <a:t> </a:t>
            </a:r>
            <a:r>
              <a:rPr lang="pt-BR" sz="2200" dirty="0"/>
              <a:t>Um componente importante da </a:t>
            </a:r>
            <a:r>
              <a:rPr lang="pt-BR" sz="2200" dirty="0" err="1"/>
              <a:t>fenotipagem</a:t>
            </a:r>
            <a:r>
              <a:rPr lang="pt-BR" sz="2200" dirty="0"/>
              <a:t> é a </a:t>
            </a:r>
            <a:r>
              <a:rPr lang="pt-BR" sz="2200" u="sng" dirty="0"/>
              <a:t>autópsia fetal</a:t>
            </a:r>
            <a:r>
              <a:rPr lang="pt-BR" sz="2200" dirty="0"/>
              <a:t>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 autópsia fetal pode complementar outros testes diagnósticos, confirmando a presença de anomalias estruturais, bem como identificando anomalias adicionais que não foram previamente reconhecidas na imagem pré-natal.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As anomalias estruturais do feto são frequentemente citadas como a causa subjacente da HFNI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Como resultado, o </a:t>
            </a:r>
            <a:r>
              <a:rPr lang="pt-BR" sz="2200" u="sng" dirty="0"/>
              <a:t>teste genético </a:t>
            </a:r>
            <a:r>
              <a:rPr lang="pt-BR" sz="2200" dirty="0"/>
              <a:t>é um componente essencial da avaliação do HFNI. 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7383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5049837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Testes bioquímicos, </a:t>
            </a:r>
            <a:r>
              <a:rPr lang="pt-BR" sz="2200" b="1" u="sng" dirty="0" err="1"/>
              <a:t>citogenéticos</a:t>
            </a:r>
            <a:r>
              <a:rPr lang="pt-BR" sz="2200" b="1" u="sng" dirty="0"/>
              <a:t> e genéticos moleculares 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200" b="1" u="sng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Uma abordagem completa do teste genético é essencial para estabelecer um diagnóstico em casos de HFNI.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O American </a:t>
            </a:r>
            <a:r>
              <a:rPr lang="pt-BR" sz="2200" dirty="0" err="1"/>
              <a:t>College</a:t>
            </a:r>
            <a:r>
              <a:rPr lang="pt-BR" sz="2200" dirty="0"/>
              <a:t> </a:t>
            </a:r>
            <a:r>
              <a:rPr lang="pt-BR" sz="2200" dirty="0" err="1"/>
              <a:t>of</a:t>
            </a:r>
            <a:r>
              <a:rPr lang="pt-BR" sz="2200" dirty="0"/>
              <a:t> </a:t>
            </a:r>
            <a:r>
              <a:rPr lang="pt-BR" sz="2200" dirty="0" err="1"/>
              <a:t>Obstetricians</a:t>
            </a:r>
            <a:r>
              <a:rPr lang="pt-BR" sz="2200" dirty="0"/>
              <a:t> </a:t>
            </a:r>
            <a:r>
              <a:rPr lang="pt-BR" sz="2200" dirty="0" err="1"/>
              <a:t>and</a:t>
            </a:r>
            <a:r>
              <a:rPr lang="pt-BR" sz="2200" dirty="0"/>
              <a:t> </a:t>
            </a:r>
            <a:r>
              <a:rPr lang="pt-BR" sz="2200" dirty="0" err="1"/>
              <a:t>Gynecologists</a:t>
            </a:r>
            <a:r>
              <a:rPr lang="pt-BR" sz="2200" dirty="0"/>
              <a:t> (ACOG) e a </a:t>
            </a:r>
            <a:r>
              <a:rPr lang="pt-BR" sz="2200" dirty="0" err="1"/>
              <a:t>Society</a:t>
            </a:r>
            <a:r>
              <a:rPr lang="pt-BR" sz="2200" dirty="0"/>
              <a:t> for Maternal-Fetal Medicine (SMFM) recomendam que o </a:t>
            </a:r>
            <a:r>
              <a:rPr lang="pt-BR" sz="2200" u="sng" dirty="0" err="1"/>
              <a:t>microarray</a:t>
            </a:r>
            <a:r>
              <a:rPr lang="pt-BR" sz="2200" u="sng" dirty="0"/>
              <a:t> cromossômico (CMA) </a:t>
            </a:r>
            <a:r>
              <a:rPr lang="pt-BR" sz="2200" dirty="0"/>
              <a:t>seja oferecido no lugar do cariótipo como o teste genético primário para pacientes submetidos a diagnóstico pré-natal para uma anormalidade estrutural fetal observada no exame de ultrassom.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CMA tem maior resolução do que o cariótipo e é capaz de detectar variantes do número de cópias (</a:t>
            </a:r>
            <a:r>
              <a:rPr lang="pt-BR" sz="2200" dirty="0" err="1"/>
              <a:t>CNVs</a:t>
            </a:r>
            <a:r>
              <a:rPr lang="pt-BR" sz="2200" dirty="0"/>
              <a:t>), deleções e duplicações </a:t>
            </a:r>
            <a:r>
              <a:rPr lang="pt-BR" sz="2200" dirty="0" err="1"/>
              <a:t>submicroscópicas</a:t>
            </a:r>
            <a:r>
              <a:rPr lang="pt-BR" sz="2200" dirty="0"/>
              <a:t>, que são muito menores do que as observadas no cariótipo.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9192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5049837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Testes bioquímicos, </a:t>
            </a:r>
            <a:r>
              <a:rPr lang="pt-BR" sz="2200" b="1" u="sng" dirty="0" err="1"/>
              <a:t>citogenéticos</a:t>
            </a:r>
            <a:r>
              <a:rPr lang="pt-BR" sz="2200" b="1" u="sng" dirty="0"/>
              <a:t> e genéticos moleculares 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200" b="1" u="sng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Não está claro quanto CMA adiciona ao rendimento diagnóstico do cariótipo para casos de HFNI além da detecção de </a:t>
            </a:r>
            <a:r>
              <a:rPr lang="pt-BR" sz="2200" dirty="0" err="1"/>
              <a:t>aneuploidia</a:t>
            </a:r>
            <a:r>
              <a:rPr lang="pt-BR" sz="2200" dirty="0"/>
              <a:t>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19% de todos os casos de HFNI foram atribuídos a síndromes genéticas raras e quase um terço dos casos idiopáticos, a grande maioria não são detectados pelo CMA.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Apesar dessas limitações, o </a:t>
            </a:r>
            <a:r>
              <a:rPr lang="pt-BR" sz="2200" u="sng" dirty="0"/>
              <a:t>cariótipo e o CMA </a:t>
            </a:r>
            <a:r>
              <a:rPr lang="pt-BR" sz="2200" dirty="0"/>
              <a:t>ainda são testes úteis de primeira linha para avaliação, considerando 7-17% dos casos de HFNI que resultam de anormalidades cromossômicas ou variantes do número de cópias que são detectáveis com esses testes.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-180975"/>
            <a:ext cx="10131425" cy="13271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287463"/>
            <a:ext cx="10891838" cy="5911850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Testes bioquímicos, </a:t>
            </a:r>
            <a:r>
              <a:rPr lang="pt-BR" sz="20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citogenéticos</a:t>
            </a:r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genéticos moleculares </a:t>
            </a:r>
          </a:p>
          <a:p>
            <a:pPr marL="0" indent="0" fontAlgn="auto">
              <a:spcBef>
                <a:spcPts val="0"/>
              </a:spcBef>
              <a:buFont typeface="Arial"/>
              <a:buNone/>
              <a:defRPr/>
            </a:pPr>
            <a:endParaRPr lang="pt-BR" sz="2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000" dirty="0"/>
              <a:t>A constelação de sistemas de órgãos afetados e outros dados fenotípicos podem sugerir um distúrbio ou categoria genética mais específica. Em tais situações, as estratégias de teste podem incluir </a:t>
            </a:r>
            <a:r>
              <a:rPr lang="pt-BR" sz="2000" u="sng" dirty="0"/>
              <a:t>sequenciamento ou </a:t>
            </a:r>
            <a:r>
              <a:rPr lang="pt-BR" sz="2000" u="sng" dirty="0" err="1"/>
              <a:t>genotipagem</a:t>
            </a:r>
            <a:r>
              <a:rPr lang="pt-BR" sz="2000" u="sng" dirty="0"/>
              <a:t> </a:t>
            </a:r>
            <a:r>
              <a:rPr lang="pt-BR" sz="2000" dirty="0"/>
              <a:t>de um único gene, sequenciamento ou </a:t>
            </a:r>
            <a:r>
              <a:rPr lang="pt-BR" sz="2000" dirty="0" err="1"/>
              <a:t>genotipagem</a:t>
            </a:r>
            <a:r>
              <a:rPr lang="pt-BR" sz="2000" dirty="0"/>
              <a:t> de genes múltiplos por meio de painéis, conforme apropriado para os distúrbios em consideração.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000" dirty="0"/>
              <a:t>Por exemplo, </a:t>
            </a:r>
            <a:r>
              <a:rPr lang="pt-BR" sz="2000" dirty="0" err="1"/>
              <a:t>rasopatias</a:t>
            </a:r>
            <a:r>
              <a:rPr lang="pt-BR" sz="2000" dirty="0"/>
              <a:t> como a síndrome de </a:t>
            </a:r>
            <a:r>
              <a:rPr lang="pt-BR" sz="2000" dirty="0" err="1"/>
              <a:t>Noonan</a:t>
            </a:r>
            <a:r>
              <a:rPr lang="pt-BR" sz="2000" dirty="0"/>
              <a:t> e a síndrome de </a:t>
            </a:r>
            <a:r>
              <a:rPr lang="pt-BR" sz="2000" dirty="0" err="1"/>
              <a:t>Costello</a:t>
            </a:r>
            <a:r>
              <a:rPr lang="pt-BR" sz="2000" dirty="0"/>
              <a:t> podem apresentar HFNI e outros distúrbios linfáticos. Quando características como </a:t>
            </a:r>
            <a:r>
              <a:rPr lang="pt-BR" sz="2000" dirty="0" err="1"/>
              <a:t>translucência</a:t>
            </a:r>
            <a:r>
              <a:rPr lang="pt-BR" sz="2000" dirty="0"/>
              <a:t> </a:t>
            </a:r>
            <a:r>
              <a:rPr lang="pt-BR" sz="2000" dirty="0" err="1"/>
              <a:t>nucal</a:t>
            </a:r>
            <a:r>
              <a:rPr lang="pt-BR" sz="2000" dirty="0"/>
              <a:t> aumentada, HFNI, </a:t>
            </a:r>
            <a:r>
              <a:rPr lang="pt-BR" sz="2000" dirty="0" err="1"/>
              <a:t>polidrâmnio</a:t>
            </a:r>
            <a:r>
              <a:rPr lang="pt-BR" sz="2000" dirty="0"/>
              <a:t> e defeitos cardíacos são observados, o sequenciamento genético de genes como PTPN11, KRAS, e RIT1 associadas às </a:t>
            </a:r>
            <a:r>
              <a:rPr lang="pt-BR" sz="2000" dirty="0" err="1"/>
              <a:t>rasopatias</a:t>
            </a:r>
            <a:r>
              <a:rPr lang="pt-BR" sz="2000" dirty="0"/>
              <a:t> devem ser consideradas.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000" dirty="0"/>
              <a:t>Ocasionalmente, a história familiar ou obstétrica incluirá a identificação prévia de uma variante específica, caso em que a </a:t>
            </a:r>
            <a:r>
              <a:rPr lang="pt-BR" sz="2000" u="sng" dirty="0" err="1"/>
              <a:t>genotipagem</a:t>
            </a:r>
            <a:r>
              <a:rPr lang="pt-BR" sz="2000" u="sng" dirty="0"/>
              <a:t> direcionada para a variante familiar </a:t>
            </a:r>
            <a:r>
              <a:rPr lang="pt-BR" sz="2000" dirty="0"/>
              <a:t>pode ser realizada se for consistente com a apresentação na gravidez atualmente afetada.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000" dirty="0"/>
              <a:t>Alguns laboratórios comerciais oferecem </a:t>
            </a:r>
            <a:r>
              <a:rPr lang="pt-BR" sz="2000" u="sng" dirty="0"/>
              <a:t>painéis de genes </a:t>
            </a:r>
            <a:r>
              <a:rPr lang="pt-BR" sz="2000" dirty="0"/>
              <a:t>para analisar um grupo de genes implicados no desenvolvimento de HFNI.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t-B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236663"/>
            <a:ext cx="10891838" cy="5048250"/>
          </a:xfrm>
        </p:spPr>
        <p:txBody>
          <a:bodyPr rtlCol="0">
            <a:noAutofit/>
          </a:bodyPr>
          <a:lstStyle/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Testes bioquímicos, </a:t>
            </a:r>
            <a:r>
              <a:rPr lang="pt-BR" sz="2200" b="1" u="sng" dirty="0" err="1"/>
              <a:t>citogenéticos</a:t>
            </a:r>
            <a:r>
              <a:rPr lang="pt-BR" sz="2200" b="1" u="sng" dirty="0"/>
              <a:t> e genéticos moleculares </a:t>
            </a:r>
          </a:p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endParaRPr lang="pt-BR" sz="2200" b="1" u="sng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u="sng" dirty="0"/>
              <a:t>Ensaios enzimáticos e outros testes bioquímicos </a:t>
            </a:r>
            <a:r>
              <a:rPr lang="pt-BR" sz="2200" dirty="0"/>
              <a:t>para avaliar distúrbios de armazenamento </a:t>
            </a:r>
            <a:r>
              <a:rPr lang="pt-BR" sz="2200" dirty="0" err="1"/>
              <a:t>lipossomal</a:t>
            </a:r>
            <a:r>
              <a:rPr lang="pt-BR" sz="2200" dirty="0"/>
              <a:t> (LSD) também estão disponíveis, embora as limitações incluam a disponibilidade comercial de amostras pré-natais, protocolos padronizados para análise e manuseio de </a:t>
            </a:r>
            <a:r>
              <a:rPr lang="pt-BR" sz="2200" dirty="0" err="1"/>
              <a:t>isoenzimas</a:t>
            </a:r>
            <a:r>
              <a:rPr lang="pt-BR" sz="2200" dirty="0"/>
              <a:t>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Uma revisão sistemática das publicações do HFNI de 1979 a 2014 descobriu que os LSD foram relatados como subjacentes ao HFNI em 5,2% dos casos, mas que quando uma investigação abrangente foi concluída para esta categoria de distúrbios, 29,6% dos casos idiopáticos foram atribuíveis a um LSD.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DE NIHF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5049837"/>
          </a:xfrm>
        </p:spPr>
        <p:txBody>
          <a:bodyPr>
            <a:noAutofit/>
          </a:bodyPr>
          <a:lstStyle/>
          <a:p>
            <a:pPr marL="0" indent="0" algn="just">
              <a:buFont typeface="Arial" pitchFamily="34" charset="0"/>
              <a:buNone/>
            </a:pPr>
            <a:r>
              <a:rPr lang="pt-BR" sz="2200" b="1" u="sng" smtClean="0"/>
              <a:t>Testes bioquímicos, citogenéticos e genéticos moleculares </a:t>
            </a:r>
          </a:p>
          <a:p>
            <a:pPr marL="0" indent="0" algn="just">
              <a:buFont typeface="Arial" pitchFamily="34" charset="0"/>
              <a:buNone/>
            </a:pPr>
            <a:endParaRPr lang="pt-BR" sz="2200" b="1" smtClean="0"/>
          </a:p>
          <a:p>
            <a:pPr marL="0" indent="0" algn="just">
              <a:buFont typeface="Wingdings" pitchFamily="2" charset="2"/>
              <a:buChar char="Ø"/>
            </a:pPr>
            <a:r>
              <a:rPr lang="pt-BR" sz="2200" u="sng" smtClean="0"/>
              <a:t>O sequenciamento do exoma inteiro (WES) </a:t>
            </a:r>
            <a:r>
              <a:rPr lang="pt-BR" sz="2200" smtClean="0"/>
              <a:t>tornou-se mais amplamente utilizado no cenário pré-natal nos últimos anos e tem o potencial de fornecer informações clinicamente úteis sobre variantes genéticas subjacentes. WES sequência o exoma, ou as regiões codificadoras de proteínas do genoma. 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pt-BR" sz="2200" smtClean="0"/>
              <a:t>Em coortes de todas as anomalias pré-natais, WES demonstrou um rendimento diagnóstico claro ou provável em 9 a 47% dos casos quando </a:t>
            </a:r>
            <a:r>
              <a:rPr lang="pt-BR" sz="2200" u="sng" smtClean="0"/>
              <a:t>microarray cromossômico (CMA)</a:t>
            </a:r>
            <a:r>
              <a:rPr lang="pt-BR" sz="2200" smtClean="0"/>
              <a:t> </a:t>
            </a:r>
            <a:r>
              <a:rPr lang="pt-BR" sz="2200" b="1" smtClean="0"/>
              <a:t>e/ou cariótipo</a:t>
            </a:r>
            <a:r>
              <a:rPr lang="pt-BR" sz="2200" smtClean="0"/>
              <a:t> são normais.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DE NIHF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262063"/>
            <a:ext cx="10891838" cy="5048250"/>
          </a:xfrm>
        </p:spPr>
        <p:txBody>
          <a:bodyPr rtlCol="0">
            <a:noAutofit/>
          </a:bodyPr>
          <a:lstStyle/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Testes bioquímicos, </a:t>
            </a:r>
            <a:r>
              <a:rPr lang="pt-BR" sz="2200" b="1" u="sng" dirty="0" err="1"/>
              <a:t>citogenéticos</a:t>
            </a:r>
            <a:r>
              <a:rPr lang="pt-BR" sz="2200" b="1" u="sng" dirty="0"/>
              <a:t> e genéticos moleculares </a:t>
            </a:r>
          </a:p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endParaRPr lang="pt-BR" sz="2200" b="1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Para casos em que variantes clinicamente relevantes não são encontradas, a reanálise é custo-efetiva em um intervalo de 12 meses em contextos pós-natais.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 Embora o WES ainda não tenha sido estudado especificamente em uma coorte de casos de HFNI para determinar sua utilidade diagnóstica ou custo-benefício, deve ser considerado para casos em que uma etiologia genética é suspeita, mas o teste padrão não é revelador. 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AVALIAÇÃO GENÉTICA DE NIHF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5049837"/>
          </a:xfrm>
        </p:spPr>
        <p:txBody>
          <a:bodyPr rtlCol="0">
            <a:noAutofit/>
          </a:bodyPr>
          <a:lstStyle/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r>
              <a:rPr lang="pt-BR" sz="2200" b="1" u="sng" dirty="0"/>
              <a:t>Patologia </a:t>
            </a:r>
          </a:p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endParaRPr lang="pt-BR" sz="2200" b="1" u="sng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 </a:t>
            </a:r>
            <a:r>
              <a:rPr lang="pt-BR" sz="2200" u="sng" dirty="0"/>
              <a:t>avaliação da placenta</a:t>
            </a:r>
            <a:r>
              <a:rPr lang="pt-BR" sz="2200" dirty="0"/>
              <a:t>, bem como a </a:t>
            </a:r>
            <a:r>
              <a:rPr lang="pt-BR" sz="2200" u="sng" dirty="0"/>
              <a:t>autópsia fetal </a:t>
            </a:r>
            <a:r>
              <a:rPr lang="pt-BR" sz="2200" dirty="0"/>
              <a:t>por meio de exame anatomopatológico detalhado, podem fornecer outros dados importantes para o estabelecimento de um diagnóstico em casos de HFNI.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Um estudo descobriu que a autópsia fetal identificou uma causa definitiva em 58% dos casos de HFNI.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u="sng" dirty="0"/>
              <a:t>Anormalidades cromossômicas </a:t>
            </a:r>
            <a:r>
              <a:rPr lang="pt-BR" sz="2200" dirty="0"/>
              <a:t>foram a etiologia mais frequente, seguida por anomalias estruturais únicas, anomalias estruturais múltiplas e distúrbios de armazenamento lisossômico.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O exame detalhado da placenta também pode identificar alterações que sugerem uma causa da HFNI, como </a:t>
            </a:r>
            <a:r>
              <a:rPr lang="pt-BR" sz="2200" dirty="0" err="1"/>
              <a:t>corioangioma</a:t>
            </a:r>
            <a:r>
              <a:rPr lang="pt-BR" sz="2200" dirty="0"/>
              <a:t> placentário, vacuolização de células placentárias como visto com </a:t>
            </a:r>
            <a:r>
              <a:rPr lang="pt-BR" sz="2200" dirty="0" err="1"/>
              <a:t>LSDs</a:t>
            </a:r>
            <a:r>
              <a:rPr lang="pt-BR" sz="2200" dirty="0"/>
              <a:t> ou </a:t>
            </a:r>
            <a:r>
              <a:rPr lang="pt-BR" sz="2200" dirty="0" err="1"/>
              <a:t>linfedema</a:t>
            </a:r>
            <a:r>
              <a:rPr lang="pt-BR" sz="2200" dirty="0"/>
              <a:t> das vilosidades associado a anormalidades genéticas ou anomalias congênitas.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GESTÃO</a:t>
            </a:r>
          </a:p>
        </p:txBody>
      </p:sp>
      <p:sp>
        <p:nvSpPr>
          <p:cNvPr id="62467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5049837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pt-BR" sz="2200" smtClean="0"/>
              <a:t>É essencial um plano de gestão para gestações com HFNI para determinar a causa subjacente. 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200" smtClean="0"/>
              <a:t>Para alguns distúrbios genéticos, as </a:t>
            </a:r>
            <a:r>
              <a:rPr lang="pt-BR" sz="2200" u="sng" smtClean="0"/>
              <a:t>intervenções para melhorar os resultados </a:t>
            </a:r>
            <a:r>
              <a:rPr lang="pt-BR" sz="2200" smtClean="0"/>
              <a:t>não estão disponíveis antes ou após o nascimento. No entanto, para outros, as intervenções pré-natais ou pós-natais estão disponíveis, às vezes com maiores efeitos nos resultados quanto mais cedo a intervenção for iniciada. 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200" smtClean="0"/>
              <a:t>Exemplos de situações em que as intervenções </a:t>
            </a:r>
            <a:r>
              <a:rPr lang="pt-BR" sz="2200" u="sng" smtClean="0"/>
              <a:t>in utero </a:t>
            </a:r>
            <a:r>
              <a:rPr lang="pt-BR" sz="2200" smtClean="0"/>
              <a:t>podem ser aplicadas incluem </a:t>
            </a:r>
            <a:r>
              <a:rPr lang="pt-BR" sz="2200" u="sng" smtClean="0"/>
              <a:t>medicamentos antiarrítmicos maternos </a:t>
            </a:r>
            <a:r>
              <a:rPr lang="pt-BR" sz="2200" smtClean="0"/>
              <a:t>para arritmias fetais, </a:t>
            </a:r>
            <a:r>
              <a:rPr lang="pt-BR" sz="2200" u="sng" smtClean="0"/>
              <a:t>transfusões intrauterinas </a:t>
            </a:r>
            <a:r>
              <a:rPr lang="pt-BR" sz="2200" smtClean="0"/>
              <a:t>para distúrbios genéticos que causam anemia fetal e </a:t>
            </a:r>
            <a:r>
              <a:rPr lang="pt-BR" sz="2200" u="sng" smtClean="0"/>
              <a:t>drenagem ou colocação de shunt </a:t>
            </a:r>
            <a:r>
              <a:rPr lang="pt-BR" sz="2200" smtClean="0"/>
              <a:t>para derrame pleural fetal ou quilotórax. 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200" smtClean="0"/>
              <a:t>Além disso, </a:t>
            </a:r>
            <a:r>
              <a:rPr lang="pt-BR" sz="2200" b="1" smtClean="0"/>
              <a:t>a terapia de reposição enzimática in utero </a:t>
            </a:r>
            <a:r>
              <a:rPr lang="pt-BR" sz="2200" smtClean="0"/>
              <a:t>(TRE), bem como o </a:t>
            </a:r>
            <a:r>
              <a:rPr lang="pt-BR" sz="2200" u="sng" smtClean="0"/>
              <a:t>transplante de células-tronco </a:t>
            </a:r>
            <a:r>
              <a:rPr lang="pt-BR" sz="2200" smtClean="0"/>
              <a:t>in utero e a </a:t>
            </a:r>
            <a:r>
              <a:rPr lang="pt-BR" sz="2200" u="sng" smtClean="0"/>
              <a:t>terapia gênica</a:t>
            </a:r>
            <a:r>
              <a:rPr lang="pt-BR" sz="2200" smtClean="0"/>
              <a:t>, são áreas ativas de pesquisa que têm o potencial de melhorar o curso in utero e neonatal em casos de HFNI.</a:t>
            </a:r>
            <a:endParaRPr lang="pt-BR" sz="22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GESTÃO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4598987"/>
          </a:xfrm>
        </p:spPr>
        <p:txBody>
          <a:bodyPr rtlCol="0">
            <a:noAutofit/>
          </a:bodyPr>
          <a:lstStyle/>
          <a:p>
            <a:pPr marL="0" indent="0" algn="just" fontAlgn="auto">
              <a:spcBef>
                <a:spcPts val="0"/>
              </a:spcBef>
              <a:buFont typeface="Arial"/>
              <a:buNone/>
              <a:defRPr/>
            </a:pPr>
            <a:endParaRPr lang="pt-BR" sz="2200" b="1" dirty="0"/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Ao determinar um plano geral de manejo para gestações com HFNI, é essencial levar em consideração a causa subjacente e o prognóstico antecipado, para que as opções apresentadas e as decisões tomadas sejam consistentes com uma avaliação realista do resultado.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Casos com diagnóstico de uma síndrome genética grave ou potencialmente letal devem ter uma discussão sobre cuidados de conforto. 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Para continuar a gravidez, os casos em que a intervenção in </a:t>
            </a:r>
            <a:r>
              <a:rPr lang="pt-BR" sz="2200" dirty="0" err="1"/>
              <a:t>utero</a:t>
            </a:r>
            <a:r>
              <a:rPr lang="pt-BR" sz="2200" dirty="0"/>
              <a:t> está disponível e desejada devem ser encaminhados a uma instituição com experiência adequada. </a:t>
            </a:r>
          </a:p>
          <a:p>
            <a:pPr algn="just" fontAlgn="auto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t-BR" sz="2200" dirty="0"/>
              <a:t>As discussões para a continuação da gravidez com HFNI devem incluir planos de monitoramento durante o trabalho de parto, local do parto, tipo de parto, especialistas necessários no parto e ressuscitação neonatal.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5319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GESTÃO</a:t>
            </a:r>
          </a:p>
        </p:txBody>
      </p:sp>
      <p:sp>
        <p:nvSpPr>
          <p:cNvPr id="64515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531938"/>
            <a:ext cx="10891838" cy="5049837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pt-BR" sz="2200" smtClean="0"/>
              <a:t>Em alguns casos com distúrbios genéticos identificados, o início imediato de um protocolo de tratamento estabelecido pode ser benéfico para os resultados do neonato afetado. 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200" smtClean="0"/>
              <a:t>Por exemplo, recém-nascidos com HFNI resultante de uma arritmia podem ser tratados clinicamente e vigiados para eventos cardíacos que impõem risco. 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200" smtClean="0"/>
              <a:t>A terapia de reposição enzimática pode ser eficientemente preparada e administrada em neonatos com HFNI resultante de um LSD como mucopolissacaridose tipo VII, quando um tratamento pós-natal estiver disponível. 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200" smtClean="0"/>
              <a:t>Indivíduos com LSDs em particular são conhecidos por se beneficiarem do diagnóstico precoce e do início do tratamento após o nascimento, a fim de  algumas das manifestações mais graves da doença.</a:t>
            </a:r>
            <a:endParaRPr lang="pt-BR" sz="22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0"/>
            <a:ext cx="10131425" cy="14557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conclusão</a:t>
            </a:r>
          </a:p>
        </p:txBody>
      </p:sp>
      <p:sp>
        <p:nvSpPr>
          <p:cNvPr id="65539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2103438"/>
            <a:ext cx="10131425" cy="3649662"/>
          </a:xfrm>
        </p:spPr>
        <p:txBody>
          <a:bodyPr/>
          <a:lstStyle/>
          <a:p>
            <a:pPr algn="just"/>
            <a:r>
              <a:rPr lang="pt-BR" sz="2200" b="1" smtClean="0"/>
              <a:t> </a:t>
            </a:r>
            <a:r>
              <a:rPr lang="pt-BR" sz="2200" smtClean="0"/>
              <a:t>É bem conhecido que um grupo heterogêneo de doenças genéticas subjacentes pode levar à HFNI.</a:t>
            </a:r>
          </a:p>
          <a:p>
            <a:pPr algn="just"/>
            <a:r>
              <a:rPr lang="pt-BR" sz="2200" smtClean="0"/>
              <a:t>Uma abordagem sistemática é necessária para a avaliação de cada caso, considerando história pessoal e familiar, anomalias estruturais concomitantes, características fenotípicas adicionais e testes genéticos, bem como exames anatomopatológicos. </a:t>
            </a:r>
          </a:p>
          <a:p>
            <a:pPr algn="just"/>
            <a:r>
              <a:rPr lang="pt-BR" sz="2200" smtClean="0"/>
              <a:t>Particularmente importante a considerar são as características fenotípicas únicas de cada caso, pois elas podem orientar a abordagem dos testes genéticos e a interpretação dos testes em muitos cenários.</a:t>
            </a:r>
          </a:p>
          <a:p>
            <a:pPr algn="just"/>
            <a:r>
              <a:rPr lang="pt-BR" sz="2200" smtClean="0"/>
              <a:t> O estabelecimento de um diagnóstico genético permite que os provedores melhorem o atendimento a esses fetos e neonatos, caracterizando com mais precisão o prognóstico, antecipando as necessidades neonatais e implementando os tratamentos disponíveis mais cedo. </a:t>
            </a:r>
          </a:p>
          <a:p>
            <a:pPr algn="just"/>
            <a:r>
              <a:rPr lang="pt-BR" sz="2200" smtClean="0"/>
              <a:t>Avançar em pesquisas para melhorar a fenotipagem pré-natal e identificar a causa genética subjacente em casos idiopáticos.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060450" y="-357188"/>
            <a:ext cx="10131425" cy="14557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ln>
                  <a:noFill/>
                </a:ln>
              </a:rPr>
              <a:t>	</a:t>
            </a:r>
            <a:r>
              <a:rPr lang="pt-BR" b="1" cap="none" smtClean="0">
                <a:ln>
                  <a:noFill/>
                </a:ln>
                <a:solidFill>
                  <a:srgbClr val="FFFF00"/>
                </a:solidFill>
              </a:rPr>
              <a:t>Em resumo...</a:t>
            </a:r>
          </a:p>
        </p:txBody>
      </p:sp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>
          <a:xfrm>
            <a:off x="277813" y="630238"/>
            <a:ext cx="11129962" cy="6227762"/>
          </a:xfrm>
          <a:ln w="76200" cmpd="tri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dirty="0" smtClean="0">
                <a:solidFill>
                  <a:srgbClr val="FFFF00"/>
                </a:solidFill>
              </a:rPr>
              <a:t>Um amplo espectro de causas genéticas pode levar à hidropisia fetal não imune (NIHF), e uma avaliação fenotípica e genética completa são essenciais para determinar a etiologia subjacente, gerenciar de maneira ideal essas gestações e informar discussões sobre o prognóstico antecipado.</a:t>
            </a:r>
          </a:p>
          <a:p>
            <a:r>
              <a:rPr lang="pt-BR" dirty="0" smtClean="0">
                <a:solidFill>
                  <a:srgbClr val="FFFF00"/>
                </a:solidFill>
              </a:rPr>
              <a:t> Nesta revisão, são descritas as  etiologias genéticas conhecidas de HFNI por sistema de órgãos fetais afetados e fornecemos uma abordagem sistemática para a avaliação de HFNI. Alguns dos distúrbios genéticos subjacentes estão associados a características fenotípicas características que podem ser observadas na ultrassonografia pré-natal, como </a:t>
            </a:r>
            <a:r>
              <a:rPr lang="pt-BR" dirty="0" err="1" smtClean="0">
                <a:solidFill>
                  <a:srgbClr val="FFFF00"/>
                </a:solidFill>
              </a:rPr>
              <a:t>hepatomegalia</a:t>
            </a:r>
            <a:r>
              <a:rPr lang="pt-BR" dirty="0" smtClean="0">
                <a:solidFill>
                  <a:srgbClr val="FFFF00"/>
                </a:solidFill>
              </a:rPr>
              <a:t> com distúrbios de armazenamento lisossômico, rins </a:t>
            </a:r>
            <a:r>
              <a:rPr lang="pt-BR" dirty="0" err="1" smtClean="0">
                <a:solidFill>
                  <a:srgbClr val="FFFF00"/>
                </a:solidFill>
              </a:rPr>
              <a:t>hiperecogênicos</a:t>
            </a:r>
            <a:r>
              <a:rPr lang="pt-BR" dirty="0" smtClean="0">
                <a:solidFill>
                  <a:srgbClr val="FFFF00"/>
                </a:solidFill>
              </a:rPr>
              <a:t> com nefrose congênita ou estenose valvar pulmonar com </a:t>
            </a:r>
            <a:r>
              <a:rPr lang="pt-BR" dirty="0" err="1" smtClean="0">
                <a:solidFill>
                  <a:srgbClr val="FFFF00"/>
                </a:solidFill>
              </a:rPr>
              <a:t>RASopatias</a:t>
            </a:r>
            <a:r>
              <a:rPr lang="pt-BR" dirty="0" smtClean="0">
                <a:solidFill>
                  <a:srgbClr val="FFFF00"/>
                </a:solidFill>
              </a:rPr>
              <a:t>. </a:t>
            </a:r>
          </a:p>
          <a:p>
            <a:r>
              <a:rPr lang="pt-BR" dirty="0" smtClean="0">
                <a:solidFill>
                  <a:srgbClr val="FFFF00"/>
                </a:solidFill>
              </a:rPr>
              <a:t>No entanto, nem sempre é assim, e a abordagem da avaliação deve incluir achados de ultrassonografia pré-natal, bem como testes genéticos e muitos outros fatores. Os testes genéticos que têm sido utilizados para NIHF variam de </a:t>
            </a:r>
            <a:r>
              <a:rPr lang="pt-BR" dirty="0" err="1" smtClean="0">
                <a:solidFill>
                  <a:srgbClr val="FFFF00"/>
                </a:solidFill>
              </a:rPr>
              <a:t>microarray</a:t>
            </a:r>
            <a:r>
              <a:rPr lang="pt-BR" dirty="0" smtClean="0">
                <a:solidFill>
                  <a:srgbClr val="FFFF00"/>
                </a:solidFill>
              </a:rPr>
              <a:t> cromossômico padrão ou cariótipo a painéis de genes e abordagens amplas, como o sequenciamento completo do </a:t>
            </a:r>
            <a:r>
              <a:rPr lang="pt-BR" dirty="0" err="1" smtClean="0">
                <a:solidFill>
                  <a:srgbClr val="FFFF00"/>
                </a:solidFill>
              </a:rPr>
              <a:t>exoma</a:t>
            </a:r>
            <a:r>
              <a:rPr lang="pt-BR" dirty="0" smtClean="0">
                <a:solidFill>
                  <a:srgbClr val="FFFF00"/>
                </a:solidFill>
              </a:rPr>
              <a:t>. </a:t>
            </a:r>
          </a:p>
          <a:p>
            <a:r>
              <a:rPr lang="pt-BR" dirty="0" smtClean="0">
                <a:solidFill>
                  <a:srgbClr val="FFFF00"/>
                </a:solidFill>
              </a:rPr>
              <a:t>A história familiar e obstétrica, bem como o exame anatomopatológico, podem fornecer pistas adicionais que são úteis para estabelecer um diagnóstico. Uma abordagem sistemática para avaliação pode orientar uma abordagem mais direcionada para avaliação genética, diagnóstico e gestão de NIHF. pode fornecer pistas adicionais que são úteis para estabelecer um diagnóstico. </a:t>
            </a:r>
          </a:p>
          <a:p>
            <a:r>
              <a:rPr lang="pt-BR" dirty="0" smtClean="0">
                <a:solidFill>
                  <a:srgbClr val="FFFF00"/>
                </a:solidFill>
              </a:rPr>
              <a:t>Uma abordagem sistemática para avaliação pode orientar uma abordagem mais direcionada para avaliação genética, diagnóstico e gestão de NIHF. </a:t>
            </a:r>
            <a:r>
              <a:rPr lang="pt-BR" dirty="0" smtClean="0">
                <a:solidFill>
                  <a:srgbClr val="FFFF00"/>
                </a:solidFill>
              </a:rPr>
              <a:t>Pode </a:t>
            </a:r>
            <a:r>
              <a:rPr lang="pt-BR" dirty="0" smtClean="0">
                <a:solidFill>
                  <a:srgbClr val="FFFF00"/>
                </a:solidFill>
              </a:rPr>
              <a:t>fornecer pistas adicionais que são úteis para estabelecer um diagnóstico. Uma abordagem sistemática para avaliação pode orientar uma abordagem mais direcionada para avaliação genética, diagnóstico e gestão de NIHF.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ln>
                  <a:noFill/>
                </a:ln>
              </a:rPr>
              <a:t>Referências (178)</a:t>
            </a:r>
          </a:p>
        </p:txBody>
      </p:sp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Consultem no artigo original, </a:t>
            </a:r>
            <a:r>
              <a:rPr lang="pt-BR" b="1" smtClean="0">
                <a:solidFill>
                  <a:schemeClr val="folHlink"/>
                </a:solidFill>
              </a:rPr>
              <a:t>LIVRE!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 idx="4294967295"/>
          </p:nvPr>
        </p:nvSpPr>
        <p:spPr bwMode="auto">
          <a:solidFill>
            <a:srgbClr val="FFFF00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3200" cap="none" smtClean="0">
                <a:ln>
                  <a:noFill/>
                </a:ln>
                <a:solidFill>
                  <a:schemeClr val="accent2"/>
                </a:solidFill>
              </a:rPr>
              <a:t>Nota do Editor da página neonatal </a:t>
            </a:r>
            <a:r>
              <a:rPr lang="pt-BR" sz="3200" cap="none" smtClean="0">
                <a:ln>
                  <a:noFill/>
                </a:ln>
                <a:solidFill>
                  <a:schemeClr val="accent2"/>
                </a:solidFill>
                <a:hlinkClick r:id="rId2"/>
              </a:rPr>
              <a:t>www.paulomargotto.com.br</a:t>
            </a:r>
            <a:r>
              <a:rPr lang="pt-BR" sz="3200" cap="none" smtClean="0">
                <a:ln>
                  <a:noFill/>
                </a:ln>
                <a:solidFill>
                  <a:schemeClr val="accent2"/>
                </a:solidFill>
              </a:rPr>
              <a:t>, Dr. Paulo R. Margotto</a:t>
            </a:r>
            <a:br>
              <a:rPr lang="pt-BR" sz="3200" cap="none" smtClean="0">
                <a:ln>
                  <a:noFill/>
                </a:ln>
                <a:solidFill>
                  <a:schemeClr val="accent2"/>
                </a:solidFill>
              </a:rPr>
            </a:br>
            <a:r>
              <a:rPr lang="pt-BR" sz="3200" cap="none" smtClean="0">
                <a:ln>
                  <a:noFill/>
                </a:ln>
                <a:solidFill>
                  <a:schemeClr val="accent2"/>
                </a:solidFill>
              </a:rPr>
              <a:t>Consultem  também! AMPLIANDO CONHECIMENTOS!</a:t>
            </a:r>
          </a:p>
        </p:txBody>
      </p:sp>
      <p:pic>
        <p:nvPicPr>
          <p:cNvPr id="68613" name="Picture 5" descr="20210707 11495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2103438"/>
            <a:ext cx="7607300" cy="427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9774238" y="61214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pt-BR" sz="1400">
                <a:hlinkClick r:id="rId4"/>
              </a:rPr>
              <a:t>pmargotto@gmail.com</a:t>
            </a:r>
            <a:r>
              <a:rPr lang="pt-BR" sz="1400"/>
              <a:t> </a:t>
            </a:r>
          </a:p>
        </p:txBody>
      </p:sp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1560513" y="6491288"/>
            <a:ext cx="8869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/>
            <a:r>
              <a:rPr lang="pt-BR"/>
              <a:t>Drs. Paulo R. Margotto. Thalita Ferreira, Thaiana Beleza, Lucina e Joseleide de Castro (7/7/21)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4294967295"/>
          </p:nvPr>
        </p:nvSpPr>
        <p:spPr>
          <a:xfrm>
            <a:off x="427038" y="2441575"/>
            <a:ext cx="10472737" cy="4806950"/>
          </a:xfrm>
        </p:spPr>
        <p:txBody>
          <a:bodyPr/>
          <a:lstStyle/>
          <a:p>
            <a:r>
              <a:rPr lang="pt-BR" sz="1700" smtClean="0"/>
              <a:t>O objetivo deste artigo é revisar os resultados e discutir a etiologia genética e não genética da hidropsia fetal não imune, a fim de apoiar a ultrassonografia diferencial e avaliações genéticas e aconselhamento familiar. Este estudo de centro único inclui todos os casos de hidropsia fetal não imune diagnosticados no período pré-natal de 2009 a 2019. Duas fontes de dados foram usadas para este estudo (pré-natal e neonatal) para comparar e resumir os achados. Dados de testes genéticos e exames de ultrassom foram coletados. </a:t>
            </a:r>
          </a:p>
          <a:p>
            <a:r>
              <a:rPr lang="pt-BR" sz="1700" smtClean="0"/>
              <a:t>No total, 33 mulheres grávidas com diagnóstico pré-natal de hidropsia fetal não imune foram estudadas. Os dados incluíram 30 casos de gravidez única (91%) e três casos (9%) de gestações gemelares. Houve 14 sobreviventes (43%), sete casos de mortes pós-natais (21%), quatro casos de morte fetal intrauterina (12%), quatro casos de interrupção da gravidez (12%) e quatro mulheres sem acompanhamento (12 %). </a:t>
            </a:r>
          </a:p>
          <a:p>
            <a:r>
              <a:rPr lang="pt-BR" sz="1700" smtClean="0"/>
              <a:t>O número total de gestações únicas cromossomicamente normais foi de 29 (88%), e 14 fetos tiveram uma anormalidade anatômica detectada na ultrassonografia. </a:t>
            </a:r>
          </a:p>
          <a:p>
            <a:r>
              <a:rPr lang="pt-BR" sz="1700" smtClean="0"/>
              <a:t>A chance de sobrevivência foi maior nos casos de hidropsia idiopática isolada, que na maioria dos casos foi devido a uma infecção intrauterina indetectável. Em muitos casos, o diagnóstico não pode ser estabelecido durante a gravidez. Cada caso de hidropsia fetal não imune deve ser analisado individualmente.</a:t>
            </a:r>
          </a:p>
          <a:p>
            <a:endParaRPr lang="pt-BR" sz="1700" smtClean="0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403225" y="115888"/>
            <a:ext cx="100584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FFFF00"/>
                </a:solidFill>
                <a:latin typeface="Lato" pitchFamily="34" charset="0"/>
              </a:rPr>
              <a:t>Diagn</a:t>
            </a:r>
            <a:r>
              <a:rPr lang="en-US" sz="2700" b="1">
                <a:solidFill>
                  <a:srgbClr val="FFFF00"/>
                </a:solidFill>
                <a:latin typeface="Calibri"/>
              </a:rPr>
              <a:t>ó</a:t>
            </a:r>
            <a:r>
              <a:rPr lang="en-US" sz="2700" b="1">
                <a:solidFill>
                  <a:srgbClr val="FFFF00"/>
                </a:solidFill>
                <a:latin typeface="Lato" pitchFamily="34" charset="0"/>
              </a:rPr>
              <a:t>stico pr</a:t>
            </a:r>
            <a:r>
              <a:rPr lang="en-US" sz="2700" b="1">
                <a:solidFill>
                  <a:srgbClr val="FFFF00"/>
                </a:solidFill>
                <a:latin typeface="Calibri"/>
              </a:rPr>
              <a:t>é</a:t>
            </a:r>
            <a:r>
              <a:rPr lang="en-US" sz="2700" b="1">
                <a:solidFill>
                  <a:srgbClr val="FFFF00"/>
                </a:solidFill>
                <a:latin typeface="Lato" pitchFamily="34" charset="0"/>
              </a:rPr>
              <a:t>-natal de hidropsia fetal não imune, investiga</a:t>
            </a:r>
            <a:r>
              <a:rPr lang="en-US" sz="2700" b="1">
                <a:solidFill>
                  <a:srgbClr val="FFFF00"/>
                </a:solidFill>
                <a:latin typeface="Calibri"/>
              </a:rPr>
              <a:t>ç</a:t>
            </a:r>
            <a:r>
              <a:rPr lang="en-US" sz="2700" b="1">
                <a:solidFill>
                  <a:srgbClr val="FFFF00"/>
                </a:solidFill>
                <a:latin typeface="Lato" pitchFamily="34" charset="0"/>
              </a:rPr>
              <a:t>ão gen</a:t>
            </a:r>
            <a:r>
              <a:rPr lang="en-US" sz="2700" b="1">
                <a:solidFill>
                  <a:srgbClr val="FFFF00"/>
                </a:solidFill>
                <a:latin typeface="Calibri"/>
              </a:rPr>
              <a:t>é</a:t>
            </a:r>
            <a:r>
              <a:rPr lang="en-US" sz="2700" b="1">
                <a:solidFill>
                  <a:srgbClr val="FFFF00"/>
                </a:solidFill>
                <a:latin typeface="Lato" pitchFamily="34" charset="0"/>
              </a:rPr>
              <a:t>tica, resultados e revisão da literatura</a:t>
            </a:r>
            <a:r>
              <a:rPr lang="en-US" sz="2800">
                <a:solidFill>
                  <a:srgbClr val="FFFF00"/>
                </a:solidFill>
              </a:rPr>
              <a:t> </a:t>
            </a:r>
            <a:r>
              <a:rPr lang="en-US" sz="800">
                <a:solidFill>
                  <a:srgbClr val="FFFF00"/>
                </a:solidFill>
              </a:rPr>
              <a:t>                   </a:t>
            </a:r>
            <a:r>
              <a:rPr lang="en-US">
                <a:solidFill>
                  <a:srgbClr val="FFFF00"/>
                </a:solidFill>
              </a:rPr>
              <a:t/>
            </a:r>
            <a:br>
              <a:rPr lang="en-US">
                <a:solidFill>
                  <a:srgbClr val="FFFF00"/>
                </a:solidFill>
              </a:rPr>
            </a:br>
            <a:r>
              <a:rPr lang="en-US" sz="2000" b="1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Nonimmune</a:t>
            </a:r>
            <a:r>
              <a:rPr lang="en-US" sz="2000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 </a:t>
            </a:r>
            <a:r>
              <a:rPr lang="en-US" sz="2000" b="1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Hydrops</a:t>
            </a:r>
            <a:r>
              <a:rPr lang="en-US" sz="2000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 </a:t>
            </a:r>
            <a:r>
              <a:rPr lang="en-US" sz="2000" b="1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Fetalis</a:t>
            </a:r>
            <a:r>
              <a:rPr lang="en-US" sz="2000">
                <a:solidFill>
                  <a:srgbClr val="607D8B"/>
                </a:solidFill>
                <a:ea typeface="Source Sans Pro"/>
                <a:cs typeface="Source Sans Pro"/>
                <a:hlinkClick r:id="rId2"/>
              </a:rPr>
              <a:t>-Prenatal Diagnosis, Genetic Investigation, Outcomes and Literature </a:t>
            </a:r>
            <a:r>
              <a:rPr lang="en-US" sz="2000">
                <a:solidFill>
                  <a:schemeClr val="folHlink"/>
                </a:solidFill>
                <a:ea typeface="Source Sans Pro"/>
                <a:cs typeface="Source Sans Pro"/>
                <a:hlinkClick r:id="rId2"/>
              </a:rPr>
              <a:t>Review.</a:t>
            </a:r>
            <a:r>
              <a:rPr lang="en-US" sz="2000">
                <a:solidFill>
                  <a:schemeClr val="folHlink"/>
                </a:solidFill>
                <a:ea typeface="Source Sans Pro"/>
                <a:cs typeface="Source Sans Pro"/>
              </a:rPr>
              <a:t>Kosinski P, Krajewski P, Wielgos M, Jezela-Stanek A.J Clin Med. </a:t>
            </a:r>
            <a:r>
              <a:rPr lang="en-US" sz="2000">
                <a:solidFill>
                  <a:srgbClr val="FFFF00"/>
                </a:solidFill>
                <a:ea typeface="Source Sans Pro"/>
                <a:cs typeface="Source Sans Pro"/>
              </a:rPr>
              <a:t>2020</a:t>
            </a:r>
            <a:r>
              <a:rPr lang="en-US" sz="2000">
                <a:solidFill>
                  <a:schemeClr val="folHlink"/>
                </a:solidFill>
                <a:ea typeface="Source Sans Pro"/>
                <a:cs typeface="Source Sans Pro"/>
              </a:rPr>
              <a:t> Jun 8;9(6):1789. doi: 10.3390/jcm9061789.PMID: 32521801 </a:t>
            </a:r>
            <a:r>
              <a:rPr lang="en-US" sz="2000" b="1">
                <a:solidFill>
                  <a:schemeClr val="folHlink"/>
                </a:solidFill>
                <a:ea typeface="Source Sans Pro"/>
                <a:cs typeface="Source Sans Pro"/>
              </a:rPr>
              <a:t>Free PMC article.Artigo Livre!</a:t>
            </a:r>
            <a:endParaRPr lang="en-US" sz="2000">
              <a:solidFill>
                <a:schemeClr val="folHlink"/>
              </a:solidFill>
            </a:endParaRPr>
          </a:p>
        </p:txBody>
      </p:sp>
      <p:pic>
        <p:nvPicPr>
          <p:cNvPr id="69637" name="Picture 5" descr="pptx">
            <a:hlinkClick r:id="rId3" tooltip="Hidropsia_fetal_nao_imune_2020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725" y="6810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8" name="Rectangle 6"/>
          <p:cNvSpPr>
            <a:spLocks noChangeArrowheads="1"/>
          </p:cNvSpPr>
          <p:nvPr/>
        </p:nvSpPr>
        <p:spPr bwMode="auto">
          <a:xfrm>
            <a:off x="1474788" y="1890713"/>
            <a:ext cx="84280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>
                <a:solidFill>
                  <a:srgbClr val="FFFF00"/>
                </a:solidFill>
              </a:rPr>
              <a:t>Apresentação: Jamille Coutinho Alves (R3 em Neonatologia / HMIB/SES/DF) Coordenação: Nathalia Bardal. Revisão e Complementação: Paulo R. Margotto.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/>
          </p:cNvSpPr>
          <p:nvPr>
            <p:ph type="body" idx="4294967295"/>
          </p:nvPr>
        </p:nvSpPr>
        <p:spPr>
          <a:xfrm>
            <a:off x="4816475" y="1476375"/>
            <a:ext cx="6499225" cy="53816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400" smtClean="0"/>
              <a:t>Com a melhora da terapia pré-natal, a hidropsia fetal devido à isoimunização Rh tornou-se menos comum (nas séries iniciais era 80% de 1976-1988, caiu para 20% e hoje, provavelmente seja mais baixa), evidenciando, portanto, a importância do conhecimento e manuseio de outras causas de hidropsia fetal (</a:t>
            </a:r>
            <a:r>
              <a:rPr lang="pt-BR" sz="1400" smtClean="0">
                <a:solidFill>
                  <a:srgbClr val="FFFF00"/>
                </a:solidFill>
              </a:rPr>
              <a:t>hidropsia não imune</a:t>
            </a:r>
            <a:r>
              <a:rPr lang="pt-BR" sz="1400" smtClean="0"/>
              <a:t>).</a:t>
            </a:r>
          </a:p>
          <a:p>
            <a:pPr>
              <a:lnSpc>
                <a:spcPct val="90000"/>
              </a:lnSpc>
            </a:pPr>
            <a:r>
              <a:rPr lang="pt-BR" sz="1400" smtClean="0"/>
              <a:t>Entre as principais causas temos as  alterações cromossômicas (Síndrome de Turner é a mais comum), hipoplasia pulmonar, hérnia diafragmática, disfunção cardíaca, quilotórax fibrose cística do pâncreas, obstruções do trato urinário, síndrome nefrótica, doenças do metabolismo, hemoglobinopatias (a mais comum é a talassemia alfa homozigótica). </a:t>
            </a:r>
          </a:p>
          <a:p>
            <a:pPr>
              <a:lnSpc>
                <a:spcPct val="90000"/>
              </a:lnSpc>
            </a:pPr>
            <a:r>
              <a:rPr lang="pt-BR" sz="1400" smtClean="0"/>
              <a:t>Vários tipos de nanismo e infecções perinatais crônicas, como Doença de Chagas, Parvovirose B19, Citomegalovírus, Infecção pelo Zika virus (a constatação de uma associação entre infecção pelo zika vírus  e hidropsia fetal sugere que o vírus pode provocar danos aos tecidos, para além do sistema nervoso central fetal; o mecanismo permanece especulativo) podem levar a hidropsia. </a:t>
            </a:r>
          </a:p>
          <a:p>
            <a:pPr>
              <a:lnSpc>
                <a:spcPct val="90000"/>
              </a:lnSpc>
            </a:pPr>
            <a:r>
              <a:rPr lang="pt-BR" sz="1400" smtClean="0"/>
              <a:t>Anormalidades cardiovasculares e a alfa-talassemia homozigótica tem sido relatados como sendo as causas mais freqüentes, seguido de anormalidades cromossômicas.</a:t>
            </a:r>
          </a:p>
          <a:p>
            <a:pPr>
              <a:lnSpc>
                <a:spcPct val="90000"/>
              </a:lnSpc>
            </a:pPr>
            <a:r>
              <a:rPr lang="pt-BR" sz="1400" smtClean="0"/>
              <a:t> </a:t>
            </a:r>
            <a:r>
              <a:rPr lang="pt-BR" sz="1400" smtClean="0">
                <a:solidFill>
                  <a:srgbClr val="FFFF00"/>
                </a:solidFill>
              </a:rPr>
              <a:t>Em 44%  dos casos</a:t>
            </a:r>
            <a:r>
              <a:rPr lang="pt-BR" sz="1400" smtClean="0"/>
              <a:t> não se consegue determinar as causas. </a:t>
            </a:r>
          </a:p>
          <a:p>
            <a:pPr>
              <a:lnSpc>
                <a:spcPct val="90000"/>
              </a:lnSpc>
            </a:pPr>
            <a:r>
              <a:rPr lang="pt-BR" sz="1400" b="1" smtClean="0">
                <a:solidFill>
                  <a:srgbClr val="FF0000"/>
                </a:solidFill>
              </a:rPr>
              <a:t>O prognóstico é ruim, principalmente se diagnosticada antes de 24 semanas de gestação e principalmente se associada com cariótipo anormal</a:t>
            </a:r>
            <a:r>
              <a:rPr lang="pt-BR" sz="1400" smtClean="0"/>
              <a:t> (cursa com uma mortalidade perinatal de 70 a 90%). Fukushima e cl, em uma série de 214 casos, avaliados em um período de 27 anos, relataram uma mortalidade de  41,4% e sobrevivência intacta de 50%. 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4187825" y="630238"/>
            <a:ext cx="4049713" cy="80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FFFF00"/>
                </a:solidFill>
                <a:latin typeface="Lato" pitchFamily="34" charset="0"/>
              </a:rPr>
              <a:t>HIDROPSIA FETAL </a:t>
            </a:r>
            <a:r>
              <a:rPr lang="en-US" sz="2700" b="1">
                <a:solidFill>
                  <a:srgbClr val="FFFF00"/>
                </a:solidFill>
                <a:latin typeface="Calibri"/>
              </a:rPr>
              <a:t>–</a:t>
            </a:r>
            <a:r>
              <a:rPr lang="en-US" sz="2700" b="1">
                <a:solidFill>
                  <a:srgbClr val="FFFF00"/>
                </a:solidFill>
                <a:latin typeface="Lato" pitchFamily="34" charset="0"/>
              </a:rPr>
              <a:t> 2021</a:t>
            </a:r>
          </a:p>
          <a:p>
            <a:pPr algn="ctr" eaLnBrk="0" hangingPunct="0"/>
            <a:r>
              <a:rPr lang="en-US" sz="800">
                <a:solidFill>
                  <a:srgbClr val="FFFF00"/>
                </a:solidFill>
              </a:rPr>
              <a:t>                   </a:t>
            </a:r>
            <a:r>
              <a:rPr lang="en-US">
                <a:solidFill>
                  <a:srgbClr val="FFFF00"/>
                </a:solidFill>
              </a:rPr>
              <a:t/>
            </a:r>
            <a:br>
              <a:rPr lang="en-US">
                <a:solidFill>
                  <a:srgbClr val="FFFF00"/>
                </a:solidFill>
              </a:rPr>
            </a:br>
            <a:r>
              <a:rPr lang="en-US">
                <a:solidFill>
                  <a:srgbClr val="FFFF00"/>
                </a:solidFill>
                <a:ea typeface="Source Sans Pro"/>
                <a:cs typeface="Source Sans Pro"/>
              </a:rPr>
              <a:t>Paulo  R. Margotto/ Jefferson G. Resende</a:t>
            </a:r>
            <a:endParaRPr lang="en-US">
              <a:solidFill>
                <a:srgbClr val="FFFF00"/>
              </a:solidFill>
            </a:endParaRPr>
          </a:p>
        </p:txBody>
      </p:sp>
      <p:pic>
        <p:nvPicPr>
          <p:cNvPr id="70663" name="Picture 7" descr="doc">
            <a:hlinkClick r:id="rId2" tooltip="NOVO-HIDROPSIA FETA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263" y="6397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66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295275"/>
            <a:ext cx="3292475" cy="450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9" name="Rectangle 13"/>
          <p:cNvSpPr>
            <a:spLocks noChangeArrowheads="1"/>
          </p:cNvSpPr>
          <p:nvPr/>
        </p:nvSpPr>
        <p:spPr bwMode="auto">
          <a:xfrm>
            <a:off x="403225" y="5157788"/>
            <a:ext cx="44862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0" hangingPunct="0">
              <a:buClr>
                <a:srgbClr val="A29A85"/>
              </a:buClr>
            </a:pPr>
            <a:r>
              <a:rPr lang="pt-BR">
                <a:solidFill>
                  <a:srgbClr val="515151"/>
                </a:solidFill>
                <a:sym typeface="Cochin"/>
                <a:hlinkClick r:id="rId5"/>
              </a:rPr>
              <a:t>https://drive.google.com/file/d/15ebHDHqCud0rl7GwFmnPp-CfxbG1Ncyd/view?usp=sharing</a:t>
            </a:r>
            <a:r>
              <a:rPr lang="pt-BR">
                <a:solidFill>
                  <a:srgbClr val="515151"/>
                </a:solidFill>
                <a:sym typeface="Cochin"/>
              </a:rPr>
              <a:t> (</a:t>
            </a:r>
            <a:r>
              <a:rPr lang="pt-BR">
                <a:solidFill>
                  <a:schemeClr val="folHlink"/>
                </a:solidFill>
                <a:sym typeface="Cochin"/>
              </a:rPr>
              <a:t>Link do Livro!)</a:t>
            </a:r>
            <a:r>
              <a:rPr lang="pt-BR">
                <a:sym typeface="Cochin"/>
              </a:rPr>
              <a:t> </a:t>
            </a:r>
          </a:p>
        </p:txBody>
      </p:sp>
      <p:pic>
        <p:nvPicPr>
          <p:cNvPr id="7067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150" y="1687513"/>
            <a:ext cx="1046163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52438" y="0"/>
            <a:ext cx="10131425" cy="14557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ln>
                  <a:noFill/>
                </a:ln>
                <a:solidFill>
                  <a:srgbClr val="FFFF00"/>
                </a:solidFill>
              </a:rPr>
              <a:t>OBRIGADO!</a:t>
            </a:r>
          </a:p>
        </p:txBody>
      </p:sp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675" y="1185863"/>
            <a:ext cx="8459788" cy="475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2309813" y="6067425"/>
            <a:ext cx="8397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914400"/>
            <a:r>
              <a:rPr lang="pt-BR"/>
              <a:t>Staffs e Residentes da Unidade de Neonatologia do Hospital  Materno Infantil de Brasília</a:t>
            </a:r>
          </a:p>
          <a:p>
            <a:pPr algn="ctr" defTabSz="914400"/>
            <a:r>
              <a:rPr lang="pt-BR"/>
              <a:t>Dr. Antônio Marcio Lisboa (21/2/2022)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1749</TotalTime>
  <Words>4100</Words>
  <Application>Microsoft Office PowerPoint</Application>
  <PresentationFormat>Personalizar</PresentationFormat>
  <Paragraphs>256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52</vt:i4>
      </vt:variant>
    </vt:vector>
  </HeadingPairs>
  <TitlesOfParts>
    <vt:vector size="53" baseType="lpstr">
      <vt:lpstr>Celestial</vt:lpstr>
      <vt:lpstr>UMA ABORDAGEM BASEADA EM SISTEMAS PARA AS ETIOLOGIAS GENÉTICAS DE HIDROPSIA FETAL NÃO IMUNE </vt:lpstr>
      <vt:lpstr>Introdução</vt:lpstr>
      <vt:lpstr>Introdução</vt:lpstr>
      <vt:lpstr>Introdução</vt:lpstr>
      <vt:lpstr>Introdução</vt:lpstr>
      <vt:lpstr>Introdução</vt:lpstr>
      <vt:lpstr>Causa genéticas de HFNI por sistema Orgânico</vt:lpstr>
      <vt:lpstr>Sistema Nervoso Central</vt:lpstr>
      <vt:lpstr>Sistema Nervoso Central</vt:lpstr>
      <vt:lpstr>Cardiovascular</vt:lpstr>
      <vt:lpstr>Cardiovascular</vt:lpstr>
      <vt:lpstr>Cardiomiopatia</vt:lpstr>
      <vt:lpstr>Pulmonar e Torácico</vt:lpstr>
      <vt:lpstr>Pulmonar e Torácico</vt:lpstr>
      <vt:lpstr>Gastroinstestinal</vt:lpstr>
      <vt:lpstr>Gastroinstestinal</vt:lpstr>
      <vt:lpstr>Genito Urinário e Renal</vt:lpstr>
      <vt:lpstr>Musculoesquelético</vt:lpstr>
      <vt:lpstr>Musculoesquelético</vt:lpstr>
      <vt:lpstr>Hematologicos</vt:lpstr>
      <vt:lpstr>Hematológicos</vt:lpstr>
      <vt:lpstr>Linfático</vt:lpstr>
      <vt:lpstr>Linfático</vt:lpstr>
      <vt:lpstr>Pele</vt:lpstr>
      <vt:lpstr>Tumores Fetais</vt:lpstr>
      <vt:lpstr>Tumores Fetais</vt:lpstr>
      <vt:lpstr>Placenta</vt:lpstr>
      <vt:lpstr>AVALIAÇÃO GENÉTICA</vt:lpstr>
      <vt:lpstr>AVALIAÇÃO GENÉTICA  </vt:lpstr>
      <vt:lpstr>AVALIAÇÃO GENÉTICA  </vt:lpstr>
      <vt:lpstr>Apresentação do PowerPoint</vt:lpstr>
      <vt:lpstr>AVALIAÇÃO GENÉTICA </vt:lpstr>
      <vt:lpstr>AVALIAÇÃO GENÉTICA </vt:lpstr>
      <vt:lpstr>AVALIAÇÃO GENÉTICA</vt:lpstr>
      <vt:lpstr>AVALIAÇÃO GENÉTICA </vt:lpstr>
      <vt:lpstr>AVALIAÇÃO GENÉTICA </vt:lpstr>
      <vt:lpstr>AVALIAÇÃO GENÉTICA</vt:lpstr>
      <vt:lpstr>AVALIAÇÃO GENÉTICA</vt:lpstr>
      <vt:lpstr>AVALIAÇÃO GENÉTICA</vt:lpstr>
      <vt:lpstr>AVALIAÇÃO GENÉTICA DE NIHF </vt:lpstr>
      <vt:lpstr>AVALIAÇÃO GENÉTICA DE NIHF </vt:lpstr>
      <vt:lpstr>AVALIAÇÃO GENÉTICA DE NIHF </vt:lpstr>
      <vt:lpstr>GESTÃO</vt:lpstr>
      <vt:lpstr>GESTÃO</vt:lpstr>
      <vt:lpstr>GESTÃO</vt:lpstr>
      <vt:lpstr>conclusão</vt:lpstr>
      <vt:lpstr> Em resumo...</vt:lpstr>
      <vt:lpstr>Referências (178)</vt:lpstr>
      <vt:lpstr>Nota do Editor da página neonatal www.paulomargotto.com.br, Dr. Paulo R. Margotto Consultem  também! AMPLIANDO CONHECIMENTOS!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Teste</dc:creator>
  <cp:lastModifiedBy>Paulo</cp:lastModifiedBy>
  <cp:revision>32</cp:revision>
  <dcterms:created xsi:type="dcterms:W3CDTF">2022-02-13T16:38:37Z</dcterms:created>
  <dcterms:modified xsi:type="dcterms:W3CDTF">2022-02-28T22:30:16Z</dcterms:modified>
</cp:coreProperties>
</file>