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7" r:id="rId1"/>
  </p:sldMasterIdLst>
  <p:notesMasterIdLst>
    <p:notesMasterId r:id="rId33"/>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80" r:id="rId24"/>
    <p:sldId id="281" r:id="rId25"/>
    <p:sldId id="282" r:id="rId26"/>
    <p:sldId id="283" r:id="rId27"/>
    <p:sldId id="284" r:id="rId28"/>
    <p:sldId id="285" r:id="rId29"/>
    <p:sldId id="286" r:id="rId30"/>
    <p:sldId id="287" r:id="rId31"/>
    <p:sldId id="288" r:id="rId32"/>
  </p:sldIdLst>
  <p:sldSz cx="9144000" cy="5143500" type="screen16x9"/>
  <p:notesSz cx="6858000" cy="9144000"/>
  <p:embeddedFontLst>
    <p:embeddedFont>
      <p:font typeface="Nosifer" panose="02000000000000000000" pitchFamily="2" charset="0"/>
      <p:regular r:id="rId34"/>
    </p:embeddedFont>
    <p:embeddedFont>
      <p:font typeface="Malgun Gothic" panose="020B0503020000020004" pitchFamily="34" charset="-127"/>
      <p:regular r:id="rId35"/>
      <p:bold r:id="rId36"/>
    </p:embeddedFont>
    <p:embeddedFont>
      <p:font typeface="Roboto Slab" pitchFamily="2" charset="0"/>
      <p:regular r:id="rId37"/>
    </p:embeddedFont>
    <p:embeddedFont>
      <p:font typeface="Autumn" pitchFamily="2" charset="0"/>
      <p:regular r:id="rId38"/>
    </p:embeddedFont>
    <p:embeddedFont>
      <p:font typeface="Lato" panose="020F0502020204030203" pitchFamily="34" charset="0"/>
      <p:regular r:id="rId39"/>
      <p:bold r:id="rId40"/>
      <p:italic r:id="rId41"/>
      <p:boldItalic r:id="rId42"/>
    </p:embeddedFont>
    <p:embeddedFont>
      <p:font typeface="Roboto" panose="02000000000000000000" pitchFamily="2" charset="0"/>
      <p:bold r:id="rId43"/>
    </p:embeddedFont>
    <p:embeddedFont>
      <p:font typeface="Antonio" panose="02000503000000000000" pitchFamily="2" charset="0"/>
      <p:regular r:id="rId44"/>
      <p:bold r:id="rId45"/>
    </p:embeddedFont>
    <p:embeddedFont>
      <p:font typeface="ＭＳ Ｐゴシック" panose="020B0600070205080204" pitchFamily="34" charset="-128"/>
      <p:regular r:id="rId46"/>
    </p:embeddedFont>
  </p:embeddedFontLst>
  <p:defaultTextStyle>
    <a:defPPr>
      <a:defRPr lang="pt-BR"/>
    </a:defPPr>
    <a:lvl1pPr algn="l" rtl="0" fontAlgn="base">
      <a:spcBef>
        <a:spcPct val="0"/>
      </a:spcBef>
      <a:spcAft>
        <a:spcPct val="0"/>
      </a:spcAft>
      <a:defRPr sz="14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14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14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14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1400" kern="1200">
        <a:solidFill>
          <a:srgbClr val="000000"/>
        </a:solidFill>
        <a:latin typeface="Arial" charset="0"/>
        <a:ea typeface="+mn-ea"/>
        <a:cs typeface="Arial" charset="0"/>
        <a:sym typeface="Arial" charset="0"/>
      </a:defRPr>
    </a:lvl5pPr>
    <a:lvl6pPr marL="2286000" algn="l" defTabSz="914400" rtl="0" eaLnBrk="1" latinLnBrk="0" hangingPunct="1">
      <a:defRPr sz="1400" kern="1200">
        <a:solidFill>
          <a:srgbClr val="000000"/>
        </a:solidFill>
        <a:latin typeface="Arial" charset="0"/>
        <a:ea typeface="+mn-ea"/>
        <a:cs typeface="Arial" charset="0"/>
        <a:sym typeface="Arial" charset="0"/>
      </a:defRPr>
    </a:lvl6pPr>
    <a:lvl7pPr marL="2743200" algn="l" defTabSz="914400" rtl="0" eaLnBrk="1" latinLnBrk="0" hangingPunct="1">
      <a:defRPr sz="1400" kern="1200">
        <a:solidFill>
          <a:srgbClr val="000000"/>
        </a:solidFill>
        <a:latin typeface="Arial" charset="0"/>
        <a:ea typeface="+mn-ea"/>
        <a:cs typeface="Arial" charset="0"/>
        <a:sym typeface="Arial" charset="0"/>
      </a:defRPr>
    </a:lvl7pPr>
    <a:lvl8pPr marL="3200400" algn="l" defTabSz="914400" rtl="0" eaLnBrk="1" latinLnBrk="0" hangingPunct="1">
      <a:defRPr sz="1400" kern="1200">
        <a:solidFill>
          <a:srgbClr val="000000"/>
        </a:solidFill>
        <a:latin typeface="Arial" charset="0"/>
        <a:ea typeface="+mn-ea"/>
        <a:cs typeface="Arial" charset="0"/>
        <a:sym typeface="Arial" charset="0"/>
      </a:defRPr>
    </a:lvl8pPr>
    <a:lvl9pPr marL="3657600" algn="l" defTabSz="914400" rtl="0" eaLnBrk="1" latinLnBrk="0" hangingPunct="1">
      <a:defRPr sz="1400" kern="1200">
        <a:solidFill>
          <a:srgbClr val="000000"/>
        </a:solidFill>
        <a:latin typeface="Arial" charset="0"/>
        <a:ea typeface="+mn-ea"/>
        <a:cs typeface="Arial"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00"/>
    <a:srgbClr val="FF00FF"/>
    <a:srgbClr val="FFFF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15" y="-8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font" Target="fonts/font9.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font" Target="fonts/font5.fntdata"/><Relationship Id="rId46" Type="http://schemas.openxmlformats.org/officeDocument/2006/relationships/font" Target="fonts/font13.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font" Target="fonts/font10.fntdata"/><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314" name="Google Shape;3;n"/>
          <p:cNvSpPr>
            <a:spLocks noGrp="1" noRot="1" noChangeAspect="1"/>
          </p:cNvSpPr>
          <p:nvPr>
            <p:ph type="sldImg" idx="2"/>
          </p:nvPr>
        </p:nvSpPr>
        <p:spPr bwMode="auto">
          <a:xfrm>
            <a:off x="381000" y="685800"/>
            <a:ext cx="6096000" cy="3429000"/>
          </a:xfrm>
          <a:custGeom>
            <a:avLst/>
            <a:gdLst/>
            <a:ahLst/>
            <a:cxnLst>
              <a:cxn ang="0">
                <a:pos x="0" y="0"/>
              </a:cxn>
              <a:cxn ang="0">
                <a:pos x="120000" y="0"/>
              </a:cxn>
              <a:cxn ang="0">
                <a:pos x="120000" y="120000"/>
              </a:cxn>
              <a:cxn ang="0">
                <a:pos x="0" y="120000"/>
              </a:cxn>
            </a:cxnLst>
            <a:rect l="0" t="0"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315" name="Google Shape;4;n"/>
          <p:cNvSpPr txBox="1">
            <a:spLocks noGrp="1"/>
          </p:cNvSpPr>
          <p:nvPr>
            <p:ph type="body" idx="1"/>
          </p:nvPr>
        </p:nvSpPr>
        <p:spPr bwMode="auto">
          <a:xfrm>
            <a:off x="685800" y="4343400"/>
            <a:ext cx="5486400" cy="41148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Tree>
    <p:extLst>
      <p:ext uri="{BB962C8B-B14F-4D97-AF65-F5344CB8AC3E}">
        <p14:creationId xmlns:p14="http://schemas.microsoft.com/office/powerpoint/2010/main" val="56614678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2984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361" name="Google Shape;60;p:notes"/>
          <p:cNvSpPr>
            <a:spLocks noGrp="1" noRot="1" noChangeAspect="1"/>
          </p:cNvSpPr>
          <p:nvPr>
            <p:ph type="sldImg" idx="2"/>
          </p:nvPr>
        </p:nvSpPr>
        <p:spPr>
          <a:noFill/>
          <a:ln>
            <a:headEnd/>
            <a:tailEnd/>
          </a:ln>
        </p:spPr>
      </p:sp>
      <p:sp>
        <p:nvSpPr>
          <p:cNvPr id="15362" name="Google Shape;61;p: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9457" name="Google Shape;71;g2a4422ab26b_0_163:notes"/>
          <p:cNvSpPr>
            <a:spLocks noGrp="1" noRot="1" noChangeAspect="1"/>
          </p:cNvSpPr>
          <p:nvPr>
            <p:ph type="sldImg" idx="2"/>
          </p:nvPr>
        </p:nvSpPr>
        <p:spPr>
          <a:noFill/>
          <a:ln>
            <a:headEnd/>
            <a:tailEnd/>
          </a:ln>
        </p:spPr>
      </p:sp>
      <p:sp>
        <p:nvSpPr>
          <p:cNvPr id="19458" name="Google Shape;72;g2a4422ab26b_0_163: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1505" name="Google Shape;77;g2a4422ab26b_0_173:notes"/>
          <p:cNvSpPr>
            <a:spLocks noGrp="1" noRot="1" noChangeAspect="1"/>
          </p:cNvSpPr>
          <p:nvPr>
            <p:ph type="sldImg" idx="2"/>
          </p:nvPr>
        </p:nvSpPr>
        <p:spPr>
          <a:noFill/>
          <a:ln>
            <a:headEnd/>
            <a:tailEnd/>
          </a:ln>
        </p:spPr>
      </p:sp>
      <p:sp>
        <p:nvSpPr>
          <p:cNvPr id="21506" name="Google Shape;78;g2a4422ab26b_0_173: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3553" name="Google Shape;83;g2a4422ab26b_0_179:notes"/>
          <p:cNvSpPr>
            <a:spLocks noGrp="1" noRot="1" noChangeAspect="1"/>
          </p:cNvSpPr>
          <p:nvPr>
            <p:ph type="sldImg" idx="2"/>
          </p:nvPr>
        </p:nvSpPr>
        <p:spPr>
          <a:noFill/>
          <a:ln>
            <a:headEnd/>
            <a:tailEnd/>
          </a:ln>
        </p:spPr>
      </p:sp>
      <p:sp>
        <p:nvSpPr>
          <p:cNvPr id="23554" name="Google Shape;84;g2a4422ab26b_0_179: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5601" name="Google Shape;89;g2a4422ab26b_0_185:notes"/>
          <p:cNvSpPr>
            <a:spLocks noGrp="1" noRot="1" noChangeAspect="1"/>
          </p:cNvSpPr>
          <p:nvPr>
            <p:ph type="sldImg" idx="2"/>
          </p:nvPr>
        </p:nvSpPr>
        <p:spPr>
          <a:noFill/>
          <a:ln>
            <a:headEnd/>
            <a:tailEnd/>
          </a:ln>
        </p:spPr>
      </p:sp>
      <p:sp>
        <p:nvSpPr>
          <p:cNvPr id="25602" name="Google Shape;90;g2a4422ab26b_0_185: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7649" name="Google Shape;95;g2a4422ab26b_0_191:notes"/>
          <p:cNvSpPr>
            <a:spLocks noGrp="1" noRot="1" noChangeAspect="1"/>
          </p:cNvSpPr>
          <p:nvPr>
            <p:ph type="sldImg" idx="2"/>
          </p:nvPr>
        </p:nvSpPr>
        <p:spPr>
          <a:noFill/>
          <a:ln>
            <a:headEnd/>
            <a:tailEnd/>
          </a:ln>
        </p:spPr>
      </p:sp>
      <p:sp>
        <p:nvSpPr>
          <p:cNvPr id="27650" name="Google Shape;96;g2a4422ab26b_0_191: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9697" name="Google Shape;102;g2a4422ab26b_0_199:notes"/>
          <p:cNvSpPr>
            <a:spLocks noGrp="1" noRot="1" noChangeAspect="1"/>
          </p:cNvSpPr>
          <p:nvPr>
            <p:ph type="sldImg" idx="2"/>
          </p:nvPr>
        </p:nvSpPr>
        <p:spPr>
          <a:noFill/>
          <a:ln>
            <a:headEnd/>
            <a:tailEnd/>
          </a:ln>
        </p:spPr>
      </p:sp>
      <p:sp>
        <p:nvSpPr>
          <p:cNvPr id="29698" name="Google Shape;103;g2a4422ab26b_0_199: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1745" name="Google Shape;108;g2a4422ab26b_0_205:notes"/>
          <p:cNvSpPr>
            <a:spLocks noGrp="1" noRot="1" noChangeAspect="1"/>
          </p:cNvSpPr>
          <p:nvPr>
            <p:ph type="sldImg" idx="2"/>
          </p:nvPr>
        </p:nvSpPr>
        <p:spPr>
          <a:noFill/>
          <a:ln>
            <a:headEnd/>
            <a:tailEnd/>
          </a:ln>
        </p:spPr>
      </p:sp>
      <p:sp>
        <p:nvSpPr>
          <p:cNvPr id="31746" name="Google Shape;109;g2a4422ab26b_0_205: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3793" name="Google Shape;115;g2a4422ab26b_0_212:notes"/>
          <p:cNvSpPr>
            <a:spLocks noGrp="1" noRot="1" noChangeAspect="1"/>
          </p:cNvSpPr>
          <p:nvPr>
            <p:ph type="sldImg" idx="2"/>
          </p:nvPr>
        </p:nvSpPr>
        <p:spPr>
          <a:noFill/>
          <a:ln>
            <a:headEnd/>
            <a:tailEnd/>
          </a:ln>
        </p:spPr>
      </p:sp>
      <p:sp>
        <p:nvSpPr>
          <p:cNvPr id="33794" name="Google Shape;116;g2a4422ab26b_0_212: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5841" name="Google Shape;122;g2a4422ab26b_0_220:notes"/>
          <p:cNvSpPr>
            <a:spLocks noGrp="1" noRot="1" noChangeAspect="1"/>
          </p:cNvSpPr>
          <p:nvPr>
            <p:ph type="sldImg" idx="2"/>
          </p:nvPr>
        </p:nvSpPr>
        <p:spPr>
          <a:noFill/>
          <a:ln>
            <a:headEnd/>
            <a:tailEnd/>
          </a:ln>
        </p:spPr>
      </p:sp>
      <p:sp>
        <p:nvSpPr>
          <p:cNvPr id="35842" name="Google Shape;123;g2a4422ab26b_0_220: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7889" name="Google Shape;128;g2a4422ab26b_0_225:notes"/>
          <p:cNvSpPr>
            <a:spLocks noGrp="1" noRot="1" noChangeAspect="1"/>
          </p:cNvSpPr>
          <p:nvPr>
            <p:ph type="sldImg" idx="2"/>
          </p:nvPr>
        </p:nvSpPr>
        <p:spPr>
          <a:noFill/>
          <a:ln>
            <a:headEnd/>
            <a:tailEnd/>
          </a:ln>
        </p:spPr>
      </p:sp>
      <p:sp>
        <p:nvSpPr>
          <p:cNvPr id="37890" name="Google Shape;129;g2a4422ab26b_0_225: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9937" name="Google Shape;134;g2a4422ab26b_0_232:notes"/>
          <p:cNvSpPr>
            <a:spLocks noGrp="1" noRot="1" noChangeAspect="1"/>
          </p:cNvSpPr>
          <p:nvPr>
            <p:ph type="sldImg" idx="2"/>
          </p:nvPr>
        </p:nvSpPr>
        <p:spPr>
          <a:noFill/>
          <a:ln>
            <a:headEnd/>
            <a:tailEnd/>
          </a:ln>
        </p:spPr>
      </p:sp>
      <p:sp>
        <p:nvSpPr>
          <p:cNvPr id="39938" name="Google Shape;135;g2a4422ab26b_0_232: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1985" name="Google Shape;140;g2a4422ab26b_0_237:notes"/>
          <p:cNvSpPr>
            <a:spLocks noGrp="1" noRot="1" noChangeAspect="1"/>
          </p:cNvSpPr>
          <p:nvPr>
            <p:ph type="sldImg" idx="2"/>
          </p:nvPr>
        </p:nvSpPr>
        <p:spPr>
          <a:noFill/>
          <a:ln>
            <a:headEnd/>
            <a:tailEnd/>
          </a:ln>
        </p:spPr>
      </p:sp>
      <p:sp>
        <p:nvSpPr>
          <p:cNvPr id="41986" name="Google Shape;141;g2a4422ab26b_0_237: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4033" name="Google Shape;146;g2a4422ab26b_0_243:notes"/>
          <p:cNvSpPr>
            <a:spLocks noGrp="1" noRot="1" noChangeAspect="1"/>
          </p:cNvSpPr>
          <p:nvPr>
            <p:ph type="sldImg" idx="2"/>
          </p:nvPr>
        </p:nvSpPr>
        <p:spPr>
          <a:noFill/>
          <a:ln>
            <a:headEnd/>
            <a:tailEnd/>
          </a:ln>
        </p:spPr>
      </p:sp>
      <p:sp>
        <p:nvSpPr>
          <p:cNvPr id="44034" name="Google Shape;147;g2a4422ab26b_0_243: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6081" name="Google Shape;152;g2a4422ab26b_0_249:notes"/>
          <p:cNvSpPr>
            <a:spLocks noGrp="1" noRot="1" noChangeAspect="1"/>
          </p:cNvSpPr>
          <p:nvPr>
            <p:ph type="sldImg" idx="2"/>
          </p:nvPr>
        </p:nvSpPr>
        <p:spPr>
          <a:noFill/>
          <a:ln>
            <a:headEnd/>
            <a:tailEnd/>
          </a:ln>
        </p:spPr>
      </p:sp>
      <p:sp>
        <p:nvSpPr>
          <p:cNvPr id="46082" name="Google Shape;153;g2a4422ab26b_0_249: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29" name="Google Shape;159;g2a4422ab26b_0_256:notes"/>
          <p:cNvSpPr>
            <a:spLocks noGrp="1" noRot="1" noChangeAspect="1"/>
          </p:cNvSpPr>
          <p:nvPr>
            <p:ph type="sldImg" idx="2"/>
          </p:nvPr>
        </p:nvSpPr>
        <p:spPr>
          <a:noFill/>
          <a:ln>
            <a:headEnd/>
            <a:tailEnd/>
          </a:ln>
        </p:spPr>
      </p:sp>
      <p:sp>
        <p:nvSpPr>
          <p:cNvPr id="48130" name="Google Shape;160;g2a4422ab26b_0_256: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0177" name="Google Shape;165;g2a4422ab26b_0_261:notes"/>
          <p:cNvSpPr>
            <a:spLocks noGrp="1" noRot="1" noChangeAspect="1"/>
          </p:cNvSpPr>
          <p:nvPr>
            <p:ph type="sldImg" idx="2"/>
          </p:nvPr>
        </p:nvSpPr>
        <p:spPr>
          <a:noFill/>
          <a:ln>
            <a:headEnd/>
            <a:tailEnd/>
          </a:ln>
        </p:spPr>
      </p:sp>
      <p:sp>
        <p:nvSpPr>
          <p:cNvPr id="50178" name="Google Shape;166;g2a4422ab26b_0_261: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2225" name="Google Shape;171;g2a4422ab26b_0_267:notes"/>
          <p:cNvSpPr>
            <a:spLocks noGrp="1" noRot="1" noChangeAspect="1"/>
          </p:cNvSpPr>
          <p:nvPr>
            <p:ph type="sldImg" idx="2"/>
          </p:nvPr>
        </p:nvSpPr>
        <p:spPr>
          <a:noFill/>
          <a:ln>
            <a:headEnd/>
            <a:tailEnd/>
          </a:ln>
        </p:spPr>
      </p:sp>
      <p:sp>
        <p:nvSpPr>
          <p:cNvPr id="52226" name="Google Shape;172;g2a4422ab26b_0_267: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4273" name="Google Shape;177;g2a4422ab26b_0_273:notes"/>
          <p:cNvSpPr>
            <a:spLocks noGrp="1" noRot="1" noChangeAspect="1"/>
          </p:cNvSpPr>
          <p:nvPr>
            <p:ph type="sldImg" idx="2"/>
          </p:nvPr>
        </p:nvSpPr>
        <p:spPr>
          <a:noFill/>
          <a:ln>
            <a:headEnd/>
            <a:tailEnd/>
          </a:ln>
        </p:spPr>
      </p:sp>
      <p:sp>
        <p:nvSpPr>
          <p:cNvPr id="54274" name="Google Shape;178;g2a4422ab26b_0_273: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6321" name="Google Shape;183;g2a4422ab26b_0_278:notes"/>
          <p:cNvSpPr>
            <a:spLocks noGrp="1" noRot="1" noChangeAspect="1"/>
          </p:cNvSpPr>
          <p:nvPr>
            <p:ph type="sldImg" idx="2"/>
          </p:nvPr>
        </p:nvSpPr>
        <p:spPr>
          <a:noFill/>
          <a:ln>
            <a:headEnd/>
            <a:tailEnd/>
          </a:ln>
        </p:spPr>
      </p:sp>
      <p:sp>
        <p:nvSpPr>
          <p:cNvPr id="56322" name="Google Shape;184;g2a4422ab26b_0_278: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8369" name="Google Shape;189;g2a4422ab26b_0_284:notes"/>
          <p:cNvSpPr>
            <a:spLocks noGrp="1" noRot="1" noChangeAspect="1"/>
          </p:cNvSpPr>
          <p:nvPr>
            <p:ph type="sldImg" idx="2"/>
          </p:nvPr>
        </p:nvSpPr>
        <p:spPr>
          <a:noFill/>
          <a:ln>
            <a:headEnd/>
            <a:tailEnd/>
          </a:ln>
        </p:spPr>
      </p:sp>
      <p:sp>
        <p:nvSpPr>
          <p:cNvPr id="58370" name="Google Shape;190;g2a4422ab26b_0_284: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0417" name="Google Shape;195;g2a4422ab26b_0_290:notes"/>
          <p:cNvSpPr>
            <a:spLocks noGrp="1" noRot="1" noChangeAspect="1"/>
          </p:cNvSpPr>
          <p:nvPr>
            <p:ph type="sldImg" idx="2"/>
          </p:nvPr>
        </p:nvSpPr>
        <p:spPr>
          <a:noFill/>
          <a:ln>
            <a:headEnd/>
            <a:tailEnd/>
          </a:ln>
        </p:spPr>
      </p:sp>
      <p:sp>
        <p:nvSpPr>
          <p:cNvPr id="60418" name="Google Shape;196;g2a4422ab26b_0_290:notes"/>
          <p:cNvSpPr txBox="1">
            <a:spLocks noGrp="1"/>
          </p:cNvSpPr>
          <p:nvPr>
            <p:ph type="body" idx="1"/>
          </p:nvPr>
        </p:nvSpPr>
        <p:spPr>
          <a:ln/>
        </p:spPr>
        <p:txBody>
          <a:bodyPr/>
          <a:lstStyle/>
          <a:p>
            <a:pPr marL="0" indent="0" eaLnBrk="1" hangingPunct="1">
              <a:buSzPts val="1100"/>
            </a:pPr>
            <a:endParaRPr lang="pt-BR" sz="1100" dirty="0" smtClean="0">
              <a:latin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4" name="Google Shape;10;p2"/>
          <p:cNvSpPr/>
          <p:nvPr/>
        </p:nvSpPr>
        <p:spPr>
          <a:xfrm>
            <a:off x="1525588" y="673100"/>
            <a:ext cx="1081087" cy="1123950"/>
          </a:xfrm>
          <a:custGeom>
            <a:avLst/>
            <a:gdLst/>
            <a:ahLst/>
            <a:cxnLst/>
            <a:rect l="l" t="t" r="r" b="b"/>
            <a:pathLst>
              <a:path w="43265" h="44998" extrusionOk="0">
                <a:moveTo>
                  <a:pt x="0" y="44998"/>
                </a:moveTo>
                <a:lnTo>
                  <a:pt x="0" y="0"/>
                </a:lnTo>
                <a:lnTo>
                  <a:pt x="43265" y="0"/>
                </a:lnTo>
              </a:path>
            </a:pathLst>
          </a:custGeom>
          <a:noFill/>
          <a:ln w="28575" cap="flat" cmpd="sng">
            <a:solidFill>
              <a:schemeClr val="accent5"/>
            </a:solidFill>
            <a:prstDash val="solid"/>
            <a:miter lim="8000"/>
            <a:headEnd type="none" w="sm" len="sm"/>
            <a:tailEnd type="none" w="sm" len="sm"/>
          </a:ln>
        </p:spPr>
      </p:sp>
      <p:sp>
        <p:nvSpPr>
          <p:cNvPr id="5" name="Google Shape;11;p2"/>
          <p:cNvSpPr/>
          <p:nvPr/>
        </p:nvSpPr>
        <p:spPr>
          <a:xfrm rot="10800000">
            <a:off x="6537325" y="3343275"/>
            <a:ext cx="1081088" cy="1123950"/>
          </a:xfrm>
          <a:custGeom>
            <a:avLst/>
            <a:gdLst/>
            <a:ahLst/>
            <a:cxnLst/>
            <a:rect l="l" t="t" r="r" b="b"/>
            <a:pathLst>
              <a:path w="43265" h="44998" extrusionOk="0">
                <a:moveTo>
                  <a:pt x="0" y="44998"/>
                </a:moveTo>
                <a:lnTo>
                  <a:pt x="0" y="0"/>
                </a:lnTo>
                <a:lnTo>
                  <a:pt x="43265" y="0"/>
                </a:lnTo>
              </a:path>
            </a:pathLst>
          </a:custGeom>
          <a:noFill/>
          <a:ln w="28575" cap="flat" cmpd="sng">
            <a:solidFill>
              <a:schemeClr val="accent5"/>
            </a:solidFill>
            <a:prstDash val="solid"/>
            <a:miter lim="8000"/>
            <a:headEnd type="none" w="sm" len="sm"/>
            <a:tailEnd type="none" w="sm" len="sm"/>
          </a:ln>
        </p:spPr>
      </p:sp>
      <p:cxnSp>
        <p:nvCxnSpPr>
          <p:cNvPr id="6" name="Google Shape;12;p2"/>
          <p:cNvCxnSpPr/>
          <p:nvPr/>
        </p:nvCxnSpPr>
        <p:spPr>
          <a:xfrm>
            <a:off x="4359275" y="2817813"/>
            <a:ext cx="425450" cy="0"/>
          </a:xfrm>
          <a:prstGeom prst="straightConnector1">
            <a:avLst/>
          </a:prstGeom>
          <a:noFill/>
          <a:ln w="38100" cap="flat" cmpd="sng">
            <a:solidFill>
              <a:schemeClr val="accent4"/>
            </a:solidFill>
            <a:prstDash val="solid"/>
            <a:round/>
            <a:headEnd type="none" w="sm" len="sm"/>
            <a:tailEnd type="none" w="sm" len="sm"/>
          </a:ln>
        </p:spPr>
      </p:cxnSp>
      <p:sp>
        <p:nvSpPr>
          <p:cNvPr id="13" name="Google Shape;13;p2"/>
          <p:cNvSpPr txBox="1">
            <a:spLocks noGrp="1"/>
          </p:cNvSpPr>
          <p:nvPr>
            <p:ph type="ctrTitle"/>
          </p:nvPr>
        </p:nvSpPr>
        <p:spPr>
          <a:xfrm>
            <a:off x="1680302" y="1188925"/>
            <a:ext cx="5783400" cy="1457400"/>
          </a:xfrm>
          <a:prstGeom prst="rect">
            <a:avLst/>
          </a:prstGeom>
        </p:spPr>
        <p:txBody>
          <a:bodyPr spcFirstLastPara="1">
            <a:normAutofit/>
          </a:bodyPr>
          <a:lstStyle>
            <a:lvl1pPr lvl="0" algn="ctr">
              <a:spcBef>
                <a:spcPts val="0"/>
              </a:spcBef>
              <a:spcAft>
                <a:spcPts val="0"/>
              </a:spcAft>
              <a:buSzPts val="4000"/>
              <a:buNone/>
              <a:defRPr sz="4000"/>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a:endParaRPr/>
          </a:p>
        </p:txBody>
      </p:sp>
      <p:sp>
        <p:nvSpPr>
          <p:cNvPr id="14" name="Google Shape;14;p2"/>
          <p:cNvSpPr txBox="1">
            <a:spLocks noGrp="1"/>
          </p:cNvSpPr>
          <p:nvPr>
            <p:ph type="subTitle" idx="1"/>
          </p:nvPr>
        </p:nvSpPr>
        <p:spPr>
          <a:xfrm>
            <a:off x="1680302" y="3049450"/>
            <a:ext cx="5783400" cy="909000"/>
          </a:xfrm>
          <a:prstGeom prst="rect">
            <a:avLst/>
          </a:prstGeom>
        </p:spPr>
        <p:txBody>
          <a:bodyPr spcFirstLastPara="1">
            <a:normAutofit/>
          </a:bodyPr>
          <a:lstStyle>
            <a:lvl1pPr lvl="0"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1pPr>
            <a:lvl2pPr lvl="1"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2pPr>
            <a:lvl3pPr lvl="2"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3pPr>
            <a:lvl4pPr lvl="3"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4pPr>
            <a:lvl5pPr lvl="4"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5pPr>
            <a:lvl6pPr lvl="5"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6pPr>
            <a:lvl7pPr lvl="6"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7pPr>
            <a:lvl8pPr lvl="7"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8pPr>
            <a:lvl9pPr lvl="8"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9pPr>
          </a:lstStyle>
          <a:p>
            <a:endParaRPr/>
          </a:p>
        </p:txBody>
      </p:sp>
      <p:sp>
        <p:nvSpPr>
          <p:cNvPr id="7" name="Google Shape;15;p2"/>
          <p:cNvSpPr txBox="1">
            <a:spLocks noGrp="1"/>
          </p:cNvSpPr>
          <p:nvPr>
            <p:ph type="sldNum" idx="10"/>
          </p:nvPr>
        </p:nvSpPr>
        <p:spPr/>
        <p:txBody>
          <a:bodyPr/>
          <a:lstStyle>
            <a:lvl1pPr>
              <a:defRPr/>
            </a:lvl1pPr>
          </a:lstStyle>
          <a:p>
            <a:fld id="{76D74AD3-8A68-4801-811E-5EFD2E7AB751}" type="slidenum">
              <a:rPr lang="pt-B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0"/>
        <p:cNvGrpSpPr/>
        <p:nvPr/>
      </p:nvGrpSpPr>
      <p:grpSpPr>
        <a:xfrm>
          <a:off x="0" y="0"/>
          <a:ext cx="0" cy="0"/>
          <a:chOff x="0" y="0"/>
          <a:chExt cx="0" cy="0"/>
        </a:xfrm>
      </p:grpSpPr>
      <p:cxnSp>
        <p:nvCxnSpPr>
          <p:cNvPr id="4" name="Google Shape;21;p4"/>
          <p:cNvCxnSpPr/>
          <p:nvPr/>
        </p:nvCxnSpPr>
        <p:spPr>
          <a:xfrm>
            <a:off x="492125" y="1260475"/>
            <a:ext cx="425450" cy="0"/>
          </a:xfrm>
          <a:prstGeom prst="straightConnector1">
            <a:avLst/>
          </a:prstGeom>
          <a:noFill/>
          <a:ln w="38100" cap="flat" cmpd="sng">
            <a:solidFill>
              <a:schemeClr val="accent4"/>
            </a:solidFill>
            <a:prstDash val="solid"/>
            <a:round/>
            <a:headEnd type="none" w="sm" len="sm"/>
            <a:tailEnd type="none" w="sm" len="sm"/>
          </a:ln>
        </p:spPr>
      </p:cxnSp>
      <p:sp>
        <p:nvSpPr>
          <p:cNvPr id="22" name="Google Shape;22;p4"/>
          <p:cNvSpPr txBox="1">
            <a:spLocks noGrp="1"/>
          </p:cNvSpPr>
          <p:nvPr>
            <p:ph type="title"/>
          </p:nvPr>
        </p:nvSpPr>
        <p:spPr>
          <a:xfrm>
            <a:off x="387900" y="458025"/>
            <a:ext cx="8368200" cy="686100"/>
          </a:xfrm>
          <a:prstGeom prst="rect">
            <a:avLst/>
          </a:prstGeom>
        </p:spPr>
        <p:txBody>
          <a:bodyPr spcFirstLastPara="1">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3" name="Google Shape;23;p4"/>
          <p:cNvSpPr txBox="1">
            <a:spLocks noGrp="1"/>
          </p:cNvSpPr>
          <p:nvPr>
            <p:ph type="body" idx="1"/>
          </p:nvPr>
        </p:nvSpPr>
        <p:spPr>
          <a:xfrm>
            <a:off x="387900" y="1489824"/>
            <a:ext cx="8368200" cy="3078900"/>
          </a:xfrm>
          <a:prstGeom prst="rect">
            <a:avLst/>
          </a:prstGeom>
        </p:spPr>
        <p:txBody>
          <a:bodyPr spcFirstLastPara="1">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5" name="Google Shape;24;p4"/>
          <p:cNvSpPr txBox="1">
            <a:spLocks noGrp="1"/>
          </p:cNvSpPr>
          <p:nvPr>
            <p:ph type="sldNum" idx="10"/>
          </p:nvPr>
        </p:nvSpPr>
        <p:spPr/>
        <p:txBody>
          <a:bodyPr/>
          <a:lstStyle>
            <a:lvl1pPr>
              <a:defRPr/>
            </a:lvl1pPr>
          </a:lstStyle>
          <a:p>
            <a:fld id="{F6949F07-3C8C-45FA-AE23-E627A22011CA}" type="slidenum">
              <a:rPr lang="pt-B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5"/>
        <p:cNvGrpSpPr/>
        <p:nvPr/>
      </p:nvGrpSpPr>
      <p:grpSpPr>
        <a:xfrm>
          <a:off x="0" y="0"/>
          <a:ext cx="0" cy="0"/>
          <a:chOff x="0" y="0"/>
          <a:chExt cx="0" cy="0"/>
        </a:xfrm>
      </p:grpSpPr>
      <p:cxnSp>
        <p:nvCxnSpPr>
          <p:cNvPr id="5" name="Google Shape;26;p5"/>
          <p:cNvCxnSpPr/>
          <p:nvPr/>
        </p:nvCxnSpPr>
        <p:spPr>
          <a:xfrm>
            <a:off x="492125" y="1260475"/>
            <a:ext cx="425450" cy="0"/>
          </a:xfrm>
          <a:prstGeom prst="straightConnector1">
            <a:avLst/>
          </a:prstGeom>
          <a:noFill/>
          <a:ln w="38100" cap="flat" cmpd="sng">
            <a:solidFill>
              <a:schemeClr val="accent4"/>
            </a:solidFill>
            <a:prstDash val="solid"/>
            <a:round/>
            <a:headEnd type="none" w="sm" len="sm"/>
            <a:tailEnd type="none" w="sm" len="sm"/>
          </a:ln>
        </p:spPr>
      </p:cxnSp>
      <p:sp>
        <p:nvSpPr>
          <p:cNvPr id="27" name="Google Shape;27;p5"/>
          <p:cNvSpPr txBox="1">
            <a:spLocks noGrp="1"/>
          </p:cNvSpPr>
          <p:nvPr>
            <p:ph type="title"/>
          </p:nvPr>
        </p:nvSpPr>
        <p:spPr>
          <a:xfrm>
            <a:off x="387900" y="458025"/>
            <a:ext cx="8368200" cy="686100"/>
          </a:xfrm>
          <a:prstGeom prst="rect">
            <a:avLst/>
          </a:prstGeom>
        </p:spPr>
        <p:txBody>
          <a:bodyPr spcFirstLastPara="1">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8" name="Google Shape;28;p5"/>
          <p:cNvSpPr txBox="1">
            <a:spLocks noGrp="1"/>
          </p:cNvSpPr>
          <p:nvPr>
            <p:ph type="body" idx="1"/>
          </p:nvPr>
        </p:nvSpPr>
        <p:spPr>
          <a:xfrm>
            <a:off x="387900" y="1489825"/>
            <a:ext cx="3999900" cy="3078900"/>
          </a:xfrm>
          <a:prstGeom prst="rect">
            <a:avLst/>
          </a:prstGeom>
        </p:spPr>
        <p:txBody>
          <a:bodyPr spcFirstLastPara="1">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9" name="Google Shape;29;p5"/>
          <p:cNvSpPr txBox="1">
            <a:spLocks noGrp="1"/>
          </p:cNvSpPr>
          <p:nvPr>
            <p:ph type="body" idx="2"/>
          </p:nvPr>
        </p:nvSpPr>
        <p:spPr>
          <a:xfrm>
            <a:off x="4756200" y="1489825"/>
            <a:ext cx="3999900" cy="3078900"/>
          </a:xfrm>
          <a:prstGeom prst="rect">
            <a:avLst/>
          </a:prstGeom>
        </p:spPr>
        <p:txBody>
          <a:bodyPr spcFirstLastPara="1">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6" name="Google Shape;30;p5"/>
          <p:cNvSpPr txBox="1">
            <a:spLocks noGrp="1"/>
          </p:cNvSpPr>
          <p:nvPr>
            <p:ph type="sldNum" idx="10"/>
          </p:nvPr>
        </p:nvSpPr>
        <p:spPr/>
        <p:txBody>
          <a:bodyPr/>
          <a:lstStyle>
            <a:lvl1pPr>
              <a:defRPr/>
            </a:lvl1pPr>
          </a:lstStyle>
          <a:p>
            <a:fld id="{BCF36FF0-F32B-4C63-84ED-8587895EEEC6}" type="slidenum">
              <a:rPr lang="pt-B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4"/>
        <p:cNvGrpSpPr/>
        <p:nvPr/>
      </p:nvGrpSpPr>
      <p:grpSpPr>
        <a:xfrm>
          <a:off x="0" y="0"/>
          <a:ext cx="0" cy="0"/>
          <a:chOff x="0" y="0"/>
          <a:chExt cx="0" cy="0"/>
        </a:xfrm>
      </p:grpSpPr>
      <p:cxnSp>
        <p:nvCxnSpPr>
          <p:cNvPr id="4" name="Google Shape;35;p7"/>
          <p:cNvCxnSpPr/>
          <p:nvPr/>
        </p:nvCxnSpPr>
        <p:spPr>
          <a:xfrm>
            <a:off x="488950" y="1412875"/>
            <a:ext cx="331788" cy="0"/>
          </a:xfrm>
          <a:prstGeom prst="straightConnector1">
            <a:avLst/>
          </a:prstGeom>
          <a:noFill/>
          <a:ln w="38100" cap="flat" cmpd="sng">
            <a:solidFill>
              <a:schemeClr val="accent4"/>
            </a:solidFill>
            <a:prstDash val="solid"/>
            <a:round/>
            <a:headEnd type="none" w="sm" len="sm"/>
            <a:tailEnd type="none" w="sm" len="sm"/>
          </a:ln>
        </p:spPr>
      </p:cxnSp>
      <p:sp>
        <p:nvSpPr>
          <p:cNvPr id="36" name="Google Shape;36;p7"/>
          <p:cNvSpPr txBox="1">
            <a:spLocks noGrp="1"/>
          </p:cNvSpPr>
          <p:nvPr>
            <p:ph type="title"/>
          </p:nvPr>
        </p:nvSpPr>
        <p:spPr>
          <a:xfrm>
            <a:off x="387900" y="555600"/>
            <a:ext cx="2808000" cy="755700"/>
          </a:xfrm>
          <a:prstGeom prst="rect">
            <a:avLst/>
          </a:prstGeom>
        </p:spPr>
        <p:txBody>
          <a:bodyPr spcFirstLastPara="1">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7" name="Google Shape;37;p7"/>
          <p:cNvSpPr txBox="1">
            <a:spLocks noGrp="1"/>
          </p:cNvSpPr>
          <p:nvPr>
            <p:ph type="body" idx="1"/>
          </p:nvPr>
        </p:nvSpPr>
        <p:spPr>
          <a:xfrm>
            <a:off x="387900" y="1594025"/>
            <a:ext cx="2808000" cy="2681100"/>
          </a:xfrm>
          <a:prstGeom prst="rect">
            <a:avLst/>
          </a:prstGeom>
        </p:spPr>
        <p:txBody>
          <a:bodyPr spcFirstLastPara="1">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5" name="Google Shape;38;p7"/>
          <p:cNvSpPr txBox="1">
            <a:spLocks noGrp="1"/>
          </p:cNvSpPr>
          <p:nvPr>
            <p:ph type="sldNum" idx="10"/>
          </p:nvPr>
        </p:nvSpPr>
        <p:spPr/>
        <p:txBody>
          <a:bodyPr/>
          <a:lstStyle>
            <a:lvl1pPr>
              <a:defRPr/>
            </a:lvl1pPr>
          </a:lstStyle>
          <a:p>
            <a:fld id="{DAE4C545-C4AA-4399-AF12-8337614318FA}" type="slidenum">
              <a:rPr lang="pt-B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2"/>
        <p:cNvGrpSpPr/>
        <p:nvPr/>
      </p:nvGrpSpPr>
      <p:grpSpPr>
        <a:xfrm>
          <a:off x="0" y="0"/>
          <a:ext cx="0" cy="0"/>
          <a:chOff x="0" y="0"/>
          <a:chExt cx="0" cy="0"/>
        </a:xfrm>
      </p:grpSpPr>
      <p:sp>
        <p:nvSpPr>
          <p:cNvPr id="5" name="Google Shape;43;p9"/>
          <p:cNvSpPr>
            <a:spLocks noChangeArrowheads="1"/>
          </p:cNvSpPr>
          <p:nvPr/>
        </p:nvSpPr>
        <p:spPr bwMode="auto">
          <a:xfrm>
            <a:off x="4572000" y="0"/>
            <a:ext cx="4572000" cy="5143500"/>
          </a:xfrm>
          <a:prstGeom prst="rect">
            <a:avLst/>
          </a:prstGeom>
          <a:solidFill>
            <a:schemeClr val="bg2"/>
          </a:solidFill>
          <a:ln w="9525">
            <a:noFill/>
            <a:miter lim="800000"/>
            <a:headEnd/>
            <a:tailEnd/>
          </a:ln>
        </p:spPr>
        <p:txBody>
          <a:bodyPr lIns="91425" tIns="91425" rIns="91425" bIns="91425" anchor="ctr"/>
          <a:lstStyle/>
          <a:p>
            <a:pPr>
              <a:buClr>
                <a:srgbClr val="000000"/>
              </a:buClr>
              <a:buFont typeface="Arial" charset="0"/>
              <a:buNone/>
            </a:pPr>
            <a:endParaRPr lang="pt-BR"/>
          </a:p>
        </p:txBody>
      </p:sp>
      <p:cxnSp>
        <p:nvCxnSpPr>
          <p:cNvPr id="6" name="Google Shape;44;p9"/>
          <p:cNvCxnSpPr/>
          <p:nvPr/>
        </p:nvCxnSpPr>
        <p:spPr>
          <a:xfrm>
            <a:off x="5029200" y="4495800"/>
            <a:ext cx="541338" cy="0"/>
          </a:xfrm>
          <a:prstGeom prst="straightConnector1">
            <a:avLst/>
          </a:prstGeom>
          <a:noFill/>
          <a:ln w="38100" cap="flat" cmpd="sng">
            <a:solidFill>
              <a:schemeClr val="accent5"/>
            </a:solidFill>
            <a:prstDash val="solid"/>
            <a:round/>
            <a:headEnd type="none" w="sm" len="sm"/>
            <a:tailEnd type="none" w="sm" len="sm"/>
          </a:ln>
        </p:spPr>
      </p:cxnSp>
      <p:sp>
        <p:nvSpPr>
          <p:cNvPr id="45" name="Google Shape;45;p9"/>
          <p:cNvSpPr txBox="1">
            <a:spLocks noGrp="1"/>
          </p:cNvSpPr>
          <p:nvPr>
            <p:ph type="title"/>
          </p:nvPr>
        </p:nvSpPr>
        <p:spPr>
          <a:xfrm>
            <a:off x="265500" y="1209075"/>
            <a:ext cx="4045200" cy="1506300"/>
          </a:xfrm>
          <a:prstGeom prst="rect">
            <a:avLst/>
          </a:prstGeom>
        </p:spPr>
        <p:txBody>
          <a:bodyPr spcFirstLastPara="1">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a:endParaRPr/>
          </a:p>
        </p:txBody>
      </p:sp>
      <p:sp>
        <p:nvSpPr>
          <p:cNvPr id="46" name="Google Shape;46;p9"/>
          <p:cNvSpPr txBox="1">
            <a:spLocks noGrp="1"/>
          </p:cNvSpPr>
          <p:nvPr>
            <p:ph type="subTitle" idx="1"/>
          </p:nvPr>
        </p:nvSpPr>
        <p:spPr>
          <a:xfrm>
            <a:off x="265500" y="2769001"/>
            <a:ext cx="4045200" cy="1345500"/>
          </a:xfrm>
          <a:prstGeom prst="rect">
            <a:avLst/>
          </a:prstGeom>
        </p:spPr>
        <p:txBody>
          <a:bodyPr spcFirstLastPara="1">
            <a:normAutofit/>
          </a:bodyPr>
          <a:lstStyle>
            <a:lvl1pPr lvl="0" algn="ctr">
              <a:lnSpc>
                <a:spcPct val="100000"/>
              </a:lnSpc>
              <a:spcBef>
                <a:spcPts val="0"/>
              </a:spcBef>
              <a:spcAft>
                <a:spcPts val="0"/>
              </a:spcAft>
              <a:buClr>
                <a:schemeClr val="accent5"/>
              </a:buClr>
              <a:buSzPts val="2100"/>
              <a:buNone/>
              <a:defRPr sz="2100">
                <a:solidFill>
                  <a:schemeClr val="accent5"/>
                </a:solidFill>
              </a:defRPr>
            </a:lvl1pPr>
            <a:lvl2pPr lvl="1" algn="ctr">
              <a:lnSpc>
                <a:spcPct val="100000"/>
              </a:lnSpc>
              <a:spcBef>
                <a:spcPts val="0"/>
              </a:spcBef>
              <a:spcAft>
                <a:spcPts val="0"/>
              </a:spcAft>
              <a:buClr>
                <a:schemeClr val="accent5"/>
              </a:buClr>
              <a:buSzPts val="2100"/>
              <a:buNone/>
              <a:defRPr sz="2100">
                <a:solidFill>
                  <a:schemeClr val="accent5"/>
                </a:solidFill>
              </a:defRPr>
            </a:lvl2pPr>
            <a:lvl3pPr lvl="2" algn="ctr">
              <a:lnSpc>
                <a:spcPct val="100000"/>
              </a:lnSpc>
              <a:spcBef>
                <a:spcPts val="0"/>
              </a:spcBef>
              <a:spcAft>
                <a:spcPts val="0"/>
              </a:spcAft>
              <a:buClr>
                <a:schemeClr val="accent5"/>
              </a:buClr>
              <a:buSzPts val="2100"/>
              <a:buNone/>
              <a:defRPr sz="2100">
                <a:solidFill>
                  <a:schemeClr val="accent5"/>
                </a:solidFill>
              </a:defRPr>
            </a:lvl3pPr>
            <a:lvl4pPr lvl="3" algn="ctr">
              <a:lnSpc>
                <a:spcPct val="100000"/>
              </a:lnSpc>
              <a:spcBef>
                <a:spcPts val="0"/>
              </a:spcBef>
              <a:spcAft>
                <a:spcPts val="0"/>
              </a:spcAft>
              <a:buClr>
                <a:schemeClr val="accent5"/>
              </a:buClr>
              <a:buSzPts val="2100"/>
              <a:buNone/>
              <a:defRPr sz="2100">
                <a:solidFill>
                  <a:schemeClr val="accent5"/>
                </a:solidFill>
              </a:defRPr>
            </a:lvl4pPr>
            <a:lvl5pPr lvl="4" algn="ctr">
              <a:lnSpc>
                <a:spcPct val="100000"/>
              </a:lnSpc>
              <a:spcBef>
                <a:spcPts val="0"/>
              </a:spcBef>
              <a:spcAft>
                <a:spcPts val="0"/>
              </a:spcAft>
              <a:buClr>
                <a:schemeClr val="accent5"/>
              </a:buClr>
              <a:buSzPts val="2100"/>
              <a:buNone/>
              <a:defRPr sz="2100">
                <a:solidFill>
                  <a:schemeClr val="accent5"/>
                </a:solidFill>
              </a:defRPr>
            </a:lvl5pPr>
            <a:lvl6pPr lvl="5" algn="ctr">
              <a:lnSpc>
                <a:spcPct val="100000"/>
              </a:lnSpc>
              <a:spcBef>
                <a:spcPts val="0"/>
              </a:spcBef>
              <a:spcAft>
                <a:spcPts val="0"/>
              </a:spcAft>
              <a:buClr>
                <a:schemeClr val="accent5"/>
              </a:buClr>
              <a:buSzPts val="2100"/>
              <a:buNone/>
              <a:defRPr sz="2100">
                <a:solidFill>
                  <a:schemeClr val="accent5"/>
                </a:solidFill>
              </a:defRPr>
            </a:lvl6pPr>
            <a:lvl7pPr lvl="6" algn="ctr">
              <a:lnSpc>
                <a:spcPct val="100000"/>
              </a:lnSpc>
              <a:spcBef>
                <a:spcPts val="0"/>
              </a:spcBef>
              <a:spcAft>
                <a:spcPts val="0"/>
              </a:spcAft>
              <a:buClr>
                <a:schemeClr val="accent5"/>
              </a:buClr>
              <a:buSzPts val="2100"/>
              <a:buNone/>
              <a:defRPr sz="2100">
                <a:solidFill>
                  <a:schemeClr val="accent5"/>
                </a:solidFill>
              </a:defRPr>
            </a:lvl7pPr>
            <a:lvl8pPr lvl="7" algn="ctr">
              <a:lnSpc>
                <a:spcPct val="100000"/>
              </a:lnSpc>
              <a:spcBef>
                <a:spcPts val="0"/>
              </a:spcBef>
              <a:spcAft>
                <a:spcPts val="0"/>
              </a:spcAft>
              <a:buClr>
                <a:schemeClr val="accent5"/>
              </a:buClr>
              <a:buSzPts val="2100"/>
              <a:buNone/>
              <a:defRPr sz="2100">
                <a:solidFill>
                  <a:schemeClr val="accent5"/>
                </a:solidFill>
              </a:defRPr>
            </a:lvl8pPr>
            <a:lvl9pPr lvl="8" algn="ctr">
              <a:lnSpc>
                <a:spcPct val="100000"/>
              </a:lnSpc>
              <a:spcBef>
                <a:spcPts val="0"/>
              </a:spcBef>
              <a:spcAft>
                <a:spcPts val="0"/>
              </a:spcAft>
              <a:buClr>
                <a:schemeClr val="accent5"/>
              </a:buClr>
              <a:buSzPts val="2100"/>
              <a:buNone/>
              <a:defRPr sz="2100">
                <a:solidFill>
                  <a:schemeClr val="accent5"/>
                </a:solidFill>
              </a:defRPr>
            </a:lvl9pPr>
          </a:lstStyle>
          <a:p>
            <a:endParaRPr/>
          </a:p>
        </p:txBody>
      </p:sp>
      <p:sp>
        <p:nvSpPr>
          <p:cNvPr id="47" name="Google Shape;47;p9"/>
          <p:cNvSpPr txBox="1">
            <a:spLocks noGrp="1"/>
          </p:cNvSpPr>
          <p:nvPr>
            <p:ph type="body" idx="2"/>
          </p:nvPr>
        </p:nvSpPr>
        <p:spPr>
          <a:xfrm>
            <a:off x="4939500" y="724200"/>
            <a:ext cx="3837000" cy="3695100"/>
          </a:xfrm>
          <a:prstGeom prst="rect">
            <a:avLst/>
          </a:prstGeom>
        </p:spPr>
        <p:txBody>
          <a:bodyPr spcFirstLastPara="1" anchor="ctr">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7" name="Google Shape;48;p9"/>
          <p:cNvSpPr txBox="1">
            <a:spLocks noGrp="1"/>
          </p:cNvSpPr>
          <p:nvPr>
            <p:ph type="sldNum" idx="10"/>
          </p:nvPr>
        </p:nvSpPr>
        <p:spPr/>
        <p:txBody>
          <a:bodyPr/>
          <a:lstStyle>
            <a:lvl1pPr>
              <a:defRPr/>
            </a:lvl1pPr>
          </a:lstStyle>
          <a:p>
            <a:fld id="{FF5378DE-A56B-47C4-99CF-4E6D31FBFC7A}" type="slidenum">
              <a:rPr lang="pt-B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2"/>
        <p:cNvGrpSpPr/>
        <p:nvPr/>
      </p:nvGrpSpPr>
      <p:grpSpPr>
        <a:xfrm>
          <a:off x="0" y="0"/>
          <a:ext cx="0" cy="0"/>
          <a:chOff x="0" y="0"/>
          <a:chExt cx="0" cy="0"/>
        </a:xfrm>
      </p:grpSpPr>
      <p:sp>
        <p:nvSpPr>
          <p:cNvPr id="4" name="Google Shape;53;p11"/>
          <p:cNvSpPr/>
          <p:nvPr/>
        </p:nvSpPr>
        <p:spPr>
          <a:xfrm>
            <a:off x="0" y="5076825"/>
            <a:ext cx="9144000" cy="66675"/>
          </a:xfrm>
          <a:prstGeom prst="rect">
            <a:avLst/>
          </a:prstGeom>
          <a:solidFill>
            <a:schemeClr val="accent4"/>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54" name="Google Shape;54;p11"/>
          <p:cNvSpPr txBox="1">
            <a:spLocks noGrp="1"/>
          </p:cNvSpPr>
          <p:nvPr>
            <p:ph type="title"/>
          </p:nvPr>
        </p:nvSpPr>
        <p:spPr>
          <a:xfrm>
            <a:off x="387900" y="1152450"/>
            <a:ext cx="8368200" cy="1538400"/>
          </a:xfrm>
          <a:prstGeom prst="rect">
            <a:avLst/>
          </a:prstGeom>
        </p:spPr>
        <p:txBody>
          <a:bodyPr spcFirstLastPara="1" anchor="ctr">
            <a:normAutofit/>
          </a:bodyPr>
          <a:lstStyle>
            <a:lvl1pPr lvl="0" algn="ctr">
              <a:spcBef>
                <a:spcPts val="0"/>
              </a:spcBef>
              <a:spcAft>
                <a:spcPts val="0"/>
              </a:spcAft>
              <a:buClr>
                <a:schemeClr val="accent5"/>
              </a:buClr>
              <a:buSzPts val="13000"/>
              <a:buNone/>
              <a:defRPr sz="13000">
                <a:solidFill>
                  <a:schemeClr val="accent5"/>
                </a:solidFill>
              </a:defRPr>
            </a:lvl1pPr>
            <a:lvl2pPr lvl="1" algn="ctr">
              <a:spcBef>
                <a:spcPts val="0"/>
              </a:spcBef>
              <a:spcAft>
                <a:spcPts val="0"/>
              </a:spcAft>
              <a:buClr>
                <a:schemeClr val="accent5"/>
              </a:buClr>
              <a:buSzPts val="13000"/>
              <a:buNone/>
              <a:defRPr sz="13000">
                <a:solidFill>
                  <a:schemeClr val="accent5"/>
                </a:solidFill>
              </a:defRPr>
            </a:lvl2pPr>
            <a:lvl3pPr lvl="2" algn="ctr">
              <a:spcBef>
                <a:spcPts val="0"/>
              </a:spcBef>
              <a:spcAft>
                <a:spcPts val="0"/>
              </a:spcAft>
              <a:buClr>
                <a:schemeClr val="accent5"/>
              </a:buClr>
              <a:buSzPts val="13000"/>
              <a:buNone/>
              <a:defRPr sz="13000">
                <a:solidFill>
                  <a:schemeClr val="accent5"/>
                </a:solidFill>
              </a:defRPr>
            </a:lvl3pPr>
            <a:lvl4pPr lvl="3" algn="ctr">
              <a:spcBef>
                <a:spcPts val="0"/>
              </a:spcBef>
              <a:spcAft>
                <a:spcPts val="0"/>
              </a:spcAft>
              <a:buClr>
                <a:schemeClr val="accent5"/>
              </a:buClr>
              <a:buSzPts val="13000"/>
              <a:buNone/>
              <a:defRPr sz="13000">
                <a:solidFill>
                  <a:schemeClr val="accent5"/>
                </a:solidFill>
              </a:defRPr>
            </a:lvl4pPr>
            <a:lvl5pPr lvl="4" algn="ctr">
              <a:spcBef>
                <a:spcPts val="0"/>
              </a:spcBef>
              <a:spcAft>
                <a:spcPts val="0"/>
              </a:spcAft>
              <a:buClr>
                <a:schemeClr val="accent5"/>
              </a:buClr>
              <a:buSzPts val="13000"/>
              <a:buNone/>
              <a:defRPr sz="13000">
                <a:solidFill>
                  <a:schemeClr val="accent5"/>
                </a:solidFill>
              </a:defRPr>
            </a:lvl5pPr>
            <a:lvl6pPr lvl="5" algn="ctr">
              <a:spcBef>
                <a:spcPts val="0"/>
              </a:spcBef>
              <a:spcAft>
                <a:spcPts val="0"/>
              </a:spcAft>
              <a:buClr>
                <a:schemeClr val="accent5"/>
              </a:buClr>
              <a:buSzPts val="13000"/>
              <a:buNone/>
              <a:defRPr sz="13000">
                <a:solidFill>
                  <a:schemeClr val="accent5"/>
                </a:solidFill>
              </a:defRPr>
            </a:lvl6pPr>
            <a:lvl7pPr lvl="6" algn="ctr">
              <a:spcBef>
                <a:spcPts val="0"/>
              </a:spcBef>
              <a:spcAft>
                <a:spcPts val="0"/>
              </a:spcAft>
              <a:buClr>
                <a:schemeClr val="accent5"/>
              </a:buClr>
              <a:buSzPts val="13000"/>
              <a:buNone/>
              <a:defRPr sz="13000">
                <a:solidFill>
                  <a:schemeClr val="accent5"/>
                </a:solidFill>
              </a:defRPr>
            </a:lvl7pPr>
            <a:lvl8pPr lvl="7" algn="ctr">
              <a:spcBef>
                <a:spcPts val="0"/>
              </a:spcBef>
              <a:spcAft>
                <a:spcPts val="0"/>
              </a:spcAft>
              <a:buClr>
                <a:schemeClr val="accent5"/>
              </a:buClr>
              <a:buSzPts val="13000"/>
              <a:buNone/>
              <a:defRPr sz="13000">
                <a:solidFill>
                  <a:schemeClr val="accent5"/>
                </a:solidFill>
              </a:defRPr>
            </a:lvl8pPr>
            <a:lvl9pPr lvl="8" algn="ctr">
              <a:spcBef>
                <a:spcPts val="0"/>
              </a:spcBef>
              <a:spcAft>
                <a:spcPts val="0"/>
              </a:spcAft>
              <a:buClr>
                <a:schemeClr val="accent5"/>
              </a:buClr>
              <a:buSzPts val="13000"/>
              <a:buNone/>
              <a:defRPr sz="13000">
                <a:solidFill>
                  <a:schemeClr val="accent5"/>
                </a:solidFill>
              </a:defRPr>
            </a:lvl9pPr>
          </a:lstStyle>
          <a:p>
            <a:r>
              <a:rPr lang="es-ES"/>
              <a:t>Haga clic para modificar el estilo de título del patrón</a:t>
            </a:r>
            <a:endParaRPr/>
          </a:p>
        </p:txBody>
      </p:sp>
      <p:sp>
        <p:nvSpPr>
          <p:cNvPr id="55" name="Google Shape;55;p11"/>
          <p:cNvSpPr txBox="1">
            <a:spLocks noGrp="1"/>
          </p:cNvSpPr>
          <p:nvPr>
            <p:ph type="body" idx="1"/>
          </p:nvPr>
        </p:nvSpPr>
        <p:spPr>
          <a:xfrm>
            <a:off x="387900" y="2919450"/>
            <a:ext cx="8368200" cy="1071600"/>
          </a:xfrm>
          <a:prstGeom prst="rect">
            <a:avLst/>
          </a:prstGeom>
        </p:spPr>
        <p:txBody>
          <a:bodyPr spcFirstLastPara="1">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 name="Google Shape;56;p11"/>
          <p:cNvSpPr txBox="1">
            <a:spLocks noGrp="1"/>
          </p:cNvSpPr>
          <p:nvPr>
            <p:ph type="sldNum" idx="10"/>
          </p:nvPr>
        </p:nvSpPr>
        <p:spPr/>
        <p:txBody>
          <a:bodyPr/>
          <a:lstStyle>
            <a:lvl1pPr>
              <a:defRPr/>
            </a:lvl1pPr>
          </a:lstStyle>
          <a:p>
            <a:fld id="{B407CB63-0DF3-4D79-870A-6AD09E476F88}" type="slidenum">
              <a:rPr lang="pt-B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9635" name="Google Shape;6;p1"/>
          <p:cNvSpPr txBox="1">
            <a:spLocks noGrp="1"/>
          </p:cNvSpPr>
          <p:nvPr>
            <p:ph type="title"/>
          </p:nvPr>
        </p:nvSpPr>
        <p:spPr bwMode="auto">
          <a:xfrm>
            <a:off x="387350" y="458788"/>
            <a:ext cx="8369300" cy="685800"/>
          </a:xfrm>
          <a:prstGeom prst="rect">
            <a:avLst/>
          </a:prstGeom>
          <a:noFill/>
          <a:ln w="9525">
            <a:noFill/>
            <a:miter lim="800000"/>
            <a:headEnd/>
            <a:tailEnd/>
          </a:ln>
        </p:spPr>
        <p:txBody>
          <a:bodyPr vert="horz" wrap="square" lIns="91425" tIns="91425" rIns="91425" bIns="91425" numCol="1" anchor="b" anchorCtr="0" compatLnSpc="1">
            <a:prstTxWarp prst="textNoShape">
              <a:avLst/>
            </a:prstTxWarp>
          </a:bodyPr>
          <a:lstStyle/>
          <a:p>
            <a:pPr lvl="0"/>
            <a:endParaRPr lang="pt-BR" smtClean="0">
              <a:sym typeface="Arial" charset="0"/>
            </a:endParaRPr>
          </a:p>
        </p:txBody>
      </p:sp>
      <p:sp>
        <p:nvSpPr>
          <p:cNvPr id="69636" name="Google Shape;7;p1"/>
          <p:cNvSpPr txBox="1">
            <a:spLocks noGrp="1"/>
          </p:cNvSpPr>
          <p:nvPr>
            <p:ph type="body" idx="1"/>
          </p:nvPr>
        </p:nvSpPr>
        <p:spPr bwMode="auto">
          <a:xfrm>
            <a:off x="387350" y="1489075"/>
            <a:ext cx="8369300" cy="307975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69637" name="Google Shape;56;p11"/>
          <p:cNvSpPr txBox="1">
            <a:spLocks noGrp="1"/>
          </p:cNvSpPr>
          <p:nvPr>
            <p:ph type="sldNum" idx="4"/>
          </p:nvPr>
        </p:nvSpPr>
        <p:spPr bwMode="auto">
          <a:xfrm>
            <a:off x="8472488" y="4662488"/>
            <a:ext cx="549275" cy="393700"/>
          </a:xfrm>
          <a:prstGeom prst="rect">
            <a:avLst/>
          </a:prstGeom>
          <a:noFill/>
          <a:ln w="9525">
            <a:noFill/>
            <a:miter lim="800000"/>
            <a:headEnd/>
            <a:tailEnd/>
          </a:ln>
        </p:spPr>
        <p:txBody>
          <a:bodyPr vert="horz" wrap="square" lIns="91425" tIns="91425" rIns="91425" bIns="91425" numCol="1" anchor="ctr" anchorCtr="0" compatLnSpc="1">
            <a:prstTxWarp prst="textNoShape">
              <a:avLst/>
            </a:prstTxWarp>
          </a:bodyPr>
          <a:lstStyle>
            <a:lvl1pPr algn="r">
              <a:buClr>
                <a:srgbClr val="000000"/>
              </a:buClr>
              <a:buFont typeface="Arial" charset="0"/>
              <a:buNone/>
              <a:defRPr sz="1000">
                <a:solidFill>
                  <a:srgbClr val="FFFFFF"/>
                </a:solidFill>
                <a:latin typeface="Roboto" pitchFamily="2" charset="0"/>
                <a:sym typeface="Roboto" pitchFamily="2" charset="0"/>
              </a:defRPr>
            </a:lvl1pPr>
          </a:lstStyle>
          <a:p>
            <a:fld id="{9ADE0364-E699-4463-9522-B7C0A8BB676E}" type="slidenum">
              <a:rPr lang="pt-BR"/>
              <a:pPr/>
              <a:t>‹nº›</a:t>
            </a:fld>
            <a:endParaRPr lang="pt-BR"/>
          </a:p>
        </p:txBody>
      </p:sp>
    </p:spTree>
  </p:cSld>
  <p:clrMap bg1="lt1" tx1="dk1" bg2="dk2" tx2="lt2" accent1="accent1" accent2="accent2" accent3="accent3" accent4="accent4" accent5="accent5" accent6="accent6" hlink="hlink" folHlink="folHlink"/>
  <p:sldLayoutIdLst>
    <p:sldLayoutId id="2147483668" r:id="rId1"/>
    <p:sldLayoutId id="2147483670" r:id="rId2"/>
    <p:sldLayoutId id="2147483671" r:id="rId3"/>
    <p:sldLayoutId id="2147483672" r:id="rId4"/>
    <p:sldLayoutId id="2147483673" r:id="rId5"/>
    <p:sldLayoutId id="2147483674" r:id="rId6"/>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mj-lt"/>
          <a:ea typeface="+mj-ea"/>
          <a:cs typeface="+mj-cs"/>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mn-lt"/>
          <a:ea typeface="+mn-ea"/>
          <a:cs typeface="+mn-cs"/>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mn-lt"/>
          <a:ea typeface="+mn-ea"/>
          <a:cs typeface="+mn-cs"/>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mn-lt"/>
          <a:ea typeface="+mn-ea"/>
          <a:cs typeface="+mn-cs"/>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mn-lt"/>
          <a:ea typeface="+mn-ea"/>
          <a:cs typeface="+mn-cs"/>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mn-lt"/>
          <a:ea typeface="+mn-ea"/>
          <a:cs typeface="+mn-cs"/>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mn-ea"/>
          <a:cs typeface="+mn-cs"/>
          <a:sym typeface="Arial"/>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24731482/" TargetMode="External"/><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pubmed.ncbi.nlm.nih.gov/26315402/"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pubmed.ncbi.nlm.nih.gov/26929870/"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paulomargotto.com.br/documentos/25007" TargetMode="External"/><Relationship Id="rId1" Type="http://schemas.openxmlformats.org/officeDocument/2006/relationships/slideLayout" Target="../slideLayouts/slideLayout2.xml"/><Relationship Id="rId4" Type="http://schemas.openxmlformats.org/officeDocument/2006/relationships/hyperlink" Target="https://pubmed.ncbi.nlm.nih.gov/38852586/"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paulomargotto.com.br/documentos/24209"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Google Shape;64;p13"/>
          <p:cNvSpPr txBox="1">
            <a:spLocks noGrp="1"/>
          </p:cNvSpPr>
          <p:nvPr>
            <p:ph type="subTitle" idx="1"/>
          </p:nvPr>
        </p:nvSpPr>
        <p:spPr>
          <a:xfrm>
            <a:off x="1760538" y="2936875"/>
            <a:ext cx="5768975" cy="908050"/>
          </a:xfrm>
        </p:spPr>
        <p:txBody>
          <a:bodyPr>
            <a:normAutofit fontScale="85000" lnSpcReduction="20000"/>
          </a:bodyPr>
          <a:lstStyle/>
          <a:p>
            <a:pPr eaLnBrk="1" hangingPunct="1">
              <a:lnSpc>
                <a:spcPct val="80000"/>
              </a:lnSpc>
              <a:spcBef>
                <a:spcPct val="0"/>
              </a:spcBef>
              <a:spcAft>
                <a:spcPct val="0"/>
              </a:spcAft>
              <a:buClr>
                <a:srgbClr val="8BC34A"/>
              </a:buClr>
              <a:buSzPts val="900"/>
              <a:buFont typeface="Roboto Slab" pitchFamily="2" charset="0"/>
              <a:buNone/>
            </a:pPr>
            <a:r>
              <a:rPr lang="pt-BR" sz="1300" dirty="0" smtClean="0">
                <a:solidFill>
                  <a:srgbClr val="8BC34A"/>
                </a:solidFill>
                <a:latin typeface="Roboto Slab" pitchFamily="2" charset="0"/>
                <a:cs typeface="Arial" charset="0"/>
                <a:sym typeface="Roboto Slab" pitchFamily="2" charset="0"/>
              </a:rPr>
              <a:t>Apresentação: Camila Luz</a:t>
            </a:r>
          </a:p>
          <a:p>
            <a:pPr eaLnBrk="1" hangingPunct="1">
              <a:lnSpc>
                <a:spcPct val="80000"/>
              </a:lnSpc>
              <a:spcBef>
                <a:spcPct val="0"/>
              </a:spcBef>
              <a:spcAft>
                <a:spcPct val="0"/>
              </a:spcAft>
              <a:buClr>
                <a:srgbClr val="8BC34A"/>
              </a:buClr>
              <a:buSzPts val="900"/>
              <a:buFont typeface="Roboto Slab" pitchFamily="2" charset="0"/>
              <a:buNone/>
            </a:pPr>
            <a:r>
              <a:rPr lang="pt-BR" sz="1300" dirty="0" smtClean="0">
                <a:solidFill>
                  <a:srgbClr val="8BC34A"/>
                </a:solidFill>
                <a:latin typeface="Roboto Slab" pitchFamily="2" charset="0"/>
                <a:cs typeface="Arial" charset="0"/>
                <a:sym typeface="Roboto Slab" pitchFamily="2" charset="0"/>
              </a:rPr>
              <a:t>R5 de Neonatologia do HMIB/SES/DF</a:t>
            </a:r>
          </a:p>
          <a:p>
            <a:pPr eaLnBrk="1" hangingPunct="1">
              <a:lnSpc>
                <a:spcPct val="80000"/>
              </a:lnSpc>
              <a:spcBef>
                <a:spcPct val="0"/>
              </a:spcBef>
              <a:spcAft>
                <a:spcPct val="0"/>
              </a:spcAft>
              <a:buClr>
                <a:srgbClr val="8BC34A"/>
              </a:buClr>
              <a:buSzPts val="900"/>
              <a:buFont typeface="Roboto Slab" pitchFamily="2" charset="0"/>
              <a:buNone/>
            </a:pPr>
            <a:endParaRPr lang="pt-BR" sz="1300" dirty="0" smtClean="0">
              <a:solidFill>
                <a:srgbClr val="8BC34A"/>
              </a:solidFill>
              <a:latin typeface="Roboto Slab" pitchFamily="2" charset="0"/>
              <a:cs typeface="Arial" charset="0"/>
              <a:sym typeface="Roboto Slab" pitchFamily="2" charset="0"/>
            </a:endParaRPr>
          </a:p>
          <a:p>
            <a:pPr eaLnBrk="1" hangingPunct="1">
              <a:lnSpc>
                <a:spcPct val="80000"/>
              </a:lnSpc>
              <a:spcBef>
                <a:spcPct val="0"/>
              </a:spcBef>
              <a:spcAft>
                <a:spcPct val="0"/>
              </a:spcAft>
              <a:buClr>
                <a:srgbClr val="8BC34A"/>
              </a:buClr>
              <a:buSzPts val="900"/>
              <a:buFont typeface="Roboto Slab" pitchFamily="2" charset="0"/>
              <a:buNone/>
            </a:pPr>
            <a:r>
              <a:rPr lang="pt-BR" sz="1300" dirty="0" smtClean="0">
                <a:solidFill>
                  <a:srgbClr val="8BC34A"/>
                </a:solidFill>
                <a:latin typeface="Roboto Slab" pitchFamily="2" charset="0"/>
                <a:cs typeface="Arial" charset="0"/>
                <a:sym typeface="Roboto Slab" pitchFamily="2" charset="0"/>
              </a:rPr>
              <a:t>Luísa Fischer</a:t>
            </a:r>
          </a:p>
          <a:p>
            <a:pPr eaLnBrk="1" hangingPunct="1">
              <a:lnSpc>
                <a:spcPct val="80000"/>
              </a:lnSpc>
              <a:spcBef>
                <a:spcPct val="0"/>
              </a:spcBef>
              <a:spcAft>
                <a:spcPct val="0"/>
              </a:spcAft>
              <a:buClr>
                <a:srgbClr val="8BC34A"/>
              </a:buClr>
              <a:buSzPts val="900"/>
              <a:buFont typeface="Roboto Slab" pitchFamily="2" charset="0"/>
              <a:buNone/>
            </a:pPr>
            <a:r>
              <a:rPr lang="pt-BR" sz="1300" dirty="0" smtClean="0">
                <a:solidFill>
                  <a:srgbClr val="8BC34A"/>
                </a:solidFill>
                <a:latin typeface="Roboto Slab" pitchFamily="2" charset="0"/>
                <a:cs typeface="Arial" charset="0"/>
                <a:sym typeface="Roboto Slab" pitchFamily="2" charset="0"/>
              </a:rPr>
              <a:t>R4 DE Neonatologia do HMIB/SES/DF</a:t>
            </a:r>
          </a:p>
          <a:p>
            <a:pPr eaLnBrk="1" hangingPunct="1">
              <a:lnSpc>
                <a:spcPct val="80000"/>
              </a:lnSpc>
              <a:spcBef>
                <a:spcPct val="0"/>
              </a:spcBef>
              <a:spcAft>
                <a:spcPct val="0"/>
              </a:spcAft>
              <a:buClr>
                <a:srgbClr val="8BC34A"/>
              </a:buClr>
              <a:buSzPts val="900"/>
              <a:buFont typeface="Roboto Slab" pitchFamily="2" charset="0"/>
              <a:buNone/>
            </a:pPr>
            <a:endParaRPr lang="pt-BR" sz="1300" dirty="0" smtClean="0">
              <a:solidFill>
                <a:srgbClr val="8BC34A"/>
              </a:solidFill>
              <a:latin typeface="Roboto Slab" pitchFamily="2" charset="0"/>
              <a:cs typeface="Arial" charset="0"/>
              <a:sym typeface="Roboto Slab" pitchFamily="2" charset="0"/>
            </a:endParaRPr>
          </a:p>
          <a:p>
            <a:pPr eaLnBrk="1" hangingPunct="1">
              <a:lnSpc>
                <a:spcPct val="80000"/>
              </a:lnSpc>
              <a:spcBef>
                <a:spcPct val="0"/>
              </a:spcBef>
              <a:spcAft>
                <a:spcPct val="0"/>
              </a:spcAft>
              <a:buClr>
                <a:srgbClr val="8BC34A"/>
              </a:buClr>
              <a:buSzPts val="900"/>
              <a:buFont typeface="Roboto Slab" pitchFamily="2" charset="0"/>
              <a:buNone/>
            </a:pPr>
            <a:r>
              <a:rPr lang="pt-BR" sz="1300" dirty="0" smtClean="0">
                <a:solidFill>
                  <a:srgbClr val="8BC34A"/>
                </a:solidFill>
                <a:latin typeface="Roboto Slab" pitchFamily="2" charset="0"/>
                <a:cs typeface="Arial" charset="0"/>
                <a:sym typeface="Roboto Slab" pitchFamily="2" charset="0"/>
              </a:rPr>
              <a:t>Coordenação: </a:t>
            </a:r>
            <a:r>
              <a:rPr lang="pt-BR" sz="1300" dirty="0" err="1" smtClean="0">
                <a:solidFill>
                  <a:srgbClr val="8BC34A"/>
                </a:solidFill>
                <a:latin typeface="Roboto Slab" pitchFamily="2" charset="0"/>
                <a:cs typeface="Arial" charset="0"/>
                <a:sym typeface="Roboto Slab" pitchFamily="2" charset="0"/>
              </a:rPr>
              <a:t>Nathália</a:t>
            </a:r>
            <a:r>
              <a:rPr lang="pt-BR" sz="1300" smtClean="0">
                <a:solidFill>
                  <a:srgbClr val="8BC34A"/>
                </a:solidFill>
                <a:latin typeface="Roboto Slab" pitchFamily="2" charset="0"/>
                <a:cs typeface="Arial" charset="0"/>
                <a:sym typeface="Roboto Slab" pitchFamily="2" charset="0"/>
              </a:rPr>
              <a:t> </a:t>
            </a:r>
            <a:r>
              <a:rPr lang="pt-BR" sz="1300" smtClean="0">
                <a:solidFill>
                  <a:srgbClr val="8BC34A"/>
                </a:solidFill>
                <a:latin typeface="Roboto Slab" pitchFamily="2" charset="0"/>
                <a:cs typeface="Arial" charset="0"/>
                <a:sym typeface="Roboto Slab" pitchFamily="2" charset="0"/>
              </a:rPr>
              <a:t>Bardal </a:t>
            </a:r>
            <a:r>
              <a:rPr lang="pt-BR" sz="1300" dirty="0" smtClean="0">
                <a:solidFill>
                  <a:srgbClr val="8BC34A"/>
                </a:solidFill>
                <a:latin typeface="Roboto Slab" pitchFamily="2" charset="0"/>
                <a:cs typeface="Arial" charset="0"/>
                <a:sym typeface="Roboto Slab" pitchFamily="2" charset="0"/>
              </a:rPr>
              <a:t>e Paulo R. Margotto</a:t>
            </a:r>
          </a:p>
        </p:txBody>
      </p:sp>
      <p:sp>
        <p:nvSpPr>
          <p:cNvPr id="14340" name="Rectangle 4"/>
          <p:cNvSpPr>
            <a:spLocks noChangeArrowheads="1"/>
          </p:cNvSpPr>
          <p:nvPr/>
        </p:nvSpPr>
        <p:spPr bwMode="auto">
          <a:xfrm>
            <a:off x="1466850" y="1658938"/>
            <a:ext cx="6926263" cy="850900"/>
          </a:xfrm>
          <a:prstGeom prst="rect">
            <a:avLst/>
          </a:prstGeom>
          <a:solidFill>
            <a:srgbClr val="FFFFFF"/>
          </a:solidFill>
          <a:ln w="9525">
            <a:noFill/>
            <a:miter lim="800000"/>
            <a:headEnd/>
            <a:tailEnd/>
          </a:ln>
          <a:effectLst/>
        </p:spPr>
        <p:txBody>
          <a:bodyPr lIns="0" tIns="0" rIns="0" bIns="0" anchor="ctr">
            <a:spAutoFit/>
          </a:bodyPr>
          <a:lstStyle/>
          <a:p>
            <a:pPr algn="ctr"/>
            <a:r>
              <a:rPr lang="pt-BR" b="1" u="sng" dirty="0">
                <a:hlinkClick r:id="rId3"/>
              </a:rPr>
              <a:t>Risk</a:t>
            </a:r>
            <a:r>
              <a:rPr lang="pt-BR" u="sng" dirty="0">
                <a:hlinkClick r:id="rId3"/>
              </a:rPr>
              <a:t> </a:t>
            </a:r>
            <a:r>
              <a:rPr lang="pt-BR" b="1" u="sng" dirty="0">
                <a:hlinkClick r:id="rId3"/>
              </a:rPr>
              <a:t>factors</a:t>
            </a:r>
            <a:r>
              <a:rPr lang="pt-BR" u="sng" dirty="0">
                <a:hlinkClick r:id="rId3"/>
              </a:rPr>
              <a:t> for </a:t>
            </a:r>
            <a:r>
              <a:rPr lang="pt-BR" b="1" u="sng" dirty="0">
                <a:hlinkClick r:id="rId3"/>
              </a:rPr>
              <a:t>intraventricular</a:t>
            </a:r>
            <a:r>
              <a:rPr lang="pt-BR" u="sng" dirty="0">
                <a:hlinkClick r:id="rId3"/>
              </a:rPr>
              <a:t> </a:t>
            </a:r>
            <a:r>
              <a:rPr lang="pt-BR" b="1" u="sng" dirty="0">
                <a:hlinkClick r:id="rId3"/>
              </a:rPr>
              <a:t>hemorrhage</a:t>
            </a:r>
            <a:r>
              <a:rPr lang="pt-BR" u="sng" dirty="0">
                <a:hlinkClick r:id="rId3"/>
              </a:rPr>
              <a:t> in </a:t>
            </a:r>
            <a:r>
              <a:rPr lang="pt-BR" b="1" u="sng" dirty="0">
                <a:hlinkClick r:id="rId3"/>
              </a:rPr>
              <a:t>term</a:t>
            </a:r>
            <a:r>
              <a:rPr lang="pt-BR" u="sng" dirty="0">
                <a:hlinkClick r:id="rId3"/>
              </a:rPr>
              <a:t> </a:t>
            </a:r>
            <a:r>
              <a:rPr lang="pt-BR" b="1" u="sng" dirty="0">
                <a:hlinkClick r:id="rId3"/>
              </a:rPr>
              <a:t>asphyxiated</a:t>
            </a:r>
            <a:r>
              <a:rPr lang="pt-BR" u="sng" dirty="0">
                <a:hlinkClick r:id="rId3"/>
              </a:rPr>
              <a:t> </a:t>
            </a:r>
            <a:r>
              <a:rPr lang="pt-BR" b="1" u="sng" dirty="0">
                <a:hlinkClick r:id="rId3"/>
              </a:rPr>
              <a:t>newborns</a:t>
            </a:r>
            <a:r>
              <a:rPr lang="pt-BR" u="sng" dirty="0">
                <a:hlinkClick r:id="rId3"/>
              </a:rPr>
              <a:t> </a:t>
            </a:r>
            <a:r>
              <a:rPr lang="pt-BR" b="1" u="sng" dirty="0">
                <a:hlinkClick r:id="rId3"/>
              </a:rPr>
              <a:t>treated</a:t>
            </a:r>
            <a:r>
              <a:rPr lang="pt-BR" u="sng" dirty="0">
                <a:hlinkClick r:id="rId3"/>
              </a:rPr>
              <a:t> with </a:t>
            </a:r>
            <a:r>
              <a:rPr lang="pt-BR" b="1" u="sng" dirty="0">
                <a:hlinkClick r:id="rId3"/>
              </a:rPr>
              <a:t>hypothermia</a:t>
            </a:r>
            <a:r>
              <a:rPr lang="pt-BR" u="sng" dirty="0">
                <a:hlinkClick r:id="rId3"/>
              </a:rPr>
              <a:t>.</a:t>
            </a:r>
            <a:r>
              <a:rPr lang="pt-BR" dirty="0"/>
              <a:t>Al Yazidi G, Srour M, Wintermark P.Pediatr Neurol. 2014 Jun;50(6):630-5. doi: 10.1016/j.pediatrneurol.</a:t>
            </a:r>
            <a:r>
              <a:rPr lang="pt-BR" dirty="0">
                <a:solidFill>
                  <a:srgbClr val="FF00FF"/>
                </a:solidFill>
              </a:rPr>
              <a:t>2014</a:t>
            </a:r>
            <a:r>
              <a:rPr lang="pt-BR" dirty="0"/>
              <a:t>.01.054. Epub 2014 Feb 10.PMID: 24731482 Review.</a:t>
            </a:r>
          </a:p>
        </p:txBody>
      </p:sp>
      <p:sp>
        <p:nvSpPr>
          <p:cNvPr id="14341" name="Rectangle 5"/>
          <p:cNvSpPr>
            <a:spLocks noChangeArrowheads="1"/>
          </p:cNvSpPr>
          <p:nvPr/>
        </p:nvSpPr>
        <p:spPr bwMode="auto">
          <a:xfrm>
            <a:off x="1458913" y="280988"/>
            <a:ext cx="6935787" cy="1371600"/>
          </a:xfrm>
          <a:prstGeom prst="rect">
            <a:avLst/>
          </a:prstGeom>
          <a:solidFill>
            <a:srgbClr val="FFFFFF"/>
          </a:solidFill>
          <a:ln w="9525">
            <a:noFill/>
            <a:miter lim="800000"/>
            <a:headEnd/>
            <a:tailEnd/>
          </a:ln>
          <a:effectLst/>
        </p:spPr>
        <p:txBody>
          <a:bodyPr anchor="ctr">
            <a:spAutoFit/>
          </a:bodyPr>
          <a:lstStyle/>
          <a:p>
            <a:pPr algn="ctr">
              <a:buClr>
                <a:srgbClr val="000000"/>
              </a:buClr>
              <a:buFont typeface="Arial" charset="0"/>
              <a:buNone/>
            </a:pPr>
            <a:endParaRPr lang="pt-BR" sz="2000" dirty="0">
              <a:solidFill>
                <a:srgbClr val="FF0000"/>
              </a:solidFill>
              <a:latin typeface="Antonio" pitchFamily="2" charset="0"/>
            </a:endParaRPr>
          </a:p>
          <a:p>
            <a:pPr algn="ctr">
              <a:buClr>
                <a:srgbClr val="000000"/>
              </a:buClr>
              <a:buFont typeface="Arial" charset="0"/>
              <a:buNone/>
            </a:pPr>
            <a:r>
              <a:rPr lang="pt-BR" sz="2000" dirty="0">
                <a:solidFill>
                  <a:srgbClr val="FF0000"/>
                </a:solidFill>
                <a:latin typeface="Antonio" pitchFamily="2" charset="0"/>
              </a:rPr>
              <a:t>Fatores de risco para hemorragia intraventricular em recém-nascidos a termo asfixiados tratados com hipotermia</a:t>
            </a:r>
          </a:p>
          <a:p>
            <a:pPr eaLnBrk="0" hangingPunct="0"/>
            <a:endParaRPr lang="pt-BR" sz="2400" dirty="0">
              <a:solidFill>
                <a:srgbClr val="FF0000"/>
              </a:solidFill>
              <a:latin typeface="Antonio" pitchFamily="2" charset="0"/>
            </a:endParaRPr>
          </a:p>
        </p:txBody>
      </p:sp>
      <p:sp>
        <p:nvSpPr>
          <p:cNvPr id="14343" name="Text Box 7"/>
          <p:cNvSpPr txBox="1">
            <a:spLocks noChangeArrowheads="1"/>
          </p:cNvSpPr>
          <p:nvPr/>
        </p:nvSpPr>
        <p:spPr bwMode="auto">
          <a:xfrm>
            <a:off x="3484563" y="4416425"/>
            <a:ext cx="2557462" cy="517525"/>
          </a:xfrm>
          <a:prstGeom prst="rect">
            <a:avLst/>
          </a:prstGeom>
          <a:noFill/>
          <a:ln w="9525">
            <a:noFill/>
            <a:miter lim="800000"/>
            <a:headEnd/>
            <a:tailEnd/>
          </a:ln>
          <a:effectLst/>
        </p:spPr>
        <p:txBody>
          <a:bodyPr wrap="none">
            <a:spAutoFit/>
          </a:bodyPr>
          <a:lstStyle/>
          <a:p>
            <a:r>
              <a:rPr lang="pt-BR" dirty="0">
                <a:hlinkClick r:id="rId4"/>
              </a:rPr>
              <a:t>www.paulomargotto.com.br</a:t>
            </a:r>
            <a:r>
              <a:rPr lang="pt-BR" dirty="0"/>
              <a:t> </a:t>
            </a:r>
          </a:p>
          <a:p>
            <a:r>
              <a:rPr lang="pt-BR" dirty="0">
                <a:solidFill>
                  <a:schemeClr val="tx1"/>
                </a:solidFill>
              </a:rPr>
              <a:t>Brasília, 5 de outubro de 2024</a:t>
            </a:r>
          </a:p>
        </p:txBody>
      </p:sp>
      <p:pic>
        <p:nvPicPr>
          <p:cNvPr id="14344" name="Picture 8"/>
          <p:cNvPicPr>
            <a:picLocks noChangeAspect="1" noChangeArrowheads="1"/>
          </p:cNvPicPr>
          <p:nvPr/>
        </p:nvPicPr>
        <p:blipFill>
          <a:blip r:embed="rId5"/>
          <a:srcRect/>
          <a:stretch>
            <a:fillRect/>
          </a:stretch>
        </p:blipFill>
        <p:spPr bwMode="auto">
          <a:xfrm>
            <a:off x="6704013" y="2906713"/>
            <a:ext cx="1870075" cy="1566862"/>
          </a:xfrm>
          <a:prstGeom prst="rect">
            <a:avLst/>
          </a:prstGeom>
          <a:noFill/>
          <a:ln w="9525">
            <a:noFill/>
            <a:miter lim="800000"/>
            <a:headEnd/>
            <a:tailEnd/>
          </a:ln>
          <a:effectLst/>
        </p:spPr>
      </p:pic>
      <p:pic>
        <p:nvPicPr>
          <p:cNvPr id="14345" name="Picture 6"/>
          <p:cNvPicPr>
            <a:picLocks noChangeAspect="1" noChangeArrowheads="1"/>
          </p:cNvPicPr>
          <p:nvPr/>
        </p:nvPicPr>
        <p:blipFill>
          <a:blip r:embed="rId6"/>
          <a:srcRect/>
          <a:stretch>
            <a:fillRect/>
          </a:stretch>
        </p:blipFill>
        <p:spPr bwMode="auto">
          <a:xfrm>
            <a:off x="0" y="823913"/>
            <a:ext cx="1457325" cy="1131887"/>
          </a:xfrm>
          <a:prstGeom prst="rect">
            <a:avLst/>
          </a:prstGeom>
          <a:noFill/>
        </p:spPr>
      </p:pic>
      <p:pic>
        <p:nvPicPr>
          <p:cNvPr id="14346" name="Picture 10"/>
          <p:cNvPicPr>
            <a:picLocks noChangeAspect="1" noChangeArrowheads="1"/>
          </p:cNvPicPr>
          <p:nvPr/>
        </p:nvPicPr>
        <p:blipFill>
          <a:blip r:embed="rId7">
            <a:lum bright="12000" contrast="30000"/>
          </a:blip>
          <a:srcRect/>
          <a:stretch>
            <a:fillRect/>
          </a:stretch>
        </p:blipFill>
        <p:spPr bwMode="auto">
          <a:xfrm>
            <a:off x="254000" y="2970213"/>
            <a:ext cx="2371725" cy="1430337"/>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Google Shape;74;p15"/>
          <p:cNvSpPr txBox="1">
            <a:spLocks noGrp="1"/>
          </p:cNvSpPr>
          <p:nvPr>
            <p:ph type="title"/>
          </p:nvPr>
        </p:nvSpPr>
        <p:spPr>
          <a:xfrm>
            <a:off x="387350" y="458788"/>
            <a:ext cx="8369300" cy="685800"/>
          </a:xfrm>
        </p:spPr>
        <p:txBody>
          <a:bodyPr/>
          <a:lstStyle/>
          <a:p>
            <a:pPr eaLnBrk="1" hangingPunct="1">
              <a:spcBef>
                <a:spcPct val="0"/>
              </a:spcBef>
              <a:spcAft>
                <a:spcPct val="0"/>
              </a:spcAft>
              <a:buClr>
                <a:srgbClr val="FFFFFF"/>
              </a:buClr>
              <a:buFont typeface="Roboto Slab" pitchFamily="2" charset="0"/>
              <a:buNone/>
            </a:pPr>
            <a:r>
              <a:rPr lang="pt-BR" sz="3000" dirty="0" smtClean="0">
                <a:solidFill>
                  <a:srgbClr val="FFFFFF"/>
                </a:solidFill>
                <a:latin typeface="Roboto Slab" pitchFamily="2" charset="0"/>
                <a:cs typeface="Arial" charset="0"/>
                <a:sym typeface="Roboto Slab" pitchFamily="2" charset="0"/>
              </a:rPr>
              <a:t>Introdução</a:t>
            </a:r>
          </a:p>
        </p:txBody>
      </p:sp>
      <p:sp>
        <p:nvSpPr>
          <p:cNvPr id="75" name="Google Shape;75;p15"/>
          <p:cNvSpPr txBox="1">
            <a:spLocks noGrp="1"/>
          </p:cNvSpPr>
          <p:nvPr>
            <p:ph type="body" idx="1"/>
          </p:nvPr>
        </p:nvSpPr>
        <p:spPr>
          <a:xfrm>
            <a:off x="387350" y="1489075"/>
            <a:ext cx="8369300" cy="3079750"/>
          </a:xfrm>
        </p:spPr>
        <p:txBody>
          <a:bodyPr/>
          <a:lstStyle/>
          <a:p>
            <a:pPr marL="0" indent="457200" algn="just" eaLnBrk="1" hangingPunct="1">
              <a:lnSpc>
                <a:spcPct val="95000"/>
              </a:lnSpc>
              <a:spcBef>
                <a:spcPct val="0"/>
              </a:spcBef>
              <a:spcAft>
                <a:spcPct val="0"/>
              </a:spcAft>
              <a:buClr>
                <a:srgbClr val="FFFFFF"/>
              </a:buClr>
              <a:buFont typeface="Roboto" pitchFamily="2" charset="0"/>
              <a:buNone/>
            </a:pPr>
            <a:r>
              <a:rPr lang="pt-BR" sz="1800" dirty="0" smtClean="0">
                <a:solidFill>
                  <a:srgbClr val="FFFFFF"/>
                </a:solidFill>
                <a:latin typeface="Roboto" pitchFamily="2" charset="0"/>
                <a:cs typeface="Arial" charset="0"/>
                <a:sym typeface="Roboto" pitchFamily="2" charset="0"/>
              </a:rPr>
              <a:t>A hemorragia intraventricular (HIV) é comum em recém-nascidos prematuros, especialmente nas primeiras 48 horas de vida, porque sua autorregulação cerebral é imatura e os vasos sanguíneos ainda não estão totalmente desenvolvidos e são extremamente frágeis na matriz germinal, onde a HIV se origina. </a:t>
            </a:r>
          </a:p>
          <a:p>
            <a:pPr marL="0" indent="457200" algn="just" eaLnBrk="1" hangingPunct="1">
              <a:lnSpc>
                <a:spcPct val="95000"/>
              </a:lnSpc>
              <a:spcBef>
                <a:spcPct val="0"/>
              </a:spcBef>
              <a:spcAft>
                <a:spcPct val="0"/>
              </a:spcAft>
              <a:buClr>
                <a:srgbClr val="FFFFFF"/>
              </a:buClr>
              <a:buFont typeface="Roboto" pitchFamily="2" charset="0"/>
              <a:buNone/>
            </a:pPr>
            <a:r>
              <a:rPr lang="pt-BR" sz="1800" dirty="0" smtClean="0">
                <a:solidFill>
                  <a:srgbClr val="FFFFFF"/>
                </a:solidFill>
                <a:latin typeface="Roboto" pitchFamily="2" charset="0"/>
                <a:cs typeface="Arial" charset="0"/>
                <a:sym typeface="Roboto" pitchFamily="2" charset="0"/>
              </a:rPr>
              <a:t>A HIV também pode se desenvolver em recém-nascidos a termo, mas é muito menos comum do que em recém-nascidos prematuros. Parece se originar dos vasos do plexo coróide no ventrículo lateral ou na camada subependimária. A incidência de HIV detectada por ultrassonografia craniana em lactentes saudáveis assintomáticos a termo é de cerca de </a:t>
            </a:r>
            <a:r>
              <a:rPr lang="pt-BR" sz="1800" b="1" dirty="0" smtClean="0">
                <a:solidFill>
                  <a:srgbClr val="FFFF00"/>
                </a:solidFill>
                <a:latin typeface="Roboto" pitchFamily="2" charset="0"/>
                <a:cs typeface="Arial" charset="0"/>
                <a:sym typeface="Roboto" pitchFamily="2" charset="0"/>
              </a:rPr>
              <a:t>3,5%.</a:t>
            </a:r>
          </a:p>
          <a:p>
            <a:pPr marL="0" indent="457200" eaLnBrk="1" hangingPunct="1">
              <a:lnSpc>
                <a:spcPct val="95000"/>
              </a:lnSpc>
              <a:spcBef>
                <a:spcPts val="1200"/>
              </a:spcBef>
              <a:spcAft>
                <a:spcPts val="1200"/>
              </a:spcAft>
              <a:buClr>
                <a:srgbClr val="FFFFFF"/>
              </a:buClr>
              <a:buFont typeface="Roboto" pitchFamily="2" charset="0"/>
              <a:buNone/>
            </a:pPr>
            <a:endParaRPr lang="pt-BR" sz="1800" dirty="0" smtClean="0">
              <a:solidFill>
                <a:srgbClr val="FFFFFF"/>
              </a:solidFill>
              <a:latin typeface="Roboto" pitchFamily="2" charset="0"/>
              <a:cs typeface="Arial" charset="0"/>
              <a:sym typeface="Roboto" pitchFamily="2"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Google Shape;80;p16"/>
          <p:cNvSpPr txBox="1">
            <a:spLocks noGrp="1"/>
          </p:cNvSpPr>
          <p:nvPr>
            <p:ph type="title"/>
          </p:nvPr>
        </p:nvSpPr>
        <p:spPr>
          <a:xfrm>
            <a:off x="387350" y="458788"/>
            <a:ext cx="8369300" cy="685800"/>
          </a:xfrm>
        </p:spPr>
        <p:txBody>
          <a:bodyPr/>
          <a:lstStyle/>
          <a:p>
            <a:pPr eaLnBrk="1" hangingPunct="1">
              <a:spcBef>
                <a:spcPct val="0"/>
              </a:spcBef>
              <a:spcAft>
                <a:spcPct val="0"/>
              </a:spcAft>
              <a:buClr>
                <a:srgbClr val="FFFFFF"/>
              </a:buClr>
              <a:buFont typeface="Roboto Slab" pitchFamily="2" charset="0"/>
              <a:buNone/>
            </a:pPr>
            <a:r>
              <a:rPr lang="pt-BR" sz="3000" dirty="0" smtClean="0">
                <a:solidFill>
                  <a:srgbClr val="FFFFFF"/>
                </a:solidFill>
                <a:latin typeface="Roboto Slab" pitchFamily="2" charset="0"/>
                <a:cs typeface="Arial" charset="0"/>
                <a:sym typeface="Roboto Slab" pitchFamily="2" charset="0"/>
              </a:rPr>
              <a:t>Introdução</a:t>
            </a:r>
          </a:p>
        </p:txBody>
      </p:sp>
      <p:sp>
        <p:nvSpPr>
          <p:cNvPr id="81" name="Google Shape;81;p16"/>
          <p:cNvSpPr txBox="1">
            <a:spLocks noGrp="1"/>
          </p:cNvSpPr>
          <p:nvPr>
            <p:ph type="body" idx="1"/>
          </p:nvPr>
        </p:nvSpPr>
        <p:spPr>
          <a:xfrm>
            <a:off x="387350" y="1489075"/>
            <a:ext cx="8369300" cy="3079750"/>
          </a:xfrm>
        </p:spPr>
        <p:txBody>
          <a:bodyPr>
            <a:normAutofit lnSpcReduction="10000"/>
          </a:bodyPr>
          <a:lstStyle/>
          <a:p>
            <a:pPr marL="0" indent="457200" algn="ctr" eaLnBrk="1" hangingPunct="1">
              <a:lnSpc>
                <a:spcPct val="105000"/>
              </a:lnSpc>
              <a:spcBef>
                <a:spcPct val="0"/>
              </a:spcBef>
              <a:spcAft>
                <a:spcPct val="0"/>
              </a:spcAft>
              <a:buClr>
                <a:srgbClr val="FFFFFF"/>
              </a:buClr>
              <a:buFont typeface="Roboto" pitchFamily="2" charset="0"/>
              <a:buNone/>
            </a:pPr>
            <a:r>
              <a:rPr lang="pt-BR" sz="1800" b="1" dirty="0" smtClean="0">
                <a:solidFill>
                  <a:srgbClr val="FF0000"/>
                </a:solidFill>
                <a:latin typeface="Roboto" pitchFamily="2" charset="0"/>
                <a:cs typeface="Arial" charset="0"/>
                <a:sym typeface="Roboto" pitchFamily="2" charset="0"/>
              </a:rPr>
              <a:t>A asfixia grave é um dos fatores de risco para HIV em recém-nascidos a termo.  </a:t>
            </a:r>
          </a:p>
          <a:p>
            <a:pPr marL="0" indent="457200" algn="just" eaLnBrk="1" hangingPunct="1">
              <a:lnSpc>
                <a:spcPct val="105000"/>
              </a:lnSpc>
              <a:spcBef>
                <a:spcPct val="0"/>
              </a:spcBef>
              <a:spcAft>
                <a:spcPct val="0"/>
              </a:spcAft>
              <a:buClr>
                <a:srgbClr val="FFFFFF"/>
              </a:buClr>
              <a:buFont typeface="Roboto" pitchFamily="2" charset="0"/>
              <a:buNone/>
            </a:pPr>
            <a:r>
              <a:rPr lang="pt-BR" sz="1800" dirty="0" smtClean="0">
                <a:solidFill>
                  <a:srgbClr val="FFFFFF"/>
                </a:solidFill>
                <a:latin typeface="Roboto" pitchFamily="2" charset="0"/>
                <a:cs typeface="Arial" charset="0"/>
                <a:sym typeface="Roboto" pitchFamily="2" charset="0"/>
              </a:rPr>
              <a:t>Nos últimos anos, a hipotermia terapêutica surgiu como o único tratamento seguro disponível para prevenir o desenvolvimento de lesões cerebrais hipóxico-isquêmicas e melhorar o resultado a longo prazo em recém-nascidos a termo asfixiados.  </a:t>
            </a:r>
          </a:p>
          <a:p>
            <a:pPr marL="0" indent="457200" algn="just" eaLnBrk="1" hangingPunct="1">
              <a:lnSpc>
                <a:spcPct val="105000"/>
              </a:lnSpc>
              <a:spcBef>
                <a:spcPct val="0"/>
              </a:spcBef>
              <a:spcAft>
                <a:spcPct val="0"/>
              </a:spcAft>
              <a:buClr>
                <a:srgbClr val="FFFFFF"/>
              </a:buClr>
              <a:buFont typeface="Roboto" pitchFamily="2" charset="0"/>
              <a:buNone/>
            </a:pPr>
            <a:r>
              <a:rPr lang="pt-BR" sz="1800" dirty="0" smtClean="0">
                <a:solidFill>
                  <a:srgbClr val="FFFFFF"/>
                </a:solidFill>
                <a:latin typeface="Roboto" pitchFamily="2" charset="0"/>
                <a:cs typeface="Arial" charset="0"/>
                <a:sym typeface="Roboto" pitchFamily="2" charset="0"/>
              </a:rPr>
              <a:t>No entanto, </a:t>
            </a:r>
            <a:r>
              <a:rPr lang="pt-BR" sz="1800" b="1" dirty="0" smtClean="0">
                <a:solidFill>
                  <a:srgbClr val="FF0000"/>
                </a:solidFill>
                <a:latin typeface="Roboto" pitchFamily="2" charset="0"/>
                <a:cs typeface="Arial" charset="0"/>
                <a:sym typeface="Roboto" pitchFamily="2" charset="0"/>
              </a:rPr>
              <a:t>a hipotermia terapêutica pode causar flutuações no fluxo sanguíneo cerebral, possivelmente colocando o recém-nascido em maior risco de HIV</a:t>
            </a:r>
            <a:r>
              <a:rPr lang="pt-BR" sz="1800" dirty="0" smtClean="0">
                <a:solidFill>
                  <a:srgbClr val="FFFFFF"/>
                </a:solidFill>
                <a:latin typeface="Roboto" pitchFamily="2" charset="0"/>
                <a:cs typeface="Arial" charset="0"/>
                <a:sym typeface="Roboto" pitchFamily="2" charset="0"/>
              </a:rPr>
              <a:t>. </a:t>
            </a:r>
          </a:p>
          <a:p>
            <a:pPr marL="0" indent="457200" algn="ctr" eaLnBrk="1" hangingPunct="1">
              <a:lnSpc>
                <a:spcPct val="105000"/>
              </a:lnSpc>
              <a:spcBef>
                <a:spcPct val="0"/>
              </a:spcBef>
              <a:spcAft>
                <a:spcPct val="0"/>
              </a:spcAft>
              <a:buClr>
                <a:srgbClr val="FFFFFF"/>
              </a:buClr>
              <a:buFont typeface="Roboto" pitchFamily="2" charset="0"/>
              <a:buNone/>
            </a:pPr>
            <a:r>
              <a:rPr lang="pt-BR" sz="1800" b="1" dirty="0" smtClean="0">
                <a:solidFill>
                  <a:srgbClr val="FFFF00"/>
                </a:solidFill>
                <a:latin typeface="Roboto" pitchFamily="2" charset="0"/>
                <a:cs typeface="Arial" charset="0"/>
                <a:sym typeface="Roboto" pitchFamily="2" charset="0"/>
              </a:rPr>
              <a:t>A literatura sobre a incidência de HIV no contexto de encefalopatia hipóxico-isquêmica neonatal e hipotermia é escassa.</a:t>
            </a:r>
          </a:p>
          <a:p>
            <a:pPr marL="0" indent="457200" algn="ctr" eaLnBrk="1" hangingPunct="1">
              <a:lnSpc>
                <a:spcPct val="105000"/>
              </a:lnSpc>
              <a:spcBef>
                <a:spcPts val="1200"/>
              </a:spcBef>
              <a:spcAft>
                <a:spcPts val="1200"/>
              </a:spcAft>
              <a:buClr>
                <a:srgbClr val="FFFFFF"/>
              </a:buClr>
              <a:buFont typeface="Roboto" pitchFamily="2" charset="0"/>
              <a:buNone/>
            </a:pPr>
            <a:endParaRPr lang="pt-BR" sz="1800" b="1" dirty="0" smtClean="0">
              <a:solidFill>
                <a:srgbClr val="FFFF00"/>
              </a:solidFill>
              <a:latin typeface="Roboto" pitchFamily="2" charset="0"/>
              <a:cs typeface="Arial" charset="0"/>
              <a:sym typeface="Roboto" pitchFamily="2"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Google Shape;86;p17"/>
          <p:cNvSpPr txBox="1">
            <a:spLocks noGrp="1"/>
          </p:cNvSpPr>
          <p:nvPr>
            <p:ph type="title"/>
          </p:nvPr>
        </p:nvSpPr>
        <p:spPr>
          <a:xfrm>
            <a:off x="387350" y="458788"/>
            <a:ext cx="8369300" cy="685800"/>
          </a:xfrm>
        </p:spPr>
        <p:txBody>
          <a:bodyPr/>
          <a:lstStyle/>
          <a:p>
            <a:pPr eaLnBrk="1" hangingPunct="1">
              <a:spcBef>
                <a:spcPct val="0"/>
              </a:spcBef>
              <a:spcAft>
                <a:spcPct val="0"/>
              </a:spcAft>
              <a:buClr>
                <a:srgbClr val="FFFFFF"/>
              </a:buClr>
              <a:buFont typeface="Roboto Slab" pitchFamily="2" charset="0"/>
              <a:buNone/>
            </a:pPr>
            <a:r>
              <a:rPr lang="pt-BR" sz="3000" dirty="0" smtClean="0">
                <a:solidFill>
                  <a:srgbClr val="FFFFFF"/>
                </a:solidFill>
                <a:latin typeface="Roboto Slab" pitchFamily="2" charset="0"/>
                <a:cs typeface="Arial" charset="0"/>
                <a:sym typeface="Roboto Slab" pitchFamily="2" charset="0"/>
              </a:rPr>
              <a:t>Introdução</a:t>
            </a:r>
          </a:p>
        </p:txBody>
      </p:sp>
      <p:sp>
        <p:nvSpPr>
          <p:cNvPr id="87" name="Google Shape;87;p17"/>
          <p:cNvSpPr txBox="1">
            <a:spLocks noGrp="1"/>
          </p:cNvSpPr>
          <p:nvPr>
            <p:ph type="body" idx="1"/>
          </p:nvPr>
        </p:nvSpPr>
        <p:spPr>
          <a:xfrm>
            <a:off x="387350" y="1489075"/>
            <a:ext cx="8369300" cy="3079750"/>
          </a:xfrm>
        </p:spPr>
        <p:txBody>
          <a:bodyPr/>
          <a:lstStyle/>
          <a:p>
            <a:pPr marL="0" indent="457200" algn="just" eaLnBrk="1" hangingPunct="1">
              <a:lnSpc>
                <a:spcPct val="115000"/>
              </a:lnSpc>
              <a:spcBef>
                <a:spcPct val="0"/>
              </a:spcBef>
              <a:spcAft>
                <a:spcPct val="0"/>
              </a:spcAft>
              <a:buClr>
                <a:srgbClr val="FFFFFF"/>
              </a:buClr>
              <a:buFont typeface="Roboto" pitchFamily="2" charset="0"/>
              <a:buNone/>
            </a:pPr>
            <a:r>
              <a:rPr lang="pt-BR" sz="1800" dirty="0" smtClean="0">
                <a:solidFill>
                  <a:srgbClr val="FFFFFF"/>
                </a:solidFill>
                <a:latin typeface="Roboto" pitchFamily="2" charset="0"/>
                <a:cs typeface="Arial" charset="0"/>
                <a:sym typeface="Roboto" pitchFamily="2" charset="0"/>
              </a:rPr>
              <a:t>Apresentamos um recém-nascido de 37 semanas de gestação que sofreu asfixia neonatal e que se apresentou inicialmente com encefalopatia hipóxico-isquêmica grave, foi resfriado e então desenvolveu HIV durante o período de reaquecimento após 72 horas de hipotermia</a:t>
            </a:r>
          </a:p>
          <a:p>
            <a:pPr marL="0" indent="457200" algn="just" eaLnBrk="1" hangingPunct="1">
              <a:lnSpc>
                <a:spcPct val="115000"/>
              </a:lnSpc>
              <a:spcBef>
                <a:spcPct val="0"/>
              </a:spcBef>
              <a:spcAft>
                <a:spcPct val="0"/>
              </a:spcAft>
              <a:buClr>
                <a:srgbClr val="FFFFFF"/>
              </a:buClr>
              <a:buFont typeface="Roboto" pitchFamily="2" charset="0"/>
              <a:buNone/>
            </a:pPr>
            <a:r>
              <a:rPr lang="pt-BR" sz="1800" dirty="0" smtClean="0">
                <a:solidFill>
                  <a:srgbClr val="FFFFFF"/>
                </a:solidFill>
                <a:latin typeface="Roboto" pitchFamily="2" charset="0"/>
                <a:cs typeface="Arial" charset="0"/>
                <a:sym typeface="Roboto" pitchFamily="2" charset="0"/>
              </a:rPr>
              <a:t> Em seguida, revisamos e discutimos os possíveis fatores de risco para HIV em recém-nascidos a termo asfixiados tratados com hipotermia.</a:t>
            </a:r>
          </a:p>
          <a:p>
            <a:pPr marL="0" indent="457200" eaLnBrk="1" hangingPunct="1">
              <a:lnSpc>
                <a:spcPct val="115000"/>
              </a:lnSpc>
              <a:spcBef>
                <a:spcPts val="1200"/>
              </a:spcBef>
              <a:spcAft>
                <a:spcPts val="1200"/>
              </a:spcAft>
              <a:buClr>
                <a:srgbClr val="FFFFFF"/>
              </a:buClr>
              <a:buFont typeface="Roboto" pitchFamily="2" charset="0"/>
              <a:buNone/>
            </a:pPr>
            <a:endParaRPr lang="pt-BR" sz="1800" dirty="0" smtClean="0">
              <a:solidFill>
                <a:srgbClr val="FFFFFF"/>
              </a:solidFill>
              <a:latin typeface="Roboto" pitchFamily="2" charset="0"/>
              <a:cs typeface="Arial" charset="0"/>
              <a:sym typeface="Roboto"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Google Shape;92;p18"/>
          <p:cNvSpPr txBox="1">
            <a:spLocks noGrp="1"/>
          </p:cNvSpPr>
          <p:nvPr>
            <p:ph type="title"/>
          </p:nvPr>
        </p:nvSpPr>
        <p:spPr>
          <a:xfrm>
            <a:off x="387350" y="458788"/>
            <a:ext cx="8369300" cy="685800"/>
          </a:xfrm>
        </p:spPr>
        <p:txBody>
          <a:bodyPr/>
          <a:lstStyle/>
          <a:p>
            <a:pPr eaLnBrk="1" hangingPunct="1">
              <a:spcBef>
                <a:spcPct val="0"/>
              </a:spcBef>
              <a:spcAft>
                <a:spcPct val="0"/>
              </a:spcAft>
              <a:buClr>
                <a:srgbClr val="FFFFFF"/>
              </a:buClr>
              <a:buFont typeface="Roboto Slab" pitchFamily="2" charset="0"/>
              <a:buNone/>
            </a:pPr>
            <a:r>
              <a:rPr lang="pt-BR" sz="3000" dirty="0" smtClean="0">
                <a:solidFill>
                  <a:srgbClr val="FFFFFF"/>
                </a:solidFill>
                <a:latin typeface="Roboto Slab" pitchFamily="2" charset="0"/>
                <a:cs typeface="Arial" charset="0"/>
                <a:sym typeface="Roboto Slab" pitchFamily="2" charset="0"/>
              </a:rPr>
              <a:t>Caso Clínico</a:t>
            </a:r>
          </a:p>
        </p:txBody>
      </p:sp>
      <p:sp>
        <p:nvSpPr>
          <p:cNvPr id="93" name="Google Shape;93;p18"/>
          <p:cNvSpPr txBox="1">
            <a:spLocks noGrp="1"/>
          </p:cNvSpPr>
          <p:nvPr>
            <p:ph type="body" idx="1"/>
          </p:nvPr>
        </p:nvSpPr>
        <p:spPr>
          <a:xfrm>
            <a:off x="387350" y="1489075"/>
            <a:ext cx="8369300" cy="3079750"/>
          </a:xfrm>
        </p:spPr>
        <p:txBody>
          <a:bodyPr>
            <a:normAutofit fontScale="92500" lnSpcReduction="10000"/>
          </a:bodyPr>
          <a:lstStyle/>
          <a:p>
            <a:pPr marL="0" indent="0" algn="just" eaLnBrk="1" hangingPunct="1">
              <a:lnSpc>
                <a:spcPct val="115000"/>
              </a:lnSpc>
              <a:spcBef>
                <a:spcPct val="0"/>
              </a:spcBef>
              <a:spcAft>
                <a:spcPct val="0"/>
              </a:spcAft>
              <a:buClr>
                <a:srgbClr val="FFFFFF"/>
              </a:buClr>
              <a:buFont typeface="Roboto" pitchFamily="2" charset="0"/>
              <a:buNone/>
            </a:pPr>
            <a:r>
              <a:rPr lang="pt-BR" sz="1300" dirty="0" smtClean="0">
                <a:solidFill>
                  <a:srgbClr val="FFFFFF"/>
                </a:solidFill>
                <a:latin typeface="Roboto" pitchFamily="2" charset="0"/>
                <a:cs typeface="Arial" charset="0"/>
                <a:sym typeface="Roboto" pitchFamily="2" charset="0"/>
              </a:rPr>
              <a:t>Um RN, do sexo masculino, PN de 2.370 g, nasceu por cesariana de emergência com 37 semanas de gestação devido à diminuição dos movimentos fetais nas 24 horas anteriores e a um traçado de CTB não tranquilizador. </a:t>
            </a:r>
          </a:p>
          <a:p>
            <a:pPr marL="0" indent="0" algn="just" eaLnBrk="1" hangingPunct="1">
              <a:lnSpc>
                <a:spcPct val="115000"/>
              </a:lnSpc>
              <a:spcBef>
                <a:spcPts val="1200"/>
              </a:spcBef>
              <a:spcAft>
                <a:spcPct val="0"/>
              </a:spcAft>
              <a:buClr>
                <a:srgbClr val="FFFFFF"/>
              </a:buClr>
              <a:buFont typeface="Roboto" pitchFamily="2" charset="0"/>
              <a:buNone/>
            </a:pPr>
            <a:r>
              <a:rPr lang="pt-BR" sz="1300" dirty="0" smtClean="0">
                <a:solidFill>
                  <a:srgbClr val="FFFFFF"/>
                </a:solidFill>
                <a:latin typeface="Roboto" pitchFamily="2" charset="0"/>
                <a:cs typeface="Arial" charset="0"/>
                <a:sym typeface="Roboto" pitchFamily="2" charset="0"/>
              </a:rPr>
              <a:t>Ao nascimento, o bebê estava hipotônico e necessitou de medidas de reanimação agressivas, incluindo VPP, intubação por volta dos 5 minutos de vida, compressão torácica por 5 minutos e duas doses de epinefrina por tubo endotraqueal. Os escores de Apgar foram 0, 0 e 4 aos 1, 5 e 10 minutos, respectivamente. </a:t>
            </a:r>
          </a:p>
          <a:p>
            <a:pPr marL="0" indent="0" algn="just" eaLnBrk="1" hangingPunct="1">
              <a:lnSpc>
                <a:spcPct val="115000"/>
              </a:lnSpc>
              <a:spcBef>
                <a:spcPts val="1200"/>
              </a:spcBef>
              <a:spcAft>
                <a:spcPct val="0"/>
              </a:spcAft>
              <a:buClr>
                <a:srgbClr val="FFFFFF"/>
              </a:buClr>
              <a:buFont typeface="Roboto" pitchFamily="2" charset="0"/>
              <a:buNone/>
            </a:pPr>
            <a:r>
              <a:rPr lang="pt-BR" sz="1300" dirty="0" smtClean="0">
                <a:solidFill>
                  <a:srgbClr val="FFFFFF"/>
                </a:solidFill>
                <a:latin typeface="Roboto" pitchFamily="2" charset="0"/>
                <a:cs typeface="Arial" charset="0"/>
                <a:sym typeface="Roboto" pitchFamily="2" charset="0"/>
              </a:rPr>
              <a:t>O pH do cordão umbilical foi de 7,15. Após a reanimação inicial, ele permaneceu hemodinamicamente instável e evoluiu com alta demanda de oxigênio, sendo iniciado óxido nítrico. Apresentou hipotensão, necessitando de expansão volêmica e infusão de dopamina. Houve plaquetopenia inicial, e ele intercorreu com episódios de hipoglicemia, tratados com bolus. </a:t>
            </a:r>
          </a:p>
          <a:p>
            <a:pPr marL="0" indent="0" algn="just" eaLnBrk="1" hangingPunct="1">
              <a:lnSpc>
                <a:spcPct val="115000"/>
              </a:lnSpc>
              <a:spcBef>
                <a:spcPts val="1200"/>
              </a:spcBef>
              <a:spcAft>
                <a:spcPts val="1200"/>
              </a:spcAft>
              <a:buClr>
                <a:srgbClr val="FFFFFF"/>
              </a:buClr>
              <a:buFont typeface="Roboto" pitchFamily="2" charset="0"/>
              <a:buNone/>
            </a:pPr>
            <a:r>
              <a:rPr lang="pt-BR" sz="1300" dirty="0" smtClean="0">
                <a:solidFill>
                  <a:srgbClr val="FFFFFF"/>
                </a:solidFill>
                <a:latin typeface="Roboto" pitchFamily="2" charset="0"/>
                <a:cs typeface="Arial" charset="0"/>
                <a:sym typeface="Roboto" pitchFamily="2" charset="0"/>
              </a:rPr>
              <a:t>A hipotermia terapêutica foi iniciada por volta de 4 horas de vida, pois seu escore de Sarnat na admissão era moderado (estágio 2) e sua eletroencefalografia de amplitude integrada inicial estava gravemente anormal (Fig. 1).</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Google Shape;98;p19"/>
          <p:cNvSpPr txBox="1">
            <a:spLocks noGrp="1"/>
          </p:cNvSpPr>
          <p:nvPr>
            <p:ph type="title"/>
          </p:nvPr>
        </p:nvSpPr>
        <p:spPr>
          <a:xfrm>
            <a:off x="387350" y="458788"/>
            <a:ext cx="8369300" cy="685800"/>
          </a:xfrm>
        </p:spPr>
        <p:txBody>
          <a:bodyPr/>
          <a:lstStyle/>
          <a:p>
            <a:pPr eaLnBrk="1" hangingPunct="1">
              <a:spcBef>
                <a:spcPct val="0"/>
              </a:spcBef>
              <a:spcAft>
                <a:spcPct val="0"/>
              </a:spcAft>
              <a:buClr>
                <a:srgbClr val="FFFFFF"/>
              </a:buClr>
              <a:buFont typeface="Roboto Slab" pitchFamily="2" charset="0"/>
              <a:buNone/>
            </a:pPr>
            <a:r>
              <a:rPr lang="pt-BR" sz="3000" dirty="0" smtClean="0">
                <a:solidFill>
                  <a:srgbClr val="FFFFFF"/>
                </a:solidFill>
                <a:latin typeface="Roboto Slab" pitchFamily="2" charset="0"/>
                <a:cs typeface="Arial" charset="0"/>
                <a:sym typeface="Roboto Slab" pitchFamily="2" charset="0"/>
              </a:rPr>
              <a:t>Caso Clínico</a:t>
            </a:r>
          </a:p>
        </p:txBody>
      </p:sp>
      <p:sp>
        <p:nvSpPr>
          <p:cNvPr id="99" name="Google Shape;99;p19"/>
          <p:cNvSpPr txBox="1">
            <a:spLocks noGrp="1"/>
          </p:cNvSpPr>
          <p:nvPr>
            <p:ph type="body" idx="1"/>
          </p:nvPr>
        </p:nvSpPr>
        <p:spPr>
          <a:xfrm>
            <a:off x="387350" y="1489075"/>
            <a:ext cx="8369300" cy="3417888"/>
          </a:xfrm>
        </p:spPr>
        <p:txBody>
          <a:bodyPr>
            <a:normAutofit lnSpcReduction="10000"/>
          </a:bodyPr>
          <a:lstStyle/>
          <a:p>
            <a:pPr marL="0" indent="0" eaLnBrk="1" hangingPunct="1">
              <a:lnSpc>
                <a:spcPct val="95000"/>
              </a:lnSpc>
              <a:spcBef>
                <a:spcPct val="0"/>
              </a:spcBef>
              <a:spcAft>
                <a:spcPct val="0"/>
              </a:spcAft>
              <a:buClr>
                <a:srgbClr val="FFFFFF"/>
              </a:buClr>
              <a:buFont typeface="Roboto" pitchFamily="2" charset="0"/>
              <a:buNone/>
            </a:pPr>
            <a:endParaRPr lang="pt-BR" sz="1500" dirty="0" smtClean="0">
              <a:solidFill>
                <a:srgbClr val="FFFFFF"/>
              </a:solidFill>
              <a:latin typeface="Roboto" pitchFamily="2" charset="0"/>
              <a:cs typeface="Arial" charset="0"/>
              <a:sym typeface="Roboto" pitchFamily="2" charset="0"/>
            </a:endParaRPr>
          </a:p>
          <a:p>
            <a:pPr marL="0" indent="0" eaLnBrk="1" hangingPunct="1">
              <a:lnSpc>
                <a:spcPct val="95000"/>
              </a:lnSpc>
              <a:spcBef>
                <a:spcPts val="1200"/>
              </a:spcBef>
              <a:spcAft>
                <a:spcPct val="0"/>
              </a:spcAft>
              <a:buClr>
                <a:srgbClr val="FFFFFF"/>
              </a:buClr>
              <a:buFont typeface="Roboto" pitchFamily="2" charset="0"/>
              <a:buNone/>
            </a:pPr>
            <a:endParaRPr lang="pt-BR" sz="1500" dirty="0" smtClean="0">
              <a:solidFill>
                <a:srgbClr val="FFFFFF"/>
              </a:solidFill>
              <a:latin typeface="Roboto" pitchFamily="2" charset="0"/>
              <a:cs typeface="Arial" charset="0"/>
              <a:sym typeface="Roboto" pitchFamily="2" charset="0"/>
            </a:endParaRPr>
          </a:p>
          <a:p>
            <a:pPr marL="0" indent="0" eaLnBrk="1" hangingPunct="1">
              <a:lnSpc>
                <a:spcPct val="95000"/>
              </a:lnSpc>
              <a:spcBef>
                <a:spcPts val="1200"/>
              </a:spcBef>
              <a:spcAft>
                <a:spcPct val="0"/>
              </a:spcAft>
              <a:buClr>
                <a:srgbClr val="FFFFFF"/>
              </a:buClr>
              <a:buFont typeface="Roboto" pitchFamily="2" charset="0"/>
              <a:buNone/>
            </a:pPr>
            <a:endParaRPr lang="pt-BR" sz="1500" dirty="0" smtClean="0">
              <a:solidFill>
                <a:srgbClr val="FFFFFF"/>
              </a:solidFill>
              <a:latin typeface="Roboto" pitchFamily="2" charset="0"/>
              <a:cs typeface="Arial" charset="0"/>
              <a:sym typeface="Roboto" pitchFamily="2" charset="0"/>
            </a:endParaRPr>
          </a:p>
          <a:p>
            <a:pPr marL="0" indent="0" eaLnBrk="1" hangingPunct="1">
              <a:lnSpc>
                <a:spcPct val="95000"/>
              </a:lnSpc>
              <a:spcBef>
                <a:spcPts val="1200"/>
              </a:spcBef>
              <a:spcAft>
                <a:spcPct val="0"/>
              </a:spcAft>
              <a:buClr>
                <a:srgbClr val="FFFFFF"/>
              </a:buClr>
              <a:buFont typeface="Roboto" pitchFamily="2" charset="0"/>
              <a:buNone/>
            </a:pPr>
            <a:endParaRPr lang="pt-BR" sz="1500" dirty="0" smtClean="0">
              <a:solidFill>
                <a:srgbClr val="FFFFFF"/>
              </a:solidFill>
              <a:latin typeface="Roboto" pitchFamily="2" charset="0"/>
              <a:cs typeface="Arial" charset="0"/>
              <a:sym typeface="Roboto" pitchFamily="2" charset="0"/>
            </a:endParaRPr>
          </a:p>
          <a:p>
            <a:pPr marL="0" indent="0" eaLnBrk="1" hangingPunct="1">
              <a:lnSpc>
                <a:spcPct val="95000"/>
              </a:lnSpc>
              <a:spcBef>
                <a:spcPts val="1200"/>
              </a:spcBef>
              <a:spcAft>
                <a:spcPct val="0"/>
              </a:spcAft>
              <a:buClr>
                <a:srgbClr val="FFFFFF"/>
              </a:buClr>
              <a:buFont typeface="Roboto" pitchFamily="2" charset="0"/>
              <a:buNone/>
            </a:pPr>
            <a:endParaRPr lang="pt-BR" sz="1500" dirty="0" smtClean="0">
              <a:solidFill>
                <a:srgbClr val="FFFFFF"/>
              </a:solidFill>
              <a:latin typeface="Roboto" pitchFamily="2" charset="0"/>
              <a:cs typeface="Arial" charset="0"/>
              <a:sym typeface="Roboto" pitchFamily="2" charset="0"/>
            </a:endParaRPr>
          </a:p>
          <a:p>
            <a:pPr marL="0" indent="0" eaLnBrk="1" hangingPunct="1">
              <a:lnSpc>
                <a:spcPct val="95000"/>
              </a:lnSpc>
              <a:spcBef>
                <a:spcPts val="1200"/>
              </a:spcBef>
              <a:spcAft>
                <a:spcPct val="0"/>
              </a:spcAft>
              <a:buClr>
                <a:srgbClr val="FFFFFF"/>
              </a:buClr>
              <a:buFont typeface="Roboto" pitchFamily="2" charset="0"/>
              <a:buNone/>
            </a:pPr>
            <a:endParaRPr lang="pt-BR" sz="1500" dirty="0" smtClean="0">
              <a:solidFill>
                <a:srgbClr val="FFFFFF"/>
              </a:solidFill>
              <a:latin typeface="Roboto" pitchFamily="2" charset="0"/>
              <a:cs typeface="Arial" charset="0"/>
              <a:sym typeface="Roboto" pitchFamily="2" charset="0"/>
            </a:endParaRPr>
          </a:p>
          <a:p>
            <a:pPr marL="0" indent="0" eaLnBrk="1" hangingPunct="1">
              <a:lnSpc>
                <a:spcPct val="95000"/>
              </a:lnSpc>
              <a:spcBef>
                <a:spcPts val="1200"/>
              </a:spcBef>
              <a:spcAft>
                <a:spcPct val="0"/>
              </a:spcAft>
              <a:buClr>
                <a:srgbClr val="FFFFFF"/>
              </a:buClr>
              <a:buFont typeface="Roboto" pitchFamily="2" charset="0"/>
              <a:buNone/>
            </a:pPr>
            <a:endParaRPr lang="pt-BR" sz="1500" dirty="0" smtClean="0">
              <a:solidFill>
                <a:srgbClr val="FFFFFF"/>
              </a:solidFill>
              <a:latin typeface="Roboto" pitchFamily="2" charset="0"/>
              <a:cs typeface="Arial" charset="0"/>
              <a:sym typeface="Roboto" pitchFamily="2" charset="0"/>
            </a:endParaRPr>
          </a:p>
          <a:p>
            <a:pPr marL="0" indent="0" eaLnBrk="1" hangingPunct="1">
              <a:lnSpc>
                <a:spcPct val="95000"/>
              </a:lnSpc>
              <a:spcBef>
                <a:spcPts val="1200"/>
              </a:spcBef>
              <a:spcAft>
                <a:spcPts val="1200"/>
              </a:spcAft>
              <a:buClr>
                <a:srgbClr val="FFFFFF"/>
              </a:buClr>
              <a:buFont typeface="Roboto" pitchFamily="2" charset="0"/>
              <a:buNone/>
            </a:pPr>
            <a:r>
              <a:rPr lang="pt-BR" sz="1100" dirty="0" smtClean="0">
                <a:solidFill>
                  <a:srgbClr val="FFFFFF"/>
                </a:solidFill>
                <a:latin typeface="Roboto" pitchFamily="2" charset="0"/>
                <a:cs typeface="Arial" charset="0"/>
                <a:sym typeface="Roboto" pitchFamily="2" charset="0"/>
              </a:rPr>
              <a:t>Eletroencefalografia integrada de amplitude na admissão e nas horas seguintes. A amplitude de fundo do traçado revelou uma margem inferior&lt;5 mcV e margem superior &lt;10 mcV, compatível com encefalopatia grave. Também foram observados três episódios de convulsões prolongadas. É digno de nota que a amplitude das crises foi relativamente semelhante para ambos os lados. O intervalo entre os dois triângulos azuis no eixo horizontal representa um intervalo de 1 hora.</a:t>
            </a:r>
          </a:p>
        </p:txBody>
      </p:sp>
      <p:pic>
        <p:nvPicPr>
          <p:cNvPr id="26627" name="Google Shape;100;p19"/>
          <p:cNvPicPr preferRelativeResize="0">
            <a:picLocks noChangeAspect="1" noChangeArrowheads="1"/>
          </p:cNvPicPr>
          <p:nvPr/>
        </p:nvPicPr>
        <p:blipFill>
          <a:blip r:embed="rId3"/>
          <a:srcRect/>
          <a:stretch>
            <a:fillRect/>
          </a:stretch>
        </p:blipFill>
        <p:spPr bwMode="auto">
          <a:xfrm>
            <a:off x="1423988" y="1633538"/>
            <a:ext cx="6629400" cy="2447925"/>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Google Shape;105;p20"/>
          <p:cNvSpPr txBox="1">
            <a:spLocks noGrp="1"/>
          </p:cNvSpPr>
          <p:nvPr>
            <p:ph type="title"/>
          </p:nvPr>
        </p:nvSpPr>
        <p:spPr>
          <a:xfrm>
            <a:off x="387350" y="458788"/>
            <a:ext cx="8369300" cy="685800"/>
          </a:xfrm>
        </p:spPr>
        <p:txBody>
          <a:bodyPr/>
          <a:lstStyle/>
          <a:p>
            <a:pPr eaLnBrk="1" hangingPunct="1">
              <a:spcBef>
                <a:spcPct val="0"/>
              </a:spcBef>
              <a:spcAft>
                <a:spcPct val="0"/>
              </a:spcAft>
              <a:buClr>
                <a:srgbClr val="FFFFFF"/>
              </a:buClr>
              <a:buFont typeface="Roboto Slab" pitchFamily="2" charset="0"/>
              <a:buNone/>
            </a:pPr>
            <a:r>
              <a:rPr lang="pt-BR" sz="3000" dirty="0" smtClean="0">
                <a:solidFill>
                  <a:srgbClr val="FFFFFF"/>
                </a:solidFill>
                <a:latin typeface="Roboto Slab" pitchFamily="2" charset="0"/>
                <a:cs typeface="Arial" charset="0"/>
                <a:sym typeface="Roboto Slab" pitchFamily="2" charset="0"/>
              </a:rPr>
              <a:t>Caso Clínico</a:t>
            </a:r>
          </a:p>
        </p:txBody>
      </p:sp>
      <p:sp>
        <p:nvSpPr>
          <p:cNvPr id="28674" name="Google Shape;106;p20"/>
          <p:cNvSpPr txBox="1">
            <a:spLocks noGrp="1"/>
          </p:cNvSpPr>
          <p:nvPr>
            <p:ph type="body" idx="1"/>
          </p:nvPr>
        </p:nvSpPr>
        <p:spPr>
          <a:xfrm>
            <a:off x="387350" y="1489075"/>
            <a:ext cx="8369300" cy="3079750"/>
          </a:xfrm>
        </p:spPr>
        <p:txBody>
          <a:bodyPr/>
          <a:lstStyle/>
          <a:p>
            <a:pPr marL="0" indent="0" algn="just" eaLnBrk="1" hangingPunct="1">
              <a:lnSpc>
                <a:spcPct val="115000"/>
              </a:lnSpc>
              <a:spcBef>
                <a:spcPct val="0"/>
              </a:spcBef>
              <a:spcAft>
                <a:spcPts val="1200"/>
              </a:spcAft>
              <a:buClr>
                <a:srgbClr val="FFFFFF"/>
              </a:buClr>
              <a:buFont typeface="Roboto" pitchFamily="2" charset="0"/>
              <a:buNone/>
            </a:pPr>
            <a:r>
              <a:rPr lang="pt-BR" sz="1800" dirty="0" smtClean="0">
                <a:solidFill>
                  <a:srgbClr val="FFFFFF"/>
                </a:solidFill>
                <a:latin typeface="Roboto" pitchFamily="2" charset="0"/>
                <a:cs typeface="Arial" charset="0"/>
                <a:sym typeface="Roboto" pitchFamily="2" charset="0"/>
              </a:rPr>
              <a:t>Logo após o início da hipotermia, </a:t>
            </a:r>
            <a:r>
              <a:rPr lang="pt-BR" sz="1800" b="1" dirty="0" smtClean="0">
                <a:solidFill>
                  <a:srgbClr val="FF0000"/>
                </a:solidFill>
                <a:latin typeface="Roboto" pitchFamily="2" charset="0"/>
                <a:cs typeface="Arial" charset="0"/>
                <a:sym typeface="Roboto" pitchFamily="2" charset="0"/>
              </a:rPr>
              <a:t>3 convulsões foram observadas</a:t>
            </a:r>
            <a:r>
              <a:rPr lang="pt-BR" sz="1800" dirty="0" smtClean="0">
                <a:solidFill>
                  <a:srgbClr val="FFFFFF"/>
                </a:solidFill>
                <a:latin typeface="Roboto" pitchFamily="2" charset="0"/>
                <a:cs typeface="Arial" charset="0"/>
                <a:sym typeface="Roboto" pitchFamily="2" charset="0"/>
              </a:rPr>
              <a:t> na eletroencefalografia de amplitude integrada; a amplitude das convulsões era relativamente semelhante em ambos os lados (</a:t>
            </a:r>
            <a:r>
              <a:rPr lang="pt-BR" sz="1800" dirty="0" smtClean="0">
                <a:solidFill>
                  <a:srgbClr val="FFFF00"/>
                </a:solidFill>
                <a:latin typeface="Roboto" pitchFamily="2" charset="0"/>
                <a:cs typeface="Arial" charset="0"/>
                <a:sym typeface="Roboto" pitchFamily="2" charset="0"/>
              </a:rPr>
              <a:t>Figura 1</a:t>
            </a:r>
            <a:r>
              <a:rPr lang="pt-BR" sz="1800" dirty="0" smtClean="0">
                <a:solidFill>
                  <a:srgbClr val="FFFFFF"/>
                </a:solidFill>
                <a:latin typeface="Roboto" pitchFamily="2" charset="0"/>
                <a:cs typeface="Arial" charset="0"/>
                <a:sym typeface="Roboto" pitchFamily="2" charset="0"/>
              </a:rPr>
              <a:t>). Assim, o recém-nascido recebeu dose de ataque de fenobarbital (cessando as convulsões) e foi iniciada a dose de manutenção. </a:t>
            </a:r>
          </a:p>
          <a:p>
            <a:pPr marL="0" indent="0" algn="just" eaLnBrk="1" hangingPunct="1">
              <a:lnSpc>
                <a:spcPct val="115000"/>
              </a:lnSpc>
              <a:spcBef>
                <a:spcPct val="0"/>
              </a:spcBef>
              <a:spcAft>
                <a:spcPts val="1200"/>
              </a:spcAft>
              <a:buClr>
                <a:srgbClr val="FFFFFF"/>
              </a:buClr>
              <a:buFont typeface="Roboto" pitchFamily="2" charset="0"/>
              <a:buNone/>
            </a:pPr>
            <a:r>
              <a:rPr lang="pt-BR" sz="1800" dirty="0" smtClean="0">
                <a:solidFill>
                  <a:srgbClr val="FFFFFF"/>
                </a:solidFill>
                <a:latin typeface="Roboto" pitchFamily="2" charset="0"/>
                <a:cs typeface="Arial" charset="0"/>
                <a:sym typeface="Roboto" pitchFamily="2" charset="0"/>
              </a:rPr>
              <a:t>Nos dias subsequentes ao tratamento com hipotermia, a eletroencefalografia de amplitude integrada permaneceu gravemente anormal (</a:t>
            </a:r>
            <a:r>
              <a:rPr lang="pt-BR" sz="1800" dirty="0" smtClean="0">
                <a:solidFill>
                  <a:srgbClr val="FFFF00"/>
                </a:solidFill>
                <a:latin typeface="Roboto" pitchFamily="2" charset="0"/>
                <a:cs typeface="Arial" charset="0"/>
                <a:sym typeface="Roboto" pitchFamily="2" charset="0"/>
              </a:rPr>
              <a:t>Figura 2</a:t>
            </a:r>
            <a:r>
              <a:rPr lang="pt-BR" sz="1800" dirty="0" smtClean="0">
                <a:solidFill>
                  <a:srgbClr val="FFFFFF"/>
                </a:solidFill>
                <a:latin typeface="Roboto" pitchFamily="2" charset="0"/>
                <a:cs typeface="Arial" charset="0"/>
                <a:sym typeface="Roboto" pitchFamily="2" charset="0"/>
              </a:rPr>
              <a:t>); não foram observados episódios clínicos ou eletrográficos adicionais de convulsões.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Google Shape;112;p21"/>
          <p:cNvSpPr txBox="1">
            <a:spLocks noGrp="1"/>
          </p:cNvSpPr>
          <p:nvPr>
            <p:ph type="body" idx="1"/>
          </p:nvPr>
        </p:nvSpPr>
        <p:spPr>
          <a:xfrm>
            <a:off x="387350" y="1489075"/>
            <a:ext cx="8369300" cy="3529013"/>
          </a:xfrm>
        </p:spPr>
        <p:txBody>
          <a:bodyPr/>
          <a:lstStyle/>
          <a:p>
            <a:pPr marL="0" indent="0" eaLnBrk="1" hangingPunct="1">
              <a:lnSpc>
                <a:spcPct val="95000"/>
              </a:lnSpc>
              <a:spcBef>
                <a:spcPct val="0"/>
              </a:spcBef>
              <a:spcAft>
                <a:spcPct val="0"/>
              </a:spcAft>
              <a:buClr>
                <a:srgbClr val="FFFFFF"/>
              </a:buClr>
              <a:buFont typeface="Roboto" pitchFamily="2" charset="0"/>
              <a:buNone/>
            </a:pPr>
            <a:endParaRPr lang="pt-BR" sz="1500" dirty="0" smtClean="0">
              <a:solidFill>
                <a:srgbClr val="FFFFFF"/>
              </a:solidFill>
              <a:latin typeface="Roboto" pitchFamily="2" charset="0"/>
              <a:cs typeface="Arial" charset="0"/>
              <a:sym typeface="Roboto" pitchFamily="2" charset="0"/>
            </a:endParaRPr>
          </a:p>
          <a:p>
            <a:pPr marL="0" indent="0" eaLnBrk="1" hangingPunct="1">
              <a:lnSpc>
                <a:spcPct val="95000"/>
              </a:lnSpc>
              <a:spcBef>
                <a:spcPts val="1200"/>
              </a:spcBef>
              <a:spcAft>
                <a:spcPct val="0"/>
              </a:spcAft>
              <a:buClr>
                <a:srgbClr val="FFFFFF"/>
              </a:buClr>
              <a:buFont typeface="Roboto" pitchFamily="2" charset="0"/>
              <a:buNone/>
            </a:pPr>
            <a:endParaRPr lang="pt-BR" sz="1500" dirty="0" smtClean="0">
              <a:solidFill>
                <a:srgbClr val="FFFFFF"/>
              </a:solidFill>
              <a:latin typeface="Roboto" pitchFamily="2" charset="0"/>
              <a:cs typeface="Arial" charset="0"/>
              <a:sym typeface="Roboto" pitchFamily="2" charset="0"/>
            </a:endParaRPr>
          </a:p>
          <a:p>
            <a:pPr marL="0" indent="0" eaLnBrk="1" hangingPunct="1">
              <a:lnSpc>
                <a:spcPct val="95000"/>
              </a:lnSpc>
              <a:spcBef>
                <a:spcPts val="1200"/>
              </a:spcBef>
              <a:spcAft>
                <a:spcPct val="0"/>
              </a:spcAft>
              <a:buClr>
                <a:srgbClr val="FFFFFF"/>
              </a:buClr>
              <a:buFont typeface="Roboto" pitchFamily="2" charset="0"/>
              <a:buNone/>
            </a:pPr>
            <a:endParaRPr lang="pt-BR" sz="1500" dirty="0" smtClean="0">
              <a:solidFill>
                <a:srgbClr val="FFFFFF"/>
              </a:solidFill>
              <a:latin typeface="Roboto" pitchFamily="2" charset="0"/>
              <a:cs typeface="Arial" charset="0"/>
              <a:sym typeface="Roboto" pitchFamily="2" charset="0"/>
            </a:endParaRPr>
          </a:p>
          <a:p>
            <a:pPr marL="0" indent="0" eaLnBrk="1" hangingPunct="1">
              <a:lnSpc>
                <a:spcPct val="95000"/>
              </a:lnSpc>
              <a:spcBef>
                <a:spcPts val="1200"/>
              </a:spcBef>
              <a:spcAft>
                <a:spcPct val="0"/>
              </a:spcAft>
              <a:buClr>
                <a:srgbClr val="FFFFFF"/>
              </a:buClr>
              <a:buFont typeface="Roboto" pitchFamily="2" charset="0"/>
              <a:buNone/>
            </a:pPr>
            <a:endParaRPr lang="pt-BR" sz="1500" dirty="0" smtClean="0">
              <a:solidFill>
                <a:srgbClr val="FFFFFF"/>
              </a:solidFill>
              <a:latin typeface="Roboto" pitchFamily="2" charset="0"/>
              <a:cs typeface="Arial" charset="0"/>
              <a:sym typeface="Roboto" pitchFamily="2" charset="0"/>
            </a:endParaRPr>
          </a:p>
          <a:p>
            <a:pPr marL="0" indent="0" eaLnBrk="1" hangingPunct="1">
              <a:lnSpc>
                <a:spcPct val="95000"/>
              </a:lnSpc>
              <a:spcBef>
                <a:spcPts val="1200"/>
              </a:spcBef>
              <a:spcAft>
                <a:spcPct val="0"/>
              </a:spcAft>
              <a:buClr>
                <a:srgbClr val="FFFFFF"/>
              </a:buClr>
              <a:buFont typeface="Roboto" pitchFamily="2" charset="0"/>
              <a:buNone/>
            </a:pPr>
            <a:endParaRPr lang="pt-BR" sz="1500" dirty="0" smtClean="0">
              <a:solidFill>
                <a:srgbClr val="FFFFFF"/>
              </a:solidFill>
              <a:latin typeface="Roboto" pitchFamily="2" charset="0"/>
              <a:cs typeface="Arial" charset="0"/>
              <a:sym typeface="Roboto" pitchFamily="2" charset="0"/>
            </a:endParaRPr>
          </a:p>
          <a:p>
            <a:pPr marL="0" indent="0" eaLnBrk="1" hangingPunct="1">
              <a:lnSpc>
                <a:spcPct val="95000"/>
              </a:lnSpc>
              <a:spcBef>
                <a:spcPts val="1200"/>
              </a:spcBef>
              <a:spcAft>
                <a:spcPct val="0"/>
              </a:spcAft>
              <a:buClr>
                <a:srgbClr val="FFFFFF"/>
              </a:buClr>
              <a:buFont typeface="Roboto" pitchFamily="2" charset="0"/>
              <a:buNone/>
            </a:pPr>
            <a:endParaRPr lang="pt-BR" sz="1500" dirty="0" smtClean="0">
              <a:solidFill>
                <a:srgbClr val="FFFFFF"/>
              </a:solidFill>
              <a:latin typeface="Roboto" pitchFamily="2" charset="0"/>
              <a:cs typeface="Arial" charset="0"/>
              <a:sym typeface="Roboto" pitchFamily="2" charset="0"/>
            </a:endParaRPr>
          </a:p>
          <a:p>
            <a:pPr marL="0" indent="0" eaLnBrk="1" hangingPunct="1">
              <a:lnSpc>
                <a:spcPct val="95000"/>
              </a:lnSpc>
              <a:spcBef>
                <a:spcPts val="1200"/>
              </a:spcBef>
              <a:spcAft>
                <a:spcPct val="0"/>
              </a:spcAft>
              <a:buClr>
                <a:srgbClr val="FFFFFF"/>
              </a:buClr>
              <a:buFont typeface="Roboto" pitchFamily="2" charset="0"/>
              <a:buNone/>
            </a:pPr>
            <a:endParaRPr lang="pt-BR" sz="1500" dirty="0" smtClean="0">
              <a:solidFill>
                <a:srgbClr val="FFFFFF"/>
              </a:solidFill>
              <a:latin typeface="Roboto" pitchFamily="2" charset="0"/>
              <a:cs typeface="Arial" charset="0"/>
              <a:sym typeface="Roboto" pitchFamily="2" charset="0"/>
            </a:endParaRPr>
          </a:p>
          <a:p>
            <a:pPr marL="0" indent="0" algn="just" eaLnBrk="1" hangingPunct="1">
              <a:lnSpc>
                <a:spcPct val="95000"/>
              </a:lnSpc>
              <a:spcBef>
                <a:spcPts val="1200"/>
              </a:spcBef>
              <a:spcAft>
                <a:spcPts val="1200"/>
              </a:spcAft>
              <a:buClr>
                <a:srgbClr val="FFFFFF"/>
              </a:buClr>
              <a:buFont typeface="Roboto" pitchFamily="2" charset="0"/>
              <a:buNone/>
            </a:pPr>
            <a:r>
              <a:rPr lang="pt-BR" sz="900" dirty="0" smtClean="0">
                <a:solidFill>
                  <a:srgbClr val="FFFFFF"/>
                </a:solidFill>
                <a:latin typeface="Roboto" pitchFamily="2" charset="0"/>
                <a:cs typeface="Arial" charset="0"/>
                <a:sym typeface="Roboto" pitchFamily="2" charset="0"/>
              </a:rPr>
              <a:t>Eletroencefalografia integrada em amplitude durante o tratamento de hipotermia (A) no 1º dia de vida e (B) no 2º dia de vida. A amplitude de fundo de o traçado permaneceu compatível com uma encefalopatia grave. Explosões periódicas de atividade elétrica de alta voltagem (picos) aumentaram desde o primeiro dia de vida até 2º dia de vida. Não são visíveis episódios claros de convulsões. O intervalo entre os dois triângulos azuis no eixo horizontal representa um intervalo de 1 hora.</a:t>
            </a:r>
          </a:p>
        </p:txBody>
      </p:sp>
      <p:pic>
        <p:nvPicPr>
          <p:cNvPr id="30723" name="Google Shape;113;p21"/>
          <p:cNvPicPr preferRelativeResize="0">
            <a:picLocks noChangeAspect="1" noChangeArrowheads="1"/>
          </p:cNvPicPr>
          <p:nvPr/>
        </p:nvPicPr>
        <p:blipFill>
          <a:blip r:embed="rId3"/>
          <a:srcRect/>
          <a:stretch>
            <a:fillRect/>
          </a:stretch>
        </p:blipFill>
        <p:spPr bwMode="auto">
          <a:xfrm>
            <a:off x="2025650" y="250825"/>
            <a:ext cx="5438775" cy="3863975"/>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Google Shape;118;p22"/>
          <p:cNvSpPr txBox="1">
            <a:spLocks noGrp="1"/>
          </p:cNvSpPr>
          <p:nvPr>
            <p:ph type="body" idx="1"/>
          </p:nvPr>
        </p:nvSpPr>
        <p:spPr>
          <a:xfrm>
            <a:off x="387350" y="369888"/>
            <a:ext cx="8369300" cy="4198937"/>
          </a:xfrm>
        </p:spPr>
        <p:txBody>
          <a:bodyPr/>
          <a:lstStyle/>
          <a:p>
            <a:pPr marL="0" indent="457200" algn="ctr" eaLnBrk="1" hangingPunct="1">
              <a:lnSpc>
                <a:spcPct val="115000"/>
              </a:lnSpc>
              <a:spcBef>
                <a:spcPct val="0"/>
              </a:spcBef>
              <a:spcAft>
                <a:spcPts val="1200"/>
              </a:spcAft>
              <a:buClr>
                <a:srgbClr val="FFFFFF"/>
              </a:buClr>
              <a:buFont typeface="Roboto" pitchFamily="2" charset="0"/>
              <a:buNone/>
            </a:pPr>
            <a:r>
              <a:rPr lang="pt-BR" b="1" dirty="0" smtClean="0">
                <a:solidFill>
                  <a:srgbClr val="FFFF00"/>
                </a:solidFill>
                <a:latin typeface="Roboto" pitchFamily="2" charset="0"/>
                <a:cs typeface="Arial" charset="0"/>
                <a:sym typeface="Roboto" pitchFamily="2" charset="0"/>
              </a:rPr>
              <a:t>Uma ultrassonografia de transfontanela realizada no segundo dia de vida não revelou sinais de hemorragia intraventricular ou intraparenquimatosa (Figura 3).</a:t>
            </a:r>
          </a:p>
        </p:txBody>
      </p:sp>
      <p:pic>
        <p:nvPicPr>
          <p:cNvPr id="32770" name="Google Shape;119;p22"/>
          <p:cNvPicPr preferRelativeResize="0">
            <a:picLocks noChangeAspect="1" noChangeArrowheads="1"/>
          </p:cNvPicPr>
          <p:nvPr/>
        </p:nvPicPr>
        <p:blipFill>
          <a:blip r:embed="rId3"/>
          <a:srcRect/>
          <a:stretch>
            <a:fillRect/>
          </a:stretch>
        </p:blipFill>
        <p:spPr bwMode="auto">
          <a:xfrm>
            <a:off x="1036638" y="968375"/>
            <a:ext cx="5356225" cy="4076700"/>
          </a:xfrm>
          <a:prstGeom prst="rect">
            <a:avLst/>
          </a:prstGeom>
          <a:noFill/>
          <a:ln w="9525">
            <a:noFill/>
            <a:miter lim="800000"/>
            <a:headEnd/>
            <a:tailEnd/>
          </a:ln>
        </p:spPr>
      </p:pic>
      <p:sp>
        <p:nvSpPr>
          <p:cNvPr id="32771" name="Google Shape;120;p22"/>
          <p:cNvSpPr txBox="1">
            <a:spLocks noChangeArrowheads="1"/>
          </p:cNvSpPr>
          <p:nvPr/>
        </p:nvSpPr>
        <p:spPr bwMode="auto">
          <a:xfrm>
            <a:off x="6562725" y="968375"/>
            <a:ext cx="2327275" cy="3465513"/>
          </a:xfrm>
          <a:prstGeom prst="rect">
            <a:avLst/>
          </a:prstGeom>
          <a:noFill/>
          <a:ln w="9525">
            <a:noFill/>
            <a:miter lim="800000"/>
            <a:headEnd/>
            <a:tailEnd/>
          </a:ln>
        </p:spPr>
        <p:txBody>
          <a:bodyPr lIns="91425" tIns="91425" rIns="91425" bIns="91425"/>
          <a:lstStyle/>
          <a:p>
            <a:pPr algn="just">
              <a:buClr>
                <a:srgbClr val="000000"/>
              </a:buClr>
              <a:buFont typeface="Arial" charset="0"/>
              <a:buNone/>
            </a:pPr>
            <a:r>
              <a:rPr lang="pt-BR" sz="900" dirty="0">
                <a:solidFill>
                  <a:srgbClr val="FFFFFF"/>
                </a:solidFill>
                <a:latin typeface="Roboto" pitchFamily="2" charset="0"/>
                <a:sym typeface="Roboto" pitchFamily="2" charset="0"/>
              </a:rPr>
              <a:t>Imagens durante os primeiros 10 dias de vida. (A) Uma ultrassonografia de crânio realizada no 2º dia de vida não revelou sinais de lesão intraventricular ou intraparenquimatosa hemorragia. (B e C) </a:t>
            </a:r>
          </a:p>
          <a:p>
            <a:pPr algn="just">
              <a:buClr>
                <a:srgbClr val="000000"/>
              </a:buClr>
              <a:buFont typeface="Arial" charset="0"/>
              <a:buNone/>
            </a:pPr>
            <a:r>
              <a:rPr lang="pt-BR" sz="900" dirty="0">
                <a:solidFill>
                  <a:srgbClr val="FFFFFF"/>
                </a:solidFill>
                <a:latin typeface="Roboto" pitchFamily="2" charset="0"/>
                <a:sym typeface="Roboto" pitchFamily="2" charset="0"/>
              </a:rPr>
              <a:t>Uma ressonância magnética cerebral realizada no 5º dia de vida revelou uma grande lesão intraventricular direita e parieto-occipital hemorragia parenquimatosa (setas grossas) com alguma extensão para o ventrículo esquerdo, que estava associada a alguma dilatação dos ventrículos e deslocamento da linha média. Havia zonas infartadas nas áreas posteriores bilaterais da bacia hidrográfica (setas finas). (D) </a:t>
            </a:r>
          </a:p>
          <a:p>
            <a:pPr algn="just">
              <a:buClr>
                <a:srgbClr val="000000"/>
              </a:buClr>
              <a:buFont typeface="Arial" charset="0"/>
              <a:buNone/>
            </a:pPr>
            <a:r>
              <a:rPr lang="pt-BR" sz="900" dirty="0">
                <a:solidFill>
                  <a:srgbClr val="FFFFFF"/>
                </a:solidFill>
                <a:latin typeface="Roboto" pitchFamily="2" charset="0"/>
                <a:sym typeface="Roboto" pitchFamily="2" charset="0"/>
              </a:rPr>
              <a:t>Uma ultrassonografia de cabeça repetida no 7º dia de vida confirmou a hemorragia (setas grossas) e a hidrocefalia e o desvio da linha média. (E) </a:t>
            </a:r>
          </a:p>
          <a:p>
            <a:pPr algn="just">
              <a:buClr>
                <a:srgbClr val="000000"/>
              </a:buClr>
              <a:buFont typeface="Arial" charset="0"/>
              <a:buNone/>
            </a:pPr>
            <a:r>
              <a:rPr lang="pt-BR" sz="900" dirty="0">
                <a:solidFill>
                  <a:srgbClr val="FFFFFF"/>
                </a:solidFill>
                <a:latin typeface="Roboto" pitchFamily="2" charset="0"/>
                <a:sym typeface="Roboto" pitchFamily="2" charset="0"/>
              </a:rPr>
              <a:t>Uma repetição da ressonância magnética no 10º dia de vida revelou os infartos cerebrais nas áreas das bacias hidrográficas; nenhuma lesão adicional foi observada. Não houve progressão da hidrocefalia e desvio da linha média.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Google Shape;125;p23"/>
          <p:cNvSpPr txBox="1">
            <a:spLocks noGrp="1"/>
          </p:cNvSpPr>
          <p:nvPr>
            <p:ph type="title"/>
          </p:nvPr>
        </p:nvSpPr>
        <p:spPr>
          <a:xfrm>
            <a:off x="473075" y="160338"/>
            <a:ext cx="8369300" cy="685800"/>
          </a:xfrm>
        </p:spPr>
        <p:txBody>
          <a:bodyPr/>
          <a:lstStyle/>
          <a:p>
            <a:pPr eaLnBrk="1" hangingPunct="1">
              <a:spcBef>
                <a:spcPct val="0"/>
              </a:spcBef>
              <a:spcAft>
                <a:spcPct val="0"/>
              </a:spcAft>
              <a:buClr>
                <a:srgbClr val="FFFFFF"/>
              </a:buClr>
              <a:buFont typeface="Roboto Slab" pitchFamily="2" charset="0"/>
              <a:buNone/>
            </a:pPr>
            <a:r>
              <a:rPr lang="pt-BR" sz="3000" dirty="0" smtClean="0">
                <a:solidFill>
                  <a:srgbClr val="FFFFFF"/>
                </a:solidFill>
                <a:latin typeface="Roboto Slab" pitchFamily="2" charset="0"/>
                <a:cs typeface="Arial" charset="0"/>
                <a:sym typeface="Roboto Slab" pitchFamily="2" charset="0"/>
              </a:rPr>
              <a:t>Caso Clínico</a:t>
            </a:r>
          </a:p>
        </p:txBody>
      </p:sp>
      <p:sp>
        <p:nvSpPr>
          <p:cNvPr id="126" name="Google Shape;126;p23"/>
          <p:cNvSpPr txBox="1">
            <a:spLocks noGrp="1"/>
          </p:cNvSpPr>
          <p:nvPr>
            <p:ph type="body" idx="1"/>
          </p:nvPr>
        </p:nvSpPr>
        <p:spPr>
          <a:xfrm>
            <a:off x="387350" y="1489075"/>
            <a:ext cx="8369300" cy="3079750"/>
          </a:xfrm>
        </p:spPr>
        <p:txBody>
          <a:bodyPr>
            <a:normAutofit fontScale="92500" lnSpcReduction="20000"/>
          </a:bodyPr>
          <a:lstStyle/>
          <a:p>
            <a:pPr marL="0" indent="457200" algn="just" eaLnBrk="1" hangingPunct="1">
              <a:lnSpc>
                <a:spcPct val="105000"/>
              </a:lnSpc>
              <a:spcBef>
                <a:spcPct val="0"/>
              </a:spcBef>
              <a:spcAft>
                <a:spcPts val="1200"/>
              </a:spcAft>
              <a:buClr>
                <a:srgbClr val="FFFFFF"/>
              </a:buClr>
              <a:buSzPts val="900"/>
              <a:buFont typeface="Roboto" pitchFamily="2" charset="0"/>
              <a:buNone/>
            </a:pPr>
            <a:r>
              <a:rPr lang="pt-BR" sz="1200" dirty="0" smtClean="0">
                <a:solidFill>
                  <a:srgbClr val="FFFFFF"/>
                </a:solidFill>
                <a:latin typeface="Roboto" pitchFamily="2" charset="0"/>
                <a:cs typeface="Arial" charset="0"/>
                <a:sym typeface="Roboto" pitchFamily="2" charset="0"/>
              </a:rPr>
              <a:t>O RN mantinha </a:t>
            </a:r>
            <a:r>
              <a:rPr lang="pt-BR" sz="1200" b="1" dirty="0" smtClean="0">
                <a:solidFill>
                  <a:srgbClr val="FF0000"/>
                </a:solidFill>
                <a:latin typeface="Roboto" pitchFamily="2" charset="0"/>
                <a:cs typeface="Arial" charset="0"/>
                <a:sym typeface="Roboto" pitchFamily="2" charset="0"/>
              </a:rPr>
              <a:t>necessidade de expansões volêmicas, infusão de dopamina, dobutamina e hidrocortisona</a:t>
            </a:r>
            <a:r>
              <a:rPr lang="pt-BR" sz="1200" dirty="0" smtClean="0">
                <a:solidFill>
                  <a:srgbClr val="FFFFFF"/>
                </a:solidFill>
                <a:latin typeface="Roboto" pitchFamily="2" charset="0"/>
                <a:cs typeface="Arial" charset="0"/>
                <a:sym typeface="Roboto" pitchFamily="2" charset="0"/>
              </a:rPr>
              <a:t> para manter a pressão arterial adequada. </a:t>
            </a:r>
          </a:p>
          <a:p>
            <a:pPr marL="0" indent="457200" algn="just" eaLnBrk="1" hangingPunct="1">
              <a:lnSpc>
                <a:spcPct val="105000"/>
              </a:lnSpc>
              <a:spcBef>
                <a:spcPct val="0"/>
              </a:spcBef>
              <a:spcAft>
                <a:spcPts val="1200"/>
              </a:spcAft>
              <a:buClr>
                <a:srgbClr val="FFFFFF"/>
              </a:buClr>
              <a:buSzPts val="900"/>
              <a:buFont typeface="Roboto" pitchFamily="2" charset="0"/>
              <a:buNone/>
            </a:pPr>
            <a:r>
              <a:rPr lang="pt-BR" sz="1200" dirty="0" smtClean="0">
                <a:solidFill>
                  <a:srgbClr val="FFFFFF"/>
                </a:solidFill>
                <a:latin typeface="Roboto" pitchFamily="2" charset="0"/>
                <a:cs typeface="Arial" charset="0"/>
                <a:sym typeface="Roboto" pitchFamily="2" charset="0"/>
              </a:rPr>
              <a:t>Um ecocardiograma confirmou </a:t>
            </a:r>
            <a:r>
              <a:rPr lang="pt-BR" sz="1200" dirty="0" smtClean="0">
                <a:solidFill>
                  <a:srgbClr val="FF0000"/>
                </a:solidFill>
                <a:latin typeface="Roboto" pitchFamily="2" charset="0"/>
                <a:cs typeface="Arial" charset="0"/>
                <a:sym typeface="Roboto" pitchFamily="2" charset="0"/>
              </a:rPr>
              <a:t>disfunção cardíaca e hipertensão pulmonar persistente</a:t>
            </a:r>
            <a:r>
              <a:rPr lang="pt-BR" sz="1200" dirty="0" smtClean="0">
                <a:solidFill>
                  <a:srgbClr val="FFFFFF"/>
                </a:solidFill>
                <a:latin typeface="Roboto" pitchFamily="2" charset="0"/>
                <a:cs typeface="Arial" charset="0"/>
                <a:sym typeface="Roboto" pitchFamily="2" charset="0"/>
              </a:rPr>
              <a:t>. Seu estado hemodinâmico melhorou lentamente; os inotrópicos foram descontinuados no terceiro dia de vida, antes do início do período de reaquecimento. </a:t>
            </a:r>
          </a:p>
          <a:p>
            <a:pPr marL="0" indent="457200" algn="just" eaLnBrk="1" hangingPunct="1">
              <a:lnSpc>
                <a:spcPct val="105000"/>
              </a:lnSpc>
              <a:spcBef>
                <a:spcPct val="0"/>
              </a:spcBef>
              <a:spcAft>
                <a:spcPts val="1200"/>
              </a:spcAft>
              <a:buClr>
                <a:srgbClr val="FFFFFF"/>
              </a:buClr>
              <a:buSzPts val="900"/>
              <a:buFont typeface="Roboto" pitchFamily="2" charset="0"/>
              <a:buNone/>
            </a:pPr>
            <a:r>
              <a:rPr lang="pt-BR" sz="1200" dirty="0" smtClean="0">
                <a:solidFill>
                  <a:srgbClr val="FFFFFF"/>
                </a:solidFill>
                <a:latin typeface="Roboto" pitchFamily="2" charset="0"/>
                <a:cs typeface="Arial" charset="0"/>
                <a:sym typeface="Roboto" pitchFamily="2" charset="0"/>
              </a:rPr>
              <a:t>Durante a hipotermia, o paciente apresentou outros episódios de </a:t>
            </a:r>
            <a:r>
              <a:rPr lang="pt-BR" sz="1200" b="1" dirty="0" smtClean="0">
                <a:solidFill>
                  <a:srgbClr val="FF0000"/>
                </a:solidFill>
                <a:latin typeface="Roboto" pitchFamily="2" charset="0"/>
                <a:cs typeface="Arial" charset="0"/>
                <a:sym typeface="Roboto" pitchFamily="2" charset="0"/>
              </a:rPr>
              <a:t>hipoglicemia</a:t>
            </a:r>
            <a:r>
              <a:rPr lang="pt-BR" sz="1200" dirty="0" smtClean="0">
                <a:solidFill>
                  <a:srgbClr val="FFFFFF"/>
                </a:solidFill>
                <a:latin typeface="Roboto" pitchFamily="2" charset="0"/>
                <a:cs typeface="Arial" charset="0"/>
                <a:sym typeface="Roboto" pitchFamily="2" charset="0"/>
              </a:rPr>
              <a:t>, que foram resolvidos com o aumento da TIG. </a:t>
            </a:r>
          </a:p>
          <a:p>
            <a:pPr marL="0" indent="457200" algn="just" eaLnBrk="1" hangingPunct="1">
              <a:lnSpc>
                <a:spcPct val="105000"/>
              </a:lnSpc>
              <a:spcBef>
                <a:spcPct val="0"/>
              </a:spcBef>
              <a:spcAft>
                <a:spcPts val="1200"/>
              </a:spcAft>
              <a:buClr>
                <a:srgbClr val="FFFFFF"/>
              </a:buClr>
              <a:buSzPts val="900"/>
              <a:buFont typeface="Roboto" pitchFamily="2" charset="0"/>
              <a:buNone/>
            </a:pPr>
            <a:r>
              <a:rPr lang="pt-BR" sz="1200" dirty="0" smtClean="0">
                <a:solidFill>
                  <a:srgbClr val="FFFFFF"/>
                </a:solidFill>
                <a:latin typeface="Roboto" pitchFamily="2" charset="0"/>
                <a:cs typeface="Arial" charset="0"/>
                <a:sym typeface="Roboto" pitchFamily="2" charset="0"/>
              </a:rPr>
              <a:t>Ele também apresentou sinais clínicos de sangramento, associados à </a:t>
            </a:r>
            <a:r>
              <a:rPr lang="pt-BR" sz="1200" b="1" dirty="0" smtClean="0">
                <a:solidFill>
                  <a:srgbClr val="FF0000"/>
                </a:solidFill>
                <a:latin typeface="Roboto" pitchFamily="2" charset="0"/>
                <a:cs typeface="Arial" charset="0"/>
                <a:sym typeface="Roboto" pitchFamily="2" charset="0"/>
              </a:rPr>
              <a:t>coagulopatia e trombocitopenia</a:t>
            </a:r>
            <a:r>
              <a:rPr lang="pt-BR" sz="1200" dirty="0" smtClean="0">
                <a:solidFill>
                  <a:srgbClr val="FFFFFF"/>
                </a:solidFill>
                <a:latin typeface="Roboto" pitchFamily="2" charset="0"/>
                <a:cs typeface="Arial" charset="0"/>
                <a:sym typeface="Roboto" pitchFamily="2" charset="0"/>
              </a:rPr>
              <a:t>, necessitando de transfusões de concentrado de hemácias, plaquetas, plasma fresco congelado e crioprecipitado.</a:t>
            </a:r>
          </a:p>
          <a:p>
            <a:pPr marL="0" indent="457200" algn="just" eaLnBrk="1" hangingPunct="1">
              <a:lnSpc>
                <a:spcPct val="105000"/>
              </a:lnSpc>
              <a:spcBef>
                <a:spcPct val="0"/>
              </a:spcBef>
              <a:spcAft>
                <a:spcPts val="1200"/>
              </a:spcAft>
              <a:buClr>
                <a:srgbClr val="FFFFFF"/>
              </a:buClr>
              <a:buSzPts val="900"/>
              <a:buFont typeface="Roboto" pitchFamily="2" charset="0"/>
              <a:buNone/>
            </a:pPr>
            <a:r>
              <a:rPr lang="pt-BR" sz="1200" dirty="0" smtClean="0">
                <a:solidFill>
                  <a:srgbClr val="FFFFFF"/>
                </a:solidFill>
                <a:latin typeface="Roboto" pitchFamily="2" charset="0"/>
                <a:cs typeface="Arial" charset="0"/>
                <a:sym typeface="Roboto" pitchFamily="2" charset="0"/>
              </a:rPr>
              <a:t> Após a conclusão da hipotermia de 72 horas, o reaquecimento foi iniciado de acordo com o protocolo padrão, ou seja, o recém-nascido foi reaquecido lentamente para 36,5 °C, com um aumento gradual da temperatura da manta ajustada de 0,5 °C por hora. </a:t>
            </a:r>
          </a:p>
          <a:p>
            <a:pPr marL="0" indent="457200" algn="just" eaLnBrk="1" hangingPunct="1">
              <a:lnSpc>
                <a:spcPct val="105000"/>
              </a:lnSpc>
              <a:spcBef>
                <a:spcPct val="0"/>
              </a:spcBef>
              <a:spcAft>
                <a:spcPts val="1200"/>
              </a:spcAft>
              <a:buClr>
                <a:srgbClr val="FFFFFF"/>
              </a:buClr>
              <a:buSzPts val="900"/>
              <a:buFont typeface="Roboto" pitchFamily="2" charset="0"/>
              <a:buNone/>
            </a:pPr>
            <a:r>
              <a:rPr lang="pt-BR" sz="1200" b="1" dirty="0" smtClean="0">
                <a:solidFill>
                  <a:srgbClr val="FF0000"/>
                </a:solidFill>
                <a:latin typeface="Roboto" pitchFamily="2" charset="0"/>
                <a:cs typeface="Arial" charset="0"/>
                <a:sym typeface="Roboto" pitchFamily="2" charset="0"/>
              </a:rPr>
              <a:t>Uma hora após o início do reaquecimento, episódios de convulsões tornaram-se evidentes na eletroencefalografia de amplitude integrada, e a amplitude das convulsões foi sempre maior no lado direito</a:t>
            </a:r>
            <a:r>
              <a:rPr lang="pt-BR" sz="1200" dirty="0" smtClean="0">
                <a:solidFill>
                  <a:srgbClr val="FFFFFF"/>
                </a:solidFill>
                <a:latin typeface="Roboto" pitchFamily="2" charset="0"/>
                <a:cs typeface="Arial" charset="0"/>
                <a:sym typeface="Roboto" pitchFamily="2" charset="0"/>
              </a:rPr>
              <a:t> (</a:t>
            </a:r>
            <a:r>
              <a:rPr lang="pt-BR" sz="1200" dirty="0" smtClean="0">
                <a:solidFill>
                  <a:srgbClr val="FFFF00"/>
                </a:solidFill>
                <a:latin typeface="Roboto" pitchFamily="2" charset="0"/>
                <a:cs typeface="Arial" charset="0"/>
                <a:sym typeface="Roboto" pitchFamily="2" charset="0"/>
              </a:rPr>
              <a:t>Figura 4</a:t>
            </a:r>
            <a:r>
              <a:rPr lang="pt-BR" sz="1200" dirty="0" smtClean="0">
                <a:solidFill>
                  <a:srgbClr val="FFFFFF"/>
                </a:solidFill>
                <a:latin typeface="Roboto" pitchFamily="2" charset="0"/>
                <a:cs typeface="Arial" charset="0"/>
                <a:sym typeface="Roboto" pitchFamily="2" charset="0"/>
              </a:rPr>
              <a: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Google Shape;131;p24"/>
          <p:cNvPicPr preferRelativeResize="0">
            <a:picLocks noChangeAspect="1" noChangeArrowheads="1"/>
          </p:cNvPicPr>
          <p:nvPr/>
        </p:nvPicPr>
        <p:blipFill>
          <a:blip r:embed="rId3"/>
          <a:srcRect/>
          <a:stretch>
            <a:fillRect/>
          </a:stretch>
        </p:blipFill>
        <p:spPr bwMode="auto">
          <a:xfrm>
            <a:off x="152400" y="152400"/>
            <a:ext cx="4362450" cy="4838700"/>
          </a:xfrm>
          <a:prstGeom prst="rect">
            <a:avLst/>
          </a:prstGeom>
          <a:noFill/>
          <a:ln w="9525">
            <a:noFill/>
            <a:miter lim="800000"/>
            <a:headEnd/>
            <a:tailEnd/>
          </a:ln>
        </p:spPr>
      </p:pic>
      <p:sp>
        <p:nvSpPr>
          <p:cNvPr id="36866" name="Google Shape;132;p24"/>
          <p:cNvSpPr txBox="1">
            <a:spLocks noChangeArrowheads="1"/>
          </p:cNvSpPr>
          <p:nvPr/>
        </p:nvSpPr>
        <p:spPr bwMode="auto">
          <a:xfrm>
            <a:off x="5173663" y="731838"/>
            <a:ext cx="3346450" cy="3738562"/>
          </a:xfrm>
          <a:prstGeom prst="rect">
            <a:avLst/>
          </a:prstGeom>
          <a:noFill/>
          <a:ln w="9525">
            <a:noFill/>
            <a:miter lim="800000"/>
            <a:headEnd/>
            <a:tailEnd/>
          </a:ln>
        </p:spPr>
        <p:txBody>
          <a:bodyPr lIns="91425" tIns="91425" rIns="91425" bIns="91425"/>
          <a:lstStyle/>
          <a:p>
            <a:pPr algn="just">
              <a:buClr>
                <a:srgbClr val="000000"/>
              </a:buClr>
              <a:buFont typeface="Arial" charset="0"/>
              <a:buNone/>
            </a:pPr>
            <a:r>
              <a:rPr lang="pt-BR" sz="1100" dirty="0">
                <a:solidFill>
                  <a:srgbClr val="FFFFFF"/>
                </a:solidFill>
                <a:latin typeface="Roboto" pitchFamily="2" charset="0"/>
                <a:sym typeface="Roboto" pitchFamily="2" charset="0"/>
              </a:rPr>
              <a:t>Eletroencefalografia integrada de amplitude imediatamente antes e durante o período de reaquecimento. (A) representa as 3 horas antes do reaquecimento, (B) representa as primeiras 3 horas de reaquecimento e (C) representa as últimas 3 horas de reaquecimento. </a:t>
            </a:r>
          </a:p>
          <a:p>
            <a:pPr algn="just">
              <a:buClr>
                <a:srgbClr val="000000"/>
              </a:buClr>
              <a:buFont typeface="Arial" charset="0"/>
              <a:buNone/>
            </a:pPr>
            <a:r>
              <a:rPr lang="pt-BR" sz="1100" dirty="0">
                <a:solidFill>
                  <a:srgbClr val="FFFFFF"/>
                </a:solidFill>
                <a:latin typeface="Roboto" pitchFamily="2" charset="0"/>
                <a:sym typeface="Roboto" pitchFamily="2" charset="0"/>
              </a:rPr>
              <a:t>O início do reaquecimento está destacado com a seta amarela. A amplitude de fundo do traçado permaneceu compatível com uma encefalopatia grave. Logo após o início do período de reaquecimento, episódios de convulsões (triângulo vermelho) tornaram-se aparentes e cada vez mais numerosos à medida que o reaquecimento progredia. É digno de nota que a amplitude das crises foi sempre maior no lado direito. O intervalo entre os dois triângulos azuis no eixo horizontal representa um intervalo de 1 hora.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Google Shape;137;p25"/>
          <p:cNvSpPr txBox="1">
            <a:spLocks noGrp="1"/>
          </p:cNvSpPr>
          <p:nvPr>
            <p:ph type="title"/>
          </p:nvPr>
        </p:nvSpPr>
        <p:spPr>
          <a:xfrm>
            <a:off x="387350" y="458788"/>
            <a:ext cx="8369300" cy="685800"/>
          </a:xfrm>
        </p:spPr>
        <p:txBody>
          <a:bodyPr/>
          <a:lstStyle/>
          <a:p>
            <a:pPr eaLnBrk="1" hangingPunct="1">
              <a:spcBef>
                <a:spcPct val="0"/>
              </a:spcBef>
              <a:spcAft>
                <a:spcPct val="0"/>
              </a:spcAft>
              <a:buClr>
                <a:srgbClr val="FFFFFF"/>
              </a:buClr>
              <a:buFont typeface="Roboto Slab" pitchFamily="2" charset="0"/>
              <a:buNone/>
            </a:pPr>
            <a:r>
              <a:rPr lang="pt-BR" sz="3000" dirty="0" smtClean="0">
                <a:solidFill>
                  <a:srgbClr val="FFFFFF"/>
                </a:solidFill>
                <a:latin typeface="Roboto Slab" pitchFamily="2" charset="0"/>
                <a:cs typeface="Arial" charset="0"/>
                <a:sym typeface="Roboto Slab" pitchFamily="2" charset="0"/>
              </a:rPr>
              <a:t>Caso Clínico</a:t>
            </a:r>
          </a:p>
        </p:txBody>
      </p:sp>
      <p:sp>
        <p:nvSpPr>
          <p:cNvPr id="38914" name="Google Shape;138;p25"/>
          <p:cNvSpPr txBox="1">
            <a:spLocks noGrp="1"/>
          </p:cNvSpPr>
          <p:nvPr>
            <p:ph type="body" idx="1"/>
          </p:nvPr>
        </p:nvSpPr>
        <p:spPr>
          <a:xfrm>
            <a:off x="387350" y="1489075"/>
            <a:ext cx="8369300" cy="3079750"/>
          </a:xfrm>
        </p:spPr>
        <p:txBody>
          <a:bodyPr/>
          <a:lstStyle/>
          <a:p>
            <a:pPr marL="0" indent="457200" algn="just" eaLnBrk="1" hangingPunct="1">
              <a:lnSpc>
                <a:spcPct val="115000"/>
              </a:lnSpc>
              <a:spcBef>
                <a:spcPct val="0"/>
              </a:spcBef>
              <a:spcAft>
                <a:spcPts val="1200"/>
              </a:spcAft>
              <a:buClr>
                <a:srgbClr val="FFFFFF"/>
              </a:buClr>
              <a:buFont typeface="Roboto" pitchFamily="2" charset="0"/>
              <a:buNone/>
            </a:pPr>
            <a:r>
              <a:rPr lang="pt-BR" sz="1800" dirty="0" smtClean="0">
                <a:solidFill>
                  <a:srgbClr val="FFFFFF"/>
                </a:solidFill>
                <a:latin typeface="Roboto" pitchFamily="2" charset="0"/>
                <a:cs typeface="Arial" charset="0"/>
                <a:sym typeface="Roboto" pitchFamily="2" charset="0"/>
              </a:rPr>
              <a:t>Concomitantemente, o </a:t>
            </a:r>
            <a:r>
              <a:rPr lang="pt-BR" sz="1800" b="1" dirty="0" smtClean="0">
                <a:solidFill>
                  <a:srgbClr val="FF0000"/>
                </a:solidFill>
                <a:latin typeface="Roboto" pitchFamily="2" charset="0"/>
                <a:cs typeface="Arial" charset="0"/>
                <a:sym typeface="Roboto" pitchFamily="2" charset="0"/>
              </a:rPr>
              <a:t>recém-nascido começou a ter convulsões clínicas, associadas a episódios de dessaturação, rigidez à esquerda com movimentos clônicos.</a:t>
            </a:r>
            <a:r>
              <a:rPr lang="pt-BR" sz="1800" dirty="0" smtClean="0">
                <a:solidFill>
                  <a:srgbClr val="FFFFFF"/>
                </a:solidFill>
                <a:latin typeface="Roboto" pitchFamily="2" charset="0"/>
                <a:cs typeface="Arial" charset="0"/>
                <a:sym typeface="Roboto" pitchFamily="2" charset="0"/>
              </a:rPr>
              <a:t> Esses episódios tornaram-se </a:t>
            </a:r>
            <a:r>
              <a:rPr lang="pt-BR" sz="1800" b="1" dirty="0" smtClean="0">
                <a:solidFill>
                  <a:srgbClr val="FFFFFF"/>
                </a:solidFill>
                <a:latin typeface="Roboto" pitchFamily="2" charset="0"/>
                <a:cs typeface="Arial" charset="0"/>
                <a:sym typeface="Roboto" pitchFamily="2" charset="0"/>
              </a:rPr>
              <a:t>mais frequentes à medida que o reaquecimento progredia</a:t>
            </a:r>
            <a:r>
              <a:rPr lang="pt-BR" sz="1800" dirty="0" smtClean="0">
                <a:solidFill>
                  <a:srgbClr val="FFFFFF"/>
                </a:solidFill>
                <a:latin typeface="Roboto" pitchFamily="2" charset="0"/>
                <a:cs typeface="Arial" charset="0"/>
                <a:sym typeface="Roboto" pitchFamily="2" charset="0"/>
              </a:rPr>
              <a:t> (</a:t>
            </a:r>
            <a:r>
              <a:rPr lang="pt-BR" sz="1800" dirty="0" smtClean="0">
                <a:solidFill>
                  <a:srgbClr val="FFFF00"/>
                </a:solidFill>
                <a:latin typeface="Roboto" pitchFamily="2" charset="0"/>
                <a:cs typeface="Arial" charset="0"/>
                <a:sym typeface="Roboto" pitchFamily="2" charset="0"/>
              </a:rPr>
              <a:t>Figura 4</a:t>
            </a:r>
            <a:r>
              <a:rPr lang="pt-BR" sz="1800" dirty="0" smtClean="0">
                <a:solidFill>
                  <a:srgbClr val="FFFFFF"/>
                </a:solidFill>
                <a:latin typeface="Roboto" pitchFamily="2" charset="0"/>
                <a:cs typeface="Arial" charset="0"/>
                <a:sym typeface="Roboto" pitchFamily="2" charset="0"/>
              </a:rPr>
              <a:t>). Outra dose de ataque de fenobarbital foi administrada, e levetiracetam e topiramato foram adicionados, mas as convulsões persistiram apesar desses tratamentos. Uma infusão de midazolam foi iniciada e, após 24 horas, as convulsões cessaram.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Google Shape;143;p26"/>
          <p:cNvSpPr txBox="1">
            <a:spLocks noGrp="1"/>
          </p:cNvSpPr>
          <p:nvPr>
            <p:ph type="title"/>
          </p:nvPr>
        </p:nvSpPr>
        <p:spPr>
          <a:xfrm>
            <a:off x="387350" y="458788"/>
            <a:ext cx="8369300" cy="685800"/>
          </a:xfrm>
        </p:spPr>
        <p:txBody>
          <a:bodyPr/>
          <a:lstStyle/>
          <a:p>
            <a:pPr eaLnBrk="1" hangingPunct="1">
              <a:spcBef>
                <a:spcPct val="0"/>
              </a:spcBef>
              <a:spcAft>
                <a:spcPct val="0"/>
              </a:spcAft>
              <a:buClr>
                <a:srgbClr val="FFFFFF"/>
              </a:buClr>
              <a:buFont typeface="Roboto Slab" pitchFamily="2" charset="0"/>
              <a:buNone/>
            </a:pPr>
            <a:r>
              <a:rPr lang="pt-BR" sz="3000" dirty="0" smtClean="0">
                <a:solidFill>
                  <a:srgbClr val="FFFFFF"/>
                </a:solidFill>
                <a:latin typeface="Roboto Slab" pitchFamily="2" charset="0"/>
                <a:cs typeface="Arial" charset="0"/>
                <a:sym typeface="Roboto Slab" pitchFamily="2" charset="0"/>
              </a:rPr>
              <a:t>Caso Clínico</a:t>
            </a:r>
          </a:p>
        </p:txBody>
      </p:sp>
      <p:sp>
        <p:nvSpPr>
          <p:cNvPr id="40962" name="Google Shape;144;p26"/>
          <p:cNvSpPr txBox="1">
            <a:spLocks noGrp="1"/>
          </p:cNvSpPr>
          <p:nvPr>
            <p:ph type="body" idx="1"/>
          </p:nvPr>
        </p:nvSpPr>
        <p:spPr>
          <a:xfrm>
            <a:off x="387350" y="1489075"/>
            <a:ext cx="8369300" cy="3079750"/>
          </a:xfrm>
        </p:spPr>
        <p:txBody>
          <a:bodyPr/>
          <a:lstStyle/>
          <a:p>
            <a:pPr marL="0" indent="457200" algn="just" eaLnBrk="1" hangingPunct="1">
              <a:lnSpc>
                <a:spcPct val="115000"/>
              </a:lnSpc>
              <a:spcBef>
                <a:spcPct val="0"/>
              </a:spcBef>
              <a:spcAft>
                <a:spcPts val="1200"/>
              </a:spcAft>
              <a:buClr>
                <a:srgbClr val="FFFFFF"/>
              </a:buClr>
              <a:buFont typeface="Roboto" pitchFamily="2" charset="0"/>
              <a:buNone/>
            </a:pPr>
            <a:r>
              <a:rPr lang="pt-BR" sz="1800" dirty="0" smtClean="0">
                <a:solidFill>
                  <a:srgbClr val="FFFFFF"/>
                </a:solidFill>
                <a:latin typeface="Roboto" pitchFamily="2" charset="0"/>
                <a:cs typeface="Arial" charset="0"/>
                <a:sym typeface="Roboto" pitchFamily="2" charset="0"/>
              </a:rPr>
              <a:t>Uma ressonância magnética do cérebro, realizada no quinto dia de vida, incluindo imagens convencionais (ou seja, imagens ponderadas em T1 e T2 e imagens ponderadas por difusão) e uma venografia por ressonância magnética, revelou uma </a:t>
            </a:r>
            <a:r>
              <a:rPr lang="pt-BR" sz="1800" b="1" dirty="0" smtClean="0">
                <a:solidFill>
                  <a:srgbClr val="FF0000"/>
                </a:solidFill>
                <a:latin typeface="Roboto" pitchFamily="2" charset="0"/>
                <a:cs typeface="Arial" charset="0"/>
                <a:sym typeface="Roboto" pitchFamily="2" charset="0"/>
              </a:rPr>
              <a:t>hemorragia intraventricular (HIV) do lado direito, com extensão para o parênquima parieto-occipital direito e o ventrículo esquerdo</a:t>
            </a:r>
            <a:r>
              <a:rPr lang="pt-BR" sz="1800" dirty="0" smtClean="0">
                <a:solidFill>
                  <a:srgbClr val="FFFFFF"/>
                </a:solidFill>
                <a:latin typeface="Roboto" pitchFamily="2" charset="0"/>
                <a:cs typeface="Arial" charset="0"/>
                <a:sym typeface="Roboto" pitchFamily="2" charset="0"/>
              </a:rPr>
              <a:t> (</a:t>
            </a:r>
            <a:r>
              <a:rPr lang="pt-BR" sz="1800" dirty="0" smtClean="0">
                <a:solidFill>
                  <a:srgbClr val="FFFF00"/>
                </a:solidFill>
                <a:latin typeface="Roboto" pitchFamily="2" charset="0"/>
                <a:cs typeface="Arial" charset="0"/>
                <a:sym typeface="Roboto" pitchFamily="2" charset="0"/>
              </a:rPr>
              <a:t>Figura 3</a:t>
            </a:r>
            <a:r>
              <a:rPr lang="pt-BR" sz="1800" dirty="0" smtClean="0">
                <a:solidFill>
                  <a:srgbClr val="FFFFFF"/>
                </a:solidFill>
                <a:latin typeface="Roboto" pitchFamily="2" charset="0"/>
                <a:cs typeface="Arial" charset="0"/>
                <a:sym typeface="Roboto" pitchFamily="2" charset="0"/>
              </a:rPr>
              <a:t>). Possíveis zonas infartadas nas áreas limítrofes bilaterais foram observadas, mas </a:t>
            </a:r>
            <a:r>
              <a:rPr lang="pt-BR" sz="1800" b="1" dirty="0" smtClean="0">
                <a:solidFill>
                  <a:srgbClr val="FFFFFF"/>
                </a:solidFill>
                <a:latin typeface="Roboto" pitchFamily="2" charset="0"/>
                <a:cs typeface="Arial" charset="0"/>
                <a:sym typeface="Roboto" pitchFamily="2" charset="0"/>
              </a:rPr>
              <a:t>não havia trombose sinovenosa</a:t>
            </a:r>
            <a:r>
              <a:rPr lang="pt-BR" sz="1800" dirty="0" smtClean="0">
                <a:solidFill>
                  <a:srgbClr val="FFFFFF"/>
                </a:solidFill>
                <a:latin typeface="Roboto" pitchFamily="2" charset="0"/>
                <a:cs typeface="Arial" charset="0"/>
                <a:sym typeface="Roboto" pitchFamily="2" charset="0"/>
              </a:rPr>
              <a: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Google Shape;149;p27"/>
          <p:cNvSpPr txBox="1">
            <a:spLocks noGrp="1"/>
          </p:cNvSpPr>
          <p:nvPr>
            <p:ph type="title"/>
          </p:nvPr>
        </p:nvSpPr>
        <p:spPr>
          <a:xfrm>
            <a:off x="387350" y="458788"/>
            <a:ext cx="8369300" cy="685800"/>
          </a:xfrm>
        </p:spPr>
        <p:txBody>
          <a:bodyPr/>
          <a:lstStyle/>
          <a:p>
            <a:pPr eaLnBrk="1" hangingPunct="1">
              <a:spcBef>
                <a:spcPct val="0"/>
              </a:spcBef>
              <a:spcAft>
                <a:spcPct val="0"/>
              </a:spcAft>
              <a:buClr>
                <a:srgbClr val="FFFFFF"/>
              </a:buClr>
              <a:buFont typeface="Roboto Slab" pitchFamily="2" charset="0"/>
              <a:buNone/>
            </a:pPr>
            <a:r>
              <a:rPr lang="pt-BR" sz="3000" dirty="0" smtClean="0">
                <a:solidFill>
                  <a:srgbClr val="FFFFFF"/>
                </a:solidFill>
                <a:latin typeface="Roboto Slab" pitchFamily="2" charset="0"/>
                <a:cs typeface="Arial" charset="0"/>
                <a:sym typeface="Roboto Slab" pitchFamily="2" charset="0"/>
              </a:rPr>
              <a:t>Caso Clínico</a:t>
            </a:r>
          </a:p>
        </p:txBody>
      </p:sp>
      <p:sp>
        <p:nvSpPr>
          <p:cNvPr id="150" name="Google Shape;150;p27"/>
          <p:cNvSpPr txBox="1">
            <a:spLocks noGrp="1"/>
          </p:cNvSpPr>
          <p:nvPr>
            <p:ph type="body" idx="1"/>
          </p:nvPr>
        </p:nvSpPr>
        <p:spPr>
          <a:xfrm>
            <a:off x="423069" y="1310481"/>
            <a:ext cx="8369300" cy="3747294"/>
          </a:xfrm>
        </p:spPr>
        <p:txBody>
          <a:bodyPr>
            <a:normAutofit fontScale="92500"/>
          </a:bodyPr>
          <a:lstStyle/>
          <a:p>
            <a:pPr marL="0" indent="457200" algn="just" eaLnBrk="1" hangingPunct="1">
              <a:lnSpc>
                <a:spcPct val="95000"/>
              </a:lnSpc>
              <a:spcBef>
                <a:spcPct val="0"/>
              </a:spcBef>
              <a:spcAft>
                <a:spcPts val="1200"/>
              </a:spcAft>
              <a:buClr>
                <a:srgbClr val="FFFFFF"/>
              </a:buClr>
              <a:buFont typeface="Roboto" pitchFamily="2" charset="0"/>
              <a:buNone/>
            </a:pPr>
            <a:r>
              <a:rPr lang="pt-BR" sz="1500" dirty="0" smtClean="0">
                <a:solidFill>
                  <a:srgbClr val="FFFFFF"/>
                </a:solidFill>
                <a:latin typeface="Roboto" pitchFamily="2" charset="0"/>
                <a:cs typeface="Arial" charset="0"/>
                <a:sym typeface="Roboto" pitchFamily="2" charset="0"/>
              </a:rPr>
              <a:t>Uma </a:t>
            </a:r>
            <a:r>
              <a:rPr lang="pt-BR" sz="1500" b="1" dirty="0" smtClean="0">
                <a:solidFill>
                  <a:srgbClr val="FFFFFF"/>
                </a:solidFill>
                <a:latin typeface="Roboto" pitchFamily="2" charset="0"/>
                <a:cs typeface="Arial" charset="0"/>
                <a:sym typeface="Roboto" pitchFamily="2" charset="0"/>
              </a:rPr>
              <a:t>ressonância magnética repetida no décimo dia de vida</a:t>
            </a:r>
            <a:r>
              <a:rPr lang="pt-BR" sz="1500" dirty="0" smtClean="0">
                <a:solidFill>
                  <a:srgbClr val="FFFFFF"/>
                </a:solidFill>
                <a:latin typeface="Roboto" pitchFamily="2" charset="0"/>
                <a:cs typeface="Arial" charset="0"/>
                <a:sym typeface="Roboto" pitchFamily="2" charset="0"/>
              </a:rPr>
              <a:t>, incluindo imagens convencionais, confirmou a </a:t>
            </a:r>
            <a:r>
              <a:rPr lang="pt-BR" sz="1500" b="1" dirty="0" smtClean="0">
                <a:solidFill>
                  <a:srgbClr val="FF0000"/>
                </a:solidFill>
                <a:latin typeface="Roboto" pitchFamily="2" charset="0"/>
                <a:cs typeface="Arial" charset="0"/>
                <a:sym typeface="Roboto" pitchFamily="2" charset="0"/>
              </a:rPr>
              <a:t>hemorragia e os infartos cerebrais nas áreas limítrofes</a:t>
            </a:r>
            <a:r>
              <a:rPr lang="pt-BR" sz="1500" dirty="0" smtClean="0">
                <a:solidFill>
                  <a:srgbClr val="FFFFFF"/>
                </a:solidFill>
                <a:latin typeface="Roboto" pitchFamily="2" charset="0"/>
                <a:cs typeface="Arial" charset="0"/>
                <a:sym typeface="Roboto" pitchFamily="2" charset="0"/>
              </a:rPr>
              <a:t>; nenhuma lesão adicional foi observada. </a:t>
            </a:r>
          </a:p>
          <a:p>
            <a:pPr marL="0" indent="457200" algn="just" eaLnBrk="1" hangingPunct="1">
              <a:lnSpc>
                <a:spcPct val="95000"/>
              </a:lnSpc>
              <a:spcBef>
                <a:spcPct val="0"/>
              </a:spcBef>
              <a:spcAft>
                <a:spcPts val="1200"/>
              </a:spcAft>
              <a:buClr>
                <a:srgbClr val="FFFFFF"/>
              </a:buClr>
              <a:buFont typeface="Roboto" pitchFamily="2" charset="0"/>
              <a:buNone/>
            </a:pPr>
            <a:r>
              <a:rPr lang="pt-BR" sz="1500" dirty="0" smtClean="0">
                <a:solidFill>
                  <a:srgbClr val="FFFFFF"/>
                </a:solidFill>
                <a:latin typeface="Roboto" pitchFamily="2" charset="0"/>
                <a:cs typeface="Arial" charset="0"/>
                <a:sym typeface="Roboto" pitchFamily="2" charset="0"/>
              </a:rPr>
              <a:t>O óxido nítrico foi descontinuado no oitavo dia de vida, e o recém-nascido foi extubado no 13º dia de vida para ar ambiente. </a:t>
            </a:r>
          </a:p>
          <a:p>
            <a:pPr marL="0" indent="457200" algn="just" eaLnBrk="1" hangingPunct="1">
              <a:lnSpc>
                <a:spcPct val="95000"/>
              </a:lnSpc>
              <a:spcBef>
                <a:spcPct val="0"/>
              </a:spcBef>
              <a:spcAft>
                <a:spcPts val="1200"/>
              </a:spcAft>
              <a:buClr>
                <a:srgbClr val="FFFFFF"/>
              </a:buClr>
              <a:buFont typeface="Roboto" pitchFamily="2" charset="0"/>
              <a:buNone/>
            </a:pPr>
            <a:r>
              <a:rPr lang="pt-BR" sz="1500" dirty="0" smtClean="0">
                <a:solidFill>
                  <a:srgbClr val="FFFFFF"/>
                </a:solidFill>
                <a:latin typeface="Roboto" pitchFamily="2" charset="0"/>
                <a:cs typeface="Arial" charset="0"/>
                <a:sym typeface="Roboto" pitchFamily="2" charset="0"/>
              </a:rPr>
              <a:t>A hidrocortisona foi interrompida no nono dia de vida.</a:t>
            </a:r>
          </a:p>
          <a:p>
            <a:pPr marL="0" indent="457200" algn="just" eaLnBrk="1" hangingPunct="1">
              <a:lnSpc>
                <a:spcPct val="95000"/>
              </a:lnSpc>
              <a:spcBef>
                <a:spcPct val="0"/>
              </a:spcBef>
              <a:spcAft>
                <a:spcPts val="1200"/>
              </a:spcAft>
              <a:buClr>
                <a:srgbClr val="FFFFFF"/>
              </a:buClr>
              <a:buFont typeface="Roboto" pitchFamily="2" charset="0"/>
              <a:buNone/>
            </a:pPr>
            <a:r>
              <a:rPr lang="pt-BR" sz="1500" dirty="0" smtClean="0">
                <a:solidFill>
                  <a:srgbClr val="FFFFFF"/>
                </a:solidFill>
                <a:latin typeface="Roboto" pitchFamily="2" charset="0"/>
                <a:cs typeface="Arial" charset="0"/>
                <a:sym typeface="Roboto" pitchFamily="2" charset="0"/>
              </a:rPr>
              <a:t> Sua contagem de plaquetas permaneceu baixa durante o período de reaquecimento, mas ele foi transfundido em uma tentativa de manter um nível dentro dos limites normais. Sua contagem de plaquetas se estabilizou por volta do décimo dia de vida, sem necessidade de transfusões adicionais. </a:t>
            </a:r>
          </a:p>
          <a:p>
            <a:pPr marL="0" indent="457200" algn="just" eaLnBrk="1" hangingPunct="1">
              <a:lnSpc>
                <a:spcPct val="95000"/>
              </a:lnSpc>
              <a:spcBef>
                <a:spcPct val="0"/>
              </a:spcBef>
              <a:spcAft>
                <a:spcPts val="1200"/>
              </a:spcAft>
              <a:buClr>
                <a:srgbClr val="FFFFFF"/>
              </a:buClr>
              <a:buFont typeface="Roboto" pitchFamily="2" charset="0"/>
              <a:buNone/>
            </a:pPr>
            <a:r>
              <a:rPr lang="pt-BR" sz="1500" dirty="0" smtClean="0">
                <a:solidFill>
                  <a:srgbClr val="FFFFFF"/>
                </a:solidFill>
                <a:latin typeface="Roboto" pitchFamily="2" charset="0"/>
                <a:cs typeface="Arial" charset="0"/>
                <a:sym typeface="Roboto" pitchFamily="2" charset="0"/>
              </a:rPr>
              <a:t>Sua coagulação permaneceu alterada durante o reaquecimento, mesmo com correções ativas realizadas; o coagulograma normalizou no quinto dia de vida. </a:t>
            </a:r>
          </a:p>
          <a:p>
            <a:pPr marL="0" indent="457200" algn="just" eaLnBrk="1" hangingPunct="1">
              <a:lnSpc>
                <a:spcPct val="95000"/>
              </a:lnSpc>
              <a:spcBef>
                <a:spcPct val="0"/>
              </a:spcBef>
              <a:spcAft>
                <a:spcPts val="1200"/>
              </a:spcAft>
              <a:buClr>
                <a:srgbClr val="FFFFFF"/>
              </a:buClr>
              <a:buFont typeface="Roboto" pitchFamily="2" charset="0"/>
              <a:buNone/>
            </a:pPr>
            <a:r>
              <a:rPr lang="pt-BR" sz="1500" dirty="0" smtClean="0">
                <a:solidFill>
                  <a:srgbClr val="FFFFFF"/>
                </a:solidFill>
                <a:latin typeface="Roboto" pitchFamily="2" charset="0"/>
                <a:cs typeface="Arial" charset="0"/>
                <a:sym typeface="Roboto" pitchFamily="2" charset="0"/>
              </a:rPr>
              <a:t>O recém-nascido desenvolveu </a:t>
            </a:r>
            <a:r>
              <a:rPr lang="pt-BR" sz="1500" dirty="0" smtClean="0">
                <a:solidFill>
                  <a:srgbClr val="FF0000"/>
                </a:solidFill>
                <a:latin typeface="Roboto" pitchFamily="2" charset="0"/>
                <a:cs typeface="Arial" charset="0"/>
                <a:sym typeface="Roboto" pitchFamily="2" charset="0"/>
              </a:rPr>
              <a:t>hidrocefalia progressiva pós-hemorrágica e necessitou da inserção de uma derivação ventrículo-peritoneal no 19º dia de vida.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Google Shape;155;p28"/>
          <p:cNvSpPr txBox="1">
            <a:spLocks noGrp="1"/>
          </p:cNvSpPr>
          <p:nvPr>
            <p:ph type="title"/>
          </p:nvPr>
        </p:nvSpPr>
        <p:spPr>
          <a:xfrm>
            <a:off x="387350" y="458788"/>
            <a:ext cx="8369300" cy="685800"/>
          </a:xfrm>
        </p:spPr>
        <p:txBody>
          <a:bodyPr/>
          <a:lstStyle/>
          <a:p>
            <a:pPr eaLnBrk="1" hangingPunct="1">
              <a:spcBef>
                <a:spcPct val="0"/>
              </a:spcBef>
              <a:spcAft>
                <a:spcPct val="0"/>
              </a:spcAft>
              <a:buClr>
                <a:srgbClr val="FFFFFF"/>
              </a:buClr>
              <a:buFont typeface="Roboto Slab" pitchFamily="2" charset="0"/>
              <a:buNone/>
            </a:pPr>
            <a:r>
              <a:rPr lang="pt-BR" sz="3000" dirty="0" smtClean="0">
                <a:solidFill>
                  <a:srgbClr val="FFFFFF"/>
                </a:solidFill>
                <a:latin typeface="Roboto Slab" pitchFamily="2" charset="0"/>
                <a:cs typeface="Arial" charset="0"/>
                <a:sym typeface="Roboto Slab" pitchFamily="2" charset="0"/>
              </a:rPr>
              <a:t>Discussão</a:t>
            </a:r>
          </a:p>
        </p:txBody>
      </p:sp>
      <p:sp>
        <p:nvSpPr>
          <p:cNvPr id="45058" name="Google Shape;156;p28"/>
          <p:cNvSpPr txBox="1">
            <a:spLocks noGrp="1"/>
          </p:cNvSpPr>
          <p:nvPr>
            <p:ph type="body" idx="1"/>
          </p:nvPr>
        </p:nvSpPr>
        <p:spPr>
          <a:xfrm>
            <a:off x="387350" y="1489075"/>
            <a:ext cx="8369300" cy="3079750"/>
          </a:xfrm>
        </p:spPr>
        <p:txBody>
          <a:bodyPr/>
          <a:lstStyle/>
          <a:p>
            <a:pPr marL="0" indent="0" algn="just" eaLnBrk="1" hangingPunct="1">
              <a:lnSpc>
                <a:spcPct val="115000"/>
              </a:lnSpc>
              <a:spcBef>
                <a:spcPct val="0"/>
              </a:spcBef>
              <a:spcAft>
                <a:spcPct val="0"/>
              </a:spcAft>
              <a:buClr>
                <a:srgbClr val="FFFFFF"/>
              </a:buClr>
              <a:buFont typeface="Roboto" pitchFamily="2" charset="0"/>
              <a:buNone/>
            </a:pPr>
            <a:r>
              <a:rPr lang="pt-BR" sz="1300" dirty="0" smtClean="0">
                <a:solidFill>
                  <a:srgbClr val="FFFFFF"/>
                </a:solidFill>
                <a:latin typeface="Roboto" pitchFamily="2" charset="0"/>
                <a:cs typeface="Arial" charset="0"/>
                <a:sym typeface="Roboto" pitchFamily="2" charset="0"/>
              </a:rPr>
              <a:t>O RN teve um curso perinatal complicado, que acabou levando à HIV que foi reconhecida durante a fase de reaquecimento. Ele apresentou diversos fatores de risco que o colocaram em maior risco de desenvolver HIV (Tabela).</a:t>
            </a:r>
          </a:p>
          <a:p>
            <a:pPr marL="0" indent="0" eaLnBrk="1" hangingPunct="1">
              <a:lnSpc>
                <a:spcPct val="115000"/>
              </a:lnSpc>
              <a:spcBef>
                <a:spcPts val="1200"/>
              </a:spcBef>
              <a:spcAft>
                <a:spcPts val="1200"/>
              </a:spcAft>
              <a:buClr>
                <a:srgbClr val="FFFFFF"/>
              </a:buClr>
              <a:buFont typeface="Roboto" pitchFamily="2" charset="0"/>
              <a:buNone/>
            </a:pPr>
            <a:endParaRPr lang="pt-BR" sz="1800" dirty="0" smtClean="0">
              <a:solidFill>
                <a:srgbClr val="FFFFFF"/>
              </a:solidFill>
              <a:latin typeface="Roboto" pitchFamily="2" charset="0"/>
              <a:cs typeface="Arial" charset="0"/>
              <a:sym typeface="Roboto" pitchFamily="2" charset="0"/>
            </a:endParaRPr>
          </a:p>
        </p:txBody>
      </p:sp>
      <p:pic>
        <p:nvPicPr>
          <p:cNvPr id="45059" name="Google Shape;157;p28"/>
          <p:cNvPicPr preferRelativeResize="0">
            <a:picLocks noChangeAspect="1" noChangeArrowheads="1"/>
          </p:cNvPicPr>
          <p:nvPr/>
        </p:nvPicPr>
        <p:blipFill>
          <a:blip r:embed="rId3"/>
          <a:srcRect/>
          <a:stretch>
            <a:fillRect/>
          </a:stretch>
        </p:blipFill>
        <p:spPr bwMode="auto">
          <a:xfrm>
            <a:off x="3081338" y="2155825"/>
            <a:ext cx="3236912" cy="2867025"/>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Google Shape;162;p29"/>
          <p:cNvSpPr txBox="1">
            <a:spLocks noGrp="1"/>
          </p:cNvSpPr>
          <p:nvPr>
            <p:ph type="title"/>
          </p:nvPr>
        </p:nvSpPr>
        <p:spPr>
          <a:xfrm>
            <a:off x="387350" y="458788"/>
            <a:ext cx="8369300" cy="685800"/>
          </a:xfrm>
        </p:spPr>
        <p:txBody>
          <a:bodyPr/>
          <a:lstStyle/>
          <a:p>
            <a:pPr eaLnBrk="1" hangingPunct="1">
              <a:spcBef>
                <a:spcPct val="0"/>
              </a:spcBef>
              <a:spcAft>
                <a:spcPct val="0"/>
              </a:spcAft>
              <a:buClr>
                <a:srgbClr val="FFFFFF"/>
              </a:buClr>
              <a:buFont typeface="Roboto Slab" pitchFamily="2" charset="0"/>
              <a:buNone/>
            </a:pPr>
            <a:r>
              <a:rPr lang="pt-BR" sz="3000" dirty="0" smtClean="0">
                <a:solidFill>
                  <a:srgbClr val="FFFFFF"/>
                </a:solidFill>
                <a:latin typeface="Roboto Slab" pitchFamily="2" charset="0"/>
                <a:cs typeface="Arial" charset="0"/>
                <a:sym typeface="Roboto Slab" pitchFamily="2" charset="0"/>
              </a:rPr>
              <a:t>Discussão</a:t>
            </a:r>
          </a:p>
        </p:txBody>
      </p:sp>
      <p:sp>
        <p:nvSpPr>
          <p:cNvPr id="47106" name="Google Shape;163;p29"/>
          <p:cNvSpPr txBox="1">
            <a:spLocks noGrp="1"/>
          </p:cNvSpPr>
          <p:nvPr>
            <p:ph type="body" idx="1"/>
          </p:nvPr>
        </p:nvSpPr>
        <p:spPr>
          <a:xfrm>
            <a:off x="387350" y="1489075"/>
            <a:ext cx="8369300" cy="3079750"/>
          </a:xfrm>
        </p:spPr>
        <p:txBody>
          <a:bodyPr/>
          <a:lstStyle/>
          <a:p>
            <a:pPr marL="0" indent="0" algn="just" eaLnBrk="1" hangingPunct="1">
              <a:lnSpc>
                <a:spcPct val="115000"/>
              </a:lnSpc>
              <a:spcBef>
                <a:spcPct val="0"/>
              </a:spcBef>
              <a:spcAft>
                <a:spcPts val="1200"/>
              </a:spcAft>
              <a:buClr>
                <a:srgbClr val="FFFFFF"/>
              </a:buClr>
              <a:buFont typeface="Roboto" pitchFamily="2" charset="0"/>
              <a:buNone/>
            </a:pPr>
            <a:r>
              <a:rPr lang="pt-BR" sz="1600" dirty="0" smtClean="0">
                <a:solidFill>
                  <a:srgbClr val="FFFFFF"/>
                </a:solidFill>
                <a:latin typeface="Roboto" pitchFamily="2" charset="0"/>
                <a:cs typeface="Arial" charset="0"/>
                <a:sym typeface="Roboto" pitchFamily="2" charset="0"/>
              </a:rPr>
              <a:t>A asfixia grave é um dos fatores de risco descritos para HIV em recém-nascidos a termo. </a:t>
            </a:r>
          </a:p>
          <a:p>
            <a:pPr marL="0" indent="0" algn="just" eaLnBrk="1" hangingPunct="1">
              <a:lnSpc>
                <a:spcPct val="115000"/>
              </a:lnSpc>
              <a:spcBef>
                <a:spcPct val="0"/>
              </a:spcBef>
              <a:spcAft>
                <a:spcPts val="1200"/>
              </a:spcAft>
              <a:buClr>
                <a:srgbClr val="FFFFFF"/>
              </a:buClr>
              <a:buFont typeface="Roboto" pitchFamily="2" charset="0"/>
              <a:buNone/>
            </a:pPr>
            <a:r>
              <a:rPr lang="pt-BR" sz="1600" dirty="0" smtClean="0">
                <a:solidFill>
                  <a:srgbClr val="FFFFFF"/>
                </a:solidFill>
                <a:latin typeface="Roboto" pitchFamily="2" charset="0"/>
                <a:cs typeface="Arial" charset="0"/>
                <a:sym typeface="Roboto" pitchFamily="2" charset="0"/>
              </a:rPr>
              <a:t>A asfixia é um processo evolutivo iniciado pelo insulto hipóxico-isquêmico inicial levando à diminuição do fluxo sanguíneo para o cérebro (lesões primárias), seguido pela restauração do fluxo sanguíneo no cérebro lesionado e o início de uma cascata de vias. </a:t>
            </a:r>
          </a:p>
          <a:p>
            <a:pPr marL="0" indent="0" algn="just" eaLnBrk="1" hangingPunct="1">
              <a:lnSpc>
                <a:spcPct val="115000"/>
              </a:lnSpc>
              <a:spcBef>
                <a:spcPct val="0"/>
              </a:spcBef>
              <a:spcAft>
                <a:spcPts val="1200"/>
              </a:spcAft>
              <a:buClr>
                <a:srgbClr val="FFFFFF"/>
              </a:buClr>
              <a:buFont typeface="Roboto" pitchFamily="2" charset="0"/>
              <a:buNone/>
            </a:pPr>
            <a:r>
              <a:rPr lang="pt-BR" sz="1600" b="1" dirty="0" smtClean="0">
                <a:solidFill>
                  <a:srgbClr val="FF0000"/>
                </a:solidFill>
                <a:latin typeface="Roboto" pitchFamily="2" charset="0"/>
                <a:cs typeface="Arial" charset="0"/>
                <a:sym typeface="Roboto" pitchFamily="2" charset="0"/>
              </a:rPr>
              <a:t>A asfixia está associada à autorregulação cerebral prejudicada</a:t>
            </a:r>
            <a:r>
              <a:rPr lang="pt-BR" sz="1600" dirty="0" smtClean="0">
                <a:solidFill>
                  <a:srgbClr val="FFFFFF"/>
                </a:solidFill>
                <a:latin typeface="Roboto" pitchFamily="2" charset="0"/>
                <a:cs typeface="Arial" charset="0"/>
                <a:sym typeface="Roboto" pitchFamily="2" charset="0"/>
              </a:rPr>
              <a:t>. Além disso, a lesão hipóxico-isquêmica cerebral pode causar um aumento da fragilidade do tecido cerebral que pode potencialmente levar à transformação hemorrágica do tecido se ocorrer flutuação da pressão arterial ou do fluxo sanguíneo cerebral.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Google Shape;168;p30"/>
          <p:cNvSpPr txBox="1">
            <a:spLocks noGrp="1"/>
          </p:cNvSpPr>
          <p:nvPr>
            <p:ph type="title"/>
          </p:nvPr>
        </p:nvSpPr>
        <p:spPr>
          <a:xfrm>
            <a:off x="387350" y="458788"/>
            <a:ext cx="8369300" cy="685800"/>
          </a:xfrm>
        </p:spPr>
        <p:txBody>
          <a:bodyPr/>
          <a:lstStyle/>
          <a:p>
            <a:pPr eaLnBrk="1" hangingPunct="1">
              <a:spcBef>
                <a:spcPct val="0"/>
              </a:spcBef>
              <a:spcAft>
                <a:spcPct val="0"/>
              </a:spcAft>
              <a:buClr>
                <a:srgbClr val="FFFFFF"/>
              </a:buClr>
              <a:buFont typeface="Roboto Slab" pitchFamily="2" charset="0"/>
              <a:buNone/>
            </a:pPr>
            <a:r>
              <a:rPr lang="pt-BR" sz="3000" dirty="0" smtClean="0">
                <a:solidFill>
                  <a:srgbClr val="FFFFFF"/>
                </a:solidFill>
                <a:latin typeface="Roboto Slab" pitchFamily="2" charset="0"/>
                <a:cs typeface="Arial" charset="0"/>
                <a:sym typeface="Roboto Slab" pitchFamily="2" charset="0"/>
              </a:rPr>
              <a:t>Discussão</a:t>
            </a:r>
          </a:p>
        </p:txBody>
      </p:sp>
      <p:sp>
        <p:nvSpPr>
          <p:cNvPr id="169" name="Google Shape;169;p30"/>
          <p:cNvSpPr txBox="1">
            <a:spLocks noGrp="1"/>
          </p:cNvSpPr>
          <p:nvPr>
            <p:ph type="body" idx="1"/>
          </p:nvPr>
        </p:nvSpPr>
        <p:spPr>
          <a:xfrm>
            <a:off x="387350" y="1489075"/>
            <a:ext cx="8369300" cy="3079750"/>
          </a:xfrm>
        </p:spPr>
        <p:txBody>
          <a:bodyPr>
            <a:normAutofit lnSpcReduction="10000"/>
          </a:bodyPr>
          <a:lstStyle/>
          <a:p>
            <a:pPr marL="0" indent="457200" algn="just" eaLnBrk="1" hangingPunct="1">
              <a:lnSpc>
                <a:spcPct val="105000"/>
              </a:lnSpc>
              <a:spcBef>
                <a:spcPct val="0"/>
              </a:spcBef>
              <a:spcAft>
                <a:spcPts val="1200"/>
              </a:spcAft>
              <a:buClr>
                <a:srgbClr val="FFFFFF"/>
              </a:buClr>
              <a:buFont typeface="Roboto" pitchFamily="2" charset="0"/>
              <a:buNone/>
            </a:pPr>
            <a:r>
              <a:rPr lang="pt-BR" sz="1600" dirty="0" smtClean="0">
                <a:solidFill>
                  <a:srgbClr val="FFFFFF"/>
                </a:solidFill>
                <a:latin typeface="Roboto" pitchFamily="2" charset="0"/>
                <a:cs typeface="Arial" charset="0"/>
                <a:sym typeface="Roboto" pitchFamily="2" charset="0"/>
              </a:rPr>
              <a:t>Os fatores de risco associados ao paciente foram instabilidade </a:t>
            </a:r>
            <a:r>
              <a:rPr lang="pt-BR" sz="1600" b="1" dirty="0" smtClean="0">
                <a:solidFill>
                  <a:srgbClr val="FF0000"/>
                </a:solidFill>
                <a:latin typeface="Roboto" pitchFamily="2" charset="0"/>
                <a:cs typeface="Arial" charset="0"/>
                <a:sym typeface="Roboto" pitchFamily="2" charset="0"/>
              </a:rPr>
              <a:t>hemodinâmica, trombocitopenia</a:t>
            </a:r>
            <a:r>
              <a:rPr lang="pt-BR" sz="1600" dirty="0" smtClean="0">
                <a:solidFill>
                  <a:srgbClr val="FFFFFF"/>
                </a:solidFill>
                <a:latin typeface="Roboto" pitchFamily="2" charset="0"/>
                <a:cs typeface="Arial" charset="0"/>
                <a:sym typeface="Roboto" pitchFamily="2" charset="0"/>
              </a:rPr>
              <a:t> (com a menor contagem de plaquetas em 65 109 células/L no dia 5 de vida) e coagulopatia (com a maioria dos testes de coagulação anormais no dia 1 de vida). </a:t>
            </a:r>
          </a:p>
          <a:p>
            <a:pPr marL="0" indent="457200" algn="just" eaLnBrk="1" hangingPunct="1">
              <a:lnSpc>
                <a:spcPct val="105000"/>
              </a:lnSpc>
              <a:spcBef>
                <a:spcPct val="0"/>
              </a:spcBef>
              <a:spcAft>
                <a:spcPts val="1200"/>
              </a:spcAft>
              <a:buClr>
                <a:srgbClr val="FFFFFF"/>
              </a:buClr>
              <a:buFont typeface="Roboto" pitchFamily="2" charset="0"/>
              <a:buNone/>
            </a:pPr>
            <a:r>
              <a:rPr lang="pt-BR" sz="1600" b="1" dirty="0" smtClean="0">
                <a:solidFill>
                  <a:srgbClr val="FF0000"/>
                </a:solidFill>
                <a:latin typeface="Roboto" pitchFamily="2" charset="0"/>
                <a:cs typeface="Arial" charset="0"/>
                <a:sym typeface="Roboto" pitchFamily="2" charset="0"/>
              </a:rPr>
              <a:t>Recém-nascidos asfixiados podem encontrar complicações como função cardíaca deprimida, hipotensão, hipertensão pulmonar persistente, hipocapnia ou hipercapnia, insuficiência multiorgânica e coagulopatia e trombocitopenia, que os colocam em risco aumentado de sangramento (incluindo HIV).</a:t>
            </a:r>
            <a:r>
              <a:rPr lang="pt-BR" sz="1600" dirty="0" smtClean="0">
                <a:solidFill>
                  <a:srgbClr val="FFFFFF"/>
                </a:solidFill>
                <a:latin typeface="Roboto" pitchFamily="2" charset="0"/>
                <a:cs typeface="Arial" charset="0"/>
                <a:sym typeface="Roboto" pitchFamily="2" charset="0"/>
              </a:rPr>
              <a:t> </a:t>
            </a:r>
          </a:p>
          <a:p>
            <a:pPr marL="0" indent="457200" algn="just" eaLnBrk="1" hangingPunct="1">
              <a:lnSpc>
                <a:spcPct val="105000"/>
              </a:lnSpc>
              <a:spcBef>
                <a:spcPct val="0"/>
              </a:spcBef>
              <a:spcAft>
                <a:spcPts val="1200"/>
              </a:spcAft>
              <a:buClr>
                <a:srgbClr val="FFFFFF"/>
              </a:buClr>
              <a:buFont typeface="Roboto" pitchFamily="2" charset="0"/>
              <a:buNone/>
            </a:pPr>
            <a:r>
              <a:rPr lang="pt-BR" sz="1600" dirty="0" smtClean="0">
                <a:solidFill>
                  <a:srgbClr val="FFFFFF"/>
                </a:solidFill>
                <a:latin typeface="Roboto" pitchFamily="2" charset="0"/>
                <a:cs typeface="Arial" charset="0"/>
                <a:sym typeface="Roboto" pitchFamily="2" charset="0"/>
              </a:rPr>
              <a:t>Em nosso paciente, a instabilidade hemodinâmica e a coagulopatia já estavam presentes durante o tratamento de hipotermia e não pioraram durante o período de reaquecimento.</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Google Shape;174;p31"/>
          <p:cNvSpPr txBox="1">
            <a:spLocks noGrp="1"/>
          </p:cNvSpPr>
          <p:nvPr>
            <p:ph type="title"/>
          </p:nvPr>
        </p:nvSpPr>
        <p:spPr>
          <a:xfrm>
            <a:off x="387350" y="458788"/>
            <a:ext cx="8369300" cy="685800"/>
          </a:xfrm>
        </p:spPr>
        <p:txBody>
          <a:bodyPr/>
          <a:lstStyle/>
          <a:p>
            <a:pPr eaLnBrk="1" hangingPunct="1">
              <a:spcBef>
                <a:spcPct val="0"/>
              </a:spcBef>
              <a:spcAft>
                <a:spcPct val="0"/>
              </a:spcAft>
              <a:buClr>
                <a:srgbClr val="FFFFFF"/>
              </a:buClr>
              <a:buFont typeface="Roboto Slab" pitchFamily="2" charset="0"/>
              <a:buNone/>
            </a:pPr>
            <a:r>
              <a:rPr lang="pt-BR" sz="3000" dirty="0" smtClean="0">
                <a:solidFill>
                  <a:srgbClr val="FFFFFF"/>
                </a:solidFill>
                <a:latin typeface="Roboto Slab" pitchFamily="2" charset="0"/>
                <a:cs typeface="Arial" charset="0"/>
                <a:sym typeface="Roboto Slab" pitchFamily="2" charset="0"/>
              </a:rPr>
              <a:t>Discussão</a:t>
            </a:r>
          </a:p>
        </p:txBody>
      </p:sp>
      <p:sp>
        <p:nvSpPr>
          <p:cNvPr id="51202" name="Google Shape;175;p31"/>
          <p:cNvSpPr txBox="1">
            <a:spLocks noGrp="1"/>
          </p:cNvSpPr>
          <p:nvPr>
            <p:ph type="body" idx="1"/>
          </p:nvPr>
        </p:nvSpPr>
        <p:spPr>
          <a:xfrm>
            <a:off x="387350" y="1489075"/>
            <a:ext cx="8369300" cy="3079750"/>
          </a:xfrm>
        </p:spPr>
        <p:txBody>
          <a:bodyPr>
            <a:normAutofit lnSpcReduction="10000"/>
          </a:bodyPr>
          <a:lstStyle/>
          <a:p>
            <a:pPr marL="0" indent="457200" algn="just" eaLnBrk="1" hangingPunct="1">
              <a:lnSpc>
                <a:spcPct val="115000"/>
              </a:lnSpc>
              <a:spcBef>
                <a:spcPct val="0"/>
              </a:spcBef>
              <a:spcAft>
                <a:spcPts val="1200"/>
              </a:spcAft>
              <a:buClr>
                <a:srgbClr val="FFFFFF"/>
              </a:buClr>
              <a:buFont typeface="Roboto" pitchFamily="2" charset="0"/>
              <a:buNone/>
            </a:pPr>
            <a:r>
              <a:rPr lang="pt-BR" sz="1800" dirty="0" smtClean="0">
                <a:solidFill>
                  <a:srgbClr val="FFFFFF"/>
                </a:solidFill>
                <a:latin typeface="Roboto" pitchFamily="2" charset="0"/>
                <a:cs typeface="Arial" charset="0"/>
                <a:sym typeface="Roboto" pitchFamily="2" charset="0"/>
              </a:rPr>
              <a:t>O paciente também apresentou episódios de hipoglicemia (com o menor nível de açúcar no sangue em 1,1 mmol/L no primeiro dia de vida). </a:t>
            </a:r>
          </a:p>
          <a:p>
            <a:pPr marL="0" indent="457200" algn="just" eaLnBrk="1" hangingPunct="1">
              <a:lnSpc>
                <a:spcPct val="115000"/>
              </a:lnSpc>
              <a:spcBef>
                <a:spcPct val="0"/>
              </a:spcBef>
              <a:spcAft>
                <a:spcPts val="1200"/>
              </a:spcAft>
              <a:buClr>
                <a:srgbClr val="FFFFFF"/>
              </a:buClr>
              <a:buFont typeface="Roboto" pitchFamily="2" charset="0"/>
              <a:buNone/>
            </a:pPr>
            <a:r>
              <a:rPr lang="pt-BR" sz="1800" dirty="0" smtClean="0">
                <a:solidFill>
                  <a:srgbClr val="FFFFFF"/>
                </a:solidFill>
                <a:latin typeface="Roboto" pitchFamily="2" charset="0"/>
                <a:cs typeface="Arial" charset="0"/>
                <a:sym typeface="Roboto" pitchFamily="2" charset="0"/>
              </a:rPr>
              <a:t>A associação entre HIV e hipoglicemia permanece obscura.</a:t>
            </a:r>
          </a:p>
          <a:p>
            <a:pPr marL="0" indent="457200" algn="just" eaLnBrk="1" hangingPunct="1">
              <a:lnSpc>
                <a:spcPct val="115000"/>
              </a:lnSpc>
              <a:spcBef>
                <a:spcPct val="0"/>
              </a:spcBef>
              <a:spcAft>
                <a:spcPts val="1200"/>
              </a:spcAft>
              <a:buClr>
                <a:srgbClr val="FFFFFF"/>
              </a:buClr>
              <a:buFont typeface="Roboto" pitchFamily="2" charset="0"/>
              <a:buNone/>
            </a:pPr>
            <a:r>
              <a:rPr lang="pt-BR" sz="1800" dirty="0" smtClean="0">
                <a:solidFill>
                  <a:srgbClr val="FFFFFF"/>
                </a:solidFill>
                <a:latin typeface="Roboto" pitchFamily="2" charset="0"/>
                <a:cs typeface="Arial" charset="0"/>
                <a:sym typeface="Roboto" pitchFamily="2" charset="0"/>
              </a:rPr>
              <a:t> Normalmente, </a:t>
            </a:r>
            <a:r>
              <a:rPr lang="pt-BR" sz="1800" b="1" dirty="0" smtClean="0">
                <a:solidFill>
                  <a:srgbClr val="FF0000"/>
                </a:solidFill>
                <a:latin typeface="Roboto" pitchFamily="2" charset="0"/>
                <a:cs typeface="Arial" charset="0"/>
                <a:sym typeface="Roboto" pitchFamily="2" charset="0"/>
              </a:rPr>
              <a:t>a hipoglicemia está associada à lesão da substância branca parietal posterior.</a:t>
            </a:r>
            <a:r>
              <a:rPr lang="pt-BR" sz="1800" dirty="0" smtClean="0">
                <a:solidFill>
                  <a:srgbClr val="FFFFFF"/>
                </a:solidFill>
                <a:latin typeface="Roboto" pitchFamily="2" charset="0"/>
                <a:cs typeface="Arial" charset="0"/>
                <a:sym typeface="Roboto" pitchFamily="2" charset="0"/>
              </a:rPr>
              <a:t> Novamente, essas lesões podem causar uma fragilidade aumentada do tecido cerebral que poderia potencialmente levar à transformação hemorrágica do tecido se outros fatores de risco estiverem concomitantemente associados.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Google Shape;180;p32"/>
          <p:cNvSpPr txBox="1">
            <a:spLocks noGrp="1"/>
          </p:cNvSpPr>
          <p:nvPr>
            <p:ph type="title"/>
          </p:nvPr>
        </p:nvSpPr>
        <p:spPr>
          <a:xfrm>
            <a:off x="387350" y="458788"/>
            <a:ext cx="8369300" cy="685800"/>
          </a:xfrm>
        </p:spPr>
        <p:txBody>
          <a:bodyPr/>
          <a:lstStyle/>
          <a:p>
            <a:pPr eaLnBrk="1" hangingPunct="1">
              <a:spcBef>
                <a:spcPct val="0"/>
              </a:spcBef>
              <a:spcAft>
                <a:spcPct val="0"/>
              </a:spcAft>
              <a:buClr>
                <a:srgbClr val="FFFFFF"/>
              </a:buClr>
              <a:buFont typeface="Roboto Slab" pitchFamily="2" charset="0"/>
              <a:buNone/>
            </a:pPr>
            <a:r>
              <a:rPr lang="pt-BR" sz="3000" dirty="0" smtClean="0">
                <a:solidFill>
                  <a:srgbClr val="FFFFFF"/>
                </a:solidFill>
                <a:latin typeface="Roboto Slab" pitchFamily="2" charset="0"/>
                <a:cs typeface="Arial" charset="0"/>
                <a:sym typeface="Roboto Slab" pitchFamily="2" charset="0"/>
              </a:rPr>
              <a:t>Discussão</a:t>
            </a:r>
          </a:p>
        </p:txBody>
      </p:sp>
      <p:sp>
        <p:nvSpPr>
          <p:cNvPr id="181" name="Google Shape;181;p32"/>
          <p:cNvSpPr txBox="1">
            <a:spLocks noGrp="1"/>
          </p:cNvSpPr>
          <p:nvPr>
            <p:ph type="body" idx="1"/>
          </p:nvPr>
        </p:nvSpPr>
        <p:spPr>
          <a:xfrm>
            <a:off x="387350" y="1489075"/>
            <a:ext cx="8369300" cy="3079750"/>
          </a:xfrm>
        </p:spPr>
        <p:txBody>
          <a:bodyPr>
            <a:normAutofit fontScale="92500" lnSpcReduction="10000"/>
          </a:bodyPr>
          <a:lstStyle/>
          <a:p>
            <a:pPr marL="0" indent="457200" algn="just" eaLnBrk="1" hangingPunct="1">
              <a:lnSpc>
                <a:spcPct val="95000"/>
              </a:lnSpc>
              <a:spcBef>
                <a:spcPct val="0"/>
              </a:spcBef>
              <a:spcAft>
                <a:spcPct val="0"/>
              </a:spcAft>
              <a:buClr>
                <a:srgbClr val="FFFFFF"/>
              </a:buClr>
              <a:buFont typeface="Roboto" pitchFamily="2" charset="0"/>
              <a:buNone/>
            </a:pPr>
            <a:r>
              <a:rPr lang="pt-BR" sz="1500" b="1" dirty="0" smtClean="0">
                <a:solidFill>
                  <a:srgbClr val="FF0000"/>
                </a:solidFill>
                <a:latin typeface="Roboto" pitchFamily="2" charset="0"/>
                <a:cs typeface="Arial" charset="0"/>
                <a:sym typeface="Roboto" pitchFamily="2" charset="0"/>
              </a:rPr>
              <a:t>Hipotermia terapêutica e reaquecimento também podem ter colocado o paciente em risco de HIV ao causar flutuações do fluxo sanguíneo cerebral</a:t>
            </a:r>
            <a:r>
              <a:rPr lang="pt-BR" sz="1500" dirty="0" smtClean="0">
                <a:solidFill>
                  <a:srgbClr val="FFFFFF"/>
                </a:solidFill>
                <a:latin typeface="Roboto" pitchFamily="2" charset="0"/>
                <a:cs typeface="Arial" charset="0"/>
                <a:sym typeface="Roboto" pitchFamily="2" charset="0"/>
              </a:rPr>
              <a:t>. </a:t>
            </a:r>
          </a:p>
          <a:p>
            <a:pPr marL="0" indent="457200" algn="just" eaLnBrk="1" hangingPunct="1">
              <a:lnSpc>
                <a:spcPct val="95000"/>
              </a:lnSpc>
              <a:spcBef>
                <a:spcPct val="0"/>
              </a:spcBef>
              <a:spcAft>
                <a:spcPct val="0"/>
              </a:spcAft>
              <a:buClr>
                <a:srgbClr val="FFFFFF"/>
              </a:buClr>
              <a:buFont typeface="Roboto" pitchFamily="2" charset="0"/>
              <a:buNone/>
            </a:pPr>
            <a:r>
              <a:rPr lang="pt-BR" sz="1500" dirty="0" smtClean="0">
                <a:solidFill>
                  <a:srgbClr val="FFFFFF"/>
                </a:solidFill>
                <a:latin typeface="Roboto" pitchFamily="2" charset="0"/>
                <a:cs typeface="Arial" charset="0"/>
                <a:sym typeface="Roboto" pitchFamily="2" charset="0"/>
              </a:rPr>
              <a:t>Acredita-se que </a:t>
            </a:r>
            <a:r>
              <a:rPr lang="pt-BR" sz="1500" b="1" dirty="0" smtClean="0">
                <a:solidFill>
                  <a:srgbClr val="FFFF00"/>
                </a:solidFill>
                <a:latin typeface="Roboto" pitchFamily="2" charset="0"/>
                <a:cs typeface="Arial" charset="0"/>
                <a:sym typeface="Roboto" pitchFamily="2" charset="0"/>
              </a:rPr>
              <a:t>a redução da temperatura corporal diminua o fluxo sanguíneo cerebral, mas o reaquecimento deve trazê-lo de volta à faixa normal</a:t>
            </a:r>
            <a:r>
              <a:rPr lang="pt-BR" sz="1500" dirty="0" smtClean="0">
                <a:solidFill>
                  <a:srgbClr val="FFFFFF"/>
                </a:solidFill>
                <a:latin typeface="Roboto" pitchFamily="2" charset="0"/>
                <a:cs typeface="Arial" charset="0"/>
                <a:sym typeface="Roboto" pitchFamily="2" charset="0"/>
              </a:rPr>
              <a:t>. No entanto, em recém-nascidos asfixiados, essas alterações de perfusão podem ser ainda mais complicadas, conforme demonstrado pela hiperperfusão já se desenvolvendo durante a hipotermia em recém-nascidos asfixiados com lesão hipóxico-isquêmica cerebral.</a:t>
            </a:r>
          </a:p>
          <a:p>
            <a:pPr marL="0" indent="457200" algn="just" eaLnBrk="1" hangingPunct="1">
              <a:lnSpc>
                <a:spcPct val="95000"/>
              </a:lnSpc>
              <a:spcBef>
                <a:spcPts val="1200"/>
              </a:spcBef>
              <a:spcAft>
                <a:spcPts val="1200"/>
              </a:spcAft>
              <a:buClr>
                <a:srgbClr val="FFFFFF"/>
              </a:buClr>
              <a:buFont typeface="Roboto" pitchFamily="2" charset="0"/>
              <a:buNone/>
            </a:pPr>
            <a:r>
              <a:rPr lang="pt-BR" sz="1500" dirty="0" smtClean="0">
                <a:solidFill>
                  <a:srgbClr val="FFFFFF"/>
                </a:solidFill>
                <a:latin typeface="Roboto" pitchFamily="2" charset="0"/>
                <a:cs typeface="Arial" charset="0"/>
                <a:sym typeface="Roboto" pitchFamily="2" charset="0"/>
              </a:rPr>
              <a:t>Além disso, </a:t>
            </a:r>
            <a:r>
              <a:rPr lang="pt-BR" sz="1500" b="1" dirty="0" smtClean="0">
                <a:solidFill>
                  <a:srgbClr val="FF0000"/>
                </a:solidFill>
                <a:latin typeface="Roboto" pitchFamily="2" charset="0"/>
                <a:cs typeface="Arial" charset="0"/>
                <a:sym typeface="Roboto" pitchFamily="2" charset="0"/>
              </a:rPr>
              <a:t>a hipotermia terapêutica também é conhecida por causar função cardíaca deprimida, hipotensão e algumas perturbações dos testes de coagulação, incluindo um prolongamento do tempo de sangramento</a:t>
            </a:r>
            <a:r>
              <a:rPr lang="pt-BR" sz="1500" dirty="0" smtClean="0">
                <a:solidFill>
                  <a:srgbClr val="FFFFFF"/>
                </a:solidFill>
                <a:latin typeface="Roboto" pitchFamily="2" charset="0"/>
                <a:cs typeface="Arial" charset="0"/>
                <a:sym typeface="Roboto" pitchFamily="2" charset="0"/>
              </a:rPr>
              <a:t>.</a:t>
            </a:r>
          </a:p>
          <a:p>
            <a:pPr marL="0" indent="457200" algn="ctr" eaLnBrk="1" hangingPunct="1">
              <a:lnSpc>
                <a:spcPct val="95000"/>
              </a:lnSpc>
              <a:spcBef>
                <a:spcPts val="1200"/>
              </a:spcBef>
              <a:spcAft>
                <a:spcPts val="1200"/>
              </a:spcAft>
              <a:buClr>
                <a:srgbClr val="FFFFFF"/>
              </a:buClr>
              <a:buFont typeface="Roboto" pitchFamily="2" charset="0"/>
              <a:buNone/>
            </a:pPr>
            <a:r>
              <a:rPr lang="pt-BR" sz="1500" dirty="0" smtClean="0">
                <a:solidFill>
                  <a:srgbClr val="FFFFFF"/>
                </a:solidFill>
                <a:latin typeface="Roboto" pitchFamily="2" charset="0"/>
                <a:cs typeface="Arial" charset="0"/>
                <a:sym typeface="Roboto" pitchFamily="2" charset="0"/>
              </a:rPr>
              <a:t> </a:t>
            </a:r>
            <a:r>
              <a:rPr lang="pt-BR" sz="1500" b="1" dirty="0" smtClean="0">
                <a:solidFill>
                  <a:srgbClr val="FF0000"/>
                </a:solidFill>
                <a:latin typeface="Roboto" pitchFamily="2" charset="0"/>
                <a:cs typeface="Arial" charset="0"/>
                <a:sym typeface="Roboto" pitchFamily="2" charset="0"/>
              </a:rPr>
              <a:t>O processo de reaquecimento normalmente causa vasodilatação periférica, o que aumenta o volume sanguíneo intravascular e frequentemente leva à hipotensão.</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Google Shape;186;p33"/>
          <p:cNvSpPr txBox="1">
            <a:spLocks noGrp="1"/>
          </p:cNvSpPr>
          <p:nvPr>
            <p:ph type="title"/>
          </p:nvPr>
        </p:nvSpPr>
        <p:spPr>
          <a:xfrm>
            <a:off x="387350" y="458788"/>
            <a:ext cx="8369300" cy="685800"/>
          </a:xfrm>
        </p:spPr>
        <p:txBody>
          <a:bodyPr/>
          <a:lstStyle/>
          <a:p>
            <a:pPr eaLnBrk="1" hangingPunct="1">
              <a:spcBef>
                <a:spcPct val="0"/>
              </a:spcBef>
              <a:spcAft>
                <a:spcPct val="0"/>
              </a:spcAft>
              <a:buClr>
                <a:srgbClr val="FFFFFF"/>
              </a:buClr>
              <a:buFont typeface="Roboto Slab" pitchFamily="2" charset="0"/>
              <a:buNone/>
            </a:pPr>
            <a:r>
              <a:rPr lang="pt-BR" sz="3000" dirty="0" smtClean="0">
                <a:solidFill>
                  <a:srgbClr val="FFFFFF"/>
                </a:solidFill>
                <a:latin typeface="Roboto Slab" pitchFamily="2" charset="0"/>
                <a:cs typeface="Arial" charset="0"/>
                <a:sym typeface="Roboto Slab" pitchFamily="2" charset="0"/>
              </a:rPr>
              <a:t>Discussão</a:t>
            </a:r>
          </a:p>
        </p:txBody>
      </p:sp>
      <p:sp>
        <p:nvSpPr>
          <p:cNvPr id="187" name="Google Shape;187;p33"/>
          <p:cNvSpPr txBox="1">
            <a:spLocks noGrp="1"/>
          </p:cNvSpPr>
          <p:nvPr>
            <p:ph type="body" idx="1"/>
          </p:nvPr>
        </p:nvSpPr>
        <p:spPr>
          <a:xfrm>
            <a:off x="387350" y="1489075"/>
            <a:ext cx="8369300" cy="3079750"/>
          </a:xfrm>
        </p:spPr>
        <p:txBody>
          <a:bodyPr>
            <a:normAutofit lnSpcReduction="10000"/>
          </a:bodyPr>
          <a:lstStyle/>
          <a:p>
            <a:pPr marL="0" indent="457200" algn="just" eaLnBrk="1" hangingPunct="1">
              <a:lnSpc>
                <a:spcPct val="105000"/>
              </a:lnSpc>
              <a:spcBef>
                <a:spcPct val="0"/>
              </a:spcBef>
              <a:spcAft>
                <a:spcPts val="1200"/>
              </a:spcAft>
              <a:buClr>
                <a:srgbClr val="FFFFFF"/>
              </a:buClr>
              <a:buFont typeface="Roboto" pitchFamily="2" charset="0"/>
              <a:buNone/>
            </a:pPr>
            <a:r>
              <a:rPr lang="pt-BR" sz="1600" b="1" dirty="0" smtClean="0">
                <a:solidFill>
                  <a:srgbClr val="FF0000"/>
                </a:solidFill>
                <a:latin typeface="Roboto" pitchFamily="2" charset="0"/>
                <a:cs typeface="Arial" charset="0"/>
                <a:sym typeface="Roboto" pitchFamily="2" charset="0"/>
              </a:rPr>
              <a:t>Uma incompatibilidade entre o fornecimento de oxigênio e o consumo de oxigênio foi demonstrada durante o reaquecimento</a:t>
            </a:r>
            <a:r>
              <a:rPr lang="pt-BR" sz="1600" dirty="0" smtClean="0">
                <a:solidFill>
                  <a:srgbClr val="FFFFFF"/>
                </a:solidFill>
                <a:latin typeface="Roboto" pitchFamily="2" charset="0"/>
                <a:cs typeface="Arial" charset="0"/>
                <a:sym typeface="Roboto" pitchFamily="2" charset="0"/>
              </a:rPr>
              <a:t>. </a:t>
            </a:r>
          </a:p>
          <a:p>
            <a:pPr marL="0" indent="457200" algn="just" eaLnBrk="1" hangingPunct="1">
              <a:lnSpc>
                <a:spcPct val="105000"/>
              </a:lnSpc>
              <a:spcBef>
                <a:spcPct val="0"/>
              </a:spcBef>
              <a:spcAft>
                <a:spcPts val="1200"/>
              </a:spcAft>
              <a:buClr>
                <a:srgbClr val="FFFFFF"/>
              </a:buClr>
              <a:buFont typeface="Roboto" pitchFamily="2" charset="0"/>
              <a:buNone/>
            </a:pPr>
            <a:r>
              <a:rPr lang="pt-BR" sz="1600" dirty="0" smtClean="0">
                <a:solidFill>
                  <a:srgbClr val="FFFFFF"/>
                </a:solidFill>
                <a:latin typeface="Roboto" pitchFamily="2" charset="0"/>
                <a:cs typeface="Arial" charset="0"/>
                <a:sym typeface="Roboto" pitchFamily="2" charset="0"/>
              </a:rPr>
              <a:t>Entre os ensaios de hipotermia, o grupo de estudo de hipotermia corporal total é o único a examinar especificamente a associação entre hemorragia intracraniana e hipotermia no contexto de encefalopatia hipóxico isquêmica neonatal, e a incidência relatada de 39% em recém-nascidos hipotérmicos não foi significativamente diferente da incidência de 31% em recém-nascidos normotérmicos. </a:t>
            </a:r>
          </a:p>
          <a:p>
            <a:pPr marL="0" indent="457200" algn="just" eaLnBrk="1" hangingPunct="1">
              <a:lnSpc>
                <a:spcPct val="105000"/>
              </a:lnSpc>
              <a:spcBef>
                <a:spcPct val="0"/>
              </a:spcBef>
              <a:spcAft>
                <a:spcPts val="1200"/>
              </a:spcAft>
              <a:buClr>
                <a:srgbClr val="FFFFFF"/>
              </a:buClr>
              <a:buFont typeface="Roboto" pitchFamily="2" charset="0"/>
              <a:buNone/>
            </a:pPr>
            <a:r>
              <a:rPr lang="pt-BR" sz="1600" dirty="0" smtClean="0">
                <a:solidFill>
                  <a:srgbClr val="FFFFFF"/>
                </a:solidFill>
                <a:latin typeface="Roboto" pitchFamily="2" charset="0"/>
                <a:cs typeface="Arial" charset="0"/>
                <a:sym typeface="Roboto" pitchFamily="2" charset="0"/>
              </a:rPr>
              <a:t>No entanto, o grupo de estudo de hipotermia corporal total não forneceu os detalhes sobre a hemorragia intracraniana relatada; eles apenas mencionaram que 85% eram subdurais e </a:t>
            </a:r>
            <a:r>
              <a:rPr lang="pt-BR" sz="1600" dirty="0" smtClean="0">
                <a:solidFill>
                  <a:srgbClr val="FFFF00"/>
                </a:solidFill>
                <a:latin typeface="Roboto" pitchFamily="2" charset="0"/>
                <a:cs typeface="Arial" charset="0"/>
                <a:sym typeface="Roboto" pitchFamily="2" charset="0"/>
              </a:rPr>
              <a:t>não comentaram sobre HIV</a:t>
            </a:r>
            <a:r>
              <a:rPr lang="pt-BR" sz="1600" dirty="0" smtClean="0">
                <a:solidFill>
                  <a:srgbClr val="FFFFFF"/>
                </a:solidFill>
                <a:latin typeface="Roboto" pitchFamily="2" charset="0"/>
                <a:cs typeface="Arial" charset="0"/>
                <a:sym typeface="Roboto" pitchFamily="2" charset="0"/>
              </a:rPr>
              <a: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Google Shape;192;p34"/>
          <p:cNvSpPr txBox="1">
            <a:spLocks noGrp="1"/>
          </p:cNvSpPr>
          <p:nvPr>
            <p:ph type="title"/>
          </p:nvPr>
        </p:nvSpPr>
        <p:spPr>
          <a:xfrm>
            <a:off x="387350" y="458788"/>
            <a:ext cx="8369300" cy="685800"/>
          </a:xfrm>
        </p:spPr>
        <p:txBody>
          <a:bodyPr/>
          <a:lstStyle/>
          <a:p>
            <a:pPr eaLnBrk="1" hangingPunct="1">
              <a:spcBef>
                <a:spcPct val="0"/>
              </a:spcBef>
              <a:spcAft>
                <a:spcPct val="0"/>
              </a:spcAft>
              <a:buClr>
                <a:srgbClr val="FFFFFF"/>
              </a:buClr>
              <a:buFont typeface="Roboto Slab" pitchFamily="2" charset="0"/>
              <a:buNone/>
            </a:pPr>
            <a:r>
              <a:rPr lang="pt-BR" sz="3000" dirty="0" smtClean="0">
                <a:solidFill>
                  <a:srgbClr val="FFFFFF"/>
                </a:solidFill>
                <a:latin typeface="Roboto Slab" pitchFamily="2" charset="0"/>
                <a:cs typeface="Arial" charset="0"/>
                <a:sym typeface="Roboto Slab" pitchFamily="2" charset="0"/>
              </a:rPr>
              <a:t>Discussão</a:t>
            </a:r>
          </a:p>
        </p:txBody>
      </p:sp>
      <p:sp>
        <p:nvSpPr>
          <p:cNvPr id="57346" name="Google Shape;193;p34"/>
          <p:cNvSpPr txBox="1">
            <a:spLocks noGrp="1"/>
          </p:cNvSpPr>
          <p:nvPr>
            <p:ph type="body" idx="1"/>
          </p:nvPr>
        </p:nvSpPr>
        <p:spPr>
          <a:xfrm>
            <a:off x="387350" y="1489075"/>
            <a:ext cx="8369300" cy="3079750"/>
          </a:xfrm>
        </p:spPr>
        <p:txBody>
          <a:bodyPr/>
          <a:lstStyle/>
          <a:p>
            <a:pPr marL="0" indent="457200" algn="just" eaLnBrk="1" hangingPunct="1">
              <a:lnSpc>
                <a:spcPct val="115000"/>
              </a:lnSpc>
              <a:spcBef>
                <a:spcPct val="0"/>
              </a:spcBef>
              <a:spcAft>
                <a:spcPts val="1200"/>
              </a:spcAft>
              <a:buClr>
                <a:srgbClr val="FFFFFF"/>
              </a:buClr>
              <a:buFont typeface="Roboto" pitchFamily="2" charset="0"/>
              <a:buNone/>
            </a:pPr>
            <a:r>
              <a:rPr lang="pt-BR" sz="1800" dirty="0" smtClean="0">
                <a:solidFill>
                  <a:srgbClr val="FFFFFF"/>
                </a:solidFill>
                <a:latin typeface="Roboto" pitchFamily="2" charset="0"/>
                <a:cs typeface="Arial" charset="0"/>
                <a:sym typeface="Roboto" pitchFamily="2" charset="0"/>
              </a:rPr>
              <a:t>Outros fatores de risco associados relatados para HIV em recém-nascidos a termo incluem parto traumático, parto instrumental e trombose do seio venoso. O paciente nasceu por cesárea de emergência. Sua imagem não revelou trombose do seio venoso.</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Google Shape;198;p35"/>
          <p:cNvSpPr txBox="1">
            <a:spLocks noGrp="1"/>
          </p:cNvSpPr>
          <p:nvPr>
            <p:ph type="title"/>
          </p:nvPr>
        </p:nvSpPr>
        <p:spPr>
          <a:xfrm>
            <a:off x="387350" y="458788"/>
            <a:ext cx="8369300" cy="685800"/>
          </a:xfrm>
        </p:spPr>
        <p:txBody>
          <a:bodyPr/>
          <a:lstStyle/>
          <a:p>
            <a:pPr algn="ctr" eaLnBrk="1" hangingPunct="1">
              <a:spcBef>
                <a:spcPct val="0"/>
              </a:spcBef>
              <a:spcAft>
                <a:spcPct val="0"/>
              </a:spcAft>
              <a:buClr>
                <a:srgbClr val="FFFFFF"/>
              </a:buClr>
              <a:buFont typeface="Roboto Slab" pitchFamily="2" charset="0"/>
              <a:buNone/>
            </a:pPr>
            <a:r>
              <a:rPr lang="pt-BR" sz="3000" dirty="0" smtClean="0">
                <a:solidFill>
                  <a:srgbClr val="FF00FF"/>
                </a:solidFill>
                <a:latin typeface="Roboto Slab" pitchFamily="2" charset="0"/>
                <a:cs typeface="Arial" charset="0"/>
                <a:sym typeface="Roboto Slab" pitchFamily="2" charset="0"/>
              </a:rPr>
              <a:t>Conclusão</a:t>
            </a:r>
          </a:p>
        </p:txBody>
      </p:sp>
      <p:sp>
        <p:nvSpPr>
          <p:cNvPr id="59394" name="Google Shape;199;p35"/>
          <p:cNvSpPr txBox="1">
            <a:spLocks noGrp="1"/>
          </p:cNvSpPr>
          <p:nvPr>
            <p:ph type="body" idx="1"/>
          </p:nvPr>
        </p:nvSpPr>
        <p:spPr>
          <a:xfrm>
            <a:off x="387350" y="1489075"/>
            <a:ext cx="8369300" cy="3079750"/>
          </a:xfrm>
        </p:spPr>
        <p:txBody>
          <a:bodyPr/>
          <a:lstStyle/>
          <a:p>
            <a:pPr marL="0" indent="0" eaLnBrk="1" hangingPunct="1">
              <a:lnSpc>
                <a:spcPct val="115000"/>
              </a:lnSpc>
              <a:spcBef>
                <a:spcPct val="0"/>
              </a:spcBef>
              <a:spcAft>
                <a:spcPct val="0"/>
              </a:spcAft>
              <a:buClr>
                <a:srgbClr val="FFFFFF"/>
              </a:buClr>
              <a:buFont typeface="Roboto" pitchFamily="2" charset="0"/>
              <a:buNone/>
            </a:pPr>
            <a:r>
              <a:rPr lang="pt-BR" sz="1800" dirty="0" smtClean="0">
                <a:solidFill>
                  <a:srgbClr val="FFFFFF"/>
                </a:solidFill>
                <a:latin typeface="Roboto" pitchFamily="2" charset="0"/>
                <a:cs typeface="Arial" charset="0"/>
                <a:sym typeface="Roboto" pitchFamily="2" charset="0"/>
              </a:rPr>
              <a:t>Concluindo, vários fatores estavam presentes em no paciente para colocá-lo em risco de HIV, ou seja, asfixia grave, instabilidade hemodinâmica, distúrbios de hemostasia e hipoglicemia. </a:t>
            </a:r>
          </a:p>
          <a:p>
            <a:pPr marL="0" indent="0" algn="ctr" eaLnBrk="1" hangingPunct="1">
              <a:lnSpc>
                <a:spcPct val="115000"/>
              </a:lnSpc>
              <a:spcBef>
                <a:spcPct val="0"/>
              </a:spcBef>
              <a:spcAft>
                <a:spcPct val="0"/>
              </a:spcAft>
              <a:buClr>
                <a:srgbClr val="FFFFFF"/>
              </a:buClr>
              <a:buFont typeface="Roboto" pitchFamily="2" charset="0"/>
              <a:buNone/>
            </a:pPr>
            <a:r>
              <a:rPr lang="pt-BR" sz="1800" dirty="0" smtClean="0">
                <a:solidFill>
                  <a:srgbClr val="FF0000"/>
                </a:solidFill>
                <a:latin typeface="Roboto" pitchFamily="2" charset="0"/>
                <a:cs typeface="Arial" charset="0"/>
                <a:sym typeface="Roboto" pitchFamily="2" charset="0"/>
              </a:rPr>
              <a:t>Hipotermia e reaquecimento também podem ter contribuído, causando flutuações no fluxo sanguíneo cerebral.</a:t>
            </a:r>
          </a:p>
          <a:p>
            <a:pPr marL="0" indent="0" eaLnBrk="1" hangingPunct="1">
              <a:lnSpc>
                <a:spcPct val="115000"/>
              </a:lnSpc>
              <a:spcBef>
                <a:spcPts val="1200"/>
              </a:spcBef>
              <a:spcAft>
                <a:spcPct val="0"/>
              </a:spcAft>
              <a:buClr>
                <a:srgbClr val="FFFFFF"/>
              </a:buClr>
              <a:buFont typeface="Roboto" pitchFamily="2" charset="0"/>
              <a:buNone/>
            </a:pPr>
            <a:r>
              <a:rPr lang="pt-BR" sz="1800" dirty="0" smtClean="0">
                <a:solidFill>
                  <a:srgbClr val="FFFFFF"/>
                </a:solidFill>
                <a:latin typeface="Roboto" pitchFamily="2" charset="0"/>
                <a:cs typeface="Arial" charset="0"/>
                <a:sym typeface="Roboto" pitchFamily="2" charset="0"/>
              </a:rPr>
              <a:t>Estudos adicionais com um número maior de pacientes são necessários para examinar mais detalhadamente a incidência, o momento e a fisiopatologia da IVH em recém-nascidos asfixiados a termo tratados com hipotermia.</a:t>
            </a:r>
          </a:p>
          <a:p>
            <a:pPr marL="0" indent="0" eaLnBrk="1" hangingPunct="1">
              <a:lnSpc>
                <a:spcPct val="115000"/>
              </a:lnSpc>
              <a:spcBef>
                <a:spcPts val="1200"/>
              </a:spcBef>
              <a:spcAft>
                <a:spcPts val="1200"/>
              </a:spcAft>
              <a:buClr>
                <a:srgbClr val="FFFFFF"/>
              </a:buClr>
              <a:buFont typeface="Roboto" pitchFamily="2" charset="0"/>
              <a:buNone/>
            </a:pPr>
            <a:endParaRPr lang="pt-BR" sz="1800" dirty="0" smtClean="0">
              <a:solidFill>
                <a:srgbClr val="FFFFFF"/>
              </a:solidFill>
              <a:latin typeface="Roboto" pitchFamily="2" charset="0"/>
              <a:cs typeface="Arial" charset="0"/>
              <a:sym typeface="Roboto" pitchFamily="2"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ext Box 2"/>
          <p:cNvSpPr txBox="1">
            <a:spLocks noGrp="1"/>
          </p:cNvSpPr>
          <p:nvPr>
            <p:ph type="title" idx="4294967295"/>
          </p:nvPr>
        </p:nvSpPr>
        <p:spPr>
          <a:xfrm>
            <a:off x="325438" y="471488"/>
            <a:ext cx="8369300" cy="685800"/>
          </a:xfrm>
        </p:spPr>
        <p:txBody>
          <a:bodyPr/>
          <a:lstStyle/>
          <a:p>
            <a:r>
              <a:rPr lang="pt-BR" sz="3000" dirty="0" smtClean="0">
                <a:solidFill>
                  <a:srgbClr val="FFFFFF"/>
                </a:solidFill>
                <a:latin typeface="Roboto Slab" pitchFamily="2" charset="0"/>
                <a:cs typeface="Arial" charset="0"/>
                <a:sym typeface="Roboto Slab" pitchFamily="2" charset="0"/>
              </a:rPr>
              <a:t>References</a:t>
            </a:r>
          </a:p>
        </p:txBody>
      </p:sp>
      <p:pic>
        <p:nvPicPr>
          <p:cNvPr id="70660" name="Picture 4"/>
          <p:cNvPicPr>
            <a:picLocks noChangeAspect="1" noChangeArrowheads="1"/>
          </p:cNvPicPr>
          <p:nvPr/>
        </p:nvPicPr>
        <p:blipFill>
          <a:blip r:embed="rId2"/>
          <a:srcRect/>
          <a:stretch>
            <a:fillRect/>
          </a:stretch>
        </p:blipFill>
        <p:spPr bwMode="auto">
          <a:xfrm>
            <a:off x="2927350" y="103188"/>
            <a:ext cx="3435350" cy="5040312"/>
          </a:xfrm>
          <a:prstGeom prst="rect">
            <a:avLst/>
          </a:prstGeom>
          <a:noFill/>
          <a:ln w="9525">
            <a:noFill/>
            <a:miter lim="800000"/>
            <a:headEnd/>
            <a:tailEnd/>
          </a:ln>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ext Box 2"/>
          <p:cNvSpPr txBox="1">
            <a:spLocks noGrp="1"/>
          </p:cNvSpPr>
          <p:nvPr>
            <p:ph type="title" idx="4294967295"/>
          </p:nvPr>
        </p:nvSpPr>
        <p:spPr/>
        <p:txBody>
          <a:bodyPr/>
          <a:lstStyle/>
          <a:p>
            <a:pPr algn="ctr"/>
            <a:r>
              <a:rPr lang="pt-BR" sz="2000" dirty="0" smtClean="0">
                <a:solidFill>
                  <a:srgbClr val="FF00FF"/>
                </a:solidFill>
                <a:latin typeface="Base 05" pitchFamily="50" charset="0"/>
                <a:cs typeface="Arial" charset="0"/>
              </a:rPr>
              <a:t>NOTA DO EDITOR DA PÁGINA NEONATAL </a:t>
            </a:r>
            <a:r>
              <a:rPr lang="pt-BR" sz="2000" dirty="0" smtClean="0">
                <a:solidFill>
                  <a:srgbClr val="FF00FF"/>
                </a:solidFill>
                <a:latin typeface="Base 05" pitchFamily="50" charset="0"/>
                <a:cs typeface="Arial" charset="0"/>
                <a:hlinkClick r:id="rId2"/>
              </a:rPr>
              <a:t>WWW.PAULOMARGOTTO.COM.BR</a:t>
            </a:r>
            <a:r>
              <a:rPr lang="pt-BR" sz="2000" dirty="0" smtClean="0">
                <a:solidFill>
                  <a:srgbClr val="FF00FF"/>
                </a:solidFill>
                <a:latin typeface="Base 05" pitchFamily="50" charset="0"/>
                <a:cs typeface="Arial" charset="0"/>
              </a:rPr>
              <a:t> DR. PAULO R. MARGOTTO. VEJAM TAMBÉM!</a:t>
            </a:r>
          </a:p>
        </p:txBody>
      </p:sp>
      <p:pic>
        <p:nvPicPr>
          <p:cNvPr id="71684" name="Picture 4"/>
          <p:cNvPicPr>
            <a:picLocks noChangeAspect="1" noChangeArrowheads="1"/>
          </p:cNvPicPr>
          <p:nvPr/>
        </p:nvPicPr>
        <p:blipFill>
          <a:blip r:embed="rId3"/>
          <a:srcRect/>
          <a:stretch>
            <a:fillRect/>
          </a:stretch>
        </p:blipFill>
        <p:spPr bwMode="auto">
          <a:xfrm>
            <a:off x="1903413" y="1120775"/>
            <a:ext cx="5033962" cy="3309938"/>
          </a:xfrm>
          <a:prstGeom prst="rect">
            <a:avLst/>
          </a:prstGeom>
          <a:noFill/>
          <a:ln w="9525">
            <a:noFill/>
            <a:miter lim="800000"/>
            <a:headEnd/>
            <a:tailEnd/>
          </a:ln>
          <a:effectLst/>
        </p:spPr>
      </p:pic>
      <p:sp>
        <p:nvSpPr>
          <p:cNvPr id="71685" name="Text Box 5"/>
          <p:cNvSpPr txBox="1">
            <a:spLocks noChangeArrowheads="1"/>
          </p:cNvSpPr>
          <p:nvPr/>
        </p:nvSpPr>
        <p:spPr bwMode="auto">
          <a:xfrm>
            <a:off x="1314450" y="4556125"/>
            <a:ext cx="6105525" cy="304800"/>
          </a:xfrm>
          <a:prstGeom prst="rect">
            <a:avLst/>
          </a:prstGeom>
          <a:noFill/>
          <a:ln w="9525">
            <a:noFill/>
            <a:miter lim="800000"/>
            <a:headEnd/>
            <a:tailEnd/>
          </a:ln>
          <a:effectLst/>
        </p:spPr>
        <p:txBody>
          <a:bodyPr wrap="none">
            <a:spAutoFit/>
          </a:bodyPr>
          <a:lstStyle/>
          <a:p>
            <a:r>
              <a:rPr lang="pt-BR" dirty="0">
                <a:solidFill>
                  <a:srgbClr val="FFFF00"/>
                </a:solidFill>
              </a:rPr>
              <a:t>Drs. Nathalia Bardal, Paulo R. Margotto, Camila eLuisa Fischer (20/9/2024)</a:t>
            </a:r>
          </a:p>
        </p:txBody>
      </p:sp>
      <p:pic>
        <p:nvPicPr>
          <p:cNvPr id="71686" name="Picture 6"/>
          <p:cNvPicPr>
            <a:picLocks noChangeAspect="1" noChangeArrowheads="1"/>
          </p:cNvPicPr>
          <p:nvPr/>
        </p:nvPicPr>
        <p:blipFill>
          <a:blip r:embed="rId4">
            <a:lum contrast="24000"/>
          </a:blip>
          <a:srcRect/>
          <a:stretch>
            <a:fillRect/>
          </a:stretch>
        </p:blipFill>
        <p:spPr bwMode="auto">
          <a:xfrm>
            <a:off x="266700" y="114300"/>
            <a:ext cx="857250" cy="109855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8" name="Rectangle 4"/>
          <p:cNvSpPr>
            <a:spLocks noChangeArrowheads="1"/>
          </p:cNvSpPr>
          <p:nvPr/>
        </p:nvSpPr>
        <p:spPr bwMode="auto">
          <a:xfrm>
            <a:off x="139700" y="800100"/>
            <a:ext cx="9144000" cy="547688"/>
          </a:xfrm>
          <a:prstGeom prst="rect">
            <a:avLst/>
          </a:prstGeom>
          <a:solidFill>
            <a:srgbClr val="FFFFFF"/>
          </a:solidFill>
          <a:ln w="9525">
            <a:noFill/>
            <a:miter lim="800000"/>
            <a:headEnd/>
            <a:tailEnd/>
          </a:ln>
          <a:effectLst/>
        </p:spPr>
        <p:txBody>
          <a:bodyPr lIns="0" tIns="0" rIns="0" bIns="0" anchor="ctr">
            <a:spAutoFit/>
          </a:bodyPr>
          <a:lstStyle/>
          <a:p>
            <a:pPr algn="ctr"/>
            <a:r>
              <a:rPr lang="pt-BR" sz="1200" b="1" u="sng" dirty="0">
                <a:hlinkClick r:id="rId2"/>
              </a:rPr>
              <a:t>Intraventricular</a:t>
            </a:r>
            <a:r>
              <a:rPr lang="pt-BR" sz="1200" u="sng" dirty="0">
                <a:hlinkClick r:id="rId2"/>
              </a:rPr>
              <a:t> </a:t>
            </a:r>
            <a:r>
              <a:rPr lang="pt-BR" sz="1200" b="1" u="sng" dirty="0">
                <a:hlinkClick r:id="rId2"/>
              </a:rPr>
              <a:t>hemorrhage</a:t>
            </a:r>
            <a:r>
              <a:rPr lang="pt-BR" sz="1200" u="sng" dirty="0">
                <a:hlinkClick r:id="rId2"/>
              </a:rPr>
              <a:t> in </a:t>
            </a:r>
            <a:r>
              <a:rPr lang="pt-BR" sz="1200" b="1" u="sng" dirty="0">
                <a:hlinkClick r:id="rId2"/>
              </a:rPr>
              <a:t>asphyxiated</a:t>
            </a:r>
            <a:r>
              <a:rPr lang="pt-BR" sz="1200" u="sng" dirty="0">
                <a:hlinkClick r:id="rId2"/>
              </a:rPr>
              <a:t> </a:t>
            </a:r>
            <a:r>
              <a:rPr lang="pt-BR" sz="1200" b="1" u="sng" dirty="0">
                <a:hlinkClick r:id="rId2"/>
              </a:rPr>
              <a:t>newborns</a:t>
            </a:r>
            <a:r>
              <a:rPr lang="pt-BR" sz="1200" u="sng" dirty="0">
                <a:hlinkClick r:id="rId2"/>
              </a:rPr>
              <a:t> </a:t>
            </a:r>
            <a:r>
              <a:rPr lang="pt-BR" sz="1200" b="1" u="sng" dirty="0">
                <a:hlinkClick r:id="rId2"/>
              </a:rPr>
              <a:t>treated</a:t>
            </a:r>
            <a:r>
              <a:rPr lang="pt-BR" sz="1200" u="sng" dirty="0">
                <a:hlinkClick r:id="rId2"/>
              </a:rPr>
              <a:t> with </a:t>
            </a:r>
            <a:r>
              <a:rPr lang="pt-BR" sz="1200" b="1" u="sng" dirty="0">
                <a:hlinkClick r:id="rId2"/>
              </a:rPr>
              <a:t>hypothermia</a:t>
            </a:r>
            <a:r>
              <a:rPr lang="pt-BR" sz="1200" u="sng" dirty="0">
                <a:hlinkClick r:id="rId2"/>
              </a:rPr>
              <a:t>: a look into incidence, timing and risk factors.</a:t>
            </a:r>
            <a:r>
              <a:rPr lang="pt-BR" sz="1200" dirty="0"/>
              <a:t>Al Yazidi G, </a:t>
            </a:r>
            <a:r>
              <a:rPr lang="pt-BR" sz="1200" dirty="0" err="1"/>
              <a:t>Boudes</a:t>
            </a:r>
            <a:r>
              <a:rPr lang="pt-BR" sz="1200" dirty="0"/>
              <a:t> E, </a:t>
            </a:r>
            <a:r>
              <a:rPr lang="pt-BR" sz="1200" dirty="0" err="1"/>
              <a:t>Tan</a:t>
            </a:r>
            <a:r>
              <a:rPr lang="pt-BR" sz="1200" dirty="0"/>
              <a:t> X, Saint-Martin C, </a:t>
            </a:r>
            <a:r>
              <a:rPr lang="pt-BR" sz="1200" dirty="0" err="1"/>
              <a:t>Shevell</a:t>
            </a:r>
            <a:r>
              <a:rPr lang="pt-BR" sz="1200" dirty="0"/>
              <a:t> M, Wintermark P.BMC </a:t>
            </a:r>
            <a:r>
              <a:rPr lang="pt-BR" sz="1200" dirty="0" err="1"/>
              <a:t>Pediatr</a:t>
            </a:r>
            <a:r>
              <a:rPr lang="pt-BR" sz="1200" dirty="0"/>
              <a:t>. </a:t>
            </a:r>
            <a:r>
              <a:rPr lang="pt-BR" sz="1200" dirty="0">
                <a:solidFill>
                  <a:srgbClr val="FF00FF"/>
                </a:solidFill>
              </a:rPr>
              <a:t>2015 </a:t>
            </a:r>
            <a:r>
              <a:rPr lang="pt-BR" sz="1200" dirty="0" err="1"/>
              <a:t>Aug</a:t>
            </a:r>
            <a:r>
              <a:rPr lang="pt-BR" sz="1200" dirty="0"/>
              <a:t> 28;15:106. doi: 10.1186/s12887-015-0415-7.PMID: 26315402 </a:t>
            </a:r>
            <a:r>
              <a:rPr lang="pt-BR" sz="1200" b="1" dirty="0" err="1"/>
              <a:t>Free</a:t>
            </a:r>
            <a:r>
              <a:rPr lang="pt-BR" sz="1200" b="1" dirty="0"/>
              <a:t> PMC </a:t>
            </a:r>
            <a:r>
              <a:rPr lang="pt-BR" sz="1200" b="1" dirty="0" err="1"/>
              <a:t>article</a:t>
            </a:r>
            <a:r>
              <a:rPr lang="pt-BR" sz="1200" b="1" dirty="0"/>
              <a:t>. </a:t>
            </a:r>
            <a:r>
              <a:rPr lang="pt-BR" sz="1200" b="1" dirty="0">
                <a:solidFill>
                  <a:srgbClr val="FF00FF"/>
                </a:solidFill>
              </a:rPr>
              <a:t>Artigo Livre! </a:t>
            </a:r>
            <a:r>
              <a:rPr lang="pt-BR" sz="1200" dirty="0"/>
              <a:t>Canada</a:t>
            </a:r>
          </a:p>
        </p:txBody>
      </p:sp>
      <p:sp>
        <p:nvSpPr>
          <p:cNvPr id="72709" name="Rectangle 5"/>
          <p:cNvSpPr>
            <a:spLocks noChangeArrowheads="1"/>
          </p:cNvSpPr>
          <p:nvPr/>
        </p:nvSpPr>
        <p:spPr bwMode="auto">
          <a:xfrm>
            <a:off x="1265238" y="195263"/>
            <a:ext cx="6781800" cy="581025"/>
          </a:xfrm>
          <a:prstGeom prst="rect">
            <a:avLst/>
          </a:prstGeom>
          <a:noFill/>
          <a:ln w="9525">
            <a:noFill/>
            <a:miter lim="800000"/>
            <a:headEnd/>
            <a:tailEnd/>
          </a:ln>
          <a:effectLst/>
        </p:spPr>
        <p:txBody>
          <a:bodyPr wrap="none" anchor="ctr">
            <a:spAutoFit/>
          </a:bodyPr>
          <a:lstStyle/>
          <a:p>
            <a:pPr algn="ctr"/>
            <a:r>
              <a:rPr lang="pt-BR" sz="1600" b="1">
                <a:solidFill>
                  <a:srgbClr val="FF0000"/>
                </a:solidFill>
              </a:rPr>
              <a:t>Hemorragia intraventricular nos recém-nascidos asfixiados tratados</a:t>
            </a:r>
            <a:endParaRPr lang="pt-BR" sz="1600">
              <a:solidFill>
                <a:srgbClr val="FF0000"/>
              </a:solidFill>
            </a:endParaRPr>
          </a:p>
          <a:p>
            <a:pPr algn="ctr"/>
            <a:r>
              <a:rPr lang="pt-BR" sz="1600" b="1">
                <a:solidFill>
                  <a:srgbClr val="FF0000"/>
                </a:solidFill>
              </a:rPr>
              <a:t>com hipotermia: incidência, tempo e fatores de risco</a:t>
            </a:r>
          </a:p>
        </p:txBody>
      </p:sp>
      <p:pic>
        <p:nvPicPr>
          <p:cNvPr id="72710" name="Picture 6"/>
          <p:cNvPicPr>
            <a:picLocks noChangeAspect="1" noChangeArrowheads="1"/>
          </p:cNvPicPr>
          <p:nvPr/>
        </p:nvPicPr>
        <p:blipFill>
          <a:blip r:embed="rId3"/>
          <a:srcRect/>
          <a:stretch>
            <a:fillRect/>
          </a:stretch>
        </p:blipFill>
        <p:spPr bwMode="auto">
          <a:xfrm>
            <a:off x="527050" y="1624013"/>
            <a:ext cx="7972425" cy="3052762"/>
          </a:xfrm>
          <a:prstGeom prst="rect">
            <a:avLst/>
          </a:prstGeom>
          <a:noFill/>
          <a:ln w="9525">
            <a:noFill/>
            <a:miter lim="800000"/>
            <a:headEnd/>
            <a:tailEnd/>
          </a:ln>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2" name="Picture 4"/>
          <p:cNvPicPr>
            <a:picLocks noGrp="1" noChangeAspect="1" noChangeArrowheads="1"/>
          </p:cNvPicPr>
          <p:nvPr>
            <p:ph type="body" idx="4294967295"/>
          </p:nvPr>
        </p:nvPicPr>
        <p:blipFill>
          <a:blip r:embed="rId2"/>
          <a:srcRect/>
          <a:stretch>
            <a:fillRect/>
          </a:stretch>
        </p:blipFill>
        <p:spPr>
          <a:xfrm>
            <a:off x="1044575" y="401638"/>
            <a:ext cx="7186613" cy="1841500"/>
          </a:xfrm>
          <a:noFill/>
        </p:spPr>
      </p:pic>
      <p:pic>
        <p:nvPicPr>
          <p:cNvPr id="73733" name="Picture 5"/>
          <p:cNvPicPr>
            <a:picLocks noChangeAspect="1" noChangeArrowheads="1"/>
          </p:cNvPicPr>
          <p:nvPr/>
        </p:nvPicPr>
        <p:blipFill>
          <a:blip r:embed="rId3"/>
          <a:srcRect/>
          <a:stretch>
            <a:fillRect/>
          </a:stretch>
        </p:blipFill>
        <p:spPr bwMode="auto">
          <a:xfrm>
            <a:off x="998538" y="2444750"/>
            <a:ext cx="7212012" cy="1895475"/>
          </a:xfrm>
          <a:prstGeom prst="rect">
            <a:avLst/>
          </a:prstGeom>
          <a:noFill/>
          <a:ln w="9525">
            <a:noFill/>
            <a:miter lim="800000"/>
            <a:headEnd/>
            <a:tailEnd/>
          </a:ln>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ext Box 3"/>
          <p:cNvSpPr txBox="1">
            <a:spLocks noGrp="1"/>
          </p:cNvSpPr>
          <p:nvPr>
            <p:ph type="body" idx="4294967295"/>
          </p:nvPr>
        </p:nvSpPr>
        <p:spPr/>
        <p:txBody>
          <a:bodyPr/>
          <a:lstStyle/>
          <a:p>
            <a:pPr algn="ctr"/>
            <a:r>
              <a:rPr lang="pt-BR" sz="3200" b="1" smtClean="0">
                <a:solidFill>
                  <a:srgbClr val="FFFF00"/>
                </a:solidFill>
                <a:latin typeface="Malgun Gothic" pitchFamily="34" charset="-127"/>
                <a:ea typeface="Malgun Gothic" pitchFamily="34" charset="-127"/>
                <a:cs typeface="Arial" charset="0"/>
              </a:rPr>
              <a:t>E... Quanto ao lactato na Hipotermia Terapêutica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0" name="Rectangle 4"/>
          <p:cNvSpPr>
            <a:spLocks noChangeArrowheads="1"/>
          </p:cNvSpPr>
          <p:nvPr/>
        </p:nvSpPr>
        <p:spPr bwMode="auto">
          <a:xfrm>
            <a:off x="152400" y="773113"/>
            <a:ext cx="8275638" cy="942975"/>
          </a:xfrm>
          <a:prstGeom prst="rect">
            <a:avLst/>
          </a:prstGeom>
          <a:solidFill>
            <a:srgbClr val="FFFFFF"/>
          </a:solidFill>
          <a:ln w="9525">
            <a:noFill/>
            <a:miter lim="800000"/>
            <a:headEnd/>
            <a:tailEnd/>
          </a:ln>
          <a:effectLst/>
        </p:spPr>
        <p:txBody>
          <a:bodyPr lIns="0" tIns="0" rIns="0" bIns="0" anchor="ctr">
            <a:spAutoFit/>
          </a:bodyPr>
          <a:lstStyle/>
          <a:p>
            <a:pPr algn="ctr"/>
            <a:r>
              <a:rPr lang="pt-BR" dirty="0"/>
              <a:t> </a:t>
            </a:r>
          </a:p>
          <a:p>
            <a:pPr algn="ctr"/>
            <a:r>
              <a:rPr lang="pt-BR" sz="1200" b="1" u="sng" dirty="0" err="1">
                <a:hlinkClick r:id="rId2"/>
              </a:rPr>
              <a:t>Secondary</a:t>
            </a:r>
            <a:r>
              <a:rPr lang="pt-BR" sz="1200" u="sng" dirty="0">
                <a:hlinkClick r:id="rId2"/>
              </a:rPr>
              <a:t> </a:t>
            </a:r>
            <a:r>
              <a:rPr lang="pt-BR" sz="1200" b="1" u="sng" dirty="0" err="1">
                <a:hlinkClick r:id="rId2"/>
              </a:rPr>
              <a:t>Increase</a:t>
            </a:r>
            <a:r>
              <a:rPr lang="pt-BR" sz="1200" u="sng" dirty="0">
                <a:hlinkClick r:id="rId2"/>
              </a:rPr>
              <a:t> </a:t>
            </a:r>
            <a:r>
              <a:rPr lang="pt-BR" sz="1200" u="sng" dirty="0" err="1">
                <a:hlinkClick r:id="rId2"/>
              </a:rPr>
              <a:t>of</a:t>
            </a:r>
            <a:r>
              <a:rPr lang="pt-BR" sz="1200" u="sng" dirty="0">
                <a:hlinkClick r:id="rId2"/>
              </a:rPr>
              <a:t> </a:t>
            </a:r>
            <a:r>
              <a:rPr lang="pt-BR" sz="1200" b="1" u="sng" dirty="0" err="1">
                <a:hlinkClick r:id="rId2"/>
              </a:rPr>
              <a:t>Lactate</a:t>
            </a:r>
            <a:r>
              <a:rPr lang="pt-BR" sz="1200" u="sng" dirty="0">
                <a:hlinkClick r:id="rId2"/>
              </a:rPr>
              <a:t> </a:t>
            </a:r>
            <a:r>
              <a:rPr lang="pt-BR" sz="1200" b="1" u="sng" dirty="0" err="1">
                <a:hlinkClick r:id="rId2"/>
              </a:rPr>
              <a:t>Levels</a:t>
            </a:r>
            <a:r>
              <a:rPr lang="pt-BR" sz="1200" u="sng" dirty="0">
                <a:hlinkClick r:id="rId2"/>
              </a:rPr>
              <a:t> in </a:t>
            </a:r>
            <a:r>
              <a:rPr lang="pt-BR" sz="1200" b="1" u="sng" dirty="0">
                <a:hlinkClick r:id="rId2"/>
              </a:rPr>
              <a:t>Asphyxiated</a:t>
            </a:r>
            <a:r>
              <a:rPr lang="pt-BR" sz="1200" u="sng" dirty="0">
                <a:hlinkClick r:id="rId2"/>
              </a:rPr>
              <a:t> </a:t>
            </a:r>
            <a:r>
              <a:rPr lang="pt-BR" sz="1200" b="1" u="sng" dirty="0">
                <a:hlinkClick r:id="rId2"/>
              </a:rPr>
              <a:t>Newborns</a:t>
            </a:r>
            <a:r>
              <a:rPr lang="pt-BR" sz="1200" u="sng" dirty="0">
                <a:hlinkClick r:id="rId2"/>
              </a:rPr>
              <a:t> </a:t>
            </a:r>
            <a:r>
              <a:rPr lang="pt-BR" sz="1200" u="sng" dirty="0" err="1">
                <a:hlinkClick r:id="rId2"/>
              </a:rPr>
              <a:t>during</a:t>
            </a:r>
            <a:r>
              <a:rPr lang="pt-BR" sz="1200" u="sng" dirty="0">
                <a:hlinkClick r:id="rId2"/>
              </a:rPr>
              <a:t> </a:t>
            </a:r>
            <a:r>
              <a:rPr lang="pt-BR" sz="1200" b="1" u="sng" dirty="0">
                <a:hlinkClick r:id="rId2"/>
              </a:rPr>
              <a:t>Hypothermia</a:t>
            </a:r>
            <a:r>
              <a:rPr lang="pt-BR" sz="1200" u="sng" dirty="0">
                <a:hlinkClick r:id="rId2"/>
              </a:rPr>
              <a:t> </a:t>
            </a:r>
            <a:r>
              <a:rPr lang="pt-BR" sz="1200" b="1" u="sng" dirty="0" err="1">
                <a:hlinkClick r:id="rId2"/>
              </a:rPr>
              <a:t>Treatment</a:t>
            </a:r>
            <a:r>
              <a:rPr lang="pt-BR" sz="1200" u="sng" dirty="0">
                <a:hlinkClick r:id="rId2"/>
              </a:rPr>
              <a:t>: </a:t>
            </a:r>
            <a:r>
              <a:rPr lang="pt-BR" sz="1200" u="sng" dirty="0" err="1">
                <a:hlinkClick r:id="rId2"/>
              </a:rPr>
              <a:t>Reflect</a:t>
            </a:r>
            <a:r>
              <a:rPr lang="pt-BR" sz="1200" u="sng" dirty="0">
                <a:hlinkClick r:id="rId2"/>
              </a:rPr>
              <a:t> </a:t>
            </a:r>
            <a:r>
              <a:rPr lang="pt-BR" sz="1200" u="sng" dirty="0" err="1">
                <a:hlinkClick r:id="rId2"/>
              </a:rPr>
              <a:t>of</a:t>
            </a:r>
            <a:r>
              <a:rPr lang="pt-BR" sz="1200" u="sng" dirty="0">
                <a:hlinkClick r:id="rId2"/>
              </a:rPr>
              <a:t> </a:t>
            </a:r>
            <a:r>
              <a:rPr lang="pt-BR" sz="1200" u="sng" dirty="0" err="1">
                <a:hlinkClick r:id="rId2"/>
              </a:rPr>
              <a:t>Suboptimal</a:t>
            </a:r>
            <a:r>
              <a:rPr lang="pt-BR" sz="1200" u="sng" dirty="0">
                <a:hlinkClick r:id="rId2"/>
              </a:rPr>
              <a:t> </a:t>
            </a:r>
            <a:r>
              <a:rPr lang="pt-BR" sz="1200" u="sng" dirty="0" err="1">
                <a:hlinkClick r:id="rId2"/>
              </a:rPr>
              <a:t>Hemodynamics</a:t>
            </a:r>
            <a:r>
              <a:rPr lang="pt-BR" sz="1200" u="sng" dirty="0">
                <a:hlinkClick r:id="rId2"/>
              </a:rPr>
              <a:t> (A Case Series and Review </a:t>
            </a:r>
            <a:r>
              <a:rPr lang="pt-BR" sz="1200" u="sng" dirty="0" err="1">
                <a:hlinkClick r:id="rId2"/>
              </a:rPr>
              <a:t>of</a:t>
            </a:r>
            <a:r>
              <a:rPr lang="pt-BR" sz="1200" u="sng" dirty="0">
                <a:hlinkClick r:id="rId2"/>
              </a:rPr>
              <a:t> </a:t>
            </a:r>
            <a:r>
              <a:rPr lang="pt-BR" sz="1200" u="sng" dirty="0" err="1">
                <a:hlinkClick r:id="rId2"/>
              </a:rPr>
              <a:t>the</a:t>
            </a:r>
            <a:r>
              <a:rPr lang="pt-BR" sz="1200" u="sng" dirty="0">
                <a:hlinkClick r:id="rId2"/>
              </a:rPr>
              <a:t> </a:t>
            </a:r>
            <a:r>
              <a:rPr lang="pt-BR" sz="1200" u="sng" dirty="0" err="1">
                <a:hlinkClick r:id="rId2"/>
              </a:rPr>
              <a:t>Literature</a:t>
            </a:r>
            <a:r>
              <a:rPr lang="pt-BR" sz="1200" u="sng" dirty="0">
                <a:hlinkClick r:id="rId2"/>
              </a:rPr>
              <a:t>).</a:t>
            </a:r>
            <a:endParaRPr lang="pt-BR" sz="1200" dirty="0"/>
          </a:p>
          <a:p>
            <a:pPr algn="ctr"/>
            <a:r>
              <a:rPr lang="pt-BR" sz="1200" dirty="0"/>
              <a:t>Al </a:t>
            </a:r>
            <a:r>
              <a:rPr lang="pt-BR" sz="1200" dirty="0" err="1"/>
              <a:t>Balushi</a:t>
            </a:r>
            <a:r>
              <a:rPr lang="pt-BR" sz="1200" dirty="0"/>
              <a:t> A, </a:t>
            </a:r>
            <a:r>
              <a:rPr lang="pt-BR" sz="1200" dirty="0" err="1"/>
              <a:t>Guilbault</a:t>
            </a:r>
            <a:r>
              <a:rPr lang="pt-BR" sz="1200" dirty="0"/>
              <a:t> MP, Wintermark P.AJP Rep. </a:t>
            </a:r>
            <a:r>
              <a:rPr lang="pt-BR" sz="1200" dirty="0">
                <a:solidFill>
                  <a:srgbClr val="FF00FF"/>
                </a:solidFill>
              </a:rPr>
              <a:t>2016</a:t>
            </a:r>
            <a:r>
              <a:rPr lang="pt-BR" sz="1200" dirty="0"/>
              <a:t> Mar;6(1):e48-58. doi: 10.1055/s-0035-1565921. Epub 2015 </a:t>
            </a:r>
            <a:r>
              <a:rPr lang="pt-BR" sz="1200" dirty="0" err="1"/>
              <a:t>Oct</a:t>
            </a:r>
            <a:r>
              <a:rPr lang="pt-BR" sz="1200" dirty="0"/>
              <a:t> 28.PMID: 26929870 </a:t>
            </a:r>
            <a:r>
              <a:rPr lang="pt-BR" sz="1200" b="1" dirty="0" err="1"/>
              <a:t>Free</a:t>
            </a:r>
            <a:r>
              <a:rPr lang="pt-BR" sz="1200" b="1" dirty="0"/>
              <a:t> PMC </a:t>
            </a:r>
            <a:r>
              <a:rPr lang="pt-BR" sz="1200" b="1" dirty="0" err="1"/>
              <a:t>article</a:t>
            </a:r>
            <a:r>
              <a:rPr lang="pt-BR" sz="1200" b="1" dirty="0"/>
              <a:t>. </a:t>
            </a:r>
            <a:r>
              <a:rPr lang="pt-BR" sz="1200" b="1" dirty="0">
                <a:solidFill>
                  <a:srgbClr val="FF00FF"/>
                </a:solidFill>
              </a:rPr>
              <a:t>Artigo Livre!</a:t>
            </a:r>
            <a:r>
              <a:rPr lang="pt-BR" sz="1200" b="1" dirty="0"/>
              <a:t> Canada</a:t>
            </a:r>
          </a:p>
        </p:txBody>
      </p:sp>
      <p:sp>
        <p:nvSpPr>
          <p:cNvPr id="75781" name="Rectangle 5"/>
          <p:cNvSpPr>
            <a:spLocks noChangeArrowheads="1"/>
          </p:cNvSpPr>
          <p:nvPr/>
        </p:nvSpPr>
        <p:spPr bwMode="auto">
          <a:xfrm>
            <a:off x="109538" y="211138"/>
            <a:ext cx="8318500" cy="730250"/>
          </a:xfrm>
          <a:prstGeom prst="rect">
            <a:avLst/>
          </a:prstGeom>
          <a:solidFill>
            <a:srgbClr val="000000"/>
          </a:solidFill>
          <a:ln w="9525">
            <a:noFill/>
            <a:miter lim="800000"/>
            <a:headEnd/>
            <a:tailEnd/>
          </a:ln>
          <a:effectLst/>
        </p:spPr>
        <p:txBody>
          <a:bodyPr anchor="ctr">
            <a:spAutoFit/>
          </a:bodyPr>
          <a:lstStyle/>
          <a:p>
            <a:pPr algn="ctr">
              <a:buClr>
                <a:srgbClr val="000000"/>
              </a:buClr>
              <a:buFont typeface="Arial" charset="0"/>
              <a:buNone/>
            </a:pPr>
            <a:r>
              <a:rPr lang="pt-BR" b="1">
                <a:solidFill>
                  <a:srgbClr val="FFFF00"/>
                </a:solidFill>
              </a:rPr>
              <a:t>Aumento secundário dos níveis de lactato em recém-nascidos asfixiados durante tratamento de hipotermia: reflexo de hemodinâmica subótima (série de casos e revisão da literatura)</a:t>
            </a:r>
          </a:p>
          <a:p>
            <a:pPr algn="ctr" eaLnBrk="0" hangingPunct="0"/>
            <a:endParaRPr lang="pt-BR">
              <a:solidFill>
                <a:srgbClr val="FFFF00"/>
              </a:solidFill>
            </a:endParaRPr>
          </a:p>
        </p:txBody>
      </p:sp>
      <p:pic>
        <p:nvPicPr>
          <p:cNvPr id="75782" name="Picture 6"/>
          <p:cNvPicPr>
            <a:picLocks noGrp="1" noChangeAspect="1" noChangeArrowheads="1"/>
          </p:cNvPicPr>
          <p:nvPr>
            <p:ph type="body" idx="4294967295"/>
          </p:nvPr>
        </p:nvPicPr>
        <p:blipFill>
          <a:blip r:embed="rId3"/>
          <a:srcRect/>
          <a:stretch>
            <a:fillRect/>
          </a:stretch>
        </p:blipFill>
        <p:spPr>
          <a:xfrm>
            <a:off x="631825" y="2006600"/>
            <a:ext cx="7307263" cy="1787525"/>
          </a:xfrm>
          <a:noFill/>
        </p:spPr>
      </p:pic>
      <p:sp>
        <p:nvSpPr>
          <p:cNvPr id="75783" name="Text Box 7"/>
          <p:cNvSpPr txBox="1">
            <a:spLocks noChangeArrowheads="1"/>
          </p:cNvSpPr>
          <p:nvPr/>
        </p:nvSpPr>
        <p:spPr bwMode="auto">
          <a:xfrm>
            <a:off x="2895600" y="4025900"/>
            <a:ext cx="2409825" cy="396875"/>
          </a:xfrm>
          <a:prstGeom prst="rect">
            <a:avLst/>
          </a:prstGeom>
          <a:noFill/>
          <a:ln w="9525">
            <a:noFill/>
            <a:miter lim="800000"/>
            <a:headEnd/>
            <a:tailEnd/>
          </a:ln>
          <a:effectLst/>
        </p:spPr>
        <p:txBody>
          <a:bodyPr wrap="none">
            <a:spAutoFit/>
          </a:bodyPr>
          <a:lstStyle/>
          <a:p>
            <a:r>
              <a:rPr lang="pt-BR" sz="2000">
                <a:solidFill>
                  <a:srgbClr val="FF00FF"/>
                </a:solidFill>
              </a:rPr>
              <a:t>E  agora em 2024...</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Text Box 3"/>
          <p:cNvSpPr txBox="1">
            <a:spLocks noGrp="1"/>
          </p:cNvSpPr>
          <p:nvPr>
            <p:ph type="body" idx="4294967295"/>
          </p:nvPr>
        </p:nvSpPr>
        <p:spPr>
          <a:xfrm>
            <a:off x="338138" y="2435225"/>
            <a:ext cx="8369300" cy="2708275"/>
          </a:xfrm>
          <a:solidFill>
            <a:srgbClr val="FFFF00"/>
          </a:solidFill>
        </p:spPr>
        <p:txBody>
          <a:bodyPr/>
          <a:lstStyle/>
          <a:p>
            <a:pPr>
              <a:lnSpc>
                <a:spcPct val="90000"/>
              </a:lnSpc>
            </a:pPr>
            <a:r>
              <a:rPr lang="pt-BR" sz="1300" smtClean="0">
                <a:latin typeface="Times New Roman" pitchFamily="18" charset="0"/>
                <a:cs typeface="Arial" charset="0"/>
              </a:rPr>
              <a:t>A maioria dos neonatos cujo lactato sanguíneo diminuiu ≤ 2 mmol/L nas primeiras 96 horas de vida teve um resultado do neurodesenvolvimento  favorável aos 18–24 meses de idade. Isso sugere que o lactato sanguíneo pode desempenhar um papel importante em modelos de predição que avaliam o resultado do neurodesenvolvimento a longo prazo após encefalopatia hipóxico-isquêmica e tem a vantagem de ser um parâmetro não caro que está prontamente disponível à beira do leito e pode ser medido de forma fácil e frequente. </a:t>
            </a:r>
            <a:r>
              <a:rPr lang="pt-BR" sz="1300" b="1" smtClean="0">
                <a:solidFill>
                  <a:srgbClr val="FF00FF"/>
                </a:solidFill>
                <a:latin typeface="Times New Roman" pitchFamily="18" charset="0"/>
                <a:cs typeface="Arial" charset="0"/>
              </a:rPr>
              <a:t>O lactato sanguíneo é um biomarcador geralmente disponível à beira do leito em UTINs, fácil e rápido de medir</a:t>
            </a:r>
            <a:r>
              <a:rPr lang="pt-BR" sz="1300" b="1" smtClean="0">
                <a:latin typeface="Times New Roman" pitchFamily="18" charset="0"/>
                <a:cs typeface="Arial" charset="0"/>
              </a:rPr>
              <a:t>.</a:t>
            </a:r>
            <a:r>
              <a:rPr lang="pt-BR" sz="1300" smtClean="0">
                <a:latin typeface="Times New Roman" pitchFamily="18" charset="0"/>
                <a:cs typeface="Arial" charset="0"/>
              </a:rPr>
              <a:t> A hiperlactatemia foi definida como um valor de lactato &gt;2 mmol/L. Neste estudo, dois terços dos neonatos com EHI moderada ou grave tiveram um resultado do neurodesenvolvimento l favorável aos 18–24 meses de idade.  Esses neonatos apresentaram níveis iniciais e máximos de lactato sanguíneo mais baixo durante a HT do que neonatos com resultado desfavorável. A hiperlactatemia ASSOCIOU-SE a uma maior incidência de convulsões eletrográficas e correlacionada com a gravidade da encefalopatia (também demonstrada na era pré-HT. </a:t>
            </a:r>
            <a:r>
              <a:rPr lang="pt-BR" sz="1300" b="1" smtClean="0">
                <a:solidFill>
                  <a:srgbClr val="FF0000"/>
                </a:solidFill>
                <a:latin typeface="Times New Roman" pitchFamily="18" charset="0"/>
                <a:cs typeface="Arial" charset="0"/>
              </a:rPr>
              <a:t>Tem sido demonstrado que lactato cerebral seria elevado em regiões de lesão cerebral com   uma forte correlação entre lactato sérico e lactato cerebral nos gânglios da base, tálamo e região da substância cinzenta em neonatos com dano cerebral moderado a grave.</a:t>
            </a:r>
            <a:r>
              <a:rPr lang="pt-BR" sz="1300" smtClean="0">
                <a:solidFill>
                  <a:srgbClr val="FF0000"/>
                </a:solidFill>
                <a:latin typeface="Times New Roman" pitchFamily="18" charset="0"/>
                <a:cs typeface="Arial" charset="0"/>
              </a:rPr>
              <a:t> </a:t>
            </a:r>
          </a:p>
        </p:txBody>
      </p:sp>
      <p:sp>
        <p:nvSpPr>
          <p:cNvPr id="76806" name="Rectangle 6"/>
          <p:cNvSpPr>
            <a:spLocks noChangeArrowheads="1"/>
          </p:cNvSpPr>
          <p:nvPr/>
        </p:nvSpPr>
        <p:spPr bwMode="auto">
          <a:xfrm>
            <a:off x="1860550" y="150813"/>
            <a:ext cx="5405438" cy="1336675"/>
          </a:xfrm>
          <a:prstGeom prst="rect">
            <a:avLst/>
          </a:prstGeom>
          <a:solidFill>
            <a:srgbClr val="FFFFFF"/>
          </a:solidFill>
          <a:ln w="9525">
            <a:noFill/>
            <a:miter lim="800000"/>
            <a:headEnd/>
            <a:tailEnd/>
          </a:ln>
          <a:effectLst/>
        </p:spPr>
        <p:txBody>
          <a:bodyPr wrap="none" lIns="0" tIns="95220" rIns="0" bIns="19044" anchor="ctr">
            <a:spAutoFit/>
          </a:bodyPr>
          <a:lstStyle/>
          <a:p>
            <a:pPr algn="ctr">
              <a:buClr>
                <a:srgbClr val="000000"/>
              </a:buClr>
              <a:buFont typeface="Arial" charset="0"/>
              <a:buNone/>
            </a:pPr>
            <a:r>
              <a:rPr lang="pt-BR" sz="1600" b="1">
                <a:solidFill>
                  <a:srgbClr val="0000FF"/>
                </a:solidFill>
                <a:latin typeface="Lato" pitchFamily="34" charset="0"/>
              </a:rPr>
              <a:t>N</a:t>
            </a:r>
            <a:r>
              <a:rPr lang="pt-BR" sz="1600" b="1">
                <a:solidFill>
                  <a:srgbClr val="0000FF"/>
                </a:solidFill>
                <a:latin typeface="Arial"/>
              </a:rPr>
              <a:t>í</a:t>
            </a:r>
            <a:r>
              <a:rPr lang="pt-BR" sz="1600" b="1">
                <a:solidFill>
                  <a:srgbClr val="0000FF"/>
                </a:solidFill>
                <a:latin typeface="Lato" pitchFamily="34" charset="0"/>
              </a:rPr>
              <a:t>veis de lactato no sangue durante hipotermia terapêutica </a:t>
            </a:r>
          </a:p>
          <a:p>
            <a:pPr algn="ctr">
              <a:buClr>
                <a:srgbClr val="000000"/>
              </a:buClr>
              <a:buFont typeface="Arial" charset="0"/>
              <a:buNone/>
            </a:pPr>
            <a:r>
              <a:rPr lang="pt-BR" sz="1600" b="1">
                <a:solidFill>
                  <a:srgbClr val="0000FF"/>
                </a:solidFill>
                <a:latin typeface="Lato" pitchFamily="34" charset="0"/>
              </a:rPr>
              <a:t>e resultado do neurodesenvolvimento ou morte aos 18-24 </a:t>
            </a:r>
          </a:p>
          <a:p>
            <a:pPr algn="ctr">
              <a:buClr>
                <a:srgbClr val="000000"/>
              </a:buClr>
              <a:buFont typeface="Arial" charset="0"/>
              <a:buNone/>
            </a:pPr>
            <a:r>
              <a:rPr lang="pt-BR" sz="1600" b="1">
                <a:solidFill>
                  <a:srgbClr val="0000FF"/>
                </a:solidFill>
                <a:latin typeface="Lato" pitchFamily="34" charset="0"/>
              </a:rPr>
              <a:t>meses de idade em neonatos com encefalopatia </a:t>
            </a:r>
          </a:p>
          <a:p>
            <a:pPr algn="ctr">
              <a:buClr>
                <a:srgbClr val="000000"/>
              </a:buClr>
              <a:buFont typeface="Arial" charset="0"/>
              <a:buNone/>
            </a:pPr>
            <a:r>
              <a:rPr lang="pt-BR" sz="1600" b="1">
                <a:solidFill>
                  <a:srgbClr val="0000FF"/>
                </a:solidFill>
                <a:latin typeface="Lato" pitchFamily="34" charset="0"/>
              </a:rPr>
              <a:t>hip</a:t>
            </a:r>
            <a:r>
              <a:rPr lang="pt-BR" sz="1600" b="1">
                <a:solidFill>
                  <a:srgbClr val="0000FF"/>
                </a:solidFill>
                <a:latin typeface="Arial"/>
              </a:rPr>
              <a:t>ó</a:t>
            </a:r>
            <a:r>
              <a:rPr lang="pt-BR" sz="1600" b="1">
                <a:solidFill>
                  <a:srgbClr val="0000FF"/>
                </a:solidFill>
                <a:latin typeface="Lato" pitchFamily="34" charset="0"/>
              </a:rPr>
              <a:t>xico-isquêmica moderada e grave</a:t>
            </a:r>
          </a:p>
          <a:p>
            <a:pPr algn="ctr" eaLnBrk="0" hangingPunct="0"/>
            <a:r>
              <a:rPr lang="pt-BR" sz="1600">
                <a:solidFill>
                  <a:srgbClr val="0000FF"/>
                </a:solidFill>
                <a:ea typeface="Source Sans Pro"/>
                <a:cs typeface="Source Sans Pro"/>
                <a:hlinkClick r:id="rId2" tooltip="Lactato_hipoter_terapeu_neurodesen"/>
              </a:rPr>
              <a:t>  </a:t>
            </a:r>
            <a:r>
              <a:rPr lang="pt-BR" sz="1600">
                <a:solidFill>
                  <a:srgbClr val="0000FF"/>
                </a:solidFill>
                <a:ea typeface="Source Sans Pro"/>
                <a:cs typeface="Source Sans Pro"/>
              </a:rPr>
              <a:t>         </a:t>
            </a:r>
          </a:p>
        </p:txBody>
      </p:sp>
      <p:pic>
        <p:nvPicPr>
          <p:cNvPr id="76807" name="Picture 7" descr="doc">
            <a:hlinkClick r:id="rId2" tooltip="Lactato_hipoter_terapeu_neurodesen"/>
          </p:cNvPr>
          <p:cNvPicPr>
            <a:picLocks noChangeAspect="1" noChangeArrowheads="1"/>
          </p:cNvPicPr>
          <p:nvPr/>
        </p:nvPicPr>
        <p:blipFill>
          <a:blip r:embed="rId3"/>
          <a:srcRect/>
          <a:stretch>
            <a:fillRect/>
          </a:stretch>
        </p:blipFill>
        <p:spPr bwMode="auto">
          <a:xfrm>
            <a:off x="7377113" y="508000"/>
            <a:ext cx="457200" cy="457200"/>
          </a:xfrm>
          <a:prstGeom prst="rect">
            <a:avLst/>
          </a:prstGeom>
          <a:noFill/>
        </p:spPr>
      </p:pic>
      <p:sp>
        <p:nvSpPr>
          <p:cNvPr id="76808" name="Rectangle 8"/>
          <p:cNvSpPr>
            <a:spLocks noChangeArrowheads="1"/>
          </p:cNvSpPr>
          <p:nvPr/>
        </p:nvSpPr>
        <p:spPr bwMode="auto">
          <a:xfrm>
            <a:off x="828675" y="1231900"/>
            <a:ext cx="7923213" cy="942975"/>
          </a:xfrm>
          <a:prstGeom prst="rect">
            <a:avLst/>
          </a:prstGeom>
          <a:solidFill>
            <a:srgbClr val="FFFFFF"/>
          </a:solidFill>
          <a:ln w="9525">
            <a:noFill/>
            <a:miter lim="800000"/>
            <a:headEnd/>
            <a:tailEnd/>
          </a:ln>
          <a:effectLst/>
        </p:spPr>
        <p:txBody>
          <a:bodyPr lIns="0" tIns="0" rIns="0" bIns="0" anchor="ctr">
            <a:spAutoFit/>
          </a:bodyPr>
          <a:lstStyle/>
          <a:p>
            <a:pPr algn="ctr"/>
            <a:r>
              <a:rPr lang="pt-BR" dirty="0"/>
              <a:t> </a:t>
            </a:r>
          </a:p>
          <a:p>
            <a:pPr algn="ctr"/>
            <a:r>
              <a:rPr lang="pt-BR" sz="1200" b="1" u="sng" dirty="0" err="1">
                <a:hlinkClick r:id="rId4"/>
              </a:rPr>
              <a:t>Blood</a:t>
            </a:r>
            <a:r>
              <a:rPr lang="pt-BR" sz="1200" u="sng" dirty="0">
                <a:hlinkClick r:id="rId4"/>
              </a:rPr>
              <a:t> </a:t>
            </a:r>
            <a:r>
              <a:rPr lang="pt-BR" sz="1200" b="1" u="sng" dirty="0" err="1">
                <a:hlinkClick r:id="rId4"/>
              </a:rPr>
              <a:t>Lactate</a:t>
            </a:r>
            <a:r>
              <a:rPr lang="pt-BR" sz="1200" u="sng" dirty="0">
                <a:hlinkClick r:id="rId4"/>
              </a:rPr>
              <a:t> </a:t>
            </a:r>
            <a:r>
              <a:rPr lang="pt-BR" sz="1200" b="1" u="sng" dirty="0" err="1">
                <a:hlinkClick r:id="rId4"/>
              </a:rPr>
              <a:t>Levels</a:t>
            </a:r>
            <a:r>
              <a:rPr lang="pt-BR" sz="1200" u="sng" dirty="0">
                <a:hlinkClick r:id="rId4"/>
              </a:rPr>
              <a:t> </a:t>
            </a:r>
            <a:r>
              <a:rPr lang="pt-BR" sz="1200" u="sng" dirty="0" err="1">
                <a:hlinkClick r:id="rId4"/>
              </a:rPr>
              <a:t>during</a:t>
            </a:r>
            <a:r>
              <a:rPr lang="pt-BR" sz="1200" u="sng" dirty="0">
                <a:hlinkClick r:id="rId4"/>
              </a:rPr>
              <a:t> </a:t>
            </a:r>
            <a:r>
              <a:rPr lang="pt-BR" sz="1200" b="1" u="sng" dirty="0" err="1">
                <a:hlinkClick r:id="rId4"/>
              </a:rPr>
              <a:t>Therapeutic</a:t>
            </a:r>
            <a:r>
              <a:rPr lang="pt-BR" sz="1200" u="sng" dirty="0">
                <a:hlinkClick r:id="rId4"/>
              </a:rPr>
              <a:t> </a:t>
            </a:r>
            <a:r>
              <a:rPr lang="pt-BR" sz="1200" b="1" u="sng" dirty="0">
                <a:hlinkClick r:id="rId4"/>
              </a:rPr>
              <a:t>Hypothermia</a:t>
            </a:r>
            <a:r>
              <a:rPr lang="pt-BR" sz="1200" u="sng" dirty="0">
                <a:hlinkClick r:id="rId4"/>
              </a:rPr>
              <a:t> and </a:t>
            </a:r>
            <a:r>
              <a:rPr lang="pt-BR" sz="1200" b="1" u="sng" dirty="0" err="1">
                <a:hlinkClick r:id="rId4"/>
              </a:rPr>
              <a:t>Neurodevelopmental</a:t>
            </a:r>
            <a:r>
              <a:rPr lang="pt-BR" sz="1200" u="sng" dirty="0">
                <a:hlinkClick r:id="rId4"/>
              </a:rPr>
              <a:t> </a:t>
            </a:r>
            <a:r>
              <a:rPr lang="pt-BR" sz="1200" b="1" u="sng" dirty="0" err="1">
                <a:hlinkClick r:id="rId4"/>
              </a:rPr>
              <a:t>Outcome</a:t>
            </a:r>
            <a:r>
              <a:rPr lang="pt-BR" sz="1200" u="sng" dirty="0">
                <a:hlinkClick r:id="rId4"/>
              </a:rPr>
              <a:t> </a:t>
            </a:r>
            <a:r>
              <a:rPr lang="pt-BR" sz="1200" u="sng" dirty="0" err="1">
                <a:hlinkClick r:id="rId4"/>
              </a:rPr>
              <a:t>or</a:t>
            </a:r>
            <a:r>
              <a:rPr lang="pt-BR" sz="1200" u="sng" dirty="0">
                <a:hlinkClick r:id="rId4"/>
              </a:rPr>
              <a:t> </a:t>
            </a:r>
            <a:r>
              <a:rPr lang="pt-BR" sz="1200" b="1" u="sng" dirty="0" err="1">
                <a:hlinkClick r:id="rId4"/>
              </a:rPr>
              <a:t>Death</a:t>
            </a:r>
            <a:r>
              <a:rPr lang="pt-BR" sz="1200" u="sng" dirty="0">
                <a:hlinkClick r:id="rId4"/>
              </a:rPr>
              <a:t> </a:t>
            </a:r>
            <a:r>
              <a:rPr lang="pt-BR" sz="1200" u="sng" dirty="0" err="1">
                <a:hlinkClick r:id="rId4"/>
              </a:rPr>
              <a:t>at</a:t>
            </a:r>
            <a:r>
              <a:rPr lang="pt-BR" sz="1200" u="sng" dirty="0">
                <a:hlinkClick r:id="rId4"/>
              </a:rPr>
              <a:t> </a:t>
            </a:r>
            <a:r>
              <a:rPr lang="pt-BR" sz="1200" b="1" u="sng" dirty="0">
                <a:hlinkClick r:id="rId4"/>
              </a:rPr>
              <a:t>18</a:t>
            </a:r>
            <a:r>
              <a:rPr lang="pt-BR" sz="1200" u="sng" dirty="0">
                <a:hlinkClick r:id="rId4"/>
              </a:rPr>
              <a:t>-</a:t>
            </a:r>
            <a:r>
              <a:rPr lang="pt-BR" sz="1200" b="1" u="sng" dirty="0">
                <a:hlinkClick r:id="rId4"/>
              </a:rPr>
              <a:t>24</a:t>
            </a:r>
            <a:r>
              <a:rPr lang="pt-BR" sz="1200" u="sng" dirty="0">
                <a:hlinkClick r:id="rId4"/>
              </a:rPr>
              <a:t> </a:t>
            </a:r>
            <a:r>
              <a:rPr lang="pt-BR" sz="1200" b="1" u="sng" dirty="0" err="1">
                <a:hlinkClick r:id="rId4"/>
              </a:rPr>
              <a:t>Months</a:t>
            </a:r>
            <a:r>
              <a:rPr lang="pt-BR" sz="1200" u="sng" dirty="0">
                <a:hlinkClick r:id="rId4"/>
              </a:rPr>
              <a:t> </a:t>
            </a:r>
            <a:r>
              <a:rPr lang="pt-BR" sz="1200" u="sng" dirty="0" err="1">
                <a:hlinkClick r:id="rId4"/>
              </a:rPr>
              <a:t>of</a:t>
            </a:r>
            <a:r>
              <a:rPr lang="pt-BR" sz="1200" u="sng" dirty="0">
                <a:hlinkClick r:id="rId4"/>
              </a:rPr>
              <a:t> </a:t>
            </a:r>
            <a:r>
              <a:rPr lang="pt-BR" sz="1200" b="1" u="sng" dirty="0">
                <a:hlinkClick r:id="rId4"/>
              </a:rPr>
              <a:t>Age</a:t>
            </a:r>
            <a:r>
              <a:rPr lang="pt-BR" sz="1200" u="sng" dirty="0">
                <a:hlinkClick r:id="rId4"/>
              </a:rPr>
              <a:t> in </a:t>
            </a:r>
            <a:r>
              <a:rPr lang="pt-BR" sz="1200" b="1" u="sng" dirty="0" err="1">
                <a:hlinkClick r:id="rId4"/>
              </a:rPr>
              <a:t>Neonates</a:t>
            </a:r>
            <a:r>
              <a:rPr lang="pt-BR" sz="1200" u="sng" dirty="0">
                <a:hlinkClick r:id="rId4"/>
              </a:rPr>
              <a:t> with </a:t>
            </a:r>
            <a:r>
              <a:rPr lang="pt-BR" sz="1200" b="1" u="sng" dirty="0" err="1">
                <a:hlinkClick r:id="rId4"/>
              </a:rPr>
              <a:t>Moderate</a:t>
            </a:r>
            <a:r>
              <a:rPr lang="pt-BR" sz="1200" u="sng" dirty="0">
                <a:hlinkClick r:id="rId4"/>
              </a:rPr>
              <a:t> and </a:t>
            </a:r>
            <a:r>
              <a:rPr lang="pt-BR" sz="1200" b="1" u="sng" dirty="0">
                <a:hlinkClick r:id="rId4"/>
              </a:rPr>
              <a:t>Severe</a:t>
            </a:r>
            <a:r>
              <a:rPr lang="pt-BR" sz="1200" u="sng" dirty="0">
                <a:hlinkClick r:id="rId4"/>
              </a:rPr>
              <a:t> </a:t>
            </a:r>
            <a:r>
              <a:rPr lang="pt-BR" sz="1200" b="1" u="sng" dirty="0" err="1">
                <a:hlinkClick r:id="rId4"/>
              </a:rPr>
              <a:t>Hypoxic</a:t>
            </a:r>
            <a:r>
              <a:rPr lang="pt-BR" sz="1200" u="sng" dirty="0" err="1">
                <a:hlinkClick r:id="rId4"/>
              </a:rPr>
              <a:t>-</a:t>
            </a:r>
            <a:r>
              <a:rPr lang="pt-BR" sz="1200" b="1" u="sng" dirty="0" err="1">
                <a:hlinkClick r:id="rId4"/>
              </a:rPr>
              <a:t>Ischemic</a:t>
            </a:r>
            <a:r>
              <a:rPr lang="pt-BR" sz="1200" u="sng" dirty="0">
                <a:hlinkClick r:id="rId4"/>
              </a:rPr>
              <a:t> </a:t>
            </a:r>
            <a:r>
              <a:rPr lang="pt-BR" sz="1200" b="1" u="sng" dirty="0" err="1">
                <a:hlinkClick r:id="rId4"/>
              </a:rPr>
              <a:t>Encephalopathy</a:t>
            </a:r>
            <a:r>
              <a:rPr lang="pt-BR" sz="1200" u="sng" dirty="0">
                <a:hlinkClick r:id="rId4"/>
              </a:rPr>
              <a:t>.</a:t>
            </a:r>
            <a:endParaRPr lang="pt-BR" sz="1200" dirty="0"/>
          </a:p>
          <a:p>
            <a:pPr algn="ctr"/>
            <a:r>
              <a:rPr lang="pt-BR" sz="1200" dirty="0" err="1"/>
              <a:t>Boerger</a:t>
            </a:r>
            <a:r>
              <a:rPr lang="pt-BR" sz="1200" dirty="0"/>
              <a:t> W, </a:t>
            </a:r>
            <a:r>
              <a:rPr lang="pt-BR" sz="1200" dirty="0" err="1"/>
              <a:t>Mozun</a:t>
            </a:r>
            <a:r>
              <a:rPr lang="pt-BR" sz="1200" dirty="0"/>
              <a:t> R, Frey B, </a:t>
            </a:r>
            <a:r>
              <a:rPr lang="pt-BR" sz="1200" dirty="0" err="1"/>
              <a:t>Liamlahi</a:t>
            </a:r>
            <a:r>
              <a:rPr lang="pt-BR" sz="1200" dirty="0"/>
              <a:t> R, Grass B, </a:t>
            </a:r>
            <a:r>
              <a:rPr lang="pt-BR" sz="1200" dirty="0" err="1"/>
              <a:t>Brotschi</a:t>
            </a:r>
            <a:r>
              <a:rPr lang="pt-BR" sz="1200" dirty="0"/>
              <a:t> </a:t>
            </a:r>
            <a:r>
              <a:rPr lang="pt-BR" sz="1200" dirty="0" err="1"/>
              <a:t>B.Neonatology</a:t>
            </a:r>
            <a:r>
              <a:rPr lang="pt-BR" sz="1200" dirty="0"/>
              <a:t>. 2024 </a:t>
            </a:r>
            <a:r>
              <a:rPr lang="pt-BR" sz="1200" dirty="0" err="1"/>
              <a:t>Jun</a:t>
            </a:r>
            <a:r>
              <a:rPr lang="pt-BR" sz="1200" dirty="0"/>
              <a:t> 7:1-10. doi: 10.1159/000538879. Online </a:t>
            </a:r>
            <a:r>
              <a:rPr lang="pt-BR" sz="1200" dirty="0" err="1"/>
              <a:t>ahead</a:t>
            </a:r>
            <a:r>
              <a:rPr lang="pt-BR" sz="1200" dirty="0"/>
              <a:t> </a:t>
            </a:r>
            <a:r>
              <a:rPr lang="pt-BR" sz="1200" dirty="0" err="1"/>
              <a:t>of</a:t>
            </a:r>
            <a:r>
              <a:rPr lang="pt-BR" sz="1200" dirty="0"/>
              <a:t> </a:t>
            </a:r>
            <a:r>
              <a:rPr lang="pt-BR" sz="1200" dirty="0" err="1"/>
              <a:t>print.PMID</a:t>
            </a:r>
            <a:r>
              <a:rPr lang="pt-BR" sz="1200" dirty="0"/>
              <a:t>: 38852586. </a:t>
            </a:r>
            <a:r>
              <a:rPr lang="pt-BR" sz="1200" dirty="0">
                <a:solidFill>
                  <a:srgbClr val="FF00FF"/>
                </a:solidFill>
              </a:rPr>
              <a:t>Artigo Livre!</a:t>
            </a:r>
          </a:p>
        </p:txBody>
      </p:sp>
      <p:sp>
        <p:nvSpPr>
          <p:cNvPr id="76809" name="Text Box 9"/>
          <p:cNvSpPr txBox="1">
            <a:spLocks noChangeArrowheads="1"/>
          </p:cNvSpPr>
          <p:nvPr/>
        </p:nvSpPr>
        <p:spPr bwMode="auto">
          <a:xfrm>
            <a:off x="3365500" y="2141538"/>
            <a:ext cx="2755900" cy="304800"/>
          </a:xfrm>
          <a:prstGeom prst="rect">
            <a:avLst/>
          </a:prstGeom>
          <a:noFill/>
          <a:ln w="9525">
            <a:noFill/>
            <a:miter lim="800000"/>
            <a:headEnd/>
            <a:tailEnd/>
          </a:ln>
          <a:effectLst/>
        </p:spPr>
        <p:txBody>
          <a:bodyPr wrap="none">
            <a:spAutoFit/>
          </a:bodyPr>
          <a:lstStyle/>
          <a:p>
            <a:r>
              <a:rPr lang="pt-BR">
                <a:solidFill>
                  <a:schemeClr val="tx1"/>
                </a:solidFill>
              </a:rPr>
              <a:t>Realizado por Paulo R. Margotto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Text Box 3"/>
          <p:cNvSpPr txBox="1">
            <a:spLocks noGrp="1"/>
          </p:cNvSpPr>
          <p:nvPr>
            <p:ph type="body" idx="4294967295"/>
          </p:nvPr>
        </p:nvSpPr>
        <p:spPr>
          <a:xfrm>
            <a:off x="339725" y="2471738"/>
            <a:ext cx="8369300" cy="2671762"/>
          </a:xfrm>
          <a:solidFill>
            <a:srgbClr val="FFFF00"/>
          </a:solidFill>
        </p:spPr>
        <p:txBody>
          <a:bodyPr/>
          <a:lstStyle/>
          <a:p>
            <a:pPr algn="ctr"/>
            <a:r>
              <a:rPr lang="pt-BR" smtClean="0">
                <a:solidFill>
                  <a:srgbClr val="FF0000"/>
                </a:solidFill>
                <a:latin typeface="Autumn" pitchFamily="2" charset="0"/>
                <a:cs typeface="Arial" charset="0"/>
              </a:rPr>
              <a:t>SÃO AS CONVULSÕES COMUNS DURANTE O REAQUECIMENTO E O QUE É ASSOCIADO COM O RESULTADO?</a:t>
            </a:r>
          </a:p>
          <a:p>
            <a:pPr algn="ctr"/>
            <a:r>
              <a:rPr lang="pt-BR" smtClean="0">
                <a:latin typeface="Arial" charset="0"/>
                <a:cs typeface="Arial" charset="0"/>
              </a:rPr>
              <a:t>A incidência de convulsões clínicas ou eletroencefalográficas que recebem hipotermia varia entre </a:t>
            </a:r>
            <a:r>
              <a:rPr lang="pt-BR" b="1" smtClean="0">
                <a:latin typeface="Arial" charset="0"/>
                <a:cs typeface="Arial" charset="0"/>
              </a:rPr>
              <a:t>22-75</a:t>
            </a:r>
            <a:r>
              <a:rPr lang="pt-BR" smtClean="0">
                <a:latin typeface="Arial" charset="0"/>
                <a:cs typeface="Arial" charset="0"/>
              </a:rPr>
              <a:t>% e a maioria ocorre nas primeiras </a:t>
            </a:r>
            <a:r>
              <a:rPr lang="pt-BR" b="1" smtClean="0">
                <a:latin typeface="Arial" charset="0"/>
                <a:cs typeface="Arial" charset="0"/>
              </a:rPr>
              <a:t>48 horas</a:t>
            </a:r>
            <a:r>
              <a:rPr lang="pt-BR" smtClean="0">
                <a:latin typeface="Arial" charset="0"/>
                <a:cs typeface="Arial" charset="0"/>
              </a:rPr>
              <a:t>. No então, na fase de reaquecimento a ocorrência de convulsões não foi estudada e pode afetar o desfecho.</a:t>
            </a:r>
          </a:p>
          <a:p>
            <a:pPr algn="ctr"/>
            <a:r>
              <a:rPr lang="pt-BR" altLang="ja-JP" b="1" smtClean="0">
                <a:solidFill>
                  <a:srgbClr val="FF0000"/>
                </a:solidFill>
                <a:latin typeface="Arial" charset="0"/>
                <a:ea typeface="ＭＳ Ｐゴシック" charset="-128"/>
                <a:cs typeface="Arial" charset="0"/>
              </a:rPr>
              <a:t>A </a:t>
            </a:r>
            <a:r>
              <a:rPr lang="pt-BR" altLang="ja-JP" b="1" i="1" smtClean="0">
                <a:solidFill>
                  <a:srgbClr val="FF0000"/>
                </a:solidFill>
                <a:latin typeface="Arial" charset="0"/>
                <a:ea typeface="ＭＳ Ｐゴシック" charset="-128"/>
                <a:cs typeface="Arial" charset="0"/>
              </a:rPr>
              <a:t>odds ratio</a:t>
            </a:r>
            <a:r>
              <a:rPr lang="pt-BR" altLang="ja-JP" b="1" smtClean="0">
                <a:solidFill>
                  <a:srgbClr val="FF0000"/>
                </a:solidFill>
                <a:latin typeface="Arial" charset="0"/>
                <a:ea typeface="ＭＳ Ｐゴシック" charset="-128"/>
                <a:cs typeface="Arial" charset="0"/>
              </a:rPr>
              <a:t> ajustada para ter convulsão no reaquecimento foi 2,7 para os resfriado  por 72 horas</a:t>
            </a:r>
          </a:p>
          <a:p>
            <a:pPr algn="ctr"/>
            <a:r>
              <a:rPr lang="pt-BR" altLang="ja-JP" smtClean="0">
                <a:latin typeface="Arial" charset="0"/>
                <a:ea typeface="ＭＳ Ｐゴシック" charset="-128"/>
                <a:cs typeface="Arial" charset="0"/>
              </a:rPr>
              <a:t> </a:t>
            </a:r>
            <a:endParaRPr lang="pt-BR" smtClean="0">
              <a:latin typeface="Arial" charset="0"/>
              <a:cs typeface="Arial" charset="0"/>
            </a:endParaRPr>
          </a:p>
          <a:p>
            <a:pPr algn="ctr"/>
            <a:r>
              <a:rPr lang="pt-BR" smtClean="0">
                <a:latin typeface="Arial" charset="0"/>
                <a:cs typeface="Arial" charset="0"/>
              </a:rPr>
              <a:t> Chalak et al mostraram haver uma associação entre convulsões durante o reaquecimento e efeito adverso. </a:t>
            </a:r>
            <a:r>
              <a:rPr lang="pt-BR" b="1" smtClean="0">
                <a:latin typeface="Arial" charset="0"/>
                <a:cs typeface="Arial" charset="0"/>
              </a:rPr>
              <a:t>Morte ou desabilidade aos 18-22 meses ocorreu em 46% daqueles que tiveram convulsões durante o reaquecimento comparado com 25% naqueles que não tiveram convulsões no reaquecimento. </a:t>
            </a:r>
            <a:r>
              <a:rPr lang="pt-BR" b="1" smtClean="0">
                <a:solidFill>
                  <a:srgbClr val="FF0000"/>
                </a:solidFill>
                <a:latin typeface="Arial" charset="0"/>
                <a:cs typeface="Arial" charset="0"/>
              </a:rPr>
              <a:t>RR; 1,72 (1,25-2.37</a:t>
            </a:r>
            <a:r>
              <a:rPr lang="pt-BR" b="1" smtClean="0">
                <a:latin typeface="Arial" charset="0"/>
                <a:cs typeface="Arial" charset="0"/>
              </a:rPr>
              <a:t>)</a:t>
            </a:r>
          </a:p>
        </p:txBody>
      </p:sp>
      <p:sp>
        <p:nvSpPr>
          <p:cNvPr id="77828" name="Rectangle 4"/>
          <p:cNvSpPr>
            <a:spLocks noChangeArrowheads="1"/>
          </p:cNvSpPr>
          <p:nvPr/>
        </p:nvSpPr>
        <p:spPr bwMode="auto">
          <a:xfrm>
            <a:off x="-790575" y="6350"/>
            <a:ext cx="10802938" cy="1844675"/>
          </a:xfrm>
          <a:prstGeom prst="rect">
            <a:avLst/>
          </a:prstGeom>
          <a:noFill/>
          <a:ln w="9525">
            <a:noFill/>
            <a:miter lim="800000"/>
            <a:headEnd/>
            <a:tailEnd/>
          </a:ln>
          <a:effectLst/>
        </p:spPr>
        <p:txBody>
          <a:bodyPr lIns="0" tIns="0" rIns="0" bIns="0" anchor="ctr">
            <a:spAutoFit/>
          </a:bodyPr>
          <a:lstStyle/>
          <a:p>
            <a:pPr algn="ctr">
              <a:buClr>
                <a:srgbClr val="000000"/>
              </a:buClr>
              <a:buFont typeface="Arial" charset="0"/>
              <a:buNone/>
            </a:pPr>
            <a:r>
              <a:rPr lang="pt-BR" sz="2700" b="1">
                <a:solidFill>
                  <a:srgbClr val="FF00FF"/>
                </a:solidFill>
                <a:latin typeface="Lato" pitchFamily="34" charset="0"/>
              </a:rPr>
              <a:t>Novos Resultados de Pesquisas no Cuidado de </a:t>
            </a:r>
          </a:p>
          <a:p>
            <a:pPr algn="ctr">
              <a:buClr>
                <a:srgbClr val="000000"/>
              </a:buClr>
              <a:buFont typeface="Arial" charset="0"/>
              <a:buNone/>
            </a:pPr>
            <a:r>
              <a:rPr lang="pt-BR" sz="2700" b="1">
                <a:solidFill>
                  <a:srgbClr val="FF00FF"/>
                </a:solidFill>
                <a:latin typeface="Lato" pitchFamily="34" charset="0"/>
              </a:rPr>
              <a:t>Rec</a:t>
            </a:r>
            <a:r>
              <a:rPr lang="pt-BR" sz="2700" b="1">
                <a:solidFill>
                  <a:srgbClr val="FF00FF"/>
                </a:solidFill>
                <a:latin typeface="Arial"/>
              </a:rPr>
              <a:t>é</a:t>
            </a:r>
            <a:r>
              <a:rPr lang="pt-BR" sz="2700" b="1">
                <a:solidFill>
                  <a:srgbClr val="FF00FF"/>
                </a:solidFill>
                <a:latin typeface="Lato" pitchFamily="34" charset="0"/>
              </a:rPr>
              <a:t>m-Nascidos com Encefalopatia Hip</a:t>
            </a:r>
            <a:r>
              <a:rPr lang="pt-BR" sz="2700" b="1">
                <a:solidFill>
                  <a:srgbClr val="FF00FF"/>
                </a:solidFill>
                <a:latin typeface="Arial"/>
              </a:rPr>
              <a:t>ó</a:t>
            </a:r>
            <a:r>
              <a:rPr lang="pt-BR" sz="2700" b="1">
                <a:solidFill>
                  <a:srgbClr val="FF00FF"/>
                </a:solidFill>
                <a:latin typeface="Lato" pitchFamily="34" charset="0"/>
              </a:rPr>
              <a:t>xico-Isquêmica</a:t>
            </a:r>
          </a:p>
          <a:p>
            <a:pPr eaLnBrk="0" hangingPunct="0"/>
            <a:r>
              <a:rPr lang="pt-BR" sz="600">
                <a:solidFill>
                  <a:srgbClr val="607D8B"/>
                </a:solidFill>
                <a:hlinkClick r:id="rId2" tooltip="EHI_Novas_Pesquis_2023"/>
              </a:rPr>
              <a:t>  </a:t>
            </a:r>
            <a:r>
              <a:rPr lang="pt-BR" sz="2800">
                <a:solidFill>
                  <a:srgbClr val="607D8B"/>
                </a:solidFill>
              </a:rPr>
              <a:t> </a:t>
            </a:r>
            <a:r>
              <a:rPr lang="pt-BR" sz="600">
                <a:solidFill>
                  <a:srgbClr val="607D8B"/>
                </a:solidFill>
              </a:rPr>
              <a:t>                     </a:t>
            </a:r>
            <a:r>
              <a:rPr lang="pt-BR"/>
              <a:t/>
            </a:r>
            <a:br>
              <a:rPr lang="pt-BR"/>
            </a:br>
            <a:r>
              <a:rPr lang="pt-BR" sz="1300">
                <a:solidFill>
                  <a:srgbClr val="424242"/>
                </a:solidFill>
                <a:ea typeface="Source Sans Pro"/>
                <a:cs typeface="Source Sans Pro"/>
              </a:rPr>
              <a:t>                                </a:t>
            </a:r>
            <a:r>
              <a:rPr lang="pt-BR" sz="1300">
                <a:solidFill>
                  <a:schemeClr val="tx1"/>
                </a:solidFill>
                <a:ea typeface="Source Sans Pro"/>
                <a:cs typeface="Source Sans Pro"/>
              </a:rPr>
              <a:t>Palestra administrada por Krisa Van Meurs (EUA) no 26º  Congresso de Perinatologia ocorrido em  </a:t>
            </a:r>
          </a:p>
          <a:p>
            <a:pPr eaLnBrk="0" hangingPunct="0"/>
            <a:r>
              <a:rPr lang="pt-BR" sz="1300">
                <a:solidFill>
                  <a:schemeClr val="tx1"/>
                </a:solidFill>
                <a:ea typeface="Source Sans Pro"/>
                <a:cs typeface="Source Sans Pro"/>
              </a:rPr>
              <a:t>                                                     Florianópolis (SC)  entre os dias 11-14 de outubro de 2023.</a:t>
            </a:r>
          </a:p>
          <a:p>
            <a:pPr eaLnBrk="0" hangingPunct="0"/>
            <a:r>
              <a:rPr lang="pt-BR" sz="1300">
                <a:solidFill>
                  <a:schemeClr val="tx1"/>
                </a:solidFill>
                <a:ea typeface="Source Sans Pro"/>
                <a:cs typeface="Source Sans Pro"/>
              </a:rPr>
              <a:t>                                                                                  Realizado por Paulo R.Margotto</a:t>
            </a:r>
            <a:endParaRPr lang="pt-BR">
              <a:solidFill>
                <a:schemeClr val="tx1"/>
              </a:solidFill>
            </a:endParaRPr>
          </a:p>
        </p:txBody>
      </p:sp>
      <p:pic>
        <p:nvPicPr>
          <p:cNvPr id="77829" name="Picture 5" descr="doc">
            <a:hlinkClick r:id="rId2" tooltip="EHI_Novas_Pesquis_2023"/>
          </p:cNvPr>
          <p:cNvPicPr>
            <a:picLocks noChangeAspect="1" noChangeArrowheads="1"/>
          </p:cNvPicPr>
          <p:nvPr/>
        </p:nvPicPr>
        <p:blipFill>
          <a:blip r:embed="rId3"/>
          <a:srcRect/>
          <a:stretch>
            <a:fillRect/>
          </a:stretch>
        </p:blipFill>
        <p:spPr bwMode="auto">
          <a:xfrm>
            <a:off x="8247063" y="819150"/>
            <a:ext cx="457200" cy="457200"/>
          </a:xfrm>
          <a:prstGeom prst="rect">
            <a:avLst/>
          </a:prstGeom>
          <a:noFill/>
        </p:spPr>
      </p:pic>
      <p:sp>
        <p:nvSpPr>
          <p:cNvPr id="77830" name="Rectangle 6"/>
          <p:cNvSpPr>
            <a:spLocks noChangeArrowheads="1"/>
          </p:cNvSpPr>
          <p:nvPr/>
        </p:nvSpPr>
        <p:spPr bwMode="auto">
          <a:xfrm>
            <a:off x="2871788" y="1989138"/>
            <a:ext cx="3178175" cy="304800"/>
          </a:xfrm>
          <a:prstGeom prst="rect">
            <a:avLst/>
          </a:prstGeom>
          <a:solidFill>
            <a:srgbClr val="FFFF00"/>
          </a:solidFill>
          <a:ln w="9525">
            <a:noFill/>
            <a:miter lim="800000"/>
            <a:headEnd/>
            <a:tailEnd/>
          </a:ln>
          <a:effectLst/>
        </p:spPr>
        <p:txBody>
          <a:bodyPr wrap="none" anchor="ctr">
            <a:spAutoFit/>
          </a:bodyPr>
          <a:lstStyle/>
          <a:p>
            <a:pPr>
              <a:buClr>
                <a:srgbClr val="000000"/>
              </a:buClr>
              <a:buFont typeface="Arial" charset="0"/>
              <a:buNone/>
            </a:pPr>
            <a:r>
              <a:rPr lang="pt-BR">
                <a:solidFill>
                  <a:srgbClr val="FF0000"/>
                </a:solidFill>
              </a:rPr>
              <a:t>Convulsões durante o reaquecimento</a:t>
            </a:r>
            <a:r>
              <a:rPr lang="pt-BR"/>
              <a:t>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2"/>
          <p:cNvSpPr txBox="1">
            <a:spLocks noGrp="1"/>
          </p:cNvSpPr>
          <p:nvPr>
            <p:ph type="title" idx="4294967295"/>
          </p:nvPr>
        </p:nvSpPr>
        <p:spPr>
          <a:xfrm>
            <a:off x="2909888" y="285750"/>
            <a:ext cx="8369300" cy="685800"/>
          </a:xfrm>
        </p:spPr>
        <p:txBody>
          <a:bodyPr/>
          <a:lstStyle/>
          <a:p>
            <a:r>
              <a:rPr lang="pt-BR" sz="2800" smtClean="0">
                <a:solidFill>
                  <a:srgbClr val="FF00FF"/>
                </a:solidFill>
                <a:latin typeface="Nosifer" pitchFamily="2" charset="0"/>
                <a:cs typeface="Arial" charset="0"/>
              </a:rPr>
              <a:t>Obrigado!</a:t>
            </a:r>
          </a:p>
        </p:txBody>
      </p:sp>
      <p:pic>
        <p:nvPicPr>
          <p:cNvPr id="78852" name="Picture 4"/>
          <p:cNvPicPr>
            <a:picLocks noChangeAspect="1" noChangeArrowheads="1"/>
          </p:cNvPicPr>
          <p:nvPr/>
        </p:nvPicPr>
        <p:blipFill>
          <a:blip r:embed="rId2"/>
          <a:srcRect/>
          <a:stretch>
            <a:fillRect/>
          </a:stretch>
        </p:blipFill>
        <p:spPr bwMode="auto">
          <a:xfrm>
            <a:off x="922338" y="1209675"/>
            <a:ext cx="7464425" cy="3933825"/>
          </a:xfrm>
          <a:prstGeom prst="rect">
            <a:avLst/>
          </a:prstGeom>
          <a:noFill/>
        </p:spPr>
      </p:pic>
      <p:pic>
        <p:nvPicPr>
          <p:cNvPr id="78853" name="Google Shape;205;p36"/>
          <p:cNvPicPr preferRelativeResize="0">
            <a:picLocks noChangeAspect="1" noChangeArrowheads="1"/>
          </p:cNvPicPr>
          <p:nvPr/>
        </p:nvPicPr>
        <p:blipFill>
          <a:blip r:embed="rId3"/>
          <a:srcRect/>
          <a:stretch>
            <a:fillRect/>
          </a:stretch>
        </p:blipFill>
        <p:spPr bwMode="auto">
          <a:xfrm>
            <a:off x="0" y="0"/>
            <a:ext cx="1701800" cy="1216025"/>
          </a:xfrm>
          <a:prstGeom prst="rect">
            <a:avLst/>
          </a:prstGeom>
          <a:noFill/>
          <a:ln w="9525">
            <a:noFill/>
            <a:miter lim="800000"/>
            <a:headEnd/>
            <a:tailEnd/>
          </a:ln>
        </p:spPr>
      </p:pic>
      <p:pic>
        <p:nvPicPr>
          <p:cNvPr id="5" name="Google Shape;205;p36"/>
          <p:cNvPicPr preferRelativeResize="0">
            <a:picLocks noChangeAspect="1" noChangeArrowheads="1"/>
          </p:cNvPicPr>
          <p:nvPr/>
        </p:nvPicPr>
        <p:blipFill>
          <a:blip r:embed="rId3"/>
          <a:srcRect/>
          <a:stretch>
            <a:fillRect/>
          </a:stretch>
        </p:blipFill>
        <p:spPr bwMode="auto">
          <a:xfrm>
            <a:off x="7282739" y="0"/>
            <a:ext cx="1828800" cy="120967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Marina">
  <a:themeElements>
    <a:clrScheme name="Marina">
      <a:dk1>
        <a:srgbClr val="FFFFFF"/>
      </a:dk1>
      <a:lt1>
        <a:srgbClr val="00517C"/>
      </a:lt1>
      <a:dk2>
        <a:srgbClr val="004065"/>
      </a:dk2>
      <a:lt2>
        <a:srgbClr val="CFD8DC"/>
      </a:lt2>
      <a:accent1>
        <a:srgbClr val="0277BD"/>
      </a:accent1>
      <a:accent2>
        <a:srgbClr val="558B2F"/>
      </a:accent2>
      <a:accent3>
        <a:srgbClr val="009688"/>
      </a:accent3>
      <a:accent4>
        <a:srgbClr val="039BE5"/>
      </a:accent4>
      <a:accent5>
        <a:srgbClr val="8BC34A"/>
      </a:accent5>
      <a:accent6>
        <a:srgbClr val="FFEB38"/>
      </a:accent6>
      <a:hlink>
        <a:srgbClr val="8BC34A"/>
      </a:hlink>
      <a:folHlink>
        <a:srgbClr val="8BC34A"/>
      </a:folHlink>
    </a:clrScheme>
    <a:fontScheme name="Marina">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TotalTime>
  <Words>2616</Words>
  <Application>Microsoft Office PowerPoint</Application>
  <PresentationFormat>Apresentação na tela (16:9)</PresentationFormat>
  <Paragraphs>136</Paragraphs>
  <Slides>31</Slides>
  <Notes>22</Notes>
  <HiddenSlides>0</HiddenSlides>
  <MMClips>0</MMClips>
  <ScaleCrop>false</ScaleCrop>
  <HeadingPairs>
    <vt:vector size="6" baseType="variant">
      <vt:variant>
        <vt:lpstr>Fontes usadas</vt:lpstr>
      </vt:variant>
      <vt:variant>
        <vt:i4>12</vt:i4>
      </vt:variant>
      <vt:variant>
        <vt:lpstr>Tema</vt:lpstr>
      </vt:variant>
      <vt:variant>
        <vt:i4>1</vt:i4>
      </vt:variant>
      <vt:variant>
        <vt:lpstr>Títulos de slides</vt:lpstr>
      </vt:variant>
      <vt:variant>
        <vt:i4>31</vt:i4>
      </vt:variant>
    </vt:vector>
  </HeadingPairs>
  <TitlesOfParts>
    <vt:vector size="44" baseType="lpstr">
      <vt:lpstr>Arial</vt:lpstr>
      <vt:lpstr>Times New Roman</vt:lpstr>
      <vt:lpstr>Nosifer</vt:lpstr>
      <vt:lpstr>Malgun Gothic</vt:lpstr>
      <vt:lpstr>Base 05</vt:lpstr>
      <vt:lpstr>Roboto Slab</vt:lpstr>
      <vt:lpstr>Source Sans Pro</vt:lpstr>
      <vt:lpstr>Autumn</vt:lpstr>
      <vt:lpstr>Lato</vt:lpstr>
      <vt:lpstr>Roboto</vt:lpstr>
      <vt:lpstr>Antonio</vt:lpstr>
      <vt:lpstr>ＭＳ Ｐゴシック</vt:lpstr>
      <vt:lpstr>Marina</vt:lpstr>
      <vt:lpstr>Apresentação do PowerPoint</vt:lpstr>
      <vt:lpstr>Introdução</vt:lpstr>
      <vt:lpstr>Introdução</vt:lpstr>
      <vt:lpstr>Introdução</vt:lpstr>
      <vt:lpstr>Caso Clínico</vt:lpstr>
      <vt:lpstr>Caso Clínico</vt:lpstr>
      <vt:lpstr>Caso Clínico</vt:lpstr>
      <vt:lpstr>Apresentação do PowerPoint</vt:lpstr>
      <vt:lpstr>Apresentação do PowerPoint</vt:lpstr>
      <vt:lpstr>Caso Clínico</vt:lpstr>
      <vt:lpstr>Apresentação do PowerPoint</vt:lpstr>
      <vt:lpstr>Caso Clínico</vt:lpstr>
      <vt:lpstr>Caso Clínico</vt:lpstr>
      <vt:lpstr>Caso Clínico</vt:lpstr>
      <vt:lpstr>Discussão</vt:lpstr>
      <vt:lpstr>Discussão</vt:lpstr>
      <vt:lpstr>Discussão</vt:lpstr>
      <vt:lpstr>Discussão</vt:lpstr>
      <vt:lpstr>Discussão</vt:lpstr>
      <vt:lpstr>Discussão</vt:lpstr>
      <vt:lpstr>Discussão</vt:lpstr>
      <vt:lpstr>Conclusão</vt:lpstr>
      <vt:lpstr>References</vt:lpstr>
      <vt:lpstr>NOTA DO EDITOR DA PÁGINA NEONATAL WWW.PAULOMARGOTTO.COM.BR DR. PAULO R. MARGOTTO. VEJAM TAMBÉM!</vt:lpstr>
      <vt:lpstr>Apresentação do PowerPoint</vt:lpstr>
      <vt:lpstr>Apresentação do PowerPoint</vt:lpstr>
      <vt:lpstr>Apresentação do PowerPoint</vt:lpstr>
      <vt:lpstr>Apresentação do PowerPoint</vt:lpstr>
      <vt:lpstr>Apresentação do PowerPoint</vt:lpstr>
      <vt:lpstr>Apresentação do PowerPoint</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Fatores de risco para hemorragia intraventricular em RNT asfixiado tratado com hipotermia terapêutica</dc:title>
  <dc:creator>Camila Luz</dc:creator>
  <cp:lastModifiedBy>Paulo Margotto</cp:lastModifiedBy>
  <cp:revision>6</cp:revision>
  <dcterms:modified xsi:type="dcterms:W3CDTF">2024-10-04T17:26:19Z</dcterms:modified>
</cp:coreProperties>
</file>