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257" r:id="rId3"/>
    <p:sldId id="258" r:id="rId4"/>
    <p:sldId id="259" r:id="rId5"/>
    <p:sldId id="260" r:id="rId6"/>
    <p:sldId id="261" r:id="rId7"/>
    <p:sldId id="262" r:id="rId8"/>
    <p:sldId id="263" r:id="rId9"/>
    <p:sldId id="267" r:id="rId10"/>
    <p:sldId id="264" r:id="rId11"/>
    <p:sldId id="268" r:id="rId12"/>
    <p:sldId id="265" r:id="rId13"/>
    <p:sldId id="266"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92" r:id="rId28"/>
    <p:sldId id="293" r:id="rId29"/>
    <p:sldId id="287" r:id="rId30"/>
    <p:sldId id="295" r:id="rId31"/>
    <p:sldId id="296" r:id="rId32"/>
    <p:sldId id="288" r:id="rId33"/>
    <p:sldId id="290" r:id="rId34"/>
    <p:sldId id="291" r:id="rId35"/>
    <p:sldId id="282" r:id="rId36"/>
    <p:sldId id="283" r:id="rId37"/>
    <p:sldId id="284" r:id="rId38"/>
    <p:sldId id="297" r:id="rId39"/>
    <p:sldId id="302" r:id="rId40"/>
    <p:sldId id="304" r:id="rId41"/>
    <p:sldId id="308" r:id="rId42"/>
    <p:sldId id="309" r:id="rId43"/>
    <p:sldId id="310" r:id="rId44"/>
    <p:sldId id="301" r:id="rId45"/>
    <p:sldId id="299" r:id="rId46"/>
    <p:sldId id="305" r:id="rId47"/>
    <p:sldId id="306" r:id="rId48"/>
    <p:sldId id="311" r:id="rId49"/>
    <p:sldId id="307" r:id="rId5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579" y="-4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3D192C4-2C57-4DD5-B052-7D5B1F1C5515}" type="datetimeFigureOut">
              <a:rPr lang="pt-BR"/>
              <a:pPr>
                <a:defRPr/>
              </a:pPr>
              <a:t>22/12/2017</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722E083-4524-4A66-9E96-C1B5EAD9A621}"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65F5D1F-3AD5-460A-9D18-D1C2C93B8BF4}" type="slidenum">
              <a:rPr lang="pt-BR"/>
              <a:pPr fontAlgn="base">
                <a:spcBef>
                  <a:spcPct val="0"/>
                </a:spcBef>
                <a:spcAft>
                  <a:spcPct val="0"/>
                </a:spcAft>
              </a:pPr>
              <a:t>25</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03737E7E-AE63-4852-BB39-37ADD0F1B5ED}" type="datetime1">
              <a:rPr lang="pt-BR"/>
              <a:pPr>
                <a:defRPr/>
              </a:pPr>
              <a:t>22/12/2017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B549449-FA96-4256-B992-BED8E822B806}"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D34466AC-5DBD-4F7D-A9BA-995BFB071D75}" type="datetime1">
              <a:rPr lang="pt-BR"/>
              <a:pPr>
                <a:defRPr/>
              </a:pPr>
              <a:t>22/12/2017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ECF1DFA-CFE4-4919-BFF0-B1F551AD48F7}"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876659B6-4337-4DD8-A8E0-1A3ADFBD75A8}" type="datetime1">
              <a:rPr lang="pt-BR"/>
              <a:pPr>
                <a:defRPr/>
              </a:pPr>
              <a:t>22/12/2017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87F34BC-B9FE-4E29-AD45-856AD2D6DC8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0A0DAD46-4292-48B4-BEB9-C6C7BF602885}" type="datetime1">
              <a:rPr lang="pt-BR"/>
              <a:pPr>
                <a:defRPr/>
              </a:pPr>
              <a:t>22/12/2017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950DAF8-D2C6-4040-A5C9-57D18278347E}"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BA0DB3A0-953C-4F01-8FED-F60479D99D32}" type="datetime1">
              <a:rPr lang="pt-BR"/>
              <a:pPr>
                <a:defRPr/>
              </a:pPr>
              <a:t>22/12/2017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B50C5A7-1122-46AC-AB3F-B2676D46CE7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3"/>
          <p:cNvSpPr>
            <a:spLocks noGrp="1"/>
          </p:cNvSpPr>
          <p:nvPr>
            <p:ph type="dt" sz="half" idx="10"/>
          </p:nvPr>
        </p:nvSpPr>
        <p:spPr/>
        <p:txBody>
          <a:bodyPr/>
          <a:lstStyle>
            <a:lvl1pPr>
              <a:defRPr/>
            </a:lvl1pPr>
          </a:lstStyle>
          <a:p>
            <a:pPr>
              <a:defRPr/>
            </a:pPr>
            <a:fld id="{0F18626D-7813-4F57-81D2-5A0C3930A60F}" type="datetime1">
              <a:rPr lang="pt-BR"/>
              <a:pPr>
                <a:defRPr/>
              </a:pPr>
              <a:t>22/12/2017</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9BC8C49-E25D-4523-85A7-A71BA0D3574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C143D14B-5E88-44C2-B8C1-44548AC43E16}" type="datetime1">
              <a:rPr lang="pt-BR"/>
              <a:pPr>
                <a:defRPr/>
              </a:pPr>
              <a:t>22/12/2017</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6C7B34F-4D5B-440C-86EB-51DA5CD03EF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42ED61A-BDD6-4320-A460-17B9E4329AD5}" type="datetime1">
              <a:rPr lang="pt-BR"/>
              <a:pPr>
                <a:defRPr/>
              </a:pPr>
              <a:t>22/12/2017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A77AA200-4CE5-4C05-9123-12445D81AA7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FC73E8B4-D9FF-43F8-9955-7AC0414720DB}" type="datetime1">
              <a:rPr lang="pt-BR"/>
              <a:pPr>
                <a:defRPr/>
              </a:pPr>
              <a:t>22/12/2017</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8179F3F-D0EC-4CB5-A5ED-CBAE7BCDC785}"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EB04C87F-C54D-455C-8942-C9758DDBA644}" type="datetime1">
              <a:rPr lang="pt-BR"/>
              <a:pPr>
                <a:defRPr/>
              </a:pPr>
              <a:t>22/12/2017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3533797-F6F5-485E-9B76-748C6ED0843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00E0537A-5269-4770-9D1E-BF7D882DBE1D}" type="datetime1">
              <a:rPr lang="pt-BR"/>
              <a:pPr>
                <a:defRPr/>
              </a:pPr>
              <a:t>22/12/2017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4676D3A-CB81-4D89-BF11-553F339486CD}"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0ED7595-BBE8-46E2-AC9E-C06B8886E823}" type="datetime1">
              <a:rPr lang="pt-BR"/>
              <a:pPr>
                <a:defRPr/>
              </a:pPr>
              <a:t>22/12/2017</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65BF13D-4D69-4F8E-AEC3-5D855EBB7F0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s://www.ncbi.nlm.nih.gov/pubmed/28992392"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index_sub.php?tipo=5"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ipertens_pulmonar_uso_drogas_vasoativas.doc"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INSTABILIDADE%20HEMODINAMICA-2009.doc"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emodinamic_pre-termo_2017.pptx"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Choque_septico_norepinefrina.ppt"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250825" y="1484313"/>
            <a:ext cx="8661400" cy="1079500"/>
          </a:xfrm>
          <a:ln w="28575">
            <a:solidFill>
              <a:srgbClr val="FF3399"/>
            </a:solidFill>
          </a:ln>
        </p:spPr>
        <p:txBody>
          <a:bodyPr/>
          <a:lstStyle/>
          <a:p>
            <a:r>
              <a:rPr lang="pt-BR" sz="2800" b="1" smtClean="0">
                <a:solidFill>
                  <a:srgbClr val="FF3399"/>
                </a:solidFill>
              </a:rPr>
              <a:t/>
            </a:r>
            <a:br>
              <a:rPr lang="pt-BR" sz="2800" b="1" smtClean="0">
                <a:solidFill>
                  <a:srgbClr val="FF3399"/>
                </a:solidFill>
              </a:rPr>
            </a:br>
            <a:r>
              <a:rPr lang="pt-BR" sz="2800" b="1" smtClean="0">
                <a:solidFill>
                  <a:schemeClr val="hlink"/>
                </a:solidFill>
              </a:rPr>
              <a:t>A infusão de Norepinefrina melhora a hemodinâmica nos recém-nascidos prematuros durante o choque séptico.</a:t>
            </a:r>
            <a:br>
              <a:rPr lang="pt-BR" sz="2800" b="1" smtClean="0">
                <a:solidFill>
                  <a:schemeClr val="hlink"/>
                </a:solidFill>
              </a:rPr>
            </a:br>
            <a:endParaRPr lang="pt-BR" sz="2800" b="1" smtClean="0">
              <a:solidFill>
                <a:schemeClr val="hlink"/>
              </a:solidFill>
            </a:endParaRPr>
          </a:p>
        </p:txBody>
      </p:sp>
      <p:sp>
        <p:nvSpPr>
          <p:cNvPr id="3" name="Subtítulo 2"/>
          <p:cNvSpPr>
            <a:spLocks noGrp="1"/>
          </p:cNvSpPr>
          <p:nvPr>
            <p:ph type="subTitle" idx="1"/>
          </p:nvPr>
        </p:nvSpPr>
        <p:spPr>
          <a:xfrm>
            <a:off x="250825" y="4114800"/>
            <a:ext cx="9144000" cy="2743200"/>
          </a:xfrm>
        </p:spPr>
        <p:txBody>
          <a:bodyPr>
            <a:normAutofit/>
          </a:bodyPr>
          <a:lstStyle/>
          <a:p>
            <a:r>
              <a:rPr lang="pt-BR" sz="2000" b="1" smtClean="0">
                <a:solidFill>
                  <a:schemeClr val="tx1"/>
                </a:solidFill>
              </a:rPr>
              <a:t>Internato em Neonatologia – 11º Semestre-Turma 23</a:t>
            </a:r>
          </a:p>
          <a:p>
            <a:r>
              <a:rPr lang="pt-BR" sz="1800" b="1" smtClean="0">
                <a:solidFill>
                  <a:schemeClr val="tx1"/>
                </a:solidFill>
              </a:rPr>
              <a:t>Apresentação:  </a:t>
            </a:r>
            <a:r>
              <a:rPr lang="pt-BR" sz="1800" smtClean="0">
                <a:solidFill>
                  <a:schemeClr val="tx1"/>
                </a:solidFill>
              </a:rPr>
              <a:t>Ricardo Tavares Borges, Gabriella Maria Lucena Viana, Maisa da SilvaDulci Medeiros</a:t>
            </a:r>
          </a:p>
          <a:p>
            <a:r>
              <a:rPr lang="pt-BR" sz="1800" b="1" smtClean="0">
                <a:solidFill>
                  <a:schemeClr val="tx1"/>
                </a:solidFill>
              </a:rPr>
              <a:t>Coordenação: </a:t>
            </a:r>
            <a:r>
              <a:rPr lang="pt-BR" sz="1800" smtClean="0">
                <a:solidFill>
                  <a:schemeClr val="tx1"/>
                </a:solidFill>
              </a:rPr>
              <a:t>Paulo R. Margotto</a:t>
            </a:r>
          </a:p>
          <a:p>
            <a:r>
              <a:rPr lang="pt-BR" sz="1800" smtClean="0">
                <a:solidFill>
                  <a:srgbClr val="FF3399"/>
                </a:solidFill>
              </a:rPr>
              <a:t>Brasília</a:t>
            </a:r>
            <a:r>
              <a:rPr lang="pt-BR" sz="1800" smtClean="0">
                <a:solidFill>
                  <a:srgbClr val="7F7F7F"/>
                </a:solidFill>
              </a:rPr>
              <a:t>, </a:t>
            </a:r>
            <a:r>
              <a:rPr lang="pt-BR" sz="1800" smtClean="0">
                <a:solidFill>
                  <a:srgbClr val="FF3399"/>
                </a:solidFill>
              </a:rPr>
              <a:t>23 de dezembro de 2017</a:t>
            </a:r>
          </a:p>
          <a:p>
            <a:r>
              <a:rPr lang="pt-BR" sz="1800" smtClean="0">
                <a:solidFill>
                  <a:srgbClr val="7F7F7F"/>
                </a:solidFill>
                <a:hlinkClick r:id="rId2"/>
              </a:rPr>
              <a:t>www.paulomargotto.com.br</a:t>
            </a:r>
            <a:r>
              <a:rPr lang="pt-BR" sz="1800" smtClean="0">
                <a:solidFill>
                  <a:srgbClr val="7F7F7F"/>
                </a:solidFill>
              </a:rPr>
              <a:t> (em </a:t>
            </a:r>
            <a:r>
              <a:rPr lang="pt-BR" sz="1800" b="1" smtClean="0">
                <a:solidFill>
                  <a:srgbClr val="FF3399"/>
                </a:solidFill>
              </a:rPr>
              <a:t>Atualização!)</a:t>
            </a:r>
          </a:p>
        </p:txBody>
      </p:sp>
      <p:sp>
        <p:nvSpPr>
          <p:cNvPr id="2052" name="AutoShape 2" descr="Resultado de imagem para universidade católica de brasília"/>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pt-BR">
              <a:latin typeface="Calibri" pitchFamily="34" charset="0"/>
            </a:endParaRPr>
          </a:p>
        </p:txBody>
      </p:sp>
      <p:pic>
        <p:nvPicPr>
          <p:cNvPr id="2053" name="Imagem 4"/>
          <p:cNvPicPr>
            <a:picLocks noChangeAspect="1"/>
          </p:cNvPicPr>
          <p:nvPr/>
        </p:nvPicPr>
        <p:blipFill>
          <a:blip r:embed="rId3"/>
          <a:srcRect/>
          <a:stretch>
            <a:fillRect/>
          </a:stretch>
        </p:blipFill>
        <p:spPr bwMode="auto">
          <a:xfrm>
            <a:off x="1619250" y="6308725"/>
            <a:ext cx="6265863" cy="549275"/>
          </a:xfrm>
          <a:prstGeom prst="rect">
            <a:avLst/>
          </a:prstGeom>
          <a:noFill/>
          <a:ln w="9525">
            <a:noFill/>
            <a:miter lim="800000"/>
            <a:headEnd/>
            <a:tailEnd/>
          </a:ln>
        </p:spPr>
      </p:pic>
      <p:pic>
        <p:nvPicPr>
          <p:cNvPr id="2054" name="Picture 4" descr="Resultado de imagem para bebes pequenos desenho"/>
          <p:cNvPicPr>
            <a:picLocks noChangeAspect="1" noChangeArrowheads="1"/>
          </p:cNvPicPr>
          <p:nvPr/>
        </p:nvPicPr>
        <p:blipFill>
          <a:blip r:embed="rId4"/>
          <a:srcRect/>
          <a:stretch>
            <a:fillRect/>
          </a:stretch>
        </p:blipFill>
        <p:spPr bwMode="auto">
          <a:xfrm>
            <a:off x="7812088" y="4797425"/>
            <a:ext cx="1025525" cy="1506538"/>
          </a:xfrm>
          <a:prstGeom prst="rect">
            <a:avLst/>
          </a:prstGeom>
          <a:noFill/>
          <a:ln w="9525">
            <a:noFill/>
            <a:miter lim="800000"/>
            <a:headEnd/>
            <a:tailEnd/>
          </a:ln>
        </p:spPr>
      </p:pic>
      <p:sp>
        <p:nvSpPr>
          <p:cNvPr id="2055" name="Rectangle 7"/>
          <p:cNvSpPr>
            <a:spLocks noChangeArrowheads="1"/>
          </p:cNvSpPr>
          <p:nvPr/>
        </p:nvSpPr>
        <p:spPr bwMode="auto">
          <a:xfrm>
            <a:off x="179388" y="2781300"/>
            <a:ext cx="8569325" cy="1190625"/>
          </a:xfrm>
          <a:prstGeom prst="rect">
            <a:avLst/>
          </a:prstGeom>
          <a:solidFill>
            <a:srgbClr val="FFFFFF"/>
          </a:solidFill>
          <a:ln w="9525">
            <a:noFill/>
            <a:miter lim="800000"/>
            <a:headEnd/>
            <a:tailEnd/>
          </a:ln>
          <a:effectLst/>
        </p:spPr>
        <p:txBody>
          <a:bodyPr anchor="ctr">
            <a:spAutoFit/>
          </a:bodyPr>
          <a:lstStyle/>
          <a:p>
            <a:pPr algn="ctr"/>
            <a:r>
              <a:rPr lang="pt-BR" b="1">
                <a:hlinkClick r:id="rId5"/>
              </a:rPr>
              <a:t>Norepinephrine</a:t>
            </a:r>
            <a:r>
              <a:rPr lang="pt-BR">
                <a:hlinkClick r:id="rId5"/>
              </a:rPr>
              <a:t> </a:t>
            </a:r>
            <a:r>
              <a:rPr lang="pt-BR" b="1">
                <a:hlinkClick r:id="rId5"/>
              </a:rPr>
              <a:t>infusion</a:t>
            </a:r>
            <a:r>
              <a:rPr lang="pt-BR">
                <a:hlinkClick r:id="rId5"/>
              </a:rPr>
              <a:t> </a:t>
            </a:r>
            <a:r>
              <a:rPr lang="pt-BR" b="1">
                <a:hlinkClick r:id="rId5"/>
              </a:rPr>
              <a:t>improves</a:t>
            </a:r>
            <a:r>
              <a:rPr lang="pt-BR">
                <a:hlinkClick r:id="rId5"/>
              </a:rPr>
              <a:t> </a:t>
            </a:r>
            <a:r>
              <a:rPr lang="pt-BR" b="1">
                <a:hlinkClick r:id="rId5"/>
              </a:rPr>
              <a:t>haemodynamics</a:t>
            </a:r>
            <a:r>
              <a:rPr lang="pt-BR">
                <a:hlinkClick r:id="rId5"/>
              </a:rPr>
              <a:t> in the preterm infants during septic shock.</a:t>
            </a:r>
            <a:endParaRPr lang="pt-BR"/>
          </a:p>
          <a:p>
            <a:pPr algn="ctr"/>
            <a:r>
              <a:rPr lang="pt-BR"/>
              <a:t>Rizk MY, Lapointe A, Lefebvre F, Barrington KJ.</a:t>
            </a:r>
          </a:p>
          <a:p>
            <a:pPr algn="ctr"/>
            <a:r>
              <a:rPr lang="pt-BR"/>
              <a:t>Acta Paediatr. 2017 Oct 9. doi: 10.1111/apa.14112. [Epub ahead of print]</a:t>
            </a:r>
          </a:p>
        </p:txBody>
      </p:sp>
      <p:pic>
        <p:nvPicPr>
          <p:cNvPr id="2057" name="Picture 7" descr="20160901_145439 (1)"/>
          <p:cNvPicPr>
            <a:picLocks noChangeAspect="1" noChangeArrowheads="1"/>
          </p:cNvPicPr>
          <p:nvPr/>
        </p:nvPicPr>
        <p:blipFill>
          <a:blip r:embed="rId6">
            <a:lum bright="12000" contrast="6000"/>
          </a:blip>
          <a:srcRect/>
          <a:stretch>
            <a:fillRect/>
          </a:stretch>
        </p:blipFill>
        <p:spPr bwMode="auto">
          <a:xfrm>
            <a:off x="0" y="0"/>
            <a:ext cx="9144000" cy="1268413"/>
          </a:xfrm>
          <a:prstGeom prst="rect">
            <a:avLst/>
          </a:prstGeom>
          <a:noFill/>
          <a:ln w="9525">
            <a:noFill/>
            <a:miter lim="800000"/>
            <a:headEnd/>
            <a:tailEnd/>
          </a:ln>
        </p:spPr>
      </p:pic>
      <p:pic>
        <p:nvPicPr>
          <p:cNvPr id="2058" name="Picture 10" descr="Resultado de imagem para enfeites de natal"/>
          <p:cNvPicPr>
            <a:picLocks noChangeAspect="1" noChangeArrowheads="1"/>
          </p:cNvPicPr>
          <p:nvPr/>
        </p:nvPicPr>
        <p:blipFill>
          <a:blip r:embed="rId7" cstate="print"/>
          <a:srcRect/>
          <a:stretch>
            <a:fillRect/>
          </a:stretch>
        </p:blipFill>
        <p:spPr bwMode="auto">
          <a:xfrm>
            <a:off x="0" y="4868863"/>
            <a:ext cx="1943100" cy="1360487"/>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r>
              <a:rPr lang="pt-BR" b="1" smtClean="0"/>
              <a:t>Introdução</a:t>
            </a:r>
          </a:p>
        </p:txBody>
      </p:sp>
      <p:sp>
        <p:nvSpPr>
          <p:cNvPr id="3" name="Espaço Reservado para Conteúdo 2"/>
          <p:cNvSpPr>
            <a:spLocks noGrp="1"/>
          </p:cNvSpPr>
          <p:nvPr>
            <p:ph idx="1"/>
          </p:nvPr>
        </p:nvSpPr>
        <p:spPr/>
        <p:txBody>
          <a:bodyPr>
            <a:normAutofit/>
          </a:bodyPr>
          <a:lstStyle/>
          <a:p>
            <a:pPr algn="just">
              <a:lnSpc>
                <a:spcPct val="90000"/>
              </a:lnSpc>
            </a:pPr>
            <a:r>
              <a:rPr lang="pt-BR" sz="2600" smtClean="0"/>
              <a:t>Sepse é um distúrbio clínico que desafia os cuidadores na Unidade de terapia intensiva neonatal (UTIN).</a:t>
            </a:r>
          </a:p>
          <a:p>
            <a:pPr algn="just">
              <a:lnSpc>
                <a:spcPct val="90000"/>
              </a:lnSpc>
            </a:pPr>
            <a:r>
              <a:rPr lang="pt-BR" sz="2600" smtClean="0"/>
              <a:t>Os recém-nascidos (RN) com sepse podem progredir para choque séptico, exemplificado inicialmente por disfunção cardiovascular que requer </a:t>
            </a:r>
            <a:r>
              <a:rPr lang="pt-BR" sz="2600" b="1" smtClean="0"/>
              <a:t>ressuscitação com fluidos ou suporte inotrópico.</a:t>
            </a:r>
          </a:p>
          <a:p>
            <a:pPr algn="just">
              <a:lnSpc>
                <a:spcPct val="90000"/>
              </a:lnSpc>
            </a:pPr>
            <a:r>
              <a:rPr lang="pt-BR" sz="2600" smtClean="0"/>
              <a:t>Enquanto não se conhece a incidência geral de </a:t>
            </a:r>
            <a:r>
              <a:rPr lang="pt-BR" sz="2600" smtClean="0">
                <a:solidFill>
                  <a:srgbClr val="FF0000"/>
                </a:solidFill>
              </a:rPr>
              <a:t>choque séptico, um grande estudo de coorte retrospectivo relatou</a:t>
            </a:r>
            <a:r>
              <a:rPr lang="pt-BR" sz="2600" smtClean="0"/>
              <a:t> uma taxa de </a:t>
            </a:r>
            <a:r>
              <a:rPr lang="pt-BR" sz="2600" smtClean="0">
                <a:solidFill>
                  <a:srgbClr val="FF0000"/>
                </a:solidFill>
              </a:rPr>
              <a:t>1,3% das internações da UTIN</a:t>
            </a:r>
            <a:r>
              <a:rPr lang="pt-BR" sz="2600" smtClean="0"/>
              <a:t>, com uma </a:t>
            </a:r>
            <a:r>
              <a:rPr lang="pt-BR" sz="2600" smtClean="0">
                <a:solidFill>
                  <a:srgbClr val="FF0000"/>
                </a:solidFill>
              </a:rPr>
              <a:t>mortalidade associada de 40%,</a:t>
            </a:r>
            <a:r>
              <a:rPr lang="pt-BR" sz="2600" smtClean="0"/>
              <a:t> atingindo o </a:t>
            </a:r>
            <a:r>
              <a:rPr lang="pt-BR" sz="2600" smtClean="0">
                <a:solidFill>
                  <a:srgbClr val="FF0000"/>
                </a:solidFill>
              </a:rPr>
              <a:t>pico 71%</a:t>
            </a:r>
            <a:r>
              <a:rPr lang="pt-BR" sz="2600" smtClean="0"/>
              <a:t> para RN com peso extremamente baixo.</a:t>
            </a:r>
            <a:r>
              <a:rPr lang="pt-BR" sz="2600" baseline="30000" smtClean="0"/>
              <a:t>1</a:t>
            </a:r>
            <a:r>
              <a:rPr lang="pt-BR" sz="2600" smtClean="0"/>
              <a:t> </a:t>
            </a:r>
          </a:p>
        </p:txBody>
      </p:sp>
      <p:sp>
        <p:nvSpPr>
          <p:cNvPr id="4100" name="Espaço Reservado para Rodapé 3"/>
          <p:cNvSpPr>
            <a:spLocks noGrp="1"/>
          </p:cNvSpPr>
          <p:nvPr>
            <p:ph type="ftr" sz="quarter" idx="11"/>
          </p:nvPr>
        </p:nvSpPr>
        <p:spPr bwMode="auto">
          <a:xfrm>
            <a:off x="3124200" y="6357938"/>
            <a:ext cx="2895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b="1" smtClean="0"/>
              <a:t>Introdução</a:t>
            </a:r>
          </a:p>
        </p:txBody>
      </p:sp>
      <p:sp>
        <p:nvSpPr>
          <p:cNvPr id="5123" name="Espaço Reservado para Conteúdo 2"/>
          <p:cNvSpPr>
            <a:spLocks noGrp="1"/>
          </p:cNvSpPr>
          <p:nvPr>
            <p:ph idx="1"/>
          </p:nvPr>
        </p:nvSpPr>
        <p:spPr/>
        <p:txBody>
          <a:bodyPr/>
          <a:lstStyle/>
          <a:p>
            <a:pPr algn="just"/>
            <a:r>
              <a:rPr lang="pt-BR" sz="2600" smtClean="0"/>
              <a:t>Apesar das melhorias nos cuidados neonatais, </a:t>
            </a:r>
            <a:r>
              <a:rPr lang="pt-BR" sz="2600" b="1" smtClean="0"/>
              <a:t>o choque séptico continua a ser uma causa significativa de mortalidade e morbidade neonatal </a:t>
            </a:r>
            <a:r>
              <a:rPr lang="pt-BR" sz="2600" smtClean="0"/>
              <a:t>e ainda é pouco caracterizado, com poucos estudos sobre hemodinâmica</a:t>
            </a:r>
            <a:r>
              <a:rPr lang="pt-BR" sz="2600" baseline="30000" smtClean="0"/>
              <a:t>2 </a:t>
            </a:r>
            <a:r>
              <a:rPr lang="pt-BR" sz="2600" smtClean="0"/>
              <a:t>e pouca evidência quanto a tratamentos adequados.</a:t>
            </a:r>
          </a:p>
          <a:p>
            <a:pPr algn="just"/>
            <a:r>
              <a:rPr lang="pt-BR" sz="2600" smtClean="0"/>
              <a:t>Foram estabelecidas diretrizes de tratamento para o tratamento do choque séptico para adultos</a:t>
            </a:r>
            <a:r>
              <a:rPr lang="pt-BR" sz="2600" baseline="30000" smtClean="0"/>
              <a:t>3</a:t>
            </a:r>
            <a:r>
              <a:rPr lang="pt-BR" sz="2600" smtClean="0"/>
              <a:t> e crianças</a:t>
            </a:r>
            <a:r>
              <a:rPr lang="pt-BR" sz="2600" baseline="30000" smtClean="0"/>
              <a:t>4</a:t>
            </a:r>
            <a:r>
              <a:rPr lang="pt-BR" sz="2600" smtClean="0"/>
              <a:t>, mas </a:t>
            </a:r>
            <a:r>
              <a:rPr lang="pt-BR" sz="2600" smtClean="0">
                <a:solidFill>
                  <a:srgbClr val="FF0000"/>
                </a:solidFill>
              </a:rPr>
              <a:t>não há bons dados com os quais possa desenvolver diretrizes para o RN</a:t>
            </a:r>
            <a:r>
              <a:rPr lang="pt-BR" sz="2600" smtClean="0"/>
              <a:t>.</a:t>
            </a:r>
          </a:p>
        </p:txBody>
      </p:sp>
      <p:sp>
        <p:nvSpPr>
          <p:cNvPr id="512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b="1" smtClean="0"/>
              <a:t>Introdução</a:t>
            </a:r>
          </a:p>
        </p:txBody>
      </p:sp>
      <p:sp>
        <p:nvSpPr>
          <p:cNvPr id="6147" name="Espaço Reservado para Conteúdo 2"/>
          <p:cNvSpPr>
            <a:spLocks noGrp="1"/>
          </p:cNvSpPr>
          <p:nvPr>
            <p:ph idx="1"/>
          </p:nvPr>
        </p:nvSpPr>
        <p:spPr/>
        <p:txBody>
          <a:bodyPr/>
          <a:lstStyle/>
          <a:p>
            <a:pPr algn="just"/>
            <a:r>
              <a:rPr lang="pt-BR" sz="2600" smtClean="0"/>
              <a:t>As diretrizes para RN a termo baseiam-se inteiramente na opinião de especialistas e </a:t>
            </a:r>
            <a:r>
              <a:rPr lang="pt-BR" sz="2600" b="1" smtClean="0">
                <a:solidFill>
                  <a:srgbClr val="FF0000"/>
                </a:solidFill>
              </a:rPr>
              <a:t>não existem diretrizes para RN pré-termo</a:t>
            </a:r>
            <a:r>
              <a:rPr lang="pt-BR" sz="2600" b="1" smtClean="0"/>
              <a:t>. </a:t>
            </a:r>
            <a:r>
              <a:rPr lang="pt-BR" sz="2600" smtClean="0"/>
              <a:t>Em particular, </a:t>
            </a:r>
            <a:r>
              <a:rPr lang="pt-BR" sz="2600" smtClean="0">
                <a:solidFill>
                  <a:srgbClr val="FF0000"/>
                </a:solidFill>
              </a:rPr>
              <a:t>não há orientação sobre o uso de inotrópico</a:t>
            </a:r>
            <a:r>
              <a:rPr lang="pt-BR" sz="2600" smtClean="0"/>
              <a:t>, para o qual há variabilidade considerável em RN extremamente prematuros nos primeiros dias de vida.</a:t>
            </a:r>
            <a:r>
              <a:rPr lang="pt-BR" sz="2600" baseline="30000" smtClean="0"/>
              <a:t>5,6</a:t>
            </a:r>
            <a:r>
              <a:rPr lang="pt-BR" sz="2600" smtClean="0"/>
              <a:t> </a:t>
            </a:r>
          </a:p>
          <a:p>
            <a:pPr algn="just"/>
            <a:r>
              <a:rPr lang="pt-BR" sz="2600" smtClean="0"/>
              <a:t>A variabilidade no uso de inotrópicos está mais intimamente associada à </a:t>
            </a:r>
            <a:r>
              <a:rPr lang="pt-BR" sz="2600" b="1" smtClean="0">
                <a:solidFill>
                  <a:srgbClr val="FF0000"/>
                </a:solidFill>
              </a:rPr>
              <a:t>preferência do Centro Clínico</a:t>
            </a:r>
            <a:r>
              <a:rPr lang="pt-BR" sz="2600" b="1" smtClean="0"/>
              <a:t> </a:t>
            </a:r>
            <a:r>
              <a:rPr lang="pt-BR" sz="2600" smtClean="0"/>
              <a:t>local do que a demografia ou condição clínica do paciente.</a:t>
            </a:r>
            <a:r>
              <a:rPr lang="pt-BR" sz="2600" baseline="30000" smtClean="0"/>
              <a:t>6</a:t>
            </a:r>
            <a:r>
              <a:rPr lang="pt-BR" sz="2600" smtClean="0"/>
              <a:t> </a:t>
            </a:r>
          </a:p>
        </p:txBody>
      </p:sp>
      <p:sp>
        <p:nvSpPr>
          <p:cNvPr id="6148"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b="1" smtClean="0"/>
              <a:t>Introdução</a:t>
            </a:r>
          </a:p>
        </p:txBody>
      </p:sp>
      <p:sp>
        <p:nvSpPr>
          <p:cNvPr id="3" name="Espaço Reservado para Conteúdo 2"/>
          <p:cNvSpPr>
            <a:spLocks noGrp="1"/>
          </p:cNvSpPr>
          <p:nvPr>
            <p:ph idx="1"/>
          </p:nvPr>
        </p:nvSpPr>
        <p:spPr/>
        <p:txBody>
          <a:bodyPr rtlCol="0">
            <a:normAutofit lnSpcReduction="10000"/>
          </a:bodyPr>
          <a:lstStyle/>
          <a:p>
            <a:pPr algn="just" fontAlgn="auto">
              <a:spcAft>
                <a:spcPts val="0"/>
              </a:spcAft>
              <a:buFont typeface="Arial" pitchFamily="34" charset="0"/>
              <a:buChar char="•"/>
              <a:defRPr/>
            </a:pPr>
            <a:r>
              <a:rPr lang="pt-BR" sz="2600" dirty="0"/>
              <a:t>Muitos RN com sinais de choque </a:t>
            </a:r>
            <a:r>
              <a:rPr lang="pt-BR" sz="2600" b="1" dirty="0"/>
              <a:t>não respondem à administração de fluidos e requerem infusão de inotrópicos ou vasopressores para aumentar a perfusão</a:t>
            </a:r>
            <a:r>
              <a:rPr lang="pt-BR" sz="2600" dirty="0"/>
              <a:t>.</a:t>
            </a:r>
            <a:r>
              <a:rPr lang="pt-BR" sz="2600" baseline="30000" dirty="0"/>
              <a:t>8</a:t>
            </a:r>
          </a:p>
          <a:p>
            <a:pPr algn="just" fontAlgn="auto">
              <a:spcAft>
                <a:spcPts val="0"/>
              </a:spcAft>
              <a:buFont typeface="Arial" pitchFamily="34" charset="0"/>
              <a:buChar char="•"/>
              <a:defRPr/>
            </a:pPr>
            <a:r>
              <a:rPr lang="pt-BR" sz="2600" dirty="0"/>
              <a:t>Em um estudo prospectivo observacional, a </a:t>
            </a:r>
            <a:r>
              <a:rPr lang="pt-BR" sz="2600" dirty="0" err="1"/>
              <a:t>norepinefrina</a:t>
            </a:r>
            <a:r>
              <a:rPr lang="pt-BR" sz="2600" dirty="0"/>
              <a:t> (NE) foi efetiva na reversão do estado de choque em RN a termo com choque séptico refratário.</a:t>
            </a:r>
            <a:r>
              <a:rPr lang="pt-BR" sz="2600" baseline="30000" dirty="0"/>
              <a:t>9</a:t>
            </a:r>
            <a:r>
              <a:rPr lang="pt-BR" sz="2600" dirty="0"/>
              <a:t> </a:t>
            </a:r>
          </a:p>
          <a:p>
            <a:pPr algn="just" fontAlgn="auto">
              <a:spcAft>
                <a:spcPts val="0"/>
              </a:spcAft>
              <a:buFont typeface="Arial" pitchFamily="34" charset="0"/>
              <a:buChar char="•"/>
              <a:defRPr/>
            </a:pPr>
            <a:r>
              <a:rPr lang="pt-BR" sz="2600" dirty="0"/>
              <a:t>Em crianças com hipotensão, incluindo crianças pré-termo, os efeitos de farmacocinética e hemodinâmica da NE variaram de acordo com a idade, peso ao nascer e gravidade da doença.</a:t>
            </a:r>
            <a:r>
              <a:rPr lang="pt-BR" sz="2600" baseline="30000" dirty="0"/>
              <a:t>4</a:t>
            </a:r>
            <a:r>
              <a:rPr lang="pt-BR" sz="2600" dirty="0"/>
              <a:t>  </a:t>
            </a:r>
          </a:p>
        </p:txBody>
      </p:sp>
      <p:sp>
        <p:nvSpPr>
          <p:cNvPr id="7172"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b="1" smtClean="0"/>
              <a:t>Métodos</a:t>
            </a:r>
          </a:p>
        </p:txBody>
      </p:sp>
      <p:sp>
        <p:nvSpPr>
          <p:cNvPr id="8195" name="Espaço Reservado para Conteúdo 2"/>
          <p:cNvSpPr>
            <a:spLocks noGrp="1"/>
          </p:cNvSpPr>
          <p:nvPr>
            <p:ph idx="1"/>
          </p:nvPr>
        </p:nvSpPr>
        <p:spPr/>
        <p:txBody>
          <a:bodyPr/>
          <a:lstStyle/>
          <a:p>
            <a:pPr algn="just"/>
            <a:r>
              <a:rPr lang="pt-BR" sz="2600" smtClean="0"/>
              <a:t>É um estudo retrospectivo com dados provenientes da farmácia do </a:t>
            </a:r>
            <a:r>
              <a:rPr lang="pt-BR" sz="2600" b="1" smtClean="0"/>
              <a:t>Hospital de Sainte-Justine</a:t>
            </a:r>
            <a:r>
              <a:rPr lang="pt-BR" sz="2600" smtClean="0"/>
              <a:t>, Montreal, Quebec.</a:t>
            </a:r>
          </a:p>
          <a:p>
            <a:pPr algn="just"/>
            <a:r>
              <a:rPr lang="pt-BR" sz="2600" smtClean="0"/>
              <a:t>A partir do </a:t>
            </a:r>
            <a:r>
              <a:rPr lang="pt-BR" sz="2600" b="1" smtClean="0"/>
              <a:t>banco de dados da farmácia</a:t>
            </a:r>
            <a:r>
              <a:rPr lang="pt-BR" sz="2600" smtClean="0"/>
              <a:t>, foram identificados os </a:t>
            </a:r>
            <a:r>
              <a:rPr lang="pt-BR" sz="2600" b="1" smtClean="0">
                <a:solidFill>
                  <a:schemeClr val="hlink"/>
                </a:solidFill>
              </a:rPr>
              <a:t>RN prematuros com menos de 34 semanas</a:t>
            </a:r>
            <a:r>
              <a:rPr lang="pt-BR" sz="2600" smtClean="0"/>
              <a:t> de gestação que </a:t>
            </a:r>
            <a:r>
              <a:rPr lang="pt-BR" sz="2600" b="1" smtClean="0">
                <a:solidFill>
                  <a:schemeClr val="hlink"/>
                </a:solidFill>
              </a:rPr>
              <a:t>receberam infusão de NE entre abril de 2009 e abril de 2011.</a:t>
            </a:r>
          </a:p>
          <a:p>
            <a:pPr algn="just"/>
            <a:r>
              <a:rPr lang="pt-BR" sz="2600" smtClean="0"/>
              <a:t>Os dados descritivos incluíram </a:t>
            </a:r>
            <a:r>
              <a:rPr lang="pt-BR" sz="2600" b="1" smtClean="0"/>
              <a:t>idade gestacional, peso ao nascer e idade pós-natal</a:t>
            </a:r>
            <a:r>
              <a:rPr lang="pt-BR" sz="2600" smtClean="0"/>
              <a:t> quando os sinais de choque se desenvolveram.</a:t>
            </a:r>
          </a:p>
          <a:p>
            <a:pPr algn="just"/>
            <a:endParaRPr lang="pt-BR" sz="2600" smtClean="0"/>
          </a:p>
          <a:p>
            <a:pPr algn="just"/>
            <a:endParaRPr lang="pt-BR" sz="2600" smtClean="0"/>
          </a:p>
        </p:txBody>
      </p:sp>
      <p:sp>
        <p:nvSpPr>
          <p:cNvPr id="8196"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b="1" smtClean="0"/>
              <a:t>Métodos</a:t>
            </a:r>
          </a:p>
        </p:txBody>
      </p:sp>
      <p:sp>
        <p:nvSpPr>
          <p:cNvPr id="9219" name="Espaço Reservado para Conteúdo 2"/>
          <p:cNvSpPr>
            <a:spLocks noGrp="1"/>
          </p:cNvSpPr>
          <p:nvPr>
            <p:ph idx="1"/>
          </p:nvPr>
        </p:nvSpPr>
        <p:spPr/>
        <p:txBody>
          <a:bodyPr/>
          <a:lstStyle/>
          <a:p>
            <a:pPr algn="just"/>
            <a:r>
              <a:rPr lang="pt-BR" sz="2600" smtClean="0"/>
              <a:t>A </a:t>
            </a:r>
            <a:r>
              <a:rPr lang="pt-BR" sz="2600" b="1" smtClean="0"/>
              <a:t>pressão arterial, a freqüência cardíaca e a diurese </a:t>
            </a:r>
            <a:r>
              <a:rPr lang="pt-BR" sz="2600" smtClean="0"/>
              <a:t>foram calculadas a partir dos valores obtidos a cada 15 minutos; oito horas antes, oito após o início e oito horas após o término da infusão de NE.</a:t>
            </a:r>
          </a:p>
          <a:p>
            <a:pPr algn="just"/>
            <a:r>
              <a:rPr lang="pt-BR" sz="2600" smtClean="0"/>
              <a:t>Os resultados do gás sanguíneo mais próximo dos diferentes pontos de tempo foram observados, bem como diagnósticos relacionados: presença de um ducto arterial persistente (PDA) e/ou enterocolite necrosante (NEC) de grau 2 ou mais de acordo com os critérios de Bell</a:t>
            </a:r>
            <a:r>
              <a:rPr lang="pt-BR" sz="2600" baseline="30000" smtClean="0"/>
              <a:t>13</a:t>
            </a:r>
            <a:r>
              <a:rPr lang="pt-BR" sz="2600" smtClean="0"/>
              <a:t> ao longo da duração da terapia. </a:t>
            </a:r>
          </a:p>
        </p:txBody>
      </p:sp>
      <p:sp>
        <p:nvSpPr>
          <p:cNvPr id="9220"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b="1" smtClean="0"/>
              <a:t>Métodos</a:t>
            </a:r>
          </a:p>
        </p:txBody>
      </p:sp>
      <p:sp>
        <p:nvSpPr>
          <p:cNvPr id="10243" name="Espaço Reservado para Conteúdo 2"/>
          <p:cNvSpPr>
            <a:spLocks noGrp="1"/>
          </p:cNvSpPr>
          <p:nvPr>
            <p:ph idx="1"/>
          </p:nvPr>
        </p:nvSpPr>
        <p:spPr/>
        <p:txBody>
          <a:bodyPr/>
          <a:lstStyle/>
          <a:p>
            <a:pPr algn="just"/>
            <a:r>
              <a:rPr lang="pt-BR" sz="2500" smtClean="0"/>
              <a:t>Foram coletados dados relativos à infusão de NE (tempo de início, média e doses máximas utilizadas, duração da terapia e eventos adversos), bem como parâmetros de ventilação, evidência de hipertensão pulmonar persistente (PPHN) e tratamento com óxido nítrico inalado.</a:t>
            </a:r>
          </a:p>
          <a:p>
            <a:pPr algn="just"/>
            <a:r>
              <a:rPr lang="pt-BR" sz="2500" smtClean="0"/>
              <a:t>A administração de fluidos, inotrópicos/vasopressores e/ ou </a:t>
            </a:r>
            <a:r>
              <a:rPr lang="pt-BR" sz="2500" b="1" smtClean="0"/>
              <a:t>hidrocortisona</a:t>
            </a:r>
            <a:r>
              <a:rPr lang="pt-BR" sz="2500" smtClean="0"/>
              <a:t> como terapia de resgate para choque (geralmente </a:t>
            </a:r>
            <a:r>
              <a:rPr lang="pt-BR" sz="2500" b="1" smtClean="0"/>
              <a:t>1 mg/kg a cada 6-8 horas</a:t>
            </a:r>
            <a:r>
              <a:rPr lang="pt-BR" sz="2500" smtClean="0"/>
              <a:t>) foram coletadas.</a:t>
            </a:r>
          </a:p>
          <a:p>
            <a:pPr algn="just"/>
            <a:r>
              <a:rPr lang="pt-BR" sz="2500" smtClean="0"/>
              <a:t>Outros resultados coletados foram hemorragias cerebrais, mortalidade e resultados de seguimento a longo prazo.</a:t>
            </a:r>
          </a:p>
        </p:txBody>
      </p:sp>
      <p:sp>
        <p:nvSpPr>
          <p:cNvPr id="1024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b="1" smtClean="0"/>
              <a:t>Métodos</a:t>
            </a:r>
          </a:p>
        </p:txBody>
      </p:sp>
      <p:sp>
        <p:nvSpPr>
          <p:cNvPr id="11267" name="Espaço Reservado para Conteúdo 2"/>
          <p:cNvSpPr>
            <a:spLocks noGrp="1"/>
          </p:cNvSpPr>
          <p:nvPr>
            <p:ph idx="1"/>
          </p:nvPr>
        </p:nvSpPr>
        <p:spPr/>
        <p:txBody>
          <a:bodyPr/>
          <a:lstStyle/>
          <a:p>
            <a:pPr algn="just"/>
            <a:r>
              <a:rPr lang="pt-BR" sz="2600" smtClean="0"/>
              <a:t>Finalmente, a </a:t>
            </a:r>
            <a:r>
              <a:rPr lang="pt-BR" sz="2600" b="1" smtClean="0">
                <a:solidFill>
                  <a:srgbClr val="FF0000"/>
                </a:solidFill>
              </a:rPr>
              <a:t>pressão arterial baixa</a:t>
            </a:r>
            <a:r>
              <a:rPr lang="pt-BR" sz="2600" smtClean="0"/>
              <a:t> foi definida por uma </a:t>
            </a:r>
            <a:r>
              <a:rPr lang="pt-BR" sz="2600" smtClean="0">
                <a:solidFill>
                  <a:srgbClr val="FF0000"/>
                </a:solidFill>
              </a:rPr>
              <a:t>pressão arterial média (PAM) </a:t>
            </a:r>
            <a:r>
              <a:rPr lang="pt-BR" sz="2600" b="1" smtClean="0">
                <a:solidFill>
                  <a:srgbClr val="FF0000"/>
                </a:solidFill>
              </a:rPr>
              <a:t>inferior ao percentil 10 para a idade gestacional e pós natal</a:t>
            </a:r>
            <a:r>
              <a:rPr lang="pt-BR" sz="2600" baseline="30000" smtClean="0">
                <a:solidFill>
                  <a:srgbClr val="FF0000"/>
                </a:solidFill>
              </a:rPr>
              <a:t>14</a:t>
            </a:r>
            <a:r>
              <a:rPr lang="pt-BR" sz="2600" smtClean="0"/>
              <a:t>; e a baixa </a:t>
            </a:r>
            <a:r>
              <a:rPr lang="pt-BR" sz="2600" smtClean="0">
                <a:solidFill>
                  <a:srgbClr val="FF0000"/>
                </a:solidFill>
              </a:rPr>
              <a:t>emissão de urina</a:t>
            </a:r>
            <a:r>
              <a:rPr lang="pt-BR" sz="2600" smtClean="0"/>
              <a:t> estava presente quando os valores eram </a:t>
            </a:r>
            <a:r>
              <a:rPr lang="pt-BR" sz="2600" b="1" smtClean="0">
                <a:solidFill>
                  <a:srgbClr val="FF0000"/>
                </a:solidFill>
              </a:rPr>
              <a:t>inferiores a 1 ml/kg/h</a:t>
            </a:r>
            <a:r>
              <a:rPr lang="pt-BR" sz="2600" b="1" smtClean="0"/>
              <a:t>.</a:t>
            </a:r>
          </a:p>
          <a:p>
            <a:endParaRPr lang="pt-BR" smtClean="0"/>
          </a:p>
        </p:txBody>
      </p:sp>
      <p:sp>
        <p:nvSpPr>
          <p:cNvPr id="11268"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b="1" smtClean="0"/>
              <a:t>Análise Estatística</a:t>
            </a:r>
          </a:p>
        </p:txBody>
      </p:sp>
      <p:sp>
        <p:nvSpPr>
          <p:cNvPr id="12291" name="Espaço Reservado para Conteúdo 2"/>
          <p:cNvSpPr>
            <a:spLocks noGrp="1"/>
          </p:cNvSpPr>
          <p:nvPr>
            <p:ph idx="1"/>
          </p:nvPr>
        </p:nvSpPr>
        <p:spPr/>
        <p:txBody>
          <a:bodyPr/>
          <a:lstStyle/>
          <a:p>
            <a:r>
              <a:rPr lang="pt-BR" sz="2600" smtClean="0"/>
              <a:t>Os resultados são descritos como média ± desvio padrão (mediana, intervalo mín-máx). </a:t>
            </a:r>
          </a:p>
          <a:p>
            <a:r>
              <a:rPr lang="pt-BR" sz="2600" smtClean="0"/>
              <a:t>As análises estatísticas foram realizadas utilizando o </a:t>
            </a:r>
            <a:r>
              <a:rPr lang="pt-BR" sz="2600" b="1" smtClean="0"/>
              <a:t>SPSS versão 16 </a:t>
            </a:r>
            <a:r>
              <a:rPr lang="pt-BR" sz="2600" smtClean="0"/>
              <a:t>(IBM Inc, New York, NY, EUA).</a:t>
            </a:r>
          </a:p>
          <a:p>
            <a:pPr algn="just"/>
            <a:r>
              <a:rPr lang="pt-BR" sz="2600" smtClean="0"/>
              <a:t>O teste de qui-quadrado foi utilizado para variáveis ​​categóricas e um teste de ANOVA de medidas repetidas foi utilizado para dados antes, durante e após a infusão de NE.</a:t>
            </a:r>
          </a:p>
          <a:p>
            <a:pPr algn="just"/>
            <a:r>
              <a:rPr lang="pt-BR" sz="2600" smtClean="0"/>
              <a:t>Um valor de </a:t>
            </a:r>
            <a:r>
              <a:rPr lang="pt-BR" sz="2600" b="1" smtClean="0"/>
              <a:t>P inferior a 0,05 </a:t>
            </a:r>
            <a:r>
              <a:rPr lang="pt-BR" sz="2600" smtClean="0"/>
              <a:t>foi considerado estatisticamente significativo.</a:t>
            </a:r>
          </a:p>
        </p:txBody>
      </p:sp>
      <p:sp>
        <p:nvSpPr>
          <p:cNvPr id="12292"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b="1" smtClean="0"/>
              <a:t>Resultados</a:t>
            </a:r>
          </a:p>
        </p:txBody>
      </p:sp>
      <p:pic>
        <p:nvPicPr>
          <p:cNvPr id="13316" name="Picture 2"/>
          <p:cNvPicPr>
            <a:picLocks noChangeAspect="1" noChangeArrowheads="1"/>
          </p:cNvPicPr>
          <p:nvPr/>
        </p:nvPicPr>
        <p:blipFill>
          <a:blip r:embed="rId2"/>
          <a:srcRect/>
          <a:stretch>
            <a:fillRect/>
          </a:stretch>
        </p:blipFill>
        <p:spPr bwMode="auto">
          <a:xfrm>
            <a:off x="971550" y="1125538"/>
            <a:ext cx="7294563" cy="5140325"/>
          </a:xfrm>
          <a:prstGeom prst="rect">
            <a:avLst/>
          </a:prstGeom>
          <a:noFill/>
          <a:ln w="28575">
            <a:solidFill>
              <a:srgbClr val="FF3399"/>
            </a:solidFill>
            <a:miter lim="800000"/>
            <a:headEnd/>
            <a:tailEnd/>
          </a:ln>
        </p:spPr>
      </p:pic>
      <p:sp>
        <p:nvSpPr>
          <p:cNvPr id="13317" name="Espaço Reservado para Rodapé 3"/>
          <p:cNvSpPr>
            <a:spLocks noGrp="1"/>
          </p:cNvSpPr>
          <p:nvPr>
            <p:ph type="ftr" sz="quarter" idx="11"/>
          </p:nvPr>
        </p:nvSpPr>
        <p:spPr bwMode="auto">
          <a:xfrm>
            <a:off x="3267075" y="6403975"/>
            <a:ext cx="3176588" cy="357188"/>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b="1" smtClean="0"/>
              <a:t>Resultados</a:t>
            </a:r>
          </a:p>
        </p:txBody>
      </p:sp>
      <p:sp>
        <p:nvSpPr>
          <p:cNvPr id="3" name="Espaço Reservado para Conteúdo 2"/>
          <p:cNvSpPr>
            <a:spLocks noGrp="1"/>
          </p:cNvSpPr>
          <p:nvPr>
            <p:ph idx="1"/>
          </p:nvPr>
        </p:nvSpPr>
        <p:spPr/>
        <p:txBody>
          <a:bodyPr>
            <a:normAutofit/>
          </a:bodyPr>
          <a:lstStyle/>
          <a:p>
            <a:pPr algn="just">
              <a:lnSpc>
                <a:spcPct val="90000"/>
              </a:lnSpc>
            </a:pPr>
            <a:r>
              <a:rPr lang="pt-BR" sz="2600" b="1" smtClean="0">
                <a:solidFill>
                  <a:srgbClr val="FF0000"/>
                </a:solidFill>
              </a:rPr>
              <a:t>30 RN </a:t>
            </a:r>
            <a:r>
              <a:rPr lang="pt-BR" sz="2600" smtClean="0"/>
              <a:t>receberam infusão de NE durante o período de estudo. </a:t>
            </a:r>
          </a:p>
          <a:p>
            <a:pPr algn="just">
              <a:lnSpc>
                <a:spcPct val="90000"/>
              </a:lnSpc>
            </a:pPr>
            <a:r>
              <a:rPr lang="pt-BR" sz="2600" smtClean="0"/>
              <a:t>A </a:t>
            </a:r>
            <a:r>
              <a:rPr lang="pt-BR" sz="2600" b="1" smtClean="0">
                <a:solidFill>
                  <a:srgbClr val="FF0000"/>
                </a:solidFill>
              </a:rPr>
              <a:t>idade gestacional</a:t>
            </a:r>
            <a:r>
              <a:rPr lang="pt-BR" sz="2600" b="1" smtClean="0"/>
              <a:t> </a:t>
            </a:r>
            <a:r>
              <a:rPr lang="pt-BR" sz="2600" smtClean="0"/>
              <a:t>média ao nascer foi de </a:t>
            </a:r>
            <a:r>
              <a:rPr lang="pt-BR" sz="2600" smtClean="0">
                <a:solidFill>
                  <a:srgbClr val="FF0000"/>
                </a:solidFill>
              </a:rPr>
              <a:t>26,5 ± 2,7</a:t>
            </a:r>
            <a:r>
              <a:rPr lang="pt-BR" sz="2600" smtClean="0"/>
              <a:t> (25,7, 23,4-34) semanas e seu </a:t>
            </a:r>
            <a:r>
              <a:rPr lang="pt-BR" sz="2600" smtClean="0">
                <a:solidFill>
                  <a:srgbClr val="FF0000"/>
                </a:solidFill>
              </a:rPr>
              <a:t>peso</a:t>
            </a:r>
            <a:r>
              <a:rPr lang="pt-BR" sz="2600" smtClean="0"/>
              <a:t> médio ao nascer foi de </a:t>
            </a:r>
            <a:r>
              <a:rPr lang="pt-BR" sz="2600" smtClean="0">
                <a:solidFill>
                  <a:srgbClr val="FF0000"/>
                </a:solidFill>
              </a:rPr>
              <a:t>903 ± 437 (827, 450-2550) g.</a:t>
            </a:r>
          </a:p>
          <a:p>
            <a:pPr algn="just">
              <a:lnSpc>
                <a:spcPct val="90000"/>
              </a:lnSpc>
            </a:pPr>
            <a:r>
              <a:rPr lang="pt-BR" sz="2600" smtClean="0"/>
              <a:t>Antes da infusão de NE, todos os 30 pacientes foram ventilados mecanicamente e tinham hipotensão refratária à terapia padrão.</a:t>
            </a:r>
          </a:p>
          <a:p>
            <a:pPr algn="just">
              <a:lnSpc>
                <a:spcPct val="90000"/>
              </a:lnSpc>
            </a:pPr>
            <a:r>
              <a:rPr lang="pt-BR" sz="2600" smtClean="0"/>
              <a:t>O tratamento com infusão de NE começou em </a:t>
            </a:r>
            <a:r>
              <a:rPr lang="pt-BR" sz="2600" b="1" smtClean="0"/>
              <a:t>uma idade média de 18,4 </a:t>
            </a:r>
            <a:r>
              <a:rPr lang="pt-BR" sz="2600" smtClean="0"/>
              <a:t>(1-116) dias de vida e </a:t>
            </a:r>
            <a:r>
              <a:rPr lang="pt-BR" sz="2600" b="1" smtClean="0"/>
              <a:t>durou uma média de 41 </a:t>
            </a:r>
            <a:r>
              <a:rPr lang="pt-BR" sz="2600" smtClean="0"/>
              <a:t>± 38 (25, 3-177) horas. </a:t>
            </a:r>
          </a:p>
        </p:txBody>
      </p:sp>
      <p:sp>
        <p:nvSpPr>
          <p:cNvPr id="14340"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b="1" smtClean="0"/>
              <a:t>Resultados</a:t>
            </a:r>
          </a:p>
        </p:txBody>
      </p:sp>
      <p:sp>
        <p:nvSpPr>
          <p:cNvPr id="15363" name="Espaço Reservado para Conteúdo 2"/>
          <p:cNvSpPr>
            <a:spLocks noGrp="1"/>
          </p:cNvSpPr>
          <p:nvPr>
            <p:ph idx="1"/>
          </p:nvPr>
        </p:nvSpPr>
        <p:spPr/>
        <p:txBody>
          <a:bodyPr/>
          <a:lstStyle/>
          <a:p>
            <a:r>
              <a:rPr lang="pt-BR" sz="2600" smtClean="0"/>
              <a:t>A </a:t>
            </a:r>
            <a:r>
              <a:rPr lang="pt-BR" sz="2600" b="1" smtClean="0"/>
              <a:t>dose média de NE</a:t>
            </a:r>
            <a:r>
              <a:rPr lang="pt-BR" sz="2600" smtClean="0"/>
              <a:t> utilizada foi 0,24 ± 0,15 (0,20, 0,02-0,60) ug/kg/min.</a:t>
            </a:r>
          </a:p>
          <a:p>
            <a:pPr algn="just"/>
            <a:r>
              <a:rPr lang="pt-BR" sz="2600" smtClean="0"/>
              <a:t>Da coorte, </a:t>
            </a:r>
            <a:r>
              <a:rPr lang="pt-BR" sz="2600" b="1" smtClean="0"/>
              <a:t>6 pacientes apresentaram choque associado a NEC grau 2</a:t>
            </a:r>
            <a:r>
              <a:rPr lang="pt-BR" sz="2600" smtClean="0"/>
              <a:t> ou mais; e 4 dos 6 pacientes apresentaram hemoculturas positivas. 24 (80%) apresentaram diagnóstico clínico de choque séptico e 18 (60%) tiveram culturas positivas.</a:t>
            </a:r>
          </a:p>
          <a:p>
            <a:pPr algn="just"/>
            <a:r>
              <a:rPr lang="pt-BR" sz="2600" smtClean="0"/>
              <a:t>A avaliação ecocardiográfica confirmou que </a:t>
            </a:r>
            <a:r>
              <a:rPr lang="pt-BR" sz="2600" b="1" smtClean="0"/>
              <a:t>15 pacientes tinham PDA </a:t>
            </a:r>
            <a:r>
              <a:rPr lang="pt-BR" sz="2600" smtClean="0"/>
              <a:t>considerado não hemodinamicamente significativo. </a:t>
            </a:r>
          </a:p>
        </p:txBody>
      </p:sp>
      <p:sp>
        <p:nvSpPr>
          <p:cNvPr id="1536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b="1" smtClean="0"/>
              <a:t>Resultados</a:t>
            </a:r>
          </a:p>
        </p:txBody>
      </p:sp>
      <p:sp>
        <p:nvSpPr>
          <p:cNvPr id="3" name="Espaço Reservado para Conteúdo 2"/>
          <p:cNvSpPr>
            <a:spLocks noGrp="1"/>
          </p:cNvSpPr>
          <p:nvPr>
            <p:ph idx="1"/>
          </p:nvPr>
        </p:nvSpPr>
        <p:spPr/>
        <p:txBody>
          <a:bodyPr rtlCol="0">
            <a:noAutofit/>
          </a:bodyPr>
          <a:lstStyle/>
          <a:p>
            <a:pPr marL="0" indent="0" algn="just" fontAlgn="auto">
              <a:spcAft>
                <a:spcPts val="0"/>
              </a:spcAft>
              <a:buFont typeface="Arial" pitchFamily="34" charset="0"/>
              <a:buNone/>
              <a:defRPr/>
            </a:pPr>
            <a:r>
              <a:rPr lang="pt-BR" sz="2600" b="1" dirty="0"/>
              <a:t>Oito horas antes da infusão de NE</a:t>
            </a:r>
            <a:r>
              <a:rPr lang="pt-BR" sz="2600" dirty="0"/>
              <a:t>: </a:t>
            </a:r>
          </a:p>
          <a:p>
            <a:pPr algn="just" fontAlgn="auto">
              <a:spcAft>
                <a:spcPts val="0"/>
              </a:spcAft>
              <a:buFont typeface="Arial" pitchFamily="34" charset="0"/>
              <a:buChar char="•"/>
              <a:defRPr/>
            </a:pPr>
            <a:r>
              <a:rPr lang="pt-BR" sz="2600" dirty="0"/>
              <a:t>22 RN estavam em ventilação de alta freqüência e 15 estavam recebendo tratamento com óxido nítrico inalado (dose média 17 ± 6,2</a:t>
            </a:r>
            <a:r>
              <a:rPr lang="pt-BR" sz="2600" dirty="0" err="1"/>
              <a:t>ppm</a:t>
            </a:r>
            <a:r>
              <a:rPr lang="pt-BR" sz="2600" dirty="0"/>
              <a:t>) para tratamento de PPHN avaliado por </a:t>
            </a:r>
            <a:r>
              <a:rPr lang="pt-BR" sz="2600" dirty="0" err="1"/>
              <a:t>ecocardiografia</a:t>
            </a:r>
            <a:r>
              <a:rPr lang="pt-BR" sz="2600" dirty="0"/>
              <a:t>.</a:t>
            </a:r>
          </a:p>
          <a:p>
            <a:pPr algn="just" fontAlgn="auto">
              <a:spcAft>
                <a:spcPts val="0"/>
              </a:spcAft>
              <a:buFont typeface="Arial" pitchFamily="34" charset="0"/>
              <a:buChar char="•"/>
              <a:defRPr/>
            </a:pPr>
            <a:r>
              <a:rPr lang="pt-BR" sz="2600" dirty="0"/>
              <a:t>A expansão do volume com solução salina (expansão do volume médio de 17,7 ± 5,2 (20, 10-30) </a:t>
            </a:r>
            <a:r>
              <a:rPr lang="pt-BR" sz="2600" dirty="0" err="1"/>
              <a:t>cc</a:t>
            </a:r>
            <a:r>
              <a:rPr lang="pt-BR" sz="2600" dirty="0"/>
              <a:t>/kg) foi administrada a 22 pacientes.</a:t>
            </a:r>
          </a:p>
        </p:txBody>
      </p:sp>
      <p:sp>
        <p:nvSpPr>
          <p:cNvPr id="16388"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b="1" smtClean="0"/>
              <a:t>Resultados</a:t>
            </a:r>
          </a:p>
        </p:txBody>
      </p:sp>
      <p:sp>
        <p:nvSpPr>
          <p:cNvPr id="3" name="Espaço Reservado para Conteúdo 2"/>
          <p:cNvSpPr>
            <a:spLocks noGrp="1"/>
          </p:cNvSpPr>
          <p:nvPr>
            <p:ph idx="1"/>
          </p:nvPr>
        </p:nvSpPr>
        <p:spPr/>
        <p:txBody>
          <a:bodyPr>
            <a:normAutofit/>
          </a:bodyPr>
          <a:lstStyle/>
          <a:p>
            <a:pPr algn="just">
              <a:lnSpc>
                <a:spcPct val="90000"/>
              </a:lnSpc>
            </a:pPr>
            <a:r>
              <a:rPr lang="pt-BR" sz="2600" smtClean="0"/>
              <a:t>A taxa média de infusão de </a:t>
            </a:r>
            <a:r>
              <a:rPr lang="pt-BR" sz="2600" b="1" smtClean="0"/>
              <a:t>epinefrina</a:t>
            </a:r>
            <a:r>
              <a:rPr lang="pt-BR" sz="2600" smtClean="0"/>
              <a:t> (15 de 30 pacientes) ou de dopamina (13 de 30 pacientes) antes da infusão de NE foi, respectivamente, 0,22 ± 0,16 (0,20, 0,05-0,50) μg/kg/min e 7,5 ± 2,5 μg/kg/min.</a:t>
            </a:r>
          </a:p>
          <a:p>
            <a:pPr algn="just">
              <a:lnSpc>
                <a:spcPct val="90000"/>
              </a:lnSpc>
            </a:pPr>
            <a:r>
              <a:rPr lang="pt-BR" sz="2600" b="1" smtClean="0"/>
              <a:t>Dobutamina</a:t>
            </a:r>
            <a:r>
              <a:rPr lang="pt-BR" sz="2600" smtClean="0"/>
              <a:t> foi administrada a 2 pacientes (dose de 10 μg/kg/min) e 13 pacientes (43%) receberam hidrocortisona em doses de resgate.</a:t>
            </a:r>
          </a:p>
          <a:p>
            <a:pPr algn="just">
              <a:lnSpc>
                <a:spcPct val="90000"/>
              </a:lnSpc>
            </a:pPr>
            <a:r>
              <a:rPr lang="pt-BR" sz="2600" smtClean="0"/>
              <a:t>A NE foi geralmente iniciada em </a:t>
            </a:r>
            <a:r>
              <a:rPr lang="pt-BR" sz="2600" b="1" smtClean="0"/>
              <a:t>0,1 μg/kg/min</a:t>
            </a:r>
            <a:r>
              <a:rPr lang="pt-BR" sz="2600" smtClean="0"/>
              <a:t> e a média da </a:t>
            </a:r>
            <a:r>
              <a:rPr lang="pt-BR" sz="2600" b="1" smtClean="0"/>
              <a:t>taxa máxima de</a:t>
            </a:r>
            <a:r>
              <a:rPr lang="pt-BR" sz="2600" smtClean="0"/>
              <a:t> infusão de NE alcançada durante o tratamento com NE foi de </a:t>
            </a:r>
            <a:r>
              <a:rPr lang="pt-BR" sz="2600" b="1" smtClean="0"/>
              <a:t>0,24 ± 0,15</a:t>
            </a:r>
            <a:r>
              <a:rPr lang="pt-BR" sz="2600" smtClean="0"/>
              <a:t> (0,20,  0,02-0,60) μg/kg/min</a:t>
            </a:r>
            <a:r>
              <a:rPr lang="pt-BR" sz="2800" smtClean="0"/>
              <a:t>.</a:t>
            </a:r>
            <a:r>
              <a:rPr lang="pt-BR" sz="2600" smtClean="0"/>
              <a:t>  </a:t>
            </a:r>
          </a:p>
          <a:p>
            <a:pPr>
              <a:lnSpc>
                <a:spcPct val="90000"/>
              </a:lnSpc>
            </a:pPr>
            <a:endParaRPr lang="pt-BR" smtClean="0"/>
          </a:p>
        </p:txBody>
      </p:sp>
      <p:sp>
        <p:nvSpPr>
          <p:cNvPr id="17412"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b="1" smtClean="0"/>
              <a:t>Resultados</a:t>
            </a:r>
          </a:p>
        </p:txBody>
      </p:sp>
      <p:sp>
        <p:nvSpPr>
          <p:cNvPr id="18435" name="Espaço Reservado para Conteúdo 2"/>
          <p:cNvSpPr>
            <a:spLocks noGrp="1"/>
          </p:cNvSpPr>
          <p:nvPr>
            <p:ph idx="1"/>
          </p:nvPr>
        </p:nvSpPr>
        <p:spPr/>
        <p:txBody>
          <a:bodyPr/>
          <a:lstStyle/>
          <a:p>
            <a:pPr algn="just"/>
            <a:r>
              <a:rPr lang="pt-BR" sz="2600" smtClean="0"/>
              <a:t>O tempo médio total do paciente foi de 37,0 ± 35,7 (25, 3-177) horas e o </a:t>
            </a:r>
            <a:r>
              <a:rPr lang="pt-BR" sz="2600" b="1" smtClean="0"/>
              <a:t>tempo necessário para reverter o estado de choque clínico</a:t>
            </a:r>
            <a:r>
              <a:rPr lang="pt-BR" sz="2600" smtClean="0"/>
              <a:t> (pressão arterial normal para idade gestacional e diurese normal) foi de </a:t>
            </a:r>
            <a:r>
              <a:rPr lang="pt-BR" sz="2600" b="1" smtClean="0"/>
              <a:t>6,5 ± 5,1 horas durante a terapia com NE.</a:t>
            </a:r>
          </a:p>
        </p:txBody>
      </p:sp>
      <p:sp>
        <p:nvSpPr>
          <p:cNvPr id="18436"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b="1" smtClean="0"/>
              <a:t>Resultados</a:t>
            </a:r>
          </a:p>
        </p:txBody>
      </p:sp>
      <p:sp>
        <p:nvSpPr>
          <p:cNvPr id="3" name="Espaço Reservado para Conteúdo 2"/>
          <p:cNvSpPr>
            <a:spLocks noGrp="1"/>
          </p:cNvSpPr>
          <p:nvPr>
            <p:ph idx="1"/>
          </p:nvPr>
        </p:nvSpPr>
        <p:spPr/>
        <p:txBody>
          <a:bodyPr>
            <a:normAutofit/>
          </a:bodyPr>
          <a:lstStyle/>
          <a:p>
            <a:pPr marL="0" indent="0" algn="just">
              <a:buFont typeface="Arial" charset="0"/>
              <a:buNone/>
            </a:pPr>
            <a:r>
              <a:rPr lang="pt-BR" sz="2600" b="1" smtClean="0"/>
              <a:t>Após 8 horas de infusão de NE</a:t>
            </a:r>
            <a:r>
              <a:rPr lang="pt-BR" sz="2600" smtClean="0"/>
              <a:t> o número de RN tratados com outros inotrópicos e suas doses médias foram:</a:t>
            </a:r>
          </a:p>
          <a:p>
            <a:pPr marL="0" indent="0" algn="just"/>
            <a:r>
              <a:rPr lang="pt-BR" sz="2600" smtClean="0"/>
              <a:t>11 pacientes com infusão de epinefrina a 0,3 ± 0,22 (0,40, 0,10-0,70) ug/kg/min (p = não significativo [ns]) e 10 com infusão de dopamina a 4,7 ± 1,5 (5,0, 2,5-7,5) μg/kg/min (p = ns).</a:t>
            </a:r>
          </a:p>
          <a:p>
            <a:pPr marL="0" indent="0" algn="just"/>
            <a:r>
              <a:rPr lang="pt-BR" sz="2600" smtClean="0"/>
              <a:t>Um RN ainda estava em dobutamina na mesma dose de 10 μg/kg/min. A hidrocortisona foi administrada a 3 pacientes adicionais (n = 16; p = 0,024).</a:t>
            </a:r>
          </a:p>
          <a:p>
            <a:pPr marL="0" indent="0" algn="just"/>
            <a:endParaRPr lang="pt-BR" sz="2600" smtClean="0"/>
          </a:p>
        </p:txBody>
      </p:sp>
      <p:sp>
        <p:nvSpPr>
          <p:cNvPr id="19460"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b="1" smtClean="0"/>
              <a:t>Resultados</a:t>
            </a:r>
          </a:p>
        </p:txBody>
      </p:sp>
      <p:sp>
        <p:nvSpPr>
          <p:cNvPr id="21507" name="Espaço Reservado para Conteúdo 2"/>
          <p:cNvSpPr>
            <a:spLocks noGrp="1"/>
          </p:cNvSpPr>
          <p:nvPr>
            <p:ph idx="1"/>
          </p:nvPr>
        </p:nvSpPr>
        <p:spPr/>
        <p:txBody>
          <a:bodyPr/>
          <a:lstStyle/>
          <a:p>
            <a:pPr algn="just"/>
            <a:r>
              <a:rPr lang="pt-BR" sz="2600" smtClean="0"/>
              <a:t>A partir das 8 horas anteriores, 8 horas após o início e 8 horas após a interrupção da infusão de NE, </a:t>
            </a:r>
            <a:r>
              <a:rPr lang="pt-BR" sz="2600" b="1" smtClean="0"/>
              <a:t>a pressão arterial média (MBP) aumentou de </a:t>
            </a:r>
            <a:r>
              <a:rPr lang="pt-BR" sz="2600" smtClean="0"/>
              <a:t>20,5 ± 4,8 (20, 10-30) para 33,4 ± 7,4 (35, 20-50) mmHg (p &lt;0,001) e 37,3 ± 9,8 (40, 20-60) mmHg (p &lt;0,001).</a:t>
            </a:r>
          </a:p>
          <a:p>
            <a:pPr algn="just"/>
            <a:r>
              <a:rPr lang="pt-BR" sz="2600" b="1" smtClean="0"/>
              <a:t>A diurese média aumentou </a:t>
            </a:r>
            <a:r>
              <a:rPr lang="pt-BR" sz="2600" smtClean="0"/>
              <a:t>de 1,6 ± 1,7 (1,0, 0-5,5) para 4,0 ± 2,5 (4,1, 0,5-9,0) cc/kg/h (p &lt;0,001) e para 5,3 ± 3,0 (4,95, 0,6-10,2) cc/kg/h (p = 0,018).</a:t>
            </a:r>
            <a:r>
              <a:rPr lang="pt-BR" sz="2600" smtClean="0">
                <a:solidFill>
                  <a:schemeClr val="hlink"/>
                </a:solidFill>
              </a:rPr>
              <a:t>Figura 1</a:t>
            </a:r>
            <a:r>
              <a:rPr lang="pt-BR" sz="2600" smtClean="0"/>
              <a:t> </a:t>
            </a:r>
          </a:p>
        </p:txBody>
      </p:sp>
      <p:sp>
        <p:nvSpPr>
          <p:cNvPr id="21508"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b="1" smtClean="0"/>
              <a:t>Resultados</a:t>
            </a:r>
          </a:p>
        </p:txBody>
      </p:sp>
      <p:pic>
        <p:nvPicPr>
          <p:cNvPr id="20483" name="Picture 2"/>
          <p:cNvPicPr>
            <a:picLocks noGrp="1" noChangeAspect="1" noChangeArrowheads="1"/>
          </p:cNvPicPr>
          <p:nvPr>
            <p:ph idx="1"/>
          </p:nvPr>
        </p:nvPicPr>
        <p:blipFill>
          <a:blip r:embed="rId2"/>
          <a:srcRect/>
          <a:stretch>
            <a:fillRect/>
          </a:stretch>
        </p:blipFill>
        <p:spPr>
          <a:xfrm>
            <a:off x="1692275" y="1412875"/>
            <a:ext cx="6129338" cy="4729163"/>
          </a:xfrm>
          <a:ln w="28575">
            <a:solidFill>
              <a:srgbClr val="FF3399"/>
            </a:solidFill>
          </a:ln>
        </p:spPr>
      </p:pic>
      <p:sp>
        <p:nvSpPr>
          <p:cNvPr id="2048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b="1" smtClean="0"/>
              <a:t>Resultados</a:t>
            </a:r>
          </a:p>
        </p:txBody>
      </p:sp>
      <p:sp>
        <p:nvSpPr>
          <p:cNvPr id="22531" name="Espaço Reservado para Conteúdo 2"/>
          <p:cNvSpPr>
            <a:spLocks noGrp="1"/>
          </p:cNvSpPr>
          <p:nvPr>
            <p:ph idx="1"/>
          </p:nvPr>
        </p:nvSpPr>
        <p:spPr/>
        <p:txBody>
          <a:bodyPr/>
          <a:lstStyle/>
          <a:p>
            <a:pPr algn="just"/>
            <a:r>
              <a:rPr lang="pt-BR" sz="2600" b="1" smtClean="0"/>
              <a:t>A frequência cardíaca aumentou </a:t>
            </a:r>
            <a:r>
              <a:rPr lang="pt-BR" sz="2600" smtClean="0"/>
              <a:t>ligeiramente de 166 ± 24 (165, 130 - 220) para 170 ± 21 (170, 130-205) bpm (p = ns) durante a infusão de NE e depois diminuiu para 153 ± 16 (150, 130-200) bpm (p = ns) após a infusão de NE foi interrompida. </a:t>
            </a:r>
          </a:p>
          <a:p>
            <a:pPr algn="just"/>
            <a:r>
              <a:rPr lang="pt-BR" sz="2600" b="1" smtClean="0"/>
              <a:t>A média de FiO2 diminuiu </a:t>
            </a:r>
            <a:r>
              <a:rPr lang="pt-BR" sz="2600" smtClean="0"/>
              <a:t>progressivamente ao longo do tempo: de 70 ± 29 (77, 25-100)% para 60 ± 21 (50, 21-100)% (p = 0,007) e para 51,2 ± 23 (50, 21-100)% (p &lt;0,001).</a:t>
            </a:r>
          </a:p>
        </p:txBody>
      </p:sp>
      <p:sp>
        <p:nvSpPr>
          <p:cNvPr id="22532"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
        <p:nvSpPr>
          <p:cNvPr id="22534" name="Text Box 6"/>
          <p:cNvSpPr txBox="1">
            <a:spLocks noChangeArrowheads="1"/>
          </p:cNvSpPr>
          <p:nvPr/>
        </p:nvSpPr>
        <p:spPr bwMode="auto">
          <a:xfrm>
            <a:off x="3111500" y="5392738"/>
            <a:ext cx="1022350" cy="366712"/>
          </a:xfrm>
          <a:prstGeom prst="rect">
            <a:avLst/>
          </a:prstGeom>
          <a:noFill/>
          <a:ln w="9525">
            <a:noFill/>
            <a:miter lim="800000"/>
            <a:headEnd/>
            <a:tailEnd/>
          </a:ln>
          <a:effectLst/>
        </p:spPr>
        <p:txBody>
          <a:bodyPr wrap="none">
            <a:spAutoFit/>
          </a:bodyPr>
          <a:lstStyle/>
          <a:p>
            <a:r>
              <a:rPr lang="pt-BR">
                <a:solidFill>
                  <a:schemeClr val="hlink"/>
                </a:solidFill>
              </a:rPr>
              <a:t>Figura 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b="1" smtClean="0"/>
              <a:t>Resultados</a:t>
            </a:r>
          </a:p>
        </p:txBody>
      </p:sp>
      <p:sp>
        <p:nvSpPr>
          <p:cNvPr id="23555" name="Espaço Reservado para Conteúdo 2"/>
          <p:cNvSpPr>
            <a:spLocks noGrp="1"/>
          </p:cNvSpPr>
          <p:nvPr>
            <p:ph idx="1"/>
          </p:nvPr>
        </p:nvSpPr>
        <p:spPr/>
        <p:txBody>
          <a:bodyPr/>
          <a:lstStyle/>
          <a:p>
            <a:pPr algn="just"/>
            <a:r>
              <a:rPr lang="pt-BR" sz="2600" smtClean="0"/>
              <a:t>O </a:t>
            </a:r>
            <a:r>
              <a:rPr lang="pt-BR" sz="2600" b="1" smtClean="0"/>
              <a:t>pH do sangue aumentou </a:t>
            </a:r>
            <a:r>
              <a:rPr lang="pt-BR" sz="2600" smtClean="0"/>
              <a:t>de 7,22 ± 0,14 (7,26, 6,78-7,43) para 7,29 ± 0,06 (7,26, 7,16-7,40) (p = ns) e para 7,31 ± 0,08 (7,31, 7,12-7,52) (p = ns). </a:t>
            </a:r>
          </a:p>
        </p:txBody>
      </p:sp>
      <p:sp>
        <p:nvSpPr>
          <p:cNvPr id="23556"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
        <p:nvSpPr>
          <p:cNvPr id="23558" name="Text Box 6"/>
          <p:cNvSpPr txBox="1">
            <a:spLocks noChangeArrowheads="1"/>
          </p:cNvSpPr>
          <p:nvPr/>
        </p:nvSpPr>
        <p:spPr bwMode="auto">
          <a:xfrm>
            <a:off x="3851275" y="4221163"/>
            <a:ext cx="1022350" cy="366712"/>
          </a:xfrm>
          <a:prstGeom prst="rect">
            <a:avLst/>
          </a:prstGeom>
          <a:noFill/>
          <a:ln w="9525">
            <a:noFill/>
            <a:miter lim="800000"/>
            <a:headEnd/>
            <a:tailEnd/>
          </a:ln>
          <a:effectLst/>
        </p:spPr>
        <p:txBody>
          <a:bodyPr wrap="none">
            <a:spAutoFit/>
          </a:bodyPr>
          <a:lstStyle/>
          <a:p>
            <a:r>
              <a:rPr lang="pt-BR">
                <a:solidFill>
                  <a:schemeClr val="hlink"/>
                </a:solidFill>
              </a:rPr>
              <a:t>Figura 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b="1" smtClean="0"/>
              <a:t>Resultados</a:t>
            </a:r>
          </a:p>
        </p:txBody>
      </p:sp>
      <p:pic>
        <p:nvPicPr>
          <p:cNvPr id="24579" name="Picture 2"/>
          <p:cNvPicPr>
            <a:picLocks noGrp="1" noChangeAspect="1" noChangeArrowheads="1"/>
          </p:cNvPicPr>
          <p:nvPr>
            <p:ph idx="1"/>
          </p:nvPr>
        </p:nvPicPr>
        <p:blipFill>
          <a:blip r:embed="rId2"/>
          <a:srcRect/>
          <a:stretch>
            <a:fillRect/>
          </a:stretch>
        </p:blipFill>
        <p:spPr>
          <a:xfrm>
            <a:off x="1763713" y="1341438"/>
            <a:ext cx="5856287" cy="4768850"/>
          </a:xfrm>
          <a:ln w="28575">
            <a:solidFill>
              <a:srgbClr val="FF3399"/>
            </a:solidFill>
          </a:ln>
        </p:spPr>
      </p:pic>
      <p:sp>
        <p:nvSpPr>
          <p:cNvPr id="24580" name="Espaço Reservado para Rodapé 3"/>
          <p:cNvSpPr>
            <a:spLocks noGrp="1"/>
          </p:cNvSpPr>
          <p:nvPr>
            <p:ph type="ftr" sz="quarter" idx="11"/>
          </p:nvPr>
        </p:nvSpPr>
        <p:spPr bwMode="auto">
          <a:xfrm>
            <a:off x="3124200" y="6357938"/>
            <a:ext cx="2895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b="1" smtClean="0"/>
              <a:t>Resultados</a:t>
            </a:r>
          </a:p>
        </p:txBody>
      </p:sp>
      <p:sp>
        <p:nvSpPr>
          <p:cNvPr id="25603" name="Espaço Reservado para Conteúdo 2"/>
          <p:cNvSpPr>
            <a:spLocks noGrp="1"/>
          </p:cNvSpPr>
          <p:nvPr>
            <p:ph idx="1"/>
          </p:nvPr>
        </p:nvSpPr>
        <p:spPr/>
        <p:txBody>
          <a:bodyPr/>
          <a:lstStyle/>
          <a:p>
            <a:pPr algn="just"/>
            <a:r>
              <a:rPr lang="pt-BR" sz="2500" smtClean="0"/>
              <a:t>A </a:t>
            </a:r>
            <a:r>
              <a:rPr lang="pt-BR" sz="2500" smtClean="0">
                <a:solidFill>
                  <a:schemeClr val="hlink"/>
                </a:solidFill>
              </a:rPr>
              <a:t>Figura 2</a:t>
            </a:r>
            <a:r>
              <a:rPr lang="pt-BR" sz="2500" smtClean="0"/>
              <a:t> representa a linha de tempo seqüencial dos outros parâmetros hemodinâmicos medidos (freqüência cardíaca, FiO2, pH sangüíneo e excesso de base). </a:t>
            </a:r>
          </a:p>
          <a:p>
            <a:pPr algn="just"/>
            <a:r>
              <a:rPr lang="pt-BR" sz="2500" b="1" smtClean="0">
                <a:solidFill>
                  <a:schemeClr val="hlink"/>
                </a:solidFill>
              </a:rPr>
              <a:t>Quando avaliados 8 horas após o término da infusão de NE, 24 pacientes (80%) tiveram seu choque revertido </a:t>
            </a:r>
            <a:r>
              <a:rPr lang="pt-BR" sz="2500" smtClean="0">
                <a:solidFill>
                  <a:schemeClr val="hlink"/>
                </a:solidFill>
              </a:rPr>
              <a:t>(MBP normal para idade gestacional e diurese normal).</a:t>
            </a:r>
          </a:p>
          <a:p>
            <a:pPr algn="just"/>
            <a:r>
              <a:rPr lang="pt-BR" sz="2500" smtClean="0"/>
              <a:t>Dois bebês muito prematuros (24 e 25 semanas de gestação) morreram por causa da insuficiência circulatória nas primeiras 48 horas após o início da infusão de NE; ambos eram resistentes à ressuscitação volumétrica, hidrocortisona e grandes doses de inotrópicos.</a:t>
            </a:r>
          </a:p>
        </p:txBody>
      </p:sp>
      <p:sp>
        <p:nvSpPr>
          <p:cNvPr id="2560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b="1" smtClean="0"/>
              <a:t>Resultados</a:t>
            </a:r>
          </a:p>
        </p:txBody>
      </p:sp>
      <p:sp>
        <p:nvSpPr>
          <p:cNvPr id="26627" name="Espaço Reservado para Conteúdo 2"/>
          <p:cNvSpPr>
            <a:spLocks noGrp="1"/>
          </p:cNvSpPr>
          <p:nvPr>
            <p:ph idx="1"/>
          </p:nvPr>
        </p:nvSpPr>
        <p:spPr/>
        <p:txBody>
          <a:bodyPr/>
          <a:lstStyle/>
          <a:p>
            <a:pPr algn="just"/>
            <a:r>
              <a:rPr lang="pt-BR" sz="2500" smtClean="0"/>
              <a:t>O número de pacientes intubados diminuiu para 26 (p = ns), a ventilação de alta freqüência ainda estava sendo usada em 19 pacientes (p = ns) e 11 crianças ainda eram tratadas com óxido nítrico inalado (p = ns).</a:t>
            </a:r>
          </a:p>
          <a:p>
            <a:pPr algn="just"/>
            <a:r>
              <a:rPr lang="pt-BR" sz="2500" smtClean="0"/>
              <a:t>O número de pacientes tratados com outros inotrópicos/vasopressores diminuiu para 4 para infusão de epinefrina (p &lt;0,01) com uma dose média mais alta (0,45 ± 0,07 μg/kg/min, mediana 0,45, 0,40-0,50), 7 para infusão de dopamina (p=0,06) (dose média de 5,3 ± 2,7 μg/kg/min, mediana 5,0, 2,5-10,0) e 8 pacientes ainda estavam sendo tratados com hidrocortisona (p = ns).</a:t>
            </a:r>
          </a:p>
        </p:txBody>
      </p:sp>
      <p:sp>
        <p:nvSpPr>
          <p:cNvPr id="26628"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b="1" smtClean="0"/>
              <a:t>Resultados</a:t>
            </a:r>
          </a:p>
        </p:txBody>
      </p:sp>
      <p:sp>
        <p:nvSpPr>
          <p:cNvPr id="27651" name="Espaço Reservado para Conteúdo 2"/>
          <p:cNvSpPr>
            <a:spLocks noGrp="1"/>
          </p:cNvSpPr>
          <p:nvPr>
            <p:ph idx="1"/>
          </p:nvPr>
        </p:nvSpPr>
        <p:spPr/>
        <p:txBody>
          <a:bodyPr/>
          <a:lstStyle/>
          <a:p>
            <a:pPr algn="just"/>
            <a:r>
              <a:rPr lang="pt-BR" sz="2600" smtClean="0">
                <a:solidFill>
                  <a:schemeClr val="hlink"/>
                </a:solidFill>
              </a:rPr>
              <a:t>Nenhum paciente precisava de dobutamina ou expansão de volume nas 8 h após a NE ter parado</a:t>
            </a:r>
            <a:r>
              <a:rPr lang="pt-BR" sz="2600" smtClean="0"/>
              <a:t>. </a:t>
            </a:r>
          </a:p>
          <a:p>
            <a:pPr algn="just"/>
            <a:r>
              <a:rPr lang="pt-BR" sz="2600" smtClean="0"/>
              <a:t>Mais de duas semanas após o episódio de choque, outros sete pacientes morreram em cuidados paliativos.</a:t>
            </a:r>
          </a:p>
          <a:p>
            <a:pPr algn="just"/>
            <a:r>
              <a:rPr lang="pt-BR" sz="2600" smtClean="0"/>
              <a:t>No total, 20 pacientes saíram de alta  ​​do Hospital. </a:t>
            </a:r>
          </a:p>
          <a:p>
            <a:pPr algn="just"/>
            <a:r>
              <a:rPr lang="pt-BR" sz="2600" smtClean="0"/>
              <a:t>Nesta coorte, 16/20 pacientes (80%) completaram o seguimento aos 18 meses, sendo que 5 deles (</a:t>
            </a:r>
            <a:r>
              <a:rPr lang="pt-BR" sz="2600" smtClean="0">
                <a:solidFill>
                  <a:srgbClr val="FF0000"/>
                </a:solidFill>
              </a:rPr>
              <a:t>31%)</a:t>
            </a:r>
            <a:r>
              <a:rPr lang="pt-BR" sz="2600" smtClean="0"/>
              <a:t> </a:t>
            </a:r>
            <a:r>
              <a:rPr lang="pt-BR" sz="2800" smtClean="0"/>
              <a:t>foram diagnosticados com </a:t>
            </a:r>
            <a:r>
              <a:rPr lang="pt-BR" sz="2800" smtClean="0">
                <a:solidFill>
                  <a:srgbClr val="FF0000"/>
                </a:solidFill>
              </a:rPr>
              <a:t>paralisia cerebral</a:t>
            </a:r>
            <a:r>
              <a:rPr lang="pt-BR" sz="2800" smtClean="0"/>
              <a:t>, segundo os escores de Bailey-3.</a:t>
            </a:r>
            <a:endParaRPr lang="pt-BR" sz="2600" smtClean="0"/>
          </a:p>
        </p:txBody>
      </p:sp>
      <p:sp>
        <p:nvSpPr>
          <p:cNvPr id="27652" name="Espaço Reservado para Rodapé 3"/>
          <p:cNvSpPr>
            <a:spLocks noGrp="1"/>
          </p:cNvSpPr>
          <p:nvPr>
            <p:ph type="ftr" sz="quarter" idx="11"/>
          </p:nvPr>
        </p:nvSpPr>
        <p:spPr bwMode="auto">
          <a:xfrm>
            <a:off x="3124200" y="6356350"/>
            <a:ext cx="2947988"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b="1" smtClean="0"/>
              <a:t>Discussão</a:t>
            </a:r>
          </a:p>
        </p:txBody>
      </p:sp>
      <p:sp>
        <p:nvSpPr>
          <p:cNvPr id="28675" name="Espaço Reservado para Conteúdo 2"/>
          <p:cNvSpPr>
            <a:spLocks noGrp="1"/>
          </p:cNvSpPr>
          <p:nvPr>
            <p:ph idx="1"/>
          </p:nvPr>
        </p:nvSpPr>
        <p:spPr>
          <a:xfrm>
            <a:off x="323850" y="1600200"/>
            <a:ext cx="8640763" cy="4756150"/>
          </a:xfrm>
        </p:spPr>
        <p:txBody>
          <a:bodyPr/>
          <a:lstStyle/>
          <a:p>
            <a:pPr algn="just"/>
            <a:r>
              <a:rPr lang="pt-PT" sz="2600" smtClean="0"/>
              <a:t>Recém-nascidos pré-termo, quando comparado ao termo, possuem níveis mais baixos de NE imediatamente após o estresse do nascimento</a:t>
            </a:r>
            <a:r>
              <a:rPr lang="pt-PT" baseline="30000" smtClean="0"/>
              <a:t>15, 16</a:t>
            </a:r>
            <a:r>
              <a:rPr lang="pt-PT" sz="2600" smtClean="0"/>
              <a:t>.</a:t>
            </a:r>
            <a:endParaRPr lang="pt-PT" sz="2800" smtClean="0"/>
          </a:p>
          <a:p>
            <a:pPr algn="just" fontAlgn="t"/>
            <a:r>
              <a:rPr lang="pt-PT" sz="2600" smtClean="0"/>
              <a:t>Um estudo experimental recente em adultos mostrou que </a:t>
            </a:r>
            <a:r>
              <a:rPr lang="pt-PT" sz="2600" smtClean="0">
                <a:solidFill>
                  <a:schemeClr val="hlink"/>
                </a:solidFill>
              </a:rPr>
              <a:t>NE </a:t>
            </a:r>
            <a:r>
              <a:rPr lang="pt-PT" sz="2600" b="1" smtClean="0">
                <a:solidFill>
                  <a:schemeClr val="hlink"/>
                </a:solidFill>
              </a:rPr>
              <a:t>aumenta a resistência vascular sistêmica e também o débito cardíaco e o desempenho miocárdico</a:t>
            </a:r>
            <a:r>
              <a:rPr lang="pt-PT" sz="2600" smtClean="0"/>
              <a:t> na insuficiência cardíaca induzida por sepse</a:t>
            </a:r>
            <a:r>
              <a:rPr lang="pt-PT" baseline="30000" smtClean="0"/>
              <a:t>17, 18</a:t>
            </a:r>
            <a:r>
              <a:rPr lang="pt-PT" sz="2600" smtClean="0"/>
              <a:t>.</a:t>
            </a:r>
            <a:endParaRPr lang="pt-PT" sz="2800" smtClean="0"/>
          </a:p>
          <a:p>
            <a:pPr algn="just" fontAlgn="t"/>
            <a:endParaRPr lang="pt-PT" baseline="30000" smtClean="0"/>
          </a:p>
          <a:p>
            <a:pPr algn="just" fontAlgn="t"/>
            <a:r>
              <a:rPr lang="pt-PT" smtClean="0"/>
              <a:t/>
            </a:r>
            <a:br>
              <a:rPr lang="pt-PT" smtClean="0"/>
            </a:br>
            <a:endParaRPr lang="pt-BR" sz="2800" smtClean="0"/>
          </a:p>
          <a:p>
            <a:endParaRPr lang="pt-BR" smtClean="0"/>
          </a:p>
        </p:txBody>
      </p:sp>
      <p:sp>
        <p:nvSpPr>
          <p:cNvPr id="28676"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
        <p:nvSpPr>
          <p:cNvPr id="4" name="Retângulo 3">
            <a:extLst>
              <a:ext uri="{FF2B5EF4-FFF2-40B4-BE49-F238E27FC236}"/>
            </a:extLst>
          </p:cNvPr>
          <p:cNvSpPr/>
          <p:nvPr/>
        </p:nvSpPr>
        <p:spPr>
          <a:xfrm>
            <a:off x="539750" y="4437063"/>
            <a:ext cx="7921625" cy="1041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sz="2400">
                <a:solidFill>
                  <a:srgbClr val="002060"/>
                </a:solidFill>
              </a:rPr>
              <a:t>Nenhum estudo anterior, com coorte exclusiva de pré-termos, avaliou os efeitos da NE na hemodinâmica.</a:t>
            </a:r>
            <a:r>
              <a:rPr lang="pt-BR" sz="2800">
                <a:solidFill>
                  <a:srgbClr val="002060"/>
                </a:solidFill>
              </a:rPr>
              <a:t> </a:t>
            </a:r>
          </a:p>
        </p:txBody>
      </p:sp>
      <p:sp>
        <p:nvSpPr>
          <p:cNvPr id="28679" name="Rectangle 7"/>
          <p:cNvSpPr>
            <a:spLocks noChangeArrowheads="1"/>
          </p:cNvSpPr>
          <p:nvPr/>
        </p:nvSpPr>
        <p:spPr bwMode="auto">
          <a:xfrm>
            <a:off x="395288" y="5589588"/>
            <a:ext cx="8064500" cy="641350"/>
          </a:xfrm>
          <a:prstGeom prst="rect">
            <a:avLst/>
          </a:prstGeom>
          <a:noFill/>
          <a:ln w="9525">
            <a:noFill/>
            <a:miter lim="800000"/>
            <a:headEnd/>
            <a:tailEnd/>
          </a:ln>
          <a:effectLst/>
        </p:spPr>
        <p:txBody>
          <a:bodyPr>
            <a:spAutoFit/>
          </a:bodyPr>
          <a:lstStyle/>
          <a:p>
            <a:pPr algn="ctr"/>
            <a:r>
              <a:rPr lang="pt-BR">
                <a:solidFill>
                  <a:schemeClr val="hlink"/>
                </a:solidFill>
              </a:rPr>
              <a:t>Oito horas após o término da infusão de NE, 24 pts (80%) tiveram pressão arterial média normal e 27 pts (90%) tiveram débito urinário normal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457200" y="1600200"/>
            <a:ext cx="8229600" cy="5257800"/>
          </a:xfrm>
        </p:spPr>
        <p:txBody>
          <a:bodyPr/>
          <a:lstStyle/>
          <a:p>
            <a:pPr>
              <a:lnSpc>
                <a:spcPct val="80000"/>
              </a:lnSpc>
            </a:pPr>
            <a:r>
              <a:rPr lang="pt-BR" sz="2000" smtClean="0"/>
              <a:t>Não houve comprometimento da função respiratória após o início da infusão de NE e os autores relataram  aumento na produção de urina e diminuição das necessidades de FiO2. </a:t>
            </a:r>
          </a:p>
          <a:p>
            <a:pPr>
              <a:lnSpc>
                <a:spcPct val="80000"/>
              </a:lnSpc>
            </a:pPr>
            <a:r>
              <a:rPr lang="pt-BR" sz="2000" smtClean="0"/>
              <a:t>Esses achados  são semelhantes às do estudo prospectivo de Tourneux et al em recém-nascidos a termo com choque séptico refratário. Foi sugerido nesse estudo que NE teve um efeito positivo na função cardíaca e na perfusão tecidual (9).</a:t>
            </a:r>
          </a:p>
          <a:p>
            <a:pPr>
              <a:lnSpc>
                <a:spcPct val="80000"/>
              </a:lnSpc>
            </a:pPr>
            <a:r>
              <a:rPr lang="pt-BR" sz="2000" smtClean="0"/>
              <a:t> Um estudo experimental recente em ratos adultos mostrou que NE aumenta a resistência vascular sistêmica e também o débito cardíaco e o desempenho miocárdico na insuficiência cardíaca induzida por sepse (17,18). </a:t>
            </a:r>
          </a:p>
          <a:p>
            <a:pPr>
              <a:lnSpc>
                <a:spcPct val="80000"/>
              </a:lnSpc>
            </a:pPr>
            <a:r>
              <a:rPr lang="pt-BR" sz="2000" smtClean="0"/>
              <a:t>No entanto, nenhum dado experimental tem sido publicado no pré-termo; nesses bebês, a função cardíaca é prejudicada pelo aumento da pós-carga. </a:t>
            </a:r>
          </a:p>
          <a:p>
            <a:pPr>
              <a:lnSpc>
                <a:spcPct val="80000"/>
              </a:lnSpc>
            </a:pPr>
            <a:r>
              <a:rPr lang="pt-BR" sz="2000" smtClean="0"/>
              <a:t>Em presente  estudo, todos os pacientes foram prematuros e tratados com uma infusão de NE para choque neonatal. Eles mostraram melhorias na produção de urina e pH, sugerindo </a:t>
            </a:r>
            <a:r>
              <a:rPr lang="pt-BR" sz="2000" smtClean="0">
                <a:solidFill>
                  <a:schemeClr val="hlink"/>
                </a:solidFill>
              </a:rPr>
              <a:t>aumento da perfusão tecidual apesar do aumento da pressão arterial e presumivelmente da pós-carga.</a:t>
            </a:r>
          </a:p>
        </p:txBody>
      </p:sp>
      <p:sp>
        <p:nvSpPr>
          <p:cNvPr id="52228" name="Título 1"/>
          <p:cNvSpPr>
            <a:spLocks/>
          </p:cNvSpPr>
          <p:nvPr/>
        </p:nvSpPr>
        <p:spPr bwMode="auto">
          <a:xfrm>
            <a:off x="457200" y="274638"/>
            <a:ext cx="8229600" cy="1143000"/>
          </a:xfrm>
          <a:prstGeom prst="rect">
            <a:avLst/>
          </a:prstGeom>
          <a:noFill/>
          <a:ln w="9525">
            <a:noFill/>
            <a:miter lim="800000"/>
            <a:headEnd/>
            <a:tailEnd/>
          </a:ln>
        </p:spPr>
        <p:txBody>
          <a:bodyPr anchor="ctr"/>
          <a:lstStyle/>
          <a:p>
            <a:pPr algn="ctr"/>
            <a:r>
              <a:rPr lang="pt-BR" sz="4400" b="1">
                <a:latin typeface="Calibri" pitchFamily="34" charset="0"/>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p:txBody>
          <a:bodyPr/>
          <a:lstStyle/>
          <a:p>
            <a:pPr>
              <a:lnSpc>
                <a:spcPct val="90000"/>
              </a:lnSpc>
            </a:pPr>
            <a:r>
              <a:rPr lang="pt-BR" sz="2400" smtClean="0"/>
              <a:t>O risco potencial de PPNN no período neonatal suscitou preocupações com os efeitos pulmonares da NE. </a:t>
            </a:r>
          </a:p>
          <a:p>
            <a:pPr>
              <a:lnSpc>
                <a:spcPct val="90000"/>
              </a:lnSpc>
            </a:pPr>
            <a:r>
              <a:rPr lang="pt-BR" sz="2400" b="1" smtClean="0">
                <a:solidFill>
                  <a:schemeClr val="hlink"/>
                </a:solidFill>
              </a:rPr>
              <a:t>No entanto, no período neonatal, a NE parece exibir um efeito vasodilatador pulmonar</a:t>
            </a:r>
            <a:r>
              <a:rPr lang="pt-BR" sz="2400" smtClean="0"/>
              <a:t> (19-21), quando comparado à </a:t>
            </a:r>
            <a:r>
              <a:rPr lang="pt-BR" sz="2400" smtClean="0">
                <a:solidFill>
                  <a:srgbClr val="FF0000"/>
                </a:solidFill>
              </a:rPr>
              <a:t>dopamina</a:t>
            </a:r>
            <a:r>
              <a:rPr lang="pt-BR" sz="2400" smtClean="0"/>
              <a:t>, que é amplamente utilizado em todo o mundo, apesar de ter demonstrado </a:t>
            </a:r>
            <a:r>
              <a:rPr lang="pt-BR" sz="2400" smtClean="0">
                <a:solidFill>
                  <a:srgbClr val="FF0000"/>
                </a:solidFill>
              </a:rPr>
              <a:t>elevar a resistência vascular</a:t>
            </a:r>
            <a:r>
              <a:rPr lang="pt-BR" sz="2400" smtClean="0"/>
              <a:t> </a:t>
            </a:r>
            <a:r>
              <a:rPr lang="pt-BR" sz="2400" smtClean="0">
                <a:solidFill>
                  <a:srgbClr val="FF0000"/>
                </a:solidFill>
              </a:rPr>
              <a:t>pulmonar</a:t>
            </a:r>
            <a:r>
              <a:rPr lang="pt-BR" sz="2400" smtClean="0"/>
              <a:t> </a:t>
            </a:r>
            <a:r>
              <a:rPr lang="pt-BR" sz="2400" smtClean="0">
                <a:solidFill>
                  <a:srgbClr val="FF0000"/>
                </a:solidFill>
              </a:rPr>
              <a:t>e a pressão arterial pulmonar em recém-nascidos</a:t>
            </a:r>
            <a:r>
              <a:rPr lang="pt-BR" sz="2400" smtClean="0"/>
              <a:t> (22, 23 ). </a:t>
            </a:r>
          </a:p>
          <a:p>
            <a:pPr>
              <a:lnSpc>
                <a:spcPct val="90000"/>
              </a:lnSpc>
            </a:pPr>
            <a:r>
              <a:rPr lang="pt-BR" sz="2400" smtClean="0"/>
              <a:t>As melhorias nas necessidades de FiO2 e no número de pacientes tratados com ventilação de alta freqüência e / ou óxido nítrico inalado são tranquilizadoras</a:t>
            </a:r>
          </a:p>
        </p:txBody>
      </p:sp>
      <p:sp>
        <p:nvSpPr>
          <p:cNvPr id="53252" name="Título 1"/>
          <p:cNvSpPr>
            <a:spLocks/>
          </p:cNvSpPr>
          <p:nvPr/>
        </p:nvSpPr>
        <p:spPr bwMode="auto">
          <a:xfrm>
            <a:off x="457200" y="274638"/>
            <a:ext cx="8229600" cy="1143000"/>
          </a:xfrm>
          <a:prstGeom prst="rect">
            <a:avLst/>
          </a:prstGeom>
          <a:noFill/>
          <a:ln w="9525">
            <a:noFill/>
            <a:miter lim="800000"/>
            <a:headEnd/>
            <a:tailEnd/>
          </a:ln>
        </p:spPr>
        <p:txBody>
          <a:bodyPr anchor="ctr"/>
          <a:lstStyle/>
          <a:p>
            <a:pPr algn="ctr"/>
            <a:r>
              <a:rPr lang="pt-BR" sz="4400" b="1">
                <a:latin typeface="Calibri" pitchFamily="34" charset="0"/>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457200" y="0"/>
            <a:ext cx="8229600" cy="1417638"/>
          </a:xfrm>
        </p:spPr>
        <p:txBody>
          <a:bodyPr/>
          <a:lstStyle/>
          <a:p>
            <a:r>
              <a:rPr lang="pt-BR" b="1" smtClean="0"/>
              <a:t>Discussão</a:t>
            </a:r>
          </a:p>
        </p:txBody>
      </p:sp>
      <p:sp>
        <p:nvSpPr>
          <p:cNvPr id="3" name="Espaço Reservado para Conteúdo 2"/>
          <p:cNvSpPr>
            <a:spLocks noGrp="1"/>
          </p:cNvSpPr>
          <p:nvPr>
            <p:ph idx="1"/>
          </p:nvPr>
        </p:nvSpPr>
        <p:spPr>
          <a:xfrm>
            <a:off x="107950" y="1268413"/>
            <a:ext cx="8856663" cy="5589587"/>
          </a:xfrm>
        </p:spPr>
        <p:txBody>
          <a:bodyPr>
            <a:normAutofit/>
          </a:bodyPr>
          <a:lstStyle/>
          <a:p>
            <a:pPr algn="just">
              <a:lnSpc>
                <a:spcPct val="80000"/>
              </a:lnSpc>
            </a:pPr>
            <a:r>
              <a:rPr lang="pt-PT" sz="2800" smtClean="0"/>
              <a:t>Em adultos com choque séptico, a </a:t>
            </a:r>
            <a:r>
              <a:rPr lang="pt-PT" sz="2800" smtClean="0">
                <a:solidFill>
                  <a:schemeClr val="hlink"/>
                </a:solidFill>
              </a:rPr>
              <a:t>NE é preferido em relação a epinefrina, pois </a:t>
            </a:r>
            <a:r>
              <a:rPr lang="pt-PT" sz="2800" b="1" smtClean="0">
                <a:solidFill>
                  <a:schemeClr val="hlink"/>
                </a:solidFill>
              </a:rPr>
              <a:t>esta aumenta a taxa metabólica basal (TMB) (dando carga adicional ao coração),</a:t>
            </a:r>
            <a:r>
              <a:rPr lang="pt-PT" sz="2800" b="1" smtClean="0"/>
              <a:t> ao passo que a </a:t>
            </a:r>
            <a:r>
              <a:rPr lang="pt-PT" sz="2800" b="1" smtClean="0">
                <a:solidFill>
                  <a:srgbClr val="FF0000"/>
                </a:solidFill>
              </a:rPr>
              <a:t>epinefrina  pode  levar a arritmias, maior aumento da FC, da concentração sérica de lactato e do consumo de oxigênio pelo miocárdio em choque séptico</a:t>
            </a:r>
            <a:r>
              <a:rPr lang="pt-PT" sz="2800" b="1" smtClean="0"/>
              <a:t> </a:t>
            </a:r>
            <a:r>
              <a:rPr lang="pt-PT" sz="2800" smtClean="0"/>
              <a:t>(24, 25).</a:t>
            </a:r>
          </a:p>
          <a:p>
            <a:pPr algn="just">
              <a:lnSpc>
                <a:spcPct val="80000"/>
              </a:lnSpc>
            </a:pPr>
            <a:endParaRPr lang="pt-PT" sz="2800" smtClean="0"/>
          </a:p>
          <a:p>
            <a:pPr algn="just">
              <a:lnSpc>
                <a:spcPct val="80000"/>
              </a:lnSpc>
            </a:pPr>
            <a:r>
              <a:rPr lang="pt-PT" sz="2800" smtClean="0"/>
              <a:t>Essas diferenças entre Epinefrina e NE não são claras em RN humanos, mas em estudo experimental com RN de animais, </a:t>
            </a:r>
            <a:r>
              <a:rPr lang="pt-PT" sz="2800" smtClean="0">
                <a:solidFill>
                  <a:schemeClr val="hlink"/>
                </a:solidFill>
              </a:rPr>
              <a:t>a epinefrina provocou maior </a:t>
            </a:r>
            <a:r>
              <a:rPr lang="pt-PT" sz="2800" b="1" smtClean="0">
                <a:solidFill>
                  <a:schemeClr val="hlink"/>
                </a:solidFill>
              </a:rPr>
              <a:t>aumento do débito cardíaco durante a hipoxia comparada à dopamina</a:t>
            </a:r>
            <a:r>
              <a:rPr lang="pt-PT" sz="2800" b="1" smtClean="0"/>
              <a:t> </a:t>
            </a:r>
            <a:r>
              <a:rPr lang="pt-PT" sz="2800" smtClean="0"/>
              <a:t>(26).</a:t>
            </a:r>
          </a:p>
          <a:p>
            <a:pPr algn="just">
              <a:lnSpc>
                <a:spcPct val="80000"/>
              </a:lnSpc>
            </a:pPr>
            <a:endParaRPr lang="pt-PT" sz="2800" smtClean="0"/>
          </a:p>
          <a:p>
            <a:pPr algn="just">
              <a:lnSpc>
                <a:spcPct val="80000"/>
              </a:lnSpc>
            </a:pPr>
            <a:endParaRPr lang="pt-BR" sz="2800" smtClean="0"/>
          </a:p>
          <a:p>
            <a:pPr>
              <a:lnSpc>
                <a:spcPct val="80000"/>
              </a:lnSpc>
            </a:pPr>
            <a:endParaRPr lang="pt-BR" sz="2000" smtClean="0"/>
          </a:p>
        </p:txBody>
      </p:sp>
      <p:sp>
        <p:nvSpPr>
          <p:cNvPr id="29700"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idx="4294967295"/>
          </p:nvPr>
        </p:nvSpPr>
        <p:spPr/>
        <p:txBody>
          <a:bodyPr/>
          <a:lstStyle/>
          <a:p>
            <a:r>
              <a:rPr lang="pt-BR" b="1" smtClean="0"/>
              <a:t>Discussão</a:t>
            </a:r>
          </a:p>
        </p:txBody>
      </p:sp>
      <p:sp>
        <p:nvSpPr>
          <p:cNvPr id="3" name="Espaço Reservado para Conteúdo 2"/>
          <p:cNvSpPr>
            <a:spLocks noGrp="1"/>
          </p:cNvSpPr>
          <p:nvPr>
            <p:ph idx="4294967295"/>
          </p:nvPr>
        </p:nvSpPr>
        <p:spPr>
          <a:xfrm>
            <a:off x="179388" y="1268413"/>
            <a:ext cx="8713787" cy="5314950"/>
          </a:xfrm>
        </p:spPr>
        <p:txBody>
          <a:bodyPr>
            <a:normAutofit/>
          </a:bodyPr>
          <a:lstStyle/>
          <a:p>
            <a:pPr algn="just"/>
            <a:r>
              <a:rPr lang="pt-PT" sz="2400" smtClean="0"/>
              <a:t>A perfusão cerebral continua a ser uma preocupação ao tratar o choque neonatal com inotrópicos / vasopressores devido ao aumento do risco de danos cerebrais graves 4. </a:t>
            </a:r>
          </a:p>
          <a:p>
            <a:pPr algn="just"/>
            <a:endParaRPr lang="pt-PT" sz="2400" smtClean="0"/>
          </a:p>
          <a:p>
            <a:pPr algn="just">
              <a:buFont typeface="Arial" charset="0"/>
              <a:buNone/>
            </a:pPr>
            <a:r>
              <a:rPr lang="pt-PT" sz="2400" b="1" smtClean="0"/>
              <a:t>             Nenhuma nova hemorragia cerebral foi evidenciada em pacientes tratados com infusão de NE. </a:t>
            </a:r>
          </a:p>
          <a:p>
            <a:pPr algn="just">
              <a:buFont typeface="Arial" charset="0"/>
              <a:buNone/>
            </a:pPr>
            <a:r>
              <a:rPr lang="pt-PT" sz="2400" smtClean="0"/>
              <a:t>             Coorte mostrou 31% de danos cerebrais após 18 meses. Viés? Perda de seguimento de 4 pacientes?</a:t>
            </a:r>
          </a:p>
          <a:p>
            <a:pPr algn="just">
              <a:buFont typeface="Arial" charset="0"/>
              <a:buNone/>
            </a:pPr>
            <a:endParaRPr lang="pt-PT" sz="2400" smtClean="0"/>
          </a:p>
          <a:p>
            <a:pPr algn="just">
              <a:buFont typeface="Arial" charset="0"/>
              <a:buNone/>
            </a:pPr>
            <a:endParaRPr lang="pt-PT" sz="2400" smtClean="0"/>
          </a:p>
          <a:p>
            <a:pPr algn="just">
              <a:buFont typeface="Arial" charset="0"/>
              <a:buNone/>
            </a:pPr>
            <a:endParaRPr lang="pt-PT" sz="2400" smtClean="0"/>
          </a:p>
          <a:p>
            <a:pPr algn="just">
              <a:buFont typeface="Arial" charset="0"/>
              <a:buNone/>
            </a:pPr>
            <a:endParaRPr lang="pt-PT" sz="2400" smtClean="0"/>
          </a:p>
          <a:p>
            <a:pPr algn="just"/>
            <a:endParaRPr lang="pt-BR" sz="2400" smtClean="0"/>
          </a:p>
        </p:txBody>
      </p:sp>
      <p:sp>
        <p:nvSpPr>
          <p:cNvPr id="55300" name="Espaço Reservado para Rodapé 3"/>
          <p:cNvSpPr txBox="1">
            <a:spLocks noGrp="1"/>
          </p:cNvSpPr>
          <p:nvPr/>
        </p:nvSpPr>
        <p:spPr bwMode="auto">
          <a:xfrm>
            <a:off x="3124200" y="6356350"/>
            <a:ext cx="2895600" cy="365125"/>
          </a:xfrm>
          <a:prstGeom prst="rect">
            <a:avLst/>
          </a:prstGeom>
          <a:noFill/>
          <a:ln w="9525">
            <a:noFill/>
            <a:miter lim="800000"/>
            <a:headEnd/>
            <a:tailEnd/>
          </a:ln>
        </p:spPr>
        <p:txBody>
          <a:bodyPr anchor="ctr"/>
          <a:lstStyle/>
          <a:p>
            <a:pPr algn="ctr"/>
            <a:r>
              <a:rPr lang="pt-BR" sz="1200">
                <a:latin typeface="Calibri" pitchFamily="34" charset="0"/>
              </a:rPr>
              <a:t>Norepinephrine infusion in preterm infants</a:t>
            </a:r>
          </a:p>
        </p:txBody>
      </p:sp>
      <p:sp>
        <p:nvSpPr>
          <p:cNvPr id="4" name="Seta: para a Direita 3">
            <a:extLst>
              <a:ext uri="{FF2B5EF4-FFF2-40B4-BE49-F238E27FC236}"/>
            </a:extLst>
          </p:cNvPr>
          <p:cNvSpPr/>
          <p:nvPr/>
        </p:nvSpPr>
        <p:spPr>
          <a:xfrm>
            <a:off x="250825" y="2924175"/>
            <a:ext cx="803275" cy="3603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a:extLst>
              <a:ext uri="{FF2B5EF4-FFF2-40B4-BE49-F238E27FC236}"/>
            </a:extLst>
          </p:cNvPr>
          <p:cNvSpPr/>
          <p:nvPr/>
        </p:nvSpPr>
        <p:spPr>
          <a:xfrm>
            <a:off x="250825" y="3821113"/>
            <a:ext cx="803275" cy="35877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a:extLst>
              <a:ext uri="{FF2B5EF4-FFF2-40B4-BE49-F238E27FC236}"/>
            </a:extLst>
          </p:cNvPr>
          <p:cNvSpPr/>
          <p:nvPr/>
        </p:nvSpPr>
        <p:spPr>
          <a:xfrm>
            <a:off x="250825" y="4581525"/>
            <a:ext cx="8642350" cy="1774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spcBef>
                <a:spcPts val="0"/>
              </a:spcBef>
              <a:spcAft>
                <a:spcPts val="0"/>
              </a:spcAft>
              <a:defRPr/>
            </a:pPr>
            <a:r>
              <a:rPr lang="pt-PT" sz="2400" b="1" dirty="0"/>
              <a:t>Todos os  RN do estudo tiveram uma resposta inadequada aos inotrópicos mais comumente usados e vários já haviam recebido tratamento de resgate de hidrocortisona. </a:t>
            </a:r>
          </a:p>
          <a:p>
            <a:pPr algn="just" fontAlgn="t">
              <a:spcBef>
                <a:spcPts val="0"/>
              </a:spcBef>
              <a:spcAft>
                <a:spcPts val="0"/>
              </a:spcAft>
              <a:defRPr/>
            </a:pPr>
            <a:r>
              <a:rPr lang="pt-PT" sz="2400" dirty="0"/>
              <a:t>Nesse estudo, o uso de NE foi seguido por um aumento da pressão arterial sistêmica em cada paciente tratado.</a:t>
            </a:r>
            <a:endParaRPr lang="pt-BR"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r>
              <a:rPr lang="pt-BR" smtClean="0"/>
              <a:t>Como mencionado anteriormente, dois (7%) pacientes morreram por choque séptico; semelhante a 10,3% da mortalidade de neonatos com sepse e disfunção orgânica descrita anteriormente (27). </a:t>
            </a:r>
          </a:p>
          <a:p>
            <a:r>
              <a:rPr lang="pt-BR" smtClean="0"/>
              <a:t>Se a NE pode ou não melhorar a sobrevivência no recém-nascido com choque séptico refratário continua a ser uma questão aberta</a:t>
            </a:r>
          </a:p>
        </p:txBody>
      </p:sp>
      <p:sp>
        <p:nvSpPr>
          <p:cNvPr id="56324" name="Título 1"/>
          <p:cNvSpPr>
            <a:spLocks/>
          </p:cNvSpPr>
          <p:nvPr/>
        </p:nvSpPr>
        <p:spPr bwMode="auto">
          <a:xfrm>
            <a:off x="457200" y="274638"/>
            <a:ext cx="8229600" cy="1143000"/>
          </a:xfrm>
          <a:prstGeom prst="rect">
            <a:avLst/>
          </a:prstGeom>
          <a:noFill/>
          <a:ln w="9525">
            <a:noFill/>
            <a:miter lim="800000"/>
            <a:headEnd/>
            <a:tailEnd/>
          </a:ln>
        </p:spPr>
        <p:txBody>
          <a:bodyPr anchor="ctr"/>
          <a:lstStyle/>
          <a:p>
            <a:pPr algn="ctr"/>
            <a:r>
              <a:rPr lang="pt-BR" sz="4400" b="1">
                <a:latin typeface="Calibri" pitchFamily="34" charset="0"/>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b="1" smtClean="0"/>
              <a:t>Discussão Resultados relevantes</a:t>
            </a:r>
          </a:p>
        </p:txBody>
      </p:sp>
      <p:sp>
        <p:nvSpPr>
          <p:cNvPr id="3" name="Espaço Reservado para Conteúdo 2"/>
          <p:cNvSpPr>
            <a:spLocks noGrp="1"/>
          </p:cNvSpPr>
          <p:nvPr>
            <p:ph idx="1"/>
          </p:nvPr>
        </p:nvSpPr>
        <p:spPr>
          <a:xfrm>
            <a:off x="179388" y="1417638"/>
            <a:ext cx="8748712" cy="3090862"/>
          </a:xfrm>
        </p:spPr>
        <p:txBody>
          <a:bodyPr>
            <a:normAutofit/>
          </a:bodyPr>
          <a:lstStyle/>
          <a:p>
            <a:pPr marL="0" indent="0" algn="just">
              <a:lnSpc>
                <a:spcPct val="90000"/>
              </a:lnSpc>
              <a:buFont typeface="Arial" charset="0"/>
              <a:buNone/>
            </a:pPr>
            <a:r>
              <a:rPr lang="pt-BR" sz="2400" smtClean="0"/>
              <a:t>              Melhora hemodinâmica de RN pré-termo com diagnóstico de Choque Neonatal, após infusão de NE. </a:t>
            </a:r>
          </a:p>
          <a:p>
            <a:pPr marL="0" indent="0" algn="just">
              <a:lnSpc>
                <a:spcPct val="90000"/>
              </a:lnSpc>
              <a:buFont typeface="Arial" charset="0"/>
              <a:buNone/>
            </a:pPr>
            <a:endParaRPr lang="pt-BR" sz="2400" smtClean="0"/>
          </a:p>
          <a:p>
            <a:pPr marL="0" indent="0" algn="just">
              <a:lnSpc>
                <a:spcPct val="90000"/>
              </a:lnSpc>
              <a:buFont typeface="Wingdings" pitchFamily="2" charset="2"/>
              <a:buChar char="q"/>
            </a:pPr>
            <a:r>
              <a:rPr lang="pt-PT" sz="2400" smtClean="0"/>
              <a:t>24 pts (80%) tiveram pressão arterial média normal;</a:t>
            </a:r>
          </a:p>
          <a:p>
            <a:pPr marL="0" indent="0" algn="just">
              <a:lnSpc>
                <a:spcPct val="90000"/>
              </a:lnSpc>
              <a:buFont typeface="Wingdings" pitchFamily="2" charset="2"/>
              <a:buChar char="q"/>
            </a:pPr>
            <a:r>
              <a:rPr lang="pt-PT" sz="2400" smtClean="0"/>
              <a:t>27 pts (90%) apresentaram diurese normal; </a:t>
            </a:r>
            <a:endParaRPr lang="pt-BR" sz="2400" smtClean="0"/>
          </a:p>
          <a:p>
            <a:pPr marL="0" indent="0">
              <a:lnSpc>
                <a:spcPct val="90000"/>
              </a:lnSpc>
              <a:buFont typeface="Wingdings" pitchFamily="2" charset="2"/>
              <a:buChar char="q"/>
            </a:pPr>
            <a:r>
              <a:rPr lang="pt-PT" sz="2400" smtClean="0"/>
              <a:t>Não houve comprometimento da função respiratória;</a:t>
            </a:r>
          </a:p>
          <a:p>
            <a:pPr marL="0" indent="0">
              <a:lnSpc>
                <a:spcPct val="90000"/>
              </a:lnSpc>
              <a:buFont typeface="Wingdings" pitchFamily="2" charset="2"/>
              <a:buChar char="q"/>
            </a:pPr>
            <a:r>
              <a:rPr lang="pt-PT" sz="2400" b="1" smtClean="0"/>
              <a:t>Observado aumento na produção de urina, aumento da pressão arterial e diminuição das necessidades de FiO2. (p&lt;0,05)</a:t>
            </a:r>
          </a:p>
          <a:p>
            <a:pPr marL="0" indent="0">
              <a:lnSpc>
                <a:spcPct val="90000"/>
              </a:lnSpc>
              <a:buFont typeface="Arial" charset="0"/>
              <a:buNone/>
            </a:pPr>
            <a:endParaRPr lang="pt-PT" sz="2400" smtClean="0"/>
          </a:p>
        </p:txBody>
      </p:sp>
      <p:sp>
        <p:nvSpPr>
          <p:cNvPr id="30724"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
        <p:nvSpPr>
          <p:cNvPr id="4" name="Seta: para a Direita 3">
            <a:extLst>
              <a:ext uri="{FF2B5EF4-FFF2-40B4-BE49-F238E27FC236}"/>
            </a:extLst>
          </p:cNvPr>
          <p:cNvSpPr/>
          <p:nvPr/>
        </p:nvSpPr>
        <p:spPr>
          <a:xfrm>
            <a:off x="215900" y="1428750"/>
            <a:ext cx="935038" cy="342900"/>
          </a:xfrm>
          <a:prstGeom prst="righ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5">
            <a:extLst>
              <a:ext uri="{FF2B5EF4-FFF2-40B4-BE49-F238E27FC236}"/>
            </a:extLst>
          </p:cNvPr>
          <p:cNvSpPr/>
          <p:nvPr/>
        </p:nvSpPr>
        <p:spPr>
          <a:xfrm>
            <a:off x="179388" y="4724400"/>
            <a:ext cx="8748712" cy="1631950"/>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t"/>
            <a:endParaRPr lang="pt-BR">
              <a:solidFill>
                <a:schemeClr val="tx1"/>
              </a:solidFill>
            </a:endParaRPr>
          </a:p>
          <a:p>
            <a:pPr algn="just" fontAlgn="t"/>
            <a:endParaRPr lang="pt-BR" sz="2600" b="1">
              <a:solidFill>
                <a:srgbClr val="FF0000"/>
              </a:solidFill>
            </a:endParaRPr>
          </a:p>
          <a:p>
            <a:pPr algn="ctr" fontAlgn="t"/>
            <a:r>
              <a:rPr lang="pt-BR" sz="2600" b="1">
                <a:solidFill>
                  <a:srgbClr val="FF0000"/>
                </a:solidFill>
              </a:rPr>
              <a:t>Resultado semelhante: </a:t>
            </a:r>
            <a:r>
              <a:rPr lang="pt-BR" sz="2600">
                <a:solidFill>
                  <a:schemeClr val="tx1"/>
                </a:solidFill>
              </a:rPr>
              <a:t>Estudo de prospectivo de Torneux et al 2008, realizado com RNT </a:t>
            </a:r>
            <a:r>
              <a:rPr lang="pt-PT" sz="2600">
                <a:solidFill>
                  <a:schemeClr val="tx1"/>
                </a:solidFill>
              </a:rPr>
              <a:t>com choque séptico refratário. </a:t>
            </a:r>
          </a:p>
          <a:p>
            <a:pPr algn="ctr" fontAlgn="t"/>
            <a:r>
              <a:rPr lang="pt-PT" sz="2600">
                <a:solidFill>
                  <a:schemeClr val="tx1"/>
                </a:solidFill>
              </a:rPr>
              <a:t>Foi sugerido que </a:t>
            </a:r>
            <a:r>
              <a:rPr lang="pt-PT" sz="2600" b="1">
                <a:solidFill>
                  <a:schemeClr val="tx1"/>
                </a:solidFill>
              </a:rPr>
              <a:t>NE teve um efeito positivo na função cardíaca e na perfusão tecidual </a:t>
            </a:r>
            <a:r>
              <a:rPr lang="pt-PT" sz="2600">
                <a:solidFill>
                  <a:schemeClr val="tx1"/>
                </a:solidFill>
              </a:rPr>
              <a:t>(9).</a:t>
            </a:r>
            <a:endParaRPr lang="pt-BR" sz="2600">
              <a:solidFill>
                <a:schemeClr val="tx1"/>
              </a:solidFill>
            </a:endParaRPr>
          </a:p>
          <a:p>
            <a:r>
              <a:rPr lang="pt-PT">
                <a:solidFill>
                  <a:schemeClr val="tx1"/>
                </a:solidFill>
              </a:rPr>
              <a:t/>
            </a:r>
            <a:br>
              <a:rPr lang="pt-PT">
                <a:solidFill>
                  <a:schemeClr val="tx1"/>
                </a:solidFill>
              </a:rPr>
            </a:br>
            <a:endParaRPr lang="pt-BR">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490538" y="100013"/>
            <a:ext cx="8229600" cy="1143000"/>
          </a:xfrm>
        </p:spPr>
        <p:txBody>
          <a:bodyPr/>
          <a:lstStyle/>
          <a:p>
            <a:r>
              <a:rPr lang="pt-BR" b="1" smtClean="0"/>
              <a:t>Limitações do Estudo</a:t>
            </a:r>
          </a:p>
        </p:txBody>
      </p:sp>
      <p:sp>
        <p:nvSpPr>
          <p:cNvPr id="3" name="Espaço Reservado para Conteúdo 2"/>
          <p:cNvSpPr>
            <a:spLocks noGrp="1"/>
          </p:cNvSpPr>
          <p:nvPr>
            <p:ph idx="1"/>
          </p:nvPr>
        </p:nvSpPr>
        <p:spPr>
          <a:xfrm>
            <a:off x="250825" y="1243013"/>
            <a:ext cx="8642350" cy="5514975"/>
          </a:xfrm>
        </p:spPr>
        <p:txBody>
          <a:bodyPr>
            <a:normAutofit/>
          </a:bodyPr>
          <a:lstStyle/>
          <a:p>
            <a:pPr marL="514350" indent="-514350" algn="just">
              <a:lnSpc>
                <a:spcPct val="80000"/>
              </a:lnSpc>
              <a:buFont typeface="Calibri" pitchFamily="34" charset="0"/>
              <a:buAutoNum type="arabicParenR"/>
            </a:pPr>
            <a:r>
              <a:rPr lang="pt-BR" sz="2500" smtClean="0"/>
              <a:t>Apenas 18 pacientes da coorte tinham choque séptico confirmado com </a:t>
            </a:r>
            <a:r>
              <a:rPr lang="pt-BR" sz="2500" b="1" smtClean="0"/>
              <a:t>hemoculturas +. </a:t>
            </a:r>
          </a:p>
          <a:p>
            <a:pPr marL="514350" indent="-514350" algn="just">
              <a:lnSpc>
                <a:spcPct val="80000"/>
              </a:lnSpc>
              <a:buFont typeface="Calibri" pitchFamily="34" charset="0"/>
              <a:buAutoNum type="arabicParenR"/>
            </a:pPr>
            <a:endParaRPr lang="pt-BR" sz="2500" smtClean="0"/>
          </a:p>
          <a:p>
            <a:pPr marL="514350" indent="-514350" algn="just">
              <a:lnSpc>
                <a:spcPct val="80000"/>
              </a:lnSpc>
              <a:buFont typeface="Calibri" pitchFamily="34" charset="0"/>
              <a:buAutoNum type="arabicParenR"/>
            </a:pPr>
            <a:r>
              <a:rPr lang="pt-PT" sz="2500" smtClean="0"/>
              <a:t>Um número significativo de pacientes </a:t>
            </a:r>
            <a:r>
              <a:rPr lang="pt-PT" sz="2500" b="1" smtClean="0"/>
              <a:t>recebeu hidrocortisona durante o curso de choque.</a:t>
            </a:r>
            <a:r>
              <a:rPr lang="pt-PT" sz="2500" smtClean="0"/>
              <a:t> Ela foi utilizada como terapia de resgate após a expansão do volume e ineficácia dos inotrópicos. </a:t>
            </a:r>
          </a:p>
          <a:p>
            <a:pPr marL="514350" indent="-514350" algn="just">
              <a:lnSpc>
                <a:spcPct val="80000"/>
              </a:lnSpc>
              <a:buFont typeface="Calibri" pitchFamily="34" charset="0"/>
              <a:buAutoNum type="arabicParenR"/>
            </a:pPr>
            <a:endParaRPr lang="pt-PT" sz="2500" smtClean="0"/>
          </a:p>
          <a:p>
            <a:pPr marL="514350" indent="-514350" algn="just">
              <a:lnSpc>
                <a:spcPct val="80000"/>
              </a:lnSpc>
              <a:buFont typeface="Calibri" pitchFamily="34" charset="0"/>
              <a:buAutoNum type="arabicParenR"/>
            </a:pPr>
            <a:endParaRPr lang="pt-PT" sz="2500" smtClean="0"/>
          </a:p>
          <a:p>
            <a:pPr marL="514350" indent="-514350" algn="just">
              <a:lnSpc>
                <a:spcPct val="80000"/>
              </a:lnSpc>
              <a:buFont typeface="Calibri" pitchFamily="34" charset="0"/>
              <a:buAutoNum type="arabicParenR"/>
            </a:pPr>
            <a:endParaRPr lang="pt-PT" sz="2500" smtClean="0"/>
          </a:p>
          <a:p>
            <a:pPr marL="514350" indent="-514350" algn="just">
              <a:lnSpc>
                <a:spcPct val="80000"/>
              </a:lnSpc>
              <a:buFont typeface="Arial" charset="0"/>
              <a:buNone/>
            </a:pPr>
            <a:endParaRPr lang="pt-PT" sz="2500" smtClean="0"/>
          </a:p>
          <a:p>
            <a:pPr marL="514350" indent="-514350" algn="just">
              <a:lnSpc>
                <a:spcPct val="80000"/>
              </a:lnSpc>
              <a:buFont typeface="Arial" charset="0"/>
              <a:buNone/>
            </a:pPr>
            <a:r>
              <a:rPr lang="pt-PT" sz="2500" smtClean="0"/>
              <a:t>3) </a:t>
            </a:r>
            <a:r>
              <a:rPr lang="pt-PT" sz="2500" b="1" smtClean="0"/>
              <a:t>Ausência de comparação com um grupo de controle, </a:t>
            </a:r>
            <a:r>
              <a:rPr lang="pt-PT" sz="2500" smtClean="0"/>
              <a:t>com fisiopatologia semelhante, mas nenhuma infusão de NE limitou a capacidade dos autores  de dizer com certeza que foi de fato a NE que causou as  alterações na hemodinâmica durante a sepse neonatal.</a:t>
            </a:r>
            <a:endParaRPr lang="pt-BR" sz="2500" smtClean="0"/>
          </a:p>
          <a:p>
            <a:pPr marL="514350" indent="-514350" algn="just">
              <a:lnSpc>
                <a:spcPct val="80000"/>
              </a:lnSpc>
              <a:buFont typeface="Calibri" pitchFamily="34" charset="0"/>
              <a:buAutoNum type="arabicParenR"/>
            </a:pPr>
            <a:endParaRPr lang="pt-PT" sz="1800" smtClean="0"/>
          </a:p>
          <a:p>
            <a:pPr marL="514350" indent="-514350" algn="just">
              <a:lnSpc>
                <a:spcPct val="80000"/>
              </a:lnSpc>
              <a:buFont typeface="Calibri" pitchFamily="34" charset="0"/>
              <a:buAutoNum type="arabicParenR"/>
            </a:pPr>
            <a:endParaRPr lang="pt-BR" sz="1800" smtClean="0"/>
          </a:p>
          <a:p>
            <a:pPr marL="514350" indent="-514350" algn="just">
              <a:lnSpc>
                <a:spcPct val="80000"/>
              </a:lnSpc>
              <a:buFont typeface="Wingdings" pitchFamily="2" charset="2"/>
              <a:buChar char="q"/>
            </a:pPr>
            <a:endParaRPr lang="pt-BR" sz="2000" smtClean="0"/>
          </a:p>
        </p:txBody>
      </p:sp>
      <p:sp>
        <p:nvSpPr>
          <p:cNvPr id="32772" name="Espaço Reservado para Rodapé 3"/>
          <p:cNvSpPr>
            <a:spLocks noGrp="1"/>
          </p:cNvSpPr>
          <p:nvPr>
            <p:ph type="ftr" sz="quarter" idx="11"/>
          </p:nvPr>
        </p:nvSpPr>
        <p:spPr bwMode="auto">
          <a:xfrm>
            <a:off x="4643438" y="6492875"/>
            <a:ext cx="2895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
        <p:nvSpPr>
          <p:cNvPr id="4" name="Retângulo 3">
            <a:extLst>
              <a:ext uri="{FF2B5EF4-FFF2-40B4-BE49-F238E27FC236}"/>
            </a:extLst>
          </p:cNvPr>
          <p:cNvSpPr/>
          <p:nvPr/>
        </p:nvSpPr>
        <p:spPr>
          <a:xfrm>
            <a:off x="284163" y="3995738"/>
            <a:ext cx="8642350" cy="8048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PT" sz="2800" dirty="0"/>
          </a:p>
          <a:p>
            <a:pPr algn="ctr" fontAlgn="auto">
              <a:spcBef>
                <a:spcPts val="0"/>
              </a:spcBef>
              <a:spcAft>
                <a:spcPts val="0"/>
              </a:spcAft>
              <a:defRPr/>
            </a:pPr>
            <a:r>
              <a:rPr lang="pt-PT" sz="2400" dirty="0"/>
              <a:t>O efeito positivo dos esteróides na pressão sanguínea podem ter potencializado o efeito aparente da infusão de NE. </a:t>
            </a:r>
            <a:r>
              <a:rPr lang="pt-PT" sz="2000" dirty="0"/>
              <a:t>(28) </a:t>
            </a:r>
            <a:endParaRPr lang="pt-BR" sz="2000" dirty="0"/>
          </a:p>
          <a:p>
            <a:pPr algn="ctr" fontAlgn="auto">
              <a:spcBef>
                <a:spcPts val="0"/>
              </a:spcBef>
              <a:spcAft>
                <a:spcPts val="0"/>
              </a:spcAft>
              <a:defRPr/>
            </a:pPr>
            <a:endParaRPr lang="pt-B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b="1" smtClean="0"/>
              <a:t>Conclusão</a:t>
            </a:r>
          </a:p>
        </p:txBody>
      </p:sp>
      <p:sp>
        <p:nvSpPr>
          <p:cNvPr id="3" name="Espaço Reservado para Conteúdo 2"/>
          <p:cNvSpPr>
            <a:spLocks noGrp="1"/>
          </p:cNvSpPr>
          <p:nvPr>
            <p:ph idx="1"/>
          </p:nvPr>
        </p:nvSpPr>
        <p:spPr>
          <a:xfrm>
            <a:off x="250825" y="1628775"/>
            <a:ext cx="8785225" cy="4421188"/>
          </a:xfrm>
        </p:spPr>
        <p:txBody>
          <a:bodyPr>
            <a:normAutofit/>
          </a:bodyPr>
          <a:lstStyle/>
          <a:p>
            <a:pPr marL="0" indent="0" algn="ctr">
              <a:lnSpc>
                <a:spcPct val="90000"/>
              </a:lnSpc>
              <a:buFont typeface="Arial" charset="0"/>
              <a:buNone/>
            </a:pPr>
            <a:r>
              <a:rPr lang="pt-BR" b="1" smtClean="0">
                <a:solidFill>
                  <a:schemeClr val="hlink"/>
                </a:solidFill>
              </a:rPr>
              <a:t>A partir desde estudo prospectivo, os autores concluem que a infusão de NE  melhorou a hemodinâmica em 24 pacientes (80% da coorte avaliada), sendo mais eficaz no tratamento de choque neonatal. </a:t>
            </a:r>
          </a:p>
          <a:p>
            <a:pPr marL="0" indent="0" algn="ctr">
              <a:lnSpc>
                <a:spcPct val="90000"/>
              </a:lnSpc>
              <a:buFont typeface="Arial" charset="0"/>
              <a:buNone/>
            </a:pPr>
            <a:endParaRPr lang="pt-BR" b="1" smtClean="0">
              <a:solidFill>
                <a:schemeClr val="hlink"/>
              </a:solidFill>
            </a:endParaRPr>
          </a:p>
          <a:p>
            <a:pPr marL="0" indent="0" algn="just">
              <a:lnSpc>
                <a:spcPct val="90000"/>
              </a:lnSpc>
              <a:buFont typeface="Arial" charset="0"/>
              <a:buNone/>
            </a:pPr>
            <a:r>
              <a:rPr lang="pt-BR" smtClean="0"/>
              <a:t>Apesar do tratamento bem tolerado, necessita de mais estudos sobre os efeitos hemodinâmicos da NE em pré-termos. </a:t>
            </a:r>
          </a:p>
          <a:p>
            <a:pPr marL="0" indent="0" algn="just">
              <a:lnSpc>
                <a:spcPct val="90000"/>
              </a:lnSpc>
              <a:buFont typeface="Arial" charset="0"/>
              <a:buNone/>
            </a:pPr>
            <a:endParaRPr lang="pt-BR" smtClean="0"/>
          </a:p>
          <a:p>
            <a:pPr marL="0" indent="0" algn="just">
              <a:lnSpc>
                <a:spcPct val="90000"/>
              </a:lnSpc>
              <a:buFont typeface="Arial" charset="0"/>
              <a:buNone/>
            </a:pPr>
            <a:endParaRPr lang="pt-BR" smtClean="0"/>
          </a:p>
        </p:txBody>
      </p:sp>
      <p:sp>
        <p:nvSpPr>
          <p:cNvPr id="33796" name="Espaço Reservado para Rodapé 3"/>
          <p:cNvSpPr>
            <a:spLocks noGrp="1"/>
          </p:cNvSpPr>
          <p:nvPr>
            <p:ph type="ftr"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pt-BR" smtClean="0">
                <a:solidFill>
                  <a:schemeClr val="tx1"/>
                </a:solidFill>
              </a:rPr>
              <a:t>Norepinephrine infusion in preterm infants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457200" y="0"/>
            <a:ext cx="8229600" cy="1143000"/>
          </a:xfrm>
        </p:spPr>
        <p:txBody>
          <a:bodyPr/>
          <a:lstStyle/>
          <a:p>
            <a:r>
              <a:rPr lang="pt-BR" b="1" smtClean="0"/>
              <a:t>Referências Bibliográficas</a:t>
            </a:r>
          </a:p>
        </p:txBody>
      </p:sp>
      <p:sp>
        <p:nvSpPr>
          <p:cNvPr id="34819" name="Espaço Reservado para Conteúdo 2"/>
          <p:cNvSpPr>
            <a:spLocks noGrp="1"/>
          </p:cNvSpPr>
          <p:nvPr>
            <p:ph idx="1"/>
          </p:nvPr>
        </p:nvSpPr>
        <p:spPr>
          <a:xfrm>
            <a:off x="107950" y="1052513"/>
            <a:ext cx="8928100" cy="5668962"/>
          </a:xfrm>
        </p:spPr>
        <p:txBody>
          <a:bodyPr/>
          <a:lstStyle/>
          <a:p>
            <a:pPr marL="0" indent="0" algn="just">
              <a:buFont typeface="Arial" charset="0"/>
              <a:buNone/>
            </a:pPr>
            <a:r>
              <a:rPr lang="pt-BR" sz="1500" b="1" smtClean="0"/>
              <a:t>1. </a:t>
            </a:r>
            <a:r>
              <a:rPr lang="pt-BR" sz="1500" smtClean="0"/>
              <a:t>Kermorvant-Duchemin E, Laborie S, Rabilloud M, Lapillonne A, Claris O. Outcome and prognostic factors in neonates with septic shock. Pediatr Criti Care Med 2008; 9: 186- 91. </a:t>
            </a:r>
          </a:p>
          <a:p>
            <a:pPr marL="0" indent="0" algn="just">
              <a:buFont typeface="Arial" charset="0"/>
              <a:buNone/>
            </a:pPr>
            <a:r>
              <a:rPr lang="pt-BR" sz="1500" b="1" smtClean="0"/>
              <a:t>2. </a:t>
            </a:r>
            <a:r>
              <a:rPr lang="pt-BR" sz="1500" smtClean="0"/>
              <a:t>de Waal K, Evans N. Hemodynamics in preterm infants with late-onset sepsis. J Pediatr 2010; 156: 918-22, 22 e1.</a:t>
            </a:r>
          </a:p>
          <a:p>
            <a:pPr marL="0" indent="0" algn="just">
              <a:buFont typeface="Arial" charset="0"/>
              <a:buNone/>
            </a:pPr>
            <a:r>
              <a:rPr lang="pt-BR" sz="1500" b="1" smtClean="0"/>
              <a:t>3. </a:t>
            </a:r>
            <a:r>
              <a:rPr lang="pt-BR" sz="1500" smtClean="0"/>
              <a:t>Dellinger RP, Levy MM, Carlet JM, Bion J, Parker MM, Jaeschke R, et al. Surviving Sepsis Campaign: international guidelines for management of severe sepsis and septic shock: 2008. Intensive Care Med 2008; 34: 17-60. </a:t>
            </a:r>
          </a:p>
          <a:p>
            <a:pPr marL="0" indent="0" algn="just">
              <a:buFont typeface="Arial" charset="0"/>
              <a:buNone/>
            </a:pPr>
            <a:r>
              <a:rPr lang="pt-BR" sz="1500" b="1" smtClean="0"/>
              <a:t>4. </a:t>
            </a:r>
            <a:r>
              <a:rPr lang="pt-BR" sz="1500" smtClean="0"/>
              <a:t>Brierley J, Carcillo JA, Choong K, Cornell T, Decaen A, Deymann A, et al. Clinical practice parameters for hemodynamic support of pediatric and neonatal septic shock: 2007 update from the American College of Critical Care Medicine. Crit Care Med 2009; 37: 666- 88. </a:t>
            </a:r>
          </a:p>
          <a:p>
            <a:pPr marL="0" indent="0" algn="just">
              <a:buFont typeface="Arial" charset="0"/>
              <a:buNone/>
            </a:pPr>
            <a:r>
              <a:rPr lang="pt-BR" sz="1500" b="1" smtClean="0"/>
              <a:t>5. </a:t>
            </a:r>
            <a:r>
              <a:rPr lang="pt-BR" sz="1500" smtClean="0"/>
              <a:t>Wong J, Shah PS, Yoon EW, Yee W, Lee S, Dow K. Inotrope use among extremely preterm infants in Canadian neonatal intensive care units: variation and outcomes. Am J Perinatol 2015; 32: 9-14. </a:t>
            </a:r>
          </a:p>
          <a:p>
            <a:pPr marL="0" indent="0" algn="just">
              <a:buFont typeface="Arial" charset="0"/>
              <a:buNone/>
            </a:pPr>
            <a:r>
              <a:rPr lang="pt-BR" sz="1500" b="1" smtClean="0"/>
              <a:t>6. </a:t>
            </a:r>
            <a:r>
              <a:rPr lang="pt-BR" sz="1500" smtClean="0"/>
              <a:t>Laughon M, Bose C, Allred E, O'Shea TM, Van Marter LJ, Bednarek F, et al. Factors associated with treatment for hypotension in extremely low gestational age newborns during the first postnatal week. Pediatrics 2007; 119: 273-80. </a:t>
            </a:r>
          </a:p>
          <a:p>
            <a:pPr marL="0" indent="0" algn="just">
              <a:buFont typeface="Arial" charset="0"/>
              <a:buNone/>
            </a:pPr>
            <a:r>
              <a:rPr lang="pt-BR" sz="1500" b="1" smtClean="0"/>
              <a:t>7. </a:t>
            </a:r>
            <a:r>
              <a:rPr lang="pt-BR" sz="1500" smtClean="0"/>
              <a:t>Al-Aweel I, Pursley DM, Rubin LP, Shah B, Weisberger S, Richardson DK. Variations in prevalence of hypotension, hypertension, and vasopressor use in NICUs. J Perinatol 2001; 21: 272-8. </a:t>
            </a:r>
          </a:p>
          <a:p>
            <a:pPr marL="0" indent="0" algn="just">
              <a:buFont typeface="Arial" charset="0"/>
              <a:buNone/>
            </a:pPr>
            <a:r>
              <a:rPr lang="pt-BR" sz="1500" b="1" smtClean="0"/>
              <a:t>8.  </a:t>
            </a:r>
            <a:r>
              <a:rPr lang="pt-BR" sz="1500" smtClean="0"/>
              <a:t>Seri I. Circulatory support of the sick preterm infant. Semin Neonatol 2001; 6: 85-95. </a:t>
            </a:r>
          </a:p>
          <a:p>
            <a:pPr marL="0" indent="0" algn="just">
              <a:buFont typeface="Arial" charset="0"/>
              <a:buNone/>
            </a:pPr>
            <a:r>
              <a:rPr lang="pt-BR" sz="1500" b="1" smtClean="0"/>
              <a:t>9. </a:t>
            </a:r>
            <a:r>
              <a:rPr lang="pt-BR" sz="1500" smtClean="0"/>
              <a:t>Tourneux P, Rakza T, Abazine A, Krim G, Storme L. Noradrenaline for management of septic shock refractory to fluid loading and dopamine or dobutamine in full-term newborn infants. Acta paediatr 2008; 97: 177-80. </a:t>
            </a:r>
          </a:p>
          <a:p>
            <a:pPr marL="0" indent="0" algn="just">
              <a:buFont typeface="Arial" charset="0"/>
              <a:buNone/>
            </a:pPr>
            <a:r>
              <a:rPr lang="pt-BR" sz="1500" b="1" smtClean="0"/>
              <a:t>10. </a:t>
            </a:r>
            <a:r>
              <a:rPr lang="pt-BR" sz="1500" smtClean="0"/>
              <a:t>De Backer D, Aldecoa C, Njimi H, Vincent JL. Dopamine versus norepinephrine in the treatment of septic shock: a meta-analysis. Crit Care Med 2012; 40: 725-30.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457200" y="0"/>
            <a:ext cx="8229600" cy="1143000"/>
          </a:xfrm>
        </p:spPr>
        <p:txBody>
          <a:bodyPr/>
          <a:lstStyle/>
          <a:p>
            <a:r>
              <a:rPr lang="pt-BR" b="1" smtClean="0"/>
              <a:t>Referências Bibliográficas</a:t>
            </a:r>
          </a:p>
        </p:txBody>
      </p:sp>
      <p:sp>
        <p:nvSpPr>
          <p:cNvPr id="35843" name="Espaço Reservado para Conteúdo 2"/>
          <p:cNvSpPr>
            <a:spLocks noGrp="1"/>
          </p:cNvSpPr>
          <p:nvPr>
            <p:ph idx="1"/>
          </p:nvPr>
        </p:nvSpPr>
        <p:spPr>
          <a:xfrm>
            <a:off x="107950" y="1052513"/>
            <a:ext cx="8928100" cy="5668962"/>
          </a:xfrm>
        </p:spPr>
        <p:txBody>
          <a:bodyPr/>
          <a:lstStyle/>
          <a:p>
            <a:pPr marL="0" indent="0" algn="just">
              <a:buFont typeface="Arial" charset="0"/>
              <a:buNone/>
            </a:pPr>
            <a:r>
              <a:rPr lang="pt-BR" sz="1500" b="1" smtClean="0"/>
              <a:t>11.</a:t>
            </a:r>
            <a:r>
              <a:rPr lang="pt-BR" sz="1600" b="1" smtClean="0"/>
              <a:t> </a:t>
            </a:r>
            <a:r>
              <a:rPr lang="pt-BR" sz="1600" smtClean="0"/>
              <a:t>De Backer D, Biston P, Devriendt J, Madl C, Chochrad D, Aldecoa C, et al. Comparison of dopamine and norepinephrine in the treatment of shock. New Engl J Med 2010; 362: 779-89. </a:t>
            </a:r>
          </a:p>
          <a:p>
            <a:pPr marL="0" indent="0" algn="just">
              <a:buFont typeface="Arial" charset="0"/>
              <a:buNone/>
            </a:pPr>
            <a:r>
              <a:rPr lang="pt-BR" sz="1600" b="1" smtClean="0"/>
              <a:t>12. </a:t>
            </a:r>
            <a:r>
              <a:rPr lang="pt-BR" sz="1600" smtClean="0"/>
              <a:t>Han YY, Carcillo JA, Dragotta MA, Bills DM, Watson RS, Westerman ME, et al. Early reversal of pediatric-neonatal septic shock by community physicians is associated with improved outcome. Pediatrics 2003; 112: 793-9. </a:t>
            </a:r>
          </a:p>
          <a:p>
            <a:pPr marL="0" indent="0" algn="just">
              <a:buFont typeface="Arial" charset="0"/>
              <a:buNone/>
            </a:pPr>
            <a:r>
              <a:rPr lang="pt-BR" sz="1600" b="1" smtClean="0"/>
              <a:t>13. </a:t>
            </a:r>
            <a:r>
              <a:rPr lang="pt-BR" sz="1600" smtClean="0"/>
              <a:t>Bell MJ. Neonatal necrotizing enterocolitis. New Engl J Med 1978; 298: 281-2. </a:t>
            </a:r>
          </a:p>
          <a:p>
            <a:pPr marL="0" indent="0" algn="just">
              <a:buFont typeface="Arial" charset="0"/>
              <a:buNone/>
            </a:pPr>
            <a:r>
              <a:rPr lang="pt-BR" sz="1600" b="1" smtClean="0"/>
              <a:t>14. </a:t>
            </a:r>
            <a:r>
              <a:rPr lang="pt-BR" sz="1600" smtClean="0"/>
              <a:t>Nuntnarumit P, Yang W, Bada-Ellzey HS. Blood pressure measurements in the newborn. Clin Perinatol 1999; 26: 981-96, x. </a:t>
            </a:r>
          </a:p>
          <a:p>
            <a:pPr marL="0" indent="0" algn="just">
              <a:buFont typeface="Arial" charset="0"/>
              <a:buNone/>
            </a:pPr>
            <a:r>
              <a:rPr lang="pt-BR" sz="1600" b="1" smtClean="0"/>
              <a:t>15. </a:t>
            </a:r>
            <a:r>
              <a:rPr lang="pt-BR" sz="1600" smtClean="0"/>
              <a:t>Lagercrantz H. The good stress of being born. Acta Paediatr 2016; 105: 1413-6. </a:t>
            </a:r>
          </a:p>
          <a:p>
            <a:pPr marL="0" indent="0" algn="just">
              <a:buFont typeface="Arial" charset="0"/>
              <a:buNone/>
            </a:pPr>
            <a:r>
              <a:rPr lang="pt-BR" sz="1600" b="1" smtClean="0"/>
              <a:t>16. </a:t>
            </a:r>
            <a:r>
              <a:rPr lang="pt-BR" sz="1600" smtClean="0"/>
              <a:t>Greenough A, Lagercrantz H, Pool J, Dahlin I. Plasma catecholamine levels in preterm infants. Effect of birth asphyxia and Apgar score. Acta Paediatr Scand 1987; 76: 54- 9. </a:t>
            </a:r>
          </a:p>
          <a:p>
            <a:pPr marL="0" indent="0" algn="just">
              <a:buFont typeface="Arial" charset="0"/>
              <a:buNone/>
            </a:pPr>
            <a:r>
              <a:rPr lang="pt-BR" sz="1600" b="1" smtClean="0"/>
              <a:t>17. </a:t>
            </a:r>
            <a:r>
              <a:rPr lang="pt-BR" sz="1600" smtClean="0"/>
              <a:t>Ducrocq N, Kimmoun A, Furmaniuk A, Hekalo Z, Maskali F, Poussier S, et al. Comparison of equipressor doses of norepinephrine, epinephrine, and phenylephrine on septic myocardial dysfunction. Anesthesiology 2012; 116: 1083-91. </a:t>
            </a:r>
          </a:p>
          <a:p>
            <a:pPr marL="0" indent="0" algn="just">
              <a:buFont typeface="Arial" charset="0"/>
              <a:buNone/>
            </a:pPr>
            <a:r>
              <a:rPr lang="pt-BR" sz="1600" b="1" smtClean="0"/>
              <a:t>18. </a:t>
            </a:r>
            <a:r>
              <a:rPr lang="pt-BR" sz="1600" smtClean="0"/>
              <a:t>Di Giantomasso D, Morimatsu H, May CN, Bellomo R. Intrarenal blood flow distribution in hyperdynamic septic shock: Effect of norepinephrine. Crit Care Med 2003; 31: 2509-13. </a:t>
            </a:r>
          </a:p>
          <a:p>
            <a:pPr marL="0" indent="0" algn="just">
              <a:buFont typeface="Arial" charset="0"/>
              <a:buNone/>
            </a:pPr>
            <a:r>
              <a:rPr lang="pt-BR" sz="1600" b="1" smtClean="0"/>
              <a:t>19. </a:t>
            </a:r>
            <a:r>
              <a:rPr lang="pt-BR" sz="1600" smtClean="0"/>
              <a:t>Jaillard S, Elbaz F, Bresson-Just S, Riou Y, Houfflin-Debarge V, Rakza T, et al. Pulmonary vasodilator effects of norepinephrine during the development of chronic pulmonary hypertension in neonatal lambs. Brit J of Anaesth 2004; 93: 818-24. </a:t>
            </a:r>
          </a:p>
          <a:p>
            <a:pPr marL="0" indent="0" algn="just">
              <a:buFont typeface="Arial" charset="0"/>
              <a:buNone/>
            </a:pPr>
            <a:r>
              <a:rPr lang="pt-BR" sz="1600" b="1" smtClean="0"/>
              <a:t>20. </a:t>
            </a:r>
            <a:r>
              <a:rPr lang="pt-BR" sz="1600" smtClean="0"/>
              <a:t>Cutaia M, Friedrich P. Hypoxia-induced alterations of norepinephrine vascular reactivity in isolated perfused cat lung. J Appl Physiol 1987; 63: 982-7. </a:t>
            </a:r>
            <a:endParaRPr lang="pt-BR" sz="15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457200" y="0"/>
            <a:ext cx="8229600" cy="1143000"/>
          </a:xfrm>
        </p:spPr>
        <p:txBody>
          <a:bodyPr/>
          <a:lstStyle/>
          <a:p>
            <a:r>
              <a:rPr lang="pt-BR" b="1" smtClean="0"/>
              <a:t>Referências Bibliográficas</a:t>
            </a:r>
          </a:p>
        </p:txBody>
      </p:sp>
      <p:sp>
        <p:nvSpPr>
          <p:cNvPr id="36867" name="Espaço Reservado para Conteúdo 2"/>
          <p:cNvSpPr>
            <a:spLocks noGrp="1"/>
          </p:cNvSpPr>
          <p:nvPr>
            <p:ph idx="1"/>
          </p:nvPr>
        </p:nvSpPr>
        <p:spPr>
          <a:xfrm>
            <a:off x="0" y="1360488"/>
            <a:ext cx="8928100" cy="5668962"/>
          </a:xfrm>
        </p:spPr>
        <p:txBody>
          <a:bodyPr/>
          <a:lstStyle/>
          <a:p>
            <a:pPr marL="0" indent="0" algn="just">
              <a:buFont typeface="Arial" charset="0"/>
              <a:buNone/>
            </a:pPr>
            <a:r>
              <a:rPr lang="pt-BR" sz="1600" b="1" smtClean="0"/>
              <a:t>21. </a:t>
            </a:r>
            <a:r>
              <a:rPr lang="pt-BR" sz="1600" smtClean="0"/>
              <a:t>Tourneux P, Rakza T, Bouissou A, Krim G, Storme L. Pulmonary circulatory effects of norepinephrine in newborn infants with persistent pulmonary hypertension. J Pediatr 2008; 153: 345-9. </a:t>
            </a:r>
          </a:p>
          <a:p>
            <a:pPr marL="0" indent="0" algn="just">
              <a:buFont typeface="Arial" charset="0"/>
              <a:buNone/>
            </a:pPr>
            <a:r>
              <a:rPr lang="pt-BR" sz="1600" b="1" smtClean="0"/>
              <a:t>22. </a:t>
            </a:r>
            <a:r>
              <a:rPr lang="pt-BR" sz="1600" smtClean="0"/>
              <a:t>Liet JM, Boscher C, Gras-Leguen C, Gournay V, Debillon T, Roze JC. Dopamine effects on pulmonary artery pressure in hypotensive preterm infants with patent ductus arteriosus. J Pediatr 2002; 140: 373-5. </a:t>
            </a:r>
            <a:r>
              <a:rPr lang="pt-BR" sz="1600" b="1" smtClean="0"/>
              <a:t>23. </a:t>
            </a:r>
            <a:r>
              <a:rPr lang="pt-BR" sz="1600" smtClean="0"/>
              <a:t>Jaillard S, Houfflin-Debarge V, Riou Y, Rakza T, Klosowski S, Lequien P, et al. Effects of catecholamines on the pulmonary circulation in the ovine fetus. Am J Physiol 2001; 281: R607-14. </a:t>
            </a:r>
          </a:p>
          <a:p>
            <a:pPr marL="0" indent="0" algn="just">
              <a:buFont typeface="Arial" charset="0"/>
              <a:buNone/>
            </a:pPr>
            <a:r>
              <a:rPr lang="pt-BR" sz="1600" b="1" smtClean="0"/>
              <a:t>24. </a:t>
            </a:r>
            <a:r>
              <a:rPr lang="pt-BR" sz="1600" smtClean="0"/>
              <a:t>Levy B, Bollaert PE, Charpentier C, Nace L, Audibert G, Bauer P, et al. Comparison of norepinephrine and dobutamine to epinephrine for hemodynamics, lactate metabolism, and gastric tonometric variables in septic shock: a prospective, randomized study. Intensive Care Med 1997; 23: 282-7. </a:t>
            </a:r>
          </a:p>
          <a:p>
            <a:pPr marL="0" indent="0" algn="just">
              <a:buFont typeface="Arial" charset="0"/>
              <a:buNone/>
            </a:pPr>
            <a:r>
              <a:rPr lang="pt-BR" sz="1600" b="1" smtClean="0"/>
              <a:t>25. </a:t>
            </a:r>
            <a:r>
              <a:rPr lang="pt-BR" sz="1600" smtClean="0"/>
              <a:t>Levy B, Perez P, Perny J, Thivilier C, Gerard A. Comparison of norepinephrinedobutamine to epinephrine for hemodynamics, lactate metabolism, and organ function variables in cardiogenic shock. A prospective, randomized pilot study. Crit Care Med 2011; 39: 450-5. </a:t>
            </a:r>
          </a:p>
          <a:p>
            <a:pPr marL="0" indent="0" algn="just">
              <a:buFont typeface="Arial" charset="0"/>
              <a:buNone/>
            </a:pPr>
            <a:r>
              <a:rPr lang="pt-BR" sz="1600" b="1" smtClean="0"/>
              <a:t>26. </a:t>
            </a:r>
            <a:r>
              <a:rPr lang="pt-BR" sz="1600" smtClean="0"/>
              <a:t>Cheung PY, Barrington KJ. The effects of dopamine and epinephrine on hemodynamics and oxygen metabolism in hypoxic anesthetized piglets. Crit Care 2001; 5: 158-66.</a:t>
            </a:r>
          </a:p>
          <a:p>
            <a:pPr marL="0" indent="0" algn="just">
              <a:buFont typeface="Arial" charset="0"/>
              <a:buNone/>
            </a:pPr>
            <a:r>
              <a:rPr lang="pt-BR" sz="1600" b="1" smtClean="0"/>
              <a:t>27. </a:t>
            </a:r>
            <a:r>
              <a:rPr lang="pt-BR" sz="1600" smtClean="0"/>
              <a:t>Watson RS, Carcillo JA, Linde-Zwirble WT, Clermont G, Lidicker J, Angus DC. The epidemiology of severe sepsis in children in the United States. Am J Resp Crit Care 2003; 167: 695-701. </a:t>
            </a:r>
          </a:p>
          <a:p>
            <a:pPr marL="0" indent="0" algn="just">
              <a:buFont typeface="Arial" charset="0"/>
              <a:buNone/>
            </a:pPr>
            <a:r>
              <a:rPr lang="pt-BR" sz="1600" b="1" smtClean="0"/>
              <a:t>28. </a:t>
            </a:r>
            <a:r>
              <a:rPr lang="pt-BR" sz="1600" smtClean="0"/>
              <a:t>Ng PC, Lee CH, Bnur FL, Chan IH, Lee AW, Wong E, et al. A double-blind, randomized, controlled study of a "stress dose" of hydrocortisone for rescue treatment of refractory hypotension in preterm infants. Pediatrics 2006; 117: 367-75. </a:t>
            </a:r>
            <a:endParaRPr lang="pt-BR" sz="15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a:xfrm>
            <a:off x="468313" y="765175"/>
            <a:ext cx="8229600" cy="1143000"/>
          </a:xfrm>
        </p:spPr>
        <p:txBody>
          <a:bodyPr/>
          <a:lstStyle/>
          <a:p>
            <a:r>
              <a:rPr lang="pt-BR" sz="4000" smtClean="0">
                <a:solidFill>
                  <a:srgbClr val="FF3399"/>
                </a:solidFill>
              </a:rPr>
              <a:t>Nota do Editor do site, Dr. Paulo R. Margotto. Consultem também! Aqui e Agora! Estudando Juntos!</a:t>
            </a:r>
          </a:p>
        </p:txBody>
      </p:sp>
      <p:sp>
        <p:nvSpPr>
          <p:cNvPr id="57348" name="Rectangle 4"/>
          <p:cNvSpPr>
            <a:spLocks noChangeArrowheads="1"/>
          </p:cNvSpPr>
          <p:nvPr/>
        </p:nvSpPr>
        <p:spPr bwMode="auto">
          <a:xfrm>
            <a:off x="2484438" y="2565400"/>
            <a:ext cx="9144000" cy="366713"/>
          </a:xfrm>
          <a:prstGeom prst="rect">
            <a:avLst/>
          </a:prstGeom>
          <a:noFill/>
          <a:ln w="9525">
            <a:noFill/>
            <a:miter lim="800000"/>
            <a:headEnd/>
            <a:tailEnd/>
          </a:ln>
          <a:effectLst/>
        </p:spPr>
        <p:txBody>
          <a:bodyPr anchor="ctr">
            <a:spAutoFit/>
          </a:bodyPr>
          <a:lstStyle/>
          <a:p>
            <a:r>
              <a:rPr lang="pt-BR">
                <a:hlinkClick r:id="rId2"/>
              </a:rPr>
              <a:t>CHOQUE NO RECÉM-NASCIDO</a:t>
            </a:r>
            <a:r>
              <a:rPr lang="pt-BR"/>
              <a:t> </a:t>
            </a:r>
          </a:p>
        </p:txBody>
      </p:sp>
      <p:sp>
        <p:nvSpPr>
          <p:cNvPr id="57349" name="Line 5"/>
          <p:cNvSpPr>
            <a:spLocks noChangeShapeType="1"/>
          </p:cNvSpPr>
          <p:nvPr/>
        </p:nvSpPr>
        <p:spPr bwMode="auto">
          <a:xfrm>
            <a:off x="1835150" y="2276475"/>
            <a:ext cx="719138" cy="504825"/>
          </a:xfrm>
          <a:prstGeom prst="line">
            <a:avLst/>
          </a:prstGeom>
          <a:noFill/>
          <a:ln w="76200">
            <a:solidFill>
              <a:schemeClr val="hlink"/>
            </a:solidFill>
            <a:round/>
            <a:headEnd/>
            <a:tailEnd type="triangle" w="med" len="med"/>
          </a:ln>
          <a:effectLst/>
        </p:spPr>
        <p:txBody>
          <a:bodyPr/>
          <a:lstStyle/>
          <a:p>
            <a:endParaRPr lang="pt-BR"/>
          </a:p>
        </p:txBody>
      </p:sp>
      <p:sp>
        <p:nvSpPr>
          <p:cNvPr id="57350" name="Text Box 6"/>
          <p:cNvSpPr txBox="1">
            <a:spLocks noChangeArrowheads="1"/>
          </p:cNvSpPr>
          <p:nvPr/>
        </p:nvSpPr>
        <p:spPr bwMode="auto">
          <a:xfrm>
            <a:off x="2339975" y="2205038"/>
            <a:ext cx="4743450" cy="366712"/>
          </a:xfrm>
          <a:prstGeom prst="rect">
            <a:avLst/>
          </a:prstGeom>
          <a:noFill/>
          <a:ln w="9525">
            <a:noFill/>
            <a:miter lim="800000"/>
            <a:headEnd/>
            <a:tailEnd/>
          </a:ln>
          <a:effectLst/>
        </p:spPr>
        <p:txBody>
          <a:bodyPr wrap="none">
            <a:spAutoFit/>
          </a:bodyPr>
          <a:lstStyle/>
          <a:p>
            <a:r>
              <a:rPr lang="pt-BR"/>
              <a:t>(</a:t>
            </a:r>
            <a:r>
              <a:rPr lang="pt-BR">
                <a:solidFill>
                  <a:schemeClr val="hlink"/>
                </a:solidFill>
              </a:rPr>
              <a:t>Clique aqui com o eslide em Apresentação!)</a:t>
            </a:r>
          </a:p>
        </p:txBody>
      </p:sp>
      <p:pic>
        <p:nvPicPr>
          <p:cNvPr id="57351" name="Picture 7" descr="Auditorio-Karolinska-Suecia"/>
          <p:cNvPicPr>
            <a:picLocks noChangeAspect="1" noChangeArrowheads="1"/>
          </p:cNvPicPr>
          <p:nvPr/>
        </p:nvPicPr>
        <p:blipFill>
          <a:blip r:embed="rId3"/>
          <a:srcRect/>
          <a:stretch>
            <a:fillRect/>
          </a:stretch>
        </p:blipFill>
        <p:spPr bwMode="auto">
          <a:xfrm>
            <a:off x="2484438" y="2997200"/>
            <a:ext cx="3933825" cy="2951163"/>
          </a:xfrm>
          <a:prstGeom prst="rect">
            <a:avLst/>
          </a:prstGeom>
          <a:noFill/>
          <a:ln w="9525">
            <a:noFill/>
            <a:miter lim="800000"/>
            <a:headEnd/>
            <a:tailEnd/>
          </a:ln>
        </p:spPr>
      </p:pic>
      <p:sp>
        <p:nvSpPr>
          <p:cNvPr id="57352" name="Text Box 8"/>
          <p:cNvSpPr txBox="1">
            <a:spLocks noChangeArrowheads="1"/>
          </p:cNvSpPr>
          <p:nvPr/>
        </p:nvSpPr>
        <p:spPr bwMode="auto">
          <a:xfrm>
            <a:off x="3203575" y="6216650"/>
            <a:ext cx="2486025" cy="641350"/>
          </a:xfrm>
          <a:prstGeom prst="rect">
            <a:avLst/>
          </a:prstGeom>
          <a:noFill/>
          <a:ln w="9525">
            <a:noFill/>
            <a:miter lim="800000"/>
            <a:headEnd/>
            <a:tailEnd/>
          </a:ln>
          <a:effectLst/>
        </p:spPr>
        <p:txBody>
          <a:bodyPr wrap="none">
            <a:spAutoFit/>
          </a:bodyPr>
          <a:lstStyle/>
          <a:p>
            <a:r>
              <a:rPr lang="pt-BR">
                <a:hlinkClick r:id="rId4"/>
              </a:rPr>
              <a:t>pmargotto@gmail.com</a:t>
            </a:r>
            <a:endParaRPr lang="pt-BR"/>
          </a:p>
          <a:p>
            <a:r>
              <a:rPr lang="pt-BR"/>
              <a:t>       61-999868953</a:t>
            </a:r>
          </a:p>
        </p:txBody>
      </p:sp>
      <p:sp>
        <p:nvSpPr>
          <p:cNvPr id="57353" name="Rectangle 9"/>
          <p:cNvSpPr>
            <a:spLocks noChangeArrowheads="1"/>
          </p:cNvSpPr>
          <p:nvPr/>
        </p:nvSpPr>
        <p:spPr bwMode="auto">
          <a:xfrm>
            <a:off x="250825" y="5949950"/>
            <a:ext cx="8515350" cy="366713"/>
          </a:xfrm>
          <a:prstGeom prst="rect">
            <a:avLst/>
          </a:prstGeom>
          <a:noFill/>
          <a:ln w="9525">
            <a:noFill/>
            <a:miter lim="800000"/>
            <a:headEnd/>
            <a:tailEnd/>
          </a:ln>
          <a:effectLst/>
        </p:spPr>
        <p:txBody>
          <a:bodyPr wrap="none" anchor="ctr">
            <a:spAutoFit/>
          </a:bodyPr>
          <a:lstStyle/>
          <a:p>
            <a:r>
              <a:rPr lang="en-US" altLang="ja-JP" b="1">
                <a:solidFill>
                  <a:schemeClr val="hlink"/>
                </a:solidFill>
              </a:rPr>
              <a:t>30th International Workshop on Surfactant Replacement, Estocolmo, Su</a:t>
            </a:r>
            <a:r>
              <a:rPr lang="pt-BR" altLang="ja-JP" b="1">
                <a:solidFill>
                  <a:schemeClr val="hlink"/>
                </a:solidFill>
              </a:rPr>
              <a:t>é</a:t>
            </a:r>
            <a:r>
              <a:rPr lang="en-US" altLang="ja-JP" b="1">
                <a:solidFill>
                  <a:schemeClr val="hlink"/>
                </a:solidFill>
              </a:rPr>
              <a:t>cia</a:t>
            </a:r>
            <a:r>
              <a:rPr lang="pt-BR" altLang="ja-JP"/>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179388" y="1268413"/>
            <a:ext cx="8686800" cy="5141912"/>
          </a:xfrm>
        </p:spPr>
        <p:txBody>
          <a:bodyPr/>
          <a:lstStyle/>
          <a:p>
            <a:pPr>
              <a:lnSpc>
                <a:spcPct val="80000"/>
              </a:lnSpc>
            </a:pPr>
            <a:r>
              <a:rPr lang="pt-BR" sz="1600" smtClean="0">
                <a:latin typeface="Times New Roman" pitchFamily="18" charset="0"/>
              </a:rPr>
              <a:t>A hipertensão pulmonar persistente (HHP)  ocorre devido à inabilidade do ventrículo direito (VD) de bombear sangue contra esta alta resistência pulmonar levando ao shunt através do forame oval (não detectado pela diferença de saturação pré-e pós-ductal)  e do canal arterial, o que caracteriza a síndrome. O entendimento deste conceito é muito importante, pois </a:t>
            </a:r>
            <a:r>
              <a:rPr lang="pt-BR" sz="1600" b="1" smtClean="0">
                <a:latin typeface="Times New Roman" pitchFamily="18" charset="0"/>
              </a:rPr>
              <a:t>não somente a elevação da resistência vascular pulmonar, mas também a habilidade do ventrículo direito em vencer essa resistência, são fatores determinantes na hipertensão pulmonar neonatal</a:t>
            </a:r>
            <a:r>
              <a:rPr lang="pt-BR" sz="1600" smtClean="0">
                <a:latin typeface="Times New Roman" pitchFamily="18" charset="0"/>
              </a:rPr>
              <a:t>. Nestas condições, </a:t>
            </a:r>
            <a:r>
              <a:rPr lang="pt-BR" sz="1600" b="1" smtClean="0">
                <a:latin typeface="Times New Roman" pitchFamily="18" charset="0"/>
              </a:rPr>
              <a:t>terapias voltadas ao aumento da contratilidade do ventrículo direito levam à melhora da oxigenação</a:t>
            </a:r>
            <a:r>
              <a:rPr lang="pt-BR" sz="1600" smtClean="0">
                <a:latin typeface="Times New Roman" pitchFamily="18" charset="0"/>
              </a:rPr>
              <a:t> (diminuição do shunt), mesmo que a resistência vascular pulmonar se mantenha elevada. O agente ideal para o tratamento da hipertensão pulmonar persistente (HPP) deveria primariamente reduzir a resistência vascular pulmonar e a pós-carga ventricular direita, O iNO (óxido nítrico inalado) é o agente ideal, no entanto, 30-40% dos recém-nascidos não respondem, necessitando de terapias alternativas. Tradicionalmente, os médicos são relutantes em tratar HPP com agentes redutores da pós-carga devido à preocupação com a hipotensão sistêmica e o desejo de manter a pressão arterial (PA) acima da pressão arterial normal, na tentativa de reverter o shunt ductal. Esta abordagem não focaliza o distúrbio fisiológico primário do leito vascular pulmonar levando ao aumento da pós-carga ventricular direita, podendo resultam em muito prejuízos. Agentes usados na tentativa de exceder a hipertensão pulmonar como dopamina e epinefrina, podem exacerbar a hipertensão pulmonar por causar da vasoconstrição tanto sistêmica como pulmonar. Assim, torna-se importante o conhecimento da hemodinâmica cardiopulmonar quanto ao uso de MILRINONA E SILDENAFIL, CONSIDERADAS EXCELENTES DROGAS INOTRÓPICAS.  Foi este o objetivo central que levou-nos a sintetizar o que existe mais atualmente na literatura  na abordagem da HPP do recém-nascido. Assim abordamos a </a:t>
            </a:r>
            <a:r>
              <a:rPr lang="pt-BR" sz="1600" b="1" smtClean="0">
                <a:latin typeface="Times New Roman" pitchFamily="18" charset="0"/>
              </a:rPr>
              <a:t>disfunção miocárdica</a:t>
            </a:r>
            <a:r>
              <a:rPr lang="pt-BR" sz="1600" smtClean="0">
                <a:latin typeface="Times New Roman" pitchFamily="18" charset="0"/>
              </a:rPr>
              <a:t>, assim como </a:t>
            </a:r>
            <a:r>
              <a:rPr lang="pt-BR" sz="1600" b="1" smtClean="0">
                <a:latin typeface="Times New Roman" pitchFamily="18" charset="0"/>
              </a:rPr>
              <a:t>o papel da perfusão coronariana</a:t>
            </a:r>
            <a:r>
              <a:rPr lang="pt-BR" sz="1600" smtClean="0">
                <a:latin typeface="Times New Roman" pitchFamily="18" charset="0"/>
              </a:rPr>
              <a:t> para o melhor entendimento do uso da milrinona, sildenafil, vasopressina e norepinefrina  na HPP refratária ao óxido nítrico. Cuidado com expansão volumétrica! (a pressão do átrio direito geralmente está elevada, devido ao aumento da resistência vascular pulmonar e disfunção de ventrículo direito e estas expansões podem resultam  em aumento ainda maior da pressão de átrio direito e exacerbação do shunt direito-esquerdo no nível do forame oval e hipoxemia!)  </a:t>
            </a:r>
          </a:p>
        </p:txBody>
      </p:sp>
      <p:graphicFrame>
        <p:nvGraphicFramePr>
          <p:cNvPr id="62483" name="Group 19"/>
          <p:cNvGraphicFramePr>
            <a:graphicFrameLocks noGrp="1"/>
          </p:cNvGraphicFramePr>
          <p:nvPr/>
        </p:nvGraphicFramePr>
        <p:xfrm>
          <a:off x="684213" y="476250"/>
          <a:ext cx="7991475" cy="731520"/>
        </p:xfrm>
        <a:graphic>
          <a:graphicData uri="http://schemas.openxmlformats.org/drawingml/2006/table">
            <a:tbl>
              <a:tblPr/>
              <a:tblGrid>
                <a:gridCol w="7146925"/>
                <a:gridCol w="84455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Hipertensão pulmonar: Entendendo o uso de drogas vasoativas e a Importância da disfun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ventricular</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chemeClr val="tx1"/>
                          </a:solidFill>
                          <a:effectLst/>
                          <a:latin typeface="Calibri"/>
                          <a:cs typeface="Times New Roman" pitchFamily="18" charset="0"/>
                        </a:rPr>
                        <a:t>      </a:t>
                      </a:r>
                      <a:endParaRPr kumimoji="0" lang="pt-BR" sz="14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2470" name="Picture 6" descr="link2">
            <a:hlinkClick r:id="rId2"/>
          </p:cNvPr>
          <p:cNvPicPr>
            <a:picLocks noChangeAspect="1" noChangeArrowheads="1"/>
          </p:cNvPicPr>
          <p:nvPr/>
        </p:nvPicPr>
        <p:blipFill>
          <a:blip r:embed="rId3"/>
          <a:srcRect/>
          <a:stretch>
            <a:fillRect/>
          </a:stretch>
        </p:blipFill>
        <p:spPr bwMode="auto">
          <a:xfrm>
            <a:off x="7812088" y="620713"/>
            <a:ext cx="352425" cy="28575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50" name="Group 18"/>
          <p:cNvGraphicFramePr>
            <a:graphicFrameLocks noGrp="1"/>
          </p:cNvGraphicFramePr>
          <p:nvPr/>
        </p:nvGraphicFramePr>
        <p:xfrm>
          <a:off x="755650" y="549275"/>
          <a:ext cx="7848600" cy="822960"/>
        </p:xfrm>
        <a:graphic>
          <a:graphicData uri="http://schemas.openxmlformats.org/drawingml/2006/table">
            <a:tbl>
              <a:tblPr/>
              <a:tblGrid>
                <a:gridCol w="7018338"/>
                <a:gridCol w="830262"/>
              </a:tblGrid>
              <a:tr h="3698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Instabilidade hemodinâmica no prematuro e rec</a:t>
                      </a:r>
                      <a:r>
                        <a:rPr kumimoji="0" lang="en-US" sz="1600" b="1" i="0" u="none" strike="noStrike" cap="none" normalizeH="0" baseline="0" smtClean="0">
                          <a:ln>
                            <a:noFill/>
                          </a:ln>
                          <a:solidFill>
                            <a:srgbClr val="999999"/>
                          </a:solidFill>
                          <a:effectLst/>
                          <a:latin typeface="Calibri"/>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m-nascido a termo</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Alexandre Peixoto Serafim, Juliana Duarte Diniz</a:t>
                      </a:r>
                      <a:endParaRPr kumimoji="0" lang="en-US" sz="16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600" b="0" i="0" u="none" strike="noStrike" cap="none" normalizeH="0" baseline="0" smtClean="0">
                          <a:ln>
                            <a:noFill/>
                          </a:ln>
                          <a:solidFill>
                            <a:srgbClr val="000000"/>
                          </a:solidFill>
                          <a:effectLst/>
                          <a:latin typeface="Calibri"/>
                          <a:cs typeface="Times New Roman" pitchFamily="18" charset="0"/>
                        </a:rPr>
                        <a:t>      </a:t>
                      </a:r>
                      <a:endParaRPr kumimoji="0" lang="en-US" sz="16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9647" name="Picture 15" descr="link2">
            <a:hlinkClick r:id="rId2"/>
          </p:cNvPr>
          <p:cNvPicPr>
            <a:picLocks noChangeAspect="1" noChangeArrowheads="1"/>
          </p:cNvPicPr>
          <p:nvPr/>
        </p:nvPicPr>
        <p:blipFill>
          <a:blip r:embed="rId3"/>
          <a:srcRect/>
          <a:stretch>
            <a:fillRect/>
          </a:stretch>
        </p:blipFill>
        <p:spPr bwMode="auto">
          <a:xfrm>
            <a:off x="7812088" y="765175"/>
            <a:ext cx="352425" cy="285750"/>
          </a:xfrm>
          <a:prstGeom prst="rect">
            <a:avLst/>
          </a:prstGeom>
          <a:noFill/>
        </p:spPr>
      </p:pic>
      <p:sp>
        <p:nvSpPr>
          <p:cNvPr id="69651" name="Rectangle 19"/>
          <p:cNvSpPr>
            <a:spLocks/>
          </p:cNvSpPr>
          <p:nvPr/>
        </p:nvSpPr>
        <p:spPr bwMode="auto">
          <a:xfrm>
            <a:off x="457200" y="1600200"/>
            <a:ext cx="8229600" cy="4525963"/>
          </a:xfrm>
          <a:prstGeom prst="rect">
            <a:avLst/>
          </a:prstGeom>
          <a:noFill/>
          <a:ln w="9525">
            <a:noFill/>
            <a:miter lim="800000"/>
            <a:headEnd/>
            <a:tailEnd/>
          </a:ln>
        </p:spPr>
        <p:txBody>
          <a:bodyPr/>
          <a:lstStyle/>
          <a:p>
            <a:pPr marL="342900" indent="-342900">
              <a:lnSpc>
                <a:spcPct val="90000"/>
              </a:lnSpc>
              <a:spcBef>
                <a:spcPct val="20000"/>
              </a:spcBef>
              <a:buFont typeface="Arial" charset="0"/>
              <a:buNone/>
            </a:pPr>
            <a:r>
              <a:rPr lang="pt-BR" sz="2400">
                <a:latin typeface="Calibri" pitchFamily="34" charset="0"/>
              </a:rPr>
              <a:t>                                     </a:t>
            </a:r>
            <a:r>
              <a:rPr lang="pt-BR" sz="2400">
                <a:solidFill>
                  <a:schemeClr val="hlink"/>
                </a:solidFill>
                <a:latin typeface="Calibri" pitchFamily="34" charset="0"/>
              </a:rPr>
              <a:t>Norepinefrina</a:t>
            </a:r>
          </a:p>
          <a:p>
            <a:pPr marL="342900" indent="-342900">
              <a:lnSpc>
                <a:spcPct val="90000"/>
              </a:lnSpc>
              <a:spcBef>
                <a:spcPct val="20000"/>
              </a:spcBef>
              <a:buFont typeface="Arial" charset="0"/>
              <a:buChar char="•"/>
            </a:pPr>
            <a:r>
              <a:rPr lang="pt-BR" sz="2400">
                <a:latin typeface="Calibri" pitchFamily="34" charset="0"/>
              </a:rPr>
              <a:t>Pierre Tourneux estudou com seu grupo em Lille, na França, o uso de norepinefrina em 22 recém-nascidos &gt; 35 semanas, com choque séptico refratário ao tratamento com expansões e dopamina ou dobutamina. A noradrenalina foi diluída em soro glicosado a uma concentração de 1 mL = 100 mcg e infundida em cateter central a uma taxa de 0,2 a 0,5 mcg/kg/min. Houve aumento da pressão arterial, do débito urinário e redução dos níveis séricos de lactato. Quatro recém-nascidos morreram apesar da correção da hipotensão. Esse grupo não observou efeitos deletérios do uso da norepinefrina sobre a pressão pulmonar.</a:t>
            </a:r>
          </a:p>
        </p:txBody>
      </p:sp>
      <p:sp>
        <p:nvSpPr>
          <p:cNvPr id="69652" name="AutoShape 20"/>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p:txBody>
          <a:bodyPr/>
          <a:lstStyle/>
          <a:p>
            <a:pPr>
              <a:lnSpc>
                <a:spcPct val="90000"/>
              </a:lnSpc>
              <a:buFont typeface="Arial" charset="0"/>
              <a:buNone/>
            </a:pPr>
            <a:r>
              <a:rPr lang="pt-BR" sz="2800" smtClean="0"/>
              <a:t>                                 </a:t>
            </a:r>
            <a:r>
              <a:rPr lang="pt-BR" sz="2800" b="1" smtClean="0"/>
              <a:t>Epinefrina</a:t>
            </a:r>
          </a:p>
          <a:p>
            <a:pPr>
              <a:lnSpc>
                <a:spcPct val="90000"/>
              </a:lnSpc>
            </a:pPr>
            <a:r>
              <a:rPr lang="pt-BR" sz="2800" smtClean="0"/>
              <a:t>A infusão de epinefrina está associada a um maior efeito cronotrópico. A epinefrina está associada com maiores níveis de lactato sérico e menores níveis de </a:t>
            </a:r>
            <a:r>
              <a:rPr lang="pt-BR" sz="2800" i="1" smtClean="0"/>
              <a:t>base excess</a:t>
            </a:r>
            <a:r>
              <a:rPr lang="pt-BR" sz="2800" smtClean="0"/>
              <a:t> e bicarbonato, o que pode vir a provocar uma maior administração de bicarbonato exógeno. Também está associada a maiores níveis de glicemia sérica. Esses efeitos são secundários a estimulação dos receptores β-adrenérgicos, que aumentam a gliconeogênese muscular junto com a glicogenólise e gliconeogênese hepática.</a:t>
            </a:r>
          </a:p>
        </p:txBody>
      </p:sp>
      <p:sp>
        <p:nvSpPr>
          <p:cNvPr id="74756" name="AutoShape 4"/>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p:txBody>
          <a:bodyPr/>
          <a:lstStyle/>
          <a:p>
            <a:pPr>
              <a:lnSpc>
                <a:spcPct val="80000"/>
              </a:lnSpc>
              <a:buFont typeface="Arial" charset="0"/>
              <a:buNone/>
            </a:pPr>
            <a:r>
              <a:rPr lang="pt-BR" sz="2000" smtClean="0"/>
              <a:t>                                            </a:t>
            </a:r>
            <a:r>
              <a:rPr lang="pt-BR" sz="2000" b="1" smtClean="0"/>
              <a:t>Dobutamina</a:t>
            </a:r>
          </a:p>
          <a:p>
            <a:pPr>
              <a:lnSpc>
                <a:spcPct val="80000"/>
              </a:lnSpc>
            </a:pPr>
            <a:r>
              <a:rPr lang="pt-BR" sz="2000" smtClean="0"/>
              <a:t>Essa droga é um agente inotrópico eficaz, que também causa vasodilatação e taquicardia leve. Roze et al compararam o débito ventricular esquerdo em um ensaio clínico em bebês e demonstraram aumento com o uso de dobutamina enquanto a dopamina provocou a sua redução. O grupo de Nick Evans fez um estudo randomizado comparando dopamina e dobutamina para aumentar o fluxo sanguíneo (avaliado pela ecocardiografia) e observou que na dose de 10 mcg/kg/min não houve diferença entre as medicações, que aumentaram o fluxo de forma similar. Naqueles bebês que necessitaram de doses até 20, a dobutamina produziu mais benefício que a dopamina. Talvez a observação mais importante é que 40% dos prematuros com instabilidade precoce não respondem ao tratamento com essas drogas.</a:t>
            </a:r>
          </a:p>
        </p:txBody>
      </p:sp>
      <p:sp>
        <p:nvSpPr>
          <p:cNvPr id="75780" name="AutoShape 4"/>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p:txBody>
          <a:bodyPr/>
          <a:lstStyle/>
          <a:p>
            <a:pPr>
              <a:lnSpc>
                <a:spcPct val="80000"/>
              </a:lnSpc>
              <a:buFont typeface="Arial" charset="0"/>
              <a:buNone/>
            </a:pPr>
            <a:r>
              <a:rPr lang="pt-BR" sz="2400" smtClean="0"/>
              <a:t>                                       </a:t>
            </a:r>
            <a:r>
              <a:rPr lang="pt-BR" sz="2400" b="1" smtClean="0"/>
              <a:t>Dopamina</a:t>
            </a:r>
          </a:p>
          <a:p>
            <a:pPr>
              <a:lnSpc>
                <a:spcPct val="80000"/>
              </a:lnSpc>
            </a:pPr>
            <a:r>
              <a:rPr lang="pt-BR" sz="2400" smtClean="0"/>
              <a:t>Vários estudos recomendam a dose de 2-10 mcg/kg/min para tratar prematuros Entre os efeitos colaterais da dopamina vemos que ela altera a resposta hipofisária e tem efeito sobre o desenvolvimento cortical, alterando a arborização dendrítica. Não sabemos quais os efeitos da administração de dopamina exógena sobre a formação dos circuitos neuronais.</a:t>
            </a:r>
          </a:p>
          <a:p>
            <a:pPr>
              <a:lnSpc>
                <a:spcPct val="80000"/>
              </a:lnSpc>
            </a:pPr>
            <a:r>
              <a:rPr lang="pt-BR" sz="2400" smtClean="0"/>
              <a:t>A secreção de prolactina ocorre como resposta ao aumento do cortisol e bloqueia a linfopenia associada ao aumento daquele hormônio. A hipoprolactinemia pode ocorrer como parte da síndrome de disfunção hipofisária associada à doença crítica, mas também pode ser iatrogênica. Dopamina estimula o receptor DA2 que bloqueia a secreção de prolactina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468313" y="2060575"/>
            <a:ext cx="8229600" cy="4525963"/>
          </a:xfrm>
        </p:spPr>
        <p:txBody>
          <a:bodyPr/>
          <a:lstStyle/>
          <a:p>
            <a:pPr>
              <a:lnSpc>
                <a:spcPct val="80000"/>
              </a:lnSpc>
            </a:pPr>
            <a:r>
              <a:rPr lang="pt-BR" altLang="ja-JP" sz="1800" smtClean="0"/>
              <a:t>São descritas ferramentas para avaliação do estado hemodinâmico de prematuros e entre estas, a mais disponível entre nós, a Pressão arterial média (PAM), tempo de enchimento capilar (TEC:&gt;5-7 s), diurese (&gt;1,5mL/h após 24 horas de vida),  lactato (&gt;5mmol/l)  e ecocardiografia (saber que O Baixo Fluxo Sanguíneo Sistêmico ocorre frequentemente sem hipotensão), havendo também discussão sobre o uso de  NIRS (provê informação complementar à ecocardiografia na avaliação da PCA e guia de tratamento). Quanto à interpretação da hipotensão arterial sintomática que requer tratamento: devemos analisar outros fatores clínicos e biológicos em conjunto para instituição do tratamento de suporte hemodinâmico e não nos limitar simplesmente a um número inferior a idade gestacional!A terapia anti-hipotensiva pode ser tóxica (a dopamina suprime o funcionamento da pituitária e a  excesso de expansão volumétrica e hidrocortisona foram associadas com um aumento da mortalidade!). A melhora da pressão arterial não necessariamente melhora o fluxo sanguíneo! Alvo de tratamento para um fisiopatologia com compreensão dos componentes centrais (função miocárdica, pré-carga e pós-carga), componentes vasculares (pressão arterial, perfusão e oxigenação) e componentes orgânicos (oxigenação, produção de urina e lactato) podem melhorar os resultados </a:t>
            </a:r>
            <a:endParaRPr lang="pt-BR" sz="1800" smtClean="0"/>
          </a:p>
        </p:txBody>
      </p:sp>
      <p:graphicFrame>
        <p:nvGraphicFramePr>
          <p:cNvPr id="61460" name="Group 20"/>
          <p:cNvGraphicFramePr>
            <a:graphicFrameLocks noGrp="1"/>
          </p:cNvGraphicFramePr>
          <p:nvPr/>
        </p:nvGraphicFramePr>
        <p:xfrm>
          <a:off x="1042988" y="188913"/>
          <a:ext cx="7704137" cy="1371600"/>
        </p:xfrm>
        <a:graphic>
          <a:graphicData uri="http://schemas.openxmlformats.org/drawingml/2006/table">
            <a:tbl>
              <a:tblPr/>
              <a:tblGrid>
                <a:gridCol w="6889750"/>
                <a:gridCol w="814387"/>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Como avaliar o estado hemodinâmico em rec</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m-nascidos muito prematuros na primeira semana de vida? (How to assess hemodynamic status in very preterm newborns in the first week of life?)</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Escourrou G, Renesme L, Zana E, Rideau A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:Marcus Lobo, Marcos Khouri, Gustavo Simão,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Times New Roman" pitchFamily="18" charset="0"/>
                          <a:cs typeface="Times New Roman" pitchFamily="18" charset="0"/>
                          <a:hlinkClick r:id="rId2"/>
                        </a:rPr>
                        <a:t>  </a:t>
                      </a:r>
                      <a:endParaRPr kumimoji="0" lang="pt-BR" sz="14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1446" name="Picture 6" descr="link2">
            <a:hlinkClick r:id="rId2"/>
          </p:cNvPr>
          <p:cNvPicPr>
            <a:picLocks noChangeAspect="1" noChangeArrowheads="1"/>
          </p:cNvPicPr>
          <p:nvPr/>
        </p:nvPicPr>
        <p:blipFill>
          <a:blip r:embed="rId3"/>
          <a:srcRect/>
          <a:stretch>
            <a:fillRect/>
          </a:stretch>
        </p:blipFill>
        <p:spPr bwMode="auto">
          <a:xfrm>
            <a:off x="7956550" y="765175"/>
            <a:ext cx="352425" cy="2857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nSpc>
                <a:spcPct val="90000"/>
              </a:lnSpc>
              <a:buFont typeface="Arial" charset="0"/>
              <a:buNone/>
            </a:pPr>
            <a:r>
              <a:rPr lang="en-US" altLang="pt-BR" sz="2400" b="1" smtClean="0">
                <a:solidFill>
                  <a:schemeClr val="hlink"/>
                </a:solidFill>
              </a:rPr>
              <a:t>                                Tratamento do choque</a:t>
            </a:r>
          </a:p>
          <a:p>
            <a:pPr>
              <a:lnSpc>
                <a:spcPct val="90000"/>
              </a:lnSpc>
              <a:buFont typeface="Arial" charset="0"/>
              <a:buNone/>
            </a:pPr>
            <a:r>
              <a:rPr lang="en-US" altLang="pt-BR" sz="2400" i="1" smtClean="0"/>
              <a:t>-Drogas vasoativas:</a:t>
            </a:r>
          </a:p>
          <a:p>
            <a:pPr>
              <a:lnSpc>
                <a:spcPct val="90000"/>
              </a:lnSpc>
              <a:buFont typeface="Arial" charset="0"/>
              <a:buNone/>
            </a:pPr>
            <a:r>
              <a:rPr lang="en-US" altLang="pt-BR" sz="2400" i="1" smtClean="0"/>
              <a:t>Epinefrina- </a:t>
            </a:r>
            <a:r>
              <a:rPr lang="pt-BR" altLang="pt-BR" sz="2400" smtClean="0"/>
              <a:t>Está associada a um maior efeito cronotrópico. A epinefrina causa maiores níveis de lactato sérico e menores níveis de </a:t>
            </a:r>
            <a:r>
              <a:rPr lang="pt-BR" altLang="pt-BR" sz="2400" i="1" smtClean="0"/>
              <a:t>base excess</a:t>
            </a:r>
            <a:r>
              <a:rPr lang="pt-BR" altLang="pt-BR" sz="2400" smtClean="0"/>
              <a:t> e bicarbonato, o que pode vir a provocar uma maior administração de bicarbonato exógeno. Também causa maiores níveis de glicemia sérica. </a:t>
            </a:r>
          </a:p>
          <a:p>
            <a:pPr>
              <a:lnSpc>
                <a:spcPct val="90000"/>
              </a:lnSpc>
              <a:buFont typeface="Arial" charset="0"/>
              <a:buNone/>
            </a:pPr>
            <a:r>
              <a:rPr lang="pt-BR" altLang="pt-BR" sz="2400" i="1" smtClean="0"/>
              <a:t>Norepinefrina-</a:t>
            </a:r>
            <a:r>
              <a:rPr lang="pt-BR" altLang="pt-BR" sz="2400" smtClean="0"/>
              <a:t>usar no choque séptico refratário ao tratamento com expansões e dopamina ou dobutamina. Em um estudo, Pierre Tourneux  e cl constatou que com o </a:t>
            </a:r>
            <a:r>
              <a:rPr lang="pt-BR" altLang="pt-BR" sz="2400" smtClean="0">
                <a:solidFill>
                  <a:schemeClr val="hlink"/>
                </a:solidFill>
              </a:rPr>
              <a:t>seu uso houve aumento da pressão arterial, do débito urinário e redução dos níveis séricos de lactato.</a:t>
            </a:r>
            <a:endParaRPr lang="pt-BR" altLang="pt-BR" sz="2400" i="1" smtClean="0">
              <a:solidFill>
                <a:schemeClr val="hlink"/>
              </a:solidFill>
            </a:endParaRPr>
          </a:p>
          <a:p>
            <a:pPr>
              <a:lnSpc>
                <a:spcPct val="90000"/>
              </a:lnSpc>
            </a:pPr>
            <a:endParaRPr lang="pt-BR" sz="2400" smtClean="0">
              <a:solidFill>
                <a:schemeClr val="hlink"/>
              </a:solidFill>
            </a:endParaRPr>
          </a:p>
        </p:txBody>
      </p:sp>
      <p:graphicFrame>
        <p:nvGraphicFramePr>
          <p:cNvPr id="59418" name="Group 26"/>
          <p:cNvGraphicFramePr>
            <a:graphicFrameLocks noGrp="1"/>
          </p:cNvGraphicFramePr>
          <p:nvPr/>
        </p:nvGraphicFramePr>
        <p:xfrm>
          <a:off x="755650" y="333375"/>
          <a:ext cx="7993063" cy="1341120"/>
        </p:xfrm>
        <a:graphic>
          <a:graphicData uri="http://schemas.openxmlformats.org/drawingml/2006/table">
            <a:tbl>
              <a:tblPr/>
              <a:tblGrid>
                <a:gridCol w="6230938"/>
                <a:gridCol w="17621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rPr>
                        <a:t>Noradrenalina para o manuseio do choque s</a:t>
                      </a:r>
                      <a:r>
                        <a:rPr kumimoji="0" lang="pt-BR" sz="1200" b="1" i="0" u="none" strike="noStrike" cap="none" normalizeH="0" baseline="0" smtClean="0">
                          <a:ln>
                            <a:noFill/>
                          </a:ln>
                          <a:solidFill>
                            <a:srgbClr val="999999"/>
                          </a:solidFill>
                          <a:effectLst/>
                          <a:latin typeface="Calibri"/>
                        </a:rPr>
                        <a:t>é</a:t>
                      </a:r>
                      <a:r>
                        <a:rPr kumimoji="0" lang="pt-BR" sz="1200" b="1" i="0" u="none" strike="noStrike" cap="none" normalizeH="0" baseline="0" smtClean="0">
                          <a:ln>
                            <a:noFill/>
                          </a:ln>
                          <a:solidFill>
                            <a:srgbClr val="999999"/>
                          </a:solidFill>
                          <a:effectLst/>
                          <a:latin typeface="Verdana" pitchFamily="34" charset="0"/>
                        </a:rPr>
                        <a:t>ptico refrat</a:t>
                      </a:r>
                      <a:r>
                        <a:rPr kumimoji="0" lang="pt-BR" sz="1200" b="1" i="0" u="none" strike="noStrike" cap="none" normalizeH="0" baseline="0" smtClean="0">
                          <a:ln>
                            <a:noFill/>
                          </a:ln>
                          <a:solidFill>
                            <a:srgbClr val="999999"/>
                          </a:solidFill>
                          <a:effectLst/>
                          <a:latin typeface="Calibri"/>
                        </a:rPr>
                        <a:t>á</a:t>
                      </a:r>
                      <a:r>
                        <a:rPr kumimoji="0" lang="pt-BR" sz="1200" b="1" i="0" u="none" strike="noStrike" cap="none" normalizeH="0" baseline="0" smtClean="0">
                          <a:ln>
                            <a:noFill/>
                          </a:ln>
                          <a:solidFill>
                            <a:srgbClr val="999999"/>
                          </a:solidFill>
                          <a:effectLst/>
                          <a:latin typeface="Verdana" pitchFamily="34" charset="0"/>
                        </a:rPr>
                        <a:t>rio a fluido e dopamina nos rec</a:t>
                      </a:r>
                      <a:r>
                        <a:rPr kumimoji="0" lang="pt-BR" sz="1200" b="1" i="0" u="none" strike="noStrike" cap="none" normalizeH="0" baseline="0" smtClean="0">
                          <a:ln>
                            <a:noFill/>
                          </a:ln>
                          <a:solidFill>
                            <a:srgbClr val="999999"/>
                          </a:solidFill>
                          <a:effectLst/>
                          <a:latin typeface="Calibri"/>
                        </a:rPr>
                        <a:t>é</a:t>
                      </a:r>
                      <a:r>
                        <a:rPr kumimoji="0" lang="pt-BR" sz="1200" b="1" i="0" u="none" strike="noStrike" cap="none" normalizeH="0" baseline="0" smtClean="0">
                          <a:ln>
                            <a:noFill/>
                          </a:ln>
                          <a:solidFill>
                            <a:srgbClr val="999999"/>
                          </a:solidFill>
                          <a:effectLst/>
                          <a:latin typeface="Verdana" pitchFamily="34" charset="0"/>
                        </a:rPr>
                        <a:t>m-nascidos a termo</a:t>
                      </a:r>
                      <a:r>
                        <a:rPr kumimoji="0" lang="pt-BR" sz="1200" b="0" i="0" u="none" strike="noStrike" cap="none" normalizeH="0" baseline="0" smtClean="0">
                          <a:ln>
                            <a:noFill/>
                          </a:ln>
                          <a:solidFill>
                            <a:schemeClr val="tx1"/>
                          </a:solidFill>
                          <a:effectLst/>
                          <a:latin typeface="Arial" charset="0"/>
                        </a:rPr>
                        <a:t/>
                      </a:r>
                      <a:br>
                        <a:rPr kumimoji="0" lang="pt-BR" sz="1200" b="0" i="0" u="none" strike="noStrike" cap="none" normalizeH="0" baseline="0" smtClean="0">
                          <a:ln>
                            <a:noFill/>
                          </a:ln>
                          <a:solidFill>
                            <a:schemeClr val="tx1"/>
                          </a:solidFill>
                          <a:effectLst/>
                          <a:latin typeface="Arial" charset="0"/>
                        </a:rPr>
                      </a:br>
                      <a:r>
                        <a:rPr kumimoji="0" lang="pt-BR" sz="1200" b="0" i="0" u="none" strike="noStrike" cap="none" normalizeH="0" baseline="0" smtClean="0">
                          <a:ln>
                            <a:noFill/>
                          </a:ln>
                          <a:solidFill>
                            <a:srgbClr val="999999"/>
                          </a:solidFill>
                          <a:effectLst/>
                          <a:latin typeface="Verdana" pitchFamily="34" charset="0"/>
                        </a:rPr>
                        <a:t>Autor(es): Pierre Tourneux, et.al. Apresenta</a:t>
                      </a:r>
                      <a:r>
                        <a:rPr kumimoji="0" lang="pt-BR" sz="1200" b="0" i="0" u="none" strike="noStrike" cap="none" normalizeH="0" baseline="0" smtClean="0">
                          <a:ln>
                            <a:noFill/>
                          </a:ln>
                          <a:solidFill>
                            <a:srgbClr val="999999"/>
                          </a:solidFill>
                          <a:effectLst/>
                          <a:latin typeface="Calibri"/>
                        </a:rPr>
                        <a:t>ç</a:t>
                      </a:r>
                      <a:r>
                        <a:rPr kumimoji="0" lang="pt-BR" sz="1200" b="0" i="0" u="none" strike="noStrike" cap="none" normalizeH="0" baseline="0" smtClean="0">
                          <a:ln>
                            <a:noFill/>
                          </a:ln>
                          <a:solidFill>
                            <a:srgbClr val="999999"/>
                          </a:solidFill>
                          <a:effectLst/>
                          <a:latin typeface="Verdana" pitchFamily="34" charset="0"/>
                        </a:rPr>
                        <a:t>ão: Antonio Carlos Tessari, Pedro Fragoso Ricardo Mariano de Deus, Paulo R. Margotto</a:t>
                      </a:r>
                      <a:endParaRPr kumimoji="0" lang="pt-BR" sz="1200" b="0" i="0" u="none" strike="noStrike" cap="none" normalizeH="0" baseline="0" smtClean="0">
                        <a:ln>
                          <a:noFill/>
                        </a:ln>
                        <a:solidFill>
                          <a:schemeClr val="tx1"/>
                        </a:solidFill>
                        <a:effectLst/>
                        <a:latin typeface="Calibri" pitchFamily="34" charset="0"/>
                      </a:endParaRPr>
                    </a:p>
                  </a:txBody>
                  <a:tcPr anchor="ct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Calibri" pitchFamily="34" charset="0"/>
                          <a:hlinkClick r:id="rId2"/>
                        </a:rPr>
                        <a:t>  </a:t>
                      </a:r>
                      <a:r>
                        <a:rPr kumimoji="0" lang="pt-BR" sz="1200" b="0" i="0" u="none" strike="noStrike" cap="none" normalizeH="0" baseline="0" smtClean="0">
                          <a:ln>
                            <a:noFill/>
                          </a:ln>
                          <a:solidFill>
                            <a:schemeClr val="tx1"/>
                          </a:solidFill>
                          <a:effectLst/>
                          <a:latin typeface="Calibri" pitchFamily="34" charset="0"/>
                        </a:rPr>
                        <a:t>      </a:t>
                      </a:r>
                    </a:p>
                  </a:txBody>
                  <a:tcPr anchor="ctr" horzOverflow="overflow">
                    <a:lnL>
                      <a:noFill/>
                    </a:lnL>
                    <a:lnR cap="flat">
                      <a:noFill/>
                    </a:lnR>
                    <a:lnT cap="flat">
                      <a:noFill/>
                    </a:lnT>
                    <a:lnB>
                      <a:noFill/>
                    </a:lnB>
                    <a:lnTlToBr>
                      <a:noFill/>
                    </a:lnTlToBr>
                    <a:lnBlToTr>
                      <a:noFill/>
                    </a:lnBlToTr>
                    <a:solidFill>
                      <a:srgbClr val="E4E4E4"/>
                    </a:solid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pt-BR" sz="1400" b="1" i="0" u="none" strike="noStrike" cap="none" normalizeH="0" baseline="0" smtClean="0">
                          <a:ln>
                            <a:noFill/>
                          </a:ln>
                          <a:solidFill>
                            <a:schemeClr val="hlink"/>
                          </a:solidFill>
                          <a:effectLst/>
                          <a:latin typeface="Calibri" pitchFamily="34" charset="0"/>
                        </a:rPr>
                        <a:t>(Capítulo do Livro Assistência ao Recém-Nascido de Risco, 3ª Edição, ESCS, Brasilia, 2013. EM ATUALIZAÇÁO</a:t>
                      </a:r>
                    </a:p>
                  </a:txBody>
                  <a:tcPr anchor="ct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pt-BR" sz="1200" b="0" i="0" u="none" strike="noStrike" cap="none" normalizeH="0" baseline="0" smtClean="0">
                        <a:ln>
                          <a:noFill/>
                        </a:ln>
                        <a:solidFill>
                          <a:schemeClr val="tx1"/>
                        </a:solidFill>
                        <a:effectLst/>
                        <a:latin typeface="Calibri"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59412" name="Rectangle 20"/>
          <p:cNvSpPr>
            <a:spLocks noChangeArrowheads="1"/>
          </p:cNvSpPr>
          <p:nvPr/>
        </p:nvSpPr>
        <p:spPr bwMode="auto">
          <a:xfrm>
            <a:off x="3203575" y="3902075"/>
            <a:ext cx="184150" cy="641350"/>
          </a:xfrm>
          <a:prstGeom prst="rect">
            <a:avLst/>
          </a:prstGeom>
          <a:noFill/>
          <a:ln w="9525">
            <a:noFill/>
            <a:miter lim="800000"/>
            <a:headEnd/>
            <a:tailEnd/>
          </a:ln>
          <a:effectLst/>
        </p:spPr>
        <p:txBody>
          <a:bodyPr wrap="none" anchor="ctr">
            <a:spAutoFit/>
          </a:bodyPr>
          <a:lstStyle/>
          <a:p>
            <a:r>
              <a:rPr lang="pt-BR">
                <a:latin typeface="Calibri" pitchFamily="34" charset="0"/>
              </a:rPr>
              <a:t/>
            </a:r>
            <a:br>
              <a:rPr lang="pt-BR">
                <a:latin typeface="Calibri" pitchFamily="34" charset="0"/>
              </a:rPr>
            </a:br>
            <a:endParaRPr lang="pt-BR">
              <a:latin typeface="Calibri" pitchFamily="34" charset="0"/>
            </a:endParaRPr>
          </a:p>
        </p:txBody>
      </p:sp>
      <p:pic>
        <p:nvPicPr>
          <p:cNvPr id="59398" name="Picture 6" descr="link2">
            <a:hlinkClick r:id="rId2"/>
          </p:cNvPr>
          <p:cNvPicPr>
            <a:picLocks noChangeAspect="1" noChangeArrowheads="1"/>
          </p:cNvPicPr>
          <p:nvPr/>
        </p:nvPicPr>
        <p:blipFill>
          <a:blip r:embed="rId3"/>
          <a:srcRect/>
          <a:stretch>
            <a:fillRect/>
          </a:stretch>
        </p:blipFill>
        <p:spPr bwMode="auto">
          <a:xfrm>
            <a:off x="6948488" y="620713"/>
            <a:ext cx="352425" cy="285750"/>
          </a:xfrm>
          <a:prstGeom prst="rect">
            <a:avLst/>
          </a:prstGeom>
          <a:noFill/>
        </p:spPr>
      </p:pic>
      <p:sp>
        <p:nvSpPr>
          <p:cNvPr id="59419" name="AutoShape 27"/>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p:txBody>
          <a:bodyPr/>
          <a:lstStyle/>
          <a:p>
            <a:pPr>
              <a:lnSpc>
                <a:spcPct val="90000"/>
              </a:lnSpc>
              <a:buFont typeface="Arial" charset="0"/>
              <a:buNone/>
            </a:pPr>
            <a:r>
              <a:rPr lang="en-US" altLang="pt-BR" sz="2400" i="1" smtClean="0"/>
              <a:t>-Drogas vasoativas:</a:t>
            </a:r>
          </a:p>
          <a:p>
            <a:pPr>
              <a:lnSpc>
                <a:spcPct val="90000"/>
              </a:lnSpc>
              <a:buFont typeface="Arial" charset="0"/>
              <a:buNone/>
            </a:pPr>
            <a:r>
              <a:rPr lang="en-US" altLang="pt-BR" sz="2400" i="1" smtClean="0"/>
              <a:t>Milrinona- </a:t>
            </a:r>
            <a:r>
              <a:rPr lang="pt-BR" altLang="pt-BR" sz="2400" i="1" smtClean="0"/>
              <a:t> </a:t>
            </a:r>
            <a:r>
              <a:rPr lang="pt-BR" altLang="pt-BR" sz="2400" smtClean="0"/>
              <a:t>permanece como recurso terapêutico de exceção para casos selecionados de choque após SIRS ou em crianças cardiopatas, onde a PA seja normal, a resistência vascular periférica esteja aumentada e haja suspeita de baixo débito cardíaco. Utilizar monitorização ecocardiográfica e da saturação venosa central.</a:t>
            </a:r>
          </a:p>
          <a:p>
            <a:pPr>
              <a:lnSpc>
                <a:spcPct val="90000"/>
              </a:lnSpc>
              <a:buFont typeface="Arial" charset="0"/>
              <a:buNone/>
            </a:pPr>
            <a:r>
              <a:rPr lang="pt-BR" altLang="pt-BR" sz="2400" i="1" smtClean="0"/>
              <a:t>Vasopressina-</a:t>
            </a:r>
            <a:r>
              <a:rPr lang="pt-BR" altLang="pt-BR" sz="2400" smtClean="0"/>
              <a:t> é uma medida de exceção que deve ser utilizada com monitorização ecocardiográfica e da saturação venosa central. Provoca potente vasoconstrição e deve ser mantida pelo menos uma terapia inotrópica adicional com uma dose baixa de adrenalina ou dobutamina.</a:t>
            </a:r>
          </a:p>
          <a:p>
            <a:pPr>
              <a:lnSpc>
                <a:spcPct val="90000"/>
              </a:lnSpc>
            </a:pPr>
            <a:endParaRPr lang="pt-BR" sz="2400" smtClean="0"/>
          </a:p>
        </p:txBody>
      </p:sp>
      <p:sp>
        <p:nvSpPr>
          <p:cNvPr id="70660" name="Rectangle 4"/>
          <p:cNvSpPr>
            <a:spLocks noChangeArrowheads="1"/>
          </p:cNvSpPr>
          <p:nvPr/>
        </p:nvSpPr>
        <p:spPr bwMode="auto">
          <a:xfrm>
            <a:off x="2700338" y="981075"/>
            <a:ext cx="2647950" cy="366713"/>
          </a:xfrm>
          <a:prstGeom prst="rect">
            <a:avLst/>
          </a:prstGeom>
          <a:noFill/>
          <a:ln w="9525">
            <a:noFill/>
            <a:miter lim="800000"/>
            <a:headEnd/>
            <a:tailEnd/>
          </a:ln>
          <a:effectLst/>
        </p:spPr>
        <p:txBody>
          <a:bodyPr wrap="none">
            <a:spAutoFit/>
          </a:bodyPr>
          <a:lstStyle/>
          <a:p>
            <a:r>
              <a:rPr lang="en-US" altLang="pt-BR" b="1">
                <a:solidFill>
                  <a:schemeClr val="hlink"/>
                </a:solidFill>
              </a:rPr>
              <a:t>Tratamento do choque</a:t>
            </a:r>
            <a:endParaRPr lang="pt-BR" b="1">
              <a:solidFill>
                <a:schemeClr val="hlink"/>
              </a:solidFill>
            </a:endParaRPr>
          </a:p>
        </p:txBody>
      </p:sp>
      <p:sp>
        <p:nvSpPr>
          <p:cNvPr id="70661" name="AutoShape 5"/>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p:txBody>
          <a:bodyPr/>
          <a:lstStyle/>
          <a:p>
            <a:pPr>
              <a:buFont typeface="Arial" charset="0"/>
              <a:buNone/>
            </a:pPr>
            <a:endParaRPr lang="en-US" altLang="pt-BR" i="1" smtClean="0"/>
          </a:p>
          <a:p>
            <a:pPr>
              <a:buFont typeface="Arial" charset="0"/>
              <a:buNone/>
            </a:pPr>
            <a:r>
              <a:rPr lang="en-US" altLang="pt-BR" i="1" smtClean="0"/>
              <a:t>-Função pulmonar: </a:t>
            </a:r>
            <a:r>
              <a:rPr lang="pt-BR" altLang="pt-BR" smtClean="0"/>
              <a:t>Um aumento modesto na PEEP (5  e &gt;8) produz queda no débito cardíaco direito, mas sem repercussões sobre o fluxo sistêmico. Os recém-nascidos com melhora da complacência pulmonar em resposta a uma PEEP mais alta apresentam melhora do fluxo sanguíneo sistêmico.</a:t>
            </a:r>
            <a:endParaRPr lang="en-US" altLang="pt-BR" smtClean="0"/>
          </a:p>
          <a:p>
            <a:endParaRPr lang="pt-BR" smtClean="0"/>
          </a:p>
        </p:txBody>
      </p:sp>
      <p:sp>
        <p:nvSpPr>
          <p:cNvPr id="71684" name="Rectangle 4"/>
          <p:cNvSpPr>
            <a:spLocks noChangeArrowheads="1"/>
          </p:cNvSpPr>
          <p:nvPr/>
        </p:nvSpPr>
        <p:spPr bwMode="auto">
          <a:xfrm>
            <a:off x="3276600" y="1052513"/>
            <a:ext cx="2647950" cy="366712"/>
          </a:xfrm>
          <a:prstGeom prst="rect">
            <a:avLst/>
          </a:prstGeom>
          <a:noFill/>
          <a:ln w="9525">
            <a:noFill/>
            <a:miter lim="800000"/>
            <a:headEnd/>
            <a:tailEnd/>
          </a:ln>
          <a:effectLst/>
        </p:spPr>
        <p:txBody>
          <a:bodyPr wrap="none">
            <a:spAutoFit/>
          </a:bodyPr>
          <a:lstStyle/>
          <a:p>
            <a:r>
              <a:rPr lang="en-US" altLang="pt-BR" b="1">
                <a:solidFill>
                  <a:schemeClr val="hlink"/>
                </a:solidFill>
              </a:rPr>
              <a:t>Tratamento do choque</a:t>
            </a:r>
            <a:endParaRPr lang="pt-BR" b="1">
              <a:solidFill>
                <a:schemeClr val="hlink"/>
              </a:solidFill>
            </a:endParaRPr>
          </a:p>
        </p:txBody>
      </p:sp>
      <p:sp>
        <p:nvSpPr>
          <p:cNvPr id="71685" name="AutoShape 5"/>
          <p:cNvSpPr>
            <a:spLocks noChangeArrowheads="1"/>
          </p:cNvSpPr>
          <p:nvPr/>
        </p:nvSpPr>
        <p:spPr bwMode="auto">
          <a:xfrm>
            <a:off x="7885113" y="62372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99"/>
          </a:solidFill>
          <a:ln w="38100">
            <a:solidFill>
              <a:schemeClr val="hlink"/>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p:txBody>
          <a:bodyPr/>
          <a:lstStyle/>
          <a:p>
            <a:r>
              <a:rPr lang="pt-BR" smtClean="0">
                <a:solidFill>
                  <a:schemeClr val="hlink"/>
                </a:solidFill>
              </a:rPr>
              <a:t>Portanto...</a:t>
            </a:r>
          </a:p>
        </p:txBody>
      </p:sp>
      <p:sp>
        <p:nvSpPr>
          <p:cNvPr id="77827" name="Rectangle 3"/>
          <p:cNvSpPr>
            <a:spLocks noGrp="1"/>
          </p:cNvSpPr>
          <p:nvPr>
            <p:ph type="body" idx="1"/>
          </p:nvPr>
        </p:nvSpPr>
        <p:spPr>
          <a:ln w="28575">
            <a:solidFill>
              <a:srgbClr val="FF3399"/>
            </a:solidFill>
          </a:ln>
        </p:spPr>
        <p:txBody>
          <a:bodyPr/>
          <a:lstStyle/>
          <a:p>
            <a:pPr>
              <a:lnSpc>
                <a:spcPct val="80000"/>
              </a:lnSpc>
            </a:pPr>
            <a:r>
              <a:rPr lang="pt-BR" sz="1600" smtClean="0"/>
              <a:t>. Foram estabelecidas diretrizes de tratamento para o tratamento do choque séptico para adultos e crianças, mas não há bons dados com os quais possa desenvolver diretrizes para o recém-nascido (RN), não existindo diretrizes para os RN pré-termo e não há orientação sobre o uso de inotrópico (condicionado à preferência do Centro Clínico!).Já é do nosso conhecimento que nos RN com sinais de choque que não respondem à administração de fluidos, requerem o uso de inotrópicos ou vasopressores para melhorar a perfusão.A partir de um banco de dados foram identificados os 30 RN&lt;34 semanas que receberam norepinefrina (NE) entre 2009 e 2011. Hipotensão arterial foi definida por uma pressão arterial média (PAM) inferior ao percentil 10 para a idade gestacional e na presença de  diurese inferior a 1mL/kg/h. Quando avaliados 8 horas após o término da infusão de NE, 24 pacientes (80%) tiveram reversão do choque (pressão arterial normal para a idade gestacional e diurese normal). Nenhum paciente precisou de dobutamina ou expansão de volume nas 8 horas após a suspensão da NE. O risco potencial de hipertensão pulmonar nestes bebês suscita preocupações com os efeitos pulmonares dos inotrópicos, como dopamina (além de aumentar a pressão arterial aumenta a resistência arterial pulmonar), o que não ocorre com a NE</a:t>
            </a:r>
          </a:p>
          <a:p>
            <a:pPr>
              <a:lnSpc>
                <a:spcPct val="80000"/>
              </a:lnSpc>
            </a:pPr>
            <a:r>
              <a:rPr lang="pt-BR" sz="1600" smtClean="0"/>
              <a:t>O risco potencial de PPNN no período neonatal suscitou preocupações com os efeitos pulmonares da NE (prece exibir um efeito vasodilatador pulmonar!). </a:t>
            </a:r>
            <a:r>
              <a:rPr lang="pt-BR" sz="1600" b="1" smtClean="0"/>
              <a:t>A NE é preferível a epinefrina</a:t>
            </a:r>
            <a:r>
              <a:rPr lang="pt-BR" sz="1600" smtClean="0"/>
              <a:t> (em adultos), pois a epinefrina aumenta a taxa metabólica basal, com risco de arritmias cardíaca, maior aumento da frequencia cardíaca e aumento de lactado e consumo de oxigênio pelo miocárdio em choque séptico. </a:t>
            </a:r>
          </a:p>
        </p:txBody>
      </p:sp>
      <p:sp>
        <p:nvSpPr>
          <p:cNvPr id="77828" name="Text Box 4"/>
          <p:cNvSpPr txBox="1">
            <a:spLocks noChangeArrowheads="1"/>
          </p:cNvSpPr>
          <p:nvPr/>
        </p:nvSpPr>
        <p:spPr bwMode="auto">
          <a:xfrm>
            <a:off x="7524750" y="5805488"/>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p:cNvSpPr>
          <p:nvPr/>
        </p:nvSpPr>
        <p:spPr bwMode="gray">
          <a:xfrm>
            <a:off x="-1679575" y="512763"/>
            <a:ext cx="6570663" cy="706437"/>
          </a:xfrm>
          <a:prstGeom prst="rect">
            <a:avLst/>
          </a:prstGeom>
          <a:noFill/>
          <a:ln w="9525">
            <a:noFill/>
            <a:miter lim="800000"/>
            <a:headEnd/>
            <a:tailEnd/>
          </a:ln>
        </p:spPr>
        <p:txBody>
          <a:bodyPr anchor="ctr"/>
          <a:lstStyle/>
          <a:p>
            <a:pPr algn="ctr"/>
            <a:r>
              <a:rPr lang="pt-BR" sz="4400" b="1">
                <a:solidFill>
                  <a:srgbClr val="FF3399"/>
                </a:solidFill>
                <a:latin typeface="Calibri" pitchFamily="34" charset="0"/>
              </a:rPr>
              <a:t>OBRIGADA!</a:t>
            </a:r>
            <a:endParaRPr lang="pt-BR" sz="4400">
              <a:solidFill>
                <a:srgbClr val="FF3399"/>
              </a:solidFill>
              <a:latin typeface="Calibri" pitchFamily="34" charset="0"/>
            </a:endParaRPr>
          </a:p>
        </p:txBody>
      </p:sp>
      <p:pic>
        <p:nvPicPr>
          <p:cNvPr id="72707" name="Picture 3"/>
          <p:cNvPicPr>
            <a:picLocks noChangeAspect="1" noChangeArrowheads="1"/>
          </p:cNvPicPr>
          <p:nvPr/>
        </p:nvPicPr>
        <p:blipFill>
          <a:blip r:embed="rId2">
            <a:lum bright="12000" contrast="12000"/>
          </a:blip>
          <a:srcRect/>
          <a:stretch>
            <a:fillRect/>
          </a:stretch>
        </p:blipFill>
        <p:spPr bwMode="auto">
          <a:xfrm>
            <a:off x="395288" y="1125538"/>
            <a:ext cx="8208962" cy="5160962"/>
          </a:xfrm>
          <a:prstGeom prst="rect">
            <a:avLst/>
          </a:prstGeom>
          <a:noFill/>
          <a:ln w="28575">
            <a:solidFill>
              <a:srgbClr val="0000FF"/>
            </a:solidFill>
            <a:miter lim="800000"/>
            <a:headEnd/>
            <a:tailEnd/>
          </a:ln>
          <a:effectLst/>
        </p:spPr>
      </p:pic>
      <p:sp>
        <p:nvSpPr>
          <p:cNvPr id="72708" name="Text Box 4"/>
          <p:cNvSpPr txBox="1">
            <a:spLocks noChangeArrowheads="1"/>
          </p:cNvSpPr>
          <p:nvPr/>
        </p:nvSpPr>
        <p:spPr bwMode="auto">
          <a:xfrm>
            <a:off x="1258888" y="6308725"/>
            <a:ext cx="6524625" cy="336550"/>
          </a:xfrm>
          <a:prstGeom prst="rect">
            <a:avLst/>
          </a:prstGeom>
          <a:noFill/>
          <a:ln w="9525">
            <a:noFill/>
            <a:miter lim="800000"/>
            <a:headEnd/>
            <a:tailEnd/>
          </a:ln>
          <a:effectLst/>
        </p:spPr>
        <p:txBody>
          <a:bodyPr wrap="none">
            <a:spAutoFit/>
          </a:bodyPr>
          <a:lstStyle/>
          <a:p>
            <a:r>
              <a:rPr lang="pt-BR" sz="1600" b="1">
                <a:solidFill>
                  <a:srgbClr val="0000FF"/>
                </a:solidFill>
              </a:rPr>
              <a:t>Ddos. Rayanne, Mariza, (Dr. Paulo R. Margotto), Juliana e Ricardo</a:t>
            </a:r>
          </a:p>
        </p:txBody>
      </p:sp>
      <p:sp>
        <p:nvSpPr>
          <p:cNvPr id="72709" name="Text Box 5"/>
          <p:cNvSpPr txBox="1">
            <a:spLocks noChangeArrowheads="1"/>
          </p:cNvSpPr>
          <p:nvPr/>
        </p:nvSpPr>
        <p:spPr bwMode="auto">
          <a:xfrm>
            <a:off x="8583613" y="5969000"/>
            <a:ext cx="527050" cy="366713"/>
          </a:xfrm>
          <a:prstGeom prst="rect">
            <a:avLst/>
          </a:prstGeom>
          <a:noFill/>
          <a:ln w="9525">
            <a:noFill/>
            <a:miter lim="800000"/>
            <a:headEnd/>
            <a:tailEnd/>
          </a:ln>
          <a:effectLst/>
        </p:spPr>
        <p:txBody>
          <a:bodyPr wrap="none">
            <a:spAutoFit/>
          </a:bodyPr>
          <a:lstStyle/>
          <a:p>
            <a:r>
              <a:rPr lang="pt-BR"/>
              <a:t>S8!</a:t>
            </a:r>
          </a:p>
        </p:txBody>
      </p:sp>
      <p:pic>
        <p:nvPicPr>
          <p:cNvPr id="72710" name="Imagem 2"/>
          <p:cNvPicPr>
            <a:picLocks noChangeAspect="1"/>
          </p:cNvPicPr>
          <p:nvPr/>
        </p:nvPicPr>
        <p:blipFill>
          <a:blip r:embed="rId3"/>
          <a:srcRect/>
          <a:stretch>
            <a:fillRect/>
          </a:stretch>
        </p:blipFill>
        <p:spPr bwMode="auto">
          <a:xfrm>
            <a:off x="4932363" y="0"/>
            <a:ext cx="1381125" cy="1081088"/>
          </a:xfrm>
          <a:prstGeom prst="rect">
            <a:avLst/>
          </a:prstGeom>
          <a:noFill/>
          <a:ln w="9525">
            <a:noFill/>
            <a:miter lim="800000"/>
            <a:headEnd/>
            <a:tailEnd/>
          </a:ln>
        </p:spPr>
      </p:pic>
      <p:pic>
        <p:nvPicPr>
          <p:cNvPr id="72711" name="Imagem 5"/>
          <p:cNvPicPr>
            <a:picLocks noChangeAspect="1"/>
          </p:cNvPicPr>
          <p:nvPr/>
        </p:nvPicPr>
        <p:blipFill>
          <a:blip r:embed="rId4"/>
          <a:srcRect/>
          <a:stretch>
            <a:fillRect/>
          </a:stretch>
        </p:blipFill>
        <p:spPr bwMode="auto">
          <a:xfrm>
            <a:off x="3203575" y="0"/>
            <a:ext cx="1338263" cy="104775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1311</TotalTime>
  <Words>5429</Words>
  <Application>Microsoft Office PowerPoint</Application>
  <PresentationFormat>Apresentação na tela (4:3)</PresentationFormat>
  <Paragraphs>258</Paragraphs>
  <Slides>49</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49</vt:i4>
      </vt:variant>
    </vt:vector>
  </HeadingPairs>
  <TitlesOfParts>
    <vt:vector size="56" baseType="lpstr">
      <vt:lpstr>Calibri</vt:lpstr>
      <vt:lpstr>Arial</vt:lpstr>
      <vt:lpstr>Wingdings</vt:lpstr>
      <vt:lpstr>Times New Roman</vt:lpstr>
      <vt:lpstr>Verdana</vt:lpstr>
      <vt:lpstr>MS PGothic</vt:lpstr>
      <vt:lpstr>Tema do Office</vt:lpstr>
      <vt:lpstr> A infusão de Norepinefrina melhora a hemodinâmica nos recém-nascidos prematuros durante o choque séptico. </vt:lpstr>
      <vt:lpstr>Introdução</vt:lpstr>
      <vt:lpstr>Introdução</vt:lpstr>
      <vt:lpstr>Introdução</vt:lpstr>
      <vt:lpstr>Introdução</vt:lpstr>
      <vt:lpstr>Métodos</vt:lpstr>
      <vt:lpstr>Métodos</vt:lpstr>
      <vt:lpstr>Métodos</vt:lpstr>
      <vt:lpstr>Métodos</vt:lpstr>
      <vt:lpstr>Análise Estatística</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Slide 27</vt:lpstr>
      <vt:lpstr>Slide 28</vt:lpstr>
      <vt:lpstr>Discussão</vt:lpstr>
      <vt:lpstr>Discussão</vt:lpstr>
      <vt:lpstr>Slide 31</vt:lpstr>
      <vt:lpstr>Discussão Resultados relevantes</vt:lpstr>
      <vt:lpstr>Limitações do Estudo</vt:lpstr>
      <vt:lpstr>Conclusão</vt:lpstr>
      <vt:lpstr>Referências Bibliográficas</vt:lpstr>
      <vt:lpstr>Referências Bibliográficas</vt:lpstr>
      <vt:lpstr>Referências Bibliográficas</vt:lpstr>
      <vt:lpstr>Nota do Editor do site, Dr. Paulo R. Margotto. Consultem também! Aqui e Agora! Estudando Juntos!</vt:lpstr>
      <vt:lpstr>Slide 39</vt:lpstr>
      <vt:lpstr>Slide 40</vt:lpstr>
      <vt:lpstr>Slide 41</vt:lpstr>
      <vt:lpstr>Slide 42</vt:lpstr>
      <vt:lpstr>Slide 43</vt:lpstr>
      <vt:lpstr>Slide 44</vt:lpstr>
      <vt:lpstr>Slide 45</vt:lpstr>
      <vt:lpstr>Slide 46</vt:lpstr>
      <vt:lpstr>Slide 47</vt:lpstr>
      <vt:lpstr>Portanto...</vt:lpstr>
      <vt:lpstr>Slide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infusão de norepinefrina melhora a hemodinâmica nos recém-nascidos prematuros durante o choque séptico</dc:title>
  <dc:creator>Ricardo</dc:creator>
  <cp:lastModifiedBy>Paulo</cp:lastModifiedBy>
  <cp:revision>106</cp:revision>
  <dcterms:created xsi:type="dcterms:W3CDTF">2017-11-22T14:43:11Z</dcterms:created>
  <dcterms:modified xsi:type="dcterms:W3CDTF">2017-12-22T23:11:51Z</dcterms:modified>
</cp:coreProperties>
</file>