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78" r:id="rId7"/>
    <p:sldId id="261" r:id="rId8"/>
    <p:sldId id="262" r:id="rId9"/>
    <p:sldId id="280" r:id="rId10"/>
    <p:sldId id="263" r:id="rId11"/>
    <p:sldId id="277" r:id="rId12"/>
    <p:sldId id="283" r:id="rId13"/>
    <p:sldId id="281" r:id="rId14"/>
    <p:sldId id="282" r:id="rId15"/>
    <p:sldId id="265" r:id="rId16"/>
    <p:sldId id="266" r:id="rId17"/>
    <p:sldId id="267" r:id="rId18"/>
    <p:sldId id="268" r:id="rId19"/>
    <p:sldId id="269" r:id="rId20"/>
    <p:sldId id="270" r:id="rId21"/>
    <p:sldId id="271" r:id="rId22"/>
    <p:sldId id="272" r:id="rId23"/>
    <p:sldId id="273" r:id="rId24"/>
    <p:sldId id="274" r:id="rId25"/>
    <p:sldId id="275" r:id="rId26"/>
    <p:sldId id="284" r:id="rId27"/>
    <p:sldId id="285" r:id="rId28"/>
    <p:sldId id="286" r:id="rId29"/>
    <p:sldId id="287" r:id="rId30"/>
    <p:sldId id="288" r:id="rId31"/>
    <p:sldId id="289" r:id="rId32"/>
    <p:sldId id="290" r:id="rId33"/>
    <p:sldId id="291" r:id="rId34"/>
    <p:sldId id="276" r:id="rId35"/>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pitchFamily="34" charset="0"/>
        <a:ea typeface="+mn-ea"/>
        <a:cs typeface="Arial" pitchFamily="34" charset="0"/>
      </a:defRPr>
    </a:lvl1pPr>
    <a:lvl2pPr marL="457200" algn="l" defTabSz="457200" rtl="0" fontAlgn="base">
      <a:spcBef>
        <a:spcPct val="0"/>
      </a:spcBef>
      <a:spcAft>
        <a:spcPct val="0"/>
      </a:spcAft>
      <a:defRPr kern="1200">
        <a:solidFill>
          <a:schemeClr val="tx1"/>
        </a:solidFill>
        <a:latin typeface="Arial" pitchFamily="34" charset="0"/>
        <a:ea typeface="+mn-ea"/>
        <a:cs typeface="Arial" pitchFamily="34" charset="0"/>
      </a:defRPr>
    </a:lvl2pPr>
    <a:lvl3pPr marL="914400" algn="l" defTabSz="457200"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defTabSz="457200"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defTabSz="457200"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66CC"/>
    <a:srgbClr val="FFFF00"/>
    <a:srgbClr val="FFCC66"/>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4995" autoAdjust="0"/>
    <p:restoredTop sz="94660"/>
  </p:normalViewPr>
  <p:slideViewPr>
    <p:cSldViewPr snapToGrid="0">
      <p:cViewPr varScale="1">
        <p:scale>
          <a:sx n="99" d="100"/>
          <a:sy n="99" d="100"/>
        </p:scale>
        <p:origin x="-648" y="-67"/>
      </p:cViewPr>
      <p:guideLst>
        <p:guide orient="horz" pos="2160"/>
        <p:guide pos="3840"/>
      </p:guideLst>
    </p:cSldViewPr>
  </p:slideViewPr>
  <p:notesTextViewPr>
    <p:cViewPr>
      <p:scale>
        <a:sx n="1" d="1"/>
        <a:sy n="1" d="1"/>
      </p:scale>
      <p:origin x="0" y="0"/>
    </p:cViewPr>
  </p:notesTextViewPr>
  <p:sorterViewPr>
    <p:cViewPr>
      <p:scale>
        <a:sx n="66" d="100"/>
        <a:sy n="66" d="100"/>
      </p:scale>
      <p:origin x="0" y="133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85D52C5A-F683-4D24-8562-655BC0ACBC9F}" type="datetimeFigureOut">
              <a:rPr lang="pt-BR"/>
              <a:pPr>
                <a:defRPr/>
              </a:pPr>
              <a:t>22/12/2017</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CFBF3083-3512-4438-B6FF-85AC218C5332}"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2A63DE16-2EBA-4FCA-A1D4-E652CC1A1E00}" type="datetimeFigureOut">
              <a:rPr lang="pt-BR"/>
              <a:pPr>
                <a:defRPr/>
              </a:pPr>
              <a:t>22/12/2017</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1AC89389-823F-4033-8AD7-209595F962C1}"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BDD58426-7AEE-42BE-999A-6B2EFA8071F4}" type="datetimeFigureOut">
              <a:rPr lang="pt-BR"/>
              <a:pPr>
                <a:defRPr/>
              </a:pPr>
              <a:t>22/12/2017</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C11C44B6-E675-4123-BC3D-C4545D4CBAA0}"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9454FA41-CC5B-4423-B345-D0E280AD8934}" type="datetimeFigureOut">
              <a:rPr lang="pt-BR"/>
              <a:pPr>
                <a:defRPr/>
              </a:pPr>
              <a:t>22/12/2017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377D1E95-3F5C-4A78-B097-C464F4755EB8}"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4C33A9EC-1353-475E-AD65-1ED0151C7567}" type="datetimeFigureOut">
              <a:rPr lang="pt-BR"/>
              <a:pPr>
                <a:defRPr/>
              </a:pPr>
              <a:t>22/12/2017</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C69F331E-6C35-4CF3-B279-91D981CB0B55}"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76ECECFA-302A-49A5-A3BC-9A0A03766E72}" type="datetimeFigureOut">
              <a:rPr lang="pt-BR"/>
              <a:pPr>
                <a:defRPr/>
              </a:pPr>
              <a:t>22/12/2017</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6F5B834B-5516-40AB-AA95-9115D114636E}"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A274FAF0-B055-4F16-8A72-6C82F7A2443A}" type="datetimeFigureOut">
              <a:rPr lang="pt-BR"/>
              <a:pPr>
                <a:defRPr/>
              </a:pPr>
              <a:t>22/12/2017</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F4085ADE-1F60-4EF5-9082-391620AB2F19}"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02C53663-F181-48F5-9B02-015159F785C3}" type="datetimeFigureOut">
              <a:rPr lang="pt-BR"/>
              <a:pPr>
                <a:defRPr/>
              </a:pPr>
              <a:t>22/12/2017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2D7D8C18-4EE6-47C7-8319-AEA7C068FD16}"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E53E9919-5B1A-4E04-A797-7E6DDAA04DB6}" type="datetimeFigureOut">
              <a:rPr lang="pt-BR"/>
              <a:pPr>
                <a:defRPr/>
              </a:pPr>
              <a:t>22/12/2017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3B5F8051-1DD3-4D2A-B076-743F73DD793D}"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796AF997-0C21-4181-A980-6EE65A3D9203}" type="datetimeFigureOut">
              <a:rPr lang="pt-BR"/>
              <a:pPr>
                <a:defRPr/>
              </a:pPr>
              <a:t>22/12/2017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98773B9E-3F1F-42CD-B607-374E401880B3}"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7EE3088B-4A52-4623-B079-DAC08784AFD1}" type="datetimeFigureOut">
              <a:rPr lang="pt-BR"/>
              <a:pPr>
                <a:defRPr/>
              </a:pPr>
              <a:t>22/12/2017</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E3E60199-2C8B-4B5D-A7C3-1FF610D45921}"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11"/>
          <p:cNvSpPr txBox="1"/>
          <p:nvPr/>
        </p:nvSpPr>
        <p:spPr>
          <a:xfrm>
            <a:off x="898525" y="971550"/>
            <a:ext cx="801688"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fontAlgn="auto">
              <a:spcBef>
                <a:spcPts val="0"/>
              </a:spcBef>
              <a:spcAft>
                <a:spcPts val="0"/>
              </a:spcAft>
              <a:defRPr/>
            </a:pPr>
            <a:r>
              <a:rPr lang="en-US" dirty="0"/>
              <a:t>“</a:t>
            </a:r>
          </a:p>
        </p:txBody>
      </p:sp>
      <p:sp>
        <p:nvSpPr>
          <p:cNvPr id="6" name="TextBox 14"/>
          <p:cNvSpPr txBox="1"/>
          <p:nvPr/>
        </p:nvSpPr>
        <p:spPr>
          <a:xfrm>
            <a:off x="9329738" y="2613025"/>
            <a:ext cx="803275"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fontAlgn="auto">
              <a:spcBef>
                <a:spcPts val="0"/>
              </a:spcBef>
              <a:spcAft>
                <a:spcPts val="0"/>
              </a:spcAft>
              <a:defRPr/>
            </a:pPr>
            <a:r>
              <a:rPr lang="en-US" dirty="0"/>
              <a:t>”</a:t>
            </a:r>
          </a:p>
        </p:txBody>
      </p:sp>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rtlCol="0">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3"/>
          <p:cNvSpPr>
            <a:spLocks noGrp="1"/>
          </p:cNvSpPr>
          <p:nvPr>
            <p:ph type="dt" sz="half" idx="15"/>
          </p:nvPr>
        </p:nvSpPr>
        <p:spPr/>
        <p:txBody>
          <a:bodyPr/>
          <a:lstStyle>
            <a:lvl1pPr>
              <a:defRPr/>
            </a:lvl1pPr>
          </a:lstStyle>
          <a:p>
            <a:pPr>
              <a:defRPr/>
            </a:pPr>
            <a:fld id="{E844BFFD-F6F9-46B2-BCA4-24472CF6D61D}" type="datetimeFigureOut">
              <a:rPr lang="pt-BR"/>
              <a:pPr>
                <a:defRPr/>
              </a:pPr>
              <a:t>22/12/2017</a:t>
            </a:fld>
            <a:endParaRPr lang="pt-BR"/>
          </a:p>
        </p:txBody>
      </p:sp>
      <p:sp>
        <p:nvSpPr>
          <p:cNvPr id="8" name="Footer Placeholder 4"/>
          <p:cNvSpPr>
            <a:spLocks noGrp="1"/>
          </p:cNvSpPr>
          <p:nvPr>
            <p:ph type="ftr" sz="quarter" idx="16"/>
          </p:nvPr>
        </p:nvSpPr>
        <p:spPr/>
        <p:txBody>
          <a:bodyPr/>
          <a:lstStyle>
            <a:lvl1pPr>
              <a:defRPr/>
            </a:lvl1pPr>
          </a:lstStyle>
          <a:p>
            <a:pPr>
              <a:defRPr/>
            </a:pPr>
            <a:endParaRPr lang="pt-BR"/>
          </a:p>
        </p:txBody>
      </p:sp>
      <p:sp>
        <p:nvSpPr>
          <p:cNvPr id="9" name="Slide Number Placeholder 5"/>
          <p:cNvSpPr>
            <a:spLocks noGrp="1"/>
          </p:cNvSpPr>
          <p:nvPr>
            <p:ph type="sldNum" sz="quarter" idx="17"/>
          </p:nvPr>
        </p:nvSpPr>
        <p:spPr/>
        <p:txBody>
          <a:bodyPr/>
          <a:lstStyle>
            <a:lvl1pPr>
              <a:defRPr/>
            </a:lvl1pPr>
          </a:lstStyle>
          <a:p>
            <a:pPr>
              <a:defRPr/>
            </a:pPr>
            <a:fld id="{6825A411-B466-457F-9FCD-B2EEE275A9D6}" type="slidenum">
              <a:rPr lang="pt-BR"/>
              <a:pPr>
                <a:defRPr/>
              </a:pPr>
              <a:t>‹nº›</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6FF41664-DE38-4EFD-91C7-15930EE00806}" type="datetimeFigureOut">
              <a:rPr lang="pt-BR"/>
              <a:pPr>
                <a:defRPr/>
              </a:pPr>
              <a:t>22/12/2017</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897EA978-A9D9-46CD-B7B0-9AAC20CCDDE3}" type="slidenum">
              <a:rPr lang="pt-BR"/>
              <a:pPr>
                <a:defRPr/>
              </a:pPr>
              <a:t>‹nº›</a:t>
            </a:fld>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cxnSp>
        <p:nvCxnSpPr>
          <p:cNvPr id="9" name="Straight Connector 16"/>
          <p:cNvCxnSpPr/>
          <p:nvPr/>
        </p:nvCxnSpPr>
        <p:spPr>
          <a:xfrm>
            <a:off x="3725863"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17"/>
          <p:cNvCxnSpPr/>
          <p:nvPr/>
        </p:nvCxnSpPr>
        <p:spPr>
          <a:xfrm>
            <a:off x="69627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Date Placeholder 3"/>
          <p:cNvSpPr>
            <a:spLocks noGrp="1"/>
          </p:cNvSpPr>
          <p:nvPr>
            <p:ph type="dt" sz="half" idx="18"/>
          </p:nvPr>
        </p:nvSpPr>
        <p:spPr/>
        <p:txBody>
          <a:bodyPr/>
          <a:lstStyle>
            <a:lvl1pPr>
              <a:defRPr/>
            </a:lvl1pPr>
          </a:lstStyle>
          <a:p>
            <a:pPr>
              <a:defRPr/>
            </a:pPr>
            <a:fld id="{ADC89EB2-0582-45CA-A50F-47B23CCFAF16}" type="datetimeFigureOut">
              <a:rPr lang="pt-BR"/>
              <a:pPr>
                <a:defRPr/>
              </a:pPr>
              <a:t>22/12/2017</a:t>
            </a:fld>
            <a:endParaRPr lang="pt-BR"/>
          </a:p>
        </p:txBody>
      </p:sp>
      <p:sp>
        <p:nvSpPr>
          <p:cNvPr id="12" name="Footer Placeholder 4"/>
          <p:cNvSpPr>
            <a:spLocks noGrp="1"/>
          </p:cNvSpPr>
          <p:nvPr>
            <p:ph type="ftr" sz="quarter" idx="19"/>
          </p:nvPr>
        </p:nvSpPr>
        <p:spPr/>
        <p:txBody>
          <a:bodyPr/>
          <a:lstStyle>
            <a:lvl1pPr>
              <a:defRPr/>
            </a:lvl1pPr>
          </a:lstStyle>
          <a:p>
            <a:pPr>
              <a:defRPr/>
            </a:pPr>
            <a:endParaRPr lang="pt-BR"/>
          </a:p>
        </p:txBody>
      </p:sp>
      <p:sp>
        <p:nvSpPr>
          <p:cNvPr id="13" name="Slide Number Placeholder 5"/>
          <p:cNvSpPr>
            <a:spLocks noGrp="1"/>
          </p:cNvSpPr>
          <p:nvPr>
            <p:ph type="sldNum" sz="quarter" idx="20"/>
          </p:nvPr>
        </p:nvSpPr>
        <p:spPr/>
        <p:txBody>
          <a:bodyPr/>
          <a:lstStyle>
            <a:lvl1pPr>
              <a:defRPr/>
            </a:lvl1pPr>
          </a:lstStyle>
          <a:p>
            <a:pPr>
              <a:defRPr/>
            </a:pPr>
            <a:fld id="{F49B03EC-1787-4E07-A2C6-15685E190964}" type="slidenum">
              <a:rPr lang="pt-BR"/>
              <a:pPr>
                <a:defRPr/>
              </a:pPr>
              <a:t>‹nº›</a:t>
            </a:fld>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cxnSp>
        <p:nvCxnSpPr>
          <p:cNvPr id="12" name="Straight Connector 18"/>
          <p:cNvCxnSpPr/>
          <p:nvPr/>
        </p:nvCxnSpPr>
        <p:spPr>
          <a:xfrm>
            <a:off x="3725863"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9"/>
          <p:cNvCxnSpPr/>
          <p:nvPr/>
        </p:nvCxnSpPr>
        <p:spPr>
          <a:xfrm>
            <a:off x="69627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22" name="Text Placeholder 3"/>
          <p:cNvSpPr>
            <a:spLocks noGrp="1"/>
          </p:cNvSpPr>
          <p:nvPr>
            <p:ph type="body" sz="half" idx="18"/>
          </p:nvPr>
        </p:nvSpPr>
        <p:spPr>
          <a:xfrm>
            <a:off x="652463" y="4827211"/>
            <a:ext cx="2940050"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23" name="Text Placeholder 3"/>
          <p:cNvSpPr>
            <a:spLocks noGrp="1"/>
          </p:cNvSpPr>
          <p:nvPr>
            <p:ph type="body" sz="half" idx="19"/>
          </p:nvPr>
        </p:nvSpPr>
        <p:spPr>
          <a:xfrm>
            <a:off x="3888022" y="4827210"/>
            <a:ext cx="2934406"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24" name="Text Placeholder 3"/>
          <p:cNvSpPr>
            <a:spLocks noGrp="1"/>
          </p:cNvSpPr>
          <p:nvPr>
            <p:ph type="body" sz="half" idx="20"/>
          </p:nvPr>
        </p:nvSpPr>
        <p:spPr>
          <a:xfrm>
            <a:off x="7124575" y="4827208"/>
            <a:ext cx="2935997"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5" name="Date Placeholder 3"/>
          <p:cNvSpPr>
            <a:spLocks noGrp="1"/>
          </p:cNvSpPr>
          <p:nvPr>
            <p:ph type="dt" sz="half" idx="23"/>
          </p:nvPr>
        </p:nvSpPr>
        <p:spPr/>
        <p:txBody>
          <a:bodyPr/>
          <a:lstStyle>
            <a:lvl1pPr>
              <a:defRPr/>
            </a:lvl1pPr>
          </a:lstStyle>
          <a:p>
            <a:pPr>
              <a:defRPr/>
            </a:pPr>
            <a:fld id="{169C8A8D-211B-4137-92EE-178E86B5D716}" type="datetimeFigureOut">
              <a:rPr lang="pt-BR"/>
              <a:pPr>
                <a:defRPr/>
              </a:pPr>
              <a:t>22/12/2017</a:t>
            </a:fld>
            <a:endParaRPr lang="pt-BR"/>
          </a:p>
        </p:txBody>
      </p:sp>
      <p:sp>
        <p:nvSpPr>
          <p:cNvPr id="16" name="Footer Placeholder 4"/>
          <p:cNvSpPr>
            <a:spLocks noGrp="1"/>
          </p:cNvSpPr>
          <p:nvPr>
            <p:ph type="ftr" sz="quarter" idx="24"/>
          </p:nvPr>
        </p:nvSpPr>
        <p:spPr/>
        <p:txBody>
          <a:bodyPr/>
          <a:lstStyle>
            <a:lvl1pPr>
              <a:defRPr/>
            </a:lvl1pPr>
          </a:lstStyle>
          <a:p>
            <a:pPr>
              <a:defRPr/>
            </a:pPr>
            <a:endParaRPr lang="pt-BR"/>
          </a:p>
        </p:txBody>
      </p:sp>
      <p:sp>
        <p:nvSpPr>
          <p:cNvPr id="17" name="Slide Number Placeholder 5"/>
          <p:cNvSpPr>
            <a:spLocks noGrp="1"/>
          </p:cNvSpPr>
          <p:nvPr>
            <p:ph type="sldNum" sz="quarter" idx="25"/>
          </p:nvPr>
        </p:nvSpPr>
        <p:spPr/>
        <p:txBody>
          <a:bodyPr/>
          <a:lstStyle>
            <a:lvl1pPr>
              <a:defRPr/>
            </a:lvl1pPr>
          </a:lstStyle>
          <a:p>
            <a:pPr>
              <a:defRPr/>
            </a:pPr>
            <a:fld id="{CC83CA45-B04B-4BF5-88C1-C649DC2A9600}" type="slidenum">
              <a:rPr lang="pt-BR"/>
              <a:pPr>
                <a:defRPr/>
              </a:pPr>
              <a:t>‹nº›</a:t>
            </a:fld>
            <a:endParaRPr lang="pt-B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A2225DFA-93D9-440A-854B-DFC01CD47F97}" type="datetimeFigureOut">
              <a:rPr lang="pt-BR"/>
              <a:pPr>
                <a:defRPr/>
              </a:pPr>
              <a:t>22/12/2017</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B7AA8939-D17D-4CF6-952D-11D3DBF4B509}" type="slidenum">
              <a:rPr lang="pt-BR"/>
              <a:pPr>
                <a:defRPr/>
              </a:pPr>
              <a:t>‹nº›</a:t>
            </a:fld>
            <a:endParaRPr lang="pt-B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1548FD85-0C54-4465-8078-519E7A2D50B4}" type="datetimeFigureOut">
              <a:rPr lang="pt-BR"/>
              <a:pPr>
                <a:defRPr/>
              </a:pPr>
              <a:t>22/12/2017</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C72EE599-FC8C-4028-9D6A-25A5924BB858}"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7"/>
          <p:cNvPicPr>
            <a:picLocks noChangeAspect="1"/>
          </p:cNvPicPr>
          <p:nvPr/>
        </p:nvPicPr>
        <p:blipFill>
          <a:blip r:embed="rId19"/>
          <a:srcRect l="3613"/>
          <a:stretch>
            <a:fillRect/>
          </a:stretch>
        </p:blipFill>
        <p:spPr bwMode="auto">
          <a:xfrm>
            <a:off x="0" y="2670175"/>
            <a:ext cx="4037013" cy="4187825"/>
          </a:xfrm>
          <a:prstGeom prst="rect">
            <a:avLst/>
          </a:prstGeom>
          <a:noFill/>
          <a:ln w="9525">
            <a:noFill/>
            <a:miter lim="800000"/>
            <a:headEnd/>
            <a:tailEnd/>
          </a:ln>
        </p:spPr>
      </p:pic>
      <p:pic>
        <p:nvPicPr>
          <p:cNvPr id="1027" name="Picture 6"/>
          <p:cNvPicPr>
            <a:picLocks noChangeAspect="1"/>
          </p:cNvPicPr>
          <p:nvPr/>
        </p:nvPicPr>
        <p:blipFill>
          <a:blip r:embed="rId20"/>
          <a:srcRect l="35640"/>
          <a:stretch>
            <a:fillRect/>
          </a:stretch>
        </p:blipFill>
        <p:spPr bwMode="auto">
          <a:xfrm>
            <a:off x="0" y="2892425"/>
            <a:ext cx="1522413" cy="2365375"/>
          </a:xfrm>
          <a:prstGeom prst="rect">
            <a:avLst/>
          </a:prstGeom>
          <a:noFill/>
          <a:ln w="9525">
            <a:noFill/>
            <a:miter lim="800000"/>
            <a:headEnd/>
            <a:tailEnd/>
          </a:ln>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031" name="Picture 8"/>
          <p:cNvPicPr>
            <a:picLocks noChangeAspect="1"/>
          </p:cNvPicPr>
          <p:nvPr/>
        </p:nvPicPr>
        <p:blipFill>
          <a:blip r:embed="rId21"/>
          <a:srcRect t="28813"/>
          <a:stretch>
            <a:fillRect/>
          </a:stretch>
        </p:blipFill>
        <p:spPr bwMode="auto">
          <a:xfrm>
            <a:off x="7999413" y="0"/>
            <a:ext cx="1603375" cy="1141413"/>
          </a:xfrm>
          <a:prstGeom prst="rect">
            <a:avLst/>
          </a:prstGeom>
          <a:noFill/>
          <a:ln w="9525">
            <a:noFill/>
            <a:miter lim="800000"/>
            <a:headEnd/>
            <a:tailEnd/>
          </a:ln>
        </p:spPr>
      </p:pic>
      <p:pic>
        <p:nvPicPr>
          <p:cNvPr id="1032" name="Picture 9"/>
          <p:cNvPicPr>
            <a:picLocks noChangeAspect="1"/>
          </p:cNvPicPr>
          <p:nvPr/>
        </p:nvPicPr>
        <p:blipFill>
          <a:blip r:embed="rId22"/>
          <a:srcRect b="23320"/>
          <a:stretch>
            <a:fillRect/>
          </a:stretch>
        </p:blipFill>
        <p:spPr bwMode="auto">
          <a:xfrm>
            <a:off x="8605838" y="6096000"/>
            <a:ext cx="993775" cy="762000"/>
          </a:xfrm>
          <a:prstGeom prst="rect">
            <a:avLst/>
          </a:prstGeom>
          <a:noFill/>
          <a:ln w="9525">
            <a:noFill/>
            <a:miter lim="800000"/>
            <a:headEnd/>
            <a:tailEnd/>
          </a:ln>
        </p:spPr>
      </p:pic>
      <p:sp>
        <p:nvSpPr>
          <p:cNvPr id="14"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34" name="Title Placeholder 1"/>
          <p:cNvSpPr>
            <a:spLocks noGrp="1"/>
          </p:cNvSpPr>
          <p:nvPr>
            <p:ph type="title"/>
          </p:nvPr>
        </p:nvSpPr>
        <p:spPr bwMode="auto">
          <a:xfrm>
            <a:off x="646113" y="452438"/>
            <a:ext cx="9404350" cy="14001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1035" name="Text Placeholder 2"/>
          <p:cNvSpPr>
            <a:spLocks noGrp="1"/>
          </p:cNvSpPr>
          <p:nvPr>
            <p:ph type="body" idx="1"/>
          </p:nvPr>
        </p:nvSpPr>
        <p:spPr bwMode="auto">
          <a:xfrm>
            <a:off x="1103313" y="2052638"/>
            <a:ext cx="8947150" cy="41957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rot="5400000">
            <a:off x="10155238" y="1790700"/>
            <a:ext cx="990600" cy="304800"/>
          </a:xfrm>
          <a:prstGeom prst="rect">
            <a:avLst/>
          </a:prstGeom>
        </p:spPr>
        <p:txBody>
          <a:bodyPr vert="horz" lIns="91440" tIns="45720" rIns="91440" bIns="45720" rtlCol="0" anchor="t"/>
          <a:lstStyle>
            <a:lvl1pPr algn="l" fontAlgn="auto">
              <a:spcBef>
                <a:spcPts val="0"/>
              </a:spcBef>
              <a:spcAft>
                <a:spcPts val="0"/>
              </a:spcAft>
              <a:defRPr sz="1100" b="0" i="0" smtClean="0">
                <a:solidFill>
                  <a:schemeClr val="tx1">
                    <a:tint val="75000"/>
                    <a:alpha val="60000"/>
                  </a:schemeClr>
                </a:solidFill>
                <a:latin typeface="+mn-lt"/>
                <a:cs typeface="+mn-cs"/>
              </a:defRPr>
            </a:lvl1pPr>
          </a:lstStyle>
          <a:p>
            <a:pPr>
              <a:defRPr/>
            </a:pPr>
            <a:fld id="{A6B24D51-A702-45FB-AA6F-D6A3B778DA83}" type="datetimeFigureOut">
              <a:rPr lang="pt-BR"/>
              <a:pPr>
                <a:defRPr/>
              </a:pPr>
              <a:t>22/12/2017</a:t>
            </a:fld>
            <a:endParaRPr lang="pt-BR"/>
          </a:p>
        </p:txBody>
      </p:sp>
      <p:sp>
        <p:nvSpPr>
          <p:cNvPr id="5" name="Footer Placeholder 4"/>
          <p:cNvSpPr>
            <a:spLocks noGrp="1"/>
          </p:cNvSpPr>
          <p:nvPr>
            <p:ph type="ftr" sz="quarter" idx="3"/>
          </p:nvPr>
        </p:nvSpPr>
        <p:spPr>
          <a:xfrm rot="5400000">
            <a:off x="8951118" y="3225007"/>
            <a:ext cx="3859213" cy="304800"/>
          </a:xfrm>
          <a:prstGeom prst="rect">
            <a:avLst/>
          </a:prstGeom>
        </p:spPr>
        <p:txBody>
          <a:bodyPr vert="horz" lIns="91440" tIns="45720" rIns="91440" bIns="45720" rtlCol="0" anchor="b"/>
          <a:lstStyle>
            <a:lvl1pPr algn="l" fontAlgn="auto">
              <a:spcBef>
                <a:spcPts val="0"/>
              </a:spcBef>
              <a:spcAft>
                <a:spcPts val="0"/>
              </a:spcAft>
              <a:defRPr sz="1100" b="0" i="0">
                <a:solidFill>
                  <a:schemeClr val="tx1">
                    <a:tint val="75000"/>
                    <a:alpha val="60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bwMode="gray">
          <a:xfrm>
            <a:off x="10352088" y="295275"/>
            <a:ext cx="838200" cy="768350"/>
          </a:xfrm>
          <a:prstGeom prst="rect">
            <a:avLst/>
          </a:prstGeom>
        </p:spPr>
        <p:txBody>
          <a:bodyPr vert="horz" lIns="91440" tIns="45720" rIns="91440" bIns="45720" rtlCol="0" anchor="b"/>
          <a:lstStyle>
            <a:lvl1pPr algn="ctr" fontAlgn="auto">
              <a:spcBef>
                <a:spcPts val="0"/>
              </a:spcBef>
              <a:spcAft>
                <a:spcPts val="0"/>
              </a:spcAft>
              <a:defRPr sz="2800" b="0" i="0" smtClean="0">
                <a:solidFill>
                  <a:schemeClr val="tx1">
                    <a:tint val="75000"/>
                  </a:schemeClr>
                </a:solidFill>
                <a:latin typeface="+mn-lt"/>
                <a:cs typeface="+mn-cs"/>
              </a:defRPr>
            </a:lvl1pPr>
          </a:lstStyle>
          <a:p>
            <a:pPr>
              <a:defRPr/>
            </a:pPr>
            <a:fld id="{C5C19EEE-6D7D-4EA3-90D9-DA988886A111}" type="slidenum">
              <a:rPr lang="pt-BR"/>
              <a:pPr>
                <a:defRPr/>
              </a:pPr>
              <a:t>‹nº›</a:t>
            </a:fld>
            <a:endParaRPr lang="pt-BR"/>
          </a:p>
        </p:txBody>
      </p:sp>
    </p:spTree>
  </p:cSld>
  <p:clrMap bg1="dk1" tx1="lt1" bg2="dk2" tx2="lt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5" r:id="rId12"/>
    <p:sldLayoutId id="2147483692" r:id="rId13"/>
    <p:sldLayoutId id="2147483696" r:id="rId14"/>
    <p:sldLayoutId id="2147483697" r:id="rId15"/>
    <p:sldLayoutId id="2147483693" r:id="rId16"/>
    <p:sldLayoutId id="2147483694" r:id="rId17"/>
  </p:sldLayoutIdLst>
  <p:txStyles>
    <p:titleStyle>
      <a:lvl1pPr algn="l" defTabSz="457200" rtl="0" fontAlgn="base">
        <a:spcBef>
          <a:spcPct val="0"/>
        </a:spcBef>
        <a:spcAft>
          <a:spcPct val="0"/>
        </a:spcAft>
        <a:defRPr sz="4200" kern="1200">
          <a:solidFill>
            <a:schemeClr val="tx2"/>
          </a:solidFill>
          <a:latin typeface="+mj-lt"/>
          <a:ea typeface="+mj-ea"/>
          <a:cs typeface="+mj-cs"/>
        </a:defRPr>
      </a:lvl1pPr>
      <a:lvl2pPr algn="l" defTabSz="457200" rtl="0" fontAlgn="base">
        <a:spcBef>
          <a:spcPct val="0"/>
        </a:spcBef>
        <a:spcAft>
          <a:spcPct val="0"/>
        </a:spcAft>
        <a:defRPr sz="4200">
          <a:solidFill>
            <a:schemeClr val="tx2"/>
          </a:solidFill>
          <a:latin typeface="Century Gothic" pitchFamily="34" charset="0"/>
        </a:defRPr>
      </a:lvl2pPr>
      <a:lvl3pPr algn="l" defTabSz="457200" rtl="0" fontAlgn="base">
        <a:spcBef>
          <a:spcPct val="0"/>
        </a:spcBef>
        <a:spcAft>
          <a:spcPct val="0"/>
        </a:spcAft>
        <a:defRPr sz="4200">
          <a:solidFill>
            <a:schemeClr val="tx2"/>
          </a:solidFill>
          <a:latin typeface="Century Gothic" pitchFamily="34" charset="0"/>
        </a:defRPr>
      </a:lvl3pPr>
      <a:lvl4pPr algn="l" defTabSz="457200" rtl="0" fontAlgn="base">
        <a:spcBef>
          <a:spcPct val="0"/>
        </a:spcBef>
        <a:spcAft>
          <a:spcPct val="0"/>
        </a:spcAft>
        <a:defRPr sz="4200">
          <a:solidFill>
            <a:schemeClr val="tx2"/>
          </a:solidFill>
          <a:latin typeface="Century Gothic" pitchFamily="34" charset="0"/>
        </a:defRPr>
      </a:lvl4pPr>
      <a:lvl5pPr algn="l" defTabSz="457200" rtl="0" fontAlgn="base">
        <a:spcBef>
          <a:spcPct val="0"/>
        </a:spcBef>
        <a:spcAft>
          <a:spcPct val="0"/>
        </a:spcAft>
        <a:defRPr sz="4200">
          <a:solidFill>
            <a:schemeClr val="tx2"/>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rgbClr val="8AD0D6"/>
        </a:buClr>
        <a:buSzPct val="80000"/>
        <a:buFont typeface="Wingdings 3" pitchFamily="18" charset="2"/>
        <a:buChar char=""/>
        <a:defRPr sz="2000" kern="1200">
          <a:solidFill>
            <a:schemeClr val="tx1"/>
          </a:solidFill>
          <a:latin typeface="+mj-lt"/>
          <a:ea typeface="+mj-ea"/>
          <a:cs typeface="+mj-cs"/>
        </a:defRPr>
      </a:lvl1pPr>
      <a:lvl2pPr marL="742950" indent="-285750" algn="l" defTabSz="457200" rtl="0" fontAlgn="base">
        <a:spcBef>
          <a:spcPts val="1000"/>
        </a:spcBef>
        <a:spcAft>
          <a:spcPct val="0"/>
        </a:spcAft>
        <a:buClr>
          <a:srgbClr val="8AD0D6"/>
        </a:buClr>
        <a:buSzPct val="80000"/>
        <a:buFont typeface="Wingdings 3" pitchFamily="18" charset="2"/>
        <a:buChar char=""/>
        <a:defRPr kern="1200">
          <a:solidFill>
            <a:schemeClr val="tx1"/>
          </a:solidFill>
          <a:latin typeface="+mj-lt"/>
          <a:ea typeface="+mj-ea"/>
          <a:cs typeface="+mj-cs"/>
        </a:defRPr>
      </a:lvl2pPr>
      <a:lvl3pPr marL="1143000" indent="-228600" algn="l" defTabSz="457200" rtl="0" fontAlgn="base">
        <a:spcBef>
          <a:spcPts val="1000"/>
        </a:spcBef>
        <a:spcAft>
          <a:spcPct val="0"/>
        </a:spcAft>
        <a:buClr>
          <a:srgbClr val="8AD0D6"/>
        </a:buClr>
        <a:buSzPct val="80000"/>
        <a:buFont typeface="Wingdings 3" pitchFamily="18" charset="2"/>
        <a:buChar char=""/>
        <a:defRPr sz="1600" kern="1200">
          <a:solidFill>
            <a:schemeClr val="tx1"/>
          </a:solidFill>
          <a:latin typeface="+mj-lt"/>
          <a:ea typeface="+mj-ea"/>
          <a:cs typeface="+mj-cs"/>
        </a:defRPr>
      </a:lvl3pPr>
      <a:lvl4pPr marL="1600200" indent="-228600" algn="l" defTabSz="457200" rtl="0" fontAlgn="base">
        <a:spcBef>
          <a:spcPts val="1000"/>
        </a:spcBef>
        <a:spcAft>
          <a:spcPct val="0"/>
        </a:spcAft>
        <a:buClr>
          <a:srgbClr val="8AD0D6"/>
        </a:buClr>
        <a:buSzPct val="80000"/>
        <a:buFont typeface="Wingdings 3" pitchFamily="18" charset="2"/>
        <a:buChar char=""/>
        <a:defRPr sz="1400" kern="1200">
          <a:solidFill>
            <a:schemeClr val="tx1"/>
          </a:solidFill>
          <a:latin typeface="+mj-lt"/>
          <a:ea typeface="+mj-ea"/>
          <a:cs typeface="+mj-cs"/>
        </a:defRPr>
      </a:lvl4pPr>
      <a:lvl5pPr marL="2057400" indent="-228600" algn="l" defTabSz="457200" rtl="0" fontAlgn="base">
        <a:spcBef>
          <a:spcPts val="1000"/>
        </a:spcBef>
        <a:spcAft>
          <a:spcPct val="0"/>
        </a:spcAft>
        <a:buClr>
          <a:srgbClr val="8AD0D6"/>
        </a:buClr>
        <a:buSzPct val="80000"/>
        <a:buFont typeface="Wingdings 3" pitchFamily="18" charset="2"/>
        <a:buChar char=""/>
        <a:defRPr sz="140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hyperlink" Target="https://www.ncbi.nlm.nih.gov/pubmed/29116459" TargetMode="External"/><Relationship Id="rId7" Type="http://schemas.openxmlformats.org/officeDocument/2006/relationships/image" Target="../media/image8.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hyperlink" Target="https://www.ncbi.nlm.nih.gov/pubmed?linkname=pubmed_pubmed&amp;from_uid=29116459"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www.paulomargotto.com.br/documentos/LES_NEONATAL.ppt" TargetMode="Externa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a:xfrm>
            <a:off x="282575" y="1120775"/>
            <a:ext cx="11631613" cy="3328988"/>
          </a:xfrm>
        </p:spPr>
        <p:txBody>
          <a:bodyPr/>
          <a:lstStyle/>
          <a:p>
            <a:pPr algn="ctr"/>
            <a:r>
              <a:rPr lang="pt-BR" sz="4000" smtClean="0"/>
              <a:t/>
            </a:r>
            <a:br>
              <a:rPr lang="pt-BR" sz="4000" smtClean="0"/>
            </a:br>
            <a:r>
              <a:rPr lang="pt-BR" sz="4400" b="1" smtClean="0">
                <a:solidFill>
                  <a:srgbClr val="FF66CC"/>
                </a:solidFill>
              </a:rPr>
              <a:t>Síndrome do Lupus eritematoso sistêmico neonatal: uma revisão abrangente</a:t>
            </a:r>
            <a:r>
              <a:rPr lang="pt-BR" sz="4000" smtClean="0"/>
              <a:t/>
            </a:r>
            <a:br>
              <a:rPr lang="pt-BR" sz="4000" smtClean="0"/>
            </a:br>
            <a:r>
              <a:rPr lang="pt-BR" sz="4000" smtClean="0"/>
              <a:t/>
            </a:r>
            <a:br>
              <a:rPr lang="pt-BR" sz="4000" smtClean="0"/>
            </a:br>
            <a:endParaRPr lang="pt-BR" sz="4000" smtClean="0"/>
          </a:p>
        </p:txBody>
      </p:sp>
      <p:sp>
        <p:nvSpPr>
          <p:cNvPr id="3" name="Subtitle 2">
            <a:extLst>
              <a:ext uri="{FF2B5EF4-FFF2-40B4-BE49-F238E27FC236}"/>
            </a:extLst>
          </p:cNvPr>
          <p:cNvSpPr>
            <a:spLocks noGrp="1"/>
          </p:cNvSpPr>
          <p:nvPr>
            <p:ph type="subTitle" idx="1"/>
          </p:nvPr>
        </p:nvSpPr>
        <p:spPr>
          <a:xfrm>
            <a:off x="852488" y="4979988"/>
            <a:ext cx="9144000" cy="935037"/>
          </a:xfrm>
        </p:spPr>
        <p:txBody>
          <a:bodyPr>
            <a:normAutofit/>
          </a:bodyPr>
          <a:lstStyle/>
          <a:p>
            <a:pPr algn="ctr">
              <a:lnSpc>
                <a:spcPct val="80000"/>
              </a:lnSpc>
            </a:pPr>
            <a:r>
              <a:rPr lang="pt-BR" sz="800" cap="none" smtClean="0">
                <a:solidFill>
                  <a:srgbClr val="8AD0D6"/>
                </a:solidFill>
              </a:rPr>
              <a:t>						</a:t>
            </a:r>
            <a:r>
              <a:rPr lang="pt-BR" sz="1800" cap="none" smtClean="0">
                <a:solidFill>
                  <a:srgbClr val="8AD0D6"/>
                </a:solidFill>
              </a:rPr>
              <a:t>Apresentação: Paulo Henrique Pacheco Monteiro</a:t>
            </a:r>
          </a:p>
          <a:p>
            <a:pPr algn="ctr">
              <a:lnSpc>
                <a:spcPct val="80000"/>
              </a:lnSpc>
            </a:pPr>
            <a:r>
              <a:rPr lang="pt-BR" sz="1800" cap="none" smtClean="0">
                <a:solidFill>
                  <a:srgbClr val="8AD0D6"/>
                </a:solidFill>
              </a:rPr>
              <a:t>                                     (R2 em Pediatria/Hospital Universitário de Brasília-HUB)</a:t>
            </a:r>
          </a:p>
          <a:p>
            <a:pPr algn="ctr">
              <a:lnSpc>
                <a:spcPct val="80000"/>
              </a:lnSpc>
            </a:pPr>
            <a:r>
              <a:rPr lang="pt-BR" sz="1800" cap="none" smtClean="0">
                <a:solidFill>
                  <a:srgbClr val="8AD0D6"/>
                </a:solidFill>
              </a:rPr>
              <a:t>						Coordenação:Prof. Dra. Márcia Pimentel de Castro</a:t>
            </a:r>
          </a:p>
          <a:p>
            <a:pPr algn="ctr">
              <a:lnSpc>
                <a:spcPct val="80000"/>
              </a:lnSpc>
            </a:pPr>
            <a:r>
              <a:rPr lang="pt-BR" sz="1800" cap="none" smtClean="0">
                <a:solidFill>
                  <a:srgbClr val="8AD0D6"/>
                </a:solidFill>
              </a:rPr>
              <a:t>                            </a:t>
            </a:r>
            <a:r>
              <a:rPr lang="pt-BR" sz="1800" cap="none" smtClean="0">
                <a:solidFill>
                  <a:srgbClr val="8AD0D6"/>
                </a:solidFill>
                <a:hlinkClick r:id="rId2"/>
              </a:rPr>
              <a:t>www.paulomargotto.com.br</a:t>
            </a:r>
            <a:endParaRPr lang="pt-BR" sz="1800" cap="none" smtClean="0">
              <a:solidFill>
                <a:srgbClr val="8AD0D6"/>
              </a:solidFill>
            </a:endParaRPr>
          </a:p>
          <a:p>
            <a:pPr algn="ctr">
              <a:lnSpc>
                <a:spcPct val="80000"/>
              </a:lnSpc>
            </a:pPr>
            <a:r>
              <a:rPr lang="pt-BR" sz="1800" cap="none" smtClean="0">
                <a:solidFill>
                  <a:srgbClr val="8AD0D6"/>
                </a:solidFill>
              </a:rPr>
              <a:t>                                   </a:t>
            </a:r>
            <a:r>
              <a:rPr lang="pt-BR" sz="1800" cap="none" smtClean="0">
                <a:solidFill>
                  <a:srgbClr val="FF66CC"/>
                </a:solidFill>
              </a:rPr>
              <a:t>Brasília, 23 de dezembro de 2017</a:t>
            </a:r>
          </a:p>
        </p:txBody>
      </p:sp>
      <p:sp>
        <p:nvSpPr>
          <p:cNvPr id="5124" name="Rectangle 4"/>
          <p:cNvSpPr>
            <a:spLocks noChangeArrowheads="1"/>
          </p:cNvSpPr>
          <p:nvPr/>
        </p:nvSpPr>
        <p:spPr bwMode="auto">
          <a:xfrm>
            <a:off x="1289050" y="3516313"/>
            <a:ext cx="9940925" cy="1222375"/>
          </a:xfrm>
          <a:prstGeom prst="rect">
            <a:avLst/>
          </a:prstGeom>
          <a:solidFill>
            <a:srgbClr val="FFFFFF"/>
          </a:solidFill>
          <a:ln w="9525">
            <a:noFill/>
            <a:miter lim="800000"/>
            <a:headEnd/>
            <a:tailEnd/>
          </a:ln>
          <a:effectLst/>
        </p:spPr>
        <p:txBody>
          <a:bodyPr wrap="none" lIns="0" tIns="0" rIns="95220" bIns="0" anchor="ctr">
            <a:spAutoFit/>
          </a:bodyPr>
          <a:lstStyle/>
          <a:p>
            <a:pPr algn="ctr"/>
            <a:r>
              <a:rPr lang="en-US" sz="1600">
                <a:hlinkClick r:id="rId3"/>
              </a:rPr>
              <a:t>Neonatal Systemic Lupus Erythematosus Syndrome: a Comprehensive Review.</a:t>
            </a:r>
            <a:endParaRPr lang="en-US" sz="1600"/>
          </a:p>
          <a:p>
            <a:pPr algn="ctr"/>
            <a:r>
              <a:rPr lang="en-US" sz="1600">
                <a:solidFill>
                  <a:schemeClr val="bg2"/>
                </a:solidFill>
              </a:rPr>
              <a:t>Vanoni F, Lava SAG, Fossali EF, Cavalli R, Simonetti GD, Bianchetti MG, Bozzini MA, Agostoni C, Milani GP.</a:t>
            </a:r>
          </a:p>
          <a:p>
            <a:pPr algn="ctr"/>
            <a:r>
              <a:rPr lang="en-US" sz="1600">
                <a:solidFill>
                  <a:schemeClr val="bg2"/>
                </a:solidFill>
              </a:rPr>
              <a:t>Clin Rev Allergy Immunol. 2017 Dec;53(3):469-476. doi: 10.1007/s12016-017-8653-0. Review.</a:t>
            </a:r>
          </a:p>
          <a:p>
            <a:pPr algn="ctr"/>
            <a:r>
              <a:rPr lang="en-US" sz="1600">
                <a:solidFill>
                  <a:schemeClr val="bg2"/>
                </a:solidFill>
              </a:rPr>
              <a:t>PMID: 29116459</a:t>
            </a:r>
          </a:p>
          <a:p>
            <a:pPr algn="ctr"/>
            <a:r>
              <a:rPr lang="en-US" sz="1600" u="sng">
                <a:hlinkClick r:id="rId4"/>
              </a:rPr>
              <a:t>Similar articles</a:t>
            </a:r>
            <a:endParaRPr lang="en-US" sz="1600" u="sng"/>
          </a:p>
        </p:txBody>
      </p:sp>
      <p:pic>
        <p:nvPicPr>
          <p:cNvPr id="5127" name="Picture 7" descr="Resultado de imagem para fotos do hospital universitário de brasília"/>
          <p:cNvPicPr>
            <a:picLocks noChangeAspect="1" noChangeArrowheads="1"/>
          </p:cNvPicPr>
          <p:nvPr/>
        </p:nvPicPr>
        <p:blipFill>
          <a:blip r:embed="rId5"/>
          <a:srcRect/>
          <a:stretch>
            <a:fillRect/>
          </a:stretch>
        </p:blipFill>
        <p:spPr bwMode="auto">
          <a:xfrm>
            <a:off x="2900363" y="204788"/>
            <a:ext cx="6302375" cy="1487487"/>
          </a:xfrm>
          <a:prstGeom prst="rect">
            <a:avLst/>
          </a:prstGeom>
          <a:noFill/>
        </p:spPr>
      </p:pic>
      <p:pic>
        <p:nvPicPr>
          <p:cNvPr id="5129" name="Picture 9" descr="Resultado de imagem para fotos do hospital universitário de brasília"/>
          <p:cNvPicPr>
            <a:picLocks noChangeAspect="1" noChangeArrowheads="1"/>
          </p:cNvPicPr>
          <p:nvPr/>
        </p:nvPicPr>
        <p:blipFill>
          <a:blip r:embed="rId6"/>
          <a:srcRect/>
          <a:stretch>
            <a:fillRect/>
          </a:stretch>
        </p:blipFill>
        <p:spPr bwMode="auto">
          <a:xfrm>
            <a:off x="142875" y="620713"/>
            <a:ext cx="2676525" cy="419100"/>
          </a:xfrm>
          <a:prstGeom prst="rect">
            <a:avLst/>
          </a:prstGeom>
          <a:noFill/>
        </p:spPr>
      </p:pic>
      <p:pic>
        <p:nvPicPr>
          <p:cNvPr id="5131" name="Picture 11" descr="Resultado de imagem para fotos do hospital universitário de brasília"/>
          <p:cNvPicPr>
            <a:picLocks noChangeAspect="1" noChangeArrowheads="1"/>
          </p:cNvPicPr>
          <p:nvPr/>
        </p:nvPicPr>
        <p:blipFill>
          <a:blip r:embed="rId7"/>
          <a:srcRect/>
          <a:stretch>
            <a:fillRect/>
          </a:stretch>
        </p:blipFill>
        <p:spPr bwMode="auto">
          <a:xfrm>
            <a:off x="9210675" y="211138"/>
            <a:ext cx="2484438" cy="1433512"/>
          </a:xfrm>
          <a:prstGeom prst="rect">
            <a:avLst/>
          </a:prstGeom>
          <a:noFill/>
        </p:spPr>
      </p:pic>
      <p:pic>
        <p:nvPicPr>
          <p:cNvPr id="5133" name="Picture 13" descr="Imagem relacionada"/>
          <p:cNvPicPr>
            <a:picLocks noChangeAspect="1" noChangeArrowheads="1"/>
          </p:cNvPicPr>
          <p:nvPr/>
        </p:nvPicPr>
        <p:blipFill>
          <a:blip r:embed="rId8"/>
          <a:srcRect/>
          <a:stretch>
            <a:fillRect/>
          </a:stretch>
        </p:blipFill>
        <p:spPr bwMode="auto">
          <a:xfrm>
            <a:off x="1743075" y="4776788"/>
            <a:ext cx="1387475" cy="2081212"/>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pt-BR" smtClean="0"/>
              <a:t>INTRODUÇÃO</a:t>
            </a:r>
          </a:p>
        </p:txBody>
      </p:sp>
      <p:sp>
        <p:nvSpPr>
          <p:cNvPr id="3" name="Content Placeholder 2">
            <a:extLst>
              <a:ext uri="{FF2B5EF4-FFF2-40B4-BE49-F238E27FC236}"/>
            </a:extLst>
          </p:cNvPr>
          <p:cNvSpPr>
            <a:spLocks noGrp="1"/>
          </p:cNvSpPr>
          <p:nvPr>
            <p:ph idx="1"/>
          </p:nvPr>
        </p:nvSpPr>
        <p:spPr>
          <a:xfrm>
            <a:off x="223838" y="1250950"/>
            <a:ext cx="11709400" cy="5532438"/>
          </a:xfrm>
        </p:spPr>
        <p:txBody>
          <a:bodyPr>
            <a:normAutofit/>
          </a:bodyPr>
          <a:lstStyle/>
          <a:p>
            <a:pPr>
              <a:lnSpc>
                <a:spcPct val="90000"/>
              </a:lnSpc>
              <a:buFont typeface="Arial" pitchFamily="34" charset="0"/>
              <a:buChar char="•"/>
            </a:pPr>
            <a:r>
              <a:rPr lang="pt-BR" sz="2200" smtClean="0"/>
              <a:t>Há uma  incapacidade de produção de imunoglobulina G (IgG) no período fetal humano (apenas traços de IgA e IgM)</a:t>
            </a:r>
          </a:p>
          <a:p>
            <a:pPr>
              <a:lnSpc>
                <a:spcPct val="90000"/>
              </a:lnSpc>
              <a:buFont typeface="Arial" pitchFamily="34" charset="0"/>
              <a:buChar char="•"/>
            </a:pPr>
            <a:endParaRPr lang="pt-BR" sz="2200" smtClean="0"/>
          </a:p>
          <a:p>
            <a:pPr>
              <a:lnSpc>
                <a:spcPct val="90000"/>
              </a:lnSpc>
              <a:buFont typeface="Arial" pitchFamily="34" charset="0"/>
              <a:buChar char="•"/>
            </a:pPr>
            <a:r>
              <a:rPr lang="pt-BR" sz="2200" smtClean="0"/>
              <a:t>As imunoglobulinas G maternas fazem passagem transplacentária a partir do </a:t>
            </a:r>
            <a:r>
              <a:rPr lang="pt-BR" sz="2200" smtClean="0">
                <a:solidFill>
                  <a:srgbClr val="FFFF00"/>
                </a:solidFill>
              </a:rPr>
              <a:t>terceiro mês gestacional</a:t>
            </a:r>
            <a:r>
              <a:rPr lang="pt-BR" sz="2200" smtClean="0"/>
              <a:t>. Os níveis dessas imunoglobulinas na circulação fetal aumentam progressivamente até o termo (~10% dos níveis maternos).</a:t>
            </a:r>
          </a:p>
          <a:p>
            <a:pPr>
              <a:lnSpc>
                <a:spcPct val="90000"/>
              </a:lnSpc>
              <a:buFont typeface="Arial" pitchFamily="34" charset="0"/>
              <a:buNone/>
            </a:pPr>
            <a:endParaRPr lang="pt-BR" sz="2200" smtClean="0"/>
          </a:p>
          <a:p>
            <a:pPr>
              <a:lnSpc>
                <a:spcPct val="90000"/>
              </a:lnSpc>
              <a:buFont typeface="Arial" pitchFamily="34" charset="0"/>
              <a:buChar char="•"/>
            </a:pPr>
            <a:r>
              <a:rPr lang="pt-BR" sz="2200" smtClean="0"/>
              <a:t>Doenças neonatais de caráter autoimune são causadas por imunoglobulinas G direcionadas contra autoantígenos, as quais são transportadas pela placenta e trazem relevantes consequências para o neonato.</a:t>
            </a:r>
          </a:p>
          <a:p>
            <a:pPr>
              <a:lnSpc>
                <a:spcPct val="90000"/>
              </a:lnSpc>
              <a:buFont typeface="Arial" pitchFamily="34" charset="0"/>
              <a:buChar char="•"/>
            </a:pPr>
            <a:endParaRPr lang="pt-BR" sz="2200" smtClean="0"/>
          </a:p>
          <a:p>
            <a:pPr>
              <a:lnSpc>
                <a:spcPct val="90000"/>
              </a:lnSpc>
              <a:buFont typeface="Arial" pitchFamily="34" charset="0"/>
              <a:buChar char="•"/>
            </a:pPr>
            <a:r>
              <a:rPr lang="pt-BR" sz="2200" smtClean="0"/>
              <a:t>Dessa forma, o lupus neonatal eritematoso é uma síndrome clínica distinta, que ocorre nos filhos de mulheres portadoras de autoanticorpos da síndrome de Sjogren (Tipos A ou B).</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pt-BR" smtClean="0"/>
              <a:t>Palavras-chave</a:t>
            </a:r>
          </a:p>
        </p:txBody>
      </p:sp>
      <p:sp>
        <p:nvSpPr>
          <p:cNvPr id="7171" name="Content Placeholder 5"/>
          <p:cNvSpPr>
            <a:spLocks noGrp="1"/>
          </p:cNvSpPr>
          <p:nvPr>
            <p:ph idx="1"/>
          </p:nvPr>
        </p:nvSpPr>
        <p:spPr>
          <a:xfrm>
            <a:off x="158750" y="1576388"/>
            <a:ext cx="11849100" cy="5187950"/>
          </a:xfrm>
        </p:spPr>
        <p:txBody>
          <a:bodyPr/>
          <a:lstStyle/>
          <a:p>
            <a:r>
              <a:rPr lang="pt-BR" sz="3600" smtClean="0"/>
              <a:t>Autoanticorpos à síndrome de Sjogren;</a:t>
            </a:r>
          </a:p>
          <a:p>
            <a:endParaRPr lang="pt-BR" sz="3600" smtClean="0"/>
          </a:p>
          <a:p>
            <a:r>
              <a:rPr lang="pt-BR" sz="3600" smtClean="0"/>
              <a:t>Bloqueio Cardíaco átrioventricular congênito;</a:t>
            </a:r>
          </a:p>
          <a:p>
            <a:endParaRPr lang="pt-BR" sz="3600" smtClean="0"/>
          </a:p>
          <a:p>
            <a:r>
              <a:rPr lang="pt-BR" sz="3600" smtClean="0"/>
              <a:t>Hidroxicloroquina;</a:t>
            </a:r>
          </a:p>
          <a:p>
            <a:endParaRPr lang="pt-BR" sz="3600" smtClean="0"/>
          </a:p>
          <a:p>
            <a:r>
              <a:rPr lang="pt-BR" sz="3600" smtClean="0"/>
              <a:t>Lupus Neonatal Eritematoso.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pt-BR" smtClean="0"/>
              <a:t>Histórico</a:t>
            </a:r>
          </a:p>
        </p:txBody>
      </p:sp>
      <p:sp>
        <p:nvSpPr>
          <p:cNvPr id="3" name="Content Placeholder 2">
            <a:extLst>
              <a:ext uri="{FF2B5EF4-FFF2-40B4-BE49-F238E27FC236}"/>
            </a:extLst>
          </p:cNvPr>
          <p:cNvSpPr>
            <a:spLocks noGrp="1"/>
          </p:cNvSpPr>
          <p:nvPr>
            <p:ph idx="1"/>
          </p:nvPr>
        </p:nvSpPr>
        <p:spPr>
          <a:xfrm>
            <a:off x="204788" y="1400175"/>
            <a:ext cx="11234737" cy="5113338"/>
          </a:xfrm>
        </p:spPr>
        <p:txBody>
          <a:bodyPr>
            <a:normAutofit/>
          </a:bodyPr>
          <a:lstStyle/>
          <a:p>
            <a:r>
              <a:rPr lang="pt-BR" sz="2200" smtClean="0"/>
              <a:t>Bridge e Foley em </a:t>
            </a:r>
            <a:r>
              <a:rPr lang="pt-BR" sz="2200" b="1" i="1" u="sng" smtClean="0"/>
              <a:t>1954</a:t>
            </a:r>
            <a:r>
              <a:rPr lang="pt-BR" sz="2200" smtClean="0"/>
              <a:t> obsevaram que o Lupus materno “podia ser transmitido aos bebês”. </a:t>
            </a:r>
          </a:p>
          <a:p>
            <a:endParaRPr lang="pt-BR" sz="2200" smtClean="0"/>
          </a:p>
          <a:p>
            <a:r>
              <a:rPr lang="pt-BR" sz="2200" smtClean="0"/>
              <a:t>No mesmo ano, um rash lúpico foi descrito em um bebê com 6 semanas de vida, cuja mãe foi diagnosticada com lupus alguns meses depois.</a:t>
            </a:r>
          </a:p>
          <a:p>
            <a:pPr>
              <a:buFont typeface="Wingdings 3" pitchFamily="18" charset="2"/>
              <a:buNone/>
            </a:pPr>
            <a:r>
              <a:rPr lang="pt-BR" sz="2200" smtClean="0"/>
              <a:t> </a:t>
            </a:r>
          </a:p>
          <a:p>
            <a:r>
              <a:rPr lang="pt-BR" sz="2200" smtClean="0"/>
              <a:t>Em </a:t>
            </a:r>
            <a:r>
              <a:rPr lang="pt-BR" sz="2200" b="1" i="1" u="sng" smtClean="0"/>
              <a:t>1957</a:t>
            </a:r>
            <a:r>
              <a:rPr lang="pt-BR" sz="2200" smtClean="0"/>
              <a:t>, uma doença cardíaca congênita foi descrita em um filho de mãe lúpica.</a:t>
            </a:r>
          </a:p>
          <a:p>
            <a:endParaRPr lang="pt-BR" sz="2200" smtClean="0"/>
          </a:p>
          <a:p>
            <a:r>
              <a:rPr lang="pt-BR" sz="2200" smtClean="0"/>
              <a:t>Finalmente, em crianças com lupus eritematoso neonatal, citopenia transitória e a elevação anormal das aminotransferases foram descritas alguns anos mais tarde.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646113" y="130175"/>
            <a:ext cx="9367837" cy="793750"/>
          </a:xfrm>
        </p:spPr>
        <p:txBody>
          <a:bodyPr/>
          <a:lstStyle/>
          <a:p>
            <a:r>
              <a:rPr lang="pt-BR" smtClean="0"/>
              <a:t>Epidemiologia</a:t>
            </a:r>
          </a:p>
        </p:txBody>
      </p:sp>
      <p:sp>
        <p:nvSpPr>
          <p:cNvPr id="3" name="Content Placeholder 2">
            <a:extLst>
              <a:ext uri="{FF2B5EF4-FFF2-40B4-BE49-F238E27FC236}"/>
            </a:extLst>
          </p:cNvPr>
          <p:cNvSpPr>
            <a:spLocks noGrp="1"/>
          </p:cNvSpPr>
          <p:nvPr>
            <p:ph idx="1"/>
          </p:nvPr>
        </p:nvSpPr>
        <p:spPr>
          <a:xfrm>
            <a:off x="177800" y="923925"/>
            <a:ext cx="11728450" cy="5803900"/>
          </a:xfrm>
        </p:spPr>
        <p:txBody>
          <a:bodyPr>
            <a:normAutofit/>
          </a:bodyPr>
          <a:lstStyle/>
          <a:p>
            <a:pPr>
              <a:lnSpc>
                <a:spcPct val="90000"/>
              </a:lnSpc>
            </a:pPr>
            <a:r>
              <a:rPr lang="pt-BR" sz="2400" smtClean="0"/>
              <a:t>A incidência de lupus eritematoso neonatal nos filhos de mães com perfil sorológico é de aproximadamente 2%.</a:t>
            </a:r>
          </a:p>
          <a:p>
            <a:pPr>
              <a:lnSpc>
                <a:spcPct val="90000"/>
              </a:lnSpc>
            </a:pPr>
            <a:endParaRPr lang="pt-BR" sz="2400" smtClean="0"/>
          </a:p>
          <a:p>
            <a:pPr>
              <a:lnSpc>
                <a:spcPct val="90000"/>
              </a:lnSpc>
            </a:pPr>
            <a:r>
              <a:rPr lang="pt-BR" sz="2400" smtClean="0"/>
              <a:t>A taxa de recorrência em gravidez subsequentes é em torno de 20%.</a:t>
            </a:r>
          </a:p>
          <a:p>
            <a:pPr>
              <a:lnSpc>
                <a:spcPct val="90000"/>
              </a:lnSpc>
            </a:pPr>
            <a:endParaRPr lang="pt-BR" sz="2400" smtClean="0"/>
          </a:p>
          <a:p>
            <a:pPr>
              <a:lnSpc>
                <a:spcPct val="90000"/>
              </a:lnSpc>
            </a:pPr>
            <a:r>
              <a:rPr lang="pt-BR" sz="2400" smtClean="0"/>
              <a:t>Estudo recente pontua que tal condição afeta igualmente os sexos masculino e feminino.</a:t>
            </a:r>
          </a:p>
          <a:p>
            <a:pPr>
              <a:lnSpc>
                <a:spcPct val="90000"/>
              </a:lnSpc>
            </a:pPr>
            <a:endParaRPr lang="pt-BR" sz="2400" smtClean="0"/>
          </a:p>
          <a:p>
            <a:pPr>
              <a:lnSpc>
                <a:spcPct val="90000"/>
              </a:lnSpc>
            </a:pPr>
            <a:r>
              <a:rPr lang="pt-BR" sz="2400" smtClean="0"/>
              <a:t>Menos de 5% dos bebês com lupus eritematoso neonatal desenvolvem lupus sistêmico na adolescência ou na idade de adulto jovem.</a:t>
            </a:r>
          </a:p>
          <a:p>
            <a:pPr>
              <a:lnSpc>
                <a:spcPct val="90000"/>
              </a:lnSpc>
            </a:pPr>
            <a:endParaRPr lang="pt-BR" sz="2400" smtClean="0"/>
          </a:p>
          <a:p>
            <a:pPr>
              <a:lnSpc>
                <a:spcPct val="90000"/>
              </a:lnSpc>
            </a:pPr>
            <a:r>
              <a:rPr lang="pt-BR" sz="2400" smtClean="0"/>
              <a:t>Os autoanticorpos da síndrome de Sjogren estão presentes em 20 a 30% dos pacientes portadores de lupus eritematoso sistêmico, </a:t>
            </a:r>
            <a:r>
              <a:rPr lang="pt-BR" smtClean="0"/>
              <a:t>em até 90% dos pacientes com síndrome de Sjögren ,em 3% dos pacientes com artrite reumatóide e em 0,1 a 1,5% de mulheres grávidas saudáveis [20]. </a:t>
            </a:r>
            <a:endParaRPr lang="pt-BR" sz="2400" smtClean="0"/>
          </a:p>
          <a:p>
            <a:pPr>
              <a:lnSpc>
                <a:spcPct val="90000"/>
              </a:lnSpc>
            </a:pPr>
            <a:endParaRPr lang="pt-BR" sz="2400" smtClean="0"/>
          </a:p>
          <a:p>
            <a:pPr>
              <a:lnSpc>
                <a:spcPct val="90000"/>
              </a:lnSpc>
              <a:buFont typeface="Wingdings 3" pitchFamily="18" charset="2"/>
              <a:buNone/>
            </a:pPr>
            <a:endParaRPr lang="pt-BR" smtClean="0"/>
          </a:p>
          <a:p>
            <a:pPr>
              <a:lnSpc>
                <a:spcPct val="90000"/>
              </a:lnSpc>
            </a:pPr>
            <a:endParaRPr lang="pt-BR"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p:cNvSpPr>
          <p:nvPr>
            <p:ph type="body" idx="1"/>
          </p:nvPr>
        </p:nvSpPr>
        <p:spPr/>
        <p:txBody>
          <a:bodyPr/>
          <a:lstStyle/>
          <a:p>
            <a:r>
              <a:rPr lang="pt-BR" sz="2800" smtClean="0"/>
              <a:t>Enquanto algumas mães de recém-nascidos afetados podem ter Síndrome Sjögren sistêmica ou lúpus eritematoso, em muitos outros casos, a mãe é pouco-sintomática ou assintomática (</a:t>
            </a:r>
            <a:r>
              <a:rPr lang="pt-BR" sz="2800" smtClean="0">
                <a:solidFill>
                  <a:srgbClr val="FFFF00"/>
                </a:solidFill>
              </a:rPr>
              <a:t>Tabela 1</a:t>
            </a:r>
            <a:r>
              <a:rPr lang="pt-BR" sz="2800" smtClean="0"/>
              <a:t>).</a:t>
            </a:r>
          </a:p>
          <a:p>
            <a:r>
              <a:rPr lang="pt-BR" sz="2800" smtClean="0"/>
              <a:t> Metade das mães assintomáticas subseqüentemente desenvolvem sintomas de uma doença auto-imune após uma mediana de 3 anos.</a:t>
            </a:r>
          </a:p>
        </p:txBody>
      </p:sp>
      <p:sp>
        <p:nvSpPr>
          <p:cNvPr id="45060" name="Title 1"/>
          <p:cNvSpPr>
            <a:spLocks/>
          </p:cNvSpPr>
          <p:nvPr/>
        </p:nvSpPr>
        <p:spPr bwMode="auto">
          <a:xfrm>
            <a:off x="1289050" y="541338"/>
            <a:ext cx="9367838" cy="793750"/>
          </a:xfrm>
          <a:prstGeom prst="rect">
            <a:avLst/>
          </a:prstGeom>
          <a:noFill/>
          <a:ln w="9525">
            <a:noFill/>
            <a:miter lim="800000"/>
            <a:headEnd/>
            <a:tailEnd/>
          </a:ln>
        </p:spPr>
        <p:txBody>
          <a:bodyPr/>
          <a:lstStyle/>
          <a:p>
            <a:r>
              <a:rPr lang="pt-BR" sz="4200">
                <a:solidFill>
                  <a:schemeClr val="tx2"/>
                </a:solidFill>
                <a:latin typeface="Century Gothic" pitchFamily="34" charset="0"/>
              </a:rPr>
              <a:t>Epidemiologia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690563" y="0"/>
            <a:ext cx="9332912" cy="790575"/>
          </a:xfrm>
        </p:spPr>
        <p:txBody>
          <a:bodyPr/>
          <a:lstStyle/>
          <a:p>
            <a:r>
              <a:rPr lang="pt-BR" smtClean="0"/>
              <a:t>Epidemiologia</a:t>
            </a:r>
          </a:p>
        </p:txBody>
      </p:sp>
      <p:graphicFrame>
        <p:nvGraphicFramePr>
          <p:cNvPr id="4" name="Content Placeholder 3"/>
          <p:cNvGraphicFramePr>
            <a:graphicFrameLocks noGrp="1"/>
          </p:cNvGraphicFramePr>
          <p:nvPr>
            <p:ph idx="1"/>
          </p:nvPr>
        </p:nvGraphicFramePr>
        <p:xfrm>
          <a:off x="458788" y="695325"/>
          <a:ext cx="11396662" cy="5151439"/>
        </p:xfrm>
        <a:graphic>
          <a:graphicData uri="http://schemas.openxmlformats.org/drawingml/2006/table">
            <a:tbl>
              <a:tblPr/>
              <a:tblGrid>
                <a:gridCol w="8289925"/>
                <a:gridCol w="3106737"/>
              </a:tblGrid>
              <a:tr h="68580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entury Gothic" pitchFamily="34" charset="0"/>
                        </a:rPr>
                        <a:t>Diagnóstico reumatológico materno no nascimento de bebês afetados pela síndrome do lupus neonatal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entury Gothic"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chemeClr val="accent1"/>
                    </a:solidFill>
                  </a:tcPr>
                </a:tc>
              </a:tr>
              <a:tr h="6635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rPr>
                        <a:t>Assintomática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4CCCC"/>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rPr>
                        <a:t>25%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4CCCC"/>
                    </a:solidFill>
                  </a:tcPr>
                </a:tc>
              </a:tr>
              <a:tr h="66516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rPr>
                        <a:t>Síndrome Autoimune Inespecífica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7"/>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rPr>
                        <a:t>25%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7"/>
                    </a:solidFill>
                  </a:tcPr>
                </a:tc>
              </a:tr>
              <a:tr h="66198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rPr>
                        <a:t>Síndrome de Sjogren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4CCCC"/>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rPr>
                        <a:t>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4CCCC"/>
                    </a:solidFill>
                  </a:tcPr>
                </a:tc>
              </a:tr>
              <a:tr h="66516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rPr>
                        <a:t>Lupus Eritematoso Sistêmico</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7"/>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rPr>
                        <a:t>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7"/>
                    </a:solidFill>
                  </a:tcPr>
                </a:tc>
              </a:tr>
              <a:tr h="11461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rPr>
                        <a:t>Lupus Eritematoso Sitêmico associado com Síindrome de Sjogren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4CCCC"/>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rPr>
                        <a:t>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4CCCC"/>
                    </a:solidFill>
                  </a:tcPr>
                </a:tc>
              </a:tr>
              <a:tr h="6635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rPr>
                        <a:t>Artrite Reumatóide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7"/>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Century Gothic" pitchFamily="34"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E7E7"/>
                    </a:solidFill>
                  </a:tcPr>
                </a:tc>
              </a:tr>
            </a:tbl>
          </a:graphicData>
        </a:graphic>
      </p:graphicFrame>
      <p:sp>
        <p:nvSpPr>
          <p:cNvPr id="10270" name="Text Box 30"/>
          <p:cNvSpPr txBox="1">
            <a:spLocks noChangeArrowheads="1"/>
          </p:cNvSpPr>
          <p:nvPr/>
        </p:nvSpPr>
        <p:spPr bwMode="auto">
          <a:xfrm>
            <a:off x="493713" y="5815013"/>
            <a:ext cx="11264900" cy="641350"/>
          </a:xfrm>
          <a:prstGeom prst="rect">
            <a:avLst/>
          </a:prstGeom>
          <a:noFill/>
          <a:ln w="9525">
            <a:noFill/>
            <a:miter lim="800000"/>
            <a:headEnd/>
            <a:tailEnd/>
          </a:ln>
          <a:effectLst/>
        </p:spPr>
        <p:txBody>
          <a:bodyPr>
            <a:spAutoFit/>
          </a:bodyPr>
          <a:lstStyle/>
          <a:p>
            <a:pPr algn="ctr" defTabSz="914400"/>
            <a:r>
              <a:rPr lang="pt-BR">
                <a:solidFill>
                  <a:srgbClr val="FFFF00"/>
                </a:solidFill>
              </a:rPr>
              <a:t>Tabela 1-Diagnóstico materno reumatológico no momento de nascimento de bebês afetados por lúpus eritematoso sistêmico neonatal (valores aproximados)</a:t>
            </a:r>
          </a:p>
        </p:txBody>
      </p:sp>
      <p:pic>
        <p:nvPicPr>
          <p:cNvPr id="10271" name="Picture 31"/>
          <p:cNvPicPr>
            <a:picLocks noChangeAspect="1" noChangeArrowheads="1"/>
          </p:cNvPicPr>
          <p:nvPr/>
        </p:nvPicPr>
        <p:blipFill>
          <a:blip r:embed="rId2"/>
          <a:srcRect/>
          <a:stretch>
            <a:fillRect/>
          </a:stretch>
        </p:blipFill>
        <p:spPr bwMode="auto">
          <a:xfrm>
            <a:off x="4318000" y="6438900"/>
            <a:ext cx="3276600" cy="4191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pt-BR" smtClean="0"/>
              <a:t>MANIFESTAÇÕES CLÍNICAS</a:t>
            </a:r>
          </a:p>
        </p:txBody>
      </p:sp>
      <p:sp>
        <p:nvSpPr>
          <p:cNvPr id="3" name="Content Placeholder 2">
            <a:extLst>
              <a:ext uri="{FF2B5EF4-FFF2-40B4-BE49-F238E27FC236}"/>
            </a:extLst>
          </p:cNvPr>
          <p:cNvSpPr>
            <a:spLocks noGrp="1"/>
          </p:cNvSpPr>
          <p:nvPr>
            <p:ph idx="1"/>
          </p:nvPr>
        </p:nvSpPr>
        <p:spPr>
          <a:xfrm>
            <a:off x="222250" y="1274763"/>
            <a:ext cx="11736388" cy="5427662"/>
          </a:xfrm>
        </p:spPr>
        <p:txBody>
          <a:bodyPr>
            <a:normAutofit/>
          </a:bodyPr>
          <a:lstStyle/>
          <a:p>
            <a:pPr>
              <a:lnSpc>
                <a:spcPct val="90000"/>
              </a:lnSpc>
            </a:pPr>
            <a:r>
              <a:rPr lang="pt-BR" sz="2400" smtClean="0"/>
              <a:t>Manifestações reversíveis:</a:t>
            </a:r>
          </a:p>
          <a:p>
            <a:pPr lvl="1">
              <a:lnSpc>
                <a:spcPct val="90000"/>
              </a:lnSpc>
              <a:buFont typeface="Arial" pitchFamily="34" charset="0"/>
              <a:buChar char="•"/>
            </a:pPr>
            <a:r>
              <a:rPr lang="pt-BR" sz="2000" smtClean="0"/>
              <a:t>Lesões de pele – aprox. 40% dos casos;</a:t>
            </a:r>
          </a:p>
          <a:p>
            <a:pPr lvl="1">
              <a:lnSpc>
                <a:spcPct val="90000"/>
              </a:lnSpc>
              <a:buFont typeface="Arial" pitchFamily="34" charset="0"/>
              <a:buChar char="•"/>
            </a:pPr>
            <a:r>
              <a:rPr lang="pt-BR" sz="2000" smtClean="0"/>
              <a:t>Disfunção hepática – aprox. 35% dos casos;</a:t>
            </a:r>
          </a:p>
          <a:p>
            <a:pPr lvl="1">
              <a:lnSpc>
                <a:spcPct val="90000"/>
              </a:lnSpc>
              <a:buFont typeface="Arial" pitchFamily="34" charset="0"/>
              <a:buChar char="•"/>
            </a:pPr>
            <a:r>
              <a:rPr lang="pt-BR" sz="2000" smtClean="0"/>
              <a:t>Alterações hematológicas – aprox. 35% dos casos.</a:t>
            </a:r>
          </a:p>
          <a:p>
            <a:pPr lvl="1">
              <a:lnSpc>
                <a:spcPct val="90000"/>
              </a:lnSpc>
              <a:buFont typeface="Wingdings 3" pitchFamily="18" charset="2"/>
              <a:buNone/>
            </a:pPr>
            <a:endParaRPr lang="pt-BR" sz="2000" smtClean="0"/>
          </a:p>
          <a:p>
            <a:pPr>
              <a:lnSpc>
                <a:spcPct val="90000"/>
              </a:lnSpc>
            </a:pPr>
            <a:r>
              <a:rPr lang="pt-BR" sz="2400" smtClean="0"/>
              <a:t>Manifestações irreversíveis:</a:t>
            </a:r>
          </a:p>
          <a:p>
            <a:pPr lvl="1">
              <a:lnSpc>
                <a:spcPct val="90000"/>
              </a:lnSpc>
              <a:buFont typeface="Arial" pitchFamily="34" charset="0"/>
              <a:buChar char="•"/>
            </a:pPr>
            <a:r>
              <a:rPr lang="pt-BR" sz="2000" smtClean="0"/>
              <a:t>Arritmias cardíacas.</a:t>
            </a:r>
          </a:p>
          <a:p>
            <a:pPr lvl="1">
              <a:lnSpc>
                <a:spcPct val="90000"/>
              </a:lnSpc>
              <a:buFont typeface="Arial" pitchFamily="34" charset="0"/>
              <a:buChar char="•"/>
            </a:pPr>
            <a:endParaRPr lang="pt-BR" sz="2000" smtClean="0"/>
          </a:p>
          <a:p>
            <a:pPr>
              <a:lnSpc>
                <a:spcPct val="90000"/>
              </a:lnSpc>
            </a:pPr>
            <a:r>
              <a:rPr lang="pt-BR" sz="2400" smtClean="0"/>
              <a:t>O diagnóstico sindrômico ocorre quando:</a:t>
            </a:r>
          </a:p>
          <a:p>
            <a:pPr>
              <a:lnSpc>
                <a:spcPct val="90000"/>
              </a:lnSpc>
              <a:buFont typeface="Wingdings 3" pitchFamily="18" charset="2"/>
              <a:buNone/>
            </a:pPr>
            <a:r>
              <a:rPr lang="pt-BR" smtClean="0"/>
              <a:t>	</a:t>
            </a:r>
          </a:p>
          <a:p>
            <a:pPr>
              <a:lnSpc>
                <a:spcPct val="90000"/>
              </a:lnSpc>
              <a:buFont typeface="Wingdings 3" pitchFamily="18" charset="2"/>
              <a:buNone/>
            </a:pPr>
            <a:r>
              <a:rPr lang="pt-BR" smtClean="0"/>
              <a:t>	</a:t>
            </a:r>
            <a:r>
              <a:rPr lang="pt-BR" sz="2400" b="1" smtClean="0"/>
              <a:t>Presença dos autoanticorpos maternos 		 recém-nascido com bloqueio atrioventricular, rash típico ou manifestações hepáticas ou hematológicas sem outra explicação (</a:t>
            </a:r>
            <a:r>
              <a:rPr lang="pt-BR" sz="2400" b="1" smtClean="0">
                <a:solidFill>
                  <a:srgbClr val="FFFF00"/>
                </a:solidFill>
              </a:rPr>
              <a:t>Tabela 2</a:t>
            </a:r>
            <a:r>
              <a:rPr lang="pt-BR" sz="2400" b="1" smtClean="0"/>
              <a:t>)</a:t>
            </a:r>
          </a:p>
        </p:txBody>
      </p:sp>
      <p:sp>
        <p:nvSpPr>
          <p:cNvPr id="4" name="Plus Sign 3">
            <a:extLst>
              <a:ext uri="{FF2B5EF4-FFF2-40B4-BE49-F238E27FC236}"/>
            </a:extLst>
          </p:cNvPr>
          <p:cNvSpPr/>
          <p:nvPr/>
        </p:nvSpPr>
        <p:spPr>
          <a:xfrm>
            <a:off x="6569075" y="5268913"/>
            <a:ext cx="711200" cy="628650"/>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p:cNvSpPr>
          <p:nvPr>
            <p:ph type="body" idx="1"/>
          </p:nvPr>
        </p:nvSpPr>
        <p:spPr>
          <a:ln w="38100">
            <a:solidFill>
              <a:srgbClr val="FF66CC"/>
            </a:solidFill>
          </a:ln>
        </p:spPr>
        <p:txBody>
          <a:bodyPr/>
          <a:lstStyle/>
          <a:p>
            <a:pPr>
              <a:lnSpc>
                <a:spcPct val="90000"/>
              </a:lnSpc>
            </a:pPr>
            <a:r>
              <a:rPr lang="pt-BR" smtClean="0"/>
              <a:t>Mãe: autoanticorpos à autoantígenos A ou B da síndrome de Sjögren •</a:t>
            </a:r>
          </a:p>
          <a:p>
            <a:pPr>
              <a:lnSpc>
                <a:spcPct val="90000"/>
              </a:lnSpc>
            </a:pPr>
            <a:r>
              <a:rPr lang="pt-BR" smtClean="0"/>
              <a:t> Feto-recém-nascido: uma ou mais das seguintes manifestações na</a:t>
            </a:r>
          </a:p>
          <a:p>
            <a:pPr>
              <a:lnSpc>
                <a:spcPct val="90000"/>
              </a:lnSpc>
              <a:buFont typeface="Wingdings 3" pitchFamily="18" charset="2"/>
              <a:buNone/>
            </a:pPr>
            <a:r>
              <a:rPr lang="pt-BR" smtClean="0"/>
              <a:t>        ausência de outra explicação: </a:t>
            </a:r>
          </a:p>
          <a:p>
            <a:pPr>
              <a:lnSpc>
                <a:spcPct val="90000"/>
              </a:lnSpc>
              <a:buFont typeface="Wingdings 3" pitchFamily="18" charset="2"/>
              <a:buNone/>
            </a:pPr>
            <a:r>
              <a:rPr lang="pt-BR" smtClean="0"/>
              <a:t>             (a) bloqueio cardíaco atrioventricular (principalmente completo)</a:t>
            </a:r>
          </a:p>
          <a:p>
            <a:pPr>
              <a:lnSpc>
                <a:spcPct val="90000"/>
              </a:lnSpc>
              <a:buFont typeface="Wingdings 3" pitchFamily="18" charset="2"/>
              <a:buNone/>
            </a:pPr>
            <a:r>
              <a:rPr lang="pt-BR" smtClean="0"/>
              <a:t>             (b) erupção cutânea distintiva (eritema anular macular ou elíptico</a:t>
            </a:r>
          </a:p>
          <a:p>
            <a:pPr>
              <a:lnSpc>
                <a:spcPct val="90000"/>
              </a:lnSpc>
              <a:buFont typeface="Wingdings 3" pitchFamily="18" charset="2"/>
              <a:buNone/>
            </a:pPr>
            <a:r>
              <a:rPr lang="pt-BR" smtClean="0"/>
              <a:t>            (c) hepatobiliar (elevação de aminotranferases, colestase, hepatomegalia, ou menos comum, esplenomegalia), ou </a:t>
            </a:r>
          </a:p>
          <a:p>
            <a:pPr>
              <a:lnSpc>
                <a:spcPct val="90000"/>
              </a:lnSpc>
              <a:buFont typeface="Wingdings 3" pitchFamily="18" charset="2"/>
              <a:buNone/>
            </a:pPr>
            <a:r>
              <a:rPr lang="pt-BR" smtClean="0"/>
              <a:t>            (d) manifestações hematológicas (anemia, neutropenia, trombocitopenia)</a:t>
            </a:r>
          </a:p>
          <a:p>
            <a:pPr>
              <a:lnSpc>
                <a:spcPct val="90000"/>
              </a:lnSpc>
            </a:pPr>
            <a:endParaRPr lang="pt-BR" smtClean="0"/>
          </a:p>
        </p:txBody>
      </p:sp>
      <p:sp>
        <p:nvSpPr>
          <p:cNvPr id="47108" name="Rectangle 4"/>
          <p:cNvSpPr>
            <a:spLocks noChangeArrowheads="1"/>
          </p:cNvSpPr>
          <p:nvPr/>
        </p:nvSpPr>
        <p:spPr bwMode="auto">
          <a:xfrm>
            <a:off x="2536825" y="1282700"/>
            <a:ext cx="6096000" cy="641350"/>
          </a:xfrm>
          <a:prstGeom prst="rect">
            <a:avLst/>
          </a:prstGeom>
          <a:noFill/>
          <a:ln w="9525">
            <a:noFill/>
            <a:miter lim="800000"/>
            <a:headEnd/>
            <a:tailEnd/>
          </a:ln>
          <a:effectLst/>
        </p:spPr>
        <p:txBody>
          <a:bodyPr>
            <a:spAutoFit/>
          </a:bodyPr>
          <a:lstStyle/>
          <a:p>
            <a:pPr algn="ctr"/>
            <a:r>
              <a:rPr lang="pt-BR">
                <a:solidFill>
                  <a:srgbClr val="FFFF00"/>
                </a:solidFill>
              </a:rPr>
              <a:t>Tabela 2-Síndrome do lúpus eritematoso sistêmico neonatal: critérios diagnósticos</a:t>
            </a:r>
          </a:p>
        </p:txBody>
      </p:sp>
      <p:pic>
        <p:nvPicPr>
          <p:cNvPr id="47109" name="Picture 5"/>
          <p:cNvPicPr>
            <a:picLocks noChangeAspect="1" noChangeArrowheads="1"/>
          </p:cNvPicPr>
          <p:nvPr/>
        </p:nvPicPr>
        <p:blipFill>
          <a:blip r:embed="rId2"/>
          <a:srcRect/>
          <a:stretch>
            <a:fillRect/>
          </a:stretch>
        </p:blipFill>
        <p:spPr bwMode="auto">
          <a:xfrm>
            <a:off x="3170238" y="738188"/>
            <a:ext cx="4608512" cy="554037"/>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pt-BR" smtClean="0"/>
              <a:t>MANIFESTAÇÕES CUTÂNEAS</a:t>
            </a:r>
          </a:p>
        </p:txBody>
      </p:sp>
      <p:sp>
        <p:nvSpPr>
          <p:cNvPr id="3" name="Content Placeholder 2">
            <a:extLst>
              <a:ext uri="{FF2B5EF4-FFF2-40B4-BE49-F238E27FC236}"/>
            </a:extLst>
          </p:cNvPr>
          <p:cNvSpPr>
            <a:spLocks noGrp="1"/>
          </p:cNvSpPr>
          <p:nvPr>
            <p:ph idx="1"/>
          </p:nvPr>
        </p:nvSpPr>
        <p:spPr>
          <a:xfrm>
            <a:off x="328613" y="1260475"/>
            <a:ext cx="11585575" cy="5503863"/>
          </a:xfrm>
        </p:spPr>
        <p:txBody>
          <a:bodyPr>
            <a:normAutofit/>
          </a:bodyPr>
          <a:lstStyle/>
          <a:p>
            <a:pPr>
              <a:lnSpc>
                <a:spcPct val="90000"/>
              </a:lnSpc>
            </a:pPr>
            <a:r>
              <a:rPr lang="pt-BR" sz="2200" smtClean="0"/>
              <a:t>As lesões cutâneas na síndrome neonatal são semelhantes às observadas nas crianças e nos adolescentes afetados. Tais erupções cutâneas, apesar de usualmente características, muitas vezes são má diagnosticadas como: </a:t>
            </a:r>
            <a:r>
              <a:rPr lang="pt-BR" sz="2200" b="1" i="1" u="sng" smtClean="0"/>
              <a:t>Tocotrauma</a:t>
            </a:r>
            <a:r>
              <a:rPr lang="pt-BR" sz="2200" smtClean="0"/>
              <a:t>, </a:t>
            </a:r>
            <a:r>
              <a:rPr lang="pt-BR" sz="2200" b="1" i="1" u="sng" smtClean="0"/>
              <a:t>Infecção</a:t>
            </a:r>
            <a:r>
              <a:rPr lang="pt-BR" sz="2200" smtClean="0"/>
              <a:t> ou </a:t>
            </a:r>
            <a:r>
              <a:rPr lang="pt-BR" sz="2200" b="1" i="1" u="sng" smtClean="0"/>
              <a:t>Eczema</a:t>
            </a:r>
            <a:r>
              <a:rPr lang="pt-BR" sz="2200" smtClean="0"/>
              <a:t>. </a:t>
            </a:r>
          </a:p>
          <a:p>
            <a:pPr>
              <a:lnSpc>
                <a:spcPct val="90000"/>
              </a:lnSpc>
            </a:pPr>
            <a:endParaRPr lang="pt-BR" sz="2200" smtClean="0"/>
          </a:p>
          <a:p>
            <a:pPr>
              <a:lnSpc>
                <a:spcPct val="90000"/>
              </a:lnSpc>
            </a:pPr>
            <a:r>
              <a:rPr lang="pt-BR" sz="2200" smtClean="0"/>
              <a:t>Sabe-se que a presença dos anticorpos maternos são diretamente envolvidos no desenvolvimento das lesões cutâneas no neonato.</a:t>
            </a:r>
          </a:p>
          <a:p>
            <a:pPr>
              <a:lnSpc>
                <a:spcPct val="90000"/>
              </a:lnSpc>
            </a:pPr>
            <a:endParaRPr lang="pt-BR" sz="2200" smtClean="0"/>
          </a:p>
          <a:p>
            <a:pPr>
              <a:lnSpc>
                <a:spcPct val="90000"/>
              </a:lnSpc>
            </a:pPr>
            <a:r>
              <a:rPr lang="pt-BR" sz="2200" smtClean="0"/>
              <a:t>Manifestações típicas:</a:t>
            </a:r>
          </a:p>
          <a:p>
            <a:pPr lvl="1">
              <a:lnSpc>
                <a:spcPct val="90000"/>
              </a:lnSpc>
              <a:buFont typeface="Arial" pitchFamily="34" charset="0"/>
              <a:buChar char="•"/>
            </a:pPr>
            <a:r>
              <a:rPr lang="pt-BR" sz="1900" smtClean="0"/>
              <a:t>80% dos casos desenvolvem as lesões depois do primeiro mês de vida;</a:t>
            </a:r>
          </a:p>
          <a:p>
            <a:pPr lvl="1">
              <a:lnSpc>
                <a:spcPct val="90000"/>
              </a:lnSpc>
              <a:buFont typeface="Arial" pitchFamily="34" charset="0"/>
              <a:buChar char="•"/>
            </a:pPr>
            <a:r>
              <a:rPr lang="pt-BR" sz="1900" smtClean="0"/>
              <a:t>Fotosenssibilidade ocorre na grande maioria dos casos;</a:t>
            </a:r>
          </a:p>
          <a:p>
            <a:pPr lvl="1">
              <a:lnSpc>
                <a:spcPct val="90000"/>
              </a:lnSpc>
              <a:buFont typeface="Arial" pitchFamily="34" charset="0"/>
              <a:buChar char="•"/>
            </a:pPr>
            <a:r>
              <a:rPr lang="pt-BR" sz="1900" smtClean="0"/>
              <a:t>Rash inflamatório superficial nas pálpebras superiores e no couro cabeludo (</a:t>
            </a:r>
            <a:r>
              <a:rPr lang="pt-BR" sz="1900" smtClean="0">
                <a:solidFill>
                  <a:srgbClr val="FFFF00"/>
                </a:solidFill>
              </a:rPr>
              <a:t>Figuras 1, 2 e 3</a:t>
            </a:r>
            <a:r>
              <a:rPr lang="pt-BR" sz="1900" smtClean="0"/>
              <a:t>)</a:t>
            </a:r>
          </a:p>
          <a:p>
            <a:pPr lvl="1">
              <a:lnSpc>
                <a:spcPct val="90000"/>
              </a:lnSpc>
              <a:buFont typeface="Arial" pitchFamily="34" charset="0"/>
              <a:buChar char="•"/>
            </a:pPr>
            <a:r>
              <a:rPr lang="pt-BR" sz="1900" smtClean="0"/>
              <a:t>Máculas anulares / eritema elíptico / pápulas ou placas;</a:t>
            </a:r>
          </a:p>
          <a:p>
            <a:pPr lvl="1">
              <a:lnSpc>
                <a:spcPct val="90000"/>
              </a:lnSpc>
              <a:buFont typeface="Arial" pitchFamily="34" charset="0"/>
              <a:buChar char="•"/>
            </a:pPr>
            <a:r>
              <a:rPr lang="pt-BR" sz="1900" smtClean="0"/>
              <a:t>O rash entra em remissão em até 7 meses, na maioria dos casos (</a:t>
            </a:r>
            <a:r>
              <a:rPr lang="pt-BR" sz="1900" b="1" i="1" u="sng" smtClean="0"/>
              <a:t>80%</a:t>
            </a:r>
            <a:r>
              <a:rPr lang="pt-BR" sz="1900" smtClean="0"/>
              <a:t>) (</a:t>
            </a:r>
            <a:r>
              <a:rPr lang="pt-BR" sz="1900" smtClean="0">
                <a:solidFill>
                  <a:srgbClr val="FFFF00"/>
                </a:solidFill>
              </a:rPr>
              <a:t>Tabela 3</a:t>
            </a:r>
            <a:r>
              <a:rPr lang="pt-BR" sz="1900" smtClean="0"/>
              <a:t>)</a:t>
            </a:r>
          </a:p>
          <a:p>
            <a:pPr lvl="1">
              <a:lnSpc>
                <a:spcPct val="90000"/>
              </a:lnSpc>
              <a:buFont typeface="Arial" pitchFamily="34" charset="0"/>
              <a:buChar char="•"/>
            </a:pPr>
            <a:endParaRPr lang="pt-BR" sz="170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p:cNvPicPr>
            <a:picLocks noChangeAspect="1" noChangeArrowheads="1"/>
          </p:cNvPicPr>
          <p:nvPr/>
        </p:nvPicPr>
        <p:blipFill>
          <a:blip r:embed="rId2"/>
          <a:srcRect/>
          <a:stretch>
            <a:fillRect/>
          </a:stretch>
        </p:blipFill>
        <p:spPr bwMode="auto">
          <a:xfrm>
            <a:off x="0" y="0"/>
            <a:ext cx="6599238" cy="3254375"/>
          </a:xfrm>
          <a:prstGeom prst="rect">
            <a:avLst/>
          </a:prstGeom>
          <a:noFill/>
          <a:ln w="28575">
            <a:solidFill>
              <a:srgbClr val="FF66CC"/>
            </a:solidFill>
            <a:miter lim="800000"/>
            <a:headEnd/>
            <a:tailEnd/>
          </a:ln>
        </p:spPr>
      </p:pic>
      <p:pic>
        <p:nvPicPr>
          <p:cNvPr id="44037" name="Picture 5"/>
          <p:cNvPicPr>
            <a:picLocks noChangeAspect="1" noChangeArrowheads="1"/>
          </p:cNvPicPr>
          <p:nvPr/>
        </p:nvPicPr>
        <p:blipFill>
          <a:blip r:embed="rId3"/>
          <a:srcRect/>
          <a:stretch>
            <a:fillRect/>
          </a:stretch>
        </p:blipFill>
        <p:spPr bwMode="auto">
          <a:xfrm>
            <a:off x="7693025" y="349250"/>
            <a:ext cx="3284538" cy="2446338"/>
          </a:xfrm>
          <a:prstGeom prst="rect">
            <a:avLst/>
          </a:prstGeom>
          <a:noFill/>
          <a:ln w="28575">
            <a:solidFill>
              <a:srgbClr val="FF66CC"/>
            </a:solidFill>
            <a:miter lim="800000"/>
            <a:headEnd/>
            <a:tailEnd/>
          </a:ln>
        </p:spPr>
      </p:pic>
      <p:pic>
        <p:nvPicPr>
          <p:cNvPr id="44038" name="Picture 6"/>
          <p:cNvPicPr>
            <a:picLocks noChangeAspect="1" noChangeArrowheads="1"/>
          </p:cNvPicPr>
          <p:nvPr/>
        </p:nvPicPr>
        <p:blipFill>
          <a:blip r:embed="rId4"/>
          <a:srcRect/>
          <a:stretch>
            <a:fillRect/>
          </a:stretch>
        </p:blipFill>
        <p:spPr bwMode="auto">
          <a:xfrm>
            <a:off x="5992813" y="3709988"/>
            <a:ext cx="6432550" cy="3148012"/>
          </a:xfrm>
          <a:prstGeom prst="rect">
            <a:avLst/>
          </a:prstGeom>
          <a:noFill/>
          <a:ln w="38100">
            <a:solidFill>
              <a:srgbClr val="FF66CC"/>
            </a:solidFill>
            <a:miter lim="800000"/>
            <a:headEnd/>
            <a:tailEnd/>
          </a:ln>
        </p:spPr>
      </p:pic>
      <p:sp>
        <p:nvSpPr>
          <p:cNvPr id="44039" name="Rectangle 7"/>
          <p:cNvSpPr>
            <a:spLocks noChangeArrowheads="1"/>
          </p:cNvSpPr>
          <p:nvPr/>
        </p:nvSpPr>
        <p:spPr bwMode="auto">
          <a:xfrm>
            <a:off x="6396038" y="2797175"/>
            <a:ext cx="6096000" cy="457200"/>
          </a:xfrm>
          <a:prstGeom prst="rect">
            <a:avLst/>
          </a:prstGeom>
          <a:noFill/>
          <a:ln w="9525">
            <a:noFill/>
            <a:miter lim="800000"/>
            <a:headEnd/>
            <a:tailEnd/>
          </a:ln>
          <a:effectLst/>
        </p:spPr>
        <p:txBody>
          <a:bodyPr>
            <a:spAutoFit/>
          </a:bodyPr>
          <a:lstStyle/>
          <a:p>
            <a:pPr algn="ctr" defTabSz="914400"/>
            <a:r>
              <a:rPr lang="pt-BR" sz="1200">
                <a:solidFill>
                  <a:srgbClr val="FFFF00"/>
                </a:solidFill>
              </a:rPr>
              <a:t>Fig.2.Aparência da máscara ocular do lúpus eritematoso neonatal cutâneo.Lesões eritematosas difusas leves com áreas de escala de pele em duas garotas</a:t>
            </a:r>
          </a:p>
        </p:txBody>
      </p:sp>
      <p:sp>
        <p:nvSpPr>
          <p:cNvPr id="44040" name="Rectangle 8"/>
          <p:cNvSpPr>
            <a:spLocks noChangeArrowheads="1"/>
          </p:cNvSpPr>
          <p:nvPr/>
        </p:nvSpPr>
        <p:spPr bwMode="auto">
          <a:xfrm>
            <a:off x="0" y="5702300"/>
            <a:ext cx="6096000" cy="1155700"/>
          </a:xfrm>
          <a:prstGeom prst="rect">
            <a:avLst/>
          </a:prstGeom>
          <a:noFill/>
          <a:ln w="9525">
            <a:noFill/>
            <a:miter lim="800000"/>
            <a:headEnd/>
            <a:tailEnd/>
          </a:ln>
          <a:effectLst/>
        </p:spPr>
        <p:txBody>
          <a:bodyPr>
            <a:spAutoFit/>
          </a:bodyPr>
          <a:lstStyle/>
          <a:p>
            <a:pPr defTabSz="914400"/>
            <a:r>
              <a:rPr lang="pt-BR" sz="1400">
                <a:solidFill>
                  <a:srgbClr val="FFFF00"/>
                </a:solidFill>
              </a:rPr>
              <a:t>Fig.3-Figurata (anular) truncal e erupções inguinais com bordas eritematosas e áreas centrais de atrofia em uma menina que exibiu fotosensibilidade (painel esquerdo). Moderadas lesões em um menino (painel na parte superior direita painel). Leve envolvimento facial com algumas telangiectasias em uma menina (painel direito inferior)</a:t>
            </a:r>
          </a:p>
        </p:txBody>
      </p:sp>
      <p:sp>
        <p:nvSpPr>
          <p:cNvPr id="44041" name="Rectangle 9"/>
          <p:cNvSpPr>
            <a:spLocks noChangeArrowheads="1"/>
          </p:cNvSpPr>
          <p:nvPr/>
        </p:nvSpPr>
        <p:spPr bwMode="auto">
          <a:xfrm>
            <a:off x="0" y="3365500"/>
            <a:ext cx="6096000" cy="942975"/>
          </a:xfrm>
          <a:prstGeom prst="rect">
            <a:avLst/>
          </a:prstGeom>
          <a:noFill/>
          <a:ln w="9525">
            <a:noFill/>
            <a:miter lim="800000"/>
            <a:headEnd/>
            <a:tailEnd/>
          </a:ln>
          <a:effectLst/>
        </p:spPr>
        <p:txBody>
          <a:bodyPr>
            <a:spAutoFit/>
          </a:bodyPr>
          <a:lstStyle/>
          <a:p>
            <a:pPr defTabSz="914400"/>
            <a:r>
              <a:rPr lang="pt-BR" sz="1400">
                <a:solidFill>
                  <a:srgbClr val="FFFF00"/>
                </a:solidFill>
              </a:rPr>
              <a:t>Fig.1.Lesões cutâneas  anulares eritematosas em dois meninos com lúpus neonatal eritematoso. A criança retratada no painel direito foi simultaneamente afetada por um bloqueio cardíaco atrioventricular completo</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Content Placeholder 4"/>
          <p:cNvPicPr>
            <a:picLocks noGrp="1" noChangeAspect="1"/>
          </p:cNvPicPr>
          <p:nvPr>
            <p:ph idx="4294967295"/>
          </p:nvPr>
        </p:nvPicPr>
        <p:blipFill>
          <a:blip r:embed="rId2"/>
          <a:srcRect/>
          <a:stretch>
            <a:fillRect/>
          </a:stretch>
        </p:blipFill>
        <p:spPr>
          <a:xfrm>
            <a:off x="1243013" y="447675"/>
            <a:ext cx="4619625" cy="3052763"/>
          </a:xfrm>
        </p:spPr>
      </p:pic>
      <p:pic>
        <p:nvPicPr>
          <p:cNvPr id="50179" name="Picture 6"/>
          <p:cNvPicPr>
            <a:picLocks noChangeAspect="1"/>
          </p:cNvPicPr>
          <p:nvPr/>
        </p:nvPicPr>
        <p:blipFill>
          <a:blip r:embed="rId3"/>
          <a:srcRect/>
          <a:stretch>
            <a:fillRect/>
          </a:stretch>
        </p:blipFill>
        <p:spPr bwMode="auto">
          <a:xfrm>
            <a:off x="3870325" y="3662363"/>
            <a:ext cx="4624388" cy="3008312"/>
          </a:xfrm>
          <a:prstGeom prst="rect">
            <a:avLst/>
          </a:prstGeom>
          <a:noFill/>
          <a:ln w="9525">
            <a:noFill/>
            <a:miter lim="800000"/>
            <a:headEnd/>
            <a:tailEnd/>
          </a:ln>
        </p:spPr>
      </p:pic>
      <p:pic>
        <p:nvPicPr>
          <p:cNvPr id="50180" name="Picture 8"/>
          <p:cNvPicPr>
            <a:picLocks noChangeAspect="1"/>
          </p:cNvPicPr>
          <p:nvPr/>
        </p:nvPicPr>
        <p:blipFill>
          <a:blip r:embed="rId4"/>
          <a:srcRect/>
          <a:stretch>
            <a:fillRect/>
          </a:stretch>
        </p:blipFill>
        <p:spPr bwMode="auto">
          <a:xfrm>
            <a:off x="6986588" y="447675"/>
            <a:ext cx="4367212" cy="3052763"/>
          </a:xfrm>
          <a:prstGeom prst="rect">
            <a:avLst/>
          </a:prstGeom>
          <a:noFill/>
          <a:ln w="9525">
            <a:noFill/>
            <a:miter lim="800000"/>
            <a:headEnd/>
            <a:tailEnd/>
          </a:ln>
        </p:spPr>
      </p:pic>
      <p:sp>
        <p:nvSpPr>
          <p:cNvPr id="50182" name="Text Box 6"/>
          <p:cNvSpPr txBox="1">
            <a:spLocks noChangeArrowheads="1"/>
          </p:cNvSpPr>
          <p:nvPr/>
        </p:nvSpPr>
        <p:spPr bwMode="auto">
          <a:xfrm>
            <a:off x="0" y="0"/>
            <a:ext cx="1192213" cy="519113"/>
          </a:xfrm>
          <a:prstGeom prst="rect">
            <a:avLst/>
          </a:prstGeom>
          <a:noFill/>
          <a:ln w="9525">
            <a:noFill/>
            <a:miter lim="800000"/>
            <a:headEnd/>
            <a:tailEnd/>
          </a:ln>
          <a:effectLst/>
        </p:spPr>
        <p:txBody>
          <a:bodyPr wrap="none">
            <a:spAutoFit/>
          </a:bodyPr>
          <a:lstStyle/>
          <a:p>
            <a:r>
              <a:rPr lang="pt-BR" sz="2800" b="1">
                <a:solidFill>
                  <a:srgbClr val="FFFF00"/>
                </a:solidFill>
              </a:rPr>
              <a:t>NOTA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2" name="Picture 4"/>
          <p:cNvPicPr>
            <a:picLocks noChangeAspect="1" noChangeArrowheads="1"/>
          </p:cNvPicPr>
          <p:nvPr/>
        </p:nvPicPr>
        <p:blipFill>
          <a:blip r:embed="rId2"/>
          <a:srcRect/>
          <a:stretch>
            <a:fillRect/>
          </a:stretch>
        </p:blipFill>
        <p:spPr bwMode="auto">
          <a:xfrm>
            <a:off x="3459163" y="1301750"/>
            <a:ext cx="4398962" cy="5311775"/>
          </a:xfrm>
          <a:prstGeom prst="rect">
            <a:avLst/>
          </a:prstGeom>
          <a:noFill/>
          <a:ln w="38100">
            <a:solidFill>
              <a:srgbClr val="FF66CC"/>
            </a:solidFill>
            <a:miter lim="800000"/>
            <a:headEnd/>
            <a:tailEnd/>
          </a:ln>
        </p:spPr>
      </p:pic>
      <p:sp>
        <p:nvSpPr>
          <p:cNvPr id="48133" name="Rectangle 5"/>
          <p:cNvSpPr>
            <a:spLocks noChangeArrowheads="1"/>
          </p:cNvSpPr>
          <p:nvPr/>
        </p:nvSpPr>
        <p:spPr bwMode="auto">
          <a:xfrm>
            <a:off x="819150" y="279400"/>
            <a:ext cx="9510713" cy="915988"/>
          </a:xfrm>
          <a:prstGeom prst="rect">
            <a:avLst/>
          </a:prstGeom>
          <a:noFill/>
          <a:ln w="9525">
            <a:noFill/>
            <a:miter lim="800000"/>
            <a:headEnd/>
            <a:tailEnd/>
          </a:ln>
          <a:effectLst/>
        </p:spPr>
        <p:txBody>
          <a:bodyPr>
            <a:spAutoFit/>
          </a:bodyPr>
          <a:lstStyle/>
          <a:p>
            <a:pPr defTabSz="914400"/>
            <a:r>
              <a:rPr lang="pt-BR">
                <a:solidFill>
                  <a:srgbClr val="FFFF00"/>
                </a:solidFill>
              </a:rPr>
              <a:t>Tabela 3. Características do rash  cutâneo em lactentes afetados pela síndrome do lupus eritematoso. Dados aproximados calculados a partir de relatos, incluindo um total de 274 casos de síndrome do lúpus neonatal com lesões cutâneas bem detalhadas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p:cNvSpPr>
          <p:nvPr>
            <p:ph type="body" idx="1"/>
          </p:nvPr>
        </p:nvSpPr>
        <p:spPr>
          <a:xfrm>
            <a:off x="1420813" y="334963"/>
            <a:ext cx="8947150" cy="4195762"/>
          </a:xfrm>
        </p:spPr>
        <p:txBody>
          <a:bodyPr/>
          <a:lstStyle/>
          <a:p>
            <a:pPr>
              <a:buFont typeface="Wingdings 3" pitchFamily="18" charset="2"/>
              <a:buNone/>
            </a:pPr>
            <a:r>
              <a:rPr lang="pt-BR" sz="4200" smtClean="0"/>
              <a:t>Histologia</a:t>
            </a:r>
          </a:p>
          <a:p>
            <a:r>
              <a:rPr lang="pt-BR" smtClean="0"/>
              <a:t>Embora a maioria não seja necessária, o exame histológico revela dermatite de interface, com deposição granular de imunoglobulina G na junção dermo-epidérmica (</a:t>
            </a:r>
            <a:r>
              <a:rPr lang="pt-BR" smtClean="0">
                <a:solidFill>
                  <a:srgbClr val="FFFF00"/>
                </a:solidFill>
              </a:rPr>
              <a:t>Figura 4</a:t>
            </a:r>
            <a:r>
              <a:rPr lang="pt-BR" smtClean="0"/>
              <a:t>).</a:t>
            </a:r>
          </a:p>
        </p:txBody>
      </p:sp>
      <p:pic>
        <p:nvPicPr>
          <p:cNvPr id="49156" name="Picture 4"/>
          <p:cNvPicPr>
            <a:picLocks noChangeAspect="1" noChangeArrowheads="1"/>
          </p:cNvPicPr>
          <p:nvPr/>
        </p:nvPicPr>
        <p:blipFill>
          <a:blip r:embed="rId2"/>
          <a:srcRect/>
          <a:stretch>
            <a:fillRect/>
          </a:stretch>
        </p:blipFill>
        <p:spPr bwMode="auto">
          <a:xfrm>
            <a:off x="1571625" y="2141538"/>
            <a:ext cx="3214688" cy="4495800"/>
          </a:xfrm>
          <a:prstGeom prst="rect">
            <a:avLst/>
          </a:prstGeom>
          <a:noFill/>
          <a:ln w="28575">
            <a:solidFill>
              <a:srgbClr val="FF66CC"/>
            </a:solidFill>
            <a:miter lim="800000"/>
            <a:headEnd/>
            <a:tailEnd/>
          </a:ln>
        </p:spPr>
      </p:pic>
      <p:sp>
        <p:nvSpPr>
          <p:cNvPr id="49157" name="Rectangle 5"/>
          <p:cNvSpPr>
            <a:spLocks noChangeArrowheads="1"/>
          </p:cNvSpPr>
          <p:nvPr/>
        </p:nvSpPr>
        <p:spPr bwMode="auto">
          <a:xfrm>
            <a:off x="4811713" y="2513013"/>
            <a:ext cx="6096000" cy="1190625"/>
          </a:xfrm>
          <a:prstGeom prst="rect">
            <a:avLst/>
          </a:prstGeom>
          <a:noFill/>
          <a:ln w="9525">
            <a:noFill/>
            <a:miter lim="800000"/>
            <a:headEnd/>
            <a:tailEnd/>
          </a:ln>
          <a:effectLst/>
        </p:spPr>
        <p:txBody>
          <a:bodyPr>
            <a:spAutoFit/>
          </a:bodyPr>
          <a:lstStyle/>
          <a:p>
            <a:pPr defTabSz="914400"/>
            <a:r>
              <a:rPr lang="pt-BR">
                <a:solidFill>
                  <a:srgbClr val="FFFF00"/>
                </a:solidFill>
              </a:rPr>
              <a:t>Fig. 4 Epiderme atrófica com alterações vacuolares e infiltrado mononuclear dérmico. No painel inferior, há também uma dilatação dos capilares dérmicos (coloração com hematoxilina e eosina)</a:t>
            </a:r>
          </a:p>
        </p:txBody>
      </p:sp>
      <p:sp>
        <p:nvSpPr>
          <p:cNvPr id="13" name="Cloud 12">
            <a:extLst>
              <a:ext uri="{FF2B5EF4-FFF2-40B4-BE49-F238E27FC236}"/>
            </a:extLst>
          </p:cNvPr>
          <p:cNvSpPr/>
          <p:nvPr/>
        </p:nvSpPr>
        <p:spPr>
          <a:xfrm rot="753785">
            <a:off x="6986588" y="3808413"/>
            <a:ext cx="4367212" cy="2797175"/>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t>Histologia: dermatite com depósito de imunoglobulina G na junção derme – epiderme.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646113" y="0"/>
            <a:ext cx="9510712" cy="1252538"/>
          </a:xfrm>
        </p:spPr>
        <p:txBody>
          <a:bodyPr/>
          <a:lstStyle/>
          <a:p>
            <a:r>
              <a:rPr lang="pt-BR" smtClean="0"/>
              <a:t>MANIFESTAÇÕES REVERSÍVEIS NÃO CUTÂNEAS</a:t>
            </a:r>
          </a:p>
        </p:txBody>
      </p:sp>
      <p:sp>
        <p:nvSpPr>
          <p:cNvPr id="3" name="Content Placeholder 2">
            <a:extLst>
              <a:ext uri="{FF2B5EF4-FFF2-40B4-BE49-F238E27FC236}"/>
            </a:extLst>
          </p:cNvPr>
          <p:cNvSpPr>
            <a:spLocks noGrp="1"/>
          </p:cNvSpPr>
          <p:nvPr>
            <p:ph idx="1"/>
          </p:nvPr>
        </p:nvSpPr>
        <p:spPr>
          <a:xfrm>
            <a:off x="274638" y="1643063"/>
            <a:ext cx="11550650" cy="5006975"/>
          </a:xfrm>
        </p:spPr>
        <p:txBody>
          <a:bodyPr rtlCol="0">
            <a:normAutofit fontScale="92500" lnSpcReduction="10000"/>
          </a:bodyPr>
          <a:lstStyle/>
          <a:p>
            <a:pPr fontAlgn="auto">
              <a:spcAft>
                <a:spcPts val="0"/>
              </a:spcAft>
              <a:buClr>
                <a:schemeClr val="bg2">
                  <a:lumMod val="40000"/>
                  <a:lumOff val="60000"/>
                </a:schemeClr>
              </a:buClr>
              <a:buFont typeface="Wingdings 3" charset="2"/>
              <a:buChar char=""/>
              <a:defRPr/>
            </a:pPr>
            <a:r>
              <a:rPr lang="pt-BR" sz="2800" dirty="0"/>
              <a:t>Envolvimento hematológico e / ou hepatobiliar:</a:t>
            </a:r>
          </a:p>
          <a:p>
            <a:pPr lvl="1" fontAlgn="auto">
              <a:spcAft>
                <a:spcPts val="0"/>
              </a:spcAft>
              <a:buClr>
                <a:schemeClr val="bg2">
                  <a:lumMod val="40000"/>
                  <a:lumOff val="60000"/>
                </a:schemeClr>
              </a:buClr>
              <a:buFont typeface="Arial" panose="020B0604020202020204" pitchFamily="34" charset="0"/>
              <a:buChar char="•"/>
              <a:defRPr/>
            </a:pPr>
            <a:r>
              <a:rPr lang="pt-BR" sz="2400" b="1" i="1" u="sng" dirty="0"/>
              <a:t>Anemia</a:t>
            </a:r>
            <a:r>
              <a:rPr lang="pt-BR" sz="2400" dirty="0"/>
              <a:t>, </a:t>
            </a:r>
            <a:r>
              <a:rPr lang="pt-BR" sz="2400" b="1" i="1" u="sng" dirty="0"/>
              <a:t>neutropenia</a:t>
            </a:r>
            <a:r>
              <a:rPr lang="pt-BR" sz="2400" dirty="0"/>
              <a:t>, </a:t>
            </a:r>
            <a:r>
              <a:rPr lang="pt-BR" sz="2400" b="1" i="1" u="sng" dirty="0"/>
              <a:t>trombocitopenia</a:t>
            </a:r>
            <a:r>
              <a:rPr lang="pt-BR" sz="2400" dirty="0"/>
              <a:t> e mais raramente </a:t>
            </a:r>
            <a:r>
              <a:rPr lang="pt-BR" sz="2400" b="1" i="1" u="sng" dirty="0"/>
              <a:t>anemia aplástica </a:t>
            </a:r>
            <a:r>
              <a:rPr lang="pt-BR" sz="2400" dirty="0"/>
              <a:t>(20% dos casos). Não tem relação com sepse neonatal;</a:t>
            </a:r>
          </a:p>
          <a:p>
            <a:pPr lvl="1" fontAlgn="auto">
              <a:spcAft>
                <a:spcPts val="0"/>
              </a:spcAft>
              <a:buClr>
                <a:schemeClr val="bg2">
                  <a:lumMod val="40000"/>
                  <a:lumOff val="60000"/>
                </a:schemeClr>
              </a:buClr>
              <a:buFont typeface="Arial" panose="020B0604020202020204" pitchFamily="34" charset="0"/>
              <a:buChar char="•"/>
              <a:defRPr/>
            </a:pPr>
            <a:r>
              <a:rPr lang="pt-BR" sz="2400" b="1" i="1" u="sng" dirty="0"/>
              <a:t>Elevação de aminotransferases, colestase ou hepatoesplenomegalia</a:t>
            </a:r>
            <a:r>
              <a:rPr lang="pt-BR" sz="2400" dirty="0"/>
              <a:t>, ocorre de 15 a 25% dos afetados. São transitórios e normalmente acontecem acompanhados de envolvimento cardíaco ou cutâneo, mas podem aparecer isoladamente.</a:t>
            </a:r>
          </a:p>
          <a:p>
            <a:pPr lvl="1" fontAlgn="auto">
              <a:spcAft>
                <a:spcPts val="0"/>
              </a:spcAft>
              <a:buClr>
                <a:schemeClr val="bg2">
                  <a:lumMod val="40000"/>
                  <a:lumOff val="60000"/>
                </a:schemeClr>
              </a:buClr>
              <a:buFont typeface="Arial" panose="020B0604020202020204" pitchFamily="34" charset="0"/>
              <a:buChar char="•"/>
              <a:defRPr/>
            </a:pPr>
            <a:endParaRPr lang="pt-BR" sz="2400" dirty="0"/>
          </a:p>
          <a:p>
            <a:pPr fontAlgn="auto">
              <a:spcAft>
                <a:spcPts val="0"/>
              </a:spcAft>
              <a:buClr>
                <a:schemeClr val="bg2">
                  <a:lumMod val="40000"/>
                  <a:lumOff val="60000"/>
                </a:schemeClr>
              </a:buClr>
              <a:buFont typeface="Wingdings 3" charset="2"/>
              <a:buChar char=""/>
              <a:defRPr/>
            </a:pPr>
            <a:r>
              <a:rPr lang="pt-BR" sz="2800" dirty="0"/>
              <a:t>Envolvimento neurológico:</a:t>
            </a:r>
          </a:p>
          <a:p>
            <a:pPr lvl="1" fontAlgn="auto">
              <a:spcAft>
                <a:spcPts val="0"/>
              </a:spcAft>
              <a:buClr>
                <a:schemeClr val="bg2">
                  <a:lumMod val="40000"/>
                  <a:lumOff val="60000"/>
                </a:schemeClr>
              </a:buClr>
              <a:buFont typeface="Arial" panose="020B0604020202020204" pitchFamily="34" charset="0"/>
              <a:buChar char="•"/>
              <a:defRPr/>
            </a:pPr>
            <a:r>
              <a:rPr lang="pt-BR" sz="2400" dirty="0"/>
              <a:t>Raramente pode haver </a:t>
            </a:r>
            <a:r>
              <a:rPr lang="pt-BR" sz="2400" b="1" i="1" u="sng" dirty="0"/>
              <a:t>macrocefalia com ou sem hidrocefalia</a:t>
            </a:r>
            <a:r>
              <a:rPr lang="pt-BR" sz="2400" dirty="0"/>
              <a:t>. O acometimento do sistema nervoso central é um fenômeno auto-remissivo que se resolve quando os anticorpos maternos desaparecem da circulação da criança.</a:t>
            </a:r>
          </a:p>
          <a:p>
            <a:pPr lvl="1" fontAlgn="auto">
              <a:spcAft>
                <a:spcPts val="0"/>
              </a:spcAft>
              <a:buClr>
                <a:schemeClr val="bg2">
                  <a:lumMod val="40000"/>
                  <a:lumOff val="60000"/>
                </a:schemeClr>
              </a:buClr>
              <a:buFont typeface="Arial" panose="020B0604020202020204" pitchFamily="34" charset="0"/>
              <a:buChar char="•"/>
              <a:defRPr/>
            </a:pPr>
            <a:endParaRPr lang="pt-B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592138" y="0"/>
            <a:ext cx="9404350" cy="1314450"/>
          </a:xfrm>
        </p:spPr>
        <p:txBody>
          <a:bodyPr/>
          <a:lstStyle/>
          <a:p>
            <a:r>
              <a:rPr lang="pt-BR" smtClean="0"/>
              <a:t>MANIFESTAÇÕES CARDÍACAS</a:t>
            </a:r>
          </a:p>
        </p:txBody>
      </p:sp>
      <p:sp>
        <p:nvSpPr>
          <p:cNvPr id="3" name="Content Placeholder 2">
            <a:extLst>
              <a:ext uri="{FF2B5EF4-FFF2-40B4-BE49-F238E27FC236}"/>
            </a:extLst>
          </p:cNvPr>
          <p:cNvSpPr>
            <a:spLocks noGrp="1"/>
          </p:cNvSpPr>
          <p:nvPr>
            <p:ph idx="1"/>
          </p:nvPr>
        </p:nvSpPr>
        <p:spPr>
          <a:xfrm>
            <a:off x="266700" y="1333500"/>
            <a:ext cx="11576050" cy="5353050"/>
          </a:xfrm>
        </p:spPr>
        <p:txBody>
          <a:bodyPr>
            <a:normAutofit/>
          </a:bodyPr>
          <a:lstStyle/>
          <a:p>
            <a:pPr marL="0" indent="0">
              <a:buFont typeface="Wingdings 3" pitchFamily="18" charset="2"/>
              <a:buNone/>
            </a:pPr>
            <a:r>
              <a:rPr lang="pt-BR" smtClean="0"/>
              <a:t>Das manifestações cardíacas, a mais comum é o </a:t>
            </a:r>
            <a:r>
              <a:rPr lang="pt-BR" smtClean="0">
                <a:solidFill>
                  <a:srgbClr val="FFFF00"/>
                </a:solidFill>
              </a:rPr>
              <a:t>bloqueio atrioventricular completo</a:t>
            </a:r>
            <a:r>
              <a:rPr lang="pt-BR" smtClean="0"/>
              <a:t>. </a:t>
            </a:r>
          </a:p>
          <a:p>
            <a:pPr marL="0" indent="0">
              <a:buFont typeface="Wingdings" pitchFamily="2" charset="2"/>
              <a:buChar char="Ø"/>
            </a:pPr>
            <a:r>
              <a:rPr lang="pt-BR" smtClean="0">
                <a:solidFill>
                  <a:srgbClr val="FFFF00"/>
                </a:solidFill>
              </a:rPr>
              <a:t>Bloqueio atrioventricular congênito</a:t>
            </a:r>
            <a:r>
              <a:rPr lang="pt-BR" smtClean="0"/>
              <a:t>:</a:t>
            </a:r>
          </a:p>
          <a:p>
            <a:pPr lvl="1">
              <a:buFont typeface="Arial" pitchFamily="34" charset="0"/>
              <a:buChar char="•"/>
            </a:pPr>
            <a:r>
              <a:rPr lang="pt-BR" smtClean="0"/>
              <a:t>O lupus neonatal é típicamente associado a um coração de estrutura normal. Representa mais de 80% dos bloqueios atrioventriculares graves com coração normal;</a:t>
            </a:r>
          </a:p>
          <a:p>
            <a:pPr lvl="1">
              <a:buFont typeface="Arial" pitchFamily="34" charset="0"/>
              <a:buChar char="•"/>
            </a:pPr>
            <a:r>
              <a:rPr lang="pt-BR" smtClean="0"/>
              <a:t>Os bloqueios podem ser de primeiro, segundo ou terceiro grau;</a:t>
            </a:r>
          </a:p>
          <a:p>
            <a:pPr lvl="1">
              <a:buFont typeface="Arial" pitchFamily="34" charset="0"/>
              <a:buChar char="•"/>
            </a:pPr>
            <a:r>
              <a:rPr lang="pt-BR" b="1" i="1" smtClean="0">
                <a:solidFill>
                  <a:srgbClr val="FFFF00"/>
                </a:solidFill>
              </a:rPr>
              <a:t>Mais comumente se desenvolve entre a 18ª e 26ª semana de idade gestacional</a:t>
            </a:r>
            <a:r>
              <a:rPr lang="pt-BR" smtClean="0"/>
              <a:t>. É incomum o surgimento deste tipo de bloqueio depois de 26 / 30 semanas!</a:t>
            </a:r>
          </a:p>
          <a:p>
            <a:pPr lvl="1">
              <a:buFont typeface="Arial" pitchFamily="34" charset="0"/>
              <a:buChar char="•"/>
            </a:pPr>
            <a:r>
              <a:rPr lang="pt-BR" b="1" smtClean="0">
                <a:solidFill>
                  <a:srgbClr val="FFFF00"/>
                </a:solidFill>
              </a:rPr>
              <a:t>Bloqueio de segundo grau avançado ou de terceiro grau já se apresenta com bradicardia fetal intraútero!</a:t>
            </a:r>
          </a:p>
          <a:p>
            <a:pPr lvl="1">
              <a:buFont typeface="Arial" pitchFamily="34" charset="0"/>
              <a:buChar char="•"/>
            </a:pPr>
            <a:r>
              <a:rPr lang="pt-BR" smtClean="0"/>
              <a:t>Frequência cardíaca &lt;100bpm;</a:t>
            </a:r>
          </a:p>
          <a:p>
            <a:pPr lvl="1">
              <a:buFont typeface="Arial" pitchFamily="34" charset="0"/>
              <a:buChar char="•"/>
            </a:pPr>
            <a:r>
              <a:rPr lang="pt-BR" smtClean="0"/>
              <a:t>Outros sinais clínicos raros: palidez, edema periférico, veias jugulares proeminentes e alterações na ausculta pulmonar;</a:t>
            </a:r>
          </a:p>
          <a:p>
            <a:pPr lvl="1">
              <a:buFont typeface="Arial" pitchFamily="34" charset="0"/>
              <a:buChar char="•"/>
            </a:pPr>
            <a:r>
              <a:rPr lang="pt-BR" smtClean="0"/>
              <a:t>A ausculta cardíaca pode revelar: ritmo de galope, sopros, primeira bulha de intensidade variável.</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Content Placeholder 2"/>
          <p:cNvSpPr>
            <a:spLocks noGrp="1"/>
          </p:cNvSpPr>
          <p:nvPr>
            <p:ph idx="1"/>
          </p:nvPr>
        </p:nvSpPr>
        <p:spPr>
          <a:xfrm>
            <a:off x="222250" y="1852613"/>
            <a:ext cx="11699875" cy="4814887"/>
          </a:xfrm>
        </p:spPr>
        <p:txBody>
          <a:bodyPr/>
          <a:lstStyle/>
          <a:p>
            <a:r>
              <a:rPr lang="pt-BR" sz="2400" smtClean="0">
                <a:solidFill>
                  <a:srgbClr val="FFFF00"/>
                </a:solidFill>
              </a:rPr>
              <a:t>Outras manifestações cardíacas:</a:t>
            </a:r>
          </a:p>
          <a:p>
            <a:endParaRPr lang="pt-BR" sz="2400" smtClean="0">
              <a:solidFill>
                <a:srgbClr val="FFFF00"/>
              </a:solidFill>
            </a:endParaRPr>
          </a:p>
          <a:p>
            <a:pPr lvl="1">
              <a:buFont typeface="Arial" pitchFamily="34" charset="0"/>
              <a:buChar char="•"/>
            </a:pPr>
            <a:r>
              <a:rPr lang="pt-BR" sz="2000" smtClean="0"/>
              <a:t>Crianças com bloqueio atrioventricular severo podem desenvolver disfunção miocárdica – </a:t>
            </a:r>
            <a:r>
              <a:rPr lang="pt-BR" sz="2000" b="1" i="1" smtClean="0"/>
              <a:t>cardiomiopatia</a:t>
            </a:r>
            <a:r>
              <a:rPr lang="pt-BR" sz="2000" smtClean="0"/>
              <a:t> – 5 a 10%;</a:t>
            </a:r>
          </a:p>
          <a:p>
            <a:pPr lvl="1">
              <a:buFont typeface="Arial" pitchFamily="34" charset="0"/>
              <a:buChar char="•"/>
            </a:pPr>
            <a:endParaRPr lang="pt-BR" sz="2000" smtClean="0"/>
          </a:p>
          <a:p>
            <a:pPr lvl="1">
              <a:buFont typeface="Arial" pitchFamily="34" charset="0"/>
              <a:buChar char="•"/>
            </a:pPr>
            <a:r>
              <a:rPr lang="pt-BR" sz="2000" smtClean="0"/>
              <a:t>Especulou-se também que outras manifestações cardíacas pudessem ocorrer: anormalidades estruturais e / ou valvares – forame oval patente, persistência de canal arterial, estenose pulmonar, fusões das cordas tendíneas. No entanto, nenhuma relação causal foi bem esclarecida. </a:t>
            </a:r>
          </a:p>
        </p:txBody>
      </p:sp>
      <p:sp>
        <p:nvSpPr>
          <p:cNvPr id="16389" name="Title 1"/>
          <p:cNvSpPr>
            <a:spLocks/>
          </p:cNvSpPr>
          <p:nvPr/>
        </p:nvSpPr>
        <p:spPr bwMode="auto">
          <a:xfrm>
            <a:off x="592138" y="0"/>
            <a:ext cx="9404350" cy="1314450"/>
          </a:xfrm>
          <a:prstGeom prst="rect">
            <a:avLst/>
          </a:prstGeom>
          <a:noFill/>
          <a:ln w="9525">
            <a:noFill/>
            <a:miter lim="800000"/>
            <a:headEnd/>
            <a:tailEnd/>
          </a:ln>
        </p:spPr>
        <p:txBody>
          <a:bodyPr/>
          <a:lstStyle/>
          <a:p>
            <a:r>
              <a:rPr lang="pt-BR" sz="4200">
                <a:solidFill>
                  <a:schemeClr val="tx2"/>
                </a:solidFill>
                <a:latin typeface="Century Gothic" pitchFamily="34" charset="0"/>
              </a:rPr>
              <a:t>MANIFESTAÇÕES CARDÍACAS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pt-BR" smtClean="0"/>
              <a:t>MANEJO</a:t>
            </a:r>
          </a:p>
        </p:txBody>
      </p:sp>
      <p:sp>
        <p:nvSpPr>
          <p:cNvPr id="3" name="Content Placeholder 2">
            <a:extLst>
              <a:ext uri="{FF2B5EF4-FFF2-40B4-BE49-F238E27FC236}"/>
            </a:extLst>
          </p:cNvPr>
          <p:cNvSpPr>
            <a:spLocks noGrp="1"/>
          </p:cNvSpPr>
          <p:nvPr>
            <p:ph idx="1"/>
          </p:nvPr>
        </p:nvSpPr>
        <p:spPr>
          <a:xfrm>
            <a:off x="301625" y="1287463"/>
            <a:ext cx="11585575" cy="5353050"/>
          </a:xfrm>
        </p:spPr>
        <p:txBody>
          <a:bodyPr>
            <a:normAutofit/>
          </a:bodyPr>
          <a:lstStyle/>
          <a:p>
            <a:r>
              <a:rPr lang="pt-BR" smtClean="0"/>
              <a:t>É recomendado um manejo em Centros de Cuidados Terciários com avaliações de diferentes especialistas;</a:t>
            </a:r>
          </a:p>
          <a:p>
            <a:endParaRPr lang="pt-BR" smtClean="0"/>
          </a:p>
          <a:p>
            <a:r>
              <a:rPr lang="pt-BR" smtClean="0"/>
              <a:t>O manejo depende do tipo e da severidade das manifestações;</a:t>
            </a:r>
          </a:p>
          <a:p>
            <a:endParaRPr lang="pt-BR" smtClean="0"/>
          </a:p>
          <a:p>
            <a:r>
              <a:rPr lang="pt-BR" smtClean="0"/>
              <a:t>O </a:t>
            </a:r>
            <a:r>
              <a:rPr lang="pt-BR" smtClean="0">
                <a:solidFill>
                  <a:srgbClr val="FFFF00"/>
                </a:solidFill>
              </a:rPr>
              <a:t>desenvolvimento do lupus neonatal é </a:t>
            </a:r>
            <a:r>
              <a:rPr lang="pt-BR" b="1" i="1" smtClean="0">
                <a:solidFill>
                  <a:srgbClr val="FFFF00"/>
                </a:solidFill>
              </a:rPr>
              <a:t>independente de amamentação</a:t>
            </a:r>
            <a:r>
              <a:rPr lang="pt-BR" smtClean="0"/>
              <a:t>. </a:t>
            </a:r>
          </a:p>
          <a:p>
            <a:pPr>
              <a:buFont typeface="Wingdings 3" pitchFamily="18" charset="2"/>
              <a:buNone/>
            </a:pPr>
            <a:r>
              <a:rPr lang="pt-BR" smtClean="0"/>
              <a:t>Logo, em mães com presença dos autoanticorpos ou cujos</a:t>
            </a:r>
          </a:p>
          <a:p>
            <a:pPr>
              <a:buFont typeface="Wingdings 3" pitchFamily="18" charset="2"/>
              <a:buNone/>
            </a:pPr>
            <a:r>
              <a:rPr lang="pt-BR" smtClean="0"/>
              <a:t> filhos são afetados com lupus neonatal, </a:t>
            </a:r>
            <a:r>
              <a:rPr lang="pt-BR" b="1" smtClean="0">
                <a:solidFill>
                  <a:srgbClr val="FFFF00"/>
                </a:solidFill>
              </a:rPr>
              <a:t>a amamentação</a:t>
            </a:r>
          </a:p>
          <a:p>
            <a:pPr>
              <a:buFont typeface="Wingdings 3" pitchFamily="18" charset="2"/>
              <a:buNone/>
            </a:pPr>
            <a:r>
              <a:rPr lang="pt-BR" b="1" smtClean="0">
                <a:solidFill>
                  <a:srgbClr val="FFFF00"/>
                </a:solidFill>
              </a:rPr>
              <a:t> não deve ser desencorajada.</a:t>
            </a:r>
          </a:p>
        </p:txBody>
      </p:sp>
      <p:pic>
        <p:nvPicPr>
          <p:cNvPr id="17412" name="Picture 4"/>
          <p:cNvPicPr>
            <a:picLocks noChangeAspect="1"/>
          </p:cNvPicPr>
          <p:nvPr/>
        </p:nvPicPr>
        <p:blipFill>
          <a:blip r:embed="rId2"/>
          <a:srcRect/>
          <a:stretch>
            <a:fillRect/>
          </a:stretch>
        </p:blipFill>
        <p:spPr bwMode="auto">
          <a:xfrm>
            <a:off x="7932738" y="3836988"/>
            <a:ext cx="3668712" cy="2568575"/>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557213" y="0"/>
            <a:ext cx="9404350" cy="1400175"/>
          </a:xfrm>
        </p:spPr>
        <p:txBody>
          <a:bodyPr/>
          <a:lstStyle/>
          <a:p>
            <a:r>
              <a:rPr lang="pt-BR" smtClean="0"/>
              <a:t>MANEJO DO ENVOLVIMENTO NÃO CARDÍACO</a:t>
            </a:r>
          </a:p>
        </p:txBody>
      </p:sp>
      <p:sp>
        <p:nvSpPr>
          <p:cNvPr id="18435" name="Content Placeholder 2"/>
          <p:cNvSpPr>
            <a:spLocks noGrp="1"/>
          </p:cNvSpPr>
          <p:nvPr>
            <p:ph idx="1"/>
          </p:nvPr>
        </p:nvSpPr>
        <p:spPr>
          <a:xfrm>
            <a:off x="381000" y="1687513"/>
            <a:ext cx="11390313" cy="4943475"/>
          </a:xfrm>
        </p:spPr>
        <p:txBody>
          <a:bodyPr/>
          <a:lstStyle/>
          <a:p>
            <a:r>
              <a:rPr lang="pt-BR" sz="2400" smtClean="0"/>
              <a:t>As manifestações cutâneas, hematológicas, hepatobiliares e neurológicas comumente se resolvem espontaneamente. Na maioria dos casos, somente observação é recomendada;</a:t>
            </a:r>
          </a:p>
          <a:p>
            <a:endParaRPr lang="pt-BR" sz="2400" smtClean="0"/>
          </a:p>
          <a:p>
            <a:r>
              <a:rPr lang="pt-BR" sz="2400" smtClean="0"/>
              <a:t>Para as manifestações cutâneas: evitar exposição solar / uso de protetores solares e roupas adequadas. Corticóides tópicos e drogas antimaláricas, como a Hidroxicloroquina, são geralmente supérfluos;</a:t>
            </a:r>
          </a:p>
          <a:p>
            <a:endParaRPr lang="pt-BR" sz="2400" smtClean="0"/>
          </a:p>
          <a:p>
            <a:r>
              <a:rPr lang="pt-BR" sz="2400" smtClean="0"/>
              <a:t>Anemia e trombocitopenia sintomáticas podem requerer hemotransfusão. Glicocorticóides ou imunoglobulinas intravenosos podem ser efetivos em casos selecionados.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628650" y="0"/>
            <a:ext cx="9404350" cy="1400175"/>
          </a:xfrm>
        </p:spPr>
        <p:txBody>
          <a:bodyPr/>
          <a:lstStyle/>
          <a:p>
            <a:r>
              <a:rPr lang="pt-BR" smtClean="0"/>
              <a:t>BLOQUEIO CARDÍACO ATRIOVENTRICULAR</a:t>
            </a:r>
          </a:p>
        </p:txBody>
      </p:sp>
      <p:sp>
        <p:nvSpPr>
          <p:cNvPr id="19459" name="Content Placeholder 2"/>
          <p:cNvSpPr>
            <a:spLocks noGrp="1"/>
          </p:cNvSpPr>
          <p:nvPr>
            <p:ph idx="1"/>
          </p:nvPr>
        </p:nvSpPr>
        <p:spPr>
          <a:xfrm>
            <a:off x="222250" y="1465263"/>
            <a:ext cx="11726863" cy="5210175"/>
          </a:xfrm>
        </p:spPr>
        <p:txBody>
          <a:bodyPr/>
          <a:lstStyle/>
          <a:p>
            <a:r>
              <a:rPr lang="pt-BR" sz="2400" smtClean="0"/>
              <a:t>Bloqueio cardíaco atrioventricular congênito é a manifestação mais severa e potencialmente fatal do lupus eritematoso. O manejo inclui aconselhamento, </a:t>
            </a:r>
            <a:r>
              <a:rPr lang="pt-BR" sz="2400" i="1" smtClean="0"/>
              <a:t>screening </a:t>
            </a:r>
            <a:r>
              <a:rPr lang="pt-BR" sz="2400" smtClean="0"/>
              <a:t>fetal, </a:t>
            </a:r>
            <a:r>
              <a:rPr lang="pt-BR" sz="2400" i="1" smtClean="0"/>
              <a:t>screening</a:t>
            </a:r>
            <a:r>
              <a:rPr lang="pt-BR" sz="2400" smtClean="0"/>
              <a:t> materno e prevenção ou manejo da doença cardíaca;</a:t>
            </a:r>
          </a:p>
          <a:p>
            <a:endParaRPr lang="pt-BR" sz="2400" smtClean="0"/>
          </a:p>
          <a:p>
            <a:r>
              <a:rPr lang="pt-BR" sz="2400" b="1" i="1" u="sng" smtClean="0"/>
              <a:t>Aconselhamento</a:t>
            </a:r>
            <a:r>
              <a:rPr lang="pt-BR" sz="2400" smtClean="0"/>
              <a:t>:</a:t>
            </a:r>
          </a:p>
          <a:p>
            <a:pPr lvl="1">
              <a:buFont typeface="Arial" pitchFamily="34" charset="0"/>
              <a:buChar char="•"/>
            </a:pPr>
            <a:r>
              <a:rPr lang="pt-BR" sz="2000" smtClean="0"/>
              <a:t> O risco de um bebê apresentar lupus eritematoso neonatal, nos filhos de mães lúpicas é de aproximadamente </a:t>
            </a:r>
            <a:r>
              <a:rPr lang="pt-BR" sz="2000" b="1" i="1" smtClean="0">
                <a:solidFill>
                  <a:srgbClr val="FFFF00"/>
                </a:solidFill>
              </a:rPr>
              <a:t>2%</a:t>
            </a:r>
            <a:r>
              <a:rPr lang="pt-BR" sz="2000" b="1" smtClean="0">
                <a:solidFill>
                  <a:srgbClr val="FFFF00"/>
                </a:solidFill>
              </a:rPr>
              <a:t>;</a:t>
            </a:r>
          </a:p>
          <a:p>
            <a:pPr lvl="1">
              <a:buFont typeface="Arial" pitchFamily="34" charset="0"/>
              <a:buChar char="•"/>
            </a:pPr>
            <a:endParaRPr lang="pt-BR" sz="2000" b="1" smtClean="0"/>
          </a:p>
          <a:p>
            <a:pPr lvl="1">
              <a:buFont typeface="Arial" pitchFamily="34" charset="0"/>
              <a:buChar char="•"/>
            </a:pPr>
            <a:r>
              <a:rPr lang="pt-BR" sz="2000" smtClean="0"/>
              <a:t>Se houver uma gestação prévia complicada com síndrome do lupus neonatal, esse risco aumenta em 10x (</a:t>
            </a:r>
            <a:r>
              <a:rPr lang="pt-BR" sz="2000" b="1" i="1" smtClean="0">
                <a:solidFill>
                  <a:srgbClr val="FFFF00"/>
                </a:solidFill>
              </a:rPr>
              <a:t>20%</a:t>
            </a:r>
            <a:r>
              <a:rPr lang="pt-BR" sz="2000" smtClean="0">
                <a:solidFill>
                  <a:srgbClr val="FFFF00"/>
                </a:solidFill>
              </a:rPr>
              <a:t>),</a:t>
            </a:r>
            <a:r>
              <a:rPr lang="pt-BR" sz="2000" smtClean="0"/>
              <a:t> na próxima gestação.</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646113" y="0"/>
            <a:ext cx="9404350" cy="1400175"/>
          </a:xfrm>
        </p:spPr>
        <p:txBody>
          <a:bodyPr/>
          <a:lstStyle/>
          <a:p>
            <a:r>
              <a:rPr lang="pt-BR" smtClean="0"/>
              <a:t>BLOQUEIO CARDÍACO ATRIOVENTRICULAR</a:t>
            </a:r>
          </a:p>
        </p:txBody>
      </p:sp>
      <p:sp>
        <p:nvSpPr>
          <p:cNvPr id="20483" name="Content Placeholder 2"/>
          <p:cNvSpPr>
            <a:spLocks noGrp="1"/>
          </p:cNvSpPr>
          <p:nvPr>
            <p:ph idx="1"/>
          </p:nvPr>
        </p:nvSpPr>
        <p:spPr>
          <a:xfrm>
            <a:off x="212725" y="1616075"/>
            <a:ext cx="11691938" cy="5059363"/>
          </a:xfrm>
        </p:spPr>
        <p:txBody>
          <a:bodyPr/>
          <a:lstStyle/>
          <a:p>
            <a:r>
              <a:rPr lang="pt-BR" sz="2400" b="1" i="1" smtClean="0">
                <a:solidFill>
                  <a:srgbClr val="FFFF00"/>
                </a:solidFill>
              </a:rPr>
              <a:t>Screening fetal</a:t>
            </a:r>
            <a:r>
              <a:rPr lang="pt-BR" sz="2400" smtClean="0"/>
              <a:t>:</a:t>
            </a:r>
          </a:p>
          <a:p>
            <a:pPr lvl="1">
              <a:buFont typeface="Arial" pitchFamily="34" charset="0"/>
              <a:buChar char="•"/>
            </a:pPr>
            <a:r>
              <a:rPr lang="pt-BR" sz="2000" smtClean="0"/>
              <a:t>A ecocardiografia fetal é um método seguro e não invasivo para a avaliação da estrutura / função / ritmo cardíaco;</a:t>
            </a:r>
          </a:p>
          <a:p>
            <a:pPr lvl="1">
              <a:buFont typeface="Arial" pitchFamily="34" charset="0"/>
              <a:buChar char="•"/>
            </a:pPr>
            <a:r>
              <a:rPr lang="pt-BR" sz="2000" smtClean="0"/>
              <a:t>Arritmias cardíacas são tradicionalmente diagnosticadas </a:t>
            </a:r>
            <a:r>
              <a:rPr lang="pt-BR" sz="2000" b="1" i="1" smtClean="0">
                <a:solidFill>
                  <a:srgbClr val="FFFF00"/>
                </a:solidFill>
              </a:rPr>
              <a:t>após a 18ª semana de gestação</a:t>
            </a:r>
            <a:r>
              <a:rPr lang="pt-BR" sz="2000" smtClean="0"/>
              <a:t>. Sendo assim, o screening fetal só é recomendado a partir da 16ª semana de gestação;</a:t>
            </a:r>
          </a:p>
          <a:p>
            <a:pPr lvl="1">
              <a:buFont typeface="Arial" pitchFamily="34" charset="0"/>
              <a:buChar char="•"/>
            </a:pPr>
            <a:r>
              <a:rPr lang="pt-BR" sz="2000" smtClean="0"/>
              <a:t>Após a 26ª semana de gestação, a incidência desse acometimento se reduz consideravelmente;</a:t>
            </a:r>
          </a:p>
          <a:p>
            <a:pPr lvl="1">
              <a:buFont typeface="Arial" pitchFamily="34" charset="0"/>
              <a:buChar char="•"/>
            </a:pPr>
            <a:r>
              <a:rPr lang="pt-BR" sz="2000" smtClean="0"/>
              <a:t>Menos de 20% dos casos são detectados mais tardiamente na gestação;</a:t>
            </a:r>
          </a:p>
          <a:p>
            <a:pPr lvl="1">
              <a:buFont typeface="Arial" pitchFamily="34" charset="0"/>
              <a:buChar char="•"/>
            </a:pPr>
            <a:r>
              <a:rPr lang="pt-BR" sz="2000" smtClean="0"/>
              <a:t>2% dos casos de bloqueio cardíaco foram diagnosticados depois do primeiro mês de vida;</a:t>
            </a:r>
          </a:p>
          <a:p>
            <a:pPr lvl="1" algn="ctr">
              <a:buFont typeface="Arial" pitchFamily="34" charset="0"/>
              <a:buChar char="•"/>
            </a:pPr>
            <a:r>
              <a:rPr lang="pt-BR" sz="2000" b="1" i="1" smtClean="0">
                <a:solidFill>
                  <a:srgbClr val="FF66CC"/>
                </a:solidFill>
              </a:rPr>
              <a:t>O monitoramento cardíaco pós-natal não é, via de regra, obrigatório a menos que se tenha detectado anormalidade cardíacas prévias</a:t>
            </a:r>
            <a:r>
              <a:rPr lang="pt-BR" sz="2000" smtClean="0">
                <a:solidFill>
                  <a:srgbClr val="FF66CC"/>
                </a:solidFill>
              </a:rPr>
              <a: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pt-BR" smtClean="0"/>
              <a:t>BLOQUEIO CARDÍACO ATRIOVENTRICULAR</a:t>
            </a:r>
          </a:p>
        </p:txBody>
      </p:sp>
      <p:sp>
        <p:nvSpPr>
          <p:cNvPr id="21507" name="Content Placeholder 2"/>
          <p:cNvSpPr>
            <a:spLocks noGrp="1"/>
          </p:cNvSpPr>
          <p:nvPr>
            <p:ph idx="1"/>
          </p:nvPr>
        </p:nvSpPr>
        <p:spPr>
          <a:xfrm>
            <a:off x="274638" y="1852613"/>
            <a:ext cx="11691937" cy="4876800"/>
          </a:xfrm>
        </p:spPr>
        <p:txBody>
          <a:bodyPr/>
          <a:lstStyle/>
          <a:p>
            <a:endParaRPr lang="pt-BR" sz="2800" b="1" i="1" u="sng" smtClean="0"/>
          </a:p>
          <a:p>
            <a:r>
              <a:rPr lang="pt-BR" sz="2800" b="1" i="1" smtClean="0">
                <a:solidFill>
                  <a:srgbClr val="FFFF00"/>
                </a:solidFill>
              </a:rPr>
              <a:t>Screening materno</a:t>
            </a:r>
            <a:r>
              <a:rPr lang="pt-BR" sz="2800" smtClean="0"/>
              <a:t>:</a:t>
            </a:r>
          </a:p>
          <a:p>
            <a:endParaRPr lang="pt-BR" sz="2800" smtClean="0"/>
          </a:p>
          <a:p>
            <a:pPr lvl="1">
              <a:buFont typeface="Arial" pitchFamily="34" charset="0"/>
              <a:buChar char="•"/>
            </a:pPr>
            <a:r>
              <a:rPr lang="pt-BR" sz="2400" smtClean="0">
                <a:solidFill>
                  <a:srgbClr val="FFFF00"/>
                </a:solidFill>
              </a:rPr>
              <a:t>Mulheres que tiveram bebês afetados por bloqueio cardíaco congênito de qualquer tipo devem ser dosados autoanticorpos para síndrome Sjogren;</a:t>
            </a:r>
          </a:p>
          <a:p>
            <a:pPr lvl="1">
              <a:buFont typeface="Arial" pitchFamily="34" charset="0"/>
              <a:buChar char="•"/>
            </a:pPr>
            <a:endParaRPr lang="pt-BR" sz="2400" smtClean="0">
              <a:solidFill>
                <a:srgbClr val="FFFF00"/>
              </a:solidFill>
            </a:endParaRPr>
          </a:p>
          <a:p>
            <a:pPr lvl="1">
              <a:buFont typeface="Arial" pitchFamily="34" charset="0"/>
              <a:buChar char="•"/>
            </a:pPr>
            <a:r>
              <a:rPr lang="pt-BR" sz="2400" smtClean="0"/>
              <a:t>Se autoanticorpos presentes, essas mães devem ser avaliadas e seguidas por especialistas.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619125" y="17463"/>
            <a:ext cx="9404350" cy="1400175"/>
          </a:xfrm>
        </p:spPr>
        <p:txBody>
          <a:bodyPr/>
          <a:lstStyle/>
          <a:p>
            <a:r>
              <a:rPr lang="pt-BR" smtClean="0"/>
              <a:t>BLOQUEIO CARDÍACO ATRIOVENTRICULAR</a:t>
            </a:r>
          </a:p>
        </p:txBody>
      </p:sp>
      <p:sp>
        <p:nvSpPr>
          <p:cNvPr id="3" name="Content Placeholder 2">
            <a:extLst>
              <a:ext uri="{FF2B5EF4-FFF2-40B4-BE49-F238E27FC236}"/>
            </a:extLst>
          </p:cNvPr>
          <p:cNvSpPr>
            <a:spLocks noGrp="1"/>
          </p:cNvSpPr>
          <p:nvPr>
            <p:ph idx="1"/>
          </p:nvPr>
        </p:nvSpPr>
        <p:spPr>
          <a:xfrm>
            <a:off x="311150" y="1417638"/>
            <a:ext cx="11301413" cy="4635500"/>
          </a:xfrm>
        </p:spPr>
        <p:txBody>
          <a:bodyPr>
            <a:normAutofit/>
          </a:bodyPr>
          <a:lstStyle/>
          <a:p>
            <a:endParaRPr lang="pt-BR" sz="2400" b="1" i="1" u="sng" smtClean="0"/>
          </a:p>
          <a:p>
            <a:r>
              <a:rPr lang="pt-BR" sz="2400" b="1" i="1" smtClean="0">
                <a:solidFill>
                  <a:srgbClr val="FFFF00"/>
                </a:solidFill>
              </a:rPr>
              <a:t>Prevenção da doença cardíaca</a:t>
            </a:r>
            <a:r>
              <a:rPr lang="pt-BR" sz="2400" smtClean="0">
                <a:solidFill>
                  <a:srgbClr val="FFFF00"/>
                </a:solidFill>
              </a:rPr>
              <a:t>:</a:t>
            </a:r>
          </a:p>
          <a:p>
            <a:endParaRPr lang="pt-BR" sz="2400" smtClean="0">
              <a:solidFill>
                <a:srgbClr val="FFFF00"/>
              </a:solidFill>
            </a:endParaRPr>
          </a:p>
          <a:p>
            <a:pPr lvl="1">
              <a:buFont typeface="Arial" pitchFamily="34" charset="0"/>
              <a:buChar char="•"/>
            </a:pPr>
            <a:r>
              <a:rPr lang="pt-BR" sz="2000" smtClean="0"/>
              <a:t>Betametasona (corticosteróide não metabolizado pela placenta, estado disponível ao feto, prevenindo o desenvolvimento de alto grau e bloqueio átrio-ventricular, embora seja discutido na literatura)</a:t>
            </a:r>
          </a:p>
          <a:p>
            <a:pPr lvl="1">
              <a:buFont typeface="Arial" pitchFamily="34" charset="0"/>
              <a:buChar char="•"/>
            </a:pPr>
            <a:endParaRPr lang="pt-BR" sz="2000" smtClean="0"/>
          </a:p>
          <a:p>
            <a:pPr lvl="1">
              <a:buFont typeface="Arial" pitchFamily="34" charset="0"/>
              <a:buChar char="•"/>
            </a:pPr>
            <a:r>
              <a:rPr lang="pt-BR" sz="2000" smtClean="0"/>
              <a:t>Imunoglobulina venosa no tratamento e prevenção do lupus eritematoso cardíaco (estudos tem mostrado resultados inconclusivos)</a:t>
            </a:r>
          </a:p>
          <a:p>
            <a:pPr lvl="1">
              <a:buFont typeface="Arial" pitchFamily="34" charset="0"/>
              <a:buChar char="•"/>
            </a:pPr>
            <a:endParaRPr lang="pt-BR" sz="2000" smtClean="0"/>
          </a:p>
          <a:p>
            <a:pPr lvl="1">
              <a:buFont typeface="Arial" pitchFamily="34" charset="0"/>
              <a:buChar char="•"/>
            </a:pPr>
            <a:r>
              <a:rPr lang="pt-BR" sz="2000" b="1" i="1" u="sng" smtClean="0"/>
              <a:t>Hidroxicloroquina</a:t>
            </a:r>
            <a:r>
              <a:rPr lang="pt-BR" sz="2000" smtClean="0"/>
              <a:t> – não tem toxicidade fetal, diminui o risco do desenvolvimento do lupus neonatal cardíaco quando se tem história prévia: </a:t>
            </a:r>
            <a:r>
              <a:rPr lang="pt-BR" sz="2000" smtClean="0">
                <a:solidFill>
                  <a:srgbClr val="FF66CC"/>
                </a:solidFill>
              </a:rPr>
              <a:t>450mg/dia via oral. Deve ser iniciada entre a 6ª e a 10ª semana de gravidez em mulheres que ainda não fazem uso de tratamento prévio.</a:t>
            </a:r>
          </a:p>
          <a:p>
            <a:pPr lvl="1">
              <a:buFont typeface="Wingdings 3" pitchFamily="18" charset="2"/>
              <a:buNone/>
            </a:pPr>
            <a:endParaRPr lang="pt-BR" smtClean="0">
              <a:solidFill>
                <a:srgbClr val="FF66CC"/>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584200" y="0"/>
            <a:ext cx="9404350" cy="1400175"/>
          </a:xfrm>
        </p:spPr>
        <p:txBody>
          <a:bodyPr/>
          <a:lstStyle/>
          <a:p>
            <a:r>
              <a:rPr lang="pt-BR" smtClean="0"/>
              <a:t>BLOQUEIO CARDÍACO ATRIOVENTRICULAR</a:t>
            </a:r>
          </a:p>
        </p:txBody>
      </p:sp>
      <p:sp>
        <p:nvSpPr>
          <p:cNvPr id="3" name="Content Placeholder 2">
            <a:extLst>
              <a:ext uri="{FF2B5EF4-FFF2-40B4-BE49-F238E27FC236}"/>
            </a:extLst>
          </p:cNvPr>
          <p:cNvSpPr>
            <a:spLocks noGrp="1"/>
          </p:cNvSpPr>
          <p:nvPr>
            <p:ph idx="1"/>
          </p:nvPr>
        </p:nvSpPr>
        <p:spPr>
          <a:xfrm>
            <a:off x="290513" y="1543050"/>
            <a:ext cx="11610975" cy="5106988"/>
          </a:xfrm>
        </p:spPr>
        <p:txBody>
          <a:bodyPr>
            <a:normAutofit/>
          </a:bodyPr>
          <a:lstStyle/>
          <a:p>
            <a:r>
              <a:rPr lang="pt-BR" sz="2600" smtClean="0">
                <a:solidFill>
                  <a:srgbClr val="FFFF00"/>
                </a:solidFill>
              </a:rPr>
              <a:t>Manejo da doença cardíaca:</a:t>
            </a:r>
          </a:p>
          <a:p>
            <a:endParaRPr lang="pt-BR" sz="2600" smtClean="0">
              <a:solidFill>
                <a:srgbClr val="FFFF00"/>
              </a:solidFill>
            </a:endParaRPr>
          </a:p>
          <a:p>
            <a:pPr lvl="1">
              <a:buFont typeface="Arial" pitchFamily="34" charset="0"/>
              <a:buChar char="•"/>
            </a:pPr>
            <a:r>
              <a:rPr lang="pt-BR" sz="2200" smtClean="0"/>
              <a:t>É </a:t>
            </a:r>
            <a:r>
              <a:rPr lang="pt-BR" sz="2200" b="1" i="1" smtClean="0">
                <a:solidFill>
                  <a:srgbClr val="FFFF00"/>
                </a:solidFill>
              </a:rPr>
              <a:t>irreversível</a:t>
            </a:r>
            <a:r>
              <a:rPr lang="pt-BR" sz="2200" smtClean="0"/>
              <a:t>, tem </a:t>
            </a:r>
            <a:r>
              <a:rPr lang="pt-BR" sz="2200" b="1" i="1" smtClean="0">
                <a:solidFill>
                  <a:srgbClr val="FFFF00"/>
                </a:solidFill>
              </a:rPr>
              <a:t>alta taxa de morbimortalidade</a:t>
            </a:r>
            <a:r>
              <a:rPr lang="pt-BR" sz="2200" smtClean="0">
                <a:solidFill>
                  <a:srgbClr val="FFFF00"/>
                </a:solidFill>
              </a:rPr>
              <a:t>;</a:t>
            </a:r>
          </a:p>
          <a:p>
            <a:pPr lvl="1">
              <a:buFont typeface="Arial" pitchFamily="34" charset="0"/>
              <a:buChar char="•"/>
            </a:pPr>
            <a:r>
              <a:rPr lang="pt-BR" sz="2200" smtClean="0"/>
              <a:t>Sinais e sintomas estão associados com a frequência cardíaca -  de 30 a 100 bpm. Frequência cardíaca &lt;55 indica pior prognóstico fetal;</a:t>
            </a:r>
          </a:p>
          <a:p>
            <a:pPr lvl="1">
              <a:buFont typeface="Arial" pitchFamily="34" charset="0"/>
              <a:buChar char="•"/>
            </a:pPr>
            <a:r>
              <a:rPr lang="pt-BR" sz="2200" smtClean="0"/>
              <a:t>Hidropsia fetal, cardiomegalia, regurgitação de valva atrioventricular ou baixo fluxo aórtico, também indicam um pior desfecho;</a:t>
            </a:r>
          </a:p>
          <a:p>
            <a:pPr lvl="1">
              <a:buFont typeface="Arial" pitchFamily="34" charset="0"/>
              <a:buChar char="•"/>
            </a:pPr>
            <a:r>
              <a:rPr lang="pt-BR" sz="2200" b="1" i="1" smtClean="0">
                <a:solidFill>
                  <a:srgbClr val="FFFF00"/>
                </a:solidFill>
              </a:rPr>
              <a:t>O tratamento para bloqueio cardíaco intraútero é limitado</a:t>
            </a:r>
            <a:r>
              <a:rPr lang="pt-BR" sz="2200" smtClean="0"/>
              <a:t>. A conduta é expectante;</a:t>
            </a:r>
          </a:p>
          <a:p>
            <a:pPr lvl="1">
              <a:buFont typeface="Arial" pitchFamily="34" charset="0"/>
              <a:buChar char="•"/>
            </a:pPr>
            <a:r>
              <a:rPr lang="pt-BR" sz="2200" smtClean="0"/>
              <a:t>Há possibilidades de </a:t>
            </a:r>
            <a:r>
              <a:rPr lang="pt-BR" sz="2200" b="1" i="1" smtClean="0">
                <a:solidFill>
                  <a:srgbClr val="FFFF00"/>
                </a:solidFill>
              </a:rPr>
              <a:t>inserção de marcapasso</a:t>
            </a:r>
            <a:r>
              <a:rPr lang="pt-BR" sz="2200" smtClean="0"/>
              <a:t> permanente. Ultimamente mais de 90% dos pacientes têm o marcapasso inserido. </a:t>
            </a:r>
            <a:r>
              <a:rPr lang="pt-BR" sz="2200" i="1" smtClean="0"/>
              <a:t>Guidelines</a:t>
            </a:r>
            <a:r>
              <a:rPr lang="pt-BR" sz="2200" smtClean="0"/>
              <a:t> para tal implantação nas crianças, foram desenvolvidos alguns anos atrás.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pt-BR" smtClean="0"/>
              <a:t>CONCLUSÃO</a:t>
            </a:r>
          </a:p>
        </p:txBody>
      </p:sp>
      <p:sp>
        <p:nvSpPr>
          <p:cNvPr id="3" name="Content Placeholder 2">
            <a:extLst>
              <a:ext uri="{FF2B5EF4-FFF2-40B4-BE49-F238E27FC236}"/>
            </a:extLst>
          </p:cNvPr>
          <p:cNvSpPr>
            <a:spLocks noGrp="1"/>
          </p:cNvSpPr>
          <p:nvPr>
            <p:ph idx="1"/>
          </p:nvPr>
        </p:nvSpPr>
        <p:spPr>
          <a:xfrm>
            <a:off x="407988" y="1852613"/>
            <a:ext cx="11310937" cy="4681537"/>
          </a:xfrm>
        </p:spPr>
        <p:txBody>
          <a:bodyPr>
            <a:normAutofit/>
          </a:bodyPr>
          <a:lstStyle/>
          <a:p>
            <a:pPr>
              <a:lnSpc>
                <a:spcPct val="90000"/>
              </a:lnSpc>
            </a:pPr>
            <a:r>
              <a:rPr lang="pt-BR" sz="2400" smtClean="0"/>
              <a:t>Em mulheres portadoras de doenças autoimunes, as mudanças fisiológicas da gravidez acarretam consequências para o curso da doença;</a:t>
            </a:r>
          </a:p>
          <a:p>
            <a:pPr>
              <a:lnSpc>
                <a:spcPct val="90000"/>
              </a:lnSpc>
            </a:pPr>
            <a:r>
              <a:rPr lang="pt-BR" sz="2400" smtClean="0"/>
              <a:t>A doença autoimune, ou o seu tratamento, podem afetar o desenvolvimento fetal, e igualmente em ambos os sexos;</a:t>
            </a:r>
          </a:p>
          <a:p>
            <a:pPr>
              <a:lnSpc>
                <a:spcPct val="90000"/>
              </a:lnSpc>
            </a:pPr>
            <a:r>
              <a:rPr lang="pt-BR" sz="2400" smtClean="0"/>
              <a:t>Neonatos afetados pela síndrome em questão podem ter rash transitório, citopenias, doença neurológica ou hepatobiliar, bloqueio cardíaco atrioventricular permanente ou uma combinação desses;</a:t>
            </a:r>
          </a:p>
          <a:p>
            <a:pPr>
              <a:lnSpc>
                <a:spcPct val="90000"/>
              </a:lnSpc>
            </a:pPr>
            <a:r>
              <a:rPr lang="pt-BR" sz="2400" smtClean="0"/>
              <a:t>Os autoanticorpos da síndrome de Sjogren são potencialmente tóxicos para o feto, porém não são para o coração materno. Tal discrepância confirma o aforismo de A. Jacobi, de que </a:t>
            </a:r>
            <a:r>
              <a:rPr lang="pt-BR" sz="2800" b="1" smtClean="0">
                <a:solidFill>
                  <a:srgbClr val="FF66CC"/>
                </a:solidFill>
              </a:rPr>
              <a:t>crianças não são simplesmente pequenos adultos.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4" name="Picture 4"/>
          <p:cNvPicPr>
            <a:picLocks noChangeAspect="1" noChangeArrowheads="1"/>
          </p:cNvPicPr>
          <p:nvPr/>
        </p:nvPicPr>
        <p:blipFill>
          <a:blip r:embed="rId2"/>
          <a:srcRect/>
          <a:stretch>
            <a:fillRect/>
          </a:stretch>
        </p:blipFill>
        <p:spPr bwMode="auto">
          <a:xfrm>
            <a:off x="1154113" y="915988"/>
            <a:ext cx="4960937" cy="2787650"/>
          </a:xfrm>
          <a:prstGeom prst="rect">
            <a:avLst/>
          </a:prstGeom>
          <a:noFill/>
        </p:spPr>
      </p:pic>
      <p:pic>
        <p:nvPicPr>
          <p:cNvPr id="51205" name="Picture 5"/>
          <p:cNvPicPr>
            <a:picLocks noChangeAspect="1" noChangeArrowheads="1"/>
          </p:cNvPicPr>
          <p:nvPr/>
        </p:nvPicPr>
        <p:blipFill>
          <a:blip r:embed="rId3"/>
          <a:srcRect/>
          <a:stretch>
            <a:fillRect/>
          </a:stretch>
        </p:blipFill>
        <p:spPr bwMode="auto">
          <a:xfrm>
            <a:off x="6243638" y="2640013"/>
            <a:ext cx="4017962" cy="3265487"/>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9" name="Picture 5"/>
          <p:cNvPicPr>
            <a:picLocks noChangeAspect="1" noChangeArrowheads="1"/>
          </p:cNvPicPr>
          <p:nvPr/>
        </p:nvPicPr>
        <p:blipFill>
          <a:blip r:embed="rId2"/>
          <a:srcRect/>
          <a:stretch>
            <a:fillRect/>
          </a:stretch>
        </p:blipFill>
        <p:spPr bwMode="auto">
          <a:xfrm>
            <a:off x="476250" y="307975"/>
            <a:ext cx="3268663" cy="5326063"/>
          </a:xfrm>
          <a:prstGeom prst="rect">
            <a:avLst/>
          </a:prstGeom>
          <a:noFill/>
          <a:ln w="19050">
            <a:solidFill>
              <a:srgbClr val="FF66CC"/>
            </a:solidFill>
            <a:miter lim="800000"/>
            <a:headEnd/>
            <a:tailEnd/>
          </a:ln>
        </p:spPr>
      </p:pic>
      <p:pic>
        <p:nvPicPr>
          <p:cNvPr id="52230" name="Picture 6"/>
          <p:cNvPicPr>
            <a:picLocks noChangeAspect="1" noChangeArrowheads="1"/>
          </p:cNvPicPr>
          <p:nvPr/>
        </p:nvPicPr>
        <p:blipFill>
          <a:blip r:embed="rId3"/>
          <a:srcRect/>
          <a:stretch>
            <a:fillRect/>
          </a:stretch>
        </p:blipFill>
        <p:spPr bwMode="auto">
          <a:xfrm>
            <a:off x="495300" y="5621338"/>
            <a:ext cx="3228975" cy="1120775"/>
          </a:xfrm>
          <a:prstGeom prst="rect">
            <a:avLst/>
          </a:prstGeom>
          <a:noFill/>
        </p:spPr>
      </p:pic>
      <p:pic>
        <p:nvPicPr>
          <p:cNvPr id="52231" name="Picture 7"/>
          <p:cNvPicPr>
            <a:picLocks noChangeAspect="1" noChangeArrowheads="1"/>
          </p:cNvPicPr>
          <p:nvPr/>
        </p:nvPicPr>
        <p:blipFill>
          <a:blip r:embed="rId4"/>
          <a:srcRect/>
          <a:stretch>
            <a:fillRect/>
          </a:stretch>
        </p:blipFill>
        <p:spPr bwMode="auto">
          <a:xfrm>
            <a:off x="4551363" y="282575"/>
            <a:ext cx="6653212" cy="6575425"/>
          </a:xfrm>
          <a:prstGeom prst="rect">
            <a:avLst/>
          </a:prstGeom>
          <a:noFill/>
          <a:ln w="28575">
            <a:solidFill>
              <a:srgbClr val="FF66CC"/>
            </a:solid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title"/>
          </p:nvPr>
        </p:nvSpPr>
        <p:spPr/>
        <p:txBody>
          <a:bodyPr/>
          <a:lstStyle/>
          <a:p>
            <a:pPr algn="ctr"/>
            <a:r>
              <a:rPr lang="pt-BR" sz="3800" smtClean="0">
                <a:solidFill>
                  <a:srgbClr val="FF66CC"/>
                </a:solidFill>
              </a:rPr>
              <a:t>Nota do Editor do site, Dr. Paulo R. Margotto.Consultem também! Estudando Juntos!</a:t>
            </a:r>
          </a:p>
        </p:txBody>
      </p:sp>
      <p:pic>
        <p:nvPicPr>
          <p:cNvPr id="53252" name="Picture 4" descr="Joao_Pimentel"/>
          <p:cNvPicPr>
            <a:picLocks noChangeAspect="1" noChangeArrowheads="1"/>
          </p:cNvPicPr>
          <p:nvPr/>
        </p:nvPicPr>
        <p:blipFill>
          <a:blip r:embed="rId2"/>
          <a:srcRect/>
          <a:stretch>
            <a:fillRect/>
          </a:stretch>
        </p:blipFill>
        <p:spPr bwMode="auto">
          <a:xfrm>
            <a:off x="1152525" y="2357438"/>
            <a:ext cx="4532313" cy="3398837"/>
          </a:xfrm>
          <a:prstGeom prst="rect">
            <a:avLst/>
          </a:prstGeom>
          <a:noFill/>
          <a:ln w="28575">
            <a:solidFill>
              <a:srgbClr val="0000FF"/>
            </a:solidFill>
            <a:miter lim="800000"/>
            <a:headEnd/>
            <a:tailEnd/>
          </a:ln>
        </p:spPr>
      </p:pic>
      <p:sp>
        <p:nvSpPr>
          <p:cNvPr id="53253" name="Text Box 5"/>
          <p:cNvSpPr txBox="1">
            <a:spLocks noChangeArrowheads="1"/>
          </p:cNvSpPr>
          <p:nvPr/>
        </p:nvSpPr>
        <p:spPr bwMode="auto">
          <a:xfrm>
            <a:off x="5648325" y="5124450"/>
            <a:ext cx="6038850" cy="641350"/>
          </a:xfrm>
          <a:prstGeom prst="rect">
            <a:avLst/>
          </a:prstGeom>
          <a:noFill/>
          <a:ln w="9525">
            <a:noFill/>
            <a:miter lim="800000"/>
            <a:headEnd/>
            <a:tailEnd/>
          </a:ln>
          <a:effectLst/>
        </p:spPr>
        <p:txBody>
          <a:bodyPr wrap="none">
            <a:spAutoFit/>
          </a:bodyPr>
          <a:lstStyle/>
          <a:p>
            <a:pPr algn="ctr" defTabSz="914400"/>
            <a:r>
              <a:rPr lang="pt-BR"/>
              <a:t>Profs.Drs. João Pimentel (UnB), Paulo R. Margotto (UCB)</a:t>
            </a:r>
          </a:p>
          <a:p>
            <a:pPr algn="ctr" defTabSz="914400"/>
            <a:r>
              <a:rPr lang="pt-BR"/>
              <a:t>e Alfredo (UnB)</a:t>
            </a:r>
          </a:p>
        </p:txBody>
      </p:sp>
      <p:sp>
        <p:nvSpPr>
          <p:cNvPr id="53254" name="Text Box 6"/>
          <p:cNvSpPr txBox="1">
            <a:spLocks noChangeArrowheads="1"/>
          </p:cNvSpPr>
          <p:nvPr/>
        </p:nvSpPr>
        <p:spPr bwMode="auto">
          <a:xfrm>
            <a:off x="1855788" y="5754688"/>
            <a:ext cx="2486025" cy="641350"/>
          </a:xfrm>
          <a:prstGeom prst="rect">
            <a:avLst/>
          </a:prstGeom>
          <a:noFill/>
          <a:ln w="9525">
            <a:noFill/>
            <a:miter lim="800000"/>
            <a:headEnd/>
            <a:tailEnd/>
          </a:ln>
          <a:effectLst/>
        </p:spPr>
        <p:txBody>
          <a:bodyPr wrap="none">
            <a:spAutoFit/>
          </a:bodyPr>
          <a:lstStyle/>
          <a:p>
            <a:pPr defTabSz="914400"/>
            <a:r>
              <a:rPr lang="pt-BR">
                <a:hlinkClick r:id="rId3"/>
              </a:rPr>
              <a:t>pmargotto@gmail.com</a:t>
            </a:r>
            <a:endParaRPr lang="pt-BR"/>
          </a:p>
          <a:p>
            <a:pPr defTabSz="914400"/>
            <a:r>
              <a:rPr lang="pt-BR"/>
              <a:t>        61-99868953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p:cNvSpPr>
          <p:nvPr>
            <p:ph type="body" idx="1"/>
          </p:nvPr>
        </p:nvSpPr>
        <p:spPr/>
        <p:txBody>
          <a:bodyPr/>
          <a:lstStyle/>
          <a:p>
            <a:pPr>
              <a:lnSpc>
                <a:spcPct val="90000"/>
              </a:lnSpc>
            </a:pPr>
            <a:r>
              <a:rPr lang="pt-BR" smtClean="0"/>
              <a:t>Lúpus neonatal: decorre da passagem transplacentária de imunoglobulinas maternas (anti-Ro/SSA, anti-La/SSB e anti-RNP).</a:t>
            </a:r>
          </a:p>
          <a:p>
            <a:pPr>
              <a:lnSpc>
                <a:spcPct val="90000"/>
              </a:lnSpc>
            </a:pPr>
            <a:r>
              <a:rPr lang="pt-BR" smtClean="0"/>
              <a:t>Pode ocorrer em gestantes com qualquer doença associada a estes auto-anticorpos (LES, síndrome de Sjögren e outras doenças reumáticas) e em mulheres assintomáticas.</a:t>
            </a:r>
          </a:p>
          <a:p>
            <a:pPr>
              <a:lnSpc>
                <a:spcPct val="90000"/>
              </a:lnSpc>
            </a:pPr>
            <a:r>
              <a:rPr lang="pt-BR" smtClean="0"/>
              <a:t>Segundo dados do Registro de Pesquisa para o Lúpus Neonatal do Instituto Nacional de Artrites e Doenças Musculoesqueléticas e Cutâneas de Nova York:</a:t>
            </a:r>
          </a:p>
          <a:p>
            <a:pPr lvl="1">
              <a:lnSpc>
                <a:spcPct val="90000"/>
              </a:lnSpc>
            </a:pPr>
            <a:r>
              <a:rPr lang="pt-BR" smtClean="0"/>
              <a:t>64% dos neonatos tinham bloqueio cardíaco congênito</a:t>
            </a:r>
          </a:p>
          <a:p>
            <a:pPr lvl="1">
              <a:lnSpc>
                <a:spcPct val="90000"/>
              </a:lnSpc>
            </a:pPr>
            <a:r>
              <a:rPr lang="pt-BR" smtClean="0"/>
              <a:t>31% tiveram lesões cutâneas</a:t>
            </a:r>
          </a:p>
          <a:p>
            <a:pPr lvl="1">
              <a:lnSpc>
                <a:spcPct val="90000"/>
              </a:lnSpc>
            </a:pPr>
            <a:r>
              <a:rPr lang="pt-BR" smtClean="0"/>
              <a:t>4,3% bloqueio cardíaco com lesões cutâneas</a:t>
            </a:r>
          </a:p>
          <a:p>
            <a:pPr lvl="1">
              <a:lnSpc>
                <a:spcPct val="90000"/>
              </a:lnSpc>
            </a:pPr>
            <a:r>
              <a:rPr lang="pt-BR" smtClean="0"/>
              <a:t>2,4% tiveram outras manifestações do lúpus neonatal. </a:t>
            </a:r>
          </a:p>
          <a:p>
            <a:pPr>
              <a:lnSpc>
                <a:spcPct val="90000"/>
              </a:lnSpc>
            </a:pPr>
            <a:endParaRPr lang="pt-BR" smtClean="0"/>
          </a:p>
        </p:txBody>
      </p:sp>
      <p:graphicFrame>
        <p:nvGraphicFramePr>
          <p:cNvPr id="54301" name="Group 29"/>
          <p:cNvGraphicFramePr>
            <a:graphicFrameLocks noGrp="1"/>
          </p:cNvGraphicFramePr>
          <p:nvPr/>
        </p:nvGraphicFramePr>
        <p:xfrm>
          <a:off x="1247775" y="531813"/>
          <a:ext cx="8662988" cy="944880"/>
        </p:xfrm>
        <a:graphic>
          <a:graphicData uri="http://schemas.openxmlformats.org/drawingml/2006/table">
            <a:tbl>
              <a:tblPr/>
              <a:tblGrid>
                <a:gridCol w="2887663"/>
                <a:gridCol w="2887662"/>
                <a:gridCol w="2887663"/>
              </a:tblGrid>
              <a:tr h="92551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Estudo retrospectivo de 76 fetos de mães com lupus eritematoso sistêmico</a:t>
                      </a:r>
                      <a:endParaRPr kumimoji="0" lang="en-US" sz="14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Marcela Ushida, Andr</a:t>
                      </a:r>
                      <a:r>
                        <a:rPr kumimoji="0" lang="en-US" sz="1400" b="0" i="0" u="none" strike="noStrike" cap="none" normalizeH="0" baseline="0" smtClean="0">
                          <a:ln>
                            <a:noFill/>
                          </a:ln>
                          <a:solidFill>
                            <a:srgbClr val="000066"/>
                          </a:solidFill>
                          <a:effectLst/>
                          <a:latin typeface="Century Gothic"/>
                          <a:ea typeface="Geneva"/>
                          <a:cs typeface="Times New Roman" pitchFamily="18" charset="0"/>
                          <a:hlinkClick r:id="rId2"/>
                        </a:rPr>
                        <a:t>é</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 Gustavo Cunha Trolezi e Emilia Inoue Sato. Apresenta</a:t>
                      </a:r>
                      <a:r>
                        <a:rPr kumimoji="0" lang="en-US" sz="1400" b="0" i="0" u="none" strike="noStrike" cap="none" normalizeH="0" baseline="0" smtClean="0">
                          <a:ln>
                            <a:noFill/>
                          </a:ln>
                          <a:solidFill>
                            <a:srgbClr val="000066"/>
                          </a:solidFill>
                          <a:effectLst/>
                          <a:latin typeface="Century Gothic"/>
                          <a:ea typeface="Geneva"/>
                          <a:cs typeface="Times New Roman" pitchFamily="18" charset="0"/>
                          <a:hlinkClick r:id="rId2"/>
                        </a:rPr>
                        <a:t>ç</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ão:Carina Matos, M</a:t>
                      </a:r>
                      <a:r>
                        <a:rPr kumimoji="0" lang="en-US" sz="1400" b="0" i="0" u="none" strike="noStrike" cap="none" normalizeH="0" baseline="0" smtClean="0">
                          <a:ln>
                            <a:noFill/>
                          </a:ln>
                          <a:solidFill>
                            <a:srgbClr val="000066"/>
                          </a:solidFill>
                          <a:effectLst/>
                          <a:latin typeface="Century Gothic"/>
                          <a:ea typeface="Geneva"/>
                          <a:cs typeface="Times New Roman" pitchFamily="18" charset="0"/>
                          <a:hlinkClick r:id="rId2"/>
                        </a:rPr>
                        <a:t>á</a:t>
                      </a:r>
                      <a:r>
                        <a:rPr kumimoji="0" lang="en-US"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rcia Pimentel, Paulo R. Margotto</a:t>
                      </a:r>
                      <a:endParaRPr kumimoji="0" lang="en-US" sz="14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en-US" sz="1400" b="0" i="0" u="none" strike="noStrike" cap="none" normalizeH="0" baseline="0" smtClean="0">
                          <a:ln>
                            <a:noFill/>
                          </a:ln>
                          <a:solidFill>
                            <a:srgbClr val="000066"/>
                          </a:solidFill>
                          <a:effectLst/>
                          <a:latin typeface="Century Gothic"/>
                          <a:cs typeface="Times New Roman" pitchFamily="18" charset="0"/>
                        </a:rPr>
                        <a:t>           </a:t>
                      </a:r>
                      <a:endParaRPr kumimoji="0" lang="en-US"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54279" name="Picture 7" descr="Clique aqui para ver o artigo">
            <a:hlinkClick r:id="rId2"/>
          </p:cNvPr>
          <p:cNvPicPr>
            <a:picLocks noChangeAspect="1" noChangeArrowheads="1"/>
          </p:cNvPicPr>
          <p:nvPr/>
        </p:nvPicPr>
        <p:blipFill>
          <a:blip r:embed="rId3"/>
          <a:srcRect/>
          <a:stretch>
            <a:fillRect/>
          </a:stretch>
        </p:blipFill>
        <p:spPr bwMode="auto">
          <a:xfrm>
            <a:off x="8031163" y="781050"/>
            <a:ext cx="371475" cy="371475"/>
          </a:xfrm>
          <a:prstGeom prst="rect">
            <a:avLst/>
          </a:prstGeom>
          <a:noFill/>
        </p:spPr>
      </p:pic>
      <p:pic>
        <p:nvPicPr>
          <p:cNvPr id="54302" name="Picture 30"/>
          <p:cNvPicPr>
            <a:picLocks noChangeAspect="1" noChangeArrowheads="1"/>
          </p:cNvPicPr>
          <p:nvPr/>
        </p:nvPicPr>
        <p:blipFill>
          <a:blip r:embed="rId4"/>
          <a:srcRect/>
          <a:stretch>
            <a:fillRect/>
          </a:stretch>
        </p:blipFill>
        <p:spPr bwMode="auto">
          <a:xfrm>
            <a:off x="8940800" y="4406900"/>
            <a:ext cx="3251200" cy="2451100"/>
          </a:xfrm>
          <a:prstGeom prst="rect">
            <a:avLst/>
          </a:prstGeom>
          <a:noFill/>
          <a:ln w="28575">
            <a:solidFill>
              <a:srgbClr val="FF66CC"/>
            </a:solid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p:cNvSpPr>
          <p:nvPr>
            <p:ph type="body" idx="1"/>
          </p:nvPr>
        </p:nvSpPr>
        <p:spPr>
          <a:xfrm>
            <a:off x="692150" y="1069975"/>
            <a:ext cx="9775825" cy="5272088"/>
          </a:xfrm>
        </p:spPr>
        <p:txBody>
          <a:bodyPr/>
          <a:lstStyle/>
          <a:p>
            <a:r>
              <a:rPr lang="pt-BR" smtClean="0"/>
              <a:t>Além do bloqueio cardíaco (a manifestação mais grave do lúpus neonatal) e das lesões cutâneas transitórias, que surgem geralmente entre o 20 e o 30 meses de vida, anormalidades hematológicas como anemia, neutropenia, plaquetopenia e envolvimento hepático também têm sido descritos. </a:t>
            </a:r>
          </a:p>
          <a:p>
            <a:r>
              <a:rPr lang="pt-BR" smtClean="0"/>
              <a:t>A freqüência do bloqueio cardíaco congênito (BCC) neste estudo (1,3% das gestações e 4,1% das gestantes com anti-Ro/SSA) foi semelhante à da literatura : prevalência estimada em 1 para 20.000 nascimentos (0,005%) na população geral, e de 1% a 2% dos fetos de pacientes com LES e de 5% em gestantes com LES e anticorpos anti-Ro/SS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1"/>
          </p:nvPr>
        </p:nvSpPr>
        <p:spPr>
          <a:xfrm>
            <a:off x="923925" y="1077913"/>
            <a:ext cx="9793288" cy="5203825"/>
          </a:xfrm>
        </p:spPr>
        <p:txBody>
          <a:bodyPr/>
          <a:lstStyle/>
          <a:p>
            <a:r>
              <a:rPr lang="pt-BR" smtClean="0"/>
              <a:t>Ainda continua relativamente alta a freqüência de prematuridade (17% a 49%) e perdas fetais, abortamentos e óbitos intra-uterinos: de 8% a 43% em séries retrospectivas e de 11% a 24% em séries prospectivas. </a:t>
            </a:r>
          </a:p>
          <a:p>
            <a:r>
              <a:rPr lang="pt-BR" smtClean="0"/>
              <a:t>Um bom Serviço de Neonatologia é fundamental para o prognóstico das crianças nascidas de mães com LES, muito freqüentemente prematuras e com baixo peso. </a:t>
            </a:r>
          </a:p>
          <a:p>
            <a:r>
              <a:rPr lang="pt-BR" smtClean="0"/>
              <a:t>O estudo mostra freqüência de BCC, prematuridade e perda fetal comparáveis aos estudos retrospectivos realizados em outros países. </a:t>
            </a:r>
          </a:p>
          <a:p>
            <a:r>
              <a:rPr lang="pt-BR" smtClean="0"/>
              <a:t>Diferente do reportado na literatura, quatro recém-nascidos apresentaram alterações hematológicas compatíveis com lúpus neonatal sem outros comprometimentos como BCC ou lesões cutâneas. </a:t>
            </a:r>
          </a:p>
          <a:p>
            <a:r>
              <a:rPr lang="pt-BR" smtClean="0"/>
              <a:t>	Estas alterações foram transitórias e não houve necessidade de tratamento específico. Muito provavelmente estas anormalidades são sub-diagnosticadas.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title" idx="4294967295"/>
          </p:nvPr>
        </p:nvSpPr>
        <p:spPr>
          <a:xfrm>
            <a:off x="719138" y="1989138"/>
            <a:ext cx="9956800" cy="1143000"/>
          </a:xfrm>
          <a:noFill/>
        </p:spPr>
        <p:txBody>
          <a:bodyPr anchor="b"/>
          <a:lstStyle/>
          <a:p>
            <a:pPr algn="ctr"/>
            <a:r>
              <a:rPr lang="pt-BR" sz="2400" b="1" smtClean="0">
                <a:solidFill>
                  <a:srgbClr val="C11503"/>
                </a:solidFill>
              </a:rPr>
              <a:t>Nota:</a:t>
            </a:r>
            <a:r>
              <a:rPr lang="pt-BR" sz="2400" smtClean="0"/>
              <a:t> </a:t>
            </a:r>
            <a:r>
              <a:rPr lang="pt-BR" sz="2400" smtClean="0">
                <a:solidFill>
                  <a:srgbClr val="FFFF00"/>
                </a:solidFill>
              </a:rPr>
              <a:t>Lesões cutâneas encontradas em um recém-nascido de mãe com LES, nascido no Hospital Regional da Asa Sul em 01 de janeiro de 2012 </a:t>
            </a:r>
            <a:br>
              <a:rPr lang="pt-BR" sz="2400" smtClean="0">
                <a:solidFill>
                  <a:srgbClr val="FFFF00"/>
                </a:solidFill>
              </a:rPr>
            </a:br>
            <a:r>
              <a:rPr lang="pt-BR" sz="2400" smtClean="0"/>
              <a:t>(36sem5dias,1945g,PIGsim, cesária, mãe com LES em uso de prednisona, hipertensão crônica e DHEG). Ao nascer apresentou lesões cutâneas (a seguir), trombocitopenia). </a:t>
            </a:r>
            <a:r>
              <a:rPr lang="pt-BR" sz="2400" b="1" smtClean="0">
                <a:solidFill>
                  <a:srgbClr val="FF66CC"/>
                </a:solidFill>
              </a:rPr>
              <a:t>Anti-RO/SSA 22,6 (positivo fraco) e Anti-SSB/LA:14,4 (positivo forte).</a:t>
            </a:r>
            <a:r>
              <a:rPr lang="pt-BR" sz="2400" smtClean="0"/>
              <a:t> Fez uso de imunoglobulina</a:t>
            </a:r>
            <a:r>
              <a:rPr lang="pt-BR" sz="3100" smtClean="0"/>
              <a:t> e hidrocortisona ao nascer. </a:t>
            </a:r>
          </a:p>
        </p:txBody>
      </p:sp>
      <p:pic>
        <p:nvPicPr>
          <p:cNvPr id="57347" name="Picture 4"/>
          <p:cNvPicPr>
            <a:picLocks noChangeAspect="1" noChangeArrowheads="1"/>
          </p:cNvPicPr>
          <p:nvPr/>
        </p:nvPicPr>
        <p:blipFill>
          <a:blip r:embed="rId2"/>
          <a:srcRect/>
          <a:stretch>
            <a:fillRect/>
          </a:stretch>
        </p:blipFill>
        <p:spPr bwMode="auto">
          <a:xfrm>
            <a:off x="3460750" y="3298825"/>
            <a:ext cx="4751388" cy="2662238"/>
          </a:xfrm>
          <a:prstGeom prst="rect">
            <a:avLst/>
          </a:prstGeom>
          <a:noFill/>
          <a:ln w="9525">
            <a:noFill/>
            <a:miter lim="800000"/>
            <a:headEnd/>
            <a:tailEnd/>
          </a:ln>
        </p:spPr>
      </p:pic>
      <p:pic>
        <p:nvPicPr>
          <p:cNvPr id="57348" name="Picture 5"/>
          <p:cNvPicPr>
            <a:picLocks noChangeAspect="1" noChangeArrowheads="1"/>
          </p:cNvPicPr>
          <p:nvPr/>
        </p:nvPicPr>
        <p:blipFill>
          <a:blip r:embed="rId3"/>
          <a:srcRect/>
          <a:stretch>
            <a:fillRect/>
          </a:stretch>
        </p:blipFill>
        <p:spPr bwMode="auto">
          <a:xfrm>
            <a:off x="0" y="4786313"/>
            <a:ext cx="3695700" cy="2071687"/>
          </a:xfrm>
          <a:prstGeom prst="rect">
            <a:avLst/>
          </a:prstGeom>
          <a:noFill/>
          <a:ln w="9525">
            <a:noFill/>
            <a:miter lim="800000"/>
            <a:headEnd/>
            <a:tailEnd/>
          </a:ln>
        </p:spPr>
      </p:pic>
      <p:pic>
        <p:nvPicPr>
          <p:cNvPr id="57349" name="Picture 6"/>
          <p:cNvPicPr>
            <a:picLocks noChangeAspect="1" noChangeArrowheads="1"/>
          </p:cNvPicPr>
          <p:nvPr/>
        </p:nvPicPr>
        <p:blipFill>
          <a:blip r:embed="rId4"/>
          <a:srcRect/>
          <a:stretch>
            <a:fillRect/>
          </a:stretch>
        </p:blipFill>
        <p:spPr bwMode="auto">
          <a:xfrm>
            <a:off x="8304213" y="4679950"/>
            <a:ext cx="3887787" cy="2178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p:cNvSpPr>
          <p:nvPr>
            <p:ph type="title"/>
          </p:nvPr>
        </p:nvSpPr>
        <p:spPr/>
        <p:txBody>
          <a:bodyPr/>
          <a:lstStyle/>
          <a:p>
            <a:r>
              <a:rPr lang="pt-BR" smtClean="0">
                <a:solidFill>
                  <a:srgbClr val="0000FF"/>
                </a:solidFill>
              </a:rPr>
              <a:t>Portanto...</a:t>
            </a:r>
          </a:p>
        </p:txBody>
      </p:sp>
      <p:sp>
        <p:nvSpPr>
          <p:cNvPr id="58371" name="Rectangle 3"/>
          <p:cNvSpPr>
            <a:spLocks noGrp="1"/>
          </p:cNvSpPr>
          <p:nvPr>
            <p:ph type="body" idx="1"/>
          </p:nvPr>
        </p:nvSpPr>
        <p:spPr>
          <a:xfrm>
            <a:off x="1103313" y="1557338"/>
            <a:ext cx="8947150" cy="4691062"/>
          </a:xfrm>
          <a:ln w="38100">
            <a:solidFill>
              <a:srgbClr val="FF66CC"/>
            </a:solidFill>
          </a:ln>
        </p:spPr>
        <p:txBody>
          <a:bodyPr/>
          <a:lstStyle/>
          <a:p>
            <a:pPr>
              <a:lnSpc>
                <a:spcPct val="80000"/>
              </a:lnSpc>
            </a:pPr>
            <a:r>
              <a:rPr lang="pt-BR" sz="1800" smtClean="0">
                <a:latin typeface="Times New Roman" pitchFamily="18" charset="0"/>
              </a:rPr>
              <a:t>A incidência de lupus eritematoso neonatal nos filhos de mães com perfil sorológico é de aproximadamente 2%, com  taxa de recorrência em gravidez subsequentes é em torno de 20%, afetando ambos os sexos (menos de 5% dos bebês com lupus eritematoso neonatal desenvolvem lupus sistêmico na adolescência ou na idade de adulto jovem).Importante: </a:t>
            </a:r>
            <a:r>
              <a:rPr lang="pt-BR" sz="1800" b="1" smtClean="0">
                <a:latin typeface="Times New Roman" pitchFamily="18" charset="0"/>
              </a:rPr>
              <a:t>Se houver uma gestação prévia complicada com síndrome do lupus neonatal, esse risco aumenta em 10x (</a:t>
            </a:r>
            <a:r>
              <a:rPr lang="pt-BR" sz="1800" b="1" i="1" smtClean="0">
                <a:latin typeface="Times New Roman" pitchFamily="18" charset="0"/>
              </a:rPr>
              <a:t>20%</a:t>
            </a:r>
            <a:r>
              <a:rPr lang="pt-BR" sz="1800" b="1" smtClean="0">
                <a:latin typeface="Times New Roman" pitchFamily="18" charset="0"/>
              </a:rPr>
              <a:t>), na próxima gestação. </a:t>
            </a:r>
            <a:r>
              <a:rPr lang="pt-BR" sz="1800" smtClean="0">
                <a:latin typeface="Times New Roman" pitchFamily="18" charset="0"/>
              </a:rPr>
              <a:t>O diagnóstico sindrômico ocorre quando:presença dos autoanticorpos maternos e recém-nascido com bloqueio atrioventricular, rash típico ou manifestações hepáticas ou hematológicas sem outra explicação (vejam as imagens da lesões no artigo, muitas vezes confundidas com eczema, tocotraumatismo e infecção!). O bloqueio atrioventricular congênito (com coração normal) é a manifestações cardíaca mais comum e comumente se desenvolve entre a 18a  e 26a  semana de idade gestacional, podendo ocorrer depois de 26/30 semanas. Em 5-10% destes pacientes podem desenvolver cardiomiopatia.O desenvolvimento do lupus neonatal é </a:t>
            </a:r>
            <a:r>
              <a:rPr lang="pt-BR" sz="1800" b="1" smtClean="0">
                <a:latin typeface="Times New Roman" pitchFamily="18" charset="0"/>
              </a:rPr>
              <a:t>independente de amamentação</a:t>
            </a:r>
            <a:r>
              <a:rPr lang="pt-BR" sz="1800" smtClean="0">
                <a:latin typeface="Times New Roman" pitchFamily="18" charset="0"/>
              </a:rPr>
              <a:t>.Logo, em mães com presença dos autoanticorpos ou cujos  filhos são afetados com lupus neonatal, </a:t>
            </a:r>
            <a:r>
              <a:rPr lang="pt-BR" sz="1800" b="1" smtClean="0">
                <a:latin typeface="Times New Roman" pitchFamily="18" charset="0"/>
              </a:rPr>
              <a:t>a amamentação  não deve ser desencorajada. </a:t>
            </a:r>
            <a:r>
              <a:rPr lang="pt-BR" sz="1800" smtClean="0">
                <a:latin typeface="Times New Roman" pitchFamily="18" charset="0"/>
              </a:rPr>
              <a:t>Na prevenção da doença cardíaca, a</a:t>
            </a:r>
            <a:r>
              <a:rPr lang="pt-BR" altLang="ja-JP" sz="1800" b="1" i="1" u="sng" smtClean="0">
                <a:latin typeface="Times New Roman" pitchFamily="18" charset="0"/>
                <a:ea typeface="MS PGothic" pitchFamily="34" charset="-128"/>
              </a:rPr>
              <a:t> </a:t>
            </a:r>
            <a:r>
              <a:rPr lang="pt-BR" altLang="ja-JP" sz="1800" b="1" i="1" smtClean="0">
                <a:latin typeface="Times New Roman" pitchFamily="18" charset="0"/>
                <a:ea typeface="MS PGothic" pitchFamily="34" charset="-128"/>
              </a:rPr>
              <a:t>hidroxicloroquina</a:t>
            </a:r>
            <a:r>
              <a:rPr lang="pt-BR" altLang="ja-JP" sz="1800" b="1" smtClean="0">
                <a:latin typeface="Times New Roman" pitchFamily="18" charset="0"/>
                <a:ea typeface="MS PGothic" pitchFamily="34" charset="-128"/>
              </a:rPr>
              <a:t> </a:t>
            </a:r>
            <a:r>
              <a:rPr lang="pt-BR" altLang="ja-JP" sz="1800" smtClean="0">
                <a:latin typeface="Times New Roman" pitchFamily="18" charset="0"/>
                <a:ea typeface="MS PGothic" pitchFamily="34" charset="-128"/>
              </a:rPr>
              <a:t>que não tem toxicidade fetal, diminui o risco do desenvolvimento do lupus neonatal cardíaco quando se tem história prévia: 450mg/dia via oral. Deve ser iniciada entre a 6ª e a 10ª semana de gravidez em mulheres que ainda não fazem uso de tratamento prévio. </a:t>
            </a:r>
            <a:endParaRPr lang="pt-BR" sz="1800" smtClean="0">
              <a:latin typeface="Times New Roman" pitchFamily="18" charset="0"/>
            </a:endParaRPr>
          </a:p>
        </p:txBody>
      </p:sp>
      <p:sp>
        <p:nvSpPr>
          <p:cNvPr id="58372" name="Text Box 4"/>
          <p:cNvSpPr txBox="1">
            <a:spLocks noChangeArrowheads="1"/>
          </p:cNvSpPr>
          <p:nvPr/>
        </p:nvSpPr>
        <p:spPr bwMode="auto">
          <a:xfrm>
            <a:off x="8897938" y="5970588"/>
            <a:ext cx="1104900" cy="228600"/>
          </a:xfrm>
          <a:prstGeom prst="rect">
            <a:avLst/>
          </a:prstGeom>
          <a:noFill/>
          <a:ln w="9525">
            <a:noFill/>
            <a:miter lim="800000"/>
            <a:headEnd/>
            <a:tailEnd/>
          </a:ln>
          <a:effectLst/>
        </p:spPr>
        <p:txBody>
          <a:bodyPr wrap="none">
            <a:spAutoFit/>
          </a:bodyPr>
          <a:lstStyle/>
          <a:p>
            <a:pPr defTabSz="914400"/>
            <a:r>
              <a:rPr lang="pt-BR" sz="900"/>
              <a:t>Paulo R. Margotto</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2"/>
          <p:cNvSpPr>
            <a:spLocks noGrp="1"/>
          </p:cNvSpPr>
          <p:nvPr>
            <p:ph idx="1"/>
          </p:nvPr>
        </p:nvSpPr>
        <p:spPr>
          <a:xfrm>
            <a:off x="400050" y="282575"/>
            <a:ext cx="11469688" cy="6435725"/>
          </a:xfrm>
        </p:spPr>
        <p:txBody>
          <a:bodyPr/>
          <a:lstStyle/>
          <a:p>
            <a:pPr marL="0" indent="0" algn="ctr">
              <a:buFont typeface="Wingdings 3" pitchFamily="18" charset="2"/>
              <a:buNone/>
            </a:pPr>
            <a:r>
              <a:rPr lang="pt-BR" sz="3200" b="1" smtClean="0">
                <a:solidFill>
                  <a:srgbClr val="FFFF00"/>
                </a:solidFill>
              </a:rPr>
              <a:t>OBRIGADO!</a:t>
            </a:r>
          </a:p>
          <a:p>
            <a:pPr marL="0" indent="0" algn="ctr">
              <a:buFont typeface="Wingdings 3" pitchFamily="18" charset="2"/>
              <a:buNone/>
            </a:pPr>
            <a:endParaRPr lang="pt-BR" sz="3200" b="1" smtClean="0">
              <a:solidFill>
                <a:srgbClr val="FFFF00"/>
              </a:solidFill>
            </a:endParaRPr>
          </a:p>
          <a:p>
            <a:pPr marL="0" indent="0" algn="ctr">
              <a:buFont typeface="Wingdings 3" pitchFamily="18" charset="2"/>
              <a:buNone/>
            </a:pPr>
            <a:endParaRPr lang="pt-BR" smtClean="0"/>
          </a:p>
          <a:p>
            <a:pPr marL="0" indent="0" algn="ctr">
              <a:buFont typeface="Wingdings 3" pitchFamily="18" charset="2"/>
              <a:buNone/>
            </a:pPr>
            <a:endParaRPr lang="pt-BR" smtClean="0"/>
          </a:p>
          <a:p>
            <a:pPr marL="0" indent="0" algn="ctr">
              <a:buFont typeface="Wingdings 3" pitchFamily="18" charset="2"/>
              <a:buNone/>
            </a:pPr>
            <a:endParaRPr lang="pt-BR" smtClean="0"/>
          </a:p>
          <a:p>
            <a:pPr marL="0" indent="0" algn="ctr">
              <a:buFont typeface="Wingdings 3" pitchFamily="18" charset="2"/>
              <a:buNone/>
            </a:pPr>
            <a:endParaRPr lang="pt-BR" smtClean="0"/>
          </a:p>
        </p:txBody>
      </p:sp>
      <p:pic>
        <p:nvPicPr>
          <p:cNvPr id="25605" name="Picture 5" descr="IMG-20171213-WA0014"/>
          <p:cNvPicPr>
            <a:picLocks noChangeAspect="1" noChangeArrowheads="1"/>
          </p:cNvPicPr>
          <p:nvPr/>
        </p:nvPicPr>
        <p:blipFill>
          <a:blip r:embed="rId2">
            <a:lum bright="12000" contrast="12000"/>
          </a:blip>
          <a:srcRect/>
          <a:stretch>
            <a:fillRect/>
          </a:stretch>
        </p:blipFill>
        <p:spPr bwMode="auto">
          <a:xfrm>
            <a:off x="2519363" y="828675"/>
            <a:ext cx="7380287" cy="5535613"/>
          </a:xfrm>
          <a:prstGeom prst="rect">
            <a:avLst/>
          </a:prstGeom>
          <a:noFill/>
          <a:ln w="38100">
            <a:solidFill>
              <a:srgbClr val="0000FF"/>
            </a:solidFill>
            <a:miter lim="800000"/>
            <a:headEnd/>
            <a:tailEnd/>
          </a:ln>
        </p:spPr>
      </p:pic>
      <p:sp>
        <p:nvSpPr>
          <p:cNvPr id="25606" name="Text Box 6"/>
          <p:cNvSpPr txBox="1">
            <a:spLocks noChangeArrowheads="1"/>
          </p:cNvSpPr>
          <p:nvPr/>
        </p:nvSpPr>
        <p:spPr bwMode="auto">
          <a:xfrm>
            <a:off x="2255838" y="6354763"/>
            <a:ext cx="8058150" cy="366712"/>
          </a:xfrm>
          <a:prstGeom prst="rect">
            <a:avLst/>
          </a:prstGeom>
          <a:noFill/>
          <a:ln w="9525">
            <a:noFill/>
            <a:miter lim="800000"/>
            <a:headEnd/>
            <a:tailEnd/>
          </a:ln>
          <a:effectLst/>
        </p:spPr>
        <p:txBody>
          <a:bodyPr wrap="none">
            <a:spAutoFit/>
          </a:bodyPr>
          <a:lstStyle/>
          <a:p>
            <a:pPr defTabSz="914400"/>
            <a:r>
              <a:rPr lang="pt-BR">
                <a:solidFill>
                  <a:srgbClr val="FFFF00"/>
                </a:solidFill>
              </a:rPr>
              <a:t>Staffs e Residentes da Unidade Neonatal do Hospital Universitário de Brasília</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780</TotalTime>
  <Words>2734</Words>
  <Application>Microsoft Office PowerPoint</Application>
  <PresentationFormat>Personalizar</PresentationFormat>
  <Paragraphs>218</Paragraphs>
  <Slides>34</Slides>
  <Notes>0</Notes>
  <HiddenSlides>0</HiddenSlides>
  <MMClips>0</MMClips>
  <ScaleCrop>false</ScaleCrop>
  <HeadingPairs>
    <vt:vector size="6" baseType="variant">
      <vt:variant>
        <vt:lpstr>Fontes usadas</vt:lpstr>
      </vt:variant>
      <vt:variant>
        <vt:i4>7</vt:i4>
      </vt:variant>
      <vt:variant>
        <vt:lpstr>Tema</vt:lpstr>
      </vt:variant>
      <vt:variant>
        <vt:i4>1</vt:i4>
      </vt:variant>
      <vt:variant>
        <vt:lpstr>Títulos de slides</vt:lpstr>
      </vt:variant>
      <vt:variant>
        <vt:i4>34</vt:i4>
      </vt:variant>
    </vt:vector>
  </HeadingPairs>
  <TitlesOfParts>
    <vt:vector size="42" baseType="lpstr">
      <vt:lpstr>Century Gothic</vt:lpstr>
      <vt:lpstr>Arial</vt:lpstr>
      <vt:lpstr>Wingdings 3</vt:lpstr>
      <vt:lpstr>Calibri</vt:lpstr>
      <vt:lpstr>Wingdings</vt:lpstr>
      <vt:lpstr>Times New Roman</vt:lpstr>
      <vt:lpstr>Geneva</vt:lpstr>
      <vt:lpstr>Ion</vt:lpstr>
      <vt:lpstr> Síndrome do Lupus eritematoso sistêmico neonatal: uma revisão abrangente  </vt:lpstr>
      <vt:lpstr>INTRODUÇÃO</vt:lpstr>
      <vt:lpstr>Palavras-chave</vt:lpstr>
      <vt:lpstr>Histórico</vt:lpstr>
      <vt:lpstr>Epidemiologia</vt:lpstr>
      <vt:lpstr>Slide 6</vt:lpstr>
      <vt:lpstr>Epidemiologia</vt:lpstr>
      <vt:lpstr>MANIFESTAÇÕES CLÍNICAS</vt:lpstr>
      <vt:lpstr>Slide 9</vt:lpstr>
      <vt:lpstr>MANIFESTAÇÕES CUTÂNEAS</vt:lpstr>
      <vt:lpstr>Slide 11</vt:lpstr>
      <vt:lpstr>Slide 12</vt:lpstr>
      <vt:lpstr>Slide 13</vt:lpstr>
      <vt:lpstr>Slide 14</vt:lpstr>
      <vt:lpstr>MANIFESTAÇÕES REVERSÍVEIS NÃO CUTÂNEAS</vt:lpstr>
      <vt:lpstr>MANIFESTAÇÕES CARDÍACAS</vt:lpstr>
      <vt:lpstr>Slide 17</vt:lpstr>
      <vt:lpstr>MANEJO</vt:lpstr>
      <vt:lpstr>MANEJO DO ENVOLVIMENTO NÃO CARDÍACO</vt:lpstr>
      <vt:lpstr>BLOQUEIO CARDÍACO ATRIOVENTRICULAR</vt:lpstr>
      <vt:lpstr>BLOQUEIO CARDÍACO ATRIOVENTRICULAR</vt:lpstr>
      <vt:lpstr>BLOQUEIO CARDÍACO ATRIOVENTRICULAR</vt:lpstr>
      <vt:lpstr>BLOQUEIO CARDÍACO ATRIOVENTRICULAR</vt:lpstr>
      <vt:lpstr>BLOQUEIO CARDÍACO ATRIOVENTRICULAR</vt:lpstr>
      <vt:lpstr>CONCLUSÃO</vt:lpstr>
      <vt:lpstr>Slide 26</vt:lpstr>
      <vt:lpstr>Slide 27</vt:lpstr>
      <vt:lpstr>Nota do Editor do site, Dr. Paulo R. Margotto.Consultem também! Estudando Juntos!</vt:lpstr>
      <vt:lpstr>Slide 29</vt:lpstr>
      <vt:lpstr>Slide 30</vt:lpstr>
      <vt:lpstr>Slide 31</vt:lpstr>
      <vt:lpstr>Nota: Lesões cutâneas encontradas em um recém-nascido de mãe com LES, nascido no Hospital Regional da Asa Sul em 01 de janeiro de 2012  (36sem5dias,1945g,PIGsim, cesária, mãe com LES em uso de prednisona, hipertensão crônica e DHEG). Ao nascer apresentou lesões cutâneas (a seguir), trombocitopenia). Anti-RO/SSA 22,6 (positivo fraco) e Anti-SSB/LA:14,4 (positivo forte). Fez uso de imunoglobulina e hidrocortisona ao nascer. </vt:lpstr>
      <vt:lpstr>Portanto...</vt:lpstr>
      <vt:lpstr>Slide 34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João Gabriel Pacheco Monteiro</dc:creator>
  <cp:lastModifiedBy>Paulo</cp:lastModifiedBy>
  <cp:revision>91</cp:revision>
  <dcterms:created xsi:type="dcterms:W3CDTF">2017-12-09T16:11:16Z</dcterms:created>
  <dcterms:modified xsi:type="dcterms:W3CDTF">2017-12-22T23:11:13Z</dcterms:modified>
</cp:coreProperties>
</file>