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5" r:id="rId1"/>
  </p:sldMasterIdLst>
  <p:handoutMasterIdLst>
    <p:handoutMasterId r:id="rId21"/>
  </p:handoutMasterIdLst>
  <p:sldIdLst>
    <p:sldId id="256" r:id="rId2"/>
    <p:sldId id="260" r:id="rId3"/>
    <p:sldId id="275" r:id="rId4"/>
    <p:sldId id="262" r:id="rId5"/>
    <p:sldId id="264" r:id="rId6"/>
    <p:sldId id="263" r:id="rId7"/>
    <p:sldId id="265" r:id="rId8"/>
    <p:sldId id="259" r:id="rId9"/>
    <p:sldId id="258" r:id="rId10"/>
    <p:sldId id="266" r:id="rId11"/>
    <p:sldId id="261" r:id="rId12"/>
    <p:sldId id="257" r:id="rId13"/>
    <p:sldId id="267" r:id="rId14"/>
    <p:sldId id="276" r:id="rId15"/>
    <p:sldId id="272" r:id="rId16"/>
    <p:sldId id="273" r:id="rId17"/>
    <p:sldId id="277" r:id="rId18"/>
    <p:sldId id="274" r:id="rId19"/>
    <p:sldId id="278" r:id="rId20"/>
  </p:sldIdLst>
  <p:sldSz cx="12192000" cy="6858000"/>
  <p:notesSz cx="6877050" cy="10002838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9770" autoAdjust="0"/>
  </p:normalViewPr>
  <p:slideViewPr>
    <p:cSldViewPr snapToGrid="0">
      <p:cViewPr varScale="1">
        <p:scale>
          <a:sx n="93" d="100"/>
          <a:sy n="93" d="100"/>
        </p:scale>
        <p:origin x="-264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95725" y="0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AF5F93DC-22A9-4756-AB2D-B8B9E3C8EEC1}" type="datetimeFigureOut">
              <a:rPr lang="pt-BR"/>
              <a:pPr>
                <a:defRPr/>
              </a:pPr>
              <a:t>22/11/2014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501188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95725" y="9501188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FB93C4F9-5B88-4290-A5B5-13F58968A5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996F1-C238-4CD6-89C3-4782E54AAB39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A2BE0-9ADF-498E-BA73-9A591C3997F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B45DB-A4BD-4770-BE32-AE6144FD32AF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51CF7-1CEB-42EA-BAFA-C143D96B680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0568D-9CDB-4006-886B-9BF17F9A8D83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2000F-7132-468D-B132-0D2AB93B699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59C9C-7EE0-4610-A11C-51AF58A1772A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83295-3367-466D-A995-2832AC85649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F6740-015A-44BD-A2BA-5B2C1CD6F74A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EF774-A301-4957-A8DF-75078C03EF0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611DB-8447-47EE-A597-BE816DC8AC37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3896E-4884-4ED7-8CED-70EECCFF0EC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5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37FF2-DFC3-4F6D-A1E5-EA4006C4E25F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69272-5D20-4833-8C51-FF598CB878A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E437EA90-D4DC-4DF9-B613-01425DB22E1D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21F9D3F-3BEF-4F4B-94F9-392D3089CBC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3F581-46D5-499B-9E5F-94D00397F059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87DA9-8A02-4FEB-ADA7-E75E2003C86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35E11-F3B9-4811-B0E5-48E0C3511918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0B6FE-D09A-445A-B0F6-8404EB0A625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BA321-9B10-4303-B37D-3D61091886E2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921DC-0A14-42B8-9FC7-3AA88989D37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0CA457-0F18-4BD9-AC58-4268A5736B22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345570-4D2F-4974-821E-DEE81CF088E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6" r:id="rId2"/>
    <p:sldLayoutId id="2147483768" r:id="rId3"/>
    <p:sldLayoutId id="2147483765" r:id="rId4"/>
    <p:sldLayoutId id="2147483764" r:id="rId5"/>
    <p:sldLayoutId id="2147483763" r:id="rId6"/>
    <p:sldLayoutId id="2147483769" r:id="rId7"/>
    <p:sldLayoutId id="2147483770" r:id="rId8"/>
    <p:sldLayoutId id="2147483771" r:id="rId9"/>
    <p:sldLayoutId id="2147483762" r:id="rId10"/>
    <p:sldLayoutId id="2147483772" r:id="rId11"/>
  </p:sldLayoutIdLst>
  <p:hf sldNum="0" hdr="0" ft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8263" y="2770188"/>
            <a:ext cx="5635625" cy="340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79438" y="215900"/>
            <a:ext cx="11155362" cy="1450975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pt-BR" smtClean="0"/>
              <a:t>Fatores cardiovasculares afetando o prognóstico do RN de muito baixo peso</a:t>
            </a:r>
          </a:p>
        </p:txBody>
      </p:sp>
      <p:sp>
        <p:nvSpPr>
          <p:cNvPr id="3" name="Subtítulo 2"/>
          <p:cNvSpPr>
            <a:spLocks noGrp="1"/>
          </p:cNvSpPr>
          <p:nvPr>
            <p:ph idx="1"/>
          </p:nvPr>
        </p:nvSpPr>
        <p:spPr>
          <a:xfrm>
            <a:off x="579438" y="1943100"/>
            <a:ext cx="10896600" cy="4022725"/>
          </a:xfrm>
        </p:spPr>
        <p:txBody>
          <a:bodyPr rtlCol="0">
            <a:normAutofit fontScale="92500"/>
          </a:bodyPr>
          <a:lstStyle/>
          <a:p>
            <a:pPr marL="91440" indent="-91440" eaLnBrk="1" fontAlgn="auto" hangingPunct="1">
              <a:defRPr/>
            </a:pPr>
            <a:r>
              <a:rPr lang="pt-BR" sz="4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Hipertensão arterial: riscos imediatos e tardios</a:t>
            </a:r>
          </a:p>
          <a:p>
            <a:pPr marL="91440" indent="-91440" eaLnBrk="1" fontAlgn="auto" hangingPunct="1">
              <a:defRPr/>
            </a:pPr>
            <a:r>
              <a:rPr lang="pt-BR" sz="35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MARTA </a:t>
            </a:r>
            <a:r>
              <a:rPr lang="pt-BR" sz="35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DAVID ROCHA </a:t>
            </a:r>
            <a:r>
              <a:rPr lang="pt-BR" sz="35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 MOURA</a:t>
            </a:r>
          </a:p>
          <a:p>
            <a:pPr marL="91440" indent="-91440" eaLnBrk="1" fontAlgn="auto" hangingPunct="1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Pediatra/</a:t>
            </a:r>
            <a:r>
              <a:rPr lang="pt-BR" sz="3200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Neonatologista</a:t>
            </a: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91440" indent="-91440" eaLnBrk="1" fontAlgn="auto" hangingPunct="1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Hospital Materno Infantil de Brasília</a:t>
            </a:r>
          </a:p>
          <a:p>
            <a:pPr marL="91440" indent="-91440" eaLnBrk="1" fontAlgn="auto" hangingPunct="1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Escola Superior de Ciências da Saúde</a:t>
            </a:r>
          </a:p>
          <a:p>
            <a:pPr marL="91440" indent="-91440" eaLnBrk="1" fontAlgn="auto" hangingPunct="1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Hospital das Forças Armadas</a:t>
            </a:r>
            <a:endParaRPr lang="pt-B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1289050" y="6491288"/>
            <a:ext cx="8934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                   </a:t>
            </a:r>
            <a:r>
              <a:rPr lang="pt-BR">
                <a:solidFill>
                  <a:srgbClr val="0000FF"/>
                </a:solidFill>
                <a:hlinkClick r:id="rId3"/>
              </a:rPr>
              <a:t>www.paulomargotto.com.br</a:t>
            </a:r>
            <a:r>
              <a:rPr lang="pt-BR">
                <a:solidFill>
                  <a:srgbClr val="0000FF"/>
                </a:solidFill>
              </a:rPr>
              <a:t>                     Brasília, 22 de novembro de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/>
          <p:cNvSpPr/>
          <p:nvPr/>
        </p:nvSpPr>
        <p:spPr>
          <a:xfrm>
            <a:off x="598488" y="1778000"/>
            <a:ext cx="1104265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3200" dirty="0">
                <a:latin typeface="+mj-lt"/>
                <a:cs typeface="+mn-cs"/>
              </a:rPr>
              <a:t>A  monitorização cuidadosa dos sinais vitais é essencial em RN de risco , mas a aferição da pressão arterial e o seu manejo têm gerado varias controvérsias. </a:t>
            </a:r>
          </a:p>
        </p:txBody>
      </p:sp>
      <p:pic>
        <p:nvPicPr>
          <p:cNvPr id="15362" name="Picture 2" descr="http://www.amigosdasaude.com/upload/textos/124944569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38988" y="3219450"/>
            <a:ext cx="3770312" cy="282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ta para baixo 8"/>
          <p:cNvSpPr/>
          <p:nvPr/>
        </p:nvSpPr>
        <p:spPr>
          <a:xfrm rot="5400000">
            <a:off x="6970713" y="782638"/>
            <a:ext cx="1609725" cy="3597275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7638" y="41275"/>
            <a:ext cx="11658600" cy="1003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Como aferir a pressão em RN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22250" y="1304925"/>
            <a:ext cx="5662613" cy="2554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latin typeface="+mj-lt"/>
                <a:cs typeface="+mn-cs"/>
              </a:rPr>
              <a:t>Aferição direta ou invasiva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4000" dirty="0">
                <a:latin typeface="+mj-lt"/>
                <a:cs typeface="+mn-cs"/>
              </a:rPr>
              <a:t>Artéria umbilical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4000" dirty="0">
                <a:latin typeface="+mj-lt"/>
                <a:cs typeface="+mn-cs"/>
              </a:rPr>
              <a:t>Radial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4000" dirty="0">
                <a:latin typeface="+mj-lt"/>
                <a:cs typeface="+mn-cs"/>
              </a:rPr>
              <a:t>Tibial posterior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708775" y="2266950"/>
            <a:ext cx="56610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solidFill>
                  <a:schemeClr val="bg1"/>
                </a:solidFill>
                <a:latin typeface="+mj-lt"/>
                <a:cs typeface="+mn-cs"/>
              </a:rPr>
              <a:t>Padrão Ouro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222250" y="3914775"/>
            <a:ext cx="51181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latin typeface="+mj-lt"/>
                <a:cs typeface="+mn-cs"/>
              </a:rPr>
              <a:t>Limitação - cerca de 10% desenvolvem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latin typeface="+mj-lt"/>
                <a:cs typeface="+mn-cs"/>
              </a:rPr>
              <a:t>Hipertensão arterial.</a:t>
            </a:r>
          </a:p>
        </p:txBody>
      </p:sp>
      <p:pic>
        <p:nvPicPr>
          <p:cNvPr id="16390" name="Picture 2" descr="http://www.eccpn.aibarra.org/temario/seccion3/capitulo51/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95925" y="3525838"/>
            <a:ext cx="343217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6" descr="http://www.terramedical.com.br/images/passport_mo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10663" y="3314700"/>
            <a:ext cx="2855912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atic.catalogohospitalar.com.br/img/produtos/43011/imagem-de-manguitos-para-pressao-nao-inavsiva-neonatal_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7350" y="3775075"/>
            <a:ext cx="30321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28600" y="230188"/>
            <a:ext cx="11658600" cy="1003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Como aferir a pressão em RN</a:t>
            </a:r>
          </a:p>
        </p:txBody>
      </p:sp>
      <p:sp>
        <p:nvSpPr>
          <p:cNvPr id="17411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>
                <a:latin typeface="Calibri" pitchFamily="34" charset="0"/>
              </a:rPr>
              <a:t>Ribeiro MAS,et al, 2007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lum bright="-14000" contrast="23000"/>
          </a:blip>
          <a:stretch>
            <a:fillRect/>
          </a:stretch>
        </p:blipFill>
        <p:spPr>
          <a:xfrm>
            <a:off x="7436310" y="1989969"/>
            <a:ext cx="4290475" cy="2979477"/>
          </a:xfrm>
          <a:prstGeom prst="rect">
            <a:avLst/>
          </a:prstGeom>
          <a:effectLst>
            <a:glow rad="127000">
              <a:schemeClr val="tx1">
                <a:lumMod val="85000"/>
                <a:lumOff val="15000"/>
              </a:schemeClr>
            </a:glow>
          </a:effectLst>
        </p:spPr>
      </p:pic>
      <p:sp>
        <p:nvSpPr>
          <p:cNvPr id="8" name="CaixaDeTexto 7"/>
          <p:cNvSpPr txBox="1"/>
          <p:nvPr/>
        </p:nvSpPr>
        <p:spPr>
          <a:xfrm>
            <a:off x="430213" y="1863725"/>
            <a:ext cx="6591300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latin typeface="+mj-lt"/>
                <a:cs typeface="+mn-cs"/>
              </a:rPr>
              <a:t>Aferição indireta ou não invasiva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 err="1">
                <a:latin typeface="+mj-lt"/>
                <a:cs typeface="+mn-cs"/>
              </a:rPr>
              <a:t>esfigmomanômetro</a:t>
            </a:r>
            <a:r>
              <a:rPr lang="pt-BR" sz="3600" dirty="0">
                <a:latin typeface="+mj-lt"/>
                <a:cs typeface="+mn-cs"/>
              </a:rPr>
              <a:t> e palpação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 err="1">
                <a:latin typeface="+mj-lt"/>
                <a:cs typeface="+mn-cs"/>
              </a:rPr>
              <a:t>Oscilometria</a:t>
            </a:r>
            <a:endParaRPr lang="pt-BR" sz="3600" dirty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>
                <a:latin typeface="+mj-lt"/>
                <a:cs typeface="+mn-cs"/>
              </a:rPr>
              <a:t>Ultrassom </a:t>
            </a:r>
            <a:r>
              <a:rPr lang="pt-BR" sz="3600" dirty="0" err="1">
                <a:latin typeface="+mj-lt"/>
                <a:cs typeface="+mn-cs"/>
              </a:rPr>
              <a:t>doppler</a:t>
            </a:r>
            <a:endParaRPr lang="pt-BR" sz="3600" dirty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>
                <a:latin typeface="+mj-lt"/>
                <a:cs typeface="+mn-cs"/>
              </a:rPr>
              <a:t>Método Flush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 err="1">
                <a:latin typeface="+mj-lt"/>
                <a:cs typeface="+mn-cs"/>
              </a:rPr>
              <a:t>Oximetria</a:t>
            </a:r>
            <a:endParaRPr lang="pt-BR" sz="3600" dirty="0">
              <a:latin typeface="+mj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01613" y="127000"/>
            <a:ext cx="11658600" cy="1003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Como aferir a pressão em RN</a:t>
            </a:r>
          </a:p>
        </p:txBody>
      </p:sp>
      <p:sp>
        <p:nvSpPr>
          <p:cNvPr id="18434" name="Retângulo 6"/>
          <p:cNvSpPr>
            <a:spLocks noChangeArrowheads="1"/>
          </p:cNvSpPr>
          <p:nvPr/>
        </p:nvSpPr>
        <p:spPr bwMode="auto">
          <a:xfrm>
            <a:off x="6073775" y="6034088"/>
            <a:ext cx="6049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>
                <a:latin typeface="Calibri" pitchFamily="34" charset="0"/>
              </a:rPr>
              <a:t>Ribeiro MAS,et al, 2007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975" y="1892300"/>
            <a:ext cx="27971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43263" y="1892300"/>
            <a:ext cx="278765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69025" y="1892300"/>
            <a:ext cx="2836863" cy="200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67813" y="1858963"/>
            <a:ext cx="283210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0500" y="1905000"/>
            <a:ext cx="6746875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5194300" y="3854450"/>
            <a:ext cx="6613525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Os métodos do </a:t>
            </a:r>
            <a:r>
              <a:rPr lang="pt-BR" sz="2400" i="1" dirty="0">
                <a:latin typeface="+mj-lt"/>
                <a:cs typeface="+mn-cs"/>
              </a:rPr>
              <a:t>flush </a:t>
            </a:r>
            <a:r>
              <a:rPr lang="pt-BR" sz="2400" dirty="0">
                <a:latin typeface="+mj-lt"/>
                <a:cs typeface="+mn-cs"/>
              </a:rPr>
              <a:t>e da </a:t>
            </a:r>
            <a:r>
              <a:rPr lang="pt-BR" sz="2400" dirty="0" err="1">
                <a:latin typeface="+mj-lt"/>
                <a:cs typeface="+mn-cs"/>
              </a:rPr>
              <a:t>oximetria</a:t>
            </a:r>
            <a:r>
              <a:rPr lang="pt-BR" sz="2400" dirty="0">
                <a:latin typeface="+mj-lt"/>
                <a:cs typeface="+mn-cs"/>
              </a:rPr>
              <a:t> de pulso mostraram- se úteis para medir a pressão arterial sistólica de recém-nascidos, sendo que o método oscilométrico mostrou-se o menos concordante com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o Doppler para detectar hipotensão.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36538" y="69850"/>
            <a:ext cx="11658600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Para garantir uma aferição segura </a:t>
            </a:r>
          </a:p>
        </p:txBody>
      </p:sp>
      <p:sp>
        <p:nvSpPr>
          <p:cNvPr id="19458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>
                <a:latin typeface="Calibri" pitchFamily="34" charset="0"/>
              </a:rPr>
              <a:t>Ribeiro MAS,et al, 2007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273050" y="1196975"/>
            <a:ext cx="11622088" cy="3168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1° – Use preferencialmente o membro superior; </a:t>
            </a:r>
          </a:p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2° – Evite as extremidades com acesso venoso ou circulação comprometida, ou que apresentem lesões na pele.</a:t>
            </a:r>
          </a:p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3° – Seleção do manguito apropriado; </a:t>
            </a:r>
          </a:p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4° – Aplicação adequada do manguito;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>
                <a:latin typeface="Calibri" pitchFamily="34" charset="0"/>
              </a:rPr>
              <a:t>Ribeiro MAS,et al, 2007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274638" y="1171575"/>
            <a:ext cx="11737975" cy="32924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5°– Inflar o manguito, conforme a técnica escolhida, e realizar a mensuração da pressão arterial ;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6° – Ao remover o manguito reavaliar a extremidade; 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7° – Avaliar a pressão arterial: considerar o estado fisiológico atual do recém-nascido e as medidas prévias de sua pressão arterial.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8° – Criticar sistematicamente a técnica de mensuração 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9° – Registrar claramente as pressões sistólica, diastólica e arterial média</a:t>
            </a:r>
          </a:p>
        </p:txBody>
      </p:sp>
      <p:sp>
        <p:nvSpPr>
          <p:cNvPr id="6" name="Retângulo 5"/>
          <p:cNvSpPr/>
          <p:nvPr/>
        </p:nvSpPr>
        <p:spPr>
          <a:xfrm>
            <a:off x="274638" y="0"/>
            <a:ext cx="11658600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Para garantir uma aferição segura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14325" y="201613"/>
            <a:ext cx="11658600" cy="3694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Valores de Normalidade 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A PA varia de acordo com a idade gestacional, peso ao nascer e idade pós-concepcional.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O RN de termo saudável tende a estabilizar até ao 4º dia de vida sua pressão arterial.</a:t>
            </a:r>
          </a:p>
        </p:txBody>
      </p:sp>
      <p:sp>
        <p:nvSpPr>
          <p:cNvPr id="21506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000">
                <a:latin typeface="Calibri" pitchFamily="34" charset="0"/>
              </a:rPr>
              <a:t>Flynn JT., 2014</a:t>
            </a:r>
            <a:endParaRPr lang="pt-BR" sz="2000">
              <a:latin typeface="Calibri" pitchFamily="34" charset="0"/>
            </a:endParaRPr>
          </a:p>
        </p:txBody>
      </p:sp>
      <p:pic>
        <p:nvPicPr>
          <p:cNvPr id="21507" name="Picture 2" descr="http://abcgravidez.com/wp-content/uploads/2014/03/parto-prematur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10213" y="3594100"/>
            <a:ext cx="428625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82575" y="149225"/>
            <a:ext cx="11658600" cy="29797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Definição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Pressão arterial sistólica e/ou diastólica superior ao percentil (P) 95 para a idade gestacional, peso ao nascer e idade corrigida, em pelo menos 3 medições (adequadas) num período de 6 a 12 horas</a:t>
            </a:r>
          </a:p>
        </p:txBody>
      </p:sp>
      <p:sp>
        <p:nvSpPr>
          <p:cNvPr id="22530" name="Retângulo 6"/>
          <p:cNvSpPr>
            <a:spLocks noChangeArrowheads="1"/>
          </p:cNvSpPr>
          <p:nvPr/>
        </p:nvSpPr>
        <p:spPr bwMode="auto">
          <a:xfrm>
            <a:off x="3719513" y="5921375"/>
            <a:ext cx="8472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000">
                <a:latin typeface="Calibri" pitchFamily="34" charset="0"/>
              </a:rPr>
              <a:t>Flynn JT., 2014</a:t>
            </a:r>
            <a:endParaRPr lang="pt-BR" sz="2000">
              <a:latin typeface="Calibri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335213" y="3660775"/>
            <a:ext cx="6505575" cy="1568450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+mj-lt"/>
                <a:cs typeface="+mn-cs"/>
              </a:rPr>
              <a:t>PA &gt; 90/60 mmHg no RN de termo e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+mj-lt"/>
                <a:cs typeface="+mn-cs"/>
              </a:rPr>
              <a:t> PA &gt; 80/50 mmHg no RNPT.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66700" y="307975"/>
            <a:ext cx="11658600" cy="44307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Incidência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rgbClr val="000000"/>
                </a:solidFill>
                <a:latin typeface="+mj-lt"/>
                <a:cs typeface="+mn-cs"/>
              </a:rPr>
              <a:t>A hipertensão arterial (HTA) neonatal descrita na literatura varia entre 0,2 a 3% . A magnitude deste intervalo reflete a problemática da definição de hipertensão neonatal decorrente de vários fatores: ausência de estudos prospectivos de larga escala que determinem valores de referência universalmente aceitos,</a:t>
            </a:r>
            <a:r>
              <a:rPr lang="pt-BR" sz="2800" dirty="0">
                <a:solidFill>
                  <a:srgbClr val="FF0000"/>
                </a:solidFill>
                <a:latin typeface="+mj-lt"/>
                <a:cs typeface="+mn-cs"/>
              </a:rPr>
              <a:t> </a:t>
            </a:r>
            <a:r>
              <a:rPr lang="pt-BR" sz="2800" dirty="0">
                <a:solidFill>
                  <a:srgbClr val="000000"/>
                </a:solidFill>
                <a:latin typeface="+mj-lt"/>
                <a:cs typeface="+mn-cs"/>
              </a:rPr>
              <a:t>variabilidade das técnicas e condições de medição da pressão arterial (PA). </a:t>
            </a:r>
            <a:endParaRPr lang="pt-BR" sz="2800" dirty="0">
              <a:latin typeface="+mj-lt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5675313"/>
            <a:ext cx="121920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latin typeface="+mj-lt"/>
                <a:cs typeface="+mn-cs"/>
              </a:rPr>
              <a:t>Dionne </a:t>
            </a:r>
            <a:r>
              <a:rPr lang="pt-BR" sz="2000" dirty="0" err="1">
                <a:latin typeface="+mj-lt"/>
                <a:cs typeface="+mn-cs"/>
              </a:rPr>
              <a:t>JM,et</a:t>
            </a:r>
            <a:r>
              <a:rPr lang="pt-BR" sz="2000" dirty="0">
                <a:latin typeface="+mj-lt"/>
                <a:cs typeface="+mn-cs"/>
              </a:rPr>
              <a:t> al 2012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 err="1">
                <a:latin typeface="+mj-lt"/>
                <a:cs typeface="+mn-cs"/>
              </a:rPr>
              <a:t>Flynn</a:t>
            </a:r>
            <a:r>
              <a:rPr lang="pt-BR" sz="2000" dirty="0">
                <a:latin typeface="+mj-lt"/>
                <a:cs typeface="+mn-cs"/>
              </a:rPr>
              <a:t> JT et al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" y="327025"/>
            <a:ext cx="5521325" cy="544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42000" y="327025"/>
            <a:ext cx="5672138" cy="544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075" y="4314825"/>
            <a:ext cx="11520488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tângulo 8"/>
          <p:cNvSpPr>
            <a:spLocks noChangeArrowheads="1"/>
          </p:cNvSpPr>
          <p:nvPr/>
        </p:nvSpPr>
        <p:spPr bwMode="auto">
          <a:xfrm>
            <a:off x="9517063" y="5940425"/>
            <a:ext cx="2603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Donald L. Batisky, 2014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46063" y="360363"/>
            <a:ext cx="11658600" cy="58166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40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Etiologia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Muitas são as causas de hipertensão no RN as mais comuns são: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Uso de drogas vasoativas;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 err="1">
                <a:latin typeface="+mj-lt"/>
                <a:cs typeface="+mn-cs"/>
              </a:rPr>
              <a:t>Rn</a:t>
            </a:r>
            <a:r>
              <a:rPr lang="pt-BR" sz="2800" dirty="0">
                <a:latin typeface="+mj-lt"/>
                <a:cs typeface="+mn-cs"/>
              </a:rPr>
              <a:t>  em uso de corticoides;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Uso de cateter arterial umbilical (tromboembolismo);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lesão renal aguda no pós-natal;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Doença pulmonar crônica;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 Cardiopatias (</a:t>
            </a:r>
            <a:r>
              <a:rPr lang="pt-BR" sz="2800" dirty="0" err="1">
                <a:latin typeface="+mj-lt"/>
                <a:cs typeface="+mn-cs"/>
              </a:rPr>
              <a:t>Co</a:t>
            </a:r>
            <a:r>
              <a:rPr lang="pt-BR" sz="2800" dirty="0">
                <a:latin typeface="+mj-lt"/>
                <a:cs typeface="+mn-cs"/>
              </a:rPr>
              <a:t> Aorta);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 Anomalias renais congênitas em especial as </a:t>
            </a:r>
            <a:r>
              <a:rPr lang="pt-BR" sz="2800" dirty="0" err="1">
                <a:latin typeface="+mj-lt"/>
                <a:cs typeface="+mn-cs"/>
              </a:rPr>
              <a:t>uropatia</a:t>
            </a:r>
            <a:r>
              <a:rPr lang="pt-BR" sz="2800" dirty="0">
                <a:latin typeface="+mj-lt"/>
                <a:cs typeface="+mn-cs"/>
              </a:rPr>
              <a:t> obstrutiva e doença renal cística.</a:t>
            </a:r>
          </a:p>
        </p:txBody>
      </p:sp>
      <p:sp>
        <p:nvSpPr>
          <p:cNvPr id="25602" name="Retângulo 1"/>
          <p:cNvSpPr>
            <a:spLocks noChangeArrowheads="1"/>
          </p:cNvSpPr>
          <p:nvPr/>
        </p:nvSpPr>
        <p:spPr bwMode="auto">
          <a:xfrm>
            <a:off x="9517063" y="5940425"/>
            <a:ext cx="2603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Donald L. Batisky, 2014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28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412750" y="1344613"/>
            <a:ext cx="10947400" cy="29718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3200" dirty="0">
                <a:latin typeface="+mj-lt"/>
                <a:cs typeface="+mn-cs"/>
              </a:rPr>
              <a:t> Um estudo da Austrália mostrou que mais de 40% dos RN hipertensos receberam alta da UTI Neonatal em uso medicamentos anti-hipertensivos, mas apenas 15% estava na terapia de 3 até 6 meses depois da alta.</a:t>
            </a:r>
          </a:p>
        </p:txBody>
      </p:sp>
      <p:sp>
        <p:nvSpPr>
          <p:cNvPr id="26627" name="Retângulo 4"/>
          <p:cNvSpPr>
            <a:spLocks noChangeArrowheads="1"/>
          </p:cNvSpPr>
          <p:nvPr/>
        </p:nvSpPr>
        <p:spPr bwMode="auto">
          <a:xfrm>
            <a:off x="9517063" y="5749925"/>
            <a:ext cx="22717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AdvOT156ec773"/>
              </a:rPr>
              <a:t>Caplan MS, et al, 2007</a:t>
            </a:r>
          </a:p>
          <a:p>
            <a:r>
              <a:rPr lang="pt-BR" sz="1600">
                <a:latin typeface="AdvOT156ec773"/>
              </a:rPr>
              <a:t>Seliem WA , 2007</a:t>
            </a:r>
            <a:endParaRPr lang="pt-BR" sz="1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404813" y="1247775"/>
            <a:ext cx="11034712" cy="44942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Pacientes com doença renal têm maior probabilidade de requerer tratamento a longo prazo</a:t>
            </a:r>
          </a:p>
          <a:p>
            <a:pPr marL="457200" indent="-4572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Crianças com DBP são mais propensos a ter resolução em média de 7,8 meses variando de 1 mês a 2 anos </a:t>
            </a:r>
          </a:p>
          <a:p>
            <a:pPr marL="457200" indent="-4572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Crianças com doença renal policística autossômica recessiva que sobrevivem 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3200" dirty="0">
                <a:latin typeface="+mj-lt"/>
                <a:cs typeface="+mn-cs"/>
              </a:rPr>
              <a:t>40% exigido em uso de medicação até 1 ano, 50% em 3 anos, e 60% em 15 anos de idade.</a:t>
            </a:r>
          </a:p>
        </p:txBody>
      </p:sp>
      <p:sp>
        <p:nvSpPr>
          <p:cNvPr id="27651" name="Retângulo 4"/>
          <p:cNvSpPr>
            <a:spLocks noChangeArrowheads="1"/>
          </p:cNvSpPr>
          <p:nvPr/>
        </p:nvSpPr>
        <p:spPr bwMode="auto">
          <a:xfrm>
            <a:off x="9517063" y="5749925"/>
            <a:ext cx="22717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AdvOT156ec773"/>
              </a:rPr>
              <a:t>Caplan MS, et al, 2007</a:t>
            </a:r>
          </a:p>
          <a:p>
            <a:r>
              <a:rPr lang="pt-BR" sz="1600">
                <a:latin typeface="AdvOT156ec773"/>
              </a:rPr>
              <a:t>Seliem WA , 2007</a:t>
            </a:r>
            <a:endParaRPr lang="pt-BR" sz="1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315913" y="1100138"/>
            <a:ext cx="11571287" cy="41862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 </a:t>
            </a:r>
            <a:r>
              <a:rPr lang="en-US" sz="3200" dirty="0">
                <a:solidFill>
                  <a:schemeClr val="accent2"/>
                </a:solidFill>
                <a:latin typeface="+mj-lt"/>
                <a:cs typeface="+mn-cs"/>
              </a:rPr>
              <a:t>Victorian Infant Collaborative Study Group, 2014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  <a:cs typeface="+mn-cs"/>
            </a:endParaRP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>
                <a:latin typeface="+mj-lt"/>
                <a:cs typeface="+mn-cs"/>
              </a:rPr>
              <a:t>Compara</a:t>
            </a:r>
            <a:r>
              <a:rPr lang="en-US" sz="2800" dirty="0">
                <a:latin typeface="+mj-lt"/>
                <a:cs typeface="+mn-cs"/>
              </a:rPr>
              <a:t> </a:t>
            </a:r>
            <a:r>
              <a:rPr lang="pt-BR" sz="2800" dirty="0">
                <a:latin typeface="+mj-lt"/>
                <a:cs typeface="+mn-cs"/>
              </a:rPr>
              <a:t>jovens adultos aos 18 anos nascidos com idade gestacional &lt; 28 sem com os nascidos a termo, que tiveram sua PA monitorizada por 24 horas monitorização observaram que os </a:t>
            </a:r>
            <a:r>
              <a:rPr lang="pt-BR" sz="2800" dirty="0" err="1">
                <a:latin typeface="+mj-lt"/>
                <a:cs typeface="+mn-cs"/>
              </a:rPr>
              <a:t>ex-prematuros</a:t>
            </a:r>
            <a:r>
              <a:rPr lang="pt-BR" sz="2800" dirty="0">
                <a:latin typeface="+mj-lt"/>
                <a:cs typeface="+mn-cs"/>
              </a:rPr>
              <a:t> extremos têm pressões mais elevadas que os nascidos a termo portanto, maior tempo de seguimento devem ser considerados na avaliação do risco para estes indivíduos.</a:t>
            </a:r>
          </a:p>
        </p:txBody>
      </p:sp>
      <p:sp>
        <p:nvSpPr>
          <p:cNvPr id="28675" name="Retângulo 4"/>
          <p:cNvSpPr>
            <a:spLocks noChangeArrowheads="1"/>
          </p:cNvSpPr>
          <p:nvPr/>
        </p:nvSpPr>
        <p:spPr bwMode="auto">
          <a:xfrm>
            <a:off x="9517063" y="5940425"/>
            <a:ext cx="1876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Roberts G, 2014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315913" y="1100138"/>
            <a:ext cx="11571287" cy="36623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40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 </a:t>
            </a:r>
            <a:r>
              <a:rPr lang="en-US" sz="4000" dirty="0" err="1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Tratamento</a:t>
            </a:r>
            <a:endParaRPr lang="en-US" sz="40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endParaRPr lang="en-US" sz="24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marL="342900" indent="-3429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 err="1">
                <a:latin typeface="+mj-lt"/>
                <a:cs typeface="+mn-cs"/>
              </a:rPr>
              <a:t>Desde</a:t>
            </a:r>
            <a:r>
              <a:rPr lang="en-US" sz="3200" dirty="0">
                <a:latin typeface="+mj-lt"/>
                <a:cs typeface="+mn-cs"/>
              </a:rPr>
              <a:t> 1970 a </a:t>
            </a:r>
            <a:r>
              <a:rPr lang="pt-BR" sz="3200" dirty="0" err="1">
                <a:latin typeface="+mj-lt"/>
                <a:cs typeface="+mn-cs"/>
              </a:rPr>
              <a:t>hidralazina</a:t>
            </a:r>
            <a:r>
              <a:rPr lang="pt-BR" sz="3200" dirty="0">
                <a:latin typeface="+mj-lt"/>
                <a:cs typeface="+mn-cs"/>
              </a:rPr>
              <a:t> tem sido o medicamento mais utilizado;</a:t>
            </a:r>
          </a:p>
          <a:p>
            <a:pPr marL="342900" indent="-3429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Em um estudo da Austrália:</a:t>
            </a:r>
          </a:p>
          <a:p>
            <a:pPr marL="342900" indent="-3429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82% dos pacientes com HA são tratados e as medicações mais utilizadas foram </a:t>
            </a:r>
            <a:r>
              <a:rPr lang="pt-BR" sz="3200" dirty="0" err="1">
                <a:latin typeface="+mj-lt"/>
                <a:cs typeface="+mn-cs"/>
              </a:rPr>
              <a:t>hidralazina</a:t>
            </a:r>
            <a:r>
              <a:rPr lang="pt-BR" sz="3200" dirty="0">
                <a:latin typeface="+mj-lt"/>
                <a:cs typeface="+mn-cs"/>
              </a:rPr>
              <a:t>, captopril, </a:t>
            </a:r>
            <a:r>
              <a:rPr lang="pt-BR" sz="3200" dirty="0" err="1">
                <a:latin typeface="+mj-lt"/>
                <a:cs typeface="+mn-cs"/>
              </a:rPr>
              <a:t>labetalol</a:t>
            </a:r>
            <a:r>
              <a:rPr lang="pt-BR" sz="3200" dirty="0">
                <a:latin typeface="+mj-lt"/>
                <a:cs typeface="+mn-cs"/>
              </a:rPr>
              <a:t>, e </a:t>
            </a:r>
            <a:r>
              <a:rPr lang="pt-BR" sz="3200" dirty="0" err="1">
                <a:latin typeface="+mj-lt"/>
                <a:cs typeface="+mn-cs"/>
              </a:rPr>
              <a:t>atenolol</a:t>
            </a:r>
            <a:r>
              <a:rPr lang="pt-BR" sz="3200" dirty="0">
                <a:latin typeface="+mj-lt"/>
                <a:cs typeface="+mn-cs"/>
              </a:rPr>
              <a:t>.</a:t>
            </a:r>
          </a:p>
        </p:txBody>
      </p:sp>
      <p:sp>
        <p:nvSpPr>
          <p:cNvPr id="29699" name="Retângulo 5"/>
          <p:cNvSpPr>
            <a:spLocks noChangeArrowheads="1"/>
          </p:cNvSpPr>
          <p:nvPr/>
        </p:nvSpPr>
        <p:spPr bwMode="auto">
          <a:xfrm>
            <a:off x="9525000" y="5781675"/>
            <a:ext cx="25320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Caplan MS, et al, 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315913" y="1100138"/>
            <a:ext cx="11571287" cy="40941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40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 </a:t>
            </a:r>
            <a:r>
              <a:rPr lang="en-US" sz="4000" dirty="0" err="1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Tratamento</a:t>
            </a:r>
            <a:endParaRPr lang="en-US" sz="40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marL="342900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Nos USA em uma revisão mais recente</a:t>
            </a:r>
          </a:p>
          <a:p>
            <a:pPr marL="800100" lvl="1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 vasodilatadores (64,2%), inibidores da ECA (50,8%), </a:t>
            </a:r>
          </a:p>
          <a:p>
            <a:pPr marL="800100" lvl="1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Bloqueadores dos canais de cálcio (24%) e a combinação de drogas chegou a (18,4%), </a:t>
            </a:r>
          </a:p>
          <a:p>
            <a:pPr marL="800100" lvl="1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O inicio da terapia se deu em média aos 15 dias de vida</a:t>
            </a:r>
          </a:p>
        </p:txBody>
      </p:sp>
      <p:sp>
        <p:nvSpPr>
          <p:cNvPr id="30723" name="Retângulo 5"/>
          <p:cNvSpPr>
            <a:spLocks noChangeArrowheads="1"/>
          </p:cNvSpPr>
          <p:nvPr/>
        </p:nvSpPr>
        <p:spPr bwMode="auto">
          <a:xfrm>
            <a:off x="9956800" y="5878513"/>
            <a:ext cx="2009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Seliem WA , 2007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244475" y="1092200"/>
            <a:ext cx="11571288" cy="4908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dirty="0">
                <a:latin typeface="+mj-lt"/>
                <a:cs typeface="+mn-cs"/>
              </a:rPr>
              <a:t> </a:t>
            </a:r>
            <a:r>
              <a:rPr lang="pt-BR" sz="4400" dirty="0">
                <a:solidFill>
                  <a:schemeClr val="accent2"/>
                </a:solidFill>
                <a:latin typeface="+mj-lt"/>
                <a:cs typeface="+mn-cs"/>
              </a:rPr>
              <a:t>Conclusões 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A incidência de hipertensão é baixa menos de 2%, 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Etiologia  variada.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A causa mais comum é a doença renovascular relacionada ao uso do cateter arterial  umbilical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Definições claras sobre a definição de hipertensão e gráficos de PA não estão claramente disponíveis,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A  decisão de tratar é com base na opinião, em vez de  trabalhos bem desenhados e estudos  multicêntricos com os resultados definitivos.</a:t>
            </a:r>
          </a:p>
        </p:txBody>
      </p:sp>
      <p:sp>
        <p:nvSpPr>
          <p:cNvPr id="31747" name="Retângulo 4"/>
          <p:cNvSpPr>
            <a:spLocks noChangeArrowheads="1"/>
          </p:cNvSpPr>
          <p:nvPr/>
        </p:nvSpPr>
        <p:spPr bwMode="auto">
          <a:xfrm>
            <a:off x="10313988" y="5942013"/>
            <a:ext cx="1878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Roberts G, 2014</a:t>
            </a:r>
            <a:endParaRPr lang="pt-BR">
              <a:latin typeface="Calibri" pitchFamily="34" charset="0"/>
            </a:endParaRPr>
          </a:p>
        </p:txBody>
      </p:sp>
      <p:pic>
        <p:nvPicPr>
          <p:cNvPr id="31748" name="Picture 4" descr="http://veja2.abrilm.com.br/assets/images/2013/8/165505/paula-massoni10-size-598.jpg?13754766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34450" y="139700"/>
            <a:ext cx="2760663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CaixaDeTexto 1"/>
          <p:cNvSpPr txBox="1">
            <a:spLocks noChangeArrowheads="1"/>
          </p:cNvSpPr>
          <p:nvPr/>
        </p:nvSpPr>
        <p:spPr bwMode="auto">
          <a:xfrm>
            <a:off x="6989763" y="5322888"/>
            <a:ext cx="441801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 sz="2800">
              <a:latin typeface="Calibri" pitchFamily="34" charset="0"/>
            </a:endParaRPr>
          </a:p>
          <a:p>
            <a:r>
              <a:rPr lang="pt-BR" sz="2800">
                <a:latin typeface="Calibri" pitchFamily="34" charset="0"/>
              </a:rPr>
              <a:t>mdavidrocha@yahoo.com.br</a:t>
            </a:r>
          </a:p>
        </p:txBody>
      </p:sp>
      <p:sp>
        <p:nvSpPr>
          <p:cNvPr id="32770" name="Retângulo 2"/>
          <p:cNvSpPr>
            <a:spLocks noChangeArrowheads="1"/>
          </p:cNvSpPr>
          <p:nvPr/>
        </p:nvSpPr>
        <p:spPr bwMode="auto">
          <a:xfrm>
            <a:off x="328613" y="279400"/>
            <a:ext cx="44608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4800">
                <a:latin typeface="Calibri" pitchFamily="34" charset="0"/>
              </a:rPr>
              <a:t>Muito Obrigada !</a:t>
            </a:r>
          </a:p>
        </p:txBody>
      </p:sp>
      <p:pic>
        <p:nvPicPr>
          <p:cNvPr id="32771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516063"/>
            <a:ext cx="3729037" cy="373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42275" y="776288"/>
            <a:ext cx="3630613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Imagem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33875" y="1978025"/>
            <a:ext cx="3444875" cy="318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iva">
  <a:themeElements>
    <a:clrScheme name="Retrospec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iv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632</TotalTime>
  <Words>852</Words>
  <Application>Microsoft Office PowerPoint</Application>
  <PresentationFormat>Personalizar</PresentationFormat>
  <Paragraphs>107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Modelo de design</vt:lpstr>
      </vt:variant>
      <vt:variant>
        <vt:i4>7</vt:i4>
      </vt:variant>
      <vt:variant>
        <vt:lpstr>Títulos de slides</vt:lpstr>
      </vt:variant>
      <vt:variant>
        <vt:i4>19</vt:i4>
      </vt:variant>
    </vt:vector>
  </HeadingPairs>
  <TitlesOfParts>
    <vt:vector size="30" baseType="lpstr">
      <vt:lpstr>Arial</vt:lpstr>
      <vt:lpstr>Calibri Light</vt:lpstr>
      <vt:lpstr>Calibri</vt:lpstr>
      <vt:lpstr>AdvOT156ec773</vt:lpstr>
      <vt:lpstr>Retrospectiva</vt:lpstr>
      <vt:lpstr>Retrospectiva</vt:lpstr>
      <vt:lpstr>Retrospectiva</vt:lpstr>
      <vt:lpstr>Retrospectiva</vt:lpstr>
      <vt:lpstr>Retrospectiva</vt:lpstr>
      <vt:lpstr>Retrospectiva</vt:lpstr>
      <vt:lpstr>Retrospectiva</vt:lpstr>
      <vt:lpstr>Fatores cardiovasculares afetando o prognóstico do RN de muito baixo peso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Hipertensão arterial: riscos imediatos e tardios</vt:lpstr>
      <vt:lpstr>Hipertensão arterial: riscos imediatos e tardios</vt:lpstr>
      <vt:lpstr>Hipertensão arterial: riscos imediatos e tardios</vt:lpstr>
      <vt:lpstr>Hipertensão arterial: riscos imediatos e tardios</vt:lpstr>
      <vt:lpstr>Hipertensão arterial: riscos imediatos e tardios</vt:lpstr>
      <vt:lpstr>Hipertensão arterial: riscos imediatos e tardios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Mesa Redonda: Fatores cardiovasculares afetando o prognóstico do RN MBP</dc:title>
  <dc:creator>Marcos Moura</dc:creator>
  <cp:lastModifiedBy>Paulo</cp:lastModifiedBy>
  <cp:revision>45</cp:revision>
  <cp:lastPrinted>2014-11-22T07:21:21Z</cp:lastPrinted>
  <dcterms:created xsi:type="dcterms:W3CDTF">2014-11-19T06:53:40Z</dcterms:created>
  <dcterms:modified xsi:type="dcterms:W3CDTF">2014-11-23T00:03:34Z</dcterms:modified>
</cp:coreProperties>
</file>