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9"/>
  </p:notesMasterIdLst>
  <p:sldIdLst>
    <p:sldId id="256" r:id="rId2"/>
    <p:sldId id="277" r:id="rId3"/>
    <p:sldId id="353" r:id="rId4"/>
    <p:sldId id="331" r:id="rId5"/>
    <p:sldId id="356" r:id="rId6"/>
    <p:sldId id="357" r:id="rId7"/>
    <p:sldId id="358" r:id="rId8"/>
    <p:sldId id="355" r:id="rId9"/>
    <p:sldId id="332" r:id="rId10"/>
    <p:sldId id="333" r:id="rId11"/>
    <p:sldId id="334" r:id="rId12"/>
    <p:sldId id="335" r:id="rId13"/>
    <p:sldId id="336" r:id="rId14"/>
    <p:sldId id="359" r:id="rId15"/>
    <p:sldId id="337" r:id="rId16"/>
    <p:sldId id="360" r:id="rId17"/>
    <p:sldId id="338" r:id="rId18"/>
    <p:sldId id="339" r:id="rId19"/>
    <p:sldId id="361" r:id="rId20"/>
    <p:sldId id="366" r:id="rId21"/>
    <p:sldId id="362" r:id="rId22"/>
    <p:sldId id="340" r:id="rId23"/>
    <p:sldId id="363" r:id="rId24"/>
    <p:sldId id="367" r:id="rId25"/>
    <p:sldId id="394" r:id="rId26"/>
    <p:sldId id="364" r:id="rId27"/>
    <p:sldId id="368" r:id="rId28"/>
    <p:sldId id="369" r:id="rId29"/>
    <p:sldId id="365" r:id="rId30"/>
    <p:sldId id="401" r:id="rId31"/>
    <p:sldId id="370" r:id="rId32"/>
    <p:sldId id="371" r:id="rId33"/>
    <p:sldId id="398" r:id="rId34"/>
    <p:sldId id="372" r:id="rId35"/>
    <p:sldId id="373" r:id="rId36"/>
    <p:sldId id="400" r:id="rId37"/>
    <p:sldId id="403" r:id="rId38"/>
    <p:sldId id="386" r:id="rId39"/>
    <p:sldId id="375" r:id="rId40"/>
    <p:sldId id="376" r:id="rId41"/>
    <p:sldId id="378" r:id="rId42"/>
    <p:sldId id="379" r:id="rId43"/>
    <p:sldId id="388" r:id="rId44"/>
    <p:sldId id="390" r:id="rId45"/>
    <p:sldId id="383" r:id="rId46"/>
    <p:sldId id="387" r:id="rId47"/>
    <p:sldId id="380" r:id="rId48"/>
    <p:sldId id="385" r:id="rId49"/>
    <p:sldId id="397" r:id="rId50"/>
    <p:sldId id="399" r:id="rId51"/>
    <p:sldId id="377" r:id="rId52"/>
    <p:sldId id="374" r:id="rId53"/>
    <p:sldId id="391" r:id="rId54"/>
    <p:sldId id="392" r:id="rId55"/>
    <p:sldId id="404" r:id="rId56"/>
    <p:sldId id="342" r:id="rId57"/>
    <p:sldId id="343" r:id="rId58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00FF"/>
    <a:srgbClr val="00CC00"/>
    <a:srgbClr val="6600CC"/>
    <a:srgbClr val="FF9900"/>
    <a:srgbClr val="FFFF00"/>
    <a:srgbClr val="FF3300"/>
    <a:srgbClr val="00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169" autoAdjust="0"/>
    <p:restoredTop sz="97213" autoAdjust="0"/>
  </p:normalViewPr>
  <p:slideViewPr>
    <p:cSldViewPr>
      <p:cViewPr>
        <p:scale>
          <a:sx n="75" d="100"/>
          <a:sy n="75" d="100"/>
        </p:scale>
        <p:origin x="-1584" y="-3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A3D3530-CF03-4929-8B62-476A5F886D02}" type="datetimeFigureOut">
              <a:rPr lang="pt-BR"/>
              <a:pPr>
                <a:defRPr/>
              </a:pPr>
              <a:t>28/03/2015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smtClean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8B09A1F-9C9A-4D58-875C-CC35F54A9F6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2355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12037F7-D3E8-4CFD-9514-A94D87344676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pt-B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852857-BC53-461A-8013-0989447B0914}" type="datetimeFigureOut">
              <a:rPr lang="pt-BR"/>
              <a:pPr>
                <a:defRPr/>
              </a:pPr>
              <a:t>28/03/2015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D0E25E-5639-47DE-A5AB-4BE6AA6BD9A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2FBFE4-E79E-4C44-8CDD-089768FEE582}" type="datetimeFigureOut">
              <a:rPr lang="pt-BR"/>
              <a:pPr>
                <a:defRPr/>
              </a:pPr>
              <a:t>28/03/2015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E3B565-023B-4FD6-91FF-389229845E7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F5F328-2D22-486F-BAA3-24F115C5216D}" type="datetimeFigureOut">
              <a:rPr lang="pt-BR"/>
              <a:pPr>
                <a:defRPr/>
              </a:pPr>
              <a:t>28/03/2015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4E922F-B65D-4F9F-A13B-60937FDBE50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D8F5FE-EA8B-4472-A40C-69CD6F952531}" type="datetimeFigureOut">
              <a:rPr lang="pt-BR"/>
              <a:pPr>
                <a:defRPr/>
              </a:pPr>
              <a:t>28/03/2015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48B3C8-C109-4B67-B6D6-DC70C82E4F1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2F0257-A718-48EF-9123-FD9C77DFF779}" type="datetimeFigureOut">
              <a:rPr lang="pt-BR"/>
              <a:pPr>
                <a:defRPr/>
              </a:pPr>
              <a:t>28/03/2015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F2C22-0411-4B21-B211-E9473032127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50ED92-3862-4C89-AB5D-31B224ECC736}" type="datetimeFigureOut">
              <a:rPr lang="pt-BR"/>
              <a:pPr>
                <a:defRPr/>
              </a:pPr>
              <a:t>28/03/2015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EE58E4-5448-487C-9157-9E577624612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989755-354B-40E1-9EDC-D75EEF9A527D}" type="datetimeFigureOut">
              <a:rPr lang="pt-BR"/>
              <a:pPr>
                <a:defRPr/>
              </a:pPr>
              <a:t>28/03/2015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AA724B-6173-4E09-A7BF-ABE5073C52D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542249-42A1-4EFC-850C-C2377B1FB51B}" type="datetimeFigureOut">
              <a:rPr lang="pt-BR"/>
              <a:pPr>
                <a:defRPr/>
              </a:pPr>
              <a:t>28/03/2015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9220D2-2C52-43C8-AB2C-03D4B7328C6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D9361D-4DFF-4A35-B01A-78B88FA8D2AD}" type="datetimeFigureOut">
              <a:rPr lang="pt-BR"/>
              <a:pPr>
                <a:defRPr/>
              </a:pPr>
              <a:t>28/03/2015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5FFECB-0ECC-4095-9FC7-C6B7FDB85B9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F57704-152A-4BF4-8B7E-AED009CB9CD4}" type="datetimeFigureOut">
              <a:rPr lang="pt-BR"/>
              <a:pPr>
                <a:defRPr/>
              </a:pPr>
              <a:t>28/03/2015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981CC-6104-4FF4-A247-11F25D29FB9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E6FD5A-4D18-44CC-85D7-9D1AF35F68A6}" type="datetimeFigureOut">
              <a:rPr lang="pt-BR"/>
              <a:pPr>
                <a:defRPr/>
              </a:pPr>
              <a:t>28/03/2015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0546D0-9FF2-4751-B5C1-B2AA16922B0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908025-2501-4E95-9955-EEC669FB05FF}" type="datetimeFigureOut">
              <a:rPr lang="pt-BR"/>
              <a:pPr>
                <a:defRPr/>
              </a:pPr>
              <a:t>28/03/2015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75550-8128-44E7-B779-FF13CF0D68B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78E068D-11CC-49F4-ACC6-3A56A57F34B2}" type="datetimeFigureOut">
              <a:rPr lang="pt-BR"/>
              <a:pPr>
                <a:defRPr/>
              </a:pPr>
              <a:t>28/03/2015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FCAD5D8-18DE-4AE4-8276-0A30F8BF48B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pmargotto@gmail.com" TargetMode="External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hyperlink" Target="http://www.paulomargotto.com.br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ia_Diafrag_Cong_Controv-2014.ppt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ia_Diafrag_Cong_Controv-2014.ppt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ia_Diafrag_Cong_Controv-2014.ppt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i_Diafragm_evidencias_2015.pptx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aulomargotto.com.br/documentos/Anat_Hernia_diafrag.ppt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IA%20DIAFRAGMATICA-2012.doc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://www.paulomargotto.com.br/documentos/hernia_crescimento%20pulmonar.doc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Anat_Hernia_diafrag.ppt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Tamponamento_cardiaco_PICC.ppt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Sessao_Anat_Clin.Hern_diafrag.pdf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IA%20DIAFRAGMATICA-2012.doc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IA%20DIAFRAGMATICA-2012.doc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IA%20DIAFRAGMATICA-2012.doc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IA%20DIAFRAGMATICA-2012.doc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IA%20DIAFRAGMATICA-2012.doc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ia_Diafrag_Cong_Controv-2014.ppt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ia_Diafrag_Cong_Controv-2014.ppt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ia_Diafrag_Cong_Controv-2014.ppt" TargetMode="Externa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ichd.nih.gov/cochrane_data/finern_01/finern_01.html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_diafrag_Prostaglan_E1.ppt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_diafrag_Prostaglan_E1.ppt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_diafrag_Prostaglan_E1.ppt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_diafrag_Prostaglan_E1.ppt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hyperlink" Target="http://www.paulomargotto.com.br/documentos/Hipertens_pulmonar_RN_Avancos.ppt" TargetMode="External"/><Relationship Id="rId4" Type="http://schemas.openxmlformats.org/officeDocument/2006/relationships/image" Target="../media/image19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IPERTENSAO%20PULMONAR%20PERSISTENTE.doc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Choque_septico_norepinefrina.ppt" TargetMode="Externa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ipert_Pulmonar_Vasopressina.ppsx" TargetMode="Externa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ipertensao_pulmonar_Uso%20do%20Bosentan_2011.doc" TargetMode="Externa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IA%20DIAFRAGMATICA-2012.doc" TargetMode="Externa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ia_diafragm_DRENO.ppt" TargetMode="External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cbi.nlm.nih.gov/pubmed/22498374" TargetMode="Externa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ipertensao_pulmonar_Sildenafil_2013.ppt" TargetMode="Externa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hyperlink" Target="http://www.paulomargotto.com.br/documentos/Hipertensao_pulmonar_Sildenafil_2013.ppt" TargetMode="Externa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jpe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Protocolo_iNO_24-10-2014.docx" TargetMode="Externa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gif"/><Relationship Id="rId4" Type="http://schemas.openxmlformats.org/officeDocument/2006/relationships/image" Target="../media/image32.png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ítulo 1"/>
          <p:cNvSpPr>
            <a:spLocks noGrp="1"/>
          </p:cNvSpPr>
          <p:nvPr>
            <p:ph type="ctrTitle"/>
          </p:nvPr>
        </p:nvSpPr>
        <p:spPr>
          <a:xfrm>
            <a:off x="539750" y="188913"/>
            <a:ext cx="7988300" cy="2882900"/>
          </a:xfrm>
          <a:ln cap="flat">
            <a:solidFill>
              <a:srgbClr val="FF00FF"/>
            </a:solidFill>
            <a:prstDash val="sysDot"/>
          </a:ln>
        </p:spPr>
        <p:txBody>
          <a:bodyPr/>
          <a:lstStyle/>
          <a:p>
            <a:pPr eaLnBrk="1" hangingPunct="1"/>
            <a:r>
              <a:rPr lang="pt-BR" altLang="pt-BR" sz="4000" b="1" smtClean="0">
                <a:solidFill>
                  <a:srgbClr val="FFFF00"/>
                </a:solidFill>
              </a:rPr>
              <a:t>Hérnia diafragmática congênita (HDC), ainda um desafio</a:t>
            </a:r>
            <a:r>
              <a:rPr lang="pt-BR" altLang="pt-BR" sz="5400" b="1" smtClean="0">
                <a:solidFill>
                  <a:srgbClr val="FFFF00"/>
                </a:solidFill>
              </a:rPr>
              <a:t/>
            </a:r>
            <a:br>
              <a:rPr lang="pt-BR" altLang="pt-BR" sz="5400" b="1" smtClean="0">
                <a:solidFill>
                  <a:srgbClr val="FFFF00"/>
                </a:solidFill>
              </a:rPr>
            </a:br>
            <a:r>
              <a:rPr lang="pt-BR" altLang="pt-BR" sz="3600" b="1" smtClean="0">
                <a:solidFill>
                  <a:srgbClr val="FFFF00"/>
                </a:solidFill>
              </a:rPr>
              <a:t>(hipertensão pulmonar)</a:t>
            </a:r>
            <a:br>
              <a:rPr lang="pt-BR" altLang="pt-BR" sz="3600" b="1" smtClean="0">
                <a:solidFill>
                  <a:srgbClr val="FFFF00"/>
                </a:solidFill>
              </a:rPr>
            </a:br>
            <a:r>
              <a:rPr lang="pt-BR" altLang="pt-BR" sz="3600" b="1" smtClean="0">
                <a:solidFill>
                  <a:srgbClr val="FFFF00"/>
                </a:solidFill>
              </a:rPr>
              <a:t/>
            </a:r>
            <a:br>
              <a:rPr lang="pt-BR" altLang="pt-BR" sz="3600" b="1" smtClean="0">
                <a:solidFill>
                  <a:srgbClr val="FFFF00"/>
                </a:solidFill>
              </a:rPr>
            </a:br>
            <a:r>
              <a:rPr lang="pt-BR" sz="2800" smtClean="0">
                <a:solidFill>
                  <a:srgbClr val="FFFFFF"/>
                </a:solidFill>
              </a:rPr>
              <a:t>Encontro em Fortaleza, 26 de março de 2015</a:t>
            </a:r>
            <a:br>
              <a:rPr lang="pt-BR" sz="2800" smtClean="0">
                <a:solidFill>
                  <a:srgbClr val="FFFFFF"/>
                </a:solidFill>
              </a:rPr>
            </a:br>
            <a:endParaRPr lang="pt-BR" altLang="pt-BR" sz="2800" smtClean="0">
              <a:solidFill>
                <a:srgbClr val="FFFFFF"/>
              </a:solidFill>
            </a:endParaRPr>
          </a:p>
        </p:txBody>
      </p:sp>
      <p:sp>
        <p:nvSpPr>
          <p:cNvPr id="2051" name="Subtítulo 2"/>
          <p:cNvSpPr>
            <a:spLocks noGrp="1"/>
          </p:cNvSpPr>
          <p:nvPr>
            <p:ph type="subTitle" idx="1"/>
          </p:nvPr>
        </p:nvSpPr>
        <p:spPr>
          <a:xfrm>
            <a:off x="714375" y="3071813"/>
            <a:ext cx="7200900" cy="3600450"/>
          </a:xfrm>
        </p:spPr>
        <p:txBody>
          <a:bodyPr/>
          <a:lstStyle/>
          <a:p>
            <a:pPr eaLnBrk="1" hangingPunct="1"/>
            <a:r>
              <a:rPr lang="pt-BR" sz="2400" smtClean="0">
                <a:solidFill>
                  <a:srgbClr val="FFFFFF"/>
                </a:solidFill>
              </a:rPr>
              <a:t>Paulo  R. Margotto</a:t>
            </a:r>
          </a:p>
          <a:p>
            <a:pPr eaLnBrk="1" hangingPunct="1"/>
            <a:r>
              <a:rPr lang="pt-BR" sz="2400" smtClean="0">
                <a:solidFill>
                  <a:srgbClr val="FFFFFF"/>
                </a:solidFill>
              </a:rPr>
              <a:t>Prof. Da Faculdade de Medicina da Universidade Católica de Brasília</a:t>
            </a:r>
          </a:p>
          <a:p>
            <a:pPr eaLnBrk="1" hangingPunct="1"/>
            <a:r>
              <a:rPr lang="pt-BR" sz="2400" smtClean="0">
                <a:solidFill>
                  <a:srgbClr val="FFFFFF"/>
                </a:solidFill>
                <a:hlinkClick r:id="rId3"/>
              </a:rPr>
              <a:t>pmargotto@gmail.com</a:t>
            </a:r>
            <a:endParaRPr lang="pt-BR" sz="2400" smtClean="0">
              <a:solidFill>
                <a:srgbClr val="FFFFFF"/>
              </a:solidFill>
            </a:endParaRPr>
          </a:p>
          <a:p>
            <a:pPr eaLnBrk="1" hangingPunct="1"/>
            <a:r>
              <a:rPr lang="pt-BR" sz="2400" smtClean="0">
                <a:solidFill>
                  <a:srgbClr val="FFFFFF"/>
                </a:solidFill>
                <a:hlinkClick r:id="rId4"/>
              </a:rPr>
              <a:t>www.paulomargotto.com.br</a:t>
            </a:r>
            <a:r>
              <a:rPr lang="pt-BR" sz="2400" smtClean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2052" name="Picture 6" descr="Figura1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64388" y="5157788"/>
            <a:ext cx="1728787" cy="14605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</p:pic>
      <p:pic>
        <p:nvPicPr>
          <p:cNvPr id="2053" name="Picture 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9388" y="5084763"/>
            <a:ext cx="2109787" cy="1512887"/>
          </a:xfrm>
          <a:prstGeom prst="rect">
            <a:avLst/>
          </a:prstGeom>
          <a:noFill/>
          <a:ln w="12700">
            <a:solidFill>
              <a:srgbClr val="FF00FF"/>
            </a:solidFill>
            <a:prstDash val="sysDot"/>
            <a:miter lim="800000"/>
            <a:headEnd type="none" w="sm" len="sm"/>
            <a:tailEnd type="none" w="sm" len="sm"/>
          </a:ln>
        </p:spPr>
      </p:pic>
      <p:pic>
        <p:nvPicPr>
          <p:cNvPr id="2054" name="Picture 9" descr="46241_wallpaper28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786188" y="5214938"/>
            <a:ext cx="1785937" cy="133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title"/>
          </p:nvPr>
        </p:nvSpPr>
        <p:spPr>
          <a:xfrm>
            <a:off x="539750" y="-100013"/>
            <a:ext cx="8229600" cy="1143001"/>
          </a:xfrm>
        </p:spPr>
        <p:txBody>
          <a:bodyPr/>
          <a:lstStyle/>
          <a:p>
            <a:pPr eaLnBrk="1" hangingPunct="1"/>
            <a:r>
              <a:rPr lang="pt-BR" altLang="pt-BR" sz="2400" b="1" smtClean="0">
                <a:solidFill>
                  <a:srgbClr val="FFFF00"/>
                </a:solidFill>
              </a:rPr>
              <a:t>Hérnia diafragmática congênita, ainda um desafio</a:t>
            </a:r>
          </a:p>
        </p:txBody>
      </p:sp>
      <p:sp>
        <p:nvSpPr>
          <p:cNvPr id="3075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79388" y="1755775"/>
            <a:ext cx="8286750" cy="5102225"/>
          </a:xfrm>
        </p:spPr>
        <p:txBody>
          <a:bodyPr/>
          <a:lstStyle/>
          <a:p>
            <a:pPr eaLnBrk="1" hangingPunct="1"/>
            <a:r>
              <a:rPr lang="pt-BR" sz="2800" smtClean="0"/>
              <a:t>a definição de HDC grave pelos critérios  pré-natal e pós-natal, </a:t>
            </a:r>
          </a:p>
          <a:p>
            <a:pPr eaLnBrk="1" hangingPunct="1"/>
            <a:r>
              <a:rPr lang="pt-BR" sz="2800" smtClean="0"/>
              <a:t>intervenção cirúrgica fetal,</a:t>
            </a:r>
          </a:p>
          <a:p>
            <a:pPr eaLnBrk="1" hangingPunct="1"/>
            <a:r>
              <a:rPr lang="pt-BR" sz="2800" smtClean="0"/>
              <a:t>manejo do  ventilador, </a:t>
            </a:r>
          </a:p>
          <a:p>
            <a:pPr eaLnBrk="1" hangingPunct="1"/>
            <a:r>
              <a:rPr lang="pt-BR" sz="2800" smtClean="0"/>
              <a:t>o controle da </a:t>
            </a:r>
            <a:r>
              <a:rPr lang="pt-BR" sz="3600" b="1" smtClean="0">
                <a:solidFill>
                  <a:srgbClr val="FF9900"/>
                </a:solidFill>
              </a:rPr>
              <a:t>hipertensão pulmonar</a:t>
            </a:r>
            <a:r>
              <a:rPr lang="pt-BR" sz="2800" smtClean="0"/>
              <a:t>,</a:t>
            </a:r>
          </a:p>
          <a:p>
            <a:pPr eaLnBrk="1" hangingPunct="1"/>
            <a:r>
              <a:rPr lang="pt-BR" sz="2800" smtClean="0"/>
              <a:t> o uso de oxigenação por membrana extracorpórea, </a:t>
            </a:r>
          </a:p>
          <a:p>
            <a:pPr eaLnBrk="1" hangingPunct="1"/>
            <a:r>
              <a:rPr lang="pt-BR" sz="2800" smtClean="0"/>
              <a:t>considerações cirúrgicas e o </a:t>
            </a:r>
          </a:p>
          <a:p>
            <a:pPr eaLnBrk="1" hangingPunct="1"/>
            <a:r>
              <a:rPr lang="pt-BR" sz="2800" smtClean="0"/>
              <a:t>seguimento a longo prazo.</a:t>
            </a:r>
            <a:endParaRPr lang="pt-BR" altLang="pt-BR" sz="2800" smtClean="0"/>
          </a:p>
        </p:txBody>
      </p:sp>
      <p:sp>
        <p:nvSpPr>
          <p:cNvPr id="3076" name="Text Box 6"/>
          <p:cNvSpPr txBox="1">
            <a:spLocks noChangeArrowheads="1"/>
          </p:cNvSpPr>
          <p:nvPr/>
        </p:nvSpPr>
        <p:spPr bwMode="auto">
          <a:xfrm>
            <a:off x="6623050" y="6491288"/>
            <a:ext cx="2520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800"/>
              <a:t>Danzer e Hedrick,2014</a:t>
            </a:r>
          </a:p>
        </p:txBody>
      </p:sp>
      <p:sp>
        <p:nvSpPr>
          <p:cNvPr id="3077" name="Rectangle 7"/>
          <p:cNvSpPr>
            <a:spLocks noChangeArrowheads="1"/>
          </p:cNvSpPr>
          <p:nvPr/>
        </p:nvSpPr>
        <p:spPr bwMode="auto">
          <a:xfrm>
            <a:off x="2411413" y="1125538"/>
            <a:ext cx="3789362" cy="528637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pt-BR" sz="2800">
                <a:solidFill>
                  <a:srgbClr val="FF9900"/>
                </a:solidFill>
              </a:rPr>
              <a:t>Controvérsias incluem</a:t>
            </a:r>
            <a:r>
              <a:rPr lang="pt-BR">
                <a:solidFill>
                  <a:srgbClr val="FF9900"/>
                </a:solidFill>
              </a:rPr>
              <a:t>:</a:t>
            </a:r>
          </a:p>
        </p:txBody>
      </p:sp>
      <p:pic>
        <p:nvPicPr>
          <p:cNvPr id="3078" name="Picture 8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623728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9" name="Text Box 8"/>
          <p:cNvSpPr txBox="1">
            <a:spLocks noChangeArrowheads="1"/>
          </p:cNvSpPr>
          <p:nvPr/>
        </p:nvSpPr>
        <p:spPr bwMode="auto">
          <a:xfrm>
            <a:off x="1331913" y="620713"/>
            <a:ext cx="69230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00FF"/>
                </a:solidFill>
              </a:rPr>
              <a:t>Ocorre:1/2500-3500 nasc / Mortalidade:em torno de 50%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 idx="4294967295"/>
          </p:nvPr>
        </p:nvSpPr>
        <p:spPr>
          <a:xfrm>
            <a:off x="468313" y="836613"/>
            <a:ext cx="8229600" cy="1143000"/>
          </a:xfrm>
          <a:ln cap="flat">
            <a:solidFill>
              <a:srgbClr val="FF00FF"/>
            </a:solidFill>
            <a:prstDash val="sysDot"/>
          </a:ln>
        </p:spPr>
        <p:txBody>
          <a:bodyPr/>
          <a:lstStyle/>
          <a:p>
            <a:r>
              <a:rPr lang="en-US" sz="3200" smtClean="0"/>
              <a:t>Preditores pré-natais de gravidade</a:t>
            </a:r>
            <a:endParaRPr lang="pt-BR" sz="3200" smtClean="0"/>
          </a:p>
        </p:txBody>
      </p:sp>
      <p:sp>
        <p:nvSpPr>
          <p:cNvPr id="4099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179388" y="1916113"/>
            <a:ext cx="9144000" cy="4495800"/>
          </a:xfrm>
        </p:spPr>
        <p:txBody>
          <a:bodyPr/>
          <a:lstStyle/>
          <a:p>
            <a:pPr marL="514350" indent="-514350">
              <a:buFont typeface="Tw Cen MT"/>
              <a:buNone/>
            </a:pPr>
            <a:r>
              <a:rPr lang="en-US" b="1" smtClean="0">
                <a:solidFill>
                  <a:srgbClr val="FF9900"/>
                </a:solidFill>
              </a:rPr>
              <a:t>                     Posição do fígado</a:t>
            </a:r>
          </a:p>
          <a:p>
            <a:pPr marL="914400" lvl="1" indent="-514350"/>
            <a:r>
              <a:rPr lang="en-US" sz="2600" smtClean="0"/>
              <a:t>Indicador isolado mais confiável de gravidade e mortalidade.</a:t>
            </a:r>
          </a:p>
          <a:p>
            <a:pPr marL="914400" lvl="1" indent="-514350"/>
            <a:r>
              <a:rPr lang="en-US" sz="2600" smtClean="0"/>
              <a:t>Determinado por ultrassonografia (USG) ou ressonância magnética (RM).</a:t>
            </a:r>
          </a:p>
          <a:p>
            <a:pPr marL="914400" lvl="1" indent="-514350" algn="ctr">
              <a:buFont typeface="Arial" pitchFamily="34" charset="0"/>
              <a:buNone/>
            </a:pPr>
            <a:r>
              <a:rPr lang="en-US" sz="2600" smtClean="0">
                <a:solidFill>
                  <a:srgbClr val="FF9900"/>
                </a:solidFill>
              </a:rPr>
              <a:t>Fígado intratorácico + HDC Esq: defeito grande + herniação precoce </a:t>
            </a:r>
            <a:r>
              <a:rPr lang="en-US" sz="2600" smtClean="0">
                <a:solidFill>
                  <a:srgbClr val="FF9900"/>
                </a:solidFill>
                <a:sym typeface="Wingdings" pitchFamily="2" charset="2"/>
              </a:rPr>
              <a:t> </a:t>
            </a:r>
            <a:r>
              <a:rPr lang="en-US" sz="2600" b="1" smtClean="0">
                <a:solidFill>
                  <a:srgbClr val="FF9900"/>
                </a:solidFill>
                <a:sym typeface="Wingdings" pitchFamily="2" charset="2"/>
              </a:rPr>
              <a:t>hipoplasia pulmonar grave</a:t>
            </a:r>
          </a:p>
          <a:p>
            <a:pPr marL="914400" lvl="1" indent="-514350" algn="ctr">
              <a:buFont typeface="Arial" pitchFamily="34" charset="0"/>
              <a:buNone/>
            </a:pPr>
            <a:r>
              <a:rPr lang="en-US" sz="2600" smtClean="0">
                <a:solidFill>
                  <a:srgbClr val="FFFF00"/>
                </a:solidFill>
                <a:sym typeface="Wingdings" pitchFamily="2" charset="2"/>
              </a:rPr>
              <a:t>Em relação com fígado abaixo do diafragma</a:t>
            </a:r>
            <a:endParaRPr lang="en-US" sz="2600" smtClean="0">
              <a:solidFill>
                <a:srgbClr val="FF9900"/>
              </a:solidFill>
              <a:sym typeface="Wingdings" pitchFamily="2" charset="2"/>
            </a:endParaRPr>
          </a:p>
          <a:p>
            <a:pPr marL="914400" lvl="1" indent="-514350" algn="ctr">
              <a:buFont typeface="Arial" pitchFamily="34" charset="0"/>
              <a:buNone/>
            </a:pPr>
            <a:r>
              <a:rPr lang="en-US" sz="2600" smtClean="0">
                <a:solidFill>
                  <a:srgbClr val="00CC00"/>
                </a:solidFill>
                <a:sym typeface="Wingdings" pitchFamily="2" charset="2"/>
              </a:rPr>
              <a:t>mortalidade: 65% x 7%</a:t>
            </a:r>
          </a:p>
          <a:p>
            <a:pPr marL="914400" lvl="1" indent="-514350" algn="ctr">
              <a:buFont typeface="Arial" pitchFamily="34" charset="0"/>
              <a:buNone/>
            </a:pPr>
            <a:r>
              <a:rPr lang="en-US" sz="2600" smtClean="0">
                <a:solidFill>
                  <a:srgbClr val="00CC00"/>
                </a:solidFill>
                <a:sym typeface="Wingdings" pitchFamily="2" charset="2"/>
              </a:rPr>
              <a:t>           ECMO: 80% x 25%</a:t>
            </a:r>
          </a:p>
          <a:p>
            <a:pPr marL="914400" lvl="1" indent="-514350"/>
            <a:endParaRPr lang="pt-BR" sz="2600" smtClean="0">
              <a:solidFill>
                <a:srgbClr val="00CC00"/>
              </a:solidFill>
            </a:endParaRPr>
          </a:p>
        </p:txBody>
      </p:sp>
      <p:sp>
        <p:nvSpPr>
          <p:cNvPr id="4100" name="Título 1"/>
          <p:cNvSpPr>
            <a:spLocks/>
          </p:cNvSpPr>
          <p:nvPr/>
        </p:nvSpPr>
        <p:spPr bwMode="auto">
          <a:xfrm>
            <a:off x="539750" y="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pt-BR" altLang="pt-BR" sz="2400" b="1">
                <a:solidFill>
                  <a:srgbClr val="FFFF00"/>
                </a:solidFill>
              </a:rPr>
              <a:t>Hérnia diafragmática congênita, ainda um desafio</a:t>
            </a:r>
          </a:p>
        </p:txBody>
      </p:sp>
      <p:sp>
        <p:nvSpPr>
          <p:cNvPr id="4101" name="Text Box 6"/>
          <p:cNvSpPr txBox="1">
            <a:spLocks noChangeArrowheads="1"/>
          </p:cNvSpPr>
          <p:nvPr/>
        </p:nvSpPr>
        <p:spPr bwMode="auto">
          <a:xfrm>
            <a:off x="6623050" y="6491288"/>
            <a:ext cx="2520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800"/>
              <a:t>Danzer e Hedrick,2014</a:t>
            </a:r>
          </a:p>
        </p:txBody>
      </p:sp>
      <p:pic>
        <p:nvPicPr>
          <p:cNvPr id="4102" name="Picture 7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616585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lnSpc>
                <a:spcPct val="80000"/>
              </a:lnSpc>
              <a:buFont typeface="Tw Cen MT"/>
              <a:buNone/>
            </a:pPr>
            <a:r>
              <a:rPr lang="en-US" smtClean="0"/>
              <a:t>            </a:t>
            </a:r>
            <a:r>
              <a:rPr lang="en-US" smtClean="0">
                <a:solidFill>
                  <a:srgbClr val="FF9900"/>
                </a:solidFill>
              </a:rPr>
              <a:t>Medida do volume pulmonar</a:t>
            </a:r>
          </a:p>
          <a:p>
            <a:pPr marL="990600" lvl="1" indent="-533400">
              <a:lnSpc>
                <a:spcPct val="80000"/>
              </a:lnSpc>
            </a:pPr>
            <a:r>
              <a:rPr lang="en-US" sz="2400" smtClean="0">
                <a:sym typeface="Wingdings" pitchFamily="2" charset="2"/>
              </a:rPr>
              <a:t>Feita com USG</a:t>
            </a:r>
          </a:p>
          <a:p>
            <a:pPr marL="990600" lvl="1" indent="-533400">
              <a:lnSpc>
                <a:spcPct val="80000"/>
              </a:lnSpc>
            </a:pPr>
            <a:r>
              <a:rPr lang="en-US" sz="2400" smtClean="0">
                <a:sym typeface="Wingdings" pitchFamily="2" charset="2"/>
              </a:rPr>
              <a:t>Medida da área pulmonar / circunferência da cabeça (</a:t>
            </a:r>
            <a:r>
              <a:rPr lang="en-US" sz="2400" b="1" smtClean="0">
                <a:sym typeface="Wingdings" pitchFamily="2" charset="2"/>
              </a:rPr>
              <a:t>RLH</a:t>
            </a:r>
            <a:r>
              <a:rPr lang="en-US" sz="2400" smtClean="0">
                <a:sym typeface="Wingdings" pitchFamily="2" charset="2"/>
              </a:rPr>
              <a:t>- </a:t>
            </a:r>
            <a:r>
              <a:rPr lang="en-US" sz="2400" b="1" smtClean="0">
                <a:sym typeface="Wingdings" pitchFamily="2" charset="2"/>
              </a:rPr>
              <a:t>R</a:t>
            </a:r>
            <a:r>
              <a:rPr lang="en-US" sz="2400" smtClean="0">
                <a:sym typeface="Wingdings" pitchFamily="2" charset="2"/>
              </a:rPr>
              <a:t> de ratio;  L de </a:t>
            </a:r>
            <a:r>
              <a:rPr lang="en-US" sz="2400" b="1" smtClean="0">
                <a:sym typeface="Wingdings" pitchFamily="2" charset="2"/>
              </a:rPr>
              <a:t>L</a:t>
            </a:r>
            <a:r>
              <a:rPr lang="en-US" sz="2400" smtClean="0">
                <a:sym typeface="Wingdings" pitchFamily="2" charset="2"/>
              </a:rPr>
              <a:t>ung-</a:t>
            </a:r>
            <a:r>
              <a:rPr lang="en-US" sz="2400" i="1" smtClean="0">
                <a:sym typeface="Wingdings" pitchFamily="2" charset="2"/>
              </a:rPr>
              <a:t>pulmão</a:t>
            </a:r>
            <a:r>
              <a:rPr lang="en-US" sz="2400" smtClean="0">
                <a:sym typeface="Wingdings" pitchFamily="2" charset="2"/>
              </a:rPr>
              <a:t>; </a:t>
            </a:r>
            <a:r>
              <a:rPr lang="en-US" sz="2400" b="1" smtClean="0">
                <a:sym typeface="Wingdings" pitchFamily="2" charset="2"/>
              </a:rPr>
              <a:t>H</a:t>
            </a:r>
            <a:r>
              <a:rPr lang="en-US" sz="2400" smtClean="0">
                <a:sym typeface="Wingdings" pitchFamily="2" charset="2"/>
              </a:rPr>
              <a:t> de </a:t>
            </a:r>
            <a:r>
              <a:rPr lang="en-US" sz="2400" i="1" smtClean="0">
                <a:sym typeface="Wingdings" pitchFamily="2" charset="2"/>
              </a:rPr>
              <a:t>Head</a:t>
            </a:r>
            <a:r>
              <a:rPr lang="en-US" sz="2400" smtClean="0">
                <a:sym typeface="Wingdings" pitchFamily="2" charset="2"/>
              </a:rPr>
              <a:t>- cabeça).</a:t>
            </a:r>
          </a:p>
          <a:p>
            <a:pPr marL="990600" lvl="1" indent="-533400" algn="ctr">
              <a:lnSpc>
                <a:spcPct val="80000"/>
              </a:lnSpc>
            </a:pPr>
            <a:endParaRPr lang="pt-BR" sz="2000" smtClean="0">
              <a:solidFill>
                <a:srgbClr val="FF9900"/>
              </a:solidFill>
              <a:sym typeface="Wingdings" pitchFamily="2" charset="2"/>
            </a:endParaRPr>
          </a:p>
          <a:p>
            <a:pPr marL="990600" lvl="1" indent="-533400" algn="ctr"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>
                <a:solidFill>
                  <a:srgbClr val="FF9900"/>
                </a:solidFill>
                <a:sym typeface="Wingdings" pitchFamily="2" charset="2"/>
              </a:rPr>
              <a:t>sobrevivência de 100% com LHR &gt;1,4 e 100% de mortalidade  de 100% com RLH &lt;1. Assim, quanto maior esta relação melhor será a sobrevida</a:t>
            </a:r>
          </a:p>
          <a:p>
            <a:pPr marL="990600" lvl="1" indent="-533400" algn="ctr">
              <a:lnSpc>
                <a:spcPct val="80000"/>
              </a:lnSpc>
              <a:buFont typeface="Arial" pitchFamily="34" charset="0"/>
              <a:buNone/>
            </a:pPr>
            <a:endParaRPr lang="en-US" sz="2400" smtClean="0">
              <a:solidFill>
                <a:srgbClr val="FF9900"/>
              </a:solidFill>
              <a:sym typeface="Wingdings" pitchFamily="2" charset="2"/>
            </a:endParaRPr>
          </a:p>
          <a:p>
            <a:pPr marL="990600" lvl="1" indent="-533400">
              <a:lnSpc>
                <a:spcPct val="80000"/>
              </a:lnSpc>
            </a:pPr>
            <a:r>
              <a:rPr lang="en-US" sz="2400" smtClean="0">
                <a:sym typeface="Wingdings" pitchFamily="2" charset="2"/>
              </a:rPr>
              <a:t>Pontos negativos: observador dependente; métodos diferentes; pode subestimar valores pela presença de compressão por vísceras, tamanho da cabeça depende da idade gestacional</a:t>
            </a:r>
          </a:p>
          <a:p>
            <a:pPr marL="990600" lvl="1" indent="-533400">
              <a:lnSpc>
                <a:spcPct val="80000"/>
              </a:lnSpc>
              <a:buFont typeface="Arial" pitchFamily="34" charset="0"/>
              <a:buNone/>
            </a:pPr>
            <a:endParaRPr lang="en-US" sz="2400" smtClean="0">
              <a:sym typeface="Wingdings" pitchFamily="2" charset="2"/>
            </a:endParaRPr>
          </a:p>
          <a:p>
            <a:pPr marL="990600" lvl="1" indent="-533400">
              <a:lnSpc>
                <a:spcPct val="80000"/>
              </a:lnSpc>
            </a:pPr>
            <a:endParaRPr lang="en-US" sz="2400" smtClean="0">
              <a:sym typeface="Wingdings" pitchFamily="2" charset="2"/>
            </a:endParaRPr>
          </a:p>
          <a:p>
            <a:pPr marL="609600" indent="-609600">
              <a:lnSpc>
                <a:spcPct val="80000"/>
              </a:lnSpc>
            </a:pPr>
            <a:endParaRPr lang="pt-BR" sz="2400" smtClean="0"/>
          </a:p>
        </p:txBody>
      </p:sp>
      <p:sp>
        <p:nvSpPr>
          <p:cNvPr id="5123" name="Título 1"/>
          <p:cNvSpPr>
            <a:spLocks noGrp="1"/>
          </p:cNvSpPr>
          <p:nvPr>
            <p:ph type="title"/>
          </p:nvPr>
        </p:nvSpPr>
        <p:spPr>
          <a:xfrm>
            <a:off x="611188" y="0"/>
            <a:ext cx="8229600" cy="1143000"/>
          </a:xfrm>
          <a:noFill/>
        </p:spPr>
        <p:txBody>
          <a:bodyPr/>
          <a:lstStyle/>
          <a:p>
            <a:pPr eaLnBrk="1" hangingPunct="1"/>
            <a:r>
              <a:rPr lang="pt-BR" altLang="pt-BR" sz="2400" b="1" smtClean="0">
                <a:solidFill>
                  <a:srgbClr val="FFFF00"/>
                </a:solidFill>
              </a:rPr>
              <a:t>Hérnia diafragmática congênita, ainda um desafio</a:t>
            </a:r>
          </a:p>
        </p:txBody>
      </p:sp>
      <p:sp>
        <p:nvSpPr>
          <p:cNvPr id="5124" name="Rectangle 6"/>
          <p:cNvSpPr>
            <a:spLocks noChangeArrowheads="1"/>
          </p:cNvSpPr>
          <p:nvPr/>
        </p:nvSpPr>
        <p:spPr bwMode="auto">
          <a:xfrm>
            <a:off x="1116013" y="908050"/>
            <a:ext cx="6416675" cy="588963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/>
              <a:t>Preditores pré-natais de gravidade</a:t>
            </a:r>
            <a:endParaRPr lang="pt-BR" sz="3200"/>
          </a:p>
        </p:txBody>
      </p:sp>
      <p:sp>
        <p:nvSpPr>
          <p:cNvPr id="5125" name="Text Box 7"/>
          <p:cNvSpPr txBox="1">
            <a:spLocks noChangeArrowheads="1"/>
          </p:cNvSpPr>
          <p:nvPr/>
        </p:nvSpPr>
        <p:spPr bwMode="auto">
          <a:xfrm>
            <a:off x="4716463" y="6491288"/>
            <a:ext cx="3905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800"/>
              <a:t>Danzer e Hedrick,2014; Laudy, 1996</a:t>
            </a:r>
          </a:p>
        </p:txBody>
      </p:sp>
      <p:pic>
        <p:nvPicPr>
          <p:cNvPr id="5126" name="Picture 8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51500" y="623728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/>
          </p:cNvSpPr>
          <p:nvPr>
            <p:ph type="body" idx="1"/>
          </p:nvPr>
        </p:nvSpPr>
        <p:spPr>
          <a:xfrm>
            <a:off x="684213" y="981075"/>
            <a:ext cx="8229600" cy="5688013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pt-BR" b="1" smtClean="0">
                <a:solidFill>
                  <a:srgbClr val="FF9900"/>
                </a:solidFill>
              </a:rPr>
              <a:t>     O QUE NÃO PODERIA OCORRER!</a:t>
            </a:r>
          </a:p>
          <a:p>
            <a:r>
              <a:rPr lang="pt-BR" sz="2400" b="1" smtClean="0"/>
              <a:t>Última ecografia: (há 10 dias): </a:t>
            </a:r>
            <a:r>
              <a:rPr lang="pt-BR" sz="2400" b="1" smtClean="0">
                <a:solidFill>
                  <a:srgbClr val="FF9900"/>
                </a:solidFill>
              </a:rPr>
              <a:t>não há alterações relatadas</a:t>
            </a:r>
          </a:p>
          <a:p>
            <a:r>
              <a:rPr lang="pt-BR" sz="2400" b="1" smtClean="0"/>
              <a:t>Nasceu hipotônico, cianótico, com movimentos respiratórios irregulares e FC em torno de 100 bpm</a:t>
            </a:r>
          </a:p>
          <a:p>
            <a:r>
              <a:rPr lang="pt-BR" sz="2400" b="1" smtClean="0"/>
              <a:t>O2 sob máscara após aspiração de pouca secreção clara das VAS, sem melhora</a:t>
            </a:r>
          </a:p>
          <a:p>
            <a:r>
              <a:rPr lang="pt-BR" sz="2400" b="1" smtClean="0"/>
              <a:t>O2 com CFR com melhora discreta da cianose e manutenção da FC</a:t>
            </a:r>
          </a:p>
          <a:p>
            <a:pPr algn="ctr">
              <a:buFont typeface="Arial" pitchFamily="34" charset="0"/>
              <a:buNone/>
            </a:pPr>
            <a:r>
              <a:rPr lang="pt-BR" sz="2400" b="1" smtClean="0"/>
              <a:t>Óbito com 1 hora de vida: </a:t>
            </a:r>
            <a:r>
              <a:rPr lang="pt-BR" sz="2400" b="1" smtClean="0">
                <a:solidFill>
                  <a:srgbClr val="FFFF00"/>
                </a:solidFill>
              </a:rPr>
              <a:t>Asfixia perinatal grave/cardiopatia congênita</a:t>
            </a:r>
          </a:p>
          <a:p>
            <a:pPr algn="ctr">
              <a:buFont typeface="Arial" pitchFamily="34" charset="0"/>
              <a:buNone/>
            </a:pPr>
            <a:r>
              <a:rPr lang="pt-BR" sz="2400" b="1" smtClean="0">
                <a:solidFill>
                  <a:srgbClr val="FFFF00"/>
                </a:solidFill>
              </a:rPr>
              <a:t>No entanto.... </a:t>
            </a:r>
            <a:r>
              <a:rPr lang="pt-BR" sz="2400" b="1" smtClean="0"/>
              <a:t>A despeito da imagem pré-natal, 20-30% dos pacientes com CDH não são diagnosticados! (20-30%) (Losty, 2014      )</a:t>
            </a:r>
          </a:p>
        </p:txBody>
      </p:sp>
      <p:sp>
        <p:nvSpPr>
          <p:cNvPr id="6147" name="Título 1"/>
          <p:cNvSpPr>
            <a:spLocks noGrp="1"/>
          </p:cNvSpPr>
          <p:nvPr>
            <p:ph type="title"/>
          </p:nvPr>
        </p:nvSpPr>
        <p:spPr>
          <a:xfrm>
            <a:off x="539750" y="0"/>
            <a:ext cx="8229600" cy="1143000"/>
          </a:xfrm>
          <a:noFill/>
        </p:spPr>
        <p:txBody>
          <a:bodyPr/>
          <a:lstStyle/>
          <a:p>
            <a:pPr eaLnBrk="1" hangingPunct="1"/>
            <a:r>
              <a:rPr lang="pt-BR" altLang="pt-BR" sz="2000" b="1" smtClean="0">
                <a:solidFill>
                  <a:srgbClr val="FFFF00"/>
                </a:solidFill>
              </a:rPr>
              <a:t>Hérnia diafragmática congênita, ainda um desafio</a:t>
            </a:r>
          </a:p>
        </p:txBody>
      </p:sp>
      <p:pic>
        <p:nvPicPr>
          <p:cNvPr id="6148" name="Picture 10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00788" y="638175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12" descr="link2">
            <a:hlinkClick r:id="rId4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27988" y="112553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765175"/>
            <a:ext cx="3995738" cy="285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Título 1"/>
          <p:cNvSpPr>
            <a:spLocks noGrp="1"/>
          </p:cNvSpPr>
          <p:nvPr>
            <p:ph type="title"/>
          </p:nvPr>
        </p:nvSpPr>
        <p:spPr>
          <a:xfrm>
            <a:off x="539750" y="0"/>
            <a:ext cx="8229600" cy="1143000"/>
          </a:xfrm>
          <a:noFill/>
        </p:spPr>
        <p:txBody>
          <a:bodyPr/>
          <a:lstStyle/>
          <a:p>
            <a:pPr eaLnBrk="1" hangingPunct="1"/>
            <a:r>
              <a:rPr lang="pt-BR" altLang="pt-BR" sz="2000" b="1" smtClean="0">
                <a:solidFill>
                  <a:srgbClr val="FFFF00"/>
                </a:solidFill>
              </a:rPr>
              <a:t>Hérnia diafragmática congênita, ainda um desafio</a:t>
            </a:r>
          </a:p>
        </p:txBody>
      </p:sp>
      <p:pic>
        <p:nvPicPr>
          <p:cNvPr id="7172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4663" y="765175"/>
            <a:ext cx="3687762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573463"/>
            <a:ext cx="4427538" cy="266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56100" y="3644900"/>
            <a:ext cx="4572000" cy="2520950"/>
          </a:xfrm>
          <a:prstGeom prst="rect">
            <a:avLst/>
          </a:prstGeom>
          <a:noFill/>
          <a:ln w="76200">
            <a:solidFill>
              <a:srgbClr val="FF33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t-BR" sz="2800" b="1" smtClean="0"/>
              <a:t> A severidade da HDC se deve a </a:t>
            </a:r>
            <a:r>
              <a:rPr lang="pt-BR" sz="2800" b="1" smtClean="0">
                <a:solidFill>
                  <a:srgbClr val="FFFF00"/>
                </a:solidFill>
              </a:rPr>
              <a:t>hipoplasia pulmonar (20 milhões de alvéolos para 1,2 milhões)</a:t>
            </a:r>
            <a:r>
              <a:rPr lang="pt-BR" sz="2800" b="1" smtClean="0"/>
              <a:t>, devido à compressão do pulmão e ao seu deficiente desenvolvimento pelas vísceras deslocadas para o tórax;</a:t>
            </a:r>
          </a:p>
          <a:p>
            <a:pPr>
              <a:lnSpc>
                <a:spcPct val="90000"/>
              </a:lnSpc>
            </a:pPr>
            <a:r>
              <a:rPr lang="pt-BR" sz="2800" b="1" smtClean="0"/>
              <a:t>O fígado é particularmente nocivo ao crescimento do pulmão. </a:t>
            </a:r>
          </a:p>
          <a:p>
            <a:pPr>
              <a:lnSpc>
                <a:spcPct val="90000"/>
              </a:lnSpc>
            </a:pPr>
            <a:r>
              <a:rPr lang="pt-BR" sz="2800" b="1" smtClean="0"/>
              <a:t>Os efeitos da compressão afetam tanto o </a:t>
            </a:r>
            <a:r>
              <a:rPr lang="pt-BR" sz="2800" b="1" smtClean="0">
                <a:solidFill>
                  <a:srgbClr val="FFFF00"/>
                </a:solidFill>
              </a:rPr>
              <a:t>parênquima alveolar</a:t>
            </a:r>
            <a:r>
              <a:rPr lang="pt-BR" sz="2800" b="1" smtClean="0"/>
              <a:t> como o </a:t>
            </a:r>
            <a:r>
              <a:rPr lang="pt-BR" sz="2800" b="1" smtClean="0">
                <a:solidFill>
                  <a:srgbClr val="FFFF00"/>
                </a:solidFill>
              </a:rPr>
              <a:t>aumento da espessura da parede dos vasos</a:t>
            </a:r>
            <a:r>
              <a:rPr lang="pt-BR" sz="2800" smtClean="0">
                <a:solidFill>
                  <a:srgbClr val="FFFF00"/>
                </a:solidFill>
              </a:rPr>
              <a:t> </a:t>
            </a:r>
            <a:endParaRPr lang="pt-BR" sz="2800" b="1" smtClean="0">
              <a:solidFill>
                <a:srgbClr val="FFFF00"/>
              </a:solidFill>
            </a:endParaRPr>
          </a:p>
          <a:p>
            <a:pPr>
              <a:lnSpc>
                <a:spcPct val="90000"/>
              </a:lnSpc>
              <a:buFont typeface="Arial" pitchFamily="34" charset="0"/>
              <a:buNone/>
            </a:pPr>
            <a:endParaRPr lang="pt-BR" sz="2800" smtClean="0"/>
          </a:p>
        </p:txBody>
      </p:sp>
      <p:sp>
        <p:nvSpPr>
          <p:cNvPr id="8195" name="Título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  <a:noFill/>
        </p:spPr>
        <p:txBody>
          <a:bodyPr/>
          <a:lstStyle/>
          <a:p>
            <a:pPr eaLnBrk="1" hangingPunct="1"/>
            <a:r>
              <a:rPr lang="pt-BR" altLang="pt-BR" sz="2400" b="1" smtClean="0">
                <a:solidFill>
                  <a:srgbClr val="FFFF00"/>
                </a:solidFill>
              </a:rPr>
              <a:t>Hérnia diafragmática congênita, ainda um desafio</a:t>
            </a: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323850" y="760413"/>
            <a:ext cx="8829675" cy="376237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/>
            <a:r>
              <a:rPr lang="pt-BR" sz="1800" b="1">
                <a:solidFill>
                  <a:srgbClr val="FF9900"/>
                </a:solidFill>
              </a:rPr>
              <a:t>CRESCIMENTO PULMONAR FETAL NA HERNIA DIAFRAGMÁTICA CONGÊNITA</a:t>
            </a:r>
          </a:p>
        </p:txBody>
      </p:sp>
      <p:pic>
        <p:nvPicPr>
          <p:cNvPr id="8197" name="Picture 9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6550" y="6092825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8" name="Text Box 7"/>
          <p:cNvSpPr txBox="1">
            <a:spLocks noChangeArrowheads="1"/>
          </p:cNvSpPr>
          <p:nvPr/>
        </p:nvSpPr>
        <p:spPr bwMode="auto">
          <a:xfrm>
            <a:off x="7504113" y="6380163"/>
            <a:ext cx="12287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/>
              <a:t>Margotto, PR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/>
          </p:cNvSpPr>
          <p:nvPr>
            <p:ph type="body" idx="1"/>
          </p:nvPr>
        </p:nvSpPr>
        <p:spPr>
          <a:xfrm>
            <a:off x="611188" y="1196975"/>
            <a:ext cx="8229600" cy="45259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mtClean="0"/>
              <a:t>Bargy F et al avaliaram AO LONGO DE 15 ANOS o padrão das lesões pulmonares dos fetos com HDC ao longo da gestação. </a:t>
            </a:r>
          </a:p>
          <a:p>
            <a:pPr>
              <a:lnSpc>
                <a:spcPct val="90000"/>
              </a:lnSpc>
            </a:pPr>
            <a:r>
              <a:rPr lang="pt-BR" smtClean="0"/>
              <a:t>Este estudo morfológico foi conduzido em 134 fetos humanos com idade gestacional entre 22 a 40 semanas. Cada feto foi dissecado dentro de 2 horas pós-morte</a:t>
            </a:r>
          </a:p>
          <a:p>
            <a:pPr>
              <a:lnSpc>
                <a:spcPct val="90000"/>
              </a:lnSpc>
            </a:pPr>
            <a:r>
              <a:rPr lang="pt-BR" smtClean="0"/>
              <a:t>Foram estudados os pulmões tanto direito como esquerdo</a:t>
            </a:r>
          </a:p>
          <a:p>
            <a:pPr>
              <a:lnSpc>
                <a:spcPct val="90000"/>
              </a:lnSpc>
            </a:pPr>
            <a:endParaRPr lang="pt-BR" smtClean="0"/>
          </a:p>
        </p:txBody>
      </p:sp>
      <p:sp>
        <p:nvSpPr>
          <p:cNvPr id="9219" name="Título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  <a:noFill/>
        </p:spPr>
        <p:txBody>
          <a:bodyPr/>
          <a:lstStyle/>
          <a:p>
            <a:pPr eaLnBrk="1" hangingPunct="1"/>
            <a:r>
              <a:rPr lang="pt-BR" altLang="pt-BR" sz="2400" b="1" smtClean="0">
                <a:solidFill>
                  <a:srgbClr val="FFFF00"/>
                </a:solidFill>
              </a:rPr>
              <a:t>Hérnia diafragmática congênita, ainda um desafio</a:t>
            </a:r>
          </a:p>
        </p:txBody>
      </p:sp>
      <p:sp>
        <p:nvSpPr>
          <p:cNvPr id="9220" name="Rectangle 5"/>
          <p:cNvSpPr>
            <a:spLocks noChangeArrowheads="1"/>
          </p:cNvSpPr>
          <p:nvPr/>
        </p:nvSpPr>
        <p:spPr bwMode="auto">
          <a:xfrm>
            <a:off x="323850" y="760413"/>
            <a:ext cx="8829675" cy="376237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/>
            <a:r>
              <a:rPr lang="pt-BR" sz="1800" b="1">
                <a:solidFill>
                  <a:srgbClr val="FF9900"/>
                </a:solidFill>
              </a:rPr>
              <a:t>CRESCIMENTO PULMONAR FETAL NA HERNIA DIAFRAGMÁTICA CONGÊNITA</a:t>
            </a:r>
          </a:p>
        </p:txBody>
      </p:sp>
      <p:graphicFrame>
        <p:nvGraphicFramePr>
          <p:cNvPr id="73758" name="Group 30"/>
          <p:cNvGraphicFramePr>
            <a:graphicFrameLocks noGrp="1"/>
          </p:cNvGraphicFramePr>
          <p:nvPr/>
        </p:nvGraphicFramePr>
        <p:xfrm>
          <a:off x="684213" y="5516563"/>
          <a:ext cx="8280400" cy="822325"/>
        </p:xfrm>
        <a:graphic>
          <a:graphicData uri="http://schemas.openxmlformats.org/drawingml/2006/table">
            <a:tbl>
              <a:tblPr/>
              <a:tblGrid>
                <a:gridCol w="2760662"/>
                <a:gridCol w="2759075"/>
                <a:gridCol w="2760663"/>
              </a:tblGrid>
              <a:tr h="4429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hlinkClick r:id="rId2"/>
                        </a:rPr>
                        <a:t>Crescimento do pulmão fetal na hérnia diafragmática congênita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hlinkClick r:id="rId2"/>
                        </a:rPr>
                        <a:t>Bargy F, Beaudoin S, Barbet P (França)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hlinkClick r:id="rId2"/>
                        </a:rPr>
                        <a:t>  </a:t>
                      </a: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    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9231" name="Picture 9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5825" y="5805488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ítulo 1"/>
          <p:cNvSpPr>
            <a:spLocks noGrp="1"/>
          </p:cNvSpPr>
          <p:nvPr>
            <p:ph type="title"/>
          </p:nvPr>
        </p:nvSpPr>
        <p:spPr>
          <a:xfrm>
            <a:off x="611188" y="0"/>
            <a:ext cx="8229600" cy="1143000"/>
          </a:xfrm>
          <a:noFill/>
        </p:spPr>
        <p:txBody>
          <a:bodyPr/>
          <a:lstStyle/>
          <a:p>
            <a:pPr eaLnBrk="1" hangingPunct="1"/>
            <a:r>
              <a:rPr lang="pt-BR" altLang="pt-BR" sz="2400" b="1" smtClean="0">
                <a:solidFill>
                  <a:srgbClr val="FFFF00"/>
                </a:solidFill>
              </a:rPr>
              <a:t>Hérnia diafragmática congênita, ainda um desafio</a:t>
            </a:r>
          </a:p>
        </p:txBody>
      </p:sp>
      <p:sp>
        <p:nvSpPr>
          <p:cNvPr id="10243" name="Rectangle 6"/>
          <p:cNvSpPr>
            <a:spLocks noChangeArrowheads="1"/>
          </p:cNvSpPr>
          <p:nvPr/>
        </p:nvSpPr>
        <p:spPr bwMode="auto">
          <a:xfrm>
            <a:off x="314325" y="765175"/>
            <a:ext cx="8829675" cy="376238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/>
            <a:r>
              <a:rPr lang="pt-BR" sz="1800" b="1">
                <a:solidFill>
                  <a:srgbClr val="FF9900"/>
                </a:solidFill>
              </a:rPr>
              <a:t>CRESCIMENTO PULMONAR FETAL NA HERNIA DIAFRAGMÁTICA CONGÊNITA</a:t>
            </a:r>
          </a:p>
        </p:txBody>
      </p:sp>
      <p:pic>
        <p:nvPicPr>
          <p:cNvPr id="10244" name="Picture 7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lum bright="-12000"/>
          </a:blip>
          <a:srcRect/>
          <a:stretch>
            <a:fillRect/>
          </a:stretch>
        </p:blipFill>
        <p:spPr>
          <a:xfrm>
            <a:off x="971550" y="1268413"/>
            <a:ext cx="7489825" cy="2963862"/>
          </a:xfrm>
        </p:spPr>
      </p:pic>
      <p:sp>
        <p:nvSpPr>
          <p:cNvPr id="10245" name="Rectangle 9"/>
          <p:cNvSpPr>
            <a:spLocks noChangeArrowheads="1"/>
          </p:cNvSpPr>
          <p:nvPr/>
        </p:nvSpPr>
        <p:spPr bwMode="auto">
          <a:xfrm>
            <a:off x="468313" y="4149725"/>
            <a:ext cx="8424862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800" b="1" i="1"/>
              <a:t>Comparação entre os grupos com Hérnia diafragmática congênita e o grupo controle. Na cor cinza, os fetos com hérnia diafragmática congênita</a:t>
            </a:r>
            <a:r>
              <a:rPr lang="pt-BR" sz="1800"/>
              <a:t> </a:t>
            </a:r>
          </a:p>
          <a:p>
            <a:r>
              <a:rPr lang="pt-BR" sz="1800">
                <a:solidFill>
                  <a:srgbClr val="FFFF00"/>
                </a:solidFill>
              </a:rPr>
              <a:t>Observem:</a:t>
            </a:r>
            <a:r>
              <a:rPr lang="pt-BR" sz="1800"/>
              <a:t>  -sem diferenças entre os pesos dos pulmões entre os dois grupos entre 22-26 semanas se idade gestacional.</a:t>
            </a:r>
          </a:p>
          <a:p>
            <a:r>
              <a:rPr lang="pt-BR" sz="1800" b="1"/>
              <a:t>                    -a partir de </a:t>
            </a:r>
            <a:r>
              <a:rPr lang="pt-BR" sz="1800" b="1">
                <a:solidFill>
                  <a:srgbClr val="FF9900"/>
                </a:solidFill>
              </a:rPr>
              <a:t>30 semanas</a:t>
            </a:r>
            <a:r>
              <a:rPr lang="pt-BR" sz="1800" b="1"/>
              <a:t> de gestação, o peso do pulmão direito tornou-se significativamente menor no grupo com HDC em relação ao grupo controle</a:t>
            </a:r>
            <a:r>
              <a:rPr lang="pt-BR" sz="1800"/>
              <a:t> </a:t>
            </a:r>
          </a:p>
          <a:p>
            <a:pPr algn="ctr"/>
            <a:r>
              <a:rPr lang="pt-BR" sz="1800" b="1">
                <a:solidFill>
                  <a:srgbClr val="FF9900"/>
                </a:solidFill>
              </a:rPr>
              <a:t>Em outras palavras, a hipoplasia pulmonar seria relativamente menos severa com 34 semanas do que com 40 semanas para a mesma forma anatômica.</a:t>
            </a:r>
          </a:p>
        </p:txBody>
      </p:sp>
      <p:sp>
        <p:nvSpPr>
          <p:cNvPr id="10246" name="Line 10"/>
          <p:cNvSpPr>
            <a:spLocks noChangeShapeType="1"/>
          </p:cNvSpPr>
          <p:nvPr/>
        </p:nvSpPr>
        <p:spPr bwMode="auto">
          <a:xfrm>
            <a:off x="2555875" y="2133600"/>
            <a:ext cx="215900" cy="64770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0247" name="Line 11"/>
          <p:cNvSpPr>
            <a:spLocks noChangeShapeType="1"/>
          </p:cNvSpPr>
          <p:nvPr/>
        </p:nvSpPr>
        <p:spPr bwMode="auto">
          <a:xfrm>
            <a:off x="6300788" y="2205038"/>
            <a:ext cx="215900" cy="64770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/>
          <p:cNvSpPr>
            <a:spLocks noGrp="1"/>
          </p:cNvSpPr>
          <p:nvPr>
            <p:ph type="body" idx="1"/>
          </p:nvPr>
        </p:nvSpPr>
        <p:spPr>
          <a:xfrm>
            <a:off x="611188" y="836613"/>
            <a:ext cx="8229600" cy="4525962"/>
          </a:xfrm>
        </p:spPr>
        <p:txBody>
          <a:bodyPr/>
          <a:lstStyle/>
          <a:p>
            <a:r>
              <a:rPr lang="pt-BR" smtClean="0"/>
              <a:t>Idade Gestacional </a:t>
            </a:r>
            <a:r>
              <a:rPr lang="pt-BR" smtClean="0">
                <a:solidFill>
                  <a:srgbClr val="FF9900"/>
                </a:solidFill>
              </a:rPr>
              <a:t>38 semanas</a:t>
            </a:r>
            <a:r>
              <a:rPr lang="pt-BR" smtClean="0"/>
              <a:t> 2 dias </a:t>
            </a:r>
          </a:p>
        </p:txBody>
      </p:sp>
      <p:sp>
        <p:nvSpPr>
          <p:cNvPr id="11267" name="Título 1"/>
          <p:cNvSpPr>
            <a:spLocks noGrp="1"/>
          </p:cNvSpPr>
          <p:nvPr>
            <p:ph type="title"/>
          </p:nvPr>
        </p:nvSpPr>
        <p:spPr>
          <a:xfrm>
            <a:off x="611188" y="0"/>
            <a:ext cx="8229600" cy="1143000"/>
          </a:xfrm>
          <a:noFill/>
        </p:spPr>
        <p:txBody>
          <a:bodyPr/>
          <a:lstStyle/>
          <a:p>
            <a:pPr eaLnBrk="1" hangingPunct="1"/>
            <a:r>
              <a:rPr lang="pt-BR" altLang="pt-BR" sz="2400" b="1" smtClean="0">
                <a:solidFill>
                  <a:srgbClr val="FFFF00"/>
                </a:solidFill>
              </a:rPr>
              <a:t>Hérnia diafragmática congênita, ainda um desafio</a:t>
            </a:r>
          </a:p>
        </p:txBody>
      </p:sp>
      <p:pic>
        <p:nvPicPr>
          <p:cNvPr id="11268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2098675"/>
            <a:ext cx="6923087" cy="360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Text Box 7"/>
          <p:cNvSpPr txBox="1">
            <a:spLocks noChangeArrowheads="1"/>
          </p:cNvSpPr>
          <p:nvPr/>
        </p:nvSpPr>
        <p:spPr bwMode="auto">
          <a:xfrm>
            <a:off x="1671638" y="6040438"/>
            <a:ext cx="7448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800" b="1">
                <a:solidFill>
                  <a:srgbClr val="FF9900"/>
                </a:solidFill>
              </a:rPr>
              <a:t>Causas do óbito: asfixia perinatal grave / óbito com 1 hora de vida</a:t>
            </a:r>
            <a:r>
              <a:rPr lang="pt-BR" sz="1800"/>
              <a:t>/</a:t>
            </a:r>
          </a:p>
          <a:p>
            <a:r>
              <a:rPr lang="pt-BR" sz="1800"/>
              <a:t>                      </a:t>
            </a:r>
            <a:r>
              <a:rPr lang="pt-BR" sz="1800">
                <a:solidFill>
                  <a:srgbClr val="FFFF00"/>
                </a:solidFill>
              </a:rPr>
              <a:t>SEM DIAGNÓSTICO PRÉ-NATAL</a:t>
            </a:r>
          </a:p>
        </p:txBody>
      </p:sp>
      <p:graphicFrame>
        <p:nvGraphicFramePr>
          <p:cNvPr id="51226" name="Group 26"/>
          <p:cNvGraphicFramePr>
            <a:graphicFrameLocks noGrp="1"/>
          </p:cNvGraphicFramePr>
          <p:nvPr/>
        </p:nvGraphicFramePr>
        <p:xfrm>
          <a:off x="1116013" y="1557338"/>
          <a:ext cx="6840537" cy="517525"/>
        </p:xfrm>
        <a:graphic>
          <a:graphicData uri="http://schemas.openxmlformats.org/drawingml/2006/table">
            <a:tbl>
              <a:tblPr/>
              <a:tblGrid>
                <a:gridCol w="6116637"/>
                <a:gridCol w="723900"/>
              </a:tblGrid>
              <a:tr h="3762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Anatomia Cl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í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nica: H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rnia diafragm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á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tica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Marina Barbosa, Raquel C. Almeida, Paulo R. Margotto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3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11273" name="Picture 12" descr="link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35825" y="1700213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Grp="1"/>
          </p:cNvSpPr>
          <p:nvPr>
            <p:ph type="body" idx="1"/>
          </p:nvPr>
        </p:nvSpPr>
        <p:spPr>
          <a:xfrm>
            <a:off x="755650" y="692150"/>
            <a:ext cx="8229600" cy="4886325"/>
          </a:xfrm>
        </p:spPr>
        <p:txBody>
          <a:bodyPr/>
          <a:lstStyle/>
          <a:p>
            <a:r>
              <a:rPr lang="pt-BR" b="1" smtClean="0"/>
              <a:t>Idade Gestacional: </a:t>
            </a:r>
            <a:r>
              <a:rPr lang="pt-BR" b="1" smtClean="0">
                <a:solidFill>
                  <a:srgbClr val="FF9900"/>
                </a:solidFill>
              </a:rPr>
              <a:t>33 semanas</a:t>
            </a:r>
          </a:p>
        </p:txBody>
      </p:sp>
      <p:sp>
        <p:nvSpPr>
          <p:cNvPr id="12291" name="Rectangle 4"/>
          <p:cNvSpPr>
            <a:spLocks noChangeArrowheads="1"/>
          </p:cNvSpPr>
          <p:nvPr/>
        </p:nvSpPr>
        <p:spPr bwMode="auto">
          <a:xfrm>
            <a:off x="1619250" y="3079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pic>
        <p:nvPicPr>
          <p:cNvPr id="12292" name="Picture 5" descr="pulmoes hi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2133600"/>
            <a:ext cx="5472113" cy="425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Text Box 6"/>
          <p:cNvSpPr txBox="1">
            <a:spLocks noChangeArrowheads="1"/>
          </p:cNvSpPr>
          <p:nvPr/>
        </p:nvSpPr>
        <p:spPr bwMode="auto">
          <a:xfrm>
            <a:off x="1547813" y="6491288"/>
            <a:ext cx="5289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800" b="1">
                <a:solidFill>
                  <a:srgbClr val="FF9900"/>
                </a:solidFill>
              </a:rPr>
              <a:t>Causa do óbito: perfuração cardíaca pelo PICC</a:t>
            </a:r>
          </a:p>
        </p:txBody>
      </p:sp>
      <p:sp>
        <p:nvSpPr>
          <p:cNvPr id="12294" name="Text Box 7"/>
          <p:cNvSpPr txBox="1">
            <a:spLocks noChangeArrowheads="1"/>
          </p:cNvSpPr>
          <p:nvPr/>
        </p:nvSpPr>
        <p:spPr bwMode="auto">
          <a:xfrm>
            <a:off x="7208838" y="3573463"/>
            <a:ext cx="1935162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600">
                <a:solidFill>
                  <a:srgbClr val="FFFF00"/>
                </a:solidFill>
              </a:rPr>
              <a:t>Correção cirúrgica </a:t>
            </a:r>
          </a:p>
          <a:p>
            <a:r>
              <a:rPr lang="pt-BR" sz="1600">
                <a:solidFill>
                  <a:srgbClr val="FFFF00"/>
                </a:solidFill>
              </a:rPr>
              <a:t>com 4 dias de vida!</a:t>
            </a:r>
          </a:p>
        </p:txBody>
      </p:sp>
      <p:graphicFrame>
        <p:nvGraphicFramePr>
          <p:cNvPr id="52248" name="Group 24"/>
          <p:cNvGraphicFramePr>
            <a:graphicFrameLocks noGrp="1"/>
          </p:cNvGraphicFramePr>
          <p:nvPr/>
        </p:nvGraphicFramePr>
        <p:xfrm>
          <a:off x="1476375" y="1484313"/>
          <a:ext cx="6192838" cy="944562"/>
        </p:xfrm>
        <a:graphic>
          <a:graphicData uri="http://schemas.openxmlformats.org/drawingml/2006/table">
            <a:tbl>
              <a:tblPr/>
              <a:tblGrid>
                <a:gridCol w="5537200"/>
                <a:gridCol w="655638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á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tomo Cl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í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nica: Tamponamento card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í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aco com o uso do cat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ter central de inser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 perif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rica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Francisco Pereira, Julio Cesar Albernaz Guimarães e Paulo R. Margotto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3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12298" name="Picture 10" descr="link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19925" y="1628775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9" name="Picture 2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51725" y="5962650"/>
            <a:ext cx="1192213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00" name="Line 23"/>
          <p:cNvSpPr>
            <a:spLocks noChangeShapeType="1"/>
          </p:cNvSpPr>
          <p:nvPr/>
        </p:nvSpPr>
        <p:spPr bwMode="auto">
          <a:xfrm>
            <a:off x="6877050" y="6669088"/>
            <a:ext cx="574675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/>
          </p:cNvSpPr>
          <p:nvPr>
            <p:ph type="body" idx="1"/>
          </p:nvPr>
        </p:nvSpPr>
        <p:spPr>
          <a:xfrm>
            <a:off x="611188" y="692150"/>
            <a:ext cx="8229600" cy="4525963"/>
          </a:xfrm>
        </p:spPr>
        <p:txBody>
          <a:bodyPr/>
          <a:lstStyle/>
          <a:p>
            <a:r>
              <a:rPr lang="pt-BR" smtClean="0"/>
              <a:t>Idade gestacional: </a:t>
            </a:r>
            <a:r>
              <a:rPr lang="pt-BR" smtClean="0">
                <a:solidFill>
                  <a:srgbClr val="FF9900"/>
                </a:solidFill>
              </a:rPr>
              <a:t>34 semanas e 4 dias</a:t>
            </a:r>
            <a:r>
              <a:rPr lang="pt-BR" smtClean="0"/>
              <a:t> </a:t>
            </a:r>
          </a:p>
        </p:txBody>
      </p:sp>
      <p:pic>
        <p:nvPicPr>
          <p:cNvPr id="13315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5513" y="2133600"/>
            <a:ext cx="4467225" cy="428148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sp>
        <p:nvSpPr>
          <p:cNvPr id="13316" name="Rectangle 5"/>
          <p:cNvSpPr>
            <a:spLocks noChangeArrowheads="1"/>
          </p:cNvSpPr>
          <p:nvPr/>
        </p:nvSpPr>
        <p:spPr bwMode="auto">
          <a:xfrm>
            <a:off x="1619250" y="3079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13317" name="Text Box 6"/>
          <p:cNvSpPr txBox="1">
            <a:spLocks noChangeArrowheads="1"/>
          </p:cNvSpPr>
          <p:nvPr/>
        </p:nvSpPr>
        <p:spPr bwMode="auto">
          <a:xfrm>
            <a:off x="2051050" y="6491288"/>
            <a:ext cx="5276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800" b="1">
                <a:solidFill>
                  <a:srgbClr val="FF9900"/>
                </a:solidFill>
              </a:rPr>
              <a:t>Causa do óbito: complicações pós-operatórias</a:t>
            </a:r>
          </a:p>
        </p:txBody>
      </p:sp>
      <p:sp>
        <p:nvSpPr>
          <p:cNvPr id="13318" name="Text Box 7"/>
          <p:cNvSpPr txBox="1">
            <a:spLocks noChangeArrowheads="1"/>
          </p:cNvSpPr>
          <p:nvPr/>
        </p:nvSpPr>
        <p:spPr bwMode="auto">
          <a:xfrm>
            <a:off x="6991350" y="3573463"/>
            <a:ext cx="21526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800">
                <a:solidFill>
                  <a:srgbClr val="FFFF00"/>
                </a:solidFill>
              </a:rPr>
              <a:t>Correção cirúrgica </a:t>
            </a:r>
          </a:p>
          <a:p>
            <a:r>
              <a:rPr lang="pt-BR" sz="1800">
                <a:solidFill>
                  <a:srgbClr val="FFFF00"/>
                </a:solidFill>
              </a:rPr>
              <a:t>com 2 dias de vida!</a:t>
            </a:r>
          </a:p>
        </p:txBody>
      </p:sp>
      <p:graphicFrame>
        <p:nvGraphicFramePr>
          <p:cNvPr id="53284" name="Group 36"/>
          <p:cNvGraphicFramePr>
            <a:graphicFrameLocks noGrp="1"/>
          </p:cNvGraphicFramePr>
          <p:nvPr/>
        </p:nvGraphicFramePr>
        <p:xfrm>
          <a:off x="755650" y="1412875"/>
          <a:ext cx="6985000" cy="731838"/>
        </p:xfrm>
        <a:graphic>
          <a:graphicData uri="http://schemas.openxmlformats.org/drawingml/2006/table">
            <a:tbl>
              <a:tblPr/>
              <a:tblGrid>
                <a:gridCol w="6245225"/>
                <a:gridCol w="7397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Sessão de Anatomia Cl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í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nica:H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rnia diafragm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á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tica congênita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Tatiane Melo de Oliveira, Fernanda Laiza, Paulo R. Margotto, Ana Quirino, Regina Maria de Ara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ú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jo Fr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ó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3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13322" name="Picture 22" descr="link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19925" y="155733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body" idx="1"/>
          </p:nvPr>
        </p:nvSpPr>
        <p:spPr>
          <a:xfrm>
            <a:off x="395288" y="1341438"/>
            <a:ext cx="8229600" cy="4525962"/>
          </a:xfrm>
        </p:spPr>
        <p:txBody>
          <a:bodyPr/>
          <a:lstStyle/>
          <a:p>
            <a:pPr marL="609600" indent="-609600" algn="ctr">
              <a:lnSpc>
                <a:spcPct val="80000"/>
              </a:lnSpc>
              <a:buFont typeface="Arial" pitchFamily="34" charset="0"/>
              <a:buNone/>
            </a:pPr>
            <a:r>
              <a:rPr lang="en-US" sz="2400" smtClean="0">
                <a:solidFill>
                  <a:srgbClr val="FF9900"/>
                </a:solidFill>
              </a:rPr>
              <a:t>Tamanho do defeito e necessidade de retalho cirúrgico</a:t>
            </a:r>
          </a:p>
          <a:p>
            <a:pPr marL="609600" indent="-609600" algn="ctr">
              <a:lnSpc>
                <a:spcPct val="80000"/>
              </a:lnSpc>
              <a:buFont typeface="Tw Cen MT"/>
              <a:buNone/>
            </a:pPr>
            <a:r>
              <a:rPr lang="en-US" sz="2400" smtClean="0">
                <a:solidFill>
                  <a:schemeClr val="bg1"/>
                </a:solidFill>
              </a:rPr>
              <a:t>(segundo</a:t>
            </a:r>
            <a:r>
              <a:rPr lang="en-US" sz="2400" smtClean="0">
                <a:solidFill>
                  <a:srgbClr val="FF9900"/>
                </a:solidFill>
              </a:rPr>
              <a:t> </a:t>
            </a:r>
            <a:r>
              <a:rPr lang="pt-BR" sz="2400" i="1" smtClean="0"/>
              <a:t>The CDH Study Group: Lally KP et al,2007)</a:t>
            </a:r>
            <a:r>
              <a:rPr lang="pt-BR" smtClean="0"/>
              <a:t/>
            </a:r>
            <a:br>
              <a:rPr lang="pt-BR" smtClean="0"/>
            </a:br>
            <a:r>
              <a:rPr lang="pt-BR" sz="2400" b="1" smtClean="0">
                <a:solidFill>
                  <a:srgbClr val="FFFF00"/>
                </a:solidFill>
              </a:rPr>
              <a:t>Com retalho versos correção primária</a:t>
            </a:r>
            <a:endParaRPr lang="en-US" sz="2400" b="1" smtClean="0">
              <a:solidFill>
                <a:srgbClr val="FFFF00"/>
              </a:solidFill>
            </a:endParaRPr>
          </a:p>
          <a:p>
            <a:pPr marL="609600" indent="-609600">
              <a:lnSpc>
                <a:spcPct val="80000"/>
              </a:lnSpc>
            </a:pPr>
            <a:r>
              <a:rPr lang="en-US" sz="2400" smtClean="0"/>
              <a:t>Mortalidade: 21% x 5%</a:t>
            </a:r>
          </a:p>
          <a:p>
            <a:pPr marL="609600" indent="-609600" algn="ctr">
              <a:lnSpc>
                <a:spcPct val="80000"/>
              </a:lnSpc>
              <a:buFont typeface="Arial" pitchFamily="34" charset="0"/>
              <a:buNone/>
            </a:pPr>
            <a:r>
              <a:rPr lang="en-US" sz="2400" smtClean="0"/>
              <a:t>  </a:t>
            </a:r>
            <a:r>
              <a:rPr lang="en-US" sz="1800" b="1" smtClean="0"/>
              <a:t>OR para a morte: </a:t>
            </a:r>
            <a:r>
              <a:rPr lang="pt-BR" sz="1800" b="1" smtClean="0"/>
              <a:t>14;95% IC: 10.35‒19.13;</a:t>
            </a:r>
            <a:br>
              <a:rPr lang="pt-BR" sz="1800" b="1" smtClean="0"/>
            </a:br>
            <a:r>
              <a:rPr lang="pt-BR" sz="1800" b="1" smtClean="0"/>
              <a:t>P &lt; 0.001</a:t>
            </a:r>
            <a:br>
              <a:rPr lang="pt-BR" sz="1800" b="1" smtClean="0"/>
            </a:br>
            <a:r>
              <a:rPr lang="en-US" sz="2400" smtClean="0"/>
              <a:t>Maior tempo de Ventilação Mecânica</a:t>
            </a:r>
          </a:p>
          <a:p>
            <a:pPr marL="609600" indent="-609600">
              <a:lnSpc>
                <a:spcPct val="80000"/>
              </a:lnSpc>
            </a:pPr>
            <a:r>
              <a:rPr lang="en-US" sz="2400" smtClean="0"/>
              <a:t>Maior tempo de internação em UTI Neonatal</a:t>
            </a:r>
          </a:p>
          <a:p>
            <a:pPr marL="609600" indent="-609600">
              <a:lnSpc>
                <a:spcPct val="80000"/>
              </a:lnSpc>
            </a:pPr>
            <a:r>
              <a:rPr lang="en-US" sz="2400" smtClean="0"/>
              <a:t>Maior necessidade de ECMO, dificuldade de alimentação, doença do refluxo, necessidade prolongada de O2 (P&lt;0.01)</a:t>
            </a:r>
          </a:p>
          <a:p>
            <a:pPr marL="609600" indent="-609600">
              <a:lnSpc>
                <a:spcPct val="80000"/>
              </a:lnSpc>
              <a:buFont typeface="Arial" pitchFamily="34" charset="0"/>
              <a:buNone/>
            </a:pPr>
            <a:r>
              <a:rPr lang="en-US" sz="2400" smtClean="0"/>
              <a:t>                  </a:t>
            </a:r>
            <a:r>
              <a:rPr lang="en-US" sz="2400" smtClean="0">
                <a:solidFill>
                  <a:srgbClr val="FF9900"/>
                </a:solidFill>
              </a:rPr>
              <a:t>Tempo do início do defeito</a:t>
            </a:r>
          </a:p>
          <a:p>
            <a:pPr marL="609600" indent="-609600" algn="ctr">
              <a:lnSpc>
                <a:spcPct val="80000"/>
              </a:lnSpc>
              <a:buFont typeface="Arial" pitchFamily="34" charset="0"/>
              <a:buNone/>
            </a:pPr>
            <a:r>
              <a:rPr lang="pt-BR" sz="1800" smtClean="0"/>
              <a:t>O achado de hérnia diafragmática fetal por volta da 25ª sem</a:t>
            </a:r>
          </a:p>
          <a:p>
            <a:pPr marL="609600" indent="-609600" algn="ctr">
              <a:lnSpc>
                <a:spcPct val="80000"/>
              </a:lnSpc>
              <a:buFont typeface="Arial" pitchFamily="34" charset="0"/>
              <a:buNone/>
            </a:pPr>
            <a:r>
              <a:rPr lang="pt-BR" sz="1800" smtClean="0"/>
              <a:t> de gestação está associado a 100% de mortalidade </a:t>
            </a:r>
            <a:endParaRPr lang="en-US" sz="1800" smtClean="0">
              <a:solidFill>
                <a:srgbClr val="FF9900"/>
              </a:solidFill>
            </a:endParaRPr>
          </a:p>
          <a:p>
            <a:pPr marL="609600" indent="-609600" algn="ctr">
              <a:lnSpc>
                <a:spcPct val="80000"/>
              </a:lnSpc>
            </a:pPr>
            <a:endParaRPr lang="pt-BR" sz="1800" smtClean="0"/>
          </a:p>
        </p:txBody>
      </p:sp>
      <p:sp>
        <p:nvSpPr>
          <p:cNvPr id="14339" name="Rectangle 5"/>
          <p:cNvSpPr>
            <a:spLocks noChangeArrowheads="1"/>
          </p:cNvSpPr>
          <p:nvPr/>
        </p:nvSpPr>
        <p:spPr bwMode="auto">
          <a:xfrm>
            <a:off x="1619250" y="3079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14340" name="AutoShape 8"/>
          <p:cNvSpPr>
            <a:spLocks noChangeArrowheads="1"/>
          </p:cNvSpPr>
          <p:nvPr/>
        </p:nvSpPr>
        <p:spPr bwMode="auto">
          <a:xfrm>
            <a:off x="6877050" y="5445125"/>
            <a:ext cx="2484438" cy="1412875"/>
          </a:xfrm>
          <a:prstGeom prst="cloudCallout">
            <a:avLst>
              <a:gd name="adj1" fmla="val -57921"/>
              <a:gd name="adj2" fmla="val -16640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r>
              <a:rPr lang="pt-BR" b="1">
                <a:solidFill>
                  <a:srgbClr val="6600CC"/>
                </a:solidFill>
              </a:rPr>
              <a:t>Reflexo da</a:t>
            </a:r>
          </a:p>
          <a:p>
            <a:r>
              <a:rPr lang="pt-BR" b="1">
                <a:solidFill>
                  <a:srgbClr val="6600CC"/>
                </a:solidFill>
              </a:rPr>
              <a:t>Hipoplasia</a:t>
            </a:r>
          </a:p>
          <a:p>
            <a:r>
              <a:rPr lang="pt-BR" b="1">
                <a:solidFill>
                  <a:srgbClr val="6600CC"/>
                </a:solidFill>
              </a:rPr>
              <a:t>pulmonar</a:t>
            </a:r>
          </a:p>
        </p:txBody>
      </p:sp>
      <p:sp>
        <p:nvSpPr>
          <p:cNvPr id="14341" name="Text Box 9"/>
          <p:cNvSpPr txBox="1">
            <a:spLocks noChangeArrowheads="1"/>
          </p:cNvSpPr>
          <p:nvPr/>
        </p:nvSpPr>
        <p:spPr bwMode="auto">
          <a:xfrm>
            <a:off x="8101013" y="4941888"/>
            <a:ext cx="17287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BR"/>
          </a:p>
        </p:txBody>
      </p:sp>
      <p:sp>
        <p:nvSpPr>
          <p:cNvPr id="14342" name="Rectangle 10"/>
          <p:cNvSpPr>
            <a:spLocks noChangeArrowheads="1"/>
          </p:cNvSpPr>
          <p:nvPr/>
        </p:nvSpPr>
        <p:spPr bwMode="auto">
          <a:xfrm>
            <a:off x="2411413" y="836613"/>
            <a:ext cx="4130675" cy="4064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Preditores pós-natais de gravidade</a:t>
            </a:r>
            <a:endParaRPr lang="pt-BR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/>
          </p:cNvSpPr>
          <p:nvPr>
            <p:ph type="body" idx="1"/>
          </p:nvPr>
        </p:nvSpPr>
        <p:spPr>
          <a:xfrm>
            <a:off x="468313" y="908050"/>
            <a:ext cx="8229600" cy="4895850"/>
          </a:xfrm>
        </p:spPr>
        <p:txBody>
          <a:bodyPr/>
          <a:lstStyle/>
          <a:p>
            <a:pPr algn="ctr">
              <a:lnSpc>
                <a:spcPct val="80000"/>
              </a:lnSpc>
              <a:buFont typeface="Arial" pitchFamily="34" charset="0"/>
              <a:buNone/>
            </a:pPr>
            <a:endParaRPr lang="en-US" sz="2400" b="1" smtClean="0"/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endParaRPr lang="en-US" sz="2400" b="1" smtClean="0"/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>
                <a:solidFill>
                  <a:srgbClr val="FF9900"/>
                </a:solidFill>
              </a:rPr>
              <a:t>Na experiência de Santos e cl, os RN com HDC com prognóstico ruim foram aqueles RN que necessitaram de: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 intubação antes de 6 horas de vida,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 a não obtenção de PaO2 maior que 100mmHg (100% de mortalidade) 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e aqueles que apresentaram Apgar menor ou igual a 6 no 5º  minuto de vida.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endParaRPr lang="pt-BR" sz="2000" smtClean="0"/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en-US" sz="1600" smtClean="0">
                <a:solidFill>
                  <a:schemeClr val="bg1"/>
                </a:solidFill>
              </a:rPr>
              <a:t>            </a:t>
            </a:r>
            <a:r>
              <a:rPr lang="en-US" sz="2000" smtClean="0">
                <a:solidFill>
                  <a:srgbClr val="FF9900"/>
                </a:solidFill>
              </a:rPr>
              <a:t>Segundo </a:t>
            </a:r>
            <a:r>
              <a:rPr lang="pt-BR" sz="2000" i="1" smtClean="0">
                <a:solidFill>
                  <a:srgbClr val="FF9900"/>
                </a:solidFill>
              </a:rPr>
              <a:t>The CDH Study Group: Brindle LE et al et al,2014</a:t>
            </a:r>
            <a:r>
              <a:rPr lang="pt-BR" sz="2000" smtClean="0"/>
              <a:t/>
            </a:r>
            <a:br>
              <a:rPr lang="pt-BR" sz="2000" smtClean="0"/>
            </a:br>
            <a:endParaRPr lang="pt-BR" sz="2000" smtClean="0"/>
          </a:p>
          <a:p>
            <a:pPr>
              <a:lnSpc>
                <a:spcPct val="80000"/>
              </a:lnSpc>
            </a:pPr>
            <a:r>
              <a:rPr lang="pt-BR" sz="2000" smtClean="0"/>
              <a:t>Presença de cromossopatia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cardiopatia congênita grave (26% sobrevivência x 73% sem defeito cardíaco)</a:t>
            </a:r>
          </a:p>
          <a:p>
            <a:pPr>
              <a:lnSpc>
                <a:spcPct val="80000"/>
              </a:lnSpc>
            </a:pPr>
            <a:r>
              <a:rPr lang="pt-BR" sz="2000" smtClean="0">
                <a:solidFill>
                  <a:srgbClr val="FFFF00"/>
                </a:solidFill>
              </a:rPr>
              <a:t>hipertensão pulmonar</a:t>
            </a:r>
            <a:r>
              <a:rPr lang="pt-BR" sz="2000" smtClean="0"/>
              <a:t> (o mais importante fator - Dillon et al, 2004) </a:t>
            </a:r>
          </a:p>
          <a:p>
            <a:pPr>
              <a:lnSpc>
                <a:spcPct val="80000"/>
              </a:lnSpc>
            </a:pPr>
            <a:endParaRPr lang="pt-BR" sz="2000" smtClean="0"/>
          </a:p>
        </p:txBody>
      </p:sp>
      <p:sp>
        <p:nvSpPr>
          <p:cNvPr id="15363" name="Rectangle 4"/>
          <p:cNvSpPr>
            <a:spLocks noChangeArrowheads="1"/>
          </p:cNvSpPr>
          <p:nvPr/>
        </p:nvSpPr>
        <p:spPr bwMode="auto">
          <a:xfrm>
            <a:off x="1619250" y="3079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15364" name="Rectangle 6"/>
          <p:cNvSpPr>
            <a:spLocks noChangeArrowheads="1"/>
          </p:cNvSpPr>
          <p:nvPr/>
        </p:nvSpPr>
        <p:spPr bwMode="auto">
          <a:xfrm>
            <a:off x="2627313" y="5661025"/>
            <a:ext cx="4572000" cy="1063625"/>
          </a:xfrm>
          <a:prstGeom prst="rect">
            <a:avLst/>
          </a:prstGeom>
          <a:noFill/>
          <a:ln w="57150">
            <a:solidFill>
              <a:srgbClr val="FF33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lvl="2"/>
            <a:r>
              <a:rPr lang="en-US"/>
              <a:t>Leve: mortalidade 1%</a:t>
            </a:r>
          </a:p>
          <a:p>
            <a:pPr lvl="2"/>
            <a:r>
              <a:rPr lang="en-US"/>
              <a:t>Moderada: mortalidade 7%</a:t>
            </a:r>
          </a:p>
          <a:p>
            <a:pPr lvl="2"/>
            <a:r>
              <a:rPr lang="en-US"/>
              <a:t>Grave: mortalidade 56%</a:t>
            </a:r>
            <a:endParaRPr lang="pt-BR"/>
          </a:p>
        </p:txBody>
      </p:sp>
      <p:sp>
        <p:nvSpPr>
          <p:cNvPr id="15365" name="Rectangle 8"/>
          <p:cNvSpPr>
            <a:spLocks noChangeArrowheads="1"/>
          </p:cNvSpPr>
          <p:nvPr/>
        </p:nvSpPr>
        <p:spPr bwMode="auto">
          <a:xfrm>
            <a:off x="2268538" y="836613"/>
            <a:ext cx="4425950" cy="4064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/>
              <a:t>Preditores pós-natais de gravidade</a:t>
            </a:r>
            <a:endParaRPr lang="pt-BR" b="1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/>
          </p:cNvSpPr>
          <p:nvPr>
            <p:ph type="body" idx="4294967295"/>
          </p:nvPr>
        </p:nvSpPr>
        <p:spPr>
          <a:xfrm>
            <a:off x="0" y="1627188"/>
            <a:ext cx="8229600" cy="5257800"/>
          </a:xfrm>
        </p:spPr>
        <p:txBody>
          <a:bodyPr/>
          <a:lstStyle/>
          <a:p>
            <a:pPr>
              <a:lnSpc>
                <a:spcPct val="80000"/>
              </a:lnSpc>
              <a:buFont typeface="Arial" pitchFamily="34" charset="0"/>
              <a:buNone/>
            </a:pPr>
            <a:endParaRPr lang="pt-BR" sz="2000" b="1" smtClean="0"/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b="1" smtClean="0">
                <a:solidFill>
                  <a:srgbClr val="FFFF00"/>
                </a:solidFill>
              </a:rPr>
              <a:t>   Intubação imediata</a:t>
            </a:r>
            <a:r>
              <a:rPr lang="pt-BR" sz="2000" smtClean="0"/>
              <a:t>: </a:t>
            </a:r>
            <a:r>
              <a:rPr lang="pt-BR" sz="2000" b="1" smtClean="0">
                <a:solidFill>
                  <a:srgbClr val="FF9900"/>
                </a:solidFill>
              </a:rPr>
              <a:t>É contra-indicado o uso de máscara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endParaRPr lang="pt-BR" sz="2000" smtClean="0"/>
          </a:p>
          <a:p>
            <a:pPr>
              <a:lnSpc>
                <a:spcPct val="80000"/>
              </a:lnSpc>
            </a:pPr>
            <a:r>
              <a:rPr lang="pt-BR" sz="2000" b="1" smtClean="0">
                <a:solidFill>
                  <a:srgbClr val="FF9900"/>
                </a:solidFill>
              </a:rPr>
              <a:t>Ventilação por pressão positiva</a:t>
            </a:r>
            <a:r>
              <a:rPr lang="pt-BR" sz="2000" smtClean="0"/>
              <a:t> a 100% (a asfixia piora a hipertensão pulmonar):PIM máxima de 25cmH20 e FR de 30-40/min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>
                <a:solidFill>
                  <a:srgbClr val="FF9900"/>
                </a:solidFill>
              </a:rPr>
              <a:t>                                             Objetivar: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/>
              <a:t>              -SatO2 pré-ductal : 85% - 95% e pós-ductal &gt;70%.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/>
              <a:t>   (Em situações individualizadas, manter a saturação pré-ductal &gt;80%, desde que se mantenha boa perfusão tissular).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/>
              <a:t>              -Manter a  PaCO2 entre 55-60mmHg. Vigorosa hiperventilação        à injúria pulmonar relacionada ao respirador.</a:t>
            </a:r>
            <a:endParaRPr lang="pt-BR" sz="2000" b="1" smtClean="0"/>
          </a:p>
          <a:p>
            <a:pPr>
              <a:lnSpc>
                <a:spcPct val="80000"/>
              </a:lnSpc>
            </a:pPr>
            <a:r>
              <a:rPr lang="pt-BR" sz="2000" b="1" smtClean="0">
                <a:solidFill>
                  <a:srgbClr val="FF9900"/>
                </a:solidFill>
              </a:rPr>
              <a:t>Surfactante pulmonar</a:t>
            </a:r>
            <a:r>
              <a:rPr lang="pt-BR" sz="2000" smtClean="0"/>
              <a:t>: não indicado de forma rotineira para todo recém-nascido</a:t>
            </a:r>
            <a:endParaRPr lang="pt-BR" sz="2000" b="1" smtClean="0"/>
          </a:p>
          <a:p>
            <a:pPr>
              <a:lnSpc>
                <a:spcPct val="80000"/>
              </a:lnSpc>
            </a:pPr>
            <a:r>
              <a:rPr lang="pt-BR" sz="2000" smtClean="0"/>
              <a:t>Elevação do decúbito, colocando-se o paciente de preferência sobre o lado afetado (facilita a expansão do lado normal).</a:t>
            </a:r>
          </a:p>
        </p:txBody>
      </p:sp>
      <p:sp>
        <p:nvSpPr>
          <p:cNvPr id="16387" name="Rectangle 4"/>
          <p:cNvSpPr>
            <a:spLocks noChangeArrowheads="1"/>
          </p:cNvSpPr>
          <p:nvPr/>
        </p:nvSpPr>
        <p:spPr bwMode="auto">
          <a:xfrm>
            <a:off x="1619250" y="3079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16388" name="Rectangle 5"/>
          <p:cNvSpPr>
            <a:spLocks noChangeArrowheads="1"/>
          </p:cNvSpPr>
          <p:nvPr/>
        </p:nvSpPr>
        <p:spPr bwMode="auto">
          <a:xfrm>
            <a:off x="3779838" y="836613"/>
            <a:ext cx="1946275" cy="4064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/>
              <a:t>REANIMAÇÃO</a:t>
            </a:r>
          </a:p>
        </p:txBody>
      </p:sp>
      <p:sp>
        <p:nvSpPr>
          <p:cNvPr id="16389" name="AutoShape 6"/>
          <p:cNvSpPr>
            <a:spLocks noChangeArrowheads="1"/>
          </p:cNvSpPr>
          <p:nvPr/>
        </p:nvSpPr>
        <p:spPr bwMode="auto">
          <a:xfrm>
            <a:off x="2339975" y="5013325"/>
            <a:ext cx="255588" cy="198438"/>
          </a:xfrm>
          <a:prstGeom prst="rightArrow">
            <a:avLst>
              <a:gd name="adj1" fmla="val 50000"/>
              <a:gd name="adj2" fmla="val 322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16390" name="Text Box 7"/>
          <p:cNvSpPr txBox="1">
            <a:spLocks noChangeArrowheads="1"/>
          </p:cNvSpPr>
          <p:nvPr/>
        </p:nvSpPr>
        <p:spPr bwMode="auto">
          <a:xfrm>
            <a:off x="7521575" y="6553200"/>
            <a:ext cx="16224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/>
              <a:t>Margotto,PR,2013</a:t>
            </a:r>
          </a:p>
        </p:txBody>
      </p:sp>
      <p:pic>
        <p:nvPicPr>
          <p:cNvPr id="16391" name="Picture 9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43888" y="6308725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/>
          </p:cNvSpPr>
          <p:nvPr>
            <p:ph type="body" idx="1"/>
          </p:nvPr>
        </p:nvSpPr>
        <p:spPr>
          <a:xfrm>
            <a:off x="457200" y="981075"/>
            <a:ext cx="8229600" cy="561657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2300" b="1" smtClean="0">
                <a:solidFill>
                  <a:srgbClr val="FF9900"/>
                </a:solidFill>
              </a:rPr>
              <a:t>Descompressão do estômago e alças intestinais</a:t>
            </a:r>
            <a:r>
              <a:rPr lang="pt-BR" sz="2300" smtClean="0"/>
              <a:t>: aspirar o conteúdo gástrico com SOG nº 8 e a seguir, deixá-la aberta para descompressão do estômago e alças intestinais que estão na caixa torácica. Se necessário: manter aspiração contínua.</a:t>
            </a:r>
            <a:endParaRPr lang="pt-BR" sz="2300" b="1" smtClean="0"/>
          </a:p>
          <a:p>
            <a:pPr>
              <a:lnSpc>
                <a:spcPct val="80000"/>
              </a:lnSpc>
            </a:pPr>
            <a:r>
              <a:rPr lang="pt-BR" sz="2300" b="1" smtClean="0"/>
              <a:t> </a:t>
            </a:r>
            <a:r>
              <a:rPr lang="pt-BR" sz="2300" b="1" smtClean="0">
                <a:solidFill>
                  <a:srgbClr val="FF9900"/>
                </a:solidFill>
              </a:rPr>
              <a:t>Cateterismo de vasos umbilicais</a:t>
            </a:r>
            <a:r>
              <a:rPr lang="pt-BR" sz="2300" smtClean="0"/>
              <a:t>: a PaO2 obtida do cateter arterial umbilical reflete a oxigenação do sangue pós-ductal. É essencial a monitorização da PaO2 pré-ductal (oxímetro no membro superior direito).</a:t>
            </a:r>
            <a:endParaRPr lang="pt-BR" sz="2300" b="1" smtClean="0"/>
          </a:p>
          <a:p>
            <a:pPr>
              <a:lnSpc>
                <a:spcPct val="80000"/>
              </a:lnSpc>
            </a:pPr>
            <a:r>
              <a:rPr lang="pt-BR" sz="2300" b="1" smtClean="0">
                <a:solidFill>
                  <a:srgbClr val="FF9900"/>
                </a:solidFill>
              </a:rPr>
              <a:t>Monitorização da pressão arterial</a:t>
            </a:r>
            <a:r>
              <a:rPr lang="pt-BR" sz="2300" smtClean="0"/>
              <a:t>: Manter a PAM (pressão arterial média) em níveis normais, de acordo com a idade gestacional.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300" smtClean="0"/>
              <a:t>        Se </a:t>
            </a:r>
            <a:r>
              <a:rPr lang="pt-BR" sz="2300" smtClean="0">
                <a:solidFill>
                  <a:srgbClr val="FF9900"/>
                </a:solidFill>
              </a:rPr>
              <a:t>hipotensão arterial</a:t>
            </a:r>
            <a:r>
              <a:rPr lang="pt-BR" sz="2300" smtClean="0"/>
              <a:t> (de forma geral &lt;30mmHg em pré-termos e &lt;50mmHg em RN a termo) </a:t>
            </a:r>
            <a:r>
              <a:rPr lang="pt-BR" sz="2300" smtClean="0">
                <a:solidFill>
                  <a:srgbClr val="FF9900"/>
                </a:solidFill>
              </a:rPr>
              <a:t>associada à saturação pré-ductal &lt;80%,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300" smtClean="0"/>
              <a:t> </a:t>
            </a:r>
            <a:r>
              <a:rPr lang="pt-BR" sz="2300" smtClean="0">
                <a:solidFill>
                  <a:schemeClr val="bg1"/>
                </a:solidFill>
              </a:rPr>
              <a:t>avaliar</a:t>
            </a:r>
            <a:r>
              <a:rPr lang="pt-BR" sz="2300" smtClean="0">
                <a:solidFill>
                  <a:srgbClr val="FF9900"/>
                </a:solidFill>
              </a:rPr>
              <a:t> : - função cardíaca</a:t>
            </a:r>
            <a:r>
              <a:rPr lang="pt-BR" sz="2300" smtClean="0"/>
              <a:t> com ecocardiografia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300" smtClean="0"/>
              <a:t>               - </a:t>
            </a:r>
            <a:r>
              <a:rPr lang="pt-BR" sz="2300" smtClean="0">
                <a:solidFill>
                  <a:srgbClr val="FF9900"/>
                </a:solidFill>
              </a:rPr>
              <a:t>em caso de hipovolemia</a:t>
            </a:r>
            <a:r>
              <a:rPr lang="pt-BR" sz="2300" smtClean="0"/>
              <a:t>,   aplicar 10-20ml/kg de soro fisiológico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es-ES_tradnl" sz="2300" smtClean="0"/>
              <a:t>               - </a:t>
            </a:r>
            <a:r>
              <a:rPr lang="es-ES_tradnl" sz="2300" smtClean="0">
                <a:solidFill>
                  <a:srgbClr val="FF9900"/>
                </a:solidFill>
              </a:rPr>
              <a:t>considerar drogas vasoativas</a:t>
            </a:r>
          </a:p>
        </p:txBody>
      </p:sp>
      <p:sp>
        <p:nvSpPr>
          <p:cNvPr id="17411" name="Rectangle 4"/>
          <p:cNvSpPr>
            <a:spLocks noChangeArrowheads="1"/>
          </p:cNvSpPr>
          <p:nvPr/>
        </p:nvSpPr>
        <p:spPr bwMode="auto">
          <a:xfrm>
            <a:off x="1619250" y="3079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17412" name="Text Box 5"/>
          <p:cNvSpPr txBox="1">
            <a:spLocks noChangeArrowheads="1"/>
          </p:cNvSpPr>
          <p:nvPr/>
        </p:nvSpPr>
        <p:spPr bwMode="auto">
          <a:xfrm>
            <a:off x="7521575" y="6553200"/>
            <a:ext cx="16224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/>
              <a:t>Margotto,PR,2013</a:t>
            </a:r>
          </a:p>
        </p:txBody>
      </p:sp>
      <p:pic>
        <p:nvPicPr>
          <p:cNvPr id="17413" name="Picture 7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43888" y="6308725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9974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2400" b="1" smtClean="0">
                <a:solidFill>
                  <a:srgbClr val="FF9900"/>
                </a:solidFill>
              </a:rPr>
              <a:t>Analgesia/sedação/manipulação mínima</a:t>
            </a:r>
            <a:r>
              <a:rPr lang="pt-BR" sz="2400" smtClean="0"/>
              <a:t>: estes RN apresentam grande labilidade na oxigenação arterial (punções arteriais e venosas): o exame clínico e a aspiração traqueal aumentam o shunt D-E, agravando a hipoxemia. Manipular o estritamente necessário. Manter calmo e silencioso o ambiente ao redor do paciente; recomenda-se o uso de drogas analgésicas e sedativas: Fentanil e Midazolam  (vide Capítulo de Dor Neonatal) </a:t>
            </a:r>
          </a:p>
          <a:p>
            <a:pPr>
              <a:lnSpc>
                <a:spcPct val="90000"/>
              </a:lnSpc>
            </a:pPr>
            <a:r>
              <a:rPr lang="pt-BR" sz="2400" b="1" smtClean="0">
                <a:solidFill>
                  <a:srgbClr val="FF9900"/>
                </a:solidFill>
              </a:rPr>
              <a:t>Paralisia muscular</a:t>
            </a:r>
            <a:r>
              <a:rPr lang="pt-BR" sz="2400" smtClean="0"/>
              <a:t>: </a:t>
            </a:r>
            <a:r>
              <a:rPr lang="pt-BR" sz="2800" b="1" smtClean="0"/>
              <a:t>não deve ser usado</a:t>
            </a:r>
            <a:r>
              <a:rPr lang="pt-BR" sz="2400" smtClean="0"/>
              <a:t>, devido a conseqüências indesejáveis na mecânica ventilatória.</a:t>
            </a:r>
          </a:p>
          <a:p>
            <a:pPr algn="ctr">
              <a:lnSpc>
                <a:spcPct val="90000"/>
              </a:lnSpc>
            </a:pPr>
            <a:r>
              <a:rPr lang="pt-BR" sz="2400" b="1" smtClean="0">
                <a:solidFill>
                  <a:srgbClr val="FFFF00"/>
                </a:solidFill>
              </a:rPr>
              <a:t>Ecocardiograma (inicial com 24 horas de vida e seriado): avaliação da hipertensão pulmonar e da função ventricular direita. Ventrículo esquerdo pequeno complica a evolução destes pacientes.</a:t>
            </a:r>
          </a:p>
        </p:txBody>
      </p:sp>
      <p:sp>
        <p:nvSpPr>
          <p:cNvPr id="18435" name="Rectangle 4"/>
          <p:cNvSpPr>
            <a:spLocks noChangeArrowheads="1"/>
          </p:cNvSpPr>
          <p:nvPr/>
        </p:nvSpPr>
        <p:spPr bwMode="auto">
          <a:xfrm>
            <a:off x="1619250" y="3079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18436" name="Text Box 5"/>
          <p:cNvSpPr txBox="1">
            <a:spLocks noChangeArrowheads="1"/>
          </p:cNvSpPr>
          <p:nvPr/>
        </p:nvSpPr>
        <p:spPr bwMode="auto">
          <a:xfrm>
            <a:off x="7521575" y="6553200"/>
            <a:ext cx="16224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/>
              <a:t>Margotto,PR,2013</a:t>
            </a:r>
          </a:p>
        </p:txBody>
      </p:sp>
      <p:pic>
        <p:nvPicPr>
          <p:cNvPr id="18437" name="Picture 7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8350" y="623728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>
            <a:spLocks noGrp="1"/>
          </p:cNvSpPr>
          <p:nvPr>
            <p:ph type="body" idx="1"/>
          </p:nvPr>
        </p:nvSpPr>
        <p:spPr>
          <a:xfrm>
            <a:off x="468313" y="1125538"/>
            <a:ext cx="8229600" cy="4525962"/>
          </a:xfrm>
        </p:spPr>
        <p:txBody>
          <a:bodyPr/>
          <a:lstStyle/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200" b="1" smtClean="0">
                <a:solidFill>
                  <a:srgbClr val="FFFF00"/>
                </a:solidFill>
              </a:rPr>
              <a:t>Ventilar o RN com pressões menos agressivas, devido ao maior risco de barotrauma. 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endParaRPr lang="pt-BR" sz="2200" b="1" smtClean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r>
              <a:rPr lang="pt-BR" sz="2200" smtClean="0"/>
              <a:t>Parâmetros iniciais: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              -PIP 20-25 cmH2O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              -PEEP 5 cm H2O, FR 30-40/min;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endParaRPr lang="pt-BR" sz="2200" smtClean="0"/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Para os RN com : -grave hipóxia e/ou hipercapnia refratária (falha da ventilação convencional)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                                 - PIP &gt;25cm H2O em ventilação convencional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                                            </a:t>
            </a:r>
            <a:r>
              <a:rPr lang="pt-BR" sz="2200" smtClean="0">
                <a:solidFill>
                  <a:srgbClr val="FFFF00"/>
                </a:solidFill>
              </a:rPr>
              <a:t>ventilação de alta frequência: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              (MAP de 13-17, FR de  10Hz, amplitude 30-50, em acordo com a vibração torácica)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endParaRPr lang="pt-BR" sz="2200" smtClean="0"/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200" b="1" smtClean="0">
                <a:solidFill>
                  <a:srgbClr val="FFFF00"/>
                </a:solidFill>
              </a:rPr>
              <a:t>Após estabilização, reduzir FiO2 se saturação pré-ductal &gt;95%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200" b="1" smtClean="0">
                <a:solidFill>
                  <a:srgbClr val="FF00FF"/>
                </a:solidFill>
              </a:rPr>
              <a:t>(Alvo de saturação:85%)</a:t>
            </a:r>
          </a:p>
        </p:txBody>
      </p:sp>
      <p:sp>
        <p:nvSpPr>
          <p:cNvPr id="19459" name="Rectangle 4"/>
          <p:cNvSpPr>
            <a:spLocks noChangeArrowheads="1"/>
          </p:cNvSpPr>
          <p:nvPr/>
        </p:nvSpPr>
        <p:spPr bwMode="auto">
          <a:xfrm>
            <a:off x="1619250" y="3079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19460" name="Text Box 5"/>
          <p:cNvSpPr txBox="1">
            <a:spLocks noChangeArrowheads="1"/>
          </p:cNvSpPr>
          <p:nvPr/>
        </p:nvSpPr>
        <p:spPr bwMode="auto">
          <a:xfrm>
            <a:off x="3059113" y="765175"/>
            <a:ext cx="3125787" cy="4064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3300"/>
                </a:solidFill>
              </a:rPr>
              <a:t>Estratégias ventilatórias</a:t>
            </a:r>
          </a:p>
        </p:txBody>
      </p:sp>
      <p:sp>
        <p:nvSpPr>
          <p:cNvPr id="19461" name="Line 6"/>
          <p:cNvSpPr>
            <a:spLocks noChangeShapeType="1"/>
          </p:cNvSpPr>
          <p:nvPr/>
        </p:nvSpPr>
        <p:spPr bwMode="auto">
          <a:xfrm>
            <a:off x="3419475" y="4581525"/>
            <a:ext cx="504825" cy="142875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9462" name="Text Box 7"/>
          <p:cNvSpPr txBox="1">
            <a:spLocks noChangeArrowheads="1"/>
          </p:cNvSpPr>
          <p:nvPr/>
        </p:nvSpPr>
        <p:spPr bwMode="auto">
          <a:xfrm>
            <a:off x="7521575" y="6524625"/>
            <a:ext cx="16224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/>
              <a:t>Margotto,PR,2013</a:t>
            </a:r>
          </a:p>
        </p:txBody>
      </p:sp>
      <p:pic>
        <p:nvPicPr>
          <p:cNvPr id="19463" name="Picture 9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59788" y="623728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Grp="1"/>
          </p:cNvSpPr>
          <p:nvPr>
            <p:ph type="body" idx="1"/>
          </p:nvPr>
        </p:nvSpPr>
        <p:spPr>
          <a:xfrm>
            <a:off x="468313" y="1268413"/>
            <a:ext cx="8229600" cy="4525962"/>
          </a:xfrm>
        </p:spPr>
        <p:txBody>
          <a:bodyPr/>
          <a:lstStyle/>
          <a:p>
            <a:r>
              <a:rPr lang="pt-BR" smtClean="0"/>
              <a:t>Evitar PIP &gt;25 cm H2O</a:t>
            </a:r>
          </a:p>
          <a:p>
            <a:r>
              <a:rPr lang="pt-BR" smtClean="0"/>
              <a:t>Manter FR entre 25-40</a:t>
            </a:r>
          </a:p>
          <a:p>
            <a:r>
              <a:rPr lang="pt-BR" smtClean="0"/>
              <a:t>Tolerar SatO2 pré-ductal de 85%</a:t>
            </a:r>
          </a:p>
          <a:p>
            <a:r>
              <a:rPr lang="pt-BR" smtClean="0"/>
              <a:t>Tolerar certo grau de hipercapnia:50-55mm-60mmHg</a:t>
            </a:r>
          </a:p>
          <a:p>
            <a:r>
              <a:rPr lang="pt-BR" smtClean="0"/>
              <a:t>Evitar hipocapnia:  do fluxo sanguíneo cerebral / desvio curva Hb para a direita </a:t>
            </a:r>
          </a:p>
          <a:p>
            <a:pPr>
              <a:buFont typeface="Arial" pitchFamily="34" charset="0"/>
              <a:buNone/>
            </a:pPr>
            <a:r>
              <a:rPr lang="pt-BR" smtClean="0"/>
              <a:t>                                  agrava hipoxia tecidual                            </a:t>
            </a:r>
          </a:p>
        </p:txBody>
      </p:sp>
      <p:sp>
        <p:nvSpPr>
          <p:cNvPr id="20483" name="Rectangle 4"/>
          <p:cNvSpPr>
            <a:spLocks noChangeArrowheads="1"/>
          </p:cNvSpPr>
          <p:nvPr/>
        </p:nvSpPr>
        <p:spPr bwMode="auto">
          <a:xfrm>
            <a:off x="1619250" y="3079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20484" name="Text Box 5"/>
          <p:cNvSpPr txBox="1">
            <a:spLocks noChangeArrowheads="1"/>
          </p:cNvSpPr>
          <p:nvPr/>
        </p:nvSpPr>
        <p:spPr bwMode="auto">
          <a:xfrm>
            <a:off x="3059113" y="765175"/>
            <a:ext cx="3125787" cy="4064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3300"/>
                </a:solidFill>
              </a:rPr>
              <a:t>Estratégias ventilatórias</a:t>
            </a:r>
          </a:p>
        </p:txBody>
      </p:sp>
      <p:sp>
        <p:nvSpPr>
          <p:cNvPr id="20485" name="Line 6"/>
          <p:cNvSpPr>
            <a:spLocks noChangeShapeType="1"/>
          </p:cNvSpPr>
          <p:nvPr/>
        </p:nvSpPr>
        <p:spPr bwMode="auto">
          <a:xfrm>
            <a:off x="3635375" y="5229225"/>
            <a:ext cx="647700" cy="21590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20486" name="Text Box 8"/>
          <p:cNvSpPr txBox="1">
            <a:spLocks noChangeArrowheads="1"/>
          </p:cNvSpPr>
          <p:nvPr/>
        </p:nvSpPr>
        <p:spPr bwMode="auto">
          <a:xfrm>
            <a:off x="7521575" y="6308725"/>
            <a:ext cx="16224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/>
              <a:t>Margotto,PR,2013</a:t>
            </a:r>
          </a:p>
        </p:txBody>
      </p:sp>
      <p:pic>
        <p:nvPicPr>
          <p:cNvPr id="20487" name="Picture 9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16913" y="594995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3"/>
          <p:cNvSpPr>
            <a:spLocks noGrp="1"/>
          </p:cNvSpPr>
          <p:nvPr>
            <p:ph type="body" idx="1"/>
          </p:nvPr>
        </p:nvSpPr>
        <p:spPr>
          <a:xfrm>
            <a:off x="539750" y="1916113"/>
            <a:ext cx="8229600" cy="4525962"/>
          </a:xfrm>
          <a:ln w="76200" cmpd="tri">
            <a:solidFill>
              <a:srgbClr val="FF00FF"/>
            </a:solidFill>
          </a:ln>
        </p:spPr>
        <p:txBody>
          <a:bodyPr/>
          <a:lstStyle/>
          <a:p>
            <a:pPr algn="ctr">
              <a:lnSpc>
                <a:spcPct val="90000"/>
              </a:lnSpc>
            </a:pPr>
            <a:r>
              <a:rPr lang="pt-BR" sz="4000" b="1" smtClean="0">
                <a:solidFill>
                  <a:srgbClr val="FFFF00"/>
                </a:solidFill>
              </a:rPr>
              <a:t>Hipoplasia pulmonar</a:t>
            </a:r>
            <a:r>
              <a:rPr lang="pt-BR" sz="4000" smtClean="0">
                <a:solidFill>
                  <a:srgbClr val="FFFF00"/>
                </a:solidFill>
              </a:rPr>
              <a:t>, </a:t>
            </a:r>
          </a:p>
          <a:p>
            <a:pPr algn="ctr">
              <a:lnSpc>
                <a:spcPct val="90000"/>
              </a:lnSpc>
            </a:pPr>
            <a:r>
              <a:rPr lang="pt-BR" sz="4000" b="1" smtClean="0">
                <a:solidFill>
                  <a:srgbClr val="FFFF00"/>
                </a:solidFill>
              </a:rPr>
              <a:t>Aumento da  resistência vascular pulmonar</a:t>
            </a:r>
            <a:r>
              <a:rPr lang="pt-BR" sz="4000" smtClean="0">
                <a:solidFill>
                  <a:srgbClr val="FFFF00"/>
                </a:solidFill>
              </a:rPr>
              <a:t> </a:t>
            </a:r>
          </a:p>
          <a:p>
            <a:pPr algn="ctr">
              <a:lnSpc>
                <a:spcPct val="90000"/>
              </a:lnSpc>
            </a:pPr>
            <a:r>
              <a:rPr lang="pt-BR" sz="4000" smtClean="0">
                <a:solidFill>
                  <a:srgbClr val="FFFF00"/>
                </a:solidFill>
              </a:rPr>
              <a:t> </a:t>
            </a:r>
            <a:r>
              <a:rPr lang="pt-BR" sz="4000" b="1" smtClean="0">
                <a:solidFill>
                  <a:srgbClr val="FFFF00"/>
                </a:solidFill>
              </a:rPr>
              <a:t>Insuficiência cardíaca</a:t>
            </a:r>
            <a:r>
              <a:rPr lang="pt-BR" sz="4000" b="1" smtClean="0"/>
              <a:t> </a:t>
            </a:r>
          </a:p>
          <a:p>
            <a:pPr algn="ctr">
              <a:lnSpc>
                <a:spcPct val="90000"/>
              </a:lnSpc>
              <a:buFont typeface="Arial" pitchFamily="34" charset="0"/>
              <a:buNone/>
            </a:pPr>
            <a:endParaRPr lang="pt-BR" sz="4000" b="1" smtClean="0"/>
          </a:p>
          <a:p>
            <a:pPr algn="ctr">
              <a:lnSpc>
                <a:spcPct val="90000"/>
              </a:lnSpc>
              <a:buFont typeface="Arial" pitchFamily="34" charset="0"/>
              <a:buNone/>
            </a:pPr>
            <a:r>
              <a:rPr lang="pt-BR" sz="4000" smtClean="0"/>
              <a:t>Determinam a fisiopatologia da hérnia diafragmática congênita. </a:t>
            </a:r>
          </a:p>
          <a:p>
            <a:pPr algn="ctr">
              <a:lnSpc>
                <a:spcPct val="90000"/>
              </a:lnSpc>
            </a:pPr>
            <a:endParaRPr lang="pt-BR" sz="4000" smtClean="0"/>
          </a:p>
        </p:txBody>
      </p:sp>
      <p:sp>
        <p:nvSpPr>
          <p:cNvPr id="21507" name="Rectangle 4"/>
          <p:cNvSpPr>
            <a:spLocks noChangeArrowheads="1"/>
          </p:cNvSpPr>
          <p:nvPr/>
        </p:nvSpPr>
        <p:spPr bwMode="auto">
          <a:xfrm>
            <a:off x="1619250" y="3079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21508" name="AutoShape 5"/>
          <p:cNvSpPr>
            <a:spLocks noChangeArrowheads="1"/>
          </p:cNvSpPr>
          <p:nvPr/>
        </p:nvSpPr>
        <p:spPr bwMode="auto">
          <a:xfrm>
            <a:off x="4140200" y="4365625"/>
            <a:ext cx="609600" cy="914400"/>
          </a:xfrm>
          <a:prstGeom prst="downArrowCallout">
            <a:avLst>
              <a:gd name="adj1" fmla="val 25000"/>
              <a:gd name="adj2" fmla="val 25000"/>
              <a:gd name="adj3" fmla="val 25000"/>
              <a:gd name="adj4" fmla="val 66667"/>
            </a:avLst>
          </a:pr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/>
          <p:cNvSpPr>
            <a:spLocks noGrp="1"/>
          </p:cNvSpPr>
          <p:nvPr>
            <p:ph type="body" idx="1"/>
          </p:nvPr>
        </p:nvSpPr>
        <p:spPr>
          <a:xfrm>
            <a:off x="0" y="2060575"/>
            <a:ext cx="8686800" cy="4525963"/>
          </a:xfrm>
        </p:spPr>
        <p:txBody>
          <a:bodyPr/>
          <a:lstStyle/>
          <a:p>
            <a:pPr algn="ctr"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>
                <a:solidFill>
                  <a:srgbClr val="FFFF00"/>
                </a:solidFill>
              </a:rPr>
              <a:t>               Ecocardiograma com 24 h de vida e seriado</a:t>
            </a:r>
          </a:p>
          <a:p>
            <a:pPr algn="ctr"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                      (semanalmente)</a:t>
            </a:r>
          </a:p>
          <a:p>
            <a:pPr>
              <a:lnSpc>
                <a:spcPct val="90000"/>
              </a:lnSpc>
            </a:pPr>
            <a:r>
              <a:rPr lang="pt-BR" sz="2400" smtClean="0"/>
              <a:t>Avaliação de: -</a:t>
            </a:r>
            <a:r>
              <a:rPr lang="pt-BR" sz="2400" smtClean="0">
                <a:solidFill>
                  <a:srgbClr val="FFFF00"/>
                </a:solidFill>
              </a:rPr>
              <a:t>hipertensão pulmonar (HP)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endParaRPr lang="pt-BR" sz="2400" smtClean="0"/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                           -</a:t>
            </a:r>
            <a:r>
              <a:rPr lang="pt-BR" sz="2400" b="1" smtClean="0">
                <a:solidFill>
                  <a:srgbClr val="FFFF00"/>
                </a:solidFill>
              </a:rPr>
              <a:t>DISFUNÇÃO VD</a:t>
            </a:r>
          </a:p>
          <a:p>
            <a:pPr>
              <a:lnSpc>
                <a:spcPct val="90000"/>
              </a:lnSpc>
            </a:pPr>
            <a:r>
              <a:rPr lang="pt-BR" sz="2400" smtClean="0"/>
              <a:t>Predição  prognóstica a curto prazo: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       -a maioria da HP  resolve entre 1-3 semanas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       -severa hipertensão HP com </a:t>
            </a:r>
            <a:r>
              <a:rPr lang="pt-BR" sz="2400" smtClean="0">
                <a:solidFill>
                  <a:srgbClr val="FF9900"/>
                </a:solidFill>
              </a:rPr>
              <a:t>2 semanas</a:t>
            </a:r>
            <a:r>
              <a:rPr lang="pt-BR" sz="2400" smtClean="0"/>
              <a:t>: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                  biomarcador de severa doença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                  preditor de mortalidade e morbidade pulmonar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endParaRPr lang="pt-BR" sz="2400" smtClean="0"/>
          </a:p>
          <a:p>
            <a:pPr>
              <a:lnSpc>
                <a:spcPct val="90000"/>
              </a:lnSpc>
            </a:pPr>
            <a:endParaRPr lang="pt-BR" sz="2400" smtClean="0"/>
          </a:p>
          <a:p>
            <a:pPr>
              <a:lnSpc>
                <a:spcPct val="90000"/>
              </a:lnSpc>
            </a:pPr>
            <a:endParaRPr lang="pt-BR" sz="2400" smtClean="0"/>
          </a:p>
          <a:p>
            <a:pPr>
              <a:lnSpc>
                <a:spcPct val="90000"/>
              </a:lnSpc>
            </a:pPr>
            <a:endParaRPr lang="pt-BR" sz="2400" smtClean="0"/>
          </a:p>
        </p:txBody>
      </p:sp>
      <p:sp>
        <p:nvSpPr>
          <p:cNvPr id="22531" name="Rectangle 4"/>
          <p:cNvSpPr>
            <a:spLocks noChangeArrowheads="1"/>
          </p:cNvSpPr>
          <p:nvPr/>
        </p:nvSpPr>
        <p:spPr bwMode="auto">
          <a:xfrm>
            <a:off x="1619250" y="115888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22532" name="Text Box 5"/>
          <p:cNvSpPr txBox="1">
            <a:spLocks noChangeArrowheads="1"/>
          </p:cNvSpPr>
          <p:nvPr/>
        </p:nvSpPr>
        <p:spPr bwMode="auto">
          <a:xfrm>
            <a:off x="139700" y="647700"/>
            <a:ext cx="9004300" cy="112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endParaRPr lang="pt-BR"/>
          </a:p>
          <a:p>
            <a:pPr algn="ctr"/>
            <a:r>
              <a:rPr lang="pt-BR"/>
              <a:t>A melhora da HP é um objetivo crucial a ser conseguido no manuseio da HDC</a:t>
            </a:r>
            <a:endParaRPr lang="pt-BR" sz="2800">
              <a:solidFill>
                <a:srgbClr val="FF9900"/>
              </a:solidFill>
            </a:endParaRPr>
          </a:p>
          <a:p>
            <a:pPr algn="ctr"/>
            <a:r>
              <a:rPr lang="pt-BR" sz="2800">
                <a:solidFill>
                  <a:srgbClr val="FF9900"/>
                </a:solidFill>
              </a:rPr>
              <a:t>(</a:t>
            </a:r>
            <a:r>
              <a:rPr lang="en-US">
                <a:solidFill>
                  <a:srgbClr val="FF9900"/>
                </a:solidFill>
              </a:rPr>
              <a:t>O CALCANHAR DE ACHILLES</a:t>
            </a:r>
            <a:r>
              <a:rPr lang="en-US" sz="2800">
                <a:solidFill>
                  <a:srgbClr val="FF9900"/>
                </a:solidFill>
              </a:rPr>
              <a:t>)</a:t>
            </a:r>
            <a:endParaRPr lang="pt-BR" sz="2800">
              <a:solidFill>
                <a:srgbClr val="FF9900"/>
              </a:solidFill>
            </a:endParaRPr>
          </a:p>
        </p:txBody>
      </p:sp>
      <p:sp>
        <p:nvSpPr>
          <p:cNvPr id="22533" name="Text Box 6"/>
          <p:cNvSpPr txBox="1">
            <a:spLocks noChangeArrowheads="1"/>
          </p:cNvSpPr>
          <p:nvPr/>
        </p:nvSpPr>
        <p:spPr bwMode="auto">
          <a:xfrm>
            <a:off x="4787900" y="6308725"/>
            <a:ext cx="42322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Lusk, 2015; Danzer e Hedrick, 2014</a:t>
            </a:r>
          </a:p>
        </p:txBody>
      </p:sp>
      <p:sp>
        <p:nvSpPr>
          <p:cNvPr id="22534" name="Rectangle 7"/>
          <p:cNvSpPr>
            <a:spLocks noChangeArrowheads="1"/>
          </p:cNvSpPr>
          <p:nvPr/>
        </p:nvSpPr>
        <p:spPr bwMode="auto">
          <a:xfrm>
            <a:off x="3059113" y="549275"/>
            <a:ext cx="2692400" cy="4064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00"/>
                </a:solidFill>
              </a:rPr>
              <a:t>Hipertensão pulmonar</a:t>
            </a:r>
          </a:p>
        </p:txBody>
      </p:sp>
      <p:pic>
        <p:nvPicPr>
          <p:cNvPr id="22535" name="Picture 8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5825" y="6092825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en-US" sz="2800" b="1" smtClean="0">
                <a:solidFill>
                  <a:srgbClr val="FF9900"/>
                </a:solidFill>
              </a:rPr>
              <a:t>-Impacto na sobrevivência e prognóstico funcional a longo prazo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en-US" sz="2800" b="1" smtClean="0">
                <a:solidFill>
                  <a:srgbClr val="FF9900"/>
                </a:solidFill>
              </a:rPr>
              <a:t>-A mais frequente indicação de ECMO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en-US" sz="2800" b="1" smtClean="0"/>
              <a:t>Por que frequentemente não responde às drogas habitualmente usadas</a:t>
            </a:r>
          </a:p>
          <a:p>
            <a:pPr>
              <a:lnSpc>
                <a:spcPct val="80000"/>
              </a:lnSpc>
            </a:pPr>
            <a:r>
              <a:rPr lang="en-US" sz="2800" smtClean="0"/>
              <a:t>Menor massa pulmonar</a:t>
            </a:r>
          </a:p>
          <a:p>
            <a:pPr>
              <a:lnSpc>
                <a:spcPct val="80000"/>
              </a:lnSpc>
            </a:pPr>
            <a:r>
              <a:rPr lang="en-US" sz="2800" smtClean="0"/>
              <a:t>Menor quantidade de terminações da árvore respiratória</a:t>
            </a:r>
          </a:p>
          <a:p>
            <a:pPr>
              <a:lnSpc>
                <a:spcPct val="80000"/>
              </a:lnSpc>
            </a:pPr>
            <a:r>
              <a:rPr lang="en-US" sz="2800" smtClean="0"/>
              <a:t>Menor quantidade de bronquíolos terminais e alvéolos</a:t>
            </a:r>
          </a:p>
          <a:p>
            <a:pPr>
              <a:lnSpc>
                <a:spcPct val="80000"/>
              </a:lnSpc>
            </a:pPr>
            <a:r>
              <a:rPr lang="en-US" sz="2800" smtClean="0"/>
              <a:t>Menor superfície de troca alveolar</a:t>
            </a:r>
          </a:p>
          <a:p>
            <a:pPr>
              <a:lnSpc>
                <a:spcPct val="80000"/>
              </a:lnSpc>
            </a:pPr>
            <a:endParaRPr lang="pt-BR" sz="2000" smtClean="0"/>
          </a:p>
        </p:txBody>
      </p:sp>
      <p:sp>
        <p:nvSpPr>
          <p:cNvPr id="23555" name="Rectangle 4"/>
          <p:cNvSpPr>
            <a:spLocks noChangeArrowheads="1"/>
          </p:cNvSpPr>
          <p:nvPr/>
        </p:nvSpPr>
        <p:spPr bwMode="auto">
          <a:xfrm>
            <a:off x="1619250" y="260350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23556" name="Rectangle 5"/>
          <p:cNvSpPr>
            <a:spLocks noChangeArrowheads="1"/>
          </p:cNvSpPr>
          <p:nvPr/>
        </p:nvSpPr>
        <p:spPr bwMode="auto">
          <a:xfrm>
            <a:off x="3059113" y="692150"/>
            <a:ext cx="2692400" cy="4064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00"/>
                </a:solidFill>
              </a:rPr>
              <a:t>Hipertensão pulmonar</a:t>
            </a:r>
          </a:p>
        </p:txBody>
      </p:sp>
      <p:sp>
        <p:nvSpPr>
          <p:cNvPr id="23557" name="Rectangle 7"/>
          <p:cNvSpPr>
            <a:spLocks noChangeArrowheads="1"/>
          </p:cNvSpPr>
          <p:nvPr/>
        </p:nvSpPr>
        <p:spPr bwMode="auto">
          <a:xfrm>
            <a:off x="5292725" y="6237288"/>
            <a:ext cx="38512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/>
              <a:t>Danzer e Hedrick, 2014</a:t>
            </a:r>
            <a:br>
              <a:rPr lang="pt-BR"/>
            </a:br>
            <a:r>
              <a:rPr lang="pt-BR"/>
              <a:t/>
            </a:r>
            <a:br>
              <a:rPr lang="pt-BR"/>
            </a:br>
            <a:r>
              <a:rPr lang="pt-BR"/>
              <a:t> </a:t>
            </a:r>
          </a:p>
        </p:txBody>
      </p:sp>
      <p:pic>
        <p:nvPicPr>
          <p:cNvPr id="23558" name="Picture 8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72450" y="623728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9" name="AutoShape 8"/>
          <p:cNvSpPr>
            <a:spLocks noChangeArrowheads="1"/>
          </p:cNvSpPr>
          <p:nvPr/>
        </p:nvSpPr>
        <p:spPr bwMode="auto">
          <a:xfrm>
            <a:off x="2627313" y="692150"/>
            <a:ext cx="288925" cy="1008063"/>
          </a:xfrm>
          <a:prstGeom prst="curvedRightArrow">
            <a:avLst>
              <a:gd name="adj1" fmla="val 69780"/>
              <a:gd name="adj2" fmla="val 139561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0" y="1600200"/>
            <a:ext cx="9144000" cy="4495800"/>
          </a:xfrm>
        </p:spPr>
        <p:txBody>
          <a:bodyPr/>
          <a:lstStyle/>
          <a:p>
            <a:pPr marL="319088" indent="-319088"/>
            <a:r>
              <a:rPr lang="en-US" sz="2800" smtClean="0"/>
              <a:t>Maior camada muscular das artérias  pulmonares</a:t>
            </a:r>
          </a:p>
          <a:p>
            <a:pPr marL="319088" indent="-319088"/>
            <a:r>
              <a:rPr lang="en-US" sz="2800" smtClean="0"/>
              <a:t>Resistência vascular aumentada persistentemente</a:t>
            </a:r>
          </a:p>
          <a:p>
            <a:pPr marL="319088" indent="-319088"/>
            <a:r>
              <a:rPr lang="en-US" sz="2800" smtClean="0"/>
              <a:t>Maior reatividade e labilidade</a:t>
            </a:r>
          </a:p>
          <a:p>
            <a:pPr marL="319088" indent="-319088"/>
            <a:r>
              <a:rPr lang="en-US" sz="2800" smtClean="0"/>
              <a:t>Hipoxemia e acidose geram vasoespasmo pulmonar</a:t>
            </a:r>
          </a:p>
          <a:p>
            <a:pPr marL="319088" indent="-319088"/>
            <a:r>
              <a:rPr lang="en-US" sz="2800" smtClean="0"/>
              <a:t>Rápida piora do paciente e dificuldade na ventilação mecânica (VM)</a:t>
            </a:r>
          </a:p>
          <a:p>
            <a:pPr marL="319088" indent="-319088"/>
            <a:r>
              <a:rPr lang="en-US" sz="2800" b="1" smtClean="0">
                <a:solidFill>
                  <a:srgbClr val="FFFF00"/>
                </a:solidFill>
              </a:rPr>
              <a:t>Ventrículo esquerdo pouco desenvolvido</a:t>
            </a:r>
            <a:r>
              <a:rPr lang="en-US" sz="2800" smtClean="0"/>
              <a:t>: disfunção ventricular esquerda e baixo débito cardíaco, piorando a desrregulação da vasculatura pulmonar</a:t>
            </a:r>
            <a:endParaRPr lang="pt-BR" sz="2800" smtClean="0"/>
          </a:p>
          <a:p>
            <a:pPr marL="319088" indent="-319088"/>
            <a:endParaRPr lang="pt-BR" sz="2800" smtClean="0"/>
          </a:p>
        </p:txBody>
      </p:sp>
      <p:sp>
        <p:nvSpPr>
          <p:cNvPr id="24579" name="Rectangle 4"/>
          <p:cNvSpPr>
            <a:spLocks noChangeArrowheads="1"/>
          </p:cNvSpPr>
          <p:nvPr/>
        </p:nvSpPr>
        <p:spPr bwMode="auto">
          <a:xfrm>
            <a:off x="1619250" y="260350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24580" name="Rectangle 5"/>
          <p:cNvSpPr>
            <a:spLocks noChangeArrowheads="1"/>
          </p:cNvSpPr>
          <p:nvPr/>
        </p:nvSpPr>
        <p:spPr bwMode="auto">
          <a:xfrm>
            <a:off x="3203575" y="692150"/>
            <a:ext cx="2692400" cy="4064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00"/>
                </a:solidFill>
              </a:rPr>
              <a:t>Hipertensão pulmonar</a:t>
            </a:r>
          </a:p>
        </p:txBody>
      </p:sp>
      <p:sp>
        <p:nvSpPr>
          <p:cNvPr id="24581" name="Rectangle 6"/>
          <p:cNvSpPr>
            <a:spLocks noChangeArrowheads="1"/>
          </p:cNvSpPr>
          <p:nvPr/>
        </p:nvSpPr>
        <p:spPr bwMode="auto">
          <a:xfrm>
            <a:off x="5292725" y="6237288"/>
            <a:ext cx="38512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/>
              <a:t>Danzer e Hedrick, 2014</a:t>
            </a:r>
            <a:br>
              <a:rPr lang="pt-BR"/>
            </a:br>
            <a:r>
              <a:rPr lang="pt-BR"/>
              <a:t/>
            </a:r>
            <a:br>
              <a:rPr lang="pt-BR"/>
            </a:br>
            <a:r>
              <a:rPr lang="pt-BR"/>
              <a:t> </a:t>
            </a:r>
          </a:p>
        </p:txBody>
      </p:sp>
      <p:pic>
        <p:nvPicPr>
          <p:cNvPr id="24582" name="Picture 7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72450" y="623728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/>
          </p:cNvSpPr>
          <p:nvPr>
            <p:ph type="body" idx="1"/>
          </p:nvPr>
        </p:nvSpPr>
        <p:spPr>
          <a:xfrm>
            <a:off x="395288" y="1125538"/>
            <a:ext cx="8229600" cy="4525962"/>
          </a:xfrm>
        </p:spPr>
        <p:txBody>
          <a:bodyPr/>
          <a:lstStyle/>
          <a:p>
            <a:pPr algn="ctr">
              <a:lnSpc>
                <a:spcPct val="90000"/>
              </a:lnSpc>
              <a:buFont typeface="Arial" pitchFamily="34" charset="0"/>
              <a:buNone/>
            </a:pPr>
            <a:r>
              <a:rPr lang="pt-BR" sz="2400" b="1" smtClean="0"/>
              <a:t>             </a:t>
            </a:r>
            <a:r>
              <a:rPr lang="pt-BR" sz="2400" b="1" smtClean="0">
                <a:solidFill>
                  <a:srgbClr val="FFFF00"/>
                </a:solidFill>
              </a:rPr>
              <a:t>iNO (óxido nítrico inalado)</a:t>
            </a:r>
            <a:endParaRPr lang="pt-BR" sz="2400" b="1" smtClean="0"/>
          </a:p>
          <a:p>
            <a:pPr algn="ctr">
              <a:lnSpc>
                <a:spcPct val="90000"/>
              </a:lnSpc>
              <a:buFont typeface="Arial" pitchFamily="34" charset="0"/>
              <a:buNone/>
            </a:pPr>
            <a:r>
              <a:rPr lang="pt-BR" sz="2000" smtClean="0"/>
              <a:t>padrão ouro no tratamento da hipertensão pulmonar</a:t>
            </a:r>
          </a:p>
          <a:p>
            <a:pPr>
              <a:lnSpc>
                <a:spcPct val="90000"/>
              </a:lnSpc>
            </a:pPr>
            <a:r>
              <a:rPr lang="pt-BR" sz="2800" smtClean="0">
                <a:solidFill>
                  <a:srgbClr val="FF9900"/>
                </a:solidFill>
              </a:rPr>
              <a:t>Sem demonstração de benefício na HDC</a:t>
            </a:r>
          </a:p>
          <a:p>
            <a:pPr algn="ctr">
              <a:lnSpc>
                <a:spcPct val="90000"/>
              </a:lnSpc>
              <a:buFont typeface="Arial" pitchFamily="34" charset="0"/>
              <a:buNone/>
            </a:pPr>
            <a:r>
              <a:rPr lang="pt-BR" sz="2000" smtClean="0"/>
              <a:t>      (devido ao aumento da fosfodiesterase 5 que inativa o óxido nítrico) Belik,2014</a:t>
            </a:r>
          </a:p>
          <a:p>
            <a:pPr>
              <a:lnSpc>
                <a:spcPct val="90000"/>
              </a:lnSpc>
            </a:pPr>
            <a:r>
              <a:rPr lang="en-US" sz="2800" smtClean="0">
                <a:solidFill>
                  <a:srgbClr val="FF9900"/>
                </a:solidFill>
              </a:rPr>
              <a:t>Revisão da COCHRANE:aumento da necessidade de ECMO e contraindicou o uso do iNO.</a:t>
            </a:r>
          </a:p>
          <a:p>
            <a:pPr algn="ctr">
              <a:lnSpc>
                <a:spcPct val="90000"/>
              </a:lnSpc>
            </a:pPr>
            <a:r>
              <a:rPr lang="pt-BR" sz="2000" smtClean="0"/>
              <a:t>A causa, em parte,  da falta de resposta ao iNO: </a:t>
            </a:r>
            <a:r>
              <a:rPr lang="pt-BR" sz="2400" smtClean="0">
                <a:solidFill>
                  <a:srgbClr val="FFFF00"/>
                </a:solidFill>
              </a:rPr>
              <a:t>disfunção ventricular esquerda</a:t>
            </a:r>
            <a:r>
              <a:rPr lang="pt-BR" sz="2400" smtClean="0"/>
              <a:t> observada na HDC, causando </a:t>
            </a:r>
            <a:r>
              <a:rPr lang="pt-BR" sz="2400" smtClean="0">
                <a:solidFill>
                  <a:srgbClr val="FFFF00"/>
                </a:solidFill>
              </a:rPr>
              <a:t>circulação sistêmica  dependente do </a:t>
            </a:r>
            <a:r>
              <a:rPr lang="pt-BR" sz="2800" smtClean="0">
                <a:solidFill>
                  <a:srgbClr val="FFFF00"/>
                </a:solidFill>
              </a:rPr>
              <a:t>ventrículo direito</a:t>
            </a:r>
            <a:r>
              <a:rPr lang="pt-BR" sz="2400" smtClean="0">
                <a:solidFill>
                  <a:srgbClr val="FFFF00"/>
                </a:solidFill>
              </a:rPr>
              <a:t> </a:t>
            </a:r>
            <a:br>
              <a:rPr lang="pt-BR" sz="2400" smtClean="0">
                <a:solidFill>
                  <a:srgbClr val="FFFF00"/>
                </a:solidFill>
              </a:rPr>
            </a:br>
            <a:endParaRPr lang="pt-BR" sz="2400" smtClean="0">
              <a:solidFill>
                <a:srgbClr val="FFFF00"/>
              </a:solidFill>
            </a:endParaRPr>
          </a:p>
          <a:p>
            <a:pPr algn="ctr">
              <a:lnSpc>
                <a:spcPct val="90000"/>
              </a:lnSpc>
            </a:pPr>
            <a:endParaRPr lang="pt-BR" sz="2400" smtClean="0">
              <a:solidFill>
                <a:srgbClr val="FF9900"/>
              </a:solidFill>
            </a:endParaRPr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1619250" y="260350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3203575" y="692150"/>
            <a:ext cx="2692400" cy="4064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00"/>
                </a:solidFill>
              </a:rPr>
              <a:t>Hipertensão pulmonar</a:t>
            </a:r>
          </a:p>
        </p:txBody>
      </p:sp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73688"/>
            <a:ext cx="9144000" cy="148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6" name="Line 6"/>
          <p:cNvSpPr>
            <a:spLocks noChangeShapeType="1"/>
          </p:cNvSpPr>
          <p:nvPr/>
        </p:nvSpPr>
        <p:spPr bwMode="auto">
          <a:xfrm flipH="1">
            <a:off x="1258888" y="6165850"/>
            <a:ext cx="433387" cy="215900"/>
          </a:xfrm>
          <a:prstGeom prst="line">
            <a:avLst/>
          </a:prstGeom>
          <a:noFill/>
          <a:ln w="57150">
            <a:solidFill>
              <a:srgbClr val="FF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25607" name="Line 7"/>
          <p:cNvSpPr>
            <a:spLocks noChangeShapeType="1"/>
          </p:cNvSpPr>
          <p:nvPr/>
        </p:nvSpPr>
        <p:spPr bwMode="auto">
          <a:xfrm>
            <a:off x="250825" y="3213100"/>
            <a:ext cx="0" cy="2087563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25608" name="Line 8"/>
          <p:cNvSpPr>
            <a:spLocks noChangeShapeType="1"/>
          </p:cNvSpPr>
          <p:nvPr/>
        </p:nvSpPr>
        <p:spPr bwMode="auto">
          <a:xfrm>
            <a:off x="250825" y="3213100"/>
            <a:ext cx="217488" cy="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57338"/>
            <a:ext cx="914400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Rectangle 5"/>
          <p:cNvSpPr>
            <a:spLocks noChangeArrowheads="1"/>
          </p:cNvSpPr>
          <p:nvPr/>
        </p:nvSpPr>
        <p:spPr bwMode="auto">
          <a:xfrm>
            <a:off x="2771775" y="5876925"/>
            <a:ext cx="457200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>
              <a:spcBef>
                <a:spcPct val="50000"/>
              </a:spcBef>
              <a:buClr>
                <a:schemeClr val="accent1"/>
              </a:buClr>
              <a:buSzPct val="70000"/>
              <a:buFont typeface="Wingdings 2" pitchFamily="18" charset="2"/>
              <a:buNone/>
            </a:pPr>
            <a:r>
              <a:rPr lang="pt-BR" u="sng">
                <a:hlinkClick r:id="rId3"/>
              </a:rPr>
              <a:t>Nitric oxide for respiratory failure in infants born at or near term</a:t>
            </a:r>
            <a:endParaRPr lang="pt-BR"/>
          </a:p>
          <a:p>
            <a:pPr lvl="1">
              <a:spcBef>
                <a:spcPct val="50000"/>
              </a:spcBef>
              <a:buClr>
                <a:schemeClr val="accent1"/>
              </a:buClr>
              <a:buSzPct val="70000"/>
              <a:buFont typeface="Wingdings 2" pitchFamily="18" charset="2"/>
              <a:buNone/>
            </a:pPr>
            <a:endParaRPr lang="pt-BR">
              <a:latin typeface="Tw Cen MT"/>
            </a:endParaRPr>
          </a:p>
        </p:txBody>
      </p:sp>
      <p:sp>
        <p:nvSpPr>
          <p:cNvPr id="26628" name="Rectangle 6"/>
          <p:cNvSpPr>
            <a:spLocks noChangeArrowheads="1"/>
          </p:cNvSpPr>
          <p:nvPr/>
        </p:nvSpPr>
        <p:spPr bwMode="auto">
          <a:xfrm>
            <a:off x="1619250" y="260350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26629" name="Rectangle 7"/>
          <p:cNvSpPr>
            <a:spLocks noChangeArrowheads="1"/>
          </p:cNvSpPr>
          <p:nvPr/>
        </p:nvSpPr>
        <p:spPr bwMode="auto">
          <a:xfrm>
            <a:off x="3203575" y="692150"/>
            <a:ext cx="2692400" cy="4064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00"/>
                </a:solidFill>
              </a:rPr>
              <a:t>Hipertensão pulmonar</a:t>
            </a:r>
          </a:p>
        </p:txBody>
      </p:sp>
      <p:sp>
        <p:nvSpPr>
          <p:cNvPr id="26630" name="Rectangle 8"/>
          <p:cNvSpPr>
            <a:spLocks noChangeArrowheads="1"/>
          </p:cNvSpPr>
          <p:nvPr/>
        </p:nvSpPr>
        <p:spPr bwMode="auto">
          <a:xfrm>
            <a:off x="2916238" y="1125538"/>
            <a:ext cx="33543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FF00"/>
                </a:solidFill>
              </a:rPr>
              <a:t>iNO (óxido nítrico inalado)</a:t>
            </a:r>
          </a:p>
        </p:txBody>
      </p:sp>
      <p:sp>
        <p:nvSpPr>
          <p:cNvPr id="26631" name="Line 9"/>
          <p:cNvSpPr>
            <a:spLocks noChangeShapeType="1"/>
          </p:cNvSpPr>
          <p:nvPr/>
        </p:nvSpPr>
        <p:spPr bwMode="auto">
          <a:xfrm flipH="1">
            <a:off x="1258888" y="2565400"/>
            <a:ext cx="433387" cy="215900"/>
          </a:xfrm>
          <a:prstGeom prst="line">
            <a:avLst/>
          </a:prstGeom>
          <a:noFill/>
          <a:ln w="57150">
            <a:solidFill>
              <a:srgbClr val="FF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/>
          <p:cNvSpPr>
            <a:spLocks noGrp="1"/>
          </p:cNvSpPr>
          <p:nvPr>
            <p:ph type="body" idx="1"/>
          </p:nvPr>
        </p:nvSpPr>
        <p:spPr>
          <a:xfrm>
            <a:off x="457200" y="1125538"/>
            <a:ext cx="8229600" cy="5732462"/>
          </a:xfrm>
        </p:spPr>
        <p:txBody>
          <a:bodyPr/>
          <a:lstStyle/>
          <a:p>
            <a:pPr algn="ctr">
              <a:lnSpc>
                <a:spcPct val="90000"/>
              </a:lnSpc>
            </a:pPr>
            <a:r>
              <a:rPr lang="pt-BR" sz="2400" smtClean="0">
                <a:solidFill>
                  <a:srgbClr val="FF9900"/>
                </a:solidFill>
              </a:rPr>
              <a:t>Por quê da relativa hipoplasia ventricular esquerda</a:t>
            </a:r>
            <a:r>
              <a:rPr lang="pt-BR" sz="2400" smtClean="0"/>
              <a:t> </a:t>
            </a:r>
          </a:p>
          <a:p>
            <a:pPr algn="ctr"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>
                <a:solidFill>
                  <a:srgbClr val="FFFF00"/>
                </a:solidFill>
              </a:rPr>
              <a:t>(os pulmões hipoplásicos levam a uma falta de pré-carga ventricular esquerda e subseqüentemente, inibe o desenvolvimento ventricular) </a:t>
            </a:r>
          </a:p>
          <a:p>
            <a:pPr algn="ctr">
              <a:lnSpc>
                <a:spcPct val="90000"/>
              </a:lnSpc>
            </a:pPr>
            <a:r>
              <a:rPr lang="pt-BR" sz="2400" smtClean="0"/>
              <a:t>maior determinante de hipertensão pulmonar (venosa) e a falta de resposta ao óxido nítrico.</a:t>
            </a:r>
          </a:p>
          <a:p>
            <a:pPr>
              <a:lnSpc>
                <a:spcPct val="90000"/>
              </a:lnSpc>
            </a:pPr>
            <a:r>
              <a:rPr lang="pt-BR" sz="2400" smtClean="0"/>
              <a:t> Esta importante disfunção do ventrículo esquerdo pode levar a </a:t>
            </a:r>
            <a:r>
              <a:rPr lang="pt-BR" sz="2400" smtClean="0">
                <a:solidFill>
                  <a:srgbClr val="FFFF00"/>
                </a:solidFill>
              </a:rPr>
              <a:t>dependência do ventrículo direito (VD) para a adequada perfusão sistêmica. </a:t>
            </a:r>
          </a:p>
          <a:p>
            <a:pPr>
              <a:lnSpc>
                <a:spcPct val="90000"/>
              </a:lnSpc>
            </a:pPr>
            <a:r>
              <a:rPr lang="pt-BR" sz="2400" smtClean="0">
                <a:solidFill>
                  <a:srgbClr val="FFFF00"/>
                </a:solidFill>
              </a:rPr>
              <a:t>A Insuficiência cardíaca pode surgir da excessiva pós-carga do VD      com deficiente enchimento do VE e perfusão sistêmica</a:t>
            </a:r>
          </a:p>
          <a:p>
            <a:pPr>
              <a:lnSpc>
                <a:spcPct val="90000"/>
              </a:lnSpc>
            </a:pPr>
            <a:endParaRPr lang="pt-BR" sz="2400" smtClean="0">
              <a:solidFill>
                <a:srgbClr val="FFFF00"/>
              </a:solidFill>
            </a:endParaRP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>
                <a:solidFill>
                  <a:srgbClr val="FFFF00"/>
                </a:solidFill>
              </a:rPr>
              <a:t>                                      </a:t>
            </a:r>
            <a:endParaRPr lang="pt-BR" sz="2600" smtClean="0">
              <a:solidFill>
                <a:srgbClr val="FFFF00"/>
              </a:solidFill>
            </a:endParaRPr>
          </a:p>
          <a:p>
            <a:pPr algn="ctr">
              <a:lnSpc>
                <a:spcPct val="90000"/>
              </a:lnSpc>
            </a:pPr>
            <a:endParaRPr lang="pt-BR" sz="2400" smtClean="0">
              <a:solidFill>
                <a:srgbClr val="FFFF00"/>
              </a:solidFill>
            </a:endParaRPr>
          </a:p>
        </p:txBody>
      </p:sp>
      <p:sp>
        <p:nvSpPr>
          <p:cNvPr id="27651" name="Rectangle 4"/>
          <p:cNvSpPr>
            <a:spLocks noChangeArrowheads="1"/>
          </p:cNvSpPr>
          <p:nvPr/>
        </p:nvSpPr>
        <p:spPr bwMode="auto">
          <a:xfrm>
            <a:off x="1619250" y="260350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27652" name="Rectangle 5"/>
          <p:cNvSpPr>
            <a:spLocks noChangeArrowheads="1"/>
          </p:cNvSpPr>
          <p:nvPr/>
        </p:nvSpPr>
        <p:spPr bwMode="auto">
          <a:xfrm>
            <a:off x="3203575" y="692150"/>
            <a:ext cx="2692400" cy="4064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00"/>
                </a:solidFill>
              </a:rPr>
              <a:t>Hipertensão pulmonar</a:t>
            </a:r>
          </a:p>
        </p:txBody>
      </p:sp>
      <p:sp>
        <p:nvSpPr>
          <p:cNvPr id="27653" name="Line 6"/>
          <p:cNvSpPr>
            <a:spLocks noChangeShapeType="1"/>
          </p:cNvSpPr>
          <p:nvPr/>
        </p:nvSpPr>
        <p:spPr bwMode="auto">
          <a:xfrm flipV="1">
            <a:off x="539750" y="2349500"/>
            <a:ext cx="647700" cy="503238"/>
          </a:xfrm>
          <a:prstGeom prst="line">
            <a:avLst/>
          </a:prstGeom>
          <a:noFill/>
          <a:ln w="76200">
            <a:solidFill>
              <a:srgbClr val="FF3300"/>
            </a:solidFill>
            <a:prstDash val="sysDot"/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27654" name="Rectangle 7"/>
          <p:cNvSpPr>
            <a:spLocks noChangeArrowheads="1"/>
          </p:cNvSpPr>
          <p:nvPr/>
        </p:nvSpPr>
        <p:spPr bwMode="auto">
          <a:xfrm>
            <a:off x="6877050" y="6021388"/>
            <a:ext cx="13843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Buss,2006</a:t>
            </a:r>
            <a:endParaRPr lang="pt-BR"/>
          </a:p>
        </p:txBody>
      </p:sp>
      <p:pic>
        <p:nvPicPr>
          <p:cNvPr id="27655" name="Picture 12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573405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pt-PT" sz="4000" smtClean="0"/>
              <a:t>Portanto, uma  PCA servirá como um </a:t>
            </a:r>
            <a:r>
              <a:rPr lang="pt-PT" sz="4000" smtClean="0">
                <a:solidFill>
                  <a:srgbClr val="FFFF00"/>
                </a:solidFill>
              </a:rPr>
              <a:t>respiradouro</a:t>
            </a:r>
            <a:r>
              <a:rPr lang="pt-PT" sz="4000" smtClean="0"/>
              <a:t> para o ventrículo direito, permitindo que o sangue ignore o pulmão particularmente em momentos de pico da hipertensão pulmonar, ao custo de desaturação sistêmica.</a:t>
            </a:r>
          </a:p>
          <a:p>
            <a:endParaRPr lang="pt-BR" smtClean="0"/>
          </a:p>
        </p:txBody>
      </p:sp>
      <p:sp>
        <p:nvSpPr>
          <p:cNvPr id="28675" name="Rectangle 4"/>
          <p:cNvSpPr>
            <a:spLocks noChangeArrowheads="1"/>
          </p:cNvSpPr>
          <p:nvPr/>
        </p:nvSpPr>
        <p:spPr bwMode="auto">
          <a:xfrm>
            <a:off x="1547813" y="115888"/>
            <a:ext cx="61769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28676" name="Rectangle 6"/>
          <p:cNvSpPr>
            <a:spLocks noChangeArrowheads="1"/>
          </p:cNvSpPr>
          <p:nvPr/>
        </p:nvSpPr>
        <p:spPr bwMode="auto">
          <a:xfrm>
            <a:off x="3203575" y="692150"/>
            <a:ext cx="2692400" cy="4064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00"/>
                </a:solidFill>
              </a:rPr>
              <a:t>Hipertensão pulmonar</a:t>
            </a:r>
          </a:p>
        </p:txBody>
      </p:sp>
      <p:sp>
        <p:nvSpPr>
          <p:cNvPr id="28677" name="Rectangle 7"/>
          <p:cNvSpPr>
            <a:spLocks noChangeArrowheads="1"/>
          </p:cNvSpPr>
          <p:nvPr/>
        </p:nvSpPr>
        <p:spPr bwMode="auto">
          <a:xfrm>
            <a:off x="6877050" y="6021388"/>
            <a:ext cx="13843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Buss,2006</a:t>
            </a:r>
            <a:endParaRPr lang="pt-BR"/>
          </a:p>
        </p:txBody>
      </p:sp>
      <p:pic>
        <p:nvPicPr>
          <p:cNvPr id="28678" name="Picture 10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573405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t-BR" sz="2600" smtClean="0"/>
              <a:t>Na presença de </a:t>
            </a:r>
            <a:r>
              <a:rPr lang="pt-BR" sz="2600" smtClean="0">
                <a:solidFill>
                  <a:srgbClr val="FFFF00"/>
                </a:solidFill>
              </a:rPr>
              <a:t>severa hipertensão pulmonar</a:t>
            </a:r>
            <a:r>
              <a:rPr lang="pt-BR" sz="2600" smtClean="0"/>
              <a:t> a insuficiência cardíaca direita frequentemente torna-se eminente no momento do fechamento do canal arterial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600" smtClean="0"/>
              <a:t>          </a:t>
            </a:r>
            <a:r>
              <a:rPr lang="pt-BR" sz="2600" b="1" smtClean="0">
                <a:solidFill>
                  <a:srgbClr val="FF9900"/>
                </a:solidFill>
              </a:rPr>
              <a:t>Suspeita do fechamento da PCA:</a:t>
            </a:r>
          </a:p>
          <a:p>
            <a:pPr>
              <a:lnSpc>
                <a:spcPct val="90000"/>
              </a:lnSpc>
            </a:pPr>
            <a:r>
              <a:rPr lang="pt-BR" sz="2600" smtClean="0"/>
              <a:t>Sinais e sintomas de insuficiência ventricular direita, </a:t>
            </a:r>
          </a:p>
          <a:p>
            <a:pPr>
              <a:lnSpc>
                <a:spcPct val="90000"/>
              </a:lnSpc>
            </a:pPr>
            <a:r>
              <a:rPr lang="pt-BR" sz="2600" smtClean="0"/>
              <a:t>aumento da dessaturação pré-ductal com ou sem estreitamento da diferença pré e pós-ductal </a:t>
            </a:r>
          </a:p>
          <a:p>
            <a:pPr>
              <a:lnSpc>
                <a:spcPct val="90000"/>
              </a:lnSpc>
            </a:pPr>
            <a:r>
              <a:rPr lang="pt-BR" sz="2600" smtClean="0"/>
              <a:t>e hipotensão arterial e sinais de deficiente perfusão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600" smtClean="0"/>
              <a:t>              </a:t>
            </a:r>
            <a:r>
              <a:rPr lang="pt-BR" sz="2600" b="1" smtClean="0">
                <a:solidFill>
                  <a:srgbClr val="FFFF00"/>
                </a:solidFill>
              </a:rPr>
              <a:t>Confirmar com a ecocardiografia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600" b="1" smtClean="0">
                <a:solidFill>
                  <a:srgbClr val="FFFF00"/>
                </a:solidFill>
              </a:rPr>
              <a:t>                        (disfunção do VD)</a:t>
            </a:r>
          </a:p>
        </p:txBody>
      </p:sp>
      <p:sp>
        <p:nvSpPr>
          <p:cNvPr id="29699" name="Rectangle 5"/>
          <p:cNvSpPr>
            <a:spLocks noChangeArrowheads="1"/>
          </p:cNvSpPr>
          <p:nvPr/>
        </p:nvSpPr>
        <p:spPr bwMode="auto">
          <a:xfrm>
            <a:off x="1547813" y="115888"/>
            <a:ext cx="61769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29700" name="Rectangle 6"/>
          <p:cNvSpPr>
            <a:spLocks noChangeArrowheads="1"/>
          </p:cNvSpPr>
          <p:nvPr/>
        </p:nvSpPr>
        <p:spPr bwMode="auto">
          <a:xfrm>
            <a:off x="3203575" y="692150"/>
            <a:ext cx="2692400" cy="4064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00"/>
                </a:solidFill>
              </a:rPr>
              <a:t>Hipertensão pulmonar</a:t>
            </a:r>
          </a:p>
        </p:txBody>
      </p:sp>
      <p:sp>
        <p:nvSpPr>
          <p:cNvPr id="29701" name="Rectangle 7"/>
          <p:cNvSpPr>
            <a:spLocks noChangeArrowheads="1"/>
          </p:cNvSpPr>
          <p:nvPr/>
        </p:nvSpPr>
        <p:spPr bwMode="auto">
          <a:xfrm>
            <a:off x="6877050" y="6021388"/>
            <a:ext cx="13843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Buss,2006</a:t>
            </a:r>
            <a:endParaRPr lang="pt-BR"/>
          </a:p>
        </p:txBody>
      </p:sp>
      <p:pic>
        <p:nvPicPr>
          <p:cNvPr id="29702" name="Picture 10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573405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>
            <a:spLocks noGrp="1"/>
          </p:cNvSpPr>
          <p:nvPr>
            <p:ph type="body" idx="1"/>
          </p:nvPr>
        </p:nvSpPr>
        <p:spPr>
          <a:xfrm>
            <a:off x="539750" y="1125538"/>
            <a:ext cx="8229600" cy="4525962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pt-BR" sz="2800" smtClean="0">
                <a:solidFill>
                  <a:srgbClr val="FFFF00"/>
                </a:solidFill>
              </a:rPr>
              <a:t>Então...</a:t>
            </a:r>
          </a:p>
          <a:p>
            <a:pPr algn="ctr">
              <a:buFont typeface="Arial" pitchFamily="34" charset="0"/>
              <a:buNone/>
            </a:pPr>
            <a:r>
              <a:rPr lang="pt-BR" sz="3000" smtClean="0"/>
              <a:t>Neste contexto, </a:t>
            </a:r>
            <a:r>
              <a:rPr lang="pt-BR" sz="3000" b="1" smtClean="0">
                <a:solidFill>
                  <a:srgbClr val="FFFF00"/>
                </a:solidFill>
              </a:rPr>
              <a:t>a manutenção da patência ductal</a:t>
            </a:r>
            <a:r>
              <a:rPr lang="pt-BR" sz="3000" smtClean="0"/>
              <a:t> com o uso da prostaglandina E-1 </a:t>
            </a:r>
            <a:r>
              <a:rPr lang="pt-BR" sz="3000" smtClean="0">
                <a:solidFill>
                  <a:srgbClr val="FFFF00"/>
                </a:solidFill>
              </a:rPr>
              <a:t>aumenta a contribuição do ventrículo direito para o fluxo sistêmico</a:t>
            </a:r>
          </a:p>
          <a:p>
            <a:pPr algn="ctr">
              <a:buFont typeface="Arial" pitchFamily="34" charset="0"/>
              <a:buNone/>
            </a:pPr>
            <a:r>
              <a:rPr lang="pt-BR" sz="3000" smtClean="0">
                <a:solidFill>
                  <a:srgbClr val="FFFF00"/>
                </a:solidFill>
              </a:rPr>
              <a:t>No entanto: faltam estudos randomizados e controlados</a:t>
            </a:r>
          </a:p>
          <a:p>
            <a:pPr algn="ctr">
              <a:buFont typeface="Arial" pitchFamily="34" charset="0"/>
              <a:buNone/>
            </a:pPr>
            <a:r>
              <a:rPr lang="pt-BR" sz="2800" smtClean="0">
                <a:solidFill>
                  <a:srgbClr val="FF9900"/>
                </a:solidFill>
              </a:rPr>
              <a:t>"</a:t>
            </a:r>
            <a:r>
              <a:rPr lang="pt-BR" sz="2800" b="1" smtClean="0">
                <a:solidFill>
                  <a:srgbClr val="FF9900"/>
                </a:solidFill>
              </a:rPr>
              <a:t>A ausência da evidência não significa evidência da ausência</a:t>
            </a:r>
            <a:r>
              <a:rPr lang="pt-BR" sz="2800" smtClean="0">
                <a:solidFill>
                  <a:srgbClr val="FF9900"/>
                </a:solidFill>
              </a:rPr>
              <a:t>" (Carl Sagan). </a:t>
            </a:r>
          </a:p>
          <a:p>
            <a:pPr lvl="1"/>
            <a:endParaRPr lang="pt-BR" sz="2400" smtClean="0">
              <a:solidFill>
                <a:srgbClr val="FF9900"/>
              </a:solidFill>
            </a:endParaRPr>
          </a:p>
          <a:p>
            <a:pPr algn="ctr">
              <a:buFont typeface="Arial" pitchFamily="34" charset="0"/>
              <a:buNone/>
            </a:pPr>
            <a:endParaRPr lang="pt-BR" sz="3000" smtClean="0">
              <a:solidFill>
                <a:srgbClr val="FFFF00"/>
              </a:solidFill>
            </a:endParaRPr>
          </a:p>
          <a:p>
            <a:endParaRPr lang="pt-BR" sz="2800" smtClean="0"/>
          </a:p>
        </p:txBody>
      </p:sp>
      <p:sp>
        <p:nvSpPr>
          <p:cNvPr id="30723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30724" name="Rectangle 5"/>
          <p:cNvSpPr>
            <a:spLocks noChangeArrowheads="1"/>
          </p:cNvSpPr>
          <p:nvPr/>
        </p:nvSpPr>
        <p:spPr bwMode="auto">
          <a:xfrm>
            <a:off x="3203575" y="692150"/>
            <a:ext cx="2692400" cy="4064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00"/>
                </a:solidFill>
              </a:rPr>
              <a:t>Hipertensão pulmonar</a:t>
            </a:r>
          </a:p>
        </p:txBody>
      </p:sp>
      <p:sp>
        <p:nvSpPr>
          <p:cNvPr id="30725" name="Rectangle 5"/>
          <p:cNvSpPr>
            <a:spLocks/>
          </p:cNvSpPr>
          <p:nvPr/>
        </p:nvSpPr>
        <p:spPr bwMode="auto">
          <a:xfrm>
            <a:off x="539750" y="5516563"/>
            <a:ext cx="8229600" cy="1341437"/>
          </a:xfrm>
          <a:prstGeom prst="rect">
            <a:avLst/>
          </a:prstGeom>
          <a:noFill/>
          <a:ln w="57150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/>
          <a:lstStyle/>
          <a:p>
            <a:pPr marL="273050" indent="-273050" eaLnBrk="0" hangingPunct="0">
              <a:lnSpc>
                <a:spcPct val="90000"/>
              </a:lnSpc>
              <a:spcBef>
                <a:spcPts val="600"/>
              </a:spcBef>
              <a:buClr>
                <a:schemeClr val="accent2"/>
              </a:buClr>
              <a:buSzPct val="85000"/>
              <a:buFont typeface="Wingdings 2" pitchFamily="18" charset="2"/>
              <a:buChar char=""/>
            </a:pPr>
            <a:r>
              <a:rPr lang="pt-BR" sz="1500">
                <a:latin typeface="Constantia" pitchFamily="18" charset="0"/>
              </a:rPr>
              <a:t>Prostin</a:t>
            </a:r>
            <a:r>
              <a:rPr lang="pt-BR" sz="1500" baseline="30000">
                <a:latin typeface="Constantia" pitchFamily="18" charset="0"/>
              </a:rPr>
              <a:t>R </a:t>
            </a:r>
            <a:r>
              <a:rPr lang="pt-BR" sz="1500">
                <a:latin typeface="Constantia" pitchFamily="18" charset="0"/>
              </a:rPr>
              <a:t>(Prostaglandina E1) EV contínua </a:t>
            </a:r>
            <a:r>
              <a:rPr lang="pt-BR" sz="1500">
                <a:latin typeface="Constantia" pitchFamily="18" charset="0"/>
                <a:sym typeface="Symbol" pitchFamily="18" charset="2"/>
              </a:rPr>
              <a:t></a:t>
            </a:r>
            <a:r>
              <a:rPr lang="pt-BR" sz="1500">
                <a:latin typeface="Constantia" pitchFamily="18" charset="0"/>
              </a:rPr>
              <a:t> 0,05 até 0,1 1mcg/kg/min; dose máxima: 0,4 mcg/kg/min. Obtendo-se aumento da PaO2 e do pH, deve-se diminuir a dose até 0,01 mcg/Kg/min para evitar efeitos colaterais como apnéia  (12%)  febre (14%)  rubor (15%).Os efeitos colaterais menos comuns são taquicardia ou bradicardia, hipotensão  arterial e parada cardíaca. Monitorizar acidose metabólica.          Prostin: 1 ml=500mcg - Como usar: </a:t>
            </a:r>
            <a:r>
              <a:rPr lang="pt-BR" sz="1500" u="sng">
                <a:latin typeface="Constantia" pitchFamily="18" charset="0"/>
              </a:rPr>
              <a:t>peso x dose x 1440/500</a:t>
            </a:r>
            <a:endParaRPr lang="pt-BR" sz="1500">
              <a:latin typeface="Constantia" pitchFamily="18" charset="0"/>
            </a:endParaRPr>
          </a:p>
          <a:p>
            <a:pPr marL="273050" indent="-273050" eaLnBrk="0" hangingPunct="0">
              <a:lnSpc>
                <a:spcPct val="90000"/>
              </a:lnSpc>
              <a:spcBef>
                <a:spcPts val="600"/>
              </a:spcBef>
              <a:buClr>
                <a:schemeClr val="accent2"/>
              </a:buClr>
              <a:buSzPct val="85000"/>
              <a:buFont typeface="Wingdings 2" pitchFamily="18" charset="2"/>
              <a:buNone/>
            </a:pPr>
            <a:r>
              <a:rPr lang="pt-BR" sz="1600">
                <a:latin typeface="Constantia" pitchFamily="18" charset="0"/>
              </a:rPr>
              <a:t>                                                                                  </a:t>
            </a:r>
          </a:p>
        </p:txBody>
      </p:sp>
      <p:sp>
        <p:nvSpPr>
          <p:cNvPr id="30726" name="Rectangle 7"/>
          <p:cNvSpPr>
            <a:spLocks noChangeArrowheads="1"/>
          </p:cNvSpPr>
          <p:nvPr/>
        </p:nvSpPr>
        <p:spPr bwMode="auto">
          <a:xfrm>
            <a:off x="7812088" y="4149725"/>
            <a:ext cx="9017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/>
              <a:t>Buss,2006</a:t>
            </a:r>
            <a:endParaRPr lang="pt-BR" sz="1200"/>
          </a:p>
        </p:txBody>
      </p:sp>
      <p:pic>
        <p:nvPicPr>
          <p:cNvPr id="30727" name="Picture 10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75688" y="4149725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3"/>
          <p:cNvSpPr>
            <a:spLocks noGrp="1"/>
          </p:cNvSpPr>
          <p:nvPr>
            <p:ph type="body" idx="1"/>
          </p:nvPr>
        </p:nvSpPr>
        <p:spPr>
          <a:xfrm>
            <a:off x="323850" y="908050"/>
            <a:ext cx="8229600" cy="4525963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pt-BR" smtClean="0"/>
              <a:t>    </a:t>
            </a:r>
            <a:r>
              <a:rPr lang="pt-BR" smtClean="0">
                <a:solidFill>
                  <a:srgbClr val="FFFF00"/>
                </a:solidFill>
              </a:rPr>
              <a:t>Disfunção do ventrículo direito (VD)</a:t>
            </a:r>
          </a:p>
          <a:p>
            <a:r>
              <a:rPr lang="pt-BR" sz="1800" smtClean="0"/>
              <a:t>A HP se caracteriza quando o VD não  consegue superar à alta resistência vascular pulmonar (RVP):</a:t>
            </a:r>
          </a:p>
          <a:p>
            <a:r>
              <a:rPr lang="pt-BR" sz="1800" smtClean="0"/>
              <a:t>-o canal arterial (shunt D-E) protege aliviando o VD</a:t>
            </a:r>
          </a:p>
          <a:p>
            <a:r>
              <a:rPr lang="pt-BR" sz="1800" smtClean="0"/>
              <a:t>-em situações de alta RVP: VD não consegue e ocorre shunt D-E pelo foramen oval (não detectado  pela diferença pré e pós-ductal)</a:t>
            </a:r>
          </a:p>
        </p:txBody>
      </p:sp>
      <p:sp>
        <p:nvSpPr>
          <p:cNvPr id="31747" name="Rectangle 4"/>
          <p:cNvSpPr>
            <a:spLocks noChangeArrowheads="1"/>
          </p:cNvSpPr>
          <p:nvPr/>
        </p:nvSpPr>
        <p:spPr bwMode="auto">
          <a:xfrm>
            <a:off x="1619250" y="115888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31748" name="Rectangle 5"/>
          <p:cNvSpPr>
            <a:spLocks noChangeArrowheads="1"/>
          </p:cNvSpPr>
          <p:nvPr/>
        </p:nvSpPr>
        <p:spPr bwMode="auto">
          <a:xfrm>
            <a:off x="3203575" y="549275"/>
            <a:ext cx="2692400" cy="4064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00"/>
                </a:solidFill>
              </a:rPr>
              <a:t>Hipertensão pulmonar</a:t>
            </a:r>
          </a:p>
        </p:txBody>
      </p:sp>
      <p:pic>
        <p:nvPicPr>
          <p:cNvPr id="31749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068638"/>
            <a:ext cx="2511425" cy="2628900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</p:spPr>
      </p:pic>
      <p:pic>
        <p:nvPicPr>
          <p:cNvPr id="3175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87675" y="2997200"/>
            <a:ext cx="2501900" cy="2628900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</p:spPr>
      </p:pic>
      <p:pic>
        <p:nvPicPr>
          <p:cNvPr id="31751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84888" y="3070225"/>
            <a:ext cx="2620962" cy="2592388"/>
          </a:xfrm>
          <a:prstGeom prst="rect">
            <a:avLst/>
          </a:prstGeom>
          <a:noFill/>
          <a:ln w="76200">
            <a:solidFill>
              <a:srgbClr val="FF3300"/>
            </a:solidFill>
            <a:miter lim="800000"/>
            <a:headEnd/>
            <a:tailEnd/>
          </a:ln>
        </p:spPr>
      </p:pic>
      <p:sp>
        <p:nvSpPr>
          <p:cNvPr id="31752" name="Rectangle 9"/>
          <p:cNvSpPr>
            <a:spLocks noChangeArrowheads="1"/>
          </p:cNvSpPr>
          <p:nvPr/>
        </p:nvSpPr>
        <p:spPr bwMode="auto">
          <a:xfrm>
            <a:off x="250825" y="5775325"/>
            <a:ext cx="8356600" cy="1082675"/>
          </a:xfrm>
          <a:prstGeom prst="rect">
            <a:avLst/>
          </a:prstGeom>
          <a:noFill/>
          <a:ln w="76200" cap="rnd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pt-BR" b="1">
                <a:solidFill>
                  <a:srgbClr val="FF3300"/>
                </a:solidFill>
              </a:rPr>
              <a:t> </a:t>
            </a:r>
            <a:r>
              <a:rPr lang="pt-BR" b="1">
                <a:solidFill>
                  <a:srgbClr val="FFFF00"/>
                </a:solidFill>
              </a:rPr>
              <a:t>A HP ocorre da inabilidade do VD de bombar contra esta alta resistência pulmonar levando ao shunt a nível do forame oval e com a presença do canal arterial que caracteriza a síndrome </a:t>
            </a:r>
          </a:p>
        </p:txBody>
      </p:sp>
      <p:sp>
        <p:nvSpPr>
          <p:cNvPr id="31753" name="Oval 10"/>
          <p:cNvSpPr>
            <a:spLocks noChangeArrowheads="1"/>
          </p:cNvSpPr>
          <p:nvPr/>
        </p:nvSpPr>
        <p:spPr bwMode="auto">
          <a:xfrm>
            <a:off x="5148263" y="3933825"/>
            <a:ext cx="1706562" cy="69691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1400" b="1">
                <a:solidFill>
                  <a:srgbClr val="FFFF00"/>
                </a:solidFill>
              </a:rPr>
              <a:t>Cuidado</a:t>
            </a:r>
          </a:p>
          <a:p>
            <a:pPr algn="ctr"/>
            <a:r>
              <a:rPr lang="pt-BR" sz="1400" b="1">
                <a:solidFill>
                  <a:srgbClr val="FFFF00"/>
                </a:solidFill>
              </a:rPr>
              <a:t>Com expansão</a:t>
            </a:r>
            <a:r>
              <a:rPr lang="pt-BR" b="1">
                <a:solidFill>
                  <a:srgbClr val="FFFF00"/>
                </a:solidFill>
              </a:rPr>
              <a:t>!</a:t>
            </a:r>
          </a:p>
        </p:txBody>
      </p:sp>
      <p:sp>
        <p:nvSpPr>
          <p:cNvPr id="31754" name="Text Box 11"/>
          <p:cNvSpPr txBox="1">
            <a:spLocks noChangeArrowheads="1"/>
          </p:cNvSpPr>
          <p:nvPr/>
        </p:nvSpPr>
        <p:spPr bwMode="auto">
          <a:xfrm>
            <a:off x="7962900" y="2708275"/>
            <a:ext cx="11811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000"/>
              <a:t>Cabral,Belik,2013</a:t>
            </a:r>
          </a:p>
        </p:txBody>
      </p:sp>
      <p:pic>
        <p:nvPicPr>
          <p:cNvPr id="31755" name="Picture 16" descr="link2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388350" y="242093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3"/>
          <p:cNvSpPr>
            <a:spLocks noGrp="1"/>
          </p:cNvSpPr>
          <p:nvPr>
            <p:ph type="body" idx="1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pt-BR" sz="1800" smtClean="0"/>
              <a:t>     Existem dois caminhos que levam ao relaxamento da musculatura lisa</a:t>
            </a:r>
          </a:p>
          <a:p>
            <a:pPr>
              <a:buFont typeface="Arial" pitchFamily="34" charset="0"/>
              <a:buNone/>
            </a:pPr>
            <a:endParaRPr lang="pt-BR" sz="1800" smtClean="0"/>
          </a:p>
          <a:p>
            <a:r>
              <a:rPr lang="pt-BR" sz="1400" b="1" smtClean="0">
                <a:solidFill>
                  <a:srgbClr val="00CC00"/>
                </a:solidFill>
              </a:rPr>
              <a:t>Prostaglandina que estimula o AMP cíclico (cAMP</a:t>
            </a:r>
            <a:r>
              <a:rPr lang="pt-BR" sz="1400" smtClean="0"/>
              <a:t>), que é inativado pela </a:t>
            </a:r>
            <a:r>
              <a:rPr lang="pt-BR" sz="1400" smtClean="0">
                <a:solidFill>
                  <a:srgbClr val="FF00FF"/>
                </a:solidFill>
              </a:rPr>
              <a:t>fosfodiestease 3</a:t>
            </a:r>
            <a:r>
              <a:rPr lang="pt-BR" sz="1400" smtClean="0"/>
              <a:t> </a:t>
            </a:r>
          </a:p>
          <a:p>
            <a:pPr>
              <a:buFont typeface="Arial" pitchFamily="34" charset="0"/>
              <a:buNone/>
            </a:pPr>
            <a:r>
              <a:rPr lang="pt-BR" sz="1400" smtClean="0"/>
              <a:t>                                                                                                                         </a:t>
            </a:r>
            <a:r>
              <a:rPr lang="pt-BR" sz="1400" smtClean="0">
                <a:solidFill>
                  <a:srgbClr val="00CC00"/>
                </a:solidFill>
              </a:rPr>
              <a:t>MILRINONA BLOQUEIA</a:t>
            </a:r>
          </a:p>
          <a:p>
            <a:r>
              <a:rPr lang="pt-BR" sz="1400" b="1" smtClean="0">
                <a:solidFill>
                  <a:srgbClr val="FFFF00"/>
                </a:solidFill>
              </a:rPr>
              <a:t>Óxido nítrico (NO) que estimula o GMP cíclico (cGMP),</a:t>
            </a:r>
            <a:r>
              <a:rPr lang="pt-BR" sz="1400" smtClean="0"/>
              <a:t> que é inativado pela </a:t>
            </a:r>
            <a:r>
              <a:rPr lang="pt-BR" sz="1400" smtClean="0">
                <a:solidFill>
                  <a:srgbClr val="FF00FF"/>
                </a:solidFill>
              </a:rPr>
              <a:t>fosfodiestease 5</a:t>
            </a:r>
          </a:p>
          <a:p>
            <a:pPr>
              <a:buFont typeface="Arial" pitchFamily="34" charset="0"/>
              <a:buNone/>
            </a:pPr>
            <a:r>
              <a:rPr lang="pt-BR" sz="1400" smtClean="0"/>
              <a:t>                                                                                                                          </a:t>
            </a:r>
            <a:r>
              <a:rPr lang="pt-BR" sz="1400" smtClean="0">
                <a:solidFill>
                  <a:srgbClr val="FFFF00"/>
                </a:solidFill>
              </a:rPr>
              <a:t>SILDENAFIL BOQUEIA</a:t>
            </a:r>
            <a:r>
              <a:rPr lang="pt-BR" sz="1400" smtClean="0"/>
              <a:t> </a:t>
            </a:r>
          </a:p>
        </p:txBody>
      </p:sp>
      <p:sp>
        <p:nvSpPr>
          <p:cNvPr id="32771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32772" name="Rectangle 5"/>
          <p:cNvSpPr>
            <a:spLocks noChangeArrowheads="1"/>
          </p:cNvSpPr>
          <p:nvPr/>
        </p:nvSpPr>
        <p:spPr bwMode="auto">
          <a:xfrm>
            <a:off x="611188" y="692150"/>
            <a:ext cx="7777162" cy="7112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Hipertensão pulmonar</a:t>
            </a:r>
          </a:p>
          <a:p>
            <a:pPr algn="ctr"/>
            <a:r>
              <a:rPr lang="pt-BR">
                <a:solidFill>
                  <a:srgbClr val="FF9900"/>
                </a:solidFill>
              </a:rPr>
              <a:t>Uso de vasodilatador alternativo ao iNO: </a:t>
            </a:r>
            <a:r>
              <a:rPr lang="pt-BR" b="1">
                <a:solidFill>
                  <a:srgbClr val="FFFF00"/>
                </a:solidFill>
              </a:rPr>
              <a:t>Sildenafil / Milrinona</a:t>
            </a:r>
          </a:p>
        </p:txBody>
      </p:sp>
      <p:pic>
        <p:nvPicPr>
          <p:cNvPr id="32773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3213100"/>
            <a:ext cx="6623050" cy="3313113"/>
          </a:xfrm>
          <a:prstGeom prst="rect">
            <a:avLst/>
          </a:prstGeom>
          <a:noFill/>
          <a:ln w="57150">
            <a:solidFill>
              <a:srgbClr val="FF00FF"/>
            </a:solidFill>
            <a:prstDash val="sysDot"/>
            <a:miter lim="800000"/>
            <a:headEnd/>
            <a:tailEnd/>
          </a:ln>
        </p:spPr>
      </p:pic>
      <p:sp>
        <p:nvSpPr>
          <p:cNvPr id="32774" name="Text Box 7"/>
          <p:cNvSpPr txBox="1">
            <a:spLocks noChangeArrowheads="1"/>
          </p:cNvSpPr>
          <p:nvPr/>
        </p:nvSpPr>
        <p:spPr bwMode="auto">
          <a:xfrm>
            <a:off x="1187450" y="4365625"/>
            <a:ext cx="11588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 b="1">
                <a:solidFill>
                  <a:srgbClr val="FF00FF"/>
                </a:solidFill>
              </a:rPr>
              <a:t>FDE-3 inativa</a:t>
            </a:r>
          </a:p>
        </p:txBody>
      </p:sp>
      <p:sp>
        <p:nvSpPr>
          <p:cNvPr id="32775" name="Text Box 8"/>
          <p:cNvSpPr txBox="1">
            <a:spLocks noChangeArrowheads="1"/>
          </p:cNvSpPr>
          <p:nvPr/>
        </p:nvSpPr>
        <p:spPr bwMode="auto">
          <a:xfrm>
            <a:off x="3132138" y="4365625"/>
            <a:ext cx="11588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 b="1">
                <a:solidFill>
                  <a:srgbClr val="FF00FF"/>
                </a:solidFill>
              </a:rPr>
              <a:t>FDE-5 inativa</a:t>
            </a:r>
          </a:p>
        </p:txBody>
      </p:sp>
      <p:sp>
        <p:nvSpPr>
          <p:cNvPr id="32776" name="Text Box 9"/>
          <p:cNvSpPr txBox="1">
            <a:spLocks noChangeArrowheads="1"/>
          </p:cNvSpPr>
          <p:nvPr/>
        </p:nvSpPr>
        <p:spPr bwMode="auto">
          <a:xfrm>
            <a:off x="7772400" y="6461125"/>
            <a:ext cx="1371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Belik,2014</a:t>
            </a:r>
          </a:p>
        </p:txBody>
      </p:sp>
      <p:sp>
        <p:nvSpPr>
          <p:cNvPr id="32777" name="Text Box 10"/>
          <p:cNvSpPr txBox="1">
            <a:spLocks noChangeArrowheads="1"/>
          </p:cNvSpPr>
          <p:nvPr/>
        </p:nvSpPr>
        <p:spPr bwMode="auto">
          <a:xfrm>
            <a:off x="3276600" y="6583363"/>
            <a:ext cx="2039938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 b="1" i="1"/>
              <a:t>FDE:FOSFODIESTERASE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3"/>
          <p:cNvSpPr>
            <a:spLocks noGrp="1"/>
          </p:cNvSpPr>
          <p:nvPr>
            <p:ph type="body" idx="1"/>
          </p:nvPr>
        </p:nvSpPr>
        <p:spPr>
          <a:xfrm>
            <a:off x="0" y="1844675"/>
            <a:ext cx="8229600" cy="4525963"/>
          </a:xfrm>
        </p:spPr>
        <p:txBody>
          <a:bodyPr/>
          <a:lstStyle/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mtClean="0"/>
              <a:t>              Sildenafil e Milrinona: 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mtClean="0"/>
              <a:t>    </a:t>
            </a:r>
            <a:r>
              <a:rPr lang="pt-BR" b="1" smtClean="0">
                <a:solidFill>
                  <a:srgbClr val="FF9900"/>
                </a:solidFill>
              </a:rPr>
              <a:t>São excelentes drogas inotrópicas</a:t>
            </a:r>
          </a:p>
          <a:p>
            <a:pPr>
              <a:lnSpc>
                <a:spcPct val="90000"/>
              </a:lnSpc>
            </a:pPr>
            <a:r>
              <a:rPr lang="pt-BR" smtClean="0">
                <a:solidFill>
                  <a:srgbClr val="FFFF00"/>
                </a:solidFill>
              </a:rPr>
              <a:t>Milrinona</a:t>
            </a:r>
            <a:r>
              <a:rPr lang="pt-BR" smtClean="0"/>
              <a:t>:inibidor seletivo da fosfodiesterase (FDE) 3: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mtClean="0"/>
              <a:t>           nos </a:t>
            </a:r>
            <a:r>
              <a:rPr lang="pt-BR" smtClean="0">
                <a:solidFill>
                  <a:srgbClr val="FF9900"/>
                </a:solidFill>
              </a:rPr>
              <a:t>miócitos cardíacos</a:t>
            </a:r>
            <a:r>
              <a:rPr lang="pt-BR" smtClean="0"/>
              <a:t> e 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mtClean="0"/>
              <a:t>           nos </a:t>
            </a:r>
            <a:r>
              <a:rPr lang="pt-BR" smtClean="0">
                <a:solidFill>
                  <a:srgbClr val="FF9900"/>
                </a:solidFill>
              </a:rPr>
              <a:t>músculos lisos dos vasos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mtClean="0"/>
              <a:t> </a:t>
            </a:r>
          </a:p>
          <a:p>
            <a:pPr algn="ctr">
              <a:lnSpc>
                <a:spcPct val="90000"/>
              </a:lnSpc>
            </a:pPr>
            <a:r>
              <a:rPr lang="pt-BR" sz="2800" smtClean="0"/>
              <a:t>produz melhora da oxigenação nos recém-nascidos com HP não responsíveis ao iNO </a:t>
            </a:r>
          </a:p>
        </p:txBody>
      </p:sp>
      <p:sp>
        <p:nvSpPr>
          <p:cNvPr id="33795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33796" name="Rectangle 5"/>
          <p:cNvSpPr>
            <a:spLocks noChangeArrowheads="1"/>
          </p:cNvSpPr>
          <p:nvPr/>
        </p:nvSpPr>
        <p:spPr bwMode="auto">
          <a:xfrm>
            <a:off x="611188" y="692150"/>
            <a:ext cx="7777162" cy="7112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Hipertensão pulmonar</a:t>
            </a:r>
          </a:p>
          <a:p>
            <a:pPr algn="ctr"/>
            <a:r>
              <a:rPr lang="pt-BR">
                <a:solidFill>
                  <a:srgbClr val="FF9900"/>
                </a:solidFill>
              </a:rPr>
              <a:t>Uso de vasodilatador alternativo ao iNO: </a:t>
            </a:r>
            <a:r>
              <a:rPr lang="pt-BR" b="1">
                <a:solidFill>
                  <a:srgbClr val="FFFF00"/>
                </a:solidFill>
              </a:rPr>
              <a:t>Sildenafil / Milrinona</a:t>
            </a:r>
          </a:p>
        </p:txBody>
      </p:sp>
      <p:sp>
        <p:nvSpPr>
          <p:cNvPr id="33797" name="AutoShape 6"/>
          <p:cNvSpPr>
            <a:spLocks noChangeArrowheads="1"/>
          </p:cNvSpPr>
          <p:nvPr/>
        </p:nvSpPr>
        <p:spPr bwMode="auto">
          <a:xfrm>
            <a:off x="3851275" y="4941888"/>
            <a:ext cx="393700" cy="554037"/>
          </a:xfrm>
          <a:prstGeom prst="downArrowCallout">
            <a:avLst>
              <a:gd name="adj1" fmla="val 25000"/>
              <a:gd name="adj2" fmla="val 25000"/>
              <a:gd name="adj3" fmla="val 23454"/>
              <a:gd name="adj4" fmla="val 66667"/>
            </a:avLst>
          </a:pr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pic>
        <p:nvPicPr>
          <p:cNvPr id="33798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88125" y="2852738"/>
            <a:ext cx="2555875" cy="171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9" name="Rectangle 11"/>
          <p:cNvSpPr>
            <a:spLocks noChangeArrowheads="1"/>
          </p:cNvSpPr>
          <p:nvPr/>
        </p:nvSpPr>
        <p:spPr bwMode="auto">
          <a:xfrm>
            <a:off x="7092950" y="4581525"/>
            <a:ext cx="18383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 sz="1200"/>
              <a:t>Lakshminrusimha, 2009 </a:t>
            </a:r>
          </a:p>
        </p:txBody>
      </p:sp>
      <p:sp>
        <p:nvSpPr>
          <p:cNvPr id="33800" name="Text Box 12"/>
          <p:cNvSpPr txBox="1">
            <a:spLocks noChangeArrowheads="1"/>
          </p:cNvSpPr>
          <p:nvPr/>
        </p:nvSpPr>
        <p:spPr bwMode="auto">
          <a:xfrm>
            <a:off x="6465888" y="6553200"/>
            <a:ext cx="26781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/>
              <a:t>McNamara PJ,2006;</a:t>
            </a:r>
            <a:r>
              <a:rPr lang="pt-BR" sz="1400"/>
              <a:t> Belik,2014</a:t>
            </a:r>
          </a:p>
        </p:txBody>
      </p:sp>
      <p:sp>
        <p:nvSpPr>
          <p:cNvPr id="33801" name="Rectangle 13"/>
          <p:cNvSpPr>
            <a:spLocks noChangeArrowheads="1"/>
          </p:cNvSpPr>
          <p:nvPr/>
        </p:nvSpPr>
        <p:spPr bwMode="auto">
          <a:xfrm>
            <a:off x="611188" y="6276975"/>
            <a:ext cx="7380287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pt-BR" sz="1600"/>
              <a:t>dose inicial de 0.33 µg/kg/minuto, com aumento de 0,33 a um máximo de 0,99 µg/kg/minuto </a:t>
            </a:r>
          </a:p>
        </p:txBody>
      </p:sp>
      <p:sp>
        <p:nvSpPr>
          <p:cNvPr id="33802" name="Rectangle 14"/>
          <p:cNvSpPr>
            <a:spLocks noChangeArrowheads="1"/>
          </p:cNvSpPr>
          <p:nvPr/>
        </p:nvSpPr>
        <p:spPr bwMode="auto">
          <a:xfrm>
            <a:off x="1116013" y="1484313"/>
            <a:ext cx="69834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FF00"/>
                </a:solidFill>
              </a:rPr>
              <a:t>É importante conhecer a hemodinâmica cardiopulmonar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/>
          </p:cNvSpPr>
          <p:nvPr>
            <p:ph type="body" idx="1"/>
          </p:nvPr>
        </p:nvSpPr>
        <p:spPr>
          <a:xfrm>
            <a:off x="0" y="1628775"/>
            <a:ext cx="8229600" cy="4525963"/>
          </a:xfrm>
        </p:spPr>
        <p:txBody>
          <a:bodyPr/>
          <a:lstStyle/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400" smtClean="0"/>
              <a:t>                                  </a:t>
            </a:r>
            <a:r>
              <a:rPr lang="pt-BR" sz="2400" b="1" smtClean="0">
                <a:solidFill>
                  <a:srgbClr val="FFFF00"/>
                </a:solidFill>
              </a:rPr>
              <a:t>Milrinona</a:t>
            </a:r>
            <a:endParaRPr lang="pt-BR" sz="2400" b="1" smtClean="0"/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400" b="1" smtClean="0"/>
              <a:t>     </a:t>
            </a:r>
            <a:endParaRPr lang="pt-BR" sz="2400" b="1" smtClean="0">
              <a:solidFill>
                <a:srgbClr val="FF9900"/>
              </a:solidFill>
            </a:endParaRPr>
          </a:p>
          <a:p>
            <a:pPr>
              <a:lnSpc>
                <a:spcPct val="80000"/>
              </a:lnSpc>
            </a:pPr>
            <a:r>
              <a:rPr lang="pt-BR" sz="2400" smtClean="0">
                <a:solidFill>
                  <a:srgbClr val="FFFF00"/>
                </a:solidFill>
              </a:rPr>
              <a:t>Milrinona        no </a:t>
            </a:r>
            <a:r>
              <a:rPr lang="pt-BR" b="1" smtClean="0">
                <a:solidFill>
                  <a:srgbClr val="FF00FF"/>
                </a:solidFill>
              </a:rPr>
              <a:t>ventrículo direito</a:t>
            </a:r>
            <a:r>
              <a:rPr lang="pt-BR" sz="2400" smtClean="0">
                <a:solidFill>
                  <a:srgbClr val="FFFF00"/>
                </a:solidFill>
              </a:rPr>
              <a:t>, melhora:</a:t>
            </a:r>
          </a:p>
          <a:p>
            <a:pPr>
              <a:lnSpc>
                <a:spcPct val="80000"/>
              </a:lnSpc>
            </a:pPr>
            <a:r>
              <a:rPr lang="pt-BR" sz="2400" smtClean="0">
                <a:solidFill>
                  <a:srgbClr val="FF9900"/>
                </a:solidFill>
              </a:rPr>
              <a:t>A função sistólica (efeito inotrópico)</a:t>
            </a:r>
          </a:p>
          <a:p>
            <a:pPr>
              <a:lnSpc>
                <a:spcPct val="80000"/>
              </a:lnSpc>
            </a:pPr>
            <a:r>
              <a:rPr lang="pt-BR" sz="2400" smtClean="0">
                <a:solidFill>
                  <a:srgbClr val="FF9900"/>
                </a:solidFill>
              </a:rPr>
              <a:t>A função diastólica (efeito lusitrópico</a:t>
            </a:r>
            <a:r>
              <a:rPr lang="pt-BR" sz="2400" smtClean="0">
                <a:solidFill>
                  <a:srgbClr val="FFFF00"/>
                </a:solidFill>
              </a:rPr>
              <a:t>)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400" smtClean="0">
                <a:solidFill>
                  <a:srgbClr val="FF9900"/>
                </a:solidFill>
              </a:rPr>
              <a:t>                           E atua como VASODILATADOR PULMONAR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400" smtClean="0">
                <a:solidFill>
                  <a:srgbClr val="FFFF00"/>
                </a:solidFill>
              </a:rPr>
              <a:t>A melhora ocorre com 12-14 h com significância estatística em 48-72h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400" smtClean="0"/>
              <a:t> </a:t>
            </a:r>
          </a:p>
          <a:p>
            <a:pPr algn="ctr">
              <a:lnSpc>
                <a:spcPct val="80000"/>
              </a:lnSpc>
            </a:pPr>
            <a:r>
              <a:rPr lang="pt-BR" sz="2000" smtClean="0"/>
              <a:t>produz melhora da oxigenação nos recém-nascidos com HP não responsíveis ao iNO </a:t>
            </a:r>
          </a:p>
          <a:p>
            <a:pPr algn="ctr">
              <a:lnSpc>
                <a:spcPct val="80000"/>
              </a:lnSpc>
            </a:pPr>
            <a:endParaRPr lang="pt-BR" sz="2000" smtClean="0"/>
          </a:p>
        </p:txBody>
      </p:sp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611188" y="692150"/>
            <a:ext cx="7777162" cy="7112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Hipertensão pulmonar</a:t>
            </a:r>
          </a:p>
          <a:p>
            <a:pPr algn="ctr"/>
            <a:r>
              <a:rPr lang="pt-BR">
                <a:solidFill>
                  <a:srgbClr val="FF9900"/>
                </a:solidFill>
              </a:rPr>
              <a:t>Uso de vasodilatador alternativo ao iNO: </a:t>
            </a:r>
            <a:r>
              <a:rPr lang="pt-BR" b="1">
                <a:solidFill>
                  <a:srgbClr val="FFFF00"/>
                </a:solidFill>
              </a:rPr>
              <a:t>Sildenafil / Milrinona</a:t>
            </a:r>
          </a:p>
        </p:txBody>
      </p:sp>
      <p:sp>
        <p:nvSpPr>
          <p:cNvPr id="34821" name="AutoShape 5"/>
          <p:cNvSpPr>
            <a:spLocks noChangeArrowheads="1"/>
          </p:cNvSpPr>
          <p:nvPr/>
        </p:nvSpPr>
        <p:spPr bwMode="auto">
          <a:xfrm>
            <a:off x="3995738" y="4868863"/>
            <a:ext cx="249237" cy="409575"/>
          </a:xfrm>
          <a:prstGeom prst="downArrowCallout">
            <a:avLst>
              <a:gd name="adj1" fmla="val 25000"/>
              <a:gd name="adj2" fmla="val 25000"/>
              <a:gd name="adj3" fmla="val 27389"/>
              <a:gd name="adj4" fmla="val 66667"/>
            </a:avLst>
          </a:pr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34822" name="Text Box 8"/>
          <p:cNvSpPr txBox="1">
            <a:spLocks noChangeArrowheads="1"/>
          </p:cNvSpPr>
          <p:nvPr/>
        </p:nvSpPr>
        <p:spPr bwMode="auto">
          <a:xfrm>
            <a:off x="3995738" y="6553200"/>
            <a:ext cx="466883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/>
              <a:t>McNamara PJ,2006;</a:t>
            </a:r>
            <a:r>
              <a:rPr lang="pt-BR" sz="1400"/>
              <a:t> Patel, 2012;Sehgal,2012;Belik,2014</a:t>
            </a:r>
          </a:p>
        </p:txBody>
      </p:sp>
      <p:sp>
        <p:nvSpPr>
          <p:cNvPr id="34823" name="Rectangle 9"/>
          <p:cNvSpPr>
            <a:spLocks noChangeArrowheads="1"/>
          </p:cNvSpPr>
          <p:nvPr/>
        </p:nvSpPr>
        <p:spPr bwMode="auto">
          <a:xfrm>
            <a:off x="1042988" y="5949950"/>
            <a:ext cx="7380287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pt-BR" sz="1600"/>
              <a:t>dose inicial de 0.33 µg/kg/minuto, com aumento de 0,33 a um máximo de 0,99 µg/kg/minuto </a:t>
            </a:r>
          </a:p>
        </p:txBody>
      </p:sp>
      <p:sp>
        <p:nvSpPr>
          <p:cNvPr id="34824" name="AutoShape 10"/>
          <p:cNvSpPr>
            <a:spLocks noChangeArrowheads="1"/>
          </p:cNvSpPr>
          <p:nvPr/>
        </p:nvSpPr>
        <p:spPr bwMode="auto">
          <a:xfrm>
            <a:off x="1835150" y="2565400"/>
            <a:ext cx="401638" cy="269875"/>
          </a:xfrm>
          <a:prstGeom prst="rightArrow">
            <a:avLst>
              <a:gd name="adj1" fmla="val 50000"/>
              <a:gd name="adj2" fmla="val 3720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3"/>
          <p:cNvSpPr>
            <a:spLocks noGrp="1"/>
          </p:cNvSpPr>
          <p:nvPr>
            <p:ph type="body" idx="1"/>
          </p:nvPr>
        </p:nvSpPr>
        <p:spPr>
          <a:xfrm>
            <a:off x="-107950" y="1341438"/>
            <a:ext cx="8229600" cy="4525962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pt-BR" smtClean="0"/>
              <a:t>    </a:t>
            </a:r>
            <a:r>
              <a:rPr lang="pt-BR" smtClean="0">
                <a:solidFill>
                  <a:srgbClr val="FF9900"/>
                </a:solidFill>
              </a:rPr>
              <a:t> </a:t>
            </a:r>
            <a:r>
              <a:rPr lang="pt-BR" sz="2800" smtClean="0">
                <a:solidFill>
                  <a:srgbClr val="FFFF00"/>
                </a:solidFill>
              </a:rPr>
              <a:t>Sildenafil</a:t>
            </a:r>
            <a:r>
              <a:rPr lang="pt-BR" sz="2800" smtClean="0"/>
              <a:t>:inibidor seletivo da FDE 5</a:t>
            </a:r>
          </a:p>
          <a:p>
            <a:pPr>
              <a:buFont typeface="Arial" pitchFamily="34" charset="0"/>
              <a:buNone/>
            </a:pPr>
            <a:r>
              <a:rPr lang="pt-BR" sz="2800" smtClean="0"/>
              <a:t>   </a:t>
            </a:r>
            <a:r>
              <a:rPr lang="pt-BR" sz="2800" b="1" smtClean="0">
                <a:solidFill>
                  <a:srgbClr val="FF9900"/>
                </a:solidFill>
              </a:rPr>
              <a:t>Na hipertrofia do  VENTRÍCULO DIREITO</a:t>
            </a:r>
          </a:p>
          <a:p>
            <a:pPr>
              <a:buFont typeface="Arial" pitchFamily="34" charset="0"/>
              <a:buNone/>
            </a:pPr>
            <a:r>
              <a:rPr lang="pt-BR" sz="2800" smtClean="0"/>
              <a:t>       Tem aspecto inotrópico via cAMP</a:t>
            </a:r>
          </a:p>
          <a:p>
            <a:r>
              <a:rPr lang="pt-BR" sz="2800" smtClean="0"/>
              <a:t>Ao bloquear a FDE 5 aumenta o cGMP que bloqueia a FD3 e aumenta o cAMP</a:t>
            </a:r>
          </a:p>
        </p:txBody>
      </p:sp>
      <p:sp>
        <p:nvSpPr>
          <p:cNvPr id="35843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35844" name="Rectangle 5"/>
          <p:cNvSpPr>
            <a:spLocks noChangeArrowheads="1"/>
          </p:cNvSpPr>
          <p:nvPr/>
        </p:nvSpPr>
        <p:spPr bwMode="auto">
          <a:xfrm>
            <a:off x="611188" y="692150"/>
            <a:ext cx="7777162" cy="7112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Hipertensão pulmonar</a:t>
            </a:r>
          </a:p>
          <a:p>
            <a:pPr algn="ctr"/>
            <a:r>
              <a:rPr lang="pt-BR">
                <a:solidFill>
                  <a:srgbClr val="FF9900"/>
                </a:solidFill>
              </a:rPr>
              <a:t>Uso de vasodilatador alternativo ao iNO: </a:t>
            </a:r>
            <a:r>
              <a:rPr lang="pt-BR" b="1">
                <a:solidFill>
                  <a:srgbClr val="FFFF00"/>
                </a:solidFill>
              </a:rPr>
              <a:t>Sildenafil / Milrinona</a:t>
            </a:r>
          </a:p>
        </p:txBody>
      </p:sp>
      <p:pic>
        <p:nvPicPr>
          <p:cNvPr id="35845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23075" y="3357563"/>
            <a:ext cx="2320925" cy="350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6" name="Rectangle 7"/>
          <p:cNvSpPr>
            <a:spLocks noChangeArrowheads="1"/>
          </p:cNvSpPr>
          <p:nvPr/>
        </p:nvSpPr>
        <p:spPr bwMode="auto">
          <a:xfrm>
            <a:off x="468313" y="4724400"/>
            <a:ext cx="5795962" cy="739775"/>
          </a:xfrm>
          <a:prstGeom prst="rect">
            <a:avLst/>
          </a:prstGeom>
          <a:noFill/>
          <a:ln w="38100">
            <a:solidFill>
              <a:srgbClr val="FF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20000"/>
              </a:spcBef>
              <a:buFont typeface="Arial" pitchFamily="34" charset="0"/>
              <a:buNone/>
            </a:pPr>
            <a:r>
              <a:rPr lang="pt-BR" i="1">
                <a:solidFill>
                  <a:srgbClr val="FFFF00"/>
                </a:solidFill>
              </a:rPr>
              <a:t>a inibição da fosfodiestease pode ser um novo meio de melhorar a função do ventrículo direito</a:t>
            </a:r>
            <a:r>
              <a:rPr lang="pt-BR"/>
              <a:t> </a:t>
            </a:r>
          </a:p>
        </p:txBody>
      </p:sp>
      <p:sp>
        <p:nvSpPr>
          <p:cNvPr id="35847" name="Text Box 8"/>
          <p:cNvSpPr txBox="1">
            <a:spLocks noChangeArrowheads="1"/>
          </p:cNvSpPr>
          <p:nvPr/>
        </p:nvSpPr>
        <p:spPr bwMode="auto">
          <a:xfrm>
            <a:off x="3059113" y="5516563"/>
            <a:ext cx="361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400" b="1"/>
              <a:t>+</a:t>
            </a:r>
          </a:p>
        </p:txBody>
      </p:sp>
      <p:sp>
        <p:nvSpPr>
          <p:cNvPr id="35848" name="Rectangle 9"/>
          <p:cNvSpPr>
            <a:spLocks noChangeArrowheads="1"/>
          </p:cNvSpPr>
          <p:nvPr/>
        </p:nvSpPr>
        <p:spPr bwMode="auto">
          <a:xfrm>
            <a:off x="1187450" y="6021388"/>
            <a:ext cx="4465638" cy="739775"/>
          </a:xfrm>
          <a:prstGeom prst="rect">
            <a:avLst/>
          </a:prstGeom>
          <a:noFill/>
          <a:ln w="38100">
            <a:solidFill>
              <a:srgbClr val="FF00FF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 i="1">
                <a:solidFill>
                  <a:srgbClr val="FFFF00"/>
                </a:solidFill>
              </a:rPr>
              <a:t>melhora de perfusão coronariana</a:t>
            </a:r>
          </a:p>
          <a:p>
            <a:pPr eaLnBrk="0" hangingPunct="0"/>
            <a:r>
              <a:rPr lang="pt-BR" i="1">
                <a:solidFill>
                  <a:srgbClr val="FFFF00"/>
                </a:solidFill>
              </a:rPr>
              <a:t>(</a:t>
            </a:r>
            <a:r>
              <a:rPr lang="pt-BR">
                <a:solidFill>
                  <a:srgbClr val="FFFF00"/>
                </a:solidFill>
              </a:rPr>
              <a:t> com melhora da perfusão pulmonar)</a:t>
            </a:r>
          </a:p>
        </p:txBody>
      </p:sp>
      <p:sp>
        <p:nvSpPr>
          <p:cNvPr id="35849" name="Rectangle 10"/>
          <p:cNvSpPr>
            <a:spLocks noChangeArrowheads="1"/>
          </p:cNvSpPr>
          <p:nvPr/>
        </p:nvSpPr>
        <p:spPr bwMode="auto">
          <a:xfrm>
            <a:off x="3708400" y="5589588"/>
            <a:ext cx="31003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 sz="1400"/>
              <a:t>Nagendran J et al, 2007, Belik ,2014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6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36867" name="Rectangle 7"/>
          <p:cNvSpPr>
            <a:spLocks noChangeArrowheads="1"/>
          </p:cNvSpPr>
          <p:nvPr/>
        </p:nvSpPr>
        <p:spPr bwMode="auto">
          <a:xfrm>
            <a:off x="611188" y="692150"/>
            <a:ext cx="7777162" cy="7112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Hipertensão pulmonar</a:t>
            </a:r>
          </a:p>
          <a:p>
            <a:pPr algn="ctr"/>
            <a:r>
              <a:rPr lang="pt-BR">
                <a:solidFill>
                  <a:srgbClr val="FF9900"/>
                </a:solidFill>
              </a:rPr>
              <a:t>Uso de vasodilatador alternativo ao iNO: </a:t>
            </a:r>
            <a:r>
              <a:rPr lang="pt-BR" b="1">
                <a:solidFill>
                  <a:srgbClr val="FFFF00"/>
                </a:solidFill>
              </a:rPr>
              <a:t>Sildenafil / Milrinona</a:t>
            </a:r>
          </a:p>
        </p:txBody>
      </p:sp>
      <p:sp>
        <p:nvSpPr>
          <p:cNvPr id="36868" name="Rectangle 8"/>
          <p:cNvSpPr>
            <a:spLocks noGrp="1"/>
          </p:cNvSpPr>
          <p:nvPr>
            <p:ph type="body" idx="1"/>
          </p:nvPr>
        </p:nvSpPr>
        <p:spPr>
          <a:xfrm>
            <a:off x="0" y="1628775"/>
            <a:ext cx="9432925" cy="4525963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pt-BR" sz="2800" smtClean="0"/>
              <a:t>                        </a:t>
            </a:r>
            <a:r>
              <a:rPr lang="pt-BR" sz="2800" b="1" smtClean="0">
                <a:solidFill>
                  <a:srgbClr val="FF9900"/>
                </a:solidFill>
              </a:rPr>
              <a:t>A perfusão coronariana</a:t>
            </a:r>
          </a:p>
          <a:p>
            <a:pPr>
              <a:buFont typeface="Arial" pitchFamily="34" charset="0"/>
              <a:buNone/>
            </a:pPr>
            <a:r>
              <a:rPr lang="pt-BR" sz="2800" smtClean="0"/>
              <a:t> </a:t>
            </a:r>
            <a:r>
              <a:rPr lang="pt-BR" sz="2700" smtClean="0"/>
              <a:t>Depende basicamente da pressão diastólica sistêmica.</a:t>
            </a:r>
          </a:p>
          <a:p>
            <a:pPr>
              <a:buFont typeface="Arial" pitchFamily="34" charset="0"/>
              <a:buNone/>
            </a:pPr>
            <a:r>
              <a:rPr lang="pt-BR" sz="2700" smtClean="0"/>
              <a:t>  (é durante a diástole que ocorre a perfusão coronariana). </a:t>
            </a:r>
          </a:p>
          <a:p>
            <a:r>
              <a:rPr lang="pt-BR" sz="2700" smtClean="0"/>
              <a:t>Na HP existe hipertrofia do ventrículo direito (VD), diminuição do fluxo sanguíneo pulmonar, queda da pós-carga do ventrículo esquerdo (VE) e a piora da perfusão coronariana</a:t>
            </a:r>
          </a:p>
          <a:p>
            <a:r>
              <a:rPr lang="pt-BR" sz="2700" smtClean="0"/>
              <a:t>Estudos animais: melhora da perfusão coronariana      a contração  do VD com    da resistência vascular pulmonar</a:t>
            </a:r>
          </a:p>
        </p:txBody>
      </p:sp>
      <p:sp>
        <p:nvSpPr>
          <p:cNvPr id="36869" name="AutoShape 9"/>
          <p:cNvSpPr>
            <a:spLocks noChangeArrowheads="1"/>
          </p:cNvSpPr>
          <p:nvPr/>
        </p:nvSpPr>
        <p:spPr bwMode="auto">
          <a:xfrm>
            <a:off x="8243888" y="4941888"/>
            <a:ext cx="342900" cy="328612"/>
          </a:xfrm>
          <a:prstGeom prst="up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36870" name="AutoShape 10"/>
          <p:cNvSpPr>
            <a:spLocks noChangeArrowheads="1"/>
          </p:cNvSpPr>
          <p:nvPr/>
        </p:nvSpPr>
        <p:spPr bwMode="auto">
          <a:xfrm>
            <a:off x="3851275" y="5373688"/>
            <a:ext cx="269875" cy="328612"/>
          </a:xfrm>
          <a:prstGeom prst="downArrow">
            <a:avLst>
              <a:gd name="adj1" fmla="val 50000"/>
              <a:gd name="adj2" fmla="val 30441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36871" name="Rectangle 11"/>
          <p:cNvSpPr>
            <a:spLocks noChangeArrowheads="1"/>
          </p:cNvSpPr>
          <p:nvPr/>
        </p:nvSpPr>
        <p:spPr bwMode="auto">
          <a:xfrm>
            <a:off x="7885113" y="5516563"/>
            <a:ext cx="12588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de-DE" sz="1200"/>
              <a:t>Brooks H,1971</a:t>
            </a:r>
            <a:r>
              <a:rPr lang="pt-BR"/>
              <a:t> </a:t>
            </a:r>
          </a:p>
        </p:txBody>
      </p:sp>
      <p:sp>
        <p:nvSpPr>
          <p:cNvPr id="36872" name="Rectangle 12"/>
          <p:cNvSpPr>
            <a:spLocks noChangeArrowheads="1"/>
          </p:cNvSpPr>
          <p:nvPr/>
        </p:nvSpPr>
        <p:spPr bwMode="auto">
          <a:xfrm>
            <a:off x="209550" y="5878513"/>
            <a:ext cx="88709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 sz="1800"/>
              <a:t>Dose: (EV)-ataque de 0,4mg/kg por 3 horas, seguida de manutenção de 1,6mg/kg/dia</a:t>
            </a:r>
          </a:p>
          <a:p>
            <a:pPr eaLnBrk="0" hangingPunct="0"/>
            <a:endParaRPr lang="pt-BR" sz="1800"/>
          </a:p>
          <a:p>
            <a:pPr eaLnBrk="0" hangingPunct="0"/>
            <a:r>
              <a:rPr lang="pt-BR" sz="1800"/>
              <a:t>           (Oral)-</a:t>
            </a:r>
            <a:r>
              <a:rPr lang="pt-BR" sz="1400" b="1"/>
              <a:t>0,5mg/Kg/dose de 8/8 horas, aumentando para 1-2mg/kg/dose de 4/4 horas</a:t>
            </a:r>
            <a:r>
              <a:rPr lang="pt-BR"/>
              <a:t> </a:t>
            </a:r>
          </a:p>
        </p:txBody>
      </p:sp>
      <p:sp>
        <p:nvSpPr>
          <p:cNvPr id="36873" name="Rectangle 13"/>
          <p:cNvSpPr>
            <a:spLocks noChangeArrowheads="1"/>
          </p:cNvSpPr>
          <p:nvPr/>
        </p:nvSpPr>
        <p:spPr bwMode="auto">
          <a:xfrm>
            <a:off x="7888288" y="6165850"/>
            <a:ext cx="125571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 sz="1200"/>
              <a:t>Steinhorn,2009 </a:t>
            </a:r>
          </a:p>
        </p:txBody>
      </p:sp>
      <p:sp>
        <p:nvSpPr>
          <p:cNvPr id="36874" name="Rectangle 14"/>
          <p:cNvSpPr>
            <a:spLocks noChangeArrowheads="1"/>
          </p:cNvSpPr>
          <p:nvPr/>
        </p:nvSpPr>
        <p:spPr bwMode="auto">
          <a:xfrm>
            <a:off x="7888288" y="6583363"/>
            <a:ext cx="12065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 sz="1200"/>
              <a:t>Margotto,2013 </a:t>
            </a:r>
          </a:p>
        </p:txBody>
      </p:sp>
      <p:pic>
        <p:nvPicPr>
          <p:cNvPr id="36875" name="Picture 19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934450" y="6453188"/>
            <a:ext cx="209550" cy="16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/>
          </p:cNvSpPr>
          <p:nvPr>
            <p:ph type="body" idx="1"/>
          </p:nvPr>
        </p:nvSpPr>
        <p:spPr>
          <a:xfrm>
            <a:off x="179388" y="1484313"/>
            <a:ext cx="8964612" cy="4525962"/>
          </a:xfrm>
        </p:spPr>
        <p:txBody>
          <a:bodyPr/>
          <a:lstStyle/>
          <a:p>
            <a:r>
              <a:rPr lang="pt-BR" smtClean="0"/>
              <a:t>Anja Bialkowski et al, 2013 (Austrália):</a:t>
            </a:r>
            <a:br>
              <a:rPr lang="pt-BR" smtClean="0"/>
            </a:br>
            <a:r>
              <a:rPr lang="pt-BR" smtClean="0"/>
              <a:t>   </a:t>
            </a:r>
            <a:r>
              <a:rPr lang="pt-BR" sz="1800" b="1" smtClean="0"/>
              <a:t>100 to 290 μg/kg/h após reparo, antes do início da dieta (9 RN)</a:t>
            </a:r>
          </a:p>
          <a:p>
            <a:pPr>
              <a:buFont typeface="Arial" pitchFamily="34" charset="0"/>
              <a:buNone/>
            </a:pPr>
            <a:r>
              <a:rPr lang="pt-BR" sz="1800" smtClean="0"/>
              <a:t>    (</a:t>
            </a:r>
            <a:r>
              <a:rPr lang="pt-BR" sz="1800" smtClean="0">
                <a:solidFill>
                  <a:srgbClr val="FFFF00"/>
                </a:solidFill>
              </a:rPr>
              <a:t>dieta zero não contra-indica o sildenafil oral; pode alterar a bioavaliabilidade</a:t>
            </a:r>
            <a:r>
              <a:rPr lang="pt-BR" sz="1800" smtClean="0"/>
              <a:t> )</a:t>
            </a:r>
          </a:p>
          <a:p>
            <a:r>
              <a:rPr lang="pt-BR" sz="1800" smtClean="0"/>
              <a:t>Pacientes recebendo vários vasodilatadores pulmonares e agentes cardiotrópicos:</a:t>
            </a:r>
          </a:p>
          <a:p>
            <a:pPr>
              <a:buFont typeface="Arial" pitchFamily="34" charset="0"/>
              <a:buNone/>
            </a:pPr>
            <a:r>
              <a:rPr lang="pt-BR" sz="1800" smtClean="0"/>
              <a:t>                  (</a:t>
            </a:r>
            <a:r>
              <a:rPr lang="pt-BR" sz="1800" smtClean="0">
                <a:solidFill>
                  <a:srgbClr val="FFFF00"/>
                </a:solidFill>
              </a:rPr>
              <a:t>Reflexo da complexidade hemodinâmica da HDC</a:t>
            </a:r>
            <a:r>
              <a:rPr lang="pt-BR" sz="1800" smtClean="0"/>
              <a:t>)</a:t>
            </a:r>
          </a:p>
        </p:txBody>
      </p:sp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611188" y="692150"/>
            <a:ext cx="7777162" cy="7112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Hipertensão pulmonar</a:t>
            </a:r>
          </a:p>
          <a:p>
            <a:pPr algn="ctr"/>
            <a:r>
              <a:rPr lang="pt-BR">
                <a:solidFill>
                  <a:srgbClr val="FF9900"/>
                </a:solidFill>
              </a:rPr>
              <a:t>Uso de vasodilatador alternativo ao ino: </a:t>
            </a:r>
            <a:r>
              <a:rPr lang="pt-BR" b="1">
                <a:solidFill>
                  <a:srgbClr val="FFFF00"/>
                </a:solidFill>
              </a:rPr>
              <a:t>Sildenafil EV contínuo</a:t>
            </a:r>
          </a:p>
        </p:txBody>
      </p:sp>
      <p:pic>
        <p:nvPicPr>
          <p:cNvPr id="37893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3633788"/>
            <a:ext cx="7993062" cy="322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4" name="Line 8"/>
          <p:cNvSpPr>
            <a:spLocks noChangeShapeType="1"/>
          </p:cNvSpPr>
          <p:nvPr/>
        </p:nvSpPr>
        <p:spPr bwMode="auto">
          <a:xfrm>
            <a:off x="250825" y="3860800"/>
            <a:ext cx="288925" cy="360363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37895" name="Line 9"/>
          <p:cNvSpPr>
            <a:spLocks noChangeShapeType="1"/>
          </p:cNvSpPr>
          <p:nvPr/>
        </p:nvSpPr>
        <p:spPr bwMode="auto">
          <a:xfrm>
            <a:off x="179388" y="4149725"/>
            <a:ext cx="288925" cy="360363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37896" name="Line 10"/>
          <p:cNvSpPr>
            <a:spLocks noChangeShapeType="1"/>
          </p:cNvSpPr>
          <p:nvPr/>
        </p:nvSpPr>
        <p:spPr bwMode="auto">
          <a:xfrm>
            <a:off x="468313" y="5589588"/>
            <a:ext cx="1223962" cy="0"/>
          </a:xfrm>
          <a:prstGeom prst="line">
            <a:avLst/>
          </a:prstGeom>
          <a:noFill/>
          <a:ln w="38100">
            <a:solidFill>
              <a:srgbClr val="FF00FF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37897" name="Line 11"/>
          <p:cNvSpPr>
            <a:spLocks noChangeShapeType="1"/>
          </p:cNvSpPr>
          <p:nvPr/>
        </p:nvSpPr>
        <p:spPr bwMode="auto">
          <a:xfrm flipV="1">
            <a:off x="1692275" y="5373688"/>
            <a:ext cx="0" cy="215900"/>
          </a:xfrm>
          <a:prstGeom prst="line">
            <a:avLst/>
          </a:prstGeom>
          <a:noFill/>
          <a:ln w="38100">
            <a:solidFill>
              <a:srgbClr val="FF00FF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37898" name="Line 12"/>
          <p:cNvSpPr>
            <a:spLocks noChangeShapeType="1"/>
          </p:cNvSpPr>
          <p:nvPr/>
        </p:nvSpPr>
        <p:spPr bwMode="auto">
          <a:xfrm flipH="1">
            <a:off x="468313" y="5373688"/>
            <a:ext cx="1223962" cy="0"/>
          </a:xfrm>
          <a:prstGeom prst="line">
            <a:avLst/>
          </a:prstGeom>
          <a:noFill/>
          <a:ln w="38100">
            <a:solidFill>
              <a:srgbClr val="FF00FF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37899" name="Line 13"/>
          <p:cNvSpPr>
            <a:spLocks noChangeShapeType="1"/>
          </p:cNvSpPr>
          <p:nvPr/>
        </p:nvSpPr>
        <p:spPr bwMode="auto">
          <a:xfrm>
            <a:off x="468313" y="5373688"/>
            <a:ext cx="0" cy="215900"/>
          </a:xfrm>
          <a:prstGeom prst="line">
            <a:avLst/>
          </a:prstGeom>
          <a:noFill/>
          <a:ln w="28575">
            <a:solidFill>
              <a:srgbClr val="FF00FF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37900" name="Line 14"/>
          <p:cNvSpPr>
            <a:spLocks noChangeShapeType="1"/>
          </p:cNvSpPr>
          <p:nvPr/>
        </p:nvSpPr>
        <p:spPr bwMode="auto">
          <a:xfrm>
            <a:off x="5292725" y="5589588"/>
            <a:ext cx="1008063" cy="0"/>
          </a:xfrm>
          <a:prstGeom prst="line">
            <a:avLst/>
          </a:prstGeom>
          <a:noFill/>
          <a:ln w="38100">
            <a:solidFill>
              <a:srgbClr val="FF00FF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/>
          </p:cNvSpPr>
          <p:nvPr>
            <p:ph type="body" idx="1"/>
          </p:nvPr>
        </p:nvSpPr>
        <p:spPr>
          <a:xfrm>
            <a:off x="0" y="1600200"/>
            <a:ext cx="9144000" cy="5573713"/>
          </a:xfrm>
        </p:spPr>
        <p:txBody>
          <a:bodyPr/>
          <a:lstStyle/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1800" b="1" smtClean="0"/>
              <a:t>37sem6d-3210g-Apgar 4/7/7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endParaRPr lang="pt-BR" sz="1800" b="1" smtClean="0"/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000" b="1" smtClean="0"/>
              <a:t>Hérnia diafragmática E:detectada na eco com 20 semanas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endParaRPr lang="pt-BR" sz="2000" b="1" smtClean="0"/>
          </a:p>
          <a:p>
            <a:pPr>
              <a:lnSpc>
                <a:spcPct val="80000"/>
              </a:lnSpc>
            </a:pPr>
            <a:r>
              <a:rPr lang="pt-BR" sz="2000" smtClean="0"/>
              <a:t>Ecocárdio com 24 h de vida: :Pressão arterial pulmonar (</a:t>
            </a:r>
            <a:r>
              <a:rPr lang="pt-BR" sz="2000" smtClean="0">
                <a:solidFill>
                  <a:srgbClr val="FFFF00"/>
                </a:solidFill>
              </a:rPr>
              <a:t>PAP):73mmHg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                                                PCA/Forame oval (FO): shunt bidirecional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Cirurgia:com 3 dias de vida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Ecocárdio com 31 dias vida: PAP normal</a:t>
            </a:r>
          </a:p>
          <a:p>
            <a:pPr>
              <a:lnSpc>
                <a:spcPct val="80000"/>
              </a:lnSpc>
            </a:pPr>
            <a:r>
              <a:rPr lang="pt-BR" sz="2000" b="1" smtClean="0">
                <a:solidFill>
                  <a:schemeClr val="bg1"/>
                </a:solidFill>
              </a:rPr>
              <a:t>FO shunt E-D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                                       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400" b="1" smtClean="0">
                <a:solidFill>
                  <a:srgbClr val="FF9900"/>
                </a:solidFill>
              </a:rPr>
              <a:t>2ª cirurgia (1 mês após):deiscência do reparo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endParaRPr lang="pt-BR" sz="2400" b="1" smtClean="0">
              <a:solidFill>
                <a:srgbClr val="FF9900"/>
              </a:solidFill>
            </a:endParaRP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400" smtClean="0"/>
              <a:t>Ecocárdio após: </a:t>
            </a:r>
            <a:r>
              <a:rPr lang="pt-BR" sz="2400" smtClean="0">
                <a:solidFill>
                  <a:srgbClr val="FFFF00"/>
                </a:solidFill>
              </a:rPr>
              <a:t>PAP 100mmHg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400" smtClean="0">
                <a:solidFill>
                  <a:srgbClr val="FF00FF"/>
                </a:solidFill>
              </a:rPr>
              <a:t>FO patente com shunt D/E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400" smtClean="0">
                <a:solidFill>
                  <a:srgbClr val="FF9900"/>
                </a:solidFill>
              </a:rPr>
              <a:t>Sildenafil</a:t>
            </a:r>
            <a:r>
              <a:rPr lang="pt-BR" sz="2400" smtClean="0"/>
              <a:t>-1mg/kg/dose de 6/6 horas</a:t>
            </a:r>
            <a:r>
              <a:rPr lang="pt-BR" sz="2400" b="1" smtClean="0">
                <a:solidFill>
                  <a:srgbClr val="FF9900"/>
                </a:solidFill>
              </a:rPr>
              <a:t> </a:t>
            </a:r>
            <a:r>
              <a:rPr lang="pt-BR" sz="2400" b="1" smtClean="0">
                <a:solidFill>
                  <a:srgbClr val="FFFF00"/>
                </a:solidFill>
              </a:rPr>
              <a:t>VO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400" smtClean="0"/>
              <a:t>Extubado com 4 dias de vida</a:t>
            </a:r>
          </a:p>
        </p:txBody>
      </p:sp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755650" y="765175"/>
            <a:ext cx="69961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00FF"/>
                </a:solidFill>
              </a:rPr>
              <a:t>Caso Clínico: hipertensão pulmonar pré- e pós-cirúrgico</a:t>
            </a:r>
          </a:p>
        </p:txBody>
      </p:sp>
      <p:sp>
        <p:nvSpPr>
          <p:cNvPr id="38917" name="Line 5"/>
          <p:cNvSpPr>
            <a:spLocks noChangeShapeType="1"/>
          </p:cNvSpPr>
          <p:nvPr/>
        </p:nvSpPr>
        <p:spPr bwMode="auto">
          <a:xfrm>
            <a:off x="1692275" y="5013325"/>
            <a:ext cx="504825" cy="358775"/>
          </a:xfrm>
          <a:prstGeom prst="line">
            <a:avLst/>
          </a:prstGeom>
          <a:noFill/>
          <a:ln w="76200">
            <a:solidFill>
              <a:srgbClr val="FF00FF"/>
            </a:solidFill>
            <a:prstDash val="sysDot"/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38918" name="AutoShape 6"/>
          <p:cNvSpPr>
            <a:spLocks noChangeArrowheads="1"/>
          </p:cNvSpPr>
          <p:nvPr/>
        </p:nvSpPr>
        <p:spPr bwMode="auto">
          <a:xfrm>
            <a:off x="755650" y="6038850"/>
            <a:ext cx="976313" cy="485775"/>
          </a:xfrm>
          <a:custGeom>
            <a:avLst/>
            <a:gdLst>
              <a:gd name="T0" fmla="*/ 33096784 w 21600"/>
              <a:gd name="T1" fmla="*/ 0 h 21600"/>
              <a:gd name="T2" fmla="*/ 0 w 21600"/>
              <a:gd name="T3" fmla="*/ 5462449 h 21600"/>
              <a:gd name="T4" fmla="*/ 33096784 w 21600"/>
              <a:gd name="T5" fmla="*/ 10924876 h 21600"/>
              <a:gd name="T6" fmla="*/ 44129027 w 21600"/>
              <a:gd name="T7" fmla="*/ 5462449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762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3"/>
          <p:cNvSpPr>
            <a:spLocks noGrp="1"/>
          </p:cNvSpPr>
          <p:nvPr>
            <p:ph type="body" idx="1"/>
          </p:nvPr>
        </p:nvSpPr>
        <p:spPr>
          <a:xfrm>
            <a:off x="468313" y="2332038"/>
            <a:ext cx="8229600" cy="4525962"/>
          </a:xfrm>
        </p:spPr>
        <p:txBody>
          <a:bodyPr/>
          <a:lstStyle/>
          <a:p>
            <a:r>
              <a:rPr lang="pt-BR" smtClean="0"/>
              <a:t>O sildenafil e a milrinona talvez sejam muito mais efetivas como inotrópicos nos RN com HP do que em outros aspectos. </a:t>
            </a:r>
          </a:p>
        </p:txBody>
      </p:sp>
      <p:sp>
        <p:nvSpPr>
          <p:cNvPr id="39939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39940" name="Rectangle 5"/>
          <p:cNvSpPr>
            <a:spLocks noChangeArrowheads="1"/>
          </p:cNvSpPr>
          <p:nvPr/>
        </p:nvSpPr>
        <p:spPr bwMode="auto">
          <a:xfrm>
            <a:off x="611188" y="692150"/>
            <a:ext cx="7777162" cy="7112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Hipertensão pulmonar</a:t>
            </a:r>
          </a:p>
          <a:p>
            <a:pPr algn="ctr"/>
            <a:r>
              <a:rPr lang="pt-BR">
                <a:solidFill>
                  <a:srgbClr val="FF9900"/>
                </a:solidFill>
              </a:rPr>
              <a:t>Uso de vasodilatador alternativo ao iNO: </a:t>
            </a:r>
            <a:r>
              <a:rPr lang="pt-BR" b="1">
                <a:solidFill>
                  <a:srgbClr val="FFFF00"/>
                </a:solidFill>
              </a:rPr>
              <a:t>Sildenafil / Milrinona</a:t>
            </a:r>
          </a:p>
        </p:txBody>
      </p:sp>
      <p:sp>
        <p:nvSpPr>
          <p:cNvPr id="39941" name="Text Box 6"/>
          <p:cNvSpPr txBox="1">
            <a:spLocks noChangeArrowheads="1"/>
          </p:cNvSpPr>
          <p:nvPr/>
        </p:nvSpPr>
        <p:spPr bwMode="auto">
          <a:xfrm>
            <a:off x="6711950" y="5943600"/>
            <a:ext cx="14414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Belik, 2014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3"/>
          <p:cNvSpPr>
            <a:spLocks noGrp="1"/>
          </p:cNvSpPr>
          <p:nvPr>
            <p:ph type="body" idx="1"/>
          </p:nvPr>
        </p:nvSpPr>
        <p:spPr>
          <a:xfrm>
            <a:off x="468313" y="1412875"/>
            <a:ext cx="8229600" cy="4525963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pt-BR" smtClean="0"/>
              <a:t>        Como funciona a combinação?</a:t>
            </a:r>
          </a:p>
          <a:p>
            <a:pPr>
              <a:buFont typeface="Arial" pitchFamily="34" charset="0"/>
              <a:buNone/>
            </a:pPr>
            <a:r>
              <a:rPr lang="pt-BR" sz="2000" smtClean="0"/>
              <a:t>                      </a:t>
            </a:r>
            <a:r>
              <a:rPr lang="pt-BR" sz="2000" b="1" smtClean="0">
                <a:solidFill>
                  <a:srgbClr val="FF9900"/>
                </a:solidFill>
              </a:rPr>
              <a:t>Sildenafil + iNO e sildenafil+ milrinona</a:t>
            </a:r>
          </a:p>
          <a:p>
            <a:r>
              <a:rPr lang="pt-BR" sz="2000" smtClean="0"/>
              <a:t>expondo estes animais ao iNO por 24-48 horas e dar qualquer outro composto para aumentar o cGMP, o  que ocorre é a </a:t>
            </a:r>
            <a:r>
              <a:rPr lang="pt-BR" sz="2400" smtClean="0">
                <a:solidFill>
                  <a:srgbClr val="FFFF00"/>
                </a:solidFill>
              </a:rPr>
              <a:t>diminuição da resposta</a:t>
            </a:r>
            <a:r>
              <a:rPr lang="pt-BR" sz="2000" smtClean="0"/>
              <a:t> desta enzima (dissensibilização) e a outros agentes que agem também no cAMP. </a:t>
            </a:r>
          </a:p>
        </p:txBody>
      </p:sp>
      <p:sp>
        <p:nvSpPr>
          <p:cNvPr id="40963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40964" name="Rectangle 5"/>
          <p:cNvSpPr>
            <a:spLocks noChangeArrowheads="1"/>
          </p:cNvSpPr>
          <p:nvPr/>
        </p:nvSpPr>
        <p:spPr bwMode="auto">
          <a:xfrm>
            <a:off x="611188" y="692150"/>
            <a:ext cx="7777162" cy="7112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Hipertensão pulmonar</a:t>
            </a:r>
          </a:p>
          <a:p>
            <a:pPr algn="ctr"/>
            <a:r>
              <a:rPr lang="pt-BR">
                <a:solidFill>
                  <a:srgbClr val="FF9900"/>
                </a:solidFill>
              </a:rPr>
              <a:t>Uso de vasodilatador alternativo ao iNO: </a:t>
            </a:r>
            <a:r>
              <a:rPr lang="pt-BR" b="1">
                <a:solidFill>
                  <a:srgbClr val="FFFF00"/>
                </a:solidFill>
              </a:rPr>
              <a:t>Sildenafil / Milrinona</a:t>
            </a:r>
          </a:p>
        </p:txBody>
      </p:sp>
      <p:pic>
        <p:nvPicPr>
          <p:cNvPr id="40965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65325" y="3716338"/>
            <a:ext cx="2203450" cy="314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6" name="Rectangle 7"/>
          <p:cNvSpPr>
            <a:spLocks noChangeArrowheads="1"/>
          </p:cNvSpPr>
          <p:nvPr/>
        </p:nvSpPr>
        <p:spPr bwMode="auto">
          <a:xfrm>
            <a:off x="0" y="6521450"/>
            <a:ext cx="17145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en-US" sz="1200"/>
              <a:t>Enomoto M et al, 2014</a:t>
            </a:r>
          </a:p>
        </p:txBody>
      </p:sp>
      <p:sp>
        <p:nvSpPr>
          <p:cNvPr id="40967" name="Rectangle 8"/>
          <p:cNvSpPr>
            <a:spLocks noChangeArrowheads="1"/>
          </p:cNvSpPr>
          <p:nvPr/>
        </p:nvSpPr>
        <p:spPr bwMode="auto">
          <a:xfrm>
            <a:off x="4067175" y="4398963"/>
            <a:ext cx="4932363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pt-BR" sz="2400" b="1">
                <a:solidFill>
                  <a:srgbClr val="FFFF00"/>
                </a:solidFill>
              </a:rPr>
              <a:t>A associação de drogas diminui a resposta (resistência vascular </a:t>
            </a:r>
          </a:p>
          <a:p>
            <a:pPr algn="ctr" eaLnBrk="0" hangingPunct="0"/>
            <a:r>
              <a:rPr lang="pt-BR" sz="2400" b="1">
                <a:solidFill>
                  <a:srgbClr val="FFFF00"/>
                </a:solidFill>
              </a:rPr>
              <a:t>pulmonar – PVR)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/>
          <p:cNvSpPr>
            <a:spLocks noGrp="1"/>
          </p:cNvSpPr>
          <p:nvPr>
            <p:ph type="body" idx="1"/>
          </p:nvPr>
        </p:nvSpPr>
        <p:spPr>
          <a:xfrm>
            <a:off x="457200" y="1557338"/>
            <a:ext cx="8229600" cy="5300662"/>
          </a:xfrm>
        </p:spPr>
        <p:txBody>
          <a:bodyPr/>
          <a:lstStyle/>
          <a:p>
            <a:pPr eaLnBrk="1" hangingPunct="1">
              <a:lnSpc>
                <a:spcPct val="80000"/>
              </a:lnSpc>
              <a:spcBef>
                <a:spcPts val="2400"/>
              </a:spcBef>
              <a:buFontTx/>
              <a:buNone/>
            </a:pPr>
            <a:r>
              <a:rPr lang="pt-BR" sz="1800" smtClean="0">
                <a:solidFill>
                  <a:srgbClr val="FFFF99"/>
                </a:solidFill>
                <a:cs typeface="Arial" pitchFamily="34" charset="0"/>
                <a:sym typeface="Symbol" pitchFamily="18" charset="2"/>
              </a:rPr>
              <a:t>               </a:t>
            </a:r>
            <a:r>
              <a:rPr lang="pt-BR" sz="1800" smtClean="0">
                <a:solidFill>
                  <a:srgbClr val="FF9900"/>
                </a:solidFill>
                <a:cs typeface="Arial" pitchFamily="34" charset="0"/>
                <a:sym typeface="Symbol" pitchFamily="18" charset="2"/>
              </a:rPr>
              <a:t>Hipertensão Pulmonar  com disfunção cardíaca</a:t>
            </a:r>
          </a:p>
          <a:p>
            <a:pPr eaLnBrk="1" hangingPunct="1">
              <a:lnSpc>
                <a:spcPct val="80000"/>
              </a:lnSpc>
              <a:spcBef>
                <a:spcPts val="2400"/>
              </a:spcBef>
            </a:pPr>
            <a:r>
              <a:rPr lang="pt-BR" sz="1800" smtClean="0">
                <a:solidFill>
                  <a:srgbClr val="FFFF99"/>
                </a:solidFill>
                <a:cs typeface="Arial" pitchFamily="34" charset="0"/>
                <a:sym typeface="Symbol" pitchFamily="18" charset="2"/>
              </a:rPr>
              <a:t>Tourneux P et al  (agosto/2008) </a:t>
            </a:r>
          </a:p>
          <a:p>
            <a:pPr eaLnBrk="1" hangingPunct="1">
              <a:lnSpc>
                <a:spcPct val="80000"/>
              </a:lnSpc>
              <a:spcBef>
                <a:spcPts val="2400"/>
              </a:spcBef>
            </a:pPr>
            <a:r>
              <a:rPr lang="pt-BR" sz="1800" smtClean="0">
                <a:solidFill>
                  <a:srgbClr val="FFFF99"/>
                </a:solidFill>
                <a:cs typeface="Arial" pitchFamily="34" charset="0"/>
                <a:sym typeface="Symbol" pitchFamily="18" charset="2"/>
              </a:rPr>
              <a:t>18 RN (37 ± 3 sem); 2800 ± 700g </a:t>
            </a:r>
          </a:p>
          <a:p>
            <a:pPr eaLnBrk="1" hangingPunct="1">
              <a:lnSpc>
                <a:spcPct val="80000"/>
              </a:lnSpc>
              <a:spcBef>
                <a:spcPts val="2400"/>
              </a:spcBef>
            </a:pPr>
            <a:r>
              <a:rPr lang="pt-BR" sz="1800" smtClean="0">
                <a:solidFill>
                  <a:srgbClr val="FFFF99"/>
                </a:solidFill>
                <a:cs typeface="Arial" pitchFamily="34" charset="0"/>
                <a:sym typeface="Symbol" pitchFamily="18" charset="2"/>
              </a:rPr>
              <a:t>Norefinefrina diluída em SG 5% : (1 ml = 100µg) EV (cateter central): 0,5 µg/Kg/min com aumento a cada 30 seg até atingir PAM desejável</a:t>
            </a:r>
          </a:p>
          <a:p>
            <a:pPr eaLnBrk="1" hangingPunct="1">
              <a:lnSpc>
                <a:spcPct val="80000"/>
              </a:lnSpc>
              <a:spcBef>
                <a:spcPts val="2400"/>
              </a:spcBef>
            </a:pPr>
            <a:r>
              <a:rPr lang="pt-BR" sz="1800" smtClean="0">
                <a:solidFill>
                  <a:srgbClr val="FFFF99"/>
                </a:solidFill>
                <a:cs typeface="Arial" pitchFamily="34" charset="0"/>
                <a:sym typeface="Symbol" pitchFamily="18" charset="2"/>
              </a:rPr>
              <a:t>Resultados: </a:t>
            </a:r>
          </a:p>
          <a:p>
            <a:pPr eaLnBrk="1" hangingPunct="1">
              <a:lnSpc>
                <a:spcPct val="80000"/>
              </a:lnSpc>
              <a:spcBef>
                <a:spcPts val="2400"/>
              </a:spcBef>
            </a:pPr>
            <a:r>
              <a:rPr lang="pt-BR" sz="1800" smtClean="0">
                <a:solidFill>
                  <a:srgbClr val="FFFF99"/>
                </a:solidFill>
                <a:cs typeface="Arial" pitchFamily="34" charset="0"/>
                <a:sym typeface="Symbol" pitchFamily="18" charset="2"/>
              </a:rPr>
              <a:t>- ↑ da PAM, ↑ Débito cardíaco, ↑  PSaO</a:t>
            </a:r>
            <a:r>
              <a:rPr lang="pt-BR" sz="1800" baseline="-25000" smtClean="0">
                <a:solidFill>
                  <a:srgbClr val="FFFF99"/>
                </a:solidFill>
                <a:cs typeface="Arial" pitchFamily="34" charset="0"/>
                <a:sym typeface="Symbol" pitchFamily="18" charset="2"/>
              </a:rPr>
              <a:t>2</a:t>
            </a:r>
            <a:r>
              <a:rPr lang="pt-BR" sz="1800" smtClean="0">
                <a:solidFill>
                  <a:srgbClr val="FFFF99"/>
                </a:solidFill>
                <a:cs typeface="Arial" pitchFamily="34" charset="0"/>
                <a:sym typeface="Symbol" pitchFamily="18" charset="2"/>
              </a:rPr>
              <a:t> (saturação de O</a:t>
            </a:r>
            <a:r>
              <a:rPr lang="pt-BR" sz="1800" baseline="-25000" smtClean="0">
                <a:solidFill>
                  <a:srgbClr val="FFFF99"/>
                </a:solidFill>
                <a:cs typeface="Arial" pitchFamily="34" charset="0"/>
                <a:sym typeface="Symbol" pitchFamily="18" charset="2"/>
              </a:rPr>
              <a:t>2</a:t>
            </a:r>
            <a:r>
              <a:rPr lang="pt-BR" sz="1800" smtClean="0">
                <a:solidFill>
                  <a:srgbClr val="FFFF99"/>
                </a:solidFill>
                <a:cs typeface="Arial" pitchFamily="34" charset="0"/>
                <a:sym typeface="Symbol" pitchFamily="18" charset="2"/>
              </a:rPr>
              <a:t>)</a:t>
            </a:r>
          </a:p>
          <a:p>
            <a:pPr eaLnBrk="1" hangingPunct="1">
              <a:lnSpc>
                <a:spcPct val="80000"/>
              </a:lnSpc>
              <a:spcBef>
                <a:spcPts val="2400"/>
              </a:spcBef>
            </a:pPr>
            <a:r>
              <a:rPr lang="pt-BR" sz="1800" smtClean="0">
                <a:solidFill>
                  <a:schemeClr val="accent1"/>
                </a:solidFill>
                <a:cs typeface="Arial" pitchFamily="34" charset="0"/>
                <a:sym typeface="Symbol" pitchFamily="18" charset="2"/>
              </a:rPr>
              <a:t>Diminuição da relação pressão pulmonar/pressão sistêmica e melhora da performance cardíaca</a:t>
            </a:r>
          </a:p>
          <a:p>
            <a:pPr eaLnBrk="1" hangingPunct="1">
              <a:lnSpc>
                <a:spcPct val="80000"/>
              </a:lnSpc>
              <a:spcBef>
                <a:spcPts val="2400"/>
              </a:spcBef>
              <a:buFont typeface="Arial" pitchFamily="34" charset="0"/>
              <a:buNone/>
            </a:pPr>
            <a:r>
              <a:rPr lang="pt-BR" sz="1800" smtClean="0">
                <a:solidFill>
                  <a:srgbClr val="FFFF00"/>
                </a:solidFill>
                <a:cs typeface="Arial" pitchFamily="34" charset="0"/>
                <a:sym typeface="Symbol" pitchFamily="18" charset="2"/>
              </a:rPr>
              <a:t>NORADRENALINA</a:t>
            </a:r>
            <a:r>
              <a:rPr lang="pt-BR" sz="1800" smtClean="0">
                <a:solidFill>
                  <a:schemeClr val="accent1"/>
                </a:solidFill>
                <a:cs typeface="Arial" pitchFamily="34" charset="0"/>
                <a:sym typeface="Symbol" pitchFamily="18" charset="2"/>
              </a:rPr>
              <a:t>:</a:t>
            </a:r>
          </a:p>
          <a:p>
            <a:pPr lvl="3" algn="just">
              <a:lnSpc>
                <a:spcPct val="90000"/>
              </a:lnSpc>
            </a:pPr>
            <a:r>
              <a:rPr lang="pt-BR" sz="1300" smtClean="0"/>
              <a:t>ativa receptor alfa 2, diminui resistência vascular pulmonar com aumento de fluxo pulmonar em fetos de carneiros</a:t>
            </a:r>
          </a:p>
          <a:p>
            <a:pPr lvl="3" algn="just">
              <a:lnSpc>
                <a:spcPct val="90000"/>
              </a:lnSpc>
            </a:pPr>
            <a:r>
              <a:rPr lang="pt-BR" sz="1300" smtClean="0"/>
              <a:t>Neonatos de carneiros aumenta pressão arterial sistêmica e conseqüentemente o fluxo pulmonar</a:t>
            </a:r>
          </a:p>
        </p:txBody>
      </p:sp>
      <p:sp>
        <p:nvSpPr>
          <p:cNvPr id="41987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41988" name="Rectangle 5"/>
          <p:cNvSpPr>
            <a:spLocks noChangeArrowheads="1"/>
          </p:cNvSpPr>
          <p:nvPr/>
        </p:nvSpPr>
        <p:spPr bwMode="auto">
          <a:xfrm>
            <a:off x="611188" y="692150"/>
            <a:ext cx="7777162" cy="7112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Hipertensão pulmonar</a:t>
            </a:r>
          </a:p>
          <a:p>
            <a:pPr algn="ctr"/>
            <a:r>
              <a:rPr lang="pt-BR" b="1">
                <a:solidFill>
                  <a:srgbClr val="FFFF00"/>
                </a:solidFill>
              </a:rPr>
              <a:t>Norepinefrina</a:t>
            </a:r>
          </a:p>
        </p:txBody>
      </p:sp>
      <p:pic>
        <p:nvPicPr>
          <p:cNvPr id="41989" name="Picture 10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1638" y="2060575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mtClean="0">
                <a:solidFill>
                  <a:srgbClr val="FF9900"/>
                </a:solidFill>
              </a:rPr>
              <a:t>Produz vasoconstrição sistêmica e vasodilatação pulmonar</a:t>
            </a:r>
          </a:p>
          <a:p>
            <a:pPr algn="ctr">
              <a:buFont typeface="Arial" pitchFamily="34" charset="0"/>
              <a:buNone/>
            </a:pPr>
            <a:r>
              <a:rPr lang="pt-BR" smtClean="0"/>
              <a:t>(Na dose: 0,0002±0,0002U/kg/min por 49 horas, houve aumento da PA sistêmica)                                                                              </a:t>
            </a:r>
            <a:r>
              <a:rPr lang="pt-BR" sz="1600" smtClean="0"/>
              <a:t>Mohamed A,2014</a:t>
            </a:r>
          </a:p>
          <a:p>
            <a:r>
              <a:rPr lang="pt-BR" smtClean="0">
                <a:solidFill>
                  <a:srgbClr val="FF9900"/>
                </a:solidFill>
              </a:rPr>
              <a:t>Aumenta diretamente a perfusão coronariana</a:t>
            </a:r>
            <a:r>
              <a:rPr lang="pt-BR" smtClean="0"/>
              <a:t> e assim melhora a função do VD e melhora a perfusão pulmonar </a:t>
            </a:r>
          </a:p>
          <a:p>
            <a:pPr>
              <a:buFont typeface="Arial" pitchFamily="34" charset="0"/>
              <a:buNone/>
            </a:pPr>
            <a:r>
              <a:rPr lang="es-ES" sz="1400" smtClean="0"/>
              <a:t>                                                                    Enomoto M, 2014</a:t>
            </a:r>
            <a:r>
              <a:rPr lang="pt-BR" sz="1400" smtClean="0"/>
              <a:t> </a:t>
            </a:r>
          </a:p>
        </p:txBody>
      </p:sp>
      <p:sp>
        <p:nvSpPr>
          <p:cNvPr id="43011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43012" name="Rectangle 5"/>
          <p:cNvSpPr>
            <a:spLocks noChangeArrowheads="1"/>
          </p:cNvSpPr>
          <p:nvPr/>
        </p:nvSpPr>
        <p:spPr bwMode="auto">
          <a:xfrm>
            <a:off x="611188" y="692150"/>
            <a:ext cx="7777162" cy="7112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Hipertensão pulmonar</a:t>
            </a:r>
          </a:p>
          <a:p>
            <a:pPr algn="ctr"/>
            <a:r>
              <a:rPr lang="pt-BR" b="1">
                <a:solidFill>
                  <a:srgbClr val="FFFF00"/>
                </a:solidFill>
              </a:rPr>
              <a:t>Vasopressina</a:t>
            </a:r>
          </a:p>
        </p:txBody>
      </p:sp>
      <p:pic>
        <p:nvPicPr>
          <p:cNvPr id="43013" name="Picture 8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0063" y="364490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2000" smtClean="0"/>
              <a:t>A </a:t>
            </a:r>
            <a:r>
              <a:rPr lang="pt-BR" sz="2000" smtClean="0">
                <a:solidFill>
                  <a:srgbClr val="FFFF00"/>
                </a:solidFill>
              </a:rPr>
              <a:t>endotelina</a:t>
            </a:r>
            <a:r>
              <a:rPr lang="pt-BR" sz="2000" smtClean="0"/>
              <a:t>: ação predominante vasoconstritora e provavelmente é um dos mais potentes vasoconstritores da musculatura pulmonar;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 Tem ação mitogênica, ou seja, aumenta a proliferação  muscular.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/>
              <a:t> </a:t>
            </a:r>
            <a:r>
              <a:rPr lang="en-US" sz="2800" b="1" smtClean="0">
                <a:solidFill>
                  <a:srgbClr val="FFFF00"/>
                </a:solidFill>
                <a:latin typeface="Times New Roman" pitchFamily="18" charset="0"/>
              </a:rPr>
              <a:t>A severidade da HP nestes RN foi associada com maiores níveis de endotelina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en-US" sz="2800" b="1" smtClean="0">
                <a:solidFill>
                  <a:srgbClr val="FFFF00"/>
                </a:solidFill>
                <a:latin typeface="Times New Roman" pitchFamily="18" charset="0"/>
              </a:rPr>
              <a:t>(BIOMARCADOR) Keller, 2010</a:t>
            </a:r>
          </a:p>
          <a:p>
            <a:pPr algn="ctr">
              <a:lnSpc>
                <a:spcPct val="80000"/>
              </a:lnSpc>
            </a:pPr>
            <a:endParaRPr lang="pt-BR" sz="2000" smtClean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r>
              <a:rPr lang="pt-BR" sz="2000" smtClean="0"/>
              <a:t>Mohamed e Ismail (estudo randomizado, controlado por placebo)</a:t>
            </a:r>
          </a:p>
          <a:p>
            <a:pPr>
              <a:lnSpc>
                <a:spcPct val="80000"/>
              </a:lnSpc>
            </a:pPr>
            <a:r>
              <a:rPr lang="pt-PT" sz="2000" smtClean="0"/>
              <a:t>A solução de Bosentam(</a:t>
            </a:r>
            <a:r>
              <a:rPr lang="pt-BR" sz="2000" smtClean="0"/>
              <a:t>Tracleer</a:t>
            </a:r>
            <a:r>
              <a:rPr lang="pt-BR" sz="2000" baseline="30000" smtClean="0"/>
              <a:t>R </a:t>
            </a:r>
            <a:r>
              <a:rPr lang="pt-BR" sz="2000" smtClean="0"/>
              <a:t>) </a:t>
            </a:r>
            <a:r>
              <a:rPr lang="pt-PT" sz="2000" smtClean="0"/>
              <a:t> foi preparada a partir de um comprimido de 125 mg, que foi dividido em  um quarto e então dissolvido em água estéril de 10 ml (3 mg em 1 ml).</a:t>
            </a:r>
            <a:r>
              <a:rPr lang="pt-BR" sz="2000" smtClean="0"/>
              <a:t> 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Dose: SOG:</a:t>
            </a:r>
            <a:r>
              <a:rPr lang="pt-PT" sz="2000" smtClean="0"/>
              <a:t>1mg/kg duas vezes ao dia</a:t>
            </a:r>
          </a:p>
          <a:p>
            <a:pPr>
              <a:lnSpc>
                <a:spcPct val="80000"/>
              </a:lnSpc>
            </a:pPr>
            <a:endParaRPr lang="pt-PT" sz="2000" smtClean="0"/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400" smtClean="0">
                <a:solidFill>
                  <a:srgbClr val="FFFF00"/>
                </a:solidFill>
              </a:rPr>
              <a:t>Houve uma resposta favorável no grupo tratado em 87,5% versus 20% no grupo placebo </a:t>
            </a:r>
          </a:p>
        </p:txBody>
      </p:sp>
      <p:sp>
        <p:nvSpPr>
          <p:cNvPr id="44035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44036" name="Rectangle 5"/>
          <p:cNvSpPr>
            <a:spLocks noChangeArrowheads="1"/>
          </p:cNvSpPr>
          <p:nvPr/>
        </p:nvSpPr>
        <p:spPr bwMode="auto">
          <a:xfrm>
            <a:off x="611188" y="692150"/>
            <a:ext cx="7777162" cy="771525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Hipertensão pulmonar</a:t>
            </a:r>
          </a:p>
          <a:p>
            <a:pPr algn="ctr"/>
            <a:r>
              <a:rPr lang="pt-BR" b="1">
                <a:solidFill>
                  <a:srgbClr val="FFFF00"/>
                </a:solidFill>
              </a:rPr>
              <a:t>Bosentan-Bloqueador da </a:t>
            </a:r>
            <a:r>
              <a:rPr lang="pt-BR" sz="2400" b="1">
                <a:solidFill>
                  <a:srgbClr val="FFFF00"/>
                </a:solidFill>
              </a:rPr>
              <a:t>ENDOTELINA</a:t>
            </a:r>
          </a:p>
        </p:txBody>
      </p:sp>
      <p:pic>
        <p:nvPicPr>
          <p:cNvPr id="44037" name="Picture 8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43888" y="4005263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mtClean="0">
                <a:solidFill>
                  <a:srgbClr val="FFFF00"/>
                </a:solidFill>
              </a:rPr>
              <a:t>         O objetivo</a:t>
            </a:r>
            <a:r>
              <a:rPr lang="pt-BR" sz="2100" smtClean="0"/>
              <a:t>: </a:t>
            </a:r>
            <a:r>
              <a:rPr lang="pt-BR" sz="2400" smtClean="0"/>
              <a:t>estabilização pulmonar pré-operatória</a:t>
            </a:r>
          </a:p>
          <a:p>
            <a:pPr>
              <a:lnSpc>
                <a:spcPct val="80000"/>
              </a:lnSpc>
            </a:pPr>
            <a:r>
              <a:rPr lang="pt-BR" sz="2400" smtClean="0"/>
              <a:t>O momento da correção cirúrgica depende do grau da estabilidade ou labilidade do leito vascular pulmonar: </a:t>
            </a:r>
          </a:p>
          <a:p>
            <a:pPr>
              <a:lnSpc>
                <a:spcPct val="80000"/>
              </a:lnSpc>
            </a:pPr>
            <a:r>
              <a:rPr lang="pt-BR" sz="2400" smtClean="0"/>
              <a:t>       -recém-nascidos tolerando bem a ventilação gentil, sob mínima quantidade de NOi,  PAM igual a IG, saturação pré-ductal 85-95 sob FiO2 &lt;50%, lactato &lt;3 mmol/l e débito urinário &gt;2ml/kg/h</a:t>
            </a:r>
          </a:p>
          <a:p>
            <a:pPr>
              <a:lnSpc>
                <a:spcPct val="80000"/>
              </a:lnSpc>
            </a:pPr>
            <a:r>
              <a:rPr lang="pt-BR" sz="2400" smtClean="0"/>
              <a:t>Aqueles pacientes que podem ser tratados  com ventilação convencional com oxigenação adequada e sem shunt ductal, podem ter a correção feita entre 12 a 48hs. A maioria das correções hoje é feita entre o primeiro e o quinto dia de vida (um número considerável de bebês sofrem a correção após o quinto dia de vida).</a:t>
            </a:r>
          </a:p>
          <a:p>
            <a:pPr>
              <a:lnSpc>
                <a:spcPct val="80000"/>
              </a:lnSpc>
            </a:pPr>
            <a:endParaRPr lang="pt-BR" sz="2400" smtClean="0"/>
          </a:p>
        </p:txBody>
      </p:sp>
      <p:sp>
        <p:nvSpPr>
          <p:cNvPr id="45059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45060" name="Rectangle 5"/>
          <p:cNvSpPr>
            <a:spLocks noChangeArrowheads="1"/>
          </p:cNvSpPr>
          <p:nvPr/>
        </p:nvSpPr>
        <p:spPr bwMode="auto">
          <a:xfrm>
            <a:off x="2843213" y="666750"/>
            <a:ext cx="34925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/>
              <a:t>Intervenção cirúrgica</a:t>
            </a:r>
            <a:endParaRPr lang="pt-BR" sz="2800"/>
          </a:p>
        </p:txBody>
      </p:sp>
      <p:pic>
        <p:nvPicPr>
          <p:cNvPr id="45061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43888" y="645318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2" name="Text Box 7"/>
          <p:cNvSpPr txBox="1">
            <a:spLocks noChangeArrowheads="1"/>
          </p:cNvSpPr>
          <p:nvPr/>
        </p:nvSpPr>
        <p:spPr bwMode="auto">
          <a:xfrm>
            <a:off x="6659563" y="6453188"/>
            <a:ext cx="16224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/>
              <a:t>Margotto,PR,2013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3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578850" cy="45259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2000" smtClean="0">
                <a:solidFill>
                  <a:srgbClr val="FFFF00"/>
                </a:solidFill>
              </a:rPr>
              <a:t>Não aplicar dreno torácico de rotina</a:t>
            </a:r>
            <a:r>
              <a:rPr lang="pt-BR" sz="2000" smtClean="0"/>
              <a:t> 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/>
              <a:t>   (o espaço será preenchido aos poucos e imperceptívelmente, por líquido).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/>
              <a:t>No com  piora clinica associada a velamento de hemitórax com desvio de mediastino:  derrame descompensador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/>
              <a:t>        -quilotórax na maior parte dos casos.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/>
              <a:t>               - punção evacuadora e diagnóstica.NÃO DRENO 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000" b="1" smtClean="0">
                <a:solidFill>
                  <a:srgbClr val="FFFF00"/>
                </a:solidFill>
              </a:rPr>
              <a:t>Só depois de três punções que se colocaria  o dreno</a:t>
            </a:r>
            <a:r>
              <a:rPr lang="pt-BR" sz="2000" smtClean="0"/>
              <a:t>. 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/>
              <a:t>Segundo Casaccia et al,  o quilotórax pode aparecer sem lesão cirúrgica do ducto, mas por pequenos linfáticos que se rompem quando a pleura se expande.</a:t>
            </a:r>
          </a:p>
          <a:p>
            <a:pPr>
              <a:lnSpc>
                <a:spcPct val="80000"/>
              </a:lnSpc>
            </a:pPr>
            <a:endParaRPr lang="pt-BR" sz="2000" smtClean="0"/>
          </a:p>
        </p:txBody>
      </p:sp>
      <p:sp>
        <p:nvSpPr>
          <p:cNvPr id="46083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46084" name="Rectangle 5"/>
          <p:cNvSpPr>
            <a:spLocks noChangeArrowheads="1"/>
          </p:cNvSpPr>
          <p:nvPr/>
        </p:nvSpPr>
        <p:spPr bwMode="auto">
          <a:xfrm>
            <a:off x="2843213" y="666750"/>
            <a:ext cx="34925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/>
              <a:t>Intervenção cirúrgica</a:t>
            </a:r>
            <a:endParaRPr lang="pt-BR" sz="2800"/>
          </a:p>
        </p:txBody>
      </p:sp>
      <p:graphicFrame>
        <p:nvGraphicFramePr>
          <p:cNvPr id="109605" name="Group 37"/>
          <p:cNvGraphicFramePr>
            <a:graphicFrameLocks noGrp="1"/>
          </p:cNvGraphicFramePr>
          <p:nvPr/>
        </p:nvGraphicFramePr>
        <p:xfrm>
          <a:off x="611188" y="5229225"/>
          <a:ext cx="7921625" cy="822325"/>
        </p:xfrm>
        <a:graphic>
          <a:graphicData uri="http://schemas.openxmlformats.org/drawingml/2006/table">
            <a:tbl>
              <a:tblPr/>
              <a:tblGrid>
                <a:gridCol w="7083425"/>
                <a:gridCol w="838200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Efusão pleural requerendo drenagem na h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rnia diafragm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á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tica congênita: Incidência, etiologia e tratamento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G. Casaccia, F. Crescenzi, S. Palamides, O. A. Catalano, P. Bagolan. Apresenta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ão: Isabel Cristina Leal, Paulo R.Margotto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     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46088" name="Picture 24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544830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/>
          <p:cNvSpPr>
            <a:spLocks noGrp="1"/>
          </p:cNvSpPr>
          <p:nvPr>
            <p:ph type="title" idx="4294967295"/>
          </p:nvPr>
        </p:nvSpPr>
        <p:spPr>
          <a:xfrm>
            <a:off x="539750" y="692150"/>
            <a:ext cx="8229600" cy="1143000"/>
          </a:xfrm>
        </p:spPr>
        <p:txBody>
          <a:bodyPr/>
          <a:lstStyle/>
          <a:p>
            <a:r>
              <a:rPr lang="en-US" sz="2800" smtClean="0"/>
              <a:t>Intervenção cirúrgica e resultados</a:t>
            </a:r>
            <a:endParaRPr lang="pt-BR" sz="2800" smtClean="0"/>
          </a:p>
        </p:txBody>
      </p:sp>
      <p:sp>
        <p:nvSpPr>
          <p:cNvPr id="47107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250825" y="1844675"/>
            <a:ext cx="9144000" cy="4495800"/>
          </a:xfrm>
        </p:spPr>
        <p:txBody>
          <a:bodyPr/>
          <a:lstStyle/>
          <a:p>
            <a:pPr marL="319088" indent="-319088"/>
            <a:r>
              <a:rPr lang="en-US" smtClean="0">
                <a:solidFill>
                  <a:srgbClr val="FF9900"/>
                </a:solidFill>
              </a:rPr>
              <a:t>Retalho cirúrgico sintético x rafia primária</a:t>
            </a:r>
          </a:p>
          <a:p>
            <a:pPr marL="319088" indent="-319088" algn="ctr">
              <a:buFont typeface="Arial" pitchFamily="34" charset="0"/>
              <a:buNone/>
            </a:pPr>
            <a:r>
              <a:rPr lang="en-US" smtClean="0"/>
              <a:t>Com o reparo cirúrgico sintético, observaram-se:</a:t>
            </a:r>
          </a:p>
          <a:p>
            <a:pPr marL="639763" lvl="1" indent="-273050"/>
            <a:r>
              <a:rPr lang="en-US" sz="2600" smtClean="0"/>
              <a:t>Maior índice de recorrência (14-50%)</a:t>
            </a:r>
          </a:p>
          <a:p>
            <a:pPr marL="639763" lvl="1" indent="-273050"/>
            <a:r>
              <a:rPr lang="en-US" sz="2600" smtClean="0"/>
              <a:t>Deformidade da caixa torácica (20-40%)</a:t>
            </a:r>
          </a:p>
          <a:p>
            <a:pPr marL="639763" lvl="1" indent="-273050"/>
            <a:r>
              <a:rPr lang="pt-BR" sz="2600" smtClean="0"/>
              <a:t>No entanto, estudo mais recente não mostrou diferenças entre retalho cirúrgico e rafia primária </a:t>
            </a:r>
            <a:r>
              <a:rPr lang="pt-BR" sz="2000" b="1" smtClean="0">
                <a:solidFill>
                  <a:srgbClr val="FFFF00"/>
                </a:solidFill>
                <a:hlinkClick r:id="rId2"/>
              </a:rPr>
              <a:t>Patch</a:t>
            </a:r>
            <a:r>
              <a:rPr lang="pt-BR" sz="2000" smtClean="0">
                <a:solidFill>
                  <a:srgbClr val="FFFF00"/>
                </a:solidFill>
                <a:hlinkClick r:id="rId2"/>
              </a:rPr>
              <a:t> </a:t>
            </a:r>
            <a:r>
              <a:rPr lang="pt-BR" sz="2000" b="1" smtClean="0">
                <a:solidFill>
                  <a:srgbClr val="FFFF00"/>
                </a:solidFill>
                <a:hlinkClick r:id="rId2"/>
              </a:rPr>
              <a:t>repair</a:t>
            </a:r>
            <a:r>
              <a:rPr lang="pt-BR" sz="2000" smtClean="0">
                <a:solidFill>
                  <a:srgbClr val="FFFF00"/>
                </a:solidFill>
                <a:hlinkClick r:id="rId2"/>
              </a:rPr>
              <a:t> for </a:t>
            </a:r>
            <a:r>
              <a:rPr lang="pt-BR" sz="2000" b="1" smtClean="0">
                <a:solidFill>
                  <a:srgbClr val="FFFF00"/>
                </a:solidFill>
                <a:hlinkClick r:id="rId2"/>
              </a:rPr>
              <a:t>congenital diaphragmatic hernia</a:t>
            </a:r>
            <a:r>
              <a:rPr lang="pt-BR" sz="2000" smtClean="0">
                <a:solidFill>
                  <a:srgbClr val="FFFF00"/>
                </a:solidFill>
                <a:hlinkClick r:id="rId2"/>
              </a:rPr>
              <a:t>: is it really a </a:t>
            </a:r>
            <a:r>
              <a:rPr lang="pt-BR" sz="2000" b="1" smtClean="0">
                <a:solidFill>
                  <a:srgbClr val="FFFF00"/>
                </a:solidFill>
                <a:hlinkClick r:id="rId2"/>
              </a:rPr>
              <a:t>problem?</a:t>
            </a:r>
            <a:r>
              <a:rPr lang="pt-BR" sz="2000" b="1" smtClean="0"/>
              <a:t> </a:t>
            </a:r>
            <a:r>
              <a:rPr lang="pt-BR" sz="2000" smtClean="0"/>
              <a:t>Tsai J, Sulkowski J, Adzick NS, et al.J Pediatr Surg. 2012 Apr;47(4):637-41</a:t>
            </a:r>
            <a:r>
              <a:rPr lang="pt-BR" sz="2600" smtClean="0"/>
              <a:t>)</a:t>
            </a:r>
            <a:r>
              <a:rPr lang="pt-BR" sz="2000" smtClean="0"/>
              <a:t> </a:t>
            </a:r>
            <a:br>
              <a:rPr lang="pt-BR" sz="2000" smtClean="0"/>
            </a:br>
            <a:r>
              <a:rPr lang="pt-BR" sz="2000" smtClean="0"/>
              <a:t/>
            </a:r>
            <a:br>
              <a:rPr lang="pt-BR" sz="2000" smtClean="0"/>
            </a:br>
            <a:endParaRPr lang="pt-BR" sz="2000" smtClean="0"/>
          </a:p>
        </p:txBody>
      </p:sp>
      <p:sp>
        <p:nvSpPr>
          <p:cNvPr id="47108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1800" smtClean="0">
                <a:solidFill>
                  <a:srgbClr val="FFFF00"/>
                </a:solidFill>
              </a:rPr>
              <a:t>Necessário seguimento  multidisciplinar com pediatras especializados em pneumologia, neurologia, gastroenterologia e em patologias musculoesqueléticas.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Conforti e Losty (2006) relataram: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1800" smtClean="0"/>
              <a:t>          -a ocorrência de </a:t>
            </a:r>
            <a:r>
              <a:rPr lang="pt-BR" sz="1800" b="1" smtClean="0">
                <a:solidFill>
                  <a:srgbClr val="FF9900"/>
                </a:solidFill>
              </a:rPr>
              <a:t>refluxo gastroesofágico em 89%,</a:t>
            </a:r>
            <a:r>
              <a:rPr lang="pt-BR" sz="1800" smtClean="0"/>
              <a:t> provavelmente relacionado à disfunção do diafragma, sendo que a maioria requereu correção. 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1800" smtClean="0"/>
              <a:t>          -</a:t>
            </a:r>
            <a:r>
              <a:rPr lang="pt-BR" sz="1800" smtClean="0">
                <a:solidFill>
                  <a:srgbClr val="FF9900"/>
                </a:solidFill>
              </a:rPr>
              <a:t>insuficiência respiratória crônica (48% dos casos</a:t>
            </a:r>
            <a:r>
              <a:rPr lang="pt-BR" sz="1800" smtClean="0"/>
              <a:t>), devido à hipoplasia pulmonar e a lesão pulmonar.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Mais de </a:t>
            </a:r>
            <a:r>
              <a:rPr lang="pt-BR" sz="1800" smtClean="0">
                <a:solidFill>
                  <a:srgbClr val="FF9900"/>
                </a:solidFill>
              </a:rPr>
              <a:t>40% dos sobreviventes</a:t>
            </a:r>
            <a:r>
              <a:rPr lang="pt-BR" sz="1800" smtClean="0"/>
              <a:t> apresentam deformidades da parede torácica como </a:t>
            </a:r>
            <a:r>
              <a:rPr lang="pt-BR" sz="1800" i="1" smtClean="0"/>
              <a:t>pectus excavatum</a:t>
            </a:r>
            <a:r>
              <a:rPr lang="pt-BR" sz="1800" smtClean="0"/>
              <a:t> e deformidades da coluna, incluindo escoliose. </a:t>
            </a:r>
          </a:p>
          <a:p>
            <a:pPr>
              <a:lnSpc>
                <a:spcPct val="80000"/>
              </a:lnSpc>
            </a:pPr>
            <a:r>
              <a:rPr lang="en-US" sz="2100" smtClean="0"/>
              <a:t>Atraso no desenvolvimento neuropsicomotor alterações cognitivas, comportamentais, atraso no aprendizado, deficiências auditivas.</a:t>
            </a:r>
          </a:p>
          <a:p>
            <a:pPr>
              <a:lnSpc>
                <a:spcPct val="80000"/>
              </a:lnSpc>
            </a:pPr>
            <a:r>
              <a:rPr lang="en-US" sz="2100" smtClean="0"/>
              <a:t>Muitas crianças na idade pré-escolar necessitam de  necessitam de intervenção precoce, como terapia ocupacional e terapia de fala.</a:t>
            </a:r>
          </a:p>
          <a:p>
            <a:pPr>
              <a:lnSpc>
                <a:spcPct val="80000"/>
              </a:lnSpc>
            </a:pPr>
            <a:endParaRPr lang="pt-BR" sz="1800" smtClean="0"/>
          </a:p>
          <a:p>
            <a:pPr>
              <a:lnSpc>
                <a:spcPct val="80000"/>
              </a:lnSpc>
            </a:pPr>
            <a:endParaRPr lang="pt-BR" sz="1800" smtClean="0"/>
          </a:p>
          <a:p>
            <a:pPr>
              <a:lnSpc>
                <a:spcPct val="80000"/>
              </a:lnSpc>
            </a:pPr>
            <a:endParaRPr lang="pt-BR" sz="1800" smtClean="0"/>
          </a:p>
        </p:txBody>
      </p:sp>
      <p:sp>
        <p:nvSpPr>
          <p:cNvPr id="48131" name="Title 1"/>
          <p:cNvSpPr>
            <a:spLocks noGrp="1"/>
          </p:cNvSpPr>
          <p:nvPr>
            <p:ph type="title"/>
          </p:nvPr>
        </p:nvSpPr>
        <p:spPr>
          <a:xfrm>
            <a:off x="323850" y="549275"/>
            <a:ext cx="8229600" cy="1143000"/>
          </a:xfrm>
        </p:spPr>
        <p:txBody>
          <a:bodyPr/>
          <a:lstStyle/>
          <a:p>
            <a:r>
              <a:rPr lang="en-US" sz="2800" smtClean="0"/>
              <a:t>Acompanhamento a longo prazo</a:t>
            </a:r>
            <a:endParaRPr lang="pt-BR" sz="2800" smtClean="0"/>
          </a:p>
        </p:txBody>
      </p:sp>
      <p:sp>
        <p:nvSpPr>
          <p:cNvPr id="48132" name="Rectangle 5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3"/>
          <p:cNvSpPr>
            <a:spLocks noGrp="1"/>
          </p:cNvSpPr>
          <p:nvPr>
            <p:ph type="body" idx="1"/>
          </p:nvPr>
        </p:nvSpPr>
        <p:spPr>
          <a:xfrm>
            <a:off x="323850" y="1989138"/>
            <a:ext cx="8229600" cy="452596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PT" sz="2800" smtClean="0">
                <a:latin typeface="Times New Roman" pitchFamily="18" charset="0"/>
              </a:rPr>
              <a:t>Na hérnia diafragmática congênita fetal induzida experimentalmente, sildenafil pré-natal administrado a ratas grávidas do dia embrionário 11,5 ao dia embrionário 20,5 atravessou a placenta, aumentou o GMP cíclico do pulmão fetal e diminuiu a  fosfodiesterase 5. </a:t>
            </a:r>
            <a:endParaRPr lang="pt-BR" sz="2800" smtClean="0">
              <a:latin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pt-PT" sz="2800" smtClean="0">
                <a:solidFill>
                  <a:srgbClr val="FFFF00"/>
                </a:solidFill>
                <a:latin typeface="Times New Roman" pitchFamily="18" charset="0"/>
              </a:rPr>
              <a:t>Sildenafil pré-natal melhorou a estrutura pulmonar, aumentou a densidade pulmonar de vasos, reduziu a hipertrofia ventricular direita e melhorou o efeito do óxido nítrico pós-natal. </a:t>
            </a:r>
            <a:endParaRPr lang="pt-BR" sz="2800" smtClean="0">
              <a:solidFill>
                <a:srgbClr val="FFFF00"/>
              </a:solidFill>
              <a:latin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pt-PT" sz="2800" smtClean="0">
                <a:latin typeface="Times New Roman" pitchFamily="18" charset="0"/>
              </a:rPr>
              <a:t>Sildenafil pré-natal não se associou com efeitos adversos na estrutura / função da retina nem no desenvolvimento cerebral. </a:t>
            </a:r>
          </a:p>
          <a:p>
            <a:pPr>
              <a:lnSpc>
                <a:spcPct val="80000"/>
              </a:lnSpc>
            </a:pPr>
            <a:endParaRPr lang="pt-BR" sz="2800" smtClean="0">
              <a:latin typeface="Times New Roman" pitchFamily="18" charset="0"/>
            </a:endParaRPr>
          </a:p>
        </p:txBody>
      </p:sp>
      <p:sp>
        <p:nvSpPr>
          <p:cNvPr id="49155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49156" name="Rectangle 5"/>
          <p:cNvSpPr>
            <a:spLocks noChangeArrowheads="1"/>
          </p:cNvSpPr>
          <p:nvPr/>
        </p:nvSpPr>
        <p:spPr bwMode="auto">
          <a:xfrm>
            <a:off x="611188" y="692150"/>
            <a:ext cx="7777162" cy="10160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PREVENÇÃO DAS ALTERAÇÕES PULMONARES NO PRÉ-NATAL</a:t>
            </a:r>
          </a:p>
          <a:p>
            <a:pPr algn="ctr"/>
            <a:r>
              <a:rPr lang="pt-BR">
                <a:solidFill>
                  <a:srgbClr val="FFFF00"/>
                </a:solidFill>
              </a:rPr>
              <a:t>O PAPEL DO SILDENAFIL NO PRÉ-NATAL</a:t>
            </a:r>
          </a:p>
        </p:txBody>
      </p:sp>
      <p:sp>
        <p:nvSpPr>
          <p:cNvPr id="49157" name="Rectangle 6"/>
          <p:cNvSpPr>
            <a:spLocks noChangeArrowheads="1"/>
          </p:cNvSpPr>
          <p:nvPr/>
        </p:nvSpPr>
        <p:spPr bwMode="auto">
          <a:xfrm>
            <a:off x="6443663" y="6461125"/>
            <a:ext cx="18494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FF00"/>
                </a:solidFill>
              </a:rPr>
              <a:t>Luong C, 2011</a:t>
            </a:r>
          </a:p>
        </p:txBody>
      </p:sp>
      <p:pic>
        <p:nvPicPr>
          <p:cNvPr id="49158" name="Picture 10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43888" y="657225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3"/>
          <p:cNvSpPr>
            <a:spLocks noGrp="1"/>
          </p:cNvSpPr>
          <p:nvPr>
            <p:ph type="body" idx="1"/>
          </p:nvPr>
        </p:nvSpPr>
        <p:spPr>
          <a:xfrm>
            <a:off x="395288" y="1989138"/>
            <a:ext cx="8229600" cy="4525962"/>
          </a:xfrm>
        </p:spPr>
        <p:txBody>
          <a:bodyPr/>
          <a:lstStyle/>
          <a:p>
            <a:pPr algn="ctr"/>
            <a:r>
              <a:rPr lang="pt-PT" sz="2400" smtClean="0">
                <a:latin typeface="Times New Roman" pitchFamily="18" charset="0"/>
              </a:rPr>
              <a:t>Os autores concluíram que o sildenafil pré-natal melhora características patológicas da hipertensão pulmonar do recém-nascido na hérnia diafragmática congênita experimental e não altera o desenvolvimento de outros órgãos que expressam a fosfodiesterase 5.</a:t>
            </a:r>
          </a:p>
          <a:p>
            <a:pPr algn="ctr"/>
            <a:endParaRPr lang="pt-BR" sz="2400" smtClean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50179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50180" name="Rectangle 5"/>
          <p:cNvSpPr>
            <a:spLocks noChangeArrowheads="1"/>
          </p:cNvSpPr>
          <p:nvPr/>
        </p:nvSpPr>
        <p:spPr bwMode="auto">
          <a:xfrm>
            <a:off x="611188" y="692150"/>
            <a:ext cx="7777162" cy="10160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PREVENÇÃO DAS ALTERAÇÕES PULMONARES NO PRÉ-NATAL</a:t>
            </a:r>
          </a:p>
          <a:p>
            <a:pPr algn="ctr"/>
            <a:r>
              <a:rPr lang="pt-BR">
                <a:solidFill>
                  <a:srgbClr val="FFFF00"/>
                </a:solidFill>
              </a:rPr>
              <a:t>O PAPEL DO SILDENAFIL NO PRÉ-NATAL</a:t>
            </a:r>
          </a:p>
        </p:txBody>
      </p:sp>
      <p:pic>
        <p:nvPicPr>
          <p:cNvPr id="50181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52763" y="3860800"/>
            <a:ext cx="25019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82" name="Rectangle 7"/>
          <p:cNvSpPr>
            <a:spLocks noChangeArrowheads="1"/>
          </p:cNvSpPr>
          <p:nvPr/>
        </p:nvSpPr>
        <p:spPr bwMode="auto">
          <a:xfrm>
            <a:off x="7164388" y="6165850"/>
            <a:ext cx="18494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FF00"/>
                </a:solidFill>
              </a:rPr>
              <a:t>Luong C, 2011</a:t>
            </a:r>
          </a:p>
        </p:txBody>
      </p:sp>
      <p:pic>
        <p:nvPicPr>
          <p:cNvPr id="50183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6100" y="5445125"/>
            <a:ext cx="2767013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84" name="Line 9"/>
          <p:cNvSpPr>
            <a:spLocks noChangeShapeType="1"/>
          </p:cNvSpPr>
          <p:nvPr/>
        </p:nvSpPr>
        <p:spPr bwMode="auto">
          <a:xfrm>
            <a:off x="2411413" y="5157788"/>
            <a:ext cx="504825" cy="431800"/>
          </a:xfrm>
          <a:prstGeom prst="line">
            <a:avLst/>
          </a:prstGeom>
          <a:noFill/>
          <a:ln w="57150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50185" name="Text Box 11"/>
          <p:cNvSpPr txBox="1">
            <a:spLocks noChangeArrowheads="1"/>
          </p:cNvSpPr>
          <p:nvPr/>
        </p:nvSpPr>
        <p:spPr bwMode="auto">
          <a:xfrm>
            <a:off x="1311275" y="4864100"/>
            <a:ext cx="18796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Densidade dos</a:t>
            </a:r>
          </a:p>
          <a:p>
            <a:r>
              <a:rPr lang="pt-BR"/>
              <a:t>vasos</a:t>
            </a:r>
          </a:p>
        </p:txBody>
      </p:sp>
      <p:sp>
        <p:nvSpPr>
          <p:cNvPr id="50186" name="AutoShape 12"/>
          <p:cNvSpPr>
            <a:spLocks noChangeArrowheads="1"/>
          </p:cNvSpPr>
          <p:nvPr/>
        </p:nvSpPr>
        <p:spPr bwMode="auto">
          <a:xfrm>
            <a:off x="1187450" y="4941888"/>
            <a:ext cx="198438" cy="257175"/>
          </a:xfrm>
          <a:prstGeom prst="upArrow">
            <a:avLst>
              <a:gd name="adj1" fmla="val 50000"/>
              <a:gd name="adj2" fmla="val 324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50187" name="Text Box 13"/>
          <p:cNvSpPr txBox="1">
            <a:spLocks noChangeArrowheads="1"/>
          </p:cNvSpPr>
          <p:nvPr/>
        </p:nvSpPr>
        <p:spPr bwMode="auto">
          <a:xfrm>
            <a:off x="6640513" y="4719638"/>
            <a:ext cx="2540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a espessura</a:t>
            </a:r>
          </a:p>
          <a:p>
            <a:r>
              <a:rPr lang="pt-BR"/>
              <a:t>da parede dos vasos</a:t>
            </a:r>
          </a:p>
        </p:txBody>
      </p:sp>
      <p:sp>
        <p:nvSpPr>
          <p:cNvPr id="50188" name="AutoShape 14"/>
          <p:cNvSpPr>
            <a:spLocks noChangeArrowheads="1"/>
          </p:cNvSpPr>
          <p:nvPr/>
        </p:nvSpPr>
        <p:spPr bwMode="auto">
          <a:xfrm>
            <a:off x="6443663" y="4797425"/>
            <a:ext cx="198437" cy="327025"/>
          </a:xfrm>
          <a:prstGeom prst="downArrow">
            <a:avLst>
              <a:gd name="adj1" fmla="val 50000"/>
              <a:gd name="adj2" fmla="val 412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50189" name="Line 15"/>
          <p:cNvSpPr>
            <a:spLocks noChangeShapeType="1"/>
          </p:cNvSpPr>
          <p:nvPr/>
        </p:nvSpPr>
        <p:spPr bwMode="auto">
          <a:xfrm>
            <a:off x="5940425" y="4652963"/>
            <a:ext cx="431800" cy="576262"/>
          </a:xfrm>
          <a:prstGeom prst="line">
            <a:avLst/>
          </a:prstGeom>
          <a:noFill/>
          <a:ln w="57150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pic>
        <p:nvPicPr>
          <p:cNvPr id="50190" name="Picture 16" descr="link2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43888" y="657225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3"/>
          <p:cNvSpPr>
            <a:spLocks noGrp="1"/>
          </p:cNvSpPr>
          <p:nvPr>
            <p:ph type="body" idx="1"/>
          </p:nvPr>
        </p:nvSpPr>
        <p:spPr>
          <a:xfrm>
            <a:off x="395288" y="1916113"/>
            <a:ext cx="8229600" cy="4525962"/>
          </a:xfrm>
        </p:spPr>
        <p:txBody>
          <a:bodyPr/>
          <a:lstStyle/>
          <a:p>
            <a:pPr algn="ctr"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Lemus-Varella et al, 2014(México):estudo experimental</a:t>
            </a:r>
          </a:p>
          <a:p>
            <a:pPr algn="ctr">
              <a:lnSpc>
                <a:spcPct val="90000"/>
              </a:lnSpc>
              <a:buFont typeface="Arial" pitchFamily="34" charset="0"/>
              <a:buNone/>
            </a:pPr>
            <a:endParaRPr lang="pt-BR" sz="2400" smtClean="0"/>
          </a:p>
          <a:p>
            <a:pPr>
              <a:lnSpc>
                <a:spcPct val="90000"/>
              </a:lnSpc>
            </a:pPr>
            <a:r>
              <a:rPr lang="pt-BR" sz="2400" smtClean="0"/>
              <a:t>O </a:t>
            </a:r>
            <a:r>
              <a:rPr lang="pt-BR" sz="2400" smtClean="0">
                <a:solidFill>
                  <a:srgbClr val="FF9900"/>
                </a:solidFill>
              </a:rPr>
              <a:t>sildenafil pré-natal atenua a remodelação vascular</a:t>
            </a:r>
          </a:p>
          <a:p>
            <a:pPr>
              <a:lnSpc>
                <a:spcPct val="90000"/>
              </a:lnSpc>
            </a:pPr>
            <a:r>
              <a:rPr lang="pt-BR" sz="2400" smtClean="0"/>
              <a:t>O bosentan promove o desenvolvimento de bronquíolos terminais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              </a:t>
            </a:r>
            <a:r>
              <a:rPr lang="pt-BR" sz="2400" smtClean="0">
                <a:solidFill>
                  <a:srgbClr val="FFFF00"/>
                </a:solidFill>
              </a:rPr>
              <a:t>A combinação de ambos</a:t>
            </a:r>
            <a:r>
              <a:rPr lang="pt-BR" sz="2400" smtClean="0"/>
              <a:t>:</a:t>
            </a:r>
          </a:p>
          <a:p>
            <a:pPr algn="ctr">
              <a:lnSpc>
                <a:spcPct val="90000"/>
              </a:lnSpc>
            </a:pPr>
            <a:r>
              <a:rPr lang="pt-BR" sz="2400" b="1" smtClean="0"/>
              <a:t>Promove a formação de vias aéreas respiratórias terminais e atenua o aumento do espessamento da parede </a:t>
            </a:r>
            <a:br>
              <a:rPr lang="pt-BR" sz="2400" b="1" smtClean="0"/>
            </a:br>
            <a:endParaRPr lang="pt-BR" sz="2400" b="1" smtClean="0"/>
          </a:p>
        </p:txBody>
      </p:sp>
      <p:sp>
        <p:nvSpPr>
          <p:cNvPr id="51203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51204" name="Rectangle 5"/>
          <p:cNvSpPr>
            <a:spLocks noChangeArrowheads="1"/>
          </p:cNvSpPr>
          <p:nvPr/>
        </p:nvSpPr>
        <p:spPr bwMode="auto">
          <a:xfrm>
            <a:off x="611188" y="692150"/>
            <a:ext cx="7777162" cy="10160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PREVENÇÃO DAS ALTERAÇÕES PULMONARES NO PRÉ-NATAL</a:t>
            </a:r>
          </a:p>
          <a:p>
            <a:pPr algn="ctr"/>
            <a:r>
              <a:rPr lang="pt-BR">
                <a:solidFill>
                  <a:srgbClr val="FFFF00"/>
                </a:solidFill>
              </a:rPr>
              <a:t>O PAPEL DO SILDENAFIL/BOSENTAN NO PRÉ-NATAL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/>
          </p:cNvSpPr>
          <p:nvPr>
            <p:ph type="body" idx="1"/>
          </p:nvPr>
        </p:nvSpPr>
        <p:spPr>
          <a:xfrm>
            <a:off x="0" y="1916113"/>
            <a:ext cx="9396413" cy="4525962"/>
          </a:xfrm>
        </p:spPr>
        <p:txBody>
          <a:bodyPr/>
          <a:lstStyle/>
          <a:p>
            <a:pPr algn="ctr">
              <a:buFont typeface="Arial" pitchFamily="34" charset="0"/>
              <a:buNone/>
            </a:pPr>
            <a:r>
              <a:rPr lang="pt-BR" sz="1800" smtClean="0"/>
              <a:t>Makanga M et al, 2015 (Bélgica):estudo experimental em tatos)</a:t>
            </a:r>
            <a:br>
              <a:rPr lang="pt-BR" sz="1800" smtClean="0"/>
            </a:br>
            <a:r>
              <a:rPr lang="pt-BR" sz="1800" smtClean="0"/>
              <a:t>         A simvastatina pré-natal</a:t>
            </a:r>
          </a:p>
          <a:p>
            <a:r>
              <a:rPr lang="pt-BR" sz="1800" smtClean="0"/>
              <a:t>restaurou a densidade vascular pulmonar e o diâmetro externo</a:t>
            </a:r>
          </a:p>
          <a:p>
            <a:r>
              <a:rPr lang="pt-BR" sz="1800" smtClean="0"/>
              <a:t>a remodelação arteriolar pulmonar </a:t>
            </a:r>
          </a:p>
          <a:p>
            <a:r>
              <a:rPr lang="pt-BR" sz="1800" smtClean="0"/>
              <a:t>os precursores da endotelina (receptores  tipo A e B, </a:t>
            </a:r>
          </a:p>
          <a:p>
            <a:r>
              <a:rPr lang="pt-BR" sz="1800" smtClean="0"/>
              <a:t>induziu a sintetase endotelial do óxido nítrico </a:t>
            </a:r>
          </a:p>
          <a:p>
            <a:r>
              <a:rPr lang="pt-BR" sz="1800" smtClean="0"/>
              <a:t>restaurou a ativação do processo  apoptótico pulmonar principalmente no endotélio.</a:t>
            </a:r>
            <a:br>
              <a:rPr lang="pt-BR" sz="1800" smtClean="0"/>
            </a:br>
            <a:r>
              <a:rPr lang="pt-BR" smtClean="0"/>
              <a:t/>
            </a:r>
            <a:br>
              <a:rPr lang="pt-BR" smtClean="0"/>
            </a:br>
            <a:r>
              <a:rPr lang="pt-BR" smtClean="0"/>
              <a:t/>
            </a:r>
            <a:br>
              <a:rPr lang="pt-BR" smtClean="0"/>
            </a:br>
            <a:endParaRPr lang="pt-BR" smtClean="0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611188" y="692150"/>
            <a:ext cx="7777162" cy="10160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PREVENÇÃO DAS ALTERAÇÕES PULMONARES NO PRÉ-NATAL</a:t>
            </a:r>
          </a:p>
          <a:p>
            <a:pPr algn="ctr"/>
            <a:r>
              <a:rPr lang="pt-BR">
                <a:solidFill>
                  <a:srgbClr val="FFFF00"/>
                </a:solidFill>
              </a:rPr>
              <a:t>O PAPEL DA SIMVASTATINA NO PRÉ-NATAL</a:t>
            </a:r>
          </a:p>
        </p:txBody>
      </p:sp>
      <p:sp>
        <p:nvSpPr>
          <p:cNvPr id="52229" name="AutoShape 5"/>
          <p:cNvSpPr>
            <a:spLocks noChangeArrowheads="1"/>
          </p:cNvSpPr>
          <p:nvPr/>
        </p:nvSpPr>
        <p:spPr bwMode="auto">
          <a:xfrm>
            <a:off x="6443663" y="2276475"/>
            <a:ext cx="322262" cy="265113"/>
          </a:xfrm>
          <a:prstGeom prst="downArrowCallout">
            <a:avLst>
              <a:gd name="adj1" fmla="val 30389"/>
              <a:gd name="adj2" fmla="val 30389"/>
              <a:gd name="adj3" fmla="val 16667"/>
              <a:gd name="adj4" fmla="val 6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52230" name="AutoShape 7"/>
          <p:cNvSpPr>
            <a:spLocks noChangeArrowheads="1"/>
          </p:cNvSpPr>
          <p:nvPr/>
        </p:nvSpPr>
        <p:spPr bwMode="auto">
          <a:xfrm>
            <a:off x="468313" y="4149725"/>
            <a:ext cx="395287" cy="792163"/>
          </a:xfrm>
          <a:prstGeom prst="curvedRightArrow">
            <a:avLst>
              <a:gd name="adj1" fmla="val 40080"/>
              <a:gd name="adj2" fmla="val 80161"/>
              <a:gd name="adj3" fmla="val 33333"/>
            </a:avLst>
          </a:prstGeom>
          <a:solidFill>
            <a:srgbClr val="00CC00"/>
          </a:solidFill>
          <a:ln w="57150">
            <a:solidFill>
              <a:srgbClr val="FF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52231" name="Text Box 8"/>
          <p:cNvSpPr txBox="1">
            <a:spLocks noChangeArrowheads="1"/>
          </p:cNvSpPr>
          <p:nvPr/>
        </p:nvSpPr>
        <p:spPr bwMode="auto">
          <a:xfrm>
            <a:off x="803275" y="4149725"/>
            <a:ext cx="83407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FF00"/>
                </a:solidFill>
              </a:rPr>
              <a:t>Tal como o sildenafil pré-natal, melhorou as características pulmonares</a:t>
            </a:r>
          </a:p>
          <a:p>
            <a:r>
              <a:rPr lang="pt-BR">
                <a:solidFill>
                  <a:srgbClr val="FFFF00"/>
                </a:solidFill>
              </a:rPr>
              <a:t> da hipoplasia pulmonar e hipertensão pulmonar na hérnia diafragmática</a:t>
            </a:r>
          </a:p>
        </p:txBody>
      </p:sp>
      <p:pic>
        <p:nvPicPr>
          <p:cNvPr id="52232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03350" y="4797425"/>
            <a:ext cx="1873250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33" name="Picture 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79838" y="4941888"/>
            <a:ext cx="2965450" cy="160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34" name="Picture 1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62838" y="4852988"/>
            <a:ext cx="1681162" cy="2005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35" name="AutoShape 12"/>
          <p:cNvSpPr>
            <a:spLocks noChangeArrowheads="1"/>
          </p:cNvSpPr>
          <p:nvPr/>
        </p:nvSpPr>
        <p:spPr bwMode="auto">
          <a:xfrm>
            <a:off x="6804025" y="5661025"/>
            <a:ext cx="544513" cy="341313"/>
          </a:xfrm>
          <a:custGeom>
            <a:avLst/>
            <a:gdLst>
              <a:gd name="T0" fmla="*/ 10294950 w 21600"/>
              <a:gd name="T1" fmla="*/ 0 h 21600"/>
              <a:gd name="T2" fmla="*/ 0 w 21600"/>
              <a:gd name="T3" fmla="*/ 2696641 h 21600"/>
              <a:gd name="T4" fmla="*/ 10294950 w 21600"/>
              <a:gd name="T5" fmla="*/ 5393267 h 21600"/>
              <a:gd name="T6" fmla="*/ 13726594 w 21600"/>
              <a:gd name="T7" fmla="*/ 2696641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52236" name="Text Box 13"/>
          <p:cNvSpPr txBox="1">
            <a:spLocks noChangeArrowheads="1"/>
          </p:cNvSpPr>
          <p:nvPr/>
        </p:nvSpPr>
        <p:spPr bwMode="auto">
          <a:xfrm>
            <a:off x="3708400" y="6491288"/>
            <a:ext cx="3498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800">
                <a:solidFill>
                  <a:srgbClr val="FFFF00"/>
                </a:solidFill>
              </a:rPr>
              <a:t>Espessamento do septo alveolar</a:t>
            </a:r>
          </a:p>
        </p:txBody>
      </p:sp>
      <p:sp>
        <p:nvSpPr>
          <p:cNvPr id="52237" name="AutoShape 14"/>
          <p:cNvSpPr>
            <a:spLocks noChangeArrowheads="1"/>
          </p:cNvSpPr>
          <p:nvPr/>
        </p:nvSpPr>
        <p:spPr bwMode="auto">
          <a:xfrm>
            <a:off x="3635375" y="6602413"/>
            <a:ext cx="198438" cy="255587"/>
          </a:xfrm>
          <a:prstGeom prst="downArrow">
            <a:avLst>
              <a:gd name="adj1" fmla="val 50000"/>
              <a:gd name="adj2" fmla="val 322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52238" name="Text Box 15"/>
          <p:cNvSpPr txBox="1">
            <a:spLocks noChangeArrowheads="1"/>
          </p:cNvSpPr>
          <p:nvPr/>
        </p:nvSpPr>
        <p:spPr bwMode="auto">
          <a:xfrm>
            <a:off x="107950" y="5661025"/>
            <a:ext cx="1368425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200" b="1">
                <a:solidFill>
                  <a:srgbClr val="FFFF00"/>
                </a:solidFill>
              </a:rPr>
              <a:t>Espessamento</a:t>
            </a:r>
          </a:p>
          <a:p>
            <a:pPr algn="ctr"/>
            <a:r>
              <a:rPr lang="pt-BR" sz="1200" b="1">
                <a:solidFill>
                  <a:srgbClr val="FFFF00"/>
                </a:solidFill>
              </a:rPr>
              <a:t>da parede </a:t>
            </a:r>
          </a:p>
          <a:p>
            <a:pPr algn="ctr"/>
            <a:r>
              <a:rPr lang="pt-BR" sz="1200" b="1">
                <a:solidFill>
                  <a:srgbClr val="FFFF00"/>
                </a:solidFill>
              </a:rPr>
              <a:t>vascular</a:t>
            </a:r>
          </a:p>
        </p:txBody>
      </p:sp>
      <p:sp>
        <p:nvSpPr>
          <p:cNvPr id="52239" name="AutoShape 16"/>
          <p:cNvSpPr>
            <a:spLocks noChangeArrowheads="1"/>
          </p:cNvSpPr>
          <p:nvPr/>
        </p:nvSpPr>
        <p:spPr bwMode="auto">
          <a:xfrm>
            <a:off x="0" y="5661025"/>
            <a:ext cx="198438" cy="255588"/>
          </a:xfrm>
          <a:prstGeom prst="downArrow">
            <a:avLst>
              <a:gd name="adj1" fmla="val 50000"/>
              <a:gd name="adj2" fmla="val 322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52240" name="AutoShape 17"/>
          <p:cNvSpPr>
            <a:spLocks noChangeArrowheads="1"/>
          </p:cNvSpPr>
          <p:nvPr/>
        </p:nvSpPr>
        <p:spPr bwMode="auto">
          <a:xfrm>
            <a:off x="179388" y="2924175"/>
            <a:ext cx="198437" cy="255588"/>
          </a:xfrm>
          <a:prstGeom prst="downArrow">
            <a:avLst>
              <a:gd name="adj1" fmla="val 50000"/>
              <a:gd name="adj2" fmla="val 322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52241" name="AutoShape 18"/>
          <p:cNvSpPr>
            <a:spLocks noChangeArrowheads="1"/>
          </p:cNvSpPr>
          <p:nvPr/>
        </p:nvSpPr>
        <p:spPr bwMode="auto">
          <a:xfrm>
            <a:off x="179388" y="3213100"/>
            <a:ext cx="198437" cy="255588"/>
          </a:xfrm>
          <a:prstGeom prst="downArrow">
            <a:avLst>
              <a:gd name="adj1" fmla="val 50000"/>
              <a:gd name="adj2" fmla="val 322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4"/>
          <p:cNvSpPr>
            <a:spLocks noChangeArrowheads="1"/>
          </p:cNvSpPr>
          <p:nvPr/>
        </p:nvSpPr>
        <p:spPr bwMode="auto">
          <a:xfrm>
            <a:off x="1476375" y="7651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53251" name="Text Box 7"/>
          <p:cNvSpPr txBox="1">
            <a:spLocks noChangeArrowheads="1"/>
          </p:cNvSpPr>
          <p:nvPr/>
        </p:nvSpPr>
        <p:spPr bwMode="auto">
          <a:xfrm>
            <a:off x="539750" y="2276475"/>
            <a:ext cx="7127875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3600" b="1">
                <a:solidFill>
                  <a:srgbClr val="FF9900"/>
                </a:solidFill>
              </a:rPr>
              <a:t>Dada à complexidade </a:t>
            </a:r>
          </a:p>
          <a:p>
            <a:pPr algn="ctr"/>
            <a:r>
              <a:rPr lang="pt-BR" sz="3600" b="1">
                <a:solidFill>
                  <a:srgbClr val="FF9900"/>
                </a:solidFill>
              </a:rPr>
              <a:t>dinâmica do processo, </a:t>
            </a:r>
          </a:p>
          <a:p>
            <a:pPr algn="ctr"/>
            <a:r>
              <a:rPr lang="pt-BR" sz="3600" b="1">
                <a:solidFill>
                  <a:srgbClr val="FF9900"/>
                </a:solidFill>
              </a:rPr>
              <a:t>um possível resumo...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3"/>
          <p:cNvSpPr>
            <a:spLocks noGrp="1"/>
          </p:cNvSpPr>
          <p:nvPr>
            <p:ph type="body" idx="1"/>
          </p:nvPr>
        </p:nvSpPr>
        <p:spPr>
          <a:xfrm>
            <a:off x="539750" y="692150"/>
            <a:ext cx="8229600" cy="5030788"/>
          </a:xfrm>
        </p:spPr>
        <p:txBody>
          <a:bodyPr/>
          <a:lstStyle/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1)</a:t>
            </a:r>
            <a:r>
              <a:rPr lang="pt-BR" sz="2200" smtClean="0">
                <a:solidFill>
                  <a:srgbClr val="FFFF00"/>
                </a:solidFill>
              </a:rPr>
              <a:t> </a:t>
            </a:r>
            <a:r>
              <a:rPr lang="pt-BR" sz="2200" b="1" smtClean="0">
                <a:solidFill>
                  <a:srgbClr val="FFFF00"/>
                </a:solidFill>
              </a:rPr>
              <a:t>Reanimação</a:t>
            </a:r>
            <a:r>
              <a:rPr lang="pt-BR" sz="2200" smtClean="0"/>
              <a:t>: intubação imediata/100% de O2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2) </a:t>
            </a:r>
            <a:r>
              <a:rPr lang="pt-BR" sz="2200" b="1" smtClean="0">
                <a:solidFill>
                  <a:srgbClr val="FFFF00"/>
                </a:solidFill>
              </a:rPr>
              <a:t>Descompressão do estômago e alças intestinais</a:t>
            </a:r>
            <a:r>
              <a:rPr lang="pt-BR" sz="2200" smtClean="0"/>
              <a:t>: SOG aberta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3) </a:t>
            </a:r>
            <a:r>
              <a:rPr lang="pt-BR" sz="2200" b="1" smtClean="0">
                <a:solidFill>
                  <a:srgbClr val="FFFF00"/>
                </a:solidFill>
              </a:rPr>
              <a:t>Ventilação mecânica gentil</a:t>
            </a:r>
            <a:r>
              <a:rPr lang="pt-BR" sz="2200" smtClean="0"/>
              <a:t>: PIM máxima de 25cmH20 e FR de 30-40/min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Objetivos: SatO2 pré-ductal&gt;85%/Pós-ductal&gt;70%; PaCO2;55-60mmHg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4) </a:t>
            </a:r>
            <a:r>
              <a:rPr lang="pt-BR" sz="2200" b="1" smtClean="0">
                <a:solidFill>
                  <a:srgbClr val="FFFF00"/>
                </a:solidFill>
              </a:rPr>
              <a:t>Analgesia/sedação/manipulação mínima</a:t>
            </a:r>
            <a:endParaRPr lang="pt-BR" sz="2200" smtClean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b="1" smtClean="0"/>
              <a:t>5)</a:t>
            </a:r>
            <a:r>
              <a:rPr lang="pt-BR" sz="2200" b="1" smtClean="0">
                <a:solidFill>
                  <a:srgbClr val="FF9900"/>
                </a:solidFill>
              </a:rPr>
              <a:t> </a:t>
            </a:r>
            <a:r>
              <a:rPr lang="pt-BR" sz="2200" b="1" smtClean="0">
                <a:solidFill>
                  <a:srgbClr val="FFFF00"/>
                </a:solidFill>
              </a:rPr>
              <a:t>Monitorização da pressão arterial</a:t>
            </a:r>
            <a:r>
              <a:rPr lang="pt-BR" sz="2200" smtClean="0"/>
              <a:t>: Manter a PAM (pressão arterial média) em níveis normais, de acordo com a idade gestacional.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        -se  </a:t>
            </a:r>
            <a:r>
              <a:rPr lang="pt-BR" sz="2200" smtClean="0">
                <a:solidFill>
                  <a:srgbClr val="FF9900"/>
                </a:solidFill>
              </a:rPr>
              <a:t>hipotensão arterial</a:t>
            </a:r>
            <a:r>
              <a:rPr lang="pt-BR" sz="2200" smtClean="0"/>
              <a:t> (de forma geral &lt;30mmHg em pré-termos e &lt;50mmHg em RN a termo) </a:t>
            </a:r>
            <a:r>
              <a:rPr lang="pt-BR" sz="2200" smtClean="0">
                <a:solidFill>
                  <a:srgbClr val="FF9900"/>
                </a:solidFill>
              </a:rPr>
              <a:t>associada à saturação pré-ductal &lt;80%:</a:t>
            </a:r>
            <a:r>
              <a:rPr lang="pt-BR" sz="2200" smtClean="0"/>
              <a:t>   </a:t>
            </a:r>
            <a:r>
              <a:rPr lang="pt-BR" sz="2200" smtClean="0">
                <a:solidFill>
                  <a:schemeClr val="bg1"/>
                </a:solidFill>
              </a:rPr>
              <a:t>Avaliar</a:t>
            </a:r>
            <a:r>
              <a:rPr lang="pt-BR" sz="2200" smtClean="0">
                <a:solidFill>
                  <a:srgbClr val="FF9900"/>
                </a:solidFill>
              </a:rPr>
              <a:t> 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>
                <a:solidFill>
                  <a:srgbClr val="FF9900"/>
                </a:solidFill>
              </a:rPr>
              <a:t>                    - função cardíaca</a:t>
            </a:r>
            <a:r>
              <a:rPr lang="pt-BR" sz="2200" smtClean="0"/>
              <a:t> com ecocardiografia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                 - </a:t>
            </a:r>
            <a:r>
              <a:rPr lang="pt-BR" sz="2200" smtClean="0">
                <a:solidFill>
                  <a:srgbClr val="FF9900"/>
                </a:solidFill>
              </a:rPr>
              <a:t>em caso de hipovolemia</a:t>
            </a:r>
            <a:r>
              <a:rPr lang="pt-BR" sz="2200" smtClean="0"/>
              <a:t>,   aplicar 10-20ml/kg de soro     fisiológico</a:t>
            </a:r>
          </a:p>
          <a:p>
            <a:pPr algn="r">
              <a:lnSpc>
                <a:spcPct val="80000"/>
              </a:lnSpc>
              <a:buFont typeface="Arial" pitchFamily="34" charset="0"/>
              <a:buNone/>
            </a:pPr>
            <a:r>
              <a:rPr lang="es-ES_tradnl" sz="2200" smtClean="0"/>
              <a:t>                     - considerar drogas vasoativas</a:t>
            </a:r>
            <a:r>
              <a:rPr lang="es-ES_tradnl" sz="2200" smtClean="0">
                <a:solidFill>
                  <a:srgbClr val="FF9900"/>
                </a:solidFill>
              </a:rPr>
              <a:t>:                           </a:t>
            </a:r>
            <a:r>
              <a:rPr lang="es-ES_tradnl" sz="2200" smtClean="0">
                <a:solidFill>
                  <a:srgbClr val="FFFF00"/>
                </a:solidFill>
              </a:rPr>
              <a:t>Dobutamina,Noradrenalina</a:t>
            </a:r>
          </a:p>
          <a:p>
            <a:pPr algn="r">
              <a:lnSpc>
                <a:spcPct val="80000"/>
              </a:lnSpc>
            </a:pPr>
            <a:endParaRPr lang="pt-BR" sz="2200" smtClean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endParaRPr lang="pt-BR" sz="2200" smtClean="0"/>
          </a:p>
          <a:p>
            <a:pPr>
              <a:lnSpc>
                <a:spcPct val="80000"/>
              </a:lnSpc>
            </a:pPr>
            <a:endParaRPr lang="pt-BR" sz="2200" smtClean="0"/>
          </a:p>
        </p:txBody>
      </p:sp>
      <p:sp>
        <p:nvSpPr>
          <p:cNvPr id="54275" name="Rectangle 4"/>
          <p:cNvSpPr>
            <a:spLocks noChangeArrowheads="1"/>
          </p:cNvSpPr>
          <p:nvPr/>
        </p:nvSpPr>
        <p:spPr bwMode="auto">
          <a:xfrm>
            <a:off x="1619250" y="115888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54276" name="Text Box 5"/>
          <p:cNvSpPr txBox="1">
            <a:spLocks noChangeArrowheads="1"/>
          </p:cNvSpPr>
          <p:nvPr/>
        </p:nvSpPr>
        <p:spPr bwMode="auto">
          <a:xfrm>
            <a:off x="2392363" y="687388"/>
            <a:ext cx="184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pt-BR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6) Diagnosticar a hipertensão pulmonar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                   </a:t>
            </a:r>
            <a:r>
              <a:rPr lang="pt-BR" sz="2400" smtClean="0">
                <a:solidFill>
                  <a:srgbClr val="FF9900"/>
                </a:solidFill>
              </a:rPr>
              <a:t>Ecocardiografia 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       -</a:t>
            </a:r>
            <a:r>
              <a:rPr lang="pt-BR" sz="2400" smtClean="0">
                <a:solidFill>
                  <a:srgbClr val="FFFF00"/>
                </a:solidFill>
              </a:rPr>
              <a:t>óxido nítrico</a:t>
            </a:r>
            <a:r>
              <a:rPr lang="pt-BR" sz="2400" smtClean="0"/>
              <a:t> (vide Protocolo)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       -não responsível        </a:t>
            </a:r>
            <a:r>
              <a:rPr lang="pt-BR" sz="2400" smtClean="0">
                <a:solidFill>
                  <a:srgbClr val="FFFF00"/>
                </a:solidFill>
              </a:rPr>
              <a:t>sildenafil EV (se possível)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>
                <a:solidFill>
                  <a:srgbClr val="FFFF00"/>
                </a:solidFill>
              </a:rPr>
              <a:t>         Não associar iNO com sildenafil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>
                <a:solidFill>
                  <a:schemeClr val="bg1"/>
                </a:solidFill>
              </a:rPr>
              <a:t>7)</a:t>
            </a:r>
            <a:r>
              <a:rPr lang="pt-BR" sz="2400" smtClean="0">
                <a:solidFill>
                  <a:srgbClr val="FFFF00"/>
                </a:solidFill>
              </a:rPr>
              <a:t> </a:t>
            </a:r>
            <a:r>
              <a:rPr lang="pt-BR" sz="2400" smtClean="0">
                <a:solidFill>
                  <a:schemeClr val="bg1"/>
                </a:solidFill>
              </a:rPr>
              <a:t>Ecografia funcional com disfunção ventricular direita/</a:t>
            </a:r>
            <a:r>
              <a:rPr lang="pt-BR" sz="2400" b="1" smtClean="0">
                <a:solidFill>
                  <a:srgbClr val="FF9900"/>
                </a:solidFill>
              </a:rPr>
              <a:t>piora</a:t>
            </a:r>
            <a:r>
              <a:rPr lang="pt-BR" sz="2400" smtClean="0">
                <a:solidFill>
                  <a:schemeClr val="bg1"/>
                </a:solidFill>
              </a:rPr>
              <a:t> </a:t>
            </a:r>
            <a:r>
              <a:rPr lang="pt-BR" sz="2400" b="1" smtClean="0">
                <a:solidFill>
                  <a:srgbClr val="FF9900"/>
                </a:solidFill>
              </a:rPr>
              <a:t>clínica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b="1" smtClean="0">
                <a:solidFill>
                  <a:srgbClr val="FF9900"/>
                </a:solidFill>
              </a:rPr>
              <a:t>                -canal arterial aberto: 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b="1" smtClean="0">
                <a:solidFill>
                  <a:srgbClr val="FF9900"/>
                </a:solidFill>
              </a:rPr>
              <a:t>                     -</a:t>
            </a:r>
            <a:r>
              <a:rPr lang="pt-BR" sz="2400" smtClean="0">
                <a:solidFill>
                  <a:srgbClr val="FFFF00"/>
                </a:solidFill>
              </a:rPr>
              <a:t>Milrinona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b="1" smtClean="0">
                <a:solidFill>
                  <a:srgbClr val="FF9900"/>
                </a:solidFill>
              </a:rPr>
              <a:t>                -canal arterial fechado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>
                <a:solidFill>
                  <a:srgbClr val="FFFF00"/>
                </a:solidFill>
              </a:rPr>
              <a:t>                    -Prostaglandina-E1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endParaRPr lang="pt-BR" sz="2400" smtClean="0">
              <a:solidFill>
                <a:srgbClr val="FFFF00"/>
              </a:solidFill>
            </a:endParaRPr>
          </a:p>
        </p:txBody>
      </p:sp>
      <p:sp>
        <p:nvSpPr>
          <p:cNvPr id="55299" name="Rectangle 4"/>
          <p:cNvSpPr>
            <a:spLocks noChangeArrowheads="1"/>
          </p:cNvSpPr>
          <p:nvPr/>
        </p:nvSpPr>
        <p:spPr bwMode="auto">
          <a:xfrm>
            <a:off x="1476375" y="5492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55300" name="AutoShape 5"/>
          <p:cNvSpPr>
            <a:spLocks noChangeArrowheads="1"/>
          </p:cNvSpPr>
          <p:nvPr/>
        </p:nvSpPr>
        <p:spPr bwMode="auto">
          <a:xfrm>
            <a:off x="3492500" y="2924175"/>
            <a:ext cx="481013" cy="249238"/>
          </a:xfrm>
          <a:prstGeom prst="rightArrowCallout">
            <a:avLst>
              <a:gd name="adj1" fmla="val 25000"/>
              <a:gd name="adj2" fmla="val 25000"/>
              <a:gd name="adj3" fmla="val 32166"/>
              <a:gd name="adj4" fmla="val 66667"/>
            </a:avLst>
          </a:pr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pic>
        <p:nvPicPr>
          <p:cNvPr id="55301" name="Picture 8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8263" y="2492375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800" smtClean="0"/>
              <a:t>   8) </a:t>
            </a:r>
            <a:r>
              <a:rPr lang="pt-BR" sz="2800" smtClean="0">
                <a:solidFill>
                  <a:srgbClr val="FFFF00"/>
                </a:solidFill>
              </a:rPr>
              <a:t>Intervenção cirúrgica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3000" smtClean="0"/>
              <a:t>   recém-nascidos tolerando bem a ventilação gentil, sob mínima quantidade de NOi,  PAM igual a IG, saturação pré-ductal 85-95 sob FiO2 &lt;50%, lactato &lt;3 mmol/l e débito urinário &gt;2ml/kg/h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800" smtClean="0">
                <a:solidFill>
                  <a:srgbClr val="FFFF00"/>
                </a:solidFill>
              </a:rPr>
              <a:t>   </a:t>
            </a:r>
            <a:r>
              <a:rPr lang="pt-BR" sz="2800" smtClean="0"/>
              <a:t>9)</a:t>
            </a:r>
            <a:r>
              <a:rPr lang="pt-BR" sz="2800" smtClean="0">
                <a:solidFill>
                  <a:srgbClr val="FFFF00"/>
                </a:solidFill>
              </a:rPr>
              <a:t> Punção torácica</a:t>
            </a:r>
            <a:r>
              <a:rPr lang="pt-BR" sz="2800" smtClean="0"/>
              <a:t>: </a:t>
            </a:r>
            <a:r>
              <a:rPr lang="pt-BR" smtClean="0"/>
              <a:t>piora clinica associada a velamento de hemitórax com desvio de mediastino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800" smtClean="0"/>
              <a:t>  10) </a:t>
            </a:r>
            <a:r>
              <a:rPr lang="pt-BR" sz="2800" smtClean="0">
                <a:solidFill>
                  <a:srgbClr val="FFFF00"/>
                </a:solidFill>
              </a:rPr>
              <a:t>Dreno torácico</a:t>
            </a:r>
            <a:r>
              <a:rPr lang="pt-BR" sz="2800" smtClean="0"/>
              <a:t>: só após 3 punções</a:t>
            </a:r>
          </a:p>
          <a:p>
            <a:pPr>
              <a:lnSpc>
                <a:spcPct val="90000"/>
              </a:lnSpc>
            </a:pPr>
            <a:endParaRPr lang="pt-BR" sz="2800" smtClean="0"/>
          </a:p>
          <a:p>
            <a:pPr>
              <a:lnSpc>
                <a:spcPct val="90000"/>
              </a:lnSpc>
            </a:pPr>
            <a:endParaRPr lang="pt-BR" sz="2800" smtClean="0"/>
          </a:p>
        </p:txBody>
      </p:sp>
      <p:sp>
        <p:nvSpPr>
          <p:cNvPr id="56323" name="Rectangle 4"/>
          <p:cNvSpPr>
            <a:spLocks noChangeArrowheads="1"/>
          </p:cNvSpPr>
          <p:nvPr/>
        </p:nvSpPr>
        <p:spPr bwMode="auto">
          <a:xfrm>
            <a:off x="1692275" y="5492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0" y="692150"/>
            <a:ext cx="9144000" cy="6165850"/>
          </a:xfrm>
          <a:ln w="76200" cap="flat">
            <a:solidFill>
              <a:srgbClr val="FF00FF"/>
            </a:solidFill>
            <a:prstDash val="sysDot"/>
          </a:ln>
        </p:spPr>
        <p:txBody>
          <a:bodyPr lIns="0" tIns="0" rIns="0" bIns="0"/>
          <a:lstStyle/>
          <a:p>
            <a:pPr marL="571500" indent="-571500" defTabSz="584200" eaLnBrk="1">
              <a:buFont typeface="Arial" pitchFamily="34" charset="0"/>
              <a:buNone/>
            </a:pPr>
            <a:r>
              <a:rPr lang="pt-BR" sz="2900" b="1" smtClean="0"/>
              <a:t>                     </a:t>
            </a:r>
            <a:r>
              <a:rPr lang="pt-BR" sz="2900" b="1" smtClean="0">
                <a:solidFill>
                  <a:srgbClr val="FF9900"/>
                </a:solidFill>
              </a:rPr>
              <a:t>Suporte hemodinâmico</a:t>
            </a:r>
          </a:p>
          <a:p>
            <a:pPr marL="571500" indent="-571500" algn="ctr" defTabSz="584200" eaLnBrk="1">
              <a:buFont typeface="Arial" pitchFamily="34" charset="0"/>
              <a:buNone/>
            </a:pPr>
            <a:r>
              <a:rPr lang="pt-BR" sz="2800" smtClean="0"/>
              <a:t>A atividade miocárdica comumente está comprometida</a:t>
            </a:r>
            <a:endParaRPr lang="pt-BR" sz="2800" b="1" smtClean="0">
              <a:solidFill>
                <a:srgbClr val="FF9900"/>
              </a:solidFill>
            </a:endParaRPr>
          </a:p>
          <a:p>
            <a:pPr marL="914400" lvl="1" indent="-571500" defTabSz="584200" eaLnBrk="1">
              <a:buFont typeface="Arial" pitchFamily="34" charset="0"/>
              <a:buChar char="•"/>
            </a:pPr>
            <a:r>
              <a:rPr lang="pt-BR" smtClean="0">
                <a:solidFill>
                  <a:srgbClr val="FFFF00"/>
                </a:solidFill>
              </a:rPr>
              <a:t>Disfunção do VE</a:t>
            </a:r>
            <a:r>
              <a:rPr lang="pt-BR" smtClean="0"/>
              <a:t>: considerar </a:t>
            </a:r>
            <a:r>
              <a:rPr lang="pt-BR" b="1" smtClean="0">
                <a:solidFill>
                  <a:srgbClr val="FF9900"/>
                </a:solidFill>
              </a:rPr>
              <a:t>DOBUTAMINA / NORADRENALINA</a:t>
            </a:r>
          </a:p>
          <a:p>
            <a:pPr marL="914400" lvl="1" indent="-571500" defTabSz="584200" eaLnBrk="1">
              <a:buFont typeface="Arial" pitchFamily="34" charset="0"/>
              <a:buChar char="•"/>
            </a:pPr>
            <a:r>
              <a:rPr lang="pt-BR" smtClean="0">
                <a:solidFill>
                  <a:srgbClr val="FFFF00"/>
                </a:solidFill>
              </a:rPr>
              <a:t>Shunt pelo foramen oval indicando</a:t>
            </a:r>
            <a:r>
              <a:rPr lang="pt-BR" smtClean="0">
                <a:solidFill>
                  <a:srgbClr val="FF9900"/>
                </a:solidFill>
              </a:rPr>
              <a:t> </a:t>
            </a:r>
            <a:r>
              <a:rPr lang="pt-BR" b="1" smtClean="0">
                <a:solidFill>
                  <a:srgbClr val="FF9900"/>
                </a:solidFill>
              </a:rPr>
              <a:t>disfunção do ventrículo direito: considerar Sildenafil / Milrinona </a:t>
            </a:r>
          </a:p>
          <a:p>
            <a:pPr marL="914400" lvl="1" indent="-571500" defTabSz="584200" eaLnBrk="1">
              <a:buFont typeface="Arial" pitchFamily="34" charset="0"/>
              <a:buChar char="•"/>
            </a:pPr>
            <a:r>
              <a:rPr lang="pt-BR" smtClean="0">
                <a:solidFill>
                  <a:srgbClr val="FFFF00"/>
                </a:solidFill>
              </a:rPr>
              <a:t>O uso de correção rápida com soluções colóides ou cristalóides</a:t>
            </a:r>
            <a:r>
              <a:rPr lang="pt-BR" smtClean="0"/>
              <a:t>, a não ser quando exista evidência de depleção intravascular, </a:t>
            </a:r>
            <a:r>
              <a:rPr lang="pt-BR" smtClean="0">
                <a:solidFill>
                  <a:srgbClr val="FF9900"/>
                </a:solidFill>
              </a:rPr>
              <a:t>está contraindicado</a:t>
            </a:r>
            <a:r>
              <a:rPr lang="pt-BR" sz="2500" smtClean="0"/>
              <a:t>.</a:t>
            </a:r>
          </a:p>
          <a:p>
            <a:pPr marL="914400" lvl="1" indent="-571500" defTabSz="584200">
              <a:buFont typeface="Arial" pitchFamily="34" charset="0"/>
              <a:buNone/>
            </a:pPr>
            <a:r>
              <a:rPr lang="pt-BR" sz="1800" smtClean="0"/>
              <a:t>(Isto porque a pressão do átrio direito geralmente está elevada (aumento da resistência vascular pulmonar e disfunção de ventrículo direito). Administração excessiva de fluidos nestas circunstâncias resulta em aumento ainda maior da pressão de átrio direito e exacerbação do  shunt direito-esquerdo no nível do forame oval e hipoxemia)</a:t>
            </a:r>
          </a:p>
        </p:txBody>
      </p:sp>
      <p:sp>
        <p:nvSpPr>
          <p:cNvPr id="57347" name="Rectangle 3"/>
          <p:cNvSpPr>
            <a:spLocks noChangeArrowheads="1"/>
          </p:cNvSpPr>
          <p:nvPr/>
        </p:nvSpPr>
        <p:spPr bwMode="auto">
          <a:xfrm>
            <a:off x="179388" y="188913"/>
            <a:ext cx="78835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PORTANTO....Hérnia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Finalizando...</a:t>
            </a:r>
          </a:p>
        </p:txBody>
      </p:sp>
      <p:sp>
        <p:nvSpPr>
          <p:cNvPr id="58371" name="Rectangle 3"/>
          <p:cNvSpPr>
            <a:spLocks noGrp="1"/>
          </p:cNvSpPr>
          <p:nvPr>
            <p:ph type="body" idx="1"/>
          </p:nvPr>
        </p:nvSpPr>
        <p:spPr>
          <a:xfrm>
            <a:off x="428625" y="1143000"/>
            <a:ext cx="8229600" cy="4525963"/>
          </a:xfrm>
        </p:spPr>
        <p:txBody>
          <a:bodyPr/>
          <a:lstStyle/>
          <a:p>
            <a:r>
              <a:rPr lang="pt-BR" b="1" i="1" smtClean="0"/>
              <a:t>“eu fui inundado com tantas dúvidas e tantos erros e aparentemente o único benefício que tive  através da educação e instrução, é que cada vez mais eu continuo a descobrir a minha própria ignorância” </a:t>
            </a:r>
            <a:r>
              <a:rPr lang="pt-BR" smtClean="0"/>
              <a:t>Augusto Sola</a:t>
            </a:r>
          </a:p>
        </p:txBody>
      </p:sp>
      <p:pic>
        <p:nvPicPr>
          <p:cNvPr id="58372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94350" y="4500563"/>
            <a:ext cx="3549650" cy="235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3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572000"/>
            <a:ext cx="3446463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4" name="Text Box 7"/>
          <p:cNvSpPr txBox="1">
            <a:spLocks noChangeArrowheads="1"/>
          </p:cNvSpPr>
          <p:nvPr/>
        </p:nvSpPr>
        <p:spPr bwMode="auto">
          <a:xfrm>
            <a:off x="3616325" y="5151438"/>
            <a:ext cx="14097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>
                <a:solidFill>
                  <a:srgbClr val="FF00FF"/>
                </a:solidFill>
              </a:rPr>
              <a:t>Brasília</a:t>
            </a:r>
          </a:p>
          <a:p>
            <a:pPr algn="ctr"/>
            <a:r>
              <a:rPr lang="pt-BR">
                <a:solidFill>
                  <a:srgbClr val="FF00FF"/>
                </a:solidFill>
              </a:rPr>
              <a:t>“fervendo”!</a:t>
            </a:r>
          </a:p>
        </p:txBody>
      </p:sp>
      <p:pic>
        <p:nvPicPr>
          <p:cNvPr id="58375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192213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6" name="Picture 8" descr="nene02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42225" y="0"/>
            <a:ext cx="1303338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pt-BR" dirty="0" smtClean="0"/>
              <a:t>OBRIGADO!</a:t>
            </a:r>
          </a:p>
        </p:txBody>
      </p:sp>
      <p:sp>
        <p:nvSpPr>
          <p:cNvPr id="59395" name="Text Box 7"/>
          <p:cNvSpPr txBox="1">
            <a:spLocks noChangeArrowheads="1"/>
          </p:cNvSpPr>
          <p:nvPr/>
        </p:nvSpPr>
        <p:spPr bwMode="auto">
          <a:xfrm>
            <a:off x="1547813" y="6237288"/>
            <a:ext cx="7388561" cy="607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1800" b="1" dirty="0" smtClean="0">
                <a:solidFill>
                  <a:srgbClr val="0066FF"/>
                </a:solidFill>
                <a:latin typeface="Baskerville Old Face" pitchFamily="18" charset="0"/>
                <a:ea typeface="DejaVu Sans"/>
                <a:cs typeface="DejaVu Sans"/>
              </a:rPr>
              <a:t>Dr. Paulo R. Margotto e Dr. Fernando Benevides, Chefe da UTI Neonatal do 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1800" b="1" dirty="0" smtClean="0">
                <a:solidFill>
                  <a:srgbClr val="0066FF"/>
                </a:solidFill>
                <a:latin typeface="Baskerville Old Face" pitchFamily="18" charset="0"/>
                <a:ea typeface="DejaVu Sans"/>
                <a:cs typeface="DejaVu Sans"/>
              </a:rPr>
              <a:t>Hospital Albert Sabin</a:t>
            </a:r>
            <a:endParaRPr lang="pt-BR" sz="1800" b="1" dirty="0">
              <a:solidFill>
                <a:srgbClr val="0066FF"/>
              </a:solidFill>
              <a:latin typeface="Baskerville Old Face" pitchFamily="18" charset="0"/>
              <a:ea typeface="DejaVu Sans"/>
              <a:cs typeface="DejaVu Sans"/>
            </a:endParaRPr>
          </a:p>
        </p:txBody>
      </p:sp>
      <p:pic>
        <p:nvPicPr>
          <p:cNvPr id="59398" name="Picture 6" descr="C:\Users\Paulo\Pictures\Fotos-Familiares--2015\DSC026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857232"/>
            <a:ext cx="7143799" cy="53578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ngue">
  <a:themeElements>
    <a:clrScheme name="Personalizada 2">
      <a:dk1>
        <a:srgbClr val="FFFFFF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 Clássico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Dengue</Template>
  <TotalTime>2151</TotalTime>
  <Words>4522</Words>
  <Application>Microsoft Office PowerPoint</Application>
  <PresentationFormat>Apresentação na tela (4:3)</PresentationFormat>
  <Paragraphs>528</Paragraphs>
  <Slides>57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57</vt:i4>
      </vt:variant>
    </vt:vector>
  </HeadingPairs>
  <TitlesOfParts>
    <vt:vector size="58" baseType="lpstr">
      <vt:lpstr>Dengue</vt:lpstr>
      <vt:lpstr>Hérnia diafragmática congênita (HDC), ainda um desafio (hipertensão pulmonar)  Encontro em Fortaleza, 26 de março de 2015 </vt:lpstr>
      <vt:lpstr>Hérnia diafragmática congênita, ainda um desafio</vt:lpstr>
      <vt:lpstr>Preditores pré-natais de gravidade</vt:lpstr>
      <vt:lpstr>Hérnia diafragmática congênita, ainda um desafio</vt:lpstr>
      <vt:lpstr>Hérnia diafragmática congênita, ainda um desafio</vt:lpstr>
      <vt:lpstr>Hérnia diafragmática congênita, ainda um desafio</vt:lpstr>
      <vt:lpstr>Hérnia diafragmática congênita, ainda um desafio</vt:lpstr>
      <vt:lpstr>Hérnia diafragmática congênita, ainda um desafio</vt:lpstr>
      <vt:lpstr>Hérnia diafragmática congênita, ainda um desafio</vt:lpstr>
      <vt:lpstr>Hérnia diafragmática congênita, ainda um desafio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Intervenção cirúrgica e resultados</vt:lpstr>
      <vt:lpstr>Acompanhamento a longo prazo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Finalizando...</vt:lpstr>
      <vt:lpstr>OBRIGADO!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Constipação</dc:title>
  <dc:creator>user</dc:creator>
  <cp:lastModifiedBy>Paulo</cp:lastModifiedBy>
  <cp:revision>80</cp:revision>
  <dcterms:created xsi:type="dcterms:W3CDTF">2014-09-21T17:44:16Z</dcterms:created>
  <dcterms:modified xsi:type="dcterms:W3CDTF">2015-03-29T01:31:51Z</dcterms:modified>
</cp:coreProperties>
</file>