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80" r:id="rId3"/>
    <p:sldId id="279" r:id="rId4"/>
    <p:sldId id="257" r:id="rId5"/>
    <p:sldId id="258" r:id="rId6"/>
    <p:sldId id="259" r:id="rId7"/>
    <p:sldId id="260" r:id="rId8"/>
    <p:sldId id="263" r:id="rId9"/>
    <p:sldId id="261" r:id="rId10"/>
    <p:sldId id="264" r:id="rId11"/>
    <p:sldId id="262" r:id="rId12"/>
    <p:sldId id="265" r:id="rId13"/>
    <p:sldId id="266" r:id="rId14"/>
    <p:sldId id="267" r:id="rId15"/>
    <p:sldId id="269" r:id="rId16"/>
    <p:sldId id="270" r:id="rId17"/>
    <p:sldId id="271" r:id="rId18"/>
    <p:sldId id="273" r:id="rId19"/>
    <p:sldId id="274" r:id="rId20"/>
    <p:sldId id="275" r:id="rId21"/>
    <p:sldId id="276" r:id="rId22"/>
    <p:sldId id="277" r:id="rId23"/>
    <p:sldId id="283" r:id="rId24"/>
    <p:sldId id="281" r:id="rId25"/>
    <p:sldId id="284" r:id="rId26"/>
    <p:sldId id="278" r:id="rId27"/>
    <p:sldId id="285" r:id="rId28"/>
  </p:sldIdLst>
  <p:sldSz cx="9144000" cy="6858000" type="screen4x3"/>
  <p:notesSz cx="6858000" cy="9144000"/>
  <p:defaultTextStyle>
    <a:defPPr>
      <a:defRPr lang="pt-B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33CC"/>
    <a:srgbClr val="008000"/>
    <a:srgbClr val="FF3300"/>
    <a:srgbClr val="FFFF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93" d="100"/>
          <a:sy n="93" d="100"/>
        </p:scale>
        <p:origin x="-1051" y="-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516624"/>
            <a:ext cx="7315200" cy="2595025"/>
          </a:xfrm>
        </p:spPr>
        <p:txBody>
          <a:bodyPr>
            <a:normAutofit/>
          </a:bodyPr>
          <a:lstStyle>
            <a:lvl1pPr>
              <a:defRPr sz="4800"/>
            </a:lvl1pPr>
          </a:lstStyle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14400" y="5166530"/>
            <a:ext cx="7315200" cy="1144632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8CBD75E-F68E-40F5-A19B-75B7E7BC8749}" type="datetimeFigureOut">
              <a:rPr lang="pt-BR"/>
              <a:pPr>
                <a:defRPr/>
              </a:pPr>
              <a:t>18/02/2018</a:t>
            </a:fld>
            <a:endParaRPr lang="pt-BR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2316398-64DB-422E-83A5-306D6BB745A2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9F2F8F-0851-4569-8D62-2E37D2FC050B}" type="datetimeFigureOut">
              <a:rPr lang="pt-BR"/>
              <a:pPr>
                <a:defRPr/>
              </a:pPr>
              <a:t>18/02/2018</a:t>
            </a:fld>
            <a:endParaRPr lang="pt-BR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AF55F13-9C32-40A9-907F-D9DAEBF2BADA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5017572"/>
            <a:ext cx="7315200" cy="1293592"/>
          </a:xfrm>
        </p:spPr>
        <p:txBody>
          <a:bodyPr anchor="t"/>
          <a:lstStyle>
            <a:lvl1pPr algn="l">
              <a:defRPr sz="4000" b="0" cap="none"/>
            </a:lvl1pPr>
          </a:lstStyle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0" y="3865097"/>
            <a:ext cx="7315200" cy="1098439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52A6D5-FA61-4E85-BB1D-97206AD0F79E}" type="datetimeFigureOut">
              <a:rPr lang="pt-BR"/>
              <a:pPr>
                <a:defRPr/>
              </a:pPr>
              <a:t>18/02/2018</a:t>
            </a:fld>
            <a:endParaRPr lang="pt-BR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7D9E84-AEA1-46E6-8D2C-6B064A98517C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title"/>
          </p:nvPr>
        </p:nvSpPr>
        <p:spPr>
          <a:xfrm>
            <a:off x="914400" y="1544715"/>
            <a:ext cx="7315200" cy="1154097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3"/>
          </p:nvPr>
        </p:nvSpPr>
        <p:spPr>
          <a:xfrm>
            <a:off x="914400" y="2743200"/>
            <a:ext cx="3566160" cy="3593592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81728" y="2743200"/>
            <a:ext cx="3566160" cy="3595687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95A77F-D79C-4E67-AE00-9A229C9D5F04}" type="datetimeFigureOut">
              <a:rPr lang="pt-BR"/>
              <a:pPr>
                <a:defRPr/>
              </a:pPr>
              <a:t>18/02/2018</a:t>
            </a:fld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0A5CEA-090A-460F-A35D-534658A50DC5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16348" y="2743200"/>
            <a:ext cx="3364992" cy="621792"/>
          </a:xfrm>
        </p:spPr>
        <p:txBody>
          <a:bodyPr anchor="b">
            <a:noAutofit/>
          </a:bodyPr>
          <a:lstStyle>
            <a:lvl1pPr marL="0" indent="0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85144" y="2743200"/>
            <a:ext cx="3362062" cy="621792"/>
          </a:xfrm>
        </p:spPr>
        <p:txBody>
          <a:bodyPr anchor="b">
            <a:noAutofit/>
          </a:bodyPr>
          <a:lstStyle>
            <a:lvl1pPr marL="0" indent="0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914400" y="1544715"/>
            <a:ext cx="7315200" cy="1154097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914400" y="3383280"/>
            <a:ext cx="3566160" cy="2953512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81727" y="3383280"/>
            <a:ext cx="3566160" cy="2953512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F19D59-743C-41E1-BC5A-83B6C833F113}" type="datetimeFigureOut">
              <a:rPr lang="pt-BR"/>
              <a:pPr>
                <a:defRPr/>
              </a:pPr>
              <a:t>18/02/2018</a:t>
            </a:fld>
            <a:endParaRPr lang="pt-BR"/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9CAE370-D225-45DC-84E6-7DEF49334A67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  <p:sp>
        <p:nvSpPr>
          <p:cNvPr id="9" name="Footer Placeholder 4"/>
          <p:cNvSpPr>
            <a:spLocks noGrp="1"/>
          </p:cNvSpPr>
          <p:nvPr>
            <p:ph type="ftr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392179-4666-406C-B5A8-74EFAD261629}" type="datetimeFigureOut">
              <a:rPr lang="pt-BR"/>
              <a:pPr>
                <a:defRPr/>
              </a:pPr>
              <a:t>18/02/2018</a:t>
            </a:fld>
            <a:endParaRPr lang="pt-BR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5061C09-4E23-4792-B8D2-EEB83028238D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4C378F-DA92-4F58-8EC4-30D855BBA571}" type="datetimeFigureOut">
              <a:rPr lang="pt-BR"/>
              <a:pPr>
                <a:defRPr/>
              </a:pPr>
              <a:t>18/02/2018</a:t>
            </a:fld>
            <a:endParaRPr lang="pt-BR"/>
          </a:p>
        </p:txBody>
      </p:sp>
      <p:sp>
        <p:nvSpPr>
          <p:cNvPr id="3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C32DBA-FE6D-4BB6-B5AF-B9A2E2EA0600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1825362"/>
            <a:ext cx="2950936" cy="2173015"/>
          </a:xfrm>
        </p:spPr>
        <p:txBody>
          <a:bodyPr>
            <a:normAutofit/>
          </a:bodyPr>
          <a:lstStyle>
            <a:lvl1pPr algn="l">
              <a:defRPr sz="2800" b="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021752" y="1826709"/>
            <a:ext cx="4207848" cy="4476614"/>
          </a:xfrm>
        </p:spPr>
        <p:txBody>
          <a:bodyPr anchor="ctr"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4061095"/>
            <a:ext cx="2950936" cy="224538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CADBF74-0433-42EF-B3CB-A7AE02281D39}" type="datetimeFigureOut">
              <a:rPr lang="pt-BR"/>
              <a:pPr>
                <a:defRPr/>
              </a:pPr>
              <a:t>18/02/2018</a:t>
            </a:fld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EE0F42E-2FDC-47E5-A8E9-013BF24A5EC6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1828800"/>
            <a:ext cx="2953512" cy="2176272"/>
          </a:xfrm>
        </p:spPr>
        <p:txBody>
          <a:bodyPr>
            <a:normAutofit/>
          </a:bodyPr>
          <a:lstStyle>
            <a:lvl1pPr algn="l">
              <a:defRPr sz="2800" b="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191000" y="2286000"/>
            <a:ext cx="4038600" cy="3352800"/>
          </a:xfrm>
          <a:solidFill>
            <a:schemeClr val="accent2"/>
          </a:solidFill>
          <a:ln w="12700">
            <a:noFill/>
          </a:ln>
          <a:effectLst>
            <a:reflection blurRad="12700" stA="30000" endPos="30000" dist="31750" dir="5400000" sy="-100000" algn="bl" rotWithShape="0"/>
          </a:effectLst>
          <a:scene3d>
            <a:camera prst="perspectiveRight" fov="2700000">
              <a:rot lat="240000" lon="900000" rev="0"/>
            </a:camera>
            <a:lightRig rig="threePt" dir="t">
              <a:rot lat="0" lon="0" rev="2700000"/>
            </a:lightRig>
          </a:scene3d>
          <a:sp3d/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pt-BR" noProof="0" smtClean="0"/>
              <a:t>Clique no ícone para adicionar uma imagem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4059936"/>
            <a:ext cx="2953512" cy="2249424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99E4CF2-3A99-41C6-807E-57CC98AD413F}" type="datetimeFigureOut">
              <a:rPr lang="pt-BR"/>
              <a:pPr>
                <a:defRPr/>
              </a:pPr>
              <a:t>18/02/2018</a:t>
            </a:fld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AAA4D8-F33C-4017-B05F-57BFA990C231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5669496-BC9E-4F2E-85A7-BE405F836538}" type="datetimeFigureOut">
              <a:rPr lang="pt-BR"/>
              <a:pPr>
                <a:defRPr/>
              </a:pPr>
              <a:t>18/02/2018</a:t>
            </a:fld>
            <a:endParaRPr lang="pt-BR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029216-DE24-4BCA-8D71-6CCA9CEC9495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248400" y="1826709"/>
            <a:ext cx="1492499" cy="4484454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54524" y="1826709"/>
            <a:ext cx="5241476" cy="4484454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465A3B-027B-4EB8-B0C4-A70E6DE069F1}" type="datetimeFigureOut">
              <a:rPr lang="pt-BR"/>
              <a:pPr>
                <a:defRPr/>
              </a:pPr>
              <a:t>18/02/2018</a:t>
            </a:fld>
            <a:endParaRPr lang="pt-BR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04D8D6-AF03-40F7-8B19-1FEFFFE1DF7F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8435975" y="573088"/>
            <a:ext cx="85725" cy="573087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8569325" y="573088"/>
            <a:ext cx="576263" cy="573087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028" name="Title Placeholder 1"/>
          <p:cNvSpPr>
            <a:spLocks noGrp="1"/>
          </p:cNvSpPr>
          <p:nvPr>
            <p:ph type="title"/>
          </p:nvPr>
        </p:nvSpPr>
        <p:spPr bwMode="auto">
          <a:xfrm>
            <a:off x="914400" y="1544638"/>
            <a:ext cx="7315200" cy="1154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 título mestre</a:t>
            </a:r>
            <a:endParaRPr lang="en-US" smtClean="0"/>
          </a:p>
        </p:txBody>
      </p:sp>
      <p:sp>
        <p:nvSpPr>
          <p:cNvPr id="1029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914400" y="2770188"/>
            <a:ext cx="7315200" cy="3538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007100" y="549275"/>
            <a:ext cx="1189038" cy="29686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alpha val="5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A0B4A693-2B43-4239-9640-A94A67DBD1AD}" type="datetimeFigureOut">
              <a:rPr lang="pt-BR"/>
              <a:pPr>
                <a:defRPr/>
              </a:pPr>
              <a:t>18/02/2018</a:t>
            </a:fld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315200" y="549275"/>
            <a:ext cx="939800" cy="3016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808B2273-B00B-4D0A-9798-E2362F707A9A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08688" y="855663"/>
            <a:ext cx="2246312" cy="301625"/>
          </a:xfrm>
          <a:prstGeom prst="rect">
            <a:avLst/>
          </a:prstGeom>
        </p:spPr>
        <p:txBody>
          <a:bodyPr vert="horz" lIns="91440" tIns="0" rIns="91440" bIns="45720" rtlCol="0" anchor="t"/>
          <a:lstStyle>
            <a:lvl1pPr algn="l" fontAlgn="auto">
              <a:spcBef>
                <a:spcPts val="0"/>
              </a:spcBef>
              <a:spcAft>
                <a:spcPts val="0"/>
              </a:spcAft>
              <a:defRPr sz="1000">
                <a:solidFill>
                  <a:schemeClr val="tx1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40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charset="0"/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563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Font typeface="Wingdings" pitchFamily="2" charset="2"/>
        <a:buChar char="§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501650" indent="-182563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Font typeface="Wingdings" pitchFamily="2" charset="2"/>
        <a:buChar char="§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indent="-182563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914400" indent="-182563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143000" indent="-182563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82880" algn="l" defTabSz="914400" rtl="0" eaLnBrk="1" latinLnBrk="0" hangingPunct="1">
        <a:spcBef>
          <a:spcPct val="20000"/>
        </a:spcBef>
        <a:buClr>
          <a:schemeClr val="tx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600200" indent="-182880" algn="l" defTabSz="914400" rtl="0" eaLnBrk="1" latinLnBrk="0" hangingPunct="1">
        <a:spcBef>
          <a:spcPct val="20000"/>
        </a:spcBef>
        <a:buClr>
          <a:schemeClr val="tx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1828800" indent="-182880" algn="l" defTabSz="914400" rtl="0" eaLnBrk="1" latinLnBrk="0" hangingPunct="1">
        <a:spcBef>
          <a:spcPct val="20000"/>
        </a:spcBef>
        <a:buClr>
          <a:schemeClr val="tx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057400" indent="-182880" algn="l" defTabSz="914400" rtl="0" eaLnBrk="1" latinLnBrk="0" hangingPunct="1">
        <a:spcBef>
          <a:spcPct val="20000"/>
        </a:spcBef>
        <a:buClr>
          <a:schemeClr val="tx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hyperlink" Target="http://www.paulomargotto.com.br/" TargetMode="Externa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hyperlink" Target="http://www.ncbi.nlm.nih.gov/pubmed/21314783" TargetMode="Externa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jpeg"/><Relationship Id="rId3" Type="http://schemas.openxmlformats.org/officeDocument/2006/relationships/image" Target="../media/image16.jpeg"/><Relationship Id="rId7" Type="http://schemas.openxmlformats.org/officeDocument/2006/relationships/image" Target="../media/image20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9.png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CaixaDeTexto 3"/>
          <p:cNvSpPr txBox="1">
            <a:spLocks noChangeArrowheads="1"/>
          </p:cNvSpPr>
          <p:nvPr/>
        </p:nvSpPr>
        <p:spPr bwMode="auto">
          <a:xfrm>
            <a:off x="323850" y="3284538"/>
            <a:ext cx="8496300" cy="915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/>
              <a:t>Arch Dis Child Fetal Neonatal Ed 2013;98:F133–F135</a:t>
            </a:r>
            <a:endParaRPr lang="pt-BR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pt-BR">
                <a:latin typeface="Times New Roman" pitchFamily="18" charset="0"/>
                <a:cs typeface="Times New Roman" pitchFamily="18" charset="0"/>
              </a:rPr>
              <a:t>Selim Öncel,  Ayla Günlemez,  Yonca Anık, Müge Alvur (Turquia)</a:t>
            </a:r>
            <a:endParaRPr lang="pt-BR" b="1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pt-BR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51" name="CaixaDeTexto 4"/>
          <p:cNvSpPr txBox="1">
            <a:spLocks noChangeArrowheads="1"/>
          </p:cNvSpPr>
          <p:nvPr/>
        </p:nvSpPr>
        <p:spPr bwMode="auto">
          <a:xfrm>
            <a:off x="0" y="2492375"/>
            <a:ext cx="914400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>
                <a:solidFill>
                  <a:schemeClr val="tx2"/>
                </a:solidFill>
              </a:rPr>
              <a:t>Positioning of infants in the neonatal intensive care unit for lumbar puncture as determined by bedside </a:t>
            </a:r>
            <a:r>
              <a:rPr lang="pt-BR">
                <a:solidFill>
                  <a:schemeClr val="tx2"/>
                </a:solidFill>
              </a:rPr>
              <a:t>ultrasonography</a:t>
            </a:r>
          </a:p>
        </p:txBody>
      </p:sp>
      <p:sp>
        <p:nvSpPr>
          <p:cNvPr id="2052" name="CaixaDeTexto 1"/>
          <p:cNvSpPr txBox="1">
            <a:spLocks noChangeArrowheads="1"/>
          </p:cNvSpPr>
          <p:nvPr/>
        </p:nvSpPr>
        <p:spPr bwMode="auto">
          <a:xfrm>
            <a:off x="468313" y="4019550"/>
            <a:ext cx="8675687" cy="2838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200000"/>
              </a:lnSpc>
            </a:pPr>
            <a:r>
              <a:rPr lang="pt-BR">
                <a:latin typeface="Times New Roman" pitchFamily="18" charset="0"/>
                <a:cs typeface="Times New Roman" pitchFamily="18" charset="0"/>
              </a:rPr>
              <a:t>Apresentação (6ª Série): Daniel Carvalho, Fernando Cerqueira, Pedro Henrique Lourenço</a:t>
            </a:r>
          </a:p>
          <a:p>
            <a:pPr algn="ctr">
              <a:lnSpc>
                <a:spcPct val="200000"/>
              </a:lnSpc>
            </a:pPr>
            <a:r>
              <a:rPr lang="pt-BR">
                <a:latin typeface="Times New Roman" pitchFamily="18" charset="0"/>
                <a:cs typeface="Times New Roman" pitchFamily="18" charset="0"/>
              </a:rPr>
              <a:t>Coordenação: Paulo R. Margotto</a:t>
            </a:r>
          </a:p>
          <a:p>
            <a:pPr algn="ctr">
              <a:lnSpc>
                <a:spcPct val="200000"/>
              </a:lnSpc>
            </a:pPr>
            <a:r>
              <a:rPr lang="pt-BR">
                <a:latin typeface="Times New Roman" pitchFamily="18" charset="0"/>
                <a:cs typeface="Times New Roman" pitchFamily="18" charset="0"/>
              </a:rPr>
              <a:t>Escola Superior de Ciências da Saúde (ESCS)/SES/DF</a:t>
            </a:r>
          </a:p>
          <a:p>
            <a:pPr algn="ctr">
              <a:lnSpc>
                <a:spcPct val="200000"/>
              </a:lnSpc>
            </a:pPr>
            <a:r>
              <a:rPr lang="pt-BR">
                <a:latin typeface="Times New Roman" pitchFamily="18" charset="0"/>
                <a:cs typeface="Times New Roman" pitchFamily="18" charset="0"/>
                <a:hlinkClick r:id="rId2"/>
              </a:rPr>
              <a:t>www.paulomargotto.com.br</a:t>
            </a:r>
            <a:endParaRPr lang="pt-BR">
              <a:latin typeface="Times New Roman" pitchFamily="18" charset="0"/>
              <a:cs typeface="Times New Roman" pitchFamily="18" charset="0"/>
            </a:endParaRPr>
          </a:p>
          <a:p>
            <a:pPr algn="ctr">
              <a:lnSpc>
                <a:spcPct val="200000"/>
              </a:lnSpc>
            </a:pPr>
            <a:r>
              <a:rPr lang="pt-BR">
                <a:latin typeface="Times New Roman" pitchFamily="18" charset="0"/>
                <a:cs typeface="Times New Roman" pitchFamily="18" charset="0"/>
              </a:rPr>
              <a:t>Brasília, 23de março de 2013</a:t>
            </a:r>
          </a:p>
        </p:txBody>
      </p:sp>
      <p:pic>
        <p:nvPicPr>
          <p:cNvPr id="5" name="Picture 5" descr="DSC0011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1268413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</p:pic>
      <p:pic>
        <p:nvPicPr>
          <p:cNvPr id="2054" name="Imagem 8" descr="orgulho de ser ESCS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5500688"/>
            <a:ext cx="1814513" cy="1357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5" name="Rectangle 9"/>
          <p:cNvSpPr>
            <a:spLocks noChangeArrowheads="1"/>
          </p:cNvSpPr>
          <p:nvPr/>
        </p:nvSpPr>
        <p:spPr bwMode="auto">
          <a:xfrm>
            <a:off x="0" y="1557338"/>
            <a:ext cx="9144000" cy="9144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pt-BR" sz="2100">
                <a:solidFill>
                  <a:srgbClr val="FFFF00"/>
                </a:solidFill>
              </a:rPr>
              <a:t>Posição do recém-nascido na Unidade de Cuidado Intensivo para a punção</a:t>
            </a:r>
          </a:p>
          <a:p>
            <a:pPr algn="ctr"/>
            <a:r>
              <a:rPr lang="pt-BR" sz="2100">
                <a:solidFill>
                  <a:srgbClr val="FFFF00"/>
                </a:solidFill>
              </a:rPr>
              <a:t>lombar como determinado pela ultrassonografia ao lado do leito</a:t>
            </a:r>
          </a:p>
        </p:txBody>
      </p:sp>
      <p:pic>
        <p:nvPicPr>
          <p:cNvPr id="2056" name="Picture 11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308850" y="5480050"/>
            <a:ext cx="1835150" cy="1377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19250" y="188913"/>
            <a:ext cx="6167438" cy="3865562"/>
          </a:xfrm>
          <a:prstGeom prst="rect">
            <a:avLst/>
          </a:prstGeom>
          <a:noFill/>
          <a:ln w="57150">
            <a:solidFill>
              <a:srgbClr val="0033CC"/>
            </a:solidFill>
            <a:miter lim="800000"/>
            <a:headEnd/>
            <a:tailEnd/>
          </a:ln>
        </p:spPr>
      </p:pic>
      <p:sp>
        <p:nvSpPr>
          <p:cNvPr id="3075" name="Rectangle 5"/>
          <p:cNvSpPr>
            <a:spLocks noGrp="1"/>
          </p:cNvSpPr>
          <p:nvPr>
            <p:ph type="body" idx="1"/>
          </p:nvPr>
        </p:nvSpPr>
        <p:spPr>
          <a:xfrm>
            <a:off x="323850" y="4221163"/>
            <a:ext cx="8640763" cy="2387600"/>
          </a:xfrm>
          <a:noFill/>
          <a:ln w="57150">
            <a:solidFill>
              <a:srgbClr val="0033CC"/>
            </a:solidFill>
          </a:ln>
        </p:spPr>
        <p:txBody>
          <a:bodyPr/>
          <a:lstStyle/>
          <a:p>
            <a:pPr algn="ctr">
              <a:buFont typeface="Wingdings" pitchFamily="2" charset="2"/>
              <a:buNone/>
            </a:pPr>
            <a:r>
              <a:rPr lang="pt-BR" sz="2400" smtClean="0">
                <a:solidFill>
                  <a:schemeClr val="tx2"/>
                </a:solidFill>
              </a:rPr>
              <a:t>Que já é conhecido sobre este tema?</a:t>
            </a:r>
          </a:p>
          <a:p>
            <a:pPr>
              <a:buFont typeface="Wingdings" pitchFamily="2" charset="2"/>
              <a:buNone/>
            </a:pPr>
            <a:r>
              <a:rPr lang="pt-BR" sz="1800" smtClean="0"/>
              <a:t>Em adultos, a posição que provê significativamente maior espaço interespinhoso para a punção lombar (PL), foi obtida com a posição sentada segurando os pés (paciente toca o tornozelo enquanto sentado). </a:t>
            </a:r>
          </a:p>
          <a:p>
            <a:pPr>
              <a:buFont typeface="Wingdings" pitchFamily="2" charset="2"/>
              <a:buNone/>
            </a:pPr>
            <a:r>
              <a:rPr lang="pt-BR" sz="1800" smtClean="0"/>
              <a:t>Decúbito lateral  com flexão do quadril máxima fornece mais amplos espaços interespinhosos em comparação com decúbito lateral sem flexão dos quadris.</a:t>
            </a:r>
          </a:p>
          <a:p>
            <a:endParaRPr lang="pt-BR" sz="1800" smtClean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CaixaDeTexto 3"/>
          <p:cNvSpPr txBox="1">
            <a:spLocks noChangeArrowheads="1"/>
          </p:cNvSpPr>
          <p:nvPr/>
        </p:nvSpPr>
        <p:spPr bwMode="auto">
          <a:xfrm>
            <a:off x="323850" y="1916113"/>
            <a:ext cx="8496300" cy="4108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457200" indent="-457200" algn="just">
              <a:lnSpc>
                <a:spcPct val="200000"/>
              </a:lnSpc>
              <a:buFont typeface="Arial" charset="0"/>
              <a:buChar char="•"/>
            </a:pPr>
            <a:r>
              <a:rPr lang="pt-BR" sz="2400">
                <a:latin typeface="Times New Roman" pitchFamily="18" charset="0"/>
                <a:cs typeface="Times New Roman" pitchFamily="18" charset="0"/>
              </a:rPr>
              <a:t>Realizar a </a:t>
            </a:r>
            <a:r>
              <a:rPr lang="pt-BR" sz="2400" b="1">
                <a:latin typeface="Times New Roman" pitchFamily="18" charset="0"/>
                <a:cs typeface="Times New Roman" pitchFamily="18" charset="0"/>
              </a:rPr>
              <a:t>punção lombar (PL) </a:t>
            </a:r>
            <a:r>
              <a:rPr lang="pt-BR" sz="2400">
                <a:latin typeface="Times New Roman" pitchFamily="18" charset="0"/>
                <a:cs typeface="Times New Roman" pitchFamily="18" charset="0"/>
              </a:rPr>
              <a:t>é um procedimento padrão para diagnóstico ou exclusão de meningite em neonatos;</a:t>
            </a:r>
          </a:p>
          <a:p>
            <a:pPr marL="457200" indent="-457200" algn="just">
              <a:lnSpc>
                <a:spcPct val="200000"/>
              </a:lnSpc>
              <a:buFont typeface="Arial" charset="0"/>
              <a:buChar char="•"/>
            </a:pPr>
            <a:r>
              <a:rPr lang="pt-BR" sz="2400">
                <a:latin typeface="Times New Roman" pitchFamily="18" charset="0"/>
                <a:cs typeface="Times New Roman" pitchFamily="18" charset="0"/>
              </a:rPr>
              <a:t>A fim de que o procedimento não seja traumático e forneça quantidade suficiente de líquido cerebroespinhal é necessário que seja realizado com o maior espaço interespinhoso possível. </a:t>
            </a:r>
            <a:r>
              <a:rPr lang="pt-BR" sz="2400" b="1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marL="457200" indent="-457200"/>
            <a:endParaRPr lang="pt-BR" sz="240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099" name="CaixaDeTexto 4"/>
          <p:cNvSpPr txBox="1">
            <a:spLocks noChangeArrowheads="1"/>
          </p:cNvSpPr>
          <p:nvPr/>
        </p:nvSpPr>
        <p:spPr bwMode="auto">
          <a:xfrm>
            <a:off x="1476375" y="549275"/>
            <a:ext cx="5903913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t-BR" sz="3200" b="1">
                <a:solidFill>
                  <a:schemeClr val="tx2"/>
                </a:solidFill>
              </a:rPr>
              <a:t>INTRODUÇÂO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CaixaDeTexto 3"/>
          <p:cNvSpPr txBox="1">
            <a:spLocks noChangeArrowheads="1"/>
          </p:cNvSpPr>
          <p:nvPr/>
        </p:nvSpPr>
        <p:spPr bwMode="auto">
          <a:xfrm>
            <a:off x="323850" y="1916113"/>
            <a:ext cx="8820150" cy="5786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457200" indent="-457200" algn="just">
              <a:lnSpc>
                <a:spcPct val="200000"/>
              </a:lnSpc>
              <a:buFont typeface="Arial" charset="0"/>
              <a:buChar char="•"/>
            </a:pPr>
            <a:r>
              <a:rPr lang="pt-BR" sz="2200">
                <a:latin typeface="Times New Roman" pitchFamily="18" charset="0"/>
                <a:cs typeface="Times New Roman" pitchFamily="18" charset="0"/>
              </a:rPr>
              <a:t>Não há padronização da posição do neonato durante o exame, dependendo do conhecimento individual do médico;</a:t>
            </a:r>
          </a:p>
          <a:p>
            <a:pPr marL="457200" indent="-457200" algn="just">
              <a:lnSpc>
                <a:spcPct val="200000"/>
              </a:lnSpc>
              <a:buFont typeface="Arial" charset="0"/>
              <a:buChar char="•"/>
            </a:pPr>
            <a:r>
              <a:rPr lang="pt-BR" sz="2200" b="1">
                <a:latin typeface="Times New Roman" pitchFamily="18" charset="0"/>
                <a:cs typeface="Times New Roman" pitchFamily="18" charset="0"/>
              </a:rPr>
              <a:t>A maioria dos neonatologistas preferem a posição de decúbito lateral com os joelhos flexionados até o peito;</a:t>
            </a:r>
          </a:p>
          <a:p>
            <a:pPr marL="457200" indent="-457200" algn="just">
              <a:lnSpc>
                <a:spcPct val="200000"/>
              </a:lnSpc>
              <a:buFont typeface="Arial" charset="0"/>
              <a:buChar char="•"/>
            </a:pPr>
            <a:r>
              <a:rPr lang="pt-BR" sz="2200">
                <a:latin typeface="Times New Roman" pitchFamily="18" charset="0"/>
                <a:cs typeface="Times New Roman" pitchFamily="18" charset="0"/>
              </a:rPr>
              <a:t>Pesquisando na base de dados do MEDLINE com as palavras chaves </a:t>
            </a:r>
            <a:r>
              <a:rPr lang="pt-BR" sz="2200" i="1">
                <a:latin typeface="Times New Roman" pitchFamily="18" charset="0"/>
                <a:cs typeface="Times New Roman" pitchFamily="18" charset="0"/>
              </a:rPr>
              <a:t>LP</a:t>
            </a:r>
            <a:r>
              <a:rPr lang="pt-BR" sz="2200">
                <a:latin typeface="Times New Roman" pitchFamily="18" charset="0"/>
                <a:cs typeface="Times New Roman" pitchFamily="18" charset="0"/>
              </a:rPr>
              <a:t> e </a:t>
            </a:r>
            <a:r>
              <a:rPr lang="pt-BR" sz="2200" i="1">
                <a:latin typeface="Times New Roman" pitchFamily="18" charset="0"/>
                <a:cs typeface="Times New Roman" pitchFamily="18" charset="0"/>
              </a:rPr>
              <a:t>ultrasound</a:t>
            </a:r>
            <a:r>
              <a:rPr lang="pt-BR" sz="2200">
                <a:latin typeface="Times New Roman" pitchFamily="18" charset="0"/>
                <a:cs typeface="Times New Roman" pitchFamily="18" charset="0"/>
              </a:rPr>
              <a:t>, não foram encontrados estudos sobre a melhor posição para a punção lombar em neonatos hospitalizados.</a:t>
            </a:r>
          </a:p>
          <a:p>
            <a:pPr marL="457200" indent="-457200" algn="just">
              <a:lnSpc>
                <a:spcPct val="200000"/>
              </a:lnSpc>
            </a:pPr>
            <a:r>
              <a:rPr lang="pt-BR" sz="220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pt-BR" sz="2200" b="1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marL="457200" indent="-457200"/>
            <a:endParaRPr lang="pt-BR" sz="220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123" name="CaixaDeTexto 4"/>
          <p:cNvSpPr txBox="1">
            <a:spLocks noChangeArrowheads="1"/>
          </p:cNvSpPr>
          <p:nvPr/>
        </p:nvSpPr>
        <p:spPr bwMode="auto">
          <a:xfrm>
            <a:off x="1476375" y="549275"/>
            <a:ext cx="5903913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t-BR" sz="3200" b="1">
                <a:solidFill>
                  <a:schemeClr val="tx2"/>
                </a:solidFill>
              </a:rPr>
              <a:t>INTRODUÇÂO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CaixaDeTexto 3"/>
          <p:cNvSpPr txBox="1">
            <a:spLocks noChangeArrowheads="1"/>
          </p:cNvSpPr>
          <p:nvPr/>
        </p:nvSpPr>
        <p:spPr bwMode="auto">
          <a:xfrm>
            <a:off x="323850" y="1916113"/>
            <a:ext cx="8496300" cy="5116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457200" indent="-457200" algn="just">
              <a:lnSpc>
                <a:spcPct val="200000"/>
              </a:lnSpc>
              <a:buFont typeface="Arial" charset="0"/>
              <a:buChar char="•"/>
            </a:pPr>
            <a:r>
              <a:rPr lang="pt-BR" sz="2200">
                <a:latin typeface="Times New Roman" pitchFamily="18" charset="0"/>
                <a:cs typeface="Times New Roman" pitchFamily="18" charset="0"/>
              </a:rPr>
              <a:t>Percebendo essa escassez de dados sobre um tema de extrema importância, vide a constante realização deste procedimento, além da vulnerabilidade  de neonatos internados em UTI, foi realizado este estudo para </a:t>
            </a:r>
            <a:r>
              <a:rPr lang="pt-BR" sz="220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mensurar a distância interespinhosa em bebes, em várias posições;</a:t>
            </a:r>
          </a:p>
          <a:p>
            <a:pPr marL="457200" indent="-457200" algn="just">
              <a:lnSpc>
                <a:spcPct val="200000"/>
              </a:lnSpc>
              <a:buFont typeface="Arial" charset="0"/>
              <a:buChar char="•"/>
            </a:pPr>
            <a:r>
              <a:rPr lang="pt-BR" sz="2200">
                <a:latin typeface="Times New Roman" pitchFamily="18" charset="0"/>
                <a:cs typeface="Times New Roman" pitchFamily="18" charset="0"/>
              </a:rPr>
              <a:t>Concomitantemente aferimos a </a:t>
            </a:r>
            <a:r>
              <a:rPr lang="pt-BR" sz="220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frequência cardíaca</a:t>
            </a:r>
            <a:r>
              <a:rPr lang="pt-BR" sz="2200">
                <a:latin typeface="Times New Roman" pitchFamily="18" charset="0"/>
                <a:cs typeface="Times New Roman" pitchFamily="18" charset="0"/>
              </a:rPr>
              <a:t> e a </a:t>
            </a:r>
            <a:r>
              <a:rPr lang="pt-BR" sz="220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saturação transcutânea de O</a:t>
            </a:r>
            <a:r>
              <a:rPr lang="pt-BR" sz="2200" baseline="-2500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pt-BR" sz="220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.  </a:t>
            </a:r>
            <a:r>
              <a:rPr lang="pt-BR" sz="2200" b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marL="457200" indent="-457200"/>
            <a:endParaRPr lang="pt-BR" sz="220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147" name="CaixaDeTexto 4"/>
          <p:cNvSpPr txBox="1">
            <a:spLocks noChangeArrowheads="1"/>
          </p:cNvSpPr>
          <p:nvPr/>
        </p:nvSpPr>
        <p:spPr bwMode="auto">
          <a:xfrm>
            <a:off x="1476375" y="549275"/>
            <a:ext cx="5903913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t-BR" sz="3200" b="1">
                <a:solidFill>
                  <a:schemeClr val="tx2"/>
                </a:solidFill>
              </a:rPr>
              <a:t>INTRODUÇÂO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CaixaDeTexto 3"/>
          <p:cNvSpPr txBox="1">
            <a:spLocks noChangeArrowheads="1"/>
          </p:cNvSpPr>
          <p:nvPr/>
        </p:nvSpPr>
        <p:spPr bwMode="auto">
          <a:xfrm>
            <a:off x="323850" y="1916113"/>
            <a:ext cx="8496300" cy="5116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457200" indent="-457200" algn="just">
              <a:lnSpc>
                <a:spcPct val="200000"/>
              </a:lnSpc>
              <a:buFont typeface="Arial" charset="0"/>
              <a:buChar char="•"/>
            </a:pPr>
            <a:r>
              <a:rPr lang="pt-BR" sz="2200">
                <a:latin typeface="Times New Roman" pitchFamily="18" charset="0"/>
                <a:cs typeface="Times New Roman" pitchFamily="18" charset="0"/>
              </a:rPr>
              <a:t>Estudo prospectivo e observacional;</a:t>
            </a:r>
          </a:p>
          <a:p>
            <a:pPr marL="457200" indent="-457200" algn="just">
              <a:lnSpc>
                <a:spcPct val="200000"/>
              </a:lnSpc>
              <a:buFont typeface="Arial" charset="0"/>
              <a:buChar char="•"/>
            </a:pPr>
            <a:r>
              <a:rPr lang="pt-BR" sz="2200">
                <a:latin typeface="Times New Roman" pitchFamily="18" charset="0"/>
                <a:cs typeface="Times New Roman" pitchFamily="18" charset="0"/>
              </a:rPr>
              <a:t>Amostra de neonatos doentes e hospitalizados no </a:t>
            </a:r>
            <a:r>
              <a:rPr lang="pt-BR" sz="2200" i="1">
                <a:latin typeface="Times New Roman" pitchFamily="18" charset="0"/>
                <a:cs typeface="Times New Roman" pitchFamily="18" charset="0"/>
              </a:rPr>
              <a:t>Neonatal Intensive Care Unit of the Kocaeli University Research and Practice Hospital</a:t>
            </a:r>
            <a:r>
              <a:rPr lang="pt-BR" sz="2200">
                <a:latin typeface="Times New Roman" pitchFamily="18" charset="0"/>
                <a:cs typeface="Times New Roman" pitchFamily="18" charset="0"/>
              </a:rPr>
              <a:t>,Turquia, entre novembro de 2010 e fevereiro de 2011;</a:t>
            </a:r>
          </a:p>
          <a:p>
            <a:pPr marL="457200" indent="-457200" algn="just">
              <a:lnSpc>
                <a:spcPct val="200000"/>
              </a:lnSpc>
              <a:buFont typeface="Arial" charset="0"/>
              <a:buChar char="•"/>
            </a:pPr>
            <a:r>
              <a:rPr lang="pt-BR" sz="2200">
                <a:latin typeface="Times New Roman" pitchFamily="18" charset="0"/>
                <a:cs typeface="Times New Roman" pitchFamily="18" charset="0"/>
              </a:rPr>
              <a:t>O paciente era inscrito se sua condição clínica não representava riscos durante as manobras realizadas, se não foi submetido a PL anteriormente, além de consentimento dos pais.</a:t>
            </a:r>
          </a:p>
          <a:p>
            <a:pPr marL="457200" indent="-457200"/>
            <a:endParaRPr lang="pt-BR" sz="220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171" name="CaixaDeTexto 4"/>
          <p:cNvSpPr txBox="1">
            <a:spLocks noChangeArrowheads="1"/>
          </p:cNvSpPr>
          <p:nvPr/>
        </p:nvSpPr>
        <p:spPr bwMode="auto">
          <a:xfrm>
            <a:off x="1476375" y="549275"/>
            <a:ext cx="5903913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t-BR" sz="3200" b="1">
                <a:solidFill>
                  <a:schemeClr val="tx2"/>
                </a:solidFill>
              </a:rPr>
              <a:t>PACIENTES E MÉTODOS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CaixaDeTexto 3"/>
          <p:cNvSpPr txBox="1">
            <a:spLocks noChangeArrowheads="1"/>
          </p:cNvSpPr>
          <p:nvPr/>
        </p:nvSpPr>
        <p:spPr bwMode="auto">
          <a:xfrm>
            <a:off x="250825" y="1071563"/>
            <a:ext cx="8496300" cy="5786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457200" indent="-457200" algn="just">
              <a:lnSpc>
                <a:spcPct val="200000"/>
              </a:lnSpc>
              <a:buFont typeface="Arial" charset="0"/>
              <a:buChar char="•"/>
            </a:pPr>
            <a:r>
              <a:rPr lang="pt-BR" sz="2200">
                <a:latin typeface="Times New Roman" pitchFamily="18" charset="0"/>
                <a:cs typeface="Times New Roman" pitchFamily="18" charset="0"/>
              </a:rPr>
              <a:t>Após a inclusão, saturação transcutânea  de O</a:t>
            </a:r>
            <a:r>
              <a:rPr lang="pt-BR" sz="2200" baseline="-2500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pt-BR" sz="2200">
                <a:latin typeface="Times New Roman" pitchFamily="18" charset="0"/>
                <a:cs typeface="Times New Roman" pitchFamily="18" charset="0"/>
              </a:rPr>
              <a:t> e frequência cardíaca eram mensuradas;</a:t>
            </a:r>
          </a:p>
          <a:p>
            <a:pPr marL="457200" indent="-457200" algn="just">
              <a:lnSpc>
                <a:spcPct val="200000"/>
              </a:lnSpc>
              <a:buFont typeface="Arial" charset="0"/>
              <a:buChar char="•"/>
            </a:pPr>
            <a:r>
              <a:rPr lang="pt-BR" sz="2200">
                <a:latin typeface="Times New Roman" pitchFamily="18" charset="0"/>
                <a:cs typeface="Times New Roman" pitchFamily="18" charset="0"/>
              </a:rPr>
              <a:t>Depois um neonatologista posicionou a criança </a:t>
            </a:r>
            <a:r>
              <a:rPr lang="pt-BR" sz="220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em 4 posições, duas em decúbito lateral esquerdo e duas em posição vertical sentada </a:t>
            </a:r>
            <a:r>
              <a:rPr lang="pt-BR" sz="2200" b="1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(</a:t>
            </a:r>
            <a:r>
              <a:rPr lang="pt-BR" sz="2200" b="1">
                <a:solidFill>
                  <a:schemeClr val="tx2"/>
                </a:solidFill>
              </a:rPr>
              <a:t>Figura 1);</a:t>
            </a:r>
          </a:p>
          <a:p>
            <a:pPr marL="457200" indent="-457200" algn="just">
              <a:lnSpc>
                <a:spcPct val="200000"/>
              </a:lnSpc>
              <a:buFont typeface="Arial" charset="0"/>
              <a:buChar char="•"/>
            </a:pPr>
            <a:r>
              <a:rPr lang="pt-BR" sz="2200">
                <a:latin typeface="Times New Roman" pitchFamily="18" charset="0"/>
                <a:cs typeface="Times New Roman" pitchFamily="18" charset="0"/>
              </a:rPr>
              <a:t>Foram medidas </a:t>
            </a:r>
            <a:r>
              <a:rPr lang="pt-BR" sz="220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saturação transcutânea  de O</a:t>
            </a:r>
            <a:r>
              <a:rPr lang="pt-BR" sz="2200" baseline="-2500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pt-BR" sz="220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, FR e posição interespinhosa</a:t>
            </a:r>
            <a:r>
              <a:rPr lang="pt-BR" sz="2200">
                <a:latin typeface="Times New Roman" pitchFamily="18" charset="0"/>
                <a:cs typeface="Times New Roman" pitchFamily="18" charset="0"/>
              </a:rPr>
              <a:t> (por um radiologista pediátrico utilizando aparelho de ultrassom) em todas as posições.  </a:t>
            </a:r>
          </a:p>
          <a:p>
            <a:pPr marL="457200" indent="-457200"/>
            <a:endParaRPr lang="pt-BR" sz="220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195" name="CaixaDeTexto 4"/>
          <p:cNvSpPr txBox="1">
            <a:spLocks noChangeArrowheads="1"/>
          </p:cNvSpPr>
          <p:nvPr/>
        </p:nvSpPr>
        <p:spPr bwMode="auto">
          <a:xfrm>
            <a:off x="1476375" y="549275"/>
            <a:ext cx="5903913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t-BR" sz="3200" b="1">
                <a:solidFill>
                  <a:schemeClr val="tx2"/>
                </a:solidFill>
              </a:rPr>
              <a:t>PACIENTES E MÉTODOS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CaixaDeTexto 4"/>
          <p:cNvSpPr txBox="1">
            <a:spLocks noChangeArrowheads="1"/>
          </p:cNvSpPr>
          <p:nvPr/>
        </p:nvSpPr>
        <p:spPr bwMode="auto">
          <a:xfrm>
            <a:off x="1476375" y="0"/>
            <a:ext cx="5903913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t-BR" sz="3200" b="1">
                <a:solidFill>
                  <a:schemeClr val="tx2"/>
                </a:solidFill>
              </a:rPr>
              <a:t>PACIENTES E MÉTODOS</a:t>
            </a:r>
          </a:p>
        </p:txBody>
      </p:sp>
      <p:pic>
        <p:nvPicPr>
          <p:cNvPr id="9219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673475" y="620713"/>
            <a:ext cx="5470525" cy="6048375"/>
          </a:xfrm>
          <a:prstGeom prst="rect">
            <a:avLst/>
          </a:prstGeom>
          <a:noFill/>
          <a:ln w="57150">
            <a:solidFill>
              <a:srgbClr val="0033CC"/>
            </a:solidFill>
            <a:miter lim="800000"/>
            <a:headEnd/>
            <a:tailEnd/>
          </a:ln>
        </p:spPr>
      </p:pic>
      <p:sp>
        <p:nvSpPr>
          <p:cNvPr id="9220" name="Rectangle 6"/>
          <p:cNvSpPr>
            <a:spLocks noChangeArrowheads="1"/>
          </p:cNvSpPr>
          <p:nvPr/>
        </p:nvSpPr>
        <p:spPr bwMode="auto">
          <a:xfrm>
            <a:off x="0" y="2420938"/>
            <a:ext cx="3657600" cy="1873250"/>
          </a:xfrm>
          <a:prstGeom prst="rect">
            <a:avLst/>
          </a:prstGeom>
          <a:solidFill>
            <a:schemeClr val="accent1"/>
          </a:solidFill>
          <a:ln w="57150">
            <a:solidFill>
              <a:srgbClr val="0033CC"/>
            </a:solidFill>
            <a:miter lim="800000"/>
            <a:headEnd/>
            <a:tailEnd/>
          </a:ln>
        </p:spPr>
        <p:txBody>
          <a:bodyPr/>
          <a:lstStyle/>
          <a:p>
            <a:pPr marL="228600" indent="-182563" algn="ctr">
              <a:lnSpc>
                <a:spcPct val="90000"/>
              </a:lnSpc>
            </a:pPr>
            <a:r>
              <a:rPr lang="pt-BR">
                <a:solidFill>
                  <a:srgbClr val="FFFF00"/>
                </a:solidFill>
              </a:rPr>
              <a:t>Fig.1</a:t>
            </a:r>
            <a:r>
              <a:rPr lang="pt-BR">
                <a:sym typeface="Wingdings" pitchFamily="2" charset="2"/>
              </a:rPr>
              <a:t> </a:t>
            </a:r>
            <a:r>
              <a:rPr lang="pt-BR">
                <a:solidFill>
                  <a:srgbClr val="FFFF00"/>
                </a:solidFill>
                <a:sym typeface="Wingdings" pitchFamily="2" charset="2"/>
              </a:rPr>
              <a:t>(A) decúbito lateral sem flexionar os quadris, (B) decúbito lateral com máxima flexão dos quadris, (C) sentado sem flexão dos quadris, (D) sentado com a máxima flexão dos quadris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CaixaDeTexto 3"/>
          <p:cNvSpPr txBox="1">
            <a:spLocks noChangeArrowheads="1"/>
          </p:cNvSpPr>
          <p:nvPr/>
        </p:nvSpPr>
        <p:spPr bwMode="auto">
          <a:xfrm>
            <a:off x="323850" y="1268413"/>
            <a:ext cx="8496300" cy="5980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457200" indent="-457200" algn="just">
              <a:lnSpc>
                <a:spcPct val="200000"/>
              </a:lnSpc>
              <a:buFont typeface="Arial" charset="0"/>
              <a:buChar char="•"/>
            </a:pPr>
            <a:r>
              <a:rPr lang="pt-BR" sz="2300">
                <a:latin typeface="Times New Roman" pitchFamily="18" charset="0"/>
                <a:cs typeface="Times New Roman" pitchFamily="18" charset="0"/>
              </a:rPr>
              <a:t>Foi utilizado um transdutor linear colocado sobre a coluna vertebral no plano sagital ao nível de uma linha imaginária entre as cristas ilíacas posteriores e superiores direta e esquerda, correspondendo aos espaços interespinhosos L3-L4 e L4-L5 </a:t>
            </a:r>
            <a:r>
              <a:rPr lang="pt-BR" sz="2300" b="1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(Figura 2)</a:t>
            </a:r>
          </a:p>
          <a:p>
            <a:pPr marL="457200" indent="-457200" algn="just">
              <a:lnSpc>
                <a:spcPct val="200000"/>
              </a:lnSpc>
              <a:buFont typeface="Arial" charset="0"/>
              <a:buChar char="•"/>
            </a:pPr>
            <a:r>
              <a:rPr lang="pt-BR" sz="2300">
                <a:latin typeface="Times New Roman" pitchFamily="18" charset="0"/>
                <a:cs typeface="Times New Roman" pitchFamily="18" charset="0"/>
              </a:rPr>
              <a:t>Para assegurar que o ponto seria o mesmo em todas as medições foi marcado com caneta na linha imaginária e não mudando a posição da sonda.</a:t>
            </a:r>
            <a:r>
              <a:rPr lang="pt-BR" sz="2000">
                <a:latin typeface="Times New Roman" pitchFamily="18" charset="0"/>
                <a:cs typeface="Times New Roman" pitchFamily="18" charset="0"/>
              </a:rPr>
              <a:t>  </a:t>
            </a:r>
          </a:p>
          <a:p>
            <a:pPr marL="457200" indent="-457200"/>
            <a:endParaRPr lang="pt-BR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243" name="CaixaDeTexto 4"/>
          <p:cNvSpPr txBox="1">
            <a:spLocks noChangeArrowheads="1"/>
          </p:cNvSpPr>
          <p:nvPr/>
        </p:nvSpPr>
        <p:spPr bwMode="auto">
          <a:xfrm>
            <a:off x="1476375" y="549275"/>
            <a:ext cx="5903913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t-BR" sz="3200" b="1">
                <a:solidFill>
                  <a:schemeClr val="tx2"/>
                </a:solidFill>
              </a:rPr>
              <a:t>PACIENTES E MÉTODOS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CaixaDeTexto 4"/>
          <p:cNvSpPr txBox="1">
            <a:spLocks noChangeArrowheads="1"/>
          </p:cNvSpPr>
          <p:nvPr/>
        </p:nvSpPr>
        <p:spPr bwMode="auto">
          <a:xfrm>
            <a:off x="1476375" y="0"/>
            <a:ext cx="5903913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t-BR" sz="3200" b="1">
                <a:solidFill>
                  <a:schemeClr val="tx2"/>
                </a:solidFill>
              </a:rPr>
              <a:t>PACIENTES E MÉTODOS</a:t>
            </a:r>
          </a:p>
        </p:txBody>
      </p:sp>
      <p:pic>
        <p:nvPicPr>
          <p:cNvPr id="11267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47813" y="476250"/>
            <a:ext cx="6299200" cy="5514975"/>
          </a:xfrm>
          <a:prstGeom prst="rect">
            <a:avLst/>
          </a:prstGeom>
          <a:noFill/>
          <a:ln w="57150">
            <a:solidFill>
              <a:srgbClr val="0033CC"/>
            </a:solidFill>
            <a:miter lim="800000"/>
            <a:headEnd/>
            <a:tailEnd/>
          </a:ln>
        </p:spPr>
      </p:pic>
      <p:sp>
        <p:nvSpPr>
          <p:cNvPr id="11268" name="Rectangle 5"/>
          <p:cNvSpPr>
            <a:spLocks noChangeArrowheads="1"/>
          </p:cNvSpPr>
          <p:nvPr/>
        </p:nvSpPr>
        <p:spPr bwMode="auto">
          <a:xfrm>
            <a:off x="2700338" y="6137275"/>
            <a:ext cx="3492500" cy="720725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pt-BR">
                <a:solidFill>
                  <a:srgbClr val="FFFF00"/>
                </a:solidFill>
              </a:rPr>
              <a:t>Fig.2 Distância  interespinhosa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CaixaDeTexto 3"/>
          <p:cNvSpPr txBox="1">
            <a:spLocks noChangeArrowheads="1"/>
          </p:cNvSpPr>
          <p:nvPr/>
        </p:nvSpPr>
        <p:spPr bwMode="auto">
          <a:xfrm>
            <a:off x="395288" y="1196975"/>
            <a:ext cx="8748712" cy="535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457200" indent="-457200" algn="just">
              <a:lnSpc>
                <a:spcPct val="200000"/>
              </a:lnSpc>
              <a:buFont typeface="Arial" charset="0"/>
              <a:buChar char="•"/>
            </a:pPr>
            <a:r>
              <a:rPr lang="pt-BR" sz="2300">
                <a:latin typeface="Times New Roman" pitchFamily="18" charset="0"/>
                <a:cs typeface="Times New Roman" pitchFamily="18" charset="0"/>
              </a:rPr>
              <a:t>Os dados foram analisados no </a:t>
            </a:r>
            <a:r>
              <a:rPr lang="pt-BR" sz="2300" i="1">
                <a:latin typeface="Times New Roman" pitchFamily="18" charset="0"/>
                <a:cs typeface="Times New Roman" pitchFamily="18" charset="0"/>
              </a:rPr>
              <a:t>software</a:t>
            </a:r>
            <a:r>
              <a:rPr lang="pt-BR" sz="2300">
                <a:latin typeface="Times New Roman" pitchFamily="18" charset="0"/>
                <a:cs typeface="Times New Roman" pitchFamily="18" charset="0"/>
              </a:rPr>
              <a:t> PSPP;</a:t>
            </a:r>
          </a:p>
          <a:p>
            <a:pPr marL="457200" indent="-457200" algn="just">
              <a:lnSpc>
                <a:spcPct val="200000"/>
              </a:lnSpc>
              <a:buFont typeface="Arial" charset="0"/>
              <a:buChar char="•"/>
            </a:pPr>
            <a:r>
              <a:rPr lang="pt-BR" sz="2300">
                <a:latin typeface="Times New Roman" pitchFamily="18" charset="0"/>
                <a:cs typeface="Times New Roman" pitchFamily="18" charset="0"/>
              </a:rPr>
              <a:t>As figuras descritivas foram dadas como mediana/média (mínimo-máximo);</a:t>
            </a:r>
          </a:p>
          <a:p>
            <a:pPr marL="457200" indent="-457200" algn="just">
              <a:lnSpc>
                <a:spcPct val="200000"/>
              </a:lnSpc>
              <a:buFont typeface="Arial" charset="0"/>
              <a:buChar char="•"/>
            </a:pPr>
            <a:r>
              <a:rPr lang="pt-BR" sz="2300">
                <a:latin typeface="Times New Roman" pitchFamily="18" charset="0"/>
                <a:cs typeface="Times New Roman" pitchFamily="18" charset="0"/>
              </a:rPr>
              <a:t>As diferenças entre as posições foram analisadas usando o teste </a:t>
            </a:r>
            <a:r>
              <a:rPr lang="pt-BR" sz="2300" i="1">
                <a:latin typeface="Times New Roman" pitchFamily="18" charset="0"/>
                <a:cs typeface="Times New Roman" pitchFamily="18" charset="0"/>
              </a:rPr>
              <a:t>t</a:t>
            </a:r>
            <a:r>
              <a:rPr lang="pt-BR" sz="2300"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pPr marL="457200" indent="-457200" algn="just">
              <a:lnSpc>
                <a:spcPct val="200000"/>
              </a:lnSpc>
              <a:buFont typeface="Arial" charset="0"/>
              <a:buChar char="•"/>
            </a:pPr>
            <a:r>
              <a:rPr lang="pt-BR" sz="2300">
                <a:latin typeface="Times New Roman" pitchFamily="18" charset="0"/>
                <a:cs typeface="Times New Roman" pitchFamily="18" charset="0"/>
              </a:rPr>
              <a:t>p&lt;0,05 foram considerados estatisticamente significantes;</a:t>
            </a:r>
          </a:p>
          <a:p>
            <a:pPr marL="457200" indent="-457200" algn="just">
              <a:lnSpc>
                <a:spcPct val="200000"/>
              </a:lnSpc>
              <a:buFont typeface="Arial" charset="0"/>
              <a:buChar char="•"/>
            </a:pPr>
            <a:r>
              <a:rPr lang="pt-BR" sz="2300">
                <a:latin typeface="Times New Roman" pitchFamily="18" charset="0"/>
                <a:cs typeface="Times New Roman" pitchFamily="18" charset="0"/>
              </a:rPr>
              <a:t>O estudo foi aprovado pelo Comitê de Avaliação de Pesquisa da ]Universidade de Medicina de Kocaeli  (Turquia)  </a:t>
            </a:r>
          </a:p>
          <a:p>
            <a:pPr marL="457200" indent="-457200"/>
            <a:endParaRPr lang="pt-BR" sz="230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291" name="CaixaDeTexto 4"/>
          <p:cNvSpPr txBox="1">
            <a:spLocks noChangeArrowheads="1"/>
          </p:cNvSpPr>
          <p:nvPr/>
        </p:nvSpPr>
        <p:spPr bwMode="auto">
          <a:xfrm>
            <a:off x="1476375" y="549275"/>
            <a:ext cx="5903913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t-BR" sz="3200" b="1">
                <a:solidFill>
                  <a:schemeClr val="tx2"/>
                </a:solidFill>
              </a:rPr>
              <a:t>ANÁLISE ESTATÍSTICA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CaixaDeTexto 3"/>
          <p:cNvSpPr txBox="1">
            <a:spLocks noChangeArrowheads="1"/>
          </p:cNvSpPr>
          <p:nvPr/>
        </p:nvSpPr>
        <p:spPr bwMode="auto">
          <a:xfrm>
            <a:off x="323850" y="1341438"/>
            <a:ext cx="8820150" cy="502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 algn="just">
              <a:lnSpc>
                <a:spcPct val="200000"/>
              </a:lnSpc>
              <a:buFont typeface="Arial" charset="0"/>
              <a:buChar char="•"/>
            </a:pPr>
            <a:r>
              <a:rPr lang="pt-BR" sz="2500">
                <a:latin typeface="Times New Roman" pitchFamily="18" charset="0"/>
                <a:cs typeface="Times New Roman" pitchFamily="18" charset="0"/>
              </a:rPr>
              <a:t>N = 51 crianças (22 meninas e 29 meninos);</a:t>
            </a:r>
          </a:p>
          <a:p>
            <a:pPr marL="342900" indent="-342900" algn="just">
              <a:lnSpc>
                <a:spcPct val="200000"/>
              </a:lnSpc>
              <a:buFont typeface="Arial" charset="0"/>
              <a:buChar char="•"/>
            </a:pPr>
            <a:r>
              <a:rPr lang="pt-BR" sz="2500">
                <a:latin typeface="Times New Roman" pitchFamily="18" charset="0"/>
                <a:cs typeface="Times New Roman" pitchFamily="18" charset="0"/>
              </a:rPr>
              <a:t>Idades pós-natal:  1 - 83 dias;</a:t>
            </a:r>
          </a:p>
          <a:p>
            <a:pPr marL="342900" indent="-342900" algn="just">
              <a:lnSpc>
                <a:spcPct val="200000"/>
              </a:lnSpc>
              <a:buFont typeface="Arial" charset="0"/>
              <a:buChar char="•"/>
            </a:pPr>
            <a:r>
              <a:rPr lang="pt-BR" sz="2500">
                <a:latin typeface="Times New Roman" pitchFamily="18" charset="0"/>
                <a:cs typeface="Times New Roman" pitchFamily="18" charset="0"/>
              </a:rPr>
              <a:t>Mediana / média (mínimo-máximo) corrigida das idades: </a:t>
            </a:r>
          </a:p>
          <a:p>
            <a:pPr marL="800100" lvl="1" indent="-342900" algn="just">
              <a:lnSpc>
                <a:spcPct val="200000"/>
              </a:lnSpc>
              <a:buFont typeface="Arial" charset="0"/>
              <a:buChar char="•"/>
            </a:pPr>
            <a:r>
              <a:rPr lang="pt-BR" sz="2500">
                <a:latin typeface="Times New Roman" pitchFamily="18" charset="0"/>
                <a:cs typeface="Times New Roman" pitchFamily="18" charset="0"/>
              </a:rPr>
              <a:t>Idade pós-natal: 10/17.82 (1-83) ; </a:t>
            </a:r>
          </a:p>
          <a:p>
            <a:pPr marL="800100" lvl="1" indent="-342900" algn="just">
              <a:lnSpc>
                <a:spcPct val="200000"/>
              </a:lnSpc>
              <a:buFont typeface="Arial" charset="0"/>
              <a:buChar char="•"/>
            </a:pPr>
            <a:r>
              <a:rPr lang="pt-BR" sz="2500">
                <a:latin typeface="Times New Roman" pitchFamily="18" charset="0"/>
                <a:cs typeface="Times New Roman" pitchFamily="18" charset="0"/>
              </a:rPr>
              <a:t>Corrigida: 35.70/36.47 (31,43-45,90);</a:t>
            </a:r>
          </a:p>
          <a:p>
            <a:pPr marL="342900" indent="-342900" algn="just">
              <a:lnSpc>
                <a:spcPct val="200000"/>
              </a:lnSpc>
              <a:buFont typeface="Arial" charset="0"/>
              <a:buChar char="•"/>
            </a:pPr>
            <a:r>
              <a:rPr lang="pt-BR" sz="2500">
                <a:latin typeface="Times New Roman" pitchFamily="18" charset="0"/>
                <a:cs typeface="Times New Roman" pitchFamily="18" charset="0"/>
              </a:rPr>
              <a:t>11 pacientes (21,6%) apresentaram idade &gt; 28</a:t>
            </a:r>
            <a:r>
              <a:rPr lang="pt-BR" sz="2400">
                <a:latin typeface="Times New Roman" pitchFamily="18" charset="0"/>
                <a:cs typeface="Times New Roman" pitchFamily="18" charset="0"/>
              </a:rPr>
              <a:t> dias.</a:t>
            </a:r>
          </a:p>
          <a:p>
            <a:pPr marL="342900" indent="-342900"/>
            <a:endParaRPr lang="pt-BR" sz="240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315" name="CaixaDeTexto 4"/>
          <p:cNvSpPr txBox="1">
            <a:spLocks noChangeArrowheads="1"/>
          </p:cNvSpPr>
          <p:nvPr/>
        </p:nvSpPr>
        <p:spPr bwMode="auto">
          <a:xfrm>
            <a:off x="1476375" y="549275"/>
            <a:ext cx="5903913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t-BR" sz="3200" b="1">
                <a:solidFill>
                  <a:schemeClr val="tx2"/>
                </a:solidFill>
              </a:rPr>
              <a:t>RESULTADOS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CaixaDeTexto 3"/>
          <p:cNvSpPr txBox="1">
            <a:spLocks noChangeArrowheads="1"/>
          </p:cNvSpPr>
          <p:nvPr/>
        </p:nvSpPr>
        <p:spPr bwMode="auto">
          <a:xfrm>
            <a:off x="395288" y="1628775"/>
            <a:ext cx="8496300" cy="3902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>
              <a:lnSpc>
                <a:spcPct val="200000"/>
              </a:lnSpc>
            </a:pPr>
            <a:r>
              <a:rPr lang="pt-BR" sz="250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PESO:</a:t>
            </a:r>
          </a:p>
          <a:p>
            <a:pPr algn="just">
              <a:lnSpc>
                <a:spcPct val="200000"/>
              </a:lnSpc>
            </a:pPr>
            <a:r>
              <a:rPr lang="pt-BR" sz="2500">
                <a:latin typeface="Times New Roman" pitchFamily="18" charset="0"/>
                <a:cs typeface="Times New Roman" pitchFamily="18" charset="0"/>
              </a:rPr>
              <a:t>Peso de nascimento:  </a:t>
            </a:r>
          </a:p>
          <a:p>
            <a:pPr algn="just">
              <a:lnSpc>
                <a:spcPct val="200000"/>
              </a:lnSpc>
              <a:buFont typeface="Arial" charset="0"/>
              <a:buChar char="•"/>
            </a:pPr>
            <a:r>
              <a:rPr lang="pt-BR" sz="2500">
                <a:latin typeface="Times New Roman" pitchFamily="18" charset="0"/>
                <a:cs typeface="Times New Roman" pitchFamily="18" charset="0"/>
              </a:rPr>
              <a:t>4 (7,8%) - extremamente baixo (&lt;1000 g); </a:t>
            </a:r>
          </a:p>
          <a:p>
            <a:pPr algn="just">
              <a:lnSpc>
                <a:spcPct val="200000"/>
              </a:lnSpc>
              <a:buFont typeface="Arial" charset="0"/>
              <a:buChar char="•"/>
            </a:pPr>
            <a:r>
              <a:rPr lang="pt-BR" sz="2500">
                <a:latin typeface="Times New Roman" pitchFamily="18" charset="0"/>
                <a:cs typeface="Times New Roman" pitchFamily="18" charset="0"/>
              </a:rPr>
              <a:t>11 (21,6%) - muito baixo (1000-1500g); </a:t>
            </a:r>
          </a:p>
          <a:p>
            <a:pPr algn="just">
              <a:lnSpc>
                <a:spcPct val="200000"/>
              </a:lnSpc>
              <a:buFont typeface="Arial" charset="0"/>
              <a:buChar char="•"/>
            </a:pPr>
            <a:r>
              <a:rPr lang="pt-BR" sz="2500">
                <a:latin typeface="Times New Roman" pitchFamily="18" charset="0"/>
                <a:cs typeface="Times New Roman" pitchFamily="18" charset="0"/>
              </a:rPr>
              <a:t>21 (41,2%) - baixo (1500-2500 g).</a:t>
            </a:r>
          </a:p>
        </p:txBody>
      </p:sp>
      <p:sp>
        <p:nvSpPr>
          <p:cNvPr id="14339" name="CaixaDeTexto 4"/>
          <p:cNvSpPr txBox="1">
            <a:spLocks noChangeArrowheads="1"/>
          </p:cNvSpPr>
          <p:nvPr/>
        </p:nvSpPr>
        <p:spPr bwMode="auto">
          <a:xfrm>
            <a:off x="1476375" y="549275"/>
            <a:ext cx="5903913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t-BR" sz="3200" b="1">
                <a:solidFill>
                  <a:schemeClr val="tx2"/>
                </a:solidFill>
              </a:rPr>
              <a:t>RESULTADOS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CaixaDeTexto 3"/>
          <p:cNvSpPr txBox="1">
            <a:spLocks noChangeArrowheads="1"/>
          </p:cNvSpPr>
          <p:nvPr/>
        </p:nvSpPr>
        <p:spPr bwMode="auto">
          <a:xfrm>
            <a:off x="323850" y="1257300"/>
            <a:ext cx="8496300" cy="466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>
              <a:lnSpc>
                <a:spcPct val="200000"/>
              </a:lnSpc>
            </a:pPr>
            <a:r>
              <a:rPr lang="pt-BR" sz="250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PESO:</a:t>
            </a:r>
          </a:p>
          <a:p>
            <a:pPr algn="just">
              <a:lnSpc>
                <a:spcPct val="200000"/>
              </a:lnSpc>
            </a:pPr>
            <a:r>
              <a:rPr lang="pt-BR" sz="2500">
                <a:latin typeface="Times New Roman" pitchFamily="18" charset="0"/>
                <a:cs typeface="Times New Roman" pitchFamily="18" charset="0"/>
              </a:rPr>
              <a:t>Pesos atuais: </a:t>
            </a:r>
          </a:p>
          <a:p>
            <a:pPr algn="just">
              <a:lnSpc>
                <a:spcPct val="200000"/>
              </a:lnSpc>
              <a:buFont typeface="Arial" charset="0"/>
              <a:buChar char="•"/>
            </a:pPr>
            <a:r>
              <a:rPr lang="pt-BR" sz="2500">
                <a:latin typeface="Times New Roman" pitchFamily="18" charset="0"/>
                <a:cs typeface="Times New Roman" pitchFamily="18" charset="0"/>
              </a:rPr>
              <a:t>1 (2,0%): &lt;1000 g;  </a:t>
            </a:r>
          </a:p>
          <a:p>
            <a:pPr algn="just">
              <a:lnSpc>
                <a:spcPct val="200000"/>
              </a:lnSpc>
              <a:buFont typeface="Arial" charset="0"/>
              <a:buChar char="•"/>
            </a:pPr>
            <a:r>
              <a:rPr lang="pt-BR" sz="2500">
                <a:latin typeface="Times New Roman" pitchFamily="18" charset="0"/>
                <a:cs typeface="Times New Roman" pitchFamily="18" charset="0"/>
              </a:rPr>
              <a:t>8 (15,7%): 1000-1500 g;</a:t>
            </a:r>
          </a:p>
          <a:p>
            <a:pPr algn="just">
              <a:lnSpc>
                <a:spcPct val="200000"/>
              </a:lnSpc>
              <a:buFont typeface="Arial" charset="0"/>
              <a:buChar char="•"/>
            </a:pPr>
            <a:r>
              <a:rPr lang="pt-BR" sz="2500">
                <a:latin typeface="Times New Roman" pitchFamily="18" charset="0"/>
                <a:cs typeface="Times New Roman" pitchFamily="18" charset="0"/>
              </a:rPr>
              <a:t>28 (54,9%): 1501-2500 g;  </a:t>
            </a:r>
          </a:p>
          <a:p>
            <a:pPr algn="just">
              <a:lnSpc>
                <a:spcPct val="200000"/>
              </a:lnSpc>
              <a:buFont typeface="Arial" charset="0"/>
              <a:buChar char="•"/>
            </a:pPr>
            <a:r>
              <a:rPr lang="pt-BR" sz="2500">
                <a:latin typeface="Times New Roman" pitchFamily="18" charset="0"/>
                <a:cs typeface="Times New Roman" pitchFamily="18" charset="0"/>
              </a:rPr>
              <a:t>14 (27,5%): &gt; 2500 g.</a:t>
            </a:r>
            <a:endParaRPr lang="pt-BR" sz="250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363" name="CaixaDeTexto 4"/>
          <p:cNvSpPr txBox="1">
            <a:spLocks noChangeArrowheads="1"/>
          </p:cNvSpPr>
          <p:nvPr/>
        </p:nvSpPr>
        <p:spPr bwMode="auto">
          <a:xfrm>
            <a:off x="1476375" y="549275"/>
            <a:ext cx="5903913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t-BR" sz="3200" b="1">
                <a:solidFill>
                  <a:schemeClr val="tx2"/>
                </a:solidFill>
              </a:rPr>
              <a:t>RESULTADOS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CaixaDeTexto 3"/>
          <p:cNvSpPr txBox="1">
            <a:spLocks noChangeArrowheads="1"/>
          </p:cNvSpPr>
          <p:nvPr/>
        </p:nvSpPr>
        <p:spPr bwMode="auto">
          <a:xfrm>
            <a:off x="323850" y="1257300"/>
            <a:ext cx="8820150" cy="5578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 algn="ctr">
              <a:lnSpc>
                <a:spcPct val="200000"/>
              </a:lnSpc>
              <a:buFont typeface="Arial" charset="0"/>
              <a:buNone/>
            </a:pPr>
            <a:r>
              <a:rPr lang="pt-BR" sz="300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A posição sentada com flexão máxima do quadril promoveu o maior espaço interespinhoso (p = 0,001); </a:t>
            </a:r>
          </a:p>
          <a:p>
            <a:pPr marL="342900" indent="-342900" algn="just">
              <a:lnSpc>
                <a:spcPct val="200000"/>
              </a:lnSpc>
              <a:buFont typeface="Arial" charset="0"/>
              <a:buChar char="•"/>
            </a:pPr>
            <a:r>
              <a:rPr lang="pt-BR" sz="3000">
                <a:latin typeface="Times New Roman" pitchFamily="18" charset="0"/>
                <a:cs typeface="Times New Roman" pitchFamily="18" charset="0"/>
              </a:rPr>
              <a:t>A posição de decúbito lateral sem flexionar o quadris resultou no menor espaço interespinhoso (p = 0,001).</a:t>
            </a:r>
          </a:p>
          <a:p>
            <a:pPr marL="342900" indent="-342900" algn="just">
              <a:lnSpc>
                <a:spcPct val="200000"/>
              </a:lnSpc>
              <a:buFont typeface="Arial" charset="0"/>
              <a:buChar char="•"/>
            </a:pPr>
            <a:r>
              <a:rPr lang="pt-BR" sz="3000">
                <a:latin typeface="Times New Roman" pitchFamily="18" charset="0"/>
                <a:cs typeface="Times New Roman" pitchFamily="18" charset="0"/>
              </a:rPr>
              <a:t>As médias das distâncias interespinhosas de acôrdo com as 4 posições são mostradas na </a:t>
            </a:r>
            <a:r>
              <a:rPr lang="pt-BR" sz="3000">
                <a:solidFill>
                  <a:srgbClr val="FF3300"/>
                </a:solidFill>
                <a:latin typeface="Times New Roman" pitchFamily="18" charset="0"/>
                <a:cs typeface="Times New Roman" pitchFamily="18" charset="0"/>
              </a:rPr>
              <a:t>Tabela 1.</a:t>
            </a:r>
          </a:p>
        </p:txBody>
      </p:sp>
      <p:sp>
        <p:nvSpPr>
          <p:cNvPr id="16387" name="CaixaDeTexto 4"/>
          <p:cNvSpPr txBox="1">
            <a:spLocks noChangeArrowheads="1"/>
          </p:cNvSpPr>
          <p:nvPr/>
        </p:nvSpPr>
        <p:spPr bwMode="auto">
          <a:xfrm>
            <a:off x="1476375" y="549275"/>
            <a:ext cx="5903913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t-BR" sz="3200" b="1">
                <a:solidFill>
                  <a:schemeClr val="tx2"/>
                </a:solidFill>
              </a:rPr>
              <a:t>RESULTADOS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CaixaDeTexto 4"/>
          <p:cNvSpPr txBox="1">
            <a:spLocks noChangeArrowheads="1"/>
          </p:cNvSpPr>
          <p:nvPr/>
        </p:nvSpPr>
        <p:spPr bwMode="auto">
          <a:xfrm>
            <a:off x="1476375" y="549275"/>
            <a:ext cx="5903913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t-BR" sz="3200" b="1">
                <a:solidFill>
                  <a:schemeClr val="tx2"/>
                </a:solidFill>
              </a:rPr>
              <a:t>RESULTADOS</a:t>
            </a:r>
          </a:p>
        </p:txBody>
      </p:sp>
      <p:pic>
        <p:nvPicPr>
          <p:cNvPr id="17411" name="Picture 4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2133600"/>
            <a:ext cx="9144000" cy="2484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412" name="Rectangle 6"/>
          <p:cNvSpPr>
            <a:spLocks noChangeArrowheads="1"/>
          </p:cNvSpPr>
          <p:nvPr/>
        </p:nvSpPr>
        <p:spPr bwMode="auto">
          <a:xfrm>
            <a:off x="0" y="1557338"/>
            <a:ext cx="9144000" cy="1152525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pt-BR" sz="1600" b="1">
                <a:solidFill>
                  <a:srgbClr val="FFFF00"/>
                </a:solidFill>
              </a:rPr>
              <a:t>Tabela 1-As médias das distâncias interespinhosas  simultaneamente com </a:t>
            </a:r>
          </a:p>
          <a:p>
            <a:pPr algn="ctr"/>
            <a:r>
              <a:rPr lang="pt-BR" sz="1600" b="1">
                <a:solidFill>
                  <a:srgbClr val="FFFF00"/>
                </a:solidFill>
              </a:rPr>
              <a:t>a fequência cardíaca (</a:t>
            </a:r>
            <a:r>
              <a:rPr lang="pt-BR" sz="1600" b="1" i="1">
                <a:solidFill>
                  <a:srgbClr val="FFFF00"/>
                </a:solidFill>
              </a:rPr>
              <a:t>heart rate</a:t>
            </a:r>
            <a:r>
              <a:rPr lang="pt-BR" sz="1600" b="1">
                <a:solidFill>
                  <a:srgbClr val="FFFF00"/>
                </a:solidFill>
              </a:rPr>
              <a:t>)</a:t>
            </a:r>
          </a:p>
          <a:p>
            <a:pPr algn="ctr"/>
            <a:r>
              <a:rPr lang="pt-BR" sz="1600" b="1">
                <a:solidFill>
                  <a:srgbClr val="FFFF00"/>
                </a:solidFill>
              </a:rPr>
              <a:t> e saturação de oxigênio de acordo com as 4 posições da criança </a:t>
            </a:r>
          </a:p>
          <a:p>
            <a:pPr algn="ctr"/>
            <a:endParaRPr lang="pt-BR" sz="1600" b="1">
              <a:solidFill>
                <a:srgbClr val="FFFF00"/>
              </a:solidFill>
            </a:endParaRPr>
          </a:p>
        </p:txBody>
      </p:sp>
      <p:sp>
        <p:nvSpPr>
          <p:cNvPr id="17413" name="Rectangle 7"/>
          <p:cNvSpPr>
            <a:spLocks noChangeArrowheads="1"/>
          </p:cNvSpPr>
          <p:nvPr/>
        </p:nvSpPr>
        <p:spPr bwMode="auto">
          <a:xfrm>
            <a:off x="3851275" y="2924175"/>
            <a:ext cx="288925" cy="2159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pt-BR"/>
              <a:t>A</a:t>
            </a:r>
          </a:p>
        </p:txBody>
      </p:sp>
      <p:sp>
        <p:nvSpPr>
          <p:cNvPr id="17414" name="Rectangle 8"/>
          <p:cNvSpPr>
            <a:spLocks noChangeArrowheads="1"/>
          </p:cNvSpPr>
          <p:nvPr/>
        </p:nvSpPr>
        <p:spPr bwMode="auto">
          <a:xfrm>
            <a:off x="5795963" y="2924175"/>
            <a:ext cx="288925" cy="2159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pt-BR"/>
              <a:t>B</a:t>
            </a:r>
          </a:p>
        </p:txBody>
      </p:sp>
      <p:sp>
        <p:nvSpPr>
          <p:cNvPr id="17415" name="Rectangle 9"/>
          <p:cNvSpPr>
            <a:spLocks noChangeArrowheads="1"/>
          </p:cNvSpPr>
          <p:nvPr/>
        </p:nvSpPr>
        <p:spPr bwMode="auto">
          <a:xfrm>
            <a:off x="7308850" y="2924175"/>
            <a:ext cx="288925" cy="2159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pt-BR"/>
              <a:t>C</a:t>
            </a:r>
          </a:p>
        </p:txBody>
      </p:sp>
      <p:sp>
        <p:nvSpPr>
          <p:cNvPr id="17416" name="Rectangle 10"/>
          <p:cNvSpPr>
            <a:spLocks noChangeArrowheads="1"/>
          </p:cNvSpPr>
          <p:nvPr/>
        </p:nvSpPr>
        <p:spPr bwMode="auto">
          <a:xfrm>
            <a:off x="8675688" y="2924175"/>
            <a:ext cx="288925" cy="2159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pt-BR"/>
              <a:t>D</a:t>
            </a:r>
          </a:p>
        </p:txBody>
      </p:sp>
      <p:sp>
        <p:nvSpPr>
          <p:cNvPr id="17417" name="Rectangle 11"/>
          <p:cNvSpPr>
            <a:spLocks noChangeArrowheads="1"/>
          </p:cNvSpPr>
          <p:nvPr/>
        </p:nvSpPr>
        <p:spPr bwMode="auto">
          <a:xfrm>
            <a:off x="0" y="4365625"/>
            <a:ext cx="9144000" cy="6477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pt-BR" sz="1400"/>
              <a:t>Médias e desvios padrões da Frequência cardíaca; saturação de oxigênio foi arredondada para o valor mais</a:t>
            </a:r>
          </a:p>
          <a:p>
            <a:pPr algn="ctr"/>
            <a:r>
              <a:rPr lang="pt-BR" sz="1400"/>
              <a:t> próximo do número inteiro</a:t>
            </a:r>
          </a:p>
        </p:txBody>
      </p:sp>
      <p:sp>
        <p:nvSpPr>
          <p:cNvPr id="17418" name="Line 12"/>
          <p:cNvSpPr>
            <a:spLocks noChangeShapeType="1"/>
          </p:cNvSpPr>
          <p:nvPr/>
        </p:nvSpPr>
        <p:spPr bwMode="auto">
          <a:xfrm>
            <a:off x="7667625" y="2708275"/>
            <a:ext cx="1476375" cy="0"/>
          </a:xfrm>
          <a:prstGeom prst="line">
            <a:avLst/>
          </a:prstGeom>
          <a:noFill/>
          <a:ln w="57150">
            <a:solidFill>
              <a:srgbClr val="FF3300"/>
            </a:solidFill>
            <a:round/>
            <a:headEnd/>
            <a:tailEnd/>
          </a:ln>
        </p:spPr>
        <p:txBody>
          <a:bodyPr/>
          <a:lstStyle/>
          <a:p>
            <a:endParaRPr lang="pt-BR"/>
          </a:p>
        </p:txBody>
      </p:sp>
      <p:sp>
        <p:nvSpPr>
          <p:cNvPr id="17419" name="Line 13"/>
          <p:cNvSpPr>
            <a:spLocks noChangeShapeType="1"/>
          </p:cNvSpPr>
          <p:nvPr/>
        </p:nvSpPr>
        <p:spPr bwMode="auto">
          <a:xfrm>
            <a:off x="7667625" y="2708275"/>
            <a:ext cx="0" cy="1657350"/>
          </a:xfrm>
          <a:prstGeom prst="line">
            <a:avLst/>
          </a:prstGeom>
          <a:noFill/>
          <a:ln w="57150">
            <a:solidFill>
              <a:srgbClr val="FF3300"/>
            </a:solidFill>
            <a:round/>
            <a:headEnd/>
            <a:tailEnd/>
          </a:ln>
        </p:spPr>
        <p:txBody>
          <a:bodyPr/>
          <a:lstStyle/>
          <a:p>
            <a:endParaRPr lang="pt-BR"/>
          </a:p>
        </p:txBody>
      </p:sp>
      <p:sp>
        <p:nvSpPr>
          <p:cNvPr id="17420" name="Line 14"/>
          <p:cNvSpPr>
            <a:spLocks noChangeShapeType="1"/>
          </p:cNvSpPr>
          <p:nvPr/>
        </p:nvSpPr>
        <p:spPr bwMode="auto">
          <a:xfrm>
            <a:off x="9144000" y="3068638"/>
            <a:ext cx="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pt-BR"/>
          </a:p>
        </p:txBody>
      </p:sp>
      <p:sp>
        <p:nvSpPr>
          <p:cNvPr id="17421" name="Line 15"/>
          <p:cNvSpPr>
            <a:spLocks noChangeShapeType="1"/>
          </p:cNvSpPr>
          <p:nvPr/>
        </p:nvSpPr>
        <p:spPr bwMode="auto">
          <a:xfrm>
            <a:off x="9144000" y="2708275"/>
            <a:ext cx="0" cy="1657350"/>
          </a:xfrm>
          <a:prstGeom prst="line">
            <a:avLst/>
          </a:prstGeom>
          <a:noFill/>
          <a:ln w="57150">
            <a:solidFill>
              <a:srgbClr val="FF3300"/>
            </a:solidFill>
            <a:round/>
            <a:headEnd/>
            <a:tailEnd/>
          </a:ln>
        </p:spPr>
        <p:txBody>
          <a:bodyPr/>
          <a:lstStyle/>
          <a:p>
            <a:endParaRPr lang="pt-BR"/>
          </a:p>
        </p:txBody>
      </p:sp>
      <p:sp>
        <p:nvSpPr>
          <p:cNvPr id="17422" name="Line 16"/>
          <p:cNvSpPr>
            <a:spLocks noChangeShapeType="1"/>
          </p:cNvSpPr>
          <p:nvPr/>
        </p:nvSpPr>
        <p:spPr bwMode="auto">
          <a:xfrm>
            <a:off x="7667625" y="4365625"/>
            <a:ext cx="1476375" cy="0"/>
          </a:xfrm>
          <a:prstGeom prst="line">
            <a:avLst/>
          </a:prstGeom>
          <a:noFill/>
          <a:ln w="57150">
            <a:solidFill>
              <a:srgbClr val="FF3300"/>
            </a:solidFill>
            <a:round/>
            <a:headEnd/>
            <a:tailEnd/>
          </a:ln>
        </p:spPr>
        <p:txBody>
          <a:bodyPr/>
          <a:lstStyle/>
          <a:p>
            <a:endParaRPr lang="pt-BR"/>
          </a:p>
        </p:txBody>
      </p:sp>
      <p:sp>
        <p:nvSpPr>
          <p:cNvPr id="17423" name="Line 17"/>
          <p:cNvSpPr>
            <a:spLocks noChangeShapeType="1"/>
          </p:cNvSpPr>
          <p:nvPr/>
        </p:nvSpPr>
        <p:spPr bwMode="auto">
          <a:xfrm flipH="1" flipV="1">
            <a:off x="8316913" y="3429000"/>
            <a:ext cx="360362" cy="287338"/>
          </a:xfrm>
          <a:prstGeom prst="line">
            <a:avLst/>
          </a:prstGeom>
          <a:noFill/>
          <a:ln w="76200">
            <a:solidFill>
              <a:srgbClr val="FFFF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pt-B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CaixaDeTexto 3"/>
          <p:cNvSpPr txBox="1">
            <a:spLocks noChangeArrowheads="1"/>
          </p:cNvSpPr>
          <p:nvPr/>
        </p:nvSpPr>
        <p:spPr bwMode="auto">
          <a:xfrm>
            <a:off x="323850" y="1257300"/>
            <a:ext cx="8496300" cy="435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 algn="just">
              <a:lnSpc>
                <a:spcPct val="200000"/>
              </a:lnSpc>
              <a:buFont typeface="Arial" charset="0"/>
              <a:buChar char="•"/>
            </a:pPr>
            <a:r>
              <a:rPr lang="pt-BR" sz="2000">
                <a:latin typeface="Times New Roman" pitchFamily="18" charset="0"/>
                <a:cs typeface="Times New Roman" pitchFamily="18" charset="0"/>
              </a:rPr>
              <a:t>As posições sentada com/sem flexão apresentaram aumentos da FC em relação à posição de decúbito lateral sem flexão (p = 0,01 e p = 0,002)</a:t>
            </a:r>
          </a:p>
          <a:p>
            <a:pPr marL="342900" indent="-342900" algn="just">
              <a:lnSpc>
                <a:spcPct val="200000"/>
              </a:lnSpc>
              <a:buFont typeface="Arial" charset="0"/>
              <a:buChar char="•"/>
            </a:pPr>
            <a:r>
              <a:rPr lang="pt-BR" sz="2000">
                <a:latin typeface="Times New Roman" pitchFamily="18" charset="0"/>
                <a:cs typeface="Times New Roman" pitchFamily="18" charset="0"/>
              </a:rPr>
              <a:t>Quedas significativas na saturação transcutânea de O</a:t>
            </a:r>
            <a:r>
              <a:rPr lang="pt-BR" sz="2000" baseline="-2500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pt-BR" sz="2000">
                <a:latin typeface="Times New Roman" pitchFamily="18" charset="0"/>
                <a:cs typeface="Times New Roman" pitchFamily="18" charset="0"/>
              </a:rPr>
              <a:t> foram observadas entre: decúbito lateral e sentadas com flexão (p = 0,007), decúbito lateral  com flexão e sentado sem flexão (p = 0,015) e decúbito lateral com flexão e sentado com flexão (P = 0,002) (Tabela 2)</a:t>
            </a:r>
          </a:p>
          <a:p>
            <a:pPr marL="342900" indent="-342900" algn="ctr">
              <a:lnSpc>
                <a:spcPct val="200000"/>
              </a:lnSpc>
              <a:buFont typeface="Arial" charset="0"/>
              <a:buNone/>
            </a:pPr>
            <a:r>
              <a:rPr lang="pt-BR" sz="200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Nenhum evento hipóxico ocorreu durante o procedimento.</a:t>
            </a:r>
          </a:p>
        </p:txBody>
      </p:sp>
      <p:sp>
        <p:nvSpPr>
          <p:cNvPr id="18435" name="CaixaDeTexto 4"/>
          <p:cNvSpPr txBox="1">
            <a:spLocks noChangeArrowheads="1"/>
          </p:cNvSpPr>
          <p:nvPr/>
        </p:nvSpPr>
        <p:spPr bwMode="auto">
          <a:xfrm>
            <a:off x="1476375" y="549275"/>
            <a:ext cx="5903913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t-BR" sz="3200" b="1">
                <a:solidFill>
                  <a:schemeClr val="tx2"/>
                </a:solidFill>
              </a:rPr>
              <a:t>RESULTADOS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CaixaDeTexto 4"/>
          <p:cNvSpPr txBox="1">
            <a:spLocks noChangeArrowheads="1"/>
          </p:cNvSpPr>
          <p:nvPr/>
        </p:nvSpPr>
        <p:spPr bwMode="auto">
          <a:xfrm>
            <a:off x="1547813" y="0"/>
            <a:ext cx="5903912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t-BR" sz="3200" b="1">
                <a:solidFill>
                  <a:schemeClr val="tx2"/>
                </a:solidFill>
              </a:rPr>
              <a:t>RESULTADOS</a:t>
            </a:r>
          </a:p>
        </p:txBody>
      </p:sp>
      <p:sp>
        <p:nvSpPr>
          <p:cNvPr id="19459" name="Rectangle 7"/>
          <p:cNvSpPr>
            <a:spLocks noChangeArrowheads="1"/>
          </p:cNvSpPr>
          <p:nvPr/>
        </p:nvSpPr>
        <p:spPr bwMode="auto">
          <a:xfrm>
            <a:off x="1547813" y="5943600"/>
            <a:ext cx="1152525" cy="9144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pt-BR" sz="1400"/>
              <a:t>  </a:t>
            </a:r>
            <a:r>
              <a:rPr lang="pt-BR" sz="1400" b="1">
                <a:solidFill>
                  <a:srgbClr val="FFFF00"/>
                </a:solidFill>
              </a:rPr>
              <a:t>A:LRWF</a:t>
            </a:r>
          </a:p>
          <a:p>
            <a:pPr algn="ctr"/>
            <a:r>
              <a:rPr lang="pt-BR" sz="1400" b="1">
                <a:solidFill>
                  <a:srgbClr val="FFFF00"/>
                </a:solidFill>
              </a:rPr>
              <a:t>     B:LRWOF</a:t>
            </a:r>
          </a:p>
          <a:p>
            <a:pPr algn="ctr"/>
            <a:r>
              <a:rPr lang="pt-BR" sz="1400" b="1">
                <a:solidFill>
                  <a:srgbClr val="FFFF00"/>
                </a:solidFill>
              </a:rPr>
              <a:t>C:SWF</a:t>
            </a:r>
          </a:p>
          <a:p>
            <a:pPr algn="ctr"/>
            <a:r>
              <a:rPr lang="pt-BR" sz="1400" b="1">
                <a:solidFill>
                  <a:srgbClr val="FFFF00"/>
                </a:solidFill>
              </a:rPr>
              <a:t>    D:SWOF</a:t>
            </a:r>
          </a:p>
        </p:txBody>
      </p:sp>
      <p:sp>
        <p:nvSpPr>
          <p:cNvPr id="19460" name="Line 8"/>
          <p:cNvSpPr>
            <a:spLocks noChangeShapeType="1"/>
          </p:cNvSpPr>
          <p:nvPr/>
        </p:nvSpPr>
        <p:spPr bwMode="auto">
          <a:xfrm>
            <a:off x="1258888" y="5157788"/>
            <a:ext cx="288925" cy="719137"/>
          </a:xfrm>
          <a:prstGeom prst="line">
            <a:avLst/>
          </a:prstGeom>
          <a:noFill/>
          <a:ln w="76200">
            <a:solidFill>
              <a:srgbClr val="FF33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pt-BR"/>
          </a:p>
        </p:txBody>
      </p:sp>
      <p:sp>
        <p:nvSpPr>
          <p:cNvPr id="19461" name="Text Box 9"/>
          <p:cNvSpPr txBox="1">
            <a:spLocks noChangeArrowheads="1"/>
          </p:cNvSpPr>
          <p:nvPr/>
        </p:nvSpPr>
        <p:spPr bwMode="auto">
          <a:xfrm>
            <a:off x="539750" y="4508500"/>
            <a:ext cx="19494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pt-BR" b="1">
                <a:solidFill>
                  <a:srgbClr val="FF3300"/>
                </a:solidFill>
              </a:rPr>
              <a:t>Posições</a:t>
            </a:r>
          </a:p>
          <a:p>
            <a:pPr algn="ctr"/>
            <a:r>
              <a:rPr lang="pt-BR">
                <a:solidFill>
                  <a:srgbClr val="FFFF00"/>
                </a:solidFill>
              </a:rPr>
              <a:t>(consultem Fig 1)</a:t>
            </a:r>
          </a:p>
        </p:txBody>
      </p:sp>
      <p:pic>
        <p:nvPicPr>
          <p:cNvPr id="19462" name="Picture 1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700338" y="1004888"/>
            <a:ext cx="4530725" cy="5853112"/>
          </a:xfrm>
          <a:prstGeom prst="rect">
            <a:avLst/>
          </a:prstGeom>
          <a:noFill/>
          <a:ln w="38100">
            <a:solidFill>
              <a:srgbClr val="0033CC"/>
            </a:solidFill>
            <a:miter lim="800000"/>
            <a:headEnd/>
            <a:tailEnd/>
          </a:ln>
        </p:spPr>
      </p:pic>
      <p:sp>
        <p:nvSpPr>
          <p:cNvPr id="19463" name="Rectangle 11"/>
          <p:cNvSpPr>
            <a:spLocks noChangeArrowheads="1"/>
          </p:cNvSpPr>
          <p:nvPr/>
        </p:nvSpPr>
        <p:spPr bwMode="auto">
          <a:xfrm>
            <a:off x="900113" y="765175"/>
            <a:ext cx="7704137" cy="792163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pt-BR" sz="1400" b="1">
                <a:solidFill>
                  <a:srgbClr val="FFFF00"/>
                </a:solidFill>
              </a:rPr>
              <a:t>Tabela 2. As diferenças das médias da distância interespinhosa, frequência cardíaca </a:t>
            </a:r>
          </a:p>
          <a:p>
            <a:pPr algn="ctr"/>
            <a:r>
              <a:rPr lang="pt-BR" sz="1400" b="1">
                <a:solidFill>
                  <a:srgbClr val="FFFF00"/>
                </a:solidFill>
              </a:rPr>
              <a:t>e saturação de oxigênio de acôrdo com as 4 posições</a:t>
            </a:r>
          </a:p>
        </p:txBody>
      </p:sp>
      <p:sp>
        <p:nvSpPr>
          <p:cNvPr id="19464" name="AutoShape 12"/>
          <p:cNvSpPr>
            <a:spLocks/>
          </p:cNvSpPr>
          <p:nvPr/>
        </p:nvSpPr>
        <p:spPr bwMode="auto">
          <a:xfrm>
            <a:off x="2700338" y="5943600"/>
            <a:ext cx="152400" cy="914400"/>
          </a:xfrm>
          <a:prstGeom prst="rightBrace">
            <a:avLst>
              <a:gd name="adj1" fmla="val 50000"/>
              <a:gd name="adj2" fmla="val 50000"/>
            </a:avLst>
          </a:prstGeom>
          <a:noFill/>
          <a:ln w="38100">
            <a:solidFill>
              <a:srgbClr val="FFFF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pt-B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CaixaDeTexto 3"/>
          <p:cNvSpPr txBox="1">
            <a:spLocks noChangeArrowheads="1"/>
          </p:cNvSpPr>
          <p:nvPr/>
        </p:nvSpPr>
        <p:spPr bwMode="auto">
          <a:xfrm>
            <a:off x="323850" y="1257300"/>
            <a:ext cx="8496300" cy="5578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 algn="just">
              <a:lnSpc>
                <a:spcPct val="200000"/>
              </a:lnSpc>
              <a:buFont typeface="Arial" charset="0"/>
              <a:buChar char="•"/>
            </a:pPr>
            <a:r>
              <a:rPr lang="pt-BR" sz="2000">
                <a:latin typeface="Times New Roman" pitchFamily="18" charset="0"/>
                <a:cs typeface="Times New Roman" pitchFamily="18" charset="0"/>
              </a:rPr>
              <a:t>Adultos: </a:t>
            </a:r>
            <a:r>
              <a:rPr lang="pt-BR" sz="200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a posição   sentada segurando os pés</a:t>
            </a:r>
            <a:r>
              <a:rPr lang="pt-BR" sz="2000">
                <a:latin typeface="Times New Roman" pitchFamily="18" charset="0"/>
                <a:cs typeface="Times New Roman" pitchFamily="18" charset="0"/>
              </a:rPr>
              <a:t> (paciente toca o tornozelo enquanto sentado) – </a:t>
            </a:r>
            <a:r>
              <a:rPr lang="pt-BR" sz="200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apresenta resultado semelhante a posição sentada com flexão do quadril nos recém-nascidos;</a:t>
            </a:r>
          </a:p>
          <a:p>
            <a:pPr marL="342900" indent="-342900" algn="just">
              <a:lnSpc>
                <a:spcPct val="200000"/>
              </a:lnSpc>
              <a:buFont typeface="Arial" charset="0"/>
              <a:buChar char="•"/>
            </a:pPr>
            <a:r>
              <a:rPr lang="pt-BR" sz="2000">
                <a:latin typeface="Times New Roman" pitchFamily="18" charset="0"/>
                <a:cs typeface="Times New Roman" pitchFamily="18" charset="0"/>
              </a:rPr>
              <a:t>Em um estudo de práticas de emergência pediátrica o decúbito lateral foi preferido por 82%; </a:t>
            </a:r>
          </a:p>
          <a:p>
            <a:pPr marL="342900" indent="-342900" algn="just">
              <a:lnSpc>
                <a:spcPct val="200000"/>
              </a:lnSpc>
              <a:buFont typeface="Arial" charset="0"/>
              <a:buChar char="•"/>
            </a:pPr>
            <a:r>
              <a:rPr lang="pt-BR" sz="2000">
                <a:latin typeface="Times New Roman" pitchFamily="18" charset="0"/>
                <a:cs typeface="Times New Roman" pitchFamily="18" charset="0"/>
              </a:rPr>
              <a:t>Estudo em recém-nascidos prematuros saudáveis, embora a PaO2 diminuísse e a frequência cardíaca (FC) aumentasse com cada posição para a punção lombar, a </a:t>
            </a:r>
            <a:r>
              <a:rPr lang="pt-BR" sz="200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diminuição foi significantemente maior na posição decúbito lateral com a máxima flexão do quadril</a:t>
            </a:r>
            <a:r>
              <a:rPr lang="pt-BR" sz="2000">
                <a:latin typeface="Times New Roman" pitchFamily="18" charset="0"/>
                <a:cs typeface="Times New Roman" pitchFamily="18" charset="0"/>
              </a:rPr>
              <a:t> (Gleason et al-referência 7)​​</a:t>
            </a:r>
          </a:p>
        </p:txBody>
      </p:sp>
      <p:sp>
        <p:nvSpPr>
          <p:cNvPr id="20483" name="CaixaDeTexto 4"/>
          <p:cNvSpPr txBox="1">
            <a:spLocks noChangeArrowheads="1"/>
          </p:cNvSpPr>
          <p:nvPr/>
        </p:nvSpPr>
        <p:spPr bwMode="auto">
          <a:xfrm>
            <a:off x="1476375" y="549275"/>
            <a:ext cx="5903913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t-BR" sz="3200" b="1">
                <a:solidFill>
                  <a:schemeClr val="tx2"/>
                </a:solidFill>
              </a:rPr>
              <a:t>DISCUSSÃO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CaixaDeTexto 3"/>
          <p:cNvSpPr txBox="1">
            <a:spLocks noChangeArrowheads="1"/>
          </p:cNvSpPr>
          <p:nvPr/>
        </p:nvSpPr>
        <p:spPr bwMode="auto">
          <a:xfrm>
            <a:off x="323850" y="854075"/>
            <a:ext cx="8496300" cy="4787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 algn="just">
              <a:lnSpc>
                <a:spcPct val="200000"/>
              </a:lnSpc>
              <a:buFont typeface="Arial" charset="0"/>
              <a:buChar char="•"/>
            </a:pPr>
            <a:r>
              <a:rPr lang="pt-BR" b="1">
                <a:latin typeface="Times New Roman" pitchFamily="18" charset="0"/>
                <a:cs typeface="Times New Roman" pitchFamily="18" charset="0"/>
              </a:rPr>
              <a:t>Cadigan et al (referência 7) também atestou que </a:t>
            </a:r>
            <a:r>
              <a:rPr lang="pt-BR" b="1"/>
              <a:t>decúbito lateral com a máxima flexão dos quadris em RN saudáveis </a:t>
            </a:r>
            <a:r>
              <a:rPr lang="pt-BR" b="1">
                <a:latin typeface="Times New Roman" pitchFamily="18" charset="0"/>
                <a:cs typeface="Times New Roman" pitchFamily="18" charset="0"/>
              </a:rPr>
              <a:t>em relação à  posição decúbito lateral sem a flexão dos quadris,  deixa maiores espaços interespinhosos;</a:t>
            </a:r>
          </a:p>
          <a:p>
            <a:pPr marL="342900" indent="-342900"/>
            <a:r>
              <a:rPr lang="pt-BR" sz="1400"/>
              <a:t>      </a:t>
            </a:r>
          </a:p>
          <a:p>
            <a:pPr marL="342900" indent="-342900"/>
            <a:r>
              <a:rPr lang="pt-BR" sz="1400"/>
              <a:t>      </a:t>
            </a:r>
            <a:r>
              <a:rPr lang="pt-BR" sz="1400">
                <a:hlinkClick r:id="rId2"/>
              </a:rPr>
              <a:t>Evaluating infant positioning for lumbar puncture using sonographic measurements.</a:t>
            </a:r>
            <a:endParaRPr lang="pt-BR" sz="1400"/>
          </a:p>
          <a:p>
            <a:pPr marL="342900" indent="-342900"/>
            <a:r>
              <a:rPr lang="pt-BR" sz="1400"/>
              <a:t>      Cadigan BA, Cydulka RK, Werner SL, Jones RA.Acad Emerg Med. 2011 Feb;18(2):215-8</a:t>
            </a:r>
          </a:p>
          <a:p>
            <a:pPr marL="342900" indent="-342900"/>
            <a:endParaRPr lang="pt-BR" sz="1400">
              <a:latin typeface="Times New Roman" pitchFamily="18" charset="0"/>
              <a:cs typeface="Times New Roman" pitchFamily="18" charset="0"/>
            </a:endParaRPr>
          </a:p>
          <a:p>
            <a:pPr marL="342900" indent="-342900" algn="just">
              <a:lnSpc>
                <a:spcPct val="200000"/>
              </a:lnSpc>
              <a:buFont typeface="Arial" charset="0"/>
              <a:buChar char="•"/>
            </a:pPr>
            <a:r>
              <a:rPr lang="pt-BR">
                <a:latin typeface="Times New Roman" pitchFamily="18" charset="0"/>
                <a:cs typeface="Times New Roman" pitchFamily="18" charset="0"/>
              </a:rPr>
              <a:t>FC e Saturação de O</a:t>
            </a:r>
            <a:r>
              <a:rPr lang="pt-BR" baseline="-2500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pt-BR">
                <a:latin typeface="Times New Roman" pitchFamily="18" charset="0"/>
                <a:cs typeface="Times New Roman" pitchFamily="18" charset="0"/>
              </a:rPr>
              <a:t> diferiram significativamente com o posicionamento do lactentes neste estudo , no entanto, isto não resultou em alterações do estado clínico;</a:t>
            </a:r>
          </a:p>
          <a:p>
            <a:pPr marL="342900" indent="-342900" algn="just">
              <a:lnSpc>
                <a:spcPct val="200000"/>
              </a:lnSpc>
              <a:buFont typeface="Arial" charset="0"/>
              <a:buChar char="•"/>
            </a:pPr>
            <a:r>
              <a:rPr lang="pt-BR">
                <a:latin typeface="Times New Roman" pitchFamily="18" charset="0"/>
                <a:cs typeface="Times New Roman" pitchFamily="18" charset="0"/>
              </a:rPr>
              <a:t>Embora existam poucos lactentes com peso inferior a 1500 g </a:t>
            </a:r>
            <a:r>
              <a:rPr lang="pt-BR" b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a posição sentada fletida pode ser  uma alternativa segura ao tradicional decúbito lateral fletido</a:t>
            </a:r>
          </a:p>
        </p:txBody>
      </p:sp>
      <p:sp>
        <p:nvSpPr>
          <p:cNvPr id="21507" name="CaixaDeTexto 4"/>
          <p:cNvSpPr txBox="1">
            <a:spLocks noChangeArrowheads="1"/>
          </p:cNvSpPr>
          <p:nvPr/>
        </p:nvSpPr>
        <p:spPr bwMode="auto">
          <a:xfrm>
            <a:off x="1476375" y="188913"/>
            <a:ext cx="5903913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t-BR" sz="3200" b="1">
                <a:solidFill>
                  <a:schemeClr val="tx2"/>
                </a:solidFill>
              </a:rPr>
              <a:t>DISCUSSÃO</a:t>
            </a:r>
          </a:p>
        </p:txBody>
      </p:sp>
      <p:sp>
        <p:nvSpPr>
          <p:cNvPr id="21508" name="Line 5"/>
          <p:cNvSpPr>
            <a:spLocks noChangeShapeType="1"/>
          </p:cNvSpPr>
          <p:nvPr/>
        </p:nvSpPr>
        <p:spPr bwMode="auto">
          <a:xfrm flipH="1">
            <a:off x="7235825" y="2565400"/>
            <a:ext cx="215900" cy="287338"/>
          </a:xfrm>
          <a:prstGeom prst="line">
            <a:avLst/>
          </a:prstGeom>
          <a:noFill/>
          <a:ln w="57150">
            <a:solidFill>
              <a:srgbClr val="0033CC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pt-BR"/>
          </a:p>
        </p:txBody>
      </p:sp>
      <p:sp>
        <p:nvSpPr>
          <p:cNvPr id="21509" name="Text Box 6"/>
          <p:cNvSpPr txBox="1">
            <a:spLocks noChangeArrowheads="1"/>
          </p:cNvSpPr>
          <p:nvPr/>
        </p:nvSpPr>
        <p:spPr bwMode="auto">
          <a:xfrm>
            <a:off x="7486650" y="2420938"/>
            <a:ext cx="16573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>
                <a:solidFill>
                  <a:srgbClr val="FFFF00"/>
                </a:solidFill>
              </a:rPr>
              <a:t>Artigo integral!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CaixaDeTexto 3"/>
          <p:cNvSpPr txBox="1">
            <a:spLocks noChangeArrowheads="1"/>
          </p:cNvSpPr>
          <p:nvPr/>
        </p:nvSpPr>
        <p:spPr bwMode="auto">
          <a:xfrm>
            <a:off x="468313" y="476250"/>
            <a:ext cx="8496300" cy="6194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 algn="just">
              <a:lnSpc>
                <a:spcPct val="200000"/>
              </a:lnSpc>
              <a:buFont typeface="Arial" charset="0"/>
              <a:buNone/>
            </a:pPr>
            <a:r>
              <a:rPr lang="pt-BR" sz="200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                                       Limitações do Estudo</a:t>
            </a:r>
          </a:p>
          <a:p>
            <a:pPr marL="342900" indent="-342900" algn="just">
              <a:lnSpc>
                <a:spcPct val="200000"/>
              </a:lnSpc>
              <a:buFont typeface="Arial" charset="0"/>
              <a:buChar char="•"/>
            </a:pPr>
            <a:r>
              <a:rPr lang="pt-BR">
                <a:latin typeface="Times New Roman" pitchFamily="18" charset="0"/>
                <a:cs typeface="Times New Roman" pitchFamily="18" charset="0"/>
              </a:rPr>
              <a:t>Pequeno tamanho da amostra; </a:t>
            </a:r>
          </a:p>
          <a:p>
            <a:pPr marL="342900" indent="-342900" algn="just">
              <a:lnSpc>
                <a:spcPct val="200000"/>
              </a:lnSpc>
              <a:buFont typeface="Arial" charset="0"/>
              <a:buChar char="•"/>
            </a:pPr>
            <a:r>
              <a:rPr lang="pt-BR">
                <a:latin typeface="Times New Roman" pitchFamily="18" charset="0"/>
                <a:cs typeface="Times New Roman" pitchFamily="18" charset="0"/>
              </a:rPr>
              <a:t>Exclusão por conveniência da amostra (se já tiveram punção lombar antes; muito doentes para o posicionamento)</a:t>
            </a:r>
          </a:p>
          <a:p>
            <a:pPr marL="342900" indent="-342900" algn="just">
              <a:lnSpc>
                <a:spcPct val="200000"/>
              </a:lnSpc>
              <a:buFont typeface="Arial" charset="0"/>
              <a:buChar char="•"/>
            </a:pPr>
            <a:r>
              <a:rPr lang="pt-BR">
                <a:latin typeface="Times New Roman" pitchFamily="18" charset="0"/>
                <a:cs typeface="Times New Roman" pitchFamily="18" charset="0"/>
              </a:rPr>
              <a:t>Ausência de punção lombares feitas</a:t>
            </a:r>
          </a:p>
          <a:p>
            <a:pPr marL="342900" indent="-342900" algn="just">
              <a:lnSpc>
                <a:spcPct val="200000"/>
              </a:lnSpc>
              <a:buFont typeface="Arial" charset="0"/>
              <a:buChar char="•"/>
            </a:pPr>
            <a:r>
              <a:rPr lang="pt-BR">
                <a:latin typeface="Times New Roman" pitchFamily="18" charset="0"/>
                <a:cs typeface="Times New Roman" pitchFamily="18" charset="0"/>
              </a:rPr>
              <a:t>Escassez de baixo peso (1000-1500 g) e muito baixo peso (&lt;1000 g) na população em estudo;</a:t>
            </a:r>
          </a:p>
          <a:p>
            <a:pPr marL="342900" indent="-342900" algn="just">
              <a:lnSpc>
                <a:spcPct val="200000"/>
              </a:lnSpc>
              <a:buFont typeface="Arial" charset="0"/>
              <a:buChar char="•"/>
            </a:pPr>
            <a:r>
              <a:rPr lang="pt-BR">
                <a:latin typeface="Times New Roman" pitchFamily="18" charset="0"/>
                <a:cs typeface="Times New Roman" pitchFamily="18" charset="0"/>
              </a:rPr>
              <a:t>Observadores não cegos; </a:t>
            </a:r>
          </a:p>
          <a:p>
            <a:pPr marL="342900" indent="-342900" algn="just">
              <a:lnSpc>
                <a:spcPct val="200000"/>
              </a:lnSpc>
              <a:buFont typeface="Arial" charset="0"/>
              <a:buChar char="•"/>
            </a:pPr>
            <a:r>
              <a:rPr lang="pt-BR">
                <a:latin typeface="Times New Roman" pitchFamily="18" charset="0"/>
                <a:cs typeface="Times New Roman" pitchFamily="18" charset="0"/>
              </a:rPr>
              <a:t>Posição do paciente durante o procedimento; </a:t>
            </a:r>
          </a:p>
          <a:p>
            <a:pPr marL="342900" indent="-342900" algn="just">
              <a:lnSpc>
                <a:spcPct val="200000"/>
              </a:lnSpc>
              <a:buFont typeface="Arial" charset="0"/>
              <a:buChar char="•"/>
            </a:pPr>
            <a:r>
              <a:rPr lang="pt-BR">
                <a:latin typeface="Times New Roman" pitchFamily="18" charset="0"/>
                <a:cs typeface="Times New Roman" pitchFamily="18" charset="0"/>
              </a:rPr>
              <a:t>Medição de processos espinhosos a partir do ponto de curvatura máxima, embora o espaço interespinhoso é verdadeiramente o espaço entre as vértebras adjacentes</a:t>
            </a:r>
          </a:p>
        </p:txBody>
      </p:sp>
      <p:sp>
        <p:nvSpPr>
          <p:cNvPr id="22531" name="CaixaDeTexto 4"/>
          <p:cNvSpPr txBox="1">
            <a:spLocks noChangeArrowheads="1"/>
          </p:cNvSpPr>
          <p:nvPr/>
        </p:nvSpPr>
        <p:spPr bwMode="auto">
          <a:xfrm>
            <a:off x="1476375" y="0"/>
            <a:ext cx="5903913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t-BR" sz="3200" b="1">
                <a:solidFill>
                  <a:schemeClr val="tx2"/>
                </a:solidFill>
              </a:rPr>
              <a:t>DISCUSSÃO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CaixaDeTexto 3"/>
          <p:cNvSpPr txBox="1">
            <a:spLocks noChangeArrowheads="1"/>
          </p:cNvSpPr>
          <p:nvPr/>
        </p:nvSpPr>
        <p:spPr bwMode="auto">
          <a:xfrm>
            <a:off x="323850" y="1257300"/>
            <a:ext cx="8496300" cy="3140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457200" indent="-457200" algn="just">
              <a:lnSpc>
                <a:spcPct val="200000"/>
              </a:lnSpc>
              <a:buFont typeface="Arial" charset="0"/>
              <a:buChar char="•"/>
            </a:pPr>
            <a:r>
              <a:rPr lang="pt-BR" sz="2000" b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A posição sentada com flexão do quadril parece ser suficientemente segura</a:t>
            </a:r>
            <a:r>
              <a:rPr lang="pt-BR" sz="200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, se a condição do neonato permitir; </a:t>
            </a:r>
          </a:p>
          <a:p>
            <a:pPr marL="457200" indent="-457200" algn="just">
              <a:lnSpc>
                <a:spcPct val="200000"/>
              </a:lnSpc>
              <a:buFont typeface="Arial" charset="0"/>
              <a:buChar char="•"/>
            </a:pPr>
            <a:r>
              <a:rPr lang="pt-BR" sz="200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Pode servir para melhorar a taxa de sucesso de uma punção lombar;</a:t>
            </a:r>
          </a:p>
          <a:p>
            <a:pPr marL="457200" indent="-457200" algn="just">
              <a:lnSpc>
                <a:spcPct val="200000"/>
              </a:lnSpc>
              <a:buFont typeface="Arial" charset="0"/>
              <a:buChar char="•"/>
            </a:pPr>
            <a:r>
              <a:rPr lang="pt-BR" sz="200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Pode favorecer neonatos doentes com condições de punção;</a:t>
            </a:r>
          </a:p>
          <a:p>
            <a:pPr marL="457200" indent="-457200" algn="just">
              <a:lnSpc>
                <a:spcPct val="200000"/>
              </a:lnSpc>
              <a:buFont typeface="Arial" charset="0"/>
              <a:buChar char="•"/>
            </a:pPr>
            <a:r>
              <a:rPr lang="pt-BR" sz="2000">
                <a:latin typeface="Times New Roman" pitchFamily="18" charset="0"/>
                <a:cs typeface="Times New Roman" pitchFamily="18" charset="0"/>
              </a:rPr>
              <a:t>Novos estudos sobre o tema poderão confirmar as conclusões aqui expostas.</a:t>
            </a:r>
          </a:p>
        </p:txBody>
      </p:sp>
      <p:sp>
        <p:nvSpPr>
          <p:cNvPr id="23555" name="CaixaDeTexto 4"/>
          <p:cNvSpPr txBox="1">
            <a:spLocks noChangeArrowheads="1"/>
          </p:cNvSpPr>
          <p:nvPr/>
        </p:nvSpPr>
        <p:spPr bwMode="auto">
          <a:xfrm>
            <a:off x="1476375" y="549275"/>
            <a:ext cx="5903913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t-BR" sz="3200" b="1">
                <a:solidFill>
                  <a:schemeClr val="tx2"/>
                </a:solidFill>
              </a:rPr>
              <a:t>CONCLUSÃO</a:t>
            </a:r>
          </a:p>
        </p:txBody>
      </p:sp>
      <p:pic>
        <p:nvPicPr>
          <p:cNvPr id="23556" name="Picture 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3850" y="4437063"/>
            <a:ext cx="1781175" cy="2205037"/>
          </a:xfrm>
          <a:prstGeom prst="rect">
            <a:avLst/>
          </a:prstGeom>
          <a:noFill/>
          <a:ln w="57150">
            <a:solidFill>
              <a:srgbClr val="FFFF00"/>
            </a:solidFill>
            <a:miter lim="800000"/>
            <a:headEnd/>
            <a:tailEnd/>
          </a:ln>
        </p:spPr>
      </p:pic>
      <p:pic>
        <p:nvPicPr>
          <p:cNvPr id="23557" name="Picture 6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419475" y="4365625"/>
            <a:ext cx="3168650" cy="2351088"/>
          </a:xfrm>
          <a:prstGeom prst="rect">
            <a:avLst/>
          </a:prstGeom>
          <a:noFill/>
          <a:ln w="38100">
            <a:solidFill>
              <a:srgbClr val="FFFF00"/>
            </a:solidFill>
            <a:miter lim="800000"/>
            <a:headEnd/>
            <a:tailEnd/>
          </a:ln>
        </p:spPr>
      </p:pic>
      <p:sp>
        <p:nvSpPr>
          <p:cNvPr id="23558" name="Text Box 7"/>
          <p:cNvSpPr txBox="1">
            <a:spLocks noChangeArrowheads="1"/>
          </p:cNvSpPr>
          <p:nvPr/>
        </p:nvSpPr>
        <p:spPr bwMode="auto">
          <a:xfrm>
            <a:off x="6784975" y="4673600"/>
            <a:ext cx="2406650" cy="1190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pt-BR" b="1">
                <a:solidFill>
                  <a:srgbClr val="FFFF00"/>
                </a:solidFill>
              </a:rPr>
              <a:t>PL no HRAS:</a:t>
            </a:r>
          </a:p>
          <a:p>
            <a:pPr algn="ctr"/>
            <a:r>
              <a:rPr lang="pt-BR"/>
              <a:t>Ddas Thais R. Santos</a:t>
            </a:r>
          </a:p>
          <a:p>
            <a:pPr algn="ctr"/>
            <a:r>
              <a:rPr lang="pt-BR"/>
              <a:t>e Tatiane D. Barros</a:t>
            </a:r>
          </a:p>
          <a:p>
            <a:pPr algn="ctr"/>
            <a:r>
              <a:rPr lang="pt-BR"/>
              <a:t>(em pé)</a:t>
            </a:r>
          </a:p>
        </p:txBody>
      </p:sp>
      <p:sp>
        <p:nvSpPr>
          <p:cNvPr id="23559" name="Line 8"/>
          <p:cNvSpPr>
            <a:spLocks noChangeShapeType="1"/>
          </p:cNvSpPr>
          <p:nvPr/>
        </p:nvSpPr>
        <p:spPr bwMode="auto">
          <a:xfrm flipH="1">
            <a:off x="6588125" y="5229225"/>
            <a:ext cx="288925" cy="215900"/>
          </a:xfrm>
          <a:prstGeom prst="line">
            <a:avLst/>
          </a:prstGeom>
          <a:noFill/>
          <a:ln w="57150">
            <a:solidFill>
              <a:srgbClr val="FF33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pt-BR"/>
          </a:p>
        </p:txBody>
      </p:sp>
      <p:sp>
        <p:nvSpPr>
          <p:cNvPr id="23560" name="Text Box 9"/>
          <p:cNvSpPr txBox="1">
            <a:spLocks noChangeArrowheads="1"/>
          </p:cNvSpPr>
          <p:nvPr/>
        </p:nvSpPr>
        <p:spPr bwMode="auto">
          <a:xfrm>
            <a:off x="2124075" y="5805488"/>
            <a:ext cx="12763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/>
              <a:t>Öncel et al</a:t>
            </a:r>
          </a:p>
        </p:txBody>
      </p:sp>
      <p:sp>
        <p:nvSpPr>
          <p:cNvPr id="23561" name="Line 10"/>
          <p:cNvSpPr>
            <a:spLocks noChangeShapeType="1"/>
          </p:cNvSpPr>
          <p:nvPr/>
        </p:nvSpPr>
        <p:spPr bwMode="auto">
          <a:xfrm flipH="1">
            <a:off x="2051050" y="6237288"/>
            <a:ext cx="288925" cy="215900"/>
          </a:xfrm>
          <a:prstGeom prst="line">
            <a:avLst/>
          </a:prstGeom>
          <a:noFill/>
          <a:ln w="57150">
            <a:solidFill>
              <a:srgbClr val="FF33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pt-B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908175" y="0"/>
            <a:ext cx="4781550" cy="6858000"/>
          </a:xfrm>
          <a:prstGeom prst="rect">
            <a:avLst/>
          </a:prstGeom>
          <a:noFill/>
          <a:ln w="57150">
            <a:solidFill>
              <a:srgbClr val="0033CC"/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331913" y="188913"/>
            <a:ext cx="6624637" cy="3371850"/>
          </a:xfrm>
          <a:prstGeom prst="rect">
            <a:avLst/>
          </a:prstGeom>
          <a:noFill/>
          <a:ln w="57150">
            <a:solidFill>
              <a:srgbClr val="0033CC"/>
            </a:solidFill>
            <a:miter lim="800000"/>
            <a:headEnd/>
            <a:tailEnd/>
          </a:ln>
        </p:spPr>
      </p:pic>
      <p:sp>
        <p:nvSpPr>
          <p:cNvPr id="25603" name="Rectangle 5"/>
          <p:cNvSpPr>
            <a:spLocks noGrp="1"/>
          </p:cNvSpPr>
          <p:nvPr>
            <p:ph type="body" idx="1"/>
          </p:nvPr>
        </p:nvSpPr>
        <p:spPr>
          <a:xfrm>
            <a:off x="971550" y="3716338"/>
            <a:ext cx="7315200" cy="2879725"/>
          </a:xfrm>
          <a:noFill/>
          <a:ln w="57150">
            <a:solidFill>
              <a:srgbClr val="0033CC"/>
            </a:solidFill>
          </a:ln>
        </p:spPr>
        <p:txBody>
          <a:bodyPr/>
          <a:lstStyle/>
          <a:p>
            <a:pPr algn="ctr">
              <a:buFont typeface="Wingdings" pitchFamily="2" charset="2"/>
              <a:buNone/>
            </a:pPr>
            <a:r>
              <a:rPr lang="pt-BR" smtClean="0">
                <a:solidFill>
                  <a:schemeClr val="tx2"/>
                </a:solidFill>
              </a:rPr>
              <a:t>O que este estudo acrescenta</a:t>
            </a:r>
          </a:p>
          <a:p>
            <a:pPr>
              <a:buFont typeface="Wingdings" pitchFamily="2" charset="2"/>
              <a:buNone/>
            </a:pPr>
            <a:r>
              <a:rPr lang="pt-BR" smtClean="0"/>
              <a:t>A posição sentada com as pernas flexionadas é</a:t>
            </a:r>
          </a:p>
          <a:p>
            <a:pPr>
              <a:buFont typeface="Wingdings" pitchFamily="2" charset="2"/>
              <a:buNone/>
            </a:pPr>
            <a:r>
              <a:rPr lang="pt-BR" smtClean="0"/>
              <a:t>   suficientemente segura para a realização da punção lombar (PL) de recém-nascidos doentes.</a:t>
            </a:r>
          </a:p>
          <a:p>
            <a:pPr>
              <a:buFont typeface="Wingdings" pitchFamily="2" charset="2"/>
              <a:buNone/>
            </a:pPr>
            <a:r>
              <a:rPr lang="pt-BR" smtClean="0"/>
              <a:t>Desde  que a </a:t>
            </a:r>
            <a:r>
              <a:rPr lang="pt-BR" smtClean="0">
                <a:solidFill>
                  <a:srgbClr val="FFFF00"/>
                </a:solidFill>
              </a:rPr>
              <a:t>posição sentada com as pernas flexionadas</a:t>
            </a:r>
          </a:p>
          <a:p>
            <a:pPr>
              <a:buFont typeface="Wingdings" pitchFamily="2" charset="2"/>
              <a:buNone/>
            </a:pPr>
            <a:r>
              <a:rPr lang="pt-BR" smtClean="0">
                <a:solidFill>
                  <a:srgbClr val="FFFF00"/>
                </a:solidFill>
              </a:rPr>
              <a:t>  fornece  maiores espaços interespinhosos</a:t>
            </a:r>
            <a:r>
              <a:rPr lang="pt-BR" smtClean="0"/>
              <a:t>, esta posição poderá ser útil na melhora da taxa de sucesso da PL  nos recém-nascidos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87450" y="200025"/>
            <a:ext cx="6985000" cy="6657975"/>
          </a:xfrm>
          <a:prstGeom prst="rect">
            <a:avLst/>
          </a:prstGeom>
          <a:noFill/>
          <a:ln w="57150">
            <a:solidFill>
              <a:srgbClr val="0033CC"/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CaixaDeTexto 4"/>
          <p:cNvSpPr txBox="1">
            <a:spLocks noChangeArrowheads="1"/>
          </p:cNvSpPr>
          <p:nvPr/>
        </p:nvSpPr>
        <p:spPr bwMode="auto">
          <a:xfrm>
            <a:off x="827088" y="0"/>
            <a:ext cx="590391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t-BR" sz="2400" b="1">
                <a:solidFill>
                  <a:schemeClr val="tx2"/>
                </a:solidFill>
              </a:rPr>
              <a:t>OBRIGADO!!!</a:t>
            </a:r>
          </a:p>
        </p:txBody>
      </p:sp>
      <p:pic>
        <p:nvPicPr>
          <p:cNvPr id="27651" name="Picture 5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1275" y="44450"/>
            <a:ext cx="2659063" cy="1495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52" name="Picture 3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1773238"/>
            <a:ext cx="2630488" cy="1479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53" name="Picture 4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3573463"/>
            <a:ext cx="2630488" cy="1479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54" name="Picture 2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5321300"/>
            <a:ext cx="2630488" cy="1479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27655" name="Striped Right Arrow 7"/>
          <p:cNvGrpSpPr>
            <a:grpSpLocks/>
          </p:cNvGrpSpPr>
          <p:nvPr/>
        </p:nvGrpSpPr>
        <p:grpSpPr bwMode="auto">
          <a:xfrm>
            <a:off x="2627313" y="3284538"/>
            <a:ext cx="504825" cy="288925"/>
            <a:chOff x="1809" y="2028"/>
            <a:chExt cx="1167" cy="360"/>
          </a:xfrm>
        </p:grpSpPr>
        <p:pic>
          <p:nvPicPr>
            <p:cNvPr id="27660" name="Striped Right Arrow 7"/>
            <p:cNvPicPr>
              <a:picLocks noChangeArrowheads="1"/>
            </p:cNvPicPr>
            <p:nvPr/>
          </p:nvPicPr>
          <p:blipFill>
            <a:blip r:embed="rId6"/>
            <a:srcRect/>
            <a:stretch>
              <a:fillRect/>
            </a:stretch>
          </p:blipFill>
          <p:spPr bwMode="auto">
            <a:xfrm>
              <a:off x="1809" y="2028"/>
              <a:ext cx="1167" cy="36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27661" name="Text Box 9"/>
            <p:cNvSpPr txBox="1">
              <a:spLocks noChangeArrowheads="1"/>
            </p:cNvSpPr>
            <p:nvPr/>
          </p:nvSpPr>
          <p:spPr bwMode="auto">
            <a:xfrm>
              <a:off x="1896" y="2117"/>
              <a:ext cx="971" cy="13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 lang="en-US">
                <a:solidFill>
                  <a:srgbClr val="FFFFFF"/>
                </a:solidFill>
              </a:endParaRPr>
            </a:p>
          </p:txBody>
        </p:sp>
      </p:grpSp>
      <p:sp>
        <p:nvSpPr>
          <p:cNvPr id="27656" name="CaixaDeTexto 1"/>
          <p:cNvSpPr txBox="1">
            <a:spLocks noChangeArrowheads="1"/>
          </p:cNvSpPr>
          <p:nvPr/>
        </p:nvSpPr>
        <p:spPr bwMode="auto">
          <a:xfrm>
            <a:off x="2555875" y="2852738"/>
            <a:ext cx="792163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 b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2008</a:t>
            </a:r>
          </a:p>
        </p:txBody>
      </p:sp>
      <p:sp>
        <p:nvSpPr>
          <p:cNvPr id="27657" name="CaixaDeTexto 2"/>
          <p:cNvSpPr txBox="1">
            <a:spLocks noChangeArrowheads="1"/>
          </p:cNvSpPr>
          <p:nvPr/>
        </p:nvSpPr>
        <p:spPr bwMode="auto">
          <a:xfrm>
            <a:off x="5435600" y="3573463"/>
            <a:ext cx="771525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 b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2013</a:t>
            </a:r>
          </a:p>
        </p:txBody>
      </p:sp>
      <p:pic>
        <p:nvPicPr>
          <p:cNvPr id="27658" name="Picture 14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3203575" y="476250"/>
            <a:ext cx="4873625" cy="3113088"/>
          </a:xfrm>
          <a:prstGeom prst="rect">
            <a:avLst/>
          </a:prstGeom>
          <a:noFill/>
          <a:ln w="76200">
            <a:solidFill>
              <a:srgbClr val="0033CC"/>
            </a:solidFill>
            <a:miter lim="800000"/>
            <a:headEnd/>
            <a:tailEnd/>
          </a:ln>
        </p:spPr>
      </p:pic>
      <p:pic>
        <p:nvPicPr>
          <p:cNvPr id="27659" name="Picture 14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2771775" y="3933825"/>
            <a:ext cx="6048375" cy="2774950"/>
          </a:xfrm>
          <a:prstGeom prst="rect">
            <a:avLst/>
          </a:prstGeom>
          <a:noFill/>
          <a:ln w="57150">
            <a:solidFill>
              <a:srgbClr val="0033CC"/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27088" y="404813"/>
            <a:ext cx="7345362" cy="5508625"/>
          </a:xfrm>
          <a:prstGeom prst="rect">
            <a:avLst/>
          </a:prstGeom>
          <a:noFill/>
          <a:ln w="76200">
            <a:solidFill>
              <a:srgbClr val="FFFF00"/>
            </a:solidFill>
            <a:miter lim="800000"/>
            <a:headEnd/>
            <a:tailEnd/>
          </a:ln>
        </p:spPr>
      </p:pic>
      <p:sp>
        <p:nvSpPr>
          <p:cNvPr id="28675" name="Text Box 6"/>
          <p:cNvSpPr txBox="1">
            <a:spLocks noChangeArrowheads="1"/>
          </p:cNvSpPr>
          <p:nvPr/>
        </p:nvSpPr>
        <p:spPr bwMode="auto">
          <a:xfrm>
            <a:off x="1527175" y="5969000"/>
            <a:ext cx="7156450" cy="915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pt-BR"/>
              <a:t>Ddo Fernando Cerqueira, Dr. Sérgio H. Veiga (Neurologista), </a:t>
            </a:r>
          </a:p>
          <a:p>
            <a:pPr algn="ctr"/>
            <a:r>
              <a:rPr lang="pt-BR"/>
              <a:t>Dr. Paulo R. Margotto, Ddo Daniel Carvalho,Ddo Pedro  H. Lourenço</a:t>
            </a:r>
          </a:p>
          <a:p>
            <a:pPr algn="ctr"/>
            <a:r>
              <a:rPr lang="pt-BR" b="1">
                <a:solidFill>
                  <a:srgbClr val="FFFF00"/>
                </a:solidFill>
              </a:rPr>
              <a:t>ESCS!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Perspectiva">
  <a:themeElements>
    <a:clrScheme name="Perspectiva">
      <a:dk1>
        <a:sysClr val="windowText" lastClr="000000"/>
      </a:dk1>
      <a:lt1>
        <a:sysClr val="window" lastClr="FFFFFF"/>
      </a:lt1>
      <a:dk2>
        <a:srgbClr val="283138"/>
      </a:dk2>
      <a:lt2>
        <a:srgbClr val="FF8600"/>
      </a:lt2>
      <a:accent1>
        <a:srgbClr val="838D9B"/>
      </a:accent1>
      <a:accent2>
        <a:srgbClr val="D2610C"/>
      </a:accent2>
      <a:accent3>
        <a:srgbClr val="80716A"/>
      </a:accent3>
      <a:accent4>
        <a:srgbClr val="94147C"/>
      </a:accent4>
      <a:accent5>
        <a:srgbClr val="5D5AD2"/>
      </a:accent5>
      <a:accent6>
        <a:srgbClr val="6F6C7D"/>
      </a:accent6>
      <a:hlink>
        <a:srgbClr val="6187E3"/>
      </a:hlink>
      <a:folHlink>
        <a:srgbClr val="7B8EB8"/>
      </a:folHlink>
    </a:clrScheme>
    <a:fontScheme name="Escritório Clássico2">
      <a:maj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erspectiv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alpha val="100000"/>
                <a:satMod val="160000"/>
                <a:lumMod val="105000"/>
              </a:schemeClr>
            </a:gs>
            <a:gs pos="41000">
              <a:schemeClr val="phClr">
                <a:tint val="57000"/>
                <a:satMod val="180000"/>
                <a:lumMod val="99000"/>
              </a:schemeClr>
            </a:gs>
            <a:gs pos="100000">
              <a:schemeClr val="phClr">
                <a:tint val="80000"/>
                <a:satMod val="200000"/>
                <a:lumMod val="104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6000"/>
                <a:satMod val="130000"/>
                <a:lumMod val="114000"/>
              </a:schemeClr>
            </a:gs>
            <a:gs pos="60000">
              <a:schemeClr val="phClr">
                <a:tint val="100000"/>
                <a:satMod val="106000"/>
                <a:lumMod val="110000"/>
              </a:schemeClr>
            </a:gs>
            <a:gs pos="100000">
              <a:schemeClr val="phClr"/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28000"/>
              </a:srgbClr>
            </a:outerShdw>
          </a:effectLst>
        </a:effectStyle>
        <a:effectStyle>
          <a:effectLst>
            <a:outerShdw blurRad="47625" dist="38100" dir="5400000" sy="98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twoPt" dir="br">
              <a:rot lat="0" lon="0" rev="8700000"/>
            </a:lightRig>
          </a:scene3d>
          <a:sp3d prstMaterial="matte">
            <a:bevelT w="25400" h="53975"/>
          </a:sp3d>
        </a:effectStyle>
        <a:effectStyle>
          <a:effectLst>
            <a:reflection blurRad="12700" stA="24000" endPos="28000" dist="50800" dir="5400000" sy="-100000" rotWithShape="0"/>
          </a:effectLst>
          <a:scene3d>
            <a:camera prst="orthographicFront">
              <a:rot lat="0" lon="0" rev="0"/>
            </a:camera>
            <a:lightRig rig="threePt" dir="t">
              <a:rot lat="0" lon="0" rev="4800000"/>
            </a:lightRig>
          </a:scene3d>
          <a:sp3d>
            <a:bevelT w="69850" h="3175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  <a:shade val="80000"/>
                <a:satMod val="100000"/>
                <a:lumMod val="100000"/>
              </a:schemeClr>
            </a:gs>
            <a:gs pos="65000">
              <a:schemeClr val="phClr">
                <a:tint val="100000"/>
                <a:shade val="95000"/>
                <a:satMod val="100000"/>
                <a:lumMod val="100000"/>
              </a:schemeClr>
            </a:gs>
            <a:gs pos="100000">
              <a:schemeClr val="phClr">
                <a:tint val="88000"/>
                <a:shade val="100000"/>
                <a:satMod val="400000"/>
                <a:lumMod val="100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95000"/>
                <a:satMod val="90000"/>
              </a:schemeClr>
              <a:schemeClr val="phClr">
                <a:shade val="92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Perspective</Template>
  <TotalTime>1018</TotalTime>
  <Words>1490</Words>
  <Application>Microsoft Office PowerPoint</Application>
  <PresentationFormat>Apresentação na tela (4:3)</PresentationFormat>
  <Paragraphs>135</Paragraphs>
  <Slides>27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27</vt:i4>
      </vt:variant>
    </vt:vector>
  </HeadingPairs>
  <TitlesOfParts>
    <vt:vector size="32" baseType="lpstr">
      <vt:lpstr>Arial</vt:lpstr>
      <vt:lpstr>Wingdings</vt:lpstr>
      <vt:lpstr>Calibri</vt:lpstr>
      <vt:lpstr>Times New Roman</vt:lpstr>
      <vt:lpstr>Perspectiva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Slide 20</vt:lpstr>
      <vt:lpstr>Slide 21</vt:lpstr>
      <vt:lpstr>Slide 22</vt:lpstr>
      <vt:lpstr>Slide 23</vt:lpstr>
      <vt:lpstr>Slide 24</vt:lpstr>
      <vt:lpstr>Slide 25</vt:lpstr>
      <vt:lpstr>Slide 26</vt:lpstr>
      <vt:lpstr>Slide 27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PedroHenriqueLC</dc:creator>
  <cp:lastModifiedBy>Paulo</cp:lastModifiedBy>
  <cp:revision>32</cp:revision>
  <dcterms:created xsi:type="dcterms:W3CDTF">2013-03-20T00:43:24Z</dcterms:created>
  <dcterms:modified xsi:type="dcterms:W3CDTF">2018-02-18T16:33:41Z</dcterms:modified>
</cp:coreProperties>
</file>