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25"/>
  </p:notesMasterIdLst>
  <p:sldIdLst>
    <p:sldId id="273" r:id="rId2"/>
    <p:sldId id="259" r:id="rId3"/>
    <p:sldId id="260" r:id="rId4"/>
    <p:sldId id="261" r:id="rId5"/>
    <p:sldId id="257" r:id="rId6"/>
    <p:sldId id="258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72" r:id="rId17"/>
    <p:sldId id="274" r:id="rId18"/>
    <p:sldId id="275" r:id="rId19"/>
    <p:sldId id="276" r:id="rId20"/>
    <p:sldId id="279" r:id="rId21"/>
    <p:sldId id="280" r:id="rId22"/>
    <p:sldId id="281" r:id="rId23"/>
    <p:sldId id="282" r:id="rId2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80" d="100"/>
          <a:sy n="80" d="100"/>
        </p:scale>
        <p:origin x="-1435" y="-3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D884E3F-FDAD-42CD-91B9-3EF2511BF13D}" type="datetimeFigureOut">
              <a:rPr lang="pt-BR"/>
              <a:pPr>
                <a:defRPr/>
              </a:pPr>
              <a:t>19/02/2018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2D2A43F-2FA5-445D-923A-7179F80A4C1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lvl="1">
              <a:spcBef>
                <a:spcPct val="0"/>
              </a:spcBef>
            </a:pPr>
            <a:endParaRPr lang="pt-BR" smtClean="0"/>
          </a:p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2662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0F09241-B538-417A-8AB0-706EEF84AA6C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2765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344A949-6B9D-4167-B35C-A14630E028C1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7"/>
          <p:cNvCxnSpPr/>
          <p:nvPr/>
        </p:nvCxnSpPr>
        <p:spPr>
          <a:xfrm>
            <a:off x="685800" y="3398838"/>
            <a:ext cx="7848600" cy="158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D270B9-4FE0-4E4B-9A0A-011316FF133C}" type="datetimeFigureOut">
              <a:rPr lang="pt-BR"/>
              <a:pPr>
                <a:defRPr/>
              </a:pPr>
              <a:t>19/02/2018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B6F34D-8D13-48B2-9934-E8A9E907123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D9719-8926-445D-9BDD-9D636BBD61BE}" type="datetimeFigureOut">
              <a:rPr lang="pt-BR"/>
              <a:pPr>
                <a:defRPr/>
              </a:pPr>
              <a:t>19/02/2018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1B09C6-EAF8-4CFD-9F32-34561E65E21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>
            <a:off x="731838" y="4598988"/>
            <a:ext cx="7848600" cy="158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/>
          <a:lstStyle>
            <a:lvl1pPr algn="l">
              <a:defRPr sz="48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1E896A-3DCF-450F-9CF9-339F3407B075}" type="datetimeFigureOut">
              <a:rPr lang="pt-BR"/>
              <a:pPr>
                <a:defRPr/>
              </a:pPr>
              <a:t>19/02/2018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2CA564-1504-479A-9A5E-E65FD40FE59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D17777-295D-4339-B066-029A6F9B7C84}" type="datetimeFigureOut">
              <a:rPr lang="pt-BR"/>
              <a:pPr>
                <a:defRPr/>
              </a:pPr>
              <a:t>19/02/2018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16645A-2871-4B2A-8E0C-A6E6744C610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10"/>
          <p:cNvCxnSpPr/>
          <p:nvPr/>
        </p:nvCxnSpPr>
        <p:spPr>
          <a:xfrm rot="5400000">
            <a:off x="2218531" y="4045744"/>
            <a:ext cx="4708525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CB5BC-EEA7-4A65-B73B-1A4A8203F19D}" type="datetimeFigureOut">
              <a:rPr lang="pt-BR"/>
              <a:pPr>
                <a:defRPr/>
              </a:pPr>
              <a:t>19/02/2018</a:t>
            </a:fld>
            <a:endParaRPr lang="pt-BR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17D060-2180-4B9D-9322-AE2023169E9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E0B382-2C7A-4F21-9345-79CD67BD7BBE}" type="datetimeFigureOut">
              <a:rPr lang="pt-BR"/>
              <a:pPr>
                <a:defRPr/>
              </a:pPr>
              <a:t>19/02/2018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B41D12-0E56-4EF0-9F22-3483422F85E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551FA-F64B-4B40-BD05-C4E9C01C9091}" type="datetimeFigureOut">
              <a:rPr lang="pt-BR"/>
              <a:pPr>
                <a:defRPr/>
              </a:pPr>
              <a:t>19/02/2018</a:t>
            </a:fld>
            <a:endParaRPr lang="pt-B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D3B059-4BDB-4869-B1FE-10009B1A632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8"/>
          <p:cNvCxnSpPr/>
          <p:nvPr/>
        </p:nvCxnSpPr>
        <p:spPr>
          <a:xfrm rot="5400000">
            <a:off x="-13494" y="3580607"/>
            <a:ext cx="5578475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CA4C83-8818-4629-B57E-4FEF2BE4282F}" type="datetimeFigureOut">
              <a:rPr lang="pt-BR"/>
              <a:pPr>
                <a:defRPr/>
              </a:pPr>
              <a:t>19/02/2018</a:t>
            </a:fld>
            <a:endParaRPr lang="pt-BR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9B7F87-A628-418A-B911-90CD090965E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1104A7-A3B0-453D-9B33-D61703409CF3}" type="datetimeFigureOut">
              <a:rPr lang="pt-BR"/>
              <a:pPr>
                <a:defRPr/>
              </a:pPr>
              <a:t>19/02/2018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D6A464-B5DD-4150-8D1D-F13F0EB199E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47591-9C6B-4D23-A3DF-4C45895FF9CE}" type="datetimeFigureOut">
              <a:rPr lang="pt-BR"/>
              <a:pPr>
                <a:defRPr/>
              </a:pPr>
              <a:t>19/02/2018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81BFB6-0302-40AF-AA1C-7BFBD4E9384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5E0DB9-5FC0-4C5B-8BA6-B45D33768F95}" type="datetimeFigureOut">
              <a:rPr lang="pt-BR"/>
              <a:pPr>
                <a:defRPr/>
              </a:pPr>
              <a:t>19/02/2018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B891FB-6691-44FA-B515-58C49434336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663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1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9050"/>
            <a:ext cx="28956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4A9886B-9FCF-45D5-97AF-0715EB009902}" type="datetimeFigureOut">
              <a:rPr lang="pt-BR"/>
              <a:pPr>
                <a:defRPr/>
              </a:pPr>
              <a:t>19/02/2018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9050"/>
            <a:ext cx="41148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9050"/>
            <a:ext cx="10668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400" b="1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4FAEA9A-99AD-4F01-8C76-5AD06E2BCBF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802" r:id="rId2"/>
    <p:sldLayoutId id="2147483804" r:id="rId3"/>
    <p:sldLayoutId id="2147483801" r:id="rId4"/>
    <p:sldLayoutId id="2147483805" r:id="rId5"/>
    <p:sldLayoutId id="2147483800" r:id="rId6"/>
    <p:sldLayoutId id="2147483799" r:id="rId7"/>
    <p:sldLayoutId id="2147483806" r:id="rId8"/>
    <p:sldLayoutId id="2147483798" r:id="rId9"/>
    <p:sldLayoutId id="2147483797" r:id="rId10"/>
    <p:sldLayoutId id="2147483796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000" kern="1200" spc="-1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9pPr>
    </p:titleStyle>
    <p:bodyStyle>
      <a:lvl1pPr marL="182563" indent="-1825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5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0250" indent="-1825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7450" indent="-1365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www.paulomargotto.com.br/documentos/Puncao_lombar-RN_posicoes.ppt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11188" y="5373688"/>
            <a:ext cx="7772400" cy="1728787"/>
          </a:xfrm>
        </p:spPr>
        <p:txBody>
          <a:bodyPr/>
          <a:lstStyle/>
          <a:p>
            <a:pPr algn="ctr"/>
            <a:r>
              <a:rPr lang="pt-BR" sz="1600" dirty="0" smtClean="0">
                <a:solidFill>
                  <a:schemeClr val="hlink"/>
                </a:solidFill>
              </a:rPr>
              <a:t>Apresentação:Cássio </a:t>
            </a:r>
            <a:r>
              <a:rPr lang="pt-BR" sz="1600" dirty="0" err="1" smtClean="0">
                <a:solidFill>
                  <a:schemeClr val="hlink"/>
                </a:solidFill>
              </a:rPr>
              <a:t>Cibreiros</a:t>
            </a:r>
            <a:r>
              <a:rPr lang="pt-BR" sz="1600" dirty="0" smtClean="0">
                <a:solidFill>
                  <a:schemeClr val="hlink"/>
                </a:solidFill>
              </a:rPr>
              <a:t>, Paulo Victor Pereira</a:t>
            </a:r>
          </a:p>
          <a:p>
            <a:pPr algn="ctr"/>
            <a:r>
              <a:rPr lang="pt-BR" sz="1600" dirty="0" smtClean="0">
                <a:solidFill>
                  <a:schemeClr val="hlink"/>
                </a:solidFill>
              </a:rPr>
              <a:t>Coordenação: Paulo R. Margotto</a:t>
            </a:r>
          </a:p>
          <a:p>
            <a:pPr algn="ctr"/>
            <a:r>
              <a:rPr lang="pt-BR" sz="1600" dirty="0" smtClean="0">
                <a:solidFill>
                  <a:schemeClr val="hlink"/>
                </a:solidFill>
                <a:hlinkClick r:id="rId2"/>
              </a:rPr>
              <a:t>www.paulomargotto.com.br</a:t>
            </a:r>
            <a:r>
              <a:rPr lang="pt-BR" sz="1600" dirty="0" smtClean="0">
                <a:solidFill>
                  <a:schemeClr val="hlink"/>
                </a:solidFill>
              </a:rPr>
              <a:t> 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997200"/>
            <a:ext cx="9144000" cy="2392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CaixaDeTexto 4"/>
          <p:cNvSpPr txBox="1">
            <a:spLocks noChangeArrowheads="1"/>
          </p:cNvSpPr>
          <p:nvPr/>
        </p:nvSpPr>
        <p:spPr bwMode="auto">
          <a:xfrm>
            <a:off x="2195513" y="6381750"/>
            <a:ext cx="47529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400"/>
              <a:t>Brasília, 2 de outubro de 2014</a:t>
            </a:r>
          </a:p>
        </p:txBody>
      </p:sp>
      <p:pic>
        <p:nvPicPr>
          <p:cNvPr id="6150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4213" y="0"/>
            <a:ext cx="7632700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2" descr="http://www.creditouniversitario.com.br/mkt/landing/ucb_arquivos/lp_logo_ucb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79613" y="692150"/>
            <a:ext cx="5256212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158750" y="2205038"/>
            <a:ext cx="89852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 b="1" dirty="0">
                <a:solidFill>
                  <a:schemeClr val="hlink"/>
                </a:solidFill>
              </a:rPr>
              <a:t>Avaliação </a:t>
            </a:r>
            <a:r>
              <a:rPr lang="pt-BR" b="1" dirty="0" err="1">
                <a:solidFill>
                  <a:schemeClr val="hlink"/>
                </a:solidFill>
              </a:rPr>
              <a:t>ultrassonográfica</a:t>
            </a:r>
            <a:r>
              <a:rPr lang="pt-BR" b="1" dirty="0">
                <a:solidFill>
                  <a:schemeClr val="hlink"/>
                </a:solidFill>
              </a:rPr>
              <a:t> da anatomia da espinha lombar em recém-nascidos:</a:t>
            </a:r>
          </a:p>
          <a:p>
            <a:pPr algn="ctr"/>
            <a:r>
              <a:rPr lang="pt-BR" b="1" dirty="0">
                <a:solidFill>
                  <a:schemeClr val="hlink"/>
                </a:solidFill>
              </a:rPr>
              <a:t>Implicações para ótima performance da punção lombar</a:t>
            </a:r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3276600" y="3573463"/>
            <a:ext cx="2127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b="1">
                <a:solidFill>
                  <a:schemeClr val="hlink"/>
                </a:solidFill>
              </a:rPr>
              <a:t>Publicação </a:t>
            </a:r>
            <a:r>
              <a:rPr lang="pt-BR" b="1" i="1">
                <a:solidFill>
                  <a:schemeClr val="hlink"/>
                </a:solidFill>
              </a:rPr>
              <a:t>online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7171" name="Espaço Reservado para Conteúdo 2"/>
          <p:cNvSpPr>
            <a:spLocks noGrp="1"/>
          </p:cNvSpPr>
          <p:nvPr>
            <p:ph idx="1"/>
          </p:nvPr>
        </p:nvSpPr>
        <p:spPr>
          <a:xfrm>
            <a:off x="539750" y="1412875"/>
            <a:ext cx="8229600" cy="4876800"/>
          </a:xfrm>
        </p:spPr>
        <p:txBody>
          <a:bodyPr/>
          <a:lstStyle/>
          <a:p>
            <a:r>
              <a:rPr lang="pt-BR" smtClean="0"/>
              <a:t>Devido a grande  taxa de punção lombar (PL) realizada em neonatos: há necessidade de incrementar a qualidade de atendimento para reduzir morbidade e melhorar o cuidado</a:t>
            </a:r>
          </a:p>
          <a:p>
            <a:r>
              <a:rPr lang="pt-BR" smtClean="0"/>
              <a:t>A utilização do ultrasssom (US) tem sido usado para acessar a a anatomia da espinha e facilitara PL em crianças e adultos (1-6). </a:t>
            </a:r>
          </a:p>
          <a:p>
            <a:r>
              <a:rPr lang="pt-BR" smtClean="0"/>
              <a:t>No entanto há uma carência de estudos em neonatos (baixa amostragem, medidas não cegas do US para posição do paciente e limitada avaliação da anatomia da espinha (5,7)</a:t>
            </a:r>
          </a:p>
          <a:p>
            <a:r>
              <a:rPr lang="pt-BR" smtClean="0">
                <a:solidFill>
                  <a:schemeClr val="hlink"/>
                </a:solidFill>
              </a:rPr>
              <a:t>OBJETIVO: Investigar a influência da idade gestacional (IG) e do posicionamento dos RN para propor melhores métodos</a:t>
            </a:r>
          </a:p>
          <a:p>
            <a:endParaRPr lang="pt-BR" smtClean="0">
              <a:solidFill>
                <a:schemeClr val="hlink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MÉTODOS</a:t>
            </a:r>
            <a:endParaRPr lang="pt-BR" dirty="0"/>
          </a:p>
        </p:txBody>
      </p:sp>
      <p:sp>
        <p:nvSpPr>
          <p:cNvPr id="819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Estudo Observacional prospectivo</a:t>
            </a:r>
          </a:p>
          <a:p>
            <a:r>
              <a:rPr lang="pt-BR" smtClean="0"/>
              <a:t>Unidade neonatal do Hospital universitário de Lèon </a:t>
            </a:r>
          </a:p>
          <a:p>
            <a:r>
              <a:rPr lang="pt-BR" smtClean="0"/>
              <a:t>Recém-nascidos (RN) hígidos a termo e de pré-termo</a:t>
            </a:r>
          </a:p>
          <a:p>
            <a:r>
              <a:rPr lang="pt-BR" smtClean="0"/>
              <a:t>Aprovação pelo Comitê de Ética do Hospital e autorização dos responsáveis</a:t>
            </a:r>
          </a:p>
          <a:p>
            <a:r>
              <a:rPr lang="pt-BR" smtClean="0"/>
              <a:t>Indivíduos divididos em blocos de 250g de acordo com o peso ao nascer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14348" y="1214422"/>
            <a:ext cx="8229600" cy="990600"/>
          </a:xfrm>
        </p:spPr>
        <p:txBody>
          <a:bodyPr wrap="square" numCol="1" anchorCtr="0" compatLnSpc="1">
            <a:prstTxWarp prst="textNoShape">
              <a:avLst/>
            </a:prstTxWarp>
            <a:noAutofit/>
          </a:bodyPr>
          <a:lstStyle/>
          <a:p>
            <a:r>
              <a:rPr lang="pt-BR" dirty="0" smtClean="0"/>
              <a:t>avaliação </a:t>
            </a:r>
            <a:r>
              <a:rPr lang="pt-BR" dirty="0" err="1" smtClean="0"/>
              <a:t>ultrassonográfica</a:t>
            </a:r>
            <a:endParaRPr lang="pt-BR" dirty="0" smtClean="0"/>
          </a:p>
        </p:txBody>
      </p:sp>
      <p:sp>
        <p:nvSpPr>
          <p:cNvPr id="9219" name="Espaço Reservado para Conteúdo 2"/>
          <p:cNvSpPr>
            <a:spLocks noGrp="1"/>
          </p:cNvSpPr>
          <p:nvPr>
            <p:ph idx="1"/>
          </p:nvPr>
        </p:nvSpPr>
        <p:spPr>
          <a:xfrm>
            <a:off x="214282" y="2571744"/>
            <a:ext cx="8229600" cy="4876800"/>
          </a:xfrm>
        </p:spPr>
        <p:txBody>
          <a:bodyPr/>
          <a:lstStyle/>
          <a:p>
            <a:r>
              <a:rPr lang="pt-BR" dirty="0" smtClean="0"/>
              <a:t>Foi realizada pelo mesmo examinador em 6 posições diferentes (</a:t>
            </a:r>
            <a:r>
              <a:rPr lang="pt-BR" dirty="0" smtClean="0">
                <a:solidFill>
                  <a:schemeClr val="hlink"/>
                </a:solidFill>
              </a:rPr>
              <a:t>Figura 1</a:t>
            </a:r>
            <a:r>
              <a:rPr lang="pt-BR" dirty="0" smtClean="0"/>
              <a:t>).</a:t>
            </a:r>
          </a:p>
          <a:p>
            <a:r>
              <a:rPr lang="pt-BR" dirty="0" smtClean="0"/>
              <a:t>O posicionamento do transdutor foi marcado a caneta entre L4-L5 em todos os indivíduos</a:t>
            </a:r>
          </a:p>
          <a:p>
            <a:r>
              <a:rPr lang="pt-BR" dirty="0" smtClean="0"/>
              <a:t>Foram obtidas  8 ordens distintas de aquisição de imagens </a:t>
            </a:r>
          </a:p>
          <a:p>
            <a:r>
              <a:rPr lang="pt-BR" dirty="0" smtClean="0"/>
              <a:t>Foram registradas a ocorrência de SaO2 &lt; 85% ou FC &lt; 80bpm. </a:t>
            </a:r>
          </a:p>
          <a:p>
            <a:r>
              <a:rPr lang="pt-BR" dirty="0" smtClean="0"/>
              <a:t>As imagens foram analisadas por um segundo examinador cego</a:t>
            </a:r>
          </a:p>
          <a:p>
            <a:endParaRPr lang="pt-BR" dirty="0" smtClean="0"/>
          </a:p>
          <a:p>
            <a:pPr lvl="1" indent="0">
              <a:buFont typeface="Arial" charset="0"/>
              <a:buNone/>
            </a:pPr>
            <a:endParaRPr lang="pt-BR" dirty="0" smtClean="0"/>
          </a:p>
        </p:txBody>
      </p:sp>
      <p:sp>
        <p:nvSpPr>
          <p:cNvPr id="3" name="Título 1"/>
          <p:cNvSpPr>
            <a:spLocks/>
          </p:cNvSpPr>
          <p:nvPr/>
        </p:nvSpPr>
        <p:spPr bwMode="auto">
          <a:xfrm>
            <a:off x="428596" y="428604"/>
            <a:ext cx="8229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pt-BR" sz="4000" dirty="0">
                <a:solidFill>
                  <a:schemeClr val="tx2"/>
                </a:solidFill>
              </a:rPr>
              <a:t>MÉTODOS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mtClean="0"/>
              <a:t>POSICIONAMENTO DO NEONATO</a:t>
            </a: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6188075"/>
            <a:ext cx="7302500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6688" y="1628775"/>
            <a:ext cx="8810625" cy="430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71472" y="428604"/>
            <a:ext cx="8229600" cy="9906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dirty="0" smtClean="0"/>
              <a:t>        A PUNÇÃO EM SI</a:t>
            </a:r>
          </a:p>
        </p:txBody>
      </p:sp>
      <p:sp>
        <p:nvSpPr>
          <p:cNvPr id="11267" name="Espaço Reservado para Conteúdo 2"/>
          <p:cNvSpPr>
            <a:spLocks noGrp="1"/>
          </p:cNvSpPr>
          <p:nvPr>
            <p:ph idx="1"/>
          </p:nvPr>
        </p:nvSpPr>
        <p:spPr>
          <a:xfrm>
            <a:off x="500034" y="1214422"/>
            <a:ext cx="8229600" cy="4876800"/>
          </a:xfrm>
        </p:spPr>
        <p:txBody>
          <a:bodyPr/>
          <a:lstStyle/>
          <a:p>
            <a:r>
              <a:rPr lang="pt-BR" sz="1800" dirty="0" smtClean="0"/>
              <a:t>A: EID (distância </a:t>
            </a:r>
            <a:r>
              <a:rPr lang="pt-BR" sz="1800" dirty="0" err="1" smtClean="0"/>
              <a:t>interespinhal</a:t>
            </a:r>
            <a:r>
              <a:rPr lang="pt-BR" sz="1800" dirty="0" smtClean="0"/>
              <a:t> externa-linha superior) e a distância </a:t>
            </a:r>
            <a:r>
              <a:rPr lang="pt-BR" sz="1800" dirty="0" err="1" smtClean="0"/>
              <a:t>interpinhal</a:t>
            </a:r>
            <a:r>
              <a:rPr lang="pt-BR" sz="1800" dirty="0" smtClean="0"/>
              <a:t> interna (linha inferior): linha de marca  para a PL na palpação. É o local onde a agulha entra no espaço </a:t>
            </a:r>
            <a:r>
              <a:rPr lang="pt-BR" sz="1800" dirty="0" err="1" smtClean="0"/>
              <a:t>subaracnóide</a:t>
            </a:r>
            <a:r>
              <a:rPr lang="pt-BR" sz="1800" dirty="0" smtClean="0"/>
              <a:t>. </a:t>
            </a:r>
          </a:p>
          <a:p>
            <a:r>
              <a:rPr lang="pt-BR" sz="1800" dirty="0" smtClean="0"/>
              <a:t>B:  medida do  </a:t>
            </a:r>
            <a:r>
              <a:rPr lang="pt-BR" sz="1800" dirty="0" err="1" smtClean="0"/>
              <a:t>NEA-ângulo</a:t>
            </a:r>
            <a:r>
              <a:rPr lang="pt-BR" sz="1800" dirty="0" smtClean="0"/>
              <a:t> de inserção da agulha:linha que liga dois processos espinhosos e trajetória da agulha.</a:t>
            </a:r>
          </a:p>
          <a:p>
            <a:r>
              <a:rPr lang="pt-BR" sz="1800" dirty="0" smtClean="0"/>
              <a:t>C:  Medida da largura do espaço </a:t>
            </a:r>
            <a:r>
              <a:rPr lang="pt-BR" sz="1800" dirty="0" err="1" smtClean="0"/>
              <a:t>subaracnoideo</a:t>
            </a:r>
            <a:r>
              <a:rPr lang="pt-BR" sz="1800" dirty="0" smtClean="0"/>
              <a:t> (SSW).</a:t>
            </a:r>
          </a:p>
        </p:txBody>
      </p:sp>
      <p:pic>
        <p:nvPicPr>
          <p:cNvPr id="1126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644900"/>
            <a:ext cx="8991600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3300" y="6051550"/>
            <a:ext cx="7143750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mtClean="0"/>
              <a:t>ANÁLISE ESTATÍSTICA</a:t>
            </a:r>
          </a:p>
        </p:txBody>
      </p:sp>
      <p:sp>
        <p:nvSpPr>
          <p:cNvPr id="1229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Os dados colhidos foram analisados por meio de medidas de repetição (ANOVA).</a:t>
            </a:r>
          </a:p>
          <a:p>
            <a:r>
              <a:rPr lang="pt-BR" smtClean="0"/>
              <a:t>As divergências encontradas de acordo com a idade gestacional, com o posicionamento e  com a idade gestacional por posicionamento foram avaliadas</a:t>
            </a:r>
          </a:p>
          <a:p>
            <a:r>
              <a:rPr lang="pt-BR" smtClean="0"/>
              <a:t>Para interpretar os resultados foram confeccionados Perfis gráficos e foram realizas várias comparações dois a dois de tendo-se o método de Bonferroni como referência.</a:t>
            </a:r>
          </a:p>
          <a:p>
            <a:r>
              <a:rPr lang="pt-BR" smtClean="0"/>
              <a:t>Para que a pesquisa tivesse um valor relevante de 0.9 com um P&lt;0.05 foi utilizada uma amostra com 198 indivíduos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mtClean="0"/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mtClean="0"/>
              <a:t>247 inscritos, 199 completaram as análises; as características dos pacientes estão na </a:t>
            </a:r>
            <a:r>
              <a:rPr lang="pt-BR" smtClean="0">
                <a:solidFill>
                  <a:schemeClr val="hlink"/>
                </a:solidFill>
              </a:rPr>
              <a:t>Tabela.</a:t>
            </a:r>
            <a:r>
              <a:rPr lang="pt-BR" smtClean="0"/>
              <a:t> </a:t>
            </a:r>
          </a:p>
          <a:p>
            <a:pPr lvl="1" indent="0">
              <a:buFont typeface="Arial" charset="0"/>
              <a:buNone/>
            </a:pPr>
            <a:endParaRPr lang="pt-BR" smtClean="0"/>
          </a:p>
          <a:p>
            <a:pPr lvl="1" indent="0"/>
            <a:endParaRPr lang="pt-BR" smtClean="0"/>
          </a:p>
        </p:txBody>
      </p:sp>
      <p:pic>
        <p:nvPicPr>
          <p:cNvPr id="1331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1628775"/>
            <a:ext cx="5511800" cy="458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1433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b="1" smtClean="0">
                <a:solidFill>
                  <a:schemeClr val="hlink"/>
                </a:solidFill>
              </a:rPr>
              <a:t>Efeitos significativos</a:t>
            </a:r>
            <a:r>
              <a:rPr lang="pt-BR" smtClean="0"/>
              <a:t>:</a:t>
            </a:r>
          </a:p>
          <a:p>
            <a:pPr lvl="1"/>
            <a:r>
              <a:rPr lang="pt-BR" smtClean="0"/>
              <a:t>A posição teve significante efeito na distância do processo interespinhoso interno e externo, ângulo de estrada da agulha (NEA) e na largura do espaço subaracnóideo(SSW) (p&lt;0,001), com maiores valores no RN a termo.</a:t>
            </a:r>
          </a:p>
          <a:p>
            <a:pPr lvl="1"/>
            <a:r>
              <a:rPr lang="pt-BR" smtClean="0"/>
              <a:t>A idade gestacional teve significante efeito na distância interespinhosa, profundidade de inserção da agulha(NID) e largura do espaço subaracnóideo(SSW)</a:t>
            </a:r>
          </a:p>
          <a:p>
            <a:pPr lvl="1"/>
            <a:r>
              <a:rPr lang="pt-BR" smtClean="0">
                <a:solidFill>
                  <a:srgbClr val="FF0000"/>
                </a:solidFill>
              </a:rPr>
              <a:t>NO ENTANTO: </a:t>
            </a:r>
            <a:r>
              <a:rPr lang="pt-BR" smtClean="0"/>
              <a:t>Efeitos não significativos:</a:t>
            </a:r>
          </a:p>
          <a:p>
            <a:pPr lvl="1"/>
            <a:r>
              <a:rPr lang="pt-BR" smtClean="0"/>
              <a:t>Posição  na  profundidade de inserção da agulha(NID)</a:t>
            </a:r>
          </a:p>
          <a:p>
            <a:pPr lvl="1"/>
            <a:r>
              <a:rPr lang="pt-BR" smtClean="0"/>
              <a:t>Idade gestacional no  ângulo de entrada da agulha (NEA)</a:t>
            </a:r>
          </a:p>
          <a:p>
            <a:pPr lvl="1">
              <a:buFont typeface="Arial" charset="0"/>
              <a:buNone/>
            </a:pPr>
            <a:r>
              <a:rPr lang="pt-BR" smtClean="0"/>
              <a:t>                                      </a:t>
            </a:r>
            <a:r>
              <a:rPr lang="pt-BR" smtClean="0">
                <a:solidFill>
                  <a:schemeClr val="hlink"/>
                </a:solidFill>
              </a:rPr>
              <a:t>Figura 3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Espaço Reservado para Conteúdo 2"/>
          <p:cNvSpPr>
            <a:spLocks noGrp="1"/>
          </p:cNvSpPr>
          <p:nvPr>
            <p:ph idx="1"/>
          </p:nvPr>
        </p:nvSpPr>
        <p:spPr>
          <a:xfrm>
            <a:off x="6659563" y="1600200"/>
            <a:ext cx="2376487" cy="4525963"/>
          </a:xfrm>
        </p:spPr>
        <p:txBody>
          <a:bodyPr/>
          <a:lstStyle/>
          <a:p>
            <a:r>
              <a:rPr lang="pt-BR" smtClean="0"/>
              <a:t>Efeito da posição é semelhante para o RN a termo ou pré-termo</a:t>
            </a:r>
          </a:p>
        </p:txBody>
      </p:sp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339725"/>
            <a:ext cx="6337300" cy="651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16387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341438"/>
            <a:ext cx="8435975" cy="4876800"/>
          </a:xfrm>
        </p:spPr>
        <p:txBody>
          <a:bodyPr/>
          <a:lstStyle/>
          <a:p>
            <a:r>
              <a:rPr lang="pt-BR" smtClean="0"/>
              <a:t>Análise dos gráficos:	</a:t>
            </a:r>
          </a:p>
          <a:p>
            <a:pPr lvl="1"/>
            <a:r>
              <a:rPr lang="pt-BR" smtClean="0"/>
              <a:t>Posição S2 aumenta significativamente a distância entre os processos espinhosos externo e interno em relação as outras posições (p&lt;0.01), além da largura do espaço subaracnóide (SSW).</a:t>
            </a:r>
          </a:p>
          <a:p>
            <a:pPr lvl="1"/>
            <a:r>
              <a:rPr lang="pt-BR" smtClean="0"/>
              <a:t>Ângulo de inserção da agulha (NEA) com diferenças estatisticamente significativas, porém com valor médio &lt; 5°</a:t>
            </a:r>
          </a:p>
          <a:p>
            <a:pPr lvl="1"/>
            <a:r>
              <a:rPr lang="pt-BR" smtClean="0"/>
              <a:t>Profundidade de inserção da agulha (NID) não se altera devido a posição</a:t>
            </a:r>
          </a:p>
          <a:p>
            <a:pPr lvl="1"/>
            <a:r>
              <a:rPr lang="pt-BR" smtClean="0"/>
              <a:t>NID com forte relação linear com o peso (correlação de Pearson:r²= 0,929)</a:t>
            </a:r>
          </a:p>
          <a:p>
            <a:pPr lvl="1">
              <a:buFont typeface="Arial" charset="0"/>
              <a:buNone/>
            </a:pPr>
            <a:r>
              <a:rPr lang="pt-BR" smtClean="0"/>
              <a:t>              Equação de regressão:NID (mm)=2,5 x peso(em kg)+6</a:t>
            </a:r>
          </a:p>
          <a:p>
            <a:pPr lvl="1">
              <a:buFont typeface="Arial" charset="0"/>
              <a:buNone/>
            </a:pPr>
            <a:r>
              <a:rPr lang="pt-BR" smtClean="0">
                <a:solidFill>
                  <a:schemeClr val="hlink"/>
                </a:solidFill>
              </a:rPr>
              <a:t>                         Nenhum episódio de bradicardia</a:t>
            </a:r>
          </a:p>
          <a:p>
            <a:r>
              <a:rPr lang="pt-BR" sz="2000" smtClean="0">
                <a:solidFill>
                  <a:srgbClr val="FF0000"/>
                </a:solidFill>
              </a:rPr>
              <a:t>SaO₂ &lt; 85% foram mais frequentes na </a:t>
            </a:r>
            <a:r>
              <a:rPr lang="pt-BR" sz="2000" b="1" smtClean="0">
                <a:solidFill>
                  <a:srgbClr val="FF0000"/>
                </a:solidFill>
              </a:rPr>
              <a:t>flexão do pescoço</a:t>
            </a:r>
            <a:r>
              <a:rPr lang="pt-BR" sz="2000" smtClean="0">
                <a:solidFill>
                  <a:srgbClr val="FF0000"/>
                </a:solidFill>
              </a:rPr>
              <a:t> ( S3 e L3) (p&lt;0.05) comparando com todas as outras posições</a:t>
            </a:r>
          </a:p>
          <a:p>
            <a:pPr lvl="1">
              <a:buFont typeface="Arial" charset="0"/>
              <a:buNone/>
            </a:pPr>
            <a:endParaRPr lang="pt-BR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DISCUSSÃO </a:t>
            </a:r>
            <a:endParaRPr lang="pt-BR" dirty="0"/>
          </a:p>
        </p:txBody>
      </p:sp>
      <p:sp>
        <p:nvSpPr>
          <p:cNvPr id="2048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975" cy="4525963"/>
          </a:xfrm>
        </p:spPr>
        <p:txBody>
          <a:bodyPr/>
          <a:lstStyle/>
          <a:p>
            <a:r>
              <a:rPr lang="pt-BR" smtClean="0"/>
              <a:t>Fatores de influência na PL</a:t>
            </a:r>
          </a:p>
          <a:p>
            <a:pPr lvl="1"/>
            <a:r>
              <a:rPr lang="pt-BR" smtClean="0"/>
              <a:t>Idade, experiência do operador, avanço da agulha sem o </a:t>
            </a:r>
            <a:r>
              <a:rPr lang="pt-BR" i="1" smtClean="0"/>
              <a:t>style</a:t>
            </a:r>
            <a:r>
              <a:rPr lang="pt-BR" smtClean="0"/>
              <a:t>t no lugar, tipo de </a:t>
            </a:r>
            <a:r>
              <a:rPr lang="pt-BR" i="1" smtClean="0"/>
              <a:t>stylet</a:t>
            </a:r>
            <a:r>
              <a:rPr lang="pt-BR" smtClean="0"/>
              <a:t>, anestesia local, posição do paciente (12-16).</a:t>
            </a:r>
          </a:p>
          <a:p>
            <a:pPr lvl="1"/>
            <a:r>
              <a:rPr lang="pt-BR" smtClean="0"/>
              <a:t>Entre estes fatores, somente a posição do paciente pode diretamente ter impacto na anatomia da espinha lombar</a:t>
            </a:r>
          </a:p>
          <a:p>
            <a:r>
              <a:rPr lang="pt-BR" smtClean="0"/>
              <a:t>Estudos anteriores</a:t>
            </a:r>
          </a:p>
          <a:p>
            <a:pPr lvl="1"/>
            <a:r>
              <a:rPr lang="pt-BR" smtClean="0"/>
              <a:t>Abo at al(6), 2010</a:t>
            </a:r>
          </a:p>
          <a:p>
            <a:pPr lvl="2"/>
            <a:r>
              <a:rPr lang="pt-BR" smtClean="0"/>
              <a:t>28 pacientes – posição S2 aumenta a EID</a:t>
            </a:r>
          </a:p>
          <a:p>
            <a:pPr lvl="1"/>
            <a:r>
              <a:rPr lang="pt-BR" smtClean="0"/>
              <a:t>Oncel et al (7), 2013</a:t>
            </a:r>
          </a:p>
          <a:p>
            <a:pPr lvl="2"/>
            <a:r>
              <a:rPr lang="pt-BR" smtClean="0"/>
              <a:t>51 prematuros – posição S2 aumenta a EID </a:t>
            </a:r>
          </a:p>
          <a:p>
            <a:r>
              <a:rPr lang="pt-BR" smtClean="0"/>
              <a:t>O presente estudo confirma estudos  anteriores e adiciona que a </a:t>
            </a:r>
            <a:r>
              <a:rPr lang="pt-BR" smtClean="0">
                <a:solidFill>
                  <a:schemeClr val="hlink"/>
                </a:solidFill>
              </a:rPr>
              <a:t>posição S2 aumenta a  distância interespinhal externa e interna, além  de que a flexão do pescoço não altera as distâncias.</a:t>
            </a:r>
          </a:p>
          <a:p>
            <a:pPr lvl="2"/>
            <a:endParaRPr lang="pt-BR" smtClean="0">
              <a:solidFill>
                <a:schemeClr val="hlink"/>
              </a:solidFill>
            </a:endParaRPr>
          </a:p>
          <a:p>
            <a:pPr lvl="1"/>
            <a:endParaRPr lang="pt-BR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21507" name="Espaço Reservado para Conteúdo 2"/>
          <p:cNvSpPr>
            <a:spLocks noGrp="1"/>
          </p:cNvSpPr>
          <p:nvPr>
            <p:ph idx="1"/>
          </p:nvPr>
        </p:nvSpPr>
        <p:spPr>
          <a:xfrm>
            <a:off x="357158" y="1285860"/>
            <a:ext cx="8424862" cy="5761037"/>
          </a:xfrm>
        </p:spPr>
        <p:txBody>
          <a:bodyPr/>
          <a:lstStyle/>
          <a:p>
            <a:r>
              <a:rPr lang="pt-BR" sz="2000" dirty="0" smtClean="0"/>
              <a:t>Este é o 1º estudo a analisar o ângulo de entrada da agulha em RN.</a:t>
            </a:r>
          </a:p>
          <a:p>
            <a:r>
              <a:rPr lang="pt-BR" sz="2000" dirty="0" smtClean="0"/>
              <a:t>Um estudo anterior, através do US acessou ao ângulo de entrada da agulha em crianças e incluiu somente 5 RN (17).</a:t>
            </a:r>
          </a:p>
          <a:p>
            <a:r>
              <a:rPr lang="pt-BR" sz="2000" dirty="0" smtClean="0"/>
              <a:t>Os resultados do presente estudo  mostra que o ângulo de entrada da agulha de 65° - 70° é o ideal para todas as posições e idades gestacionais.</a:t>
            </a:r>
          </a:p>
          <a:p>
            <a:r>
              <a:rPr lang="pt-BR" sz="2000" dirty="0" smtClean="0"/>
              <a:t>Ausência de LCR visível no US ou estreitamento do espaço </a:t>
            </a:r>
            <a:r>
              <a:rPr lang="pt-BR" sz="2000" dirty="0" err="1" smtClean="0"/>
              <a:t>subaracnoideo</a:t>
            </a:r>
            <a:r>
              <a:rPr lang="pt-BR" sz="2000" dirty="0" smtClean="0"/>
              <a:t> resultam em uma PL muito difícil ou impossível(10,11).</a:t>
            </a:r>
          </a:p>
          <a:p>
            <a:r>
              <a:rPr lang="pt-BR" sz="2000" dirty="0" smtClean="0"/>
              <a:t>Obstrução do bisel da agulha pelos nervos raquidianos podem causar sangramento na PL(18).Por estas razões, aumentando o espaço </a:t>
            </a:r>
            <a:r>
              <a:rPr lang="pt-BR" sz="2000" dirty="0" err="1" smtClean="0"/>
              <a:t>subaracnóide</a:t>
            </a:r>
            <a:r>
              <a:rPr lang="pt-BR" sz="2000" dirty="0" smtClean="0"/>
              <a:t> pode facilitar a obtenção do LCR e reduzir a incidência de sangue no LCR.</a:t>
            </a:r>
          </a:p>
          <a:p>
            <a:pPr lvl="1"/>
            <a:r>
              <a:rPr lang="pt-BR" dirty="0" smtClean="0">
                <a:solidFill>
                  <a:schemeClr val="hlink"/>
                </a:solidFill>
              </a:rPr>
              <a:t>O presente estudo mostra que na posição sentada e com flexão do corpo há um aumento do espaço subaracnóideo (SSW)</a:t>
            </a:r>
            <a:r>
              <a:rPr lang="pt-BR" dirty="0" smtClean="0"/>
              <a:t> </a:t>
            </a:r>
          </a:p>
          <a:p>
            <a:endParaRPr lang="pt-BR" sz="2000" dirty="0" smtClean="0"/>
          </a:p>
          <a:p>
            <a:endParaRPr lang="pt-BR" sz="2000" dirty="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DISCUSSÃO </a:t>
            </a:r>
            <a:endParaRPr lang="pt-BR" dirty="0"/>
          </a:p>
        </p:txBody>
      </p:sp>
      <p:sp>
        <p:nvSpPr>
          <p:cNvPr id="2253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  <a:p>
            <a:r>
              <a:rPr lang="pt-BR" smtClean="0"/>
              <a:t>NID é independente da posição e é facilmente derivado do peso</a:t>
            </a:r>
          </a:p>
          <a:p>
            <a:r>
              <a:rPr lang="pt-BR" smtClean="0"/>
              <a:t>Principais preocupações com a PL em pré-termos:</a:t>
            </a:r>
          </a:p>
          <a:p>
            <a:pPr lvl="1"/>
            <a:r>
              <a:rPr lang="pt-BR" smtClean="0"/>
              <a:t>Técnica fácil, segurança e tolerabilidade</a:t>
            </a:r>
          </a:p>
          <a:p>
            <a:pPr lvl="1"/>
            <a:r>
              <a:rPr lang="pt-BR" smtClean="0">
                <a:solidFill>
                  <a:srgbClr val="FF0000"/>
                </a:solidFill>
              </a:rPr>
              <a:t>Flexão de pescoço é pouco tolerada e pode gerar danos (19,20)</a:t>
            </a:r>
          </a:p>
          <a:p>
            <a:pPr lvl="1"/>
            <a:r>
              <a:rPr lang="pt-BR" smtClean="0">
                <a:solidFill>
                  <a:srgbClr val="FF0000"/>
                </a:solidFill>
              </a:rPr>
              <a:t>A flexão do pescoço não melhora as condições da anatomia da espinha lombar </a:t>
            </a:r>
            <a:r>
              <a:rPr lang="pt-BR" smtClean="0">
                <a:solidFill>
                  <a:schemeClr val="hlink"/>
                </a:solidFill>
              </a:rPr>
              <a:t>em comparação com a flexão do quadril</a:t>
            </a:r>
          </a:p>
          <a:p>
            <a:pPr lvl="1">
              <a:buFont typeface="Arial" charset="0"/>
              <a:buNone/>
            </a:pPr>
            <a:endParaRPr lang="pt-BR" smtClean="0">
              <a:solidFill>
                <a:srgbClr val="FF0000"/>
              </a:solidFill>
            </a:endParaRPr>
          </a:p>
          <a:p>
            <a:pPr lvl="1" algn="ctr">
              <a:buFont typeface="Arial" charset="0"/>
              <a:buNone/>
            </a:pPr>
            <a:r>
              <a:rPr lang="pt-BR" smtClean="0">
                <a:solidFill>
                  <a:srgbClr val="FF0000"/>
                </a:solidFill>
              </a:rPr>
              <a:t>     </a:t>
            </a:r>
            <a:r>
              <a:rPr lang="pt-BR" sz="2400" b="1" smtClean="0">
                <a:solidFill>
                  <a:srgbClr val="FF0000"/>
                </a:solidFill>
              </a:rPr>
              <a:t>Assim  a flexão do pescoço deveria ser abandonada!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DISCUSSÃO </a:t>
            </a:r>
            <a:endParaRPr lang="pt-BR" dirty="0"/>
          </a:p>
        </p:txBody>
      </p:sp>
      <p:sp>
        <p:nvSpPr>
          <p:cNvPr id="2355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Limitações do estudo</a:t>
            </a:r>
          </a:p>
          <a:p>
            <a:pPr lvl="1"/>
            <a:r>
              <a:rPr lang="pt-BR" smtClean="0"/>
              <a:t>Principal – PL não foram efetivamente realizado nos pacientes </a:t>
            </a:r>
          </a:p>
          <a:p>
            <a:pPr lvl="1"/>
            <a:r>
              <a:rPr lang="pt-BR" smtClean="0"/>
              <a:t>Estudo randomizado futuro é indicado para avaliar se os resultados deste estudo melhoraram os resultados da PL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4282" y="0"/>
            <a:ext cx="8229600" cy="9906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z="1800" b="1" dirty="0" smtClean="0">
                <a:solidFill>
                  <a:schemeClr val="hlink"/>
                </a:solidFill>
              </a:rPr>
              <a:t>RESUMO</a:t>
            </a:r>
            <a:r>
              <a:rPr lang="pt-BR" dirty="0" smtClean="0"/>
              <a:t> </a:t>
            </a:r>
          </a:p>
        </p:txBody>
      </p:sp>
      <p:sp>
        <p:nvSpPr>
          <p:cNvPr id="24579" name="Espaço Reservado para Conteúdo 2"/>
          <p:cNvSpPr>
            <a:spLocks noGrp="1"/>
          </p:cNvSpPr>
          <p:nvPr>
            <p:ph idx="1"/>
          </p:nvPr>
        </p:nvSpPr>
        <p:spPr>
          <a:xfrm>
            <a:off x="500034" y="1000108"/>
            <a:ext cx="8229600" cy="4876800"/>
          </a:xfrm>
        </p:spPr>
        <p:txBody>
          <a:bodyPr/>
          <a:lstStyle/>
          <a:p>
            <a:pPr marL="342900" lvl="1" indent="-342900"/>
            <a:r>
              <a:rPr lang="pt-BR" sz="1800" dirty="0" smtClean="0">
                <a:solidFill>
                  <a:schemeClr val="hlink"/>
                </a:solidFill>
              </a:rPr>
              <a:t>Posição S2 aumenta mais a distância </a:t>
            </a:r>
            <a:r>
              <a:rPr lang="pt-BR" sz="1800" dirty="0" err="1" smtClean="0">
                <a:solidFill>
                  <a:schemeClr val="hlink"/>
                </a:solidFill>
              </a:rPr>
              <a:t>interespinhosa</a:t>
            </a:r>
            <a:r>
              <a:rPr lang="pt-BR" sz="1800" dirty="0" smtClean="0">
                <a:solidFill>
                  <a:schemeClr val="hlink"/>
                </a:solidFill>
              </a:rPr>
              <a:t> se comparada às outras</a:t>
            </a:r>
          </a:p>
          <a:p>
            <a:pPr marL="342900" lvl="1" indent="-342900"/>
            <a:endParaRPr lang="pt-BR" sz="1800" dirty="0" smtClean="0">
              <a:solidFill>
                <a:schemeClr val="hlink"/>
              </a:solidFill>
            </a:endParaRPr>
          </a:p>
          <a:p>
            <a:pPr marL="342900" lvl="1" indent="-342900"/>
            <a:endParaRPr lang="pt-BR" sz="1800" dirty="0" smtClean="0"/>
          </a:p>
          <a:p>
            <a:pPr marL="342900" lvl="1" indent="-342900"/>
            <a:endParaRPr lang="pt-BR" sz="1800" dirty="0" smtClean="0"/>
          </a:p>
          <a:p>
            <a:pPr marL="342900" lvl="1" indent="-342900"/>
            <a:endParaRPr lang="pt-BR" sz="1800" dirty="0" smtClean="0"/>
          </a:p>
          <a:p>
            <a:pPr marL="342900" lvl="1" indent="-342900"/>
            <a:endParaRPr lang="pt-BR" sz="1800" dirty="0" smtClean="0"/>
          </a:p>
          <a:p>
            <a:pPr marL="342900" lvl="1" indent="-342900"/>
            <a:endParaRPr lang="pt-BR" sz="1800" dirty="0" smtClean="0"/>
          </a:p>
          <a:p>
            <a:pPr marL="342900" lvl="1" indent="-342900"/>
            <a:r>
              <a:rPr lang="pt-BR" sz="1800" dirty="0" smtClean="0">
                <a:solidFill>
                  <a:schemeClr val="hlink"/>
                </a:solidFill>
              </a:rPr>
              <a:t>Ângulo de entrada da agulha em  65° - 70° é o ideal para todas as posições e idades</a:t>
            </a:r>
          </a:p>
          <a:p>
            <a:pPr marL="342900" lvl="1" indent="-342900"/>
            <a:r>
              <a:rPr lang="pt-BR" sz="1800" b="1" dirty="0" smtClean="0">
                <a:solidFill>
                  <a:srgbClr val="FF0000"/>
                </a:solidFill>
              </a:rPr>
              <a:t>Flexão do pescoço deve ser abandonada</a:t>
            </a:r>
          </a:p>
          <a:p>
            <a:pPr marL="342900" lvl="1" indent="-342900"/>
            <a:endParaRPr lang="pt-BR" sz="1800" b="1" dirty="0" smtClean="0">
              <a:solidFill>
                <a:srgbClr val="FF0000"/>
              </a:solidFill>
            </a:endParaRPr>
          </a:p>
          <a:p>
            <a:pPr marL="342900" lvl="1" indent="-342900"/>
            <a:r>
              <a:rPr lang="pt-BR" sz="1800" dirty="0" smtClean="0"/>
              <a:t>Flexão de quadril é melhor</a:t>
            </a:r>
          </a:p>
          <a:p>
            <a:pPr marL="342900" lvl="1" indent="-342900"/>
            <a:endParaRPr lang="pt-BR" sz="1800" dirty="0" smtClean="0"/>
          </a:p>
          <a:p>
            <a:pPr marL="342900" lvl="1" indent="-342900"/>
            <a:endParaRPr lang="pt-BR" sz="1800" dirty="0" smtClean="0"/>
          </a:p>
          <a:p>
            <a:pPr marL="342900" lvl="1" indent="-342900"/>
            <a:endParaRPr lang="pt-BR" sz="1800" dirty="0" smtClean="0"/>
          </a:p>
          <a:p>
            <a:endParaRPr lang="pt-BR" sz="1800" dirty="0" smtClean="0"/>
          </a:p>
        </p:txBody>
      </p:sp>
      <p:pic>
        <p:nvPicPr>
          <p:cNvPr id="24582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1571612"/>
            <a:ext cx="2362200" cy="1881188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</p:spPr>
      </p:pic>
      <p:pic>
        <p:nvPicPr>
          <p:cNvPr id="24583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16" y="3929066"/>
            <a:ext cx="2071670" cy="1641357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4586" name="AutoShape 10"/>
          <p:cNvSpPr>
            <a:spLocks noChangeArrowheads="1"/>
          </p:cNvSpPr>
          <p:nvPr/>
        </p:nvSpPr>
        <p:spPr bwMode="auto">
          <a:xfrm>
            <a:off x="5508625" y="3860800"/>
            <a:ext cx="471488" cy="268288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pic>
        <p:nvPicPr>
          <p:cNvPr id="24587" name="Picture 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5581650"/>
            <a:ext cx="7867650" cy="12763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63" y="1116013"/>
            <a:ext cx="4716462" cy="4625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4788" y="1125538"/>
            <a:ext cx="8939212" cy="46799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/>
          </p:cNvSpPr>
          <p:nvPr>
            <p:ph type="title"/>
          </p:nvPr>
        </p:nvSpPr>
        <p:spPr bwMode="auto">
          <a:xfrm>
            <a:off x="395288" y="2636838"/>
            <a:ext cx="8229600" cy="990600"/>
          </a:xfrm>
          <a:noFill/>
        </p:spPr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pt-BR" sz="3600" smtClean="0">
                <a:solidFill>
                  <a:schemeClr val="hlink"/>
                </a:solidFill>
              </a:rPr>
              <a:t>Nota do Editor do site, Dr. Paulo R. Margotto</a:t>
            </a:r>
            <a:br>
              <a:rPr lang="pt-BR" sz="3600" smtClean="0">
                <a:solidFill>
                  <a:schemeClr val="hlink"/>
                </a:solidFill>
              </a:rPr>
            </a:br>
            <a:r>
              <a:rPr lang="pt-BR" sz="3600" smtClean="0">
                <a:solidFill>
                  <a:schemeClr val="hlink"/>
                </a:solidFill>
              </a:rPr>
              <a:t>Consulte Aqui e Agora!</a:t>
            </a:r>
            <a:br>
              <a:rPr lang="pt-BR" sz="3600" smtClean="0">
                <a:solidFill>
                  <a:schemeClr val="hlink"/>
                </a:solidFill>
              </a:rPr>
            </a:br>
            <a:r>
              <a:rPr lang="pt-BR" sz="3600" smtClean="0">
                <a:solidFill>
                  <a:schemeClr val="hlink"/>
                </a:solidFill>
              </a:rPr>
              <a:t>Estudando juntos!</a:t>
            </a:r>
          </a:p>
        </p:txBody>
      </p:sp>
      <p:graphicFrame>
        <p:nvGraphicFramePr>
          <p:cNvPr id="42004" name="Group 20"/>
          <p:cNvGraphicFramePr>
            <a:graphicFrameLocks noGrp="1"/>
          </p:cNvGraphicFramePr>
          <p:nvPr/>
        </p:nvGraphicFramePr>
        <p:xfrm>
          <a:off x="755650" y="4570413"/>
          <a:ext cx="7345363" cy="1371600"/>
        </p:xfrm>
        <a:graphic>
          <a:graphicData uri="http://schemas.openxmlformats.org/drawingml/2006/table">
            <a:tbl>
              <a:tblPr/>
              <a:tblGrid>
                <a:gridCol w="6570663"/>
                <a:gridCol w="774700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Posi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 do rec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m-nascido na Unidade de Cuidado Intensivo para a pun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 lombar como determinado pela ultrassonografia ao lado do leito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Selim 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Ö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ncel, Ayla G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ü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nlemez, Yonca Anık, M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ü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ge Alvur. Apresenta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ão: Daniel Carvalho, Fernando Cerqueira, Pedro Henrique Louren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41991" name="Picture 7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5013325"/>
            <a:ext cx="352425" cy="285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73475" y="809625"/>
            <a:ext cx="5470525" cy="6048375"/>
          </a:xfrm>
          <a:prstGeom prst="rect">
            <a:avLst/>
          </a:prstGeom>
          <a:noFill/>
          <a:ln w="57150">
            <a:solidFill>
              <a:srgbClr val="0033CC"/>
            </a:solidFill>
            <a:miter lim="800000"/>
            <a:headEnd/>
            <a:tailEnd/>
          </a:ln>
        </p:spPr>
      </p:pic>
      <p:sp>
        <p:nvSpPr>
          <p:cNvPr id="45060" name="Rectangle 6"/>
          <p:cNvSpPr>
            <a:spLocks noChangeArrowheads="1"/>
          </p:cNvSpPr>
          <p:nvPr/>
        </p:nvSpPr>
        <p:spPr bwMode="auto">
          <a:xfrm>
            <a:off x="0" y="2420938"/>
            <a:ext cx="3657600" cy="1873250"/>
          </a:xfrm>
          <a:prstGeom prst="rect">
            <a:avLst/>
          </a:prstGeom>
          <a:solidFill>
            <a:schemeClr val="accent1"/>
          </a:solidFill>
          <a:ln w="57150">
            <a:solidFill>
              <a:srgbClr val="0033CC"/>
            </a:solidFill>
            <a:miter lim="800000"/>
            <a:headEnd/>
            <a:tailEnd/>
          </a:ln>
        </p:spPr>
        <p:txBody>
          <a:bodyPr/>
          <a:lstStyle/>
          <a:p>
            <a:pPr marL="228600" indent="-182563" algn="ctr">
              <a:lnSpc>
                <a:spcPct val="90000"/>
              </a:lnSpc>
            </a:pPr>
            <a:r>
              <a:rPr lang="pt-BR">
                <a:solidFill>
                  <a:srgbClr val="FFFF00"/>
                </a:solidFill>
                <a:sym typeface="Wingdings" pitchFamily="2" charset="2"/>
              </a:rPr>
              <a:t>(A) decúbito lateral sem flexionar os quadris, (B) decúbito lateral com máxima flexão dos quadris, (C) sentado sem flexão dos quadris, (D) sentado com a máxima flexão dos quadris </a:t>
            </a:r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165100" y="784225"/>
            <a:ext cx="243998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 sz="2400">
                <a:solidFill>
                  <a:schemeClr val="hlink"/>
                </a:solidFill>
              </a:rPr>
              <a:t>Foram avaliadas</a:t>
            </a:r>
          </a:p>
          <a:p>
            <a:pPr algn="ctr"/>
            <a:r>
              <a:rPr lang="pt-BR" sz="2400">
                <a:solidFill>
                  <a:schemeClr val="hlink"/>
                </a:solidFill>
              </a:rPr>
              <a:t>4 posições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97325" y="476250"/>
            <a:ext cx="5146675" cy="4505325"/>
          </a:xfrm>
          <a:prstGeom prst="rect">
            <a:avLst/>
          </a:prstGeom>
          <a:noFill/>
          <a:ln w="57150">
            <a:solidFill>
              <a:srgbClr val="0033CC"/>
            </a:solidFill>
            <a:miter lim="800000"/>
            <a:headEnd/>
            <a:tailEnd/>
          </a:ln>
        </p:spPr>
      </p:pic>
      <p:sp>
        <p:nvSpPr>
          <p:cNvPr id="46084" name="Rectangle 5"/>
          <p:cNvSpPr>
            <a:spLocks noChangeArrowheads="1"/>
          </p:cNvSpPr>
          <p:nvPr/>
        </p:nvSpPr>
        <p:spPr bwMode="auto">
          <a:xfrm>
            <a:off x="395288" y="2205038"/>
            <a:ext cx="3492500" cy="7207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>
                <a:solidFill>
                  <a:srgbClr val="FFFF00"/>
                </a:solidFill>
              </a:rPr>
              <a:t>Distância  interespinhosa</a:t>
            </a:r>
          </a:p>
        </p:txBody>
      </p:sp>
      <p:sp>
        <p:nvSpPr>
          <p:cNvPr id="46085" name="Rectangle 5"/>
          <p:cNvSpPr>
            <a:spLocks/>
          </p:cNvSpPr>
          <p:nvPr/>
        </p:nvSpPr>
        <p:spPr bwMode="auto">
          <a:xfrm>
            <a:off x="611188" y="5084763"/>
            <a:ext cx="8147050" cy="1973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82563" indent="-182563" algn="ctr">
              <a:spcBef>
                <a:spcPct val="20000"/>
              </a:spcBef>
              <a:buClr>
                <a:schemeClr val="accent1"/>
              </a:buClr>
              <a:buSzPct val="85000"/>
              <a:buFont typeface="Arial" charset="0"/>
              <a:buChar char="•"/>
            </a:pPr>
            <a:r>
              <a:rPr lang="pt-BR" sz="2200">
                <a:solidFill>
                  <a:schemeClr val="hlink"/>
                </a:solidFill>
              </a:rPr>
              <a:t>Foi utilizado um transdutor linear colocado sobre a coluna vertebral no plano sagital ao nível de uma linha imaginária entre as cristas ilíacas posteriores e superiores direta e esquerda, correspondendo aos espaços interespinhosos L3-L4 e L4-L5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/>
          </p:cNvSpPr>
          <p:nvPr>
            <p:ph type="title"/>
          </p:nvPr>
        </p:nvSpPr>
        <p:spPr bwMode="auto"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/>
              <a:t>                   Resultados</a:t>
            </a:r>
          </a:p>
        </p:txBody>
      </p:sp>
      <p:sp>
        <p:nvSpPr>
          <p:cNvPr id="4813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mtClean="0">
                <a:solidFill>
                  <a:schemeClr val="hlink"/>
                </a:solidFill>
              </a:rPr>
              <a:t>A posição sentada com flexão máxima do quadril promoveu o maior espaço interespinhoso (p = 0,001); </a:t>
            </a:r>
          </a:p>
          <a:p>
            <a:r>
              <a:rPr lang="pt-BR" smtClean="0"/>
              <a:t>A posição de decúbito lateral sem flexionar o quadris resultou no menor espaço interespinhoso (p = 0,001).</a:t>
            </a:r>
          </a:p>
          <a:p>
            <a:r>
              <a:rPr lang="pt-BR" smtClean="0"/>
              <a:t>Portanto....</a:t>
            </a:r>
          </a:p>
          <a:p>
            <a:endParaRPr lang="pt-BR" smtClean="0"/>
          </a:p>
        </p:txBody>
      </p:sp>
      <p:sp>
        <p:nvSpPr>
          <p:cNvPr id="48132" name="Rectangle 4"/>
          <p:cNvSpPr>
            <a:spLocks noChangeArrowheads="1"/>
          </p:cNvSpPr>
          <p:nvPr/>
        </p:nvSpPr>
        <p:spPr bwMode="auto">
          <a:xfrm>
            <a:off x="684213" y="3860800"/>
            <a:ext cx="4572000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chemeClr val="hlink"/>
                </a:solidFill>
              </a:rPr>
              <a:t>A </a:t>
            </a:r>
            <a:r>
              <a:rPr lang="pt-BR" b="1">
                <a:solidFill>
                  <a:schemeClr val="hlink"/>
                </a:solidFill>
              </a:rPr>
              <a:t>posição sentada com flexão do quadril</a:t>
            </a:r>
            <a:r>
              <a:rPr lang="pt-BR">
                <a:solidFill>
                  <a:schemeClr val="hlink"/>
                </a:solidFill>
              </a:rPr>
              <a:t> parece ser suficientemente segura, se a condição do neonato permitir; </a:t>
            </a:r>
          </a:p>
          <a:p>
            <a:pPr algn="ctr"/>
            <a:r>
              <a:rPr lang="pt-BR">
                <a:solidFill>
                  <a:schemeClr val="hlink"/>
                </a:solidFill>
              </a:rPr>
              <a:t>Pode servir para melhorar a taxa de sucesso de uma punção lombar;</a:t>
            </a:r>
          </a:p>
          <a:p>
            <a:pPr algn="ctr"/>
            <a:r>
              <a:rPr lang="pt-BR">
                <a:solidFill>
                  <a:schemeClr val="hlink"/>
                </a:solidFill>
              </a:rPr>
              <a:t>Pode favorecer neonatos doentes com condições de punção</a:t>
            </a:r>
          </a:p>
        </p:txBody>
      </p:sp>
      <p:pic>
        <p:nvPicPr>
          <p:cNvPr id="4813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40425" y="4005263"/>
            <a:ext cx="1781175" cy="2205037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/>
          </p:cNvSpPr>
          <p:nvPr>
            <p:ph type="title"/>
          </p:nvPr>
        </p:nvSpPr>
        <p:spPr bwMode="auto">
          <a:xfrm>
            <a:off x="0" y="188913"/>
            <a:ext cx="8229600" cy="990600"/>
          </a:xfrm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/>
              <a:t>OBRIGADO!</a:t>
            </a:r>
          </a:p>
        </p:txBody>
      </p:sp>
      <p:pic>
        <p:nvPicPr>
          <p:cNvPr id="4915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908050"/>
            <a:ext cx="6948488" cy="527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38100" y="6216650"/>
            <a:ext cx="8413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/>
              <a:t>Ddos Rodrigo, João Víctor,  Cássio (frente), Guilherme, Paulo Zerbini e Dr. Paulo</a:t>
            </a:r>
          </a:p>
          <a:p>
            <a:pPr algn="ctr"/>
            <a:r>
              <a:rPr lang="pt-BR"/>
              <a:t>R. Margotto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ilho">
  <a:themeElements>
    <a:clrScheme name="Brilho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Escritório Clássico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rilh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529</TotalTime>
  <Words>1171</Words>
  <Application>Microsoft Office PowerPoint</Application>
  <PresentationFormat>Apresentação na tela (4:3)</PresentationFormat>
  <Paragraphs>119</Paragraphs>
  <Slides>23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24" baseType="lpstr">
      <vt:lpstr>Brilho</vt:lpstr>
      <vt:lpstr>Slide 1</vt:lpstr>
      <vt:lpstr>INTRODUÇÃO</vt:lpstr>
      <vt:lpstr>MÉTODOS</vt:lpstr>
      <vt:lpstr>avaliação ultrassonográfica</vt:lpstr>
      <vt:lpstr>POSICIONAMENTO DO NEONATO</vt:lpstr>
      <vt:lpstr>        A PUNÇÃO EM SI</vt:lpstr>
      <vt:lpstr>ANÁLISE ESTATÍSTICA</vt:lpstr>
      <vt:lpstr>RESULTADOS</vt:lpstr>
      <vt:lpstr>RESULTADOS</vt:lpstr>
      <vt:lpstr>Slide 10</vt:lpstr>
      <vt:lpstr>RESULTADOS</vt:lpstr>
      <vt:lpstr>DISCUSSÃO </vt:lpstr>
      <vt:lpstr>DISCUSSÃO</vt:lpstr>
      <vt:lpstr>DISCUSSÃO </vt:lpstr>
      <vt:lpstr>DISCUSSÃO </vt:lpstr>
      <vt:lpstr>RESUMO </vt:lpstr>
      <vt:lpstr>Slide 17</vt:lpstr>
      <vt:lpstr>Slide 18</vt:lpstr>
      <vt:lpstr>Nota do Editor do site, Dr. Paulo R. Margotto Consulte Aqui e Agora! Estudando juntos!</vt:lpstr>
      <vt:lpstr>Slide 20</vt:lpstr>
      <vt:lpstr>Slide 21</vt:lpstr>
      <vt:lpstr>                   Resultados</vt:lpstr>
      <vt:lpstr>OBRIGADO!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Teresinha Cibreiros</dc:creator>
  <cp:lastModifiedBy>Paulo</cp:lastModifiedBy>
  <cp:revision>34</cp:revision>
  <dcterms:created xsi:type="dcterms:W3CDTF">2014-09-19T19:20:13Z</dcterms:created>
  <dcterms:modified xsi:type="dcterms:W3CDTF">2018-02-19T22:30:03Z</dcterms:modified>
</cp:coreProperties>
</file>