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6"/>
  </p:notesMasterIdLst>
  <p:sldIdLst>
    <p:sldId id="256" r:id="rId2"/>
    <p:sldId id="321" r:id="rId3"/>
    <p:sldId id="322" r:id="rId4"/>
    <p:sldId id="323" r:id="rId5"/>
    <p:sldId id="324" r:id="rId6"/>
    <p:sldId id="325" r:id="rId7"/>
    <p:sldId id="327" r:id="rId8"/>
    <p:sldId id="279" r:id="rId9"/>
    <p:sldId id="257" r:id="rId10"/>
    <p:sldId id="258" r:id="rId11"/>
    <p:sldId id="280" r:id="rId12"/>
    <p:sldId id="285" r:id="rId13"/>
    <p:sldId id="286" r:id="rId14"/>
    <p:sldId id="289" r:id="rId15"/>
    <p:sldId id="290" r:id="rId16"/>
    <p:sldId id="295" r:id="rId17"/>
    <p:sldId id="284" r:id="rId18"/>
    <p:sldId id="328" r:id="rId19"/>
    <p:sldId id="342" r:id="rId20"/>
    <p:sldId id="317" r:id="rId21"/>
    <p:sldId id="318" r:id="rId22"/>
    <p:sldId id="343" r:id="rId23"/>
    <p:sldId id="320" r:id="rId24"/>
    <p:sldId id="344" r:id="rId25"/>
    <p:sldId id="329" r:id="rId26"/>
    <p:sldId id="330" r:id="rId27"/>
    <p:sldId id="331" r:id="rId28"/>
    <p:sldId id="333" r:id="rId29"/>
    <p:sldId id="335" r:id="rId30"/>
    <p:sldId id="337" r:id="rId31"/>
    <p:sldId id="338" r:id="rId32"/>
    <p:sldId id="339" r:id="rId33"/>
    <p:sldId id="340" r:id="rId34"/>
    <p:sldId id="345" r:id="rId3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33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79537" autoAdjust="0"/>
  </p:normalViewPr>
  <p:slideViewPr>
    <p:cSldViewPr>
      <p:cViewPr varScale="1">
        <p:scale>
          <a:sx n="70" d="100"/>
          <a:sy n="70" d="100"/>
        </p:scale>
        <p:origin x="-1824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5BB821-1594-428C-AC92-2CED3F5E3E4C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567D3D7-6101-4CAB-8813-43D115B812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E111E2-C203-4A7A-A714-FB9B31F1750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7411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5E02A1FD-106C-4505-8C15-0317DB022EF7}" type="slidenum">
              <a:rPr lang="pt-BR" sz="1200">
                <a:latin typeface="+mn-lt"/>
              </a:rPr>
              <a:pPr algn="r">
                <a:defRPr/>
              </a:pPr>
              <a:t>3</a:t>
            </a:fld>
            <a:endParaRPr lang="pt-BR" sz="1200">
              <a:latin typeface="+mn-lt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9459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4D3F5120-F133-4B3D-A601-23F20795FAD5}" type="slidenum">
              <a:rPr lang="pt-BR" sz="1200">
                <a:latin typeface="+mn-lt"/>
              </a:rPr>
              <a:pPr algn="r">
                <a:defRPr/>
              </a:pPr>
              <a:t>4</a:t>
            </a:fld>
            <a:endParaRPr lang="pt-BR" sz="1200">
              <a:latin typeface="+mn-lt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1507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D74B32DE-45B3-49B9-A9EF-B4BE6F8852AA}" type="slidenum">
              <a:rPr lang="pt-BR" sz="1200">
                <a:latin typeface="+mn-lt"/>
              </a:rPr>
              <a:pPr algn="r">
                <a:defRPr/>
              </a:pPr>
              <a:t>5</a:t>
            </a:fld>
            <a:endParaRPr lang="pt-BR" sz="1200">
              <a:latin typeface="+mn-lt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.</a:t>
            </a:r>
          </a:p>
        </p:txBody>
      </p:sp>
      <p:sp>
        <p:nvSpPr>
          <p:cNvPr id="2867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6117AF-245B-4A62-B1E3-07EED2B6D57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07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6BF238-FE08-4EB9-A899-02F34F71C7E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# descritos na tabela a seguir.... </a:t>
            </a:r>
          </a:p>
        </p:txBody>
      </p:sp>
      <p:sp>
        <p:nvSpPr>
          <p:cNvPr id="3277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40C23D-C91F-497D-857D-BBFB72BA086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584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4D2DDE-05AB-4508-92DC-4079E5C01DF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78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B85DC1-309B-4251-85F9-0E3BB247E9E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326FC-4EDE-4311-A656-2A9E97637B97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68EBD-2282-4147-8B66-26BE4B83E5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38F1F-23DC-4A51-BE1C-27AAEE997D70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FEB0C-5B67-4DEA-9752-275AC7E91D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F1BE1-A0F7-45C3-AAFF-DAB80F5B812E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0D305-B216-4BB9-A1AC-3EA8AC8249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9B2FA-09F8-438A-B86D-62CD1892AF0C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4BAE1-7412-4CD8-A9C9-8F81208C98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BF92A-5331-4639-99A9-094E33336179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D4384-21D4-435B-A6BC-B2BDE4157C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0971E-0125-4667-88D3-E2C44745CC7F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D3F12-0DA3-4039-8C6B-036664346B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0D230-DC74-4397-98F0-D799249C9ABF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3D1D6-C5DD-4CA3-8F87-ACC69D557E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6E77D-1C1F-44EC-8543-5CC34870301F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A0A93-0FD9-4BF0-B507-804349EC21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288DD-564A-4E41-B57C-34F86178A633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B430C-8F04-4A1E-A2C8-CE9D98CF30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1783E-8BB3-4316-BBCB-5A0DCCDD4763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9D009-74F0-4E95-A086-BC50FAAAAD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C2EE3-8014-4FD9-8500-661EFC7B61B8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BC71E-CE0E-43FA-8150-A0989168E3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E1CBE8-8CEE-4B58-A7A8-10BCC843F683}" type="datetimeFigureOut">
              <a:rPr lang="pt-BR"/>
              <a:pPr>
                <a:defRPr/>
              </a:pPr>
              <a:t>06/09/2014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22E9AF-20E3-460E-AE95-337312EB55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9" r:id="rId3"/>
    <p:sldLayoutId id="2147483766" r:id="rId4"/>
    <p:sldLayoutId id="2147483770" r:id="rId5"/>
    <p:sldLayoutId id="2147483765" r:id="rId6"/>
    <p:sldLayoutId id="2147483764" r:id="rId7"/>
    <p:sldLayoutId id="2147483771" r:id="rId8"/>
    <p:sldLayoutId id="2147483763" r:id="rId9"/>
    <p:sldLayoutId id="2147483762" r:id="rId10"/>
    <p:sldLayoutId id="21474837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e.com/j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documentos/PCA-2011.doc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CA-2011.do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CA-2011.do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CA-2011.doc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documentos/PCA-2011.doc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ture.com/jp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159/000352068" TargetMode="External"/><Relationship Id="rId3" Type="http://schemas.openxmlformats.org/officeDocument/2006/relationships/hyperlink" Target="http://www.ncbi.nlm.nih.gov/entrez/query.fcgi?holding=npg&amp;amp;cmd=Retrieve&amp;amp;db=PubMed&amp;amp;list_uids=22065264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3258386&amp;amp;dopt=Abstract" TargetMode="External"/><Relationship Id="rId12" Type="http://schemas.openxmlformats.org/officeDocument/2006/relationships/hyperlink" Target="http://www.ncbi.nlm.nih.gov/entrez/query.fcgi?holding=npg&amp;amp;cmd=Retrieve&amp;amp;db=PubMed&amp;amp;list_uids=24027742&amp;amp;dopt=Abstract" TargetMode="External"/><Relationship Id="rId2" Type="http://schemas.openxmlformats.org/officeDocument/2006/relationships/hyperlink" Target="http://dx.doi.org/10.1542/peds.2011-035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x.doi.org/10.1159/000345337" TargetMode="External"/><Relationship Id="rId11" Type="http://schemas.openxmlformats.org/officeDocument/2006/relationships/hyperlink" Target="http://dx.doi.org/10.4103/2249-4847.109245" TargetMode="External"/><Relationship Id="rId5" Type="http://schemas.openxmlformats.org/officeDocument/2006/relationships/hyperlink" Target="http://www.ncbi.nlm.nih.gov/entrez/query.fcgi?holding=npg&amp;amp;cmd=Retrieve&amp;amp;db=PubMed&amp;amp;list_uids=23205872&amp;amp;dopt=Abstract" TargetMode="External"/><Relationship Id="rId10" Type="http://schemas.openxmlformats.org/officeDocument/2006/relationships/hyperlink" Target="http://www.ncbi.nlm.nih.gov/entrez/query.fcgi?holding=npg&amp;amp;cmd=Retrieve&amp;amp;db=PubMed&amp;amp;list_uids=23942783&amp;amp;dopt=Abstract" TargetMode="External"/><Relationship Id="rId4" Type="http://schemas.openxmlformats.org/officeDocument/2006/relationships/hyperlink" Target="http://dx.doi.org/10.3109/14767058.2012.755162" TargetMode="External"/><Relationship Id="rId9" Type="http://schemas.openxmlformats.org/officeDocument/2006/relationships/hyperlink" Target="http://www.ncbi.nlm.nih.gov/entrez/query.fcgi?holding=npg&amp;amp;cmd=Retrieve&amp;amp;db=PubMed&amp;amp;list_uids=23921529&amp;amp;dopt=Abstract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documentos/Paracetamol_EV_PCA.ppt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documentos/Paracetamol-oral-PCA-2014.ppt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documentos/PCA-quando-tratar-2014.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Paracetamol_PCA_menor_dose.ppt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3381705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aulomargotto.com.br/documentos/PCA-quando-tratar-2014.ppt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3606713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44450"/>
            <a:ext cx="9144000" cy="29464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4500" cap="none" dirty="0" smtClean="0"/>
              <a:t/>
            </a:r>
            <a:br>
              <a:rPr lang="pt-BR" sz="4500" cap="none" dirty="0" smtClean="0"/>
            </a:br>
            <a:r>
              <a:rPr lang="pt-BR" sz="2800" cap="none" dirty="0" smtClean="0">
                <a:solidFill>
                  <a:srgbClr val="0033CC"/>
                </a:solidFill>
              </a:rPr>
              <a:t>Tratamento do canal arterial pérvio com </a:t>
            </a:r>
            <a:r>
              <a:rPr lang="pt-BR" sz="2800" cap="none" dirty="0" err="1" smtClean="0">
                <a:solidFill>
                  <a:srgbClr val="0033CC"/>
                </a:solidFill>
              </a:rPr>
              <a:t>paracetamol</a:t>
            </a:r>
            <a:r>
              <a:rPr lang="pt-BR" sz="2800" cap="none" dirty="0" smtClean="0">
                <a:solidFill>
                  <a:srgbClr val="0033CC"/>
                </a:solidFill>
              </a:rPr>
              <a:t> em recém-nascidos pré-termos</a:t>
            </a:r>
            <a:br>
              <a:rPr lang="pt-BR" sz="2800" cap="none" dirty="0" smtClean="0">
                <a:solidFill>
                  <a:srgbClr val="0033CC"/>
                </a:solidFill>
              </a:rPr>
            </a:br>
            <a:r>
              <a:rPr lang="en-US" sz="2400" i="1" cap="none" dirty="0" err="1" smtClean="0">
                <a:solidFill>
                  <a:schemeClr val="tx1"/>
                </a:solidFill>
              </a:rPr>
              <a:t>Paracetamol</a:t>
            </a:r>
            <a:r>
              <a:rPr lang="en-US" sz="2400" i="1" cap="none" dirty="0" smtClean="0">
                <a:solidFill>
                  <a:schemeClr val="tx1"/>
                </a:solidFill>
              </a:rPr>
              <a:t> treatment of patent </a:t>
            </a:r>
            <a:r>
              <a:rPr lang="en-US" sz="2400" i="1" cap="none" dirty="0" err="1" smtClean="0">
                <a:solidFill>
                  <a:schemeClr val="tx1"/>
                </a:solidFill>
              </a:rPr>
              <a:t>ductus</a:t>
            </a:r>
            <a:r>
              <a:rPr lang="en-US" sz="2400" i="1" cap="none" dirty="0" smtClean="0">
                <a:solidFill>
                  <a:schemeClr val="tx1"/>
                </a:solidFill>
              </a:rPr>
              <a:t> </a:t>
            </a:r>
            <a:r>
              <a:rPr lang="en-US" sz="2400" i="1" cap="none" dirty="0" err="1" smtClean="0">
                <a:solidFill>
                  <a:schemeClr val="tx1"/>
                </a:solidFill>
              </a:rPr>
              <a:t>arteriosus</a:t>
            </a:r>
            <a:r>
              <a:rPr lang="en-US" sz="2400" i="1" cap="none" dirty="0" smtClean="0">
                <a:solidFill>
                  <a:schemeClr val="tx1"/>
                </a:solidFill>
              </a:rPr>
              <a:t> in preterm  </a:t>
            </a:r>
            <a:r>
              <a:rPr lang="pt-BR" sz="2400" i="1" cap="none" dirty="0" err="1" smtClean="0">
                <a:solidFill>
                  <a:schemeClr val="tx1"/>
                </a:solidFill>
              </a:rPr>
              <a:t>infants</a:t>
            </a:r>
            <a:endParaRPr lang="pt-BR" sz="2400" i="1" cap="none" dirty="0" smtClean="0">
              <a:solidFill>
                <a:schemeClr val="tx1"/>
              </a:solidFill>
            </a:endParaRPr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683568" y="3501008"/>
            <a:ext cx="7847013" cy="25161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000" dirty="0" smtClean="0">
                <a:solidFill>
                  <a:srgbClr val="404040"/>
                </a:solidFill>
              </a:rPr>
              <a:t>E Nadir, E </a:t>
            </a:r>
            <a:r>
              <a:rPr lang="pt-BR" sz="2000" dirty="0" err="1" smtClean="0">
                <a:solidFill>
                  <a:srgbClr val="404040"/>
                </a:solidFill>
              </a:rPr>
              <a:t>Kassem</a:t>
            </a:r>
            <a:r>
              <a:rPr lang="pt-BR" sz="2000" dirty="0" smtClean="0">
                <a:solidFill>
                  <a:srgbClr val="404040"/>
                </a:solidFill>
              </a:rPr>
              <a:t>, S </a:t>
            </a:r>
            <a:r>
              <a:rPr lang="pt-BR" sz="2000" dirty="0" err="1" smtClean="0">
                <a:solidFill>
                  <a:srgbClr val="404040"/>
                </a:solidFill>
              </a:rPr>
              <a:t>Foldi</a:t>
            </a:r>
            <a:r>
              <a:rPr lang="pt-BR" sz="2000" dirty="0" smtClean="0">
                <a:solidFill>
                  <a:srgbClr val="404040"/>
                </a:solidFill>
              </a:rPr>
              <a:t>, A </a:t>
            </a:r>
            <a:r>
              <a:rPr lang="pt-BR" sz="2000" dirty="0" err="1" smtClean="0">
                <a:solidFill>
                  <a:srgbClr val="404040"/>
                </a:solidFill>
              </a:rPr>
              <a:t>Hochberg</a:t>
            </a:r>
            <a:r>
              <a:rPr lang="pt-BR" sz="2000" dirty="0" smtClean="0">
                <a:solidFill>
                  <a:srgbClr val="404040"/>
                </a:solidFill>
              </a:rPr>
              <a:t> </a:t>
            </a:r>
            <a:r>
              <a:rPr lang="pt-BR" sz="2000" dirty="0" err="1" smtClean="0">
                <a:solidFill>
                  <a:srgbClr val="404040"/>
                </a:solidFill>
              </a:rPr>
              <a:t>and</a:t>
            </a:r>
            <a:r>
              <a:rPr lang="pt-BR" sz="2000" dirty="0" smtClean="0">
                <a:solidFill>
                  <a:srgbClr val="404040"/>
                </a:solidFill>
              </a:rPr>
              <a:t> M Feldman</a:t>
            </a:r>
          </a:p>
          <a:p>
            <a:pPr algn="ctr">
              <a:lnSpc>
                <a:spcPct val="80000"/>
              </a:lnSpc>
            </a:pPr>
            <a:r>
              <a:rPr lang="en-US" sz="2000" dirty="0" smtClean="0">
                <a:solidFill>
                  <a:schemeClr val="tx1"/>
                </a:solidFill>
              </a:rPr>
              <a:t>Journal of </a:t>
            </a:r>
            <a:r>
              <a:rPr lang="en-US" sz="2000" dirty="0" err="1" smtClean="0">
                <a:solidFill>
                  <a:schemeClr val="tx1"/>
                </a:solidFill>
              </a:rPr>
              <a:t>Perinatology</a:t>
            </a:r>
            <a:r>
              <a:rPr lang="en-US" sz="2000" dirty="0" smtClean="0">
                <a:solidFill>
                  <a:schemeClr val="tx1"/>
                </a:solidFill>
              </a:rPr>
              <a:t> (2014), 1–2</a:t>
            </a:r>
          </a:p>
          <a:p>
            <a:pPr algn="ctr">
              <a:lnSpc>
                <a:spcPct val="80000"/>
              </a:lnSpc>
            </a:pPr>
            <a:r>
              <a:rPr lang="en-US" sz="2000" dirty="0" smtClean="0">
                <a:solidFill>
                  <a:schemeClr val="tx1"/>
                </a:solidFill>
                <a:hlinkClick r:id="rId3"/>
              </a:rPr>
              <a:t>www.nature.com/jp</a:t>
            </a:r>
            <a:endParaRPr lang="en-US" sz="2000" dirty="0" smtClean="0">
              <a:solidFill>
                <a:schemeClr val="tx1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000" dirty="0" smtClean="0">
                <a:solidFill>
                  <a:schemeClr val="tx1"/>
                </a:solidFill>
              </a:rPr>
              <a:t>Apresentação: Amanda Almeida e Carolina Siqueira</a:t>
            </a:r>
          </a:p>
          <a:p>
            <a:pPr algn="ctr">
              <a:lnSpc>
                <a:spcPct val="80000"/>
              </a:lnSpc>
            </a:pPr>
            <a:r>
              <a:rPr lang="pt-BR" sz="2000" dirty="0" err="1" smtClean="0">
                <a:solidFill>
                  <a:schemeClr val="tx1"/>
                </a:solidFill>
              </a:rPr>
              <a:t>Coordenacão</a:t>
            </a:r>
            <a:r>
              <a:rPr lang="pt-BR" sz="2000" dirty="0" smtClean="0">
                <a:solidFill>
                  <a:schemeClr val="tx1"/>
                </a:solidFill>
              </a:rPr>
              <a:t>: Paulo R. Margotto</a:t>
            </a:r>
          </a:p>
          <a:p>
            <a:pPr algn="ctr">
              <a:lnSpc>
                <a:spcPct val="80000"/>
              </a:lnSpc>
            </a:pPr>
            <a:r>
              <a:rPr lang="pt-BR" sz="2000" dirty="0" smtClean="0">
                <a:solidFill>
                  <a:schemeClr val="tx1"/>
                </a:solidFill>
                <a:hlinkClick r:id="rId4"/>
              </a:rPr>
              <a:t>www.paulomargotto.com.br</a:t>
            </a:r>
            <a:endParaRPr lang="pt-BR" sz="2000" dirty="0" smtClean="0">
              <a:solidFill>
                <a:schemeClr val="tx1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000" dirty="0" smtClean="0">
                <a:solidFill>
                  <a:schemeClr val="tx1"/>
                </a:solidFill>
              </a:rPr>
              <a:t>Brasília, 30 de agosto de 2014</a:t>
            </a:r>
          </a:p>
          <a:p>
            <a:pPr algn="ctr">
              <a:lnSpc>
                <a:spcPct val="80000"/>
              </a:lnSpc>
            </a:pPr>
            <a:r>
              <a:rPr lang="pt-BR" sz="2000" dirty="0" smtClean="0">
                <a:solidFill>
                  <a:schemeClr val="tx1"/>
                </a:solidFill>
              </a:rPr>
              <a:t>Internato em Pediatria (6ª Série)-Universidade Católica de Brasília</a:t>
            </a:r>
          </a:p>
          <a:p>
            <a:pPr algn="ctr">
              <a:lnSpc>
                <a:spcPct val="80000"/>
              </a:lnSpc>
            </a:pPr>
            <a:endParaRPr lang="pt-BR" sz="2000" dirty="0" smtClean="0">
              <a:solidFill>
                <a:schemeClr val="tx1"/>
              </a:solidFill>
            </a:endParaRPr>
          </a:p>
          <a:p>
            <a:pPr algn="ctr">
              <a:lnSpc>
                <a:spcPct val="80000"/>
              </a:lnSpc>
            </a:pPr>
            <a:endParaRPr lang="pt-BR" sz="2000" dirty="0" smtClean="0">
              <a:solidFill>
                <a:srgbClr val="40404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pt-BR" sz="2000" dirty="0" smtClean="0">
              <a:solidFill>
                <a:srgbClr val="404040"/>
              </a:solidFill>
            </a:endParaRPr>
          </a:p>
        </p:txBody>
      </p:sp>
      <p:pic>
        <p:nvPicPr>
          <p:cNvPr id="14339" name="Picture 7"/>
          <p:cNvPicPr>
            <a:picLocks noChangeAspect="1" noChangeArrowheads="1"/>
          </p:cNvPicPr>
          <p:nvPr/>
        </p:nvPicPr>
        <p:blipFill>
          <a:blip r:embed="rId5" cstate="print">
            <a:lum bright="18000"/>
          </a:blip>
          <a:srcRect/>
          <a:stretch>
            <a:fillRect/>
          </a:stretch>
        </p:blipFill>
        <p:spPr bwMode="auto">
          <a:xfrm>
            <a:off x="0" y="0"/>
            <a:ext cx="914400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https://supra.ucb.br/exchweb/img/logon_logo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49950"/>
            <a:ext cx="9180513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6"/>
          <p:cNvSpPr>
            <a:spLocks noChangeArrowheads="1"/>
          </p:cNvSpPr>
          <p:nvPr/>
        </p:nvSpPr>
        <p:spPr bwMode="auto">
          <a:xfrm>
            <a:off x="971550" y="2852738"/>
            <a:ext cx="7397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Department of Neonatology, Hillel Yaffe Medical Center, Hadera, </a:t>
            </a:r>
            <a:r>
              <a:rPr lang="en-US" b="1"/>
              <a:t>Israel</a:t>
            </a:r>
            <a:endParaRPr lang="pt-BR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altLang="pt-BR" dirty="0" smtClean="0"/>
              <a:t>Canal Arterial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Comunicação entre artérias aorta e pulmonar, onde embriologicamente se situa o </a:t>
            </a:r>
            <a:r>
              <a:rPr lang="pt-BR" altLang="pt-BR" i="1" smtClean="0"/>
              <a:t>ductus arteriosus  (DA).</a:t>
            </a:r>
          </a:p>
          <a:p>
            <a:pPr eaLnBrk="1" hangingPunct="1">
              <a:buFont typeface="Arial" charset="0"/>
              <a:buNone/>
            </a:pPr>
            <a:endParaRPr lang="pt-BR" altLang="pt-BR" i="1" smtClean="0"/>
          </a:p>
          <a:p>
            <a:pPr eaLnBrk="1" hangingPunct="1"/>
            <a:r>
              <a:rPr lang="pt-BR" smtClean="0"/>
              <a:t>Fechamento funcional do canal arterial:</a:t>
            </a:r>
          </a:p>
          <a:p>
            <a:pPr lvl="1" eaLnBrk="1" hangingPunct="1"/>
            <a:r>
              <a:rPr lang="pt-BR" smtClean="0"/>
              <a:t>RN de termo: até 48 horas após o nascimento </a:t>
            </a:r>
          </a:p>
          <a:p>
            <a:pPr lvl="1" eaLnBrk="1" hangingPunct="1"/>
            <a:r>
              <a:rPr lang="pt-BR" smtClean="0"/>
              <a:t>IG &gt;30sem: até em 72 horas em 90% dos RN </a:t>
            </a:r>
          </a:p>
          <a:p>
            <a:pPr lvl="1" eaLnBrk="1" hangingPunct="1">
              <a:buFont typeface="Arial" charset="0"/>
              <a:buNone/>
            </a:pPr>
            <a:endParaRPr lang="pt-BR" smtClean="0"/>
          </a:p>
          <a:p>
            <a:pPr eaLnBrk="1" hangingPunct="1"/>
            <a:r>
              <a:rPr lang="pt-BR" smtClean="0"/>
              <a:t>Ducto aberto após 72 horas: Persistência do Canal Arterial (PCA). </a:t>
            </a:r>
          </a:p>
          <a:p>
            <a:pPr algn="just" eaLnBrk="1" hangingPunct="1"/>
            <a:endParaRPr lang="pt-BR" altLang="pt-BR" smtClean="0"/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2195513" y="260350"/>
            <a:ext cx="48561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0033CC"/>
                </a:solidFill>
              </a:rPr>
              <a:t>Antes, observações iniciais</a:t>
            </a:r>
          </a:p>
        </p:txBody>
      </p:sp>
      <p:sp>
        <p:nvSpPr>
          <p:cNvPr id="16388" name="CaixaDeTexto 3"/>
          <p:cNvSpPr txBox="1">
            <a:spLocks noChangeArrowheads="1"/>
          </p:cNvSpPr>
          <p:nvPr/>
        </p:nvSpPr>
        <p:spPr bwMode="auto">
          <a:xfrm>
            <a:off x="179388" y="6553200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  <p:graphicFrame>
        <p:nvGraphicFramePr>
          <p:cNvPr id="57358" name="Group 14"/>
          <p:cNvGraphicFramePr>
            <a:graphicFrameLocks noGrp="1"/>
          </p:cNvGraphicFramePr>
          <p:nvPr/>
        </p:nvGraphicFramePr>
        <p:xfrm>
          <a:off x="539750" y="5949950"/>
          <a:ext cx="7416800" cy="502920"/>
        </p:xfrm>
        <a:graphic>
          <a:graphicData uri="http://schemas.openxmlformats.org/drawingml/2006/table">
            <a:tbl>
              <a:tblPr/>
              <a:tblGrid>
                <a:gridCol w="6632575"/>
                <a:gridCol w="784225"/>
              </a:tblGrid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Persistência do Canal arterial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Viviana I. Sampietro Serafin, Alessandra, Alessandra de C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ssia Gon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alves Moreira, Paulo R. Margotto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6392" name="Picture 15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60213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457200" y="350838"/>
            <a:ext cx="8229600" cy="990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Persistência do canal arterial</a:t>
            </a:r>
            <a:endParaRPr lang="pt-BR" dirty="0"/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1412875"/>
            <a:ext cx="8229600" cy="4876800"/>
          </a:xfrm>
        </p:spPr>
        <p:txBody>
          <a:bodyPr/>
          <a:lstStyle/>
          <a:p>
            <a:pPr eaLnBrk="1" hangingPunct="1"/>
            <a:r>
              <a:rPr lang="pt-BR" smtClean="0"/>
              <a:t>RN pré termo: </a:t>
            </a:r>
          </a:p>
          <a:p>
            <a:pPr lvl="1" eaLnBrk="1" hangingPunct="1"/>
            <a:r>
              <a:rPr lang="pt-BR" smtClean="0"/>
              <a:t>&lt;1750g: 45%</a:t>
            </a:r>
          </a:p>
          <a:p>
            <a:pPr lvl="1" eaLnBrk="1" hangingPunct="1"/>
            <a:r>
              <a:rPr lang="pt-BR" smtClean="0"/>
              <a:t>&lt;1200g: 80% </a:t>
            </a:r>
          </a:p>
          <a:p>
            <a:pPr lvl="1" eaLnBrk="1" hangingPunct="1"/>
            <a:r>
              <a:rPr lang="pt-BR" smtClean="0"/>
              <a:t>1000-1500g: 25% com PCA (70% destes requerem tratamento)</a:t>
            </a:r>
          </a:p>
          <a:p>
            <a:pPr lvl="1" eaLnBrk="1" hangingPunct="1"/>
            <a:r>
              <a:rPr lang="pt-BR" smtClean="0"/>
              <a:t>&lt;1000g: 65% com PCA (85% precisam de tratamento)</a:t>
            </a:r>
          </a:p>
          <a:p>
            <a:pPr lvl="1" eaLnBrk="1" hangingPunct="1">
              <a:buFont typeface="Arial" charset="0"/>
              <a:buNone/>
            </a:pPr>
            <a:endParaRPr lang="pt-BR" smtClean="0"/>
          </a:p>
          <a:p>
            <a:pPr eaLnBrk="1" hangingPunct="1"/>
            <a:r>
              <a:rPr lang="pt-BR" smtClean="0"/>
              <a:t>Insuficiência cardíaca congestiva </a:t>
            </a:r>
          </a:p>
          <a:p>
            <a:pPr lvl="1" eaLnBrk="1" hangingPunct="1"/>
            <a:r>
              <a:rPr lang="pt-BR" smtClean="0"/>
              <a:t>15% dos pré-termos com peso ao nascer &lt;1.750g  </a:t>
            </a:r>
          </a:p>
          <a:p>
            <a:pPr lvl="1" eaLnBrk="1" hangingPunct="1"/>
            <a:r>
              <a:rPr lang="pt-BR" smtClean="0"/>
              <a:t>40 a 50% dos pré-termos  com peso ao nascer &lt;1500g.</a:t>
            </a:r>
          </a:p>
        </p:txBody>
      </p:sp>
      <p:sp>
        <p:nvSpPr>
          <p:cNvPr id="17411" name="CaixaDeTexto 3"/>
          <p:cNvSpPr txBox="1">
            <a:spLocks noChangeArrowheads="1"/>
          </p:cNvSpPr>
          <p:nvPr/>
        </p:nvSpPr>
        <p:spPr bwMode="auto">
          <a:xfrm>
            <a:off x="250825" y="6553200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  <p:graphicFrame>
        <p:nvGraphicFramePr>
          <p:cNvPr id="58375" name="Group 7"/>
          <p:cNvGraphicFramePr>
            <a:graphicFrameLocks noGrp="1"/>
          </p:cNvGraphicFramePr>
          <p:nvPr/>
        </p:nvGraphicFramePr>
        <p:xfrm>
          <a:off x="468313" y="6021388"/>
          <a:ext cx="7416800" cy="502920"/>
        </p:xfrm>
        <a:graphic>
          <a:graphicData uri="http://schemas.openxmlformats.org/drawingml/2006/table">
            <a:tbl>
              <a:tblPr/>
              <a:tblGrid>
                <a:gridCol w="6632575"/>
                <a:gridCol w="784225"/>
              </a:tblGrid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Persistência do Canal arterial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Viviana I. Sampietro Serafin, Alessandra, Alessandra de C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ssia Gon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alves Moreira, Paulo R. Margotto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7415" name="Picture 14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Persistência do canal arterial</a:t>
            </a:r>
            <a:endParaRPr lang="pt-BR" dirty="0"/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Mecanismo em prematuros: </a:t>
            </a:r>
          </a:p>
          <a:p>
            <a:pPr lvl="1" eaLnBrk="1" hangingPunct="1"/>
            <a:r>
              <a:rPr lang="pt-BR" smtClean="0"/>
              <a:t>Resposta pobre à oxigenação: não há vasoconstrição (fechamento funcional) do canal  </a:t>
            </a:r>
          </a:p>
          <a:p>
            <a:pPr lvl="1" eaLnBrk="1" hangingPunct="1"/>
            <a:r>
              <a:rPr lang="pt-BR" smtClean="0"/>
              <a:t>Alta resposta às prostaglandinas (devido processos inflamatórios decorrentes de hipoxia e sepse): mantém canal aberto </a:t>
            </a:r>
          </a:p>
          <a:p>
            <a:pPr eaLnBrk="1" hangingPunct="1"/>
            <a:endParaRPr lang="pt-BR" smtClean="0"/>
          </a:p>
          <a:p>
            <a:pPr algn="just" eaLnBrk="1" hangingPunct="1"/>
            <a:r>
              <a:rPr lang="pt-BR" smtClean="0"/>
              <a:t>Clínica da PCA no RN: </a:t>
            </a:r>
          </a:p>
          <a:p>
            <a:pPr lvl="1" algn="just" eaLnBrk="1" hangingPunct="1"/>
            <a:r>
              <a:rPr lang="pt-BR" smtClean="0"/>
              <a:t>Pulsos amplos, precórdio hiperativo, taquicardia com ou sem galope, sopro contínuo em reborda intercostal esquerda ou sopro sistólico. </a:t>
            </a:r>
          </a:p>
          <a:p>
            <a:pPr eaLnBrk="1" hangingPunct="1">
              <a:buFont typeface="Arial" charset="0"/>
              <a:buNone/>
            </a:pPr>
            <a:endParaRPr lang="pt-BR" smtClean="0"/>
          </a:p>
        </p:txBody>
      </p:sp>
      <p:sp>
        <p:nvSpPr>
          <p:cNvPr id="19459" name="CaixaDeTexto 3"/>
          <p:cNvSpPr txBox="1">
            <a:spLocks noChangeArrowheads="1"/>
          </p:cNvSpPr>
          <p:nvPr/>
        </p:nvSpPr>
        <p:spPr bwMode="auto">
          <a:xfrm>
            <a:off x="539750" y="6553200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  <p:graphicFrame>
        <p:nvGraphicFramePr>
          <p:cNvPr id="60423" name="Group 7"/>
          <p:cNvGraphicFramePr>
            <a:graphicFrameLocks noGrp="1"/>
          </p:cNvGraphicFramePr>
          <p:nvPr/>
        </p:nvGraphicFramePr>
        <p:xfrm>
          <a:off x="684213" y="5949950"/>
          <a:ext cx="7416800" cy="502920"/>
        </p:xfrm>
        <a:graphic>
          <a:graphicData uri="http://schemas.openxmlformats.org/drawingml/2006/table">
            <a:tbl>
              <a:tblPr/>
              <a:tblGrid>
                <a:gridCol w="6632575"/>
                <a:gridCol w="784225"/>
              </a:tblGrid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Persistência do Canal arterial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Viviana I. Sampietro Serafin, Alessandra, Alessandra de C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ssia Gon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alves Moreira, Paulo R. Margotto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9463" name="Picture 15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/>
              <a:t>Persistência do canal arterial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81000" y="1981200"/>
            <a:ext cx="8229600" cy="4648200"/>
          </a:xfrm>
        </p:spPr>
        <p:txBody>
          <a:bodyPr/>
          <a:lstStyle/>
          <a:p>
            <a:pPr eaLnBrk="1" hangingPunct="1"/>
            <a:r>
              <a:rPr lang="pt-BR" smtClean="0"/>
              <a:t>RX de tórax: </a:t>
            </a:r>
          </a:p>
          <a:p>
            <a:pPr lvl="1" eaLnBrk="1" hangingPunct="1"/>
            <a:r>
              <a:rPr lang="pt-BR" smtClean="0"/>
              <a:t>Área cardíaca normal ou discretamente aumentada</a:t>
            </a:r>
          </a:p>
          <a:p>
            <a:pPr lvl="1" eaLnBrk="1" hangingPunct="1"/>
            <a:r>
              <a:rPr lang="pt-BR" smtClean="0"/>
              <a:t>Edema pulmonar ou Trama venosa pulmonar aumentada</a:t>
            </a:r>
          </a:p>
          <a:p>
            <a:pPr lvl="1" eaLnBrk="1" hangingPunct="1">
              <a:buFont typeface="Arial" charset="0"/>
              <a:buNone/>
            </a:pPr>
            <a:endParaRPr lang="pt-BR" smtClean="0"/>
          </a:p>
          <a:p>
            <a:pPr eaLnBrk="1" hangingPunct="1"/>
            <a:r>
              <a:rPr lang="pt-BR" smtClean="0"/>
              <a:t>Ecocardiograma:</a:t>
            </a:r>
          </a:p>
          <a:p>
            <a:pPr lvl="1" eaLnBrk="1" hangingPunct="1"/>
            <a:r>
              <a:rPr lang="pt-BR" smtClean="0"/>
              <a:t>Avalia calibre do canal</a:t>
            </a:r>
          </a:p>
          <a:p>
            <a:pPr lvl="1" eaLnBrk="1" hangingPunct="1"/>
            <a:r>
              <a:rPr lang="pt-BR" smtClean="0"/>
              <a:t>Estima  a pressão sistêmica na artéria pulmonar</a:t>
            </a:r>
          </a:p>
          <a:p>
            <a:pPr lvl="1" eaLnBrk="1" hangingPunct="1"/>
            <a:r>
              <a:rPr lang="pt-BR" smtClean="0"/>
              <a:t>Utilizado para controle evolutivo</a:t>
            </a:r>
          </a:p>
          <a:p>
            <a:pPr lvl="1" algn="just" eaLnBrk="1" hangingPunct="1">
              <a:buFont typeface="Arial" charset="0"/>
              <a:buNone/>
            </a:pPr>
            <a:endParaRPr lang="pt-BR" smtClean="0"/>
          </a:p>
          <a:p>
            <a:pPr eaLnBrk="1" hangingPunct="1"/>
            <a:endParaRPr lang="pt-BR" smtClean="0"/>
          </a:p>
        </p:txBody>
      </p:sp>
      <p:graphicFrame>
        <p:nvGraphicFramePr>
          <p:cNvPr id="62469" name="Group 5"/>
          <p:cNvGraphicFramePr>
            <a:graphicFrameLocks noGrp="1"/>
          </p:cNvGraphicFramePr>
          <p:nvPr/>
        </p:nvGraphicFramePr>
        <p:xfrm>
          <a:off x="684213" y="5949950"/>
          <a:ext cx="7416800" cy="502920"/>
        </p:xfrm>
        <a:graphic>
          <a:graphicData uri="http://schemas.openxmlformats.org/drawingml/2006/table">
            <a:tbl>
              <a:tblPr/>
              <a:tblGrid>
                <a:gridCol w="6632575"/>
                <a:gridCol w="784225"/>
              </a:tblGrid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Persistência do Canal arterial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Viviana I. Sampietro Serafin, Alessandra, Alessandra de C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ssia Gon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alves Moreira, Paulo R. Margotto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1510" name="Picture 1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60229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CaixaDeTexto 3"/>
          <p:cNvSpPr txBox="1">
            <a:spLocks noChangeArrowheads="1"/>
          </p:cNvSpPr>
          <p:nvPr/>
        </p:nvSpPr>
        <p:spPr bwMode="auto">
          <a:xfrm>
            <a:off x="539750" y="6553200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      Persistência do canal arterial </a:t>
            </a:r>
            <a:endParaRPr lang="pt-BR" dirty="0"/>
          </a:p>
        </p:txBody>
      </p:sp>
      <p:sp>
        <p:nvSpPr>
          <p:cNvPr id="23554" name="Content Placeholder 2"/>
          <p:cNvSpPr>
            <a:spLocks noGrp="1"/>
          </p:cNvSpPr>
          <p:nvPr>
            <p:ph idx="4294967295"/>
          </p:nvPr>
        </p:nvSpPr>
        <p:spPr>
          <a:xfrm>
            <a:off x="395288" y="1557338"/>
            <a:ext cx="8229600" cy="4876800"/>
          </a:xfrm>
        </p:spPr>
        <p:txBody>
          <a:bodyPr/>
          <a:lstStyle/>
          <a:p>
            <a:pPr eaLnBrk="1" hangingPunct="1"/>
            <a:r>
              <a:rPr lang="pt-BR" smtClean="0"/>
              <a:t>Opções terapêuticas:</a:t>
            </a:r>
          </a:p>
          <a:p>
            <a:pPr lvl="1" eaLnBrk="1" hangingPunct="1"/>
            <a:r>
              <a:rPr lang="pt-BR" smtClean="0"/>
              <a:t>Suporte clínico e farmacológico – ICC </a:t>
            </a:r>
          </a:p>
          <a:p>
            <a:pPr lvl="1" eaLnBrk="1" hangingPunct="1"/>
            <a:r>
              <a:rPr lang="pt-BR" smtClean="0"/>
              <a:t>Expectante</a:t>
            </a:r>
          </a:p>
          <a:p>
            <a:pPr lvl="1" eaLnBrk="1" hangingPunct="1"/>
            <a:r>
              <a:rPr lang="pt-BR" smtClean="0"/>
              <a:t>Farmacológico</a:t>
            </a:r>
          </a:p>
          <a:p>
            <a:pPr lvl="2" eaLnBrk="1" hangingPunct="1"/>
            <a:r>
              <a:rPr lang="pt-BR" smtClean="0"/>
              <a:t>Indometacina</a:t>
            </a:r>
          </a:p>
          <a:p>
            <a:pPr lvl="2" eaLnBrk="1" hangingPunct="1"/>
            <a:r>
              <a:rPr lang="pt-BR" smtClean="0"/>
              <a:t>Ibuprofeno</a:t>
            </a:r>
          </a:p>
          <a:p>
            <a:pPr lvl="2" eaLnBrk="1" hangingPunct="1"/>
            <a:r>
              <a:rPr lang="pt-BR" b="1" u="sng" smtClean="0"/>
              <a:t>Paracetamol </a:t>
            </a:r>
          </a:p>
          <a:p>
            <a:pPr lvl="1" eaLnBrk="1" hangingPunct="1"/>
            <a:r>
              <a:rPr lang="pt-BR" smtClean="0"/>
              <a:t>Ligadura cirúrgica</a:t>
            </a:r>
          </a:p>
          <a:p>
            <a:pPr lvl="1" eaLnBrk="1" hangingPunct="1"/>
            <a:endParaRPr lang="pt-BR" smtClean="0"/>
          </a:p>
        </p:txBody>
      </p:sp>
      <p:sp>
        <p:nvSpPr>
          <p:cNvPr id="23555" name="CaixaDeTexto 3"/>
          <p:cNvSpPr txBox="1">
            <a:spLocks noChangeArrowheads="1"/>
          </p:cNvSpPr>
          <p:nvPr/>
        </p:nvSpPr>
        <p:spPr bwMode="auto">
          <a:xfrm>
            <a:off x="250825" y="6553200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  <p:graphicFrame>
        <p:nvGraphicFramePr>
          <p:cNvPr id="64518" name="Group 6"/>
          <p:cNvGraphicFramePr>
            <a:graphicFrameLocks noGrp="1"/>
          </p:cNvGraphicFramePr>
          <p:nvPr/>
        </p:nvGraphicFramePr>
        <p:xfrm>
          <a:off x="684213" y="5949950"/>
          <a:ext cx="7416800" cy="502920"/>
        </p:xfrm>
        <a:graphic>
          <a:graphicData uri="http://schemas.openxmlformats.org/drawingml/2006/table">
            <a:tbl>
              <a:tblPr/>
              <a:tblGrid>
                <a:gridCol w="6632575"/>
                <a:gridCol w="784225"/>
              </a:tblGrid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Persistência do Canal arterial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Viviana I. Sampietro Serafin, Alessandra, Alessandra de C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ssia Gon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alves Moreira, Paulo R. Margotto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Arial" charset="0"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3559" name="Picture 1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60213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pt-BR" smtClean="0"/>
              <a:t>Agora, a análise do estudo...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95288" y="1844675"/>
            <a:ext cx="8229600" cy="4876800"/>
          </a:xfrm>
        </p:spPr>
        <p:txBody>
          <a:bodyPr/>
          <a:lstStyle/>
          <a:p>
            <a:pPr marL="114300" indent="0" algn="ctr" eaLnBrk="1" hangingPunct="1">
              <a:buFont typeface="Arial" charset="0"/>
              <a:buNone/>
            </a:pPr>
            <a:r>
              <a:rPr lang="pt-BR" sz="3200" smtClean="0">
                <a:solidFill>
                  <a:srgbClr val="0033CC"/>
                </a:solidFill>
              </a:rPr>
              <a:t>Tratamento do canal arterial pérvio com paracetamol em recém-nascidos pré-termos</a:t>
            </a:r>
            <a:br>
              <a:rPr lang="pt-BR" sz="3200" smtClean="0">
                <a:solidFill>
                  <a:srgbClr val="0033CC"/>
                </a:solidFill>
              </a:rPr>
            </a:br>
            <a:r>
              <a:rPr lang="en-US" sz="3200" i="1" smtClean="0"/>
              <a:t>Paracetamol treatment of patent ductus arteriosus in preterm  </a:t>
            </a:r>
            <a:r>
              <a:rPr lang="pt-BR" sz="3200" i="1" smtClean="0"/>
              <a:t>infants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042988" y="4652963"/>
            <a:ext cx="6481762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E Nadir, E Kassem, S Foldi, A Hochberg and M Feldman</a:t>
            </a:r>
          </a:p>
          <a:p>
            <a:pPr algn="ctr"/>
            <a:r>
              <a:rPr lang="en-US"/>
              <a:t>Department of Neonatology, Hillel Yaffe Medical Center, Hadera, </a:t>
            </a:r>
            <a:r>
              <a:rPr lang="en-US" b="1"/>
              <a:t>Israel</a:t>
            </a:r>
            <a:endParaRPr lang="pt-BR" b="1">
              <a:solidFill>
                <a:srgbClr val="404040"/>
              </a:solidFill>
            </a:endParaRPr>
          </a:p>
          <a:p>
            <a:pPr algn="ctr"/>
            <a:endParaRPr lang="pt-BR" b="1">
              <a:solidFill>
                <a:srgbClr val="404040"/>
              </a:solidFill>
            </a:endParaRPr>
          </a:p>
          <a:p>
            <a:pPr algn="ctr"/>
            <a:r>
              <a:rPr lang="en-US"/>
              <a:t>Journal of Perinatology (2014), 1–2</a:t>
            </a:r>
          </a:p>
          <a:p>
            <a:pPr algn="ctr"/>
            <a:r>
              <a:rPr lang="en-US">
                <a:hlinkClick r:id="rId2"/>
              </a:rPr>
              <a:t>www.nature.com/jp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PCA é um problema comum entre os pré-termos</a:t>
            </a:r>
          </a:p>
          <a:p>
            <a:pPr eaLnBrk="1" hangingPunct="1"/>
            <a:r>
              <a:rPr lang="pt-BR" smtClean="0"/>
              <a:t>Intervenções terapêuticas atuais: </a:t>
            </a:r>
          </a:p>
          <a:p>
            <a:pPr lvl="1" eaLnBrk="1" hangingPunct="1"/>
            <a:r>
              <a:rPr lang="pt-BR" smtClean="0"/>
              <a:t>Inibidores da ciclooxigenase não seletivos </a:t>
            </a:r>
            <a:r>
              <a:rPr lang="pt-BR" smtClean="0">
                <a:sym typeface="Wingdings" pitchFamily="2" charset="2"/>
              </a:rPr>
              <a:t> reduz ação de prostaglandinas</a:t>
            </a:r>
            <a:endParaRPr lang="pt-BR" smtClean="0"/>
          </a:p>
          <a:p>
            <a:pPr lvl="1" eaLnBrk="1" hangingPunct="1"/>
            <a:r>
              <a:rPr lang="pt-BR" smtClean="0"/>
              <a:t>Indometacina </a:t>
            </a:r>
            <a:r>
              <a:rPr lang="pt-BR" smtClean="0">
                <a:sym typeface="Wingdings" pitchFamily="2" charset="2"/>
              </a:rPr>
              <a:t> mais antiga; pode r</a:t>
            </a:r>
            <a:r>
              <a:rPr lang="pt-BR" smtClean="0"/>
              <a:t>eduzir a oxigenação cerebral, causar trombocitopenia, hemorragia e falência renal</a:t>
            </a:r>
          </a:p>
          <a:p>
            <a:pPr lvl="1" eaLnBrk="1" hangingPunct="1"/>
            <a:r>
              <a:rPr lang="pt-BR" smtClean="0"/>
              <a:t>Ibuprofeno </a:t>
            </a:r>
            <a:r>
              <a:rPr lang="pt-BR" smtClean="0">
                <a:sym typeface="Wingdings" pitchFamily="2" charset="2"/>
              </a:rPr>
              <a:t> mais recente; menos efeitos adversos; droga de escolha</a:t>
            </a:r>
          </a:p>
          <a:p>
            <a:pPr lvl="1" eaLnBrk="1" hangingPunct="1"/>
            <a:r>
              <a:rPr lang="pt-BR" smtClean="0">
                <a:sym typeface="Wingdings" pitchFamily="2" charset="2"/>
              </a:rPr>
              <a:t>Ligadura cirúrgica  </a:t>
            </a:r>
            <a:r>
              <a:rPr lang="pt-BR" smtClean="0"/>
              <a:t> associa-se a complicações.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4" name="Retângulo de cantos arredondados 3"/>
          <p:cNvSpPr/>
          <p:nvPr/>
        </p:nvSpPr>
        <p:spPr>
          <a:xfrm>
            <a:off x="1828800" y="1447800"/>
            <a:ext cx="6488113" cy="17526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pt-BR" sz="2400">
                <a:solidFill>
                  <a:srgbClr val="000000"/>
                </a:solidFill>
                <a:cs typeface="Arial" charset="0"/>
              </a:rPr>
              <a:t>Várias pequenas séries levantaram a possibilidade de que o paracetamol pode ser uma alternativa médica eficaz para o fechamento do PCA</a:t>
            </a:r>
            <a:r>
              <a:rPr lang="pt-BR" sz="2400" baseline="30000">
                <a:solidFill>
                  <a:srgbClr val="000000"/>
                </a:solidFill>
                <a:cs typeface="Arial" charset="0"/>
              </a:rPr>
              <a:t>1-6</a:t>
            </a:r>
            <a:r>
              <a:rPr lang="pt-BR" sz="2400">
                <a:solidFill>
                  <a:srgbClr val="000000"/>
                </a:solidFill>
                <a:cs typeface="Arial" charset="0"/>
              </a:rPr>
              <a:t> </a:t>
            </a:r>
            <a:r>
              <a:rPr lang="pt-BR" sz="2400">
                <a:solidFill>
                  <a:srgbClr val="0033CC"/>
                </a:solidFill>
                <a:cs typeface="Arial" charset="0"/>
              </a:rPr>
              <a:t>(tabela</a:t>
            </a:r>
            <a:r>
              <a:rPr lang="pt-BR" sz="2400">
                <a:solidFill>
                  <a:srgbClr val="000000"/>
                </a:solidFill>
                <a:cs typeface="Arial" charset="0"/>
              </a:rPr>
              <a:t> 1).</a:t>
            </a: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44888"/>
            <a:ext cx="9109075" cy="3313112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Estudo observacional, não-randomizado, não-controlado entre 01-10/2013</a:t>
            </a:r>
          </a:p>
          <a:p>
            <a:pPr eaLnBrk="1" hangingPunct="1"/>
            <a:r>
              <a:rPr lang="pt-BR" smtClean="0"/>
              <a:t>Realização de ecocardiograma em recém-nascido (RN) pré-termo: Critérios de escolha: </a:t>
            </a:r>
          </a:p>
          <a:p>
            <a:pPr lvl="1" eaLnBrk="1" hangingPunct="1"/>
            <a:r>
              <a:rPr lang="pt-BR" smtClean="0"/>
              <a:t>Antecedentes obstétricos relevantes</a:t>
            </a:r>
          </a:p>
          <a:p>
            <a:pPr lvl="1" eaLnBrk="1" hangingPunct="1"/>
            <a:r>
              <a:rPr lang="pt-BR" smtClean="0"/>
              <a:t>Sopro cardíaco após o primeiro dia de vida</a:t>
            </a:r>
          </a:p>
          <a:p>
            <a:pPr lvl="1" eaLnBrk="1" hangingPunct="1"/>
            <a:r>
              <a:rPr lang="pt-BR" smtClean="0"/>
              <a:t>Sintomas: necessidade de ventilação ou intolerância alimentar. </a:t>
            </a:r>
          </a:p>
          <a:p>
            <a:pPr eaLnBrk="1" hangingPunct="1"/>
            <a:r>
              <a:rPr lang="pt-BR" smtClean="0"/>
              <a:t>Como a  história natural da PCA é o seu fechamento espontâneo, o fechamento foi planejado apenas para casos sintomáticos.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200" smtClean="0"/>
              <a:t>Foram incluídos no estudo, pré-termos com: 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1900" smtClean="0"/>
              <a:t>PCA sintomática + falha do ibuprofeno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1900" smtClean="0"/>
              <a:t>Impossibilidade de usar ibuprofeno: trombocitopenia e/ou  insuficiência renal aguda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1900" smtClean="0"/>
              <a:t>Quando se considerou o  tratamento cirúrgico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/>
              <a:t>Regime utilizado: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2400" b="1" smtClean="0">
                <a:solidFill>
                  <a:srgbClr val="0033CC"/>
                </a:solidFill>
              </a:rPr>
              <a:t>Paracetamol VO 15 mg/kg 6/6h por até 7 dias</a:t>
            </a:r>
            <a:r>
              <a:rPr lang="pt-BR" sz="1900" smtClean="0"/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1900" smtClean="0"/>
              <a:t>O tratamento foi monitorado: clínica, ecocardiograma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/>
              <a:t>Tratamento bem sucedido: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1900" smtClean="0"/>
              <a:t>Fechamento do canal arterial (CA) </a:t>
            </a:r>
            <a:r>
              <a:rPr lang="pt-BR" sz="1900" u="sng" smtClean="0"/>
              <a:t>durante</a:t>
            </a:r>
            <a:r>
              <a:rPr lang="pt-BR" sz="1900" smtClean="0"/>
              <a:t> o período de tratamento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1900" smtClean="0"/>
              <a:t>Autores do estudo consideram o desaparecimento dos sintomas mais importante que o fechamento em si do CA</a:t>
            </a:r>
          </a:p>
          <a:p>
            <a:pPr lvl="1" eaLnBrk="1" hangingPunct="1">
              <a:lnSpc>
                <a:spcPct val="90000"/>
              </a:lnSpc>
            </a:pPr>
            <a:r>
              <a:rPr lang="pt-BR" sz="1900" smtClean="0">
                <a:sym typeface="Wingdings" pitchFamily="2" charset="2"/>
              </a:rPr>
              <a:t>Decisão do fechamento da PCA: relacionada à presença de sintomatologia, não a critérios ecocardiográficos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 Resultados</a:t>
            </a:r>
            <a:endParaRPr lang="pt-BR" dirty="0"/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mtClean="0"/>
              <a:t>Jan-Out de 2013 </a:t>
            </a:r>
          </a:p>
          <a:p>
            <a:pPr marL="0" indent="0" eaLnBrk="1" hangingPunct="1"/>
            <a:r>
              <a:rPr lang="pt-BR" smtClean="0">
                <a:solidFill>
                  <a:srgbClr val="0033CC"/>
                </a:solidFill>
              </a:rPr>
              <a:t>19 RN pré-termos (peso 656-2415g e IG 24-33semanas</a:t>
            </a:r>
            <a:r>
              <a:rPr lang="pt-BR" smtClean="0"/>
              <a:t>) foram submetidos a ecocardiograma</a:t>
            </a:r>
          </a:p>
          <a:p>
            <a:pPr lvl="1" eaLnBrk="1" hangingPunct="1"/>
            <a:r>
              <a:rPr lang="pt-BR" smtClean="0"/>
              <a:t>2 sem PCA</a:t>
            </a:r>
          </a:p>
          <a:p>
            <a:pPr lvl="1" eaLnBrk="1" hangingPunct="1"/>
            <a:r>
              <a:rPr lang="pt-BR" smtClean="0"/>
              <a:t>7 com PCA não necessitaram de qualquer tratamento, pois eram assintomáticos</a:t>
            </a:r>
          </a:p>
          <a:p>
            <a:pPr lvl="1" eaLnBrk="1" hangingPunct="1"/>
            <a:r>
              <a:rPr lang="pt-BR" smtClean="0"/>
              <a:t>3 com PCA foram tratados com sucesso com ibuprofeno </a:t>
            </a:r>
          </a:p>
          <a:p>
            <a:pPr lvl="1" eaLnBrk="1" hangingPunct="1"/>
            <a:r>
              <a:rPr lang="pt-BR" b="1" u="sng" smtClean="0">
                <a:solidFill>
                  <a:srgbClr val="0033CC"/>
                </a:solidFill>
              </a:rPr>
              <a:t>7 com PCA foram tratados com paracetamol com diferentes taxas de sucesso</a:t>
            </a:r>
          </a:p>
          <a:p>
            <a:pPr lvl="2" eaLnBrk="1" hangingPunct="1"/>
            <a:r>
              <a:rPr lang="pt-BR" smtClean="0"/>
              <a:t>Eles compõem  o grupo de estudo cuja idade gestacional (IG), peso ao nascer, curso terapêutico e resultados são descritos</a:t>
            </a:r>
          </a:p>
          <a:p>
            <a:pPr lvl="2" eaLnBrk="1" hangingPunct="1"/>
            <a:r>
              <a:rPr lang="pt-BR" smtClean="0"/>
              <a:t>Todos apresentavam critérios para PCA no ecocardiograma</a:t>
            </a:r>
          </a:p>
          <a:p>
            <a:pPr lvl="2" eaLnBrk="1" hangingPunct="1"/>
            <a:r>
              <a:rPr lang="pt-BR" smtClean="0"/>
              <a:t>Todos sem anormalidades em testes hematológicos, bioquímicos e função hepática</a:t>
            </a:r>
          </a:p>
          <a:p>
            <a:pPr lvl="2" algn="ctr" eaLnBrk="1" hangingPunct="1">
              <a:buFont typeface="Arial" charset="0"/>
              <a:buNone/>
            </a:pPr>
            <a:r>
              <a:rPr lang="pt-BR" smtClean="0"/>
              <a:t>Na </a:t>
            </a:r>
            <a:r>
              <a:rPr lang="pt-BR" smtClean="0">
                <a:solidFill>
                  <a:srgbClr val="0033CC"/>
                </a:solidFill>
              </a:rPr>
              <a:t>tabela 2</a:t>
            </a:r>
            <a:r>
              <a:rPr lang="pt-BR" smtClean="0"/>
              <a:t> as características destes 7 recém-nascidos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453187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Paracetamol tem sido proposto como alternativa segura e eficaz no fechamento da PCA, embora nem sempre apresente sucesso.</a:t>
            </a:r>
          </a:p>
          <a:p>
            <a:pPr eaLnBrk="1" hangingPunct="1"/>
            <a:r>
              <a:rPr lang="pt-BR" smtClean="0"/>
              <a:t>Não há estudos randomizados sobre o tema: não fica claro o melhor método de seleção dos pacientes, melhor regime de tratamento ou taxa de sucesso do tratamento</a:t>
            </a:r>
          </a:p>
          <a:p>
            <a:pPr eaLnBrk="1" hangingPunct="1"/>
            <a:r>
              <a:rPr lang="pt-BR" smtClean="0"/>
              <a:t>O Canal Arterial (CA) foi fechado durante o período de tratamento: ainda há possibilidade de fechamento ter ocorrido espontâneamente</a:t>
            </a:r>
          </a:p>
          <a:p>
            <a:pPr eaLnBrk="1" hangingPunct="1"/>
            <a:r>
              <a:rPr lang="pt-BR" smtClean="0"/>
              <a:t>Um estudo randomizado, controlado e multicêntrico é necessário para  estabelecer a eficácia e a segurança para o fechamento da PCA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Limitações:</a:t>
            </a:r>
          </a:p>
          <a:p>
            <a:pPr lvl="1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Estudo </a:t>
            </a:r>
            <a:r>
              <a:rPr lang="pt-BR" dirty="0"/>
              <a:t>descritivo, </a:t>
            </a:r>
            <a:r>
              <a:rPr lang="pt-BR" dirty="0" smtClean="0"/>
              <a:t> não controlado e não </a:t>
            </a:r>
            <a:r>
              <a:rPr lang="pt-BR" dirty="0"/>
              <a:t>randomizado </a:t>
            </a:r>
            <a:endParaRPr lang="pt-BR" dirty="0" smtClean="0"/>
          </a:p>
          <a:p>
            <a:pPr lvl="1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Amostra pequena</a:t>
            </a:r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Vantagem:</a:t>
            </a:r>
          </a:p>
          <a:p>
            <a:pPr lvl="1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Acrescentar a experiência de setes novos casos tratados com paracetamol aos 41 casos já relatados</a:t>
            </a:r>
          </a:p>
          <a:p>
            <a:pPr marL="182880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Acreditam que, pelo </a:t>
            </a:r>
            <a:r>
              <a:rPr lang="pt-BR" dirty="0"/>
              <a:t>menos, </a:t>
            </a:r>
            <a:r>
              <a:rPr lang="pt-BR" dirty="0" smtClean="0"/>
              <a:t>em uma parcela dos casos</a:t>
            </a:r>
            <a:r>
              <a:rPr lang="pt-BR" dirty="0"/>
              <a:t>, o paracetamol </a:t>
            </a:r>
            <a:r>
              <a:rPr lang="pt-BR" dirty="0" smtClean="0"/>
              <a:t>possa ser considerado </a:t>
            </a:r>
            <a:r>
              <a:rPr lang="pt-BR" dirty="0"/>
              <a:t>para o tratamento de </a:t>
            </a:r>
            <a:r>
              <a:rPr lang="pt-BR" dirty="0" smtClean="0"/>
              <a:t>PCA</a:t>
            </a:r>
          </a:p>
          <a:p>
            <a:pPr lvl="1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Poucos efeitos adversos em </a:t>
            </a:r>
            <a:r>
              <a:rPr lang="pt-BR" dirty="0"/>
              <a:t>comparação com </a:t>
            </a:r>
            <a:r>
              <a:rPr lang="pt-BR" dirty="0" smtClean="0"/>
              <a:t> outras </a:t>
            </a:r>
            <a:r>
              <a:rPr lang="pt-BR" dirty="0"/>
              <a:t>medicações e procedimentos invasivos</a:t>
            </a:r>
            <a:r>
              <a:rPr lang="pt-BR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Resumo</a:t>
            </a:r>
            <a:endParaRPr lang="pt-BR" dirty="0"/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13" y="1928813"/>
            <a:ext cx="8961437" cy="38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0"/>
            <a:ext cx="8229600" cy="48768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t-BR" b="1" smtClean="0">
                <a:solidFill>
                  <a:srgbClr val="FFFF00"/>
                </a:solidFill>
              </a:rPr>
              <a:t>Referências em forma de </a:t>
            </a:r>
            <a:r>
              <a:rPr lang="pt-BR" b="1" i="1" smtClean="0">
                <a:solidFill>
                  <a:srgbClr val="FFFF00"/>
                </a:solidFill>
              </a:rPr>
              <a:t>links</a:t>
            </a:r>
          </a:p>
          <a:p>
            <a:r>
              <a:rPr lang="pt-BR" sz="1700" smtClean="0"/>
              <a:t>1-Hammerman C, Bin-Nun A, Markovitch E, Schimmel MS, Kaplan M, Fink D. Ductal closure with paracetamol: a surprising new approach to patent ductus arteriosus treatment. </a:t>
            </a:r>
            <a:r>
              <a:rPr lang="pt-BR" sz="1700" i="1" smtClean="0"/>
              <a:t>Pediatrics</a:t>
            </a:r>
            <a:r>
              <a:rPr lang="pt-BR" sz="1700" smtClean="0"/>
              <a:t> 2011; </a:t>
            </a:r>
            <a:r>
              <a:rPr lang="pt-BR" sz="1700" b="1" smtClean="0"/>
              <a:t>128</a:t>
            </a:r>
            <a:r>
              <a:rPr lang="pt-BR" sz="1700" smtClean="0"/>
              <a:t>(6): e1618–e1621. | </a:t>
            </a:r>
            <a:r>
              <a:rPr lang="pt-BR" sz="1700" smtClean="0">
                <a:hlinkClick r:id="rId2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3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r>
              <a:rPr lang="pt-BR" sz="1700" smtClean="0"/>
              <a:t>2-Yurttutan S, Oncel MY, Arayici S, Uras N, Altug N, Erdeve O </a:t>
            </a:r>
            <a:r>
              <a:rPr lang="pt-BR" sz="1700" i="1" smtClean="0"/>
              <a:t>et al</a:t>
            </a:r>
            <a:r>
              <a:rPr lang="pt-BR" sz="1700" smtClean="0"/>
              <a:t>. A different first-choice drug in the medical management of patent ductus arteriosus: oral paracetamol. </a:t>
            </a:r>
            <a:r>
              <a:rPr lang="pt-BR" sz="1700" i="1" smtClean="0"/>
              <a:t>J Matern Fetal Neonatal Med</a:t>
            </a:r>
            <a:r>
              <a:rPr lang="pt-BR" sz="1700" smtClean="0"/>
              <a:t> 2013; </a:t>
            </a:r>
            <a:r>
              <a:rPr lang="pt-BR" sz="1700" b="1" smtClean="0"/>
              <a:t>26</a:t>
            </a:r>
            <a:r>
              <a:rPr lang="pt-BR" sz="1700" smtClean="0"/>
              <a:t>(8): 825–827. | </a:t>
            </a:r>
            <a:r>
              <a:rPr lang="pt-BR" sz="1700" smtClean="0">
                <a:hlinkClick r:id="rId4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5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r>
              <a:rPr lang="pt-BR" sz="1700" smtClean="0"/>
              <a:t>3-Oncel MY, Yurttutan S, Degirmencioglu H, Uras N, Altug N, Erdeve O </a:t>
            </a:r>
            <a:r>
              <a:rPr lang="pt-BR" sz="1700" i="1" smtClean="0"/>
              <a:t>et al</a:t>
            </a:r>
            <a:r>
              <a:rPr lang="pt-BR" sz="1700" smtClean="0"/>
              <a:t>. Intravenous paracetamol treatment in the management of patent ductus arteriosus in extremely low birth weight infants. </a:t>
            </a:r>
            <a:r>
              <a:rPr lang="pt-BR" sz="1700" i="1" smtClean="0"/>
              <a:t>Neonatology</a:t>
            </a:r>
            <a:r>
              <a:rPr lang="pt-BR" sz="1700" smtClean="0"/>
              <a:t> 2013; </a:t>
            </a:r>
            <a:r>
              <a:rPr lang="pt-BR" sz="1700" b="1" smtClean="0"/>
              <a:t>103</a:t>
            </a:r>
            <a:r>
              <a:rPr lang="pt-BR" sz="1700" smtClean="0"/>
              <a:t>(3): 166–169. | </a:t>
            </a:r>
            <a:r>
              <a:rPr lang="pt-BR" sz="1700" smtClean="0">
                <a:hlinkClick r:id="rId6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7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r>
              <a:rPr lang="pt-BR" sz="1700" smtClean="0"/>
              <a:t>4-Alan S, Kahvecioglu D, Erdeve O, Atasay B, Arsan S. Is Paracetamol a Useful Treatment for Ibuprofen-Resistant Patent Ductus Arteriosus? Concerning the Article by M.Y. Oncel </a:t>
            </a:r>
            <a:r>
              <a:rPr lang="pt-BR" sz="1700" i="1" smtClean="0"/>
              <a:t>et al</a:t>
            </a:r>
            <a:r>
              <a:rPr lang="pt-BR" sz="1700" smtClean="0"/>
              <a:t>.: Intravenous Paracetamol Treatment in the Management of Patent Ductus Arteriosus in Extremely Low Birth Weight Infants [Neonatology 2013;103:166–169]. </a:t>
            </a:r>
            <a:r>
              <a:rPr lang="pt-BR" sz="1700" i="1" smtClean="0"/>
              <a:t>Neonatology</a:t>
            </a:r>
            <a:r>
              <a:rPr lang="pt-BR" sz="1700" smtClean="0"/>
              <a:t> 2013; </a:t>
            </a:r>
            <a:r>
              <a:rPr lang="pt-BR" sz="1700" b="1" smtClean="0"/>
              <a:t>104</a:t>
            </a:r>
            <a:r>
              <a:rPr lang="pt-BR" sz="1700" smtClean="0"/>
              <a:t>(3): 168–169. | </a:t>
            </a:r>
            <a:r>
              <a:rPr lang="pt-BR" sz="1700" smtClean="0">
                <a:hlinkClick r:id="rId8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9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r>
              <a:rPr lang="pt-BR" sz="1700" smtClean="0"/>
              <a:t>5-Özmert MA, Özdemir OM, Doğan M, Küçüktaşçi K, Ergin H, Şahin Ö. Paracetamol therapy for patent ductus arteriosus in premature infants: a chance before surgical ligation. </a:t>
            </a:r>
            <a:r>
              <a:rPr lang="pt-BR" sz="1700" i="1" smtClean="0"/>
              <a:t>Pediatr Cardiol</a:t>
            </a:r>
            <a:r>
              <a:rPr lang="pt-BR" sz="1700" smtClean="0"/>
              <a:t> 2013; </a:t>
            </a:r>
            <a:r>
              <a:rPr lang="pt-BR" sz="1700" b="1" smtClean="0"/>
              <a:t>35</a:t>
            </a:r>
            <a:r>
              <a:rPr lang="pt-BR" sz="1700" smtClean="0"/>
              <a:t>(2): 276–279. | </a:t>
            </a:r>
            <a:r>
              <a:rPr lang="pt-BR" sz="1700" smtClean="0">
                <a:hlinkClick r:id="rId10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r>
              <a:rPr lang="pt-BR" sz="1700" smtClean="0"/>
              <a:t>6-Sinha R, Negi V, Dalal SS. An interesting observation of PDA closure with oral paracetamol in preterm neonates. </a:t>
            </a:r>
            <a:r>
              <a:rPr lang="pt-BR" sz="1700" i="1" smtClean="0"/>
              <a:t>J Clin Neonatol</a:t>
            </a:r>
            <a:r>
              <a:rPr lang="pt-BR" sz="1700" smtClean="0"/>
              <a:t> 2013; </a:t>
            </a:r>
            <a:r>
              <a:rPr lang="pt-BR" sz="1700" b="1" smtClean="0"/>
              <a:t>2</a:t>
            </a:r>
            <a:r>
              <a:rPr lang="pt-BR" sz="1700" smtClean="0"/>
              <a:t>(1): 30–32. | </a:t>
            </a:r>
            <a:r>
              <a:rPr lang="pt-BR" sz="1700" smtClean="0">
                <a:hlinkClick r:id="rId11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12" tooltip="Article on PubMed - "/>
              </a:rPr>
              <a:t>PubMed</a:t>
            </a:r>
            <a:r>
              <a:rPr lang="pt-BR" sz="1700" smtClean="0"/>
              <a:t> |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8768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pt-BR" sz="3600" smtClean="0">
                <a:solidFill>
                  <a:srgbClr val="0033CC"/>
                </a:solidFill>
              </a:rPr>
              <a:t>NOTA DO EDITOR DO SITE, Dr. Paulo R. Margotto</a:t>
            </a:r>
          </a:p>
          <a:p>
            <a:pPr algn="ctr">
              <a:buFont typeface="Arial" charset="0"/>
              <a:buNone/>
            </a:pPr>
            <a:r>
              <a:rPr lang="pt-BR" sz="3600" smtClean="0">
                <a:solidFill>
                  <a:srgbClr val="0033CC"/>
                </a:solidFill>
              </a:rPr>
              <a:t>Consultem também!Estudando juntos! Aqui e Agora!</a:t>
            </a:r>
          </a:p>
          <a:p>
            <a:pPr algn="ctr">
              <a:buFont typeface="Arial" charset="0"/>
              <a:buNone/>
            </a:pPr>
            <a:endParaRPr lang="pt-BR" sz="3600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900" smtClean="0"/>
              <a:t>AINE´s – Mecanismo de ação:  facilitam o fechamento do ducto arterioso bloqueando a síntese de prostaglandinas;</a:t>
            </a:r>
          </a:p>
          <a:p>
            <a:pPr eaLnBrk="1" hangingPunct="1">
              <a:lnSpc>
                <a:spcPct val="80000"/>
              </a:lnSpc>
            </a:pPr>
            <a:r>
              <a:rPr lang="pt-BR" sz="1900" i="1" smtClean="0"/>
              <a:t>Prostaglandin syntetase</a:t>
            </a:r>
            <a:r>
              <a:rPr lang="pt-BR" sz="1900" smtClean="0"/>
              <a:t> tem componentes ciclooxigenase e peroxidase que operam em sítios ativos distintos com diferentes atividades catalíticas;</a:t>
            </a:r>
          </a:p>
          <a:p>
            <a:pPr eaLnBrk="1" hangingPunct="1">
              <a:lnSpc>
                <a:spcPct val="80000"/>
              </a:lnSpc>
            </a:pPr>
            <a:r>
              <a:rPr lang="pt-BR" sz="1900" smtClean="0"/>
              <a:t>A ciclooxigenase cataliza o começo da síntes de prostanóide a partir do ácido aracdônico;</a:t>
            </a:r>
          </a:p>
          <a:p>
            <a:pPr eaLnBrk="1" hangingPunct="1">
              <a:lnSpc>
                <a:spcPct val="80000"/>
              </a:lnSpc>
            </a:pPr>
            <a:r>
              <a:rPr lang="pt-BR" sz="1900" smtClean="0">
                <a:solidFill>
                  <a:srgbClr val="0033CC"/>
                </a:solidFill>
              </a:rPr>
              <a:t>Ibuprofeno e indometacina: competem com o ácido aracdônico pelos sítios ativos da cicloxigenase;</a:t>
            </a:r>
          </a:p>
          <a:p>
            <a:pPr eaLnBrk="1" hangingPunct="1">
              <a:lnSpc>
                <a:spcPct val="80000"/>
              </a:lnSpc>
            </a:pPr>
            <a:r>
              <a:rPr lang="pt-BR" sz="1900" smtClean="0"/>
              <a:t>A potência destas drogas é influenciada pelos níveis endógenos de ácido aracdônico.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b="1" smtClean="0">
                <a:solidFill>
                  <a:srgbClr val="0033CC"/>
                </a:solidFill>
              </a:rPr>
              <a:t>Mecanismo de ação incerto</a:t>
            </a:r>
            <a:r>
              <a:rPr lang="pt-BR" sz="2200" smtClean="0"/>
              <a:t>: </a:t>
            </a:r>
            <a:r>
              <a:rPr lang="pt-BR" sz="2200" smtClean="0">
                <a:solidFill>
                  <a:srgbClr val="0033CC"/>
                </a:solidFill>
              </a:rPr>
              <a:t>possivelmente por inibição da prostaglandina sintetase  (parece atuar </a:t>
            </a:r>
            <a:r>
              <a:rPr lang="pt-BR" b="1" smtClean="0">
                <a:solidFill>
                  <a:srgbClr val="0033CC"/>
                </a:solidFill>
              </a:rPr>
              <a:t>no segmento da peroxidase</a:t>
            </a:r>
            <a:r>
              <a:rPr lang="pt-BR" sz="2200" smtClean="0">
                <a:solidFill>
                  <a:srgbClr val="0033CC"/>
                </a:solidFill>
              </a:rPr>
              <a:t>, reduzindo a concentração local de peróxido).</a:t>
            </a:r>
          </a:p>
          <a:p>
            <a:pPr eaLnBrk="1" hangingPunct="1">
              <a:lnSpc>
                <a:spcPct val="80000"/>
              </a:lnSpc>
            </a:pPr>
            <a:endParaRPr lang="pt-BR" sz="2200" smtClean="0"/>
          </a:p>
          <a:p>
            <a:pPr eaLnBrk="1" hangingPunct="1">
              <a:lnSpc>
                <a:spcPct val="80000"/>
              </a:lnSpc>
            </a:pPr>
            <a:r>
              <a:rPr lang="pt-BR" sz="2200" smtClean="0"/>
              <a:t>Eficácia demonstrada em modelos animais (gestante).</a:t>
            </a:r>
          </a:p>
          <a:p>
            <a:pPr eaLnBrk="1" hangingPunct="1">
              <a:lnSpc>
                <a:spcPct val="80000"/>
              </a:lnSpc>
            </a:pPr>
            <a:endParaRPr lang="pt-BR" sz="2200" smtClean="0"/>
          </a:p>
          <a:p>
            <a:pPr eaLnBrk="1" hangingPunct="1"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graphicFrame>
        <p:nvGraphicFramePr>
          <p:cNvPr id="92163" name="Group 3"/>
          <p:cNvGraphicFramePr>
            <a:graphicFrameLocks noGrp="1"/>
          </p:cNvGraphicFramePr>
          <p:nvPr/>
        </p:nvGraphicFramePr>
        <p:xfrm>
          <a:off x="827088" y="549275"/>
          <a:ext cx="7848600" cy="944563"/>
        </p:xfrm>
        <a:graphic>
          <a:graphicData uri="http://schemas.openxmlformats.org/drawingml/2006/table">
            <a:tbl>
              <a:tblPr/>
              <a:tblGrid>
                <a:gridCol w="7016750"/>
                <a:gridCol w="8318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Tratamento do ducto arterioso patente com paracetamol intravenoso em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de extremo baixo peso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Oncel MY et al.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Felipe Bozi, Murilo Meireles, Lizieux Fernandes,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198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6921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Grp="1"/>
          </p:cNvSpPr>
          <p:nvPr>
            <p:ph type="body" idx="1"/>
          </p:nvPr>
        </p:nvSpPr>
        <p:spPr>
          <a:xfrm>
            <a:off x="468313" y="1981200"/>
            <a:ext cx="8229600" cy="4876800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b="1" smtClean="0"/>
              <a:t>   Apossibilidade do uso de paracetamol via oral no fechamento do canal arterial hemodinamicamente significativo</a:t>
            </a:r>
            <a:r>
              <a:rPr lang="pt-BR" sz="1800" smtClean="0"/>
              <a:t>, </a:t>
            </a:r>
            <a:r>
              <a:rPr lang="pt-BR" sz="1800" b="1" smtClean="0"/>
              <a:t>quando razões contraindicam o uso do ibuprofeno</a:t>
            </a:r>
            <a:r>
              <a:rPr lang="pt-BR" sz="1800" smtClean="0"/>
              <a:t>: o estudo recente de Oncel et al compararam o paracetamol oral com o ibuprofeno oral e não houve diferença entre os  grupos quanto às taxas de fechamento,  de retratamento e de reabertura do canal arterial, assim como funções renais e hepáticas. Qual seria o mecanismo de ação? A </a:t>
            </a:r>
            <a:r>
              <a:rPr lang="pt-BR" sz="1800" i="1" smtClean="0"/>
              <a:t> Prostaglandin syntetase</a:t>
            </a:r>
            <a:r>
              <a:rPr lang="pt-BR" sz="1800" smtClean="0"/>
              <a:t> tem componentes ciclooxigenase (COX) e peroxidase (POX) que operam em sítios ativos distintos com diferentes atividades catalíticas;a ciclooxigenase cataliza o começo da síntese de prostanóide a partir do ácido aracdônico; o ibuprofeno e indometacina competem com o ácido aracdônico pelos sítios ativos da cicloxigenase; já o paracetamol parece atuar no segmento da peroxidase, reduzindo a concentração local de peróxido. Acreditamos que o </a:t>
            </a:r>
            <a:r>
              <a:rPr lang="pt-BR" sz="1800" b="1" smtClean="0"/>
              <a:t>paracetamol possa vir a constituir uma opção terapêutica em situações em que  DEVEMOS fechar o canal arterial</a:t>
            </a:r>
            <a:r>
              <a:rPr lang="pt-BR" sz="1800" smtClean="0"/>
              <a:t> (presença de hemorragia pulmonar, pressão arterial de difícil controle, altos parâmetros no ventilador), </a:t>
            </a:r>
            <a:r>
              <a:rPr lang="pt-BR" sz="1800" b="1" smtClean="0"/>
              <a:t>mas situações nos impossibilitam de  usar  o ibuprofeno oral</a:t>
            </a:r>
            <a:r>
              <a:rPr lang="pt-BR" sz="1800" smtClean="0"/>
              <a:t> (medicação que habitualmente usamos) como presença de trombocitopenia (mais recentemente abaixo de 100.000/mm3), enterocolite necrosante, insuficiência renal, hemorragia intraventricular, hiperbilirrubinemia </a:t>
            </a:r>
          </a:p>
        </p:txBody>
      </p:sp>
      <p:graphicFrame>
        <p:nvGraphicFramePr>
          <p:cNvPr id="40969" name="Group 9"/>
          <p:cNvGraphicFramePr>
            <a:graphicFrameLocks noGrp="1"/>
          </p:cNvGraphicFramePr>
          <p:nvPr/>
        </p:nvGraphicFramePr>
        <p:xfrm>
          <a:off x="468313" y="620713"/>
          <a:ext cx="8207375" cy="1371600"/>
        </p:xfrm>
        <a:graphic>
          <a:graphicData uri="http://schemas.openxmlformats.org/drawingml/2006/table">
            <a:tbl>
              <a:tblPr/>
              <a:tblGrid>
                <a:gridCol w="7337425"/>
                <a:gridCol w="8699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Paracetamol oral versus ibuprofeno oral no manuseio do ductus arteriosus em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-termos: ensaio controlado randomizado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Oncel MY, Yurttutan S, Endeve O et al.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Camila Rodrigues, Isabela Lobo, Karine Frausino, M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rcia Pimentel de Castro,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3013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650" y="7651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>
          <a:xfrm>
            <a:off x="395288" y="2133600"/>
            <a:ext cx="8229600" cy="4876800"/>
          </a:xfrm>
        </p:spPr>
        <p:txBody>
          <a:bodyPr/>
          <a:lstStyle/>
          <a:p>
            <a:pPr algn="just" eaLnBrk="1" hangingPunct="1"/>
            <a:r>
              <a:rPr lang="pt-BR" smtClean="0"/>
              <a:t>Estudos farmacocinéticos com administração IV, supositório e oral mostraram que a meia vida do paracetamol é mais longa em prematuros. Portanto é possível ajustar a dose ou o intervalo nestes, sendo proposto pelos autores </a:t>
            </a:r>
            <a:r>
              <a:rPr lang="pt-BR" sz="3200" smtClean="0">
                <a:solidFill>
                  <a:schemeClr val="hlink"/>
                </a:solidFill>
              </a:rPr>
              <a:t>10mg/kg/dose em 3 doses ao dia</a:t>
            </a:r>
            <a:r>
              <a:rPr lang="pt-BR" smtClean="0">
                <a:solidFill>
                  <a:schemeClr val="hlink"/>
                </a:solidFill>
              </a:rPr>
              <a:t> (</a:t>
            </a:r>
            <a:r>
              <a:rPr lang="pt-BR" smtClean="0">
                <a:solidFill>
                  <a:srgbClr val="0033CC"/>
                </a:solidFill>
              </a:rPr>
              <a:t>segura e eficaz</a:t>
            </a:r>
            <a:r>
              <a:rPr lang="pt-BR" smtClean="0">
                <a:solidFill>
                  <a:schemeClr val="hlink"/>
                </a:solidFill>
              </a:rPr>
              <a:t>).</a:t>
            </a:r>
            <a:endParaRPr lang="pt-BR" smtClean="0"/>
          </a:p>
          <a:p>
            <a:endParaRPr lang="pt-BR" smtClean="0"/>
          </a:p>
        </p:txBody>
      </p:sp>
      <p:graphicFrame>
        <p:nvGraphicFramePr>
          <p:cNvPr id="41993" name="Group 9"/>
          <p:cNvGraphicFramePr>
            <a:graphicFrameLocks noGrp="1"/>
          </p:cNvGraphicFramePr>
          <p:nvPr/>
        </p:nvGraphicFramePr>
        <p:xfrm>
          <a:off x="611188" y="5734050"/>
          <a:ext cx="8064500" cy="731838"/>
        </p:xfrm>
        <a:graphic>
          <a:graphicData uri="http://schemas.openxmlformats.org/drawingml/2006/table">
            <a:tbl>
              <a:tblPr/>
              <a:tblGrid>
                <a:gridCol w="7210425"/>
                <a:gridCol w="8540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Persistência do canal arterial:quando tratar? Fatos e Mitos (VI Curso de Neonatologia, 28/O1/2014, Fortaleza, CE)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403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58769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1996" name="Group 12"/>
          <p:cNvGraphicFramePr>
            <a:graphicFrameLocks noGrp="1"/>
          </p:cNvGraphicFramePr>
          <p:nvPr/>
        </p:nvGraphicFramePr>
        <p:xfrm>
          <a:off x="755650" y="758825"/>
          <a:ext cx="8135938" cy="944563"/>
        </p:xfrm>
        <a:graphic>
          <a:graphicData uri="http://schemas.openxmlformats.org/drawingml/2006/table">
            <a:tbl>
              <a:tblPr/>
              <a:tblGrid>
                <a:gridCol w="7273925"/>
                <a:gridCol w="862013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Paracetamol intravenoso para ducto arterioso patente em crian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as prematuras- uma dose menor tamb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 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eficiente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Tekgunduz KS et al.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Felipe Bozi; Murilo Meireles; Lizieux Fernandes,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4041" name="Picture 6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908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 bwMode="auto">
          <a:xfrm>
            <a:off x="1116013" y="-315913"/>
            <a:ext cx="8229600" cy="990601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z="2400" b="1" smtClean="0">
                <a:solidFill>
                  <a:srgbClr val="FFFF00"/>
                </a:solidFill>
              </a:rPr>
              <a:t>Em casos de superdosagem de paracetamol....</a:t>
            </a:r>
          </a:p>
        </p:txBody>
      </p:sp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684213" y="1844675"/>
            <a:ext cx="82296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900" smtClean="0"/>
              <a:t>Os autores relataram um erro médico com o uso do paracetamol oral. A concentração do paracetamol em gotas é 100mg/ml e é disponível em vidro de 20ml. A dose: 15mg/kg/dose cada 6 horas (total de 6 dose)</a:t>
            </a:r>
          </a:p>
          <a:p>
            <a:pPr>
              <a:lnSpc>
                <a:spcPct val="90000"/>
              </a:lnSpc>
            </a:pPr>
            <a:r>
              <a:rPr lang="pt-BR" sz="1900" smtClean="0"/>
              <a:t>O Médico entendeu:100mg/20 ml ao invés de  100mg/ml</a:t>
            </a:r>
          </a:p>
          <a:p>
            <a:pPr>
              <a:lnSpc>
                <a:spcPct val="90000"/>
              </a:lnSpc>
            </a:pPr>
            <a:r>
              <a:rPr lang="pt-BR" sz="1900" smtClean="0"/>
              <a:t>Foi prescrito 2 ml cada 6 horas ao invés  de a,1 ml</a:t>
            </a:r>
          </a:p>
          <a:p>
            <a:pPr>
              <a:lnSpc>
                <a:spcPct val="90000"/>
              </a:lnSpc>
            </a:pPr>
            <a:r>
              <a:rPr lang="pt-BR" sz="1900" smtClean="0"/>
              <a:t>O paciente (27sem; 9º dias de vida;750g) recebeu 266mg/kg (17,7 vezes mais que era para receber)</a:t>
            </a:r>
          </a:p>
          <a:p>
            <a:pPr>
              <a:lnSpc>
                <a:spcPct val="90000"/>
              </a:lnSpc>
            </a:pPr>
            <a:r>
              <a:rPr lang="pt-BR" sz="1900" smtClean="0"/>
              <a:t>A Enfermeira  perguntou antes da segunda dose se a dose não estava alta demais e o Médico  afirmou que estava correto, sem checar a concentração</a:t>
            </a:r>
          </a:p>
          <a:p>
            <a:pPr>
              <a:lnSpc>
                <a:spcPct val="90000"/>
              </a:lnSpc>
            </a:pPr>
            <a:r>
              <a:rPr lang="pt-BR" sz="1900" smtClean="0"/>
              <a:t>No dia seguinte a Enfermeira de plantão consultou a dose e o Médico detectou o erro, sendo a medicação suspensa</a:t>
            </a:r>
          </a:p>
          <a:p>
            <a:pPr>
              <a:lnSpc>
                <a:spcPct val="90000"/>
              </a:lnSpc>
            </a:pPr>
            <a:endParaRPr lang="pt-BR" sz="2000" b="1" smtClean="0">
              <a:solidFill>
                <a:schemeClr val="hlink"/>
              </a:solidFill>
            </a:endParaRPr>
          </a:p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pt-BR" sz="2000" b="1" smtClean="0">
                <a:solidFill>
                  <a:srgbClr val="0033CC"/>
                </a:solidFill>
              </a:rPr>
              <a:t>N-acetilcisteína </a:t>
            </a:r>
            <a:r>
              <a:rPr lang="pt-BR" sz="2000" smtClean="0">
                <a:solidFill>
                  <a:srgbClr val="0033CC"/>
                </a:solidFill>
              </a:rPr>
              <a:t>na dose inicial de 100mg e então, 50mg até alcançar 17 doses, havendo significativas quedas dos níveis plasmáticos de paracetamol</a:t>
            </a:r>
          </a:p>
          <a:p>
            <a:pPr algn="ctr">
              <a:lnSpc>
                <a:spcPct val="90000"/>
              </a:lnSpc>
            </a:pPr>
            <a:endParaRPr lang="pt-BR" sz="2000" smtClean="0">
              <a:solidFill>
                <a:srgbClr val="0033CC"/>
              </a:solidFill>
            </a:endParaRP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755650" y="404813"/>
            <a:ext cx="792162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hlinkClick r:id="rId2"/>
              </a:rPr>
              <a:t>Medication error in an extremely low birth weight infant: paracetamol overdose.</a:t>
            </a:r>
            <a:endParaRPr lang="pt-BR"/>
          </a:p>
          <a:p>
            <a:pPr algn="ctr"/>
            <a:r>
              <a:rPr lang="pt-BR"/>
              <a:t>Brener P, Ballardo M, Mariani G, Ceriani Cernadas JM.</a:t>
            </a:r>
          </a:p>
          <a:p>
            <a:pPr algn="ctr"/>
            <a:r>
              <a:rPr lang="pt-BR"/>
              <a:t>Arch Argent Pediatr. 2013 Jan-Feb;111(1):53-5.</a:t>
            </a:r>
          </a:p>
          <a:p>
            <a:pPr algn="ctr"/>
            <a:r>
              <a:rPr lang="pt-BR" b="1">
                <a:solidFill>
                  <a:srgbClr val="0033CC"/>
                </a:solidFill>
              </a:rPr>
              <a:t>(Artigo Integral)!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46" name="Group 14"/>
          <p:cNvGraphicFramePr>
            <a:graphicFrameLocks noGrp="1"/>
          </p:cNvGraphicFramePr>
          <p:nvPr/>
        </p:nvGraphicFramePr>
        <p:xfrm>
          <a:off x="684213" y="2420938"/>
          <a:ext cx="8064500" cy="2225675"/>
        </p:xfrm>
        <a:graphic>
          <a:graphicData uri="http://schemas.openxmlformats.org/drawingml/2006/table">
            <a:tbl>
              <a:tblPr/>
              <a:tblGrid>
                <a:gridCol w="7210425"/>
                <a:gridCol w="8540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Persistência do canal arterial:quando tratar? Fatos e Mitos (VI Curso de Neonatologia, 28/O1/2014, Fortaleza, CE)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6084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2565400"/>
            <a:ext cx="496887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AutoShape 15"/>
          <p:cNvSpPr>
            <a:spLocks noChangeArrowheads="1"/>
          </p:cNvSpPr>
          <p:nvPr/>
        </p:nvSpPr>
        <p:spPr bwMode="auto">
          <a:xfrm>
            <a:off x="7885113" y="6021388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60350" y="1600200"/>
            <a:ext cx="8224838" cy="4522788"/>
          </a:xfrm>
        </p:spPr>
        <p:txBody>
          <a:bodyPr lIns="0" tIns="25471" rIns="0" bIns="0"/>
          <a:lstStyle/>
          <a:p>
            <a:pPr lvl="2" algn="ctr" eaLnBrk="1" hangingPunct="1">
              <a:lnSpc>
                <a:spcPct val="80000"/>
              </a:lnSpc>
            </a:pPr>
            <a:r>
              <a:rPr lang="pt-BR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Intolerância alimentar, contraindicação de nutrição oral, hemorragia gastrintestinal, perfurações intestinais, trombocitopenia, hiperbilirrubinemia grave,  em uso de corticosteróide e insuficiência renal aguda</a:t>
            </a:r>
          </a:p>
          <a:p>
            <a:endParaRPr lang="pt-BR" sz="1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6" name="Text Box 4"/>
          <p:cNvSpPr txBox="1">
            <a:spLocks noChangeArrowheads="1"/>
          </p:cNvSpPr>
          <p:nvPr/>
        </p:nvSpPr>
        <p:spPr bwMode="auto">
          <a:xfrm>
            <a:off x="1763713" y="404813"/>
            <a:ext cx="5589587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chemeClr val="accent2"/>
                </a:solidFill>
                <a:latin typeface="Baskerville Old Face" pitchFamily="18" charset="0"/>
              </a:rPr>
              <a:t>PCA-Visão do Neonatologista</a:t>
            </a:r>
          </a:p>
        </p:txBody>
      </p:sp>
      <p:sp>
        <p:nvSpPr>
          <p:cNvPr id="47107" name="Text Box 5"/>
          <p:cNvSpPr txBox="1">
            <a:spLocks noChangeArrowheads="1"/>
          </p:cNvSpPr>
          <p:nvPr/>
        </p:nvSpPr>
        <p:spPr bwMode="auto">
          <a:xfrm>
            <a:off x="0" y="946150"/>
            <a:ext cx="8626475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500" b="1">
                <a:solidFill>
                  <a:srgbClr val="0066FF"/>
                </a:solidFill>
                <a:latin typeface="Baskerville Old Face" pitchFamily="18" charset="0"/>
              </a:rPr>
              <a:t>E quando não for possível o uso de Ibuprofeno ou Indometacina?</a:t>
            </a:r>
          </a:p>
        </p:txBody>
      </p:sp>
      <p:sp>
        <p:nvSpPr>
          <p:cNvPr id="47108" name="Text Box 7"/>
          <p:cNvSpPr txBox="1">
            <a:spLocks noChangeArrowheads="1"/>
          </p:cNvSpPr>
          <p:nvPr/>
        </p:nvSpPr>
        <p:spPr bwMode="auto">
          <a:xfrm>
            <a:off x="2678113" y="2971800"/>
            <a:ext cx="4287837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300" b="1">
                <a:solidFill>
                  <a:srgbClr val="FF6600"/>
                </a:solidFill>
                <a:latin typeface="Baskerville Old Face" pitchFamily="18" charset="0"/>
              </a:rPr>
              <a:t>Paracetamol endovenoso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300" b="1">
                <a:solidFill>
                  <a:srgbClr val="FF6600"/>
                </a:solidFill>
                <a:latin typeface="Baskerville Old Face" pitchFamily="18" charset="0"/>
              </a:rPr>
              <a:t>(tratamento alternativo)</a:t>
            </a:r>
          </a:p>
        </p:txBody>
      </p:sp>
      <p:sp>
        <p:nvSpPr>
          <p:cNvPr id="47109" name="Text Box 10"/>
          <p:cNvSpPr txBox="1">
            <a:spLocks noChangeArrowheads="1"/>
          </p:cNvSpPr>
          <p:nvPr/>
        </p:nvSpPr>
        <p:spPr bwMode="auto">
          <a:xfrm>
            <a:off x="1371600" y="4016375"/>
            <a:ext cx="16668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1600" b="1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47110" name="Text Box 11"/>
          <p:cNvSpPr txBox="1">
            <a:spLocks noChangeArrowheads="1"/>
          </p:cNvSpPr>
          <p:nvPr/>
        </p:nvSpPr>
        <p:spPr bwMode="auto">
          <a:xfrm>
            <a:off x="288925" y="3951288"/>
            <a:ext cx="8969375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200" b="1">
                <a:latin typeface="Times New Roman" pitchFamily="18" charset="0"/>
                <a:cs typeface="Times New Roman" pitchFamily="18" charset="0"/>
              </a:rPr>
              <a:t>Oncel et al, 2013 (Turquia):10 RN (24 sem – 28 sem 3 d; peso:590 – 990 g) 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200" b="1">
                <a:latin typeface="Times New Roman" pitchFamily="18" charset="0"/>
                <a:cs typeface="Times New Roman" pitchFamily="18" charset="0"/>
              </a:rPr>
              <a:t>Dose:</a:t>
            </a:r>
            <a:r>
              <a:rPr lang="pt-BR" sz="2200" b="1">
                <a:solidFill>
                  <a:srgbClr val="0066FF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pt-BR" sz="2200" b="1">
                <a:latin typeface="Times New Roman" pitchFamily="18" charset="0"/>
                <a:cs typeface="Times New Roman" pitchFamily="18" charset="0"/>
              </a:rPr>
              <a:t>-15mg/kg/dose de 6/6 h por 3 dias (se necessário, um segundo ciclo)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200" b="1">
                <a:latin typeface="Times New Roman" pitchFamily="18" charset="0"/>
                <a:cs typeface="Times New Roman" pitchFamily="18" charset="0"/>
              </a:rPr>
              <a:t>Resultado: fechamento da PCA hs em todos (75% no primeiro ciclo)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200" b="1">
                <a:latin typeface="Times New Roman" pitchFamily="18" charset="0"/>
                <a:cs typeface="Times New Roman" pitchFamily="18" charset="0"/>
              </a:rPr>
              <a:t>                  sem efeitos colaterais (enzimas hepáticas)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200" b="1">
                <a:latin typeface="Times New Roman" pitchFamily="18" charset="0"/>
                <a:cs typeface="Times New Roman" pitchFamily="18" charset="0"/>
              </a:rPr>
              <a:t>Mecanismo:</a:t>
            </a:r>
            <a:r>
              <a:rPr lang="pt-BR" sz="2200">
                <a:latin typeface="Times New Roman" pitchFamily="18" charset="0"/>
                <a:cs typeface="Times New Roman" pitchFamily="18" charset="0"/>
              </a:rPr>
              <a:t>O complexo prostaglandina H2 sintetase (PGHS) tem dois sítios: 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200">
                <a:latin typeface="Times New Roman" pitchFamily="18" charset="0"/>
                <a:cs typeface="Times New Roman" pitchFamily="18" charset="0"/>
              </a:rPr>
              <a:t>o COX (cicloxigenase)  e o POX (peroxidade). 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2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1" name="Line 12"/>
          <p:cNvSpPr>
            <a:spLocks noChangeShapeType="1"/>
          </p:cNvSpPr>
          <p:nvPr/>
        </p:nvSpPr>
        <p:spPr bwMode="auto">
          <a:xfrm flipV="1">
            <a:off x="719138" y="5911850"/>
            <a:ext cx="390525" cy="4572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7112" name="Text Box 13"/>
          <p:cNvSpPr txBox="1">
            <a:spLocks noChangeArrowheads="1"/>
          </p:cNvSpPr>
          <p:nvPr/>
        </p:nvSpPr>
        <p:spPr bwMode="auto">
          <a:xfrm>
            <a:off x="307975" y="6342063"/>
            <a:ext cx="228441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600" b="1">
                <a:solidFill>
                  <a:srgbClr val="FF6600"/>
                </a:solidFill>
                <a:latin typeface="Baskerville Old Face" pitchFamily="18" charset="0"/>
              </a:rPr>
              <a:t>Indometacina/ibuprofeno</a:t>
            </a:r>
          </a:p>
        </p:txBody>
      </p:sp>
      <p:sp>
        <p:nvSpPr>
          <p:cNvPr id="47113" name="Line 14"/>
          <p:cNvSpPr>
            <a:spLocks noChangeShapeType="1"/>
          </p:cNvSpPr>
          <p:nvPr/>
        </p:nvSpPr>
        <p:spPr bwMode="auto">
          <a:xfrm flipH="1" flipV="1">
            <a:off x="3984625" y="5845175"/>
            <a:ext cx="327025" cy="458788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7114" name="Text Box 15"/>
          <p:cNvSpPr txBox="1">
            <a:spLocks noChangeArrowheads="1"/>
          </p:cNvSpPr>
          <p:nvPr/>
        </p:nvSpPr>
        <p:spPr bwMode="auto">
          <a:xfrm>
            <a:off x="3965575" y="6276975"/>
            <a:ext cx="1173163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600" b="1">
                <a:solidFill>
                  <a:srgbClr val="FF6600"/>
                </a:solidFill>
                <a:latin typeface="Baskerville Old Face" pitchFamily="18" charset="0"/>
              </a:rPr>
              <a:t>paracetamol</a:t>
            </a:r>
          </a:p>
        </p:txBody>
      </p:sp>
      <p:sp>
        <p:nvSpPr>
          <p:cNvPr id="47115" name="Text Box 16"/>
          <p:cNvSpPr txBox="1">
            <a:spLocks noChangeArrowheads="1"/>
          </p:cNvSpPr>
          <p:nvPr/>
        </p:nvSpPr>
        <p:spPr bwMode="auto">
          <a:xfrm>
            <a:off x="2268538" y="5892800"/>
            <a:ext cx="1030287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200" b="1">
                <a:solidFill>
                  <a:srgbClr val="FF0000"/>
                </a:solidFill>
                <a:latin typeface="Baskerville Old Face" pitchFamily="18" charset="0"/>
              </a:rPr>
              <a:t>inibição</a:t>
            </a:r>
          </a:p>
        </p:txBody>
      </p:sp>
      <p:sp>
        <p:nvSpPr>
          <p:cNvPr id="47116" name="Line 17"/>
          <p:cNvSpPr>
            <a:spLocks noChangeShapeType="1"/>
          </p:cNvSpPr>
          <p:nvPr/>
        </p:nvSpPr>
        <p:spPr bwMode="auto">
          <a:xfrm>
            <a:off x="3330575" y="6107113"/>
            <a:ext cx="654050" cy="327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7117" name="Line 18"/>
          <p:cNvSpPr>
            <a:spLocks noChangeShapeType="1"/>
          </p:cNvSpPr>
          <p:nvPr/>
        </p:nvSpPr>
        <p:spPr bwMode="auto">
          <a:xfrm flipH="1">
            <a:off x="1697038" y="6107113"/>
            <a:ext cx="588962" cy="261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7118" name="AutoShape 19"/>
          <p:cNvSpPr>
            <a:spLocks noChangeArrowheads="1"/>
          </p:cNvSpPr>
          <p:nvPr/>
        </p:nvSpPr>
        <p:spPr bwMode="auto">
          <a:xfrm>
            <a:off x="1763713" y="2579688"/>
            <a:ext cx="393700" cy="914400"/>
          </a:xfrm>
          <a:prstGeom prst="curvedRightArrow">
            <a:avLst>
              <a:gd name="adj1" fmla="val 46452"/>
              <a:gd name="adj2" fmla="val 92903"/>
              <a:gd name="adj3" fmla="val 33333"/>
            </a:avLst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1600" b="1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47119" name="Text Box 20"/>
          <p:cNvSpPr txBox="1">
            <a:spLocks noChangeArrowheads="1"/>
          </p:cNvSpPr>
          <p:nvPr/>
        </p:nvSpPr>
        <p:spPr bwMode="auto">
          <a:xfrm>
            <a:off x="5880100" y="5624513"/>
            <a:ext cx="2927350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algn="ctr"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600">
                <a:solidFill>
                  <a:srgbClr val="FF0000"/>
                </a:solidFill>
                <a:latin typeface="Baskerville Old Face" pitchFamily="18" charset="0"/>
              </a:rPr>
              <a:t>Se trombocitopenia/distúrbio</a:t>
            </a:r>
          </a:p>
          <a:p>
            <a:pPr algn="ctr"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600">
                <a:solidFill>
                  <a:srgbClr val="FF0000"/>
                </a:solidFill>
                <a:latin typeface="Baskerville Old Face" pitchFamily="18" charset="0"/>
              </a:rPr>
              <a:t>Hemorrágico/hiperbilirrubinemia</a:t>
            </a:r>
          </a:p>
        </p:txBody>
      </p:sp>
      <p:sp>
        <p:nvSpPr>
          <p:cNvPr id="47120" name="Line 22"/>
          <p:cNvSpPr>
            <a:spLocks noChangeShapeType="1"/>
          </p:cNvSpPr>
          <p:nvPr/>
        </p:nvSpPr>
        <p:spPr bwMode="auto">
          <a:xfrm>
            <a:off x="5813425" y="6042025"/>
            <a:ext cx="455613" cy="2603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7121" name="Text Box 23"/>
          <p:cNvSpPr txBox="1">
            <a:spLocks noChangeArrowheads="1"/>
          </p:cNvSpPr>
          <p:nvPr/>
        </p:nvSpPr>
        <p:spPr bwMode="auto">
          <a:xfrm>
            <a:off x="6643688" y="6146800"/>
            <a:ext cx="185737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600" b="1">
                <a:solidFill>
                  <a:srgbClr val="0066FF"/>
                </a:solidFill>
                <a:latin typeface="Baskerville Old Face" pitchFamily="18" charset="0"/>
              </a:rPr>
              <a:t>Paracetamol oral</a:t>
            </a:r>
          </a:p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600" b="1">
                <a:solidFill>
                  <a:srgbClr val="FF0000"/>
                </a:solidFill>
                <a:latin typeface="Baskerville Old Face" pitchFamily="18" charset="0"/>
              </a:rPr>
              <a:t>(Hamermann, 2011)</a:t>
            </a:r>
          </a:p>
        </p:txBody>
      </p:sp>
      <p:sp>
        <p:nvSpPr>
          <p:cNvPr id="47122" name="Rectangle 24"/>
          <p:cNvSpPr>
            <a:spLocks noChangeArrowheads="1"/>
          </p:cNvSpPr>
          <p:nvPr/>
        </p:nvSpPr>
        <p:spPr bwMode="auto">
          <a:xfrm>
            <a:off x="3003550" y="6530975"/>
            <a:ext cx="2873375" cy="327025"/>
          </a:xfrm>
          <a:prstGeom prst="rect">
            <a:avLst/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algn="ctr"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600" b="1">
                <a:solidFill>
                  <a:schemeClr val="bg1"/>
                </a:solidFill>
                <a:latin typeface="Baskerville Old Face" pitchFamily="18" charset="0"/>
              </a:rPr>
              <a:t>São necessários mais estudos!</a:t>
            </a:r>
          </a:p>
        </p:txBody>
      </p:sp>
      <p:sp>
        <p:nvSpPr>
          <p:cNvPr id="47123" name="Rectangle 25"/>
          <p:cNvSpPr>
            <a:spLocks noChangeArrowheads="1"/>
          </p:cNvSpPr>
          <p:nvPr/>
        </p:nvSpPr>
        <p:spPr bwMode="auto">
          <a:xfrm>
            <a:off x="5813425" y="6619875"/>
            <a:ext cx="992188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>
            <a:spAutoFit/>
          </a:bodyPr>
          <a:lstStyle/>
          <a:p>
            <a:pPr defTabSz="828675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100" b="1">
                <a:latin typeface="Baskerville Old Face" pitchFamily="18" charset="0"/>
              </a:rPr>
              <a:t>Allegaert, 2013</a:t>
            </a:r>
          </a:p>
        </p:txBody>
      </p:sp>
      <p:pic>
        <p:nvPicPr>
          <p:cNvPr id="47124" name="Picture 23" descr="link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3689350"/>
            <a:ext cx="319088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25" name="Picture 25" descr="link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6688" y="3689350"/>
            <a:ext cx="320675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pt-BR" sz="4000" smtClean="0">
                <a:solidFill>
                  <a:srgbClr val="0033CC"/>
                </a:solidFill>
              </a:rPr>
              <a:t>QUAL É A VALIDADE (Efetividade e Segurança) DO USO DE PARACETAMOL NO FECHAMENTO DO CANAL ARTERIAL?</a:t>
            </a:r>
          </a:p>
        </p:txBody>
      </p:sp>
      <p:sp>
        <p:nvSpPr>
          <p:cNvPr id="48130" name="AutoShape 3"/>
          <p:cNvSpPr>
            <a:spLocks noChangeArrowheads="1"/>
          </p:cNvSpPr>
          <p:nvPr/>
        </p:nvSpPr>
        <p:spPr bwMode="auto">
          <a:xfrm>
            <a:off x="7812088" y="6092825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type="body" idx="1"/>
          </p:nvPr>
        </p:nvSpPr>
        <p:spPr>
          <a:xfrm>
            <a:off x="468313" y="2492375"/>
            <a:ext cx="8229600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O complexo prostaglandina H</a:t>
            </a:r>
            <a:r>
              <a:rPr lang="pt-BR" sz="2000" baseline="-25000" smtClean="0"/>
              <a:t>2 </a:t>
            </a:r>
            <a:r>
              <a:rPr lang="pt-BR" sz="2000" smtClean="0"/>
              <a:t>sintetase (PGHS) tem dois sítios, o COX (ciclo-oginenase)  e o POX (peroxidade)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O COX converte o ácido aracdônico a PGG2 por oxidação que é em seguida convertido a PGH2 pelo POX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 seguir o PGH2 é convertido a </a:t>
            </a:r>
            <a:r>
              <a:rPr lang="en-US" sz="2000" smtClean="0"/>
              <a:t>PGF2α, PGE2, PGI2 or TXA2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Inibidores não seletivos da COX (indometacina, ibuprofeno)  inibem o sítio da COX e o paracetamol inibe o sítio da POX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O paracetamol atua como um </a:t>
            </a:r>
            <a:r>
              <a:rPr lang="pt-BR" sz="2000" smtClean="0">
                <a:solidFill>
                  <a:schemeClr val="hlink"/>
                </a:solidFill>
              </a:rPr>
              <a:t>cosubstrato redutor da conversão da PGG2 a PGH2</a:t>
            </a:r>
            <a:r>
              <a:rPr lang="pt-BR" sz="2000" smtClean="0"/>
              <a:t> .</a:t>
            </a:r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1187450" y="908050"/>
            <a:ext cx="61912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>
                <a:hlinkClick r:id="rId2"/>
              </a:rPr>
              <a:t>Paracetamol to induce ductus arteriosus closure: is it valid?</a:t>
            </a:r>
            <a:endParaRPr lang="pt-BR"/>
          </a:p>
          <a:p>
            <a:pPr algn="ctr"/>
            <a:r>
              <a:rPr lang="pt-BR"/>
              <a:t>Allegaert K, Anderson B, Simons S, van Overmeire B.</a:t>
            </a:r>
          </a:p>
          <a:p>
            <a:pPr algn="ctr"/>
            <a:r>
              <a:rPr lang="pt-BR"/>
              <a:t>Arch Dis Child. 2013 Jun;98(6):462-6</a:t>
            </a:r>
          </a:p>
        </p:txBody>
      </p:sp>
      <p:sp>
        <p:nvSpPr>
          <p:cNvPr id="49155" name="AutoShape 5"/>
          <p:cNvSpPr>
            <a:spLocks noChangeArrowheads="1"/>
          </p:cNvSpPr>
          <p:nvPr/>
        </p:nvSpPr>
        <p:spPr bwMode="auto">
          <a:xfrm>
            <a:off x="7812088" y="6092825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765175"/>
            <a:ext cx="7353300" cy="469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1042988" y="5459413"/>
            <a:ext cx="7772400" cy="2797175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pt-PT" sz="1700" b="1" smtClean="0">
                <a:solidFill>
                  <a:srgbClr val="0033CC"/>
                </a:solidFill>
              </a:rPr>
              <a:t>Metabolismo do  ácido araquidônico,</a:t>
            </a:r>
            <a:br>
              <a:rPr lang="pt-PT" sz="1700" b="1" smtClean="0">
                <a:solidFill>
                  <a:srgbClr val="0033CC"/>
                </a:solidFill>
              </a:rPr>
            </a:br>
            <a:r>
              <a:rPr lang="pt-PT" sz="1700" b="1" smtClean="0">
                <a:solidFill>
                  <a:srgbClr val="0033CC"/>
                </a:solidFill>
              </a:rPr>
              <a:t>com especial destaque para</a:t>
            </a:r>
            <a:br>
              <a:rPr lang="pt-PT" sz="1700" b="1" smtClean="0">
                <a:solidFill>
                  <a:srgbClr val="0033CC"/>
                </a:solidFill>
              </a:rPr>
            </a:br>
            <a:r>
              <a:rPr lang="pt-PT" sz="1700" b="1" smtClean="0">
                <a:solidFill>
                  <a:srgbClr val="0033CC"/>
                </a:solidFill>
              </a:rPr>
              <a:t>as interações de drogas (inibitórias) ou</a:t>
            </a:r>
            <a:br>
              <a:rPr lang="pt-PT" sz="1700" b="1" smtClean="0">
                <a:solidFill>
                  <a:srgbClr val="0033CC"/>
                </a:solidFill>
              </a:rPr>
            </a:br>
            <a:r>
              <a:rPr lang="pt-PT" sz="1700" b="1" smtClean="0">
                <a:solidFill>
                  <a:srgbClr val="0033CC"/>
                </a:solidFill>
              </a:rPr>
              <a:t>compostos endógenos (estimulantes)</a:t>
            </a:r>
            <a:br>
              <a:rPr lang="pt-PT" sz="1700" b="1" smtClean="0">
                <a:solidFill>
                  <a:srgbClr val="0033CC"/>
                </a:solidFill>
              </a:rPr>
            </a:br>
            <a:r>
              <a:rPr lang="pt-PT" sz="1700" b="1" smtClean="0">
                <a:solidFill>
                  <a:srgbClr val="0033CC"/>
                </a:solidFill>
              </a:rPr>
              <a:t>nas consecutivas enzimas envolvidas na via</a:t>
            </a:r>
            <a:endParaRPr lang="pt-BR" sz="1700" b="1" smtClean="0">
              <a:solidFill>
                <a:srgbClr val="0033CC"/>
              </a:solidFill>
            </a:endParaRPr>
          </a:p>
        </p:txBody>
      </p:sp>
      <p:sp>
        <p:nvSpPr>
          <p:cNvPr id="50179" name="AutoShape 4"/>
          <p:cNvSpPr>
            <a:spLocks noChangeArrowheads="1"/>
          </p:cNvSpPr>
          <p:nvPr/>
        </p:nvSpPr>
        <p:spPr bwMode="auto">
          <a:xfrm>
            <a:off x="7812088" y="6092825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000" smtClean="0"/>
              <a:t>Os neonatos  que receberam paracetamol (estudos mostrados anteriormente) representam uma população altamente selecionada com características clínicas específicas e com alta incidência de falha ao ibuprofeno, o que torna a extrapolação destes resultados para os demais pré-termos altamente problemática</a:t>
            </a:r>
          </a:p>
          <a:p>
            <a:r>
              <a:rPr lang="pt-BR" sz="2000" smtClean="0"/>
              <a:t>É desconhecida se qualquer efeito do paracetamol é influenciado pelo uso anterior , durante ou após de antinflamatórios não esteroidais.</a:t>
            </a:r>
          </a:p>
        </p:txBody>
      </p:sp>
      <p:sp>
        <p:nvSpPr>
          <p:cNvPr id="51202" name="AutoShape 3"/>
          <p:cNvSpPr>
            <a:spLocks noChangeArrowheads="1"/>
          </p:cNvSpPr>
          <p:nvPr/>
        </p:nvSpPr>
        <p:spPr bwMode="auto">
          <a:xfrm>
            <a:off x="7812088" y="6092825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/>
          </p:cNvSpPr>
          <p:nvPr>
            <p:ph type="body" idx="1"/>
          </p:nvPr>
        </p:nvSpPr>
        <p:spPr>
          <a:xfrm>
            <a:off x="827088" y="1268413"/>
            <a:ext cx="7772400" cy="6096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800" smtClean="0"/>
              <a:t>A ação da indometacina no fechamento do canal arterial foi descoberto inicialmente por um efeito adverso do uso da indometacina na prevenção do parto prematuro ( o mesmo ocorreu com o paracetamol!).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No entanto, o paracetamol, ao contrário dos inibidores seletivos da da COX, tem limitados efeitos nos sítios periféricos e é uma droga  com poucos efeitos antinflamatórios e antitrombóticos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O paracetamol exerce os seus efeitos  (analgesia, redução da febre) através do sistema nervoso central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Acredita-se haver diferenças entre os tecidos periféricos e do sistema nervoso central quanto a quantidade de PGG2 produzida</a:t>
            </a:r>
          </a:p>
          <a:p>
            <a:pPr>
              <a:lnSpc>
                <a:spcPct val="90000"/>
              </a:lnSpc>
            </a:pPr>
            <a:r>
              <a:rPr lang="pt-BR" sz="1800" smtClean="0"/>
              <a:t>Assim, na ausência de uma redução sistêmica de prostaglandina, recrutamento tecidual de plaquetas, diferenças nas tensões locais de oxigênio, redução local de prostaglandina, condições estas necessárias para o fechamento do canal arterial,  </a:t>
            </a:r>
            <a:r>
              <a:rPr lang="pt-BR" sz="1800" b="1" smtClean="0">
                <a:solidFill>
                  <a:schemeClr val="hlink"/>
                </a:solidFill>
              </a:rPr>
              <a:t>TORNA-SE NECESSÁRIO  EXPLICAR O LINK FARMACOLÓGICO POTENCIAL ENTRE PARACETAMOL E FECHAMENTO DO CANAL ARTERIAL</a:t>
            </a:r>
          </a:p>
          <a:p>
            <a:pPr>
              <a:lnSpc>
                <a:spcPct val="90000"/>
              </a:lnSpc>
            </a:pPr>
            <a:endParaRPr lang="pt-BR" sz="1800" smtClean="0">
              <a:solidFill>
                <a:schemeClr val="hlink"/>
              </a:solidFill>
            </a:endParaRPr>
          </a:p>
        </p:txBody>
      </p:sp>
      <p:sp>
        <p:nvSpPr>
          <p:cNvPr id="52226" name="AutoShape 3"/>
          <p:cNvSpPr>
            <a:spLocks noChangeArrowheads="1"/>
          </p:cNvSpPr>
          <p:nvPr/>
        </p:nvSpPr>
        <p:spPr bwMode="auto">
          <a:xfrm>
            <a:off x="7812088" y="6092825"/>
            <a:ext cx="976312" cy="485775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A dose de paracetamol utilizada nos estudos (15mg/kg/dose de 6/6 hs60mg/kg/dia por 2-7 dias) nos prematuros extremos é duas vez maior a  dose recomendada para o RN a termo (30mg/kg/dia-7,5mg/kg/dose de 6 horas), gerando concentrações sérica &gt;10mg/l usada em analgesia.</a:t>
            </a:r>
          </a:p>
          <a:p>
            <a:r>
              <a:rPr lang="pt-BR" smtClean="0"/>
              <a:t>Com estas elevadas doses, há uma preocupação com a hepatototoxidade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A dose de paracetamol utilizada nos estudos (15mg/kg/dose de 6/6 hs60mg/kg/dia por 2-7 dias) nos prematuros extremos é duas vez maior a  dose recomendada para o RN a termo (30mg/kg/dia-7,5mg/kg/dose de 6 horas), gerando concentrações sérica &gt;10mg/l usada em analgesia.</a:t>
            </a:r>
          </a:p>
          <a:p>
            <a:r>
              <a:rPr lang="pt-BR" smtClean="0"/>
              <a:t>Com estas elevadas doses, há uma preocupação com a hepatototoxidade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238250"/>
            <a:ext cx="6985000" cy="561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8" name="Text Box 3"/>
          <p:cNvSpPr txBox="1">
            <a:spLocks noChangeArrowheads="1"/>
          </p:cNvSpPr>
          <p:nvPr/>
        </p:nvSpPr>
        <p:spPr bwMode="auto">
          <a:xfrm>
            <a:off x="827088" y="260350"/>
            <a:ext cx="73469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chemeClr val="hlink"/>
                </a:solidFill>
              </a:rPr>
              <a:t>Resumo dos estudos com o uso de paracetamol</a:t>
            </a:r>
          </a:p>
          <a:p>
            <a:pPr algn="ctr"/>
            <a:r>
              <a:rPr lang="pt-BR" sz="2000" b="1">
                <a:solidFill>
                  <a:schemeClr val="hlink"/>
                </a:solidFill>
              </a:rPr>
              <a:t>No tratamento do canal arterial pérvio hemodianmicamente</a:t>
            </a:r>
          </a:p>
          <a:p>
            <a:pPr algn="ctr"/>
            <a:r>
              <a:rPr lang="pt-BR" sz="2000" b="1">
                <a:solidFill>
                  <a:schemeClr val="hlink"/>
                </a:solidFill>
              </a:rPr>
              <a:t>significativo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No momento  não se tem qualquer base para sugerir uma concentração alvo de paracetamol para o fechamento do canal arterial (para a indometacina sabe-se que é 3,5mg/l- 90% de fechamento do canal arterial).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Na avaliação do efeito do paracetamol, em futuros estudos, necessita uma precisa definição do que é um canal arterial hemodinamicamente significativo (há uma variedade de sinais clínico e ecocardiográficos na sua definição (Zonnenberg et al, 2012)</a:t>
            </a:r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Tornam-se necessários estudos prospectivos, randomizados e controlados para a avaliação da eficácia do paracetamol  em relação ao ibuprofeno  ou indometacina no fechamento do canal arterial, antes que se torne uma prática clínica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São necessárias avaliações  hepáticas , hemodinâmicas, termodinâmicas e atopia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Resultados a longo prazo tornam-se necessários, como displasia broncopulmonar, atopia e resultados  renais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 bwMode="auto">
          <a:xfrm>
            <a:off x="323850" y="1196975"/>
            <a:ext cx="8229600" cy="990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200" b="1" smtClean="0">
                <a:solidFill>
                  <a:srgbClr val="0033CC"/>
                </a:solidFill>
              </a:rPr>
              <a:t>O que temos feito na nossa Unidade quanto ao uso do Paracetamol quando decidimos que temos que fechar o  canal arterial?</a:t>
            </a:r>
          </a:p>
        </p:txBody>
      </p:sp>
      <p:sp>
        <p:nvSpPr>
          <p:cNvPr id="57346" name="Rectangle 3"/>
          <p:cNvSpPr>
            <a:spLocks noGrp="1"/>
          </p:cNvSpPr>
          <p:nvPr>
            <p:ph type="body" idx="1"/>
          </p:nvPr>
        </p:nvSpPr>
        <p:spPr>
          <a:xfrm>
            <a:off x="468313" y="2924175"/>
            <a:ext cx="8229600" cy="48768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1800" smtClean="0"/>
              <a:t>Acreditamos que o </a:t>
            </a:r>
            <a:r>
              <a:rPr lang="pt-BR" sz="1800" b="1" smtClean="0"/>
              <a:t>paracetamol possa vir a constituir uma opção terapêutica em situações em que  </a:t>
            </a:r>
            <a:r>
              <a:rPr lang="pt-BR" sz="1800" b="1" smtClean="0">
                <a:solidFill>
                  <a:srgbClr val="FF3300"/>
                </a:solidFill>
              </a:rPr>
              <a:t>DEVEMOS</a:t>
            </a:r>
            <a:r>
              <a:rPr lang="pt-BR" sz="1800" b="1" smtClean="0"/>
              <a:t> fechar o canal arterial</a:t>
            </a:r>
            <a:r>
              <a:rPr lang="pt-BR" sz="1800" smtClean="0"/>
              <a:t> (presença de hemorragia pulmonar, pressão arterial de difícil controle, altos parâmetros no ventilador), </a:t>
            </a:r>
            <a:r>
              <a:rPr lang="pt-BR" sz="1800" b="1" smtClean="0">
                <a:solidFill>
                  <a:srgbClr val="FF3300"/>
                </a:solidFill>
              </a:rPr>
              <a:t>mas situações nos impossibilitam de  usar  o ibuprofeno oral</a:t>
            </a:r>
            <a:r>
              <a:rPr lang="pt-BR" sz="1800" smtClean="0"/>
              <a:t> (medicação que habitualmente usamos) como de presença de trombocitopenia (mais recentemente, abaixo de 1000.000/mm3), enterocolite necrosante, insuficiência renal, hemorragia intraventricular, hiperbilirrubinemia. </a:t>
            </a:r>
          </a:p>
          <a:p>
            <a:pPr algn="ctr">
              <a:buFont typeface="Arial" charset="0"/>
              <a:buNone/>
            </a:pPr>
            <a:r>
              <a:rPr lang="pt-BR" sz="2000" b="1" smtClean="0">
                <a:solidFill>
                  <a:srgbClr val="0033CC"/>
                </a:solidFill>
              </a:rPr>
              <a:t>Dose: 10mg/kg/dose  de 6/6 horas por 3 dias. Se necessário, um segundo ciclo (7 dias após a avaliação do ecocardiograma)</a:t>
            </a:r>
          </a:p>
          <a:p>
            <a:pPr algn="ctr"/>
            <a:endParaRPr lang="pt-BR" sz="2000" b="1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1037</TotalTime>
  <Words>2669</Words>
  <Application>Microsoft Office PowerPoint</Application>
  <PresentationFormat>Apresentação na tela (4:3)</PresentationFormat>
  <Paragraphs>238</Paragraphs>
  <Slides>34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5" baseType="lpstr">
      <vt:lpstr>Brilho</vt:lpstr>
      <vt:lpstr>             Tratamento do canal arterial pérvio com paracetamol em recém-nascidos pré-termos Paracetamol treatment of patent ductus arteriosus in preterm  infants</vt:lpstr>
      <vt:lpstr>Canal Arterial </vt:lpstr>
      <vt:lpstr>Persistência do canal arterial</vt:lpstr>
      <vt:lpstr>Persistência do canal arterial</vt:lpstr>
      <vt:lpstr>Persistência do canal arterial</vt:lpstr>
      <vt:lpstr>      Persistência do canal arterial </vt:lpstr>
      <vt:lpstr>Agora, a análise do estudo...</vt:lpstr>
      <vt:lpstr>Introdução</vt:lpstr>
      <vt:lpstr>Introdução</vt:lpstr>
      <vt:lpstr>Métodos</vt:lpstr>
      <vt:lpstr>Métodos</vt:lpstr>
      <vt:lpstr> Resultados</vt:lpstr>
      <vt:lpstr> </vt:lpstr>
      <vt:lpstr>Discussão</vt:lpstr>
      <vt:lpstr>Discussão</vt:lpstr>
      <vt:lpstr>Resumo</vt:lpstr>
      <vt:lpstr>Slide 17</vt:lpstr>
      <vt:lpstr>Slide 18</vt:lpstr>
      <vt:lpstr>Slide 19</vt:lpstr>
      <vt:lpstr>Slide 20</vt:lpstr>
      <vt:lpstr>Slide 21</vt:lpstr>
      <vt:lpstr>Em casos de superdosagem de paracetamol....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O que temos feito na nossa Unidade quanto ao uso do Paracetamol quando decidimos que temos que fechar o  canal arterial?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Tratamento da persistência do canal arterial em prematuros com Paracetamol</dc:title>
  <dc:creator>Amanda Albuquerque</dc:creator>
  <cp:lastModifiedBy>Paulo</cp:lastModifiedBy>
  <cp:revision>56</cp:revision>
  <dcterms:created xsi:type="dcterms:W3CDTF">2014-08-25T23:11:48Z</dcterms:created>
  <dcterms:modified xsi:type="dcterms:W3CDTF">2014-09-06T13:10:55Z</dcterms:modified>
</cp:coreProperties>
</file>