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Default Extension="docx" ContentType="application/vnd.openxmlformats-officedocument.wordprocessingml.document"/>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9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9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0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vml" ContentType="application/vnd.openxmlformats-officedocument.vmlDrawing"/>
  <Override PartName="/ppt/slides/slide89.xml" ContentType="application/vnd.openxmlformats-officedocument.presentationml.slide+xml"/>
  <Override PartName="/ppt/slides/slide98.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s/slide79.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08"/>
  </p:notesMasterIdLst>
  <p:sldIdLst>
    <p:sldId id="258" r:id="rId2"/>
    <p:sldId id="259" r:id="rId3"/>
    <p:sldId id="260" r:id="rId4"/>
    <p:sldId id="261" r:id="rId5"/>
    <p:sldId id="262" r:id="rId6"/>
    <p:sldId id="280" r:id="rId7"/>
    <p:sldId id="263" r:id="rId8"/>
    <p:sldId id="264" r:id="rId9"/>
    <p:sldId id="265" r:id="rId10"/>
    <p:sldId id="281" r:id="rId11"/>
    <p:sldId id="283" r:id="rId12"/>
    <p:sldId id="282" r:id="rId13"/>
    <p:sldId id="284" r:id="rId14"/>
    <p:sldId id="285" r:id="rId15"/>
    <p:sldId id="286" r:id="rId16"/>
    <p:sldId id="287" r:id="rId17"/>
    <p:sldId id="292" r:id="rId18"/>
    <p:sldId id="288" r:id="rId19"/>
    <p:sldId id="289" r:id="rId20"/>
    <p:sldId id="290" r:id="rId21"/>
    <p:sldId id="293" r:id="rId22"/>
    <p:sldId id="291" r:id="rId23"/>
    <p:sldId id="294" r:id="rId24"/>
    <p:sldId id="295" r:id="rId25"/>
    <p:sldId id="301" r:id="rId26"/>
    <p:sldId id="296" r:id="rId27"/>
    <p:sldId id="297" r:id="rId28"/>
    <p:sldId id="298" r:id="rId29"/>
    <p:sldId id="299" r:id="rId30"/>
    <p:sldId id="302" r:id="rId31"/>
    <p:sldId id="300" r:id="rId32"/>
    <p:sldId id="303" r:id="rId33"/>
    <p:sldId id="304" r:id="rId34"/>
    <p:sldId id="305" r:id="rId35"/>
    <p:sldId id="306" r:id="rId36"/>
    <p:sldId id="307" r:id="rId37"/>
    <p:sldId id="308" r:id="rId38"/>
    <p:sldId id="309" r:id="rId39"/>
    <p:sldId id="310" r:id="rId40"/>
    <p:sldId id="311" r:id="rId41"/>
    <p:sldId id="312" r:id="rId42"/>
    <p:sldId id="313" r:id="rId43"/>
    <p:sldId id="314" r:id="rId44"/>
    <p:sldId id="315" r:id="rId45"/>
    <p:sldId id="316" r:id="rId46"/>
    <p:sldId id="317" r:id="rId47"/>
    <p:sldId id="318" r:id="rId48"/>
    <p:sldId id="319" r:id="rId49"/>
    <p:sldId id="320" r:id="rId50"/>
    <p:sldId id="322" r:id="rId51"/>
    <p:sldId id="323" r:id="rId52"/>
    <p:sldId id="324" r:id="rId53"/>
    <p:sldId id="321" r:id="rId54"/>
    <p:sldId id="325" r:id="rId55"/>
    <p:sldId id="326" r:id="rId56"/>
    <p:sldId id="346" r:id="rId57"/>
    <p:sldId id="327" r:id="rId58"/>
    <p:sldId id="328" r:id="rId59"/>
    <p:sldId id="329" r:id="rId60"/>
    <p:sldId id="330" r:id="rId61"/>
    <p:sldId id="331" r:id="rId62"/>
    <p:sldId id="332" r:id="rId63"/>
    <p:sldId id="333" r:id="rId64"/>
    <p:sldId id="334" r:id="rId65"/>
    <p:sldId id="335" r:id="rId66"/>
    <p:sldId id="336" r:id="rId67"/>
    <p:sldId id="337" r:id="rId68"/>
    <p:sldId id="338" r:id="rId69"/>
    <p:sldId id="339" r:id="rId70"/>
    <p:sldId id="340" r:id="rId71"/>
    <p:sldId id="341" r:id="rId72"/>
    <p:sldId id="342" r:id="rId73"/>
    <p:sldId id="343" r:id="rId74"/>
    <p:sldId id="344" r:id="rId75"/>
    <p:sldId id="345" r:id="rId76"/>
    <p:sldId id="347" r:id="rId77"/>
    <p:sldId id="349" r:id="rId78"/>
    <p:sldId id="350" r:id="rId79"/>
    <p:sldId id="348" r:id="rId80"/>
    <p:sldId id="351" r:id="rId81"/>
    <p:sldId id="352" r:id="rId82"/>
    <p:sldId id="353" r:id="rId83"/>
    <p:sldId id="354" r:id="rId84"/>
    <p:sldId id="355" r:id="rId85"/>
    <p:sldId id="356" r:id="rId86"/>
    <p:sldId id="357" r:id="rId87"/>
    <p:sldId id="360" r:id="rId88"/>
    <p:sldId id="361" r:id="rId89"/>
    <p:sldId id="266" r:id="rId90"/>
    <p:sldId id="267" r:id="rId91"/>
    <p:sldId id="268" r:id="rId92"/>
    <p:sldId id="269" r:id="rId93"/>
    <p:sldId id="270" r:id="rId94"/>
    <p:sldId id="271" r:id="rId95"/>
    <p:sldId id="272" r:id="rId96"/>
    <p:sldId id="273" r:id="rId97"/>
    <p:sldId id="274" r:id="rId98"/>
    <p:sldId id="275" r:id="rId99"/>
    <p:sldId id="276" r:id="rId100"/>
    <p:sldId id="277" r:id="rId101"/>
    <p:sldId id="278" r:id="rId102"/>
    <p:sldId id="279" r:id="rId103"/>
    <p:sldId id="362" r:id="rId104"/>
    <p:sldId id="363" r:id="rId105"/>
    <p:sldId id="364" r:id="rId106"/>
    <p:sldId id="359" r:id="rId107"/>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538" autoAdjust="0"/>
    <p:restoredTop sz="94660"/>
  </p:normalViewPr>
  <p:slideViewPr>
    <p:cSldViewPr>
      <p:cViewPr>
        <p:scale>
          <a:sx n="85" d="100"/>
          <a:sy n="85" d="100"/>
        </p:scale>
        <p:origin x="-1325" y="-25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presProps" Target="presProp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CEA329F7-C823-4DBA-9766-0E89526991E0}" type="datetimeFigureOut">
              <a:rPr lang="pt-BR"/>
              <a:pPr>
                <a:defRPr/>
              </a:pPr>
              <a:t>09/03/2018</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E5E05003-7B5F-4246-BF13-C95B82D2EFD8}"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16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11620"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47FE54C-B21D-461B-BA15-19AF9C6A383D}" type="slidenum">
              <a:rPr lang="pt-BR" smtClean="0"/>
              <a:pPr fontAlgn="base">
                <a:spcBef>
                  <a:spcPct val="0"/>
                </a:spcBef>
                <a:spcAft>
                  <a:spcPct val="0"/>
                </a:spcAft>
                <a:defRPr/>
              </a:pPr>
              <a:t>1</a:t>
            </a:fld>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Conteúdo 2"/>
          <p:cNvSpPr>
            <a:spLocks noGrp="1"/>
          </p:cNvSpPr>
          <p:nvPr>
            <p:ph idx="1"/>
          </p:nvPr>
        </p:nvSpPr>
        <p:spPr/>
        <p:txBody>
          <a:bodyPr/>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26"/>
          <p:cNvSpPr>
            <a:spLocks noGrp="1"/>
          </p:cNvSpPr>
          <p:nvPr>
            <p:ph type="dt" sz="half" idx="10"/>
          </p:nvPr>
        </p:nvSpPr>
        <p:spPr/>
        <p:txBody>
          <a:bodyPr/>
          <a:lstStyle>
            <a:lvl1pPr>
              <a:defRPr/>
            </a:lvl1pPr>
          </a:lstStyle>
          <a:p>
            <a:pPr>
              <a:defRPr/>
            </a:pPr>
            <a:fld id="{CDE07805-F562-4B94-9711-F2408786A3EC}" type="datetimeFigureOut">
              <a:rPr lang="pt-BR"/>
              <a:pPr>
                <a:defRPr/>
              </a:pPr>
              <a:t>09/03/2018</a:t>
            </a:fld>
            <a:endParaRPr lang="pt-BR"/>
          </a:p>
        </p:txBody>
      </p:sp>
      <p:sp>
        <p:nvSpPr>
          <p:cNvPr id="5" name="Espaço Reservado para Rodapé 3"/>
          <p:cNvSpPr>
            <a:spLocks noGrp="1"/>
          </p:cNvSpPr>
          <p:nvPr>
            <p:ph type="ftr" sz="quarter" idx="11"/>
          </p:nvPr>
        </p:nvSpPr>
        <p:spPr/>
        <p:txBody>
          <a:bodyPr/>
          <a:lstStyle>
            <a:lvl1pPr>
              <a:defRPr/>
            </a:lvl1pPr>
          </a:lstStyle>
          <a:p>
            <a:pPr>
              <a:defRPr/>
            </a:pPr>
            <a:endParaRPr lang="pt-BR"/>
          </a:p>
        </p:txBody>
      </p:sp>
      <p:sp>
        <p:nvSpPr>
          <p:cNvPr id="6" name="Espaço Reservado para Número de Slide 15"/>
          <p:cNvSpPr>
            <a:spLocks noGrp="1"/>
          </p:cNvSpPr>
          <p:nvPr>
            <p:ph type="sldNum" sz="quarter" idx="12"/>
          </p:nvPr>
        </p:nvSpPr>
        <p:spPr/>
        <p:txBody>
          <a:bodyPr/>
          <a:lstStyle>
            <a:lvl1pPr>
              <a:defRPr/>
            </a:lvl1pPr>
          </a:lstStyle>
          <a:p>
            <a:pPr>
              <a:defRPr/>
            </a:pPr>
            <a:fld id="{4D56392A-E7CE-434F-9C66-E85E083E9EDF}"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1066800" y="2821837"/>
            <a:ext cx="6255488" cy="1362075"/>
          </a:xfrm>
        </p:spPr>
        <p:txBody>
          <a:bodyPr anchor="t"/>
          <a:lstStyle>
            <a:lvl1pPr algn="r">
              <a:buNone/>
              <a:defRPr sz="4200" b="1" cap="all"/>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pt-BR" smtClean="0"/>
              <a:t>Clique para editar os estilos do texto mestre</a:t>
            </a:r>
          </a:p>
        </p:txBody>
      </p:sp>
      <p:sp>
        <p:nvSpPr>
          <p:cNvPr id="4" name="Espaço Reservado para Data 3"/>
          <p:cNvSpPr>
            <a:spLocks noGrp="1"/>
          </p:cNvSpPr>
          <p:nvPr>
            <p:ph type="dt" sz="half" idx="10"/>
          </p:nvPr>
        </p:nvSpPr>
        <p:spPr>
          <a:xfrm>
            <a:off x="4724400" y="6556375"/>
            <a:ext cx="2001838" cy="227013"/>
          </a:xfrm>
        </p:spPr>
        <p:txBody>
          <a:bodyPr/>
          <a:lstStyle>
            <a:lvl1pPr>
              <a:defRPr>
                <a:solidFill>
                  <a:schemeClr val="tx2"/>
                </a:solidFill>
              </a:defRPr>
            </a:lvl1pPr>
            <a:extLst/>
          </a:lstStyle>
          <a:p>
            <a:pPr>
              <a:defRPr/>
            </a:pPr>
            <a:fld id="{CBD30D2B-B4DC-4078-BD61-913475CF705C}" type="datetimeFigureOut">
              <a:rPr lang="pt-BR"/>
              <a:pPr>
                <a:defRPr/>
              </a:pPr>
              <a:t>09/03/2018</a:t>
            </a:fld>
            <a:endParaRPr lang="pt-BR"/>
          </a:p>
        </p:txBody>
      </p:sp>
      <p:sp>
        <p:nvSpPr>
          <p:cNvPr id="5" name="Espaço Reservado para Rodapé 4"/>
          <p:cNvSpPr>
            <a:spLocks noGrp="1"/>
          </p:cNvSpPr>
          <p:nvPr>
            <p:ph type="ftr" sz="quarter" idx="11"/>
          </p:nvPr>
        </p:nvSpPr>
        <p:spPr>
          <a:xfrm>
            <a:off x="1735138" y="6556375"/>
            <a:ext cx="2895600" cy="228600"/>
          </a:xfrm>
        </p:spPr>
        <p:txBody>
          <a:bodyPr/>
          <a:lstStyle>
            <a:lvl1pPr>
              <a:defRPr>
                <a:solidFill>
                  <a:schemeClr val="tx2"/>
                </a:solidFill>
              </a:defRPr>
            </a:lvl1pPr>
            <a:extLst/>
          </a:lstStyle>
          <a:p>
            <a:pPr>
              <a:defRPr/>
            </a:pPr>
            <a:endParaRPr lang="pt-BR"/>
          </a:p>
        </p:txBody>
      </p:sp>
      <p:sp>
        <p:nvSpPr>
          <p:cNvPr id="6" name="Espaço Reservado para Número de Slide 5"/>
          <p:cNvSpPr>
            <a:spLocks noGrp="1"/>
          </p:cNvSpPr>
          <p:nvPr>
            <p:ph type="sldNum" sz="quarter" idx="12"/>
          </p:nvPr>
        </p:nvSpPr>
        <p:spPr>
          <a:xfrm>
            <a:off x="6734175" y="6554788"/>
            <a:ext cx="587375" cy="228600"/>
          </a:xfrm>
        </p:spPr>
        <p:txBody>
          <a:bodyPr/>
          <a:lstStyle>
            <a:lvl1pPr>
              <a:defRPr/>
            </a:lvl1pPr>
            <a:extLst/>
          </a:lstStyle>
          <a:p>
            <a:pPr>
              <a:defRPr/>
            </a:pPr>
            <a:fld id="{9992C0A7-E2B6-4259-8B2A-18D1A1FC611A}"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42048" cy="1143000"/>
          </a:xfrm>
        </p:spPr>
        <p:txBody>
          <a:bodyPr/>
          <a:lstStyle>
            <a:extLst/>
          </a:lstStyle>
          <a:p>
            <a:r>
              <a:rPr lang="pt-BR" smtClean="0"/>
              <a:t>Clique para editar o estilo do título mestre</a:t>
            </a:r>
            <a:endParaRPr lang="en-US"/>
          </a:p>
        </p:txBody>
      </p:sp>
      <p:sp>
        <p:nvSpPr>
          <p:cNvPr id="3" name="Espaço Reservado para Conteúdo 2"/>
          <p:cNvSpPr>
            <a:spLocks noGrp="1"/>
          </p:cNvSpPr>
          <p:nvPr>
            <p:ph sz="half" idx="1"/>
          </p:nvPr>
        </p:nvSpPr>
        <p:spPr>
          <a:xfrm>
            <a:off x="457200"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Conteúdo 3"/>
          <p:cNvSpPr>
            <a:spLocks noGrp="1"/>
          </p:cNvSpPr>
          <p:nvPr>
            <p:ph sz="half" idx="2"/>
          </p:nvPr>
        </p:nvSpPr>
        <p:spPr>
          <a:xfrm>
            <a:off x="4178808"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26"/>
          <p:cNvSpPr>
            <a:spLocks noGrp="1"/>
          </p:cNvSpPr>
          <p:nvPr>
            <p:ph type="dt" sz="half" idx="10"/>
          </p:nvPr>
        </p:nvSpPr>
        <p:spPr/>
        <p:txBody>
          <a:bodyPr/>
          <a:lstStyle>
            <a:lvl1pPr>
              <a:defRPr/>
            </a:lvl1pPr>
          </a:lstStyle>
          <a:p>
            <a:pPr>
              <a:defRPr/>
            </a:pPr>
            <a:fld id="{0EAB04EA-216D-4B94-98AE-CEDC806C95C5}" type="datetimeFigureOut">
              <a:rPr lang="pt-BR"/>
              <a:pPr>
                <a:defRPr/>
              </a:pPr>
              <a:t>09/03/2018</a:t>
            </a:fld>
            <a:endParaRPr lang="pt-BR"/>
          </a:p>
        </p:txBody>
      </p:sp>
      <p:sp>
        <p:nvSpPr>
          <p:cNvPr id="6" name="Espaço Reservado para Rodapé 3"/>
          <p:cNvSpPr>
            <a:spLocks noGrp="1"/>
          </p:cNvSpPr>
          <p:nvPr>
            <p:ph type="ftr" sz="quarter" idx="11"/>
          </p:nvPr>
        </p:nvSpPr>
        <p:spPr/>
        <p:txBody>
          <a:bodyPr/>
          <a:lstStyle>
            <a:lvl1pPr>
              <a:defRPr/>
            </a:lvl1pPr>
          </a:lstStyle>
          <a:p>
            <a:pPr>
              <a:defRPr/>
            </a:pPr>
            <a:endParaRPr lang="pt-BR"/>
          </a:p>
        </p:txBody>
      </p:sp>
      <p:sp>
        <p:nvSpPr>
          <p:cNvPr id="7" name="Espaço Reservado para Número de Slide 15"/>
          <p:cNvSpPr>
            <a:spLocks noGrp="1"/>
          </p:cNvSpPr>
          <p:nvPr>
            <p:ph type="sldNum" sz="quarter" idx="12"/>
          </p:nvPr>
        </p:nvSpPr>
        <p:spPr/>
        <p:txBody>
          <a:bodyPr/>
          <a:lstStyle>
            <a:lvl1pPr>
              <a:defRPr/>
            </a:lvl1pPr>
          </a:lstStyle>
          <a:p>
            <a:pPr>
              <a:defRPr/>
            </a:pPr>
            <a:fld id="{5CC4BC9D-492A-4357-9CAE-0D488686DD4C}"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42048" cy="1143000"/>
          </a:xfrm>
        </p:spPr>
        <p:txBody>
          <a:bodyPr/>
          <a:lstStyle>
            <a:lvl1pPr>
              <a:defRPr/>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pt-BR" smtClean="0"/>
              <a:t>Clique para editar os estilos do texto mestre</a:t>
            </a:r>
          </a:p>
        </p:txBody>
      </p:sp>
      <p:sp>
        <p:nvSpPr>
          <p:cNvPr id="4" name="Espaço Reservado para Texto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pt-BR" smtClean="0"/>
              <a:t>Clique para editar os estilos do texto mestre</a:t>
            </a:r>
          </a:p>
        </p:txBody>
      </p:sp>
      <p:sp>
        <p:nvSpPr>
          <p:cNvPr id="5" name="Espaço Reservado para Conteúdo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Espaço Reservado para Conteúdo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26"/>
          <p:cNvSpPr>
            <a:spLocks noGrp="1"/>
          </p:cNvSpPr>
          <p:nvPr>
            <p:ph type="dt" sz="half" idx="10"/>
          </p:nvPr>
        </p:nvSpPr>
        <p:spPr/>
        <p:txBody>
          <a:bodyPr/>
          <a:lstStyle>
            <a:lvl1pPr>
              <a:defRPr/>
            </a:lvl1pPr>
          </a:lstStyle>
          <a:p>
            <a:pPr>
              <a:defRPr/>
            </a:pPr>
            <a:fld id="{5F36271B-F53F-47B1-AF61-348C14125D10}" type="datetimeFigureOut">
              <a:rPr lang="pt-BR"/>
              <a:pPr>
                <a:defRPr/>
              </a:pPr>
              <a:t>09/03/2018</a:t>
            </a:fld>
            <a:endParaRPr lang="pt-BR"/>
          </a:p>
        </p:txBody>
      </p:sp>
      <p:sp>
        <p:nvSpPr>
          <p:cNvPr id="8" name="Espaço Reservado para Rodapé 3"/>
          <p:cNvSpPr>
            <a:spLocks noGrp="1"/>
          </p:cNvSpPr>
          <p:nvPr>
            <p:ph type="ftr" sz="quarter" idx="11"/>
          </p:nvPr>
        </p:nvSpPr>
        <p:spPr/>
        <p:txBody>
          <a:bodyPr/>
          <a:lstStyle>
            <a:lvl1pPr>
              <a:defRPr/>
            </a:lvl1pPr>
          </a:lstStyle>
          <a:p>
            <a:pPr>
              <a:defRPr/>
            </a:pPr>
            <a:endParaRPr lang="pt-BR"/>
          </a:p>
        </p:txBody>
      </p:sp>
      <p:sp>
        <p:nvSpPr>
          <p:cNvPr id="9" name="Espaço Reservado para Número de Slide 15"/>
          <p:cNvSpPr>
            <a:spLocks noGrp="1"/>
          </p:cNvSpPr>
          <p:nvPr>
            <p:ph type="sldNum" sz="quarter" idx="12"/>
          </p:nvPr>
        </p:nvSpPr>
        <p:spPr/>
        <p:txBody>
          <a:bodyPr/>
          <a:lstStyle>
            <a:lvl1pPr>
              <a:defRPr/>
            </a:lvl1pPr>
          </a:lstStyle>
          <a:p>
            <a:pPr>
              <a:defRPr/>
            </a:pPr>
            <a:fld id="{1740D82A-2F87-43D0-AA85-5CE989E8DE0C}"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42048" cy="1143000"/>
          </a:xfrm>
        </p:spPr>
        <p:txBody>
          <a:bodyPr/>
          <a:lstStyle>
            <a:extLst/>
          </a:lstStyle>
          <a:p>
            <a:r>
              <a:rPr lang="pt-BR" smtClean="0"/>
              <a:t>Clique para editar o estilo do título mestre</a:t>
            </a:r>
            <a:endParaRPr lang="en-US"/>
          </a:p>
        </p:txBody>
      </p:sp>
      <p:sp>
        <p:nvSpPr>
          <p:cNvPr id="3" name="Espaço Reservado para Data 26"/>
          <p:cNvSpPr>
            <a:spLocks noGrp="1"/>
          </p:cNvSpPr>
          <p:nvPr>
            <p:ph type="dt" sz="half" idx="10"/>
          </p:nvPr>
        </p:nvSpPr>
        <p:spPr/>
        <p:txBody>
          <a:bodyPr/>
          <a:lstStyle>
            <a:lvl1pPr>
              <a:defRPr/>
            </a:lvl1pPr>
          </a:lstStyle>
          <a:p>
            <a:pPr>
              <a:defRPr/>
            </a:pPr>
            <a:fld id="{C6D9708F-697B-4A63-BEF7-5760D7293B53}" type="datetimeFigureOut">
              <a:rPr lang="pt-BR"/>
              <a:pPr>
                <a:defRPr/>
              </a:pPr>
              <a:t>09/03/2018</a:t>
            </a:fld>
            <a:endParaRPr lang="pt-BR"/>
          </a:p>
        </p:txBody>
      </p:sp>
      <p:sp>
        <p:nvSpPr>
          <p:cNvPr id="4" name="Espaço Reservado para Rodapé 3"/>
          <p:cNvSpPr>
            <a:spLocks noGrp="1"/>
          </p:cNvSpPr>
          <p:nvPr>
            <p:ph type="ftr" sz="quarter" idx="11"/>
          </p:nvPr>
        </p:nvSpPr>
        <p:spPr/>
        <p:txBody>
          <a:bodyPr/>
          <a:lstStyle>
            <a:lvl1pPr>
              <a:defRPr/>
            </a:lvl1pPr>
          </a:lstStyle>
          <a:p>
            <a:pPr>
              <a:defRPr/>
            </a:pPr>
            <a:endParaRPr lang="pt-BR"/>
          </a:p>
        </p:txBody>
      </p:sp>
      <p:sp>
        <p:nvSpPr>
          <p:cNvPr id="5" name="Espaço Reservado para Número de Slide 15"/>
          <p:cNvSpPr>
            <a:spLocks noGrp="1"/>
          </p:cNvSpPr>
          <p:nvPr>
            <p:ph type="sldNum" sz="quarter" idx="12"/>
          </p:nvPr>
        </p:nvSpPr>
        <p:spPr/>
        <p:txBody>
          <a:bodyPr/>
          <a:lstStyle>
            <a:lvl1pPr>
              <a:defRPr/>
            </a:lvl1pPr>
          </a:lstStyle>
          <a:p>
            <a:pPr>
              <a:defRPr/>
            </a:pPr>
            <a:fld id="{059F97AD-401F-4BA7-BB59-B38E01483D2E}"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26"/>
          <p:cNvSpPr>
            <a:spLocks noGrp="1"/>
          </p:cNvSpPr>
          <p:nvPr>
            <p:ph type="dt" sz="half" idx="10"/>
          </p:nvPr>
        </p:nvSpPr>
        <p:spPr/>
        <p:txBody>
          <a:bodyPr/>
          <a:lstStyle>
            <a:lvl1pPr>
              <a:defRPr/>
            </a:lvl1pPr>
          </a:lstStyle>
          <a:p>
            <a:pPr>
              <a:defRPr/>
            </a:pPr>
            <a:fld id="{47B3F7AA-FD55-4FF5-914F-FD2BDA1C80C6}" type="datetimeFigureOut">
              <a:rPr lang="pt-BR"/>
              <a:pPr>
                <a:defRPr/>
              </a:pPr>
              <a:t>09/03/2018</a:t>
            </a:fld>
            <a:endParaRPr lang="pt-BR"/>
          </a:p>
        </p:txBody>
      </p:sp>
      <p:sp>
        <p:nvSpPr>
          <p:cNvPr id="3" name="Espaço Reservado para Rodapé 3"/>
          <p:cNvSpPr>
            <a:spLocks noGrp="1"/>
          </p:cNvSpPr>
          <p:nvPr>
            <p:ph type="ftr" sz="quarter" idx="11"/>
          </p:nvPr>
        </p:nvSpPr>
        <p:spPr/>
        <p:txBody>
          <a:bodyPr/>
          <a:lstStyle>
            <a:lvl1pPr>
              <a:defRPr/>
            </a:lvl1pPr>
          </a:lstStyle>
          <a:p>
            <a:pPr>
              <a:defRPr/>
            </a:pPr>
            <a:endParaRPr lang="pt-BR"/>
          </a:p>
        </p:txBody>
      </p:sp>
      <p:sp>
        <p:nvSpPr>
          <p:cNvPr id="4" name="Espaço Reservado para Número de Slide 15"/>
          <p:cNvSpPr>
            <a:spLocks noGrp="1"/>
          </p:cNvSpPr>
          <p:nvPr>
            <p:ph type="sldNum" sz="quarter" idx="12"/>
          </p:nvPr>
        </p:nvSpPr>
        <p:spPr/>
        <p:txBody>
          <a:bodyPr/>
          <a:lstStyle>
            <a:lvl1pPr>
              <a:defRPr/>
            </a:lvl1pPr>
          </a:lstStyle>
          <a:p>
            <a:pPr>
              <a:defRPr/>
            </a:pPr>
            <a:fld id="{711C48D5-66BB-48E1-B4AA-790EA7301CC7}"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28600"/>
            <a:ext cx="5897880" cy="1173480"/>
          </a:xfrm>
        </p:spPr>
        <p:txBody>
          <a:bodyPr wrap="square"/>
          <a:lstStyle>
            <a:lvl1pPr algn="l">
              <a:buNone/>
              <a:defRPr lang="en-US" sz="2400" baseline="0" smtClean="0"/>
            </a:lvl1pPr>
            <a:extLst/>
          </a:lstStyle>
          <a:p>
            <a:r>
              <a:rPr lang="pt-BR" smtClean="0"/>
              <a:t>Clique para editar o estilo do título mestre</a:t>
            </a:r>
            <a:endParaRPr lang="en-US"/>
          </a:p>
        </p:txBody>
      </p:sp>
      <p:sp>
        <p:nvSpPr>
          <p:cNvPr id="3" name="Espaço Reservado para Texto 2"/>
          <p:cNvSpPr>
            <a:spLocks noGrp="1"/>
          </p:cNvSpPr>
          <p:nvPr>
            <p:ph type="body" idx="2"/>
          </p:nvPr>
        </p:nvSpPr>
        <p:spPr>
          <a:xfrm>
            <a:off x="457200" y="1497416"/>
            <a:ext cx="5897880" cy="602512"/>
          </a:xfrm>
        </p:spPr>
        <p:txBody>
          <a:bodyPr rot="0" spcFirstLastPara="0" vertOverflow="overflow" horzOverflow="overflow" lIns="45720" tIns="0" rIns="0" bIns="0" spcCol="0" rtlCol="0" fromWordArt="0" forceAA="0">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a:r>
              <a:rPr lang="pt-BR" smtClean="0"/>
              <a:t>Clique para editar os estilos do texto mestre</a:t>
            </a:r>
          </a:p>
        </p:txBody>
      </p:sp>
      <p:sp>
        <p:nvSpPr>
          <p:cNvPr id="4" name="Espaço Reservado para Conteúdo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26"/>
          <p:cNvSpPr>
            <a:spLocks noGrp="1"/>
          </p:cNvSpPr>
          <p:nvPr>
            <p:ph type="dt" sz="half" idx="10"/>
          </p:nvPr>
        </p:nvSpPr>
        <p:spPr/>
        <p:txBody>
          <a:bodyPr/>
          <a:lstStyle>
            <a:lvl1pPr>
              <a:defRPr/>
            </a:lvl1pPr>
          </a:lstStyle>
          <a:p>
            <a:pPr>
              <a:defRPr/>
            </a:pPr>
            <a:fld id="{E87438D9-F877-4AA0-B4DC-DFDC51DA716C}" type="datetimeFigureOut">
              <a:rPr lang="pt-BR"/>
              <a:pPr>
                <a:defRPr/>
              </a:pPr>
              <a:t>09/03/2018</a:t>
            </a:fld>
            <a:endParaRPr lang="pt-BR"/>
          </a:p>
        </p:txBody>
      </p:sp>
      <p:sp>
        <p:nvSpPr>
          <p:cNvPr id="6" name="Espaço Reservado para Rodapé 3"/>
          <p:cNvSpPr>
            <a:spLocks noGrp="1"/>
          </p:cNvSpPr>
          <p:nvPr>
            <p:ph type="ftr" sz="quarter" idx="11"/>
          </p:nvPr>
        </p:nvSpPr>
        <p:spPr/>
        <p:txBody>
          <a:bodyPr/>
          <a:lstStyle>
            <a:lvl1pPr>
              <a:defRPr/>
            </a:lvl1pPr>
          </a:lstStyle>
          <a:p>
            <a:pPr>
              <a:defRPr/>
            </a:pPr>
            <a:endParaRPr lang="pt-BR"/>
          </a:p>
        </p:txBody>
      </p:sp>
      <p:sp>
        <p:nvSpPr>
          <p:cNvPr id="7" name="Espaço Reservado para Número de Slide 15"/>
          <p:cNvSpPr>
            <a:spLocks noGrp="1"/>
          </p:cNvSpPr>
          <p:nvPr>
            <p:ph type="sldNum" sz="quarter" idx="12"/>
          </p:nvPr>
        </p:nvSpPr>
        <p:spPr/>
        <p:txBody>
          <a:bodyPr/>
          <a:lstStyle>
            <a:lvl1pPr>
              <a:defRPr/>
            </a:lvl1pPr>
          </a:lstStyle>
          <a:p>
            <a:pPr>
              <a:defRPr/>
            </a:pPr>
            <a:fld id="{D3DFE817-51E8-4582-9352-FA46E1E4E56B}"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bg>
      <p:bgRef idx="1002">
        <a:schemeClr val="bg2"/>
      </p:bgRef>
    </p:bg>
    <p:spTree>
      <p:nvGrpSpPr>
        <p:cNvPr id="1" name=""/>
        <p:cNvGrpSpPr/>
        <p:nvPr/>
      </p:nvGrpSpPr>
      <p:grpSpPr>
        <a:xfrm>
          <a:off x="0" y="0"/>
          <a:ext cx="0" cy="0"/>
          <a:chOff x="0" y="0"/>
          <a:chExt cx="0" cy="0"/>
        </a:xfrm>
      </p:grpSpPr>
      <p:sp>
        <p:nvSpPr>
          <p:cNvPr id="5" name="Retângulo 4"/>
          <p:cNvSpPr/>
          <p:nvPr/>
        </p:nvSpPr>
        <p:spPr>
          <a:xfrm rot="21240000">
            <a:off x="598488" y="1004888"/>
            <a:ext cx="4319587" cy="4311650"/>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Retângulo 5"/>
          <p:cNvSpPr/>
          <p:nvPr/>
        </p:nvSpPr>
        <p:spPr>
          <a:xfrm rot="21420000">
            <a:off x="596900" y="998538"/>
            <a:ext cx="4319588" cy="4313237"/>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ítulo 1"/>
          <p:cNvSpPr>
            <a:spLocks noGrp="1"/>
          </p:cNvSpPr>
          <p:nvPr>
            <p:ph type="title"/>
          </p:nvPr>
        </p:nvSpPr>
        <p:spPr>
          <a:xfrm>
            <a:off x="5389098" y="1143000"/>
            <a:ext cx="3429000" cy="2057400"/>
          </a:xfrm>
        </p:spPr>
        <p:txBody>
          <a:bodyPr/>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lang="pt-BR" smtClean="0"/>
              <a:t>Clique para editar o estilo do título mestre</a:t>
            </a:r>
            <a:endParaRPr lang="en-US" dirty="0"/>
          </a:p>
        </p:txBody>
      </p:sp>
      <p:sp>
        <p:nvSpPr>
          <p:cNvPr id="4" name="Espaço Reservado para Texto 3"/>
          <p:cNvSpPr>
            <a:spLocks noGrp="1"/>
          </p:cNvSpPr>
          <p:nvPr>
            <p:ph type="body" sz="half" idx="2"/>
          </p:nvPr>
        </p:nvSpPr>
        <p:spPr>
          <a:xfrm>
            <a:off x="5389098" y="3283634"/>
            <a:ext cx="3429000" cy="1920240"/>
          </a:xfrm>
        </p:spPr>
        <p:txBody>
          <a:bodyPr rot="0" spcFirstLastPara="0" vertOverflow="overflow" horzOverflow="overflow" lIns="82296" tIns="0" rIns="0" bIns="0" spcCol="0" rtlCol="0" fromWordArt="0" forceAA="0">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lvl="0"/>
            <a:r>
              <a:rPr lang="pt-BR" smtClean="0"/>
              <a:t>Clique para editar os estilos do texto mestre</a:t>
            </a:r>
          </a:p>
        </p:txBody>
      </p:sp>
      <p:sp>
        <p:nvSpPr>
          <p:cNvPr id="10" name="Espaço Reservado para Imagem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normAutofit/>
          </a:bodyPr>
          <a:lstStyle>
            <a:lvl1pPr marL="0" indent="0">
              <a:buNone/>
              <a:defRPr sz="3200"/>
            </a:lvl1pPr>
            <a:extLst/>
          </a:lstStyle>
          <a:p>
            <a:pPr lvl="0"/>
            <a:r>
              <a:rPr lang="pt-BR" noProof="0" smtClean="0"/>
              <a:t>Clique no ícone para adicionar uma imagem</a:t>
            </a:r>
            <a:endParaRPr lang="en-US" noProof="0" dirty="0"/>
          </a:p>
        </p:txBody>
      </p:sp>
      <p:sp>
        <p:nvSpPr>
          <p:cNvPr id="7" name="Espaço Reservado para Data 4"/>
          <p:cNvSpPr>
            <a:spLocks noGrp="1"/>
          </p:cNvSpPr>
          <p:nvPr>
            <p:ph type="dt" sz="half" idx="10"/>
          </p:nvPr>
        </p:nvSpPr>
        <p:spPr/>
        <p:txBody>
          <a:bodyPr/>
          <a:lstStyle>
            <a:lvl1pPr>
              <a:defRPr/>
            </a:lvl1pPr>
            <a:extLst/>
          </a:lstStyle>
          <a:p>
            <a:pPr>
              <a:defRPr/>
            </a:pPr>
            <a:fld id="{87679BA5-B664-43EC-9571-3BD41135CDE8}" type="datetimeFigureOut">
              <a:rPr lang="pt-BR"/>
              <a:pPr>
                <a:defRPr/>
              </a:pPr>
              <a:t>09/03/2018</a:t>
            </a:fld>
            <a:endParaRPr lang="pt-BR"/>
          </a:p>
        </p:txBody>
      </p:sp>
      <p:sp>
        <p:nvSpPr>
          <p:cNvPr id="8" name="Espaço Reservado para Rodapé 5"/>
          <p:cNvSpPr>
            <a:spLocks noGrp="1"/>
          </p:cNvSpPr>
          <p:nvPr>
            <p:ph type="ftr" sz="quarter" idx="11"/>
          </p:nvPr>
        </p:nvSpPr>
        <p:spPr/>
        <p:txBody>
          <a:bodyPr/>
          <a:lstStyle>
            <a:lvl1pPr>
              <a:defRPr/>
            </a:lvl1pPr>
            <a:extLst/>
          </a:lstStyle>
          <a:p>
            <a:pPr>
              <a:defRPr/>
            </a:pPr>
            <a:endParaRPr lang="pt-BR"/>
          </a:p>
        </p:txBody>
      </p:sp>
      <p:sp>
        <p:nvSpPr>
          <p:cNvPr id="9" name="Espaço Reservado para Número de Slide 6"/>
          <p:cNvSpPr>
            <a:spLocks noGrp="1"/>
          </p:cNvSpPr>
          <p:nvPr>
            <p:ph type="sldNum" sz="quarter" idx="12"/>
          </p:nvPr>
        </p:nvSpPr>
        <p:spPr/>
        <p:txBody>
          <a:bodyPr/>
          <a:lstStyle>
            <a:lvl1pPr>
              <a:defRPr/>
            </a:lvl1pPr>
            <a:extLst/>
          </a:lstStyle>
          <a:p>
            <a:pPr>
              <a:defRPr/>
            </a:pPr>
            <a:fld id="{03B908D2-1D4C-45D0-9FC3-348E32D63151}"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26"/>
          <p:cNvSpPr>
            <a:spLocks noGrp="1"/>
          </p:cNvSpPr>
          <p:nvPr>
            <p:ph type="dt" sz="half" idx="10"/>
          </p:nvPr>
        </p:nvSpPr>
        <p:spPr/>
        <p:txBody>
          <a:bodyPr/>
          <a:lstStyle>
            <a:lvl1pPr>
              <a:defRPr/>
            </a:lvl1pPr>
          </a:lstStyle>
          <a:p>
            <a:pPr>
              <a:defRPr/>
            </a:pPr>
            <a:fld id="{4DD0AAAA-E379-4367-BA5E-AFD330168ADF}" type="datetimeFigureOut">
              <a:rPr lang="pt-BR"/>
              <a:pPr>
                <a:defRPr/>
              </a:pPr>
              <a:t>09/03/2018</a:t>
            </a:fld>
            <a:endParaRPr lang="pt-BR"/>
          </a:p>
        </p:txBody>
      </p:sp>
      <p:sp>
        <p:nvSpPr>
          <p:cNvPr id="5" name="Espaço Reservado para Rodapé 3"/>
          <p:cNvSpPr>
            <a:spLocks noGrp="1"/>
          </p:cNvSpPr>
          <p:nvPr>
            <p:ph type="ftr" sz="quarter" idx="11"/>
          </p:nvPr>
        </p:nvSpPr>
        <p:spPr/>
        <p:txBody>
          <a:bodyPr/>
          <a:lstStyle>
            <a:lvl1pPr>
              <a:defRPr/>
            </a:lvl1pPr>
          </a:lstStyle>
          <a:p>
            <a:pPr>
              <a:defRPr/>
            </a:pPr>
            <a:endParaRPr lang="pt-BR"/>
          </a:p>
        </p:txBody>
      </p:sp>
      <p:sp>
        <p:nvSpPr>
          <p:cNvPr id="6" name="Espaço Reservado para Número de Slide 15"/>
          <p:cNvSpPr>
            <a:spLocks noGrp="1"/>
          </p:cNvSpPr>
          <p:nvPr>
            <p:ph type="sldNum" sz="quarter" idx="12"/>
          </p:nvPr>
        </p:nvSpPr>
        <p:spPr/>
        <p:txBody>
          <a:bodyPr/>
          <a:lstStyle>
            <a:lvl1pPr>
              <a:defRPr/>
            </a:lvl1pPr>
          </a:lstStyle>
          <a:p>
            <a:pPr>
              <a:defRPr/>
            </a:pPr>
            <a:fld id="{0E562221-2E96-49F7-AD9D-0F342EE0CF83}"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53200" y="274955"/>
            <a:ext cx="1524000" cy="5851525"/>
          </a:xfrm>
        </p:spPr>
        <p:txBody>
          <a:bodyPr vert="eaVert" anchor="t"/>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274642"/>
            <a:ext cx="6019800" cy="5851525"/>
          </a:xfrm>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a:xfrm>
            <a:off x="4243388" y="6557963"/>
            <a:ext cx="2001837" cy="227012"/>
          </a:xfrm>
        </p:spPr>
        <p:txBody>
          <a:bodyPr/>
          <a:lstStyle>
            <a:lvl1pPr>
              <a:defRPr/>
            </a:lvl1pPr>
            <a:extLst/>
          </a:lstStyle>
          <a:p>
            <a:pPr>
              <a:defRPr/>
            </a:pPr>
            <a:fld id="{A1A9FB18-7FB6-4525-872D-88149C4D1AC4}" type="datetimeFigureOut">
              <a:rPr lang="pt-BR"/>
              <a:pPr>
                <a:defRPr/>
              </a:pPr>
              <a:t>09/03/2018</a:t>
            </a:fld>
            <a:endParaRPr lang="pt-BR"/>
          </a:p>
        </p:txBody>
      </p:sp>
      <p:sp>
        <p:nvSpPr>
          <p:cNvPr id="5" name="Espaço Reservado para Rodapé 4"/>
          <p:cNvSpPr>
            <a:spLocks noGrp="1"/>
          </p:cNvSpPr>
          <p:nvPr>
            <p:ph type="ftr" sz="quarter" idx="11"/>
          </p:nvPr>
        </p:nvSpPr>
        <p:spPr>
          <a:xfrm>
            <a:off x="457200" y="6556375"/>
            <a:ext cx="3657600" cy="228600"/>
          </a:xfrm>
        </p:spPr>
        <p:txBody>
          <a:bodyPr/>
          <a:lstStyle>
            <a:lvl1pPr>
              <a:defRPr/>
            </a:lvl1pPr>
            <a:extLst/>
          </a:lstStyle>
          <a:p>
            <a:pPr>
              <a:defRPr/>
            </a:pPr>
            <a:endParaRPr lang="pt-BR"/>
          </a:p>
        </p:txBody>
      </p:sp>
      <p:sp>
        <p:nvSpPr>
          <p:cNvPr id="6" name="Espaço Reservado para Número de Slide 5"/>
          <p:cNvSpPr>
            <a:spLocks noGrp="1"/>
          </p:cNvSpPr>
          <p:nvPr>
            <p:ph type="sldNum" sz="quarter" idx="12"/>
          </p:nvPr>
        </p:nvSpPr>
        <p:spPr>
          <a:xfrm>
            <a:off x="6254750" y="6553200"/>
            <a:ext cx="587375" cy="228600"/>
          </a:xfrm>
        </p:spPr>
        <p:txBody>
          <a:bodyPr/>
          <a:lstStyle>
            <a:lvl1pPr>
              <a:defRPr>
                <a:solidFill>
                  <a:schemeClr val="tx2"/>
                </a:solidFill>
              </a:defRPr>
            </a:lvl1pPr>
            <a:extLst/>
          </a:lstStyle>
          <a:p>
            <a:pPr>
              <a:defRPr/>
            </a:pPr>
            <a:fld id="{8CDC4B6C-17B1-4015-8715-740327C124C8}"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tângulo 8"/>
          <p:cNvSpPr/>
          <p:nvPr/>
        </p:nvSpPr>
        <p:spPr>
          <a:xfrm flipH="1">
            <a:off x="8153400" y="0"/>
            <a:ext cx="990600" cy="6858000"/>
          </a:xfrm>
          <a:prstGeom prst="rect">
            <a:avLst/>
          </a:prstGeom>
          <a:blipFill>
            <a:blip r:embed="rId1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3" name="Espaço Reservado para Título 2"/>
          <p:cNvSpPr>
            <a:spLocks noGrp="1"/>
          </p:cNvSpPr>
          <p:nvPr>
            <p:ph type="title"/>
          </p:nvPr>
        </p:nvSpPr>
        <p:spPr>
          <a:xfrm>
            <a:off x="457200" y="320675"/>
            <a:ext cx="7239000" cy="1143000"/>
          </a:xfrm>
          <a:prstGeom prst="rect">
            <a:avLst/>
          </a:prstGeom>
        </p:spPr>
        <p:txBody>
          <a:bodyPr vert="horz" lIns="45720" tIns="0" rIns="45720" bIns="0" anchor="b" anchorCtr="0">
            <a:normAutofit/>
          </a:bodyPr>
          <a:lstStyle>
            <a:extLst/>
          </a:lstStyle>
          <a:p>
            <a:r>
              <a:rPr lang="pt-BR" smtClean="0"/>
              <a:t>Clique para editar o estilo do título mestre</a:t>
            </a:r>
            <a:endParaRPr lang="en-US"/>
          </a:p>
        </p:txBody>
      </p:sp>
      <p:sp>
        <p:nvSpPr>
          <p:cNvPr id="3078" name="Espaço Reservado para Texto 30"/>
          <p:cNvSpPr>
            <a:spLocks noGrp="1"/>
          </p:cNvSpPr>
          <p:nvPr>
            <p:ph type="body" idx="1"/>
          </p:nvPr>
        </p:nvSpPr>
        <p:spPr bwMode="auto">
          <a:xfrm>
            <a:off x="457200" y="1609725"/>
            <a:ext cx="7239000" cy="48466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27" name="Espaço Reservado para Data 26"/>
          <p:cNvSpPr>
            <a:spLocks noGrp="1"/>
          </p:cNvSpPr>
          <p:nvPr>
            <p:ph type="dt" sz="half" idx="2"/>
          </p:nvPr>
        </p:nvSpPr>
        <p:spPr>
          <a:xfrm>
            <a:off x="4246563" y="6557963"/>
            <a:ext cx="2001837" cy="227012"/>
          </a:xfrm>
          <a:prstGeom prst="rect">
            <a:avLst/>
          </a:prstGeom>
        </p:spPr>
        <p:txBody>
          <a:bodyPr vert="horz" tIns="0" bIns="0" anchor="b"/>
          <a:lstStyle>
            <a:lvl1pPr algn="l" eaLnBrk="1" fontAlgn="auto" latinLnBrk="0" hangingPunct="1">
              <a:spcBef>
                <a:spcPts val="0"/>
              </a:spcBef>
              <a:spcAft>
                <a:spcPts val="0"/>
              </a:spcAft>
              <a:defRPr kumimoji="0" sz="1000">
                <a:solidFill>
                  <a:schemeClr val="tx2"/>
                </a:solidFill>
                <a:latin typeface="+mn-lt"/>
                <a:cs typeface="+mn-cs"/>
              </a:defRPr>
            </a:lvl1pPr>
            <a:extLst/>
          </a:lstStyle>
          <a:p>
            <a:pPr>
              <a:defRPr/>
            </a:pPr>
            <a:fld id="{419267CE-0011-441B-AA98-D67736A40D5A}" type="datetimeFigureOut">
              <a:rPr lang="pt-BR"/>
              <a:pPr>
                <a:defRPr/>
              </a:pPr>
              <a:t>09/03/2018</a:t>
            </a:fld>
            <a:endParaRPr lang="pt-BR"/>
          </a:p>
        </p:txBody>
      </p:sp>
      <p:sp>
        <p:nvSpPr>
          <p:cNvPr id="4" name="Espaço Reservado para Rodapé 3"/>
          <p:cNvSpPr>
            <a:spLocks noGrp="1"/>
          </p:cNvSpPr>
          <p:nvPr>
            <p:ph type="ftr" sz="quarter" idx="3"/>
          </p:nvPr>
        </p:nvSpPr>
        <p:spPr>
          <a:xfrm>
            <a:off x="457200" y="6557963"/>
            <a:ext cx="3657600" cy="228600"/>
          </a:xfrm>
          <a:prstGeom prst="rect">
            <a:avLst/>
          </a:prstGeom>
        </p:spPr>
        <p:txBody>
          <a:bodyPr vert="horz" tIns="0" bIns="0" anchor="b"/>
          <a:lstStyle>
            <a:lvl1pPr algn="r" eaLnBrk="1" fontAlgn="auto" latinLnBrk="0" hangingPunct="1">
              <a:spcBef>
                <a:spcPts val="0"/>
              </a:spcBef>
              <a:spcAft>
                <a:spcPts val="0"/>
              </a:spcAft>
              <a:defRPr kumimoji="0" sz="1000">
                <a:solidFill>
                  <a:schemeClr val="tx2"/>
                </a:solidFill>
                <a:latin typeface="+mn-lt"/>
                <a:cs typeface="+mn-cs"/>
              </a:defRPr>
            </a:lvl1pPr>
            <a:extLst/>
          </a:lstStyle>
          <a:p>
            <a:pPr>
              <a:defRPr/>
            </a:pPr>
            <a:endParaRPr lang="pt-BR"/>
          </a:p>
        </p:txBody>
      </p:sp>
      <p:sp>
        <p:nvSpPr>
          <p:cNvPr id="16" name="Espaço Reservado para Número de Slide 15"/>
          <p:cNvSpPr>
            <a:spLocks noGrp="1"/>
          </p:cNvSpPr>
          <p:nvPr>
            <p:ph type="sldNum" sz="quarter" idx="4"/>
          </p:nvPr>
        </p:nvSpPr>
        <p:spPr>
          <a:xfrm>
            <a:off x="6251575" y="6556375"/>
            <a:ext cx="588963" cy="228600"/>
          </a:xfrm>
          <a:prstGeom prst="rect">
            <a:avLst/>
          </a:prstGeom>
        </p:spPr>
        <p:txBody>
          <a:bodyPr vert="horz" lIns="0" tIns="0" rIns="0" bIns="0" anchor="b"/>
          <a:lstStyle>
            <a:lvl1pPr algn="r" eaLnBrk="1" fontAlgn="auto" latinLnBrk="0" hangingPunct="1">
              <a:spcBef>
                <a:spcPts val="0"/>
              </a:spcBef>
              <a:spcAft>
                <a:spcPts val="0"/>
              </a:spcAft>
              <a:defRPr kumimoji="0" sz="1100">
                <a:solidFill>
                  <a:schemeClr val="tx2"/>
                </a:solidFill>
                <a:latin typeface="+mn-lt"/>
                <a:cs typeface="+mn-cs"/>
              </a:defRPr>
            </a:lvl1pPr>
            <a:extLst/>
          </a:lstStyle>
          <a:p>
            <a:pPr>
              <a:defRPr/>
            </a:pPr>
            <a:fld id="{CE4C2CE1-8FEF-4378-B0FF-50D35F90CB49}"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03" r:id="rId1"/>
    <p:sldLayoutId id="2147483710" r:id="rId2"/>
    <p:sldLayoutId id="2147483704" r:id="rId3"/>
    <p:sldLayoutId id="2147483705" r:id="rId4"/>
    <p:sldLayoutId id="2147483706" r:id="rId5"/>
    <p:sldLayoutId id="2147483707" r:id="rId6"/>
    <p:sldLayoutId id="2147483708" r:id="rId7"/>
    <p:sldLayoutId id="2147483711" r:id="rId8"/>
    <p:sldLayoutId id="2147483709" r:id="rId9"/>
    <p:sldLayoutId id="2147483712" r:id="rId10"/>
  </p:sldLayoutIdLst>
  <p:txStyles>
    <p:title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200" algn="l" rtl="0" fontAlgn="base">
        <a:spcBef>
          <a:spcPct val="0"/>
        </a:spcBef>
        <a:spcAft>
          <a:spcPct val="0"/>
        </a:spcAft>
        <a:defRPr sz="3800" b="1">
          <a:solidFill>
            <a:schemeClr val="tx1"/>
          </a:solidFill>
          <a:latin typeface="Trebuchet MS" pitchFamily="34" charset="0"/>
        </a:defRPr>
      </a:lvl6pPr>
      <a:lvl7pPr marL="914400" algn="l" rtl="0" fontAlgn="base">
        <a:spcBef>
          <a:spcPct val="0"/>
        </a:spcBef>
        <a:spcAft>
          <a:spcPct val="0"/>
        </a:spcAft>
        <a:defRPr sz="3800" b="1">
          <a:solidFill>
            <a:schemeClr val="tx1"/>
          </a:solidFill>
          <a:latin typeface="Trebuchet MS" pitchFamily="34" charset="0"/>
        </a:defRPr>
      </a:lvl7pPr>
      <a:lvl8pPr marL="1371600" algn="l" rtl="0" fontAlgn="base">
        <a:spcBef>
          <a:spcPct val="0"/>
        </a:spcBef>
        <a:spcAft>
          <a:spcPct val="0"/>
        </a:spcAft>
        <a:defRPr sz="3800" b="1">
          <a:solidFill>
            <a:schemeClr val="tx1"/>
          </a:solidFill>
          <a:latin typeface="Trebuchet MS" pitchFamily="34" charset="0"/>
        </a:defRPr>
      </a:lvl8pPr>
      <a:lvl9pPr marL="1828800" algn="l" rtl="0" fontAlgn="base">
        <a:spcBef>
          <a:spcPct val="0"/>
        </a:spcBef>
        <a:spcAft>
          <a:spcPct val="0"/>
        </a:spcAft>
        <a:defRPr sz="3800" b="1">
          <a:solidFill>
            <a:schemeClr val="tx1"/>
          </a:solidFill>
          <a:latin typeface="Trebuchet MS" pitchFamily="34" charset="0"/>
        </a:defRPr>
      </a:lvl9pPr>
      <a:extLst/>
    </p:titleStyle>
    <p:bodyStyle>
      <a:lvl1pPr marL="273050" indent="-273050" algn="l" rtl="0" eaLnBrk="0" fontAlgn="base" hangingPunct="0">
        <a:spcBef>
          <a:spcPts val="600"/>
        </a:spcBef>
        <a:spcAft>
          <a:spcPct val="0"/>
        </a:spcAft>
        <a:buClr>
          <a:schemeClr val="tx2"/>
        </a:buClr>
        <a:buSzPct val="73000"/>
        <a:buFont typeface="Wingdings 2" pitchFamily="18" charset="2"/>
        <a:buChar char=""/>
        <a:defRPr sz="2600" kern="1200">
          <a:solidFill>
            <a:schemeClr val="tx1"/>
          </a:solidFill>
          <a:latin typeface="+mn-lt"/>
          <a:ea typeface="+mn-ea"/>
          <a:cs typeface="+mn-cs"/>
        </a:defRPr>
      </a:lvl1pPr>
      <a:lvl2pPr marL="520700" indent="-228600" algn="l" rtl="0" eaLnBrk="0" fontAlgn="base" hangingPunct="0">
        <a:spcBef>
          <a:spcPts val="500"/>
        </a:spcBef>
        <a:spcAft>
          <a:spcPct val="0"/>
        </a:spcAft>
        <a:buClr>
          <a:srgbClr val="8064A2"/>
        </a:buClr>
        <a:buSzPct val="80000"/>
        <a:buFont typeface="Wingdings 2" pitchFamily="18" charset="2"/>
        <a:buChar char=""/>
        <a:defRPr sz="2300" kern="1200">
          <a:solidFill>
            <a:srgbClr val="6C6C6C"/>
          </a:solidFill>
          <a:latin typeface="+mn-lt"/>
          <a:ea typeface="+mn-ea"/>
          <a:cs typeface="+mn-cs"/>
        </a:defRPr>
      </a:lvl2pPr>
      <a:lvl3pPr marL="758825" indent="-228600" algn="l" rtl="0" eaLnBrk="0" fontAlgn="base" hangingPunct="0">
        <a:spcBef>
          <a:spcPts val="400"/>
        </a:spcBef>
        <a:spcAft>
          <a:spcPct val="0"/>
        </a:spcAft>
        <a:buClr>
          <a:srgbClr val="8064A2"/>
        </a:buClr>
        <a:buSzPct val="60000"/>
        <a:buFont typeface="Wingdings" pitchFamily="2" charset="2"/>
        <a:buChar char=""/>
        <a:defRPr sz="2000" kern="1200">
          <a:solidFill>
            <a:schemeClr val="tx1"/>
          </a:solidFill>
          <a:latin typeface="+mn-lt"/>
          <a:ea typeface="+mn-ea"/>
          <a:cs typeface="+mn-cs"/>
        </a:defRPr>
      </a:lvl3pPr>
      <a:lvl4pPr marL="1004888" indent="-228600" algn="l" rtl="0" eaLnBrk="0" fontAlgn="base" hangingPunct="0">
        <a:spcBef>
          <a:spcPct val="20000"/>
        </a:spcBef>
        <a:spcAft>
          <a:spcPct val="0"/>
        </a:spcAft>
        <a:buClr>
          <a:srgbClr val="8064A2"/>
        </a:buClr>
        <a:buSzPct val="80000"/>
        <a:buFont typeface="Wingdings 2" pitchFamily="18" charset="2"/>
        <a:buChar char=""/>
        <a:defRPr sz="2000" kern="1200">
          <a:solidFill>
            <a:srgbClr val="6C6C6C"/>
          </a:solidFill>
          <a:latin typeface="+mn-lt"/>
          <a:ea typeface="+mn-ea"/>
          <a:cs typeface="+mn-cs"/>
        </a:defRPr>
      </a:lvl4pPr>
      <a:lvl5pPr marL="1279525" indent="-228600" algn="l" rtl="0" eaLnBrk="0" fontAlgn="base" hangingPunct="0">
        <a:spcBef>
          <a:spcPts val="400"/>
        </a:spcBef>
        <a:spcAft>
          <a:spcPct val="0"/>
        </a:spcAft>
        <a:buClr>
          <a:srgbClr val="8064A2"/>
        </a:buClr>
        <a:buSzPct val="70000"/>
        <a:buFont typeface="Wingdings" pitchFamily="2" charset="2"/>
        <a:buChar char=""/>
        <a:defRPr sz="20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5557883"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hyperlink" Target="http://www.paulomargotto.com.br/" TargetMode="External"/><Relationship Id="rId4" Type="http://schemas.openxmlformats.org/officeDocument/2006/relationships/hyperlink" Target="https://www.ncbi.nlm.nih.gov/pubmed?linkname=pubmed_pubmed&amp;from_uid=25557883"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package" Target="../embeddings/Documento_do_Microsoft_Office_Word1.docx"/><Relationship Id="rId2" Type="http://schemas.openxmlformats.org/officeDocument/2006/relationships/slideLayout" Target="../slideLayouts/slideLayout1.xml"/><Relationship Id="rId1" Type="http://schemas.openxmlformats.org/officeDocument/2006/relationships/vmlDrawing" Target="../drawings/vmlDrawing1.v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3" Type="http://schemas.openxmlformats.org/officeDocument/2006/relationships/package" Target="../embeddings/Documento_do_Microsoft_Office_Word2.docx"/><Relationship Id="rId2" Type="http://schemas.openxmlformats.org/officeDocument/2006/relationships/slideLayout" Target="../slideLayouts/slideLayout1.xml"/><Relationship Id="rId1" Type="http://schemas.openxmlformats.org/officeDocument/2006/relationships/vmlDrawing" Target="../drawings/vmlDrawing2.vml"/></Relationships>
</file>

<file path=ppt/slides/_rels/slide8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3" Type="http://schemas.openxmlformats.org/officeDocument/2006/relationships/hyperlink" Target="http://paulomargotto.com.br/documentos/3029" TargetMode="External"/><Relationship Id="rId2" Type="http://schemas.openxmlformats.org/officeDocument/2006/relationships/hyperlink" Target="http://paulomargotto.com.br/hidropsia-fetal-2018/" TargetMode="Externa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bwMode="auto"/>
        <p:txBody>
          <a:bodyPr wrap="square" numCol="1" compatLnSpc="1">
            <a:prstTxWarp prst="textNoShape">
              <a:avLst/>
            </a:prstTxWarp>
          </a:bodyPr>
          <a:lstStyle/>
          <a:p>
            <a:pPr eaLnBrk="1" hangingPunct="1"/>
            <a:r>
              <a:rPr lang="pt-BR" cap="none" smtClean="0">
                <a:ln>
                  <a:noFill/>
                </a:ln>
                <a:solidFill>
                  <a:srgbClr val="FF0000"/>
                </a:solidFill>
              </a:rPr>
              <a:t>HIDROPISIA FETAL NÃO IMUNE</a:t>
            </a:r>
          </a:p>
        </p:txBody>
      </p:sp>
      <p:sp>
        <p:nvSpPr>
          <p:cNvPr id="9220" name="Rectangle 4"/>
          <p:cNvSpPr>
            <a:spLocks noChangeArrowheads="1"/>
          </p:cNvSpPr>
          <p:nvPr/>
        </p:nvSpPr>
        <p:spPr bwMode="auto">
          <a:xfrm>
            <a:off x="0" y="1935163"/>
            <a:ext cx="8172450" cy="1466850"/>
          </a:xfrm>
          <a:prstGeom prst="rect">
            <a:avLst/>
          </a:prstGeom>
          <a:solidFill>
            <a:srgbClr val="FFFFFF"/>
          </a:solidFill>
          <a:ln w="9525">
            <a:noFill/>
            <a:miter lim="800000"/>
            <a:headEnd/>
            <a:tailEnd/>
          </a:ln>
          <a:effectLst/>
        </p:spPr>
        <p:txBody>
          <a:bodyPr lIns="0" tIns="0" rIns="71415" bIns="0" anchor="ctr">
            <a:spAutoFit/>
          </a:bodyPr>
          <a:lstStyle/>
          <a:p>
            <a:pPr algn="ctr"/>
            <a:r>
              <a:rPr lang="pt-BR" sz="1600">
                <a:hlinkClick r:id="rId3"/>
              </a:rPr>
              <a:t>Society for maternal-fetal medicine (SMFM) clinical guideline #7: nonimmune </a:t>
            </a:r>
            <a:r>
              <a:rPr lang="pt-BR" sz="1600" b="1">
                <a:hlinkClick r:id="rId3"/>
              </a:rPr>
              <a:t>hydrops fetalis</a:t>
            </a:r>
            <a:r>
              <a:rPr lang="pt-BR" sz="1600">
                <a:hlinkClick r:id="rId3"/>
              </a:rPr>
              <a:t>.</a:t>
            </a:r>
            <a:endParaRPr lang="pt-BR" sz="1600"/>
          </a:p>
          <a:p>
            <a:pPr algn="ctr"/>
            <a:r>
              <a:rPr lang="pt-BR" sz="1600"/>
              <a:t>Society for Maternal-Fetal Medicine (SMFM), Norton ME, Chauhan SP, Dashe JS.         Am J Obstet Gynecol. 2015 Feb;212(2):127-39. doi: 10.1016/j.ajog.2014.12.018. Epub 2014 Dec 31. Review.</a:t>
            </a:r>
          </a:p>
          <a:p>
            <a:pPr algn="ctr"/>
            <a:r>
              <a:rPr lang="pt-BR" sz="1600"/>
              <a:t>PMID: 25557883 </a:t>
            </a:r>
            <a:r>
              <a:rPr lang="pt-BR" sz="1600" u="sng">
                <a:hlinkClick r:id="rId4"/>
              </a:rPr>
              <a:t>Similar articles</a:t>
            </a:r>
            <a:endParaRPr lang="pt-BR" sz="1600" u="sng"/>
          </a:p>
        </p:txBody>
      </p:sp>
      <p:sp>
        <p:nvSpPr>
          <p:cNvPr id="3" name="Subtítulo 2"/>
          <p:cNvSpPr>
            <a:spLocks/>
          </p:cNvSpPr>
          <p:nvPr/>
        </p:nvSpPr>
        <p:spPr bwMode="auto">
          <a:xfrm>
            <a:off x="900113" y="3644900"/>
            <a:ext cx="6408737" cy="1458913"/>
          </a:xfrm>
          <a:prstGeom prst="rect">
            <a:avLst/>
          </a:prstGeom>
          <a:noFill/>
          <a:ln w="9525">
            <a:noFill/>
            <a:miter lim="800000"/>
            <a:headEnd/>
            <a:tailEnd/>
          </a:ln>
        </p:spPr>
        <p:txBody>
          <a:bodyPr lIns="45720" tIns="0" rIns="45720" bIns="0"/>
          <a:lstStyle/>
          <a:p>
            <a:pPr algn="r">
              <a:lnSpc>
                <a:spcPct val="80000"/>
              </a:lnSpc>
              <a:spcBef>
                <a:spcPts val="600"/>
              </a:spcBef>
              <a:buClr>
                <a:schemeClr val="tx2"/>
              </a:buClr>
              <a:buSzPct val="73000"/>
              <a:buFont typeface="Wingdings 2" pitchFamily="18" charset="2"/>
              <a:buNone/>
            </a:pPr>
            <a:endParaRPr lang="pt-BR" sz="1400">
              <a:latin typeface="Trebuchet MS" pitchFamily="34" charset="0"/>
            </a:endParaRPr>
          </a:p>
          <a:p>
            <a:pPr algn="ctr">
              <a:lnSpc>
                <a:spcPct val="80000"/>
              </a:lnSpc>
              <a:spcBef>
                <a:spcPts val="600"/>
              </a:spcBef>
              <a:buClr>
                <a:schemeClr val="tx2"/>
              </a:buClr>
              <a:buSzPct val="73000"/>
              <a:buFont typeface="Wingdings 2" pitchFamily="18" charset="2"/>
              <a:buNone/>
            </a:pPr>
            <a:r>
              <a:rPr lang="pt-BR" sz="1400" b="1">
                <a:solidFill>
                  <a:schemeClr val="hlink"/>
                </a:solidFill>
                <a:latin typeface="Trebuchet MS" pitchFamily="34" charset="0"/>
              </a:rPr>
              <a:t>Residentes de Neonatologia (R4) :Deyse Costa e  Letícia Rodrigues </a:t>
            </a:r>
          </a:p>
          <a:p>
            <a:pPr algn="ctr">
              <a:lnSpc>
                <a:spcPct val="80000"/>
              </a:lnSpc>
              <a:spcBef>
                <a:spcPts val="600"/>
              </a:spcBef>
              <a:buClr>
                <a:schemeClr val="tx2"/>
              </a:buClr>
              <a:buSzPct val="73000"/>
              <a:buFont typeface="Wingdings 2" pitchFamily="18" charset="2"/>
              <a:buNone/>
            </a:pPr>
            <a:r>
              <a:rPr lang="pt-BR" sz="1400" b="1">
                <a:solidFill>
                  <a:schemeClr val="hlink"/>
                </a:solidFill>
                <a:latin typeface="Trebuchet MS" pitchFamily="34" charset="0"/>
              </a:rPr>
              <a:t>Coordenação :    Diogo Pedroso </a:t>
            </a:r>
          </a:p>
          <a:p>
            <a:pPr algn="ctr">
              <a:lnSpc>
                <a:spcPct val="80000"/>
              </a:lnSpc>
              <a:spcBef>
                <a:spcPts val="600"/>
              </a:spcBef>
              <a:buClr>
                <a:schemeClr val="tx2"/>
              </a:buClr>
              <a:buSzPct val="73000"/>
              <a:buFont typeface="Wingdings 2" pitchFamily="18" charset="2"/>
              <a:buNone/>
            </a:pPr>
            <a:r>
              <a:rPr lang="pt-BR" sz="1400" b="1">
                <a:solidFill>
                  <a:schemeClr val="hlink"/>
                </a:solidFill>
                <a:latin typeface="Trebuchet MS" pitchFamily="34" charset="0"/>
              </a:rPr>
              <a:t>Brasília, 10 de março de 2018</a:t>
            </a:r>
          </a:p>
          <a:p>
            <a:pPr algn="ctr">
              <a:lnSpc>
                <a:spcPct val="80000"/>
              </a:lnSpc>
              <a:spcBef>
                <a:spcPts val="600"/>
              </a:spcBef>
              <a:buClr>
                <a:schemeClr val="tx2"/>
              </a:buClr>
              <a:buSzPct val="73000"/>
              <a:buFont typeface="Wingdings 2" pitchFamily="18" charset="2"/>
              <a:buNone/>
            </a:pPr>
            <a:r>
              <a:rPr lang="pt-BR" sz="1400" b="1">
                <a:solidFill>
                  <a:schemeClr val="hlink"/>
                </a:solidFill>
                <a:latin typeface="Trebuchet MS" pitchFamily="34" charset="0"/>
              </a:rPr>
              <a:t>Unidade de Neonatologia do Hospital Materno Infantil de Brasília (HMIB/SES/DF)</a:t>
            </a:r>
          </a:p>
          <a:p>
            <a:pPr algn="ctr">
              <a:lnSpc>
                <a:spcPct val="80000"/>
              </a:lnSpc>
              <a:spcBef>
                <a:spcPts val="600"/>
              </a:spcBef>
              <a:buClr>
                <a:schemeClr val="tx2"/>
              </a:buClr>
              <a:buSzPct val="73000"/>
              <a:buFont typeface="Wingdings 2" pitchFamily="18" charset="2"/>
              <a:buNone/>
            </a:pPr>
            <a:r>
              <a:rPr lang="pt-BR" sz="1400" b="1">
                <a:solidFill>
                  <a:schemeClr val="hlink"/>
                </a:solidFill>
                <a:latin typeface="Trebuchet MS" pitchFamily="34" charset="0"/>
                <a:hlinkClick r:id="rId5"/>
              </a:rPr>
              <a:t>www.paulomargotto.com.br</a:t>
            </a:r>
            <a:r>
              <a:rPr lang="pt-BR" sz="1400" b="1">
                <a:solidFill>
                  <a:schemeClr val="hlink"/>
                </a:solidFill>
                <a:latin typeface="Trebuchet MS" pitchFamily="34" charset="0"/>
              </a:rPr>
              <a:t> </a:t>
            </a:r>
          </a:p>
        </p:txBody>
      </p:sp>
      <p:pic>
        <p:nvPicPr>
          <p:cNvPr id="9223" name="Picture 7"/>
          <p:cNvPicPr>
            <a:picLocks noChangeAspect="1" noChangeArrowheads="1"/>
          </p:cNvPicPr>
          <p:nvPr/>
        </p:nvPicPr>
        <p:blipFill>
          <a:blip r:embed="rId6"/>
          <a:srcRect/>
          <a:stretch>
            <a:fillRect/>
          </a:stretch>
        </p:blipFill>
        <p:spPr bwMode="auto">
          <a:xfrm>
            <a:off x="2411413" y="5300663"/>
            <a:ext cx="3246437" cy="99060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10243" name="Espaço Reservado para Conteúdo 2"/>
          <p:cNvSpPr>
            <a:spLocks noGrp="1"/>
          </p:cNvSpPr>
          <p:nvPr>
            <p:ph idx="1"/>
          </p:nvPr>
        </p:nvSpPr>
        <p:spPr/>
        <p:txBody>
          <a:bodyPr/>
          <a:lstStyle/>
          <a:p>
            <a:pPr algn="just" eaLnBrk="1" hangingPunct="1"/>
            <a:endParaRPr lang="pt-BR" smtClean="0"/>
          </a:p>
          <a:p>
            <a:pPr algn="just" eaLnBrk="1" hangingPunct="1"/>
            <a:r>
              <a:rPr lang="pt-BR" smtClean="0">
                <a:latin typeface="Times New Roman" pitchFamily="18" charset="0"/>
                <a:cs typeface="Times New Roman" pitchFamily="18" charset="0"/>
              </a:rPr>
              <a:t>Hidropisia  fetal é um termo grego que descreve o fluxo de fluido patológico ("ὕdur," grego para água) em tecidos moles fetais e cavidades serosas.</a:t>
            </a:r>
          </a:p>
          <a:p>
            <a:pPr algn="just" eaLnBrk="1" hangingPunct="1"/>
            <a:endParaRPr lang="pt-BR"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11267" name="Espaço Reservado para Conteúdo 2"/>
          <p:cNvSpPr>
            <a:spLocks noGrp="1"/>
          </p:cNvSpPr>
          <p:nvPr>
            <p:ph idx="1"/>
          </p:nvPr>
        </p:nvSpPr>
        <p:spPr/>
        <p:txBody>
          <a:bodyPr/>
          <a:lstStyle/>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As características são detectadas por ultrassom e são definidas como a presença de coleções anormais de fluidos no feto,incluindo ascite, derrames pleurais, derrame pericárdico e edema de pele generalizada (definido como espessura da pele&gt; 5 mm) .¹</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12291" name="Espaço Reservado para Conteúdo 2"/>
          <p:cNvSpPr>
            <a:spLocks noGrp="1"/>
          </p:cNvSpPr>
          <p:nvPr>
            <p:ph idx="1"/>
          </p:nvPr>
        </p:nvSpPr>
        <p:spPr/>
        <p:txBody>
          <a:bodyPr/>
          <a:lstStyle/>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Outros achados ultrassonográficos frequentes incluem espessamento placentário (tipicamente definido como espessura placentária - 4 cm no 2º trimestre ou - 6 cm no terceiro trimestre)²,³ e poli-hidramnios (</a:t>
            </a:r>
            <a:r>
              <a:rPr lang="pt-BR" smtClean="0">
                <a:solidFill>
                  <a:schemeClr val="hlink"/>
                </a:solidFill>
                <a:latin typeface="Times New Roman" pitchFamily="18" charset="0"/>
                <a:cs typeface="Times New Roman" pitchFamily="18" charset="0"/>
              </a:rPr>
              <a:t>Figura 1</a:t>
            </a:r>
            <a:r>
              <a:rPr lang="pt-BR" smtClean="0">
                <a:latin typeface="Times New Roman" pitchFamily="18" charset="0"/>
                <a:cs typeface="Times New Roman" pitchFamily="18" charset="0"/>
              </a:rPr>
              <a:t>).</a:t>
            </a:r>
          </a:p>
          <a:p>
            <a:pPr algn="just" eaLnBrk="1" hangingPunct="1"/>
            <a:endParaRPr lang="pt-BR"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7" name="Picture 5"/>
          <p:cNvPicPr>
            <a:picLocks noChangeAspect="1" noChangeArrowheads="1"/>
          </p:cNvPicPr>
          <p:nvPr/>
        </p:nvPicPr>
        <p:blipFill>
          <a:blip r:embed="rId2"/>
          <a:srcRect/>
          <a:stretch>
            <a:fillRect/>
          </a:stretch>
        </p:blipFill>
        <p:spPr bwMode="auto">
          <a:xfrm>
            <a:off x="1692275" y="115888"/>
            <a:ext cx="4367213" cy="6626225"/>
          </a:xfrm>
          <a:prstGeom prst="rect">
            <a:avLst/>
          </a:prstGeom>
          <a:noFill/>
          <a:ln w="38100">
            <a:solidFill>
              <a:srgbClr val="FF0000"/>
            </a:solid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a:t>
            </a:r>
            <a:endParaRPr lang="pt-BR" dirty="0"/>
          </a:p>
        </p:txBody>
      </p:sp>
      <p:sp>
        <p:nvSpPr>
          <p:cNvPr id="14339" name="Espaço Reservado para Conteúdo 2"/>
          <p:cNvSpPr>
            <a:spLocks noGrp="1"/>
          </p:cNvSpPr>
          <p:nvPr>
            <p:ph idx="1"/>
          </p:nvPr>
        </p:nvSpPr>
        <p:spPr/>
        <p:txBody>
          <a:bodyPr/>
          <a:lstStyle/>
          <a:p>
            <a:pPr algn="just" eaLnBrk="1" hangingPunct="1"/>
            <a:r>
              <a:rPr lang="pt-BR" smtClean="0">
                <a:latin typeface="Times New Roman" pitchFamily="18" charset="0"/>
                <a:cs typeface="Times New Roman" pitchFamily="18" charset="0"/>
              </a:rPr>
              <a:t>Hidropisia fetal não imune (NIHF) refere-se especificamente a casos não causados por aloimunização de células vermelhas. </a:t>
            </a:r>
          </a:p>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Com o desenvolvimento e o uso generalizado da imunoglobulina Rh(D), a prevalência de aloimunização Rh (D) e hidropisia associada diminuiu drasticamente.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15363" name="Espaço Reservado para Conteúdo 2"/>
          <p:cNvSpPr>
            <a:spLocks noGrp="1"/>
          </p:cNvSpPr>
          <p:nvPr>
            <p:ph idx="1"/>
          </p:nvPr>
        </p:nvSpPr>
        <p:spPr/>
        <p:txBody>
          <a:bodyPr/>
          <a:lstStyle/>
          <a:p>
            <a:pPr eaLnBrk="1" hangingPunct="1"/>
            <a:endParaRPr lang="pt-BR" smtClean="0"/>
          </a:p>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O NIHF  representa quase 90% dos casos de hidropisia,</a:t>
            </a:r>
            <a:r>
              <a:rPr lang="pt-BR" baseline="30000" smtClean="0">
                <a:latin typeface="Times New Roman" pitchFamily="18" charset="0"/>
                <a:cs typeface="Times New Roman" pitchFamily="18" charset="0"/>
              </a:rPr>
              <a:t>4</a:t>
            </a:r>
            <a:r>
              <a:rPr lang="pt-BR" smtClean="0">
                <a:latin typeface="Times New Roman" pitchFamily="18" charset="0"/>
                <a:cs typeface="Times New Roman" pitchFamily="18" charset="0"/>
              </a:rPr>
              <a:t> com a prevalência em séries publicadas de 1 em 1700-3000 gravidezes.</a:t>
            </a:r>
            <a:r>
              <a:rPr lang="pt-BR" baseline="30000" smtClean="0">
                <a:latin typeface="Times New Roman" pitchFamily="18" charset="0"/>
                <a:cs typeface="Times New Roman" pitchFamily="18" charset="0"/>
              </a:rPr>
              <a:t>5-7</a:t>
            </a:r>
          </a:p>
          <a:p>
            <a:pPr eaLnBrk="1" hangingPunct="1"/>
            <a:endParaRPr lang="pt-BR"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3" name="Espaço Reservado para Conteúdo 2"/>
          <p:cNvSpPr>
            <a:spLocks noGrp="1"/>
          </p:cNvSpPr>
          <p:nvPr>
            <p:ph idx="1"/>
          </p:nvPr>
        </p:nvSpPr>
        <p:spPr/>
        <p:txBody>
          <a:bodyPr>
            <a:normAutofit/>
          </a:bodyPr>
          <a:lstStyle/>
          <a:p>
            <a:pPr marL="274320" indent="-274320" eaLnBrk="1" fontAlgn="auto" hangingPunct="1">
              <a:spcAft>
                <a:spcPts val="0"/>
              </a:spcAft>
              <a:buFont typeface="Wingdings 2"/>
              <a:buChar char=""/>
              <a:defRPr/>
            </a:pPr>
            <a:r>
              <a:rPr lang="pt-BR" dirty="0" smtClean="0">
                <a:solidFill>
                  <a:schemeClr val="accent4">
                    <a:lumMod val="75000"/>
                  </a:schemeClr>
                </a:solidFill>
              </a:rPr>
              <a:t>Qual é a patogênese subjacente do NIHF?</a:t>
            </a:r>
          </a:p>
          <a:p>
            <a:pPr marL="274320" indent="-274320" eaLnBrk="1" fontAlgn="auto" hangingPunct="1">
              <a:spcAft>
                <a:spcPts val="0"/>
              </a:spcAft>
              <a:buFont typeface="Wingdings 2"/>
              <a:buChar char=""/>
              <a:defRPr/>
            </a:pPr>
            <a:endParaRPr lang="pt-BR" dirty="0" smtClean="0">
              <a:solidFill>
                <a:schemeClr val="accent4">
                  <a:lumMod val="75000"/>
                </a:schemeClr>
              </a:solidFill>
            </a:endParaRPr>
          </a:p>
          <a:p>
            <a:pPr marL="274320" indent="-274320" algn="just" eaLnBrk="1" fontAlgn="auto" hangingPunct="1">
              <a:spcAft>
                <a:spcPts val="0"/>
              </a:spcAft>
              <a:buFont typeface="Wingdings 2"/>
              <a:buChar char=""/>
              <a:defRPr/>
            </a:pPr>
            <a:r>
              <a:rPr lang="pt-BR" dirty="0" smtClean="0">
                <a:latin typeface="Times New Roman" pitchFamily="18" charset="0"/>
                <a:cs typeface="Times New Roman" pitchFamily="18" charset="0"/>
              </a:rPr>
              <a:t>A fisiopatologia, comum as muitas etiologias,  é um desequilíbrio na regulação do movimento do fluido entre os espaços vascular e intersticial </a:t>
            </a:r>
            <a:r>
              <a:rPr lang="pt-BR" baseline="30000" dirty="0" smtClean="0">
                <a:latin typeface="Times New Roman" pitchFamily="18" charset="0"/>
                <a:cs typeface="Times New Roman" pitchFamily="18" charset="0"/>
              </a:rPr>
              <a:t>8</a:t>
            </a:r>
            <a:r>
              <a:rPr lang="pt-BR" dirty="0" smtClean="0">
                <a:latin typeface="Times New Roman" pitchFamily="18" charset="0"/>
                <a:cs typeface="Times New Roman" pitchFamily="18" charset="0"/>
              </a:rPr>
              <a:t>, com aumento da produção de fluidos intersticiais ou diminuição do retorno linfático.</a:t>
            </a:r>
            <a:endParaRPr lang="pt-BR"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17411" name="Espaço Reservado para Conteúdo 2"/>
          <p:cNvSpPr>
            <a:spLocks noGrp="1"/>
          </p:cNvSpPr>
          <p:nvPr>
            <p:ph idx="1"/>
          </p:nvPr>
        </p:nvSpPr>
        <p:spPr/>
        <p:txBody>
          <a:bodyPr/>
          <a:lstStyle/>
          <a:p>
            <a:pPr algn="just" eaLnBrk="1" hangingPunct="1"/>
            <a:r>
              <a:rPr lang="pt-BR" smtClean="0">
                <a:latin typeface="Times New Roman" pitchFamily="18" charset="0"/>
                <a:cs typeface="Times New Roman" pitchFamily="18" charset="0"/>
              </a:rPr>
              <a:t>Mecanismos </a:t>
            </a:r>
          </a:p>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Aumento da pressão cardíaca direita, resultando em aumento da pressão venosa central (por exemplo, defeitos estruturais do coração);</a:t>
            </a:r>
          </a:p>
          <a:p>
            <a:pPr algn="just" eaLnBrk="1" hangingPunct="1"/>
            <a:r>
              <a:rPr lang="pt-BR" smtClean="0">
                <a:latin typeface="Times New Roman" pitchFamily="18" charset="0"/>
                <a:cs typeface="Times New Roman" pitchFamily="18" charset="0"/>
              </a:rPr>
              <a:t> Obstrução do fluxo sanguíneo venoso ou arterial (por exemplo, massas pulmonares); </a:t>
            </a:r>
          </a:p>
          <a:p>
            <a:pPr algn="just" eaLnBrk="1" hangingPunct="1"/>
            <a:r>
              <a:rPr lang="pt-BR" smtClean="0">
                <a:latin typeface="Times New Roman" pitchFamily="18" charset="0"/>
                <a:cs typeface="Times New Roman" pitchFamily="18" charset="0"/>
              </a:rPr>
              <a:t>Enchimento ventricular diastólico inadequado (por exemplo, arritmias); </a:t>
            </a:r>
          </a:p>
          <a:p>
            <a:pPr algn="just" eaLnBrk="1" hangingPunct="1"/>
            <a:r>
              <a:rPr lang="pt-BR" smtClean="0">
                <a:latin typeface="Times New Roman" pitchFamily="18" charset="0"/>
                <a:cs typeface="Times New Roman" pitchFamily="18" charset="0"/>
              </a:rPr>
              <a:t> Congestão venosa hepática, levando a diminuição da função hepática e hipoalbuminemia;</a:t>
            </a:r>
          </a:p>
          <a:p>
            <a:pPr eaLnBrk="1" hangingPunct="1"/>
            <a:endParaRPr lang="pt-BR"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18435" name="Espaço Reservado para Conteúdo 2"/>
          <p:cNvSpPr>
            <a:spLocks noGrp="1"/>
          </p:cNvSpPr>
          <p:nvPr>
            <p:ph idx="1"/>
          </p:nvPr>
        </p:nvSpPr>
        <p:spPr/>
        <p:txBody>
          <a:bodyPr/>
          <a:lstStyle/>
          <a:p>
            <a:pPr algn="just" eaLnBrk="1" hangingPunct="1">
              <a:buFont typeface="Wingdings 2" pitchFamily="18" charset="2"/>
              <a:buNone/>
            </a:pPr>
            <a:r>
              <a:rPr lang="pt-BR" smtClean="0">
                <a:latin typeface="Times New Roman" pitchFamily="18" charset="0"/>
                <a:cs typeface="Times New Roman" pitchFamily="18" charset="0"/>
              </a:rPr>
              <a:t> </a:t>
            </a:r>
          </a:p>
          <a:p>
            <a:pPr algn="just" eaLnBrk="1" hangingPunct="1"/>
            <a:r>
              <a:rPr lang="pt-BR" smtClean="0">
                <a:latin typeface="Times New Roman" pitchFamily="18" charset="0"/>
                <a:cs typeface="Times New Roman" pitchFamily="18" charset="0"/>
              </a:rPr>
              <a:t>Aumento da permeabilidade capilar  (infecção congênita);</a:t>
            </a:r>
          </a:p>
          <a:p>
            <a:pPr algn="just" eaLnBrk="1" hangingPunct="1"/>
            <a:r>
              <a:rPr lang="pt-BR" smtClean="0">
                <a:latin typeface="Times New Roman" pitchFamily="18" charset="0"/>
                <a:cs typeface="Times New Roman" pitchFamily="18" charset="0"/>
              </a:rPr>
              <a:t> Anemia que ocasiona insuficiência cardíaca de alto rendimento e hematopoiese extramedular, muitas vezes com disfunção hepática resultante, displasia e obstrução dos vasos linfáticos (higroma cístico); </a:t>
            </a:r>
          </a:p>
          <a:p>
            <a:pPr algn="just" eaLnBrk="1" hangingPunct="1"/>
            <a:r>
              <a:rPr lang="pt-BR" smtClean="0">
                <a:latin typeface="Times New Roman" pitchFamily="18" charset="0"/>
                <a:cs typeface="Times New Roman" pitchFamily="18" charset="0"/>
              </a:rPr>
              <a:t>E pressão osmótica reduzida (alterações renais )</a:t>
            </a:r>
          </a:p>
          <a:p>
            <a:pPr eaLnBrk="1" hangingPunct="1"/>
            <a:endParaRPr lang="pt-BR"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3" name="Espaço Reservado para Conteúdo 2"/>
          <p:cNvSpPr>
            <a:spLocks noGrp="1"/>
          </p:cNvSpPr>
          <p:nvPr>
            <p:ph idx="1"/>
          </p:nvPr>
        </p:nvSpPr>
        <p:spPr/>
        <p:txBody>
          <a:bodyPr>
            <a:normAutofit/>
          </a:bodyPr>
          <a:lstStyle/>
          <a:p>
            <a:pPr algn="just" eaLnBrk="1" hangingPunct="1"/>
            <a:r>
              <a:rPr lang="pt-BR" smtClean="0">
                <a:solidFill>
                  <a:srgbClr val="604A7B"/>
                </a:solidFill>
                <a:latin typeface="Times New Roman" pitchFamily="18" charset="0"/>
                <a:cs typeface="Times New Roman" pitchFamily="18" charset="0"/>
              </a:rPr>
              <a:t>Quais são as causas do NIHF?</a:t>
            </a:r>
          </a:p>
          <a:p>
            <a:pPr algn="just" eaLnBrk="1" hangingPunct="1"/>
            <a:r>
              <a:rPr lang="pt-BR" smtClean="0">
                <a:latin typeface="Times New Roman" pitchFamily="18" charset="0"/>
                <a:cs typeface="Times New Roman" pitchFamily="18" charset="0"/>
              </a:rPr>
              <a:t>Pode resultar de um grande número de patologias e o diagnóstico diferencial é extenso. (</a:t>
            </a:r>
            <a:r>
              <a:rPr lang="pt-BR" smtClean="0">
                <a:solidFill>
                  <a:schemeClr val="hlink"/>
                </a:solidFill>
                <a:latin typeface="Times New Roman" pitchFamily="18" charset="0"/>
                <a:cs typeface="Times New Roman" pitchFamily="18" charset="0"/>
              </a:rPr>
              <a:t>Tabela 1</a:t>
            </a:r>
            <a:r>
              <a:rPr lang="pt-BR" smtClean="0">
                <a:latin typeface="Times New Roman" pitchFamily="18" charset="0"/>
                <a:cs typeface="Times New Roman" pitchFamily="18" charset="0"/>
              </a:rPr>
              <a:t>)</a:t>
            </a:r>
          </a:p>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 Embora estudos mais antigos considerassem que muitos casos eram idiopáticos, </a:t>
            </a:r>
            <a:r>
              <a:rPr lang="pt-BR" baseline="30000" smtClean="0">
                <a:latin typeface="Times New Roman" pitchFamily="18" charset="0"/>
                <a:cs typeface="Times New Roman" pitchFamily="18" charset="0"/>
              </a:rPr>
              <a:t>9-11</a:t>
            </a:r>
            <a:r>
              <a:rPr lang="pt-BR" smtClean="0">
                <a:latin typeface="Times New Roman" pitchFamily="18" charset="0"/>
                <a:cs typeface="Times New Roman" pitchFamily="18" charset="0"/>
              </a:rPr>
              <a:t> séries mais recentes e um relatório de revisão sistemática, mostram que uma causa pode ser encontrada em quase 60% dos casos pré-natal </a:t>
            </a:r>
            <a:r>
              <a:rPr lang="pt-BR" sz="2800" baseline="30000" smtClean="0">
                <a:latin typeface="Times New Roman" pitchFamily="18" charset="0"/>
                <a:cs typeface="Times New Roman" pitchFamily="18" charset="0"/>
              </a:rPr>
              <a:t>12</a:t>
            </a:r>
            <a:r>
              <a:rPr lang="pt-BR" smtClean="0">
                <a:latin typeface="Times New Roman" pitchFamily="18" charset="0"/>
                <a:cs typeface="Times New Roman" pitchFamily="18" charset="0"/>
              </a:rPr>
              <a:t> e em 85% quando a detecção pós-natal está incluída.</a:t>
            </a:r>
            <a:r>
              <a:rPr lang="pt-BR" baseline="30000" smtClean="0">
                <a:latin typeface="Times New Roman" pitchFamily="18" charset="0"/>
                <a:cs typeface="Times New Roman" pitchFamily="18" charset="0"/>
              </a:rPr>
              <a:t>13</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1" name="Picture 5"/>
          <p:cNvPicPr>
            <a:picLocks noChangeAspect="1" noChangeArrowheads="1"/>
          </p:cNvPicPr>
          <p:nvPr/>
        </p:nvPicPr>
        <p:blipFill>
          <a:blip r:embed="rId2"/>
          <a:srcRect/>
          <a:stretch>
            <a:fillRect/>
          </a:stretch>
        </p:blipFill>
        <p:spPr bwMode="auto">
          <a:xfrm>
            <a:off x="1377950" y="115888"/>
            <a:ext cx="5549900" cy="6626225"/>
          </a:xfrm>
          <a:prstGeom prst="rect">
            <a:avLst/>
          </a:prstGeom>
          <a:noFill/>
          <a:ln w="38100">
            <a:solidFill>
              <a:srgbClr val="FF0000"/>
            </a:solid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a:t>
            </a:r>
            <a:endParaRPr lang="pt-BR" dirty="0"/>
          </a:p>
        </p:txBody>
      </p:sp>
      <p:sp>
        <p:nvSpPr>
          <p:cNvPr id="21507" name="Espaço Reservado para Conteúdo 2"/>
          <p:cNvSpPr>
            <a:spLocks noGrp="1"/>
          </p:cNvSpPr>
          <p:nvPr>
            <p:ph idx="1"/>
          </p:nvPr>
        </p:nvSpPr>
        <p:spPr/>
        <p:txBody>
          <a:bodyPr/>
          <a:lstStyle/>
          <a:p>
            <a:pPr algn="just" eaLnBrk="1" hangingPunct="1"/>
            <a:r>
              <a:rPr lang="pt-BR" smtClean="0">
                <a:latin typeface="Times New Roman" pitchFamily="18" charset="0"/>
                <a:cs typeface="Times New Roman" pitchFamily="18" charset="0"/>
              </a:rPr>
              <a:t>As etiologias mais comuns do NIHF incluem causas cardiovasculares, anomalias cromossômicas e anormalidades hematológicas.</a:t>
            </a:r>
          </a:p>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 Outras condições associadas ao NIHF incluem malformações fetais, em particular anormalidades torácicas, síndrome de transfusão feto-fetal, infecção congênita, anormalidades placentárias, tumores fetais e distúrbios genéticos ou metabólicos.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3" name="Espaço Reservado para Conteúdo 2"/>
          <p:cNvSpPr>
            <a:spLocks noGrp="1"/>
          </p:cNvSpPr>
          <p:nvPr>
            <p:ph idx="1"/>
          </p:nvPr>
        </p:nvSpPr>
        <p:spPr/>
        <p:txBody>
          <a:bodyPr>
            <a:normAutofit lnSpcReduction="10000"/>
          </a:bodyPr>
          <a:lstStyle/>
          <a:p>
            <a:pPr marL="274320" indent="-274320" algn="just" eaLnBrk="1" fontAlgn="auto" hangingPunct="1">
              <a:spcAft>
                <a:spcPts val="0"/>
              </a:spcAft>
              <a:buFont typeface="Wingdings 2"/>
              <a:buChar char=""/>
              <a:defRPr/>
            </a:pPr>
            <a:r>
              <a:rPr lang="pt-BR" dirty="0" smtClean="0">
                <a:latin typeface="Times New Roman" pitchFamily="18" charset="0"/>
                <a:cs typeface="Times New Roman" pitchFamily="18" charset="0"/>
              </a:rPr>
              <a:t>Em geral, as anormalidades cardiovasculares são a causa mais comum do NIHF, representando cerca de 20% dos casos.</a:t>
            </a:r>
            <a:r>
              <a:rPr lang="pt-BR" baseline="30000" dirty="0" smtClean="0">
                <a:latin typeface="Times New Roman" pitchFamily="18" charset="0"/>
                <a:cs typeface="Times New Roman" pitchFamily="18" charset="0"/>
              </a:rPr>
              <a:t>13</a:t>
            </a:r>
            <a:r>
              <a:rPr lang="pt-BR" dirty="0" smtClean="0">
                <a:latin typeface="Times New Roman" pitchFamily="18" charset="0"/>
                <a:cs typeface="Times New Roman" pitchFamily="18" charset="0"/>
              </a:rPr>
              <a:t>  Isso pode resultar de </a:t>
            </a:r>
            <a:r>
              <a:rPr lang="pt-BR" dirty="0" err="1" smtClean="0">
                <a:latin typeface="Times New Roman" pitchFamily="18" charset="0"/>
                <a:cs typeface="Times New Roman" pitchFamily="18" charset="0"/>
              </a:rPr>
              <a:t>anormalias</a:t>
            </a:r>
            <a:r>
              <a:rPr lang="pt-BR" dirty="0" smtClean="0">
                <a:latin typeface="Times New Roman" pitchFamily="18" charset="0"/>
                <a:cs typeface="Times New Roman" pitchFamily="18" charset="0"/>
              </a:rPr>
              <a:t> estruturais cardíacas, arritmias, </a:t>
            </a:r>
            <a:r>
              <a:rPr lang="pt-BR" dirty="0" err="1" smtClean="0">
                <a:latin typeface="Times New Roman" pitchFamily="18" charset="0"/>
                <a:cs typeface="Times New Roman" pitchFamily="18" charset="0"/>
              </a:rPr>
              <a:t>cardiomiopatia</a:t>
            </a:r>
            <a:r>
              <a:rPr lang="pt-BR" dirty="0" smtClean="0">
                <a:latin typeface="Times New Roman" pitchFamily="18" charset="0"/>
                <a:cs typeface="Times New Roman" pitchFamily="18" charset="0"/>
              </a:rPr>
              <a:t>, tumores cardíacos ou anormalidades vasculares. </a:t>
            </a:r>
          </a:p>
          <a:p>
            <a:pPr marL="274320" indent="-274320" algn="just" eaLnBrk="1" fontAlgn="auto" hangingPunct="1">
              <a:spcAft>
                <a:spcPts val="0"/>
              </a:spcAft>
              <a:buFont typeface="Wingdings 2"/>
              <a:buChar char=""/>
              <a:defRPr/>
            </a:pPr>
            <a:endParaRPr lang="pt-BR" dirty="0" smtClean="0">
              <a:latin typeface="Times New Roman" pitchFamily="18" charset="0"/>
              <a:cs typeface="Times New Roman" pitchFamily="18" charset="0"/>
            </a:endParaRPr>
          </a:p>
          <a:p>
            <a:pPr marL="274320" indent="-274320" algn="just" eaLnBrk="1" fontAlgn="auto" hangingPunct="1">
              <a:spcAft>
                <a:spcPts val="0"/>
              </a:spcAft>
              <a:buFont typeface="Wingdings 2"/>
              <a:buChar char=""/>
              <a:defRPr/>
            </a:pPr>
            <a:r>
              <a:rPr lang="pt-BR" dirty="0" smtClean="0">
                <a:latin typeface="Times New Roman" pitchFamily="18" charset="0"/>
                <a:cs typeface="Times New Roman" pitchFamily="18" charset="0"/>
              </a:rPr>
              <a:t>Na maioria dos casos cardíacos, a </a:t>
            </a:r>
            <a:r>
              <a:rPr lang="pt-BR" dirty="0" err="1" smtClean="0">
                <a:latin typeface="Times New Roman" pitchFamily="18" charset="0"/>
                <a:cs typeface="Times New Roman" pitchFamily="18" charset="0"/>
              </a:rPr>
              <a:t>hidropsia</a:t>
            </a:r>
            <a:r>
              <a:rPr lang="pt-BR" dirty="0" smtClean="0">
                <a:latin typeface="Times New Roman" pitchFamily="18" charset="0"/>
                <a:cs typeface="Times New Roman" pitchFamily="18" charset="0"/>
              </a:rPr>
              <a:t> é provavelmente causada pelo aumento da pressão venosa central devido a uma malformação estrutural ou ao preenchimento ventricular diastólico inadequado.</a:t>
            </a:r>
            <a:r>
              <a:rPr lang="pt-BR" baseline="30000" dirty="0" smtClean="0">
                <a:latin typeface="Times New Roman" pitchFamily="18" charset="0"/>
                <a:cs typeface="Times New Roman" pitchFamily="18" charset="0"/>
              </a:rPr>
              <a:t>8,17 </a:t>
            </a:r>
            <a:endParaRPr lang="pt-BR" baseline="300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23555" name="Espaço Reservado para Conteúdo 2"/>
          <p:cNvSpPr>
            <a:spLocks noGrp="1"/>
          </p:cNvSpPr>
          <p:nvPr>
            <p:ph idx="1"/>
          </p:nvPr>
        </p:nvSpPr>
        <p:spPr/>
        <p:txBody>
          <a:bodyPr/>
          <a:lstStyle/>
          <a:p>
            <a:pPr algn="just" eaLnBrk="1" hangingPunct="1"/>
            <a:r>
              <a:rPr lang="pt-BR" smtClean="0">
                <a:latin typeface="Times New Roman" pitchFamily="18" charset="0"/>
                <a:cs typeface="Times New Roman" pitchFamily="18" charset="0"/>
              </a:rPr>
              <a:t>Os defeitos cardíacos congênitos mais comuns relatados em associação com NIHF são defeitos cardíacos direitos.</a:t>
            </a:r>
            <a:r>
              <a:rPr lang="pt-BR" baseline="30000" smtClean="0">
                <a:latin typeface="Times New Roman" pitchFamily="18" charset="0"/>
                <a:cs typeface="Times New Roman" pitchFamily="18" charset="0"/>
              </a:rPr>
              <a:t>6,14,18. 8</a:t>
            </a:r>
          </a:p>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 O prognóstico do NIHF devido à anormalidades estruturais cardíacas é ruim, com mortalidade fetal e infantil de 92%. Grande parte disso devido à gravidade dos defeitos cardíacos que causam insuficiência cardíaca no útero .</a:t>
            </a:r>
            <a:r>
              <a:rPr lang="pt-BR" baseline="30000" smtClean="0">
                <a:latin typeface="Times New Roman" pitchFamily="18" charset="0"/>
                <a:cs typeface="Times New Roman" pitchFamily="18" charset="0"/>
              </a:rPr>
              <a:t>19</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24579" name="Espaço Reservado para Conteúdo 2"/>
          <p:cNvSpPr>
            <a:spLocks noGrp="1"/>
          </p:cNvSpPr>
          <p:nvPr>
            <p:ph idx="1"/>
          </p:nvPr>
        </p:nvSpPr>
        <p:spPr/>
        <p:txBody>
          <a:bodyPr/>
          <a:lstStyle/>
          <a:p>
            <a:pPr algn="just" eaLnBrk="1" hangingPunct="1"/>
            <a:r>
              <a:rPr lang="pt-BR" smtClean="0">
                <a:latin typeface="Times New Roman" pitchFamily="18" charset="0"/>
                <a:cs typeface="Times New Roman" pitchFamily="18" charset="0"/>
              </a:rPr>
              <a:t>Tanto taquiarritmias quanto bradiarritmias podem levar ao NIHF.</a:t>
            </a:r>
            <a:r>
              <a:rPr lang="pt-BR" baseline="30000" smtClean="0">
                <a:latin typeface="Times New Roman" pitchFamily="18" charset="0"/>
                <a:cs typeface="Times New Roman" pitchFamily="18" charset="0"/>
              </a:rPr>
              <a:t>14,20</a:t>
            </a:r>
          </a:p>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As taquiarritmias mais comuns são taquicardia supraventricular e flutter atrial. Ambas podem ser tratadas com sucesso com terapia transplacentária.</a:t>
            </a:r>
            <a:r>
              <a:rPr lang="pt-BR" baseline="30000" smtClean="0">
                <a:latin typeface="Times New Roman" pitchFamily="18" charset="0"/>
                <a:cs typeface="Times New Roman" pitchFamily="18" charset="0"/>
              </a:rPr>
              <a:t>14,19,20</a:t>
            </a:r>
          </a:p>
          <a:p>
            <a:pPr algn="just" eaLnBrk="1" hangingPunct="1"/>
            <a:endParaRPr lang="pt-BR" smtClean="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err="1" smtClean="0"/>
              <a:t>Hdropisia</a:t>
            </a:r>
            <a:r>
              <a:rPr lang="pt-BR" dirty="0" smtClean="0"/>
              <a:t> fetal </a:t>
            </a:r>
            <a:endParaRPr lang="pt-BR" dirty="0"/>
          </a:p>
        </p:txBody>
      </p:sp>
      <p:sp>
        <p:nvSpPr>
          <p:cNvPr id="25603" name="Espaço Reservado para Conteúdo 2"/>
          <p:cNvSpPr>
            <a:spLocks noGrp="1"/>
          </p:cNvSpPr>
          <p:nvPr>
            <p:ph idx="1"/>
          </p:nvPr>
        </p:nvSpPr>
        <p:spPr/>
        <p:txBody>
          <a:bodyPr/>
          <a:lstStyle/>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Há recomendação de tratamento materno com medicamentos antiarrítmicos para NIHF secundária a taquiarritmia fetal. Essa orientação só não prevalecerá caso a idade gestacional esteja próxima do termo ou que haja uma contra-indicação materna ou obstétrica.</a:t>
            </a:r>
          </a:p>
          <a:p>
            <a:pPr eaLnBrk="1" hangingPunct="1"/>
            <a:endParaRPr lang="pt-BR"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26627" name="Espaço Reservado para Conteúdo 2"/>
          <p:cNvSpPr>
            <a:spLocks noGrp="1"/>
          </p:cNvSpPr>
          <p:nvPr>
            <p:ph idx="1"/>
          </p:nvPr>
        </p:nvSpPr>
        <p:spPr/>
        <p:txBody>
          <a:bodyPr/>
          <a:lstStyle/>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A bradicardia fetal é mais comumente causada por bloqueio cardíaco congênito, que pode ocorrer secundariamente a uma etiologia imune, como a passagem transplacentária do antígeno A síndrome anti-Sjogren, também chamado anti-Ro, a combinação anti-SSA / Ro ou anti Ro / SSA  anticorpos associados à doença autoimune materna.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a:t>
            </a:r>
            <a:endParaRPr lang="pt-BR" dirty="0"/>
          </a:p>
        </p:txBody>
      </p:sp>
      <p:sp>
        <p:nvSpPr>
          <p:cNvPr id="27651" name="Espaço Reservado para Conteúdo 2"/>
          <p:cNvSpPr>
            <a:spLocks noGrp="1"/>
          </p:cNvSpPr>
          <p:nvPr>
            <p:ph idx="1"/>
          </p:nvPr>
        </p:nvSpPr>
        <p:spPr/>
        <p:txBody>
          <a:bodyPr/>
          <a:lstStyle/>
          <a:p>
            <a:pPr algn="just" eaLnBrk="1" hangingPunct="1"/>
            <a:r>
              <a:rPr lang="pt-BR" smtClean="0">
                <a:latin typeface="Times New Roman" pitchFamily="18" charset="0"/>
                <a:cs typeface="Times New Roman" pitchFamily="18" charset="0"/>
              </a:rPr>
              <a:t>Também pode resultar de anormalidades estruturais que afetam a condução cardíaca, assim como os defeitos do coxim endocárdico no estabelecimento da síndrome de heterotaxia. </a:t>
            </a:r>
          </a:p>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Uma vez que o bloqueio atrioventricular de terceiro grau se desenvolveu, o tratamento com a terapia com corticosteróides não mostrou ser benéfico. A  terapia </a:t>
            </a:r>
            <a:r>
              <a:rPr lang="pt-BR" i="1" smtClean="0">
                <a:latin typeface="Times New Roman" pitchFamily="18" charset="0"/>
                <a:cs typeface="Times New Roman" pitchFamily="18" charset="0"/>
              </a:rPr>
              <a:t>in-utero</a:t>
            </a:r>
            <a:r>
              <a:rPr lang="pt-BR" smtClean="0">
                <a:latin typeface="Times New Roman" pitchFamily="18" charset="0"/>
                <a:cs typeface="Times New Roman" pitchFamily="18" charset="0"/>
              </a:rPr>
              <a:t> para bradiarritmia fetal, que resulta em hidropisia, não é recomendada fora de ambiente de pesquisa.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28675" name="Espaço Reservado para Conteúdo 2"/>
          <p:cNvSpPr>
            <a:spLocks noGrp="1"/>
          </p:cNvSpPr>
          <p:nvPr>
            <p:ph idx="1"/>
          </p:nvPr>
        </p:nvSpPr>
        <p:spPr/>
        <p:txBody>
          <a:bodyPr/>
          <a:lstStyle/>
          <a:p>
            <a:pPr algn="just" eaLnBrk="1" hangingPunct="1"/>
            <a:r>
              <a:rPr lang="pt-BR" smtClean="0">
                <a:latin typeface="Times New Roman" pitchFamily="18" charset="0"/>
                <a:cs typeface="Times New Roman" pitchFamily="18" charset="0"/>
              </a:rPr>
              <a:t>As anormalidades cromossômicas, particularmente a síndrome de Turner (45, X) e a síndrome de Down (trissomia 21), também são causas comuns de NIHF, representando 13% em uma grande revisão sistemática.</a:t>
            </a:r>
            <a:r>
              <a:rPr lang="pt-BR" baseline="30000" smtClean="0">
                <a:latin typeface="Times New Roman" pitchFamily="18" charset="0"/>
                <a:cs typeface="Times New Roman" pitchFamily="18" charset="0"/>
              </a:rPr>
              <a:t>13</a:t>
            </a:r>
          </a:p>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Nas séries pré-natais, a aneuploidia é a causa mais comum do NIHF, particularmente quando identificado no início da gestação.</a:t>
            </a:r>
            <a:r>
              <a:rPr lang="pt-BR" baseline="30000" smtClean="0">
                <a:latin typeface="Times New Roman" pitchFamily="18" charset="0"/>
                <a:cs typeface="Times New Roman" pitchFamily="18" charset="0"/>
              </a:rPr>
              <a:t>4,5,12</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29699" name="Espaço Reservado para Conteúdo 2"/>
          <p:cNvSpPr>
            <a:spLocks noGrp="1"/>
          </p:cNvSpPr>
          <p:nvPr>
            <p:ph idx="1"/>
          </p:nvPr>
        </p:nvSpPr>
        <p:spPr/>
        <p:txBody>
          <a:bodyPr/>
          <a:lstStyle/>
          <a:p>
            <a:pPr algn="just" eaLnBrk="1" hangingPunct="1"/>
            <a:r>
              <a:rPr lang="pt-BR" smtClean="0">
                <a:latin typeface="Times New Roman" pitchFamily="18" charset="0"/>
                <a:cs typeface="Times New Roman" pitchFamily="18" charset="0"/>
              </a:rPr>
              <a:t>A síndrome de Turner está associada a 50-80% dos casos de higromas císticos, que resultam da falta de comunicação entre o sistema linfático e drenagem venosa no pescoço.</a:t>
            </a:r>
            <a:r>
              <a:rPr lang="pt-BR" baseline="30000" smtClean="0">
                <a:latin typeface="Times New Roman" pitchFamily="18" charset="0"/>
                <a:cs typeface="Times New Roman" pitchFamily="18" charset="0"/>
              </a:rPr>
              <a:t>23</a:t>
            </a:r>
            <a:r>
              <a:rPr lang="pt-BR" smtClean="0">
                <a:latin typeface="Times New Roman" pitchFamily="18" charset="0"/>
                <a:cs typeface="Times New Roman" pitchFamily="18" charset="0"/>
              </a:rPr>
              <a:t>Provocado provavelmente por displasia linfática.</a:t>
            </a:r>
          </a:p>
          <a:p>
            <a:pPr algn="just" eaLnBrk="1" hangingPunct="1">
              <a:buFont typeface="Wingdings 2" pitchFamily="18" charset="2"/>
              <a:buNone/>
            </a:pPr>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 NIHF foi descrita em associação com outras aneuploidias, incluindo trissomias 13 e 18 e triploidia.</a:t>
            </a:r>
            <a:r>
              <a:rPr lang="pt-BR" baseline="30000" smtClean="0">
                <a:latin typeface="Times New Roman" pitchFamily="18" charset="0"/>
                <a:cs typeface="Times New Roman" pitchFamily="18" charset="0"/>
              </a:rPr>
              <a:t>24-27</a:t>
            </a:r>
            <a:r>
              <a:rPr lang="pt-BR" smtClean="0">
                <a:latin typeface="Times New Roman" pitchFamily="18" charset="0"/>
                <a:cs typeface="Times New Roman" pitchFamily="18" charset="0"/>
              </a:rPr>
              <a:t>. Em alguns casos, a hidropsia ocorre devido à malformações cardiovasculares em fetos aneuploides.</a:t>
            </a:r>
          </a:p>
          <a:p>
            <a:pPr algn="just" eaLnBrk="1" hangingPunct="1"/>
            <a:endParaRPr lang="pt-BR"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30723" name="Espaço Reservado para Conteúdo 2"/>
          <p:cNvSpPr>
            <a:spLocks noGrp="1"/>
          </p:cNvSpPr>
          <p:nvPr>
            <p:ph idx="1"/>
          </p:nvPr>
        </p:nvSpPr>
        <p:spPr/>
        <p:txBody>
          <a:bodyPr/>
          <a:lstStyle/>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NIHF também foi relatado na trissomia 21 na ausência de defeitos estruturais do coração.</a:t>
            </a:r>
            <a:r>
              <a:rPr lang="pt-BR" baseline="30000" smtClean="0">
                <a:latin typeface="Times New Roman" pitchFamily="18" charset="0"/>
                <a:cs typeface="Times New Roman" pitchFamily="18" charset="0"/>
              </a:rPr>
              <a:t>24,25,27,28</a:t>
            </a:r>
            <a:r>
              <a:rPr lang="pt-BR" smtClean="0">
                <a:latin typeface="Times New Roman" pitchFamily="18" charset="0"/>
                <a:cs typeface="Times New Roman" pitchFamily="18" charset="0"/>
              </a:rPr>
              <a:t>Alguns desses casos ocorrem devido a uma mielopoiese anormal transitória, uma condição leucêmica que ocorre em cerca de 10% dos lactentes com síndrome de Down.</a:t>
            </a:r>
            <a:r>
              <a:rPr lang="pt-BR" baseline="30000" smtClean="0">
                <a:latin typeface="Times New Roman" pitchFamily="18" charset="0"/>
                <a:cs typeface="Times New Roman" pitchFamily="18" charset="0"/>
              </a:rPr>
              <a:t>25,27</a:t>
            </a:r>
            <a:endParaRPr lang="pt-BR" baseline="3000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31747" name="Espaço Reservado para Conteúdo 2"/>
          <p:cNvSpPr>
            <a:spLocks noGrp="1"/>
          </p:cNvSpPr>
          <p:nvPr>
            <p:ph idx="1"/>
          </p:nvPr>
        </p:nvSpPr>
        <p:spPr/>
        <p:txBody>
          <a:bodyPr/>
          <a:lstStyle/>
          <a:p>
            <a:pPr algn="just" eaLnBrk="1" hangingPunct="1"/>
            <a:r>
              <a:rPr lang="pt-BR" smtClean="0">
                <a:latin typeface="Times New Roman" pitchFamily="18" charset="0"/>
                <a:cs typeface="Times New Roman" pitchFamily="18" charset="0"/>
              </a:rPr>
              <a:t>No pós-natal, a mielopoiese anormal transitória é geralmente leve e auto-limitada. No caso do pré-natal é menos comum, mas tipicamente mais grave. Por estas razões, recomendamos que a NIHF seja uma indicação para oferecer diagnóstico pré-natal com cariótipo, hibridação fluorescente in situ e / ou análise </a:t>
            </a:r>
            <a:r>
              <a:rPr lang="pt-BR" i="1" smtClean="0">
                <a:latin typeface="Times New Roman" pitchFamily="18" charset="0"/>
                <a:cs typeface="Times New Roman" pitchFamily="18" charset="0"/>
              </a:rPr>
              <a:t>microarray</a:t>
            </a:r>
            <a:r>
              <a:rPr lang="pt-BR" smtClean="0">
                <a:latin typeface="Times New Roman" pitchFamily="18" charset="0"/>
                <a:cs typeface="Times New Roman" pitchFamily="18" charset="0"/>
              </a:rPr>
              <a:t> cromossômica, mesmo quando a presença de anemia grave esteja presente (</a:t>
            </a:r>
            <a:r>
              <a:rPr lang="pt-BR" smtClean="0">
                <a:solidFill>
                  <a:schemeClr val="hlink"/>
                </a:solidFill>
                <a:latin typeface="Times New Roman" pitchFamily="18" charset="0"/>
                <a:cs typeface="Times New Roman" pitchFamily="18" charset="0"/>
              </a:rPr>
              <a:t>Figura 2</a:t>
            </a:r>
            <a:r>
              <a:rPr lang="pt-BR" smtClean="0">
                <a:latin typeface="Times New Roman" pitchFamily="18" charset="0"/>
                <a:cs typeface="Times New Roman" pitchFamily="18" charset="0"/>
              </a:rPr>
              <a: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3" name="Picture 5"/>
          <p:cNvPicPr>
            <a:picLocks noChangeAspect="1" noChangeArrowheads="1"/>
          </p:cNvPicPr>
          <p:nvPr/>
        </p:nvPicPr>
        <p:blipFill>
          <a:blip r:embed="rId2"/>
          <a:srcRect/>
          <a:stretch>
            <a:fillRect/>
          </a:stretch>
        </p:blipFill>
        <p:spPr bwMode="auto">
          <a:xfrm>
            <a:off x="1874838" y="115888"/>
            <a:ext cx="5478462" cy="6626225"/>
          </a:xfrm>
          <a:prstGeom prst="rect">
            <a:avLst/>
          </a:prstGeom>
          <a:noFill/>
          <a:ln w="38100">
            <a:solidFill>
              <a:srgbClr val="FF0000"/>
            </a:solid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33795" name="Espaço Reservado para Conteúdo 2"/>
          <p:cNvSpPr>
            <a:spLocks noGrp="1"/>
          </p:cNvSpPr>
          <p:nvPr>
            <p:ph idx="1"/>
          </p:nvPr>
        </p:nvSpPr>
        <p:spPr/>
        <p:txBody>
          <a:bodyPr/>
          <a:lstStyle/>
          <a:p>
            <a:pPr algn="just" eaLnBrk="1" hangingPunct="1"/>
            <a:r>
              <a:rPr lang="pt-BR" smtClean="0">
                <a:latin typeface="Times New Roman" pitchFamily="18" charset="0"/>
                <a:cs typeface="Times New Roman" pitchFamily="18" charset="0"/>
              </a:rPr>
              <a:t>A anemia fetal pode resultar em hidropisia imune, caso seja causada pela aloimunização. Também pode levar a NHF . </a:t>
            </a:r>
          </a:p>
          <a:p>
            <a:pPr algn="just" eaLnBrk="1" hangingPunct="1"/>
            <a:r>
              <a:rPr lang="pt-BR" smtClean="0">
                <a:latin typeface="Times New Roman" pitchFamily="18" charset="0"/>
                <a:cs typeface="Times New Roman" pitchFamily="18" charset="0"/>
              </a:rPr>
              <a:t>As etiologias incluem condições hereditárias, como hemoglobinopatias, além de condições adquiridas, como hemólise, hemorragia materno-fetal, infecção por parvovírus ou aplasia de células vermelhas. Entre as hemoglobinopatias, a causa mais comum do NIHF é a talassemia alfa, 28 a 55%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3" name="Espaço Reservado para Conteúdo 2"/>
          <p:cNvSpPr>
            <a:spLocks noGrp="1"/>
          </p:cNvSpPr>
          <p:nvPr>
            <p:ph idx="1"/>
          </p:nvPr>
        </p:nvSpPr>
        <p:spPr/>
        <p:txBody>
          <a:bodyPr>
            <a:normAutofit/>
          </a:bodyPr>
          <a:lstStyle/>
          <a:p>
            <a:pPr algn="just" eaLnBrk="1" hangingPunct="1">
              <a:lnSpc>
                <a:spcPct val="90000"/>
              </a:lnSpc>
            </a:pPr>
            <a:r>
              <a:rPr lang="pt-BR" smtClean="0">
                <a:latin typeface="Times New Roman" pitchFamily="18" charset="0"/>
                <a:cs typeface="Times New Roman" pitchFamily="18" charset="0"/>
              </a:rPr>
              <a:t>O diagnóstico definitivo de um feto afetado pode ser feito pela detecção de uma das exclusões comuns de DNA ou mutações pontuais.</a:t>
            </a:r>
            <a:r>
              <a:rPr lang="pt-BR" baseline="30000" smtClean="0">
                <a:latin typeface="Times New Roman" pitchFamily="18" charset="0"/>
                <a:cs typeface="Times New Roman" pitchFamily="18" charset="0"/>
              </a:rPr>
              <a:t>31</a:t>
            </a:r>
          </a:p>
          <a:p>
            <a:pPr algn="just" eaLnBrk="1" hangingPunct="1">
              <a:lnSpc>
                <a:spcPct val="90000"/>
              </a:lnSpc>
            </a:pPr>
            <a:endParaRPr lang="pt-BR" smtClean="0">
              <a:latin typeface="Times New Roman" pitchFamily="18" charset="0"/>
              <a:cs typeface="Times New Roman" pitchFamily="18" charset="0"/>
            </a:endParaRPr>
          </a:p>
          <a:p>
            <a:pPr algn="just" eaLnBrk="1" hangingPunct="1">
              <a:lnSpc>
                <a:spcPct val="90000"/>
              </a:lnSpc>
            </a:pPr>
            <a:r>
              <a:rPr lang="pt-BR" smtClean="0">
                <a:latin typeface="Times New Roman" pitchFamily="18" charset="0"/>
                <a:cs typeface="Times New Roman" pitchFamily="18" charset="0"/>
              </a:rPr>
              <a:t>Por outro lado, uma amostra de sangue fetal pode ser avaliada quanto à presença da hemoglobina anormal de Bart observada nessa condição. A hemoglobina de Bart é um transportador de oxigênio ineficaz,assim o feto com talassemia alfa sofrerá hipoxia intrauterina grave. A NIHF resultante será tipicamente presente no segundo trimestre ou início do terceiro trimestre.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3" name="Espaço Reservado para Conteúdo 2"/>
          <p:cNvSpPr>
            <a:spLocks noGrp="1"/>
          </p:cNvSpPr>
          <p:nvPr>
            <p:ph idx="1"/>
          </p:nvPr>
        </p:nvSpPr>
        <p:spPr/>
        <p:txBody>
          <a:bodyPr>
            <a:normAutofit lnSpcReduction="10000"/>
          </a:bodyPr>
          <a:lstStyle/>
          <a:p>
            <a:pPr marL="274320" indent="-274320" algn="just" eaLnBrk="1" fontAlgn="auto" hangingPunct="1">
              <a:spcAft>
                <a:spcPts val="0"/>
              </a:spcAft>
              <a:buFont typeface="Wingdings 2"/>
              <a:buChar char=""/>
              <a:defRPr/>
            </a:pPr>
            <a:r>
              <a:rPr lang="pt-BR" dirty="0" smtClean="0">
                <a:latin typeface="Times New Roman" pitchFamily="18" charset="0"/>
                <a:cs typeface="Times New Roman" pitchFamily="18" charset="0"/>
              </a:rPr>
              <a:t>A anemia fetal também pode ocorrer devido a hemorragia fetal. NIHF ocorre apenas com hemorragia materno fetal significativa que não é suficiente para levar à </a:t>
            </a:r>
            <a:r>
              <a:rPr lang="pt-BR" dirty="0" err="1" smtClean="0">
                <a:latin typeface="Times New Roman" pitchFamily="18" charset="0"/>
                <a:cs typeface="Times New Roman" pitchFamily="18" charset="0"/>
              </a:rPr>
              <a:t>hipovolemia</a:t>
            </a:r>
            <a:r>
              <a:rPr lang="pt-BR" dirty="0" smtClean="0">
                <a:latin typeface="Times New Roman" pitchFamily="18" charset="0"/>
                <a:cs typeface="Times New Roman" pitchFamily="18" charset="0"/>
              </a:rPr>
              <a:t> fetal e à morte. Um esfregaço de </a:t>
            </a:r>
            <a:r>
              <a:rPr lang="pt-BR" dirty="0" err="1" smtClean="0">
                <a:latin typeface="Times New Roman" pitchFamily="18" charset="0"/>
                <a:cs typeface="Times New Roman" pitchFamily="18" charset="0"/>
              </a:rPr>
              <a:t>Kleihauer-Betke</a:t>
            </a:r>
            <a:r>
              <a:rPr lang="pt-BR" dirty="0" smtClean="0">
                <a:latin typeface="Times New Roman" pitchFamily="18" charset="0"/>
                <a:cs typeface="Times New Roman" pitchFamily="18" charset="0"/>
              </a:rPr>
              <a:t> mostrará a presença de células do feto no sangue periférico materno na maioria dos casos.</a:t>
            </a:r>
          </a:p>
          <a:p>
            <a:pPr marL="274320" indent="-274320" algn="just" eaLnBrk="1" fontAlgn="auto" hangingPunct="1">
              <a:spcAft>
                <a:spcPts val="0"/>
              </a:spcAft>
              <a:buFont typeface="Wingdings 2"/>
              <a:buChar char=""/>
              <a:defRPr/>
            </a:pP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Citometria</a:t>
            </a:r>
            <a:r>
              <a:rPr lang="pt-BR" dirty="0" smtClean="0">
                <a:latin typeface="Times New Roman" pitchFamily="18" charset="0"/>
                <a:cs typeface="Times New Roman" pitchFamily="18" charset="0"/>
              </a:rPr>
              <a:t> de fluxo também pode ser usado para estimar o volume de sangramento fetal . Esse é um diagnóstico importante a  se fazer, porque mesmo com uma hemorragia maciça, a transfusão fetal intravascular pode ser salvadora.</a:t>
            </a:r>
            <a:r>
              <a:rPr lang="pt-BR" baseline="30000" dirty="0" smtClean="0">
                <a:latin typeface="Times New Roman" pitchFamily="18" charset="0"/>
                <a:cs typeface="Times New Roman" pitchFamily="18" charset="0"/>
              </a:rPr>
              <a:t>34-36</a:t>
            </a:r>
          </a:p>
          <a:p>
            <a:pPr marL="274320" indent="-274320" eaLnBrk="1" fontAlgn="auto" hangingPunct="1">
              <a:spcAft>
                <a:spcPts val="0"/>
              </a:spcAft>
              <a:buFont typeface="Wingdings 2"/>
              <a:buChar char=""/>
              <a:defRPr/>
            </a:pPr>
            <a:endParaRPr lang="pt-B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3" name="Espaço Reservado para Conteúdo 2"/>
          <p:cNvSpPr>
            <a:spLocks noGrp="1"/>
          </p:cNvSpPr>
          <p:nvPr>
            <p:ph idx="1"/>
          </p:nvPr>
        </p:nvSpPr>
        <p:spPr/>
        <p:txBody>
          <a:bodyPr>
            <a:normAutofit/>
          </a:bodyPr>
          <a:lstStyle/>
          <a:p>
            <a:pPr algn="just" eaLnBrk="1" hangingPunct="1">
              <a:lnSpc>
                <a:spcPct val="90000"/>
              </a:lnSpc>
            </a:pPr>
            <a:r>
              <a:rPr lang="pt-BR" smtClean="0">
                <a:latin typeface="Times New Roman" pitchFamily="18" charset="0"/>
                <a:cs typeface="Times New Roman" pitchFamily="18" charset="0"/>
              </a:rPr>
              <a:t>É recomendado  que a NIHF, devido à anemia por hemorragia, seja tratado com transfusão, a menos que a gravidez tenha uma idade gestacional avançada e os riscos associados ao parto sejam considerados inferiores aos associados ao procedimento. </a:t>
            </a:r>
          </a:p>
          <a:p>
            <a:pPr algn="just" eaLnBrk="1" hangingPunct="1">
              <a:lnSpc>
                <a:spcPct val="90000"/>
              </a:lnSpc>
            </a:pPr>
            <a:endParaRPr lang="pt-BR" smtClean="0">
              <a:latin typeface="Times New Roman" pitchFamily="18" charset="0"/>
              <a:cs typeface="Times New Roman" pitchFamily="18" charset="0"/>
            </a:endParaRPr>
          </a:p>
          <a:p>
            <a:pPr algn="just" eaLnBrk="1" hangingPunct="1">
              <a:lnSpc>
                <a:spcPct val="90000"/>
              </a:lnSpc>
            </a:pPr>
            <a:r>
              <a:rPr lang="pt-BR" smtClean="0">
                <a:latin typeface="Times New Roman" pitchFamily="18" charset="0"/>
                <a:cs typeface="Times New Roman" pitchFamily="18" charset="0"/>
              </a:rPr>
              <a:t>Outras causas menos comuns de anemia fetal e hidropisia incluem deficiência de G-6-PD, enzimopatias de eritrócitos, como a deficiência de piruvato quinase e aplasia de células vermelhas adquiridas na mãe.</a:t>
            </a:r>
            <a:r>
              <a:rPr lang="pt-BR" baseline="30000" smtClean="0">
                <a:latin typeface="Times New Roman" pitchFamily="18" charset="0"/>
                <a:cs typeface="Times New Roman" pitchFamily="18" charset="0"/>
              </a:rPr>
              <a:t>37,38</a:t>
            </a:r>
          </a:p>
          <a:p>
            <a:pPr eaLnBrk="1" hangingPunct="1">
              <a:lnSpc>
                <a:spcPct val="90000"/>
              </a:lnSpc>
            </a:pPr>
            <a:endParaRPr lang="pt-BR"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3" name="Espaço Reservado para Conteúdo 2"/>
          <p:cNvSpPr>
            <a:spLocks noGrp="1"/>
          </p:cNvSpPr>
          <p:nvPr>
            <p:ph idx="1"/>
          </p:nvPr>
        </p:nvSpPr>
        <p:spPr/>
        <p:txBody>
          <a:bodyPr>
            <a:normAutofit lnSpcReduction="10000"/>
          </a:bodyPr>
          <a:lstStyle/>
          <a:p>
            <a:pPr marL="274320" indent="-274320" algn="just" eaLnBrk="1" fontAlgn="auto" hangingPunct="1">
              <a:spcAft>
                <a:spcPts val="0"/>
              </a:spcAft>
              <a:buFont typeface="Wingdings 2"/>
              <a:buChar char=""/>
              <a:defRPr/>
            </a:pPr>
            <a:r>
              <a:rPr lang="pt-BR" dirty="0" smtClean="0">
                <a:latin typeface="Times New Roman" pitchFamily="18" charset="0"/>
                <a:cs typeface="Times New Roman" pitchFamily="18" charset="0"/>
              </a:rPr>
              <a:t>NIHF foi relatado em associação com uma série de doenças infecciosas virais, bacterianas e parasitárias, incluindo </a:t>
            </a:r>
            <a:r>
              <a:rPr lang="pt-BR" dirty="0" err="1" smtClean="0">
                <a:latin typeface="Times New Roman" pitchFamily="18" charset="0"/>
                <a:cs typeface="Times New Roman" pitchFamily="18" charset="0"/>
              </a:rPr>
              <a:t>parvovírus</a:t>
            </a:r>
            <a:r>
              <a:rPr lang="pt-BR" dirty="0" smtClean="0">
                <a:latin typeface="Times New Roman" pitchFamily="18" charset="0"/>
                <a:cs typeface="Times New Roman" pitchFamily="18" charset="0"/>
              </a:rPr>
              <a:t>, citomegalovírus, sífilis e toxoplasmose.</a:t>
            </a:r>
            <a:r>
              <a:rPr lang="pt-BR" baseline="30000" dirty="0" smtClean="0">
                <a:latin typeface="Times New Roman" pitchFamily="18" charset="0"/>
                <a:cs typeface="Times New Roman" pitchFamily="18" charset="0"/>
              </a:rPr>
              <a:t>39-42</a:t>
            </a:r>
            <a:r>
              <a:rPr lang="pt-BR" dirty="0" smtClean="0">
                <a:latin typeface="Times New Roman" pitchFamily="18" charset="0"/>
                <a:cs typeface="Times New Roman" pitchFamily="18" charset="0"/>
              </a:rPr>
              <a:t>Tais infecções representam 5-10% do NIHF.</a:t>
            </a:r>
            <a:r>
              <a:rPr lang="pt-BR" baseline="30000" dirty="0" smtClean="0">
                <a:latin typeface="Times New Roman" pitchFamily="18" charset="0"/>
                <a:cs typeface="Times New Roman" pitchFamily="18" charset="0"/>
              </a:rPr>
              <a:t>6,13,14,16</a:t>
            </a:r>
            <a:r>
              <a:rPr lang="pt-BR" dirty="0" smtClean="0">
                <a:latin typeface="Times New Roman" pitchFamily="18" charset="0"/>
                <a:cs typeface="Times New Roman" pitchFamily="18" charset="0"/>
              </a:rPr>
              <a:t> </a:t>
            </a:r>
          </a:p>
          <a:p>
            <a:pPr marL="274320" indent="-274320" algn="just" eaLnBrk="1" fontAlgn="auto" hangingPunct="1">
              <a:spcAft>
                <a:spcPts val="0"/>
              </a:spcAft>
              <a:buFont typeface="Wingdings 2"/>
              <a:buChar char=""/>
              <a:defRPr/>
            </a:pPr>
            <a:endParaRPr lang="pt-BR" dirty="0" smtClean="0">
              <a:latin typeface="Times New Roman" pitchFamily="18" charset="0"/>
              <a:cs typeface="Times New Roman" pitchFamily="18" charset="0"/>
            </a:endParaRPr>
          </a:p>
          <a:p>
            <a:pPr marL="274320" indent="-274320" algn="just" eaLnBrk="1" fontAlgn="auto" hangingPunct="1">
              <a:spcAft>
                <a:spcPts val="0"/>
              </a:spcAft>
              <a:buFont typeface="Wingdings 2"/>
              <a:buChar char=""/>
              <a:defRPr/>
            </a:pPr>
            <a:r>
              <a:rPr lang="pt-BR" dirty="0" smtClean="0">
                <a:latin typeface="Times New Roman" pitchFamily="18" charset="0"/>
                <a:cs typeface="Times New Roman" pitchFamily="18" charset="0"/>
              </a:rPr>
              <a:t>Embora as associações estejam menos claras, o NIHF também foi relatado como ocorrendo com vírus </a:t>
            </a:r>
            <a:r>
              <a:rPr lang="pt-BR" dirty="0" err="1" smtClean="0">
                <a:latin typeface="Times New Roman" pitchFamily="18" charset="0"/>
                <a:cs typeface="Times New Roman" pitchFamily="18" charset="0"/>
              </a:rPr>
              <a:t>Coxsackie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tripanosomíase</a:t>
            </a:r>
            <a:r>
              <a:rPr lang="pt-BR" dirty="0" smtClean="0">
                <a:latin typeface="Times New Roman" pitchFamily="18" charset="0"/>
                <a:cs typeface="Times New Roman" pitchFamily="18" charset="0"/>
              </a:rPr>
              <a:t>, varicela, </a:t>
            </a:r>
            <a:r>
              <a:rPr lang="pt-BR" dirty="0" err="1" smtClean="0">
                <a:latin typeface="Times New Roman" pitchFamily="18" charset="0"/>
                <a:cs typeface="Times New Roman" pitchFamily="18" charset="0"/>
              </a:rPr>
              <a:t>herpesvírus</a:t>
            </a:r>
            <a:r>
              <a:rPr lang="pt-BR" dirty="0" smtClean="0">
                <a:latin typeface="Times New Roman" pitchFamily="18" charset="0"/>
                <a:cs typeface="Times New Roman" pitchFamily="18" charset="0"/>
              </a:rPr>
              <a:t> humano </a:t>
            </a:r>
            <a:r>
              <a:rPr lang="pt-BR" baseline="30000" dirty="0" smtClean="0">
                <a:latin typeface="Times New Roman" pitchFamily="18" charset="0"/>
                <a:cs typeface="Times New Roman" pitchFamily="18" charset="0"/>
              </a:rPr>
              <a:t>6 e 7</a:t>
            </a:r>
            <a:r>
              <a:rPr lang="pt-BR" dirty="0" smtClean="0">
                <a:latin typeface="Times New Roman" pitchFamily="18" charset="0"/>
                <a:cs typeface="Times New Roman" pitchFamily="18" charset="0"/>
              </a:rPr>
              <a:t>, herpes simplex tipo 1, vírus respiratório sincicial, vírus da </a:t>
            </a:r>
            <a:r>
              <a:rPr lang="pt-BR" dirty="0" err="1" smtClean="0">
                <a:latin typeface="Times New Roman" pitchFamily="18" charset="0"/>
                <a:cs typeface="Times New Roman" pitchFamily="18" charset="0"/>
              </a:rPr>
              <a:t>coriomeningite</a:t>
            </a:r>
            <a:r>
              <a:rPr lang="pt-BR" dirty="0" smtClean="0">
                <a:latin typeface="Times New Roman" pitchFamily="18" charset="0"/>
                <a:cs typeface="Times New Roman" pitchFamily="18" charset="0"/>
              </a:rPr>
              <a:t> linfocítica congênita e leptospirose.</a:t>
            </a:r>
            <a:r>
              <a:rPr lang="pt-BR" baseline="30000" dirty="0" smtClean="0">
                <a:latin typeface="Times New Roman" pitchFamily="18" charset="0"/>
                <a:cs typeface="Times New Roman" pitchFamily="18" charset="0"/>
              </a:rPr>
              <a:t>6,43-47 </a:t>
            </a:r>
            <a:r>
              <a:rPr lang="pt-BR" dirty="0" smtClean="0">
                <a:latin typeface="Times New Roman" pitchFamily="18" charset="0"/>
                <a:cs typeface="Times New Roman" pitchFamily="18" charset="0"/>
              </a:rPr>
              <a:t>.</a:t>
            </a:r>
          </a:p>
          <a:p>
            <a:pPr marL="274320" indent="-274320" eaLnBrk="1" fontAlgn="auto" hangingPunct="1">
              <a:spcAft>
                <a:spcPts val="0"/>
              </a:spcAft>
              <a:buFont typeface="Wingdings 2"/>
              <a:buChar char=""/>
              <a:defRPr/>
            </a:pPr>
            <a:endParaRPr lang="pt-BR"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3" name="Espaço Reservado para Conteúdo 2"/>
          <p:cNvSpPr>
            <a:spLocks noGrp="1"/>
          </p:cNvSpPr>
          <p:nvPr>
            <p:ph idx="1"/>
          </p:nvPr>
        </p:nvSpPr>
        <p:spPr/>
        <p:txBody>
          <a:bodyPr>
            <a:normAutofit fontScale="92500" lnSpcReduction="10000"/>
          </a:bodyPr>
          <a:lstStyle/>
          <a:p>
            <a:pPr marL="274320" indent="-274320" algn="just" eaLnBrk="1" fontAlgn="auto" hangingPunct="1">
              <a:spcAft>
                <a:spcPts val="0"/>
              </a:spcAft>
              <a:buFont typeface="Wingdings 2"/>
              <a:buChar char=""/>
              <a:defRPr/>
            </a:pPr>
            <a:r>
              <a:rPr lang="pt-BR" dirty="0" smtClean="0">
                <a:latin typeface="Times New Roman" pitchFamily="18" charset="0"/>
                <a:cs typeface="Times New Roman" pitchFamily="18" charset="0"/>
              </a:rPr>
              <a:t>O </a:t>
            </a:r>
            <a:r>
              <a:rPr lang="pt-BR" dirty="0" err="1" smtClean="0">
                <a:latin typeface="Times New Roman" pitchFamily="18" charset="0"/>
                <a:cs typeface="Times New Roman" pitchFamily="18" charset="0"/>
              </a:rPr>
              <a:t>parvovírus</a:t>
            </a:r>
            <a:r>
              <a:rPr lang="pt-BR" dirty="0" smtClean="0">
                <a:latin typeface="Times New Roman" pitchFamily="18" charset="0"/>
                <a:cs typeface="Times New Roman" pitchFamily="18" charset="0"/>
              </a:rPr>
              <a:t> é a causa infecciosa mais  relatada do NIHF. No feto, o vírus tem uma predileção para as células progenitoras eritróides, levando à inibição da </a:t>
            </a:r>
            <a:r>
              <a:rPr lang="pt-BR" dirty="0" err="1" smtClean="0">
                <a:latin typeface="Times New Roman" pitchFamily="18" charset="0"/>
                <a:cs typeface="Times New Roman" pitchFamily="18" charset="0"/>
              </a:rPr>
              <a:t>eritropoiese</a:t>
            </a:r>
            <a:r>
              <a:rPr lang="pt-BR" dirty="0" smtClean="0">
                <a:latin typeface="Times New Roman" pitchFamily="18" charset="0"/>
                <a:cs typeface="Times New Roman" pitchFamily="18" charset="0"/>
              </a:rPr>
              <a:t> e posterior anemia.</a:t>
            </a:r>
            <a:r>
              <a:rPr lang="pt-BR" baseline="30000" dirty="0" smtClean="0">
                <a:latin typeface="Times New Roman" pitchFamily="18" charset="0"/>
                <a:cs typeface="Times New Roman" pitchFamily="18" charset="0"/>
              </a:rPr>
              <a:t>48,49</a:t>
            </a:r>
          </a:p>
          <a:p>
            <a:pPr marL="274320" indent="-274320" algn="just" eaLnBrk="1" fontAlgn="auto" hangingPunct="1">
              <a:spcAft>
                <a:spcPts val="0"/>
              </a:spcAft>
              <a:buFont typeface="Wingdings 2"/>
              <a:buChar char=""/>
              <a:defRPr/>
            </a:pPr>
            <a:r>
              <a:rPr lang="pt-BR" dirty="0" smtClean="0">
                <a:latin typeface="Times New Roman" pitchFamily="18" charset="0"/>
                <a:cs typeface="Times New Roman" pitchFamily="18" charset="0"/>
              </a:rPr>
              <a:t>O risco de morte fetal foi de 15% às 13-20 semanas de gestação e 6% após 20 semanas.</a:t>
            </a:r>
            <a:r>
              <a:rPr lang="pt-BR" baseline="30000" dirty="0" smtClean="0">
                <a:latin typeface="Times New Roman" pitchFamily="18" charset="0"/>
                <a:cs typeface="Times New Roman" pitchFamily="18" charset="0"/>
              </a:rPr>
              <a:t>54</a:t>
            </a:r>
          </a:p>
          <a:p>
            <a:pPr marL="274320" indent="-274320" algn="just" eaLnBrk="1" fontAlgn="auto" hangingPunct="1">
              <a:spcAft>
                <a:spcPts val="0"/>
              </a:spcAft>
              <a:buFont typeface="Wingdings 2"/>
              <a:buChar char=""/>
              <a:defRPr/>
            </a:pPr>
            <a:r>
              <a:rPr lang="pt-BR" dirty="0" smtClean="0">
                <a:latin typeface="Times New Roman" pitchFamily="18" charset="0"/>
                <a:cs typeface="Times New Roman" pitchFamily="18" charset="0"/>
              </a:rPr>
              <a:t>Na maioria dos casos, a anemia é transitória e a transfusão intravascular fetal pode suportar um feto através desta crise </a:t>
            </a:r>
            <a:r>
              <a:rPr lang="pt-BR" dirty="0" err="1" smtClean="0">
                <a:latin typeface="Times New Roman" pitchFamily="18" charset="0"/>
                <a:cs typeface="Times New Roman" pitchFamily="18" charset="0"/>
              </a:rPr>
              <a:t>aplástica</a:t>
            </a:r>
            <a:r>
              <a:rPr lang="pt-BR" dirty="0" smtClean="0">
                <a:latin typeface="Times New Roman" pitchFamily="18" charset="0"/>
                <a:cs typeface="Times New Roman" pitchFamily="18" charset="0"/>
              </a:rPr>
              <a:t>.</a:t>
            </a:r>
            <a:r>
              <a:rPr lang="pt-BR" baseline="30000" dirty="0" smtClean="0">
                <a:latin typeface="Times New Roman" pitchFamily="18" charset="0"/>
                <a:cs typeface="Times New Roman" pitchFamily="18" charset="0"/>
              </a:rPr>
              <a:t>55,56</a:t>
            </a:r>
          </a:p>
          <a:p>
            <a:pPr marL="274320" indent="-274320" algn="just" eaLnBrk="1" fontAlgn="auto" hangingPunct="1">
              <a:spcAft>
                <a:spcPts val="0"/>
              </a:spcAft>
              <a:buFont typeface="Wingdings 2"/>
              <a:buChar char=""/>
              <a:defRPr/>
            </a:pPr>
            <a:r>
              <a:rPr lang="pt-BR" dirty="0" smtClean="0">
                <a:latin typeface="Times New Roman" pitchFamily="18" charset="0"/>
                <a:cs typeface="Times New Roman" pitchFamily="18" charset="0"/>
              </a:rPr>
              <a:t>No entanto, o desenvolvimento do NIHF está associado a alta mortalidade e os resultados são significativamente melhorados após a transfusão fetal </a:t>
            </a:r>
            <a:r>
              <a:rPr lang="pt-BR" dirty="0" err="1" smtClean="0">
                <a:latin typeface="Times New Roman" pitchFamily="18" charset="0"/>
                <a:cs typeface="Times New Roman" pitchFamily="18" charset="0"/>
              </a:rPr>
              <a:t>intrauterina</a:t>
            </a:r>
            <a:r>
              <a:rPr lang="pt-BR" dirty="0" smtClean="0">
                <a:latin typeface="Times New Roman" pitchFamily="18" charset="0"/>
                <a:cs typeface="Times New Roman" pitchFamily="18" charset="0"/>
              </a:rPr>
              <a:t>.</a:t>
            </a:r>
            <a:r>
              <a:rPr lang="pt-BR" baseline="30000" dirty="0" smtClean="0">
                <a:latin typeface="Times New Roman" pitchFamily="18" charset="0"/>
                <a:cs typeface="Times New Roman" pitchFamily="18" charset="0"/>
              </a:rPr>
              <a:t>51,53</a:t>
            </a:r>
            <a:endParaRPr lang="pt-BR" baseline="30000" dirty="0">
              <a:latin typeface="Times New Roman" pitchFamily="18" charset="0"/>
              <a:cs typeface="Times New Roman"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3" name="Espaço Reservado para Conteúdo 2"/>
          <p:cNvSpPr>
            <a:spLocks noGrp="1"/>
          </p:cNvSpPr>
          <p:nvPr>
            <p:ph idx="1"/>
          </p:nvPr>
        </p:nvSpPr>
        <p:spPr/>
        <p:txBody>
          <a:bodyPr>
            <a:normAutofit fontScale="92500"/>
          </a:bodyPr>
          <a:lstStyle/>
          <a:p>
            <a:pPr marL="274320" indent="-274320" algn="just" eaLnBrk="1" fontAlgn="auto" hangingPunct="1">
              <a:spcAft>
                <a:spcPts val="0"/>
              </a:spcAft>
              <a:buFont typeface="Wingdings 2"/>
              <a:buChar char=""/>
              <a:defRPr/>
            </a:pPr>
            <a:r>
              <a:rPr lang="pt-BR" dirty="0" smtClean="0">
                <a:latin typeface="Times New Roman" pitchFamily="18" charset="0"/>
                <a:cs typeface="Times New Roman" pitchFamily="18" charset="0"/>
              </a:rPr>
              <a:t>Anormalidades torácicas fetais, incluindo massas, como </a:t>
            </a:r>
            <a:r>
              <a:rPr lang="pt-BR" dirty="0" err="1" smtClean="0">
                <a:latin typeface="Times New Roman" pitchFamily="18" charset="0"/>
                <a:cs typeface="Times New Roman" pitchFamily="18" charset="0"/>
              </a:rPr>
              <a:t>hidrotórax</a:t>
            </a:r>
            <a:r>
              <a:rPr lang="pt-BR" dirty="0" smtClean="0">
                <a:latin typeface="Times New Roman" pitchFamily="18" charset="0"/>
                <a:cs typeface="Times New Roman" pitchFamily="18" charset="0"/>
              </a:rPr>
              <a:t> congênito, também podem ser associadas à NIHF. A lesão pulmonar mais frequente relacionada à NIHF é uma malformação congênita das vias aéreas pulmonares (CPAM), 5%.</a:t>
            </a:r>
          </a:p>
          <a:p>
            <a:pPr marL="274320" indent="-274320" algn="just" eaLnBrk="1" fontAlgn="auto" hangingPunct="1">
              <a:spcAft>
                <a:spcPts val="0"/>
              </a:spcAft>
              <a:buFont typeface="Wingdings 2"/>
              <a:buChar char=""/>
              <a:defRPr/>
            </a:pPr>
            <a:r>
              <a:rPr lang="pt-BR" dirty="0" smtClean="0">
                <a:latin typeface="Times New Roman" pitchFamily="18" charset="0"/>
                <a:cs typeface="Times New Roman" pitchFamily="18" charset="0"/>
              </a:rPr>
              <a:t> Com uma grande lesão ou derrame, o deslocamento do mediastino pode prejudicar o retorno venoso e o débito cardíaco. A compressão esofágica pode resultar em </a:t>
            </a:r>
            <a:r>
              <a:rPr lang="pt-BR" dirty="0" err="1" smtClean="0">
                <a:latin typeface="Times New Roman" pitchFamily="18" charset="0"/>
                <a:cs typeface="Times New Roman" pitchFamily="18" charset="0"/>
              </a:rPr>
              <a:t>polihidrâmnios</a:t>
            </a:r>
            <a:r>
              <a:rPr lang="pt-BR" dirty="0" smtClean="0">
                <a:latin typeface="Times New Roman" pitchFamily="18" charset="0"/>
                <a:cs typeface="Times New Roman" pitchFamily="18" charset="0"/>
              </a:rPr>
              <a:t>. </a:t>
            </a:r>
          </a:p>
          <a:p>
            <a:pPr marL="274320" indent="-274320" algn="just" eaLnBrk="1" fontAlgn="auto" hangingPunct="1">
              <a:spcAft>
                <a:spcPts val="0"/>
              </a:spcAft>
              <a:buFont typeface="Wingdings 2"/>
              <a:buChar char=""/>
              <a:defRPr/>
            </a:pPr>
            <a:r>
              <a:rPr lang="pt-BR" dirty="0" smtClean="0">
                <a:latin typeface="Times New Roman" pitchFamily="18" charset="0"/>
                <a:cs typeface="Times New Roman" pitchFamily="18" charset="0"/>
              </a:rPr>
              <a:t>A lesão é </a:t>
            </a:r>
            <a:r>
              <a:rPr lang="pt-BR" dirty="0" err="1" smtClean="0">
                <a:latin typeface="Times New Roman" pitchFamily="18" charset="0"/>
                <a:cs typeface="Times New Roman" pitchFamily="18" charset="0"/>
              </a:rPr>
              <a:t>macrocística</a:t>
            </a:r>
            <a:r>
              <a:rPr lang="pt-BR" dirty="0" smtClean="0">
                <a:latin typeface="Times New Roman" pitchFamily="18" charset="0"/>
                <a:cs typeface="Times New Roman" pitchFamily="18" charset="0"/>
              </a:rPr>
              <a:t>. O cisto pode ser tratado com drenagem de agulha ou colocação de derivação toracoamniótica.</a:t>
            </a:r>
            <a:r>
              <a:rPr lang="pt-BR" baseline="30000" dirty="0" smtClean="0">
                <a:latin typeface="Times New Roman" pitchFamily="18" charset="0"/>
                <a:cs typeface="Times New Roman" pitchFamily="18" charset="0"/>
              </a:rPr>
              <a:t>58,59</a:t>
            </a:r>
          </a:p>
          <a:p>
            <a:pPr marL="274320" indent="-274320" eaLnBrk="1" fontAlgn="auto" hangingPunct="1">
              <a:spcAft>
                <a:spcPts val="0"/>
              </a:spcAft>
              <a:buFont typeface="Wingdings 2"/>
              <a:buChar char=""/>
              <a:defRPr/>
            </a:pPr>
            <a:endParaRPr lang="pt-BR" dirty="0"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40963" name="Espaço Reservado para Conteúdo 2"/>
          <p:cNvSpPr>
            <a:spLocks noGrp="1"/>
          </p:cNvSpPr>
          <p:nvPr>
            <p:ph idx="1"/>
          </p:nvPr>
        </p:nvSpPr>
        <p:spPr/>
        <p:txBody>
          <a:bodyPr/>
          <a:lstStyle/>
          <a:p>
            <a:pPr algn="just" eaLnBrk="1" hangingPunct="1"/>
            <a:r>
              <a:rPr lang="pt-BR" smtClean="0">
                <a:latin typeface="Times New Roman" pitchFamily="18" charset="0"/>
                <a:cs typeface="Times New Roman" pitchFamily="18" charset="0"/>
              </a:rPr>
              <a:t>Se predominantemente sólido (microcístico), tanto a terapia com corticosteróides quanto a ressecção in útero foram recomendadas, e atualmente o tratamento com corticosteróides é recomendado como tratamento de primeira linha. Os seqüestros broncopulmonares grandes também foram tratadas com um procedimento com agulha envolvendo laser de neodímio.</a:t>
            </a:r>
            <a:r>
              <a:rPr lang="pt-BR" baseline="30000" smtClean="0">
                <a:latin typeface="Times New Roman" pitchFamily="18" charset="0"/>
                <a:cs typeface="Times New Roman" pitchFamily="18" charset="0"/>
              </a:rPr>
              <a:t>57</a:t>
            </a:r>
          </a:p>
          <a:p>
            <a:pPr eaLnBrk="1" hangingPunct="1"/>
            <a:endParaRPr lang="pt-BR" smtClean="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41987" name="Espaço Reservado para Conteúdo 2"/>
          <p:cNvSpPr>
            <a:spLocks noGrp="1"/>
          </p:cNvSpPr>
          <p:nvPr>
            <p:ph idx="1"/>
          </p:nvPr>
        </p:nvSpPr>
        <p:spPr/>
        <p:txBody>
          <a:bodyPr/>
          <a:lstStyle/>
          <a:p>
            <a:pPr algn="just" eaLnBrk="1" hangingPunct="1"/>
            <a:r>
              <a:rPr lang="pt-BR" smtClean="0">
                <a:latin typeface="Times New Roman" pitchFamily="18" charset="0"/>
                <a:cs typeface="Times New Roman" pitchFamily="18" charset="0"/>
              </a:rPr>
              <a:t>A etiologia mais comum de derrame isolado que conduz ao NIHF é o quilotórax, causado pela obstrução linfática. O diagnóstico é confirmado pelo achado de uma contagem de células pleurais fetal &gt; 80% de linfócitos na ausência de infecção. A sobrevivência reportada é superior a 50% em fetos hidrópicos tratados com colocação de derivação toracoamniótica.</a:t>
            </a:r>
            <a:r>
              <a:rPr lang="pt-BR" baseline="30000" smtClean="0">
                <a:latin typeface="Times New Roman" pitchFamily="18" charset="0"/>
                <a:cs typeface="Times New Roman" pitchFamily="18" charset="0"/>
              </a:rPr>
              <a:t>61</a:t>
            </a:r>
          </a:p>
          <a:p>
            <a:pPr eaLnBrk="1" hangingPunct="1"/>
            <a:endParaRPr lang="pt-BR"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3" name="Espaço Reservado para Conteúdo 2"/>
          <p:cNvSpPr>
            <a:spLocks noGrp="1"/>
          </p:cNvSpPr>
          <p:nvPr>
            <p:ph idx="1"/>
          </p:nvPr>
        </p:nvSpPr>
        <p:spPr/>
        <p:txBody>
          <a:bodyPr>
            <a:normAutofit fontScale="92500" lnSpcReduction="10000"/>
          </a:bodyPr>
          <a:lstStyle/>
          <a:p>
            <a:pPr marL="274320" indent="-274320" algn="just" eaLnBrk="1" fontAlgn="auto" hangingPunct="1">
              <a:spcAft>
                <a:spcPts val="0"/>
              </a:spcAft>
              <a:buFont typeface="Wingdings 2"/>
              <a:buChar char=""/>
              <a:defRPr/>
            </a:pPr>
            <a:r>
              <a:rPr lang="pt-BR" dirty="0" smtClean="0">
                <a:latin typeface="Times New Roman" pitchFamily="18" charset="0"/>
                <a:cs typeface="Times New Roman" pitchFamily="18" charset="0"/>
              </a:rPr>
              <a:t>A síndrome de transfusão feto-fetal resulta de um desequilíbrio no fluxo sanguíneo causado por anastomoses nas placentas de gestações gêmeas </a:t>
            </a:r>
            <a:r>
              <a:rPr lang="pt-BR" dirty="0" err="1" smtClean="0">
                <a:latin typeface="Times New Roman" pitchFamily="18" charset="0"/>
                <a:cs typeface="Times New Roman" pitchFamily="18" charset="0"/>
              </a:rPr>
              <a:t>monocorônica</a:t>
            </a:r>
            <a:r>
              <a:rPr lang="pt-BR" dirty="0" smtClean="0">
                <a:latin typeface="Times New Roman" pitchFamily="18" charset="0"/>
                <a:cs typeface="Times New Roman" pitchFamily="18" charset="0"/>
              </a:rPr>
              <a:t>.</a:t>
            </a:r>
          </a:p>
          <a:p>
            <a:pPr marL="274320" indent="-274320" algn="just" eaLnBrk="1" fontAlgn="auto" hangingPunct="1">
              <a:spcAft>
                <a:spcPts val="0"/>
              </a:spcAft>
              <a:buFont typeface="Wingdings 2"/>
              <a:buChar char=""/>
              <a:defRPr/>
            </a:pPr>
            <a:r>
              <a:rPr lang="pt-BR" dirty="0" smtClean="0">
                <a:latin typeface="Times New Roman" pitchFamily="18" charset="0"/>
                <a:cs typeface="Times New Roman" pitchFamily="18" charset="0"/>
              </a:rPr>
              <a:t>Em casos graves, um ou ambos os gêmeos podem desenvolver NIHF, embora mais comumente o gêmeo receptor seja afetado, provavelmente por </a:t>
            </a:r>
            <a:r>
              <a:rPr lang="pt-BR" dirty="0" err="1" smtClean="0">
                <a:latin typeface="Times New Roman" pitchFamily="18" charset="0"/>
                <a:cs typeface="Times New Roman" pitchFamily="18" charset="0"/>
              </a:rPr>
              <a:t>hipervolemia</a:t>
            </a:r>
            <a:r>
              <a:rPr lang="pt-BR" dirty="0" smtClean="0">
                <a:latin typeface="Times New Roman" pitchFamily="18" charset="0"/>
                <a:cs typeface="Times New Roman" pitchFamily="18" charset="0"/>
              </a:rPr>
              <a:t> e aumento da pressão venosa central.</a:t>
            </a:r>
            <a:r>
              <a:rPr lang="pt-BR" baseline="30000" dirty="0" smtClean="0">
                <a:latin typeface="Times New Roman" pitchFamily="18" charset="0"/>
                <a:cs typeface="Times New Roman" pitchFamily="18" charset="0"/>
              </a:rPr>
              <a:t>62</a:t>
            </a:r>
            <a:r>
              <a:rPr lang="pt-BR" dirty="0" smtClean="0">
                <a:latin typeface="Times New Roman" pitchFamily="18" charset="0"/>
                <a:cs typeface="Times New Roman" pitchFamily="18" charset="0"/>
              </a:rPr>
              <a:t> Com prognóstico reservado e sem tratamento  a maioria dos especialistas considera a terapia com laser como a melhor abordagem terapêutica disponível.Término seletivo através da coagulação do cordão umbilical também é uma opção. </a:t>
            </a:r>
            <a:endParaRPr lang="pt-BR" dirty="0">
              <a:latin typeface="Times New Roman" pitchFamily="18" charset="0"/>
              <a:cs typeface="Times New Roman"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err="1" smtClean="0"/>
              <a:t>Hidropsia</a:t>
            </a:r>
            <a:r>
              <a:rPr lang="pt-BR" dirty="0" smtClean="0"/>
              <a:t> fetal </a:t>
            </a:r>
            <a:endParaRPr lang="pt-BR" dirty="0"/>
          </a:p>
        </p:txBody>
      </p:sp>
      <p:sp>
        <p:nvSpPr>
          <p:cNvPr id="44035" name="Espaço Reservado para Conteúdo 2"/>
          <p:cNvSpPr>
            <a:spLocks noGrp="1"/>
          </p:cNvSpPr>
          <p:nvPr>
            <p:ph idx="1"/>
          </p:nvPr>
        </p:nvSpPr>
        <p:spPr/>
        <p:txBody>
          <a:bodyPr/>
          <a:lstStyle/>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Outra complicação da gêmeos monocorônicos que pode resultar em NIHF é a sequência de perfusão arterial reversa . A ablação por radiofreqüência do gêmeo acárdico tem sido defendida em casos graves, incluindo aqueles com hidropisia. A sobrevivência global relatada de 80% .</a:t>
            </a:r>
            <a:r>
              <a:rPr lang="pt-BR" baseline="30000" smtClean="0">
                <a:latin typeface="Times New Roman" pitchFamily="18" charset="0"/>
                <a:cs typeface="Times New Roman" pitchFamily="18" charset="0"/>
              </a:rPr>
              <a:t>64.</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err="1" smtClean="0"/>
              <a:t>Hdropisia</a:t>
            </a:r>
            <a:r>
              <a:rPr lang="pt-BR" dirty="0" smtClean="0"/>
              <a:t> fetal</a:t>
            </a:r>
            <a:endParaRPr lang="pt-BR" dirty="0"/>
          </a:p>
        </p:txBody>
      </p:sp>
      <p:sp>
        <p:nvSpPr>
          <p:cNvPr id="45059" name="Espaço Reservado para Conteúdo 2"/>
          <p:cNvSpPr>
            <a:spLocks noGrp="1"/>
          </p:cNvSpPr>
          <p:nvPr>
            <p:ph idx="1"/>
          </p:nvPr>
        </p:nvSpPr>
        <p:spPr/>
        <p:txBody>
          <a:bodyPr/>
          <a:lstStyle/>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As anormalidades estruturais urinárias e gastrointestinais são causas menos comuns do NIHF. Uma ruptura de bexiga  ou sistema de coleta renal pode causar ascite urinária e imitar NIHF. </a:t>
            </a:r>
          </a:p>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As síndromes nefróticas congênitas foram relatadas como causadoras de NIHF devido à hipoproteinemia.</a:t>
            </a:r>
            <a:r>
              <a:rPr lang="pt-BR" baseline="30000" smtClean="0">
                <a:latin typeface="Times New Roman" pitchFamily="18" charset="0"/>
                <a:cs typeface="Times New Roman" pitchFamily="18" charset="0"/>
              </a:rPr>
              <a:t>19,65,66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46083" name="Espaço Reservado para Conteúdo 2"/>
          <p:cNvSpPr>
            <a:spLocks noGrp="1"/>
          </p:cNvSpPr>
          <p:nvPr>
            <p:ph idx="1"/>
          </p:nvPr>
        </p:nvSpPr>
        <p:spPr/>
        <p:txBody>
          <a:bodyPr/>
          <a:lstStyle/>
          <a:p>
            <a:pPr algn="just" eaLnBrk="1" hangingPunct="1">
              <a:buFont typeface="Wingdings 2" pitchFamily="18" charset="2"/>
              <a:buNone/>
            </a:pPr>
            <a:r>
              <a:rPr lang="pt-BR" smtClean="0">
                <a:latin typeface="Times New Roman" pitchFamily="18" charset="0"/>
                <a:cs typeface="Times New Roman" pitchFamily="18" charset="0"/>
              </a:rPr>
              <a:t> </a:t>
            </a:r>
          </a:p>
          <a:p>
            <a:pPr algn="just" eaLnBrk="1" hangingPunct="1"/>
            <a:r>
              <a:rPr lang="pt-BR" smtClean="0">
                <a:latin typeface="Times New Roman" pitchFamily="18" charset="0"/>
                <a:cs typeface="Times New Roman" pitchFamily="18" charset="0"/>
              </a:rPr>
              <a:t>Poucas anormalidades primárias do trato gastrointestinal foram associadas à NIHF. Aqueles que foram relatados incluem hérnia diafragmática, volvo do intestino médio, obstrução gastrointestinal, atresia jejunal, má rotação do intestino e peritonite mecônica. </a:t>
            </a:r>
            <a:r>
              <a:rPr lang="pt-BR" baseline="30000" smtClean="0">
                <a:latin typeface="Times New Roman" pitchFamily="18" charset="0"/>
                <a:cs typeface="Times New Roman" pitchFamily="18" charset="0"/>
              </a:rPr>
              <a:t>6,19</a:t>
            </a:r>
          </a:p>
          <a:p>
            <a:pPr eaLnBrk="1" hangingPunct="1"/>
            <a:endParaRPr lang="pt-BR"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47107" name="Espaço Reservado para Conteúdo 2"/>
          <p:cNvSpPr>
            <a:spLocks noGrp="1"/>
          </p:cNvSpPr>
          <p:nvPr>
            <p:ph idx="1"/>
          </p:nvPr>
        </p:nvSpPr>
        <p:spPr/>
        <p:txBody>
          <a:bodyPr/>
          <a:lstStyle/>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Massas intra-abdominais podem causar insuficiência cardíaca  pela obstrução do retorno venoso, enquanto a obstrução gastrointestinal e o infarto podem levar à diminuição da pressão osmótica coloidal devido à perda de proteínas.</a:t>
            </a:r>
            <a:r>
              <a:rPr lang="pt-BR" baseline="30000" smtClean="0">
                <a:latin typeface="Times New Roman" pitchFamily="18" charset="0"/>
                <a:cs typeface="Times New Roman" pitchFamily="18" charset="0"/>
              </a:rPr>
              <a:t>19</a:t>
            </a:r>
          </a:p>
          <a:p>
            <a:pPr eaLnBrk="1" hangingPunct="1"/>
            <a:endParaRPr lang="pt-BR" smtClean="0"/>
          </a:p>
          <a:p>
            <a:pPr eaLnBrk="1" hangingPunct="1"/>
            <a:endParaRPr lang="pt-BR"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48131" name="Espaço Reservado para Conteúdo 2"/>
          <p:cNvSpPr>
            <a:spLocks noGrp="1"/>
          </p:cNvSpPr>
          <p:nvPr>
            <p:ph idx="1"/>
          </p:nvPr>
        </p:nvSpPr>
        <p:spPr/>
        <p:txBody>
          <a:bodyPr/>
          <a:lstStyle/>
          <a:p>
            <a:pPr algn="just" eaLnBrk="1" hangingPunct="1"/>
            <a:r>
              <a:rPr lang="pt-BR" smtClean="0">
                <a:latin typeface="Times New Roman" pitchFamily="18" charset="0"/>
                <a:cs typeface="Times New Roman" pitchFamily="18" charset="0"/>
              </a:rPr>
              <a:t>Distúrbios hepáticos como cirrose, necrose hepática, colestase, doença policística do fígado e atresia biliar foram relatados em associação com NIHF, provavelmente devido a hipoprotenemia .</a:t>
            </a:r>
            <a:r>
              <a:rPr lang="pt-BR" baseline="30000" smtClean="0">
                <a:latin typeface="Times New Roman" pitchFamily="18" charset="0"/>
                <a:cs typeface="Times New Roman" pitchFamily="18" charset="0"/>
              </a:rPr>
              <a:t>17</a:t>
            </a:r>
          </a:p>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 O hemangioma do fígado também foi relatado como uma causa do NIHF, provavelmente por derivação arteriovenosa, resultando em insuficiência cardíaca. </a:t>
            </a:r>
          </a:p>
          <a:p>
            <a:pPr eaLnBrk="1" hangingPunct="1"/>
            <a:endParaRPr lang="pt-BR" smtClean="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49155" name="Espaço Reservado para Conteúdo 2"/>
          <p:cNvSpPr>
            <a:spLocks noGrp="1"/>
          </p:cNvSpPr>
          <p:nvPr>
            <p:ph idx="1"/>
          </p:nvPr>
        </p:nvSpPr>
        <p:spPr/>
        <p:txBody>
          <a:bodyPr/>
          <a:lstStyle/>
          <a:p>
            <a:pPr algn="just" eaLnBrk="1" hangingPunct="1"/>
            <a:r>
              <a:rPr lang="pt-BR" smtClean="0">
                <a:latin typeface="Times New Roman" pitchFamily="18" charset="0"/>
                <a:cs typeface="Times New Roman" pitchFamily="18" charset="0"/>
              </a:rPr>
              <a:t>Doenças neoplásicas ou tumores do feto podem ocorrer no útero e foram associados ao NIHF. As mais comuns são linfangiomas, hemangiomas, sacrococcígeos, mediastínicos, faríngeos e neuroblastomas. </a:t>
            </a:r>
            <a:r>
              <a:rPr lang="pt-BR" baseline="30000" smtClean="0">
                <a:latin typeface="Times New Roman" pitchFamily="18" charset="0"/>
                <a:cs typeface="Times New Roman" pitchFamily="18" charset="0"/>
              </a:rPr>
              <a:t>19,67,68</a:t>
            </a:r>
          </a:p>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Muitos destes são muito vasculares e conduzem a NIHF devido a insuficiência cardíaca de alto débito.</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50179" name="Espaço Reservado para Conteúdo 2"/>
          <p:cNvSpPr>
            <a:spLocks noGrp="1"/>
          </p:cNvSpPr>
          <p:nvPr>
            <p:ph idx="1"/>
          </p:nvPr>
        </p:nvSpPr>
        <p:spPr/>
        <p:txBody>
          <a:bodyPr/>
          <a:lstStyle/>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A esclerose tuberosa é uma doença autossômica dominante, associada a NIHF, caracterizada por tumores fibroangiomatosos em órgãos múltiplos, mais tipicamente o córtex do cérebro, a pele e os rins. Rabdomiomas  cardíacos e fibrose hepática também estão por vezes presentes.</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51203" name="Espaço Reservado para Conteúdo 2"/>
          <p:cNvSpPr>
            <a:spLocks noGrp="1"/>
          </p:cNvSpPr>
          <p:nvPr>
            <p:ph idx="1"/>
          </p:nvPr>
        </p:nvSpPr>
        <p:spPr/>
        <p:txBody>
          <a:bodyPr/>
          <a:lstStyle/>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As lesões placentárias e de cordão que foram associadas a NIHF incluem corioangiomas, angiomixoma do cordão, aneurisma da artéria umbilical, trombose da veia do cordão, torsão da veia umbilical, nós verdadeiros e bandas amnióticas.</a:t>
            </a:r>
            <a:r>
              <a:rPr lang="pt-BR" baseline="30000" smtClean="0">
                <a:latin typeface="Times New Roman" pitchFamily="18" charset="0"/>
                <a:cs typeface="Times New Roman" pitchFamily="18" charset="0"/>
              </a:rPr>
              <a:t>7,19,68</a:t>
            </a:r>
          </a:p>
          <a:p>
            <a:pPr algn="just" eaLnBrk="1" hangingPunct="1">
              <a:buFont typeface="Wingdings 2" pitchFamily="18" charset="2"/>
              <a:buNone/>
            </a:pPr>
            <a:endParaRPr lang="pt-BR" smtClean="0">
              <a:latin typeface="Times New Roman" pitchFamily="18" charset="0"/>
              <a:cs typeface="Times New Roman" pitchFamily="18"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52227" name="Espaço Reservado para Conteúdo 2"/>
          <p:cNvSpPr>
            <a:spLocks noGrp="1"/>
          </p:cNvSpPr>
          <p:nvPr>
            <p:ph idx="1"/>
          </p:nvPr>
        </p:nvSpPr>
        <p:spPr/>
        <p:txBody>
          <a:bodyPr/>
          <a:lstStyle/>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Os corioangiomas placentários são relativamente comuns, 1% das gravidezes. Embora pequenas lesões geralmente não sejam clinicamente significativas, aqueles que medem&gt; 5 cm podem atuar como derivações arteriovenosas de alto volume e levam a hidropisia tendo em vista a insuficiência cardíaca de alto rendimento.</a:t>
            </a:r>
            <a:endParaRPr lang="pt-BR" smtClean="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3" name="Espaço Reservado para Conteúdo 2"/>
          <p:cNvSpPr>
            <a:spLocks noGrp="1"/>
          </p:cNvSpPr>
          <p:nvPr>
            <p:ph idx="1"/>
          </p:nvPr>
        </p:nvSpPr>
        <p:spPr/>
        <p:txBody>
          <a:bodyPr>
            <a:normAutofit fontScale="92500" lnSpcReduction="20000"/>
          </a:bodyPr>
          <a:lstStyle/>
          <a:p>
            <a:pPr marL="274320" indent="-274320" algn="just" eaLnBrk="1" fontAlgn="auto" hangingPunct="1">
              <a:spcAft>
                <a:spcPts val="0"/>
              </a:spcAft>
              <a:buFont typeface="Wingdings 2"/>
              <a:buChar char=""/>
              <a:defRPr/>
            </a:pPr>
            <a:r>
              <a:rPr lang="pt-BR" dirty="0" smtClean="0">
                <a:latin typeface="Times New Roman" pitchFamily="18" charset="0"/>
                <a:cs typeface="Times New Roman" pitchFamily="18" charset="0"/>
              </a:rPr>
              <a:t>Os </a:t>
            </a:r>
            <a:r>
              <a:rPr lang="pt-BR" dirty="0" err="1" smtClean="0">
                <a:latin typeface="Times New Roman" pitchFamily="18" charset="0"/>
                <a:cs typeface="Times New Roman" pitchFamily="18" charset="0"/>
              </a:rPr>
              <a:t>hemangiomas</a:t>
            </a:r>
            <a:r>
              <a:rPr lang="pt-BR" dirty="0" smtClean="0">
                <a:latin typeface="Times New Roman" pitchFamily="18" charset="0"/>
                <a:cs typeface="Times New Roman" pitchFamily="18" charset="0"/>
              </a:rPr>
              <a:t> foram relatados como causadores de NIHF, tendo como causa provável a anemia grave, </a:t>
            </a:r>
            <a:r>
              <a:rPr lang="pt-BR" dirty="0" err="1" smtClean="0">
                <a:latin typeface="Times New Roman" pitchFamily="18" charset="0"/>
                <a:cs typeface="Times New Roman" pitchFamily="18" charset="0"/>
              </a:rPr>
              <a:t>hipoproteinemia</a:t>
            </a:r>
            <a:r>
              <a:rPr lang="pt-BR" dirty="0" smtClean="0">
                <a:latin typeface="Times New Roman" pitchFamily="18" charset="0"/>
                <a:cs typeface="Times New Roman" pitchFamily="18" charset="0"/>
              </a:rPr>
              <a:t> e / ou </a:t>
            </a:r>
            <a:r>
              <a:rPr lang="pt-BR" dirty="0" err="1" smtClean="0">
                <a:latin typeface="Times New Roman" pitchFamily="18" charset="0"/>
                <a:cs typeface="Times New Roman" pitchFamily="18" charset="0"/>
              </a:rPr>
              <a:t>eritropoiose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extramedular</a:t>
            </a:r>
            <a:r>
              <a:rPr lang="pt-BR" dirty="0" smtClean="0">
                <a:latin typeface="Times New Roman" pitchFamily="18" charset="0"/>
                <a:cs typeface="Times New Roman" pitchFamily="18" charset="0"/>
              </a:rPr>
              <a:t>.</a:t>
            </a:r>
          </a:p>
          <a:p>
            <a:pPr marL="274320" indent="-274320" algn="just" eaLnBrk="1" fontAlgn="auto" hangingPunct="1">
              <a:spcAft>
                <a:spcPts val="0"/>
              </a:spcAft>
              <a:buFont typeface="Wingdings 2"/>
              <a:buChar char=""/>
              <a:defRPr/>
            </a:pPr>
            <a:endParaRPr lang="pt-BR" dirty="0" smtClean="0">
              <a:latin typeface="Times New Roman" pitchFamily="18" charset="0"/>
              <a:cs typeface="Times New Roman" pitchFamily="18" charset="0"/>
            </a:endParaRPr>
          </a:p>
          <a:p>
            <a:pPr marL="274320" indent="-274320" algn="just" eaLnBrk="1" fontAlgn="auto" hangingPunct="1">
              <a:spcAft>
                <a:spcPts val="0"/>
              </a:spcAft>
              <a:buFont typeface="Wingdings 2"/>
              <a:buChar char=""/>
              <a:defRPr/>
            </a:pPr>
            <a:r>
              <a:rPr lang="pt-BR" dirty="0" smtClean="0">
                <a:latin typeface="Times New Roman" pitchFamily="18" charset="0"/>
                <a:cs typeface="Times New Roman" pitchFamily="18" charset="0"/>
              </a:rPr>
              <a:t> Um grande número de displasias esqueléticas tem sido associada ao NIHF, incluindo </a:t>
            </a:r>
            <a:r>
              <a:rPr lang="pt-BR" dirty="0" err="1" smtClean="0">
                <a:latin typeface="Times New Roman" pitchFamily="18" charset="0"/>
                <a:cs typeface="Times New Roman" pitchFamily="18" charset="0"/>
              </a:rPr>
              <a:t>acondroplasia</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acondrogênese</a:t>
            </a:r>
            <a:r>
              <a:rPr lang="pt-BR" dirty="0" smtClean="0">
                <a:latin typeface="Times New Roman" pitchFamily="18" charset="0"/>
                <a:cs typeface="Times New Roman" pitchFamily="18" charset="0"/>
              </a:rPr>
              <a:t>, osteogênese imperfeita, displasia não tóxica, síndrome de </a:t>
            </a:r>
            <a:r>
              <a:rPr lang="pt-BR" dirty="0" err="1" smtClean="0">
                <a:latin typeface="Times New Roman" pitchFamily="18" charset="0"/>
                <a:cs typeface="Times New Roman" pitchFamily="18" charset="0"/>
              </a:rPr>
              <a:t>polidactilia</a:t>
            </a:r>
            <a:r>
              <a:rPr lang="pt-BR" dirty="0" smtClean="0">
                <a:latin typeface="Times New Roman" pitchFamily="18" charset="0"/>
                <a:cs typeface="Times New Roman" pitchFamily="18" charset="0"/>
              </a:rPr>
              <a:t> de costela curta e displasia torácica asfixiante.</a:t>
            </a:r>
            <a:r>
              <a:rPr lang="pt-BR" baseline="30000" dirty="0" smtClean="0">
                <a:latin typeface="Times New Roman" pitchFamily="18" charset="0"/>
                <a:cs typeface="Times New Roman" pitchFamily="18" charset="0"/>
              </a:rPr>
              <a:t>14,19,71-73</a:t>
            </a:r>
            <a:r>
              <a:rPr lang="pt-BR" dirty="0" smtClean="0">
                <a:latin typeface="Times New Roman" pitchFamily="18" charset="0"/>
                <a:cs typeface="Times New Roman" pitchFamily="18" charset="0"/>
              </a:rPr>
              <a:t> O mecanismo não está claro, embora tenha sido proposto que o alargamento hepático ocorra secundário à proliferação intra-hepática de precursores de células sanguíneas para compensar um pequeno volume de medula óssea. Isso pode causar grande compressão de vasos e levar a </a:t>
            </a:r>
            <a:r>
              <a:rPr lang="pt-BR" dirty="0" err="1" smtClean="0">
                <a:latin typeface="Times New Roman" pitchFamily="18" charset="0"/>
                <a:cs typeface="Times New Roman" pitchFamily="18" charset="0"/>
              </a:rPr>
              <a:t>anasarca</a:t>
            </a:r>
            <a:r>
              <a:rPr lang="pt-BR" dirty="0" smtClean="0">
                <a:latin typeface="Times New Roman" pitchFamily="18" charset="0"/>
                <a:cs typeface="Times New Roman" pitchFamily="18" charset="0"/>
              </a:rPr>
              <a:t> nesses fetos.</a:t>
            </a:r>
            <a:endParaRPr lang="pt-BR" dirty="0">
              <a:latin typeface="Times New Roman" pitchFamily="18" charset="0"/>
              <a:cs typeface="Times New Roman" pitchFamily="18"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54275" name="Espaço Reservado para Conteúdo 2"/>
          <p:cNvSpPr>
            <a:spLocks noGrp="1"/>
          </p:cNvSpPr>
          <p:nvPr>
            <p:ph idx="1"/>
          </p:nvPr>
        </p:nvSpPr>
        <p:spPr/>
        <p:txBody>
          <a:bodyPr/>
          <a:lstStyle/>
          <a:p>
            <a:pPr algn="just" eaLnBrk="1" hangingPunct="1"/>
            <a:r>
              <a:rPr lang="pt-BR" smtClean="0">
                <a:latin typeface="Times New Roman" pitchFamily="18" charset="0"/>
                <a:cs typeface="Times New Roman" pitchFamily="18" charset="0"/>
              </a:rPr>
              <a:t>Os erros congênitos do metabolismo e outras condições genéticas são historicamente associados a 1-2% dos casos de NIHF, que pode ser transitória ou manifestar como ascite isolada. Doenças de armazenamento lisossômico, como várias mucopolissacaridoses, doença de Gaucher.</a:t>
            </a:r>
          </a:p>
          <a:p>
            <a:pPr algn="just" eaLnBrk="1" hangingPunct="1"/>
            <a:r>
              <a:rPr lang="pt-BR" smtClean="0">
                <a:latin typeface="Times New Roman" pitchFamily="18" charset="0"/>
                <a:cs typeface="Times New Roman" pitchFamily="18" charset="0"/>
              </a:rPr>
              <a:t> Os mecanismos propostos envolvem visceromegalia e obstrução do retorno venoso, diminuição da eritropoiese e anemia e / ou hipoproteinemia</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3" name="Espaço Reservado para Conteúdo 2"/>
          <p:cNvSpPr>
            <a:spLocks noGrp="1"/>
          </p:cNvSpPr>
          <p:nvPr>
            <p:ph idx="1"/>
          </p:nvPr>
        </p:nvSpPr>
        <p:spPr/>
        <p:txBody>
          <a:bodyPr>
            <a:normAutofit/>
          </a:bodyPr>
          <a:lstStyle/>
          <a:p>
            <a:pPr algn="just" eaLnBrk="1" hangingPunct="1">
              <a:lnSpc>
                <a:spcPct val="90000"/>
              </a:lnSpc>
            </a:pPr>
            <a:r>
              <a:rPr lang="pt-BR" smtClean="0">
                <a:latin typeface="Times New Roman" pitchFamily="18" charset="0"/>
                <a:cs typeface="Times New Roman" pitchFamily="18" charset="0"/>
              </a:rPr>
              <a:t>Várias outras síndromes foram associadas a NIHF, muitos  são distúrbios associados à disfunção linfática, como o Noonan e a síndrome do pterígio múltiplo, ambos frequentemente com hígroma cístico; quilotórax idiopático, no qual um distúrbio local do vaso linfático pleuromediastinal ocorre como o possível mecanismo patogênico; síndrome do prego amarelo, síndrome do linfedema congênito dominante herdado ; e linfangiectasia pulmonar congênita. </a:t>
            </a:r>
          </a:p>
          <a:p>
            <a:pPr algn="just" eaLnBrk="1" hangingPunct="1">
              <a:lnSpc>
                <a:spcPct val="90000"/>
              </a:lnSpc>
            </a:pPr>
            <a:r>
              <a:rPr lang="pt-BR" smtClean="0">
                <a:latin typeface="Times New Roman" pitchFamily="18" charset="0"/>
                <a:cs typeface="Times New Roman" pitchFamily="18" charset="0"/>
              </a:rPr>
              <a:t>A recorrência familiar em alguns desses casos sugere um desenvolvimento maligno hereditário de vasos linfáticos.</a:t>
            </a:r>
            <a:r>
              <a:rPr lang="pt-BR" baseline="30000" smtClean="0">
                <a:latin typeface="Times New Roman" pitchFamily="18" charset="0"/>
                <a:cs typeface="Times New Roman" pitchFamily="18" charset="0"/>
              </a:rPr>
              <a:t>6,14,19,78.</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3" name="Espaço Reservado para Conteúdo 2"/>
          <p:cNvSpPr>
            <a:spLocks noGrp="1"/>
          </p:cNvSpPr>
          <p:nvPr>
            <p:ph idx="1"/>
          </p:nvPr>
        </p:nvSpPr>
        <p:spPr/>
        <p:txBody>
          <a:bodyPr>
            <a:normAutofit/>
          </a:bodyPr>
          <a:lstStyle/>
          <a:p>
            <a:pPr marL="274320" indent="-274320" algn="just" eaLnBrk="1" fontAlgn="auto" hangingPunct="1">
              <a:spcAft>
                <a:spcPts val="0"/>
              </a:spcAft>
              <a:buFont typeface="Wingdings 2"/>
              <a:buChar char=""/>
              <a:defRPr/>
            </a:pPr>
            <a:r>
              <a:rPr lang="pt-BR" dirty="0" smtClean="0">
                <a:solidFill>
                  <a:schemeClr val="accent4">
                    <a:lumMod val="75000"/>
                  </a:schemeClr>
                </a:solidFill>
                <a:latin typeface="Times New Roman" pitchFamily="18" charset="0"/>
                <a:cs typeface="Times New Roman" pitchFamily="18" charset="0"/>
              </a:rPr>
              <a:t>Qual é a avaliação apropriada quando a hidropisia fetal é detectada?</a:t>
            </a:r>
          </a:p>
          <a:p>
            <a:pPr marL="274320" indent="-274320" algn="just" eaLnBrk="1" fontAlgn="auto" hangingPunct="1">
              <a:spcAft>
                <a:spcPts val="0"/>
              </a:spcAft>
              <a:buFont typeface="Wingdings 2"/>
              <a:buChar char=""/>
              <a:defRPr/>
            </a:pPr>
            <a:endParaRPr lang="pt-BR" dirty="0" smtClean="0">
              <a:latin typeface="Times New Roman" pitchFamily="18" charset="0"/>
              <a:cs typeface="Times New Roman" pitchFamily="18" charset="0"/>
            </a:endParaRPr>
          </a:p>
          <a:p>
            <a:pPr marL="274320" indent="-274320" algn="just" eaLnBrk="1" fontAlgn="auto" hangingPunct="1">
              <a:spcAft>
                <a:spcPts val="0"/>
              </a:spcAft>
              <a:buFont typeface="Wingdings 2"/>
              <a:buChar char=""/>
              <a:defRPr/>
            </a:pPr>
            <a:r>
              <a:rPr lang="pt-BR" dirty="0" smtClean="0">
                <a:latin typeface="Times New Roman" pitchFamily="18" charset="0"/>
                <a:cs typeface="Times New Roman" pitchFamily="18" charset="0"/>
              </a:rPr>
              <a:t>A identificação ultrassonográfica do feto hidrópico não é difícil. O desafio diagnóstico é estabelecer a etiologia e determinar a terapia apropriada (se disponível).Foi relatado que a causa da </a:t>
            </a:r>
            <a:r>
              <a:rPr lang="pt-BR" dirty="0" err="1" smtClean="0">
                <a:latin typeface="Times New Roman" pitchFamily="18" charset="0"/>
                <a:cs typeface="Times New Roman" pitchFamily="18" charset="0"/>
              </a:rPr>
              <a:t>hidropsia</a:t>
            </a:r>
            <a:r>
              <a:rPr lang="pt-BR" dirty="0" smtClean="0">
                <a:latin typeface="Times New Roman" pitchFamily="18" charset="0"/>
                <a:cs typeface="Times New Roman" pitchFamily="18" charset="0"/>
              </a:rPr>
              <a:t> pode ser determinada em cerca de 60-85% dos casos, embora isso inclua avaliação pós-natal.</a:t>
            </a:r>
            <a:r>
              <a:rPr lang="pt-BR" baseline="30000" dirty="0" smtClean="0">
                <a:latin typeface="Times New Roman" pitchFamily="18" charset="0"/>
                <a:cs typeface="Times New Roman" pitchFamily="18" charset="0"/>
              </a:rPr>
              <a:t>13</a:t>
            </a:r>
            <a:endParaRPr lang="pt-BR" baseline="30000" dirty="0">
              <a:latin typeface="Times New Roman" pitchFamily="18" charset="0"/>
              <a:cs typeface="Times New Roman" pitchFamily="18" charset="0"/>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57347" name="Espaço Reservado para Conteúdo 2"/>
          <p:cNvSpPr>
            <a:spLocks noGrp="1"/>
          </p:cNvSpPr>
          <p:nvPr>
            <p:ph idx="1"/>
          </p:nvPr>
        </p:nvSpPr>
        <p:spPr/>
        <p:txBody>
          <a:bodyPr/>
          <a:lstStyle/>
          <a:p>
            <a:pPr algn="just" eaLnBrk="1" hangingPunct="1"/>
            <a:r>
              <a:rPr lang="pt-BR" smtClean="0">
                <a:latin typeface="Times New Roman" pitchFamily="18" charset="0"/>
                <a:cs typeface="Times New Roman" pitchFamily="18" charset="0"/>
              </a:rPr>
              <a:t>Várias etiologias são confirmadas ou excluídas com base em achados de ultra-som.</a:t>
            </a:r>
          </a:p>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A avaliação ultrassonográfica deve incluir uma pesquisa detalhada para anomalias do feto, cordão umbilical e placenta e estimativa do volume de líquido amniótico.Um ecocardiograma fetal deve ser incluído, uma vez que as anomalias cardíacas fetais estão entre as causas mais comuns de NIHF.</a:t>
            </a:r>
          </a:p>
          <a:p>
            <a:pPr eaLnBrk="1" hangingPunct="1"/>
            <a:endParaRPr lang="pt-BR" smtClean="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err="1" smtClean="0"/>
              <a:t>Hdropisia</a:t>
            </a:r>
            <a:r>
              <a:rPr lang="pt-BR" dirty="0" smtClean="0"/>
              <a:t> fetal </a:t>
            </a:r>
            <a:endParaRPr lang="pt-BR" dirty="0"/>
          </a:p>
        </p:txBody>
      </p:sp>
      <p:sp>
        <p:nvSpPr>
          <p:cNvPr id="58371" name="Espaço Reservado para Conteúdo 2"/>
          <p:cNvSpPr>
            <a:spLocks noGrp="1"/>
          </p:cNvSpPr>
          <p:nvPr>
            <p:ph idx="1"/>
          </p:nvPr>
        </p:nvSpPr>
        <p:spPr/>
        <p:txBody>
          <a:bodyPr/>
          <a:lstStyle/>
          <a:p>
            <a:pPr algn="just" eaLnBrk="1" hangingPunct="1"/>
            <a:r>
              <a:rPr lang="pt-BR" smtClean="0">
                <a:latin typeface="Times New Roman" pitchFamily="18" charset="0"/>
                <a:cs typeface="Times New Roman" pitchFamily="18" charset="0"/>
              </a:rPr>
              <a:t>Em um feto estruturalmente normal, o primeiro passo é excluir a aloimunização como causa. Os estudos de sangue materno também devem incluir uma contagem completa de células sanguíneas com diferencial e índices, teste de Kleihauer-Betke para hemoglobina fetal e a sorologia de parvovírus B19. </a:t>
            </a:r>
          </a:p>
          <a:p>
            <a:pPr algn="just" eaLnBrk="1" hangingPunct="1"/>
            <a:r>
              <a:rPr lang="pt-BR" smtClean="0">
                <a:latin typeface="Times New Roman" pitchFamily="18" charset="0"/>
                <a:cs typeface="Times New Roman" pitchFamily="18" charset="0"/>
              </a:rPr>
              <a:t>Os resultados do teste sorológico para a sífilis devem ser revistos ou repetidos, além de ser dada consideração aos títulos de fase aguda para citomegalovírus e toxoplasmose. </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59395" name="Espaço Reservado para Conteúdo 2"/>
          <p:cNvSpPr>
            <a:spLocks noGrp="1"/>
          </p:cNvSpPr>
          <p:nvPr>
            <p:ph idx="1"/>
          </p:nvPr>
        </p:nvSpPr>
        <p:spPr/>
        <p:txBody>
          <a:bodyPr/>
          <a:lstStyle/>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É particularmente importante realizar estudos Doppler da artéria cerebral média para avaliar a presença de anemia fetal, que pode ser tratável com transfusão intravascular. O feto com NIHF devido a anemia grave terá aumento da velocidade através da artéria cerebral média.</a:t>
            </a:r>
            <a:r>
              <a:rPr lang="pt-BR" baseline="30000" smtClean="0">
                <a:latin typeface="Times New Roman" pitchFamily="18" charset="0"/>
                <a:cs typeface="Times New Roman" pitchFamily="18" charset="0"/>
              </a:rPr>
              <a:t>79</a:t>
            </a:r>
          </a:p>
          <a:p>
            <a:pPr eaLnBrk="1" hangingPunct="1"/>
            <a:endParaRPr lang="pt-BR" smtClean="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err="1" smtClean="0"/>
              <a:t>Hidropsia</a:t>
            </a:r>
            <a:r>
              <a:rPr lang="pt-BR" dirty="0" smtClean="0"/>
              <a:t> fetal </a:t>
            </a:r>
            <a:endParaRPr lang="pt-BR" dirty="0"/>
          </a:p>
        </p:txBody>
      </p:sp>
      <p:sp>
        <p:nvSpPr>
          <p:cNvPr id="60419" name="Espaço Reservado para Conteúdo 2"/>
          <p:cNvSpPr>
            <a:spLocks noGrp="1"/>
          </p:cNvSpPr>
          <p:nvPr>
            <p:ph idx="1"/>
          </p:nvPr>
        </p:nvSpPr>
        <p:spPr/>
        <p:txBody>
          <a:bodyPr/>
          <a:lstStyle/>
          <a:p>
            <a:pPr algn="just" eaLnBrk="1" hangingPunct="1"/>
            <a:r>
              <a:rPr lang="pt-BR" smtClean="0">
                <a:latin typeface="Times New Roman" pitchFamily="18" charset="0"/>
                <a:cs typeface="Times New Roman" pitchFamily="18" charset="0"/>
              </a:rPr>
              <a:t>Um cariótipo fetal, estudos de hibridação </a:t>
            </a:r>
            <a:r>
              <a:rPr lang="pt-BR" i="1" smtClean="0">
                <a:latin typeface="Times New Roman" pitchFamily="18" charset="0"/>
                <a:cs typeface="Times New Roman" pitchFamily="18" charset="0"/>
              </a:rPr>
              <a:t>in situ</a:t>
            </a:r>
            <a:r>
              <a:rPr lang="pt-BR" smtClean="0">
                <a:latin typeface="Times New Roman" pitchFamily="18" charset="0"/>
                <a:cs typeface="Times New Roman" pitchFamily="18" charset="0"/>
              </a:rPr>
              <a:t> de fluorescência e / ou análise de microarrays cromossômicos devem ser oferecidos com ou sem anomalias ultrassonográficas identificadas.</a:t>
            </a:r>
            <a:r>
              <a:rPr lang="pt-BR" baseline="30000" smtClean="0">
                <a:latin typeface="Times New Roman" pitchFamily="18" charset="0"/>
                <a:cs typeface="Times New Roman" pitchFamily="18" charset="0"/>
              </a:rPr>
              <a:t>80</a:t>
            </a:r>
            <a:r>
              <a:rPr lang="pt-BR" smtClean="0">
                <a:latin typeface="Times New Roman" pitchFamily="18" charset="0"/>
                <a:cs typeface="Times New Roman" pitchFamily="18" charset="0"/>
              </a:rPr>
              <a:t> </a:t>
            </a:r>
          </a:p>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Isso pode ser realizado por amniocentese ou amostragem de sangue fetal. O teste invasivo também permite testar distúrbios de armazenamento lisossômico e estudos de reação em cadeia de polimerase para parvovírus, toxoplasmose e infecção por citomegalovírus. </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61443" name="Espaço Reservado para Conteúdo 2"/>
          <p:cNvSpPr>
            <a:spLocks noGrp="1"/>
          </p:cNvSpPr>
          <p:nvPr>
            <p:ph idx="1"/>
          </p:nvPr>
        </p:nvSpPr>
        <p:spPr/>
        <p:txBody>
          <a:bodyPr/>
          <a:lstStyle/>
          <a:p>
            <a:pPr algn="just" eaLnBrk="1" hangingPunct="1"/>
            <a:r>
              <a:rPr lang="pt-BR" smtClean="0">
                <a:latin typeface="Times New Roman" pitchFamily="18" charset="0"/>
                <a:cs typeface="Times New Roman" pitchFamily="18" charset="0"/>
              </a:rPr>
              <a:t>Um passo importante na avaliação da NIHF é excluir anormalidade genética, que representam cerca de um terço dos casos de NIHF. Uma história familiar completa é, portanto, imperativa para descartar um transtorno hereditário e para avaliar a consanguinidade. </a:t>
            </a:r>
          </a:p>
          <a:p>
            <a:pPr algn="just" eaLnBrk="1" hangingPunct="1"/>
            <a:r>
              <a:rPr lang="pt-BR" smtClean="0">
                <a:latin typeface="Times New Roman" pitchFamily="18" charset="0"/>
                <a:cs typeface="Times New Roman" pitchFamily="18" charset="0"/>
              </a:rPr>
              <a:t>Embora o NIHF idiopático tenha um baixo risco de recorrência, o risco para alguns casos de NIHF pode chegar a 25%, tornando o aconselhamento genético parte integrante do tratamento de qualquer paciente com NIHF. </a:t>
            </a:r>
          </a:p>
          <a:p>
            <a:pPr eaLnBrk="1" hangingPunct="1"/>
            <a:endParaRPr lang="pt-BR" smtClean="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3" name="Espaço Reservado para Conteúdo 2"/>
          <p:cNvSpPr>
            <a:spLocks noGrp="1"/>
          </p:cNvSpPr>
          <p:nvPr>
            <p:ph idx="1"/>
          </p:nvPr>
        </p:nvSpPr>
        <p:spPr/>
        <p:txBody>
          <a:bodyPr>
            <a:normAutofit/>
          </a:bodyPr>
          <a:lstStyle/>
          <a:p>
            <a:pPr eaLnBrk="1" hangingPunct="1"/>
            <a:r>
              <a:rPr lang="pt-BR" smtClean="0">
                <a:solidFill>
                  <a:srgbClr val="604A7B"/>
                </a:solidFill>
              </a:rPr>
              <a:t>Quais os fatores de risco maternos associados à NIHF?</a:t>
            </a:r>
          </a:p>
          <a:p>
            <a:pPr eaLnBrk="1" hangingPunct="1"/>
            <a:endParaRPr lang="pt-BR" smtClean="0">
              <a:solidFill>
                <a:srgbClr val="604A7B"/>
              </a:solidFill>
            </a:endParaRPr>
          </a:p>
          <a:p>
            <a:pPr algn="just" eaLnBrk="1" hangingPunct="1">
              <a:buFont typeface="Wingdings 2" pitchFamily="18" charset="2"/>
              <a:buNone/>
            </a:pPr>
            <a:r>
              <a:rPr lang="pt-BR" smtClean="0">
                <a:solidFill>
                  <a:srgbClr val="604A7B"/>
                </a:solidFill>
                <a:latin typeface="Times New Roman" pitchFamily="18" charset="0"/>
                <a:cs typeface="Times New Roman" pitchFamily="18" charset="0"/>
              </a:rPr>
              <a:t>	</a:t>
            </a:r>
            <a:r>
              <a:rPr lang="pt-PT" smtClean="0">
                <a:latin typeface="Times New Roman" pitchFamily="18" charset="0"/>
                <a:cs typeface="Times New Roman" pitchFamily="18" charset="0"/>
              </a:rPr>
              <a:t>Gestantes de fetos com NIHF podem desenvolver </a:t>
            </a:r>
            <a:r>
              <a:rPr lang="pt-PT" i="1" smtClean="0">
                <a:latin typeface="Times New Roman" pitchFamily="18" charset="0"/>
                <a:cs typeface="Times New Roman" pitchFamily="18" charset="0"/>
              </a:rPr>
              <a:t>mirror syndrome</a:t>
            </a:r>
            <a:r>
              <a:rPr lang="pt-PT" smtClean="0">
                <a:latin typeface="Times New Roman" pitchFamily="18" charset="0"/>
                <a:cs typeface="Times New Roman" pitchFamily="18" charset="0"/>
              </a:rPr>
              <a:t>, uma complicação incomum em que a mãe desenvolve edema que "espelha" a de seu feto hidrópico.</a:t>
            </a:r>
            <a:endParaRPr lang="pt-BR" smtClean="0">
              <a:latin typeface="Times New Roman" pitchFamily="18" charset="0"/>
              <a:cs typeface="Times New Roman" pitchFamily="18"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63491" name="Espaço Reservado para Conteúdo 2"/>
          <p:cNvSpPr>
            <a:spLocks noGrp="1"/>
          </p:cNvSpPr>
          <p:nvPr>
            <p:ph idx="1"/>
          </p:nvPr>
        </p:nvSpPr>
        <p:spPr/>
        <p:txBody>
          <a:bodyPr/>
          <a:lstStyle/>
          <a:p>
            <a:pPr algn="just" eaLnBrk="1" hangingPunct="1"/>
            <a:endParaRPr lang="pt-PT" smtClean="0">
              <a:latin typeface="Times New Roman" pitchFamily="18" charset="0"/>
              <a:cs typeface="Times New Roman" pitchFamily="18" charset="0"/>
            </a:endParaRPr>
          </a:p>
          <a:p>
            <a:pPr algn="just" eaLnBrk="1" hangingPunct="1"/>
            <a:r>
              <a:rPr lang="pt-PT" smtClean="0">
                <a:latin typeface="Times New Roman" pitchFamily="18" charset="0"/>
                <a:cs typeface="Times New Roman" pitchFamily="18" charset="0"/>
              </a:rPr>
              <a:t>Essa síndrome pode representar uma forma de pré-eclâmpsia, e é caracterizada por edema em aproximadamente 90%, hipertensão em 60%, e proteinúria em 40% dos casos</a:t>
            </a:r>
            <a:r>
              <a:rPr lang="pt-PT" baseline="30000" smtClean="0">
                <a:latin typeface="Times New Roman" pitchFamily="18" charset="0"/>
                <a:cs typeface="Times New Roman" pitchFamily="18" charset="0"/>
              </a:rPr>
              <a:t> 81</a:t>
            </a:r>
            <a:r>
              <a:rPr lang="pt-PT" smtClean="0">
                <a:latin typeface="Times New Roman" pitchFamily="18" charset="0"/>
                <a:cs typeface="Times New Roman" pitchFamily="18" charset="0"/>
              </a:rPr>
              <a:t> . Como é incomum e provavelmente subdiagnosticada,  sua incidência não está muito clara.</a:t>
            </a:r>
            <a:endParaRPr lang="pt-BR" smtClean="0">
              <a:latin typeface="Times New Roman" pitchFamily="18" charset="0"/>
              <a:cs typeface="Times New Roman" pitchFamily="18" charset="0"/>
            </a:endParaRPr>
          </a:p>
          <a:p>
            <a:pPr algn="just" eaLnBrk="1" hangingPunct="1"/>
            <a:endParaRPr lang="pt-BR" smtClean="0">
              <a:latin typeface="Times New Roman" pitchFamily="18" charset="0"/>
              <a:cs typeface="Times New Roman" pitchFamily="18" charset="0"/>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64515" name="Espaço Reservado para Conteúdo 2"/>
          <p:cNvSpPr>
            <a:spLocks noGrp="1"/>
          </p:cNvSpPr>
          <p:nvPr>
            <p:ph idx="1"/>
          </p:nvPr>
        </p:nvSpPr>
        <p:spPr/>
        <p:txBody>
          <a:bodyPr/>
          <a:lstStyle/>
          <a:p>
            <a:pPr algn="just" eaLnBrk="1" hangingPunct="1"/>
            <a:endParaRPr lang="pt-PT" smtClean="0">
              <a:latin typeface="Times New Roman" pitchFamily="18" charset="0"/>
              <a:cs typeface="Times New Roman" pitchFamily="18" charset="0"/>
            </a:endParaRPr>
          </a:p>
          <a:p>
            <a:pPr algn="just" eaLnBrk="1" hangingPunct="1"/>
            <a:r>
              <a:rPr lang="pt-PT" smtClean="0">
                <a:latin typeface="Times New Roman" pitchFamily="18" charset="0"/>
                <a:cs typeface="Times New Roman" pitchFamily="18" charset="0"/>
              </a:rPr>
              <a:t>Uma revisão da literatura (1956 até 2009) por Braun et al </a:t>
            </a:r>
            <a:r>
              <a:rPr lang="pt-PT" baseline="30000" smtClean="0">
                <a:latin typeface="Times New Roman" pitchFamily="18" charset="0"/>
                <a:cs typeface="Times New Roman" pitchFamily="18" charset="0"/>
              </a:rPr>
              <a:t>81</a:t>
            </a:r>
            <a:r>
              <a:rPr lang="pt-PT" smtClean="0">
                <a:latin typeface="Times New Roman" pitchFamily="18" charset="0"/>
                <a:cs typeface="Times New Roman" pitchFamily="18" charset="0"/>
              </a:rPr>
              <a:t> observou que entre 56 casos de </a:t>
            </a:r>
            <a:r>
              <a:rPr lang="pt-PT" i="1" smtClean="0">
                <a:latin typeface="Times New Roman" pitchFamily="18" charset="0"/>
                <a:cs typeface="Times New Roman" pitchFamily="18" charset="0"/>
              </a:rPr>
              <a:t>mirror syndrome</a:t>
            </a:r>
            <a:r>
              <a:rPr lang="pt-PT" smtClean="0">
                <a:latin typeface="Times New Roman" pitchFamily="18" charset="0"/>
                <a:cs typeface="Times New Roman" pitchFamily="18" charset="0"/>
              </a:rPr>
              <a:t>, a maior morbidade materna foi  devido edema pulmonar, que ocorreu em 21%. A resolução ocorre com o tratamento da hidropsia ou com o parto</a:t>
            </a:r>
            <a:r>
              <a:rPr lang="pt-PT" baseline="30000" smtClean="0">
                <a:latin typeface="Times New Roman" pitchFamily="18" charset="0"/>
                <a:cs typeface="Times New Roman" pitchFamily="18" charset="0"/>
              </a:rPr>
              <a:t> 81,</a:t>
            </a:r>
            <a:r>
              <a:rPr lang="pt-PT" smtClean="0">
                <a:latin typeface="Times New Roman" pitchFamily="18" charset="0"/>
                <a:cs typeface="Times New Roman" pitchFamily="18" charset="0"/>
              </a:rPr>
              <a:t> </a:t>
            </a:r>
            <a:r>
              <a:rPr lang="pt-PT" baseline="30000" smtClean="0">
                <a:latin typeface="Times New Roman" pitchFamily="18" charset="0"/>
                <a:cs typeface="Times New Roman" pitchFamily="18" charset="0"/>
              </a:rPr>
              <a:t>82</a:t>
            </a:r>
            <a:r>
              <a:rPr lang="pt-PT" smtClean="0">
                <a:latin typeface="Times New Roman" pitchFamily="18" charset="0"/>
                <a:cs typeface="Times New Roman" pitchFamily="18" charset="0"/>
              </a:rPr>
              <a:t> </a:t>
            </a:r>
            <a:endParaRPr lang="pt-BR" smtClean="0">
              <a:latin typeface="Times New Roman" pitchFamily="18" charset="0"/>
              <a:cs typeface="Times New Roman" pitchFamily="18" charset="0"/>
            </a:endParaRPr>
          </a:p>
          <a:p>
            <a:pPr eaLnBrk="1" hangingPunct="1"/>
            <a:endParaRPr lang="pt-BR" smtClean="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65539" name="Espaço Reservado para Conteúdo 2"/>
          <p:cNvSpPr>
            <a:spLocks noGrp="1"/>
          </p:cNvSpPr>
          <p:nvPr>
            <p:ph idx="1"/>
          </p:nvPr>
        </p:nvSpPr>
        <p:spPr/>
        <p:txBody>
          <a:bodyPr/>
          <a:lstStyle/>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Há relatos de gestações com esse quadro, e várias causas tratáveis de hidropsia - secundária à arritmia fetal, hidrotórax, parvovírus e obstrução urinária – que apresentaram melhora tanto da hidropsia fetal quanto da </a:t>
            </a:r>
            <a:r>
              <a:rPr lang="pt-PT" i="1" smtClean="0">
                <a:latin typeface="Times New Roman" pitchFamily="18" charset="0"/>
                <a:cs typeface="Times New Roman" pitchFamily="18" charset="0"/>
              </a:rPr>
              <a:t>mirror syndrome</a:t>
            </a:r>
            <a:r>
              <a:rPr lang="pt-PT" smtClean="0">
                <a:latin typeface="Times New Roman" pitchFamily="18" charset="0"/>
                <a:cs typeface="Times New Roman" pitchFamily="18" charset="0"/>
              </a:rPr>
              <a:t> com o tratamento adequado. </a:t>
            </a:r>
            <a:endParaRPr lang="pt-BR" smtClean="0">
              <a:latin typeface="Times New Roman" pitchFamily="18" charset="0"/>
              <a:cs typeface="Times New Roman" pitchFamily="18" charset="0"/>
            </a:endParaRPr>
          </a:p>
          <a:p>
            <a:pPr eaLnBrk="1" hangingPunct="1"/>
            <a:endParaRPr lang="pt-BR" smtClean="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3" name="Espaço Reservado para Conteúdo 2"/>
          <p:cNvSpPr>
            <a:spLocks noGrp="1"/>
          </p:cNvSpPr>
          <p:nvPr>
            <p:ph idx="1"/>
          </p:nvPr>
        </p:nvSpPr>
        <p:spPr/>
        <p:txBody>
          <a:bodyPr>
            <a:normAutofit/>
          </a:bodyPr>
          <a:lstStyle/>
          <a:p>
            <a:pPr marL="274320" indent="-274320" algn="just" eaLnBrk="1" fontAlgn="auto" hangingPunct="1">
              <a:spcAft>
                <a:spcPts val="0"/>
              </a:spcAft>
              <a:buFont typeface="Wingdings 2"/>
              <a:buChar char=""/>
              <a:defRPr/>
            </a:pPr>
            <a:r>
              <a:rPr lang="pt-BR" b="1" dirty="0" smtClean="0">
                <a:solidFill>
                  <a:schemeClr val="accent4">
                    <a:lumMod val="75000"/>
                  </a:schemeClr>
                </a:solidFill>
                <a:latin typeface="Times New Roman" pitchFamily="18" charset="0"/>
                <a:cs typeface="Times New Roman" pitchFamily="18" charset="0"/>
              </a:rPr>
              <a:t>Qual o prognóstico da NIHF?</a:t>
            </a:r>
            <a:r>
              <a:rPr lang="pt-PT" dirty="0" smtClean="0">
                <a:solidFill>
                  <a:schemeClr val="accent4">
                    <a:lumMod val="75000"/>
                  </a:schemeClr>
                </a:solidFill>
                <a:latin typeface="Times New Roman" pitchFamily="18" charset="0"/>
                <a:cs typeface="Times New Roman" pitchFamily="18" charset="0"/>
              </a:rPr>
              <a:t> </a:t>
            </a:r>
          </a:p>
          <a:p>
            <a:pPr marL="274320" indent="-274320" algn="just" eaLnBrk="1" fontAlgn="auto" hangingPunct="1">
              <a:spcAft>
                <a:spcPts val="0"/>
              </a:spcAft>
              <a:buFont typeface="Wingdings 2"/>
              <a:buNone/>
              <a:defRPr/>
            </a:pPr>
            <a:r>
              <a:rPr lang="pt-PT" dirty="0" smtClean="0">
                <a:latin typeface="Times New Roman" pitchFamily="18" charset="0"/>
                <a:cs typeface="Times New Roman" pitchFamily="18" charset="0"/>
              </a:rPr>
              <a:t>	</a:t>
            </a:r>
          </a:p>
          <a:p>
            <a:pPr marL="274320" indent="-274320" algn="just" eaLnBrk="1" fontAlgn="auto" hangingPunct="1">
              <a:spcAft>
                <a:spcPts val="0"/>
              </a:spcAft>
              <a:buFont typeface="Wingdings 2"/>
              <a:buNone/>
              <a:defRPr/>
            </a:pPr>
            <a:r>
              <a:rPr lang="pt-PT" dirty="0" smtClean="0">
                <a:latin typeface="Times New Roman" pitchFamily="18" charset="0"/>
                <a:cs typeface="Times New Roman" pitchFamily="18" charset="0"/>
              </a:rPr>
              <a:t>	O prognóstico da NIHF depende da etiologia subjacente, idade gestacional no momento do diagnóstico, idade gestacional ao nascimento, pontuação de Apgar (condições de nascimento), tempo de reanimação na sala de parto, e se o recém-nascido requer transporte</a:t>
            </a:r>
            <a:r>
              <a:rPr lang="pt-PT" baseline="30000" dirty="0" smtClean="0">
                <a:latin typeface="Times New Roman" pitchFamily="18" charset="0"/>
                <a:cs typeface="Times New Roman" pitchFamily="18" charset="0"/>
              </a:rPr>
              <a:t>90.</a:t>
            </a:r>
            <a:endParaRPr lang="pt-BR" b="1" dirty="0" smtClean="0">
              <a:latin typeface="Times New Roman" pitchFamily="18" charset="0"/>
              <a:cs typeface="Times New Roman" pitchFamily="18" charset="0"/>
            </a:endParaRPr>
          </a:p>
          <a:p>
            <a:pPr marL="274320" indent="-274320" eaLnBrk="1" fontAlgn="auto" hangingPunct="1">
              <a:spcAft>
                <a:spcPts val="0"/>
              </a:spcAft>
              <a:buFont typeface="Wingdings 2"/>
              <a:buNone/>
              <a:defRPr/>
            </a:pPr>
            <a:endParaRPr lang="pt-BR"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67587" name="Espaço Reservado para Conteúdo 2"/>
          <p:cNvSpPr>
            <a:spLocks noGrp="1"/>
          </p:cNvSpPr>
          <p:nvPr>
            <p:ph idx="1"/>
          </p:nvPr>
        </p:nvSpPr>
        <p:spPr/>
        <p:txBody>
          <a:bodyPr/>
          <a:lstStyle/>
          <a:p>
            <a:pPr algn="just" eaLnBrk="1" hangingPunct="1"/>
            <a:endParaRPr lang="pt-PT" smtClean="0">
              <a:latin typeface="Times New Roman" pitchFamily="18" charset="0"/>
              <a:cs typeface="Times New Roman" pitchFamily="18" charset="0"/>
            </a:endParaRPr>
          </a:p>
          <a:p>
            <a:pPr algn="just" eaLnBrk="1" hangingPunct="1"/>
            <a:r>
              <a:rPr lang="pt-PT" smtClean="0">
                <a:latin typeface="Times New Roman" pitchFamily="18" charset="0"/>
                <a:cs typeface="Times New Roman" pitchFamily="18" charset="0"/>
              </a:rPr>
              <a:t>Em uma série pré-natal, quase metade dos diagnosticados  antes de 24 semanas teve aneuploidia, com sobrevivência extremamente baixa. No entanto, mesmo na ausência de uma anormalidade cromossômica, a sobrevivência foi &lt;50% </a:t>
            </a:r>
            <a:r>
              <a:rPr lang="pt-PT" baseline="30000" smtClean="0">
                <a:latin typeface="Times New Roman" pitchFamily="18" charset="0"/>
                <a:cs typeface="Times New Roman" pitchFamily="18" charset="0"/>
              </a:rPr>
              <a:t>4</a:t>
            </a:r>
            <a:endParaRPr lang="pt-BR" smtClean="0">
              <a:latin typeface="Times New Roman" pitchFamily="18" charset="0"/>
              <a:cs typeface="Times New Roman" pitchFamily="18" charset="0"/>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68611" name="Espaço Reservado para Conteúdo 2"/>
          <p:cNvSpPr>
            <a:spLocks noGrp="1"/>
          </p:cNvSpPr>
          <p:nvPr>
            <p:ph idx="1"/>
          </p:nvPr>
        </p:nvSpPr>
        <p:spPr/>
        <p:txBody>
          <a:bodyPr/>
          <a:lstStyle/>
          <a:p>
            <a:pPr algn="just" eaLnBrk="1" hangingPunct="1"/>
            <a:endParaRPr lang="pt-PT" smtClean="0">
              <a:latin typeface="Times New Roman" pitchFamily="18" charset="0"/>
              <a:cs typeface="Times New Roman" pitchFamily="18" charset="0"/>
            </a:endParaRPr>
          </a:p>
          <a:p>
            <a:pPr algn="just" eaLnBrk="1" hangingPunct="1"/>
            <a:r>
              <a:rPr lang="pt-PT" smtClean="0">
                <a:latin typeface="Times New Roman" pitchFamily="18" charset="0"/>
                <a:cs typeface="Times New Roman" pitchFamily="18" charset="0"/>
              </a:rPr>
              <a:t>Em uma recente série pré-natal de 71 gestações que continuaram&gt; 20 semanas, excluindo assim muitos com aneuploidia, a sobrevivência foi de aproximadamente 50% e apenas 25% sobreviveram sem maiores morbidades</a:t>
            </a:r>
            <a:r>
              <a:rPr lang="pt-PT" baseline="30000" smtClean="0">
                <a:latin typeface="Times New Roman" pitchFamily="18" charset="0"/>
                <a:cs typeface="Times New Roman" pitchFamily="18" charset="0"/>
              </a:rPr>
              <a:t>12</a:t>
            </a:r>
            <a:r>
              <a:rPr lang="pt-PT" smtClean="0">
                <a:latin typeface="Times New Roman" pitchFamily="18" charset="0"/>
                <a:cs typeface="Times New Roman" pitchFamily="18" charset="0"/>
              </a:rPr>
              <a:t>. </a:t>
            </a:r>
            <a:endParaRPr lang="pt-BR" smtClean="0">
              <a:latin typeface="Times New Roman" pitchFamily="18" charset="0"/>
              <a:cs typeface="Times New Roman" pitchFamily="18" charset="0"/>
            </a:endParaRPr>
          </a:p>
          <a:p>
            <a:pPr eaLnBrk="1" hangingPunct="1"/>
            <a:endParaRPr lang="pt-BR" smtClean="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69635" name="Espaço Reservado para Conteúdo 2"/>
          <p:cNvSpPr>
            <a:spLocks noGrp="1"/>
          </p:cNvSpPr>
          <p:nvPr>
            <p:ph idx="1"/>
          </p:nvPr>
        </p:nvSpPr>
        <p:spPr/>
        <p:txBody>
          <a:bodyPr/>
          <a:lstStyle/>
          <a:p>
            <a:pPr algn="just" eaLnBrk="1" hangingPunct="1"/>
            <a:r>
              <a:rPr lang="pt-BR" smtClean="0">
                <a:latin typeface="Times New Roman" pitchFamily="18" charset="0"/>
                <a:cs typeface="Times New Roman" pitchFamily="18" charset="0"/>
              </a:rPr>
              <a:t>Entre os bebês nascidos vivos, a mortalidade neonatal com NIHF é relatada em 60% </a:t>
            </a:r>
            <a:r>
              <a:rPr lang="pt-BR" baseline="30000" smtClean="0">
                <a:latin typeface="Times New Roman" pitchFamily="18" charset="0"/>
                <a:cs typeface="Times New Roman" pitchFamily="18" charset="0"/>
              </a:rPr>
              <a:t>91 </a:t>
            </a:r>
            <a:r>
              <a:rPr lang="pt-BR" smtClean="0">
                <a:latin typeface="Times New Roman" pitchFamily="18" charset="0"/>
                <a:cs typeface="Times New Roman" pitchFamily="18" charset="0"/>
              </a:rPr>
              <a:t>.</a:t>
            </a:r>
          </a:p>
          <a:p>
            <a:pPr algn="just" eaLnBrk="1" hangingPunct="1"/>
            <a:endParaRPr lang="pt-BR" smtClean="0">
              <a:latin typeface="Times New Roman" pitchFamily="18" charset="0"/>
              <a:cs typeface="Times New Roman" pitchFamily="18" charset="0"/>
            </a:endParaRPr>
          </a:p>
          <a:p>
            <a:pPr algn="just" eaLnBrk="1" hangingPunct="1"/>
            <a:r>
              <a:rPr lang="pt-BR" smtClean="0">
                <a:latin typeface="Times New Roman" pitchFamily="18" charset="0"/>
                <a:cs typeface="Times New Roman" pitchFamily="18" charset="0"/>
              </a:rPr>
              <a:t>Tendo quilotórax como causa de base, a mortalidade pode ser até 6%, no entanto, quando a criança tem anomalias associadas, quase dois terços não sobrevivem</a:t>
            </a:r>
            <a:r>
              <a:rPr lang="pt-BR" baseline="30000" smtClean="0">
                <a:latin typeface="Times New Roman" pitchFamily="18" charset="0"/>
                <a:cs typeface="Times New Roman" pitchFamily="18" charset="0"/>
              </a:rPr>
              <a:t>14</a:t>
            </a:r>
            <a:r>
              <a:rPr lang="pt-BR" smtClean="0">
                <a:latin typeface="Times New Roman" pitchFamily="18" charset="0"/>
                <a:cs typeface="Times New Roman" pitchFamily="18" charset="0"/>
              </a:rPr>
              <a:t> .</a:t>
            </a:r>
          </a:p>
          <a:p>
            <a:pPr eaLnBrk="1" hangingPunct="1"/>
            <a:endParaRPr lang="pt-BR" smtClean="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70659" name="Espaço Reservado para Conteúdo 2"/>
          <p:cNvSpPr>
            <a:spLocks noGrp="1"/>
          </p:cNvSpPr>
          <p:nvPr>
            <p:ph idx="1"/>
          </p:nvPr>
        </p:nvSpPr>
        <p:spPr/>
        <p:txBody>
          <a:bodyPr/>
          <a:lstStyle/>
          <a:p>
            <a:pPr eaLnBrk="1" hangingPunct="1"/>
            <a:endParaRPr lang="pt-BR" smtClean="0"/>
          </a:p>
          <a:p>
            <a:pPr algn="just" eaLnBrk="1" hangingPunct="1"/>
            <a:r>
              <a:rPr lang="pt-BR" smtClean="0">
                <a:latin typeface="Times New Roman" pitchFamily="18" charset="0"/>
                <a:cs typeface="Times New Roman" pitchFamily="18" charset="0"/>
              </a:rPr>
              <a:t>Causas tratáveis da hidropsia, como arritmia fetal ou infecção com parvovírus B19</a:t>
            </a:r>
            <a:r>
              <a:rPr lang="pt-BR" baseline="30000" smtClean="0">
                <a:latin typeface="Times New Roman" pitchFamily="18" charset="0"/>
                <a:cs typeface="Times New Roman" pitchFamily="18" charset="0"/>
              </a:rPr>
              <a:t>92</a:t>
            </a:r>
            <a:r>
              <a:rPr lang="pt-BR" smtClean="0">
                <a:latin typeface="Times New Roman" pitchFamily="18" charset="0"/>
                <a:cs typeface="Times New Roman" pitchFamily="18" charset="0"/>
              </a:rPr>
              <a:t> , têm melhor prognóstico. </a:t>
            </a:r>
          </a:p>
          <a:p>
            <a:pPr eaLnBrk="1" hangingPunct="1"/>
            <a:endParaRPr lang="pt-BR" smtClean="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71683" name="Espaço Reservado para Conteúdo 2"/>
          <p:cNvSpPr>
            <a:spLocks noGrp="1"/>
          </p:cNvSpPr>
          <p:nvPr>
            <p:ph idx="1"/>
          </p:nvPr>
        </p:nvSpPr>
        <p:spPr/>
        <p:txBody>
          <a:bodyPr/>
          <a:lstStyle/>
          <a:p>
            <a:pPr algn="just" eaLnBrk="1" hangingPunct="1"/>
            <a:r>
              <a:rPr lang="pt-BR" smtClean="0">
                <a:latin typeface="Times New Roman" pitchFamily="18" charset="0"/>
                <a:cs typeface="Times New Roman" pitchFamily="18" charset="0"/>
              </a:rPr>
              <a:t>Em uma grande série de recém –nascidos admitidos na UTIN, os fatores de risco independentes para a morte, em análise de regressão logística foram: </a:t>
            </a:r>
          </a:p>
          <a:p>
            <a:pPr algn="just" eaLnBrk="1" hangingPunct="1">
              <a:buFontTx/>
              <a:buChar char="-"/>
            </a:pPr>
            <a:r>
              <a:rPr lang="pt-BR" smtClean="0">
                <a:latin typeface="Times New Roman" pitchFamily="18" charset="0"/>
                <a:cs typeface="Times New Roman" pitchFamily="18" charset="0"/>
              </a:rPr>
              <a:t>menor idade gestacional </a:t>
            </a:r>
          </a:p>
          <a:p>
            <a:pPr algn="just" eaLnBrk="1" hangingPunct="1">
              <a:buFontTx/>
              <a:buChar char="-"/>
            </a:pPr>
            <a:r>
              <a:rPr lang="pt-BR" smtClean="0">
                <a:latin typeface="Times New Roman" pitchFamily="18" charset="0"/>
                <a:cs typeface="Times New Roman" pitchFamily="18" charset="0"/>
              </a:rPr>
              <a:t>Apgar &lt; 5 no 5º minuto</a:t>
            </a:r>
          </a:p>
          <a:p>
            <a:pPr algn="just" eaLnBrk="1" hangingPunct="1">
              <a:buFontTx/>
              <a:buChar char="-"/>
            </a:pPr>
            <a:r>
              <a:rPr lang="pt-BR" smtClean="0">
                <a:latin typeface="Times New Roman" pitchFamily="18" charset="0"/>
                <a:cs typeface="Times New Roman" pitchFamily="18" charset="0"/>
              </a:rPr>
              <a:t>necessidade de altos níveis de suporte ventilatório durante o primeiro dia de vida</a:t>
            </a:r>
          </a:p>
          <a:p>
            <a:pPr algn="just" eaLnBrk="1" hangingPunct="1"/>
            <a:endParaRPr lang="pt-BR" smtClean="0">
              <a:latin typeface="Times New Roman" pitchFamily="18" charset="0"/>
              <a:cs typeface="Times New Roman" pitchFamily="18" charset="0"/>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72707" name="Espaço Reservado para Conteúdo 2"/>
          <p:cNvSpPr>
            <a:spLocks noGrp="1"/>
          </p:cNvSpPr>
          <p:nvPr>
            <p:ph idx="1"/>
          </p:nvPr>
        </p:nvSpPr>
        <p:spPr/>
        <p:txBody>
          <a:bodyPr/>
          <a:lstStyle/>
          <a:p>
            <a:pPr algn="just" eaLnBrk="1" hangingPunct="1"/>
            <a:r>
              <a:rPr lang="pt-BR" smtClean="0">
                <a:latin typeface="Times New Roman" pitchFamily="18" charset="0"/>
                <a:cs typeface="Times New Roman" pitchFamily="18" charset="0"/>
              </a:rPr>
              <a:t>Tendências atuais sugerem que entre casos de recém nascidos vivos com NIHF,  A mortalidade associada não melhorou ao longo de 2 décadas.</a:t>
            </a:r>
          </a:p>
          <a:p>
            <a:pPr algn="just" eaLnBrk="1" hangingPunct="1"/>
            <a:endParaRPr lang="pt-BR" smtClean="0">
              <a:latin typeface="Times New Roman" pitchFamily="18" charset="0"/>
              <a:cs typeface="Times New Roman" pitchFamily="18" charset="0"/>
            </a:endParaRPr>
          </a:p>
          <a:p>
            <a:pPr algn="just" eaLnBrk="1" hangingPunct="1"/>
            <a:r>
              <a:rPr lang="pt-PT" smtClean="0">
                <a:latin typeface="Times New Roman" pitchFamily="18" charset="0"/>
                <a:cs typeface="Times New Roman" pitchFamily="18" charset="0"/>
              </a:rPr>
              <a:t>Comparando a mortalidade entre recém-nascidos hidrópicos nascidos de 1993 até 2003 vs 2003 até 2009, não houve diferença significativa na mortalidade nos 2 períodos de tempo (47% vs 67%) respectivamente</a:t>
            </a:r>
            <a:r>
              <a:rPr lang="pt-PT" baseline="30000" smtClean="0">
                <a:latin typeface="Times New Roman" pitchFamily="18" charset="0"/>
                <a:cs typeface="Times New Roman" pitchFamily="18" charset="0"/>
              </a:rPr>
              <a:t>91</a:t>
            </a:r>
            <a:endParaRPr lang="pt-BR" baseline="30000" smtClean="0">
              <a:latin typeface="Times New Roman" pitchFamily="18" charset="0"/>
              <a:cs typeface="Times New Roman" pitchFamily="18" charset="0"/>
            </a:endParaRPr>
          </a:p>
          <a:p>
            <a:pPr eaLnBrk="1" hangingPunct="1"/>
            <a:endParaRPr lang="pt-BR" smtClean="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73731" name="Espaço Reservado para Conteúdo 2"/>
          <p:cNvSpPr>
            <a:spLocks noGrp="1"/>
          </p:cNvSpPr>
          <p:nvPr>
            <p:ph idx="1"/>
          </p:nvPr>
        </p:nvSpPr>
        <p:spPr/>
        <p:txBody>
          <a:bodyPr/>
          <a:lstStyle/>
          <a:p>
            <a:pPr algn="just" eaLnBrk="1" hangingPunct="1"/>
            <a:endParaRPr lang="pt-PT" smtClean="0">
              <a:latin typeface="Times New Roman" pitchFamily="18" charset="0"/>
              <a:cs typeface="Times New Roman" pitchFamily="18" charset="0"/>
            </a:endParaRPr>
          </a:p>
          <a:p>
            <a:pPr algn="just" eaLnBrk="1" hangingPunct="1"/>
            <a:r>
              <a:rPr lang="pt-PT" smtClean="0">
                <a:latin typeface="Times New Roman" pitchFamily="18" charset="0"/>
                <a:cs typeface="Times New Roman" pitchFamily="18" charset="0"/>
              </a:rPr>
              <a:t>Uma explicação para a falta de melhoria na sobrevivência pode ser que os casos mais graves agora são mais freqüentemente diagnosticados no pré-natal e encaminhados a centros terciários, que são mais propensos a contribuir para grandes séries na literatura.</a:t>
            </a:r>
          </a:p>
          <a:p>
            <a:pPr eaLnBrk="1" hangingPunct="1"/>
            <a:endParaRPr lang="pt-BR" smtClean="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3" name="Espaço Reservado para Conteúdo 2"/>
          <p:cNvSpPr>
            <a:spLocks noGrp="1"/>
          </p:cNvSpPr>
          <p:nvPr>
            <p:ph idx="1"/>
          </p:nvPr>
        </p:nvSpPr>
        <p:spPr/>
        <p:txBody>
          <a:bodyPr>
            <a:normAutofit lnSpcReduction="10000"/>
          </a:bodyPr>
          <a:lstStyle/>
          <a:p>
            <a:pPr marL="274320" indent="-274320" algn="just" eaLnBrk="1" fontAlgn="auto" hangingPunct="1">
              <a:spcAft>
                <a:spcPts val="0"/>
              </a:spcAft>
              <a:buFont typeface="Wingdings 2"/>
              <a:buChar char=""/>
              <a:defRPr/>
            </a:pPr>
            <a:r>
              <a:rPr lang="pt-PT" dirty="0" smtClean="0">
                <a:latin typeface="Times New Roman" pitchFamily="18" charset="0"/>
                <a:cs typeface="Times New Roman" pitchFamily="18" charset="0"/>
              </a:rPr>
              <a:t>O prognóstico a longo prazo para sobreviventes da NIHF também depende da etiologia subjacente. Após a transfusão intra-uterina para hidropsia secundária a infecção com parvovírus B19 por exemplo, existe potencial para atraso no desenvolvimento psicomotor e resultados neurológicos “anormais”.</a:t>
            </a:r>
            <a:r>
              <a:rPr lang="pt-PT" baseline="30000" dirty="0" smtClean="0">
                <a:latin typeface="Times New Roman" pitchFamily="18" charset="0"/>
                <a:cs typeface="Times New Roman" pitchFamily="18" charset="0"/>
              </a:rPr>
              <a:t>93</a:t>
            </a:r>
            <a:r>
              <a:rPr lang="pt-PT" sz="1800" dirty="0" smtClean="0">
                <a:latin typeface="Times New Roman" pitchFamily="18" charset="0"/>
                <a:cs typeface="Times New Roman" pitchFamily="18" charset="0"/>
              </a:rPr>
              <a:t> </a:t>
            </a:r>
          </a:p>
          <a:p>
            <a:pPr marL="274320" indent="-274320" algn="just" eaLnBrk="1" fontAlgn="auto" hangingPunct="1">
              <a:spcAft>
                <a:spcPts val="0"/>
              </a:spcAft>
              <a:buFont typeface="Wingdings 2"/>
              <a:buChar char=""/>
              <a:defRPr/>
            </a:pPr>
            <a:r>
              <a:rPr lang="pt-PT" dirty="0" smtClean="0">
                <a:latin typeface="Times New Roman" pitchFamily="18" charset="0"/>
                <a:cs typeface="Times New Roman" pitchFamily="18" charset="0"/>
              </a:rPr>
              <a:t>Não está claro se isso é por causa da hidropsia, ou uma conseqüência direta da infecção por parvovírus, da anemia grave ou associada com a transfusão. Finalmente, fetos com taquicardia supraventricular podem desenvolver a síndrome de Wolff-Parkinson-White mais tarde na vida.</a:t>
            </a:r>
            <a:r>
              <a:rPr lang="pt-PT" baseline="30000" dirty="0" smtClean="0">
                <a:latin typeface="Times New Roman" pitchFamily="18" charset="0"/>
                <a:cs typeface="Times New Roman" pitchFamily="18" charset="0"/>
              </a:rPr>
              <a:t>94</a:t>
            </a:r>
            <a:endParaRPr lang="pt-BR" baseline="30000" dirty="0" smtClean="0">
              <a:latin typeface="Times New Roman" pitchFamily="18" charset="0"/>
              <a:cs typeface="Times New Roman" pitchFamily="18" charset="0"/>
            </a:endParaRPr>
          </a:p>
          <a:p>
            <a:pPr marL="274320" indent="-274320" eaLnBrk="1" fontAlgn="auto" hangingPunct="1">
              <a:spcAft>
                <a:spcPts val="0"/>
              </a:spcAft>
              <a:buFont typeface="Wingdings 2"/>
              <a:buChar char=""/>
              <a:defRPr/>
            </a:pPr>
            <a:endParaRPr lang="pt-BR"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3" name="Espaço Reservado para Conteúdo 2"/>
          <p:cNvSpPr>
            <a:spLocks noGrp="1"/>
          </p:cNvSpPr>
          <p:nvPr>
            <p:ph idx="1"/>
          </p:nvPr>
        </p:nvSpPr>
        <p:spPr/>
        <p:txBody>
          <a:bodyPr>
            <a:normAutofit/>
          </a:bodyPr>
          <a:lstStyle/>
          <a:p>
            <a:pPr marL="274320" indent="-274320" algn="just" eaLnBrk="1" fontAlgn="auto" hangingPunct="1">
              <a:spcAft>
                <a:spcPts val="0"/>
              </a:spcAft>
              <a:buFont typeface="Wingdings 2"/>
              <a:buChar char=""/>
              <a:defRPr/>
            </a:pPr>
            <a:r>
              <a:rPr lang="pt-PT" b="1" dirty="0" smtClean="0">
                <a:solidFill>
                  <a:schemeClr val="accent4">
                    <a:lumMod val="75000"/>
                  </a:schemeClr>
                </a:solidFill>
                <a:latin typeface="Times New Roman" pitchFamily="18" charset="0"/>
                <a:cs typeface="Times New Roman" pitchFamily="18" charset="0"/>
              </a:rPr>
              <a:t>Manejo da NIHF:</a:t>
            </a:r>
          </a:p>
          <a:p>
            <a:pPr marL="274320" indent="-274320" algn="just" eaLnBrk="1" fontAlgn="auto" hangingPunct="1">
              <a:spcAft>
                <a:spcPts val="0"/>
              </a:spcAft>
              <a:buFont typeface="Wingdings 2"/>
              <a:buChar char=""/>
              <a:defRPr/>
            </a:pPr>
            <a:endParaRPr lang="pt-PT" dirty="0" smtClean="0">
              <a:latin typeface="Times New Roman" pitchFamily="18" charset="0"/>
              <a:cs typeface="Times New Roman" pitchFamily="18" charset="0"/>
            </a:endParaRPr>
          </a:p>
          <a:p>
            <a:pPr marL="274320" indent="-274320" algn="just" eaLnBrk="1" fontAlgn="auto" hangingPunct="1">
              <a:spcAft>
                <a:spcPts val="0"/>
              </a:spcAft>
              <a:buFont typeface="Wingdings 2"/>
              <a:buChar char=""/>
              <a:defRPr/>
            </a:pPr>
            <a:r>
              <a:rPr lang="pt-PT" dirty="0" smtClean="0">
                <a:latin typeface="Times New Roman" pitchFamily="18" charset="0"/>
                <a:cs typeface="Times New Roman" pitchFamily="18" charset="0"/>
              </a:rPr>
              <a:t>As decisões de manejo dessa gravidez dependem da etiologia, em particular se existe uma causa tratável e a idade gestacional em que a NIHF se desenvolve ou  é identificada pela primeira vez. </a:t>
            </a:r>
          </a:p>
          <a:p>
            <a:pPr marL="274320" indent="-274320" eaLnBrk="1" fontAlgn="auto" hangingPunct="1">
              <a:spcAft>
                <a:spcPts val="0"/>
              </a:spcAft>
              <a:buFont typeface="Wingdings 2"/>
              <a:buChar char=""/>
              <a:defRPr/>
            </a:pPr>
            <a:endParaRPr lang="pt-BR"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76803" name="Espaço Reservado para Conteúdo 2"/>
          <p:cNvSpPr>
            <a:spLocks noGrp="1"/>
          </p:cNvSpPr>
          <p:nvPr>
            <p:ph idx="1"/>
          </p:nvPr>
        </p:nvSpPr>
        <p:spPr/>
        <p:txBody>
          <a:bodyPr/>
          <a:lstStyle/>
          <a:p>
            <a:pPr algn="just" eaLnBrk="1" hangingPunct="1"/>
            <a:r>
              <a:rPr lang="pt-PT" smtClean="0">
                <a:latin typeface="Times New Roman" pitchFamily="18" charset="0"/>
                <a:cs typeface="Times New Roman" pitchFamily="18" charset="0"/>
              </a:rPr>
              <a:t>Os casos geralmente se enquadram em 1 de 3 categorias: </a:t>
            </a:r>
          </a:p>
          <a:p>
            <a:pPr lvl="1" algn="just" eaLnBrk="1" hangingPunct="1"/>
            <a:r>
              <a:rPr lang="pt-PT" smtClean="0">
                <a:solidFill>
                  <a:schemeClr val="tx1"/>
                </a:solidFill>
                <a:latin typeface="Times New Roman" pitchFamily="18" charset="0"/>
                <a:cs typeface="Times New Roman" pitchFamily="18" charset="0"/>
              </a:rPr>
              <a:t>Aqueles passíveis de terapia, que muitas vezes exigem tratamento urgente ou encaminhamento para um centro especializado;</a:t>
            </a:r>
          </a:p>
          <a:p>
            <a:pPr lvl="1" algn="just" eaLnBrk="1" hangingPunct="1"/>
            <a:r>
              <a:rPr lang="pt-PT" smtClean="0">
                <a:solidFill>
                  <a:schemeClr val="tx1"/>
                </a:solidFill>
                <a:latin typeface="Times New Roman" pitchFamily="18" charset="0"/>
                <a:cs typeface="Times New Roman" pitchFamily="18" charset="0"/>
              </a:rPr>
              <a:t>Aqueles com um prognóstico letal, para quem a interrupção da gravidez ou medidas de conforto são as únicas opções realistas para oferecer; </a:t>
            </a:r>
          </a:p>
          <a:p>
            <a:pPr lvl="1" algn="just" eaLnBrk="1" hangingPunct="1"/>
            <a:r>
              <a:rPr lang="pt-PT" smtClean="0">
                <a:solidFill>
                  <a:schemeClr val="tx1"/>
                </a:solidFill>
                <a:latin typeface="Times New Roman" pitchFamily="18" charset="0"/>
                <a:cs typeface="Times New Roman" pitchFamily="18" charset="0"/>
              </a:rPr>
              <a:t>Casos em que a etiologia é idiopática e o prognóstico provavelmente é pobre, porém incerto.</a:t>
            </a:r>
          </a:p>
          <a:p>
            <a:pPr eaLnBrk="1" hangingPunct="1"/>
            <a:endParaRPr lang="pt-BR" smtClean="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77827" name="Espaço Reservado para Conteúdo 2"/>
          <p:cNvSpPr>
            <a:spLocks noGrp="1"/>
          </p:cNvSpPr>
          <p:nvPr>
            <p:ph idx="1"/>
          </p:nvPr>
        </p:nvSpPr>
        <p:spPr/>
        <p:txBody>
          <a:bodyPr/>
          <a:lstStyle/>
          <a:p>
            <a:pPr algn="just" eaLnBrk="1" hangingPunct="1"/>
            <a:endParaRPr lang="pt-PT" smtClean="0">
              <a:latin typeface="Times New Roman" pitchFamily="18" charset="0"/>
              <a:cs typeface="Times New Roman" pitchFamily="18" charset="0"/>
            </a:endParaRPr>
          </a:p>
          <a:p>
            <a:pPr algn="just" eaLnBrk="1" hangingPunct="1"/>
            <a:r>
              <a:rPr lang="pt-PT" smtClean="0">
                <a:latin typeface="Times New Roman" pitchFamily="18" charset="0"/>
                <a:cs typeface="Times New Roman" pitchFamily="18" charset="0"/>
              </a:rPr>
              <a:t>Dado o mau prognóstico geral, o término da gravidez deve ser oferecido se o NIHF for identificado antes da viabilidade.</a:t>
            </a:r>
          </a:p>
          <a:p>
            <a:pPr algn="just" eaLnBrk="1" hangingPunct="1"/>
            <a:r>
              <a:rPr lang="pt-PT" smtClean="0">
                <a:latin typeface="Times New Roman" pitchFamily="18" charset="0"/>
                <a:cs typeface="Times New Roman" pitchFamily="18" charset="0"/>
              </a:rPr>
              <a:t> É importante aconselhar sobre o potencial de complicações maternas, incluindo </a:t>
            </a:r>
            <a:r>
              <a:rPr lang="pt-PT" i="1" smtClean="0">
                <a:latin typeface="Times New Roman" pitchFamily="18" charset="0"/>
                <a:cs typeface="Times New Roman" pitchFamily="18" charset="0"/>
              </a:rPr>
              <a:t>myrror syndrome. </a:t>
            </a:r>
          </a:p>
          <a:p>
            <a:pPr algn="just" eaLnBrk="1" hangingPunct="1"/>
            <a:r>
              <a:rPr lang="pt-PT" smtClean="0">
                <a:latin typeface="Times New Roman" pitchFamily="18" charset="0"/>
                <a:cs typeface="Times New Roman" pitchFamily="18" charset="0"/>
              </a:rPr>
              <a:t>Recomenda-se avaliações seriadas da pressão arterial materna.</a:t>
            </a:r>
            <a:endParaRPr lang="pt-BR" smtClean="0">
              <a:latin typeface="Times New Roman" pitchFamily="18" charset="0"/>
              <a:cs typeface="Times New Roman" pitchFamily="18" charset="0"/>
            </a:endParaRPr>
          </a:p>
          <a:p>
            <a:pPr eaLnBrk="1" hangingPunct="1"/>
            <a:endParaRPr lang="pt-BR" smtClean="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3" name="Espaço Reservado para Conteúdo 2"/>
          <p:cNvSpPr>
            <a:spLocks noGrp="1"/>
          </p:cNvSpPr>
          <p:nvPr>
            <p:ph idx="1"/>
          </p:nvPr>
        </p:nvSpPr>
        <p:spPr/>
        <p:txBody>
          <a:bodyPr>
            <a:normAutofit/>
          </a:bodyPr>
          <a:lstStyle/>
          <a:p>
            <a:pPr algn="just" eaLnBrk="1" hangingPunct="1">
              <a:lnSpc>
                <a:spcPct val="80000"/>
              </a:lnSpc>
            </a:pPr>
            <a:r>
              <a:rPr lang="pt-BR" sz="2200" b="1" smtClean="0">
                <a:solidFill>
                  <a:srgbClr val="604A7B"/>
                </a:solidFill>
                <a:latin typeface="Times New Roman" pitchFamily="18" charset="0"/>
                <a:cs typeface="Times New Roman" pitchFamily="18" charset="0"/>
              </a:rPr>
              <a:t>Quais são as opções de terapia fetal? disponíveis para NIHF?</a:t>
            </a:r>
          </a:p>
          <a:p>
            <a:pPr algn="just" eaLnBrk="1" hangingPunct="1">
              <a:lnSpc>
                <a:spcPct val="80000"/>
              </a:lnSpc>
            </a:pPr>
            <a:r>
              <a:rPr lang="pt-BR" sz="2000" smtClean="0">
                <a:latin typeface="Times New Roman" pitchFamily="18" charset="0"/>
                <a:cs typeface="Times New Roman" pitchFamily="18" charset="0"/>
              </a:rPr>
              <a:t>(Opções de terapia fetal para cada etiologia estão listadas na </a:t>
            </a:r>
            <a:r>
              <a:rPr lang="pt-BR" sz="2000" smtClean="0">
                <a:solidFill>
                  <a:schemeClr val="hlink"/>
                </a:solidFill>
                <a:latin typeface="Times New Roman" pitchFamily="18" charset="0"/>
                <a:cs typeface="Times New Roman" pitchFamily="18" charset="0"/>
              </a:rPr>
              <a:t>tabela 2</a:t>
            </a:r>
            <a:r>
              <a:rPr lang="pt-BR" sz="2000" smtClean="0">
                <a:latin typeface="Times New Roman" pitchFamily="18" charset="0"/>
                <a:cs typeface="Times New Roman" pitchFamily="18" charset="0"/>
              </a:rPr>
              <a:t>)</a:t>
            </a:r>
          </a:p>
          <a:p>
            <a:pPr algn="just" eaLnBrk="1" hangingPunct="1">
              <a:lnSpc>
                <a:spcPct val="80000"/>
              </a:lnSpc>
            </a:pPr>
            <a:r>
              <a:rPr lang="pt-PT" sz="2400" smtClean="0">
                <a:latin typeface="Times New Roman" pitchFamily="18" charset="0"/>
                <a:cs typeface="Times New Roman" pitchFamily="18" charset="0"/>
              </a:rPr>
              <a:t>Opções de terapia podem incluir transfusão intra-uterina para anemia fetal, medicamentos como antiarrítmicos, drenagem de grandes derrames pleurais, corticosteróides para MACs ou procedimentos especializados, como a coagulação a laser de anastomoses placentárias para </a:t>
            </a:r>
            <a:r>
              <a:rPr lang="pt-BR" sz="2400" smtClean="0">
                <a:latin typeface="Times New Roman" pitchFamily="18" charset="0"/>
                <a:cs typeface="Times New Roman" pitchFamily="18" charset="0"/>
              </a:rPr>
              <a:t> síndrome  de transfusão feto-fetal.</a:t>
            </a:r>
          </a:p>
          <a:p>
            <a:pPr algn="just" eaLnBrk="1" hangingPunct="1">
              <a:lnSpc>
                <a:spcPct val="80000"/>
              </a:lnSpc>
            </a:pPr>
            <a:r>
              <a:rPr lang="pt-PT" sz="2400" smtClean="0">
                <a:latin typeface="Times New Roman" pitchFamily="18" charset="0"/>
                <a:cs typeface="Times New Roman" pitchFamily="18" charset="0"/>
              </a:rPr>
              <a:t>Com exceção da cirurgia fetal aberta, às vezes é oferecida terapia às gestações identificadas como em risco para NIHF, com o entendimento de que o prognóstico piora se a hidropsia se desenvolver. </a:t>
            </a:r>
          </a:p>
          <a:p>
            <a:pPr eaLnBrk="1" hangingPunct="1">
              <a:lnSpc>
                <a:spcPct val="80000"/>
              </a:lnSpc>
            </a:pPr>
            <a:endParaRPr lang="pt-BR" sz="2200" smtClean="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79875" name="Espaço Reservado para Conteúdo 2"/>
          <p:cNvSpPr>
            <a:spLocks noGrp="1"/>
          </p:cNvSpPr>
          <p:nvPr>
            <p:ph idx="1"/>
          </p:nvPr>
        </p:nvSpPr>
        <p:spPr/>
        <p:txBody>
          <a:bodyPr/>
          <a:lstStyle/>
          <a:p>
            <a:pPr algn="just" eaLnBrk="1" hangingPunct="1"/>
            <a:endParaRPr lang="pt-PT" smtClean="0">
              <a:latin typeface="Times New Roman" pitchFamily="18" charset="0"/>
              <a:cs typeface="Times New Roman" pitchFamily="18" charset="0"/>
            </a:endParaRPr>
          </a:p>
          <a:p>
            <a:pPr algn="just" eaLnBrk="1" hangingPunct="1"/>
            <a:r>
              <a:rPr lang="pt-PT" smtClean="0">
                <a:latin typeface="Times New Roman" pitchFamily="18" charset="0"/>
                <a:cs typeface="Times New Roman" pitchFamily="18" charset="0"/>
              </a:rPr>
              <a:t>O aconselhamento para gravidez com NIHF passível de terapia fetal deve incluir uma discussão de possíveis riscos, benefícios e alternativas que levem em consideração a gravidade da condição subjacente e a resposta antecipada à intervenção.</a:t>
            </a:r>
          </a:p>
          <a:p>
            <a:pPr eaLnBrk="1" hangingPunct="1"/>
            <a:endParaRPr lang="pt-BR" smtClean="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00063" y="320675"/>
            <a:ext cx="7196137" cy="44450"/>
          </a:xfrm>
        </p:spPr>
        <p:txBody>
          <a:bodyPr>
            <a:normAutofit fontScale="90000"/>
          </a:bodyPr>
          <a:lstStyle/>
          <a:p>
            <a:pPr eaLnBrk="1" fontAlgn="auto" hangingPunct="1">
              <a:spcAft>
                <a:spcPts val="0"/>
              </a:spcAft>
              <a:defRPr/>
            </a:pPr>
            <a:endParaRPr lang="pt-BR" dirty="0"/>
          </a:p>
        </p:txBody>
      </p:sp>
      <p:graphicFrame>
        <p:nvGraphicFramePr>
          <p:cNvPr id="1026" name="Object 4"/>
          <p:cNvGraphicFramePr>
            <a:graphicFrameLocks noGrp="1" noChangeAspect="1"/>
          </p:cNvGraphicFramePr>
          <p:nvPr>
            <p:ph idx="1"/>
          </p:nvPr>
        </p:nvGraphicFramePr>
        <p:xfrm>
          <a:off x="214313" y="214313"/>
          <a:ext cx="8299450" cy="6357937"/>
        </p:xfrm>
        <a:graphic>
          <a:graphicData uri="http://schemas.openxmlformats.org/presentationml/2006/ole">
            <p:oleObj spid="_x0000_s1026" name="Document" r:id="rId3" imgW="7252553" imgH="5556087" progId="Word.Document.12">
              <p:embed/>
            </p:oleObj>
          </a:graphicData>
        </a:graphic>
      </p:graphicFrame>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3" name="Espaço Reservado para Conteúdo 2"/>
          <p:cNvSpPr>
            <a:spLocks noGrp="1"/>
          </p:cNvSpPr>
          <p:nvPr>
            <p:ph idx="1"/>
          </p:nvPr>
        </p:nvSpPr>
        <p:spPr/>
        <p:txBody>
          <a:bodyPr>
            <a:normAutofit/>
          </a:bodyPr>
          <a:lstStyle/>
          <a:p>
            <a:pPr marL="274320" indent="-274320" algn="just" eaLnBrk="1" fontAlgn="auto" hangingPunct="1">
              <a:spcAft>
                <a:spcPts val="0"/>
              </a:spcAft>
              <a:buFont typeface="Wingdings 2"/>
              <a:buChar char=""/>
              <a:defRPr/>
            </a:pPr>
            <a:r>
              <a:rPr lang="pt-BR" b="1" dirty="0" smtClean="0">
                <a:solidFill>
                  <a:schemeClr val="accent4">
                    <a:lumMod val="75000"/>
                  </a:schemeClr>
                </a:solidFill>
                <a:latin typeface="Times New Roman" pitchFamily="18" charset="0"/>
                <a:cs typeface="Times New Roman" pitchFamily="18" charset="0"/>
              </a:rPr>
              <a:t>Quando a  vigilância fetal </a:t>
            </a:r>
            <a:r>
              <a:rPr lang="pt-BR" b="1" dirty="0" err="1" smtClean="0">
                <a:solidFill>
                  <a:schemeClr val="accent4">
                    <a:lumMod val="75000"/>
                  </a:schemeClr>
                </a:solidFill>
                <a:latin typeface="Times New Roman" pitchFamily="18" charset="0"/>
                <a:cs typeface="Times New Roman" pitchFamily="18" charset="0"/>
              </a:rPr>
              <a:t>anteparto</a:t>
            </a:r>
            <a:r>
              <a:rPr lang="pt-BR" b="1" dirty="0" smtClean="0">
                <a:solidFill>
                  <a:schemeClr val="accent4">
                    <a:lumMod val="75000"/>
                  </a:schemeClr>
                </a:solidFill>
                <a:latin typeface="Times New Roman" pitchFamily="18" charset="0"/>
                <a:cs typeface="Times New Roman" pitchFamily="18" charset="0"/>
              </a:rPr>
              <a:t> é apropriada para NIHF?</a:t>
            </a:r>
          </a:p>
          <a:p>
            <a:pPr marL="274320" indent="-274320" algn="just" eaLnBrk="1" fontAlgn="auto" hangingPunct="1">
              <a:spcAft>
                <a:spcPts val="0"/>
              </a:spcAft>
              <a:buFont typeface="Wingdings 2"/>
              <a:buChar char=""/>
              <a:defRPr/>
            </a:pPr>
            <a:endParaRPr lang="pt-BR" b="1" dirty="0" smtClean="0">
              <a:solidFill>
                <a:schemeClr val="accent4">
                  <a:lumMod val="75000"/>
                </a:schemeClr>
              </a:solidFill>
              <a:latin typeface="Times New Roman" pitchFamily="18" charset="0"/>
              <a:cs typeface="Times New Roman" pitchFamily="18" charset="0"/>
            </a:endParaRPr>
          </a:p>
          <a:p>
            <a:pPr marL="274320" indent="-274320" algn="just" eaLnBrk="1" fontAlgn="auto" hangingPunct="1">
              <a:spcAft>
                <a:spcPts val="0"/>
              </a:spcAft>
              <a:buFont typeface="Wingdings 2"/>
              <a:buChar char=""/>
              <a:defRPr/>
            </a:pPr>
            <a:r>
              <a:rPr lang="pt-PT" dirty="0" smtClean="0">
                <a:latin typeface="Times New Roman" pitchFamily="18" charset="0"/>
                <a:cs typeface="Times New Roman" pitchFamily="18" charset="0"/>
              </a:rPr>
              <a:t>A vigilância anteparto é geralmente usada em complicações da gestação associadas à maior risco de morte fetal, e quando os resultados da vigilância ajudarão nas decisões de parto.</a:t>
            </a:r>
          </a:p>
          <a:p>
            <a:pPr marL="274320" indent="-274320" algn="just" eaLnBrk="1" fontAlgn="auto" hangingPunct="1">
              <a:spcAft>
                <a:spcPts val="0"/>
              </a:spcAft>
              <a:buFont typeface="Wingdings 2"/>
              <a:buChar char=""/>
              <a:defRPr/>
            </a:pPr>
            <a:r>
              <a:rPr lang="pt-PT" dirty="0" smtClean="0">
                <a:latin typeface="Times New Roman" pitchFamily="18" charset="0"/>
                <a:cs typeface="Times New Roman" pitchFamily="18" charset="0"/>
              </a:rPr>
              <a:t>Para NIHF, o teste anteparto não indicou definitivamente melhorar a situação perinatal e os resultados são considerados relativos.</a:t>
            </a:r>
            <a:r>
              <a:rPr lang="pt-PT" sz="2400" baseline="30000" dirty="0" smtClean="0">
                <a:latin typeface="Times New Roman" pitchFamily="18" charset="0"/>
                <a:cs typeface="Times New Roman" pitchFamily="18" charset="0"/>
              </a:rPr>
              <a:t>95</a:t>
            </a:r>
            <a:endParaRPr lang="pt-BR" sz="2400" baseline="30000" dirty="0" smtClean="0">
              <a:latin typeface="Times New Roman" pitchFamily="18" charset="0"/>
              <a:cs typeface="Times New Roman" pitchFamily="18" charset="0"/>
            </a:endParaRPr>
          </a:p>
          <a:p>
            <a:pPr marL="274320" indent="-274320" eaLnBrk="1" fontAlgn="auto" hangingPunct="1">
              <a:spcAft>
                <a:spcPts val="0"/>
              </a:spcAft>
              <a:buFont typeface="Wingdings 2"/>
              <a:buChar char=""/>
              <a:defRPr/>
            </a:pPr>
            <a:endParaRPr lang="pt-BR" dirty="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81923" name="Espaço Reservado para Conteúdo 2"/>
          <p:cNvSpPr>
            <a:spLocks noGrp="1"/>
          </p:cNvSpPr>
          <p:nvPr>
            <p:ph idx="1"/>
          </p:nvPr>
        </p:nvSpPr>
        <p:spPr/>
        <p:txBody>
          <a:bodyPr/>
          <a:lstStyle/>
          <a:p>
            <a:pPr algn="just" eaLnBrk="1" hangingPunct="1"/>
            <a:endParaRPr lang="pt-PT" smtClean="0">
              <a:latin typeface="Times New Roman" pitchFamily="18" charset="0"/>
              <a:cs typeface="Times New Roman" pitchFamily="18" charset="0"/>
            </a:endParaRPr>
          </a:p>
          <a:p>
            <a:pPr algn="just" eaLnBrk="1" hangingPunct="1"/>
            <a:r>
              <a:rPr lang="pt-PT" smtClean="0">
                <a:latin typeface="Times New Roman" pitchFamily="18" charset="0"/>
                <a:cs typeface="Times New Roman" pitchFamily="18" charset="0"/>
              </a:rPr>
              <a:t>Uma gravidez com  NIHF pode beneficiar-se  da vigilância anteparto dependendo da etiologia da hidropsia, da fisiopatologia subjacente e do potencial para o tratamento pré-natal ou pós-natal. </a:t>
            </a:r>
          </a:p>
          <a:p>
            <a:pPr eaLnBrk="1" hangingPunct="1"/>
            <a:endParaRPr lang="pt-BR" smtClean="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82947" name="Espaço Reservado para Conteúdo 2"/>
          <p:cNvSpPr>
            <a:spLocks noGrp="1"/>
          </p:cNvSpPr>
          <p:nvPr>
            <p:ph idx="1"/>
          </p:nvPr>
        </p:nvSpPr>
        <p:spPr/>
        <p:txBody>
          <a:bodyPr/>
          <a:lstStyle/>
          <a:p>
            <a:pPr algn="just" eaLnBrk="1" hangingPunct="1"/>
            <a:r>
              <a:rPr lang="pt-PT" smtClean="0">
                <a:latin typeface="Times New Roman" pitchFamily="18" charset="0"/>
                <a:cs typeface="Times New Roman" pitchFamily="18" charset="0"/>
              </a:rPr>
              <a:t>Fetos com NIH podem ser candidatos para vigilância pré-parto se: </a:t>
            </a:r>
          </a:p>
          <a:p>
            <a:pPr lvl="1" algn="just" eaLnBrk="1" hangingPunct="1"/>
            <a:r>
              <a:rPr lang="pt-PT" smtClean="0">
                <a:solidFill>
                  <a:schemeClr val="tx1"/>
                </a:solidFill>
                <a:latin typeface="Times New Roman" pitchFamily="18" charset="0"/>
                <a:cs typeface="Times New Roman" pitchFamily="18" charset="0"/>
              </a:rPr>
              <a:t>1: a etiologia subjacente da hidropsia não é considerada letal, </a:t>
            </a:r>
          </a:p>
          <a:p>
            <a:pPr lvl="1" algn="just" eaLnBrk="1" hangingPunct="1"/>
            <a:r>
              <a:rPr lang="pt-PT" smtClean="0">
                <a:solidFill>
                  <a:schemeClr val="tx1"/>
                </a:solidFill>
                <a:latin typeface="Times New Roman" pitchFamily="18" charset="0"/>
                <a:cs typeface="Times New Roman" pitchFamily="18" charset="0"/>
              </a:rPr>
              <a:t>2: a gravidez atingiu uma idade gestacional viável;</a:t>
            </a:r>
          </a:p>
          <a:p>
            <a:pPr lvl="1" algn="just" eaLnBrk="1" hangingPunct="1"/>
            <a:r>
              <a:rPr lang="pt-PT" smtClean="0">
                <a:solidFill>
                  <a:schemeClr val="tx1"/>
                </a:solidFill>
                <a:latin typeface="Times New Roman" pitchFamily="18" charset="0"/>
                <a:cs typeface="Times New Roman" pitchFamily="18" charset="0"/>
              </a:rPr>
              <a:t>3: os resultados da vigilância seriam utilizados para auxiliar no momento do parto. </a:t>
            </a:r>
          </a:p>
          <a:p>
            <a:pPr eaLnBrk="1" hangingPunct="1"/>
            <a:endParaRPr lang="pt-BR" smtClean="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83971" name="Espaço Reservado para Conteúdo 2"/>
          <p:cNvSpPr>
            <a:spLocks noGrp="1"/>
          </p:cNvSpPr>
          <p:nvPr>
            <p:ph idx="1"/>
          </p:nvPr>
        </p:nvSpPr>
        <p:spPr/>
        <p:txBody>
          <a:bodyPr/>
          <a:lstStyle/>
          <a:p>
            <a:pPr algn="just" eaLnBrk="1" hangingPunct="1"/>
            <a:endParaRPr lang="pt-PT" smtClean="0">
              <a:latin typeface="Times New Roman" pitchFamily="18" charset="0"/>
              <a:cs typeface="Times New Roman" pitchFamily="18" charset="0"/>
            </a:endParaRPr>
          </a:p>
          <a:p>
            <a:pPr algn="just" eaLnBrk="1" hangingPunct="1"/>
            <a:endParaRPr lang="pt-PT" smtClean="0">
              <a:latin typeface="Times New Roman" pitchFamily="18" charset="0"/>
              <a:cs typeface="Times New Roman" pitchFamily="18" charset="0"/>
            </a:endParaRPr>
          </a:p>
          <a:p>
            <a:pPr algn="just" eaLnBrk="1" hangingPunct="1"/>
            <a:r>
              <a:rPr lang="pt-PT" smtClean="0">
                <a:latin typeface="Times New Roman" pitchFamily="18" charset="0"/>
                <a:cs typeface="Times New Roman" pitchFamily="18" charset="0"/>
              </a:rPr>
              <a:t>A maioria dos fetos com NIHF secundário para uma etiologia listada na Tabela 2 são candidatos à vigilância pré-parto. </a:t>
            </a:r>
            <a:endParaRPr lang="pt-BR" smtClean="0">
              <a:latin typeface="Times New Roman" pitchFamily="18" charset="0"/>
              <a:cs typeface="Times New Roman" pitchFamily="18" charset="0"/>
            </a:endParaRPr>
          </a:p>
          <a:p>
            <a:pPr eaLnBrk="1" hangingPunct="1"/>
            <a:endParaRPr lang="pt-BR" smtClean="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3" name="Espaço Reservado para Conteúdo 2"/>
          <p:cNvSpPr>
            <a:spLocks noGrp="1"/>
          </p:cNvSpPr>
          <p:nvPr>
            <p:ph idx="1"/>
          </p:nvPr>
        </p:nvSpPr>
        <p:spPr/>
        <p:txBody>
          <a:bodyPr>
            <a:normAutofit/>
          </a:bodyPr>
          <a:lstStyle/>
          <a:p>
            <a:pPr marL="274320" indent="-274320" eaLnBrk="1" fontAlgn="auto" hangingPunct="1">
              <a:spcAft>
                <a:spcPts val="0"/>
              </a:spcAft>
              <a:buFont typeface="Wingdings 2"/>
              <a:buChar char=""/>
              <a:defRPr/>
            </a:pPr>
            <a:r>
              <a:rPr lang="pt-BR" b="1" dirty="0" smtClean="0">
                <a:solidFill>
                  <a:schemeClr val="accent4">
                    <a:lumMod val="75000"/>
                  </a:schemeClr>
                </a:solidFill>
              </a:rPr>
              <a:t>Qual é o momento ideal para o parto?</a:t>
            </a:r>
          </a:p>
          <a:p>
            <a:pPr marL="274320" indent="-274320" eaLnBrk="1" fontAlgn="auto" hangingPunct="1">
              <a:spcAft>
                <a:spcPts val="0"/>
              </a:spcAft>
              <a:buFont typeface="Wingdings 2"/>
              <a:buChar char=""/>
              <a:defRPr/>
            </a:pPr>
            <a:endParaRPr lang="pt-BR" b="1" dirty="0" smtClean="0">
              <a:solidFill>
                <a:schemeClr val="accent4">
                  <a:lumMod val="75000"/>
                </a:schemeClr>
              </a:solidFill>
            </a:endParaRPr>
          </a:p>
          <a:p>
            <a:pPr marL="274320" indent="-274320" algn="just" eaLnBrk="1" fontAlgn="auto" hangingPunct="1">
              <a:spcAft>
                <a:spcPts val="0"/>
              </a:spcAft>
              <a:buFont typeface="Wingdings 2"/>
              <a:buChar char=""/>
              <a:defRPr/>
            </a:pPr>
            <a:r>
              <a:rPr lang="pt-PT" dirty="0" smtClean="0">
                <a:latin typeface="Times New Roman" pitchFamily="18" charset="0"/>
                <a:cs typeface="Times New Roman" pitchFamily="18" charset="0"/>
              </a:rPr>
              <a:t>Não há estudos suficientes sobre os quais basear as recomendações.</a:t>
            </a:r>
          </a:p>
          <a:p>
            <a:pPr marL="274320" indent="-274320" algn="just" eaLnBrk="1" fontAlgn="auto" hangingPunct="1">
              <a:spcAft>
                <a:spcPts val="0"/>
              </a:spcAft>
              <a:buFont typeface="Wingdings 2"/>
              <a:buChar char=""/>
              <a:defRPr/>
            </a:pPr>
            <a:r>
              <a:rPr lang="pt-PT" dirty="0" smtClean="0">
                <a:latin typeface="Times New Roman" pitchFamily="18" charset="0"/>
                <a:cs typeface="Times New Roman" pitchFamily="18" charset="0"/>
              </a:rPr>
              <a:t>Muitos fetos hidrópicos falecem antes de atingirem a viabilidade.</a:t>
            </a:r>
          </a:p>
          <a:p>
            <a:pPr marL="274320" indent="-274320" algn="just" eaLnBrk="1" fontAlgn="auto" hangingPunct="1">
              <a:spcAft>
                <a:spcPts val="0"/>
              </a:spcAft>
              <a:buFont typeface="Wingdings 2"/>
              <a:buChar char=""/>
              <a:defRPr/>
            </a:pPr>
            <a:r>
              <a:rPr lang="pt-PT" dirty="0" smtClean="0">
                <a:latin typeface="Times New Roman" pitchFamily="18" charset="0"/>
                <a:cs typeface="Times New Roman" pitchFamily="18" charset="0"/>
              </a:rPr>
              <a:t>Não há provas de que o parto prematuro eletivo melhorará o resultado.</a:t>
            </a:r>
          </a:p>
          <a:p>
            <a:pPr marL="274320" indent="-274320" eaLnBrk="1" fontAlgn="auto" hangingPunct="1">
              <a:spcAft>
                <a:spcPts val="0"/>
              </a:spcAft>
              <a:buFont typeface="Wingdings 2"/>
              <a:buChar char=""/>
              <a:defRPr/>
            </a:pPr>
            <a:endParaRPr lang="pt-BR" dirty="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86019" name="Espaço Reservado para Conteúdo 2"/>
          <p:cNvSpPr>
            <a:spLocks noGrp="1"/>
          </p:cNvSpPr>
          <p:nvPr>
            <p:ph idx="1"/>
          </p:nvPr>
        </p:nvSpPr>
        <p:spPr/>
        <p:txBody>
          <a:bodyPr/>
          <a:lstStyle/>
          <a:p>
            <a:pPr algn="just" eaLnBrk="1" hangingPunct="1"/>
            <a:endParaRPr lang="pt-PT" smtClean="0">
              <a:latin typeface="Times New Roman" pitchFamily="18" charset="0"/>
              <a:cs typeface="Times New Roman" pitchFamily="18" charset="0"/>
            </a:endParaRPr>
          </a:p>
          <a:p>
            <a:pPr algn="just" eaLnBrk="1" hangingPunct="1"/>
            <a:r>
              <a:rPr lang="pt-PT" smtClean="0">
                <a:latin typeface="Times New Roman" pitchFamily="18" charset="0"/>
                <a:cs typeface="Times New Roman" pitchFamily="18" charset="0"/>
              </a:rPr>
              <a:t>Em uma série retrospectiva, o parto prematuro &lt; 34 semanas foi um fator prognóstico fraco.</a:t>
            </a:r>
            <a:r>
              <a:rPr lang="pt-PT" baseline="30000" smtClean="0">
                <a:latin typeface="Times New Roman" pitchFamily="18" charset="0"/>
                <a:cs typeface="Times New Roman" pitchFamily="18" charset="0"/>
              </a:rPr>
              <a:t>90</a:t>
            </a:r>
            <a:r>
              <a:rPr lang="pt-PT" smtClean="0">
                <a:latin typeface="Times New Roman" pitchFamily="18" charset="0"/>
                <a:cs typeface="Times New Roman" pitchFamily="18" charset="0"/>
              </a:rPr>
              <a:t> </a:t>
            </a:r>
          </a:p>
          <a:p>
            <a:pPr algn="just" eaLnBrk="1" hangingPunct="1"/>
            <a:endParaRPr lang="pt-PT" smtClean="0">
              <a:latin typeface="Times New Roman" pitchFamily="18" charset="0"/>
              <a:cs typeface="Times New Roman" pitchFamily="18" charset="0"/>
            </a:endParaRPr>
          </a:p>
          <a:p>
            <a:pPr algn="just" eaLnBrk="1" hangingPunct="1"/>
            <a:r>
              <a:rPr lang="pt-PT" smtClean="0">
                <a:latin typeface="Times New Roman" pitchFamily="18" charset="0"/>
                <a:cs typeface="Times New Roman" pitchFamily="18" charset="0"/>
              </a:rPr>
              <a:t>Com base na opinião de especialistas, o desenvolvimento ou o agravamento da NIHF em uma gravidez que atingiu cerca de 34 semanas pareceria uma indicação razoável para o parto</a:t>
            </a:r>
            <a:endParaRPr lang="pt-BR" smtClean="0">
              <a:latin typeface="Times New Roman" pitchFamily="18" charset="0"/>
              <a:cs typeface="Times New Roman" pitchFamily="18" charset="0"/>
            </a:endParaRPr>
          </a:p>
          <a:p>
            <a:pPr eaLnBrk="1" hangingPunct="1"/>
            <a:endParaRPr lang="pt-BR" smtClean="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87043" name="Espaço Reservado para Conteúdo 2"/>
          <p:cNvSpPr>
            <a:spLocks noGrp="1"/>
          </p:cNvSpPr>
          <p:nvPr>
            <p:ph idx="1"/>
          </p:nvPr>
        </p:nvSpPr>
        <p:spPr>
          <a:xfrm>
            <a:off x="457200" y="1557338"/>
            <a:ext cx="7239000" cy="4846637"/>
          </a:xfrm>
        </p:spPr>
        <p:txBody>
          <a:bodyPr/>
          <a:lstStyle/>
          <a:p>
            <a:pPr algn="just" eaLnBrk="1" hangingPunct="1"/>
            <a:endParaRPr lang="pt-PT" smtClean="0">
              <a:latin typeface="Times New Roman" pitchFamily="18" charset="0"/>
              <a:cs typeface="Times New Roman" pitchFamily="18" charset="0"/>
            </a:endParaRPr>
          </a:p>
          <a:p>
            <a:pPr algn="just" eaLnBrk="1" hangingPunct="1"/>
            <a:r>
              <a:rPr lang="pt-PT" smtClean="0">
                <a:latin typeface="Times New Roman" pitchFamily="18" charset="0"/>
                <a:cs typeface="Times New Roman" pitchFamily="18" charset="0"/>
              </a:rPr>
              <a:t>Na ausência de deterioração clínica ou outra indicação para uma intervenção precoce, o parto em 37-38 semanas deve ser considerado.</a:t>
            </a:r>
          </a:p>
          <a:p>
            <a:pPr algn="just" eaLnBrk="1" hangingPunct="1"/>
            <a:r>
              <a:rPr lang="pt-PT" smtClean="0">
                <a:latin typeface="Times New Roman" pitchFamily="18" charset="0"/>
                <a:cs typeface="Times New Roman" pitchFamily="18" charset="0"/>
              </a:rPr>
              <a:t> Recomenda-se o parto na maioria dos casos em que “mirror syndrome” ocorrer.</a:t>
            </a:r>
            <a:endParaRPr lang="pt-BR" smtClean="0">
              <a:latin typeface="Times New Roman" pitchFamily="18" charset="0"/>
              <a:cs typeface="Times New Roman" pitchFamily="18" charset="0"/>
            </a:endParaRPr>
          </a:p>
          <a:p>
            <a:pPr eaLnBrk="1" hangingPunct="1"/>
            <a:endParaRPr lang="pt-BR" smtClean="0"/>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3" name="Espaço Reservado para Conteúdo 2"/>
          <p:cNvSpPr>
            <a:spLocks noGrp="1"/>
          </p:cNvSpPr>
          <p:nvPr>
            <p:ph idx="1"/>
          </p:nvPr>
        </p:nvSpPr>
        <p:spPr/>
        <p:txBody>
          <a:bodyPr>
            <a:normAutofit/>
          </a:bodyPr>
          <a:lstStyle/>
          <a:p>
            <a:pPr marL="274320" indent="-274320" algn="just" eaLnBrk="1" fontAlgn="auto" hangingPunct="1">
              <a:spcAft>
                <a:spcPts val="0"/>
              </a:spcAft>
              <a:buFont typeface="Wingdings 2"/>
              <a:buChar char=""/>
              <a:defRPr/>
            </a:pPr>
            <a:r>
              <a:rPr lang="pt-PT" b="1" dirty="0" smtClean="0">
                <a:solidFill>
                  <a:schemeClr val="accent4">
                    <a:lumMod val="75000"/>
                  </a:schemeClr>
                </a:solidFill>
                <a:latin typeface="Times New Roman" pitchFamily="18" charset="0"/>
                <a:cs typeface="Times New Roman" pitchFamily="18" charset="0"/>
              </a:rPr>
              <a:t>Corticosteróides devem ser administrados?</a:t>
            </a:r>
          </a:p>
          <a:p>
            <a:pPr marL="274320" indent="-274320" algn="just" eaLnBrk="1" fontAlgn="auto" hangingPunct="1">
              <a:spcAft>
                <a:spcPts val="0"/>
              </a:spcAft>
              <a:buFont typeface="Wingdings 2"/>
              <a:buChar char=""/>
              <a:defRPr/>
            </a:pPr>
            <a:endParaRPr lang="pt-PT" b="1" dirty="0" smtClean="0">
              <a:solidFill>
                <a:schemeClr val="accent4">
                  <a:lumMod val="75000"/>
                </a:schemeClr>
              </a:solidFill>
              <a:latin typeface="Times New Roman" pitchFamily="18" charset="0"/>
              <a:cs typeface="Times New Roman" pitchFamily="18" charset="0"/>
            </a:endParaRPr>
          </a:p>
          <a:p>
            <a:pPr marL="274320" indent="-274320" algn="just" eaLnBrk="1" fontAlgn="auto" hangingPunct="1">
              <a:spcAft>
                <a:spcPts val="0"/>
              </a:spcAft>
              <a:buFont typeface="Wingdings 2"/>
              <a:buChar char=""/>
              <a:defRPr/>
            </a:pPr>
            <a:r>
              <a:rPr lang="pt-PT" dirty="0" smtClean="0">
                <a:latin typeface="Times New Roman" pitchFamily="18" charset="0"/>
                <a:cs typeface="Times New Roman" pitchFamily="18" charset="0"/>
              </a:rPr>
              <a:t>Não há estudos que especificamente correlacionem o uso de corticosteróides pré-parto na melhoria das seqüelas da  prematuridade nos casos de NIHF.</a:t>
            </a:r>
          </a:p>
          <a:p>
            <a:pPr marL="274320" indent="-274320" algn="just" eaLnBrk="1" fontAlgn="auto" hangingPunct="1">
              <a:spcAft>
                <a:spcPts val="0"/>
              </a:spcAft>
              <a:buFont typeface="Wingdings 2"/>
              <a:buChar char=""/>
              <a:defRPr/>
            </a:pPr>
            <a:r>
              <a:rPr lang="pt-PT" dirty="0" smtClean="0">
                <a:latin typeface="Times New Roman" pitchFamily="18" charset="0"/>
                <a:cs typeface="Times New Roman" pitchFamily="18" charset="0"/>
              </a:rPr>
              <a:t>Também não há dados que sugerem que a administração de corticosteróides seja prejudicial nas gestações complicadas pela hidropsia.</a:t>
            </a:r>
          </a:p>
          <a:p>
            <a:pPr marL="274320" indent="-274320" eaLnBrk="1" fontAlgn="auto" hangingPunct="1">
              <a:spcAft>
                <a:spcPts val="0"/>
              </a:spcAft>
              <a:buFont typeface="Wingdings 2"/>
              <a:buChar char=""/>
              <a:defRPr/>
            </a:pPr>
            <a:endParaRPr lang="pt-BR"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3" name="Espaço Reservado para Conteúdo 2"/>
          <p:cNvSpPr>
            <a:spLocks noGrp="1"/>
          </p:cNvSpPr>
          <p:nvPr>
            <p:ph idx="1"/>
          </p:nvPr>
        </p:nvSpPr>
        <p:spPr/>
        <p:txBody>
          <a:bodyPr>
            <a:normAutofit/>
          </a:bodyPr>
          <a:lstStyle/>
          <a:p>
            <a:pPr marL="274320" indent="-274320" algn="just" eaLnBrk="1" fontAlgn="auto" hangingPunct="1">
              <a:spcAft>
                <a:spcPts val="0"/>
              </a:spcAft>
              <a:buFont typeface="Wingdings 2"/>
              <a:buChar char=""/>
              <a:defRPr/>
            </a:pPr>
            <a:r>
              <a:rPr lang="pt-PT" dirty="0" smtClean="0">
                <a:latin typeface="Times New Roman" pitchFamily="18" charset="0"/>
                <a:cs typeface="Times New Roman" pitchFamily="18" charset="0"/>
              </a:rPr>
              <a:t>Em duas séries retrospectivas, a sobrevivência neonatal não foi melhor naqueles que receberam corticóide.</a:t>
            </a:r>
          </a:p>
          <a:p>
            <a:pPr marL="0" indent="0" algn="just" eaLnBrk="1" fontAlgn="auto" hangingPunct="1">
              <a:spcAft>
                <a:spcPts val="0"/>
              </a:spcAft>
              <a:buFont typeface="Wingdings 2"/>
              <a:buNone/>
              <a:defRPr/>
            </a:pPr>
            <a:endParaRPr lang="pt-PT" dirty="0" smtClean="0">
              <a:latin typeface="Times New Roman" pitchFamily="18" charset="0"/>
              <a:cs typeface="Times New Roman" pitchFamily="18" charset="0"/>
            </a:endParaRPr>
          </a:p>
          <a:p>
            <a:pPr marL="274320" indent="-274320" algn="just" eaLnBrk="1" fontAlgn="auto" hangingPunct="1">
              <a:spcAft>
                <a:spcPts val="0"/>
              </a:spcAft>
              <a:buFont typeface="Wingdings 2"/>
              <a:buChar char=""/>
              <a:defRPr/>
            </a:pPr>
            <a:r>
              <a:rPr lang="pt-PT" dirty="0" smtClean="0">
                <a:latin typeface="Times New Roman" pitchFamily="18" charset="0"/>
                <a:cs typeface="Times New Roman" pitchFamily="18" charset="0"/>
              </a:rPr>
              <a:t>Deve-se considerar a administração de corticosteróides se a idade gestacional estiver entre 24-34 semanas e se a etiologia subjacente da hidropsia não for considerada letal.</a:t>
            </a:r>
            <a:endParaRPr lang="pt-BR" dirty="0" smtClean="0">
              <a:latin typeface="Times New Roman" pitchFamily="18" charset="0"/>
              <a:cs typeface="Times New Roman" pitchFamily="18" charset="0"/>
            </a:endParaRPr>
          </a:p>
          <a:p>
            <a:pPr marL="274320" indent="-274320" eaLnBrk="1" fontAlgn="auto" hangingPunct="1">
              <a:spcAft>
                <a:spcPts val="0"/>
              </a:spcAft>
              <a:buFont typeface="Wingdings 2"/>
              <a:buChar char=""/>
              <a:defRPr/>
            </a:pPr>
            <a:endParaRPr lang="pt-BR" dirty="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3" name="Espaço Reservado para Conteúdo 2"/>
          <p:cNvSpPr>
            <a:spLocks noGrp="1"/>
          </p:cNvSpPr>
          <p:nvPr>
            <p:ph idx="1"/>
          </p:nvPr>
        </p:nvSpPr>
        <p:spPr/>
        <p:txBody>
          <a:bodyPr>
            <a:normAutofit/>
          </a:bodyPr>
          <a:lstStyle/>
          <a:p>
            <a:pPr eaLnBrk="1" hangingPunct="1"/>
            <a:r>
              <a:rPr lang="pt-BR" b="1" smtClean="0">
                <a:solidFill>
                  <a:srgbClr val="604A7B"/>
                </a:solidFill>
              </a:rPr>
              <a:t>Qual é o tipo de parto ideal:</a:t>
            </a:r>
            <a:endParaRPr lang="pt-BR" b="1" smtClean="0">
              <a:solidFill>
                <a:srgbClr val="604A7B"/>
              </a:solidFill>
              <a:latin typeface="Times New Roman" pitchFamily="18" charset="0"/>
              <a:cs typeface="Times New Roman" pitchFamily="18" charset="0"/>
            </a:endParaRPr>
          </a:p>
          <a:p>
            <a:pPr algn="just" eaLnBrk="1" hangingPunct="1"/>
            <a:r>
              <a:rPr lang="pt-PT" smtClean="0">
                <a:latin typeface="Times New Roman" pitchFamily="18" charset="0"/>
                <a:cs typeface="Times New Roman" pitchFamily="18" charset="0"/>
              </a:rPr>
              <a:t>A cesariana é indicada se o feto é potencialmente tratável e se a decisão para proceder com o parto é baseado em evidência da vigilância anteparto ou preocupação com a deterioração da condição fetal (por exemplo, com base em ultra-sonografia).</a:t>
            </a:r>
          </a:p>
          <a:p>
            <a:pPr algn="just" eaLnBrk="1" hangingPunct="1"/>
            <a:r>
              <a:rPr lang="pt-PT" smtClean="0">
                <a:latin typeface="Times New Roman" pitchFamily="18" charset="0"/>
                <a:cs typeface="Times New Roman" pitchFamily="18" charset="0"/>
              </a:rPr>
              <a:t>Antes do parto do feto com hidropisia, deve-se considerar se a drenagem de um grande derrame pode melhorar a eficácia dos esforços de ressuscitação neonatal</a:t>
            </a:r>
            <a:endParaRPr lang="pt-BR" smtClean="0">
              <a:latin typeface="Times New Roman" pitchFamily="18" charset="0"/>
              <a:cs typeface="Times New Roman" pitchFamily="18" charset="0"/>
            </a:endParaRPr>
          </a:p>
          <a:p>
            <a:pPr eaLnBrk="1" hangingPunct="1"/>
            <a:endParaRPr lang="pt-BR" smtClean="0"/>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a:t>
            </a:r>
            <a:endParaRPr lang="pt-BR" dirty="0"/>
          </a:p>
        </p:txBody>
      </p:sp>
      <p:sp>
        <p:nvSpPr>
          <p:cNvPr id="91139" name="Espaço Reservado para Conteúdo 2"/>
          <p:cNvSpPr>
            <a:spLocks noGrp="1"/>
          </p:cNvSpPr>
          <p:nvPr>
            <p:ph idx="1"/>
          </p:nvPr>
        </p:nvSpPr>
        <p:spPr/>
        <p:txBody>
          <a:bodyPr/>
          <a:lstStyle/>
          <a:p>
            <a:pPr algn="just" eaLnBrk="1" hangingPunct="1"/>
            <a:endParaRPr lang="pt-PT" smtClean="0">
              <a:latin typeface="Times New Roman" pitchFamily="18" charset="0"/>
              <a:cs typeface="Times New Roman" pitchFamily="18" charset="0"/>
            </a:endParaRPr>
          </a:p>
          <a:p>
            <a:pPr algn="just" eaLnBrk="1" hangingPunct="1"/>
            <a:r>
              <a:rPr lang="pt-PT" smtClean="0">
                <a:latin typeface="Times New Roman" pitchFamily="18" charset="0"/>
                <a:cs typeface="Times New Roman" pitchFamily="18" charset="0"/>
              </a:rPr>
              <a:t>Dependendo do grau de efusões associadas e anasarca deve-se considerar o potencial de distócia no parto.</a:t>
            </a:r>
          </a:p>
          <a:p>
            <a:pPr algn="just" eaLnBrk="1" hangingPunct="1"/>
            <a:endParaRPr lang="pt-PT" smtClean="0">
              <a:latin typeface="Times New Roman" pitchFamily="18" charset="0"/>
              <a:cs typeface="Times New Roman" pitchFamily="18" charset="0"/>
            </a:endParaRPr>
          </a:p>
          <a:p>
            <a:pPr algn="just" eaLnBrk="1" hangingPunct="1"/>
            <a:r>
              <a:rPr lang="pt-PT" smtClean="0">
                <a:latin typeface="Times New Roman" pitchFamily="18" charset="0"/>
                <a:cs typeface="Times New Roman" pitchFamily="18" charset="0"/>
              </a:rPr>
              <a:t> Se uma decisão foi tomada para oferecer apenas cuidados de conforto, o parto vaginal é preferível, a menos que seja contra-indicado.</a:t>
            </a:r>
            <a:endParaRPr lang="pt-BR" smtClean="0">
              <a:latin typeface="Times New Roman" pitchFamily="18" charset="0"/>
              <a:cs typeface="Times New Roman" pitchFamily="18" charset="0"/>
            </a:endParaRPr>
          </a:p>
          <a:p>
            <a:pPr eaLnBrk="1" hangingPunct="1"/>
            <a:endParaRPr lang="pt-BR" smtClean="0"/>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3" name="Espaço Reservado para Conteúdo 2"/>
          <p:cNvSpPr>
            <a:spLocks noGrp="1"/>
          </p:cNvSpPr>
          <p:nvPr>
            <p:ph idx="1"/>
          </p:nvPr>
        </p:nvSpPr>
        <p:spPr/>
        <p:txBody>
          <a:bodyPr>
            <a:normAutofit/>
          </a:bodyPr>
          <a:lstStyle/>
          <a:p>
            <a:pPr marL="274320" indent="-274320" algn="just" eaLnBrk="1" fontAlgn="auto" hangingPunct="1">
              <a:spcAft>
                <a:spcPts val="0"/>
              </a:spcAft>
              <a:buFont typeface="Wingdings 2"/>
              <a:buChar char=""/>
              <a:defRPr/>
            </a:pPr>
            <a:r>
              <a:rPr lang="pt-PT" b="1" dirty="0" smtClean="0">
                <a:solidFill>
                  <a:schemeClr val="accent4">
                    <a:lumMod val="75000"/>
                  </a:schemeClr>
                </a:solidFill>
                <a:latin typeface="Times New Roman" pitchFamily="18" charset="0"/>
                <a:cs typeface="Times New Roman" pitchFamily="18" charset="0"/>
              </a:rPr>
              <a:t>Onde deve ocorrer o parto?</a:t>
            </a:r>
          </a:p>
          <a:p>
            <a:pPr marL="274320" indent="-274320" algn="just" eaLnBrk="1" fontAlgn="auto" hangingPunct="1">
              <a:spcAft>
                <a:spcPts val="0"/>
              </a:spcAft>
              <a:buFont typeface="Wingdings 2"/>
              <a:buChar char=""/>
              <a:defRPr/>
            </a:pPr>
            <a:endParaRPr lang="pt-PT" b="1" dirty="0" smtClean="0">
              <a:solidFill>
                <a:schemeClr val="accent4">
                  <a:lumMod val="75000"/>
                </a:schemeClr>
              </a:solidFill>
              <a:latin typeface="Times New Roman" pitchFamily="18" charset="0"/>
              <a:cs typeface="Times New Roman" pitchFamily="18" charset="0"/>
            </a:endParaRPr>
          </a:p>
          <a:p>
            <a:pPr marL="274320" indent="-274320" algn="just" eaLnBrk="1" fontAlgn="auto" hangingPunct="1">
              <a:spcAft>
                <a:spcPts val="0"/>
              </a:spcAft>
              <a:buFont typeface="Wingdings 2"/>
              <a:buChar char=""/>
              <a:defRPr/>
            </a:pPr>
            <a:r>
              <a:rPr lang="pt-PT" dirty="0" smtClean="0">
                <a:latin typeface="Times New Roman" pitchFamily="18" charset="0"/>
                <a:cs typeface="Times New Roman" pitchFamily="18" charset="0"/>
              </a:rPr>
              <a:t> Se a NIHF for considerada passível de tratamento pós-natal, ou se a etiologia da hidropsia é idiopática, a gravidez deve ser assistida em um centro com uma unidade de cuidados intensivos neonatais de nível III.</a:t>
            </a:r>
            <a:endParaRPr lang="pt-BR" dirty="0" smtClean="0">
              <a:latin typeface="Times New Roman" pitchFamily="18" charset="0"/>
              <a:cs typeface="Times New Roman" pitchFamily="18" charset="0"/>
            </a:endParaRPr>
          </a:p>
          <a:p>
            <a:pPr marL="274320" indent="-274320" eaLnBrk="1" fontAlgn="auto" hangingPunct="1">
              <a:spcAft>
                <a:spcPts val="0"/>
              </a:spcAft>
              <a:buFont typeface="Wingdings 2"/>
              <a:buChar char=""/>
              <a:defRPr/>
            </a:pPr>
            <a:endParaRPr lang="pt-BR" dirty="0"/>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20040"/>
            <a:ext cx="7239000" cy="1143000"/>
          </a:xfrm>
        </p:spPr>
        <p:txBody>
          <a:bodyPr/>
          <a:lstStyle/>
          <a:p>
            <a:pPr eaLnBrk="1" fontAlgn="auto" hangingPunct="1">
              <a:spcAft>
                <a:spcPts val="0"/>
              </a:spcAft>
              <a:defRPr/>
            </a:pPr>
            <a:r>
              <a:rPr lang="pt-BR" dirty="0" smtClean="0"/>
              <a:t>Hidropisia fetal </a:t>
            </a:r>
            <a:endParaRPr lang="pt-BR" dirty="0"/>
          </a:p>
        </p:txBody>
      </p:sp>
      <p:sp>
        <p:nvSpPr>
          <p:cNvPr id="3" name="Espaço Reservado para Conteúdo 2"/>
          <p:cNvSpPr>
            <a:spLocks noGrp="1"/>
          </p:cNvSpPr>
          <p:nvPr>
            <p:ph idx="1"/>
          </p:nvPr>
        </p:nvSpPr>
        <p:spPr/>
        <p:txBody>
          <a:bodyPr>
            <a:normAutofit/>
          </a:bodyPr>
          <a:lstStyle/>
          <a:p>
            <a:pPr eaLnBrk="1" hangingPunct="1"/>
            <a:r>
              <a:rPr lang="pt-BR" b="1" smtClean="0">
                <a:solidFill>
                  <a:srgbClr val="604A7B"/>
                </a:solidFill>
              </a:rPr>
              <a:t>Recomendações</a:t>
            </a:r>
          </a:p>
          <a:p>
            <a:pPr algn="just" eaLnBrk="1" hangingPunct="1"/>
            <a:r>
              <a:rPr lang="pt-BR" smtClean="0">
                <a:latin typeface="Times New Roman" pitchFamily="18" charset="0"/>
                <a:cs typeface="Times New Roman" pitchFamily="18" charset="0"/>
              </a:rPr>
              <a:t>Recomendações sobre NIHF são apresentadas na </a:t>
            </a:r>
            <a:r>
              <a:rPr lang="pt-BR" smtClean="0">
                <a:solidFill>
                  <a:schemeClr val="hlink"/>
                </a:solidFill>
                <a:latin typeface="Times New Roman" pitchFamily="18" charset="0"/>
                <a:cs typeface="Times New Roman" pitchFamily="18" charset="0"/>
              </a:rPr>
              <a:t>Tabela 3.</a:t>
            </a:r>
          </a:p>
          <a:p>
            <a:pPr algn="just" eaLnBrk="1" hangingPunct="1"/>
            <a:r>
              <a:rPr lang="pt-BR" smtClean="0">
                <a:latin typeface="Times New Roman" pitchFamily="18" charset="0"/>
                <a:cs typeface="Times New Roman" pitchFamily="18" charset="0"/>
              </a:rPr>
              <a:t> </a:t>
            </a:r>
            <a:r>
              <a:rPr lang="pt-BR" sz="2800" smtClean="0">
                <a:latin typeface="Times New Roman" pitchFamily="18" charset="0"/>
                <a:cs typeface="Times New Roman" pitchFamily="18" charset="0"/>
              </a:rPr>
              <a:t>O esquema classifica recomendações como forte (grau 1) ou fraco (grau 2) e classifica a qualidade da evidência como alta (grau A), moderada (grau B) ou baixa (grau C). Assim, as recomendações se enquadram em 1 das seguintes 6 categorias: 1A, 1B, 1C, 2A, 2B, 2C (Tabela 4).</a:t>
            </a:r>
          </a:p>
          <a:p>
            <a:pPr eaLnBrk="1" hangingPunct="1"/>
            <a:endParaRPr lang="pt-BR" smtClean="0"/>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4"/>
          <p:cNvGraphicFramePr>
            <a:graphicFrameLocks noGrp="1" noChangeAspect="1"/>
          </p:cNvGraphicFramePr>
          <p:nvPr>
            <p:ph idx="1"/>
          </p:nvPr>
        </p:nvGraphicFramePr>
        <p:xfrm>
          <a:off x="323850" y="908050"/>
          <a:ext cx="7631113" cy="5143500"/>
        </p:xfrm>
        <a:graphic>
          <a:graphicData uri="http://schemas.openxmlformats.org/presentationml/2006/ole">
            <p:oleObj spid="_x0000_s2050" name="Document" r:id="rId3" imgW="6899481" imgH="4650686" progId="Word.Document.12">
              <p:embed/>
            </p:oleObj>
          </a:graphicData>
        </a:graphic>
      </p:graphicFrame>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1" name="Picture 2"/>
          <p:cNvPicPr>
            <a:picLocks noGrp="1" noChangeAspect="1" noChangeArrowheads="1"/>
          </p:cNvPicPr>
          <p:nvPr>
            <p:ph idx="1"/>
          </p:nvPr>
        </p:nvPicPr>
        <p:blipFill>
          <a:blip r:embed="rId2"/>
          <a:srcRect l="22636" t="14610" r="23151" b="13474"/>
          <a:stretch>
            <a:fillRect/>
          </a:stretch>
        </p:blipFill>
        <p:spPr>
          <a:xfrm>
            <a:off x="296863" y="571500"/>
            <a:ext cx="7891462" cy="5884863"/>
          </a:xfrm>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p:cNvSpPr>
          <p:nvPr>
            <p:ph type="title"/>
          </p:nvPr>
        </p:nvSpPr>
        <p:spPr bwMode="auto">
          <a:noFill/>
        </p:spPr>
        <p:txBody>
          <a:bodyPr wrap="square" numCol="1" compatLnSpc="1">
            <a:prstTxWarp prst="textNoShape">
              <a:avLst/>
            </a:prstTxWarp>
          </a:bodyPr>
          <a:lstStyle/>
          <a:p>
            <a:r>
              <a:rPr lang="pt-BR" cap="none" smtClean="0">
                <a:ln>
                  <a:noFill/>
                </a:ln>
                <a:solidFill>
                  <a:schemeClr val="hlink"/>
                </a:solidFill>
              </a:rPr>
              <a:t>ABSTRACT</a:t>
            </a:r>
          </a:p>
        </p:txBody>
      </p:sp>
      <p:pic>
        <p:nvPicPr>
          <p:cNvPr id="124933" name="Picture 5"/>
          <p:cNvPicPr>
            <a:picLocks noChangeAspect="1" noChangeArrowheads="1"/>
          </p:cNvPicPr>
          <p:nvPr/>
        </p:nvPicPr>
        <p:blipFill>
          <a:blip r:embed="rId2"/>
          <a:srcRect/>
          <a:stretch>
            <a:fillRect/>
          </a:stretch>
        </p:blipFill>
        <p:spPr bwMode="auto">
          <a:xfrm>
            <a:off x="468313" y="1484313"/>
            <a:ext cx="6591300" cy="5105400"/>
          </a:xfrm>
          <a:prstGeom prst="rect">
            <a:avLst/>
          </a:prstGeom>
          <a:noFill/>
          <a:ln w="28575">
            <a:solidFill>
              <a:schemeClr val="hlink"/>
            </a:solidFill>
            <a:miter lim="800000"/>
            <a:headEnd/>
            <a:tailEnd/>
          </a:ln>
        </p:spPr>
      </p:pic>
      <p:sp>
        <p:nvSpPr>
          <p:cNvPr id="124934" name="AutoShape 6"/>
          <p:cNvSpPr>
            <a:spLocks noChangeArrowheads="1"/>
          </p:cNvSpPr>
          <p:nvPr/>
        </p:nvSpPr>
        <p:spPr bwMode="auto">
          <a:xfrm>
            <a:off x="6877050" y="6372225"/>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6" name="Picture 4"/>
          <p:cNvPicPr>
            <a:picLocks noChangeAspect="1" noChangeArrowheads="1"/>
          </p:cNvPicPr>
          <p:nvPr/>
        </p:nvPicPr>
        <p:blipFill>
          <a:blip r:embed="rId2"/>
          <a:srcRect/>
          <a:stretch>
            <a:fillRect/>
          </a:stretch>
        </p:blipFill>
        <p:spPr bwMode="auto">
          <a:xfrm>
            <a:off x="900113" y="1412875"/>
            <a:ext cx="6637337" cy="3992563"/>
          </a:xfrm>
          <a:prstGeom prst="rect">
            <a:avLst/>
          </a:prstGeom>
          <a:noFill/>
          <a:ln w="28575">
            <a:solidFill>
              <a:schemeClr val="hlink"/>
            </a:solidFill>
            <a:miter lim="800000"/>
            <a:headEnd/>
            <a:tailEnd/>
          </a:ln>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85750" y="1571625"/>
            <a:ext cx="7410450" cy="4884738"/>
          </a:xfrm>
        </p:spPr>
        <p:txBody>
          <a:bodyPr>
            <a:normAutofit fontScale="77500" lnSpcReduction="20000"/>
          </a:bodyPr>
          <a:lstStyle/>
          <a:p>
            <a:pPr marL="274320" indent="-274320" algn="just" eaLnBrk="1" fontAlgn="auto" hangingPunct="1">
              <a:spcAft>
                <a:spcPts val="0"/>
              </a:spcAft>
              <a:buFont typeface="Wingdings 2"/>
              <a:buChar char=""/>
              <a:defRPr/>
            </a:pPr>
            <a:r>
              <a:rPr lang="en-US" b="1" dirty="0" smtClean="0">
                <a:latin typeface="Times New Roman" pitchFamily="18" charset="0"/>
                <a:cs typeface="Times New Roman" pitchFamily="18" charset="0"/>
              </a:rPr>
              <a:t>1. </a:t>
            </a:r>
            <a:r>
              <a:rPr lang="en-US" dirty="0" err="1" smtClean="0">
                <a:latin typeface="Times New Roman" pitchFamily="18" charset="0"/>
                <a:cs typeface="Times New Roman" pitchFamily="18" charset="0"/>
              </a:rPr>
              <a:t>Skoll</a:t>
            </a:r>
            <a:r>
              <a:rPr lang="en-US" dirty="0" smtClean="0">
                <a:latin typeface="Times New Roman" pitchFamily="18" charset="0"/>
                <a:cs typeface="Times New Roman" pitchFamily="18" charset="0"/>
              </a:rPr>
              <a:t> MA, </a:t>
            </a:r>
            <a:r>
              <a:rPr lang="en-US" dirty="0" err="1" smtClean="0">
                <a:latin typeface="Times New Roman" pitchFamily="18" charset="0"/>
                <a:cs typeface="Times New Roman" pitchFamily="18" charset="0"/>
              </a:rPr>
              <a:t>Sharland</a:t>
            </a:r>
            <a:r>
              <a:rPr lang="en-US" dirty="0" smtClean="0">
                <a:latin typeface="Times New Roman" pitchFamily="18" charset="0"/>
                <a:cs typeface="Times New Roman" pitchFamily="18" charset="0"/>
              </a:rPr>
              <a:t> GK, Allan LD. Is the ultrasound  definition of fluid collections in </a:t>
            </a:r>
            <a:r>
              <a:rPr lang="en-US" dirty="0" err="1" smtClean="0">
                <a:latin typeface="Times New Roman" pitchFamily="18" charset="0"/>
                <a:cs typeface="Times New Roman" pitchFamily="18" charset="0"/>
              </a:rPr>
              <a:t>nonimmune</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hydrops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fetalis</a:t>
            </a:r>
            <a:r>
              <a:rPr lang="en-US" dirty="0" smtClean="0">
                <a:latin typeface="Times New Roman" pitchFamily="18" charset="0"/>
                <a:cs typeface="Times New Roman" pitchFamily="18" charset="0"/>
              </a:rPr>
              <a:t> helpful in defining the underlying cause or predicting outcome? Ultrasound </a:t>
            </a:r>
            <a:r>
              <a:rPr lang="pt-BR" dirty="0" err="1" smtClean="0">
                <a:latin typeface="Times New Roman" pitchFamily="18" charset="0"/>
                <a:cs typeface="Times New Roman" pitchFamily="18" charset="0"/>
              </a:rPr>
              <a:t>Obstet</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Gynecol</a:t>
            </a:r>
            <a:r>
              <a:rPr lang="pt-BR" dirty="0" smtClean="0">
                <a:latin typeface="Times New Roman" pitchFamily="18" charset="0"/>
                <a:cs typeface="Times New Roman" pitchFamily="18" charset="0"/>
              </a:rPr>
              <a:t> 1991;1:309-12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II-2).</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2</a:t>
            </a:r>
            <a:r>
              <a:rPr lang="pt-BR" dirty="0" smtClean="0">
                <a:latin typeface="Times New Roman" pitchFamily="18" charset="0"/>
                <a:cs typeface="Times New Roman" pitchFamily="18" charset="0"/>
              </a:rPr>
              <a:t>. Lee AJ, </a:t>
            </a:r>
            <a:r>
              <a:rPr lang="pt-BR" dirty="0" err="1" smtClean="0">
                <a:latin typeface="Times New Roman" pitchFamily="18" charset="0"/>
                <a:cs typeface="Times New Roman" pitchFamily="18" charset="0"/>
              </a:rPr>
              <a:t>Bethune</a:t>
            </a:r>
            <a:r>
              <a:rPr lang="pt-BR" dirty="0" smtClean="0">
                <a:latin typeface="Times New Roman" pitchFamily="18" charset="0"/>
                <a:cs typeface="Times New Roman" pitchFamily="18" charset="0"/>
              </a:rPr>
              <a:t> M, </a:t>
            </a:r>
            <a:r>
              <a:rPr lang="pt-BR" dirty="0" err="1" smtClean="0">
                <a:latin typeface="Times New Roman" pitchFamily="18" charset="0"/>
                <a:cs typeface="Times New Roman" pitchFamily="18" charset="0"/>
              </a:rPr>
              <a:t>Hiscock</a:t>
            </a:r>
            <a:r>
              <a:rPr lang="pt-BR" dirty="0" smtClean="0">
                <a:latin typeface="Times New Roman" pitchFamily="18" charset="0"/>
                <a:cs typeface="Times New Roman" pitchFamily="18" charset="0"/>
              </a:rPr>
              <a:t> RJ. </a:t>
            </a:r>
            <a:r>
              <a:rPr lang="pt-BR" dirty="0" err="1" smtClean="0">
                <a:latin typeface="Times New Roman" pitchFamily="18" charset="0"/>
                <a:cs typeface="Times New Roman" pitchFamily="18" charset="0"/>
              </a:rPr>
              <a:t>Placental</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thickness in the second trimester: a pilot study to determine the normal range. J Ultrasound Med </a:t>
            </a:r>
            <a:r>
              <a:rPr lang="pt-BR" dirty="0" smtClean="0">
                <a:latin typeface="Times New Roman" pitchFamily="18" charset="0"/>
                <a:cs typeface="Times New Roman" pitchFamily="18" charset="0"/>
              </a:rPr>
              <a:t>2012;31:213-8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II-3).</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3</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Hoddick</a:t>
            </a:r>
            <a:r>
              <a:rPr lang="pt-BR" dirty="0" smtClean="0">
                <a:latin typeface="Times New Roman" pitchFamily="18" charset="0"/>
                <a:cs typeface="Times New Roman" pitchFamily="18" charset="0"/>
              </a:rPr>
              <a:t> WK, </a:t>
            </a:r>
            <a:r>
              <a:rPr lang="pt-BR" dirty="0" err="1" smtClean="0">
                <a:latin typeface="Times New Roman" pitchFamily="18" charset="0"/>
                <a:cs typeface="Times New Roman" pitchFamily="18" charset="0"/>
              </a:rPr>
              <a:t>Mahony</a:t>
            </a:r>
            <a:r>
              <a:rPr lang="pt-BR" dirty="0" smtClean="0">
                <a:latin typeface="Times New Roman" pitchFamily="18" charset="0"/>
                <a:cs typeface="Times New Roman" pitchFamily="18" charset="0"/>
              </a:rPr>
              <a:t> BS, </a:t>
            </a:r>
            <a:r>
              <a:rPr lang="pt-BR" dirty="0" err="1" smtClean="0">
                <a:latin typeface="Times New Roman" pitchFamily="18" charset="0"/>
                <a:cs typeface="Times New Roman" pitchFamily="18" charset="0"/>
              </a:rPr>
              <a:t>Callen</a:t>
            </a:r>
            <a:r>
              <a:rPr lang="pt-BR" dirty="0" smtClean="0">
                <a:latin typeface="Times New Roman" pitchFamily="18" charset="0"/>
                <a:cs typeface="Times New Roman" pitchFamily="18" charset="0"/>
              </a:rPr>
              <a:t> PW, </a:t>
            </a:r>
            <a:r>
              <a:rPr lang="en-US" dirty="0" smtClean="0">
                <a:latin typeface="Times New Roman" pitchFamily="18" charset="0"/>
                <a:cs typeface="Times New Roman" pitchFamily="18" charset="0"/>
              </a:rPr>
              <a:t>Filly RA. Placental thickness. J Ultrasound Med </a:t>
            </a:r>
            <a:r>
              <a:rPr lang="pt-BR" dirty="0" smtClean="0">
                <a:latin typeface="Times New Roman" pitchFamily="18" charset="0"/>
                <a:cs typeface="Times New Roman" pitchFamily="18" charset="0"/>
              </a:rPr>
              <a:t>1985;4:479-82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II-3).</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4. </a:t>
            </a:r>
            <a:r>
              <a:rPr lang="pt-BR" dirty="0" err="1" smtClean="0">
                <a:latin typeface="Times New Roman" pitchFamily="18" charset="0"/>
                <a:cs typeface="Times New Roman" pitchFamily="18" charset="0"/>
              </a:rPr>
              <a:t>Santolaya</a:t>
            </a:r>
            <a:r>
              <a:rPr lang="pt-BR" dirty="0" smtClean="0">
                <a:latin typeface="Times New Roman" pitchFamily="18" charset="0"/>
                <a:cs typeface="Times New Roman" pitchFamily="18" charset="0"/>
              </a:rPr>
              <a:t> J, </a:t>
            </a:r>
            <a:r>
              <a:rPr lang="pt-BR" dirty="0" err="1" smtClean="0">
                <a:latin typeface="Times New Roman" pitchFamily="18" charset="0"/>
                <a:cs typeface="Times New Roman" pitchFamily="18" charset="0"/>
              </a:rPr>
              <a:t>Alley</a:t>
            </a:r>
            <a:r>
              <a:rPr lang="pt-BR" dirty="0" smtClean="0">
                <a:latin typeface="Times New Roman" pitchFamily="18" charset="0"/>
                <a:cs typeface="Times New Roman" pitchFamily="18" charset="0"/>
              </a:rPr>
              <a:t> D, </a:t>
            </a:r>
            <a:r>
              <a:rPr lang="pt-BR" dirty="0" err="1" smtClean="0">
                <a:latin typeface="Times New Roman" pitchFamily="18" charset="0"/>
                <a:cs typeface="Times New Roman" pitchFamily="18" charset="0"/>
              </a:rPr>
              <a:t>Jaffe</a:t>
            </a:r>
            <a:r>
              <a:rPr lang="pt-BR" dirty="0" smtClean="0">
                <a:latin typeface="Times New Roman" pitchFamily="18" charset="0"/>
                <a:cs typeface="Times New Roman" pitchFamily="18" charset="0"/>
              </a:rPr>
              <a:t> R, </a:t>
            </a:r>
            <a:r>
              <a:rPr lang="pt-BR" dirty="0" err="1" smtClean="0">
                <a:latin typeface="Times New Roman" pitchFamily="18" charset="0"/>
                <a:cs typeface="Times New Roman" pitchFamily="18" charset="0"/>
              </a:rPr>
              <a:t>Warsof</a:t>
            </a:r>
            <a:r>
              <a:rPr lang="pt-BR" dirty="0" smtClean="0">
                <a:latin typeface="Times New Roman" pitchFamily="18" charset="0"/>
                <a:cs typeface="Times New Roman" pitchFamily="18" charset="0"/>
              </a:rPr>
              <a:t> SL. </a:t>
            </a:r>
            <a:r>
              <a:rPr lang="pt-BR" dirty="0" err="1" smtClean="0">
                <a:latin typeface="Times New Roman" pitchFamily="18" charset="0"/>
                <a:cs typeface="Times New Roman" pitchFamily="18" charset="0"/>
              </a:rPr>
              <a:t>Antenatal</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classification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of</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hydrops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fetalis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Obstet</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Gynecol</a:t>
            </a:r>
            <a:r>
              <a:rPr lang="pt-BR" dirty="0" smtClean="0">
                <a:latin typeface="Times New Roman" pitchFamily="18" charset="0"/>
                <a:cs typeface="Times New Roman" pitchFamily="18" charset="0"/>
              </a:rPr>
              <a:t> 1992;79:256-9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fi-FI" b="1" dirty="0" smtClean="0">
                <a:latin typeface="Times New Roman" pitchFamily="18" charset="0"/>
                <a:cs typeface="Times New Roman" pitchFamily="18" charset="0"/>
              </a:rPr>
              <a:t>5</a:t>
            </a:r>
            <a:r>
              <a:rPr lang="fi-FI" dirty="0" smtClean="0">
                <a:latin typeface="Times New Roman" pitchFamily="18" charset="0"/>
                <a:cs typeface="Times New Roman" pitchFamily="18" charset="0"/>
              </a:rPr>
              <a:t>. Heinonen S, Ryynänen M, Kirkinen P. </a:t>
            </a:r>
            <a:r>
              <a:rPr lang="en-US" dirty="0" smtClean="0">
                <a:latin typeface="Times New Roman" pitchFamily="18" charset="0"/>
                <a:cs typeface="Times New Roman" pitchFamily="18" charset="0"/>
              </a:rPr>
              <a:t>Etiology and outcome of second trimester </a:t>
            </a:r>
            <a:r>
              <a:rPr lang="pt-BR" dirty="0" err="1" smtClean="0">
                <a:latin typeface="Times New Roman" pitchFamily="18" charset="0"/>
                <a:cs typeface="Times New Roman" pitchFamily="18" charset="0"/>
              </a:rPr>
              <a:t>non-immunologic</a:t>
            </a:r>
            <a:r>
              <a:rPr lang="pt-BR" dirty="0" smtClean="0">
                <a:latin typeface="Times New Roman" pitchFamily="18" charset="0"/>
                <a:cs typeface="Times New Roman" pitchFamily="18" charset="0"/>
              </a:rPr>
              <a:t> fetal </a:t>
            </a:r>
            <a:r>
              <a:rPr lang="pt-BR" dirty="0" err="1" smtClean="0">
                <a:latin typeface="Times New Roman" pitchFamily="18" charset="0"/>
                <a:cs typeface="Times New Roman" pitchFamily="18" charset="0"/>
              </a:rPr>
              <a:t>hydrops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Acta</a:t>
            </a:r>
            <a:r>
              <a:rPr lang="pt-BR"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Obstet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Gynecol</a:t>
            </a:r>
            <a:r>
              <a:rPr lang="en-US" dirty="0" smtClean="0">
                <a:latin typeface="Times New Roman" pitchFamily="18" charset="0"/>
                <a:cs typeface="Times New Roman" pitchFamily="18" charset="0"/>
              </a:rPr>
              <a:t> Scand 2000;79:15-8 (Level </a:t>
            </a:r>
            <a:r>
              <a:rPr lang="pt-BR" dirty="0" smtClean="0">
                <a:latin typeface="Times New Roman" pitchFamily="18" charset="0"/>
                <a:cs typeface="Times New Roman" pitchFamily="18" charset="0"/>
              </a:rPr>
              <a:t>II-2).</a:t>
            </a:r>
          </a:p>
          <a:p>
            <a:pPr marL="274320" indent="-274320" algn="just" eaLnBrk="1" fontAlgn="auto" hangingPunct="1">
              <a:spcAft>
                <a:spcPts val="0"/>
              </a:spcAft>
              <a:buFont typeface="Wingdings 2"/>
              <a:buChar char=""/>
              <a:defRPr/>
            </a:pPr>
            <a:r>
              <a:rPr lang="en-US" b="1" dirty="0" smtClean="0">
                <a:latin typeface="Times New Roman" pitchFamily="18" charset="0"/>
                <a:cs typeface="Times New Roman" pitchFamily="18" charset="0"/>
              </a:rPr>
              <a:t>6. </a:t>
            </a:r>
            <a:r>
              <a:rPr lang="en-US" dirty="0" err="1" smtClean="0">
                <a:latin typeface="Times New Roman" pitchFamily="18" charset="0"/>
                <a:cs typeface="Times New Roman" pitchFamily="18" charset="0"/>
              </a:rPr>
              <a:t>Machin</a:t>
            </a:r>
            <a:r>
              <a:rPr lang="en-US" dirty="0" smtClean="0">
                <a:latin typeface="Times New Roman" pitchFamily="18" charset="0"/>
                <a:cs typeface="Times New Roman" pitchFamily="18" charset="0"/>
              </a:rPr>
              <a:t> GA. </a:t>
            </a:r>
            <a:r>
              <a:rPr lang="en-US" dirty="0" err="1" smtClean="0">
                <a:latin typeface="Times New Roman" pitchFamily="18" charset="0"/>
                <a:cs typeface="Times New Roman" pitchFamily="18" charset="0"/>
              </a:rPr>
              <a:t>Hydrops</a:t>
            </a:r>
            <a:r>
              <a:rPr lang="en-US" dirty="0" smtClean="0">
                <a:latin typeface="Times New Roman" pitchFamily="18" charset="0"/>
                <a:cs typeface="Times New Roman" pitchFamily="18" charset="0"/>
              </a:rPr>
              <a:t> revisited: literature review of 1,414 cases published in the </a:t>
            </a:r>
            <a:r>
              <a:rPr lang="da-DK" dirty="0" smtClean="0">
                <a:latin typeface="Times New Roman" pitchFamily="18" charset="0"/>
                <a:cs typeface="Times New Roman" pitchFamily="18" charset="0"/>
              </a:rPr>
              <a:t>1980s. Am J Med Genet 1989;34:366-90 </a:t>
            </a:r>
            <a:r>
              <a:rPr lang="pt-BR" dirty="0" smtClean="0">
                <a:latin typeface="Times New Roman" pitchFamily="18" charset="0"/>
                <a:cs typeface="Times New Roman" pitchFamily="18" charset="0"/>
              </a:rPr>
              <a:t>(</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endParaRPr lang="pt-BR" dirty="0">
              <a:latin typeface="Times New Roman" pitchFamily="18" charset="0"/>
              <a:cs typeface="Times New Roman" pitchFamily="18" charset="0"/>
            </a:endParaRPr>
          </a:p>
        </p:txBody>
      </p:sp>
      <p:sp>
        <p:nvSpPr>
          <p:cNvPr id="95237" name="Text Box 5"/>
          <p:cNvSpPr txBox="1">
            <a:spLocks noChangeArrowheads="1"/>
          </p:cNvSpPr>
          <p:nvPr/>
        </p:nvSpPr>
        <p:spPr bwMode="auto">
          <a:xfrm>
            <a:off x="684213" y="692150"/>
            <a:ext cx="2613025" cy="519113"/>
          </a:xfrm>
          <a:prstGeom prst="rect">
            <a:avLst/>
          </a:prstGeom>
          <a:noFill/>
          <a:ln w="9525">
            <a:noFill/>
            <a:miter lim="800000"/>
            <a:headEnd/>
            <a:tailEnd/>
          </a:ln>
          <a:effectLst/>
        </p:spPr>
        <p:txBody>
          <a:bodyPr wrap="none">
            <a:spAutoFit/>
          </a:bodyPr>
          <a:lstStyle/>
          <a:p>
            <a:r>
              <a:rPr lang="pt-BR" sz="2800" b="1">
                <a:solidFill>
                  <a:schemeClr val="hlink"/>
                </a:solidFill>
              </a:rPr>
              <a:t>REFERENCES</a:t>
            </a: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fontScale="70000" lnSpcReduction="20000"/>
          </a:bodyPr>
          <a:lstStyle/>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7</a:t>
            </a:r>
            <a:r>
              <a:rPr lang="pt-BR" dirty="0" smtClean="0">
                <a:latin typeface="Times New Roman" pitchFamily="18" charset="0"/>
                <a:cs typeface="Times New Roman" pitchFamily="18" charset="0"/>
              </a:rPr>
              <a:t>.</a:t>
            </a:r>
            <a:r>
              <a:rPr lang="pt-BR" dirty="0" err="1" smtClean="0">
                <a:latin typeface="Times New Roman" pitchFamily="18" charset="0"/>
                <a:cs typeface="Times New Roman" pitchFamily="18" charset="0"/>
              </a:rPr>
              <a:t>Hutchison</a:t>
            </a:r>
            <a:r>
              <a:rPr lang="pt-BR" dirty="0" smtClean="0">
                <a:latin typeface="Times New Roman" pitchFamily="18" charset="0"/>
                <a:cs typeface="Times New Roman" pitchFamily="18" charset="0"/>
              </a:rPr>
              <a:t> AA, Drew JH, </a:t>
            </a:r>
            <a:r>
              <a:rPr lang="pt-BR" dirty="0" err="1" smtClean="0">
                <a:latin typeface="Times New Roman" pitchFamily="18" charset="0"/>
                <a:cs typeface="Times New Roman" pitchFamily="18" charset="0"/>
              </a:rPr>
              <a:t>Yu</a:t>
            </a:r>
            <a:r>
              <a:rPr lang="pt-BR" dirty="0" smtClean="0">
                <a:latin typeface="Times New Roman" pitchFamily="18" charset="0"/>
                <a:cs typeface="Times New Roman" pitchFamily="18" charset="0"/>
              </a:rPr>
              <a:t> VY, </a:t>
            </a:r>
            <a:r>
              <a:rPr lang="de-DE" dirty="0" smtClean="0">
                <a:latin typeface="Times New Roman" pitchFamily="18" charset="0"/>
                <a:cs typeface="Times New Roman" pitchFamily="18" charset="0"/>
              </a:rPr>
              <a:t>Williams ML, Fortune DW, Beischer NA. </a:t>
            </a:r>
            <a:r>
              <a:rPr lang="en-US" dirty="0" err="1" smtClean="0">
                <a:latin typeface="Times New Roman" pitchFamily="18" charset="0"/>
                <a:cs typeface="Times New Roman" pitchFamily="18" charset="0"/>
              </a:rPr>
              <a:t>Nonimmunologic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hydrops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fetalis</a:t>
            </a:r>
            <a:r>
              <a:rPr lang="en-US" dirty="0" smtClean="0">
                <a:latin typeface="Times New Roman" pitchFamily="18" charset="0"/>
                <a:cs typeface="Times New Roman" pitchFamily="18" charset="0"/>
              </a:rPr>
              <a:t>: a review of </a:t>
            </a:r>
            <a:r>
              <a:rPr lang="pt-BR" dirty="0" smtClean="0">
                <a:latin typeface="Times New Roman" pitchFamily="18" charset="0"/>
                <a:cs typeface="Times New Roman" pitchFamily="18" charset="0"/>
              </a:rPr>
              <a:t>61 cases. </a:t>
            </a:r>
            <a:r>
              <a:rPr lang="pt-BR" dirty="0" err="1" smtClean="0">
                <a:latin typeface="Times New Roman" pitchFamily="18" charset="0"/>
                <a:cs typeface="Times New Roman" pitchFamily="18" charset="0"/>
              </a:rPr>
              <a:t>Obstet</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Gynecol</a:t>
            </a:r>
            <a:r>
              <a:rPr lang="pt-BR" dirty="0" smtClean="0">
                <a:latin typeface="Times New Roman" pitchFamily="18" charset="0"/>
                <a:cs typeface="Times New Roman" pitchFamily="18" charset="0"/>
              </a:rPr>
              <a:t> 1982;59:347-52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it-IT" b="1" dirty="0" smtClean="0">
                <a:latin typeface="Times New Roman" pitchFamily="18" charset="0"/>
                <a:cs typeface="Times New Roman" pitchFamily="18" charset="0"/>
              </a:rPr>
              <a:t>8. </a:t>
            </a:r>
            <a:r>
              <a:rPr lang="it-IT" dirty="0" smtClean="0">
                <a:latin typeface="Times New Roman" pitchFamily="18" charset="0"/>
                <a:cs typeface="Times New Roman" pitchFamily="18" charset="0"/>
              </a:rPr>
              <a:t>Bellini C, Hennekam RC. Non-immune </a:t>
            </a:r>
            <a:r>
              <a:rPr lang="en-US" dirty="0" err="1" smtClean="0">
                <a:latin typeface="Times New Roman" pitchFamily="18" charset="0"/>
                <a:cs typeface="Times New Roman" pitchFamily="18" charset="0"/>
              </a:rPr>
              <a:t>hydrops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fetalis</a:t>
            </a:r>
            <a:r>
              <a:rPr lang="en-US" dirty="0" smtClean="0">
                <a:latin typeface="Times New Roman" pitchFamily="18" charset="0"/>
                <a:cs typeface="Times New Roman" pitchFamily="18" charset="0"/>
              </a:rPr>
              <a:t>: a short review of etiology and </a:t>
            </a:r>
            <a:r>
              <a:rPr lang="en-US" dirty="0" err="1" smtClean="0">
                <a:latin typeface="Times New Roman" pitchFamily="18" charset="0"/>
                <a:cs typeface="Times New Roman" pitchFamily="18" charset="0"/>
              </a:rPr>
              <a:t>pathophysiology</a:t>
            </a:r>
            <a:r>
              <a:rPr lang="en-US" dirty="0" smtClean="0">
                <a:latin typeface="Times New Roman" pitchFamily="18" charset="0"/>
                <a:cs typeface="Times New Roman" pitchFamily="18" charset="0"/>
              </a:rPr>
              <a:t>. Am J Med Genet A </a:t>
            </a:r>
            <a:r>
              <a:rPr lang="pt-BR" dirty="0" smtClean="0">
                <a:latin typeface="Times New Roman" pitchFamily="18" charset="0"/>
                <a:cs typeface="Times New Roman" pitchFamily="18" charset="0"/>
              </a:rPr>
              <a:t>2012;158A:597-605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9</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Wy</a:t>
            </a:r>
            <a:r>
              <a:rPr lang="pt-BR" dirty="0" smtClean="0">
                <a:latin typeface="Times New Roman" pitchFamily="18" charset="0"/>
                <a:cs typeface="Times New Roman" pitchFamily="18" charset="0"/>
              </a:rPr>
              <a:t> CA, </a:t>
            </a:r>
            <a:r>
              <a:rPr lang="pt-BR" dirty="0" err="1" smtClean="0">
                <a:latin typeface="Times New Roman" pitchFamily="18" charset="0"/>
                <a:cs typeface="Times New Roman" pitchFamily="18" charset="0"/>
              </a:rPr>
              <a:t>Sajous</a:t>
            </a:r>
            <a:r>
              <a:rPr lang="pt-BR" dirty="0" smtClean="0">
                <a:latin typeface="Times New Roman" pitchFamily="18" charset="0"/>
                <a:cs typeface="Times New Roman" pitchFamily="18" charset="0"/>
              </a:rPr>
              <a:t> CH, </a:t>
            </a:r>
            <a:r>
              <a:rPr lang="pt-BR" dirty="0" err="1" smtClean="0">
                <a:latin typeface="Times New Roman" pitchFamily="18" charset="0"/>
                <a:cs typeface="Times New Roman" pitchFamily="18" charset="0"/>
              </a:rPr>
              <a:t>Loberiza</a:t>
            </a:r>
            <a:r>
              <a:rPr lang="pt-BR" dirty="0" smtClean="0">
                <a:latin typeface="Times New Roman" pitchFamily="18" charset="0"/>
                <a:cs typeface="Times New Roman" pitchFamily="18" charset="0"/>
              </a:rPr>
              <a:t> F, Weiss MG. </a:t>
            </a:r>
            <a:r>
              <a:rPr lang="en-US" dirty="0" smtClean="0">
                <a:latin typeface="Times New Roman" pitchFamily="18" charset="0"/>
                <a:cs typeface="Times New Roman" pitchFamily="18" charset="0"/>
              </a:rPr>
              <a:t>Outcome of infants with a diagnosis of </a:t>
            </a:r>
            <a:r>
              <a:rPr lang="en-US" dirty="0" err="1" smtClean="0">
                <a:latin typeface="Times New Roman" pitchFamily="18" charset="0"/>
                <a:cs typeface="Times New Roman" pitchFamily="18" charset="0"/>
              </a:rPr>
              <a:t>hydrops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fetalis</a:t>
            </a:r>
            <a:r>
              <a:rPr lang="en-US" dirty="0" smtClean="0">
                <a:latin typeface="Times New Roman" pitchFamily="18" charset="0"/>
                <a:cs typeface="Times New Roman" pitchFamily="18" charset="0"/>
              </a:rPr>
              <a:t> in the 1990s. Am J </a:t>
            </a:r>
            <a:r>
              <a:rPr lang="en-US" dirty="0" err="1" smtClean="0">
                <a:latin typeface="Times New Roman" pitchFamily="18" charset="0"/>
                <a:cs typeface="Times New Roman" pitchFamily="18" charset="0"/>
              </a:rPr>
              <a:t>Perinatol</a:t>
            </a:r>
            <a:r>
              <a:rPr lang="en-US" dirty="0" smtClean="0">
                <a:latin typeface="Times New Roman" pitchFamily="18" charset="0"/>
                <a:cs typeface="Times New Roman" pitchFamily="18" charset="0"/>
              </a:rPr>
              <a:t> 1999;16: </a:t>
            </a:r>
            <a:r>
              <a:rPr lang="pt-BR" dirty="0" smtClean="0">
                <a:latin typeface="Times New Roman" pitchFamily="18" charset="0"/>
                <a:cs typeface="Times New Roman" pitchFamily="18" charset="0"/>
              </a:rPr>
              <a:t>561-7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10</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Larroche</a:t>
            </a:r>
            <a:r>
              <a:rPr lang="pt-BR" dirty="0" smtClean="0">
                <a:latin typeface="Times New Roman" pitchFamily="18" charset="0"/>
                <a:cs typeface="Times New Roman" pitchFamily="18" charset="0"/>
              </a:rPr>
              <a:t> JC, </a:t>
            </a:r>
            <a:r>
              <a:rPr lang="pt-BR" dirty="0" err="1" smtClean="0">
                <a:latin typeface="Times New Roman" pitchFamily="18" charset="0"/>
                <a:cs typeface="Times New Roman" pitchFamily="18" charset="0"/>
              </a:rPr>
              <a:t>Aubry</a:t>
            </a:r>
            <a:r>
              <a:rPr lang="pt-BR" dirty="0" smtClean="0">
                <a:latin typeface="Times New Roman" pitchFamily="18" charset="0"/>
                <a:cs typeface="Times New Roman" pitchFamily="18" charset="0"/>
              </a:rPr>
              <a:t> MC, </a:t>
            </a:r>
            <a:r>
              <a:rPr lang="pt-BR" dirty="0" err="1" smtClean="0">
                <a:latin typeface="Times New Roman" pitchFamily="18" charset="0"/>
                <a:cs typeface="Times New Roman" pitchFamily="18" charset="0"/>
              </a:rPr>
              <a:t>Narcy</a:t>
            </a:r>
            <a:r>
              <a:rPr lang="pt-BR" dirty="0" smtClean="0">
                <a:latin typeface="Times New Roman" pitchFamily="18" charset="0"/>
                <a:cs typeface="Times New Roman" pitchFamily="18" charset="0"/>
              </a:rPr>
              <a:t> F. </a:t>
            </a:r>
            <a:r>
              <a:rPr lang="pt-BR" dirty="0" err="1" smtClean="0">
                <a:latin typeface="Times New Roman" pitchFamily="18" charset="0"/>
                <a:cs typeface="Times New Roman" pitchFamily="18" charset="0"/>
              </a:rPr>
              <a:t>Intrauterine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brain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damage</a:t>
            </a:r>
            <a:r>
              <a:rPr lang="pt-BR" dirty="0" smtClean="0">
                <a:latin typeface="Times New Roman" pitchFamily="18" charset="0"/>
                <a:cs typeface="Times New Roman" pitchFamily="18" charset="0"/>
              </a:rPr>
              <a:t> in </a:t>
            </a:r>
            <a:r>
              <a:rPr lang="pt-BR" dirty="0" err="1" smtClean="0">
                <a:latin typeface="Times New Roman" pitchFamily="18" charset="0"/>
                <a:cs typeface="Times New Roman" pitchFamily="18" charset="0"/>
              </a:rPr>
              <a:t>nonimmune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hydrops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fetalis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Biol</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Neonate</a:t>
            </a:r>
            <a:r>
              <a:rPr lang="pt-BR" dirty="0" smtClean="0">
                <a:latin typeface="Times New Roman" pitchFamily="18" charset="0"/>
                <a:cs typeface="Times New Roman" pitchFamily="18" charset="0"/>
              </a:rPr>
              <a:t> 1992;61: 273-80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de-DE" b="1" dirty="0" smtClean="0">
                <a:latin typeface="Times New Roman" pitchFamily="18" charset="0"/>
                <a:cs typeface="Times New Roman" pitchFamily="18" charset="0"/>
              </a:rPr>
              <a:t>11</a:t>
            </a:r>
            <a:r>
              <a:rPr lang="de-DE" dirty="0" smtClean="0">
                <a:latin typeface="Times New Roman" pitchFamily="18" charset="0"/>
                <a:cs typeface="Times New Roman" pitchFamily="18" charset="0"/>
              </a:rPr>
              <a:t>. Laneri GG, Classen DL, Scher MS. Brain </a:t>
            </a:r>
            <a:r>
              <a:rPr lang="en-US" dirty="0" smtClean="0">
                <a:latin typeface="Times New Roman" pitchFamily="18" charset="0"/>
                <a:cs typeface="Times New Roman" pitchFamily="18" charset="0"/>
              </a:rPr>
              <a:t>lesions of fetal onset in </a:t>
            </a:r>
            <a:r>
              <a:rPr lang="en-US" dirty="0" err="1" smtClean="0">
                <a:latin typeface="Times New Roman" pitchFamily="18" charset="0"/>
                <a:cs typeface="Times New Roman" pitchFamily="18" charset="0"/>
              </a:rPr>
              <a:t>encephalopathic</a:t>
            </a:r>
            <a:r>
              <a:rPr lang="en-US" dirty="0" smtClean="0">
                <a:latin typeface="Times New Roman" pitchFamily="18" charset="0"/>
                <a:cs typeface="Times New Roman" pitchFamily="18" charset="0"/>
              </a:rPr>
              <a:t> infants </a:t>
            </a:r>
            <a:r>
              <a:rPr lang="pt-BR" dirty="0" err="1" smtClean="0">
                <a:latin typeface="Times New Roman" pitchFamily="18" charset="0"/>
                <a:cs typeface="Times New Roman" pitchFamily="18" charset="0"/>
              </a:rPr>
              <a:t>with</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nonimmune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hydrops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fetalis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Pediatr</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Neurol</a:t>
            </a:r>
            <a:r>
              <a:rPr lang="pt-BR" dirty="0" smtClean="0">
                <a:latin typeface="Times New Roman" pitchFamily="18" charset="0"/>
                <a:cs typeface="Times New Roman" pitchFamily="18" charset="0"/>
              </a:rPr>
              <a:t> 1994;11:18-22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en-US" b="1" dirty="0" smtClean="0">
                <a:latin typeface="Times New Roman" pitchFamily="18" charset="0"/>
                <a:cs typeface="Times New Roman" pitchFamily="18" charset="0"/>
              </a:rPr>
              <a:t>12</a:t>
            </a:r>
            <a:r>
              <a:rPr lang="en-US" dirty="0" smtClean="0">
                <a:latin typeface="Times New Roman" pitchFamily="18" charset="0"/>
                <a:cs typeface="Times New Roman" pitchFamily="18" charset="0"/>
              </a:rPr>
              <a:t>. Santo S, </a:t>
            </a:r>
            <a:r>
              <a:rPr lang="en-US" dirty="0" err="1" smtClean="0">
                <a:latin typeface="Times New Roman" pitchFamily="18" charset="0"/>
                <a:cs typeface="Times New Roman" pitchFamily="18" charset="0"/>
              </a:rPr>
              <a:t>Mansour</a:t>
            </a:r>
            <a:r>
              <a:rPr lang="en-US" dirty="0" smtClean="0">
                <a:latin typeface="Times New Roman" pitchFamily="18" charset="0"/>
                <a:cs typeface="Times New Roman" pitchFamily="18" charset="0"/>
              </a:rPr>
              <a:t> S, </a:t>
            </a:r>
            <a:r>
              <a:rPr lang="en-US" dirty="0" err="1" smtClean="0">
                <a:latin typeface="Times New Roman" pitchFamily="18" charset="0"/>
                <a:cs typeface="Times New Roman" pitchFamily="18" charset="0"/>
              </a:rPr>
              <a:t>Thilaganathan</a:t>
            </a:r>
            <a:r>
              <a:rPr lang="en-US" dirty="0" smtClean="0">
                <a:latin typeface="Times New Roman" pitchFamily="18" charset="0"/>
                <a:cs typeface="Times New Roman" pitchFamily="18" charset="0"/>
              </a:rPr>
              <a:t> B, et al. </a:t>
            </a:r>
            <a:r>
              <a:rPr lang="pt-BR" dirty="0" err="1" smtClean="0">
                <a:latin typeface="Times New Roman" pitchFamily="18" charset="0"/>
                <a:cs typeface="Times New Roman" pitchFamily="18" charset="0"/>
              </a:rPr>
              <a:t>Prenatal</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diagnosis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of</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non-immune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hydrops</a:t>
            </a:r>
            <a:r>
              <a:rPr lang="pt-BR" dirty="0" smtClean="0">
                <a:latin typeface="Times New Roman" pitchFamily="18" charset="0"/>
                <a:cs typeface="Times New Roman" pitchFamily="18" charset="0"/>
              </a:rPr>
              <a:t> f</a:t>
            </a:r>
            <a:r>
              <a:rPr lang="en-US" dirty="0" err="1" smtClean="0">
                <a:latin typeface="Times New Roman" pitchFamily="18" charset="0"/>
                <a:cs typeface="Times New Roman" pitchFamily="18" charset="0"/>
              </a:rPr>
              <a:t>etalis</a:t>
            </a:r>
            <a:r>
              <a:rPr lang="en-US" dirty="0" smtClean="0">
                <a:latin typeface="Times New Roman" pitchFamily="18" charset="0"/>
                <a:cs typeface="Times New Roman" pitchFamily="18" charset="0"/>
              </a:rPr>
              <a:t>: what do we tell the parents? </a:t>
            </a:r>
            <a:r>
              <a:rPr lang="en-US" dirty="0" err="1" smtClean="0">
                <a:latin typeface="Times New Roman" pitchFamily="18" charset="0"/>
                <a:cs typeface="Times New Roman" pitchFamily="18" charset="0"/>
              </a:rPr>
              <a:t>Prenat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Diagn</a:t>
            </a:r>
            <a:r>
              <a:rPr lang="en-US" dirty="0" smtClean="0">
                <a:latin typeface="Times New Roman" pitchFamily="18" charset="0"/>
                <a:cs typeface="Times New Roman" pitchFamily="18" charset="0"/>
              </a:rPr>
              <a:t> </a:t>
            </a:r>
            <a:r>
              <a:rPr lang="pt-BR" dirty="0" smtClean="0">
                <a:latin typeface="Times New Roman" pitchFamily="18" charset="0"/>
                <a:cs typeface="Times New Roman" pitchFamily="18" charset="0"/>
              </a:rPr>
              <a:t>2011;31:186-95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II-2).</a:t>
            </a:r>
            <a:endParaRPr lang="pt-BR" dirty="0">
              <a:latin typeface="Times New Roman" pitchFamily="18" charset="0"/>
              <a:cs typeface="Times New Roman" pitchFamily="18" charset="0"/>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fontScale="62500" lnSpcReduction="20000"/>
          </a:bodyPr>
          <a:lstStyle/>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13</a:t>
            </a:r>
            <a:r>
              <a:rPr lang="pt-BR" dirty="0" smtClean="0">
                <a:latin typeface="Times New Roman" pitchFamily="18" charset="0"/>
                <a:cs typeface="Times New Roman" pitchFamily="18" charset="0"/>
              </a:rPr>
              <a:t>. Bellini C, </a:t>
            </a:r>
            <a:r>
              <a:rPr lang="pt-BR" dirty="0" err="1" smtClean="0">
                <a:latin typeface="Times New Roman" pitchFamily="18" charset="0"/>
                <a:cs typeface="Times New Roman" pitchFamily="18" charset="0"/>
              </a:rPr>
              <a:t>Hennekam</a:t>
            </a:r>
            <a:r>
              <a:rPr lang="pt-BR" dirty="0" smtClean="0">
                <a:latin typeface="Times New Roman" pitchFamily="18" charset="0"/>
                <a:cs typeface="Times New Roman" pitchFamily="18" charset="0"/>
              </a:rPr>
              <a:t> RC, </a:t>
            </a:r>
            <a:r>
              <a:rPr lang="pt-BR" dirty="0" err="1" smtClean="0">
                <a:latin typeface="Times New Roman" pitchFamily="18" charset="0"/>
                <a:cs typeface="Times New Roman" pitchFamily="18" charset="0"/>
              </a:rPr>
              <a:t>Fulcheri</a:t>
            </a:r>
            <a:r>
              <a:rPr lang="pt-BR" dirty="0" smtClean="0">
                <a:latin typeface="Times New Roman" pitchFamily="18" charset="0"/>
                <a:cs typeface="Times New Roman" pitchFamily="18" charset="0"/>
              </a:rPr>
              <a:t> E, </a:t>
            </a:r>
            <a:r>
              <a:rPr lang="pt-BR" dirty="0" err="1" smtClean="0">
                <a:latin typeface="Times New Roman" pitchFamily="18" charset="0"/>
                <a:cs typeface="Times New Roman" pitchFamily="18" charset="0"/>
              </a:rPr>
              <a:t>et</a:t>
            </a:r>
            <a:r>
              <a:rPr lang="pt-BR" dirty="0" smtClean="0">
                <a:latin typeface="Times New Roman" pitchFamily="18" charset="0"/>
                <a:cs typeface="Times New Roman" pitchFamily="18" charset="0"/>
              </a:rPr>
              <a:t> al. </a:t>
            </a:r>
            <a:r>
              <a:rPr lang="pt-BR" dirty="0" err="1" smtClean="0">
                <a:latin typeface="Times New Roman" pitchFamily="18" charset="0"/>
                <a:cs typeface="Times New Roman" pitchFamily="18" charset="0"/>
              </a:rPr>
              <a:t>Etiology</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of </a:t>
            </a:r>
            <a:r>
              <a:rPr lang="en-US" dirty="0" err="1" smtClean="0">
                <a:latin typeface="Times New Roman" pitchFamily="18" charset="0"/>
                <a:cs typeface="Times New Roman" pitchFamily="18" charset="0"/>
              </a:rPr>
              <a:t>nonimmune</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hydrops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fetalis</a:t>
            </a:r>
            <a:r>
              <a:rPr lang="en-US" dirty="0" smtClean="0">
                <a:latin typeface="Times New Roman" pitchFamily="18" charset="0"/>
                <a:cs typeface="Times New Roman" pitchFamily="18" charset="0"/>
              </a:rPr>
              <a:t>: a systematic review. Am J Med Genet A 2009;149A:844-51 </a:t>
            </a:r>
            <a:r>
              <a:rPr lang="pt-BR" dirty="0" smtClean="0">
                <a:latin typeface="Times New Roman" pitchFamily="18" charset="0"/>
                <a:cs typeface="Times New Roman" pitchFamily="18" charset="0"/>
              </a:rPr>
              <a:t>(</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a:t>
            </a:r>
          </a:p>
          <a:p>
            <a:pPr marL="274320" indent="-274320" algn="just" eaLnBrk="1" fontAlgn="auto" hangingPunct="1">
              <a:spcAft>
                <a:spcPts val="0"/>
              </a:spcAft>
              <a:buFont typeface="Wingdings 2"/>
              <a:buChar char=""/>
              <a:defRPr/>
            </a:pPr>
            <a:r>
              <a:rPr lang="en-US" b="1" dirty="0" smtClean="0">
                <a:latin typeface="Times New Roman" pitchFamily="18" charset="0"/>
                <a:cs typeface="Times New Roman" pitchFamily="18" charset="0"/>
              </a:rPr>
              <a:t>14</a:t>
            </a:r>
            <a:r>
              <a:rPr lang="en-US" dirty="0" smtClean="0">
                <a:latin typeface="Times New Roman" pitchFamily="18" charset="0"/>
                <a:cs typeface="Times New Roman" pitchFamily="18" charset="0"/>
              </a:rPr>
              <a:t>. Abrams ME, Meredith KS, </a:t>
            </a:r>
            <a:r>
              <a:rPr lang="en-US" dirty="0" err="1" smtClean="0">
                <a:latin typeface="Times New Roman" pitchFamily="18" charset="0"/>
                <a:cs typeface="Times New Roman" pitchFamily="18" charset="0"/>
              </a:rPr>
              <a:t>Kinnard</a:t>
            </a:r>
            <a:r>
              <a:rPr lang="en-US" dirty="0" smtClean="0">
                <a:latin typeface="Times New Roman" pitchFamily="18" charset="0"/>
                <a:cs typeface="Times New Roman" pitchFamily="18" charset="0"/>
              </a:rPr>
              <a:t> P,</a:t>
            </a:r>
            <a:r>
              <a:rPr lang="pt-BR" dirty="0" smtClean="0">
                <a:latin typeface="Times New Roman" pitchFamily="18" charset="0"/>
                <a:cs typeface="Times New Roman" pitchFamily="18" charset="0"/>
              </a:rPr>
              <a:t>Clark RH. </a:t>
            </a:r>
            <a:r>
              <a:rPr lang="pt-BR" dirty="0" err="1" smtClean="0">
                <a:latin typeface="Times New Roman" pitchFamily="18" charset="0"/>
                <a:cs typeface="Times New Roman" pitchFamily="18" charset="0"/>
              </a:rPr>
              <a:t>Hydrops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fetalis</a:t>
            </a:r>
            <a:r>
              <a:rPr lang="pt-BR" dirty="0" smtClean="0">
                <a:latin typeface="Times New Roman" pitchFamily="18" charset="0"/>
                <a:cs typeface="Times New Roman" pitchFamily="18" charset="0"/>
              </a:rPr>
              <a:t>: a </a:t>
            </a:r>
            <a:r>
              <a:rPr lang="pt-BR" dirty="0" err="1" smtClean="0">
                <a:latin typeface="Times New Roman" pitchFamily="18" charset="0"/>
                <a:cs typeface="Times New Roman" pitchFamily="18" charset="0"/>
              </a:rPr>
              <a:t>retrospective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review</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of cases reported to a large national database and identification of risk factors associated with death. Pediatrics 2007;120: </a:t>
            </a:r>
            <a:r>
              <a:rPr lang="pt-BR" dirty="0" smtClean="0">
                <a:latin typeface="Times New Roman" pitchFamily="18" charset="0"/>
                <a:cs typeface="Times New Roman" pitchFamily="18" charset="0"/>
              </a:rPr>
              <a:t>84-9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II-2).</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15</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Lallemand</a:t>
            </a:r>
            <a:r>
              <a:rPr lang="pt-BR" dirty="0" smtClean="0">
                <a:latin typeface="Times New Roman" pitchFamily="18" charset="0"/>
                <a:cs typeface="Times New Roman" pitchFamily="18" charset="0"/>
              </a:rPr>
              <a:t> AV, </a:t>
            </a:r>
            <a:r>
              <a:rPr lang="pt-BR" dirty="0" err="1" smtClean="0">
                <a:latin typeface="Times New Roman" pitchFamily="18" charset="0"/>
                <a:cs typeface="Times New Roman" pitchFamily="18" charset="0"/>
              </a:rPr>
              <a:t>Doco-Fenzy</a:t>
            </a:r>
            <a:r>
              <a:rPr lang="pt-BR" dirty="0" smtClean="0">
                <a:latin typeface="Times New Roman" pitchFamily="18" charset="0"/>
                <a:cs typeface="Times New Roman" pitchFamily="18" charset="0"/>
              </a:rPr>
              <a:t> M, Gaillard DA. </a:t>
            </a:r>
            <a:r>
              <a:rPr lang="en-US" dirty="0" smtClean="0">
                <a:latin typeface="Times New Roman" pitchFamily="18" charset="0"/>
                <a:cs typeface="Times New Roman" pitchFamily="18" charset="0"/>
              </a:rPr>
              <a:t>Investigation of </a:t>
            </a:r>
            <a:r>
              <a:rPr lang="en-US" dirty="0" err="1" smtClean="0">
                <a:latin typeface="Times New Roman" pitchFamily="18" charset="0"/>
                <a:cs typeface="Times New Roman" pitchFamily="18" charset="0"/>
              </a:rPr>
              <a:t>nonimmune</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hydrops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fetalis</a:t>
            </a:r>
            <a:r>
              <a:rPr lang="en-US" dirty="0" smtClean="0">
                <a:latin typeface="Times New Roman" pitchFamily="18" charset="0"/>
                <a:cs typeface="Times New Roman" pitchFamily="18" charset="0"/>
              </a:rPr>
              <a:t>: multidisciplinary studies are necessary for </a:t>
            </a:r>
            <a:r>
              <a:rPr lang="en-US" dirty="0" err="1" smtClean="0">
                <a:latin typeface="Times New Roman" pitchFamily="18" charset="0"/>
                <a:cs typeface="Times New Roman" pitchFamily="18" charset="0"/>
              </a:rPr>
              <a:t>diagnosisereview</a:t>
            </a:r>
            <a:r>
              <a:rPr lang="en-US" dirty="0" smtClean="0">
                <a:latin typeface="Times New Roman" pitchFamily="18" charset="0"/>
                <a:cs typeface="Times New Roman" pitchFamily="18" charset="0"/>
              </a:rPr>
              <a:t> of 94 cases. </a:t>
            </a:r>
            <a:r>
              <a:rPr lang="en-US" dirty="0" err="1" smtClean="0">
                <a:latin typeface="Times New Roman" pitchFamily="18" charset="0"/>
                <a:cs typeface="Times New Roman" pitchFamily="18" charset="0"/>
              </a:rPr>
              <a:t>Pediatr</a:t>
            </a:r>
            <a:r>
              <a:rPr lang="en-US" dirty="0" smtClean="0">
                <a:latin typeface="Times New Roman" pitchFamily="18" charset="0"/>
                <a:cs typeface="Times New Roman" pitchFamily="18" charset="0"/>
              </a:rPr>
              <a:t> Dev </a:t>
            </a:r>
            <a:r>
              <a:rPr lang="pt-BR" dirty="0" err="1" smtClean="0">
                <a:latin typeface="Times New Roman" pitchFamily="18" charset="0"/>
                <a:cs typeface="Times New Roman" pitchFamily="18" charset="0"/>
              </a:rPr>
              <a:t>Pathol</a:t>
            </a:r>
            <a:r>
              <a:rPr lang="pt-BR" dirty="0" smtClean="0">
                <a:latin typeface="Times New Roman" pitchFamily="18" charset="0"/>
                <a:cs typeface="Times New Roman" pitchFamily="18" charset="0"/>
              </a:rPr>
              <a:t> 1999;2:432-9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nl-NL" b="1" dirty="0" smtClean="0">
                <a:latin typeface="Times New Roman" pitchFamily="18" charset="0"/>
                <a:cs typeface="Times New Roman" pitchFamily="18" charset="0"/>
              </a:rPr>
              <a:t>16</a:t>
            </a:r>
            <a:r>
              <a:rPr lang="nl-NL" dirty="0" smtClean="0">
                <a:latin typeface="Times New Roman" pitchFamily="18" charset="0"/>
                <a:cs typeface="Times New Roman" pitchFamily="18" charset="0"/>
              </a:rPr>
              <a:t>. Jauniaux E, Van Maldergem L, De </a:t>
            </a:r>
            <a:r>
              <a:rPr lang="pt-BR" dirty="0" err="1" smtClean="0">
                <a:latin typeface="Times New Roman" pitchFamily="18" charset="0"/>
                <a:cs typeface="Times New Roman" pitchFamily="18" charset="0"/>
              </a:rPr>
              <a:t>Munter</a:t>
            </a:r>
            <a:r>
              <a:rPr lang="pt-BR" dirty="0" smtClean="0">
                <a:latin typeface="Times New Roman" pitchFamily="18" charset="0"/>
                <a:cs typeface="Times New Roman" pitchFamily="18" charset="0"/>
              </a:rPr>
              <a:t> C, Moscoso G, </a:t>
            </a:r>
            <a:r>
              <a:rPr lang="pt-BR" dirty="0" err="1" smtClean="0">
                <a:latin typeface="Times New Roman" pitchFamily="18" charset="0"/>
                <a:cs typeface="Times New Roman" pitchFamily="18" charset="0"/>
              </a:rPr>
              <a:t>Gillerot</a:t>
            </a:r>
            <a:r>
              <a:rPr lang="pt-BR" dirty="0" smtClean="0">
                <a:latin typeface="Times New Roman" pitchFamily="18" charset="0"/>
                <a:cs typeface="Times New Roman" pitchFamily="18" charset="0"/>
              </a:rPr>
              <a:t> Y. </a:t>
            </a:r>
            <a:r>
              <a:rPr lang="pt-BR" dirty="0" err="1" smtClean="0">
                <a:latin typeface="Times New Roman" pitchFamily="18" charset="0"/>
                <a:cs typeface="Times New Roman" pitchFamily="18" charset="0"/>
              </a:rPr>
              <a:t>Nonimmune</a:t>
            </a:r>
            <a:r>
              <a:rPr lang="pt-BR"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hydrops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fetalis</a:t>
            </a:r>
            <a:r>
              <a:rPr lang="en-US" dirty="0" smtClean="0">
                <a:latin typeface="Times New Roman" pitchFamily="18" charset="0"/>
                <a:cs typeface="Times New Roman" pitchFamily="18" charset="0"/>
              </a:rPr>
              <a:t> associated with genetic abnormalities. </a:t>
            </a:r>
            <a:r>
              <a:rPr lang="pt-BR" dirty="0" err="1" smtClean="0">
                <a:latin typeface="Times New Roman" pitchFamily="18" charset="0"/>
                <a:cs typeface="Times New Roman" pitchFamily="18" charset="0"/>
              </a:rPr>
              <a:t>Obstet</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Gynecol</a:t>
            </a:r>
            <a:r>
              <a:rPr lang="pt-BR" dirty="0" smtClean="0">
                <a:latin typeface="Times New Roman" pitchFamily="18" charset="0"/>
                <a:cs typeface="Times New Roman" pitchFamily="18" charset="0"/>
              </a:rPr>
              <a:t> 1990;75:568-72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II-3).</a:t>
            </a:r>
          </a:p>
          <a:p>
            <a:pPr marL="274320" indent="-274320" algn="just" eaLnBrk="1" fontAlgn="auto" hangingPunct="1">
              <a:spcAft>
                <a:spcPts val="0"/>
              </a:spcAft>
              <a:buFont typeface="Wingdings 2"/>
              <a:buChar char=""/>
              <a:defRPr/>
            </a:pPr>
            <a:r>
              <a:rPr lang="it-IT" b="1" dirty="0" smtClean="0">
                <a:latin typeface="Times New Roman" pitchFamily="18" charset="0"/>
                <a:cs typeface="Times New Roman" pitchFamily="18" charset="0"/>
              </a:rPr>
              <a:t>17</a:t>
            </a:r>
            <a:r>
              <a:rPr lang="it-IT" dirty="0" smtClean="0">
                <a:latin typeface="Times New Roman" pitchFamily="18" charset="0"/>
                <a:cs typeface="Times New Roman" pitchFamily="18" charset="0"/>
              </a:rPr>
              <a:t>. Fesslova V, Villa L, Nava S, Boschetto C, </a:t>
            </a:r>
            <a:r>
              <a:rPr lang="sv-SE" dirty="0" smtClean="0">
                <a:latin typeface="Times New Roman" pitchFamily="18" charset="0"/>
                <a:cs typeface="Times New Roman" pitchFamily="18" charset="0"/>
              </a:rPr>
              <a:t>Redaelli C, Mannarino S. Spectrum and </a:t>
            </a:r>
            <a:r>
              <a:rPr lang="en-US" dirty="0" smtClean="0">
                <a:latin typeface="Times New Roman" pitchFamily="18" charset="0"/>
                <a:cs typeface="Times New Roman" pitchFamily="18" charset="0"/>
              </a:rPr>
              <a:t>outcome of </a:t>
            </a:r>
            <a:r>
              <a:rPr lang="en-US" dirty="0" err="1" smtClean="0">
                <a:latin typeface="Times New Roman" pitchFamily="18" charset="0"/>
                <a:cs typeface="Times New Roman" pitchFamily="18" charset="0"/>
              </a:rPr>
              <a:t>atrioventricular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septal</a:t>
            </a:r>
            <a:r>
              <a:rPr lang="en-US" dirty="0" smtClean="0">
                <a:latin typeface="Times New Roman" pitchFamily="18" charset="0"/>
                <a:cs typeface="Times New Roman" pitchFamily="18" charset="0"/>
              </a:rPr>
              <a:t> defect in fetal life. </a:t>
            </a:r>
            <a:r>
              <a:rPr lang="en-US" dirty="0" err="1" smtClean="0">
                <a:latin typeface="Times New Roman" pitchFamily="18" charset="0"/>
                <a:cs typeface="Times New Roman" pitchFamily="18" charset="0"/>
              </a:rPr>
              <a:t>Cardiol</a:t>
            </a:r>
            <a:r>
              <a:rPr lang="en-US" dirty="0" smtClean="0">
                <a:latin typeface="Times New Roman" pitchFamily="18" charset="0"/>
                <a:cs typeface="Times New Roman" pitchFamily="18" charset="0"/>
              </a:rPr>
              <a:t> Young 2002;12:18-26 (Level </a:t>
            </a:r>
            <a:r>
              <a:rPr lang="pt-BR" dirty="0" smtClean="0">
                <a:latin typeface="Times New Roman" pitchFamily="18" charset="0"/>
                <a:cs typeface="Times New Roman" pitchFamily="18" charset="0"/>
              </a:rPr>
              <a:t>II-2).</a:t>
            </a:r>
          </a:p>
          <a:p>
            <a:pPr marL="274320" indent="-274320" algn="just" eaLnBrk="1" fontAlgn="auto" hangingPunct="1">
              <a:spcAft>
                <a:spcPts val="0"/>
              </a:spcAft>
              <a:buFont typeface="Wingdings 2"/>
              <a:buChar char=""/>
              <a:defRPr/>
            </a:pPr>
            <a:r>
              <a:rPr lang="nb-NO" b="1" dirty="0" smtClean="0">
                <a:latin typeface="Times New Roman" pitchFamily="18" charset="0"/>
                <a:cs typeface="Times New Roman" pitchFamily="18" charset="0"/>
              </a:rPr>
              <a:t>18. </a:t>
            </a:r>
            <a:r>
              <a:rPr lang="nb-NO" dirty="0" smtClean="0">
                <a:latin typeface="Times New Roman" pitchFamily="18" charset="0"/>
                <a:cs typeface="Times New Roman" pitchFamily="18" charset="0"/>
              </a:rPr>
              <a:t>Hofstaetter C, Hansmann M, Eik-Nes SH, </a:t>
            </a:r>
            <a:r>
              <a:rPr lang="pt-BR" dirty="0" err="1" smtClean="0">
                <a:latin typeface="Times New Roman" pitchFamily="18" charset="0"/>
                <a:cs typeface="Times New Roman" pitchFamily="18" charset="0"/>
              </a:rPr>
              <a:t>Huhta</a:t>
            </a:r>
            <a:r>
              <a:rPr lang="pt-BR" dirty="0" smtClean="0">
                <a:latin typeface="Times New Roman" pitchFamily="18" charset="0"/>
                <a:cs typeface="Times New Roman" pitchFamily="18" charset="0"/>
              </a:rPr>
              <a:t> JC, Luther SL. A cardiovascular </a:t>
            </a:r>
            <a:r>
              <a:rPr lang="pt-BR" dirty="0" err="1" smtClean="0">
                <a:latin typeface="Times New Roman" pitchFamily="18" charset="0"/>
                <a:cs typeface="Times New Roman" pitchFamily="18" charset="0"/>
              </a:rPr>
              <a:t>profile</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score in the surveillance of fetal </a:t>
            </a:r>
            <a:r>
              <a:rPr lang="en-US" dirty="0" err="1" smtClean="0">
                <a:latin typeface="Times New Roman" pitchFamily="18" charset="0"/>
                <a:cs typeface="Times New Roman" pitchFamily="18" charset="0"/>
              </a:rPr>
              <a:t>hydrops</a:t>
            </a:r>
            <a:r>
              <a:rPr lang="en-US" dirty="0" smtClean="0">
                <a:latin typeface="Times New Roman" pitchFamily="18" charset="0"/>
                <a:cs typeface="Times New Roman" pitchFamily="18" charset="0"/>
              </a:rPr>
              <a:t>. </a:t>
            </a:r>
            <a:r>
              <a:rPr lang="pt-BR" dirty="0" smtClean="0">
                <a:latin typeface="Times New Roman" pitchFamily="18" charset="0"/>
                <a:cs typeface="Times New Roman" pitchFamily="18" charset="0"/>
              </a:rPr>
              <a:t>J </a:t>
            </a:r>
            <a:r>
              <a:rPr lang="pt-BR" dirty="0" err="1" smtClean="0">
                <a:latin typeface="Times New Roman" pitchFamily="18" charset="0"/>
                <a:cs typeface="Times New Roman" pitchFamily="18" charset="0"/>
              </a:rPr>
              <a:t>Matern</a:t>
            </a:r>
            <a:r>
              <a:rPr lang="pt-BR" dirty="0" smtClean="0">
                <a:latin typeface="Times New Roman" pitchFamily="18" charset="0"/>
                <a:cs typeface="Times New Roman" pitchFamily="18" charset="0"/>
              </a:rPr>
              <a:t> Fetal Neonatal </a:t>
            </a:r>
            <a:r>
              <a:rPr lang="pt-BR" dirty="0" err="1" smtClean="0">
                <a:latin typeface="Times New Roman" pitchFamily="18" charset="0"/>
                <a:cs typeface="Times New Roman" pitchFamily="18" charset="0"/>
              </a:rPr>
              <a:t>Med</a:t>
            </a:r>
            <a:r>
              <a:rPr lang="pt-BR" dirty="0" smtClean="0">
                <a:latin typeface="Times New Roman" pitchFamily="18" charset="0"/>
                <a:cs typeface="Times New Roman" pitchFamily="18" charset="0"/>
              </a:rPr>
              <a:t> 2006;19:407-13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II-2).</a:t>
            </a:r>
            <a:endParaRPr lang="pt-BR" dirty="0">
              <a:latin typeface="Times New Roman" pitchFamily="18" charset="0"/>
              <a:cs typeface="Times New Roman" pitchFamily="18" charset="0"/>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fontScale="62500" lnSpcReduction="20000"/>
          </a:bodyPr>
          <a:lstStyle/>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19</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Randenberg</a:t>
            </a:r>
            <a:r>
              <a:rPr lang="pt-BR" dirty="0" smtClean="0">
                <a:latin typeface="Times New Roman" pitchFamily="18" charset="0"/>
                <a:cs typeface="Times New Roman" pitchFamily="18" charset="0"/>
              </a:rPr>
              <a:t> AL. </a:t>
            </a:r>
            <a:r>
              <a:rPr lang="pt-BR" dirty="0" err="1" smtClean="0">
                <a:latin typeface="Times New Roman" pitchFamily="18" charset="0"/>
                <a:cs typeface="Times New Roman" pitchFamily="18" charset="0"/>
              </a:rPr>
              <a:t>Nonimmune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hydrops</a:t>
            </a:r>
            <a:r>
              <a:rPr lang="pt-BR"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fetalis</a:t>
            </a:r>
            <a:r>
              <a:rPr lang="en-US" dirty="0" smtClean="0">
                <a:latin typeface="Times New Roman" pitchFamily="18" charset="0"/>
                <a:cs typeface="Times New Roman" pitchFamily="18" charset="0"/>
              </a:rPr>
              <a:t> part II: does etiology influence </a:t>
            </a:r>
            <a:r>
              <a:rPr lang="pt-BR" dirty="0" err="1" smtClean="0">
                <a:latin typeface="Times New Roman" pitchFamily="18" charset="0"/>
                <a:cs typeface="Times New Roman" pitchFamily="18" charset="0"/>
              </a:rPr>
              <a:t>mortality</a:t>
            </a:r>
            <a:r>
              <a:rPr lang="pt-BR" dirty="0" smtClean="0">
                <a:latin typeface="Times New Roman" pitchFamily="18" charset="0"/>
                <a:cs typeface="Times New Roman" pitchFamily="18" charset="0"/>
              </a:rPr>
              <a:t>? Neonatal </a:t>
            </a:r>
            <a:r>
              <a:rPr lang="pt-BR" dirty="0" err="1" smtClean="0">
                <a:latin typeface="Times New Roman" pitchFamily="18" charset="0"/>
                <a:cs typeface="Times New Roman" pitchFamily="18" charset="0"/>
              </a:rPr>
              <a:t>Netw</a:t>
            </a:r>
            <a:r>
              <a:rPr lang="pt-BR" dirty="0" smtClean="0">
                <a:latin typeface="Times New Roman" pitchFamily="18" charset="0"/>
                <a:cs typeface="Times New Roman" pitchFamily="18" charset="0"/>
              </a:rPr>
              <a:t> 2010;29:367-80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20</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Moodley</a:t>
            </a:r>
            <a:r>
              <a:rPr lang="pt-BR" dirty="0" smtClean="0">
                <a:latin typeface="Times New Roman" pitchFamily="18" charset="0"/>
                <a:cs typeface="Times New Roman" pitchFamily="18" charset="0"/>
              </a:rPr>
              <a:t> S, </a:t>
            </a:r>
            <a:r>
              <a:rPr lang="pt-BR" dirty="0" err="1" smtClean="0">
                <a:latin typeface="Times New Roman" pitchFamily="18" charset="0"/>
                <a:cs typeface="Times New Roman" pitchFamily="18" charset="0"/>
              </a:rPr>
              <a:t>Sanatani</a:t>
            </a:r>
            <a:r>
              <a:rPr lang="pt-BR" dirty="0" smtClean="0">
                <a:latin typeface="Times New Roman" pitchFamily="18" charset="0"/>
                <a:cs typeface="Times New Roman" pitchFamily="18" charset="0"/>
              </a:rPr>
              <a:t> S, </a:t>
            </a:r>
            <a:r>
              <a:rPr lang="pt-BR" dirty="0" err="1" smtClean="0">
                <a:latin typeface="Times New Roman" pitchFamily="18" charset="0"/>
                <a:cs typeface="Times New Roman" pitchFamily="18" charset="0"/>
              </a:rPr>
              <a:t>Potts</a:t>
            </a:r>
            <a:r>
              <a:rPr lang="pt-BR" dirty="0" smtClean="0">
                <a:latin typeface="Times New Roman" pitchFamily="18" charset="0"/>
                <a:cs typeface="Times New Roman" pitchFamily="18" charset="0"/>
              </a:rPr>
              <a:t> JE, </a:t>
            </a:r>
            <a:r>
              <a:rPr lang="en-US" dirty="0" err="1" smtClean="0">
                <a:latin typeface="Times New Roman" pitchFamily="18" charset="0"/>
                <a:cs typeface="Times New Roman" pitchFamily="18" charset="0"/>
              </a:rPr>
              <a:t>Sandor</a:t>
            </a:r>
            <a:r>
              <a:rPr lang="en-US" dirty="0" smtClean="0">
                <a:latin typeface="Times New Roman" pitchFamily="18" charset="0"/>
                <a:cs typeface="Times New Roman" pitchFamily="18" charset="0"/>
              </a:rPr>
              <a:t> GG. Postnatal outcome in patients with </a:t>
            </a:r>
            <a:r>
              <a:rPr lang="pt-BR" dirty="0" smtClean="0">
                <a:latin typeface="Times New Roman" pitchFamily="18" charset="0"/>
                <a:cs typeface="Times New Roman" pitchFamily="18" charset="0"/>
              </a:rPr>
              <a:t>fetal </a:t>
            </a:r>
            <a:r>
              <a:rPr lang="pt-BR" dirty="0" err="1" smtClean="0">
                <a:latin typeface="Times New Roman" pitchFamily="18" charset="0"/>
                <a:cs typeface="Times New Roman" pitchFamily="18" charset="0"/>
              </a:rPr>
              <a:t>tachycardia</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Pediatr</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Cardiol</a:t>
            </a:r>
            <a:r>
              <a:rPr lang="pt-BR" dirty="0" smtClean="0">
                <a:latin typeface="Times New Roman" pitchFamily="18" charset="0"/>
                <a:cs typeface="Times New Roman" pitchFamily="18" charset="0"/>
              </a:rPr>
              <a:t> 2013;34:81-7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II-2).</a:t>
            </a:r>
          </a:p>
          <a:p>
            <a:pPr marL="274320" indent="-274320" algn="just" eaLnBrk="1" fontAlgn="auto" hangingPunct="1">
              <a:spcAft>
                <a:spcPts val="0"/>
              </a:spcAft>
              <a:buFont typeface="Wingdings 2"/>
              <a:buChar char=""/>
              <a:defRPr/>
            </a:pPr>
            <a:r>
              <a:rPr lang="en-US" b="1" dirty="0" smtClean="0">
                <a:latin typeface="Times New Roman" pitchFamily="18" charset="0"/>
                <a:cs typeface="Times New Roman" pitchFamily="18" charset="0"/>
              </a:rPr>
              <a:t>21</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Donofrio</a:t>
            </a:r>
            <a:r>
              <a:rPr lang="en-US" dirty="0" smtClean="0">
                <a:latin typeface="Times New Roman" pitchFamily="18" charset="0"/>
                <a:cs typeface="Times New Roman" pitchFamily="18" charset="0"/>
              </a:rPr>
              <a:t> MT, Moon-Grady AJ, </a:t>
            </a:r>
            <a:r>
              <a:rPr lang="en-US" dirty="0" err="1" smtClean="0">
                <a:latin typeface="Times New Roman" pitchFamily="18" charset="0"/>
                <a:cs typeface="Times New Roman" pitchFamily="18" charset="0"/>
              </a:rPr>
              <a:t>Hornberger</a:t>
            </a:r>
            <a:r>
              <a:rPr lang="en-US" dirty="0" smtClean="0">
                <a:latin typeface="Times New Roman" pitchFamily="18" charset="0"/>
                <a:cs typeface="Times New Roman" pitchFamily="18" charset="0"/>
              </a:rPr>
              <a:t> LK, et al. American Heart Association Adults with Congenital Heart Disease Joint Committee of the Council on Cardiovascular Disease in the Young and Council on Clinical Cardiology, Council on Cardiovascular Surgery and Anesthesia, and Council on Cardiovascular and Stroke Nursing. Diagnosis and treatment of fetal cardiac disease: a scientific statement from the American </a:t>
            </a:r>
            <a:r>
              <a:rPr lang="pt-BR" dirty="0" err="1" smtClean="0">
                <a:latin typeface="Times New Roman" pitchFamily="18" charset="0"/>
                <a:cs typeface="Times New Roman" pitchFamily="18" charset="0"/>
              </a:rPr>
              <a:t>Heart</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Association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Circulation</a:t>
            </a:r>
            <a:r>
              <a:rPr lang="pt-BR" dirty="0" smtClean="0">
                <a:latin typeface="Times New Roman" pitchFamily="18" charset="0"/>
                <a:cs typeface="Times New Roman" pitchFamily="18" charset="0"/>
              </a:rPr>
              <a:t> 2014;129: 2183-242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pl-PL" b="1" dirty="0" smtClean="0">
                <a:latin typeface="Times New Roman" pitchFamily="18" charset="0"/>
                <a:cs typeface="Times New Roman" pitchFamily="18" charset="0"/>
              </a:rPr>
              <a:t>22</a:t>
            </a:r>
            <a:r>
              <a:rPr lang="pl-PL" dirty="0" smtClean="0">
                <a:latin typeface="Times New Roman" pitchFamily="18" charset="0"/>
                <a:cs typeface="Times New Roman" pitchFamily="18" charset="0"/>
              </a:rPr>
              <a:t>. Friedman DM, Kim MY, Copel JA,</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Hanos</a:t>
            </a:r>
            <a:r>
              <a:rPr lang="pt-BR" dirty="0" smtClean="0">
                <a:latin typeface="Times New Roman" pitchFamily="18" charset="0"/>
                <a:cs typeface="Times New Roman" pitchFamily="18" charset="0"/>
              </a:rPr>
              <a:t> C, Davis C, </a:t>
            </a:r>
            <a:r>
              <a:rPr lang="pt-BR" dirty="0" err="1" smtClean="0">
                <a:latin typeface="Times New Roman" pitchFamily="18" charset="0"/>
                <a:cs typeface="Times New Roman" pitchFamily="18" charset="0"/>
              </a:rPr>
              <a:t>Beyon</a:t>
            </a:r>
            <a:r>
              <a:rPr lang="pt-BR" dirty="0" smtClean="0">
                <a:latin typeface="Times New Roman" pitchFamily="18" charset="0"/>
                <a:cs typeface="Times New Roman" pitchFamily="18" charset="0"/>
              </a:rPr>
              <a:t> JP. </a:t>
            </a:r>
            <a:r>
              <a:rPr lang="pt-BR" dirty="0" err="1" smtClean="0">
                <a:latin typeface="Times New Roman" pitchFamily="18" charset="0"/>
                <a:cs typeface="Times New Roman" pitchFamily="18" charset="0"/>
              </a:rPr>
              <a:t>Prospective</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evaluation of fetuses with </a:t>
            </a:r>
            <a:r>
              <a:rPr lang="en-US" dirty="0" err="1" smtClean="0">
                <a:latin typeface="Times New Roman" pitchFamily="18" charset="0"/>
                <a:cs typeface="Times New Roman" pitchFamily="18" charset="0"/>
              </a:rPr>
              <a:t>autoimmuneassociated</a:t>
            </a:r>
            <a:r>
              <a:rPr lang="en-US" dirty="0" smtClean="0">
                <a:latin typeface="Times New Roman" pitchFamily="18" charset="0"/>
                <a:cs typeface="Times New Roman" pitchFamily="18" charset="0"/>
              </a:rPr>
              <a:t> congenital heart block followed in the PR Interval and </a:t>
            </a:r>
            <a:r>
              <a:rPr lang="en-US" dirty="0" err="1" smtClean="0">
                <a:latin typeface="Times New Roman" pitchFamily="18" charset="0"/>
                <a:cs typeface="Times New Roman" pitchFamily="18" charset="0"/>
              </a:rPr>
              <a:t>Dexamethasone</a:t>
            </a:r>
            <a:r>
              <a:rPr lang="en-US" dirty="0" smtClean="0">
                <a:latin typeface="Times New Roman" pitchFamily="18" charset="0"/>
                <a:cs typeface="Times New Roman" pitchFamily="18" charset="0"/>
              </a:rPr>
              <a:t> Evaluation (PRIDE) study. Am J </a:t>
            </a:r>
            <a:r>
              <a:rPr lang="en-US" dirty="0" err="1" smtClean="0">
                <a:latin typeface="Times New Roman" pitchFamily="18" charset="0"/>
                <a:cs typeface="Times New Roman" pitchFamily="18" charset="0"/>
              </a:rPr>
              <a:t>Cardiol</a:t>
            </a:r>
            <a:r>
              <a:rPr lang="en-US" dirty="0" smtClean="0">
                <a:latin typeface="Times New Roman" pitchFamily="18" charset="0"/>
                <a:cs typeface="Times New Roman" pitchFamily="18" charset="0"/>
              </a:rPr>
              <a:t> 2009;103: </a:t>
            </a:r>
            <a:r>
              <a:rPr lang="pt-BR" dirty="0" smtClean="0">
                <a:latin typeface="Times New Roman" pitchFamily="18" charset="0"/>
                <a:cs typeface="Times New Roman" pitchFamily="18" charset="0"/>
              </a:rPr>
              <a:t>1102-6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II-1).</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23</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Alpman</a:t>
            </a:r>
            <a:r>
              <a:rPr lang="pt-BR" dirty="0" smtClean="0">
                <a:latin typeface="Times New Roman" pitchFamily="18" charset="0"/>
                <a:cs typeface="Times New Roman" pitchFamily="18" charset="0"/>
              </a:rPr>
              <a:t> A, </a:t>
            </a:r>
            <a:r>
              <a:rPr lang="pt-BR" dirty="0" err="1" smtClean="0">
                <a:latin typeface="Times New Roman" pitchFamily="18" charset="0"/>
                <a:cs typeface="Times New Roman" pitchFamily="18" charset="0"/>
              </a:rPr>
              <a:t>Cogulu</a:t>
            </a:r>
            <a:r>
              <a:rPr lang="pt-BR" dirty="0" smtClean="0">
                <a:latin typeface="Times New Roman" pitchFamily="18" charset="0"/>
                <a:cs typeface="Times New Roman" pitchFamily="18" charset="0"/>
              </a:rPr>
              <a:t> O, </a:t>
            </a:r>
            <a:r>
              <a:rPr lang="pt-BR" dirty="0" err="1" smtClean="0">
                <a:latin typeface="Times New Roman" pitchFamily="18" charset="0"/>
                <a:cs typeface="Times New Roman" pitchFamily="18" charset="0"/>
              </a:rPr>
              <a:t>Akgul</a:t>
            </a:r>
            <a:r>
              <a:rPr lang="pt-BR" dirty="0" smtClean="0">
                <a:latin typeface="Times New Roman" pitchFamily="18" charset="0"/>
                <a:cs typeface="Times New Roman" pitchFamily="18" charset="0"/>
              </a:rPr>
              <a:t> M, </a:t>
            </a:r>
            <a:r>
              <a:rPr lang="pt-BR" dirty="0" err="1" smtClean="0">
                <a:latin typeface="Times New Roman" pitchFamily="18" charset="0"/>
                <a:cs typeface="Times New Roman" pitchFamily="18" charset="0"/>
              </a:rPr>
              <a:t>et</a:t>
            </a:r>
            <a:r>
              <a:rPr lang="pt-BR" dirty="0" smtClean="0">
                <a:latin typeface="Times New Roman" pitchFamily="18" charset="0"/>
                <a:cs typeface="Times New Roman" pitchFamily="18" charset="0"/>
              </a:rPr>
              <a:t> al. </a:t>
            </a:r>
            <a:r>
              <a:rPr lang="en-US" dirty="0" smtClean="0">
                <a:latin typeface="Times New Roman" pitchFamily="18" charset="0"/>
                <a:cs typeface="Times New Roman" pitchFamily="18" charset="0"/>
              </a:rPr>
              <a:t>Prenatally diagnosed Turner syndrome and cystic </a:t>
            </a:r>
            <a:r>
              <a:rPr lang="en-US" dirty="0" err="1" smtClean="0">
                <a:latin typeface="Times New Roman" pitchFamily="18" charset="0"/>
                <a:cs typeface="Times New Roman" pitchFamily="18" charset="0"/>
              </a:rPr>
              <a:t>hygroma</a:t>
            </a:r>
            <a:r>
              <a:rPr lang="en-US" dirty="0" smtClean="0">
                <a:latin typeface="Times New Roman" pitchFamily="18" charset="0"/>
                <a:cs typeface="Times New Roman" pitchFamily="18" charset="0"/>
              </a:rPr>
              <a:t>: incidence and reasons for </a:t>
            </a:r>
            <a:r>
              <a:rPr lang="pt-BR" dirty="0" err="1" smtClean="0">
                <a:latin typeface="Times New Roman" pitchFamily="18" charset="0"/>
                <a:cs typeface="Times New Roman" pitchFamily="18" charset="0"/>
              </a:rPr>
              <a:t>referrals</a:t>
            </a:r>
            <a:r>
              <a:rPr lang="pt-BR" dirty="0" smtClean="0">
                <a:latin typeface="Times New Roman" pitchFamily="18" charset="0"/>
                <a:cs typeface="Times New Roman" pitchFamily="18" charset="0"/>
              </a:rPr>
              <a:t>. Fetal </a:t>
            </a:r>
            <a:r>
              <a:rPr lang="pt-BR" dirty="0" err="1" smtClean="0">
                <a:latin typeface="Times New Roman" pitchFamily="18" charset="0"/>
                <a:cs typeface="Times New Roman" pitchFamily="18" charset="0"/>
              </a:rPr>
              <a:t>Diagn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Ther</a:t>
            </a:r>
            <a:r>
              <a:rPr lang="pt-BR" dirty="0" smtClean="0">
                <a:latin typeface="Times New Roman" pitchFamily="18" charset="0"/>
                <a:cs typeface="Times New Roman" pitchFamily="18" charset="0"/>
              </a:rPr>
              <a:t> 2009;25:58-61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II-2).</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24. </a:t>
            </a:r>
            <a:r>
              <a:rPr lang="pt-BR" dirty="0" err="1" smtClean="0">
                <a:latin typeface="Times New Roman" pitchFamily="18" charset="0"/>
                <a:cs typeface="Times New Roman" pitchFamily="18" charset="0"/>
              </a:rPr>
              <a:t>Sükür</a:t>
            </a:r>
            <a:r>
              <a:rPr lang="pt-BR" dirty="0" smtClean="0">
                <a:latin typeface="Times New Roman" pitchFamily="18" charset="0"/>
                <a:cs typeface="Times New Roman" pitchFamily="18" charset="0"/>
              </a:rPr>
              <a:t> YE, </a:t>
            </a:r>
            <a:r>
              <a:rPr lang="pt-BR" dirty="0" err="1" smtClean="0">
                <a:latin typeface="Times New Roman" pitchFamily="18" charset="0"/>
                <a:cs typeface="Times New Roman" pitchFamily="18" charset="0"/>
              </a:rPr>
              <a:t>Gözüküçük</a:t>
            </a:r>
            <a:r>
              <a:rPr lang="pt-BR" dirty="0" smtClean="0">
                <a:latin typeface="Times New Roman" pitchFamily="18" charset="0"/>
                <a:cs typeface="Times New Roman" pitchFamily="18" charset="0"/>
              </a:rPr>
              <a:t> M, </a:t>
            </a:r>
            <a:r>
              <a:rPr lang="pt-BR" dirty="0" err="1" smtClean="0">
                <a:latin typeface="Times New Roman" pitchFamily="18" charset="0"/>
                <a:cs typeface="Times New Roman" pitchFamily="18" charset="0"/>
              </a:rPr>
              <a:t>Bayramov</a:t>
            </a:r>
            <a:r>
              <a:rPr lang="pt-BR" dirty="0" smtClean="0">
                <a:latin typeface="Times New Roman" pitchFamily="18" charset="0"/>
                <a:cs typeface="Times New Roman" pitchFamily="18" charset="0"/>
              </a:rPr>
              <a:t> V, </a:t>
            </a:r>
            <a:r>
              <a:rPr lang="en-US" dirty="0" err="1" smtClean="0">
                <a:latin typeface="Times New Roman" pitchFamily="18" charset="0"/>
                <a:cs typeface="Times New Roman" pitchFamily="18" charset="0"/>
              </a:rPr>
              <a:t>Koç</a:t>
            </a:r>
            <a:r>
              <a:rPr lang="en-US" dirty="0" smtClean="0">
                <a:latin typeface="Times New Roman" pitchFamily="18" charset="0"/>
                <a:cs typeface="Times New Roman" pitchFamily="18" charset="0"/>
              </a:rPr>
              <a:t> A. Fetal </a:t>
            </a:r>
            <a:r>
              <a:rPr lang="en-US" dirty="0" err="1" smtClean="0">
                <a:latin typeface="Times New Roman" pitchFamily="18" charset="0"/>
                <a:cs typeface="Times New Roman" pitchFamily="18" charset="0"/>
              </a:rPr>
              <a:t>hydrops</a:t>
            </a:r>
            <a:r>
              <a:rPr lang="en-US" dirty="0" smtClean="0">
                <a:latin typeface="Times New Roman" pitchFamily="18" charset="0"/>
                <a:cs typeface="Times New Roman" pitchFamily="18" charset="0"/>
              </a:rPr>
              <a:t> and anemia as signs of </a:t>
            </a:r>
            <a:r>
              <a:rPr lang="pt-BR" dirty="0" err="1" smtClean="0">
                <a:latin typeface="Times New Roman" pitchFamily="18" charset="0"/>
                <a:cs typeface="Times New Roman" pitchFamily="18" charset="0"/>
              </a:rPr>
              <a:t>Down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syndrome</a:t>
            </a:r>
            <a:r>
              <a:rPr lang="pt-BR" dirty="0" smtClean="0">
                <a:latin typeface="Times New Roman" pitchFamily="18" charset="0"/>
                <a:cs typeface="Times New Roman" pitchFamily="18" charset="0"/>
              </a:rPr>
              <a:t>. J Formos </a:t>
            </a:r>
            <a:r>
              <a:rPr lang="pt-BR" dirty="0" err="1" smtClean="0">
                <a:latin typeface="Times New Roman" pitchFamily="18" charset="0"/>
                <a:cs typeface="Times New Roman" pitchFamily="18" charset="0"/>
              </a:rPr>
              <a:t>Med</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Assoc</a:t>
            </a:r>
            <a:r>
              <a:rPr lang="pt-BR" dirty="0" smtClean="0">
                <a:latin typeface="Times New Roman" pitchFamily="18" charset="0"/>
                <a:cs typeface="Times New Roman" pitchFamily="18" charset="0"/>
              </a:rPr>
              <a:t> 2011;110:716-8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endParaRPr lang="pt-BR" dirty="0">
              <a:latin typeface="Times New Roman" pitchFamily="18" charset="0"/>
              <a:cs typeface="Times New Roman" pitchFamily="18" charset="0"/>
            </a:endParaRP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85750" y="1500188"/>
            <a:ext cx="7310438" cy="4989512"/>
          </a:xfrm>
        </p:spPr>
        <p:txBody>
          <a:bodyPr>
            <a:normAutofit fontScale="62500" lnSpcReduction="20000"/>
          </a:bodyPr>
          <a:lstStyle/>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25. </a:t>
            </a:r>
            <a:r>
              <a:rPr lang="pt-BR" dirty="0" err="1" smtClean="0">
                <a:latin typeface="Times New Roman" pitchFamily="18" charset="0"/>
                <a:cs typeface="Times New Roman" pitchFamily="18" charset="0"/>
              </a:rPr>
              <a:t>Akdag</a:t>
            </a:r>
            <a:r>
              <a:rPr lang="pt-BR" dirty="0" smtClean="0">
                <a:latin typeface="Times New Roman" pitchFamily="18" charset="0"/>
                <a:cs typeface="Times New Roman" pitchFamily="18" charset="0"/>
              </a:rPr>
              <a:t> A, </a:t>
            </a:r>
            <a:r>
              <a:rPr lang="pt-BR" dirty="0" err="1" smtClean="0">
                <a:latin typeface="Times New Roman" pitchFamily="18" charset="0"/>
                <a:cs typeface="Times New Roman" pitchFamily="18" charset="0"/>
              </a:rPr>
              <a:t>Tunç</a:t>
            </a:r>
            <a:r>
              <a:rPr lang="pt-BR" dirty="0" smtClean="0">
                <a:latin typeface="Times New Roman" pitchFamily="18" charset="0"/>
                <a:cs typeface="Times New Roman" pitchFamily="18" charset="0"/>
              </a:rPr>
              <a:t> B, </a:t>
            </a:r>
            <a:r>
              <a:rPr lang="pt-BR" dirty="0" err="1" smtClean="0">
                <a:latin typeface="Times New Roman" pitchFamily="18" charset="0"/>
                <a:cs typeface="Times New Roman" pitchFamily="18" charset="0"/>
              </a:rPr>
              <a:t>Oguz</a:t>
            </a:r>
            <a:r>
              <a:rPr lang="pt-BR" dirty="0" smtClean="0">
                <a:latin typeface="Times New Roman" pitchFamily="18" charset="0"/>
                <a:cs typeface="Times New Roman" pitchFamily="18" charset="0"/>
              </a:rPr>
              <a:t> S, </a:t>
            </a:r>
            <a:r>
              <a:rPr lang="pt-BR" dirty="0" err="1" smtClean="0">
                <a:latin typeface="Times New Roman" pitchFamily="18" charset="0"/>
                <a:cs typeface="Times New Roman" pitchFamily="18" charset="0"/>
              </a:rPr>
              <a:t>Dilli</a:t>
            </a:r>
            <a:r>
              <a:rPr lang="pt-BR" dirty="0" smtClean="0">
                <a:latin typeface="Times New Roman" pitchFamily="18" charset="0"/>
                <a:cs typeface="Times New Roman" pitchFamily="18" charset="0"/>
              </a:rPr>
              <a:t> D, </a:t>
            </a:r>
            <a:r>
              <a:rPr lang="pt-BR" dirty="0" err="1" smtClean="0">
                <a:latin typeface="Times New Roman" pitchFamily="18" charset="0"/>
                <a:cs typeface="Times New Roman" pitchFamily="18" charset="0"/>
              </a:rPr>
              <a:t>Dilmen</a:t>
            </a:r>
            <a:r>
              <a:rPr lang="pt-BR" dirty="0" smtClean="0">
                <a:latin typeface="Times New Roman" pitchFamily="18" charset="0"/>
                <a:cs typeface="Times New Roman" pitchFamily="18" charset="0"/>
              </a:rPr>
              <a:t> U. </a:t>
            </a:r>
            <a:r>
              <a:rPr lang="en-US" dirty="0" smtClean="0">
                <a:latin typeface="Times New Roman" pitchFamily="18" charset="0"/>
                <a:cs typeface="Times New Roman" pitchFamily="18" charset="0"/>
              </a:rPr>
              <a:t>A newborn with Down syndrome-transient </a:t>
            </a:r>
            <a:r>
              <a:rPr lang="pt-BR" dirty="0" err="1" smtClean="0">
                <a:latin typeface="Times New Roman" pitchFamily="18" charset="0"/>
                <a:cs typeface="Times New Roman" pitchFamily="18" charset="0"/>
              </a:rPr>
              <a:t>myeloproliferative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disorder</a:t>
            </a:r>
            <a:r>
              <a:rPr lang="pt-BR" dirty="0" smtClean="0">
                <a:latin typeface="Times New Roman" pitchFamily="18" charset="0"/>
                <a:cs typeface="Times New Roman" pitchFamily="18" charset="0"/>
              </a:rPr>
              <a:t>. J </a:t>
            </a:r>
            <a:r>
              <a:rPr lang="pt-BR" dirty="0" err="1" smtClean="0">
                <a:latin typeface="Times New Roman" pitchFamily="18" charset="0"/>
                <a:cs typeface="Times New Roman" pitchFamily="18" charset="0"/>
              </a:rPr>
              <a:t>Perinat</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Med</a:t>
            </a:r>
            <a:r>
              <a:rPr lang="pt-BR" dirty="0" smtClean="0">
                <a:latin typeface="Times New Roman" pitchFamily="18" charset="0"/>
                <a:cs typeface="Times New Roman" pitchFamily="18" charset="0"/>
              </a:rPr>
              <a:t> 2010;38:445-7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26</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Acar</a:t>
            </a:r>
            <a:r>
              <a:rPr lang="pt-BR" dirty="0" smtClean="0">
                <a:latin typeface="Times New Roman" pitchFamily="18" charset="0"/>
                <a:cs typeface="Times New Roman" pitchFamily="18" charset="0"/>
              </a:rPr>
              <a:t> A, </a:t>
            </a:r>
            <a:r>
              <a:rPr lang="pt-BR" dirty="0" err="1" smtClean="0">
                <a:latin typeface="Times New Roman" pitchFamily="18" charset="0"/>
                <a:cs typeface="Times New Roman" pitchFamily="18" charset="0"/>
              </a:rPr>
              <a:t>Balci</a:t>
            </a:r>
            <a:r>
              <a:rPr lang="pt-BR" dirty="0" smtClean="0">
                <a:latin typeface="Times New Roman" pitchFamily="18" charset="0"/>
                <a:cs typeface="Times New Roman" pitchFamily="18" charset="0"/>
              </a:rPr>
              <a:t> O, </a:t>
            </a:r>
            <a:r>
              <a:rPr lang="pt-BR" dirty="0" err="1" smtClean="0">
                <a:latin typeface="Times New Roman" pitchFamily="18" charset="0"/>
                <a:cs typeface="Times New Roman" pitchFamily="18" charset="0"/>
              </a:rPr>
              <a:t>Gezginc</a:t>
            </a:r>
            <a:r>
              <a:rPr lang="pt-BR" dirty="0" smtClean="0">
                <a:latin typeface="Times New Roman" pitchFamily="18" charset="0"/>
                <a:cs typeface="Times New Roman" pitchFamily="18" charset="0"/>
              </a:rPr>
              <a:t> K, </a:t>
            </a:r>
            <a:r>
              <a:rPr lang="pt-BR" dirty="0" err="1" smtClean="0">
                <a:latin typeface="Times New Roman" pitchFamily="18" charset="0"/>
                <a:cs typeface="Times New Roman" pitchFamily="18" charset="0"/>
              </a:rPr>
              <a:t>et</a:t>
            </a:r>
            <a:r>
              <a:rPr lang="pt-BR" dirty="0" smtClean="0">
                <a:latin typeface="Times New Roman" pitchFamily="18" charset="0"/>
                <a:cs typeface="Times New Roman" pitchFamily="18" charset="0"/>
              </a:rPr>
              <a:t> al. </a:t>
            </a:r>
            <a:r>
              <a:rPr lang="pt-BR" dirty="0" err="1" smtClean="0">
                <a:latin typeface="Times New Roman" pitchFamily="18" charset="0"/>
                <a:cs typeface="Times New Roman" pitchFamily="18" charset="0"/>
              </a:rPr>
              <a:t>Evaluation</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of the results of </a:t>
            </a:r>
            <a:r>
              <a:rPr lang="en-US" dirty="0" err="1" smtClean="0">
                <a:latin typeface="Times New Roman" pitchFamily="18" charset="0"/>
                <a:cs typeface="Times New Roman" pitchFamily="18" charset="0"/>
              </a:rPr>
              <a:t>cordocentesis</a:t>
            </a:r>
            <a:r>
              <a:rPr lang="en-US" dirty="0" smtClean="0">
                <a:latin typeface="Times New Roman" pitchFamily="18" charset="0"/>
                <a:cs typeface="Times New Roman" pitchFamily="18" charset="0"/>
              </a:rPr>
              <a:t>. Taiwan J </a:t>
            </a:r>
            <a:r>
              <a:rPr lang="en-US" dirty="0" err="1" smtClean="0">
                <a:latin typeface="Times New Roman" pitchFamily="18" charset="0"/>
                <a:cs typeface="Times New Roman" pitchFamily="18" charset="0"/>
              </a:rPr>
              <a:t>Obstet</a:t>
            </a:r>
            <a:r>
              <a:rPr lang="en-US"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Gynecol</a:t>
            </a:r>
            <a:r>
              <a:rPr lang="pt-BR" dirty="0" smtClean="0">
                <a:latin typeface="Times New Roman" pitchFamily="18" charset="0"/>
                <a:cs typeface="Times New Roman" pitchFamily="18" charset="0"/>
              </a:rPr>
              <a:t> 2007;46:405-9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II-2).</a:t>
            </a:r>
          </a:p>
          <a:p>
            <a:pPr marL="274320" indent="-274320" algn="just" eaLnBrk="1" fontAlgn="auto" hangingPunct="1">
              <a:spcAft>
                <a:spcPts val="0"/>
              </a:spcAft>
              <a:buFont typeface="Wingdings 2"/>
              <a:buChar char=""/>
              <a:defRPr/>
            </a:pPr>
            <a:r>
              <a:rPr lang="nb-NO" b="1" dirty="0" smtClean="0">
                <a:latin typeface="Times New Roman" pitchFamily="18" charset="0"/>
                <a:cs typeface="Times New Roman" pitchFamily="18" charset="0"/>
              </a:rPr>
              <a:t>27</a:t>
            </a:r>
            <a:r>
              <a:rPr lang="nb-NO" dirty="0" smtClean="0">
                <a:latin typeface="Times New Roman" pitchFamily="18" charset="0"/>
                <a:cs typeface="Times New Roman" pitchFamily="18" charset="0"/>
              </a:rPr>
              <a:t>. Malin GL, Kilby MD, Velangi M. Transient </a:t>
            </a:r>
            <a:r>
              <a:rPr lang="en-US" dirty="0" smtClean="0">
                <a:latin typeface="Times New Roman" pitchFamily="18" charset="0"/>
                <a:cs typeface="Times New Roman" pitchFamily="18" charset="0"/>
              </a:rPr>
              <a:t>abnormal </a:t>
            </a:r>
            <a:r>
              <a:rPr lang="en-US" dirty="0" err="1" smtClean="0">
                <a:latin typeface="Times New Roman" pitchFamily="18" charset="0"/>
                <a:cs typeface="Times New Roman" pitchFamily="18" charset="0"/>
              </a:rPr>
              <a:t>myelopoiesis</a:t>
            </a:r>
            <a:r>
              <a:rPr lang="en-US" dirty="0" smtClean="0">
                <a:latin typeface="Times New Roman" pitchFamily="18" charset="0"/>
                <a:cs typeface="Times New Roman" pitchFamily="18" charset="0"/>
              </a:rPr>
              <a:t> associated with Down</a:t>
            </a:r>
            <a:r>
              <a:rPr lang="pt-BR" dirty="0" err="1" smtClean="0">
                <a:latin typeface="Times New Roman" pitchFamily="18" charset="0"/>
                <a:cs typeface="Times New Roman" pitchFamily="18" charset="0"/>
              </a:rPr>
              <a:t>syndrome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presenting</a:t>
            </a:r>
            <a:r>
              <a:rPr lang="pt-BR" dirty="0" smtClean="0">
                <a:latin typeface="Times New Roman" pitchFamily="18" charset="0"/>
                <a:cs typeface="Times New Roman" pitchFamily="18" charset="0"/>
              </a:rPr>
              <a:t> as </a:t>
            </a:r>
            <a:r>
              <a:rPr lang="pt-BR" dirty="0" err="1" smtClean="0">
                <a:latin typeface="Times New Roman" pitchFamily="18" charset="0"/>
                <a:cs typeface="Times New Roman" pitchFamily="18" charset="0"/>
              </a:rPr>
              <a:t>severe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hydrops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fetalis</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a case report. Fetal </a:t>
            </a:r>
            <a:r>
              <a:rPr lang="en-US" dirty="0" err="1" smtClean="0">
                <a:latin typeface="Times New Roman" pitchFamily="18" charset="0"/>
                <a:cs typeface="Times New Roman" pitchFamily="18" charset="0"/>
              </a:rPr>
              <a:t>Diagn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Ther</a:t>
            </a:r>
            <a:r>
              <a:rPr lang="en-US" dirty="0" smtClean="0">
                <a:latin typeface="Times New Roman" pitchFamily="18" charset="0"/>
                <a:cs typeface="Times New Roman" pitchFamily="18" charset="0"/>
              </a:rPr>
              <a:t> 2010;27:171-3 </a:t>
            </a:r>
            <a:r>
              <a:rPr lang="pt-BR" dirty="0" smtClean="0">
                <a:latin typeface="Times New Roman" pitchFamily="18" charset="0"/>
                <a:cs typeface="Times New Roman" pitchFamily="18" charset="0"/>
              </a:rPr>
              <a:t>(</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28</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Hojo</a:t>
            </a:r>
            <a:r>
              <a:rPr lang="pt-BR" dirty="0" smtClean="0">
                <a:latin typeface="Times New Roman" pitchFamily="18" charset="0"/>
                <a:cs typeface="Times New Roman" pitchFamily="18" charset="0"/>
              </a:rPr>
              <a:t> S, </a:t>
            </a:r>
            <a:r>
              <a:rPr lang="pt-BR" dirty="0" err="1" smtClean="0">
                <a:latin typeface="Times New Roman" pitchFamily="18" charset="0"/>
                <a:cs typeface="Times New Roman" pitchFamily="18" charset="0"/>
              </a:rPr>
              <a:t>Tsukimori</a:t>
            </a:r>
            <a:r>
              <a:rPr lang="pt-BR" dirty="0" smtClean="0">
                <a:latin typeface="Times New Roman" pitchFamily="18" charset="0"/>
                <a:cs typeface="Times New Roman" pitchFamily="18" charset="0"/>
              </a:rPr>
              <a:t> K, </a:t>
            </a:r>
            <a:r>
              <a:rPr lang="pt-BR" dirty="0" err="1" smtClean="0">
                <a:latin typeface="Times New Roman" pitchFamily="18" charset="0"/>
                <a:cs typeface="Times New Roman" pitchFamily="18" charset="0"/>
              </a:rPr>
              <a:t>Kitade</a:t>
            </a:r>
            <a:r>
              <a:rPr lang="pt-BR" dirty="0" smtClean="0">
                <a:latin typeface="Times New Roman" pitchFamily="18" charset="0"/>
                <a:cs typeface="Times New Roman" pitchFamily="18" charset="0"/>
              </a:rPr>
              <a:t> S, </a:t>
            </a:r>
            <a:r>
              <a:rPr lang="pt-BR" dirty="0" err="1" smtClean="0">
                <a:latin typeface="Times New Roman" pitchFamily="18" charset="0"/>
                <a:cs typeface="Times New Roman" pitchFamily="18" charset="0"/>
              </a:rPr>
              <a:t>et</a:t>
            </a:r>
            <a:r>
              <a:rPr lang="pt-BR" dirty="0" smtClean="0">
                <a:latin typeface="Times New Roman" pitchFamily="18" charset="0"/>
                <a:cs typeface="Times New Roman" pitchFamily="18" charset="0"/>
              </a:rPr>
              <a:t> al. </a:t>
            </a:r>
            <a:r>
              <a:rPr lang="pt-BR" dirty="0" err="1" smtClean="0">
                <a:latin typeface="Times New Roman" pitchFamily="18" charset="0"/>
                <a:cs typeface="Times New Roman" pitchFamily="18" charset="0"/>
              </a:rPr>
              <a:t>Prenatal</a:t>
            </a:r>
            <a:r>
              <a:rPr lang="pt-BR"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sonographic</a:t>
            </a:r>
            <a:r>
              <a:rPr lang="en-US" dirty="0" smtClean="0">
                <a:latin typeface="Times New Roman" pitchFamily="18" charset="0"/>
                <a:cs typeface="Times New Roman" pitchFamily="18" charset="0"/>
              </a:rPr>
              <a:t> findings and hematological abnormalities in fetuses with transient abnormal </a:t>
            </a:r>
            <a:r>
              <a:rPr lang="en-US" dirty="0" err="1" smtClean="0">
                <a:latin typeface="Times New Roman" pitchFamily="18" charset="0"/>
                <a:cs typeface="Times New Roman" pitchFamily="18" charset="0"/>
              </a:rPr>
              <a:t>eyelopoiesis</a:t>
            </a:r>
            <a:r>
              <a:rPr lang="en-US" dirty="0" smtClean="0">
                <a:latin typeface="Times New Roman" pitchFamily="18" charset="0"/>
                <a:cs typeface="Times New Roman" pitchFamily="18" charset="0"/>
              </a:rPr>
              <a:t> with Down syndrome. </a:t>
            </a:r>
            <a:r>
              <a:rPr lang="en-US" dirty="0" err="1" smtClean="0">
                <a:latin typeface="Times New Roman" pitchFamily="18" charset="0"/>
                <a:cs typeface="Times New Roman" pitchFamily="18" charset="0"/>
              </a:rPr>
              <a:t>Prenat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Diagn</a:t>
            </a:r>
            <a:r>
              <a:rPr lang="en-US" dirty="0" smtClean="0">
                <a:latin typeface="Times New Roman" pitchFamily="18" charset="0"/>
                <a:cs typeface="Times New Roman" pitchFamily="18" charset="0"/>
              </a:rPr>
              <a:t> </a:t>
            </a:r>
            <a:r>
              <a:rPr lang="pt-BR" dirty="0" smtClean="0">
                <a:latin typeface="Times New Roman" pitchFamily="18" charset="0"/>
                <a:cs typeface="Times New Roman" pitchFamily="18" charset="0"/>
              </a:rPr>
              <a:t>2007;27:507-11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 2).</a:t>
            </a:r>
          </a:p>
          <a:p>
            <a:pPr marL="274320" indent="-274320" algn="just" eaLnBrk="1" fontAlgn="auto" hangingPunct="1">
              <a:spcAft>
                <a:spcPts val="0"/>
              </a:spcAft>
              <a:buFont typeface="Wingdings 2"/>
              <a:buChar char=""/>
              <a:defRPr/>
            </a:pPr>
            <a:r>
              <a:rPr lang="it-IT" b="1" dirty="0" smtClean="0">
                <a:latin typeface="Times New Roman" pitchFamily="18" charset="0"/>
                <a:cs typeface="Times New Roman" pitchFamily="18" charset="0"/>
              </a:rPr>
              <a:t>29</a:t>
            </a:r>
            <a:r>
              <a:rPr lang="it-IT" dirty="0" smtClean="0">
                <a:latin typeface="Times New Roman" pitchFamily="18" charset="0"/>
                <a:cs typeface="Times New Roman" pitchFamily="18" charset="0"/>
              </a:rPr>
              <a:t>. Liao C, Wei J, Li Q, Li J, Li L, Li D. </a:t>
            </a:r>
            <a:r>
              <a:rPr lang="pt-BR" dirty="0" err="1" smtClean="0">
                <a:latin typeface="Times New Roman" pitchFamily="18" charset="0"/>
                <a:cs typeface="Times New Roman" pitchFamily="18" charset="0"/>
              </a:rPr>
              <a:t>Nonimmune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hydrops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fetalis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diagnosed</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during</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the second half of pregnancy in Southern China. Fetal </a:t>
            </a:r>
            <a:r>
              <a:rPr lang="en-US" dirty="0" err="1" smtClean="0">
                <a:latin typeface="Times New Roman" pitchFamily="18" charset="0"/>
                <a:cs typeface="Times New Roman" pitchFamily="18" charset="0"/>
              </a:rPr>
              <a:t>Diagn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Ther</a:t>
            </a:r>
            <a:r>
              <a:rPr lang="en-US" dirty="0" smtClean="0">
                <a:latin typeface="Times New Roman" pitchFamily="18" charset="0"/>
                <a:cs typeface="Times New Roman" pitchFamily="18" charset="0"/>
              </a:rPr>
              <a:t> 2007;22:302-5 (Level </a:t>
            </a:r>
            <a:r>
              <a:rPr lang="pt-BR" dirty="0" smtClean="0">
                <a:latin typeface="Times New Roman" pitchFamily="18" charset="0"/>
                <a:cs typeface="Times New Roman" pitchFamily="18" charset="0"/>
              </a:rPr>
              <a:t>II-2).</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30. </a:t>
            </a:r>
            <a:r>
              <a:rPr lang="pt-BR" dirty="0" err="1" smtClean="0">
                <a:latin typeface="Times New Roman" pitchFamily="18" charset="0"/>
                <a:cs typeface="Times New Roman" pitchFamily="18" charset="0"/>
              </a:rPr>
              <a:t>Suwanrath-Kengpol</a:t>
            </a:r>
            <a:r>
              <a:rPr lang="pt-BR" dirty="0" smtClean="0">
                <a:latin typeface="Times New Roman" pitchFamily="18" charset="0"/>
                <a:cs typeface="Times New Roman" pitchFamily="18" charset="0"/>
              </a:rPr>
              <a:t> C, </a:t>
            </a:r>
            <a:r>
              <a:rPr lang="pt-BR" dirty="0" err="1" smtClean="0">
                <a:latin typeface="Times New Roman" pitchFamily="18" charset="0"/>
                <a:cs typeface="Times New Roman" pitchFamily="18" charset="0"/>
              </a:rPr>
              <a:t>Kor-anantakul</a:t>
            </a:r>
            <a:r>
              <a:rPr lang="pt-BR" dirty="0" smtClean="0">
                <a:latin typeface="Times New Roman" pitchFamily="18" charset="0"/>
                <a:cs typeface="Times New Roman" pitchFamily="18" charset="0"/>
              </a:rPr>
              <a:t> O, </a:t>
            </a:r>
            <a:r>
              <a:rPr lang="pt-BR" dirty="0" err="1" smtClean="0">
                <a:latin typeface="Times New Roman" pitchFamily="18" charset="0"/>
                <a:cs typeface="Times New Roman" pitchFamily="18" charset="0"/>
              </a:rPr>
              <a:t>Suntharasaj</a:t>
            </a:r>
            <a:r>
              <a:rPr lang="pt-BR" dirty="0" smtClean="0">
                <a:latin typeface="Times New Roman" pitchFamily="18" charset="0"/>
                <a:cs typeface="Times New Roman" pitchFamily="18" charset="0"/>
              </a:rPr>
              <a:t> T, </a:t>
            </a:r>
            <a:r>
              <a:rPr lang="pt-BR" dirty="0" err="1" smtClean="0">
                <a:latin typeface="Times New Roman" pitchFamily="18" charset="0"/>
                <a:cs typeface="Times New Roman" pitchFamily="18" charset="0"/>
              </a:rPr>
              <a:t>Leetanaporn</a:t>
            </a:r>
            <a:r>
              <a:rPr lang="pt-BR" dirty="0" smtClean="0">
                <a:latin typeface="Times New Roman" pitchFamily="18" charset="0"/>
                <a:cs typeface="Times New Roman" pitchFamily="18" charset="0"/>
              </a:rPr>
              <a:t> R. </a:t>
            </a:r>
            <a:r>
              <a:rPr lang="pt-BR" dirty="0" err="1" smtClean="0">
                <a:latin typeface="Times New Roman" pitchFamily="18" charset="0"/>
                <a:cs typeface="Times New Roman" pitchFamily="18" charset="0"/>
              </a:rPr>
              <a:t>Etiology</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and</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outcome of non-immune </a:t>
            </a:r>
            <a:r>
              <a:rPr lang="en-US" dirty="0" err="1" smtClean="0">
                <a:latin typeface="Times New Roman" pitchFamily="18" charset="0"/>
                <a:cs typeface="Times New Roman" pitchFamily="18" charset="0"/>
              </a:rPr>
              <a:t>hydrops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fetalis</a:t>
            </a:r>
            <a:r>
              <a:rPr lang="en-US" dirty="0" smtClean="0">
                <a:latin typeface="Times New Roman" pitchFamily="18" charset="0"/>
                <a:cs typeface="Times New Roman" pitchFamily="18" charset="0"/>
              </a:rPr>
              <a:t> in southern Thailand. </a:t>
            </a:r>
            <a:r>
              <a:rPr lang="en-US" dirty="0" err="1" smtClean="0">
                <a:latin typeface="Times New Roman" pitchFamily="18" charset="0"/>
                <a:cs typeface="Times New Roman" pitchFamily="18" charset="0"/>
              </a:rPr>
              <a:t>Gynecol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Obstet</a:t>
            </a:r>
            <a:r>
              <a:rPr lang="en-US" dirty="0" smtClean="0">
                <a:latin typeface="Times New Roman" pitchFamily="18" charset="0"/>
                <a:cs typeface="Times New Roman" pitchFamily="18" charset="0"/>
              </a:rPr>
              <a:t> Invest </a:t>
            </a:r>
            <a:r>
              <a:rPr lang="pt-BR" dirty="0" smtClean="0">
                <a:latin typeface="Times New Roman" pitchFamily="18" charset="0"/>
                <a:cs typeface="Times New Roman" pitchFamily="18" charset="0"/>
              </a:rPr>
              <a:t>2005;59:134-7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II-2).</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31</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Origa</a:t>
            </a:r>
            <a:r>
              <a:rPr lang="pt-BR" dirty="0" smtClean="0">
                <a:latin typeface="Times New Roman" pitchFamily="18" charset="0"/>
                <a:cs typeface="Times New Roman" pitchFamily="18" charset="0"/>
              </a:rPr>
              <a:t> R, </a:t>
            </a:r>
            <a:r>
              <a:rPr lang="pt-BR" dirty="0" err="1" smtClean="0">
                <a:latin typeface="Times New Roman" pitchFamily="18" charset="0"/>
                <a:cs typeface="Times New Roman" pitchFamily="18" charset="0"/>
              </a:rPr>
              <a:t>Moi</a:t>
            </a:r>
            <a:r>
              <a:rPr lang="pt-BR" dirty="0" smtClean="0">
                <a:latin typeface="Times New Roman" pitchFamily="18" charset="0"/>
                <a:cs typeface="Times New Roman" pitchFamily="18" charset="0"/>
              </a:rPr>
              <a:t> P, </a:t>
            </a:r>
            <a:r>
              <a:rPr lang="pt-BR" dirty="0" err="1" smtClean="0">
                <a:latin typeface="Times New Roman" pitchFamily="18" charset="0"/>
                <a:cs typeface="Times New Roman" pitchFamily="18" charset="0"/>
              </a:rPr>
              <a:t>Galanello</a:t>
            </a:r>
            <a:r>
              <a:rPr lang="pt-BR" dirty="0" smtClean="0">
                <a:latin typeface="Times New Roman" pitchFamily="18" charset="0"/>
                <a:cs typeface="Times New Roman" pitchFamily="18" charset="0"/>
              </a:rPr>
              <a:t> R, </a:t>
            </a:r>
            <a:r>
              <a:rPr lang="pt-BR" dirty="0" err="1" smtClean="0">
                <a:latin typeface="Times New Roman" pitchFamily="18" charset="0"/>
                <a:cs typeface="Times New Roman" pitchFamily="18" charset="0"/>
              </a:rPr>
              <a:t>Cao</a:t>
            </a:r>
            <a:r>
              <a:rPr lang="pt-BR" dirty="0" smtClean="0">
                <a:latin typeface="Times New Roman" pitchFamily="18" charset="0"/>
                <a:cs typeface="Times New Roman" pitchFamily="18" charset="0"/>
              </a:rPr>
              <a:t> A. </a:t>
            </a:r>
            <a:r>
              <a:rPr lang="pt-BR" dirty="0" err="1" smtClean="0">
                <a:latin typeface="Times New Roman" pitchFamily="18" charset="0"/>
                <a:cs typeface="Times New Roman" pitchFamily="18" charset="0"/>
              </a:rPr>
              <a:t>Alpha</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Thalassemia</a:t>
            </a:r>
            <a:r>
              <a:rPr lang="pt-BR" dirty="0" smtClean="0">
                <a:latin typeface="Times New Roman" pitchFamily="18" charset="0"/>
                <a:cs typeface="Times New Roman" pitchFamily="18" charset="0"/>
              </a:rPr>
              <a:t>. Nov. 1, 2005 (</a:t>
            </a:r>
            <a:r>
              <a:rPr lang="pt-BR" dirty="0" err="1" smtClean="0">
                <a:latin typeface="Times New Roman" pitchFamily="18" charset="0"/>
                <a:cs typeface="Times New Roman" pitchFamily="18" charset="0"/>
              </a:rPr>
              <a:t>updated</a:t>
            </a:r>
            <a:r>
              <a:rPr lang="pt-BR" dirty="0" smtClean="0">
                <a:latin typeface="Times New Roman" pitchFamily="18" charset="0"/>
                <a:cs typeface="Times New Roman" pitchFamily="18" charset="0"/>
              </a:rPr>
              <a:t> Nov 21, 2013). In: </a:t>
            </a:r>
            <a:r>
              <a:rPr lang="pt-BR" dirty="0" err="1" smtClean="0">
                <a:latin typeface="Times New Roman" pitchFamily="18" charset="0"/>
                <a:cs typeface="Times New Roman" pitchFamily="18" charset="0"/>
              </a:rPr>
              <a:t>Pagon</a:t>
            </a:r>
            <a:r>
              <a:rPr lang="pt-BR" dirty="0" smtClean="0">
                <a:latin typeface="Times New Roman" pitchFamily="18" charset="0"/>
                <a:cs typeface="Times New Roman" pitchFamily="18" charset="0"/>
              </a:rPr>
              <a:t> RA, Adam MP, </a:t>
            </a:r>
            <a:r>
              <a:rPr lang="pt-BR" dirty="0" err="1" smtClean="0">
                <a:latin typeface="Times New Roman" pitchFamily="18" charset="0"/>
                <a:cs typeface="Times New Roman" pitchFamily="18" charset="0"/>
              </a:rPr>
              <a:t>Ardinger</a:t>
            </a:r>
            <a:r>
              <a:rPr lang="pt-BR" dirty="0" smtClean="0">
                <a:latin typeface="Times New Roman" pitchFamily="18" charset="0"/>
                <a:cs typeface="Times New Roman" pitchFamily="18" charset="0"/>
              </a:rPr>
              <a:t> H, </a:t>
            </a:r>
            <a:r>
              <a:rPr lang="en-US" dirty="0" smtClean="0">
                <a:latin typeface="Times New Roman" pitchFamily="18" charset="0"/>
                <a:cs typeface="Times New Roman" pitchFamily="18" charset="0"/>
              </a:rPr>
              <a:t>et al, eds. Seattle, WA: University of Washington, </a:t>
            </a:r>
            <a:r>
              <a:rPr lang="pt-BR" dirty="0" smtClean="0">
                <a:latin typeface="Times New Roman" pitchFamily="18" charset="0"/>
                <a:cs typeface="Times New Roman" pitchFamily="18" charset="0"/>
              </a:rPr>
              <a:t>Seattle; 1993-2014.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endParaRPr lang="pt-BR" dirty="0">
              <a:latin typeface="Times New Roman" pitchFamily="18" charset="0"/>
              <a:cs typeface="Times New Roman" pitchFamily="18" charset="0"/>
            </a:endParaRP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fontScale="77500" lnSpcReduction="20000"/>
          </a:bodyPr>
          <a:lstStyle/>
          <a:p>
            <a:pPr marL="274320" indent="-274320" algn="just" eaLnBrk="1" fontAlgn="auto" hangingPunct="1">
              <a:spcAft>
                <a:spcPts val="0"/>
              </a:spcAft>
              <a:buFont typeface="Wingdings 2"/>
              <a:buChar char=""/>
              <a:defRPr/>
            </a:pPr>
            <a:r>
              <a:rPr lang="en-US" b="1" dirty="0" smtClean="0">
                <a:latin typeface="Times New Roman" pitchFamily="18" charset="0"/>
                <a:cs typeface="Times New Roman" pitchFamily="18" charset="0"/>
              </a:rPr>
              <a:t>32. </a:t>
            </a:r>
            <a:r>
              <a:rPr lang="en-US" dirty="0" err="1" smtClean="0">
                <a:latin typeface="Times New Roman" pitchFamily="18" charset="0"/>
                <a:cs typeface="Times New Roman" pitchFamily="18" charset="0"/>
              </a:rPr>
              <a:t>Giacoia</a:t>
            </a:r>
            <a:r>
              <a:rPr lang="en-US" dirty="0" smtClean="0">
                <a:latin typeface="Times New Roman" pitchFamily="18" charset="0"/>
                <a:cs typeface="Times New Roman" pitchFamily="18" charset="0"/>
              </a:rPr>
              <a:t> GP. Severe </a:t>
            </a:r>
            <a:r>
              <a:rPr lang="en-US" dirty="0" err="1" smtClean="0">
                <a:latin typeface="Times New Roman" pitchFamily="18" charset="0"/>
                <a:cs typeface="Times New Roman" pitchFamily="18" charset="0"/>
              </a:rPr>
              <a:t>fetomaternal</a:t>
            </a:r>
            <a:r>
              <a:rPr lang="en-US" dirty="0" smtClean="0">
                <a:latin typeface="Times New Roman" pitchFamily="18" charset="0"/>
                <a:cs typeface="Times New Roman" pitchFamily="18" charset="0"/>
              </a:rPr>
              <a:t> hemorrhage: a review. </a:t>
            </a:r>
            <a:r>
              <a:rPr lang="en-US" dirty="0" err="1" smtClean="0">
                <a:latin typeface="Times New Roman" pitchFamily="18" charset="0"/>
                <a:cs typeface="Times New Roman" pitchFamily="18" charset="0"/>
              </a:rPr>
              <a:t>Obstet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Gynecol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Surv</a:t>
            </a:r>
            <a:r>
              <a:rPr lang="en-US" dirty="0" smtClean="0">
                <a:latin typeface="Times New Roman" pitchFamily="18" charset="0"/>
                <a:cs typeface="Times New Roman" pitchFamily="18" charset="0"/>
              </a:rPr>
              <a:t> 1997;52: </a:t>
            </a:r>
            <a:r>
              <a:rPr lang="pt-BR" dirty="0" smtClean="0">
                <a:latin typeface="Times New Roman" pitchFamily="18" charset="0"/>
                <a:cs typeface="Times New Roman" pitchFamily="18" charset="0"/>
              </a:rPr>
              <a:t>372-80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33. </a:t>
            </a:r>
            <a:r>
              <a:rPr lang="pt-BR" dirty="0" smtClean="0">
                <a:latin typeface="Times New Roman" pitchFamily="18" charset="0"/>
                <a:cs typeface="Times New Roman" pitchFamily="18" charset="0"/>
              </a:rPr>
              <a:t>Ahmed M, </a:t>
            </a:r>
            <a:r>
              <a:rPr lang="pt-BR" dirty="0" err="1" smtClean="0">
                <a:latin typeface="Times New Roman" pitchFamily="18" charset="0"/>
                <a:cs typeface="Times New Roman" pitchFamily="18" charset="0"/>
              </a:rPr>
              <a:t>Abdullatif</a:t>
            </a:r>
            <a:r>
              <a:rPr lang="pt-BR" dirty="0" smtClean="0">
                <a:latin typeface="Times New Roman" pitchFamily="18" charset="0"/>
                <a:cs typeface="Times New Roman" pitchFamily="18" charset="0"/>
              </a:rPr>
              <a:t> M. </a:t>
            </a:r>
            <a:r>
              <a:rPr lang="pt-BR" dirty="0" err="1" smtClean="0">
                <a:latin typeface="Times New Roman" pitchFamily="18" charset="0"/>
                <a:cs typeface="Times New Roman" pitchFamily="18" charset="0"/>
              </a:rPr>
              <a:t>Fetomaternal</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transfusion as a cause of severe fetal anemia causing early neonatal death: a case report. </a:t>
            </a:r>
            <a:r>
              <a:rPr lang="da-DK" dirty="0" smtClean="0">
                <a:latin typeface="Times New Roman" pitchFamily="18" charset="0"/>
                <a:cs typeface="Times New Roman" pitchFamily="18" charset="0"/>
              </a:rPr>
              <a:t>Oman Med J 2011;26:444-6 (Level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34</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Wylie</a:t>
            </a:r>
            <a:r>
              <a:rPr lang="pt-BR" dirty="0" smtClean="0">
                <a:latin typeface="Times New Roman" pitchFamily="18" charset="0"/>
                <a:cs typeface="Times New Roman" pitchFamily="18" charset="0"/>
              </a:rPr>
              <a:t> BJ, D’</a:t>
            </a:r>
            <a:r>
              <a:rPr lang="pt-BR" dirty="0" err="1" smtClean="0">
                <a:latin typeface="Times New Roman" pitchFamily="18" charset="0"/>
                <a:cs typeface="Times New Roman" pitchFamily="18" charset="0"/>
              </a:rPr>
              <a:t>Alton</a:t>
            </a:r>
            <a:r>
              <a:rPr lang="pt-BR" dirty="0" smtClean="0">
                <a:latin typeface="Times New Roman" pitchFamily="18" charset="0"/>
                <a:cs typeface="Times New Roman" pitchFamily="18" charset="0"/>
              </a:rPr>
              <a:t> ME. </a:t>
            </a:r>
            <a:r>
              <a:rPr lang="pt-BR" dirty="0" err="1" smtClean="0">
                <a:latin typeface="Times New Roman" pitchFamily="18" charset="0"/>
                <a:cs typeface="Times New Roman" pitchFamily="18" charset="0"/>
              </a:rPr>
              <a:t>Fetomaternal</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hemorrhage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Obstet</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Gynecol</a:t>
            </a:r>
            <a:r>
              <a:rPr lang="pt-BR" dirty="0" smtClean="0">
                <a:latin typeface="Times New Roman" pitchFamily="18" charset="0"/>
                <a:cs typeface="Times New Roman" pitchFamily="18" charset="0"/>
              </a:rPr>
              <a:t> 2010;115:1039-51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35</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Rubod</a:t>
            </a:r>
            <a:r>
              <a:rPr lang="pt-BR" dirty="0" smtClean="0">
                <a:latin typeface="Times New Roman" pitchFamily="18" charset="0"/>
                <a:cs typeface="Times New Roman" pitchFamily="18" charset="0"/>
              </a:rPr>
              <a:t> C, </a:t>
            </a:r>
            <a:r>
              <a:rPr lang="pt-BR" dirty="0" err="1" smtClean="0">
                <a:latin typeface="Times New Roman" pitchFamily="18" charset="0"/>
                <a:cs typeface="Times New Roman" pitchFamily="18" charset="0"/>
              </a:rPr>
              <a:t>Houfflin</a:t>
            </a:r>
            <a:r>
              <a:rPr lang="pt-BR" dirty="0" smtClean="0">
                <a:latin typeface="Times New Roman" pitchFamily="18" charset="0"/>
                <a:cs typeface="Times New Roman" pitchFamily="18" charset="0"/>
              </a:rPr>
              <a:t> V, </a:t>
            </a:r>
            <a:r>
              <a:rPr lang="pt-BR" dirty="0" err="1" smtClean="0">
                <a:latin typeface="Times New Roman" pitchFamily="18" charset="0"/>
                <a:cs typeface="Times New Roman" pitchFamily="18" charset="0"/>
              </a:rPr>
              <a:t>Belot</a:t>
            </a:r>
            <a:r>
              <a:rPr lang="pt-BR" dirty="0" smtClean="0">
                <a:latin typeface="Times New Roman" pitchFamily="18" charset="0"/>
                <a:cs typeface="Times New Roman" pitchFamily="18" charset="0"/>
              </a:rPr>
              <a:t> F, </a:t>
            </a:r>
            <a:r>
              <a:rPr lang="pt-BR" dirty="0" err="1" smtClean="0">
                <a:latin typeface="Times New Roman" pitchFamily="18" charset="0"/>
                <a:cs typeface="Times New Roman" pitchFamily="18" charset="0"/>
              </a:rPr>
              <a:t>et</a:t>
            </a:r>
            <a:r>
              <a:rPr lang="pt-BR" dirty="0" smtClean="0">
                <a:latin typeface="Times New Roman" pitchFamily="18" charset="0"/>
                <a:cs typeface="Times New Roman" pitchFamily="18" charset="0"/>
              </a:rPr>
              <a:t> al. </a:t>
            </a:r>
            <a:r>
              <a:rPr lang="pt-BR" dirty="0" err="1" smtClean="0">
                <a:latin typeface="Times New Roman" pitchFamily="18" charset="0"/>
                <a:cs typeface="Times New Roman" pitchFamily="18" charset="0"/>
              </a:rPr>
              <a:t>Successful</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in </a:t>
            </a:r>
            <a:r>
              <a:rPr lang="en-US" dirty="0" err="1" smtClean="0">
                <a:latin typeface="Times New Roman" pitchFamily="18" charset="0"/>
                <a:cs typeface="Times New Roman" pitchFamily="18" charset="0"/>
              </a:rPr>
              <a:t>utero</a:t>
            </a:r>
            <a:r>
              <a:rPr lang="en-US" dirty="0" smtClean="0">
                <a:latin typeface="Times New Roman" pitchFamily="18" charset="0"/>
                <a:cs typeface="Times New Roman" pitchFamily="18" charset="0"/>
              </a:rPr>
              <a:t> treatment of chronic and massive </a:t>
            </a:r>
            <a:r>
              <a:rPr lang="en-US" dirty="0" err="1" smtClean="0">
                <a:latin typeface="Times New Roman" pitchFamily="18" charset="0"/>
                <a:cs typeface="Times New Roman" pitchFamily="18" charset="0"/>
              </a:rPr>
              <a:t>fetomaternal</a:t>
            </a:r>
            <a:r>
              <a:rPr lang="en-US" dirty="0" smtClean="0">
                <a:latin typeface="Times New Roman" pitchFamily="18" charset="0"/>
                <a:cs typeface="Times New Roman" pitchFamily="18" charset="0"/>
              </a:rPr>
              <a:t> hemorrhage with fetal </a:t>
            </a:r>
            <a:r>
              <a:rPr lang="en-US" dirty="0" err="1" smtClean="0">
                <a:latin typeface="Times New Roman" pitchFamily="18" charset="0"/>
                <a:cs typeface="Times New Roman" pitchFamily="18" charset="0"/>
              </a:rPr>
              <a:t>hydrops</a:t>
            </a:r>
            <a:r>
              <a:rPr lang="en-US" dirty="0" smtClean="0">
                <a:latin typeface="Times New Roman" pitchFamily="18" charset="0"/>
                <a:cs typeface="Times New Roman" pitchFamily="18" charset="0"/>
              </a:rPr>
              <a:t>. Fetal </a:t>
            </a:r>
            <a:r>
              <a:rPr lang="en-US" dirty="0" err="1" smtClean="0">
                <a:latin typeface="Times New Roman" pitchFamily="18" charset="0"/>
                <a:cs typeface="Times New Roman" pitchFamily="18" charset="0"/>
              </a:rPr>
              <a:t>Diagn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Ther</a:t>
            </a:r>
            <a:r>
              <a:rPr lang="en-US" dirty="0" smtClean="0">
                <a:latin typeface="Times New Roman" pitchFamily="18" charset="0"/>
                <a:cs typeface="Times New Roman" pitchFamily="18" charset="0"/>
              </a:rPr>
              <a:t> 2006;21:410-3 </a:t>
            </a:r>
            <a:r>
              <a:rPr lang="pt-BR" dirty="0" smtClean="0">
                <a:latin typeface="Times New Roman" pitchFamily="18" charset="0"/>
                <a:cs typeface="Times New Roman" pitchFamily="18" charset="0"/>
              </a:rPr>
              <a:t>(</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it-IT" b="1" dirty="0" smtClean="0">
                <a:latin typeface="Times New Roman" pitchFamily="18" charset="0"/>
                <a:cs typeface="Times New Roman" pitchFamily="18" charset="0"/>
              </a:rPr>
              <a:t>36</a:t>
            </a:r>
            <a:r>
              <a:rPr lang="it-IT" dirty="0" smtClean="0">
                <a:latin typeface="Times New Roman" pitchFamily="18" charset="0"/>
                <a:cs typeface="Times New Roman" pitchFamily="18" charset="0"/>
              </a:rPr>
              <a:t>. Tannirandorn Y, Nicolini U, Nicolaidis P, </a:t>
            </a:r>
            <a:r>
              <a:rPr lang="pt-BR" dirty="0" err="1" smtClean="0">
                <a:latin typeface="Times New Roman" pitchFamily="18" charset="0"/>
                <a:cs typeface="Times New Roman" pitchFamily="18" charset="0"/>
              </a:rPr>
              <a:t>Nasrat</a:t>
            </a:r>
            <a:r>
              <a:rPr lang="pt-BR" dirty="0" smtClean="0">
                <a:latin typeface="Times New Roman" pitchFamily="18" charset="0"/>
                <a:cs typeface="Times New Roman" pitchFamily="18" charset="0"/>
              </a:rPr>
              <a:t> H, </a:t>
            </a:r>
            <a:r>
              <a:rPr lang="pt-BR" dirty="0" err="1" smtClean="0">
                <a:latin typeface="Times New Roman" pitchFamily="18" charset="0"/>
                <a:cs typeface="Times New Roman" pitchFamily="18" charset="0"/>
              </a:rPr>
              <a:t>Letsky</a:t>
            </a:r>
            <a:r>
              <a:rPr lang="pt-BR" dirty="0" smtClean="0">
                <a:latin typeface="Times New Roman" pitchFamily="18" charset="0"/>
                <a:cs typeface="Times New Roman" pitchFamily="18" charset="0"/>
              </a:rPr>
              <a:t> EA, </a:t>
            </a:r>
            <a:r>
              <a:rPr lang="pt-BR" dirty="0" err="1" smtClean="0">
                <a:latin typeface="Times New Roman" pitchFamily="18" charset="0"/>
                <a:cs typeface="Times New Roman" pitchFamily="18" charset="0"/>
              </a:rPr>
              <a:t>Rodeck</a:t>
            </a:r>
            <a:r>
              <a:rPr lang="pt-BR" dirty="0" smtClean="0">
                <a:latin typeface="Times New Roman" pitchFamily="18" charset="0"/>
                <a:cs typeface="Times New Roman" pitchFamily="18" charset="0"/>
              </a:rPr>
              <a:t> CH. </a:t>
            </a:r>
            <a:r>
              <a:rPr lang="pt-BR" dirty="0" err="1" smtClean="0">
                <a:latin typeface="Times New Roman" pitchFamily="18" charset="0"/>
                <a:cs typeface="Times New Roman" pitchFamily="18" charset="0"/>
              </a:rPr>
              <a:t>Intrauterine</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death due to </a:t>
            </a:r>
            <a:r>
              <a:rPr lang="en-US" dirty="0" err="1" smtClean="0">
                <a:latin typeface="Times New Roman" pitchFamily="18" charset="0"/>
                <a:cs typeface="Times New Roman" pitchFamily="18" charset="0"/>
              </a:rPr>
              <a:t>fetomaternal</a:t>
            </a:r>
            <a:r>
              <a:rPr lang="en-US" dirty="0" smtClean="0">
                <a:latin typeface="Times New Roman" pitchFamily="18" charset="0"/>
                <a:cs typeface="Times New Roman" pitchFamily="18" charset="0"/>
              </a:rPr>
              <a:t> hemorrhage despite successful treatment of fetal anemia. J </a:t>
            </a:r>
            <a:r>
              <a:rPr lang="en-US" dirty="0" err="1" smtClean="0">
                <a:latin typeface="Times New Roman" pitchFamily="18" charset="0"/>
                <a:cs typeface="Times New Roman" pitchFamily="18" charset="0"/>
              </a:rPr>
              <a:t>Perinat</a:t>
            </a:r>
            <a:r>
              <a:rPr lang="en-US"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Med</a:t>
            </a:r>
            <a:r>
              <a:rPr lang="pt-BR" dirty="0" smtClean="0">
                <a:latin typeface="Times New Roman" pitchFamily="18" charset="0"/>
                <a:cs typeface="Times New Roman" pitchFamily="18" charset="0"/>
              </a:rPr>
              <a:t> 1990;18:233-5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37. </a:t>
            </a:r>
            <a:r>
              <a:rPr lang="pt-BR" dirty="0" err="1" smtClean="0">
                <a:latin typeface="Times New Roman" pitchFamily="18" charset="0"/>
                <a:cs typeface="Times New Roman" pitchFamily="18" charset="0"/>
              </a:rPr>
              <a:t>Masson</a:t>
            </a:r>
            <a:r>
              <a:rPr lang="pt-BR" dirty="0" smtClean="0">
                <a:latin typeface="Times New Roman" pitchFamily="18" charset="0"/>
                <a:cs typeface="Times New Roman" pitchFamily="18" charset="0"/>
              </a:rPr>
              <a:t> P, </a:t>
            </a:r>
            <a:r>
              <a:rPr lang="pt-BR" dirty="0" err="1" smtClean="0">
                <a:latin typeface="Times New Roman" pitchFamily="18" charset="0"/>
                <a:cs typeface="Times New Roman" pitchFamily="18" charset="0"/>
              </a:rPr>
              <a:t>Rigot</a:t>
            </a:r>
            <a:r>
              <a:rPr lang="pt-BR" dirty="0" smtClean="0">
                <a:latin typeface="Times New Roman" pitchFamily="18" charset="0"/>
                <a:cs typeface="Times New Roman" pitchFamily="18" charset="0"/>
              </a:rPr>
              <a:t> A, </a:t>
            </a:r>
            <a:r>
              <a:rPr lang="pt-BR" dirty="0" err="1" smtClean="0">
                <a:latin typeface="Times New Roman" pitchFamily="18" charset="0"/>
                <a:cs typeface="Times New Roman" pitchFamily="18" charset="0"/>
              </a:rPr>
              <a:t>Cécile</a:t>
            </a:r>
            <a:r>
              <a:rPr lang="pt-BR" dirty="0" smtClean="0">
                <a:latin typeface="Times New Roman" pitchFamily="18" charset="0"/>
                <a:cs typeface="Times New Roman" pitchFamily="18" charset="0"/>
              </a:rPr>
              <a:t> W. </a:t>
            </a:r>
            <a:r>
              <a:rPr lang="pt-BR" dirty="0" err="1" smtClean="0">
                <a:latin typeface="Times New Roman" pitchFamily="18" charset="0"/>
                <a:cs typeface="Times New Roman" pitchFamily="18" charset="0"/>
              </a:rPr>
              <a:t>Hydrops</a:t>
            </a:r>
            <a:r>
              <a:rPr lang="pt-BR"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fetalis</a:t>
            </a:r>
            <a:r>
              <a:rPr lang="en-US" dirty="0" smtClean="0">
                <a:latin typeface="Times New Roman" pitchFamily="18" charset="0"/>
                <a:cs typeface="Times New Roman" pitchFamily="18" charset="0"/>
              </a:rPr>
              <a:t> and G-6-PD deficiency. Arch </a:t>
            </a:r>
            <a:r>
              <a:rPr lang="en-US" dirty="0" err="1" smtClean="0">
                <a:latin typeface="Times New Roman" pitchFamily="18" charset="0"/>
                <a:cs typeface="Times New Roman" pitchFamily="18" charset="0"/>
              </a:rPr>
              <a:t>Pediatr</a:t>
            </a:r>
            <a:r>
              <a:rPr lang="en-US" dirty="0" smtClean="0">
                <a:latin typeface="Times New Roman" pitchFamily="18" charset="0"/>
                <a:cs typeface="Times New Roman" pitchFamily="18" charset="0"/>
              </a:rPr>
              <a:t> </a:t>
            </a:r>
            <a:r>
              <a:rPr lang="pt-BR" dirty="0" smtClean="0">
                <a:latin typeface="Times New Roman" pitchFamily="18" charset="0"/>
                <a:cs typeface="Times New Roman" pitchFamily="18" charset="0"/>
              </a:rPr>
              <a:t>1995;2:541-4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endParaRPr lang="pt-BR" dirty="0">
              <a:latin typeface="Times New Roman" pitchFamily="18" charset="0"/>
              <a:cs typeface="Times New Roman" pitchFamily="18" charset="0"/>
            </a:endParaRP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fontScale="55000" lnSpcReduction="20000"/>
          </a:bodyPr>
          <a:lstStyle/>
          <a:p>
            <a:pPr marL="274320" indent="-274320" algn="just" eaLnBrk="1" fontAlgn="auto" hangingPunct="1">
              <a:spcAft>
                <a:spcPts val="0"/>
              </a:spcAft>
              <a:buFont typeface="Wingdings 2"/>
              <a:buChar char=""/>
              <a:defRPr/>
            </a:pPr>
            <a:r>
              <a:rPr lang="pt-BR" b="1" dirty="0" smtClean="0"/>
              <a:t>38</a:t>
            </a:r>
            <a:r>
              <a:rPr lang="pt-BR" dirty="0" smtClean="0"/>
              <a:t>. Ferreira P, Morais L, Costa R, </a:t>
            </a:r>
            <a:r>
              <a:rPr lang="pt-BR" dirty="0" err="1" smtClean="0"/>
              <a:t>et</a:t>
            </a:r>
            <a:r>
              <a:rPr lang="pt-BR" dirty="0" smtClean="0"/>
              <a:t> al. </a:t>
            </a:r>
            <a:r>
              <a:rPr lang="pt-BR" dirty="0" err="1" smtClean="0"/>
              <a:t>Hydrops</a:t>
            </a:r>
            <a:r>
              <a:rPr lang="pt-BR" dirty="0" smtClean="0"/>
              <a:t> </a:t>
            </a:r>
            <a:r>
              <a:rPr lang="en-US" dirty="0" err="1" smtClean="0"/>
              <a:t>fetalis</a:t>
            </a:r>
            <a:r>
              <a:rPr lang="en-US" dirty="0" smtClean="0"/>
              <a:t> associated with erythrocyte </a:t>
            </a:r>
            <a:r>
              <a:rPr lang="en-US" dirty="0" err="1" smtClean="0"/>
              <a:t>pyruvate</a:t>
            </a:r>
            <a:r>
              <a:rPr lang="en-US" dirty="0" smtClean="0"/>
              <a:t> </a:t>
            </a:r>
            <a:r>
              <a:rPr lang="en-US" dirty="0" err="1" smtClean="0"/>
              <a:t>kinase</a:t>
            </a:r>
            <a:r>
              <a:rPr lang="en-US" dirty="0" smtClean="0"/>
              <a:t> </a:t>
            </a:r>
            <a:r>
              <a:rPr lang="pt-BR" dirty="0" err="1" smtClean="0"/>
              <a:t>deficiency</a:t>
            </a:r>
            <a:r>
              <a:rPr lang="pt-BR" dirty="0" smtClean="0"/>
              <a:t>. </a:t>
            </a:r>
            <a:r>
              <a:rPr lang="pt-BR" dirty="0" err="1" smtClean="0"/>
              <a:t>Eur</a:t>
            </a:r>
            <a:r>
              <a:rPr lang="pt-BR" dirty="0" smtClean="0"/>
              <a:t> J </a:t>
            </a:r>
            <a:r>
              <a:rPr lang="pt-BR" dirty="0" err="1" smtClean="0"/>
              <a:t>Pediatr</a:t>
            </a:r>
            <a:r>
              <a:rPr lang="pt-BR" dirty="0" smtClean="0"/>
              <a:t> 2000;159:481-2 (</a:t>
            </a:r>
            <a:r>
              <a:rPr lang="pt-BR" dirty="0" err="1" smtClean="0"/>
              <a:t>Level</a:t>
            </a:r>
            <a:r>
              <a:rPr lang="pt-BR" dirty="0" smtClean="0"/>
              <a:t> III).</a:t>
            </a:r>
          </a:p>
          <a:p>
            <a:pPr marL="274320" indent="-274320" algn="just" eaLnBrk="1" fontAlgn="auto" hangingPunct="1">
              <a:spcAft>
                <a:spcPts val="0"/>
              </a:spcAft>
              <a:buFont typeface="Wingdings 2"/>
              <a:buChar char=""/>
              <a:defRPr/>
            </a:pPr>
            <a:r>
              <a:rPr lang="it-IT" b="1" dirty="0" smtClean="0"/>
              <a:t>39. </a:t>
            </a:r>
            <a:r>
              <a:rPr lang="it-IT" dirty="0" smtClean="0"/>
              <a:t>Goncé A, Marcos MA, Borrell A, et al. </a:t>
            </a:r>
            <a:r>
              <a:rPr lang="en-US" dirty="0" smtClean="0"/>
              <a:t>Maternal </a:t>
            </a:r>
            <a:r>
              <a:rPr lang="en-US" dirty="0" err="1" smtClean="0"/>
              <a:t>IgM</a:t>
            </a:r>
            <a:r>
              <a:rPr lang="en-US" dirty="0" smtClean="0"/>
              <a:t> antibody status in confirmed fetal cytomegalovirus infection detected by </a:t>
            </a:r>
            <a:r>
              <a:rPr lang="en-US" dirty="0" err="1" smtClean="0"/>
              <a:t>sonographic</a:t>
            </a:r>
            <a:r>
              <a:rPr lang="en-US" dirty="0" smtClean="0"/>
              <a:t> </a:t>
            </a:r>
            <a:r>
              <a:rPr lang="pt-BR" dirty="0" err="1" smtClean="0"/>
              <a:t>signs</a:t>
            </a:r>
            <a:r>
              <a:rPr lang="pt-BR" dirty="0" smtClean="0"/>
              <a:t>. </a:t>
            </a:r>
            <a:r>
              <a:rPr lang="pt-BR" dirty="0" err="1" smtClean="0"/>
              <a:t>Prenat</a:t>
            </a:r>
            <a:r>
              <a:rPr lang="pt-BR" dirty="0" smtClean="0"/>
              <a:t> </a:t>
            </a:r>
            <a:r>
              <a:rPr lang="pt-BR" dirty="0" err="1" smtClean="0"/>
              <a:t>Diagn</a:t>
            </a:r>
            <a:r>
              <a:rPr lang="pt-BR" dirty="0" smtClean="0"/>
              <a:t> 2012;32:817-21 (</a:t>
            </a:r>
            <a:r>
              <a:rPr lang="pt-BR" dirty="0" err="1" smtClean="0"/>
              <a:t>Level</a:t>
            </a:r>
            <a:r>
              <a:rPr lang="pt-BR" dirty="0" smtClean="0"/>
              <a:t> II-3).</a:t>
            </a:r>
          </a:p>
          <a:p>
            <a:pPr marL="274320" indent="-274320" algn="just" eaLnBrk="1" fontAlgn="auto" hangingPunct="1">
              <a:spcAft>
                <a:spcPts val="0"/>
              </a:spcAft>
              <a:buFont typeface="Wingdings 2"/>
              <a:buChar char=""/>
              <a:defRPr/>
            </a:pPr>
            <a:r>
              <a:rPr lang="pt-BR" b="1" dirty="0" smtClean="0"/>
              <a:t>40</a:t>
            </a:r>
            <a:r>
              <a:rPr lang="pt-BR" dirty="0" smtClean="0"/>
              <a:t>. </a:t>
            </a:r>
            <a:r>
              <a:rPr lang="pt-BR" dirty="0" err="1" smtClean="0"/>
              <a:t>Syridou</a:t>
            </a:r>
            <a:r>
              <a:rPr lang="pt-BR" dirty="0" smtClean="0"/>
              <a:t> G, </a:t>
            </a:r>
            <a:r>
              <a:rPr lang="pt-BR" dirty="0" err="1" smtClean="0"/>
              <a:t>Spanakis</a:t>
            </a:r>
            <a:r>
              <a:rPr lang="pt-BR" dirty="0" smtClean="0"/>
              <a:t> N, </a:t>
            </a:r>
            <a:r>
              <a:rPr lang="pt-BR" dirty="0" err="1" smtClean="0"/>
              <a:t>Konstantinidou</a:t>
            </a:r>
            <a:r>
              <a:rPr lang="pt-BR" dirty="0" smtClean="0"/>
              <a:t> A, </a:t>
            </a:r>
            <a:r>
              <a:rPr lang="en-US" dirty="0" smtClean="0"/>
              <a:t>et al. Detection of cytomegalovirus, parvovirus B19 and herpes simplex viruses in cases of intrauterine fetal death: association with pathological </a:t>
            </a:r>
            <a:r>
              <a:rPr lang="pt-BR" dirty="0" err="1" smtClean="0"/>
              <a:t>findings</a:t>
            </a:r>
            <a:r>
              <a:rPr lang="pt-BR" dirty="0" smtClean="0"/>
              <a:t>. J </a:t>
            </a:r>
            <a:r>
              <a:rPr lang="pt-BR" dirty="0" err="1" smtClean="0"/>
              <a:t>Med</a:t>
            </a:r>
            <a:r>
              <a:rPr lang="pt-BR" dirty="0" smtClean="0"/>
              <a:t> </a:t>
            </a:r>
            <a:r>
              <a:rPr lang="pt-BR" dirty="0" err="1" smtClean="0"/>
              <a:t>Virol</a:t>
            </a:r>
            <a:r>
              <a:rPr lang="pt-BR" dirty="0" smtClean="0"/>
              <a:t> 2008;80:1776-82 (</a:t>
            </a:r>
            <a:r>
              <a:rPr lang="pt-BR" dirty="0" err="1" smtClean="0"/>
              <a:t>Level</a:t>
            </a:r>
            <a:r>
              <a:rPr lang="pt-BR" dirty="0" smtClean="0"/>
              <a:t> II-2).</a:t>
            </a:r>
          </a:p>
          <a:p>
            <a:pPr marL="274320" indent="-274320" algn="just" eaLnBrk="1" fontAlgn="auto" hangingPunct="1">
              <a:spcAft>
                <a:spcPts val="0"/>
              </a:spcAft>
              <a:buFont typeface="Wingdings 2"/>
              <a:buChar char=""/>
              <a:defRPr/>
            </a:pPr>
            <a:r>
              <a:rPr lang="pt-BR" b="1" dirty="0" smtClean="0"/>
              <a:t>41. </a:t>
            </a:r>
            <a:r>
              <a:rPr lang="pt-BR" dirty="0" err="1" smtClean="0"/>
              <a:t>Carles</a:t>
            </a:r>
            <a:r>
              <a:rPr lang="pt-BR" dirty="0" smtClean="0"/>
              <a:t> G, </a:t>
            </a:r>
            <a:r>
              <a:rPr lang="pt-BR" dirty="0" err="1" smtClean="0"/>
              <a:t>Lochet</a:t>
            </a:r>
            <a:r>
              <a:rPr lang="pt-BR" dirty="0" smtClean="0"/>
              <a:t> S, </a:t>
            </a:r>
            <a:r>
              <a:rPr lang="pt-BR" dirty="0" err="1" smtClean="0"/>
              <a:t>Youssef</a:t>
            </a:r>
            <a:r>
              <a:rPr lang="pt-BR" dirty="0" smtClean="0"/>
              <a:t> M, </a:t>
            </a:r>
            <a:r>
              <a:rPr lang="pt-BR" dirty="0" err="1" smtClean="0"/>
              <a:t>et</a:t>
            </a:r>
            <a:r>
              <a:rPr lang="pt-BR" dirty="0" smtClean="0"/>
              <a:t> al. </a:t>
            </a:r>
            <a:r>
              <a:rPr lang="pt-BR" dirty="0" err="1" smtClean="0"/>
              <a:t>Syphilis</a:t>
            </a:r>
            <a:r>
              <a:rPr lang="pt-BR" dirty="0" smtClean="0"/>
              <a:t> </a:t>
            </a:r>
            <a:r>
              <a:rPr lang="pt-BR" dirty="0" err="1" smtClean="0"/>
              <a:t>and</a:t>
            </a:r>
            <a:r>
              <a:rPr lang="pt-BR" dirty="0" smtClean="0"/>
              <a:t> </a:t>
            </a:r>
            <a:r>
              <a:rPr lang="pt-BR" dirty="0" err="1" smtClean="0"/>
              <a:t>pregnancy</a:t>
            </a:r>
            <a:r>
              <a:rPr lang="pt-BR" dirty="0" smtClean="0"/>
              <a:t>. J </a:t>
            </a:r>
            <a:r>
              <a:rPr lang="pt-BR" dirty="0" err="1" smtClean="0"/>
              <a:t>Gynecol</a:t>
            </a:r>
            <a:r>
              <a:rPr lang="pt-BR" dirty="0" smtClean="0"/>
              <a:t> </a:t>
            </a:r>
            <a:r>
              <a:rPr lang="pt-BR" dirty="0" err="1" smtClean="0"/>
              <a:t>Obstet</a:t>
            </a:r>
            <a:r>
              <a:rPr lang="pt-BR" dirty="0" smtClean="0"/>
              <a:t> </a:t>
            </a:r>
            <a:r>
              <a:rPr lang="pt-BR" dirty="0" err="1" smtClean="0"/>
              <a:t>Biol</a:t>
            </a:r>
            <a:r>
              <a:rPr lang="pt-BR" dirty="0" smtClean="0"/>
              <a:t> </a:t>
            </a:r>
            <a:r>
              <a:rPr lang="en-US" dirty="0" err="1" smtClean="0"/>
              <a:t>Reprod</a:t>
            </a:r>
            <a:r>
              <a:rPr lang="en-US" dirty="0" smtClean="0"/>
              <a:t> (Paris) 2008;37:353-7 (Level II-2).</a:t>
            </a:r>
          </a:p>
          <a:p>
            <a:pPr marL="274320" indent="-274320" algn="just" eaLnBrk="1" fontAlgn="auto" hangingPunct="1">
              <a:spcAft>
                <a:spcPts val="0"/>
              </a:spcAft>
              <a:buFont typeface="Wingdings 2"/>
              <a:buChar char=""/>
              <a:defRPr/>
            </a:pPr>
            <a:r>
              <a:rPr lang="it-IT" b="1" dirty="0" smtClean="0"/>
              <a:t>42. </a:t>
            </a:r>
            <a:r>
              <a:rPr lang="it-IT" dirty="0" smtClean="0"/>
              <a:t>Al-Buhtori M, Moore L, Benbow EW, </a:t>
            </a:r>
            <a:r>
              <a:rPr lang="en-US" dirty="0" smtClean="0"/>
              <a:t>Cooper RJ. Viral detection in </a:t>
            </a:r>
            <a:r>
              <a:rPr lang="en-US" dirty="0" err="1" smtClean="0"/>
              <a:t>hydrops</a:t>
            </a:r>
            <a:r>
              <a:rPr lang="en-US" dirty="0" smtClean="0"/>
              <a:t> </a:t>
            </a:r>
            <a:r>
              <a:rPr lang="en-US" dirty="0" err="1" smtClean="0"/>
              <a:t>fetalis</a:t>
            </a:r>
            <a:r>
              <a:rPr lang="en-US" dirty="0" smtClean="0"/>
              <a:t>, spontaneous abortion, and unexplained fetal </a:t>
            </a:r>
            <a:r>
              <a:rPr lang="sv-SE" dirty="0" smtClean="0"/>
              <a:t>death in utero. J Med Virol 2011;83:679-84 </a:t>
            </a:r>
            <a:r>
              <a:rPr lang="pt-BR" dirty="0" smtClean="0"/>
              <a:t>(</a:t>
            </a:r>
            <a:r>
              <a:rPr lang="pt-BR" dirty="0" err="1" smtClean="0"/>
              <a:t>Level</a:t>
            </a:r>
            <a:r>
              <a:rPr lang="pt-BR" dirty="0" smtClean="0"/>
              <a:t> II-2).</a:t>
            </a:r>
          </a:p>
          <a:p>
            <a:pPr marL="274320" indent="-274320" algn="just" eaLnBrk="1" fontAlgn="auto" hangingPunct="1">
              <a:spcAft>
                <a:spcPts val="0"/>
              </a:spcAft>
              <a:buFont typeface="Wingdings 2"/>
              <a:buChar char=""/>
              <a:defRPr/>
            </a:pPr>
            <a:r>
              <a:rPr lang="pl-PL" b="1" dirty="0" smtClean="0"/>
              <a:t>43. </a:t>
            </a:r>
            <a:r>
              <a:rPr lang="pl-PL" dirty="0" smtClean="0"/>
              <a:t>Tanimura K, Kojima N, Yamazaki T,</a:t>
            </a:r>
            <a:r>
              <a:rPr lang="pt-BR" dirty="0" smtClean="0"/>
              <a:t> </a:t>
            </a:r>
            <a:r>
              <a:rPr lang="pt-BR" dirty="0" err="1" smtClean="0"/>
              <a:t>Semba</a:t>
            </a:r>
            <a:r>
              <a:rPr lang="pt-BR" dirty="0" smtClean="0"/>
              <a:t> S, </a:t>
            </a:r>
            <a:r>
              <a:rPr lang="pt-BR" dirty="0" err="1" smtClean="0"/>
              <a:t>Yokozaki</a:t>
            </a:r>
            <a:r>
              <a:rPr lang="pt-BR" dirty="0" smtClean="0"/>
              <a:t> H, </a:t>
            </a:r>
            <a:r>
              <a:rPr lang="pt-BR" dirty="0" err="1" smtClean="0"/>
              <a:t>Yamada</a:t>
            </a:r>
            <a:r>
              <a:rPr lang="pt-BR" dirty="0" smtClean="0"/>
              <a:t> H. </a:t>
            </a:r>
            <a:r>
              <a:rPr lang="pt-BR" dirty="0" err="1" smtClean="0"/>
              <a:t>Second</a:t>
            </a:r>
            <a:r>
              <a:rPr lang="pt-BR" dirty="0" smtClean="0"/>
              <a:t> </a:t>
            </a:r>
            <a:r>
              <a:rPr lang="en-US" dirty="0" smtClean="0"/>
              <a:t>trimester fetal death caused by </a:t>
            </a:r>
            <a:r>
              <a:rPr lang="en-US" dirty="0" err="1" smtClean="0"/>
              <a:t>varicella</a:t>
            </a:r>
            <a:r>
              <a:rPr lang="en-US" dirty="0" smtClean="0"/>
              <a:t>-zoster </a:t>
            </a:r>
            <a:r>
              <a:rPr lang="pt-BR" dirty="0" err="1" smtClean="0"/>
              <a:t>virus</a:t>
            </a:r>
            <a:r>
              <a:rPr lang="pt-BR" dirty="0" smtClean="0"/>
              <a:t> </a:t>
            </a:r>
            <a:r>
              <a:rPr lang="pt-BR" dirty="0" err="1" smtClean="0"/>
              <a:t>infection</a:t>
            </a:r>
            <a:r>
              <a:rPr lang="pt-BR" dirty="0" smtClean="0"/>
              <a:t>. J </a:t>
            </a:r>
            <a:r>
              <a:rPr lang="pt-BR" dirty="0" err="1" smtClean="0"/>
              <a:t>Med</a:t>
            </a:r>
            <a:r>
              <a:rPr lang="pt-BR" dirty="0" smtClean="0"/>
              <a:t> </a:t>
            </a:r>
            <a:r>
              <a:rPr lang="pt-BR" dirty="0" err="1" smtClean="0"/>
              <a:t>Virol</a:t>
            </a:r>
            <a:r>
              <a:rPr lang="pt-BR" dirty="0" smtClean="0"/>
              <a:t> 2013;85:935-8 (</a:t>
            </a:r>
            <a:r>
              <a:rPr lang="pt-BR" dirty="0" err="1" smtClean="0"/>
              <a:t>Level</a:t>
            </a:r>
            <a:r>
              <a:rPr lang="pt-BR" dirty="0" smtClean="0"/>
              <a:t> III).</a:t>
            </a:r>
          </a:p>
          <a:p>
            <a:pPr marL="274320" indent="-274320" algn="just" eaLnBrk="1" fontAlgn="auto" hangingPunct="1">
              <a:spcAft>
                <a:spcPts val="0"/>
              </a:spcAft>
              <a:buFont typeface="Wingdings 2"/>
              <a:buChar char=""/>
              <a:defRPr/>
            </a:pPr>
            <a:r>
              <a:rPr lang="pt-BR" b="1" dirty="0" smtClean="0"/>
              <a:t>44</a:t>
            </a:r>
            <a:r>
              <a:rPr lang="pt-BR" dirty="0" smtClean="0"/>
              <a:t>. </a:t>
            </a:r>
            <a:r>
              <a:rPr lang="pt-BR" dirty="0" err="1" smtClean="0"/>
              <a:t>Dubois-Lebbe</a:t>
            </a:r>
            <a:r>
              <a:rPr lang="pt-BR" dirty="0" smtClean="0"/>
              <a:t> C, </a:t>
            </a:r>
            <a:r>
              <a:rPr lang="pt-BR" dirty="0" err="1" smtClean="0"/>
              <a:t>Houfflin-Debarge</a:t>
            </a:r>
            <a:r>
              <a:rPr lang="pt-BR" dirty="0" smtClean="0"/>
              <a:t> V, </a:t>
            </a:r>
            <a:r>
              <a:rPr lang="pt-BR" dirty="0" err="1" smtClean="0"/>
              <a:t>Dewilde</a:t>
            </a:r>
            <a:r>
              <a:rPr lang="pt-BR" dirty="0" smtClean="0"/>
              <a:t> A, </a:t>
            </a:r>
            <a:r>
              <a:rPr lang="pt-BR" dirty="0" err="1" smtClean="0"/>
              <a:t>Devisme</a:t>
            </a:r>
            <a:r>
              <a:rPr lang="pt-BR" dirty="0" smtClean="0"/>
              <a:t> L, Subtil D. </a:t>
            </a:r>
            <a:r>
              <a:rPr lang="pt-BR" dirty="0" err="1" smtClean="0"/>
              <a:t>Nonimmune</a:t>
            </a:r>
            <a:r>
              <a:rPr lang="pt-BR" dirty="0" smtClean="0"/>
              <a:t> </a:t>
            </a:r>
            <a:r>
              <a:rPr lang="en-US" dirty="0" err="1" smtClean="0"/>
              <a:t>hydrops</a:t>
            </a:r>
            <a:r>
              <a:rPr lang="en-US" dirty="0" smtClean="0"/>
              <a:t> </a:t>
            </a:r>
            <a:r>
              <a:rPr lang="en-US" dirty="0" err="1" smtClean="0"/>
              <a:t>fetalis</a:t>
            </a:r>
            <a:r>
              <a:rPr lang="en-US" dirty="0" smtClean="0"/>
              <a:t> due to herpes simplex virus type 1. </a:t>
            </a:r>
            <a:r>
              <a:rPr lang="en-US" dirty="0" err="1" smtClean="0"/>
              <a:t>Prenat</a:t>
            </a:r>
            <a:r>
              <a:rPr lang="en-US" dirty="0" smtClean="0"/>
              <a:t> </a:t>
            </a:r>
            <a:r>
              <a:rPr lang="en-US" dirty="0" err="1" smtClean="0"/>
              <a:t>Diagn</a:t>
            </a:r>
            <a:r>
              <a:rPr lang="en-US" dirty="0" smtClean="0"/>
              <a:t> 2007;27:188-9 (Level III).</a:t>
            </a:r>
          </a:p>
          <a:p>
            <a:pPr marL="274320" indent="-274320" algn="just" eaLnBrk="1" fontAlgn="auto" hangingPunct="1">
              <a:spcAft>
                <a:spcPts val="0"/>
              </a:spcAft>
              <a:buFont typeface="Wingdings 2"/>
              <a:buChar char=""/>
              <a:defRPr/>
            </a:pPr>
            <a:r>
              <a:rPr lang="de-DE" b="1" dirty="0" smtClean="0"/>
              <a:t>45</a:t>
            </a:r>
            <a:r>
              <a:rPr lang="de-DE" dirty="0" smtClean="0"/>
              <a:t>. Bachmaier N, Fusch C, Stenger RD, Grabow D, Mentel R, Warzok R. Nonimmune </a:t>
            </a:r>
            <a:r>
              <a:rPr lang="pt-BR" dirty="0" err="1" smtClean="0"/>
              <a:t>hydrops</a:t>
            </a:r>
            <a:r>
              <a:rPr lang="pt-BR" dirty="0" smtClean="0"/>
              <a:t> </a:t>
            </a:r>
            <a:r>
              <a:rPr lang="pt-BR" dirty="0" err="1" smtClean="0"/>
              <a:t>fetalis</a:t>
            </a:r>
            <a:r>
              <a:rPr lang="pt-BR" dirty="0" smtClean="0"/>
              <a:t> </a:t>
            </a:r>
            <a:r>
              <a:rPr lang="pt-BR" dirty="0" err="1" smtClean="0"/>
              <a:t>due</a:t>
            </a:r>
            <a:r>
              <a:rPr lang="pt-BR" dirty="0" smtClean="0"/>
              <a:t> to </a:t>
            </a:r>
            <a:r>
              <a:rPr lang="pt-BR" dirty="0" err="1" smtClean="0"/>
              <a:t>enterovirus</a:t>
            </a:r>
            <a:r>
              <a:rPr lang="pt-BR" dirty="0" smtClean="0"/>
              <a:t> </a:t>
            </a:r>
            <a:r>
              <a:rPr lang="pt-BR" dirty="0" err="1" smtClean="0"/>
              <a:t>infection</a:t>
            </a:r>
            <a:r>
              <a:rPr lang="pt-BR" dirty="0" smtClean="0"/>
              <a:t>. </a:t>
            </a:r>
            <a:r>
              <a:rPr lang="pt-BR" dirty="0" err="1" smtClean="0"/>
              <a:t>Eur</a:t>
            </a:r>
            <a:r>
              <a:rPr lang="pt-BR" dirty="0" smtClean="0"/>
              <a:t> J </a:t>
            </a:r>
            <a:r>
              <a:rPr lang="nn-NO" dirty="0" smtClean="0"/>
              <a:t>Obstet Gynecol Reprod Biol 2009;142:83-4 </a:t>
            </a:r>
            <a:r>
              <a:rPr lang="pt-BR" dirty="0" err="1" smtClean="0"/>
              <a:t>Level</a:t>
            </a:r>
            <a:r>
              <a:rPr lang="pt-BR" dirty="0" smtClean="0"/>
              <a:t> III).</a:t>
            </a:r>
            <a:endParaRPr lang="pt-BR" dirty="0"/>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fontScale="62500" lnSpcReduction="20000"/>
          </a:bodyPr>
          <a:lstStyle/>
          <a:p>
            <a:pPr marL="274320" indent="-274320" algn="just" eaLnBrk="1" fontAlgn="auto" hangingPunct="1">
              <a:spcAft>
                <a:spcPts val="0"/>
              </a:spcAft>
              <a:buFont typeface="Wingdings 2"/>
              <a:buChar char=""/>
              <a:defRPr/>
            </a:pPr>
            <a:r>
              <a:rPr lang="fr-FR" b="1" dirty="0" smtClean="0">
                <a:latin typeface="Times New Roman" pitchFamily="18" charset="0"/>
                <a:cs typeface="Times New Roman" pitchFamily="18" charset="0"/>
              </a:rPr>
              <a:t>46</a:t>
            </a:r>
            <a:r>
              <a:rPr lang="fr-FR" dirty="0" smtClean="0">
                <a:latin typeface="Times New Roman" pitchFamily="18" charset="0"/>
                <a:cs typeface="Times New Roman" pitchFamily="18" charset="0"/>
              </a:rPr>
              <a:t>. Oyer CE, Ongcapin EH, Ni J, Bowles NE, </a:t>
            </a:r>
            <a:r>
              <a:rPr lang="pt-BR" dirty="0" err="1" smtClean="0">
                <a:latin typeface="Times New Roman" pitchFamily="18" charset="0"/>
                <a:cs typeface="Times New Roman" pitchFamily="18" charset="0"/>
              </a:rPr>
              <a:t>Towbin</a:t>
            </a:r>
            <a:r>
              <a:rPr lang="pt-BR" dirty="0" smtClean="0">
                <a:latin typeface="Times New Roman" pitchFamily="18" charset="0"/>
                <a:cs typeface="Times New Roman" pitchFamily="18" charset="0"/>
              </a:rPr>
              <a:t> JA. Fatal </a:t>
            </a:r>
            <a:r>
              <a:rPr lang="pt-BR" dirty="0" err="1" smtClean="0">
                <a:latin typeface="Times New Roman" pitchFamily="18" charset="0"/>
                <a:cs typeface="Times New Roman" pitchFamily="18" charset="0"/>
              </a:rPr>
              <a:t>intrauterine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adenoviral</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endomyocarditis</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with aortic and pulmonary valve </a:t>
            </a:r>
            <a:r>
              <a:rPr lang="en-US" dirty="0" err="1" smtClean="0">
                <a:latin typeface="Times New Roman" pitchFamily="18" charset="0"/>
                <a:cs typeface="Times New Roman" pitchFamily="18" charset="0"/>
              </a:rPr>
              <a:t>stenosis</a:t>
            </a:r>
            <a:r>
              <a:rPr lang="en-US" dirty="0" smtClean="0">
                <a:latin typeface="Times New Roman" pitchFamily="18" charset="0"/>
                <a:cs typeface="Times New Roman" pitchFamily="18" charset="0"/>
              </a:rPr>
              <a:t>: diagnosis by polymerase chain reaction. Hum </a:t>
            </a:r>
            <a:r>
              <a:rPr lang="en-US" dirty="0" err="1" smtClean="0">
                <a:latin typeface="Times New Roman" pitchFamily="18" charset="0"/>
                <a:cs typeface="Times New Roman" pitchFamily="18" charset="0"/>
              </a:rPr>
              <a:t>Pathol</a:t>
            </a:r>
            <a:r>
              <a:rPr lang="en-US" dirty="0" smtClean="0">
                <a:latin typeface="Times New Roman" pitchFamily="18" charset="0"/>
                <a:cs typeface="Times New Roman" pitchFamily="18" charset="0"/>
              </a:rPr>
              <a:t> 2000;31:1433-5 (Level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47</a:t>
            </a:r>
            <a:r>
              <a:rPr lang="pt-BR" dirty="0" smtClean="0">
                <a:latin typeface="Times New Roman" pitchFamily="18" charset="0"/>
                <a:cs typeface="Times New Roman" pitchFamily="18" charset="0"/>
              </a:rPr>
              <a:t>. Anderson JL, </a:t>
            </a:r>
            <a:r>
              <a:rPr lang="pt-BR" dirty="0" err="1" smtClean="0">
                <a:latin typeface="Times New Roman" pitchFamily="18" charset="0"/>
                <a:cs typeface="Times New Roman" pitchFamily="18" charset="0"/>
              </a:rPr>
              <a:t>Levy</a:t>
            </a:r>
            <a:r>
              <a:rPr lang="pt-BR" dirty="0" smtClean="0">
                <a:latin typeface="Times New Roman" pitchFamily="18" charset="0"/>
                <a:cs typeface="Times New Roman" pitchFamily="18" charset="0"/>
              </a:rPr>
              <a:t> PT, Leonard KB, </a:t>
            </a:r>
            <a:r>
              <a:rPr lang="pt-BR" dirty="0" err="1" smtClean="0">
                <a:latin typeface="Times New Roman" pitchFamily="18" charset="0"/>
                <a:cs typeface="Times New Roman" pitchFamily="18" charset="0"/>
              </a:rPr>
              <a:t>Smyser</a:t>
            </a:r>
            <a:r>
              <a:rPr lang="pt-BR" dirty="0" smtClean="0">
                <a:latin typeface="Times New Roman" pitchFamily="18" charset="0"/>
                <a:cs typeface="Times New Roman" pitchFamily="18" charset="0"/>
              </a:rPr>
              <a:t> CD, </a:t>
            </a:r>
            <a:r>
              <a:rPr lang="pt-BR" dirty="0" err="1" smtClean="0">
                <a:latin typeface="Times New Roman" pitchFamily="18" charset="0"/>
                <a:cs typeface="Times New Roman" pitchFamily="18" charset="0"/>
              </a:rPr>
              <a:t>Tychsen</a:t>
            </a:r>
            <a:r>
              <a:rPr lang="pt-BR" dirty="0" smtClean="0">
                <a:latin typeface="Times New Roman" pitchFamily="18" charset="0"/>
                <a:cs typeface="Times New Roman" pitchFamily="18" charset="0"/>
              </a:rPr>
              <a:t> L, Cole FS. </a:t>
            </a:r>
            <a:r>
              <a:rPr lang="pt-BR" dirty="0" err="1" smtClean="0">
                <a:latin typeface="Times New Roman" pitchFamily="18" charset="0"/>
                <a:cs typeface="Times New Roman" pitchFamily="18" charset="0"/>
              </a:rPr>
              <a:t>Congenital</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lymphocytic </a:t>
            </a:r>
            <a:r>
              <a:rPr lang="en-US" dirty="0" err="1" smtClean="0">
                <a:latin typeface="Times New Roman" pitchFamily="18" charset="0"/>
                <a:cs typeface="Times New Roman" pitchFamily="18" charset="0"/>
              </a:rPr>
              <a:t>choriomeningitis</a:t>
            </a:r>
            <a:r>
              <a:rPr lang="en-US" dirty="0" smtClean="0">
                <a:latin typeface="Times New Roman" pitchFamily="18" charset="0"/>
                <a:cs typeface="Times New Roman" pitchFamily="18" charset="0"/>
              </a:rPr>
              <a:t> virus: when to consider the diagnosis. J Child </a:t>
            </a:r>
            <a:r>
              <a:rPr lang="en-US" dirty="0" err="1" smtClean="0">
                <a:latin typeface="Times New Roman" pitchFamily="18" charset="0"/>
                <a:cs typeface="Times New Roman" pitchFamily="18" charset="0"/>
              </a:rPr>
              <a:t>Neurol</a:t>
            </a:r>
            <a:r>
              <a:rPr lang="en-US" dirty="0" smtClean="0">
                <a:latin typeface="Times New Roman" pitchFamily="18" charset="0"/>
                <a:cs typeface="Times New Roman" pitchFamily="18" charset="0"/>
              </a:rPr>
              <a:t> 2013;29: </a:t>
            </a:r>
            <a:r>
              <a:rPr lang="pt-BR" dirty="0" smtClean="0">
                <a:latin typeface="Times New Roman" pitchFamily="18" charset="0"/>
                <a:cs typeface="Times New Roman" pitchFamily="18" charset="0"/>
              </a:rPr>
              <a:t>837-42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en-US" b="1" dirty="0" smtClean="0">
                <a:latin typeface="Times New Roman" pitchFamily="18" charset="0"/>
                <a:cs typeface="Times New Roman" pitchFamily="18" charset="0"/>
              </a:rPr>
              <a:t>48. </a:t>
            </a:r>
            <a:r>
              <a:rPr lang="en-US" dirty="0" smtClean="0">
                <a:latin typeface="Times New Roman" pitchFamily="18" charset="0"/>
                <a:cs typeface="Times New Roman" pitchFamily="18" charset="0"/>
              </a:rPr>
              <a:t>Young N, Harrison M, Moore J, Mortimer P, Humphries RK. Direct demonstration of the human </a:t>
            </a:r>
            <a:r>
              <a:rPr lang="pt-BR" dirty="0" err="1" smtClean="0">
                <a:latin typeface="Times New Roman" pitchFamily="18" charset="0"/>
                <a:cs typeface="Times New Roman" pitchFamily="18" charset="0"/>
              </a:rPr>
              <a:t>parvovirus</a:t>
            </a:r>
            <a:r>
              <a:rPr lang="pt-BR" dirty="0" smtClean="0">
                <a:latin typeface="Times New Roman" pitchFamily="18" charset="0"/>
                <a:cs typeface="Times New Roman" pitchFamily="18" charset="0"/>
              </a:rPr>
              <a:t> in </a:t>
            </a:r>
            <a:r>
              <a:rPr lang="pt-BR" dirty="0" err="1" smtClean="0">
                <a:latin typeface="Times New Roman" pitchFamily="18" charset="0"/>
                <a:cs typeface="Times New Roman" pitchFamily="18" charset="0"/>
              </a:rPr>
              <a:t>erythroid</a:t>
            </a:r>
            <a:r>
              <a:rPr lang="pt-BR" dirty="0" smtClean="0">
                <a:latin typeface="Times New Roman" pitchFamily="18" charset="0"/>
                <a:cs typeface="Times New Roman" pitchFamily="18" charset="0"/>
              </a:rPr>
              <a:t> progenitor </a:t>
            </a:r>
            <a:r>
              <a:rPr lang="pt-BR" dirty="0" err="1" smtClean="0">
                <a:latin typeface="Times New Roman" pitchFamily="18" charset="0"/>
                <a:cs typeface="Times New Roman" pitchFamily="18" charset="0"/>
              </a:rPr>
              <a:t>cells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infected</a:t>
            </a:r>
            <a:r>
              <a:rPr lang="pt-BR" dirty="0" smtClean="0">
                <a:latin typeface="Times New Roman" pitchFamily="18" charset="0"/>
                <a:cs typeface="Times New Roman" pitchFamily="18" charset="0"/>
              </a:rPr>
              <a:t> in </a:t>
            </a:r>
            <a:r>
              <a:rPr lang="pt-BR" dirty="0" err="1" smtClean="0">
                <a:latin typeface="Times New Roman" pitchFamily="18" charset="0"/>
                <a:cs typeface="Times New Roman" pitchFamily="18" charset="0"/>
              </a:rPr>
              <a:t>vitro</a:t>
            </a:r>
            <a:r>
              <a:rPr lang="pt-BR" dirty="0" smtClean="0">
                <a:latin typeface="Times New Roman" pitchFamily="18" charset="0"/>
                <a:cs typeface="Times New Roman" pitchFamily="18" charset="0"/>
              </a:rPr>
              <a:t>. J </a:t>
            </a:r>
            <a:r>
              <a:rPr lang="pt-BR" dirty="0" err="1" smtClean="0">
                <a:latin typeface="Times New Roman" pitchFamily="18" charset="0"/>
                <a:cs typeface="Times New Roman" pitchFamily="18" charset="0"/>
              </a:rPr>
              <a:t>Clin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Invest</a:t>
            </a:r>
            <a:r>
              <a:rPr lang="pt-BR" dirty="0" smtClean="0">
                <a:latin typeface="Times New Roman" pitchFamily="18" charset="0"/>
                <a:cs typeface="Times New Roman" pitchFamily="18" charset="0"/>
              </a:rPr>
              <a:t> 1984;74:2024-32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49</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Chisaka</a:t>
            </a:r>
            <a:r>
              <a:rPr lang="pt-BR" dirty="0" smtClean="0">
                <a:latin typeface="Times New Roman" pitchFamily="18" charset="0"/>
                <a:cs typeface="Times New Roman" pitchFamily="18" charset="0"/>
              </a:rPr>
              <a:t> H, Morita E, </a:t>
            </a:r>
            <a:r>
              <a:rPr lang="pt-BR" dirty="0" err="1" smtClean="0">
                <a:latin typeface="Times New Roman" pitchFamily="18" charset="0"/>
                <a:cs typeface="Times New Roman" pitchFamily="18" charset="0"/>
              </a:rPr>
              <a:t>Yaegashi</a:t>
            </a:r>
            <a:r>
              <a:rPr lang="pt-BR" dirty="0" smtClean="0">
                <a:latin typeface="Times New Roman" pitchFamily="18" charset="0"/>
                <a:cs typeface="Times New Roman" pitchFamily="18" charset="0"/>
              </a:rPr>
              <a:t> N, </a:t>
            </a:r>
            <a:r>
              <a:rPr lang="en-US" dirty="0" err="1" smtClean="0">
                <a:latin typeface="Times New Roman" pitchFamily="18" charset="0"/>
                <a:cs typeface="Times New Roman" pitchFamily="18" charset="0"/>
              </a:rPr>
              <a:t>Sugamura</a:t>
            </a:r>
            <a:r>
              <a:rPr lang="en-US" dirty="0" smtClean="0">
                <a:latin typeface="Times New Roman" pitchFamily="18" charset="0"/>
                <a:cs typeface="Times New Roman" pitchFamily="18" charset="0"/>
              </a:rPr>
              <a:t> K. Parvovirus B19 and the pathogenesis </a:t>
            </a:r>
            <a:r>
              <a:rPr lang="pt-BR" dirty="0" err="1" smtClean="0">
                <a:latin typeface="Times New Roman" pitchFamily="18" charset="0"/>
                <a:cs typeface="Times New Roman" pitchFamily="18" charset="0"/>
              </a:rPr>
              <a:t>of</a:t>
            </a:r>
            <a:r>
              <a:rPr lang="pt-BR" dirty="0" smtClean="0">
                <a:latin typeface="Times New Roman" pitchFamily="18" charset="0"/>
                <a:cs typeface="Times New Roman" pitchFamily="18" charset="0"/>
              </a:rPr>
              <a:t> anemia. </a:t>
            </a:r>
            <a:r>
              <a:rPr lang="pt-BR" dirty="0" err="1" smtClean="0">
                <a:latin typeface="Times New Roman" pitchFamily="18" charset="0"/>
                <a:cs typeface="Times New Roman" pitchFamily="18" charset="0"/>
              </a:rPr>
              <a:t>Rev</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Med</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Virol</a:t>
            </a:r>
            <a:r>
              <a:rPr lang="pt-BR" dirty="0" smtClean="0">
                <a:latin typeface="Times New Roman" pitchFamily="18" charset="0"/>
                <a:cs typeface="Times New Roman" pitchFamily="18" charset="0"/>
              </a:rPr>
              <a:t> 2003;13: 347-59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50</a:t>
            </a:r>
            <a:r>
              <a:rPr lang="pt-BR" dirty="0" smtClean="0">
                <a:latin typeface="Times New Roman" pitchFamily="18" charset="0"/>
                <a:cs typeface="Times New Roman" pitchFamily="18" charset="0"/>
              </a:rPr>
              <a:t>. Enders M, </a:t>
            </a:r>
            <a:r>
              <a:rPr lang="pt-BR" dirty="0" err="1" smtClean="0">
                <a:latin typeface="Times New Roman" pitchFamily="18" charset="0"/>
                <a:cs typeface="Times New Roman" pitchFamily="18" charset="0"/>
              </a:rPr>
              <a:t>Klingel</a:t>
            </a:r>
            <a:r>
              <a:rPr lang="pt-BR" dirty="0" smtClean="0">
                <a:latin typeface="Times New Roman" pitchFamily="18" charset="0"/>
                <a:cs typeface="Times New Roman" pitchFamily="18" charset="0"/>
              </a:rPr>
              <a:t> K, </a:t>
            </a:r>
            <a:r>
              <a:rPr lang="pt-BR" dirty="0" err="1" smtClean="0">
                <a:latin typeface="Times New Roman" pitchFamily="18" charset="0"/>
                <a:cs typeface="Times New Roman" pitchFamily="18" charset="0"/>
              </a:rPr>
              <a:t>Weidner</a:t>
            </a:r>
            <a:r>
              <a:rPr lang="pt-BR" dirty="0" smtClean="0">
                <a:latin typeface="Times New Roman" pitchFamily="18" charset="0"/>
                <a:cs typeface="Times New Roman" pitchFamily="18" charset="0"/>
              </a:rPr>
              <a:t> A, </a:t>
            </a:r>
            <a:r>
              <a:rPr lang="pt-BR" dirty="0" err="1" smtClean="0">
                <a:latin typeface="Times New Roman" pitchFamily="18" charset="0"/>
                <a:cs typeface="Times New Roman" pitchFamily="18" charset="0"/>
              </a:rPr>
              <a:t>et</a:t>
            </a:r>
            <a:r>
              <a:rPr lang="pt-BR" dirty="0" smtClean="0">
                <a:latin typeface="Times New Roman" pitchFamily="18" charset="0"/>
                <a:cs typeface="Times New Roman" pitchFamily="18" charset="0"/>
              </a:rPr>
              <a:t> al. </a:t>
            </a:r>
            <a:r>
              <a:rPr lang="pt-BR" dirty="0" err="1" smtClean="0">
                <a:latin typeface="Times New Roman" pitchFamily="18" charset="0"/>
                <a:cs typeface="Times New Roman" pitchFamily="18" charset="0"/>
              </a:rPr>
              <a:t>Risk</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of fetal </a:t>
            </a:r>
            <a:r>
              <a:rPr lang="en-US" dirty="0" err="1" smtClean="0">
                <a:latin typeface="Times New Roman" pitchFamily="18" charset="0"/>
                <a:cs typeface="Times New Roman" pitchFamily="18" charset="0"/>
              </a:rPr>
              <a:t>hydrops</a:t>
            </a:r>
            <a:r>
              <a:rPr lang="en-US" dirty="0" smtClean="0">
                <a:latin typeface="Times New Roman" pitchFamily="18" charset="0"/>
                <a:cs typeface="Times New Roman" pitchFamily="18" charset="0"/>
              </a:rPr>
              <a:t> and non-</a:t>
            </a:r>
            <a:r>
              <a:rPr lang="en-US" dirty="0" err="1" smtClean="0">
                <a:latin typeface="Times New Roman" pitchFamily="18" charset="0"/>
                <a:cs typeface="Times New Roman" pitchFamily="18" charset="0"/>
              </a:rPr>
              <a:t>hydropic</a:t>
            </a:r>
            <a:r>
              <a:rPr lang="en-US" dirty="0" smtClean="0">
                <a:latin typeface="Times New Roman" pitchFamily="18" charset="0"/>
                <a:cs typeface="Times New Roman" pitchFamily="18" charset="0"/>
              </a:rPr>
              <a:t> late intrauterine fetal death after gestational parvovirus B19 infection. J </a:t>
            </a:r>
            <a:r>
              <a:rPr lang="en-US" dirty="0" err="1" smtClean="0">
                <a:latin typeface="Times New Roman" pitchFamily="18" charset="0"/>
                <a:cs typeface="Times New Roman" pitchFamily="18" charset="0"/>
              </a:rPr>
              <a:t>Clin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Virol</a:t>
            </a:r>
            <a:r>
              <a:rPr lang="en-US" dirty="0" smtClean="0">
                <a:latin typeface="Times New Roman" pitchFamily="18" charset="0"/>
                <a:cs typeface="Times New Roman" pitchFamily="18" charset="0"/>
              </a:rPr>
              <a:t> 2010;49:163-8 (Level </a:t>
            </a:r>
            <a:r>
              <a:rPr lang="pt-BR" dirty="0" smtClean="0">
                <a:latin typeface="Times New Roman" pitchFamily="18" charset="0"/>
                <a:cs typeface="Times New Roman" pitchFamily="18" charset="0"/>
              </a:rPr>
              <a:t>).</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51</a:t>
            </a:r>
            <a:r>
              <a:rPr lang="pt-BR" dirty="0" smtClean="0">
                <a:latin typeface="Times New Roman" pitchFamily="18" charset="0"/>
                <a:cs typeface="Times New Roman" pitchFamily="18" charset="0"/>
              </a:rPr>
              <a:t>. Enders M, </a:t>
            </a:r>
            <a:r>
              <a:rPr lang="pt-BR" dirty="0" err="1" smtClean="0">
                <a:latin typeface="Times New Roman" pitchFamily="18" charset="0"/>
                <a:cs typeface="Times New Roman" pitchFamily="18" charset="0"/>
              </a:rPr>
              <a:t>Weidner</a:t>
            </a:r>
            <a:r>
              <a:rPr lang="pt-BR" dirty="0" smtClean="0">
                <a:latin typeface="Times New Roman" pitchFamily="18" charset="0"/>
                <a:cs typeface="Times New Roman" pitchFamily="18" charset="0"/>
              </a:rPr>
              <a:t> A, </a:t>
            </a:r>
            <a:r>
              <a:rPr lang="pt-BR" dirty="0" err="1" smtClean="0">
                <a:latin typeface="Times New Roman" pitchFamily="18" charset="0"/>
                <a:cs typeface="Times New Roman" pitchFamily="18" charset="0"/>
              </a:rPr>
              <a:t>Zoellner</a:t>
            </a:r>
            <a:r>
              <a:rPr lang="pt-BR" dirty="0" smtClean="0">
                <a:latin typeface="Times New Roman" pitchFamily="18" charset="0"/>
                <a:cs typeface="Times New Roman" pitchFamily="18" charset="0"/>
              </a:rPr>
              <a:t> I, Searle K, </a:t>
            </a:r>
            <a:r>
              <a:rPr lang="en-US" dirty="0" smtClean="0">
                <a:latin typeface="Times New Roman" pitchFamily="18" charset="0"/>
                <a:cs typeface="Times New Roman" pitchFamily="18" charset="0"/>
              </a:rPr>
              <a:t>Enders G. Fetal morbidity and mortality after acute human parvovirus B19 infection in pregnancy: prospective evaluation of 1018 cases. </a:t>
            </a:r>
            <a:r>
              <a:rPr lang="en-US" dirty="0" err="1" smtClean="0">
                <a:latin typeface="Times New Roman" pitchFamily="18" charset="0"/>
                <a:cs typeface="Times New Roman" pitchFamily="18" charset="0"/>
              </a:rPr>
              <a:t>Diagn</a:t>
            </a:r>
            <a:r>
              <a:rPr lang="en-US" dirty="0" smtClean="0">
                <a:latin typeface="Times New Roman" pitchFamily="18" charset="0"/>
                <a:cs typeface="Times New Roman" pitchFamily="18" charset="0"/>
              </a:rPr>
              <a:t> 2004;24:513-8 (Level II-2).</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52</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Yaegashi</a:t>
            </a:r>
            <a:r>
              <a:rPr lang="pt-BR" dirty="0" smtClean="0">
                <a:latin typeface="Times New Roman" pitchFamily="18" charset="0"/>
                <a:cs typeface="Times New Roman" pitchFamily="18" charset="0"/>
              </a:rPr>
              <a:t> N, </a:t>
            </a:r>
            <a:r>
              <a:rPr lang="pt-BR" dirty="0" err="1" smtClean="0">
                <a:latin typeface="Times New Roman" pitchFamily="18" charset="0"/>
                <a:cs typeface="Times New Roman" pitchFamily="18" charset="0"/>
              </a:rPr>
              <a:t>Niinuma</a:t>
            </a:r>
            <a:r>
              <a:rPr lang="pt-BR" dirty="0" smtClean="0">
                <a:latin typeface="Times New Roman" pitchFamily="18" charset="0"/>
                <a:cs typeface="Times New Roman" pitchFamily="18" charset="0"/>
              </a:rPr>
              <a:t> T, </a:t>
            </a:r>
            <a:r>
              <a:rPr lang="pt-BR" dirty="0" err="1" smtClean="0">
                <a:latin typeface="Times New Roman" pitchFamily="18" charset="0"/>
                <a:cs typeface="Times New Roman" pitchFamily="18" charset="0"/>
              </a:rPr>
              <a:t>Chisaka</a:t>
            </a:r>
            <a:r>
              <a:rPr lang="pt-BR" dirty="0" smtClean="0">
                <a:latin typeface="Times New Roman" pitchFamily="18" charset="0"/>
                <a:cs typeface="Times New Roman" pitchFamily="18" charset="0"/>
              </a:rPr>
              <a:t> H, </a:t>
            </a:r>
            <a:r>
              <a:rPr lang="pt-BR" dirty="0" err="1" smtClean="0">
                <a:latin typeface="Times New Roman" pitchFamily="18" charset="0"/>
                <a:cs typeface="Times New Roman" pitchFamily="18" charset="0"/>
              </a:rPr>
              <a:t>et</a:t>
            </a:r>
            <a:r>
              <a:rPr lang="pt-BR" dirty="0" smtClean="0">
                <a:latin typeface="Times New Roman" pitchFamily="18" charset="0"/>
                <a:cs typeface="Times New Roman" pitchFamily="18" charset="0"/>
              </a:rPr>
              <a:t> al. </a:t>
            </a:r>
            <a:r>
              <a:rPr lang="pt-BR" dirty="0" err="1" smtClean="0">
                <a:latin typeface="Times New Roman" pitchFamily="18" charset="0"/>
                <a:cs typeface="Times New Roman" pitchFamily="18" charset="0"/>
              </a:rPr>
              <a:t>The</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incidence of, and factors leading to, parvovirus B19-related </a:t>
            </a:r>
            <a:r>
              <a:rPr lang="en-US" dirty="0" err="1" smtClean="0">
                <a:latin typeface="Times New Roman" pitchFamily="18" charset="0"/>
                <a:cs typeface="Times New Roman" pitchFamily="18" charset="0"/>
              </a:rPr>
              <a:t>hydrops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fetalis</a:t>
            </a:r>
            <a:r>
              <a:rPr lang="en-US" dirty="0" smtClean="0">
                <a:latin typeface="Times New Roman" pitchFamily="18" charset="0"/>
                <a:cs typeface="Times New Roman" pitchFamily="18" charset="0"/>
              </a:rPr>
              <a:t> following maternal infection; report of 10 cases and meta-analysis.</a:t>
            </a:r>
            <a:r>
              <a:rPr lang="pt-BR" dirty="0" smtClean="0">
                <a:latin typeface="Times New Roman" pitchFamily="18" charset="0"/>
                <a:cs typeface="Times New Roman" pitchFamily="18" charset="0"/>
              </a:rPr>
              <a:t>J </a:t>
            </a:r>
            <a:r>
              <a:rPr lang="pt-BR" dirty="0" err="1" smtClean="0">
                <a:latin typeface="Times New Roman" pitchFamily="18" charset="0"/>
                <a:cs typeface="Times New Roman" pitchFamily="18" charset="0"/>
              </a:rPr>
              <a:t>Infect</a:t>
            </a:r>
            <a:r>
              <a:rPr lang="pt-BR" dirty="0" smtClean="0">
                <a:latin typeface="Times New Roman" pitchFamily="18" charset="0"/>
                <a:cs typeface="Times New Roman" pitchFamily="18" charset="0"/>
              </a:rPr>
              <a:t> 1998;37:28-35 (</a:t>
            </a:r>
            <a:r>
              <a:rPr lang="pt-BR" dirty="0" err="1" smtClean="0">
                <a:latin typeface="Times New Roman" pitchFamily="18" charset="0"/>
                <a:cs typeface="Times New Roman" pitchFamily="18" charset="0"/>
              </a:rPr>
              <a:t>Meta-analysis</a:t>
            </a:r>
            <a:r>
              <a:rPr lang="pt-BR" dirty="0" smtClean="0">
                <a:latin typeface="Times New Roman" pitchFamily="18" charset="0"/>
                <a:cs typeface="Times New Roman" pitchFamily="18" charset="0"/>
              </a:rPr>
              <a:t>)</a:t>
            </a:r>
            <a:endParaRPr lang="pt-BR" dirty="0">
              <a:latin typeface="Times New Roman" pitchFamily="18" charset="0"/>
              <a:cs typeface="Times New Roman" pitchFamily="18" charset="0"/>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fontScale="55000" lnSpcReduction="20000"/>
          </a:bodyPr>
          <a:lstStyle/>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53</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Lamont</a:t>
            </a:r>
            <a:r>
              <a:rPr lang="pt-BR" dirty="0" smtClean="0">
                <a:latin typeface="Times New Roman" pitchFamily="18" charset="0"/>
                <a:cs typeface="Times New Roman" pitchFamily="18" charset="0"/>
              </a:rPr>
              <a:t> RF, </a:t>
            </a:r>
            <a:r>
              <a:rPr lang="pt-BR" dirty="0" err="1" smtClean="0">
                <a:latin typeface="Times New Roman" pitchFamily="18" charset="0"/>
                <a:cs typeface="Times New Roman" pitchFamily="18" charset="0"/>
              </a:rPr>
              <a:t>Sobel</a:t>
            </a:r>
            <a:r>
              <a:rPr lang="pt-BR" dirty="0" smtClean="0">
                <a:latin typeface="Times New Roman" pitchFamily="18" charset="0"/>
                <a:cs typeface="Times New Roman" pitchFamily="18" charset="0"/>
              </a:rPr>
              <a:t> JD, </a:t>
            </a:r>
            <a:r>
              <a:rPr lang="pt-BR" dirty="0" err="1" smtClean="0">
                <a:latin typeface="Times New Roman" pitchFamily="18" charset="0"/>
                <a:cs typeface="Times New Roman" pitchFamily="18" charset="0"/>
              </a:rPr>
              <a:t>Vaisbuch</a:t>
            </a:r>
            <a:r>
              <a:rPr lang="pt-BR" dirty="0" smtClean="0">
                <a:latin typeface="Times New Roman" pitchFamily="18" charset="0"/>
                <a:cs typeface="Times New Roman" pitchFamily="18" charset="0"/>
              </a:rPr>
              <a:t> E, </a:t>
            </a:r>
            <a:r>
              <a:rPr lang="pt-BR" dirty="0" err="1" smtClean="0">
                <a:latin typeface="Times New Roman" pitchFamily="18" charset="0"/>
                <a:cs typeface="Times New Roman" pitchFamily="18" charset="0"/>
              </a:rPr>
              <a:t>et</a:t>
            </a:r>
            <a:r>
              <a:rPr lang="pt-BR" dirty="0" smtClean="0">
                <a:latin typeface="Times New Roman" pitchFamily="18" charset="0"/>
                <a:cs typeface="Times New Roman" pitchFamily="18" charset="0"/>
              </a:rPr>
              <a:t> al. </a:t>
            </a:r>
            <a:r>
              <a:rPr lang="en-US" dirty="0" smtClean="0">
                <a:latin typeface="Times New Roman" pitchFamily="18" charset="0"/>
                <a:cs typeface="Times New Roman" pitchFamily="18" charset="0"/>
              </a:rPr>
              <a:t>Parvovirus B19 infection in human pregnancy. </a:t>
            </a:r>
            <a:r>
              <a:rPr lang="pt-BR" dirty="0" smtClean="0">
                <a:latin typeface="Times New Roman" pitchFamily="18" charset="0"/>
                <a:cs typeface="Times New Roman" pitchFamily="18" charset="0"/>
              </a:rPr>
              <a:t>2011;118:175-86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en-US" b="1" dirty="0" smtClean="0">
                <a:latin typeface="Times New Roman" pitchFamily="18" charset="0"/>
                <a:cs typeface="Times New Roman" pitchFamily="18" charset="0"/>
              </a:rPr>
              <a:t>54. </a:t>
            </a:r>
            <a:r>
              <a:rPr lang="en-US" dirty="0" smtClean="0">
                <a:latin typeface="Times New Roman" pitchFamily="18" charset="0"/>
                <a:cs typeface="Times New Roman" pitchFamily="18" charset="0"/>
              </a:rPr>
              <a:t>Centers for Disease Control (CDC). Risks associated with human parvovirus B19 infection. MMWR </a:t>
            </a:r>
            <a:r>
              <a:rPr lang="en-US" dirty="0" err="1" smtClean="0">
                <a:latin typeface="Times New Roman" pitchFamily="18" charset="0"/>
                <a:cs typeface="Times New Roman" pitchFamily="18" charset="0"/>
              </a:rPr>
              <a:t>Morb</a:t>
            </a:r>
            <a:r>
              <a:rPr lang="en-US" dirty="0" smtClean="0">
                <a:latin typeface="Times New Roman" pitchFamily="18" charset="0"/>
                <a:cs typeface="Times New Roman" pitchFamily="18" charset="0"/>
              </a:rPr>
              <a:t> Mortal Wkly Rep 1989;38:81-8, </a:t>
            </a:r>
            <a:r>
              <a:rPr lang="pt-BR" dirty="0" smtClean="0">
                <a:latin typeface="Times New Roman" pitchFamily="18" charset="0"/>
                <a:cs typeface="Times New Roman" pitchFamily="18" charset="0"/>
              </a:rPr>
              <a:t>93-7.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de-DE" b="1" dirty="0" smtClean="0">
                <a:latin typeface="Times New Roman" pitchFamily="18" charset="0"/>
                <a:cs typeface="Times New Roman" pitchFamily="18" charset="0"/>
              </a:rPr>
              <a:t>55</a:t>
            </a:r>
            <a:r>
              <a:rPr lang="de-DE" dirty="0" smtClean="0">
                <a:latin typeface="Times New Roman" pitchFamily="18" charset="0"/>
                <a:cs typeface="Times New Roman" pitchFamily="18" charset="0"/>
              </a:rPr>
              <a:t>. Miller E, Fairley CK, Cohen BJ, Seng C. </a:t>
            </a:r>
            <a:r>
              <a:rPr lang="en-US" dirty="0" smtClean="0">
                <a:latin typeface="Times New Roman" pitchFamily="18" charset="0"/>
                <a:cs typeface="Times New Roman" pitchFamily="18" charset="0"/>
              </a:rPr>
              <a:t>Immediate and long term outcome of human </a:t>
            </a:r>
            <a:r>
              <a:rPr lang="pt-BR" dirty="0" err="1" smtClean="0">
                <a:latin typeface="Times New Roman" pitchFamily="18" charset="0"/>
                <a:cs typeface="Times New Roman" pitchFamily="18" charset="0"/>
              </a:rPr>
              <a:t>parvovirus</a:t>
            </a:r>
            <a:r>
              <a:rPr lang="pt-BR" dirty="0" smtClean="0">
                <a:latin typeface="Times New Roman" pitchFamily="18" charset="0"/>
                <a:cs typeface="Times New Roman" pitchFamily="18" charset="0"/>
              </a:rPr>
              <a:t> B19 </a:t>
            </a:r>
            <a:r>
              <a:rPr lang="pt-BR" dirty="0" err="1" smtClean="0">
                <a:latin typeface="Times New Roman" pitchFamily="18" charset="0"/>
                <a:cs typeface="Times New Roman" pitchFamily="18" charset="0"/>
              </a:rPr>
              <a:t>infection</a:t>
            </a:r>
            <a:r>
              <a:rPr lang="pt-BR" dirty="0" smtClean="0">
                <a:latin typeface="Times New Roman" pitchFamily="18" charset="0"/>
                <a:cs typeface="Times New Roman" pitchFamily="18" charset="0"/>
              </a:rPr>
              <a:t> in </a:t>
            </a:r>
            <a:r>
              <a:rPr lang="pt-BR" dirty="0" err="1" smtClean="0">
                <a:latin typeface="Times New Roman" pitchFamily="18" charset="0"/>
                <a:cs typeface="Times New Roman" pitchFamily="18" charset="0"/>
              </a:rPr>
              <a:t>pregnancy</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Br</a:t>
            </a:r>
            <a:r>
              <a:rPr lang="pt-BR" dirty="0" smtClean="0">
                <a:latin typeface="Times New Roman" pitchFamily="18" charset="0"/>
                <a:cs typeface="Times New Roman" pitchFamily="18" charset="0"/>
              </a:rPr>
              <a:t> J </a:t>
            </a:r>
            <a:r>
              <a:rPr lang="pt-BR" dirty="0" err="1" smtClean="0">
                <a:latin typeface="Times New Roman" pitchFamily="18" charset="0"/>
                <a:cs typeface="Times New Roman" pitchFamily="18" charset="0"/>
              </a:rPr>
              <a:t>Obstet</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Gynaecol</a:t>
            </a:r>
            <a:r>
              <a:rPr lang="pt-BR" dirty="0" smtClean="0">
                <a:latin typeface="Times New Roman" pitchFamily="18" charset="0"/>
                <a:cs typeface="Times New Roman" pitchFamily="18" charset="0"/>
              </a:rPr>
              <a:t> 1998;105:174-8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II-2).</a:t>
            </a:r>
          </a:p>
          <a:p>
            <a:pPr marL="274320" indent="-274320" algn="just" eaLnBrk="1" fontAlgn="auto" hangingPunct="1">
              <a:spcAft>
                <a:spcPts val="0"/>
              </a:spcAft>
              <a:buFont typeface="Wingdings 2"/>
              <a:buChar char=""/>
              <a:defRPr/>
            </a:pPr>
            <a:r>
              <a:rPr lang="nl-NL" b="1" dirty="0" smtClean="0">
                <a:latin typeface="Times New Roman" pitchFamily="18" charset="0"/>
                <a:cs typeface="Times New Roman" pitchFamily="18" charset="0"/>
              </a:rPr>
              <a:t>56. </a:t>
            </a:r>
            <a:r>
              <a:rPr lang="nl-NL" dirty="0" smtClean="0">
                <a:latin typeface="Times New Roman" pitchFamily="18" charset="0"/>
                <a:cs typeface="Times New Roman" pitchFamily="18" charset="0"/>
              </a:rPr>
              <a:t>Dijkmans AC, de Jong EP, Dijkmans BA, </a:t>
            </a:r>
            <a:r>
              <a:rPr lang="pt-BR" dirty="0" err="1" smtClean="0">
                <a:latin typeface="Times New Roman" pitchFamily="18" charset="0"/>
                <a:cs typeface="Times New Roman" pitchFamily="18" charset="0"/>
              </a:rPr>
              <a:t>et</a:t>
            </a:r>
            <a:r>
              <a:rPr lang="pt-BR" dirty="0" smtClean="0">
                <a:latin typeface="Times New Roman" pitchFamily="18" charset="0"/>
                <a:cs typeface="Times New Roman" pitchFamily="18" charset="0"/>
              </a:rPr>
              <a:t> al. </a:t>
            </a:r>
            <a:r>
              <a:rPr lang="pt-BR" dirty="0" err="1" smtClean="0">
                <a:latin typeface="Times New Roman" pitchFamily="18" charset="0"/>
                <a:cs typeface="Times New Roman" pitchFamily="18" charset="0"/>
              </a:rPr>
              <a:t>Parvovirus</a:t>
            </a:r>
            <a:r>
              <a:rPr lang="pt-BR" dirty="0" smtClean="0">
                <a:latin typeface="Times New Roman" pitchFamily="18" charset="0"/>
                <a:cs typeface="Times New Roman" pitchFamily="18" charset="0"/>
              </a:rPr>
              <a:t> B19 in </a:t>
            </a:r>
            <a:r>
              <a:rPr lang="pt-BR" dirty="0" err="1" smtClean="0">
                <a:latin typeface="Times New Roman" pitchFamily="18" charset="0"/>
                <a:cs typeface="Times New Roman" pitchFamily="18" charset="0"/>
              </a:rPr>
              <a:t>pregnancy</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prenatal</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diagnosis and management of fetal complications. </a:t>
            </a:r>
            <a:r>
              <a:rPr lang="pt-BR" dirty="0" err="1" smtClean="0">
                <a:latin typeface="Times New Roman" pitchFamily="18" charset="0"/>
                <a:cs typeface="Times New Roman" pitchFamily="18" charset="0"/>
              </a:rPr>
              <a:t>Curr</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Opin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Obstet</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Gynecol</a:t>
            </a:r>
            <a:r>
              <a:rPr lang="pt-BR" dirty="0" smtClean="0">
                <a:latin typeface="Times New Roman" pitchFamily="18" charset="0"/>
                <a:cs typeface="Times New Roman" pitchFamily="18" charset="0"/>
              </a:rPr>
              <a:t> 2012;24: 95-101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it-IT" b="1" dirty="0" smtClean="0">
                <a:latin typeface="Times New Roman" pitchFamily="18" charset="0"/>
                <a:cs typeface="Times New Roman" pitchFamily="18" charset="0"/>
              </a:rPr>
              <a:t>57</a:t>
            </a:r>
            <a:r>
              <a:rPr lang="it-IT" dirty="0" smtClean="0">
                <a:latin typeface="Times New Roman" pitchFamily="18" charset="0"/>
                <a:cs typeface="Times New Roman" pitchFamily="18" charset="0"/>
              </a:rPr>
              <a:t>. Cavoretto P, Molina F, Poggi S, </a:t>
            </a:r>
            <a:r>
              <a:rPr lang="pt-BR" dirty="0" smtClean="0">
                <a:latin typeface="Times New Roman" pitchFamily="18" charset="0"/>
                <a:cs typeface="Times New Roman" pitchFamily="18" charset="0"/>
              </a:rPr>
              <a:t>Davenport M, </a:t>
            </a:r>
            <a:r>
              <a:rPr lang="pt-BR" dirty="0" err="1" smtClean="0">
                <a:latin typeface="Times New Roman" pitchFamily="18" charset="0"/>
                <a:cs typeface="Times New Roman" pitchFamily="18" charset="0"/>
              </a:rPr>
              <a:t>Nicolaides</a:t>
            </a:r>
            <a:r>
              <a:rPr lang="pt-BR" dirty="0" smtClean="0">
                <a:latin typeface="Times New Roman" pitchFamily="18" charset="0"/>
                <a:cs typeface="Times New Roman" pitchFamily="18" charset="0"/>
              </a:rPr>
              <a:t> KH. </a:t>
            </a:r>
            <a:r>
              <a:rPr lang="pt-BR" dirty="0" err="1" smtClean="0">
                <a:latin typeface="Times New Roman" pitchFamily="18" charset="0"/>
                <a:cs typeface="Times New Roman" pitchFamily="18" charset="0"/>
              </a:rPr>
              <a:t>Prenatal</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diagnosis</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and outcome of </a:t>
            </a:r>
            <a:r>
              <a:rPr lang="en-US" dirty="0" err="1" smtClean="0">
                <a:latin typeface="Times New Roman" pitchFamily="18" charset="0"/>
                <a:cs typeface="Times New Roman" pitchFamily="18" charset="0"/>
              </a:rPr>
              <a:t>echogenic</a:t>
            </a:r>
            <a:r>
              <a:rPr lang="en-US" dirty="0" smtClean="0">
                <a:latin typeface="Times New Roman" pitchFamily="18" charset="0"/>
                <a:cs typeface="Times New Roman" pitchFamily="18" charset="0"/>
              </a:rPr>
              <a:t> fetal lung lesions. </a:t>
            </a:r>
            <a:r>
              <a:rPr lang="pt-BR" dirty="0" err="1" smtClean="0">
                <a:latin typeface="Times New Roman" pitchFamily="18" charset="0"/>
                <a:cs typeface="Times New Roman" pitchFamily="18" charset="0"/>
              </a:rPr>
              <a:t>Ultrasound</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Obstet</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Gynecol</a:t>
            </a:r>
            <a:r>
              <a:rPr lang="pt-BR" dirty="0" smtClean="0">
                <a:latin typeface="Times New Roman" pitchFamily="18" charset="0"/>
                <a:cs typeface="Times New Roman" pitchFamily="18" charset="0"/>
              </a:rPr>
              <a:t> 2008;32:769-83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II-2).</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58. </a:t>
            </a:r>
            <a:r>
              <a:rPr lang="pt-BR" dirty="0" smtClean="0">
                <a:latin typeface="Times New Roman" pitchFamily="18" charset="0"/>
                <a:cs typeface="Times New Roman" pitchFamily="18" charset="0"/>
              </a:rPr>
              <a:t>Wilson RD, </a:t>
            </a:r>
            <a:r>
              <a:rPr lang="pt-BR" dirty="0" err="1" smtClean="0">
                <a:latin typeface="Times New Roman" pitchFamily="18" charset="0"/>
                <a:cs typeface="Times New Roman" pitchFamily="18" charset="0"/>
              </a:rPr>
              <a:t>Baxter</a:t>
            </a:r>
            <a:r>
              <a:rPr lang="pt-BR" dirty="0" smtClean="0">
                <a:latin typeface="Times New Roman" pitchFamily="18" charset="0"/>
                <a:cs typeface="Times New Roman" pitchFamily="18" charset="0"/>
              </a:rPr>
              <a:t> JK, Johnson MP, </a:t>
            </a:r>
            <a:r>
              <a:rPr lang="pt-BR" dirty="0" err="1" smtClean="0">
                <a:latin typeface="Times New Roman" pitchFamily="18" charset="0"/>
                <a:cs typeface="Times New Roman" pitchFamily="18" charset="0"/>
              </a:rPr>
              <a:t>et</a:t>
            </a:r>
            <a:r>
              <a:rPr lang="pt-BR" dirty="0" smtClean="0">
                <a:latin typeface="Times New Roman" pitchFamily="18" charset="0"/>
                <a:cs typeface="Times New Roman" pitchFamily="18" charset="0"/>
              </a:rPr>
              <a:t> al. </a:t>
            </a:r>
            <a:r>
              <a:rPr lang="en-US" dirty="0" err="1" smtClean="0">
                <a:latin typeface="Times New Roman" pitchFamily="18" charset="0"/>
                <a:cs typeface="Times New Roman" pitchFamily="18" charset="0"/>
              </a:rPr>
              <a:t>Thoracoamniotic</a:t>
            </a:r>
            <a:r>
              <a:rPr lang="en-US" dirty="0" smtClean="0">
                <a:latin typeface="Times New Roman" pitchFamily="18" charset="0"/>
                <a:cs typeface="Times New Roman" pitchFamily="18" charset="0"/>
              </a:rPr>
              <a:t> shunts: fetal treatment of pleural effusions and congenital cystic </a:t>
            </a:r>
            <a:r>
              <a:rPr lang="en-US" dirty="0" err="1" smtClean="0">
                <a:latin typeface="Times New Roman" pitchFamily="18" charset="0"/>
                <a:cs typeface="Times New Roman" pitchFamily="18" charset="0"/>
              </a:rPr>
              <a:t>adenomatoid</a:t>
            </a:r>
            <a:r>
              <a:rPr lang="en-US"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malformations</a:t>
            </a:r>
            <a:r>
              <a:rPr lang="pt-BR" dirty="0" smtClean="0">
                <a:latin typeface="Times New Roman" pitchFamily="18" charset="0"/>
                <a:cs typeface="Times New Roman" pitchFamily="18" charset="0"/>
              </a:rPr>
              <a:t>. Fetal </a:t>
            </a:r>
            <a:r>
              <a:rPr lang="pt-BR" dirty="0" err="1" smtClean="0">
                <a:latin typeface="Times New Roman" pitchFamily="18" charset="0"/>
                <a:cs typeface="Times New Roman" pitchFamily="18" charset="0"/>
              </a:rPr>
              <a:t>Diagn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Ther</a:t>
            </a:r>
            <a:r>
              <a:rPr lang="pt-BR" dirty="0" smtClean="0">
                <a:latin typeface="Times New Roman" pitchFamily="18" charset="0"/>
                <a:cs typeface="Times New Roman" pitchFamily="18" charset="0"/>
              </a:rPr>
              <a:t> 2004;19:413-20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II-2).</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59</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Schrey</a:t>
            </a:r>
            <a:r>
              <a:rPr lang="pt-BR" dirty="0" smtClean="0">
                <a:latin typeface="Times New Roman" pitchFamily="18" charset="0"/>
                <a:cs typeface="Times New Roman" pitchFamily="18" charset="0"/>
              </a:rPr>
              <a:t> S, Kelly EN, </a:t>
            </a:r>
            <a:r>
              <a:rPr lang="pt-BR" dirty="0" err="1" smtClean="0">
                <a:latin typeface="Times New Roman" pitchFamily="18" charset="0"/>
                <a:cs typeface="Times New Roman" pitchFamily="18" charset="0"/>
              </a:rPr>
              <a:t>Langer</a:t>
            </a:r>
            <a:r>
              <a:rPr lang="pt-BR" dirty="0" smtClean="0">
                <a:latin typeface="Times New Roman" pitchFamily="18" charset="0"/>
                <a:cs typeface="Times New Roman" pitchFamily="18" charset="0"/>
              </a:rPr>
              <a:t> JC, </a:t>
            </a:r>
            <a:r>
              <a:rPr lang="pt-BR" dirty="0" err="1" smtClean="0">
                <a:latin typeface="Times New Roman" pitchFamily="18" charset="0"/>
                <a:cs typeface="Times New Roman" pitchFamily="18" charset="0"/>
              </a:rPr>
              <a:t>et</a:t>
            </a:r>
            <a:r>
              <a:rPr lang="pt-BR" dirty="0" smtClean="0">
                <a:latin typeface="Times New Roman" pitchFamily="18" charset="0"/>
                <a:cs typeface="Times New Roman" pitchFamily="18" charset="0"/>
              </a:rPr>
              <a:t> al. Fetal </a:t>
            </a:r>
            <a:r>
              <a:rPr lang="en-US" dirty="0" err="1" smtClean="0">
                <a:latin typeface="Times New Roman" pitchFamily="18" charset="0"/>
                <a:cs typeface="Times New Roman" pitchFamily="18" charset="0"/>
              </a:rPr>
              <a:t>thoracoamniotic</a:t>
            </a:r>
            <a:r>
              <a:rPr lang="en-US" dirty="0" smtClean="0">
                <a:latin typeface="Times New Roman" pitchFamily="18" charset="0"/>
                <a:cs typeface="Times New Roman" pitchFamily="18" charset="0"/>
              </a:rPr>
              <a:t> shunting for large </a:t>
            </a:r>
            <a:r>
              <a:rPr lang="en-US" dirty="0" err="1" smtClean="0">
                <a:latin typeface="Times New Roman" pitchFamily="18" charset="0"/>
                <a:cs typeface="Times New Roman" pitchFamily="18" charset="0"/>
              </a:rPr>
              <a:t>macrocystic</a:t>
            </a:r>
            <a:r>
              <a:rPr lang="en-US" dirty="0" smtClean="0">
                <a:latin typeface="Times New Roman" pitchFamily="18" charset="0"/>
                <a:cs typeface="Times New Roman" pitchFamily="18" charset="0"/>
              </a:rPr>
              <a:t> congenital cystic </a:t>
            </a:r>
            <a:r>
              <a:rPr lang="en-US" dirty="0" err="1" smtClean="0">
                <a:latin typeface="Times New Roman" pitchFamily="18" charset="0"/>
                <a:cs typeface="Times New Roman" pitchFamily="18" charset="0"/>
              </a:rPr>
              <a:t>adenomatoid</a:t>
            </a:r>
            <a:r>
              <a:rPr lang="en-US" dirty="0" smtClean="0">
                <a:latin typeface="Times New Roman" pitchFamily="18" charset="0"/>
                <a:cs typeface="Times New Roman" pitchFamily="18" charset="0"/>
              </a:rPr>
              <a:t> malformations of </a:t>
            </a:r>
            <a:r>
              <a:rPr lang="pt-BR" dirty="0" err="1" smtClean="0">
                <a:latin typeface="Times New Roman" pitchFamily="18" charset="0"/>
                <a:cs typeface="Times New Roman" pitchFamily="18" charset="0"/>
              </a:rPr>
              <a:t>the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lung</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Ultrasound</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Obstet</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Gynecol</a:t>
            </a:r>
            <a:r>
              <a:rPr lang="pt-BR" dirty="0" smtClean="0">
                <a:latin typeface="Times New Roman" pitchFamily="18" charset="0"/>
                <a:cs typeface="Times New Roman" pitchFamily="18" charset="0"/>
              </a:rPr>
              <a:t> 2012;39: 515-20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II-2).</a:t>
            </a:r>
          </a:p>
          <a:p>
            <a:pPr marL="274320" indent="-274320" algn="just" eaLnBrk="1" fontAlgn="auto" hangingPunct="1">
              <a:spcAft>
                <a:spcPts val="0"/>
              </a:spcAft>
              <a:buFont typeface="Wingdings 2"/>
              <a:buChar char=""/>
              <a:defRPr/>
            </a:pPr>
            <a:r>
              <a:rPr lang="de-DE" b="1" dirty="0" smtClean="0">
                <a:latin typeface="Times New Roman" pitchFamily="18" charset="0"/>
                <a:cs typeface="Times New Roman" pitchFamily="18" charset="0"/>
              </a:rPr>
              <a:t>60</a:t>
            </a:r>
            <a:r>
              <a:rPr lang="de-DE" dirty="0" smtClean="0">
                <a:latin typeface="Times New Roman" pitchFamily="18" charset="0"/>
                <a:cs typeface="Times New Roman" pitchFamily="18" charset="0"/>
              </a:rPr>
              <a:t>. Loh KC, Jelin E, Hirose S, Feldstein V,</a:t>
            </a:r>
            <a:r>
              <a:rPr lang="pt-BR" dirty="0" smtClean="0">
                <a:latin typeface="Times New Roman" pitchFamily="18" charset="0"/>
                <a:cs typeface="Times New Roman" pitchFamily="18" charset="0"/>
              </a:rPr>
              <a:t>Goldstein R, Lee H. </a:t>
            </a:r>
            <a:r>
              <a:rPr lang="pt-BR" dirty="0" err="1" smtClean="0">
                <a:latin typeface="Times New Roman" pitchFamily="18" charset="0"/>
                <a:cs typeface="Times New Roman" pitchFamily="18" charset="0"/>
              </a:rPr>
              <a:t>Microcystic</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congenital</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pulmonary</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airway malformation with </a:t>
            </a:r>
            <a:r>
              <a:rPr lang="en-US" dirty="0" err="1" smtClean="0">
                <a:latin typeface="Times New Roman" pitchFamily="18" charset="0"/>
                <a:cs typeface="Times New Roman" pitchFamily="18" charset="0"/>
              </a:rPr>
              <a:t>hydrops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fetalis</a:t>
            </a:r>
            <a:r>
              <a:rPr lang="en-US"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steroids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vs</a:t>
            </a:r>
            <a:r>
              <a:rPr lang="pt-BR" dirty="0" smtClean="0">
                <a:latin typeface="Times New Roman" pitchFamily="18" charset="0"/>
                <a:cs typeface="Times New Roman" pitchFamily="18" charset="0"/>
              </a:rPr>
              <a:t> open fetal </a:t>
            </a:r>
            <a:r>
              <a:rPr lang="pt-BR" dirty="0" err="1" smtClean="0">
                <a:latin typeface="Times New Roman" pitchFamily="18" charset="0"/>
                <a:cs typeface="Times New Roman" pitchFamily="18" charset="0"/>
              </a:rPr>
              <a:t>resection</a:t>
            </a:r>
            <a:r>
              <a:rPr lang="pt-BR" dirty="0" smtClean="0">
                <a:latin typeface="Times New Roman" pitchFamily="18" charset="0"/>
                <a:cs typeface="Times New Roman" pitchFamily="18" charset="0"/>
              </a:rPr>
              <a:t>. J </a:t>
            </a:r>
            <a:r>
              <a:rPr lang="pt-BR" dirty="0" err="1" smtClean="0">
                <a:latin typeface="Times New Roman" pitchFamily="18" charset="0"/>
                <a:cs typeface="Times New Roman" pitchFamily="18" charset="0"/>
              </a:rPr>
              <a:t>Pediatr</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Surg</a:t>
            </a:r>
            <a:r>
              <a:rPr lang="pt-BR" dirty="0" smtClean="0">
                <a:latin typeface="Times New Roman" pitchFamily="18" charset="0"/>
                <a:cs typeface="Times New Roman" pitchFamily="18" charset="0"/>
              </a:rPr>
              <a:t> 2012;47:36-9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II-2).</a:t>
            </a:r>
            <a:endParaRPr lang="pt-BR" dirty="0">
              <a:latin typeface="Times New Roman" pitchFamily="18" charset="0"/>
              <a:cs typeface="Times New Roman" pitchFamily="18" charset="0"/>
            </a:endParaRP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fontScale="62500" lnSpcReduction="20000"/>
          </a:bodyPr>
          <a:lstStyle/>
          <a:p>
            <a:pPr marL="274320" indent="-274320" algn="just" eaLnBrk="1" fontAlgn="auto" hangingPunct="1">
              <a:spcAft>
                <a:spcPts val="0"/>
              </a:spcAft>
              <a:buFont typeface="Wingdings 2"/>
              <a:buChar char=""/>
              <a:defRPr/>
            </a:pPr>
            <a:r>
              <a:rPr lang="es-ES" b="1" dirty="0" smtClean="0">
                <a:latin typeface="Times New Roman" pitchFamily="18" charset="0"/>
                <a:cs typeface="Times New Roman" pitchFamily="18" charset="0"/>
              </a:rPr>
              <a:t>61</a:t>
            </a:r>
            <a:r>
              <a:rPr lang="es-ES" dirty="0" smtClean="0">
                <a:latin typeface="Times New Roman" pitchFamily="18" charset="0"/>
                <a:cs typeface="Times New Roman" pitchFamily="18" charset="0"/>
              </a:rPr>
              <a:t>. </a:t>
            </a:r>
            <a:r>
              <a:rPr lang="es-ES" dirty="0" err="1" smtClean="0">
                <a:latin typeface="Times New Roman" pitchFamily="18" charset="0"/>
                <a:cs typeface="Times New Roman" pitchFamily="18" charset="0"/>
              </a:rPr>
              <a:t>Yinon</a:t>
            </a:r>
            <a:r>
              <a:rPr lang="es-ES" dirty="0" smtClean="0">
                <a:latin typeface="Times New Roman" pitchFamily="18" charset="0"/>
                <a:cs typeface="Times New Roman" pitchFamily="18" charset="0"/>
              </a:rPr>
              <a:t> Y, </a:t>
            </a:r>
            <a:r>
              <a:rPr lang="es-ES" dirty="0" err="1" smtClean="0">
                <a:latin typeface="Times New Roman" pitchFamily="18" charset="0"/>
                <a:cs typeface="Times New Roman" pitchFamily="18" charset="0"/>
              </a:rPr>
              <a:t>Grisaru-Granovsky</a:t>
            </a:r>
            <a:r>
              <a:rPr lang="es-ES" dirty="0" smtClean="0">
                <a:latin typeface="Times New Roman" pitchFamily="18" charset="0"/>
                <a:cs typeface="Times New Roman" pitchFamily="18" charset="0"/>
              </a:rPr>
              <a:t> S, </a:t>
            </a:r>
            <a:r>
              <a:rPr lang="es-ES" dirty="0" err="1" smtClean="0">
                <a:latin typeface="Times New Roman" pitchFamily="18" charset="0"/>
                <a:cs typeface="Times New Roman" pitchFamily="18" charset="0"/>
              </a:rPr>
              <a:t>Chaddha</a:t>
            </a:r>
            <a:r>
              <a:rPr lang="es-ES" dirty="0" smtClean="0">
                <a:latin typeface="Times New Roman" pitchFamily="18" charset="0"/>
                <a:cs typeface="Times New Roman" pitchFamily="18" charset="0"/>
              </a:rPr>
              <a:t> V, </a:t>
            </a:r>
            <a:r>
              <a:rPr lang="en-US" dirty="0" smtClean="0">
                <a:latin typeface="Times New Roman" pitchFamily="18" charset="0"/>
                <a:cs typeface="Times New Roman" pitchFamily="18" charset="0"/>
              </a:rPr>
              <a:t>et al. </a:t>
            </a:r>
            <a:r>
              <a:rPr lang="en-US" dirty="0" err="1" smtClean="0">
                <a:latin typeface="Times New Roman" pitchFamily="18" charset="0"/>
                <a:cs typeface="Times New Roman" pitchFamily="18" charset="0"/>
              </a:rPr>
              <a:t>Perinatal</a:t>
            </a:r>
            <a:r>
              <a:rPr lang="en-US" dirty="0" smtClean="0">
                <a:latin typeface="Times New Roman" pitchFamily="18" charset="0"/>
                <a:cs typeface="Times New Roman" pitchFamily="18" charset="0"/>
              </a:rPr>
              <a:t> outcome following fetal chest </a:t>
            </a:r>
            <a:r>
              <a:rPr lang="pt-BR" dirty="0" smtClean="0">
                <a:latin typeface="Times New Roman" pitchFamily="18" charset="0"/>
                <a:cs typeface="Times New Roman" pitchFamily="18" charset="0"/>
              </a:rPr>
              <a:t>shunt </a:t>
            </a:r>
            <a:r>
              <a:rPr lang="pt-BR" dirty="0" err="1" smtClean="0">
                <a:latin typeface="Times New Roman" pitchFamily="18" charset="0"/>
                <a:cs typeface="Times New Roman" pitchFamily="18" charset="0"/>
              </a:rPr>
              <a:t>insertion</a:t>
            </a:r>
            <a:r>
              <a:rPr lang="pt-BR" dirty="0" smtClean="0">
                <a:latin typeface="Times New Roman" pitchFamily="18" charset="0"/>
                <a:cs typeface="Times New Roman" pitchFamily="18" charset="0"/>
              </a:rPr>
              <a:t> for pleural </a:t>
            </a:r>
            <a:r>
              <a:rPr lang="pt-BR" dirty="0" err="1" smtClean="0">
                <a:latin typeface="Times New Roman" pitchFamily="18" charset="0"/>
                <a:cs typeface="Times New Roman" pitchFamily="18" charset="0"/>
              </a:rPr>
              <a:t>effusion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Ultrasound</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Obstet</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Gynecol</a:t>
            </a:r>
            <a:r>
              <a:rPr lang="pt-BR" dirty="0" smtClean="0">
                <a:latin typeface="Times New Roman" pitchFamily="18" charset="0"/>
                <a:cs typeface="Times New Roman" pitchFamily="18" charset="0"/>
              </a:rPr>
              <a:t> 2010;36:58-64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II-2).</a:t>
            </a:r>
          </a:p>
          <a:p>
            <a:pPr marL="274320" indent="-274320" algn="just" eaLnBrk="1" fontAlgn="auto" hangingPunct="1">
              <a:spcAft>
                <a:spcPts val="0"/>
              </a:spcAft>
              <a:buFont typeface="Wingdings 2"/>
              <a:buChar char=""/>
              <a:defRPr/>
            </a:pPr>
            <a:r>
              <a:rPr lang="nl-NL" b="1" dirty="0" smtClean="0">
                <a:latin typeface="Times New Roman" pitchFamily="18" charset="0"/>
                <a:cs typeface="Times New Roman" pitchFamily="18" charset="0"/>
              </a:rPr>
              <a:t>62. </a:t>
            </a:r>
            <a:r>
              <a:rPr lang="nl-NL" dirty="0" smtClean="0">
                <a:latin typeface="Times New Roman" pitchFamily="18" charset="0"/>
                <a:cs typeface="Times New Roman" pitchFamily="18" charset="0"/>
              </a:rPr>
              <a:t>Van Den Wijngaard JP, Ross MG, Van </a:t>
            </a:r>
            <a:r>
              <a:rPr lang="sv-SE" dirty="0" smtClean="0">
                <a:latin typeface="Times New Roman" pitchFamily="18" charset="0"/>
                <a:cs typeface="Times New Roman" pitchFamily="18" charset="0"/>
              </a:rPr>
              <a:t>Gemert MJ. Twin-twin transfusion syndrome </a:t>
            </a:r>
            <a:r>
              <a:rPr lang="pt-BR" dirty="0" err="1" smtClean="0">
                <a:latin typeface="Times New Roman" pitchFamily="18" charset="0"/>
                <a:cs typeface="Times New Roman" pitchFamily="18" charset="0"/>
              </a:rPr>
              <a:t>modeling</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Ann</a:t>
            </a:r>
            <a:r>
              <a:rPr lang="pt-BR" dirty="0" smtClean="0">
                <a:latin typeface="Times New Roman" pitchFamily="18" charset="0"/>
                <a:cs typeface="Times New Roman" pitchFamily="18" charset="0"/>
              </a:rPr>
              <a:t> N Y </a:t>
            </a:r>
            <a:r>
              <a:rPr lang="pt-BR" dirty="0" err="1" smtClean="0">
                <a:latin typeface="Times New Roman" pitchFamily="18" charset="0"/>
                <a:cs typeface="Times New Roman" pitchFamily="18" charset="0"/>
              </a:rPr>
              <a:t>Acad</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Sci</a:t>
            </a:r>
            <a:r>
              <a:rPr lang="pt-BR" dirty="0" smtClean="0">
                <a:latin typeface="Times New Roman" pitchFamily="18" charset="0"/>
                <a:cs typeface="Times New Roman" pitchFamily="18" charset="0"/>
              </a:rPr>
              <a:t> 2007;1101:215-34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en-US" b="1" dirty="0" smtClean="0">
                <a:latin typeface="Times New Roman" pitchFamily="18" charset="0"/>
                <a:cs typeface="Times New Roman" pitchFamily="18" charset="0"/>
              </a:rPr>
              <a:t>63</a:t>
            </a:r>
            <a:r>
              <a:rPr lang="en-US" dirty="0" smtClean="0">
                <a:latin typeface="Times New Roman" pitchFamily="18" charset="0"/>
                <a:cs typeface="Times New Roman" pitchFamily="18" charset="0"/>
              </a:rPr>
              <a:t>. Society for Maternal-Fetal Medicine, </a:t>
            </a:r>
            <a:r>
              <a:rPr lang="pt-BR" dirty="0" smtClean="0">
                <a:latin typeface="Times New Roman" pitchFamily="18" charset="0"/>
                <a:cs typeface="Times New Roman" pitchFamily="18" charset="0"/>
              </a:rPr>
              <a:t>Simpson LL. </a:t>
            </a:r>
            <a:r>
              <a:rPr lang="pt-BR" dirty="0" err="1" smtClean="0">
                <a:latin typeface="Times New Roman" pitchFamily="18" charset="0"/>
                <a:cs typeface="Times New Roman" pitchFamily="18" charset="0"/>
              </a:rPr>
              <a:t>Twin-twin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transfusion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syndrome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Am</a:t>
            </a:r>
            <a:r>
              <a:rPr lang="pt-BR" dirty="0" smtClean="0">
                <a:latin typeface="Times New Roman" pitchFamily="18" charset="0"/>
                <a:cs typeface="Times New Roman" pitchFamily="18" charset="0"/>
              </a:rPr>
              <a:t> J </a:t>
            </a:r>
            <a:r>
              <a:rPr lang="pt-BR" dirty="0" err="1" smtClean="0">
                <a:latin typeface="Times New Roman" pitchFamily="18" charset="0"/>
                <a:cs typeface="Times New Roman" pitchFamily="18" charset="0"/>
              </a:rPr>
              <a:t>Obstet</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Gynecol</a:t>
            </a:r>
            <a:r>
              <a:rPr lang="pt-BR" dirty="0" smtClean="0">
                <a:latin typeface="Times New Roman" pitchFamily="18" charset="0"/>
                <a:cs typeface="Times New Roman" pitchFamily="18" charset="0"/>
              </a:rPr>
              <a:t> 2013;208:3-18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64</a:t>
            </a:r>
            <a:r>
              <a:rPr lang="pt-BR" dirty="0" smtClean="0">
                <a:latin typeface="Times New Roman" pitchFamily="18" charset="0"/>
                <a:cs typeface="Times New Roman" pitchFamily="18" charset="0"/>
              </a:rPr>
              <a:t>. Lee H, </a:t>
            </a:r>
            <a:r>
              <a:rPr lang="pt-BR" dirty="0" err="1" smtClean="0">
                <a:latin typeface="Times New Roman" pitchFamily="18" charset="0"/>
                <a:cs typeface="Times New Roman" pitchFamily="18" charset="0"/>
              </a:rPr>
              <a:t>Bebbington</a:t>
            </a:r>
            <a:r>
              <a:rPr lang="pt-BR" dirty="0" smtClean="0">
                <a:latin typeface="Times New Roman" pitchFamily="18" charset="0"/>
                <a:cs typeface="Times New Roman" pitchFamily="18" charset="0"/>
              </a:rPr>
              <a:t> M, </a:t>
            </a:r>
            <a:r>
              <a:rPr lang="pt-BR" dirty="0" err="1" smtClean="0">
                <a:latin typeface="Times New Roman" pitchFamily="18" charset="0"/>
                <a:cs typeface="Times New Roman" pitchFamily="18" charset="0"/>
              </a:rPr>
              <a:t>Crombleholme</a:t>
            </a:r>
            <a:r>
              <a:rPr lang="pt-BR" dirty="0" smtClean="0">
                <a:latin typeface="Times New Roman" pitchFamily="18" charset="0"/>
                <a:cs typeface="Times New Roman" pitchFamily="18" charset="0"/>
              </a:rPr>
              <a:t> TM; </a:t>
            </a:r>
            <a:r>
              <a:rPr lang="en-US" dirty="0" smtClean="0">
                <a:latin typeface="Times New Roman" pitchFamily="18" charset="0"/>
                <a:cs typeface="Times New Roman" pitchFamily="18" charset="0"/>
              </a:rPr>
              <a:t>North American Fetal Therapy Network. The North American Fetal Therapy Network Registry data on outcomes of radiofrequency ablation for twin-reversed arterial perfusion </a:t>
            </a:r>
            <a:r>
              <a:rPr lang="pt-BR" dirty="0" err="1" smtClean="0">
                <a:latin typeface="Times New Roman" pitchFamily="18" charset="0"/>
                <a:cs typeface="Times New Roman" pitchFamily="18" charset="0"/>
              </a:rPr>
              <a:t>sequence</a:t>
            </a:r>
            <a:r>
              <a:rPr lang="pt-BR" dirty="0" smtClean="0">
                <a:latin typeface="Times New Roman" pitchFamily="18" charset="0"/>
                <a:cs typeface="Times New Roman" pitchFamily="18" charset="0"/>
              </a:rPr>
              <a:t>. Fetal </a:t>
            </a:r>
            <a:r>
              <a:rPr lang="pt-BR" dirty="0" err="1" smtClean="0">
                <a:latin typeface="Times New Roman" pitchFamily="18" charset="0"/>
                <a:cs typeface="Times New Roman" pitchFamily="18" charset="0"/>
              </a:rPr>
              <a:t>Diagn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Ther</a:t>
            </a:r>
            <a:r>
              <a:rPr lang="pt-BR" dirty="0" smtClean="0">
                <a:latin typeface="Times New Roman" pitchFamily="18" charset="0"/>
                <a:cs typeface="Times New Roman" pitchFamily="18" charset="0"/>
              </a:rPr>
              <a:t> 2013;33:224-9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II-2).</a:t>
            </a:r>
          </a:p>
          <a:p>
            <a:pPr marL="274320" indent="-274320" algn="just" eaLnBrk="1" fontAlgn="auto" hangingPunct="1">
              <a:spcAft>
                <a:spcPts val="0"/>
              </a:spcAft>
              <a:buFont typeface="Wingdings 2"/>
              <a:buChar char=""/>
              <a:defRPr/>
            </a:pPr>
            <a:r>
              <a:rPr lang="it-IT" b="1" dirty="0" smtClean="0">
                <a:latin typeface="Times New Roman" pitchFamily="18" charset="0"/>
                <a:cs typeface="Times New Roman" pitchFamily="18" charset="0"/>
              </a:rPr>
              <a:t>65</a:t>
            </a:r>
            <a:r>
              <a:rPr lang="it-IT" dirty="0" smtClean="0">
                <a:latin typeface="Times New Roman" pitchFamily="18" charset="0"/>
                <a:cs typeface="Times New Roman" pitchFamily="18" charset="0"/>
              </a:rPr>
              <a:t>. Overstreet K, Benirschke K, Scioscia A, </a:t>
            </a:r>
            <a:r>
              <a:rPr lang="en-US" dirty="0" err="1" smtClean="0">
                <a:latin typeface="Times New Roman" pitchFamily="18" charset="0"/>
                <a:cs typeface="Times New Roman" pitchFamily="18" charset="0"/>
              </a:rPr>
              <a:t>Masliah</a:t>
            </a:r>
            <a:r>
              <a:rPr lang="en-US" dirty="0" smtClean="0">
                <a:latin typeface="Times New Roman" pitchFamily="18" charset="0"/>
                <a:cs typeface="Times New Roman" pitchFamily="18" charset="0"/>
              </a:rPr>
              <a:t> E. Congenital </a:t>
            </a:r>
            <a:r>
              <a:rPr lang="en-US" dirty="0" err="1" smtClean="0">
                <a:latin typeface="Times New Roman" pitchFamily="18" charset="0"/>
                <a:cs typeface="Times New Roman" pitchFamily="18" charset="0"/>
              </a:rPr>
              <a:t>nephrosis</a:t>
            </a:r>
            <a:r>
              <a:rPr lang="en-US" dirty="0" smtClean="0">
                <a:latin typeface="Times New Roman" pitchFamily="18" charset="0"/>
                <a:cs typeface="Times New Roman" pitchFamily="18" charset="0"/>
              </a:rPr>
              <a:t> of the Finnish type: overview of placental pathology and literature review. </a:t>
            </a:r>
            <a:r>
              <a:rPr lang="en-US" dirty="0" err="1" smtClean="0">
                <a:latin typeface="Times New Roman" pitchFamily="18" charset="0"/>
                <a:cs typeface="Times New Roman" pitchFamily="18" charset="0"/>
              </a:rPr>
              <a:t>Pediatr</a:t>
            </a:r>
            <a:r>
              <a:rPr lang="en-US" dirty="0" smtClean="0">
                <a:latin typeface="Times New Roman" pitchFamily="18" charset="0"/>
                <a:cs typeface="Times New Roman" pitchFamily="18" charset="0"/>
              </a:rPr>
              <a:t> Dev </a:t>
            </a:r>
            <a:r>
              <a:rPr lang="en-US" dirty="0" err="1" smtClean="0">
                <a:latin typeface="Times New Roman" pitchFamily="18" charset="0"/>
                <a:cs typeface="Times New Roman" pitchFamily="18" charset="0"/>
              </a:rPr>
              <a:t>Pathol</a:t>
            </a:r>
            <a:r>
              <a:rPr lang="en-US" dirty="0" smtClean="0">
                <a:latin typeface="Times New Roman" pitchFamily="18" charset="0"/>
                <a:cs typeface="Times New Roman" pitchFamily="18" charset="0"/>
              </a:rPr>
              <a:t> 2002;5:179-83 </a:t>
            </a:r>
            <a:r>
              <a:rPr lang="pt-BR" dirty="0" smtClean="0">
                <a:latin typeface="Times New Roman" pitchFamily="18" charset="0"/>
                <a:cs typeface="Times New Roman" pitchFamily="18" charset="0"/>
              </a:rPr>
              <a:t>(</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66. </a:t>
            </a:r>
            <a:r>
              <a:rPr lang="pt-BR" dirty="0" err="1" smtClean="0">
                <a:latin typeface="Times New Roman" pitchFamily="18" charset="0"/>
                <a:cs typeface="Times New Roman" pitchFamily="18" charset="0"/>
              </a:rPr>
              <a:t>Zenker</a:t>
            </a:r>
            <a:r>
              <a:rPr lang="pt-BR" dirty="0" smtClean="0">
                <a:latin typeface="Times New Roman" pitchFamily="18" charset="0"/>
                <a:cs typeface="Times New Roman" pitchFamily="18" charset="0"/>
              </a:rPr>
              <a:t> M, </a:t>
            </a:r>
            <a:r>
              <a:rPr lang="pt-BR" dirty="0" err="1" smtClean="0">
                <a:latin typeface="Times New Roman" pitchFamily="18" charset="0"/>
                <a:cs typeface="Times New Roman" pitchFamily="18" charset="0"/>
              </a:rPr>
              <a:t>Tralau</a:t>
            </a:r>
            <a:r>
              <a:rPr lang="pt-BR" dirty="0" smtClean="0">
                <a:latin typeface="Times New Roman" pitchFamily="18" charset="0"/>
                <a:cs typeface="Times New Roman" pitchFamily="18" charset="0"/>
              </a:rPr>
              <a:t> T, </a:t>
            </a:r>
            <a:r>
              <a:rPr lang="pt-BR" dirty="0" err="1" smtClean="0">
                <a:latin typeface="Times New Roman" pitchFamily="18" charset="0"/>
                <a:cs typeface="Times New Roman" pitchFamily="18" charset="0"/>
              </a:rPr>
              <a:t>Lennert</a:t>
            </a:r>
            <a:r>
              <a:rPr lang="pt-BR" dirty="0" smtClean="0">
                <a:latin typeface="Times New Roman" pitchFamily="18" charset="0"/>
                <a:cs typeface="Times New Roman" pitchFamily="18" charset="0"/>
              </a:rPr>
              <a:t> T, </a:t>
            </a:r>
            <a:r>
              <a:rPr lang="pt-BR" dirty="0" err="1" smtClean="0">
                <a:latin typeface="Times New Roman" pitchFamily="18" charset="0"/>
                <a:cs typeface="Times New Roman" pitchFamily="18" charset="0"/>
              </a:rPr>
              <a:t>et</a:t>
            </a:r>
            <a:r>
              <a:rPr lang="pt-BR" dirty="0" smtClean="0">
                <a:latin typeface="Times New Roman" pitchFamily="18" charset="0"/>
                <a:cs typeface="Times New Roman" pitchFamily="18" charset="0"/>
              </a:rPr>
              <a:t> al. </a:t>
            </a:r>
            <a:r>
              <a:rPr lang="pt-BR" dirty="0" err="1" smtClean="0">
                <a:latin typeface="Times New Roman" pitchFamily="18" charset="0"/>
                <a:cs typeface="Times New Roman" pitchFamily="18" charset="0"/>
              </a:rPr>
              <a:t>Congenital</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nephrosis</a:t>
            </a:r>
            <a:r>
              <a:rPr lang="pt-BR" dirty="0" smtClean="0">
                <a:latin typeface="Times New Roman" pitchFamily="18" charset="0"/>
                <a:cs typeface="Times New Roman" pitchFamily="18" charset="0"/>
              </a:rPr>
              <a:t>, mesangial </a:t>
            </a:r>
            <a:r>
              <a:rPr lang="pt-BR" dirty="0" err="1" smtClean="0">
                <a:latin typeface="Times New Roman" pitchFamily="18" charset="0"/>
                <a:cs typeface="Times New Roman" pitchFamily="18" charset="0"/>
              </a:rPr>
              <a:t>sclerosis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and</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distinct eye abnormalities with </a:t>
            </a:r>
            <a:r>
              <a:rPr lang="en-US" dirty="0" err="1" smtClean="0">
                <a:latin typeface="Times New Roman" pitchFamily="18" charset="0"/>
                <a:cs typeface="Times New Roman" pitchFamily="18" charset="0"/>
              </a:rPr>
              <a:t>microcoria</a:t>
            </a:r>
            <a:r>
              <a:rPr lang="en-US" dirty="0" smtClean="0">
                <a:latin typeface="Times New Roman" pitchFamily="18" charset="0"/>
                <a:cs typeface="Times New Roman" pitchFamily="18" charset="0"/>
              </a:rPr>
              <a:t>: an </a:t>
            </a:r>
            <a:r>
              <a:rPr lang="pt-BR" dirty="0" err="1" smtClean="0">
                <a:latin typeface="Times New Roman" pitchFamily="18" charset="0"/>
                <a:cs typeface="Times New Roman" pitchFamily="18" charset="0"/>
              </a:rPr>
              <a:t>autosomal</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recessive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syndrome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Am</a:t>
            </a:r>
            <a:r>
              <a:rPr lang="pt-BR" dirty="0" smtClean="0">
                <a:latin typeface="Times New Roman" pitchFamily="18" charset="0"/>
                <a:cs typeface="Times New Roman" pitchFamily="18" charset="0"/>
              </a:rPr>
              <a:t> J </a:t>
            </a:r>
            <a:r>
              <a:rPr lang="pt-BR" dirty="0" err="1" smtClean="0">
                <a:latin typeface="Times New Roman" pitchFamily="18" charset="0"/>
                <a:cs typeface="Times New Roman" pitchFamily="18" charset="0"/>
              </a:rPr>
              <a:t>Med</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Genet A 2004;130A:138-45 (Level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67</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Noreen</a:t>
            </a:r>
            <a:r>
              <a:rPr lang="pt-BR" dirty="0" smtClean="0">
                <a:latin typeface="Times New Roman" pitchFamily="18" charset="0"/>
                <a:cs typeface="Times New Roman" pitchFamily="18" charset="0"/>
              </a:rPr>
              <a:t> S, Heller DS, </a:t>
            </a:r>
            <a:r>
              <a:rPr lang="pt-BR" dirty="0" err="1" smtClean="0">
                <a:latin typeface="Times New Roman" pitchFamily="18" charset="0"/>
                <a:cs typeface="Times New Roman" pitchFamily="18" charset="0"/>
              </a:rPr>
              <a:t>Faye-Petersen</a:t>
            </a:r>
            <a:r>
              <a:rPr lang="pt-BR" dirty="0" smtClean="0">
                <a:latin typeface="Times New Roman" pitchFamily="18" charset="0"/>
                <a:cs typeface="Times New Roman" pitchFamily="18" charset="0"/>
              </a:rPr>
              <a:t> O. Mediastinal </a:t>
            </a:r>
            <a:r>
              <a:rPr lang="pt-BR" dirty="0" err="1" smtClean="0">
                <a:latin typeface="Times New Roman" pitchFamily="18" charset="0"/>
                <a:cs typeface="Times New Roman" pitchFamily="18" charset="0"/>
              </a:rPr>
              <a:t>teratoma</a:t>
            </a:r>
            <a:r>
              <a:rPr lang="pt-BR" dirty="0" smtClean="0">
                <a:latin typeface="Times New Roman" pitchFamily="18" charset="0"/>
                <a:cs typeface="Times New Roman" pitchFamily="18" charset="0"/>
              </a:rPr>
              <a:t> as a </a:t>
            </a:r>
            <a:r>
              <a:rPr lang="pt-BR" dirty="0" err="1" smtClean="0">
                <a:latin typeface="Times New Roman" pitchFamily="18" charset="0"/>
                <a:cs typeface="Times New Roman" pitchFamily="18" charset="0"/>
              </a:rPr>
              <a:t>rare</a:t>
            </a:r>
            <a:r>
              <a:rPr lang="pt-BR" dirty="0" smtClean="0">
                <a:latin typeface="Times New Roman" pitchFamily="18" charset="0"/>
                <a:cs typeface="Times New Roman" pitchFamily="18" charset="0"/>
              </a:rPr>
              <a:t> cause </a:t>
            </a:r>
            <a:r>
              <a:rPr lang="pt-BR" dirty="0" err="1" smtClean="0">
                <a:latin typeface="Times New Roman" pitchFamily="18" charset="0"/>
                <a:cs typeface="Times New Roman" pitchFamily="18" charset="0"/>
              </a:rPr>
              <a:t>of</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hydrops</a:t>
            </a:r>
            <a:r>
              <a:rPr lang="pt-BR"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fetalis</a:t>
            </a:r>
            <a:r>
              <a:rPr lang="en-US" dirty="0" smtClean="0">
                <a:latin typeface="Times New Roman" pitchFamily="18" charset="0"/>
                <a:cs typeface="Times New Roman" pitchFamily="18" charset="0"/>
              </a:rPr>
              <a:t> and death: report of 3 cases. J </a:t>
            </a:r>
            <a:r>
              <a:rPr lang="en-US" dirty="0" err="1" smtClean="0">
                <a:latin typeface="Times New Roman" pitchFamily="18" charset="0"/>
                <a:cs typeface="Times New Roman" pitchFamily="18" charset="0"/>
              </a:rPr>
              <a:t>Reprod</a:t>
            </a:r>
            <a:r>
              <a:rPr lang="en-US"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Med</a:t>
            </a:r>
            <a:r>
              <a:rPr lang="pt-BR" dirty="0" smtClean="0">
                <a:latin typeface="Times New Roman" pitchFamily="18" charset="0"/>
                <a:cs typeface="Times New Roman" pitchFamily="18" charset="0"/>
              </a:rPr>
              <a:t> 2008;53:708-10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endParaRPr lang="pt-BR" dirty="0">
              <a:latin typeface="Times New Roman" pitchFamily="18" charset="0"/>
              <a:cs typeface="Times New Roman" pitchFamily="18" charset="0"/>
            </a:endParaRP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fontScale="55000" lnSpcReduction="20000"/>
          </a:bodyPr>
          <a:lstStyle/>
          <a:p>
            <a:pPr marL="274320" indent="-274320" algn="just" eaLnBrk="1" fontAlgn="auto" hangingPunct="1">
              <a:spcAft>
                <a:spcPts val="0"/>
              </a:spcAft>
              <a:buFont typeface="Wingdings 2"/>
              <a:buChar char=""/>
              <a:defRPr/>
            </a:pPr>
            <a:r>
              <a:rPr lang="en-US" b="1" dirty="0" smtClean="0">
                <a:latin typeface="Times New Roman" pitchFamily="18" charset="0"/>
                <a:cs typeface="Times New Roman" pitchFamily="18" charset="0"/>
              </a:rPr>
              <a:t>68</a:t>
            </a:r>
            <a:r>
              <a:rPr lang="en-US" dirty="0" smtClean="0">
                <a:latin typeface="Times New Roman" pitchFamily="18" charset="0"/>
                <a:cs typeface="Times New Roman" pitchFamily="18" charset="0"/>
              </a:rPr>
              <a:t>. Isaacs H Jr. Fetal </a:t>
            </a:r>
            <a:r>
              <a:rPr lang="en-US" dirty="0" err="1" smtClean="0">
                <a:latin typeface="Times New Roman" pitchFamily="18" charset="0"/>
                <a:cs typeface="Times New Roman" pitchFamily="18" charset="0"/>
              </a:rPr>
              <a:t>hydrops</a:t>
            </a:r>
            <a:r>
              <a:rPr lang="en-US" dirty="0" smtClean="0">
                <a:latin typeface="Times New Roman" pitchFamily="18" charset="0"/>
                <a:cs typeface="Times New Roman" pitchFamily="18" charset="0"/>
              </a:rPr>
              <a:t> associated with tumors. Am J </a:t>
            </a:r>
            <a:r>
              <a:rPr lang="en-US" dirty="0" err="1" smtClean="0">
                <a:latin typeface="Times New Roman" pitchFamily="18" charset="0"/>
                <a:cs typeface="Times New Roman" pitchFamily="18" charset="0"/>
              </a:rPr>
              <a:t>Perinatol</a:t>
            </a:r>
            <a:r>
              <a:rPr lang="en-US" dirty="0" smtClean="0">
                <a:latin typeface="Times New Roman" pitchFamily="18" charset="0"/>
                <a:cs typeface="Times New Roman" pitchFamily="18" charset="0"/>
              </a:rPr>
              <a:t> 2008;25:43-68 (Level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69</a:t>
            </a:r>
            <a:r>
              <a:rPr lang="pt-BR" dirty="0" smtClean="0">
                <a:latin typeface="Times New Roman" pitchFamily="18" charset="0"/>
                <a:cs typeface="Times New Roman" pitchFamily="18" charset="0"/>
              </a:rPr>
              <a:t>. Van </a:t>
            </a:r>
            <a:r>
              <a:rPr lang="pt-BR" dirty="0" err="1" smtClean="0">
                <a:latin typeface="Times New Roman" pitchFamily="18" charset="0"/>
                <a:cs typeface="Times New Roman" pitchFamily="18" charset="0"/>
              </a:rPr>
              <a:t>Mieghem</a:t>
            </a:r>
            <a:r>
              <a:rPr lang="pt-BR" dirty="0" smtClean="0">
                <a:latin typeface="Times New Roman" pitchFamily="18" charset="0"/>
                <a:cs typeface="Times New Roman" pitchFamily="18" charset="0"/>
              </a:rPr>
              <a:t> T, Al-Ibrahim A, </a:t>
            </a:r>
            <a:r>
              <a:rPr lang="pt-BR" dirty="0" err="1" smtClean="0">
                <a:latin typeface="Times New Roman" pitchFamily="18" charset="0"/>
                <a:cs typeface="Times New Roman" pitchFamily="18" charset="0"/>
              </a:rPr>
              <a:t>Deprest</a:t>
            </a:r>
            <a:r>
              <a:rPr lang="pt-BR" dirty="0" smtClean="0">
                <a:latin typeface="Times New Roman" pitchFamily="18" charset="0"/>
                <a:cs typeface="Times New Roman" pitchFamily="18" charset="0"/>
              </a:rPr>
              <a:t> J, </a:t>
            </a:r>
            <a:r>
              <a:rPr lang="en-US" dirty="0" smtClean="0">
                <a:latin typeface="Times New Roman" pitchFamily="18" charset="0"/>
                <a:cs typeface="Times New Roman" pitchFamily="18" charset="0"/>
              </a:rPr>
              <a:t>et </a:t>
            </a:r>
            <a:r>
              <a:rPr lang="en-US" dirty="0" err="1" smtClean="0">
                <a:latin typeface="Times New Roman" pitchFamily="18" charset="0"/>
                <a:cs typeface="Times New Roman" pitchFamily="18" charset="0"/>
              </a:rPr>
              <a:t>al.Minimally</a:t>
            </a:r>
            <a:r>
              <a:rPr lang="en-US" dirty="0" smtClean="0">
                <a:latin typeface="Times New Roman" pitchFamily="18" charset="0"/>
                <a:cs typeface="Times New Roman" pitchFamily="18" charset="0"/>
              </a:rPr>
              <a:t> invasive therapy for fetal </a:t>
            </a:r>
            <a:r>
              <a:rPr lang="en-US" dirty="0" err="1" smtClean="0">
                <a:latin typeface="Times New Roman" pitchFamily="18" charset="0"/>
                <a:cs typeface="Times New Roman" pitchFamily="18" charset="0"/>
              </a:rPr>
              <a:t>sacrococcygeal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teratoma</a:t>
            </a:r>
            <a:r>
              <a:rPr lang="en-US" dirty="0" smtClean="0">
                <a:latin typeface="Times New Roman" pitchFamily="18" charset="0"/>
                <a:cs typeface="Times New Roman" pitchFamily="18" charset="0"/>
              </a:rPr>
              <a:t>: case series and systematic review of the literature. Ultrasound </a:t>
            </a:r>
            <a:r>
              <a:rPr lang="en-US" dirty="0" err="1" smtClean="0">
                <a:latin typeface="Times New Roman" pitchFamily="18" charset="0"/>
                <a:cs typeface="Times New Roman" pitchFamily="18" charset="0"/>
              </a:rPr>
              <a:t>Obstet</a:t>
            </a:r>
            <a:r>
              <a:rPr lang="en-US"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Gynecol</a:t>
            </a:r>
            <a:r>
              <a:rPr lang="pt-BR" dirty="0" smtClean="0">
                <a:latin typeface="Times New Roman" pitchFamily="18" charset="0"/>
                <a:cs typeface="Times New Roman" pitchFamily="18" charset="0"/>
              </a:rPr>
              <a:t> 2014;43:611-9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70. </a:t>
            </a:r>
            <a:r>
              <a:rPr lang="pt-BR" dirty="0" err="1" smtClean="0">
                <a:latin typeface="Times New Roman" pitchFamily="18" charset="0"/>
                <a:cs typeface="Times New Roman" pitchFamily="18" charset="0"/>
              </a:rPr>
              <a:t>Isaacs</a:t>
            </a:r>
            <a:r>
              <a:rPr lang="pt-BR" dirty="0" smtClean="0">
                <a:latin typeface="Times New Roman" pitchFamily="18" charset="0"/>
                <a:cs typeface="Times New Roman" pitchFamily="18" charset="0"/>
              </a:rPr>
              <a:t> H. </a:t>
            </a:r>
            <a:r>
              <a:rPr lang="pt-BR" dirty="0" err="1" smtClean="0">
                <a:latin typeface="Times New Roman" pitchFamily="18" charset="0"/>
                <a:cs typeface="Times New Roman" pitchFamily="18" charset="0"/>
              </a:rPr>
              <a:t>Perinatal</a:t>
            </a:r>
            <a:r>
              <a:rPr lang="pt-BR" dirty="0" smtClean="0">
                <a:latin typeface="Times New Roman" pitchFamily="18" charset="0"/>
                <a:cs typeface="Times New Roman" pitchFamily="18" charset="0"/>
              </a:rPr>
              <a:t> (fetal </a:t>
            </a:r>
            <a:r>
              <a:rPr lang="pt-BR" dirty="0" err="1" smtClean="0">
                <a:latin typeface="Times New Roman" pitchFamily="18" charset="0"/>
                <a:cs typeface="Times New Roman" pitchFamily="18" charset="0"/>
              </a:rPr>
              <a:t>and</a:t>
            </a:r>
            <a:r>
              <a:rPr lang="pt-BR" dirty="0" smtClean="0">
                <a:latin typeface="Times New Roman" pitchFamily="18" charset="0"/>
                <a:cs typeface="Times New Roman" pitchFamily="18" charset="0"/>
              </a:rPr>
              <a:t> neonatal) </a:t>
            </a:r>
            <a:r>
              <a:rPr lang="pt-BR" dirty="0" err="1" smtClean="0">
                <a:latin typeface="Times New Roman" pitchFamily="18" charset="0"/>
                <a:cs typeface="Times New Roman" pitchFamily="18" charset="0"/>
              </a:rPr>
              <a:t>tuberous</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sclerosis: a review. Am J </a:t>
            </a:r>
            <a:r>
              <a:rPr lang="en-US" dirty="0" err="1" smtClean="0">
                <a:latin typeface="Times New Roman" pitchFamily="18" charset="0"/>
                <a:cs typeface="Times New Roman" pitchFamily="18" charset="0"/>
              </a:rPr>
              <a:t>Perinatol</a:t>
            </a:r>
            <a:r>
              <a:rPr lang="en-US" dirty="0" smtClean="0">
                <a:latin typeface="Times New Roman" pitchFamily="18" charset="0"/>
                <a:cs typeface="Times New Roman" pitchFamily="18" charset="0"/>
              </a:rPr>
              <a:t> </a:t>
            </a:r>
            <a:r>
              <a:rPr lang="pt-BR" dirty="0" smtClean="0">
                <a:latin typeface="Times New Roman" pitchFamily="18" charset="0"/>
                <a:cs typeface="Times New Roman" pitchFamily="18" charset="0"/>
              </a:rPr>
              <a:t>2009;26:755-60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II-2).</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71</a:t>
            </a:r>
            <a:r>
              <a:rPr lang="pt-BR" dirty="0" smtClean="0">
                <a:latin typeface="Times New Roman" pitchFamily="18" charset="0"/>
                <a:cs typeface="Times New Roman" pitchFamily="18" charset="0"/>
              </a:rPr>
              <a:t>. McCoy MC, Katz VL, </a:t>
            </a:r>
            <a:r>
              <a:rPr lang="pt-BR" dirty="0" err="1" smtClean="0">
                <a:latin typeface="Times New Roman" pitchFamily="18" charset="0"/>
                <a:cs typeface="Times New Roman" pitchFamily="18" charset="0"/>
              </a:rPr>
              <a:t>Gould</a:t>
            </a:r>
            <a:r>
              <a:rPr lang="pt-BR" dirty="0" smtClean="0">
                <a:latin typeface="Times New Roman" pitchFamily="18" charset="0"/>
                <a:cs typeface="Times New Roman" pitchFamily="18" charset="0"/>
              </a:rPr>
              <a:t> N, </a:t>
            </a:r>
            <a:r>
              <a:rPr lang="pt-BR" dirty="0" err="1" smtClean="0">
                <a:latin typeface="Times New Roman" pitchFamily="18" charset="0"/>
                <a:cs typeface="Times New Roman" pitchFamily="18" charset="0"/>
              </a:rPr>
              <a:t>Kuller</a:t>
            </a:r>
            <a:r>
              <a:rPr lang="pt-BR" dirty="0" smtClean="0">
                <a:latin typeface="Times New Roman" pitchFamily="18" charset="0"/>
                <a:cs typeface="Times New Roman" pitchFamily="18" charset="0"/>
              </a:rPr>
              <a:t> JA. </a:t>
            </a:r>
            <a:r>
              <a:rPr lang="en-US" dirty="0" smtClean="0">
                <a:latin typeface="Times New Roman" pitchFamily="18" charset="0"/>
                <a:cs typeface="Times New Roman" pitchFamily="18" charset="0"/>
              </a:rPr>
              <a:t>Non-immune </a:t>
            </a:r>
            <a:r>
              <a:rPr lang="en-US" dirty="0" err="1" smtClean="0">
                <a:latin typeface="Times New Roman" pitchFamily="18" charset="0"/>
                <a:cs typeface="Times New Roman" pitchFamily="18" charset="0"/>
              </a:rPr>
              <a:t>hydrops</a:t>
            </a:r>
            <a:r>
              <a:rPr lang="en-US" dirty="0" smtClean="0">
                <a:latin typeface="Times New Roman" pitchFamily="18" charset="0"/>
                <a:cs typeface="Times New Roman" pitchFamily="18" charset="0"/>
              </a:rPr>
              <a:t> after 20 weeks’ gestation review of 10 years’ experience with suggestions </a:t>
            </a:r>
            <a:r>
              <a:rPr lang="pt-BR" dirty="0" smtClean="0">
                <a:latin typeface="Times New Roman" pitchFamily="18" charset="0"/>
                <a:cs typeface="Times New Roman" pitchFamily="18" charset="0"/>
              </a:rPr>
              <a:t>for management. </a:t>
            </a:r>
            <a:r>
              <a:rPr lang="pt-BR" dirty="0" err="1" smtClean="0">
                <a:latin typeface="Times New Roman" pitchFamily="18" charset="0"/>
                <a:cs typeface="Times New Roman" pitchFamily="18" charset="0"/>
              </a:rPr>
              <a:t>Obstet</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Gynecol</a:t>
            </a:r>
            <a:r>
              <a:rPr lang="pt-BR" dirty="0" smtClean="0">
                <a:latin typeface="Times New Roman" pitchFamily="18" charset="0"/>
                <a:cs typeface="Times New Roman" pitchFamily="18" charset="0"/>
              </a:rPr>
              <a:t> 1995;85: 578-82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 72. </a:t>
            </a:r>
            <a:r>
              <a:rPr lang="pt-BR" dirty="0" err="1" smtClean="0">
                <a:latin typeface="Times New Roman" pitchFamily="18" charset="0"/>
                <a:cs typeface="Times New Roman" pitchFamily="18" charset="0"/>
              </a:rPr>
              <a:t>Vintzileos</a:t>
            </a:r>
            <a:r>
              <a:rPr lang="pt-BR" dirty="0" smtClean="0">
                <a:latin typeface="Times New Roman" pitchFamily="18" charset="0"/>
                <a:cs typeface="Times New Roman" pitchFamily="18" charset="0"/>
              </a:rPr>
              <a:t> AM, Campbell WA, </a:t>
            </a:r>
            <a:r>
              <a:rPr lang="pt-BR" dirty="0" err="1" smtClean="0">
                <a:latin typeface="Times New Roman" pitchFamily="18" charset="0"/>
                <a:cs typeface="Times New Roman" pitchFamily="18" charset="0"/>
              </a:rPr>
              <a:t>Weinbaum</a:t>
            </a:r>
            <a:r>
              <a:rPr lang="pt-BR" dirty="0" smtClean="0">
                <a:latin typeface="Times New Roman" pitchFamily="18" charset="0"/>
                <a:cs typeface="Times New Roman" pitchFamily="18" charset="0"/>
              </a:rPr>
              <a:t> PJ, </a:t>
            </a:r>
            <a:r>
              <a:rPr lang="pt-BR" dirty="0" err="1" smtClean="0">
                <a:latin typeface="Times New Roman" pitchFamily="18" charset="0"/>
                <a:cs typeface="Times New Roman" pitchFamily="18" charset="0"/>
              </a:rPr>
              <a:t>Nochimson</a:t>
            </a:r>
            <a:r>
              <a:rPr lang="pt-BR" dirty="0" smtClean="0">
                <a:latin typeface="Times New Roman" pitchFamily="18" charset="0"/>
                <a:cs typeface="Times New Roman" pitchFamily="18" charset="0"/>
              </a:rPr>
              <a:t> DJ. </a:t>
            </a:r>
            <a:r>
              <a:rPr lang="pt-BR" dirty="0" err="1" smtClean="0">
                <a:latin typeface="Times New Roman" pitchFamily="18" charset="0"/>
                <a:cs typeface="Times New Roman" pitchFamily="18" charset="0"/>
              </a:rPr>
              <a:t>Perinatal</a:t>
            </a:r>
            <a:r>
              <a:rPr lang="pt-BR" dirty="0" smtClean="0">
                <a:latin typeface="Times New Roman" pitchFamily="18" charset="0"/>
                <a:cs typeface="Times New Roman" pitchFamily="18" charset="0"/>
              </a:rPr>
              <a:t> management </a:t>
            </a:r>
            <a:r>
              <a:rPr lang="en-US" dirty="0" smtClean="0">
                <a:latin typeface="Times New Roman" pitchFamily="18" charset="0"/>
                <a:cs typeface="Times New Roman" pitchFamily="18" charset="0"/>
              </a:rPr>
              <a:t>and outcome of fetal </a:t>
            </a:r>
            <a:r>
              <a:rPr lang="en-US" dirty="0" err="1" smtClean="0">
                <a:latin typeface="Times New Roman" pitchFamily="18" charset="0"/>
                <a:cs typeface="Times New Roman" pitchFamily="18" charset="0"/>
              </a:rPr>
              <a:t>ventriculomegaly</a:t>
            </a:r>
            <a:r>
              <a:rPr lang="en-US"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Obstet</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Gynecol</a:t>
            </a:r>
            <a:r>
              <a:rPr lang="pt-BR" dirty="0" smtClean="0">
                <a:latin typeface="Times New Roman" pitchFamily="18" charset="0"/>
                <a:cs typeface="Times New Roman" pitchFamily="18" charset="0"/>
              </a:rPr>
              <a:t> 1987;69:5-11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sv-SE" b="1" dirty="0" smtClean="0">
                <a:latin typeface="Times New Roman" pitchFamily="18" charset="0"/>
                <a:cs typeface="Times New Roman" pitchFamily="18" charset="0"/>
              </a:rPr>
              <a:t>73</a:t>
            </a:r>
            <a:r>
              <a:rPr lang="sv-SE" dirty="0" smtClean="0">
                <a:latin typeface="Times New Roman" pitchFamily="18" charset="0"/>
                <a:cs typeface="Times New Roman" pitchFamily="18" charset="0"/>
              </a:rPr>
              <a:t>. Mathur BP, Karan S. Non-immune hydrops </a:t>
            </a:r>
            <a:r>
              <a:rPr lang="pt-BR" dirty="0" err="1" smtClean="0">
                <a:latin typeface="Times New Roman" pitchFamily="18" charset="0"/>
                <a:cs typeface="Times New Roman" pitchFamily="18" charset="0"/>
              </a:rPr>
              <a:t>fetalis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due</a:t>
            </a:r>
            <a:r>
              <a:rPr lang="pt-BR" dirty="0" smtClean="0">
                <a:latin typeface="Times New Roman" pitchFamily="18" charset="0"/>
                <a:cs typeface="Times New Roman" pitchFamily="18" charset="0"/>
              </a:rPr>
              <a:t> to </a:t>
            </a:r>
            <a:r>
              <a:rPr lang="pt-BR" dirty="0" err="1" smtClean="0">
                <a:latin typeface="Times New Roman" pitchFamily="18" charset="0"/>
                <a:cs typeface="Times New Roman" pitchFamily="18" charset="0"/>
              </a:rPr>
              <a:t>osteopetrosis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congenita</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Indian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Pediatr</a:t>
            </a:r>
            <a:r>
              <a:rPr lang="pt-BR" dirty="0" smtClean="0">
                <a:latin typeface="Times New Roman" pitchFamily="18" charset="0"/>
                <a:cs typeface="Times New Roman" pitchFamily="18" charset="0"/>
              </a:rPr>
              <a:t> 1984;21:651-3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74</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Whybra</a:t>
            </a:r>
            <a:r>
              <a:rPr lang="pt-BR" dirty="0" smtClean="0">
                <a:latin typeface="Times New Roman" pitchFamily="18" charset="0"/>
                <a:cs typeface="Times New Roman" pitchFamily="18" charset="0"/>
              </a:rPr>
              <a:t> C, </a:t>
            </a:r>
            <a:r>
              <a:rPr lang="pt-BR" dirty="0" err="1" smtClean="0">
                <a:latin typeface="Times New Roman" pitchFamily="18" charset="0"/>
                <a:cs typeface="Times New Roman" pitchFamily="18" charset="0"/>
              </a:rPr>
              <a:t>Mengel</a:t>
            </a:r>
            <a:r>
              <a:rPr lang="pt-BR" dirty="0" smtClean="0">
                <a:latin typeface="Times New Roman" pitchFamily="18" charset="0"/>
                <a:cs typeface="Times New Roman" pitchFamily="18" charset="0"/>
              </a:rPr>
              <a:t> E, Russo A, </a:t>
            </a:r>
            <a:r>
              <a:rPr lang="pt-BR" dirty="0" err="1" smtClean="0">
                <a:latin typeface="Times New Roman" pitchFamily="18" charset="0"/>
                <a:cs typeface="Times New Roman" pitchFamily="18" charset="0"/>
              </a:rPr>
              <a:t>et</a:t>
            </a:r>
            <a:r>
              <a:rPr lang="pt-BR" dirty="0" smtClean="0">
                <a:latin typeface="Times New Roman" pitchFamily="18" charset="0"/>
                <a:cs typeface="Times New Roman" pitchFamily="18" charset="0"/>
              </a:rPr>
              <a:t> al. </a:t>
            </a:r>
            <a:r>
              <a:rPr lang="pt-BR" dirty="0" err="1" smtClean="0">
                <a:latin typeface="Times New Roman" pitchFamily="18" charset="0"/>
                <a:cs typeface="Times New Roman" pitchFamily="18" charset="0"/>
              </a:rPr>
              <a:t>Lysosomal</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storage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disorder</a:t>
            </a:r>
            <a:r>
              <a:rPr lang="pt-BR" dirty="0" smtClean="0">
                <a:latin typeface="Times New Roman" pitchFamily="18" charset="0"/>
                <a:cs typeface="Times New Roman" pitchFamily="18" charset="0"/>
              </a:rPr>
              <a:t> in </a:t>
            </a:r>
            <a:r>
              <a:rPr lang="pt-BR" dirty="0" err="1" smtClean="0">
                <a:latin typeface="Times New Roman" pitchFamily="18" charset="0"/>
                <a:cs typeface="Times New Roman" pitchFamily="18" charset="0"/>
              </a:rPr>
              <a:t>non-immunological</a:t>
            </a:r>
            <a:r>
              <a:rPr lang="pt-BR"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hydrops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fetalis</a:t>
            </a:r>
            <a:r>
              <a:rPr lang="en-US" dirty="0" smtClean="0">
                <a:latin typeface="Times New Roman" pitchFamily="18" charset="0"/>
                <a:cs typeface="Times New Roman" pitchFamily="18" charset="0"/>
              </a:rPr>
              <a:t> (NIHF): more common than assumed? Report of four cases with transient NIHF and a review of the literature. </a:t>
            </a:r>
            <a:r>
              <a:rPr lang="en-US" dirty="0" err="1" smtClean="0">
                <a:latin typeface="Times New Roman" pitchFamily="18" charset="0"/>
                <a:cs typeface="Times New Roman" pitchFamily="18" charset="0"/>
              </a:rPr>
              <a:t>Orphanet</a:t>
            </a:r>
            <a:r>
              <a:rPr lang="en-US" dirty="0" smtClean="0">
                <a:latin typeface="Times New Roman" pitchFamily="18" charset="0"/>
                <a:cs typeface="Times New Roman" pitchFamily="18" charset="0"/>
              </a:rPr>
              <a:t> J Rare </a:t>
            </a:r>
            <a:r>
              <a:rPr lang="en-US" dirty="0" err="1" smtClean="0">
                <a:latin typeface="Times New Roman" pitchFamily="18" charset="0"/>
                <a:cs typeface="Times New Roman" pitchFamily="18" charset="0"/>
              </a:rPr>
              <a:t>Dis</a:t>
            </a:r>
            <a:r>
              <a:rPr lang="en-US" dirty="0" smtClean="0">
                <a:latin typeface="Times New Roman" pitchFamily="18" charset="0"/>
                <a:cs typeface="Times New Roman" pitchFamily="18" charset="0"/>
              </a:rPr>
              <a:t> 2012;7:86 (Level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75</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Staretz-Chacham</a:t>
            </a:r>
            <a:r>
              <a:rPr lang="pt-BR" dirty="0" smtClean="0">
                <a:latin typeface="Times New Roman" pitchFamily="18" charset="0"/>
                <a:cs typeface="Times New Roman" pitchFamily="18" charset="0"/>
              </a:rPr>
              <a:t> O, Lang TC, </a:t>
            </a:r>
            <a:r>
              <a:rPr lang="pt-BR" dirty="0" err="1" smtClean="0">
                <a:latin typeface="Times New Roman" pitchFamily="18" charset="0"/>
                <a:cs typeface="Times New Roman" pitchFamily="18" charset="0"/>
              </a:rPr>
              <a:t>LaMarca</a:t>
            </a:r>
            <a:r>
              <a:rPr lang="pt-BR" dirty="0" smtClean="0">
                <a:latin typeface="Times New Roman" pitchFamily="18" charset="0"/>
                <a:cs typeface="Times New Roman" pitchFamily="18" charset="0"/>
              </a:rPr>
              <a:t> ME, </a:t>
            </a:r>
            <a:r>
              <a:rPr lang="pt-BR" dirty="0" err="1" smtClean="0">
                <a:latin typeface="Times New Roman" pitchFamily="18" charset="0"/>
                <a:cs typeface="Times New Roman" pitchFamily="18" charset="0"/>
              </a:rPr>
              <a:t>Krasnewich</a:t>
            </a:r>
            <a:r>
              <a:rPr lang="pt-BR" dirty="0" smtClean="0">
                <a:latin typeface="Times New Roman" pitchFamily="18" charset="0"/>
                <a:cs typeface="Times New Roman" pitchFamily="18" charset="0"/>
              </a:rPr>
              <a:t> D, </a:t>
            </a:r>
            <a:r>
              <a:rPr lang="pt-BR" dirty="0" err="1" smtClean="0">
                <a:latin typeface="Times New Roman" pitchFamily="18" charset="0"/>
                <a:cs typeface="Times New Roman" pitchFamily="18" charset="0"/>
              </a:rPr>
              <a:t>Sidransky</a:t>
            </a:r>
            <a:r>
              <a:rPr lang="pt-BR" dirty="0" smtClean="0">
                <a:latin typeface="Times New Roman" pitchFamily="18" charset="0"/>
                <a:cs typeface="Times New Roman" pitchFamily="18" charset="0"/>
              </a:rPr>
              <a:t> E. </a:t>
            </a:r>
            <a:r>
              <a:rPr lang="en-US" dirty="0" err="1" smtClean="0">
                <a:latin typeface="Times New Roman" pitchFamily="18" charset="0"/>
                <a:cs typeface="Times New Roman" pitchFamily="18" charset="0"/>
              </a:rPr>
              <a:t>Lysosomal</a:t>
            </a:r>
            <a:r>
              <a:rPr lang="en-US" dirty="0" smtClean="0">
                <a:latin typeface="Times New Roman" pitchFamily="18" charset="0"/>
                <a:cs typeface="Times New Roman" pitchFamily="18" charset="0"/>
              </a:rPr>
              <a:t> storage disorders in the newborn. </a:t>
            </a:r>
            <a:r>
              <a:rPr lang="pt-BR" dirty="0" err="1" smtClean="0">
                <a:latin typeface="Times New Roman" pitchFamily="18" charset="0"/>
                <a:cs typeface="Times New Roman" pitchFamily="18" charset="0"/>
              </a:rPr>
              <a:t>Pediatrics</a:t>
            </a:r>
            <a:r>
              <a:rPr lang="pt-BR" dirty="0" smtClean="0">
                <a:latin typeface="Times New Roman" pitchFamily="18" charset="0"/>
                <a:cs typeface="Times New Roman" pitchFamily="18" charset="0"/>
              </a:rPr>
              <a:t> 2009;123:1191-207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76. </a:t>
            </a:r>
            <a:r>
              <a:rPr lang="pt-BR" dirty="0" err="1" smtClean="0">
                <a:latin typeface="Times New Roman" pitchFamily="18" charset="0"/>
                <a:cs typeface="Times New Roman" pitchFamily="18" charset="0"/>
              </a:rPr>
              <a:t>Gimovsky</a:t>
            </a:r>
            <a:r>
              <a:rPr lang="pt-BR" dirty="0" smtClean="0">
                <a:latin typeface="Times New Roman" pitchFamily="18" charset="0"/>
                <a:cs typeface="Times New Roman" pitchFamily="18" charset="0"/>
              </a:rPr>
              <a:t> AC, Luzi P, </a:t>
            </a:r>
            <a:r>
              <a:rPr lang="pt-BR" dirty="0" err="1" smtClean="0">
                <a:latin typeface="Times New Roman" pitchFamily="18" charset="0"/>
                <a:cs typeface="Times New Roman" pitchFamily="18" charset="0"/>
              </a:rPr>
              <a:t>Berghella</a:t>
            </a:r>
            <a:r>
              <a:rPr lang="pt-BR" dirty="0" smtClean="0">
                <a:latin typeface="Times New Roman" pitchFamily="18" charset="0"/>
                <a:cs typeface="Times New Roman" pitchFamily="18" charset="0"/>
              </a:rPr>
              <a:t> V. </a:t>
            </a:r>
            <a:r>
              <a:rPr lang="pt-BR" dirty="0" err="1" smtClean="0">
                <a:latin typeface="Times New Roman" pitchFamily="18" charset="0"/>
                <a:cs typeface="Times New Roman" pitchFamily="18" charset="0"/>
              </a:rPr>
              <a:t>Lysomal</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storage diseases as an etiology of non-immune </a:t>
            </a:r>
            <a:r>
              <a:rPr lang="en-US" dirty="0" err="1" smtClean="0">
                <a:latin typeface="Times New Roman" pitchFamily="18" charset="0"/>
                <a:cs typeface="Times New Roman" pitchFamily="18" charset="0"/>
              </a:rPr>
              <a:t>hydrops</a:t>
            </a:r>
            <a:r>
              <a:rPr lang="en-US" dirty="0" smtClean="0">
                <a:latin typeface="Times New Roman" pitchFamily="18" charset="0"/>
                <a:cs typeface="Times New Roman" pitchFamily="18" charset="0"/>
              </a:rPr>
              <a:t>: a systematic review. Am J </a:t>
            </a:r>
            <a:r>
              <a:rPr lang="en-US" dirty="0" err="1" smtClean="0">
                <a:latin typeface="Times New Roman" pitchFamily="18" charset="0"/>
                <a:cs typeface="Times New Roman" pitchFamily="18" charset="0"/>
              </a:rPr>
              <a:t>Obstet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Gynecol</a:t>
            </a:r>
            <a:r>
              <a:rPr lang="en-US" dirty="0" smtClean="0">
                <a:latin typeface="Times New Roman" pitchFamily="18" charset="0"/>
                <a:cs typeface="Times New Roman" pitchFamily="18" charset="0"/>
              </a:rPr>
              <a:t> 2014. Oct 8 [</a:t>
            </a:r>
            <a:r>
              <a:rPr lang="en-US" dirty="0" err="1" smtClean="0">
                <a:latin typeface="Times New Roman" pitchFamily="18" charset="0"/>
                <a:cs typeface="Times New Roman" pitchFamily="18" charset="0"/>
              </a:rPr>
              <a:t>Epub</a:t>
            </a:r>
            <a:r>
              <a:rPr lang="en-US" dirty="0" smtClean="0">
                <a:latin typeface="Times New Roman" pitchFamily="18" charset="0"/>
                <a:cs typeface="Times New Roman" pitchFamily="18" charset="0"/>
              </a:rPr>
              <a:t> ahead of print] </a:t>
            </a:r>
            <a:r>
              <a:rPr lang="pt-BR" dirty="0" smtClean="0">
                <a:latin typeface="Times New Roman" pitchFamily="18" charset="0"/>
                <a:cs typeface="Times New Roman" pitchFamily="18" charset="0"/>
              </a:rPr>
              <a:t>(</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a:t>
            </a:r>
          </a:p>
          <a:p>
            <a:pPr marL="274320" indent="-274320" eaLnBrk="1" fontAlgn="auto" hangingPunct="1">
              <a:spcAft>
                <a:spcPts val="0"/>
              </a:spcAft>
              <a:buFont typeface="Wingdings 2"/>
              <a:buChar char=""/>
              <a:defRPr/>
            </a:pPr>
            <a:endParaRPr lang="pt-BR" dirty="0" smtClean="0"/>
          </a:p>
          <a:p>
            <a:pPr marL="274320" indent="-274320" eaLnBrk="1" fontAlgn="auto" hangingPunct="1">
              <a:spcAft>
                <a:spcPts val="0"/>
              </a:spcAft>
              <a:buFont typeface="Wingdings 2"/>
              <a:buChar char=""/>
              <a:defRPr/>
            </a:pPr>
            <a:endParaRPr lang="pt-BR" dirty="0" smtClean="0"/>
          </a:p>
          <a:p>
            <a:pPr marL="274320" indent="-274320" eaLnBrk="1" fontAlgn="auto" hangingPunct="1">
              <a:spcAft>
                <a:spcPts val="0"/>
              </a:spcAft>
              <a:buFont typeface="Wingdings 2"/>
              <a:buChar char=""/>
              <a:defRPr/>
            </a:pPr>
            <a:endParaRPr lang="pt-BR" dirty="0" smtClean="0"/>
          </a:p>
          <a:p>
            <a:pPr marL="274320" indent="-274320" eaLnBrk="1" fontAlgn="auto" hangingPunct="1">
              <a:spcAft>
                <a:spcPts val="0"/>
              </a:spcAft>
              <a:buFont typeface="Wingdings 2"/>
              <a:buChar char=""/>
              <a:defRPr/>
            </a:pPr>
            <a:endParaRPr lang="pt-BR" dirty="0"/>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fontScale="55000" lnSpcReduction="20000"/>
          </a:bodyPr>
          <a:lstStyle/>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77</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Gort</a:t>
            </a:r>
            <a:r>
              <a:rPr lang="pt-BR" dirty="0" smtClean="0">
                <a:latin typeface="Times New Roman" pitchFamily="18" charset="0"/>
                <a:cs typeface="Times New Roman" pitchFamily="18" charset="0"/>
              </a:rPr>
              <a:t> L, </a:t>
            </a:r>
            <a:r>
              <a:rPr lang="pt-BR" dirty="0" err="1" smtClean="0">
                <a:latin typeface="Times New Roman" pitchFamily="18" charset="0"/>
                <a:cs typeface="Times New Roman" pitchFamily="18" charset="0"/>
              </a:rPr>
              <a:t>Granell</a:t>
            </a:r>
            <a:r>
              <a:rPr lang="pt-BR" dirty="0" smtClean="0">
                <a:latin typeface="Times New Roman" pitchFamily="18" charset="0"/>
                <a:cs typeface="Times New Roman" pitchFamily="18" charset="0"/>
              </a:rPr>
              <a:t> MR, Fernández G, Carreto P, </a:t>
            </a:r>
            <a:r>
              <a:rPr lang="en-US" dirty="0" smtClean="0">
                <a:latin typeface="Times New Roman" pitchFamily="18" charset="0"/>
                <a:cs typeface="Times New Roman" pitchFamily="18" charset="0"/>
              </a:rPr>
              <a:t>Sanchez A, </a:t>
            </a:r>
            <a:r>
              <a:rPr lang="en-US" dirty="0" err="1" smtClean="0">
                <a:latin typeface="Times New Roman" pitchFamily="18" charset="0"/>
                <a:cs typeface="Times New Roman" pitchFamily="18" charset="0"/>
              </a:rPr>
              <a:t>Coll</a:t>
            </a:r>
            <a:r>
              <a:rPr lang="en-US" dirty="0" smtClean="0">
                <a:latin typeface="Times New Roman" pitchFamily="18" charset="0"/>
                <a:cs typeface="Times New Roman" pitchFamily="18" charset="0"/>
              </a:rPr>
              <a:t> MJ. Fast protocol for the diagnosis of </a:t>
            </a:r>
            <a:r>
              <a:rPr lang="en-US" dirty="0" err="1" smtClean="0">
                <a:latin typeface="Times New Roman" pitchFamily="18" charset="0"/>
                <a:cs typeface="Times New Roman" pitchFamily="18" charset="0"/>
              </a:rPr>
              <a:t>lysosomal</a:t>
            </a:r>
            <a:r>
              <a:rPr lang="en-US" dirty="0" smtClean="0">
                <a:latin typeface="Times New Roman" pitchFamily="18" charset="0"/>
                <a:cs typeface="Times New Roman" pitchFamily="18" charset="0"/>
              </a:rPr>
              <a:t> diseases in </a:t>
            </a:r>
            <a:r>
              <a:rPr lang="en-US" dirty="0" err="1" smtClean="0">
                <a:latin typeface="Times New Roman" pitchFamily="18" charset="0"/>
                <a:cs typeface="Times New Roman" pitchFamily="18" charset="0"/>
              </a:rPr>
              <a:t>nonimmune</a:t>
            </a:r>
            <a:r>
              <a:rPr lang="en-US"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hydrops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fetalis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Prenat</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Diagn</a:t>
            </a:r>
            <a:r>
              <a:rPr lang="pt-BR" dirty="0" smtClean="0">
                <a:latin typeface="Times New Roman" pitchFamily="18" charset="0"/>
                <a:cs typeface="Times New Roman" pitchFamily="18" charset="0"/>
              </a:rPr>
              <a:t> 2012;32:1139-42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78</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Govaert</a:t>
            </a:r>
            <a:r>
              <a:rPr lang="pt-BR" dirty="0" smtClean="0">
                <a:latin typeface="Times New Roman" pitchFamily="18" charset="0"/>
                <a:cs typeface="Times New Roman" pitchFamily="18" charset="0"/>
              </a:rPr>
              <a:t> P, Leroy JG, </a:t>
            </a:r>
            <a:r>
              <a:rPr lang="pt-BR" dirty="0" err="1" smtClean="0">
                <a:latin typeface="Times New Roman" pitchFamily="18" charset="0"/>
                <a:cs typeface="Times New Roman" pitchFamily="18" charset="0"/>
              </a:rPr>
              <a:t>Pauwels</a:t>
            </a:r>
            <a:r>
              <a:rPr lang="pt-BR" dirty="0" smtClean="0">
                <a:latin typeface="Times New Roman" pitchFamily="18" charset="0"/>
                <a:cs typeface="Times New Roman" pitchFamily="18" charset="0"/>
              </a:rPr>
              <a:t> R, </a:t>
            </a:r>
            <a:r>
              <a:rPr lang="pt-BR" dirty="0" err="1" smtClean="0">
                <a:latin typeface="Times New Roman" pitchFamily="18" charset="0"/>
                <a:cs typeface="Times New Roman" pitchFamily="18" charset="0"/>
              </a:rPr>
              <a:t>et</a:t>
            </a:r>
            <a:r>
              <a:rPr lang="pt-BR" dirty="0" smtClean="0">
                <a:latin typeface="Times New Roman" pitchFamily="18" charset="0"/>
                <a:cs typeface="Times New Roman" pitchFamily="18" charset="0"/>
              </a:rPr>
              <a:t> al. </a:t>
            </a:r>
            <a:r>
              <a:rPr lang="en-US" dirty="0" err="1" smtClean="0">
                <a:latin typeface="Times New Roman" pitchFamily="18" charset="0"/>
                <a:cs typeface="Times New Roman" pitchFamily="18" charset="0"/>
              </a:rPr>
              <a:t>Perinatal</a:t>
            </a:r>
            <a:r>
              <a:rPr lang="en-US" dirty="0" smtClean="0">
                <a:latin typeface="Times New Roman" pitchFamily="18" charset="0"/>
                <a:cs typeface="Times New Roman" pitchFamily="18" charset="0"/>
              </a:rPr>
              <a:t> manifestations of maternal yellow nail </a:t>
            </a:r>
            <a:r>
              <a:rPr lang="pt-BR" dirty="0" err="1" smtClean="0">
                <a:latin typeface="Times New Roman" pitchFamily="18" charset="0"/>
                <a:cs typeface="Times New Roman" pitchFamily="18" charset="0"/>
              </a:rPr>
              <a:t>syndrome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Pediatrics</a:t>
            </a:r>
            <a:r>
              <a:rPr lang="pt-BR" dirty="0" smtClean="0">
                <a:latin typeface="Times New Roman" pitchFamily="18" charset="0"/>
                <a:cs typeface="Times New Roman" pitchFamily="18" charset="0"/>
              </a:rPr>
              <a:t> 1992;89:1016-8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da-DK" b="1" dirty="0" smtClean="0">
                <a:latin typeface="Times New Roman" pitchFamily="18" charset="0"/>
                <a:cs typeface="Times New Roman" pitchFamily="18" charset="0"/>
              </a:rPr>
              <a:t>79. </a:t>
            </a:r>
            <a:r>
              <a:rPr lang="da-DK" dirty="0" smtClean="0">
                <a:latin typeface="Times New Roman" pitchFamily="18" charset="0"/>
                <a:cs typeface="Times New Roman" pitchFamily="18" charset="0"/>
              </a:rPr>
              <a:t>Mari G, Deter RL, Carpenter RL, et al. </a:t>
            </a:r>
            <a:r>
              <a:rPr lang="pt-BR" dirty="0" err="1" smtClean="0">
                <a:latin typeface="Times New Roman" pitchFamily="18" charset="0"/>
                <a:cs typeface="Times New Roman" pitchFamily="18" charset="0"/>
              </a:rPr>
              <a:t>Noninvasive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diagnosis</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by</a:t>
            </a:r>
            <a:r>
              <a:rPr lang="pt-BR" dirty="0" smtClean="0">
                <a:latin typeface="Times New Roman" pitchFamily="18" charset="0"/>
                <a:cs typeface="Times New Roman" pitchFamily="18" charset="0"/>
              </a:rPr>
              <a:t> Doppler </a:t>
            </a:r>
            <a:r>
              <a:rPr lang="pt-BR" dirty="0" err="1" smtClean="0">
                <a:latin typeface="Times New Roman" pitchFamily="18" charset="0"/>
                <a:cs typeface="Times New Roman" pitchFamily="18" charset="0"/>
              </a:rPr>
              <a:t>ultrasonography</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of fetal anemia due to maternal red-cell </a:t>
            </a:r>
            <a:r>
              <a:rPr lang="pt-BR" dirty="0" err="1" smtClean="0">
                <a:latin typeface="Times New Roman" pitchFamily="18" charset="0"/>
                <a:cs typeface="Times New Roman" pitchFamily="18" charset="0"/>
              </a:rPr>
              <a:t>alloimmunization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Collaborative</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Group</a:t>
            </a:r>
            <a:r>
              <a:rPr lang="pt-BR" dirty="0" smtClean="0">
                <a:latin typeface="Times New Roman" pitchFamily="18" charset="0"/>
                <a:cs typeface="Times New Roman" pitchFamily="18" charset="0"/>
              </a:rPr>
              <a:t> for </a:t>
            </a:r>
            <a:r>
              <a:rPr lang="en-US" dirty="0" smtClean="0">
                <a:latin typeface="Times New Roman" pitchFamily="18" charset="0"/>
                <a:cs typeface="Times New Roman" pitchFamily="18" charset="0"/>
              </a:rPr>
              <a:t>Doppler Assessment of the Blood Velocity in </a:t>
            </a:r>
            <a:r>
              <a:rPr lang="pt-BR" dirty="0" err="1" smtClean="0">
                <a:latin typeface="Times New Roman" pitchFamily="18" charset="0"/>
                <a:cs typeface="Times New Roman" pitchFamily="18" charset="0"/>
              </a:rPr>
              <a:t>Anemic</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Fetuses</a:t>
            </a:r>
            <a:r>
              <a:rPr lang="pt-BR" dirty="0" smtClean="0">
                <a:latin typeface="Times New Roman" pitchFamily="18" charset="0"/>
                <a:cs typeface="Times New Roman" pitchFamily="18" charset="0"/>
              </a:rPr>
              <a:t>. N </a:t>
            </a:r>
            <a:r>
              <a:rPr lang="pt-BR" dirty="0" err="1" smtClean="0">
                <a:latin typeface="Times New Roman" pitchFamily="18" charset="0"/>
                <a:cs typeface="Times New Roman" pitchFamily="18" charset="0"/>
              </a:rPr>
              <a:t>Engl</a:t>
            </a:r>
            <a:r>
              <a:rPr lang="pt-BR" dirty="0" smtClean="0">
                <a:latin typeface="Times New Roman" pitchFamily="18" charset="0"/>
                <a:cs typeface="Times New Roman" pitchFamily="18" charset="0"/>
              </a:rPr>
              <a:t> J </a:t>
            </a:r>
            <a:r>
              <a:rPr lang="pt-BR" dirty="0" err="1" smtClean="0">
                <a:latin typeface="Times New Roman" pitchFamily="18" charset="0"/>
                <a:cs typeface="Times New Roman" pitchFamily="18" charset="0"/>
              </a:rPr>
              <a:t>Med</a:t>
            </a:r>
            <a:r>
              <a:rPr lang="pt-BR" dirty="0" smtClean="0">
                <a:latin typeface="Times New Roman" pitchFamily="18" charset="0"/>
                <a:cs typeface="Times New Roman" pitchFamily="18" charset="0"/>
              </a:rPr>
              <a:t> 2000;342:9-14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II-2).</a:t>
            </a:r>
          </a:p>
          <a:p>
            <a:pPr marL="274320" indent="-274320" algn="just" eaLnBrk="1" fontAlgn="auto" hangingPunct="1">
              <a:spcAft>
                <a:spcPts val="0"/>
              </a:spcAft>
              <a:buFont typeface="Wingdings 2"/>
              <a:buChar char=""/>
              <a:defRPr/>
            </a:pPr>
            <a:r>
              <a:rPr lang="en-US" b="1" dirty="0" smtClean="0">
                <a:latin typeface="Times New Roman" pitchFamily="18" charset="0"/>
                <a:cs typeface="Times New Roman" pitchFamily="18" charset="0"/>
              </a:rPr>
              <a:t>80</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Désilets</a:t>
            </a:r>
            <a:r>
              <a:rPr lang="en-US" dirty="0" smtClean="0">
                <a:latin typeface="Times New Roman" pitchFamily="18" charset="0"/>
                <a:cs typeface="Times New Roman" pitchFamily="18" charset="0"/>
              </a:rPr>
              <a:t> V, </a:t>
            </a:r>
            <a:r>
              <a:rPr lang="en-US" dirty="0" err="1" smtClean="0">
                <a:latin typeface="Times New Roman" pitchFamily="18" charset="0"/>
                <a:cs typeface="Times New Roman" pitchFamily="18" charset="0"/>
              </a:rPr>
              <a:t>Audibert</a:t>
            </a:r>
            <a:r>
              <a:rPr lang="en-US" dirty="0" smtClean="0">
                <a:latin typeface="Times New Roman" pitchFamily="18" charset="0"/>
                <a:cs typeface="Times New Roman" pitchFamily="18" charset="0"/>
              </a:rPr>
              <a:t> F; Society of Obstetrician and Gynecologists of Canada. Investigation and management of non-immune fetal </a:t>
            </a:r>
            <a:r>
              <a:rPr lang="pt-BR" dirty="0" err="1" smtClean="0">
                <a:latin typeface="Times New Roman" pitchFamily="18" charset="0"/>
                <a:cs typeface="Times New Roman" pitchFamily="18" charset="0"/>
              </a:rPr>
              <a:t>hydrops</a:t>
            </a:r>
            <a:r>
              <a:rPr lang="pt-BR" dirty="0" smtClean="0">
                <a:latin typeface="Times New Roman" pitchFamily="18" charset="0"/>
                <a:cs typeface="Times New Roman" pitchFamily="18" charset="0"/>
              </a:rPr>
              <a:t>. J </a:t>
            </a:r>
            <a:r>
              <a:rPr lang="pt-BR" dirty="0" err="1" smtClean="0">
                <a:latin typeface="Times New Roman" pitchFamily="18" charset="0"/>
                <a:cs typeface="Times New Roman" pitchFamily="18" charset="0"/>
              </a:rPr>
              <a:t>Obstet</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Gynaecol</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Can</a:t>
            </a:r>
            <a:r>
              <a:rPr lang="pt-BR" dirty="0" smtClean="0">
                <a:latin typeface="Times New Roman" pitchFamily="18" charset="0"/>
                <a:cs typeface="Times New Roman" pitchFamily="18" charset="0"/>
              </a:rPr>
              <a:t> 2013;35: 923-38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de-DE" b="1" dirty="0" smtClean="0">
                <a:latin typeface="Times New Roman" pitchFamily="18" charset="0"/>
                <a:cs typeface="Times New Roman" pitchFamily="18" charset="0"/>
              </a:rPr>
              <a:t>81. </a:t>
            </a:r>
            <a:r>
              <a:rPr lang="de-DE" dirty="0" smtClean="0">
                <a:latin typeface="Times New Roman" pitchFamily="18" charset="0"/>
                <a:cs typeface="Times New Roman" pitchFamily="18" charset="0"/>
              </a:rPr>
              <a:t>Braun T, Brauer M, Fuchs I, et al. Mirror </a:t>
            </a:r>
            <a:r>
              <a:rPr lang="en-US" dirty="0" smtClean="0">
                <a:latin typeface="Times New Roman" pitchFamily="18" charset="0"/>
                <a:cs typeface="Times New Roman" pitchFamily="18" charset="0"/>
              </a:rPr>
              <a:t>syndrome: a systematic review of fetal associated </a:t>
            </a:r>
            <a:r>
              <a:rPr lang="pt-BR" dirty="0" err="1" smtClean="0">
                <a:latin typeface="Times New Roman" pitchFamily="18" charset="0"/>
                <a:cs typeface="Times New Roman" pitchFamily="18" charset="0"/>
              </a:rPr>
              <a:t>conditions</a:t>
            </a:r>
            <a:r>
              <a:rPr lang="pt-BR" dirty="0" smtClean="0">
                <a:latin typeface="Times New Roman" pitchFamily="18" charset="0"/>
                <a:cs typeface="Times New Roman" pitchFamily="18" charset="0"/>
              </a:rPr>
              <a:t>, maternal </a:t>
            </a:r>
            <a:r>
              <a:rPr lang="pt-BR" dirty="0" err="1" smtClean="0">
                <a:latin typeface="Times New Roman" pitchFamily="18" charset="0"/>
                <a:cs typeface="Times New Roman" pitchFamily="18" charset="0"/>
              </a:rPr>
              <a:t>presentation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and</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perinatal</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outcome</a:t>
            </a:r>
            <a:r>
              <a:rPr lang="pt-BR" dirty="0" smtClean="0">
                <a:latin typeface="Times New Roman" pitchFamily="18" charset="0"/>
                <a:cs typeface="Times New Roman" pitchFamily="18" charset="0"/>
              </a:rPr>
              <a:t>. Fetal </a:t>
            </a:r>
            <a:r>
              <a:rPr lang="pt-BR" dirty="0" err="1" smtClean="0">
                <a:latin typeface="Times New Roman" pitchFamily="18" charset="0"/>
                <a:cs typeface="Times New Roman" pitchFamily="18" charset="0"/>
              </a:rPr>
              <a:t>Diagn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Ther</a:t>
            </a:r>
            <a:r>
              <a:rPr lang="pt-BR" dirty="0" smtClean="0">
                <a:latin typeface="Times New Roman" pitchFamily="18" charset="0"/>
                <a:cs typeface="Times New Roman" pitchFamily="18" charset="0"/>
              </a:rPr>
              <a:t> 2010;27:191-203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82. </a:t>
            </a:r>
            <a:r>
              <a:rPr lang="pt-BR" dirty="0" err="1" smtClean="0">
                <a:latin typeface="Times New Roman" pitchFamily="18" charset="0"/>
                <a:cs typeface="Times New Roman" pitchFamily="18" charset="0"/>
              </a:rPr>
              <a:t>Gedikbasi</a:t>
            </a:r>
            <a:r>
              <a:rPr lang="pt-BR" dirty="0" smtClean="0">
                <a:latin typeface="Times New Roman" pitchFamily="18" charset="0"/>
                <a:cs typeface="Times New Roman" pitchFamily="18" charset="0"/>
              </a:rPr>
              <a:t> A, </a:t>
            </a:r>
            <a:r>
              <a:rPr lang="pt-BR" dirty="0" err="1" smtClean="0">
                <a:latin typeface="Times New Roman" pitchFamily="18" charset="0"/>
                <a:cs typeface="Times New Roman" pitchFamily="18" charset="0"/>
              </a:rPr>
              <a:t>Oztarhan</a:t>
            </a:r>
            <a:r>
              <a:rPr lang="pt-BR" dirty="0" smtClean="0">
                <a:latin typeface="Times New Roman" pitchFamily="18" charset="0"/>
                <a:cs typeface="Times New Roman" pitchFamily="18" charset="0"/>
              </a:rPr>
              <a:t> K, </a:t>
            </a:r>
            <a:r>
              <a:rPr lang="pt-BR" dirty="0" err="1" smtClean="0">
                <a:latin typeface="Times New Roman" pitchFamily="18" charset="0"/>
                <a:cs typeface="Times New Roman" pitchFamily="18" charset="0"/>
              </a:rPr>
              <a:t>Gunenc</a:t>
            </a:r>
            <a:r>
              <a:rPr lang="pt-BR" dirty="0" smtClean="0">
                <a:latin typeface="Times New Roman" pitchFamily="18" charset="0"/>
                <a:cs typeface="Times New Roman" pitchFamily="18" charset="0"/>
              </a:rPr>
              <a:t> Z, </a:t>
            </a:r>
            <a:r>
              <a:rPr lang="pt-BR" dirty="0" err="1" smtClean="0">
                <a:latin typeface="Times New Roman" pitchFamily="18" charset="0"/>
                <a:cs typeface="Times New Roman" pitchFamily="18" charset="0"/>
              </a:rPr>
              <a:t>et</a:t>
            </a:r>
            <a:r>
              <a:rPr lang="pt-BR" dirty="0" smtClean="0">
                <a:latin typeface="Times New Roman" pitchFamily="18" charset="0"/>
                <a:cs typeface="Times New Roman" pitchFamily="18" charset="0"/>
              </a:rPr>
              <a:t> al. </a:t>
            </a:r>
            <a:r>
              <a:rPr lang="it-IT" dirty="0" smtClean="0">
                <a:latin typeface="Times New Roman" pitchFamily="18" charset="0"/>
                <a:cs typeface="Times New Roman" pitchFamily="18" charset="0"/>
              </a:rPr>
              <a:t>Preeclampsia due to fetal non-immune hydrops: </a:t>
            </a:r>
            <a:r>
              <a:rPr lang="en-US" dirty="0" smtClean="0">
                <a:latin typeface="Times New Roman" pitchFamily="18" charset="0"/>
                <a:cs typeface="Times New Roman" pitchFamily="18" charset="0"/>
              </a:rPr>
              <a:t>mirror syndrome and review of literature. </a:t>
            </a:r>
            <a:r>
              <a:rPr lang="en-US" dirty="0" err="1" smtClean="0">
                <a:latin typeface="Times New Roman" pitchFamily="18" charset="0"/>
                <a:cs typeface="Times New Roman" pitchFamily="18" charset="0"/>
              </a:rPr>
              <a:t>Hypertens</a:t>
            </a:r>
            <a:r>
              <a:rPr lang="en-US"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Pregnancy</a:t>
            </a:r>
            <a:r>
              <a:rPr lang="pt-BR" dirty="0" smtClean="0">
                <a:latin typeface="Times New Roman" pitchFamily="18" charset="0"/>
                <a:cs typeface="Times New Roman" pitchFamily="18" charset="0"/>
              </a:rPr>
              <a:t> 2011;30:322-30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83. </a:t>
            </a:r>
            <a:r>
              <a:rPr lang="pt-BR" dirty="0" err="1" smtClean="0">
                <a:latin typeface="Times New Roman" pitchFamily="18" charset="0"/>
                <a:cs typeface="Times New Roman" pitchFamily="18" charset="0"/>
              </a:rPr>
              <a:t>Goa</a:t>
            </a:r>
            <a:r>
              <a:rPr lang="pt-BR" dirty="0" smtClean="0">
                <a:latin typeface="Times New Roman" pitchFamily="18" charset="0"/>
                <a:cs typeface="Times New Roman" pitchFamily="18" charset="0"/>
              </a:rPr>
              <a:t> S, </a:t>
            </a:r>
            <a:r>
              <a:rPr lang="pt-BR" dirty="0" err="1" smtClean="0">
                <a:latin typeface="Times New Roman" pitchFamily="18" charset="0"/>
                <a:cs typeface="Times New Roman" pitchFamily="18" charset="0"/>
              </a:rPr>
              <a:t>Mimura</a:t>
            </a:r>
            <a:r>
              <a:rPr lang="pt-BR" dirty="0" smtClean="0">
                <a:latin typeface="Times New Roman" pitchFamily="18" charset="0"/>
                <a:cs typeface="Times New Roman" pitchFamily="18" charset="0"/>
              </a:rPr>
              <a:t> K, </a:t>
            </a:r>
            <a:r>
              <a:rPr lang="pt-BR" dirty="0" err="1" smtClean="0">
                <a:latin typeface="Times New Roman" pitchFamily="18" charset="0"/>
                <a:cs typeface="Times New Roman" pitchFamily="18" charset="0"/>
              </a:rPr>
              <a:t>Kakigano</a:t>
            </a:r>
            <a:r>
              <a:rPr lang="pt-BR" dirty="0" smtClean="0">
                <a:latin typeface="Times New Roman" pitchFamily="18" charset="0"/>
                <a:cs typeface="Times New Roman" pitchFamily="18" charset="0"/>
              </a:rPr>
              <a:t> A, </a:t>
            </a:r>
            <a:r>
              <a:rPr lang="pt-BR" dirty="0" err="1" smtClean="0">
                <a:latin typeface="Times New Roman" pitchFamily="18" charset="0"/>
                <a:cs typeface="Times New Roman" pitchFamily="18" charset="0"/>
              </a:rPr>
              <a:t>et</a:t>
            </a:r>
            <a:r>
              <a:rPr lang="pt-BR" dirty="0" smtClean="0">
                <a:latin typeface="Times New Roman" pitchFamily="18" charset="0"/>
                <a:cs typeface="Times New Roman" pitchFamily="18" charset="0"/>
              </a:rPr>
              <a:t> al. </a:t>
            </a:r>
            <a:r>
              <a:rPr lang="en-US" dirty="0" smtClean="0">
                <a:latin typeface="Times New Roman" pitchFamily="18" charset="0"/>
                <a:cs typeface="Times New Roman" pitchFamily="18" charset="0"/>
              </a:rPr>
              <a:t>Normalization of </a:t>
            </a:r>
            <a:r>
              <a:rPr lang="en-US" dirty="0" err="1" smtClean="0">
                <a:latin typeface="Times New Roman" pitchFamily="18" charset="0"/>
                <a:cs typeface="Times New Roman" pitchFamily="18" charset="0"/>
              </a:rPr>
              <a:t>angiogenic</a:t>
            </a:r>
            <a:r>
              <a:rPr lang="en-US" dirty="0" smtClean="0">
                <a:latin typeface="Times New Roman" pitchFamily="18" charset="0"/>
                <a:cs typeface="Times New Roman" pitchFamily="18" charset="0"/>
              </a:rPr>
              <a:t> imbalance after </a:t>
            </a:r>
            <a:r>
              <a:rPr lang="sv-SE" dirty="0" smtClean="0">
                <a:latin typeface="Times New Roman" pitchFamily="18" charset="0"/>
                <a:cs typeface="Times New Roman" pitchFamily="18" charset="0"/>
              </a:rPr>
              <a:t>intra-uterine transfusion for mirror syndrome </a:t>
            </a:r>
            <a:r>
              <a:rPr lang="en-US" dirty="0" smtClean="0">
                <a:latin typeface="Times New Roman" pitchFamily="18" charset="0"/>
                <a:cs typeface="Times New Roman" pitchFamily="18" charset="0"/>
              </a:rPr>
              <a:t>caused by parvovirus B19. Fetal </a:t>
            </a:r>
            <a:r>
              <a:rPr lang="en-US" dirty="0" err="1" smtClean="0">
                <a:latin typeface="Times New Roman" pitchFamily="18" charset="0"/>
                <a:cs typeface="Times New Roman" pitchFamily="18" charset="0"/>
              </a:rPr>
              <a:t>Diagn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Ther</a:t>
            </a:r>
            <a:r>
              <a:rPr lang="en-US" dirty="0" smtClean="0">
                <a:latin typeface="Times New Roman" pitchFamily="18" charset="0"/>
                <a:cs typeface="Times New Roman" pitchFamily="18" charset="0"/>
              </a:rPr>
              <a:t> </a:t>
            </a:r>
            <a:r>
              <a:rPr lang="pt-BR" dirty="0" smtClean="0">
                <a:latin typeface="Times New Roman" pitchFamily="18" charset="0"/>
                <a:cs typeface="Times New Roman" pitchFamily="18" charset="0"/>
              </a:rPr>
              <a:t>2013;34:176-9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84. </a:t>
            </a:r>
            <a:r>
              <a:rPr lang="pt-BR" dirty="0" err="1" smtClean="0">
                <a:latin typeface="Times New Roman" pitchFamily="18" charset="0"/>
                <a:cs typeface="Times New Roman" pitchFamily="18" charset="0"/>
              </a:rPr>
              <a:t>Llurba</a:t>
            </a:r>
            <a:r>
              <a:rPr lang="pt-BR" dirty="0" smtClean="0">
                <a:latin typeface="Times New Roman" pitchFamily="18" charset="0"/>
                <a:cs typeface="Times New Roman" pitchFamily="18" charset="0"/>
              </a:rPr>
              <a:t> E, </a:t>
            </a:r>
            <a:r>
              <a:rPr lang="pt-BR" dirty="0" err="1" smtClean="0">
                <a:latin typeface="Times New Roman" pitchFamily="18" charset="0"/>
                <a:cs typeface="Times New Roman" pitchFamily="18" charset="0"/>
              </a:rPr>
              <a:t>Marsal</a:t>
            </a:r>
            <a:r>
              <a:rPr lang="pt-BR" dirty="0" smtClean="0">
                <a:latin typeface="Times New Roman" pitchFamily="18" charset="0"/>
                <a:cs typeface="Times New Roman" pitchFamily="18" charset="0"/>
              </a:rPr>
              <a:t> G, Sanchez O, </a:t>
            </a:r>
            <a:r>
              <a:rPr lang="pt-BR" dirty="0" err="1" smtClean="0">
                <a:latin typeface="Times New Roman" pitchFamily="18" charset="0"/>
                <a:cs typeface="Times New Roman" pitchFamily="18" charset="0"/>
              </a:rPr>
              <a:t>et</a:t>
            </a:r>
            <a:r>
              <a:rPr lang="pt-BR" dirty="0" smtClean="0">
                <a:latin typeface="Times New Roman" pitchFamily="18" charset="0"/>
                <a:cs typeface="Times New Roman" pitchFamily="18" charset="0"/>
              </a:rPr>
              <a:t> al. </a:t>
            </a:r>
            <a:r>
              <a:rPr lang="en-US" dirty="0" err="1" smtClean="0">
                <a:latin typeface="Times New Roman" pitchFamily="18" charset="0"/>
                <a:cs typeface="Times New Roman" pitchFamily="18" charset="0"/>
              </a:rPr>
              <a:t>Angiogenic</a:t>
            </a:r>
            <a:r>
              <a:rPr lang="en-US" dirty="0" smtClean="0">
                <a:latin typeface="Times New Roman" pitchFamily="18" charset="0"/>
                <a:cs typeface="Times New Roman" pitchFamily="18" charset="0"/>
              </a:rPr>
              <a:t> and </a:t>
            </a:r>
            <a:r>
              <a:rPr lang="en-US" dirty="0" err="1" smtClean="0">
                <a:latin typeface="Times New Roman" pitchFamily="18" charset="0"/>
                <a:cs typeface="Times New Roman" pitchFamily="18" charset="0"/>
              </a:rPr>
              <a:t>antiangiogenic</a:t>
            </a:r>
            <a:r>
              <a:rPr lang="en-US" dirty="0" smtClean="0">
                <a:latin typeface="Times New Roman" pitchFamily="18" charset="0"/>
                <a:cs typeface="Times New Roman" pitchFamily="18" charset="0"/>
              </a:rPr>
              <a:t> factors before and after resolution of maternal mirror syndrome. </a:t>
            </a:r>
            <a:r>
              <a:rPr lang="pt-BR" dirty="0" err="1" smtClean="0">
                <a:latin typeface="Times New Roman" pitchFamily="18" charset="0"/>
                <a:cs typeface="Times New Roman" pitchFamily="18" charset="0"/>
              </a:rPr>
              <a:t>Ultrasound</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Obstet</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Gynecol</a:t>
            </a:r>
            <a:r>
              <a:rPr lang="pt-BR" dirty="0" smtClean="0">
                <a:latin typeface="Times New Roman" pitchFamily="18" charset="0"/>
                <a:cs typeface="Times New Roman" pitchFamily="18" charset="0"/>
              </a:rPr>
              <a:t> 2012;40: 367-9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endParaRPr lang="pt-BR" dirty="0">
              <a:latin typeface="Times New Roman" pitchFamily="18" charset="0"/>
              <a:cs typeface="Times New Roman" pitchFamily="18" charset="0"/>
            </a:endParaRP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fontScale="62500" lnSpcReduction="20000"/>
          </a:bodyPr>
          <a:lstStyle/>
          <a:p>
            <a:pPr marL="274320" indent="-274320" eaLnBrk="1" fontAlgn="auto" hangingPunct="1">
              <a:spcAft>
                <a:spcPts val="0"/>
              </a:spcAft>
              <a:buFont typeface="Wingdings 2"/>
              <a:buChar char=""/>
              <a:defRPr/>
            </a:pPr>
            <a:r>
              <a:rPr lang="sv-SE" b="1" dirty="0" smtClean="0"/>
              <a:t>85. </a:t>
            </a:r>
            <a:r>
              <a:rPr lang="sv-SE" dirty="0" smtClean="0"/>
              <a:t>Livingston JC, Malik KM, </a:t>
            </a:r>
            <a:r>
              <a:rPr lang="pt-BR" dirty="0" err="1" smtClean="0"/>
              <a:t>Crombleholme</a:t>
            </a:r>
            <a:r>
              <a:rPr lang="pt-BR" dirty="0" smtClean="0"/>
              <a:t> TM, </a:t>
            </a:r>
            <a:r>
              <a:rPr lang="pt-BR" dirty="0" err="1" smtClean="0"/>
              <a:t>Lim</a:t>
            </a:r>
            <a:r>
              <a:rPr lang="pt-BR" dirty="0" smtClean="0"/>
              <a:t> FY, </a:t>
            </a:r>
            <a:r>
              <a:rPr lang="pt-BR" dirty="0" err="1" smtClean="0"/>
              <a:t>Sibai</a:t>
            </a:r>
            <a:r>
              <a:rPr lang="pt-BR" dirty="0" smtClean="0"/>
              <a:t> BM. </a:t>
            </a:r>
            <a:r>
              <a:rPr lang="pt-BR" dirty="0" err="1" smtClean="0"/>
              <a:t>Mirror</a:t>
            </a:r>
            <a:r>
              <a:rPr lang="pt-BR" dirty="0" smtClean="0"/>
              <a:t> </a:t>
            </a:r>
            <a:r>
              <a:rPr lang="en-US" dirty="0" smtClean="0"/>
              <a:t>syndrome: a novel approach to therapy with fetal </a:t>
            </a:r>
            <a:r>
              <a:rPr lang="pt-BR" dirty="0" err="1" smtClean="0"/>
              <a:t>peritoneal-amniotic</a:t>
            </a:r>
            <a:r>
              <a:rPr lang="pt-BR" dirty="0" smtClean="0"/>
              <a:t> shunt. </a:t>
            </a:r>
            <a:r>
              <a:rPr lang="pt-BR" dirty="0" err="1" smtClean="0"/>
              <a:t>Obstet</a:t>
            </a:r>
            <a:r>
              <a:rPr lang="pt-BR" dirty="0" smtClean="0"/>
              <a:t> </a:t>
            </a:r>
            <a:r>
              <a:rPr lang="pt-BR" dirty="0" err="1" smtClean="0"/>
              <a:t>Gynecol</a:t>
            </a:r>
            <a:r>
              <a:rPr lang="pt-BR" dirty="0" smtClean="0"/>
              <a:t> 2007;110:540-3 (</a:t>
            </a:r>
            <a:r>
              <a:rPr lang="pt-BR" dirty="0" err="1" smtClean="0"/>
              <a:t>Level</a:t>
            </a:r>
            <a:r>
              <a:rPr lang="pt-BR" dirty="0" smtClean="0"/>
              <a:t> III).</a:t>
            </a:r>
          </a:p>
          <a:p>
            <a:pPr marL="274320" indent="-274320" eaLnBrk="1" fontAlgn="auto" hangingPunct="1">
              <a:spcAft>
                <a:spcPts val="0"/>
              </a:spcAft>
              <a:buFont typeface="Wingdings 2"/>
              <a:buChar char=""/>
              <a:defRPr/>
            </a:pPr>
            <a:r>
              <a:rPr lang="en-US" b="1" dirty="0" smtClean="0"/>
              <a:t>86</a:t>
            </a:r>
            <a:r>
              <a:rPr lang="en-US" dirty="0" smtClean="0"/>
              <a:t>. </a:t>
            </a:r>
            <a:r>
              <a:rPr lang="en-US" dirty="0" err="1" smtClean="0"/>
              <a:t>Midgley</a:t>
            </a:r>
            <a:r>
              <a:rPr lang="en-US" dirty="0" smtClean="0"/>
              <a:t> DY, </a:t>
            </a:r>
            <a:r>
              <a:rPr lang="en-US" dirty="0" err="1" smtClean="0"/>
              <a:t>Hardrug</a:t>
            </a:r>
            <a:r>
              <a:rPr lang="en-US" dirty="0" smtClean="0"/>
              <a:t> K. The mirror syndrome. </a:t>
            </a:r>
            <a:r>
              <a:rPr lang="pt-BR" dirty="0" err="1" smtClean="0"/>
              <a:t>Eur</a:t>
            </a:r>
            <a:r>
              <a:rPr lang="pt-BR" dirty="0" smtClean="0"/>
              <a:t> J </a:t>
            </a:r>
            <a:r>
              <a:rPr lang="pt-BR" dirty="0" err="1" smtClean="0"/>
              <a:t>Obstet</a:t>
            </a:r>
            <a:r>
              <a:rPr lang="pt-BR" dirty="0" smtClean="0"/>
              <a:t> </a:t>
            </a:r>
            <a:r>
              <a:rPr lang="pt-BR" dirty="0" err="1" smtClean="0"/>
              <a:t>Gynecol</a:t>
            </a:r>
            <a:r>
              <a:rPr lang="pt-BR" dirty="0" smtClean="0"/>
              <a:t> </a:t>
            </a:r>
            <a:r>
              <a:rPr lang="pt-BR" dirty="0" err="1" smtClean="0"/>
              <a:t>Reprod</a:t>
            </a:r>
            <a:r>
              <a:rPr lang="pt-BR" dirty="0" smtClean="0"/>
              <a:t> </a:t>
            </a:r>
            <a:r>
              <a:rPr lang="pt-BR" dirty="0" err="1" smtClean="0"/>
              <a:t>Biol</a:t>
            </a:r>
            <a:r>
              <a:rPr lang="pt-BR" dirty="0" smtClean="0"/>
              <a:t> 2000;88:201-2 (</a:t>
            </a:r>
            <a:r>
              <a:rPr lang="pt-BR" dirty="0" err="1" smtClean="0"/>
              <a:t>Level</a:t>
            </a:r>
            <a:r>
              <a:rPr lang="pt-BR" dirty="0" smtClean="0"/>
              <a:t> III).</a:t>
            </a:r>
          </a:p>
          <a:p>
            <a:pPr marL="274320" indent="-274320" eaLnBrk="1" fontAlgn="auto" hangingPunct="1">
              <a:spcAft>
                <a:spcPts val="0"/>
              </a:spcAft>
              <a:buFont typeface="Wingdings 2"/>
              <a:buChar char=""/>
              <a:defRPr/>
            </a:pPr>
            <a:r>
              <a:rPr lang="pt-BR" b="1" dirty="0" smtClean="0"/>
              <a:t>87</a:t>
            </a:r>
            <a:r>
              <a:rPr lang="pt-BR" dirty="0" smtClean="0"/>
              <a:t>. </a:t>
            </a:r>
            <a:r>
              <a:rPr lang="pt-BR" dirty="0" err="1" smtClean="0"/>
              <a:t>Mascaretti</a:t>
            </a:r>
            <a:r>
              <a:rPr lang="pt-BR" dirty="0" smtClean="0"/>
              <a:t> RS, Falcão MC, Silva AM, </a:t>
            </a:r>
            <a:r>
              <a:rPr lang="en-US" dirty="0" err="1" smtClean="0"/>
              <a:t>Vaz</a:t>
            </a:r>
            <a:r>
              <a:rPr lang="en-US" dirty="0" smtClean="0"/>
              <a:t> FA, Leone CR. Characterization of newborns with non-immune </a:t>
            </a:r>
            <a:r>
              <a:rPr lang="en-US" dirty="0" err="1" smtClean="0"/>
              <a:t>hydrops</a:t>
            </a:r>
            <a:r>
              <a:rPr lang="en-US" dirty="0" smtClean="0"/>
              <a:t> </a:t>
            </a:r>
            <a:r>
              <a:rPr lang="en-US" dirty="0" err="1" smtClean="0"/>
              <a:t>fetalis</a:t>
            </a:r>
            <a:r>
              <a:rPr lang="en-US" dirty="0" smtClean="0"/>
              <a:t> admitted to a neonatal intensive care unit. Rev Hosp </a:t>
            </a:r>
            <a:r>
              <a:rPr lang="en-US" dirty="0" err="1" smtClean="0"/>
              <a:t>Clin</a:t>
            </a:r>
            <a:r>
              <a:rPr lang="en-US" dirty="0" smtClean="0"/>
              <a:t> </a:t>
            </a:r>
            <a:r>
              <a:rPr lang="en-US" dirty="0" err="1" smtClean="0"/>
              <a:t>Fac</a:t>
            </a:r>
            <a:r>
              <a:rPr lang="en-US" dirty="0" smtClean="0"/>
              <a:t> Med Sao Paulo 2003;58:125-32 (Level III).</a:t>
            </a:r>
          </a:p>
          <a:p>
            <a:pPr marL="274320" indent="-274320" eaLnBrk="1" fontAlgn="auto" hangingPunct="1">
              <a:spcAft>
                <a:spcPts val="0"/>
              </a:spcAft>
              <a:buFont typeface="Wingdings 2"/>
              <a:buChar char=""/>
              <a:defRPr/>
            </a:pPr>
            <a:r>
              <a:rPr lang="en-US" b="1" dirty="0" smtClean="0"/>
              <a:t>88</a:t>
            </a:r>
            <a:r>
              <a:rPr lang="en-US" dirty="0" smtClean="0"/>
              <a:t>. American College of Obstetricians and Gynecologists. </a:t>
            </a:r>
            <a:r>
              <a:rPr lang="pt-BR" dirty="0" smtClean="0"/>
              <a:t>Management </a:t>
            </a:r>
            <a:r>
              <a:rPr lang="pt-BR" dirty="0" err="1" smtClean="0"/>
              <a:t>of</a:t>
            </a:r>
            <a:r>
              <a:rPr lang="pt-BR" dirty="0" smtClean="0"/>
              <a:t> </a:t>
            </a:r>
            <a:r>
              <a:rPr lang="pt-BR" dirty="0" err="1" smtClean="0"/>
              <a:t>preterm</a:t>
            </a:r>
            <a:r>
              <a:rPr lang="pt-BR" dirty="0" smtClean="0"/>
              <a:t> labor. </a:t>
            </a:r>
            <a:r>
              <a:rPr lang="en-US" dirty="0" smtClean="0"/>
              <a:t>ACOG Practice bulletin no. 127. </a:t>
            </a:r>
            <a:r>
              <a:rPr lang="en-US" dirty="0" err="1" smtClean="0"/>
              <a:t>Obstet</a:t>
            </a:r>
            <a:r>
              <a:rPr lang="en-US" dirty="0" smtClean="0"/>
              <a:t> </a:t>
            </a:r>
            <a:r>
              <a:rPr lang="en-US" dirty="0" err="1" smtClean="0"/>
              <a:t>Gynecol</a:t>
            </a:r>
            <a:r>
              <a:rPr lang="en-US" dirty="0" smtClean="0"/>
              <a:t> </a:t>
            </a:r>
            <a:r>
              <a:rPr lang="pt-BR" dirty="0" smtClean="0"/>
              <a:t>2012;119:1308-17 (</a:t>
            </a:r>
            <a:r>
              <a:rPr lang="pt-BR" dirty="0" err="1" smtClean="0"/>
              <a:t>Level</a:t>
            </a:r>
            <a:r>
              <a:rPr lang="pt-BR" dirty="0" smtClean="0"/>
              <a:t> III).</a:t>
            </a:r>
          </a:p>
          <a:p>
            <a:pPr marL="274320" indent="-274320" eaLnBrk="1" fontAlgn="auto" hangingPunct="1">
              <a:spcAft>
                <a:spcPts val="0"/>
              </a:spcAft>
              <a:buFont typeface="Wingdings 2"/>
              <a:buChar char=""/>
              <a:defRPr/>
            </a:pPr>
            <a:r>
              <a:rPr lang="pt-BR" b="1" dirty="0" smtClean="0"/>
              <a:t>89</a:t>
            </a:r>
            <a:r>
              <a:rPr lang="pt-BR" dirty="0" smtClean="0"/>
              <a:t>. </a:t>
            </a:r>
            <a:r>
              <a:rPr lang="pt-BR" dirty="0" err="1" smtClean="0"/>
              <a:t>Sandlin</a:t>
            </a:r>
            <a:r>
              <a:rPr lang="pt-BR" dirty="0" smtClean="0"/>
              <a:t> AT, </a:t>
            </a:r>
            <a:r>
              <a:rPr lang="pt-BR" dirty="0" err="1" smtClean="0"/>
              <a:t>Chauhan</a:t>
            </a:r>
            <a:r>
              <a:rPr lang="pt-BR" dirty="0" smtClean="0"/>
              <a:t> SP, </a:t>
            </a:r>
            <a:r>
              <a:rPr lang="pt-BR" dirty="0" err="1" smtClean="0"/>
              <a:t>Magann</a:t>
            </a:r>
            <a:r>
              <a:rPr lang="pt-BR" dirty="0" smtClean="0"/>
              <a:t> EF. </a:t>
            </a:r>
            <a:r>
              <a:rPr lang="en-US" dirty="0" smtClean="0"/>
              <a:t>Clinical relevance of </a:t>
            </a:r>
            <a:r>
              <a:rPr lang="en-US" dirty="0" err="1" smtClean="0"/>
              <a:t>sonographically</a:t>
            </a:r>
            <a:r>
              <a:rPr lang="en-US" dirty="0" smtClean="0"/>
              <a:t> estimated </a:t>
            </a:r>
            <a:r>
              <a:rPr lang="pt-BR" dirty="0" err="1" smtClean="0"/>
              <a:t>amniotic</a:t>
            </a:r>
            <a:r>
              <a:rPr lang="pt-BR" dirty="0" smtClean="0"/>
              <a:t> </a:t>
            </a:r>
            <a:r>
              <a:rPr lang="pt-BR" dirty="0" err="1" smtClean="0"/>
              <a:t>fluid</a:t>
            </a:r>
            <a:r>
              <a:rPr lang="pt-BR" dirty="0" smtClean="0"/>
              <a:t> volume: </a:t>
            </a:r>
            <a:r>
              <a:rPr lang="pt-BR" dirty="0" err="1" smtClean="0"/>
              <a:t>polyhydramnios</a:t>
            </a:r>
            <a:r>
              <a:rPr lang="pt-BR" dirty="0" smtClean="0"/>
              <a:t>. </a:t>
            </a:r>
            <a:r>
              <a:rPr lang="en-US" dirty="0" smtClean="0"/>
              <a:t>J Ultrasound Med 2013;32:851-63 (Level III).</a:t>
            </a:r>
          </a:p>
          <a:p>
            <a:pPr marL="274320" indent="-274320" eaLnBrk="1" fontAlgn="auto" hangingPunct="1">
              <a:spcAft>
                <a:spcPts val="0"/>
              </a:spcAft>
              <a:buFont typeface="Wingdings 2"/>
              <a:buChar char=""/>
              <a:defRPr/>
            </a:pPr>
            <a:r>
              <a:rPr lang="pt-BR" b="1" dirty="0" smtClean="0"/>
              <a:t>90. </a:t>
            </a:r>
            <a:r>
              <a:rPr lang="pt-BR" dirty="0" smtClean="0"/>
              <a:t>Huang HR, </a:t>
            </a:r>
            <a:r>
              <a:rPr lang="pt-BR" dirty="0" err="1" smtClean="0"/>
              <a:t>Tsay</a:t>
            </a:r>
            <a:r>
              <a:rPr lang="pt-BR" dirty="0" smtClean="0"/>
              <a:t> PK, </a:t>
            </a:r>
            <a:r>
              <a:rPr lang="pt-BR" dirty="0" err="1" smtClean="0"/>
              <a:t>Chiang</a:t>
            </a:r>
            <a:r>
              <a:rPr lang="pt-BR" dirty="0" smtClean="0"/>
              <a:t> MC, </a:t>
            </a:r>
            <a:r>
              <a:rPr lang="pt-BR" dirty="0" err="1" smtClean="0"/>
              <a:t>Lien</a:t>
            </a:r>
            <a:r>
              <a:rPr lang="pt-BR" dirty="0" smtClean="0"/>
              <a:t> R, </a:t>
            </a:r>
            <a:r>
              <a:rPr lang="en-US" dirty="0" smtClean="0"/>
              <a:t>Chou YH. Prognostic factors and clinical features in </a:t>
            </a:r>
            <a:r>
              <a:rPr lang="en-US" dirty="0" err="1" smtClean="0"/>
              <a:t>liveborn</a:t>
            </a:r>
            <a:r>
              <a:rPr lang="en-US" dirty="0" smtClean="0"/>
              <a:t> neonates with </a:t>
            </a:r>
            <a:r>
              <a:rPr lang="en-US" dirty="0" err="1" smtClean="0"/>
              <a:t>hydrops</a:t>
            </a:r>
            <a:r>
              <a:rPr lang="en-US" dirty="0" smtClean="0"/>
              <a:t> </a:t>
            </a:r>
            <a:r>
              <a:rPr lang="en-US" dirty="0" err="1" smtClean="0"/>
              <a:t>fetalis</a:t>
            </a:r>
            <a:r>
              <a:rPr lang="en-US" dirty="0" smtClean="0"/>
              <a:t>. Am J </a:t>
            </a:r>
            <a:r>
              <a:rPr lang="en-US" dirty="0" err="1" smtClean="0"/>
              <a:t>Perinatol</a:t>
            </a:r>
            <a:r>
              <a:rPr lang="en-US" dirty="0" smtClean="0"/>
              <a:t> 2007;24:33-8 (Level II-2).</a:t>
            </a:r>
          </a:p>
          <a:p>
            <a:pPr marL="274320" indent="-274320" algn="just" eaLnBrk="1" fontAlgn="auto" hangingPunct="1">
              <a:spcAft>
                <a:spcPts val="0"/>
              </a:spcAft>
              <a:buFont typeface="Wingdings 2"/>
              <a:buChar char=""/>
              <a:defRPr/>
            </a:pPr>
            <a:r>
              <a:rPr lang="de-DE" b="1" dirty="0" smtClean="0">
                <a:latin typeface="Times New Roman" pitchFamily="18" charset="0"/>
                <a:cs typeface="Times New Roman" pitchFamily="18" charset="0"/>
              </a:rPr>
              <a:t>91. </a:t>
            </a:r>
            <a:r>
              <a:rPr lang="de-DE" dirty="0" smtClean="0"/>
              <a:t>Czernik C, Proquitté H, Metze B, Bührer C. </a:t>
            </a:r>
            <a:r>
              <a:rPr lang="en-US" dirty="0" err="1" smtClean="0"/>
              <a:t>Hydrops</a:t>
            </a:r>
            <a:r>
              <a:rPr lang="en-US" dirty="0" smtClean="0"/>
              <a:t> </a:t>
            </a:r>
            <a:r>
              <a:rPr lang="en-US" dirty="0" err="1" smtClean="0"/>
              <a:t>fetalisehas</a:t>
            </a:r>
            <a:r>
              <a:rPr lang="en-US" dirty="0" smtClean="0"/>
              <a:t> there been a change in diagnostic spectrum and mortality? J </a:t>
            </a:r>
            <a:r>
              <a:rPr lang="en-US" dirty="0" err="1" smtClean="0"/>
              <a:t>Matern</a:t>
            </a:r>
            <a:r>
              <a:rPr lang="en-US" dirty="0" smtClean="0"/>
              <a:t> </a:t>
            </a:r>
            <a:r>
              <a:rPr lang="pt-BR" dirty="0" smtClean="0"/>
              <a:t>Fetal Neonatal </a:t>
            </a:r>
            <a:r>
              <a:rPr lang="pt-BR" dirty="0" err="1" smtClean="0"/>
              <a:t>Med</a:t>
            </a:r>
            <a:r>
              <a:rPr lang="pt-BR" dirty="0" smtClean="0"/>
              <a:t> 2011;24:258-63 (</a:t>
            </a:r>
            <a:r>
              <a:rPr lang="pt-BR" dirty="0" err="1" smtClean="0"/>
              <a:t>Level</a:t>
            </a:r>
            <a:r>
              <a:rPr lang="pt-BR" dirty="0" smtClean="0"/>
              <a:t> II-2).</a:t>
            </a:r>
            <a:endParaRPr lang="pt-BR" dirty="0"/>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28625" y="1285875"/>
            <a:ext cx="7239000" cy="4846638"/>
          </a:xfrm>
        </p:spPr>
        <p:txBody>
          <a:bodyPr>
            <a:normAutofit fontScale="77500" lnSpcReduction="20000"/>
          </a:bodyPr>
          <a:lstStyle/>
          <a:p>
            <a:pPr marL="274320" indent="-274320" algn="just" eaLnBrk="1" fontAlgn="auto" hangingPunct="1">
              <a:spcAft>
                <a:spcPts val="0"/>
              </a:spcAft>
              <a:buFont typeface="Wingdings 2"/>
              <a:buChar char=""/>
              <a:defRPr/>
            </a:pPr>
            <a:r>
              <a:rPr lang="it-IT" b="1" dirty="0" smtClean="0">
                <a:latin typeface="Times New Roman" pitchFamily="18" charset="0"/>
                <a:cs typeface="Times New Roman" pitchFamily="18" charset="0"/>
              </a:rPr>
              <a:t>92. </a:t>
            </a:r>
            <a:r>
              <a:rPr lang="it-IT" dirty="0" smtClean="0">
                <a:latin typeface="Times New Roman" pitchFamily="18" charset="0"/>
                <a:cs typeface="Times New Roman" pitchFamily="18" charset="0"/>
              </a:rPr>
              <a:t>Bonvicini F, Puccetti C, Salfi NC, et al. </a:t>
            </a:r>
            <a:r>
              <a:rPr lang="en-US" dirty="0" smtClean="0">
                <a:latin typeface="Times New Roman" pitchFamily="18" charset="0"/>
                <a:cs typeface="Times New Roman" pitchFamily="18" charset="0"/>
              </a:rPr>
              <a:t>Gestational and fetal outcomes in B19 maternal infection: a problem of diagnosis. J </a:t>
            </a:r>
            <a:r>
              <a:rPr lang="en-US" dirty="0" err="1" smtClean="0">
                <a:latin typeface="Times New Roman" pitchFamily="18" charset="0"/>
                <a:cs typeface="Times New Roman" pitchFamily="18" charset="0"/>
              </a:rPr>
              <a:t>Clin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Microbiol</a:t>
            </a:r>
            <a:r>
              <a:rPr lang="en-US" dirty="0" smtClean="0">
                <a:latin typeface="Times New Roman" pitchFamily="18" charset="0"/>
                <a:cs typeface="Times New Roman" pitchFamily="18" charset="0"/>
              </a:rPr>
              <a:t> </a:t>
            </a:r>
            <a:r>
              <a:rPr lang="pt-BR" dirty="0" smtClean="0">
                <a:latin typeface="Times New Roman" pitchFamily="18" charset="0"/>
                <a:cs typeface="Times New Roman" pitchFamily="18" charset="0"/>
              </a:rPr>
              <a:t>2011;49:3514-8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II-3).</a:t>
            </a:r>
          </a:p>
          <a:p>
            <a:pPr marL="274320" indent="-274320" algn="just" eaLnBrk="1" fontAlgn="auto" hangingPunct="1">
              <a:spcAft>
                <a:spcPts val="0"/>
              </a:spcAft>
              <a:buFont typeface="Wingdings 2"/>
              <a:buChar char=""/>
              <a:defRPr/>
            </a:pPr>
            <a:r>
              <a:rPr lang="nl-NL" b="1" dirty="0" smtClean="0">
                <a:latin typeface="Times New Roman" pitchFamily="18" charset="0"/>
                <a:cs typeface="Times New Roman" pitchFamily="18" charset="0"/>
              </a:rPr>
              <a:t>93</a:t>
            </a:r>
            <a:r>
              <a:rPr lang="nl-NL" dirty="0" smtClean="0">
                <a:latin typeface="Times New Roman" pitchFamily="18" charset="0"/>
                <a:cs typeface="Times New Roman" pitchFamily="18" charset="0"/>
              </a:rPr>
              <a:t>. Nagel HT, de Haan TR, Vandenbussche FP, </a:t>
            </a:r>
            <a:r>
              <a:rPr lang="en-US" dirty="0" err="1" smtClean="0">
                <a:latin typeface="Times New Roman" pitchFamily="18" charset="0"/>
                <a:cs typeface="Times New Roman" pitchFamily="18" charset="0"/>
              </a:rPr>
              <a:t>Oepkes</a:t>
            </a:r>
            <a:r>
              <a:rPr lang="en-US" dirty="0" smtClean="0">
                <a:latin typeface="Times New Roman" pitchFamily="18" charset="0"/>
                <a:cs typeface="Times New Roman" pitchFamily="18" charset="0"/>
              </a:rPr>
              <a:t> D, Walther FJ. Long-term outcome after fetal transfusion for </a:t>
            </a:r>
            <a:r>
              <a:rPr lang="en-US" dirty="0" err="1" smtClean="0">
                <a:latin typeface="Times New Roman" pitchFamily="18" charset="0"/>
                <a:cs typeface="Times New Roman" pitchFamily="18" charset="0"/>
              </a:rPr>
              <a:t>hydrops</a:t>
            </a:r>
            <a:r>
              <a:rPr lang="en-US" dirty="0" smtClean="0">
                <a:latin typeface="Times New Roman" pitchFamily="18" charset="0"/>
                <a:cs typeface="Times New Roman" pitchFamily="18" charset="0"/>
              </a:rPr>
              <a:t> associated with </a:t>
            </a:r>
            <a:r>
              <a:rPr lang="pt-BR" dirty="0" err="1" smtClean="0">
                <a:latin typeface="Times New Roman" pitchFamily="18" charset="0"/>
                <a:cs typeface="Times New Roman" pitchFamily="18" charset="0"/>
              </a:rPr>
              <a:t>parvovirus</a:t>
            </a:r>
            <a:r>
              <a:rPr lang="pt-BR" dirty="0" smtClean="0">
                <a:latin typeface="Times New Roman" pitchFamily="18" charset="0"/>
                <a:cs typeface="Times New Roman" pitchFamily="18" charset="0"/>
              </a:rPr>
              <a:t> B19 </a:t>
            </a:r>
            <a:r>
              <a:rPr lang="pt-BR" dirty="0" err="1" smtClean="0">
                <a:latin typeface="Times New Roman" pitchFamily="18" charset="0"/>
                <a:cs typeface="Times New Roman" pitchFamily="18" charset="0"/>
              </a:rPr>
              <a:t>infection</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Obstet</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Gynecol</a:t>
            </a:r>
            <a:r>
              <a:rPr lang="pt-BR" dirty="0" smtClean="0">
                <a:latin typeface="Times New Roman" pitchFamily="18" charset="0"/>
                <a:cs typeface="Times New Roman" pitchFamily="18" charset="0"/>
              </a:rPr>
              <a:t> 2007;109:42-7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94</a:t>
            </a:r>
            <a:r>
              <a:rPr lang="pt-BR"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Hahurij</a:t>
            </a:r>
            <a:r>
              <a:rPr lang="pt-BR" dirty="0" smtClean="0">
                <a:latin typeface="Times New Roman" pitchFamily="18" charset="0"/>
                <a:cs typeface="Times New Roman" pitchFamily="18" charset="0"/>
              </a:rPr>
              <a:t> ND, </a:t>
            </a:r>
            <a:r>
              <a:rPr lang="pt-BR" dirty="0" err="1" smtClean="0">
                <a:latin typeface="Times New Roman" pitchFamily="18" charset="0"/>
                <a:cs typeface="Times New Roman" pitchFamily="18" charset="0"/>
              </a:rPr>
              <a:t>Blom</a:t>
            </a:r>
            <a:r>
              <a:rPr lang="pt-BR" dirty="0" smtClean="0">
                <a:latin typeface="Times New Roman" pitchFamily="18" charset="0"/>
                <a:cs typeface="Times New Roman" pitchFamily="18" charset="0"/>
              </a:rPr>
              <a:t> NA, </a:t>
            </a:r>
            <a:r>
              <a:rPr lang="pt-BR" dirty="0" err="1" smtClean="0">
                <a:latin typeface="Times New Roman" pitchFamily="18" charset="0"/>
                <a:cs typeface="Times New Roman" pitchFamily="18" charset="0"/>
              </a:rPr>
              <a:t>Lopriore</a:t>
            </a:r>
            <a:r>
              <a:rPr lang="pt-BR" dirty="0" smtClean="0">
                <a:latin typeface="Times New Roman" pitchFamily="18" charset="0"/>
                <a:cs typeface="Times New Roman" pitchFamily="18" charset="0"/>
              </a:rPr>
              <a:t> E, </a:t>
            </a:r>
            <a:r>
              <a:rPr lang="pt-BR" dirty="0" err="1" smtClean="0">
                <a:latin typeface="Times New Roman" pitchFamily="18" charset="0"/>
                <a:cs typeface="Times New Roman" pitchFamily="18" charset="0"/>
              </a:rPr>
              <a:t>et</a:t>
            </a:r>
            <a:r>
              <a:rPr lang="pt-BR" dirty="0" smtClean="0">
                <a:latin typeface="Times New Roman" pitchFamily="18" charset="0"/>
                <a:cs typeface="Times New Roman" pitchFamily="18" charset="0"/>
              </a:rPr>
              <a:t> al. </a:t>
            </a:r>
            <a:r>
              <a:rPr lang="en-US" dirty="0" err="1" smtClean="0">
                <a:latin typeface="Times New Roman" pitchFamily="18" charset="0"/>
                <a:cs typeface="Times New Roman" pitchFamily="18" charset="0"/>
              </a:rPr>
              <a:t>Perinatal</a:t>
            </a:r>
            <a:r>
              <a:rPr lang="en-US" dirty="0" smtClean="0">
                <a:latin typeface="Times New Roman" pitchFamily="18" charset="0"/>
                <a:cs typeface="Times New Roman" pitchFamily="18" charset="0"/>
              </a:rPr>
              <a:t> management and long-term cardiac outcome in fetal arrhythmia. Early Hum Dev </a:t>
            </a:r>
            <a:r>
              <a:rPr lang="pt-BR" dirty="0" smtClean="0">
                <a:latin typeface="Times New Roman" pitchFamily="18" charset="0"/>
                <a:cs typeface="Times New Roman" pitchFamily="18" charset="0"/>
              </a:rPr>
              <a:t>2011;87:83-7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en-US" b="1" dirty="0" smtClean="0">
                <a:latin typeface="Times New Roman" pitchFamily="18" charset="0"/>
                <a:cs typeface="Times New Roman" pitchFamily="18" charset="0"/>
              </a:rPr>
              <a:t>95. </a:t>
            </a:r>
            <a:r>
              <a:rPr lang="en-US" dirty="0" smtClean="0">
                <a:latin typeface="Times New Roman" pitchFamily="18" charset="0"/>
                <a:cs typeface="Times New Roman" pitchFamily="18" charset="0"/>
              </a:rPr>
              <a:t>American College of Obstetricians and Gynecologists. </a:t>
            </a:r>
            <a:r>
              <a:rPr lang="pt-BR" dirty="0" err="1" smtClean="0">
                <a:latin typeface="Times New Roman" pitchFamily="18" charset="0"/>
                <a:cs typeface="Times New Roman" pitchFamily="18" charset="0"/>
              </a:rPr>
              <a:t>Antepartum</a:t>
            </a:r>
            <a:r>
              <a:rPr lang="pt-BR" dirty="0" smtClean="0">
                <a:latin typeface="Times New Roman" pitchFamily="18" charset="0"/>
                <a:cs typeface="Times New Roman" pitchFamily="18" charset="0"/>
              </a:rPr>
              <a:t> fetal </a:t>
            </a:r>
            <a:r>
              <a:rPr lang="pt-BR" dirty="0" err="1" smtClean="0">
                <a:latin typeface="Times New Roman" pitchFamily="18" charset="0"/>
                <a:cs typeface="Times New Roman" pitchFamily="18" charset="0"/>
              </a:rPr>
              <a:t>surveillance</a:t>
            </a:r>
            <a:r>
              <a:rPr lang="pt-BR"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Practice bulletin no. 145. </a:t>
            </a:r>
            <a:r>
              <a:rPr lang="en-US" dirty="0" err="1" smtClean="0">
                <a:latin typeface="Times New Roman" pitchFamily="18" charset="0"/>
                <a:cs typeface="Times New Roman" pitchFamily="18" charset="0"/>
              </a:rPr>
              <a:t>Obstet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Gynecol</a:t>
            </a:r>
            <a:r>
              <a:rPr lang="en-US" dirty="0" smtClean="0">
                <a:latin typeface="Times New Roman" pitchFamily="18" charset="0"/>
                <a:cs typeface="Times New Roman" pitchFamily="18" charset="0"/>
              </a:rPr>
              <a:t> </a:t>
            </a:r>
            <a:r>
              <a:rPr lang="pt-BR" dirty="0" smtClean="0">
                <a:latin typeface="Times New Roman" pitchFamily="18" charset="0"/>
                <a:cs typeface="Times New Roman" pitchFamily="18" charset="0"/>
              </a:rPr>
              <a:t>2014;124:182-92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p>
          <a:p>
            <a:pPr marL="274320" indent="-274320" algn="just" eaLnBrk="1" fontAlgn="auto" hangingPunct="1">
              <a:spcAft>
                <a:spcPts val="0"/>
              </a:spcAft>
              <a:buFont typeface="Wingdings 2"/>
              <a:buChar char=""/>
              <a:defRPr/>
            </a:pPr>
            <a:r>
              <a:rPr lang="pt-BR" b="1" dirty="0" smtClean="0">
                <a:latin typeface="Times New Roman" pitchFamily="18" charset="0"/>
                <a:cs typeface="Times New Roman" pitchFamily="18" charset="0"/>
              </a:rPr>
              <a:t>96</a:t>
            </a:r>
            <a:r>
              <a:rPr lang="pt-BR" dirty="0" smtClean="0">
                <a:latin typeface="Times New Roman" pitchFamily="18" charset="0"/>
                <a:cs typeface="Times New Roman" pitchFamily="18" charset="0"/>
              </a:rPr>
              <a:t>. Simpson JH, </a:t>
            </a:r>
            <a:r>
              <a:rPr lang="pt-BR" dirty="0" err="1" smtClean="0">
                <a:latin typeface="Times New Roman" pitchFamily="18" charset="0"/>
                <a:cs typeface="Times New Roman" pitchFamily="18" charset="0"/>
              </a:rPr>
              <a:t>McDevitt</a:t>
            </a:r>
            <a:r>
              <a:rPr lang="pt-BR" dirty="0" smtClean="0">
                <a:latin typeface="Times New Roman" pitchFamily="18" charset="0"/>
                <a:cs typeface="Times New Roman" pitchFamily="18" charset="0"/>
              </a:rPr>
              <a:t> H, Young D, </a:t>
            </a:r>
            <a:r>
              <a:rPr lang="en-US" dirty="0" smtClean="0">
                <a:latin typeface="Times New Roman" pitchFamily="18" charset="0"/>
                <a:cs typeface="Times New Roman" pitchFamily="18" charset="0"/>
              </a:rPr>
              <a:t>Cameron AD. Severity of non-immune </a:t>
            </a:r>
            <a:r>
              <a:rPr lang="en-US" dirty="0" err="1" smtClean="0">
                <a:latin typeface="Times New Roman" pitchFamily="18" charset="0"/>
                <a:cs typeface="Times New Roman" pitchFamily="18" charset="0"/>
              </a:rPr>
              <a:t>hydrops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fetalis</a:t>
            </a:r>
            <a:r>
              <a:rPr lang="en-US" dirty="0" smtClean="0">
                <a:latin typeface="Times New Roman" pitchFamily="18" charset="0"/>
                <a:cs typeface="Times New Roman" pitchFamily="18" charset="0"/>
              </a:rPr>
              <a:t> at birth continues to predict survival despite advances in </a:t>
            </a:r>
            <a:r>
              <a:rPr lang="en-US" dirty="0" err="1" smtClean="0">
                <a:latin typeface="Times New Roman" pitchFamily="18" charset="0"/>
                <a:cs typeface="Times New Roman" pitchFamily="18" charset="0"/>
              </a:rPr>
              <a:t>perinatal</a:t>
            </a:r>
            <a:r>
              <a:rPr lang="en-US" dirty="0" smtClean="0">
                <a:latin typeface="Times New Roman" pitchFamily="18" charset="0"/>
                <a:cs typeface="Times New Roman" pitchFamily="18" charset="0"/>
              </a:rPr>
              <a:t> care. Fetal </a:t>
            </a:r>
            <a:r>
              <a:rPr lang="en-US" dirty="0" err="1" smtClean="0">
                <a:latin typeface="Times New Roman" pitchFamily="18" charset="0"/>
                <a:cs typeface="Times New Roman" pitchFamily="18" charset="0"/>
              </a:rPr>
              <a:t>Diagn</a:t>
            </a:r>
            <a:r>
              <a:rPr lang="en-US" dirty="0" smtClean="0">
                <a:latin typeface="Times New Roman" pitchFamily="18" charset="0"/>
                <a:cs typeface="Times New Roman" pitchFamily="18" charset="0"/>
              </a:rPr>
              <a:t> </a:t>
            </a:r>
            <a:r>
              <a:rPr lang="pt-BR" dirty="0" err="1" smtClean="0">
                <a:latin typeface="Times New Roman" pitchFamily="18" charset="0"/>
                <a:cs typeface="Times New Roman" pitchFamily="18" charset="0"/>
              </a:rPr>
              <a:t>Ther</a:t>
            </a:r>
            <a:r>
              <a:rPr lang="pt-BR" dirty="0" smtClean="0">
                <a:latin typeface="Times New Roman" pitchFamily="18" charset="0"/>
                <a:cs typeface="Times New Roman" pitchFamily="18" charset="0"/>
              </a:rPr>
              <a:t> 2006;21:380-2 (</a:t>
            </a:r>
            <a:r>
              <a:rPr lang="pt-BR" dirty="0" err="1" smtClean="0">
                <a:latin typeface="Times New Roman" pitchFamily="18" charset="0"/>
                <a:cs typeface="Times New Roman" pitchFamily="18" charset="0"/>
              </a:rPr>
              <a:t>Level</a:t>
            </a:r>
            <a:r>
              <a:rPr lang="pt-BR" dirty="0" smtClean="0">
                <a:latin typeface="Times New Roman" pitchFamily="18" charset="0"/>
                <a:cs typeface="Times New Roman" pitchFamily="18" charset="0"/>
              </a:rPr>
              <a:t> III).</a:t>
            </a:r>
            <a:endParaRPr lang="pt-BR" dirty="0">
              <a:latin typeface="Times New Roman" pitchFamily="18" charset="0"/>
              <a:cs typeface="Times New Roman" pitchFamily="18" charset="0"/>
            </a:endParaRP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p:cNvSpPr>
          <p:nvPr>
            <p:ph type="title"/>
          </p:nvPr>
        </p:nvSpPr>
        <p:spPr bwMode="auto">
          <a:xfrm>
            <a:off x="468313" y="620713"/>
            <a:ext cx="7239000" cy="1143000"/>
          </a:xfrm>
          <a:noFill/>
        </p:spPr>
        <p:txBody>
          <a:bodyPr wrap="square" numCol="1" compatLnSpc="1">
            <a:prstTxWarp prst="textNoShape">
              <a:avLst/>
            </a:prstTxWarp>
          </a:bodyPr>
          <a:lstStyle/>
          <a:p>
            <a:pPr algn="ctr"/>
            <a:r>
              <a:rPr lang="pt-BR" sz="3400" cap="none" smtClean="0">
                <a:ln>
                  <a:noFill/>
                </a:ln>
                <a:solidFill>
                  <a:schemeClr val="hlink"/>
                </a:solidFill>
              </a:rPr>
              <a:t>Nota do Editor do site, Dr. Paulo R. Margotto. Consultem também!Aqui e Agora!</a:t>
            </a:r>
          </a:p>
        </p:txBody>
      </p:sp>
      <p:pic>
        <p:nvPicPr>
          <p:cNvPr id="126983" name="Picture 7" descr="20151201_143727-2"/>
          <p:cNvPicPr>
            <a:picLocks noChangeAspect="1" noChangeArrowheads="1"/>
          </p:cNvPicPr>
          <p:nvPr/>
        </p:nvPicPr>
        <p:blipFill>
          <a:blip r:embed="rId2">
            <a:lum bright="12000" contrast="18000"/>
          </a:blip>
          <a:srcRect/>
          <a:stretch>
            <a:fillRect/>
          </a:stretch>
        </p:blipFill>
        <p:spPr bwMode="auto">
          <a:xfrm>
            <a:off x="1042988" y="2133600"/>
            <a:ext cx="6096000" cy="3433763"/>
          </a:xfrm>
          <a:prstGeom prst="rect">
            <a:avLst/>
          </a:prstGeom>
          <a:noFill/>
          <a:ln w="9525">
            <a:noFill/>
            <a:miter lim="800000"/>
            <a:headEnd/>
            <a:tailEnd/>
          </a:ln>
        </p:spPr>
      </p:pic>
      <p:sp>
        <p:nvSpPr>
          <p:cNvPr id="126984" name="Text Box 8"/>
          <p:cNvSpPr txBox="1">
            <a:spLocks noChangeArrowheads="1"/>
          </p:cNvSpPr>
          <p:nvPr/>
        </p:nvSpPr>
        <p:spPr bwMode="auto">
          <a:xfrm>
            <a:off x="2916238" y="5661025"/>
            <a:ext cx="2549525" cy="366713"/>
          </a:xfrm>
          <a:prstGeom prst="rect">
            <a:avLst/>
          </a:prstGeom>
          <a:noFill/>
          <a:ln w="9525">
            <a:noFill/>
            <a:miter lim="800000"/>
            <a:headEnd/>
            <a:tailEnd/>
          </a:ln>
          <a:effectLst/>
        </p:spPr>
        <p:txBody>
          <a:bodyPr wrap="none">
            <a:spAutoFit/>
          </a:bodyPr>
          <a:lstStyle/>
          <a:p>
            <a:r>
              <a:rPr lang="pt-BR">
                <a:hlinkClick r:id="rId3"/>
              </a:rPr>
              <a:t>pmargotto@gmail.com</a:t>
            </a:r>
            <a:r>
              <a:rPr lang="pt-BR"/>
              <a:t> </a:t>
            </a: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8" name="Rectangle 4"/>
          <p:cNvSpPr>
            <a:spLocks noGrp="1"/>
          </p:cNvSpPr>
          <p:nvPr>
            <p:ph type="body" idx="1"/>
          </p:nvPr>
        </p:nvSpPr>
        <p:spPr>
          <a:xfrm>
            <a:off x="323850" y="1557338"/>
            <a:ext cx="7454900" cy="5111750"/>
          </a:xfrm>
          <a:noFill/>
          <a:ln/>
        </p:spPr>
        <p:txBody>
          <a:bodyPr/>
          <a:lstStyle/>
          <a:p>
            <a:pPr>
              <a:lnSpc>
                <a:spcPct val="80000"/>
              </a:lnSpc>
            </a:pPr>
            <a:r>
              <a:rPr lang="pt-BR" sz="1700" smtClean="0"/>
              <a:t> </a:t>
            </a:r>
            <a:r>
              <a:rPr lang="pt-BR" sz="1600" smtClean="0">
                <a:latin typeface="Times New Roman" pitchFamily="18" charset="0"/>
              </a:rPr>
              <a:t>Com a melhora da terapia pré-natal, a hidropsia fetal devido à isoimunização Rh tornou-se menos comum (nas séries iniciais era 80% de 1976-1988, caiu para 20% e hoje, provavelmente seja mais baixa), evidenciando, portanto, a importância do conhecimento e manuseio de outras causas de hidropsia fetal (hidropsia não imune </a:t>
            </a:r>
          </a:p>
          <a:p>
            <a:pPr>
              <a:lnSpc>
                <a:spcPct val="80000"/>
              </a:lnSpc>
            </a:pPr>
            <a:r>
              <a:rPr lang="pt-BR" sz="1600" smtClean="0">
                <a:latin typeface="Times New Roman" pitchFamily="18" charset="0"/>
              </a:rPr>
              <a:t>Entre as principais causas temos as  alterações cromossômicas (Síndrome de Turner é a mais comum), hipoplasia pulmonar, hérnia diafragmática, disfunção cardíaca, quilotórax fibrose cística do pâncreas, obstruções do trato urinário, síndrome nefrótica, doenças do metabolismo, hemoglobinopatias (a mais comum é a talassemia alfa homozigótica). Vários tipos de nanismo e infecções perinatais crônicas, como Doença de Chagas, Parvovirose B19, Citomegalovírus, Infecção pelo Zika virus (</a:t>
            </a:r>
            <a:r>
              <a:rPr lang="pt-PT" sz="1600" smtClean="0">
                <a:latin typeface="Times New Roman" pitchFamily="18" charset="0"/>
              </a:rPr>
              <a:t>A constatação de uma associação entre infecção pelo zika vírus  e hidropisia fetal sugere que o vírus pode provocar danos aos tecidos, para além do sistema nervoso central fetal; o mecanismo permanece especulativo)</a:t>
            </a:r>
            <a:r>
              <a:rPr lang="pt-BR" sz="1600" smtClean="0">
                <a:latin typeface="Times New Roman" pitchFamily="18" charset="0"/>
              </a:rPr>
              <a:t> podem levar a hidropsia. Anormalidades cardiovasculares e a alfa-talassemia homozigótica tem sido relatados como sendo as causas mais freqüentes, seguido de anormalidades cromossômicas. Em 44%  dos casos não se consegue determinar as causas. O prognóstico é ruim, principalmente se diagnosticada antes de 24 semanas de gestação e principalmente se associada com cariótipo anormal (cursa com uma mortalidade perinatal de 70 a 90%). Fukushima e cl, em uma série de 214 casos, avaliados em um período de 27 anos, relataram uma mortalidade de  41,4% e sobrevivência intacta de 50%.</a:t>
            </a:r>
          </a:p>
        </p:txBody>
      </p:sp>
      <p:sp>
        <p:nvSpPr>
          <p:cNvPr id="129029" name="Rectangle 5"/>
          <p:cNvSpPr>
            <a:spLocks noChangeArrowheads="1"/>
          </p:cNvSpPr>
          <p:nvPr/>
        </p:nvSpPr>
        <p:spPr bwMode="auto">
          <a:xfrm>
            <a:off x="1116013" y="404813"/>
            <a:ext cx="6840537" cy="1174750"/>
          </a:xfrm>
          <a:prstGeom prst="rect">
            <a:avLst/>
          </a:prstGeom>
          <a:solidFill>
            <a:srgbClr val="FFFFFF"/>
          </a:solidFill>
          <a:ln w="9525">
            <a:noFill/>
            <a:miter lim="800000"/>
            <a:headEnd/>
            <a:tailEnd/>
          </a:ln>
          <a:effectLst/>
        </p:spPr>
        <p:txBody>
          <a:bodyPr tIns="126960" bIns="25392" anchor="ctr">
            <a:spAutoFit/>
          </a:bodyPr>
          <a:lstStyle/>
          <a:p>
            <a:pPr eaLnBrk="0" hangingPunct="0"/>
            <a:r>
              <a:rPr lang="pt-BR" sz="2200" b="1" u="sng">
                <a:solidFill>
                  <a:srgbClr val="072A4D"/>
                </a:solidFill>
                <a:latin typeface="Lato" pitchFamily="34" charset="0"/>
              </a:rPr>
              <a:t>         </a:t>
            </a:r>
            <a:r>
              <a:rPr lang="pt-BR" sz="2200" b="1" u="sng">
                <a:solidFill>
                  <a:srgbClr val="072A4D"/>
                </a:solidFill>
                <a:latin typeface="Lato" pitchFamily="34" charset="0"/>
                <a:hlinkClick r:id="rId2"/>
              </a:rPr>
              <a:t>HIDROPSIA FETAL </a:t>
            </a:r>
            <a:r>
              <a:rPr lang="pt-BR" sz="2200" b="1" u="sng">
                <a:solidFill>
                  <a:srgbClr val="072A4D"/>
                </a:solidFill>
                <a:latin typeface="Arial"/>
                <a:hlinkClick r:id="rId2"/>
              </a:rPr>
              <a:t>–</a:t>
            </a:r>
            <a:r>
              <a:rPr lang="pt-BR" sz="2200" b="1" u="sng">
                <a:solidFill>
                  <a:srgbClr val="072A4D"/>
                </a:solidFill>
                <a:latin typeface="Lato" pitchFamily="34" charset="0"/>
                <a:hlinkClick r:id="rId2"/>
              </a:rPr>
              <a:t> 2018</a:t>
            </a:r>
            <a:endParaRPr lang="pt-BR" sz="2200" b="1">
              <a:solidFill>
                <a:srgbClr val="072A4D"/>
              </a:solidFill>
              <a:latin typeface="Lato" pitchFamily="34" charset="0"/>
            </a:endParaRPr>
          </a:p>
          <a:p>
            <a:pPr eaLnBrk="0" hangingPunct="0"/>
            <a:r>
              <a:rPr lang="pt-BR" sz="1300">
                <a:solidFill>
                  <a:srgbClr val="2A6490"/>
                </a:solidFill>
                <a:latin typeface="Source Sans Pro"/>
              </a:rPr>
              <a:t>  </a:t>
            </a:r>
            <a:r>
              <a:rPr lang="pt-BR" sz="1300">
                <a:solidFill>
                  <a:srgbClr val="2A6490"/>
                </a:solidFill>
                <a:latin typeface="Arial"/>
              </a:rPr>
              <a:t>       </a:t>
            </a:r>
            <a:r>
              <a:rPr lang="pt-BR" sz="1300">
                <a:solidFill>
                  <a:srgbClr val="424242"/>
                </a:solidFill>
                <a:latin typeface="Source Sans Pro"/>
              </a:rPr>
              <a:t/>
            </a:r>
            <a:br>
              <a:rPr lang="pt-BR" sz="1300">
                <a:solidFill>
                  <a:srgbClr val="424242"/>
                </a:solidFill>
                <a:latin typeface="Source Sans Pro"/>
              </a:rPr>
            </a:br>
            <a:endParaRPr lang="pt-BR" sz="600"/>
          </a:p>
          <a:p>
            <a:pPr eaLnBrk="0" hangingPunct="0"/>
            <a:r>
              <a:rPr lang="pt-BR" sz="1300">
                <a:solidFill>
                  <a:srgbClr val="2A6490"/>
                </a:solidFill>
                <a:latin typeface="Source Sans Pro"/>
              </a:rPr>
              <a:t/>
            </a:r>
            <a:br>
              <a:rPr lang="pt-BR" sz="1300">
                <a:solidFill>
                  <a:srgbClr val="2A6490"/>
                </a:solidFill>
                <a:latin typeface="Source Sans Pro"/>
              </a:rPr>
            </a:br>
            <a:endParaRPr lang="pt-BR" sz="1300">
              <a:solidFill>
                <a:srgbClr val="2A6490"/>
              </a:solidFill>
              <a:latin typeface="Source Sans Pro"/>
            </a:endParaRPr>
          </a:p>
        </p:txBody>
      </p:sp>
      <p:pic>
        <p:nvPicPr>
          <p:cNvPr id="129030" name="Picture 6" descr="doc">
            <a:hlinkClick r:id="rId3" tooltip="NOVO-HIDROPSIA FETAL"/>
          </p:cNvPr>
          <p:cNvPicPr>
            <a:picLocks noChangeAspect="1" noChangeArrowheads="1"/>
          </p:cNvPicPr>
          <p:nvPr/>
        </p:nvPicPr>
        <p:blipFill>
          <a:blip r:embed="rId4"/>
          <a:srcRect/>
          <a:stretch>
            <a:fillRect/>
          </a:stretch>
        </p:blipFill>
        <p:spPr bwMode="auto">
          <a:xfrm>
            <a:off x="5795963" y="549275"/>
            <a:ext cx="457200" cy="457200"/>
          </a:xfrm>
          <a:prstGeom prst="rect">
            <a:avLst/>
          </a:prstGeom>
          <a:noFill/>
        </p:spPr>
      </p:pic>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p:cNvSpPr>
          <p:nvPr>
            <p:ph type="title"/>
          </p:nvPr>
        </p:nvSpPr>
        <p:spPr bwMode="auto">
          <a:noFill/>
        </p:spPr>
        <p:txBody>
          <a:bodyPr wrap="square" numCol="1" compatLnSpc="1">
            <a:prstTxWarp prst="textNoShape">
              <a:avLst/>
            </a:prstTxWarp>
          </a:bodyPr>
          <a:lstStyle/>
          <a:p>
            <a:pPr algn="ctr"/>
            <a:r>
              <a:rPr lang="pt-BR" sz="3400" cap="none" smtClean="0">
                <a:ln>
                  <a:noFill/>
                </a:ln>
                <a:solidFill>
                  <a:schemeClr val="hlink"/>
                </a:solidFill>
              </a:rPr>
              <a:t>Uso de Octreotide</a:t>
            </a:r>
            <a:br>
              <a:rPr lang="pt-BR" sz="3400" cap="none" smtClean="0">
                <a:ln>
                  <a:noFill/>
                </a:ln>
                <a:solidFill>
                  <a:schemeClr val="hlink"/>
                </a:solidFill>
              </a:rPr>
            </a:br>
            <a:r>
              <a:rPr lang="pt-BR" sz="3400" cap="none" smtClean="0">
                <a:ln>
                  <a:noFill/>
                </a:ln>
                <a:solidFill>
                  <a:schemeClr val="hlink"/>
                </a:solidFill>
              </a:rPr>
              <a:t>QUILOTÓRAX</a:t>
            </a:r>
          </a:p>
        </p:txBody>
      </p:sp>
      <p:sp>
        <p:nvSpPr>
          <p:cNvPr id="130051" name="Rectangle 3"/>
          <p:cNvSpPr>
            <a:spLocks noGrp="1"/>
          </p:cNvSpPr>
          <p:nvPr>
            <p:ph type="body" idx="1"/>
          </p:nvPr>
        </p:nvSpPr>
        <p:spPr>
          <a:xfrm>
            <a:off x="250825" y="1609725"/>
            <a:ext cx="7445375" cy="5132388"/>
          </a:xfrm>
        </p:spPr>
        <p:txBody>
          <a:bodyPr/>
          <a:lstStyle/>
          <a:p>
            <a:pPr>
              <a:lnSpc>
                <a:spcPct val="80000"/>
              </a:lnSpc>
            </a:pPr>
            <a:r>
              <a:rPr lang="pt-PT" sz="1500" smtClean="0">
                <a:latin typeface="Times New Roman" pitchFamily="18" charset="0"/>
              </a:rPr>
              <a:t>O </a:t>
            </a:r>
            <a:r>
              <a:rPr lang="pt-PT" sz="1500" b="1" smtClean="0">
                <a:latin typeface="Times New Roman" pitchFamily="18" charset="0"/>
              </a:rPr>
              <a:t>octreotide </a:t>
            </a:r>
            <a:r>
              <a:rPr lang="pt-PT" sz="1500" smtClean="0">
                <a:latin typeface="Times New Roman" pitchFamily="18" charset="0"/>
              </a:rPr>
              <a:t>tem sido utilizado na em recém-nascido seja limitada. Cuidados de rotina para o quilotórax em recém-nascido incluem tanto conservador ou abordagens cirúrgicas. O  octreotide, um análogo da somatostatina, tem sido usado para o tratamento população pediátrica para quilotórax pós-operatório, embora a literatura de pacientes com quilotórax refratário não responsível ao tratamento conservador. Pronta instituição do tratamento com octreotide após a cirurgia em pacientes com drenagem significativa ou a formação de quilo pode reduzir gastos e morbidade associadas com uma internação prolongada. O octreotide é um análogo sintético da somatostatina com propriedades anti-secretoras semelhantes aos da somatostatina. O octreotide tem a vantagem de ter uma meia-vida maior  (2-6 h) do que a somatostatina. Propõe-se o uso de octreotide por causar leve vasoconstrição esplâncnica, incluindo fluxo venoso hepático. Isto leva a redução das secreções pancreáticas gástrica e intestinal, bem como a absorção intestinal. Estes mecanismos coletivamente reduzem o fluxo de quilo. Na maioria dos relatórios publicados, o efeito do tratamento era evidente dentro de 5-6 dias e a resposta foi muitas vezes objectivamente medida por uma diminuição significativa  na drenagem quilosa. A dose do octreotide tem sido bastante variável, indo de </a:t>
            </a:r>
            <a:r>
              <a:rPr lang="pt-PT" sz="1500" b="1" smtClean="0">
                <a:latin typeface="Times New Roman" pitchFamily="18" charset="0"/>
              </a:rPr>
              <a:t>0,3-10 µg/kg/h</a:t>
            </a:r>
            <a:r>
              <a:rPr lang="pt-PT" sz="1500" smtClean="0">
                <a:latin typeface="Times New Roman" pitchFamily="18" charset="0"/>
              </a:rPr>
              <a:t> e a duração varia de 3 a 27 dias. O intervalo de tempo para resolução do quilotórax tem sido relatado entre 16 h e 18 dias. Na presente série de Shah D et al (6 casos), o aumento da dose do octreotide  foi gradual para evitar quaisquer efeitos secundários e o efeito foi visível quando se alcançou a máxima dose (</a:t>
            </a:r>
            <a:r>
              <a:rPr lang="pt-PT" sz="1500" b="1" smtClean="0">
                <a:latin typeface="Times New Roman" pitchFamily="18" charset="0"/>
              </a:rPr>
              <a:t>10 µg/kg/h.</a:t>
            </a:r>
            <a:r>
              <a:rPr lang="pt-PT" sz="1500" smtClean="0">
                <a:latin typeface="Times New Roman" pitchFamily="18" charset="0"/>
              </a:rPr>
              <a:t>). Embora nenhuma dos 6 RN tratados nete série apresentaram efeitos colaterais (5 foram extubados com suscesso e e a efusão quilosa resolveu-se totalmente. No entanto, tem sido relatados efeitos adversos com o octreotide, como arritmias, dor no local da injeção, náuseas, vômitos, constipação ou diarréia, hiperglicemia, hipoglicemia, tontura e fadiga. Outros efeitos adversos incluem disfunção transitória do fígado, hipotireoidismo função, transitória e necrosante enterocolite necrosante, hipoxemia e hipertensão pulmonar em prematuros, hipertiroxinemia transitória, colelitíase e inibição da neovascularização retiniana.</a:t>
            </a:r>
            <a:endParaRPr lang="pt-BR" sz="1500" smtClean="0">
              <a:latin typeface="Times New Roman" pitchFamily="18" charset="0"/>
            </a:endParaRP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p:cNvSpPr>
          <p:nvPr>
            <p:ph type="title"/>
          </p:nvPr>
        </p:nvSpPr>
        <p:spPr bwMode="auto">
          <a:noFill/>
        </p:spPr>
        <p:txBody>
          <a:bodyPr wrap="square" numCol="1" compatLnSpc="1">
            <a:prstTxWarp prst="textNoShape">
              <a:avLst/>
            </a:prstTxWarp>
          </a:bodyPr>
          <a:lstStyle/>
          <a:p>
            <a:r>
              <a:rPr lang="pt-BR" cap="none" smtClean="0">
                <a:ln>
                  <a:noFill/>
                </a:ln>
                <a:solidFill>
                  <a:schemeClr val="hlink"/>
                </a:solidFill>
              </a:rPr>
              <a:t>OBRIGADA!</a:t>
            </a:r>
          </a:p>
        </p:txBody>
      </p:sp>
      <p:pic>
        <p:nvPicPr>
          <p:cNvPr id="123909" name="Picture 5" descr="Despedida dos R4 (Dras. Carol e Kate) com Staffs e Residentes iniciando R4 na Unidade de Neonatologia do HMIB/SES/DF em 1/3/2018"/>
          <p:cNvPicPr>
            <a:picLocks noChangeAspect="1" noChangeArrowheads="1"/>
          </p:cNvPicPr>
          <p:nvPr/>
        </p:nvPicPr>
        <p:blipFill>
          <a:blip r:embed="rId2" cstate="print">
            <a:lum bright="18000" contrast="12000"/>
          </a:blip>
          <a:srcRect/>
          <a:stretch>
            <a:fillRect/>
          </a:stretch>
        </p:blipFill>
        <p:spPr bwMode="auto">
          <a:xfrm>
            <a:off x="0" y="1484313"/>
            <a:ext cx="8172450" cy="4195762"/>
          </a:xfrm>
          <a:prstGeom prst="rect">
            <a:avLst/>
          </a:prstGeom>
          <a:noFill/>
        </p:spPr>
      </p:pic>
      <p:sp>
        <p:nvSpPr>
          <p:cNvPr id="123910" name="Rectangle 6"/>
          <p:cNvSpPr>
            <a:spLocks noChangeArrowheads="1"/>
          </p:cNvSpPr>
          <p:nvPr/>
        </p:nvSpPr>
        <p:spPr bwMode="auto">
          <a:xfrm>
            <a:off x="0" y="5597525"/>
            <a:ext cx="8101013" cy="1014413"/>
          </a:xfrm>
          <a:prstGeom prst="rect">
            <a:avLst/>
          </a:prstGeom>
          <a:solidFill>
            <a:srgbClr val="FFFFFF"/>
          </a:solidFill>
          <a:ln w="9525">
            <a:noFill/>
            <a:miter lim="800000"/>
            <a:headEnd/>
            <a:tailEnd/>
          </a:ln>
          <a:effectLst/>
        </p:spPr>
        <p:txBody>
          <a:bodyPr tIns="126960" bIns="63480" anchor="ctr">
            <a:spAutoFit/>
          </a:bodyPr>
          <a:lstStyle/>
          <a:p>
            <a:pPr eaLnBrk="0" hangingPunct="0"/>
            <a:r>
              <a:rPr lang="pt-BR" b="1">
                <a:solidFill>
                  <a:schemeClr val="hlink"/>
                </a:solidFill>
              </a:rPr>
              <a:t>Despedida dos R4 (Dras. Carol e Kate) com Staffs e Residentes iniciando R4 na Unidade de Neonatologia do HMIB/SES/DF em 1/3/2018</a:t>
            </a:r>
          </a:p>
          <a:p>
            <a:pPr eaLnBrk="0" hangingPunct="0"/>
            <a:endParaRPr lang="pt-BR">
              <a:solidFill>
                <a:schemeClr val="hlink"/>
              </a:solidFill>
            </a:endParaRPr>
          </a:p>
        </p:txBody>
      </p:sp>
      <p:sp>
        <p:nvSpPr>
          <p:cNvPr id="123911" name="Line 7"/>
          <p:cNvSpPr>
            <a:spLocks noChangeShapeType="1"/>
          </p:cNvSpPr>
          <p:nvPr/>
        </p:nvSpPr>
        <p:spPr bwMode="auto">
          <a:xfrm flipV="1">
            <a:off x="4932363" y="3789363"/>
            <a:ext cx="358775" cy="144462"/>
          </a:xfrm>
          <a:prstGeom prst="line">
            <a:avLst/>
          </a:prstGeom>
          <a:noFill/>
          <a:ln w="57150">
            <a:solidFill>
              <a:schemeClr val="hlink"/>
            </a:solidFill>
            <a:round/>
            <a:headEnd/>
            <a:tailEnd type="triangle" w="med" len="med"/>
          </a:ln>
          <a:effectLst/>
        </p:spPr>
        <p:txBody>
          <a:bodyPr/>
          <a:lstStyle/>
          <a:p>
            <a:endParaRPr lang="pt-BR"/>
          </a:p>
        </p:txBody>
      </p:sp>
      <p:sp>
        <p:nvSpPr>
          <p:cNvPr id="123912" name="Text Box 8"/>
          <p:cNvSpPr txBox="1">
            <a:spLocks noChangeArrowheads="1"/>
          </p:cNvSpPr>
          <p:nvPr/>
        </p:nvSpPr>
        <p:spPr bwMode="auto">
          <a:xfrm>
            <a:off x="5076825" y="3933825"/>
            <a:ext cx="1263650" cy="366713"/>
          </a:xfrm>
          <a:prstGeom prst="rect">
            <a:avLst/>
          </a:prstGeom>
          <a:noFill/>
          <a:ln w="9525">
            <a:noFill/>
            <a:miter lim="800000"/>
            <a:headEnd/>
            <a:tailEnd/>
          </a:ln>
          <a:effectLst/>
        </p:spPr>
        <p:txBody>
          <a:bodyPr wrap="none">
            <a:spAutoFit/>
          </a:bodyPr>
          <a:lstStyle/>
          <a:p>
            <a:r>
              <a:rPr lang="pt-BR">
                <a:solidFill>
                  <a:schemeClr val="hlink"/>
                </a:solidFill>
              </a:rPr>
              <a:t>Dra. Deise</a:t>
            </a:r>
          </a:p>
        </p:txBody>
      </p:sp>
      <p:sp>
        <p:nvSpPr>
          <p:cNvPr id="123913" name="Text Box 9"/>
          <p:cNvSpPr txBox="1">
            <a:spLocks noChangeArrowheads="1"/>
          </p:cNvSpPr>
          <p:nvPr/>
        </p:nvSpPr>
        <p:spPr bwMode="auto">
          <a:xfrm>
            <a:off x="3563938" y="3573463"/>
            <a:ext cx="1352550" cy="366712"/>
          </a:xfrm>
          <a:prstGeom prst="rect">
            <a:avLst/>
          </a:prstGeom>
          <a:noFill/>
          <a:ln w="9525">
            <a:noFill/>
            <a:miter lim="800000"/>
            <a:headEnd/>
            <a:tailEnd/>
          </a:ln>
          <a:effectLst/>
        </p:spPr>
        <p:txBody>
          <a:bodyPr wrap="none">
            <a:spAutoFit/>
          </a:bodyPr>
          <a:lstStyle/>
          <a:p>
            <a:r>
              <a:rPr lang="pt-BR">
                <a:solidFill>
                  <a:schemeClr val="hlink"/>
                </a:solidFill>
              </a:rPr>
              <a:t>Dra. Letícia</a:t>
            </a:r>
          </a:p>
        </p:txBody>
      </p:sp>
      <p:sp>
        <p:nvSpPr>
          <p:cNvPr id="123915" name="Line 11"/>
          <p:cNvSpPr>
            <a:spLocks noChangeShapeType="1"/>
          </p:cNvSpPr>
          <p:nvPr/>
        </p:nvSpPr>
        <p:spPr bwMode="auto">
          <a:xfrm flipV="1">
            <a:off x="4356100" y="3500438"/>
            <a:ext cx="358775" cy="144462"/>
          </a:xfrm>
          <a:prstGeom prst="line">
            <a:avLst/>
          </a:prstGeom>
          <a:noFill/>
          <a:ln w="57150">
            <a:solidFill>
              <a:schemeClr val="hlink"/>
            </a:solidFill>
            <a:round/>
            <a:headEnd/>
            <a:tailEnd type="triangle" w="med" len="med"/>
          </a:ln>
          <a:effectLst/>
        </p:spPr>
        <p:txBody>
          <a:bodyPr/>
          <a:lstStyle/>
          <a:p>
            <a:endParaRPr lang="pt-B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pulento">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o">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Opulent</Template>
  <TotalTime>719</TotalTime>
  <Words>8570</Words>
  <Application>Microsoft Office PowerPoint</Application>
  <PresentationFormat>Apresentação na tela (4:3)</PresentationFormat>
  <Paragraphs>421</Paragraphs>
  <Slides>106</Slides>
  <Notes>1</Notes>
  <HiddenSlides>0</HiddenSlides>
  <MMClips>0</MMClips>
  <ScaleCrop>false</ScaleCrop>
  <HeadingPairs>
    <vt:vector size="8" baseType="variant">
      <vt:variant>
        <vt:lpstr>Fontes usadas</vt:lpstr>
      </vt:variant>
      <vt:variant>
        <vt:i4>8</vt:i4>
      </vt:variant>
      <vt:variant>
        <vt:lpstr>Tema</vt:lpstr>
      </vt:variant>
      <vt:variant>
        <vt:i4>1</vt:i4>
      </vt:variant>
      <vt:variant>
        <vt:lpstr>Servidores OLE incorporados</vt:lpstr>
      </vt:variant>
      <vt:variant>
        <vt:i4>1</vt:i4>
      </vt:variant>
      <vt:variant>
        <vt:lpstr>Títulos de slides</vt:lpstr>
      </vt:variant>
      <vt:variant>
        <vt:i4>106</vt:i4>
      </vt:variant>
    </vt:vector>
  </HeadingPairs>
  <TitlesOfParts>
    <vt:vector size="116" baseType="lpstr">
      <vt:lpstr>Arial</vt:lpstr>
      <vt:lpstr>Trebuchet MS</vt:lpstr>
      <vt:lpstr>Wingdings 2</vt:lpstr>
      <vt:lpstr>Wingdings</vt:lpstr>
      <vt:lpstr>Calibri</vt:lpstr>
      <vt:lpstr>Times New Roman</vt:lpstr>
      <vt:lpstr>Lato</vt:lpstr>
      <vt:lpstr>Source Sans Pro</vt:lpstr>
      <vt:lpstr>Opulento</vt:lpstr>
      <vt:lpstr>Document</vt:lpstr>
      <vt:lpstr>HIDROPISIA FETAL NÃO IMUNE</vt:lpstr>
      <vt:lpstr>Hidropisia fetal </vt:lpstr>
      <vt:lpstr>Hidropisia fetal </vt:lpstr>
      <vt:lpstr>Hidropisia Fetal</vt:lpstr>
      <vt:lpstr>Slide 5</vt:lpstr>
      <vt:lpstr>Hidropisia</vt:lpstr>
      <vt:lpstr>Hidropisia Fetal </vt:lpstr>
      <vt:lpstr>Hidropisia Fetal </vt:lpstr>
      <vt:lpstr>Hidropisia fetal </vt:lpstr>
      <vt:lpstr>Hidropisia Fetal </vt:lpstr>
      <vt:lpstr>Hidropisia Fetal</vt:lpstr>
      <vt:lpstr>Slide 12</vt:lpstr>
      <vt:lpstr>Hidropisia</vt:lpstr>
      <vt:lpstr>Hidropisia fetal</vt:lpstr>
      <vt:lpstr>Hidropisia fetal </vt:lpstr>
      <vt:lpstr>Hidropisia Fetal </vt:lpstr>
      <vt:lpstr>Hdropisia fetal </vt:lpstr>
      <vt:lpstr>Hidropisia fetal </vt:lpstr>
      <vt:lpstr>Hidropisia</vt:lpstr>
      <vt:lpstr>Hidropisia fetal</vt:lpstr>
      <vt:lpstr>Hidropisia fetal</vt:lpstr>
      <vt:lpstr>Hidropisia fetal </vt:lpstr>
      <vt:lpstr>Hidropisia fetal </vt:lpstr>
      <vt:lpstr>Slide 24</vt:lpstr>
      <vt:lpstr>Hidropisia fetal </vt:lpstr>
      <vt:lpstr>Hidropisia fetal</vt:lpstr>
      <vt:lpstr>Hidropisia fetal</vt:lpstr>
      <vt:lpstr>Hidropisia fetal</vt:lpstr>
      <vt:lpstr>Hidropisia fetal </vt:lpstr>
      <vt:lpstr>Hidropisia fetal</vt:lpstr>
      <vt:lpstr>Hidropisia fetal</vt:lpstr>
      <vt:lpstr>Hidropisia fetal</vt:lpstr>
      <vt:lpstr>Hidropisia fetal</vt:lpstr>
      <vt:lpstr>Hidropisia fetal</vt:lpstr>
      <vt:lpstr>Hidropsia fetal </vt:lpstr>
      <vt:lpstr>Hdropisia fetal</vt:lpstr>
      <vt:lpstr>Hidropisia fetal</vt:lpstr>
      <vt:lpstr>Hidropisia fetal</vt:lpstr>
      <vt:lpstr>Hidropisia fetal </vt:lpstr>
      <vt:lpstr>Hidropisia fetal</vt:lpstr>
      <vt:lpstr>Hidropisia fetal</vt:lpstr>
      <vt:lpstr>Hidropisia fetal</vt:lpstr>
      <vt:lpstr>Hidropisia fetal </vt:lpstr>
      <vt:lpstr>Hidropisia fetal </vt:lpstr>
      <vt:lpstr>Hidropisia fetal </vt:lpstr>
      <vt:lpstr>Hidropisia fetal</vt:lpstr>
      <vt:lpstr>Hidropisia fetal </vt:lpstr>
      <vt:lpstr>Hidropisia fetal</vt:lpstr>
      <vt:lpstr>Hdropisia fetal </vt:lpstr>
      <vt:lpstr>Hidropisia Fetal  </vt:lpstr>
      <vt:lpstr>Hidropsia fetal </vt:lpstr>
      <vt:lpstr>Hidropisia fetal </vt:lpstr>
      <vt:lpstr>Hidropisia fetal </vt:lpstr>
      <vt:lpstr>Hidropisia fetal </vt:lpstr>
      <vt:lpstr>Hidropisia fetal </vt:lpstr>
      <vt:lpstr>Hidropisia fetal</vt:lpstr>
      <vt:lpstr>Hidropisia fetal</vt:lpstr>
      <vt:lpstr>Hidropisia fetal </vt:lpstr>
      <vt:lpstr>Hidropisia fetal</vt:lpstr>
      <vt:lpstr>Hidropisia fetal</vt:lpstr>
      <vt:lpstr>Hidropisia fetal</vt:lpstr>
      <vt:lpstr>Hidropisia fetal</vt:lpstr>
      <vt:lpstr>Hidropisia fetal </vt:lpstr>
      <vt:lpstr>Hidropisia fetal</vt:lpstr>
      <vt:lpstr>Hidropisia fetal </vt:lpstr>
      <vt:lpstr>Hidropisia fetal </vt:lpstr>
      <vt:lpstr>Hidropisia fetal</vt:lpstr>
      <vt:lpstr>Hidropisia fetal</vt:lpstr>
      <vt:lpstr>Hidropisia fetal</vt:lpstr>
      <vt:lpstr>Hidropisia fetal </vt:lpstr>
      <vt:lpstr>Slide 71</vt:lpstr>
      <vt:lpstr>Hidropisia fetal </vt:lpstr>
      <vt:lpstr>Hidropisia fetal </vt:lpstr>
      <vt:lpstr>Hidropisia fetal </vt:lpstr>
      <vt:lpstr>Hidropisia fetal </vt:lpstr>
      <vt:lpstr>Hidropisia fetal </vt:lpstr>
      <vt:lpstr>Hidropisia fetal </vt:lpstr>
      <vt:lpstr>Hidropisia fetal</vt:lpstr>
      <vt:lpstr>Hidropisia fetal </vt:lpstr>
      <vt:lpstr>Hidropisia fetal</vt:lpstr>
      <vt:lpstr>Hidropisia fetal</vt:lpstr>
      <vt:lpstr>Hidropisia fetal</vt:lpstr>
      <vt:lpstr>Hidropisia fetal </vt:lpstr>
      <vt:lpstr>Hidropisia fetal </vt:lpstr>
      <vt:lpstr>Slide 85</vt:lpstr>
      <vt:lpstr>Slide 86</vt:lpstr>
      <vt:lpstr>ABSTRACT</vt:lpstr>
      <vt:lpstr>Slide 88</vt:lpstr>
      <vt:lpstr>Slide 89</vt:lpstr>
      <vt:lpstr>Slide 90</vt:lpstr>
      <vt:lpstr>Slide 91</vt:lpstr>
      <vt:lpstr>Slide 92</vt:lpstr>
      <vt:lpstr>Slide 93</vt:lpstr>
      <vt:lpstr>Slide 94</vt:lpstr>
      <vt:lpstr>Slide 95</vt:lpstr>
      <vt:lpstr>Slide 96</vt:lpstr>
      <vt:lpstr>Slide 97</vt:lpstr>
      <vt:lpstr>Slide 98</vt:lpstr>
      <vt:lpstr>Slide 99</vt:lpstr>
      <vt:lpstr>Slide 100</vt:lpstr>
      <vt:lpstr>Slide 101</vt:lpstr>
      <vt:lpstr>Slide 102</vt:lpstr>
      <vt:lpstr>Nota do Editor do site, Dr. Paulo R. Margotto. Consultem também!Aqui e Agora!</vt:lpstr>
      <vt:lpstr>Slide 104</vt:lpstr>
      <vt:lpstr>Uso de Octreotide QUILOTÓRAX</vt:lpstr>
      <vt:lpstr>OBRIGADA!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Diretriz clínica nº 7: Hidropsia fetal fetal não imune</dc:title>
  <dc:creator>Deyse</dc:creator>
  <cp:lastModifiedBy>Paulo</cp:lastModifiedBy>
  <cp:revision>79</cp:revision>
  <dcterms:created xsi:type="dcterms:W3CDTF">2018-02-27T00:54:16Z</dcterms:created>
  <dcterms:modified xsi:type="dcterms:W3CDTF">2018-03-09T20:49:15Z</dcterms:modified>
</cp:coreProperties>
</file>