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5"/>
  </p:notesMasterIdLst>
  <p:sldIdLst>
    <p:sldId id="270" r:id="rId2"/>
    <p:sldId id="271" r:id="rId3"/>
    <p:sldId id="272" r:id="rId4"/>
    <p:sldId id="273" r:id="rId5"/>
    <p:sldId id="274" r:id="rId6"/>
    <p:sldId id="275" r:id="rId7"/>
    <p:sldId id="278" r:id="rId8"/>
    <p:sldId id="257" r:id="rId9"/>
    <p:sldId id="258" r:id="rId10"/>
    <p:sldId id="269" r:id="rId11"/>
    <p:sldId id="263" r:id="rId12"/>
    <p:sldId id="261" r:id="rId13"/>
    <p:sldId id="282" r:id="rId14"/>
    <p:sldId id="262" r:id="rId15"/>
    <p:sldId id="264" r:id="rId16"/>
    <p:sldId id="279" r:id="rId17"/>
    <p:sldId id="265" r:id="rId18"/>
    <p:sldId id="281" r:id="rId19"/>
    <p:sldId id="266" r:id="rId20"/>
    <p:sldId id="283" r:id="rId21"/>
    <p:sldId id="268" r:id="rId22"/>
    <p:sldId id="284" r:id="rId23"/>
    <p:sldId id="285" r:id="rId24"/>
    <p:sldId id="286" r:id="rId25"/>
    <p:sldId id="287" r:id="rId26"/>
    <p:sldId id="305" r:id="rId27"/>
    <p:sldId id="306" r:id="rId28"/>
    <p:sldId id="300" r:id="rId29"/>
    <p:sldId id="288" r:id="rId30"/>
    <p:sldId id="290" r:id="rId31"/>
    <p:sldId id="291" r:id="rId32"/>
    <p:sldId id="292" r:id="rId33"/>
    <p:sldId id="293" r:id="rId34"/>
    <p:sldId id="303" r:id="rId35"/>
    <p:sldId id="304" r:id="rId36"/>
    <p:sldId id="294" r:id="rId37"/>
    <p:sldId id="295" r:id="rId38"/>
    <p:sldId id="297" r:id="rId39"/>
    <p:sldId id="298" r:id="rId40"/>
    <p:sldId id="299" r:id="rId41"/>
    <p:sldId id="301" r:id="rId42"/>
    <p:sldId id="302" r:id="rId43"/>
    <p:sldId id="276" r:id="rId4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FF66"/>
    <a:srgbClr val="0000FF"/>
    <a:srgbClr val="FF0000"/>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021" autoAdjust="0"/>
    <p:restoredTop sz="94660"/>
  </p:normalViewPr>
  <p:slideViewPr>
    <p:cSldViewPr>
      <p:cViewPr varScale="1">
        <p:scale>
          <a:sx n="93" d="100"/>
          <a:sy n="93" d="100"/>
        </p:scale>
        <p:origin x="-1018" y="-7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DEB485A-4806-4AC8-A6C3-869774908950}" type="datetimeFigureOut">
              <a:rPr lang="pt-BR"/>
              <a:pPr>
                <a:defRPr/>
              </a:pPr>
              <a:t>09/03/2018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C739DC1-25D2-4967-8183-128569CBF9BE}"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07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C5E4F92-7DD2-4DB8-9791-CAEEE3A55738}" type="slidenum">
              <a:rPr lang="pt-BR"/>
              <a:pPr fontAlgn="base">
                <a:spcBef>
                  <a:spcPct val="0"/>
                </a:spcBef>
                <a:spcAft>
                  <a:spcPct val="0"/>
                </a:spcAft>
              </a:pPr>
              <a:t>6</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105479F8-E996-4AB9-939D-E20E630C5F34}" type="datetimeFigureOut">
              <a:rPr lang="pt-BR"/>
              <a:pPr>
                <a:defRPr/>
              </a:pPr>
              <a:t>09/03/2018</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B038E79E-4E5A-410F-AF4B-6F6728DF8DCF}"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10865D3E-9EDE-4CB5-BDF5-BF0E37CD71EB}" type="datetimeFigureOut">
              <a:rPr lang="pt-BR"/>
              <a:pPr>
                <a:defRPr/>
              </a:pPr>
              <a:t>09/03/2018</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E9836D9E-2657-4918-8F89-D83E8E09B114}"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6EC5CD0E-028C-43BA-9745-F31E5BD38A1B}" type="datetimeFigureOut">
              <a:rPr lang="pt-BR"/>
              <a:pPr>
                <a:defRPr/>
              </a:pPr>
              <a:t>09/03/2018</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2626C8CA-AEEE-4B17-BD17-609BFE151977}"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B676F7CF-D3D7-4AD8-990C-C82561FD383F}" type="datetimeFigureOut">
              <a:rPr lang="pt-BR"/>
              <a:pPr>
                <a:defRPr/>
              </a:pPr>
              <a:t>09/03/2018</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7420FBAD-77D3-4224-9E9A-9FC184F3F5DB}"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7" name="Espaço Reservado para Data 13"/>
          <p:cNvSpPr>
            <a:spLocks noGrp="1"/>
          </p:cNvSpPr>
          <p:nvPr>
            <p:ph type="dt" sz="half" idx="10"/>
          </p:nvPr>
        </p:nvSpPr>
        <p:spPr/>
        <p:txBody>
          <a:bodyPr/>
          <a:lstStyle>
            <a:lvl1pPr>
              <a:defRPr/>
            </a:lvl1pPr>
          </a:lstStyle>
          <a:p>
            <a:pPr>
              <a:defRPr/>
            </a:pPr>
            <a:fld id="{FD1C7321-3C96-4274-9F27-507464BA3B42}" type="datetimeFigureOut">
              <a:rPr lang="pt-BR"/>
              <a:pPr>
                <a:defRPr/>
              </a:pPr>
              <a:t>09/03/2018</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53589844-A9C2-44DF-95C0-F97BC76F718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CCED2B2C-0245-4C9D-99AC-2431820B0325}" type="datetimeFigureOut">
              <a:rPr lang="pt-BR"/>
              <a:pPr>
                <a:defRPr/>
              </a:pPr>
              <a:t>09/03/2018</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30A27034-24ED-417F-BBFB-6D125E616E67}"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3031AC05-3423-4116-AEC8-4F8372CADD30}" type="datetimeFigureOut">
              <a:rPr lang="pt-BR"/>
              <a:pPr>
                <a:defRPr/>
              </a:pPr>
              <a:t>09/03/2018</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082D65A4-E9AD-42B1-B6FD-DF8828B021D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D9EFDC0C-CD1F-4793-8796-182F94E19231}" type="datetimeFigureOut">
              <a:rPr lang="pt-BR"/>
              <a:pPr>
                <a:defRPr/>
              </a:pPr>
              <a:t>09/03/2018</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731A0FF2-E8B1-4959-A52E-7CCA40224BA0}"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 texto mestre</a:t>
            </a:r>
          </a:p>
        </p:txBody>
      </p:sp>
      <p:sp>
        <p:nvSpPr>
          <p:cNvPr id="12" name="Espaço Reservado para Data 16"/>
          <p:cNvSpPr>
            <a:spLocks noGrp="1"/>
          </p:cNvSpPr>
          <p:nvPr>
            <p:ph type="dt" sz="half" idx="10"/>
          </p:nvPr>
        </p:nvSpPr>
        <p:spPr/>
        <p:txBody>
          <a:bodyPr rtlCol="0"/>
          <a:lstStyle>
            <a:lvl1pPr>
              <a:defRPr/>
            </a:lvl1pPr>
          </a:lstStyle>
          <a:p>
            <a:pPr>
              <a:defRPr/>
            </a:pPr>
            <a:fld id="{C4DE539D-59C8-4230-86D6-6732D3773CE9}" type="datetimeFigureOut">
              <a:rPr lang="pt-BR"/>
              <a:pPr>
                <a:defRPr/>
              </a:pPr>
              <a:t>09/03/2018</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668E6263-70C0-4802-AAE3-64027B011B35}"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FF9D4DA1-D31E-4D73-8192-3562BF256A24}" type="datetimeFigureOut">
              <a:rPr lang="pt-BR"/>
              <a:pPr>
                <a:defRPr/>
              </a:pPr>
              <a:t>09/03/2018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DF472343-AA19-4228-9515-E9121632745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9A79211D-254D-4E59-9A5B-20BB9DF9B39D}" type="datetimeFigureOut">
              <a:rPr lang="pt-BR"/>
              <a:pPr>
                <a:defRPr/>
              </a:pPr>
              <a:t>09/03/2018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FB2FF6D2-D973-4E8E-9CA7-EABAC3B7BCFC}"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374B672C-3D13-4B31-89F7-CBD6DD0CBFA0}" type="datetimeFigureOut">
              <a:rPr lang="pt-BR"/>
              <a:pPr>
                <a:defRPr/>
              </a:pPr>
              <a:t>09/03/2018</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70B5F00A-584C-455A-B381-98C873B05BD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26" r:id="rId4"/>
    <p:sldLayoutId id="2147483727" r:id="rId5"/>
    <p:sldLayoutId id="2147483734" r:id="rId6"/>
    <p:sldLayoutId id="2147483728" r:id="rId7"/>
    <p:sldLayoutId id="2147483735" r:id="rId8"/>
    <p:sldLayoutId id="2147483736" r:id="rId9"/>
    <p:sldLayoutId id="2147483729" r:id="rId10"/>
    <p:sldLayoutId id="2147483730"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a:defRPr>
      </a:lvl2pPr>
      <a:lvl3pPr algn="l" rtl="0" fontAlgn="base">
        <a:spcBef>
          <a:spcPct val="0"/>
        </a:spcBef>
        <a:spcAft>
          <a:spcPct val="0"/>
        </a:spcAft>
        <a:defRPr sz="3000">
          <a:solidFill>
            <a:schemeClr val="tx2"/>
          </a:solidFill>
          <a:latin typeface="Century Schoolbook"/>
        </a:defRPr>
      </a:lvl3pPr>
      <a:lvl4pPr algn="l" rtl="0" fontAlgn="base">
        <a:spcBef>
          <a:spcPct val="0"/>
        </a:spcBef>
        <a:spcAft>
          <a:spcPct val="0"/>
        </a:spcAft>
        <a:defRPr sz="3000">
          <a:solidFill>
            <a:schemeClr val="tx2"/>
          </a:solidFill>
          <a:latin typeface="Century Schoolbook"/>
        </a:defRPr>
      </a:lvl4pPr>
      <a:lvl5pPr algn="l" rtl="0" fontAlgn="base">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2898875" TargetMode="External"/><Relationship Id="rId7"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hyperlink" Target="https://www.ncbi.nlm.nih.gov/pubmed?linkname=pubmed_pubmed&amp;from_uid=22898875"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ncbi.nlm.nih.gov/pubmed/27261669" TargetMode="External"/><Relationship Id="rId2" Type="http://schemas.openxmlformats.org/officeDocument/2006/relationships/hyperlink" Target="https://www.ncbi.nlm.nih.gov/pubmed/24523396" TargetMode="External"/><Relationship Id="rId1" Type="http://schemas.openxmlformats.org/officeDocument/2006/relationships/slideLayout" Target="../slideLayouts/slideLayout2.xml"/><Relationship Id="rId4" Type="http://schemas.openxmlformats.org/officeDocument/2006/relationships/hyperlink" Target="https://www.ncbi.nlm.nih.gov/pubmed/11971843"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ijt.arakmu.ac.ir/browse.php?a_id=443&amp;sid=1&amp;slc_lang=en"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s://www.ncbi.nlm.nih.gov/pubmed/16533638"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ncbi.nlm.nih.gov/pubmed/27271032"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ncbi.nlm.nih.gov/pubmed/26289651"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linkname=pubmed_pubmed&amp;from_uid=20587670" TargetMode="External"/><Relationship Id="rId2" Type="http://schemas.openxmlformats.org/officeDocument/2006/relationships/hyperlink" Target="https://www.ncbi.nlm.nih.gov/pubmed/20587670"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mailto:Charles.Berde@childrens.harvard.edu"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ncbi.nlm.nih.gov/pubmed/25357093"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762000" y="1773238"/>
            <a:ext cx="7543800" cy="3311525"/>
          </a:xfrm>
        </p:spPr>
        <p:txBody>
          <a:bodyPr/>
          <a:lstStyle/>
          <a:p>
            <a:pPr fontAlgn="auto">
              <a:spcAft>
                <a:spcPts val="0"/>
              </a:spcAft>
              <a:defRPr/>
            </a:pPr>
            <a:r>
              <a:rPr lang="pt-BR" sz="3200" dirty="0" smtClean="0">
                <a:solidFill>
                  <a:schemeClr val="accent5">
                    <a:lumMod val="50000"/>
                  </a:schemeClr>
                </a:solidFill>
              </a:rPr>
              <a:t/>
            </a:r>
            <a:br>
              <a:rPr lang="pt-BR" sz="3200" dirty="0" smtClean="0">
                <a:solidFill>
                  <a:schemeClr val="accent5">
                    <a:lumMod val="50000"/>
                  </a:schemeClr>
                </a:solidFill>
              </a:rPr>
            </a:br>
            <a:endParaRPr lang="pt-BR" sz="3200" dirty="0">
              <a:solidFill>
                <a:schemeClr val="accent5">
                  <a:lumMod val="50000"/>
                </a:schemeClr>
              </a:solidFill>
            </a:endParaRPr>
          </a:p>
        </p:txBody>
      </p:sp>
      <p:sp>
        <p:nvSpPr>
          <p:cNvPr id="3" name="Subtítulo 2"/>
          <p:cNvSpPr>
            <a:spLocks noGrp="1"/>
          </p:cNvSpPr>
          <p:nvPr>
            <p:ph type="subTitle" idx="1"/>
          </p:nvPr>
        </p:nvSpPr>
        <p:spPr>
          <a:xfrm>
            <a:off x="971550" y="3284538"/>
            <a:ext cx="7632700" cy="5472112"/>
          </a:xfrm>
        </p:spPr>
        <p:txBody>
          <a:bodyPr>
            <a:normAutofit/>
          </a:bodyPr>
          <a:lstStyle/>
          <a:p>
            <a:endParaRPr lang="en-US" sz="4700" smtClean="0">
              <a:solidFill>
                <a:srgbClr val="0D0D0D"/>
              </a:solidFill>
            </a:endParaRPr>
          </a:p>
          <a:p>
            <a:endParaRPr lang="pt-BR" sz="2000" smtClean="0">
              <a:solidFill>
                <a:srgbClr val="0D0D0D"/>
              </a:solidFill>
            </a:endParaRPr>
          </a:p>
          <a:p>
            <a:pPr algn="ctr"/>
            <a:r>
              <a:rPr lang="pt-BR" smtClean="0">
                <a:solidFill>
                  <a:srgbClr val="0D0D0D"/>
                </a:solidFill>
              </a:rPr>
              <a:t>Internato em Pediatria-6ª Série</a:t>
            </a:r>
          </a:p>
          <a:p>
            <a:pPr algn="ctr"/>
            <a:r>
              <a:rPr lang="pt-BR" smtClean="0">
                <a:solidFill>
                  <a:srgbClr val="0D0D0D"/>
                </a:solidFill>
              </a:rPr>
              <a:t>Unidade de Neonatologia do HMIB/SES/DF</a:t>
            </a:r>
          </a:p>
          <a:p>
            <a:pPr algn="ctr"/>
            <a:r>
              <a:rPr lang="pt-BR" smtClean="0">
                <a:solidFill>
                  <a:srgbClr val="0D0D0D"/>
                </a:solidFill>
              </a:rPr>
              <a:t>Faculdade de Medicina da Universidade Católica de Brasília</a:t>
            </a:r>
          </a:p>
          <a:p>
            <a:pPr algn="ctr"/>
            <a:r>
              <a:rPr lang="pt-BR" smtClean="0">
                <a:solidFill>
                  <a:srgbClr val="0D0D0D"/>
                </a:solidFill>
              </a:rPr>
              <a:t>Discentes: Allana Nogueira e Rafaella Brunale</a:t>
            </a:r>
          </a:p>
          <a:p>
            <a:pPr algn="ctr"/>
            <a:r>
              <a:rPr lang="pt-BR" smtClean="0">
                <a:solidFill>
                  <a:srgbClr val="0D0D0D"/>
                </a:solidFill>
              </a:rPr>
              <a:t>Coordenação: Paulo R. Margotto</a:t>
            </a:r>
          </a:p>
          <a:p>
            <a:pPr algn="ctr"/>
            <a:r>
              <a:rPr lang="pt-BR" smtClean="0">
                <a:solidFill>
                  <a:srgbClr val="0D0D0D"/>
                </a:solidFill>
                <a:hlinkClick r:id="rId2"/>
              </a:rPr>
              <a:t>www.paulomargotto.com.br</a:t>
            </a:r>
            <a:r>
              <a:rPr lang="pt-BR" smtClean="0">
                <a:solidFill>
                  <a:srgbClr val="0D0D0D"/>
                </a:solidFill>
              </a:rPr>
              <a:t>  Brasília, 10 de março de 2018</a:t>
            </a:r>
          </a:p>
          <a:p>
            <a:pPr algn="ctr"/>
            <a:endParaRPr lang="pt-BR" smtClean="0">
              <a:solidFill>
                <a:srgbClr val="0D0D0D"/>
              </a:solidFill>
            </a:endParaRPr>
          </a:p>
          <a:p>
            <a:pPr algn="ctr"/>
            <a:endParaRPr lang="pt-BR" sz="2000" smtClean="0">
              <a:solidFill>
                <a:srgbClr val="0D0D0D"/>
              </a:solidFill>
            </a:endParaRPr>
          </a:p>
        </p:txBody>
      </p:sp>
      <p:sp>
        <p:nvSpPr>
          <p:cNvPr id="8197" name="Rectangle 5"/>
          <p:cNvSpPr>
            <a:spLocks noChangeArrowheads="1"/>
          </p:cNvSpPr>
          <p:nvPr/>
        </p:nvSpPr>
        <p:spPr bwMode="auto">
          <a:xfrm>
            <a:off x="0" y="3429000"/>
            <a:ext cx="9144000" cy="977900"/>
          </a:xfrm>
          <a:prstGeom prst="rect">
            <a:avLst/>
          </a:prstGeom>
          <a:solidFill>
            <a:srgbClr val="FFFFFF"/>
          </a:solidFill>
          <a:ln w="9525">
            <a:noFill/>
            <a:miter lim="800000"/>
            <a:headEnd/>
            <a:tailEnd/>
          </a:ln>
          <a:effectLst/>
        </p:spPr>
        <p:txBody>
          <a:bodyPr lIns="0" tIns="0" rIns="71415" bIns="0" anchor="ctr">
            <a:spAutoFit/>
          </a:bodyPr>
          <a:lstStyle/>
          <a:p>
            <a:pPr algn="ctr"/>
            <a:r>
              <a:rPr lang="pt-BR" sz="1600">
                <a:hlinkClick r:id="rId3"/>
              </a:rPr>
              <a:t>Methadone toxicity and possible induction and enhanced elimination in a premature neonate.</a:t>
            </a:r>
            <a:endParaRPr lang="pt-BR" sz="1600"/>
          </a:p>
          <a:p>
            <a:pPr algn="ctr"/>
            <a:r>
              <a:rPr lang="pt-BR" sz="1600"/>
              <a:t>George M, Kitzmiller JP, Ewald MB, O'Donell KA, Becter ML, Salhanick S.</a:t>
            </a:r>
          </a:p>
          <a:p>
            <a:pPr algn="ctr"/>
            <a:r>
              <a:rPr lang="pt-BR" sz="1600"/>
              <a:t>J Med Toxicol. 2012 Dec;8(4):432-5. doi: 10.1007/s13181-012-0249-8.</a:t>
            </a:r>
          </a:p>
          <a:p>
            <a:pPr algn="ctr"/>
            <a:r>
              <a:rPr lang="pt-BR" sz="1600"/>
              <a:t>PMID: 22898875 </a:t>
            </a:r>
            <a:r>
              <a:rPr lang="pt-BR" sz="1600" b="1">
                <a:hlinkClick r:id="rId3"/>
              </a:rPr>
              <a:t>Free PMC Article</a:t>
            </a:r>
            <a:r>
              <a:rPr lang="pt-BR" sz="1600" b="1"/>
              <a:t> </a:t>
            </a:r>
            <a:r>
              <a:rPr lang="pt-BR" sz="1600" u="sng">
                <a:hlinkClick r:id="rId4"/>
              </a:rPr>
              <a:t>Similar articles</a:t>
            </a:r>
            <a:r>
              <a:rPr lang="pt-BR" sz="1600" u="sng"/>
              <a:t>. </a:t>
            </a:r>
            <a:r>
              <a:rPr lang="pt-BR" sz="1600" u="sng">
                <a:solidFill>
                  <a:srgbClr val="0000FF"/>
                </a:solidFill>
              </a:rPr>
              <a:t>Artigo Integral!</a:t>
            </a:r>
          </a:p>
        </p:txBody>
      </p:sp>
      <p:sp>
        <p:nvSpPr>
          <p:cNvPr id="8198" name="Oval 6"/>
          <p:cNvSpPr>
            <a:spLocks noChangeArrowheads="1"/>
          </p:cNvSpPr>
          <p:nvPr/>
        </p:nvSpPr>
        <p:spPr bwMode="auto">
          <a:xfrm>
            <a:off x="395288" y="2060575"/>
            <a:ext cx="8280400" cy="1130300"/>
          </a:xfrm>
          <a:prstGeom prst="ellipse">
            <a:avLst/>
          </a:prstGeom>
          <a:solidFill>
            <a:srgbClr val="FF0000"/>
          </a:solidFill>
          <a:ln w="9525">
            <a:solidFill>
              <a:schemeClr val="tx1"/>
            </a:solidFill>
            <a:round/>
            <a:headEnd/>
            <a:tailEnd/>
          </a:ln>
          <a:effectLst/>
        </p:spPr>
        <p:txBody>
          <a:bodyPr wrap="none" anchor="ctr"/>
          <a:lstStyle/>
          <a:p>
            <a:pPr algn="ctr"/>
            <a:r>
              <a:rPr lang="pt-BR">
                <a:solidFill>
                  <a:srgbClr val="FFFF66"/>
                </a:solidFill>
              </a:rPr>
              <a:t>Toxicidade da metadona e possível indução e aumento da eliminação no </a:t>
            </a:r>
          </a:p>
          <a:p>
            <a:pPr algn="ctr"/>
            <a:r>
              <a:rPr lang="pt-BR">
                <a:solidFill>
                  <a:srgbClr val="FFFF66"/>
                </a:solidFill>
              </a:rPr>
              <a:t>neonato prematuro</a:t>
            </a:r>
          </a:p>
        </p:txBody>
      </p:sp>
      <p:pic>
        <p:nvPicPr>
          <p:cNvPr id="8199" name="Picture 7"/>
          <p:cNvPicPr>
            <a:picLocks noChangeAspect="1" noChangeArrowheads="1"/>
          </p:cNvPicPr>
          <p:nvPr/>
        </p:nvPicPr>
        <p:blipFill>
          <a:blip r:embed="rId5"/>
          <a:srcRect/>
          <a:stretch>
            <a:fillRect/>
          </a:stretch>
        </p:blipFill>
        <p:spPr bwMode="auto">
          <a:xfrm>
            <a:off x="0" y="0"/>
            <a:ext cx="3635375" cy="2044700"/>
          </a:xfrm>
          <a:prstGeom prst="rect">
            <a:avLst/>
          </a:prstGeom>
          <a:noFill/>
          <a:ln w="9525">
            <a:noFill/>
            <a:miter lim="800000"/>
            <a:headEnd/>
            <a:tailEnd/>
          </a:ln>
          <a:effectLst/>
        </p:spPr>
      </p:pic>
      <p:pic>
        <p:nvPicPr>
          <p:cNvPr id="8200" name="Picture 8"/>
          <p:cNvPicPr>
            <a:picLocks noChangeAspect="1" noChangeArrowheads="1"/>
          </p:cNvPicPr>
          <p:nvPr/>
        </p:nvPicPr>
        <p:blipFill>
          <a:blip r:embed="rId6"/>
          <a:srcRect/>
          <a:stretch>
            <a:fillRect/>
          </a:stretch>
        </p:blipFill>
        <p:spPr bwMode="auto">
          <a:xfrm>
            <a:off x="5435600" y="0"/>
            <a:ext cx="3708400" cy="2028825"/>
          </a:xfrm>
          <a:prstGeom prst="rect">
            <a:avLst/>
          </a:prstGeom>
          <a:noFill/>
          <a:ln w="9525">
            <a:noFill/>
            <a:miter lim="800000"/>
            <a:headEnd/>
            <a:tailEnd/>
          </a:ln>
          <a:effectLst/>
        </p:spPr>
      </p:pic>
      <p:pic>
        <p:nvPicPr>
          <p:cNvPr id="8201" name="Imagem 5"/>
          <p:cNvPicPr>
            <a:picLocks noChangeAspect="1"/>
          </p:cNvPicPr>
          <p:nvPr/>
        </p:nvPicPr>
        <p:blipFill>
          <a:blip r:embed="rId7"/>
          <a:srcRect/>
          <a:stretch>
            <a:fillRect/>
          </a:stretch>
        </p:blipFill>
        <p:spPr bwMode="auto">
          <a:xfrm>
            <a:off x="3635375" y="692150"/>
            <a:ext cx="1800225" cy="612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gn="just">
              <a:lnSpc>
                <a:spcPct val="90000"/>
              </a:lnSpc>
            </a:pPr>
            <a:r>
              <a:rPr lang="pt-BR" smtClean="0"/>
              <a:t>METADONA:   Usado nas UTI Neonatais tanto como Analgésico como para  desmame de opióides (Fentanil/Morfina)</a:t>
            </a:r>
          </a:p>
          <a:p>
            <a:pPr algn="just">
              <a:lnSpc>
                <a:spcPct val="90000"/>
              </a:lnSpc>
            </a:pPr>
            <a:endParaRPr lang="pt-BR" smtClean="0"/>
          </a:p>
          <a:p>
            <a:pPr algn="just">
              <a:lnSpc>
                <a:spcPct val="90000"/>
              </a:lnSpc>
            </a:pPr>
            <a:r>
              <a:rPr lang="pt-BR" smtClean="0"/>
              <a:t>Superdosagem de Metadona: </a:t>
            </a:r>
          </a:p>
          <a:p>
            <a:pPr lvl="1" algn="just">
              <a:lnSpc>
                <a:spcPct val="90000"/>
              </a:lnSpc>
            </a:pPr>
            <a:r>
              <a:rPr lang="pt-BR" smtClean="0"/>
              <a:t>Descrito em pacientes pediátricos e adultos, no entanto, rato em pacientes neonatais</a:t>
            </a:r>
          </a:p>
          <a:p>
            <a:pPr lvl="2" algn="just">
              <a:lnSpc>
                <a:spcPct val="90000"/>
              </a:lnSpc>
            </a:pPr>
            <a:r>
              <a:rPr lang="pt-BR" smtClean="0"/>
              <a:t>Prematuridade e a Fisiologia Perinatal dificultam a depuração;</a:t>
            </a:r>
          </a:p>
          <a:p>
            <a:pPr algn="just">
              <a:lnSpc>
                <a:spcPct val="90000"/>
              </a:lnSpc>
            </a:pPr>
            <a:endParaRPr lang="pt-BR" smtClean="0"/>
          </a:p>
          <a:p>
            <a:pPr algn="just">
              <a:lnSpc>
                <a:spcPct val="90000"/>
              </a:lnSpc>
            </a:pPr>
            <a:r>
              <a:rPr lang="pt-BR" smtClean="0"/>
              <a:t>Os dados toxicológicos e a recuperação clínica apresentados neste relato de caso  levam à luz a indução do metabolismo como uma ferramenta de gerenciamento potencial para a superdosagem  de metadona no recém-nascido.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8313" y="115888"/>
            <a:ext cx="7620000" cy="1143000"/>
          </a:xfrm>
        </p:spPr>
        <p:txBody>
          <a:bodyPr/>
          <a:lstStyle/>
          <a:p>
            <a:pPr fontAlgn="auto">
              <a:spcAft>
                <a:spcPts val="0"/>
              </a:spcAft>
              <a:defRPr/>
            </a:pPr>
            <a:r>
              <a:rPr lang="pt-BR" dirty="0" smtClean="0"/>
              <a:t>Relato de Caso</a:t>
            </a:r>
            <a:endParaRPr lang="pt-BR" dirty="0"/>
          </a:p>
        </p:txBody>
      </p:sp>
      <p:sp>
        <p:nvSpPr>
          <p:cNvPr id="3" name="Espaço Reservado para Conteúdo 2"/>
          <p:cNvSpPr>
            <a:spLocks noGrp="1"/>
          </p:cNvSpPr>
          <p:nvPr>
            <p:ph sz="quarter" idx="1"/>
          </p:nvPr>
        </p:nvSpPr>
        <p:spPr>
          <a:xfrm>
            <a:off x="452438" y="1292225"/>
            <a:ext cx="7620000" cy="5160963"/>
          </a:xfrm>
        </p:spPr>
        <p:txBody>
          <a:bodyPr>
            <a:normAutofit/>
          </a:bodyPr>
          <a:lstStyle/>
          <a:p>
            <a:pPr algn="just">
              <a:lnSpc>
                <a:spcPct val="80000"/>
              </a:lnSpc>
            </a:pPr>
            <a:endParaRPr lang="pt-BR" sz="1700" smtClean="0"/>
          </a:p>
          <a:p>
            <a:pPr algn="just">
              <a:lnSpc>
                <a:spcPct val="80000"/>
              </a:lnSpc>
            </a:pPr>
            <a:r>
              <a:rPr lang="pt-BR" sz="1700" smtClean="0"/>
              <a:t>Neonato de 20 dias, nascido em uma idade gestacional de 24,5 semanas e com peso de nascimento inferior a 800 g, foi intubado no nascimento por deficiência de surfactante e desenvolveu um pneumotórax durante sua primeira semana de vida. </a:t>
            </a:r>
          </a:p>
          <a:p>
            <a:pPr algn="just">
              <a:lnSpc>
                <a:spcPct val="80000"/>
              </a:lnSpc>
            </a:pPr>
            <a:endParaRPr lang="pt-BR" sz="1700" smtClean="0"/>
          </a:p>
          <a:p>
            <a:pPr algn="just">
              <a:lnSpc>
                <a:spcPct val="80000"/>
              </a:lnSpc>
            </a:pPr>
            <a:r>
              <a:rPr lang="pt-BR" sz="1700" smtClean="0"/>
              <a:t>Foram realizadas várias toracostomias de tubo; infusão  de </a:t>
            </a:r>
            <a:r>
              <a:rPr lang="pt-BR" sz="1700" b="1" smtClean="0">
                <a:solidFill>
                  <a:srgbClr val="FF0000"/>
                </a:solidFill>
              </a:rPr>
              <a:t>fentanil a 19 μg / kg / h</a:t>
            </a:r>
            <a:r>
              <a:rPr lang="pt-BR" sz="1700" smtClean="0"/>
              <a:t> e doses intravenosas intermitentes de morfina a </a:t>
            </a:r>
            <a:r>
              <a:rPr lang="pt-BR" sz="1700" b="1" smtClean="0">
                <a:solidFill>
                  <a:srgbClr val="FF0000"/>
                </a:solidFill>
              </a:rPr>
              <a:t>0,1 mg / kg</a:t>
            </a:r>
            <a:r>
              <a:rPr lang="pt-BR" sz="1700" smtClean="0"/>
              <a:t> foram administrados para analgesia e sedação. </a:t>
            </a:r>
          </a:p>
          <a:p>
            <a:pPr algn="just">
              <a:lnSpc>
                <a:spcPct val="80000"/>
              </a:lnSpc>
            </a:pPr>
            <a:endParaRPr lang="pt-BR" sz="1700" smtClean="0"/>
          </a:p>
          <a:p>
            <a:pPr algn="just">
              <a:lnSpc>
                <a:spcPct val="80000"/>
              </a:lnSpc>
            </a:pPr>
            <a:r>
              <a:rPr lang="pt-BR" sz="1700" smtClean="0"/>
              <a:t>Posteriormente, </a:t>
            </a:r>
            <a:r>
              <a:rPr lang="pt-BR" sz="1700" b="1" smtClean="0"/>
              <a:t>a terapêutica com metadona foi iniciada no 17º dia</a:t>
            </a:r>
            <a:r>
              <a:rPr lang="pt-BR" sz="1700" smtClean="0"/>
              <a:t>, a fim de desmamar o doente de fentanil, e 2 dias depois, a sua dose de fentanil foi reduzida com sucesso para 10 μg / kg / h com uma dose de metadona de </a:t>
            </a:r>
            <a:r>
              <a:rPr lang="pt-BR" sz="1700" b="1" smtClean="0">
                <a:solidFill>
                  <a:srgbClr val="FF0000"/>
                </a:solidFill>
              </a:rPr>
              <a:t>39 μg /kg/h</a:t>
            </a:r>
            <a:r>
              <a:rPr lang="pt-BR" sz="1700" smtClean="0"/>
              <a:t> pelo tubo de alimentação. </a:t>
            </a:r>
          </a:p>
          <a:p>
            <a:pPr algn="just">
              <a:lnSpc>
                <a:spcPct val="80000"/>
              </a:lnSpc>
            </a:pPr>
            <a:endParaRPr lang="pt-BR" sz="1700" smtClean="0"/>
          </a:p>
          <a:p>
            <a:pPr algn="just">
              <a:lnSpc>
                <a:spcPct val="80000"/>
              </a:lnSpc>
            </a:pPr>
            <a:r>
              <a:rPr lang="pt-BR" sz="1700" smtClean="0">
                <a:solidFill>
                  <a:srgbClr val="FF0000"/>
                </a:solidFill>
              </a:rPr>
              <a:t>Ocorreu um erro de diluição no hospital no 20º dia (3 dias após a adição de metadona para o desmame do fentanil), resultando em uma única dose de metadona de 7,8 mg (</a:t>
            </a:r>
            <a:r>
              <a:rPr lang="pt-BR" sz="1700" b="1" smtClean="0">
                <a:solidFill>
                  <a:srgbClr val="FF0000"/>
                </a:solidFill>
              </a:rPr>
              <a:t>aproximadamente 200 vezes a dose pretendida</a:t>
            </a:r>
            <a:r>
              <a:rPr lang="pt-BR" sz="1700" smtClean="0">
                <a:solidFill>
                  <a:srgbClr val="FF0000"/>
                </a:solidFill>
              </a:rPr>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Relato de Caso</a:t>
            </a:r>
            <a:endParaRPr lang="pt-BR" dirty="0"/>
          </a:p>
        </p:txBody>
      </p:sp>
      <p:sp>
        <p:nvSpPr>
          <p:cNvPr id="11267" name="Espaço Reservado para Conteúdo 2"/>
          <p:cNvSpPr>
            <a:spLocks noGrp="1"/>
          </p:cNvSpPr>
          <p:nvPr>
            <p:ph sz="quarter" idx="1"/>
          </p:nvPr>
        </p:nvSpPr>
        <p:spPr>
          <a:xfrm>
            <a:off x="438150" y="1196975"/>
            <a:ext cx="7620000" cy="5232400"/>
          </a:xfrm>
        </p:spPr>
        <p:txBody>
          <a:bodyPr/>
          <a:lstStyle/>
          <a:p>
            <a:pPr algn="just"/>
            <a:endParaRPr lang="pt-BR" sz="2000" smtClean="0"/>
          </a:p>
          <a:p>
            <a:pPr algn="just"/>
            <a:r>
              <a:rPr lang="pt-BR" sz="2000" smtClean="0"/>
              <a:t>Os sinais vitais foram normais imediatamente após a overdose: </a:t>
            </a:r>
          </a:p>
          <a:p>
            <a:pPr lvl="1" algn="just"/>
            <a:r>
              <a:rPr lang="pt-BR" sz="1600" smtClean="0"/>
              <a:t>Temperatura: 36,4 °C</a:t>
            </a:r>
          </a:p>
          <a:p>
            <a:pPr lvl="1" algn="just"/>
            <a:r>
              <a:rPr lang="pt-BR" sz="1600" smtClean="0"/>
              <a:t>Pulso: 130 batimentos por minuto</a:t>
            </a:r>
          </a:p>
          <a:p>
            <a:pPr lvl="1" algn="just"/>
            <a:r>
              <a:rPr lang="pt-BR" sz="1600" smtClean="0"/>
              <a:t>Pressão arterial média (MAP): 47 mmHg </a:t>
            </a:r>
          </a:p>
          <a:p>
            <a:pPr lvl="1" algn="just"/>
            <a:r>
              <a:rPr lang="pt-BR" sz="1600" smtClean="0"/>
              <a:t>Saturação de oxigênio por oximetria de pulso: 98% na fração de 24% de oxigênio inspirado (FiO </a:t>
            </a:r>
            <a:r>
              <a:rPr lang="pt-BR" sz="1600" baseline="-25000" smtClean="0"/>
              <a:t>2</a:t>
            </a:r>
            <a:r>
              <a:rPr lang="pt-BR" sz="1600" smtClean="0"/>
              <a:t> ). </a:t>
            </a:r>
          </a:p>
          <a:p>
            <a:pPr algn="just"/>
            <a:endParaRPr lang="pt-BR" sz="2000" smtClean="0"/>
          </a:p>
          <a:p>
            <a:pPr algn="just"/>
            <a:r>
              <a:rPr lang="pt-BR" sz="2000" smtClean="0">
                <a:solidFill>
                  <a:srgbClr val="FF0000"/>
                </a:solidFill>
              </a:rPr>
              <a:t>Dentro de 2 h</a:t>
            </a:r>
            <a:r>
              <a:rPr lang="pt-BR" sz="2000" smtClean="0"/>
              <a:t> após receber a sobredosagem de metadona, o lactente começou a mostrar </a:t>
            </a:r>
            <a:r>
              <a:rPr lang="pt-BR" sz="2000" b="1" smtClean="0">
                <a:solidFill>
                  <a:srgbClr val="FF0000"/>
                </a:solidFill>
              </a:rPr>
              <a:t>sinais de depressão respiratória</a:t>
            </a:r>
            <a:r>
              <a:rPr lang="pt-BR" sz="2000" smtClean="0"/>
              <a:t>, </a:t>
            </a:r>
            <a:r>
              <a:rPr lang="pt-BR" sz="2000" smtClean="0">
                <a:solidFill>
                  <a:srgbClr val="FF0000"/>
                </a:solidFill>
              </a:rPr>
              <a:t>exigindo</a:t>
            </a:r>
            <a:r>
              <a:rPr lang="pt-BR" sz="2000" smtClean="0"/>
              <a:t> os seguintes </a:t>
            </a:r>
            <a:r>
              <a:rPr lang="pt-BR" sz="2000" smtClean="0">
                <a:solidFill>
                  <a:srgbClr val="FF0000"/>
                </a:solidFill>
              </a:rPr>
              <a:t>ajustes do ventilador</a:t>
            </a:r>
            <a:r>
              <a:rPr lang="pt-BR" sz="2000" smtClean="0"/>
              <a:t> para normalizar a saturação de oxigênio do bebê: </a:t>
            </a:r>
          </a:p>
          <a:p>
            <a:pPr lvl="1" algn="just"/>
            <a:r>
              <a:rPr lang="pt-BR" sz="1600" smtClean="0"/>
              <a:t>FiO </a:t>
            </a:r>
            <a:r>
              <a:rPr lang="pt-BR" sz="1600" baseline="-25000" smtClean="0"/>
              <a:t>2 </a:t>
            </a:r>
            <a:r>
              <a:rPr lang="pt-BR" sz="1600" smtClean="0"/>
              <a:t>a concentração foi aumentada de 24 para 70%</a:t>
            </a:r>
          </a:p>
          <a:p>
            <a:pPr lvl="1" algn="just"/>
            <a:r>
              <a:rPr lang="pt-BR" sz="1600" smtClean="0"/>
              <a:t>A pressão expiratória final positiva aumentou de 6 para 14 mmHg</a:t>
            </a:r>
          </a:p>
          <a:p>
            <a:pPr lvl="1" algn="just"/>
            <a:r>
              <a:rPr lang="pt-BR" sz="1600" smtClean="0"/>
              <a:t>O pico da pressão inspiratória foi aumentado de 10 para 20 mmHg</a:t>
            </a:r>
          </a:p>
          <a:p>
            <a:pPr lvl="1" algn="just"/>
            <a:r>
              <a:rPr lang="pt-BR" sz="1600" smtClean="0"/>
              <a:t>O modo ventilador foi ajustado para o modo de alta freqüência.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28625" y="0"/>
            <a:ext cx="7620000" cy="1143000"/>
          </a:xfrm>
        </p:spPr>
        <p:txBody>
          <a:bodyPr/>
          <a:lstStyle/>
          <a:p>
            <a:pPr fontAlgn="auto">
              <a:spcAft>
                <a:spcPts val="0"/>
              </a:spcAft>
              <a:defRPr/>
            </a:pPr>
            <a:r>
              <a:rPr lang="pt-BR" dirty="0" smtClean="0"/>
              <a:t>Relato de Caso</a:t>
            </a:r>
            <a:endParaRPr lang="pt-BR" dirty="0"/>
          </a:p>
        </p:txBody>
      </p:sp>
      <p:sp>
        <p:nvSpPr>
          <p:cNvPr id="12291" name="Espaço Reservado para Conteúdo 2"/>
          <p:cNvSpPr>
            <a:spLocks noGrp="1"/>
          </p:cNvSpPr>
          <p:nvPr>
            <p:ph sz="quarter" idx="1"/>
          </p:nvPr>
        </p:nvSpPr>
        <p:spPr>
          <a:xfrm>
            <a:off x="468313" y="765175"/>
            <a:ext cx="7620000" cy="5275263"/>
          </a:xfrm>
        </p:spPr>
        <p:txBody>
          <a:bodyPr/>
          <a:lstStyle/>
          <a:p>
            <a:pPr algn="just"/>
            <a:endParaRPr lang="pt-BR" sz="1800" smtClean="0"/>
          </a:p>
          <a:p>
            <a:pPr algn="just"/>
            <a:r>
              <a:rPr lang="pt-BR" sz="1800" smtClean="0"/>
              <a:t>A mudança repentina no estado respiratório levou a equipe de cuidados a verificar novamente os cálculos e a administração da diluição com metadona; </a:t>
            </a:r>
          </a:p>
          <a:p>
            <a:pPr lvl="1" algn="just"/>
            <a:r>
              <a:rPr lang="pt-BR" sz="1400" smtClean="0"/>
              <a:t>Interceptado erro de diluição iatrogênica </a:t>
            </a:r>
          </a:p>
          <a:p>
            <a:pPr lvl="1" algn="just"/>
            <a:r>
              <a:rPr lang="pt-BR" sz="1400" smtClean="0"/>
              <a:t>Seguiu-se o  manejo da superdosagem de metadona </a:t>
            </a:r>
          </a:p>
          <a:p>
            <a:pPr lvl="1" algn="just"/>
            <a:r>
              <a:rPr lang="pt-BR" sz="1400" smtClean="0"/>
              <a:t>Amostras de urina e soro foram coletadas para determinar níveis de metadona e seu metabolito primário. </a:t>
            </a:r>
          </a:p>
          <a:p>
            <a:pPr algn="just"/>
            <a:r>
              <a:rPr lang="pt-BR" sz="1800" smtClean="0"/>
              <a:t>Os níveis de metadona e seu metabólito primário (EDDP)  foram detectados utilizando cromatografia gasosa-espectrometria </a:t>
            </a:r>
            <a:r>
              <a:rPr lang="pt-BR" sz="2000" smtClean="0"/>
              <a:t>de massa.</a:t>
            </a:r>
          </a:p>
        </p:txBody>
      </p:sp>
      <p:pic>
        <p:nvPicPr>
          <p:cNvPr id="12292" name="Espaço Reservado para Conteúdo 3"/>
          <p:cNvPicPr>
            <a:picLocks noChangeAspect="1"/>
          </p:cNvPicPr>
          <p:nvPr/>
        </p:nvPicPr>
        <p:blipFill>
          <a:blip r:embed="rId2"/>
          <a:srcRect/>
          <a:stretch>
            <a:fillRect/>
          </a:stretch>
        </p:blipFill>
        <p:spPr bwMode="auto">
          <a:xfrm>
            <a:off x="900113" y="4149725"/>
            <a:ext cx="7419975" cy="2447925"/>
          </a:xfrm>
          <a:prstGeom prst="rect">
            <a:avLst/>
          </a:prstGeom>
          <a:noFill/>
          <a:ln w="38100">
            <a:solidFill>
              <a:srgbClr val="FF0000"/>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188913"/>
            <a:ext cx="7620000" cy="1143000"/>
          </a:xfrm>
        </p:spPr>
        <p:txBody>
          <a:bodyPr/>
          <a:lstStyle/>
          <a:p>
            <a:pPr fontAlgn="auto">
              <a:spcAft>
                <a:spcPts val="0"/>
              </a:spcAft>
              <a:defRPr/>
            </a:pPr>
            <a:r>
              <a:rPr lang="pt-BR" dirty="0" smtClean="0"/>
              <a:t>Relato de Caso</a:t>
            </a:r>
            <a:endParaRPr lang="pt-BR" dirty="0"/>
          </a:p>
        </p:txBody>
      </p:sp>
      <p:sp>
        <p:nvSpPr>
          <p:cNvPr id="3" name="Espaço Reservado para Conteúdo 2"/>
          <p:cNvSpPr>
            <a:spLocks noGrp="1"/>
          </p:cNvSpPr>
          <p:nvPr>
            <p:ph sz="quarter" idx="1"/>
          </p:nvPr>
        </p:nvSpPr>
        <p:spPr>
          <a:xfrm>
            <a:off x="457200" y="1052513"/>
            <a:ext cx="7620000" cy="5348287"/>
          </a:xfrm>
        </p:spPr>
        <p:txBody>
          <a:bodyPr>
            <a:normAutofit/>
          </a:bodyPr>
          <a:lstStyle/>
          <a:p>
            <a:pPr algn="just">
              <a:lnSpc>
                <a:spcPct val="90000"/>
              </a:lnSpc>
            </a:pPr>
            <a:endParaRPr lang="pt-BR" sz="2200" smtClean="0">
              <a:latin typeface="Times New Roman" pitchFamily="18" charset="0"/>
              <a:cs typeface="Times New Roman" pitchFamily="18" charset="0"/>
            </a:endParaRPr>
          </a:p>
          <a:p>
            <a:pPr algn="just">
              <a:lnSpc>
                <a:spcPct val="90000"/>
              </a:lnSpc>
            </a:pPr>
            <a:endParaRPr lang="pt-BR" sz="2200" smtClean="0">
              <a:cs typeface="Times New Roman" pitchFamily="18" charset="0"/>
            </a:endParaRPr>
          </a:p>
          <a:p>
            <a:pPr algn="just">
              <a:lnSpc>
                <a:spcPct val="90000"/>
              </a:lnSpc>
            </a:pPr>
            <a:r>
              <a:rPr lang="pt-BR" sz="2200" smtClean="0">
                <a:cs typeface="Times New Roman" pitchFamily="18" charset="0"/>
              </a:rPr>
              <a:t>Foram observados quatro episódios de movimentos clônicos do braço esquerdo e da perna, coincidindo com períodos transitórios  de hipoxemia. </a:t>
            </a:r>
          </a:p>
          <a:p>
            <a:pPr algn="just">
              <a:lnSpc>
                <a:spcPct val="90000"/>
              </a:lnSpc>
            </a:pPr>
            <a:endParaRPr lang="pt-BR" sz="2200" smtClean="0">
              <a:cs typeface="Times New Roman" pitchFamily="18" charset="0"/>
            </a:endParaRPr>
          </a:p>
          <a:p>
            <a:pPr algn="just">
              <a:lnSpc>
                <a:spcPct val="90000"/>
              </a:lnSpc>
            </a:pPr>
            <a:r>
              <a:rPr lang="pt-BR" sz="2200" smtClean="0">
                <a:cs typeface="Times New Roman" pitchFamily="18" charset="0"/>
              </a:rPr>
              <a:t>O monitoramento contínuo de eletroencefalograma (ECG) não revelou atividade sugestiva de convulsão durante os episódios clônicos. </a:t>
            </a:r>
          </a:p>
          <a:p>
            <a:pPr algn="just">
              <a:lnSpc>
                <a:spcPct val="90000"/>
              </a:lnSpc>
            </a:pPr>
            <a:endParaRPr lang="pt-BR" sz="2200" smtClean="0">
              <a:cs typeface="Times New Roman" pitchFamily="18" charset="0"/>
            </a:endParaRPr>
          </a:p>
          <a:p>
            <a:pPr algn="just">
              <a:lnSpc>
                <a:spcPct val="90000"/>
              </a:lnSpc>
            </a:pPr>
            <a:r>
              <a:rPr lang="pt-BR" sz="2200" smtClean="0">
                <a:cs typeface="Times New Roman" pitchFamily="18" charset="0"/>
              </a:rPr>
              <a:t>Observou-se padrões de supressão de explosão assimétricos (direita maior que a esquerda), com intervalos de supressão máximos ocorridos a 4,5 h após a superdosagem de metadona, mas não coincidiram com os episódios clônicos.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Relato de Caso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gn="just">
              <a:lnSpc>
                <a:spcPct val="90000"/>
              </a:lnSpc>
            </a:pPr>
            <a:r>
              <a:rPr lang="pt-BR" sz="2200" smtClean="0">
                <a:cs typeface="Times New Roman" pitchFamily="18" charset="0"/>
              </a:rPr>
              <a:t>Aproximadamente 12 horas após a superdosagem de metadona, o fenobarbital (5 mg / kg cada 12h pelo tubo de alimentação) foi iniciado como tratamento para crises presumidas, e a instabilidade hemodinâmica (pressões arteriais médias  próximas  de 20 mmHg) necessitou de infusão de dopamina de até </a:t>
            </a:r>
            <a:r>
              <a:rPr lang="pt-BR" sz="2200" smtClean="0">
                <a:solidFill>
                  <a:srgbClr val="FF0000"/>
                </a:solidFill>
                <a:cs typeface="Times New Roman" pitchFamily="18" charset="0"/>
              </a:rPr>
              <a:t>22 μg / kg / min</a:t>
            </a:r>
            <a:r>
              <a:rPr lang="pt-BR" sz="2200" smtClean="0">
                <a:cs typeface="Times New Roman" pitchFamily="18" charset="0"/>
              </a:rPr>
              <a:t> .</a:t>
            </a:r>
          </a:p>
          <a:p>
            <a:pPr algn="just">
              <a:lnSpc>
                <a:spcPct val="90000"/>
              </a:lnSpc>
            </a:pPr>
            <a:r>
              <a:rPr lang="pt-BR" sz="2200" smtClean="0">
                <a:cs typeface="Times New Roman" pitchFamily="18" charset="0"/>
              </a:rPr>
              <a:t> A contagem sanguínea de células do bebê, eletrólitos, ECGs e produção de urina permaneceram dentro dos limites normais. </a:t>
            </a:r>
          </a:p>
          <a:p>
            <a:pPr algn="just">
              <a:lnSpc>
                <a:spcPct val="90000"/>
              </a:lnSpc>
            </a:pPr>
            <a:r>
              <a:rPr lang="pt-BR" sz="2200" smtClean="0">
                <a:cs typeface="Times New Roman" pitchFamily="18" charset="0"/>
              </a:rPr>
              <a:t>O estado ventilatório e hemodinâmico melhorou dentro de 24 h após a superdosagem  de metadona.</a:t>
            </a:r>
          </a:p>
          <a:p>
            <a:pPr algn="just">
              <a:lnSpc>
                <a:spcPct val="90000"/>
              </a:lnSpc>
            </a:pPr>
            <a:r>
              <a:rPr lang="pt-BR" sz="2200" smtClean="0">
                <a:cs typeface="Times New Roman" pitchFamily="18" charset="0"/>
              </a:rPr>
              <a:t> A dopamina foi subsequentemente interrompida, a configuração do ventilador foi retornada ao modo convencional, e a criança se recuperou completamente da overdose de metadona.</a:t>
            </a:r>
          </a:p>
          <a:p>
            <a:pPr>
              <a:lnSpc>
                <a:spcPct val="90000"/>
              </a:lnSpc>
            </a:pPr>
            <a:endParaRPr lang="pt-BR" sz="22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gn="just">
              <a:lnSpc>
                <a:spcPct val="90000"/>
              </a:lnSpc>
            </a:pPr>
            <a:r>
              <a:rPr lang="pt-BR" smtClean="0"/>
              <a:t>A metadona é comumente utilizada nas UTIN Neonatais  como analgésico ou como tratamento para a síndrome de abstinência de opiáceos neonatal;</a:t>
            </a:r>
          </a:p>
          <a:p>
            <a:pPr algn="just">
              <a:lnSpc>
                <a:spcPct val="90000"/>
              </a:lnSpc>
            </a:pPr>
            <a:endParaRPr lang="pt-BR" smtClean="0"/>
          </a:p>
          <a:p>
            <a:pPr algn="just">
              <a:lnSpc>
                <a:spcPct val="90000"/>
              </a:lnSpc>
            </a:pPr>
            <a:r>
              <a:rPr lang="pt-BR" smtClean="0"/>
              <a:t>Na população pediátrica, a metadona é considerada superior a muitos outros anestésicos;(1,2) </a:t>
            </a:r>
          </a:p>
          <a:p>
            <a:pPr algn="just">
              <a:lnSpc>
                <a:spcPct val="90000"/>
              </a:lnSpc>
            </a:pPr>
            <a:endParaRPr lang="pt-BR" smtClean="0"/>
          </a:p>
          <a:p>
            <a:pPr algn="just">
              <a:lnSpc>
                <a:spcPct val="90000"/>
              </a:lnSpc>
            </a:pPr>
            <a:r>
              <a:rPr lang="pt-BR" smtClean="0"/>
              <a:t>Observou-se que tanto os escores de dor quanto o uso de analgesia suplementar foram significativamente menores para pacientes pediátricos pós-operatórios que receberam metadona em comparação com outros agentes.(2-6). </a:t>
            </a:r>
          </a:p>
          <a:p>
            <a:pPr algn="just">
              <a:lnSpc>
                <a:spcPct val="90000"/>
              </a:lnSpc>
            </a:pPr>
            <a:endParaRPr lang="pt-BR" smtClean="0"/>
          </a:p>
          <a:p>
            <a:pPr algn="just">
              <a:lnSpc>
                <a:spcPct val="90000"/>
              </a:lnSpc>
            </a:pP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16387" name="Espaço Reservado para Conteúdo 2"/>
          <p:cNvSpPr>
            <a:spLocks noGrp="1"/>
          </p:cNvSpPr>
          <p:nvPr>
            <p:ph sz="quarter" idx="1"/>
          </p:nvPr>
        </p:nvSpPr>
        <p:spPr>
          <a:xfrm>
            <a:off x="457200" y="1600200"/>
            <a:ext cx="7467600" cy="4873625"/>
          </a:xfrm>
        </p:spPr>
        <p:txBody>
          <a:bodyPr/>
          <a:lstStyle/>
          <a:p>
            <a:pPr algn="just"/>
            <a:r>
              <a:rPr lang="pt-BR" smtClean="0"/>
              <a:t>A toxicidade da metadona resulta em depressão respiratória, depressão do estado mental, disforia, prurido e hipotensão;(7) </a:t>
            </a:r>
          </a:p>
          <a:p>
            <a:pPr algn="just"/>
            <a:endParaRPr lang="pt-BR" smtClean="0"/>
          </a:p>
          <a:p>
            <a:pPr algn="just"/>
            <a:r>
              <a:rPr lang="pt-BR" smtClean="0"/>
              <a:t>O desenvolvimento de </a:t>
            </a:r>
            <a:r>
              <a:rPr lang="pt-BR" smtClean="0">
                <a:solidFill>
                  <a:srgbClr val="FF0000"/>
                </a:solidFill>
              </a:rPr>
              <a:t>hiperglicemia não cetótica</a:t>
            </a:r>
            <a:r>
              <a:rPr lang="pt-BR" smtClean="0"/>
              <a:t> em pacientes pediátricos também foi relatado em alguns casos de sobredosagem com metadona;  </a:t>
            </a:r>
          </a:p>
          <a:p>
            <a:pPr algn="just"/>
            <a:endParaRPr lang="pt-BR" smtClean="0"/>
          </a:p>
          <a:p>
            <a:pPr algn="just"/>
            <a:r>
              <a:rPr lang="pt-BR" smtClean="0"/>
              <a:t>Prolongamento do intervalo QT é outra preocupação grave, pois pode levar a arritmias potencialmente fatais (8-12)</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17411" name="Espaço Reservado para Conteúdo 2"/>
          <p:cNvSpPr>
            <a:spLocks noGrp="1"/>
          </p:cNvSpPr>
          <p:nvPr>
            <p:ph sz="quarter" idx="1"/>
          </p:nvPr>
        </p:nvSpPr>
        <p:spPr>
          <a:xfrm>
            <a:off x="468313" y="1651000"/>
            <a:ext cx="7467600" cy="4873625"/>
          </a:xfrm>
        </p:spPr>
        <p:txBody>
          <a:bodyPr/>
          <a:lstStyle/>
          <a:p>
            <a:pPr algn="just"/>
            <a:r>
              <a:rPr lang="pt-BR" smtClean="0"/>
              <a:t>Contextualizando...</a:t>
            </a:r>
          </a:p>
          <a:p>
            <a:pPr lvl="1" algn="just"/>
            <a:r>
              <a:rPr lang="pt-BR" sz="1700" smtClean="0"/>
              <a:t>No relato em questão a depressão respiratória opióide provavelmente resultou na necessidade do bebê de aumentar o suporte ventilatório. </a:t>
            </a:r>
          </a:p>
          <a:p>
            <a:pPr lvl="1" algn="just"/>
            <a:r>
              <a:rPr lang="pt-BR" sz="1700" smtClean="0"/>
              <a:t>No entanto, o aumento da rigidez do tórax, um efeito adverso raro associado à superdosagem de metadona, também pode ter contribuído.</a:t>
            </a:r>
          </a:p>
          <a:p>
            <a:pPr lvl="1" algn="just"/>
            <a:r>
              <a:rPr lang="pt-BR" sz="1700" smtClean="0"/>
              <a:t>Lynch RE relataram um caso de rigidez torácica após substancial superdosagem de metadona;(13) </a:t>
            </a:r>
          </a:p>
          <a:p>
            <a:pPr lvl="1" algn="just"/>
            <a:r>
              <a:rPr lang="pt-BR" sz="1700" smtClean="0">
                <a:solidFill>
                  <a:srgbClr val="FF0000"/>
                </a:solidFill>
              </a:rPr>
              <a:t>Convulsões</a:t>
            </a:r>
            <a:r>
              <a:rPr lang="pt-BR" sz="1700" smtClean="0"/>
              <a:t> não são comumente relatadas em casos de exposição a metadona, mas podem resultar de hipoxia cerebral associada à metadona ou diminuição do limiar de convulsão.</a:t>
            </a:r>
          </a:p>
          <a:p>
            <a:pPr lvl="1" algn="just"/>
            <a:r>
              <a:rPr lang="pt-BR" sz="1700" smtClean="0"/>
              <a:t>Embora não se saiba se os metabólitos de metadona tenham propriedades excitatórias (os metabólitos glucronide da morfina causam  efeitos neroexcitatórios, como mioclonia e convulsões</a:t>
            </a:r>
            <a:r>
              <a:rPr lang="pt-BR" sz="1700" baseline="30000" smtClean="0"/>
              <a:t>14</a:t>
            </a:r>
            <a:r>
              <a:rPr lang="pt-BR" sz="1700" smtClean="0"/>
              <a:t>) e foi relatada mioclonia em casos de superdoagem de metadona.(15) </a:t>
            </a:r>
          </a:p>
          <a:p>
            <a:pPr lvl="1" algn="just"/>
            <a:r>
              <a:rPr lang="pt-BR" sz="1700" smtClean="0"/>
              <a:t>No entanto a etiologia dos movimentos clônicos observados neste caso são desconhecidos.</a:t>
            </a:r>
          </a:p>
          <a:p>
            <a:pPr lvl="2" algn="just"/>
            <a:endParaRPr lang="pt-BR" sz="170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18435" name="Espaço Reservado para Conteúdo 2"/>
          <p:cNvSpPr>
            <a:spLocks noGrp="1"/>
          </p:cNvSpPr>
          <p:nvPr>
            <p:ph sz="quarter" idx="1"/>
          </p:nvPr>
        </p:nvSpPr>
        <p:spPr>
          <a:xfrm>
            <a:off x="457200" y="1600200"/>
            <a:ext cx="7467600" cy="4873625"/>
          </a:xfrm>
        </p:spPr>
        <p:txBody>
          <a:bodyPr/>
          <a:lstStyle/>
          <a:p>
            <a:pPr algn="just"/>
            <a:r>
              <a:rPr lang="pt-BR" smtClean="0"/>
              <a:t>Parâmetros farmacocinéticos</a:t>
            </a:r>
          </a:p>
          <a:p>
            <a:pPr lvl="1" algn="just"/>
            <a:r>
              <a:rPr lang="pt-BR" smtClean="0"/>
              <a:t>O que se sabe é proveniente de estudos de adultos; não tem sido estudo em neonatos prematuros</a:t>
            </a:r>
          </a:p>
          <a:p>
            <a:pPr lvl="1" algn="just"/>
            <a:r>
              <a:rPr lang="pt-BR" smtClean="0"/>
              <a:t>A metadona é um fármaco lipofílico e o volume de distribuição no estado estacionário varia entre 1.0 e 8.0 L/kg em adultos. </a:t>
            </a:r>
          </a:p>
          <a:p>
            <a:pPr lvl="1" algn="just"/>
            <a:r>
              <a:rPr lang="pt-BR" smtClean="0"/>
              <a:t>É predominantemente ligado à glicoproteína </a:t>
            </a:r>
            <a:r>
              <a:rPr lang="el-GR" smtClean="0"/>
              <a:t>α</a:t>
            </a:r>
            <a:r>
              <a:rPr lang="pt-BR" smtClean="0"/>
              <a:t>1-ácido (85-90% em adultos) e é secretada em saliva, leite materno, líquido amniótico e plasma de cordão umbilical. </a:t>
            </a:r>
          </a:p>
          <a:p>
            <a:pPr algn="just"/>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lnSpcReduction="10000"/>
          </a:bodyPr>
          <a:lstStyle/>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pPr>
            <a:endParaRPr lang="pt-BR" sz="1700" smtClean="0"/>
          </a:p>
          <a:p>
            <a:pPr algn="just">
              <a:lnSpc>
                <a:spcPct val="80000"/>
              </a:lnSpc>
              <a:buFont typeface="Wingdings" pitchFamily="2" charset="2"/>
              <a:buNone/>
            </a:pPr>
            <a:endParaRPr lang="pt-BR" sz="1700" smtClean="0"/>
          </a:p>
          <a:p>
            <a:pPr algn="just">
              <a:lnSpc>
                <a:spcPct val="80000"/>
              </a:lnSpc>
            </a:pPr>
            <a:r>
              <a:rPr lang="pt-BR" sz="1700" smtClean="0"/>
              <a:t>A metadona e seus metabólitos são predominantemente excretados na </a:t>
            </a:r>
            <a:r>
              <a:rPr lang="pt-BR" sz="1700" b="1" smtClean="0"/>
              <a:t>urina</a:t>
            </a:r>
            <a:r>
              <a:rPr lang="pt-BR" sz="1700" smtClean="0"/>
              <a:t>, embora ocorra excreção biliar e fecal;</a:t>
            </a:r>
          </a:p>
          <a:p>
            <a:pPr algn="just">
              <a:lnSpc>
                <a:spcPct val="80000"/>
              </a:lnSpc>
            </a:pPr>
            <a:r>
              <a:rPr lang="pt-BR" sz="1700" smtClean="0"/>
              <a:t>Dados farmacocinéticos de superdosagem em adultos e crianças  sugerem que a eliminação é saturada; (3,5, 16-20) </a:t>
            </a:r>
          </a:p>
          <a:p>
            <a:pPr algn="just">
              <a:lnSpc>
                <a:spcPct val="80000"/>
              </a:lnSpc>
            </a:pPr>
            <a:r>
              <a:rPr lang="pt-BR" sz="1700" smtClean="0"/>
              <a:t>A meia- vida em populações adultas é altamente variável; um intervalo de </a:t>
            </a:r>
            <a:r>
              <a:rPr lang="pt-BR" sz="1700" b="1" smtClean="0"/>
              <a:t>8-59 h </a:t>
            </a:r>
            <a:r>
              <a:rPr lang="pt-BR" sz="1700" smtClean="0"/>
              <a:t>é relatado em vários estudos. </a:t>
            </a:r>
          </a:p>
          <a:p>
            <a:pPr algn="just">
              <a:lnSpc>
                <a:spcPct val="80000"/>
              </a:lnSpc>
            </a:pPr>
            <a:r>
              <a:rPr lang="pt-BR" sz="1700" smtClean="0"/>
              <a:t>Nos poucos casos de sobreexposição de metadona relatados em neonatos, a farmacometria varia amplamente e sugere </a:t>
            </a:r>
            <a:r>
              <a:rPr lang="pt-BR" sz="1700" b="1" smtClean="0"/>
              <a:t>dependência de idade. Em neonatos uma meia-vida de 5 horas tem sido relatada ;(5)</a:t>
            </a:r>
          </a:p>
          <a:p>
            <a:pPr lvl="1" algn="just">
              <a:lnSpc>
                <a:spcPct val="80000"/>
              </a:lnSpc>
            </a:pPr>
            <a:r>
              <a:rPr lang="pt-BR" sz="1400" b="1" smtClean="0"/>
              <a:t>Meia-vida de 3,5-60 h é relatada para pacientes pediátricos.(3) </a:t>
            </a:r>
          </a:p>
        </p:txBody>
      </p:sp>
      <p:sp>
        <p:nvSpPr>
          <p:cNvPr id="4" name="Retângulo de cantos arredondados 3"/>
          <p:cNvSpPr/>
          <p:nvPr/>
        </p:nvSpPr>
        <p:spPr>
          <a:xfrm>
            <a:off x="684213" y="1341438"/>
            <a:ext cx="7416800" cy="1079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just" fontAlgn="auto">
              <a:spcBef>
                <a:spcPts val="0"/>
              </a:spcBef>
              <a:spcAft>
                <a:spcPts val="0"/>
              </a:spcAft>
              <a:buFont typeface="Arial" pitchFamily="34" charset="0"/>
              <a:buChar char="•"/>
              <a:defRPr/>
            </a:pPr>
            <a:r>
              <a:rPr lang="pt-BR" sz="1600" dirty="0">
                <a:solidFill>
                  <a:schemeClr val="tx1">
                    <a:lumMod val="95000"/>
                    <a:lumOff val="5000"/>
                  </a:schemeClr>
                </a:solidFill>
              </a:rPr>
              <a:t>A </a:t>
            </a:r>
            <a:r>
              <a:rPr lang="pt-BR" sz="1600" dirty="0" err="1">
                <a:solidFill>
                  <a:schemeClr val="tx1">
                    <a:lumMod val="95000"/>
                    <a:lumOff val="5000"/>
                  </a:schemeClr>
                </a:solidFill>
              </a:rPr>
              <a:t>metadona</a:t>
            </a:r>
            <a:r>
              <a:rPr lang="pt-BR" sz="1600" dirty="0">
                <a:solidFill>
                  <a:schemeClr val="tx1">
                    <a:lumMod val="95000"/>
                    <a:lumOff val="5000"/>
                  </a:schemeClr>
                </a:solidFill>
              </a:rPr>
              <a:t> é metabolizada principalmente pela </a:t>
            </a:r>
            <a:r>
              <a:rPr lang="pt-BR" sz="1600" b="1" dirty="0">
                <a:solidFill>
                  <a:schemeClr val="tx1">
                    <a:lumMod val="95000"/>
                    <a:lumOff val="5000"/>
                  </a:schemeClr>
                </a:solidFill>
              </a:rPr>
              <a:t>N-</a:t>
            </a:r>
            <a:r>
              <a:rPr lang="pt-BR" sz="1600" b="1" dirty="0" err="1">
                <a:solidFill>
                  <a:schemeClr val="tx1">
                    <a:lumMod val="95000"/>
                    <a:lumOff val="5000"/>
                  </a:schemeClr>
                </a:solidFill>
              </a:rPr>
              <a:t>desmetilação</a:t>
            </a:r>
            <a:r>
              <a:rPr lang="pt-BR" sz="1600" b="1" dirty="0">
                <a:solidFill>
                  <a:schemeClr val="tx1">
                    <a:lumMod val="95000"/>
                    <a:lumOff val="5000"/>
                  </a:schemeClr>
                </a:solidFill>
              </a:rPr>
              <a:t> </a:t>
            </a:r>
            <a:r>
              <a:rPr lang="pt-BR" sz="1600" dirty="0">
                <a:solidFill>
                  <a:schemeClr val="tx1">
                    <a:lumMod val="95000"/>
                    <a:lumOff val="5000"/>
                  </a:schemeClr>
                </a:solidFill>
              </a:rPr>
              <a:t>para um metabolito inativo, </a:t>
            </a:r>
            <a:r>
              <a:rPr lang="pt-BR" sz="1600" b="1" dirty="0">
                <a:solidFill>
                  <a:schemeClr val="tx1">
                    <a:lumMod val="95000"/>
                    <a:lumOff val="5000"/>
                  </a:schemeClr>
                </a:solidFill>
              </a:rPr>
              <a:t>2-etilideno-1,5-dimetil-3,3-difenilpirrolideno (EDDP). </a:t>
            </a:r>
          </a:p>
        </p:txBody>
      </p:sp>
      <p:sp>
        <p:nvSpPr>
          <p:cNvPr id="6" name="Retângulo de cantos arredondados 5"/>
          <p:cNvSpPr/>
          <p:nvPr/>
        </p:nvSpPr>
        <p:spPr>
          <a:xfrm>
            <a:off x="755650" y="2781300"/>
            <a:ext cx="7416800" cy="122396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just">
              <a:buFont typeface="Arial" pitchFamily="34" charset="0"/>
              <a:buChar char="•"/>
            </a:pPr>
            <a:r>
              <a:rPr lang="pt-BR" sz="1600">
                <a:solidFill>
                  <a:srgbClr val="0D0D0D"/>
                </a:solidFill>
              </a:rPr>
              <a:t>As enzimas do citocromo </a:t>
            </a:r>
            <a:r>
              <a:rPr lang="pt-BR" sz="1600" b="1">
                <a:solidFill>
                  <a:srgbClr val="0D0D0D"/>
                </a:solidFill>
              </a:rPr>
              <a:t>P450 (CYP), </a:t>
            </a:r>
            <a:r>
              <a:rPr lang="pt-BR" sz="1600">
                <a:solidFill>
                  <a:srgbClr val="0D0D0D"/>
                </a:solidFill>
              </a:rPr>
              <a:t>principalmente </a:t>
            </a:r>
            <a:r>
              <a:rPr lang="pt-BR" sz="1600" b="1">
                <a:solidFill>
                  <a:srgbClr val="0000FF"/>
                </a:solidFill>
              </a:rPr>
              <a:t>CYP3A</a:t>
            </a:r>
            <a:r>
              <a:rPr lang="pt-BR" sz="1600" b="1">
                <a:solidFill>
                  <a:srgbClr val="0D0D0D"/>
                </a:solidFill>
              </a:rPr>
              <a:t>4, CYP2B6 e CYP2C19</a:t>
            </a:r>
            <a:r>
              <a:rPr lang="pt-BR" sz="1600">
                <a:solidFill>
                  <a:srgbClr val="0D0D0D"/>
                </a:solidFill>
              </a:rPr>
              <a:t> e, em menor grau, </a:t>
            </a:r>
            <a:r>
              <a:rPr lang="pt-BR" sz="1600" b="1">
                <a:solidFill>
                  <a:srgbClr val="0D0D0D"/>
                </a:solidFill>
              </a:rPr>
              <a:t>CYP2C9 e CYP2D6</a:t>
            </a:r>
            <a:r>
              <a:rPr lang="pt-BR" sz="1600">
                <a:solidFill>
                  <a:srgbClr val="0D0D0D"/>
                </a:solidFill>
              </a:rPr>
              <a:t>, são responsáveis ​​pela conversão de metadona em </a:t>
            </a:r>
            <a:r>
              <a:rPr lang="pt-BR" sz="1600" b="1">
                <a:solidFill>
                  <a:srgbClr val="0D0D0D"/>
                </a:solidFill>
              </a:rPr>
              <a:t>EDDP e outros metabolitos inativos</a:t>
            </a:r>
            <a:r>
              <a:rPr lang="pt-BR" sz="1600">
                <a:solidFill>
                  <a:srgbClr val="0D0D0D"/>
                </a:solidFill>
              </a:rPr>
              <a:t>, incluindo </a:t>
            </a:r>
            <a:r>
              <a:rPr lang="pt-BR" sz="1600" b="1">
                <a:solidFill>
                  <a:srgbClr val="0D0D0D"/>
                </a:solidFill>
              </a:rPr>
              <a:t>2-etil-5-metil-3,3-difenilpirrolina, metadol e normethadol. </a:t>
            </a:r>
          </a:p>
        </p:txBody>
      </p:sp>
      <p:sp>
        <p:nvSpPr>
          <p:cNvPr id="20487" name="Text Box 7"/>
          <p:cNvSpPr txBox="1">
            <a:spLocks noChangeArrowheads="1"/>
          </p:cNvSpPr>
          <p:nvPr/>
        </p:nvSpPr>
        <p:spPr bwMode="auto">
          <a:xfrm>
            <a:off x="3471863" y="2368550"/>
            <a:ext cx="1022350" cy="366713"/>
          </a:xfrm>
          <a:prstGeom prst="rect">
            <a:avLst/>
          </a:prstGeom>
          <a:noFill/>
          <a:ln w="9525">
            <a:noFill/>
            <a:miter lim="800000"/>
            <a:headEnd/>
            <a:tailEnd/>
          </a:ln>
          <a:effectLst/>
        </p:spPr>
        <p:txBody>
          <a:bodyPr wrap="none">
            <a:spAutoFit/>
          </a:bodyPr>
          <a:lstStyle/>
          <a:p>
            <a:r>
              <a:rPr lang="pt-BR"/>
              <a:t>Figura 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p:txBody>
          <a:bodyPr/>
          <a:lstStyle/>
          <a:p>
            <a:pPr fontAlgn="auto">
              <a:spcAft>
                <a:spcPts val="0"/>
              </a:spcAft>
              <a:defRPr/>
            </a:pPr>
            <a:r>
              <a:rPr lang="pt-BR" dirty="0" smtClean="0"/>
              <a:t>Discussão</a:t>
            </a:r>
            <a:endParaRPr lang="pt-BR" dirty="0"/>
          </a:p>
        </p:txBody>
      </p:sp>
      <p:pic>
        <p:nvPicPr>
          <p:cNvPr id="43011" name="Picture 3"/>
          <p:cNvPicPr>
            <a:picLocks noChangeAspect="1" noChangeArrowheads="1"/>
          </p:cNvPicPr>
          <p:nvPr/>
        </p:nvPicPr>
        <p:blipFill>
          <a:blip r:embed="rId2"/>
          <a:srcRect/>
          <a:stretch>
            <a:fillRect/>
          </a:stretch>
        </p:blipFill>
        <p:spPr bwMode="auto">
          <a:xfrm>
            <a:off x="2268538" y="1700213"/>
            <a:ext cx="4464050" cy="4311650"/>
          </a:xfrm>
          <a:prstGeom prst="rect">
            <a:avLst/>
          </a:prstGeom>
          <a:noFill/>
          <a:ln w="38100">
            <a:solidFill>
              <a:srgbClr val="0000FF"/>
            </a:solid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80000"/>
              </a:lnSpc>
            </a:pPr>
            <a:r>
              <a:rPr lang="pt-BR" sz="1700" smtClean="0"/>
              <a:t>Várias são as diferenças farmacológicas significativas entre as populações neonatais, pediátricas e adultas. </a:t>
            </a:r>
          </a:p>
          <a:p>
            <a:pPr algn="just">
              <a:lnSpc>
                <a:spcPct val="80000"/>
              </a:lnSpc>
            </a:pPr>
            <a:endParaRPr lang="pt-BR" sz="1700" smtClean="0"/>
          </a:p>
          <a:p>
            <a:pPr algn="just">
              <a:lnSpc>
                <a:spcPct val="80000"/>
              </a:lnSpc>
            </a:pPr>
            <a:r>
              <a:rPr lang="pt-BR" sz="1700" smtClean="0"/>
              <a:t>Embora a </a:t>
            </a:r>
            <a:r>
              <a:rPr lang="pt-BR" sz="1700" b="1" smtClean="0"/>
              <a:t>absorção de drogas </a:t>
            </a:r>
            <a:r>
              <a:rPr lang="pt-BR" sz="1700" smtClean="0"/>
              <a:t>de medicamentos administrados por </a:t>
            </a:r>
            <a:r>
              <a:rPr lang="pt-BR" sz="1700" b="1" smtClean="0"/>
              <a:t>via oral seja retardada em lactentes</a:t>
            </a:r>
            <a:r>
              <a:rPr lang="pt-BR" sz="1700" smtClean="0"/>
              <a:t>, decorrentes do </a:t>
            </a:r>
            <a:r>
              <a:rPr lang="pt-BR" sz="1700" b="1" smtClean="0"/>
              <a:t>aumento do tempo de esvaziamento gástrico</a:t>
            </a:r>
            <a:r>
              <a:rPr lang="pt-BR" sz="1700" smtClean="0"/>
              <a:t>, a mesma é </a:t>
            </a:r>
            <a:r>
              <a:rPr lang="pt-BR" sz="1700" b="1" smtClean="0"/>
              <a:t>aumentada secundária ao aumento do tempo de trânsito gástrico</a:t>
            </a:r>
            <a:r>
              <a:rPr lang="pt-BR" sz="1700" smtClean="0"/>
              <a:t>. </a:t>
            </a:r>
          </a:p>
          <a:p>
            <a:pPr algn="just">
              <a:lnSpc>
                <a:spcPct val="80000"/>
              </a:lnSpc>
            </a:pPr>
            <a:endParaRPr lang="pt-BR" sz="1700" smtClean="0"/>
          </a:p>
          <a:p>
            <a:pPr algn="just">
              <a:lnSpc>
                <a:spcPct val="80000"/>
              </a:lnSpc>
            </a:pPr>
            <a:r>
              <a:rPr lang="pt-BR" sz="1700" smtClean="0"/>
              <a:t>A </a:t>
            </a:r>
            <a:r>
              <a:rPr lang="pt-BR" sz="1700" b="1" smtClean="0"/>
              <a:t>absorção intramuscular é atrasada</a:t>
            </a:r>
            <a:r>
              <a:rPr lang="pt-BR" sz="1700" smtClean="0"/>
              <a:t> em recém-nascidos devido à instabilidade vasomotora periférica, diminuição da contração muscular e insuficiência circulatória. </a:t>
            </a:r>
          </a:p>
          <a:p>
            <a:pPr algn="just">
              <a:lnSpc>
                <a:spcPct val="80000"/>
              </a:lnSpc>
            </a:pPr>
            <a:endParaRPr lang="pt-BR" sz="1700" smtClean="0"/>
          </a:p>
          <a:p>
            <a:pPr algn="just">
              <a:lnSpc>
                <a:spcPct val="80000"/>
              </a:lnSpc>
            </a:pPr>
            <a:r>
              <a:rPr lang="pt-BR" sz="1700" b="1" smtClean="0"/>
              <a:t>A absorção percutânea é aumentada</a:t>
            </a:r>
            <a:r>
              <a:rPr lang="pt-BR" sz="1700" smtClean="0"/>
              <a:t> nos recém-nascidos devido à diminuição da espessura do estrato córneo, aumento da hidratação da pele e aumento da área superficial por peso. </a:t>
            </a:r>
          </a:p>
          <a:p>
            <a:pPr algn="just">
              <a:lnSpc>
                <a:spcPct val="80000"/>
              </a:lnSpc>
            </a:pPr>
            <a:endParaRPr lang="pt-BR" sz="1700" smtClean="0"/>
          </a:p>
          <a:p>
            <a:pPr algn="just">
              <a:lnSpc>
                <a:spcPct val="80000"/>
              </a:lnSpc>
            </a:pPr>
            <a:r>
              <a:rPr lang="pt-BR" sz="1700" smtClean="0"/>
              <a:t>Os recém-nascidos têm uma </a:t>
            </a:r>
            <a:r>
              <a:rPr lang="pt-BR" sz="1700" b="1" smtClean="0"/>
              <a:t>porcentagem aumentada de água corporal</a:t>
            </a:r>
            <a:r>
              <a:rPr lang="pt-BR" sz="1700" smtClean="0"/>
              <a:t>, resultando em um aumento do volume de distribuição de drogas solúveis em água.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80000"/>
              </a:lnSpc>
            </a:pPr>
            <a:endParaRPr lang="pt-BR" sz="2200" smtClean="0"/>
          </a:p>
          <a:p>
            <a:pPr algn="just">
              <a:lnSpc>
                <a:spcPct val="80000"/>
              </a:lnSpc>
            </a:pPr>
            <a:r>
              <a:rPr lang="pt-BR" sz="2200" smtClean="0"/>
              <a:t>Neonatos têm uma </a:t>
            </a:r>
            <a:r>
              <a:rPr lang="pt-BR" sz="2200" b="1" smtClean="0"/>
              <a:t>menor porcentagem de gordura corporal</a:t>
            </a:r>
            <a:r>
              <a:rPr lang="pt-BR" sz="2200" smtClean="0"/>
              <a:t>, resultando em um </a:t>
            </a:r>
            <a:r>
              <a:rPr lang="pt-BR" sz="2200" b="1" smtClean="0"/>
              <a:t>menor volume de distribuição de drogas lipossolúveis.</a:t>
            </a:r>
          </a:p>
          <a:p>
            <a:pPr algn="just">
              <a:lnSpc>
                <a:spcPct val="80000"/>
              </a:lnSpc>
            </a:pPr>
            <a:endParaRPr lang="pt-BR" sz="2200" smtClean="0"/>
          </a:p>
          <a:p>
            <a:pPr algn="just">
              <a:lnSpc>
                <a:spcPct val="80000"/>
              </a:lnSpc>
            </a:pPr>
            <a:r>
              <a:rPr lang="pt-BR" sz="2200" smtClean="0"/>
              <a:t> A </a:t>
            </a:r>
            <a:r>
              <a:rPr lang="pt-BR" sz="2200" b="1" smtClean="0"/>
              <a:t>diminuição da capacidade de ligação de proteínas</a:t>
            </a:r>
            <a:r>
              <a:rPr lang="pt-BR" sz="2200" smtClean="0"/>
              <a:t> em neonatos resulta em um aumento na quantidade de fármaco não ligado, potencialmente levando ao aumento da resposta fisiológica e eliminação.</a:t>
            </a:r>
          </a:p>
          <a:p>
            <a:pPr algn="just">
              <a:lnSpc>
                <a:spcPct val="80000"/>
              </a:lnSpc>
            </a:pPr>
            <a:endParaRPr lang="pt-BR" sz="2200" smtClean="0"/>
          </a:p>
          <a:p>
            <a:pPr algn="just">
              <a:lnSpc>
                <a:spcPct val="80000"/>
              </a:lnSpc>
            </a:pPr>
            <a:r>
              <a:rPr lang="pt-BR" sz="2200" smtClean="0"/>
              <a:t> O metabolismo do fármaco também é alterado na população neonatal: </a:t>
            </a:r>
            <a:r>
              <a:rPr lang="pt-BR" sz="2200" b="1" smtClean="0"/>
              <a:t>a atividade enzimática </a:t>
            </a:r>
            <a:r>
              <a:rPr lang="pt-BR" sz="2200" smtClean="0"/>
              <a:t>(hidrólise, hidroxilação, N-desmetilação, glucuronidação e conjugação de glicina) </a:t>
            </a:r>
            <a:r>
              <a:rPr lang="pt-BR" sz="2200" b="1" smtClean="0"/>
              <a:t>é significativamente reduzida em neonatos. </a:t>
            </a:r>
          </a:p>
          <a:p>
            <a:pPr algn="just">
              <a:lnSpc>
                <a:spcPct val="80000"/>
              </a:lnSpc>
            </a:pPr>
            <a:endParaRPr lang="pt-BR" sz="2200"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80000"/>
              </a:lnSpc>
            </a:pPr>
            <a:endParaRPr lang="pt-BR" sz="1700" smtClean="0"/>
          </a:p>
          <a:p>
            <a:pPr algn="just">
              <a:lnSpc>
                <a:spcPct val="80000"/>
              </a:lnSpc>
            </a:pPr>
            <a:r>
              <a:rPr lang="pt-BR" sz="1700" smtClean="0"/>
              <a:t>As </a:t>
            </a:r>
            <a:r>
              <a:rPr lang="pt-BR" sz="1700" b="1" smtClean="0"/>
              <a:t>diferenças em outras enzimas metabólicas específicas</a:t>
            </a:r>
            <a:r>
              <a:rPr lang="pt-BR" sz="1700" smtClean="0"/>
              <a:t> foram bem caracterizadas:</a:t>
            </a:r>
          </a:p>
          <a:p>
            <a:pPr algn="just">
              <a:lnSpc>
                <a:spcPct val="80000"/>
              </a:lnSpc>
              <a:buFont typeface="Wingdings" pitchFamily="2" charset="2"/>
              <a:buNone/>
            </a:pPr>
            <a:r>
              <a:rPr lang="pt-BR" sz="1700" smtClean="0"/>
              <a:t> </a:t>
            </a:r>
          </a:p>
          <a:p>
            <a:pPr lvl="1" algn="just">
              <a:lnSpc>
                <a:spcPct val="80000"/>
              </a:lnSpc>
            </a:pPr>
            <a:r>
              <a:rPr lang="pt-BR" sz="1500" smtClean="0"/>
              <a:t>Os níveis de </a:t>
            </a:r>
            <a:r>
              <a:rPr lang="pt-BR" sz="1500" b="1" smtClean="0"/>
              <a:t>CYP3A7 e CYP4A1 </a:t>
            </a:r>
            <a:r>
              <a:rPr lang="pt-BR" sz="1500" smtClean="0"/>
              <a:t>são elevados no feto, tendo um pico no nascimento e sofrendo diminuição ao longo da infância; </a:t>
            </a:r>
          </a:p>
          <a:p>
            <a:pPr lvl="1" algn="just">
              <a:lnSpc>
                <a:spcPct val="80000"/>
              </a:lnSpc>
              <a:buFont typeface="Wingdings 2" pitchFamily="18" charset="2"/>
              <a:buNone/>
            </a:pPr>
            <a:endParaRPr lang="pt-BR" sz="1500" smtClean="0"/>
          </a:p>
          <a:p>
            <a:pPr lvl="1" algn="just">
              <a:lnSpc>
                <a:spcPct val="80000"/>
              </a:lnSpc>
            </a:pPr>
            <a:r>
              <a:rPr lang="pt-BR" sz="1500" smtClean="0"/>
              <a:t>Os níveis de </a:t>
            </a:r>
            <a:r>
              <a:rPr lang="pt-BR" sz="1500" b="1" smtClean="0"/>
              <a:t>CYP2D6 e CYP2E1 </a:t>
            </a:r>
            <a:r>
              <a:rPr lang="pt-BR" sz="1500" smtClean="0"/>
              <a:t>são baixos no feto, aumentam o nascimento e continuam a aumentar ao longo da infância; </a:t>
            </a:r>
          </a:p>
          <a:p>
            <a:pPr lvl="1" algn="just">
              <a:lnSpc>
                <a:spcPct val="80000"/>
              </a:lnSpc>
            </a:pPr>
            <a:endParaRPr lang="pt-BR" sz="1500" smtClean="0"/>
          </a:p>
          <a:p>
            <a:pPr lvl="1" algn="just">
              <a:lnSpc>
                <a:spcPct val="80000"/>
              </a:lnSpc>
            </a:pPr>
            <a:r>
              <a:rPr lang="pt-BR" sz="1500" b="1" smtClean="0"/>
              <a:t>CYP3A4, CYP2C, CYP2B, e CYP1A2 </a:t>
            </a:r>
            <a:r>
              <a:rPr lang="pt-BR" sz="1500" smtClean="0"/>
              <a:t>são baixos no feto e no nascimento e aumentam lentamente durante a infância. </a:t>
            </a:r>
          </a:p>
          <a:p>
            <a:pPr algn="just">
              <a:lnSpc>
                <a:spcPct val="80000"/>
              </a:lnSpc>
            </a:pPr>
            <a:endParaRPr lang="pt-BR" sz="1700" smtClean="0"/>
          </a:p>
          <a:p>
            <a:pPr algn="just">
              <a:lnSpc>
                <a:spcPct val="80000"/>
              </a:lnSpc>
            </a:pPr>
            <a:r>
              <a:rPr lang="pt-BR" sz="1700" smtClean="0"/>
              <a:t>A </a:t>
            </a:r>
            <a:r>
              <a:rPr lang="pt-BR" sz="1700" b="1" smtClean="0"/>
              <a:t>excreção de drogas é marcadamente diminuída em neonatos</a:t>
            </a:r>
          </a:p>
          <a:p>
            <a:pPr algn="just">
              <a:lnSpc>
                <a:spcPct val="80000"/>
              </a:lnSpc>
            </a:pPr>
            <a:endParaRPr lang="pt-BR" sz="1700" b="1" smtClean="0"/>
          </a:p>
          <a:p>
            <a:pPr algn="just">
              <a:lnSpc>
                <a:spcPct val="80000"/>
              </a:lnSpc>
            </a:pPr>
            <a:r>
              <a:rPr lang="pt-BR" sz="1700" smtClean="0"/>
              <a:t>A taxa típica de filtração glomerular é de cerca de: </a:t>
            </a:r>
          </a:p>
          <a:p>
            <a:pPr lvl="1" algn="just">
              <a:lnSpc>
                <a:spcPct val="80000"/>
              </a:lnSpc>
            </a:pPr>
            <a:r>
              <a:rPr lang="pt-BR" sz="1500" smtClean="0"/>
              <a:t>2-4 mL/min no nascimento, </a:t>
            </a:r>
          </a:p>
          <a:p>
            <a:pPr lvl="1" algn="just">
              <a:lnSpc>
                <a:spcPct val="80000"/>
              </a:lnSpc>
            </a:pPr>
            <a:r>
              <a:rPr lang="pt-BR" sz="1500" smtClean="0"/>
              <a:t>8-12 mL/min aos 3 dias</a:t>
            </a:r>
          </a:p>
          <a:p>
            <a:pPr lvl="1" algn="just">
              <a:lnSpc>
                <a:spcPct val="80000"/>
              </a:lnSpc>
            </a:pPr>
            <a:r>
              <a:rPr lang="pt-BR" sz="1500" smtClean="0"/>
              <a:t>120 mL/min em aproximadamente 5 meses de idade.</a:t>
            </a:r>
          </a:p>
          <a:p>
            <a:pPr algn="just">
              <a:lnSpc>
                <a:spcPct val="80000"/>
              </a:lnSpc>
            </a:pPr>
            <a:endParaRPr lang="pt-BR" sz="1700" smtClean="0"/>
          </a:p>
          <a:p>
            <a:pPr>
              <a:lnSpc>
                <a:spcPct val="80000"/>
              </a:lnSpc>
            </a:pPr>
            <a:endParaRPr lang="pt-BR" sz="170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24579" name="Espaço Reservado para Conteúdo 2"/>
          <p:cNvSpPr>
            <a:spLocks noGrp="1"/>
          </p:cNvSpPr>
          <p:nvPr>
            <p:ph sz="quarter" idx="1"/>
          </p:nvPr>
        </p:nvSpPr>
        <p:spPr>
          <a:xfrm>
            <a:off x="457200" y="1600200"/>
            <a:ext cx="7467600" cy="4873625"/>
          </a:xfrm>
        </p:spPr>
        <p:txBody>
          <a:bodyPr/>
          <a:lstStyle/>
          <a:p>
            <a:pPr algn="just"/>
            <a:r>
              <a:rPr lang="pt-BR" smtClean="0"/>
              <a:t>Contextualizando...</a:t>
            </a:r>
          </a:p>
          <a:p>
            <a:pPr lvl="1" algn="just"/>
            <a:r>
              <a:rPr lang="pt-BR" smtClean="0"/>
              <a:t>A farmacologia da metadona neste recém-nascido também pode ter sido afetada por uma interação droga-droga. </a:t>
            </a:r>
          </a:p>
          <a:p>
            <a:pPr lvl="1" algn="just"/>
            <a:r>
              <a:rPr lang="pt-BR" smtClean="0"/>
              <a:t>No momento da superdosagem, a única medicação concomitante era a </a:t>
            </a:r>
            <a:r>
              <a:rPr lang="pt-BR" smtClean="0">
                <a:solidFill>
                  <a:srgbClr val="0000FF"/>
                </a:solidFill>
              </a:rPr>
              <a:t>cafeína</a:t>
            </a:r>
            <a:r>
              <a:rPr lang="pt-BR" smtClean="0"/>
              <a:t>, sendo administrada pela apnéia da prematuridade.</a:t>
            </a:r>
          </a:p>
          <a:p>
            <a:pPr lvl="1" algn="just"/>
            <a:r>
              <a:rPr lang="pt-BR" smtClean="0"/>
              <a:t> </a:t>
            </a:r>
            <a:r>
              <a:rPr lang="pt-BR" smtClean="0">
                <a:solidFill>
                  <a:srgbClr val="0000FF"/>
                </a:solidFill>
              </a:rPr>
              <a:t>Embora a cafeína seja conhecida por induzir CYP1A2, esta enzima não desempenha nenhum papel no metabolismo da metadona.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sz="2200" smtClean="0"/>
              <a:t>Contextualizando...</a:t>
            </a:r>
          </a:p>
          <a:p>
            <a:pPr lvl="1" algn="just"/>
            <a:r>
              <a:rPr lang="pt-BR" sz="1900" smtClean="0"/>
              <a:t>A única outra medicação administrada durante o tratamento da sobredosagem com metadona foi </a:t>
            </a:r>
            <a:r>
              <a:rPr lang="pt-BR" sz="1900" b="1" smtClean="0">
                <a:solidFill>
                  <a:srgbClr val="0000FF"/>
                </a:solidFill>
              </a:rPr>
              <a:t>fenobarbital, um indutor conhecido de CYP3A. </a:t>
            </a:r>
          </a:p>
          <a:p>
            <a:pPr lvl="2" algn="just"/>
            <a:r>
              <a:rPr lang="pt-BR" sz="1700" smtClean="0"/>
              <a:t>Embora o metabolismo do CYP3A4 seja negligenciável em neonatos, ao passo que o CYP3A7 é abundante</a:t>
            </a:r>
            <a:r>
              <a:rPr lang="pt-BR" sz="1700" b="1" smtClean="0"/>
              <a:t>, o fenobarbital pode ter induzido metabolismo de ambas as enzimas CYP3A. </a:t>
            </a:r>
          </a:p>
          <a:p>
            <a:pPr lvl="1" algn="just"/>
            <a:r>
              <a:rPr lang="pt-BR" sz="1900" smtClean="0"/>
              <a:t>Comparado ao CYP3A7, o</a:t>
            </a:r>
            <a:r>
              <a:rPr lang="pt-BR" sz="1900" b="1" smtClean="0"/>
              <a:t> CYP3A4 </a:t>
            </a:r>
            <a:r>
              <a:rPr lang="pt-BR" sz="1900" smtClean="0"/>
              <a:t>metaboliza mais facilmente a metadona</a:t>
            </a:r>
          </a:p>
          <a:p>
            <a:pPr lvl="1" algn="just"/>
            <a:r>
              <a:rPr lang="pt-BR" sz="1900" smtClean="0"/>
              <a:t>Contudo, N-desmetilação significativa ocorreu neste neonato </a:t>
            </a:r>
          </a:p>
          <a:p>
            <a:pPr lvl="1" algn="just">
              <a:buFont typeface="Wingdings 2" pitchFamily="18" charset="2"/>
              <a:buNone/>
            </a:pPr>
            <a:r>
              <a:rPr lang="pt-BR" sz="1900" smtClean="0"/>
              <a:t>    provavelmente às custas de CYP3A e CYP2D6 (a única enzima metabolizadora de metadona que provavelmente estará presente em um recém-nascido). </a:t>
            </a:r>
          </a:p>
          <a:p>
            <a:endParaRPr lang="pt-BR" sz="22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Discussão</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lnSpc>
                <a:spcPct val="80000"/>
              </a:lnSpc>
            </a:pPr>
            <a:r>
              <a:rPr lang="pt-BR" sz="1900" b="1" smtClean="0"/>
              <a:t>A meia- vida no soro de metadona </a:t>
            </a:r>
            <a:r>
              <a:rPr lang="pt-BR" sz="1900" smtClean="0"/>
              <a:t>para este bebê foi de cerca de </a:t>
            </a:r>
            <a:r>
              <a:rPr lang="pt-BR" sz="1900" b="1" smtClean="0"/>
              <a:t>30 h</a:t>
            </a:r>
            <a:r>
              <a:rPr lang="pt-BR" sz="1900" smtClean="0"/>
              <a:t>, consideravelmente inferior às 40 h relatadas no outro caso de superdosagem  em neonato. </a:t>
            </a:r>
          </a:p>
          <a:p>
            <a:pPr lvl="1" algn="just">
              <a:lnSpc>
                <a:spcPct val="80000"/>
              </a:lnSpc>
            </a:pPr>
            <a:r>
              <a:rPr lang="pt-BR" sz="1500" smtClean="0"/>
              <a:t>Se o metabolismo foi hepático ou extra-hepático (por exemplo, renal) não está claro. </a:t>
            </a:r>
          </a:p>
          <a:p>
            <a:pPr algn="just">
              <a:lnSpc>
                <a:spcPct val="80000"/>
              </a:lnSpc>
            </a:pPr>
            <a:r>
              <a:rPr lang="pt-BR" sz="1900" smtClean="0"/>
              <a:t>A ausência de EDDP no soro não exclui o metabolismo hepático, uma vez que o rim prontamente elimina o EDDP do sangue. </a:t>
            </a:r>
          </a:p>
          <a:p>
            <a:pPr algn="just">
              <a:lnSpc>
                <a:spcPct val="80000"/>
              </a:lnSpc>
            </a:pPr>
            <a:r>
              <a:rPr lang="pt-BR" sz="1900" smtClean="0"/>
              <a:t>A interpretação de que indução de CYP3A pode ter sido responsável pela meia- vida reduzida não é clara; </a:t>
            </a:r>
          </a:p>
          <a:p>
            <a:pPr algn="just">
              <a:lnSpc>
                <a:spcPct val="80000"/>
              </a:lnSpc>
            </a:pPr>
            <a:r>
              <a:rPr lang="pt-BR" sz="1900" b="1" smtClean="0">
                <a:solidFill>
                  <a:srgbClr val="0000FF"/>
                </a:solidFill>
              </a:rPr>
              <a:t>A indução enzimática </a:t>
            </a:r>
            <a:r>
              <a:rPr lang="pt-BR" sz="1900" smtClean="0">
                <a:solidFill>
                  <a:srgbClr val="0000FF"/>
                </a:solidFill>
              </a:rPr>
              <a:t>pode ser considerada uma </a:t>
            </a:r>
            <a:r>
              <a:rPr lang="pt-BR" sz="1900" b="1" smtClean="0">
                <a:solidFill>
                  <a:srgbClr val="0000FF"/>
                </a:solidFill>
              </a:rPr>
              <a:t>ferramenta complementar potencial para o gerenciamento de superdosagem de metadona</a:t>
            </a:r>
            <a:r>
              <a:rPr lang="pt-BR" sz="1900" b="1" smtClean="0"/>
              <a:t>.</a:t>
            </a:r>
          </a:p>
          <a:p>
            <a:pPr algn="just">
              <a:lnSpc>
                <a:spcPct val="80000"/>
              </a:lnSpc>
            </a:pPr>
            <a:r>
              <a:rPr lang="pt-BR" sz="1900" smtClean="0"/>
              <a:t>Uma </a:t>
            </a:r>
            <a:r>
              <a:rPr lang="pt-BR" sz="1900" b="1" smtClean="0"/>
              <a:t>baixa porcentagem de gordura corporal em neonatos </a:t>
            </a:r>
            <a:r>
              <a:rPr lang="pt-BR" sz="1900" smtClean="0"/>
              <a:t>resulta em </a:t>
            </a:r>
            <a:r>
              <a:rPr lang="pt-BR" sz="1900" b="1" smtClean="0"/>
              <a:t>menor distribuição de drogas solúveis em gordura</a:t>
            </a:r>
            <a:r>
              <a:rPr lang="pt-BR" sz="1900" smtClean="0"/>
              <a:t>, o que provavelmente tenha desempenhado um </a:t>
            </a:r>
            <a:r>
              <a:rPr lang="pt-BR" sz="1900" b="1" smtClean="0"/>
              <a:t>papel na eliminação </a:t>
            </a:r>
            <a:r>
              <a:rPr lang="pt-BR" sz="1900" smtClean="0"/>
              <a:t>relativamente rápida da metadona neste caso. </a:t>
            </a:r>
          </a:p>
          <a:p>
            <a:pPr algn="just">
              <a:lnSpc>
                <a:spcPct val="80000"/>
              </a:lnSpc>
            </a:pPr>
            <a:endParaRPr lang="pt-BR" sz="19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4294967295"/>
          </p:nvPr>
        </p:nvSpPr>
        <p:spPr/>
        <p:txBody>
          <a:bodyPr/>
          <a:lstStyle/>
          <a:p>
            <a:pPr algn="ctr"/>
            <a:r>
              <a:rPr lang="pt-BR" b="1" smtClean="0">
                <a:solidFill>
                  <a:srgbClr val="0000FF"/>
                </a:solidFill>
              </a:rPr>
              <a:t>Por último, é importante discutir quão</a:t>
            </a:r>
          </a:p>
          <a:p>
            <a:pPr algn="ctr">
              <a:buFont typeface="Wingdings" pitchFamily="2" charset="2"/>
              <a:buNone/>
            </a:pPr>
            <a:r>
              <a:rPr lang="pt-BR" b="1" smtClean="0">
                <a:solidFill>
                  <a:srgbClr val="0000FF"/>
                </a:solidFill>
              </a:rPr>
              <a:t>    superdosagem de metadona podeser evitada: equipes de cuidados que implementam a testemunha obrigatória de diluição de medicação (por exemplo, um segundo membro para verificar os cálculos de diluição)</a:t>
            </a:r>
          </a:p>
        </p:txBody>
      </p:sp>
      <p:sp>
        <p:nvSpPr>
          <p:cNvPr id="2" name="Título 1"/>
          <p:cNvSpPr>
            <a:spLocks/>
          </p:cNvSpPr>
          <p:nvPr/>
        </p:nvSpPr>
        <p:spPr bwMode="auto">
          <a:xfrm>
            <a:off x="468313" y="260350"/>
            <a:ext cx="7467600" cy="1143000"/>
          </a:xfrm>
          <a:prstGeom prst="rect">
            <a:avLst/>
          </a:prstGeom>
          <a:noFill/>
          <a:ln w="9525">
            <a:noFill/>
            <a:miter lim="800000"/>
            <a:headEnd/>
            <a:tailEnd/>
          </a:ln>
        </p:spPr>
        <p:txBody>
          <a:bodyPr anchor="b"/>
          <a:lstStyle/>
          <a:p>
            <a:pPr fontAlgn="auto">
              <a:spcAft>
                <a:spcPts val="0"/>
              </a:spcAft>
              <a:defRPr/>
            </a:pPr>
            <a:r>
              <a:rPr lang="pt-BR" sz="3000" cap="small" dirty="0">
                <a:solidFill>
                  <a:schemeClr val="tx2"/>
                </a:solidFill>
                <a:latin typeface="+mj-lt"/>
                <a:ea typeface="+mj-ea"/>
                <a:cs typeface="+mj-cs"/>
              </a:rPr>
              <a:t>Discussão</a:t>
            </a:r>
            <a:endParaRPr lang="pt-BR" sz="3000" cap="small" dirty="0">
              <a:solidFill>
                <a:schemeClr val="tx2"/>
              </a:solidFill>
              <a:latin typeface="+mj-lt"/>
              <a:ea typeface="+mj-ea"/>
              <a:cs typeface="+mj-cs"/>
            </a:endParaRPr>
          </a:p>
        </p:txBody>
      </p:sp>
      <p:sp>
        <p:nvSpPr>
          <p:cNvPr id="44037" name="Line 5"/>
          <p:cNvSpPr>
            <a:spLocks noChangeShapeType="1"/>
          </p:cNvSpPr>
          <p:nvPr/>
        </p:nvSpPr>
        <p:spPr bwMode="auto">
          <a:xfrm flipH="1">
            <a:off x="7380288" y="2924175"/>
            <a:ext cx="504825" cy="360363"/>
          </a:xfrm>
          <a:prstGeom prst="line">
            <a:avLst/>
          </a:prstGeom>
          <a:noFill/>
          <a:ln w="76200">
            <a:solidFill>
              <a:srgbClr val="FF0000"/>
            </a:solidFill>
            <a:round/>
            <a:headEnd/>
            <a:tailEnd type="triangle" w="med" len="med"/>
          </a:ln>
          <a:effectLst/>
        </p:spPr>
        <p:txBody>
          <a:bodyPr/>
          <a:lstStyle/>
          <a:p>
            <a:endParaRPr lang="pt-B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r>
              <a:rPr lang="pt-BR" cap="none" smtClean="0">
                <a:solidFill>
                  <a:srgbClr val="0000FF"/>
                </a:solidFill>
              </a:rPr>
              <a:t>CONCLUSÃO</a:t>
            </a:r>
          </a:p>
        </p:txBody>
      </p:sp>
      <p:sp>
        <p:nvSpPr>
          <p:cNvPr id="27651" name="Espaço Reservado para Conteúdo 2"/>
          <p:cNvSpPr>
            <a:spLocks noGrp="1"/>
          </p:cNvSpPr>
          <p:nvPr>
            <p:ph sz="quarter" idx="1"/>
          </p:nvPr>
        </p:nvSpPr>
        <p:spPr>
          <a:xfrm>
            <a:off x="468313" y="1628775"/>
            <a:ext cx="7467600" cy="4873625"/>
          </a:xfrm>
        </p:spPr>
        <p:txBody>
          <a:bodyPr/>
          <a:lstStyle/>
          <a:p>
            <a:pPr algn="just"/>
            <a:r>
              <a:rPr lang="pt-BR" smtClean="0"/>
              <a:t>A toxicidade da metadona em prematuros raramente é relatada. </a:t>
            </a:r>
          </a:p>
          <a:p>
            <a:pPr algn="just"/>
            <a:r>
              <a:rPr lang="pt-BR" smtClean="0"/>
              <a:t>Em contextos de cuidados terciários, a exposição maciça à metadona pode ser efetivamente gerenciada com monitoramento intensivo e suporte apropriado intervenção sintomática.</a:t>
            </a:r>
          </a:p>
          <a:p>
            <a:pPr algn="just"/>
            <a:r>
              <a:rPr lang="pt-BR" smtClean="0"/>
              <a:t>Em estudos futuros, o fenobarbital pode ser estudado como agente para melhorar a desintoxicação com metadona.</a:t>
            </a:r>
          </a:p>
          <a:p>
            <a:endParaRPr lang="pt-BR"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p:cNvPicPr>
            <a:picLocks noChangeAspect="1" noChangeArrowheads="1"/>
          </p:cNvPicPr>
          <p:nvPr/>
        </p:nvPicPr>
        <p:blipFill>
          <a:blip r:embed="rId2"/>
          <a:srcRect/>
          <a:stretch>
            <a:fillRect/>
          </a:stretch>
        </p:blipFill>
        <p:spPr bwMode="auto">
          <a:xfrm>
            <a:off x="1738313" y="260350"/>
            <a:ext cx="5254625" cy="5880100"/>
          </a:xfrm>
          <a:prstGeom prst="rect">
            <a:avLst/>
          </a:prstGeom>
          <a:noFill/>
          <a:ln w="38100">
            <a:solidFill>
              <a:srgbClr val="0000FF"/>
            </a:solid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p:cNvPicPr>
            <a:picLocks noChangeAspect="1" noChangeArrowheads="1"/>
          </p:cNvPicPr>
          <p:nvPr/>
        </p:nvPicPr>
        <p:blipFill>
          <a:blip r:embed="rId2"/>
          <a:srcRect/>
          <a:stretch>
            <a:fillRect/>
          </a:stretch>
        </p:blipFill>
        <p:spPr bwMode="auto">
          <a:xfrm>
            <a:off x="0" y="0"/>
            <a:ext cx="4413250" cy="2427288"/>
          </a:xfrm>
          <a:prstGeom prst="rect">
            <a:avLst/>
          </a:prstGeom>
          <a:noFill/>
        </p:spPr>
      </p:pic>
      <p:pic>
        <p:nvPicPr>
          <p:cNvPr id="46085" name="Picture 5"/>
          <p:cNvPicPr>
            <a:picLocks noChangeAspect="1" noChangeArrowheads="1"/>
          </p:cNvPicPr>
          <p:nvPr/>
        </p:nvPicPr>
        <p:blipFill>
          <a:blip r:embed="rId3"/>
          <a:srcRect/>
          <a:stretch>
            <a:fillRect/>
          </a:stretch>
        </p:blipFill>
        <p:spPr bwMode="auto">
          <a:xfrm>
            <a:off x="4297363" y="1500188"/>
            <a:ext cx="4846637" cy="535781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p:cNvPicPr>
            <a:picLocks noChangeAspect="1" noChangeArrowheads="1"/>
          </p:cNvPicPr>
          <p:nvPr/>
        </p:nvPicPr>
        <p:blipFill>
          <a:blip r:embed="rId2"/>
          <a:srcRect/>
          <a:stretch>
            <a:fillRect/>
          </a:stretch>
        </p:blipFill>
        <p:spPr bwMode="auto">
          <a:xfrm>
            <a:off x="1403350" y="765175"/>
            <a:ext cx="6121400" cy="5527675"/>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p:cNvSpPr>
          <p:nvPr>
            <p:ph type="title" idx="4294967295"/>
          </p:nvPr>
        </p:nvSpPr>
        <p:spPr bwMode="auto">
          <a:xfrm>
            <a:off x="827088" y="0"/>
            <a:ext cx="7467600" cy="1143000"/>
          </a:xfrm>
          <a:noFill/>
        </p:spPr>
        <p:txBody>
          <a:bodyPr wrap="square" lIns="91440" tIns="45720" rIns="91440" bIns="45720" numCol="1" anchorCtr="0" compatLnSpc="1">
            <a:prstTxWarp prst="textNoShape">
              <a:avLst/>
            </a:prstTxWarp>
            <a:normAutofit fontScale="90000"/>
          </a:bodyPr>
          <a:lstStyle/>
          <a:p>
            <a:pPr algn="ctr"/>
            <a:r>
              <a:rPr lang="pt-BR" sz="2600" cap="none" smtClean="0">
                <a:solidFill>
                  <a:srgbClr val="0000FF"/>
                </a:solidFill>
              </a:rPr>
              <a:t>Nota do Editor do site, Dr. Paulo R. Margotto.</a:t>
            </a:r>
            <a:br>
              <a:rPr lang="pt-BR" sz="2600" cap="none" smtClean="0">
                <a:solidFill>
                  <a:srgbClr val="0000FF"/>
                </a:solidFill>
              </a:rPr>
            </a:br>
            <a:r>
              <a:rPr lang="pt-BR" sz="2600" cap="none" smtClean="0">
                <a:solidFill>
                  <a:srgbClr val="0000FF"/>
                </a:solidFill>
              </a:rPr>
              <a:t>Consultem também!</a:t>
            </a:r>
          </a:p>
        </p:txBody>
      </p:sp>
      <p:sp>
        <p:nvSpPr>
          <p:cNvPr id="48131" name="Rectangle 3"/>
          <p:cNvSpPr>
            <a:spLocks noGrp="1"/>
          </p:cNvSpPr>
          <p:nvPr>
            <p:ph type="body" idx="4294967295"/>
          </p:nvPr>
        </p:nvSpPr>
        <p:spPr>
          <a:xfrm>
            <a:off x="611188" y="1125538"/>
            <a:ext cx="8147050" cy="4873625"/>
          </a:xfrm>
        </p:spPr>
        <p:txBody>
          <a:bodyPr/>
          <a:lstStyle/>
          <a:p>
            <a:r>
              <a:rPr lang="pt-BR" sz="1600" b="1" smtClean="0"/>
              <a:t>Naloxone na superdosagem de metadona</a:t>
            </a:r>
          </a:p>
          <a:p>
            <a:r>
              <a:rPr lang="pt-BR" sz="1600" b="1" smtClean="0"/>
              <a:t>Síndrome de rigidez torácica na superdosagem de metadona</a:t>
            </a:r>
          </a:p>
          <a:p>
            <a:r>
              <a:rPr lang="pt-BR" sz="1600" b="1" smtClean="0"/>
              <a:t>Como usamos a Metadona na Unidade Neonatal do HMIB/SES/DF</a:t>
            </a:r>
          </a:p>
          <a:p>
            <a:r>
              <a:rPr lang="pt-BR" sz="1600" b="1" smtClean="0"/>
              <a:t>Síndrome de Abstinência:</a:t>
            </a:r>
          </a:p>
          <a:p>
            <a:pPr>
              <a:buFont typeface="Wingdings" pitchFamily="2" charset="2"/>
              <a:buNone/>
            </a:pPr>
            <a:r>
              <a:rPr lang="pt-BR" sz="1600" smtClean="0"/>
              <a:t>               - </a:t>
            </a:r>
            <a:r>
              <a:rPr lang="pt-BR" sz="1600" smtClean="0">
                <a:solidFill>
                  <a:srgbClr val="0000FF"/>
                </a:solidFill>
              </a:rPr>
              <a:t>RN de mães usuárias de drogas ilícitas</a:t>
            </a:r>
          </a:p>
          <a:p>
            <a:pPr algn="ctr">
              <a:buFont typeface="Wingdings" pitchFamily="2" charset="2"/>
              <a:buNone/>
            </a:pPr>
            <a:r>
              <a:rPr lang="pt-BR" sz="1600" smtClean="0">
                <a:solidFill>
                  <a:srgbClr val="0000FF"/>
                </a:solidFill>
              </a:rPr>
              <a:t>            - Síndrome de Abstinência por Uso de Fentanil (Equivalência de dose com Metadona</a:t>
            </a:r>
            <a:r>
              <a:rPr lang="pt-BR" sz="1600" smtClean="0"/>
              <a:t>)</a:t>
            </a:r>
          </a:p>
          <a:p>
            <a:endParaRPr lang="pt-BR" sz="1600" smtClean="0"/>
          </a:p>
          <a:p>
            <a:endParaRPr lang="pt-BR" sz="1600" smtClean="0"/>
          </a:p>
        </p:txBody>
      </p:sp>
      <p:pic>
        <p:nvPicPr>
          <p:cNvPr id="48133" name="Picture 5"/>
          <p:cNvPicPr>
            <a:picLocks noChangeAspect="1" noChangeArrowheads="1"/>
          </p:cNvPicPr>
          <p:nvPr/>
        </p:nvPicPr>
        <p:blipFill>
          <a:blip r:embed="rId2">
            <a:lum bright="12000" contrast="30000"/>
          </a:blip>
          <a:srcRect/>
          <a:stretch>
            <a:fillRect/>
          </a:stretch>
        </p:blipFill>
        <p:spPr bwMode="auto">
          <a:xfrm>
            <a:off x="1979613" y="3357563"/>
            <a:ext cx="4651375" cy="2441575"/>
          </a:xfrm>
          <a:prstGeom prst="rect">
            <a:avLst/>
          </a:prstGeom>
          <a:noFill/>
          <a:ln w="28575">
            <a:solidFill>
              <a:srgbClr val="FF66FF"/>
            </a:solidFill>
            <a:miter lim="800000"/>
            <a:headEnd/>
            <a:tailEnd/>
          </a:ln>
        </p:spPr>
      </p:pic>
      <p:sp>
        <p:nvSpPr>
          <p:cNvPr id="48134" name="Rectangle 6"/>
          <p:cNvSpPr>
            <a:spLocks noChangeArrowheads="1"/>
          </p:cNvSpPr>
          <p:nvPr/>
        </p:nvSpPr>
        <p:spPr bwMode="auto">
          <a:xfrm>
            <a:off x="250825" y="5915025"/>
            <a:ext cx="8424863" cy="942975"/>
          </a:xfrm>
          <a:prstGeom prst="rect">
            <a:avLst/>
          </a:prstGeom>
          <a:noFill/>
          <a:ln w="9525">
            <a:noFill/>
            <a:miter lim="800000"/>
            <a:headEnd/>
            <a:tailEnd/>
          </a:ln>
          <a:effectLst/>
        </p:spPr>
        <p:txBody>
          <a:bodyPr anchor="ctr">
            <a:spAutoFit/>
          </a:bodyPr>
          <a:lstStyle/>
          <a:p>
            <a:r>
              <a:rPr lang="pt-BR" altLang="ja-JP" sz="1400">
                <a:solidFill>
                  <a:srgbClr val="0000FF"/>
                </a:solidFill>
                <a:ea typeface="MS PGothic" pitchFamily="34" charset="-128"/>
              </a:rPr>
              <a:t>Primeira Reunião rumo a 4a Edição do Livro Assistência ao Recém-Nascido de Risco (2018): Drs. Marta DR de Moura, Edelaide Raquel Frazão (Diretora do Hospital de Ensino-HMIB/SES/DF),Sandra Lins, Paulo R. Margotto(4/4/17)</a:t>
            </a:r>
          </a:p>
          <a:p>
            <a:pPr eaLnBrk="0" hangingPunct="0"/>
            <a:endParaRPr lang="pt-BR" altLang="ja-JP" sz="1400">
              <a:solidFill>
                <a:srgbClr val="0000FF"/>
              </a:solidFill>
              <a:latin typeface="Century Schoolbook"/>
              <a:ea typeface="MS PGothic" pitchFamily="34" charset="-12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idx="4294967295"/>
          </p:nvPr>
        </p:nvSpPr>
        <p:spPr bwMode="auto">
          <a:noFill/>
        </p:spPr>
        <p:txBody>
          <a:bodyPr wrap="square" lIns="91440" tIns="45720" rIns="91440" bIns="45720" numCol="1" anchorCtr="0" compatLnSpc="1">
            <a:prstTxWarp prst="textNoShape">
              <a:avLst/>
            </a:prstTxWarp>
            <a:normAutofit fontScale="90000"/>
          </a:bodyPr>
          <a:lstStyle/>
          <a:p>
            <a:pPr algn="ctr"/>
            <a:r>
              <a:rPr lang="pt-BR" sz="2600" b="1" cap="none" smtClean="0">
                <a:solidFill>
                  <a:srgbClr val="0000FF"/>
                </a:solidFill>
              </a:rPr>
              <a:t>Naloxone ou Naloxona?</a:t>
            </a:r>
            <a:br>
              <a:rPr lang="pt-BR" sz="2600" b="1" cap="none" smtClean="0">
                <a:solidFill>
                  <a:srgbClr val="0000FF"/>
                </a:solidFill>
              </a:rPr>
            </a:br>
            <a:r>
              <a:rPr lang="pt-BR" sz="2000" b="1" cap="none" smtClean="0">
                <a:solidFill>
                  <a:schemeClr val="tx1"/>
                </a:solidFill>
              </a:rPr>
              <a:t>Questionado ao Dr. Simônides Bacelar</a:t>
            </a:r>
            <a:r>
              <a:rPr lang="pt-BR" sz="2600" b="1" cap="none" smtClean="0">
                <a:solidFill>
                  <a:srgbClr val="0000FF"/>
                </a:solidFill>
              </a:rPr>
              <a:t/>
            </a:r>
            <a:br>
              <a:rPr lang="pt-BR" sz="2600" b="1" cap="none" smtClean="0">
                <a:solidFill>
                  <a:srgbClr val="0000FF"/>
                </a:solidFill>
              </a:rPr>
            </a:br>
            <a:r>
              <a:rPr lang="pt-BR" sz="2600" cap="none" smtClean="0"/>
              <a:t>&lt;simonides@uol.com.br&gt;</a:t>
            </a:r>
          </a:p>
        </p:txBody>
      </p:sp>
      <p:sp>
        <p:nvSpPr>
          <p:cNvPr id="66563" name="Rectangle 3"/>
          <p:cNvSpPr>
            <a:spLocks noGrp="1"/>
          </p:cNvSpPr>
          <p:nvPr>
            <p:ph type="body" idx="4294967295"/>
          </p:nvPr>
        </p:nvSpPr>
        <p:spPr/>
        <p:txBody>
          <a:bodyPr/>
          <a:lstStyle/>
          <a:p>
            <a:r>
              <a:rPr lang="pt-BR" smtClean="0"/>
              <a:t>Ambos são nomes existentes na língua portuguesa, fato verificável na </a:t>
            </a:r>
            <a:r>
              <a:rPr lang="pt-BR" i="1" smtClean="0"/>
              <a:t>web</a:t>
            </a:r>
            <a:r>
              <a:rPr lang="pt-BR" smtClean="0"/>
              <a:t>, o que lhes dá legitimidade de uso.  No entanto, em caso de desejar seleção e adequação ao português padrão, recurso mais apropriado aos usos formais, como documentos oficiais, relatos técnicos e científicos destinados a publicações e casos semelhantes -- convém adotar, sem radicalismo ou inflexibilidade, a forma aportuguesada </a:t>
            </a:r>
            <a:r>
              <a:rPr lang="pt-BR" i="1" smtClean="0"/>
              <a:t>naloxona</a:t>
            </a:r>
            <a:r>
              <a:rPr lang="pt-BR" smtClean="0"/>
              <a:t>, nome feminino, como está em dicionários médicos e farmacêuticos.  </a:t>
            </a:r>
          </a:p>
          <a:p>
            <a:endParaRPr lang="pt-BR" smtClean="0"/>
          </a:p>
        </p:txBody>
      </p:sp>
      <p:sp>
        <p:nvSpPr>
          <p:cNvPr id="66564" name="AutoShape 4"/>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0" y="476250"/>
            <a:ext cx="8893175" cy="5708650"/>
          </a:xfrm>
        </p:spPr>
        <p:txBody>
          <a:bodyPr/>
          <a:lstStyle/>
          <a:p>
            <a:pPr>
              <a:lnSpc>
                <a:spcPct val="90000"/>
              </a:lnSpc>
            </a:pPr>
            <a:r>
              <a:rPr lang="pt-BR" sz="2000" smtClean="0"/>
              <a:t>Para complementação é oportuno citar que o Dicionário de Termos Técnicos de Medicina e Saúde, de Luís Rey (2003), assinala naloxona, nome feminino, e dá </a:t>
            </a:r>
            <a:r>
              <a:rPr lang="pt-BR" sz="2000" i="1" smtClean="0"/>
              <a:t>naloxane</a:t>
            </a:r>
            <a:r>
              <a:rPr lang="pt-BR" sz="2000" smtClean="0"/>
              <a:t> com nome inglês. De fato, aparece no Stedman’s Medical Dictionary (2012) o termo </a:t>
            </a:r>
            <a:r>
              <a:rPr lang="pt-BR" sz="2000" i="1" smtClean="0"/>
              <a:t>naloxone hydrochloride </a:t>
            </a:r>
            <a:r>
              <a:rPr lang="pt-BR" sz="2000" smtClean="0"/>
              <a:t>como verbete, bem como está assim escrito no Dorland’s Illustrated Medical Dictionary (2012). O Dicionário Médico (2012), editado pela Climepsi, sediada em Lisboa, Portugal, apenas dá registro de naloxona, nome feminino, com a terminação em a, o que também se verifica no Dicionário de Termos Médicos, de Manuel Freitas e Costa, da Editora Porto, Portugal (2005). Em francês, o Dictionnaire Médical (2004), de Jaccques Quevauvilliers, consigna apenas</a:t>
            </a:r>
            <a:r>
              <a:rPr lang="pt-BR" sz="2000" i="1" smtClean="0"/>
              <a:t>naloxone</a:t>
            </a:r>
            <a:r>
              <a:rPr lang="pt-BR" sz="2000" smtClean="0"/>
              <a:t>. O Lessico Medico Italiano, de P. Benigno e P. Li Voto (1999) dá </a:t>
            </a:r>
            <a:r>
              <a:rPr lang="pt-BR" sz="2000" i="1" smtClean="0"/>
              <a:t>naloxone, nome </a:t>
            </a:r>
            <a:r>
              <a:rPr lang="pt-BR" sz="2000" smtClean="0"/>
              <a:t>masculino.</a:t>
            </a:r>
          </a:p>
          <a:p>
            <a:pPr>
              <a:lnSpc>
                <a:spcPct val="90000"/>
              </a:lnSpc>
            </a:pPr>
            <a:r>
              <a:rPr lang="pt-BR" sz="2000" smtClean="0"/>
              <a:t>O Dicionário de Substâncias Farmacêuticas Comerciais (2013), de O. Ázara Pereira, traz naloxona como forma portuguesa, seguida de naloxone como forma internacional, assinalada em letras itálicas.</a:t>
            </a:r>
          </a:p>
          <a:p>
            <a:pPr algn="ctr">
              <a:lnSpc>
                <a:spcPct val="90000"/>
              </a:lnSpc>
              <a:buFont typeface="Wingdings" pitchFamily="2" charset="2"/>
              <a:buNone/>
            </a:pPr>
            <a:r>
              <a:rPr lang="pt-BR" sz="2000" smtClean="0">
                <a:solidFill>
                  <a:srgbClr val="0000FF"/>
                </a:solidFill>
              </a:rPr>
              <a:t>Pelo exposto, </a:t>
            </a:r>
            <a:r>
              <a:rPr lang="pt-BR" sz="2000" i="1" smtClean="0">
                <a:solidFill>
                  <a:srgbClr val="0000FF"/>
                </a:solidFill>
              </a:rPr>
              <a:t>naloxona</a:t>
            </a:r>
            <a:r>
              <a:rPr lang="pt-BR" sz="2000" smtClean="0">
                <a:solidFill>
                  <a:srgbClr val="0000FF"/>
                </a:solidFill>
              </a:rPr>
              <a:t>, do gênero feminino, – a naloxona – é a forma preferencial, mas não absoluta, para uso em português padrão, sobretudo, em relatos formais feitos em língua portuguesa</a:t>
            </a:r>
            <a:r>
              <a:rPr lang="pt-BR" sz="2000" smtClean="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4294967295"/>
          </p:nvPr>
        </p:nvSpPr>
        <p:spPr>
          <a:xfrm>
            <a:off x="250825" y="188913"/>
            <a:ext cx="7921625" cy="5905500"/>
          </a:xfrm>
        </p:spPr>
        <p:txBody>
          <a:bodyPr/>
          <a:lstStyle/>
          <a:p>
            <a:pPr>
              <a:lnSpc>
                <a:spcPct val="80000"/>
              </a:lnSpc>
              <a:buFont typeface="Wingdings" pitchFamily="2" charset="2"/>
              <a:buNone/>
            </a:pP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900" smtClean="0"/>
              <a:t/>
            </a:r>
            <a:br>
              <a:rPr lang="pt-BR" sz="900" smtClean="0"/>
            </a:br>
            <a:r>
              <a:rPr lang="pt-BR" sz="1600" smtClean="0">
                <a:hlinkClick r:id="rId2"/>
              </a:rPr>
              <a:t>Naloxone for opioid overdose prevention: pharmacists' role in community-based practice settings.</a:t>
            </a:r>
            <a:r>
              <a:rPr lang="pt-BR" sz="1600" smtClean="0"/>
              <a:t/>
            </a:r>
            <a:br>
              <a:rPr lang="pt-BR" sz="1600" smtClean="0"/>
            </a:br>
            <a:r>
              <a:rPr lang="pt-BR" sz="1600" smtClean="0"/>
              <a:t>Bailey AM, Wermeling DP. Ann Pharmacother. 2014 May;48(5):601-6. doi: 10.1177/1060028014523730. </a:t>
            </a:r>
            <a:r>
              <a:rPr lang="pt-BR" sz="1600" b="1" smtClean="0">
                <a:solidFill>
                  <a:srgbClr val="0000FF"/>
                </a:solidFill>
              </a:rPr>
              <a:t>Artigo Livre!</a:t>
            </a:r>
            <a:r>
              <a:rPr lang="pt-BR" sz="1600" smtClean="0">
                <a:solidFill>
                  <a:srgbClr val="0000FF"/>
                </a:solidFill>
              </a:rPr>
              <a:t/>
            </a:r>
            <a:br>
              <a:rPr lang="pt-BR" sz="1600" smtClean="0">
                <a:solidFill>
                  <a:srgbClr val="0000FF"/>
                </a:solidFill>
              </a:rPr>
            </a:br>
            <a:r>
              <a:rPr lang="pt-BR" sz="1600" smtClean="0">
                <a:solidFill>
                  <a:srgbClr val="0000FF"/>
                </a:solidFill>
              </a:rPr>
              <a:t>      </a:t>
            </a:r>
            <a:r>
              <a:rPr lang="pt-BR" sz="1600" b="1" smtClean="0">
                <a:solidFill>
                  <a:srgbClr val="0000FF"/>
                </a:solidFill>
              </a:rPr>
              <a:t>Naloxone para prevenção de superdose de opióides: o papel dos farmacêuticos em configurações de prática baseadas na comunidade</a:t>
            </a:r>
          </a:p>
          <a:p>
            <a:pPr>
              <a:lnSpc>
                <a:spcPct val="80000"/>
              </a:lnSpc>
            </a:pPr>
            <a:endParaRPr lang="pt-BR" sz="1600" b="1" smtClean="0">
              <a:solidFill>
                <a:srgbClr val="0000FF"/>
              </a:solidFill>
            </a:endParaRPr>
          </a:p>
          <a:p>
            <a:pPr>
              <a:lnSpc>
                <a:spcPct val="80000"/>
              </a:lnSpc>
              <a:buFont typeface="Wingdings" pitchFamily="2" charset="2"/>
              <a:buNone/>
            </a:pPr>
            <a:r>
              <a:rPr lang="pt-BR" sz="1600" smtClean="0"/>
              <a:t/>
            </a:r>
            <a:br>
              <a:rPr lang="pt-BR" sz="1600" smtClean="0"/>
            </a:br>
            <a:r>
              <a:rPr lang="pt-BR" sz="1600" smtClean="0">
                <a:hlinkClick r:id="rId3"/>
              </a:rPr>
              <a:t>Prescribe to Prevent: Overdose Prevention and Naloxone Rescue Kits for Prescribers and Pharmacists.</a:t>
            </a:r>
            <a:r>
              <a:rPr lang="pt-BR" sz="1600" smtClean="0"/>
              <a:t/>
            </a:r>
            <a:br>
              <a:rPr lang="pt-BR" sz="1600" smtClean="0"/>
            </a:br>
            <a:r>
              <a:rPr lang="pt-BR" sz="1600" smtClean="0"/>
              <a:t>Lim JK, Bratberg JP, Davis CS, Green TC, Walley AY.J Addict Med. 2016 Sep-Oct;10(5):300-8. doi: 0.1097/ADM.0000000000000223 </a:t>
            </a:r>
            <a:r>
              <a:rPr lang="pt-BR" sz="1600" b="1" smtClean="0">
                <a:solidFill>
                  <a:srgbClr val="0000FF"/>
                </a:solidFill>
              </a:rPr>
              <a:t>Artigo Livre!</a:t>
            </a:r>
            <a:br>
              <a:rPr lang="pt-BR" sz="1600" b="1" smtClean="0">
                <a:solidFill>
                  <a:srgbClr val="0000FF"/>
                </a:solidFill>
              </a:rPr>
            </a:br>
            <a:r>
              <a:rPr lang="pt-BR" sz="1600" b="1" smtClean="0">
                <a:solidFill>
                  <a:srgbClr val="0000FF"/>
                </a:solidFill>
              </a:rPr>
              <a:t>      Prescreva para Prevenir: Prevenção de superdosagem e kits de resgate de naloxone para prescritores e farmacêuticos</a:t>
            </a:r>
          </a:p>
          <a:p>
            <a:pPr>
              <a:lnSpc>
                <a:spcPct val="80000"/>
              </a:lnSpc>
            </a:pPr>
            <a:endParaRPr lang="pt-BR" sz="1600" smtClean="0">
              <a:solidFill>
                <a:srgbClr val="0000FF"/>
              </a:solidFill>
            </a:endParaRPr>
          </a:p>
          <a:p>
            <a:pPr>
              <a:lnSpc>
                <a:spcPct val="80000"/>
              </a:lnSpc>
              <a:buFont typeface="Wingdings" pitchFamily="2" charset="2"/>
              <a:buNone/>
            </a:pPr>
            <a:r>
              <a:rPr lang="pt-BR" sz="1600" smtClean="0"/>
              <a:t>      </a:t>
            </a:r>
            <a:r>
              <a:rPr lang="pt-BR" sz="1600" smtClean="0">
                <a:hlinkClick r:id="rId4"/>
              </a:rPr>
              <a:t>Towards evidence based emergency medicine: best BETs from the Manchester Royal Infirmary. Intravenous or intramuscular/subcutaneous naloxone in opioid overdose.</a:t>
            </a:r>
            <a:r>
              <a:rPr lang="pt-BR" sz="1600" smtClean="0"/>
              <a:t/>
            </a:r>
            <a:br>
              <a:rPr lang="pt-BR" sz="1600" smtClean="0"/>
            </a:br>
            <a:r>
              <a:rPr lang="pt-BR" sz="1600" smtClean="0"/>
              <a:t>Clarke S, Dargan P.Emerg Med J. 2002 May;19(3):249. </a:t>
            </a:r>
            <a:r>
              <a:rPr lang="pt-BR" sz="1600" b="1" smtClean="0">
                <a:solidFill>
                  <a:srgbClr val="0000FF"/>
                </a:solidFill>
              </a:rPr>
              <a:t>Artigo Livre</a:t>
            </a:r>
          </a:p>
          <a:p>
            <a:pPr>
              <a:lnSpc>
                <a:spcPct val="80000"/>
              </a:lnSpc>
              <a:buFont typeface="Wingdings" pitchFamily="2" charset="2"/>
              <a:buNone/>
            </a:pPr>
            <a:r>
              <a:rPr lang="pt-BR" sz="1600" smtClean="0"/>
              <a:t>       </a:t>
            </a:r>
            <a:r>
              <a:rPr lang="pt-BR" sz="1600" b="1" smtClean="0">
                <a:solidFill>
                  <a:srgbClr val="0000FF"/>
                </a:solidFill>
              </a:rPr>
              <a:t>Naloxone intravenosa ou intramuscular / subcutânea em superdosagem de opióide</a:t>
            </a:r>
            <a:r>
              <a:rPr lang="pt-BR" sz="1600" smtClean="0"/>
              <a:t>.</a:t>
            </a:r>
          </a:p>
        </p:txBody>
      </p:sp>
      <p:sp>
        <p:nvSpPr>
          <p:cNvPr id="61444" name="AutoShape 4"/>
          <p:cNvSpPr>
            <a:spLocks/>
          </p:cNvSpPr>
          <p:nvPr/>
        </p:nvSpPr>
        <p:spPr bwMode="auto">
          <a:xfrm>
            <a:off x="179388" y="1052513"/>
            <a:ext cx="504825" cy="5256212"/>
          </a:xfrm>
          <a:prstGeom prst="leftBrace">
            <a:avLst>
              <a:gd name="adj1" fmla="val 86766"/>
              <a:gd name="adj2" fmla="val 50000"/>
            </a:avLst>
          </a:prstGeom>
          <a:noFill/>
          <a:ln w="57150">
            <a:solidFill>
              <a:srgbClr val="0000FF"/>
            </a:solidFill>
            <a:round/>
            <a:headEnd/>
            <a:tailEnd/>
          </a:ln>
          <a:effectLst/>
        </p:spPr>
        <p:txBody>
          <a:bodyPr wrap="none" anchor="ctr"/>
          <a:lstStyle/>
          <a:p>
            <a:pPr algn="ctr"/>
            <a:endParaRPr lang="pt-BR">
              <a:solidFill>
                <a:srgbClr val="0000FF"/>
              </a:solidFill>
            </a:endParaRPr>
          </a:p>
        </p:txBody>
      </p:sp>
      <p:sp>
        <p:nvSpPr>
          <p:cNvPr id="61445" name="Line 5"/>
          <p:cNvSpPr>
            <a:spLocks noChangeShapeType="1"/>
          </p:cNvSpPr>
          <p:nvPr/>
        </p:nvSpPr>
        <p:spPr bwMode="auto">
          <a:xfrm>
            <a:off x="755650" y="6308725"/>
            <a:ext cx="6480175" cy="0"/>
          </a:xfrm>
          <a:prstGeom prst="line">
            <a:avLst/>
          </a:prstGeom>
          <a:noFill/>
          <a:ln w="76200">
            <a:solidFill>
              <a:srgbClr val="FF66FF"/>
            </a:solidFill>
            <a:round/>
            <a:headEnd/>
            <a:tailEnd type="triangle" w="med" len="med"/>
          </a:ln>
          <a:effectLst/>
        </p:spPr>
        <p:txBody>
          <a:bodyPr/>
          <a:lstStyle/>
          <a:p>
            <a:endParaRPr lang="pt-BR"/>
          </a:p>
        </p:txBody>
      </p:sp>
      <p:sp>
        <p:nvSpPr>
          <p:cNvPr id="61446" name="AutoShape 6"/>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4294967295"/>
          </p:nvPr>
        </p:nvSpPr>
        <p:spPr/>
        <p:txBody>
          <a:bodyPr/>
          <a:lstStyle/>
          <a:p>
            <a:pPr>
              <a:lnSpc>
                <a:spcPct val="80000"/>
              </a:lnSpc>
            </a:pPr>
            <a:r>
              <a:rPr lang="pt-BR" sz="1400" smtClean="0"/>
              <a:t>O naloxone é um antagonista potente e competitivo do receptor μ-opióide, deslocando os opióides dos receptores cerebrais e restaura a respiração e a consciência. Atua rapidamente para reverter a depressão respiratória mediada centralmente como resultado da sobredosagem de opióides (geralmente leve de 2-5 minutos para fazer efeito).</a:t>
            </a:r>
          </a:p>
          <a:p>
            <a:pPr>
              <a:lnSpc>
                <a:spcPct val="80000"/>
              </a:lnSpc>
            </a:pPr>
            <a:endParaRPr lang="pt-BR" sz="1400" smtClean="0"/>
          </a:p>
          <a:p>
            <a:pPr>
              <a:lnSpc>
                <a:spcPct val="80000"/>
              </a:lnSpc>
            </a:pPr>
            <a:r>
              <a:rPr lang="pt-BR" sz="1400" smtClean="0"/>
              <a:t>Tem sido um antídoto estabelecido para a superdosagem  de opióides há décadas</a:t>
            </a:r>
          </a:p>
          <a:p>
            <a:pPr>
              <a:lnSpc>
                <a:spcPct val="80000"/>
              </a:lnSpc>
            </a:pPr>
            <a:endParaRPr lang="pt-BR" sz="1400" smtClean="0"/>
          </a:p>
          <a:p>
            <a:pPr>
              <a:lnSpc>
                <a:spcPct val="80000"/>
              </a:lnSpc>
            </a:pPr>
            <a:r>
              <a:rPr lang="pt-BR" sz="1400" smtClean="0"/>
              <a:t>O naloxone é aprovada para administração uso intravenosa (IV), intramuscular (IM) e </a:t>
            </a:r>
          </a:p>
          <a:p>
            <a:pPr>
              <a:lnSpc>
                <a:spcPct val="80000"/>
              </a:lnSpc>
              <a:buFont typeface="Wingdings" pitchFamily="2" charset="2"/>
              <a:buNone/>
            </a:pPr>
            <a:r>
              <a:rPr lang="pt-BR" sz="1400" smtClean="0"/>
              <a:t>     administração subcutânea.</a:t>
            </a:r>
          </a:p>
          <a:p>
            <a:pPr>
              <a:lnSpc>
                <a:spcPct val="80000"/>
              </a:lnSpc>
            </a:pPr>
            <a:r>
              <a:rPr lang="pt-BR" sz="1400" smtClean="0"/>
              <a:t>Vias de administração alternativas, </a:t>
            </a:r>
            <a:r>
              <a:rPr lang="pt-BR" sz="1400" i="1" smtClean="0"/>
              <a:t>off- label</a:t>
            </a:r>
            <a:r>
              <a:rPr lang="pt-BR" sz="1400" smtClean="0"/>
              <a:t> (fora do rótulo), incluem:</a:t>
            </a:r>
          </a:p>
          <a:p>
            <a:pPr>
              <a:lnSpc>
                <a:spcPct val="80000"/>
              </a:lnSpc>
              <a:buFont typeface="Wingdings" pitchFamily="2" charset="2"/>
              <a:buNone/>
            </a:pPr>
            <a:r>
              <a:rPr lang="pt-BR" sz="1400" smtClean="0"/>
              <a:t>                            -subcutânea</a:t>
            </a:r>
          </a:p>
          <a:p>
            <a:pPr>
              <a:lnSpc>
                <a:spcPct val="80000"/>
              </a:lnSpc>
              <a:buFont typeface="Wingdings" pitchFamily="2" charset="2"/>
              <a:buNone/>
            </a:pPr>
            <a:r>
              <a:rPr lang="pt-BR" sz="1400" smtClean="0"/>
              <a:t>                            -endotraqueal,</a:t>
            </a:r>
          </a:p>
          <a:p>
            <a:pPr>
              <a:lnSpc>
                <a:spcPct val="80000"/>
              </a:lnSpc>
              <a:buFontTx/>
              <a:buNone/>
            </a:pPr>
            <a:r>
              <a:rPr lang="pt-BR" sz="1400" smtClean="0"/>
              <a:t>                            -sublingual, inalada</a:t>
            </a:r>
          </a:p>
          <a:p>
            <a:pPr>
              <a:lnSpc>
                <a:spcPct val="80000"/>
              </a:lnSpc>
              <a:buFontTx/>
              <a:buNone/>
            </a:pPr>
            <a:r>
              <a:rPr lang="pt-BR" sz="1400" smtClean="0"/>
              <a:t>                            -intranasal</a:t>
            </a:r>
          </a:p>
          <a:p>
            <a:pPr>
              <a:lnSpc>
                <a:spcPct val="80000"/>
              </a:lnSpc>
              <a:buFontTx/>
              <a:buNone/>
            </a:pPr>
            <a:endParaRPr lang="pt-BR" sz="1400" smtClean="0"/>
          </a:p>
          <a:p>
            <a:pPr>
              <a:lnSpc>
                <a:spcPct val="80000"/>
              </a:lnSpc>
              <a:buFontTx/>
              <a:buChar char="-"/>
            </a:pPr>
            <a:r>
              <a:rPr lang="pt-BR" sz="1400" smtClean="0"/>
              <a:t>Não há evidência que a via IM ou subcutânea sejam inferiores a via endovenosa. Permiti ao Cuidadores de Saúde cuidar de pacientes com </a:t>
            </a:r>
            <a:r>
              <a:rPr lang="pt-BR" sz="1400" i="1" smtClean="0"/>
              <a:t>superdosagem </a:t>
            </a:r>
            <a:r>
              <a:rPr lang="pt-BR" sz="1400" smtClean="0"/>
              <a:t> em cenários emergentes sem acesso intravenoso, evitando perda de tempo na dificuldade do acesso venoso e proteção contra infecções graves (virus da imunodeficiência) com o manejo de agulhas.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idx="4294967295"/>
          </p:nvPr>
        </p:nvSpPr>
        <p:spPr bwMode="auto">
          <a:xfrm>
            <a:off x="468313" y="549275"/>
            <a:ext cx="7467600" cy="1143000"/>
          </a:xfrm>
          <a:noFill/>
        </p:spPr>
        <p:txBody>
          <a:bodyPr wrap="square" lIns="91440" tIns="45720" rIns="91440" bIns="45720" numCol="1" anchorCtr="0" compatLnSpc="1">
            <a:prstTxWarp prst="textNoShape">
              <a:avLst/>
            </a:prstTxWarp>
            <a:normAutofit fontScale="90000"/>
          </a:bodyPr>
          <a:lstStyle/>
          <a:p>
            <a:pPr algn="ctr"/>
            <a:r>
              <a:rPr lang="pt-BR" sz="1400" b="1" cap="none" smtClean="0"/>
              <a:t/>
            </a:r>
            <a:br>
              <a:rPr lang="pt-BR" sz="1400" b="1" cap="none" smtClean="0"/>
            </a:br>
            <a:r>
              <a:rPr lang="pt-BR" sz="1800" b="1" cap="none" smtClean="0">
                <a:solidFill>
                  <a:srgbClr val="0000FF"/>
                </a:solidFill>
                <a:latin typeface="Times New Roman" pitchFamily="18" charset="0"/>
              </a:rPr>
              <a:t>Comparação  dos efeitos e efeitos colaterais de dois regimes de administração do naloxone no tratamento da superdosagem de metadona</a:t>
            </a:r>
            <a:br>
              <a:rPr lang="pt-BR" sz="1800" b="1" cap="none" smtClean="0">
                <a:solidFill>
                  <a:srgbClr val="0000FF"/>
                </a:solidFill>
                <a:latin typeface="Times New Roman" pitchFamily="18" charset="0"/>
              </a:rPr>
            </a:br>
            <a:r>
              <a:rPr lang="pt-BR" sz="1200" b="1" i="1" cap="none" smtClean="0"/>
              <a:t>Comparison of Effects and Side Effects of Two Naloxone-Based Regimens</a:t>
            </a:r>
            <a:r>
              <a:rPr lang="pt-BR" sz="1200" i="1" cap="none" smtClean="0"/>
              <a:t/>
            </a:r>
            <a:br>
              <a:rPr lang="pt-BR" sz="1200" i="1" cap="none" smtClean="0"/>
            </a:br>
            <a:r>
              <a:rPr lang="pt-BR" sz="1200" b="1" i="1" cap="none" smtClean="0"/>
              <a:t>in Treatment of Methadone Overdose</a:t>
            </a:r>
            <a:br>
              <a:rPr lang="pt-BR" sz="1200" b="1" i="1" cap="none" smtClean="0"/>
            </a:br>
            <a:r>
              <a:rPr lang="pt-BR" sz="1200" b="1" i="1" cap="none" smtClean="0">
                <a:solidFill>
                  <a:srgbClr val="0000FF"/>
                </a:solidFill>
              </a:rPr>
              <a:t>Artigo Livre</a:t>
            </a:r>
            <a:br>
              <a:rPr lang="pt-BR" sz="1200" b="1" i="1" cap="none" smtClean="0">
                <a:solidFill>
                  <a:srgbClr val="0000FF"/>
                </a:solidFill>
              </a:rPr>
            </a:br>
            <a:r>
              <a:rPr lang="pt-BR" sz="1200" u="sng" cap="none" smtClean="0">
                <a:hlinkClick r:id="rId2"/>
              </a:rPr>
              <a:t>Comparison of Effects and Side Effects of Two Naloxone-Based </a:t>
            </a:r>
            <a:r>
              <a:rPr lang="pt-BR" sz="1200" b="1" u="sng" cap="none" smtClean="0">
                <a:solidFill>
                  <a:srgbClr val="0000FF"/>
                </a:solidFill>
                <a:hlinkClick r:id="rId2"/>
              </a:rPr>
              <a:t>..</a:t>
            </a:r>
            <a:r>
              <a:rPr lang="pt-BR" sz="1200" b="1" u="sng" cap="none" smtClean="0">
                <a:solidFill>
                  <a:srgbClr val="0000FF"/>
                </a:solidFill>
              </a:rPr>
              <a:t> </a:t>
            </a:r>
            <a:endParaRPr lang="pt-BR" sz="1200" b="1" cap="none" smtClean="0">
              <a:solidFill>
                <a:srgbClr val="0000FF"/>
              </a:solidFill>
            </a:endParaRPr>
          </a:p>
        </p:txBody>
      </p:sp>
      <p:sp>
        <p:nvSpPr>
          <p:cNvPr id="51203" name="Rectangle 3"/>
          <p:cNvSpPr>
            <a:spLocks noGrp="1"/>
          </p:cNvSpPr>
          <p:nvPr>
            <p:ph type="body" idx="4294967295"/>
          </p:nvPr>
        </p:nvSpPr>
        <p:spPr>
          <a:xfrm>
            <a:off x="468313" y="1984375"/>
            <a:ext cx="7467600" cy="4873625"/>
          </a:xfrm>
        </p:spPr>
        <p:txBody>
          <a:bodyPr/>
          <a:lstStyle/>
          <a:p>
            <a:r>
              <a:rPr lang="pt-BR" smtClean="0"/>
              <a:t>Os autores avaliaram a severidade da abstinência no tratamento de pacientes (adultos!) com superdosagem de metadona usando dois esquema de naloxone (infusão contínua e de acôrdo com a clínica).</a:t>
            </a:r>
          </a:p>
          <a:p>
            <a:r>
              <a:rPr lang="pt-BR" smtClean="0"/>
              <a:t> Comparando o regime de infusão contínua verso somente se necessário conforme aspectos clínicos, os autores mostraram </a:t>
            </a:r>
            <a:r>
              <a:rPr lang="pt-BR" smtClean="0">
                <a:solidFill>
                  <a:srgbClr val="0000FF"/>
                </a:solidFill>
              </a:rPr>
              <a:t>menor taxa e severidade da abstinência (30 minutos,3 h e 12 h)  com o uso do regime de infusão contínua de naloxone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4294967295"/>
          </p:nvPr>
        </p:nvSpPr>
        <p:spPr/>
        <p:txBody>
          <a:bodyPr/>
          <a:lstStyle/>
          <a:p>
            <a:r>
              <a:rPr lang="pt-BR" sz="2000" smtClean="0"/>
              <a:t>O naloxone tem efeitos colaterais tóxicos mínimos , com exceção de precipitação de manifestações de retirada em adultos e recém-nascidos fisicamente dependentes;</a:t>
            </a:r>
          </a:p>
          <a:p>
            <a:r>
              <a:rPr lang="pt-BR" sz="2000" smtClean="0"/>
              <a:t>Há relatos de casos de indução de edema pulmonar em crianças mais velhas e adultos;</a:t>
            </a:r>
          </a:p>
          <a:p>
            <a:r>
              <a:rPr lang="pt-BR" sz="2000" smtClean="0"/>
              <a:t>Relatos de casos em adolescentes e adultos, especialmente naqueles que recebem altas doses de naloxone no pós-operatório ou têm história de abusos de narcóticos mostram:</a:t>
            </a:r>
          </a:p>
          <a:p>
            <a:pPr>
              <a:buFont typeface="Wingdings" pitchFamily="2" charset="2"/>
              <a:buNone/>
            </a:pPr>
            <a:r>
              <a:rPr lang="pt-BR" sz="2000" smtClean="0"/>
              <a:t>     -</a:t>
            </a:r>
            <a:r>
              <a:rPr lang="pt-BR" sz="2000" b="1" smtClean="0"/>
              <a:t>um aumento na atividade do sistema nervoso simpático, que pode resultar em</a:t>
            </a:r>
          </a:p>
          <a:p>
            <a:pPr>
              <a:buFont typeface="Wingdings" pitchFamily="2" charset="2"/>
              <a:buNone/>
            </a:pPr>
            <a:r>
              <a:rPr lang="pt-BR" sz="2000" smtClean="0">
                <a:solidFill>
                  <a:srgbClr val="0000FF"/>
                </a:solidFill>
              </a:rPr>
              <a:t>      -arritmias cardíacas, hipertensão e edema pulmonar  não cardiogênico</a:t>
            </a:r>
          </a:p>
        </p:txBody>
      </p:sp>
      <p:sp>
        <p:nvSpPr>
          <p:cNvPr id="52228" name="Rectangle 4"/>
          <p:cNvSpPr>
            <a:spLocks noGrp="1"/>
          </p:cNvSpPr>
          <p:nvPr>
            <p:ph type="title" idx="4294967295"/>
          </p:nvPr>
        </p:nvSpPr>
        <p:spPr bwMode="auto">
          <a:xfrm>
            <a:off x="395288" y="476250"/>
            <a:ext cx="7467600" cy="1143000"/>
          </a:xfrm>
          <a:noFill/>
        </p:spPr>
        <p:txBody>
          <a:bodyPr wrap="square" lIns="91440" tIns="45720" rIns="91440" bIns="45720" numCol="1" anchorCtr="0" compatLnSpc="1">
            <a:prstTxWarp prst="textNoShape">
              <a:avLst/>
            </a:prstTxWarp>
            <a:normAutofit fontScale="90000"/>
          </a:bodyPr>
          <a:lstStyle/>
          <a:p>
            <a:pPr algn="ctr"/>
            <a:r>
              <a:rPr lang="pt-BR" sz="1200" cap="none" smtClean="0"/>
              <a:t/>
            </a:r>
            <a:br>
              <a:rPr lang="pt-BR" sz="1200" cap="none" smtClean="0"/>
            </a:br>
            <a:r>
              <a:rPr lang="pt-BR" sz="1800" b="1" cap="none" smtClean="0">
                <a:solidFill>
                  <a:srgbClr val="0000FF"/>
                </a:solidFill>
              </a:rPr>
              <a:t>Naloxone durante a ressuscitação neonatal: reconhecendo o desconhecido</a:t>
            </a:r>
            <a:r>
              <a:rPr lang="pt-BR" sz="1800" cap="none" smtClean="0"/>
              <a:t>.</a:t>
            </a:r>
            <a:br>
              <a:rPr lang="pt-BR" sz="1800" cap="none" smtClean="0"/>
            </a:br>
            <a:r>
              <a:rPr lang="pt-BR" sz="1800" cap="none" smtClean="0"/>
              <a:t/>
            </a:r>
            <a:br>
              <a:rPr lang="pt-BR" sz="1800" cap="none" smtClean="0"/>
            </a:br>
            <a:r>
              <a:rPr lang="pt-BR" sz="1200" cap="none" smtClean="0">
                <a:hlinkClick r:id="rId2"/>
              </a:rPr>
              <a:t>Naloxone during neonatal resuscitation: acknowledging the unknown.</a:t>
            </a:r>
            <a:r>
              <a:rPr lang="pt-BR" sz="1200" cap="none" smtClean="0"/>
              <a:t/>
            </a:r>
            <a:br>
              <a:rPr lang="pt-BR" sz="1200" cap="none" smtClean="0"/>
            </a:br>
            <a:r>
              <a:rPr lang="pt-BR" sz="1200" cap="none" smtClean="0"/>
              <a:t>Guinsburg R, Wyckoff MH. Clin Perinatol. 2006 Mar;33(1):121-32, viii. Review.</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sz="1400" cap="none" smtClean="0"/>
              <a:t/>
            </a:r>
            <a:br>
              <a:rPr lang="pt-BR" sz="1400" cap="none" smtClean="0"/>
            </a:br>
            <a:endParaRPr lang="pt-BR" sz="1400" cap="none" smtClean="0"/>
          </a:p>
        </p:txBody>
      </p:sp>
      <p:sp>
        <p:nvSpPr>
          <p:cNvPr id="53251" name="Rectangle 3"/>
          <p:cNvSpPr>
            <a:spLocks noGrp="1"/>
          </p:cNvSpPr>
          <p:nvPr>
            <p:ph type="body" idx="4294967295"/>
          </p:nvPr>
        </p:nvSpPr>
        <p:spPr>
          <a:xfrm>
            <a:off x="457200" y="1600200"/>
            <a:ext cx="8218488" cy="4873625"/>
          </a:xfrm>
        </p:spPr>
        <p:txBody>
          <a:bodyPr/>
          <a:lstStyle/>
          <a:p>
            <a:r>
              <a:rPr lang="pt-BR" sz="2000" smtClean="0"/>
              <a:t> A retirada de opióides precipitada está associada a aumentos significativos nas catecolaminas circulantes, mesmo em indivíduos anestesiados dependentes de opióides;</a:t>
            </a:r>
          </a:p>
          <a:p>
            <a:r>
              <a:rPr lang="pt-BR" sz="2000" smtClean="0"/>
              <a:t> Excesso de catecolaminas resulta em hipertensão, taquicardia, rigidez ventricular e permeabilidade capilar pulmonar, que se combinam  e causam edema pulmonar associado ao naloxone;</a:t>
            </a:r>
          </a:p>
          <a:p>
            <a:r>
              <a:rPr lang="pt-BR" sz="2000" smtClean="0">
                <a:solidFill>
                  <a:srgbClr val="0000FF"/>
                </a:solidFill>
              </a:rPr>
              <a:t>Considerando o risco de abstinência, é seguro iniciar com   menor dose de naloxone;</a:t>
            </a:r>
          </a:p>
          <a:p>
            <a:r>
              <a:rPr lang="pt-BR" sz="2000" smtClean="0"/>
              <a:t>No entanto, apesar de alguns  Centros Médicos tiveram sucesso com a abordagem de baixa dose de naloxone, a adoção deste regime de menor dose é limitada pela escassez de dados rigorosos que demonstram a superioridade de qualquer regime específico.</a:t>
            </a:r>
          </a:p>
        </p:txBody>
      </p:sp>
      <p:sp>
        <p:nvSpPr>
          <p:cNvPr id="53252" name="Rectangle 4"/>
          <p:cNvSpPr>
            <a:spLocks noChangeArrowheads="1"/>
          </p:cNvSpPr>
          <p:nvPr/>
        </p:nvSpPr>
        <p:spPr bwMode="auto">
          <a:xfrm>
            <a:off x="0" y="260350"/>
            <a:ext cx="8712200" cy="1189038"/>
          </a:xfrm>
          <a:prstGeom prst="rect">
            <a:avLst/>
          </a:prstGeom>
          <a:solidFill>
            <a:srgbClr val="FFFFFF"/>
          </a:solidFill>
          <a:ln w="9525">
            <a:noFill/>
            <a:miter lim="800000"/>
            <a:headEnd/>
            <a:tailEnd/>
          </a:ln>
          <a:effectLst/>
        </p:spPr>
        <p:txBody>
          <a:bodyPr anchor="ctr">
            <a:spAutoFit/>
          </a:bodyPr>
          <a:lstStyle/>
          <a:p>
            <a:pPr algn="ctr"/>
            <a:r>
              <a:rPr lang="pt-BR" b="1">
                <a:solidFill>
                  <a:srgbClr val="0000FF"/>
                </a:solidFill>
              </a:rPr>
              <a:t>A Evolução da Dosagem Recomendada de Naloxone para superdosagem de Opióides por Especialidade Médica</a:t>
            </a:r>
            <a:endParaRPr lang="pt-BR" sz="1200" b="1">
              <a:solidFill>
                <a:srgbClr val="0000FF"/>
              </a:solidFill>
            </a:endParaRPr>
          </a:p>
          <a:p>
            <a:pPr algn="ctr"/>
            <a:endParaRPr lang="pt-BR" sz="1200" b="1">
              <a:solidFill>
                <a:srgbClr val="0000FF"/>
              </a:solidFill>
            </a:endParaRPr>
          </a:p>
          <a:p>
            <a:pPr algn="ctr"/>
            <a:r>
              <a:rPr lang="pt-BR" sz="1200">
                <a:hlinkClick r:id="rId2"/>
              </a:rPr>
              <a:t>The </a:t>
            </a:r>
            <a:r>
              <a:rPr lang="pt-BR" sz="1200" b="1">
                <a:hlinkClick r:id="rId2"/>
              </a:rPr>
              <a:t>Evolution</a:t>
            </a:r>
            <a:r>
              <a:rPr lang="pt-BR" sz="1200">
                <a:hlinkClick r:id="rId2"/>
              </a:rPr>
              <a:t> of </a:t>
            </a:r>
            <a:r>
              <a:rPr lang="pt-BR" sz="1200" b="1">
                <a:hlinkClick r:id="rId2"/>
              </a:rPr>
              <a:t>Recommended</a:t>
            </a:r>
            <a:r>
              <a:rPr lang="pt-BR" sz="1200">
                <a:hlinkClick r:id="rId2"/>
              </a:rPr>
              <a:t> </a:t>
            </a:r>
            <a:r>
              <a:rPr lang="pt-BR" sz="1200" b="1">
                <a:hlinkClick r:id="rId2"/>
              </a:rPr>
              <a:t>Naloxone</a:t>
            </a:r>
            <a:r>
              <a:rPr lang="pt-BR" sz="1200">
                <a:hlinkClick r:id="rId2"/>
              </a:rPr>
              <a:t> </a:t>
            </a:r>
            <a:r>
              <a:rPr lang="pt-BR" sz="1200" b="1">
                <a:hlinkClick r:id="rId2"/>
              </a:rPr>
              <a:t>Dosing</a:t>
            </a:r>
            <a:r>
              <a:rPr lang="pt-BR" sz="1200">
                <a:hlinkClick r:id="rId2"/>
              </a:rPr>
              <a:t> for </a:t>
            </a:r>
            <a:r>
              <a:rPr lang="pt-BR" sz="1200" b="1">
                <a:hlinkClick r:id="rId2"/>
              </a:rPr>
              <a:t>Opioid</a:t>
            </a:r>
            <a:r>
              <a:rPr lang="pt-BR" sz="1200">
                <a:hlinkClick r:id="rId2"/>
              </a:rPr>
              <a:t> </a:t>
            </a:r>
            <a:r>
              <a:rPr lang="pt-BR" sz="1200" b="1">
                <a:hlinkClick r:id="rId2"/>
              </a:rPr>
              <a:t>Overdose</a:t>
            </a:r>
            <a:r>
              <a:rPr lang="pt-BR" sz="1200">
                <a:hlinkClick r:id="rId2"/>
              </a:rPr>
              <a:t> by </a:t>
            </a:r>
            <a:r>
              <a:rPr lang="pt-BR" sz="1200" b="1">
                <a:hlinkClick r:id="rId2"/>
              </a:rPr>
              <a:t>Medical Specialty</a:t>
            </a:r>
            <a:r>
              <a:rPr lang="pt-BR" sz="1200">
                <a:hlinkClick r:id="rId2"/>
              </a:rPr>
              <a:t>.</a:t>
            </a:r>
            <a:r>
              <a:rPr lang="pt-BR" sz="1200"/>
              <a:t>Connors NJ, Nelson LS.J Med Toxicol. 2016 Sep;12(3):276-81. doi: 10.1007/s13181-016-0559-3. </a:t>
            </a:r>
            <a:r>
              <a:rPr lang="pt-BR" sz="1200" b="1">
                <a:solidFill>
                  <a:srgbClr val="0000FF"/>
                </a:solidFill>
              </a:rPr>
              <a:t>Artigo Livre!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idx="4294967295"/>
          </p:nvPr>
        </p:nvSpPr>
        <p:spPr bwMode="auto">
          <a:noFill/>
        </p:spPr>
        <p:txBody>
          <a:bodyPr wrap="square" lIns="91440" tIns="45720" rIns="91440" bIns="45720" numCol="1" anchorCtr="0" compatLnSpc="1">
            <a:prstTxWarp prst="textNoShape">
              <a:avLst/>
            </a:prstTxWarp>
            <a:normAutofit fontScale="90000"/>
          </a:bodyPr>
          <a:lstStyle/>
          <a:p>
            <a:pPr algn="ctr"/>
            <a:r>
              <a:rPr lang="pt-BR" sz="1200" cap="none" smtClean="0"/>
              <a:t/>
            </a:r>
            <a:br>
              <a:rPr lang="pt-BR" sz="1200" cap="none" smtClean="0"/>
            </a:br>
            <a:r>
              <a:rPr lang="pt-BR" sz="1200" cap="none" smtClean="0"/>
              <a:t/>
            </a:r>
            <a:br>
              <a:rPr lang="pt-BR" sz="1200" cap="none" smtClean="0"/>
            </a:br>
            <a:r>
              <a:rPr lang="pt-BR" sz="1800" b="1" cap="none" smtClean="0">
                <a:solidFill>
                  <a:srgbClr val="0000FF"/>
                </a:solidFill>
              </a:rPr>
              <a:t>Reversão da depressão ventilatória induzida por opióides usando Naloxone de baixa dose (0,04 mg): uma série de casos</a:t>
            </a:r>
            <a:br>
              <a:rPr lang="pt-BR" sz="1800" b="1" cap="none" smtClean="0">
                <a:solidFill>
                  <a:srgbClr val="0000FF"/>
                </a:solidFill>
              </a:rPr>
            </a:br>
            <a:r>
              <a:rPr lang="pt-BR" sz="1200" cap="none" smtClean="0">
                <a:hlinkClick r:id="rId2"/>
              </a:rPr>
              <a:t>Reversal of Opioid-Induced Ventilatory Depression Using Low-Dose Naloxone (0.04 mg): a Case Series.</a:t>
            </a:r>
            <a:r>
              <a:rPr lang="pt-BR" sz="1200" cap="none" smtClean="0"/>
              <a:t/>
            </a:r>
            <a:br>
              <a:rPr lang="pt-BR" sz="1200" cap="none" smtClean="0"/>
            </a:br>
            <a:r>
              <a:rPr lang="pt-BR" sz="1200" cap="none" smtClean="0"/>
              <a:t>Kim HK, Nelson LS.J Med Toxicol. 2016 Mar;12(1):107-10. doi: 10.1007/s13181-015-0499-3. </a:t>
            </a:r>
            <a:r>
              <a:rPr lang="pt-BR" sz="1200" b="1" cap="none" smtClean="0">
                <a:solidFill>
                  <a:srgbClr val="0000FF"/>
                </a:solidFill>
              </a:rPr>
              <a:t>Artigo Livre!</a:t>
            </a:r>
          </a:p>
        </p:txBody>
      </p:sp>
      <p:sp>
        <p:nvSpPr>
          <p:cNvPr id="54275" name="Rectangle 3"/>
          <p:cNvSpPr>
            <a:spLocks noGrp="1"/>
          </p:cNvSpPr>
          <p:nvPr>
            <p:ph type="body" idx="4294967295"/>
          </p:nvPr>
        </p:nvSpPr>
        <p:spPr/>
        <p:txBody>
          <a:bodyPr/>
          <a:lstStyle/>
          <a:p>
            <a:pPr>
              <a:lnSpc>
                <a:spcPct val="80000"/>
              </a:lnSpc>
            </a:pPr>
            <a:r>
              <a:rPr lang="pt-BR" sz="2000" smtClean="0"/>
              <a:t>Há um suporte crescente para o uso de doses baixas de naloxone como mostrado pela sua adaptação nas últimas Edições dos livros textos  de  Emergência Médica, Diretrizes de Práticas Clínicas e Literatura.</a:t>
            </a:r>
          </a:p>
          <a:p>
            <a:pPr>
              <a:lnSpc>
                <a:spcPct val="80000"/>
              </a:lnSpc>
            </a:pPr>
            <a:r>
              <a:rPr lang="pt-BR" sz="2000" smtClean="0"/>
              <a:t>Revisão  recente de 22 fontes médicas mostrou que mais de 50% (n = 12) das fontes médicas recomendam usando de 0,04 ou 0,05 mg (IV) como a dose inicial de naloxone, enquanto outras fontes restantes sugeriram usar 0,4 ou 0,5 mg.</a:t>
            </a:r>
          </a:p>
          <a:p>
            <a:pPr>
              <a:lnSpc>
                <a:spcPct val="80000"/>
              </a:lnSpc>
            </a:pPr>
            <a:r>
              <a:rPr lang="pt-BR" sz="2000" smtClean="0"/>
              <a:t>Embora o conceito geral de escalada gradual da dose para prevenir efeitos adversos de drogas é consistente com as melhores práticas para o uso seguro de medicamentos, o perfil de segurança completo da recomendação de  baixa dose de naloxone não pode ser adequadamente avaliado com os 15 pacientes (adultos!) desta série. </a:t>
            </a:r>
          </a:p>
          <a:p>
            <a:pPr algn="ctr">
              <a:lnSpc>
                <a:spcPct val="80000"/>
              </a:lnSpc>
            </a:pPr>
            <a:r>
              <a:rPr lang="pt-BR" sz="2000" smtClean="0">
                <a:solidFill>
                  <a:srgbClr val="0000FF"/>
                </a:solidFill>
              </a:rPr>
              <a:t>No entanto, o uso de doses baixas de  naloxone pode diminuir o risco de retirada precipitada  de opióides em pacientes  com dependência de opióides.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pPr algn="ctr"/>
            <a:r>
              <a:rPr lang="pt-BR" sz="1400" b="1" cap="none" smtClean="0">
                <a:solidFill>
                  <a:srgbClr val="0000FF"/>
                </a:solidFill>
              </a:rPr>
              <a:t>Síndrome da rigidez torácia após substancial superdosagem de metadona</a:t>
            </a:r>
            <a:br>
              <a:rPr lang="pt-BR" sz="1400" b="1" cap="none" smtClean="0">
                <a:solidFill>
                  <a:srgbClr val="0000FF"/>
                </a:solidFill>
              </a:rPr>
            </a:br>
            <a:r>
              <a:rPr lang="pt-BR" sz="1200" cap="none" smtClean="0">
                <a:hlinkClick r:id="rId2"/>
              </a:rPr>
              <a:t>Methadone-induced rigid-chest syndrome after substantial overdose.</a:t>
            </a:r>
            <a:r>
              <a:rPr lang="pt-BR" sz="1200" cap="none" smtClean="0"/>
              <a:t/>
            </a:r>
            <a:br>
              <a:rPr lang="pt-BR" sz="1200" cap="none" smtClean="0"/>
            </a:br>
            <a:r>
              <a:rPr lang="pt-BR" sz="1200" cap="none" smtClean="0"/>
              <a:t>Lynch RE, Hack RA.ediatrics. 2010 Jul;126(1):e232-4. doi: 10.1542/peds.2009-3243. Epub 2010 Jun 29. PMID: 20587670 </a:t>
            </a:r>
            <a:r>
              <a:rPr lang="pt-BR" sz="1200" u="sng" cap="none" smtClean="0">
                <a:hlinkClick r:id="rId3"/>
              </a:rPr>
              <a:t>Similar articles</a:t>
            </a:r>
            <a:endParaRPr lang="pt-BR" sz="1200" u="sng" cap="none" smtClean="0"/>
          </a:p>
        </p:txBody>
      </p:sp>
      <p:sp>
        <p:nvSpPr>
          <p:cNvPr id="64515" name="Rectangle 3"/>
          <p:cNvSpPr>
            <a:spLocks noGrp="1"/>
          </p:cNvSpPr>
          <p:nvPr>
            <p:ph type="body" idx="4294967295"/>
          </p:nvPr>
        </p:nvSpPr>
        <p:spPr>
          <a:xfrm>
            <a:off x="457200" y="1600200"/>
            <a:ext cx="8147050" cy="4873625"/>
          </a:xfrm>
        </p:spPr>
        <p:txBody>
          <a:bodyPr/>
          <a:lstStyle/>
          <a:p>
            <a:pPr>
              <a:lnSpc>
                <a:spcPct val="90000"/>
              </a:lnSpc>
            </a:pPr>
            <a:r>
              <a:rPr lang="pt-BR" sz="2000" smtClean="0"/>
              <a:t>Os autores relatam um caso  de um recém-nascido de 32 semanas  que desenvolveu a síndrome da rigidez torácica com risco de vida após receber uma sobredosagem acidental de metadona via oral (10 vezes mais a dose preconizada). </a:t>
            </a:r>
          </a:p>
          <a:p>
            <a:pPr>
              <a:lnSpc>
                <a:spcPct val="90000"/>
              </a:lnSpc>
            </a:pPr>
            <a:r>
              <a:rPr lang="pt-BR" sz="2000" smtClean="0"/>
              <a:t>Este bebê recebeu uma infusão contínua de fentanil por 9 dias na dose de fentanil de 2 a 3</a:t>
            </a:r>
            <a:r>
              <a:rPr lang="en-US" sz="2000" smtClean="0"/>
              <a:t>µ</a:t>
            </a:r>
            <a:r>
              <a:rPr lang="pt-BR" sz="2000" smtClean="0"/>
              <a:t>g/kg/hora </a:t>
            </a:r>
          </a:p>
          <a:p>
            <a:pPr>
              <a:lnSpc>
                <a:spcPct val="90000"/>
              </a:lnSpc>
            </a:pPr>
            <a:r>
              <a:rPr lang="pt-BR" sz="2000" smtClean="0"/>
              <a:t>Foi realizada a conversão em metadona oral, resultando em metadonana dose de  0,05 mg / kg por dose a cada 6 horas</a:t>
            </a:r>
          </a:p>
          <a:p>
            <a:pPr>
              <a:lnSpc>
                <a:spcPct val="90000"/>
              </a:lnSpc>
            </a:pPr>
            <a:r>
              <a:rPr lang="pt-BR" sz="2000" smtClean="0"/>
              <a:t>Dois médicos experientes observaram um período prolongado de </a:t>
            </a:r>
            <a:r>
              <a:rPr lang="pt-BR" sz="2000" smtClean="0">
                <a:solidFill>
                  <a:srgbClr val="FF0000"/>
                </a:solidFill>
              </a:rPr>
              <a:t>rigidez do tórax não acompanhado de rigidez do pescoço, abdominal e da extremidade.</a:t>
            </a:r>
            <a:r>
              <a:rPr lang="pt-BR" sz="2000" smtClean="0"/>
              <a:t> Não havia tremor, nem antes e nem depois do episódio que sugerisse atividade convulsiva, sem febre e e nenhuma evidência de miopatia. A rigidez respondeu ao naloxone.Não foi necessário o uso de curare. O paciente não recebeu sedação vcom benzodiazepínico e nem lorazepam.</a:t>
            </a:r>
          </a:p>
        </p:txBody>
      </p:sp>
      <p:sp>
        <p:nvSpPr>
          <p:cNvPr id="64516" name="AutoShape 4"/>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4294967295"/>
          </p:nvPr>
        </p:nvSpPr>
        <p:spPr>
          <a:xfrm>
            <a:off x="457200" y="1600200"/>
            <a:ext cx="8075613" cy="4873625"/>
          </a:xfrm>
        </p:spPr>
        <p:txBody>
          <a:bodyPr/>
          <a:lstStyle/>
          <a:p>
            <a:r>
              <a:rPr lang="pt-BR" sz="2000" smtClean="0"/>
              <a:t> A melhor explicação parece ser a capacidade desse narcótico (metadona) induzir a síndrome da rigidez torácica que é comumente  associado ao fentanil.</a:t>
            </a:r>
          </a:p>
          <a:p>
            <a:r>
              <a:rPr lang="pt-BR" sz="2000" smtClean="0"/>
              <a:t> Foi observado estridor anterior à rigidez do tórax e o laringoespasmo pode ter sido um componente do cenário clínico. </a:t>
            </a:r>
          </a:p>
          <a:p>
            <a:r>
              <a:rPr lang="pt-BR" sz="2000" smtClean="0"/>
              <a:t>No entanto, o grau de obstrução ventilatória que se apresentou neste pequeno bebê e a ausência de esforço respiratório não podem ser explicados pelo laringoespasmo sozinho.</a:t>
            </a:r>
          </a:p>
          <a:p>
            <a:pPr algn="ctr">
              <a:buFont typeface="Wingdings" pitchFamily="2" charset="2"/>
              <a:buNone/>
            </a:pPr>
            <a:r>
              <a:rPr lang="pt-BR" b="1" smtClean="0">
                <a:solidFill>
                  <a:srgbClr val="0000FF"/>
                </a:solidFill>
              </a:rPr>
              <a:t>Os autores acreditam  que os médicos que cuidam de pacientes em risco devem estar atentos a esta possível complicação</a:t>
            </a:r>
            <a:r>
              <a:rPr lang="pt-BR" sz="2000" smtClean="0"/>
              <a:t>. </a:t>
            </a:r>
          </a:p>
          <a:p>
            <a:pPr algn="ctr"/>
            <a:r>
              <a:rPr lang="pt-BR" sz="2000" smtClean="0"/>
              <a:t>Um estudo adicional dos receptores e circunstâncias que levam à rigidez da parede torácica seria útil.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idx="4294967295"/>
          </p:nvPr>
        </p:nvSpPr>
        <p:spPr bwMode="auto">
          <a:xfrm>
            <a:off x="539750" y="-387350"/>
            <a:ext cx="7467600" cy="1143000"/>
          </a:xfrm>
          <a:noFill/>
        </p:spPr>
        <p:txBody>
          <a:bodyPr wrap="square" lIns="91440" tIns="45720" rIns="91440" bIns="45720" numCol="1" anchorCtr="0" compatLnSpc="1">
            <a:prstTxWarp prst="textNoShape">
              <a:avLst/>
            </a:prstTxWarp>
          </a:bodyPr>
          <a:lstStyle/>
          <a:p>
            <a:pPr algn="ctr"/>
            <a:r>
              <a:rPr lang="pt-BR" sz="1800" b="1" cap="none" smtClean="0">
                <a:solidFill>
                  <a:srgbClr val="FF66FF"/>
                </a:solidFill>
              </a:rPr>
              <a:t>E na Neonatologia a despeito de recente efeito adverso com superdosagem de metadona....</a:t>
            </a:r>
          </a:p>
        </p:txBody>
      </p:sp>
      <p:sp>
        <p:nvSpPr>
          <p:cNvPr id="55299" name="Rectangle 3"/>
          <p:cNvSpPr>
            <a:spLocks noGrp="1"/>
          </p:cNvSpPr>
          <p:nvPr>
            <p:ph type="body" idx="4294967295"/>
          </p:nvPr>
        </p:nvSpPr>
        <p:spPr>
          <a:xfrm>
            <a:off x="457200" y="836613"/>
            <a:ext cx="7467600" cy="5637212"/>
          </a:xfrm>
        </p:spPr>
        <p:txBody>
          <a:bodyPr/>
          <a:lstStyle/>
          <a:p>
            <a:pPr algn="ctr">
              <a:lnSpc>
                <a:spcPct val="80000"/>
              </a:lnSpc>
            </a:pPr>
            <a:r>
              <a:rPr lang="pt-BR" sz="1600" smtClean="0">
                <a:solidFill>
                  <a:srgbClr val="0000FF"/>
                </a:solidFill>
              </a:rPr>
              <a:t>Questionamos a respeito de Esquema de Dose de Naloxone para Neonatos que receberam superdosagem de Metadona (e que não estavam em uso da droga), assim como a opinião sobre o uso de fenobarbital</a:t>
            </a:r>
          </a:p>
          <a:p>
            <a:pPr algn="ctr">
              <a:lnSpc>
                <a:spcPct val="80000"/>
              </a:lnSpc>
              <a:buFont typeface="Wingdings" pitchFamily="2" charset="2"/>
              <a:buNone/>
            </a:pPr>
            <a:r>
              <a:rPr lang="pt-BR" sz="1600" smtClean="0"/>
              <a:t>We would like to know about the best procedure in a methadone overdose situation in the newborn. Is phenobarbital indicated as an agent for enchancing methadone detoxification? Would naloxone initially be indicated and in which dose schedule? We have found little evidence in the literature in newborns. </a:t>
            </a:r>
          </a:p>
          <a:p>
            <a:pPr algn="ctr">
              <a:lnSpc>
                <a:spcPct val="80000"/>
              </a:lnSpc>
              <a:buFont typeface="Wingdings" pitchFamily="2" charset="2"/>
              <a:buNone/>
            </a:pPr>
            <a:r>
              <a:rPr lang="pt-BR" sz="1600" smtClean="0"/>
              <a:t>Sincerely, Paulo R. Margotto, Professor of Neonatology at the  Faculty of Medicine of Catholic University of Brasilia, DF, Brazil</a:t>
            </a:r>
            <a:endParaRPr lang="pt-BR" sz="1600" smtClean="0">
              <a:solidFill>
                <a:srgbClr val="0000FF"/>
              </a:solidFill>
            </a:endParaRPr>
          </a:p>
          <a:p>
            <a:pPr algn="ctr">
              <a:lnSpc>
                <a:spcPct val="80000"/>
              </a:lnSpc>
            </a:pPr>
            <a:endParaRPr lang="pt-BR" sz="1600" smtClean="0">
              <a:solidFill>
                <a:srgbClr val="0000FF"/>
              </a:solidFill>
            </a:endParaRPr>
          </a:p>
          <a:p>
            <a:pPr>
              <a:lnSpc>
                <a:spcPct val="80000"/>
              </a:lnSpc>
              <a:buFont typeface="Wingdings" pitchFamily="2" charset="2"/>
              <a:buNone/>
            </a:pPr>
            <a:r>
              <a:rPr lang="pt-BR" sz="1600" b="1" smtClean="0"/>
              <a:t>       Berde, Charles</a:t>
            </a:r>
            <a:r>
              <a:rPr lang="pt-BR" sz="1600" smtClean="0"/>
              <a:t> </a:t>
            </a:r>
            <a:r>
              <a:rPr lang="pt-BR" sz="1600" smtClean="0">
                <a:hlinkClick r:id="rId2"/>
              </a:rPr>
              <a:t>Charles.Berde@childrens.harvard.edu</a:t>
            </a:r>
            <a:r>
              <a:rPr lang="pt-BR" sz="1600" smtClean="0"/>
              <a:t> </a:t>
            </a:r>
            <a:endParaRPr lang="en-US" sz="1600" i="1" smtClean="0"/>
          </a:p>
          <a:p>
            <a:pPr>
              <a:lnSpc>
                <a:spcPct val="80000"/>
              </a:lnSpc>
            </a:pPr>
            <a:r>
              <a:rPr lang="en-US" sz="1600" i="1" smtClean="0"/>
              <a:t>A few thoughts. It would be helpful to know the estimated doses per kg. Methadone has slower metabolism in newborns compared to older infants and children, so you would expect a very long time period of partial narcotization.  Even when the babies seem relatively awake and breathing over the ventilator, they will have residual concentrations of methadone for a long time, so they require prolonged observation even after extubation, and are at additional risk for hypoventilation and apnea for several days after extubation. I don't have a strong opinion regarding phenobarbital in this setting.    It may accelerate methadone clearance over time by hepatic enzyme induction, but it may have a more immediate direct interaction with methadone to intensity the respiratory depression. </a:t>
            </a:r>
            <a:endParaRPr lang="pt-BR" sz="1600" i="1" smtClean="0"/>
          </a:p>
        </p:txBody>
      </p:sp>
      <p:sp>
        <p:nvSpPr>
          <p:cNvPr id="55300" name="AutoShape 4"/>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t>            Tradução da resposta</a:t>
            </a:r>
          </a:p>
        </p:txBody>
      </p:sp>
      <p:sp>
        <p:nvSpPr>
          <p:cNvPr id="56323" name="Rectangle 3"/>
          <p:cNvSpPr>
            <a:spLocks noGrp="1"/>
          </p:cNvSpPr>
          <p:nvPr>
            <p:ph type="body" idx="4294967295"/>
          </p:nvPr>
        </p:nvSpPr>
        <p:spPr>
          <a:xfrm>
            <a:off x="179388" y="1600200"/>
            <a:ext cx="8569325" cy="4873625"/>
          </a:xfrm>
          <a:ln w="28575">
            <a:solidFill>
              <a:srgbClr val="0000FF"/>
            </a:solidFill>
          </a:ln>
        </p:spPr>
        <p:txBody>
          <a:bodyPr/>
          <a:lstStyle/>
          <a:p>
            <a:r>
              <a:rPr lang="pt-BR" sz="2000" smtClean="0"/>
              <a:t>Alguns pensamentos.</a:t>
            </a:r>
          </a:p>
          <a:p>
            <a:r>
              <a:rPr lang="pt-BR" sz="2000" smtClean="0"/>
              <a:t>Seria útil conhecer as doses estimadas por kg. A metadona tem um metabolismo mais lento em recém-nascidos em comparação com bebês e crianças mais velhas, então você esperaria um período muito longo de narcotização parcial. Mesmo quando os bebês parecem relativamente acordados e respirando mais que o  ventilador, eles terão concentrações residuais de metadona por um longo tempo, portanto, eles exigem uma observação prolongada mesmo após a extubação e correm risco adicional de hipoventilação e apneia durante vários dias após a extubação.</a:t>
            </a:r>
          </a:p>
          <a:p>
            <a:r>
              <a:rPr lang="pt-BR" sz="2000" smtClean="0"/>
              <a:t>Eu não tenho uma opinião forte sobre </a:t>
            </a:r>
            <a:r>
              <a:rPr lang="pt-BR" sz="2000" b="1" smtClean="0"/>
              <a:t>fenobarbital</a:t>
            </a:r>
            <a:r>
              <a:rPr lang="pt-BR" sz="2000" smtClean="0"/>
              <a:t> neste cenário. Pode acelerar a depuração da metadona ao longo do tempo por indução da enzima hepática, mas pode ter uma interação direta mais imediata com a metadona para intensificar a depressão respiratória.</a:t>
            </a:r>
          </a:p>
        </p:txBody>
      </p:sp>
      <p:sp>
        <p:nvSpPr>
          <p:cNvPr id="56324" name="Rectangle 4"/>
          <p:cNvSpPr>
            <a:spLocks noChangeArrowheads="1"/>
          </p:cNvSpPr>
          <p:nvPr/>
        </p:nvSpPr>
        <p:spPr bwMode="auto">
          <a:xfrm>
            <a:off x="6372225" y="6092825"/>
            <a:ext cx="1644650" cy="366713"/>
          </a:xfrm>
          <a:prstGeom prst="rect">
            <a:avLst/>
          </a:prstGeom>
          <a:noFill/>
          <a:ln w="9525">
            <a:noFill/>
            <a:miter lim="800000"/>
            <a:headEnd/>
            <a:tailEnd/>
          </a:ln>
          <a:effectLst/>
        </p:spPr>
        <p:txBody>
          <a:bodyPr wrap="none">
            <a:spAutoFit/>
          </a:bodyPr>
          <a:lstStyle/>
          <a:p>
            <a:r>
              <a:rPr lang="pt-BR"/>
              <a:t>Berde Charles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idx="4294967295"/>
          </p:nvPr>
        </p:nvSpPr>
        <p:spPr bwMode="auto">
          <a:xfrm>
            <a:off x="323850" y="3068638"/>
            <a:ext cx="7467600" cy="1143000"/>
          </a:xfrm>
          <a:noFill/>
        </p:spPr>
        <p:txBody>
          <a:bodyPr wrap="square" lIns="91440" tIns="45720" rIns="91440" bIns="45720" numCol="1" anchorCtr="0" compatLnSpc="1">
            <a:prstTxWarp prst="textNoShape">
              <a:avLst/>
            </a:prstTxWarp>
          </a:bodyPr>
          <a:lstStyle/>
          <a:p>
            <a:pPr algn="ctr"/>
            <a:r>
              <a:rPr lang="pt-BR" cap="none" smtClean="0">
                <a:solidFill>
                  <a:srgbClr val="0000FF"/>
                </a:solidFill>
              </a:rPr>
              <a:t>Como usamos Metadona na Unidade de Neonatologia do HMIB/SES/DF</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idx="4294967295"/>
          </p:nvPr>
        </p:nvSpPr>
        <p:spPr bwMode="auto">
          <a:xfrm>
            <a:off x="468313" y="0"/>
            <a:ext cx="7467600" cy="1143000"/>
          </a:xfrm>
          <a:noFill/>
        </p:spPr>
        <p:txBody>
          <a:bodyPr wrap="square" lIns="91440" tIns="45720" rIns="91440" bIns="45720" numCol="1" anchorCtr="0" compatLnSpc="1">
            <a:prstTxWarp prst="textNoShape">
              <a:avLst/>
            </a:prstTxWarp>
            <a:normAutofit/>
          </a:bodyPr>
          <a:lstStyle/>
          <a:p>
            <a:pPr algn="ctr"/>
            <a:r>
              <a:rPr lang="pt-BR" sz="2400" cap="none" dirty="0" smtClean="0">
                <a:solidFill>
                  <a:srgbClr val="0000FF"/>
                </a:solidFill>
              </a:rPr>
              <a:t>Síndrome de Abstinência Neonatal</a:t>
            </a:r>
            <a:br>
              <a:rPr lang="pt-BR" sz="2400" cap="none" dirty="0" smtClean="0">
                <a:solidFill>
                  <a:srgbClr val="0000FF"/>
                </a:solidFill>
              </a:rPr>
            </a:br>
            <a:r>
              <a:rPr lang="pt-BR" sz="2400" cap="none" dirty="0" smtClean="0">
                <a:solidFill>
                  <a:srgbClr val="0000FF"/>
                </a:solidFill>
              </a:rPr>
              <a:t>(RN de mães usuárias de drogas ilícitas)</a:t>
            </a:r>
          </a:p>
        </p:txBody>
      </p:sp>
      <p:sp>
        <p:nvSpPr>
          <p:cNvPr id="59395" name="Rectangle 3"/>
          <p:cNvSpPr>
            <a:spLocks noGrp="1"/>
          </p:cNvSpPr>
          <p:nvPr>
            <p:ph type="body" idx="4294967295"/>
          </p:nvPr>
        </p:nvSpPr>
        <p:spPr>
          <a:xfrm>
            <a:off x="500034" y="1071546"/>
            <a:ext cx="7467600" cy="4873625"/>
          </a:xfrm>
        </p:spPr>
        <p:txBody>
          <a:bodyPr/>
          <a:lstStyle/>
          <a:p>
            <a:pPr algn="ctr">
              <a:lnSpc>
                <a:spcPct val="80000"/>
              </a:lnSpc>
              <a:buFont typeface="Wingdings" pitchFamily="2" charset="2"/>
              <a:buNone/>
            </a:pPr>
            <a:r>
              <a:rPr lang="pt-BR" sz="1400" dirty="0" smtClean="0">
                <a:solidFill>
                  <a:srgbClr val="FF0000"/>
                </a:solidFill>
              </a:rPr>
              <a:t>Nos casos de abuso de morfina, heroína, está indicado o uso de </a:t>
            </a:r>
            <a:r>
              <a:rPr lang="pt-BR" sz="1400" dirty="0" err="1" smtClean="0">
                <a:solidFill>
                  <a:srgbClr val="FF0000"/>
                </a:solidFill>
              </a:rPr>
              <a:t>metadona</a:t>
            </a:r>
            <a:r>
              <a:rPr lang="pt-BR" sz="1400" dirty="0" smtClean="0">
                <a:solidFill>
                  <a:srgbClr val="FF0000"/>
                </a:solidFill>
              </a:rPr>
              <a:t>. A </a:t>
            </a:r>
            <a:r>
              <a:rPr lang="pt-BR" sz="1400" dirty="0" err="1" smtClean="0">
                <a:solidFill>
                  <a:srgbClr val="FF0000"/>
                </a:solidFill>
              </a:rPr>
              <a:t>metadona</a:t>
            </a:r>
            <a:r>
              <a:rPr lang="pt-BR" sz="1400" dirty="0" smtClean="0">
                <a:solidFill>
                  <a:srgbClr val="FF0000"/>
                </a:solidFill>
              </a:rPr>
              <a:t> é utilizada por algumas instituições, mas </a:t>
            </a:r>
            <a:r>
              <a:rPr lang="pt-BR" sz="1400" b="1" i="1" dirty="0" smtClean="0">
                <a:solidFill>
                  <a:srgbClr val="FF0000"/>
                </a:solidFill>
              </a:rPr>
              <a:t>devido à longa vida média (16-25 horas) nos recém-nascidos torna a eficácia deste medicamento de difícil avaliação no período neonatal (os efeitos após uma </a:t>
            </a:r>
            <a:r>
              <a:rPr lang="pt-BR" sz="1400" b="1" i="1" dirty="0" err="1" smtClean="0">
                <a:solidFill>
                  <a:srgbClr val="FF0000"/>
                </a:solidFill>
              </a:rPr>
              <a:t>superdosagem</a:t>
            </a:r>
            <a:r>
              <a:rPr lang="pt-BR" sz="1400" b="1" i="1" dirty="0" smtClean="0">
                <a:solidFill>
                  <a:srgbClr val="FF0000"/>
                </a:solidFill>
              </a:rPr>
              <a:t> inadvertida são prolongados e pronunciados).</a:t>
            </a:r>
            <a:endParaRPr lang="pt-BR" sz="1400" dirty="0" smtClean="0">
              <a:solidFill>
                <a:srgbClr val="FF0000"/>
              </a:solidFill>
            </a:endParaRPr>
          </a:p>
          <a:p>
            <a:pPr>
              <a:lnSpc>
                <a:spcPct val="80000"/>
              </a:lnSpc>
              <a:buFont typeface="Wingdings" pitchFamily="2" charset="2"/>
              <a:buNone/>
            </a:pPr>
            <a:r>
              <a:rPr lang="pt-BR" sz="1400" dirty="0" smtClean="0"/>
              <a:t>	</a:t>
            </a:r>
            <a:r>
              <a:rPr lang="pt-BR" sz="1400" b="1" dirty="0" smtClean="0"/>
              <a:t>Dose*: 0,05</a:t>
            </a:r>
            <a:r>
              <a:rPr lang="pt-BR" sz="1400" b="1" dirty="0" err="1" smtClean="0"/>
              <a:t>mg</a:t>
            </a:r>
            <a:r>
              <a:rPr lang="pt-BR" sz="1400" b="1" dirty="0" smtClean="0"/>
              <a:t>/kg/dose a cada 6 horas via oral, podendo ser aumentada para 0,1</a:t>
            </a:r>
            <a:r>
              <a:rPr lang="pt-BR" sz="1400" b="1" dirty="0" err="1" smtClean="0"/>
              <a:t>mg</a:t>
            </a:r>
            <a:r>
              <a:rPr lang="pt-BR" sz="1400" b="1" dirty="0" smtClean="0"/>
              <a:t>/kg/dose se não houver melhora dos sintomas 24 hora após</a:t>
            </a:r>
          </a:p>
          <a:p>
            <a:pPr>
              <a:lnSpc>
                <a:spcPct val="80000"/>
              </a:lnSpc>
              <a:buFont typeface="Wingdings" pitchFamily="2" charset="2"/>
              <a:buNone/>
            </a:pPr>
            <a:r>
              <a:rPr lang="pt-BR" sz="1400" b="1" dirty="0" smtClean="0"/>
              <a:t>                      - diminuir a dose 24-48 horas após a estabilização dos escores de abstinência </a:t>
            </a:r>
          </a:p>
          <a:p>
            <a:pPr>
              <a:lnSpc>
                <a:spcPct val="80000"/>
              </a:lnSpc>
              <a:buFont typeface="Wingdings" pitchFamily="2" charset="2"/>
              <a:buNone/>
            </a:pPr>
            <a:r>
              <a:rPr lang="pt-BR" sz="1400" b="1" dirty="0" smtClean="0"/>
              <a:t>                      - descontinuar resolução dos sinais de abstinência com a dose de 0,01</a:t>
            </a:r>
            <a:r>
              <a:rPr lang="pt-BR" sz="1400" b="1" dirty="0" err="1" smtClean="0"/>
              <a:t>mg</a:t>
            </a:r>
            <a:r>
              <a:rPr lang="pt-BR" sz="1400" b="1" dirty="0" smtClean="0"/>
              <a:t>/kg cada 24 horas </a:t>
            </a:r>
          </a:p>
          <a:p>
            <a:pPr>
              <a:lnSpc>
                <a:spcPct val="80000"/>
              </a:lnSpc>
              <a:buFont typeface="Wingdings" pitchFamily="2" charset="2"/>
              <a:buNone/>
            </a:pPr>
            <a:r>
              <a:rPr lang="pt-BR" sz="1400" b="1" dirty="0" smtClean="0"/>
              <a:t>Disposição em solução oral na concentração de 1 e 2 </a:t>
            </a:r>
            <a:r>
              <a:rPr lang="pt-BR" sz="1400" b="1" dirty="0" err="1" smtClean="0"/>
              <a:t>mg</a:t>
            </a:r>
            <a:r>
              <a:rPr lang="pt-BR" sz="1400" b="1" dirty="0" smtClean="0"/>
              <a:t>/ml com 8% de álcool e 10mg/ml sem álcool (diluir 1 ml da solução de 10mg/ml com 19 ml de água destilada estéril, provendo uma solução  com concentração final de 0,5</a:t>
            </a:r>
            <a:r>
              <a:rPr lang="pt-BR" sz="1400" b="1" dirty="0" err="1" smtClean="0"/>
              <a:t>mg</a:t>
            </a:r>
            <a:r>
              <a:rPr lang="pt-BR" sz="1400" b="1" dirty="0" smtClean="0"/>
              <a:t>/ml (estável por 24 horas sob refrigeração, Também disponível em comprimidos de 5 e 10mg (</a:t>
            </a:r>
            <a:r>
              <a:rPr lang="pt-BR" sz="1400" b="1" dirty="0" err="1" smtClean="0"/>
              <a:t>Neofax</a:t>
            </a:r>
            <a:r>
              <a:rPr lang="pt-BR" sz="1400" b="1" dirty="0" smtClean="0"/>
              <a:t>, 2009)</a:t>
            </a:r>
          </a:p>
          <a:p>
            <a:pPr>
              <a:lnSpc>
                <a:spcPct val="80000"/>
              </a:lnSpc>
              <a:buFont typeface="Wingdings" pitchFamily="2" charset="2"/>
              <a:buNone/>
            </a:pPr>
            <a:r>
              <a:rPr lang="pt-BR" sz="1400" dirty="0" smtClean="0">
                <a:solidFill>
                  <a:srgbClr val="FF0000"/>
                </a:solidFill>
              </a:rPr>
              <a:t>                                </a:t>
            </a:r>
            <a:r>
              <a:rPr lang="pt-BR" sz="1800" b="1" dirty="0" smtClean="0">
                <a:solidFill>
                  <a:srgbClr val="FF0000"/>
                </a:solidFill>
              </a:rPr>
              <a:t>Em situação de </a:t>
            </a:r>
            <a:r>
              <a:rPr lang="pt-BR" sz="1800" b="1" dirty="0" err="1" smtClean="0">
                <a:solidFill>
                  <a:srgbClr val="FF0000"/>
                </a:solidFill>
              </a:rPr>
              <a:t>superdosagem</a:t>
            </a:r>
            <a:r>
              <a:rPr lang="pt-BR" sz="1800" b="1" dirty="0" smtClean="0">
                <a:solidFill>
                  <a:srgbClr val="FF0000"/>
                </a:solidFill>
              </a:rPr>
              <a:t> de </a:t>
            </a:r>
            <a:r>
              <a:rPr lang="pt-BR" sz="1800" b="1" dirty="0" err="1" smtClean="0">
                <a:solidFill>
                  <a:srgbClr val="FF0000"/>
                </a:solidFill>
              </a:rPr>
              <a:t>Metadona</a:t>
            </a:r>
            <a:r>
              <a:rPr lang="pt-BR" sz="1400" b="1" dirty="0" smtClean="0"/>
              <a:t>:</a:t>
            </a:r>
          </a:p>
          <a:p>
            <a:pPr>
              <a:lnSpc>
                <a:spcPct val="80000"/>
              </a:lnSpc>
              <a:buFont typeface="Wingdings" pitchFamily="2" charset="2"/>
              <a:buNone/>
            </a:pPr>
            <a:r>
              <a:rPr lang="pt-BR" sz="1400" b="1" dirty="0" smtClean="0"/>
              <a:t>     Estar atento à Síndrome de rigidez torácica que pode ocorrer com a </a:t>
            </a:r>
            <a:r>
              <a:rPr lang="pt-BR" sz="1400" b="1" dirty="0" err="1" smtClean="0"/>
              <a:t>metadona</a:t>
            </a:r>
            <a:endParaRPr lang="pt-BR" sz="1400" b="1" dirty="0" smtClean="0"/>
          </a:p>
          <a:p>
            <a:pPr>
              <a:lnSpc>
                <a:spcPct val="80000"/>
              </a:lnSpc>
            </a:pPr>
            <a:r>
              <a:rPr lang="pt-BR" sz="1400" b="1" dirty="0" smtClean="0"/>
              <a:t>Suporte </a:t>
            </a:r>
            <a:r>
              <a:rPr lang="pt-BR" sz="1400" b="1" dirty="0" err="1" smtClean="0"/>
              <a:t>ventilatório</a:t>
            </a:r>
            <a:endParaRPr lang="pt-BR" sz="1400" b="1" dirty="0" smtClean="0"/>
          </a:p>
          <a:p>
            <a:pPr>
              <a:lnSpc>
                <a:spcPct val="80000"/>
              </a:lnSpc>
            </a:pPr>
            <a:r>
              <a:rPr lang="pt-BR" sz="1400" b="1" dirty="0" err="1" smtClean="0"/>
              <a:t>Naloxone</a:t>
            </a:r>
            <a:r>
              <a:rPr lang="pt-BR" sz="1400" b="1" dirty="0" smtClean="0"/>
              <a:t>:0,1 </a:t>
            </a:r>
            <a:r>
              <a:rPr lang="pt-BR" sz="1400" b="1" dirty="0" err="1" smtClean="0"/>
              <a:t>mg</a:t>
            </a:r>
            <a:r>
              <a:rPr lang="pt-BR" sz="1400" b="1" dirty="0" smtClean="0"/>
              <a:t>/kg (0,25-0,5ml/kg da concentração de  0,4</a:t>
            </a:r>
            <a:r>
              <a:rPr lang="pt-BR" sz="1400" b="1" dirty="0" err="1" smtClean="0"/>
              <a:t>mg</a:t>
            </a:r>
            <a:r>
              <a:rPr lang="pt-BR" sz="1400" b="1" dirty="0" smtClean="0"/>
              <a:t>/ml), repetindo de </a:t>
            </a:r>
            <a:r>
              <a:rPr lang="pt-BR" sz="1400" b="1" dirty="0" err="1" smtClean="0"/>
              <a:t>acôrdo</a:t>
            </a:r>
            <a:r>
              <a:rPr lang="pt-BR" sz="1400" b="1" dirty="0" smtClean="0"/>
              <a:t> com a resposta a cada 3-5 minutos, devendo ser mantida alguma terapia com o </a:t>
            </a:r>
            <a:r>
              <a:rPr lang="pt-BR" sz="1400" b="1" dirty="0" err="1" smtClean="0"/>
              <a:t>opióide</a:t>
            </a:r>
            <a:r>
              <a:rPr lang="pt-BR" sz="1400" b="1" dirty="0" smtClean="0"/>
              <a:t> para evitar síndrome de abstinência.</a:t>
            </a:r>
          </a:p>
          <a:p>
            <a:pPr>
              <a:lnSpc>
                <a:spcPct val="80000"/>
              </a:lnSpc>
            </a:pPr>
            <a:r>
              <a:rPr lang="pt-BR" sz="1400" b="1" dirty="0" smtClean="0"/>
              <a:t>Fenobarbital, inicialmente se convulsão e posteriormente, se muito necessário for, para acelerar a depuração do </a:t>
            </a:r>
            <a:r>
              <a:rPr lang="pt-BR" sz="1400" b="1" dirty="0" err="1" smtClean="0"/>
              <a:t>opióide</a:t>
            </a:r>
            <a:r>
              <a:rPr lang="pt-BR" sz="1400" b="1" dirty="0" smtClean="0"/>
              <a:t>.</a:t>
            </a:r>
          </a:p>
          <a:p>
            <a:pPr algn="ctr">
              <a:lnSpc>
                <a:spcPct val="80000"/>
              </a:lnSpc>
              <a:buFont typeface="Wingdings" pitchFamily="2" charset="2"/>
              <a:buNone/>
            </a:pPr>
            <a:r>
              <a:rPr lang="pt-BR" sz="1400" dirty="0" smtClean="0"/>
              <a:t> *</a:t>
            </a:r>
            <a:r>
              <a:rPr lang="pt-BR" sz="1200" dirty="0" err="1" smtClean="0">
                <a:hlinkClick r:id="rId2"/>
              </a:rPr>
              <a:t>Methadone</a:t>
            </a:r>
            <a:r>
              <a:rPr lang="pt-BR" sz="1200" dirty="0" smtClean="0">
                <a:hlinkClick r:id="rId2"/>
              </a:rPr>
              <a:t> versus </a:t>
            </a:r>
            <a:r>
              <a:rPr lang="pt-BR" sz="1200" dirty="0" err="1" smtClean="0">
                <a:hlinkClick r:id="rId2"/>
              </a:rPr>
              <a:t>morphine</a:t>
            </a:r>
            <a:r>
              <a:rPr lang="pt-BR" sz="1200" dirty="0" smtClean="0">
                <a:hlinkClick r:id="rId2"/>
              </a:rPr>
              <a:t> for </a:t>
            </a:r>
            <a:r>
              <a:rPr lang="pt-BR" sz="1200" dirty="0" err="1" smtClean="0">
                <a:hlinkClick r:id="rId2"/>
              </a:rPr>
              <a:t>treatment</a:t>
            </a:r>
            <a:r>
              <a:rPr lang="pt-BR" sz="1200" dirty="0" smtClean="0">
                <a:hlinkClick r:id="rId2"/>
              </a:rPr>
              <a:t> </a:t>
            </a:r>
            <a:r>
              <a:rPr lang="pt-BR" sz="1200" dirty="0" err="1" smtClean="0">
                <a:hlinkClick r:id="rId2"/>
              </a:rPr>
              <a:t>of</a:t>
            </a:r>
            <a:r>
              <a:rPr lang="pt-BR" sz="1200" dirty="0" smtClean="0">
                <a:hlinkClick r:id="rId2"/>
              </a:rPr>
              <a:t> neonatal </a:t>
            </a:r>
            <a:r>
              <a:rPr lang="pt-BR" sz="1200" dirty="0" err="1" smtClean="0">
                <a:hlinkClick r:id="rId2"/>
              </a:rPr>
              <a:t>abstinence</a:t>
            </a:r>
            <a:r>
              <a:rPr lang="pt-BR" sz="1200" dirty="0" smtClean="0">
                <a:hlinkClick r:id="rId2"/>
              </a:rPr>
              <a:t> </a:t>
            </a:r>
            <a:r>
              <a:rPr lang="pt-BR" sz="1200" dirty="0" err="1" smtClean="0">
                <a:hlinkClick r:id="rId2"/>
              </a:rPr>
              <a:t>syndrome</a:t>
            </a:r>
            <a:r>
              <a:rPr lang="pt-BR" sz="1200" dirty="0" smtClean="0">
                <a:hlinkClick r:id="rId2"/>
              </a:rPr>
              <a:t>: a </a:t>
            </a:r>
            <a:r>
              <a:rPr lang="pt-BR" sz="1200" dirty="0" err="1" smtClean="0">
                <a:hlinkClick r:id="rId2"/>
              </a:rPr>
              <a:t>prospective</a:t>
            </a:r>
            <a:r>
              <a:rPr lang="pt-BR" sz="1200" dirty="0" smtClean="0">
                <a:hlinkClick r:id="rId2"/>
              </a:rPr>
              <a:t> </a:t>
            </a:r>
            <a:r>
              <a:rPr lang="pt-BR" sz="1200" dirty="0" err="1" smtClean="0">
                <a:hlinkClick r:id="rId2"/>
              </a:rPr>
              <a:t>randomized</a:t>
            </a:r>
            <a:r>
              <a:rPr lang="pt-BR" sz="1200" dirty="0" smtClean="0">
                <a:hlinkClick r:id="rId2"/>
              </a:rPr>
              <a:t> </a:t>
            </a:r>
            <a:r>
              <a:rPr lang="pt-BR" sz="1200" dirty="0" err="1" smtClean="0">
                <a:hlinkClick r:id="rId2"/>
              </a:rPr>
              <a:t>clinical</a:t>
            </a:r>
            <a:r>
              <a:rPr lang="pt-BR" sz="1200" dirty="0" smtClean="0">
                <a:hlinkClick r:id="rId2"/>
              </a:rPr>
              <a:t> </a:t>
            </a:r>
            <a:r>
              <a:rPr lang="pt-BR" sz="1200" dirty="0" err="1" smtClean="0">
                <a:hlinkClick r:id="rId2"/>
              </a:rPr>
              <a:t>trial</a:t>
            </a:r>
            <a:r>
              <a:rPr lang="pt-BR" sz="1200" dirty="0" smtClean="0">
                <a:hlinkClick r:id="rId2"/>
              </a:rPr>
              <a:t>.</a:t>
            </a:r>
            <a:r>
              <a:rPr lang="pt-BR" sz="1200" dirty="0" smtClean="0"/>
              <a:t> Brown MS, </a:t>
            </a:r>
            <a:r>
              <a:rPr lang="pt-BR" sz="1200" dirty="0" err="1" smtClean="0"/>
              <a:t>Hayes</a:t>
            </a:r>
            <a:r>
              <a:rPr lang="pt-BR" sz="1200" dirty="0" smtClean="0"/>
              <a:t> MJ, Thornton LM. J </a:t>
            </a:r>
            <a:r>
              <a:rPr lang="pt-BR" sz="1200" dirty="0" err="1" smtClean="0"/>
              <a:t>Perinatol</a:t>
            </a:r>
            <a:r>
              <a:rPr lang="pt-BR" sz="1200" dirty="0" smtClean="0"/>
              <a:t>. 2015 </a:t>
            </a:r>
            <a:r>
              <a:rPr lang="pt-BR" sz="1200" dirty="0" err="1" smtClean="0"/>
              <a:t>Apr</a:t>
            </a:r>
            <a:r>
              <a:rPr lang="pt-BR" sz="1200" dirty="0" smtClean="0"/>
              <a:t>;35(4):278-83. </a:t>
            </a:r>
            <a:r>
              <a:rPr lang="pt-BR" sz="1200" dirty="0" err="1" smtClean="0"/>
              <a:t>doi</a:t>
            </a:r>
            <a:r>
              <a:rPr lang="pt-BR" sz="1200" dirty="0" smtClean="0"/>
              <a:t>: 10.1038/</a:t>
            </a:r>
            <a:r>
              <a:rPr lang="pt-BR" sz="1200" dirty="0" err="1" smtClean="0"/>
              <a:t>jp</a:t>
            </a:r>
            <a:r>
              <a:rPr lang="pt-BR" sz="1200" dirty="0" smtClean="0"/>
              <a:t>.2014.194</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idx="4294967295"/>
          </p:nvPr>
        </p:nvSpPr>
        <p:spPr bwMode="auto">
          <a:xfrm>
            <a:off x="611188" y="-171450"/>
            <a:ext cx="7467600" cy="1143000"/>
          </a:xfrm>
          <a:noFill/>
        </p:spPr>
        <p:txBody>
          <a:bodyPr wrap="square" lIns="91440" tIns="45720" rIns="91440" bIns="45720" numCol="1" anchorCtr="0" compatLnSpc="1">
            <a:prstTxWarp prst="textNoShape">
              <a:avLst/>
            </a:prstTxWarp>
          </a:bodyPr>
          <a:lstStyle/>
          <a:p>
            <a:pPr algn="ctr"/>
            <a:r>
              <a:rPr lang="pt-BR" sz="2600" cap="none" smtClean="0">
                <a:solidFill>
                  <a:srgbClr val="0000FF"/>
                </a:solidFill>
              </a:rPr>
              <a:t>Síndrome de Abstinência por Uso de Fentanil(Equivalência de dose com Metadona</a:t>
            </a:r>
            <a:r>
              <a:rPr lang="pt-BR" sz="2600" cap="none" smtClean="0"/>
              <a:t>)</a:t>
            </a:r>
          </a:p>
        </p:txBody>
      </p:sp>
      <p:sp>
        <p:nvSpPr>
          <p:cNvPr id="60419" name="Rectangle 3"/>
          <p:cNvSpPr>
            <a:spLocks noGrp="1"/>
          </p:cNvSpPr>
          <p:nvPr>
            <p:ph type="body" idx="4294967295"/>
          </p:nvPr>
        </p:nvSpPr>
        <p:spPr/>
        <p:txBody>
          <a:bodyPr/>
          <a:lstStyle/>
          <a:p>
            <a:pPr>
              <a:lnSpc>
                <a:spcPct val="90000"/>
              </a:lnSpc>
            </a:pPr>
            <a:r>
              <a:rPr lang="pt-BR" sz="1800" smtClean="0"/>
              <a:t>Na ocorrência da </a:t>
            </a:r>
            <a:r>
              <a:rPr lang="pt-BR" sz="1800" b="1" smtClean="0">
                <a:solidFill>
                  <a:srgbClr val="FF0000"/>
                </a:solidFill>
              </a:rPr>
              <a:t>síndrome de abstinência</a:t>
            </a:r>
            <a:r>
              <a:rPr lang="pt-BR" sz="1800" b="1" smtClean="0"/>
              <a:t>, </a:t>
            </a:r>
            <a:r>
              <a:rPr lang="pt-BR" sz="1800" smtClean="0"/>
              <a:t>voltar para a dose imediatamente anterior na qual o RN não apresentou a síndrome de abstinência. Se o RN estiver apenas no processo de retirada do opióide, se encontra em  nutrição enteral plena, sem mais necessidade de acesso venoso,  passar para a metadona, respeitando  a equivalência das medicações (0,001mg/kg/dia de fentanil endovenoso=0,1 mg/kg/dia de metadona).  Na transformação inicial  do fentanil para a metadona, calcular a dose equivalente e prescrever 50% da dose calculada, dividida em uma (24/24 horas) ou duas (12/12 horas) tomadas por via oral. Diminuir gradativamente as doses da metadona oral (20% da dose inicial a cada 3 dias)  até retirá-la.  A metadona  tem alto poder sedativo que dura 48-72 horas (a criança dorme muito). Doses excessivas de metadona também estão associadas à depressão respiratória e à obstipação intestinal. O fentanil pode ser substituído pela metadona quando a criança só está mantendo o acesso venoso por causa do esquema de retirada do fentanil, caso contrário, o fentanil  deve ser retirado gradativamente sem substituição. A dose usada é por equivalência, como descrito acima.</a:t>
            </a:r>
          </a:p>
        </p:txBody>
      </p:sp>
      <p:sp>
        <p:nvSpPr>
          <p:cNvPr id="60420" name="Text Box 4"/>
          <p:cNvSpPr txBox="1">
            <a:spLocks noChangeArrowheads="1"/>
          </p:cNvSpPr>
          <p:nvPr/>
        </p:nvSpPr>
        <p:spPr bwMode="auto">
          <a:xfrm>
            <a:off x="6072198" y="6583363"/>
            <a:ext cx="2581275" cy="274637"/>
          </a:xfrm>
          <a:prstGeom prst="rect">
            <a:avLst/>
          </a:prstGeom>
          <a:noFill/>
          <a:ln w="9525">
            <a:noFill/>
            <a:miter lim="800000"/>
            <a:headEnd/>
            <a:tailEnd/>
          </a:ln>
          <a:effectLst/>
        </p:spPr>
        <p:txBody>
          <a:bodyPr wrap="none">
            <a:spAutoFit/>
          </a:bodyPr>
          <a:lstStyle/>
          <a:p>
            <a:r>
              <a:rPr lang="pt-BR" sz="1200" dirty="0" err="1"/>
              <a:t>Guinsburg</a:t>
            </a:r>
            <a:r>
              <a:rPr lang="pt-BR" sz="1200" dirty="0"/>
              <a:t> R, comunicação pessoal</a:t>
            </a:r>
          </a:p>
        </p:txBody>
      </p:sp>
      <p:sp>
        <p:nvSpPr>
          <p:cNvPr id="60422" name="AutoShape 6"/>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4294967295"/>
          </p:nvPr>
        </p:nvSpPr>
        <p:spPr/>
        <p:txBody>
          <a:bodyPr/>
          <a:lstStyle/>
          <a:p>
            <a:pPr>
              <a:lnSpc>
                <a:spcPct val="90000"/>
              </a:lnSpc>
            </a:pPr>
            <a:r>
              <a:rPr lang="pt-BR" smtClean="0"/>
              <a:t>Apresentação da metadona: Mytedom</a:t>
            </a:r>
            <a:r>
              <a:rPr lang="pt-BR" baseline="30000" smtClean="0"/>
              <a:t>R</a:t>
            </a:r>
            <a:r>
              <a:rPr lang="pt-BR" smtClean="0"/>
              <a:t> – injetável com 10mg/ml/compr com 5 e 10mg (a diluição é péssima; é preferível manipular)</a:t>
            </a:r>
            <a:endParaRPr lang="pt-BR" b="1" smtClean="0"/>
          </a:p>
          <a:p>
            <a:pPr>
              <a:lnSpc>
                <a:spcPct val="90000"/>
              </a:lnSpc>
            </a:pPr>
            <a:r>
              <a:rPr lang="pt-BR" b="1" smtClean="0"/>
              <a:t>Exemplo:</a:t>
            </a:r>
            <a:r>
              <a:rPr lang="pt-BR" smtClean="0"/>
              <a:t> RN de 1,5kg, recebendo 1µg/kg/min, deve receber quanto de metadona, em caso de Síndrome de abstinência?</a:t>
            </a:r>
          </a:p>
          <a:p>
            <a:pPr>
              <a:lnSpc>
                <a:spcPct val="90000"/>
              </a:lnSpc>
            </a:pPr>
            <a:r>
              <a:rPr lang="pt-BR" smtClean="0"/>
              <a:t>Este RN está recebendo 36 µg de fentanil/dia= 0,036mg de fentanil=0,024mg/kg/dia de fentanil.Realizando regra de três, temos: </a:t>
            </a:r>
          </a:p>
          <a:p>
            <a:pPr>
              <a:lnSpc>
                <a:spcPct val="90000"/>
              </a:lnSpc>
            </a:pPr>
            <a:r>
              <a:rPr lang="pt-BR" smtClean="0"/>
              <a:t>                   0,001       0,1</a:t>
            </a:r>
          </a:p>
          <a:p>
            <a:pPr>
              <a:lnSpc>
                <a:spcPct val="90000"/>
              </a:lnSpc>
            </a:pPr>
            <a:r>
              <a:rPr lang="pt-BR" smtClean="0"/>
              <a:t>                   0,024        x mg de metadona, ou seja:2,4mg</a:t>
            </a:r>
          </a:p>
          <a:p>
            <a:pPr>
              <a:lnSpc>
                <a:spcPct val="90000"/>
              </a:lnSpc>
            </a:pPr>
            <a:r>
              <a:rPr lang="pt-BR" smtClean="0"/>
              <a:t>1µg=0,001mg</a:t>
            </a:r>
          </a:p>
        </p:txBody>
      </p:sp>
      <p:sp>
        <p:nvSpPr>
          <p:cNvPr id="62468" name="AutoShape 4"/>
          <p:cNvSpPr>
            <a:spLocks noChangeArrowheads="1"/>
          </p:cNvSpPr>
          <p:nvPr/>
        </p:nvSpPr>
        <p:spPr bwMode="auto">
          <a:xfrm>
            <a:off x="8243888" y="5876925"/>
            <a:ext cx="401637" cy="196850"/>
          </a:xfrm>
          <a:prstGeom prst="notchedRightArrow">
            <a:avLst>
              <a:gd name="adj1" fmla="val 50000"/>
              <a:gd name="adj2" fmla="val 51008"/>
            </a:avLst>
          </a:prstGeom>
          <a:solidFill>
            <a:schemeClr val="accent1"/>
          </a:solidFill>
          <a:ln w="57150">
            <a:solidFill>
              <a:srgbClr val="0000FF"/>
            </a:solidFill>
            <a:miter lim="800000"/>
            <a:headEnd/>
            <a:tailEnd/>
          </a:ln>
          <a:effectLst/>
        </p:spPr>
        <p:txBody>
          <a:bodyPr wrap="none" anchor="ctr"/>
          <a:lstStyle/>
          <a:p>
            <a:pPr algn="ctr"/>
            <a:endParaRPr lang="pt-BR">
              <a:solidFill>
                <a:srgbClr val="FF0066"/>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4294967295"/>
          </p:nvPr>
        </p:nvSpPr>
        <p:spPr>
          <a:xfrm>
            <a:off x="457200" y="1196975"/>
            <a:ext cx="7467600" cy="5276850"/>
          </a:xfrm>
        </p:spPr>
        <p:txBody>
          <a:bodyPr/>
          <a:lstStyle/>
          <a:p>
            <a:pPr algn="ctr">
              <a:buFont typeface="Wingdings" pitchFamily="2" charset="2"/>
              <a:buNone/>
            </a:pPr>
            <a:r>
              <a:rPr lang="pt-BR" b="1" smtClean="0">
                <a:solidFill>
                  <a:srgbClr val="0000FF"/>
                </a:solidFill>
              </a:rPr>
              <a:t>Rigidez muscular da caixa torácica</a:t>
            </a:r>
          </a:p>
          <a:p>
            <a:pPr algn="ctr">
              <a:buFont typeface="Wingdings" pitchFamily="2" charset="2"/>
              <a:buNone/>
            </a:pPr>
            <a:endParaRPr lang="pt-BR" smtClean="0">
              <a:solidFill>
                <a:srgbClr val="0000FF"/>
              </a:solidFill>
            </a:endParaRPr>
          </a:p>
          <a:p>
            <a:r>
              <a:rPr lang="pt-BR" smtClean="0"/>
              <a:t> No caso de rigidez muscular da caixa torácica, usar o antagonista  </a:t>
            </a:r>
            <a:r>
              <a:rPr lang="pt-BR" smtClean="0">
                <a:solidFill>
                  <a:srgbClr val="0000FF"/>
                </a:solidFill>
              </a:rPr>
              <a:t>naloxone</a:t>
            </a:r>
            <a:r>
              <a:rPr lang="pt-BR" smtClean="0"/>
              <a:t> : 0,01 mg/kg . Não usar o naloxone nos pacientes que estão recebendo fentanil há mais de 3-5 dias, pois a sua administração pode desencadear a síndrome de abstinência. </a:t>
            </a:r>
          </a:p>
          <a:p>
            <a:pPr>
              <a:buFont typeface="Wingdings" pitchFamily="2" charset="2"/>
              <a:buNone/>
            </a:pPr>
            <a:r>
              <a:rPr lang="pt-BR" smtClean="0"/>
              <a:t>Apresentação comercial: Fentanil</a:t>
            </a:r>
            <a:r>
              <a:rPr lang="pt-BR" baseline="30000" smtClean="0"/>
              <a:t>R</a:t>
            </a:r>
            <a:r>
              <a:rPr lang="pt-BR" smtClean="0"/>
              <a:t> : 1 ml = 50 mg/1ml = 78.5 mg</a:t>
            </a:r>
          </a:p>
          <a:p>
            <a:pPr>
              <a:buFont typeface="Wingdings" pitchFamily="2" charset="2"/>
              <a:buNone/>
            </a:pPr>
            <a:r>
              <a:rPr lang="pt-BR" smtClean="0"/>
              <a:t>Exemplo: RN com 1,5kg-dose de 1mcg/Kg/h:</a:t>
            </a:r>
          </a:p>
          <a:p>
            <a:pPr algn="ctr">
              <a:buFont typeface="Wingdings" pitchFamily="2" charset="2"/>
              <a:buNone/>
            </a:pPr>
            <a:r>
              <a:rPr lang="pt-BR" smtClean="0"/>
              <a:t>                 1,5 x 1 x 24  divididos por 50 = 0,72 ml de              Fentanil (1 ml = 50 mcg)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bodyPr>
          <a:lstStyle/>
          <a:p>
            <a:r>
              <a:rPr lang="pt-BR" sz="5400" cap="none" smtClean="0">
                <a:solidFill>
                  <a:srgbClr val="0000FF"/>
                </a:solidFill>
              </a:rPr>
              <a:t>OBRIGADA!</a:t>
            </a:r>
          </a:p>
        </p:txBody>
      </p:sp>
      <p:pic>
        <p:nvPicPr>
          <p:cNvPr id="28678" name="Picture 6"/>
          <p:cNvPicPr>
            <a:picLocks noChangeAspect="1" noChangeArrowheads="1"/>
          </p:cNvPicPr>
          <p:nvPr/>
        </p:nvPicPr>
        <p:blipFill>
          <a:blip r:embed="rId2" cstate="print"/>
          <a:srcRect/>
          <a:stretch>
            <a:fillRect/>
          </a:stretch>
        </p:blipFill>
        <p:spPr bwMode="auto">
          <a:xfrm>
            <a:off x="900113" y="1484313"/>
            <a:ext cx="7239000" cy="3481387"/>
          </a:xfrm>
          <a:prstGeom prst="rect">
            <a:avLst/>
          </a:prstGeom>
          <a:noFill/>
          <a:ln w="9525">
            <a:noFill/>
            <a:miter lim="800000"/>
            <a:headEnd/>
            <a:tailEnd/>
          </a:ln>
          <a:effectLst/>
        </p:spPr>
      </p:pic>
      <p:sp>
        <p:nvSpPr>
          <p:cNvPr id="28679" name="Text Box 7"/>
          <p:cNvSpPr txBox="1">
            <a:spLocks noChangeArrowheads="1"/>
          </p:cNvSpPr>
          <p:nvPr/>
        </p:nvSpPr>
        <p:spPr bwMode="auto">
          <a:xfrm>
            <a:off x="950913" y="4889500"/>
            <a:ext cx="7270750" cy="366713"/>
          </a:xfrm>
          <a:prstGeom prst="rect">
            <a:avLst/>
          </a:prstGeom>
          <a:noFill/>
          <a:ln w="9525">
            <a:noFill/>
            <a:miter lim="800000"/>
            <a:headEnd/>
            <a:tailEnd/>
          </a:ln>
          <a:effectLst/>
        </p:spPr>
        <p:txBody>
          <a:bodyPr wrap="none">
            <a:spAutoFit/>
          </a:bodyPr>
          <a:lstStyle/>
          <a:p>
            <a:r>
              <a:rPr lang="pt-BR">
                <a:solidFill>
                  <a:srgbClr val="0000FF"/>
                </a:solidFill>
              </a:rPr>
              <a:t>Ddos. Rafaella, Caio, Bruno, Allana, (Dr. Paulo R. Margotto), Matheus</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875</TotalTime>
  <Words>3577</Words>
  <Application>Microsoft Office PowerPoint</Application>
  <PresentationFormat>Apresentação na tela (4:3)</PresentationFormat>
  <Paragraphs>275</Paragraphs>
  <Slides>43</Slides>
  <Notes>1</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43</vt:i4>
      </vt:variant>
    </vt:vector>
  </HeadingPairs>
  <TitlesOfParts>
    <vt:vector size="51" baseType="lpstr">
      <vt:lpstr>Century Schoolbook</vt:lpstr>
      <vt:lpstr>Arial</vt:lpstr>
      <vt:lpstr>Wingdings</vt:lpstr>
      <vt:lpstr>Wingdings 2</vt:lpstr>
      <vt:lpstr>Calibri</vt:lpstr>
      <vt:lpstr>Times New Roman</vt:lpstr>
      <vt:lpstr>MS PGothic</vt:lpstr>
      <vt:lpstr>Balcão Envidraçado</vt:lpstr>
      <vt:lpstr> </vt:lpstr>
      <vt:lpstr>Introdução</vt:lpstr>
      <vt:lpstr>Relato de Caso</vt:lpstr>
      <vt:lpstr>Relato de Caso</vt:lpstr>
      <vt:lpstr>Relato de Caso</vt:lpstr>
      <vt:lpstr>Relato de Caso</vt:lpstr>
      <vt:lpstr>Relato de Caso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Slide 20</vt:lpstr>
      <vt:lpstr>CONCLUSÃO</vt:lpstr>
      <vt:lpstr>Slide 22</vt:lpstr>
      <vt:lpstr>Slide 23</vt:lpstr>
      <vt:lpstr>Slide 24</vt:lpstr>
      <vt:lpstr>Nota do Editor do site, Dr. Paulo R. Margotto. Consultem também!</vt:lpstr>
      <vt:lpstr>Naloxone ou Naloxona? Questionado ao Dr. Simônides Bacelar &lt;simonides@uol.com.br&gt;</vt:lpstr>
      <vt:lpstr>Slide 27</vt:lpstr>
      <vt:lpstr>Slide 28</vt:lpstr>
      <vt:lpstr>Slide 29</vt:lpstr>
      <vt:lpstr> Comparação  dos efeitos e efeitos colaterais de dois regimes de administração do naloxone no tratamento da superdosagem de metadona Comparison of Effects and Side Effects of Two Naloxone-Based Regimens in Treatment of Methadone Overdose Artigo Livre Comparison of Effects and Side Effects of Two Naloxone-Based .. </vt:lpstr>
      <vt:lpstr> Naloxone durante a ressuscitação neonatal: reconhecendo o desconhecido.  Naloxone during neonatal resuscitation: acknowledging the unknown. Guinsburg R, Wyckoff MH. Clin Perinatol. 2006 Mar;33(1):121-32, viii. Review.</vt:lpstr>
      <vt:lpstr> </vt:lpstr>
      <vt:lpstr>  Reversão da depressão ventilatória induzida por opióides usando Naloxone de baixa dose (0,04 mg): uma série de casos Reversal of Opioid-Induced Ventilatory Depression Using Low-Dose Naloxone (0.04 mg): a Case Series. Kim HK, Nelson LS.J Med Toxicol. 2016 Mar;12(1):107-10. doi: 10.1007/s13181-015-0499-3. Artigo Livre!</vt:lpstr>
      <vt:lpstr>Síndrome da rigidez torácia após substancial superdosagem de metadona Methadone-induced rigid-chest syndrome after substantial overdose. Lynch RE, Hack RA.ediatrics. 2010 Jul;126(1):e232-4. doi: 10.1542/peds.2009-3243. Epub 2010 Jun 29. PMID: 20587670 Similar articles</vt:lpstr>
      <vt:lpstr>Slide 35</vt:lpstr>
      <vt:lpstr>E na Neonatologia a despeito de recente efeito adverso com superdosagem de metadona....</vt:lpstr>
      <vt:lpstr>            Tradução da resposta</vt:lpstr>
      <vt:lpstr>Como usamos Metadona na Unidade de Neonatologia do HMIB/SES/DF</vt:lpstr>
      <vt:lpstr>Síndrome de Abstinência Neonatal (RN de mães usuárias de drogas ilícitas)</vt:lpstr>
      <vt:lpstr>Síndrome de Abstinência por Uso de Fentanil(Equivalência de dose com Metadona)</vt:lpstr>
      <vt:lpstr>Slide 41</vt:lpstr>
      <vt:lpstr>Slide 42</vt:lpstr>
      <vt:lpstr>OBRIGADA!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dc:creator>
  <cp:lastModifiedBy>Paulo</cp:lastModifiedBy>
  <cp:revision>44</cp:revision>
  <dcterms:created xsi:type="dcterms:W3CDTF">2018-02-19T01:24:45Z</dcterms:created>
  <dcterms:modified xsi:type="dcterms:W3CDTF">2018-03-09T21:11:27Z</dcterms:modified>
</cp:coreProperties>
</file>