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6"/>
  </p:notesMasterIdLst>
  <p:sldIdLst>
    <p:sldId id="289" r:id="rId2"/>
    <p:sldId id="296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90" r:id="rId22"/>
    <p:sldId id="291" r:id="rId23"/>
    <p:sldId id="288" r:id="rId24"/>
    <p:sldId id="256" r:id="rId25"/>
    <p:sldId id="276" r:id="rId26"/>
    <p:sldId id="277" r:id="rId27"/>
    <p:sldId id="278" r:id="rId28"/>
    <p:sldId id="279" r:id="rId29"/>
    <p:sldId id="263" r:id="rId30"/>
    <p:sldId id="280" r:id="rId31"/>
    <p:sldId id="293" r:id="rId32"/>
    <p:sldId id="292" r:id="rId33"/>
    <p:sldId id="294" r:id="rId34"/>
    <p:sldId id="295" r:id="rId3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4680" autoAdjust="0"/>
    <p:restoredTop sz="94660"/>
  </p:normalViewPr>
  <p:slideViewPr>
    <p:cSldViewPr>
      <p:cViewPr varScale="1">
        <p:scale>
          <a:sx n="93" d="100"/>
          <a:sy n="93" d="100"/>
        </p:scale>
        <p:origin x="-90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776FB42-96B2-48AF-B2E7-8F731181A159}" type="datetimeFigureOut">
              <a:rPr lang="pt-BR"/>
              <a:pPr>
                <a:defRPr/>
              </a:pPr>
              <a:t>18/02/2018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C62D19C7-2CC5-4953-9BCC-C9B1111DE0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0986EF-7441-4AD6-8186-F84002BF8B7C}" type="slidenum">
              <a:rPr lang="pt-BR"/>
              <a:pPr/>
              <a:t>3</a:t>
            </a:fld>
            <a:endParaRPr lang="pt-BR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C90B84-F93B-4421-90BD-AAE1B8C6FB64}" type="slidenum">
              <a:rPr lang="pt-BR"/>
              <a:pPr/>
              <a:t>4</a:t>
            </a:fld>
            <a:endParaRPr lang="pt-BR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EFB976-7A18-4EF4-806E-83137043C807}" type="slidenum">
              <a:rPr lang="pt-BR"/>
              <a:pPr/>
              <a:t>5</a:t>
            </a:fld>
            <a:endParaRPr lang="pt-BR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4F0C1A-76CA-4F48-AE41-60A97DDADCD0}" type="slidenum">
              <a:rPr lang="pt-BR"/>
              <a:pPr/>
              <a:t>6</a:t>
            </a:fld>
            <a:endParaRPr lang="pt-BR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AC99EF-7AD4-4B31-A4A4-B1E52C1074F9}" type="slidenum">
              <a:rPr lang="pt-BR"/>
              <a:pPr/>
              <a:t>7</a:t>
            </a:fld>
            <a:endParaRPr lang="pt-BR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13C564-5DCE-4756-8CA9-2517259DBBA2}" type="slidenum">
              <a:rPr lang="pt-BR"/>
              <a:pPr/>
              <a:t>8</a:t>
            </a:fld>
            <a:endParaRPr lang="pt-BR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422764-70A9-4C21-9992-B59D3E762A13}" type="slidenum">
              <a:rPr lang="pt-BR"/>
              <a:pPr/>
              <a:t>9</a:t>
            </a:fld>
            <a:endParaRPr lang="pt-BR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63EFE04-D7C4-4DA4-B965-645F41753B09}" type="slidenum">
              <a:rPr lang="pt-BR"/>
              <a:pPr/>
              <a:t>10</a:t>
            </a:fld>
            <a:endParaRPr lang="pt-BR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A07390-16C1-4AFF-B999-32D0DCEEF526}" type="slidenum">
              <a:rPr lang="pt-BR"/>
              <a:pPr/>
              <a:t>11</a:t>
            </a:fld>
            <a:endParaRPr lang="pt-BR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77E232-FB21-4130-A301-1A3CF6152393}" type="slidenum">
              <a:rPr lang="pt-BR"/>
              <a:pPr/>
              <a:t>12</a:t>
            </a:fld>
            <a:endParaRPr lang="pt-BR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8E2FDD-7CCE-4AC6-A6D6-2EDF665A9DF9}" type="slidenum">
              <a:rPr lang="pt-BR"/>
              <a:pPr/>
              <a:t>13</a:t>
            </a:fld>
            <a:endParaRPr lang="pt-BR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45059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t-BR"/>
            </a:p>
          </p:txBody>
        </p:sp>
        <p:sp>
          <p:nvSpPr>
            <p:cNvPr id="45060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45061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641BA929-562B-4741-9170-F1FDDEA17C20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45064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5065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0E5B7AB-C200-4B53-B789-2C38BA5BDE2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2C5A71-E0D1-4D36-8A05-1F0FEC8CF98D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AF62DB-7003-4804-A60F-6456593BFE8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188494-383A-424D-AB2E-73F4E3F2835F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39E2D-267D-451F-8D20-650D8FBC566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647FC4-F991-4FFA-B255-24D66A5A2DA8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0F3EDB-DA59-4F8E-A6B8-466EF41C30E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A375D7-BE42-433F-B73B-1FBA99484732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3968F-11EA-46AD-898B-B9524BDA940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E6EE19-F92B-48F5-8518-6B46B502AC84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EF926-233F-46BA-B599-A1892D0F06A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B889D8-16E5-4910-BD38-90405E7B6C6D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7B2C9-A846-41EF-A7D2-4F183DC552C6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5E06F6-7AA3-48B1-A94F-29364053DCBE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03D0EF-9FAA-49FB-9179-D2EC3F87A56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1BA843-E923-4FAE-AFE3-98575051BE93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2234C-7981-4792-87B5-F1580091D1FE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6D2A49-A29B-4D11-BD74-DCC2D1A455C6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B8E1A-1427-4165-BD0A-76034E595F9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D6942B-6FB8-4A79-A380-C824BFAE1FE1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900BB-E444-4495-A59E-D481B3A423D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44035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pt-BR"/>
            </a:p>
          </p:txBody>
        </p:sp>
        <p:sp>
          <p:nvSpPr>
            <p:cNvPr id="44036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4A9DBF-5ECD-4E3A-8DA7-3BA98497C9C0}" type="datetimeFigureOut">
              <a:rPr lang="pt-BR"/>
              <a:pPr/>
              <a:t>18/02/2018</a:t>
            </a:fld>
            <a:endParaRPr lang="pt-BR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4404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E3332E-8C11-4FFA-BE1B-9CE4A33B3AFD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44041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aulomargotto.com.br/documentos/SPSS-2010.doc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3429000"/>
            <a:ext cx="7772400" cy="1143000"/>
          </a:xfrm>
        </p:spPr>
        <p:txBody>
          <a:bodyPr/>
          <a:lstStyle/>
          <a:p>
            <a:r>
              <a:rPr lang="pt-BR" b="1">
                <a:effectLst/>
              </a:rPr>
              <a:t/>
            </a:r>
            <a:br>
              <a:rPr lang="pt-BR" b="1">
                <a:effectLst/>
              </a:rPr>
            </a:br>
            <a:r>
              <a:rPr lang="pt-BR" b="1">
                <a:effectLst/>
              </a:rPr>
              <a:t>Efeito do atraso na análise dos parâmetros do líquor cefalorraquidiano</a:t>
            </a:r>
            <a:br>
              <a:rPr lang="pt-BR" b="1">
                <a:effectLst/>
              </a:rPr>
            </a:br>
            <a:r>
              <a:rPr lang="pt-BR" sz="2800" b="1">
                <a:effectLst/>
              </a:rPr>
              <a:t>Effect of delay in analysis on neonatal</a:t>
            </a:r>
            <a:r>
              <a:rPr lang="pt-BR" sz="2800">
                <a:effectLst/>
              </a:rPr>
              <a:t/>
            </a:r>
            <a:br>
              <a:rPr lang="pt-BR" sz="2800">
                <a:effectLst/>
              </a:rPr>
            </a:br>
            <a:r>
              <a:rPr lang="pt-BR" sz="2800" b="1">
                <a:effectLst/>
              </a:rPr>
              <a:t>cerebrospinal fluid parameters</a:t>
            </a:r>
            <a:r>
              <a:rPr lang="pt-BR" sz="2800">
                <a:effectLst/>
              </a:rPr>
              <a:t/>
            </a:r>
            <a:br>
              <a:rPr lang="pt-BR" sz="2800">
                <a:effectLst/>
              </a:rPr>
            </a:br>
            <a:r>
              <a:rPr lang="pt-BR">
                <a:effectLst/>
              </a:rPr>
              <a:t/>
            </a:r>
            <a:br>
              <a:rPr lang="pt-BR">
                <a:effectLst/>
              </a:rPr>
            </a:br>
            <a:endParaRPr lang="pt-BR">
              <a:effectLst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2708275"/>
            <a:ext cx="6400800" cy="1752600"/>
          </a:xfrm>
        </p:spPr>
        <p:txBody>
          <a:bodyPr/>
          <a:lstStyle/>
          <a:p>
            <a:r>
              <a:rPr lang="pt-BR" sz="2000">
                <a:latin typeface="Arial" charset="0"/>
              </a:rPr>
              <a:t>N T Rajesh, Sourabh Dutta, Rajendra Prasad, et al.</a:t>
            </a:r>
          </a:p>
          <a:p>
            <a:endParaRPr lang="pt-BR" sz="200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1042988" y="3517900"/>
            <a:ext cx="6858000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i="1">
                <a:latin typeface="Arial" charset="0"/>
              </a:rPr>
              <a:t>Arch Dis Child Fetal Neonatal Ed </a:t>
            </a:r>
            <a:r>
              <a:rPr lang="pt-BR">
                <a:latin typeface="Arial" charset="0"/>
              </a:rPr>
              <a:t>2010; 95: F25-F29</a:t>
            </a:r>
          </a:p>
          <a:p>
            <a:pPr algn="ctr">
              <a:spcBef>
                <a:spcPct val="50000"/>
              </a:spcBef>
            </a:pPr>
            <a:r>
              <a:rPr lang="pt-BR" sz="1800"/>
              <a:t> Apresentação: Ricardo Daher, Rafael Maciel, Tiago Vieira, Narcélio</a:t>
            </a:r>
            <a:r>
              <a:rPr lang="pt-BR" sz="4400"/>
              <a:t> </a:t>
            </a:r>
            <a:r>
              <a:rPr lang="pt-BR" sz="1800"/>
              <a:t>Filho</a:t>
            </a:r>
          </a:p>
          <a:p>
            <a:pPr algn="ctr">
              <a:spcBef>
                <a:spcPct val="50000"/>
              </a:spcBef>
            </a:pPr>
            <a:r>
              <a:rPr lang="pt-BR" sz="1800"/>
              <a:t>Coordenação: Paulo R. Margotto</a:t>
            </a:r>
          </a:p>
          <a:p>
            <a:pPr algn="ctr">
              <a:spcBef>
                <a:spcPct val="50000"/>
              </a:spcBef>
            </a:pPr>
            <a:r>
              <a:rPr lang="pt-BR" sz="1800"/>
              <a:t>Escola Superior de Ciências da Saúde (ESCS)/SES/DF</a:t>
            </a:r>
          </a:p>
          <a:p>
            <a:pPr algn="ctr">
              <a:spcBef>
                <a:spcPct val="50000"/>
              </a:spcBef>
            </a:pPr>
            <a:r>
              <a:rPr lang="pt-BR" sz="1800"/>
              <a:t>21/10/2010</a:t>
            </a:r>
          </a:p>
        </p:txBody>
      </p:sp>
      <p:pic>
        <p:nvPicPr>
          <p:cNvPr id="54277" name="Picture 5" descr="Digitalizar0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5516563"/>
            <a:ext cx="2124075" cy="1341437"/>
          </a:xfrm>
          <a:prstGeom prst="rect">
            <a:avLst/>
          </a:prstGeom>
          <a:noFill/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24400"/>
            <a:ext cx="1371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229225"/>
            <a:ext cx="7772400" cy="1143000"/>
          </a:xfrm>
        </p:spPr>
        <p:txBody>
          <a:bodyPr/>
          <a:lstStyle/>
          <a:p>
            <a:r>
              <a:rPr lang="pt-BR" sz="4000"/>
              <a:t>Ddos Narcélio, Rafael, Ricardo e Thiago</a:t>
            </a:r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92150"/>
            <a:ext cx="7850187" cy="44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Introdução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/>
              <a:t>A meningite bacteriana é muito comum no período neonatal; </a:t>
            </a:r>
          </a:p>
          <a:p>
            <a:r>
              <a:rPr lang="pt-BR"/>
              <a:t>É obrigatório excluir meningite em todos casos de suspeita de sepse ; (27%dos casos de cultura + para sepse são complicadas por meningite)</a:t>
            </a:r>
          </a:p>
          <a:p>
            <a:pPr>
              <a:buFont typeface="Wingdings" pitchFamily="2" charset="2"/>
              <a:buNone/>
            </a:pPr>
            <a:endParaRPr lang="pt-BR"/>
          </a:p>
          <a:p>
            <a:endParaRPr lang="pt-BR"/>
          </a:p>
          <a:p>
            <a:endParaRPr lang="pt-BR"/>
          </a:p>
          <a:p>
            <a:pPr>
              <a:buFont typeface="Wingdings" pitchFamily="2" charset="2"/>
              <a:buNone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Introdução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/>
              <a:t>Apesar da cultura do  LCR ser considerado o padrão-ouro, o rápido diagnostico é baseado nos valores de glicose, leucócitos e proteínas;</a:t>
            </a:r>
          </a:p>
          <a:p>
            <a:pPr>
              <a:lnSpc>
                <a:spcPct val="90000"/>
              </a:lnSpc>
            </a:pPr>
            <a:r>
              <a:rPr lang="pt-BR"/>
              <a:t>Idealmente o LCR deveria ser transportado e analisado imediatamente</a:t>
            </a:r>
          </a:p>
          <a:p>
            <a:pPr>
              <a:lnSpc>
                <a:spcPct val="90000"/>
              </a:lnSpc>
            </a:pPr>
            <a:r>
              <a:rPr lang="pt-BR"/>
              <a:t>Diversas condições logísticas resultam em atraso da analise do LCR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Introdução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/>
              <a:t>Nenhum estudo avaliou as mudanças tempo-dependentes, que ocorrem em vários parâmetros do LCR devido ao atraso do processamento da amostra</a:t>
            </a:r>
          </a:p>
          <a:p>
            <a:r>
              <a:rPr lang="pt-BR"/>
              <a:t>Contagens baixas de leucócitos e glicose podem alterar o diagnostico neonatal de meningite, com conseqüências potencialmente perigosas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Introdução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/>
              <a:t>Existem diferenças na composição do LCR normal entre neonatos e grupos de maior idade (↑ Leucócitos e proteínas; ↓ glicose = neonatais)</a:t>
            </a:r>
          </a:p>
          <a:p>
            <a:pPr>
              <a:buFont typeface="Wingdings" pitchFamily="2" charset="2"/>
              <a:buNone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Objetivos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/>
              <a:t>Os níveis de glicose e leucócitos no LCR neonatal mostram uma diminuição significativa e previsível em 2 e 4 horas, após uma punção lombar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Métodos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800"/>
              <a:t>Estudo de coorte prospectivo </a:t>
            </a:r>
          </a:p>
          <a:p>
            <a:pPr>
              <a:lnSpc>
                <a:spcPct val="90000"/>
              </a:lnSpc>
            </a:pPr>
            <a:r>
              <a:rPr lang="pt-BR" sz="2800"/>
              <a:t>Amostra: Neonatais da unidade nível III de um Instituto Terciário de RN na Índia</a:t>
            </a:r>
          </a:p>
          <a:p>
            <a:pPr>
              <a:lnSpc>
                <a:spcPct val="90000"/>
              </a:lnSpc>
            </a:pPr>
            <a:r>
              <a:rPr lang="pt-BR" sz="2800"/>
              <a:t>Critérios de Inclusão: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sz="2800"/>
              <a:t>   - Neonatos que se submeteram a uma punção lombar, como parte do trabalho de rotina para sepse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sz="2800"/>
              <a:t>   - Rotina da unidade: punção lombar em todos neonatais sintomáticos, com clinica suspeita de sepse que necessitavam de antibiótico</a:t>
            </a:r>
          </a:p>
          <a:p>
            <a:pPr>
              <a:lnSpc>
                <a:spcPct val="90000"/>
              </a:lnSpc>
            </a:pPr>
            <a:endParaRPr lang="pt-BR" sz="2800"/>
          </a:p>
          <a:p>
            <a:pPr>
              <a:lnSpc>
                <a:spcPct val="90000"/>
              </a:lnSpc>
            </a:pPr>
            <a:endParaRPr lang="pt-B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Métodos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400"/>
              <a:t>Critérios de exclusão: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400"/>
              <a:t>   - neonatais instáveis para se submeterem a uma punção lombar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400"/>
              <a:t>   - qualquer patologia local que impediria a realização da punção lombar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400"/>
              <a:t>   - qualquer célula vermelha na análise microscópica do LCR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400"/>
              <a:t>   - volume inadequado na amostra de LCR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2400"/>
              <a:t>   - a primeira analise não foi realizada no tempo estipulado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2400"/>
          </a:p>
          <a:p>
            <a:pPr>
              <a:lnSpc>
                <a:spcPct val="80000"/>
              </a:lnSpc>
            </a:pPr>
            <a:r>
              <a:rPr lang="pt-BR" sz="2400"/>
              <a:t>O horário exato de punção lombar foi anotado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Métodos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800"/>
              <a:t>O LCR foi coletado em alíquotas distintas para bioquímica, leucócitos e testes microbiológicos</a:t>
            </a:r>
          </a:p>
          <a:p>
            <a:r>
              <a:rPr lang="pt-BR" sz="2800"/>
              <a:t>A primeira análise do LCR (glicose, leucócitos e proteínas) foi realizada em menos de 30 min, e adotadas como parâmetros basais dos valores do LCR.</a:t>
            </a:r>
          </a:p>
          <a:p>
            <a:r>
              <a:rPr lang="pt-BR" sz="2800"/>
              <a:t>Análises posteriores em 2 e 4 horas de glicose e leucócitos (sem adoção de medidas especiais de armazenamento e transporte).</a:t>
            </a:r>
          </a:p>
          <a:p>
            <a:endParaRPr lang="pt-BR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Métodos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/>
              <a:t>Grupos divididos com base na contagem de leucócitos em 30 minutos:</a:t>
            </a:r>
          </a:p>
          <a:p>
            <a:r>
              <a:rPr lang="pt-BR"/>
              <a:t>    - Grupo 1: não leucócitos</a:t>
            </a:r>
          </a:p>
          <a:p>
            <a:r>
              <a:rPr lang="pt-BR"/>
              <a:t>    - Grupo 2: 1-30 células/µl</a:t>
            </a:r>
          </a:p>
          <a:p>
            <a:r>
              <a:rPr lang="pt-BR"/>
              <a:t>    - Grupo 3: &gt; 30 células/</a:t>
            </a:r>
            <a:r>
              <a:rPr lang="pt-BR">
                <a:cs typeface="Times New Roman" pitchFamily="18" charset="0"/>
              </a:rPr>
              <a:t>u</a:t>
            </a:r>
            <a:r>
              <a:rPr lang="pt-BR"/>
              <a:t>L </a:t>
            </a:r>
          </a:p>
          <a:p>
            <a:endParaRPr lang="pt-BR"/>
          </a:p>
          <a:p>
            <a:pPr>
              <a:buFont typeface="Wingdings" pitchFamily="2" charset="2"/>
              <a:buNone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Análise Estatística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/>
              <a:t>SPSS versão 10.0</a:t>
            </a:r>
          </a:p>
          <a:p>
            <a:pPr>
              <a:lnSpc>
                <a:spcPct val="90000"/>
              </a:lnSpc>
            </a:pPr>
            <a:r>
              <a:rPr lang="pt-BR"/>
              <a:t>Dados demográficos: análise de variância por distribuição normal dos valores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/>
              <a:t>   - teste Kruskal-Wallis para distribuição assimétrica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/>
              <a:t>   - teste x² para variáveis binomiais</a:t>
            </a:r>
          </a:p>
          <a:p>
            <a:pPr>
              <a:lnSpc>
                <a:spcPct val="90000"/>
              </a:lnSpc>
            </a:pPr>
            <a:r>
              <a:rPr lang="pt-BR"/>
              <a:t> Número de leucócitos, glicose e proteínas: estatística descritiva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Análise Estatística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/>
              <a:t>Diferenças temporais da glicose e leucócitos do LCR: </a:t>
            </a:r>
            <a:r>
              <a:rPr lang="pt-BR" i="1"/>
              <a:t>one-way repeated  measures analysis of variance</a:t>
            </a:r>
            <a:r>
              <a:rPr lang="pt-BR"/>
              <a:t> (RM- ANOVA)</a:t>
            </a:r>
          </a:p>
          <a:p>
            <a:r>
              <a:rPr lang="pt-BR"/>
              <a:t>Os efeitos de base de leucócitos e proteínas sobre as diferenças temporais: (RM-ANOVA (proteína co-variável)</a:t>
            </a:r>
          </a:p>
          <a:p>
            <a:r>
              <a:rPr lang="pt-BR"/>
              <a:t>Teste x²: analisar tendências em proporções</a:t>
            </a:r>
          </a:p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Resultados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210 punções lombares</a:t>
            </a:r>
          </a:p>
          <a:p>
            <a:pPr lvl="1"/>
            <a:r>
              <a:rPr lang="pt-BR"/>
              <a:t>70 excluídos devido a microtraumatismos</a:t>
            </a:r>
          </a:p>
          <a:p>
            <a:pPr lvl="1"/>
            <a:r>
              <a:rPr lang="pt-BR"/>
              <a:t>60 selecionados em três grupos distintos de 20 indivíduos cada</a:t>
            </a:r>
          </a:p>
          <a:p>
            <a:pPr lvl="1"/>
            <a:r>
              <a:rPr lang="pt-BR"/>
              <a:t>80 excedentes foram excluídos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14400"/>
            <a:ext cx="8077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81000" y="4191000"/>
            <a:ext cx="7772400" cy="3048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85800"/>
            <a:ext cx="7162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685800"/>
            <a:ext cx="88392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505200" y="2209800"/>
            <a:ext cx="9906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505200" y="2819400"/>
            <a:ext cx="9906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>
            <a:off x="3352800" y="1447800"/>
            <a:ext cx="1066800" cy="0"/>
          </a:xfrm>
          <a:prstGeom prst="line">
            <a:avLst/>
          </a:prstGeom>
          <a:noFill/>
          <a:ln w="25400">
            <a:solidFill>
              <a:srgbClr val="00FF00"/>
            </a:solidFill>
            <a:round/>
            <a:headEnd type="oval" w="med" len="med"/>
            <a:tailEnd type="oval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5334000" y="1447800"/>
            <a:ext cx="1371600" cy="0"/>
          </a:xfrm>
          <a:prstGeom prst="line">
            <a:avLst/>
          </a:prstGeom>
          <a:noFill/>
          <a:ln w="25400">
            <a:solidFill>
              <a:srgbClr val="00FF00"/>
            </a:solidFill>
            <a:round/>
            <a:headEnd type="oval" w="med" len="med"/>
            <a:tailEnd type="oval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>
            <a:off x="7162800" y="1447800"/>
            <a:ext cx="1676400" cy="0"/>
          </a:xfrm>
          <a:prstGeom prst="line">
            <a:avLst/>
          </a:prstGeom>
          <a:noFill/>
          <a:ln w="25400">
            <a:solidFill>
              <a:srgbClr val="00FF00"/>
            </a:solidFill>
            <a:round/>
            <a:headEnd type="oval" w="med" len="med"/>
            <a:tailEnd type="oval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>
            <a:off x="3276600" y="2209800"/>
            <a:ext cx="0" cy="152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oval" w="med" len="med"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61" name="Line 9"/>
          <p:cNvSpPr>
            <a:spLocks noChangeShapeType="1"/>
          </p:cNvSpPr>
          <p:nvPr/>
        </p:nvSpPr>
        <p:spPr bwMode="auto">
          <a:xfrm>
            <a:off x="5334000" y="2209800"/>
            <a:ext cx="0" cy="152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oval" w="med" len="med"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5486400" y="2209800"/>
            <a:ext cx="8382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5486400" y="2819400"/>
            <a:ext cx="8382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3505200" y="3505200"/>
            <a:ext cx="9144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65" name="Rectangle 13"/>
          <p:cNvSpPr>
            <a:spLocks noChangeArrowheads="1"/>
          </p:cNvSpPr>
          <p:nvPr/>
        </p:nvSpPr>
        <p:spPr bwMode="auto">
          <a:xfrm>
            <a:off x="5562600" y="3505200"/>
            <a:ext cx="7620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66" name="Line 14"/>
          <p:cNvSpPr>
            <a:spLocks noChangeShapeType="1"/>
          </p:cNvSpPr>
          <p:nvPr/>
        </p:nvSpPr>
        <p:spPr bwMode="auto">
          <a:xfrm>
            <a:off x="7239000" y="2209800"/>
            <a:ext cx="0" cy="152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oval" w="med" len="med"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67" name="Rectangle 15"/>
          <p:cNvSpPr>
            <a:spLocks noChangeArrowheads="1"/>
          </p:cNvSpPr>
          <p:nvPr/>
        </p:nvSpPr>
        <p:spPr bwMode="auto">
          <a:xfrm>
            <a:off x="7391400" y="2209800"/>
            <a:ext cx="7620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68" name="Rectangle 16"/>
          <p:cNvSpPr>
            <a:spLocks noChangeArrowheads="1"/>
          </p:cNvSpPr>
          <p:nvPr/>
        </p:nvSpPr>
        <p:spPr bwMode="auto">
          <a:xfrm>
            <a:off x="7391400" y="2819400"/>
            <a:ext cx="7620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69" name="Rectangle 17"/>
          <p:cNvSpPr>
            <a:spLocks noChangeArrowheads="1"/>
          </p:cNvSpPr>
          <p:nvPr/>
        </p:nvSpPr>
        <p:spPr bwMode="auto">
          <a:xfrm>
            <a:off x="7391400" y="3505200"/>
            <a:ext cx="762000" cy="2286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70" name="Oval 18"/>
          <p:cNvSpPr>
            <a:spLocks noChangeArrowheads="1"/>
          </p:cNvSpPr>
          <p:nvPr/>
        </p:nvSpPr>
        <p:spPr bwMode="auto">
          <a:xfrm>
            <a:off x="3352800" y="5334000"/>
            <a:ext cx="762000" cy="3810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71" name="Oval 19"/>
          <p:cNvSpPr>
            <a:spLocks noChangeArrowheads="1"/>
          </p:cNvSpPr>
          <p:nvPr/>
        </p:nvSpPr>
        <p:spPr bwMode="auto">
          <a:xfrm>
            <a:off x="5410200" y="5334000"/>
            <a:ext cx="762000" cy="3810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49172" name="Oval 20"/>
          <p:cNvSpPr>
            <a:spLocks noChangeArrowheads="1"/>
          </p:cNvSpPr>
          <p:nvPr/>
        </p:nvSpPr>
        <p:spPr bwMode="auto">
          <a:xfrm>
            <a:off x="7239000" y="5334000"/>
            <a:ext cx="838200" cy="3810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 animBg="1"/>
      <p:bldP spid="49161" grpId="0" animBg="1"/>
      <p:bldP spid="49166" grpId="0" animBg="1"/>
      <p:bldP spid="49170" grpId="0" animBg="1"/>
      <p:bldP spid="49171" grpId="0" animBg="1"/>
      <p:bldP spid="491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57200"/>
            <a:ext cx="83058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533400" y="4953000"/>
            <a:ext cx="3429000" cy="3048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81000"/>
            <a:ext cx="8458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457200" y="5105400"/>
            <a:ext cx="5638800" cy="6858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7235825" y="2060575"/>
            <a:ext cx="576263" cy="259238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6300788" y="2060575"/>
            <a:ext cx="719137" cy="259238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/>
      <p:bldP spid="522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981075"/>
            <a:ext cx="7772400" cy="1143000"/>
          </a:xfrm>
        </p:spPr>
        <p:txBody>
          <a:bodyPr/>
          <a:lstStyle/>
          <a:p>
            <a:r>
              <a:rPr lang="en-US" sz="2800"/>
              <a:t>Equações da reta para a predicção do verdadeiro valor do número de leucócitos do LCR e o verdadeiro valor da glicose do LCR a partir do tempo de atraso em analisar as amostras (geradas pelos modelos de regressão linear)</a:t>
            </a:r>
            <a:endParaRPr lang="pt-BR" sz="2800"/>
          </a:p>
        </p:txBody>
      </p:sp>
      <p:pic>
        <p:nvPicPr>
          <p:cNvPr id="55300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2743200"/>
            <a:ext cx="7772400" cy="41148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/>
              <a:t>Correção do Líquor em função do atraso na sua realização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3213100"/>
            <a:ext cx="7772400" cy="4114800"/>
          </a:xfrm>
        </p:spPr>
        <p:txBody>
          <a:bodyPr/>
          <a:lstStyle/>
          <a:p>
            <a:r>
              <a:rPr lang="pt-BR"/>
              <a:t>Por exemplo: o verdadeiro valor do número de leucócitos pode ser obtido multiplicando a contagem de 4 h por 1,3 e adicionar 5%  do valor da proteina.</a:t>
            </a:r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133600"/>
            <a:ext cx="7272338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Resultados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De acordo com os critérios de suspeita de meningite bacteriana baseado na citologia (leucoc &gt; 30 cels e neutrófilos &gt; 60%) – grupo3, temos:</a:t>
            </a:r>
          </a:p>
          <a:p>
            <a:pPr lvl="1"/>
            <a:r>
              <a:rPr lang="pt-BR"/>
              <a:t>Em 30 min, 19/20 casos</a:t>
            </a:r>
          </a:p>
          <a:p>
            <a:pPr lvl="1"/>
            <a:r>
              <a:rPr lang="pt-BR"/>
              <a:t>Em 120 min, 9/20 casos         p &lt; 0,001</a:t>
            </a:r>
          </a:p>
          <a:p>
            <a:pPr lvl="1"/>
            <a:r>
              <a:rPr lang="pt-BR"/>
              <a:t>Em 240 min, 4/20 casos</a:t>
            </a:r>
          </a:p>
          <a:p>
            <a:pPr lvl="1"/>
            <a:endParaRPr lang="pt-BR"/>
          </a:p>
        </p:txBody>
      </p:sp>
      <p:sp>
        <p:nvSpPr>
          <p:cNvPr id="53252" name="AutoShape 4"/>
          <p:cNvSpPr>
            <a:spLocks/>
          </p:cNvSpPr>
          <p:nvPr/>
        </p:nvSpPr>
        <p:spPr bwMode="auto">
          <a:xfrm>
            <a:off x="5029200" y="3962400"/>
            <a:ext cx="228600" cy="1752600"/>
          </a:xfrm>
          <a:prstGeom prst="rightBrace">
            <a:avLst>
              <a:gd name="adj1" fmla="val 6388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Discussão 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2800"/>
              <a:t>	A redução da glicose no LCR foi independente da contagem de leucócitos e proteínas na amostra, necessitando de mais estudos para identificar fatores que possam diminuir níveis de glicose.</a:t>
            </a:r>
          </a:p>
          <a:p>
            <a:pPr>
              <a:buFont typeface="Wingdings" pitchFamily="2" charset="2"/>
              <a:buNone/>
            </a:pPr>
            <a:endParaRPr lang="pt-BR" sz="2800"/>
          </a:p>
          <a:p>
            <a:pPr>
              <a:buFont typeface="Wingdings" pitchFamily="2" charset="2"/>
              <a:buNone/>
            </a:pPr>
            <a:r>
              <a:rPr lang="pt-BR" sz="2800"/>
              <a:t>	Já a redução das células brancas dependia da quantidade de células e do teor de proteínas.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 idx="4294967295"/>
          </p:nvPr>
        </p:nvSpPr>
        <p:spPr>
          <a:xfrm>
            <a:off x="500063" y="285750"/>
            <a:ext cx="8229600" cy="1143000"/>
          </a:xfrm>
        </p:spPr>
        <p:txBody>
          <a:bodyPr lIns="91440" tIns="45720" rIns="91440" bIns="45720"/>
          <a:lstStyle/>
          <a:p>
            <a:r>
              <a:rPr lang="pt-BR"/>
              <a:t>Discussão 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5800" y="1981200"/>
            <a:ext cx="7772400" cy="380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/>
              <a:t>Steele et al conduziu estudo semelhante, em crianças mais velhas.</a:t>
            </a:r>
          </a:p>
          <a:p>
            <a:pPr>
              <a:lnSpc>
                <a:spcPct val="90000"/>
              </a:lnSpc>
            </a:pPr>
            <a:endParaRPr lang="pt-BR"/>
          </a:p>
          <a:p>
            <a:pPr>
              <a:lnSpc>
                <a:spcPct val="90000"/>
              </a:lnSpc>
            </a:pPr>
            <a:r>
              <a:rPr lang="pt-BR"/>
              <a:t>Revelaram queda dos níveis de neutrófilos em 2 e 4 horas em 50% e 58%, respectivamente, enquanto que neste estudo foi de 23%.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pt-BR"/>
          </a:p>
          <a:p>
            <a:pPr>
              <a:lnSpc>
                <a:spcPct val="90000"/>
              </a:lnSpc>
            </a:pPr>
            <a:r>
              <a:rPr lang="pt-BR"/>
              <a:t>Limitações de ser </a:t>
            </a:r>
            <a:r>
              <a:rPr lang="pt-BR" i="1"/>
              <a:t>in vitro</a:t>
            </a:r>
            <a:r>
              <a:rPr lang="pt-BR"/>
              <a:t> e raridade de contagens tão elevadas na prática clínica.</a:t>
            </a:r>
          </a:p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Discussão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/>
              <a:t>Fry e al realizaram estudo em cães, no qual níveis de proteinas  superiores de 50mg% no LCR eram menos susceptíveis à degeneração celular, enquanto no presente estudo a deterioração das células foi mais rápida em níveis elevados de proteínas no LCR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Discussão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/>
              <a:t>O declínio percentual de leucócitos e neutrófilos foi significativamente mais rápido nas primeiras 2 horas comparado às 2 horas seguintes. Provavelmente, esta queda está diretamente relacionado ao valor inicial dos leucócitos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Discussão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/>
              <a:t>Um dado alarmante do estudo é a alta quantidade de meningites que não seriam diagnosticados se as amostras forem processadas após algumas horas.</a:t>
            </a:r>
          </a:p>
          <a:p>
            <a:endParaRPr lang="pt-BR"/>
          </a:p>
          <a:p>
            <a:r>
              <a:rPr lang="pt-BR"/>
              <a:t>As equações de regressão linear podem ajudar a corrigir um atraso na análise do LCR.</a:t>
            </a:r>
          </a:p>
          <a:p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381000"/>
            <a:ext cx="7772400" cy="1143000"/>
          </a:xfrm>
        </p:spPr>
        <p:txBody>
          <a:bodyPr lIns="91440" tIns="45720" rIns="91440" bIns="45720"/>
          <a:lstStyle/>
          <a:p>
            <a:r>
              <a:rPr lang="pt-BR"/>
              <a:t>Conclusão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41438"/>
            <a:ext cx="8229600" cy="52562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/>
              <a:t>LCR é um líquido corporal lábil.</a:t>
            </a:r>
          </a:p>
          <a:p>
            <a:pPr>
              <a:lnSpc>
                <a:spcPct val="90000"/>
              </a:lnSpc>
            </a:pPr>
            <a:endParaRPr lang="pt-BR"/>
          </a:p>
          <a:p>
            <a:pPr>
              <a:lnSpc>
                <a:spcPct val="90000"/>
              </a:lnSpc>
            </a:pPr>
            <a:r>
              <a:rPr lang="pt-BR"/>
              <a:t>Fortemente recomendado que a análise seja imediata.</a:t>
            </a:r>
          </a:p>
          <a:p>
            <a:pPr>
              <a:lnSpc>
                <a:spcPct val="90000"/>
              </a:lnSpc>
            </a:pPr>
            <a:endParaRPr lang="pt-BR"/>
          </a:p>
          <a:p>
            <a:pPr>
              <a:lnSpc>
                <a:spcPct val="90000"/>
              </a:lnSpc>
            </a:pPr>
            <a:r>
              <a:rPr lang="pt-BR"/>
              <a:t>O estudo prevê formas de contornar o problema.</a:t>
            </a:r>
          </a:p>
          <a:p>
            <a:pPr>
              <a:lnSpc>
                <a:spcPct val="90000"/>
              </a:lnSpc>
            </a:pPr>
            <a:endParaRPr lang="pt-BR"/>
          </a:p>
          <a:p>
            <a:pPr>
              <a:lnSpc>
                <a:spcPct val="90000"/>
              </a:lnSpc>
            </a:pPr>
            <a:r>
              <a:rPr lang="pt-BR"/>
              <a:t>As conclusões não podem ser validadas por punções traumáticas.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 idx="4294967295"/>
          </p:nvPr>
        </p:nvSpPr>
        <p:spPr/>
        <p:txBody>
          <a:bodyPr lIns="91440" tIns="45720" rIns="91440" bIns="45720"/>
          <a:lstStyle/>
          <a:p>
            <a:r>
              <a:rPr lang="pt-BR"/>
              <a:t>Conclusão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/>
              <a:t>Os fatores que influenciam a queda dos níveis de glicose no LCR e o mecanismo de interação entre células brancas e proteínas no LCR ainda não estão claras.</a:t>
            </a:r>
          </a:p>
          <a:p>
            <a:endParaRPr lang="pt-BR"/>
          </a:p>
          <a:p>
            <a:r>
              <a:rPr lang="pt-BR"/>
              <a:t>Com a melhor compreensão destes processos, ficará mais fácil diagnosticar meningite neonatal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44675"/>
            <a:ext cx="4608513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9225" y="1844675"/>
            <a:ext cx="3914775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Referências</a:t>
            </a:r>
          </a:p>
        </p:txBody>
      </p:sp>
      <p:pic>
        <p:nvPicPr>
          <p:cNvPr id="573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/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/>
              <a:t>Para melhor compreensão da análise estatística, consultem:</a:t>
            </a:r>
          </a:p>
        </p:txBody>
      </p:sp>
      <p:graphicFrame>
        <p:nvGraphicFramePr>
          <p:cNvPr id="59412" name="Group 20"/>
          <p:cNvGraphicFramePr>
            <a:graphicFrameLocks noGrp="1"/>
          </p:cNvGraphicFramePr>
          <p:nvPr/>
        </p:nvGraphicFramePr>
        <p:xfrm>
          <a:off x="1835150" y="2420938"/>
          <a:ext cx="5105400" cy="2012950"/>
        </p:xfrm>
        <a:graphic>
          <a:graphicData uri="http://schemas.openxmlformats.org/drawingml/2006/table">
            <a:tbl>
              <a:tblPr/>
              <a:tblGrid>
                <a:gridCol w="4832350"/>
                <a:gridCol w="2730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2"/>
                        </a:rPr>
                        <a:t>Estat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/>
                          <a:cs typeface="Arial" charset="0"/>
                          <a:hlinkClick r:id="rId2"/>
                        </a:rPr>
                        <a:t>í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2"/>
                        </a:rPr>
                        <a:t>stica Computacional: Uso do SPSS (Statistical Package For The Social Sciences)-o Essencial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Verdana" pitchFamily="34" charset="0"/>
                          <a:cs typeface="Arial" charset="0"/>
                          <a:hlinkClick r:id="rId2"/>
                        </a:rPr>
                        <a:t>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939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3933825"/>
            <a:ext cx="641350" cy="520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Obrigado</a:t>
            </a:r>
          </a:p>
        </p:txBody>
      </p:sp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479550"/>
            <a:ext cx="7777162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539750" y="5876925"/>
            <a:ext cx="8050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Ddos Narcélio, Rafael, Ricardo, Thiago e Dr. Paulo R. Margotto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lanagem">
  <a:themeElements>
    <a:clrScheme name="Planagem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Planagem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Planagem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agem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age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agem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agem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C:\Arquivos de programas\Microsoft Office\Templates\Estruturas de apresentação\Planagem.pot</Template>
  <TotalTime>201</TotalTime>
  <Words>1017</Words>
  <Application>Microsoft Office PowerPoint</Application>
  <PresentationFormat>Apresentação na tela (4:3)</PresentationFormat>
  <Paragraphs>118</Paragraphs>
  <Slides>34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40" baseType="lpstr">
      <vt:lpstr>Arial</vt:lpstr>
      <vt:lpstr>Times New Roman</vt:lpstr>
      <vt:lpstr>Wingdings</vt:lpstr>
      <vt:lpstr>Calibri</vt:lpstr>
      <vt:lpstr>Verdana</vt:lpstr>
      <vt:lpstr>Planagem</vt:lpstr>
      <vt:lpstr> Efeito do atraso na análise dos parâmetros do líquor cefalorraquidiano Effect of delay in analysis on neonatal cerebrospinal fluid parameters  </vt:lpstr>
      <vt:lpstr>Ddos Narcélio, Rafael, Ricardo e Thiago</vt:lpstr>
      <vt:lpstr>Introdução</vt:lpstr>
      <vt:lpstr>Introdução</vt:lpstr>
      <vt:lpstr>Introdução</vt:lpstr>
      <vt:lpstr>Introdução</vt:lpstr>
      <vt:lpstr>Objetivos</vt:lpstr>
      <vt:lpstr>Métodos</vt:lpstr>
      <vt:lpstr>Métodos</vt:lpstr>
      <vt:lpstr>Métodos</vt:lpstr>
      <vt:lpstr>Métodos</vt:lpstr>
      <vt:lpstr>Análise Estatística</vt:lpstr>
      <vt:lpstr>Análise Estatística</vt:lpstr>
      <vt:lpstr>Resultados</vt:lpstr>
      <vt:lpstr>Slide 15</vt:lpstr>
      <vt:lpstr>Slide 16</vt:lpstr>
      <vt:lpstr>Slide 17</vt:lpstr>
      <vt:lpstr>Slide 18</vt:lpstr>
      <vt:lpstr>Slide 19</vt:lpstr>
      <vt:lpstr>Slide 20</vt:lpstr>
      <vt:lpstr>Equações da reta para a predicção do verdadeiro valor do número de leucócitos do LCR e o verdadeiro valor da glicose do LCR a partir do tempo de atraso em analisar as amostras (geradas pelos modelos de regressão linear)</vt:lpstr>
      <vt:lpstr>Correção do Líquor em função do atraso na sua realização</vt:lpstr>
      <vt:lpstr>Resultados</vt:lpstr>
      <vt:lpstr>Discussão </vt:lpstr>
      <vt:lpstr>Discussão </vt:lpstr>
      <vt:lpstr>Discussão</vt:lpstr>
      <vt:lpstr>Discussão</vt:lpstr>
      <vt:lpstr>Discussão</vt:lpstr>
      <vt:lpstr>Conclusão</vt:lpstr>
      <vt:lpstr>Conclusão</vt:lpstr>
      <vt:lpstr>Slide 31</vt:lpstr>
      <vt:lpstr>Referências</vt:lpstr>
      <vt:lpstr>Para melhor compreensão da análise estatística, consultem:</vt:lpstr>
      <vt:lpstr>Obrigado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Discussão</dc:title>
  <dc:creator>Rafael</dc:creator>
  <cp:lastModifiedBy>Paulo</cp:lastModifiedBy>
  <cp:revision>12</cp:revision>
  <dcterms:created xsi:type="dcterms:W3CDTF">2010-01-20T11:03:18Z</dcterms:created>
  <dcterms:modified xsi:type="dcterms:W3CDTF">2018-02-18T16:48:00Z</dcterms:modified>
</cp:coreProperties>
</file>