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485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rredondar Retângulo em um Canto Diagonal 6"/>
          <p:cNvGrpSpPr>
            <a:grpSpLocks/>
          </p:cNvGrpSpPr>
          <p:nvPr/>
        </p:nvGrpSpPr>
        <p:grpSpPr bwMode="auto">
          <a:xfrm>
            <a:off x="152400" y="133350"/>
            <a:ext cx="8839200" cy="2530475"/>
            <a:chOff x="96" y="84"/>
            <a:chExt cx="5568" cy="1594"/>
          </a:xfrm>
        </p:grpSpPr>
        <p:pic>
          <p:nvPicPr>
            <p:cNvPr id="5" name="Arredondar Retângulo em um Canto Diagonal 6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6" y="84"/>
              <a:ext cx="5568" cy="15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158" y="147"/>
              <a:ext cx="5444" cy="14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rgbClr val="FFFFFF"/>
                </a:solidFill>
                <a:latin typeface="Rockwell"/>
              </a:endParaRPr>
            </a:p>
          </p:txBody>
        </p:sp>
      </p:grp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08CD5826-0DD6-45F1-80B4-C5B14320AF36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10" name="Espaço Reservado para Número de Slide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AB35399B-9BF2-4987-9E51-415B1D9E554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1" name="Espaço Reservado para Rodapé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C078DC-BA9B-412D-89F6-853137551CA7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3AA8AE-8356-42B9-97B4-224625282A8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5FBE1672-4F04-4E82-BF3F-FA4EB74252E3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9214CECC-92DC-4C6D-B0B9-06D954D4295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096E91-ED9C-4C73-9911-FC09FA1537C1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7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1FFF103-699B-404D-99C6-554EF0F71D8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Retângulo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9FFF9A-3A13-47CA-B0AF-1431F6DED23F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10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482D80-56E9-4C8F-B746-3E30292D4FF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AAE33D-53EC-499F-9D53-67A2D6034085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03B4F5-5965-4541-B3A0-D219AFD2D2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A10DC-1EB6-4379-B8F8-963FE122D212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FAB56-F21E-493E-9D99-251A66BE59B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CDEC5157-682A-41F6-AC85-DDF3BF4EF6EC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7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F214EEF9-D6CA-4C3F-9544-D53A8AC4896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8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12970146-AF6D-4ABA-A502-81DC5E672B1F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6BEC34BB-915F-4D2F-A8D7-98176633EBB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 dirty="0"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C6DF4-C630-4426-AE15-BB39043603FC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E157D-144B-4EFF-A826-B55A8EDC960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E9194-0D45-4706-90B8-8EB2E2F75F68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319B9-5A5A-4534-8274-FD5A51904D5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dirty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6E6BC0E-CFC6-4634-AA34-12BAA5968219}" type="datetimeFigureOut">
              <a:rPr lang="pt-BR"/>
              <a:pPr>
                <a:defRPr/>
              </a:pPr>
              <a:t>21/07/2014</a:t>
            </a:fld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CC8EEC9-8E58-4F40-8667-418967B1BB4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55" r:id="rId7"/>
    <p:sldLayoutId id="2147483762" r:id="rId8"/>
    <p:sldLayoutId id="2147483763" r:id="rId9"/>
    <p:sldLayoutId id="2147483754" r:id="rId10"/>
    <p:sldLayoutId id="2147483753" r:id="rId11"/>
  </p:sldLayoutIdLst>
  <p:txStyles>
    <p:titleStyle>
      <a:lvl1pPr marL="53975" indent="-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C9C9CE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2pPr>
      <a:lvl3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3pPr>
      <a:lvl4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4pPr>
      <a:lvl5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C9C9CE"/>
          </a:solidFill>
          <a:latin typeface="Rockwell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E66C7D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E66C7D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E66C7D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emf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6/j.jpeds.2010.05.042" TargetMode="External"/><Relationship Id="rId13" Type="http://schemas.openxmlformats.org/officeDocument/2006/relationships/hyperlink" Target="http://www.ncbi.nlm.nih.gov/entrez/query.fcgi?holding=npg&amp;amp;cmd=Retrieve&amp;amp;db=PubMed&amp;amp;list_uids=21857378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2774133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1593813&amp;amp;dopt=Abstract" TargetMode="External"/><Relationship Id="rId12" Type="http://schemas.openxmlformats.org/officeDocument/2006/relationships/hyperlink" Target="http://www.nature.com/doifinder/10.1038/pr.2011.844" TargetMode="External"/><Relationship Id="rId2" Type="http://schemas.openxmlformats.org/officeDocument/2006/relationships/hyperlink" Target="http://www.nature.com/doifinder/10.1038/sj.jp.721089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ature.com/doifinder/10.1038/jp.2011.65" TargetMode="External"/><Relationship Id="rId11" Type="http://schemas.openxmlformats.org/officeDocument/2006/relationships/hyperlink" Target="http://www.ncbi.nlm.nih.gov/entrez/query.fcgi?holding=npg&amp;amp;cmd=Retrieve&amp;amp;db=PubMed&amp;amp;list_uids=17080096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2434227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20080523&amp;amp;dopt=Abstract" TargetMode="External"/><Relationship Id="rId10" Type="http://schemas.openxmlformats.org/officeDocument/2006/relationships/hyperlink" Target="http://www.nature.com/doifinder/10.1038/sj.jp.7211617" TargetMode="External"/><Relationship Id="rId4" Type="http://schemas.openxmlformats.org/officeDocument/2006/relationships/hyperlink" Target="http://dx.doi.org/10.1055/s-0032-1306263" TargetMode="External"/><Relationship Id="rId9" Type="http://schemas.openxmlformats.org/officeDocument/2006/relationships/hyperlink" Target="http://www.ncbi.nlm.nih.gov/entrez/query.fcgi?holding=npg&amp;amp;cmd=Retrieve&amp;amp;db=PubMed&amp;amp;list_uids=20598317&amp;amp;dopt=Abstract" TargetMode="External"/><Relationship Id="rId14" Type="http://schemas.openxmlformats.org/officeDocument/2006/relationships/hyperlink" Target="http://dx.doi.org/10.1177/0009922809349161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hemport.cas.org/cgi-bin/sdcgi?APP=ftslink&amp;action=reflink&amp;origin=npg&amp;version=1.0&amp;coi=1:STN:280:DC+D3M/psVajug==&amp;pissn=0743-8346&amp;pyear=2013&amp;md5=2c57949fc34b21567ba99873df049fb1" TargetMode="External"/><Relationship Id="rId13" Type="http://schemas.openxmlformats.org/officeDocument/2006/relationships/hyperlink" Target="http://dx.doi.org/10.1016/j.jpeds.2011.06.044" TargetMode="External"/><Relationship Id="rId18" Type="http://schemas.openxmlformats.org/officeDocument/2006/relationships/hyperlink" Target="http://www.ncbi.nlm.nih.gov/entrez/query.fcgi?holding=npg&amp;amp;cmd=Retrieve&amp;amp;db=PubMed&amp;amp;list_uids=11317050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6263991&amp;amp;dopt=Abstract" TargetMode="External"/><Relationship Id="rId21" Type="http://schemas.openxmlformats.org/officeDocument/2006/relationships/hyperlink" Target="http://www.ncbi.nlm.nih.gov/entrez/query.fcgi?holding=npg&amp;amp;cmd=Retrieve&amp;amp;db=PubMed&amp;amp;list_uids=11291801&amp;amp;dopt=Abstract" TargetMode="External"/><Relationship Id="rId7" Type="http://schemas.openxmlformats.org/officeDocument/2006/relationships/hyperlink" Target="http://links.isiglobalnet2.com/gateway/Gateway.cgi?&amp;amp;GWVersion=2&amp;amp;SrcAuth=Nature&amp;amp;SrcApp=Nature&amp;amp;DestLinkType=FullRecord&amp;amp;KeyUT=000166150600029&amp;amp;DestApp=WOS_CPL" TargetMode="External"/><Relationship Id="rId12" Type="http://schemas.openxmlformats.org/officeDocument/2006/relationships/hyperlink" Target="http://www.ncbi.nlm.nih.gov/entrez/query.fcgi?holding=npg&amp;amp;cmd=Retrieve&amp;amp;db=PubMed&amp;amp;list_uids=22026974&amp;amp;dopt=Abstract" TargetMode="External"/><Relationship Id="rId17" Type="http://schemas.openxmlformats.org/officeDocument/2006/relationships/hyperlink" Target="http://dx.doi.org/10.1097/00008480-200104000-00004" TargetMode="External"/><Relationship Id="rId2" Type="http://schemas.openxmlformats.org/officeDocument/2006/relationships/hyperlink" Target="http://dx.doi.org/10.1542/peds.2004-2461" TargetMode="External"/><Relationship Id="rId16" Type="http://schemas.openxmlformats.org/officeDocument/2006/relationships/hyperlink" Target="http://www.ncbi.nlm.nih.gov/entrez/query.fcgi?holding=npg&amp;amp;cmd=Retrieve&amp;amp;db=PubMed&amp;amp;list_uids=21445298&amp;amp;dopt=Abstract" TargetMode="External"/><Relationship Id="rId20" Type="http://schemas.openxmlformats.org/officeDocument/2006/relationships/hyperlink" Target="http://dx.doi.org/10.1046/j.1540-8167.2001.00294.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entrez/query.fcgi?holding=npg&amp;amp;cmd=Retrieve&amp;amp;db=PubMed&amp;amp;list_uids=11134441&amp;amp;dopt=Abstract" TargetMode="External"/><Relationship Id="rId11" Type="http://schemas.openxmlformats.org/officeDocument/2006/relationships/hyperlink" Target="http://dx.doi.org/10.1088/0967-3334/32/11/S08" TargetMode="External"/><Relationship Id="rId5" Type="http://schemas.openxmlformats.org/officeDocument/2006/relationships/hyperlink" Target="http://dx.doi.org/10.1542/peds.107.1.97" TargetMode="External"/><Relationship Id="rId15" Type="http://schemas.openxmlformats.org/officeDocument/2006/relationships/hyperlink" Target="http://dx.doi.org/10.1371/journal.pone.0017776" TargetMode="External"/><Relationship Id="rId10" Type="http://schemas.openxmlformats.org/officeDocument/2006/relationships/hyperlink" Target="http://www.ncbi.nlm.nih.gov/entrez/query.fcgi?holding=npg&amp;amp;cmd=Retrieve&amp;amp;db=PubMed&amp;amp;list_uids=12930915&amp;amp;dopt=Abstract" TargetMode="External"/><Relationship Id="rId19" Type="http://schemas.openxmlformats.org/officeDocument/2006/relationships/hyperlink" Target="http://chemport.cas.org/cgi-bin/sdcgi?APP=ftslink&amp;action=reflink&amp;origin=npg&amp;version=1.0&amp;coi=1:STN:280:DC+D3MzntVChsQ==&amp;pissn=0743-8346&amp;pyear=2013&amp;md5=7debfd6fea991523372f556a79053452" TargetMode="External"/><Relationship Id="rId4" Type="http://schemas.openxmlformats.org/officeDocument/2006/relationships/hyperlink" Target="http://links.isiglobalnet2.com/gateway/Gateway.cgi?&amp;amp;GWVersion=2&amp;amp;SrcAuth=Nature&amp;amp;SrcApp=Nature&amp;amp;DestLinkType=FullRecord&amp;amp;KeyUT=000232976800003&amp;amp;DestApp=WOS_CPL" TargetMode="External"/><Relationship Id="rId9" Type="http://schemas.openxmlformats.org/officeDocument/2006/relationships/hyperlink" Target="http://www.nature.com/doifinder/10.1203/01.PDR.0000088074.97781.4F" TargetMode="External"/><Relationship Id="rId14" Type="http://schemas.openxmlformats.org/officeDocument/2006/relationships/hyperlink" Target="http://www.ncbi.nlm.nih.gov/entrez/query.fcgi?holding=npg&amp;amp;cmd=Retrieve&amp;amp;db=PubMed&amp;amp;list_uids=21864846&amp;amp;dopt=Abstract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371/journal.pone.0036977" TargetMode="External"/><Relationship Id="rId13" Type="http://schemas.openxmlformats.org/officeDocument/2006/relationships/hyperlink" Target="http://www.ncbi.nlm.nih.gov/entrez/query.fcgi?holding=npg&amp;amp;cmd=Retrieve&amp;amp;db=PubMed&amp;amp;list_uids=15097036&amp;amp;dopt=Abstract" TargetMode="External"/><Relationship Id="rId18" Type="http://schemas.openxmlformats.org/officeDocument/2006/relationships/hyperlink" Target="http://www.ncbi.nlm.nih.gov/entrez/query.fcgi?holding=npg&amp;amp;cmd=Retrieve&amp;amp;db=PubMed&amp;amp;list_uids=21158977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9657103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2278182&amp;amp;dopt=Abstract" TargetMode="External"/><Relationship Id="rId12" Type="http://schemas.openxmlformats.org/officeDocument/2006/relationships/hyperlink" Target="http://dx.doi.org/10.1097/00042737-200405000-00003" TargetMode="External"/><Relationship Id="rId17" Type="http://schemas.openxmlformats.org/officeDocument/2006/relationships/hyperlink" Target="http://dx.doi.org/10.1111/j.1365-2796.2010.02321.x" TargetMode="External"/><Relationship Id="rId2" Type="http://schemas.openxmlformats.org/officeDocument/2006/relationships/hyperlink" Target="http://dx.doi.org/10.1152/ajpregu.00132.2009" TargetMode="External"/><Relationship Id="rId16" Type="http://schemas.openxmlformats.org/officeDocument/2006/relationships/hyperlink" Target="http://www.ncbi.nlm.nih.gov/entrez/query.fcgi?holding=npg&amp;amp;cmd=Retrieve&amp;amp;db=PubMed&amp;amp;list_uids=21068197&amp;amp;dopt=Abstrac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ature.com/doifinder/10.1038/pr.2011.45" TargetMode="External"/><Relationship Id="rId11" Type="http://schemas.openxmlformats.org/officeDocument/2006/relationships/hyperlink" Target="http://www.ncbi.nlm.nih.gov/entrez/query.fcgi?holding=npg&amp;amp;cmd=Retrieve&amp;amp;db=PubMed&amp;amp;list_uids=18060845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0407404&amp;amp;dopt=Abstract" TargetMode="External"/><Relationship Id="rId15" Type="http://schemas.openxmlformats.org/officeDocument/2006/relationships/hyperlink" Target="http://dx.doi.org/10.1152/ajpregu.00487.2010" TargetMode="External"/><Relationship Id="rId10" Type="http://schemas.openxmlformats.org/officeDocument/2006/relationships/hyperlink" Target="http://dx.doi.org/10.1016/j.autneu.2007.10.006" TargetMode="External"/><Relationship Id="rId19" Type="http://schemas.openxmlformats.org/officeDocument/2006/relationships/hyperlink" Target="http://chemport.cas.org/cgi-bin/sdcgi?APP=ftslink&amp;action=reflink&amp;origin=npg&amp;version=1.0&amp;coi=1:CAS:528:DC+C3MXhsFKms7o=&amp;pissn=0743-8346&amp;pyear=2013&amp;md5=593e8a798a1714b2147894d2c6eb29c4" TargetMode="External"/><Relationship Id="rId4" Type="http://schemas.openxmlformats.org/officeDocument/2006/relationships/hyperlink" Target="http://dx.doi.org/10.1097/SHK.0b013e3181b66bf4" TargetMode="External"/><Relationship Id="rId9" Type="http://schemas.openxmlformats.org/officeDocument/2006/relationships/hyperlink" Target="http://www.ncbi.nlm.nih.gov/entrez/query.fcgi?holding=npg&amp;amp;cmd=Retrieve&amp;amp;db=PubMed&amp;amp;list_uids=22606320&amp;amp;dopt=Abstract" TargetMode="External"/><Relationship Id="rId14" Type="http://schemas.openxmlformats.org/officeDocument/2006/relationships/hyperlink" Target="http://links.isiglobalnet2.com/gateway/Gateway.cgi?&amp;amp;GWVersion=2&amp;amp;SrcAuth=Nature&amp;amp;SrcApp=Nature&amp;amp;DestLinkType=FullRecord&amp;amp;KeyUT=000221285500003&amp;amp;DestApp=WOS_CPL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ature.com/doifinder/10.1203/PDR.0b013e31819dba7d" TargetMode="External"/><Relationship Id="rId13" Type="http://schemas.openxmlformats.org/officeDocument/2006/relationships/hyperlink" Target="http://www.nature.com/doifinder/10.1038/jp.2010.9" TargetMode="External"/><Relationship Id="rId18" Type="http://schemas.openxmlformats.org/officeDocument/2006/relationships/hyperlink" Target="http://www.nature.com/doifinder/10.1203/01.pdr.0000252438.65759.af" TargetMode="External"/><Relationship Id="rId26" Type="http://schemas.openxmlformats.org/officeDocument/2006/relationships/hyperlink" Target="http://links.isiglobalnet2.com/gateway/Gateway.cgi?&amp;amp;GWVersion=2&amp;amp;SrcAuth=Nature&amp;amp;SrcApp=Nature&amp;amp;DestLinkType=FullRecord&amp;amp;KeyUT=000183288600010&amp;amp;DestApp=WOS_CPL" TargetMode="External"/><Relationship Id="rId3" Type="http://schemas.openxmlformats.org/officeDocument/2006/relationships/hyperlink" Target="http://www.ncbi.nlm.nih.gov/entrez/query.fcgi?holding=npg&amp;amp;cmd=Retrieve&amp;amp;db=PubMed&amp;amp;list_uids=413500&amp;amp;dopt=Abstract" TargetMode="External"/><Relationship Id="rId21" Type="http://schemas.openxmlformats.org/officeDocument/2006/relationships/hyperlink" Target="http://dx.doi.org/10.1542/peds.2004-1393" TargetMode="External"/><Relationship Id="rId7" Type="http://schemas.openxmlformats.org/officeDocument/2006/relationships/hyperlink" Target="http://www.ncbi.nlm.nih.gov/entrez/query.fcgi?holding=npg&amp;amp;cmd=Retrieve&amp;amp;db=PubMed&amp;amp;list_uids=18570120&amp;amp;dopt=Abstract" TargetMode="External"/><Relationship Id="rId12" Type="http://schemas.openxmlformats.org/officeDocument/2006/relationships/hyperlink" Target="http://www.ncbi.nlm.nih.gov/entrez/query.fcgi?holding=npg&amp;amp;cmd=Retrieve&amp;amp;db=PubMed&amp;amp;list_uids=20828232&amp;amp;dopt=Abstract" TargetMode="External"/><Relationship Id="rId17" Type="http://schemas.openxmlformats.org/officeDocument/2006/relationships/hyperlink" Target="http://chemport.cas.org/cgi-bin/sdcgi?APP=ftslink&amp;action=reflink&amp;origin=npg&amp;version=1.0&amp;coi=1:CAS:528:DC+C3MXnsFalt7Y=&amp;pissn=0743-8346&amp;pyear=2013&amp;md5=2504c36d0978c06fc9e3e35901b6c9f9" TargetMode="External"/><Relationship Id="rId25" Type="http://schemas.openxmlformats.org/officeDocument/2006/relationships/hyperlink" Target="http://www.ncbi.nlm.nih.gov/entrez/query.fcgi?holding=npg&amp;amp;cmd=Retrieve&amp;amp;db=PubMed&amp;amp;list_uids=12646726&amp;amp;dopt=Abstract" TargetMode="External"/><Relationship Id="rId2" Type="http://schemas.openxmlformats.org/officeDocument/2006/relationships/hyperlink" Target="http://dx.doi.org/10.1097/00000658-197801000-00001" TargetMode="External"/><Relationship Id="rId16" Type="http://schemas.openxmlformats.org/officeDocument/2006/relationships/hyperlink" Target="http://www.ncbi.nlm.nih.gov/entrez/query.fcgi?holding=npg&amp;amp;cmd=Retrieve&amp;amp;db=PubMed&amp;amp;list_uids=21674011&amp;amp;dopt=Abstract" TargetMode="External"/><Relationship Id="rId20" Type="http://schemas.openxmlformats.org/officeDocument/2006/relationships/hyperlink" Target="http://links.isiglobalnet2.com/gateway/Gateway.cgi?&amp;amp;GWVersion=2&amp;amp;SrcAuth=Nature&amp;amp;SrcApp=Nature&amp;amp;DestLinkType=FullRecord&amp;amp;KeyUT=000243714700017&amp;amp;DestApp=WOS_CP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x.doi.org/10.1080/14767050802046481" TargetMode="External"/><Relationship Id="rId11" Type="http://schemas.openxmlformats.org/officeDocument/2006/relationships/hyperlink" Target="http://dx.doi.org/10.3109/14767058.2010.511335" TargetMode="External"/><Relationship Id="rId24" Type="http://schemas.openxmlformats.org/officeDocument/2006/relationships/hyperlink" Target="http://www.nature.com/doifinder/10.1203/01.PDR.0000064904.05313.D2" TargetMode="External"/><Relationship Id="rId5" Type="http://schemas.openxmlformats.org/officeDocument/2006/relationships/hyperlink" Target="http://chemport.cas.org/cgi-bin/sdcgi?APP=ftslink&amp;action=reflink&amp;origin=npg&amp;version=1.0&amp;coi=1:STN:280:CSeD2sbksVM=&amp;pissn=0743-8346&amp;pyear=2013&amp;md5=5265369447563e17fd798fa6ab1c9a64" TargetMode="External"/><Relationship Id="rId15" Type="http://schemas.openxmlformats.org/officeDocument/2006/relationships/hyperlink" Target="http://dx.doi.org/10.1371/journal.pone.0020647" TargetMode="External"/><Relationship Id="rId23" Type="http://schemas.openxmlformats.org/officeDocument/2006/relationships/hyperlink" Target="http://links.isiglobalnet2.com/gateway/Gateway.cgi?&amp;amp;GWVersion=2&amp;amp;SrcAuth=Nature&amp;amp;SrcApp=Nature&amp;amp;DestLinkType=FullRecord&amp;amp;KeyUT=000228107900035&amp;amp;DestApp=WOS_CPL" TargetMode="External"/><Relationship Id="rId28" Type="http://schemas.openxmlformats.org/officeDocument/2006/relationships/hyperlink" Target="http://www.ncbi.nlm.nih.gov/entrez/query.fcgi?holding=npg&amp;amp;cmd=Retrieve&amp;amp;db=PubMed&amp;amp;list_uids=17667844&amp;amp;dopt=Abstract" TargetMode="External"/><Relationship Id="rId10" Type="http://schemas.openxmlformats.org/officeDocument/2006/relationships/hyperlink" Target="http://chemport.cas.org/cgi-bin/sdcgi?APP=ftslink&amp;action=reflink&amp;origin=npg&amp;version=1.0&amp;coi=1:CAS:528:DC+D1MXmt1SmtLg=&amp;pissn=0743-8346&amp;pyear=2013&amp;md5=6d7586d7a17775e2b12adb8e82296985" TargetMode="External"/><Relationship Id="rId19" Type="http://schemas.openxmlformats.org/officeDocument/2006/relationships/hyperlink" Target="http://www.ncbi.nlm.nih.gov/entrez/query.fcgi?holding=npg&amp;amp;cmd=Retrieve&amp;amp;db=PubMed&amp;amp;list_uids=17237726&amp;amp;dopt=Abstract" TargetMode="External"/><Relationship Id="rId4" Type="http://schemas.openxmlformats.org/officeDocument/2006/relationships/hyperlink" Target="http://links.isiglobalnet2.com/gateway/Gateway.cgi?&amp;amp;GWVersion=2&amp;amp;SrcAuth=Nature&amp;amp;SrcApp=Nature&amp;amp;DestLinkType=FullRecord&amp;amp;KeyUT=A1978EG68900001&amp;amp;DestApp=WOS_CPL" TargetMode="External"/><Relationship Id="rId9" Type="http://schemas.openxmlformats.org/officeDocument/2006/relationships/hyperlink" Target="http://www.ncbi.nlm.nih.gov/entrez/query.fcgi?holding=npg&amp;amp;cmd=Retrieve&amp;amp;db=PubMed&amp;amp;list_uids=19190533&amp;amp;dopt=Abstract" TargetMode="External"/><Relationship Id="rId14" Type="http://schemas.openxmlformats.org/officeDocument/2006/relationships/hyperlink" Target="http://www.ncbi.nlm.nih.gov/entrez/query.fcgi?holding=npg&amp;amp;cmd=Retrieve&amp;amp;db=PubMed&amp;amp;list_uids=20336080&amp;amp;dopt=Abstract" TargetMode="External"/><Relationship Id="rId22" Type="http://schemas.openxmlformats.org/officeDocument/2006/relationships/hyperlink" Target="http://www.ncbi.nlm.nih.gov/entrez/query.fcgi?holding=npg&amp;amp;cmd=Retrieve&amp;amp;db=PubMed&amp;amp;list_uids=15805367&amp;amp;dopt=Abstract" TargetMode="External"/><Relationship Id="rId27" Type="http://schemas.openxmlformats.org/officeDocument/2006/relationships/hyperlink" Target="http://www.nature.com/doifinder/10.1203/PDR.0b013e318142580a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paulomargotto.com.br/documentos/ENTEROCOLITE_NECROSANTE.do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ubtítulo 4"/>
          <p:cNvSpPr>
            <a:spLocks noGrp="1"/>
          </p:cNvSpPr>
          <p:nvPr>
            <p:ph type="body" idx="1"/>
          </p:nvPr>
        </p:nvSpPr>
        <p:spPr>
          <a:xfrm>
            <a:off x="755650" y="3284538"/>
            <a:ext cx="7772400" cy="150971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pt-BR" smtClean="0">
                <a:solidFill>
                  <a:srgbClr val="FFFFFF"/>
                </a:solidFill>
              </a:rPr>
              <a:t>Apresentação: Marília L. Bahia Evangelista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mtClean="0">
                <a:solidFill>
                  <a:srgbClr val="FFFFFF"/>
                </a:solidFill>
              </a:rPr>
              <a:t>Coordenação: Dr Marília Aires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mtClean="0">
                <a:solidFill>
                  <a:srgbClr val="FFFFFF"/>
                </a:solidFill>
              </a:rPr>
              <a:t>Unidade de Neonatologia do Hospital Regional da Asa Sul/Hospital Materno Infantil de Brasília/SES/DF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mtClean="0">
                <a:solidFill>
                  <a:srgbClr val="FFFFFF"/>
                </a:solidFill>
              </a:rPr>
              <a:t>Brasília, 28 de  dezembro de 2013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mtClean="0">
                <a:solidFill>
                  <a:srgbClr val="FFFFFF"/>
                </a:solidFill>
                <a:hlinkClick r:id="rId2"/>
              </a:rPr>
              <a:t>www.paulomargotto.com.br</a:t>
            </a:r>
            <a:r>
              <a:rPr lang="pt-BR" smtClean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-44450" y="1628775"/>
            <a:ext cx="9267825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FFFF00"/>
                </a:solidFill>
              </a:rPr>
              <a:t>Características do ritmo cardíaco anormal antes do diagnóstico clínico de </a:t>
            </a:r>
          </a:p>
          <a:p>
            <a:pPr algn="ctr"/>
            <a:r>
              <a:rPr lang="pt-BR" sz="2000" b="1">
                <a:solidFill>
                  <a:srgbClr val="FFFF00"/>
                </a:solidFill>
              </a:rPr>
              <a:t>enterocolite necrosante</a:t>
            </a:r>
          </a:p>
          <a:p>
            <a:pPr algn="ctr"/>
            <a:r>
              <a:rPr lang="pt-BR" sz="1600" i="1">
                <a:solidFill>
                  <a:schemeClr val="accent1"/>
                </a:solidFill>
              </a:rPr>
              <a:t>Abnormal heart rate characteristics before clinical diagnosis of</a:t>
            </a:r>
          </a:p>
          <a:p>
            <a:pPr algn="ctr"/>
            <a:r>
              <a:rPr lang="pt-BR" sz="1600" i="1">
                <a:solidFill>
                  <a:schemeClr val="accent1"/>
                </a:solidFill>
              </a:rPr>
              <a:t>necrotizing enterocolitis</a:t>
            </a:r>
          </a:p>
          <a:p>
            <a:pPr algn="ctr"/>
            <a:r>
              <a:rPr lang="pt-BR" sz="1600"/>
              <a:t>Stone ML, Tatum PM, Weitkamp JH, Mukherjee AB</a:t>
            </a:r>
            <a:endParaRPr lang="pt-BR" sz="1600" i="1">
              <a:solidFill>
                <a:schemeClr val="accent1"/>
              </a:solidFill>
            </a:endParaRPr>
          </a:p>
          <a:p>
            <a:pPr algn="ctr"/>
            <a:r>
              <a:rPr lang="pt-BR" sz="1600" i="1">
                <a:solidFill>
                  <a:schemeClr val="accent1"/>
                </a:solidFill>
              </a:rPr>
              <a:t>J Perinatol 2013;33:847-50</a:t>
            </a:r>
          </a:p>
          <a:p>
            <a:pPr algn="ctr"/>
            <a:endParaRPr lang="pt-BR" sz="1800">
              <a:solidFill>
                <a:schemeClr val="accent1"/>
              </a:solidFill>
            </a:endParaRP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35525"/>
            <a:ext cx="3059113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4791075"/>
            <a:ext cx="32766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4941888"/>
            <a:ext cx="1979613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0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471863"/>
            <a:ext cx="1258888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4338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800" smtClean="0"/>
              <a:t> A Enterocolite necrosante (ECN) é a doença intestinal adquirida mais comum em recém-nascido pré-termo (RNPT) e apesar dos avanços na UTIN a mortalidade ainda continua alta em torno de 30%</a:t>
            </a:r>
            <a:r>
              <a:rPr lang="pt-BR" sz="2800" baseline="30000" smtClean="0"/>
              <a:t>1-3</a:t>
            </a:r>
            <a:r>
              <a:rPr lang="pt-BR" sz="2800" smtClean="0"/>
              <a:t>, além do risco de problemas nutricionais e neurológicos a longo prazo</a:t>
            </a:r>
            <a:r>
              <a:rPr lang="pt-BR" sz="2800" baseline="30000" smtClean="0"/>
              <a:t>4-6</a:t>
            </a:r>
            <a:r>
              <a:rPr lang="pt-BR" sz="2800" smtClean="0"/>
              <a:t>.</a:t>
            </a:r>
          </a:p>
          <a:p>
            <a:pPr eaLnBrk="1" hangingPunct="1"/>
            <a:r>
              <a:rPr lang="pt-BR" sz="2800" smtClean="0"/>
              <a:t>Um dos principais desafios para melhorar é identificar  e tratar os recém-nascidos (RN) nos primeiros estágios da ECN, quando os sinais clínicos podem ser sutis e inespecíficos.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5362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800" smtClean="0"/>
              <a:t> Descobrir marcadores da ECN que aparecem antes dos sinais clínicos evidentes  facilitaria precocemente terapias dirigidas  o que poderia melhorar os resultados.</a:t>
            </a:r>
          </a:p>
          <a:p>
            <a:pPr eaLnBrk="1" hangingPunct="1">
              <a:buFont typeface="Wingdings 2" pitchFamily="18" charset="2"/>
              <a:buNone/>
            </a:pPr>
            <a:endParaRPr lang="pt-BR" sz="2800" smtClean="0"/>
          </a:p>
          <a:p>
            <a:pPr eaLnBrk="1" hangingPunct="1"/>
            <a:r>
              <a:rPr lang="pt-BR" sz="2800" smtClean="0"/>
              <a:t>Características do ritmo cardíaco anormal(HRC) foram estabelecidos como um biomarcador para sepse neonatal tardia e mortalidade dos pacientes na UTIN</a:t>
            </a:r>
            <a:r>
              <a:rPr lang="pt-BR" sz="2800" baseline="30000" smtClean="0"/>
              <a:t>8</a:t>
            </a:r>
            <a:r>
              <a:rPr lang="pt-BR" sz="2800" smtClean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6386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700" smtClean="0"/>
              <a:t> Griffin e Moorman</a:t>
            </a:r>
            <a:r>
              <a:rPr lang="pt-BR" sz="2700" baseline="30000" smtClean="0"/>
              <a:t>9</a:t>
            </a:r>
            <a:r>
              <a:rPr lang="pt-BR" sz="2700" smtClean="0"/>
              <a:t> mostraram que  redução da variabilidade da frequência cardíaca e desacelerações transitórias ocorrem frequentemente na fase pré-clinica da sepse.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700" smtClean="0"/>
          </a:p>
          <a:p>
            <a:pPr eaLnBrk="1" hangingPunct="1">
              <a:lnSpc>
                <a:spcPct val="80000"/>
              </a:lnSpc>
            </a:pPr>
            <a:r>
              <a:rPr lang="pt-BR" sz="2700" smtClean="0"/>
              <a:t> </a:t>
            </a:r>
            <a:r>
              <a:rPr lang="pt-PT" sz="2700" smtClean="0"/>
              <a:t>Esta constatação inspirou o desenvolvimento de um </a:t>
            </a:r>
            <a:r>
              <a:rPr lang="pt-BR" sz="2700" smtClean="0"/>
              <a:t>monitor que calcula um índice de características anormais da frequência cardíaca (HRC),  uma representação matemática da diminuição  da variabilidade e desacelerações da frequência cardíaca que é o aumento de vezes na probabilidade de septicemia serem diagnosticadas no próximo 24 h</a:t>
            </a:r>
            <a:r>
              <a:rPr lang="pt-BR" sz="2700" baseline="30000" smtClean="0"/>
              <a:t>10,11</a:t>
            </a:r>
            <a:r>
              <a:rPr lang="pt-BR" sz="270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sz="2800" smtClean="0"/>
              <a:t>Em um recente ensaio clínico randomizado de </a:t>
            </a:r>
            <a:r>
              <a:rPr lang="pt-BR" sz="2800" smtClean="0"/>
              <a:t>3003 crianças , monitoramento HRC reduziu a mortalidade em  recém-nascido de muito baixo peso (RNMBP) de 10,2 para 8,1 % , um resultado estatisticamente significativo e um resultado clinicamente importante</a:t>
            </a:r>
            <a:r>
              <a:rPr lang="pt-BR" sz="2800" baseline="30000" smtClean="0"/>
              <a:t>12</a:t>
            </a:r>
            <a:r>
              <a:rPr lang="pt-BR" sz="2800" smtClean="0"/>
              <a:t>. </a:t>
            </a:r>
          </a:p>
          <a:p>
            <a:pPr eaLnBrk="1" hangingPunct="1"/>
            <a:r>
              <a:rPr lang="pt-PT" sz="2800" smtClean="0"/>
              <a:t>A fisiopatologia da ECN e sepse dividem semelhanças, como  a </a:t>
            </a:r>
            <a:r>
              <a:rPr lang="pt-BR" sz="2800" smtClean="0"/>
              <a:t>resposta inflamatória sistêmica, o comprometimento hemodinâmico</a:t>
            </a:r>
            <a:br>
              <a:rPr lang="pt-BR" sz="2800" smtClean="0"/>
            </a:br>
            <a:r>
              <a:rPr lang="pt-BR" sz="2800" smtClean="0"/>
              <a:t>e a  hipoperfusão dos órgãos</a:t>
            </a:r>
            <a:r>
              <a:rPr lang="pt-BR" sz="2800" baseline="30000" smtClean="0"/>
              <a:t>14</a:t>
            </a:r>
            <a:r>
              <a:rPr lang="pt-BR" sz="2800" smtClean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000" smtClean="0"/>
              <a:t>Nesse estudo e em outros têm demonstrado que</a:t>
            </a:r>
            <a:br>
              <a:rPr lang="pt-PT" sz="2000" smtClean="0"/>
            </a:br>
            <a:r>
              <a:rPr lang="pt-BR" sz="2000" smtClean="0"/>
              <a:t>níveis de circulação elevados de citocinas pró-inflamatórias</a:t>
            </a:r>
            <a:br>
              <a:rPr lang="pt-BR" sz="2000" smtClean="0"/>
            </a:br>
            <a:r>
              <a:rPr lang="pt-BR" sz="2000" smtClean="0"/>
              <a:t>contribuem para a diminuição da variabilidade da frequência cardíaca</a:t>
            </a:r>
            <a:r>
              <a:rPr lang="pt-BR" sz="2000" baseline="30000" smtClean="0"/>
              <a:t>15-18</a:t>
            </a:r>
            <a:r>
              <a:rPr lang="pt-BR" sz="2000" smtClean="0"/>
              <a:t>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smtClean="0"/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 Na ECN o nível de citocinas no sangue são elevados, especialmente quando existe uma significativa necrose intestinal ou bacteremia19. Quando associada a hipomotilidade intestinal, distensão do intestino e íleo tem  sido visto um aumento do tônus ​​vagal e alteração  de HRC em adultos</a:t>
            </a:r>
            <a:r>
              <a:rPr lang="pt-BR" sz="2000" baseline="30000" smtClean="0"/>
              <a:t>20,21</a:t>
            </a:r>
            <a:r>
              <a:rPr lang="pt-BR" sz="2000" smtClean="0"/>
              <a:t>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smtClean="0"/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 Estudos do atores do presente estudo  em modelos pré-clínicos indicam que administração peritoneal de bactérias ou fungos, ativa  vias nervosas do vago que conduzem a desacelerações transitórias da frequência cardíaca semelhantes aos observados em RN com sepse</a:t>
            </a:r>
            <a:r>
              <a:rPr lang="pt-BR" sz="2000" baseline="30000" smtClean="0"/>
              <a:t>22</a:t>
            </a:r>
            <a:r>
              <a:rPr lang="pt-BR" sz="2000" smtClean="0"/>
              <a:t>. Mudanças do índice HRC pode  refletir ativação da via colinérgica anti- inflamatória, que tem um papel crítico na defesa do hospedeiro</a:t>
            </a:r>
            <a:r>
              <a:rPr lang="pt-BR" sz="2000" baseline="30000" smtClean="0"/>
              <a:t>23</a:t>
            </a:r>
            <a:r>
              <a:rPr lang="pt-BR" sz="2000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PT" sz="2700" smtClean="0"/>
              <a:t>O índice HRC anormal anteriormente não foi estudado  em crianças </a:t>
            </a:r>
            <a:r>
              <a:rPr lang="pt-BR" sz="2700" smtClean="0"/>
              <a:t>com  NEC e portanto, os autores realizaram uma análise retrospectiva de casos de NEC em RNMBP durante um ensaio clínico randomizado  prospectivo com monitoramento do índice HRC.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pt-BR" sz="2700" smtClean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z="2700" smtClean="0">
                <a:solidFill>
                  <a:srgbClr val="FFFF00"/>
                </a:solidFill>
              </a:rPr>
              <a:t>O objetivo do presente estudo  foi determinar se o índice HRC</a:t>
            </a:r>
            <a:br>
              <a:rPr lang="pt-BR" sz="2700" smtClean="0">
                <a:solidFill>
                  <a:srgbClr val="FFFF00"/>
                </a:solidFill>
              </a:rPr>
            </a:br>
            <a:r>
              <a:rPr lang="pt-BR" sz="2700" smtClean="0">
                <a:solidFill>
                  <a:srgbClr val="FFFF00"/>
                </a:solidFill>
              </a:rPr>
              <a:t>poderiam identificar precocemente os pacientes na fase pré-clínica da doença quando o instituído o tratamento agressivo   melhoraria os resultados.</a:t>
            </a:r>
            <a:br>
              <a:rPr lang="pt-BR" sz="2700" smtClean="0">
                <a:solidFill>
                  <a:srgbClr val="FFFF00"/>
                </a:solidFill>
              </a:rPr>
            </a:br>
            <a:endParaRPr lang="pt-BR" sz="270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smtClean="0"/>
              <a:t> </a:t>
            </a:r>
            <a:r>
              <a:rPr lang="pt-BR" sz="2000" smtClean="0">
                <a:solidFill>
                  <a:srgbClr val="FFFF00"/>
                </a:solidFill>
              </a:rPr>
              <a:t>A população de estudo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smtClean="0">
              <a:solidFill>
                <a:srgbClr val="FFFF00"/>
              </a:solidFill>
            </a:endParaRPr>
          </a:p>
          <a:p>
            <a:pPr lvl="1" eaLnBrk="1" hangingPunct="1">
              <a:lnSpc>
                <a:spcPct val="80000"/>
              </a:lnSpc>
            </a:pPr>
            <a:r>
              <a:rPr lang="pt-PT" sz="1600" smtClean="0"/>
              <a:t>Identificados retrospectivamente todos os casos de estágio 2 e 3 de BELL´s nos RN de muito baixo peso (&lt; 1500g) </a:t>
            </a:r>
            <a:r>
              <a:rPr lang="pt-BR" sz="1600" smtClean="0"/>
              <a:t>admitidos a partir de janeiro de 2005 a abril de 2010 em  três centros participantes em um ensaio clínico randomizado  prospectivo de monitoramento do índice de HRC . No ensaio clínico randomizado do índice de HRC (HeRO) , 3003 RNMBP em nove UTIN teve HRC continuamente monitorado e foram randomizados para ter seu índice HRC exibido</a:t>
            </a:r>
            <a:r>
              <a:rPr lang="pt-PT" sz="1600" smtClean="0"/>
              <a:t>, ou não exibidos clinicamente, por 120 dias ou até a morte ou alta da </a:t>
            </a:r>
            <a:r>
              <a:rPr lang="pt-BR" sz="1600" smtClean="0"/>
              <a:t>UTIN. Os resultados deste estudo foram publicados em 2011</a:t>
            </a:r>
            <a:r>
              <a:rPr lang="pt-BR" sz="1600" baseline="30000" smtClean="0"/>
              <a:t>12</a:t>
            </a:r>
            <a:r>
              <a:rPr lang="pt-BR" sz="1600" smtClean="0"/>
              <a:t>.  O Institucional</a:t>
            </a:r>
            <a:br>
              <a:rPr lang="pt-BR" sz="1600" smtClean="0"/>
            </a:br>
            <a:r>
              <a:rPr lang="pt-BR" sz="1600" smtClean="0"/>
              <a:t>Review Boards de cada instituição aprovou o ensaio , que requereu</a:t>
            </a:r>
            <a:br>
              <a:rPr lang="pt-BR" sz="1600" smtClean="0"/>
            </a:br>
            <a:r>
              <a:rPr lang="pt-BR" sz="1600" smtClean="0"/>
              <a:t>consentimento dos pais e revisão retrospectiva dos dados do paciente identificados para análise atual . Os três centros participantes da</a:t>
            </a:r>
            <a:br>
              <a:rPr lang="pt-BR" sz="1600" smtClean="0"/>
            </a:br>
            <a:r>
              <a:rPr lang="pt-BR" sz="1600" smtClean="0"/>
              <a:t>análise atual foram a Universidade de Virginia , Wake Forest University</a:t>
            </a:r>
            <a:br>
              <a:rPr lang="pt-BR" sz="1600" smtClean="0"/>
            </a:br>
            <a:r>
              <a:rPr lang="pt-BR" sz="1600" smtClean="0"/>
              <a:t>(Hospital de Brenner Crianças e Forsyth Medical Center) e Vanderbilt</a:t>
            </a:r>
            <a:br>
              <a:rPr lang="pt-BR" sz="1600" smtClean="0"/>
            </a:br>
            <a:r>
              <a:rPr lang="pt-BR" sz="1600" smtClean="0"/>
              <a:t>University. 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pt-BR" sz="1600" smtClean="0"/>
          </a:p>
          <a:p>
            <a:pPr lvl="1" eaLnBrk="1" hangingPunct="1">
              <a:lnSpc>
                <a:spcPct val="80000"/>
              </a:lnSpc>
            </a:pPr>
            <a:r>
              <a:rPr lang="pt-BR" sz="1600" smtClean="0"/>
              <a:t>Na Universidade de Virginia , o principal local  para o ensaio, os RN de muito baixo peso que não estavam matriculadas no julgamento do HRC  era monitorado, mas não exibida para os médicos . Nas outras Unidades , as crianças que não estavam matriculadas no ensaio  não tinha monitorização do índice HRC .</a:t>
            </a:r>
            <a:br>
              <a:rPr lang="pt-BR" sz="1600" smtClean="0"/>
            </a:br>
            <a:endParaRPr lang="pt-BR" sz="16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625" y="264648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000" smtClean="0">
                <a:solidFill>
                  <a:srgbClr val="FFFF00"/>
                </a:solidFill>
              </a:rPr>
              <a:t>Diagnóstico e aspectos clínicos da ECN</a:t>
            </a:r>
          </a:p>
          <a:p>
            <a:pPr lvl="1" eaLnBrk="1" hangingPunct="1">
              <a:lnSpc>
                <a:spcPct val="80000"/>
              </a:lnSpc>
            </a:pPr>
            <a:r>
              <a:rPr lang="pt-PT" sz="1800" smtClean="0"/>
              <a:t>Através da revisão de banco de dados, foram identificados todos os casos de ECN nos três </a:t>
            </a:r>
            <a:r>
              <a:rPr lang="pt-BR" sz="1800" smtClean="0"/>
              <a:t>centros, em seguida, identificados casos atendendo aos seguintes critérios :  Idade gestacional (IG)IG &lt; 34 semanas, clínica e evidência radiográfica de estágio de Bell II para III , pelo menos 7 dias de idade no diagnóstico e pelo menos 7 dias de tratamento com repouso intestinal e antibióticos.</a:t>
            </a:r>
            <a:br>
              <a:rPr lang="pt-BR" sz="1800" smtClean="0"/>
            </a:br>
            <a:r>
              <a:rPr lang="pt-BR" sz="1800" smtClean="0"/>
              <a:t>Os sinais clínicos incluíam distensão abdominal, íleo e hematoquezia.</a:t>
            </a:r>
            <a:br>
              <a:rPr lang="pt-BR" sz="1800" smtClean="0"/>
            </a:br>
            <a:r>
              <a:rPr lang="pt-BR" sz="1800" smtClean="0"/>
              <a:t>Os sinais radiográficos  iincluíram dilatação de alças fixas, pneumatose intestinal gás venoso no sistema porta e pneumoperitônio. Foram excluídos os pacientes nos quais o diagnóstico de perfuração intestinal espontânea foi feita no momento da laparotomia, bem como episódios repetidos de ECN no mesmo paciente .</a:t>
            </a:r>
            <a:br>
              <a:rPr lang="pt-BR" sz="1800" smtClean="0"/>
            </a:br>
            <a:r>
              <a:rPr lang="pt-BR" sz="1800" smtClean="0"/>
              <a:t>Os prontuários médicos foram revisados ​​para variáveis ​​demográficas e clínicas.</a:t>
            </a:r>
            <a:br>
              <a:rPr lang="pt-BR" sz="1800" smtClean="0"/>
            </a:br>
            <a:r>
              <a:rPr lang="pt-BR" sz="1800" smtClean="0"/>
              <a:t>O diagnóstico da ECN foi dado pelo inÍcio da clinica abdominal e radiológica. Os casos foram classificados como clinico  ou cirúrgico (este último foi definido como a colocação de dreno ou laparotomia no prazo de 7 dias do diagnóstico ECN. A mortalidade foi considerado no prazo de 14 dias do diagnóstico ECN 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700" smtClean="0"/>
              <a:t> </a:t>
            </a:r>
            <a:r>
              <a:rPr lang="pt-BR" sz="2700" smtClean="0">
                <a:solidFill>
                  <a:srgbClr val="FFFF00"/>
                </a:solidFill>
              </a:rPr>
              <a:t>Monitorização do Índice HRC</a:t>
            </a:r>
          </a:p>
          <a:p>
            <a:pPr lvl="1" eaLnBrk="1" hangingPunct="1">
              <a:lnSpc>
                <a:spcPct val="80000"/>
              </a:lnSpc>
            </a:pPr>
            <a:r>
              <a:rPr lang="pt-PT" sz="2200" smtClean="0"/>
              <a:t>O monitor HRC ( Predictive Medical Science Corporation, </a:t>
            </a:r>
            <a:r>
              <a:rPr lang="pt-BR" sz="2200" smtClean="0"/>
              <a:t>Charlottesville, VA, EUA ) usa a monitoração  eletrocardiograma padrão ao lado do leito da UTIN para o cálculo contínuo do índice HRC. O algoritmo matemático a partir do qual o índice de HRC é derivado, incorpora a diminuição da variabilidade e desacelerações transitórias, com o uso da regressão logística e representa o aumento na probabilidade de ser diagnosticada sepse nas próximas 24 h . O monitor exibe continuamente o índice HRC, que é atualizadas a cada hora e representa o índice HRC nos últimos 12 h. No estudo randomizado , os médicos foram informados sobre o índice HRC, mas não o curso de ação foi mandatória para pacientes com uma pontuação subindo.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Métodos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3000" smtClean="0">
                <a:solidFill>
                  <a:srgbClr val="FFFF00"/>
                </a:solidFill>
              </a:rPr>
              <a:t>Análise estátistica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400" smtClean="0"/>
              <a:t>Comparações de índice HRC por hora entre os dois grupos (clinica e ECN cirúrgica) foram feitas pelo teste t para variáveis ​​contínuas e do teste de  Fisher</a:t>
            </a:r>
            <a:br>
              <a:rPr lang="pt-BR" sz="2400" smtClean="0"/>
            </a:br>
            <a:r>
              <a:rPr lang="pt-BR" sz="2400" smtClean="0"/>
              <a:t>para variáveis ​​categóricas.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400" smtClean="0"/>
              <a:t>Teste pareado de ranqueamento foi usado para</a:t>
            </a:r>
            <a:br>
              <a:rPr lang="pt-BR" sz="2400" smtClean="0"/>
            </a:br>
            <a:r>
              <a:rPr lang="pt-BR" sz="2400" smtClean="0"/>
              <a:t>analisar o aumento do índice HRC antes do diagnóstico ECN. Média  do índice HRC ± s.d. é dado, salvo indicação em contrário . As análises estatísticas foram realizado em MatLab (MathWorks , Natick , MA, EUA), com um nível bicaudal de significância de 0,05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8930" y="264519"/>
            <a:ext cx="7981711" cy="1108741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74813"/>
            <a:ext cx="8002588" cy="218598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PT" sz="1900" smtClean="0"/>
              <a:t>A </a:t>
            </a:r>
            <a:r>
              <a:rPr lang="pt-PT" sz="1900" smtClean="0">
                <a:solidFill>
                  <a:srgbClr val="FFFF00"/>
                </a:solidFill>
              </a:rPr>
              <a:t>demografia dos doentes e evolução clínica</a:t>
            </a:r>
          </a:p>
          <a:p>
            <a:pPr lvl="1" eaLnBrk="1" hangingPunct="1">
              <a:lnSpc>
                <a:spcPct val="80000"/>
              </a:lnSpc>
            </a:pPr>
            <a:r>
              <a:rPr lang="pt-BR" sz="1700" smtClean="0"/>
              <a:t>Foram identificados 97 episódios da fase da ECN estágio  II para III em RN  de muito baixo peso , 34 semanas de gestação com dados disponíveis do índice de  HRC no tempo de diagnóstico. Trinta e três destes pacientes foram submetidos à laparotomia ou colocação de dreno peritoneal no prazo de 7 dias do diagnóstico e foram classificados como ECN cirúrgica para este análise. As características clínicas e os resultados são mostrados na </a:t>
            </a:r>
            <a:r>
              <a:rPr lang="pt-BR" sz="1700" smtClean="0">
                <a:solidFill>
                  <a:srgbClr val="0000FF"/>
                </a:solidFill>
              </a:rPr>
              <a:t>Tabela 1</a:t>
            </a:r>
            <a:r>
              <a:rPr lang="pt-BR" sz="1700" smtClean="0"/>
              <a:t> . Os pacientes que tiveram intervenção cirúrgica (laparotomia ou colocação de dreno peritoneal) dentro de 1 semana de diagnóstico ECN tinham menor idade gestacional, eram  mais propensos a ter hemocultura positiva  e eram mais propensos a morrer dentro de 14 dias  diagnóstico  ECN.</a:t>
            </a:r>
            <a:br>
              <a:rPr lang="pt-BR" sz="1700" smtClean="0"/>
            </a:br>
            <a:endParaRPr lang="pt-BR" sz="1700" smtClean="0"/>
          </a:p>
          <a:p>
            <a:pPr lvl="1" eaLnBrk="1" hangingPunct="1">
              <a:lnSpc>
                <a:spcPct val="80000"/>
              </a:lnSpc>
            </a:pPr>
            <a:r>
              <a:rPr lang="pt-BR" sz="1700" smtClean="0">
                <a:solidFill>
                  <a:srgbClr val="0000FF"/>
                </a:solidFill>
              </a:rPr>
              <a:t>A Figura 1</a:t>
            </a:r>
            <a:r>
              <a:rPr lang="pt-BR" sz="1700" smtClean="0"/>
              <a:t> mostra a tela do monitor HRC com correspondentes exemplos de HRC normal e anormal, ocorrendo antes da apresentação clínica da ECN.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7950" y="260350"/>
            <a:ext cx="8893175" cy="6597650"/>
          </a:xfrm>
          <a:ln w="57150">
            <a:solidFill>
              <a:srgbClr val="0000FF"/>
            </a:solidFill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625" y="264648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484313"/>
            <a:ext cx="4402137" cy="5040312"/>
          </a:xfrm>
          <a:ln w="57150">
            <a:solidFill>
              <a:srgbClr val="0000FF"/>
            </a:solidFill>
          </a:ln>
        </p:spPr>
      </p:pic>
      <p:sp>
        <p:nvSpPr>
          <p:cNvPr id="26627" name="Espaço Reservado para Conteúdo 7"/>
          <p:cNvSpPr>
            <a:spLocks noGrp="1"/>
          </p:cNvSpPr>
          <p:nvPr>
            <p:ph sz="half" idx="2"/>
          </p:nvPr>
        </p:nvSpPr>
        <p:spPr>
          <a:xfrm>
            <a:off x="4643438" y="1341438"/>
            <a:ext cx="4038600" cy="53276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1300" smtClean="0"/>
              <a:t>Capturas de tela do monitor características da freqüência cardíaca ( HRC) , mostrando HRC normal e HRC anormal em um paciente com enterocolite necrosante (ECN)</a:t>
            </a:r>
            <a:br>
              <a:rPr lang="pt-PT" sz="1300" smtClean="0"/>
            </a:br>
            <a:r>
              <a:rPr lang="pt-PT" sz="1300" b="1" smtClean="0">
                <a:solidFill>
                  <a:srgbClr val="FFFF00"/>
                </a:solidFill>
              </a:rPr>
              <a:t>Em ( a)</a:t>
            </a:r>
            <a:r>
              <a:rPr lang="pt-PT" sz="1300" smtClean="0"/>
              <a:t> monitor HRC para um paciente individual com HRC normal. O painel inferior mostra os últimos 30 minutos da freqüência cardíaca (verde ), com uma linha de base de frequência cardíaca (FC) de 150 batimentos por pequenas acelerações e desacelerações freqüentes normais. O painel superior mostra a evolução do  índice de HRC com 5 dias , que é derivado de medidas de variabilidade da freqüência cardíaca e desacelerações transitórias e é a probabilidade do paciente</a:t>
            </a:r>
            <a:br>
              <a:rPr lang="pt-PT" sz="1300" smtClean="0"/>
            </a:br>
            <a:r>
              <a:rPr lang="pt-PT" sz="1300" smtClean="0"/>
              <a:t>serão diagnosticados com sepse no próximo 24 h. Neste paciente , o índice HRC tem sido baixo ( &lt;1 ) durante 5 dias, indicando HRC normal e baixa probabilidade de sepse. O atual índice HRC é exibido no canto superior direito ( 0,42) . </a:t>
            </a:r>
            <a:r>
              <a:rPr lang="pt-PT" sz="1300" b="1" smtClean="0">
                <a:solidFill>
                  <a:srgbClr val="FFFF00"/>
                </a:solidFill>
              </a:rPr>
              <a:t>Em ( b)</a:t>
            </a:r>
            <a:r>
              <a:rPr lang="pt-PT" sz="1300" smtClean="0"/>
              <a:t> tela do monitor HRC para um paciente com ECN e bacteremia por </a:t>
            </a:r>
            <a:r>
              <a:rPr lang="pt-PT" sz="1300" i="1" smtClean="0"/>
              <a:t>Escherichia coli</a:t>
            </a:r>
            <a:r>
              <a:rPr lang="pt-PT" sz="1300" smtClean="0"/>
              <a:t> . O tempo de diagnóstico clínico de ECN é indicado pela seta cor  laranja, no momento em que o índice HRC FOI &gt;45. Quatorze horas antes do diagnóstico da ECN ( linha vertical ), o índice HRC subiu para 2,36 refletindo diminuída acelerações e desacelerações transitórias como visto no corresponde traçado da FC ( verde, de baixo)</a:t>
            </a:r>
            <a:endParaRPr lang="pt-BR" sz="1300" smtClean="0"/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4984750" y="6113463"/>
            <a:ext cx="203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                Figura 1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pt-PT" sz="1800" dirty="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pt-PT" sz="1800" dirty="0" smtClean="0"/>
              <a:t>      </a:t>
            </a:r>
            <a:r>
              <a:rPr lang="pt-PT" sz="1800" dirty="0" smtClean="0">
                <a:solidFill>
                  <a:srgbClr val="FFFF00"/>
                </a:solidFill>
              </a:rPr>
              <a:t>Índice HRC em crianças com ECN  com tratamento clínico e cirúrgico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PT" sz="1800" dirty="0" smtClean="0"/>
              <a:t>O índice HRC de base de 1 a 3 dias antes do diagnóstico da ECN foi </a:t>
            </a:r>
            <a:br>
              <a:rPr lang="pt-PT" sz="1800" dirty="0" smtClean="0"/>
            </a:br>
            <a:r>
              <a:rPr lang="pt-BR" sz="1800" dirty="0" smtClean="0"/>
              <a:t>maior em pacientes que desenvolveram  ECN cirúrgicA vs ECN clinica</a:t>
            </a:r>
            <a:br>
              <a:rPr lang="pt-BR" sz="1800" dirty="0" smtClean="0"/>
            </a:br>
            <a:r>
              <a:rPr lang="pt-BR" sz="1800" dirty="0" smtClean="0"/>
              <a:t>(2,06 ± 1,98 vs 1,22 ± 1,10, P = 0,009) , e esta diferença persistiu</a:t>
            </a:r>
            <a:br>
              <a:rPr lang="pt-BR" sz="1800" dirty="0" smtClean="0"/>
            </a:br>
            <a:r>
              <a:rPr lang="pt-BR" sz="1800" dirty="0" smtClean="0"/>
              <a:t>após o ajuste para a idade gestacional e peso ao nascer. Nas horas que </a:t>
            </a:r>
            <a:br>
              <a:rPr lang="pt-BR" sz="1800" dirty="0" smtClean="0"/>
            </a:br>
            <a:r>
              <a:rPr lang="pt-BR" sz="1800" dirty="0" smtClean="0"/>
              <a:t>antecederam o diagnóstico clínico da ECN, houve uma significativa</a:t>
            </a:r>
            <a:br>
              <a:rPr lang="pt-BR" sz="1800" dirty="0" smtClean="0"/>
            </a:br>
            <a:r>
              <a:rPr lang="pt-BR" sz="1800" dirty="0" smtClean="0"/>
              <a:t>alteração no índice HRC ao longo de 24 h antes da linha de base dos pacientes (</a:t>
            </a:r>
            <a:r>
              <a:rPr lang="pt-BR" sz="1800" dirty="0" smtClean="0">
                <a:solidFill>
                  <a:srgbClr val="0000FF"/>
                </a:solidFill>
              </a:rPr>
              <a:t>Figura 2)</a:t>
            </a:r>
            <a:r>
              <a:rPr lang="pt-BR" sz="1800" dirty="0" smtClean="0"/>
              <a:t>.Isto ocorreu 16 horas antes do diagnóstico clínico de ECN cirúrgico e 6 h antes do diagnóstico da ECN clinica.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pt-BR" sz="1800" dirty="0" smtClean="0"/>
              <a:t>No momento do diagnóstico, os doentes com ECN cirúrgico teve um maior índice médio HRC em comparação com aqueles com ECN clínica (3,3 ± 2,2 vs 1,9 ± 1,7, P&lt;0.001 ) e os pacientes que morreram tiveram um</a:t>
            </a:r>
            <a:br>
              <a:rPr lang="pt-BR" sz="1800" dirty="0" smtClean="0"/>
            </a:br>
            <a:r>
              <a:rPr lang="pt-BR" sz="1800" dirty="0" smtClean="0"/>
              <a:t>maior índice HRC em comparação com sobreviventes (4,0 ± 1,9 vs 2,5 ± 1,7 ,</a:t>
            </a:r>
            <a:br>
              <a:rPr lang="pt-BR" sz="1800" dirty="0" smtClean="0"/>
            </a:br>
            <a:r>
              <a:rPr lang="pt-BR" sz="1800" dirty="0" smtClean="0"/>
              <a:t>P = 0,004, Tabela 1 ). A hemocultura no prazo de 24 h do diagnóstico da ECN  foi positiva em 22 casos, negativa em 74 e não obtidos em 1.  O índice  HRC</a:t>
            </a:r>
            <a:br>
              <a:rPr lang="pt-BR" sz="1800" dirty="0" smtClean="0"/>
            </a:br>
            <a:r>
              <a:rPr lang="pt-BR" sz="1800" dirty="0" smtClean="0"/>
              <a:t>em pacientes com hemocultura positiva foi de 3,0 ± 1,5 e no</a:t>
            </a:r>
            <a:br>
              <a:rPr lang="pt-BR" sz="1800" dirty="0" smtClean="0"/>
            </a:br>
            <a:r>
              <a:rPr lang="pt-BR" sz="1800" dirty="0" smtClean="0"/>
              <a:t>aqueles com hemocultura negativa foi de 2,6 ± 1,9 ( P =0,44) .</a:t>
            </a:r>
            <a:br>
              <a:rPr lang="pt-BR" sz="1800" dirty="0" smtClean="0"/>
            </a:br>
            <a:endParaRPr lang="pt-BR" sz="18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Resultados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8674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1500" smtClean="0"/>
              <a:t>Considerando-se apenas os pacientes com hemocultura negativa no</a:t>
            </a:r>
            <a:br>
              <a:rPr lang="pt-PT" sz="1500" smtClean="0"/>
            </a:br>
            <a:r>
              <a:rPr lang="pt-BR" sz="1500" smtClean="0"/>
              <a:t>tempo de diagnóstico da ECN, houve um índice HRC significativamente maior</a:t>
            </a:r>
            <a:br>
              <a:rPr lang="pt-BR" sz="1500" smtClean="0"/>
            </a:br>
            <a:r>
              <a:rPr lang="pt-BR" sz="1500" smtClean="0"/>
              <a:t>naqueles com ECN  cirúrgica em comparação com aqueles com ECN clinica</a:t>
            </a:r>
            <a:br>
              <a:rPr lang="pt-BR" sz="1500" smtClean="0"/>
            </a:br>
            <a:r>
              <a:rPr lang="pt-BR" sz="1500" smtClean="0"/>
              <a:t>(3,8 ± 2,0 vs 2,2 ± 1,7, P = 0,007).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1500" smtClean="0"/>
          </a:p>
          <a:p>
            <a:pPr eaLnBrk="1" hangingPunct="1">
              <a:lnSpc>
                <a:spcPct val="80000"/>
              </a:lnSpc>
            </a:pPr>
            <a:r>
              <a:rPr lang="pt-BR" sz="1500" smtClean="0"/>
              <a:t>Após o diagnóstico da ECN , o índice HRC aumentou em ambos os grupos,</a:t>
            </a:r>
            <a:br>
              <a:rPr lang="pt-BR" sz="1500" smtClean="0"/>
            </a:br>
            <a:r>
              <a:rPr lang="pt-BR" sz="1500" smtClean="0"/>
              <a:t>com um pico 15 horas após o diagnóstico clínico (</a:t>
            </a:r>
            <a:r>
              <a:rPr lang="pt-BR" sz="1500" smtClean="0">
                <a:solidFill>
                  <a:srgbClr val="0000FF"/>
                </a:solidFill>
              </a:rPr>
              <a:t>Figura 2</a:t>
            </a:r>
            <a:r>
              <a:rPr lang="pt-BR" sz="1500" smtClean="0"/>
              <a:t>) . Em geral</a:t>
            </a:r>
            <a:br>
              <a:rPr lang="pt-BR" sz="1500" smtClean="0"/>
            </a:br>
            <a:r>
              <a:rPr lang="pt-BR" sz="1500" smtClean="0"/>
              <a:t>anestesia e cirurgia levam a HRC anormal  e a figura portanto, exibe o índice HRC apenas antes da intervenção cirúrgica.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smtClean="0"/>
          </a:p>
          <a:p>
            <a:pPr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Visualização Índice HRC vs não- exibição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500" smtClean="0">
                <a:solidFill>
                  <a:srgbClr val="FFFF00"/>
                </a:solidFill>
              </a:rPr>
              <a:t/>
            </a:r>
            <a:br>
              <a:rPr lang="pt-BR" sz="1500" smtClean="0">
                <a:solidFill>
                  <a:srgbClr val="FFFF00"/>
                </a:solidFill>
              </a:rPr>
            </a:br>
            <a:r>
              <a:rPr lang="pt-BR" sz="1500" smtClean="0"/>
              <a:t>Dos 97 pacientes com a ECN, 88 pacientes haviam sido matriculados com</a:t>
            </a:r>
            <a:br>
              <a:rPr lang="pt-BR" sz="1500" smtClean="0"/>
            </a:br>
            <a:r>
              <a:rPr lang="pt-BR" sz="1500" smtClean="0"/>
              <a:t>consentimento parental , em um ensaio clínico randomizado, em que o índice HRC foi</a:t>
            </a:r>
            <a:br>
              <a:rPr lang="pt-BR" sz="1500" smtClean="0"/>
            </a:br>
            <a:r>
              <a:rPr lang="pt-BR" sz="1500" smtClean="0"/>
              <a:t>exibido tanto para os clínicos ou não exibido (47 randomizados para exibir o índice HRC</a:t>
            </a:r>
            <a:br>
              <a:rPr lang="pt-BR" sz="1500" smtClean="0"/>
            </a:br>
            <a:r>
              <a:rPr lang="pt-BR" sz="1500" smtClean="0"/>
              <a:t>e 41 para não não exibir o indice HRC) . Os restantes nove pacientes foram</a:t>
            </a:r>
            <a:br>
              <a:rPr lang="pt-BR" sz="1500" smtClean="0"/>
            </a:br>
            <a:r>
              <a:rPr lang="pt-BR" sz="1500" smtClean="0"/>
              <a:t>na Universidade de Virginia e não foram incluídos no ensaio, mas</a:t>
            </a:r>
            <a:br>
              <a:rPr lang="pt-BR" sz="1500" smtClean="0"/>
            </a:br>
            <a:r>
              <a:rPr lang="pt-BR" sz="1500" smtClean="0"/>
              <a:t>tinham índice HRC monitorados e não foi  exibido para os médicos, por unidade</a:t>
            </a:r>
            <a:br>
              <a:rPr lang="pt-BR" sz="1500" smtClean="0"/>
            </a:br>
            <a:r>
              <a:rPr lang="pt-BR" sz="1500" smtClean="0"/>
              <a:t>protocolo . Assim , havia 47 pacientes com índice HRC exibido e 50</a:t>
            </a:r>
            <a:br>
              <a:rPr lang="pt-BR" sz="1500" smtClean="0"/>
            </a:br>
            <a:r>
              <a:rPr lang="pt-BR" sz="1500" smtClean="0"/>
              <a:t>não mostrado. A</a:t>
            </a:r>
            <a:r>
              <a:rPr lang="pt-BR" sz="1500" smtClean="0">
                <a:solidFill>
                  <a:srgbClr val="FFFF00"/>
                </a:solidFill>
              </a:rPr>
              <a:t> </a:t>
            </a:r>
            <a:r>
              <a:rPr lang="pt-BR" sz="1500" smtClean="0">
                <a:solidFill>
                  <a:srgbClr val="0000FF"/>
                </a:solidFill>
              </a:rPr>
              <a:t>Figura 3</a:t>
            </a:r>
            <a:r>
              <a:rPr lang="pt-BR" sz="1500" smtClean="0"/>
              <a:t> mostra o índice HRC em torno do tempo do diagnóstico da ECN em pacientes no grupo de não  exibição em comparação com o grupo de exibição do índice HRC.</a:t>
            </a:r>
            <a:br>
              <a:rPr lang="pt-BR" sz="1500" smtClean="0"/>
            </a:br>
            <a:endParaRPr lang="pt-BR" sz="15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908050"/>
            <a:ext cx="3960812" cy="4968875"/>
          </a:xfrm>
          <a:ln w="57150">
            <a:solidFill>
              <a:srgbClr val="0000FF"/>
            </a:solidFill>
          </a:ln>
        </p:spPr>
      </p:pic>
      <p:pic>
        <p:nvPicPr>
          <p:cNvPr id="2969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87900" y="908050"/>
            <a:ext cx="4248150" cy="4968875"/>
          </a:xfrm>
          <a:ln w="57150">
            <a:solidFill>
              <a:srgbClr val="0000FF"/>
            </a:solidFill>
          </a:ln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2051050" y="6021388"/>
            <a:ext cx="14414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Figura 2</a:t>
            </a:r>
          </a:p>
        </p:txBody>
      </p:sp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5940425" y="6021388"/>
            <a:ext cx="14414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Figura 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0722" name="Espaço Reservado para Conteúdo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500" smtClean="0"/>
              <a:t>Identificação de biomarcadores para a previsão ou a detecção precoce de </a:t>
            </a:r>
            <a:r>
              <a:rPr lang="pt-BR" sz="2500" smtClean="0"/>
              <a:t>ECN tem sido objeto de investigação intensa , o que é necessário em virtude da alta incidência e potencialmente devastadora consequências da doença . Na análise atual de RNMBP admitidos em três Centros durante um ensaio randomizado e controlado  de monitoramento do HRC, os autores descobririam que o </a:t>
            </a:r>
            <a:r>
              <a:rPr lang="pt-BR" sz="2500" b="1" smtClean="0">
                <a:solidFill>
                  <a:srgbClr val="FFFF00"/>
                </a:solidFill>
              </a:rPr>
              <a:t>HRC anormal semelhantes aos observados na sepse também</a:t>
            </a:r>
            <a:br>
              <a:rPr lang="pt-BR" sz="2500" b="1" smtClean="0">
                <a:solidFill>
                  <a:srgbClr val="FFFF00"/>
                </a:solidFill>
              </a:rPr>
            </a:br>
            <a:r>
              <a:rPr lang="pt-BR" sz="2500" b="1" smtClean="0">
                <a:solidFill>
                  <a:srgbClr val="FFFF00"/>
                </a:solidFill>
              </a:rPr>
              <a:t>ocorre em prematuros antes da apresentação clínica da ECN</a:t>
            </a:r>
            <a:r>
              <a:rPr lang="pt-BR" sz="2500" smtClean="0"/>
              <a:t>. Se os médicos são alertados para esta mudança fisiológica,  podem avaliar de perto o paciente e considerar mais testes e tratamentos, com melhores resultados através de intervenção precoce.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pt-PT" sz="2000" dirty="0" smtClean="0"/>
              <a:t>Estudos anteriores de biomarcadores da ECN ainda não renderam clinicamente </a:t>
            </a:r>
            <a:r>
              <a:rPr lang="pt-BR" sz="2000" dirty="0" smtClean="0"/>
              <a:t>testes úteis. Cálculo diário do </a:t>
            </a:r>
            <a:r>
              <a:rPr lang="pt-BR" sz="2000" i="1" dirty="0" smtClean="0"/>
              <a:t>Score for Neonatal AcuteFisiologia -II</a:t>
            </a:r>
            <a:r>
              <a:rPr lang="pt-BR" sz="2000" dirty="0" smtClean="0"/>
              <a:t> (SNAP-II), que inclui medidas de hipotensão , hipotermia, acidose e oxigenação, foi mostrado não prever ou detectar  a ECN</a:t>
            </a:r>
            <a:r>
              <a:rPr lang="pt-BR" sz="2000" baseline="30000" dirty="0" smtClean="0"/>
              <a:t>25</a:t>
            </a:r>
            <a:r>
              <a:rPr lang="pt-BR" sz="2000" dirty="0" smtClean="0"/>
              <a:t>.</a:t>
            </a:r>
            <a:br>
              <a:rPr lang="pt-BR" sz="2000" dirty="0" smtClean="0"/>
            </a:br>
            <a:endParaRPr lang="pt-BR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pt-BR" sz="2000" dirty="0" smtClean="0"/>
              <a:t>Testes de susceptibilidade genética ECN, amostragem de respiração do hidrogênio e testes de marcadores inflamatórios no sangue ou fezes, foi demonstrado que têm limitado valor diagnóstico</a:t>
            </a:r>
            <a:r>
              <a:rPr lang="pt-BR" sz="2000" baseline="30000" dirty="0" smtClean="0"/>
              <a:t>26</a:t>
            </a:r>
            <a:r>
              <a:rPr lang="pt-BR" sz="2000" dirty="0" smtClean="0"/>
              <a:t>.  </a:t>
            </a:r>
            <a:r>
              <a:rPr lang="pt-PT" sz="2000" dirty="0" smtClean="0"/>
              <a:t>Medidas de alteração do fluxo mesentério, mudança na microbiota intestinal</a:t>
            </a:r>
            <a:r>
              <a:rPr lang="pt-PT" sz="2000" baseline="30000" dirty="0" smtClean="0"/>
              <a:t>27,28</a:t>
            </a:r>
            <a:r>
              <a:rPr lang="pt-PT" sz="2000" dirty="0" smtClean="0"/>
              <a:t> na prevenção ou detecção da ECN estão em fase inicial de investigação, no entanto, tem-se mostrado promissores.</a:t>
            </a:r>
          </a:p>
          <a:p>
            <a:pPr eaLnBrk="1" hangingPunct="1">
              <a:lnSpc>
                <a:spcPct val="80000"/>
              </a:lnSpc>
              <a:defRPr/>
            </a:pPr>
            <a:endParaRPr lang="pt-PT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pt-PT" sz="2000" dirty="0" smtClean="0"/>
              <a:t> O presente  estudo indica que um </a:t>
            </a:r>
            <a:r>
              <a:rPr lang="pt-PT" sz="2000" dirty="0" smtClean="0">
                <a:solidFill>
                  <a:srgbClr val="FFFF00"/>
                </a:solidFill>
              </a:rPr>
              <a:t>monitor disponível</a:t>
            </a:r>
            <a:r>
              <a:rPr lang="pt-PT" sz="2000" dirty="0" smtClean="0"/>
              <a:t> no mercado aprovado pelo FDA que relata  HRC anormal em recém-nascidos </a:t>
            </a:r>
            <a:r>
              <a:rPr lang="pt-PT" sz="2000" dirty="0" smtClean="0">
                <a:solidFill>
                  <a:srgbClr val="FFFF00"/>
                </a:solidFill>
              </a:rPr>
              <a:t>pode detectar alterações biológicas associadas com a ECN</a:t>
            </a:r>
            <a:r>
              <a:rPr lang="pt-PT" sz="2000" dirty="0" smtClean="0"/>
              <a:t> </a:t>
            </a:r>
            <a:r>
              <a:rPr lang="pt-PT" sz="2000" dirty="0" smtClean="0">
                <a:solidFill>
                  <a:srgbClr val="FFFF00"/>
                </a:solidFill>
              </a:rPr>
              <a:t>até um dia antes dos clínicos reconhecerem que um paciente está doente.</a:t>
            </a:r>
            <a:r>
              <a:rPr lang="pt-BR" sz="2000" dirty="0" smtClean="0">
                <a:solidFill>
                  <a:srgbClr val="FFFF00"/>
                </a:solidFill>
              </a:rPr>
              <a:t/>
            </a:r>
            <a:br>
              <a:rPr lang="pt-BR" sz="2000" dirty="0" smtClean="0">
                <a:solidFill>
                  <a:srgbClr val="FFFF00"/>
                </a:solidFill>
              </a:rPr>
            </a:br>
            <a:endParaRPr lang="pt-BR" sz="20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000" smtClean="0"/>
              <a:t>Anormal HRC (diminuição da  variabilidade e desacelerações) tem-se  associado</a:t>
            </a:r>
            <a:r>
              <a:rPr lang="pt-BR" sz="2000" smtClean="0"/>
              <a:t> fortemente com sepse tardia no recém-nascido pré-termo</a:t>
            </a:r>
            <a:r>
              <a:rPr lang="pt-BR" sz="2000" baseline="30000" smtClean="0"/>
              <a:t>9,30-32</a:t>
            </a:r>
            <a:r>
              <a:rPr lang="pt-BR" sz="20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 Como as características fisiopatológicas da  ECN se manifestam como sepse, não é de estranhar que HRC são anormais em RN no momento do diagnóstico da ECN. A resposta inflamatória sistêmica, distensão intestinal e necrose do tecido podem contribuir indiretamente ( através da ativação do sistema nervoso autônomo e disfunção ) ou diretamente (via efeitos nas células marcapasso do  nó sinusal) para HRC anormal.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Na análise atual, os autores relataram  que </a:t>
            </a:r>
            <a:r>
              <a:rPr lang="pt-BR" sz="2000" b="1" smtClean="0">
                <a:solidFill>
                  <a:srgbClr val="FFFF00"/>
                </a:solidFill>
              </a:rPr>
              <a:t>o índice HRC continuou a aumentar após o diagnóstico e início do tratamento de ECN</a:t>
            </a:r>
            <a:r>
              <a:rPr lang="pt-BR" sz="2000" smtClean="0"/>
              <a:t> , em contraste com a sepse em que anteriormente estes autores mostraram que o pico de HRC ocorre próximo do momento do diagnóstico e diminui depois do uso de  antibióticos e outras terapias.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200" smtClean="0"/>
              <a:t>O continuado agravamento do HRC em pacientes com ECN</a:t>
            </a:r>
            <a:br>
              <a:rPr lang="pt-PT" sz="2200" smtClean="0"/>
            </a:br>
            <a:r>
              <a:rPr lang="pt-BR" sz="2200" smtClean="0"/>
              <a:t>acompanha a evolução clínica destes bebês nos quais dramática resposta inflamatória sistêmica e, em alguns casos, significativa necrose do intestino, muitas vezes, leva à deterioração clínica progressiva mesmo após o início da terapia 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200" smtClean="0"/>
          </a:p>
          <a:p>
            <a:pPr eaLnBrk="1" hangingPunct="1">
              <a:lnSpc>
                <a:spcPct val="80000"/>
              </a:lnSpc>
            </a:pPr>
            <a:r>
              <a:rPr lang="pt-BR" sz="2200" smtClean="0"/>
              <a:t>A relevância clínica desta constatação é que, </a:t>
            </a:r>
            <a:r>
              <a:rPr lang="pt-BR" sz="2200" b="1" smtClean="0">
                <a:solidFill>
                  <a:srgbClr val="FFFF00"/>
                </a:solidFill>
              </a:rPr>
              <a:t>na UTIN quando os pacientes começam a usar antibióticos  devido à suspeita de infecção, um aumento contínuo no índice HRC poderia ser um sinal de um processo inflamatório em curso e deveria levar a avaliação clínica cuidadosa e consideração de estudos adicionais ou terapias.</a:t>
            </a:r>
            <a:br>
              <a:rPr lang="pt-BR" sz="2200" b="1" smtClean="0">
                <a:solidFill>
                  <a:srgbClr val="FFFF00"/>
                </a:solidFill>
              </a:rPr>
            </a:br>
            <a:endParaRPr lang="pt-BR" sz="2200" b="1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bg1"/>
                </a:solidFill>
              </a:rPr>
              <a:t>Discussão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2200" smtClean="0"/>
              <a:t>A maioria dos pacientes na análise atual estava participando de um ensaio randomizado controlado  </a:t>
            </a:r>
            <a:r>
              <a:rPr lang="pt-BR" sz="2200" smtClean="0"/>
              <a:t>de 3003 RNMBP , em que o índice HRC foi monitorada em todos RN, mas exibido aos clínicos em apenas metade.  </a:t>
            </a:r>
            <a:r>
              <a:rPr lang="pt-BR" sz="2200" b="1" smtClean="0">
                <a:solidFill>
                  <a:srgbClr val="FFFF00"/>
                </a:solidFill>
              </a:rPr>
              <a:t>A mortalidade foi significativamente reduzido em pacientes que tiveram seu índice HRC exibido continuamente.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200" b="1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PT" sz="2200" smtClean="0"/>
              <a:t>A limitação da análise atual é que amostra</a:t>
            </a:r>
            <a:r>
              <a:rPr lang="pt-BR" sz="2200" smtClean="0"/>
              <a:t> era pequena e no ensaio randomizado e controlado  não havia  intervenção obrigatório para RN com um aumento agudo no índice de HRC. Um maior número de RN com ECN seria exigido determinar  se a exibição do índice HRC  resultaria  em um tratamento precoce ou melhora nos resultados.    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963" y="249238"/>
            <a:ext cx="8485187" cy="1165225"/>
          </a:xfrm>
        </p:spPr>
      </p:pic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PT" sz="1800" smtClean="0"/>
              <a:t>O diagnóstico precoce da ECN e da instituição de terapias para diminuir</a:t>
            </a:r>
            <a:br>
              <a:rPr lang="pt-PT" sz="1800" smtClean="0"/>
            </a:br>
            <a:r>
              <a:rPr lang="pt-BR" sz="1800" smtClean="0"/>
              <a:t>a demanda metabólica, reduzir a distensão intestinal (descompressão gástrica), tratar a  infecção ( antibióticos de largo espectro  )e otimizar o fornecimento de oxigênio aos tecidos (fluidoterapia e suporte a pressão arterial) pode melhorar os resultados.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1800" smtClean="0"/>
          </a:p>
          <a:p>
            <a:pPr eaLnBrk="1" hangingPunct="1">
              <a:lnSpc>
                <a:spcPct val="80000"/>
              </a:lnSpc>
            </a:pPr>
            <a:endParaRPr 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Novas terapias para ECN como agentes antinflamatórios também podem ser mais eficazes, se os pacientes pudessem ser identificados nas fases iniciais da doença.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 A monitorização contínua do HRC oferece aos médicos informações sobre as alterações fisiológicas sutis associadas a resposta inflamatória sistêmica que precedem a deterioração clínica associada com a ECN, levantando a possibilidade de melhorar os resultados dos pacientes através de uma intervenção mais cedo.</a:t>
            </a:r>
            <a:br>
              <a:rPr lang="pt-BR" sz="1800" smtClean="0"/>
            </a:br>
            <a:endParaRPr lang="pt-BR" sz="18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8313" y="260350"/>
            <a:ext cx="8229600" cy="1143000"/>
          </a:xfrm>
        </p:spPr>
        <p:txBody>
          <a:bodyPr vert="horz" wrap="square" lIns="91440" tIns="45720" bIns="45720" numCol="1" anchorCtr="0" compatLnSpc="1">
            <a:prstTxWarp prst="textNoShape">
              <a:avLst/>
            </a:prstTxWarp>
          </a:bodyPr>
          <a:lstStyle/>
          <a:p>
            <a:pPr indent="0" algn="ctr">
              <a:defRPr/>
            </a:pPr>
            <a:r>
              <a:rPr lang="pt-BR" dirty="0" smtClean="0">
                <a:solidFill>
                  <a:srgbClr val="FFFF00"/>
                </a:solidFill>
                <a:effectLst/>
              </a:rPr>
              <a:t>ABSTRACT</a:t>
            </a:r>
          </a:p>
        </p:txBody>
      </p:sp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830263"/>
            <a:ext cx="8782050" cy="2527300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36867" name="AutoShape 5"/>
          <p:cNvSpPr>
            <a:spLocks noChangeArrowheads="1"/>
          </p:cNvSpPr>
          <p:nvPr/>
        </p:nvSpPr>
        <p:spPr bwMode="auto">
          <a:xfrm>
            <a:off x="-396875" y="3833813"/>
            <a:ext cx="10585450" cy="3024187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36868" name="Text Box 7"/>
          <p:cNvSpPr txBox="1">
            <a:spLocks noChangeArrowheads="1"/>
          </p:cNvSpPr>
          <p:nvPr/>
        </p:nvSpPr>
        <p:spPr bwMode="auto">
          <a:xfrm>
            <a:off x="1835150" y="4941888"/>
            <a:ext cx="6051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800" b="1">
                <a:solidFill>
                  <a:srgbClr val="0000FF"/>
                </a:solidFill>
              </a:rPr>
              <a:t>Características do ritmo cardíaco anormal podem</a:t>
            </a:r>
          </a:p>
          <a:p>
            <a:pPr algn="ctr"/>
            <a:r>
              <a:rPr lang="pt-BR" sz="1800" b="1">
                <a:solidFill>
                  <a:srgbClr val="0000FF"/>
                </a:solidFill>
              </a:rPr>
              <a:t>ocorrer antes do diagnóstico clínico de enterocolite</a:t>
            </a:r>
          </a:p>
          <a:p>
            <a:pPr algn="ctr"/>
            <a:r>
              <a:rPr lang="pt-BR" sz="1800" b="1">
                <a:solidFill>
                  <a:srgbClr val="0000FF"/>
                </a:solidFill>
              </a:rPr>
              <a:t>necrosante, sendo de utilidade na detecção precoce e</a:t>
            </a:r>
          </a:p>
          <a:p>
            <a:pPr algn="ctr"/>
            <a:r>
              <a:rPr lang="pt-BR" sz="1800" b="1">
                <a:solidFill>
                  <a:srgbClr val="0000FF"/>
                </a:solidFill>
              </a:rPr>
              <a:t>tratamento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46238"/>
            <a:ext cx="8229600" cy="4951412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/>
              <a:t>                                          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1-Guthrie SO, Gordon PV, Thomas V, Thorp JA, Peabody J, Clark RH. Necrotizing enterocolitis among neonates in the United States. </a:t>
            </a:r>
            <a:r>
              <a:rPr lang="pt-BR" sz="1600" i="1" smtClean="0"/>
              <a:t>J Perinatol</a:t>
            </a:r>
            <a:r>
              <a:rPr lang="pt-BR" sz="1600" smtClean="0"/>
              <a:t> 2003; </a:t>
            </a:r>
            <a:r>
              <a:rPr lang="pt-BR" sz="1600" b="1" smtClean="0"/>
              <a:t>23</a:t>
            </a:r>
            <a:r>
              <a:rPr lang="pt-BR" sz="1600" smtClean="0"/>
              <a:t>(4): 278–285. | </a:t>
            </a:r>
            <a:r>
              <a:rPr lang="pt-BR" sz="1600" smtClean="0">
                <a:hlinkClick r:id="rId2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3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2-Thyoka M, de Coppi P, Eaton S, Khoo K, Hall NJ, Curry J </a:t>
            </a:r>
            <a:r>
              <a:rPr lang="pt-BR" sz="1600" i="1" smtClean="0"/>
              <a:t>et al</a:t>
            </a:r>
            <a:r>
              <a:rPr lang="pt-BR" sz="1600" smtClean="0"/>
              <a:t>. Advanced necrotizing enterocolitis part 1: mortality. </a:t>
            </a:r>
            <a:r>
              <a:rPr lang="pt-BR" sz="1600" i="1" smtClean="0"/>
              <a:t>Eur J Pediatr Surg</a:t>
            </a:r>
            <a:r>
              <a:rPr lang="pt-BR" sz="1600" smtClean="0"/>
              <a:t> 2012; </a:t>
            </a:r>
            <a:r>
              <a:rPr lang="pt-BR" sz="1600" b="1" smtClean="0"/>
              <a:t>22</a:t>
            </a:r>
            <a:r>
              <a:rPr lang="pt-BR" sz="1600" smtClean="0"/>
              <a:t>(1): 8–12. | </a:t>
            </a:r>
            <a:r>
              <a:rPr lang="pt-BR" sz="1600" smtClean="0">
                <a:hlinkClick r:id="rId4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5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3-Clark RH, Gordon P, Walker WM, Laughon M, Smith PB, Spitzer AR. Characteristics of patients who die of necrotizing enterocolitis. </a:t>
            </a:r>
            <a:r>
              <a:rPr lang="pt-BR" sz="1600" i="1" smtClean="0"/>
              <a:t>J Perinatol</a:t>
            </a:r>
            <a:r>
              <a:rPr lang="pt-BR" sz="1600" smtClean="0"/>
              <a:t> 2012; </a:t>
            </a:r>
            <a:r>
              <a:rPr lang="pt-BR" sz="1600" b="1" smtClean="0"/>
              <a:t>32</a:t>
            </a:r>
            <a:r>
              <a:rPr lang="pt-BR" sz="1600" smtClean="0"/>
              <a:t>(3): 199–204. | </a:t>
            </a:r>
            <a:r>
              <a:rPr lang="pt-BR" sz="1600" smtClean="0">
                <a:hlinkClick r:id="rId6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7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4-Martin CR, Dammann O, Allred EN, Patel S, O'Shea TM, Kuban KC </a:t>
            </a:r>
            <a:r>
              <a:rPr lang="pt-BR" sz="1600" i="1" smtClean="0"/>
              <a:t>et al</a:t>
            </a:r>
            <a:r>
              <a:rPr lang="pt-BR" sz="1600" smtClean="0"/>
              <a:t>. Neurodevelopment of extremely preterm infants who had necrotizing enterocolitis with or without late bacteremia. </a:t>
            </a:r>
            <a:r>
              <a:rPr lang="pt-BR" sz="1600" i="1" smtClean="0"/>
              <a:t>J Pediatr</a:t>
            </a:r>
            <a:r>
              <a:rPr lang="pt-BR" sz="1600" smtClean="0"/>
              <a:t> 2010; </a:t>
            </a:r>
            <a:r>
              <a:rPr lang="pt-BR" sz="1600" b="1" smtClean="0"/>
              <a:t>157</a:t>
            </a:r>
            <a:r>
              <a:rPr lang="pt-BR" sz="1600" smtClean="0"/>
              <a:t>(5): 751–756 e751. | </a:t>
            </a:r>
            <a:r>
              <a:rPr lang="pt-BR" sz="1600" smtClean="0">
                <a:hlinkClick r:id="rId8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9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5-Catlin A. Extremely long hospitalizations of newborns in the United States: data, descriptions, dilemmas. </a:t>
            </a:r>
            <a:r>
              <a:rPr lang="pt-BR" sz="1600" i="1" smtClean="0"/>
              <a:t>J Perinatol</a:t>
            </a:r>
            <a:r>
              <a:rPr lang="pt-BR" sz="1600" smtClean="0"/>
              <a:t> 2006; </a:t>
            </a:r>
            <a:r>
              <a:rPr lang="pt-BR" sz="1600" b="1" smtClean="0"/>
              <a:t>26</a:t>
            </a:r>
            <a:r>
              <a:rPr lang="pt-BR" sz="1600" smtClean="0"/>
              <a:t>(12): 742–748. | </a:t>
            </a:r>
            <a:r>
              <a:rPr lang="pt-BR" sz="1600" smtClean="0">
                <a:hlinkClick r:id="rId10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1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6-Roze E, Ta BD, van der Ree MH, Tanis JC, van Braeckel KN, Hulscher JB </a:t>
            </a:r>
            <a:r>
              <a:rPr lang="pt-BR" sz="1600" i="1" smtClean="0"/>
              <a:t>et al</a:t>
            </a:r>
            <a:r>
              <a:rPr lang="pt-BR" sz="1600" smtClean="0"/>
              <a:t>. Functional impairments at school age of children with necrotizing enterocolitis or spontaneous intestinal perforation. </a:t>
            </a:r>
            <a:r>
              <a:rPr lang="pt-BR" sz="1600" i="1" smtClean="0"/>
              <a:t>Pediatr Res</a:t>
            </a:r>
            <a:r>
              <a:rPr lang="pt-BR" sz="1600" smtClean="0"/>
              <a:t> 2011; </a:t>
            </a:r>
            <a:r>
              <a:rPr lang="pt-BR" sz="1600" b="1" smtClean="0"/>
              <a:t>70</a:t>
            </a:r>
            <a:r>
              <a:rPr lang="pt-BR" sz="1600" smtClean="0"/>
              <a:t>(6): 619–625. | </a:t>
            </a:r>
            <a:r>
              <a:rPr lang="pt-BR" sz="1600" smtClean="0">
                <a:hlinkClick r:id="rId12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3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7-Abdullah F, Zhang Y, Camp M, Mukherjee D, Gabre-Kidan A, Colombani PM </a:t>
            </a:r>
            <a:r>
              <a:rPr lang="pt-BR" sz="1600" i="1" smtClean="0"/>
              <a:t>et al</a:t>
            </a:r>
            <a:r>
              <a:rPr lang="pt-BR" sz="1600" smtClean="0"/>
              <a:t>. Necrotizing enterocolitis in 20,822 infants: analysis of medical and surgical treatments. </a:t>
            </a:r>
            <a:r>
              <a:rPr lang="pt-BR" sz="1600" i="1" smtClean="0"/>
              <a:t>Clin Pediatr (Phila)</a:t>
            </a:r>
            <a:r>
              <a:rPr lang="pt-BR" sz="1600" smtClean="0"/>
              <a:t> 2010; </a:t>
            </a:r>
            <a:r>
              <a:rPr lang="pt-BR" sz="1600" b="1" smtClean="0"/>
              <a:t>49</a:t>
            </a:r>
            <a:r>
              <a:rPr lang="pt-BR" sz="1600" smtClean="0"/>
              <a:t>(2): 166–171. | </a:t>
            </a:r>
            <a:r>
              <a:rPr lang="pt-BR" sz="1600" smtClean="0">
                <a:hlinkClick r:id="rId14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5" tooltip="Article on PubMed - "/>
              </a:rPr>
              <a:t>PubMed</a:t>
            </a:r>
            <a:r>
              <a:rPr lang="pt-BR" sz="1600" smtClean="0"/>
              <a:t> |</a:t>
            </a:r>
          </a:p>
        </p:txBody>
      </p:sp>
      <p:sp>
        <p:nvSpPr>
          <p:cNvPr id="47108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468313" y="260350"/>
            <a:ext cx="8229600" cy="1143000"/>
          </a:xfrm>
        </p:spPr>
        <p:txBody>
          <a:bodyPr vert="horz" wrap="square" lIns="91440" tIns="4572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indent="0" algn="ctr">
              <a:defRPr/>
            </a:pPr>
            <a:r>
              <a:rPr lang="pt-BR" sz="4200" dirty="0" smtClean="0">
                <a:solidFill>
                  <a:srgbClr val="FFFF00"/>
                </a:solidFill>
                <a:effectLst/>
              </a:rPr>
              <a:t>REFERECES</a:t>
            </a:r>
            <a:br>
              <a:rPr lang="pt-BR" sz="4200" dirty="0" smtClean="0">
                <a:solidFill>
                  <a:srgbClr val="FFFF00"/>
                </a:solidFill>
                <a:effectLst/>
              </a:rPr>
            </a:br>
            <a:r>
              <a:rPr lang="pt-BR" sz="4200" dirty="0" smtClean="0">
                <a:solidFill>
                  <a:srgbClr val="FFFF00"/>
                </a:solidFill>
                <a:effectLst/>
              </a:rPr>
              <a:t>(em forma de </a:t>
            </a:r>
            <a:r>
              <a:rPr lang="pt-BR" sz="4200" i="1" dirty="0" smtClean="0">
                <a:solidFill>
                  <a:srgbClr val="FFFF00"/>
                </a:solidFill>
                <a:effectLst/>
              </a:rPr>
              <a:t>links!)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12875"/>
            <a:ext cx="8229600" cy="5111750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pt-BR" sz="1600" smtClean="0"/>
              <a:t>8-Griffin MP, Lake DE, Bissonette EA, Harrell FEJr, O'Shea TM, Moorman JR. Heart rate characteristics: novel physiomarkers to predict neonatal infection and death. </a:t>
            </a:r>
            <a:r>
              <a:rPr lang="pt-BR" sz="1600" i="1" smtClean="0"/>
              <a:t>Pediatrics</a:t>
            </a:r>
            <a:r>
              <a:rPr lang="pt-BR" sz="1600" smtClean="0"/>
              <a:t> 2005; </a:t>
            </a:r>
            <a:r>
              <a:rPr lang="pt-BR" sz="1600" b="1" smtClean="0"/>
              <a:t>116</a:t>
            </a:r>
            <a:r>
              <a:rPr lang="pt-BR" sz="1600" smtClean="0"/>
              <a:t>(5): 1070–1074. | </a:t>
            </a:r>
            <a:r>
              <a:rPr lang="pt-BR" sz="1600" smtClean="0">
                <a:hlinkClick r:id="rId2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3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4" tooltip="Article on ISI - "/>
              </a:rPr>
              <a:t>ISI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9-Griffin MP, Moorman JR. Toward the early diagnosis of neonatal sepsis and sepsis-like illness using novel heart rate analysis. </a:t>
            </a:r>
            <a:r>
              <a:rPr lang="pt-BR" sz="1600" i="1" smtClean="0"/>
              <a:t>Pediatrics</a:t>
            </a:r>
            <a:r>
              <a:rPr lang="pt-BR" sz="1600" smtClean="0"/>
              <a:t> 2001; </a:t>
            </a:r>
            <a:r>
              <a:rPr lang="pt-BR" sz="1600" b="1" smtClean="0"/>
              <a:t>107</a:t>
            </a:r>
            <a:r>
              <a:rPr lang="pt-BR" sz="1600" smtClean="0"/>
              <a:t>(1): 97–104. | </a:t>
            </a:r>
            <a:r>
              <a:rPr lang="pt-BR" sz="1600" smtClean="0">
                <a:hlinkClick r:id="rId5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6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7" tooltip="Article on ISI - "/>
              </a:rPr>
              <a:t>ISI</a:t>
            </a:r>
            <a:r>
              <a:rPr lang="pt-BR" sz="1600" smtClean="0"/>
              <a:t> | </a:t>
            </a:r>
            <a:r>
              <a:rPr lang="pt-BR" sz="1600" smtClean="0">
                <a:hlinkClick r:id="rId8" tooltip="Article on CAS - "/>
              </a:rPr>
              <a:t>CAS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10-Kovatchev BP, Farhy LS, Cao H, Griffin MP, Lake DE, Moorman JR. Sample asymmetry analysis of heart rate characteristics with application to neonatal sepsis and systemic inflammatory response syndrome. </a:t>
            </a:r>
            <a:r>
              <a:rPr lang="pt-BR" sz="1600" i="1" smtClean="0"/>
              <a:t>Pediatr Res</a:t>
            </a:r>
            <a:r>
              <a:rPr lang="pt-BR" sz="1600" smtClean="0"/>
              <a:t> 2003; </a:t>
            </a:r>
            <a:r>
              <a:rPr lang="pt-BR" sz="1600" b="1" smtClean="0"/>
              <a:t>54</a:t>
            </a:r>
            <a:r>
              <a:rPr lang="pt-BR" sz="1600" smtClean="0"/>
              <a:t>(6): 892–898. | </a:t>
            </a:r>
            <a:r>
              <a:rPr lang="pt-BR" sz="1600" smtClean="0">
                <a:hlinkClick r:id="rId9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0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11-Moorman JR, Delos JB, Flower AA, Cao H, Kovatchev BP, Richman JS </a:t>
            </a:r>
            <a:r>
              <a:rPr lang="pt-BR" sz="1600" i="1" smtClean="0"/>
              <a:t>et al</a:t>
            </a:r>
            <a:r>
              <a:rPr lang="pt-BR" sz="1600" smtClean="0"/>
              <a:t>. Cardiovascular oscillations at the bedside: early diagnosis of neonatal sepsis using heart rate characteristics monitoring. </a:t>
            </a:r>
            <a:r>
              <a:rPr lang="pt-BR" sz="1600" i="1" smtClean="0"/>
              <a:t>Physiol Meas</a:t>
            </a:r>
            <a:r>
              <a:rPr lang="pt-BR" sz="1600" smtClean="0"/>
              <a:t> 2011; </a:t>
            </a:r>
            <a:r>
              <a:rPr lang="pt-BR" sz="1600" b="1" smtClean="0"/>
              <a:t>32</a:t>
            </a:r>
            <a:r>
              <a:rPr lang="pt-BR" sz="1600" smtClean="0"/>
              <a:t>(11): 1821–1832. | </a:t>
            </a:r>
            <a:r>
              <a:rPr lang="pt-BR" sz="1600" smtClean="0">
                <a:hlinkClick r:id="rId11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2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12-Moorman JR, Carlo WA, Kattwinkel J, Schelonka RL, Porcelli PJ, Navarrete CT </a:t>
            </a:r>
            <a:r>
              <a:rPr lang="pt-BR" sz="1600" i="1" smtClean="0"/>
              <a:t>et al</a:t>
            </a:r>
            <a:r>
              <a:rPr lang="pt-BR" sz="1600" smtClean="0"/>
              <a:t>. Mortality reduction by heart rate characteristic monitoring in very low birth weight neonates: a randomized trial. </a:t>
            </a:r>
            <a:r>
              <a:rPr lang="pt-BR" sz="1600" i="1" smtClean="0"/>
              <a:t>J Pediatr</a:t>
            </a:r>
            <a:r>
              <a:rPr lang="pt-BR" sz="1600" smtClean="0"/>
              <a:t> 2011; </a:t>
            </a:r>
            <a:r>
              <a:rPr lang="pt-BR" sz="1600" b="1" smtClean="0"/>
              <a:t>159</a:t>
            </a:r>
            <a:r>
              <a:rPr lang="pt-BR" sz="1600" smtClean="0"/>
              <a:t>(6): 900–906 e901. | </a:t>
            </a:r>
            <a:r>
              <a:rPr lang="pt-BR" sz="1600" smtClean="0">
                <a:hlinkClick r:id="rId13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4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13-Nanthakumar N, Meng D, Goldstein AM, Zhu W, Lu L, Uauy R </a:t>
            </a:r>
            <a:r>
              <a:rPr lang="pt-BR" sz="1600" i="1" smtClean="0"/>
              <a:t>et al</a:t>
            </a:r>
            <a:r>
              <a:rPr lang="pt-BR" sz="1600" smtClean="0"/>
              <a:t>. The mechanism of excessive intestinal inflammation in necrotizing enterocolitis: an immature innate immune response. </a:t>
            </a:r>
            <a:r>
              <a:rPr lang="pt-BR" sz="1600" i="1" smtClean="0"/>
              <a:t>PLoS One</a:t>
            </a:r>
            <a:r>
              <a:rPr lang="pt-BR" sz="1600" smtClean="0"/>
              <a:t> 2011; </a:t>
            </a:r>
            <a:r>
              <a:rPr lang="pt-BR" sz="1600" b="1" smtClean="0"/>
              <a:t>6</a:t>
            </a:r>
            <a:r>
              <a:rPr lang="pt-BR" sz="1600" smtClean="0"/>
              <a:t>(3): e17776. | </a:t>
            </a:r>
            <a:r>
              <a:rPr lang="pt-BR" sz="1600" smtClean="0">
                <a:hlinkClick r:id="rId15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6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14-Caplan MS, Jilling T. New concepts in necrotizing enterocolitis. </a:t>
            </a:r>
            <a:r>
              <a:rPr lang="pt-BR" sz="1600" i="1" smtClean="0"/>
              <a:t>Curr Opin Pediatr</a:t>
            </a:r>
            <a:r>
              <a:rPr lang="pt-BR" sz="1600" smtClean="0"/>
              <a:t> 2001; </a:t>
            </a:r>
            <a:r>
              <a:rPr lang="pt-BR" sz="1600" b="1" smtClean="0"/>
              <a:t>13</a:t>
            </a:r>
            <a:r>
              <a:rPr lang="pt-BR" sz="1600" smtClean="0"/>
              <a:t>(2): 111–115. | </a:t>
            </a:r>
            <a:r>
              <a:rPr lang="pt-BR" sz="1600" smtClean="0">
                <a:hlinkClick r:id="rId17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8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19" tooltip="Article on CAS - "/>
              </a:rPr>
              <a:t>CAS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de-DE" sz="1600" smtClean="0"/>
              <a:t>15-Aronson D, Mittleman MA, Burger AJ. </a:t>
            </a:r>
            <a:r>
              <a:rPr lang="pt-BR" sz="1600" smtClean="0"/>
              <a:t>Interleukin-6 levels are inversely correlated with heart rate variability in patients with decompensated heart failure. </a:t>
            </a:r>
            <a:r>
              <a:rPr lang="pt-BR" sz="1600" i="1" smtClean="0"/>
              <a:t>J Cardiovasc Electrophysiol</a:t>
            </a:r>
            <a:r>
              <a:rPr lang="pt-BR" sz="1600" smtClean="0"/>
              <a:t> 2001; </a:t>
            </a:r>
            <a:r>
              <a:rPr lang="pt-BR" sz="1600" b="1" smtClean="0"/>
              <a:t>12</a:t>
            </a:r>
            <a:r>
              <a:rPr lang="pt-BR" sz="1600" smtClean="0"/>
              <a:t>(3): 294–300. | </a:t>
            </a:r>
            <a:r>
              <a:rPr lang="pt-BR" sz="1600" smtClean="0">
                <a:hlinkClick r:id="rId20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21" tooltip="Article on PubMed - "/>
              </a:rPr>
              <a:t>PubMed</a:t>
            </a:r>
            <a:r>
              <a:rPr lang="pt-BR" sz="1600" smtClean="0"/>
              <a:t> |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pt-BR" sz="1400" smtClean="0"/>
              <a:t>16-Fairchild KD, Saucerman JJ, Raynor LL, Sivak JA, Xiao Y, Lake DE </a:t>
            </a:r>
            <a:r>
              <a:rPr lang="pt-BR" sz="1400" i="1" smtClean="0"/>
              <a:t>et al</a:t>
            </a:r>
            <a:r>
              <a:rPr lang="pt-BR" sz="1400" smtClean="0"/>
              <a:t>. Endotoxin depresses heart rate variability in mice: cytokine and steroid effects. </a:t>
            </a:r>
            <a:r>
              <a:rPr lang="pt-BR" sz="1400" i="1" smtClean="0"/>
              <a:t>Am J Physiol Regul Integr Comp Physiol</a:t>
            </a:r>
            <a:r>
              <a:rPr lang="pt-BR" sz="1400" smtClean="0"/>
              <a:t> 2009; </a:t>
            </a:r>
            <a:r>
              <a:rPr lang="pt-BR" sz="1400" b="1" smtClean="0"/>
              <a:t>297</a:t>
            </a:r>
            <a:r>
              <a:rPr lang="pt-BR" sz="1400" smtClean="0"/>
              <a:t>(4): R1019–R1027. | </a:t>
            </a:r>
            <a:r>
              <a:rPr lang="pt-BR" sz="1400" smtClean="0">
                <a:hlinkClick r:id="rId2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3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it-IT" sz="1400" smtClean="0"/>
              <a:t>17-Jan BU, Coyle SM, Macor MA, Reddell M, Calvano SE, Lowry SF. </a:t>
            </a:r>
            <a:r>
              <a:rPr lang="pt-BR" sz="1400" smtClean="0"/>
              <a:t>Relationship of basal heart rate variability to </a:t>
            </a:r>
            <a:r>
              <a:rPr lang="pt-BR" sz="1400" i="1" smtClean="0"/>
              <a:t>in vivo</a:t>
            </a:r>
            <a:r>
              <a:rPr lang="pt-BR" sz="1400" smtClean="0"/>
              <a:t> cytokine responses after endotoxin exposure. </a:t>
            </a:r>
            <a:r>
              <a:rPr lang="pt-BR" sz="1400" i="1" smtClean="0"/>
              <a:t>Shock</a:t>
            </a:r>
            <a:r>
              <a:rPr lang="pt-BR" sz="1400" smtClean="0"/>
              <a:t> 2010; </a:t>
            </a:r>
            <a:r>
              <a:rPr lang="pt-BR" sz="1400" b="1" smtClean="0"/>
              <a:t>33</a:t>
            </a:r>
            <a:r>
              <a:rPr lang="pt-BR" sz="1400" smtClean="0"/>
              <a:t>(4): 363–368. | </a:t>
            </a:r>
            <a:r>
              <a:rPr lang="pt-BR" sz="1400" smtClean="0">
                <a:hlinkClick r:id="rId4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5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smtClean="0"/>
              <a:t>18-Raynor LL, Saucerman JJ, Akinola MO, Lake DE, Moorman JR, Fairchild KD. Cytokine screening identifies NICU patients with Gram-negative bacteremia. </a:t>
            </a:r>
            <a:r>
              <a:rPr lang="pt-BR" sz="1400" i="1" smtClean="0"/>
              <a:t>Pediatr Res</a:t>
            </a:r>
            <a:r>
              <a:rPr lang="pt-BR" sz="1400" smtClean="0"/>
              <a:t> 2012; </a:t>
            </a:r>
            <a:r>
              <a:rPr lang="pt-BR" sz="1400" b="1" smtClean="0"/>
              <a:t>71</a:t>
            </a:r>
            <a:r>
              <a:rPr lang="pt-BR" sz="1400" smtClean="0"/>
              <a:t>(3): 261–266. | </a:t>
            </a:r>
            <a:r>
              <a:rPr lang="pt-BR" sz="1400" smtClean="0">
                <a:hlinkClick r:id="rId6" tooltip="Article on Article - 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7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smtClean="0"/>
              <a:t>19-Chan KY, Leung FW, Lam HS, Tam YH, To KF, Cheung HM </a:t>
            </a:r>
            <a:r>
              <a:rPr lang="pt-BR" sz="1400" i="1" smtClean="0"/>
              <a:t>et al</a:t>
            </a:r>
            <a:r>
              <a:rPr lang="pt-BR" sz="1400" smtClean="0"/>
              <a:t>. Immunoregulatory protein profiles of necrotizing enterocolitis versus spontaneous intestinal perforation in preterm infants. </a:t>
            </a:r>
            <a:r>
              <a:rPr lang="pt-BR" sz="1400" i="1" smtClean="0"/>
              <a:t>PloS One</a:t>
            </a:r>
            <a:r>
              <a:rPr lang="pt-BR" sz="1400" smtClean="0"/>
              <a:t> 2012; </a:t>
            </a:r>
            <a:r>
              <a:rPr lang="pt-BR" sz="1400" b="1" smtClean="0"/>
              <a:t>7</a:t>
            </a:r>
            <a:r>
              <a:rPr lang="pt-BR" sz="1400" smtClean="0"/>
              <a:t>(5): e36977. | </a:t>
            </a:r>
            <a:r>
              <a:rPr lang="pt-BR" sz="1400" smtClean="0">
                <a:hlinkClick r:id="rId8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9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smtClean="0"/>
              <a:t>20-Pancoto JA, Correa PB, Oliveira-Pelegrin GR, Rocha MJ. Autonomic dysfunction in experimental sepsis induced by cecal ligation and puncture. </a:t>
            </a:r>
            <a:r>
              <a:rPr lang="pt-BR" sz="1400" i="1" smtClean="0"/>
              <a:t>Auton Neurosci</a:t>
            </a:r>
            <a:r>
              <a:rPr lang="pt-BR" sz="1400" smtClean="0"/>
              <a:t> 2008; </a:t>
            </a:r>
            <a:r>
              <a:rPr lang="pt-BR" sz="1400" b="1" smtClean="0"/>
              <a:t>138</a:t>
            </a:r>
            <a:r>
              <a:rPr lang="pt-BR" sz="1400" smtClean="0"/>
              <a:t>(1-2): 57–63. | </a:t>
            </a:r>
            <a:r>
              <a:rPr lang="pt-BR" sz="1400" smtClean="0">
                <a:hlinkClick r:id="rId10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1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smtClean="0"/>
              <a:t>21-Budzynski J, Klopocka M, Bujak R, Swiatkowski M, Pulkowski G, Sinkiewicz W. Autonomic nervous function in Helicobacter pylori-infected patients with atypical chest pain studied by analysis of heart rate variability. </a:t>
            </a:r>
            <a:r>
              <a:rPr lang="pt-BR" sz="1400" i="1" smtClean="0"/>
              <a:t>Eur J Gastroenterol Hepatol</a:t>
            </a:r>
            <a:r>
              <a:rPr lang="pt-BR" sz="1400" smtClean="0"/>
              <a:t> 2004; </a:t>
            </a:r>
            <a:r>
              <a:rPr lang="pt-BR" sz="1400" b="1" smtClean="0"/>
              <a:t>16</a:t>
            </a:r>
            <a:r>
              <a:rPr lang="pt-BR" sz="1400" smtClean="0"/>
              <a:t>(5): 451–457. | </a:t>
            </a:r>
            <a:r>
              <a:rPr lang="pt-BR" sz="1400" smtClean="0">
                <a:hlinkClick r:id="rId12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3" tooltip="Article on PubMed - "/>
              </a:rPr>
              <a:t>PubMed</a:t>
            </a:r>
            <a:r>
              <a:rPr lang="pt-BR" sz="1400" smtClean="0"/>
              <a:t> | </a:t>
            </a:r>
            <a:r>
              <a:rPr lang="pt-BR" sz="1400" smtClean="0">
                <a:hlinkClick r:id="rId14" tooltip="Article on ISI - "/>
              </a:rPr>
              <a:t>ISI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smtClean="0"/>
              <a:t>22-Fairchild KD, Srinivasan V, Moorman JR, Gaykema RP, Goehler LE. Pathogen-induced heart rate changes associated with cholinergic nervous system activation. </a:t>
            </a:r>
            <a:r>
              <a:rPr lang="pt-BR" sz="1400" i="1" smtClean="0"/>
              <a:t>Am J Physiol Regul Integr Comp Physiol</a:t>
            </a:r>
            <a:r>
              <a:rPr lang="pt-BR" sz="1400" smtClean="0"/>
              <a:t> 2011; </a:t>
            </a:r>
            <a:r>
              <a:rPr lang="pt-BR" sz="1400" b="1" smtClean="0"/>
              <a:t>300</a:t>
            </a:r>
            <a:r>
              <a:rPr lang="pt-BR" sz="1400" smtClean="0"/>
              <a:t>(2): R330–R339. | </a:t>
            </a:r>
            <a:r>
              <a:rPr lang="pt-BR" sz="1400" smtClean="0">
                <a:hlinkClick r:id="rId15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6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400" smtClean="0"/>
              <a:t>23-Huston JM, Tracey KJ. The pulse of inflammation: heart rate variability, the cholinergic anti-inflammatory pathway and implications for therapy. </a:t>
            </a:r>
            <a:r>
              <a:rPr lang="pt-BR" sz="1400" i="1" smtClean="0"/>
              <a:t>J Intern Med</a:t>
            </a:r>
            <a:r>
              <a:rPr lang="pt-BR" sz="1400" smtClean="0"/>
              <a:t> 2011; </a:t>
            </a:r>
            <a:r>
              <a:rPr lang="pt-BR" sz="1400" b="1" smtClean="0"/>
              <a:t>269</a:t>
            </a:r>
            <a:r>
              <a:rPr lang="pt-BR" sz="1400" smtClean="0"/>
              <a:t>(1): 45–53. | </a:t>
            </a:r>
            <a:r>
              <a:rPr lang="pt-BR" sz="1400" smtClean="0">
                <a:hlinkClick r:id="rId17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8" tooltip="Article on PubMed - "/>
              </a:rPr>
              <a:t>PubMed</a:t>
            </a:r>
            <a:r>
              <a:rPr lang="pt-BR" sz="1400" smtClean="0"/>
              <a:t> | </a:t>
            </a:r>
            <a:r>
              <a:rPr lang="pt-BR" sz="1400" smtClean="0">
                <a:hlinkClick r:id="rId19" tooltip="Article on CAS - "/>
              </a:rPr>
              <a:t>CAS</a:t>
            </a:r>
            <a:r>
              <a:rPr lang="pt-BR" sz="1400" smtClean="0"/>
              <a:t> |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333375"/>
            <a:ext cx="8229600" cy="6524625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pt-BR" sz="1600" smtClean="0"/>
              <a:t>24-Bell MJ, Ternberg JL, Feigin RD, Keating JP, Marshall R, Barton L </a:t>
            </a:r>
            <a:r>
              <a:rPr lang="pt-BR" sz="1600" i="1" smtClean="0"/>
              <a:t>et al</a:t>
            </a:r>
            <a:r>
              <a:rPr lang="pt-BR" sz="1600" smtClean="0"/>
              <a:t>. Neonatal necrotizing enterocolitis. Therapeutic decisions based upon clinical staging. </a:t>
            </a:r>
            <a:r>
              <a:rPr lang="pt-BR" sz="1600" i="1" smtClean="0"/>
              <a:t>Ann Surg</a:t>
            </a:r>
            <a:r>
              <a:rPr lang="pt-BR" sz="1600" smtClean="0"/>
              <a:t> 1978; </a:t>
            </a:r>
            <a:r>
              <a:rPr lang="pt-BR" sz="1600" b="1" smtClean="0"/>
              <a:t>187</a:t>
            </a:r>
            <a:r>
              <a:rPr lang="pt-BR" sz="1600" smtClean="0"/>
              <a:t>(1): 1–7. | </a:t>
            </a:r>
            <a:r>
              <a:rPr lang="pt-BR" sz="1600" smtClean="0">
                <a:hlinkClick r:id="rId2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3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4" tooltip="Article on ISI - "/>
              </a:rPr>
              <a:t>ISI</a:t>
            </a:r>
            <a:r>
              <a:rPr lang="pt-BR" sz="1600" smtClean="0"/>
              <a:t> | </a:t>
            </a:r>
            <a:r>
              <a:rPr lang="pt-BR" sz="1600" smtClean="0">
                <a:hlinkClick r:id="rId5" tooltip="Article on CAS - "/>
              </a:rPr>
              <a:t>CAS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25-Lim L, Rozycki HJ. Postnatal SNAP-II scores in neonatal intensive care unit patients: relationship to sepsis, necrotizing enterocolitis, and death. </a:t>
            </a:r>
            <a:r>
              <a:rPr lang="pt-BR" sz="1600" i="1" smtClean="0"/>
              <a:t>J Matern Fetal Neonatal Med</a:t>
            </a:r>
            <a:r>
              <a:rPr lang="pt-BR" sz="1600" smtClean="0"/>
              <a:t> 2008; </a:t>
            </a:r>
            <a:r>
              <a:rPr lang="pt-BR" sz="1600" b="1" smtClean="0"/>
              <a:t>21</a:t>
            </a:r>
            <a:r>
              <a:rPr lang="pt-BR" sz="1600" smtClean="0"/>
              <a:t>(6): 415–419. | </a:t>
            </a:r>
            <a:r>
              <a:rPr lang="pt-BR" sz="1600" smtClean="0">
                <a:hlinkClick r:id="rId6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7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26-Young C, Sharma R, Handfield M, Mai V, Neu J. Biomarkers for infants at risk for necrotizing enterocolitis: clues to prevention? </a:t>
            </a:r>
            <a:r>
              <a:rPr lang="pt-BR" sz="1600" i="1" smtClean="0"/>
              <a:t>Pediatr Res</a:t>
            </a:r>
            <a:r>
              <a:rPr lang="pt-BR" sz="1600" smtClean="0"/>
              <a:t> 2009; </a:t>
            </a:r>
            <a:r>
              <a:rPr lang="pt-BR" sz="1600" b="1" smtClean="0"/>
              <a:t>65</a:t>
            </a:r>
            <a:r>
              <a:rPr lang="pt-BR" sz="1600" smtClean="0"/>
              <a:t>(5 Pt 2): 91R–97R. | </a:t>
            </a:r>
            <a:r>
              <a:rPr lang="pt-BR" sz="1600" smtClean="0">
                <a:hlinkClick r:id="rId8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9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10" tooltip="Article on CAS - "/>
              </a:rPr>
              <a:t>CAS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27-Cortez J, Gupta M, Amaram A, Pizzino J, Sawhney M, Sood BG. Noninvasive evaluation of splanchnic tissue oxygenation using near-infrared spectroscopy in preterm neonates. </a:t>
            </a:r>
            <a:r>
              <a:rPr lang="pt-BR" sz="1600" i="1" smtClean="0"/>
              <a:t>J Matern Fetal Neonatal Med</a:t>
            </a:r>
            <a:r>
              <a:rPr lang="pt-BR" sz="1600" smtClean="0"/>
              <a:t> 2011; </a:t>
            </a:r>
            <a:r>
              <a:rPr lang="pt-BR" sz="1600" b="1" smtClean="0"/>
              <a:t>24</a:t>
            </a:r>
            <a:r>
              <a:rPr lang="pt-BR" sz="1600" smtClean="0"/>
              <a:t>(4): 574–582. | </a:t>
            </a:r>
            <a:r>
              <a:rPr lang="pt-BR" sz="1600" smtClean="0">
                <a:hlinkClick r:id="rId11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2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28-Oh S, Young C, Gravenstein N, Islam S, Neu J. Monitoring technologies in the neonatal intensive care unit: implications for the detection of necrotizing enterocolitis. </a:t>
            </a:r>
            <a:r>
              <a:rPr lang="pt-BR" sz="1600" i="1" smtClean="0"/>
              <a:t>J Perinatol</a:t>
            </a:r>
            <a:r>
              <a:rPr lang="pt-BR" sz="1600" smtClean="0"/>
              <a:t> 2010; </a:t>
            </a:r>
            <a:r>
              <a:rPr lang="pt-BR" sz="1600" b="1" smtClean="0"/>
              <a:t>30</a:t>
            </a:r>
            <a:r>
              <a:rPr lang="pt-BR" sz="1600" smtClean="0"/>
              <a:t>(11): 701–708. | </a:t>
            </a:r>
            <a:r>
              <a:rPr lang="pt-BR" sz="1600" smtClean="0">
                <a:hlinkClick r:id="rId13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4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29-Mai V, Young CM, Ukhanova M, Wang X, Sun Y, Casella G </a:t>
            </a:r>
            <a:r>
              <a:rPr lang="pt-BR" sz="1600" i="1" smtClean="0"/>
              <a:t>et al</a:t>
            </a:r>
            <a:r>
              <a:rPr lang="pt-BR" sz="1600" smtClean="0"/>
              <a:t>. </a:t>
            </a:r>
            <a:r>
              <a:rPr lang="it-IT" sz="1600" smtClean="0"/>
              <a:t>Fecal microbiota in premature infants prior to necrotizing enterocolitis. </a:t>
            </a:r>
            <a:r>
              <a:rPr lang="pt-BR" sz="1600" i="1" smtClean="0"/>
              <a:t>PLoS One</a:t>
            </a:r>
            <a:r>
              <a:rPr lang="pt-BR" sz="1600" smtClean="0"/>
              <a:t> 2011; </a:t>
            </a:r>
            <a:r>
              <a:rPr lang="pt-BR" sz="1600" b="1" smtClean="0"/>
              <a:t>6</a:t>
            </a:r>
            <a:r>
              <a:rPr lang="pt-BR" sz="1600" smtClean="0"/>
              <a:t>(6): e20647. | </a:t>
            </a:r>
            <a:r>
              <a:rPr lang="pt-BR" sz="1600" smtClean="0">
                <a:hlinkClick r:id="rId15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6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17" tooltip="Article on CAS - "/>
              </a:rPr>
              <a:t>CAS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nl-NL" sz="1600" smtClean="0"/>
              <a:t>30-Griffin MP, Lake DE, O'Shea TM, Moorman JR. </a:t>
            </a:r>
            <a:r>
              <a:rPr lang="pt-BR" sz="1600" smtClean="0"/>
              <a:t>Heart rate characteristics and clinical signs in neonatal sepsis. </a:t>
            </a:r>
            <a:r>
              <a:rPr lang="pt-BR" sz="1600" i="1" smtClean="0"/>
              <a:t>Pediatr Res</a:t>
            </a:r>
            <a:r>
              <a:rPr lang="pt-BR" sz="1600" smtClean="0"/>
              <a:t> 2007; </a:t>
            </a:r>
            <a:r>
              <a:rPr lang="pt-BR" sz="1600" b="1" smtClean="0"/>
              <a:t>61</a:t>
            </a:r>
            <a:r>
              <a:rPr lang="pt-BR" sz="1600" smtClean="0"/>
              <a:t>(2): 222–227. | </a:t>
            </a:r>
            <a:r>
              <a:rPr lang="pt-BR" sz="1600" smtClean="0">
                <a:hlinkClick r:id="rId18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9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20" tooltip="Article on ISI - "/>
              </a:rPr>
              <a:t>ISI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nl-NL" sz="1600" smtClean="0"/>
              <a:t>31-Griffin MP, Lake DE, Moorman JR. </a:t>
            </a:r>
            <a:r>
              <a:rPr lang="pt-BR" sz="1600" smtClean="0"/>
              <a:t>Heart rate characteristics and laboratory tests in neonatal sepsis. </a:t>
            </a:r>
            <a:r>
              <a:rPr lang="pt-BR" sz="1600" i="1" smtClean="0"/>
              <a:t>Pediatrics</a:t>
            </a:r>
            <a:r>
              <a:rPr lang="pt-BR" sz="1600" smtClean="0"/>
              <a:t> 2005; </a:t>
            </a:r>
            <a:r>
              <a:rPr lang="pt-BR" sz="1600" b="1" smtClean="0"/>
              <a:t>115</a:t>
            </a:r>
            <a:r>
              <a:rPr lang="pt-BR" sz="1600" smtClean="0"/>
              <a:t>(4): 937–941. | </a:t>
            </a:r>
            <a:r>
              <a:rPr lang="pt-BR" sz="1600" smtClean="0">
                <a:hlinkClick r:id="rId21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22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23" tooltip="Article on ISI - "/>
              </a:rPr>
              <a:t>ISI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pt-BR" sz="1600" smtClean="0"/>
              <a:t>32-Griffin MP, O'Shea TM, Bissonette EA, Harrell FEJr, Lake DE, Moorman JR. Abnormal heart rate characteristics preceding neonatal sepsis and sepsis-like illness. </a:t>
            </a:r>
            <a:r>
              <a:rPr lang="pt-BR" sz="1600" i="1" smtClean="0"/>
              <a:t>Pediatr Res</a:t>
            </a:r>
            <a:r>
              <a:rPr lang="pt-BR" sz="1600" smtClean="0"/>
              <a:t> 2003; </a:t>
            </a:r>
            <a:r>
              <a:rPr lang="pt-BR" sz="1600" b="1" smtClean="0"/>
              <a:t>53</a:t>
            </a:r>
            <a:r>
              <a:rPr lang="pt-BR" sz="1600" smtClean="0"/>
              <a:t>(6): 920–926. | </a:t>
            </a:r>
            <a:r>
              <a:rPr lang="pt-BR" sz="1600" smtClean="0">
                <a:hlinkClick r:id="rId24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25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26" tooltip="Article on ISI - "/>
              </a:rPr>
              <a:t>ISI</a:t>
            </a:r>
            <a:r>
              <a:rPr lang="pt-BR" sz="1600" smtClean="0"/>
              <a:t> |</a:t>
            </a:r>
          </a:p>
          <a:p>
            <a:pPr marL="609600" indent="-609600">
              <a:lnSpc>
                <a:spcPct val="80000"/>
              </a:lnSpc>
            </a:pPr>
            <a:r>
              <a:rPr lang="fr-FR" sz="1600" smtClean="0"/>
              <a:t>33-Grave GD, Nelson SA, Walker WA, Moss RL, Dvorak B, Hamilton FA </a:t>
            </a:r>
            <a:r>
              <a:rPr lang="fr-FR" sz="1600" i="1" smtClean="0"/>
              <a:t>et al</a:t>
            </a:r>
            <a:r>
              <a:rPr lang="fr-FR" sz="1600" smtClean="0"/>
              <a:t>. </a:t>
            </a:r>
            <a:r>
              <a:rPr lang="pt-BR" sz="1600" smtClean="0"/>
              <a:t>New therapies and preventive approaches for necrotizing enterocolitis: report of a research planning workshop. </a:t>
            </a:r>
            <a:r>
              <a:rPr lang="pt-BR" sz="1600" i="1" smtClean="0"/>
              <a:t>Pediatr Res</a:t>
            </a:r>
            <a:r>
              <a:rPr lang="pt-BR" sz="1600" smtClean="0"/>
              <a:t> 2007; </a:t>
            </a:r>
            <a:r>
              <a:rPr lang="pt-BR" sz="1600" b="1" smtClean="0"/>
              <a:t>62</a:t>
            </a:r>
            <a:r>
              <a:rPr lang="pt-BR" sz="1600" smtClean="0"/>
              <a:t>(4): 510–514. | </a:t>
            </a:r>
            <a:r>
              <a:rPr lang="pt-BR" sz="1600" smtClean="0">
                <a:hlinkClick r:id="rId27" tooltip="Article on Article - 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28" tooltip="Article on PubMed - "/>
              </a:rPr>
              <a:t>PubMed</a:t>
            </a:r>
            <a:r>
              <a:rPr lang="pt-BR" sz="1600" smtClean="0"/>
              <a:t> |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vert="horz" wrap="square" lIns="91440" tIns="4572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indent="0" algn="ctr">
              <a:defRPr/>
            </a:pPr>
            <a:r>
              <a:rPr lang="pt-BR" sz="2800" dirty="0" smtClean="0">
                <a:solidFill>
                  <a:srgbClr val="FFFF00"/>
                </a:solidFill>
                <a:effectLst/>
              </a:rPr>
              <a:t>Nota do Editor do site, Dr. Paulo R. Margotto</a:t>
            </a:r>
            <a:br>
              <a:rPr lang="pt-BR" sz="2800" dirty="0" smtClean="0">
                <a:solidFill>
                  <a:srgbClr val="FFFF00"/>
                </a:solidFill>
                <a:effectLst/>
              </a:rPr>
            </a:br>
            <a:r>
              <a:rPr lang="pt-BR" sz="2800" dirty="0" smtClean="0">
                <a:solidFill>
                  <a:srgbClr val="FFFF00"/>
                </a:solidFill>
                <a:effectLst/>
              </a:rPr>
              <a:t>Consultem também</a:t>
            </a:r>
            <a:r>
              <a:rPr lang="pt-BR" sz="4200" dirty="0" smtClean="0">
                <a:solidFill>
                  <a:srgbClr val="FFFF00"/>
                </a:solidFill>
                <a:effectLst/>
              </a:rPr>
              <a:t>!</a:t>
            </a:r>
          </a:p>
        </p:txBody>
      </p:sp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213360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Os custos financeiros da enterocolite necrosante (ECN) são altos, com estimativa de custos para as crianças afetadas, nos Estados Unidos, entre 500 milhões e 1 bilhão de dólares ao ano.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Este panorama complexo tem levado ao surgimento de uma gama maior de diagnósticos frente a suspeita de enterocolite necrosante (ECN), tendência já presente nos primórdios do estudo da doença. Desde o final dos anos 70, quando surgiram os critérios de Bell, já se falava na ECN como um espectro de doenças e não como uma entidade específica. Esse espectro caberia sob o mesmo “guarda chuva” dos critérios de Bell, e se beneficiaria de sua aplicação. A ECN naquela época atingia preferencialmente recém nascidos maiores do que 30 semanas</a:t>
            </a:r>
            <a:r>
              <a:rPr lang="pt-BR" sz="1800" b="1" smtClean="0"/>
              <a:t>.</a:t>
            </a:r>
            <a:r>
              <a:rPr lang="pt-BR" sz="1800" smtClean="0"/>
              <a:t> Na </a:t>
            </a:r>
            <a:r>
              <a:rPr lang="pt-BR" sz="1800" b="1" smtClean="0"/>
              <a:t>era do surfactante</a:t>
            </a:r>
            <a:r>
              <a:rPr lang="pt-BR" sz="1800" smtClean="0"/>
              <a:t>, o perfil da ECN mudou: </a:t>
            </a:r>
            <a:r>
              <a:rPr lang="pt-BR" sz="1800" b="1" smtClean="0"/>
              <a:t>bebês menores sobreviveram</a:t>
            </a:r>
            <a:r>
              <a:rPr lang="pt-BR" sz="1800" smtClean="0"/>
              <a:t>, e apresentaram-se mais suscetíveis ao supercrescimento bacteriano intestinal. </a:t>
            </a:r>
            <a:r>
              <a:rPr lang="pt-BR" sz="1800" smtClean="0">
                <a:solidFill>
                  <a:srgbClr val="FFFF00"/>
                </a:solidFill>
              </a:rPr>
              <a:t>Nesse período, ferramentas importantes para a prevenção da ECN foram desenvolvidas</a:t>
            </a:r>
            <a:r>
              <a:rPr lang="pt-BR" sz="1800" smtClean="0"/>
              <a:t>, como o uso preferencial de dietas com </a:t>
            </a:r>
            <a:r>
              <a:rPr lang="pt-BR" sz="2800" b="1" smtClean="0">
                <a:solidFill>
                  <a:srgbClr val="FFFF00"/>
                </a:solidFill>
              </a:rPr>
              <a:t>leite humano</a:t>
            </a:r>
            <a:r>
              <a:rPr lang="pt-BR" sz="1800" b="1" smtClean="0"/>
              <a:t> </a:t>
            </a:r>
            <a:r>
              <a:rPr lang="pt-BR" sz="1800" smtClean="0"/>
              <a:t>e</a:t>
            </a:r>
            <a:r>
              <a:rPr lang="pt-BR" sz="1800" b="1" smtClean="0"/>
              <a:t> </a:t>
            </a:r>
            <a:r>
              <a:rPr lang="pt-BR" sz="1800" smtClean="0"/>
              <a:t>medidas criteriosas para o início e progressão da alimentação enteral no prematuro, incluindo uma fase de </a:t>
            </a:r>
            <a:r>
              <a:rPr lang="pt-BR" sz="1800" b="1" smtClean="0"/>
              <a:t>dieta enteral mínima.</a:t>
            </a:r>
            <a:endParaRPr lang="pt-BR" sz="1800" smtClean="0"/>
          </a:p>
        </p:txBody>
      </p:sp>
      <p:sp>
        <p:nvSpPr>
          <p:cNvPr id="41987" name="Rectangle 5"/>
          <p:cNvSpPr>
            <a:spLocks noChangeArrowheads="1"/>
          </p:cNvSpPr>
          <p:nvPr/>
        </p:nvSpPr>
        <p:spPr bwMode="auto">
          <a:xfrm>
            <a:off x="2339975" y="3170238"/>
            <a:ext cx="29813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41988" name="Rectangle 7">
            <a:hlinkClick r:id="rId2"/>
          </p:cNvPr>
          <p:cNvSpPr>
            <a:spLocks noChangeArrowheads="1"/>
          </p:cNvSpPr>
          <p:nvPr/>
        </p:nvSpPr>
        <p:spPr bwMode="auto">
          <a:xfrm>
            <a:off x="2339975" y="3170238"/>
            <a:ext cx="2981325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41989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15573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3270" name="Group 22"/>
          <p:cNvGraphicFramePr>
            <a:graphicFrameLocks noGrp="1"/>
          </p:cNvGraphicFramePr>
          <p:nvPr/>
        </p:nvGraphicFramePr>
        <p:xfrm>
          <a:off x="1116013" y="1484313"/>
          <a:ext cx="7272337" cy="517525"/>
        </p:xfrm>
        <a:graphic>
          <a:graphicData uri="http://schemas.openxmlformats.org/drawingml/2006/table">
            <a:tbl>
              <a:tblPr/>
              <a:tblGrid>
                <a:gridCol w="6973887"/>
                <a:gridCol w="298450"/>
              </a:tblGrid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Enterocolite necrosante</a:t>
                      </a: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Martha G. Vieira, Paulo R. Margotto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itchFamily="18" charset="2"/>
                        <a:buNone/>
                        <a:tabLst/>
                      </a:pPr>
                      <a:endParaRPr kumimoji="0" lang="pt-B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1993" name="Picture 5" descr="ecn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8600" y="5907088"/>
            <a:ext cx="1295400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Picture 7" descr="DSC0145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000750"/>
            <a:ext cx="17145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6840538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Text Box 5"/>
          <p:cNvSpPr txBox="1">
            <a:spLocks noChangeArrowheads="1"/>
          </p:cNvSpPr>
          <p:nvPr/>
        </p:nvSpPr>
        <p:spPr bwMode="auto">
          <a:xfrm>
            <a:off x="1576388" y="5949950"/>
            <a:ext cx="60801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>
                <a:solidFill>
                  <a:srgbClr val="FFFF00"/>
                </a:solidFill>
              </a:rPr>
              <a:t>Dra. Sandra Lins, Dra.Luciana Vilela, Dr. Paulo R. Margotto,</a:t>
            </a:r>
          </a:p>
          <a:p>
            <a:pPr algn="ctr"/>
            <a:r>
              <a:rPr lang="pt-BR" sz="1600">
                <a:solidFill>
                  <a:srgbClr val="FFFF00"/>
                </a:solidFill>
              </a:rPr>
              <a:t>Dra. Fabiana Márcia, Dra. Marília Bahia e Dra  Ana Lúcia Moreira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çã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Fundição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çã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1991</TotalTime>
  <Words>3765</Words>
  <Application>Microsoft Office PowerPoint</Application>
  <PresentationFormat>Apresentação na tela (4:3)</PresentationFormat>
  <Paragraphs>121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Modelo de design</vt:lpstr>
      </vt:variant>
      <vt:variant>
        <vt:i4>9</vt:i4>
      </vt:variant>
      <vt:variant>
        <vt:lpstr>Títulos de slides</vt:lpstr>
      </vt:variant>
      <vt:variant>
        <vt:i4>30</vt:i4>
      </vt:variant>
    </vt:vector>
  </HeadingPairs>
  <TitlesOfParts>
    <vt:vector size="45" baseType="lpstr">
      <vt:lpstr>Arial</vt:lpstr>
      <vt:lpstr>Rockwell</vt:lpstr>
      <vt:lpstr>Wingdings 2</vt:lpstr>
      <vt:lpstr>Calibri</vt:lpstr>
      <vt:lpstr>Verdana</vt:lpstr>
      <vt:lpstr>Times New Roman</vt:lpstr>
      <vt:lpstr>Fundição</vt:lpstr>
      <vt:lpstr>Fundição</vt:lpstr>
      <vt:lpstr>Fundição</vt:lpstr>
      <vt:lpstr>Fundição</vt:lpstr>
      <vt:lpstr>Fundição</vt:lpstr>
      <vt:lpstr>Fundição</vt:lpstr>
      <vt:lpstr>Fundição</vt:lpstr>
      <vt:lpstr>Fundição</vt:lpstr>
      <vt:lpstr>Fundição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Características do ritmo cardíaco anormal antes do diagnóstico clínico de ECN  Abnormal heart rate characteristics before clinical diagnosis of necrotizing enterocolitis Journal of perinatology 30 May de 2013</dc:title>
  <dc:creator>Romulo R de Oliveira</dc:creator>
  <cp:lastModifiedBy>Paulo</cp:lastModifiedBy>
  <cp:revision>15</cp:revision>
  <dcterms:created xsi:type="dcterms:W3CDTF">2013-12-19T18:24:50Z</dcterms:created>
  <dcterms:modified xsi:type="dcterms:W3CDTF">2014-07-22T01:27:21Z</dcterms:modified>
</cp:coreProperties>
</file>