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6" r:id="rId3"/>
    <p:sldId id="273" r:id="rId4"/>
    <p:sldId id="258" r:id="rId5"/>
    <p:sldId id="259" r:id="rId6"/>
    <p:sldId id="260" r:id="rId7"/>
    <p:sldId id="261" r:id="rId8"/>
    <p:sldId id="262" r:id="rId9"/>
    <p:sldId id="264" r:id="rId10"/>
    <p:sldId id="263" r:id="rId11"/>
    <p:sldId id="265" r:id="rId12"/>
    <p:sldId id="266" r:id="rId13"/>
    <p:sldId id="267" r:id="rId14"/>
    <p:sldId id="268" r:id="rId15"/>
    <p:sldId id="269" r:id="rId16"/>
    <p:sldId id="272" r:id="rId17"/>
    <p:sldId id="270" r:id="rId18"/>
    <p:sldId id="275" r:id="rId19"/>
    <p:sldId id="274" r:id="rId20"/>
    <p:sldId id="276" r:id="rId21"/>
    <p:sldId id="277" r:id="rId22"/>
    <p:sldId id="278" r:id="rId23"/>
    <p:sldId id="279" r:id="rId24"/>
    <p:sldId id="280" r:id="rId25"/>
    <p:sldId id="295" r:id="rId26"/>
    <p:sldId id="296" r:id="rId27"/>
    <p:sldId id="297" r:id="rId28"/>
    <p:sldId id="298" r:id="rId29"/>
    <p:sldId id="299" r:id="rId30"/>
    <p:sldId id="300" r:id="rId31"/>
    <p:sldId id="284" r:id="rId32"/>
    <p:sldId id="285" r:id="rId33"/>
    <p:sldId id="286" r:id="rId34"/>
    <p:sldId id="281" r:id="rId35"/>
    <p:sldId id="294" r:id="rId36"/>
    <p:sldId id="283" r:id="rId37"/>
    <p:sldId id="289" r:id="rId38"/>
    <p:sldId id="290" r:id="rId39"/>
    <p:sldId id="292" r:id="rId40"/>
    <p:sldId id="291" r:id="rId41"/>
    <p:sldId id="301" r:id="rId42"/>
    <p:sldId id="310" r:id="rId43"/>
    <p:sldId id="302" r:id="rId44"/>
    <p:sldId id="303" r:id="rId45"/>
    <p:sldId id="304" r:id="rId46"/>
    <p:sldId id="305" r:id="rId47"/>
    <p:sldId id="306" r:id="rId48"/>
    <p:sldId id="307" r:id="rId49"/>
    <p:sldId id="309" r:id="rId50"/>
    <p:sldId id="271" r:id="rId5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FF33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637" y="-293"/>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Elipse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5" name="Elipse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14" name="Título 13"/>
          <p:cNvSpPr>
            <a:spLocks noGrp="1"/>
          </p:cNvSpPr>
          <p:nvPr>
            <p:ph type="ctrTitle"/>
          </p:nvPr>
        </p:nvSpPr>
        <p:spPr>
          <a:xfrm>
            <a:off x="1432560" y="359898"/>
            <a:ext cx="7406640" cy="1472184"/>
          </a:xfrm>
        </p:spPr>
        <p:txBody>
          <a:bodyPr anchor="b"/>
          <a:lstStyle>
            <a:lvl1pPr algn="l">
              <a:defRPr/>
            </a:lvl1pPr>
            <a:extLst/>
          </a:lstStyle>
          <a:p>
            <a:r>
              <a:rPr lang="pt-BR" smtClean="0"/>
              <a:t>Clique para editar o estilo do título mestre</a:t>
            </a:r>
            <a:endParaRPr lang="en-US"/>
          </a:p>
        </p:txBody>
      </p:sp>
      <p:sp>
        <p:nvSpPr>
          <p:cNvPr id="22" name="Subtítulo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6" name="Espaço Reservado para Data 6"/>
          <p:cNvSpPr>
            <a:spLocks noGrp="1"/>
          </p:cNvSpPr>
          <p:nvPr>
            <p:ph type="dt" sz="half" idx="10"/>
          </p:nvPr>
        </p:nvSpPr>
        <p:spPr/>
        <p:txBody>
          <a:bodyPr/>
          <a:lstStyle>
            <a:lvl1pPr>
              <a:defRPr/>
            </a:lvl1pPr>
            <a:extLst/>
          </a:lstStyle>
          <a:p>
            <a:pPr>
              <a:defRPr/>
            </a:pPr>
            <a:fld id="{6937EFD4-A216-4F13-A231-BF41995656F4}" type="datetimeFigureOut">
              <a:rPr lang="pt-BR"/>
              <a:pPr>
                <a:defRPr/>
              </a:pPr>
              <a:t>15/05/2015</a:t>
            </a:fld>
            <a:endParaRPr lang="pt-BR"/>
          </a:p>
        </p:txBody>
      </p:sp>
      <p:sp>
        <p:nvSpPr>
          <p:cNvPr id="7" name="Espaço Reservado para Rodapé 19"/>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9"/>
          <p:cNvSpPr>
            <a:spLocks noGrp="1"/>
          </p:cNvSpPr>
          <p:nvPr>
            <p:ph type="sldNum" sz="quarter" idx="12"/>
          </p:nvPr>
        </p:nvSpPr>
        <p:spPr/>
        <p:txBody>
          <a:bodyPr/>
          <a:lstStyle>
            <a:lvl1pPr>
              <a:defRPr/>
            </a:lvl1pPr>
            <a:extLst/>
          </a:lstStyle>
          <a:p>
            <a:pPr>
              <a:defRPr/>
            </a:pPr>
            <a:fld id="{4F9B4D5B-1C92-476B-BC6B-D5A0D56C9361}" type="slidenum">
              <a:rPr lang="pt-BR"/>
              <a:pPr>
                <a:defRPr/>
              </a:pPr>
              <a:t>‹nº›</a:t>
            </a:fld>
            <a:endParaRPr lang="pt-B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1E440DFF-FFEB-406E-8550-D31FDC4D5514}" type="datetimeFigureOut">
              <a:rPr lang="pt-BR"/>
              <a:pPr>
                <a:defRPr/>
              </a:pPr>
              <a:t>15/05/2015</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9ED51CC2-0732-4C2B-857D-9AA0D572355A}" type="slidenum">
              <a:rPr lang="pt-BR"/>
              <a:pPr>
                <a:defRPr/>
              </a:pPr>
              <a:t>‹nº›</a:t>
            </a:fld>
            <a:endParaRPr lang="pt-B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Elipse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7" name="Elipse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8" name="Espaço Reservado para Data 3"/>
          <p:cNvSpPr>
            <a:spLocks noGrp="1"/>
          </p:cNvSpPr>
          <p:nvPr>
            <p:ph type="dt" sz="half" idx="10"/>
          </p:nvPr>
        </p:nvSpPr>
        <p:spPr/>
        <p:txBody>
          <a:bodyPr/>
          <a:lstStyle>
            <a:lvl1pPr>
              <a:defRPr/>
            </a:lvl1pPr>
            <a:extLst/>
          </a:lstStyle>
          <a:p>
            <a:pPr>
              <a:defRPr/>
            </a:pPr>
            <a:fld id="{0BA8800F-BF6E-4FEA-8C1B-DF3577B7964C}" type="datetimeFigureOut">
              <a:rPr lang="pt-BR"/>
              <a:pPr>
                <a:defRPr/>
              </a:pPr>
              <a:t>15/05/2015</a:t>
            </a:fld>
            <a:endParaRPr lang="pt-BR"/>
          </a:p>
        </p:txBody>
      </p:sp>
      <p:sp>
        <p:nvSpPr>
          <p:cNvPr id="9" name="Espaço Reservado para Rodapé 4"/>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5"/>
          <p:cNvSpPr>
            <a:spLocks noGrp="1"/>
          </p:cNvSpPr>
          <p:nvPr>
            <p:ph type="sldNum" sz="quarter" idx="12"/>
          </p:nvPr>
        </p:nvSpPr>
        <p:spPr/>
        <p:txBody>
          <a:bodyPr/>
          <a:lstStyle>
            <a:lvl1pPr>
              <a:defRPr/>
            </a:lvl1pPr>
            <a:extLst/>
          </a:lstStyle>
          <a:p>
            <a:pPr>
              <a:defRPr/>
            </a:pPr>
            <a:fld id="{F4DA6030-90F1-48EE-810C-AA8D7D7A2EEC}" type="slidenum">
              <a:rPr lang="pt-BR"/>
              <a:pPr>
                <a:defRPr/>
              </a:pPr>
              <a:t>‹nº›</a:t>
            </a:fld>
            <a:endParaRPr lang="pt-BR"/>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3"/>
          <p:cNvSpPr>
            <a:spLocks noGrp="1"/>
          </p:cNvSpPr>
          <p:nvPr>
            <p:ph type="dt" sz="half" idx="10"/>
          </p:nvPr>
        </p:nvSpPr>
        <p:spPr/>
        <p:txBody>
          <a:bodyPr/>
          <a:lstStyle>
            <a:lvl1pPr>
              <a:defRPr/>
            </a:lvl1pPr>
          </a:lstStyle>
          <a:p>
            <a:pPr>
              <a:defRPr/>
            </a:pPr>
            <a:fld id="{36C5CBD1-5D8C-4F61-8377-7EEB06268251}" type="datetimeFigureOut">
              <a:rPr lang="pt-BR"/>
              <a:pPr>
                <a:defRPr/>
              </a:pPr>
              <a:t>15/05/2015</a:t>
            </a:fld>
            <a:endParaRPr lang="pt-BR"/>
          </a:p>
        </p:txBody>
      </p:sp>
      <p:sp>
        <p:nvSpPr>
          <p:cNvPr id="6" name="Espaço Reservado para Rodapé 9"/>
          <p:cNvSpPr>
            <a:spLocks noGrp="1"/>
          </p:cNvSpPr>
          <p:nvPr>
            <p:ph type="ftr" sz="quarter" idx="11"/>
          </p:nvPr>
        </p:nvSpPr>
        <p:spPr/>
        <p:txBody>
          <a:bodyPr/>
          <a:lstStyle>
            <a:lvl1pPr>
              <a:defRPr/>
            </a:lvl1pPr>
          </a:lstStyle>
          <a:p>
            <a:pPr>
              <a:defRPr/>
            </a:pPr>
            <a:endParaRPr lang="pt-BR"/>
          </a:p>
        </p:txBody>
      </p:sp>
      <p:sp>
        <p:nvSpPr>
          <p:cNvPr id="7" name="Espaço Reservado para Número de Slide 21"/>
          <p:cNvSpPr>
            <a:spLocks noGrp="1"/>
          </p:cNvSpPr>
          <p:nvPr>
            <p:ph type="sldNum" sz="quarter" idx="12"/>
          </p:nvPr>
        </p:nvSpPr>
        <p:spPr/>
        <p:txBody>
          <a:bodyPr/>
          <a:lstStyle>
            <a:lvl1pPr>
              <a:defRPr/>
            </a:lvl1pPr>
          </a:lstStyle>
          <a:p>
            <a:pPr>
              <a:defRPr/>
            </a:pPr>
            <a:fld id="{2404476B-26E0-42C4-9C1F-27AFAB204D5F}" type="slidenum">
              <a:rPr lang="pt-BR"/>
              <a:pPr>
                <a:defRPr/>
              </a:pPr>
              <a:t>‹nº›</a:t>
            </a:fld>
            <a:endParaRPr lang="pt-BR"/>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160336"/>
            <a:ext cx="8229600" cy="1143000"/>
          </a:xfrm>
        </p:spPr>
        <p:txBody>
          <a:bodyPr/>
          <a:lstStyle>
            <a:lvl1pPr algn="ctr">
              <a:defRPr sz="45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F8CBE837-1564-4F2E-AA06-A57C1476C403}" type="datetimeFigureOut">
              <a:rPr lang="pt-BR"/>
              <a:pPr>
                <a:defRPr/>
              </a:pPr>
              <a:t>15/05/2015</a:t>
            </a:fld>
            <a:endParaRPr lang="pt-BR"/>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076ED602-A5F4-46BD-ABE8-DD267A030650}" type="slidenum">
              <a:rPr lang="pt-BR"/>
              <a:pPr>
                <a:defRPr/>
              </a:pPr>
              <a:t>‹nº›</a:t>
            </a:fld>
            <a:endParaRPr lang="pt-BR"/>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Data 23"/>
          <p:cNvSpPr>
            <a:spLocks noGrp="1"/>
          </p:cNvSpPr>
          <p:nvPr>
            <p:ph type="dt" sz="half" idx="10"/>
          </p:nvPr>
        </p:nvSpPr>
        <p:spPr/>
        <p:txBody>
          <a:bodyPr/>
          <a:lstStyle>
            <a:lvl1pPr>
              <a:defRPr/>
            </a:lvl1pPr>
          </a:lstStyle>
          <a:p>
            <a:pPr>
              <a:defRPr/>
            </a:pPr>
            <a:fld id="{43F7A54F-4995-4020-A39A-74B8A5219FA7}" type="datetimeFigureOut">
              <a:rPr lang="pt-BR"/>
              <a:pPr>
                <a:defRPr/>
              </a:pPr>
              <a:t>15/05/2015</a:t>
            </a:fld>
            <a:endParaRPr lang="pt-BR"/>
          </a:p>
        </p:txBody>
      </p:sp>
      <p:sp>
        <p:nvSpPr>
          <p:cNvPr id="4" name="Espaço Reservado para Rodapé 9"/>
          <p:cNvSpPr>
            <a:spLocks noGrp="1"/>
          </p:cNvSpPr>
          <p:nvPr>
            <p:ph type="ftr" sz="quarter" idx="11"/>
          </p:nvPr>
        </p:nvSpPr>
        <p:spPr/>
        <p:txBody>
          <a:bodyPr/>
          <a:lstStyle>
            <a:lvl1pPr>
              <a:defRPr/>
            </a:lvl1pPr>
          </a:lstStyle>
          <a:p>
            <a:pPr>
              <a:defRPr/>
            </a:pPr>
            <a:endParaRPr lang="pt-BR"/>
          </a:p>
        </p:txBody>
      </p:sp>
      <p:sp>
        <p:nvSpPr>
          <p:cNvPr id="5" name="Espaço Reservado para Número de Slide 21"/>
          <p:cNvSpPr>
            <a:spLocks noGrp="1"/>
          </p:cNvSpPr>
          <p:nvPr>
            <p:ph type="sldNum" sz="quarter" idx="12"/>
          </p:nvPr>
        </p:nvSpPr>
        <p:spPr/>
        <p:txBody>
          <a:bodyPr/>
          <a:lstStyle>
            <a:lvl1pPr>
              <a:defRPr/>
            </a:lvl1pPr>
          </a:lstStyle>
          <a:p>
            <a:pPr>
              <a:defRPr/>
            </a:pPr>
            <a:fld id="{51C55B01-3D41-4D5B-ADF5-24EF327ECBA4}" type="slidenum">
              <a:rPr lang="pt-BR"/>
              <a:pPr>
                <a:defRPr/>
              </a:pPr>
              <a:t>‹nº›</a:t>
            </a:fld>
            <a:endParaRPr lang="pt-BR"/>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tângulo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Retângulo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extLst/>
          </a:lstStyle>
          <a:p>
            <a:pPr>
              <a:defRPr/>
            </a:pPr>
            <a:fld id="{E83F0551-FAED-4F50-BBB0-BE6DF44FEBB6}" type="datetimeFigureOut">
              <a:rPr lang="pt-BR"/>
              <a:pPr>
                <a:defRPr/>
              </a:pPr>
              <a:t>15/05/2015</a:t>
            </a:fld>
            <a:endParaRPr lang="pt-BR"/>
          </a:p>
        </p:txBody>
      </p:sp>
      <p:sp>
        <p:nvSpPr>
          <p:cNvPr id="5" name="Espaço Reservado para Rodapé 2"/>
          <p:cNvSpPr>
            <a:spLocks noGrp="1"/>
          </p:cNvSpPr>
          <p:nvPr>
            <p:ph type="ftr" sz="quarter" idx="11"/>
          </p:nvPr>
        </p:nvSpPr>
        <p:spPr/>
        <p:txBody>
          <a:bodyPr/>
          <a:lstStyle>
            <a:lvl1pPr>
              <a:defRPr/>
            </a:lvl1pPr>
            <a:extLst/>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extLst/>
          </a:lstStyle>
          <a:p>
            <a:pPr>
              <a:defRPr/>
            </a:pPr>
            <a:fld id="{F6A979AD-9B39-4DEC-A8C3-CBB500C45B2E}" type="slidenum">
              <a:rPr lang="pt-BR"/>
              <a:pPr>
                <a:defRPr/>
              </a:pPr>
              <a:t>‹nº›</a:t>
            </a:fld>
            <a:endParaRPr lang="pt-B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D7E3DDA6-F14C-43B8-B519-EAF0370944EF}" type="datetimeFigureOut">
              <a:rPr lang="pt-BR"/>
              <a:pPr>
                <a:defRPr/>
              </a:pPr>
              <a:t>15/05/2015</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73E8503A-1E22-4B51-80B0-0F0EBCEDB50D}" type="slidenum">
              <a:rPr lang="pt-BR"/>
              <a:pPr>
                <a:defRPr/>
              </a:pPr>
              <a:t>‹nº›</a:t>
            </a:fld>
            <a:endParaRPr lang="pt-BR"/>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lang="en-US" sz="3200">
              <a:latin typeface="+mn-lt"/>
              <a:cs typeface="+mn-cs"/>
            </a:endParaRPr>
          </a:p>
        </p:txBody>
      </p:sp>
      <p:sp>
        <p:nvSpPr>
          <p:cNvPr id="6" name="Fluxograma: Processo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Fluxograma: Processo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ítulo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extLst/>
          </a:lstStyle>
          <a:p>
            <a:pPr>
              <a:defRPr/>
            </a:pPr>
            <a:fld id="{22A793A5-DE2B-47D8-A0DF-591A2331748D}" type="datetimeFigureOut">
              <a:rPr lang="pt-BR"/>
              <a:pPr>
                <a:defRPr/>
              </a:pPr>
              <a:t>15/05/2015</a:t>
            </a:fld>
            <a:endParaRPr lang="pt-BR"/>
          </a:p>
        </p:txBody>
      </p:sp>
      <p:sp>
        <p:nvSpPr>
          <p:cNvPr id="9" name="Espaço Reservado para Rodapé 5"/>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extLst/>
          </a:lstStyle>
          <a:p>
            <a:pPr>
              <a:defRPr/>
            </a:pPr>
            <a:fld id="{B1E643C4-DDB4-482A-87F2-C7205FCFCEA3}" type="slidenum">
              <a:rPr lang="pt-BR"/>
              <a:pPr>
                <a:defRPr/>
              </a:pPr>
              <a:t>‹nº›</a:t>
            </a:fld>
            <a:endParaRPr lang="pt-BR"/>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3B7CE849-E24C-4658-BE8F-27813EC86A6E}" type="datetimeFigureOut">
              <a:rPr lang="pt-BR"/>
              <a:pPr>
                <a:defRPr/>
              </a:pPr>
              <a:t>15/05/2015</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2B1DD08D-F533-4936-A96B-3FB74E03195E}" type="slidenum">
              <a:rPr lang="pt-BR"/>
              <a:pPr>
                <a:defRPr/>
              </a:pPr>
              <a:t>‹nº›</a:t>
            </a:fld>
            <a:endParaRPr lang="pt-B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274639"/>
            <a:ext cx="18288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1143000" y="274640"/>
            <a:ext cx="55626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088769F4-83E6-4019-A8C0-B079CFE26ABC}" type="datetimeFigureOut">
              <a:rPr lang="pt-BR"/>
              <a:pPr>
                <a:defRPr/>
              </a:pPr>
              <a:t>15/05/2015</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468B10F0-B909-46C4-B4B1-1100D1DD48BB}" type="slidenum">
              <a:rPr lang="pt-BR"/>
              <a:pPr>
                <a:defRPr/>
              </a:pPr>
              <a:t>‹nº›</a:t>
            </a:fld>
            <a:endParaRPr lang="pt-BR"/>
          </a:p>
        </p:txBody>
      </p:sp>
    </p:spTree>
  </p:cSld>
  <p:clrMapOvr>
    <a:masterClrMapping/>
  </p:clrMapOvr>
  <p:transition>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3581400" y="6305550"/>
            <a:ext cx="2133600" cy="476250"/>
          </a:xfrm>
        </p:spPr>
        <p:txBody>
          <a:bodyPr/>
          <a:lstStyle>
            <a:lvl1pPr>
              <a:defRPr/>
            </a:lvl1pPr>
          </a:lstStyle>
          <a:p>
            <a:pPr>
              <a:defRPr/>
            </a:pPr>
            <a:fld id="{338EC7F8-2193-4EA0-9A64-F86A63E892AE}" type="datetimeFigureOut">
              <a:rPr lang="pt-BR"/>
              <a:pPr>
                <a:defRPr/>
              </a:pPr>
              <a:t>15/05/2015</a:t>
            </a:fld>
            <a:endParaRPr lang="pt-BR"/>
          </a:p>
        </p:txBody>
      </p:sp>
      <p:sp>
        <p:nvSpPr>
          <p:cNvPr id="3" name="Espaço Reservado para Rodapé 2"/>
          <p:cNvSpPr>
            <a:spLocks noGrp="1"/>
          </p:cNvSpPr>
          <p:nvPr>
            <p:ph type="ftr" sz="quarter" idx="11"/>
          </p:nvPr>
        </p:nvSpPr>
        <p:spPr>
          <a:xfrm>
            <a:off x="5715000" y="6305550"/>
            <a:ext cx="2895600" cy="476250"/>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8613775" y="6305550"/>
            <a:ext cx="457200" cy="476250"/>
          </a:xfrm>
        </p:spPr>
        <p:txBody>
          <a:bodyPr/>
          <a:lstStyle>
            <a:lvl1pPr>
              <a:defRPr/>
            </a:lvl1pPr>
          </a:lstStyle>
          <a:p>
            <a:pPr>
              <a:defRPr/>
            </a:pPr>
            <a:fld id="{95997B6E-4305-4FAC-9C04-2C82316087D3}" type="slidenum">
              <a:rPr lang="pt-BR"/>
              <a:pPr>
                <a:defRPr/>
              </a:pPr>
              <a:t>‹nº›</a:t>
            </a:fld>
            <a:endParaRPr lang="pt-BR"/>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zza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E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Rosca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Retângulo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Espaço Reservado para Título 4"/>
          <p:cNvSpPr>
            <a:spLocks noGrp="1"/>
          </p:cNvSpPr>
          <p:nvPr>
            <p:ph type="title"/>
          </p:nvPr>
        </p:nvSpPr>
        <p:spPr>
          <a:xfrm>
            <a:off x="1435100" y="274638"/>
            <a:ext cx="7499350" cy="1143000"/>
          </a:xfrm>
          <a:prstGeom prst="rect">
            <a:avLst/>
          </a:prstGeom>
        </p:spPr>
        <p:txBody>
          <a:bodyPr anchor="ctr">
            <a:normAutofit/>
          </a:bodyPr>
          <a:lstStyle>
            <a:extLst/>
          </a:lstStyle>
          <a:p>
            <a:r>
              <a:rPr lang="pt-BR" smtClean="0"/>
              <a:t>Clique para editar o estilo do título mestre</a:t>
            </a:r>
            <a:endParaRPr lang="en-US"/>
          </a:p>
        </p:txBody>
      </p:sp>
      <p:sp>
        <p:nvSpPr>
          <p:cNvPr id="1033" name="Espaço Reservado para Texto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24" name="Espaço Reservado para Data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smtClean="0">
                <a:solidFill>
                  <a:schemeClr val="bg2">
                    <a:shade val="50000"/>
                    <a:satMod val="200000"/>
                  </a:schemeClr>
                </a:solidFill>
                <a:latin typeface="+mn-lt"/>
                <a:cs typeface="+mn-cs"/>
              </a:defRPr>
            </a:lvl1pPr>
            <a:extLst/>
          </a:lstStyle>
          <a:p>
            <a:pPr>
              <a:defRPr/>
            </a:pPr>
            <a:fld id="{4B35C45A-1D57-4E59-9301-9800B72372F4}" type="datetimeFigureOut">
              <a:rPr lang="pt-BR"/>
              <a:pPr>
                <a:defRPr/>
              </a:pPr>
              <a:t>15/05/2015</a:t>
            </a:fld>
            <a:endParaRPr lang="pt-BR"/>
          </a:p>
        </p:txBody>
      </p:sp>
      <p:sp>
        <p:nvSpPr>
          <p:cNvPr id="10" name="Espaço Reservado para Rodapé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endParaRPr lang="pt-BR"/>
          </a:p>
        </p:txBody>
      </p:sp>
      <p:sp>
        <p:nvSpPr>
          <p:cNvPr id="22" name="Espaço Reservado para Número de Slid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smtClean="0">
                <a:solidFill>
                  <a:schemeClr val="bg2">
                    <a:shade val="50000"/>
                    <a:satMod val="200000"/>
                  </a:schemeClr>
                </a:solidFill>
                <a:effectLst/>
                <a:latin typeface="+mn-lt"/>
                <a:cs typeface="+mn-cs"/>
              </a:defRPr>
            </a:lvl1pPr>
            <a:extLst/>
          </a:lstStyle>
          <a:p>
            <a:pPr>
              <a:defRPr/>
            </a:pPr>
            <a:fld id="{E086DB49-A52E-4F10-A400-A57A5266366F}" type="slidenum">
              <a:rPr lang="pt-BR"/>
              <a:pPr>
                <a:defRPr/>
              </a:pPr>
              <a:t>‹nº›</a:t>
            </a:fld>
            <a:endParaRPr lang="pt-BR"/>
          </a:p>
        </p:txBody>
      </p:sp>
      <p:sp>
        <p:nvSpPr>
          <p:cNvPr id="15" name="Retângulo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90" r:id="rId2"/>
    <p:sldLayoutId id="2147483697" r:id="rId3"/>
    <p:sldLayoutId id="2147483691" r:id="rId4"/>
    <p:sldLayoutId id="2147483698" r:id="rId5"/>
    <p:sldLayoutId id="2147483692" r:id="rId6"/>
    <p:sldLayoutId id="2147483699" r:id="rId7"/>
    <p:sldLayoutId id="2147483700" r:id="rId8"/>
    <p:sldLayoutId id="2147483701" r:id="rId9"/>
    <p:sldLayoutId id="2147483693" r:id="rId10"/>
    <p:sldLayoutId id="2147483694" r:id="rId11"/>
    <p:sldLayoutId id="2147483695" r:id="rId12"/>
  </p:sldLayoutIdLst>
  <p:transition>
    <p:fade thruBlk="1"/>
  </p:transition>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Gill Sans MT"/>
        </a:defRPr>
      </a:lvl2pPr>
      <a:lvl3pPr algn="l" rtl="0" fontAlgn="base">
        <a:spcBef>
          <a:spcPct val="0"/>
        </a:spcBef>
        <a:spcAft>
          <a:spcPct val="0"/>
        </a:spcAft>
        <a:defRPr sz="4300">
          <a:solidFill>
            <a:srgbClr val="572314"/>
          </a:solidFill>
          <a:latin typeface="Gill Sans MT"/>
        </a:defRPr>
      </a:lvl3pPr>
      <a:lvl4pPr algn="l" rtl="0" fontAlgn="base">
        <a:spcBef>
          <a:spcPct val="0"/>
        </a:spcBef>
        <a:spcAft>
          <a:spcPct val="0"/>
        </a:spcAft>
        <a:defRPr sz="4300">
          <a:solidFill>
            <a:srgbClr val="572314"/>
          </a:solidFill>
          <a:latin typeface="Gill Sans MT"/>
        </a:defRPr>
      </a:lvl4pPr>
      <a:lvl5pPr algn="l" rtl="0" fontAlgn="base">
        <a:spcBef>
          <a:spcPct val="0"/>
        </a:spcBef>
        <a:spcAft>
          <a:spcPct val="0"/>
        </a:spcAft>
        <a:defRPr sz="4300">
          <a:solidFill>
            <a:srgbClr val="572314"/>
          </a:solidFill>
          <a:latin typeface="Gill Sans MT"/>
        </a:defRPr>
      </a:lvl5pPr>
      <a:lvl6pPr marL="457200" algn="l" rtl="0" fontAlgn="base">
        <a:spcBef>
          <a:spcPct val="0"/>
        </a:spcBef>
        <a:spcAft>
          <a:spcPct val="0"/>
        </a:spcAft>
        <a:defRPr sz="4300">
          <a:solidFill>
            <a:srgbClr val="572314"/>
          </a:solidFill>
          <a:latin typeface="Gill Sans MT"/>
        </a:defRPr>
      </a:lvl6pPr>
      <a:lvl7pPr marL="914400" algn="l" rtl="0" fontAlgn="base">
        <a:spcBef>
          <a:spcPct val="0"/>
        </a:spcBef>
        <a:spcAft>
          <a:spcPct val="0"/>
        </a:spcAft>
        <a:defRPr sz="4300">
          <a:solidFill>
            <a:srgbClr val="572314"/>
          </a:solidFill>
          <a:latin typeface="Gill Sans MT"/>
        </a:defRPr>
      </a:lvl7pPr>
      <a:lvl8pPr marL="1371600" algn="l" rtl="0" fontAlgn="base">
        <a:spcBef>
          <a:spcPct val="0"/>
        </a:spcBef>
        <a:spcAft>
          <a:spcPct val="0"/>
        </a:spcAft>
        <a:defRPr sz="4300">
          <a:solidFill>
            <a:srgbClr val="572314"/>
          </a:solidFill>
          <a:latin typeface="Gill Sans MT"/>
        </a:defRPr>
      </a:lvl8pPr>
      <a:lvl9pPr marL="1828800" algn="l" rtl="0" fontAlgn="base">
        <a:spcBef>
          <a:spcPct val="0"/>
        </a:spcBef>
        <a:spcAft>
          <a:spcPct val="0"/>
        </a:spcAft>
        <a:defRPr sz="4300">
          <a:solidFill>
            <a:srgbClr val="572314"/>
          </a:solidFill>
          <a:latin typeface="Gill Sans MT"/>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Microbiota_Intest_Probiot_ECN.ppt"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ncbi.nlm.nih.gov/pubmed/24386174"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hyperlink" Target="http://www.ncbi.nlm.nih.gov/pubmed/24610844"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2.xml"/><Relationship Id="rId5" Type="http://schemas.openxmlformats.org/officeDocument/2006/relationships/image" Target="../media/image20.jpeg"/><Relationship Id="rId4" Type="http://schemas.openxmlformats.org/officeDocument/2006/relationships/hyperlink" Target="http://www.paulomargotto.com.br/documentos/ENTEROCOLITE_NECROSANTE.doc"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www.paulomargotto.com.br/documentos/ENTEROCOLITE_NECROSANTE.doc" TargetMode="External"/><Relationship Id="rId2" Type="http://schemas.openxmlformats.org/officeDocument/2006/relationships/image" Target="../media/image21.png"/><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Antibic_Emp_Prolong.ppt"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ncbi.nlm.nih.gov/sites/entrez?db=pubmed&amp;cmd=link&amp;linkname=pubmed_pubmed&amp;uid=22157140" TargetMode="External"/><Relationship Id="rId2" Type="http://schemas.openxmlformats.org/officeDocument/2006/relationships/hyperlink" Target="http://www.ncbi.nlm.nih.gov/pubmed/22157140" TargetMode="Externa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hyperlink" Target="http://www.paulomargotto.com.br/documentos/Ranitina_enterocolite_infec_morte.ppt"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www.ncbi.nlm.nih.gov/pubmed/25439276"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ite_matern_precoce_2012.doc"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ite_mater_pasteuriz%20versos%20cru_sepse.ppt" TargetMode="Externa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ite_hum_Ac_IgA_secretora.doc" TargetMode="External"/><Relationship Id="rId1" Type="http://schemas.openxmlformats.org/officeDocument/2006/relationships/slideLayout" Target="../slideLayouts/slideLayout12.xml"/><Relationship Id="rId4" Type="http://schemas.openxmlformats.org/officeDocument/2006/relationships/hyperlink" Target="http://www.ncbi.nlm.nih.gov/pubmed/24569806"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Probioticos_ECN_2014.ppt"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Microbiota_Intest_Probiot_ECN.ppt"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4" name="Rectangle 12"/>
          <p:cNvSpPr>
            <a:spLocks noGrp="1"/>
          </p:cNvSpPr>
          <p:nvPr>
            <p:ph type="ctrTitle" idx="4294967295"/>
          </p:nvPr>
        </p:nvSpPr>
        <p:spPr bwMode="auto">
          <a:xfrm>
            <a:off x="685800" y="2130425"/>
            <a:ext cx="7772400" cy="1470025"/>
          </a:xfrm>
          <a:noFill/>
        </p:spPr>
        <p:txBody>
          <a:bodyPr vert="horz" wrap="square" lIns="91440" tIns="45720" rIns="91440" bIns="45720" numCol="1" anchorCtr="0" compatLnSpc="1">
            <a:prstTxWarp prst="textNoShape">
              <a:avLst/>
            </a:prstTxWarp>
          </a:bodyPr>
          <a:lstStyle/>
          <a:p>
            <a:endParaRPr lang="pt-BR" dirty="0" smtClean="0">
              <a:effectLst/>
            </a:endParaRPr>
          </a:p>
        </p:txBody>
      </p:sp>
      <p:sp>
        <p:nvSpPr>
          <p:cNvPr id="8205" name="Rectangle 13"/>
          <p:cNvSpPr>
            <a:spLocks noGrp="1"/>
          </p:cNvSpPr>
          <p:nvPr>
            <p:ph type="subTitle" idx="4294967295"/>
          </p:nvPr>
        </p:nvSpPr>
        <p:spPr>
          <a:xfrm>
            <a:off x="1371600" y="3886200"/>
            <a:ext cx="6400800" cy="1752600"/>
          </a:xfrm>
        </p:spPr>
        <p:txBody>
          <a:bodyPr/>
          <a:lstStyle/>
          <a:p>
            <a:pPr marL="82550" indent="0" algn="ctr">
              <a:buFont typeface="Wingdings 2" pitchFamily="18" charset="2"/>
              <a:buNone/>
            </a:pPr>
            <a:endParaRPr lang="pt-BR" smtClean="0"/>
          </a:p>
        </p:txBody>
      </p:sp>
      <p:sp>
        <p:nvSpPr>
          <p:cNvPr id="6" name="Espaço Reservado para Conteúdo 5"/>
          <p:cNvSpPr>
            <a:spLocks noGrp="1"/>
          </p:cNvSpPr>
          <p:nvPr>
            <p:ph sz="quarter" idx="4"/>
          </p:nvPr>
        </p:nvSpPr>
        <p:spPr>
          <a:xfrm>
            <a:off x="33310" y="4500570"/>
            <a:ext cx="3929090" cy="1571636"/>
          </a:xfrm>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a:normAutofit/>
          </a:bodyPr>
          <a:lstStyle/>
          <a:p>
            <a:pPr fontAlgn="auto">
              <a:spcAft>
                <a:spcPts val="0"/>
              </a:spcAft>
              <a:buFont typeface="Wingdings 2"/>
              <a:buChar char=""/>
              <a:defRPr/>
            </a:pPr>
            <a:r>
              <a:rPr lang="pt-BR" dirty="0" smtClean="0"/>
              <a:t>Revista: </a:t>
            </a:r>
            <a:r>
              <a:rPr lang="pt-BR" dirty="0" err="1" smtClean="0"/>
              <a:t>Clinical</a:t>
            </a:r>
            <a:r>
              <a:rPr lang="pt-BR" dirty="0" smtClean="0"/>
              <a:t> </a:t>
            </a:r>
            <a:r>
              <a:rPr lang="pt-BR" dirty="0" err="1" smtClean="0"/>
              <a:t>Nutrition</a:t>
            </a:r>
            <a:r>
              <a:rPr lang="pt-BR" dirty="0" smtClean="0"/>
              <a:t>, Volume 18, n°3,  p 285-288, Maio de 2015</a:t>
            </a:r>
            <a:endParaRPr lang="pt-BR" dirty="0"/>
          </a:p>
        </p:txBody>
      </p:sp>
      <p:pic>
        <p:nvPicPr>
          <p:cNvPr id="1026" name="Picture 2"/>
          <p:cNvPicPr>
            <a:picLocks noChangeAspect="1" noChangeArrowheads="1"/>
          </p:cNvPicPr>
          <p:nvPr/>
        </p:nvPicPr>
        <p:blipFill>
          <a:blip r:embed="rId2"/>
          <a:srcRect/>
          <a:stretch>
            <a:fillRect/>
          </a:stretch>
        </p:blipFill>
        <p:spPr bwMode="auto">
          <a:xfrm>
            <a:off x="2572270" y="1743743"/>
            <a:ext cx="6071659" cy="1318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7" name="Picture 3"/>
          <p:cNvPicPr>
            <a:picLocks noChangeAspect="1" noChangeArrowheads="1"/>
          </p:cNvPicPr>
          <p:nvPr/>
        </p:nvPicPr>
        <p:blipFill>
          <a:blip r:embed="rId3"/>
          <a:srcRect/>
          <a:stretch>
            <a:fillRect/>
          </a:stretch>
        </p:blipFill>
        <p:spPr bwMode="auto">
          <a:xfrm>
            <a:off x="22197" y="2928931"/>
            <a:ext cx="5500726" cy="1635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Espaço Reservado para Conteúdo 5"/>
          <p:cNvSpPr>
            <a:spLocks noGrp="1"/>
          </p:cNvSpPr>
          <p:nvPr>
            <p:ph sz="quarter" idx="4"/>
          </p:nvPr>
        </p:nvSpPr>
        <p:spPr>
          <a:xfrm>
            <a:off x="5186364" y="4487870"/>
            <a:ext cx="3929090" cy="1571636"/>
          </a:xfrm>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a:normAutofit/>
          </a:bodyPr>
          <a:lstStyle/>
          <a:p>
            <a:pPr fontAlgn="auto">
              <a:spcAft>
                <a:spcPts val="0"/>
              </a:spcAft>
              <a:buFont typeface="Wingdings 2"/>
              <a:buChar char=""/>
              <a:defRPr/>
            </a:pPr>
            <a:r>
              <a:rPr lang="pt-BR" dirty="0" smtClean="0"/>
              <a:t>Roberto Faria</a:t>
            </a:r>
          </a:p>
          <a:p>
            <a:pPr marL="640080" lvl="1" indent="-237744" fontAlgn="auto">
              <a:spcAft>
                <a:spcPts val="0"/>
              </a:spcAft>
              <a:buFont typeface="Verdana"/>
              <a:buNone/>
              <a:defRPr/>
            </a:pPr>
            <a:r>
              <a:rPr lang="pt-BR" dirty="0" smtClean="0"/>
              <a:t>R3 de UTI </a:t>
            </a:r>
            <a:r>
              <a:rPr lang="pt-BR" dirty="0" err="1" smtClean="0"/>
              <a:t>Ped</a:t>
            </a:r>
            <a:r>
              <a:rPr lang="pt-BR" dirty="0" smtClean="0"/>
              <a:t>- HMIB</a:t>
            </a:r>
            <a:endParaRPr lang="pt-BR" dirty="0"/>
          </a:p>
        </p:txBody>
      </p:sp>
      <p:sp>
        <p:nvSpPr>
          <p:cNvPr id="8200" name="Text Box 8"/>
          <p:cNvSpPr txBox="1">
            <a:spLocks noChangeArrowheads="1"/>
          </p:cNvSpPr>
          <p:nvPr/>
        </p:nvSpPr>
        <p:spPr bwMode="auto">
          <a:xfrm>
            <a:off x="0" y="260350"/>
            <a:ext cx="9204325" cy="457200"/>
          </a:xfrm>
          <a:prstGeom prst="rect">
            <a:avLst/>
          </a:prstGeom>
          <a:noFill/>
          <a:ln w="9525">
            <a:noFill/>
            <a:miter lim="800000"/>
            <a:headEnd/>
            <a:tailEnd/>
          </a:ln>
          <a:effectLst/>
        </p:spPr>
        <p:txBody>
          <a:bodyPr wrap="none">
            <a:spAutoFit/>
          </a:bodyPr>
          <a:lstStyle/>
          <a:p>
            <a:r>
              <a:rPr lang="pt-BR" sz="2400" dirty="0">
                <a:solidFill>
                  <a:srgbClr val="0000FF"/>
                </a:solidFill>
              </a:rPr>
              <a:t>Nutrição do pré-termo, bactéria intestinal e enterocolite necrosante</a:t>
            </a:r>
          </a:p>
        </p:txBody>
      </p:sp>
      <p:sp>
        <p:nvSpPr>
          <p:cNvPr id="8201" name="Text Box 9"/>
          <p:cNvSpPr txBox="1">
            <a:spLocks noChangeArrowheads="1"/>
          </p:cNvSpPr>
          <p:nvPr/>
        </p:nvSpPr>
        <p:spPr bwMode="auto">
          <a:xfrm>
            <a:off x="1476375" y="6491288"/>
            <a:ext cx="6127750" cy="366712"/>
          </a:xfrm>
          <a:prstGeom prst="rect">
            <a:avLst/>
          </a:prstGeom>
          <a:noFill/>
          <a:ln w="9525">
            <a:noFill/>
            <a:miter lim="800000"/>
            <a:headEnd/>
            <a:tailEnd/>
          </a:ln>
          <a:effectLst/>
        </p:spPr>
        <p:txBody>
          <a:bodyPr wrap="none">
            <a:spAutoFit/>
          </a:bodyPr>
          <a:lstStyle/>
          <a:p>
            <a:r>
              <a:rPr lang="pt-BR">
                <a:hlinkClick r:id="rId4"/>
              </a:rPr>
              <a:t>www.paulomargotto.com.br</a:t>
            </a:r>
            <a:r>
              <a:rPr lang="pt-BR"/>
              <a:t>    Brasília, 14 de maio de 2015</a:t>
            </a:r>
          </a:p>
        </p:txBody>
      </p:sp>
      <p:pic>
        <p:nvPicPr>
          <p:cNvPr id="8202" name="Picture 10"/>
          <p:cNvPicPr>
            <a:picLocks noChangeAspect="1" noChangeArrowheads="1"/>
          </p:cNvPicPr>
          <p:nvPr/>
        </p:nvPicPr>
        <p:blipFill>
          <a:blip r:embed="rId5">
            <a:lum bright="12000"/>
          </a:blip>
          <a:srcRect/>
          <a:stretch>
            <a:fillRect/>
          </a:stretch>
        </p:blipFill>
        <p:spPr bwMode="auto">
          <a:xfrm>
            <a:off x="539750" y="803265"/>
            <a:ext cx="8280400" cy="1196975"/>
          </a:xfrm>
          <a:prstGeom prst="rect">
            <a:avLst/>
          </a:prstGeom>
          <a:noFill/>
          <a:ln w="9525">
            <a:noFill/>
            <a:miter lim="800000"/>
            <a:headEnd/>
            <a:tailEnd/>
          </a:ln>
          <a:effectLst/>
        </p:spPr>
      </p:pic>
      <p:pic>
        <p:nvPicPr>
          <p:cNvPr id="8203" name="Picture 11" descr="Imagem3"/>
          <p:cNvPicPr>
            <a:picLocks noChangeAspect="1" noChangeArrowheads="1"/>
          </p:cNvPicPr>
          <p:nvPr/>
        </p:nvPicPr>
        <p:blipFill>
          <a:blip r:embed="rId6"/>
          <a:srcRect/>
          <a:stretch>
            <a:fillRect/>
          </a:stretch>
        </p:blipFill>
        <p:spPr bwMode="auto">
          <a:xfrm>
            <a:off x="5867400" y="2997200"/>
            <a:ext cx="2268538" cy="1514475"/>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3000"/>
                                        <p:tgtEl>
                                          <p:spTgt spid="1026"/>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Effect transition="in" filter="fade">
                                      <p:cBhvr>
                                        <p:cTn id="11" dur="3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harvardprobioticssymposium.org/wp-content/uploads/2014/02/Neu.jpg"/>
          <p:cNvPicPr>
            <a:picLocks noChangeAspect="1" noChangeArrowheads="1"/>
          </p:cNvPicPr>
          <p:nvPr/>
        </p:nvPicPr>
        <p:blipFill>
          <a:blip r:embed="rId2"/>
          <a:srcRect/>
          <a:stretch>
            <a:fillRect/>
          </a:stretch>
        </p:blipFill>
        <p:spPr bwMode="auto">
          <a:xfrm>
            <a:off x="7143768" y="285728"/>
            <a:ext cx="1657342" cy="20716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ítulo 1"/>
          <p:cNvSpPr>
            <a:spLocks noGrp="1"/>
          </p:cNvSpPr>
          <p:nvPr>
            <p:ph type="ctrTitle"/>
          </p:nvPr>
        </p:nvSpPr>
        <p:spPr>
          <a:xfrm>
            <a:off x="1431925" y="360363"/>
            <a:ext cx="3925888" cy="1471612"/>
          </a:xfrm>
        </p:spPr>
        <p:txBody>
          <a:bodyPr/>
          <a:lstStyle/>
          <a:p>
            <a:pPr>
              <a:spcAft>
                <a:spcPts val="0"/>
              </a:spcAft>
              <a:defRPr/>
            </a:pPr>
            <a:r>
              <a:rPr lang="pt-BR" dirty="0" smtClean="0">
                <a:solidFill>
                  <a:schemeClr val="tx2">
                    <a:satMod val="130000"/>
                  </a:schemeClr>
                </a:solidFill>
              </a:rPr>
              <a:t>Josef </a:t>
            </a:r>
            <a:r>
              <a:rPr lang="pt-BR" dirty="0" err="1" smtClean="0">
                <a:solidFill>
                  <a:schemeClr val="tx2">
                    <a:satMod val="130000"/>
                  </a:schemeClr>
                </a:solidFill>
              </a:rPr>
              <a:t>Neu</a:t>
            </a:r>
            <a:endParaRPr lang="pt-BR" dirty="0">
              <a:solidFill>
                <a:schemeClr val="tx2">
                  <a:satMod val="130000"/>
                </a:schemeClr>
              </a:solidFill>
            </a:endParaRPr>
          </a:p>
        </p:txBody>
      </p:sp>
      <p:sp>
        <p:nvSpPr>
          <p:cNvPr id="3" name="Subtítulo 2"/>
          <p:cNvSpPr>
            <a:spLocks noGrp="1"/>
          </p:cNvSpPr>
          <p:nvPr>
            <p:ph type="subTitle" idx="1"/>
          </p:nvPr>
        </p:nvSpPr>
        <p:spPr>
          <a:xfrm>
            <a:off x="1431925" y="1849438"/>
            <a:ext cx="7407275" cy="4722812"/>
          </a:xfrm>
        </p:spPr>
        <p:txBody>
          <a:bodyPr>
            <a:normAutofit fontScale="70000" lnSpcReduction="20000"/>
          </a:bodyPr>
          <a:lstStyle/>
          <a:p>
            <a:pPr fontAlgn="auto">
              <a:spcAft>
                <a:spcPts val="0"/>
              </a:spcAft>
              <a:buFont typeface="Wingdings 2"/>
              <a:buNone/>
              <a:defRPr/>
            </a:pPr>
            <a:endParaRPr lang="pt-BR" dirty="0" smtClean="0"/>
          </a:p>
          <a:p>
            <a:pPr fontAlgn="auto">
              <a:spcAft>
                <a:spcPts val="0"/>
              </a:spcAft>
              <a:buFont typeface="Wingdings 2"/>
              <a:buNone/>
              <a:defRPr/>
            </a:pPr>
            <a:endParaRPr lang="pt-BR" dirty="0" smtClean="0"/>
          </a:p>
          <a:p>
            <a:pPr fontAlgn="auto">
              <a:spcAft>
                <a:spcPts val="0"/>
              </a:spcAft>
              <a:buFont typeface="Wingdings 2"/>
              <a:buNone/>
              <a:defRPr/>
            </a:pPr>
            <a:r>
              <a:rPr lang="pt-BR" dirty="0" smtClean="0"/>
              <a:t>Professor de Pediatria; Diretor do Programa de Formação de </a:t>
            </a:r>
            <a:r>
              <a:rPr lang="pt-BR" dirty="0" err="1" smtClean="0"/>
              <a:t>Neonatologia</a:t>
            </a:r>
            <a:r>
              <a:rPr lang="pt-BR" dirty="0" smtClean="0"/>
              <a:t>, Universidade da Flórida</a:t>
            </a:r>
          </a:p>
          <a:p>
            <a:pPr fontAlgn="auto">
              <a:spcAft>
                <a:spcPts val="0"/>
              </a:spcAft>
              <a:buFont typeface="Wingdings 2"/>
              <a:buNone/>
              <a:defRPr/>
            </a:pPr>
            <a:r>
              <a:rPr lang="pt-BR" dirty="0" smtClean="0"/>
              <a:t>Faculdade:Universidade de </a:t>
            </a:r>
            <a:r>
              <a:rPr lang="pt-BR" dirty="0" err="1" smtClean="0"/>
              <a:t>Wisconsin</a:t>
            </a:r>
            <a:r>
              <a:rPr lang="pt-BR" dirty="0" smtClean="0"/>
              <a:t>, </a:t>
            </a:r>
            <a:r>
              <a:rPr lang="pt-BR" dirty="0" err="1" smtClean="0"/>
              <a:t>Whitewater</a:t>
            </a:r>
            <a:endParaRPr lang="pt-BR" dirty="0" smtClean="0"/>
          </a:p>
          <a:p>
            <a:pPr fontAlgn="auto">
              <a:spcAft>
                <a:spcPts val="0"/>
              </a:spcAft>
              <a:buFont typeface="Wingdings 2"/>
              <a:buNone/>
              <a:defRPr/>
            </a:pPr>
            <a:r>
              <a:rPr lang="pt-BR" dirty="0" smtClean="0"/>
              <a:t>Residência: </a:t>
            </a:r>
            <a:r>
              <a:rPr lang="pt-BR" dirty="0" err="1" smtClean="0"/>
              <a:t>Johns</a:t>
            </a:r>
            <a:r>
              <a:rPr lang="pt-BR" dirty="0" smtClean="0"/>
              <a:t> Hopkins</a:t>
            </a:r>
          </a:p>
          <a:p>
            <a:pPr fontAlgn="auto">
              <a:spcAft>
                <a:spcPts val="0"/>
              </a:spcAft>
              <a:buFont typeface="Wingdings 2"/>
              <a:buNone/>
              <a:defRPr/>
            </a:pPr>
            <a:r>
              <a:rPr lang="pt-BR" dirty="0" smtClean="0"/>
              <a:t>Interesses de Investigação</a:t>
            </a:r>
          </a:p>
          <a:p>
            <a:pPr fontAlgn="auto">
              <a:spcAft>
                <a:spcPts val="0"/>
              </a:spcAft>
              <a:buFont typeface="Wingdings 2"/>
              <a:buNone/>
              <a:defRPr/>
            </a:pPr>
            <a:r>
              <a:rPr lang="pt-BR" dirty="0" smtClean="0"/>
              <a:t>-Desenvolvimento Gastrintestinal</a:t>
            </a:r>
          </a:p>
          <a:p>
            <a:pPr fontAlgn="auto">
              <a:spcAft>
                <a:spcPts val="0"/>
              </a:spcAft>
              <a:buFont typeface="Wingdings 2"/>
              <a:buNone/>
              <a:defRPr/>
            </a:pPr>
            <a:r>
              <a:rPr lang="pt-BR" dirty="0" smtClean="0"/>
              <a:t>-Nutrição do recém-nascido</a:t>
            </a:r>
          </a:p>
          <a:p>
            <a:pPr fontAlgn="auto">
              <a:spcAft>
                <a:spcPts val="0"/>
              </a:spcAft>
              <a:buFont typeface="Wingdings 2"/>
              <a:buNone/>
              <a:defRPr/>
            </a:pPr>
            <a:r>
              <a:rPr lang="pt-BR" dirty="0" smtClean="0"/>
              <a:t>-Função de barreira do Trato Gastrintestinal </a:t>
            </a:r>
          </a:p>
          <a:p>
            <a:pPr fontAlgn="auto">
              <a:spcAft>
                <a:spcPts val="0"/>
              </a:spcAft>
              <a:buFont typeface="Wingdings 2"/>
              <a:buNone/>
              <a:defRPr/>
            </a:pPr>
            <a:r>
              <a:rPr lang="pt-BR" dirty="0" smtClean="0"/>
              <a:t>-</a:t>
            </a:r>
            <a:r>
              <a:rPr lang="pt-BR" dirty="0" err="1" smtClean="0"/>
              <a:t>Arginil-Glutamina</a:t>
            </a:r>
            <a:r>
              <a:rPr lang="pt-BR" dirty="0" smtClean="0"/>
              <a:t> na prevenção da retinopatia proliferativa</a:t>
            </a:r>
          </a:p>
          <a:p>
            <a:pPr fontAlgn="auto">
              <a:spcAft>
                <a:spcPts val="0"/>
              </a:spcAft>
              <a:buFont typeface="Wingdings 2"/>
              <a:buNone/>
              <a:defRPr/>
            </a:pPr>
            <a:r>
              <a:rPr lang="pt-BR" dirty="0" smtClean="0"/>
              <a:t>-</a:t>
            </a:r>
            <a:r>
              <a:rPr lang="pt-BR" dirty="0" err="1" smtClean="0"/>
              <a:t>Probióticos</a:t>
            </a:r>
            <a:r>
              <a:rPr lang="pt-BR" dirty="0" smtClean="0"/>
              <a:t> e componentes microbianos no regulamento de inflamação intestinal</a:t>
            </a:r>
          </a:p>
          <a:p>
            <a:pPr fontAlgn="auto">
              <a:spcAft>
                <a:spcPts val="0"/>
              </a:spcAft>
              <a:buFont typeface="Wingdings 2"/>
              <a:buNone/>
              <a:defRPr/>
            </a:pPr>
            <a:r>
              <a:rPr lang="pt-BR" dirty="0" smtClean="0"/>
              <a:t>-Função intestinal de barreira e Patogênese do diabetes tipo 1</a:t>
            </a:r>
          </a:p>
          <a:p>
            <a:pPr fontAlgn="auto">
              <a:spcAft>
                <a:spcPts val="0"/>
              </a:spcAft>
              <a:buFont typeface="Wingdings 2"/>
              <a:buNone/>
              <a:defRPr/>
            </a:pPr>
            <a:r>
              <a:rPr lang="pt-BR" dirty="0" smtClean="0"/>
              <a:t>-Patogênese de </a:t>
            </a:r>
            <a:r>
              <a:rPr lang="pt-BR" dirty="0" err="1" smtClean="0"/>
              <a:t>enterocolite</a:t>
            </a:r>
            <a:r>
              <a:rPr lang="pt-BR" dirty="0" smtClean="0"/>
              <a:t> </a:t>
            </a:r>
            <a:r>
              <a:rPr lang="pt-BR" dirty="0" err="1" smtClean="0"/>
              <a:t>necrosante</a:t>
            </a:r>
            <a:endParaRPr lang="pt-BR" dirty="0" smtClean="0"/>
          </a:p>
          <a:p>
            <a:pPr fontAlgn="auto">
              <a:spcAft>
                <a:spcPts val="0"/>
              </a:spcAft>
              <a:buFont typeface="Wingdings 2"/>
              <a:buNone/>
              <a:defRPr/>
            </a:pPr>
            <a:r>
              <a:rPr lang="pt-BR" dirty="0" smtClean="0"/>
              <a:t>-Desenvolvimento e Modulação da </a:t>
            </a:r>
            <a:r>
              <a:rPr lang="pt-BR" dirty="0" err="1" smtClean="0"/>
              <a:t>Microbiota</a:t>
            </a:r>
            <a:r>
              <a:rPr lang="pt-BR" dirty="0" smtClean="0"/>
              <a:t> Intestinal</a:t>
            </a:r>
            <a:endParaRPr lang="pt-BR" dirty="0"/>
          </a:p>
        </p:txBody>
      </p:sp>
      <p:pic>
        <p:nvPicPr>
          <p:cNvPr id="14340" name="Picture 4" descr="http://inlikeme.com/wp-content/uploads/2012/05/fsu.jpg"/>
          <p:cNvPicPr>
            <a:picLocks noChangeAspect="1" noChangeArrowheads="1"/>
          </p:cNvPicPr>
          <p:nvPr/>
        </p:nvPicPr>
        <p:blipFill>
          <a:blip r:embed="rId3"/>
          <a:srcRect/>
          <a:stretch>
            <a:fillRect/>
          </a:stretch>
        </p:blipFill>
        <p:spPr bwMode="auto">
          <a:xfrm>
            <a:off x="4143372" y="357166"/>
            <a:ext cx="2634167" cy="1698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0"/>
                                        <p:tgtEl>
                                          <p:spTgt spid="14338"/>
                                        </p:tgtEl>
                                      </p:cBhvr>
                                    </p:animEffect>
                                  </p:childTnLst>
                                </p:cTn>
                              </p:par>
                            </p:childTnLst>
                          </p:cTn>
                        </p:par>
                        <p:par>
                          <p:cTn id="8" fill="hold">
                            <p:stCondLst>
                              <p:cond delay="5000"/>
                            </p:stCondLst>
                            <p:childTnLst>
                              <p:par>
                                <p:cTn id="9" presetID="8" presetClass="entr" presetSubtype="16" fill="hold" nodeType="afterEffect">
                                  <p:stCondLst>
                                    <p:cond delay="0"/>
                                  </p:stCondLst>
                                  <p:childTnLst>
                                    <p:set>
                                      <p:cBhvr>
                                        <p:cTn id="10" dur="1" fill="hold">
                                          <p:stCondLst>
                                            <p:cond delay="0"/>
                                          </p:stCondLst>
                                        </p:cTn>
                                        <p:tgtEl>
                                          <p:spTgt spid="14340"/>
                                        </p:tgtEl>
                                        <p:attrNameLst>
                                          <p:attrName>style.visibility</p:attrName>
                                        </p:attrNameLst>
                                      </p:cBhvr>
                                      <p:to>
                                        <p:strVal val="visible"/>
                                      </p:to>
                                    </p:set>
                                    <p:animEffect transition="in" filter="diamond(in)">
                                      <p:cBhvr>
                                        <p:cTn id="11" dur="5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282" y="357166"/>
            <a:ext cx="7215238" cy="1285884"/>
          </a:xfrm>
          <a:effectLst>
            <a:reflection blurRad="6350" stA="52000" endA="300" endPos="35000" dir="5400000" sy="-100000" algn="bl" rotWithShape="0"/>
          </a:effectLst>
        </p:spPr>
        <p:txBody>
          <a:bodyPr/>
          <a:lstStyle/>
          <a:p>
            <a:pPr fontAlgn="auto">
              <a:spcAft>
                <a:spcPts val="0"/>
              </a:spcAft>
              <a:defRPr/>
            </a:pPr>
            <a:r>
              <a:rPr lang="pt-BR" sz="5400" dirty="0" smtClean="0">
                <a:solidFill>
                  <a:schemeClr val="tx2">
                    <a:satMod val="130000"/>
                  </a:schemeClr>
                </a:solidFill>
              </a:rPr>
              <a:t>INTRODUÇÃO</a:t>
            </a:r>
            <a:endParaRPr lang="pt-BR" dirty="0">
              <a:solidFill>
                <a:schemeClr val="tx2">
                  <a:satMod val="130000"/>
                </a:schemeClr>
              </a:solidFill>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2">
                    <a:satMod val="130000"/>
                  </a:schemeClr>
                </a:solidFill>
              </a:rPr>
              <a:t>Introdução</a:t>
            </a: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000" smtClean="0"/>
              <a:t>A enterocolite necrosante (NEC) é uma doença muito comum e mortal que afeta principalmente os recém-nascidos pré-termos (RNPT).</a:t>
            </a:r>
          </a:p>
          <a:p>
            <a:pPr>
              <a:lnSpc>
                <a:spcPct val="80000"/>
              </a:lnSpc>
            </a:pPr>
            <a:r>
              <a:rPr lang="pt-BR" sz="2000" smtClean="0"/>
              <a:t>Esta revisão foca em recentes pesquisas sobre nutrição e o microbioma intestinal e em como a NEC pode desenvolver-se em RNPT.</a:t>
            </a:r>
          </a:p>
          <a:p>
            <a:pPr>
              <a:lnSpc>
                <a:spcPct val="80000"/>
              </a:lnSpc>
            </a:pPr>
            <a:r>
              <a:rPr lang="pt-BR" sz="2000" smtClean="0"/>
              <a:t>Várias vias levam ao desenvolvimento de NEC. Porém, devido a falta estudos para avaliar a prevenção, o tratamento tem sido ilusório.</a:t>
            </a:r>
          </a:p>
          <a:p>
            <a:pPr>
              <a:lnSpc>
                <a:spcPct val="80000"/>
              </a:lnSpc>
            </a:pPr>
            <a:r>
              <a:rPr lang="pt-BR" sz="2000" smtClean="0"/>
              <a:t>Fisiopatologia pouco compreendida. Relação entre nutrição, microbiota intestinal, interação com desta com o hospedeiro.</a:t>
            </a:r>
          </a:p>
          <a:p>
            <a:pPr>
              <a:lnSpc>
                <a:spcPct val="80000"/>
              </a:lnSpc>
            </a:pPr>
            <a:r>
              <a:rPr lang="pt-BR" sz="2000" smtClean="0"/>
              <a:t>A forma mais comum de NEC (mais em RNPT e após 14 dias) tem um importante componente inflamatório e não possui relação com doença isquêmica primária, como é visto em RN com doenças cardíacas.</a:t>
            </a: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fontScale="92500" lnSpcReduction="20000"/>
          </a:bodyPr>
          <a:lstStyle/>
          <a:p>
            <a:pPr>
              <a:lnSpc>
                <a:spcPct val="80000"/>
              </a:lnSpc>
            </a:pPr>
            <a:r>
              <a:rPr lang="pt-BR" sz="2000" smtClean="0"/>
              <a:t>Não é claro ainda se existe uma predisposição a NEC que pode ter suas raízes mesmo antes do nascimento, mas a evidência recente sugere que eventos que ocorrem durante o início do desenvolvimento intestinal poderiam desempenhar um importante papel. </a:t>
            </a:r>
          </a:p>
          <a:p>
            <a:pPr>
              <a:lnSpc>
                <a:spcPct val="80000"/>
              </a:lnSpc>
            </a:pPr>
            <a:r>
              <a:rPr lang="pt-BR" sz="2000" smtClean="0"/>
              <a:t>O feto é gerado em um ambiente estéril e depois do nascimento começa a ter contato com a microbiota do ambiente. No entanto, evidências estão começando a sugerir o contrário. </a:t>
            </a:r>
          </a:p>
          <a:p>
            <a:pPr>
              <a:lnSpc>
                <a:spcPct val="80000"/>
              </a:lnSpc>
            </a:pPr>
            <a:r>
              <a:rPr lang="pt-BR" sz="2000" smtClean="0"/>
              <a:t>Estudos da placenta</a:t>
            </a:r>
            <a:r>
              <a:rPr lang="pt-BR" sz="2000" baseline="30000" smtClean="0"/>
              <a:t>1</a:t>
            </a:r>
            <a:r>
              <a:rPr lang="pt-BR" sz="2000" smtClean="0"/>
              <a:t> e mecônio</a:t>
            </a:r>
            <a:r>
              <a:rPr lang="pt-BR" sz="2000" baseline="30000" smtClean="0"/>
              <a:t>12,3</a:t>
            </a:r>
            <a:r>
              <a:rPr lang="pt-BR" sz="2000" smtClean="0"/>
              <a:t>  de bebês  mostram uma alta prevalência de microorganismos. O local de origem destes ainda não é totalmente compreendido, mas possibilidades incluem o trato gastrointestinal materno, boca e vagina. </a:t>
            </a:r>
          </a:p>
          <a:p>
            <a:pPr>
              <a:lnSpc>
                <a:spcPct val="80000"/>
              </a:lnSpc>
            </a:pPr>
            <a:r>
              <a:rPr lang="pt-BR" sz="2000" smtClean="0"/>
              <a:t>Apesar de ter sido originalmente suposto que o local mais provável da microbiota encontrado no líquido amniótico e placenta eram originados da vagina, via  ascendente e translocação, estudos recentes sugerem que esta relação pode não ser tão forte como anteriormente acreditava-se</a:t>
            </a:r>
            <a:r>
              <a:rPr lang="pt-BR" sz="2000" baseline="30000" smtClean="0"/>
              <a:t>4</a:t>
            </a:r>
            <a:r>
              <a:rPr lang="pt-BR" sz="2000" smtClean="0"/>
              <a:t>. </a:t>
            </a:r>
          </a:p>
          <a:p>
            <a:pPr>
              <a:lnSpc>
                <a:spcPct val="80000"/>
              </a:lnSpc>
            </a:pPr>
            <a:r>
              <a:rPr lang="pt-BR" sz="2000" smtClean="0"/>
              <a:t>Recém-nascidos prematuros  mostram diferentes microbiotas em sua composição amniótica, placenta e mecônio (diferente dos recém-nascido a termo) </a:t>
            </a:r>
            <a:r>
              <a:rPr lang="pt-BR" sz="2000" baseline="30000" smtClean="0"/>
              <a:t>1,3</a:t>
            </a:r>
            <a:r>
              <a:rPr lang="pt-BR" sz="2000" smtClean="0"/>
              <a:t>. </a:t>
            </a:r>
          </a:p>
          <a:p>
            <a:pPr>
              <a:lnSpc>
                <a:spcPct val="80000"/>
              </a:lnSpc>
            </a:pPr>
            <a:endParaRPr lang="pt-BR" sz="2000" smtClean="0"/>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fontScale="92500" lnSpcReduction="10000"/>
          </a:bodyPr>
          <a:lstStyle/>
          <a:p>
            <a:pPr>
              <a:lnSpc>
                <a:spcPct val="80000"/>
              </a:lnSpc>
            </a:pPr>
            <a:r>
              <a:rPr lang="pt-BR" sz="2000" smtClean="0"/>
              <a:t>O trato gastrointestinal fetal, não é um órgão inerte. Pelo contrário, ele se desenvolve rapidamente e também está exposto a grande quantidade de antígenos presentes no líquido amniótico ingerido, bem como através da via hematogênica. </a:t>
            </a:r>
          </a:p>
          <a:p>
            <a:pPr>
              <a:lnSpc>
                <a:spcPct val="80000"/>
              </a:lnSpc>
            </a:pPr>
            <a:r>
              <a:rPr lang="pt-BR" sz="2000" smtClean="0"/>
              <a:t>O feto deglute grande quantidade de líquido amniótico, especialmente durante o último trimestre da gravidez, e este volume pode chegar a até 150 ml / kg / dia. </a:t>
            </a:r>
          </a:p>
          <a:p>
            <a:pPr>
              <a:lnSpc>
                <a:spcPct val="80000"/>
              </a:lnSpc>
            </a:pPr>
            <a:r>
              <a:rPr lang="pt-BR" sz="2000" smtClean="0"/>
              <a:t>A microbiota materna tem a capacidade de produzir grande quantidade de metabólitos que são encontrados no sangue  e que podem subseqüentemente afetar o feto</a:t>
            </a:r>
            <a:r>
              <a:rPr lang="pt-BR" sz="2000" baseline="30000" smtClean="0"/>
              <a:t>5</a:t>
            </a:r>
            <a:r>
              <a:rPr lang="pt-BR" sz="2000" smtClean="0"/>
              <a:t>. </a:t>
            </a:r>
          </a:p>
          <a:p>
            <a:pPr>
              <a:lnSpc>
                <a:spcPct val="80000"/>
              </a:lnSpc>
            </a:pPr>
            <a:r>
              <a:rPr lang="pt-BR" sz="2000" smtClean="0"/>
              <a:t>A microbiota materna pode  levar à produção de diferentes mediadores inflamatórios. Além disso, estes microorganismos podem translocar do trato gastrointestinal da mãe e chegar ao feto via hematogênica. </a:t>
            </a:r>
          </a:p>
          <a:p>
            <a:pPr>
              <a:lnSpc>
                <a:spcPct val="80000"/>
              </a:lnSpc>
            </a:pPr>
            <a:r>
              <a:rPr lang="pt-BR" sz="2000" smtClean="0"/>
              <a:t>A dieta materna pode desempenhar um papel importante em sua microbiota com consequente produção dos diferentes metabólitos e mediadores inflamatórios que podem afetar altamente feto susceptível.</a:t>
            </a:r>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Assim, os fatores que afetam a microbiota materna  podem resultar em efeitos sobre o feto também (dependendo a dieta materna, drogas, ou outros fatores ambientais, pode ocorrer uma mudança de sua microbiota intestinal durante a gravidez).</a:t>
            </a:r>
          </a:p>
          <a:p>
            <a:pPr>
              <a:lnSpc>
                <a:spcPct val="80000"/>
              </a:lnSpc>
            </a:pPr>
            <a:r>
              <a:rPr lang="pt-BR" sz="2200" smtClean="0"/>
              <a:t>Essa mudança está associada com o ganho de peso materno bem como a propensão da gestante em desenvolver resistência à insulina. </a:t>
            </a:r>
          </a:p>
          <a:p>
            <a:pPr>
              <a:lnSpc>
                <a:spcPct val="80000"/>
              </a:lnSpc>
            </a:pPr>
            <a:r>
              <a:rPr lang="pt-BR" sz="2200" smtClean="0"/>
              <a:t>Se a microbiota é fornecida logo no início da gravidez, não há efeitos  em termos de obesidade ou resistência à insulina. No entanto, em pesquisas, quando os camundongos livres de germes recebem-nos de gestantes durante a gravidez tardia, eles podem desenvolver obesidade e resistência à insulina</a:t>
            </a:r>
            <a:r>
              <a:rPr lang="pt-BR" sz="2200" baseline="30000" smtClean="0"/>
              <a:t>6</a:t>
            </a:r>
            <a:r>
              <a:rPr lang="pt-BR" sz="2200" smtClean="0"/>
              <a:t>.</a:t>
            </a: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Pouco se sabe sobre o efeitos de certas drogas sobre o desenvolvimento da microbiota gastrointestinal da gestante e as conseqüências para o feto. O tratamento antibiótico poderia resultar em grandes mudanças na microbiota da mãe.</a:t>
            </a:r>
          </a:p>
          <a:p>
            <a:pPr>
              <a:lnSpc>
                <a:spcPct val="80000"/>
              </a:lnSpc>
            </a:pPr>
            <a:r>
              <a:rPr lang="pt-BR" sz="2200" smtClean="0"/>
              <a:t>Outros tratamentos comuns que acredita-se ser benigno, como bloqueadores H2 ou inibidores da bomba de prótons, podem ter efeitos significativos sobre a microbiota</a:t>
            </a:r>
            <a:r>
              <a:rPr lang="pt-BR" sz="2200" baseline="30000" smtClean="0"/>
              <a:t>7</a:t>
            </a:r>
            <a:r>
              <a:rPr lang="pt-BR" sz="2200" smtClean="0"/>
              <a:t>. Bloqueadores H2 utilizados no tratamento de refluxo gastroesofágico podem, assim, alterar a microbiota gastrintestinal da mãe, com grandes efeitos sobre a produção de mediadores inflamatórios e o desenvolvimento da microbiota fetal.</a:t>
            </a:r>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282" y="357166"/>
            <a:ext cx="8929718" cy="1285884"/>
          </a:xfrm>
          <a:effectLst>
            <a:reflection blurRad="6350" stA="52000" endA="300" endPos="35000" dir="5400000" sy="-100000" algn="bl" rotWithShape="0"/>
          </a:effectLst>
        </p:spPr>
        <p:txBody>
          <a:bodyPr/>
          <a:lstStyle/>
          <a:p>
            <a:pPr fontAlgn="auto">
              <a:spcAft>
                <a:spcPts val="0"/>
              </a:spcAft>
              <a:defRPr/>
            </a:pPr>
            <a:r>
              <a:rPr lang="pt-BR" sz="3600" dirty="0" smtClean="0">
                <a:solidFill>
                  <a:schemeClr val="tx2">
                    <a:satMod val="130000"/>
                  </a:schemeClr>
                </a:solidFill>
              </a:rPr>
              <a:t>FATORES PÓS-NATAIS QUE AFETAM A</a:t>
            </a:r>
            <a:br>
              <a:rPr lang="pt-BR" sz="3600" dirty="0" smtClean="0">
                <a:solidFill>
                  <a:schemeClr val="tx2">
                    <a:satMod val="130000"/>
                  </a:schemeClr>
                </a:solidFill>
              </a:rPr>
            </a:br>
            <a:r>
              <a:rPr lang="pt-BR" sz="3600" dirty="0" smtClean="0">
                <a:solidFill>
                  <a:schemeClr val="tx2">
                    <a:satMod val="130000"/>
                  </a:schemeClr>
                </a:solidFill>
              </a:rPr>
              <a:t/>
            </a:r>
            <a:br>
              <a:rPr lang="pt-BR" sz="3600" dirty="0" smtClean="0">
                <a:solidFill>
                  <a:schemeClr val="tx2">
                    <a:satMod val="130000"/>
                  </a:schemeClr>
                </a:solidFill>
              </a:rPr>
            </a:br>
            <a:r>
              <a:rPr lang="pt-BR" sz="3600" dirty="0" smtClean="0">
                <a:solidFill>
                  <a:schemeClr val="tx2">
                    <a:satMod val="130000"/>
                  </a:schemeClr>
                </a:solidFill>
              </a:rPr>
              <a:t>MICROBIOTA NEONATAL</a:t>
            </a:r>
            <a:r>
              <a:rPr lang="pt-BR" sz="2800" dirty="0" smtClean="0">
                <a:solidFill>
                  <a:schemeClr val="tx2">
                    <a:satMod val="130000"/>
                  </a:schemeClr>
                </a:solidFill>
              </a:rPr>
              <a:t/>
            </a:r>
            <a:br>
              <a:rPr lang="pt-BR" sz="2800" dirty="0" smtClean="0">
                <a:solidFill>
                  <a:schemeClr val="tx2">
                    <a:satMod val="130000"/>
                  </a:schemeClr>
                </a:solidFill>
              </a:rPr>
            </a:br>
            <a:endParaRPr lang="pt-BR" sz="2800" dirty="0">
              <a:solidFill>
                <a:schemeClr val="tx2">
                  <a:satMod val="130000"/>
                </a:schemeClr>
              </a:solidFill>
            </a:endParaRPr>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90000"/>
              </a:lnSpc>
            </a:pPr>
            <a:r>
              <a:rPr lang="pt-BR" sz="2700" smtClean="0"/>
              <a:t>Existem </a:t>
            </a:r>
            <a:r>
              <a:rPr lang="pt-BR" sz="2700" smtClean="0">
                <a:solidFill>
                  <a:srgbClr val="FF3300"/>
                </a:solidFill>
              </a:rPr>
              <a:t>vários fatores pós-natais que podem afetar a microbiota intestinal do recém-nascido</a:t>
            </a:r>
            <a:r>
              <a:rPr lang="pt-BR" sz="2700" smtClean="0"/>
              <a:t>. No entanto, por uma questão de concisão serão discutidos o </a:t>
            </a:r>
            <a:r>
              <a:rPr lang="pt-BR" sz="2700" smtClean="0">
                <a:solidFill>
                  <a:srgbClr val="FF3300"/>
                </a:solidFill>
              </a:rPr>
              <a:t>uso precoce dos antibióticos, bloqueadores H2, e o </a:t>
            </a:r>
            <a:r>
              <a:rPr lang="pt-BR" sz="2700" smtClean="0">
                <a:solidFill>
                  <a:srgbClr val="0000FF"/>
                </a:solidFill>
              </a:rPr>
              <a:t>uso de leite humano</a:t>
            </a:r>
            <a:r>
              <a:rPr lang="pt-BR" sz="2700" smtClean="0">
                <a:solidFill>
                  <a:srgbClr val="FF3300"/>
                </a:solidFill>
              </a:rPr>
              <a:t> vs fórmula vs o leite de banco</a:t>
            </a:r>
            <a:r>
              <a:rPr lang="pt-BR" sz="2700" smtClean="0"/>
              <a:t>. </a:t>
            </a:r>
          </a:p>
          <a:p>
            <a:pPr>
              <a:lnSpc>
                <a:spcPct val="90000"/>
              </a:lnSpc>
            </a:pPr>
            <a:r>
              <a:rPr lang="pt-BR" sz="2700" smtClean="0"/>
              <a:t>Evidências recentes sugerem que todos eles desempenham um papel na alteração da microbiota intestinal da criança, que por sua vez interage com o sistema imunológico gastrintestinal da mucosa. </a:t>
            </a:r>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500" smtClean="0"/>
              <a:t>A microbiota do recém-nascido que desenvolve NEC difere recem-nascidos controle</a:t>
            </a:r>
            <a:r>
              <a:rPr lang="pt-BR" sz="2500" baseline="30000" smtClean="0"/>
              <a:t>8,9,10</a:t>
            </a:r>
            <a:r>
              <a:rPr lang="pt-BR" sz="2500" smtClean="0"/>
              <a:t>. Estes estudos demonstram que </a:t>
            </a:r>
            <a:r>
              <a:rPr lang="pt-BR" sz="2500" smtClean="0">
                <a:solidFill>
                  <a:srgbClr val="FF3300"/>
                </a:solidFill>
              </a:rPr>
              <a:t>uma disbiose ocorre com as Proteobacterias</a:t>
            </a:r>
            <a:r>
              <a:rPr lang="pt-BR" sz="2500" smtClean="0"/>
              <a:t> (altamente presentes antes do desenvolvimento da NEC). </a:t>
            </a:r>
          </a:p>
          <a:p>
            <a:pPr>
              <a:lnSpc>
                <a:spcPct val="80000"/>
              </a:lnSpc>
            </a:pPr>
            <a:r>
              <a:rPr lang="pt-BR" sz="2500" smtClean="0"/>
              <a:t>Este filo particular contém numerosos patógenos gram-negativos com altos níveis de lipopolissacárido da parede celular. Além disso,  são também altamente presentes em outras doenças, tais como a doença inflamatória intestinal, em que a proliferação é vista antes da exacerbação da inflamação</a:t>
            </a:r>
            <a:r>
              <a:rPr lang="pt-BR" sz="2500" baseline="30000" smtClean="0"/>
              <a:t>11</a:t>
            </a:r>
            <a:r>
              <a:rPr lang="pt-BR" sz="2500" smtClean="0"/>
              <a:t>.</a:t>
            </a: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000" smtClean="0">
                <a:solidFill>
                  <a:srgbClr val="0000FF"/>
                </a:solidFill>
              </a:rPr>
              <a:t>Alimentação com leite humano em prematuros protege contra o desenvolvimento da NEC</a:t>
            </a:r>
            <a:r>
              <a:rPr lang="pt-BR" sz="2000" smtClean="0"/>
              <a:t>. Estudos mostram que o leite humano contém uma ampla variedade de micróbios. </a:t>
            </a:r>
          </a:p>
          <a:p>
            <a:pPr>
              <a:lnSpc>
                <a:spcPct val="80000"/>
              </a:lnSpc>
            </a:pPr>
            <a:r>
              <a:rPr lang="pt-BR" sz="2000" smtClean="0"/>
              <a:t>Mais recentemente, tecido humano da mama foi avaliado para a verificar a presença de bactérias</a:t>
            </a:r>
            <a:r>
              <a:rPr lang="pt-BR" sz="2500" baseline="30000" smtClean="0"/>
              <a:t>12</a:t>
            </a:r>
            <a:r>
              <a:rPr lang="pt-BR" sz="2000" smtClean="0"/>
              <a:t>. Estas investigações detectaram uma diversificada população de bactérias no interior do tecido, mesmo a mulher nunca tendo sido lactante. Nenhuma tinha sinais de infecção. A função destes microrganismos na manutenção de saúde da mama e presentes no leite humano ainda precisa ser esclarecida.</a:t>
            </a:r>
          </a:p>
          <a:p>
            <a:pPr algn="ctr">
              <a:lnSpc>
                <a:spcPct val="80000"/>
              </a:lnSpc>
              <a:buFont typeface="Wingdings 2" pitchFamily="18" charset="2"/>
              <a:buNone/>
            </a:pPr>
            <a:r>
              <a:rPr lang="pt-BR" sz="2000" b="1" i="1" smtClean="0">
                <a:solidFill>
                  <a:srgbClr val="0000FF"/>
                </a:solidFill>
              </a:rPr>
              <a:t>Qualquer que seja o mecanismo, leite materno fresco fornece uma variedade de bactérias que colonizam o trato gastrointestinal neonatal, onde elas têm a capacidade de interagir com o sistema imune da mucosa em desenvolvimento.  </a:t>
            </a: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1800" smtClean="0"/>
              <a:t>De Leoz et al</a:t>
            </a:r>
            <a:r>
              <a:rPr lang="pt-BR" sz="1800" baseline="30000" smtClean="0"/>
              <a:t>13</a:t>
            </a:r>
            <a:r>
              <a:rPr lang="pt-BR" sz="1800" smtClean="0"/>
              <a:t>, obtiveram uma serie de amostras de fezes de duas crianças saudáveis amamentadas e sequenciado o DNA bacteriano para caracterizar a microbiota; foi utilizado espectrometria de massa para determinar a quantidade de oligossacarídeos do leite humano (HMO) no trato intestinal.</a:t>
            </a:r>
          </a:p>
          <a:p>
            <a:pPr>
              <a:lnSpc>
                <a:spcPct val="80000"/>
              </a:lnSpc>
            </a:pPr>
            <a:r>
              <a:rPr lang="pt-BR" sz="1800" smtClean="0"/>
              <a:t> Durante as primeiras semanas, a população microbiana foi deslocada para Bactérias que consomem HMO. Isto foi acompanhado com a diminuição do HMOs fecais.</a:t>
            </a:r>
          </a:p>
          <a:p>
            <a:pPr>
              <a:lnSpc>
                <a:spcPct val="80000"/>
              </a:lnSpc>
            </a:pPr>
            <a:r>
              <a:rPr lang="pt-BR" sz="1800" smtClean="0"/>
              <a:t> Estes resultados são consistentes com um efeito de "prébiótico" que molda a sua microbiota dentro das primeiras poucas semanas após o nascimento. Isto é também altamente relevante para o fato de que muitos prematuros receberem  leite de banco. </a:t>
            </a:r>
          </a:p>
          <a:p>
            <a:pPr>
              <a:lnSpc>
                <a:spcPct val="80000"/>
              </a:lnSpc>
            </a:pPr>
            <a:r>
              <a:rPr lang="pt-BR" sz="1800" smtClean="0"/>
              <a:t>O leite de banco é pasteurizado e contém níveis muito baixos de bactérias vivas. Assim, mesmo que os HMOs não sejam significativamente afetados pelo processo de pasteurização, a questão que permanece é se a perda da microbiota nativa resulta em  perda da interação precoce do HMO microbiano que pode potencialmente ser benéfico. </a:t>
            </a: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É comum usar antibióticos logo após o nascimento. Na verdade, o maioria dos bebês de muito baixo peso recebem antibióticos imediatamente após o nascimento, devido a insuficiência respiratória, já que é difícil de discernir de pneumonia e síndrome de desconforto respiratório.</a:t>
            </a:r>
          </a:p>
          <a:p>
            <a:pPr>
              <a:lnSpc>
                <a:spcPct val="80000"/>
              </a:lnSpc>
            </a:pPr>
            <a:r>
              <a:rPr lang="pt-BR" sz="2200" smtClean="0"/>
              <a:t>O uso prolongado de antibióticos tem sido associada a um aumento do desenvolvimento da NEC</a:t>
            </a:r>
            <a:r>
              <a:rPr lang="pt-BR" sz="2200" baseline="30000" smtClean="0"/>
              <a:t>14</a:t>
            </a:r>
            <a:r>
              <a:rPr lang="pt-BR" sz="2200" smtClean="0"/>
              <a:t>.  </a:t>
            </a:r>
            <a:r>
              <a:rPr lang="pt-BR" sz="2200" b="1" smtClean="0">
                <a:solidFill>
                  <a:srgbClr val="0000FF"/>
                </a:solidFill>
              </a:rPr>
              <a:t>É claro que antibióticos podem levar a uma disbiose intestinal no início da vida. </a:t>
            </a:r>
          </a:p>
          <a:p>
            <a:pPr>
              <a:lnSpc>
                <a:spcPct val="80000"/>
              </a:lnSpc>
            </a:pPr>
            <a:r>
              <a:rPr lang="pt-BR" sz="2200" smtClean="0"/>
              <a:t>Uma melhor compreensão da interação entre antibióticos, a microbiota intestinal em desenvolvimento e as respostas do hospedeiro será muito importante para compreender melhor este fenômeno e, possivelmente, para uma utilização mais prudente dos antibióticos nessas crianças.</a:t>
            </a:r>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500" smtClean="0">
                <a:solidFill>
                  <a:srgbClr val="FF3300"/>
                </a:solidFill>
              </a:rPr>
              <a:t>Existe outra relação interessante entre o desenvolvimento da NEC e a utilização de bloqueadores de H2 em prematuros.</a:t>
            </a:r>
          </a:p>
          <a:p>
            <a:pPr>
              <a:lnSpc>
                <a:spcPct val="80000"/>
              </a:lnSpc>
            </a:pPr>
            <a:r>
              <a:rPr lang="pt-BR" sz="2500" smtClean="0"/>
              <a:t>Bloqueadores H2 têm comumente sido usados a medida que  muitos bebês prematuros tem episódios de apnéia ou bradicardia relacionadas com desenvolvimento imaturidade do sistema nervoso central, ou refluxo gastroesofágico.</a:t>
            </a:r>
          </a:p>
          <a:p>
            <a:pPr>
              <a:lnSpc>
                <a:spcPct val="80000"/>
              </a:lnSpc>
            </a:pPr>
            <a:r>
              <a:rPr lang="pt-BR" sz="2500" smtClean="0"/>
              <a:t>No entanto, uma relação foi encontrada entre o aumento da sepse, bem como NEC em bebês que recebem anti-H2. Contudo, </a:t>
            </a:r>
            <a:r>
              <a:rPr lang="pt-BR" sz="2800" b="1" smtClean="0">
                <a:solidFill>
                  <a:srgbClr val="FF3300"/>
                </a:solidFill>
              </a:rPr>
              <a:t>estes agentes podem afetar a  microbiota intestinal</a:t>
            </a:r>
            <a:r>
              <a:rPr lang="pt-BR" sz="2800" b="1" baseline="30000" smtClean="0">
                <a:solidFill>
                  <a:srgbClr val="FF3300"/>
                </a:solidFill>
              </a:rPr>
              <a:t>7</a:t>
            </a:r>
            <a:r>
              <a:rPr lang="pt-BR" sz="2500" smtClean="0"/>
              <a:t>.</a:t>
            </a:r>
          </a:p>
          <a:p>
            <a:pPr>
              <a:lnSpc>
                <a:spcPct val="80000"/>
              </a:lnSpc>
            </a:pPr>
            <a:endParaRPr lang="pt-BR" sz="2500" smtClean="0"/>
          </a:p>
        </p:txBody>
      </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282" y="357166"/>
            <a:ext cx="7215238" cy="1285884"/>
          </a:xfrm>
          <a:effectLst>
            <a:reflection blurRad="6350" stA="52000" endA="300" endPos="35000" dir="5400000" sy="-100000" algn="bl" rotWithShape="0"/>
          </a:effectLst>
        </p:spPr>
        <p:txBody>
          <a:bodyPr/>
          <a:lstStyle/>
          <a:p>
            <a:pPr fontAlgn="auto">
              <a:spcAft>
                <a:spcPts val="0"/>
              </a:spcAft>
              <a:defRPr/>
            </a:pPr>
            <a:r>
              <a:rPr lang="pt-BR" sz="5400" dirty="0" smtClean="0">
                <a:solidFill>
                  <a:schemeClr val="tx2">
                    <a:satMod val="130000"/>
                  </a:schemeClr>
                </a:solidFill>
              </a:rPr>
              <a:t>CONCLUSÃO</a:t>
            </a:r>
            <a:endParaRPr lang="pt-BR" dirty="0">
              <a:solidFill>
                <a:schemeClr val="tx2">
                  <a:satMod val="130000"/>
                </a:schemeClr>
              </a:solidFill>
            </a:endParaRPr>
          </a:p>
        </p:txBody>
      </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CONCLUSÃO</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1800" smtClean="0"/>
              <a:t>Estudos recentes mostram que a predisposição para o desenvolvimento da NEC pode realmente começar antes nascimento </a:t>
            </a:r>
          </a:p>
          <a:p>
            <a:pPr>
              <a:lnSpc>
                <a:spcPct val="80000"/>
              </a:lnSpc>
            </a:pPr>
            <a:r>
              <a:rPr lang="pt-BR" sz="1800" smtClean="0"/>
              <a:t>O papel dos micróbios e produtos microbianos do trato gastrointestinal da mãe pode ser muito importante</a:t>
            </a:r>
          </a:p>
          <a:p>
            <a:pPr>
              <a:lnSpc>
                <a:spcPct val="80000"/>
              </a:lnSpc>
            </a:pPr>
            <a:r>
              <a:rPr lang="pt-BR" sz="1800" smtClean="0"/>
              <a:t>Se o a microbiota materna realmente predispõem a NEC no feto, permite a possibilidade intrigante para manipulação da mesma na mãe através de dieta ou outras medidas terapêuticas.</a:t>
            </a:r>
          </a:p>
          <a:p>
            <a:pPr>
              <a:lnSpc>
                <a:spcPct val="80000"/>
              </a:lnSpc>
            </a:pPr>
            <a:r>
              <a:rPr lang="pt-BR" sz="1800" smtClean="0"/>
              <a:t>Atenção especial ao uso de antibióticos na gravidez, bem como de outra medicação, tais como bloqueadores H2. Da mesma forma, dieta e medicações afetam a microbiota gastrointestinal dos neonatos,  que por sua vez pode ter um papel na patogênese da NEC</a:t>
            </a:r>
          </a:p>
          <a:p>
            <a:pPr>
              <a:lnSpc>
                <a:spcPct val="80000"/>
              </a:lnSpc>
            </a:pPr>
            <a:r>
              <a:rPr lang="pt-BR" sz="1800" smtClean="0"/>
              <a:t>Nesta conjuntura, os dados continuam escassos e existe uma forte necessidade de estudos que vai avaliar com rigor a causalidade de fatores dietéticos da NEC  e o microbioma materno-neonatal.</a:t>
            </a:r>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p:cNvSpPr>
          <p:nvPr>
            <p:ph type="body" idx="1"/>
          </p:nvPr>
        </p:nvSpPr>
        <p:spPr>
          <a:xfrm>
            <a:off x="2051050" y="4005263"/>
            <a:ext cx="5802313" cy="2532062"/>
          </a:xfrm>
          <a:solidFill>
            <a:srgbClr val="FFCC99"/>
          </a:solidFill>
          <a:ln w="38100">
            <a:solidFill>
              <a:srgbClr val="0000FF"/>
            </a:solidFill>
          </a:ln>
        </p:spPr>
        <p:txBody>
          <a:bodyPr/>
          <a:lstStyle/>
          <a:p>
            <a:pPr>
              <a:lnSpc>
                <a:spcPct val="80000"/>
              </a:lnSpc>
            </a:pPr>
            <a:r>
              <a:rPr lang="pt-BR" sz="1600" smtClean="0"/>
              <a:t>O ambiente microbiano intestinal precoce  provavelmente</a:t>
            </a:r>
          </a:p>
          <a:p>
            <a:pPr>
              <a:lnSpc>
                <a:spcPct val="80000"/>
              </a:lnSpc>
              <a:buFont typeface="Wingdings 2" pitchFamily="18" charset="2"/>
              <a:buNone/>
            </a:pPr>
            <a:r>
              <a:rPr lang="pt-BR" sz="1600" smtClean="0"/>
              <a:t>     desempenha um papel significativo na patogênese da enterocolite necrosante (ECN).</a:t>
            </a:r>
          </a:p>
          <a:p>
            <a:pPr>
              <a:lnSpc>
                <a:spcPct val="80000"/>
              </a:lnSpc>
            </a:pPr>
            <a:r>
              <a:rPr lang="pt-BR" sz="1600" smtClean="0"/>
              <a:t>O ambiente microbiano intestinal pode ser perturbado</a:t>
            </a:r>
          </a:p>
          <a:p>
            <a:pPr>
              <a:lnSpc>
                <a:spcPct val="80000"/>
              </a:lnSpc>
              <a:buFont typeface="Wingdings 2" pitchFamily="18" charset="2"/>
              <a:buNone/>
            </a:pPr>
            <a:r>
              <a:rPr lang="pt-BR" sz="1600" smtClean="0"/>
              <a:t>      através da utilização de antibióticos, a dieta, vários   medicamentos, e outras condições ambientais, predispondo a  ECN.</a:t>
            </a:r>
          </a:p>
          <a:p>
            <a:pPr>
              <a:lnSpc>
                <a:spcPct val="80000"/>
              </a:lnSpc>
            </a:pPr>
            <a:r>
              <a:rPr lang="pt-BR" sz="1600" smtClean="0"/>
              <a:t>Apesar das associações entre micróbios e ECN</a:t>
            </a:r>
          </a:p>
          <a:p>
            <a:pPr>
              <a:lnSpc>
                <a:spcPct val="80000"/>
              </a:lnSpc>
              <a:buFont typeface="Wingdings 2" pitchFamily="18" charset="2"/>
              <a:buNone/>
            </a:pPr>
            <a:r>
              <a:rPr lang="pt-BR" sz="1600" smtClean="0"/>
              <a:t>      terem sido encontradas, a prova da causalidade exigirá estudos adicionais.</a:t>
            </a:r>
          </a:p>
        </p:txBody>
      </p:sp>
      <p:pic>
        <p:nvPicPr>
          <p:cNvPr id="38916" name="Picture 4"/>
          <p:cNvPicPr>
            <a:picLocks noChangeAspect="1" noChangeArrowheads="1"/>
          </p:cNvPicPr>
          <p:nvPr/>
        </p:nvPicPr>
        <p:blipFill>
          <a:blip r:embed="rId2"/>
          <a:srcRect/>
          <a:stretch>
            <a:fillRect/>
          </a:stretch>
        </p:blipFill>
        <p:spPr bwMode="auto">
          <a:xfrm>
            <a:off x="2051050" y="0"/>
            <a:ext cx="5722938" cy="3292475"/>
          </a:xfrm>
          <a:prstGeom prst="rect">
            <a:avLst/>
          </a:prstGeom>
          <a:noFill/>
          <a:ln w="38100">
            <a:solidFill>
              <a:srgbClr val="0000FF"/>
            </a:solidFill>
            <a:miter lim="800000"/>
            <a:headEnd/>
            <a:tailEnd/>
          </a:ln>
        </p:spPr>
      </p:pic>
      <p:sp>
        <p:nvSpPr>
          <p:cNvPr id="38917" name="Oval 5"/>
          <p:cNvSpPr>
            <a:spLocks noChangeArrowheads="1"/>
          </p:cNvSpPr>
          <p:nvPr/>
        </p:nvSpPr>
        <p:spPr bwMode="auto">
          <a:xfrm>
            <a:off x="3059113" y="3284538"/>
            <a:ext cx="3600450" cy="627062"/>
          </a:xfrm>
          <a:prstGeom prst="ellipse">
            <a:avLst/>
          </a:prstGeom>
          <a:solidFill>
            <a:schemeClr val="accent1"/>
          </a:solidFill>
          <a:ln w="9525">
            <a:solidFill>
              <a:schemeClr val="tx1"/>
            </a:solidFill>
            <a:round/>
            <a:headEnd/>
            <a:tailEnd/>
          </a:ln>
          <a:effectLst/>
        </p:spPr>
        <p:txBody>
          <a:bodyPr wrap="none" anchor="ctr"/>
          <a:lstStyle/>
          <a:p>
            <a:pPr algn="ctr"/>
            <a:r>
              <a:rPr lang="pt-BR"/>
              <a:t>Pontos Chaves</a:t>
            </a:r>
          </a:p>
        </p:txBody>
      </p:sp>
    </p:spTree>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bwMode="auto">
          <a:xfrm>
            <a:off x="1403350" y="260350"/>
            <a:ext cx="7499350" cy="1143000"/>
          </a:xfrm>
          <a:noFill/>
        </p:spPr>
        <p:txBody>
          <a:bodyPr vert="horz" wrap="square" lIns="91440" tIns="45720" rIns="91440" bIns="45720" numCol="1" anchorCtr="0" compatLnSpc="1">
            <a:prstTxWarp prst="textNoShape">
              <a:avLst/>
            </a:prstTxWarp>
          </a:bodyPr>
          <a:lstStyle/>
          <a:p>
            <a:pPr algn="ctr"/>
            <a:r>
              <a:rPr lang="pt-BR" smtClean="0">
                <a:effectLst/>
              </a:rPr>
              <a:t>ABSTRACT</a:t>
            </a:r>
          </a:p>
        </p:txBody>
      </p:sp>
      <p:pic>
        <p:nvPicPr>
          <p:cNvPr id="37892" name="Picture 4"/>
          <p:cNvPicPr>
            <a:picLocks noChangeAspect="1" noChangeArrowheads="1"/>
          </p:cNvPicPr>
          <p:nvPr/>
        </p:nvPicPr>
        <p:blipFill>
          <a:blip r:embed="rId2"/>
          <a:srcRect/>
          <a:stretch>
            <a:fillRect/>
          </a:stretch>
        </p:blipFill>
        <p:spPr bwMode="auto">
          <a:xfrm>
            <a:off x="425450" y="1557338"/>
            <a:ext cx="8718550" cy="4318000"/>
          </a:xfrm>
          <a:prstGeom prst="rect">
            <a:avLst/>
          </a:prstGeom>
          <a:noFill/>
        </p:spPr>
      </p:pic>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bwMode="auto">
          <a:noFill/>
        </p:spPr>
        <p:txBody>
          <a:bodyPr vert="horz" wrap="square" lIns="91440" tIns="45720" rIns="91440" bIns="45720" numCol="1" anchorCtr="0" compatLnSpc="1">
            <a:prstTxWarp prst="textNoShape">
              <a:avLst/>
            </a:prstTxWarp>
          </a:bodyPr>
          <a:lstStyle/>
          <a:p>
            <a:r>
              <a:rPr lang="pt-BR" smtClean="0">
                <a:effectLst/>
              </a:rPr>
              <a:t>               Referências</a:t>
            </a:r>
          </a:p>
        </p:txBody>
      </p:sp>
      <p:pic>
        <p:nvPicPr>
          <p:cNvPr id="39940" name="Picture 4"/>
          <p:cNvPicPr>
            <a:picLocks noChangeAspect="1" noChangeArrowheads="1"/>
          </p:cNvPicPr>
          <p:nvPr/>
        </p:nvPicPr>
        <p:blipFill>
          <a:blip r:embed="rId2"/>
          <a:srcRect/>
          <a:stretch>
            <a:fillRect/>
          </a:stretch>
        </p:blipFill>
        <p:spPr bwMode="auto">
          <a:xfrm>
            <a:off x="1619250" y="2349500"/>
            <a:ext cx="7200900" cy="3557588"/>
          </a:xfrm>
          <a:prstGeom prst="rect">
            <a:avLst/>
          </a:prstGeom>
          <a:noFill/>
        </p:spPr>
      </p:pic>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5" name="Picture 5"/>
          <p:cNvPicPr>
            <a:picLocks noChangeAspect="1" noChangeArrowheads="1"/>
          </p:cNvPicPr>
          <p:nvPr/>
        </p:nvPicPr>
        <p:blipFill>
          <a:blip r:embed="rId2"/>
          <a:srcRect/>
          <a:stretch>
            <a:fillRect/>
          </a:stretch>
        </p:blipFill>
        <p:spPr bwMode="auto">
          <a:xfrm>
            <a:off x="1547813" y="549275"/>
            <a:ext cx="6553200" cy="6165850"/>
          </a:xfrm>
          <a:prstGeom prst="rect">
            <a:avLst/>
          </a:prstGeom>
          <a:noFill/>
        </p:spPr>
      </p:pic>
    </p:spTree>
  </p:cSld>
  <p:clrMapOvr>
    <a:masterClrMapping/>
  </p:clrMapOvr>
  <p:transition>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p:cNvPicPr>
            <a:picLocks noChangeAspect="1" noChangeArrowheads="1"/>
          </p:cNvPicPr>
          <p:nvPr/>
        </p:nvPicPr>
        <p:blipFill>
          <a:blip r:embed="rId2"/>
          <a:srcRect/>
          <a:stretch>
            <a:fillRect/>
          </a:stretch>
        </p:blipFill>
        <p:spPr bwMode="auto">
          <a:xfrm>
            <a:off x="971550" y="754063"/>
            <a:ext cx="7993063" cy="5878512"/>
          </a:xfrm>
          <a:prstGeom prst="rect">
            <a:avLst/>
          </a:prstGeom>
          <a:noFill/>
        </p:spPr>
      </p:pic>
    </p:spTree>
  </p:cSld>
  <p:clrMapOvr>
    <a:masterClrMapping/>
  </p:clrMapOvr>
  <p:transition>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xfrm>
            <a:off x="900113" y="2708275"/>
            <a:ext cx="7499350" cy="1143000"/>
          </a:xfrm>
          <a:noFill/>
        </p:spPr>
        <p:txBody>
          <a:bodyPr vert="horz" wrap="square" lIns="91440" tIns="45720" rIns="91440" bIns="45720" numCol="1" anchorCtr="0" compatLnSpc="1">
            <a:prstTxWarp prst="textNoShape">
              <a:avLst/>
            </a:prstTxWarp>
          </a:bodyPr>
          <a:lstStyle/>
          <a:p>
            <a:pPr algn="ctr"/>
            <a:r>
              <a:rPr lang="pt-BR" sz="3900" smtClean="0">
                <a:effectLst/>
              </a:rPr>
              <a:t>Nota do Editor do site, Dr. Paulo R. Margotto</a:t>
            </a:r>
            <a:br>
              <a:rPr lang="pt-BR" sz="3900" smtClean="0">
                <a:effectLst/>
              </a:rPr>
            </a:br>
            <a:r>
              <a:rPr lang="pt-BR" sz="3900" smtClean="0">
                <a:effectLst/>
              </a:rPr>
              <a:t>Consultem também! Aqui e Agora!</a:t>
            </a:r>
            <a:br>
              <a:rPr lang="pt-BR" sz="3900" smtClean="0">
                <a:effectLst/>
              </a:rPr>
            </a:br>
            <a:r>
              <a:rPr lang="pt-BR" sz="3900" smtClean="0">
                <a:solidFill>
                  <a:srgbClr val="0000FF"/>
                </a:solidFill>
                <a:effectLst/>
              </a:rPr>
              <a:t>O papel da microbiota intestinal na enterocolite necrosante</a:t>
            </a:r>
            <a:br>
              <a:rPr lang="pt-BR" sz="3900" smtClean="0">
                <a:solidFill>
                  <a:srgbClr val="0000FF"/>
                </a:solidFill>
                <a:effectLst/>
              </a:rPr>
            </a:br>
            <a:r>
              <a:rPr lang="pt-BR" sz="3900" smtClean="0">
                <a:solidFill>
                  <a:srgbClr val="0000FF"/>
                </a:solidFill>
                <a:effectLst/>
              </a:rPr>
              <a:t/>
            </a:r>
            <a:br>
              <a:rPr lang="pt-BR" sz="3900" smtClean="0">
                <a:solidFill>
                  <a:srgbClr val="0000FF"/>
                </a:solidFill>
                <a:effectLst/>
              </a:rPr>
            </a:br>
            <a:r>
              <a:rPr lang="pt-BR" sz="3900" smtClean="0">
                <a:solidFill>
                  <a:srgbClr val="0000FF"/>
                </a:solidFill>
                <a:effectLst/>
              </a:rPr>
              <a:t>Á luz das evidências...</a:t>
            </a:r>
          </a:p>
        </p:txBody>
      </p:sp>
      <p:pic>
        <p:nvPicPr>
          <p:cNvPr id="43012" name="Picture 5"/>
          <p:cNvPicPr>
            <a:picLocks noChangeAspect="1" noChangeArrowheads="1"/>
          </p:cNvPicPr>
          <p:nvPr/>
        </p:nvPicPr>
        <p:blipFill>
          <a:blip r:embed="rId2"/>
          <a:srcRect/>
          <a:stretch>
            <a:fillRect/>
          </a:stretch>
        </p:blipFill>
        <p:spPr bwMode="auto">
          <a:xfrm>
            <a:off x="7092950" y="4724400"/>
            <a:ext cx="1828800" cy="1558925"/>
          </a:xfrm>
          <a:prstGeom prst="rect">
            <a:avLst/>
          </a:prstGeom>
          <a:noFill/>
          <a:ln w="76200">
            <a:solidFill>
              <a:srgbClr val="0000FF"/>
            </a:solidFill>
            <a:miter lim="800000"/>
            <a:headEnd/>
            <a:tailEnd/>
          </a:ln>
        </p:spPr>
      </p:pic>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a:xfrm>
            <a:off x="1116013" y="2057400"/>
            <a:ext cx="7499350" cy="4800600"/>
          </a:xfrm>
        </p:spPr>
        <p:txBody>
          <a:bodyPr/>
          <a:lstStyle/>
          <a:p>
            <a:pPr>
              <a:lnSpc>
                <a:spcPct val="90000"/>
              </a:lnSpc>
            </a:pPr>
            <a:r>
              <a:rPr lang="pt-BR" sz="2400" b="1" smtClean="0">
                <a:solidFill>
                  <a:schemeClr val="hlink"/>
                </a:solidFill>
                <a:effectLst>
                  <a:outerShdw blurRad="38100" dist="38100" dir="2700000" algn="tl">
                    <a:srgbClr val="C0C0C0"/>
                  </a:outerShdw>
                </a:effectLst>
              </a:rPr>
              <a:t>Microbiota</a:t>
            </a:r>
            <a:r>
              <a:rPr lang="pt-BR" sz="2400" smtClean="0">
                <a:effectLst>
                  <a:outerShdw blurRad="38100" dist="38100" dir="2700000" algn="tl">
                    <a:srgbClr val="C0C0C0"/>
                  </a:outerShdw>
                </a:effectLst>
              </a:rPr>
              <a:t> (flora gastrintestinal): população de organismos microscópicos que habitam um órgão do corpo ou parte de uma pessoa.</a:t>
            </a:r>
          </a:p>
          <a:p>
            <a:pPr>
              <a:lnSpc>
                <a:spcPct val="90000"/>
              </a:lnSpc>
            </a:pPr>
            <a:r>
              <a:rPr lang="pt-BR" sz="2400" b="1" smtClean="0">
                <a:solidFill>
                  <a:schemeClr val="hlink"/>
                </a:solidFill>
                <a:effectLst>
                  <a:outerShdw blurRad="38100" dist="38100" dir="2700000" algn="tl">
                    <a:srgbClr val="C0C0C0"/>
                  </a:outerShdw>
                </a:effectLst>
              </a:rPr>
              <a:t>Microbioma</a:t>
            </a:r>
            <a:r>
              <a:rPr lang="pt-BR" sz="2400" smtClean="0">
                <a:effectLst>
                  <a:outerShdw blurRad="38100" dist="38100" dir="2700000" algn="tl">
                    <a:srgbClr val="C0C0C0"/>
                  </a:outerShdw>
                </a:effectLst>
              </a:rPr>
              <a:t>: única população inteira de microrganismos e seus elementos genéticos completo  que habitam o corpo de uma pessoa.</a:t>
            </a:r>
          </a:p>
          <a:p>
            <a:pPr>
              <a:lnSpc>
                <a:spcPct val="90000"/>
              </a:lnSpc>
              <a:buFont typeface="Wingdings 2" pitchFamily="18" charset="2"/>
              <a:buNone/>
            </a:pPr>
            <a:endParaRPr lang="pt-BR" sz="2400" smtClean="0">
              <a:effectLst>
                <a:outerShdw blurRad="38100" dist="38100" dir="2700000" algn="tl">
                  <a:srgbClr val="C0C0C0"/>
                </a:outerShdw>
              </a:effectLst>
            </a:endParaRPr>
          </a:p>
          <a:p>
            <a:pPr algn="ctr">
              <a:lnSpc>
                <a:spcPct val="90000"/>
              </a:lnSpc>
              <a:buFont typeface="Wingdings 2" pitchFamily="18" charset="2"/>
              <a:buNone/>
            </a:pPr>
            <a:r>
              <a:rPr lang="pt-BR" sz="2400" smtClean="0">
                <a:effectLst>
                  <a:outerShdw blurRad="38100" dist="38100" dir="2700000" algn="tl">
                    <a:srgbClr val="C0C0C0"/>
                  </a:outerShdw>
                </a:effectLst>
              </a:rPr>
              <a:t>   </a:t>
            </a:r>
            <a:r>
              <a:rPr lang="pt-BR" sz="2400" smtClean="0">
                <a:solidFill>
                  <a:schemeClr val="hlink"/>
                </a:solidFill>
                <a:effectLst>
                  <a:outerShdw blurRad="38100" dist="38100" dir="2700000" algn="tl">
                    <a:srgbClr val="C0C0C0"/>
                  </a:outerShdw>
                </a:effectLst>
              </a:rPr>
              <a:t>Adulto: 1 trilhão de bactérias no intestino </a:t>
            </a:r>
          </a:p>
          <a:p>
            <a:pPr algn="ctr">
              <a:lnSpc>
                <a:spcPct val="90000"/>
              </a:lnSpc>
              <a:buFont typeface="Wingdings 2" pitchFamily="18" charset="2"/>
              <a:buNone/>
            </a:pPr>
            <a:r>
              <a:rPr lang="pt-BR" sz="2400" smtClean="0">
                <a:solidFill>
                  <a:schemeClr val="hlink"/>
                </a:solidFill>
                <a:effectLst>
                  <a:outerShdw blurRad="38100" dist="38100" dir="2700000" algn="tl">
                    <a:srgbClr val="C0C0C0"/>
                  </a:outerShdw>
                </a:effectLst>
              </a:rPr>
              <a:t>(10 a 100 vezes que  as próprias células humanas)</a:t>
            </a:r>
          </a:p>
          <a:p>
            <a:pPr algn="ctr">
              <a:lnSpc>
                <a:spcPct val="90000"/>
              </a:lnSpc>
              <a:buFont typeface="Wingdings 2" pitchFamily="18" charset="2"/>
              <a:buNone/>
            </a:pPr>
            <a:r>
              <a:rPr lang="pt-BR" sz="2400" smtClean="0">
                <a:solidFill>
                  <a:schemeClr val="hlink"/>
                </a:solidFill>
                <a:effectLst>
                  <a:outerShdw blurRad="38100" dist="38100" dir="2700000" algn="tl">
                    <a:srgbClr val="C0C0C0"/>
                  </a:outerShdw>
                </a:effectLst>
              </a:rPr>
              <a:t>   Ao nascimento: trato gastrintestinal é estéril</a:t>
            </a:r>
          </a:p>
        </p:txBody>
      </p:sp>
      <p:graphicFrame>
        <p:nvGraphicFramePr>
          <p:cNvPr id="44060" name="Group 28"/>
          <p:cNvGraphicFramePr>
            <a:graphicFrameLocks noGrp="1"/>
          </p:cNvGraphicFramePr>
          <p:nvPr/>
        </p:nvGraphicFramePr>
        <p:xfrm>
          <a:off x="1619250" y="333375"/>
          <a:ext cx="7272338" cy="1371600"/>
        </p:xfrm>
        <a:graphic>
          <a:graphicData uri="http://schemas.openxmlformats.org/drawingml/2006/table">
            <a:tbl>
              <a:tblPr/>
              <a:tblGrid>
                <a:gridCol w="2424113"/>
                <a:gridCol w="2424112"/>
                <a:gridCol w="2424113"/>
              </a:tblGrid>
              <a:tr h="442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Microbiota intestinal e o uso de probi</a:t>
                      </a:r>
                      <a:r>
                        <a:rPr kumimoji="0" lang="pt-BR" sz="1400" b="0" i="0" u="none" strike="noStrike" cap="none" normalizeH="0" baseline="0" smtClean="0">
                          <a:ln>
                            <a:noFill/>
                          </a:ln>
                          <a:solidFill>
                            <a:srgbClr val="000066"/>
                          </a:solidFill>
                          <a:effectLst/>
                          <a:latin typeface="Gill Sans MT"/>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ticos:perspectivas futuras (I Semin</a:t>
                      </a:r>
                      <a:r>
                        <a:rPr kumimoji="0" lang="pt-BR" sz="1400" b="0" i="0" u="none" strike="noStrike" cap="none" normalizeH="0" baseline="0" smtClean="0">
                          <a:ln>
                            <a:noFill/>
                          </a:ln>
                          <a:solidFill>
                            <a:srgbClr val="000066"/>
                          </a:solidFill>
                          <a:effectLst/>
                          <a:latin typeface="Gill Sans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rio de Controle de Infec</a:t>
                      </a:r>
                      <a:r>
                        <a:rPr kumimoji="0" lang="pt-BR" sz="1400" b="0" i="0" u="none" strike="noStrike" cap="none" normalizeH="0" baseline="0" smtClean="0">
                          <a:ln>
                            <a:noFill/>
                          </a:ln>
                          <a:solidFill>
                            <a:srgbClr val="000066"/>
                          </a:solidFill>
                          <a:effectLst/>
                          <a:latin typeface="Gill Sans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em Neonatologia, 6 de maio de 2014)</a:t>
                      </a:r>
                      <a:endParaRPr kumimoji="0" lang="pt-BR" sz="14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Paulo R. Margotto</a:t>
                      </a:r>
                      <a:endParaRPr kumimoji="0" lang="pt-BR" sz="14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Gill Sans MT"/>
                          <a:cs typeface="Times New Roman" pitchFamily="18" charset="0"/>
                        </a:rPr>
                        <a:t> </a:t>
                      </a:r>
                      <a:r>
                        <a:rPr kumimoji="0" lang="pt-BR" sz="1000" b="0" i="0" u="none" strike="noStrike" cap="none" normalizeH="0" baseline="0" smtClean="0">
                          <a:ln>
                            <a:noFill/>
                          </a:ln>
                          <a:solidFill>
                            <a:srgbClr val="000066"/>
                          </a:solidFill>
                          <a:effectLst/>
                          <a:latin typeface="Gill Sans MT"/>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4039" name="Picture 7" descr="Clique aqui para ver o artigo">
            <a:hlinkClick r:id="rId2"/>
          </p:cNvPr>
          <p:cNvPicPr>
            <a:picLocks noChangeAspect="1" noChangeArrowheads="1"/>
          </p:cNvPicPr>
          <p:nvPr/>
        </p:nvPicPr>
        <p:blipFill>
          <a:blip r:embed="rId3"/>
          <a:srcRect/>
          <a:stretch>
            <a:fillRect/>
          </a:stretch>
        </p:blipFill>
        <p:spPr bwMode="auto">
          <a:xfrm>
            <a:off x="7235825" y="692150"/>
            <a:ext cx="371475" cy="371475"/>
          </a:xfrm>
          <a:prstGeom prst="rect">
            <a:avLst/>
          </a:prstGeom>
          <a:noFill/>
        </p:spPr>
      </p:pic>
      <p:sp>
        <p:nvSpPr>
          <p:cNvPr id="44061" name="Rectangle 29"/>
          <p:cNvSpPr>
            <a:spLocks noChangeArrowheads="1"/>
          </p:cNvSpPr>
          <p:nvPr/>
        </p:nvSpPr>
        <p:spPr bwMode="auto">
          <a:xfrm>
            <a:off x="971550" y="5876925"/>
            <a:ext cx="8064500" cy="641350"/>
          </a:xfrm>
          <a:prstGeom prst="rect">
            <a:avLst/>
          </a:prstGeom>
          <a:noFill/>
          <a:ln w="9525">
            <a:noFill/>
            <a:miter lim="800000"/>
            <a:headEnd/>
            <a:tailEnd/>
          </a:ln>
          <a:effectLst/>
        </p:spPr>
        <p:txBody>
          <a:bodyPr>
            <a:spAutoFit/>
          </a:bodyPr>
          <a:lstStyle/>
          <a:p>
            <a:r>
              <a:rPr lang="pt-BR"/>
              <a:t>Maioria: Bidifobacteria, Enterobacteria, Clostridia, Lactobacilo, Enterococo</a:t>
            </a:r>
          </a:p>
          <a:p>
            <a:r>
              <a:rPr lang="pt-BR"/>
              <a:t>                 (mais de 1000 diferentes espécies de bactérias)</a:t>
            </a:r>
          </a:p>
        </p:txBody>
      </p:sp>
      <p:sp>
        <p:nvSpPr>
          <p:cNvPr id="44062" name="Text Box 14"/>
          <p:cNvSpPr txBox="1">
            <a:spLocks noChangeArrowheads="1"/>
          </p:cNvSpPr>
          <p:nvPr/>
        </p:nvSpPr>
        <p:spPr bwMode="auto">
          <a:xfrm>
            <a:off x="5518150" y="6553200"/>
            <a:ext cx="3625850" cy="304800"/>
          </a:xfrm>
          <a:prstGeom prst="rect">
            <a:avLst/>
          </a:prstGeom>
          <a:noFill/>
          <a:ln w="9525">
            <a:noFill/>
            <a:miter lim="800000"/>
            <a:headEnd/>
            <a:tailEnd/>
          </a:ln>
        </p:spPr>
        <p:txBody>
          <a:bodyPr wrap="none">
            <a:spAutoFit/>
          </a:bodyPr>
          <a:lstStyle/>
          <a:p>
            <a:r>
              <a:rPr lang="pt-BR" sz="1400">
                <a:latin typeface="Tahoma" pitchFamily="34" charset="0"/>
              </a:rPr>
              <a:t>Vandenplas Y et al,2011;Sdepaniun V, 2012</a:t>
            </a:r>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srcRect/>
          <a:stretch>
            <a:fillRect/>
          </a:stretch>
        </p:blipFill>
        <p:spPr bwMode="auto">
          <a:xfrm>
            <a:off x="684213" y="333375"/>
            <a:ext cx="8266112" cy="6335713"/>
          </a:xfrm>
          <a:prstGeom prst="rect">
            <a:avLst/>
          </a:prstGeom>
          <a:noFill/>
          <a:ln w="9525">
            <a:noFill/>
            <a:miter lim="800000"/>
            <a:headEnd/>
            <a:tailEnd/>
          </a:ln>
          <a:effectLst/>
        </p:spPr>
      </p:pic>
      <p:sp>
        <p:nvSpPr>
          <p:cNvPr id="60421" name="Rectangle 5"/>
          <p:cNvSpPr>
            <a:spLocks noChangeArrowheads="1"/>
          </p:cNvSpPr>
          <p:nvPr/>
        </p:nvSpPr>
        <p:spPr bwMode="auto">
          <a:xfrm>
            <a:off x="0" y="6278563"/>
            <a:ext cx="9144000" cy="517525"/>
          </a:xfrm>
          <a:prstGeom prst="rect">
            <a:avLst/>
          </a:prstGeom>
          <a:noFill/>
          <a:ln w="9525">
            <a:noFill/>
            <a:miter lim="800000"/>
            <a:headEnd/>
            <a:tailEnd/>
          </a:ln>
          <a:effectLst/>
        </p:spPr>
        <p:txBody>
          <a:bodyPr anchor="ctr">
            <a:spAutoFit/>
          </a:bodyPr>
          <a:lstStyle/>
          <a:p>
            <a:pPr algn="ctr"/>
            <a:r>
              <a:rPr lang="pt-BR" sz="1400"/>
              <a:t>Cileborg MS et al (2012); Douglas-Escobar M et, 2013; Vandenplas Y et al,2011;Sdepaniun V, 2012;</a:t>
            </a:r>
          </a:p>
          <a:p>
            <a:pPr algn="ctr"/>
            <a:r>
              <a:rPr lang="pt-BR" sz="1400"/>
              <a:t>Neu J, 2010; Mshvildadze,2010</a:t>
            </a: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4"/>
          <p:cNvSpPr>
            <a:spLocks noChangeArrowheads="1"/>
          </p:cNvSpPr>
          <p:nvPr/>
        </p:nvSpPr>
        <p:spPr bwMode="auto">
          <a:xfrm>
            <a:off x="179388" y="1306513"/>
            <a:ext cx="8280400" cy="1190625"/>
          </a:xfrm>
          <a:prstGeom prst="rect">
            <a:avLst/>
          </a:prstGeom>
          <a:noFill/>
          <a:ln w="9525">
            <a:noFill/>
            <a:miter lim="800000"/>
            <a:headEnd/>
            <a:tailEnd/>
          </a:ln>
        </p:spPr>
        <p:txBody>
          <a:bodyPr anchor="ctr">
            <a:spAutoFit/>
          </a:bodyPr>
          <a:lstStyle/>
          <a:p>
            <a:pPr algn="ctr"/>
            <a:r>
              <a:rPr lang="pt-BR">
                <a:hlinkClick r:id="rId2"/>
              </a:rPr>
              <a:t>Intestinal microbial ecology and environmental factors affecting necrotizing enterocolitis.</a:t>
            </a:r>
            <a:endParaRPr lang="pt-BR"/>
          </a:p>
          <a:p>
            <a:pPr algn="ctr"/>
            <a:r>
              <a:rPr lang="pt-BR"/>
              <a:t>Torrazza RM, Ukhanova M, Wang X, Sharma R, Hudak ML, </a:t>
            </a:r>
            <a:r>
              <a:rPr lang="pt-BR" b="1"/>
              <a:t>Neu</a:t>
            </a:r>
            <a:r>
              <a:rPr lang="pt-BR"/>
              <a:t> J, Mai V.</a:t>
            </a:r>
          </a:p>
          <a:p>
            <a:pPr algn="ctr"/>
            <a:r>
              <a:rPr lang="pt-BR"/>
              <a:t>PLoS One. 2013 Dec 30;8(12):e83304. </a:t>
            </a:r>
            <a:r>
              <a:rPr lang="pt-BR">
                <a:hlinkClick r:id="rId2"/>
              </a:rPr>
              <a:t>Free PMC Article</a:t>
            </a:r>
            <a:r>
              <a:rPr lang="pt-BR"/>
              <a:t>. </a:t>
            </a:r>
            <a:r>
              <a:rPr lang="pt-BR" b="1">
                <a:solidFill>
                  <a:srgbClr val="0000FF"/>
                </a:solidFill>
              </a:rPr>
              <a:t>Artigo Integral!</a:t>
            </a:r>
          </a:p>
        </p:txBody>
      </p:sp>
      <p:sp>
        <p:nvSpPr>
          <p:cNvPr id="61443" name="Text Box 3"/>
          <p:cNvSpPr txBox="1">
            <a:spLocks noChangeArrowheads="1"/>
          </p:cNvSpPr>
          <p:nvPr/>
        </p:nvSpPr>
        <p:spPr bwMode="auto">
          <a:xfrm>
            <a:off x="-7938" y="476250"/>
            <a:ext cx="9001126" cy="822325"/>
          </a:xfrm>
          <a:prstGeom prst="rect">
            <a:avLst/>
          </a:prstGeom>
          <a:noFill/>
          <a:ln w="9525">
            <a:noFill/>
            <a:miter lim="800000"/>
            <a:headEnd/>
            <a:tailEnd/>
          </a:ln>
        </p:spPr>
        <p:txBody>
          <a:bodyPr wrap="none">
            <a:spAutoFit/>
          </a:bodyPr>
          <a:lstStyle/>
          <a:p>
            <a:pPr algn="ctr"/>
            <a:r>
              <a:rPr lang="pt-BR" sz="2400">
                <a:solidFill>
                  <a:srgbClr val="FF3300"/>
                </a:solidFill>
              </a:rPr>
              <a:t>Ecologia microbiana intestinal e fatores ambientais que afetam a </a:t>
            </a:r>
          </a:p>
          <a:p>
            <a:pPr algn="ctr"/>
            <a:r>
              <a:rPr lang="pt-BR" sz="2400">
                <a:solidFill>
                  <a:srgbClr val="FF3300"/>
                </a:solidFill>
              </a:rPr>
              <a:t>enterocolite necrosante</a:t>
            </a:r>
          </a:p>
        </p:txBody>
      </p:sp>
      <p:sp>
        <p:nvSpPr>
          <p:cNvPr id="61444" name="Rectangle 4"/>
          <p:cNvSpPr>
            <a:spLocks noChangeArrowheads="1"/>
          </p:cNvSpPr>
          <p:nvPr/>
        </p:nvSpPr>
        <p:spPr bwMode="auto">
          <a:xfrm>
            <a:off x="1042988" y="3357563"/>
            <a:ext cx="7704137" cy="3113087"/>
          </a:xfrm>
          <a:prstGeom prst="rect">
            <a:avLst/>
          </a:prstGeom>
          <a:noFill/>
          <a:ln w="9525">
            <a:noFill/>
            <a:miter lim="800000"/>
            <a:headEnd/>
            <a:tailEnd/>
          </a:ln>
        </p:spPr>
        <p:txBody>
          <a:bodyPr>
            <a:spAutoFit/>
          </a:bodyPr>
          <a:lstStyle/>
          <a:p>
            <a:r>
              <a:rPr lang="pt-PT"/>
              <a:t>-Parece que a microbiota de bebês que desenvolver posteriormente enterocolite necrosante (ECN) é diferente daquela dos que não desenvolvem.</a:t>
            </a:r>
          </a:p>
          <a:p>
            <a:r>
              <a:rPr lang="pt-PT"/>
              <a:t> </a:t>
            </a:r>
            <a:br>
              <a:rPr lang="pt-PT"/>
            </a:br>
            <a:r>
              <a:rPr lang="pt-PT"/>
              <a:t>-Diferenças nos padrões de colonização e ECN foram vistos dependendo da Unidade de Terapia Intensiva Neonatal.  </a:t>
            </a:r>
          </a:p>
          <a:p>
            <a:r>
              <a:rPr lang="pt-PT" b="1">
                <a:solidFill>
                  <a:srgbClr val="FFFF00"/>
                </a:solidFill>
              </a:rPr>
              <a:t>      -</a:t>
            </a:r>
            <a:r>
              <a:rPr lang="pt-PT" b="1">
                <a:solidFill>
                  <a:srgbClr val="0000FF"/>
                </a:solidFill>
              </a:rPr>
              <a:t>A utilização de leite humano ao invés de fórmula foi também associada com uma taxa inferior de ECN</a:t>
            </a:r>
          </a:p>
          <a:p>
            <a:r>
              <a:rPr lang="pt-BR" b="1">
                <a:solidFill>
                  <a:srgbClr val="0000FF"/>
                </a:solidFill>
              </a:rPr>
              <a:t>      -Exposição a antibióticos</a:t>
            </a:r>
          </a:p>
          <a:p>
            <a:endParaRPr lang="pt-BR" b="1">
              <a:solidFill>
                <a:srgbClr val="0000FF"/>
              </a:solidFill>
            </a:endParaRPr>
          </a:p>
          <a:p>
            <a:pPr>
              <a:buFontTx/>
              <a:buChar char="-"/>
            </a:pPr>
            <a:endParaRPr lang="pt-BR" b="1">
              <a:solidFill>
                <a:srgbClr val="0000FF"/>
              </a:solidFill>
            </a:endParaRPr>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611188" y="1052513"/>
            <a:ext cx="8748712" cy="4873625"/>
          </a:xfrm>
        </p:spPr>
        <p:txBody>
          <a:bodyPr/>
          <a:lstStyle/>
          <a:p>
            <a:r>
              <a:rPr lang="pt-BR" smtClean="0">
                <a:effectLst>
                  <a:outerShdw blurRad="38100" dist="38100" dir="2700000" algn="tl">
                    <a:srgbClr val="C0C0C0"/>
                  </a:outerShdw>
                </a:effectLst>
              </a:rPr>
              <a:t>A predominância de </a:t>
            </a:r>
            <a:r>
              <a:rPr lang="pt-BR" smtClean="0">
                <a:solidFill>
                  <a:srgbClr val="FF3300"/>
                </a:solidFill>
                <a:effectLst>
                  <a:outerShdw blurRad="38100" dist="38100" dir="2700000" algn="tl">
                    <a:srgbClr val="C0C0C0"/>
                  </a:outerShdw>
                </a:effectLst>
              </a:rPr>
              <a:t>Proteobacteria</a:t>
            </a:r>
            <a:r>
              <a:rPr lang="pt-BR" smtClean="0">
                <a:effectLst>
                  <a:outerShdw blurRad="38100" dist="38100" dir="2700000" algn="tl">
                    <a:srgbClr val="C0C0C0"/>
                  </a:outerShdw>
                </a:effectLst>
              </a:rPr>
              <a:t> </a:t>
            </a:r>
            <a:r>
              <a:rPr lang="pt-BR" sz="4000" smtClean="0">
                <a:effectLst>
                  <a:outerShdw blurRad="38100" dist="38100" dir="2700000" algn="tl">
                    <a:srgbClr val="C0C0C0"/>
                  </a:outerShdw>
                </a:effectLst>
              </a:rPr>
              <a:t>2</a:t>
            </a:r>
            <a:r>
              <a:rPr lang="pt-BR" smtClean="0">
                <a:effectLst>
                  <a:outerShdw blurRad="38100" dist="38100" dir="2700000" algn="tl">
                    <a:srgbClr val="C0C0C0"/>
                  </a:outerShdw>
                </a:effectLst>
              </a:rPr>
              <a:t> semanas antes  do diagnóstico da ECN e </a:t>
            </a:r>
            <a:r>
              <a:rPr lang="pt-BR" smtClean="0">
                <a:solidFill>
                  <a:srgbClr val="FF3300"/>
                </a:solidFill>
                <a:effectLst>
                  <a:outerShdw blurRad="38100" dist="38100" dir="2700000" algn="tl">
                    <a:srgbClr val="C0C0C0"/>
                  </a:outerShdw>
                </a:effectLst>
              </a:rPr>
              <a:t>Actinobacteria</a:t>
            </a:r>
            <a:r>
              <a:rPr lang="pt-BR" smtClean="0">
                <a:solidFill>
                  <a:schemeClr val="hlink"/>
                </a:solidFill>
                <a:effectLst>
                  <a:outerShdw blurRad="38100" dist="38100" dir="2700000" algn="tl">
                    <a:srgbClr val="C0C0C0"/>
                  </a:outerShdw>
                </a:effectLst>
              </a:rPr>
              <a:t> </a:t>
            </a:r>
            <a:r>
              <a:rPr lang="pt-BR" sz="4000" smtClean="0">
                <a:effectLst>
                  <a:outerShdw blurRad="38100" dist="38100" dir="2700000" algn="tl">
                    <a:srgbClr val="C0C0C0"/>
                  </a:outerShdw>
                </a:effectLst>
              </a:rPr>
              <a:t>1</a:t>
            </a:r>
            <a:r>
              <a:rPr lang="pt-BR" smtClean="0">
                <a:effectLst>
                  <a:outerShdw blurRad="38100" dist="38100" dir="2700000" algn="tl">
                    <a:srgbClr val="C0C0C0"/>
                  </a:outerShdw>
                </a:effectLst>
              </a:rPr>
              <a:t>  semana antes do diagnóstico de ECN : SUGERE que a </a:t>
            </a:r>
            <a:r>
              <a:rPr lang="pt-BR" b="1" smtClean="0">
                <a:effectLst>
                  <a:outerShdw blurRad="38100" dist="38100" dir="2700000" algn="tl">
                    <a:srgbClr val="C0C0C0"/>
                  </a:outerShdw>
                </a:effectLst>
              </a:rPr>
              <a:t>alimentação</a:t>
            </a:r>
            <a:r>
              <a:rPr lang="pt-BR" smtClean="0">
                <a:effectLst>
                  <a:outerShdw blurRad="38100" dist="38100" dir="2700000" algn="tl">
                    <a:srgbClr val="C0C0C0"/>
                  </a:outerShdw>
                </a:effectLst>
              </a:rPr>
              <a:t> ou a </a:t>
            </a:r>
            <a:r>
              <a:rPr lang="pt-BR" b="1" smtClean="0">
                <a:effectLst>
                  <a:outerShdw blurRad="38100" dist="38100" dir="2700000" algn="tl">
                    <a:srgbClr val="C0C0C0"/>
                  </a:outerShdw>
                </a:effectLst>
              </a:rPr>
              <a:t>exposição a antibióticos</a:t>
            </a:r>
            <a:r>
              <a:rPr lang="pt-BR" smtClean="0">
                <a:effectLst>
                  <a:outerShdw blurRad="38100" dist="38100" dir="2700000" algn="tl">
                    <a:srgbClr val="C0C0C0"/>
                  </a:outerShdw>
                </a:effectLst>
              </a:rPr>
              <a:t> tenham desempenhado papel. </a:t>
            </a:r>
          </a:p>
          <a:p>
            <a:pPr algn="ctr">
              <a:buFont typeface="Wingdings 2" pitchFamily="18" charset="2"/>
              <a:buNone/>
            </a:pPr>
            <a:r>
              <a:rPr lang="pt-BR" sz="2400" smtClean="0">
                <a:solidFill>
                  <a:srgbClr val="FF3300"/>
                </a:solidFill>
                <a:effectLst>
                  <a:outerShdw blurRad="38100" dist="38100" dir="2700000" algn="tl">
                    <a:srgbClr val="C0C0C0"/>
                  </a:outerShdw>
                </a:effectLst>
              </a:rPr>
              <a:t>Com efeito, a </a:t>
            </a:r>
            <a:r>
              <a:rPr lang="pt-BR" sz="2400" b="1" smtClean="0">
                <a:solidFill>
                  <a:srgbClr val="FF3300"/>
                </a:solidFill>
                <a:effectLst>
                  <a:outerShdw blurRad="38100" dist="38100" dir="2700000" algn="tl">
                    <a:srgbClr val="C0C0C0"/>
                  </a:outerShdw>
                </a:effectLst>
              </a:rPr>
              <a:t>exposição a antibióticos</a:t>
            </a:r>
            <a:r>
              <a:rPr lang="pt-BR" sz="2400" smtClean="0">
                <a:solidFill>
                  <a:srgbClr val="FF3300"/>
                </a:solidFill>
                <a:effectLst>
                  <a:outerShdw blurRad="38100" dist="38100" dir="2700000" algn="tl">
                    <a:srgbClr val="C0C0C0"/>
                  </a:outerShdw>
                </a:effectLst>
              </a:rPr>
              <a:t> pode reduzir a diversidade da microbiota intestinal, atrasar a colonização de bactérias benéficas e potencialmente predispor os recém-nascidos prematuros a ECN</a:t>
            </a:r>
          </a:p>
          <a:p>
            <a:pPr algn="ctr">
              <a:buFont typeface="Wingdings 2" pitchFamily="18" charset="2"/>
              <a:buNone/>
            </a:pPr>
            <a:endParaRPr lang="pt-BR" sz="2400" smtClean="0">
              <a:solidFill>
                <a:srgbClr val="FF3300"/>
              </a:solidFill>
              <a:effectLst>
                <a:outerShdw blurRad="38100" dist="38100" dir="2700000" algn="tl">
                  <a:srgbClr val="C0C0C0"/>
                </a:outerShdw>
              </a:effectLst>
            </a:endParaRP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4"/>
          <p:cNvSpPr>
            <a:spLocks noGrp="1" noChangeArrowheads="1"/>
          </p:cNvSpPr>
          <p:nvPr>
            <p:ph type="body" idx="4294967295"/>
          </p:nvPr>
        </p:nvSpPr>
        <p:spPr>
          <a:noFill/>
        </p:spPr>
        <p:txBody>
          <a:bodyPr/>
          <a:lstStyle/>
          <a:p>
            <a:pPr algn="ctr">
              <a:spcBef>
                <a:spcPct val="0"/>
              </a:spcBef>
              <a:buClrTx/>
              <a:buSzTx/>
              <a:buFontTx/>
              <a:buNone/>
            </a:pPr>
            <a:r>
              <a:rPr lang="pt-BR" sz="2800" b="1" smtClean="0">
                <a:solidFill>
                  <a:srgbClr val="0000FF"/>
                </a:solidFill>
              </a:rPr>
              <a:t>Bifidobactérias</a:t>
            </a:r>
            <a:r>
              <a:rPr lang="pt-BR" sz="2800" b="1" smtClean="0"/>
              <a:t> têm sido descritas como bactérias benéficas para o desenvolvimento intestinal e função e sua prevalência maior: alimentado com</a:t>
            </a:r>
            <a:r>
              <a:rPr lang="pt-BR" sz="2800" b="1" smtClean="0">
                <a:solidFill>
                  <a:srgbClr val="FFFF00"/>
                </a:solidFill>
              </a:rPr>
              <a:t> </a:t>
            </a:r>
            <a:r>
              <a:rPr lang="pt-BR" sz="2800" b="1" smtClean="0">
                <a:solidFill>
                  <a:srgbClr val="0000FF"/>
                </a:solidFill>
              </a:rPr>
              <a:t>leite materno</a:t>
            </a:r>
            <a:r>
              <a:rPr lang="pt-BR" sz="2800" b="1" smtClean="0"/>
              <a:t> </a:t>
            </a:r>
          </a:p>
          <a:p>
            <a:pPr algn="ctr">
              <a:spcBef>
                <a:spcPct val="0"/>
              </a:spcBef>
              <a:buClrTx/>
              <a:buSzTx/>
              <a:buFontTx/>
              <a:buNone/>
            </a:pPr>
            <a:r>
              <a:rPr lang="pt-BR" sz="2800" b="1" smtClean="0">
                <a:solidFill>
                  <a:srgbClr val="FF3300"/>
                </a:solidFill>
              </a:rPr>
              <a:t>Enterobactérias</a:t>
            </a:r>
            <a:r>
              <a:rPr lang="pt-BR" sz="2800" b="1" smtClean="0"/>
              <a:t> nos alimentados com </a:t>
            </a:r>
            <a:r>
              <a:rPr lang="pt-BR" sz="2800" b="1" smtClean="0">
                <a:solidFill>
                  <a:srgbClr val="FF3300"/>
                </a:solidFill>
              </a:rPr>
              <a:t>fórmula</a:t>
            </a:r>
          </a:p>
          <a:p>
            <a:pPr algn="ctr">
              <a:spcBef>
                <a:spcPct val="0"/>
              </a:spcBef>
              <a:buClrTx/>
              <a:buSzTx/>
              <a:buFontTx/>
              <a:buNone/>
            </a:pPr>
            <a:r>
              <a:rPr lang="pt-BR" sz="2800" b="1" smtClean="0"/>
              <a:t>Com 1 mês: alimentados com fórmula tem 1/10 de bifidobacterias em relação aos alimentados com leite humano</a:t>
            </a:r>
          </a:p>
        </p:txBody>
      </p:sp>
      <p:sp>
        <p:nvSpPr>
          <p:cNvPr id="63491" name="Text Box 6"/>
          <p:cNvSpPr txBox="1">
            <a:spLocks noChangeArrowheads="1"/>
          </p:cNvSpPr>
          <p:nvPr/>
        </p:nvSpPr>
        <p:spPr bwMode="auto">
          <a:xfrm>
            <a:off x="4695825" y="6251575"/>
            <a:ext cx="3273425" cy="366713"/>
          </a:xfrm>
          <a:prstGeom prst="rect">
            <a:avLst/>
          </a:prstGeom>
          <a:noFill/>
          <a:ln w="9525">
            <a:noFill/>
            <a:miter lim="800000"/>
            <a:headEnd/>
            <a:tailEnd/>
          </a:ln>
        </p:spPr>
        <p:txBody>
          <a:bodyPr wrap="none">
            <a:spAutoFit/>
          </a:bodyPr>
          <a:lstStyle/>
          <a:p>
            <a:r>
              <a:rPr lang="pt-BR">
                <a:latin typeface="Tahoma" pitchFamily="34" charset="0"/>
              </a:rPr>
              <a:t>Torrazza, 2013;Chen CC, 2013</a:t>
            </a: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996950" y="404813"/>
            <a:ext cx="8147050" cy="6119812"/>
          </a:xfrm>
        </p:spPr>
        <p:txBody>
          <a:bodyPr/>
          <a:lstStyle/>
          <a:p>
            <a:pPr>
              <a:lnSpc>
                <a:spcPct val="80000"/>
              </a:lnSpc>
            </a:pPr>
            <a:r>
              <a:rPr lang="pt-PT" sz="2000" smtClean="0">
                <a:effectLst>
                  <a:outerShdw blurRad="38100" dist="38100" dir="2700000" algn="tl">
                    <a:srgbClr val="C0C0C0"/>
                  </a:outerShdw>
                </a:effectLst>
              </a:rPr>
              <a:t>Alimentação com o  leite materno     a colonização por microrganismos patogênicos e induzir colonização por organismos comensais . </a:t>
            </a:r>
          </a:p>
          <a:p>
            <a:pPr>
              <a:lnSpc>
                <a:spcPct val="80000"/>
              </a:lnSpc>
            </a:pPr>
            <a:endParaRPr lang="pt-PT" sz="2000" smtClean="0">
              <a:effectLst>
                <a:outerShdw blurRad="38100" dist="38100" dir="2700000" algn="tl">
                  <a:srgbClr val="C0C0C0"/>
                </a:outerShdw>
              </a:effectLst>
            </a:endParaRPr>
          </a:p>
          <a:p>
            <a:pPr>
              <a:lnSpc>
                <a:spcPct val="80000"/>
              </a:lnSpc>
            </a:pPr>
            <a:endParaRPr lang="pt-PT" sz="2000" smtClean="0">
              <a:effectLst>
                <a:outerShdw blurRad="38100" dist="38100" dir="2700000" algn="tl">
                  <a:srgbClr val="C0C0C0"/>
                </a:outerShdw>
              </a:effectLst>
            </a:endParaRPr>
          </a:p>
          <a:p>
            <a:pPr>
              <a:lnSpc>
                <a:spcPct val="80000"/>
              </a:lnSpc>
            </a:pPr>
            <a:r>
              <a:rPr lang="pt-PT" sz="2000" smtClean="0">
                <a:effectLst>
                  <a:outerShdw blurRad="38100" dist="38100" dir="2700000" algn="tl">
                    <a:srgbClr val="C0C0C0"/>
                  </a:outerShdw>
                </a:effectLst>
              </a:rPr>
              <a:t>Isto pode modular reações  inflamatórias , diminuindo , assim, a lesão intestinal.</a:t>
            </a:r>
            <a:br>
              <a:rPr lang="pt-PT" sz="2000" smtClean="0">
                <a:effectLst>
                  <a:outerShdw blurRad="38100" dist="38100" dir="2700000" algn="tl">
                    <a:srgbClr val="C0C0C0"/>
                  </a:outerShdw>
                </a:effectLst>
              </a:rPr>
            </a:br>
            <a:endParaRPr lang="pt-PT" sz="2000" smtClean="0">
              <a:effectLst>
                <a:outerShdw blurRad="38100" dist="38100" dir="2700000" algn="tl">
                  <a:srgbClr val="C0C0C0"/>
                </a:outerShdw>
              </a:effectLst>
            </a:endParaRPr>
          </a:p>
          <a:p>
            <a:pPr>
              <a:lnSpc>
                <a:spcPct val="80000"/>
              </a:lnSpc>
              <a:buFont typeface="Wingdings 2" pitchFamily="18" charset="2"/>
              <a:buNone/>
            </a:pPr>
            <a:r>
              <a:rPr lang="pt-PT" sz="2000" smtClean="0">
                <a:effectLst>
                  <a:outerShdw blurRad="38100" dist="38100" dir="2700000" algn="tl">
                    <a:srgbClr val="C0C0C0"/>
                  </a:outerShdw>
                </a:effectLst>
              </a:rPr>
              <a:t>. </a:t>
            </a:r>
          </a:p>
          <a:p>
            <a:pPr>
              <a:lnSpc>
                <a:spcPct val="80000"/>
              </a:lnSpc>
            </a:pPr>
            <a:r>
              <a:rPr lang="pt-PT" sz="2000" smtClean="0">
                <a:effectLst>
                  <a:outerShdw blurRad="38100" dist="38100" dir="2700000" algn="tl">
                    <a:srgbClr val="C0C0C0"/>
                  </a:outerShdw>
                </a:effectLst>
              </a:rPr>
              <a:t>A interleucina-10, que regula negativamente a inflamação e a produção de citocinas pró-inflamatórias        indetectável no leite de mães cujos recém-nascidos de muito baixo peso desenvolveram ECN. </a:t>
            </a:r>
          </a:p>
          <a:p>
            <a:pPr>
              <a:lnSpc>
                <a:spcPct val="80000"/>
              </a:lnSpc>
            </a:pPr>
            <a:endParaRPr lang="pt-PT" sz="2000" smtClean="0">
              <a:effectLst>
                <a:outerShdw blurRad="38100" dist="38100" dir="2700000" algn="tl">
                  <a:srgbClr val="C0C0C0"/>
                </a:outerShdw>
              </a:effectLst>
            </a:endParaRPr>
          </a:p>
          <a:p>
            <a:pPr>
              <a:lnSpc>
                <a:spcPct val="80000"/>
              </a:lnSpc>
            </a:pPr>
            <a:r>
              <a:rPr lang="pt-PT" sz="2000" smtClean="0">
                <a:effectLst>
                  <a:outerShdw blurRad="38100" dist="38100" dir="2700000" algn="tl">
                    <a:srgbClr val="C0C0C0"/>
                  </a:outerShdw>
                </a:effectLst>
              </a:rPr>
              <a:t>Leite materno de Banco de Leite: A PASTEURIZAÇÃO AFETA A ESTABILIDADE DAS CITOCINAS</a:t>
            </a:r>
          </a:p>
          <a:p>
            <a:pPr>
              <a:lnSpc>
                <a:spcPct val="80000"/>
              </a:lnSpc>
            </a:pPr>
            <a:endParaRPr lang="pt-PT" sz="2000" smtClean="0">
              <a:effectLst>
                <a:outerShdw blurRad="38100" dist="38100" dir="2700000" algn="tl">
                  <a:srgbClr val="C0C0C0"/>
                </a:outerShdw>
              </a:effectLst>
            </a:endParaRPr>
          </a:p>
          <a:p>
            <a:pPr>
              <a:lnSpc>
                <a:spcPct val="80000"/>
              </a:lnSpc>
            </a:pPr>
            <a:r>
              <a:rPr lang="pt-PT" sz="2000" smtClean="0">
                <a:effectLst>
                  <a:outerShdw blurRad="38100" dist="38100" dir="2700000" algn="tl">
                    <a:srgbClr val="C0C0C0"/>
                  </a:outerShdw>
                </a:effectLst>
              </a:rPr>
              <a:t>Essa observação pode explicar porque o leite materno do Banco de Leite NÃO é tão benéfico quanto ao leite da própria  mãe. </a:t>
            </a:r>
            <a:br>
              <a:rPr lang="pt-PT" sz="2000" smtClean="0">
                <a:effectLst>
                  <a:outerShdw blurRad="38100" dist="38100" dir="2700000" algn="tl">
                    <a:srgbClr val="C0C0C0"/>
                  </a:outerShdw>
                </a:effectLst>
              </a:rPr>
            </a:br>
            <a:endParaRPr lang="pt-BR" sz="2000" smtClean="0">
              <a:effectLst>
                <a:outerShdw blurRad="38100" dist="38100" dir="2700000" algn="tl">
                  <a:srgbClr val="C0C0C0"/>
                </a:outerShdw>
              </a:effectLst>
            </a:endParaRPr>
          </a:p>
        </p:txBody>
      </p:sp>
      <p:sp>
        <p:nvSpPr>
          <p:cNvPr id="64515" name="AutoShape 6"/>
          <p:cNvSpPr>
            <a:spLocks noChangeArrowheads="1"/>
          </p:cNvSpPr>
          <p:nvPr/>
        </p:nvSpPr>
        <p:spPr bwMode="auto">
          <a:xfrm>
            <a:off x="5292725" y="404813"/>
            <a:ext cx="198438" cy="257175"/>
          </a:xfrm>
          <a:prstGeom prst="downArrow">
            <a:avLst>
              <a:gd name="adj1" fmla="val 50000"/>
              <a:gd name="adj2" fmla="val 32400"/>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64516" name="AutoShape 7"/>
          <p:cNvSpPr>
            <a:spLocks noChangeArrowheads="1"/>
          </p:cNvSpPr>
          <p:nvPr/>
        </p:nvSpPr>
        <p:spPr bwMode="auto">
          <a:xfrm>
            <a:off x="1042988" y="765175"/>
            <a:ext cx="323850" cy="1143000"/>
          </a:xfrm>
          <a:prstGeom prst="curvedRightArrow">
            <a:avLst>
              <a:gd name="adj1" fmla="val 70588"/>
              <a:gd name="adj2" fmla="val 141176"/>
              <a:gd name="adj3" fmla="val 33333"/>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64517" name="AutoShape 8"/>
          <p:cNvSpPr>
            <a:spLocks noChangeArrowheads="1"/>
          </p:cNvSpPr>
          <p:nvPr/>
        </p:nvSpPr>
        <p:spPr bwMode="auto">
          <a:xfrm>
            <a:off x="6011863" y="3284538"/>
            <a:ext cx="400050" cy="269875"/>
          </a:xfrm>
          <a:prstGeom prst="rightArrow">
            <a:avLst>
              <a:gd name="adj1" fmla="val 50000"/>
              <a:gd name="adj2" fmla="val 37059"/>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64518" name="Line 9"/>
          <p:cNvSpPr>
            <a:spLocks noChangeShapeType="1"/>
          </p:cNvSpPr>
          <p:nvPr/>
        </p:nvSpPr>
        <p:spPr bwMode="auto">
          <a:xfrm flipV="1">
            <a:off x="611188" y="4581525"/>
            <a:ext cx="576262" cy="287338"/>
          </a:xfrm>
          <a:prstGeom prst="line">
            <a:avLst/>
          </a:prstGeom>
          <a:noFill/>
          <a:ln w="76200">
            <a:solidFill>
              <a:srgbClr val="FF3300"/>
            </a:solidFill>
            <a:round/>
            <a:headEnd/>
            <a:tailEnd type="triangle" w="med" len="med"/>
          </a:ln>
        </p:spPr>
        <p:txBody>
          <a:bodyPr/>
          <a:lstStyle/>
          <a:p>
            <a:endParaRPr lang="pt-BR"/>
          </a:p>
        </p:txBody>
      </p:sp>
      <p:sp>
        <p:nvSpPr>
          <p:cNvPr id="64519" name="Rectangle 10"/>
          <p:cNvSpPr>
            <a:spLocks noChangeArrowheads="1"/>
          </p:cNvSpPr>
          <p:nvPr/>
        </p:nvSpPr>
        <p:spPr bwMode="auto">
          <a:xfrm>
            <a:off x="6372225" y="6165850"/>
            <a:ext cx="2265363" cy="366713"/>
          </a:xfrm>
          <a:prstGeom prst="rect">
            <a:avLst/>
          </a:prstGeom>
          <a:noFill/>
          <a:ln w="9525">
            <a:noFill/>
            <a:miter lim="800000"/>
            <a:headEnd/>
            <a:tailEnd/>
          </a:ln>
        </p:spPr>
        <p:txBody>
          <a:bodyPr wrap="none">
            <a:spAutoFit/>
          </a:bodyPr>
          <a:lstStyle/>
          <a:p>
            <a:r>
              <a:rPr lang="pt-BR">
                <a:latin typeface="Tahoma" pitchFamily="34" charset="0"/>
              </a:rPr>
              <a:t>2013;Chen CC, 2013</a:t>
            </a: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noFill/>
        </p:spPr>
        <p:txBody>
          <a:bodyPr vert="horz" wrap="square" lIns="91440" tIns="45720" rIns="91440" bIns="45720" numCol="1" anchorCtr="0" compatLnSpc="1">
            <a:prstTxWarp prst="textNoShape">
              <a:avLst/>
            </a:prstTxWarp>
          </a:bodyPr>
          <a:lstStyle/>
          <a:p>
            <a:pPr algn="ctr"/>
            <a:r>
              <a:rPr lang="pt-BR" sz="1600" b="1" smtClean="0">
                <a:effectLst/>
                <a:hlinkClick r:id="rId2"/>
              </a:rPr>
              <a:t>Microbiota</a:t>
            </a:r>
            <a:r>
              <a:rPr lang="pt-BR" sz="1600" smtClean="0">
                <a:effectLst/>
                <a:hlinkClick r:id="rId2"/>
              </a:rPr>
              <a:t> of </a:t>
            </a:r>
            <a:r>
              <a:rPr lang="pt-BR" sz="1600" b="1" smtClean="0">
                <a:effectLst/>
                <a:hlinkClick r:id="rId2"/>
              </a:rPr>
              <a:t>human</a:t>
            </a:r>
            <a:r>
              <a:rPr lang="pt-BR" sz="1600" smtClean="0">
                <a:effectLst/>
                <a:hlinkClick r:id="rId2"/>
              </a:rPr>
              <a:t> </a:t>
            </a:r>
            <a:r>
              <a:rPr lang="pt-BR" sz="1600" b="1" smtClean="0">
                <a:effectLst/>
                <a:hlinkClick r:id="rId2"/>
              </a:rPr>
              <a:t>breast</a:t>
            </a:r>
            <a:r>
              <a:rPr lang="pt-BR" sz="1600" smtClean="0">
                <a:effectLst/>
                <a:hlinkClick r:id="rId2"/>
              </a:rPr>
              <a:t> </a:t>
            </a:r>
            <a:r>
              <a:rPr lang="pt-BR" sz="1600" b="1" smtClean="0">
                <a:effectLst/>
                <a:hlinkClick r:id="rId2"/>
              </a:rPr>
              <a:t>tissue</a:t>
            </a:r>
            <a:r>
              <a:rPr lang="pt-BR" sz="1600" smtClean="0">
                <a:effectLst/>
                <a:hlinkClick r:id="rId2"/>
              </a:rPr>
              <a:t>.</a:t>
            </a:r>
            <a:r>
              <a:rPr lang="pt-BR" sz="1600" smtClean="0">
                <a:effectLst/>
              </a:rPr>
              <a:t/>
            </a:r>
            <a:br>
              <a:rPr lang="pt-BR" sz="1600" smtClean="0">
                <a:effectLst/>
              </a:rPr>
            </a:br>
            <a:r>
              <a:rPr lang="pt-BR" sz="1600" smtClean="0">
                <a:effectLst/>
              </a:rPr>
              <a:t>Urbaniak C, Cummins J, Brackstone M, Macklaim JM, Gloor GB, Baban CK, Scott L, O'Hanlon DM, Burton JP, Francis KP, Tangney M, Reid G.</a:t>
            </a:r>
            <a:br>
              <a:rPr lang="pt-BR" sz="1600" smtClean="0">
                <a:effectLst/>
              </a:rPr>
            </a:br>
            <a:r>
              <a:rPr lang="pt-BR" sz="1600" smtClean="0">
                <a:effectLst/>
              </a:rPr>
              <a:t>Appl Environ Microbiol. 2014 May;80(10):3007-14. </a:t>
            </a:r>
            <a:r>
              <a:rPr lang="pt-BR" sz="1800" b="1" smtClean="0">
                <a:solidFill>
                  <a:srgbClr val="0000FF"/>
                </a:solidFill>
                <a:effectLst/>
              </a:rPr>
              <a:t>Artigo Integral!</a:t>
            </a:r>
          </a:p>
        </p:txBody>
      </p:sp>
      <p:sp>
        <p:nvSpPr>
          <p:cNvPr id="65539" name="Rectangle 3"/>
          <p:cNvSpPr>
            <a:spLocks noGrp="1"/>
          </p:cNvSpPr>
          <p:nvPr>
            <p:ph type="body" idx="1"/>
          </p:nvPr>
        </p:nvSpPr>
        <p:spPr/>
        <p:txBody>
          <a:bodyPr/>
          <a:lstStyle/>
          <a:p>
            <a:pPr>
              <a:lnSpc>
                <a:spcPct val="80000"/>
              </a:lnSpc>
            </a:pPr>
            <a:r>
              <a:rPr lang="pt-BR" sz="2000" smtClean="0"/>
              <a:t>Este estudo dá suporte aos estudos anteriores que mostram a presença microbiana no leite humano, mas mostra que os micróbios estão presentes no tecido da mama, sugerindo a presença de um </a:t>
            </a:r>
            <a:r>
              <a:rPr lang="pt-BR" smtClean="0">
                <a:solidFill>
                  <a:srgbClr val="0000FF"/>
                </a:solidFill>
              </a:rPr>
              <a:t>microbioma mamário</a:t>
            </a:r>
            <a:r>
              <a:rPr lang="pt-BR" sz="2000" smtClean="0"/>
              <a:t>.</a:t>
            </a:r>
          </a:p>
          <a:p>
            <a:pPr>
              <a:lnSpc>
                <a:spcPct val="80000"/>
              </a:lnSpc>
            </a:pPr>
            <a:r>
              <a:rPr lang="pt-BR" sz="2000" smtClean="0"/>
              <a:t>Esta pesquisa mostra que o tecido mamário não é estéril, mas contém uma diversa comunidade de bactérias, acrescentando à literatura  que locais do corpo onde se acreditaria que fosse estéril, de fato tem um microbioma endógeno. Tem sido proposto que o microbioma mamário contribui para a manutenção do tecido mamário saudável, estimulando células imunes residentes.</a:t>
            </a:r>
          </a:p>
          <a:p>
            <a:pPr algn="ctr">
              <a:lnSpc>
                <a:spcPct val="80000"/>
              </a:lnSpc>
              <a:buFont typeface="Wingdings 2" pitchFamily="18" charset="2"/>
              <a:buNone/>
            </a:pPr>
            <a:r>
              <a:rPr lang="pt-BR" sz="2000" smtClean="0">
                <a:solidFill>
                  <a:srgbClr val="FF3300"/>
                </a:solidFill>
              </a:rPr>
              <a:t>Por quê bactérias potencialmente patogênicas, capazes de metabolizar a gordura que está presente em grande quantidade no peito, não se multiplica, induzindo infecção ?</a:t>
            </a:r>
            <a:r>
              <a:rPr lang="pt-BR" sz="2000" smtClean="0"/>
              <a:t> </a:t>
            </a:r>
            <a:r>
              <a:rPr lang="pt-BR" sz="2000" smtClean="0">
                <a:solidFill>
                  <a:srgbClr val="0000FF"/>
                </a:solidFill>
              </a:rPr>
              <a:t>Tem sido proposto um conceito que é devido a um sistema sensorial microbiano alinhado com uma expressão gênica antibacteriana</a:t>
            </a: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4294967295"/>
          </p:nvPr>
        </p:nvSpPr>
        <p:spPr>
          <a:xfrm>
            <a:off x="179388" y="1773238"/>
            <a:ext cx="8964612" cy="4525962"/>
          </a:xfrm>
        </p:spPr>
        <p:txBody>
          <a:bodyPr/>
          <a:lstStyle/>
          <a:p>
            <a:r>
              <a:rPr lang="pt-BR" smtClean="0">
                <a:effectLst>
                  <a:outerShdw blurRad="38100" dist="38100" dir="2700000" algn="tl">
                    <a:srgbClr val="C0C0C0"/>
                  </a:outerShdw>
                </a:effectLst>
              </a:rPr>
              <a:t>Cottom et al(2009):</a:t>
            </a:r>
            <a:r>
              <a:rPr lang="pt-BR" sz="2400" smtClean="0">
                <a:solidFill>
                  <a:srgbClr val="FF0000"/>
                </a:solidFill>
                <a:effectLst>
                  <a:outerShdw blurRad="38100" dist="38100" dir="2700000" algn="tl">
                    <a:srgbClr val="C0C0C0"/>
                  </a:outerShdw>
                </a:effectLst>
              </a:rPr>
              <a:t>enterocolite necrosante e morte</a:t>
            </a:r>
          </a:p>
          <a:p>
            <a:r>
              <a:rPr lang="pt-BR" sz="2400" smtClean="0">
                <a:effectLst>
                  <a:outerShdw blurRad="38100" dist="38100" dir="2700000" algn="tl">
                    <a:srgbClr val="C0C0C0"/>
                  </a:outerShdw>
                </a:effectLst>
              </a:rPr>
              <a:t>4039 RN&lt;1000g</a:t>
            </a:r>
          </a:p>
        </p:txBody>
      </p:sp>
      <p:pic>
        <p:nvPicPr>
          <p:cNvPr id="48131" name="Picture 2"/>
          <p:cNvPicPr>
            <a:picLocks noChangeAspect="1" noChangeArrowheads="1"/>
          </p:cNvPicPr>
          <p:nvPr/>
        </p:nvPicPr>
        <p:blipFill>
          <a:blip r:embed="rId2">
            <a:lum bright="-18000"/>
          </a:blip>
          <a:srcRect/>
          <a:stretch>
            <a:fillRect/>
          </a:stretch>
        </p:blipFill>
        <p:spPr bwMode="auto">
          <a:xfrm>
            <a:off x="179388" y="2714625"/>
            <a:ext cx="8729662" cy="4143375"/>
          </a:xfrm>
          <a:prstGeom prst="rect">
            <a:avLst/>
          </a:prstGeom>
          <a:noFill/>
          <a:ln w="9525">
            <a:noFill/>
            <a:miter lim="800000"/>
            <a:headEnd/>
            <a:tailEnd/>
          </a:ln>
        </p:spPr>
      </p:pic>
      <p:sp>
        <p:nvSpPr>
          <p:cNvPr id="48132" name="Line 4"/>
          <p:cNvSpPr>
            <a:spLocks noChangeShapeType="1"/>
          </p:cNvSpPr>
          <p:nvPr/>
        </p:nvSpPr>
        <p:spPr bwMode="auto">
          <a:xfrm>
            <a:off x="0" y="3933825"/>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48133" name="Line 5"/>
          <p:cNvSpPr>
            <a:spLocks noChangeShapeType="1"/>
          </p:cNvSpPr>
          <p:nvPr/>
        </p:nvSpPr>
        <p:spPr bwMode="auto">
          <a:xfrm>
            <a:off x="0" y="5013325"/>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48134" name="Rectangle 6"/>
          <p:cNvSpPr>
            <a:spLocks noChangeArrowheads="1"/>
          </p:cNvSpPr>
          <p:nvPr/>
        </p:nvSpPr>
        <p:spPr bwMode="auto">
          <a:xfrm>
            <a:off x="179388" y="5661025"/>
            <a:ext cx="8964612" cy="1196975"/>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sz="2400">
              <a:latin typeface="Times New Roman" pitchFamily="18" charset="0"/>
            </a:endParaRPr>
          </a:p>
        </p:txBody>
      </p:sp>
      <p:sp>
        <p:nvSpPr>
          <p:cNvPr id="48135" name="Text Box 7"/>
          <p:cNvSpPr txBox="1">
            <a:spLocks noChangeArrowheads="1"/>
          </p:cNvSpPr>
          <p:nvPr/>
        </p:nvSpPr>
        <p:spPr bwMode="auto">
          <a:xfrm>
            <a:off x="184150" y="3357563"/>
            <a:ext cx="3359150" cy="366712"/>
          </a:xfrm>
          <a:prstGeom prst="rect">
            <a:avLst/>
          </a:prstGeom>
          <a:noFill/>
          <a:ln w="12700" cap="sq">
            <a:noFill/>
            <a:miter lim="800000"/>
            <a:headEnd type="none" w="sm" len="sm"/>
            <a:tailEnd type="none" w="sm" len="sm"/>
          </a:ln>
        </p:spPr>
        <p:txBody>
          <a:bodyPr wrap="none">
            <a:spAutoFit/>
          </a:bodyPr>
          <a:lstStyle/>
          <a:p>
            <a:pPr algn="r" eaLnBrk="0" hangingPunct="0"/>
            <a:r>
              <a:rPr lang="pt-BR" b="1">
                <a:solidFill>
                  <a:srgbClr val="FF0000"/>
                </a:solidFill>
                <a:latin typeface="Times New Roman" pitchFamily="18" charset="0"/>
              </a:rPr>
              <a:t>Regressão logística multivariada</a:t>
            </a:r>
          </a:p>
        </p:txBody>
      </p:sp>
      <p:sp>
        <p:nvSpPr>
          <p:cNvPr id="48136" name="Text Box 8"/>
          <p:cNvSpPr txBox="1">
            <a:spLocks noChangeArrowheads="1"/>
          </p:cNvSpPr>
          <p:nvPr/>
        </p:nvSpPr>
        <p:spPr bwMode="auto">
          <a:xfrm>
            <a:off x="609600" y="5734050"/>
            <a:ext cx="7748588" cy="1311275"/>
          </a:xfrm>
          <a:prstGeom prst="rect">
            <a:avLst/>
          </a:prstGeom>
          <a:noFill/>
          <a:ln w="12700" cap="sq">
            <a:noFill/>
            <a:miter lim="800000"/>
            <a:headEnd type="none" w="sm" len="sm"/>
            <a:tailEnd type="none" w="sm" len="sm"/>
          </a:ln>
        </p:spPr>
        <p:txBody>
          <a:bodyPr wrap="none">
            <a:spAutoFit/>
          </a:bodyPr>
          <a:lstStyle/>
          <a:p>
            <a:pPr algn="ctr" eaLnBrk="0" hangingPunct="0"/>
            <a:r>
              <a:rPr lang="pt-BR" sz="2000">
                <a:latin typeface="Times New Roman" pitchFamily="18" charset="0"/>
              </a:rPr>
              <a:t>-Tempo prolongado de antibióticos altera o desenvolvimento fisiológico </a:t>
            </a:r>
          </a:p>
          <a:p>
            <a:pPr algn="ctr" eaLnBrk="0" hangingPunct="0"/>
            <a:r>
              <a:rPr lang="pt-BR" sz="2000">
                <a:latin typeface="Times New Roman" pitchFamily="18" charset="0"/>
              </a:rPr>
              <a:t>e imunológico intestinal     enterocolite necrosante</a:t>
            </a:r>
          </a:p>
          <a:p>
            <a:pPr algn="ctr" eaLnBrk="0" hangingPunct="0"/>
            <a:r>
              <a:rPr lang="pt-BR" sz="2000">
                <a:latin typeface="Times New Roman" pitchFamily="18" charset="0"/>
              </a:rPr>
              <a:t>-Redução da flora bacteriana   colonização por fungo   candidíase neonatal</a:t>
            </a:r>
          </a:p>
          <a:p>
            <a:pPr algn="ctr" eaLnBrk="0" hangingPunct="0"/>
            <a:endParaRPr lang="pt-BR" sz="2000">
              <a:latin typeface="Times New Roman" pitchFamily="18" charset="0"/>
            </a:endParaRPr>
          </a:p>
        </p:txBody>
      </p:sp>
      <p:sp>
        <p:nvSpPr>
          <p:cNvPr id="48137" name="Line 9"/>
          <p:cNvSpPr>
            <a:spLocks noChangeShapeType="1"/>
          </p:cNvSpPr>
          <p:nvPr/>
        </p:nvSpPr>
        <p:spPr bwMode="auto">
          <a:xfrm flipV="1">
            <a:off x="4643438" y="6092825"/>
            <a:ext cx="0" cy="21590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48138" name="Line 10"/>
          <p:cNvSpPr>
            <a:spLocks noChangeShapeType="1"/>
          </p:cNvSpPr>
          <p:nvPr/>
        </p:nvSpPr>
        <p:spPr bwMode="auto">
          <a:xfrm>
            <a:off x="4427538" y="6237288"/>
            <a:ext cx="144462" cy="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48139" name="Line 11"/>
          <p:cNvSpPr>
            <a:spLocks noChangeShapeType="1"/>
          </p:cNvSpPr>
          <p:nvPr/>
        </p:nvSpPr>
        <p:spPr bwMode="auto">
          <a:xfrm>
            <a:off x="3708400" y="6597650"/>
            <a:ext cx="142875" cy="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48140" name="Line 12"/>
          <p:cNvSpPr>
            <a:spLocks noChangeShapeType="1"/>
          </p:cNvSpPr>
          <p:nvPr/>
        </p:nvSpPr>
        <p:spPr bwMode="auto">
          <a:xfrm>
            <a:off x="6156325" y="6597650"/>
            <a:ext cx="142875" cy="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331779" name="Rectangle 2"/>
          <p:cNvSpPr>
            <a:spLocks noChangeArrowheads="1"/>
          </p:cNvSpPr>
          <p:nvPr/>
        </p:nvSpPr>
        <p:spPr bwMode="auto">
          <a:xfrm>
            <a:off x="539750" y="0"/>
            <a:ext cx="8208963" cy="1143000"/>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3300"/>
                </a:solidFill>
                <a:effectLst>
                  <a:outerShdw blurRad="38100" dist="38100" dir="2700000" algn="tl">
                    <a:srgbClr val="C0C0C0"/>
                  </a:outerShdw>
                </a:effectLst>
                <a:latin typeface="Tahoma" pitchFamily="34" charset="0"/>
              </a:rPr>
              <a:t>Antibioticoterapia empírica prolongada (</a:t>
            </a:r>
            <a:r>
              <a:rPr kumimoji="1" lang="pt-BR" sz="2000">
                <a:solidFill>
                  <a:srgbClr val="FF33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0000FF"/>
                </a:solidFill>
                <a:effectLst>
                  <a:outerShdw blurRad="38100" dist="38100" dir="2700000" algn="tl">
                    <a:srgbClr val="C0C0C0"/>
                  </a:outerShdw>
                </a:effectLst>
                <a:latin typeface="Tahoma" pitchFamily="34" charset="0"/>
              </a:rPr>
              <a:t/>
            </a:r>
            <a:br>
              <a:rPr kumimoji="1" lang="pt-BR" sz="3200">
                <a:solidFill>
                  <a:srgbClr val="0000FF"/>
                </a:solidFill>
                <a:effectLst>
                  <a:outerShdw blurRad="38100" dist="38100" dir="2700000" algn="tl">
                    <a:srgbClr val="C0C0C0"/>
                  </a:outerShdw>
                </a:effectLst>
                <a:latin typeface="Tahoma" pitchFamily="34" charset="0"/>
              </a:rPr>
            </a:br>
            <a:endParaRPr kumimoji="1" lang="pt-BR" sz="3200" b="1">
              <a:solidFill>
                <a:srgbClr val="0000FF"/>
              </a:solidFill>
              <a:effectLst>
                <a:outerShdw blurRad="38100" dist="38100" dir="2700000" algn="tl">
                  <a:srgbClr val="C0C0C0"/>
                </a:outerShdw>
              </a:effectLst>
              <a:latin typeface="Tahoma" pitchFamily="34" charset="0"/>
            </a:endParaRPr>
          </a:p>
        </p:txBody>
      </p:sp>
      <p:pic>
        <p:nvPicPr>
          <p:cNvPr id="48142" name="Picture 14" descr="DSC01456"/>
          <p:cNvPicPr>
            <a:picLocks noChangeAspect="1" noChangeArrowheads="1"/>
          </p:cNvPicPr>
          <p:nvPr/>
        </p:nvPicPr>
        <p:blipFill>
          <a:blip r:embed="rId3"/>
          <a:srcRect/>
          <a:stretch>
            <a:fillRect/>
          </a:stretch>
        </p:blipFill>
        <p:spPr bwMode="auto">
          <a:xfrm>
            <a:off x="900113" y="1052513"/>
            <a:ext cx="1714500" cy="857250"/>
          </a:xfrm>
          <a:prstGeom prst="rect">
            <a:avLst/>
          </a:prstGeom>
          <a:noFill/>
          <a:ln w="9525">
            <a:noFill/>
            <a:miter lim="800000"/>
            <a:headEnd/>
            <a:tailEnd/>
          </a:ln>
        </p:spPr>
      </p:pic>
      <p:sp>
        <p:nvSpPr>
          <p:cNvPr id="48143" name="Text Box 16"/>
          <p:cNvSpPr txBox="1">
            <a:spLocks noChangeArrowheads="1"/>
          </p:cNvSpPr>
          <p:nvPr/>
        </p:nvSpPr>
        <p:spPr bwMode="auto">
          <a:xfrm>
            <a:off x="4324350" y="1196975"/>
            <a:ext cx="4632325" cy="825500"/>
          </a:xfrm>
          <a:prstGeom prst="rect">
            <a:avLst/>
          </a:prstGeom>
          <a:noFill/>
          <a:ln w="12700" cap="sq">
            <a:noFill/>
            <a:miter lim="800000"/>
            <a:headEnd type="none" w="sm" len="sm"/>
            <a:tailEnd type="none" w="sm" len="sm"/>
          </a:ln>
        </p:spPr>
        <p:txBody>
          <a:bodyPr wrap="none">
            <a:spAutoFit/>
          </a:bodyPr>
          <a:lstStyle/>
          <a:p>
            <a:pPr algn="ctr" eaLnBrk="0" hangingPunct="0"/>
            <a:r>
              <a:rPr lang="pt-BR" sz="1600" b="1">
                <a:solidFill>
                  <a:srgbClr val="0000FF"/>
                </a:solidFill>
                <a:latin typeface="Times New Roman" pitchFamily="18" charset="0"/>
              </a:rPr>
              <a:t>Patel, 2011:50% sem bacteremia provada recebem </a:t>
            </a:r>
          </a:p>
          <a:p>
            <a:pPr algn="ctr" eaLnBrk="0" hangingPunct="0"/>
            <a:r>
              <a:rPr lang="pt-BR" sz="1600" b="1">
                <a:solidFill>
                  <a:srgbClr val="0000FF"/>
                </a:solidFill>
                <a:latin typeface="Times New Roman" pitchFamily="18" charset="0"/>
              </a:rPr>
              <a:t>tratamento para a sepse</a:t>
            </a:r>
          </a:p>
          <a:p>
            <a:pPr algn="ctr" eaLnBrk="0" hangingPunct="0"/>
            <a:r>
              <a:rPr lang="pt-BR" sz="1600" b="1">
                <a:solidFill>
                  <a:srgbClr val="0000FF"/>
                </a:solidFill>
                <a:latin typeface="Times New Roman" pitchFamily="18" charset="0"/>
              </a:rPr>
              <a:t>(situação diagnostica problemática!)</a:t>
            </a:r>
          </a:p>
        </p:txBody>
      </p:sp>
      <p:sp>
        <p:nvSpPr>
          <p:cNvPr id="48144" name="AutoShape 17"/>
          <p:cNvSpPr>
            <a:spLocks noChangeArrowheads="1"/>
          </p:cNvSpPr>
          <p:nvPr/>
        </p:nvSpPr>
        <p:spPr bwMode="auto">
          <a:xfrm>
            <a:off x="3779838" y="1052513"/>
            <a:ext cx="649287" cy="287337"/>
          </a:xfrm>
          <a:prstGeom prst="lightningBolt">
            <a:avLst/>
          </a:prstGeom>
          <a:solidFill>
            <a:srgbClr val="FF0000"/>
          </a:solidFill>
          <a:ln w="12700" cap="sq">
            <a:solidFill>
              <a:schemeClr val="tx1"/>
            </a:solidFill>
            <a:miter lim="800000"/>
            <a:headEnd type="none" w="sm" len="sm"/>
            <a:tailEnd type="none" w="sm" len="sm"/>
          </a:ln>
        </p:spPr>
        <p:txBody>
          <a:bodyPr wrap="none" anchor="ctr"/>
          <a:lstStyle/>
          <a:p>
            <a:pPr algn="r" eaLnBrk="0" hangingPunct="0"/>
            <a:endParaRPr lang="pt-BR" sz="2400">
              <a:latin typeface="Times New Roman" pitchFamily="18" charset="0"/>
            </a:endParaRPr>
          </a:p>
        </p:txBody>
      </p:sp>
      <p:sp>
        <p:nvSpPr>
          <p:cNvPr id="48146" name="Line 4"/>
          <p:cNvSpPr>
            <a:spLocks noChangeShapeType="1"/>
          </p:cNvSpPr>
          <p:nvPr/>
        </p:nvSpPr>
        <p:spPr bwMode="auto">
          <a:xfrm>
            <a:off x="6227763" y="3860800"/>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48147" name="Line 4"/>
          <p:cNvSpPr>
            <a:spLocks noChangeShapeType="1"/>
          </p:cNvSpPr>
          <p:nvPr/>
        </p:nvSpPr>
        <p:spPr bwMode="auto">
          <a:xfrm>
            <a:off x="6300788" y="5013325"/>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pic>
        <p:nvPicPr>
          <p:cNvPr id="48149" name="Picture 21" descr="Clique aqui para ver o artigo"/>
          <p:cNvPicPr>
            <a:picLocks noChangeAspect="1" noChangeArrowheads="1"/>
          </p:cNvPicPr>
          <p:nvPr/>
        </p:nvPicPr>
        <p:blipFill>
          <a:blip r:embed="rId4"/>
          <a:srcRect/>
          <a:stretch>
            <a:fillRect/>
          </a:stretch>
        </p:blipFill>
        <p:spPr bwMode="auto">
          <a:xfrm>
            <a:off x="8532813" y="1916113"/>
            <a:ext cx="454025" cy="454025"/>
          </a:xfrm>
          <a:prstGeom prst="rect">
            <a:avLst/>
          </a:prstGeom>
          <a:noFill/>
        </p:spPr>
      </p:pic>
    </p:spTree>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idx="4294967295"/>
          </p:nvPr>
        </p:nvSpPr>
        <p:spPr>
          <a:xfrm>
            <a:off x="539750" y="765175"/>
            <a:ext cx="8229600" cy="4525963"/>
          </a:xfrm>
        </p:spPr>
        <p:txBody>
          <a:bodyPr/>
          <a:lstStyle/>
          <a:p>
            <a:r>
              <a:rPr lang="pt-BR" sz="2400" smtClean="0">
                <a:effectLst>
                  <a:outerShdw blurRad="38100" dist="38100" dir="2700000" algn="tl">
                    <a:srgbClr val="C0C0C0"/>
                  </a:outerShdw>
                </a:effectLst>
              </a:rPr>
              <a:t>Alexandre et al (2011):estudo caso-controle (com e sem enterocolite necrosante-ECN)</a:t>
            </a:r>
          </a:p>
        </p:txBody>
      </p:sp>
      <p:sp>
        <p:nvSpPr>
          <p:cNvPr id="331779" name="Rectangle 2"/>
          <p:cNvSpPr>
            <a:spLocks noChangeArrowheads="1"/>
          </p:cNvSpPr>
          <p:nvPr/>
        </p:nvSpPr>
        <p:spPr bwMode="auto">
          <a:xfrm>
            <a:off x="935038" y="-242888"/>
            <a:ext cx="8208962" cy="1143001"/>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3300"/>
                </a:solidFill>
                <a:effectLst>
                  <a:outerShdw blurRad="38100" dist="38100" dir="2700000" algn="tl">
                    <a:srgbClr val="C0C0C0"/>
                  </a:outerShdw>
                </a:effectLst>
                <a:latin typeface="Tahoma" pitchFamily="34" charset="0"/>
              </a:rPr>
              <a:t>Antibioticoterapia empírica prolongada (</a:t>
            </a:r>
            <a:r>
              <a:rPr kumimoji="1" lang="pt-BR" sz="2000">
                <a:solidFill>
                  <a:srgbClr val="FF33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FF3300"/>
                </a:solidFill>
                <a:effectLst>
                  <a:outerShdw blurRad="38100" dist="38100" dir="2700000" algn="tl">
                    <a:srgbClr val="C0C0C0"/>
                  </a:outerShdw>
                </a:effectLst>
                <a:latin typeface="Tahoma" pitchFamily="34" charset="0"/>
                <a:cs typeface="Tahoma" pitchFamily="34" charset="0"/>
              </a:rPr>
              <a:t>)</a:t>
            </a:r>
            <a:r>
              <a:rPr kumimoji="1" lang="pt-BR" sz="3200">
                <a:solidFill>
                  <a:srgbClr val="FFFF00"/>
                </a:solidFill>
                <a:effectLst>
                  <a:outerShdw blurRad="38100" dist="38100" dir="2700000" algn="tl">
                    <a:srgbClr val="C0C0C0"/>
                  </a:outerShdw>
                </a:effectLst>
                <a:latin typeface="Tahoma" pitchFamily="34" charset="0"/>
              </a:rPr>
              <a:t/>
            </a:r>
            <a:br>
              <a:rPr kumimoji="1" lang="pt-BR" sz="3200">
                <a:solidFill>
                  <a:srgbClr val="FFFF00"/>
                </a:solidFill>
                <a:effectLst>
                  <a:outerShdw blurRad="38100" dist="38100" dir="2700000" algn="tl">
                    <a:srgbClr val="C0C0C0"/>
                  </a:outerShdw>
                </a:effectLst>
                <a:latin typeface="Tahoma" pitchFamily="34" charset="0"/>
              </a:rPr>
            </a:br>
            <a:endParaRPr kumimoji="1" lang="pt-BR" sz="3200" b="1">
              <a:solidFill>
                <a:srgbClr val="FFFF00"/>
              </a:solidFill>
              <a:effectLst>
                <a:outerShdw blurRad="38100" dist="38100" dir="2700000" algn="tl">
                  <a:srgbClr val="C0C0C0"/>
                </a:outerShdw>
              </a:effectLst>
              <a:latin typeface="Tahoma" pitchFamily="34" charset="0"/>
            </a:endParaRPr>
          </a:p>
        </p:txBody>
      </p:sp>
      <p:pic>
        <p:nvPicPr>
          <p:cNvPr id="49156" name="Picture 2"/>
          <p:cNvPicPr>
            <a:picLocks noChangeAspect="1" noChangeArrowheads="1"/>
          </p:cNvPicPr>
          <p:nvPr/>
        </p:nvPicPr>
        <p:blipFill>
          <a:blip r:embed="rId2"/>
          <a:srcRect/>
          <a:stretch>
            <a:fillRect/>
          </a:stretch>
        </p:blipFill>
        <p:spPr bwMode="auto">
          <a:xfrm>
            <a:off x="900113" y="3213100"/>
            <a:ext cx="7183437" cy="3408363"/>
          </a:xfrm>
          <a:prstGeom prst="rect">
            <a:avLst/>
          </a:prstGeom>
          <a:noFill/>
          <a:ln w="9525">
            <a:noFill/>
            <a:miter lim="800000"/>
            <a:headEnd/>
            <a:tailEnd/>
          </a:ln>
        </p:spPr>
      </p:pic>
      <p:sp>
        <p:nvSpPr>
          <p:cNvPr id="49157" name="Rectangle 5"/>
          <p:cNvSpPr>
            <a:spLocks noChangeArrowheads="1"/>
          </p:cNvSpPr>
          <p:nvPr/>
        </p:nvSpPr>
        <p:spPr bwMode="auto">
          <a:xfrm>
            <a:off x="539750" y="1628775"/>
            <a:ext cx="8229600" cy="1181100"/>
          </a:xfrm>
          <a:prstGeom prst="rect">
            <a:avLst/>
          </a:prstGeom>
          <a:noFill/>
          <a:ln w="9525">
            <a:noFill/>
            <a:miter lim="800000"/>
            <a:headEnd/>
            <a:tailEnd/>
          </a:ln>
        </p:spPr>
        <p:txBody>
          <a:bodyPr/>
          <a:lstStyle/>
          <a:p>
            <a:pPr marL="342900" indent="-342900" algn="ctr" eaLnBrk="0" hangingPunct="0">
              <a:lnSpc>
                <a:spcPct val="90000"/>
              </a:lnSpc>
              <a:spcBef>
                <a:spcPct val="20000"/>
              </a:spcBef>
              <a:buClr>
                <a:schemeClr val="accent1"/>
              </a:buClr>
              <a:buSzPct val="75000"/>
              <a:buFont typeface="Wingdings" pitchFamily="2" charset="2"/>
              <a:buNone/>
            </a:pPr>
            <a:r>
              <a:rPr kumimoji="1" lang="pt-BR" b="1">
                <a:latin typeface="Tahoma" pitchFamily="34" charset="0"/>
              </a:rPr>
              <a:t>Após 1-2 dias de exposição ao antibiótico, o risco de desenvolver ECN aumentou 1,19 vezes e continuou a aumentar com a exposição adicional ao antibiótico ( 1,43 para 3-4 dias; 1,71 para 5-6 dias; 2,05 para 7-8 dias; 2,45 para 9 a 10 dias e 2,94 acima de 10 dias)</a:t>
            </a:r>
          </a:p>
          <a:p>
            <a:pPr marL="342900" indent="-342900" algn="ctr" eaLnBrk="0" hangingPunct="0">
              <a:lnSpc>
                <a:spcPct val="90000"/>
              </a:lnSpc>
              <a:spcBef>
                <a:spcPct val="20000"/>
              </a:spcBef>
              <a:buClr>
                <a:schemeClr val="accent1"/>
              </a:buClr>
              <a:buSzPct val="75000"/>
              <a:buFont typeface="Wingdings" pitchFamily="2" charset="2"/>
              <a:buChar char="n"/>
            </a:pPr>
            <a:endParaRPr kumimoji="1" lang="pt-BR" b="1">
              <a:latin typeface="Tahoma" pitchFamily="34" charset="0"/>
            </a:endParaRPr>
          </a:p>
        </p:txBody>
      </p:sp>
      <p:sp>
        <p:nvSpPr>
          <p:cNvPr id="49158" name="Text Box 6"/>
          <p:cNvSpPr txBox="1">
            <a:spLocks noChangeArrowheads="1"/>
          </p:cNvSpPr>
          <p:nvPr/>
        </p:nvSpPr>
        <p:spPr bwMode="auto">
          <a:xfrm>
            <a:off x="-106363" y="2852738"/>
            <a:ext cx="9250363" cy="336550"/>
          </a:xfrm>
          <a:prstGeom prst="rect">
            <a:avLst/>
          </a:prstGeom>
          <a:noFill/>
          <a:ln w="12700" cap="sq">
            <a:noFill/>
            <a:miter lim="800000"/>
            <a:headEnd type="none" w="sm" len="sm"/>
            <a:tailEnd type="none" w="sm" len="sm"/>
          </a:ln>
        </p:spPr>
        <p:txBody>
          <a:bodyPr wrap="none">
            <a:spAutoFit/>
          </a:bodyPr>
          <a:lstStyle/>
          <a:p>
            <a:pPr algn="r" eaLnBrk="0" hangingPunct="0"/>
            <a:r>
              <a:rPr lang="pt-BR" sz="1600" b="1">
                <a:solidFill>
                  <a:srgbClr val="FF3300"/>
                </a:solidFill>
                <a:latin typeface="Times New Roman" pitchFamily="18" charset="0"/>
              </a:rPr>
              <a:t>Nos RN SEM SEPSE, A exposição ao antibiótico foi um risco significativamente independente para ECN</a:t>
            </a:r>
          </a:p>
        </p:txBody>
      </p:sp>
      <p:pic>
        <p:nvPicPr>
          <p:cNvPr id="49159" name="Picture 7" descr="a-5"/>
          <p:cNvPicPr>
            <a:picLocks noChangeAspect="1" noChangeArrowheads="1"/>
          </p:cNvPicPr>
          <p:nvPr/>
        </p:nvPicPr>
        <p:blipFill>
          <a:blip r:embed="rId3"/>
          <a:srcRect/>
          <a:stretch>
            <a:fillRect/>
          </a:stretch>
        </p:blipFill>
        <p:spPr bwMode="auto">
          <a:xfrm>
            <a:off x="6659563" y="4652963"/>
            <a:ext cx="1403350" cy="1028700"/>
          </a:xfrm>
          <a:prstGeom prst="rect">
            <a:avLst/>
          </a:prstGeom>
          <a:noFill/>
          <a:ln w="9525">
            <a:noFill/>
            <a:miter lim="800000"/>
            <a:headEnd/>
            <a:tailEnd/>
          </a:ln>
        </p:spPr>
      </p:pic>
      <p:pic>
        <p:nvPicPr>
          <p:cNvPr id="49160" name="Picture 8" descr="link2">
            <a:hlinkClick r:id="rId4"/>
          </p:cNvPr>
          <p:cNvPicPr>
            <a:picLocks noChangeAspect="1" noChangeArrowheads="1"/>
          </p:cNvPicPr>
          <p:nvPr/>
        </p:nvPicPr>
        <p:blipFill>
          <a:blip r:embed="rId5"/>
          <a:srcRect/>
          <a:stretch>
            <a:fillRect/>
          </a:stretch>
        </p:blipFill>
        <p:spPr bwMode="auto">
          <a:xfrm>
            <a:off x="4932363" y="1196975"/>
            <a:ext cx="422275" cy="3429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idx="4294967295"/>
          </p:nvPr>
        </p:nvSpPr>
        <p:spPr>
          <a:xfrm>
            <a:off x="468313" y="908050"/>
            <a:ext cx="8229600" cy="4525963"/>
          </a:xfrm>
        </p:spPr>
        <p:txBody>
          <a:bodyPr/>
          <a:lstStyle/>
          <a:p>
            <a:r>
              <a:rPr lang="pt-BR" smtClean="0">
                <a:effectLst>
                  <a:outerShdw blurRad="38100" dist="38100" dir="2700000" algn="tl">
                    <a:srgbClr val="C0C0C0"/>
                  </a:outerShdw>
                </a:effectLst>
              </a:rPr>
              <a:t>Kupala VS, 2011:365 RN </a:t>
            </a:r>
            <a:r>
              <a:rPr lang="pt-BR" smtClean="0">
                <a:effectLst>
                  <a:outerShdw blurRad="38100" dist="38100" dir="2700000" algn="tl">
                    <a:srgbClr val="C0C0C0"/>
                  </a:outerShdw>
                </a:effectLst>
                <a:cs typeface="Tahoma" pitchFamily="34" charset="0"/>
              </a:rPr>
              <a:t>≤32sem;≤1500g</a:t>
            </a:r>
          </a:p>
          <a:p>
            <a:r>
              <a:rPr lang="pt-BR" sz="2400" smtClean="0">
                <a:effectLst>
                  <a:outerShdw blurRad="38100" dist="38100" dir="2700000" algn="tl">
                    <a:srgbClr val="C0C0C0"/>
                  </a:outerShdw>
                </a:effectLst>
                <a:cs typeface="Tahoma" pitchFamily="34" charset="0"/>
              </a:rPr>
              <a:t>Regressão logística (controle de IG, peso, rotura prematura de membrana, vent mec, uso de leite materno)</a:t>
            </a:r>
          </a:p>
        </p:txBody>
      </p:sp>
      <p:sp>
        <p:nvSpPr>
          <p:cNvPr id="331779" name="Rectangle 2"/>
          <p:cNvSpPr>
            <a:spLocks noChangeArrowheads="1"/>
          </p:cNvSpPr>
          <p:nvPr/>
        </p:nvSpPr>
        <p:spPr bwMode="auto">
          <a:xfrm>
            <a:off x="539750" y="0"/>
            <a:ext cx="8208963" cy="1143000"/>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3300"/>
                </a:solidFill>
                <a:effectLst>
                  <a:outerShdw blurRad="38100" dist="38100" dir="2700000" algn="tl">
                    <a:srgbClr val="C0C0C0"/>
                  </a:outerShdw>
                </a:effectLst>
                <a:latin typeface="Tahoma" pitchFamily="34" charset="0"/>
              </a:rPr>
              <a:t>Antibioticoterapia empírica prolongada (</a:t>
            </a:r>
            <a:r>
              <a:rPr kumimoji="1" lang="pt-BR" sz="2000">
                <a:solidFill>
                  <a:srgbClr val="FF33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FF3300"/>
                </a:solidFill>
                <a:effectLst>
                  <a:outerShdw blurRad="38100" dist="38100" dir="2700000" algn="tl">
                    <a:srgbClr val="C0C0C0"/>
                  </a:outerShdw>
                </a:effectLst>
                <a:latin typeface="Tahoma" pitchFamily="34" charset="0"/>
              </a:rPr>
              <a:t/>
            </a:r>
            <a:br>
              <a:rPr kumimoji="1" lang="pt-BR" sz="3200">
                <a:solidFill>
                  <a:srgbClr val="FF3300"/>
                </a:solidFill>
                <a:effectLst>
                  <a:outerShdw blurRad="38100" dist="38100" dir="2700000" algn="tl">
                    <a:srgbClr val="C0C0C0"/>
                  </a:outerShdw>
                </a:effectLst>
                <a:latin typeface="Tahoma" pitchFamily="34" charset="0"/>
              </a:rPr>
            </a:br>
            <a:endParaRPr kumimoji="1" lang="pt-BR" sz="3200" b="1">
              <a:solidFill>
                <a:srgbClr val="FF3300"/>
              </a:solidFill>
              <a:effectLst>
                <a:outerShdw blurRad="38100" dist="38100" dir="2700000" algn="tl">
                  <a:srgbClr val="C0C0C0"/>
                </a:outerShdw>
              </a:effectLst>
              <a:latin typeface="Tahoma" pitchFamily="34" charset="0"/>
            </a:endParaRPr>
          </a:p>
        </p:txBody>
      </p:sp>
      <p:pic>
        <p:nvPicPr>
          <p:cNvPr id="50180" name="Picture 4"/>
          <p:cNvPicPr>
            <a:picLocks noChangeAspect="1" noChangeArrowheads="1"/>
          </p:cNvPicPr>
          <p:nvPr/>
        </p:nvPicPr>
        <p:blipFill>
          <a:blip r:embed="rId2"/>
          <a:srcRect/>
          <a:stretch>
            <a:fillRect/>
          </a:stretch>
        </p:blipFill>
        <p:spPr bwMode="auto">
          <a:xfrm>
            <a:off x="684213" y="2636838"/>
            <a:ext cx="8135937" cy="3189287"/>
          </a:xfrm>
          <a:prstGeom prst="rect">
            <a:avLst/>
          </a:prstGeom>
          <a:noFill/>
          <a:ln w="9525">
            <a:noFill/>
            <a:miter lim="800000"/>
            <a:headEnd/>
            <a:tailEnd/>
          </a:ln>
        </p:spPr>
      </p:pic>
      <p:sp>
        <p:nvSpPr>
          <p:cNvPr id="50181" name="Rectangle 5"/>
          <p:cNvSpPr>
            <a:spLocks noChangeArrowheads="1"/>
          </p:cNvSpPr>
          <p:nvPr/>
        </p:nvSpPr>
        <p:spPr bwMode="auto">
          <a:xfrm>
            <a:off x="539750" y="5805488"/>
            <a:ext cx="8229600" cy="4525962"/>
          </a:xfrm>
          <a:prstGeom prst="rect">
            <a:avLst/>
          </a:prstGeom>
          <a:noFill/>
          <a:ln w="9525">
            <a:noFill/>
            <a:miter lim="800000"/>
            <a:headEnd/>
            <a:tailEnd/>
          </a:ln>
        </p:spPr>
        <p:txBody>
          <a:bodyPr/>
          <a:lstStyle/>
          <a:p>
            <a:pPr marL="342900" indent="-342900" algn="ctr" eaLnBrk="0" hangingPunct="0">
              <a:spcBef>
                <a:spcPct val="20000"/>
              </a:spcBef>
              <a:buClr>
                <a:schemeClr val="accent1"/>
              </a:buClr>
              <a:buSzPct val="75000"/>
              <a:buFont typeface="Wingdings" pitchFamily="2" charset="2"/>
              <a:buNone/>
            </a:pPr>
            <a:r>
              <a:rPr kumimoji="1" lang="pt-BR" b="1">
                <a:solidFill>
                  <a:srgbClr val="FF3300"/>
                </a:solidFill>
                <a:latin typeface="Tahoma" pitchFamily="34" charset="0"/>
              </a:rPr>
              <a:t>para cada dia de antibioticoterapia empírica inicial, a odds ratio (OR) para sepse tardia, enterocolite necrosante ou morte e para sepse tardia, aumentou significativamente. </a:t>
            </a:r>
          </a:p>
        </p:txBody>
      </p:sp>
      <p:sp>
        <p:nvSpPr>
          <p:cNvPr id="50182" name="Line 6"/>
          <p:cNvSpPr>
            <a:spLocks noChangeShapeType="1"/>
          </p:cNvSpPr>
          <p:nvPr/>
        </p:nvSpPr>
        <p:spPr bwMode="auto">
          <a:xfrm>
            <a:off x="468313" y="2852738"/>
            <a:ext cx="431800" cy="504825"/>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0183" name="Line 7"/>
          <p:cNvSpPr>
            <a:spLocks noChangeShapeType="1"/>
          </p:cNvSpPr>
          <p:nvPr/>
        </p:nvSpPr>
        <p:spPr bwMode="auto">
          <a:xfrm>
            <a:off x="4140200" y="3573463"/>
            <a:ext cx="215900" cy="0"/>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50184" name="Line 8"/>
          <p:cNvSpPr>
            <a:spLocks noChangeShapeType="1"/>
          </p:cNvSpPr>
          <p:nvPr/>
        </p:nvSpPr>
        <p:spPr bwMode="auto">
          <a:xfrm flipV="1">
            <a:off x="3995738" y="3716338"/>
            <a:ext cx="360362" cy="144462"/>
          </a:xfrm>
          <a:prstGeom prst="line">
            <a:avLst/>
          </a:prstGeom>
          <a:noFill/>
          <a:ln w="38100" cap="sq">
            <a:solidFill>
              <a:srgbClr val="FF0000"/>
            </a:solidFill>
            <a:round/>
            <a:headEnd type="none" w="sm" len="sm"/>
            <a:tailEnd type="triangle" w="sm" len="sm"/>
          </a:ln>
        </p:spPr>
        <p:txBody>
          <a:bodyPr wrap="none"/>
          <a:lstStyle/>
          <a:p>
            <a:endParaRPr lang="pt-BR"/>
          </a:p>
        </p:txBody>
      </p:sp>
      <p:sp>
        <p:nvSpPr>
          <p:cNvPr id="50185" name="Line 9"/>
          <p:cNvSpPr>
            <a:spLocks noChangeShapeType="1"/>
          </p:cNvSpPr>
          <p:nvPr/>
        </p:nvSpPr>
        <p:spPr bwMode="auto">
          <a:xfrm flipH="1">
            <a:off x="4572000" y="4005263"/>
            <a:ext cx="215900"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0186" name="Line 10"/>
          <p:cNvSpPr>
            <a:spLocks noChangeShapeType="1"/>
          </p:cNvSpPr>
          <p:nvPr/>
        </p:nvSpPr>
        <p:spPr bwMode="auto">
          <a:xfrm flipH="1" flipV="1">
            <a:off x="4643438" y="4149725"/>
            <a:ext cx="215900" cy="142875"/>
          </a:xfrm>
          <a:prstGeom prst="line">
            <a:avLst/>
          </a:prstGeom>
          <a:noFill/>
          <a:ln w="38100" cap="sq">
            <a:solidFill>
              <a:srgbClr val="6600FF"/>
            </a:solidFill>
            <a:round/>
            <a:headEnd type="none" w="sm" len="sm"/>
            <a:tailEnd type="triangle" w="sm" len="sm"/>
          </a:ln>
        </p:spPr>
        <p:txBody>
          <a:bodyPr wrap="none"/>
          <a:lstStyle/>
          <a:p>
            <a:endParaRPr lang="pt-BR"/>
          </a:p>
        </p:txBody>
      </p:sp>
      <p:pic>
        <p:nvPicPr>
          <p:cNvPr id="50187" name="Picture 11" descr="link2">
            <a:hlinkClick r:id="rId3"/>
          </p:cNvPr>
          <p:cNvPicPr>
            <a:picLocks noChangeAspect="1" noChangeArrowheads="1"/>
          </p:cNvPicPr>
          <p:nvPr/>
        </p:nvPicPr>
        <p:blipFill>
          <a:blip r:embed="rId4"/>
          <a:srcRect/>
          <a:stretch>
            <a:fillRect/>
          </a:stretch>
        </p:blipFill>
        <p:spPr bwMode="auto">
          <a:xfrm>
            <a:off x="5651500" y="1052513"/>
            <a:ext cx="422275" cy="3429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a:xfrm>
            <a:off x="1331913" y="2057400"/>
            <a:ext cx="7499350" cy="4800600"/>
          </a:xfrm>
        </p:spPr>
        <p:txBody>
          <a:bodyPr/>
          <a:lstStyle/>
          <a:p>
            <a:pPr>
              <a:lnSpc>
                <a:spcPct val="90000"/>
              </a:lnSpc>
            </a:pPr>
            <a:r>
              <a:rPr lang="en-US" sz="2400" smtClean="0"/>
              <a:t>Os dados do </a:t>
            </a:r>
            <a:r>
              <a:rPr lang="pt-BR" sz="2400" smtClean="0"/>
              <a:t>presente</a:t>
            </a:r>
            <a:r>
              <a:rPr lang="en-US" sz="2400" smtClean="0"/>
              <a:t> estudo sustentam a hipótese de que  o </a:t>
            </a:r>
            <a:r>
              <a:rPr lang="en-US" sz="2400" smtClean="0">
                <a:solidFill>
                  <a:srgbClr val="FF3300"/>
                </a:solidFill>
              </a:rPr>
              <a:t>uso intensivo e precoce de antibiótico no RN pré-termo está associado com </a:t>
            </a:r>
            <a:r>
              <a:rPr lang="pt-BR" sz="2400" smtClean="0">
                <a:solidFill>
                  <a:srgbClr val="FF3300"/>
                </a:solidFill>
              </a:rPr>
              <a:t>importante</a:t>
            </a:r>
            <a:r>
              <a:rPr lang="en-US" sz="2400" smtClean="0">
                <a:solidFill>
                  <a:srgbClr val="FF3300"/>
                </a:solidFill>
              </a:rPr>
              <a:t> alteração na microbiota intestinal e potencializa os riscos de Enterocolite Necrosante, Sepse ou Morte.</a:t>
            </a:r>
            <a:endParaRPr lang="pt-BR" sz="2400" smtClean="0">
              <a:solidFill>
                <a:srgbClr val="FF3300"/>
              </a:solidFill>
            </a:endParaRPr>
          </a:p>
          <a:p>
            <a:pPr algn="ctr">
              <a:lnSpc>
                <a:spcPct val="90000"/>
              </a:lnSpc>
              <a:buFont typeface="Wingdings 2" pitchFamily="18" charset="2"/>
              <a:buNone/>
            </a:pPr>
            <a:r>
              <a:rPr lang="en-US" sz="2400" b="1" smtClean="0">
                <a:solidFill>
                  <a:srgbClr val="FF3300"/>
                </a:solidFill>
              </a:rPr>
              <a:t>A REDUÇÃO DA DIVERSIDADE MICROBIANA PERSISTIU POR MAIS DE 3 SEMANAS, com o uso intensivo de antibióticos</a:t>
            </a:r>
          </a:p>
          <a:p>
            <a:pPr algn="ctr">
              <a:lnSpc>
                <a:spcPct val="90000"/>
              </a:lnSpc>
              <a:buFont typeface="Wingdings 2" pitchFamily="18" charset="2"/>
              <a:buNone/>
            </a:pPr>
            <a:r>
              <a:rPr lang="pt-BR" sz="2400" smtClean="0">
                <a:solidFill>
                  <a:srgbClr val="FF3300"/>
                </a:solidFill>
              </a:rPr>
              <a:t>O uso intensivo de antibiótico cursa principalmente com aumento relativo de </a:t>
            </a:r>
            <a:r>
              <a:rPr lang="pt-BR" sz="2400" i="1" smtClean="0">
                <a:solidFill>
                  <a:srgbClr val="FF3300"/>
                </a:solidFill>
              </a:rPr>
              <a:t>Enterobacter</a:t>
            </a:r>
            <a:r>
              <a:rPr lang="pt-BR" sz="2400" smtClean="0">
                <a:solidFill>
                  <a:srgbClr val="FF3300"/>
                </a:solidFill>
              </a:rPr>
              <a:t>.</a:t>
            </a:r>
            <a:endParaRPr lang="en-US" sz="2400" smtClean="0">
              <a:solidFill>
                <a:srgbClr val="FF3300"/>
              </a:solidFill>
            </a:endParaRPr>
          </a:p>
        </p:txBody>
      </p:sp>
      <p:graphicFrame>
        <p:nvGraphicFramePr>
          <p:cNvPr id="45078" name="Group 22"/>
          <p:cNvGraphicFramePr>
            <a:graphicFrameLocks noGrp="1"/>
          </p:cNvGraphicFramePr>
          <p:nvPr/>
        </p:nvGraphicFramePr>
        <p:xfrm>
          <a:off x="1222375" y="0"/>
          <a:ext cx="7921625" cy="1554480"/>
        </p:xfrm>
        <a:graphic>
          <a:graphicData uri="http://schemas.openxmlformats.org/drawingml/2006/table">
            <a:tbl>
              <a:tblPr/>
              <a:tblGrid>
                <a:gridCol w="7083425"/>
                <a:gridCol w="838200"/>
              </a:tblGrid>
              <a:tr h="833438">
                <a:tc>
                  <a:txBody>
                    <a:bodyPr/>
                    <a:lstStyle/>
                    <a:p>
                      <a:pPr marL="365125" marR="0" lvl="0" indent="-282575"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chemeClr val="tx1"/>
                          </a:solidFill>
                          <a:effectLst/>
                          <a:latin typeface="Gill Sans MT"/>
                        </a:rPr>
                        <a:t>Uso empírico precoce de antibiótico nos recém-nascidos pré-termos associa-se com menor diversidade bacteriana e maior abundância relativa de Enterobacter</a:t>
                      </a:r>
                      <a:r>
                        <a:rPr kumimoji="0" lang="pt-BR" sz="1600" b="0" i="0" u="none" strike="noStrike" cap="none" normalizeH="0" baseline="0" smtClean="0">
                          <a:ln>
                            <a:noFill/>
                          </a:ln>
                          <a:solidFill>
                            <a:schemeClr val="tx1"/>
                          </a:solidFill>
                          <a:effectLst/>
                          <a:latin typeface="Gill Sans MT"/>
                        </a:rPr>
                        <a:t/>
                      </a:r>
                      <a:br>
                        <a:rPr kumimoji="0" lang="pt-BR" sz="1600" b="0" i="0" u="none" strike="noStrike" cap="none" normalizeH="0" baseline="0" smtClean="0">
                          <a:ln>
                            <a:noFill/>
                          </a:ln>
                          <a:solidFill>
                            <a:schemeClr val="tx1"/>
                          </a:solidFill>
                          <a:effectLst/>
                          <a:latin typeface="Gill Sans MT"/>
                        </a:rPr>
                      </a:br>
                      <a:r>
                        <a:rPr kumimoji="0" lang="pt-BR" sz="1600" b="0" i="0" u="none" strike="noStrike" cap="none" normalizeH="0" baseline="0" smtClean="0">
                          <a:ln>
                            <a:noFill/>
                          </a:ln>
                          <a:solidFill>
                            <a:schemeClr val="tx1"/>
                          </a:solidFill>
                          <a:effectLst/>
                          <a:latin typeface="Gill Sans MT"/>
                        </a:rPr>
                        <a:t>Autor(es): Greenwood C, Morrow A, Lagomarcino AJ et al. Apresentação:Tainá Coelho,Vanessa Pfeilsticker,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365125" marR="0" lvl="0" indent="-282575"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Gill Sans MT"/>
                          <a:hlinkClick r:id="rId2"/>
                        </a:rPr>
                        <a:t>  </a:t>
                      </a:r>
                      <a:endParaRPr kumimoji="0" lang="pt-BR" sz="1800" b="0" i="0" u="none" strike="noStrike" cap="none" normalizeH="0" baseline="0" smtClean="0">
                        <a:ln>
                          <a:noFill/>
                        </a:ln>
                        <a:solidFill>
                          <a:schemeClr val="tx1"/>
                        </a:solidFill>
                        <a:effectLst/>
                        <a:latin typeface="Gill Sans MT"/>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5062" name="Picture 6" descr="link2">
            <a:hlinkClick r:id="rId2"/>
          </p:cNvPr>
          <p:cNvPicPr>
            <a:picLocks noChangeAspect="1" noChangeArrowheads="1"/>
          </p:cNvPicPr>
          <p:nvPr/>
        </p:nvPicPr>
        <p:blipFill>
          <a:blip r:embed="rId3"/>
          <a:srcRect/>
          <a:stretch>
            <a:fillRect/>
          </a:stretch>
        </p:blipFill>
        <p:spPr bwMode="auto">
          <a:xfrm>
            <a:off x="8388350" y="620713"/>
            <a:ext cx="352425" cy="285750"/>
          </a:xfrm>
          <a:prstGeom prst="rect">
            <a:avLst/>
          </a:prstGeom>
          <a:noFill/>
        </p:spPr>
      </p:pic>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nSpc>
                <a:spcPct val="90000"/>
              </a:lnSpc>
            </a:pPr>
            <a:r>
              <a:rPr lang="pt-BR" sz="2800" smtClean="0"/>
              <a:t>Bebês que receberam anibiótico por </a:t>
            </a:r>
            <a:r>
              <a:rPr lang="pt-BR" sz="2800" smtClean="0">
                <a:solidFill>
                  <a:srgbClr val="0000FF"/>
                </a:solidFill>
              </a:rPr>
              <a:t>curto período</a:t>
            </a:r>
            <a:r>
              <a:rPr lang="pt-BR" sz="2800" smtClean="0"/>
              <a:t>, tiveram padrão de alteração na microbiota (SUPRIMIRAM A DIVERSIDADE DA MICROBIOTA TEMPORARIAMENTE|), mas na 3ª semana, voltaram a diversidade inicial (</a:t>
            </a:r>
            <a:r>
              <a:rPr lang="pt-BR" sz="2800" smtClean="0">
                <a:solidFill>
                  <a:srgbClr val="FF3300"/>
                </a:solidFill>
              </a:rPr>
              <a:t>ao contrário dos que fizeram o uso de ATB por mais de 5 dias).</a:t>
            </a:r>
          </a:p>
          <a:p>
            <a:pPr algn="ctr">
              <a:lnSpc>
                <a:spcPct val="90000"/>
              </a:lnSpc>
            </a:pPr>
            <a:r>
              <a:rPr lang="pt-BR" sz="2800" smtClean="0">
                <a:solidFill>
                  <a:srgbClr val="0000FF"/>
                </a:solidFill>
              </a:rPr>
              <a:t>Os RN que não receberam antibióticos tiveram um aumento da diversidade da microbiota, como relatado por outros autores </a:t>
            </a:r>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p:txBody>
          <a:bodyPr/>
          <a:lstStyle/>
          <a:p>
            <a:pPr>
              <a:lnSpc>
                <a:spcPct val="80000"/>
              </a:lnSpc>
            </a:pPr>
            <a:r>
              <a:rPr lang="pt-BR" sz="2800" smtClean="0">
                <a:hlinkClick r:id="rId2"/>
              </a:rPr>
              <a:t>Ranitidine is associated with infections, necrotizing enterocolitis, and fatal outcome in newborns.</a:t>
            </a:r>
            <a:endParaRPr lang="pt-BR" sz="2800" smtClean="0"/>
          </a:p>
          <a:p>
            <a:pPr>
              <a:lnSpc>
                <a:spcPct val="80000"/>
              </a:lnSpc>
            </a:pPr>
            <a:r>
              <a:rPr lang="pt-BR" sz="2800" smtClean="0"/>
              <a:t>Terrin G, Passariello A, De Curtis M, Manguso F, Salvia G, Lega L, Messina F, Paludetto R, Canani RB.</a:t>
            </a:r>
          </a:p>
          <a:p>
            <a:pPr>
              <a:lnSpc>
                <a:spcPct val="80000"/>
              </a:lnSpc>
            </a:pPr>
            <a:r>
              <a:rPr lang="pt-BR" sz="2800" smtClean="0"/>
              <a:t>Pediatrics. 2012 Jan;129(1):e40-5. Epub 2011 Dec 12.</a:t>
            </a:r>
          </a:p>
          <a:p>
            <a:pPr lvl="1">
              <a:lnSpc>
                <a:spcPct val="80000"/>
              </a:lnSpc>
            </a:pPr>
            <a:r>
              <a:rPr lang="pt-BR" sz="2400" smtClean="0"/>
              <a:t>PMID:</a:t>
            </a:r>
          </a:p>
          <a:p>
            <a:pPr lvl="1">
              <a:lnSpc>
                <a:spcPct val="80000"/>
              </a:lnSpc>
            </a:pPr>
            <a:r>
              <a:rPr lang="pt-BR" sz="2400" smtClean="0"/>
              <a:t>22157140</a:t>
            </a:r>
          </a:p>
          <a:p>
            <a:pPr lvl="1">
              <a:lnSpc>
                <a:spcPct val="80000"/>
              </a:lnSpc>
            </a:pPr>
            <a:r>
              <a:rPr lang="pt-BR" sz="2400" smtClean="0"/>
              <a:t>[PubMed - indexed for MEDLINE] </a:t>
            </a:r>
            <a:endParaRPr lang="pt-BR" sz="2400" smtClean="0">
              <a:hlinkClick r:id="rId3"/>
            </a:endParaRPr>
          </a:p>
          <a:p>
            <a:pPr lvl="1">
              <a:lnSpc>
                <a:spcPct val="80000"/>
              </a:lnSpc>
            </a:pPr>
            <a:r>
              <a:rPr lang="pt-BR" sz="2400" smtClean="0">
                <a:hlinkClick r:id="rId3"/>
              </a:rPr>
              <a:t>Related citations</a:t>
            </a:r>
            <a:r>
              <a:rPr lang="pt-BR" smtClean="0"/>
              <a:t> </a:t>
            </a:r>
          </a:p>
        </p:txBody>
      </p:sp>
      <p:graphicFrame>
        <p:nvGraphicFramePr>
          <p:cNvPr id="47123" name="Group 19"/>
          <p:cNvGraphicFramePr>
            <a:graphicFrameLocks noGrp="1"/>
          </p:cNvGraphicFramePr>
          <p:nvPr/>
        </p:nvGraphicFramePr>
        <p:xfrm>
          <a:off x="1692275" y="260350"/>
          <a:ext cx="6985000" cy="822960"/>
        </p:xfrm>
        <a:graphic>
          <a:graphicData uri="http://schemas.openxmlformats.org/drawingml/2006/table">
            <a:tbl>
              <a:tblPr/>
              <a:tblGrid>
                <a:gridCol w="6246813"/>
                <a:gridCol w="7381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de ranitidina com infec</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ões, enterocolite necrosante e desfecho fatal em rec</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m-nascidos</a:t>
                      </a:r>
                      <a:r>
                        <a:rPr kumimoji="0" lang="pt-BR" sz="1200" b="1" i="0" u="none" strike="noStrike" cap="none" normalizeH="0" baseline="0" smtClean="0">
                          <a:ln>
                            <a:noFill/>
                          </a:ln>
                          <a:solidFill>
                            <a:srgbClr val="999999"/>
                          </a:solidFill>
                          <a:effectLst/>
                          <a:latin typeface="Gill Sans MT"/>
                          <a:cs typeface="Times New Roman" pitchFamily="18" charset="0"/>
                        </a:rPr>
                        <a:t> </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Gianluca Terrin, Annalisa Passariello et al. Apresenta</a:t>
                      </a:r>
                      <a:r>
                        <a:rPr kumimoji="0" lang="pt-BR" sz="1200" b="0" i="0" u="none" strike="noStrike" cap="none" normalizeH="0" baseline="0" smtClean="0">
                          <a:ln>
                            <a:noFill/>
                          </a:ln>
                          <a:solidFill>
                            <a:srgbClr val="999999"/>
                          </a:solidFill>
                          <a:effectLst/>
                          <a:latin typeface="Gill Sans MT"/>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Andr</a:t>
                      </a:r>
                      <a:r>
                        <a:rPr kumimoji="0" lang="pt-BR" sz="1200" b="0" i="0" u="none" strike="noStrike" cap="none" normalizeH="0" baseline="0" smtClean="0">
                          <a:ln>
                            <a:noFill/>
                          </a:ln>
                          <a:solidFill>
                            <a:srgbClr val="999999"/>
                          </a:solidFill>
                          <a:effectLst/>
                          <a:latin typeface="Gill Sans MT"/>
                          <a:cs typeface="Times New Roman" pitchFamily="18" charset="0"/>
                        </a:rPr>
                        <a:t>é</a:t>
                      </a:r>
                      <a:r>
                        <a:rPr kumimoji="0" lang="pt-BR" sz="1200" b="0" i="0" u="none" strike="noStrike" cap="none" normalizeH="0" baseline="0" smtClean="0">
                          <a:ln>
                            <a:noFill/>
                          </a:ln>
                          <a:solidFill>
                            <a:srgbClr val="999999"/>
                          </a:solidFill>
                          <a:effectLst/>
                          <a:latin typeface="Verdana" pitchFamily="34" charset="0"/>
                          <a:cs typeface="Times New Roman" pitchFamily="18" charset="0"/>
                        </a:rPr>
                        <a:t> Afonso Coelho, Marcella Beatriz Guimarães Verolla,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4"/>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7110" name="Picture 6" descr="link2">
            <a:hlinkClick r:id="rId4"/>
          </p:cNvPr>
          <p:cNvPicPr>
            <a:picLocks noChangeAspect="1" noChangeArrowheads="1"/>
          </p:cNvPicPr>
          <p:nvPr/>
        </p:nvPicPr>
        <p:blipFill>
          <a:blip r:embed="rId5"/>
          <a:srcRect/>
          <a:stretch>
            <a:fillRect/>
          </a:stretch>
        </p:blipFill>
        <p:spPr bwMode="auto">
          <a:xfrm>
            <a:off x="7885113" y="404813"/>
            <a:ext cx="352425" cy="285750"/>
          </a:xfrm>
          <a:prstGeom prst="rect">
            <a:avLst/>
          </a:prstGeom>
          <a:noFill/>
        </p:spPr>
      </p:pic>
    </p:spTree>
  </p:cSld>
  <p:clrMapOvr>
    <a:masterClrMapping/>
  </p:clrMapOvr>
  <p:transition>
    <p:fade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4294967295"/>
          </p:nvPr>
        </p:nvSpPr>
        <p:spPr>
          <a:xfrm>
            <a:off x="1644650" y="1447800"/>
            <a:ext cx="7499350" cy="4800600"/>
          </a:xfrm>
        </p:spPr>
        <p:txBody>
          <a:bodyPr/>
          <a:lstStyle/>
          <a:p>
            <a:pPr lvl="1">
              <a:lnSpc>
                <a:spcPct val="80000"/>
              </a:lnSpc>
            </a:pPr>
            <a:r>
              <a:rPr lang="pt-BR" sz="2000" smtClean="0"/>
              <a:t>RN tratados com ranitidina tiveram mais infecções (OR 5.5; IC a  95%:2.9-10.4, </a:t>
            </a:r>
            <a:r>
              <a:rPr lang="pt-BR" sz="2000" i="1" smtClean="0"/>
              <a:t>P </a:t>
            </a:r>
            <a:r>
              <a:rPr lang="pt-BR" sz="2000" smtClean="0"/>
              <a:t>&lt; 0,001) (tabela 2 e 3)</a:t>
            </a:r>
          </a:p>
          <a:p>
            <a:pPr lvl="1">
              <a:lnSpc>
                <a:spcPct val="80000"/>
              </a:lnSpc>
            </a:pPr>
            <a:r>
              <a:rPr lang="pt-BR" sz="2000" smtClean="0"/>
              <a:t>Sepse</a:t>
            </a:r>
          </a:p>
          <a:p>
            <a:pPr lvl="1">
              <a:lnSpc>
                <a:spcPct val="80000"/>
              </a:lnSpc>
            </a:pPr>
            <a:r>
              <a:rPr lang="pt-BR" sz="2000" smtClean="0"/>
              <a:t>Pneumonia</a:t>
            </a:r>
          </a:p>
          <a:p>
            <a:pPr lvl="1">
              <a:lnSpc>
                <a:spcPct val="80000"/>
              </a:lnSpc>
            </a:pPr>
            <a:r>
              <a:rPr lang="pt-BR" sz="2000" smtClean="0"/>
              <a:t>ITU </a:t>
            </a:r>
          </a:p>
          <a:p>
            <a:pPr lvl="1">
              <a:lnSpc>
                <a:spcPct val="80000"/>
              </a:lnSpc>
            </a:pPr>
            <a:r>
              <a:rPr lang="pt-BR" sz="2000" smtClean="0"/>
              <a:t>Enterocolite necrosante foi mais frequente-9,8%- </a:t>
            </a:r>
            <a:r>
              <a:rPr lang="fr-FR" sz="2000" smtClean="0"/>
              <a:t>(</a:t>
            </a:r>
            <a:r>
              <a:rPr lang="fr-FR" sz="2000" b="1" smtClean="0"/>
              <a:t>OR 6.6; IC a 95%: 1.7–25.0</a:t>
            </a:r>
            <a:r>
              <a:rPr lang="fr-FR" sz="2000" smtClean="0"/>
              <a:t>) em RN tratados com ranitidina do que nos controles (1.6%). Não houve associação de enterocolite necrosante com a dosagem e a duração da ranitidina.</a:t>
            </a:r>
            <a:endParaRPr lang="pt-BR" sz="2000" smtClean="0"/>
          </a:p>
          <a:p>
            <a:pPr lvl="1">
              <a:lnSpc>
                <a:spcPct val="80000"/>
              </a:lnSpc>
            </a:pPr>
            <a:r>
              <a:rPr lang="fr-FR" sz="2000" smtClean="0"/>
              <a:t>12 pacientes foram a óbito durante o estudo, sendo que a </a:t>
            </a:r>
            <a:r>
              <a:rPr lang="fr-FR" sz="2000" b="1" smtClean="0"/>
              <a:t>taxa de mortalidade foi maior nos RN que receberam ranitidina</a:t>
            </a:r>
            <a:r>
              <a:rPr lang="fr-FR" sz="2000" smtClean="0"/>
              <a:t> </a:t>
            </a:r>
            <a:r>
              <a:rPr lang="sv-SE" sz="2000" smtClean="0"/>
              <a:t>(9.9% vs 1.6%, P =0.003): </a:t>
            </a:r>
            <a:r>
              <a:rPr lang="sv-SE" sz="2000" b="1" smtClean="0"/>
              <a:t>6  vezes maior!</a:t>
            </a:r>
            <a:endParaRPr lang="pt-BR" sz="2000" smtClean="0"/>
          </a:p>
          <a:p>
            <a:pPr lvl="1">
              <a:lnSpc>
                <a:spcPct val="80000"/>
              </a:lnSpc>
            </a:pPr>
            <a:r>
              <a:rPr lang="sv-SE" sz="2000" smtClean="0"/>
              <a:t>A </a:t>
            </a:r>
            <a:r>
              <a:rPr lang="sv-SE" sz="2000" b="1" smtClean="0"/>
              <a:t>hospitalização foi significativamente mais longa nos expostos a ranitidina</a:t>
            </a:r>
            <a:r>
              <a:rPr lang="sv-SE" sz="2000" smtClean="0"/>
              <a:t> (52 dias-intervalo interquartil de 43 versus 36 dias –intervalo interquartil de 22 ( P&lt;0.001</a:t>
            </a:r>
            <a:r>
              <a:rPr lang="pt-BR" sz="2000" smtClean="0"/>
              <a:t> </a:t>
            </a:r>
          </a:p>
        </p:txBody>
      </p:sp>
    </p:spTree>
  </p:cSld>
  <p:clrMapOvr>
    <a:masterClrMapping/>
  </p:clrMapOvr>
  <p:transition>
    <p:fade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xfrm>
            <a:off x="1476375" y="0"/>
            <a:ext cx="7499350" cy="1143000"/>
          </a:xfrm>
          <a:noFill/>
        </p:spPr>
        <p:txBody>
          <a:bodyPr vert="horz" wrap="square" lIns="91440" tIns="45720" rIns="91440" bIns="45720" numCol="1" anchorCtr="0" compatLnSpc="1">
            <a:prstTxWarp prst="textNoShape">
              <a:avLst/>
            </a:prstTxWarp>
          </a:bodyPr>
          <a:lstStyle/>
          <a:p>
            <a:pPr algn="ctr"/>
            <a:r>
              <a:rPr lang="pt-BR" sz="2800" smtClean="0">
                <a:solidFill>
                  <a:srgbClr val="FF3300"/>
                </a:solidFill>
                <a:effectLst/>
              </a:rPr>
              <a:t>Como a ranitidina aumenta o risco de enterocolite necrosante?</a:t>
            </a:r>
          </a:p>
        </p:txBody>
      </p:sp>
      <p:sp>
        <p:nvSpPr>
          <p:cNvPr id="54275" name="Rectangle 3"/>
          <p:cNvSpPr>
            <a:spLocks noGrp="1"/>
          </p:cNvSpPr>
          <p:nvPr>
            <p:ph type="body" idx="1"/>
          </p:nvPr>
        </p:nvSpPr>
        <p:spPr/>
        <p:txBody>
          <a:bodyPr/>
          <a:lstStyle/>
          <a:p>
            <a:pPr>
              <a:lnSpc>
                <a:spcPct val="80000"/>
              </a:lnSpc>
            </a:pPr>
            <a:r>
              <a:rPr lang="pt-BR" sz="2800" smtClean="0"/>
              <a:t>a </a:t>
            </a:r>
            <a:r>
              <a:rPr lang="pt-BR" sz="2800" smtClean="0">
                <a:solidFill>
                  <a:srgbClr val="FF3300"/>
                </a:solidFill>
              </a:rPr>
              <a:t>hipocloridria</a:t>
            </a:r>
            <a:r>
              <a:rPr lang="pt-BR" sz="2800" smtClean="0"/>
              <a:t> induzida pela ranitidina pode alterar significativamente a microbiota intestinal, contribuindo para o aumento da susceptibilidade a infecções</a:t>
            </a:r>
          </a:p>
          <a:p>
            <a:pPr>
              <a:lnSpc>
                <a:spcPct val="80000"/>
              </a:lnSpc>
            </a:pPr>
            <a:r>
              <a:rPr lang="pt-BR" sz="2800" smtClean="0"/>
              <a:t>Além disso, a ranitidina pode ter um </a:t>
            </a:r>
            <a:r>
              <a:rPr lang="pt-BR" sz="2800" smtClean="0">
                <a:solidFill>
                  <a:srgbClr val="FF3300"/>
                </a:solidFill>
              </a:rPr>
              <a:t>efeito direto sobre o sistema imune</a:t>
            </a:r>
            <a:r>
              <a:rPr lang="pt-BR" sz="2800" smtClean="0"/>
              <a:t>, aumentando o risco de enterocolite necrosante em RN</a:t>
            </a:r>
          </a:p>
          <a:p>
            <a:pPr>
              <a:lnSpc>
                <a:spcPct val="80000"/>
              </a:lnSpc>
            </a:pPr>
            <a:r>
              <a:rPr lang="pt-BR" sz="2800" smtClean="0"/>
              <a:t>O desenvolvimento da enterocolite necrosante poderia ser o resultado de </a:t>
            </a:r>
            <a:r>
              <a:rPr lang="pt-BR" sz="2800" smtClean="0">
                <a:solidFill>
                  <a:srgbClr val="FF3300"/>
                </a:solidFill>
              </a:rPr>
              <a:t>seleção de patógenos</a:t>
            </a:r>
            <a:r>
              <a:rPr lang="pt-BR" sz="2800" smtClean="0"/>
              <a:t> adquiridos, como a </a:t>
            </a:r>
            <a:r>
              <a:rPr lang="pt-BR" sz="2800" i="1" smtClean="0"/>
              <a:t>E.coli </a:t>
            </a:r>
            <a:r>
              <a:rPr lang="pt-BR" sz="2800" smtClean="0"/>
              <a:t>e </a:t>
            </a:r>
            <a:r>
              <a:rPr lang="pt-BR" sz="2800" i="1" smtClean="0"/>
              <a:t>Klebsiella pneumoniae</a:t>
            </a:r>
            <a:r>
              <a:rPr lang="pt-BR" sz="2800" smtClean="0"/>
              <a:t>, durante a inibição da acidez gástrica</a:t>
            </a:r>
          </a:p>
        </p:txBody>
      </p:sp>
    </p:spTree>
  </p:cSld>
  <p:clrMapOvr>
    <a:masterClrMapping/>
  </p:clrMapOvr>
  <p:transition>
    <p:fade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srcRect/>
          <a:stretch>
            <a:fillRect/>
          </a:stretch>
        </p:blipFill>
        <p:spPr bwMode="auto">
          <a:xfrm>
            <a:off x="1835150" y="188913"/>
            <a:ext cx="5607050" cy="3019425"/>
          </a:xfrm>
          <a:prstGeom prst="rect">
            <a:avLst/>
          </a:prstGeom>
          <a:noFill/>
          <a:ln w="9525">
            <a:noFill/>
            <a:miter lim="800000"/>
            <a:headEnd/>
            <a:tailEnd/>
          </a:ln>
        </p:spPr>
      </p:pic>
      <p:sp>
        <p:nvSpPr>
          <p:cNvPr id="56323" name="AutoShape 3"/>
          <p:cNvSpPr>
            <a:spLocks noChangeArrowheads="1"/>
          </p:cNvSpPr>
          <p:nvPr/>
        </p:nvSpPr>
        <p:spPr bwMode="auto">
          <a:xfrm>
            <a:off x="0" y="3141663"/>
            <a:ext cx="8893175" cy="3375025"/>
          </a:xfrm>
          <a:prstGeom prst="horizontalScroll">
            <a:avLst>
              <a:gd name="adj" fmla="val 12500"/>
            </a:avLst>
          </a:prstGeom>
          <a:solidFill>
            <a:schemeClr val="bg1"/>
          </a:solidFill>
          <a:ln w="9525">
            <a:solidFill>
              <a:schemeClr val="hlink"/>
            </a:solidFill>
            <a:round/>
            <a:headEnd/>
            <a:tailEnd/>
          </a:ln>
        </p:spPr>
        <p:txBody>
          <a:bodyPr wrap="none" anchor="ctr"/>
          <a:lstStyle/>
          <a:p>
            <a:pPr algn="ctr"/>
            <a:endParaRPr lang="pt-BR"/>
          </a:p>
        </p:txBody>
      </p:sp>
      <p:sp>
        <p:nvSpPr>
          <p:cNvPr id="56324" name="Rectangle 4"/>
          <p:cNvSpPr>
            <a:spLocks noGrp="1" noChangeArrowheads="1"/>
          </p:cNvSpPr>
          <p:nvPr>
            <p:ph type="body" idx="4294967295"/>
          </p:nvPr>
        </p:nvSpPr>
        <p:spPr>
          <a:xfrm>
            <a:off x="539750" y="3716338"/>
            <a:ext cx="8424863" cy="3025775"/>
          </a:xfrm>
          <a:noFill/>
        </p:spPr>
        <p:txBody>
          <a:bodyPr/>
          <a:lstStyle/>
          <a:p>
            <a:pPr>
              <a:lnSpc>
                <a:spcPct val="90000"/>
              </a:lnSpc>
            </a:pPr>
            <a:r>
              <a:rPr lang="pt-BR" sz="1800" b="1" smtClean="0">
                <a:solidFill>
                  <a:schemeClr val="hlink"/>
                </a:solidFill>
              </a:rPr>
              <a:t>O que sabemos sobre este assunto</a:t>
            </a:r>
            <a:r>
              <a:rPr lang="pt-BR" sz="1800" smtClean="0"/>
              <a:t>: o uso de inibidores da secreção ácida continua aumentando, </a:t>
            </a:r>
            <a:r>
              <a:rPr lang="pt-BR" sz="1800" b="1" smtClean="0">
                <a:solidFill>
                  <a:srgbClr val="FF0066"/>
                </a:solidFill>
              </a:rPr>
              <a:t>apesar de ainda não ter sido liberado para uso em recém-nascidos</a:t>
            </a:r>
            <a:r>
              <a:rPr lang="pt-BR" sz="1800" smtClean="0"/>
              <a:t>. As drogas que suprimem a secreção gástrica poderiam facilitar o início de infecções em adultos e crianças. A A evidência da eficácia é fraca em recém-nascidos, particularmente nos  pré-termos</a:t>
            </a:r>
          </a:p>
          <a:p>
            <a:pPr>
              <a:lnSpc>
                <a:spcPct val="90000"/>
              </a:lnSpc>
            </a:pPr>
            <a:r>
              <a:rPr lang="pt-BR" sz="1800" b="1" smtClean="0">
                <a:solidFill>
                  <a:schemeClr val="hlink"/>
                </a:solidFill>
              </a:rPr>
              <a:t>O que este estudo adiciona</a:t>
            </a:r>
            <a:r>
              <a:rPr lang="pt-BR" sz="1800" smtClean="0"/>
              <a:t>: este é o primeiros estudo prospectivo que demonstra uma </a:t>
            </a:r>
            <a:r>
              <a:rPr lang="pt-BR" sz="1800" b="1" smtClean="0"/>
              <a:t>associação entre o uso de ranitidina e infecções, enterocolite necrosante e evolução fatal nos recém-nascidos de muito baixo peso.</a:t>
            </a:r>
            <a:r>
              <a:rPr lang="pt-BR" sz="1800" smtClean="0"/>
              <a:t> Tome bastante cuidado ao usar ranitidina nos recém-nascidos.</a:t>
            </a:r>
          </a:p>
        </p:txBody>
      </p:sp>
    </p:spTree>
  </p:cSld>
  <p:clrMapOvr>
    <a:masterClrMapping/>
  </p:clrMapOvr>
  <p:transition>
    <p:fade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Oval 4"/>
          <p:cNvSpPr>
            <a:spLocks noGrp="1" noChangeArrowheads="1"/>
          </p:cNvSpPr>
          <p:nvPr>
            <p:ph type="body" idx="1"/>
          </p:nvPr>
        </p:nvSpPr>
        <p:spPr>
          <a:xfrm rot="19486574">
            <a:off x="611188" y="1341438"/>
            <a:ext cx="8964612" cy="3349625"/>
          </a:xfrm>
          <a:prstGeom prst="ellipse">
            <a:avLst/>
          </a:prstGeom>
          <a:solidFill>
            <a:srgbClr val="FFCC99"/>
          </a:solidFill>
          <a:ln>
            <a:solidFill>
              <a:schemeClr val="tx1"/>
            </a:solidFill>
            <a:round/>
          </a:ln>
        </p:spPr>
        <p:txBody>
          <a:bodyPr/>
          <a:lstStyle/>
          <a:p>
            <a:pPr>
              <a:lnSpc>
                <a:spcPct val="80000"/>
              </a:lnSpc>
            </a:pPr>
            <a:endParaRPr lang="pt-BR" sz="2400" i="1" smtClean="0"/>
          </a:p>
          <a:p>
            <a:pPr>
              <a:lnSpc>
                <a:spcPct val="80000"/>
              </a:lnSpc>
            </a:pPr>
            <a:endParaRPr lang="pt-BR" sz="2400" i="1" smtClean="0"/>
          </a:p>
          <a:p>
            <a:pPr algn="ctr">
              <a:lnSpc>
                <a:spcPct val="80000"/>
              </a:lnSpc>
              <a:buFont typeface="Wingdings 2" pitchFamily="18" charset="2"/>
              <a:buNone/>
            </a:pPr>
            <a:r>
              <a:rPr lang="pt-BR" sz="2800" i="1" smtClean="0">
                <a:solidFill>
                  <a:srgbClr val="FF3300"/>
                </a:solidFill>
              </a:rPr>
              <a:t>A ranitidina deveria ser administrada somente após avaliação </a:t>
            </a:r>
          </a:p>
          <a:p>
            <a:pPr algn="ctr">
              <a:lnSpc>
                <a:spcPct val="80000"/>
              </a:lnSpc>
              <a:buFont typeface="Wingdings 2" pitchFamily="18" charset="2"/>
              <a:buNone/>
            </a:pPr>
            <a:r>
              <a:rPr lang="pt-BR" sz="2800" i="1" smtClean="0">
                <a:solidFill>
                  <a:srgbClr val="FF3300"/>
                </a:solidFill>
              </a:rPr>
              <a:t> cuidadosa</a:t>
            </a:r>
          </a:p>
          <a:p>
            <a:pPr algn="ctr">
              <a:lnSpc>
                <a:spcPct val="80000"/>
              </a:lnSpc>
              <a:buFont typeface="Wingdings 2" pitchFamily="18" charset="2"/>
              <a:buNone/>
            </a:pPr>
            <a:r>
              <a:rPr lang="pt-BR" sz="2800" i="1" smtClean="0">
                <a:solidFill>
                  <a:srgbClr val="FF3300"/>
                </a:solidFill>
              </a:rPr>
              <a:t>do risco/benefício</a:t>
            </a:r>
            <a:r>
              <a:rPr lang="pt-BR" sz="2800" smtClean="0">
                <a:solidFill>
                  <a:srgbClr val="FF3300"/>
                </a:solidFill>
              </a:rPr>
              <a:t> </a:t>
            </a:r>
          </a:p>
          <a:p>
            <a:pPr algn="ctr">
              <a:lnSpc>
                <a:spcPct val="80000"/>
              </a:lnSpc>
              <a:spcBef>
                <a:spcPct val="0"/>
              </a:spcBef>
              <a:buClrTx/>
              <a:buSzTx/>
              <a:buFontTx/>
              <a:buNone/>
            </a:pPr>
            <a:endParaRPr lang="pt-BR" sz="2800" smtClean="0">
              <a:solidFill>
                <a:srgbClr val="FF3300"/>
              </a:solidFill>
              <a:latin typeface="Arial" pitchFamily="34" charset="0"/>
              <a:cs typeface="Arial" pitchFamily="34" charset="0"/>
            </a:endParaRPr>
          </a:p>
        </p:txBody>
      </p:sp>
    </p:spTree>
  </p:cSld>
  <p:clrMapOvr>
    <a:masterClrMapping/>
  </p:clrMapOvr>
  <p:transition>
    <p:fade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xfrm>
            <a:off x="1403350" y="260350"/>
            <a:ext cx="7499350" cy="1143000"/>
          </a:xfrm>
          <a:noFill/>
        </p:spPr>
        <p:txBody>
          <a:bodyPr vert="horz" wrap="square" lIns="91440" tIns="45720" rIns="91440" bIns="45720" numCol="1" anchorCtr="0" compatLnSpc="1">
            <a:prstTxWarp prst="textNoShape">
              <a:avLst/>
            </a:prstTxWarp>
          </a:bodyPr>
          <a:lstStyle/>
          <a:p>
            <a:pPr algn="ctr"/>
            <a:r>
              <a:rPr lang="pt-BR" sz="1600" smtClean="0">
                <a:effectLst/>
                <a:hlinkClick r:id="rId2"/>
              </a:rPr>
              <a:t>The impact of proton pump inhibitors on the human gastrointestinal microbiome.</a:t>
            </a:r>
            <a:r>
              <a:rPr lang="pt-BR" sz="1600" smtClean="0">
                <a:effectLst/>
              </a:rPr>
              <a:t/>
            </a:r>
            <a:br>
              <a:rPr lang="pt-BR" sz="1600" smtClean="0">
                <a:effectLst/>
              </a:rPr>
            </a:br>
            <a:r>
              <a:rPr lang="pt-BR" sz="1600" smtClean="0">
                <a:effectLst/>
              </a:rPr>
              <a:t>Freedberg DE, Lebwohl B, Abrams JA.</a:t>
            </a:r>
            <a:br>
              <a:rPr lang="pt-BR" sz="1600" smtClean="0">
                <a:effectLst/>
              </a:rPr>
            </a:br>
            <a:r>
              <a:rPr lang="pt-BR" sz="1600" smtClean="0">
                <a:effectLst/>
              </a:rPr>
              <a:t>Clin Lab Med. 2014 Dec;34(4):771-85.</a:t>
            </a:r>
          </a:p>
        </p:txBody>
      </p:sp>
      <p:sp>
        <p:nvSpPr>
          <p:cNvPr id="66563" name="Rectangle 3"/>
          <p:cNvSpPr>
            <a:spLocks noGrp="1"/>
          </p:cNvSpPr>
          <p:nvPr>
            <p:ph type="body" idx="1"/>
          </p:nvPr>
        </p:nvSpPr>
        <p:spPr/>
        <p:txBody>
          <a:bodyPr/>
          <a:lstStyle/>
          <a:p>
            <a:pPr>
              <a:lnSpc>
                <a:spcPct val="90000"/>
              </a:lnSpc>
            </a:pPr>
            <a:r>
              <a:rPr lang="pt-PT" smtClean="0"/>
              <a:t>Os autores demonstram que os inibidores da bomba de prótons podem alterar o ambiente microbiano intestinal e, portanto, traz à tona a hipótese de que a redução de ácido pode realmente levar para um ambiente microbiano alterado que causa o aumento da enterocolite necrosante em bebês que recebem receber tais agentes</a:t>
            </a:r>
            <a:r>
              <a:rPr lang="pt-BR" smtClean="0"/>
              <a:t> </a:t>
            </a:r>
          </a:p>
        </p:txBody>
      </p:sp>
    </p:spTree>
  </p:cSld>
  <p:clrMapOvr>
    <a:masterClrMapping/>
  </p:clrMapOvr>
  <p:transition>
    <p:fade thruBlk="1"/>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a:xfrm>
            <a:off x="971550" y="2492375"/>
            <a:ext cx="7499350" cy="4800600"/>
          </a:xfrm>
        </p:spPr>
        <p:txBody>
          <a:bodyPr/>
          <a:lstStyle/>
          <a:p>
            <a:pPr algn="ctr">
              <a:buFont typeface="Wingdings 2" pitchFamily="18" charset="2"/>
              <a:buNone/>
            </a:pPr>
            <a:r>
              <a:rPr lang="pt-BR" sz="4400" smtClean="0">
                <a:solidFill>
                  <a:srgbClr val="0000FF"/>
                </a:solidFill>
              </a:rPr>
              <a:t>Impacto do uso precoce do leite humano da própria mãe</a:t>
            </a:r>
          </a:p>
        </p:txBody>
      </p:sp>
    </p:spTree>
  </p:cSld>
  <p:clrMapOvr>
    <a:masterClrMapping/>
  </p:clrMapOvr>
  <p:transition>
    <p:fade thruBlk="1"/>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p:txBody>
          <a:bodyPr/>
          <a:lstStyle/>
          <a:p>
            <a:pPr>
              <a:lnSpc>
                <a:spcPct val="90000"/>
              </a:lnSpc>
            </a:pPr>
            <a:r>
              <a:rPr lang="pt-BR" sz="2400" smtClean="0"/>
              <a:t>No total, foram incluídos 349 lactentes. </a:t>
            </a:r>
            <a:r>
              <a:rPr lang="pt-BR" sz="2400" b="1" smtClean="0"/>
              <a:t>A ingesta de leite da sua própria mãe nos primeiros 5 dias de vida foi associada a uma menor incidência de NEC, sepse e / ou morte durante os primeiros 60 dias de vida</a:t>
            </a:r>
            <a:r>
              <a:rPr lang="pt-BR" sz="2400" smtClean="0"/>
              <a:t> (razão de risco (HR) na categoria ingesta de 0,01-50 % de leite da sua própria mãe: 0,49, IC a de 95%: 0,28, 0,87; HR na categoria de ingestão </a:t>
            </a:r>
          </a:p>
          <a:p>
            <a:pPr algn="ctr">
              <a:lnSpc>
                <a:spcPct val="90000"/>
              </a:lnSpc>
              <a:buFont typeface="Wingdings 2" pitchFamily="18" charset="2"/>
              <a:buNone/>
            </a:pPr>
            <a:r>
              <a:rPr lang="pt-BR" sz="2400" b="1" smtClean="0">
                <a:solidFill>
                  <a:srgbClr val="0000FF"/>
                </a:solidFill>
              </a:rPr>
              <a:t>Os resultados deste estudo destacam a importância do leite materno durante , os primeiros dias de vida mais vulneráveis </a:t>
            </a:r>
            <a:r>
              <a:rPr lang="pt-BR" altLang="ko-KR" sz="2400" b="1" smtClean="0">
                <a:solidFill>
                  <a:srgbClr val="0000FF"/>
                </a:solidFill>
                <a:ea typeface="Gulim" pitchFamily="34" charset="-127"/>
              </a:rPr>
              <a:t>​​e enfatizam  que todos os esforços devem ser feitos para iniciar lactação rapidamente após o nascimento do pré-termo.</a:t>
            </a:r>
            <a:endParaRPr lang="pt-BR" sz="2400" b="1" smtClean="0">
              <a:solidFill>
                <a:srgbClr val="0000FF"/>
              </a:solidFill>
            </a:endParaRPr>
          </a:p>
        </p:txBody>
      </p:sp>
      <p:graphicFrame>
        <p:nvGraphicFramePr>
          <p:cNvPr id="67603" name="Group 19"/>
          <p:cNvGraphicFramePr>
            <a:graphicFrameLocks noGrp="1"/>
          </p:cNvGraphicFramePr>
          <p:nvPr/>
        </p:nvGraphicFramePr>
        <p:xfrm>
          <a:off x="1763713" y="333375"/>
          <a:ext cx="7200900" cy="1005840"/>
        </p:xfrm>
        <a:graphic>
          <a:graphicData uri="http://schemas.openxmlformats.org/drawingml/2006/table">
            <a:tbl>
              <a:tblPr/>
              <a:tblGrid>
                <a:gridCol w="6437312"/>
                <a:gridCol w="763588"/>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 ingesta de leite humano da pr</a:t>
                      </a:r>
                      <a:r>
                        <a:rPr kumimoji="0" lang="pt-BR" sz="1200" b="1" i="0" u="none" strike="noStrike" cap="none" normalizeH="0" baseline="0" smtClean="0">
                          <a:ln>
                            <a:noFill/>
                          </a:ln>
                          <a:solidFill>
                            <a:srgbClr val="999999"/>
                          </a:solidFill>
                          <a:effectLst/>
                          <a:latin typeface="Gill Sans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pria mãe durante os primeiros dias vida est</a:t>
                      </a:r>
                      <a:r>
                        <a:rPr kumimoji="0" lang="pt-BR" sz="1200" b="1" i="0" u="none" strike="noStrike" cap="none" normalizeH="0" baseline="0" smtClean="0">
                          <a:ln>
                            <a:noFill/>
                          </a:ln>
                          <a:solidFill>
                            <a:srgbClr val="999999"/>
                          </a:solidFill>
                          <a:effectLst/>
                          <a:latin typeface="Gill Sans MT"/>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 associada com diminui</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da morbidade e mortalidade em bebês de muito baixo peso durante os primeiros 60 dias de vida</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Corpeleijn WE, Kouwenhoven SMP, Paap MC et al. Realizado por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7590" name="Picture 6" descr="link2">
            <a:hlinkClick r:id="rId2"/>
          </p:cNvPr>
          <p:cNvPicPr>
            <a:picLocks noChangeAspect="1" noChangeArrowheads="1"/>
          </p:cNvPicPr>
          <p:nvPr/>
        </p:nvPicPr>
        <p:blipFill>
          <a:blip r:embed="rId3"/>
          <a:srcRect/>
          <a:stretch>
            <a:fillRect/>
          </a:stretch>
        </p:blipFill>
        <p:spPr bwMode="auto">
          <a:xfrm>
            <a:off x="8172450" y="476250"/>
            <a:ext cx="352425" cy="285750"/>
          </a:xfrm>
          <a:prstGeom prst="rect">
            <a:avLst/>
          </a:prstGeom>
          <a:noFill/>
        </p:spPr>
      </p:pic>
    </p:spTree>
  </p:cSld>
  <p:clrMapOvr>
    <a:masterClrMapping/>
  </p:clrMapOvr>
  <p:transition>
    <p:fade thruBlk="1"/>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noChangeArrowheads="1"/>
          </p:cNvSpPr>
          <p:nvPr>
            <p:ph type="body" idx="4294967295"/>
          </p:nvPr>
        </p:nvSpPr>
        <p:spPr>
          <a:ln/>
        </p:spPr>
        <p:txBody>
          <a:bodyPr/>
          <a:lstStyle/>
          <a:p>
            <a:pPr marL="0" indent="0">
              <a:buFont typeface="Wingdings 2" pitchFamily="18" charset="2"/>
              <a:buNone/>
            </a:pPr>
            <a:r>
              <a:rPr lang="pt-BR" sz="1600" smtClean="0"/>
              <a:t>Neste ensaio, os autores avaliaram os efeitos da pasteurização do leite da própria mãe comparado com o leite cru da própria mãe nos eventos relacionados à infecção nos recém-nascidos  de muito baixo peso</a:t>
            </a:r>
          </a:p>
          <a:p>
            <a:pPr marL="0" indent="0">
              <a:buFont typeface="Wingdings 2" pitchFamily="18" charset="2"/>
              <a:buNone/>
            </a:pPr>
            <a:r>
              <a:rPr lang="pt-BR" sz="1600" b="1" smtClean="0">
                <a:solidFill>
                  <a:schemeClr val="hlink"/>
                </a:solidFill>
              </a:rPr>
              <a:t>A taxa de sepse tardia foi menor para os RN que receberam leite materno cru em comparação aos RN que receberam leite materno  pasteurizado</a:t>
            </a:r>
            <a:r>
              <a:rPr lang="pt-BR" sz="1600" smtClean="0"/>
              <a:t> (</a:t>
            </a:r>
            <a:r>
              <a:rPr lang="pt-BR" sz="1600" b="1" smtClean="0"/>
              <a:t>RR: 0,71;IC a 95%:0,43-1,17</a:t>
            </a:r>
            <a:r>
              <a:rPr lang="pt-BR" sz="1600" smtClean="0"/>
              <a:t>) (sem significância estatística). Devido a baixa incidência de sepse tardia nos grupos estudados, o estudo  não teve suficiente poder para detectar diferença clinicamente relevante para este resultado primário</a:t>
            </a:r>
          </a:p>
          <a:p>
            <a:pPr marL="0" indent="0">
              <a:buFont typeface="Wingdings 2" pitchFamily="18" charset="2"/>
              <a:buNone/>
            </a:pPr>
            <a:r>
              <a:rPr lang="pt-BR" sz="1600" b="1" smtClean="0">
                <a:solidFill>
                  <a:srgbClr val="FF3300"/>
                </a:solidFill>
              </a:rPr>
              <a:t>Por que o aumento do risco de sepse tardia  de 41% com o leite humano pasteurizado?</a:t>
            </a:r>
            <a:endParaRPr lang="pt-BR" sz="1600" smtClean="0">
              <a:solidFill>
                <a:srgbClr val="FF3300"/>
              </a:solidFill>
            </a:endParaRPr>
          </a:p>
          <a:p>
            <a:pPr marL="0" indent="0">
              <a:buFont typeface="Wingdings 2" pitchFamily="18" charset="2"/>
              <a:buNone/>
            </a:pPr>
            <a:r>
              <a:rPr lang="pt-BR" sz="1600" smtClean="0"/>
              <a:t>Esse 41% se refere o aumento de casos de sepse tardia no leite pasteurizado. Assim, a incidência de sepse no grupo de leite cru foi 22/151 ou 15% e no pasteurizado 31/152 ou 20% . A diferença de  9 casos entre os grupos representa um aumento de 41% dos casos e assim é calculado: </a:t>
            </a:r>
          </a:p>
          <a:p>
            <a:pPr marL="0" indent="0">
              <a:buFont typeface="Wingdings 2" pitchFamily="18" charset="2"/>
              <a:buNone/>
            </a:pPr>
            <a:r>
              <a:rPr lang="pt-BR" sz="1600" smtClean="0"/>
              <a:t>22     100</a:t>
            </a:r>
          </a:p>
          <a:p>
            <a:pPr marL="0" indent="0">
              <a:buFont typeface="Wingdings 2" pitchFamily="18" charset="2"/>
              <a:buNone/>
            </a:pPr>
            <a:r>
              <a:rPr lang="pt-BR" sz="1600" smtClean="0"/>
              <a:t>31      x </a:t>
            </a:r>
          </a:p>
          <a:p>
            <a:pPr marL="0" indent="0">
              <a:buFont typeface="Wingdings 2" pitchFamily="18" charset="2"/>
              <a:buNone/>
            </a:pPr>
            <a:r>
              <a:rPr lang="pt-BR" sz="1600" smtClean="0"/>
              <a:t>X = 31 x 100 / 22 = 40,9 ou arredondando </a:t>
            </a:r>
            <a:r>
              <a:rPr lang="pt-BR" sz="1600" b="1" smtClean="0"/>
              <a:t>41%</a:t>
            </a:r>
            <a:r>
              <a:rPr lang="pt-BR" sz="1600" smtClean="0"/>
              <a:t>  </a:t>
            </a:r>
          </a:p>
        </p:txBody>
      </p:sp>
      <p:graphicFrame>
        <p:nvGraphicFramePr>
          <p:cNvPr id="68616" name="Group 8"/>
          <p:cNvGraphicFramePr>
            <a:graphicFrameLocks noGrp="1"/>
          </p:cNvGraphicFramePr>
          <p:nvPr/>
        </p:nvGraphicFramePr>
        <p:xfrm>
          <a:off x="1079500" y="260350"/>
          <a:ext cx="8064500" cy="1158240"/>
        </p:xfrm>
        <a:graphic>
          <a:graphicData uri="http://schemas.openxmlformats.org/drawingml/2006/table">
            <a:tbl>
              <a:tblPr/>
              <a:tblGrid>
                <a:gridCol w="7210425"/>
                <a:gridCol w="854075"/>
              </a:tblGrid>
              <a:tr h="366713">
                <a:tc>
                  <a:txBody>
                    <a:bodyPr/>
                    <a:lstStyle/>
                    <a:p>
                      <a:pPr marL="0" marR="0" lvl="0" indent="0" algn="ctr"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Pasteurização do leite da própria mãe não reduz a incidência da sepse tardia </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Veerle Cossey; Chris Vanhole et al. Apresentação: Daniel Pinheiro Lima; Guilherme Ferreira Almeida; Paulo Ferraresi, Guilherme Prata, Paulo R. Margotto</a:t>
                      </a:r>
                      <a:endParaRPr kumimoji="0" lang="pt-BR" sz="1400" b="0" i="0" u="none" strike="noStrike" cap="none" normalizeH="0" baseline="0" smtClean="0">
                        <a:ln>
                          <a:noFill/>
                        </a:ln>
                        <a:solidFill>
                          <a:schemeClr val="tx1"/>
                        </a:solidFill>
                        <a:effectLst/>
                        <a:latin typeface="Gill Sans MT"/>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Times New Roman" pitchFamily="18"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68614" name="Picture 6" descr="link2">
            <a:hlinkClick r:id="rId2"/>
          </p:cNvPr>
          <p:cNvPicPr>
            <a:picLocks noChangeAspect="1" noChangeArrowheads="1"/>
          </p:cNvPicPr>
          <p:nvPr/>
        </p:nvPicPr>
        <p:blipFill>
          <a:blip r:embed="rId3"/>
          <a:srcRect/>
          <a:stretch>
            <a:fillRect/>
          </a:stretch>
        </p:blipFill>
        <p:spPr bwMode="auto">
          <a:xfrm>
            <a:off x="8316913" y="404813"/>
            <a:ext cx="344487" cy="252412"/>
          </a:xfrm>
          <a:prstGeom prst="rect">
            <a:avLst/>
          </a:prstGeom>
          <a:noFill/>
          <a:ln w="9525">
            <a:noFill/>
            <a:miter lim="800000"/>
            <a:headEnd/>
            <a:tailEnd/>
          </a:ln>
        </p:spPr>
      </p:pic>
      <p:pic>
        <p:nvPicPr>
          <p:cNvPr id="68615" name="Picture 10"/>
          <p:cNvPicPr>
            <a:picLocks noChangeAspect="1" noChangeArrowheads="1"/>
          </p:cNvPicPr>
          <p:nvPr/>
        </p:nvPicPr>
        <p:blipFill>
          <a:blip r:embed="rId4"/>
          <a:srcRect/>
          <a:stretch>
            <a:fillRect/>
          </a:stretch>
        </p:blipFill>
        <p:spPr bwMode="auto">
          <a:xfrm>
            <a:off x="3660775" y="5373688"/>
            <a:ext cx="5483225" cy="7620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subTitle" idx="4294967295"/>
          </p:nvPr>
        </p:nvSpPr>
        <p:spPr>
          <a:xfrm>
            <a:off x="1547813" y="1268413"/>
            <a:ext cx="6840537" cy="5087937"/>
          </a:xfrm>
          <a:ln/>
        </p:spPr>
        <p:txBody>
          <a:bodyPr/>
          <a:lstStyle/>
          <a:p>
            <a:pPr marL="0" indent="0" algn="ctr">
              <a:buFont typeface="Wingdings 2" pitchFamily="18" charset="2"/>
              <a:buNone/>
            </a:pPr>
            <a:r>
              <a:rPr lang="pt-BR" sz="1600" b="1" smtClean="0">
                <a:solidFill>
                  <a:schemeClr val="folHlink"/>
                </a:solidFill>
                <a:effectLst>
                  <a:outerShdw blurRad="38100" dist="38100" dir="2700000" algn="tl">
                    <a:srgbClr val="C0C0C0"/>
                  </a:outerShdw>
                </a:effectLst>
              </a:rPr>
              <a:t>LM com IgA secretora (SIgA ) x LM sem SIgA</a:t>
            </a:r>
          </a:p>
          <a:p>
            <a:pPr marL="0" indent="0" algn="ctr">
              <a:buFont typeface="Wingdings 2" pitchFamily="18" charset="2"/>
              <a:buNone/>
            </a:pPr>
            <a:r>
              <a:rPr lang="pt-BR" sz="1600" b="1" smtClean="0">
                <a:solidFill>
                  <a:schemeClr val="folHlink"/>
                </a:solidFill>
                <a:effectLst>
                  <a:outerShdw blurRad="38100" dist="38100" dir="2700000" algn="tl">
                    <a:srgbClr val="C0C0C0"/>
                  </a:outerShdw>
                </a:effectLst>
              </a:rPr>
              <a:t>               (estudo em camundongos)</a:t>
            </a:r>
          </a:p>
          <a:p>
            <a:pPr marL="0" indent="0" algn="ctr">
              <a:buFont typeface="Wingdings 2" pitchFamily="18" charset="2"/>
              <a:buNone/>
            </a:pPr>
            <a:r>
              <a:rPr lang="pt-BR" sz="1600" smtClean="0">
                <a:solidFill>
                  <a:schemeClr val="hlink"/>
                </a:solidFill>
                <a:effectLst>
                  <a:outerShdw blurRad="38100" dist="38100" dir="2700000" algn="tl">
                    <a:srgbClr val="C0C0C0"/>
                  </a:outerShdw>
                </a:effectLst>
              </a:rPr>
              <a:t>Leite materno sem SIgA:</a:t>
            </a:r>
          </a:p>
          <a:p>
            <a:pPr marL="0" indent="0" algn="ctr">
              <a:buFont typeface="Wingdings 2" pitchFamily="18" charset="2"/>
              <a:buNone/>
            </a:pPr>
            <a:r>
              <a:rPr lang="pt-BR" sz="1600" smtClean="0">
                <a:effectLst>
                  <a:outerShdw blurRad="38100" dist="38100" dir="2700000" algn="tl">
                    <a:srgbClr val="C0C0C0"/>
                  </a:outerShdw>
                </a:effectLst>
              </a:rPr>
              <a:t>        -linfonodos repletos de bactérias</a:t>
            </a:r>
          </a:p>
          <a:p>
            <a:pPr marL="0" indent="0" algn="ctr">
              <a:buFont typeface="Wingdings 2" pitchFamily="18" charset="2"/>
              <a:buNone/>
            </a:pPr>
            <a:r>
              <a:rPr lang="pt-BR" sz="1600" smtClean="0">
                <a:effectLst>
                  <a:outerShdw blurRad="38100" dist="38100" dir="2700000" algn="tl">
                    <a:srgbClr val="C0C0C0"/>
                  </a:outerShdw>
                </a:effectLst>
              </a:rPr>
              <a:t>(</a:t>
            </a:r>
            <a:r>
              <a:rPr lang="pt-BR" sz="1600" i="1" smtClean="0">
                <a:effectLst>
                  <a:outerShdw blurRad="38100" dist="38100" dir="2700000" algn="tl">
                    <a:srgbClr val="C0C0C0"/>
                  </a:outerShdw>
                </a:effectLst>
              </a:rPr>
              <a:t>Ochrobactrum anthropi</a:t>
            </a:r>
            <a:r>
              <a:rPr lang="pt-BR" sz="1600" smtClean="0">
                <a:effectLst>
                  <a:outerShdw blurRad="38100" dist="38100" dir="2700000" algn="tl">
                    <a:srgbClr val="C0C0C0"/>
                  </a:outerShdw>
                </a:effectLst>
              </a:rPr>
              <a:t> –imunodeprimidos</a:t>
            </a:r>
          </a:p>
          <a:p>
            <a:pPr marL="0" indent="0" algn="ctr">
              <a:buFont typeface="Wingdings 2" pitchFamily="18" charset="2"/>
              <a:buNone/>
            </a:pPr>
            <a:r>
              <a:rPr lang="pt-BR" sz="1600" smtClean="0">
                <a:effectLst>
                  <a:outerShdw blurRad="38100" dist="38100" dir="2700000" algn="tl">
                    <a:srgbClr val="C0C0C0"/>
                  </a:outerShdw>
                </a:effectLst>
              </a:rPr>
              <a:t>         -mais </a:t>
            </a:r>
            <a:r>
              <a:rPr lang="pt-BR" sz="1600" i="1" smtClean="0">
                <a:effectLst>
                  <a:outerShdw blurRad="38100" dist="38100" dir="2700000" algn="tl">
                    <a:srgbClr val="C0C0C0"/>
                  </a:outerShdw>
                </a:effectLst>
              </a:rPr>
              <a:t>Pasteurellaceae</a:t>
            </a:r>
            <a:r>
              <a:rPr lang="pt-BR" sz="1600" smtClean="0">
                <a:effectLst>
                  <a:outerShdw blurRad="38100" dist="38100" dir="2700000" algn="tl">
                    <a:srgbClr val="C0C0C0"/>
                  </a:outerShdw>
                </a:effectLst>
              </a:rPr>
              <a:t> e </a:t>
            </a:r>
            <a:r>
              <a:rPr lang="pt-BR" sz="1600" i="1" smtClean="0">
                <a:effectLst>
                  <a:outerShdw blurRad="38100" dist="38100" dir="2700000" algn="tl">
                    <a:srgbClr val="C0C0C0"/>
                  </a:outerShdw>
                </a:effectLst>
              </a:rPr>
              <a:t>Lachnospiraceae</a:t>
            </a:r>
            <a:r>
              <a:rPr lang="pt-BR" sz="1600" smtClean="0">
                <a:effectLst>
                  <a:outerShdw blurRad="38100" dist="38100" dir="2700000" algn="tl">
                    <a:srgbClr val="C0C0C0"/>
                  </a:outerShdw>
                </a:effectLst>
              </a:rPr>
              <a:t> –típica dos adultos com doença inflamatória intestinal</a:t>
            </a:r>
          </a:p>
          <a:p>
            <a:pPr marL="0" indent="0" algn="ctr">
              <a:buFont typeface="Wingdings 2" pitchFamily="18" charset="2"/>
              <a:buNone/>
            </a:pPr>
            <a:r>
              <a:rPr lang="pt-BR" sz="1600" smtClean="0">
                <a:solidFill>
                  <a:srgbClr val="0000FF"/>
                </a:solidFill>
                <a:effectLst>
                  <a:outerShdw blurRad="38100" dist="38100" dir="2700000" algn="tl">
                    <a:srgbClr val="C0C0C0"/>
                  </a:outerShdw>
                </a:effectLst>
              </a:rPr>
              <a:t>O LM – pode causar mudanças persistentes no intestino</a:t>
            </a:r>
          </a:p>
          <a:p>
            <a:pPr marL="0" indent="0" algn="ctr">
              <a:buFont typeface="Wingdings 2" pitchFamily="18" charset="2"/>
              <a:buNone/>
            </a:pPr>
            <a:r>
              <a:rPr lang="pt-BR" sz="1600" smtClean="0">
                <a:solidFill>
                  <a:schemeClr val="hlink"/>
                </a:solidFill>
                <a:effectLst>
                  <a:outerShdw blurRad="38100" dist="38100" dir="2700000" algn="tl">
                    <a:srgbClr val="C0C0C0"/>
                  </a:outerShdw>
                </a:effectLst>
              </a:rPr>
              <a:t>Leite materno com SIgA</a:t>
            </a:r>
            <a:r>
              <a:rPr lang="pt-BR" sz="1600" smtClean="0">
                <a:effectLst>
                  <a:outerShdw blurRad="38100" dist="38100" dir="2700000" algn="tl">
                    <a:srgbClr val="C0C0C0"/>
                  </a:outerShdw>
                </a:effectLst>
              </a:rPr>
              <a:t> :</a:t>
            </a:r>
          </a:p>
          <a:p>
            <a:pPr marL="0" indent="0" algn="ctr">
              <a:buFont typeface="Wingdings 2" pitchFamily="18" charset="2"/>
              <a:buNone/>
            </a:pPr>
            <a:r>
              <a:rPr lang="pt-BR" sz="1600" smtClean="0">
                <a:effectLst>
                  <a:outerShdw blurRad="38100" dist="38100" dir="2700000" algn="tl">
                    <a:srgbClr val="C0C0C0"/>
                  </a:outerShdw>
                </a:effectLst>
              </a:rPr>
              <a:t>    -promove ativação gênica em células  saudáveis</a:t>
            </a:r>
          </a:p>
          <a:p>
            <a:pPr marL="0" indent="0" algn="ctr">
              <a:buFont typeface="Wingdings 2" pitchFamily="18" charset="2"/>
              <a:buNone/>
            </a:pPr>
            <a:r>
              <a:rPr lang="pt-BR" sz="1600" smtClean="0">
                <a:effectLst>
                  <a:outerShdw blurRad="38100" dist="38100" dir="2700000" algn="tl">
                    <a:srgbClr val="C0C0C0"/>
                  </a:outerShdw>
                </a:effectLst>
              </a:rPr>
              <a:t>   -proliferação mais rápida/reparo do tecido danificado</a:t>
            </a:r>
          </a:p>
          <a:p>
            <a:pPr marL="0" indent="0" algn="ctr">
              <a:buFont typeface="Wingdings 2" pitchFamily="18" charset="2"/>
              <a:buNone/>
            </a:pPr>
            <a:r>
              <a:rPr lang="pt-BR" sz="1600" smtClean="0">
                <a:solidFill>
                  <a:schemeClr val="hlink"/>
                </a:solidFill>
                <a:effectLst>
                  <a:outerShdw blurRad="38100" dist="38100" dir="2700000" algn="tl">
                    <a:srgbClr val="C0C0C0"/>
                  </a:outerShdw>
                </a:effectLst>
              </a:rPr>
              <a:t>Em suma: </a:t>
            </a:r>
          </a:p>
          <a:p>
            <a:pPr marL="0" indent="0" algn="ctr">
              <a:buFont typeface="Wingdings 2" pitchFamily="18" charset="2"/>
              <a:buNone/>
            </a:pPr>
            <a:r>
              <a:rPr lang="pt-BR" sz="1600" b="1" smtClean="0">
                <a:solidFill>
                  <a:srgbClr val="0000FF"/>
                </a:solidFill>
                <a:effectLst>
                  <a:outerShdw blurRad="38100" dist="38100" dir="2700000" algn="tl">
                    <a:srgbClr val="C0C0C0"/>
                  </a:outerShdw>
                </a:effectLst>
              </a:rPr>
              <a:t>SIgA no LM:altera os tipos de bactérias que colonizam o intestino</a:t>
            </a:r>
          </a:p>
          <a:p>
            <a:pPr marL="0" indent="0" algn="ctr">
              <a:buFont typeface="Wingdings 2" pitchFamily="18" charset="2"/>
              <a:buNone/>
            </a:pPr>
            <a:r>
              <a:rPr lang="pt-BR" sz="1600" b="1" smtClean="0">
                <a:solidFill>
                  <a:srgbClr val="0000FF"/>
                </a:solidFill>
                <a:effectLst>
                  <a:outerShdw blurRad="38100" dist="38100" dir="2700000" algn="tl">
                    <a:srgbClr val="C0C0C0"/>
                  </a:outerShdw>
                </a:effectLst>
              </a:rPr>
              <a:t>Regula genes ligados a doença intestinal</a:t>
            </a:r>
          </a:p>
          <a:p>
            <a:pPr marL="0" indent="0" algn="ctr">
              <a:buFont typeface="Wingdings 2" pitchFamily="18" charset="2"/>
              <a:buNone/>
            </a:pPr>
            <a:endParaRPr lang="pt-BR" sz="1600" b="1" smtClean="0">
              <a:solidFill>
                <a:srgbClr val="0000FF"/>
              </a:solidFill>
            </a:endParaRPr>
          </a:p>
        </p:txBody>
      </p:sp>
      <p:graphicFrame>
        <p:nvGraphicFramePr>
          <p:cNvPr id="69639" name="Group 7"/>
          <p:cNvGraphicFramePr>
            <a:graphicFrameLocks noGrp="1"/>
          </p:cNvGraphicFramePr>
          <p:nvPr/>
        </p:nvGraphicFramePr>
        <p:xfrm>
          <a:off x="1295400" y="115888"/>
          <a:ext cx="7848600" cy="1158240"/>
        </p:xfrm>
        <a:graphic>
          <a:graphicData uri="http://schemas.openxmlformats.org/drawingml/2006/table">
            <a:tbl>
              <a:tblPr/>
              <a:tblGrid>
                <a:gridCol w="7018338"/>
                <a:gridCol w="830262"/>
              </a:tblGrid>
              <a:tr h="458788">
                <a:tc>
                  <a:txBody>
                    <a:bodyPr/>
                    <a:lstStyle/>
                    <a:p>
                      <a:pPr marL="0" marR="0" lvl="0" indent="0" algn="ctr"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Anticorpo presente no leite materno promove saúde intestinal na vida adulta (IgA Secretora será usada como tratamento de inflamação e infecção dos intestinos)</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Anna Petherick. Tradução realizada por Rodrigo Santos (UFRJ</a:t>
                      </a:r>
                      <a:r>
                        <a:rPr kumimoji="0" lang="pt-BR" sz="2800" b="0" i="0" u="none" strike="noStrike" cap="none" normalizeH="0" baseline="0" smtClean="0">
                          <a:ln>
                            <a:noFill/>
                          </a:ln>
                          <a:solidFill>
                            <a:srgbClr val="999999"/>
                          </a:solidFill>
                          <a:effectLst/>
                          <a:latin typeface="Verdana" pitchFamily="34" charset="0"/>
                          <a:cs typeface="Times New Roman" pitchFamily="18" charset="0"/>
                        </a:rPr>
                        <a:t>)</a:t>
                      </a:r>
                      <a:endParaRPr kumimoji="0" lang="pt-BR" sz="2800" b="0" i="0" u="none" strike="noStrike" cap="none" normalizeH="0" baseline="0" smtClean="0">
                        <a:ln>
                          <a:noFill/>
                        </a:ln>
                        <a:solidFill>
                          <a:schemeClr val="tx1"/>
                        </a:solidFill>
                        <a:effectLst/>
                        <a:latin typeface="Gill Sans MT"/>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Times New Roman" pitchFamily="18"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69638" name="Picture 6" descr="link2">
            <a:hlinkClick r:id="rId2"/>
          </p:cNvPr>
          <p:cNvPicPr>
            <a:picLocks noChangeAspect="1" noChangeArrowheads="1"/>
          </p:cNvPicPr>
          <p:nvPr/>
        </p:nvPicPr>
        <p:blipFill>
          <a:blip r:embed="rId3"/>
          <a:srcRect/>
          <a:stretch>
            <a:fillRect/>
          </a:stretch>
        </p:blipFill>
        <p:spPr bwMode="auto">
          <a:xfrm>
            <a:off x="8316913" y="260350"/>
            <a:ext cx="280987" cy="285750"/>
          </a:xfrm>
          <a:prstGeom prst="rect">
            <a:avLst/>
          </a:prstGeom>
          <a:noFill/>
          <a:ln w="9525">
            <a:noFill/>
            <a:miter lim="800000"/>
            <a:headEnd/>
            <a:tailEnd/>
          </a:ln>
        </p:spPr>
      </p:pic>
      <p:sp>
        <p:nvSpPr>
          <p:cNvPr id="69640" name="Rectangle 8"/>
          <p:cNvSpPr>
            <a:spLocks noChangeArrowheads="1"/>
          </p:cNvSpPr>
          <p:nvPr/>
        </p:nvSpPr>
        <p:spPr bwMode="auto">
          <a:xfrm>
            <a:off x="250825" y="5661025"/>
            <a:ext cx="8736013" cy="977900"/>
          </a:xfrm>
          <a:prstGeom prst="rect">
            <a:avLst/>
          </a:prstGeom>
          <a:solidFill>
            <a:srgbClr val="FFFFFF"/>
          </a:solidFill>
          <a:ln w="9525">
            <a:noFill/>
            <a:miter lim="800000"/>
            <a:headEnd/>
            <a:tailEnd/>
          </a:ln>
          <a:effectLst/>
        </p:spPr>
        <p:txBody>
          <a:bodyPr lIns="0" tIns="0" rIns="0" bIns="0" anchor="ctr">
            <a:spAutoFit/>
          </a:bodyPr>
          <a:lstStyle/>
          <a:p>
            <a:pPr algn="ctr"/>
            <a:r>
              <a:rPr lang="pt-BR" sz="1600">
                <a:hlinkClick r:id="rId4"/>
              </a:rPr>
              <a:t>Secretory antibodies in breast milk promote long-term intestinal homeostasis by regulating the gut microbiota and host gene expression.</a:t>
            </a:r>
            <a:endParaRPr lang="pt-BR" sz="1600"/>
          </a:p>
          <a:p>
            <a:pPr algn="ctr"/>
            <a:r>
              <a:rPr lang="pt-BR" sz="1600" b="1"/>
              <a:t>Rogier</a:t>
            </a:r>
            <a:r>
              <a:rPr lang="pt-BR" sz="1600"/>
              <a:t> EW, et al.</a:t>
            </a:r>
          </a:p>
          <a:p>
            <a:pPr algn="ctr"/>
            <a:r>
              <a:rPr lang="pt-BR" sz="1600"/>
              <a:t>Proc Natl Acad Sci U S A. 2014 Feb 25;111(8):3074-9.  </a:t>
            </a:r>
          </a:p>
        </p:txBody>
      </p:sp>
      <p:sp>
        <p:nvSpPr>
          <p:cNvPr id="69641" name="Line 9"/>
          <p:cNvSpPr>
            <a:spLocks noChangeShapeType="1"/>
          </p:cNvSpPr>
          <p:nvPr/>
        </p:nvSpPr>
        <p:spPr bwMode="auto">
          <a:xfrm>
            <a:off x="539750" y="4797425"/>
            <a:ext cx="431800" cy="647700"/>
          </a:xfrm>
          <a:prstGeom prst="line">
            <a:avLst/>
          </a:prstGeom>
          <a:noFill/>
          <a:ln w="76200">
            <a:solidFill>
              <a:schemeClr val="tx1"/>
            </a:solidFill>
            <a:round/>
            <a:headEnd/>
            <a:tailEnd type="triangle" w="med" len="med"/>
          </a:ln>
          <a:effectLst/>
        </p:spPr>
        <p:txBody>
          <a:bodyPr/>
          <a:lstStyle/>
          <a:p>
            <a:endParaRPr lang="pt-BR"/>
          </a:p>
        </p:txBody>
      </p:sp>
      <p:sp>
        <p:nvSpPr>
          <p:cNvPr id="69642" name="Text Box 10"/>
          <p:cNvSpPr txBox="1">
            <a:spLocks noChangeArrowheads="1"/>
          </p:cNvSpPr>
          <p:nvPr/>
        </p:nvSpPr>
        <p:spPr bwMode="auto">
          <a:xfrm>
            <a:off x="87313" y="4384675"/>
            <a:ext cx="1822450" cy="366713"/>
          </a:xfrm>
          <a:prstGeom prst="rect">
            <a:avLst/>
          </a:prstGeom>
          <a:noFill/>
          <a:ln w="9525">
            <a:noFill/>
            <a:miter lim="800000"/>
            <a:headEnd/>
            <a:tailEnd/>
          </a:ln>
          <a:effectLst/>
        </p:spPr>
        <p:txBody>
          <a:bodyPr wrap="none">
            <a:spAutoFit/>
          </a:bodyPr>
          <a:lstStyle/>
          <a:p>
            <a:r>
              <a:rPr lang="pt-BR" b="1" i="1">
                <a:solidFill>
                  <a:srgbClr val="0000FF"/>
                </a:solidFill>
              </a:rPr>
              <a:t>Artigo integral!</a:t>
            </a:r>
          </a:p>
        </p:txBody>
      </p:sp>
    </p:spTree>
  </p:cSld>
  <p:clrMapOvr>
    <a:masterClrMapping/>
  </p:clrMapOvr>
  <p:transition>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a:xfrm>
            <a:off x="971550" y="2708275"/>
            <a:ext cx="8172450" cy="1143000"/>
          </a:xfrm>
          <a:noFill/>
        </p:spPr>
        <p:txBody>
          <a:bodyPr vert="horz" wrap="square" lIns="91440" tIns="45720" rIns="91440" bIns="45720" numCol="1" anchorCtr="0" compatLnSpc="1">
            <a:prstTxWarp prst="textNoShape">
              <a:avLst/>
            </a:prstTxWarp>
          </a:bodyPr>
          <a:lstStyle/>
          <a:p>
            <a:pPr algn="ctr"/>
            <a:r>
              <a:rPr lang="pt-BR" sz="3900" smtClean="0">
                <a:solidFill>
                  <a:srgbClr val="FF3300"/>
                </a:solidFill>
                <a:effectLst/>
              </a:rPr>
              <a:t>E PROBIÓTICOS E ENTEROCOLITE NECROSANTE?</a:t>
            </a:r>
            <a:br>
              <a:rPr lang="pt-BR" sz="3900" smtClean="0">
                <a:solidFill>
                  <a:srgbClr val="FF3300"/>
                </a:solidFill>
                <a:effectLst/>
              </a:rPr>
            </a:br>
            <a:r>
              <a:rPr lang="pt-BR" sz="3900" smtClean="0">
                <a:solidFill>
                  <a:srgbClr val="0000FF"/>
                </a:solidFill>
                <a:effectLst/>
              </a:rPr>
              <a:t>Como estamos?</a:t>
            </a:r>
          </a:p>
        </p:txBody>
      </p:sp>
    </p:spTree>
  </p:cSld>
  <p:clrMapOvr>
    <a:masterClrMapping/>
  </p:clrMapOvr>
  <p:transition>
    <p:fade thruBlk="1"/>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p:txBody>
          <a:bodyPr/>
          <a:lstStyle/>
          <a:p>
            <a:pPr>
              <a:lnSpc>
                <a:spcPct val="80000"/>
              </a:lnSpc>
            </a:pPr>
            <a:endParaRPr lang="pt-BR" sz="2400" smtClean="0"/>
          </a:p>
          <a:p>
            <a:pPr>
              <a:lnSpc>
                <a:spcPct val="80000"/>
              </a:lnSpc>
              <a:buFont typeface="Wingdings 2" pitchFamily="18" charset="2"/>
              <a:buNone/>
            </a:pPr>
            <a:endParaRPr lang="pt-BR" sz="2400" smtClean="0"/>
          </a:p>
        </p:txBody>
      </p:sp>
      <p:graphicFrame>
        <p:nvGraphicFramePr>
          <p:cNvPr id="71699" name="Group 19"/>
          <p:cNvGraphicFramePr>
            <a:graphicFrameLocks noGrp="1"/>
          </p:cNvGraphicFramePr>
          <p:nvPr/>
        </p:nvGraphicFramePr>
        <p:xfrm>
          <a:off x="1403350" y="188913"/>
          <a:ext cx="7345363" cy="1188720"/>
        </p:xfrm>
        <a:graphic>
          <a:graphicData uri="http://schemas.openxmlformats.org/drawingml/2006/table">
            <a:tbl>
              <a:tblPr/>
              <a:tblGrid>
                <a:gridCol w="6567488"/>
                <a:gridCol w="777875"/>
              </a:tblGrid>
              <a:tr h="428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O momento para confirmar a preven</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da enterocolite necrosante com probi</a:t>
                      </a:r>
                      <a:r>
                        <a:rPr kumimoji="0" lang="pt-BR" sz="1200" b="1" i="0" u="none" strike="noStrike" cap="none" normalizeH="0" baseline="0" smtClean="0">
                          <a:ln>
                            <a:noFill/>
                          </a:ln>
                          <a:solidFill>
                            <a:srgbClr val="999999"/>
                          </a:solidFill>
                          <a:effectLst/>
                          <a:latin typeface="Gill Sans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tico nos rec</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m-nascidos de extremo baixo peso na Am</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rica do Norte </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 agora!</a:t>
                      </a:r>
                      <a:br>
                        <a:rPr kumimoji="0" lang="pt-BR" sz="1200" b="1" i="0" u="none" strike="noStrike" cap="none" normalizeH="0" baseline="0" smtClean="0">
                          <a:ln>
                            <a:noFill/>
                          </a:ln>
                          <a:solidFill>
                            <a:srgbClr val="999999"/>
                          </a:solidFill>
                          <a:effectLst/>
                          <a:latin typeface="Verdana" pitchFamily="34" charset="0"/>
                          <a:cs typeface="Times New Roman" pitchFamily="18" charset="0"/>
                        </a:rPr>
                      </a:b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Thomas R. Abrahamsson, Samuli Rautava, Aideen M. Moore, et al. Apresenta</a:t>
                      </a:r>
                      <a:r>
                        <a:rPr kumimoji="0" lang="pt-BR" sz="1200" b="0" i="0" u="none" strike="noStrike" cap="none" normalizeH="0" baseline="0" smtClean="0">
                          <a:ln>
                            <a:noFill/>
                          </a:ln>
                          <a:solidFill>
                            <a:srgbClr val="999999"/>
                          </a:solidFill>
                          <a:effectLst/>
                          <a:latin typeface="Gill Sans MT"/>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Raquel Matias, Rebeca Donadon e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1686" name="Picture 6" descr="link2">
            <a:hlinkClick r:id="rId2"/>
          </p:cNvPr>
          <p:cNvPicPr>
            <a:picLocks noChangeAspect="1" noChangeArrowheads="1"/>
          </p:cNvPicPr>
          <p:nvPr/>
        </p:nvPicPr>
        <p:blipFill>
          <a:blip r:embed="rId3"/>
          <a:srcRect/>
          <a:stretch>
            <a:fillRect/>
          </a:stretch>
        </p:blipFill>
        <p:spPr bwMode="auto">
          <a:xfrm>
            <a:off x="7956550" y="333375"/>
            <a:ext cx="352425" cy="285750"/>
          </a:xfrm>
          <a:prstGeom prst="rect">
            <a:avLst/>
          </a:prstGeom>
          <a:noFill/>
        </p:spPr>
      </p:pic>
      <p:sp>
        <p:nvSpPr>
          <p:cNvPr id="71700" name="Rectangle 20"/>
          <p:cNvSpPr>
            <a:spLocks noChangeArrowheads="1"/>
          </p:cNvSpPr>
          <p:nvPr/>
        </p:nvSpPr>
        <p:spPr bwMode="auto">
          <a:xfrm>
            <a:off x="1619250" y="1700213"/>
            <a:ext cx="7173913" cy="4705350"/>
          </a:xfrm>
          <a:prstGeom prst="rect">
            <a:avLst/>
          </a:prstGeom>
          <a:noFill/>
          <a:ln w="57150">
            <a:solidFill>
              <a:srgbClr val="FF3300"/>
            </a:solidFill>
            <a:prstDash val="dashDot"/>
            <a:miter lim="800000"/>
            <a:headEnd/>
            <a:tailEnd/>
          </a:ln>
          <a:effectLst/>
        </p:spPr>
        <p:txBody>
          <a:bodyPr lIns="228528" tIns="253920" bIns="0" anchor="ctr">
            <a:spAutoFit/>
          </a:bodyPr>
          <a:lstStyle/>
          <a:p>
            <a:pPr algn="ctr"/>
            <a:r>
              <a:rPr lang="pt-BR">
                <a:solidFill>
                  <a:srgbClr val="0000FF"/>
                </a:solidFill>
              </a:rPr>
              <a:t>RN &lt; 1000g:</a:t>
            </a:r>
          </a:p>
          <a:p>
            <a:pPr lvl="1" indent="-457200" algn="ctr"/>
            <a:r>
              <a:rPr lang="pt-BR">
                <a:solidFill>
                  <a:srgbClr val="FF3300"/>
                </a:solidFill>
              </a:rPr>
              <a:t>A suplementação de probióticos não possui nenhum efeito.</a:t>
            </a:r>
          </a:p>
          <a:p>
            <a:pPr lvl="1" indent="-457200" algn="ctr"/>
            <a:r>
              <a:rPr lang="pt-BR">
                <a:solidFill>
                  <a:srgbClr val="0000FF"/>
                </a:solidFill>
              </a:rPr>
              <a:t>RN &lt; 750g:</a:t>
            </a:r>
          </a:p>
          <a:p>
            <a:pPr lvl="1" indent="-457200" algn="ctr"/>
            <a:r>
              <a:rPr lang="pt-BR">
                <a:solidFill>
                  <a:srgbClr val="FF3300"/>
                </a:solidFill>
              </a:rPr>
              <a:t>Maior incidência de sepse nos que receberam probióticos;</a:t>
            </a:r>
          </a:p>
          <a:p>
            <a:pPr lvl="1" indent="-457200" algn="ctr"/>
            <a:r>
              <a:rPr lang="pt-BR">
                <a:solidFill>
                  <a:srgbClr val="FF3300"/>
                </a:solidFill>
              </a:rPr>
              <a:t>Entretanto, as metanálises não evidenciaram sepse pelo probiótico, no entanto, não há certeza se as hemoculturas foram feitas rotineiramente </a:t>
            </a:r>
          </a:p>
          <a:p>
            <a:pPr lvl="1" indent="-457200" algn="ctr"/>
            <a:endParaRPr lang="pt-BR">
              <a:solidFill>
                <a:srgbClr val="FF3300"/>
              </a:solidFill>
            </a:endParaRPr>
          </a:p>
          <a:p>
            <a:pPr algn="ctr"/>
            <a:r>
              <a:rPr lang="pt-BR" b="1">
                <a:solidFill>
                  <a:srgbClr val="0000FF"/>
                </a:solidFill>
              </a:rPr>
              <a:t>O uso de probióticos parece constituir estratégia promissora.</a:t>
            </a:r>
          </a:p>
          <a:p>
            <a:pPr algn="ctr"/>
            <a:r>
              <a:rPr lang="pt-BR" b="1">
                <a:solidFill>
                  <a:srgbClr val="0000FF"/>
                </a:solidFill>
              </a:rPr>
              <a:t>No entanto, os dados são ainda insuficientes para recomendação geral para o seu uso</a:t>
            </a:r>
          </a:p>
          <a:p>
            <a:pPr algn="ctr"/>
            <a:r>
              <a:rPr lang="pt-BR" b="1">
                <a:solidFill>
                  <a:srgbClr val="0000FF"/>
                </a:solidFill>
              </a:rPr>
              <a:t> Agora é a hora de se conduzir ensaio de alta qualidade na América do Norte para confirmar a prevenção da enterocolite necrosante com os probióticos</a:t>
            </a:r>
          </a:p>
          <a:p>
            <a:pPr lvl="1" indent="-457200" algn="ctr"/>
            <a:endParaRPr lang="pt-BR" b="1">
              <a:solidFill>
                <a:srgbClr val="0000FF"/>
              </a:solidFill>
            </a:endParaRPr>
          </a:p>
          <a:p>
            <a:pPr lvl="1" indent="-457200" algn="ctr"/>
            <a:endParaRPr lang="pt-BR">
              <a:solidFill>
                <a:srgbClr val="FF3300"/>
              </a:solidFill>
            </a:endParaRPr>
          </a:p>
        </p:txBody>
      </p:sp>
    </p:spTree>
  </p:cSld>
  <p:clrMapOvr>
    <a:masterClrMapping/>
  </p:clrMapOvr>
  <p:transition>
    <p:fade thruBlk="1"/>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726" name="Group 22"/>
          <p:cNvGraphicFramePr>
            <a:graphicFrameLocks noGrp="1"/>
          </p:cNvGraphicFramePr>
          <p:nvPr/>
        </p:nvGraphicFramePr>
        <p:xfrm>
          <a:off x="1619250" y="188913"/>
          <a:ext cx="7200900" cy="1158240"/>
        </p:xfrm>
        <a:graphic>
          <a:graphicData uri="http://schemas.openxmlformats.org/drawingml/2006/table">
            <a:tbl>
              <a:tblPr/>
              <a:tblGrid>
                <a:gridCol w="6437313"/>
                <a:gridCol w="7635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Microbiota intestinal e o uso de probi</a:t>
                      </a:r>
                      <a:r>
                        <a:rPr kumimoji="0" lang="pt-BR" sz="1200" b="1" i="0" u="none" strike="noStrike" cap="none" normalizeH="0" baseline="0" smtClean="0">
                          <a:ln>
                            <a:noFill/>
                          </a:ln>
                          <a:solidFill>
                            <a:srgbClr val="999999"/>
                          </a:solidFill>
                          <a:effectLst/>
                          <a:latin typeface="Gill Sans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ticos:perspectivas futuras (I Semin</a:t>
                      </a:r>
                      <a:r>
                        <a:rPr kumimoji="0" lang="pt-BR" sz="1200" b="1" i="0" u="none" strike="noStrike" cap="none" normalizeH="0" baseline="0" smtClean="0">
                          <a:ln>
                            <a:noFill/>
                          </a:ln>
                          <a:solidFill>
                            <a:srgbClr val="999999"/>
                          </a:solidFill>
                          <a:effectLst/>
                          <a:latin typeface="Gill Sans MT"/>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rio de Controle de Infec</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em Neonatologia, 6 de maio de 2014)</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0">
                <a:tc>
                  <a:txBody>
                    <a:bodyPr/>
                    <a:lstStyle/>
                    <a:p>
                      <a:pPr marL="82550" marR="0" lvl="0" indent="0" algn="ctr"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a:noFill/>
                    </a:lnT>
                    <a:lnB cap="flat">
                      <a:noFill/>
                    </a:lnB>
                    <a:lnTlToBr>
                      <a:noFill/>
                    </a:lnTlToBr>
                    <a:lnBlToTr>
                      <a:noFill/>
                    </a:lnBlToTr>
                    <a:noFill/>
                  </a:tcPr>
                </a:tc>
                <a:tc>
                  <a:txBody>
                    <a:bodyPr/>
                    <a:lstStyle/>
                    <a:p>
                      <a:pPr marL="8255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endParaRPr kumimoji="0" lang="pt-BR" sz="2800" b="0" i="0" u="none" strike="noStrike" cap="none" normalizeH="0" baseline="0" smtClean="0">
                        <a:ln>
                          <a:noFill/>
                        </a:ln>
                        <a:solidFill>
                          <a:schemeClr val="tx1"/>
                        </a:solidFill>
                        <a:effectLst/>
                        <a:latin typeface="Gill Sans MT"/>
                      </a:endParaRPr>
                    </a:p>
                  </a:txBody>
                  <a:tcPr horzOverflow="overflow">
                    <a:lnL>
                      <a:noFill/>
                    </a:lnL>
                    <a:lnR cap="flat">
                      <a:noFill/>
                    </a:lnR>
                    <a:lnT>
                      <a:noFill/>
                    </a:lnT>
                    <a:lnB cap="flat">
                      <a:noFill/>
                    </a:lnB>
                    <a:lnTlToBr>
                      <a:noFill/>
                    </a:lnTlToBr>
                    <a:lnBlToTr>
                      <a:noFill/>
                    </a:lnBlToTr>
                    <a:noFill/>
                  </a:tcPr>
                </a:tc>
              </a:tr>
            </a:tbl>
          </a:graphicData>
        </a:graphic>
      </p:graphicFrame>
      <p:sp>
        <p:nvSpPr>
          <p:cNvPr id="72723" name="Rectangle 19"/>
          <p:cNvSpPr>
            <a:spLocks noChangeArrowheads="1"/>
          </p:cNvSpPr>
          <p:nvPr/>
        </p:nvSpPr>
        <p:spPr bwMode="auto">
          <a:xfrm>
            <a:off x="3282950" y="4511675"/>
            <a:ext cx="184150" cy="641350"/>
          </a:xfrm>
          <a:prstGeom prst="rect">
            <a:avLst/>
          </a:prstGeom>
          <a:noFill/>
          <a:ln w="9525">
            <a:noFill/>
            <a:miter lim="800000"/>
            <a:headEnd/>
            <a:tailEnd/>
          </a:ln>
          <a:effectLst/>
        </p:spPr>
        <p:txBody>
          <a:bodyPr wrap="none" anchor="ctr">
            <a:spAutoFit/>
          </a:bodyPr>
          <a:lstStyle/>
          <a:p>
            <a:r>
              <a:rPr lang="pt-BR"/>
              <a:t/>
            </a:r>
            <a:br>
              <a:rPr lang="pt-BR"/>
            </a:br>
            <a:endParaRPr lang="pt-BR">
              <a:latin typeface="Gill Sans MT"/>
            </a:endParaRPr>
          </a:p>
        </p:txBody>
      </p:sp>
      <p:pic>
        <p:nvPicPr>
          <p:cNvPr id="72710" name="Picture 6" descr="link2">
            <a:hlinkClick r:id="rId2"/>
          </p:cNvPr>
          <p:cNvPicPr>
            <a:picLocks noChangeAspect="1" noChangeArrowheads="1"/>
          </p:cNvPicPr>
          <p:nvPr/>
        </p:nvPicPr>
        <p:blipFill>
          <a:blip r:embed="rId3"/>
          <a:srcRect/>
          <a:stretch>
            <a:fillRect/>
          </a:stretch>
        </p:blipFill>
        <p:spPr bwMode="auto">
          <a:xfrm>
            <a:off x="8027988" y="333375"/>
            <a:ext cx="352425" cy="285750"/>
          </a:xfrm>
          <a:prstGeom prst="rect">
            <a:avLst/>
          </a:prstGeom>
          <a:noFill/>
        </p:spPr>
      </p:pic>
      <p:sp>
        <p:nvSpPr>
          <p:cNvPr id="89091" name="Rectangle 3"/>
          <p:cNvSpPr>
            <a:spLocks/>
          </p:cNvSpPr>
          <p:nvPr/>
        </p:nvSpPr>
        <p:spPr bwMode="auto">
          <a:xfrm>
            <a:off x="503238" y="1125538"/>
            <a:ext cx="8640762" cy="5472112"/>
          </a:xfrm>
          <a:prstGeom prst="rect">
            <a:avLst/>
          </a:prstGeom>
          <a:noFill/>
          <a:ln w="9525">
            <a:noFill/>
            <a:miter lim="800000"/>
            <a:headEnd/>
            <a:tailEnd/>
          </a:ln>
        </p:spPr>
        <p:txBody>
          <a:bodyPr/>
          <a:lstStyle/>
          <a:p>
            <a:pPr marL="365125" indent="-282575">
              <a:lnSpc>
                <a:spcPct val="80000"/>
              </a:lnSpc>
              <a:spcBef>
                <a:spcPts val="600"/>
              </a:spcBef>
              <a:buClr>
                <a:schemeClr val="accent1"/>
              </a:buClr>
              <a:buSzPct val="80000"/>
              <a:buFont typeface="Wingdings 2" pitchFamily="18" charset="2"/>
              <a:buChar char=""/>
            </a:pPr>
            <a:r>
              <a:rPr lang="pt-BR" sz="2000">
                <a:effectLst>
                  <a:outerShdw blurRad="38100" dist="38100" dir="2700000" algn="tl">
                    <a:srgbClr val="C0C0C0"/>
                  </a:outerShdw>
                </a:effectLst>
                <a:latin typeface="Gill Sans MT"/>
              </a:rPr>
              <a:t>Não temos usado probióticos nos recém-nascidos pré-termos de risco para enterocolite necrosante, tal como a expressiva maioria dos Centros Neonatais do Brasil, apesar dos resultados favoráveis das metanálises. Acreditamos que seria inoportuna comparar o uso de probióticos a estratégias solidamente estabelecidas como o  uso de surfactante e corticosteróides antenatais,como  proposto pelo australiano Tarnow-Mordi W em recente Editorial publicado online no </a:t>
            </a:r>
            <a:r>
              <a:rPr lang="pt-BR" sz="2000" i="1">
                <a:effectLst>
                  <a:outerShdw blurRad="38100" dist="38100" dir="2700000" algn="tl">
                    <a:srgbClr val="C0C0C0"/>
                  </a:outerShdw>
                </a:effectLst>
                <a:latin typeface="Gill Sans MT"/>
              </a:rPr>
              <a:t>Journal of Pediatrics (2014).</a:t>
            </a:r>
            <a:r>
              <a:rPr lang="pt-BR" sz="2000">
                <a:effectLst>
                  <a:outerShdw blurRad="38100" dist="38100" dir="2700000" algn="tl">
                    <a:srgbClr val="C0C0C0"/>
                  </a:outerShdw>
                </a:effectLst>
                <a:latin typeface="Gill Sans MT"/>
              </a:rPr>
              <a:t>Ainda há incertezas não totalmente resolvidas, como:clareza nas preparações dos probióticos, diversas espécies com diferentes efeitos, dosagem, vivos ou atenuados, falta de regulação federal dos probióticos como aditivos alimentares, número insuficiente  de recém-nascidos&lt;1000g para a avaliação (maior risco de enterocolite necrosante), menor taxa de uso de leite humano nos estudos   e o desconhecimento de efeitos a longo prazo da alteração da microbiota intestinal.</a:t>
            </a:r>
          </a:p>
          <a:p>
            <a:pPr marL="365125" indent="-282575">
              <a:lnSpc>
                <a:spcPct val="80000"/>
              </a:lnSpc>
              <a:spcBef>
                <a:spcPts val="600"/>
              </a:spcBef>
              <a:buClr>
                <a:schemeClr val="accent1"/>
              </a:buClr>
              <a:buSzPct val="80000"/>
              <a:buFont typeface="Wingdings 2" pitchFamily="18" charset="2"/>
              <a:buChar char=""/>
            </a:pPr>
            <a:r>
              <a:rPr lang="pt-BR" sz="2000">
                <a:effectLst>
                  <a:outerShdw blurRad="38100" dist="38100" dir="2700000" algn="tl">
                    <a:srgbClr val="C0C0C0"/>
                  </a:outerShdw>
                </a:effectLst>
                <a:latin typeface="Gill Sans MT"/>
              </a:rPr>
              <a:t>Usamos precocemente na nossa Unidade colostro e leite da própria mãe  o mais precoce possível para estes recém-nascidos de risco, evidência sólida de que estamos </a:t>
            </a:r>
            <a:r>
              <a:rPr lang="pt-PT" sz="2000">
                <a:effectLst>
                  <a:outerShdw blurRad="38100" dist="38100" dir="2700000" algn="tl">
                    <a:srgbClr val="C0C0C0"/>
                  </a:outerShdw>
                </a:effectLst>
                <a:latin typeface="Gill Sans MT"/>
              </a:rPr>
              <a:t>promovendo  o crescimento das bifidobactérias (inibe o crescimento de coliformes e outros organismos potencialmente  patogênicos). </a:t>
            </a:r>
            <a:r>
              <a:rPr lang="pt-PT" sz="2000" b="1">
                <a:solidFill>
                  <a:srgbClr val="FF3300"/>
                </a:solidFill>
                <a:effectLst>
                  <a:outerShdw blurRad="38100" dist="38100" dir="2700000" algn="tl">
                    <a:srgbClr val="C0C0C0"/>
                  </a:outerShdw>
                </a:effectLst>
                <a:latin typeface="Gill Sans MT"/>
              </a:rPr>
              <a:t>A</a:t>
            </a:r>
            <a:r>
              <a:rPr lang="pt-PT" sz="2000">
                <a:solidFill>
                  <a:srgbClr val="FF3300"/>
                </a:solidFill>
                <a:effectLst>
                  <a:outerShdw blurRad="38100" dist="38100" dir="2700000" algn="tl">
                    <a:srgbClr val="C0C0C0"/>
                  </a:outerShdw>
                </a:effectLst>
                <a:latin typeface="Gill Sans MT"/>
              </a:rPr>
              <a:t> </a:t>
            </a:r>
            <a:r>
              <a:rPr lang="pt-PT" sz="2000" b="1">
                <a:solidFill>
                  <a:srgbClr val="FF3300"/>
                </a:solidFill>
                <a:effectLst>
                  <a:outerShdw blurRad="38100" dist="38100" dir="2700000" algn="tl">
                    <a:srgbClr val="C0C0C0"/>
                  </a:outerShdw>
                </a:effectLst>
                <a:latin typeface="Gill Sans MT"/>
              </a:rPr>
              <a:t>administração de probióticos nesses pacientes pode influênciar a longo prazo</a:t>
            </a:r>
            <a:r>
              <a:rPr lang="pt-BR" sz="2000" b="1">
                <a:solidFill>
                  <a:srgbClr val="FF3300"/>
                </a:solidFill>
                <a:effectLst>
                  <a:outerShdw blurRad="38100" dist="38100" dir="2700000" algn="tl">
                    <a:srgbClr val="C0C0C0"/>
                  </a:outerShdw>
                </a:effectLst>
                <a:latin typeface="Gill Sans MT"/>
              </a:rPr>
              <a:t> do padrão bacteriano. </a:t>
            </a:r>
          </a:p>
        </p:txBody>
      </p:sp>
    </p:spTree>
  </p:cSld>
  <p:clrMapOvr>
    <a:masterClrMapping/>
  </p:clrMapOvr>
  <p:transition>
    <p:fade thruBlk="1"/>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4294967295"/>
          </p:nvPr>
        </p:nvSpPr>
        <p:spPr>
          <a:xfrm>
            <a:off x="539750" y="2327275"/>
            <a:ext cx="8229600" cy="4530725"/>
          </a:xfrm>
        </p:spPr>
        <p:txBody>
          <a:bodyPr/>
          <a:lstStyle/>
          <a:p>
            <a:pPr algn="ctr">
              <a:buFont typeface="Wingdings 2" pitchFamily="18" charset="2"/>
              <a:buNone/>
            </a:pPr>
            <a:r>
              <a:rPr lang="pt-PT" b="1" smtClean="0">
                <a:solidFill>
                  <a:srgbClr val="0000FF"/>
                </a:solidFill>
                <a:effectLst>
                  <a:outerShdw blurRad="38100" dist="38100" dir="2700000" algn="tl">
                    <a:srgbClr val="C0C0C0"/>
                  </a:outerShdw>
                </a:effectLst>
              </a:rPr>
              <a:t>   Muito mais precisa ser aprendido sobre a flora intestinal  e suas interações com o desenvolvimento do trato intestinal antes de podermos rotineiramente manipular o</a:t>
            </a:r>
            <a:br>
              <a:rPr lang="pt-PT" b="1" smtClean="0">
                <a:solidFill>
                  <a:srgbClr val="0000FF"/>
                </a:solidFill>
                <a:effectLst>
                  <a:outerShdw blurRad="38100" dist="38100" dir="2700000" algn="tl">
                    <a:srgbClr val="C0C0C0"/>
                  </a:outerShdw>
                </a:effectLst>
              </a:rPr>
            </a:br>
            <a:r>
              <a:rPr lang="pt-PT" b="1" smtClean="0">
                <a:solidFill>
                  <a:srgbClr val="0000FF"/>
                </a:solidFill>
                <a:effectLst>
                  <a:outerShdw blurRad="38100" dist="38100" dir="2700000" algn="tl">
                    <a:srgbClr val="C0C0C0"/>
                  </a:outerShdw>
                </a:effectLst>
              </a:rPr>
              <a:t>ecossistema microbiano intestinal</a:t>
            </a:r>
            <a:r>
              <a:rPr lang="pt-PT" b="1" smtClean="0">
                <a:solidFill>
                  <a:srgbClr val="FFFF00"/>
                </a:solidFill>
                <a:effectLst>
                  <a:outerShdw blurRad="38100" dist="38100" dir="2700000" algn="tl">
                    <a:srgbClr val="C0C0C0"/>
                  </a:outerShdw>
                </a:effectLst>
              </a:rPr>
              <a:t>.</a:t>
            </a:r>
          </a:p>
          <a:p>
            <a:pPr algn="ctr">
              <a:buFont typeface="Wingdings 2" pitchFamily="18" charset="2"/>
              <a:buNone/>
            </a:pPr>
            <a:r>
              <a:rPr lang="pt-BR" b="1" smtClean="0">
                <a:effectLst>
                  <a:outerShdw blurRad="38100" dist="38100" dir="2700000" algn="tl">
                    <a:srgbClr val="C0C0C0"/>
                  </a:outerShdw>
                </a:effectLst>
              </a:rPr>
              <a:t> Após estes esclarecimentos, no futuro talvez venhamos usar probióticos!</a:t>
            </a:r>
          </a:p>
        </p:txBody>
      </p:sp>
      <p:pic>
        <p:nvPicPr>
          <p:cNvPr id="74756" name="Picture 4"/>
          <p:cNvPicPr>
            <a:picLocks noChangeAspect="1" noChangeArrowheads="1"/>
          </p:cNvPicPr>
          <p:nvPr/>
        </p:nvPicPr>
        <p:blipFill>
          <a:blip r:embed="rId2"/>
          <a:srcRect/>
          <a:stretch>
            <a:fillRect/>
          </a:stretch>
        </p:blipFill>
        <p:spPr bwMode="auto">
          <a:xfrm>
            <a:off x="3059113" y="0"/>
            <a:ext cx="3384550" cy="2335213"/>
          </a:xfrm>
          <a:prstGeom prst="rect">
            <a:avLst/>
          </a:prstGeom>
          <a:noFill/>
          <a:ln w="9525">
            <a:noFill/>
            <a:miter lim="800000"/>
            <a:headEnd/>
            <a:tailEnd/>
          </a:ln>
        </p:spPr>
      </p:pic>
      <p:sp>
        <p:nvSpPr>
          <p:cNvPr id="74757" name="Text Box 5"/>
          <p:cNvSpPr txBox="1">
            <a:spLocks noChangeArrowheads="1"/>
          </p:cNvSpPr>
          <p:nvPr/>
        </p:nvSpPr>
        <p:spPr bwMode="auto">
          <a:xfrm>
            <a:off x="7000875" y="6469063"/>
            <a:ext cx="1393825" cy="366712"/>
          </a:xfrm>
          <a:prstGeom prst="rect">
            <a:avLst/>
          </a:prstGeom>
          <a:noFill/>
          <a:ln w="9525">
            <a:noFill/>
            <a:miter lim="800000"/>
            <a:headEnd/>
            <a:tailEnd/>
          </a:ln>
        </p:spPr>
        <p:txBody>
          <a:bodyPr wrap="none">
            <a:spAutoFit/>
          </a:bodyPr>
          <a:lstStyle/>
          <a:p>
            <a:r>
              <a:rPr lang="pt-BR">
                <a:latin typeface="Tahoma" pitchFamily="34" charset="0"/>
              </a:rPr>
              <a:t>Neu J, 2014</a:t>
            </a:r>
          </a:p>
        </p:txBody>
      </p:sp>
    </p:spTree>
  </p:cSld>
  <p:clrMapOvr>
    <a:masterClrMapping/>
  </p:clrMapOvr>
  <p:transition>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1265216" y="769923"/>
            <a:ext cx="6820132" cy="5115099"/>
          </a:xfrm>
          <a:prstGeom prst="rect">
            <a:avLst/>
          </a:prstGeom>
          <a:ln>
            <a:noFill/>
          </a:ln>
          <a:effectLst>
            <a:softEdge rad="112500"/>
          </a:effectLst>
        </p:spPr>
      </p:pic>
      <p:sp>
        <p:nvSpPr>
          <p:cNvPr id="2" name="Título 1"/>
          <p:cNvSpPr>
            <a:spLocks noGrp="1"/>
          </p:cNvSpPr>
          <p:nvPr>
            <p:ph type="title"/>
          </p:nvPr>
        </p:nvSpPr>
        <p:spPr>
          <a:xfrm>
            <a:off x="277782" y="-600097"/>
            <a:ext cx="7215238" cy="1285884"/>
          </a:xfrm>
          <a:effectLst>
            <a:reflection blurRad="6350" stA="52000" endA="300" endPos="35000" dir="5400000" sy="-100000" algn="bl" rotWithShape="0"/>
          </a:effectLst>
        </p:spPr>
        <p:txBody>
          <a:bodyPr/>
          <a:lstStyle/>
          <a:p>
            <a:pPr fontAlgn="auto">
              <a:spcAft>
                <a:spcPts val="0"/>
              </a:spcAft>
              <a:defRPr/>
            </a:pPr>
            <a:r>
              <a:rPr lang="pt-BR" sz="5400" dirty="0" smtClean="0">
                <a:solidFill>
                  <a:schemeClr val="tx2">
                    <a:satMod val="130000"/>
                  </a:schemeClr>
                </a:solidFill>
              </a:rPr>
              <a:t>OBRIGADO!!</a:t>
            </a:r>
            <a:endParaRPr lang="pt-BR" sz="5400" dirty="0">
              <a:solidFill>
                <a:schemeClr val="tx2">
                  <a:satMod val="130000"/>
                </a:schemeClr>
              </a:solidFill>
            </a:endParaRPr>
          </a:p>
        </p:txBody>
      </p:sp>
      <p:sp>
        <p:nvSpPr>
          <p:cNvPr id="25606" name="Text Box 6"/>
          <p:cNvSpPr txBox="1">
            <a:spLocks noChangeArrowheads="1"/>
          </p:cNvSpPr>
          <p:nvPr/>
        </p:nvSpPr>
        <p:spPr bwMode="auto">
          <a:xfrm>
            <a:off x="1187450" y="5949950"/>
            <a:ext cx="6978650" cy="366713"/>
          </a:xfrm>
          <a:prstGeom prst="rect">
            <a:avLst/>
          </a:prstGeom>
          <a:noFill/>
          <a:ln w="9525">
            <a:noFill/>
            <a:miter lim="800000"/>
            <a:headEnd/>
            <a:tailEnd/>
          </a:ln>
          <a:effectLst/>
        </p:spPr>
        <p:txBody>
          <a:bodyPr wrap="none">
            <a:spAutoFit/>
          </a:bodyPr>
          <a:lstStyle/>
          <a:p>
            <a:r>
              <a:rPr lang="pt-BR">
                <a:solidFill>
                  <a:srgbClr val="0000FF"/>
                </a:solidFill>
              </a:rPr>
              <a:t>Drs. Aline,. Paulo R. Margotto, Juliana, Marta Rocha, Roberto e Liv</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ício">
  <a:themeElements>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í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í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754</TotalTime>
  <Words>3847</Words>
  <Application>Microsoft Office PowerPoint</Application>
  <PresentationFormat>Apresentação na tela (4:3)</PresentationFormat>
  <Paragraphs>240</Paragraphs>
  <Slides>50</Slides>
  <Notes>0</Notes>
  <HiddenSlides>0</HiddenSlides>
  <MMClips>0</MMClips>
  <ScaleCrop>false</ScaleCrop>
  <HeadingPairs>
    <vt:vector size="4" baseType="variant">
      <vt:variant>
        <vt:lpstr>Tema</vt:lpstr>
      </vt:variant>
      <vt:variant>
        <vt:i4>1</vt:i4>
      </vt:variant>
      <vt:variant>
        <vt:lpstr>Títulos de slides</vt:lpstr>
      </vt:variant>
      <vt:variant>
        <vt:i4>50</vt:i4>
      </vt:variant>
    </vt:vector>
  </HeadingPairs>
  <TitlesOfParts>
    <vt:vector size="51" baseType="lpstr">
      <vt:lpstr>Solstício</vt:lpstr>
      <vt:lpstr>Slide 1</vt:lpstr>
      <vt:lpstr>Josef Neu</vt:lpstr>
      <vt:lpstr>INTRODUÇÃO</vt:lpstr>
      <vt:lpstr>Introdução</vt:lpstr>
      <vt:lpstr>Microbiota Pré-natal, perinatal e Pós-Natal Imediato </vt:lpstr>
      <vt:lpstr>Microbiota Pré-natal, perinatal e Pós-Natal Imediato </vt:lpstr>
      <vt:lpstr>Microbiota Pré-natal, perinatal e Pós-Natal Imediato </vt:lpstr>
      <vt:lpstr>Microbiota Pré-natal, perinatal e Pós-Natal Imediato </vt:lpstr>
      <vt:lpstr>FATORES PÓS-NATAIS QUE AFETAM A  MICROBIOTA NEONATAL </vt:lpstr>
      <vt:lpstr>FATORES PÓS-NATAIS QUE AFETAM A MICROBIOTA NEONATAL</vt:lpstr>
      <vt:lpstr>FATORES PÓS-NATAIS QUE AFETAM A MICROBIOTA NEONATAL</vt:lpstr>
      <vt:lpstr>FATORES PÓS-NATAIS QUE AFETAM A MICROBIOTA NEONATAL</vt:lpstr>
      <vt:lpstr>FATORES PÓS-NATAIS QUE AFETAM A MICROBIOTA NEONATAL</vt:lpstr>
      <vt:lpstr>FATORES PÓS-NATAIS QUE AFETAM A MICROBIOTA NEONATAL</vt:lpstr>
      <vt:lpstr>FATORES PÓS-NATAIS QUE AFETAM A MICROBIOTA NEONATAL</vt:lpstr>
      <vt:lpstr>CONCLUSÃO</vt:lpstr>
      <vt:lpstr>CONCLUSÃO</vt:lpstr>
      <vt:lpstr>Slide 18</vt:lpstr>
      <vt:lpstr>ABSTRACT</vt:lpstr>
      <vt:lpstr>               Referências</vt:lpstr>
      <vt:lpstr>Slide 21</vt:lpstr>
      <vt:lpstr>Slide 22</vt:lpstr>
      <vt:lpstr>Nota do Editor do site, Dr. Paulo R. Margotto Consultem também! Aqui e Agora! O papel da microbiota intestinal na enterocolite necrosante  Á luz das evidências...</vt:lpstr>
      <vt:lpstr>Slide 24</vt:lpstr>
      <vt:lpstr>Slide 25</vt:lpstr>
      <vt:lpstr>Slide 26</vt:lpstr>
      <vt:lpstr>Slide 27</vt:lpstr>
      <vt:lpstr>Slide 28</vt:lpstr>
      <vt:lpstr>Slide 29</vt:lpstr>
      <vt:lpstr>Microbiota of human breast tissue. Urbaniak C, Cummins J, Brackstone M, Macklaim JM, Gloor GB, Baban CK, Scott L, O'Hanlon DM, Burton JP, Francis KP, Tangney M, Reid G. Appl Environ Microbiol. 2014 May;80(10):3007-14. Artigo Integral!</vt:lpstr>
      <vt:lpstr>Slide 31</vt:lpstr>
      <vt:lpstr>Slide 32</vt:lpstr>
      <vt:lpstr>Slide 33</vt:lpstr>
      <vt:lpstr>Slide 34</vt:lpstr>
      <vt:lpstr>Slide 35</vt:lpstr>
      <vt:lpstr>Slide 36</vt:lpstr>
      <vt:lpstr>Slide 37</vt:lpstr>
      <vt:lpstr>Como a ranitidina aumenta o risco de enterocolite necrosante?</vt:lpstr>
      <vt:lpstr>Slide 39</vt:lpstr>
      <vt:lpstr>Slide 40</vt:lpstr>
      <vt:lpstr>The impact of proton pump inhibitors on the human gastrointestinal microbiome. Freedberg DE, Lebwohl B, Abrams JA. Clin Lab Med. 2014 Dec;34(4):771-85.</vt:lpstr>
      <vt:lpstr>Slide 42</vt:lpstr>
      <vt:lpstr>Slide 43</vt:lpstr>
      <vt:lpstr>Slide 44</vt:lpstr>
      <vt:lpstr>Slide 45</vt:lpstr>
      <vt:lpstr>E PROBIÓTICOS E ENTEROCOLITE NECROSANTE? Como estamos?</vt:lpstr>
      <vt:lpstr>Slide 47</vt:lpstr>
      <vt:lpstr>Slide 48</vt:lpstr>
      <vt:lpstr>Slide 49</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ROBERTO JUNIOR</dc:creator>
  <cp:lastModifiedBy>Paulo</cp:lastModifiedBy>
  <cp:revision>29</cp:revision>
  <dcterms:created xsi:type="dcterms:W3CDTF">2015-05-06T23:00:53Z</dcterms:created>
  <dcterms:modified xsi:type="dcterms:W3CDTF">2015-05-15T23:07:26Z</dcterms:modified>
</cp:coreProperties>
</file>