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comments/comment1.xml" ContentType="application/vnd.openxmlformats-officedocument.presentationml.comments+xml"/>
  <Override PartName="/ppt/comments/comment2.xml" ContentType="application/vnd.openxmlformats-officedocument.presentationml.comment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9" r:id="rId1"/>
  </p:sldMasterIdLst>
  <p:sldIdLst>
    <p:sldId id="267" r:id="rId2"/>
    <p:sldId id="269" r:id="rId3"/>
    <p:sldId id="294" r:id="rId4"/>
    <p:sldId id="271" r:id="rId5"/>
    <p:sldId id="313" r:id="rId6"/>
    <p:sldId id="329" r:id="rId7"/>
    <p:sldId id="314" r:id="rId8"/>
    <p:sldId id="328" r:id="rId9"/>
    <p:sldId id="330" r:id="rId10"/>
    <p:sldId id="272" r:id="rId11"/>
    <p:sldId id="342" r:id="rId12"/>
    <p:sldId id="332" r:id="rId13"/>
    <p:sldId id="274" r:id="rId14"/>
    <p:sldId id="280" r:id="rId15"/>
    <p:sldId id="282" r:id="rId16"/>
    <p:sldId id="281" r:id="rId17"/>
    <p:sldId id="335" r:id="rId18"/>
    <p:sldId id="275" r:id="rId19"/>
    <p:sldId id="336" r:id="rId20"/>
    <p:sldId id="276" r:id="rId21"/>
    <p:sldId id="287" r:id="rId22"/>
    <p:sldId id="286" r:id="rId23"/>
    <p:sldId id="284" r:id="rId24"/>
    <p:sldId id="339" r:id="rId25"/>
    <p:sldId id="306" r:id="rId26"/>
    <p:sldId id="289" r:id="rId27"/>
    <p:sldId id="307" r:id="rId28"/>
    <p:sldId id="291" r:id="rId29"/>
    <p:sldId id="343" r:id="rId30"/>
    <p:sldId id="341" r:id="rId31"/>
    <p:sldId id="317" r:id="rId32"/>
    <p:sldId id="319" r:id="rId33"/>
    <p:sldId id="324" r:id="rId34"/>
    <p:sldId id="292" r:id="rId35"/>
    <p:sldId id="309" r:id="rId36"/>
    <p:sldId id="293" r:id="rId37"/>
    <p:sldId id="266" r:id="rId38"/>
    <p:sldId id="345" r:id="rId39"/>
  </p:sldIdLst>
  <p:sldSz cx="12192000" cy="6858000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Thales Antunes" initials="TA" lastIdx="1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FFF00"/>
    <a:srgbClr val="CC0000"/>
    <a:srgbClr val="99CC00"/>
    <a:srgbClr val="009900"/>
    <a:srgbClr val="CCFF66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24889" autoAdjust="0"/>
    <p:restoredTop sz="94660"/>
  </p:normalViewPr>
  <p:slideViewPr>
    <p:cSldViewPr snapToGrid="0">
      <p:cViewPr varScale="1">
        <p:scale>
          <a:sx n="85" d="100"/>
          <a:sy n="85" d="100"/>
        </p:scale>
        <p:origin x="-67" y="-37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8-01-05T17:00:21.276" idx="1">
    <p:pos x="7359" y="3235"/>
    <p:text>F: FUSAO E G GLICOPROTEÍNA ANEXA</p:tex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8-01-05T17:49:53.980" idx="2">
    <p:pos x="113" y="3850"/>
    <p:text>droplets: gotículas</p:text>
  </p:cm>
  <p:cm authorId="0" dt="2018-01-05T17:51:15.125" idx="4">
    <p:pos x="113" y="3986"/>
    <p:text>cough: tosse</p:text>
  </p:cm>
  <p:cm authorId="0" dt="2018-01-05T17:52:05.853" idx="5">
    <p:pos x="113" y="4122"/>
    <p:text>wheezing: chiado</p:text>
  </p:cm>
  <p:cm authorId="0" dt="2018-01-05T17:52:56.115" idx="6">
    <p:pos x="113" y="4258"/>
    <p:text>trapped: aprisionado</p:text>
  </p:cm>
  <p:cm authorId="0" dt="2018-01-05T17:53:53.620" idx="7">
    <p:pos x="113" y="4394"/>
    <p:text>mismatching: desajuste</p:text>
  </p:cm>
  <p:cm authorId="0" dt="2018-01-05T17:54:54.548" idx="8">
    <p:pos x="113" y="4530"/>
    <p:text>narrowed: estreitamento</p:text>
  </p:cm>
  <p:cm authorId="0" dt="2018-01-05T17:55:45.571" idx="9">
    <p:pos x="113" y="4666"/>
    <p:text>worsening: piora</p:text>
  </p:cm>
  <p:cm authorId="0" dt="2018-01-05T18:09:23.733" idx="11">
    <p:pos x="113" y="4938"/>
    <p:text>porr feeding: má alimentação</p:text>
  </p:cm>
  <p:cm authorId="0" dt="2018-01-05T18:11:39.326" idx="12">
    <p:pos x="113" y="4802"/>
    <p:text>loss: perda</p:text>
  </p:cm>
</p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74423" y="802298"/>
            <a:ext cx="8637073" cy="2920713"/>
          </a:xfrm>
        </p:spPr>
        <p:txBody>
          <a:bodyPr bIns="0" anchor="b"/>
          <a:lstStyle>
            <a:lvl1pPr algn="ctr">
              <a:defRPr sz="66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74424" y="3724074"/>
            <a:ext cx="8637072" cy="977621"/>
          </a:xfrm>
        </p:spPr>
        <p:txBody>
          <a:bodyPr tIns="91440" bIns="91440">
            <a:normAutofit/>
          </a:bodyPr>
          <a:lstStyle>
            <a:lvl1pPr marL="0" indent="0" algn="ctr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387356-92DD-4698-AA0E-54C6D669C450}" type="datetimeFigureOut">
              <a:rPr lang="pt-BR"/>
              <a:pPr>
                <a:defRPr/>
              </a:pPr>
              <a:t>17/02/2018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6250" y="798513"/>
            <a:ext cx="811213" cy="5048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10F5F2-B44A-4274-A30A-2DC29449EAD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316C41-75F9-44CD-B301-2CCEBCBA4B13}" type="datetimeFigureOut">
              <a:rPr lang="pt-BR"/>
              <a:pPr>
                <a:defRPr/>
              </a:pPr>
              <a:t>17/02/2018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60BE68-4C16-45B6-9FCC-BAFB5286F9A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74423" y="1756130"/>
            <a:ext cx="8643154" cy="1969007"/>
          </a:xfrm>
        </p:spPr>
        <p:txBody>
          <a:bodyPr anchor="b"/>
          <a:lstStyle>
            <a:lvl1pPr algn="ctr">
              <a:defRPr sz="36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4423" y="3725137"/>
            <a:ext cx="8643154" cy="1093987"/>
          </a:xfrm>
        </p:spPr>
        <p:txBody>
          <a:bodyPr tIns="91440">
            <a:norm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D0E0E5-BA6F-4BC1-B6BB-C033082AB55A}" type="datetimeFigureOut">
              <a:rPr lang="pt-BR"/>
              <a:pPr>
                <a:defRPr/>
              </a:pPr>
              <a:t>17/02/2018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18A6C5-36E1-4303-8F4E-957AA0A3D74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293577" cy="1059305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488654" cy="3448595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54140" y="2017343"/>
            <a:ext cx="4488654" cy="3441520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ABB959-2198-4926-A05D-BB6509352EAC}" type="datetimeFigureOut">
              <a:rPr lang="pt-BR"/>
              <a:pPr>
                <a:defRPr/>
              </a:pPr>
              <a:t>17/02/2018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324956-255B-4610-AEA1-8F6A49A89F9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295603" cy="1056319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488794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488794" cy="2644457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56025" y="2023003"/>
            <a:ext cx="4488794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56025" y="2821491"/>
            <a:ext cx="4488794" cy="2637371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6DC810-9CC3-4C27-B0B9-B683D585B4F0}" type="datetimeFigureOut">
              <a:rPr lang="pt-BR"/>
              <a:pPr>
                <a:defRPr/>
              </a:pPr>
              <a:t>17/02/2018</a:t>
            </a:fld>
            <a:endParaRPr lang="pt-B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B1FF15-63B8-4540-8E8F-0AAF7D21022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F43F84-BE5C-44F3-902D-7DA8034E7F08}" type="datetimeFigureOut">
              <a:rPr lang="pt-BR"/>
              <a:pPr>
                <a:defRPr/>
              </a:pPr>
              <a:t>17/02/2018</a:t>
            </a:fld>
            <a:endParaRPr lang="pt-B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ED2325-2CD7-4A97-A814-B09E44F5674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82D5B6-9E50-45DA-AF36-E6BC18A880E6}" type="datetimeFigureOut">
              <a:rPr lang="pt-BR"/>
              <a:pPr>
                <a:defRPr/>
              </a:pPr>
              <a:t>17/02/2018</a:t>
            </a:fld>
            <a:endParaRPr lang="pt-BR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EF9A60-D756-4ECD-9BFD-4E78439649A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2961967" cy="2406518"/>
          </a:xfrm>
        </p:spPr>
        <p:txBody>
          <a:bodyPr anchor="b"/>
          <a:lstStyle>
            <a:lvl1pPr algn="l"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30324" y="798974"/>
            <a:ext cx="6012470" cy="4658826"/>
          </a:xfrm>
        </p:spPr>
        <p:txBody>
          <a:bodyPr anchor="ctr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2961967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39826D-28CE-491F-9577-112C4233D4B2}" type="datetimeFigureOut">
              <a:rPr lang="pt-BR"/>
              <a:pPr>
                <a:defRPr/>
              </a:pPr>
              <a:t>17/02/2018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27AAF8-9D97-4936-A2AB-6C248E7DD34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8"/>
          <p:cNvGrpSpPr>
            <a:grpSpLocks/>
          </p:cNvGrpSpPr>
          <p:nvPr/>
        </p:nvGrpSpPr>
        <p:grpSpPr bwMode="auto">
          <a:xfrm>
            <a:off x="7477125" y="482600"/>
            <a:ext cx="4075113" cy="5148263"/>
            <a:chOff x="7477387" y="482170"/>
            <a:chExt cx="4074533" cy="5149101"/>
          </a:xfrm>
        </p:grpSpPr>
        <p:sp>
          <p:nvSpPr>
            <p:cNvPr id="6" name="Rectangle 17"/>
            <p:cNvSpPr/>
            <p:nvPr/>
          </p:nvSpPr>
          <p:spPr>
            <a:xfrm>
              <a:off x="7477387" y="482170"/>
              <a:ext cx="4074533" cy="5149101"/>
            </a:xfrm>
            <a:prstGeom prst="rect">
              <a:avLst/>
            </a:prstGeom>
            <a:blipFill dpi="0" rotWithShape="1">
              <a:blip r:embed="rId2">
                <a:alphaModFix amt="30000"/>
              </a:blip>
              <a:srcRect/>
              <a:tile tx="0" ty="0" sx="100000" sy="100000" flip="none" algn="ctr"/>
            </a:blip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 extrusionH="76200" contourW="12700" prstMaterial="matte">
              <a:bevelT w="152400" h="50800" prst="softRound"/>
              <a:extrusionClr>
                <a:schemeClr val="tx2"/>
              </a:extrusionClr>
              <a:contourClr>
                <a:schemeClr val="bg2"/>
              </a:contourClr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18"/>
            <p:cNvSpPr/>
            <p:nvPr/>
          </p:nvSpPr>
          <p:spPr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38100" cmpd="sng">
              <a:solidFill>
                <a:schemeClr val="tx2">
                  <a:lumMod val="25000"/>
                </a:schemeClr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2"/>
            <a:ext cx="5532328" cy="1922299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50000"/>
              <a:lumOff val="50000"/>
              <a:alpha val="80000"/>
            </a:schemeClr>
          </a:solidFill>
          <a:ln w="9525" cap="sq">
            <a:noFill/>
            <a:miter lim="800000"/>
          </a:ln>
          <a:effectLst/>
        </p:spPr>
        <p:txBody>
          <a:bodyPr rtlCol="0">
            <a:normAutofit/>
          </a:bodyPr>
          <a:lstStyle>
            <a:lvl1pPr>
              <a:defRPr lang="en-US" sz="3200" dirty="0"/>
            </a:lvl1pPr>
          </a:lstStyle>
          <a:p>
            <a:pPr lvl="0"/>
            <a:r>
              <a:rPr lang="pt-BR" noProof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059600"/>
            <a:ext cx="5524404" cy="2090134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800" y="5470525"/>
            <a:ext cx="5527675" cy="319088"/>
          </a:xfrm>
        </p:spPr>
        <p:txBody>
          <a:bodyPr/>
          <a:lstStyle>
            <a:lvl1pPr algn="l">
              <a:defRPr smtClean="0"/>
            </a:lvl1pPr>
          </a:lstStyle>
          <a:p>
            <a:pPr>
              <a:defRPr/>
            </a:pPr>
            <a:fld id="{5788649F-C93A-4FC8-A2B0-A05887372282}" type="datetimeFigureOut">
              <a:rPr lang="pt-BR"/>
              <a:pPr>
                <a:defRPr/>
              </a:pPr>
              <a:t>17/02/2018</a:t>
            </a:fld>
            <a:endParaRPr lang="pt-BR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800" y="319088"/>
            <a:ext cx="5540375" cy="3206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F1AD13-AD9A-41CE-ABD9-74FEF9500E6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8D53D5-869E-4322-B652-F5EEC27E1712}" type="datetimeFigureOut">
              <a:rPr lang="pt-BR"/>
              <a:pPr>
                <a:defRPr/>
              </a:pPr>
              <a:t>17/02/2018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D09CE7-3812-4FE5-A9A6-63AA961CBC8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27052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518654" cy="4659889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202ABD-187C-47B7-B63C-C617BE2328EE}" type="datetimeFigureOut">
              <a:rPr lang="pt-BR"/>
              <a:pPr>
                <a:defRPr/>
              </a:pPr>
              <a:t>17/02/2018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2121CB-18A2-4B5E-A2F9-341D969763F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0975" y="804863"/>
            <a:ext cx="9291638" cy="10493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450975" y="2016125"/>
            <a:ext cx="9291638" cy="3449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42175" y="330200"/>
            <a:ext cx="3500438" cy="30956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6DBEFCD-DDD9-467E-8E49-2C85CA39F1FA}" type="datetimeFigureOut">
              <a:rPr lang="pt-BR"/>
              <a:pPr>
                <a:defRPr/>
              </a:pPr>
              <a:t>17/02/2018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0975" y="328613"/>
            <a:ext cx="5627688" cy="3095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9425" y="798513"/>
            <a:ext cx="811213" cy="5048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 fontAlgn="auto">
              <a:spcBef>
                <a:spcPts val="0"/>
              </a:spcBef>
              <a:spcAft>
                <a:spcPts val="0"/>
              </a:spcAft>
              <a:defRPr sz="2800" smtClean="0">
                <a:solidFill>
                  <a:schemeClr val="accent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10473E4-5C06-4298-93EC-B2CD74ED990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9" name="Rectangle 8"/>
          <p:cNvSpPr/>
          <p:nvPr/>
        </p:nvSpPr>
        <p:spPr>
          <a:xfrm>
            <a:off x="0" y="3622675"/>
            <a:ext cx="12192000" cy="2505075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>
                  <a:alpha val="80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032" name="Picture 9"/>
          <p:cNvPicPr>
            <a:picLocks noChangeAspect="1"/>
          </p:cNvPicPr>
          <p:nvPr/>
        </p:nvPicPr>
        <p:blipFill>
          <a:blip r:embed="rId13"/>
          <a:srcRect t="1538" b="-1538"/>
          <a:stretch>
            <a:fillRect/>
          </a:stretch>
        </p:blipFill>
        <p:spPr bwMode="auto">
          <a:xfrm>
            <a:off x="0" y="6129338"/>
            <a:ext cx="12192000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2" name="Straight Connector 11"/>
          <p:cNvCxnSpPr/>
          <p:nvPr/>
        </p:nvCxnSpPr>
        <p:spPr>
          <a:xfrm>
            <a:off x="0" y="613886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92" r:id="rId1"/>
    <p:sldLayoutId id="2147483891" r:id="rId2"/>
    <p:sldLayoutId id="2147483890" r:id="rId3"/>
    <p:sldLayoutId id="2147483889" r:id="rId4"/>
    <p:sldLayoutId id="2147483888" r:id="rId5"/>
    <p:sldLayoutId id="2147483887" r:id="rId6"/>
    <p:sldLayoutId id="2147483886" r:id="rId7"/>
    <p:sldLayoutId id="2147483885" r:id="rId8"/>
    <p:sldLayoutId id="2147483893" r:id="rId9"/>
    <p:sldLayoutId id="2147483884" r:id="rId10"/>
    <p:sldLayoutId id="2147483883" r:id="rId11"/>
  </p:sldLayoutIdLst>
  <p:txStyles>
    <p:titleStyle>
      <a:lvl1pPr algn="ctr" rtl="0" fontAlgn="base">
        <a:lnSpc>
          <a:spcPct val="90000"/>
        </a:lnSpc>
        <a:spcBef>
          <a:spcPct val="0"/>
        </a:spcBef>
        <a:spcAft>
          <a:spcPct val="0"/>
        </a:spcAft>
        <a:defRPr sz="3200" kern="1200" cap="all">
          <a:solidFill>
            <a:schemeClr val="accent1"/>
          </a:solidFill>
          <a:latin typeface="+mj-lt"/>
          <a:ea typeface="+mj-ea"/>
          <a:cs typeface="+mj-cs"/>
        </a:defRPr>
      </a:lvl1pPr>
      <a:lvl2pPr algn="ctr" rtl="0" fontAlgn="base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accent1"/>
          </a:solidFill>
          <a:latin typeface="Rockwell"/>
        </a:defRPr>
      </a:lvl2pPr>
      <a:lvl3pPr algn="ctr" rtl="0" fontAlgn="base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accent1"/>
          </a:solidFill>
          <a:latin typeface="Rockwell"/>
        </a:defRPr>
      </a:lvl3pPr>
      <a:lvl4pPr algn="ctr" rtl="0" fontAlgn="base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accent1"/>
          </a:solidFill>
          <a:latin typeface="Rockwell"/>
        </a:defRPr>
      </a:lvl4pPr>
      <a:lvl5pPr algn="ctr" rtl="0" fontAlgn="base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accent1"/>
          </a:solidFill>
          <a:latin typeface="Rockwell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accent1"/>
          </a:solidFill>
          <a:latin typeface="Rockwell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accent1"/>
          </a:solidFill>
          <a:latin typeface="Rockwell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accent1"/>
          </a:solidFill>
          <a:latin typeface="Rockwell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accent1"/>
          </a:solidFill>
          <a:latin typeface="Rockwell"/>
        </a:defRPr>
      </a:lvl9pPr>
    </p:titleStyle>
    <p:bodyStyle>
      <a:lvl1pPr marL="228600" indent="-228600" algn="l" rtl="0" fontAlgn="base">
        <a:lnSpc>
          <a:spcPct val="120000"/>
        </a:lnSpc>
        <a:spcBef>
          <a:spcPts val="1000"/>
        </a:spcBef>
        <a:spcAft>
          <a:spcPct val="0"/>
        </a:spcAft>
        <a:buClr>
          <a:schemeClr val="accent1"/>
        </a:buClr>
        <a:buSzPct val="10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120000"/>
        </a:lnSpc>
        <a:spcBef>
          <a:spcPts val="500"/>
        </a:spcBef>
        <a:spcAft>
          <a:spcPct val="0"/>
        </a:spcAft>
        <a:buClr>
          <a:schemeClr val="accent1"/>
        </a:buClr>
        <a:buSzPct val="100000"/>
        <a:buFont typeface="Arial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120000"/>
        </a:lnSpc>
        <a:spcBef>
          <a:spcPts val="500"/>
        </a:spcBef>
        <a:spcAft>
          <a:spcPct val="0"/>
        </a:spcAft>
        <a:buClr>
          <a:schemeClr val="accent1"/>
        </a:buClr>
        <a:buSzPct val="10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120000"/>
        </a:lnSpc>
        <a:spcBef>
          <a:spcPts val="500"/>
        </a:spcBef>
        <a:spcAft>
          <a:spcPct val="0"/>
        </a:spcAft>
        <a:buClr>
          <a:schemeClr val="accent1"/>
        </a:buClr>
        <a:buSzPct val="10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120000"/>
        </a:lnSpc>
        <a:spcBef>
          <a:spcPts val="500"/>
        </a:spcBef>
        <a:spcAft>
          <a:spcPct val="0"/>
        </a:spcAft>
        <a:buClr>
          <a:schemeClr val="accent1"/>
        </a:buClr>
        <a:buSzPct val="100000"/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2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433388" y="212725"/>
            <a:ext cx="11093450" cy="6645275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00000"/>
              </a:lnSpc>
              <a:buFont typeface="Arial" pitchFamily="34" charset="0"/>
              <a:buNone/>
            </a:pPr>
            <a:r>
              <a:rPr lang="pt-BR" sz="1700" b="1" smtClean="0"/>
              <a:t>Hospital Materno Infantil de Brasília</a:t>
            </a:r>
            <a:endParaRPr lang="pt-BR" sz="1700" smtClean="0"/>
          </a:p>
          <a:p>
            <a:pPr marL="0" indent="0" algn="ctr">
              <a:lnSpc>
                <a:spcPct val="100000"/>
              </a:lnSpc>
              <a:buFont typeface="Arial" pitchFamily="34" charset="0"/>
              <a:buNone/>
            </a:pPr>
            <a:r>
              <a:rPr lang="pt-BR" sz="1700" b="1" smtClean="0"/>
              <a:t>Coordenação do Programa de Residência Médica em Pediatria</a:t>
            </a:r>
          </a:p>
          <a:p>
            <a:pPr marL="0" indent="0" algn="ctr">
              <a:lnSpc>
                <a:spcPct val="100000"/>
              </a:lnSpc>
              <a:buFont typeface="Arial" pitchFamily="34" charset="0"/>
              <a:buNone/>
            </a:pPr>
            <a:r>
              <a:rPr lang="pt-BR" sz="1700" b="1" smtClean="0"/>
              <a:t> </a:t>
            </a:r>
            <a:endParaRPr lang="pt-BR" sz="1700" smtClean="0"/>
          </a:p>
          <a:p>
            <a:pPr marL="0" indent="0" algn="ctr">
              <a:lnSpc>
                <a:spcPct val="100000"/>
              </a:lnSpc>
              <a:buFont typeface="Arial" pitchFamily="34" charset="0"/>
              <a:buNone/>
            </a:pPr>
            <a:endParaRPr lang="pt-BR" sz="1100" smtClean="0"/>
          </a:p>
          <a:p>
            <a:pPr marL="0" indent="0" algn="ctr">
              <a:lnSpc>
                <a:spcPct val="100000"/>
              </a:lnSpc>
              <a:buFont typeface="Arial" pitchFamily="34" charset="0"/>
              <a:buNone/>
            </a:pPr>
            <a:endParaRPr lang="pt-BR" sz="2500" b="1" smtClean="0"/>
          </a:p>
          <a:p>
            <a:pPr marL="0" indent="0" algn="ctr">
              <a:lnSpc>
                <a:spcPct val="100000"/>
              </a:lnSpc>
              <a:buFont typeface="Arial" pitchFamily="34" charset="0"/>
              <a:buNone/>
            </a:pPr>
            <a:r>
              <a:rPr lang="pt-BR" sz="2500" b="1" smtClean="0"/>
              <a:t>Bronquiolite Viral Aguda – Proposta de uma rotina para o serviço de Emergência em Pediatria do Hospital Materno-Infantil de Brasília</a:t>
            </a:r>
          </a:p>
          <a:p>
            <a:pPr marL="0" indent="0" algn="ctr">
              <a:lnSpc>
                <a:spcPct val="100000"/>
              </a:lnSpc>
              <a:buFont typeface="Arial" pitchFamily="34" charset="0"/>
              <a:buNone/>
            </a:pPr>
            <a:r>
              <a:rPr lang="pt-BR" sz="1700" b="1" smtClean="0"/>
              <a:t>Thales da Silva Antunes</a:t>
            </a:r>
          </a:p>
          <a:p>
            <a:pPr marL="0" indent="0" algn="ctr">
              <a:lnSpc>
                <a:spcPct val="100000"/>
              </a:lnSpc>
              <a:buFont typeface="Arial" pitchFamily="34" charset="0"/>
              <a:buNone/>
            </a:pPr>
            <a:r>
              <a:rPr lang="pt-BR" sz="1600" b="1" smtClean="0"/>
              <a:t>Orientadora:</a:t>
            </a:r>
          </a:p>
          <a:p>
            <a:pPr marL="0" indent="0" algn="ctr">
              <a:lnSpc>
                <a:spcPct val="100000"/>
              </a:lnSpc>
              <a:buFont typeface="Arial" pitchFamily="34" charset="0"/>
              <a:buNone/>
            </a:pPr>
            <a:r>
              <a:rPr lang="pt-BR" sz="1600" b="1" smtClean="0"/>
              <a:t>Dra. Vanessa Macedo Silveira Fuck</a:t>
            </a:r>
          </a:p>
          <a:p>
            <a:pPr marL="0" indent="0" algn="ctr">
              <a:lnSpc>
                <a:spcPct val="100000"/>
              </a:lnSpc>
              <a:buFont typeface="Arial" pitchFamily="34" charset="0"/>
              <a:buNone/>
            </a:pPr>
            <a:r>
              <a:rPr lang="pt-BR" sz="1400" b="1" smtClean="0"/>
              <a:t>Brasília – DF</a:t>
            </a:r>
            <a:endParaRPr lang="pt-BR" sz="1400" smtClean="0"/>
          </a:p>
          <a:p>
            <a:pPr marL="0" indent="0" algn="ctr">
              <a:lnSpc>
                <a:spcPct val="100000"/>
              </a:lnSpc>
              <a:buFont typeface="Arial" pitchFamily="34" charset="0"/>
              <a:buNone/>
            </a:pPr>
            <a:r>
              <a:rPr lang="pt-BR" sz="1400" b="1" smtClean="0"/>
              <a:t>18 de fevereiro de 2018</a:t>
            </a:r>
            <a:endParaRPr lang="pt-BR" sz="1400" smtClean="0"/>
          </a:p>
          <a:p>
            <a:pPr marL="0" indent="0" algn="ctr">
              <a:lnSpc>
                <a:spcPct val="100000"/>
              </a:lnSpc>
              <a:buFont typeface="Arial" pitchFamily="34" charset="0"/>
              <a:buNone/>
            </a:pPr>
            <a:endParaRPr lang="pt-BR" sz="1100" smtClean="0"/>
          </a:p>
          <a:p>
            <a:pPr marL="0" indent="0" algn="ctr">
              <a:lnSpc>
                <a:spcPct val="100000"/>
              </a:lnSpc>
              <a:buFont typeface="Arial" pitchFamily="34" charset="0"/>
              <a:buNone/>
            </a:pPr>
            <a:endParaRPr lang="pt-BR" sz="1000" smtClean="0"/>
          </a:p>
        </p:txBody>
      </p:sp>
      <p:sp>
        <p:nvSpPr>
          <p:cNvPr id="4100" name="Subtítulo 2"/>
          <p:cNvSpPr>
            <a:spLocks/>
          </p:cNvSpPr>
          <p:nvPr/>
        </p:nvSpPr>
        <p:spPr bwMode="auto">
          <a:xfrm>
            <a:off x="1557338" y="1100138"/>
            <a:ext cx="9144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defTabSz="914400" eaLnBrk="0">
              <a:spcAft>
                <a:spcPts val="1413"/>
              </a:spcAft>
            </a:pPr>
            <a:r>
              <a:rPr lang="pt-BR" altLang="pt-BR" b="1">
                <a:solidFill>
                  <a:srgbClr val="FFFF00"/>
                </a:solidFill>
                <a:latin typeface="Century Gothic" pitchFamily="34" charset="0"/>
                <a:ea typeface="Microsoft YaHei" pitchFamily="34" charset="-122"/>
              </a:rPr>
              <a:t>ARTIGO DE MONOGRAFIA APRESENTADO AO PROGRAMA DE RESIDÊNCIA MÉDICA EM PEDIATRIA DO HOSPITAL MATERNO INFANTIL DE BRASÍLIA -HMIB/SES-DF</a:t>
            </a:r>
            <a:endParaRPr lang="pt-BR" b="1">
              <a:solidFill>
                <a:srgbClr val="FFFF00"/>
              </a:solidFill>
              <a:latin typeface="Century Gothic" pitchFamily="34" charset="0"/>
              <a:ea typeface="Microsoft YaHei" pitchFamily="34" charset="-122"/>
            </a:endParaRPr>
          </a:p>
        </p:txBody>
      </p:sp>
      <p:pic>
        <p:nvPicPr>
          <p:cNvPr id="4101" name="Picture 5" descr="20160126_12045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5913" y="3821113"/>
            <a:ext cx="3594100" cy="2035175"/>
          </a:xfrm>
          <a:prstGeom prst="rect">
            <a:avLst/>
          </a:prstGeom>
          <a:noFill/>
        </p:spPr>
      </p:pic>
      <p:sp>
        <p:nvSpPr>
          <p:cNvPr id="4103" name="Text Box 7"/>
          <p:cNvSpPr txBox="1">
            <a:spLocks noChangeArrowheads="1"/>
          </p:cNvSpPr>
          <p:nvPr/>
        </p:nvSpPr>
        <p:spPr bwMode="auto">
          <a:xfrm>
            <a:off x="4857750" y="6237288"/>
            <a:ext cx="30289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defTabSz="914400"/>
            <a:r>
              <a:rPr lang="pt-BR">
                <a:hlinkClick r:id="rId3"/>
              </a:rPr>
              <a:t>www.paulomargotto.com.br</a:t>
            </a:r>
            <a:r>
              <a:rPr lang="pt-BR"/>
              <a:t>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295275" y="176213"/>
            <a:ext cx="11591925" cy="617537"/>
          </a:xfrm>
        </p:spPr>
        <p:txBody>
          <a:bodyPr/>
          <a:lstStyle/>
          <a:p>
            <a:pPr algn="r" fontAlgn="auto">
              <a:spcAft>
                <a:spcPts val="0"/>
              </a:spcAft>
              <a:defRPr/>
            </a:pPr>
            <a:r>
              <a:rPr lang="pt-B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Objetivo e metodologia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295275" y="577850"/>
            <a:ext cx="11591925" cy="5702300"/>
          </a:xfrm>
        </p:spPr>
        <p:txBody>
          <a:bodyPr rtlCol="0">
            <a:normAutofit/>
          </a:bodyPr>
          <a:lstStyle/>
          <a:p>
            <a:pPr algn="just" fontAlgn="auto">
              <a:spcAft>
                <a:spcPts val="0"/>
              </a:spcAft>
              <a:defRPr/>
            </a:pPr>
            <a:r>
              <a:rPr lang="pt-BR" sz="2400" dirty="0"/>
              <a:t>Propor uma rotina de atendimento BVA no HMIB.</a:t>
            </a:r>
          </a:p>
          <a:p>
            <a:pPr algn="just" fontAlgn="auto">
              <a:spcAft>
                <a:spcPts val="0"/>
              </a:spcAft>
              <a:defRPr/>
            </a:pPr>
            <a:endParaRPr lang="pt-BR" sz="2400" dirty="0"/>
          </a:p>
          <a:p>
            <a:pPr algn="just" fontAlgn="auto">
              <a:spcAft>
                <a:spcPts val="0"/>
              </a:spcAft>
              <a:defRPr/>
            </a:pPr>
            <a:r>
              <a:rPr lang="pt-BR" sz="2400" dirty="0"/>
              <a:t>Recomendações atuais, com foco no pronto-atendimento.</a:t>
            </a:r>
          </a:p>
          <a:p>
            <a:pPr algn="just" fontAlgn="auto">
              <a:spcAft>
                <a:spcPts val="0"/>
              </a:spcAft>
              <a:defRPr/>
            </a:pPr>
            <a:endParaRPr lang="pt-BR" sz="2400" dirty="0"/>
          </a:p>
          <a:p>
            <a:pPr algn="just" fontAlgn="auto">
              <a:spcAft>
                <a:spcPts val="0"/>
              </a:spcAft>
              <a:defRPr/>
            </a:pPr>
            <a:r>
              <a:rPr lang="pt-BR" sz="2400" dirty="0"/>
              <a:t>Escolha dos temas. </a:t>
            </a:r>
          </a:p>
          <a:p>
            <a:pPr algn="just" fontAlgn="auto">
              <a:spcAft>
                <a:spcPts val="0"/>
              </a:spcAft>
              <a:defRPr/>
            </a:pPr>
            <a:endParaRPr lang="pt-BR" sz="2400" dirty="0"/>
          </a:p>
          <a:p>
            <a:pPr algn="just" fontAlgn="auto">
              <a:spcAft>
                <a:spcPts val="0"/>
              </a:spcAft>
              <a:defRPr/>
            </a:pPr>
            <a:r>
              <a:rPr lang="pt-BR" sz="2400" dirty="0"/>
              <a:t>Revisão de literatura, não sistematizada, últimos 5 anos.</a:t>
            </a:r>
          </a:p>
          <a:p>
            <a:pPr algn="just" fontAlgn="auto">
              <a:spcAft>
                <a:spcPts val="0"/>
              </a:spcAft>
              <a:defRPr/>
            </a:pPr>
            <a:endParaRPr lang="pt-BR" sz="2400" dirty="0"/>
          </a:p>
          <a:p>
            <a:pPr algn="just" fontAlgn="auto">
              <a:spcAft>
                <a:spcPts val="0"/>
              </a:spcAft>
              <a:defRPr/>
            </a:pPr>
            <a:r>
              <a:rPr lang="pt-PT" sz="2400" dirty="0"/>
              <a:t>Após a apresentação da monografia: elaboração de uma proposta de rotina para orientar os profissionais no atendimento aos lactentes com BVA no HMIB. </a:t>
            </a:r>
            <a:endParaRPr lang="pt-BR" sz="2400" dirty="0"/>
          </a:p>
          <a:p>
            <a:pPr marL="0" indent="0" algn="just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sz="2400" dirty="0"/>
          </a:p>
          <a:p>
            <a:pPr marL="0" indent="0" algn="just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sz="2400" dirty="0"/>
          </a:p>
          <a:p>
            <a:pPr algn="just" fontAlgn="auto">
              <a:spcAft>
                <a:spcPts val="0"/>
              </a:spcAft>
              <a:defRPr/>
            </a:pPr>
            <a:endParaRPr lang="pt-BR" sz="2400" dirty="0"/>
          </a:p>
          <a:p>
            <a:pPr algn="just" fontAlgn="auto">
              <a:spcAft>
                <a:spcPts val="0"/>
              </a:spcAft>
              <a:defRPr/>
            </a:pPr>
            <a:endParaRPr lang="pt-BR" sz="24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295275" y="157163"/>
            <a:ext cx="11591925" cy="619125"/>
          </a:xfrm>
        </p:spPr>
        <p:txBody>
          <a:bodyPr/>
          <a:lstStyle/>
          <a:p>
            <a:pPr algn="r" fontAlgn="auto">
              <a:spcAft>
                <a:spcPts val="0"/>
              </a:spcAft>
              <a:defRPr/>
            </a:pPr>
            <a:r>
              <a:rPr lang="pt-B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definição</a:t>
            </a:r>
          </a:p>
        </p:txBody>
      </p:sp>
      <p:sp>
        <p:nvSpPr>
          <p:cNvPr id="6147" name="Espaço Reservado para Conteúdo 2"/>
          <p:cNvSpPr>
            <a:spLocks noGrp="1"/>
          </p:cNvSpPr>
          <p:nvPr>
            <p:ph idx="1"/>
          </p:nvPr>
        </p:nvSpPr>
        <p:spPr>
          <a:xfrm>
            <a:off x="295275" y="979488"/>
            <a:ext cx="11591925" cy="5702300"/>
          </a:xfrm>
        </p:spPr>
        <p:txBody>
          <a:bodyPr/>
          <a:lstStyle/>
          <a:p>
            <a:pPr algn="just"/>
            <a:endParaRPr lang="pt-PT" sz="2400" smtClean="0"/>
          </a:p>
          <a:p>
            <a:pPr algn="just"/>
            <a:endParaRPr lang="pt-PT" sz="2400" smtClean="0"/>
          </a:p>
          <a:p>
            <a:pPr algn="just"/>
            <a:endParaRPr lang="pt-PT" sz="2400" smtClean="0"/>
          </a:p>
          <a:p>
            <a:pPr algn="just"/>
            <a:endParaRPr lang="pt-PT" sz="2400" smtClean="0"/>
          </a:p>
          <a:p>
            <a:pPr algn="just"/>
            <a:endParaRPr lang="pt-PT" sz="2400" smtClean="0"/>
          </a:p>
          <a:p>
            <a:pPr algn="just"/>
            <a:endParaRPr lang="pt-PT" sz="2400" smtClean="0"/>
          </a:p>
          <a:p>
            <a:pPr algn="just"/>
            <a:r>
              <a:rPr lang="pt-PT" sz="2400" smtClean="0"/>
              <a:t>Principal causa respiratória de internação </a:t>
            </a:r>
            <a:r>
              <a:rPr lang="pt-BR" sz="2400" smtClean="0"/>
              <a:t>e de </a:t>
            </a:r>
            <a:r>
              <a:rPr lang="pt-PT" sz="2400" smtClean="0"/>
              <a:t>sibilância em &lt; 2 anos</a:t>
            </a:r>
            <a:r>
              <a:rPr lang="pt-PT" sz="2400" baseline="30000" smtClean="0"/>
              <a:t>3</a:t>
            </a:r>
            <a:r>
              <a:rPr lang="pt-PT" sz="2400" smtClean="0"/>
              <a:t>. </a:t>
            </a:r>
          </a:p>
          <a:p>
            <a:pPr algn="just"/>
            <a:r>
              <a:rPr lang="pt-PT" sz="2400" smtClean="0"/>
              <a:t>Infecção sazonal</a:t>
            </a:r>
            <a:r>
              <a:rPr lang="pt-PT" sz="2400" baseline="30000" smtClean="0"/>
              <a:t>1</a:t>
            </a:r>
            <a:r>
              <a:rPr lang="pt-PT" sz="2400" smtClean="0"/>
              <a:t>. </a:t>
            </a:r>
          </a:p>
          <a:p>
            <a:pPr algn="just"/>
            <a:endParaRPr lang="pt-PT" sz="2400" baseline="30000" smtClean="0"/>
          </a:p>
          <a:p>
            <a:pPr algn="just"/>
            <a:endParaRPr lang="pt-PT" sz="2400" baseline="30000" smtClean="0"/>
          </a:p>
        </p:txBody>
      </p:sp>
      <p:sp>
        <p:nvSpPr>
          <p:cNvPr id="4" name="Retângulo: Cantos Arredondados 3">
            <a:extLst>
              <a:ext uri="{FF2B5EF4-FFF2-40B4-BE49-F238E27FC236}"/>
            </a:extLst>
          </p:cNvPr>
          <p:cNvSpPr/>
          <p:nvPr/>
        </p:nvSpPr>
        <p:spPr>
          <a:xfrm>
            <a:off x="1066800" y="723900"/>
            <a:ext cx="10048875" cy="1412875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/>
              <a:t>Bronquiolite viral aguda (BVA) é uma infecção causada pelo vírus sincicial respiratório (VSR), que acomete crianças menores de dois anos de idade</a:t>
            </a:r>
            <a:r>
              <a:rPr lang="pt-BR" sz="2400" baseline="30000" dirty="0"/>
              <a:t>1,2</a:t>
            </a:r>
            <a:r>
              <a:rPr lang="pt-BR" sz="2400" dirty="0"/>
              <a:t>. </a:t>
            </a:r>
          </a:p>
        </p:txBody>
      </p:sp>
      <p:sp>
        <p:nvSpPr>
          <p:cNvPr id="5" name="Retângulo: Cantos Arredondados 4">
            <a:extLst>
              <a:ext uri="{FF2B5EF4-FFF2-40B4-BE49-F238E27FC236}"/>
            </a:extLst>
          </p:cNvPr>
          <p:cNvSpPr/>
          <p:nvPr/>
        </p:nvSpPr>
        <p:spPr>
          <a:xfrm>
            <a:off x="1066800" y="2339975"/>
            <a:ext cx="10048875" cy="1490663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/>
              <a:t>Caracterizada pela obstrução das vias aéreas inferiores secundária a um processo de inflamação aguda, edema e necrose das células epiteliais, com aumento da produção de muco e consequente obstrução luminal alveolar.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295275" y="176213"/>
            <a:ext cx="11591925" cy="617537"/>
          </a:xfrm>
        </p:spPr>
        <p:txBody>
          <a:bodyPr/>
          <a:lstStyle/>
          <a:p>
            <a:pPr algn="r" fontAlgn="auto">
              <a:spcAft>
                <a:spcPts val="0"/>
              </a:spcAft>
              <a:defRPr/>
            </a:pPr>
            <a:r>
              <a:rPr lang="pt-B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Epidemiologia</a:t>
            </a:r>
          </a:p>
        </p:txBody>
      </p:sp>
      <p:sp>
        <p:nvSpPr>
          <p:cNvPr id="7171" name="Espaço Reservado para Conteúdo 2"/>
          <p:cNvSpPr>
            <a:spLocks noGrp="1"/>
          </p:cNvSpPr>
          <p:nvPr>
            <p:ph idx="1"/>
          </p:nvPr>
        </p:nvSpPr>
        <p:spPr>
          <a:xfrm>
            <a:off x="295275" y="979488"/>
            <a:ext cx="5148263" cy="5702300"/>
          </a:xfrm>
        </p:spPr>
        <p:txBody>
          <a:bodyPr/>
          <a:lstStyle/>
          <a:p>
            <a:pPr algn="just"/>
            <a:r>
              <a:rPr lang="pt-PT" smtClean="0"/>
              <a:t>EUA: 20% das crianças são atendidas por BVA no 1º ano de vida:</a:t>
            </a:r>
          </a:p>
          <a:p>
            <a:pPr algn="just">
              <a:buFontTx/>
              <a:buChar char="-"/>
            </a:pPr>
            <a:r>
              <a:rPr lang="pt-PT" smtClean="0"/>
              <a:t>Taxa de internação: 1% a 3%;</a:t>
            </a:r>
            <a:endParaRPr lang="pt-PT" baseline="30000" smtClean="0"/>
          </a:p>
          <a:p>
            <a:pPr algn="just">
              <a:buFontTx/>
              <a:buChar char="-"/>
            </a:pPr>
            <a:r>
              <a:rPr lang="pt-PT" smtClean="0"/>
              <a:t>Mortalidade: baixa </a:t>
            </a:r>
            <a:r>
              <a:rPr lang="pt-PT" baseline="30000" smtClean="0"/>
              <a:t>5,7</a:t>
            </a:r>
            <a:r>
              <a:rPr lang="pt-PT" smtClean="0"/>
              <a:t>. </a:t>
            </a:r>
          </a:p>
          <a:p>
            <a:pPr algn="just">
              <a:buFontTx/>
              <a:buChar char="-"/>
            </a:pPr>
            <a:endParaRPr lang="pt-BR" smtClean="0"/>
          </a:p>
          <a:p>
            <a:pPr algn="just">
              <a:buFontTx/>
              <a:buChar char="-"/>
            </a:pPr>
            <a:endParaRPr lang="pt-BR" smtClean="0"/>
          </a:p>
          <a:p>
            <a:pPr algn="just"/>
            <a:r>
              <a:rPr lang="pt-PT" smtClean="0"/>
              <a:t>Sazonalidade: </a:t>
            </a:r>
          </a:p>
          <a:p>
            <a:pPr algn="just">
              <a:buFontTx/>
              <a:buChar char="-"/>
            </a:pPr>
            <a:r>
              <a:rPr lang="pt-PT" smtClean="0"/>
              <a:t>EUA: início novembro, pico em janeiro ou fevereiro e dura até maio;</a:t>
            </a:r>
          </a:p>
          <a:p>
            <a:pPr algn="just">
              <a:buFontTx/>
              <a:buChar char="-"/>
            </a:pPr>
            <a:r>
              <a:rPr lang="pt-PT" smtClean="0"/>
              <a:t>Climas temperados: inverno</a:t>
            </a:r>
            <a:r>
              <a:rPr lang="pt-PT" baseline="30000" smtClean="0"/>
              <a:t>10</a:t>
            </a:r>
            <a:r>
              <a:rPr lang="pt-PT" smtClean="0"/>
              <a:t>.</a:t>
            </a:r>
            <a:endParaRPr lang="pt-BR" smtClean="0"/>
          </a:p>
          <a:p>
            <a:pPr algn="just">
              <a:buFontTx/>
              <a:buChar char="-"/>
            </a:pPr>
            <a:endParaRPr lang="pt-PT" smtClean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05488" y="1187450"/>
            <a:ext cx="6262687" cy="448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ítulo 1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8401050" y="5822950"/>
            <a:ext cx="3952875" cy="619125"/>
          </a:xfrm>
          <a:prstGeom prst="rect">
            <a:avLst/>
          </a:prstGeom>
        </p:spPr>
        <p:txBody>
          <a:bodyPr anchor="ctr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accent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l" fontAlgn="auto">
              <a:spcAft>
                <a:spcPts val="0"/>
              </a:spcAft>
              <a:defRPr/>
            </a:pPr>
            <a:r>
              <a:rPr lang="pt-BR" sz="1000" b="1" dirty="0"/>
              <a:t>(SOCIEDADE BRASILEIRA DE PEDIATRIA, dez. de 2017)</a:t>
            </a:r>
            <a:br>
              <a:rPr lang="pt-BR" sz="1000" b="1" dirty="0"/>
            </a:br>
            <a:endParaRPr lang="pt-BR" sz="1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5759450"/>
            <a:ext cx="11887200" cy="617538"/>
          </a:xfrm>
        </p:spPr>
        <p:txBody>
          <a:bodyPr/>
          <a:lstStyle/>
          <a:p>
            <a:pPr algn="r" fontAlgn="auto">
              <a:spcAft>
                <a:spcPts val="0"/>
              </a:spcAft>
              <a:defRPr/>
            </a:pPr>
            <a:r>
              <a:rPr lang="en-US" sz="1000" b="1" dirty="0"/>
              <a:t>(</a:t>
            </a:r>
            <a:r>
              <a:rPr lang="en-US" sz="1000" b="1" dirty="0" err="1"/>
              <a:t>Jornal</a:t>
            </a:r>
            <a:r>
              <a:rPr lang="en-US" sz="1000" b="1" dirty="0"/>
              <a:t> </a:t>
            </a:r>
            <a:r>
              <a:rPr lang="en-US" sz="1000" b="1" dirty="0" err="1"/>
              <a:t>Brasileiro</a:t>
            </a:r>
            <a:r>
              <a:rPr lang="en-US" sz="1000" b="1" dirty="0"/>
              <a:t> de </a:t>
            </a:r>
            <a:r>
              <a:rPr lang="en-US" sz="1000" b="1" dirty="0" err="1"/>
              <a:t>Pneumologia</a:t>
            </a:r>
            <a:r>
              <a:rPr lang="en-US" sz="1000" b="1" i="1" dirty="0"/>
              <a:t>,</a:t>
            </a:r>
            <a:r>
              <a:rPr lang="en-US" sz="1000" b="1" dirty="0"/>
              <a:t> 2016)</a:t>
            </a:r>
            <a:endParaRPr lang="pt-BR" sz="1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195" name="Imagem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73225" y="923925"/>
            <a:ext cx="8845550" cy="3703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ítulo 1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295275" y="176213"/>
            <a:ext cx="11591925" cy="61753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accent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r" fontAlgn="auto">
              <a:spcAft>
                <a:spcPts val="0"/>
              </a:spcAft>
              <a:defRPr/>
            </a:pPr>
            <a:r>
              <a:rPr lang="pt-BR" sz="2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Epidemiologia</a:t>
            </a:r>
            <a:endParaRPr lang="pt-BR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6" name="Conector reto 5"/>
          <p:cNvCxnSpPr/>
          <p:nvPr/>
        </p:nvCxnSpPr>
        <p:spPr>
          <a:xfrm flipV="1">
            <a:off x="2547938" y="2090738"/>
            <a:ext cx="6029325" cy="20637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ector reto 8"/>
          <p:cNvCxnSpPr/>
          <p:nvPr/>
        </p:nvCxnSpPr>
        <p:spPr>
          <a:xfrm flipV="1">
            <a:off x="2547938" y="2295525"/>
            <a:ext cx="6029325" cy="22225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ector reto 9"/>
          <p:cNvCxnSpPr/>
          <p:nvPr/>
        </p:nvCxnSpPr>
        <p:spPr>
          <a:xfrm flipV="1">
            <a:off x="2547938" y="3025775"/>
            <a:ext cx="6029325" cy="22225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to 10"/>
          <p:cNvCxnSpPr/>
          <p:nvPr/>
        </p:nvCxnSpPr>
        <p:spPr>
          <a:xfrm flipV="1">
            <a:off x="2547938" y="3286125"/>
            <a:ext cx="6029325" cy="22225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ector reto 11"/>
          <p:cNvCxnSpPr/>
          <p:nvPr/>
        </p:nvCxnSpPr>
        <p:spPr>
          <a:xfrm flipV="1">
            <a:off x="2547938" y="3505200"/>
            <a:ext cx="6029325" cy="22225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ector reto 12"/>
          <p:cNvCxnSpPr/>
          <p:nvPr/>
        </p:nvCxnSpPr>
        <p:spPr>
          <a:xfrm flipV="1">
            <a:off x="2547938" y="3746500"/>
            <a:ext cx="6029325" cy="22225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ector reto 13"/>
          <p:cNvCxnSpPr/>
          <p:nvPr/>
        </p:nvCxnSpPr>
        <p:spPr>
          <a:xfrm flipV="1">
            <a:off x="2547938" y="3984625"/>
            <a:ext cx="6029325" cy="22225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295275" y="176213"/>
            <a:ext cx="11591925" cy="617537"/>
          </a:xfrm>
        </p:spPr>
        <p:txBody>
          <a:bodyPr/>
          <a:lstStyle/>
          <a:p>
            <a:pPr algn="r" fontAlgn="auto">
              <a:spcAft>
                <a:spcPts val="0"/>
              </a:spcAft>
              <a:defRPr/>
            </a:pPr>
            <a:r>
              <a:rPr lang="pt-B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Etiologia</a:t>
            </a:r>
          </a:p>
        </p:txBody>
      </p:sp>
      <p:sp>
        <p:nvSpPr>
          <p:cNvPr id="9219" name="Espaço Reservado para Conteúdo 2"/>
          <p:cNvSpPr>
            <a:spLocks noGrp="1"/>
          </p:cNvSpPr>
          <p:nvPr>
            <p:ph idx="1"/>
          </p:nvPr>
        </p:nvSpPr>
        <p:spPr>
          <a:xfrm>
            <a:off x="295275" y="979488"/>
            <a:ext cx="11591925" cy="5702300"/>
          </a:xfrm>
        </p:spPr>
        <p:txBody>
          <a:bodyPr/>
          <a:lstStyle/>
          <a:p>
            <a:pPr algn="just">
              <a:buFontTx/>
              <a:buChar char="-"/>
            </a:pPr>
            <a:endParaRPr lang="pt-BR" smtClean="0"/>
          </a:p>
          <a:p>
            <a:pPr algn="just"/>
            <a:endParaRPr lang="pt-BR" smtClean="0"/>
          </a:p>
          <a:p>
            <a:pPr algn="just">
              <a:buFontTx/>
              <a:buChar char="-"/>
            </a:pPr>
            <a:endParaRPr lang="pt-BR" smtClean="0"/>
          </a:p>
        </p:txBody>
      </p:sp>
      <p:pic>
        <p:nvPicPr>
          <p:cNvPr id="9220" name="Imagem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55900" y="503238"/>
            <a:ext cx="6670675" cy="535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ítulo 5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8978900" y="5889625"/>
            <a:ext cx="3325813" cy="438150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accent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000" b="1" dirty="0"/>
              <a:t>(New England Journal of Medicine, 2016)</a:t>
            </a:r>
            <a:r>
              <a:rPr lang="pt-BR" sz="1000" b="1" dirty="0"/>
              <a:t/>
            </a:r>
            <a:br>
              <a:rPr lang="pt-BR" sz="1000" b="1" dirty="0"/>
            </a:br>
            <a:endParaRPr lang="pt-BR" sz="1000" b="1" dirty="0"/>
          </a:p>
        </p:txBody>
      </p:sp>
      <p:cxnSp>
        <p:nvCxnSpPr>
          <p:cNvPr id="6" name="Conector reto 5"/>
          <p:cNvCxnSpPr/>
          <p:nvPr/>
        </p:nvCxnSpPr>
        <p:spPr>
          <a:xfrm flipV="1">
            <a:off x="2898775" y="1751013"/>
            <a:ext cx="6384925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ector reto 8"/>
          <p:cNvCxnSpPr/>
          <p:nvPr/>
        </p:nvCxnSpPr>
        <p:spPr>
          <a:xfrm flipV="1">
            <a:off x="2898775" y="2022475"/>
            <a:ext cx="6384925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24" name="Retângulo 7"/>
          <p:cNvSpPr>
            <a:spLocks noChangeArrowheads="1"/>
          </p:cNvSpPr>
          <p:nvPr/>
        </p:nvSpPr>
        <p:spPr bwMode="auto">
          <a:xfrm>
            <a:off x="3856038" y="41275"/>
            <a:ext cx="4533900" cy="461963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t-BR" sz="2400">
                <a:latin typeface="Rockwell"/>
              </a:rPr>
              <a:t>Principal Agente: VSR</a:t>
            </a:r>
            <a:r>
              <a:rPr lang="pt-BR" sz="2400" baseline="30000">
                <a:latin typeface="Rockwell"/>
              </a:rPr>
              <a:t>1,3,5,12</a:t>
            </a:r>
            <a:r>
              <a:rPr lang="pt-BR" sz="2400">
                <a:latin typeface="Rockwell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295275" y="176213"/>
            <a:ext cx="11591925" cy="617537"/>
          </a:xfrm>
        </p:spPr>
        <p:txBody>
          <a:bodyPr/>
          <a:lstStyle/>
          <a:p>
            <a:pPr algn="r" fontAlgn="auto">
              <a:spcAft>
                <a:spcPts val="0"/>
              </a:spcAft>
              <a:defRPr/>
            </a:pPr>
            <a:r>
              <a:rPr lang="pt-B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Etiologia</a:t>
            </a:r>
          </a:p>
        </p:txBody>
      </p:sp>
      <p:sp>
        <p:nvSpPr>
          <p:cNvPr id="10243" name="Espaço Reservado para Conteúdo 2"/>
          <p:cNvSpPr>
            <a:spLocks noGrp="1"/>
          </p:cNvSpPr>
          <p:nvPr>
            <p:ph idx="1"/>
          </p:nvPr>
        </p:nvSpPr>
        <p:spPr>
          <a:xfrm>
            <a:off x="295275" y="979488"/>
            <a:ext cx="11591925" cy="5702300"/>
          </a:xfrm>
        </p:spPr>
        <p:txBody>
          <a:bodyPr/>
          <a:lstStyle/>
          <a:p>
            <a:pPr algn="just"/>
            <a:r>
              <a:rPr lang="pt-PT" smtClean="0"/>
              <a:t>Não há associação entre gravidade e o número de vírus encontrados³.</a:t>
            </a:r>
          </a:p>
        </p:txBody>
      </p:sp>
      <p:pic>
        <p:nvPicPr>
          <p:cNvPr id="10244" name="Imagem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12875" y="1690688"/>
            <a:ext cx="9366250" cy="325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ítulo 5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8866188" y="5878513"/>
            <a:ext cx="3325812" cy="438150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accent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000" b="1" dirty="0"/>
              <a:t>(</a:t>
            </a:r>
            <a:r>
              <a:rPr lang="en-US" sz="1000" b="1" dirty="0" err="1"/>
              <a:t>Jornal</a:t>
            </a:r>
            <a:r>
              <a:rPr lang="en-US" sz="1000" b="1" dirty="0"/>
              <a:t> </a:t>
            </a:r>
            <a:r>
              <a:rPr lang="en-US" sz="1000" b="1" dirty="0" err="1"/>
              <a:t>Brasileiro</a:t>
            </a:r>
            <a:r>
              <a:rPr lang="en-US" sz="1000" b="1" dirty="0"/>
              <a:t> de </a:t>
            </a:r>
            <a:r>
              <a:rPr lang="en-US" sz="1000" b="1" dirty="0" err="1"/>
              <a:t>Pneumologia</a:t>
            </a:r>
            <a:r>
              <a:rPr lang="en-US" sz="1000" b="1" i="1" dirty="0"/>
              <a:t>.</a:t>
            </a:r>
            <a:r>
              <a:rPr lang="en-US" sz="1000" b="1" dirty="0"/>
              <a:t> 2016)</a:t>
            </a:r>
            <a:r>
              <a:rPr lang="pt-BR" sz="1000" b="1" dirty="0"/>
              <a:t/>
            </a:r>
            <a:br>
              <a:rPr lang="pt-BR" sz="1000" b="1" dirty="0"/>
            </a:br>
            <a:endParaRPr lang="pt-BR" sz="1000" b="1" dirty="0"/>
          </a:p>
        </p:txBody>
      </p:sp>
      <p:sp>
        <p:nvSpPr>
          <p:cNvPr id="5" name="Retângulo 4"/>
          <p:cNvSpPr/>
          <p:nvPr/>
        </p:nvSpPr>
        <p:spPr>
          <a:xfrm>
            <a:off x="9593263" y="2774950"/>
            <a:ext cx="696912" cy="175101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295275" y="176213"/>
            <a:ext cx="11591925" cy="617537"/>
          </a:xfrm>
        </p:spPr>
        <p:txBody>
          <a:bodyPr/>
          <a:lstStyle/>
          <a:p>
            <a:pPr algn="r" fontAlgn="auto">
              <a:spcAft>
                <a:spcPts val="0"/>
              </a:spcAft>
              <a:defRPr/>
            </a:pPr>
            <a:r>
              <a:rPr lang="pt-B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Etiologia</a:t>
            </a:r>
          </a:p>
        </p:txBody>
      </p:sp>
      <p:sp>
        <p:nvSpPr>
          <p:cNvPr id="11267" name="Espaço Reservado para Conteúdo 2"/>
          <p:cNvSpPr>
            <a:spLocks noGrp="1"/>
          </p:cNvSpPr>
          <p:nvPr>
            <p:ph idx="1"/>
          </p:nvPr>
        </p:nvSpPr>
        <p:spPr>
          <a:xfrm>
            <a:off x="295275" y="979488"/>
            <a:ext cx="11591925" cy="5702300"/>
          </a:xfrm>
        </p:spPr>
        <p:txBody>
          <a:bodyPr/>
          <a:lstStyle/>
          <a:p>
            <a:pPr algn="just"/>
            <a:r>
              <a:rPr lang="pt-BR" sz="2400" smtClean="0"/>
              <a:t>Bactérias?</a:t>
            </a:r>
          </a:p>
          <a:p>
            <a:pPr algn="just"/>
            <a:endParaRPr lang="pt-BR" sz="2400" smtClean="0"/>
          </a:p>
        </p:txBody>
      </p:sp>
      <p:sp>
        <p:nvSpPr>
          <p:cNvPr id="4" name="Retângulo: Cantos Arredondados 3">
            <a:extLst>
              <a:ext uri="{FF2B5EF4-FFF2-40B4-BE49-F238E27FC236}"/>
            </a:extLst>
          </p:cNvPr>
          <p:cNvSpPr/>
          <p:nvPr/>
        </p:nvSpPr>
        <p:spPr>
          <a:xfrm>
            <a:off x="814124" y="1855552"/>
            <a:ext cx="10554511" cy="1775298"/>
          </a:xfrm>
          <a:prstGeom prst="round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NÃO causam BVA!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Considerar </a:t>
            </a:r>
            <a:r>
              <a:rPr lang="pt-BR" i="1" dirty="0" err="1"/>
              <a:t>Bordetella</a:t>
            </a:r>
            <a:r>
              <a:rPr lang="pt-BR" i="1" dirty="0"/>
              <a:t> </a:t>
            </a:r>
            <a:r>
              <a:rPr lang="pt-BR" i="1" dirty="0" err="1"/>
              <a:t>pertussis</a:t>
            </a:r>
            <a:r>
              <a:rPr lang="pt-BR" dirty="0"/>
              <a:t>, </a:t>
            </a:r>
            <a:r>
              <a:rPr lang="pt-BR" i="1" dirty="0"/>
              <a:t>Chlamydia </a:t>
            </a:r>
            <a:r>
              <a:rPr lang="pt-BR" i="1" dirty="0" err="1"/>
              <a:t>trachomatis</a:t>
            </a:r>
            <a:r>
              <a:rPr lang="pt-BR" dirty="0"/>
              <a:t> e </a:t>
            </a:r>
            <a:r>
              <a:rPr lang="pt-BR" i="1" dirty="0"/>
              <a:t>Mycoplasma </a:t>
            </a:r>
            <a:r>
              <a:rPr lang="pt-BR" i="1" dirty="0" err="1"/>
              <a:t>pneumoniae</a:t>
            </a:r>
            <a:r>
              <a:rPr lang="pt-BR" dirty="0"/>
              <a:t> como diagnósticos diferenciais</a:t>
            </a:r>
            <a:r>
              <a:rPr lang="pt-BR" baseline="30000" dirty="0"/>
              <a:t>5</a:t>
            </a:r>
            <a:endParaRPr lang="pt-PT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295275" y="176213"/>
            <a:ext cx="11591925" cy="617537"/>
          </a:xfrm>
        </p:spPr>
        <p:txBody>
          <a:bodyPr/>
          <a:lstStyle/>
          <a:p>
            <a:pPr algn="r" fontAlgn="auto">
              <a:spcAft>
                <a:spcPts val="0"/>
              </a:spcAft>
              <a:defRPr/>
            </a:pPr>
            <a:r>
              <a:rPr lang="pt-B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Etiologia: o papel do Vírus Sincicial Respiratório (VSR)</a:t>
            </a:r>
          </a:p>
        </p:txBody>
      </p:sp>
      <p:sp>
        <p:nvSpPr>
          <p:cNvPr id="12291" name="Espaço Reservado para Conteúdo 2"/>
          <p:cNvSpPr>
            <a:spLocks noGrp="1"/>
          </p:cNvSpPr>
          <p:nvPr>
            <p:ph idx="1"/>
          </p:nvPr>
        </p:nvSpPr>
        <p:spPr>
          <a:xfrm>
            <a:off x="295275" y="979488"/>
            <a:ext cx="6061075" cy="5702300"/>
          </a:xfrm>
        </p:spPr>
        <p:txBody>
          <a:bodyPr/>
          <a:lstStyle/>
          <a:p>
            <a:pPr algn="just"/>
            <a:endParaRPr lang="pt-BR" sz="2400" smtClean="0"/>
          </a:p>
        </p:txBody>
      </p:sp>
      <p:pic>
        <p:nvPicPr>
          <p:cNvPr id="12292" name="Imagem 7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89738" y="968375"/>
            <a:ext cx="5116512" cy="463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ítulo 1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8118475" y="5791200"/>
            <a:ext cx="4073525" cy="619125"/>
          </a:xfrm>
          <a:prstGeom prst="rect">
            <a:avLst/>
          </a:prstGeom>
        </p:spPr>
        <p:txBody>
          <a:bodyPr anchor="ctr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accent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r" fontAlgn="auto">
              <a:spcAft>
                <a:spcPts val="0"/>
              </a:spcAft>
              <a:defRPr/>
            </a:pPr>
            <a:r>
              <a:rPr lang="en-US" sz="1000" b="1" dirty="0"/>
              <a:t>(</a:t>
            </a:r>
            <a:r>
              <a:rPr lang="pt-BR" sz="1000" b="1" dirty="0" err="1"/>
              <a:t>Pediatrics</a:t>
            </a:r>
            <a:r>
              <a:rPr lang="pt-BR" sz="1000" b="1" dirty="0"/>
              <a:t>, 2014)</a:t>
            </a:r>
            <a:endParaRPr lang="pt-BR" sz="1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7" name="Conector reto 6"/>
          <p:cNvCxnSpPr>
            <a:cxnSpLocks/>
          </p:cNvCxnSpPr>
          <p:nvPr/>
        </p:nvCxnSpPr>
        <p:spPr>
          <a:xfrm>
            <a:off x="8875713" y="5321300"/>
            <a:ext cx="2801937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to 10"/>
          <p:cNvCxnSpPr>
            <a:cxnSpLocks/>
          </p:cNvCxnSpPr>
          <p:nvPr/>
        </p:nvCxnSpPr>
        <p:spPr>
          <a:xfrm flipV="1">
            <a:off x="6875463" y="5467350"/>
            <a:ext cx="3279775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tângulo 9">
            <a:extLst>
              <a:ext uri="{FF2B5EF4-FFF2-40B4-BE49-F238E27FC236}"/>
            </a:extLst>
          </p:cNvPr>
          <p:cNvSpPr/>
          <p:nvPr/>
        </p:nvSpPr>
        <p:spPr>
          <a:xfrm>
            <a:off x="295275" y="2287588"/>
            <a:ext cx="6061075" cy="573087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2 tipos: A e B, de acordo com a sazonalidade (tipo A pode estar associado à maior gravidade)</a:t>
            </a:r>
            <a:r>
              <a:rPr lang="pt-BR" baseline="30000" dirty="0"/>
              <a:t>10</a:t>
            </a:r>
            <a:r>
              <a:rPr lang="pt-BR" dirty="0"/>
              <a:t> </a:t>
            </a:r>
          </a:p>
        </p:txBody>
      </p:sp>
      <p:sp>
        <p:nvSpPr>
          <p:cNvPr id="12" name="Retângulo 11">
            <a:extLst>
              <a:ext uri="{FF2B5EF4-FFF2-40B4-BE49-F238E27FC236}"/>
            </a:extLst>
          </p:cNvPr>
          <p:cNvSpPr/>
          <p:nvPr/>
        </p:nvSpPr>
        <p:spPr>
          <a:xfrm>
            <a:off x="304800" y="3660775"/>
            <a:ext cx="6061075" cy="57308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30% de crianças assintomáticas: colonização assintomática, período de incubação ou pós-infecção</a:t>
            </a:r>
          </a:p>
        </p:txBody>
      </p:sp>
      <p:sp>
        <p:nvSpPr>
          <p:cNvPr id="13" name="Retângulo 12">
            <a:extLst>
              <a:ext uri="{FF2B5EF4-FFF2-40B4-BE49-F238E27FC236}"/>
            </a:extLst>
          </p:cNvPr>
          <p:cNvSpPr/>
          <p:nvPr/>
        </p:nvSpPr>
        <p:spPr>
          <a:xfrm>
            <a:off x="304800" y="5033963"/>
            <a:ext cx="6051550" cy="573087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Virulência: as proteínas de superfície F e G são os principais antígenos virais</a:t>
            </a:r>
            <a:r>
              <a:rPr lang="pt-BR" baseline="30000" dirty="0"/>
              <a:t>1</a:t>
            </a:r>
            <a:endParaRPr lang="pt-BR" dirty="0"/>
          </a:p>
        </p:txBody>
      </p:sp>
      <p:sp>
        <p:nvSpPr>
          <p:cNvPr id="14" name="Retângulo 13">
            <a:extLst>
              <a:ext uri="{FF2B5EF4-FFF2-40B4-BE49-F238E27FC236}"/>
            </a:extLst>
          </p:cNvPr>
          <p:cNvSpPr/>
          <p:nvPr/>
        </p:nvSpPr>
        <p:spPr>
          <a:xfrm>
            <a:off x="285750" y="915988"/>
            <a:ext cx="6070600" cy="5715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dirty="0"/>
              <a:t>Vírus RNA, família </a:t>
            </a:r>
            <a:r>
              <a:rPr lang="pt-BR" sz="2000" i="1" dirty="0"/>
              <a:t>Paramyxoviridae</a:t>
            </a:r>
            <a:r>
              <a:rPr lang="pt-BR" sz="2000" baseline="30000" dirty="0"/>
              <a:t>10</a:t>
            </a:r>
            <a:r>
              <a:rPr lang="pt-BR" sz="2000" dirty="0"/>
              <a:t>, do gênero </a:t>
            </a:r>
            <a:r>
              <a:rPr lang="pt-BR" sz="2000" i="1" dirty="0"/>
              <a:t>Pneumovirus</a:t>
            </a:r>
            <a:r>
              <a:rPr lang="pt-BR" sz="2000" baseline="30000" dirty="0"/>
              <a:t>3</a:t>
            </a:r>
            <a:r>
              <a:rPr lang="pt-BR" sz="2000" dirty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3" grpId="0" animBg="1"/>
      <p:bldP spid="1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295275" y="176213"/>
            <a:ext cx="11591925" cy="617537"/>
          </a:xfrm>
        </p:spPr>
        <p:txBody>
          <a:bodyPr/>
          <a:lstStyle/>
          <a:p>
            <a:pPr algn="r" fontAlgn="auto">
              <a:spcAft>
                <a:spcPts val="0"/>
              </a:spcAft>
              <a:defRPr/>
            </a:pPr>
            <a:r>
              <a:rPr lang="pt-B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Fisiopatologia</a:t>
            </a:r>
          </a:p>
        </p:txBody>
      </p:sp>
      <p:sp>
        <p:nvSpPr>
          <p:cNvPr id="13315" name="Espaço Reservado para Conteúdo 2"/>
          <p:cNvSpPr>
            <a:spLocks noGrp="1"/>
          </p:cNvSpPr>
          <p:nvPr>
            <p:ph idx="1"/>
          </p:nvPr>
        </p:nvSpPr>
        <p:spPr>
          <a:xfrm>
            <a:off x="295275" y="4170363"/>
            <a:ext cx="11591925" cy="5702300"/>
          </a:xfrm>
        </p:spPr>
        <p:txBody>
          <a:bodyPr/>
          <a:lstStyle/>
          <a:p>
            <a:pPr algn="just">
              <a:buFontTx/>
              <a:buChar char="-"/>
            </a:pPr>
            <a:endParaRPr lang="pt-BR" smtClean="0"/>
          </a:p>
          <a:p>
            <a:pPr algn="just">
              <a:buFontTx/>
              <a:buChar char="-"/>
            </a:pPr>
            <a:endParaRPr lang="pt-BR" smtClean="0"/>
          </a:p>
          <a:p>
            <a:pPr algn="just">
              <a:buFontTx/>
              <a:buChar char="-"/>
            </a:pPr>
            <a:endParaRPr lang="pt-BR" smtClean="0"/>
          </a:p>
          <a:p>
            <a:pPr algn="just"/>
            <a:endParaRPr lang="pt-BR" smtClean="0"/>
          </a:p>
        </p:txBody>
      </p:sp>
      <p:sp>
        <p:nvSpPr>
          <p:cNvPr id="4" name="Retângulo: Cantos Arredondados 3">
            <a:extLst>
              <a:ext uri="{FF2B5EF4-FFF2-40B4-BE49-F238E27FC236}"/>
            </a:extLst>
          </p:cNvPr>
          <p:cNvSpPr/>
          <p:nvPr/>
        </p:nvSpPr>
        <p:spPr>
          <a:xfrm>
            <a:off x="3613150" y="1385888"/>
            <a:ext cx="2062163" cy="617537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Transmissão</a:t>
            </a:r>
          </a:p>
        </p:txBody>
      </p:sp>
      <p:sp>
        <p:nvSpPr>
          <p:cNvPr id="5" name="Retângulo: Cantos Arredondados 4">
            <a:extLst>
              <a:ext uri="{FF2B5EF4-FFF2-40B4-BE49-F238E27FC236}"/>
            </a:extLst>
          </p:cNvPr>
          <p:cNvSpPr/>
          <p:nvPr/>
        </p:nvSpPr>
        <p:spPr>
          <a:xfrm>
            <a:off x="3613150" y="2641600"/>
            <a:ext cx="2062163" cy="600075"/>
          </a:xfrm>
          <a:prstGeom prst="round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Período de incubação</a:t>
            </a:r>
          </a:p>
        </p:txBody>
      </p:sp>
      <p:sp>
        <p:nvSpPr>
          <p:cNvPr id="6" name="Retângulo: Cantos Arredondados 5">
            <a:extLst>
              <a:ext uri="{FF2B5EF4-FFF2-40B4-BE49-F238E27FC236}"/>
            </a:extLst>
          </p:cNvPr>
          <p:cNvSpPr/>
          <p:nvPr/>
        </p:nvSpPr>
        <p:spPr>
          <a:xfrm>
            <a:off x="3613150" y="3906838"/>
            <a:ext cx="2062163" cy="614362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Eliminação viral</a:t>
            </a:r>
          </a:p>
        </p:txBody>
      </p:sp>
      <p:sp>
        <p:nvSpPr>
          <p:cNvPr id="7" name="Retângulo: Cantos Arredondados 6">
            <a:extLst>
              <a:ext uri="{FF2B5EF4-FFF2-40B4-BE49-F238E27FC236}"/>
            </a:extLst>
          </p:cNvPr>
          <p:cNvSpPr/>
          <p:nvPr/>
        </p:nvSpPr>
        <p:spPr>
          <a:xfrm>
            <a:off x="3613150" y="5159375"/>
            <a:ext cx="2062163" cy="617538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Viabilidade</a:t>
            </a:r>
          </a:p>
        </p:txBody>
      </p:sp>
      <p:sp>
        <p:nvSpPr>
          <p:cNvPr id="8" name="Retângulo: Cantos Arredondados 7">
            <a:extLst>
              <a:ext uri="{FF2B5EF4-FFF2-40B4-BE49-F238E27FC236}"/>
            </a:extLst>
          </p:cNvPr>
          <p:cNvSpPr/>
          <p:nvPr/>
        </p:nvSpPr>
        <p:spPr>
          <a:xfrm>
            <a:off x="5675313" y="1376363"/>
            <a:ext cx="5900737" cy="631825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dirty="0"/>
              <a:t>Inoculação na mucosa nasofaríngea ou conjuntival mediante secreções infectadas </a:t>
            </a:r>
          </a:p>
        </p:txBody>
      </p:sp>
      <p:sp>
        <p:nvSpPr>
          <p:cNvPr id="9" name="Retângulo: Cantos Arredondados 8">
            <a:extLst>
              <a:ext uri="{FF2B5EF4-FFF2-40B4-BE49-F238E27FC236}"/>
            </a:extLst>
          </p:cNvPr>
          <p:cNvSpPr/>
          <p:nvPr/>
        </p:nvSpPr>
        <p:spPr>
          <a:xfrm>
            <a:off x="5675969" y="2646083"/>
            <a:ext cx="5900387" cy="618836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2 a 8 dias</a:t>
            </a:r>
          </a:p>
        </p:txBody>
      </p:sp>
      <p:sp>
        <p:nvSpPr>
          <p:cNvPr id="10" name="Retângulo: Cantos Arredondados 9">
            <a:extLst>
              <a:ext uri="{FF2B5EF4-FFF2-40B4-BE49-F238E27FC236}"/>
            </a:extLst>
          </p:cNvPr>
          <p:cNvSpPr/>
          <p:nvPr/>
        </p:nvSpPr>
        <p:spPr>
          <a:xfrm>
            <a:off x="5675969" y="3902449"/>
            <a:ext cx="5900388" cy="618836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dirty="0"/>
              <a:t>Até 3 semanas (média de 8 dias). Se imunodeficiência: pode durar meses (bloqueio ineficaz da replicação intracelular)</a:t>
            </a:r>
          </a:p>
        </p:txBody>
      </p:sp>
      <p:sp>
        <p:nvSpPr>
          <p:cNvPr id="13" name="Retângulo: Cantos Arredondados 12">
            <a:extLst>
              <a:ext uri="{FF2B5EF4-FFF2-40B4-BE49-F238E27FC236}"/>
            </a:extLst>
          </p:cNvPr>
          <p:cNvSpPr/>
          <p:nvPr/>
        </p:nvSpPr>
        <p:spPr>
          <a:xfrm>
            <a:off x="5675313" y="5159375"/>
            <a:ext cx="5900737" cy="617538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Pele (20min), luvas e borrachas (90 min) e superfícies duras (até 6h)</a:t>
            </a:r>
            <a:r>
              <a:rPr lang="pt-BR" baseline="30000" dirty="0"/>
              <a:t>10</a:t>
            </a:r>
            <a:endParaRPr lang="pt-BR" dirty="0"/>
          </a:p>
        </p:txBody>
      </p:sp>
      <p:pic>
        <p:nvPicPr>
          <p:cNvPr id="13328" name="Imagem 1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1313" y="0"/>
            <a:ext cx="25415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ítulo 1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8118475" y="5764213"/>
            <a:ext cx="4073525" cy="619125"/>
          </a:xfrm>
          <a:prstGeom prst="rect">
            <a:avLst/>
          </a:prstGeom>
        </p:spPr>
        <p:txBody>
          <a:bodyPr anchor="ctr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accent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r" fontAlgn="auto">
              <a:spcAft>
                <a:spcPts val="0"/>
              </a:spcAft>
              <a:defRPr/>
            </a:pPr>
            <a:r>
              <a:rPr lang="en-US" sz="1000" b="1" dirty="0"/>
              <a:t>(New England Journal of Medicine, 2016</a:t>
            </a:r>
            <a:r>
              <a:rPr lang="pt-BR" sz="1000" b="1" dirty="0"/>
              <a:t>)</a:t>
            </a:r>
            <a:endParaRPr lang="pt-BR" sz="1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1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295275" y="979488"/>
            <a:ext cx="11591925" cy="5702300"/>
          </a:xfrm>
        </p:spPr>
        <p:txBody>
          <a:bodyPr rtlCol="0">
            <a:normAutofit/>
          </a:bodyPr>
          <a:lstStyle/>
          <a:p>
            <a:pPr marL="0" indent="0" algn="just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/>
          </a:p>
          <a:p>
            <a:pPr algn="just" fontAlgn="auto">
              <a:spcAft>
                <a:spcPts val="0"/>
              </a:spcAft>
              <a:defRPr/>
            </a:pPr>
            <a:endParaRPr lang="pt-BR" sz="1800" dirty="0"/>
          </a:p>
        </p:txBody>
      </p:sp>
      <p:pic>
        <p:nvPicPr>
          <p:cNvPr id="14339" name="Imagem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152063" y="7059613"/>
            <a:ext cx="50895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ítulo 5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8747125" y="5659438"/>
            <a:ext cx="3022600" cy="438150"/>
          </a:xfrm>
          <a:prstGeom prst="rect">
            <a:avLst/>
          </a:prstGeom>
        </p:spPr>
        <p:txBody>
          <a:bodyPr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endParaRPr lang="pt-BR" sz="1000" dirty="0"/>
          </a:p>
        </p:txBody>
      </p:sp>
      <p:sp>
        <p:nvSpPr>
          <p:cNvPr id="8" name="Título 1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295275" y="176213"/>
            <a:ext cx="11591925" cy="61753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accent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r" fontAlgn="auto">
              <a:spcAft>
                <a:spcPts val="0"/>
              </a:spcAft>
              <a:defRPr/>
            </a:pPr>
            <a:r>
              <a:rPr lang="pt-B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Fisiopatologia</a:t>
            </a:r>
          </a:p>
        </p:txBody>
      </p:sp>
      <p:sp>
        <p:nvSpPr>
          <p:cNvPr id="10" name="Retângulo 9">
            <a:extLst>
              <a:ext uri="{FF2B5EF4-FFF2-40B4-BE49-F238E27FC236}"/>
            </a:extLst>
          </p:cNvPr>
          <p:cNvSpPr/>
          <p:nvPr/>
        </p:nvSpPr>
        <p:spPr>
          <a:xfrm>
            <a:off x="468313" y="646113"/>
            <a:ext cx="11187112" cy="495776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pt-BR" sz="2400" dirty="0"/>
              <a:t>Resultado da obstrução das vias aéreas pela resposta imune contra o vírus, e não pela replicação viral ou </a:t>
            </a:r>
            <a:r>
              <a:rPr lang="pt-BR" sz="2400" dirty="0" err="1"/>
              <a:t>citotoxicidade</a:t>
            </a:r>
            <a:r>
              <a:rPr lang="pt-BR" sz="2400" dirty="0"/>
              <a:t> direta.</a:t>
            </a:r>
          </a:p>
          <a:p>
            <a:pPr marL="285750" indent="-285750" algn="ctr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endParaRPr lang="pt-BR" sz="2400" dirty="0"/>
          </a:p>
          <a:p>
            <a:pPr marL="285750" indent="-285750" algn="ctr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pt-BR" sz="2400" dirty="0"/>
              <a:t>Primeiro episódio tende a ser o mais grave (imaturidade imunológica e do trato respiratório, menor calibre das vias aéreas).</a:t>
            </a:r>
          </a:p>
          <a:p>
            <a:pPr marL="285750" indent="-285750" algn="ctr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endParaRPr lang="pt-BR" sz="2400" dirty="0"/>
          </a:p>
          <a:p>
            <a:pPr marL="285750" indent="-285750" algn="ctr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pt-BR" sz="2400" dirty="0"/>
              <a:t>Infecções subsequentes: tendem a ficar restritas às vias aéreas superiores e curso suave</a:t>
            </a:r>
            <a:r>
              <a:rPr lang="pt-BR" sz="2400" baseline="30000" dirty="0"/>
              <a:t>10</a:t>
            </a:r>
            <a:r>
              <a:rPr lang="pt-BR" sz="2400" dirty="0"/>
              <a:t>.</a:t>
            </a:r>
          </a:p>
          <a:p>
            <a:pPr marL="285750" indent="-285750" algn="ctr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endParaRPr lang="pt-BR" sz="2400" dirty="0"/>
          </a:p>
          <a:p>
            <a:pPr marL="285750" indent="-285750" algn="ctr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pt-BR" sz="2400" dirty="0"/>
              <a:t>Lactentes vacinados e que são infectados pelo VSR: risco de maior gravidade</a:t>
            </a:r>
            <a:r>
              <a:rPr lang="pt-BR" sz="2400" baseline="30000" dirty="0"/>
              <a:t>5</a:t>
            </a:r>
            <a:r>
              <a:rPr lang="pt-BR" sz="2400" dirty="0"/>
              <a:t>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295275" y="176213"/>
            <a:ext cx="11591925" cy="617537"/>
          </a:xfrm>
        </p:spPr>
        <p:txBody>
          <a:bodyPr/>
          <a:lstStyle/>
          <a:p>
            <a:pPr algn="r" fontAlgn="auto">
              <a:spcAft>
                <a:spcPts val="0"/>
              </a:spcAft>
              <a:defRPr/>
            </a:pPr>
            <a:r>
              <a:rPr lang="pt-B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Apresentação clínica</a:t>
            </a:r>
          </a:p>
        </p:txBody>
      </p:sp>
      <p:sp>
        <p:nvSpPr>
          <p:cNvPr id="15363" name="Espaço Reservado para Conteúdo 2"/>
          <p:cNvSpPr>
            <a:spLocks noGrp="1"/>
          </p:cNvSpPr>
          <p:nvPr>
            <p:ph idx="1"/>
          </p:nvPr>
        </p:nvSpPr>
        <p:spPr>
          <a:xfrm>
            <a:off x="295275" y="979488"/>
            <a:ext cx="11591925" cy="5702300"/>
          </a:xfrm>
        </p:spPr>
        <p:txBody>
          <a:bodyPr/>
          <a:lstStyle/>
          <a:p>
            <a:pPr marL="0" indent="0" algn="just">
              <a:buFont typeface="Arial" pitchFamily="34" charset="0"/>
              <a:buNone/>
            </a:pPr>
            <a:endParaRPr lang="pt-BR" smtClean="0"/>
          </a:p>
          <a:p>
            <a:pPr marL="0" indent="0" algn="just">
              <a:buFont typeface="Arial" pitchFamily="34" charset="0"/>
              <a:buNone/>
            </a:pPr>
            <a:endParaRPr lang="pt-BR" smtClean="0"/>
          </a:p>
        </p:txBody>
      </p:sp>
      <p:sp>
        <p:nvSpPr>
          <p:cNvPr id="4" name="Retângulo: Cantos Arredondados 3">
            <a:extLst>
              <a:ext uri="{FF2B5EF4-FFF2-40B4-BE49-F238E27FC236}"/>
            </a:extLst>
          </p:cNvPr>
          <p:cNvSpPr/>
          <p:nvPr/>
        </p:nvSpPr>
        <p:spPr>
          <a:xfrm>
            <a:off x="545109" y="1430675"/>
            <a:ext cx="11092542" cy="3015343"/>
          </a:xfrm>
          <a:prstGeom prst="roundRect">
            <a:avLst/>
          </a:prstGeom>
          <a:solidFill>
            <a:schemeClr val="tx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>
                <a:solidFill>
                  <a:schemeClr val="bg1"/>
                </a:solidFill>
              </a:rPr>
              <a:t>Criança &lt; 2 anos de 2 a 4 dias com sintomas do trato respiratório superior (rinorreia e congestão nasal), febre baixa (1/3 dos pacientes), irritabilidade e baixa aceitação da alimentação, que evolui com sintomas do trato respiratório inferior (tosse, </a:t>
            </a:r>
            <a:r>
              <a:rPr lang="pt-BR" sz="2400" dirty="0" err="1">
                <a:solidFill>
                  <a:schemeClr val="bg1"/>
                </a:solidFill>
              </a:rPr>
              <a:t>taquipneia</a:t>
            </a:r>
            <a:r>
              <a:rPr lang="pt-BR" sz="2400" dirty="0">
                <a:solidFill>
                  <a:schemeClr val="bg1"/>
                </a:solidFill>
              </a:rPr>
              <a:t> e desconforto respiratório</a:t>
            </a:r>
            <a:r>
              <a:rPr lang="pt-BR" sz="2400" baseline="30000" dirty="0">
                <a:solidFill>
                  <a:schemeClr val="bg1"/>
                </a:solidFill>
              </a:rPr>
              <a:t>1,2,5</a:t>
            </a:r>
            <a:r>
              <a:rPr lang="pt-BR" sz="2400" dirty="0">
                <a:solidFill>
                  <a:schemeClr val="bg1"/>
                </a:solidFill>
              </a:rPr>
              <a:t>) e o exame físico evidencia crepitações inspiratórias e sibilância expiratória</a:t>
            </a:r>
            <a:r>
              <a:rPr lang="pt-BR" sz="2400" baseline="30000" dirty="0">
                <a:solidFill>
                  <a:schemeClr val="bg1"/>
                </a:solidFill>
              </a:rPr>
              <a:t>2</a:t>
            </a:r>
            <a:r>
              <a:rPr lang="pt-BR" sz="2400" dirty="0">
                <a:solidFill>
                  <a:schemeClr val="bg1"/>
                </a:solidFill>
              </a:rPr>
              <a:t>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295275" y="176213"/>
            <a:ext cx="11591925" cy="617537"/>
          </a:xfrm>
        </p:spPr>
        <p:txBody>
          <a:bodyPr/>
          <a:lstStyle/>
          <a:p>
            <a:pPr algn="r" fontAlgn="auto">
              <a:spcAft>
                <a:spcPts val="0"/>
              </a:spcAft>
              <a:defRPr/>
            </a:pPr>
            <a:r>
              <a:rPr lang="pt-B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Fatores de risco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295275" y="979488"/>
            <a:ext cx="11591925" cy="5702300"/>
          </a:xfrm>
        </p:spPr>
        <p:txBody>
          <a:bodyPr rtlCol="0">
            <a:noAutofit/>
          </a:bodyPr>
          <a:lstStyle/>
          <a:p>
            <a:pPr algn="just" fontAlgn="auto">
              <a:spcAft>
                <a:spcPts val="0"/>
              </a:spcAft>
              <a:buFontTx/>
              <a:buChar char="-"/>
              <a:defRPr/>
            </a:pPr>
            <a:r>
              <a:rPr lang="pt-BR" sz="2400" dirty="0"/>
              <a:t>Prematuridade: principal! Aumenta 7x o risco da doença</a:t>
            </a:r>
            <a:r>
              <a:rPr lang="pt-BR" sz="2400" baseline="30000" dirty="0"/>
              <a:t>12 </a:t>
            </a:r>
            <a:r>
              <a:rPr lang="pt-BR" sz="2400" dirty="0"/>
              <a:t>. RN a termo: maior proteção contra a doença (transferência de </a:t>
            </a:r>
            <a:r>
              <a:rPr lang="pt-BR" sz="2400" dirty="0" err="1"/>
              <a:t>Ig</a:t>
            </a:r>
            <a:r>
              <a:rPr lang="pt-BR" sz="2400" dirty="0"/>
              <a:t> é maior no 3º trimestre)</a:t>
            </a:r>
            <a:r>
              <a:rPr lang="pt-BR" sz="2400" baseline="30000" dirty="0"/>
              <a:t>5</a:t>
            </a:r>
            <a:r>
              <a:rPr lang="pt-BR" sz="2400" dirty="0"/>
              <a:t>.  </a:t>
            </a:r>
          </a:p>
          <a:p>
            <a:pPr algn="just" fontAlgn="auto">
              <a:spcAft>
                <a:spcPts val="0"/>
              </a:spcAft>
              <a:buFontTx/>
              <a:buChar char="-"/>
              <a:defRPr/>
            </a:pPr>
            <a:r>
              <a:rPr lang="pt-BR" sz="2400" dirty="0"/>
              <a:t>Idade: lactentes abaixo de 5 meses 2/3 das internações; </a:t>
            </a:r>
          </a:p>
          <a:p>
            <a:pPr algn="just" fontAlgn="auto">
              <a:spcAft>
                <a:spcPts val="0"/>
              </a:spcAft>
              <a:buFontTx/>
              <a:buChar char="-"/>
              <a:defRPr/>
            </a:pPr>
            <a:r>
              <a:rPr lang="pt-BR" sz="2400" dirty="0"/>
              <a:t>Displasia Broncopulmonar: aumenta o risco de óbito em 6,7 vezes; </a:t>
            </a:r>
          </a:p>
          <a:p>
            <a:pPr algn="just" fontAlgn="auto">
              <a:spcAft>
                <a:spcPts val="0"/>
              </a:spcAft>
              <a:buFontTx/>
              <a:buChar char="-"/>
              <a:defRPr/>
            </a:pPr>
            <a:r>
              <a:rPr lang="pt-BR" sz="2400" dirty="0"/>
              <a:t>Cardiopatia congênita: aumenta o tempo de internação em 50%; </a:t>
            </a:r>
          </a:p>
          <a:p>
            <a:pPr algn="just" fontAlgn="auto">
              <a:spcAft>
                <a:spcPts val="0"/>
              </a:spcAft>
              <a:buFontTx/>
              <a:buChar char="-"/>
              <a:defRPr/>
            </a:pPr>
            <a:r>
              <a:rPr lang="pt-BR" sz="2400" dirty="0"/>
              <a:t>Sexo masculino: aumenta o risco de internação;</a:t>
            </a:r>
          </a:p>
          <a:p>
            <a:pPr algn="just" fontAlgn="auto">
              <a:spcAft>
                <a:spcPts val="0"/>
              </a:spcAft>
              <a:buFontTx/>
              <a:buChar char="-"/>
              <a:defRPr/>
            </a:pPr>
            <a:r>
              <a:rPr lang="pt-BR" sz="2400" dirty="0"/>
              <a:t>Tabagismo na gestação e tabagismo passivo: maior gravidade clínica e maior tempo de internação;</a:t>
            </a:r>
          </a:p>
          <a:p>
            <a:pPr algn="just" fontAlgn="auto">
              <a:spcAft>
                <a:spcPts val="0"/>
              </a:spcAft>
              <a:buFontTx/>
              <a:buChar char="-"/>
              <a:defRPr/>
            </a:pPr>
            <a:r>
              <a:rPr lang="pt-BR" sz="2400" dirty="0"/>
              <a:t>Ausência de aleitamento materno: maior tempo de internação e de uso de oxigênio</a:t>
            </a:r>
            <a:r>
              <a:rPr lang="pt-BR" sz="2400" baseline="30000" dirty="0"/>
              <a:t>12</a:t>
            </a:r>
            <a:r>
              <a:rPr lang="pt-BR" sz="2400" dirty="0"/>
              <a:t>.</a:t>
            </a:r>
          </a:p>
          <a:p>
            <a:pPr algn="just" fontAlgn="auto">
              <a:spcAft>
                <a:spcPts val="0"/>
              </a:spcAft>
              <a:buFontTx/>
              <a:buChar char="-"/>
              <a:defRPr/>
            </a:pPr>
            <a:endParaRPr lang="pt-BR" sz="2400" dirty="0"/>
          </a:p>
          <a:p>
            <a:pPr algn="just" fontAlgn="auto">
              <a:spcAft>
                <a:spcPts val="0"/>
              </a:spcAft>
              <a:buFontTx/>
              <a:buChar char="-"/>
              <a:defRPr/>
            </a:pPr>
            <a:endParaRPr lang="pt-BR" sz="2400" dirty="0"/>
          </a:p>
          <a:p>
            <a:pPr algn="just" fontAlgn="auto">
              <a:spcAft>
                <a:spcPts val="0"/>
              </a:spcAft>
              <a:buFontTx/>
              <a:buChar char="-"/>
              <a:defRPr/>
            </a:pPr>
            <a:endParaRPr lang="pt-BR" sz="2400" dirty="0"/>
          </a:p>
          <a:p>
            <a:pPr marL="0" indent="0" algn="just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295275" y="176213"/>
            <a:ext cx="11591925" cy="617537"/>
          </a:xfrm>
        </p:spPr>
        <p:txBody>
          <a:bodyPr/>
          <a:lstStyle/>
          <a:p>
            <a:pPr algn="r" fontAlgn="auto">
              <a:spcAft>
                <a:spcPts val="0"/>
              </a:spcAft>
              <a:defRPr/>
            </a:pPr>
            <a:r>
              <a:rPr lang="pt-B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Diagnóstico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295275" y="979488"/>
            <a:ext cx="11591925" cy="5702300"/>
          </a:xfrm>
        </p:spPr>
        <p:txBody>
          <a:bodyPr rtlCol="0">
            <a:normAutofit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PT" sz="2400" dirty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PT" sz="2400" dirty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PT" sz="2400" dirty="0"/>
          </a:p>
          <a:p>
            <a:pPr fontAlgn="auto">
              <a:spcAft>
                <a:spcPts val="0"/>
              </a:spcAft>
              <a:defRPr/>
            </a:pPr>
            <a:endParaRPr lang="pt-PT" sz="2400" dirty="0"/>
          </a:p>
          <a:p>
            <a:pPr fontAlgn="auto">
              <a:spcAft>
                <a:spcPts val="0"/>
              </a:spcAft>
              <a:defRPr/>
            </a:pPr>
            <a:endParaRPr lang="pt-PT" sz="2400" dirty="0"/>
          </a:p>
          <a:p>
            <a:pPr fontAlgn="auto">
              <a:spcAft>
                <a:spcPts val="0"/>
              </a:spcAft>
              <a:buFontTx/>
              <a:buChar char="-"/>
              <a:defRPr/>
            </a:pPr>
            <a:endParaRPr lang="pt-BR" sz="2400" dirty="0"/>
          </a:p>
          <a:p>
            <a:pPr fontAlgn="auto">
              <a:spcAft>
                <a:spcPts val="0"/>
              </a:spcAft>
              <a:buFontTx/>
              <a:buChar char="-"/>
              <a:defRPr/>
            </a:pPr>
            <a:endParaRPr lang="pt-BR" sz="2400" dirty="0"/>
          </a:p>
        </p:txBody>
      </p:sp>
      <p:sp>
        <p:nvSpPr>
          <p:cNvPr id="4" name="Retângulo: Cantos Arredondados 3">
            <a:extLst>
              <a:ext uri="{FF2B5EF4-FFF2-40B4-BE49-F238E27FC236}"/>
            </a:extLst>
          </p:cNvPr>
          <p:cNvSpPr/>
          <p:nvPr/>
        </p:nvSpPr>
        <p:spPr>
          <a:xfrm>
            <a:off x="3836988" y="598488"/>
            <a:ext cx="4616450" cy="1360487"/>
          </a:xfrm>
          <a:prstGeom prst="round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/>
              <a:t>CLÍNICO!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/>
              <a:t>História e exame físico</a:t>
            </a:r>
            <a:r>
              <a:rPr lang="pt-PT" sz="2400" baseline="30000" dirty="0"/>
              <a:t>2,10</a:t>
            </a:r>
            <a:r>
              <a:rPr lang="pt-PT" sz="2400" dirty="0"/>
              <a:t>. </a:t>
            </a:r>
          </a:p>
        </p:txBody>
      </p:sp>
      <p:sp>
        <p:nvSpPr>
          <p:cNvPr id="5" name="Retângulo: Cantos Arredondados 4">
            <a:extLst>
              <a:ext uri="{FF2B5EF4-FFF2-40B4-BE49-F238E27FC236}"/>
            </a:extLst>
          </p:cNvPr>
          <p:cNvSpPr/>
          <p:nvPr/>
        </p:nvSpPr>
        <p:spPr>
          <a:xfrm>
            <a:off x="947738" y="2536825"/>
            <a:ext cx="10394950" cy="2754313"/>
          </a:xfrm>
          <a:prstGeom prst="round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v"/>
              <a:defRPr/>
            </a:pPr>
            <a:r>
              <a:rPr lang="pt-PT" sz="2400" dirty="0"/>
              <a:t>Ausência de achados específicos;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v"/>
              <a:defRPr/>
            </a:pPr>
            <a:endParaRPr lang="pt-PT" sz="2400" dirty="0"/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v"/>
              <a:defRPr/>
            </a:pPr>
            <a:r>
              <a:rPr lang="pt-BR" sz="2400" dirty="0"/>
              <a:t>Variação dinâmica do exame físico; 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v"/>
              <a:defRPr/>
            </a:pPr>
            <a:endParaRPr lang="pt-BR" sz="2400" dirty="0"/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v"/>
              <a:defRPr/>
            </a:pPr>
            <a:r>
              <a:rPr lang="pt-BR" sz="2400" dirty="0"/>
              <a:t>A f</a:t>
            </a:r>
            <a:r>
              <a:rPr lang="pt-PT" sz="2400" dirty="0"/>
              <a:t>requência respiratória deve ser contada por 1min. Se normal: baixo risco de infecção viral ou bacteriana grave do trato respiratório inferior</a:t>
            </a:r>
            <a:r>
              <a:rPr lang="pt-PT" sz="2400" baseline="30000" dirty="0"/>
              <a:t>2</a:t>
            </a:r>
            <a:r>
              <a:rPr lang="pt-PT" sz="2400" dirty="0"/>
              <a:t>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295275" y="176213"/>
            <a:ext cx="11591925" cy="617537"/>
          </a:xfrm>
        </p:spPr>
        <p:txBody>
          <a:bodyPr/>
          <a:lstStyle/>
          <a:p>
            <a:pPr algn="r" fontAlgn="auto">
              <a:spcAft>
                <a:spcPts val="0"/>
              </a:spcAft>
              <a:defRPr/>
            </a:pPr>
            <a:r>
              <a:rPr lang="pt-B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Diagnóstico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484188"/>
            <a:ext cx="11591925" cy="5703887"/>
          </a:xfrm>
        </p:spPr>
        <p:txBody>
          <a:bodyPr rtlCol="0">
            <a:normAutofit/>
          </a:bodyPr>
          <a:lstStyle/>
          <a:p>
            <a:pPr algn="just" fontAlgn="auto">
              <a:spcAft>
                <a:spcPts val="0"/>
              </a:spcAft>
              <a:defRPr/>
            </a:pPr>
            <a:r>
              <a:rPr lang="pt-BR" sz="2400" u="sng" dirty="0"/>
              <a:t>Exames laboratoriais:</a:t>
            </a:r>
            <a:endParaRPr lang="pt-BR" sz="2400" dirty="0"/>
          </a:p>
          <a:p>
            <a:pPr algn="just" fontAlgn="auto">
              <a:spcAft>
                <a:spcPts val="0"/>
              </a:spcAft>
              <a:defRPr/>
            </a:pPr>
            <a:endParaRPr lang="pt-BR" u="sng" dirty="0"/>
          </a:p>
          <a:p>
            <a:pPr algn="just" fontAlgn="auto">
              <a:spcAft>
                <a:spcPts val="0"/>
              </a:spcAft>
              <a:defRPr/>
            </a:pPr>
            <a:endParaRPr lang="pt-BR" u="sng" dirty="0"/>
          </a:p>
          <a:p>
            <a:pPr algn="just" fontAlgn="auto">
              <a:spcAft>
                <a:spcPts val="0"/>
              </a:spcAft>
              <a:defRPr/>
            </a:pPr>
            <a:endParaRPr lang="pt-BR" u="sng" dirty="0"/>
          </a:p>
          <a:p>
            <a:pPr marL="0" indent="0" algn="just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/>
          </a:p>
          <a:p>
            <a:pPr marL="0" indent="0" algn="just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/>
          </a:p>
          <a:p>
            <a:pPr marL="0" indent="0" algn="just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/>
          </a:p>
        </p:txBody>
      </p:sp>
      <p:sp>
        <p:nvSpPr>
          <p:cNvPr id="5" name="Retângulo 4">
            <a:extLst>
              <a:ext uri="{FF2B5EF4-FFF2-40B4-BE49-F238E27FC236}"/>
            </a:extLst>
          </p:cNvPr>
          <p:cNvSpPr/>
          <p:nvPr/>
        </p:nvSpPr>
        <p:spPr>
          <a:xfrm>
            <a:off x="587375" y="3248025"/>
            <a:ext cx="2724150" cy="1081088"/>
          </a:xfrm>
          <a:prstGeom prst="rect">
            <a:avLst/>
          </a:prstGeom>
          <a:solidFill>
            <a:schemeClr val="tx2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/>
              <a:t>Isolamento viral</a:t>
            </a:r>
            <a:endParaRPr lang="pt-BR" dirty="0"/>
          </a:p>
        </p:txBody>
      </p:sp>
      <p:sp>
        <p:nvSpPr>
          <p:cNvPr id="6" name="Retângulo 5">
            <a:extLst>
              <a:ext uri="{FF2B5EF4-FFF2-40B4-BE49-F238E27FC236}"/>
            </a:extLst>
          </p:cNvPr>
          <p:cNvSpPr/>
          <p:nvPr/>
        </p:nvSpPr>
        <p:spPr>
          <a:xfrm>
            <a:off x="587375" y="4756150"/>
            <a:ext cx="2724150" cy="673100"/>
          </a:xfrm>
          <a:prstGeom prst="rect">
            <a:avLst/>
          </a:prstGeom>
          <a:solidFill>
            <a:schemeClr val="tx2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/>
              <a:t>Gasometria</a:t>
            </a:r>
            <a:endParaRPr lang="pt-BR" dirty="0"/>
          </a:p>
        </p:txBody>
      </p:sp>
      <p:sp>
        <p:nvSpPr>
          <p:cNvPr id="8" name="Retângulo 7">
            <a:extLst>
              <a:ext uri="{FF2B5EF4-FFF2-40B4-BE49-F238E27FC236}"/>
            </a:extLst>
          </p:cNvPr>
          <p:cNvSpPr/>
          <p:nvPr/>
        </p:nvSpPr>
        <p:spPr>
          <a:xfrm>
            <a:off x="587375" y="2178050"/>
            <a:ext cx="2724150" cy="674688"/>
          </a:xfrm>
          <a:prstGeom prst="rect">
            <a:avLst/>
          </a:prstGeom>
          <a:solidFill>
            <a:schemeClr val="tx2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/>
              <a:t>EAS</a:t>
            </a:r>
            <a:endParaRPr lang="pt-BR" dirty="0"/>
          </a:p>
        </p:txBody>
      </p:sp>
      <p:sp>
        <p:nvSpPr>
          <p:cNvPr id="9" name="Retângulo 8">
            <a:extLst>
              <a:ext uri="{FF2B5EF4-FFF2-40B4-BE49-F238E27FC236}"/>
            </a:extLst>
          </p:cNvPr>
          <p:cNvSpPr/>
          <p:nvPr/>
        </p:nvSpPr>
        <p:spPr>
          <a:xfrm>
            <a:off x="587375" y="1131888"/>
            <a:ext cx="2724150" cy="673100"/>
          </a:xfrm>
          <a:prstGeom prst="rect">
            <a:avLst/>
          </a:prstGeom>
          <a:solidFill>
            <a:schemeClr val="tx2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Hemograma</a:t>
            </a:r>
          </a:p>
        </p:txBody>
      </p:sp>
      <p:sp>
        <p:nvSpPr>
          <p:cNvPr id="10" name="Retângulo: Cantos Arredondados 9">
            <a:extLst>
              <a:ext uri="{FF2B5EF4-FFF2-40B4-BE49-F238E27FC236}"/>
            </a:extLst>
          </p:cNvPr>
          <p:cNvSpPr/>
          <p:nvPr/>
        </p:nvSpPr>
        <p:spPr>
          <a:xfrm>
            <a:off x="4049713" y="1103313"/>
            <a:ext cx="7391400" cy="674687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>
                <a:solidFill>
                  <a:schemeClr val="bg1"/>
                </a:solidFill>
              </a:rPr>
              <a:t>Indicação: rastreio de febre em lactentes &lt; 2 meses</a:t>
            </a:r>
          </a:p>
        </p:txBody>
      </p:sp>
      <p:sp>
        <p:nvSpPr>
          <p:cNvPr id="11" name="Retângulo: Cantos Arredondados 10">
            <a:extLst>
              <a:ext uri="{FF2B5EF4-FFF2-40B4-BE49-F238E27FC236}"/>
            </a:extLst>
          </p:cNvPr>
          <p:cNvSpPr/>
          <p:nvPr/>
        </p:nvSpPr>
        <p:spPr>
          <a:xfrm>
            <a:off x="4059238" y="2171700"/>
            <a:ext cx="7391400" cy="673100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>
                <a:solidFill>
                  <a:schemeClr val="bg1"/>
                </a:solidFill>
              </a:rPr>
              <a:t>Indicação: lactentes &lt; 2 meses para rastreio de febre ou fatores de risco para infecção do trato urinário.</a:t>
            </a:r>
          </a:p>
        </p:txBody>
      </p:sp>
      <p:sp>
        <p:nvSpPr>
          <p:cNvPr id="12" name="Retângulo: Cantos Arredondados 11">
            <a:extLst>
              <a:ext uri="{FF2B5EF4-FFF2-40B4-BE49-F238E27FC236}"/>
            </a:extLst>
          </p:cNvPr>
          <p:cNvSpPr/>
          <p:nvPr/>
        </p:nvSpPr>
        <p:spPr>
          <a:xfrm>
            <a:off x="4049713" y="3224213"/>
            <a:ext cx="7391400" cy="1079500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>
                <a:solidFill>
                  <a:schemeClr val="bg1"/>
                </a:solidFill>
              </a:rPr>
              <a:t>Indicação: crianças com suspeita de BVA que fazem imunoprofilaxia com palivizumab</a:t>
            </a:r>
            <a:r>
              <a:rPr lang="pt-BR" baseline="30000" dirty="0">
                <a:solidFill>
                  <a:schemeClr val="bg1"/>
                </a:solidFill>
              </a:rPr>
              <a:t>2</a:t>
            </a:r>
            <a:r>
              <a:rPr lang="pt-BR" dirty="0">
                <a:solidFill>
                  <a:schemeClr val="bg1"/>
                </a:solidFill>
              </a:rPr>
              <a:t>.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>
                <a:solidFill>
                  <a:schemeClr val="bg1"/>
                </a:solidFill>
              </a:rPr>
              <a:t>Não alteram as estratégias de controle de infecção hospitalar</a:t>
            </a:r>
            <a:r>
              <a:rPr lang="pt-BR" baseline="30000" dirty="0">
                <a:solidFill>
                  <a:schemeClr val="bg1"/>
                </a:solidFill>
              </a:rPr>
              <a:t>5</a:t>
            </a:r>
            <a:r>
              <a:rPr lang="pt-BR" dirty="0">
                <a:solidFill>
                  <a:schemeClr val="bg1"/>
                </a:solidFill>
              </a:rPr>
              <a:t>,  aumenta os custos e não prevê evolução do quadro</a:t>
            </a:r>
            <a:r>
              <a:rPr lang="pt-BR" baseline="30000" dirty="0">
                <a:solidFill>
                  <a:schemeClr val="bg1"/>
                </a:solidFill>
              </a:rPr>
              <a:t>1</a:t>
            </a:r>
            <a:r>
              <a:rPr lang="pt-BR" dirty="0">
                <a:solidFill>
                  <a:schemeClr val="bg1"/>
                </a:solidFill>
              </a:rPr>
              <a:t>. </a:t>
            </a:r>
          </a:p>
        </p:txBody>
      </p:sp>
      <p:sp>
        <p:nvSpPr>
          <p:cNvPr id="13" name="Retângulo: Cantos Arredondados 12">
            <a:extLst>
              <a:ext uri="{FF2B5EF4-FFF2-40B4-BE49-F238E27FC236}"/>
            </a:extLst>
          </p:cNvPr>
          <p:cNvSpPr/>
          <p:nvPr/>
        </p:nvSpPr>
        <p:spPr>
          <a:xfrm>
            <a:off x="4049713" y="4730750"/>
            <a:ext cx="7391400" cy="674688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>
                <a:solidFill>
                  <a:schemeClr val="bg1"/>
                </a:solidFill>
              </a:rPr>
              <a:t>Indicação: Insuficiência respiratória grave para determinar o grau de hipoxemia</a:t>
            </a:r>
            <a:r>
              <a:rPr lang="pt-BR" baseline="30000" dirty="0">
                <a:solidFill>
                  <a:schemeClr val="bg1"/>
                </a:solidFill>
              </a:rPr>
              <a:t>1,10</a:t>
            </a:r>
            <a:r>
              <a:rPr lang="pt-BR" dirty="0">
                <a:solidFill>
                  <a:schemeClr val="bg1"/>
                </a:solidFill>
              </a:rPr>
              <a:t>.</a:t>
            </a:r>
          </a:p>
        </p:txBody>
      </p:sp>
      <p:cxnSp>
        <p:nvCxnSpPr>
          <p:cNvPr id="15" name="Conector reto 14">
            <a:extLst>
              <a:ext uri="{FF2B5EF4-FFF2-40B4-BE49-F238E27FC236}"/>
            </a:extLst>
          </p:cNvPr>
          <p:cNvCxnSpPr>
            <a:stCxn id="9" idx="3"/>
          </p:cNvCxnSpPr>
          <p:nvPr/>
        </p:nvCxnSpPr>
        <p:spPr>
          <a:xfrm>
            <a:off x="3311525" y="1468438"/>
            <a:ext cx="738188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ector reto 15">
            <a:extLst>
              <a:ext uri="{FF2B5EF4-FFF2-40B4-BE49-F238E27FC236}"/>
            </a:extLst>
          </p:cNvPr>
          <p:cNvCxnSpPr/>
          <p:nvPr/>
        </p:nvCxnSpPr>
        <p:spPr>
          <a:xfrm>
            <a:off x="3311525" y="3798888"/>
            <a:ext cx="738188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ector reto 16">
            <a:extLst>
              <a:ext uri="{FF2B5EF4-FFF2-40B4-BE49-F238E27FC236}"/>
            </a:extLst>
          </p:cNvPr>
          <p:cNvCxnSpPr/>
          <p:nvPr/>
        </p:nvCxnSpPr>
        <p:spPr>
          <a:xfrm>
            <a:off x="3311525" y="2516188"/>
            <a:ext cx="738188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ector reto 17">
            <a:extLst>
              <a:ext uri="{FF2B5EF4-FFF2-40B4-BE49-F238E27FC236}"/>
            </a:extLst>
          </p:cNvPr>
          <p:cNvCxnSpPr/>
          <p:nvPr/>
        </p:nvCxnSpPr>
        <p:spPr>
          <a:xfrm>
            <a:off x="3311525" y="5092700"/>
            <a:ext cx="738188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tângulo 18">
            <a:extLst>
              <a:ext uri="{FF2B5EF4-FFF2-40B4-BE49-F238E27FC236}"/>
            </a:extLst>
          </p:cNvPr>
          <p:cNvSpPr/>
          <p:nvPr/>
        </p:nvSpPr>
        <p:spPr>
          <a:xfrm>
            <a:off x="674912" y="5831260"/>
            <a:ext cx="10765969" cy="618836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/>
              <a:t>Não há indicação de exames laboratoriais de rotina³.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295275" y="176213"/>
            <a:ext cx="11591925" cy="617537"/>
          </a:xfrm>
        </p:spPr>
        <p:txBody>
          <a:bodyPr/>
          <a:lstStyle/>
          <a:p>
            <a:pPr algn="r" fontAlgn="auto">
              <a:spcAft>
                <a:spcPts val="0"/>
              </a:spcAft>
              <a:defRPr/>
            </a:pPr>
            <a:r>
              <a:rPr lang="pt-B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Diagnóstico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176213"/>
            <a:ext cx="5961063" cy="5702300"/>
          </a:xfrm>
        </p:spPr>
        <p:txBody>
          <a:bodyPr rtlCol="0">
            <a:normAutofit/>
          </a:bodyPr>
          <a:lstStyle/>
          <a:p>
            <a:pPr algn="just" fontAlgn="auto">
              <a:spcAft>
                <a:spcPts val="0"/>
              </a:spcAft>
              <a:defRPr/>
            </a:pPr>
            <a:r>
              <a:rPr lang="pt-BR" sz="2400" u="sng" dirty="0"/>
              <a:t>Radiografia de tórax:</a:t>
            </a:r>
            <a:endParaRPr lang="pt-BR" sz="2400" dirty="0"/>
          </a:p>
          <a:p>
            <a:pPr algn="just" fontAlgn="auto">
              <a:spcAft>
                <a:spcPts val="0"/>
              </a:spcAft>
              <a:buFontTx/>
              <a:buChar char="-"/>
              <a:defRPr/>
            </a:pPr>
            <a:r>
              <a:rPr lang="pt-BR" sz="2400" dirty="0"/>
              <a:t>Achados inespecíficos: espessamento peribrônquico,  hiperinsuflação ou atelectasias;</a:t>
            </a:r>
          </a:p>
          <a:p>
            <a:pPr algn="just" fontAlgn="auto">
              <a:spcAft>
                <a:spcPts val="0"/>
              </a:spcAft>
              <a:buFontTx/>
              <a:buChar char="-"/>
              <a:defRPr/>
            </a:pPr>
            <a:r>
              <a:rPr lang="pt-BR" sz="2400" dirty="0"/>
              <a:t>Uso desnecessário de antibióticos</a:t>
            </a:r>
            <a:r>
              <a:rPr lang="pt-BR" sz="2400" baseline="30000" dirty="0"/>
              <a:t>2,5</a:t>
            </a:r>
            <a:r>
              <a:rPr lang="pt-BR" sz="2400" dirty="0"/>
              <a:t>.</a:t>
            </a:r>
          </a:p>
          <a:p>
            <a:pPr algn="just" fontAlgn="auto">
              <a:spcAft>
                <a:spcPts val="0"/>
              </a:spcAft>
              <a:buFontTx/>
              <a:buChar char="-"/>
              <a:defRPr/>
            </a:pPr>
            <a:endParaRPr lang="pt-BR" dirty="0"/>
          </a:p>
          <a:p>
            <a:pPr marL="0" indent="0" algn="just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/>
          </a:p>
          <a:p>
            <a:pPr marL="0" indent="0" algn="just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/>
          </a:p>
        </p:txBody>
      </p:sp>
      <p:sp>
        <p:nvSpPr>
          <p:cNvPr id="4" name="Retângulo 3">
            <a:extLst>
              <a:ext uri="{FF2B5EF4-FFF2-40B4-BE49-F238E27FC236}"/>
            </a:extLst>
          </p:cNvPr>
          <p:cNvSpPr/>
          <p:nvPr/>
        </p:nvSpPr>
        <p:spPr>
          <a:xfrm>
            <a:off x="1131888" y="3692525"/>
            <a:ext cx="9634537" cy="1566863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/>
              <a:t>Indicação: apresentação  diferente do padrão habitual, hipoxemia grave, crepitações localizadas, febre alta (&gt;39ºC), casos graves com evolução atípica, insuficiência respiratória grave que justifiquem internação em UTI e suspeita de complicações (pneumotórax)</a:t>
            </a:r>
            <a:r>
              <a:rPr lang="pt-BR" sz="2400" baseline="30000" dirty="0"/>
              <a:t>2</a:t>
            </a:r>
            <a:r>
              <a:rPr lang="pt-BR" sz="2400" dirty="0"/>
              <a:t>.</a:t>
            </a:r>
          </a:p>
        </p:txBody>
      </p:sp>
      <p:sp>
        <p:nvSpPr>
          <p:cNvPr id="5" name="Retângulo 4">
            <a:extLst>
              <a:ext uri="{FF2B5EF4-FFF2-40B4-BE49-F238E27FC236}"/>
            </a:extLst>
          </p:cNvPr>
          <p:cNvSpPr/>
          <p:nvPr/>
        </p:nvSpPr>
        <p:spPr>
          <a:xfrm>
            <a:off x="674912" y="5831260"/>
            <a:ext cx="10765969" cy="618836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/>
              <a:t>Não há indicação de radiografia de tórax de rotina³.</a:t>
            </a: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750" y="147638"/>
            <a:ext cx="2587625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ítulo 1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7519988" y="3119438"/>
            <a:ext cx="4073525" cy="619125"/>
          </a:xfrm>
          <a:prstGeom prst="rect">
            <a:avLst/>
          </a:prstGeom>
        </p:spPr>
        <p:txBody>
          <a:bodyPr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fontAlgn="auto">
              <a:spcAft>
                <a:spcPts val="0"/>
              </a:spcAft>
              <a:defRPr/>
            </a:pPr>
            <a:r>
              <a:rPr lang="pt-BR" sz="1000" b="1" dirty="0">
                <a:solidFill>
                  <a:schemeClr val="accent1"/>
                </a:solidFill>
              </a:rPr>
              <a:t>(</a:t>
            </a:r>
            <a:r>
              <a:rPr lang="pt-BR" sz="1000" b="1" dirty="0" err="1">
                <a:solidFill>
                  <a:schemeClr val="accent1"/>
                </a:solidFill>
              </a:rPr>
              <a:t>Pediatrics</a:t>
            </a:r>
            <a:r>
              <a:rPr lang="pt-BR" sz="1000" b="1" dirty="0">
                <a:solidFill>
                  <a:schemeClr val="accent1"/>
                </a:solidFill>
              </a:rPr>
              <a:t> in Review,2014)</a:t>
            </a:r>
            <a:endParaRPr lang="pt-BR" sz="1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295275" y="176213"/>
            <a:ext cx="11591925" cy="617537"/>
          </a:xfrm>
        </p:spPr>
        <p:txBody>
          <a:bodyPr/>
          <a:lstStyle/>
          <a:p>
            <a:pPr algn="r" fontAlgn="auto">
              <a:spcAft>
                <a:spcPts val="0"/>
              </a:spcAft>
              <a:defRPr/>
            </a:pPr>
            <a:r>
              <a:rPr lang="pt-B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BVA e sua relação com a Asma</a:t>
            </a:r>
          </a:p>
        </p:txBody>
      </p:sp>
      <p:sp>
        <p:nvSpPr>
          <p:cNvPr id="20483" name="Espaço Reservado para Conteúdo 2"/>
          <p:cNvSpPr>
            <a:spLocks noGrp="1"/>
          </p:cNvSpPr>
          <p:nvPr>
            <p:ph idx="1"/>
          </p:nvPr>
        </p:nvSpPr>
        <p:spPr>
          <a:xfrm>
            <a:off x="295275" y="979488"/>
            <a:ext cx="11591925" cy="5702300"/>
          </a:xfrm>
        </p:spPr>
        <p:txBody>
          <a:bodyPr/>
          <a:lstStyle/>
          <a:p>
            <a:pPr algn="just"/>
            <a:r>
              <a:rPr lang="pt-BR" sz="2400" smtClean="0"/>
              <a:t>BVA grave aumenta o risco de asma, especialmente nos prematuros</a:t>
            </a:r>
            <a:r>
              <a:rPr lang="pt-BR" sz="2400" baseline="30000" smtClean="0"/>
              <a:t>1,5,6,10,13</a:t>
            </a:r>
            <a:r>
              <a:rPr lang="pt-BR" sz="2400" smtClean="0"/>
              <a:t>. </a:t>
            </a:r>
          </a:p>
          <a:p>
            <a:pPr algn="just"/>
            <a:r>
              <a:rPr lang="pt-BR" sz="2400" smtClean="0"/>
              <a:t>Risco de sibilância recorrente: 17 a 60% (maior nos primeiros anos subsequentes ao quadro de BVA)². </a:t>
            </a:r>
          </a:p>
          <a:p>
            <a:pPr algn="just"/>
            <a:endParaRPr lang="pt-BR" sz="2400" smtClean="0"/>
          </a:p>
          <a:p>
            <a:pPr algn="just"/>
            <a:endParaRPr lang="pt-BR" sz="2400" smtClean="0"/>
          </a:p>
        </p:txBody>
      </p:sp>
      <p:sp>
        <p:nvSpPr>
          <p:cNvPr id="4" name="Retângulo: Cantos Arredondados 3">
            <a:extLst>
              <a:ext uri="{FF2B5EF4-FFF2-40B4-BE49-F238E27FC236}"/>
            </a:extLst>
          </p:cNvPr>
          <p:cNvSpPr/>
          <p:nvPr/>
        </p:nvSpPr>
        <p:spPr>
          <a:xfrm>
            <a:off x="304800" y="2662238"/>
            <a:ext cx="11671300" cy="1217612"/>
          </a:xfrm>
          <a:prstGeom prst="roundRect">
            <a:avLst/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/>
              <a:t>Estimativa: 75% dos lactentes BVA grave (internados) apresentem 3 episódios de sibilância no futuro e quase 50% terão asma aos 7 anos de vida</a:t>
            </a:r>
            <a:r>
              <a:rPr lang="pt-BR" sz="2400" baseline="30000" dirty="0"/>
              <a:t>13</a:t>
            </a:r>
            <a:r>
              <a:rPr lang="pt-BR" sz="2400" dirty="0"/>
              <a:t>.</a:t>
            </a:r>
          </a:p>
        </p:txBody>
      </p:sp>
      <p:sp>
        <p:nvSpPr>
          <p:cNvPr id="5" name="Retângulo: Cantos Arredondados 4">
            <a:extLst>
              <a:ext uri="{FF2B5EF4-FFF2-40B4-BE49-F238E27FC236}"/>
            </a:extLst>
          </p:cNvPr>
          <p:cNvSpPr/>
          <p:nvPr/>
        </p:nvSpPr>
        <p:spPr>
          <a:xfrm>
            <a:off x="295275" y="4208463"/>
            <a:ext cx="11671300" cy="12192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/>
              <a:t>Grande discussão: BVA altera o desenvolvimento normal pulmonar e predispõe a sibilância ou o lactente possui alterações imunes e da função pulmonar que predispõe tanto para BVA grave quanto para sibilância recorrente</a:t>
            </a:r>
            <a:r>
              <a:rPr lang="pt-BR" sz="2400" baseline="30000" dirty="0"/>
              <a:t>1,5,10</a:t>
            </a:r>
            <a:r>
              <a:rPr lang="pt-BR" sz="2400" dirty="0"/>
              <a:t>?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295275" y="176213"/>
            <a:ext cx="11591925" cy="617537"/>
          </a:xfrm>
        </p:spPr>
        <p:txBody>
          <a:bodyPr/>
          <a:lstStyle/>
          <a:p>
            <a:pPr algn="r" fontAlgn="auto">
              <a:spcAft>
                <a:spcPts val="0"/>
              </a:spcAft>
              <a:defRPr/>
            </a:pPr>
            <a:r>
              <a:rPr lang="pt-B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Tratamento: AMBULATORIAL OU HOSPITLAR?</a:t>
            </a:r>
          </a:p>
        </p:txBody>
      </p:sp>
      <p:sp>
        <p:nvSpPr>
          <p:cNvPr id="21507" name="Espaço Reservado para Conteúdo 2"/>
          <p:cNvSpPr>
            <a:spLocks noGrp="1"/>
          </p:cNvSpPr>
          <p:nvPr>
            <p:ph idx="1"/>
          </p:nvPr>
        </p:nvSpPr>
        <p:spPr>
          <a:xfrm>
            <a:off x="295275" y="979488"/>
            <a:ext cx="11591925" cy="5702300"/>
          </a:xfrm>
        </p:spPr>
        <p:txBody>
          <a:bodyPr/>
          <a:lstStyle/>
          <a:p>
            <a:pPr algn="just"/>
            <a:endParaRPr lang="pt-BR" smtClean="0"/>
          </a:p>
          <a:p>
            <a:pPr algn="just"/>
            <a:endParaRPr lang="pt-BR" smtClean="0"/>
          </a:p>
          <a:p>
            <a:pPr algn="just"/>
            <a:endParaRPr lang="pt-BR" sz="1800" smtClean="0"/>
          </a:p>
        </p:txBody>
      </p:sp>
      <p:graphicFrame>
        <p:nvGraphicFramePr>
          <p:cNvPr id="4" name="Tabela 3"/>
          <p:cNvGraphicFramePr>
            <a:graphicFrameLocks noGrp="1"/>
          </p:cNvGraphicFramePr>
          <p:nvPr/>
        </p:nvGraphicFramePr>
        <p:xfrm>
          <a:off x="739775" y="1057275"/>
          <a:ext cx="10548938" cy="4025900"/>
        </p:xfrm>
        <a:graphic>
          <a:graphicData uri="http://schemas.openxmlformats.org/drawingml/2006/table">
            <a:tbl>
              <a:tblPr/>
              <a:tblGrid>
                <a:gridCol w="5665788"/>
                <a:gridCol w="4883150"/>
              </a:tblGrid>
              <a:tr h="652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Rockwell"/>
                        </a:rPr>
                        <a:t>Ambulatorial (grande maioria!)</a:t>
                      </a:r>
                      <a:r>
                        <a:rPr kumimoji="0" lang="pt-BR" sz="2400" b="1" i="0" u="none" strike="noStrike" cap="none" normalizeH="0" baseline="3000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Rockwell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Rockwell"/>
                        </a:rPr>
                        <a:t>Internação</a:t>
                      </a:r>
                      <a:r>
                        <a:rPr kumimoji="0" lang="pt-BR" sz="2400" b="1" i="0" u="none" strike="noStrike" cap="none" normalizeH="0" baseline="3000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Rockwell"/>
                        </a:rPr>
                        <a:t>10,14</a:t>
                      </a:r>
                      <a:endParaRPr kumimoji="0" lang="pt-BR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Rockwell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</a:tr>
              <a:tr h="1049338">
                <a:tc>
                  <a:txBody>
                    <a:bodyPr/>
                    <a:lstStyle/>
                    <a:p>
                      <a:pPr marL="414338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</a:pPr>
                      <a:r>
                        <a:rPr kumimoji="0" lang="pt-B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Rockwell"/>
                          <a:ea typeface="Calibri" pitchFamily="34" charset="0"/>
                          <a:cs typeface="Times New Roman" pitchFamily="18" charset="0"/>
                        </a:rPr>
                        <a:t>Sem sinais de desconforto respiratório e saturação ≥ 92% em ar ambiente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A7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</a:pPr>
                      <a:r>
                        <a:rPr kumimoji="0" lang="pt-B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Rockwell"/>
                        </a:rPr>
                        <a:t>Desconforto respiratório moderado a grave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A7F"/>
                    </a:solidFill>
                  </a:tcPr>
                </a:tc>
              </a:tr>
              <a:tr h="539750">
                <a:tc>
                  <a:txBody>
                    <a:bodyPr/>
                    <a:lstStyle/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</a:pPr>
                      <a:r>
                        <a:rPr kumimoji="0" lang="pt-B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Rockwell"/>
                          <a:ea typeface="Calibri" pitchFamily="34" charset="0"/>
                          <a:cs typeface="Times New Roman" pitchFamily="18" charset="0"/>
                        </a:rPr>
                        <a:t>Hidratado e com boa aceitação da dieta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7DCAD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</a:pPr>
                      <a:r>
                        <a:rPr kumimoji="0" lang="pt-B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Rockwell"/>
                        </a:rPr>
                        <a:t>Hipoxemia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7DCAD"/>
                    </a:solidFill>
                  </a:tcPr>
                </a:tc>
              </a:tr>
              <a:tr h="539750">
                <a:tc>
                  <a:txBody>
                    <a:bodyPr/>
                    <a:lstStyle/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</a:pPr>
                      <a:r>
                        <a:rPr kumimoji="0" lang="pt-B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Rockwell"/>
                          <a:ea typeface="Calibri" pitchFamily="34" charset="0"/>
                          <a:cs typeface="Times New Roman" pitchFamily="18" charset="0"/>
                        </a:rPr>
                        <a:t>Cuidadores orientados e seguros para a alta.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DBCD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</a:pPr>
                      <a:r>
                        <a:rPr kumimoji="0" lang="pt-B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Rockwell"/>
                        </a:rPr>
                        <a:t>Dificuldade de alimentação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DBCD"/>
                    </a:solidFill>
                  </a:tcPr>
                </a:tc>
              </a:tr>
              <a:tr h="53975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pt-BR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Rockwell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F8F8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</a:pPr>
                      <a:r>
                        <a:rPr kumimoji="0" lang="pt-B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Rockwell"/>
                        </a:rPr>
                        <a:t>Sinais de desidratação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F8F8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295275" y="176213"/>
            <a:ext cx="11591925" cy="617537"/>
          </a:xfrm>
        </p:spPr>
        <p:txBody>
          <a:bodyPr/>
          <a:lstStyle/>
          <a:p>
            <a:pPr algn="r" fontAlgn="auto">
              <a:spcAft>
                <a:spcPts val="0"/>
              </a:spcAft>
              <a:defRPr/>
            </a:pPr>
            <a:r>
              <a:rPr lang="pt-B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Tratamento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295275" y="979488"/>
            <a:ext cx="11591925" cy="1998662"/>
          </a:xfr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800" dirty="0"/>
              <a:t>Oxigênio suplementar</a:t>
            </a:r>
          </a:p>
          <a:p>
            <a:pPr algn="ctr" fontAlgn="auto">
              <a:spcAft>
                <a:spcPts val="0"/>
              </a:spcAft>
              <a:buFont typeface="Wingdings" panose="05000000000000000000" pitchFamily="2" charset="2"/>
              <a:buChar char="v"/>
              <a:defRPr/>
            </a:pPr>
            <a:endParaRPr lang="pt-BR" sz="2400" dirty="0"/>
          </a:p>
          <a:p>
            <a:pPr algn="ctr" fontAlgn="auto">
              <a:spcAft>
                <a:spcPts val="0"/>
              </a:spcAft>
              <a:buFont typeface="Wingdings" panose="05000000000000000000" pitchFamily="2" charset="2"/>
              <a:buChar char="v"/>
              <a:defRPr/>
            </a:pPr>
            <a:r>
              <a:rPr lang="pt-BR" sz="2400" dirty="0"/>
              <a:t>Hidratação, oxigenioterapia e suporte respiratório necessário</a:t>
            </a:r>
            <a:r>
              <a:rPr lang="pt-BR" sz="2400" baseline="30000" dirty="0"/>
              <a:t>9,10</a:t>
            </a:r>
            <a:r>
              <a:rPr lang="pt-BR" sz="2400" dirty="0"/>
              <a:t>; </a:t>
            </a:r>
          </a:p>
          <a:p>
            <a:pPr algn="ctr" fontAlgn="auto">
              <a:spcAft>
                <a:spcPts val="0"/>
              </a:spcAft>
              <a:buFont typeface="Wingdings" panose="05000000000000000000" pitchFamily="2" charset="2"/>
              <a:buChar char="v"/>
              <a:defRPr/>
            </a:pPr>
            <a:endParaRPr lang="pt-BR" sz="2400" dirty="0"/>
          </a:p>
          <a:p>
            <a:pPr algn="ctr" fontAlgn="auto">
              <a:spcAft>
                <a:spcPts val="0"/>
              </a:spcAft>
              <a:buFont typeface="Wingdings" panose="05000000000000000000" pitchFamily="2" charset="2"/>
              <a:buChar char="v"/>
              <a:defRPr/>
            </a:pPr>
            <a:endParaRPr lang="pt-BR" sz="2800" dirty="0"/>
          </a:p>
        </p:txBody>
      </p:sp>
      <p:sp>
        <p:nvSpPr>
          <p:cNvPr id="4" name="Retângulo 3">
            <a:extLst>
              <a:ext uri="{FF2B5EF4-FFF2-40B4-BE49-F238E27FC236}"/>
            </a:extLst>
          </p:cNvPr>
          <p:cNvSpPr/>
          <p:nvPr/>
        </p:nvSpPr>
        <p:spPr>
          <a:xfrm>
            <a:off x="1516063" y="623888"/>
            <a:ext cx="8542337" cy="1138237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>
                <a:solidFill>
                  <a:srgbClr val="FF0000"/>
                </a:solidFill>
              </a:rPr>
              <a:t>Base do tratamento: Suporte!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/>
              <a:t>Nenhuma terapia é capaz de reduzir o curso da doença.</a:t>
            </a:r>
          </a:p>
        </p:txBody>
      </p:sp>
      <p:sp>
        <p:nvSpPr>
          <p:cNvPr id="5" name="Retângulo: Cantos Arredondados 4">
            <a:extLst>
              <a:ext uri="{FF2B5EF4-FFF2-40B4-BE49-F238E27FC236}"/>
            </a:extLst>
          </p:cNvPr>
          <p:cNvSpPr/>
          <p:nvPr/>
        </p:nvSpPr>
        <p:spPr>
          <a:xfrm>
            <a:off x="509588" y="3879850"/>
            <a:ext cx="11163300" cy="1684338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PT" sz="2400" dirty="0">
                <a:solidFill>
                  <a:schemeClr val="bg1"/>
                </a:solidFill>
              </a:rPr>
              <a:t>Encorajar o aleitamento materno exclusivo até os seis meses: reduz a morbidade pelas doenças respiratórias em geral, reduz a incidência e gravidade de BVA (quanto maior o período de aleitamento, menor será a gravidade, a duração da internação e a necessidade do uso de oxigênio)</a:t>
            </a:r>
            <a:r>
              <a:rPr lang="pt-PT" sz="2400" baseline="30000" dirty="0">
                <a:solidFill>
                  <a:schemeClr val="bg1"/>
                </a:solidFill>
              </a:rPr>
              <a:t> 2,10</a:t>
            </a:r>
            <a:r>
              <a:rPr lang="pt-PT" sz="2400" dirty="0">
                <a:solidFill>
                  <a:schemeClr val="bg1"/>
                </a:solidFill>
              </a:rPr>
              <a:t>.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295275" y="176213"/>
            <a:ext cx="11591925" cy="617537"/>
          </a:xfrm>
        </p:spPr>
        <p:txBody>
          <a:bodyPr>
            <a:normAutofit fontScale="90000"/>
          </a:bodyPr>
          <a:lstStyle/>
          <a:p>
            <a:pPr algn="r" fontAlgn="auto">
              <a:spcAft>
                <a:spcPts val="0"/>
              </a:spcAft>
              <a:defRPr/>
            </a:pPr>
            <a:r>
              <a:rPr lang="pt-B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Tratamento: </a:t>
            </a:r>
            <a:r>
              <a:rPr lang="pt-BR" sz="2000" dirty="0"/>
              <a:t>Oxigenioterapia e saturação-alvo</a:t>
            </a:r>
            <a:br>
              <a:rPr lang="pt-BR" sz="2000" dirty="0"/>
            </a:br>
            <a:endParaRPr lang="pt-BR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295275" y="979488"/>
            <a:ext cx="11591925" cy="5702300"/>
          </a:xfrm>
        </p:spPr>
        <p:txBody>
          <a:bodyPr rtlCol="0">
            <a:normAutofit/>
          </a:bodyPr>
          <a:lstStyle/>
          <a:p>
            <a:pPr algn="just" fontAlgn="auto">
              <a:spcAft>
                <a:spcPts val="0"/>
              </a:spcAft>
              <a:defRPr/>
            </a:pPr>
            <a:r>
              <a:rPr lang="pt-BR" sz="2400" dirty="0"/>
              <a:t>Redução da mortalidade últimos 60 anos: (20% </a:t>
            </a:r>
            <a:r>
              <a:rPr lang="pt-BR" sz="2400" i="1" dirty="0"/>
              <a:t>versus</a:t>
            </a:r>
            <a:r>
              <a:rPr lang="pt-BR" sz="2400" dirty="0"/>
              <a:t> 1% atual</a:t>
            </a:r>
            <a:r>
              <a:rPr lang="pt-BR" sz="2400" baseline="30000" dirty="0"/>
              <a:t>15</a:t>
            </a:r>
            <a:r>
              <a:rPr lang="pt-BR" sz="2400" dirty="0"/>
              <a:t>).</a:t>
            </a:r>
          </a:p>
          <a:p>
            <a:pPr algn="just" fontAlgn="auto">
              <a:spcAft>
                <a:spcPts val="0"/>
              </a:spcAft>
              <a:defRPr/>
            </a:pPr>
            <a:r>
              <a:rPr lang="pt-BR" sz="2400" dirty="0"/>
              <a:t>A cianose é o melhor parâmetro avaliar a hipoxemia².</a:t>
            </a:r>
          </a:p>
          <a:p>
            <a:pPr algn="just" fontAlgn="auto">
              <a:spcAft>
                <a:spcPts val="0"/>
              </a:spcAft>
              <a:defRPr/>
            </a:pPr>
            <a:r>
              <a:rPr lang="pt-BR" sz="2400" dirty="0"/>
              <a:t>Qual nível para indicar oxigenioterapia e internação?</a:t>
            </a:r>
            <a:r>
              <a:rPr lang="pt-BR" sz="2400" baseline="30000" dirty="0"/>
              <a:t>1</a:t>
            </a:r>
            <a:r>
              <a:rPr lang="pt-BR" sz="2400" dirty="0"/>
              <a:t>. </a:t>
            </a:r>
          </a:p>
          <a:p>
            <a:pPr marL="0" indent="0"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300" dirty="0">
                <a:solidFill>
                  <a:srgbClr val="FF0000"/>
                </a:solidFill>
              </a:rPr>
              <a:t>                                                                      </a:t>
            </a:r>
          </a:p>
          <a:p>
            <a:pPr marL="0" indent="0"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300" dirty="0">
                <a:solidFill>
                  <a:srgbClr val="FF0000"/>
                </a:solidFill>
              </a:rPr>
              <a:t>                                                                      </a:t>
            </a:r>
            <a:r>
              <a:rPr lang="pt-BR" sz="4000" dirty="0">
                <a:solidFill>
                  <a:srgbClr val="FF0000"/>
                </a:solidFill>
              </a:rPr>
              <a:t>x</a:t>
            </a:r>
          </a:p>
          <a:p>
            <a:pPr algn="just" fontAlgn="auto">
              <a:spcAft>
                <a:spcPts val="0"/>
              </a:spcAft>
              <a:defRPr/>
            </a:pPr>
            <a:endParaRPr lang="pt-BR" sz="2300" dirty="0"/>
          </a:p>
          <a:p>
            <a:pPr algn="just" fontAlgn="auto">
              <a:spcAft>
                <a:spcPts val="0"/>
              </a:spcAft>
              <a:defRPr/>
            </a:pPr>
            <a:r>
              <a:rPr lang="pt-BR" sz="2400" dirty="0"/>
              <a:t>Melhor via para administração de oxigênio: cateter nasal</a:t>
            </a:r>
            <a:r>
              <a:rPr lang="pt-BR" sz="2400" baseline="30000" dirty="0"/>
              <a:t>2</a:t>
            </a:r>
            <a:r>
              <a:rPr lang="pt-BR" sz="2400" dirty="0"/>
              <a:t>.</a:t>
            </a:r>
          </a:p>
          <a:p>
            <a:pPr algn="just" fontAlgn="auto">
              <a:spcAft>
                <a:spcPts val="0"/>
              </a:spcAft>
              <a:defRPr/>
            </a:pPr>
            <a:endParaRPr lang="pt-BR" sz="2300" dirty="0"/>
          </a:p>
          <a:p>
            <a:pPr algn="just" fontAlgn="auto">
              <a:spcAft>
                <a:spcPts val="0"/>
              </a:spcAft>
              <a:defRPr/>
            </a:pPr>
            <a:endParaRPr lang="pt-BR" sz="2300" dirty="0"/>
          </a:p>
        </p:txBody>
      </p:sp>
      <p:sp>
        <p:nvSpPr>
          <p:cNvPr id="5" name="Retângulo: Cantos Arredondados 4">
            <a:extLst>
              <a:ext uri="{FF2B5EF4-FFF2-40B4-BE49-F238E27FC236}"/>
            </a:extLst>
          </p:cNvPr>
          <p:cNvSpPr/>
          <p:nvPr/>
        </p:nvSpPr>
        <p:spPr>
          <a:xfrm>
            <a:off x="2800350" y="3035300"/>
            <a:ext cx="2559050" cy="1268413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/>
              <a:t>Saturação &lt; 90%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(AAP)</a:t>
            </a:r>
          </a:p>
        </p:txBody>
      </p:sp>
      <p:sp>
        <p:nvSpPr>
          <p:cNvPr id="6" name="Retângulo: Cantos Arredondados 5">
            <a:extLst>
              <a:ext uri="{FF2B5EF4-FFF2-40B4-BE49-F238E27FC236}"/>
            </a:extLst>
          </p:cNvPr>
          <p:cNvSpPr/>
          <p:nvPr/>
        </p:nvSpPr>
        <p:spPr>
          <a:xfrm>
            <a:off x="5975350" y="3035300"/>
            <a:ext cx="2443163" cy="1268413"/>
          </a:xfrm>
          <a:prstGeom prst="round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/>
              <a:t>Saturação &lt; 92%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(The Lancet</a:t>
            </a:r>
            <a:r>
              <a:rPr lang="pt-BR" baseline="30000" dirty="0"/>
              <a:t>1</a:t>
            </a:r>
            <a:r>
              <a:rPr lang="pt-BR" dirty="0"/>
              <a:t>) 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295275" y="176213"/>
            <a:ext cx="11591925" cy="617537"/>
          </a:xfrm>
        </p:spPr>
        <p:txBody>
          <a:bodyPr/>
          <a:lstStyle/>
          <a:p>
            <a:pPr algn="r" fontAlgn="auto">
              <a:spcAft>
                <a:spcPts val="0"/>
              </a:spcAft>
              <a:defRPr/>
            </a:pPr>
            <a:r>
              <a:rPr lang="pt-B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Tratamento: HIDRATAÇÃO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295275" y="577850"/>
            <a:ext cx="11591925" cy="5702300"/>
          </a:xfrm>
        </p:spPr>
        <p:txBody>
          <a:bodyPr/>
          <a:lstStyle/>
          <a:p>
            <a:pPr algn="just"/>
            <a:r>
              <a:rPr lang="pt-BR" smtClean="0"/>
              <a:t>A desidratação pode ser o motivo da internação</a:t>
            </a:r>
            <a:r>
              <a:rPr lang="pt-BR" baseline="30000" smtClean="0"/>
              <a:t>5</a:t>
            </a:r>
            <a:r>
              <a:rPr lang="pt-BR" smtClean="0"/>
              <a:t>. </a:t>
            </a:r>
          </a:p>
          <a:p>
            <a:pPr algn="just"/>
            <a:r>
              <a:rPr lang="pt-BR" smtClean="0"/>
              <a:t>Até 30% das crianças necessitam de hidratação: ingesta inadequada e perda secundária ao esforço respiratório e febre</a:t>
            </a:r>
            <a:r>
              <a:rPr lang="pt-BR" baseline="30000" smtClean="0"/>
              <a:t>17</a:t>
            </a:r>
            <a:r>
              <a:rPr lang="pt-BR" smtClean="0"/>
              <a:t>. </a:t>
            </a:r>
          </a:p>
          <a:p>
            <a:pPr algn="just"/>
            <a:r>
              <a:rPr lang="pt-BR" smtClean="0"/>
              <a:t>Via Oral               Enteral             Endovenosa</a:t>
            </a:r>
            <a:r>
              <a:rPr lang="pt-BR" baseline="30000" smtClean="0"/>
              <a:t>5,17,20</a:t>
            </a:r>
            <a:r>
              <a:rPr lang="pt-BR" smtClean="0"/>
              <a:t>. </a:t>
            </a:r>
          </a:p>
          <a:p>
            <a:pPr algn="just"/>
            <a:endParaRPr lang="pt-BR" smtClean="0"/>
          </a:p>
          <a:p>
            <a:pPr algn="just"/>
            <a:r>
              <a:rPr lang="pt-BR" smtClean="0"/>
              <a:t>Hidratação venosa:</a:t>
            </a:r>
          </a:p>
          <a:p>
            <a:pPr algn="just">
              <a:buFontTx/>
              <a:buChar char="-"/>
            </a:pPr>
            <a:r>
              <a:rPr lang="pt-BR" smtClean="0"/>
              <a:t>Indicada apenas se via oral e enteral não for segura</a:t>
            </a:r>
            <a:r>
              <a:rPr lang="pt-BR" baseline="30000" smtClean="0"/>
              <a:t>1,2,17</a:t>
            </a:r>
            <a:r>
              <a:rPr lang="pt-BR" smtClean="0"/>
              <a:t>: solução isotônica mais segura</a:t>
            </a:r>
            <a:r>
              <a:rPr lang="pt-BR" baseline="30000" smtClean="0"/>
              <a:t>1,2</a:t>
            </a:r>
            <a:r>
              <a:rPr lang="pt-BR" smtClean="0"/>
              <a:t>;</a:t>
            </a:r>
          </a:p>
          <a:p>
            <a:pPr algn="just">
              <a:buFontTx/>
              <a:buChar char="-"/>
            </a:pPr>
            <a:r>
              <a:rPr lang="pt-BR" smtClean="0"/>
              <a:t>Cuidadosa: risco de sobrecarga hídrica, congestão pulmonar, distúrbios hidroeletrolíticos e hiponatremia iatrogênica (maior produção de ADH)</a:t>
            </a:r>
            <a:r>
              <a:rPr lang="pt-BR" baseline="30000" smtClean="0"/>
              <a:t>1,2</a:t>
            </a:r>
            <a:r>
              <a:rPr lang="pt-BR" smtClean="0"/>
              <a:t>;</a:t>
            </a:r>
          </a:p>
          <a:p>
            <a:pPr algn="just">
              <a:buFontTx/>
              <a:buChar char="-"/>
            </a:pPr>
            <a:r>
              <a:rPr lang="pt-BR" smtClean="0"/>
              <a:t>BH+: maior tempo na UTI em VM e aumento da mortalidade. </a:t>
            </a:r>
          </a:p>
          <a:p>
            <a:pPr algn="just"/>
            <a:endParaRPr lang="pt-BR" smtClean="0"/>
          </a:p>
        </p:txBody>
      </p:sp>
      <p:cxnSp>
        <p:nvCxnSpPr>
          <p:cNvPr id="6" name="Conector de Seta Reta 5">
            <a:extLst>
              <a:ext uri="{FF2B5EF4-FFF2-40B4-BE49-F238E27FC236}"/>
            </a:extLst>
          </p:cNvPr>
          <p:cNvCxnSpPr/>
          <p:nvPr/>
        </p:nvCxnSpPr>
        <p:spPr>
          <a:xfrm>
            <a:off x="1784350" y="2136775"/>
            <a:ext cx="646113" cy="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ector de Seta Reta 6">
            <a:extLst>
              <a:ext uri="{FF2B5EF4-FFF2-40B4-BE49-F238E27FC236}"/>
            </a:extLst>
          </p:cNvPr>
          <p:cNvCxnSpPr/>
          <p:nvPr/>
        </p:nvCxnSpPr>
        <p:spPr>
          <a:xfrm>
            <a:off x="3479800" y="2136775"/>
            <a:ext cx="646113" cy="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tângulo 7">
            <a:extLst>
              <a:ext uri="{FF2B5EF4-FFF2-40B4-BE49-F238E27FC236}"/>
            </a:extLst>
          </p:cNvPr>
          <p:cNvSpPr/>
          <p:nvPr/>
        </p:nvSpPr>
        <p:spPr>
          <a:xfrm>
            <a:off x="2230416" y="5330283"/>
            <a:ext cx="7721927" cy="765716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/>
              <a:t>Portanto, a HV não está indicada de forma rotineira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/>
              <a:t>para a hidratação de crianças com BVA</a:t>
            </a:r>
            <a:r>
              <a:rPr lang="pt-BR" sz="2400" baseline="30000" dirty="0"/>
              <a:t>17</a:t>
            </a:r>
            <a:endParaRPr lang="pt-BR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295275" y="176213"/>
            <a:ext cx="11591925" cy="617537"/>
          </a:xfrm>
        </p:spPr>
        <p:txBody>
          <a:bodyPr/>
          <a:lstStyle/>
          <a:p>
            <a:pPr algn="r" fontAlgn="auto">
              <a:spcAft>
                <a:spcPts val="0"/>
              </a:spcAft>
              <a:defRPr/>
            </a:pPr>
            <a:r>
              <a:rPr lang="pt-B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Tratamento: Salina HIPERTÔNICA</a:t>
            </a:r>
          </a:p>
        </p:txBody>
      </p:sp>
      <p:sp>
        <p:nvSpPr>
          <p:cNvPr id="25603" name="Espaço Reservado para Conteúdo 2"/>
          <p:cNvSpPr>
            <a:spLocks noGrp="1"/>
          </p:cNvSpPr>
          <p:nvPr>
            <p:ph idx="1"/>
          </p:nvPr>
        </p:nvSpPr>
        <p:spPr>
          <a:xfrm>
            <a:off x="295275" y="979488"/>
            <a:ext cx="11591925" cy="5702300"/>
          </a:xfrm>
        </p:spPr>
        <p:txBody>
          <a:bodyPr/>
          <a:lstStyle/>
          <a:p>
            <a:pPr algn="just"/>
            <a:endParaRPr lang="pt-BR" sz="2200" smtClean="0"/>
          </a:p>
          <a:p>
            <a:pPr algn="just"/>
            <a:r>
              <a:rPr lang="pt-BR" sz="2200" smtClean="0"/>
              <a:t>Extrapolados de pacientes com fibrose cística (processo fisiopatológico é diferente)</a:t>
            </a:r>
            <a:r>
              <a:rPr lang="pt-BR" sz="2200" baseline="30000" smtClean="0"/>
              <a:t>1</a:t>
            </a:r>
            <a:r>
              <a:rPr lang="pt-BR" sz="2200" smtClean="0"/>
              <a:t>.</a:t>
            </a:r>
          </a:p>
          <a:p>
            <a:pPr algn="just"/>
            <a:endParaRPr lang="pt-BR" sz="2200" smtClean="0"/>
          </a:p>
          <a:p>
            <a:pPr algn="just"/>
            <a:r>
              <a:rPr lang="pt-BR" sz="2200" smtClean="0"/>
              <a:t>Estudos atuais: em geral não reduz o tempo de internação</a:t>
            </a:r>
            <a:r>
              <a:rPr lang="pt-BR" sz="2200" baseline="30000" smtClean="0"/>
              <a:t>9,15,20</a:t>
            </a:r>
            <a:r>
              <a:rPr lang="pt-BR" sz="2200" smtClean="0"/>
              <a:t>, bem como a necessidade de oxigênio e de alimentação por sonda</a:t>
            </a:r>
            <a:r>
              <a:rPr lang="pt-BR" sz="2200" baseline="30000" smtClean="0"/>
              <a:t>21</a:t>
            </a:r>
            <a:r>
              <a:rPr lang="pt-BR" sz="2200" smtClean="0"/>
              <a:t>. BVA não grave: aumenta o tempo de internação</a:t>
            </a:r>
            <a:r>
              <a:rPr lang="pt-BR" sz="2200" baseline="30000" smtClean="0"/>
              <a:t>14</a:t>
            </a:r>
            <a:r>
              <a:rPr lang="pt-BR" sz="2200" smtClean="0"/>
              <a:t>.</a:t>
            </a:r>
          </a:p>
          <a:p>
            <a:pPr algn="just"/>
            <a:endParaRPr lang="pt-BR" sz="2200" smtClean="0"/>
          </a:p>
          <a:p>
            <a:pPr algn="just"/>
            <a:r>
              <a:rPr lang="pt-BR" sz="2200" smtClean="0"/>
              <a:t>Benefício: pode reduzir o tempo de internação em lactentes internados &gt; 72h</a:t>
            </a:r>
            <a:r>
              <a:rPr lang="pt-BR" sz="2200" baseline="30000" smtClean="0"/>
              <a:t>1,5</a:t>
            </a:r>
            <a:r>
              <a:rPr lang="pt-BR" sz="2200" smtClean="0"/>
              <a:t>. </a:t>
            </a:r>
          </a:p>
          <a:p>
            <a:pPr algn="just"/>
            <a:endParaRPr lang="pt-BR" smtClean="0"/>
          </a:p>
          <a:p>
            <a:pPr algn="just"/>
            <a:endParaRPr lang="pt-BR" sz="2200" smtClean="0"/>
          </a:p>
        </p:txBody>
      </p:sp>
      <p:sp>
        <p:nvSpPr>
          <p:cNvPr id="4" name="Retângulo 3">
            <a:extLst>
              <a:ext uri="{FF2B5EF4-FFF2-40B4-BE49-F238E27FC236}"/>
            </a:extLst>
          </p:cNvPr>
          <p:cNvSpPr/>
          <p:nvPr/>
        </p:nvSpPr>
        <p:spPr>
          <a:xfrm>
            <a:off x="779463" y="682625"/>
            <a:ext cx="10607675" cy="81121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200" dirty="0"/>
              <a:t>Alterações estruturais no muco, redução do edema, reidratação da mucosa e melhora da depuração mucociliar (indução do escarro e a tosse)</a:t>
            </a:r>
            <a:r>
              <a:rPr lang="pt-BR" sz="2200" baseline="30000" dirty="0"/>
              <a:t>1,2,19</a:t>
            </a:r>
            <a:r>
              <a:rPr lang="pt-BR" sz="2200" dirty="0"/>
              <a:t>.</a:t>
            </a:r>
          </a:p>
        </p:txBody>
      </p:sp>
      <p:sp>
        <p:nvSpPr>
          <p:cNvPr id="5" name="Retângulo 4">
            <a:extLst>
              <a:ext uri="{FF2B5EF4-FFF2-40B4-BE49-F238E27FC236}"/>
            </a:extLst>
          </p:cNvPr>
          <p:cNvSpPr/>
          <p:nvPr/>
        </p:nvSpPr>
        <p:spPr>
          <a:xfrm>
            <a:off x="621310" y="5193146"/>
            <a:ext cx="10765969" cy="902853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/>
              <a:t>A SH a 3% (ou a 6%) não deve ser indicada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/>
              <a:t>na abordagem inicial dos pacientes com BVA</a:t>
            </a:r>
            <a:r>
              <a:rPr lang="pt-BR" sz="2400" baseline="30000" dirty="0"/>
              <a:t>2,9,20,21</a:t>
            </a:r>
            <a:endParaRPr lang="pt-BR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295275" y="176213"/>
            <a:ext cx="11591925" cy="617537"/>
          </a:xfrm>
        </p:spPr>
        <p:txBody>
          <a:bodyPr/>
          <a:lstStyle/>
          <a:p>
            <a:pPr algn="r" fontAlgn="auto">
              <a:spcAft>
                <a:spcPts val="0"/>
              </a:spcAft>
              <a:defRPr/>
            </a:pPr>
            <a:r>
              <a:rPr lang="pt-B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Tratamento: broncodilatador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295275" y="979488"/>
            <a:ext cx="11591925" cy="5702300"/>
          </a:xfrm>
        </p:spPr>
        <p:txBody>
          <a:bodyPr rtlCol="0">
            <a:normAutofit/>
          </a:bodyPr>
          <a:lstStyle/>
          <a:p>
            <a:pPr marL="0" indent="0" algn="just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/>
          </a:p>
          <a:p>
            <a:pPr algn="just" fontAlgn="auto">
              <a:spcAft>
                <a:spcPts val="0"/>
              </a:spcAft>
              <a:buFontTx/>
              <a:buChar char="-"/>
              <a:defRPr/>
            </a:pPr>
            <a:endParaRPr lang="pt-BR" dirty="0"/>
          </a:p>
          <a:p>
            <a:pPr algn="just" fontAlgn="auto">
              <a:spcAft>
                <a:spcPts val="0"/>
              </a:spcAft>
              <a:buFontTx/>
              <a:buChar char="-"/>
              <a:defRPr/>
            </a:pPr>
            <a:endParaRPr lang="pt-BR" dirty="0"/>
          </a:p>
          <a:p>
            <a:pPr algn="just" fontAlgn="auto">
              <a:spcAft>
                <a:spcPts val="0"/>
              </a:spcAft>
              <a:defRPr/>
            </a:pPr>
            <a:endParaRPr lang="pt-BR" sz="1800" dirty="0"/>
          </a:p>
        </p:txBody>
      </p:sp>
      <p:sp>
        <p:nvSpPr>
          <p:cNvPr id="7" name="Retângulo 6">
            <a:extLst>
              <a:ext uri="{FF2B5EF4-FFF2-40B4-BE49-F238E27FC236}"/>
            </a:extLst>
          </p:cNvPr>
          <p:cNvSpPr/>
          <p:nvPr/>
        </p:nvSpPr>
        <p:spPr>
          <a:xfrm>
            <a:off x="708025" y="1133475"/>
            <a:ext cx="10766425" cy="347345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v"/>
              <a:defRPr/>
            </a:pPr>
            <a:r>
              <a:rPr lang="pt-BR" sz="2400" dirty="0"/>
              <a:t>Podem até melhorar sintomas transitórios, mas não melhora a saturação¹.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v"/>
              <a:defRPr/>
            </a:pPr>
            <a:endParaRPr lang="pt-BR" sz="2400" dirty="0"/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v"/>
              <a:defRPr/>
            </a:pPr>
            <a:endParaRPr lang="pt-BR" sz="2400" dirty="0"/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v"/>
              <a:defRPr/>
            </a:pPr>
            <a:r>
              <a:rPr lang="pt-BR" sz="2400" dirty="0"/>
              <a:t>Não reduz a necessidade ou o tempo de hospitalização</a:t>
            </a:r>
            <a:r>
              <a:rPr lang="pt-BR" sz="2400" baseline="30000" dirty="0"/>
              <a:t>2</a:t>
            </a:r>
            <a:r>
              <a:rPr lang="pt-BR" sz="2400" dirty="0"/>
              <a:t>.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v"/>
              <a:defRPr/>
            </a:pPr>
            <a:endParaRPr lang="pt-BR" sz="2400" dirty="0"/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v"/>
              <a:defRPr/>
            </a:pPr>
            <a:endParaRPr lang="pt-BR" sz="2400" dirty="0"/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v"/>
              <a:defRPr/>
            </a:pPr>
            <a:r>
              <a:rPr lang="pt-BR" sz="2400" dirty="0"/>
              <a:t>Efeitos colaterais (taquicardia e tremores) e impacto financeiro³. </a:t>
            </a:r>
          </a:p>
        </p:txBody>
      </p:sp>
      <p:sp>
        <p:nvSpPr>
          <p:cNvPr id="8" name="Retângulo 7">
            <a:extLst>
              <a:ext uri="{FF2B5EF4-FFF2-40B4-BE49-F238E27FC236}"/>
            </a:extLst>
          </p:cNvPr>
          <p:cNvSpPr/>
          <p:nvPr/>
        </p:nvSpPr>
        <p:spPr>
          <a:xfrm>
            <a:off x="708395" y="5234707"/>
            <a:ext cx="10765969" cy="902853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/>
              <a:t>Como não são encontrados benefícios consistentes,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/>
              <a:t>o broncodilatador não está indicado de forma rotineira</a:t>
            </a:r>
            <a:r>
              <a:rPr lang="pt-BR" sz="2400" baseline="30000" dirty="0"/>
              <a:t>2,5</a:t>
            </a:r>
            <a:r>
              <a:rPr lang="pt-BR" sz="2400" dirty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295275" y="176213"/>
            <a:ext cx="11591925" cy="617537"/>
          </a:xfrm>
        </p:spPr>
        <p:txBody>
          <a:bodyPr/>
          <a:lstStyle/>
          <a:p>
            <a:pPr algn="r" fontAlgn="auto">
              <a:spcAft>
                <a:spcPts val="0"/>
              </a:spcAft>
              <a:defRPr/>
            </a:pPr>
            <a:r>
              <a:rPr lang="pt-B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Tratamento: Epinefrina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295275" y="979488"/>
            <a:ext cx="11591925" cy="5702300"/>
          </a:xfrm>
        </p:spPr>
        <p:txBody>
          <a:bodyPr rtlCol="0">
            <a:normAutofit/>
          </a:bodyPr>
          <a:lstStyle/>
          <a:p>
            <a:pPr marL="0" indent="0" algn="just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/>
          </a:p>
          <a:p>
            <a:pPr algn="just" fontAlgn="auto">
              <a:spcAft>
                <a:spcPts val="0"/>
              </a:spcAft>
              <a:buFontTx/>
              <a:buChar char="-"/>
              <a:defRPr/>
            </a:pPr>
            <a:endParaRPr lang="pt-BR" dirty="0"/>
          </a:p>
          <a:p>
            <a:pPr algn="just" fontAlgn="auto">
              <a:spcAft>
                <a:spcPts val="0"/>
              </a:spcAft>
              <a:buFontTx/>
              <a:buChar char="-"/>
              <a:defRPr/>
            </a:pPr>
            <a:endParaRPr lang="pt-BR" dirty="0"/>
          </a:p>
          <a:p>
            <a:pPr algn="just" fontAlgn="auto">
              <a:spcAft>
                <a:spcPts val="0"/>
              </a:spcAft>
              <a:defRPr/>
            </a:pPr>
            <a:endParaRPr lang="pt-BR" sz="1800" dirty="0"/>
          </a:p>
        </p:txBody>
      </p:sp>
      <p:sp>
        <p:nvSpPr>
          <p:cNvPr id="6" name="Retângulo 5">
            <a:extLst>
              <a:ext uri="{FF2B5EF4-FFF2-40B4-BE49-F238E27FC236}"/>
            </a:extLst>
          </p:cNvPr>
          <p:cNvSpPr/>
          <p:nvPr/>
        </p:nvSpPr>
        <p:spPr>
          <a:xfrm>
            <a:off x="708025" y="1349375"/>
            <a:ext cx="10766425" cy="215582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v"/>
              <a:defRPr/>
            </a:pPr>
            <a:r>
              <a:rPr lang="pt-BR" sz="2400" dirty="0"/>
              <a:t>Não altera o desfecho dos pacientes</a:t>
            </a:r>
            <a:r>
              <a:rPr lang="pt-BR" sz="2400" baseline="30000" dirty="0"/>
              <a:t>5,  </a:t>
            </a:r>
            <a:r>
              <a:rPr lang="pt-BR" sz="2400" dirty="0"/>
              <a:t>não reduz o tempo de internação</a:t>
            </a:r>
            <a:r>
              <a:rPr lang="pt-BR" sz="2400" baseline="30000" dirty="0"/>
              <a:t>1,22</a:t>
            </a:r>
            <a:r>
              <a:rPr lang="pt-BR" sz="2400" dirty="0"/>
              <a:t>.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v"/>
              <a:defRPr/>
            </a:pPr>
            <a:endParaRPr lang="pt-BR" sz="2400" dirty="0"/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v"/>
              <a:defRPr/>
            </a:pPr>
            <a:r>
              <a:rPr lang="pt-BR" sz="2400" dirty="0"/>
              <a:t>Pode aumentar o tempo total de internação</a:t>
            </a:r>
            <a:r>
              <a:rPr lang="pt-BR" sz="2400" baseline="30000" dirty="0"/>
              <a:t>1</a:t>
            </a:r>
            <a:r>
              <a:rPr lang="pt-BR" sz="2400" dirty="0"/>
              <a:t>.</a:t>
            </a:r>
          </a:p>
        </p:txBody>
      </p:sp>
      <p:sp>
        <p:nvSpPr>
          <p:cNvPr id="8" name="Retângulo 7">
            <a:extLst>
              <a:ext uri="{FF2B5EF4-FFF2-40B4-BE49-F238E27FC236}"/>
            </a:extLst>
          </p:cNvPr>
          <p:cNvSpPr/>
          <p:nvPr/>
        </p:nvSpPr>
        <p:spPr>
          <a:xfrm>
            <a:off x="708395" y="5234707"/>
            <a:ext cx="10765969" cy="902853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/>
              <a:t>Não é recomendado de rotina para crianças com BVA</a:t>
            </a:r>
            <a:r>
              <a:rPr lang="pt-BR" sz="2400" baseline="30000" dirty="0"/>
              <a:t>2,22</a:t>
            </a:r>
            <a:endParaRPr lang="pt-BR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295275" y="176213"/>
            <a:ext cx="11591925" cy="617537"/>
          </a:xfrm>
        </p:spPr>
        <p:txBody>
          <a:bodyPr/>
          <a:lstStyle/>
          <a:p>
            <a:pPr algn="r" fontAlgn="auto">
              <a:spcAft>
                <a:spcPts val="0"/>
              </a:spcAft>
              <a:defRPr/>
            </a:pPr>
            <a:r>
              <a:rPr lang="pt-B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Tratamento: corticosteroides</a:t>
            </a:r>
          </a:p>
        </p:txBody>
      </p:sp>
      <p:sp>
        <p:nvSpPr>
          <p:cNvPr id="4" name="Retângulo 3">
            <a:extLst>
              <a:ext uri="{FF2B5EF4-FFF2-40B4-BE49-F238E27FC236}"/>
            </a:extLst>
          </p:cNvPr>
          <p:cNvSpPr/>
          <p:nvPr/>
        </p:nvSpPr>
        <p:spPr>
          <a:xfrm>
            <a:off x="708395" y="5278250"/>
            <a:ext cx="10765969" cy="902853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/>
              <a:t>Sendo assim, os corticosteroides não estão indicados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/>
              <a:t>nos pacientes com BVA</a:t>
            </a:r>
            <a:r>
              <a:rPr lang="pt-BR" sz="2400" baseline="30000" dirty="0"/>
              <a:t>2,10</a:t>
            </a:r>
            <a:endParaRPr lang="pt-BR" sz="2400" dirty="0"/>
          </a:p>
        </p:txBody>
      </p:sp>
      <p:sp>
        <p:nvSpPr>
          <p:cNvPr id="5" name="Retângulo 4">
            <a:extLst>
              <a:ext uri="{FF2B5EF4-FFF2-40B4-BE49-F238E27FC236}"/>
            </a:extLst>
          </p:cNvPr>
          <p:cNvSpPr/>
          <p:nvPr/>
        </p:nvSpPr>
        <p:spPr>
          <a:xfrm>
            <a:off x="708025" y="793750"/>
            <a:ext cx="10766425" cy="3611563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v"/>
              <a:defRPr/>
            </a:pPr>
            <a:r>
              <a:rPr lang="pt-BR" sz="2400" dirty="0"/>
              <a:t>Já foram preconizados no tratamento da BVA. </a:t>
            </a:r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v"/>
              <a:defRPr/>
            </a:pPr>
            <a:endParaRPr lang="pt-BR" sz="2400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v"/>
              <a:defRPr/>
            </a:pPr>
            <a:r>
              <a:rPr lang="pt-BR" sz="2400" dirty="0"/>
              <a:t>Estudos recentes: sem benefícios</a:t>
            </a:r>
            <a:r>
              <a:rPr lang="pt-BR" sz="2400" baseline="30000" dirty="0"/>
              <a:t>5</a:t>
            </a:r>
            <a:r>
              <a:rPr lang="pt-BR" sz="2400" dirty="0"/>
              <a:t>.</a:t>
            </a:r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v"/>
              <a:defRPr/>
            </a:pPr>
            <a:endParaRPr lang="pt-BR" sz="2400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v"/>
              <a:defRPr/>
            </a:pPr>
            <a:r>
              <a:rPr lang="pt-BR" sz="2400" dirty="0"/>
              <a:t>Inseguros para &lt; de 1 ano.</a:t>
            </a:r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v"/>
              <a:defRPr/>
            </a:pPr>
            <a:endParaRPr lang="pt-BR" sz="2400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v"/>
              <a:defRPr/>
            </a:pPr>
            <a:r>
              <a:rPr lang="pt-BR" sz="2400" dirty="0"/>
              <a:t>Não reduzem o número de internações, tempo de permanência no hospital, sem impacto na resolução dos sintomas e não previne a recorrência da sibilância¹.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295275" y="176213"/>
            <a:ext cx="11591925" cy="617537"/>
          </a:xfrm>
        </p:spPr>
        <p:txBody>
          <a:bodyPr/>
          <a:lstStyle/>
          <a:p>
            <a:pPr algn="r" fontAlgn="auto">
              <a:spcAft>
                <a:spcPts val="0"/>
              </a:spcAft>
              <a:defRPr/>
            </a:pPr>
            <a:r>
              <a:rPr lang="pt-B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Tratamento: antivirais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295275" y="979488"/>
            <a:ext cx="11591925" cy="5702300"/>
          </a:xfrm>
        </p:spPr>
        <p:txBody>
          <a:bodyPr rtlCol="0">
            <a:normAutofit/>
          </a:bodyPr>
          <a:lstStyle/>
          <a:p>
            <a:pPr algn="just" fontAlgn="auto">
              <a:spcAft>
                <a:spcPts val="0"/>
              </a:spcAft>
              <a:defRPr/>
            </a:pPr>
            <a:r>
              <a:rPr lang="pt-BR" sz="2400" dirty="0"/>
              <a:t>Ribavarina: único aprovado pela FDA. </a:t>
            </a:r>
          </a:p>
          <a:p>
            <a:pPr algn="just" fontAlgn="auto">
              <a:spcAft>
                <a:spcPts val="0"/>
              </a:spcAft>
              <a:buFontTx/>
              <a:buChar char="-"/>
              <a:defRPr/>
            </a:pPr>
            <a:r>
              <a:rPr lang="pt-BR" sz="2400" dirty="0"/>
              <a:t>Não reduz sintomas</a:t>
            </a:r>
            <a:r>
              <a:rPr lang="pt-BR" sz="2400" baseline="30000" dirty="0"/>
              <a:t>20</a:t>
            </a:r>
            <a:r>
              <a:rPr lang="pt-BR" sz="2400" dirty="0"/>
              <a:t>, alto custo, riscos potenciais e eficácia não muito bem estabalecida</a:t>
            </a:r>
            <a:r>
              <a:rPr lang="pt-BR" sz="2400" baseline="30000" dirty="0"/>
              <a:t>2</a:t>
            </a:r>
            <a:r>
              <a:rPr lang="pt-BR" sz="2400" dirty="0"/>
              <a:t>. </a:t>
            </a:r>
          </a:p>
          <a:p>
            <a:pPr algn="just" fontAlgn="auto">
              <a:spcAft>
                <a:spcPts val="0"/>
              </a:spcAft>
              <a:buFontTx/>
              <a:buChar char="-"/>
              <a:defRPr/>
            </a:pPr>
            <a:r>
              <a:rPr lang="pt-BR" sz="2400" dirty="0"/>
              <a:t>Sintomatologia não é da replicação viral. </a:t>
            </a:r>
          </a:p>
          <a:p>
            <a:pPr algn="just" fontAlgn="auto">
              <a:spcAft>
                <a:spcPts val="0"/>
              </a:spcAft>
              <a:buFontTx/>
              <a:buChar char="-"/>
              <a:defRPr/>
            </a:pPr>
            <a:r>
              <a:rPr lang="pt-BR" sz="2400" dirty="0"/>
              <a:t>Poderia ter benefício em pacientes </a:t>
            </a:r>
            <a:r>
              <a:rPr lang="pt-BR" sz="2400" dirty="0" err="1"/>
              <a:t>imunossuprimidos</a:t>
            </a:r>
            <a:r>
              <a:rPr lang="pt-BR" sz="2400" dirty="0"/>
              <a:t>: risco de continuar a replicação viral por mais tempo</a:t>
            </a:r>
            <a:r>
              <a:rPr lang="pt-BR" sz="2400" baseline="30000" dirty="0"/>
              <a:t>10</a:t>
            </a:r>
            <a:r>
              <a:rPr lang="pt-BR" sz="2400" dirty="0"/>
              <a:t>. </a:t>
            </a:r>
          </a:p>
          <a:p>
            <a:pPr algn="just" fontAlgn="auto">
              <a:spcAft>
                <a:spcPts val="0"/>
              </a:spcAft>
              <a:defRPr/>
            </a:pPr>
            <a:endParaRPr lang="pt-BR" dirty="0"/>
          </a:p>
          <a:p>
            <a:pPr marL="0" indent="0" algn="just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/>
          </a:p>
          <a:p>
            <a:pPr algn="just" fontAlgn="auto">
              <a:spcAft>
                <a:spcPts val="0"/>
              </a:spcAft>
              <a:defRPr/>
            </a:pPr>
            <a:endParaRPr lang="pt-BR" sz="1800" dirty="0"/>
          </a:p>
        </p:txBody>
      </p:sp>
      <p:sp>
        <p:nvSpPr>
          <p:cNvPr id="4" name="Retângulo 3">
            <a:extLst>
              <a:ext uri="{FF2B5EF4-FFF2-40B4-BE49-F238E27FC236}"/>
            </a:extLst>
          </p:cNvPr>
          <p:cNvSpPr/>
          <p:nvPr/>
        </p:nvSpPr>
        <p:spPr>
          <a:xfrm>
            <a:off x="708395" y="5278250"/>
            <a:ext cx="10765969" cy="902853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/>
              <a:t>Mas de forma geral, não há benefícios dos antivirais na BVA</a:t>
            </a:r>
            <a:r>
              <a:rPr lang="pt-BR" sz="2400" baseline="30000" dirty="0"/>
              <a:t>5</a:t>
            </a:r>
            <a:endParaRPr lang="pt-BR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295275" y="176213"/>
            <a:ext cx="11591925" cy="617537"/>
          </a:xfrm>
        </p:spPr>
        <p:txBody>
          <a:bodyPr/>
          <a:lstStyle/>
          <a:p>
            <a:pPr algn="r" fontAlgn="auto">
              <a:spcAft>
                <a:spcPts val="0"/>
              </a:spcAft>
              <a:defRPr/>
            </a:pPr>
            <a:r>
              <a:rPr lang="pt-B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Tratamento: antibióticos</a:t>
            </a:r>
          </a:p>
        </p:txBody>
      </p:sp>
      <p:sp>
        <p:nvSpPr>
          <p:cNvPr id="30723" name="Espaço Reservado para Conteúdo 2"/>
          <p:cNvSpPr>
            <a:spLocks noGrp="1"/>
          </p:cNvSpPr>
          <p:nvPr>
            <p:ph idx="1"/>
          </p:nvPr>
        </p:nvSpPr>
        <p:spPr>
          <a:xfrm>
            <a:off x="234950" y="1346200"/>
            <a:ext cx="11712575" cy="5703888"/>
          </a:xfrm>
        </p:spPr>
        <p:txBody>
          <a:bodyPr/>
          <a:lstStyle/>
          <a:p>
            <a:pPr algn="just"/>
            <a:endParaRPr lang="pt-BR" sz="2200" smtClean="0"/>
          </a:p>
          <a:p>
            <a:pPr algn="just"/>
            <a:r>
              <a:rPr lang="pt-BR" sz="2200" smtClean="0"/>
              <a:t>Azitromicina: pode melhorar a depuração do VSR na BVA grave, porém de forma transitória e proporcionalmente dependente do tempo de uso do antibiótico</a:t>
            </a:r>
            <a:r>
              <a:rPr lang="pt-BR" sz="2200" baseline="30000" smtClean="0"/>
              <a:t>13</a:t>
            </a:r>
            <a:r>
              <a:rPr lang="pt-BR" sz="2200" smtClean="0"/>
              <a:t>. </a:t>
            </a:r>
          </a:p>
          <a:p>
            <a:pPr algn="just"/>
            <a:r>
              <a:rPr lang="pt-BR" sz="2200" smtClean="0"/>
              <a:t>Uso indiscriminado: aumento da resistência aos antimicrobianos</a:t>
            </a:r>
            <a:r>
              <a:rPr lang="pt-BR" sz="2200" baseline="30000" smtClean="0"/>
              <a:t>1</a:t>
            </a:r>
            <a:r>
              <a:rPr lang="pt-BR" sz="2200" smtClean="0"/>
              <a:t>.</a:t>
            </a:r>
          </a:p>
          <a:p>
            <a:pPr algn="just"/>
            <a:r>
              <a:rPr lang="pt-BR" sz="2200" smtClean="0"/>
              <a:t>Não reduz a necessidade de hospitalização e não altera o tempo de internação ou de uso do oxigênio</a:t>
            </a:r>
            <a:r>
              <a:rPr lang="pt-BR" sz="2200" baseline="30000" smtClean="0"/>
              <a:t>1,24</a:t>
            </a:r>
            <a:r>
              <a:rPr lang="pt-BR" sz="2200" smtClean="0"/>
              <a:t>. </a:t>
            </a:r>
          </a:p>
          <a:p>
            <a:pPr algn="just"/>
            <a:endParaRPr lang="pt-BR" smtClean="0"/>
          </a:p>
          <a:p>
            <a:pPr algn="just"/>
            <a:endParaRPr lang="pt-BR" smtClean="0"/>
          </a:p>
          <a:p>
            <a:pPr algn="just">
              <a:buFontTx/>
              <a:buChar char="-"/>
            </a:pPr>
            <a:endParaRPr lang="pt-BR" smtClean="0"/>
          </a:p>
          <a:p>
            <a:pPr algn="just"/>
            <a:endParaRPr lang="pt-BR" smtClean="0"/>
          </a:p>
        </p:txBody>
      </p:sp>
      <p:sp>
        <p:nvSpPr>
          <p:cNvPr id="4" name="Retângulo 3">
            <a:extLst>
              <a:ext uri="{FF2B5EF4-FFF2-40B4-BE49-F238E27FC236}"/>
            </a:extLst>
          </p:cNvPr>
          <p:cNvSpPr/>
          <p:nvPr/>
        </p:nvSpPr>
        <p:spPr>
          <a:xfrm>
            <a:off x="708395" y="5223821"/>
            <a:ext cx="10765969" cy="902853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/>
              <a:t>Portanto, fica bem estabelecido que não devem ser empregados antibióticos de forma rotineira em pacientes com BVA</a:t>
            </a:r>
            <a:r>
              <a:rPr lang="pt-BR" sz="2400" baseline="30000" dirty="0"/>
              <a:t>2,5,24</a:t>
            </a:r>
            <a:r>
              <a:rPr lang="pt-BR" sz="2400" dirty="0"/>
              <a:t>.  </a:t>
            </a:r>
          </a:p>
        </p:txBody>
      </p:sp>
      <p:sp>
        <p:nvSpPr>
          <p:cNvPr id="5" name="Retângulo 4">
            <a:extLst>
              <a:ext uri="{FF2B5EF4-FFF2-40B4-BE49-F238E27FC236}"/>
            </a:extLst>
          </p:cNvPr>
          <p:cNvSpPr/>
          <p:nvPr/>
        </p:nvSpPr>
        <p:spPr>
          <a:xfrm>
            <a:off x="1322388" y="731838"/>
            <a:ext cx="9539287" cy="10731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/>
              <a:t>Imunomodulação, ação anti-inflamatória e prevenção da sibilância recorrente (sem comprovação)</a:t>
            </a:r>
            <a:r>
              <a:rPr lang="pt-BR" sz="2400" baseline="30000" dirty="0"/>
              <a:t>23</a:t>
            </a:r>
            <a:r>
              <a:rPr lang="pt-BR" sz="2400" dirty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300038" y="209550"/>
            <a:ext cx="11591925" cy="2611438"/>
          </a:xfr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Conclusão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295275" y="176213"/>
            <a:ext cx="11591925" cy="617537"/>
          </a:xfrm>
        </p:spPr>
        <p:txBody>
          <a:bodyPr/>
          <a:lstStyle/>
          <a:p>
            <a:pPr algn="r" fontAlgn="auto">
              <a:spcAft>
                <a:spcPts val="0"/>
              </a:spcAft>
              <a:defRPr/>
            </a:pPr>
            <a:r>
              <a:rPr lang="pt-B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Conclusão</a:t>
            </a:r>
          </a:p>
        </p:txBody>
      </p:sp>
      <p:sp>
        <p:nvSpPr>
          <p:cNvPr id="32771" name="Espaço Reservado para Conteúdo 2"/>
          <p:cNvSpPr>
            <a:spLocks noGrp="1"/>
          </p:cNvSpPr>
          <p:nvPr>
            <p:ph idx="1"/>
          </p:nvPr>
        </p:nvSpPr>
        <p:spPr>
          <a:xfrm>
            <a:off x="295275" y="979488"/>
            <a:ext cx="11591925" cy="5702300"/>
          </a:xfrm>
        </p:spPr>
        <p:txBody>
          <a:bodyPr/>
          <a:lstStyle/>
          <a:p>
            <a:pPr algn="just"/>
            <a:r>
              <a:rPr lang="pt-PT" sz="2200" smtClean="0"/>
              <a:t>BVA é um dos quadros infecciosos respiratórios mais importantes em &lt;  2 anos e grande impacto nos serviços de pronto-atendimento. </a:t>
            </a:r>
          </a:p>
          <a:p>
            <a:pPr algn="just"/>
            <a:endParaRPr lang="pt-PT" sz="2200" smtClean="0"/>
          </a:p>
          <a:p>
            <a:pPr algn="just"/>
            <a:r>
              <a:rPr lang="pt-PT" sz="2200" smtClean="0"/>
              <a:t>Maioria: seguimento ambulatorial.</a:t>
            </a:r>
          </a:p>
          <a:p>
            <a:pPr algn="just"/>
            <a:endParaRPr lang="pt-PT" sz="2200" smtClean="0"/>
          </a:p>
          <a:p>
            <a:pPr algn="just"/>
            <a:r>
              <a:rPr lang="pt-PT" sz="2200" smtClean="0"/>
              <a:t>Não está muito bem estabelecida a relação entre a BVA e a recorrência de sibilância, com maior indicação dessa associação apenas nos casos de BVA grave. </a:t>
            </a:r>
          </a:p>
          <a:p>
            <a:pPr algn="just"/>
            <a:endParaRPr lang="pt-PT" sz="2200" smtClean="0"/>
          </a:p>
          <a:p>
            <a:pPr algn="just"/>
            <a:r>
              <a:rPr lang="pt-PT" sz="2200" smtClean="0"/>
              <a:t>Seria a BVA uma consequência de condições individuais que também presdipõem a sibilância?</a:t>
            </a:r>
          </a:p>
          <a:p>
            <a:pPr algn="just"/>
            <a:endParaRPr lang="pt-PT" sz="2200" smtClean="0"/>
          </a:p>
          <a:p>
            <a:pPr algn="just"/>
            <a:endParaRPr lang="pt-PT" sz="2200" smtClean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295275" y="176213"/>
            <a:ext cx="11591925" cy="617537"/>
          </a:xfrm>
        </p:spPr>
        <p:txBody>
          <a:bodyPr/>
          <a:lstStyle/>
          <a:p>
            <a:pPr algn="r" fontAlgn="auto">
              <a:spcAft>
                <a:spcPts val="0"/>
              </a:spcAft>
              <a:defRPr/>
            </a:pPr>
            <a:r>
              <a:rPr lang="pt-B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Conclusão</a:t>
            </a:r>
          </a:p>
        </p:txBody>
      </p:sp>
      <p:sp>
        <p:nvSpPr>
          <p:cNvPr id="33795" name="Espaço Reservado para Conteúdo 2"/>
          <p:cNvSpPr>
            <a:spLocks noGrp="1"/>
          </p:cNvSpPr>
          <p:nvPr>
            <p:ph idx="1"/>
          </p:nvPr>
        </p:nvSpPr>
        <p:spPr>
          <a:xfrm>
            <a:off x="295275" y="979488"/>
            <a:ext cx="11591925" cy="5702300"/>
          </a:xfrm>
        </p:spPr>
        <p:txBody>
          <a:bodyPr/>
          <a:lstStyle/>
          <a:p>
            <a:pPr algn="just"/>
            <a:r>
              <a:rPr lang="pt-PT" sz="2200" smtClean="0"/>
              <a:t>Internação: se desconforto respiratório importante, incapacidade de manter o estado de hidratação ou necessidade de oxigenioterapia. </a:t>
            </a:r>
          </a:p>
          <a:p>
            <a:pPr algn="just"/>
            <a:endParaRPr lang="pt-PT" sz="2200" smtClean="0"/>
          </a:p>
          <a:p>
            <a:pPr algn="just"/>
            <a:r>
              <a:rPr lang="pt-PT" sz="2200" smtClean="0"/>
              <a:t>O diagnóstico é clínico, sem necessidade de exames complementares naqueles lactentes com apresentação clássica e evolução favorável! </a:t>
            </a:r>
            <a:endParaRPr lang="pt-BR" sz="2200" smtClean="0"/>
          </a:p>
          <a:p>
            <a:pPr algn="just"/>
            <a:endParaRPr lang="pt-PT" sz="2200" smtClean="0"/>
          </a:p>
          <a:p>
            <a:pPr algn="just"/>
            <a:r>
              <a:rPr lang="pt-PT" sz="2200" smtClean="0"/>
              <a:t>Grande discussão: seu manejo!</a:t>
            </a:r>
          </a:p>
          <a:p>
            <a:pPr algn="just"/>
            <a:endParaRPr lang="pt-PT" smtClean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m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85963" y="-23813"/>
            <a:ext cx="7454900" cy="689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295275" y="176213"/>
            <a:ext cx="11591925" cy="617537"/>
          </a:xfrm>
        </p:spPr>
        <p:txBody>
          <a:bodyPr/>
          <a:lstStyle/>
          <a:p>
            <a:pPr algn="r" fontAlgn="auto">
              <a:spcAft>
                <a:spcPts val="0"/>
              </a:spcAft>
              <a:defRPr/>
            </a:pPr>
            <a:r>
              <a:rPr lang="pt-B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Conclusão</a:t>
            </a:r>
          </a:p>
        </p:txBody>
      </p:sp>
      <p:sp>
        <p:nvSpPr>
          <p:cNvPr id="7" name="Título 5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8747125" y="5659438"/>
            <a:ext cx="3022600" cy="438150"/>
          </a:xfrm>
          <a:prstGeom prst="rect">
            <a:avLst/>
          </a:prstGeom>
        </p:spPr>
        <p:txBody>
          <a:bodyPr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endParaRPr lang="pt-BR" sz="1000" dirty="0"/>
          </a:p>
        </p:txBody>
      </p:sp>
      <p:sp>
        <p:nvSpPr>
          <p:cNvPr id="2" name="Retângulo 1">
            <a:extLst>
              <a:ext uri="{FF2B5EF4-FFF2-40B4-BE49-F238E27FC236}"/>
            </a:extLst>
          </p:cNvPr>
          <p:cNvSpPr/>
          <p:nvPr/>
        </p:nvSpPr>
        <p:spPr>
          <a:xfrm>
            <a:off x="9440863" y="5878513"/>
            <a:ext cx="2751137" cy="2460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b="1" dirty="0">
                <a:solidFill>
                  <a:schemeClr val="accent1"/>
                </a:solidFill>
                <a:latin typeface="+mn-lt"/>
                <a:cs typeface="+mn-cs"/>
              </a:rPr>
              <a:t>(New England Journal of Medicine, 2016</a:t>
            </a:r>
            <a:r>
              <a:rPr lang="pt-BR" sz="1000" b="1" dirty="0">
                <a:solidFill>
                  <a:schemeClr val="accent1"/>
                </a:solidFill>
                <a:latin typeface="+mn-lt"/>
                <a:cs typeface="+mn-cs"/>
              </a:rPr>
              <a:t>)</a:t>
            </a:r>
            <a:endParaRPr lang="pt-BR" sz="1000" b="1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5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9120188" y="5818188"/>
            <a:ext cx="3071812" cy="438150"/>
          </a:xfrm>
          <a:prstGeom prst="rect">
            <a:avLst/>
          </a:prstGeom>
        </p:spPr>
        <p:txBody>
          <a:bodyPr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 fontAlgn="auto">
              <a:spcAft>
                <a:spcPts val="0"/>
              </a:spcAft>
              <a:defRPr/>
            </a:pPr>
            <a:r>
              <a:rPr lang="en-US" sz="1000" b="1" dirty="0">
                <a:solidFill>
                  <a:schemeClr val="accent1"/>
                </a:solidFill>
              </a:rPr>
              <a:t>(Canadian Medical Association Journal,</a:t>
            </a:r>
            <a:r>
              <a:rPr lang="en-US" sz="1000" dirty="0">
                <a:solidFill>
                  <a:schemeClr val="accent1"/>
                </a:solidFill>
              </a:rPr>
              <a:t> 2016)</a:t>
            </a:r>
            <a:endParaRPr lang="pt-BR" sz="1000" dirty="0">
              <a:solidFill>
                <a:schemeClr val="accent1"/>
              </a:solidFill>
            </a:endParaRPr>
          </a:p>
        </p:txBody>
      </p:sp>
      <p:pic>
        <p:nvPicPr>
          <p:cNvPr id="35843" name="Imagem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1638" y="1446213"/>
            <a:ext cx="11388725" cy="2963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295275" y="176213"/>
            <a:ext cx="11591925" cy="617537"/>
          </a:xfrm>
        </p:spPr>
        <p:txBody>
          <a:bodyPr/>
          <a:lstStyle/>
          <a:p>
            <a:pPr algn="r" fontAlgn="auto">
              <a:spcAft>
                <a:spcPts val="0"/>
              </a:spcAft>
              <a:defRPr/>
            </a:pPr>
            <a:r>
              <a:rPr lang="pt-B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Conclusão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5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9525000" y="5611813"/>
            <a:ext cx="3659188" cy="879475"/>
          </a:xfrm>
          <a:prstGeom prst="rect">
            <a:avLst/>
          </a:prstGeom>
        </p:spPr>
        <p:txBody>
          <a:bodyPr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 fontAlgn="auto">
              <a:spcAft>
                <a:spcPts val="0"/>
              </a:spcAft>
              <a:defRPr/>
            </a:pPr>
            <a:r>
              <a:rPr lang="pt-BR" sz="1000" dirty="0">
                <a:solidFill>
                  <a:schemeClr val="accent1"/>
                </a:solidFill>
              </a:rPr>
              <a:t>(</a:t>
            </a:r>
            <a:r>
              <a:rPr lang="pt-BR" sz="1000" b="1" dirty="0">
                <a:solidFill>
                  <a:schemeClr val="accent1"/>
                </a:solidFill>
              </a:rPr>
              <a:t>Sociedade Brasileira de Pediatria</a:t>
            </a:r>
            <a:r>
              <a:rPr lang="pt-BR" sz="1000" dirty="0">
                <a:solidFill>
                  <a:schemeClr val="accent1"/>
                </a:solidFill>
              </a:rPr>
              <a:t>, 2017)</a:t>
            </a:r>
          </a:p>
        </p:txBody>
      </p:sp>
      <p:pic>
        <p:nvPicPr>
          <p:cNvPr id="36867" name="Imagem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19325" y="-3175"/>
            <a:ext cx="6389688" cy="686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295275" y="176213"/>
            <a:ext cx="11591925" cy="617537"/>
          </a:xfrm>
        </p:spPr>
        <p:txBody>
          <a:bodyPr/>
          <a:lstStyle/>
          <a:p>
            <a:pPr algn="r" fontAlgn="auto">
              <a:spcAft>
                <a:spcPts val="0"/>
              </a:spcAft>
              <a:defRPr/>
            </a:pPr>
            <a:r>
              <a:rPr lang="pt-B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Conclusão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295275" y="176213"/>
            <a:ext cx="11591925" cy="617537"/>
          </a:xfrm>
        </p:spPr>
        <p:txBody>
          <a:bodyPr/>
          <a:lstStyle/>
          <a:p>
            <a:pPr algn="r" fontAlgn="auto">
              <a:spcAft>
                <a:spcPts val="0"/>
              </a:spcAft>
              <a:defRPr/>
            </a:pPr>
            <a:r>
              <a:rPr lang="pt-B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Referências</a:t>
            </a:r>
          </a:p>
        </p:txBody>
      </p:sp>
      <p:sp>
        <p:nvSpPr>
          <p:cNvPr id="37891" name="Espaço Reservado para Conteúdo 2"/>
          <p:cNvSpPr>
            <a:spLocks noGrp="1"/>
          </p:cNvSpPr>
          <p:nvPr>
            <p:ph idx="1"/>
          </p:nvPr>
        </p:nvSpPr>
        <p:spPr>
          <a:xfrm>
            <a:off x="295275" y="617538"/>
            <a:ext cx="11591925" cy="6064250"/>
          </a:xfrm>
        </p:spPr>
        <p:txBody>
          <a:bodyPr/>
          <a:lstStyle/>
          <a:p>
            <a:pPr marL="0" indent="0" algn="just">
              <a:buFont typeface="Arial" pitchFamily="34" charset="0"/>
              <a:buNone/>
            </a:pPr>
            <a:r>
              <a:rPr lang="en-US" sz="1000" smtClean="0"/>
              <a:t>1 – FLORIN, T. A.; Plint, AC; Zorc, J. Viral bronchiolitis. </a:t>
            </a:r>
            <a:r>
              <a:rPr lang="en-US" sz="1000" b="1" smtClean="0"/>
              <a:t>The Lancet</a:t>
            </a:r>
            <a:r>
              <a:rPr lang="en-US" sz="1000" smtClean="0"/>
              <a:t>. </a:t>
            </a:r>
            <a:r>
              <a:rPr lang="pt-BR" sz="1000" smtClean="0"/>
              <a:t>Publicado on-line em: ago. 2016. Disponível em: &lt;http://dx.doi.org/10.1016/S0140-6736(16)30951-5&gt;. </a:t>
            </a:r>
            <a:r>
              <a:rPr lang="en-US" sz="1000" smtClean="0"/>
              <a:t>Acesso em: 17 jul. 2017. </a:t>
            </a:r>
            <a:endParaRPr lang="pt-BR" sz="1000" smtClean="0"/>
          </a:p>
          <a:p>
            <a:pPr marL="0" indent="0" algn="just">
              <a:buFont typeface="Arial" pitchFamily="34" charset="0"/>
              <a:buNone/>
            </a:pPr>
            <a:r>
              <a:rPr lang="en-US" sz="1000" smtClean="0"/>
              <a:t>2 – RALSTON, S. L. et al. Clinical Practice Guideline: The Diagnosis, Management, and Prevention of Bronchiolitis. </a:t>
            </a:r>
            <a:r>
              <a:rPr lang="pt-BR" sz="1000" b="1" smtClean="0"/>
              <a:t>American Academy of Pediatrics</a:t>
            </a:r>
            <a:r>
              <a:rPr lang="pt-BR" sz="1000" smtClean="0"/>
              <a:t>. Vol. 134, n. 5, novembro de 2014, p. 1.474-1.501. </a:t>
            </a:r>
          </a:p>
          <a:p>
            <a:pPr marL="0" indent="0" algn="just">
              <a:buFont typeface="Arial" pitchFamily="34" charset="0"/>
              <a:buNone/>
            </a:pPr>
            <a:r>
              <a:rPr lang="pt-BR" sz="1000" smtClean="0"/>
              <a:t>3 – SOUZA, A. P. </a:t>
            </a:r>
            <a:r>
              <a:rPr lang="pt-BR" sz="1000" i="1" smtClean="0"/>
              <a:t>et al</a:t>
            </a:r>
            <a:r>
              <a:rPr lang="pt-BR" sz="1000" smtClean="0"/>
              <a:t>. Falta de associação entre carga viral e gravidade da bronquiolite aguda em lactentes</a:t>
            </a:r>
            <a:r>
              <a:rPr lang="pt-BR" sz="1000" i="1" smtClean="0"/>
              <a:t>.</a:t>
            </a:r>
            <a:r>
              <a:rPr lang="pt-BR" sz="1000" smtClean="0"/>
              <a:t> </a:t>
            </a:r>
            <a:r>
              <a:rPr lang="en-US" sz="1000" b="1" smtClean="0"/>
              <a:t>Jornal Brasileiro de Pneumologia</a:t>
            </a:r>
            <a:r>
              <a:rPr lang="en-US" sz="1000" i="1" smtClean="0"/>
              <a:t>.</a:t>
            </a:r>
            <a:r>
              <a:rPr lang="en-US" sz="1000" smtClean="0"/>
              <a:t> 2016; 42(4): p. 261-265.</a:t>
            </a:r>
            <a:endParaRPr lang="pt-BR" sz="1000" smtClean="0"/>
          </a:p>
          <a:p>
            <a:pPr marL="0" indent="0" algn="just">
              <a:buFont typeface="Arial" pitchFamily="34" charset="0"/>
              <a:buNone/>
            </a:pPr>
            <a:r>
              <a:rPr lang="en-US" sz="1000" smtClean="0"/>
              <a:t>4 - LANARI </a:t>
            </a:r>
            <a:r>
              <a:rPr lang="en-US" sz="1000" i="1" smtClean="0"/>
              <a:t>et al</a:t>
            </a:r>
            <a:r>
              <a:rPr lang="en-US" sz="1000" smtClean="0"/>
              <a:t>. Risk factors for bronchiolitis hospitalization during the first year of life in a multicenter Italian birth cohort. </a:t>
            </a:r>
            <a:r>
              <a:rPr lang="en-US" sz="1000" b="1" smtClean="0"/>
              <a:t>Italian Journal of Pediatrics</a:t>
            </a:r>
            <a:r>
              <a:rPr lang="en-US" sz="1000" smtClean="0"/>
              <a:t> (2015) 41:40, p. 1-10.</a:t>
            </a:r>
            <a:endParaRPr lang="pt-BR" sz="1000" smtClean="0"/>
          </a:p>
          <a:p>
            <a:pPr marL="0" indent="0" algn="just">
              <a:buFont typeface="Arial" pitchFamily="34" charset="0"/>
              <a:buNone/>
            </a:pPr>
            <a:r>
              <a:rPr lang="en-US" sz="1000" smtClean="0"/>
              <a:t>5 – INGELFINGER, J. R. Viral Bronchiolitis in Children. </a:t>
            </a:r>
            <a:r>
              <a:rPr lang="en-US" sz="1000" b="1" smtClean="0"/>
              <a:t>New England Journal of Medicine</a:t>
            </a:r>
            <a:r>
              <a:rPr lang="en-US" sz="1000" smtClean="0"/>
              <a:t>. 2016; 374: p. 62-72.</a:t>
            </a:r>
            <a:endParaRPr lang="pt-BR" sz="1000" smtClean="0"/>
          </a:p>
          <a:p>
            <a:pPr marL="0" indent="0" algn="just">
              <a:buFont typeface="Arial" pitchFamily="34" charset="0"/>
              <a:buNone/>
            </a:pPr>
            <a:r>
              <a:rPr lang="en-US" sz="1000" smtClean="0"/>
              <a:t>6 – ROLFSJORD, L. B. </a:t>
            </a:r>
            <a:r>
              <a:rPr lang="en-US" sz="1000" i="1" smtClean="0"/>
              <a:t>et al</a:t>
            </a:r>
            <a:r>
              <a:rPr lang="en-US" sz="1000" smtClean="0"/>
              <a:t>. The severity of acute bronchiolitis in infants was associated with quality of life nine months later. </a:t>
            </a:r>
            <a:r>
              <a:rPr lang="pt-BR" sz="1000" b="1" smtClean="0"/>
              <a:t>Acta Paediatrica</a:t>
            </a:r>
            <a:r>
              <a:rPr lang="pt-BR" sz="1000" smtClean="0"/>
              <a:t>. 2016, 105, p. 834-841.</a:t>
            </a:r>
          </a:p>
          <a:p>
            <a:pPr marL="0" indent="0" algn="just">
              <a:buFont typeface="Arial" pitchFamily="34" charset="0"/>
              <a:buNone/>
            </a:pPr>
            <a:r>
              <a:rPr lang="pt-BR" sz="1000" smtClean="0"/>
              <a:t>7 – FERLINE, R. et al. Características e evolução de crianças com bronquiolite viral aguda submetidas a ventilação mecânica. </a:t>
            </a:r>
            <a:r>
              <a:rPr lang="en-US" sz="1000" b="1" smtClean="0"/>
              <a:t>Revista Brasileira de Terapia Intensiva</a:t>
            </a:r>
            <a:r>
              <a:rPr lang="en-US" sz="1000" smtClean="0"/>
              <a:t>. 2016; 28(1):55-61.</a:t>
            </a:r>
            <a:endParaRPr lang="pt-BR" sz="1000" smtClean="0"/>
          </a:p>
          <a:p>
            <a:pPr marL="0" indent="0" algn="just">
              <a:buFont typeface="Arial" pitchFamily="34" charset="0"/>
              <a:buNone/>
            </a:pPr>
            <a:r>
              <a:rPr lang="en-US" sz="1000" smtClean="0"/>
              <a:t>8 – KUZIK, B. A. Maybe there is no such thing as bronchiolitis.  </a:t>
            </a:r>
            <a:r>
              <a:rPr lang="en-US" sz="1000" b="1" smtClean="0"/>
              <a:t>Canadian Medical Association Journal</a:t>
            </a:r>
            <a:r>
              <a:rPr lang="en-US" sz="1000" smtClean="0"/>
              <a:t>. 15 mar. 2016, 188(5) p. 351-354.</a:t>
            </a:r>
            <a:endParaRPr lang="pt-BR" sz="1000" smtClean="0"/>
          </a:p>
          <a:p>
            <a:pPr marL="0" indent="0" algn="just">
              <a:buFont typeface="Arial" pitchFamily="34" charset="0"/>
              <a:buNone/>
            </a:pPr>
            <a:r>
              <a:rPr lang="en-US" sz="1000" smtClean="0"/>
              <a:t>9 – BARBEN J.; Kuehni C. E. Hypertonic saline for acute viral bronchiolitis: take the evidence with a grain of salt.  </a:t>
            </a:r>
            <a:r>
              <a:rPr lang="en-US" sz="1000" b="1" smtClean="0"/>
              <a:t>European Respiratory Journal</a:t>
            </a:r>
            <a:r>
              <a:rPr lang="en-US" sz="1000" smtClean="0"/>
              <a:t>. 2014; 44: p. 827-830 | DOI: 10.1183/09031936.00129914.</a:t>
            </a:r>
            <a:endParaRPr lang="pt-BR" sz="1000" smtClean="0"/>
          </a:p>
          <a:p>
            <a:pPr marL="0" indent="0" algn="just">
              <a:buFont typeface="Arial" pitchFamily="34" charset="0"/>
              <a:buNone/>
            </a:pPr>
            <a:r>
              <a:rPr lang="en-US" sz="1000" smtClean="0"/>
              <a:t>10 – PIEDIMONTE, G.; Perez, M. K. Respiratory Syncytial Virus Infection and Bronchiolitis. </a:t>
            </a:r>
            <a:r>
              <a:rPr lang="pt-BR" sz="1000" b="1" smtClean="0"/>
              <a:t>Pediatrics in Review</a:t>
            </a:r>
            <a:r>
              <a:rPr lang="pt-BR" sz="1000" smtClean="0"/>
              <a:t>. Vol. 35, n. 12, dezembro de 2014, p. 519-530.</a:t>
            </a:r>
          </a:p>
          <a:p>
            <a:pPr marL="0" indent="0" algn="just">
              <a:buFont typeface="Arial" pitchFamily="34" charset="0"/>
              <a:buNone/>
            </a:pPr>
            <a:r>
              <a:rPr lang="pt-BR" sz="1000" smtClean="0"/>
              <a:t>11 – GOMES, E. L. F. D. </a:t>
            </a:r>
            <a:r>
              <a:rPr lang="pt-BR" sz="1000" i="1" smtClean="0"/>
              <a:t>et al</a:t>
            </a:r>
            <a:r>
              <a:rPr lang="pt-BR" sz="1000" smtClean="0"/>
              <a:t>. </a:t>
            </a:r>
            <a:r>
              <a:rPr lang="en-US" sz="1000" smtClean="0"/>
              <a:t>Chest Physical therapy is effective in reducing the clinical score in bronchiolitis: randomized controlled trial. </a:t>
            </a:r>
            <a:r>
              <a:rPr lang="pt-BR" sz="1000" b="1" smtClean="0"/>
              <a:t>Revista Brasileira de Fisioterapia</a:t>
            </a:r>
            <a:r>
              <a:rPr lang="pt-BR" sz="1000" smtClean="0"/>
              <a:t>, São Carlos, v. 16, n.3, p. 241-247, maio e junho de 2012.</a:t>
            </a:r>
          </a:p>
          <a:p>
            <a:pPr marL="0" indent="0" algn="just">
              <a:buFont typeface="Arial" pitchFamily="34" charset="0"/>
              <a:buNone/>
            </a:pPr>
            <a:r>
              <a:rPr lang="pt-BR" sz="1000" smtClean="0"/>
              <a:t>12 – ALVAREZ, A. E. </a:t>
            </a:r>
            <a:r>
              <a:rPr lang="pt-BR" sz="1000" i="1" smtClean="0"/>
              <a:t>et al</a:t>
            </a:r>
            <a:r>
              <a:rPr lang="pt-BR" sz="1000" smtClean="0"/>
              <a:t>.  </a:t>
            </a:r>
            <a:r>
              <a:rPr lang="en-US" sz="1000" smtClean="0"/>
              <a:t>Epidemiological and genetic characteristics associated with the severity of acute viral bronchiolitis by respiratory syncytial vírus.  </a:t>
            </a:r>
            <a:r>
              <a:rPr lang="pt-BR" sz="1000" b="1" smtClean="0"/>
              <a:t>Jornal de Pediatria</a:t>
            </a:r>
            <a:r>
              <a:rPr lang="pt-BR" sz="1000" smtClean="0"/>
              <a:t> (Rio J). 2013;89(6): p. 531-543.</a:t>
            </a:r>
          </a:p>
          <a:p>
            <a:pPr marL="0" indent="0" algn="just">
              <a:buFont typeface="Arial" pitchFamily="34" charset="0"/>
              <a:buNone/>
            </a:pPr>
            <a:r>
              <a:rPr lang="pt-BR" sz="1000" smtClean="0"/>
              <a:t>13 – BEIGELMAN, A. </a:t>
            </a:r>
            <a:r>
              <a:rPr lang="pt-BR" sz="1000" i="1" smtClean="0"/>
              <a:t>et al</a:t>
            </a:r>
            <a:r>
              <a:rPr lang="pt-BR" sz="1000" smtClean="0"/>
              <a:t>. </a:t>
            </a:r>
            <a:r>
              <a:rPr lang="en-US" sz="1000" smtClean="0"/>
              <a:t>Does Azithromycin Modify Viral Load During Severe RSV Bronchiolitis?. </a:t>
            </a:r>
            <a:r>
              <a:rPr lang="en-US" sz="1000" b="1" smtClean="0"/>
              <a:t>Journal of Allergy and Clinical Immunology</a:t>
            </a:r>
            <a:r>
              <a:rPr lang="en-US" sz="1000" smtClean="0"/>
              <a:t>. 2015, outubro; 136(4): p. 1.129–1.131. doi:10.1016/j.jaci.2015.06.011.</a:t>
            </a:r>
            <a:endParaRPr lang="pt-BR" sz="1000" smtClean="0"/>
          </a:p>
          <a:p>
            <a:pPr marL="0" indent="0" algn="just">
              <a:buFont typeface="Arial" pitchFamily="34" charset="0"/>
              <a:buNone/>
            </a:pPr>
            <a:r>
              <a:rPr lang="pt-BR" sz="1000" smtClean="0"/>
              <a:t>14 – PINTO, J.M. </a:t>
            </a:r>
            <a:r>
              <a:rPr lang="pt-BR" sz="1000" i="1" smtClean="0"/>
              <a:t>et al</a:t>
            </a:r>
            <a:r>
              <a:rPr lang="pt-BR" sz="1000" smtClean="0"/>
              <a:t>. </a:t>
            </a:r>
            <a:r>
              <a:rPr lang="en-US" sz="1000" smtClean="0"/>
              <a:t>Duration of Hospitalization in Association with Type of Inhalation Therapy Used in the Management of Children with Nonsevere, Acute Bronchiolitis. </a:t>
            </a:r>
            <a:r>
              <a:rPr lang="en-US" sz="1000" b="1" smtClean="0"/>
              <a:t>Pediatrics and Neonatology</a:t>
            </a:r>
            <a:r>
              <a:rPr lang="en-US" sz="1000" smtClean="0"/>
              <a:t>. (2016) 57, p. 140 e 144.</a:t>
            </a:r>
            <a:r>
              <a:rPr lang="pt-BR" sz="1000" smtClean="0"/>
              <a:t> 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295275" y="176213"/>
            <a:ext cx="11591925" cy="617537"/>
          </a:xfrm>
        </p:spPr>
        <p:txBody>
          <a:bodyPr/>
          <a:lstStyle/>
          <a:p>
            <a:pPr algn="r" fontAlgn="auto">
              <a:spcAft>
                <a:spcPts val="0"/>
              </a:spcAft>
              <a:defRPr/>
            </a:pPr>
            <a:r>
              <a:rPr lang="pt-B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referências</a:t>
            </a:r>
          </a:p>
        </p:txBody>
      </p:sp>
      <p:sp>
        <p:nvSpPr>
          <p:cNvPr id="38915" name="Espaço Reservado para Conteúdo 2"/>
          <p:cNvSpPr>
            <a:spLocks noGrp="1"/>
          </p:cNvSpPr>
          <p:nvPr>
            <p:ph idx="1"/>
          </p:nvPr>
        </p:nvSpPr>
        <p:spPr>
          <a:xfrm>
            <a:off x="295275" y="660400"/>
            <a:ext cx="11591925" cy="6021388"/>
          </a:xfrm>
        </p:spPr>
        <p:txBody>
          <a:bodyPr/>
          <a:lstStyle/>
          <a:p>
            <a:pPr marL="0" indent="0" algn="just">
              <a:buFont typeface="Arial" pitchFamily="34" charset="0"/>
              <a:buNone/>
            </a:pPr>
            <a:r>
              <a:rPr lang="en-US" sz="1000" smtClean="0"/>
              <a:t>15 – EVERARD, M. L. </a:t>
            </a:r>
            <a:r>
              <a:rPr lang="en-US" sz="1000" i="1" smtClean="0"/>
              <a:t>et al</a:t>
            </a:r>
            <a:r>
              <a:rPr lang="en-US" sz="1000" smtClean="0"/>
              <a:t>. SABRE: a multicentre randomised control trial of nebulised hypertonic saline in infants hospitalised with acute bronchiolitis. </a:t>
            </a:r>
            <a:r>
              <a:rPr lang="en-US" sz="1000" b="1" smtClean="0"/>
              <a:t>Thorax: Paediatric lung disease</a:t>
            </a:r>
            <a:r>
              <a:rPr lang="en-US" sz="1000" smtClean="0"/>
              <a:t>. 2014; 69: p. 1.105-1.112. 10.1136/thoraxjnl-2014-205953.</a:t>
            </a:r>
            <a:endParaRPr lang="pt-BR" sz="1000" smtClean="0"/>
          </a:p>
          <a:p>
            <a:pPr marL="0" indent="0" algn="just">
              <a:buFont typeface="Arial" pitchFamily="34" charset="0"/>
              <a:buNone/>
            </a:pPr>
            <a:r>
              <a:rPr lang="en-US" sz="1000" smtClean="0"/>
              <a:t>16 – CUNNINGHAM, S.</a:t>
            </a:r>
            <a:r>
              <a:rPr lang="en-US" sz="1000" i="1" smtClean="0"/>
              <a:t> et al. </a:t>
            </a:r>
            <a:r>
              <a:rPr lang="en-US" sz="1000" smtClean="0"/>
              <a:t>Oxygen saturation targets in infants with bronchiolitis (BIDS): a double-blind, randomised, equivalence trial. </a:t>
            </a:r>
            <a:r>
              <a:rPr lang="en-US" sz="1000" b="1" smtClean="0"/>
              <a:t>The Lancet</a:t>
            </a:r>
            <a:r>
              <a:rPr lang="en-US" sz="1000" smtClean="0"/>
              <a:t>. Vol. 386, 12 set. 2015, p. 1.041-1.048.</a:t>
            </a:r>
            <a:endParaRPr lang="pt-BR" sz="1000" smtClean="0"/>
          </a:p>
          <a:p>
            <a:pPr marL="0" indent="0" algn="just">
              <a:buFont typeface="Arial" pitchFamily="34" charset="0"/>
              <a:buNone/>
            </a:pPr>
            <a:r>
              <a:rPr lang="en-US" sz="1000" smtClean="0"/>
              <a:t>17 – Yildirim S </a:t>
            </a:r>
            <a:r>
              <a:rPr lang="en-US" sz="1000" i="1" smtClean="0"/>
              <a:t>et al</a:t>
            </a:r>
            <a:r>
              <a:rPr lang="en-US" sz="1000" smtClean="0"/>
              <a:t>. Do we really ponder about necessity of intravenous hydration in acute bronchiolitis?. </a:t>
            </a:r>
            <a:r>
              <a:rPr lang="pt-BR" sz="1000" b="1" smtClean="0"/>
              <a:t>Colombia Médica</a:t>
            </a:r>
            <a:r>
              <a:rPr lang="pt-BR" sz="1000" smtClean="0"/>
              <a:t>, vol. 47, n. 1, 2016, jan.-mar.</a:t>
            </a:r>
          </a:p>
          <a:p>
            <a:pPr marL="0" indent="0" algn="just">
              <a:buFont typeface="Arial" pitchFamily="34" charset="0"/>
              <a:buNone/>
            </a:pPr>
            <a:r>
              <a:rPr lang="pt-BR" sz="1000" smtClean="0"/>
              <a:t>18 – BARBOSA, L. R. </a:t>
            </a:r>
            <a:r>
              <a:rPr lang="pt-BR" sz="1000" i="1" smtClean="0"/>
              <a:t>et al.</a:t>
            </a:r>
            <a:r>
              <a:rPr lang="pt-BR" sz="1000" smtClean="0"/>
              <a:t> Sinais clínicos de disfagia em lactentes com bronquiolite viral aguda. </a:t>
            </a:r>
            <a:r>
              <a:rPr lang="en-US" sz="1000" b="1" smtClean="0"/>
              <a:t>Revista Paulista de Pediatria</a:t>
            </a:r>
            <a:r>
              <a:rPr lang="en-US" sz="1000" smtClean="0"/>
              <a:t>. 2014;32(3): p. 157-163.</a:t>
            </a:r>
            <a:endParaRPr lang="pt-BR" sz="1000" smtClean="0"/>
          </a:p>
          <a:p>
            <a:pPr marL="0" indent="0" algn="just">
              <a:buFont typeface="Arial" pitchFamily="34" charset="0"/>
              <a:buNone/>
            </a:pPr>
            <a:r>
              <a:rPr lang="en-US" sz="1000" smtClean="0"/>
              <a:t>19 - KHANAL </a:t>
            </a:r>
            <a:r>
              <a:rPr lang="en-US" sz="1000" i="1" smtClean="0"/>
              <a:t>et al</a:t>
            </a:r>
            <a:r>
              <a:rPr lang="en-US" sz="1000" smtClean="0"/>
              <a:t>. Nebulised hypertonic saline (3 %) among children with mild to moderately severe bronchiolitis – a double blind randomized controlled trial. </a:t>
            </a:r>
            <a:r>
              <a:rPr lang="en-US" sz="1000" b="1" smtClean="0"/>
              <a:t>BMC Pediatrics</a:t>
            </a:r>
            <a:r>
              <a:rPr lang="en-US" sz="1000" smtClean="0"/>
              <a:t>. (2015) 15: p. 115.</a:t>
            </a:r>
            <a:endParaRPr lang="pt-BR" sz="1000" smtClean="0"/>
          </a:p>
          <a:p>
            <a:pPr marL="0" indent="0" algn="just">
              <a:buFont typeface="Arial" pitchFamily="34" charset="0"/>
              <a:buNone/>
            </a:pPr>
            <a:r>
              <a:rPr lang="en-US" sz="1000" smtClean="0"/>
              <a:t>20 – BROOKS, C. G.; Harrison W. N. e Ralsted S.L. Association Between Hypertonic Saline and Hospital Length of Stay in Acute Viral Bronchiolitis a Reanalysis of 2 Meta-analyses. </a:t>
            </a:r>
            <a:r>
              <a:rPr lang="pt-BR" sz="1000" b="1" smtClean="0"/>
              <a:t>JAMA Pediatrics</a:t>
            </a:r>
            <a:r>
              <a:rPr lang="pt-BR" sz="1000" smtClean="0"/>
              <a:t>. Universidade do Estado do Rio de Janeiro. Publicado em: 18 abr. 2016. Acesso em: http://archpedi.jamanetwork.com/. Acesso em: 28 abr. 2016.</a:t>
            </a:r>
          </a:p>
          <a:p>
            <a:pPr marL="0" indent="0" algn="just">
              <a:buFont typeface="Arial" pitchFamily="34" charset="0"/>
              <a:buNone/>
            </a:pPr>
            <a:r>
              <a:rPr lang="pt-BR" sz="1000" smtClean="0"/>
              <a:t>21 – TEUNISSEN, J. </a:t>
            </a:r>
            <a:r>
              <a:rPr lang="pt-BR" sz="1000" i="1" smtClean="0"/>
              <a:t>et al</a:t>
            </a:r>
            <a:r>
              <a:rPr lang="pt-BR" sz="1000" smtClean="0"/>
              <a:t>. </a:t>
            </a:r>
            <a:r>
              <a:rPr lang="en-US" sz="1000" smtClean="0"/>
              <a:t>The effect of 3% and 6% hypertonic saline in viral bronchiolitis: a randomised controlled trial. </a:t>
            </a:r>
            <a:r>
              <a:rPr lang="en-US" sz="1000" b="1" smtClean="0"/>
              <a:t>European Respiratory Journal</a:t>
            </a:r>
            <a:r>
              <a:rPr lang="en-US" sz="1000" smtClean="0"/>
              <a:t>. 2014; 44: p. 913-921 | DOI: 10.1183/09031936.00159613.</a:t>
            </a:r>
            <a:endParaRPr lang="pt-BR" sz="1000" smtClean="0"/>
          </a:p>
          <a:p>
            <a:pPr marL="0" indent="0" algn="just">
              <a:buFont typeface="Arial" pitchFamily="34" charset="0"/>
              <a:buNone/>
            </a:pPr>
            <a:r>
              <a:rPr lang="en-US" sz="1000" smtClean="0"/>
              <a:t>22 – SAKULCHIT, T.; Goldman RD. Nebulized epinephrine for young children with bronchiolitis. </a:t>
            </a:r>
            <a:r>
              <a:rPr lang="en-US" sz="1000" b="1" smtClean="0"/>
              <a:t>Canadian Family Physician</a:t>
            </a:r>
            <a:r>
              <a:rPr lang="en-US" sz="1000" smtClean="0"/>
              <a:t>. Vol. 62 de dezembro de 2016, p. 991-993.</a:t>
            </a:r>
            <a:endParaRPr lang="pt-BR" sz="1000" smtClean="0"/>
          </a:p>
          <a:p>
            <a:pPr marL="0" indent="0" algn="just">
              <a:buFont typeface="Arial" pitchFamily="34" charset="0"/>
              <a:buNone/>
            </a:pPr>
            <a:r>
              <a:rPr lang="en-US" sz="1000" smtClean="0"/>
              <a:t>23 – FILHO, L. V. R. F. S.; Pinto L. A.; Stein R. T. Use of macrolides in lung diseases: recent literature controversies. </a:t>
            </a:r>
            <a:r>
              <a:rPr lang="pt-BR" sz="1000" b="1" smtClean="0"/>
              <a:t>Jornal de Pediatria</a:t>
            </a:r>
            <a:r>
              <a:rPr lang="pt-BR" sz="1000" smtClean="0"/>
              <a:t> (Rio de Janeiro). 2015; 91 (6 Suppl 1): S52---S60. </a:t>
            </a:r>
          </a:p>
          <a:p>
            <a:pPr marL="0" indent="0" algn="just">
              <a:buFont typeface="Arial" pitchFamily="34" charset="0"/>
              <a:buNone/>
            </a:pPr>
            <a:r>
              <a:rPr lang="pt-BR" sz="1000" smtClean="0"/>
              <a:t>24 – FARLEY, R. </a:t>
            </a:r>
            <a:r>
              <a:rPr lang="pt-BR" sz="1000" i="1" smtClean="0"/>
              <a:t>et al</a:t>
            </a:r>
            <a:r>
              <a:rPr lang="pt-BR" sz="1000" smtClean="0"/>
              <a:t>. </a:t>
            </a:r>
            <a:r>
              <a:rPr lang="en-US" sz="1000" smtClean="0"/>
              <a:t>Antibiotics for bronchiolitis in children under two years of age. </a:t>
            </a:r>
            <a:r>
              <a:rPr lang="en-US" sz="1000" b="1" smtClean="0"/>
              <a:t>Cochrane Database of Systematic Reviews</a:t>
            </a:r>
            <a:r>
              <a:rPr lang="en-US" sz="1000" smtClean="0"/>
              <a:t>. 2014, Issue 10. Art. n. CD005189. DOI: 10.1002/14651858.CD005189.pub4. 16 jun. 2014.</a:t>
            </a:r>
            <a:endParaRPr lang="pt-BR" sz="1000" smtClean="0"/>
          </a:p>
          <a:p>
            <a:pPr marL="0" indent="0" algn="just">
              <a:buFont typeface="Arial" pitchFamily="34" charset="0"/>
              <a:buNone/>
            </a:pPr>
            <a:r>
              <a:rPr lang="en-US" sz="1000" smtClean="0"/>
              <a:t>25 – LIET, J. </a:t>
            </a:r>
            <a:r>
              <a:rPr lang="en-US" sz="1000" i="1" smtClean="0"/>
              <a:t>et al</a:t>
            </a:r>
            <a:r>
              <a:rPr lang="en-US" sz="1000" smtClean="0"/>
              <a:t>.  Heliox inhalation therapy for bronchiolitis in infants. </a:t>
            </a:r>
            <a:r>
              <a:rPr lang="en-US" sz="1000" b="1" smtClean="0"/>
              <a:t>Cochrane Database of Systematic Reviews</a:t>
            </a:r>
            <a:r>
              <a:rPr lang="en-US" sz="1000" smtClean="0"/>
              <a:t>. 2015, Issue 9. Art. n. CD006915. DOI: 10.1002/14651858.CD006915. </a:t>
            </a:r>
            <a:r>
              <a:rPr lang="pt-BR" sz="1000" smtClean="0"/>
              <a:t>25 mar. 2015.</a:t>
            </a:r>
          </a:p>
          <a:p>
            <a:pPr marL="0" indent="0" algn="just">
              <a:buFont typeface="Arial" pitchFamily="34" charset="0"/>
              <a:buNone/>
            </a:pPr>
            <a:r>
              <a:rPr lang="pt-BR" sz="1000" smtClean="0"/>
              <a:t>26 – KFOURI, R.A.</a:t>
            </a:r>
            <a:r>
              <a:rPr lang="pt-BR" sz="1000" i="1" smtClean="0"/>
              <a:t> et al. </a:t>
            </a:r>
            <a:r>
              <a:rPr lang="pt-BR" sz="1000" smtClean="0"/>
              <a:t>Diretrizes para o manejo da infecção causada pelo vírus sincicial respiratório. (VSR) – 2017. </a:t>
            </a:r>
            <a:r>
              <a:rPr lang="pt-BR" sz="1000" b="1" smtClean="0"/>
              <a:t>Sociedade Brasileira de Pediatria</a:t>
            </a:r>
            <a:r>
              <a:rPr lang="pt-BR" sz="1000" smtClean="0"/>
              <a:t>, Departamentos Científicos de Cardiologia, Imunizações, Infectologia, Neonatologia e Pneumologia, dez. de 2017, p. 1-20.</a:t>
            </a:r>
          </a:p>
          <a:p>
            <a:pPr marL="0" indent="0" algn="just">
              <a:buFont typeface="Arial" pitchFamily="34" charset="0"/>
              <a:buNone/>
            </a:pPr>
            <a:r>
              <a:rPr lang="pt-BR" sz="1000" smtClean="0"/>
              <a:t>27 – Manual de Acompanhamento da Criança. </a:t>
            </a:r>
            <a:r>
              <a:rPr lang="pt-BR" sz="1000" b="1" smtClean="0"/>
              <a:t>Secretaria de Estado da Saúde de São Paulo</a:t>
            </a:r>
            <a:r>
              <a:rPr lang="pt-BR" sz="1000" smtClean="0"/>
              <a:t>. Ago. 2015, p. 1-218. 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300038" y="0"/>
            <a:ext cx="11591925" cy="2547938"/>
          </a:xfrm>
        </p:spPr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endParaRPr lang="pt-BR" sz="2000" dirty="0">
              <a:solidFill>
                <a:schemeClr val="bg1"/>
              </a:solidFill>
            </a:endParaRPr>
          </a:p>
        </p:txBody>
      </p:sp>
      <p:sp>
        <p:nvSpPr>
          <p:cNvPr id="3" name="Retângulo 2">
            <a:extLst>
              <a:ext uri="{FF2B5EF4-FFF2-40B4-BE49-F238E27FC236}"/>
            </a:extLst>
          </p:cNvPr>
          <p:cNvSpPr/>
          <p:nvPr/>
        </p:nvSpPr>
        <p:spPr>
          <a:xfrm>
            <a:off x="557213" y="1127125"/>
            <a:ext cx="10795000" cy="284321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solidFill>
                  <a:schemeClr val="bg1"/>
                </a:solidFill>
              </a:rPr>
              <a:t>PROPOSTA DE UM FLUXOGRAMA PARA O ATENDIMENTO DE CRIANÇAS COM  BRONQUIOLITE VIRAL AGUDA NO PRONTO-ATENDIMENTO  DO HOSPITAL MATERNO INFANTIL DE BRASÍLIA</a:t>
            </a:r>
            <a:endParaRPr lang="pt-BR" sz="2400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de cantos arredondados 3"/>
          <p:cNvSpPr/>
          <p:nvPr/>
        </p:nvSpPr>
        <p:spPr>
          <a:xfrm>
            <a:off x="1577975" y="69850"/>
            <a:ext cx="8596313" cy="466725"/>
          </a:xfrm>
          <a:prstGeom prst="roundRect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defRPr/>
            </a:pPr>
            <a:r>
              <a:rPr lang="pt-BR" sz="12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Quando suspeitar de BVA? Crianças abaixo de 2 anos de idade com quadro de coriza, congestão nasal, tosse, desconforto respiratório, febre baixa, ausculta pulmonar com sibilos ou crepitações, sem história de sibilância prévia.</a:t>
            </a:r>
            <a:endParaRPr lang="pt-BR" sz="12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20" name="Conector de seta reta 19"/>
          <p:cNvCxnSpPr>
            <a:cxnSpLocks/>
          </p:cNvCxnSpPr>
          <p:nvPr/>
        </p:nvCxnSpPr>
        <p:spPr>
          <a:xfrm>
            <a:off x="8048625" y="550863"/>
            <a:ext cx="11113" cy="357187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Retângulo de cantos arredondados 27"/>
          <p:cNvSpPr/>
          <p:nvPr/>
        </p:nvSpPr>
        <p:spPr>
          <a:xfrm>
            <a:off x="6102350" y="887413"/>
            <a:ext cx="4071938" cy="768350"/>
          </a:xfrm>
          <a:prstGeom prst="roundRect">
            <a:avLst/>
          </a:prstGeom>
          <a:solidFill>
            <a:schemeClr val="accent5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72000" indent="7200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0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Considerar alta hospitalar se:</a:t>
            </a:r>
          </a:p>
          <a:p>
            <a:pPr marL="72000" indent="72000" algn="ctr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1000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Ausência de desconforto respiratório;</a:t>
            </a:r>
          </a:p>
          <a:p>
            <a:pPr marL="72000" indent="72000" algn="ctr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1000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Saturação ≥ 92% em ar ambiente;</a:t>
            </a:r>
          </a:p>
          <a:p>
            <a:pPr marL="72000" indent="72000" algn="ctr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1000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Hidratado e com boa aceitação da dieta;</a:t>
            </a:r>
          </a:p>
          <a:p>
            <a:pPr marL="72000" indent="72000" algn="ctr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1000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Cuidadores orientados e seguros para a alta.</a:t>
            </a:r>
          </a:p>
        </p:txBody>
      </p:sp>
      <p:cxnSp>
        <p:nvCxnSpPr>
          <p:cNvPr id="30" name="Conector de seta reta 29"/>
          <p:cNvCxnSpPr>
            <a:cxnSpLocks/>
          </p:cNvCxnSpPr>
          <p:nvPr/>
        </p:nvCxnSpPr>
        <p:spPr>
          <a:xfrm>
            <a:off x="3590925" y="536575"/>
            <a:ext cx="0" cy="385763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Conector de seta reta 31"/>
          <p:cNvCxnSpPr>
            <a:cxnSpLocks/>
          </p:cNvCxnSpPr>
          <p:nvPr/>
        </p:nvCxnSpPr>
        <p:spPr>
          <a:xfrm>
            <a:off x="3579813" y="2814638"/>
            <a:ext cx="0" cy="250825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Retângulo de cantos arredondados 35"/>
          <p:cNvSpPr/>
          <p:nvPr/>
        </p:nvSpPr>
        <p:spPr>
          <a:xfrm>
            <a:off x="6102350" y="1905000"/>
            <a:ext cx="4075113" cy="819150"/>
          </a:xfrm>
          <a:prstGeom prst="roundRect">
            <a:avLst/>
          </a:prstGeom>
          <a:solidFill>
            <a:schemeClr val="accent5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71438" indent="71438" algn="ctr"/>
            <a:r>
              <a:rPr lang="pt-BR" sz="1000" b="1">
                <a:solidFill>
                  <a:srgbClr val="000000"/>
                </a:solidFill>
                <a:ea typeface="Calibri" pitchFamily="34" charset="0"/>
                <a:cs typeface="Times New Roman" pitchFamily="18" charset="0"/>
              </a:rPr>
              <a:t>Alta com as seguintes orientações:</a:t>
            </a:r>
          </a:p>
          <a:p>
            <a:pPr marL="71438" indent="71438" algn="ctr">
              <a:buFont typeface="Wingdings" pitchFamily="2" charset="2"/>
              <a:buChar char="§"/>
            </a:pPr>
            <a:r>
              <a:rPr lang="pt-BR" sz="1000">
                <a:solidFill>
                  <a:srgbClr val="000000"/>
                </a:solidFill>
                <a:ea typeface="Calibri" pitchFamily="34" charset="0"/>
                <a:cs typeface="Times New Roman" pitchFamily="18" charset="0"/>
              </a:rPr>
              <a:t>Higiene das mãos (água e sabão ou álcool a 70%);</a:t>
            </a:r>
            <a:endParaRPr lang="pt-BR" sz="1000">
              <a:solidFill>
                <a:schemeClr val="bg1"/>
              </a:solidFill>
              <a:ea typeface="Calibri" pitchFamily="34" charset="0"/>
              <a:cs typeface="Times New Roman" pitchFamily="18" charset="0"/>
            </a:endParaRPr>
          </a:p>
          <a:p>
            <a:pPr marL="71438" indent="71438" algn="ctr">
              <a:buFont typeface="Wingdings" pitchFamily="2" charset="2"/>
              <a:buChar char="§"/>
            </a:pPr>
            <a:r>
              <a:rPr lang="pt-BR" sz="1000">
                <a:solidFill>
                  <a:schemeClr val="bg1"/>
                </a:solidFill>
                <a:ea typeface="Calibri" pitchFamily="34" charset="0"/>
                <a:cs typeface="Times New Roman" pitchFamily="18" charset="0"/>
              </a:rPr>
              <a:t>Não exposição ao tabagismo passivo;</a:t>
            </a:r>
          </a:p>
          <a:p>
            <a:pPr marL="71438" indent="71438" algn="ctr">
              <a:buFont typeface="Wingdings" pitchFamily="2" charset="2"/>
              <a:buChar char="§"/>
            </a:pPr>
            <a:r>
              <a:rPr lang="pt-BR" sz="1000">
                <a:solidFill>
                  <a:schemeClr val="bg1"/>
                </a:solidFill>
                <a:ea typeface="Calibri" pitchFamily="34" charset="0"/>
                <a:cs typeface="Times New Roman" pitchFamily="18" charset="0"/>
              </a:rPr>
              <a:t>Manter alimentação habitual (estimular aleitamento materno);</a:t>
            </a:r>
          </a:p>
          <a:p>
            <a:pPr marL="71438" indent="71438" algn="ctr">
              <a:buFont typeface="Wingdings" pitchFamily="2" charset="2"/>
              <a:buChar char="§"/>
            </a:pPr>
            <a:r>
              <a:rPr lang="pt-BR" sz="1000">
                <a:solidFill>
                  <a:schemeClr val="bg1"/>
                </a:solidFill>
                <a:ea typeface="Calibri" pitchFamily="34" charset="0"/>
                <a:cs typeface="Times New Roman" pitchFamily="18" charset="0"/>
              </a:rPr>
              <a:t>Reavaliação médica se dúvidas ou sinais de gravidade</a:t>
            </a:r>
            <a:r>
              <a:rPr lang="pt-BR" sz="1000" baseline="30000">
                <a:solidFill>
                  <a:schemeClr val="bg1"/>
                </a:solidFill>
                <a:ea typeface="Calibri" pitchFamily="34" charset="0"/>
                <a:cs typeface="Times New Roman" pitchFamily="18" charset="0"/>
              </a:rPr>
              <a:t>26</a:t>
            </a:r>
            <a:r>
              <a:rPr lang="pt-BR" sz="1000">
                <a:solidFill>
                  <a:schemeClr val="bg1"/>
                </a:solidFill>
                <a:ea typeface="Calibri" pitchFamily="34" charset="0"/>
                <a:cs typeface="Times New Roman" pitchFamily="18" charset="0"/>
              </a:rPr>
              <a:t>.</a:t>
            </a:r>
          </a:p>
        </p:txBody>
      </p:sp>
      <p:sp>
        <p:nvSpPr>
          <p:cNvPr id="37" name="Retângulo de cantos arredondados 36"/>
          <p:cNvSpPr/>
          <p:nvPr/>
        </p:nvSpPr>
        <p:spPr>
          <a:xfrm>
            <a:off x="1574800" y="3079750"/>
            <a:ext cx="4191000" cy="561975"/>
          </a:xfrm>
          <a:prstGeom prst="roundRect">
            <a:avLst/>
          </a:prstGeom>
          <a:solidFill>
            <a:srgbClr val="C00000">
              <a:alpha val="60000"/>
            </a:srgb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171450" indent="72000" algn="ctr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r>
              <a:rPr lang="pt-BR" sz="12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Internar com precaução de contato**;</a:t>
            </a:r>
          </a:p>
          <a:p>
            <a:pPr marL="171450" indent="72000" algn="ctr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r>
              <a:rPr lang="pt-BR" sz="12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Reavaliar continuamente o paciente.</a:t>
            </a:r>
          </a:p>
        </p:txBody>
      </p:sp>
      <p:cxnSp>
        <p:nvCxnSpPr>
          <p:cNvPr id="40" name="Conector reto 39"/>
          <p:cNvCxnSpPr>
            <a:cxnSpLocks/>
          </p:cNvCxnSpPr>
          <p:nvPr/>
        </p:nvCxnSpPr>
        <p:spPr>
          <a:xfrm>
            <a:off x="2466975" y="3921125"/>
            <a:ext cx="2092325" cy="1111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Retângulo de cantos arredondados 49"/>
          <p:cNvSpPr/>
          <p:nvPr/>
        </p:nvSpPr>
        <p:spPr>
          <a:xfrm>
            <a:off x="3505200" y="4157663"/>
            <a:ext cx="2260600" cy="760412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000" b="1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Hidratação:</a:t>
            </a:r>
          </a:p>
          <a:p>
            <a:pPr marL="72000" indent="-72000" algn="ctr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pt-BR" sz="9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Preferência pela via oral (alimentação habitual);</a:t>
            </a:r>
          </a:p>
          <a:p>
            <a:pPr marL="72000" indent="-72000" algn="ctr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pt-BR" sz="9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Estimular o aleitamento materno exclusivo.</a:t>
            </a:r>
            <a:endParaRPr lang="pt-BR" sz="9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1" name="Retângulo de cantos arredondados 50"/>
          <p:cNvSpPr/>
          <p:nvPr/>
        </p:nvSpPr>
        <p:spPr>
          <a:xfrm>
            <a:off x="1577975" y="4144963"/>
            <a:ext cx="1706563" cy="776287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000" b="1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Oxigênio suplementar:</a:t>
            </a:r>
          </a:p>
          <a:p>
            <a:pPr indent="-171450" algn="ctr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pt-BR" sz="9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Se saturação &lt; 92%, desconforto respiratório ou cianose .</a:t>
            </a:r>
            <a:endParaRPr lang="pt-BR" sz="9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2" name="Retângulo de cantos arredondados 51"/>
          <p:cNvSpPr/>
          <p:nvPr/>
        </p:nvSpPr>
        <p:spPr>
          <a:xfrm>
            <a:off x="8394700" y="4370388"/>
            <a:ext cx="1785938" cy="1147762"/>
          </a:xfrm>
          <a:prstGeom prst="roundRect">
            <a:avLst/>
          </a:prstGeom>
          <a:solidFill>
            <a:schemeClr val="accent2">
              <a:alpha val="77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000" b="1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Salina Hipertônica a 3%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9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(AD 5ml + </a:t>
            </a:r>
            <a:r>
              <a:rPr lang="pt-BR" sz="900" dirty="0" err="1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NaCl</a:t>
            </a:r>
            <a:r>
              <a:rPr lang="pt-BR" sz="9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20% 1ml até 3xdia):</a:t>
            </a:r>
            <a:endParaRPr lang="pt-BR" sz="900" dirty="0">
              <a:solidFill>
                <a:schemeClr val="tx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43450" indent="-171450" algn="just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pt-BR" sz="9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Se internação ≥72h</a:t>
            </a:r>
          </a:p>
        </p:txBody>
      </p:sp>
      <p:sp>
        <p:nvSpPr>
          <p:cNvPr id="53" name="Retângulo de cantos arredondados 52"/>
          <p:cNvSpPr/>
          <p:nvPr/>
        </p:nvSpPr>
        <p:spPr>
          <a:xfrm>
            <a:off x="6626225" y="4367213"/>
            <a:ext cx="1651000" cy="1150937"/>
          </a:xfrm>
          <a:prstGeom prst="roundRect">
            <a:avLst/>
          </a:prstGeom>
          <a:solidFill>
            <a:schemeClr val="accent2">
              <a:alpha val="77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000" b="1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Exames complementares: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9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(Radiografia de tórax, Hemograma, PCR/VHS</a:t>
            </a:r>
            <a:r>
              <a:rPr lang="pt-BR" sz="900" b="1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):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pt-BR" sz="9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Se toxemia, desconforto respiratório grave ou diagnóstico diferencial.</a:t>
            </a:r>
            <a:endParaRPr lang="pt-BR" sz="9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9" name="Retângulo de cantos arredondados 58"/>
          <p:cNvSpPr/>
          <p:nvPr/>
        </p:nvSpPr>
        <p:spPr>
          <a:xfrm>
            <a:off x="1589088" y="5143500"/>
            <a:ext cx="1695450" cy="817563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900" b="1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Considerar:</a:t>
            </a:r>
          </a:p>
          <a:p>
            <a:pPr marL="36000" indent="-36000" algn="ctr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v"/>
              <a:defRPr/>
            </a:pPr>
            <a:r>
              <a:rPr lang="pt-BR" sz="9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Ventilação Não-Invasiva ou Ventilação Mecânica.</a:t>
            </a:r>
          </a:p>
        </p:txBody>
      </p:sp>
      <p:sp>
        <p:nvSpPr>
          <p:cNvPr id="61" name="Retângulo de cantos arredondados 60"/>
          <p:cNvSpPr/>
          <p:nvPr/>
        </p:nvSpPr>
        <p:spPr>
          <a:xfrm>
            <a:off x="3505200" y="5143500"/>
            <a:ext cx="2270125" cy="846138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000" b="1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Considerar:</a:t>
            </a:r>
          </a:p>
          <a:p>
            <a:pPr marL="36000" indent="-36000" algn="ctr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v"/>
              <a:defRPr/>
            </a:pPr>
            <a:r>
              <a:rPr lang="pt-BR" sz="9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SNG ou via parenteral se desidratação, aceitação inadequada da via oral ou desconforto respiratório moderado a grave.</a:t>
            </a:r>
            <a:endParaRPr lang="pt-BR" sz="9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3" name="Retângulo de cantos arredondados 62"/>
          <p:cNvSpPr/>
          <p:nvPr/>
        </p:nvSpPr>
        <p:spPr>
          <a:xfrm>
            <a:off x="1589088" y="6194425"/>
            <a:ext cx="1400175" cy="590550"/>
          </a:xfrm>
          <a:prstGeom prst="roundRect">
            <a:avLst/>
          </a:prstGeom>
          <a:solidFill>
            <a:schemeClr val="tx1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800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*</a:t>
            </a:r>
            <a:r>
              <a:rPr lang="pt-BR" sz="800" b="1" dirty="0" err="1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Taquipneia</a:t>
            </a:r>
            <a:r>
              <a:rPr lang="pt-BR" sz="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800" dirty="0">
                <a:solidFill>
                  <a:schemeClr val="bg1"/>
                </a:solidFill>
              </a:rPr>
              <a:t>&lt; 2 meses: &gt; 60irpm;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800" dirty="0">
                <a:solidFill>
                  <a:schemeClr val="bg1"/>
                </a:solidFill>
              </a:rPr>
              <a:t>2 a 11 meses: &gt; 50irpm;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800" dirty="0">
                <a:solidFill>
                  <a:schemeClr val="bg1"/>
                </a:solidFill>
              </a:rPr>
              <a:t>1 a 2 anos: &gt; 40irpm</a:t>
            </a:r>
            <a:r>
              <a:rPr lang="pt-BR" sz="800" baseline="30000" dirty="0">
                <a:solidFill>
                  <a:schemeClr val="bg1"/>
                </a:solidFill>
              </a:rPr>
              <a:t>27</a:t>
            </a:r>
            <a:r>
              <a:rPr lang="pt-BR" sz="800" dirty="0">
                <a:solidFill>
                  <a:schemeClr val="bg1"/>
                </a:solidFill>
              </a:rPr>
              <a:t>.</a:t>
            </a:r>
          </a:p>
        </p:txBody>
      </p:sp>
      <p:cxnSp>
        <p:nvCxnSpPr>
          <p:cNvPr id="39" name="Conector de seta reta 31">
            <a:extLst>
              <a:ext uri="{FF2B5EF4-FFF2-40B4-BE49-F238E27FC236}"/>
            </a:extLst>
          </p:cNvPr>
          <p:cNvCxnSpPr>
            <a:cxnSpLocks/>
          </p:cNvCxnSpPr>
          <p:nvPr/>
        </p:nvCxnSpPr>
        <p:spPr>
          <a:xfrm>
            <a:off x="8043863" y="1655763"/>
            <a:ext cx="4762" cy="249237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Conector de seta reta 31">
            <a:extLst>
              <a:ext uri="{FF2B5EF4-FFF2-40B4-BE49-F238E27FC236}"/>
            </a:extLst>
          </p:cNvPr>
          <p:cNvCxnSpPr>
            <a:cxnSpLocks/>
          </p:cNvCxnSpPr>
          <p:nvPr/>
        </p:nvCxnSpPr>
        <p:spPr>
          <a:xfrm>
            <a:off x="2466975" y="3919538"/>
            <a:ext cx="3175" cy="249237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Conector de seta reta 31">
            <a:extLst>
              <a:ext uri="{FF2B5EF4-FFF2-40B4-BE49-F238E27FC236}"/>
            </a:extLst>
          </p:cNvPr>
          <p:cNvCxnSpPr>
            <a:cxnSpLocks/>
          </p:cNvCxnSpPr>
          <p:nvPr/>
        </p:nvCxnSpPr>
        <p:spPr>
          <a:xfrm flipH="1">
            <a:off x="4559300" y="3929063"/>
            <a:ext cx="1588" cy="239712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Conector de seta reta 31">
            <a:extLst>
              <a:ext uri="{FF2B5EF4-FFF2-40B4-BE49-F238E27FC236}"/>
            </a:extLst>
          </p:cNvPr>
          <p:cNvCxnSpPr>
            <a:cxnSpLocks/>
          </p:cNvCxnSpPr>
          <p:nvPr/>
        </p:nvCxnSpPr>
        <p:spPr>
          <a:xfrm>
            <a:off x="2470150" y="4905375"/>
            <a:ext cx="3175" cy="247650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Conector de seta reta 31">
            <a:extLst>
              <a:ext uri="{FF2B5EF4-FFF2-40B4-BE49-F238E27FC236}"/>
            </a:extLst>
          </p:cNvPr>
          <p:cNvCxnSpPr>
            <a:cxnSpLocks/>
          </p:cNvCxnSpPr>
          <p:nvPr/>
        </p:nvCxnSpPr>
        <p:spPr>
          <a:xfrm>
            <a:off x="4559300" y="4918075"/>
            <a:ext cx="3175" cy="249238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Retângulo de cantos arredondados 63">
            <a:extLst>
              <a:ext uri="{FF2B5EF4-FFF2-40B4-BE49-F238E27FC236}"/>
            </a:extLst>
          </p:cNvPr>
          <p:cNvSpPr/>
          <p:nvPr/>
        </p:nvSpPr>
        <p:spPr>
          <a:xfrm>
            <a:off x="4635500" y="6197600"/>
            <a:ext cx="5546725" cy="590550"/>
          </a:xfrm>
          <a:prstGeom prst="roundRect">
            <a:avLst/>
          </a:prstGeom>
          <a:solidFill>
            <a:schemeClr val="tx1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680" b="1" dirty="0">
                <a:solidFill>
                  <a:schemeClr val="bg1"/>
                </a:solidFill>
              </a:rPr>
              <a:t>Bibliografia: </a:t>
            </a:r>
            <a:r>
              <a:rPr lang="pt-BR" sz="680" dirty="0">
                <a:solidFill>
                  <a:schemeClr val="bg1"/>
                </a:solidFill>
              </a:rPr>
              <a:t>26 - Diretrizes para o manejo da infecção causada pelo Vírus Sincicial Respiratório. (VSR) – 2017. Sociedade Brasileira de Pediatria, Departamentos Científicos de Cardiologia, Imunizações, Infectologia, Neonatologia e Pneumologia, Dezembro 2017, </a:t>
            </a:r>
            <a:r>
              <a:rPr lang="pt-BR" sz="680" dirty="0" err="1">
                <a:solidFill>
                  <a:schemeClr val="bg1"/>
                </a:solidFill>
              </a:rPr>
              <a:t>pág</a:t>
            </a:r>
            <a:r>
              <a:rPr lang="pt-BR" sz="680" dirty="0">
                <a:solidFill>
                  <a:schemeClr val="bg1"/>
                </a:solidFill>
              </a:rPr>
              <a:t> 1-20. 27 – Manual de Acompanhamento da Criança. Secretaria de Estado da Saúde de São Paulo. Agosto 2015, </a:t>
            </a:r>
            <a:r>
              <a:rPr lang="pt-BR" sz="680" dirty="0" err="1">
                <a:solidFill>
                  <a:schemeClr val="bg1"/>
                </a:solidFill>
              </a:rPr>
              <a:t>pág</a:t>
            </a:r>
            <a:r>
              <a:rPr lang="pt-BR" sz="680" dirty="0">
                <a:solidFill>
                  <a:schemeClr val="bg1"/>
                </a:solidFill>
              </a:rPr>
              <a:t> 1-218.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68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Abreviaturas</a:t>
            </a:r>
            <a:r>
              <a:rPr lang="pt-BR" sz="680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: TSC: Tiragem Subcostal; RF: Retração de Fúrcula; TIC: Tiragem Intercostal; DBP: Displasia Broncopulmonar;  SNG: Sonda Nasogástrica; PCR: Proteína C Reativa; VHS: Velocidade de Hemossedimentação; AD: Água Destilada; </a:t>
            </a:r>
            <a:r>
              <a:rPr lang="pt-BR" sz="680" dirty="0" err="1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NaCl</a:t>
            </a:r>
            <a:r>
              <a:rPr lang="pt-BR" sz="680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: Cloreto de Sódio.</a:t>
            </a:r>
          </a:p>
        </p:txBody>
      </p:sp>
      <p:sp>
        <p:nvSpPr>
          <p:cNvPr id="5" name="Retângulo de cantos arredondados 4"/>
          <p:cNvSpPr/>
          <p:nvPr/>
        </p:nvSpPr>
        <p:spPr>
          <a:xfrm>
            <a:off x="1577975" y="887413"/>
            <a:ext cx="4191000" cy="79851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72000" indent="7200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0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Considerar internação hospitalar se:</a:t>
            </a:r>
          </a:p>
          <a:p>
            <a:pPr marL="36000" indent="36000" algn="ctr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1000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Desconforto respiratório (</a:t>
            </a:r>
            <a:r>
              <a:rPr lang="pt-BR" sz="1000" dirty="0" err="1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taquipneia</a:t>
            </a:r>
            <a:r>
              <a:rPr lang="pt-BR" sz="1000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*, cianose, dispneia, TSC, RF ou TIC), Saturação &lt; 92% e apneia;</a:t>
            </a:r>
          </a:p>
          <a:p>
            <a:pPr marL="36000" indent="36000" algn="ctr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1000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Sinais de toxemia;</a:t>
            </a:r>
          </a:p>
          <a:p>
            <a:pPr marL="36000" indent="36000" algn="ctr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1000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Desidratação ou incapacidade de manter hidratação via oral.</a:t>
            </a:r>
          </a:p>
        </p:txBody>
      </p:sp>
      <p:sp>
        <p:nvSpPr>
          <p:cNvPr id="31" name="Retângulo de cantos arredondados 30"/>
          <p:cNvSpPr/>
          <p:nvPr/>
        </p:nvSpPr>
        <p:spPr>
          <a:xfrm>
            <a:off x="1574800" y="1698625"/>
            <a:ext cx="4191000" cy="37465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36000" indent="36000" algn="ctr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1000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Idade: &lt; 3 meses;</a:t>
            </a:r>
          </a:p>
          <a:p>
            <a:pPr marL="36000" indent="36000" algn="ctr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1000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Prematuridade.</a:t>
            </a:r>
          </a:p>
        </p:txBody>
      </p:sp>
      <p:sp>
        <p:nvSpPr>
          <p:cNvPr id="33" name="Retângulo de cantos arredondados 32"/>
          <p:cNvSpPr/>
          <p:nvPr/>
        </p:nvSpPr>
        <p:spPr>
          <a:xfrm>
            <a:off x="1574800" y="2084388"/>
            <a:ext cx="4191000" cy="73025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36000" indent="36000" algn="ctr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1000" dirty="0" err="1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Comorbidades</a:t>
            </a:r>
            <a:r>
              <a:rPr lang="pt-BR" sz="1000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: DBP, Cardiopatia, Imunodeficiência, Doença neuromuscular e outras </a:t>
            </a:r>
            <a:r>
              <a:rPr lang="pt-BR" sz="1000" dirty="0" err="1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comorbidades</a:t>
            </a:r>
            <a:r>
              <a:rPr lang="pt-BR" sz="1000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</a:p>
          <a:p>
            <a:pPr marL="36000" indent="36000" algn="ctr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1000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Risco social, dificuldade de acesso ao serviço de saúde e incapacidade de identificar sinais de gravidade.</a:t>
            </a:r>
          </a:p>
        </p:txBody>
      </p:sp>
      <p:cxnSp>
        <p:nvCxnSpPr>
          <p:cNvPr id="38" name="Conector de seta reta 37"/>
          <p:cNvCxnSpPr>
            <a:cxnSpLocks/>
          </p:cNvCxnSpPr>
          <p:nvPr/>
        </p:nvCxnSpPr>
        <p:spPr>
          <a:xfrm>
            <a:off x="3579813" y="3648075"/>
            <a:ext cx="0" cy="250825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Conector de seta reta 31">
            <a:extLst>
              <a:ext uri="{FF2B5EF4-FFF2-40B4-BE49-F238E27FC236}"/>
            </a:extLst>
          </p:cNvPr>
          <p:cNvCxnSpPr>
            <a:cxnSpLocks/>
          </p:cNvCxnSpPr>
          <p:nvPr/>
        </p:nvCxnSpPr>
        <p:spPr>
          <a:xfrm>
            <a:off x="8329613" y="3898900"/>
            <a:ext cx="6350" cy="250825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Conector reto 42"/>
          <p:cNvCxnSpPr>
            <a:cxnSpLocks/>
          </p:cNvCxnSpPr>
          <p:nvPr/>
        </p:nvCxnSpPr>
        <p:spPr>
          <a:xfrm>
            <a:off x="7470775" y="4133850"/>
            <a:ext cx="1712913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Conector de seta reta 31">
            <a:extLst>
              <a:ext uri="{FF2B5EF4-FFF2-40B4-BE49-F238E27FC236}"/>
            </a:extLst>
          </p:cNvPr>
          <p:cNvCxnSpPr>
            <a:cxnSpLocks/>
          </p:cNvCxnSpPr>
          <p:nvPr/>
        </p:nvCxnSpPr>
        <p:spPr>
          <a:xfrm>
            <a:off x="7481888" y="4141788"/>
            <a:ext cx="4762" cy="244475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Conector de seta reta 31">
            <a:extLst>
              <a:ext uri="{FF2B5EF4-FFF2-40B4-BE49-F238E27FC236}"/>
            </a:extLst>
          </p:cNvPr>
          <p:cNvCxnSpPr>
            <a:cxnSpLocks/>
          </p:cNvCxnSpPr>
          <p:nvPr/>
        </p:nvCxnSpPr>
        <p:spPr>
          <a:xfrm flipH="1">
            <a:off x="9178925" y="4133850"/>
            <a:ext cx="1588" cy="239713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Elipse 15"/>
          <p:cNvSpPr/>
          <p:nvPr/>
        </p:nvSpPr>
        <p:spPr>
          <a:xfrm>
            <a:off x="5800725" y="3562350"/>
            <a:ext cx="1479550" cy="728663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300" dirty="0">
                <a:solidFill>
                  <a:schemeClr val="bg1"/>
                </a:solidFill>
              </a:rPr>
              <a:t>Considerar</a:t>
            </a:r>
          </a:p>
        </p:txBody>
      </p:sp>
      <p:sp>
        <p:nvSpPr>
          <p:cNvPr id="34" name="Retângulo de cantos arredondados 62">
            <a:extLst>
              <a:ext uri="{FF2B5EF4-FFF2-40B4-BE49-F238E27FC236}"/>
            </a:extLst>
          </p:cNvPr>
          <p:cNvSpPr/>
          <p:nvPr/>
        </p:nvSpPr>
        <p:spPr>
          <a:xfrm>
            <a:off x="3067050" y="6194425"/>
            <a:ext cx="1508125" cy="590550"/>
          </a:xfrm>
          <a:prstGeom prst="roundRect">
            <a:avLst/>
          </a:prstGeom>
          <a:solidFill>
            <a:schemeClr val="tx1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720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700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**Q</a:t>
            </a:r>
            <a:r>
              <a:rPr lang="pt-BR" sz="7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uarto privativo sempre que possível ou junto de outras crianças com BVA a uma distância &gt; que 1 metro entre os leitos.</a:t>
            </a:r>
            <a:endParaRPr lang="pt-BR" sz="700" dirty="0">
              <a:solidFill>
                <a:schemeClr val="tx1"/>
              </a:solidFill>
            </a:endParaRPr>
          </a:p>
        </p:txBody>
      </p:sp>
      <p:cxnSp>
        <p:nvCxnSpPr>
          <p:cNvPr id="54" name="Conector reto 53">
            <a:extLst>
              <a:ext uri="{FF2B5EF4-FFF2-40B4-BE49-F238E27FC236}"/>
            </a:extLst>
          </p:cNvPr>
          <p:cNvCxnSpPr>
            <a:cxnSpLocks/>
          </p:cNvCxnSpPr>
          <p:nvPr/>
        </p:nvCxnSpPr>
        <p:spPr>
          <a:xfrm flipV="1">
            <a:off x="4554538" y="3927475"/>
            <a:ext cx="1246187" cy="317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Conector reto 54">
            <a:extLst>
              <a:ext uri="{FF2B5EF4-FFF2-40B4-BE49-F238E27FC236}"/>
            </a:extLst>
          </p:cNvPr>
          <p:cNvCxnSpPr>
            <a:cxnSpLocks/>
          </p:cNvCxnSpPr>
          <p:nvPr/>
        </p:nvCxnSpPr>
        <p:spPr>
          <a:xfrm>
            <a:off x="7292975" y="3892550"/>
            <a:ext cx="1039813" cy="635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36" grpId="0" animBg="1"/>
      <p:bldP spid="37" grpId="0" animBg="1"/>
      <p:bldP spid="50" grpId="0" animBg="1"/>
      <p:bldP spid="51" grpId="0" animBg="1"/>
      <p:bldP spid="52" grpId="0" animBg="1"/>
      <p:bldP spid="53" grpId="0" animBg="1"/>
      <p:bldP spid="59" grpId="0" animBg="1"/>
      <p:bldP spid="61" grpId="0" animBg="1"/>
      <p:bldP spid="5" grpId="0" animBg="1"/>
      <p:bldP spid="31" grpId="0" animBg="1"/>
      <p:bldP spid="33" grpId="0" animBg="1"/>
      <p:bldP spid="16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10000"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/>
          </a:p>
          <a:p>
            <a:pPr marL="0" indent="0" algn="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4000" dirty="0"/>
              <a:t>GRATO!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Galeria">
  <a:themeElements>
    <a:clrScheme name="Galeria">
      <a:dk1>
        <a:sysClr val="windowText" lastClr="000000"/>
      </a:dk1>
      <a:lt1>
        <a:sysClr val="window" lastClr="FFFFFF"/>
      </a:lt1>
      <a:dk2>
        <a:srgbClr val="454545"/>
      </a:dk2>
      <a:lt2>
        <a:srgbClr val="DFD9D5"/>
      </a:lt2>
      <a:accent1>
        <a:srgbClr val="FB8C29"/>
      </a:accent1>
      <a:accent2>
        <a:srgbClr val="F2C351"/>
      </a:accent2>
      <a:accent3>
        <a:srgbClr val="D0CBA5"/>
      </a:accent3>
      <a:accent4>
        <a:srgbClr val="A2C476"/>
      </a:accent4>
      <a:accent5>
        <a:srgbClr val="57C293"/>
      </a:accent5>
      <a:accent6>
        <a:srgbClr val="06BFDE"/>
      </a:accent6>
      <a:hlink>
        <a:srgbClr val="FBAE29"/>
      </a:hlink>
      <a:folHlink>
        <a:srgbClr val="EDC47E"/>
      </a:folHlink>
    </a:clrScheme>
    <a:fontScheme name="Galeria">
      <a:majorFont>
        <a:latin typeface="Rockwell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eria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Gallery" id="{BBFCD31E-59A1-489D-B089-A3EAD7CAE12E}" vid="{BB5F5D82-B5E9-469E-A815-C655ED4AF24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15453</TotalTime>
  <Words>3351</Words>
  <Application>Microsoft Office PowerPoint</Application>
  <PresentationFormat>Personalizar</PresentationFormat>
  <Paragraphs>340</Paragraphs>
  <Slides>38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38</vt:i4>
      </vt:variant>
    </vt:vector>
  </HeadingPairs>
  <TitlesOfParts>
    <vt:vector size="46" baseType="lpstr">
      <vt:lpstr>Rockwell</vt:lpstr>
      <vt:lpstr>Arial</vt:lpstr>
      <vt:lpstr>Calibri</vt:lpstr>
      <vt:lpstr>Century Gothic</vt:lpstr>
      <vt:lpstr>Microsoft YaHei</vt:lpstr>
      <vt:lpstr>Wingdings</vt:lpstr>
      <vt:lpstr>Times New Roman</vt:lpstr>
      <vt:lpstr>Galeria</vt:lpstr>
      <vt:lpstr>Slide 1</vt:lpstr>
      <vt:lpstr>Objetivo e metodologia</vt:lpstr>
      <vt:lpstr>definição</vt:lpstr>
      <vt:lpstr>Epidemiologia</vt:lpstr>
      <vt:lpstr>(Jornal Brasileiro de Pneumologia, 2016)</vt:lpstr>
      <vt:lpstr>Etiologia</vt:lpstr>
      <vt:lpstr>Etiologia</vt:lpstr>
      <vt:lpstr>Etiologia</vt:lpstr>
      <vt:lpstr>Etiologia: o papel do Vírus Sincicial Respiratório (VSR)</vt:lpstr>
      <vt:lpstr>Fisiopatologia</vt:lpstr>
      <vt:lpstr>Slide 11</vt:lpstr>
      <vt:lpstr>Apresentação clínica</vt:lpstr>
      <vt:lpstr>Fatores de risco</vt:lpstr>
      <vt:lpstr>Diagnóstico</vt:lpstr>
      <vt:lpstr>Diagnóstico</vt:lpstr>
      <vt:lpstr>Diagnóstico</vt:lpstr>
      <vt:lpstr>BVA e sua relação com a Asma</vt:lpstr>
      <vt:lpstr>Tratamento: AMBULATORIAL OU HOSPITLAR?</vt:lpstr>
      <vt:lpstr>Tratamento</vt:lpstr>
      <vt:lpstr>Tratamento: Oxigenioterapia e saturação-alvo </vt:lpstr>
      <vt:lpstr>Tratamento: HIDRATAÇÃO</vt:lpstr>
      <vt:lpstr>Tratamento: Salina HIPERTÔNICA</vt:lpstr>
      <vt:lpstr>Tratamento: broncodilatador</vt:lpstr>
      <vt:lpstr>Tratamento: Epinefrina</vt:lpstr>
      <vt:lpstr>Tratamento: corticosteroides</vt:lpstr>
      <vt:lpstr>Tratamento: antivirais</vt:lpstr>
      <vt:lpstr>Tratamento: antibióticos</vt:lpstr>
      <vt:lpstr>Conclusão</vt:lpstr>
      <vt:lpstr>Conclusão</vt:lpstr>
      <vt:lpstr>Conclusão</vt:lpstr>
      <vt:lpstr>Conclusão</vt:lpstr>
      <vt:lpstr>Conclusão</vt:lpstr>
      <vt:lpstr>Conclusão</vt:lpstr>
      <vt:lpstr>Referências</vt:lpstr>
      <vt:lpstr>referências</vt:lpstr>
      <vt:lpstr>Slide 36</vt:lpstr>
      <vt:lpstr>Slide 37</vt:lpstr>
      <vt:lpstr>Slide 38</vt:lpstr>
    </vt:vector>
  </TitlesOfParts>
  <Company>Secretaria de Estado de Saúde do DF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Thales da Silva Antunes</dc:creator>
  <cp:lastModifiedBy>Paulo</cp:lastModifiedBy>
  <cp:revision>181</cp:revision>
  <dcterms:created xsi:type="dcterms:W3CDTF">2017-12-15T12:52:30Z</dcterms:created>
  <dcterms:modified xsi:type="dcterms:W3CDTF">2018-02-18T00:00:26Z</dcterms:modified>
</cp:coreProperties>
</file>