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6" r:id="rId19"/>
    <p:sldId id="273" r:id="rId20"/>
    <p:sldId id="274" r:id="rId21"/>
    <p:sldId id="275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95" r:id="rId31"/>
    <p:sldId id="306" r:id="rId32"/>
    <p:sldId id="296" r:id="rId33"/>
    <p:sldId id="297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301" r:id="rId43"/>
    <p:sldId id="302" r:id="rId44"/>
    <p:sldId id="304" r:id="rId45"/>
    <p:sldId id="303" r:id="rId46"/>
    <p:sldId id="305" r:id="rId47"/>
    <p:sldId id="307" r:id="rId48"/>
    <p:sldId id="310" r:id="rId49"/>
    <p:sldId id="308" r:id="rId50"/>
    <p:sldId id="309" r:id="rId51"/>
    <p:sldId id="298" r:id="rId52"/>
    <p:sldId id="311" r:id="rId53"/>
    <p:sldId id="299" r:id="rId54"/>
    <p:sldId id="300" r:id="rId55"/>
    <p:sldId id="313" r:id="rId56"/>
    <p:sldId id="314" r:id="rId57"/>
    <p:sldId id="315" r:id="rId5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2" d="100"/>
          <a:sy n="72" d="100"/>
        </p:scale>
        <p:origin x="-1675" y="-5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A79EC-7513-424D-9711-4CA5058033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164C9-8072-4CBE-A1F4-0315BDB6F338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8E511-87EC-443E-B6B7-A31407C755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41FA2-D0FF-4661-B4D0-A97F7030F0BF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2E9F8-53E1-4467-8AFC-28F1D363BD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6758-D80B-452C-A13F-6533AB0F5B07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F4ED0-FB49-41A0-A261-05F9451703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0A8C2-FAF3-451A-A1D4-AA9A58DC155A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A2A39-B2B8-4980-9398-82CC992C61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BCCC0-1762-4C02-83FA-9B7733A6353B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2DB05-589D-43CE-949F-C5C6F74737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58BEF-F9EC-42F6-870B-04677A951CFA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190FD-B21F-40D1-82BF-3896FE3AC5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29E66-2B3A-432F-B1D9-CFCB7E540E30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38A35-6FD1-436B-BEDC-AB8C0FBF83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26364-4875-4859-A189-7B4375C1BF1C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6237A-B3D0-4581-8083-3323FCE3C9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ABE98-40B6-4969-B30E-C12C2BBB0C61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7A543-E0A2-446F-8F67-88B5E2CD80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C716A-5740-4600-983A-5173620772EC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F8DD7-A36F-416C-830B-0F0259843E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40A47-5E89-4A44-92BD-01B727A07861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24D504-9F66-4683-B89A-1F990284F9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0D3E3-1021-450B-90C7-2347B802698D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7543800" cy="23764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dirty="0">
                <a:solidFill>
                  <a:srgbClr val="FF0000"/>
                </a:solidFill>
              </a:rPr>
              <a:t>CARDIOPATIAS CONGÊNITAS NÃO DIAGNOSTICADAS</a:t>
            </a:r>
            <a:br>
              <a:rPr lang="pt-BR" sz="4400" dirty="0">
                <a:solidFill>
                  <a:srgbClr val="FF0000"/>
                </a:solidFill>
              </a:rPr>
            </a:br>
            <a:r>
              <a:rPr lang="pt-BR" sz="3600" dirty="0" smtClean="0">
                <a:solidFill>
                  <a:srgbClr val="FF0000"/>
                </a:solidFill>
              </a:rPr>
              <a:t>Proposta </a:t>
            </a:r>
            <a:r>
              <a:rPr lang="pt-BR" sz="3600" dirty="0">
                <a:solidFill>
                  <a:srgbClr val="FF0000"/>
                </a:solidFill>
              </a:rPr>
              <a:t>de rotina de atendimento</a:t>
            </a:r>
            <a:endParaRPr lang="pt-BR" sz="4000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85786" y="3286124"/>
            <a:ext cx="6719914" cy="2165346"/>
          </a:xfrm>
        </p:spPr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Autor: </a:t>
            </a:r>
            <a:r>
              <a:rPr lang="pt-BR" dirty="0" err="1" smtClean="0"/>
              <a:t>Euliene</a:t>
            </a:r>
            <a:r>
              <a:rPr lang="pt-BR" dirty="0" smtClean="0"/>
              <a:t> </a:t>
            </a:r>
            <a:r>
              <a:rPr lang="pt-BR" dirty="0" err="1" smtClean="0"/>
              <a:t>Nayra</a:t>
            </a:r>
            <a:r>
              <a:rPr lang="pt-BR" dirty="0" smtClean="0"/>
              <a:t> de Oliveira Furtado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Orientador</a:t>
            </a:r>
            <a:r>
              <a:rPr lang="pt-BR" dirty="0"/>
              <a:t>: </a:t>
            </a:r>
            <a:r>
              <a:rPr lang="pt-BR" dirty="0" smtClean="0"/>
              <a:t>Carlos </a:t>
            </a:r>
            <a:r>
              <a:rPr lang="pt-BR" dirty="0"/>
              <a:t>Alberto Moreno </a:t>
            </a:r>
            <a:r>
              <a:rPr lang="pt-BR" dirty="0" err="1"/>
              <a:t>Zaconeta</a:t>
            </a:r>
            <a:endParaRPr lang="pt-BR" dirty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Co-orientadora: </a:t>
            </a:r>
            <a:r>
              <a:rPr lang="pt-BR" sz="2100" dirty="0" err="1" smtClean="0"/>
              <a:t>Antonella</a:t>
            </a:r>
            <a:r>
              <a:rPr lang="pt-BR" sz="2100" dirty="0" smtClean="0"/>
              <a:t> Márcia </a:t>
            </a:r>
            <a:r>
              <a:rPr lang="pt-BR" sz="2100" dirty="0"/>
              <a:t>M. </a:t>
            </a:r>
            <a:r>
              <a:rPr lang="pt-BR" sz="2100" dirty="0"/>
              <a:t>de A. do Nascimento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Brasília, </a:t>
            </a:r>
            <a:r>
              <a:rPr lang="pt-BR" dirty="0" smtClean="0"/>
              <a:t>20 de fevereiro de 2018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71472" y="357166"/>
            <a:ext cx="7358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400"/>
              </a:spcAft>
            </a:pPr>
            <a:r>
              <a:rPr lang="pt-BR" b="1" dirty="0" smtClean="0">
                <a:solidFill>
                  <a:srgbClr val="0070C0"/>
                </a:solidFill>
                <a:latin typeface="Century Gothic" pitchFamily="34" charset="0"/>
              </a:rPr>
              <a:t>ARTIGO DE MONOGRAFIA APRESENTADO AO PROGRAMA DE RESIDÊNCIA MÉDICA EM PEDIATRIA DO HOSPITAL MATERNO INFANTIL DE BRASÍLIA -HMIB/SES-DF</a:t>
            </a:r>
            <a:endParaRPr lang="pt-BR" dirty="0">
              <a:solidFill>
                <a:srgbClr val="0070C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3" y="5500702"/>
            <a:ext cx="833440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032000"/>
            <a:ext cx="7620000" cy="34131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Grupo de anormalidades na estrutura ou na função do coração e grandes vasos que ocorre durante o desenvolvimento embrionário.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Apresentam amplo espectro de disfunções e gravidades, variando desde comunicações entre cavidades com resolução espontânea até as más formações complexas que necessitam de múltiplos procedimentos.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33388" y="3789363"/>
            <a:ext cx="7620000" cy="14732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pt-BR" baseline="30000" dirty="0"/>
          </a:p>
          <a:p>
            <a:pPr fontAlgn="auto">
              <a:spcAft>
                <a:spcPts val="0"/>
              </a:spcAft>
              <a:defRPr/>
            </a:pPr>
            <a:endParaRPr lang="pt-BR" sz="6800" dirty="0"/>
          </a:p>
          <a:p>
            <a:pPr fontAlgn="auto">
              <a:spcAft>
                <a:spcPts val="0"/>
              </a:spcAft>
              <a:defRPr/>
            </a:pPr>
            <a:endParaRPr lang="pt-BR" baseline="30000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baseline="30000" dirty="0"/>
          </a:p>
          <a:p>
            <a:pPr fontAlgn="auto">
              <a:spcAft>
                <a:spcPts val="0"/>
              </a:spcAft>
              <a:defRPr/>
            </a:pPr>
            <a:endParaRPr lang="pt-BR" baseline="30000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9738" y="1557338"/>
            <a:ext cx="7620000" cy="20161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GERAL: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Formular uma proposta de rotina para a abordagem inicial das cardiopatias congênitas não diagnosticadas, de forma prática e atualizada, baseada em evidências científicas.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39738" y="3567113"/>
            <a:ext cx="7620000" cy="2447925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sz="8800" dirty="0"/>
              <a:t>ESPECÍFICO:</a:t>
            </a:r>
          </a:p>
          <a:p>
            <a:pPr fontAlgn="auto">
              <a:spcAft>
                <a:spcPts val="0"/>
              </a:spcAft>
              <a:defRPr/>
            </a:pPr>
            <a:endParaRPr lang="pt-BR" sz="8800" dirty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pt-BR" sz="8800" dirty="0"/>
              <a:t>Estabelecer métodos diagnósticos.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pt-BR" sz="8800" dirty="0"/>
              <a:t>Definir tratamento inicial das principais apresentações clínicas. 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pt-BR" sz="8800" dirty="0"/>
              <a:t>Padronizar as condutas tomadas no setor de </a:t>
            </a:r>
            <a:r>
              <a:rPr lang="pt-BR" sz="8800" dirty="0" err="1"/>
              <a:t>Emergênica</a:t>
            </a:r>
            <a:r>
              <a:rPr lang="pt-BR" sz="8800" dirty="0"/>
              <a:t> no HMIB.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7338"/>
            <a:ext cx="7620000" cy="1612900"/>
          </a:xfrm>
        </p:spPr>
        <p:txBody>
          <a:bodyPr/>
          <a:lstStyle/>
          <a:p>
            <a:r>
              <a:rPr lang="pt-BR" smtClean="0"/>
              <a:t>Temas estabelecidos por um grupo formado pelos 16 residentes, preceptores e pediatras de diversas especialidades do corpo clínico do HMIB e definidos criteriosamente considerando a prevalência no pronto socorro.</a:t>
            </a:r>
          </a:p>
          <a:p>
            <a:endParaRPr lang="pt-BR" smtClean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 bwMode="auto">
          <a:xfrm>
            <a:off x="465138" y="3429000"/>
            <a:ext cx="7620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População alvo: crianças de 0 a 12 anos, 11 meses e 29 dias.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7200" y="4437063"/>
            <a:ext cx="7620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Busca não sistematizada, restringindo-se a humanos e estudos de tipo meta-análise, revisão sistemática, ensaios clínicos randomizados, guias de prática clínica.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54200"/>
            <a:ext cx="7620000" cy="3735388"/>
          </a:xfrm>
        </p:spPr>
        <p:txBody>
          <a:bodyPr/>
          <a:lstStyle/>
          <a:p>
            <a:r>
              <a:rPr lang="pt-BR" smtClean="0"/>
              <a:t>Anormalidades na estrutura ou função cardiocirculatória, ocorrente desde o nascimento, mesmo que diagnosticada posteriormente. </a:t>
            </a:r>
          </a:p>
          <a:p>
            <a:endParaRPr lang="pt-BR" smtClean="0"/>
          </a:p>
          <a:p>
            <a:r>
              <a:rPr lang="pt-BR" smtClean="0"/>
              <a:t>Espectro variado, podendo causar mínimas repercussões ou até mesmo instabilidades hemodinâmicas sérias que necessitem de intervenção pós-natal imediata ou dentro no primeiro ano de vida, sendo classificadas como cardiopatias congênitas criticas.</a:t>
            </a:r>
          </a:p>
          <a:p>
            <a:endParaRPr lang="pt-BR" smtClean="0"/>
          </a:p>
          <a:p>
            <a:endParaRPr lang="pt-BR" smtClean="0"/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20788"/>
            <a:ext cx="7620000" cy="9937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1/3 de todas as malformações congênitas. Maior causa de morte em crianças relacionadas às más-formações.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baseline="30000" dirty="0"/>
          </a:p>
        </p:txBody>
      </p:sp>
      <p:sp>
        <p:nvSpPr>
          <p:cNvPr id="4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57200" y="2349500"/>
            <a:ext cx="7620000" cy="863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7% das mortes neonatais são devidas às cardiopatias congênitas.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baseline="30000" dirty="0"/>
          </a:p>
          <a:p>
            <a:pPr fontAlgn="auto">
              <a:spcAft>
                <a:spcPts val="0"/>
              </a:spcAft>
              <a:defRPr/>
            </a:pPr>
            <a:endParaRPr lang="pt-BR" sz="1100" baseline="30000" dirty="0"/>
          </a:p>
        </p:txBody>
      </p:sp>
      <p:sp>
        <p:nvSpPr>
          <p:cNvPr id="5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31800" y="3573463"/>
            <a:ext cx="7620000" cy="863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No Brasil, em 2007, 6% das mortes em crianças com menos de 1 ano de idade foram por cardiopatias congênitas.</a:t>
            </a:r>
            <a:endParaRPr lang="pt-BR" baseline="30000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u="sng" baseline="30000" dirty="0"/>
          </a:p>
          <a:p>
            <a:pPr fontAlgn="auto">
              <a:spcAft>
                <a:spcPts val="0"/>
              </a:spcAft>
              <a:defRPr/>
            </a:pPr>
            <a:endParaRPr lang="pt-BR" sz="1100" baseline="30000" dirty="0"/>
          </a:p>
        </p:txBody>
      </p:sp>
      <p:sp>
        <p:nvSpPr>
          <p:cNvPr id="6" name="Espaço Reservado para Conteúd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57200" y="4797425"/>
            <a:ext cx="7620000" cy="1127125"/>
          </a:xfrm>
          <a:prstGeom prst="rect">
            <a:avLst/>
          </a:prstGeom>
        </p:spPr>
        <p:txBody>
          <a:bodyPr/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O Brasil dispõe de doze centros especializados tanto no diagnóstico quanto no tratamento de pacientes com cardiopatia congênitas.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baseline="30000" dirty="0"/>
          </a:p>
          <a:p>
            <a:pPr fontAlgn="auto">
              <a:spcAft>
                <a:spcPts val="0"/>
              </a:spcAft>
              <a:defRPr/>
            </a:pPr>
            <a:endParaRPr lang="pt-BR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1143000"/>
          </a:xfrm>
        </p:spPr>
        <p:txBody>
          <a:bodyPr/>
          <a:lstStyle/>
          <a:p>
            <a:r>
              <a:rPr lang="pt-BR" smtClean="0"/>
              <a:t>As cardiopatias congênitas são consideradas más-formações etiologicamente heterogêneas e pouco compreendidas.</a:t>
            </a:r>
            <a:endParaRPr lang="pt-BR" baseline="30000" smtClean="0"/>
          </a:p>
          <a:p>
            <a:endParaRPr lang="pt-BR" baseline="30000" smtClean="0"/>
          </a:p>
          <a:p>
            <a:endParaRPr lang="pt-BR" smtClean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7200" y="4005263"/>
            <a:ext cx="76200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A síndrome de Down,  apresenta associação com DSAV; as Síndromes de Edwards e Patau, com defeitos septais, como CIA e CIV. Pacientes com Síndrome de Turner apresentam mais frequentemente válvula aórtica bicúspide e coarctação de aorta. 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 bwMode="auto">
          <a:xfrm>
            <a:off x="460375" y="27178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Apenas cerca de 15–20% dos casos são atribuídos a causas conhecidas e, dentre elas, destacam-se as anormalidades cromossômicas.</a:t>
            </a:r>
          </a:p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60563"/>
            <a:ext cx="7620000" cy="2044700"/>
          </a:xfrm>
        </p:spPr>
        <p:txBody>
          <a:bodyPr/>
          <a:lstStyle/>
          <a:p>
            <a:r>
              <a:rPr lang="pt-BR" smtClean="0"/>
              <a:t>Por não verbalizarem, as crianças raramente vão apresentar queixas cardiovasculares clássicas como dor torácica, angina e palpitações e, em vez disso, chegam usualmente às unidades de emergência com queixa de dificuldade de alimentação e irritabilidade.</a:t>
            </a:r>
          </a:p>
          <a:p>
            <a:endParaRPr lang="pt-BR" smtClean="0"/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APRESENTAÇÃO CLÍNICA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2438" y="4184650"/>
            <a:ext cx="7620000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O espectro de defeitos anatômicos associados às Cardiopatias é longo, mas </a:t>
            </a:r>
            <a:r>
              <a:rPr lang="pt-BR" sz="2200" b="1">
                <a:latin typeface="Calibri" pitchFamily="34" charset="0"/>
              </a:rPr>
              <a:t>oito</a:t>
            </a:r>
            <a:r>
              <a:rPr lang="pt-BR" sz="2200">
                <a:latin typeface="Calibri" pitchFamily="34" charset="0"/>
              </a:rPr>
              <a:t> lesões compreendem mais de ¾ de todos os defeitos.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7938" y="1557338"/>
            <a:ext cx="5978525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dirty="0"/>
              <a:t>Frequência absoluta e relativa das cardiopatias congênitas mais comuns</a:t>
            </a:r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5138" y="2608263"/>
            <a:ext cx="7620000" cy="1973262"/>
          </a:xfrm>
        </p:spPr>
        <p:txBody>
          <a:bodyPr/>
          <a:lstStyle/>
          <a:p>
            <a:r>
              <a:rPr lang="pt-BR" smtClean="0"/>
              <a:t>Apesar de livros e revisões normalmente categorizarem as CC baseadas na anatomia ou na fisiologia da lesão estrutural, é mais adequado, no contexto do pronto socorro, considerar as manifestações clínicas. Estas costumam apresentar-se como: </a:t>
            </a:r>
            <a:r>
              <a:rPr lang="pt-BR" b="1" smtClean="0"/>
              <a:t>Choque, Cianose ou Insuficiência Cardíaca Congestiva</a:t>
            </a:r>
            <a:r>
              <a:rPr lang="pt-BR" smtClean="0"/>
              <a:t>. </a:t>
            </a:r>
          </a:p>
          <a:p>
            <a:endParaRPr lang="pt-BR" smtClean="0"/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APRESENTAÇÃO CLÍNICA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92150"/>
            <a:ext cx="72009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313"/>
            <a:ext cx="7620000" cy="1143000"/>
          </a:xfrm>
        </p:spPr>
        <p:txBody>
          <a:bodyPr/>
          <a:lstStyle/>
          <a:p>
            <a:r>
              <a:rPr lang="pt-BR" smtClean="0"/>
              <a:t>O choque caracteriza-se por uma oferta inadequada de oxigênio às demandas metabólicas dos tecidos.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CHOQUE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7200" y="27432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As cardiopatias que se manifestam com choque no pronto socorro, normalmente surgem de lesões obstrutivas ao fluxo cardíaco esquerdo dependentes do canal arterial. </a:t>
            </a:r>
          </a:p>
        </p:txBody>
      </p:sp>
      <p:sp>
        <p:nvSpPr>
          <p:cNvPr id="7" name="Retângulo: Cantos Arredondados 6">
            <a:extLst>
              <a:ext uri="{FF2B5EF4-FFF2-40B4-BE49-F238E27FC236}"/>
            </a:extLst>
          </p:cNvPr>
          <p:cNvSpPr/>
          <p:nvPr/>
        </p:nvSpPr>
        <p:spPr>
          <a:xfrm>
            <a:off x="2411413" y="4213225"/>
            <a:ext cx="4321175" cy="2089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Estenose aórtica crítica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Coarctação de aorta acentuada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Interrupção do Arco Aórtico                                         • Síndrome do coração esquerdo  hipoplásico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ALCAPA com infarto do miocárdio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871663"/>
            <a:ext cx="2771775" cy="4294187"/>
          </a:xfrm>
        </p:spPr>
        <p:txBody>
          <a:bodyPr/>
          <a:lstStyle/>
          <a:p>
            <a:r>
              <a:rPr lang="pt-BR" sz="1800" smtClean="0"/>
              <a:t>O fluxo sanguíneo sistêmico é dependente do shunt direita-esquerda através do canal arterial, que leva o sangue aos órgãos sistêmicos, ainda que dessaturado pela mistura do sangue proveniente das veias cavas com o proveniente dos pulmões.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CHOQUE</a:t>
            </a: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1516063"/>
            <a:ext cx="4621213" cy="46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852738"/>
            <a:ext cx="7620000" cy="1541462"/>
          </a:xfrm>
        </p:spPr>
        <p:txBody>
          <a:bodyPr/>
          <a:lstStyle/>
          <a:p>
            <a:r>
              <a:rPr lang="pt-BR" smtClean="0"/>
              <a:t>Neonatos com essas lesões dependentes do ducto arterioso podem apresentar nas primeiras semanas de vida, sinais de baixa perfusão sistêmica e acidose metabólica, conforme o canal se fecha. 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CHOQUE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CHOQUE - SINTOMAS 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1042988" y="1387475"/>
            <a:ext cx="4176712" cy="2376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Taquicardia extrema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Palidez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Acrocianose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TEC lentificado                                         • Alteração do estado mental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Hipotensão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Oligo</a:t>
            </a:r>
            <a:r>
              <a:rPr lang="pt-BR" dirty="0"/>
              <a:t>/</a:t>
            </a:r>
            <a:r>
              <a:rPr lang="pt-BR" dirty="0" err="1"/>
              <a:t>anúria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Acidose metabólica</a:t>
            </a:r>
          </a:p>
        </p:txBody>
      </p:sp>
      <p:sp>
        <p:nvSpPr>
          <p:cNvPr id="7" name="Retângulo: Cantos Arredondados 6">
            <a:extLst>
              <a:ext uri="{FF2B5EF4-FFF2-40B4-BE49-F238E27FC236}"/>
            </a:extLst>
          </p:cNvPr>
          <p:cNvSpPr/>
          <p:nvPr/>
        </p:nvSpPr>
        <p:spPr>
          <a:xfrm>
            <a:off x="3492500" y="4002088"/>
            <a:ext cx="4175125" cy="2376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Estenose aórtica crítica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Coarctação de aorta acentuada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Interrupção do Arco Aórtico                                         • Síndrome do coração esquerdo  hipoplásico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ALCAPA com infarto do miocárdio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CIANOSE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7620000" cy="460375"/>
          </a:xfrm>
        </p:spPr>
        <p:txBody>
          <a:bodyPr/>
          <a:lstStyle/>
          <a:p>
            <a:r>
              <a:rPr lang="pt-BR" b="1" smtClean="0"/>
              <a:t>Central x Periférica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7200" y="2133600"/>
            <a:ext cx="7620000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A alteração fisiológica básica da cianose devido a cardiopatia é a diminuição do fluxo sanguíneo pulmonar com consequente maior aporte de sangue insaturado na circulação sistêmica ou mistura arteriovenosa.</a:t>
            </a:r>
          </a:p>
        </p:txBody>
      </p:sp>
      <p:sp>
        <p:nvSpPr>
          <p:cNvPr id="6" name="Retângulo: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2484438" y="3849688"/>
            <a:ext cx="4175125" cy="2376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Transposição de Grandes artérias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Tetralogia de </a:t>
            </a:r>
            <a:r>
              <a:rPr lang="pt-BR" dirty="0" err="1"/>
              <a:t>Fallot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Atresia</a:t>
            </a:r>
            <a:r>
              <a:rPr lang="pt-BR" dirty="0"/>
              <a:t> tricúspide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Atresia</a:t>
            </a:r>
            <a:r>
              <a:rPr lang="pt-BR" dirty="0"/>
              <a:t> pulmonar com CIV                                             • </a:t>
            </a:r>
            <a:r>
              <a:rPr lang="pt-BR" dirty="0" err="1"/>
              <a:t>Atresia</a:t>
            </a:r>
            <a:r>
              <a:rPr lang="pt-BR" dirty="0"/>
              <a:t> Pulmonar com septo íntegro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Truncus</a:t>
            </a:r>
            <a:r>
              <a:rPr lang="pt-BR" dirty="0"/>
              <a:t> </a:t>
            </a:r>
            <a:r>
              <a:rPr lang="pt-BR" dirty="0" err="1"/>
              <a:t>arteriosus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Drenagem anômala total das                            veias pulmonares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idx="1"/>
          </p:nvPr>
        </p:nvSpPr>
        <p:spPr>
          <a:xfrm>
            <a:off x="457200" y="2259013"/>
            <a:ext cx="2962275" cy="3257550"/>
          </a:xfrm>
        </p:spPr>
        <p:txBody>
          <a:bodyPr/>
          <a:lstStyle/>
          <a:p>
            <a:r>
              <a:rPr lang="pt-BR" sz="1800" smtClean="0"/>
              <a:t>Algumas cardiopatias que cursam com cianose desde o nascimento apresentam obstrução importante ao fluxo pulmonar e a vida da criança depende da patência do canal arterial para manter o fluxo sanguíneo da aorta para o tronco pulmonar. </a:t>
            </a:r>
          </a:p>
        </p:txBody>
      </p:sp>
      <p:sp>
        <p:nvSpPr>
          <p:cNvPr id="5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CIANOSE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1789113"/>
            <a:ext cx="46990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81013" y="-17463"/>
            <a:ext cx="7620000" cy="1143001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CRISES HIPOXÊMICAS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4325" y="1341438"/>
            <a:ext cx="5975350" cy="487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CRISES HIPOXÊMICAS</a:t>
            </a: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9175" y="3213100"/>
            <a:ext cx="6519863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ítulo 1"/>
          <p:cNvSpPr>
            <a:spLocks noGrp="1"/>
          </p:cNvSpPr>
          <p:nvPr>
            <p:ph idx="1"/>
          </p:nvPr>
        </p:nvSpPr>
        <p:spPr>
          <a:xfrm>
            <a:off x="481013" y="1349375"/>
            <a:ext cx="7058025" cy="2079625"/>
          </a:xfrm>
        </p:spPr>
        <p:txBody>
          <a:bodyPr/>
          <a:lstStyle/>
          <a:p>
            <a:pPr marL="114300" indent="0">
              <a:buFont typeface="Arial" charset="0"/>
              <a:buNone/>
            </a:pPr>
            <a:r>
              <a:rPr lang="pt-BR" b="1" smtClean="0"/>
              <a:t>CAUSAS:</a:t>
            </a:r>
          </a:p>
          <a:p>
            <a:pPr marL="114300" indent="0">
              <a:buFont typeface="Arial" charset="0"/>
              <a:buNone/>
            </a:pPr>
            <a:endParaRPr lang="pt-BR" sz="1200" smtClean="0"/>
          </a:p>
          <a:p>
            <a:pPr marL="114300" indent="0">
              <a:buFont typeface="Arial" charset="0"/>
              <a:buNone/>
            </a:pPr>
            <a:r>
              <a:rPr lang="pt-BR" smtClean="0"/>
              <a:t>1 – Espasmo do infundíbulo de VD</a:t>
            </a:r>
          </a:p>
          <a:p>
            <a:pPr marL="114300" indent="0">
              <a:buFont typeface="Arial" charset="0"/>
              <a:buNone/>
            </a:pPr>
            <a:r>
              <a:rPr lang="pt-BR" smtClean="0"/>
              <a:t>2 – Queda da resistência vascular sistêmica com aumento do shunt D-E</a:t>
            </a:r>
          </a:p>
          <a:p>
            <a:pPr marL="114300" indent="0">
              <a:buFont typeface="Arial" charset="0"/>
              <a:buNone/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3075" y="2203450"/>
            <a:ext cx="7620000" cy="1154113"/>
          </a:xfrm>
        </p:spPr>
        <p:txBody>
          <a:bodyPr/>
          <a:lstStyle/>
          <a:p>
            <a:r>
              <a:rPr lang="pt-BR" smtClean="0"/>
              <a:t>A insuficiência cardíaca congestiva é uma síndrome clínica caracterizada pela inabilidade do coração em fornecer sangue suficiente para as demandas metabólicas dos tecidos. 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9875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INSUFICIÊNCIA CARDIACA CONGESTIVA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57200" y="3876675"/>
            <a:ext cx="7620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Podem se apresentar com ICC ou desenvolvê-la precocemente por obstruções da via de saída do VE com pós carga elevada levando à congestão pulmonar e sistêmica.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7363" y="1854200"/>
            <a:ext cx="7620000" cy="1143000"/>
          </a:xfrm>
        </p:spPr>
        <p:txBody>
          <a:bodyPr/>
          <a:lstStyle/>
          <a:p>
            <a:r>
              <a:rPr lang="pt-BR" smtClean="0"/>
              <a:t>A clássica apresentação é devida a um amplo </a:t>
            </a:r>
            <a:r>
              <a:rPr lang="pt-BR" i="1" smtClean="0"/>
              <a:t>shunt</a:t>
            </a:r>
            <a:r>
              <a:rPr lang="pt-BR" smtClean="0"/>
              <a:t> esquerda-direita que leva a hiperfluxo, edema intersticial e edema intra-alveolar pulmonar. 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INSUFICIÊNCIA CARDIACA CONGESTIVA</a:t>
            </a:r>
          </a:p>
        </p:txBody>
      </p:sp>
      <p:sp>
        <p:nvSpPr>
          <p:cNvPr id="6" name="Retângulo: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2592388" y="3429000"/>
            <a:ext cx="3959225" cy="2808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CIV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Persistência do canal arterial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DSAV total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Truncus</a:t>
            </a:r>
            <a:r>
              <a:rPr lang="pt-BR" dirty="0"/>
              <a:t> </a:t>
            </a:r>
            <a:r>
              <a:rPr lang="pt-BR" dirty="0" err="1"/>
              <a:t>arteriosus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Drenagem anômala total                                 das veias pulmonares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ALCAPA com isquemia  recorrente                       e insuficiência cardíaca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44675"/>
            <a:ext cx="3683000" cy="1958975"/>
          </a:xfrm>
        </p:spPr>
        <p:txBody>
          <a:bodyPr/>
          <a:lstStyle/>
          <a:p>
            <a:r>
              <a:rPr lang="pt-BR" smtClean="0"/>
              <a:t>O fluxo pulmonar é inicialmente restrito devido à resistência vascular pulmonar elevada ao nascimento.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913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INSUFICIÊNCIA CARDIACA CONGESTIVA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323850" y="3789363"/>
            <a:ext cx="4103688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À medida que esta resistência cai ao longo do primeiro mês de vida do RN, o shunt esquerda-direito aumenta juntamente com o fluxo pulmonar e os sinais clássicos de ICC se desenvolvem, entre 4 a 12 semanas de vida.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2663" y="2339975"/>
            <a:ext cx="3524250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INSUFICIÊNCIA CARDIACA CONGESTIVA</a:t>
            </a:r>
          </a:p>
        </p:txBody>
      </p:sp>
      <p:sp>
        <p:nvSpPr>
          <p:cNvPr id="5" name="Retângulo: Cantos Arredondados 4">
            <a:extLst>
              <a:ext uri="{FF2B5EF4-FFF2-40B4-BE49-F238E27FC236}"/>
            </a:extLst>
          </p:cNvPr>
          <p:cNvSpPr/>
          <p:nvPr/>
        </p:nvSpPr>
        <p:spPr>
          <a:xfrm>
            <a:off x="1098550" y="2109788"/>
            <a:ext cx="3168650" cy="1800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Dificuldade na alimentação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Sudorese às mamadas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Baixo ganho ponderal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Dificuldade ao respirar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Agitação</a:t>
            </a:r>
          </a:p>
        </p:txBody>
      </p:sp>
      <p:sp>
        <p:nvSpPr>
          <p:cNvPr id="6" name="Retângulo: Cantos Arredondados 5">
            <a:extLst>
              <a:ext uri="{FF2B5EF4-FFF2-40B4-BE49-F238E27FC236}"/>
            </a:extLst>
          </p:cNvPr>
          <p:cNvSpPr/>
          <p:nvPr/>
        </p:nvSpPr>
        <p:spPr>
          <a:xfrm>
            <a:off x="4267200" y="4365625"/>
            <a:ext cx="3168650" cy="1800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Taquipnéia</a:t>
            </a:r>
            <a:r>
              <a:rPr lang="pt-BR" dirty="0"/>
              <a:t> com            desconforto respiratório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Crepitações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</a:t>
            </a:r>
            <a:r>
              <a:rPr lang="pt-BR" dirty="0" err="1"/>
              <a:t>Hepatomegalia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• Cianose, se grave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HISTÓRIA CLÍNICA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01638" y="1773238"/>
            <a:ext cx="7499350" cy="9636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Anamnese voltada aos sintomas: aparecimento, duração, progressão e intensidade.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 bwMode="auto">
          <a:xfrm>
            <a:off x="398463" y="2924175"/>
            <a:ext cx="7497762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Uma progressão relativamente rápida dos sintomas pode indicar lesões dependentes do canal arterial, tendo em vista que o canal se fecha da primeira a segunda semana de vida. 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398463" y="4508500"/>
            <a:ext cx="7497762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Uma progressão de sintomas mais abrupta em crianças maiores indica uma piora do edema pulmonar em cardiopatias com hiperfluxo pulmonar que evoluem para ICC.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EXAME FÍSICO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2750" y="1916113"/>
            <a:ext cx="7620000" cy="965200"/>
          </a:xfrm>
        </p:spPr>
        <p:txBody>
          <a:bodyPr/>
          <a:lstStyle/>
          <a:p>
            <a:r>
              <a:rPr lang="pt-BR" sz="2000" smtClean="0"/>
              <a:t>Exame cardiovascular: Palpação do precórdio, avaliação de pulsos centrais, periféricos, pré e pós ductais e a ausculta de ritmo, bulhas e sopro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 bwMode="auto">
          <a:xfrm>
            <a:off x="412750" y="3213100"/>
            <a:ext cx="76200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000">
                <a:latin typeface="Calibri" pitchFamily="34" charset="0"/>
              </a:rPr>
              <a:t>Pulsos globalmente diminuídos sugerem obstruções à ejeção ventricular esquerda. O achado de pulsos diminuídos nos membros inferiores é um dado fundamental no diagnóstico da coarctação da aorta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12750" y="3938588"/>
            <a:ext cx="7620000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412750" y="4797425"/>
            <a:ext cx="7620000" cy="9652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Ao auscultar um sopro, é necessário observar o tempo dentro do ciclo cardíaco, a qualidade, intensidade e irradiações. A ausência de um sopro não exclui o 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 </a:t>
            </a:r>
            <a:br>
              <a:rPr lang="pt-BR" dirty="0"/>
            </a:br>
            <a:r>
              <a:rPr lang="pt-BR" dirty="0"/>
              <a:t>EXAME FÍSICO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9738" y="4868863"/>
            <a:ext cx="7620000" cy="893762"/>
          </a:xfrm>
        </p:spPr>
        <p:txBody>
          <a:bodyPr/>
          <a:lstStyle/>
          <a:p>
            <a:r>
              <a:rPr lang="pt-BR" smtClean="0"/>
              <a:t>Hepatomegalia, Desconforto respiratório, Ritmo em galope, crepitações sugerem ICC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39738" y="1989138"/>
            <a:ext cx="7620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Cardiopatias cianogênicas graves podem se apresentar sem sopro, como a TGA e Atresia pulmonar sem CIV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446088" y="3141663"/>
            <a:ext cx="7620000" cy="136683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Sopro ‘inocente’ é resultado de alterações nas resistências pulmonar e sistêmica e acomodação da circulação pulmonar ao novo débito. Possuem tempo variado para o desaparecimento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446088" y="5314950"/>
            <a:ext cx="7620000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endParaRPr lang="pt-BR" sz="2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 </a:t>
            </a:r>
            <a:br>
              <a:rPr lang="pt-BR" dirty="0"/>
            </a:br>
            <a:r>
              <a:rPr lang="pt-BR" dirty="0"/>
              <a:t>EXAMES LABORATORIAIS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276475"/>
            <a:ext cx="7620000" cy="820738"/>
          </a:xfrm>
        </p:spPr>
        <p:txBody>
          <a:bodyPr/>
          <a:lstStyle/>
          <a:p>
            <a:r>
              <a:rPr lang="pt-BR" smtClean="0"/>
              <a:t>A investigação inicial deve incluir: hemograma completo, eletrólitos, ureia, creatinina, glicemia, gasometria arterial 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8313" y="3429000"/>
            <a:ext cx="7620000" cy="10795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Análise do pH, evidenciando componentes </a:t>
            </a:r>
            <a:r>
              <a:rPr lang="pt-BR" dirty="0" err="1"/>
              <a:t>acidóticos</a:t>
            </a:r>
            <a:r>
              <a:rPr lang="pt-BR" dirty="0"/>
              <a:t> metabólicos ou </a:t>
            </a:r>
            <a:r>
              <a:rPr lang="pt-BR" dirty="0" err="1"/>
              <a:t>respiratorios</a:t>
            </a:r>
            <a:r>
              <a:rPr lang="pt-BR" dirty="0"/>
              <a:t> que contribuem para o estado do paciente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65138" y="4868863"/>
            <a:ext cx="7620000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Teste da Hiperóxia. Análise do PO2 após administração de FiO2 de 100%.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EXAMES LABORATORIAIS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6088" y="1989138"/>
            <a:ext cx="7620000" cy="820737"/>
          </a:xfrm>
        </p:spPr>
        <p:txBody>
          <a:bodyPr/>
          <a:lstStyle/>
          <a:p>
            <a:r>
              <a:rPr lang="pt-BR" smtClean="0"/>
              <a:t>Em casos de febre, hipotermia ou suspeita de infecção, a coleta de hemocultura é mandatória.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 bwMode="auto">
          <a:xfrm>
            <a:off x="446088" y="3117850"/>
            <a:ext cx="7620000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22860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</a:pPr>
            <a:r>
              <a:rPr lang="pt-BR" sz="2200">
                <a:latin typeface="Calibri" pitchFamily="34" charset="0"/>
              </a:rPr>
              <a:t>Dosagem do BNP, usado no diagnóstico e estratificação de risco em crianças com ICC.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46088" y="4292600"/>
            <a:ext cx="7620000" cy="108108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Em crianças com desconforto respiratório e que há duvida se existe componente cardíaco associado, a dosagem de BNP se mostra útil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ELETROCARDIOGRAMA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700213"/>
            <a:ext cx="8337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e 3"/>
          <p:cNvSpPr/>
          <p:nvPr/>
        </p:nvSpPr>
        <p:spPr>
          <a:xfrm>
            <a:off x="611188" y="2349500"/>
            <a:ext cx="431800" cy="5032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2339975" y="5300663"/>
            <a:ext cx="431800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8" name="Conector reto 7"/>
          <p:cNvCxnSpPr/>
          <p:nvPr/>
        </p:nvCxnSpPr>
        <p:spPr>
          <a:xfrm>
            <a:off x="1042988" y="2708275"/>
            <a:ext cx="2376487" cy="10080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>
            <a:stCxn id="7" idx="7"/>
          </p:cNvCxnSpPr>
          <p:nvPr/>
        </p:nvCxnSpPr>
        <p:spPr>
          <a:xfrm flipV="1">
            <a:off x="2708275" y="3716338"/>
            <a:ext cx="711200" cy="16589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3419475" y="2852738"/>
            <a:ext cx="2447925" cy="1584325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Eixo entre -30º e 90º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ELETROCARDIOGRAMA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700213"/>
            <a:ext cx="8337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e 3"/>
          <p:cNvSpPr/>
          <p:nvPr/>
        </p:nvSpPr>
        <p:spPr>
          <a:xfrm>
            <a:off x="4572000" y="2457450"/>
            <a:ext cx="647700" cy="755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6443663" y="5049838"/>
            <a:ext cx="431800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9" name="Conector reto 8"/>
          <p:cNvCxnSpPr>
            <a:stCxn id="7" idx="2"/>
          </p:cNvCxnSpPr>
          <p:nvPr/>
        </p:nvCxnSpPr>
        <p:spPr>
          <a:xfrm flipH="1" flipV="1">
            <a:off x="3851275" y="4437063"/>
            <a:ext cx="2592388" cy="9175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>
            <a:stCxn id="4" idx="4"/>
          </p:cNvCxnSpPr>
          <p:nvPr/>
        </p:nvCxnSpPr>
        <p:spPr>
          <a:xfrm flipH="1">
            <a:off x="3851275" y="3213100"/>
            <a:ext cx="1044575" cy="12239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ângulo 13"/>
          <p:cNvSpPr/>
          <p:nvPr/>
        </p:nvSpPr>
        <p:spPr>
          <a:xfrm>
            <a:off x="1331913" y="3716338"/>
            <a:ext cx="2519362" cy="1441450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Onda R curta em V1 e longa em V6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ELETROCARDIOGRAMA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700213"/>
            <a:ext cx="8337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e 3"/>
          <p:cNvSpPr/>
          <p:nvPr/>
        </p:nvSpPr>
        <p:spPr>
          <a:xfrm>
            <a:off x="4572000" y="2457450"/>
            <a:ext cx="647700" cy="755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6443663" y="5049838"/>
            <a:ext cx="431800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9" name="Conector reto 8"/>
          <p:cNvCxnSpPr>
            <a:stCxn id="7" idx="2"/>
          </p:cNvCxnSpPr>
          <p:nvPr/>
        </p:nvCxnSpPr>
        <p:spPr>
          <a:xfrm flipH="1" flipV="1">
            <a:off x="3851275" y="4437063"/>
            <a:ext cx="2592388" cy="9175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>
            <a:stCxn id="4" idx="4"/>
          </p:cNvCxnSpPr>
          <p:nvPr/>
        </p:nvCxnSpPr>
        <p:spPr>
          <a:xfrm flipH="1">
            <a:off x="3851275" y="3213100"/>
            <a:ext cx="1044575" cy="12239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ângulo 13"/>
          <p:cNvSpPr/>
          <p:nvPr/>
        </p:nvSpPr>
        <p:spPr>
          <a:xfrm>
            <a:off x="1331913" y="3716338"/>
            <a:ext cx="2519362" cy="1441450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Onda S longa em V1 e curta em V6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ELETROCARDIOGRAMA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700213"/>
            <a:ext cx="8337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ipse 6"/>
          <p:cNvSpPr/>
          <p:nvPr/>
        </p:nvSpPr>
        <p:spPr>
          <a:xfrm>
            <a:off x="6659563" y="3860800"/>
            <a:ext cx="433387" cy="612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2919413" y="2287588"/>
            <a:ext cx="2519362" cy="1439862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Onda T invertida</a:t>
            </a:r>
          </a:p>
        </p:txBody>
      </p:sp>
      <p:cxnSp>
        <p:nvCxnSpPr>
          <p:cNvPr id="12" name="Conector reto 11"/>
          <p:cNvCxnSpPr>
            <a:stCxn id="7" idx="1"/>
          </p:cNvCxnSpPr>
          <p:nvPr/>
        </p:nvCxnSpPr>
        <p:spPr>
          <a:xfrm flipH="1" flipV="1">
            <a:off x="5467350" y="3249613"/>
            <a:ext cx="1255713" cy="7016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ELETROCARDIOGRAMA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1700213"/>
            <a:ext cx="8337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ipse 6"/>
          <p:cNvSpPr/>
          <p:nvPr/>
        </p:nvSpPr>
        <p:spPr>
          <a:xfrm>
            <a:off x="2339975" y="5229225"/>
            <a:ext cx="431800" cy="612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3514725" y="3716338"/>
            <a:ext cx="2520950" cy="1441450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Complexo QRS mais estreito e intervalo PR curto</a:t>
            </a: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2627313" y="4437063"/>
            <a:ext cx="865187" cy="8032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RADIOGRAFIA DE TÓRAX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1252538"/>
          </a:xfrm>
        </p:spPr>
        <p:txBody>
          <a:bodyPr/>
          <a:lstStyle/>
          <a:p>
            <a:r>
              <a:rPr lang="pt-BR" smtClean="0"/>
              <a:t>Interstício pulmonar</a:t>
            </a:r>
          </a:p>
          <a:p>
            <a:r>
              <a:rPr lang="pt-BR" smtClean="0"/>
              <a:t>Silhueta cardíaca</a:t>
            </a:r>
          </a:p>
          <a:p>
            <a:r>
              <a:rPr lang="pt-BR" smtClean="0"/>
              <a:t>Trama vascular pulmonar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067050"/>
            <a:ext cx="3024188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0713" y="3067050"/>
            <a:ext cx="3765550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DIAGNÓSTICO</a:t>
            </a:r>
            <a:br>
              <a:rPr lang="pt-BR" dirty="0"/>
            </a:br>
            <a:r>
              <a:rPr lang="pt-BR" dirty="0"/>
              <a:t>ECOCARDIOGRAMA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00213"/>
            <a:ext cx="7620000" cy="1223962"/>
          </a:xfrm>
        </p:spPr>
        <p:txBody>
          <a:bodyPr/>
          <a:lstStyle/>
          <a:p>
            <a:r>
              <a:rPr lang="pt-BR" smtClean="0"/>
              <a:t>Fornece um diagnóstico definitivo das lesões cardíacas pressupostas</a:t>
            </a:r>
          </a:p>
          <a:p>
            <a:r>
              <a:rPr lang="pt-BR" smtClean="0"/>
              <a:t>Analisa a anatomia dentro do contexto fisiológico da criança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3216275"/>
            <a:ext cx="4464050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349750"/>
          </a:xfrm>
        </p:spPr>
        <p:txBody>
          <a:bodyPr/>
          <a:lstStyle/>
          <a:p>
            <a:r>
              <a:rPr lang="pt-BR" smtClean="0"/>
              <a:t>Tratamento definitivo: Cirurgia</a:t>
            </a:r>
          </a:p>
          <a:p>
            <a:endParaRPr lang="pt-BR" smtClean="0"/>
          </a:p>
          <a:p>
            <a:r>
              <a:rPr lang="pt-BR" smtClean="0"/>
              <a:t>Condutas da emergência são guiadas pela apresentação clínica.</a:t>
            </a:r>
          </a:p>
          <a:p>
            <a:endParaRPr lang="pt-BR" smtClean="0"/>
          </a:p>
          <a:p>
            <a:r>
              <a:rPr lang="pt-BR" smtClean="0"/>
              <a:t>Condutas iniciais:</a:t>
            </a:r>
          </a:p>
          <a:p>
            <a:pPr>
              <a:buFontTx/>
              <a:buChar char="-"/>
            </a:pPr>
            <a:r>
              <a:rPr lang="pt-BR" sz="2000" smtClean="0"/>
              <a:t>Monitorização</a:t>
            </a:r>
          </a:p>
          <a:p>
            <a:pPr>
              <a:buFontTx/>
              <a:buChar char="-"/>
            </a:pPr>
            <a:r>
              <a:rPr lang="pt-BR" sz="2000" smtClean="0"/>
              <a:t>Aporte de O2 e Ventilação</a:t>
            </a:r>
          </a:p>
          <a:p>
            <a:pPr>
              <a:buFontTx/>
              <a:buChar char="-"/>
            </a:pPr>
            <a:r>
              <a:rPr lang="pt-BR" sz="2000" smtClean="0"/>
              <a:t>Acesso venoso</a:t>
            </a:r>
          </a:p>
          <a:p>
            <a:pPr>
              <a:buFontTx/>
              <a:buChar char="-"/>
            </a:pPr>
            <a:r>
              <a:rPr lang="pt-BR" sz="2000" smtClean="0"/>
              <a:t>Cabeceira elevada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CHOQUE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06888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Administrar O2 e monitorizar.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Neonatos com obstrução à ejeção de VE, dependente de canal arterial, podem descompensar com FiO2 mais altas.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Lesões com fisiologia de ventrículo único, saturações por volta de 80% são aceitáveis.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Considerar intubação </a:t>
            </a:r>
            <a:r>
              <a:rPr lang="pt-BR" dirty="0" err="1"/>
              <a:t>orotraqueal</a:t>
            </a:r>
            <a:r>
              <a:rPr lang="pt-BR" dirty="0"/>
              <a:t> em casos de </a:t>
            </a:r>
            <a:r>
              <a:rPr lang="pt-BR" dirty="0" err="1"/>
              <a:t>apnéia</a:t>
            </a:r>
            <a:r>
              <a:rPr lang="pt-BR" dirty="0"/>
              <a:t> ou desconforto respiratório intenso.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Ficar atento à sequência rápida de intubação, tendo em vista que algumas medidas podem gerar redução da </a:t>
            </a:r>
            <a:r>
              <a:rPr lang="pt-BR" dirty="0" err="1"/>
              <a:t>pré-carga</a:t>
            </a:r>
            <a:r>
              <a:rPr lang="pt-BR" dirty="0"/>
              <a:t> e descompensar alguma cardiopatia subjacente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CHOQUE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276475"/>
            <a:ext cx="7620000" cy="3097213"/>
          </a:xfrm>
        </p:spPr>
        <p:txBody>
          <a:bodyPr/>
          <a:lstStyle/>
          <a:p>
            <a:r>
              <a:rPr lang="pt-BR" smtClean="0"/>
              <a:t>Cuidado com administração de fases rápidas. Pode piorar o choque cardiogênico.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É prudente iniciar a expansão volêmica com 10ml/Kg de soro fisiológico e reavaliar cuidadosamente o paciente antes de administrar mais fluidos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CHOQUE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neonatos, considerar o tratamento empírico com a prostaglandina E1 (PGE1 – Alprostadil), que manterá patente o ducto arterioso e proverá um fluxo sistêmico fundamental para a sobrevida, nos casos de cardiopatias canal arterial dependente.</a:t>
            </a:r>
          </a:p>
          <a:p>
            <a:endParaRPr lang="pt-BR" smtClean="0"/>
          </a:p>
          <a:p>
            <a:r>
              <a:rPr lang="pt-BR" smtClean="0"/>
              <a:t>Iniciar PGE1 em infusão contínua, com dose inicial de 0.05 a 0.1 mcg/kg/min</a:t>
            </a:r>
          </a:p>
          <a:p>
            <a:endParaRPr lang="pt-BR" smtClean="0"/>
          </a:p>
          <a:p>
            <a:r>
              <a:rPr lang="pt-BR" smtClean="0"/>
              <a:t>Deve ser iniciado antes do ecocardiograma, baseado na suspeita clínica, e mostrará uma melhora clínica importante (melhora do pulso periférico e perfusão), dentro de minutos.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CHOQUE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Existem poucas contraindicações ao uso da PGE1 e os efeitos colaterais incluem vasodilatação (rubor), depressão respiratória/apnéia (12%), febre, bradicardia e agitação, mas normalmente são efeitos leves.</a:t>
            </a:r>
          </a:p>
          <a:p>
            <a:endParaRPr lang="pt-BR" smtClean="0"/>
          </a:p>
          <a:p>
            <a:r>
              <a:rPr lang="pt-BR" smtClean="0"/>
              <a:t>Intubação profilática pensando no potencial de depressão respiratória/apnéia ou para facilitar o transporte, não é necessário. </a:t>
            </a:r>
          </a:p>
          <a:p>
            <a:endParaRPr lang="pt-BR" smtClean="0"/>
          </a:p>
          <a:p>
            <a:r>
              <a:rPr lang="pt-BR" smtClean="0"/>
              <a:t>Considerar o uso de drogas vasoativas, antibióticos de amplo espectro para sepse e administração de hidrocortisona visando uma potencial crise adrenal por uma hiperplasia adrenal congênita não diagnosticada.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CIANOSE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Administração cautelosa de O2 – realizar o teste da </a:t>
            </a:r>
            <a:r>
              <a:rPr lang="pt-BR" dirty="0" err="1"/>
              <a:t>hiperóxia</a:t>
            </a:r>
            <a:endParaRPr lang="pt-BR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Monitorização contínua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Via aérea segura e suporte ventilatório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Hidratação Venosa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Causas pulmonares de cianose devem responder adequadamente à melhora da oxigenação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Em neonatos com cianose central </a:t>
            </a:r>
            <a:r>
              <a:rPr lang="pt-BR" dirty="0" err="1"/>
              <a:t>irresponsiva</a:t>
            </a:r>
            <a:r>
              <a:rPr lang="pt-BR" dirty="0"/>
              <a:t> ao aumento da FiO2, considerar a administração empírica de PGE1.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DA CRISE HIPOXICA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9950"/>
            <a:ext cx="7396162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468313" y="2636838"/>
            <a:ext cx="3024187" cy="22320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716463" y="1773238"/>
            <a:ext cx="3290887" cy="2222500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Colocar em posição </a:t>
            </a:r>
            <a:r>
              <a:rPr lang="pt-BR" b="1" dirty="0" err="1">
                <a:solidFill>
                  <a:schemeClr val="bg1"/>
                </a:solidFill>
              </a:rPr>
              <a:t>genupeitoral</a:t>
            </a:r>
            <a:r>
              <a:rPr lang="pt-BR" b="1" dirty="0">
                <a:solidFill>
                  <a:schemeClr val="bg1"/>
                </a:solidFill>
              </a:rPr>
              <a:t> para aumentar a resistência vascular sistêmica e diminuir o shunt D-E</a:t>
            </a:r>
          </a:p>
        </p:txBody>
      </p:sp>
      <p:cxnSp>
        <p:nvCxnSpPr>
          <p:cNvPr id="8" name="Conector reto 7"/>
          <p:cNvCxnSpPr/>
          <p:nvPr/>
        </p:nvCxnSpPr>
        <p:spPr>
          <a:xfrm flipV="1">
            <a:off x="3419475" y="2636838"/>
            <a:ext cx="1296988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DA CRISE HIPOXICA</a:t>
            </a:r>
          </a:p>
        </p:txBody>
      </p:sp>
      <p:pic>
        <p:nvPicPr>
          <p:cNvPr id="45059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3600"/>
            <a:ext cx="7396162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3419475" y="1700213"/>
            <a:ext cx="2160588" cy="18367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89025" y="4149725"/>
            <a:ext cx="2690813" cy="1366838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Administrar o oxigênio</a:t>
            </a:r>
          </a:p>
        </p:txBody>
      </p:sp>
      <p:cxnSp>
        <p:nvCxnSpPr>
          <p:cNvPr id="7" name="Conector reto 6"/>
          <p:cNvCxnSpPr/>
          <p:nvPr/>
        </p:nvCxnSpPr>
        <p:spPr>
          <a:xfrm flipV="1">
            <a:off x="2484438" y="3265488"/>
            <a:ext cx="1295400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DA CRISE HIPOXICA</a:t>
            </a:r>
          </a:p>
        </p:txBody>
      </p:sp>
      <p:pic>
        <p:nvPicPr>
          <p:cNvPr id="46083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3600"/>
            <a:ext cx="7396162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5751513" y="2492375"/>
            <a:ext cx="2159000" cy="18367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2144713" y="4329113"/>
            <a:ext cx="2692400" cy="2252662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Morfina na dose de 0.05-0.1mg/kg para sedar o paciente, inibir a nível de centro respiratório a </a:t>
            </a:r>
            <a:r>
              <a:rPr lang="pt-BR" b="1" dirty="0" err="1">
                <a:solidFill>
                  <a:schemeClr val="bg1"/>
                </a:solidFill>
              </a:rPr>
              <a:t>hiperpnéia</a:t>
            </a:r>
            <a:r>
              <a:rPr lang="pt-BR" b="1" dirty="0">
                <a:solidFill>
                  <a:schemeClr val="bg1"/>
                </a:solidFill>
              </a:rPr>
              <a:t> em resposta à acidose metabólica e para promover a </a:t>
            </a:r>
            <a:r>
              <a:rPr lang="pt-BR" b="1" dirty="0" err="1">
                <a:solidFill>
                  <a:schemeClr val="bg1"/>
                </a:solidFill>
              </a:rPr>
              <a:t>vasodilação</a:t>
            </a:r>
            <a:r>
              <a:rPr lang="pt-BR" b="1" dirty="0">
                <a:solidFill>
                  <a:schemeClr val="bg1"/>
                </a:solidFill>
              </a:rPr>
              <a:t> pulmonar.  </a:t>
            </a:r>
          </a:p>
        </p:txBody>
      </p:sp>
      <p:cxnSp>
        <p:nvCxnSpPr>
          <p:cNvPr id="7" name="Conector reto 6"/>
          <p:cNvCxnSpPr/>
          <p:nvPr/>
        </p:nvCxnSpPr>
        <p:spPr>
          <a:xfrm flipV="1">
            <a:off x="4814888" y="4057650"/>
            <a:ext cx="1295400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837113" y="6092825"/>
            <a:ext cx="74295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5580063" y="5818188"/>
            <a:ext cx="2690812" cy="550862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Alternativa: </a:t>
            </a:r>
            <a:r>
              <a:rPr lang="pt-BR" b="1" dirty="0" err="1">
                <a:solidFill>
                  <a:schemeClr val="bg1"/>
                </a:solidFill>
              </a:rPr>
              <a:t>Cetamina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DA CRISE HIPOXICA</a:t>
            </a:r>
          </a:p>
        </p:txBody>
      </p:sp>
      <p:pic>
        <p:nvPicPr>
          <p:cNvPr id="47107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3600"/>
            <a:ext cx="7396162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e 5"/>
          <p:cNvSpPr/>
          <p:nvPr/>
        </p:nvSpPr>
        <p:spPr>
          <a:xfrm>
            <a:off x="5751513" y="2492375"/>
            <a:ext cx="2159000" cy="18367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2144713" y="4329113"/>
            <a:ext cx="2692400" cy="2252662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Corrigir acidose com bicabornato de sódio na dose 1 a 2 </a:t>
            </a:r>
            <a:r>
              <a:rPr lang="pt-BR" b="1" dirty="0" err="1">
                <a:solidFill>
                  <a:schemeClr val="bg1"/>
                </a:solidFill>
              </a:rPr>
              <a:t>mEq</a:t>
            </a:r>
            <a:r>
              <a:rPr lang="pt-BR" b="1" dirty="0">
                <a:solidFill>
                  <a:schemeClr val="bg1"/>
                </a:solidFill>
              </a:rPr>
              <a:t>/kg EV.</a:t>
            </a:r>
          </a:p>
        </p:txBody>
      </p:sp>
      <p:cxnSp>
        <p:nvCxnSpPr>
          <p:cNvPr id="8" name="Conector reto 7"/>
          <p:cNvCxnSpPr/>
          <p:nvPr/>
        </p:nvCxnSpPr>
        <p:spPr>
          <a:xfrm flipV="1">
            <a:off x="4814888" y="4057650"/>
            <a:ext cx="1295400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DA CRISE HIPOXICA</a:t>
            </a:r>
          </a:p>
        </p:txBody>
      </p:sp>
      <p:pic>
        <p:nvPicPr>
          <p:cNvPr id="48131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3600"/>
            <a:ext cx="7396162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2195513" y="4437063"/>
            <a:ext cx="2160587" cy="18367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295900" y="2565400"/>
            <a:ext cx="2589213" cy="1495425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Uso de vasoconstritores como a Fenilefrina na dose de 0.02mg/kg, EV</a:t>
            </a:r>
          </a:p>
        </p:txBody>
      </p:sp>
      <p:cxnSp>
        <p:nvCxnSpPr>
          <p:cNvPr id="7" name="Conector reto 6"/>
          <p:cNvCxnSpPr/>
          <p:nvPr/>
        </p:nvCxnSpPr>
        <p:spPr>
          <a:xfrm flipV="1">
            <a:off x="4140200" y="4037013"/>
            <a:ext cx="1165225" cy="7604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ICC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Suplementação de O2 com parcimônia, pois o O2 é um potente vasodilatador pulmonar e, nas cardiopatias com hiperfluxo pulmonar, o oxigênio pode exacerbar os sintomas.</a:t>
            </a:r>
          </a:p>
          <a:p>
            <a:endParaRPr lang="pt-BR" smtClean="0"/>
          </a:p>
          <a:p>
            <a:r>
              <a:rPr lang="pt-BR" smtClean="0"/>
              <a:t>O diurético é a principal droga utilizada na emergência – Furosemida é a mais utilizada mas não há estudos que comprovem que ela seja superior aos outros diuréticos. Dose de 0.5 a 1mg/kg/dose intravenoso ou oral a cada 6 a 12h. </a:t>
            </a:r>
          </a:p>
          <a:p>
            <a:endParaRPr lang="pt-BR" smtClean="0"/>
          </a:p>
          <a:p>
            <a:r>
              <a:rPr lang="pt-BR" smtClean="0"/>
              <a:t>O uso de inotrópicos endovenosos deve ser considerado quando há evidencias de choque e sinais de baixo débito.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TRATAMENTO - ICC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Milrinona: Inotrópico positivo. Diminui a pós-carga pelo efeito vasodilatador. Dose de infusão é de 0.25-0.75mcg/kg/min. Efeitos colaterais sérios: disritmias, hipotensão ou vasodilatação.</a:t>
            </a:r>
          </a:p>
          <a:p>
            <a:endParaRPr lang="pt-BR" smtClean="0"/>
          </a:p>
          <a:p>
            <a:r>
              <a:rPr lang="pt-BR" smtClean="0"/>
              <a:t>Epinefrina: cronotrópico e inotrópico, dependendo da dose. Deve ser usada em doses baixas (&lt;0.3mcg/kg/min), a fim de obter o benefício do efeito inotrópico, evitando o aumento na pós-carga. </a:t>
            </a:r>
          </a:p>
          <a:p>
            <a:endParaRPr lang="pt-BR" smtClean="0"/>
          </a:p>
          <a:p>
            <a:r>
              <a:rPr lang="pt-BR" smtClean="0"/>
              <a:t>Dobutamina: cronotrópico e inotrópico. Dose habitual vai de 3-20mcg/kg/min. Assim como a milrinona, também tem efeito vasodilatador.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diagnóstico inicial da cardiopatia nunca é fácil.</a:t>
            </a:r>
          </a:p>
          <a:p>
            <a:endParaRPr lang="pt-BR" smtClean="0"/>
          </a:p>
          <a:p>
            <a:r>
              <a:rPr lang="pt-BR" smtClean="0"/>
              <a:t>Os sintomas são inespecíficos e podem ser facilmente confundidos com outras afecções benignas da infância.</a:t>
            </a:r>
          </a:p>
          <a:p>
            <a:endParaRPr lang="pt-BR" smtClean="0"/>
          </a:p>
          <a:p>
            <a:r>
              <a:rPr lang="pt-BR" smtClean="0"/>
              <a:t>Condições potencialmente fatais e não tão frequentes no pronto socorro, é necessário conhecimento e substrato para que a suspeição diagnóstica ocorra. </a:t>
            </a:r>
          </a:p>
          <a:p>
            <a:endParaRPr lang="pt-BR" smtClean="0"/>
          </a:p>
          <a:p>
            <a:r>
              <a:rPr lang="pt-BR" smtClean="0"/>
              <a:t>Desafio quanto a estrutura, disponibilidade de cardiologista e encaminhamento rápido para o tratamento definitivo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68313" y="2492375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400" dirty="0"/>
              <a:t>PROPOSTAS DE ROTINA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400" b="1" dirty="0"/>
              <a:t>Atendimento à criança com cardiopatia congênita que se apresenta com choque</a:t>
            </a:r>
            <a:endParaRPr lang="pt-BR" sz="2400" dirty="0"/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044575"/>
            <a:ext cx="8066088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400" b="1" dirty="0"/>
              <a:t>Atendimento à criança com cardiopatia congênita que se apresenta com cianose</a:t>
            </a:r>
            <a:endParaRPr lang="pt-BR" sz="2400" dirty="0"/>
          </a:p>
        </p:txBody>
      </p:sp>
      <p:sp>
        <p:nvSpPr>
          <p:cNvPr id="542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96975"/>
            <a:ext cx="80184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44450"/>
            <a:ext cx="7620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400" b="1" dirty="0"/>
              <a:t>Atendimento à criança com crise hipoxêmicas</a:t>
            </a:r>
            <a:endParaRPr lang="pt-BR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266825"/>
            <a:ext cx="7632700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7620000" cy="11430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400" b="1" dirty="0"/>
              <a:t>Atendimento à criança com cardiopatia congênita que se apresenta com insuficiência cardíaca congestiva</a:t>
            </a:r>
            <a:endParaRPr lang="pt-BR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68425"/>
            <a:ext cx="6911975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258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REFERENCIAS BIBLIOGRÁFICAS</a:t>
            </a:r>
          </a:p>
        </p:txBody>
      </p:sp>
      <p:sp>
        <p:nvSpPr>
          <p:cNvPr id="5837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257800"/>
          </a:xfrm>
        </p:spPr>
        <p:txBody>
          <a:bodyPr/>
          <a:lstStyle/>
          <a:p>
            <a:r>
              <a:rPr lang="pt-BR" smtClean="0"/>
              <a:t>PINTO JUNIOR, Valdester Cavalcante </a:t>
            </a:r>
            <a:r>
              <a:rPr lang="pt-BR" i="1" smtClean="0"/>
              <a:t>et al</a:t>
            </a:r>
            <a:r>
              <a:rPr lang="pt-BR" smtClean="0"/>
              <a:t> . </a:t>
            </a:r>
            <a:r>
              <a:rPr lang="en-US" smtClean="0"/>
              <a:t>Epidemiology of congenital heart disease in Brazil.</a:t>
            </a:r>
            <a:r>
              <a:rPr lang="en-US" b="1" smtClean="0"/>
              <a:t> </a:t>
            </a:r>
            <a:r>
              <a:rPr lang="pt-BR" b="1" smtClean="0"/>
              <a:t>Revista Brasileira Cirurgia Cardiovascular</a:t>
            </a:r>
            <a:r>
              <a:rPr lang="pt-BR" smtClean="0"/>
              <a:t>,  São José do Rio Preto ,  v. 30, n. 2, p. 219-224,  Apr.  2015 .   </a:t>
            </a:r>
          </a:p>
          <a:p>
            <a:r>
              <a:rPr lang="en-US" smtClean="0"/>
              <a:t>LIBERMAN, Rebecca F. </a:t>
            </a:r>
            <a:r>
              <a:rPr lang="en-US" i="1" smtClean="0"/>
              <a:t>et al</a:t>
            </a:r>
            <a:r>
              <a:rPr lang="en-US" smtClean="0"/>
              <a:t>. Delayed Diagnosis of Critical Congenital Heart Defects: Trends and Associated Factors. </a:t>
            </a:r>
            <a:r>
              <a:rPr lang="en-US" b="1" smtClean="0"/>
              <a:t>PEDIATRICS</a:t>
            </a:r>
            <a:r>
              <a:rPr lang="en-US" smtClean="0"/>
              <a:t> Vol. 134 No. 2 August 01, 2014</a:t>
            </a:r>
          </a:p>
          <a:p>
            <a:r>
              <a:rPr lang="en-US" smtClean="0"/>
              <a:t>KUEHL KS., LOFFRED CA., FERENCZ C. Failure to diagnose congenital heart disease in infancy. </a:t>
            </a:r>
            <a:r>
              <a:rPr lang="en-US" b="1" smtClean="0"/>
              <a:t>PEDIATRICS </a:t>
            </a:r>
            <a:r>
              <a:rPr lang="en-US" smtClean="0"/>
              <a:t>1999 Apr;103(4 Pt 1):743-7</a:t>
            </a:r>
            <a:endParaRPr lang="pt-BR" smtClean="0"/>
          </a:p>
          <a:p>
            <a:r>
              <a:rPr lang="en-US" smtClean="0"/>
              <a:t>MELLANDER, M., SUNNEGARDH, J. Failure to diagnose critical heart malformations in newborns before discharge - an increasing problem? </a:t>
            </a:r>
            <a:r>
              <a:rPr lang="en-US" b="1" smtClean="0"/>
              <a:t>Acta Paediatrica</a:t>
            </a:r>
            <a:r>
              <a:rPr lang="en-US" smtClean="0"/>
              <a:t>. 2006 Apr;95(4):407-13</a:t>
            </a:r>
            <a:endParaRPr lang="pt-BR" smtClean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2588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REFERENCIAS BIBLIOGRÁFICAS</a:t>
            </a:r>
          </a:p>
        </p:txBody>
      </p:sp>
      <p:sp>
        <p:nvSpPr>
          <p:cNvPr id="59395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257800"/>
          </a:xfrm>
        </p:spPr>
        <p:txBody>
          <a:bodyPr/>
          <a:lstStyle/>
          <a:p>
            <a:r>
              <a:rPr lang="en-US" sz="2000" smtClean="0"/>
              <a:t>JUDGE P, MECKLER MSHS G. Congenital Heart Disease In Pediatric Patients: Recognizing The Undiagnosed And Managing Complications In The Emergency Department. </a:t>
            </a:r>
            <a:r>
              <a:rPr lang="en-US" sz="2000" b="1" smtClean="0"/>
              <a:t>Pediatric Emergency Medicine Practice</a:t>
            </a:r>
            <a:r>
              <a:rPr lang="en-US" sz="2000" smtClean="0"/>
              <a:t>. 2016 May;13(5):1-28; quiz 27-8. Epub 2016 May</a:t>
            </a:r>
          </a:p>
          <a:p>
            <a:r>
              <a:rPr lang="en-US" sz="2000" smtClean="0"/>
              <a:t>VAN DER LINDE, D., KONINGS EE., SLANGER MA </a:t>
            </a:r>
            <a:r>
              <a:rPr lang="en-US" sz="2000" i="1" smtClean="0"/>
              <a:t>et al. </a:t>
            </a:r>
            <a:r>
              <a:rPr lang="en-US" sz="2000" smtClean="0"/>
              <a:t>Birth preva­lence of congenital heart disease worldwide: a systematic review and meta-analysis. </a:t>
            </a:r>
            <a:r>
              <a:rPr lang="en-US" sz="2000" b="1" smtClean="0"/>
              <a:t>Journal of the  American College of Cardiology</a:t>
            </a:r>
            <a:r>
              <a:rPr lang="en-US" sz="2000" smtClean="0"/>
              <a:t>. 2011;58(21):2241- 2247</a:t>
            </a:r>
            <a:endParaRPr lang="pt-BR" sz="2000" smtClean="0"/>
          </a:p>
          <a:p>
            <a:r>
              <a:rPr lang="pt-BR" sz="2000" smtClean="0"/>
              <a:t>PEDRA CAC, HADDAD J, PEDRA SF, </a:t>
            </a:r>
            <a:r>
              <a:rPr lang="pt-BR" sz="2000" i="1" smtClean="0"/>
              <a:t>et al</a:t>
            </a:r>
            <a:r>
              <a:rPr lang="pt-BR" sz="2000" smtClean="0"/>
              <a:t>. </a:t>
            </a:r>
            <a:r>
              <a:rPr lang="en-US" sz="2000" smtClean="0"/>
              <a:t>Paediatric and congenital heart disease in South America: an overview. </a:t>
            </a:r>
            <a:r>
              <a:rPr lang="en-US" sz="2000" b="1" smtClean="0"/>
              <a:t>Heart</a:t>
            </a:r>
            <a:r>
              <a:rPr lang="en-US" sz="2000" smtClean="0"/>
              <a:t> 2009;95:1385-1392 </a:t>
            </a:r>
            <a:endParaRPr lang="pt-BR" sz="2000" smtClean="0"/>
          </a:p>
          <a:p>
            <a:r>
              <a:rPr lang="pt-BR" sz="2000" smtClean="0"/>
              <a:t>SANTANA, Maria Virginia Tavares. Cardiopatias Congênitas no Recém Nascido – Diagnóstico e Tratamento. São Paulo: Editora Atheneu, 2000</a:t>
            </a:r>
          </a:p>
          <a:p>
            <a:r>
              <a:rPr lang="pt-BR" sz="2000" smtClean="0"/>
              <a:t>PARK, Myung Kun. Pediatric cardiology for practitioners – 4th ed. 2002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73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28125" cy="60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2484438" y="4868863"/>
            <a:ext cx="5327650" cy="14462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OBRIGADA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657</TotalTime>
  <Words>2387</Words>
  <Application>Microsoft Office PowerPoint</Application>
  <PresentationFormat>Apresentação na tela (4:3)</PresentationFormat>
  <Paragraphs>257</Paragraphs>
  <Slides>57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61" baseType="lpstr">
      <vt:lpstr>Calibri</vt:lpstr>
      <vt:lpstr>Arial</vt:lpstr>
      <vt:lpstr>Cambria</vt:lpstr>
      <vt:lpstr>Adjacência</vt:lpstr>
      <vt:lpstr>CARDIOPATIAS CONGÊNITAS NÃO DIAGNOSTICADAS Proposta de rotina de atendimento</vt:lpstr>
      <vt:lpstr>INTRODUÇÃO</vt:lpstr>
      <vt:lpstr>OBJETIVOS</vt:lpstr>
      <vt:lpstr>METODOLOGIA</vt:lpstr>
      <vt:lpstr>DEFINIÇÃO</vt:lpstr>
      <vt:lpstr>EPIDEMIOLOGIA</vt:lpstr>
      <vt:lpstr>ETIOLOGIA</vt:lpstr>
      <vt:lpstr>APRESENTAÇÃO CLÍNICA</vt:lpstr>
      <vt:lpstr>Frequência absoluta e relativa das cardiopatias congênitas mais comuns</vt:lpstr>
      <vt:lpstr>APRESENTAÇÃO CLÍNICA</vt:lpstr>
      <vt:lpstr>Slide 11</vt:lpstr>
      <vt:lpstr>CHOQUE</vt:lpstr>
      <vt:lpstr>CHOQUE</vt:lpstr>
      <vt:lpstr>CHOQUE</vt:lpstr>
      <vt:lpstr>CHOQUE - SINTOMAS </vt:lpstr>
      <vt:lpstr>CIANOSE</vt:lpstr>
      <vt:lpstr>CIANOSE</vt:lpstr>
      <vt:lpstr>Slide 18</vt:lpstr>
      <vt:lpstr>CRISES HIPOXÊMICAS</vt:lpstr>
      <vt:lpstr>INSUFICIÊNCIA CARDIACA CONGESTIVA</vt:lpstr>
      <vt:lpstr>INSUFICIÊNCIA CARDIACA CONGESTIVA</vt:lpstr>
      <vt:lpstr>INSUFICIÊNCIA CARDIACA CONGESTIVA</vt:lpstr>
      <vt:lpstr>INSUFICIÊNCIA CARDIACA CONGESTIVA</vt:lpstr>
      <vt:lpstr>DIAGNÓSTICO HISTÓRIA CLÍNICA</vt:lpstr>
      <vt:lpstr>DIAGNÓSTICO EXAME FÍSICO</vt:lpstr>
      <vt:lpstr>DIAGNÓSTICO  EXAME FÍSICO</vt:lpstr>
      <vt:lpstr>DIAGNÓSTICO  EXAMES LABORATORIAIS</vt:lpstr>
      <vt:lpstr>DIAGNÓSTICO EXAMES LABORATORIAIS</vt:lpstr>
      <vt:lpstr>DIAGNÓSTICO ELETROCARDIOGRAMA</vt:lpstr>
      <vt:lpstr>DIAGNÓSTICO ELETROCARDIOGRAMA</vt:lpstr>
      <vt:lpstr>DIAGNÓSTICO ELETROCARDIOGRAMA</vt:lpstr>
      <vt:lpstr>DIAGNÓSTICO ELETROCARDIOGRAMA</vt:lpstr>
      <vt:lpstr>DIAGNÓSTICO ELETROCARDIOGRAMA</vt:lpstr>
      <vt:lpstr>DIAGNÓSTICO RADIOGRAFIA DE TÓRAX</vt:lpstr>
      <vt:lpstr>DIAGNÓSTICO ECOCARDIOGRAMA</vt:lpstr>
      <vt:lpstr>TRATAMENTO</vt:lpstr>
      <vt:lpstr>TRATAMENTO - CHOQUE</vt:lpstr>
      <vt:lpstr>TRATAMENTO - CHOQUE</vt:lpstr>
      <vt:lpstr>TRATAMENTO - CHOQUE</vt:lpstr>
      <vt:lpstr>TRATAMENTO - CHOQUE</vt:lpstr>
      <vt:lpstr>TRATAMENTO - CIANOSE</vt:lpstr>
      <vt:lpstr>TRATAMENTO DA CRISE HIPOXICA</vt:lpstr>
      <vt:lpstr>TRATAMENTO DA CRISE HIPOXICA</vt:lpstr>
      <vt:lpstr>TRATAMENTO DA CRISE HIPOXICA</vt:lpstr>
      <vt:lpstr>TRATAMENTO DA CRISE HIPOXICA</vt:lpstr>
      <vt:lpstr>TRATAMENTO DA CRISE HIPOXICA</vt:lpstr>
      <vt:lpstr>TRATAMENTO - ICC</vt:lpstr>
      <vt:lpstr>TRATAMENTO - ICC</vt:lpstr>
      <vt:lpstr>CONCLUSÃO</vt:lpstr>
      <vt:lpstr>PROPOSTAS DE ROTINA</vt:lpstr>
      <vt:lpstr>Atendimento à criança com cardiopatia congênita que se apresenta com choque</vt:lpstr>
      <vt:lpstr>Atendimento à criança com cardiopatia congênita que se apresenta com cianose</vt:lpstr>
      <vt:lpstr>Atendimento à criança com crise hipoxêmicas</vt:lpstr>
      <vt:lpstr>Atendimento à criança com cardiopatia congênita que se apresenta com insuficiência cardíaca congestiva</vt:lpstr>
      <vt:lpstr>REFERENCIAS BIBLIOGRÁFICAS</vt:lpstr>
      <vt:lpstr>REFERENCIAS BIBLIOGRÁFICAS</vt:lpstr>
      <vt:lpstr>Slide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Euliene</dc:creator>
  <cp:lastModifiedBy>Paulo</cp:lastModifiedBy>
  <cp:revision>80</cp:revision>
  <dcterms:created xsi:type="dcterms:W3CDTF">2018-01-10T17:53:48Z</dcterms:created>
  <dcterms:modified xsi:type="dcterms:W3CDTF">2018-02-18T16:10:08Z</dcterms:modified>
</cp:coreProperties>
</file>