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8" r:id="rId37"/>
    <p:sldId id="297" r:id="rId38"/>
    <p:sldId id="291" r:id="rId39"/>
    <p:sldId id="292" r:id="rId40"/>
    <p:sldId id="293" r:id="rId41"/>
    <p:sldId id="294" r:id="rId42"/>
    <p:sldId id="301" r:id="rId43"/>
    <p:sldId id="295" r:id="rId44"/>
    <p:sldId id="299" r:id="rId45"/>
    <p:sldId id="296" r:id="rId46"/>
    <p:sldId id="300" r:id="rId47"/>
    <p:sldId id="302" r:id="rId48"/>
    <p:sldId id="303" r:id="rId49"/>
    <p:sldId id="304" r:id="rId50"/>
    <p:sldId id="308" r:id="rId51"/>
    <p:sldId id="309" r:id="rId52"/>
    <p:sldId id="305" r:id="rId53"/>
    <p:sldId id="306" r:id="rId54"/>
    <p:sldId id="307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9" r:id="rId6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03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09C04EC-4342-4101-88FE-11A7B75FF6F4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F6F10C8-D398-45E8-98F6-7D5CEBF2A5B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675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218549-B2E4-4435-AA8E-B3AE6DC5DD80}" type="slidenum">
              <a:rPr lang="pt-B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A4145C-534C-404C-85DA-F8F77A18E345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52C66A-3CB4-43D8-8C89-C6DBB4043E7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ED8AFE-5F8D-4083-A3C7-D14C159B046B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74EFD-F61E-480F-AA89-FF02A70044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49D75-209F-4C14-8D40-1F3E8D435BC6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88FD9-BBB6-499F-B6C1-26AC3F41BE0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7FD24C-6034-49AB-A37A-2CEED07AAE6B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FCEA8-13B0-48C3-9EFD-91F3BDB5BDA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DB521-A131-41BB-B227-9AE80C5560FE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97BE3B-FDD5-4B15-A106-401BA2DDEC0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81926A-D5C6-4C95-B4C9-B7818C565513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591B6-45F8-41BC-92DB-AE0ACF07BED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D91548-87BD-4306-A4CF-81556BBDA1F7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4B0713-216F-431F-BA9D-BA4AA7B0578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409D67-B1F9-48C1-8BBC-A312B072A9FE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E6202-405C-4F3B-B62F-E996BAFA17B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C0275-55D8-4669-9FC1-6A323016B693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1BC9E9-8CA3-4316-931C-0FE247F8D46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31C708-A315-4971-B695-E40A0CA2AAF8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B7FE6A-D091-49AB-A191-462E171FC74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4B34BD-7320-4753-B069-BEEE762CC297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177EB7-5D60-4398-9F6D-7DEC4AED099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1A01E94-7B92-478B-99AE-FFB51501A531}" type="datetimeFigureOut">
              <a:rPr lang="pt-BR"/>
              <a:pPr>
                <a:defRPr/>
              </a:pPr>
              <a:t>17/02/2018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E953115-A0BF-49F9-9F6D-B6150F6AC14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ctrTitle"/>
          </p:nvPr>
        </p:nvSpPr>
        <p:spPr>
          <a:xfrm>
            <a:off x="500063" y="2786063"/>
            <a:ext cx="7772400" cy="14700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2400" b="1" dirty="0"/>
              <a:t>FEBRE SEM SINAIS LOCALIZATÓRIOS NA INFÂNCIA: PROPOSTA DE ROTINA DE ATENDIMENTO À POPULAÇÃO PEDIÁTRICA DO HOSPITAL MATERNO INFANTIL DE BRASÍLIA</a:t>
            </a:r>
            <a:r>
              <a:rPr lang="pt-BR" sz="2000" dirty="0"/>
              <a:t/>
            </a:r>
            <a:br>
              <a:rPr lang="pt-BR" sz="2000" dirty="0"/>
            </a:br>
            <a:endParaRPr lang="pt-BR" sz="2000" dirty="0"/>
          </a:p>
        </p:txBody>
      </p:sp>
      <p:sp>
        <p:nvSpPr>
          <p:cNvPr id="5" name="Subtítulo 4"/>
          <p:cNvSpPr>
            <a:spLocks noGrp="1"/>
          </p:cNvSpPr>
          <p:nvPr>
            <p:ph type="subTitle" idx="1"/>
          </p:nvPr>
        </p:nvSpPr>
        <p:spPr>
          <a:xfrm>
            <a:off x="1357313" y="3929063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700" b="1" dirty="0" smtClean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700" b="1" dirty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x-none" sz="1800" b="1" smtClean="0">
                <a:solidFill>
                  <a:schemeClr val="tx1"/>
                </a:solidFill>
                <a:latin typeface="+mj-lt"/>
              </a:rPr>
              <a:t>Autor</a:t>
            </a:r>
            <a:r>
              <a:rPr lang="x-none" sz="1800" b="1">
                <a:solidFill>
                  <a:schemeClr val="tx1"/>
                </a:solidFill>
                <a:latin typeface="+mj-lt"/>
              </a:rPr>
              <a:t>: </a:t>
            </a:r>
            <a:r>
              <a:rPr lang="pt-BR" sz="1800" b="1" dirty="0" err="1">
                <a:solidFill>
                  <a:schemeClr val="tx1"/>
                </a:solidFill>
                <a:latin typeface="+mj-lt"/>
              </a:rPr>
              <a:t>Rennan</a:t>
            </a:r>
            <a:r>
              <a:rPr lang="pt-BR" sz="1800" b="1" dirty="0">
                <a:solidFill>
                  <a:schemeClr val="tx1"/>
                </a:solidFill>
                <a:latin typeface="+mj-lt"/>
              </a:rPr>
              <a:t> Vinicius Magalhães Carvalho</a:t>
            </a:r>
            <a:endParaRPr lang="pt-BR" sz="1800" dirty="0">
              <a:solidFill>
                <a:schemeClr val="tx1"/>
              </a:solidFill>
              <a:latin typeface="+mj-lt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1800" b="1" dirty="0">
                <a:solidFill>
                  <a:schemeClr val="tx1"/>
                </a:solidFill>
                <a:latin typeface="+mj-lt"/>
              </a:rPr>
              <a:t>Orientadora: Dra. Flávia de Assis Silva</a:t>
            </a:r>
            <a:endParaRPr lang="pt-BR" sz="1800" dirty="0">
              <a:solidFill>
                <a:schemeClr val="tx1"/>
              </a:solidFill>
              <a:latin typeface="+mj-lt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4400" dirty="0">
              <a:solidFill>
                <a:schemeClr val="tx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sp>
        <p:nvSpPr>
          <p:cNvPr id="2052" name="CaixaDeTexto 6"/>
          <p:cNvSpPr txBox="1">
            <a:spLocks noChangeArrowheads="1"/>
          </p:cNvSpPr>
          <p:nvPr/>
        </p:nvSpPr>
        <p:spPr bwMode="auto">
          <a:xfrm>
            <a:off x="2714625" y="5429250"/>
            <a:ext cx="40132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Calibri" pitchFamily="34" charset="0"/>
            </a:endParaRPr>
          </a:p>
          <a:p>
            <a:pPr algn="ctr"/>
            <a:r>
              <a:rPr lang="pt-BR" b="1">
                <a:latin typeface="Calibri" pitchFamily="34" charset="0"/>
                <a:hlinkClick r:id="rId2"/>
              </a:rPr>
              <a:t>www.paulomargotto.com.br</a:t>
            </a:r>
            <a:endParaRPr lang="pt-BR" b="1">
              <a:latin typeface="Calibri" pitchFamily="34" charset="0"/>
            </a:endParaRPr>
          </a:p>
          <a:p>
            <a:pPr algn="ctr"/>
            <a:r>
              <a:rPr lang="pt-BR" b="1">
                <a:latin typeface="Calibri" pitchFamily="34" charset="0"/>
              </a:rPr>
              <a:t>Brasília, 23 de fevereiro de 2018</a:t>
            </a:r>
            <a:endParaRPr lang="pt-BR">
              <a:latin typeface="Calibri" pitchFamily="34" charset="0"/>
            </a:endParaRPr>
          </a:p>
          <a:p>
            <a:endParaRPr lang="pt-BR">
              <a:latin typeface="Calibri" pitchFamily="34" charset="0"/>
            </a:endParaRPr>
          </a:p>
        </p:txBody>
      </p:sp>
      <p:pic>
        <p:nvPicPr>
          <p:cNvPr id="2053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813" y="0"/>
            <a:ext cx="9120187" cy="161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Subtítulo 2"/>
          <p:cNvSpPr>
            <a:spLocks/>
          </p:cNvSpPr>
          <p:nvPr/>
        </p:nvSpPr>
        <p:spPr bwMode="auto">
          <a:xfrm>
            <a:off x="0" y="1643063"/>
            <a:ext cx="9144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Aft>
                <a:spcPts val="1400"/>
              </a:spcAft>
            </a:pPr>
            <a:r>
              <a:rPr lang="pt-BR" b="1">
                <a:solidFill>
                  <a:srgbClr val="0070C0"/>
                </a:solidFill>
                <a:latin typeface="Century Gothic" pitchFamily="34" charset="0"/>
              </a:rPr>
              <a:t>ARTIGO DE MONOGRAFIA APRESENTADO AO PROGRAMA DE RESIDÊNCIA MÉDICA EM PEDIATRIA DO HOSPITAL MATERNO INFANTIL DE BRASÍLIA -HMIB/SES-DF</a:t>
            </a:r>
            <a:endParaRPr lang="pt-BR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 febre é motivo comum de busca de atendimento pediátrico, podendo corresponder a queixa principal em até um terço das visitas a consultórios </a:t>
            </a:r>
            <a:r>
              <a:rPr lang="pt-BR" dirty="0" smtClean="0"/>
              <a:t>pediátricos. </a:t>
            </a:r>
            <a:r>
              <a:rPr lang="pt-BR" dirty="0"/>
              <a:t>(1,2</a:t>
            </a:r>
            <a:r>
              <a:rPr lang="pt-BR" dirty="0" smtClean="0"/>
              <a:t>)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Em aproximadamente 20% dos casos não encontraremos causa evidente da febre após o exame clínico inicial, caracterizando a Febre Sem Sinais </a:t>
            </a:r>
            <a:r>
              <a:rPr lang="pt-BR" dirty="0" err="1"/>
              <a:t>Localizatórios</a:t>
            </a:r>
            <a:r>
              <a:rPr lang="pt-BR" dirty="0"/>
              <a:t> (FSSL</a:t>
            </a:r>
            <a:r>
              <a:rPr lang="pt-BR" dirty="0" smtClean="0"/>
              <a:t>). </a:t>
            </a:r>
            <a:r>
              <a:rPr lang="pt-BR" dirty="0"/>
              <a:t>(2,4-6</a:t>
            </a:r>
            <a:r>
              <a:rPr lang="pt-BR" dirty="0" smtClean="0"/>
              <a:t>)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Na maioria das vezes as crianças têm um processo autolimitado, de etiologia viral, sendo que uma pequena minoria, algo em torno de 5-10% dos casos, apresentará uma infecção bacteriana grave (IBG</a:t>
            </a:r>
            <a:r>
              <a:rPr lang="pt-BR" dirty="0" smtClean="0"/>
              <a:t>). (2,7)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Um estudo recente, com 15781 crianças de até 5 anos com doença febril, mostrou que 20% delas foram tratadas com antibióticos, mesmo sem o diagnóstico de IBG ou sinais de infecção</a:t>
            </a:r>
            <a:r>
              <a:rPr lang="pt-BR" dirty="0" smtClean="0"/>
              <a:t>. (4)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Introdução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 faixa etária dos </a:t>
            </a:r>
            <a:r>
              <a:rPr lang="pt-BR" dirty="0" smtClean="0"/>
              <a:t>lactentes, </a:t>
            </a:r>
            <a:r>
              <a:rPr lang="pt-BR" dirty="0"/>
              <a:t>principalmente os menores de 3 meses, é considerada de maior risco para incidência de </a:t>
            </a:r>
            <a:r>
              <a:rPr lang="pt-BR" dirty="0" err="1" smtClean="0"/>
              <a:t>IBGs</a:t>
            </a:r>
            <a:r>
              <a:rPr lang="pt-BR" dirty="0" smtClean="0"/>
              <a:t>. (8)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Atualmente </a:t>
            </a:r>
            <a:r>
              <a:rPr lang="pt-BR" dirty="0"/>
              <a:t>já é aceito que nem todas essas crianças terão que ser internadas, bem como submetidas ao uso de antibióticos, uma vez que a maioria dessas crianças terá uma etiologia viral </a:t>
            </a:r>
            <a:r>
              <a:rPr lang="pt-BR" dirty="0" smtClean="0"/>
              <a:t>benigna. (8)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Objetivos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Objetivo Geral: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Realizar </a:t>
            </a:r>
            <a:r>
              <a:rPr lang="pt-BR" dirty="0"/>
              <a:t>uma revisão de artigos com objetivo de disponibilizar uma proposta de rotina sobre </a:t>
            </a:r>
            <a:r>
              <a:rPr lang="pt-BR" dirty="0" smtClean="0"/>
              <a:t>FSSL na infância, </a:t>
            </a:r>
            <a:r>
              <a:rPr lang="pt-BR" dirty="0"/>
              <a:t>baseada em evidências científicas, para o atendimento do paciente pediátrico na emergência do Hospital Materno Infantil de </a:t>
            </a:r>
            <a:r>
              <a:rPr lang="pt-BR" dirty="0" smtClean="0"/>
              <a:t>Brasília (HMIB).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Objetivos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Objetivos Específicos: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Estabelecer </a:t>
            </a:r>
            <a:r>
              <a:rPr lang="pt-BR" dirty="0"/>
              <a:t>os métodos diagnósticos e tratamento inicial na abordagem do paciente pediátrico com febre sem sinais </a:t>
            </a:r>
            <a:r>
              <a:rPr lang="pt-BR" dirty="0" err="1"/>
              <a:t>localizatórios</a:t>
            </a:r>
            <a:r>
              <a:rPr lang="pt-BR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/>
              <a:t>Padronizar as condutas para a população pediátrica atendida no serviço de emergência do </a:t>
            </a:r>
            <a:r>
              <a:rPr lang="pt-BR" dirty="0" smtClean="0"/>
              <a:t>HMIB </a:t>
            </a:r>
            <a:r>
              <a:rPr lang="pt-BR" dirty="0"/>
              <a:t>com quadro de febre sem sinais </a:t>
            </a:r>
            <a:r>
              <a:rPr lang="pt-BR" dirty="0" err="1"/>
              <a:t>localizatórios</a:t>
            </a:r>
            <a:r>
              <a:rPr lang="pt-BR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Metodologia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Um grupo elaborador das rotinas foi formado composto pelos 16 residentes de Pediatria da turma 2016-2018, preceptores e pediatras de diversas especialidades do corpo clínico de pediatria do Hospital Materno Infantil de Brasília (HMIB).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Metodologia</a:t>
            </a:r>
          </a:p>
        </p:txBody>
      </p:sp>
      <p:sp>
        <p:nvSpPr>
          <p:cNvPr id="92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Foi realizada uma busca não sistematizada restringindo-se a humanos e estudos de tipo meta-análise, revisão sistemática, ensaios clínicos randomizados, guias de prática clínica de grupos desenvolvedores e protocolos estaduais e/ou federais em crianças menores de 12 anos.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Metodologia</a:t>
            </a:r>
          </a:p>
        </p:txBody>
      </p:sp>
      <p:sp>
        <p:nvSpPr>
          <p:cNvPr id="102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Os resultados dessa busca passaram pelo processo de revisão que, posteriormente, serviu de base para a produção de uma rotina que objetiva fornecer uma abordagem sistemática sobre FSSL.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Metodologia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Na proposta de rotina foram abordados os seguintes aspectos de acordo com o tema: definição, aspectos epidemiológicos, diagnóstico clínico e laboratorial, tratamento e seguimento, além de criar algoritmos para uniformização da abordagem e condutas em crianças.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Metodologia</a:t>
            </a:r>
          </a:p>
        </p:txBody>
      </p:sp>
      <p:sp>
        <p:nvSpPr>
          <p:cNvPr id="1229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rotina deverá atuar como um guia ao atendimento inicial de emergência pediátrica para os profissionais do HMIB.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>
          <a:xfrm>
            <a:off x="457200" y="2708275"/>
            <a:ext cx="8229600" cy="1143000"/>
          </a:xfrm>
        </p:spPr>
        <p:txBody>
          <a:bodyPr/>
          <a:lstStyle/>
          <a:p>
            <a:pPr eaLnBrk="1" hangingPunct="1"/>
            <a:r>
              <a:rPr lang="pt-BR" smtClean="0"/>
              <a:t>Revisão de Artigos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Definição e Epidemiologia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 febre é uma das queixas principais mais comuns nos atendimentos pediátricos</a:t>
            </a:r>
            <a:r>
              <a:rPr lang="pt-BR" dirty="0" smtClean="0"/>
              <a:t>. (3-5,7,10,12)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 definição de febre é controversa e varia de acordo com a referência utilizada, mas geralmente é considerada como a temperatura maior ou igual a 38ºC. (3-5,7,10,12)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Definição e Epidemiologia</a:t>
            </a:r>
          </a:p>
        </p:txBody>
      </p:sp>
      <p:sp>
        <p:nvSpPr>
          <p:cNvPr id="1536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Essa definição clássica na literatura se refere à temperatura retal.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Devido a questões culturais, esse tipo de aferição é incomum em nosso país, dessa forma, adotaremos o mesmo ponto de corte, porém referente à temperatura axilar.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Definição e Epidemiologia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 Febre Sem Sinais </a:t>
            </a:r>
            <a:r>
              <a:rPr lang="pt-BR" dirty="0" err="1" smtClean="0"/>
              <a:t>Localizatórios</a:t>
            </a:r>
            <a:r>
              <a:rPr lang="pt-BR" dirty="0" smtClean="0"/>
              <a:t> (FSSL) é caracterizada pela ausência de etiologia após uma história clínica e exame físico detalhado (20% dos casos). (2-4,6)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O manejo inadequado, incluindo exames e internações desnecessárias, pode estar relacionado com um medo generalizado em relação ao estado </a:t>
            </a:r>
            <a:r>
              <a:rPr lang="pt-BR" dirty="0" smtClean="0"/>
              <a:t>febril – “</a:t>
            </a:r>
            <a:r>
              <a:rPr lang="pt-BR" dirty="0" err="1" smtClean="0"/>
              <a:t>Fever</a:t>
            </a:r>
            <a:r>
              <a:rPr lang="pt-BR" dirty="0" smtClean="0"/>
              <a:t> </a:t>
            </a:r>
            <a:r>
              <a:rPr lang="pt-BR" dirty="0" err="1" smtClean="0"/>
              <a:t>Phobia</a:t>
            </a:r>
            <a:r>
              <a:rPr lang="pt-BR" dirty="0" smtClean="0"/>
              <a:t>”. (1)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Definição e Epidemiologia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As principais </a:t>
            </a:r>
            <a:r>
              <a:rPr lang="pt-BR" dirty="0"/>
              <a:t>preocupações seriam um possível dano ao sistema nervoso central (24%), convulsões (19%) e o desfecho de morte (5</a:t>
            </a:r>
            <a:r>
              <a:rPr lang="pt-BR" dirty="0" smtClean="0"/>
              <a:t>%). (1)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 </a:t>
            </a:r>
            <a:r>
              <a:rPr lang="pt-BR" dirty="0"/>
              <a:t>maioria dos pais entrevistados relatava que essa visão sobre a febre teria sido influenciada, na maioria das vezes, pelo que tinham aprendido nos consultórios </a:t>
            </a:r>
            <a:r>
              <a:rPr lang="pt-BR" dirty="0" smtClean="0"/>
              <a:t>médicos. (1)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Definição e Epidemiologia</a:t>
            </a:r>
          </a:p>
        </p:txBody>
      </p:sp>
      <p:sp>
        <p:nvSpPr>
          <p:cNvPr id="184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Coorte de Avon (2005):</a:t>
            </a:r>
          </a:p>
          <a:p>
            <a:pPr eaLnBrk="1" hangingPunct="1"/>
            <a:r>
              <a:rPr lang="pt-BR" smtClean="0"/>
              <a:t>- Relato de febre em até 40 % dos pais de crianças de até 6 meses de vida.</a:t>
            </a:r>
          </a:p>
          <a:p>
            <a:pPr eaLnBrk="1" hangingPunct="1"/>
            <a:r>
              <a:rPr lang="pt-BR" smtClean="0"/>
              <a:t>- 60% dos pais de crianças de 6 meses e 5 anos de idade.</a:t>
            </a:r>
          </a:p>
          <a:p>
            <a:pPr eaLnBrk="1" hangingPunct="1"/>
            <a:r>
              <a:rPr lang="pt-BR" smtClean="0"/>
              <a:t>- 20-40% das crianças de idades variadas teriam sido levadas ao atendimento médico devido a febre.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Definição e Epidemiologia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As infecções bacterianas localizadas, principalmente infecção do trato urinário, seriam 5-10% dos casos. (7)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2-15% dos pacientes menores de 3 meses em estado febril terão um quadro de </a:t>
            </a:r>
            <a:r>
              <a:rPr lang="pt-BR" dirty="0" err="1" smtClean="0"/>
              <a:t>bacteremia</a:t>
            </a:r>
            <a:r>
              <a:rPr lang="pt-BR" dirty="0" smtClean="0"/>
              <a:t>. (3)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Na </a:t>
            </a:r>
            <a:r>
              <a:rPr lang="pt-BR" dirty="0"/>
              <a:t>faixa etária 3-36 meses de crianças com FSSL, o risco de uma IBG seria de 2,5-11% </a:t>
            </a:r>
            <a:r>
              <a:rPr lang="pt-BR" dirty="0" smtClean="0"/>
              <a:t>. (3)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Definição e Epidemiologia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Em menores </a:t>
            </a:r>
            <a:r>
              <a:rPr lang="pt-BR" dirty="0"/>
              <a:t>de um mês, estudos mostraram incidência de 6-28% de </a:t>
            </a:r>
            <a:r>
              <a:rPr lang="pt-BR" dirty="0" err="1"/>
              <a:t>IBGs</a:t>
            </a:r>
            <a:r>
              <a:rPr lang="pt-BR" dirty="0"/>
              <a:t> em relação ao total de neonatos febris que procuraram serviços de emergência. </a:t>
            </a:r>
            <a:r>
              <a:rPr lang="pt-BR" dirty="0" smtClean="0"/>
              <a:t>(5)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Importante ressaltar que o presente trabalho distingue a FSSL de outra entidade, não estudada nesse caso, que seria a Febre de Origem Indeterminada (</a:t>
            </a:r>
            <a:r>
              <a:rPr lang="pt-BR" dirty="0" smtClean="0"/>
              <a:t>FOI). (5)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Etiologia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Infecções Virais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Principal causa de febre em todas as faixas etárias (Até 76% dos casos). (2,13)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Principais agentes: Adenovírus, Herpes Vírus do Tipo 6, </a:t>
            </a:r>
            <a:r>
              <a:rPr lang="pt-BR" dirty="0" err="1" smtClean="0"/>
              <a:t>Enterovírus</a:t>
            </a:r>
            <a:r>
              <a:rPr lang="pt-BR" dirty="0" smtClean="0"/>
              <a:t> e </a:t>
            </a:r>
            <a:r>
              <a:rPr lang="pt-BR" dirty="0" err="1" smtClean="0"/>
              <a:t>Parechovírus</a:t>
            </a:r>
            <a:r>
              <a:rPr lang="pt-BR" dirty="0" smtClean="0"/>
              <a:t>. (2,13)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 smtClean="0"/>
              <a:t>-   A detecção de um vírus não elimina a possibilidade de IBG.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Etiologia</a:t>
            </a:r>
          </a:p>
        </p:txBody>
      </p:sp>
      <p:sp>
        <p:nvSpPr>
          <p:cNvPr id="225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Bacteremia Oculta</a:t>
            </a:r>
          </a:p>
          <a:p>
            <a:pPr eaLnBrk="1" hangingPunct="1">
              <a:buFontTx/>
              <a:buChar char="-"/>
            </a:pPr>
            <a:r>
              <a:rPr lang="pt-BR" smtClean="0"/>
              <a:t>A bacteremia oculta (BO) é definida como a presença de bactéria em amostra sanguínea, ou seja, uma hemocultura positiva, em uma criança com quadro de FSSL. (13)</a:t>
            </a:r>
          </a:p>
          <a:p>
            <a:pPr eaLnBrk="1" hangingPunct="1">
              <a:buFontTx/>
              <a:buChar char="-"/>
            </a:pPr>
            <a:r>
              <a:rPr lang="pt-BR" smtClean="0"/>
              <a:t>A prevalência da BO vem caindo drasticamente após a introdução das vacinas anti-bacterianas conjugadas. (13)  </a:t>
            </a:r>
          </a:p>
          <a:p>
            <a:pPr eaLnBrk="1" hangingPunct="1">
              <a:buFontTx/>
              <a:buChar char="-"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Etiologia</a:t>
            </a:r>
          </a:p>
        </p:txBody>
      </p:sp>
      <p:sp>
        <p:nvSpPr>
          <p:cNvPr id="2355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Bacteremia Oculta</a:t>
            </a:r>
          </a:p>
          <a:p>
            <a:pPr eaLnBrk="1" hangingPunct="1">
              <a:buFontTx/>
              <a:buChar char="-"/>
            </a:pPr>
            <a:r>
              <a:rPr lang="pt-BR" smtClean="0"/>
              <a:t>Na era pré-vacina a prevalência da BO era de 2,4%-11,6% em crianças com FSSL. (13)</a:t>
            </a:r>
          </a:p>
          <a:p>
            <a:pPr eaLnBrk="1" hangingPunct="1">
              <a:buFontTx/>
              <a:buChar char="-"/>
            </a:pPr>
            <a:r>
              <a:rPr lang="pt-BR" smtClean="0"/>
              <a:t>Após a introdução vacinal a incidência da BO caiu para cerca de 0,17-0,36%, inclusive em aéreas de população não vacinada – “Imunidade de Grupo ou de Rebanho”. (13)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Etiologia</a:t>
            </a:r>
          </a:p>
        </p:txBody>
      </p:sp>
      <p:sp>
        <p:nvSpPr>
          <p:cNvPr id="2457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Bacteremia Oculta</a:t>
            </a:r>
          </a:p>
          <a:p>
            <a:pPr eaLnBrk="1" hangingPunct="1">
              <a:buFontTx/>
              <a:buChar char="-"/>
            </a:pPr>
            <a:r>
              <a:rPr lang="pt-BR" smtClean="0"/>
              <a:t>O desafio ainda continua para faixa de menores de 3 meses. (13)</a:t>
            </a:r>
          </a:p>
          <a:p>
            <a:pPr eaLnBrk="1" hangingPunct="1">
              <a:buFontTx/>
              <a:buChar char="-"/>
            </a:pPr>
            <a:r>
              <a:rPr lang="pt-BR" smtClean="0"/>
              <a:t>Os principais agentes são </a:t>
            </a:r>
            <a:r>
              <a:rPr lang="pt-BR" i="1" smtClean="0"/>
              <a:t>Neisseria meningitidis,</a:t>
            </a:r>
            <a:r>
              <a:rPr lang="pt-BR" smtClean="0"/>
              <a:t> </a:t>
            </a:r>
            <a:r>
              <a:rPr lang="pt-BR" i="1" smtClean="0"/>
              <a:t>Escherichia coli, Sthapyloccocus aureus, Salmonella spp </a:t>
            </a:r>
            <a:r>
              <a:rPr lang="pt-BR" smtClean="0"/>
              <a:t>e os sorotipos de </a:t>
            </a:r>
            <a:r>
              <a:rPr lang="pt-BR" i="1" smtClean="0"/>
              <a:t>Streptoccocus pneumoniae</a:t>
            </a:r>
            <a:r>
              <a:rPr lang="pt-BR" smtClean="0"/>
              <a:t> não cobertos pela vacina.</a:t>
            </a:r>
            <a:r>
              <a:rPr lang="pt-BR" i="1" smtClean="0"/>
              <a:t> </a:t>
            </a:r>
            <a:r>
              <a:rPr lang="pt-BR" smtClean="0"/>
              <a:t>(11)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Etiologia</a:t>
            </a:r>
          </a:p>
        </p:txBody>
      </p:sp>
      <p:sp>
        <p:nvSpPr>
          <p:cNvPr id="256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Infecção do Trato Urinário (ITU)</a:t>
            </a:r>
          </a:p>
          <a:p>
            <a:pPr eaLnBrk="1" hangingPunct="1">
              <a:buFontTx/>
              <a:buChar char="-"/>
            </a:pPr>
            <a:r>
              <a:rPr lang="pt-BR" smtClean="0"/>
              <a:t>A ITU na faixa pediátrica é a infecção bacteriana mais comum em crianças febris, correspondendo a 5-7% dos casos de FSSL.  (2)</a:t>
            </a:r>
          </a:p>
          <a:p>
            <a:pPr eaLnBrk="1" hangingPunct="1">
              <a:buFontTx/>
              <a:buChar char="-"/>
            </a:pPr>
            <a:r>
              <a:rPr lang="pt-BR" smtClean="0"/>
              <a:t>Responsável por 0,7% da procura por consultório médico e de 5-14% dos atendimentos infantis em serviço de emergência. (13)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Etiologia</a:t>
            </a:r>
          </a:p>
        </p:txBody>
      </p:sp>
      <p:sp>
        <p:nvSpPr>
          <p:cNvPr id="2662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Infecção do Trato Urinário</a:t>
            </a:r>
          </a:p>
          <a:p>
            <a:pPr eaLnBrk="1" hangingPunct="1">
              <a:buFontTx/>
              <a:buChar char="-"/>
            </a:pPr>
            <a:r>
              <a:rPr lang="pt-BR" smtClean="0"/>
              <a:t>Shaik et al (2008) encontrou prevalência em meninas e meninos febris menores de 3 meses de vida foi de, respectivamente, de 7,5% e 8,7%. (13)</a:t>
            </a:r>
          </a:p>
          <a:p>
            <a:pPr eaLnBrk="1" hangingPunct="1">
              <a:buFontTx/>
              <a:buChar char="-"/>
            </a:pPr>
            <a:endParaRPr lang="pt-BR" smtClean="0"/>
          </a:p>
          <a:p>
            <a:pPr eaLnBrk="1" hangingPunct="1">
              <a:buFontTx/>
              <a:buChar char="-"/>
            </a:pPr>
            <a:r>
              <a:rPr lang="pt-BR" smtClean="0"/>
              <a:t>Na faixa etária de 3-12 meses de vida foi de 8,3% e 1,4% respectivamente. (13)</a:t>
            </a:r>
          </a:p>
          <a:p>
            <a:pPr eaLnBrk="1" hangingPunct="1">
              <a:buFontTx/>
              <a:buChar char="-"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Etiologia</a:t>
            </a:r>
          </a:p>
        </p:txBody>
      </p:sp>
      <p:sp>
        <p:nvSpPr>
          <p:cNvPr id="276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Infecção do Trato Urinário</a:t>
            </a:r>
          </a:p>
          <a:p>
            <a:pPr eaLnBrk="1" hangingPunct="1">
              <a:buFontTx/>
              <a:buChar char="-"/>
            </a:pPr>
            <a:r>
              <a:rPr lang="pt-BR" smtClean="0"/>
              <a:t>O grupo de maior risco foi o de meninos menores de 3 meses não circuncisados. (13)</a:t>
            </a:r>
          </a:p>
          <a:p>
            <a:pPr eaLnBrk="1" hangingPunct="1">
              <a:buFontTx/>
              <a:buChar char="-"/>
            </a:pPr>
            <a:r>
              <a:rPr lang="pt-BR" smtClean="0"/>
              <a:t>Academia Americana de Pediatria recomenda maior agressividade na suspeita de ITU. (13)</a:t>
            </a:r>
          </a:p>
          <a:p>
            <a:pPr eaLnBrk="1" hangingPunct="1">
              <a:buFontTx/>
              <a:buChar char="-"/>
            </a:pPr>
            <a:r>
              <a:rPr lang="pt-BR" smtClean="0"/>
              <a:t>Meta de reduzir cicatrizes renais, que podem ocorrer em até 15% após o primeiro episódio de ITU. (13)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Etiologia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Meningite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A </a:t>
            </a:r>
            <a:r>
              <a:rPr lang="pt-BR" dirty="0"/>
              <a:t>incidência de meningite pneumocócica em crianças menores de 2 anos diminuiu em até 64% após a difusão da </a:t>
            </a:r>
            <a:r>
              <a:rPr lang="pt-BR" dirty="0" smtClean="0"/>
              <a:t>vacina. (13)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/>
              <a:t>R</a:t>
            </a:r>
            <a:r>
              <a:rPr lang="pt-BR" dirty="0" smtClean="0"/>
              <a:t>evisão </a:t>
            </a:r>
            <a:r>
              <a:rPr lang="pt-BR" dirty="0"/>
              <a:t>do Sistema Americano de </a:t>
            </a:r>
            <a:r>
              <a:rPr lang="pt-BR" dirty="0" smtClean="0"/>
              <a:t>Internações (1994-2004) mostrou </a:t>
            </a:r>
            <a:r>
              <a:rPr lang="pt-BR" dirty="0"/>
              <a:t>uma redução nos casos de meningite por GBS, </a:t>
            </a:r>
            <a:r>
              <a:rPr lang="pt-BR" dirty="0" err="1"/>
              <a:t>meningococo</a:t>
            </a:r>
            <a:r>
              <a:rPr lang="pt-BR" dirty="0"/>
              <a:t>, e </a:t>
            </a:r>
            <a:r>
              <a:rPr lang="pt-BR" i="1" dirty="0" err="1"/>
              <a:t>Haemophilus</a:t>
            </a:r>
            <a:r>
              <a:rPr lang="pt-BR" i="1" dirty="0"/>
              <a:t> </a:t>
            </a:r>
            <a:r>
              <a:rPr lang="pt-BR" i="1" dirty="0" err="1"/>
              <a:t>influenzae</a:t>
            </a:r>
            <a:r>
              <a:rPr lang="pt-BR" i="1" dirty="0"/>
              <a:t> </a:t>
            </a:r>
            <a:r>
              <a:rPr lang="pt-BR" dirty="0"/>
              <a:t>em 17,5%, 54% e 50%, respectivamente</a:t>
            </a:r>
            <a:r>
              <a:rPr lang="pt-BR" dirty="0" smtClean="0"/>
              <a:t>. (13)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Etiologia</a:t>
            </a:r>
          </a:p>
        </p:txBody>
      </p:sp>
      <p:sp>
        <p:nvSpPr>
          <p:cNvPr id="2969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Pneumonia</a:t>
            </a:r>
          </a:p>
          <a:p>
            <a:pPr eaLnBrk="1" hangingPunct="1">
              <a:buFontTx/>
              <a:buChar char="-"/>
            </a:pPr>
            <a:r>
              <a:rPr lang="pt-BR" smtClean="0"/>
              <a:t>O diagnóstico de pneumonia na população pediátrica continua um desafio. (13)</a:t>
            </a:r>
          </a:p>
          <a:p>
            <a:pPr eaLnBrk="1" hangingPunct="1">
              <a:buFontTx/>
              <a:buChar char="-"/>
            </a:pPr>
            <a:endParaRPr lang="pt-BR" smtClean="0"/>
          </a:p>
          <a:p>
            <a:pPr eaLnBrk="1" hangingPunct="1">
              <a:buFontTx/>
              <a:buChar char="-"/>
            </a:pPr>
            <a:r>
              <a:rPr lang="pt-BR" smtClean="0"/>
              <a:t>A maioria das infecções do trato respiratório inferior terá etiologia viral, e os achados na radiografia de tórax não são levam ao diagnóstico etiológico. (13)</a:t>
            </a:r>
          </a:p>
          <a:p>
            <a:pPr eaLnBrk="1" hangingPunct="1">
              <a:buFontTx/>
              <a:buChar char="-"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Fisiopatologia Pediátrica</a:t>
            </a:r>
          </a:p>
        </p:txBody>
      </p:sp>
      <p:sp>
        <p:nvSpPr>
          <p:cNvPr id="307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 febre, principalmente nos menores de 5 anos de idade, significa uma inflamação sistêmica, geralmente em resposta a um processo viral, bacteriano, parasitário e menos comumente, a uma causa não infecciosa. (9)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Neurorregulação hipotalâmica. (1)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Fisiopatologia Pediátrica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I</a:t>
            </a:r>
            <a:r>
              <a:rPr lang="pt-BR" dirty="0" smtClean="0"/>
              <a:t>maturidade </a:t>
            </a:r>
            <a:r>
              <a:rPr lang="pt-BR" dirty="0"/>
              <a:t>do sistema imune, principalmente durante os 2-3 primeiros meses de vida. </a:t>
            </a:r>
            <a:r>
              <a:rPr lang="pt-BR" dirty="0" smtClean="0"/>
              <a:t>(2,13)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 resposta quimiotática, bem como a atividade de </a:t>
            </a:r>
            <a:r>
              <a:rPr lang="pt-BR" dirty="0" err="1"/>
              <a:t>opsonização</a:t>
            </a:r>
            <a:r>
              <a:rPr lang="pt-BR" dirty="0"/>
              <a:t>, a função </a:t>
            </a:r>
            <a:r>
              <a:rPr lang="pt-BR" dirty="0" err="1"/>
              <a:t>macrofágica</a:t>
            </a:r>
            <a:r>
              <a:rPr lang="pt-BR" dirty="0"/>
              <a:t> e a atividade </a:t>
            </a:r>
            <a:r>
              <a:rPr lang="pt-BR" dirty="0" err="1"/>
              <a:t>neutrofílica</a:t>
            </a:r>
            <a:r>
              <a:rPr lang="pt-BR" dirty="0"/>
              <a:t> são diminuídas, tornando o lactente mais susceptível a infecções bacterianas. </a:t>
            </a:r>
            <a:r>
              <a:rPr lang="pt-BR" dirty="0" smtClean="0"/>
              <a:t>(2,13)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P</a:t>
            </a:r>
            <a:r>
              <a:rPr lang="pt-BR" dirty="0" smtClean="0"/>
              <a:t>rodução </a:t>
            </a:r>
            <a:r>
              <a:rPr lang="pt-BR" dirty="0"/>
              <a:t>de imunoglobulinas </a:t>
            </a:r>
            <a:r>
              <a:rPr lang="pt-BR" dirty="0" err="1"/>
              <a:t>IgG</a:t>
            </a:r>
            <a:r>
              <a:rPr lang="pt-BR" dirty="0"/>
              <a:t> e </a:t>
            </a:r>
            <a:r>
              <a:rPr lang="pt-BR" dirty="0" err="1"/>
              <a:t>IgM</a:t>
            </a:r>
            <a:r>
              <a:rPr lang="pt-BR" dirty="0"/>
              <a:t> contra bactérias encapsuladas é </a:t>
            </a:r>
            <a:r>
              <a:rPr lang="pt-BR" dirty="0" smtClean="0"/>
              <a:t>inadequada. (4)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Diagnóstico Clínico</a:t>
            </a:r>
          </a:p>
        </p:txBody>
      </p:sp>
      <p:sp>
        <p:nvSpPr>
          <p:cNvPr id="327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conceito de FSSL necessariamente passa por uma avaliação criteriosa de história clínica, considerando comorbidades prévias, histórico vacinal, de viagens e uso recente de medicamentos, além de minucioso exame físico. (5)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 Laboratorial e Outros 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Detecção dos Agentes Virais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A </a:t>
            </a:r>
            <a:r>
              <a:rPr lang="pt-BR" dirty="0"/>
              <a:t>detecção de vírus geralmente é feita com painéis de cadeias de polimerase, através de amostras que podem ser coletadas a partir do sangue ou de secreção </a:t>
            </a:r>
            <a:r>
              <a:rPr lang="pt-BR" dirty="0" err="1"/>
              <a:t>nasofaríngea</a:t>
            </a:r>
            <a:r>
              <a:rPr lang="pt-BR" dirty="0"/>
              <a:t>. </a:t>
            </a:r>
            <a:r>
              <a:rPr lang="pt-BR" dirty="0" smtClean="0"/>
              <a:t>(7)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Estudo nos EUA (2012) mostrou que </a:t>
            </a:r>
            <a:r>
              <a:rPr lang="pt-BR" dirty="0"/>
              <a:t>crianças com infecção bacteriana (40%) e crianças afebris (35%) também tiveram amostras positivas para pelo menos um vírus. </a:t>
            </a:r>
            <a:r>
              <a:rPr lang="pt-BR" dirty="0" smtClean="0"/>
              <a:t>(7)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 Laboratorial e Outros Exames Complementares</a:t>
            </a:r>
            <a:endParaRPr lang="pt-BR" dirty="0"/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Detecção dos Agentes Virais</a:t>
            </a:r>
          </a:p>
          <a:p>
            <a:pPr eaLnBrk="1" hangingPunct="1">
              <a:buFontTx/>
              <a:buChar char="-"/>
            </a:pPr>
            <a:r>
              <a:rPr lang="pt-BR" smtClean="0"/>
              <a:t>O vírus mais identificado foi o adenovírus (32%), tanto em crianças afebris, mas principalmente, e em maior importância, nas crianças com FSSL, sugerindo uma associação de causa. (7)</a:t>
            </a:r>
          </a:p>
          <a:p>
            <a:pPr eaLnBrk="1" hangingPunct="1">
              <a:buFontTx/>
              <a:buChar char="-"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 Laboratorial e Outros Exames Complementares</a:t>
            </a:r>
            <a:endParaRPr lang="pt-BR" dirty="0"/>
          </a:p>
        </p:txBody>
      </p:sp>
      <p:sp>
        <p:nvSpPr>
          <p:cNvPr id="3584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Critérios Laboratoriais para Identificação de IBGs</a:t>
            </a:r>
          </a:p>
          <a:p>
            <a:pPr eaLnBrk="1" hangingPunct="1">
              <a:buFontTx/>
              <a:buChar char="-"/>
            </a:pPr>
            <a:r>
              <a:rPr lang="pt-BR" smtClean="0"/>
              <a:t>Diversos estudos foram realizados baseados em dados clínicos para o diagnóstico das IBGs. (6) </a:t>
            </a:r>
          </a:p>
          <a:p>
            <a:pPr eaLnBrk="1" hangingPunct="1">
              <a:buFontTx/>
              <a:buChar char="-"/>
            </a:pPr>
            <a:r>
              <a:rPr lang="pt-BR" smtClean="0"/>
              <a:t>McCarthy et al (1982) publicou um score clínico com vários sinais e sintomas para a detecção de IBG. (6)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 Laboratorial e Outros 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Critérios Laboratoriais para identificação de </a:t>
            </a:r>
            <a:r>
              <a:rPr lang="pt-BR" dirty="0" err="1" smtClean="0"/>
              <a:t>IBGs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err="1" smtClean="0"/>
              <a:t>Baraff</a:t>
            </a:r>
            <a:r>
              <a:rPr lang="pt-BR" dirty="0" smtClean="0"/>
              <a:t> </a:t>
            </a:r>
            <a:r>
              <a:rPr lang="pt-BR" dirty="0"/>
              <a:t>et al (1993) </a:t>
            </a:r>
            <a:r>
              <a:rPr lang="pt-BR" dirty="0" smtClean="0"/>
              <a:t>propôs um algoritmo com critérios clínicos-laboratoriais – estratificação de baixo risco. (6)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Contagem </a:t>
            </a:r>
            <a:r>
              <a:rPr lang="pt-BR" dirty="0"/>
              <a:t>de leucócitos entre </a:t>
            </a:r>
            <a:r>
              <a:rPr lang="pt-BR" dirty="0" smtClean="0"/>
              <a:t>5000-10000 células/mm</a:t>
            </a:r>
            <a:r>
              <a:rPr lang="pt-BR" baseline="30000" dirty="0" smtClean="0"/>
              <a:t>3</a:t>
            </a:r>
            <a:r>
              <a:rPr lang="pt-BR" dirty="0" smtClean="0"/>
              <a:t>; 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/>
              <a:t>Diagnóstico Laboratorial e Outros Exames Complementares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Critérios Laboratoriais para identificação de </a:t>
            </a:r>
            <a:r>
              <a:rPr lang="pt-BR" dirty="0" err="1" smtClean="0"/>
              <a:t>IBGs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Contagem </a:t>
            </a:r>
            <a:r>
              <a:rPr lang="pt-BR" dirty="0"/>
              <a:t>de células jovens menor que </a:t>
            </a:r>
            <a:r>
              <a:rPr lang="pt-BR" dirty="0" smtClean="0"/>
              <a:t>1500 </a:t>
            </a:r>
            <a:r>
              <a:rPr lang="pt-BR" dirty="0"/>
              <a:t>células/mm</a:t>
            </a:r>
            <a:r>
              <a:rPr lang="pt-BR" baseline="30000" dirty="0"/>
              <a:t>3</a:t>
            </a:r>
            <a:r>
              <a:rPr lang="pt-BR" dirty="0" smtClean="0"/>
              <a:t>; </a:t>
            </a:r>
            <a:endParaRPr lang="pt-BR" baseline="30000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/>
              <a:t>Exame de avaliação de elementos e sedimentos anormais (EAS) </a:t>
            </a:r>
            <a:r>
              <a:rPr lang="pt-BR" dirty="0" smtClean="0"/>
              <a:t>normal;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/>
              <a:t>Contagem de leucócitos menores de 5 células/campo em amostra de fezes.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/>
              <a:t>Diagnóstico Laboratorial e Outros Exames Complementares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Critérios Laboratoriais para identificação de </a:t>
            </a:r>
            <a:r>
              <a:rPr lang="pt-BR" dirty="0" err="1" smtClean="0"/>
              <a:t>IBGs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/>
              <a:t>Estudos recentes com marcadores de bioquímicos – Proteína C Reativa (PCR) e </a:t>
            </a:r>
            <a:r>
              <a:rPr lang="pt-BR" dirty="0" err="1"/>
              <a:t>procalcitonina</a:t>
            </a:r>
            <a:r>
              <a:rPr lang="pt-BR" dirty="0" smtClean="0"/>
              <a:t>. (6)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err="1" smtClean="0"/>
              <a:t>Lab</a:t>
            </a:r>
            <a:r>
              <a:rPr lang="pt-BR" dirty="0" smtClean="0"/>
              <a:t>-Score.</a:t>
            </a:r>
            <a:endParaRPr lang="pt-BR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 Laboratorial e Outros 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Critérios Laboratoriais para identificação de </a:t>
            </a:r>
            <a:r>
              <a:rPr lang="pt-BR" dirty="0" err="1" smtClean="0"/>
              <a:t>IBGs</a:t>
            </a:r>
            <a:endParaRPr lang="pt-BR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2400" dirty="0" smtClean="0">
              <a:latin typeface="+mj-lt"/>
              <a:ea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2400" dirty="0" smtClean="0">
                <a:latin typeface="+mj-lt"/>
                <a:ea typeface="Times New Roman" pitchFamily="18" charset="0"/>
                <a:cs typeface="Times New Roman" pitchFamily="18" charset="0"/>
              </a:rPr>
              <a:t>Tabela </a:t>
            </a:r>
            <a:r>
              <a:rPr lang="pt-BR" sz="2400" dirty="0">
                <a:latin typeface="+mj-lt"/>
                <a:ea typeface="Times New Roman" pitchFamily="18" charset="0"/>
                <a:cs typeface="Times New Roman" pitchFamily="18" charset="0"/>
              </a:rPr>
              <a:t>1 – Escore Laboratorial (</a:t>
            </a:r>
            <a:r>
              <a:rPr lang="pt-BR" sz="2400" dirty="0" err="1">
                <a:latin typeface="+mj-lt"/>
                <a:ea typeface="Times New Roman" pitchFamily="18" charset="0"/>
                <a:cs typeface="Times New Roman" pitchFamily="18" charset="0"/>
              </a:rPr>
              <a:t>Lab</a:t>
            </a:r>
            <a:r>
              <a:rPr lang="pt-BR" sz="2400" dirty="0">
                <a:latin typeface="+mj-lt"/>
                <a:ea typeface="Times New Roman" pitchFamily="18" charset="0"/>
                <a:cs typeface="Times New Roman" pitchFamily="18" charset="0"/>
              </a:rPr>
              <a:t>-Score)</a:t>
            </a:r>
            <a:endParaRPr lang="pt-BR" sz="2400" dirty="0">
              <a:latin typeface="+mj-lt"/>
              <a:cs typeface="Arial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539750" y="3644900"/>
          <a:ext cx="7056438" cy="17287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62488"/>
                <a:gridCol w="635157"/>
                <a:gridCol w="803287"/>
                <a:gridCol w="672519"/>
                <a:gridCol w="551871"/>
                <a:gridCol w="662400"/>
                <a:gridCol w="551093"/>
                <a:gridCol w="927827"/>
                <a:gridCol w="1190141"/>
              </a:tblGrid>
              <a:tr h="576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 dirty="0">
                          <a:effectLst/>
                        </a:rPr>
                        <a:t>Teste</a:t>
                      </a:r>
                      <a:endParaRPr lang="pt-BR" sz="12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 dirty="0" err="1">
                          <a:effectLst/>
                        </a:rPr>
                        <a:t>Procalcitonina</a:t>
                      </a:r>
                      <a:r>
                        <a:rPr lang="pt-BR" sz="1200" dirty="0">
                          <a:effectLst/>
                        </a:rPr>
                        <a:t> (</a:t>
                      </a:r>
                      <a:r>
                        <a:rPr lang="pt-BR" sz="1200" dirty="0" err="1">
                          <a:effectLst/>
                        </a:rPr>
                        <a:t>ng</a:t>
                      </a:r>
                      <a:r>
                        <a:rPr lang="pt-BR" sz="1200" dirty="0">
                          <a:effectLst/>
                        </a:rPr>
                        <a:t>/</a:t>
                      </a:r>
                      <a:r>
                        <a:rPr lang="pt-BR" sz="1200" dirty="0" err="1">
                          <a:effectLst/>
                        </a:rPr>
                        <a:t>mL</a:t>
                      </a:r>
                      <a:r>
                        <a:rPr lang="pt-BR" sz="1200" dirty="0">
                          <a:effectLst/>
                        </a:rPr>
                        <a:t>)</a:t>
                      </a:r>
                      <a:endParaRPr lang="pt-BR" sz="12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PCR (mg/L)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EAS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76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Valor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&lt;0,5        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0,5-1,99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≥2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&lt;40   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40-99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≥100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Negativo                  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Positivo*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606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Pontuação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    0                    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2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4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 0           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2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4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>
                          <a:effectLst/>
                        </a:rPr>
                        <a:t>     0                                 </a:t>
                      </a:r>
                      <a:endParaRPr lang="pt-BR" sz="120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Bef>
                          <a:spcPts val="100"/>
                        </a:spcBef>
                        <a:spcAft>
                          <a:spcPts val="100"/>
                        </a:spcAft>
                      </a:pPr>
                      <a:r>
                        <a:rPr lang="pt-BR" sz="1200" dirty="0">
                          <a:effectLst/>
                        </a:rPr>
                        <a:t>1</a:t>
                      </a:r>
                      <a:endParaRPr lang="pt-BR" sz="1200" dirty="0">
                        <a:effectLst/>
                        <a:latin typeface="Arial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39977" name="Rectangle 1"/>
          <p:cNvSpPr>
            <a:spLocks noChangeArrowheads="1"/>
          </p:cNvSpPr>
          <p:nvPr/>
        </p:nvSpPr>
        <p:spPr bwMode="auto">
          <a:xfrm>
            <a:off x="468313" y="5540375"/>
            <a:ext cx="7920037" cy="1201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r>
              <a:rPr lang="pt-BR">
                <a:latin typeface="Times New Roman" pitchFamily="18" charset="0"/>
                <a:cs typeface="Times New Roman" pitchFamily="18" charset="0"/>
              </a:rPr>
              <a:t>Tabela adaptada de Lacour, A. G., S. A. Zamora e A. Gervaix, Um escore para identificação     de infecção bacteriana grave em crianças com febre sem sinais localizatórios. Pediatr Infec Dis J, 2008. 27(7): p 654-6.</a:t>
            </a:r>
            <a:endParaRPr lang="pt-BR"/>
          </a:p>
          <a:p>
            <a:pPr eaLnBrk="0" hangingPunct="0"/>
            <a:r>
              <a:rPr lang="pt-BR">
                <a:latin typeface="Times New Roman" pitchFamily="18" charset="0"/>
                <a:cs typeface="Times New Roman" pitchFamily="18" charset="0"/>
              </a:rPr>
              <a:t>* Esterase leucocitária e/ou nitrito positivos.      </a:t>
            </a:r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 Laboratorial e Outros 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Critérios Laboratoriais para identificação de </a:t>
            </a:r>
            <a:r>
              <a:rPr lang="pt-BR" dirty="0" err="1" smtClean="0"/>
              <a:t>IBGs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/>
              <a:t>N</a:t>
            </a:r>
            <a:r>
              <a:rPr lang="pt-BR" dirty="0" smtClean="0"/>
              <a:t>ão </a:t>
            </a:r>
            <a:r>
              <a:rPr lang="pt-BR" dirty="0"/>
              <a:t>houve uma diferença estatística significativa entre os dois grupos de critérios laboratoriais quanto à prescrição de </a:t>
            </a:r>
            <a:r>
              <a:rPr lang="pt-BR" dirty="0" smtClean="0"/>
              <a:t>antibióticos. (6)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err="1" smtClean="0"/>
              <a:t>Step-by-step</a:t>
            </a:r>
            <a:r>
              <a:rPr lang="pt-BR" dirty="0" smtClean="0"/>
              <a:t> </a:t>
            </a:r>
            <a:r>
              <a:rPr lang="pt-BR" dirty="0"/>
              <a:t>x Escala de Rochester x </a:t>
            </a:r>
            <a:r>
              <a:rPr lang="pt-BR" dirty="0" err="1"/>
              <a:t>Lab</a:t>
            </a:r>
            <a:r>
              <a:rPr lang="pt-BR" dirty="0"/>
              <a:t> Score </a:t>
            </a:r>
            <a:r>
              <a:rPr lang="pt-BR" dirty="0" smtClean="0"/>
              <a:t>(2016) – </a:t>
            </a:r>
            <a:r>
              <a:rPr lang="pt-BR" dirty="0"/>
              <a:t>Estratificação de risco de pacientes menores de 3 meses com FSSL</a:t>
            </a:r>
            <a:r>
              <a:rPr lang="pt-BR" dirty="0" smtClean="0"/>
              <a:t>. (12)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 Laboratorial e Outros 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Escala de Rochester (14):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/>
              <a:t>L</a:t>
            </a:r>
            <a:r>
              <a:rPr lang="pt-BR" dirty="0" smtClean="0"/>
              <a:t>actentes </a:t>
            </a:r>
            <a:r>
              <a:rPr lang="pt-BR" dirty="0"/>
              <a:t>previamente </a:t>
            </a:r>
            <a:r>
              <a:rPr lang="pt-BR" dirty="0" smtClean="0"/>
              <a:t>hígidos, sem </a:t>
            </a:r>
            <a:r>
              <a:rPr lang="pt-BR" dirty="0"/>
              <a:t>complicações perinatais, sem uso prévio de antibióticos, exame físico </a:t>
            </a:r>
            <a:r>
              <a:rPr lang="pt-BR" dirty="0" smtClean="0"/>
              <a:t>normal;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Contagem </a:t>
            </a:r>
            <a:r>
              <a:rPr lang="pt-BR" dirty="0"/>
              <a:t>de leucócitos entre </a:t>
            </a:r>
            <a:r>
              <a:rPr lang="pt-BR" dirty="0" smtClean="0"/>
              <a:t>5000-10000 células/mm</a:t>
            </a:r>
            <a:r>
              <a:rPr lang="pt-BR" baseline="30000" dirty="0" smtClean="0"/>
              <a:t>3</a:t>
            </a:r>
            <a:r>
              <a:rPr lang="pt-BR" dirty="0" smtClean="0"/>
              <a:t>;  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/>
              <a:t>N</a:t>
            </a:r>
            <a:r>
              <a:rPr lang="pt-BR" dirty="0" smtClean="0"/>
              <a:t>úmero </a:t>
            </a:r>
            <a:r>
              <a:rPr lang="pt-BR" dirty="0"/>
              <a:t>de células jovens maior que </a:t>
            </a:r>
            <a:r>
              <a:rPr lang="pt-BR" dirty="0" smtClean="0"/>
              <a:t>1500 células/mm</a:t>
            </a:r>
            <a:r>
              <a:rPr lang="pt-BR" baseline="30000" dirty="0" smtClean="0"/>
              <a:t>3</a:t>
            </a:r>
            <a:r>
              <a:rPr lang="pt-BR" dirty="0" smtClean="0"/>
              <a:t>; 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Presença </a:t>
            </a:r>
            <a:r>
              <a:rPr lang="pt-BR" dirty="0"/>
              <a:t>de menos de 10 leucócitos/campo em amostra isolada de urina (EAS). 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 Laboratorial e Outros 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Critérios Laboratoriais para identificação de </a:t>
            </a:r>
            <a:r>
              <a:rPr lang="pt-BR" dirty="0" err="1" smtClean="0"/>
              <a:t>IBGs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Maior sensibilidade do </a:t>
            </a:r>
            <a:r>
              <a:rPr lang="pt-BR" dirty="0" err="1" smtClean="0"/>
              <a:t>Step-by-Step</a:t>
            </a:r>
            <a:r>
              <a:rPr lang="pt-BR" dirty="0" smtClean="0"/>
              <a:t> (92%) para identificação de doenças bacterianas. (12)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Estado clínico e pico da </a:t>
            </a:r>
            <a:r>
              <a:rPr lang="pt-BR" dirty="0" err="1" smtClean="0"/>
              <a:t>procalcitonina</a:t>
            </a:r>
            <a:r>
              <a:rPr lang="pt-BR" dirty="0" smtClean="0"/>
              <a:t> (6-8 horas). (4)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/>
              <a:t>Diagnóstico Laboratorial e Outros Exames Complementares</a:t>
            </a:r>
          </a:p>
        </p:txBody>
      </p:sp>
      <p:sp>
        <p:nvSpPr>
          <p:cNvPr id="4403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Avaliação de Imagem</a:t>
            </a:r>
          </a:p>
          <a:p>
            <a:pPr eaLnBrk="1" hangingPunct="1"/>
            <a:r>
              <a:rPr lang="pt-BR" smtClean="0"/>
              <a:t>Murphy et el (13) revelou fatores de que aumentam o risco de uma radiografia ser compatível com pneumonia:</a:t>
            </a:r>
          </a:p>
          <a:p>
            <a:pPr eaLnBrk="1" hangingPunct="1">
              <a:buFontTx/>
              <a:buChar char="-"/>
            </a:pPr>
            <a:r>
              <a:rPr lang="pt-BR" smtClean="0"/>
              <a:t>Duração da febre (3-5 dias);</a:t>
            </a:r>
          </a:p>
          <a:p>
            <a:pPr eaLnBrk="1" hangingPunct="1">
              <a:buFontTx/>
              <a:buChar char="-"/>
            </a:pPr>
            <a:r>
              <a:rPr lang="pt-BR" smtClean="0"/>
              <a:t>Presença e duração da tosse;</a:t>
            </a:r>
          </a:p>
          <a:p>
            <a:pPr eaLnBrk="1" hangingPunct="1">
              <a:buFontTx/>
              <a:buChar char="-"/>
            </a:pPr>
            <a:r>
              <a:rPr lang="pt-BR" smtClean="0"/>
              <a:t>Contagem de leucócitos maior que 20.000.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 Laboratorial e Outros 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Avaliação de Imagem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A pneumonia </a:t>
            </a:r>
            <a:r>
              <a:rPr lang="pt-BR" dirty="0"/>
              <a:t>como uma </a:t>
            </a:r>
            <a:r>
              <a:rPr lang="pt-BR" dirty="0" err="1"/>
              <a:t>IBGs</a:t>
            </a:r>
            <a:r>
              <a:rPr lang="pt-BR" dirty="0"/>
              <a:t> na ausência de sinais e sintomas que demostrem envolvimento do trato respiratório inferior é </a:t>
            </a:r>
            <a:r>
              <a:rPr lang="pt-BR" dirty="0" smtClean="0"/>
              <a:t>improvável. (13)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/>
              <a:t>A realização de radiografia de tórax de </a:t>
            </a:r>
            <a:r>
              <a:rPr lang="pt-BR" dirty="0" smtClean="0"/>
              <a:t>rotina não é recomendada. (13)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Pneumonia Oculta (20% dos casos). (2)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 Laboratorial e Outros Exames Complementares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Estudo do </a:t>
            </a:r>
            <a:r>
              <a:rPr lang="pt-BR" dirty="0" err="1" smtClean="0"/>
              <a:t>Líquor</a:t>
            </a: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Menores de 30 dias – maior agressividade. (4)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3-36 meses de vida não há recomendação de realização de rotina. (13)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Controvérsia quanto a realização do estudo do </a:t>
            </a:r>
            <a:r>
              <a:rPr lang="pt-BR" dirty="0" err="1" smtClean="0"/>
              <a:t>líquor</a:t>
            </a:r>
            <a:r>
              <a:rPr lang="pt-BR" dirty="0" smtClean="0"/>
              <a:t> na faixa entre 1 mês e 3 meses. (13)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pt-BR" dirty="0" smtClean="0"/>
              <a:t>Diagnóstico Laboratorial e Outros Exames Complementares</a:t>
            </a:r>
            <a:endParaRPr lang="pt-BR" dirty="0"/>
          </a:p>
        </p:txBody>
      </p:sp>
      <p:sp>
        <p:nvSpPr>
          <p:cNvPr id="4710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Estudo do Líquor</a:t>
            </a:r>
          </a:p>
          <a:p>
            <a:pPr eaLnBrk="1" hangingPunct="1"/>
            <a:endParaRPr lang="pt-BR" smtClean="0"/>
          </a:p>
          <a:p>
            <a:pPr eaLnBrk="1" hangingPunct="1">
              <a:buFontTx/>
              <a:buChar char="-"/>
            </a:pPr>
            <a:r>
              <a:rPr lang="pt-BR" smtClean="0"/>
              <a:t>Baraff relatou que em lactentes de 30-90 dias de vida com quadro de FSSL, classificados com de baixo risco sem a realização de punção lombar, 10 (1,1%) foram diagnosticadas com IBG, sendo casos de ITU, BO e enterite, não tendo nenhum caso de meningite. (4)</a:t>
            </a:r>
          </a:p>
          <a:p>
            <a:pPr eaLnBrk="1" hangingPunct="1">
              <a:buFontTx/>
              <a:buChar char="-"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Tratamento</a:t>
            </a:r>
          </a:p>
        </p:txBody>
      </p:sp>
      <p:sp>
        <p:nvSpPr>
          <p:cNvPr id="4813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O tratamento dessas crianças consiste na associação de fatores epidemiológicos e clínicos, principalmente estabelecidos pela estratificação do risco. 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A faixa etária um dos principais determinantes para o estabelecimento do uso de antibióticos, bem como a classe escolhida.  </a:t>
            </a:r>
          </a:p>
          <a:p>
            <a:pPr eaLnBrk="1" hangingPunct="1"/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O esquema antibiótico deve cobrir pelo menos 90% dos prováveis agentes, com exceção dos casos de meningite, em que a cobertura deve ser de 100%. </a:t>
            </a:r>
            <a:r>
              <a:rPr lang="pt-BR" dirty="0" smtClean="0"/>
              <a:t>(4)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O tratamento deverá ser reavaliado a cada 48-72 horas, com adequação do espectro, da via de administração ou mesmo suspensão da </a:t>
            </a:r>
            <a:r>
              <a:rPr lang="pt-BR" dirty="0" smtClean="0"/>
              <a:t>terapia, guiados pelas culturas. (4)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Faixa neonatal e 30-90 dias: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i="1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i="1" dirty="0" smtClean="0"/>
              <a:t>E</a:t>
            </a:r>
            <a:r>
              <a:rPr lang="pt-BR" i="1" dirty="0"/>
              <a:t>. coli</a:t>
            </a:r>
            <a:r>
              <a:rPr lang="pt-BR" dirty="0"/>
              <a:t>, seguida por gram-positivos como </a:t>
            </a:r>
            <a:r>
              <a:rPr lang="pt-BR" i="1" dirty="0" err="1"/>
              <a:t>Enterococcus</a:t>
            </a:r>
            <a:r>
              <a:rPr lang="pt-BR" i="1" dirty="0"/>
              <a:t> spp.</a:t>
            </a:r>
            <a:r>
              <a:rPr lang="pt-BR" dirty="0"/>
              <a:t>, GBS, </a:t>
            </a:r>
            <a:r>
              <a:rPr lang="pt-BR" i="1" dirty="0" err="1"/>
              <a:t>Streptococcus</a:t>
            </a:r>
            <a:r>
              <a:rPr lang="pt-BR" i="1" dirty="0"/>
              <a:t> </a:t>
            </a:r>
            <a:r>
              <a:rPr lang="pt-BR" i="1" dirty="0" err="1"/>
              <a:t>pneumoniae</a:t>
            </a:r>
            <a:r>
              <a:rPr lang="pt-BR" i="1" dirty="0"/>
              <a:t> </a:t>
            </a:r>
            <a:r>
              <a:rPr lang="pt-BR" dirty="0"/>
              <a:t>e </a:t>
            </a:r>
            <a:r>
              <a:rPr lang="pt-BR" i="1" dirty="0"/>
              <a:t> </a:t>
            </a:r>
            <a:r>
              <a:rPr lang="pt-BR" i="1" dirty="0" err="1"/>
              <a:t>Staphylococcus</a:t>
            </a:r>
            <a:r>
              <a:rPr lang="pt-BR" i="1" dirty="0"/>
              <a:t> </a:t>
            </a:r>
            <a:r>
              <a:rPr lang="pt-BR" i="1" dirty="0" smtClean="0"/>
              <a:t>aureus. </a:t>
            </a:r>
            <a:r>
              <a:rPr lang="pt-BR" dirty="0" smtClean="0"/>
              <a:t>(4)</a:t>
            </a:r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Tx/>
              <a:buChar char="-"/>
              <a:defRPr/>
            </a:pPr>
            <a:r>
              <a:rPr lang="pt-BR" dirty="0" smtClean="0"/>
              <a:t>Esquema com Ampicilina e Gentamicina (Em casos de meningite o </a:t>
            </a:r>
            <a:r>
              <a:rPr lang="pt-BR" dirty="0" err="1" smtClean="0"/>
              <a:t>aminoglicosídeo</a:t>
            </a:r>
            <a:r>
              <a:rPr lang="pt-BR" dirty="0" smtClean="0"/>
              <a:t> deve ser substituído por uma </a:t>
            </a:r>
            <a:r>
              <a:rPr lang="pt-BR" dirty="0" err="1" smtClean="0"/>
              <a:t>Cefalosporina</a:t>
            </a:r>
            <a:r>
              <a:rPr lang="pt-BR" dirty="0" smtClean="0"/>
              <a:t> de terceira.) (4)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Tratamento</a:t>
            </a:r>
          </a:p>
        </p:txBody>
      </p:sp>
      <p:sp>
        <p:nvSpPr>
          <p:cNvPr id="5120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Lactentes com antecedente de internação em unidades de cuidados intensivos neonatais (UCIN), devem ser consideradas bactérias relacionadas ao âmbito nosocomial, como </a:t>
            </a:r>
            <a:r>
              <a:rPr lang="pt-BR" i="1" smtClean="0"/>
              <a:t>Staphylococcus aureus</a:t>
            </a:r>
            <a:r>
              <a:rPr lang="pt-BR" smtClean="0"/>
              <a:t>, Enterobactérias, </a:t>
            </a:r>
            <a:r>
              <a:rPr lang="pt-BR" i="1" smtClean="0"/>
              <a:t>Pseudomonas spp.</a:t>
            </a:r>
            <a:r>
              <a:rPr lang="pt-BR" smtClean="0"/>
              <a:t>, </a:t>
            </a:r>
            <a:r>
              <a:rPr lang="pt-BR" i="1" smtClean="0"/>
              <a:t>Acinetobacter spp., Enterococcus. </a:t>
            </a:r>
            <a:r>
              <a:rPr lang="pt-BR" smtClean="0"/>
              <a:t>(4)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Tratamento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Na faixa </a:t>
            </a:r>
            <a:r>
              <a:rPr lang="pt-BR" dirty="0"/>
              <a:t>etária de 3-36 meses, os principais agentes bacterianos envolvidos na </a:t>
            </a:r>
            <a:r>
              <a:rPr lang="pt-BR" dirty="0" err="1"/>
              <a:t>bacteremia</a:t>
            </a:r>
            <a:r>
              <a:rPr lang="pt-BR" dirty="0"/>
              <a:t> oculta são o Pneumococo e o </a:t>
            </a:r>
            <a:r>
              <a:rPr lang="pt-BR" dirty="0" err="1"/>
              <a:t>Meningococo</a:t>
            </a:r>
            <a:r>
              <a:rPr lang="pt-BR" dirty="0"/>
              <a:t>. </a:t>
            </a:r>
            <a:r>
              <a:rPr lang="pt-BR" dirty="0" smtClean="0"/>
              <a:t>(4)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i="1" dirty="0" err="1"/>
              <a:t>Salmonella</a:t>
            </a:r>
            <a:r>
              <a:rPr lang="pt-BR" i="1" dirty="0"/>
              <a:t> </a:t>
            </a:r>
            <a:r>
              <a:rPr lang="pt-BR" i="1" dirty="0" err="1"/>
              <a:t>spp</a:t>
            </a:r>
            <a:r>
              <a:rPr lang="pt-BR" dirty="0"/>
              <a:t>,</a:t>
            </a:r>
            <a:r>
              <a:rPr lang="pt-BR" i="1" dirty="0"/>
              <a:t> </a:t>
            </a:r>
            <a:r>
              <a:rPr lang="pt-BR" i="1" dirty="0" err="1"/>
              <a:t>Staphylococcus</a:t>
            </a:r>
            <a:r>
              <a:rPr lang="pt-BR" i="1" dirty="0"/>
              <a:t> aureus</a:t>
            </a:r>
            <a:r>
              <a:rPr lang="pt-BR" dirty="0"/>
              <a:t>,</a:t>
            </a:r>
            <a:r>
              <a:rPr lang="pt-BR" i="1" dirty="0"/>
              <a:t> </a:t>
            </a:r>
            <a:r>
              <a:rPr lang="pt-BR" i="1" dirty="0" err="1"/>
              <a:t>Eischerichia</a:t>
            </a:r>
            <a:r>
              <a:rPr lang="pt-BR" i="1" dirty="0"/>
              <a:t> coli </a:t>
            </a:r>
            <a:r>
              <a:rPr lang="pt-BR" dirty="0"/>
              <a:t>e </a:t>
            </a:r>
            <a:r>
              <a:rPr lang="pt-BR" i="1" dirty="0" err="1"/>
              <a:t>Haemophilus</a:t>
            </a:r>
            <a:r>
              <a:rPr lang="pt-BR" i="1" dirty="0"/>
              <a:t> </a:t>
            </a:r>
            <a:r>
              <a:rPr lang="pt-BR" i="1" dirty="0" err="1"/>
              <a:t>influenzae</a:t>
            </a:r>
            <a:r>
              <a:rPr lang="pt-BR" i="1" dirty="0"/>
              <a:t> </a:t>
            </a:r>
            <a:r>
              <a:rPr lang="pt-BR" dirty="0"/>
              <a:t>Tipo </a:t>
            </a:r>
            <a:r>
              <a:rPr lang="pt-BR" dirty="0" smtClean="0"/>
              <a:t>B. (4)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Antibiótico de escolha: </a:t>
            </a:r>
            <a:r>
              <a:rPr lang="pt-BR" dirty="0" err="1" smtClean="0"/>
              <a:t>Ceftriaxone</a:t>
            </a:r>
            <a:r>
              <a:rPr lang="pt-BR" dirty="0" smtClean="0"/>
              <a:t>. (4)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Tratamento</a:t>
            </a:r>
          </a:p>
        </p:txBody>
      </p:sp>
      <p:sp>
        <p:nvSpPr>
          <p:cNvPr id="5325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pt-BR" smtClean="0"/>
              <a:t>Nas infecções do trato urinário, a </a:t>
            </a:r>
            <a:r>
              <a:rPr lang="pt-BR" i="1" smtClean="0"/>
              <a:t>E. coli </a:t>
            </a:r>
            <a:r>
              <a:rPr lang="pt-BR" smtClean="0"/>
              <a:t>é o agente mais frequente, isolado em 60-80% dos casos. (4)</a:t>
            </a:r>
          </a:p>
          <a:p>
            <a:pPr eaLnBrk="1" hangingPunct="1"/>
            <a:endParaRPr lang="pt-BR" smtClean="0"/>
          </a:p>
          <a:p>
            <a:pPr eaLnBrk="1" hangingPunct="1"/>
            <a:r>
              <a:rPr lang="pt-BR" smtClean="0"/>
              <a:t>No grupo etário de 3-36 meses, a identificação de uma ITU, a depender da avaliação clínica permite o tratamento ambulatorial (Cefalexina). (4)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Etiologia viral mais comum.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Os critérios laboratoriais tem maior sensibilidade quando associados com dados clínicos, principalmente de </a:t>
            </a:r>
            <a:r>
              <a:rPr lang="pt-BR" dirty="0" err="1" smtClean="0"/>
              <a:t>toxemia</a:t>
            </a:r>
            <a:r>
              <a:rPr lang="pt-BR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O estudo do </a:t>
            </a:r>
            <a:r>
              <a:rPr lang="pt-BR" dirty="0" err="1"/>
              <a:t>liquor</a:t>
            </a:r>
            <a:r>
              <a:rPr lang="pt-BR" dirty="0"/>
              <a:t> como rotina é controverso, com a literatura tendo consenso em relação a faixa neonatal.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Conclusão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 radiografia de tórax não deve ser de rotina, com algumas literaturas indicando sua realização em casos específicos de alterações laboratoriais e a depender da suspeição clínica</a:t>
            </a:r>
            <a:r>
              <a:rPr lang="pt-BR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O tratamento deve ser considerar a faixa etária, sendo reavaliação a cada 24-48 horas a depender da evolução clínica e guiado pelas culturas.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ítulo 1"/>
          <p:cNvSpPr>
            <a:spLocks noGrp="1"/>
          </p:cNvSpPr>
          <p:nvPr>
            <p:ph type="title"/>
          </p:nvPr>
        </p:nvSpPr>
        <p:spPr>
          <a:xfrm>
            <a:off x="457200" y="1349375"/>
            <a:ext cx="8229600" cy="1143000"/>
          </a:xfrm>
        </p:spPr>
        <p:txBody>
          <a:bodyPr/>
          <a:lstStyle/>
          <a:p>
            <a:pPr eaLnBrk="1" hangingPunct="1"/>
            <a:r>
              <a:rPr lang="pt-BR" sz="2800" b="1" smtClean="0"/>
              <a:t/>
            </a:r>
            <a:br>
              <a:rPr lang="pt-BR" sz="2800" b="1" smtClean="0"/>
            </a:br>
            <a:r>
              <a:rPr lang="pt-BR" sz="2800" b="1" smtClean="0"/>
              <a:t/>
            </a:r>
            <a:br>
              <a:rPr lang="pt-BR" sz="2800" b="1" smtClean="0"/>
            </a:br>
            <a:r>
              <a:rPr lang="pt-BR" sz="2800" b="1" smtClean="0"/>
              <a:t/>
            </a:r>
            <a:br>
              <a:rPr lang="pt-BR" sz="2800" b="1" smtClean="0"/>
            </a:br>
            <a:r>
              <a:rPr lang="pt-BR" sz="2800" b="1" smtClean="0"/>
              <a:t/>
            </a:r>
            <a:br>
              <a:rPr lang="pt-BR" sz="2800" b="1" smtClean="0"/>
            </a:br>
            <a:r>
              <a:rPr lang="pt-BR" sz="2800" b="1" smtClean="0"/>
              <a:t/>
            </a:r>
            <a:br>
              <a:rPr lang="pt-BR" sz="2800" b="1" smtClean="0"/>
            </a:br>
            <a:r>
              <a:rPr lang="pt-BR" sz="2800" b="1" smtClean="0"/>
              <a:t/>
            </a:r>
            <a:br>
              <a:rPr lang="pt-BR" sz="2800" b="1" smtClean="0"/>
            </a:br>
            <a:r>
              <a:rPr lang="pt-BR" sz="2800" b="1" smtClean="0"/>
              <a:t/>
            </a:r>
            <a:br>
              <a:rPr lang="pt-BR" sz="2800" b="1" smtClean="0"/>
            </a:br>
            <a:r>
              <a:rPr lang="pt-BR" sz="2800" b="1" smtClean="0"/>
              <a:t>PROPOSTA DE ROTINA PARA O ATENDIMENTO DE CRIANÇAS COM FEBRE SEM SINAIS LOCALIZATÓRIOS NO PRONTO-SOCORRO DO HOSPITAL MATERNO INFANTIL DE BRASÍLIA</a:t>
            </a:r>
            <a:endParaRPr lang="pt-BR" sz="2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Espaço Reservado para Conteúdo 2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pt-BR" smtClean="0"/>
              <a:t> </a:t>
            </a:r>
          </a:p>
        </p:txBody>
      </p:sp>
      <p:sp>
        <p:nvSpPr>
          <p:cNvPr id="4" name="Retângulo 3"/>
          <p:cNvSpPr/>
          <p:nvPr/>
        </p:nvSpPr>
        <p:spPr>
          <a:xfrm>
            <a:off x="2195513" y="404813"/>
            <a:ext cx="4752975" cy="647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Crianças de 0 a 36 meses com FSSL (Até 7 dias)</a:t>
            </a:r>
          </a:p>
        </p:txBody>
      </p:sp>
      <p:sp>
        <p:nvSpPr>
          <p:cNvPr id="5" name="Retângulo 4"/>
          <p:cNvSpPr/>
          <p:nvPr/>
        </p:nvSpPr>
        <p:spPr>
          <a:xfrm>
            <a:off x="468313" y="1628775"/>
            <a:ext cx="2303462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2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/>
              <a:t>                        NÃO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/>
              <a:t>(Conduta de acordo com a idade)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3563938" y="1628775"/>
            <a:ext cx="1871662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TOXEMIA</a:t>
            </a:r>
          </a:p>
        </p:txBody>
      </p:sp>
      <p:sp>
        <p:nvSpPr>
          <p:cNvPr id="7" name="Retângulo 6"/>
          <p:cNvSpPr/>
          <p:nvPr/>
        </p:nvSpPr>
        <p:spPr>
          <a:xfrm>
            <a:off x="6659563" y="1628775"/>
            <a:ext cx="1873250" cy="5762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/>
              <a:t>            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/>
              <a:t>                      SIM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200" dirty="0"/>
              <a:t>    (Independente da idade)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6732588" y="2852738"/>
            <a:ext cx="2016125" cy="25209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Internação: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Exames: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</a:t>
            </a:r>
            <a:r>
              <a:rPr lang="pt-BR" dirty="0" err="1"/>
              <a:t>Hmg</a:t>
            </a:r>
            <a:r>
              <a:rPr lang="pt-BR" dirty="0"/>
              <a:t>. / </a:t>
            </a:r>
            <a:r>
              <a:rPr lang="pt-BR" dirty="0" err="1"/>
              <a:t>Hmc</a:t>
            </a:r>
            <a:r>
              <a:rPr lang="pt-BR" dirty="0"/>
              <a:t>. (2 Amostras)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EAS/</a:t>
            </a:r>
            <a:r>
              <a:rPr lang="pt-BR" dirty="0" err="1"/>
              <a:t>Uroc</a:t>
            </a:r>
            <a:r>
              <a:rPr lang="pt-BR" dirty="0"/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LCR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</a:t>
            </a:r>
            <a:r>
              <a:rPr lang="pt-BR" dirty="0" err="1"/>
              <a:t>Rx</a:t>
            </a:r>
            <a:r>
              <a:rPr lang="pt-BR" dirty="0"/>
              <a:t> de Tórax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ATB empírica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468313" y="2852738"/>
            <a:ext cx="1511300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0-29 dias</a:t>
            </a:r>
          </a:p>
        </p:txBody>
      </p:sp>
      <p:sp>
        <p:nvSpPr>
          <p:cNvPr id="10" name="Retângulo 9"/>
          <p:cNvSpPr/>
          <p:nvPr/>
        </p:nvSpPr>
        <p:spPr>
          <a:xfrm>
            <a:off x="2339975" y="2852738"/>
            <a:ext cx="1511300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1 a 3 meses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4284663" y="2852738"/>
            <a:ext cx="1511300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3 a 36 meses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250825" y="3933825"/>
            <a:ext cx="2017713" cy="25193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Internação: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Exames: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</a:t>
            </a:r>
            <a:r>
              <a:rPr lang="pt-BR" dirty="0" err="1"/>
              <a:t>Hmg</a:t>
            </a:r>
            <a:r>
              <a:rPr lang="pt-BR" dirty="0"/>
              <a:t>. / </a:t>
            </a:r>
            <a:r>
              <a:rPr lang="pt-BR" dirty="0" err="1"/>
              <a:t>Hmc</a:t>
            </a:r>
            <a:r>
              <a:rPr lang="pt-BR" dirty="0"/>
              <a:t>. (2 Amostras)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EAS/</a:t>
            </a:r>
            <a:r>
              <a:rPr lang="pt-BR" dirty="0" err="1"/>
              <a:t>Uroc</a:t>
            </a:r>
            <a:r>
              <a:rPr lang="pt-BR" dirty="0"/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LCR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</a:t>
            </a:r>
            <a:r>
              <a:rPr lang="pt-BR" dirty="0" err="1"/>
              <a:t>Rx</a:t>
            </a:r>
            <a:r>
              <a:rPr lang="pt-BR" dirty="0"/>
              <a:t> de Tórax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ATB empírica </a:t>
            </a:r>
          </a:p>
        </p:txBody>
      </p:sp>
      <p:cxnSp>
        <p:nvCxnSpPr>
          <p:cNvPr id="14" name="Conector de seta reta 13"/>
          <p:cNvCxnSpPr/>
          <p:nvPr/>
        </p:nvCxnSpPr>
        <p:spPr>
          <a:xfrm flipH="1">
            <a:off x="1979613" y="1196975"/>
            <a:ext cx="288925" cy="287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de seta reta 15"/>
          <p:cNvCxnSpPr/>
          <p:nvPr/>
        </p:nvCxnSpPr>
        <p:spPr>
          <a:xfrm>
            <a:off x="6948488" y="1196975"/>
            <a:ext cx="287337" cy="287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de seta reta 17"/>
          <p:cNvCxnSpPr/>
          <p:nvPr/>
        </p:nvCxnSpPr>
        <p:spPr>
          <a:xfrm>
            <a:off x="4500563" y="1196975"/>
            <a:ext cx="0" cy="287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de seta reta 24"/>
          <p:cNvCxnSpPr/>
          <p:nvPr/>
        </p:nvCxnSpPr>
        <p:spPr>
          <a:xfrm>
            <a:off x="1331913" y="3500438"/>
            <a:ext cx="0" cy="288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ctor de seta reta 25"/>
          <p:cNvCxnSpPr/>
          <p:nvPr/>
        </p:nvCxnSpPr>
        <p:spPr>
          <a:xfrm>
            <a:off x="7740650" y="2349500"/>
            <a:ext cx="0" cy="28733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ctor de seta reta 27"/>
          <p:cNvCxnSpPr/>
          <p:nvPr/>
        </p:nvCxnSpPr>
        <p:spPr>
          <a:xfrm>
            <a:off x="5795963" y="1916113"/>
            <a:ext cx="64770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ctor de seta reta 35"/>
          <p:cNvCxnSpPr/>
          <p:nvPr/>
        </p:nvCxnSpPr>
        <p:spPr>
          <a:xfrm>
            <a:off x="1331913" y="2420938"/>
            <a:ext cx="0" cy="360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ctor de seta reta 37"/>
          <p:cNvCxnSpPr/>
          <p:nvPr/>
        </p:nvCxnSpPr>
        <p:spPr>
          <a:xfrm>
            <a:off x="2484438" y="2420938"/>
            <a:ext cx="287337" cy="2873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ctor de seta reta 39"/>
          <p:cNvCxnSpPr/>
          <p:nvPr/>
        </p:nvCxnSpPr>
        <p:spPr>
          <a:xfrm>
            <a:off x="3095625" y="2420938"/>
            <a:ext cx="1189038" cy="2873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771775" y="476250"/>
            <a:ext cx="3671888" cy="5048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1 a 3 meses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3851275" y="1628775"/>
            <a:ext cx="1081088" cy="7207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  </a:t>
            </a:r>
            <a:r>
              <a:rPr lang="pt-BR" dirty="0" err="1"/>
              <a:t>Hmg</a:t>
            </a:r>
            <a:endParaRPr lang="pt-BR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   EAS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1763713" y="3213100"/>
            <a:ext cx="1295400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    Baixo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    Risco*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795963" y="3068638"/>
            <a:ext cx="1296987" cy="86518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      Alto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      Risco*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1116013" y="4941888"/>
            <a:ext cx="2663825" cy="1079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Antitérmico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Observação e reavaliação obrigatória em 12 a 24 horas.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5364163" y="4508500"/>
            <a:ext cx="2087562" cy="20891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Internação: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Exames: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</a:t>
            </a:r>
            <a:r>
              <a:rPr lang="pt-BR" dirty="0" err="1"/>
              <a:t>Hmc</a:t>
            </a:r>
            <a:r>
              <a:rPr lang="pt-BR" dirty="0"/>
              <a:t>. (2 Amostras)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</a:t>
            </a:r>
            <a:r>
              <a:rPr lang="pt-BR" dirty="0" err="1"/>
              <a:t>Uroc</a:t>
            </a:r>
            <a:r>
              <a:rPr lang="pt-BR" dirty="0"/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</a:t>
            </a:r>
            <a:r>
              <a:rPr lang="pt-BR" dirty="0" err="1"/>
              <a:t>Rx</a:t>
            </a:r>
            <a:r>
              <a:rPr lang="pt-BR" dirty="0"/>
              <a:t> de Tórax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Avaliar LCR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- ATB empírica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cxnSp>
        <p:nvCxnSpPr>
          <p:cNvPr id="11" name="Conector de seta reta 10"/>
          <p:cNvCxnSpPr/>
          <p:nvPr/>
        </p:nvCxnSpPr>
        <p:spPr>
          <a:xfrm>
            <a:off x="4392613" y="1196975"/>
            <a:ext cx="0" cy="3603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ector de seta reta 12"/>
          <p:cNvCxnSpPr/>
          <p:nvPr/>
        </p:nvCxnSpPr>
        <p:spPr>
          <a:xfrm flipH="1">
            <a:off x="3276600" y="2565400"/>
            <a:ext cx="43180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de seta reta 14"/>
          <p:cNvCxnSpPr/>
          <p:nvPr/>
        </p:nvCxnSpPr>
        <p:spPr>
          <a:xfrm>
            <a:off x="5076825" y="2565400"/>
            <a:ext cx="503238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de seta reta 16"/>
          <p:cNvCxnSpPr/>
          <p:nvPr/>
        </p:nvCxnSpPr>
        <p:spPr>
          <a:xfrm>
            <a:off x="2411413" y="4292600"/>
            <a:ext cx="0" cy="3603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ctor de seta reta 17"/>
          <p:cNvCxnSpPr/>
          <p:nvPr/>
        </p:nvCxnSpPr>
        <p:spPr>
          <a:xfrm>
            <a:off x="6443663" y="4005263"/>
            <a:ext cx="0" cy="36036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2843213" y="188913"/>
            <a:ext cx="2736850" cy="5032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3 a 36 meses</a:t>
            </a:r>
          </a:p>
        </p:txBody>
      </p:sp>
      <p:sp>
        <p:nvSpPr>
          <p:cNvPr id="4" name="Retângulo 3"/>
          <p:cNvSpPr/>
          <p:nvPr/>
        </p:nvSpPr>
        <p:spPr>
          <a:xfrm>
            <a:off x="1116013" y="1125538"/>
            <a:ext cx="1368425" cy="287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err="1"/>
              <a:t>Tax</a:t>
            </a:r>
            <a:r>
              <a:rPr lang="pt-BR" dirty="0"/>
              <a:t> ≤ 39ºC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5940425" y="1125538"/>
            <a:ext cx="1368425" cy="358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err="1"/>
              <a:t>Tax</a:t>
            </a:r>
            <a:r>
              <a:rPr lang="pt-BR" dirty="0"/>
              <a:t> &gt; 39ºC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1008063" y="2133600"/>
            <a:ext cx="1547812" cy="863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Antitérmico e reavaliação em 24h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7" name="Retângulo 6"/>
          <p:cNvSpPr/>
          <p:nvPr/>
        </p:nvSpPr>
        <p:spPr>
          <a:xfrm>
            <a:off x="5940425" y="2205038"/>
            <a:ext cx="1368425" cy="3603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EAS/</a:t>
            </a:r>
            <a:r>
              <a:rPr lang="pt-BR" dirty="0" err="1"/>
              <a:t>Uroc</a:t>
            </a: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8" name="Retângulo 7"/>
          <p:cNvSpPr/>
          <p:nvPr/>
        </p:nvSpPr>
        <p:spPr>
          <a:xfrm>
            <a:off x="3059113" y="3213100"/>
            <a:ext cx="2089150" cy="1008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EAS normal ou </a:t>
            </a:r>
            <a:r>
              <a:rPr lang="pt-BR" sz="1600" dirty="0" err="1"/>
              <a:t>leucitúria</a:t>
            </a:r>
            <a:r>
              <a:rPr lang="pt-BR" sz="1600" dirty="0"/>
              <a:t>** com urocultura &lt; 100.000 colônias***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9" name="Retângulo 8"/>
          <p:cNvSpPr/>
          <p:nvPr/>
        </p:nvSpPr>
        <p:spPr>
          <a:xfrm>
            <a:off x="6804025" y="3141663"/>
            <a:ext cx="2160588" cy="10795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EAS com </a:t>
            </a:r>
            <a:r>
              <a:rPr lang="pt-BR" sz="1600" dirty="0" err="1"/>
              <a:t>leucocitúria</a:t>
            </a:r>
            <a:r>
              <a:rPr lang="pt-BR" sz="1600" dirty="0"/>
              <a:t>** e urocultura &gt; 100.000 colônias*** = ITU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3203575" y="4797425"/>
            <a:ext cx="1512888" cy="3603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err="1"/>
              <a:t>Hmg</a:t>
            </a:r>
            <a:r>
              <a:rPr lang="pt-BR" dirty="0"/>
              <a:t>/</a:t>
            </a:r>
            <a:r>
              <a:rPr lang="pt-BR" dirty="0" err="1"/>
              <a:t>Hmc</a:t>
            </a: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Retângulo 10"/>
          <p:cNvSpPr/>
          <p:nvPr/>
        </p:nvSpPr>
        <p:spPr>
          <a:xfrm>
            <a:off x="900113" y="5732463"/>
            <a:ext cx="2303462" cy="7921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 err="1"/>
              <a:t>Hmg</a:t>
            </a:r>
            <a:r>
              <a:rPr lang="pt-BR" sz="1600" dirty="0"/>
              <a:t> normal ou leucócitos  &lt; 20.000/mm</a:t>
            </a:r>
            <a:r>
              <a:rPr lang="pt-BR" sz="1600" baseline="30000" dirty="0"/>
              <a:t>3</a:t>
            </a:r>
            <a:endParaRPr lang="pt-BR" sz="1600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Reavaliação 12 a 24 horas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Retângulo 11"/>
          <p:cNvSpPr/>
          <p:nvPr/>
        </p:nvSpPr>
        <p:spPr>
          <a:xfrm>
            <a:off x="4500563" y="5732463"/>
            <a:ext cx="2374900" cy="9366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/>
              <a:t>Se leucócitos &gt; 20.000/mm</a:t>
            </a:r>
            <a:r>
              <a:rPr lang="pt-BR" sz="1600" baseline="30000" dirty="0"/>
              <a:t>3</a:t>
            </a:r>
            <a:r>
              <a:rPr lang="pt-BR" sz="1600" dirty="0"/>
              <a:t> ou neutrófilos totais &gt; 10.000/mm</a:t>
            </a:r>
            <a:r>
              <a:rPr lang="pt-BR" sz="1600" baseline="30000" dirty="0"/>
              <a:t>3</a:t>
            </a:r>
            <a:r>
              <a:rPr lang="pt-BR" sz="1600" dirty="0"/>
              <a:t> 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7740650" y="5984875"/>
            <a:ext cx="1223963" cy="3968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1600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1600" dirty="0" err="1"/>
              <a:t>Rx</a:t>
            </a:r>
            <a:r>
              <a:rPr lang="pt-BR" sz="1600" dirty="0"/>
              <a:t> de Tórax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cxnSp>
        <p:nvCxnSpPr>
          <p:cNvPr id="15" name="Conector de seta reta 14"/>
          <p:cNvCxnSpPr/>
          <p:nvPr/>
        </p:nvCxnSpPr>
        <p:spPr>
          <a:xfrm flipH="1">
            <a:off x="2339975" y="692150"/>
            <a:ext cx="360363" cy="288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de seta reta 16"/>
          <p:cNvCxnSpPr/>
          <p:nvPr/>
        </p:nvCxnSpPr>
        <p:spPr>
          <a:xfrm>
            <a:off x="5688013" y="692150"/>
            <a:ext cx="396875" cy="288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Conector de seta reta 18"/>
          <p:cNvCxnSpPr/>
          <p:nvPr/>
        </p:nvCxnSpPr>
        <p:spPr>
          <a:xfrm>
            <a:off x="1781175" y="1557338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ector de seta reta 19"/>
          <p:cNvCxnSpPr/>
          <p:nvPr/>
        </p:nvCxnSpPr>
        <p:spPr>
          <a:xfrm>
            <a:off x="6516688" y="1628775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ector de seta reta 20"/>
          <p:cNvCxnSpPr/>
          <p:nvPr/>
        </p:nvCxnSpPr>
        <p:spPr>
          <a:xfrm>
            <a:off x="3995738" y="4292600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/>
          <p:cNvCxnSpPr/>
          <p:nvPr/>
        </p:nvCxnSpPr>
        <p:spPr>
          <a:xfrm flipH="1">
            <a:off x="5219700" y="2781300"/>
            <a:ext cx="468313" cy="3603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Conector de seta reta 24"/>
          <p:cNvCxnSpPr/>
          <p:nvPr/>
        </p:nvCxnSpPr>
        <p:spPr>
          <a:xfrm>
            <a:off x="7451725" y="2781300"/>
            <a:ext cx="288925" cy="2159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ctor de seta reta 26"/>
          <p:cNvCxnSpPr/>
          <p:nvPr/>
        </p:nvCxnSpPr>
        <p:spPr>
          <a:xfrm flipH="1">
            <a:off x="2555875" y="5300663"/>
            <a:ext cx="503238" cy="288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ctor de seta reta 28"/>
          <p:cNvCxnSpPr/>
          <p:nvPr/>
        </p:nvCxnSpPr>
        <p:spPr>
          <a:xfrm>
            <a:off x="4859338" y="5300663"/>
            <a:ext cx="360362" cy="2889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ctor de seta reta 30"/>
          <p:cNvCxnSpPr/>
          <p:nvPr/>
        </p:nvCxnSpPr>
        <p:spPr>
          <a:xfrm>
            <a:off x="7092950" y="6200775"/>
            <a:ext cx="3587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3276600" y="404813"/>
            <a:ext cx="2374900" cy="4318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err="1"/>
              <a:t>Rx</a:t>
            </a:r>
            <a:r>
              <a:rPr lang="pt-BR" dirty="0"/>
              <a:t> de Tórax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3" name="Retângulo 2"/>
          <p:cNvSpPr/>
          <p:nvPr/>
        </p:nvSpPr>
        <p:spPr>
          <a:xfrm>
            <a:off x="250825" y="1773238"/>
            <a:ext cx="2665413" cy="7921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Radiografia Normal: Risco de </a:t>
            </a:r>
            <a:r>
              <a:rPr lang="pt-BR" dirty="0" err="1"/>
              <a:t>Bacteremia</a:t>
            </a:r>
            <a:r>
              <a:rPr lang="pt-BR" dirty="0"/>
              <a:t> Oculta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4" name="Retângulo 3"/>
          <p:cNvSpPr/>
          <p:nvPr/>
        </p:nvSpPr>
        <p:spPr>
          <a:xfrm>
            <a:off x="6011863" y="1773238"/>
            <a:ext cx="2663825" cy="7191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Radiografia Alterada: Pneumonia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5" name="Retângulo 4"/>
          <p:cNvSpPr/>
          <p:nvPr/>
        </p:nvSpPr>
        <p:spPr>
          <a:xfrm>
            <a:off x="250825" y="3429000"/>
            <a:ext cx="3889375" cy="10080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Não vacinado ou vacina incompleta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 err="1"/>
              <a:t>Ceftriaxone</a:t>
            </a:r>
            <a:r>
              <a:rPr lang="pt-BR" dirty="0"/>
              <a:t> 100mg/kg, até resultado de hemocultura.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5219700" y="3429000"/>
            <a:ext cx="3889375" cy="122396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Recebeu 2 doses da vacina para </a:t>
            </a:r>
            <a:r>
              <a:rPr lang="pt-BR" dirty="0" err="1"/>
              <a:t>Hib</a:t>
            </a:r>
            <a:r>
              <a:rPr lang="pt-BR" dirty="0"/>
              <a:t> e pneumococo conjugada.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Manter sem antibiótico com reavaliação em 12-24h.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7" name="Título 6"/>
          <p:cNvSpPr>
            <a:spLocks noGrp="1"/>
          </p:cNvSpPr>
          <p:nvPr>
            <p:ph type="title"/>
          </p:nvPr>
        </p:nvSpPr>
        <p:spPr>
          <a:xfrm>
            <a:off x="722313" y="4875213"/>
            <a:ext cx="7772400" cy="136207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sz="1600" dirty="0"/>
              <a:t>Siglas: </a:t>
            </a:r>
            <a:br>
              <a:rPr lang="pt-BR" sz="1600" dirty="0"/>
            </a:br>
            <a:r>
              <a:rPr lang="pt-BR" sz="1600" dirty="0" err="1">
                <a:latin typeface="+mn-lt"/>
              </a:rPr>
              <a:t>Hmg</a:t>
            </a:r>
            <a:r>
              <a:rPr lang="pt-BR" sz="1600" b="0" dirty="0">
                <a:latin typeface="+mn-lt"/>
              </a:rPr>
              <a:t>: Hemograma/ </a:t>
            </a:r>
            <a:r>
              <a:rPr lang="pt-BR" sz="1600" dirty="0" err="1">
                <a:latin typeface="+mn-lt"/>
              </a:rPr>
              <a:t>Hmc</a:t>
            </a:r>
            <a:r>
              <a:rPr lang="pt-BR" sz="1600" b="0" dirty="0">
                <a:latin typeface="+mn-lt"/>
              </a:rPr>
              <a:t>: Hemocultura/ </a:t>
            </a:r>
            <a:r>
              <a:rPr lang="pt-BR" sz="1600" dirty="0">
                <a:latin typeface="+mn-lt"/>
              </a:rPr>
              <a:t>EAS</a:t>
            </a:r>
            <a:r>
              <a:rPr lang="pt-BR" sz="1600" b="0" dirty="0">
                <a:latin typeface="+mn-lt"/>
              </a:rPr>
              <a:t>: Elementos Anormais e Sedimentos/ </a:t>
            </a:r>
            <a:r>
              <a:rPr lang="pt-BR" sz="1600" dirty="0" err="1">
                <a:latin typeface="+mn-lt"/>
              </a:rPr>
              <a:t>Uroc</a:t>
            </a:r>
            <a:r>
              <a:rPr lang="pt-BR" sz="1600" b="0" dirty="0">
                <a:latin typeface="+mn-lt"/>
              </a:rPr>
              <a:t>: Urocultura/ </a:t>
            </a:r>
            <a:r>
              <a:rPr lang="pt-BR" sz="1600" dirty="0">
                <a:latin typeface="+mn-lt"/>
              </a:rPr>
              <a:t>LCR</a:t>
            </a:r>
            <a:r>
              <a:rPr lang="pt-BR" sz="1600" b="0" dirty="0">
                <a:latin typeface="+mn-lt"/>
              </a:rPr>
              <a:t>: Liquido Cefalorraquidiano/ </a:t>
            </a:r>
            <a:r>
              <a:rPr lang="pt-BR" sz="1600" dirty="0">
                <a:latin typeface="+mn-lt"/>
              </a:rPr>
              <a:t>ATB</a:t>
            </a:r>
            <a:r>
              <a:rPr lang="pt-BR" sz="1600" b="0" dirty="0">
                <a:latin typeface="+mn-lt"/>
              </a:rPr>
              <a:t>: </a:t>
            </a:r>
            <a:r>
              <a:rPr lang="pt-BR" sz="1600" b="0" dirty="0" err="1">
                <a:latin typeface="+mn-lt"/>
              </a:rPr>
              <a:t>Antibioticoterapia</a:t>
            </a:r>
            <a:r>
              <a:rPr lang="pt-BR" sz="1600" b="0" dirty="0">
                <a:latin typeface="+mn-lt"/>
              </a:rPr>
              <a:t>/ </a:t>
            </a:r>
            <a:r>
              <a:rPr lang="pt-BR" sz="1600" dirty="0">
                <a:latin typeface="+mn-lt"/>
              </a:rPr>
              <a:t>ITU</a:t>
            </a:r>
            <a:r>
              <a:rPr lang="pt-BR" sz="1600" b="0" dirty="0">
                <a:latin typeface="+mn-lt"/>
              </a:rPr>
              <a:t>: Infecção do Trato Urinário/ </a:t>
            </a:r>
            <a:r>
              <a:rPr lang="pt-BR" sz="1600" dirty="0" err="1">
                <a:latin typeface="+mn-lt"/>
              </a:rPr>
              <a:t>Rx</a:t>
            </a:r>
            <a:r>
              <a:rPr lang="pt-BR" sz="1600" b="0" dirty="0">
                <a:latin typeface="+mn-lt"/>
              </a:rPr>
              <a:t>: Radiografia/ </a:t>
            </a:r>
            <a:r>
              <a:rPr lang="pt-BR" sz="1600" dirty="0" err="1">
                <a:latin typeface="+mn-lt"/>
              </a:rPr>
              <a:t>Tax</a:t>
            </a:r>
            <a:r>
              <a:rPr lang="pt-BR" sz="1600" b="0" dirty="0">
                <a:latin typeface="+mn-lt"/>
              </a:rPr>
              <a:t>: Temperatura Axilar/ </a:t>
            </a:r>
            <a:r>
              <a:rPr lang="pt-BR" sz="1600" dirty="0" err="1" smtClean="0">
                <a:latin typeface="+mn-lt"/>
              </a:rPr>
              <a:t>HIb</a:t>
            </a:r>
            <a:r>
              <a:rPr lang="pt-BR" sz="1600" b="0" dirty="0">
                <a:latin typeface="+mn-lt"/>
              </a:rPr>
              <a:t>: </a:t>
            </a:r>
            <a:r>
              <a:rPr lang="pt-BR" sz="1600" b="0" i="1" dirty="0" err="1">
                <a:latin typeface="+mn-lt"/>
              </a:rPr>
              <a:t>Haemophilus</a:t>
            </a:r>
            <a:r>
              <a:rPr lang="pt-BR" sz="1600" b="0" i="1" dirty="0">
                <a:latin typeface="+mn-lt"/>
              </a:rPr>
              <a:t> </a:t>
            </a:r>
            <a:r>
              <a:rPr lang="pt-BR" sz="1600" b="0" i="1" dirty="0" err="1">
                <a:latin typeface="+mn-lt"/>
              </a:rPr>
              <a:t>influenzae</a:t>
            </a:r>
            <a:r>
              <a:rPr lang="pt-BR" sz="1600" b="0" dirty="0">
                <a:latin typeface="+mn-lt"/>
              </a:rPr>
              <a:t/>
            </a:r>
            <a:br>
              <a:rPr lang="pt-BR" sz="1600" b="0" dirty="0">
                <a:latin typeface="+mn-lt"/>
              </a:rPr>
            </a:br>
            <a:r>
              <a:rPr lang="pt-BR" sz="1600" b="0" dirty="0">
                <a:latin typeface="+mn-lt"/>
              </a:rPr>
              <a:t>* Estratificação de Risco baseada na Escala de Rochester.</a:t>
            </a:r>
            <a:br>
              <a:rPr lang="pt-BR" sz="1600" b="0" dirty="0">
                <a:latin typeface="+mn-lt"/>
              </a:rPr>
            </a:br>
            <a:r>
              <a:rPr lang="pt-BR" sz="1600" b="0" dirty="0">
                <a:latin typeface="+mn-lt"/>
              </a:rPr>
              <a:t>** Contagem de leucócitos &gt; 10/campo</a:t>
            </a:r>
            <a:br>
              <a:rPr lang="pt-BR" sz="1600" b="0" dirty="0">
                <a:latin typeface="+mn-lt"/>
              </a:rPr>
            </a:br>
            <a:r>
              <a:rPr lang="pt-BR" sz="1600" b="0" dirty="0">
                <a:latin typeface="+mn-lt"/>
              </a:rPr>
              <a:t>*** Colhido por sondagem vesical ou jato médio em caso de controle esfincteriano.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 flipV="1">
            <a:off x="8448675" y="4406900"/>
            <a:ext cx="46038" cy="46038"/>
          </a:xfrm>
        </p:spPr>
        <p:txBody>
          <a:bodyPr rtlCol="0">
            <a:normAutofit fontScale="25000" lnSpcReduction="2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  <p:cxnSp>
        <p:nvCxnSpPr>
          <p:cNvPr id="10" name="Conector de seta reta 9"/>
          <p:cNvCxnSpPr/>
          <p:nvPr/>
        </p:nvCxnSpPr>
        <p:spPr>
          <a:xfrm flipH="1">
            <a:off x="2627313" y="1196975"/>
            <a:ext cx="504825" cy="3603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de seta reta 13"/>
          <p:cNvCxnSpPr/>
          <p:nvPr/>
        </p:nvCxnSpPr>
        <p:spPr>
          <a:xfrm>
            <a:off x="1584325" y="2781300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de seta reta 14"/>
          <p:cNvCxnSpPr/>
          <p:nvPr/>
        </p:nvCxnSpPr>
        <p:spPr>
          <a:xfrm>
            <a:off x="7308850" y="2781300"/>
            <a:ext cx="0" cy="431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de seta reta 16"/>
          <p:cNvCxnSpPr/>
          <p:nvPr/>
        </p:nvCxnSpPr>
        <p:spPr>
          <a:xfrm>
            <a:off x="5795963" y="1196975"/>
            <a:ext cx="504825" cy="36036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Referências Bibliográficas</a:t>
            </a:r>
          </a:p>
        </p:txBody>
      </p:sp>
      <p:sp>
        <p:nvSpPr>
          <p:cNvPr id="7" name="Espaço Reservado para Conteúdo 6"/>
          <p:cNvSpPr>
            <a:spLocks noGrp="1"/>
          </p:cNvSpPr>
          <p:nvPr>
            <p:ph idx="1"/>
          </p:nvPr>
        </p:nvSpPr>
        <p:spPr/>
        <p:txBody>
          <a:bodyPr rtlCol="0">
            <a:no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800" dirty="0" smtClean="0"/>
              <a:t>1. </a:t>
            </a:r>
            <a:r>
              <a:rPr lang="es-ES" sz="1800" dirty="0" err="1" smtClean="0"/>
              <a:t>Elkon-Tamir</a:t>
            </a:r>
            <a:r>
              <a:rPr lang="es-ES" sz="1800" dirty="0" smtClean="0"/>
              <a:t> </a:t>
            </a:r>
            <a:r>
              <a:rPr lang="es-ES" sz="1800" dirty="0"/>
              <a:t>E, </a:t>
            </a:r>
            <a:r>
              <a:rPr lang="es-ES" sz="1800" dirty="0" err="1"/>
              <a:t>Rimon</a:t>
            </a:r>
            <a:r>
              <a:rPr lang="es-ES" sz="1800" dirty="0"/>
              <a:t> A, </a:t>
            </a:r>
            <a:r>
              <a:rPr lang="es-ES" sz="1800" dirty="0" err="1"/>
              <a:t>Scolnik</a:t>
            </a:r>
            <a:r>
              <a:rPr lang="es-ES" sz="1800" dirty="0"/>
              <a:t> D, </a:t>
            </a:r>
            <a:r>
              <a:rPr lang="es-ES" sz="1800" dirty="0" err="1"/>
              <a:t>Glatstein</a:t>
            </a:r>
            <a:r>
              <a:rPr lang="es-ES" sz="1800" dirty="0"/>
              <a:t> M. </a:t>
            </a:r>
            <a:r>
              <a:rPr lang="es-ES" sz="1800" dirty="0" err="1"/>
              <a:t>Fever</a:t>
            </a:r>
            <a:r>
              <a:rPr lang="es-ES" sz="1800" dirty="0"/>
              <a:t> </a:t>
            </a:r>
            <a:r>
              <a:rPr lang="es-ES" sz="1800" dirty="0" err="1"/>
              <a:t>Phobia</a:t>
            </a:r>
            <a:r>
              <a:rPr lang="es-ES" sz="1800" dirty="0"/>
              <a:t> as a </a:t>
            </a:r>
            <a:r>
              <a:rPr lang="es-ES" sz="1800" dirty="0" err="1"/>
              <a:t>Reason</a:t>
            </a:r>
            <a:r>
              <a:rPr lang="es-ES" sz="1800" dirty="0"/>
              <a:t> </a:t>
            </a:r>
            <a:r>
              <a:rPr lang="es-ES" sz="1800" dirty="0" err="1"/>
              <a:t>for</a:t>
            </a:r>
            <a:r>
              <a:rPr lang="es-ES" sz="1800" dirty="0"/>
              <a:t> </a:t>
            </a:r>
            <a:r>
              <a:rPr lang="es-ES" sz="1800" dirty="0" err="1"/>
              <a:t>Pediatric</a:t>
            </a:r>
            <a:r>
              <a:rPr lang="es-ES" sz="1800" dirty="0"/>
              <a:t> </a:t>
            </a:r>
            <a:r>
              <a:rPr lang="es-ES" sz="1800" dirty="0" err="1"/>
              <a:t>Emergency</a:t>
            </a:r>
            <a:r>
              <a:rPr lang="es-ES" sz="1800" dirty="0"/>
              <a:t> </a:t>
            </a:r>
            <a:r>
              <a:rPr lang="es-ES" sz="1800" dirty="0" err="1"/>
              <a:t>Department</a:t>
            </a:r>
            <a:r>
              <a:rPr lang="es-ES" sz="1800" dirty="0"/>
              <a:t> </a:t>
            </a:r>
            <a:r>
              <a:rPr lang="es-ES" sz="1800" dirty="0" err="1"/>
              <a:t>Visits</a:t>
            </a:r>
            <a:r>
              <a:rPr lang="es-ES" sz="1800" dirty="0"/>
              <a:t>: </a:t>
            </a:r>
            <a:r>
              <a:rPr lang="es-ES" sz="1800" dirty="0" err="1"/>
              <a:t>Does</a:t>
            </a:r>
            <a:r>
              <a:rPr lang="es-ES" sz="1800" dirty="0"/>
              <a:t> </a:t>
            </a:r>
            <a:r>
              <a:rPr lang="es-ES" sz="1800" dirty="0" err="1"/>
              <a:t>the</a:t>
            </a:r>
            <a:r>
              <a:rPr lang="es-ES" sz="1800" dirty="0"/>
              <a:t> </a:t>
            </a:r>
            <a:r>
              <a:rPr lang="es-ES" sz="1800" dirty="0" err="1"/>
              <a:t>Primary</a:t>
            </a:r>
            <a:r>
              <a:rPr lang="es-ES" sz="1800" dirty="0"/>
              <a:t> </a:t>
            </a:r>
            <a:r>
              <a:rPr lang="es-ES" sz="1800" dirty="0" err="1"/>
              <a:t>Care</a:t>
            </a:r>
            <a:r>
              <a:rPr lang="es-ES" sz="1800" dirty="0"/>
              <a:t> </a:t>
            </a:r>
            <a:r>
              <a:rPr lang="es-ES" sz="1800" dirty="0" err="1"/>
              <a:t>Physician</a:t>
            </a:r>
            <a:r>
              <a:rPr lang="es-ES" sz="1800" dirty="0"/>
              <a:t> </a:t>
            </a:r>
            <a:r>
              <a:rPr lang="es-ES" sz="1800" dirty="0" err="1"/>
              <a:t>Make</a:t>
            </a:r>
            <a:r>
              <a:rPr lang="es-ES" sz="1800" dirty="0"/>
              <a:t> a </a:t>
            </a:r>
            <a:r>
              <a:rPr lang="es-ES" sz="1800" dirty="0" err="1"/>
              <a:t>Difference</a:t>
            </a:r>
            <a:r>
              <a:rPr lang="es-ES" sz="1800" dirty="0"/>
              <a:t>?. </a:t>
            </a:r>
            <a:r>
              <a:rPr lang="es-ES" sz="1800" dirty="0" err="1"/>
              <a:t>Rambam</a:t>
            </a:r>
            <a:r>
              <a:rPr lang="es-ES" sz="1800" dirty="0"/>
              <a:t> </a:t>
            </a:r>
            <a:r>
              <a:rPr lang="es-ES" sz="1800" dirty="0" err="1"/>
              <a:t>Maimonides</a:t>
            </a:r>
            <a:r>
              <a:rPr lang="es-ES" sz="1800" dirty="0"/>
              <a:t> </a:t>
            </a:r>
            <a:r>
              <a:rPr lang="es-ES" sz="1800" dirty="0" err="1"/>
              <a:t>Med</a:t>
            </a:r>
            <a:r>
              <a:rPr lang="es-ES" sz="1800" dirty="0"/>
              <a:t> J 2017;8 (1):e0007.doi:10.5041/RMMJ.10282</a:t>
            </a:r>
            <a:endParaRPr lang="pt-BR" sz="18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es-ES" sz="18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800" dirty="0" smtClean="0"/>
              <a:t>2. </a:t>
            </a:r>
            <a:r>
              <a:rPr lang="es-ES" sz="1800" dirty="0" err="1" smtClean="0"/>
              <a:t>Filho</a:t>
            </a:r>
            <a:r>
              <a:rPr lang="es-ES" sz="1800" dirty="0" smtClean="0"/>
              <a:t> </a:t>
            </a:r>
            <a:r>
              <a:rPr lang="es-ES" sz="1800" dirty="0"/>
              <a:t>EM, de Carvalho WB. </a:t>
            </a:r>
            <a:r>
              <a:rPr lang="es-ES" sz="1800" dirty="0" err="1"/>
              <a:t>Current</a:t>
            </a:r>
            <a:r>
              <a:rPr lang="es-ES" sz="1800" dirty="0"/>
              <a:t> </a:t>
            </a:r>
            <a:r>
              <a:rPr lang="es-ES" sz="1800" dirty="0" err="1"/>
              <a:t>management</a:t>
            </a:r>
            <a:r>
              <a:rPr lang="es-ES" sz="1800" dirty="0"/>
              <a:t> of </a:t>
            </a:r>
            <a:r>
              <a:rPr lang="es-ES" sz="1800" dirty="0" err="1"/>
              <a:t>occult</a:t>
            </a:r>
            <a:r>
              <a:rPr lang="es-ES" sz="1800" dirty="0"/>
              <a:t> </a:t>
            </a:r>
            <a:r>
              <a:rPr lang="es-ES" sz="1800" dirty="0" err="1"/>
              <a:t>bacteremia</a:t>
            </a:r>
            <a:r>
              <a:rPr lang="es-ES" sz="1800" dirty="0"/>
              <a:t> in </a:t>
            </a:r>
            <a:r>
              <a:rPr lang="es-ES" sz="1800" dirty="0" err="1"/>
              <a:t>infants</a:t>
            </a:r>
            <a:r>
              <a:rPr lang="es-ES" sz="1800" dirty="0"/>
              <a:t>. J </a:t>
            </a:r>
            <a:r>
              <a:rPr lang="es-ES" sz="1800" dirty="0" err="1"/>
              <a:t>Pediatr</a:t>
            </a:r>
            <a:r>
              <a:rPr lang="es-ES" sz="1800" dirty="0"/>
              <a:t> </a:t>
            </a:r>
            <a:r>
              <a:rPr lang="es-ES" sz="1800" dirty="0" smtClean="0"/>
              <a:t>2015;91:p61-66.doi:10.1016/j.jped.2015.06.004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800" dirty="0" smtClean="0"/>
              <a:t>3. </a:t>
            </a:r>
            <a:r>
              <a:rPr lang="es-ES" sz="1800" dirty="0" err="1" smtClean="0"/>
              <a:t>Elhassanien</a:t>
            </a:r>
            <a:r>
              <a:rPr lang="es-ES" sz="1800" dirty="0" smtClean="0"/>
              <a:t> </a:t>
            </a:r>
            <a:r>
              <a:rPr lang="es-ES" sz="1800" dirty="0"/>
              <a:t>AF, </a:t>
            </a:r>
            <a:r>
              <a:rPr lang="es-ES" sz="1800" dirty="0" err="1"/>
              <a:t>Alghaiaty</a:t>
            </a:r>
            <a:r>
              <a:rPr lang="es-ES" sz="1800" dirty="0"/>
              <a:t> HAA, </a:t>
            </a:r>
            <a:r>
              <a:rPr lang="es-ES" sz="1800" dirty="0" err="1"/>
              <a:t>Alrefaee</a:t>
            </a:r>
            <a:r>
              <a:rPr lang="es-ES" sz="1800" dirty="0"/>
              <a:t> F. </a:t>
            </a:r>
            <a:r>
              <a:rPr lang="es-ES" sz="1800" dirty="0" err="1"/>
              <a:t>Fever</a:t>
            </a:r>
            <a:r>
              <a:rPr lang="es-ES" sz="1800" dirty="0"/>
              <a:t> </a:t>
            </a:r>
            <a:r>
              <a:rPr lang="es-ES" sz="1800" dirty="0" err="1"/>
              <a:t>without</a:t>
            </a:r>
            <a:r>
              <a:rPr lang="es-ES" sz="1800" dirty="0"/>
              <a:t> </a:t>
            </a:r>
            <a:r>
              <a:rPr lang="es-ES" sz="1800" dirty="0" err="1"/>
              <a:t>source</a:t>
            </a:r>
            <a:r>
              <a:rPr lang="es-ES" sz="1800" dirty="0"/>
              <a:t> in </a:t>
            </a:r>
            <a:r>
              <a:rPr lang="es-ES" sz="1800" dirty="0" err="1"/>
              <a:t>infants</a:t>
            </a:r>
            <a:r>
              <a:rPr lang="es-ES" sz="1800" dirty="0"/>
              <a:t> and Young </a:t>
            </a:r>
            <a:r>
              <a:rPr lang="es-ES" sz="1800" dirty="0" err="1"/>
              <a:t>children</a:t>
            </a:r>
            <a:r>
              <a:rPr lang="es-ES" sz="1800" dirty="0"/>
              <a:t>: dilema in diagnosis and </a:t>
            </a:r>
            <a:r>
              <a:rPr lang="es-ES" sz="1800" dirty="0" err="1"/>
              <a:t>management</a:t>
            </a:r>
            <a:r>
              <a:rPr lang="es-ES" sz="1800" dirty="0"/>
              <a:t>.  </a:t>
            </a:r>
            <a:r>
              <a:rPr lang="es-ES" sz="1800" dirty="0" err="1"/>
              <a:t>Dove</a:t>
            </a:r>
            <a:r>
              <a:rPr lang="es-ES" sz="1800" dirty="0"/>
              <a:t> </a:t>
            </a:r>
            <a:r>
              <a:rPr lang="es-ES" sz="1800" dirty="0" err="1"/>
              <a:t>Med</a:t>
            </a:r>
            <a:r>
              <a:rPr lang="es-ES" sz="1800" dirty="0"/>
              <a:t> </a:t>
            </a:r>
            <a:r>
              <a:rPr lang="es-ES" sz="1800" dirty="0" err="1"/>
              <a:t>Press</a:t>
            </a:r>
            <a:r>
              <a:rPr lang="es-ES" sz="1800" dirty="0"/>
              <a:t> 2013; 6: p7-12. </a:t>
            </a:r>
            <a:endParaRPr lang="es-ES" sz="1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18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800" dirty="0" smtClean="0"/>
              <a:t>4. Bruno </a:t>
            </a:r>
            <a:r>
              <a:rPr lang="es-ES" sz="1800" dirty="0"/>
              <a:t>M, Ellis A. Consenso para el uso adecuado de antibióticos en el niño menor de 36 meses con fiebre sin foco de infección evidente. </a:t>
            </a:r>
            <a:r>
              <a:rPr lang="es-ES" sz="1800" dirty="0" err="1"/>
              <a:t>Arch</a:t>
            </a:r>
            <a:r>
              <a:rPr lang="es-ES" sz="1800" dirty="0"/>
              <a:t> Argent </a:t>
            </a:r>
            <a:r>
              <a:rPr lang="es-ES" sz="1800" dirty="0" err="1"/>
              <a:t>Pediatr</a:t>
            </a:r>
            <a:r>
              <a:rPr lang="es-ES" sz="1800" dirty="0"/>
              <a:t> 2017;115 </a:t>
            </a:r>
            <a:r>
              <a:rPr lang="es-ES" sz="1800" dirty="0" err="1"/>
              <a:t>Supl</a:t>
            </a:r>
            <a:r>
              <a:rPr lang="es-ES" sz="1800" dirty="0"/>
              <a:t> 2:p27-37</a:t>
            </a:r>
            <a:r>
              <a:rPr lang="es-ES" sz="1800" dirty="0" smtClean="0"/>
              <a:t>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18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1800" dirty="0"/>
              <a:t>5. </a:t>
            </a:r>
            <a:r>
              <a:rPr lang="es-ES" sz="1800" dirty="0" err="1"/>
              <a:t>Westra</a:t>
            </a:r>
            <a:r>
              <a:rPr lang="es-ES" sz="1800" dirty="0"/>
              <a:t> SJ, </a:t>
            </a:r>
            <a:r>
              <a:rPr lang="es-ES" sz="1800" dirty="0" err="1"/>
              <a:t>Karmazyn</a:t>
            </a:r>
            <a:r>
              <a:rPr lang="es-ES" sz="1800" dirty="0"/>
              <a:t> BK, </a:t>
            </a:r>
            <a:r>
              <a:rPr lang="es-ES" sz="1800" dirty="0" err="1"/>
              <a:t>Alazraki</a:t>
            </a:r>
            <a:r>
              <a:rPr lang="es-ES" sz="1800" dirty="0"/>
              <a:t> AL, </a:t>
            </a:r>
            <a:r>
              <a:rPr lang="es-ES" sz="1800" dirty="0" err="1"/>
              <a:t>Dempsey</a:t>
            </a:r>
            <a:r>
              <a:rPr lang="es-ES" sz="1800" dirty="0"/>
              <a:t> ME, </a:t>
            </a:r>
            <a:r>
              <a:rPr lang="es-ES" sz="1800" dirty="0" err="1"/>
              <a:t>Dillman</a:t>
            </a:r>
            <a:r>
              <a:rPr lang="es-ES" sz="1800" dirty="0"/>
              <a:t> JR, </a:t>
            </a:r>
            <a:r>
              <a:rPr lang="es-ES" sz="1800" dirty="0" err="1"/>
              <a:t>Garber</a:t>
            </a:r>
            <a:r>
              <a:rPr lang="es-ES" sz="1800" dirty="0"/>
              <a:t> M et al. ACR </a:t>
            </a:r>
            <a:r>
              <a:rPr lang="es-ES" sz="1800" dirty="0" err="1"/>
              <a:t>Appropriateness</a:t>
            </a:r>
            <a:r>
              <a:rPr lang="es-ES" sz="1800" dirty="0"/>
              <a:t> </a:t>
            </a:r>
            <a:r>
              <a:rPr lang="es-ES" sz="1800" dirty="0" err="1"/>
              <a:t>Criteria</a:t>
            </a:r>
            <a:r>
              <a:rPr lang="es-ES" sz="1800" dirty="0"/>
              <a:t> </a:t>
            </a:r>
            <a:r>
              <a:rPr lang="es-ES" sz="1800" dirty="0" err="1"/>
              <a:t>Fever</a:t>
            </a:r>
            <a:r>
              <a:rPr lang="es-ES" sz="1800" dirty="0"/>
              <a:t> </a:t>
            </a:r>
            <a:r>
              <a:rPr lang="es-ES" sz="1800" dirty="0" err="1"/>
              <a:t>Without</a:t>
            </a:r>
            <a:r>
              <a:rPr lang="es-ES" sz="1800" dirty="0"/>
              <a:t> </a:t>
            </a:r>
            <a:r>
              <a:rPr lang="es-ES" sz="1800" dirty="0" err="1"/>
              <a:t>Source</a:t>
            </a:r>
            <a:r>
              <a:rPr lang="es-ES" sz="1800" dirty="0"/>
              <a:t> </a:t>
            </a:r>
            <a:r>
              <a:rPr lang="es-ES" sz="1800" dirty="0" err="1"/>
              <a:t>or</a:t>
            </a:r>
            <a:r>
              <a:rPr lang="es-ES" sz="1800" dirty="0"/>
              <a:t> </a:t>
            </a:r>
            <a:r>
              <a:rPr lang="es-ES" sz="1800" dirty="0" err="1"/>
              <a:t>Unknown</a:t>
            </a:r>
            <a:r>
              <a:rPr lang="es-ES" sz="1800" dirty="0"/>
              <a:t> </a:t>
            </a:r>
            <a:r>
              <a:rPr lang="es-ES" sz="1800" dirty="0" err="1"/>
              <a:t>Origin-Child</a:t>
            </a:r>
            <a:r>
              <a:rPr lang="es-ES" sz="1800" dirty="0"/>
              <a:t>. J Am </a:t>
            </a:r>
            <a:r>
              <a:rPr lang="es-ES" sz="1800" dirty="0" err="1"/>
              <a:t>Coll</a:t>
            </a:r>
            <a:r>
              <a:rPr lang="es-ES" sz="1800" dirty="0"/>
              <a:t> </a:t>
            </a:r>
            <a:r>
              <a:rPr lang="es-ES" sz="1800" dirty="0" err="1"/>
              <a:t>Radiol</a:t>
            </a:r>
            <a:r>
              <a:rPr lang="es-ES" sz="1800" dirty="0"/>
              <a:t> 2016; 13(8): p922-930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Referências Bibliográficas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475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ES" sz="38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sz="3800" dirty="0" smtClean="0"/>
              <a:t>6. </a:t>
            </a:r>
            <a:r>
              <a:rPr lang="es-ES" sz="3800" dirty="0" err="1" smtClean="0"/>
              <a:t>Lacroix</a:t>
            </a:r>
            <a:r>
              <a:rPr lang="es-ES" sz="3800" dirty="0" smtClean="0"/>
              <a:t> </a:t>
            </a:r>
            <a:r>
              <a:rPr lang="es-ES" sz="3800" dirty="0"/>
              <a:t>L, Manzano S, </a:t>
            </a:r>
            <a:r>
              <a:rPr lang="es-ES" sz="3800" dirty="0" err="1"/>
              <a:t>Vandertuin</a:t>
            </a:r>
            <a:r>
              <a:rPr lang="es-ES" sz="3800" dirty="0"/>
              <a:t> L, </a:t>
            </a:r>
            <a:r>
              <a:rPr lang="es-ES" sz="3800" dirty="0" err="1"/>
              <a:t>Hugon</a:t>
            </a:r>
            <a:r>
              <a:rPr lang="es-ES" sz="3800" dirty="0"/>
              <a:t> F, </a:t>
            </a:r>
            <a:r>
              <a:rPr lang="es-ES" sz="3800" dirty="0" err="1"/>
              <a:t>Galetto-Lacour</a:t>
            </a:r>
            <a:r>
              <a:rPr lang="es-ES" sz="3800" dirty="0"/>
              <a:t> </a:t>
            </a:r>
            <a:r>
              <a:rPr lang="es-ES" sz="3800" dirty="0" err="1"/>
              <a:t>Annick</a:t>
            </a:r>
            <a:r>
              <a:rPr lang="es-ES" sz="3800" dirty="0"/>
              <a:t>, </a:t>
            </a:r>
            <a:r>
              <a:rPr lang="es-ES" sz="3800" dirty="0" err="1"/>
              <a:t>Gervaix</a:t>
            </a:r>
            <a:r>
              <a:rPr lang="es-ES" sz="3800" dirty="0"/>
              <a:t> A. </a:t>
            </a:r>
            <a:r>
              <a:rPr lang="es-ES" sz="3800" dirty="0" err="1"/>
              <a:t>Impact</a:t>
            </a:r>
            <a:r>
              <a:rPr lang="es-ES" sz="3800" dirty="0"/>
              <a:t> of </a:t>
            </a:r>
            <a:r>
              <a:rPr lang="es-ES" sz="3800" dirty="0" err="1"/>
              <a:t>the</a:t>
            </a:r>
            <a:r>
              <a:rPr lang="es-ES" sz="3800" dirty="0"/>
              <a:t> </a:t>
            </a:r>
            <a:r>
              <a:rPr lang="es-ES" sz="3800" dirty="0" err="1"/>
              <a:t>Lab</a:t>
            </a:r>
            <a:r>
              <a:rPr lang="es-ES" sz="3800" dirty="0"/>
              <a:t>-Score </a:t>
            </a:r>
            <a:r>
              <a:rPr lang="es-ES" sz="3800" dirty="0" err="1"/>
              <a:t>on</a:t>
            </a:r>
            <a:r>
              <a:rPr lang="es-ES" sz="3800" dirty="0"/>
              <a:t> </a:t>
            </a:r>
            <a:r>
              <a:rPr lang="es-ES" sz="3800" dirty="0" err="1"/>
              <a:t>Antibiotic</a:t>
            </a:r>
            <a:r>
              <a:rPr lang="es-ES" sz="3800" dirty="0"/>
              <a:t> </a:t>
            </a:r>
            <a:r>
              <a:rPr lang="es-ES" sz="3800" dirty="0" err="1"/>
              <a:t>Prescription</a:t>
            </a:r>
            <a:r>
              <a:rPr lang="es-ES" sz="3800" dirty="0"/>
              <a:t> </a:t>
            </a:r>
            <a:r>
              <a:rPr lang="es-ES" sz="3800" dirty="0" err="1"/>
              <a:t>Rate</a:t>
            </a:r>
            <a:r>
              <a:rPr lang="es-ES" sz="3800" dirty="0"/>
              <a:t> in </a:t>
            </a:r>
            <a:r>
              <a:rPr lang="es-ES" sz="3800" dirty="0" err="1"/>
              <a:t>Children</a:t>
            </a:r>
            <a:r>
              <a:rPr lang="es-ES" sz="3800" dirty="0"/>
              <a:t> </a:t>
            </a:r>
            <a:r>
              <a:rPr lang="es-ES" sz="3800" dirty="0" err="1"/>
              <a:t>with</a:t>
            </a:r>
            <a:r>
              <a:rPr lang="es-ES" sz="3800" dirty="0"/>
              <a:t> </a:t>
            </a:r>
            <a:r>
              <a:rPr lang="es-ES" sz="3800" dirty="0" err="1"/>
              <a:t>Fever</a:t>
            </a:r>
            <a:r>
              <a:rPr lang="es-ES" sz="3800" dirty="0"/>
              <a:t> </a:t>
            </a:r>
            <a:r>
              <a:rPr lang="es-ES" sz="3800" dirty="0" err="1"/>
              <a:t>without</a:t>
            </a:r>
            <a:r>
              <a:rPr lang="es-ES" sz="3800" dirty="0"/>
              <a:t> </a:t>
            </a:r>
            <a:r>
              <a:rPr lang="es-ES" sz="3800" dirty="0" err="1"/>
              <a:t>Source</a:t>
            </a:r>
            <a:r>
              <a:rPr lang="es-ES" sz="3800" dirty="0"/>
              <a:t>: A </a:t>
            </a:r>
            <a:r>
              <a:rPr lang="es-ES" sz="3800" dirty="0" err="1"/>
              <a:t>Randomized</a:t>
            </a:r>
            <a:r>
              <a:rPr lang="es-ES" sz="3800" dirty="0"/>
              <a:t> </a:t>
            </a:r>
            <a:r>
              <a:rPr lang="es-ES" sz="3800" dirty="0" err="1"/>
              <a:t>Controlled</a:t>
            </a:r>
            <a:r>
              <a:rPr lang="es-ES" sz="3800" dirty="0"/>
              <a:t> Trial. </a:t>
            </a:r>
            <a:r>
              <a:rPr lang="es-ES" sz="3800" dirty="0" err="1"/>
              <a:t>PLoS</a:t>
            </a:r>
            <a:r>
              <a:rPr lang="es-ES" sz="3800" dirty="0"/>
              <a:t> ONE 2014 9(12): e115061. doi:10. 1371/journal.pone.0115061 </a:t>
            </a:r>
            <a:endParaRPr lang="es-ES" sz="3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8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800" dirty="0" smtClean="0"/>
              <a:t>7. </a:t>
            </a:r>
            <a:r>
              <a:rPr lang="es-ES" sz="3800" dirty="0" err="1" smtClean="0"/>
              <a:t>Colvin</a:t>
            </a:r>
            <a:r>
              <a:rPr lang="es-ES" sz="3800" dirty="0" smtClean="0"/>
              <a:t> </a:t>
            </a:r>
            <a:r>
              <a:rPr lang="es-ES" sz="3800" dirty="0"/>
              <a:t>JM, </a:t>
            </a:r>
            <a:r>
              <a:rPr lang="es-ES" sz="3800" dirty="0" err="1"/>
              <a:t>Muenzer</a:t>
            </a:r>
            <a:r>
              <a:rPr lang="es-ES" sz="3800" dirty="0"/>
              <a:t> JT, </a:t>
            </a:r>
            <a:r>
              <a:rPr lang="es-ES" sz="3800" dirty="0" err="1"/>
              <a:t>Jaffe</a:t>
            </a:r>
            <a:r>
              <a:rPr lang="es-ES" sz="3800" dirty="0"/>
              <a:t> DM, </a:t>
            </a:r>
            <a:r>
              <a:rPr lang="es-ES" sz="3800" dirty="0" err="1"/>
              <a:t>Smason</a:t>
            </a:r>
            <a:r>
              <a:rPr lang="es-ES" sz="3800" dirty="0"/>
              <a:t> A, </a:t>
            </a:r>
            <a:r>
              <a:rPr lang="es-ES" sz="3800" dirty="0" err="1"/>
              <a:t>Deych</a:t>
            </a:r>
            <a:r>
              <a:rPr lang="es-ES" sz="3800" dirty="0"/>
              <a:t> E, Shannon WD et al. </a:t>
            </a:r>
            <a:r>
              <a:rPr lang="es-ES" sz="3800" dirty="0" err="1"/>
              <a:t>Detection</a:t>
            </a:r>
            <a:r>
              <a:rPr lang="es-ES" sz="3800" dirty="0"/>
              <a:t> of          </a:t>
            </a:r>
            <a:r>
              <a:rPr lang="es-ES" sz="3800" dirty="0" err="1"/>
              <a:t>Viruses</a:t>
            </a:r>
            <a:r>
              <a:rPr lang="es-ES" sz="3800" dirty="0"/>
              <a:t> in Young </a:t>
            </a:r>
            <a:r>
              <a:rPr lang="es-ES" sz="3800" dirty="0" err="1"/>
              <a:t>Children</a:t>
            </a:r>
            <a:r>
              <a:rPr lang="es-ES" sz="3800" dirty="0"/>
              <a:t> </a:t>
            </a:r>
            <a:r>
              <a:rPr lang="es-ES" sz="3800" dirty="0" err="1"/>
              <a:t>With</a:t>
            </a:r>
            <a:r>
              <a:rPr lang="es-ES" sz="3800" dirty="0"/>
              <a:t> </a:t>
            </a:r>
            <a:r>
              <a:rPr lang="es-ES" sz="3800" dirty="0" err="1"/>
              <a:t>Fever</a:t>
            </a:r>
            <a:r>
              <a:rPr lang="es-ES" sz="3800" dirty="0"/>
              <a:t> </a:t>
            </a:r>
            <a:r>
              <a:rPr lang="es-ES" sz="3800" dirty="0" err="1"/>
              <a:t>Without</a:t>
            </a:r>
            <a:r>
              <a:rPr lang="es-ES" sz="3800" dirty="0"/>
              <a:t> </a:t>
            </a:r>
            <a:r>
              <a:rPr lang="es-ES" sz="3800" dirty="0" err="1"/>
              <a:t>an</a:t>
            </a:r>
            <a:r>
              <a:rPr lang="es-ES" sz="3800" dirty="0"/>
              <a:t> </a:t>
            </a:r>
            <a:r>
              <a:rPr lang="es-ES" sz="3800" dirty="0" err="1"/>
              <a:t>Apparent</a:t>
            </a:r>
            <a:r>
              <a:rPr lang="es-ES" sz="3800" dirty="0"/>
              <a:t> </a:t>
            </a:r>
            <a:r>
              <a:rPr lang="es-ES" sz="3800" dirty="0" err="1"/>
              <a:t>Source</a:t>
            </a:r>
            <a:r>
              <a:rPr lang="es-ES" sz="3800" dirty="0"/>
              <a:t>. </a:t>
            </a:r>
            <a:r>
              <a:rPr lang="es-ES" sz="3800" dirty="0" err="1"/>
              <a:t>Pediatrics</a:t>
            </a:r>
            <a:r>
              <a:rPr lang="es-ES" sz="3800" dirty="0"/>
              <a:t> 2012; 130; p1455-1462. </a:t>
            </a:r>
            <a:r>
              <a:rPr lang="es-ES" sz="3800" dirty="0" err="1"/>
              <a:t>doi</a:t>
            </a:r>
            <a:r>
              <a:rPr lang="es-ES" sz="3800" dirty="0"/>
              <a:t>: 10.1542/peds.2012-1391. </a:t>
            </a:r>
            <a:endParaRPr lang="es-ES" sz="38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sz="38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800" dirty="0" smtClean="0"/>
              <a:t>8. </a:t>
            </a:r>
            <a:r>
              <a:rPr lang="es-ES" sz="3800" dirty="0" err="1" smtClean="0"/>
              <a:t>Mintegi</a:t>
            </a:r>
            <a:r>
              <a:rPr lang="es-ES" sz="3800" dirty="0" smtClean="0"/>
              <a:t> </a:t>
            </a:r>
            <a:r>
              <a:rPr lang="es-ES" sz="3800" dirty="0"/>
              <a:t>S, </a:t>
            </a:r>
            <a:r>
              <a:rPr lang="es-ES" sz="3800" dirty="0" err="1"/>
              <a:t>Gomez</a:t>
            </a:r>
            <a:r>
              <a:rPr lang="es-ES" sz="3800" dirty="0"/>
              <a:t> B, </a:t>
            </a:r>
            <a:r>
              <a:rPr lang="es-ES" sz="3800" dirty="0" err="1"/>
              <a:t>Martinez</a:t>
            </a:r>
            <a:r>
              <a:rPr lang="es-ES" sz="3800" dirty="0"/>
              <a:t>-, </a:t>
            </a:r>
            <a:r>
              <a:rPr lang="es-ES" sz="3800" dirty="0" err="1"/>
              <a:t>Virumbrales</a:t>
            </a:r>
            <a:r>
              <a:rPr lang="es-ES" sz="3800" dirty="0"/>
              <a:t> L, Morientes O, Benito J. </a:t>
            </a:r>
            <a:r>
              <a:rPr lang="es-ES" sz="3800" dirty="0" err="1"/>
              <a:t>Outpatient</a:t>
            </a:r>
            <a:r>
              <a:rPr lang="es-ES" sz="3800" dirty="0"/>
              <a:t> </a:t>
            </a:r>
            <a:r>
              <a:rPr lang="es-ES" sz="3800" dirty="0" err="1"/>
              <a:t>management</a:t>
            </a:r>
            <a:r>
              <a:rPr lang="es-ES" sz="3800" dirty="0"/>
              <a:t> of </a:t>
            </a:r>
            <a:r>
              <a:rPr lang="es-ES" sz="3800" dirty="0" err="1"/>
              <a:t>selected</a:t>
            </a:r>
            <a:r>
              <a:rPr lang="es-ES" sz="3800" dirty="0"/>
              <a:t> </a:t>
            </a:r>
            <a:r>
              <a:rPr lang="es-ES" sz="3800" dirty="0" err="1"/>
              <a:t>young</a:t>
            </a:r>
            <a:r>
              <a:rPr lang="es-ES" sz="3800" dirty="0"/>
              <a:t> </a:t>
            </a:r>
            <a:r>
              <a:rPr lang="es-ES" sz="3800" dirty="0" err="1"/>
              <a:t>febrile</a:t>
            </a:r>
            <a:r>
              <a:rPr lang="es-ES" sz="3800" dirty="0"/>
              <a:t> </a:t>
            </a:r>
            <a:r>
              <a:rPr lang="es-ES" sz="3800" dirty="0" err="1"/>
              <a:t>infants</a:t>
            </a:r>
            <a:r>
              <a:rPr lang="es-ES" sz="3800" dirty="0"/>
              <a:t> </a:t>
            </a:r>
            <a:r>
              <a:rPr lang="es-ES" sz="3800" dirty="0" err="1"/>
              <a:t>without</a:t>
            </a:r>
            <a:r>
              <a:rPr lang="es-ES" sz="3800" dirty="0"/>
              <a:t> </a:t>
            </a:r>
            <a:r>
              <a:rPr lang="es-ES" sz="3800" dirty="0" err="1"/>
              <a:t>antibiotics</a:t>
            </a:r>
            <a:r>
              <a:rPr lang="es-ES" sz="3800" dirty="0"/>
              <a:t>. </a:t>
            </a:r>
            <a:r>
              <a:rPr lang="es-ES" sz="3800" dirty="0" err="1"/>
              <a:t>Arch</a:t>
            </a:r>
            <a:r>
              <a:rPr lang="es-ES" sz="3800" dirty="0"/>
              <a:t> </a:t>
            </a:r>
            <a:r>
              <a:rPr lang="es-ES" sz="3800" dirty="0" err="1"/>
              <a:t>Dis</a:t>
            </a:r>
            <a:r>
              <a:rPr lang="es-ES" sz="3800" dirty="0"/>
              <a:t> </a:t>
            </a:r>
            <a:r>
              <a:rPr lang="es-ES" sz="3800" dirty="0" err="1"/>
              <a:t>Child</a:t>
            </a:r>
            <a:r>
              <a:rPr lang="es-ES" sz="3800" dirty="0"/>
              <a:t> 2016; 0: p1-6 doi:10.1136/ </a:t>
            </a:r>
            <a:r>
              <a:rPr lang="es-ES" sz="3800" dirty="0" smtClean="0"/>
              <a:t>archdischild-2016-310600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sz="38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sz="3800" dirty="0" smtClean="0"/>
              <a:t>9. </a:t>
            </a:r>
            <a:r>
              <a:rPr lang="es-ES" sz="3800" dirty="0" err="1" smtClean="0"/>
              <a:t>Herlihy</a:t>
            </a:r>
            <a:r>
              <a:rPr lang="es-ES" sz="3800" dirty="0" smtClean="0"/>
              <a:t> </a:t>
            </a:r>
            <a:r>
              <a:rPr lang="es-ES" sz="3800" dirty="0"/>
              <a:t>JM, </a:t>
            </a:r>
            <a:r>
              <a:rPr lang="es-ES" sz="3800" dirty="0" err="1"/>
              <a:t>D’Acremont</a:t>
            </a:r>
            <a:r>
              <a:rPr lang="es-ES" sz="3800" dirty="0"/>
              <a:t> V, </a:t>
            </a:r>
            <a:r>
              <a:rPr lang="es-ES" sz="3800" dirty="0" err="1"/>
              <a:t>Burgess</a:t>
            </a:r>
            <a:r>
              <a:rPr lang="es-ES" sz="3800" dirty="0"/>
              <a:t> DCH, Walker N. Diagnosis and </a:t>
            </a:r>
            <a:r>
              <a:rPr lang="es-ES" sz="3800" dirty="0" err="1"/>
              <a:t>treatment</a:t>
            </a:r>
            <a:r>
              <a:rPr lang="es-ES" sz="3800" dirty="0"/>
              <a:t> of </a:t>
            </a:r>
            <a:r>
              <a:rPr lang="es-ES" sz="3800" dirty="0" err="1"/>
              <a:t>febrile</a:t>
            </a:r>
            <a:r>
              <a:rPr lang="es-ES" sz="3800" dirty="0"/>
              <a:t> </a:t>
            </a:r>
            <a:r>
              <a:rPr lang="es-ES" sz="3800" dirty="0" err="1"/>
              <a:t>child</a:t>
            </a:r>
            <a:r>
              <a:rPr lang="es-ES" sz="3800" dirty="0"/>
              <a:t> In: Black RE, </a:t>
            </a:r>
            <a:r>
              <a:rPr lang="es-ES" sz="3800" dirty="0" err="1"/>
              <a:t>Laxminarayan</a:t>
            </a:r>
            <a:r>
              <a:rPr lang="es-ES" sz="3800" dirty="0"/>
              <a:t> R, </a:t>
            </a:r>
            <a:r>
              <a:rPr lang="es-ES" sz="3800" dirty="0" err="1"/>
              <a:t>Temmerman</a:t>
            </a:r>
            <a:r>
              <a:rPr lang="es-ES" sz="3800" dirty="0"/>
              <a:t> M et al, </a:t>
            </a:r>
            <a:r>
              <a:rPr lang="es-ES" sz="3800" dirty="0" err="1"/>
              <a:t>editors</a:t>
            </a:r>
            <a:r>
              <a:rPr lang="es-ES" sz="3800" dirty="0"/>
              <a:t>. </a:t>
            </a:r>
            <a:r>
              <a:rPr lang="es-ES" sz="3800" dirty="0" err="1"/>
              <a:t>Reproductive</a:t>
            </a:r>
            <a:r>
              <a:rPr lang="es-ES" sz="3800" dirty="0"/>
              <a:t>, Maternal, </a:t>
            </a:r>
            <a:r>
              <a:rPr lang="es-ES" sz="3800" dirty="0" err="1"/>
              <a:t>Newborn</a:t>
            </a:r>
            <a:r>
              <a:rPr lang="es-ES" sz="3800" dirty="0"/>
              <a:t>, and </a:t>
            </a:r>
            <a:r>
              <a:rPr lang="es-ES" sz="3800" dirty="0" err="1"/>
              <a:t>Child</a:t>
            </a:r>
            <a:r>
              <a:rPr lang="es-ES" sz="3800" dirty="0"/>
              <a:t> </a:t>
            </a:r>
            <a:r>
              <a:rPr lang="es-ES" sz="3800" dirty="0" err="1"/>
              <a:t>Health</a:t>
            </a:r>
            <a:r>
              <a:rPr lang="es-ES" sz="3800" dirty="0"/>
              <a:t>. 3th </a:t>
            </a:r>
            <a:r>
              <a:rPr lang="es-ES" sz="3800" dirty="0" err="1"/>
              <a:t>Edition</a:t>
            </a:r>
            <a:r>
              <a:rPr lang="es-ES" sz="3800" dirty="0"/>
              <a:t>. Washington: </a:t>
            </a:r>
            <a:r>
              <a:rPr lang="es-ES" sz="3800" dirty="0" err="1"/>
              <a:t>World</a:t>
            </a:r>
            <a:r>
              <a:rPr lang="es-ES" sz="3800" dirty="0"/>
              <a:t> Bank </a:t>
            </a:r>
            <a:r>
              <a:rPr lang="es-ES" sz="3800" dirty="0" err="1"/>
              <a:t>Group</a:t>
            </a:r>
            <a:r>
              <a:rPr lang="es-ES" sz="3800" dirty="0"/>
              <a:t>; 2016. p137-161.</a:t>
            </a:r>
            <a:endParaRPr lang="pt-BR" sz="38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pt-BR" smtClean="0"/>
              <a:t>Referências Bibliográficas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55000" lnSpcReduction="20000"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smtClean="0"/>
              <a:t>10. Royal </a:t>
            </a:r>
            <a:r>
              <a:rPr lang="es-ES" dirty="0" err="1"/>
              <a:t>College</a:t>
            </a:r>
            <a:r>
              <a:rPr lang="es-ES" dirty="0"/>
              <a:t> of </a:t>
            </a:r>
            <a:r>
              <a:rPr lang="es-ES" dirty="0" err="1"/>
              <a:t>Obstetricians</a:t>
            </a:r>
            <a:r>
              <a:rPr lang="es-ES" dirty="0"/>
              <a:t> and </a:t>
            </a:r>
            <a:r>
              <a:rPr lang="es-ES" dirty="0" err="1"/>
              <a:t>Gynaecologists</a:t>
            </a:r>
            <a:r>
              <a:rPr lang="es-ES" dirty="0"/>
              <a:t>. </a:t>
            </a:r>
            <a:r>
              <a:rPr lang="es-ES" dirty="0" err="1"/>
              <a:t>Feverish</a:t>
            </a:r>
            <a:r>
              <a:rPr lang="es-ES" dirty="0"/>
              <a:t> </a:t>
            </a:r>
            <a:r>
              <a:rPr lang="es-ES" dirty="0" err="1"/>
              <a:t>illness</a:t>
            </a:r>
            <a:r>
              <a:rPr lang="es-ES" dirty="0"/>
              <a:t> in </a:t>
            </a:r>
            <a:r>
              <a:rPr lang="es-ES" dirty="0" err="1"/>
              <a:t>children</a:t>
            </a:r>
            <a:r>
              <a:rPr lang="es-ES" dirty="0"/>
              <a:t>: </a:t>
            </a:r>
            <a:r>
              <a:rPr lang="es-ES" dirty="0" err="1"/>
              <a:t>assesment</a:t>
            </a:r>
            <a:r>
              <a:rPr lang="es-ES" dirty="0"/>
              <a:t> and </a:t>
            </a:r>
            <a:r>
              <a:rPr lang="es-ES" dirty="0" err="1"/>
              <a:t>initial</a:t>
            </a:r>
            <a:r>
              <a:rPr lang="es-ES" dirty="0"/>
              <a:t> </a:t>
            </a:r>
            <a:r>
              <a:rPr lang="es-ES" dirty="0" err="1"/>
              <a:t>management</a:t>
            </a:r>
            <a:r>
              <a:rPr lang="es-ES" dirty="0"/>
              <a:t> in </a:t>
            </a:r>
            <a:r>
              <a:rPr lang="es-ES" dirty="0" err="1"/>
              <a:t>children</a:t>
            </a:r>
            <a:r>
              <a:rPr lang="es-ES" dirty="0"/>
              <a:t> </a:t>
            </a:r>
            <a:r>
              <a:rPr lang="es-ES" dirty="0" err="1"/>
              <a:t>young</a:t>
            </a:r>
            <a:r>
              <a:rPr lang="es-ES" dirty="0"/>
              <a:t> tan 5 </a:t>
            </a:r>
            <a:r>
              <a:rPr lang="es-ES" dirty="0" err="1"/>
              <a:t>years</a:t>
            </a:r>
            <a:r>
              <a:rPr lang="es-ES" dirty="0"/>
              <a:t>. 2013. p1-30</a:t>
            </a:r>
            <a:r>
              <a:rPr lang="es-ES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smtClean="0"/>
              <a:t>11.  </a:t>
            </a:r>
            <a:r>
              <a:rPr lang="es-ES" dirty="0"/>
              <a:t>Haya </a:t>
            </a:r>
            <a:r>
              <a:rPr lang="es-ES" dirty="0" err="1"/>
              <a:t>Ribitzky-Eisner</a:t>
            </a:r>
            <a:r>
              <a:rPr lang="es-ES" dirty="0"/>
              <a:t>, </a:t>
            </a:r>
            <a:r>
              <a:rPr lang="es-ES" dirty="0" err="1"/>
              <a:t>Minuhin</a:t>
            </a:r>
            <a:r>
              <a:rPr lang="es-ES" dirty="0"/>
              <a:t> Y, </a:t>
            </a:r>
            <a:r>
              <a:rPr lang="es-ES" dirty="0" err="1"/>
              <a:t>Greenberg</a:t>
            </a:r>
            <a:r>
              <a:rPr lang="es-ES" dirty="0"/>
              <a:t> D, </a:t>
            </a:r>
            <a:r>
              <a:rPr lang="es-ES" dirty="0" err="1"/>
              <a:t>Greenberg</a:t>
            </a:r>
            <a:r>
              <a:rPr lang="es-ES" dirty="0"/>
              <a:t> N, </a:t>
            </a:r>
            <a:r>
              <a:rPr lang="es-ES" dirty="0" err="1"/>
              <a:t>Chodick</a:t>
            </a:r>
            <a:r>
              <a:rPr lang="es-ES" dirty="0"/>
              <a:t> G, </a:t>
            </a:r>
            <a:r>
              <a:rPr lang="es-ES" dirty="0" err="1"/>
              <a:t>Craiu</a:t>
            </a:r>
            <a:r>
              <a:rPr lang="es-ES" dirty="0"/>
              <a:t> M et al. </a:t>
            </a:r>
            <a:r>
              <a:rPr lang="es-ES" dirty="0" err="1"/>
              <a:t>Epidemiologic</a:t>
            </a:r>
            <a:r>
              <a:rPr lang="es-ES" dirty="0"/>
              <a:t> and </a:t>
            </a:r>
            <a:r>
              <a:rPr lang="es-ES" dirty="0" err="1"/>
              <a:t>microbiologic</a:t>
            </a:r>
            <a:r>
              <a:rPr lang="es-ES" dirty="0"/>
              <a:t> </a:t>
            </a:r>
            <a:r>
              <a:rPr lang="es-ES" dirty="0" err="1"/>
              <a:t>characteristics</a:t>
            </a:r>
            <a:r>
              <a:rPr lang="es-ES" dirty="0"/>
              <a:t> of </a:t>
            </a:r>
            <a:r>
              <a:rPr lang="es-ES" dirty="0" err="1"/>
              <a:t>occult</a:t>
            </a:r>
            <a:r>
              <a:rPr lang="es-ES" dirty="0"/>
              <a:t> </a:t>
            </a:r>
            <a:r>
              <a:rPr lang="es-ES" dirty="0" err="1"/>
              <a:t>bacteremia</a:t>
            </a:r>
            <a:r>
              <a:rPr lang="es-ES" dirty="0"/>
              <a:t> </a:t>
            </a:r>
            <a:r>
              <a:rPr lang="es-ES" dirty="0" err="1"/>
              <a:t>among</a:t>
            </a:r>
            <a:r>
              <a:rPr lang="es-ES" dirty="0"/>
              <a:t> </a:t>
            </a:r>
            <a:r>
              <a:rPr lang="es-ES" dirty="0" err="1"/>
              <a:t>febrile</a:t>
            </a:r>
            <a:r>
              <a:rPr lang="es-ES" dirty="0"/>
              <a:t> </a:t>
            </a:r>
            <a:r>
              <a:rPr lang="es-ES" dirty="0" err="1"/>
              <a:t>children</a:t>
            </a:r>
            <a:r>
              <a:rPr lang="es-ES" dirty="0"/>
              <a:t> in </a:t>
            </a:r>
            <a:r>
              <a:rPr lang="es-ES" dirty="0" err="1"/>
              <a:t>Southern</a:t>
            </a:r>
            <a:r>
              <a:rPr lang="es-ES" dirty="0"/>
              <a:t> Israel, </a:t>
            </a:r>
            <a:r>
              <a:rPr lang="es-ES" dirty="0" err="1"/>
              <a:t>before</a:t>
            </a:r>
            <a:r>
              <a:rPr lang="es-ES" dirty="0"/>
              <a:t> and </a:t>
            </a:r>
            <a:r>
              <a:rPr lang="es-ES" dirty="0" err="1"/>
              <a:t>after</a:t>
            </a:r>
            <a:r>
              <a:rPr lang="es-ES" dirty="0"/>
              <a:t> </a:t>
            </a:r>
            <a:r>
              <a:rPr lang="es-ES" dirty="0" err="1"/>
              <a:t>initiation</a:t>
            </a:r>
            <a:r>
              <a:rPr lang="es-ES" dirty="0"/>
              <a:t> of </a:t>
            </a:r>
            <a:r>
              <a:rPr lang="es-ES" dirty="0" err="1"/>
              <a:t>the</a:t>
            </a:r>
            <a:r>
              <a:rPr lang="es-ES" dirty="0"/>
              <a:t>  </a:t>
            </a:r>
            <a:r>
              <a:rPr lang="es-ES" dirty="0" err="1"/>
              <a:t>routine</a:t>
            </a:r>
            <a:r>
              <a:rPr lang="es-ES" dirty="0"/>
              <a:t> </a:t>
            </a:r>
            <a:r>
              <a:rPr lang="es-ES" dirty="0" err="1"/>
              <a:t>antipneumococcal</a:t>
            </a:r>
            <a:r>
              <a:rPr lang="es-ES" dirty="0"/>
              <a:t> </a:t>
            </a:r>
            <a:r>
              <a:rPr lang="es-ES" dirty="0" err="1"/>
              <a:t>immunization</a:t>
            </a:r>
            <a:r>
              <a:rPr lang="es-ES" dirty="0"/>
              <a:t>. </a:t>
            </a:r>
            <a:r>
              <a:rPr lang="es-ES" dirty="0" err="1"/>
              <a:t>Pediatr</a:t>
            </a:r>
            <a:r>
              <a:rPr lang="es-ES" dirty="0"/>
              <a:t> </a:t>
            </a:r>
            <a:r>
              <a:rPr lang="es-ES" dirty="0" err="1"/>
              <a:t>Neonatol</a:t>
            </a:r>
            <a:r>
              <a:rPr lang="es-ES" dirty="0"/>
              <a:t> 2015. p378-384</a:t>
            </a:r>
            <a:r>
              <a:rPr lang="es-ES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smtClean="0"/>
              <a:t>12.  </a:t>
            </a:r>
            <a:r>
              <a:rPr lang="es-ES" dirty="0" err="1"/>
              <a:t>Gomez</a:t>
            </a:r>
            <a:r>
              <a:rPr lang="es-ES" dirty="0"/>
              <a:t> B, </a:t>
            </a:r>
            <a:r>
              <a:rPr lang="es-ES" dirty="0" err="1"/>
              <a:t>Mintegi</a:t>
            </a:r>
            <a:r>
              <a:rPr lang="es-ES" dirty="0"/>
              <a:t> S, </a:t>
            </a:r>
            <a:r>
              <a:rPr lang="es-ES" dirty="0" err="1"/>
              <a:t>Bressan</a:t>
            </a:r>
            <a:r>
              <a:rPr lang="es-ES" dirty="0"/>
              <a:t> S, Da </a:t>
            </a:r>
            <a:r>
              <a:rPr lang="es-ES" dirty="0" err="1"/>
              <a:t>Dalt</a:t>
            </a:r>
            <a:r>
              <a:rPr lang="es-ES" dirty="0"/>
              <a:t> L, </a:t>
            </a:r>
            <a:r>
              <a:rPr lang="es-ES" dirty="0" err="1"/>
              <a:t>Gervaix</a:t>
            </a:r>
            <a:r>
              <a:rPr lang="es-ES" dirty="0"/>
              <a:t> A, </a:t>
            </a:r>
            <a:r>
              <a:rPr lang="es-ES" dirty="0" err="1"/>
              <a:t>Lacroix</a:t>
            </a:r>
            <a:r>
              <a:rPr lang="es-ES" dirty="0"/>
              <a:t> L et al. </a:t>
            </a:r>
            <a:r>
              <a:rPr lang="es-ES" dirty="0" err="1"/>
              <a:t>Validation</a:t>
            </a:r>
            <a:r>
              <a:rPr lang="es-ES" dirty="0"/>
              <a:t> of </a:t>
            </a:r>
            <a:r>
              <a:rPr lang="es-ES" dirty="0" err="1"/>
              <a:t>the</a:t>
            </a:r>
            <a:r>
              <a:rPr lang="es-ES" dirty="0"/>
              <a:t> “</a:t>
            </a:r>
            <a:r>
              <a:rPr lang="es-ES" dirty="0" err="1"/>
              <a:t>Step-by-Step</a:t>
            </a:r>
            <a:r>
              <a:rPr lang="es-ES" dirty="0"/>
              <a:t>” </a:t>
            </a:r>
            <a:r>
              <a:rPr lang="es-ES" dirty="0" err="1"/>
              <a:t>Approach</a:t>
            </a:r>
            <a:r>
              <a:rPr lang="es-ES" dirty="0"/>
              <a:t> in </a:t>
            </a:r>
            <a:r>
              <a:rPr lang="es-ES" dirty="0" err="1"/>
              <a:t>the</a:t>
            </a:r>
            <a:r>
              <a:rPr lang="es-ES" dirty="0"/>
              <a:t> Management of Young </a:t>
            </a:r>
            <a:r>
              <a:rPr lang="es-ES" dirty="0" err="1"/>
              <a:t>Febrile</a:t>
            </a:r>
            <a:r>
              <a:rPr lang="es-ES" dirty="0"/>
              <a:t> </a:t>
            </a:r>
            <a:r>
              <a:rPr lang="es-ES" dirty="0" err="1"/>
              <a:t>Infants</a:t>
            </a:r>
            <a:r>
              <a:rPr lang="es-ES" dirty="0"/>
              <a:t>. </a:t>
            </a:r>
            <a:r>
              <a:rPr lang="es-ES" dirty="0" err="1"/>
              <a:t>Pediatrics</a:t>
            </a:r>
            <a:r>
              <a:rPr lang="es-ES" dirty="0"/>
              <a:t>. 2016;138(2):</a:t>
            </a:r>
            <a:r>
              <a:rPr lang="es-ES" dirty="0" smtClean="0"/>
              <a:t>e20154381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smtClean="0"/>
              <a:t>13.  </a:t>
            </a:r>
            <a:r>
              <a:rPr lang="es-ES" dirty="0" err="1"/>
              <a:t>Arora</a:t>
            </a:r>
            <a:r>
              <a:rPr lang="es-ES" dirty="0"/>
              <a:t> R, </a:t>
            </a:r>
            <a:r>
              <a:rPr lang="es-ES" dirty="0" err="1"/>
              <a:t>Mahajan</a:t>
            </a:r>
            <a:r>
              <a:rPr lang="es-ES" dirty="0"/>
              <a:t> P. </a:t>
            </a:r>
            <a:r>
              <a:rPr lang="es-ES" dirty="0" err="1"/>
              <a:t>Evaluation</a:t>
            </a:r>
            <a:r>
              <a:rPr lang="es-ES" dirty="0"/>
              <a:t> of </a:t>
            </a:r>
            <a:r>
              <a:rPr lang="es-ES" dirty="0" err="1"/>
              <a:t>child</a:t>
            </a:r>
            <a:r>
              <a:rPr lang="es-ES" dirty="0"/>
              <a:t> </a:t>
            </a:r>
            <a:r>
              <a:rPr lang="es-ES" dirty="0" err="1"/>
              <a:t>with</a:t>
            </a:r>
            <a:r>
              <a:rPr lang="es-ES" dirty="0"/>
              <a:t> </a:t>
            </a:r>
            <a:r>
              <a:rPr lang="es-ES" dirty="0" err="1"/>
              <a:t>fever</a:t>
            </a:r>
            <a:r>
              <a:rPr lang="es-ES" dirty="0"/>
              <a:t> </a:t>
            </a:r>
            <a:r>
              <a:rPr lang="es-ES" dirty="0" err="1"/>
              <a:t>without</a:t>
            </a:r>
            <a:r>
              <a:rPr lang="es-ES" dirty="0"/>
              <a:t> </a:t>
            </a:r>
            <a:r>
              <a:rPr lang="es-ES" dirty="0" err="1"/>
              <a:t>source</a:t>
            </a:r>
            <a:r>
              <a:rPr lang="es-ES" dirty="0"/>
              <a:t>. </a:t>
            </a:r>
            <a:r>
              <a:rPr lang="es-ES" dirty="0" err="1"/>
              <a:t>Pediatr</a:t>
            </a:r>
            <a:r>
              <a:rPr lang="es-ES" dirty="0"/>
              <a:t> </a:t>
            </a:r>
            <a:r>
              <a:rPr lang="es-ES" dirty="0" err="1"/>
              <a:t>Clin</a:t>
            </a:r>
            <a:r>
              <a:rPr lang="es-ES" dirty="0"/>
              <a:t> N Am 2013; 60: 1049–1062. </a:t>
            </a:r>
            <a:r>
              <a:rPr lang="es-ES" dirty="0" err="1"/>
              <a:t>doi</a:t>
            </a:r>
            <a:r>
              <a:rPr lang="es-ES" dirty="0"/>
              <a:t>: </a:t>
            </a:r>
            <a:r>
              <a:rPr lang="es-ES" dirty="0" smtClean="0"/>
              <a:t>10.1016/j.pcl.2013.06.009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s-ES" dirty="0" smtClean="0"/>
              <a:t>14.  </a:t>
            </a:r>
            <a:r>
              <a:rPr lang="es-ES" dirty="0"/>
              <a:t>Buendía JA, Sánchez-Villamil JP, </a:t>
            </a:r>
            <a:r>
              <a:rPr lang="es-ES" dirty="0" err="1"/>
              <a:t>Urman</a:t>
            </a:r>
            <a:r>
              <a:rPr lang="es-ES" dirty="0"/>
              <a:t> G. Estrategia más costo-efectiva para el diagnóstico de la infección bacteriana grave en lactantes con síndrome febril sin foco. Biomédica 2016; 36: p406-414</a:t>
            </a:r>
            <a:endParaRPr lang="pt-BR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ítulo 1"/>
          <p:cNvSpPr>
            <a:spLocks noGrp="1"/>
          </p:cNvSpPr>
          <p:nvPr>
            <p:ph type="title"/>
          </p:nvPr>
        </p:nvSpPr>
        <p:spPr>
          <a:xfrm>
            <a:off x="457200" y="2933700"/>
            <a:ext cx="8229600" cy="1143000"/>
          </a:xfrm>
        </p:spPr>
        <p:txBody>
          <a:bodyPr/>
          <a:lstStyle/>
          <a:p>
            <a:pPr eaLnBrk="1" hangingPunct="1"/>
            <a:r>
              <a:rPr lang="pt-BR" smtClean="0"/>
              <a:t>OBRIGADO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3813" y="3181350"/>
            <a:ext cx="4191000" cy="3449638"/>
          </a:xfrm>
        </p:spPr>
      </p:pic>
      <p:pic>
        <p:nvPicPr>
          <p:cNvPr id="65539" name="Imagem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649663"/>
            <a:ext cx="4265613" cy="2957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5540" name="Imagem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0" y="-374650"/>
            <a:ext cx="4302125" cy="402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1033</TotalTime>
  <Words>3637</Words>
  <Application>Microsoft Office PowerPoint</Application>
  <PresentationFormat>Apresentação na tela (4:3)</PresentationFormat>
  <Paragraphs>385</Paragraphs>
  <Slides>63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63</vt:i4>
      </vt:variant>
    </vt:vector>
  </HeadingPairs>
  <TitlesOfParts>
    <vt:vector size="68" baseType="lpstr">
      <vt:lpstr>Arial</vt:lpstr>
      <vt:lpstr>Calibri</vt:lpstr>
      <vt:lpstr>Century Gothic</vt:lpstr>
      <vt:lpstr>Times New Roman</vt:lpstr>
      <vt:lpstr>Tema do Office</vt:lpstr>
      <vt:lpstr>FEBRE SEM SINAIS LOCALIZATÓRIOS NA INFÂNCIA: PROPOSTA DE ROTINA DE ATENDIMENTO À POPULAÇÃO PEDIÁTRICA DO HOSPITAL MATERNO INFANTIL DE BRASÍLIA </vt:lpstr>
      <vt:lpstr>Introdução</vt:lpstr>
      <vt:lpstr>Introdução</vt:lpstr>
      <vt:lpstr>Introdução</vt:lpstr>
      <vt:lpstr>Objetivos</vt:lpstr>
      <vt:lpstr>Objetivos</vt:lpstr>
      <vt:lpstr>Metodologia</vt:lpstr>
      <vt:lpstr>Metodologia</vt:lpstr>
      <vt:lpstr>Metodologia</vt:lpstr>
      <vt:lpstr>Metodologia</vt:lpstr>
      <vt:lpstr>Metodologia</vt:lpstr>
      <vt:lpstr>Revisão de Artigos</vt:lpstr>
      <vt:lpstr>Definição e Epidemiologia</vt:lpstr>
      <vt:lpstr>Definição e Epidemiologia</vt:lpstr>
      <vt:lpstr>Definição e Epidemiologia</vt:lpstr>
      <vt:lpstr>Definição e Epidemiologia</vt:lpstr>
      <vt:lpstr>Definição e Epidemiologia</vt:lpstr>
      <vt:lpstr>Definição e Epidemiologia</vt:lpstr>
      <vt:lpstr>Definição e Epidemiologia</vt:lpstr>
      <vt:lpstr>Etiologia</vt:lpstr>
      <vt:lpstr>Etiologia</vt:lpstr>
      <vt:lpstr>Etiologia</vt:lpstr>
      <vt:lpstr>Etiologia</vt:lpstr>
      <vt:lpstr>Etiologia</vt:lpstr>
      <vt:lpstr>Etiologia</vt:lpstr>
      <vt:lpstr>Etiologia</vt:lpstr>
      <vt:lpstr>Etiologia</vt:lpstr>
      <vt:lpstr>Etiologia</vt:lpstr>
      <vt:lpstr>Fisiopatologia Pediátrica</vt:lpstr>
      <vt:lpstr>Fisiopatologia Pediátrica</vt:lpstr>
      <vt:lpstr>Diagnóstico Clínico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Diagnóstico Laboratorial e Outros Exames Complementares</vt:lpstr>
      <vt:lpstr>Tratamento</vt:lpstr>
      <vt:lpstr>Tratamento</vt:lpstr>
      <vt:lpstr>Tratamento</vt:lpstr>
      <vt:lpstr>Tratamento</vt:lpstr>
      <vt:lpstr>Tratamento</vt:lpstr>
      <vt:lpstr>Tratamento</vt:lpstr>
      <vt:lpstr>Conclusão</vt:lpstr>
      <vt:lpstr>Conclusão</vt:lpstr>
      <vt:lpstr>       PROPOSTA DE ROTINA PARA O ATENDIMENTO DE CRIANÇAS COM FEBRE SEM SINAIS LOCALIZATÓRIOS NO PRONTO-SOCORRO DO HOSPITAL MATERNO INFANTIL DE BRASÍLIA</vt:lpstr>
      <vt:lpstr>Slide 55</vt:lpstr>
      <vt:lpstr>Slide 56</vt:lpstr>
      <vt:lpstr>Slide 57</vt:lpstr>
      <vt:lpstr>Siglas:  Hmg: Hemograma/ Hmc: Hemocultura/ EAS: Elementos Anormais e Sedimentos/ Uroc: Urocultura/ LCR: Liquido Cefalorraquidiano/ ATB: Antibioticoterapia/ ITU: Infecção do Trato Urinário/ Rx: Radiografia/ Tax: Temperatura Axilar/ HIb: Haemophilus influenzae * Estratificação de Risco baseada na Escala de Rochester. ** Contagem de leucócitos &gt; 10/campo *** Colhido por sondagem vesical ou jato médio em caso de controle esfincteriano. </vt:lpstr>
      <vt:lpstr>Referências Bibliográficas</vt:lpstr>
      <vt:lpstr>Referências Bibliográficas</vt:lpstr>
      <vt:lpstr>Referências Bibliográficas</vt:lpstr>
      <vt:lpstr>OBRIGADO</vt:lpstr>
      <vt:lpstr>Slide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Paulo</cp:lastModifiedBy>
  <cp:revision>48</cp:revision>
  <dcterms:created xsi:type="dcterms:W3CDTF">2017-12-24T15:19:59Z</dcterms:created>
  <dcterms:modified xsi:type="dcterms:W3CDTF">2018-02-18T00:01:37Z</dcterms:modified>
</cp:coreProperties>
</file>