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8"/>
  </p:notesMasterIdLst>
  <p:sldIdLst>
    <p:sldId id="256" r:id="rId2"/>
    <p:sldId id="258" r:id="rId3"/>
    <p:sldId id="257" r:id="rId4"/>
    <p:sldId id="270" r:id="rId5"/>
    <p:sldId id="283" r:id="rId6"/>
    <p:sldId id="261" r:id="rId7"/>
    <p:sldId id="294" r:id="rId8"/>
    <p:sldId id="273" r:id="rId9"/>
    <p:sldId id="262" r:id="rId10"/>
    <p:sldId id="259" r:id="rId11"/>
    <p:sldId id="303" r:id="rId12"/>
    <p:sldId id="269" r:id="rId13"/>
    <p:sldId id="276" r:id="rId14"/>
    <p:sldId id="280" r:id="rId15"/>
    <p:sldId id="275" r:id="rId16"/>
    <p:sldId id="263" r:id="rId17"/>
    <p:sldId id="278" r:id="rId18"/>
    <p:sldId id="274" r:id="rId19"/>
    <p:sldId id="264" r:id="rId20"/>
    <p:sldId id="281" r:id="rId21"/>
    <p:sldId id="282" r:id="rId22"/>
    <p:sldId id="285" r:id="rId23"/>
    <p:sldId id="277" r:id="rId24"/>
    <p:sldId id="267" r:id="rId25"/>
    <p:sldId id="296" r:id="rId26"/>
    <p:sldId id="297" r:id="rId27"/>
    <p:sldId id="298" r:id="rId28"/>
    <p:sldId id="299" r:id="rId29"/>
    <p:sldId id="287" r:id="rId30"/>
    <p:sldId id="304" r:id="rId31"/>
    <p:sldId id="302" r:id="rId32"/>
    <p:sldId id="271" r:id="rId33"/>
    <p:sldId id="290" r:id="rId34"/>
    <p:sldId id="306" r:id="rId35"/>
    <p:sldId id="272" r:id="rId36"/>
    <p:sldId id="305" r:id="rId3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568" autoAdjust="0"/>
    <p:restoredTop sz="71237" autoAdjust="0"/>
  </p:normalViewPr>
  <p:slideViewPr>
    <p:cSldViewPr snapToGrid="0">
      <p:cViewPr varScale="1">
        <p:scale>
          <a:sx n="68" d="100"/>
          <a:sy n="68" d="100"/>
        </p:scale>
        <p:origin x="-1286" y="-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442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2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599778-CCBF-426F-941F-EFADCEA7FBC1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0545429-EEE6-48FB-8390-04DEE08E4B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91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E85FA9-030E-4EAE-9E13-78409315AA5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 A primeira, denominada cistite, consiste na infecção da mucosa da bexiga e manifesta-se com mais sintomas localizados. A segunda, referida como pielonefrite aguda, diz respeito à infecção da pelve e do parênquima renal e apresenta sintomas sistêmicos associados.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. A maioria dos episódios de recorrência (65%) manifesta-se nos seis primeiros meses do evento inicial, sendo que, em 75% das vezes, acomete pacientes sem anormalidades renais9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 Destacar que na BA não ha desencadeamento de resposta inflamatória Não há indicação de tratamento mesmo nos casos de meningomielocele, bexiga neurogênica nem em casos de cateterismo vesical intermitente10 . A urocultura pode se tornar negativa, em até 12 meses, nos casos transitórios sem tratamento.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99B14F-1266-41C8-A02C-308AFD1F01F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629574-2934-49D8-9BC0-562621B1573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Nessa faixa etária, a história pré-natal de ganho de peso materno, crescimento uterino e resultados de ecografia fetal são importantes, especialmente, se a mãe referir oligodrâmnio durante a gestação8 .</a:t>
            </a: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CBCABB-929B-4E10-9C1A-5BCF69B18EE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Em 2015 , 2012 a 2014- 318 uroculturas analisadas</a:t>
            </a: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48DF2A1-710C-4709-9C7F-950F42480D2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AE4996-6A55-4E83-B472-F2A5934D973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Apesar de vários sinais e sintomas sugetsivos de ITU, nenhum desses isoladamente permiti definitivamente diagnosticar ITU. Devemos lançar mão de analise laboeratorial por meio de  urina e urocultura. </a:t>
            </a: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22C211-71CA-4532-BE05-9E5A0634ABE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Situações como febre, desidratação grave, inflamação, apendicite (inflamação por contiguidade), Doença de Kawasaki, glomerulonefrites são exemplos de leucocitúria no EAS sem estar relacionadas à ITU.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Em relacção a bacterioscopia: No entanto, resultados negativos não excluem a presença de microorganismos, que podem crescer posteriormente na cultura26 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associação de bacterioscopia e leucocitúria positiva, em urina não-centrifugada, apresenta melhor especificidade de 99%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. A urina pode conter nitratos, que são convertidos em nitrito por algumas bactérias, geralmente as GRAM negativas, indicando, portanto, a presença indireta de uropatógenos. Não é um marcador tão sensível para crianças, já que elas esvaziam a bexiga constantemente, e o teste apresenta maior sensibilidade quando o tempo de concentração vesical é maior do que 4 horas</a:t>
            </a: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C89030-6F2B-4C2A-A5DF-C7DC91518C2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 critério de internação depende do estado geral da criança no atendimento inicial e das condições relatadas na anamnese. </a:t>
            </a: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75DF0C-E66F-4EC0-B292-F2C27616839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. Os guidelines mais recentes, como o da AAP, demonstram que tanto o tratamento pela via oral quanto o pela via parenteral são igualmente eficazes, a depender da classificação inicial da criança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FDF360-641C-4977-9B36-3A7585BE667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DF59D0-8D04-414F-ACC8-B548CB2FE9F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Exame seguro, não-invasivo, de baixo custo e sem efeitos colaterais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Quando a criança está criticamente doente ou responde de maneira inadequada ao tratamento inicial, o exame deve ser solicitado, no mínimo, nos primeiros 2 dias de tratamento para identificar complicações como abscesso renal ou perirenal e pionefrose associado a uropatia obstrutiva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Quando há boa resposta ao tratamento, com remissão da febre e melhora do estado geral ou alívio dos sintomas, a ultrassonografia de rins e vias urinárias pode ser obtida depois do quadro agudo da infecção.  A justificativa é de que, quando solicitada precocemente, a ultrassonografia pode se tornar fator confundidor do quadro urológico da criança, já que estudos em animais demonstram que a endotoxina da </a:t>
            </a:r>
            <a:r>
              <a:rPr lang="pt-BR" i="1" smtClean="0"/>
              <a:t>Escherichia coli</a:t>
            </a:r>
            <a:r>
              <a:rPr lang="pt-BR" smtClean="0"/>
              <a:t> pode causar dilatação renal, confundindo com hidronefrose, pionefrose ou obstrução. Mudanças no tamanho, na forma e na ecogenicidade renal também são comuns durante o episódio agudo da infecção, sem necessariamente significar complicações.</a:t>
            </a:r>
            <a:r>
              <a:rPr lang="pt-BR" baseline="30000" smtClean="0"/>
              <a:t>6,</a:t>
            </a: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8905AC-44E4-4335-86B9-4BBDBC09953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As infecções podem causar alterações inflamatórias transitórias no tecido renal, as quais podem se resolver entre 3 e 6 meses. O risco de dano renal cresce em crianças com malformações, refluxo vesicoureteral de alto grau e episódios recorrentes de ITU febril</a:t>
            </a:r>
            <a:r>
              <a:rPr lang="pt-BR" baseline="30000" smtClean="0"/>
              <a:t>25</a:t>
            </a:r>
            <a:r>
              <a:rPr lang="pt-BR" smtClean="0"/>
              <a:t>. Estima-se que 50% das lesões agudas não progridem para cicatrizes renais</a:t>
            </a:r>
            <a:r>
              <a:rPr lang="pt-BR" baseline="30000" smtClean="0"/>
              <a:t>11</a:t>
            </a:r>
            <a:r>
              <a:rPr lang="pt-BR" smtClean="0"/>
              <a:t>.</a:t>
            </a: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96011F-89A5-4A52-BB8B-12D3961EC13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 RVU dilata as vias urinárias e promove tortuosidade , com estase urinária e resíduo vesical após a micção- favorecendo pielonefrite aguda e ITU de repetição </a:t>
            </a: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4EE4BC-F59E-4082-80AA-ECA3582FC86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6F42415-66B2-4EFA-8984-6529202BD5B4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67A821E2-2EF0-44A7-AEF4-CB29CC958A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93538-BD92-454F-83FF-B8D85D82A2FE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7D2F6-4EE9-4412-A886-59C6EFE6AD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/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A16EAFA7-7735-47F8-B096-B31CC4E5C61E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303C7214-E50D-45B5-ADB4-8ACC8E528F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FB239-6832-4EAC-AF99-B9C82A9EEFFD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3B32B-5317-4C6B-BB28-3ACB6062CA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C22F0-CA2F-42EA-B8F7-3588958FEA80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760F8-320C-4ACD-80D9-D33538CA3D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9E6C7-5BEA-453F-90D9-97320895E10B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72B1B-A961-4D6D-8680-16A8C4EB91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4ED1-7223-46B5-BB7B-24D1B0D74331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7A010-31B7-42CA-A828-BACAB8BB3E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C277FE6-1FDA-4339-86EF-6387CB306BC2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81D160E-2167-4C2D-AA93-EC8B4892CE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C2F04-F90E-44E5-A3DC-B2327998DF8E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85C6-6089-4041-9894-CFE0BE1072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26C51-E579-4478-B7D8-2CED502B38C3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39531-ACD9-4B99-A65D-C97DE785E1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A97E98B7-98BC-4B2E-83D0-8C611B27DDE6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DD287CF-8F34-47A2-A1A5-F262044FE1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7B87C2-2627-4D9B-B613-BFF8BD72EC1B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all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200CDF-0C6B-4549-A2FF-BA2D3DC12B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19" r:id="rId7"/>
    <p:sldLayoutId id="2147483727" r:id="rId8"/>
    <p:sldLayoutId id="2147483720" r:id="rId9"/>
    <p:sldLayoutId id="2147483728" r:id="rId10"/>
    <p:sldLayoutId id="2147483729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?term=Karavanaki%20KA%5bAuthor%5d&amp;cauthor=true&amp;cauthor_uid=27748543" TargetMode="External"/><Relationship Id="rId2" Type="http://schemas.openxmlformats.org/officeDocument/2006/relationships/hyperlink" Target="https://www.ncbi.nlm.nih.gov/pubmed/2547725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/27748543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mc/articles/PMC3178029/" TargetMode="External"/><Relationship Id="rId3" Type="http://schemas.openxmlformats.org/officeDocument/2006/relationships/hyperlink" Target="https://www.ncbi.nlm.nih.gov/pubmed/?term=Robinson%20JL%5bAuthor%5d&amp;cauthor=true&amp;cauthor_uid=25332662" TargetMode="External"/><Relationship Id="rId7" Type="http://schemas.openxmlformats.org/officeDocument/2006/relationships/hyperlink" Target="https://www.ncbi.nlm.nih.gov/pubmed/?term=Mattoo%20TK%5bAuthor%5d&amp;cauthor=true&amp;cauthor_uid=21409431" TargetMode="External"/><Relationship Id="rId2" Type="http://schemas.openxmlformats.org/officeDocument/2006/relationships/hyperlink" Target="https://www.ncbi.nlm.nih.gov/pubmed/?term=Koufadaki%20AM%5bAuthor%5d&amp;cauthor=true&amp;cauthor_uid=2486264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?term=Saadeh%20SA%5bAuthor%5d&amp;cauthor=true&amp;cauthor_uid=21409431" TargetMode="External"/><Relationship Id="rId5" Type="http://schemas.openxmlformats.org/officeDocument/2006/relationships/hyperlink" Target="https://www.ncbi.nlm.nih.gov/pubmed/?term=Ammenti%20A%5bAuthor%5d&amp;cauthor=true&amp;cauthor_uid=22122295" TargetMode="External"/><Relationship Id="rId4" Type="http://schemas.openxmlformats.org/officeDocument/2006/relationships/hyperlink" Target="https://www.ncbi.nlm.nih.gov/pmc/articles/PMC4173959/" TargetMode="External"/><Relationship Id="rId9" Type="http://schemas.openxmlformats.org/officeDocument/2006/relationships/hyperlink" Target="https://www.ncbi.nlm.nih.gov/pubmed/?term=Swerkersson%20S%5bAuthor%5d&amp;cauthor=true&amp;cauthor_uid=28681079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250" y="2989263"/>
            <a:ext cx="10995025" cy="147637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sz="3200" cap="none" dirty="0" smtClean="0">
                <a:solidFill>
                  <a:schemeClr val="bg1"/>
                </a:solidFill>
              </a:rPr>
              <a:t>INFECÇÃO DO TRATO URINÁRIO: PROPOSTA DE ROTINA DE ATENDIMENTO À POPULAÇÃO PEDIÁTRICA DO HOSPITAL MATERNO INFANTIL </a:t>
            </a:r>
            <a:r>
              <a:rPr lang="pt-BR" sz="3200" cap="none" dirty="0" smtClean="0"/>
              <a:t>DE BRASÍLIA</a:t>
            </a:r>
            <a:endParaRPr lang="en-US" sz="3200" cap="none" dirty="0" smtClean="0"/>
          </a:p>
        </p:txBody>
      </p:sp>
      <p:sp>
        <p:nvSpPr>
          <p:cNvPr id="11267" name="Subtitle 2"/>
          <p:cNvSpPr>
            <a:spLocks noGrp="1"/>
          </p:cNvSpPr>
          <p:nvPr>
            <p:ph type="subTitle" idx="1"/>
          </p:nvPr>
        </p:nvSpPr>
        <p:spPr>
          <a:xfrm>
            <a:off x="820738" y="4356100"/>
            <a:ext cx="10995025" cy="588963"/>
          </a:xfrm>
        </p:spPr>
        <p:txBody>
          <a:bodyPr/>
          <a:lstStyle/>
          <a:p>
            <a:pPr algn="ctr" eaLnBrk="1" hangingPunct="1"/>
            <a:r>
              <a:rPr lang="pt-BR" sz="2000" cap="none" smtClean="0">
                <a:solidFill>
                  <a:schemeClr val="bg1"/>
                </a:solidFill>
              </a:rPr>
              <a:t>ORIENTADOR: DR. JEFFERSON AUGUSTO PIEMONTE PINHEIRO</a:t>
            </a:r>
            <a:endParaRPr lang="en-US" sz="2000" cap="none" smtClean="0">
              <a:solidFill>
                <a:schemeClr val="bg1"/>
              </a:solidFill>
            </a:endParaRPr>
          </a:p>
        </p:txBody>
      </p:sp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3333750" y="229076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accent1"/>
                </a:solidFill>
                <a:latin typeface="Gill Sans MT"/>
              </a:rPr>
              <a:t>ANNA LOPES JORGE </a:t>
            </a:r>
            <a:endParaRPr lang="en-US" sz="2000">
              <a:solidFill>
                <a:schemeClr val="accent1"/>
              </a:solidFill>
              <a:latin typeface="Gill Sans MT"/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4638" y="4745038"/>
            <a:ext cx="9120187" cy="161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Subtítulo 2"/>
          <p:cNvSpPr>
            <a:spLocks/>
          </p:cNvSpPr>
          <p:nvPr/>
        </p:nvSpPr>
        <p:spPr bwMode="auto">
          <a:xfrm>
            <a:off x="1603375" y="64135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0">
              <a:spcAft>
                <a:spcPts val="1413"/>
              </a:spcAft>
            </a:pPr>
            <a:r>
              <a:rPr lang="pt-BR" altLang="pt-BR" b="1">
                <a:solidFill>
                  <a:srgbClr val="0000FF"/>
                </a:solidFill>
                <a:latin typeface="Century Gothic" pitchFamily="34" charset="0"/>
                <a:ea typeface="Microsoft YaHei" pitchFamily="34" charset="-122"/>
              </a:rPr>
              <a:t>ARTIGO DE MONOGRAFIA APRESENTADO AO PROGRAMA DE RESIDÊNCIA MÉDICA EM PEDIATRIA DO HOSPITAL MATERNO INFANTIL DE BRASÍLIA -HMIB/SES-DF</a:t>
            </a:r>
            <a:endParaRPr lang="pt-BR" b="1">
              <a:solidFill>
                <a:srgbClr val="0000FF"/>
              </a:solidFill>
              <a:latin typeface="Century Gothic" pitchFamily="34" charset="0"/>
              <a:ea typeface="Microsoft YaHei" pitchFamily="34" charset="-122"/>
            </a:endParaRPr>
          </a:p>
        </p:txBody>
      </p:sp>
      <p:sp>
        <p:nvSpPr>
          <p:cNvPr id="11271" name="Text Box 9"/>
          <p:cNvSpPr txBox="1">
            <a:spLocks noChangeArrowheads="1"/>
          </p:cNvSpPr>
          <p:nvPr/>
        </p:nvSpPr>
        <p:spPr bwMode="auto">
          <a:xfrm>
            <a:off x="2627313" y="6381750"/>
            <a:ext cx="760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4"/>
              </a:rPr>
              <a:t>www.paulomargotto.com.br</a:t>
            </a:r>
            <a:r>
              <a:rPr lang="pt-BR"/>
              <a:t>                     Brasília, 20 de fevereiro de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Metodologia </a:t>
            </a:r>
            <a:endParaRPr 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Técnica PICO - perguntas de pesquisa sobre infecção do trato urinário</a:t>
            </a:r>
          </a:p>
          <a:p>
            <a:pPr algn="just" eaLnBrk="1" hangingPunct="1"/>
            <a:r>
              <a:rPr lang="pt-BR" sz="2400" smtClean="0"/>
              <a:t>Faixa etária pediátrica</a:t>
            </a:r>
          </a:p>
          <a:p>
            <a:pPr algn="just" eaLnBrk="1" hangingPunct="1"/>
            <a:r>
              <a:rPr lang="pt-BR" sz="2400" smtClean="0"/>
              <a:t>Informações relevantes dos últimos 10 anos</a:t>
            </a:r>
          </a:p>
          <a:p>
            <a:pPr algn="just" eaLnBrk="1" hangingPunct="1"/>
            <a:r>
              <a:rPr lang="pt-BR" sz="2400" smtClean="0"/>
              <a:t>Guias de prática clínica, em sites de grupos desenvolvedores e compiladores, em Bases de Dados Medline/Pubmed, BVS, Coleção Cochrane e  busca manual de literatura cinzenta relevante, protocolos estaduais e/ou federais e guias desenvolvidos pelas sociedades brasileiras correspondentes a ITU</a:t>
            </a:r>
            <a:endParaRPr lang="en-US" sz="24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 </a:t>
            </a:r>
            <a:endParaRPr 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581025" y="1716088"/>
            <a:ext cx="11029950" cy="4760912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Constitui importante problema de saúde pública, acometendo, aproximadamente, 2% das crianças do sexo masculino e 8% das crianças do sexo feminino até o sétimo ano de vida. </a:t>
            </a:r>
          </a:p>
          <a:p>
            <a:pPr algn="just" eaLnBrk="1" hangingPunct="1"/>
            <a:r>
              <a:rPr lang="pt-BR" sz="2400" smtClean="0"/>
              <a:t>É considerada a infecção bacteriana mais comum no primeiro ano de vida. </a:t>
            </a:r>
          </a:p>
          <a:p>
            <a:pPr algn="just" eaLnBrk="1" hangingPunct="1"/>
            <a:r>
              <a:rPr lang="pt-BR" sz="2400" smtClean="0"/>
              <a:t> Aproximadamente 1% das consultas ambulatoriais e 5 a 14% das consultas na emergência pediátrica são relacionadas a ITU.</a:t>
            </a:r>
          </a:p>
          <a:p>
            <a:pPr algn="just" eaLnBrk="1" hangingPunct="1"/>
            <a:r>
              <a:rPr lang="pt-BR" sz="2400" smtClean="0"/>
              <a:t>A falha quanto ao diagnóstico precoce pode culminar em lesão renal com formação e progressão de cicatriz renal, hipertensão arterial sistêmica, e doença renal crônica terminal.</a:t>
            </a:r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Definição</a:t>
            </a:r>
            <a:endParaRPr lang="en-US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Multiplicação de um único microrganismo patogênico em qualquer segmento do trato urinário.</a:t>
            </a:r>
          </a:p>
          <a:p>
            <a:pPr algn="just" eaLnBrk="1" hangingPunct="1"/>
            <a:r>
              <a:rPr lang="pt-BR" sz="2400" smtClean="0"/>
              <a:t>Mais recentes - piúria no EAS</a:t>
            </a:r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Classificação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algn="just" eaLnBrk="1" fontAlgn="auto" hangingPunct="1">
              <a:defRPr/>
            </a:pPr>
            <a:r>
              <a:rPr lang="pt-BR" sz="2400" dirty="0"/>
              <a:t>De acordo com o segmento do trato urinário acometido:  em baixa e em alta.</a:t>
            </a:r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ITU recorrente:  2 episódios de pielonefrite aguda ou 1 episódio de pielonefrite aguda mais 1 ou mais episódios de cistite, ou 3 ou mais cistites.</a:t>
            </a:r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Bacteriúria assintomática:  bactéria uropatogênica ou bactéria não virulenta.  3 uroculturas consecutivas com bacteriúria, (3 dias a 2 semanas) - sem sintomatologia.  Negativar - 12 meses</a:t>
            </a:r>
            <a:r>
              <a:rPr lang="pt-BR" sz="1800" dirty="0"/>
              <a:t>.</a:t>
            </a:r>
          </a:p>
          <a:p>
            <a:pPr marL="306000" indent="-306000" eaLnBrk="1" fontAlgn="auto" hangingPunct="1">
              <a:defRPr/>
            </a:pP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Apresentação clínica </a:t>
            </a:r>
            <a:endParaRPr lang="en-US" dirty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581025" y="2533650"/>
            <a:ext cx="11029950" cy="3325813"/>
          </a:xfrm>
        </p:spPr>
        <p:txBody>
          <a:bodyPr/>
          <a:lstStyle/>
          <a:p>
            <a:pPr algn="just" eaLnBrk="1" hangingPunct="1"/>
            <a:r>
              <a:rPr lang="pt-BR" sz="2400" smtClean="0"/>
              <a:t>Até os 2 anos de idade:  febre alta (&gt; 38ºC) ou ausência de febre, irritabilidade, vômitos, letargia, oligúria, baixa ingesta, não descartar sepse.  Outras: diarréia, palidez ou icterícia.</a:t>
            </a:r>
          </a:p>
          <a:p>
            <a:pPr algn="just" eaLnBrk="1" hangingPunct="1"/>
            <a:r>
              <a:rPr lang="pt-BR" sz="2400" smtClean="0"/>
              <a:t>Após os 2 anos: febre mais baixa (&lt; 38ºC), disúria, polaciúria, tenesmo vesical, dor abdominal, alterações no comportamento e odor fétido da urina. Em casos de pielonefrite, as crianças, nessa faixa etária, apresentam febre mais alta (&gt;38ºC), sensibilidade à percussão do ângulo costovertebral (presença do sinal de Giordano), dor lombar, calafrios e queda do estado geral.</a:t>
            </a:r>
          </a:p>
          <a:p>
            <a:pPr algn="just" eaLnBrk="1" hangingPunct="1"/>
            <a:r>
              <a:rPr lang="pt-BR" sz="2400" smtClean="0"/>
              <a:t>Em pré-adolescentes: disúria, estrangúria, polaciúria, urgência miccional, alteração do odor urinário, incontinência, hematúria e dor supra-púbica.</a:t>
            </a:r>
            <a:endParaRPr lang="en-US" sz="24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Fisiopatologia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 rtlCol="0">
            <a:normAutofit fontScale="92500" lnSpcReduction="10000"/>
          </a:bodyPr>
          <a:lstStyle/>
          <a:p>
            <a:pPr marL="306000" indent="-306000" algn="just" eaLnBrk="1" fontAlgn="auto" hangingPunct="1">
              <a:defRPr/>
            </a:pPr>
            <a:r>
              <a:rPr lang="pt-BR" sz="2400" dirty="0"/>
              <a:t>Via hematogênica  </a:t>
            </a:r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Via ascendente </a:t>
            </a:r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Bactérias do intestino grosso migram para a região periuretral e, após essa migração, conseguem ascender pela uretra podendo chegar até a pelve renal.</a:t>
            </a:r>
            <a:endParaRPr lang="en-US" sz="2400" dirty="0"/>
          </a:p>
        </p:txBody>
      </p:sp>
      <p:pic>
        <p:nvPicPr>
          <p:cNvPr id="17412" name="Content Placeholder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7950" y="2154238"/>
            <a:ext cx="350520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Etiologia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743200"/>
            <a:ext cx="11029950" cy="3116263"/>
          </a:xfrm>
        </p:spPr>
        <p:txBody>
          <a:bodyPr rtlCol="0">
            <a:noAutofit/>
          </a:bodyPr>
          <a:lstStyle/>
          <a:p>
            <a:pPr marL="306000" indent="-306000" eaLnBrk="1" fontAlgn="auto" hangingPunct="1">
              <a:defRPr/>
            </a:pPr>
            <a:r>
              <a:rPr lang="pt-BR" sz="2400" i="1" dirty="0"/>
              <a:t>Escherichia coli</a:t>
            </a:r>
            <a:r>
              <a:rPr lang="pt-BR" sz="2400" dirty="0"/>
              <a:t>, principal agente etiológico da infecção do trato urinário, é responsável por 80 a 90% dos casos diagnosticados com ITU. </a:t>
            </a:r>
          </a:p>
          <a:p>
            <a:pPr marL="0" indent="0" eaLnBrk="1" fontAlgn="auto" hangingPunct="1">
              <a:buFont typeface="Wingdings 2" pitchFamily="18" charset="2"/>
              <a:buNone/>
              <a:defRPr/>
            </a:pPr>
            <a:endParaRPr lang="en-US" sz="2400" dirty="0"/>
          </a:p>
          <a:p>
            <a:pPr marL="306000" indent="-306000" eaLnBrk="1" fontAlgn="auto" hangingPunct="1">
              <a:defRPr/>
            </a:pPr>
            <a:r>
              <a:rPr lang="en-US" sz="2400" dirty="0"/>
              <a:t>No HMIB: </a:t>
            </a:r>
            <a:r>
              <a:rPr lang="en-US" sz="2400" i="1" dirty="0"/>
              <a:t>Escherichia coli</a:t>
            </a:r>
            <a:r>
              <a:rPr lang="en-US" sz="2400" dirty="0"/>
              <a:t> 68,5%, </a:t>
            </a:r>
            <a:r>
              <a:rPr lang="en-US" sz="2400" i="1" dirty="0"/>
              <a:t>Proteus mirabilis</a:t>
            </a:r>
            <a:r>
              <a:rPr lang="en-US" sz="2400" dirty="0"/>
              <a:t> 7%, </a:t>
            </a:r>
            <a:r>
              <a:rPr lang="en-US" sz="2400" i="1" dirty="0" err="1"/>
              <a:t>Klebsiella</a:t>
            </a:r>
            <a:r>
              <a:rPr lang="en-US" sz="2400" i="1" dirty="0"/>
              <a:t> pneumoniae</a:t>
            </a:r>
            <a:r>
              <a:rPr lang="en-US" sz="2400" dirty="0"/>
              <a:t> 5%, </a:t>
            </a:r>
            <a:r>
              <a:rPr lang="en-US" sz="2400" i="1" dirty="0"/>
              <a:t>Enterococcus faecalis</a:t>
            </a:r>
            <a:r>
              <a:rPr lang="en-US" sz="2400" dirty="0"/>
              <a:t> 5%, </a:t>
            </a:r>
            <a:r>
              <a:rPr lang="en-US" sz="2400" i="1" dirty="0"/>
              <a:t>Pseudomonas aeruginosa</a:t>
            </a:r>
            <a:r>
              <a:rPr lang="en-US" sz="2400" dirty="0"/>
              <a:t> 5% e </a:t>
            </a:r>
            <a:r>
              <a:rPr lang="en-US" sz="2400" i="1" dirty="0"/>
              <a:t>Candida </a:t>
            </a:r>
            <a:r>
              <a:rPr lang="en-US" sz="2400" i="1" dirty="0" err="1"/>
              <a:t>albicans</a:t>
            </a:r>
            <a:r>
              <a:rPr lang="en-US" sz="2400" dirty="0"/>
              <a:t> 1%.</a:t>
            </a:r>
          </a:p>
          <a:p>
            <a:pPr marL="306000" indent="-306000" eaLnBrk="1" fontAlgn="auto" hangingPunct="1">
              <a:defRPr/>
            </a:pPr>
            <a:endParaRPr lang="en-US" sz="2400" dirty="0"/>
          </a:p>
          <a:p>
            <a:pPr marL="306000" indent="-306000" eaLnBrk="1" fontAlgn="auto" hangingPunct="1">
              <a:defRPr/>
            </a:pPr>
            <a:r>
              <a:rPr lang="pt-BR" sz="2400" dirty="0"/>
              <a:t>A alterações funcionais do trato genitourinário possuem maior suscetibilidade às bactérias não </a:t>
            </a:r>
            <a:r>
              <a:rPr lang="pt-BR" sz="2400" i="1" dirty="0"/>
              <a:t>E.coli</a:t>
            </a:r>
            <a:r>
              <a:rPr lang="pt-BR" sz="2400" dirty="0"/>
              <a:t> devido à facilidade de bactérias menos virulentas de invandir vias renais comprometidas. O estudo realizado no HMIB, citado acima, obteve os seguintes dados em relação aos patógenos envolvendo crianças com malformações do trato urinário: </a:t>
            </a:r>
            <a:r>
              <a:rPr lang="pt-BR" sz="2400" i="1" dirty="0"/>
              <a:t>E. coli </a:t>
            </a:r>
            <a:r>
              <a:rPr lang="pt-BR" sz="2400" dirty="0"/>
              <a:t>(50%) , seguida de </a:t>
            </a:r>
            <a:r>
              <a:rPr lang="pt-BR" sz="2400" i="1" dirty="0"/>
              <a:t>P. aeruginosa</a:t>
            </a:r>
            <a:r>
              <a:rPr lang="pt-BR" sz="2400" dirty="0"/>
              <a:t> (17%) e </a:t>
            </a:r>
            <a:r>
              <a:rPr lang="pt-BR" sz="2400" i="1" dirty="0"/>
              <a:t>K. pneumoniae </a:t>
            </a:r>
            <a:r>
              <a:rPr lang="pt-BR" sz="2400" dirty="0"/>
              <a:t>(15%).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Fatores de risco </a:t>
            </a:r>
            <a:endParaRPr lang="en-US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57675"/>
          </a:xfrm>
        </p:spPr>
        <p:txBody>
          <a:bodyPr/>
          <a:lstStyle/>
          <a:p>
            <a:pPr eaLnBrk="1" hangingPunct="1"/>
            <a:r>
              <a:rPr lang="en-US" sz="2400" smtClean="0"/>
              <a:t>Recém-nascidos e lactentes</a:t>
            </a:r>
          </a:p>
          <a:p>
            <a:pPr eaLnBrk="1" hangingPunct="1"/>
            <a:r>
              <a:rPr lang="pt-BR" sz="2400" smtClean="0"/>
              <a:t>Meninos não circuncidados no primeiro ano de vida</a:t>
            </a:r>
            <a:endParaRPr lang="en-US" sz="2400" smtClean="0"/>
          </a:p>
          <a:p>
            <a:pPr eaLnBrk="1" hangingPunct="1"/>
            <a:r>
              <a:rPr lang="pt-BR" sz="2400" smtClean="0"/>
              <a:t>Crianças com constipação</a:t>
            </a:r>
            <a:endParaRPr lang="en-US" sz="2400" smtClean="0"/>
          </a:p>
          <a:p>
            <a:pPr eaLnBrk="1" hangingPunct="1"/>
            <a:r>
              <a:rPr lang="en-US" sz="2400" smtClean="0"/>
              <a:t>D</a:t>
            </a:r>
            <a:r>
              <a:rPr lang="pt-BR" sz="2400" smtClean="0"/>
              <a:t>esordens funcionais como bexiga neurogênica e refluxo vesicoureteral </a:t>
            </a:r>
            <a:endParaRPr lang="en-US" sz="2400" smtClean="0"/>
          </a:p>
          <a:p>
            <a:pPr eaLnBrk="1" hangingPunct="1"/>
            <a:r>
              <a:rPr lang="pt-BR" sz="2400" smtClean="0"/>
              <a:t>Alterações anatômicas que resultem em obstrução ao fluxo urinário como estenose de junção uretero pélvica e válvula de uretra posterior</a:t>
            </a:r>
            <a:endParaRPr lang="en-US" sz="2400" smtClean="0"/>
          </a:p>
          <a:p>
            <a:pPr eaLnBrk="1" hangingPunct="1"/>
            <a:r>
              <a:rPr lang="pt-BR" sz="2400" smtClean="0"/>
              <a:t>Início da atividade sexual</a:t>
            </a:r>
            <a:endParaRPr lang="en-US" sz="2400" smtClean="0"/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diagnóstico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2825750"/>
            <a:ext cx="11029950" cy="3678238"/>
          </a:xfrm>
        </p:spPr>
        <p:txBody>
          <a:bodyPr/>
          <a:lstStyle/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Exame sumário de urina (EAS) + Urocultura </a:t>
            </a:r>
          </a:p>
          <a:p>
            <a:pPr eaLnBrk="1" hangingPunct="1"/>
            <a:r>
              <a:rPr lang="pt-BR" sz="2400" smtClean="0"/>
              <a:t>Eletrólitos, hemograma, função renal, procalcitonina (&gt; 0,5ng/ml) devem ser obtidos em pacientes toxemiados com ITU associada a febre.</a:t>
            </a:r>
          </a:p>
          <a:p>
            <a:pPr eaLnBrk="1" hangingPunct="1"/>
            <a:r>
              <a:rPr lang="pt-BR" sz="2400" smtClean="0"/>
              <a:t>Em crianças graves: hemocultura e ultrassonografia de rins e vias urinárias precocemente.</a:t>
            </a:r>
            <a:endParaRPr lang="en-US" sz="2400" smtClean="0"/>
          </a:p>
        </p:txBody>
      </p:sp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581025" y="2087563"/>
            <a:ext cx="11029950" cy="1462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2400" dirty="0">
                <a:solidFill>
                  <a:schemeClr val="accent1"/>
                </a:solidFill>
                <a:latin typeface="+mn-lt"/>
                <a:cs typeface="+mn-cs"/>
              </a:rPr>
              <a:t>Anamnese completa:  investigar história de constipação; rins palpáveis e dolorosos; bexiga palpável e desordens genitais, como: fimose, adesão labial, estenose meatal, vulvovaginites, epididimites e orquites.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/>
            </a:extLst>
          </p:cNvPr>
          <p:cNvSpPr/>
          <p:nvPr/>
        </p:nvSpPr>
        <p:spPr>
          <a:xfrm>
            <a:off x="6629400" y="2959100"/>
            <a:ext cx="5348288" cy="9763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Descartar outras causas de febre sem sinais localizatórios em crianças com sintomas inespecíficos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MÉTODOS DE COLETA DE URINA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162425"/>
          </a:xfrm>
        </p:spPr>
        <p:txBody>
          <a:bodyPr/>
          <a:lstStyle/>
          <a:p>
            <a:pPr eaLnBrk="1" hangingPunct="1"/>
            <a:r>
              <a:rPr lang="pt-BR" sz="2400" smtClean="0"/>
              <a:t>A depender de como a urina foi coletada, as taxas de contaminação e os falso-positivos podem chegar a 86%.</a:t>
            </a:r>
          </a:p>
          <a:p>
            <a:pPr eaLnBrk="1" hangingPunct="1"/>
            <a:r>
              <a:rPr lang="pt-BR" sz="2400" smtClean="0"/>
              <a:t>1) Saco coletor:   limpeza da região genital deve ser feita com água e sabão, sem antissépticos. O ideal nesse tipo de coleta é realizar a troca do coletor a cada 30 minutos, na tentativa de evitar altas taxas de contaminação. Nos quadros de diarréia, dermatite perineal, vulvovaginite, balanopostites e, em algumas malformações genitais, este método está contraindicado. </a:t>
            </a:r>
            <a:endParaRPr lang="en-US" sz="2400" smtClean="0"/>
          </a:p>
          <a:p>
            <a:pPr eaLnBrk="1" hangingPunct="1"/>
            <a:r>
              <a:rPr lang="pt-BR" sz="2400" smtClean="0"/>
              <a:t>2) Micção espontânea: posicionar a criança no colo dos pais e aguardar o livre fluxo urinário para coleta. Taxa de contaminação: 26% </a:t>
            </a:r>
            <a:endParaRPr lang="en-US" sz="240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5088" y="5095875"/>
            <a:ext cx="36671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MÉTODOS DE COLETA DE URINA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162425"/>
          </a:xfrm>
        </p:spPr>
        <p:txBody>
          <a:bodyPr/>
          <a:lstStyle/>
          <a:p>
            <a:pPr eaLnBrk="1" hangingPunct="1"/>
            <a:r>
              <a:rPr lang="pt-BR" sz="2400" smtClean="0"/>
              <a:t>3) Sondagem vesical:  A técnica deve ser realizada com adequada assepsia local 3,6. É passível de contaminação, principalmente se for realizada em crianças menores de 6 meses.  </a:t>
            </a:r>
          </a:p>
          <a:p>
            <a:pPr eaLnBrk="1" hangingPunct="1"/>
            <a:endParaRPr lang="pt-BR" sz="2400" smtClean="0"/>
          </a:p>
          <a:p>
            <a:pPr eaLnBrk="1" hangingPunct="1"/>
            <a:endParaRPr lang="pt-BR" sz="2400" smtClean="0"/>
          </a:p>
          <a:p>
            <a:pPr eaLnBrk="1" hangingPunct="1"/>
            <a:endParaRPr lang="en-US" sz="2400" smtClean="0"/>
          </a:p>
          <a:p>
            <a:pPr eaLnBrk="1" hangingPunct="1"/>
            <a:r>
              <a:rPr lang="pt-BR" sz="2400" smtClean="0"/>
              <a:t>4) Punção suprapúbica: É o método mais sensível para obtenção de amostra de urina não contaminada para diagnóstico definitivo de ITU.</a:t>
            </a:r>
            <a:endParaRPr lang="en-US" sz="2400" smtClean="0"/>
          </a:p>
        </p:txBody>
      </p:sp>
      <p:pic>
        <p:nvPicPr>
          <p:cNvPr id="12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6175" y="3429000"/>
            <a:ext cx="2513013" cy="1482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6" name="Picture 2" descr="Resultado de imagem para punção suprapúb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50288" y="3389313"/>
            <a:ext cx="148431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661988"/>
            <a:ext cx="10025063" cy="11572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 Tabela 1. Valores significativos de colônias na urocultura de acordo com método de coleta</a:t>
            </a:r>
            <a:endParaRPr lang="en-US" dirty="0"/>
          </a:p>
        </p:txBody>
      </p:sp>
      <p:graphicFrame>
        <p:nvGraphicFramePr>
          <p:cNvPr id="8" name="Content Placeholder 7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2087" y="1819313"/>
          <a:ext cx="10134600" cy="3988548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5065000">
                  <a:extLst>
                    <a:ext uri="{9D8B030D-6E8A-4147-A177-3AD203B41FA5}"/>
                  </a:extLst>
                </a:gridCol>
                <a:gridCol w="5069600">
                  <a:extLst>
                    <a:ext uri="{9D8B030D-6E8A-4147-A177-3AD203B41FA5}"/>
                  </a:extLst>
                </a:gridCol>
              </a:tblGrid>
              <a:tr h="62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Método de coleta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</a:rPr>
                        <a:t>Valores Significativos (UFC/ml)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10701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</a:rPr>
                        <a:t>Aspiração suprapúbica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Qualquer número (exceto 2.000 a 3.000</a:t>
                      </a:r>
                      <a:r>
                        <a:rPr lang="pt-BR" sz="2400" baseline="30000" dirty="0">
                          <a:effectLst/>
                        </a:rPr>
                        <a:t> </a:t>
                      </a:r>
                      <a:r>
                        <a:rPr lang="pt-BR" sz="2400" dirty="0">
                          <a:effectLst/>
                        </a:rPr>
                        <a:t>estafilococo coagulase negativo)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62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Sondagem vesical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1.000</a:t>
                      </a:r>
                      <a:r>
                        <a:rPr lang="pt-BR" sz="2400" baseline="30000" dirty="0">
                          <a:effectLst/>
                        </a:rPr>
                        <a:t> </a:t>
                      </a:r>
                      <a:r>
                        <a:rPr lang="pt-BR" sz="2400" dirty="0">
                          <a:effectLst/>
                        </a:rPr>
                        <a:t>e 50.000 de um único patógeno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62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</a:rPr>
                        <a:t>Saco coletor  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</a:rPr>
                        <a:t>&gt;100.000 de um único patógeno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  <a:tr h="628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effectLst/>
                        </a:rPr>
                        <a:t>Jato Médio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&gt;100.000 de um único patógeno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3556" name="TextBox 8"/>
          <p:cNvSpPr txBox="1">
            <a:spLocks noChangeArrowheads="1"/>
          </p:cNvSpPr>
          <p:nvPr/>
        </p:nvSpPr>
        <p:spPr bwMode="auto">
          <a:xfrm>
            <a:off x="471488" y="5445125"/>
            <a:ext cx="10134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Gill Sans MT"/>
              </a:rPr>
              <a:t>Fonte: Adaptado de Sociedade Brasileira de Pediatria (2017)</a:t>
            </a:r>
            <a:r>
              <a:rPr lang="pt-BR">
                <a:latin typeface="Gill Sans MT"/>
              </a:rPr>
              <a:t>.</a:t>
            </a:r>
            <a:endParaRPr lang="en-US">
              <a:latin typeface="Gill Sans MT"/>
            </a:endParaRPr>
          </a:p>
          <a:p>
            <a:endParaRPr lang="en-US">
              <a:latin typeface="Gill Sans MT"/>
            </a:endParaRP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/>
          <p:nvPr/>
        </p:nvSpPr>
        <p:spPr>
          <a:xfrm>
            <a:off x="6096000" y="5546725"/>
            <a:ext cx="5348288" cy="9763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Desvantagens: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18 h – crescimento bacteriano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48h a 72h – resultado do antibiograma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Eas – fita reagente </a:t>
            </a:r>
            <a:endParaRPr 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eaLnBrk="1" hangingPunct="1"/>
            <a:r>
              <a:rPr lang="pt-BR" sz="2400" smtClean="0"/>
              <a:t>EAS: </a:t>
            </a:r>
          </a:p>
          <a:p>
            <a:pPr lvl="1" eaLnBrk="1" hangingPunct="1"/>
            <a:r>
              <a:rPr lang="pt-BR" sz="2000" smtClean="0"/>
              <a:t>Leucocitúria, mais de 5 (urina centrifugada) a 10 (urina não centrifugada) leucócitos - sugestiva de ITU- Valor preditivo 40 e 80%.</a:t>
            </a:r>
          </a:p>
          <a:p>
            <a:pPr lvl="1" eaLnBrk="1" hangingPunct="1"/>
            <a:r>
              <a:rPr lang="pt-BR" sz="2000" smtClean="0"/>
              <a:t>Cilindros piocitários- fortemente sugestiva de PA.</a:t>
            </a:r>
          </a:p>
          <a:p>
            <a:pPr lvl="1" eaLnBrk="1" hangingPunct="1"/>
            <a:r>
              <a:rPr lang="pt-BR" sz="2000" smtClean="0"/>
              <a:t>Bacteriscopia método do GRAM – sensibilidade de 80 a 98%.</a:t>
            </a:r>
          </a:p>
          <a:p>
            <a:pPr eaLnBrk="1" hangingPunct="1"/>
            <a:r>
              <a:rPr lang="pt-BR" sz="2400" smtClean="0"/>
              <a:t>Fita reagente </a:t>
            </a:r>
          </a:p>
          <a:p>
            <a:pPr lvl="1" eaLnBrk="1" hangingPunct="1"/>
            <a:r>
              <a:rPr lang="pt-BR" sz="2000" smtClean="0"/>
              <a:t>Nitrito </a:t>
            </a:r>
          </a:p>
          <a:p>
            <a:pPr lvl="1" eaLnBrk="1" hangingPunct="1"/>
            <a:r>
              <a:rPr lang="pt-BR" sz="2000" smtClean="0"/>
              <a:t>Leucocitoesterase</a:t>
            </a:r>
            <a:r>
              <a:rPr lang="pt-BR" sz="2400" smtClean="0"/>
              <a:t> </a:t>
            </a:r>
          </a:p>
        </p:txBody>
      </p:sp>
      <p:pic>
        <p:nvPicPr>
          <p:cNvPr id="24580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750" y="3429000"/>
            <a:ext cx="2998788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Quando a criança deve ser internada</a:t>
            </a:r>
            <a:endParaRPr lang="en-US" dirty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eaLnBrk="1" hangingPunct="1"/>
            <a:r>
              <a:rPr lang="pt-BR" sz="1800" smtClean="0"/>
              <a:t> &lt; 3 meses</a:t>
            </a:r>
            <a:endParaRPr lang="en-US" sz="1800" smtClean="0"/>
          </a:p>
          <a:p>
            <a:pPr eaLnBrk="1" hangingPunct="1"/>
            <a:r>
              <a:rPr lang="pt-BR" sz="1800" smtClean="0"/>
              <a:t> Leucopenia &lt; 5.000/mm</a:t>
            </a:r>
            <a:r>
              <a:rPr lang="pt-BR" sz="1800" baseline="30000" smtClean="0"/>
              <a:t>3</a:t>
            </a:r>
            <a:r>
              <a:rPr lang="pt-BR" sz="1800" smtClean="0"/>
              <a:t> ou leucocitose &gt;15.000/mm</a:t>
            </a:r>
            <a:r>
              <a:rPr lang="pt-BR" sz="1800" baseline="30000" smtClean="0"/>
              <a:t>3</a:t>
            </a:r>
            <a:endParaRPr lang="en-US" sz="1800" smtClean="0"/>
          </a:p>
          <a:p>
            <a:pPr eaLnBrk="1" hangingPunct="1"/>
            <a:r>
              <a:rPr lang="pt-BR" sz="1800" smtClean="0"/>
              <a:t> Suspeita de Pielonefrite</a:t>
            </a:r>
            <a:endParaRPr lang="en-US" sz="1800" smtClean="0"/>
          </a:p>
          <a:p>
            <a:pPr eaLnBrk="1" hangingPunct="1"/>
            <a:r>
              <a:rPr lang="pt-BR" sz="1800" smtClean="0"/>
              <a:t> Imunodeprimidos</a:t>
            </a:r>
            <a:endParaRPr lang="en-US" sz="1800" smtClean="0"/>
          </a:p>
          <a:p>
            <a:pPr eaLnBrk="1" hangingPunct="1"/>
            <a:r>
              <a:rPr lang="pt-BR" sz="1800" smtClean="0"/>
              <a:t> Malformações do trato urinário</a:t>
            </a:r>
            <a:endParaRPr lang="en-US" sz="1800" smtClean="0"/>
          </a:p>
          <a:p>
            <a:pPr eaLnBrk="1" hangingPunct="1"/>
            <a:r>
              <a:rPr lang="pt-BR" sz="1800" smtClean="0"/>
              <a:t> Urocultura com isolamento de germes não habituais</a:t>
            </a:r>
            <a:endParaRPr lang="en-US" sz="1800" smtClean="0"/>
          </a:p>
          <a:p>
            <a:pPr eaLnBrk="1" hangingPunct="1"/>
            <a:r>
              <a:rPr lang="pt-BR" sz="1800" smtClean="0"/>
              <a:t> Febre persistente por mais de 3 dias de tratamento adequado pelo antibiograma</a:t>
            </a:r>
            <a:endParaRPr lang="en-US" sz="1800" smtClean="0"/>
          </a:p>
          <a:p>
            <a:pPr eaLnBrk="1" hangingPunct="1"/>
            <a:r>
              <a:rPr lang="pt-BR" sz="1800" smtClean="0"/>
              <a:t> Vômitos e baixa aceitação oral </a:t>
            </a:r>
            <a:endParaRPr lang="en-US" sz="1800" smtClean="0"/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Tratamento </a:t>
            </a:r>
            <a:endParaRPr lang="en-US" dirty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eaLnBrk="1" hangingPunct="1"/>
            <a:r>
              <a:rPr lang="pt-BR" sz="2400" smtClean="0"/>
              <a:t>Analgésicos e antitérmicos.</a:t>
            </a:r>
          </a:p>
          <a:p>
            <a:pPr eaLnBrk="1" hangingPunct="1"/>
            <a:r>
              <a:rPr lang="pt-BR" sz="2400" smtClean="0"/>
              <a:t>Antiespasmódicos - disúria intensa.</a:t>
            </a:r>
          </a:p>
          <a:p>
            <a:pPr eaLnBrk="1" hangingPunct="1"/>
            <a:r>
              <a:rPr lang="pt-BR" sz="2400" smtClean="0"/>
              <a:t>Eliminar fatores de risco.</a:t>
            </a:r>
          </a:p>
          <a:p>
            <a:pPr eaLnBrk="1" hangingPunct="1"/>
            <a:r>
              <a:rPr lang="pt-BR" sz="2400" smtClean="0"/>
              <a:t>Antibioticoterapia oral </a:t>
            </a:r>
            <a:r>
              <a:rPr lang="pt-BR" sz="2400" i="1" smtClean="0"/>
              <a:t>Vs</a:t>
            </a:r>
            <a:r>
              <a:rPr lang="pt-BR" sz="2400" smtClean="0"/>
              <a:t> parenteral:</a:t>
            </a:r>
          </a:p>
          <a:p>
            <a:pPr lvl="1" eaLnBrk="1" hangingPunct="1"/>
            <a:r>
              <a:rPr lang="pt-BR" sz="2200" smtClean="0"/>
              <a:t>Oral:  geralmente empírico, adequar ao antibiograma. Duração 10 dias. </a:t>
            </a:r>
          </a:p>
          <a:p>
            <a:pPr lvl="1" eaLnBrk="1" hangingPunct="1"/>
            <a:r>
              <a:rPr lang="pt-BR" sz="2200" smtClean="0"/>
              <a:t>Parenteral:  afebril por 48h a 72h.  Duração 10 a 14 dias.</a:t>
            </a:r>
          </a:p>
          <a:p>
            <a:pPr eaLnBrk="1" hangingPunct="1"/>
            <a:endParaRPr lang="pt-BR" sz="1800" smtClean="0"/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/>
              <a:t>Tabela 3. Antibioticoterapia parenteral 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38150" y="1715956"/>
          <a:ext cx="10191749" cy="320040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/>
                  </a:extLst>
                </a:gridCol>
                <a:gridCol w="3212456">
                  <a:extLst>
                    <a:ext uri="{9D8B030D-6E8A-4147-A177-3AD203B41FA5}"/>
                  </a:extLst>
                </a:gridCol>
                <a:gridCol w="2822636">
                  <a:extLst>
                    <a:ext uri="{9D8B030D-6E8A-4147-A177-3AD203B41FA5}"/>
                  </a:extLst>
                </a:gridCol>
                <a:gridCol w="2023057">
                  <a:extLst>
                    <a:ext uri="{9D8B030D-6E8A-4147-A177-3AD203B41FA5}"/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Antimicrobiano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Via de ADM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Dose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(mg/Kg/dia)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Intervalo (Horas)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3822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Gentamicina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IV/IM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Ceftriaxona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IV/IM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12 - 24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Cefotaxima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IV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6 - 12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Ceftazidima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IV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150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8 - 12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Amicacina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IV/IM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24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7652" name="TextBox 2"/>
          <p:cNvSpPr txBox="1">
            <a:spLocks noChangeArrowheads="1"/>
          </p:cNvSpPr>
          <p:nvPr/>
        </p:nvSpPr>
        <p:spPr bwMode="auto">
          <a:xfrm>
            <a:off x="409575" y="4935538"/>
            <a:ext cx="97440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Gill Sans MT"/>
              </a:rPr>
              <a:t>Fonte: Sociedade Brasileira de Pediatria, 2015; PIVA, 2015.</a:t>
            </a:r>
            <a:endParaRPr lang="en-US" i="1">
              <a:latin typeface="Gill Sans MT"/>
            </a:endParaRPr>
          </a:p>
          <a:p>
            <a:endParaRPr lang="en-US">
              <a:latin typeface="Gill Sans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Tabela</a:t>
            </a:r>
            <a:r>
              <a:rPr lang="en-US" dirty="0"/>
              <a:t> 4. </a:t>
            </a:r>
            <a:r>
              <a:rPr lang="en-US" dirty="0" err="1"/>
              <a:t>Antibioticoterapia</a:t>
            </a:r>
            <a:r>
              <a:rPr lang="en-US" dirty="0"/>
              <a:t> oral</a:t>
            </a:r>
            <a:r>
              <a:rPr lang="pt-BR" dirty="0"/>
              <a:t> </a:t>
            </a:r>
            <a:endParaRPr lang="en-US" dirty="0"/>
          </a:p>
        </p:txBody>
      </p:sp>
      <p:graphicFrame>
        <p:nvGraphicFramePr>
          <p:cNvPr id="10" name="Content Placeholder 9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19101" y="1790701"/>
          <a:ext cx="9963151" cy="329241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4902253">
                  <a:extLst>
                    <a:ext uri="{9D8B030D-6E8A-4147-A177-3AD203B41FA5}"/>
                  </a:extLst>
                </a:gridCol>
                <a:gridCol w="2567775">
                  <a:extLst>
                    <a:ext uri="{9D8B030D-6E8A-4147-A177-3AD203B41FA5}"/>
                  </a:extLst>
                </a:gridCol>
                <a:gridCol w="2493123">
                  <a:extLst>
                    <a:ext uri="{9D8B030D-6E8A-4147-A177-3AD203B41FA5}"/>
                  </a:extLst>
                </a:gridCol>
              </a:tblGrid>
              <a:tr h="9391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Antimicrobiano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Dose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(mg/Kg/dia)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Intervalo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(Horas)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extLst>
                  <a:ext uri="{0D108BD9-81ED-4DB2-BD59-A6C34878D82A}"/>
                </a:extLst>
              </a:tr>
              <a:tr h="47155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Cefalexina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50 a 100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pt-BR" sz="2000" dirty="0">
                        <a:effectLst/>
                      </a:endParaRPr>
                    </a:p>
                  </a:txBody>
                  <a:tcPr marL="61304" marR="61304" marT="0" marB="0"/>
                </a:tc>
                <a:extLst>
                  <a:ext uri="{0D108BD9-81ED-4DB2-BD59-A6C34878D82A}"/>
                </a:extLst>
              </a:tr>
              <a:tr h="3859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Amoxicilina+ Clavulanato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20 a 50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8 a 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extLst>
                  <a:ext uri="{0D108BD9-81ED-4DB2-BD59-A6C34878D82A}"/>
                </a:extLst>
              </a:tr>
              <a:tr h="49530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Cefuroxima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20 a 30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extLst>
                  <a:ext uri="{0D108BD9-81ED-4DB2-BD59-A6C34878D82A}"/>
                </a:extLst>
              </a:tr>
              <a:tr h="49675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Sulfametoxazol+ Trimetoprim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30 a 60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304" marR="61304" marT="0" marB="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8676" name="TextBox 7"/>
          <p:cNvSpPr txBox="1">
            <a:spLocks noChangeArrowheads="1"/>
          </p:cNvSpPr>
          <p:nvPr/>
        </p:nvSpPr>
        <p:spPr bwMode="auto">
          <a:xfrm>
            <a:off x="419100" y="4979988"/>
            <a:ext cx="97440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Gill Sans MT"/>
              </a:rPr>
              <a:t>Fonte: Sociedade Brasileira de Pediatria, 2015; PIVA, 2015.</a:t>
            </a:r>
            <a:endParaRPr lang="en-US" i="1">
              <a:latin typeface="Gill Sans MT"/>
            </a:endParaRPr>
          </a:p>
          <a:p>
            <a:endParaRPr lang="en-US">
              <a:latin typeface="Gill Sans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ESTUDO MORFOFUNCIONAL DO TRATO URINÁRIO/ seguimento 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eaLnBrk="1" hangingPunct="1"/>
            <a:r>
              <a:rPr lang="pt-BR" sz="2800" smtClean="0"/>
              <a:t>Anomalia anatômica que aumente o risco de infecções recorrentes e cicatrizes renais.</a:t>
            </a:r>
          </a:p>
          <a:p>
            <a:pPr eaLnBrk="1" hangingPunct="1"/>
            <a:endParaRPr lang="pt-BR" sz="2800" smtClean="0"/>
          </a:p>
          <a:p>
            <a:pPr eaLnBrk="1" hangingPunct="1"/>
            <a:endParaRPr lang="pt-BR" sz="2800" smtClean="0"/>
          </a:p>
          <a:p>
            <a:pPr eaLnBrk="1" hangingPunct="1"/>
            <a:endParaRPr lang="pt-BR" sz="2800" smtClean="0"/>
          </a:p>
          <a:p>
            <a:pPr eaLnBrk="1" hangingPunct="1"/>
            <a:endParaRPr lang="pt-BR" sz="2800" smtClean="0"/>
          </a:p>
          <a:p>
            <a:pPr eaLnBrk="1" hangingPunct="1"/>
            <a:endParaRPr lang="en-US" sz="180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5" y="3219450"/>
            <a:ext cx="3194050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Resultado de imagem para pielonefrite pela cintilograf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4850" y="3013075"/>
            <a:ext cx="2857500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15275" y="3013075"/>
            <a:ext cx="3489325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ULTRASSONOGRAFIA DE RINS E VIAS URINÁRIAS</a:t>
            </a:r>
            <a:endParaRPr lang="en-US" dirty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00525"/>
          </a:xfrm>
        </p:spPr>
        <p:txBody>
          <a:bodyPr/>
          <a:lstStyle/>
          <a:p>
            <a:pPr eaLnBrk="1" hangingPunct="1"/>
            <a:r>
              <a:rPr lang="pt-BR" sz="2400" smtClean="0"/>
              <a:t>Rastreamento do trato urinário alto e baixo.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Todos os episódios de ITU febril.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Quando pedir</a:t>
            </a:r>
            <a:r>
              <a:rPr lang="en-US" sz="2400" smtClean="0"/>
              <a:t>? Quadro agudo ou mais tardiamente.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pt-BR" sz="2400" smtClean="0"/>
              <a:t>Mudanças no tamanho, na forma e na ecogenicidade renal também são comuns durante o episódio agudo da infecção.</a:t>
            </a:r>
            <a:endParaRPr lang="en-US" sz="24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CINTILOGRAFIA RENAL estática COM ÁCIDO DIMERCAPTOSSUCCÍNICO (DMSA)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95775"/>
          </a:xfrm>
        </p:spPr>
        <p:txBody>
          <a:bodyPr/>
          <a:lstStyle/>
          <a:p>
            <a:pPr eaLnBrk="1" hangingPunct="1"/>
            <a:r>
              <a:rPr lang="pt-BR" sz="2400" smtClean="0"/>
              <a:t>Padrão-ouro para o diagnóstico de pielonefrite e de cicatrizes renais.</a:t>
            </a:r>
          </a:p>
          <a:p>
            <a:pPr eaLnBrk="1" hangingPunct="1"/>
            <a:endParaRPr lang="pt-BR" sz="2400" smtClean="0"/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Quando pedir</a:t>
            </a:r>
            <a:r>
              <a:rPr lang="en-US" sz="2400" smtClean="0"/>
              <a:t>? 4 a 6 meses após o diagnóstico .</a:t>
            </a:r>
          </a:p>
          <a:p>
            <a:pPr eaLnBrk="1" hangingPunct="1"/>
            <a:endParaRPr lang="pt-BR" sz="2400" smtClean="0"/>
          </a:p>
          <a:p>
            <a:pPr eaLnBrk="1" hangingPunct="1"/>
            <a:endParaRPr lang="en-US" sz="2400" smtClean="0"/>
          </a:p>
          <a:p>
            <a:pPr eaLnBrk="1" hangingPunct="1"/>
            <a:r>
              <a:rPr lang="pt-BR" sz="2400" smtClean="0"/>
              <a:t>P</a:t>
            </a:r>
            <a:r>
              <a:rPr lang="en-US" sz="2400" smtClean="0"/>
              <a:t>ra quem está indicado? Lactentes com ITU febril,  suspeita de pielonefrite e malformações do TGU.</a:t>
            </a:r>
            <a:endParaRPr lang="pt-BR" sz="2400" smtClean="0"/>
          </a:p>
          <a:p>
            <a:pPr eaLnBrk="1" hangingPunct="1"/>
            <a:endParaRPr lang="en-US" sz="18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URETROCISTOGRAFIA MICCIONAL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581025" y="1971675"/>
            <a:ext cx="11029950" cy="4429125"/>
          </a:xfrm>
        </p:spPr>
        <p:txBody>
          <a:bodyPr/>
          <a:lstStyle/>
          <a:p>
            <a:pPr eaLnBrk="1" hangingPunct="1"/>
            <a:r>
              <a:rPr lang="pt-BR" sz="2400" smtClean="0"/>
              <a:t>Observar o refluxo vesico-ureteral ativo e alterações da coluna, da uretra e da bexiga.</a:t>
            </a:r>
          </a:p>
          <a:p>
            <a:pPr eaLnBrk="1" hangingPunct="1"/>
            <a:endParaRPr lang="pt-BR" sz="2400" smtClean="0"/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Quando pedir</a:t>
            </a:r>
            <a:r>
              <a:rPr lang="en-US" sz="2400" smtClean="0"/>
              <a:t>? 5 </a:t>
            </a:r>
            <a:r>
              <a:rPr lang="pt-BR" sz="2400" smtClean="0"/>
              <a:t>a 6 semanas após o término do tratamento da infecção.</a:t>
            </a:r>
          </a:p>
          <a:p>
            <a:pPr eaLnBrk="1" hangingPunct="1"/>
            <a:endParaRPr lang="pt-BR" sz="2400" smtClean="0"/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Pra quem</a:t>
            </a:r>
            <a:r>
              <a:rPr lang="en-US" sz="2400" smtClean="0"/>
              <a:t>?</a:t>
            </a:r>
            <a:r>
              <a:rPr lang="pt-BR" sz="2400" smtClean="0"/>
              <a:t> Alteração na ultrassonografia de rins e vias urinárias e/ou na cintilografia com DMSA e/ou quadros repetitivos de infecção urinária.</a:t>
            </a:r>
            <a:endParaRPr lang="en-US" sz="24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Profilaxia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4276725"/>
          </a:xfrm>
        </p:spPr>
        <p:txBody>
          <a:bodyPr rtlCol="0">
            <a:normAutofit lnSpcReduction="10000"/>
          </a:bodyPr>
          <a:lstStyle/>
          <a:p>
            <a:pPr marL="306000" indent="-306000" eaLnBrk="1" fontAlgn="auto" hangingPunct="1">
              <a:defRPr/>
            </a:pPr>
            <a:r>
              <a:rPr lang="pt-BR" sz="2400" dirty="0"/>
              <a:t>Uropatia obstrutiva até correção cirúrgica (estenose de junção uretero pélvica e uretero vesical).</a:t>
            </a:r>
          </a:p>
          <a:p>
            <a:pPr marL="306000" indent="-306000" eaLnBrk="1" fontAlgn="auto" hangingPunct="1">
              <a:defRPr/>
            </a:pPr>
            <a:endParaRPr lang="pt-BR" sz="2400" dirty="0"/>
          </a:p>
          <a:p>
            <a:pPr marL="306000" indent="-306000" eaLnBrk="1" fontAlgn="auto" hangingPunct="1">
              <a:defRPr/>
            </a:pPr>
            <a:r>
              <a:rPr lang="pt-BR" sz="2400" dirty="0"/>
              <a:t>RVU de graus 3 a 5.</a:t>
            </a:r>
          </a:p>
          <a:p>
            <a:pPr marL="306000" indent="-306000" eaLnBrk="1" fontAlgn="auto" hangingPunct="1">
              <a:defRPr/>
            </a:pPr>
            <a:endParaRPr lang="pt-BR" sz="2400" dirty="0"/>
          </a:p>
          <a:p>
            <a:pPr marL="306000" indent="-306000" eaLnBrk="1" fontAlgn="auto" hangingPunct="1">
              <a:defRPr/>
            </a:pPr>
            <a:r>
              <a:rPr lang="pt-BR" sz="2400" dirty="0"/>
              <a:t>Recidivas frequentes, mesmo que o estudo morfofuncional do trato urinário esteja dentro da normalidade, mas apresentem disfunção miccional.</a:t>
            </a:r>
          </a:p>
          <a:p>
            <a:pPr marL="0" indent="0" eaLnBrk="1" fontAlgn="auto" hangingPunct="1">
              <a:buFont typeface="Wingdings 2" pitchFamily="18" charset="2"/>
              <a:buNone/>
              <a:defRPr/>
            </a:pPr>
            <a:endParaRPr lang="pt-BR" sz="2400" dirty="0"/>
          </a:p>
          <a:p>
            <a:pPr marL="306000" indent="-306000" eaLnBrk="1" fontAlgn="auto" hangingPunct="1">
              <a:defRPr/>
            </a:pPr>
            <a:r>
              <a:rPr lang="pt-BR" sz="2400" dirty="0"/>
              <a:t>Uretrocistografia miccional.</a:t>
            </a: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2628900"/>
            <a:ext cx="30337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1825" y="3429000"/>
            <a:ext cx="3940175" cy="300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8100" y="4870450"/>
            <a:ext cx="284797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1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413" y="5195888"/>
            <a:ext cx="2932112" cy="164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1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3125" y="3181350"/>
            <a:ext cx="123825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730250"/>
            <a:ext cx="11029950" cy="9874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									fluxograma </a:t>
            </a:r>
            <a:endParaRPr lang="en-US" dirty="0"/>
          </a:p>
        </p:txBody>
      </p:sp>
      <p:sp>
        <p:nvSpPr>
          <p:cNvPr id="8" name="Cloud 7">
            <a:extLst>
              <a:ext uri="{FF2B5EF4-FFF2-40B4-BE49-F238E27FC236}"/>
            </a:extLst>
          </p:cNvPr>
          <p:cNvSpPr/>
          <p:nvPr/>
        </p:nvSpPr>
        <p:spPr>
          <a:xfrm>
            <a:off x="8124300" y="2925390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n>
                  <a:solidFill>
                    <a:schemeClr val="bg1"/>
                  </a:solidFill>
                </a:ln>
              </a:rPr>
              <a:t>Deixo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internado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Cloud 8">
            <a:extLst>
              <a:ext uri="{FF2B5EF4-FFF2-40B4-BE49-F238E27FC236}"/>
            </a:extLst>
          </p:cNvPr>
          <p:cNvSpPr/>
          <p:nvPr/>
        </p:nvSpPr>
        <p:spPr>
          <a:xfrm>
            <a:off x="5795274" y="2417164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n>
                  <a:solidFill>
                    <a:schemeClr val="bg1"/>
                  </a:solidFill>
                </a:ln>
              </a:rPr>
              <a:t>Inicio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antibiótico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Cloud 9">
            <a:extLst>
              <a:ext uri="{FF2B5EF4-FFF2-40B4-BE49-F238E27FC236}"/>
            </a:extLst>
          </p:cNvPr>
          <p:cNvSpPr/>
          <p:nvPr/>
        </p:nvSpPr>
        <p:spPr>
          <a:xfrm>
            <a:off x="2874890" y="2898764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n>
                  <a:solidFill>
                    <a:schemeClr val="bg1"/>
                  </a:solidFill>
                </a:ln>
              </a:rPr>
              <a:t>Peço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exames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Cloud 10">
            <a:extLst>
              <a:ext uri="{FF2B5EF4-FFF2-40B4-BE49-F238E27FC236}"/>
            </a:extLst>
          </p:cNvPr>
          <p:cNvSpPr/>
          <p:nvPr/>
        </p:nvSpPr>
        <p:spPr>
          <a:xfrm>
            <a:off x="4145895" y="4059146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n>
                  <a:solidFill>
                    <a:schemeClr val="bg1"/>
                  </a:solidFill>
                </a:ln>
              </a:rPr>
              <a:t>Chamo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o staff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Cloud 11">
            <a:extLst>
              <a:ext uri="{FF2B5EF4-FFF2-40B4-BE49-F238E27FC236}"/>
            </a:extLst>
          </p:cNvPr>
          <p:cNvSpPr/>
          <p:nvPr/>
        </p:nvSpPr>
        <p:spPr>
          <a:xfrm>
            <a:off x="1961851" y="5126432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n>
                  <a:solidFill>
                    <a:schemeClr val="bg1"/>
                  </a:solidFill>
                </a:ln>
              </a:rPr>
              <a:t>Sonda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ou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saco</a:t>
            </a:r>
            <a:r>
              <a:rPr lang="en-US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dirty="0" err="1">
                <a:ln>
                  <a:solidFill>
                    <a:schemeClr val="bg1"/>
                  </a:solidFill>
                </a:ln>
              </a:rPr>
              <a:t>coletor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Cloud 12">
            <a:extLst>
              <a:ext uri="{FF2B5EF4-FFF2-40B4-BE49-F238E27FC236}"/>
            </a:extLst>
          </p:cNvPr>
          <p:cNvSpPr/>
          <p:nvPr/>
        </p:nvSpPr>
        <p:spPr>
          <a:xfrm>
            <a:off x="496752" y="2388958"/>
            <a:ext cx="2250831" cy="7596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n>
                  <a:solidFill>
                    <a:schemeClr val="bg1"/>
                  </a:solidFill>
                </a:ln>
              </a:rPr>
              <a:t>Sera que é ITU</a:t>
            </a:r>
            <a:r>
              <a:rPr lang="en-US" dirty="0"/>
              <a:t>?</a:t>
            </a:r>
            <a:endParaRPr lang="en-US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34829" name="Picture 1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7675" y="3278188"/>
            <a:ext cx="1030288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rrow: Right 18">
            <a:extLst>
              <a:ext uri="{FF2B5EF4-FFF2-40B4-BE49-F238E27FC236}"/>
            </a:extLst>
          </p:cNvPr>
          <p:cNvSpPr/>
          <p:nvPr/>
        </p:nvSpPr>
        <p:spPr>
          <a:xfrm>
            <a:off x="6919913" y="5897563"/>
            <a:ext cx="1727200" cy="230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814388"/>
            <a:ext cx="7262813" cy="579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8" y="633413"/>
            <a:ext cx="10525125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1763" y="785813"/>
            <a:ext cx="7346950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8" y="633413"/>
            <a:ext cx="10525125" cy="620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Colocando em prática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 eaLnBrk="1" hangingPunct="1"/>
            <a:r>
              <a:rPr lang="pt-BR" smtClean="0"/>
              <a:t>Criança </a:t>
            </a:r>
            <a:r>
              <a:rPr lang="pt-BR" smtClean="0">
                <a:solidFill>
                  <a:srgbClr val="FF0000"/>
                </a:solidFill>
              </a:rPr>
              <a:t>2 anos e 10 meses</a:t>
            </a:r>
            <a:r>
              <a:rPr lang="pt-BR" smtClean="0"/>
              <a:t>, bom estado geral, peso 14kg, sexo masculino, há 3 dias iniciou quadro de </a:t>
            </a:r>
            <a:r>
              <a:rPr lang="pt-BR" smtClean="0">
                <a:solidFill>
                  <a:srgbClr val="FF0000"/>
                </a:solidFill>
              </a:rPr>
              <a:t>febre de 38-39ºC </a:t>
            </a:r>
            <a:r>
              <a:rPr lang="pt-BR" smtClean="0"/>
              <a:t>associado a </a:t>
            </a:r>
            <a:r>
              <a:rPr lang="pt-BR" smtClean="0">
                <a:solidFill>
                  <a:srgbClr val="FF0000"/>
                </a:solidFill>
              </a:rPr>
              <a:t>dor em baixo ventre </a:t>
            </a:r>
            <a:r>
              <a:rPr lang="pt-BR" smtClean="0"/>
              <a:t>de forte intensidade, </a:t>
            </a:r>
            <a:r>
              <a:rPr lang="pt-BR" smtClean="0">
                <a:solidFill>
                  <a:srgbClr val="FF0000"/>
                </a:solidFill>
              </a:rPr>
              <a:t>disúria, estrangúria </a:t>
            </a:r>
            <a:r>
              <a:rPr lang="pt-BR" smtClean="0"/>
              <a:t>e 2 episódios de </a:t>
            </a:r>
            <a:r>
              <a:rPr lang="pt-BR" smtClean="0">
                <a:solidFill>
                  <a:srgbClr val="FF0000"/>
                </a:solidFill>
              </a:rPr>
              <a:t>vômitos</a:t>
            </a:r>
            <a:r>
              <a:rPr lang="pt-BR" smtClean="0"/>
              <a:t>. Nega sintomas respiratórios. Aceita parcialmente a dieta. Diurese presente, hábito intestinal sem alterações. </a:t>
            </a:r>
            <a:endParaRPr lang="en-US" smtClean="0"/>
          </a:p>
          <a:p>
            <a:pPr eaLnBrk="1" hangingPunct="1"/>
            <a:endParaRPr lang="en-US" sz="1800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81025" y="2305050"/>
            <a:ext cx="102298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2400" b="1">
                <a:latin typeface="Gill Sans MT"/>
              </a:rPr>
              <a:t>EAS:</a:t>
            </a:r>
            <a:r>
              <a:rPr lang="pt-BR" sz="2400">
                <a:latin typeface="Gill Sans MT"/>
              </a:rPr>
              <a:t> densidade. 1,020; ph 5; prot. +; corpos cetônicos ++; hemoglobina +++; Células epiteliais 6 p/campo; leucócitos numerosos; hemácias 10 p/campo; flora bacteriana +++; muco +; nitrito positivo</a:t>
            </a:r>
            <a:endParaRPr lang="en-US" sz="2400">
              <a:latin typeface="Gill Sans MT"/>
            </a:endParaRPr>
          </a:p>
          <a:p>
            <a:endParaRPr lang="en-US" sz="2400">
              <a:latin typeface="Gill Sans MT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3482975"/>
            <a:ext cx="102298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/>
            <a:r>
              <a:rPr lang="pt-BR" sz="2400" b="1">
                <a:latin typeface="Gill Sans MT"/>
              </a:rPr>
              <a:t>Hemograma:</a:t>
            </a:r>
            <a:r>
              <a:rPr lang="pt-BR" sz="2400">
                <a:latin typeface="Gill Sans MT"/>
              </a:rPr>
              <a:t> 11.000 leucócitos ( 74 seg; 03 bast; 18 linf); hg 11,3; ht 33; plaquetas 208.00</a:t>
            </a:r>
          </a:p>
          <a:p>
            <a:pPr lvl="1" algn="just"/>
            <a:r>
              <a:rPr lang="pt-BR" sz="2400" b="1">
                <a:latin typeface="Gill Sans MT"/>
              </a:rPr>
              <a:t>Uréia</a:t>
            </a:r>
            <a:r>
              <a:rPr lang="pt-BR" sz="2400">
                <a:latin typeface="Gill Sans MT"/>
              </a:rPr>
              <a:t> 41; </a:t>
            </a:r>
            <a:r>
              <a:rPr lang="pt-BR" sz="2400" b="1">
                <a:latin typeface="Gill Sans MT"/>
              </a:rPr>
              <a:t>Creatinina</a:t>
            </a:r>
            <a:r>
              <a:rPr lang="pt-BR" sz="2400">
                <a:latin typeface="Gill Sans MT"/>
              </a:rPr>
              <a:t> 0,5; </a:t>
            </a:r>
            <a:r>
              <a:rPr lang="pt-BR" sz="2400" b="1">
                <a:latin typeface="Gill Sans MT"/>
              </a:rPr>
              <a:t>VHS</a:t>
            </a:r>
            <a:r>
              <a:rPr lang="pt-BR" sz="2400">
                <a:latin typeface="Gill Sans MT"/>
              </a:rPr>
              <a:t> 11mm</a:t>
            </a:r>
            <a:r>
              <a:rPr lang="pt-BR">
                <a:latin typeface="Gill Sans MT"/>
              </a:rPr>
              <a:t>/ h</a:t>
            </a:r>
            <a:endParaRPr lang="en-US" sz="2400">
              <a:latin typeface="Gill Sans MT"/>
            </a:endParaRPr>
          </a:p>
          <a:p>
            <a:endParaRPr lang="en-US" sz="2400">
              <a:latin typeface="Gill Sans M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00363"/>
            <a:ext cx="500538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4588" y="2181225"/>
            <a:ext cx="7056437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0"/>
      <p:bldP spid="4" grpId="1"/>
      <p:bldP spid="5" grpId="0"/>
      <p:bldP spid="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678238"/>
          </a:xfrm>
        </p:spPr>
        <p:txBody>
          <a:bodyPr/>
          <a:lstStyle/>
          <a:p>
            <a:pPr algn="just" eaLnBrk="1" hangingPunct="1"/>
            <a:r>
              <a:rPr lang="pt-BR" smtClean="0"/>
              <a:t>Criança </a:t>
            </a:r>
            <a:r>
              <a:rPr lang="pt-BR" smtClean="0">
                <a:solidFill>
                  <a:srgbClr val="FF0000"/>
                </a:solidFill>
              </a:rPr>
              <a:t>2 anos</a:t>
            </a:r>
            <a:r>
              <a:rPr lang="pt-BR" smtClean="0"/>
              <a:t>, sexo feminino, previamete hígida com queixa </a:t>
            </a:r>
            <a:r>
              <a:rPr lang="pt-BR" smtClean="0">
                <a:solidFill>
                  <a:srgbClr val="FF0000"/>
                </a:solidFill>
              </a:rPr>
              <a:t>disúria e polaciúria </a:t>
            </a:r>
            <a:r>
              <a:rPr lang="pt-BR" smtClean="0"/>
              <a:t>com </a:t>
            </a:r>
            <a:r>
              <a:rPr lang="pt-BR" smtClean="0">
                <a:solidFill>
                  <a:srgbClr val="FF0000"/>
                </a:solidFill>
              </a:rPr>
              <a:t>dor abdominal</a:t>
            </a:r>
            <a:r>
              <a:rPr lang="pt-BR" smtClean="0"/>
              <a:t>. Nega vômitos, febre ou outras queixas. Ao exame apresentava-se em </a:t>
            </a:r>
            <a:r>
              <a:rPr lang="pt-BR" smtClean="0">
                <a:solidFill>
                  <a:srgbClr val="FF0000"/>
                </a:solidFill>
              </a:rPr>
              <a:t>bom estado geral</a:t>
            </a:r>
            <a:r>
              <a:rPr lang="pt-BR" smtClean="0"/>
              <a:t>, sem alterações no exame físico. Nega episódio de ITU prévio, mas apresentava </a:t>
            </a:r>
            <a:r>
              <a:rPr lang="pt-BR" smtClean="0">
                <a:solidFill>
                  <a:srgbClr val="FF0000"/>
                </a:solidFill>
              </a:rPr>
              <a:t>tendência a constipação </a:t>
            </a:r>
            <a:r>
              <a:rPr lang="pt-BR" smtClean="0"/>
              <a:t>nos últimos meses.</a:t>
            </a:r>
            <a:endParaRPr lang="en-US" smtClean="0"/>
          </a:p>
          <a:p>
            <a:pPr eaLnBrk="1" hangingPunct="1"/>
            <a:endParaRPr lang="en-US" sz="1800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81025" y="2624138"/>
            <a:ext cx="102298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2800" b="1">
                <a:latin typeface="Gill Sans MT"/>
              </a:rPr>
              <a:t>EAS: </a:t>
            </a:r>
            <a:r>
              <a:rPr lang="pt-BR" sz="2800">
                <a:latin typeface="Gill Sans MT"/>
              </a:rPr>
              <a:t>densidade 1,01/ hemoglobina negativa/ nitrito negativo/ leucocitos 12 por campo/ hemácias ausentes/ cilindros ausentes/ bactérias escassas/ células epiteliais 5 por campo.</a:t>
            </a:r>
            <a:endParaRPr lang="en-US" sz="2800">
              <a:latin typeface="Gill Sans MT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81025" y="4473575"/>
            <a:ext cx="10229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2400" b="1">
                <a:latin typeface="Gill Sans MT"/>
              </a:rPr>
              <a:t>Urocultura</a:t>
            </a:r>
            <a:r>
              <a:rPr lang="pt-BR" sz="2400">
                <a:latin typeface="Gill Sans MT"/>
              </a:rPr>
              <a:t>: contagem de colônias &gt; 100000 UFC/ml </a:t>
            </a:r>
            <a:endParaRPr lang="en-US" sz="2400">
              <a:latin typeface="Gill Sans MT"/>
            </a:endParaRPr>
          </a:p>
          <a:p>
            <a:pPr algn="just"/>
            <a:r>
              <a:rPr lang="pt-BR" sz="2400">
                <a:latin typeface="Gill Sans MT"/>
              </a:rPr>
              <a:t>Resultado: </a:t>
            </a:r>
            <a:r>
              <a:rPr lang="pt-BR" sz="2400" i="1">
                <a:latin typeface="Gill Sans MT"/>
              </a:rPr>
              <a:t>E. Coli</a:t>
            </a:r>
            <a:r>
              <a:rPr lang="pt-BR" sz="2400">
                <a:latin typeface="Gill Sans MT"/>
              </a:rPr>
              <a:t> </a:t>
            </a:r>
            <a:endParaRPr lang="en-US" sz="2400">
              <a:latin typeface="Gill Sans MT"/>
            </a:endParaRPr>
          </a:p>
          <a:p>
            <a:pPr algn="just"/>
            <a:r>
              <a:rPr lang="pt-BR" sz="2400">
                <a:latin typeface="Gill Sans MT"/>
              </a:rPr>
              <a:t>Sensível a Amoxicilina+ Clavulanato</a:t>
            </a:r>
            <a:endParaRPr lang="en-US" sz="2400">
              <a:latin typeface="Gill Sans M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4588" y="2181225"/>
            <a:ext cx="7056437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0"/>
      <p:bldP spid="4" grpId="1"/>
      <p:bldP spid="5" grpId="0"/>
      <p:bldP spid="5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conclusão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2181225"/>
            <a:ext cx="11029950" cy="3975100"/>
          </a:xfrm>
        </p:spPr>
        <p:txBody>
          <a:bodyPr rtlCol="0">
            <a:normAutofit lnSpcReduction="10000"/>
          </a:bodyPr>
          <a:lstStyle/>
          <a:p>
            <a:pPr marL="306000" indent="-306000" algn="just" eaLnBrk="1" fontAlgn="auto" hangingPunct="1">
              <a:defRPr/>
            </a:pPr>
            <a:r>
              <a:rPr lang="pt-BR" sz="2400" dirty="0"/>
              <a:t>A Infecção do trato urinário é uma patologia comum na população pediátrica e um potencial causador de morbimortalidade.</a:t>
            </a:r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Correto manejo da criança com suspeita de ITU depende da coleta de exames de urina de forma adequada para urocultura, com mínima taxa de contaminação.</a:t>
            </a:r>
          </a:p>
          <a:p>
            <a:pPr marL="306000" indent="-306000" algn="just" eaLnBrk="1" fontAlgn="auto" hangingPunct="1">
              <a:defRPr/>
            </a:pPr>
            <a:endParaRPr lang="pt-BR" sz="2400" dirty="0"/>
          </a:p>
          <a:p>
            <a:pPr marL="306000" indent="-306000" algn="just" eaLnBrk="1" fontAlgn="auto" hangingPunct="1">
              <a:defRPr/>
            </a:pPr>
            <a:r>
              <a:rPr lang="pt-BR" sz="2400" dirty="0"/>
              <a:t>A criação de uma proposta de rotina para o atendimento de crianças com suspeita de ITU visa diminuir os entraves para o diagnóstico precoce e aumentar a taxa de eficácia do tratamento inicial.</a:t>
            </a:r>
            <a:endParaRPr lang="en-US" sz="2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Bibliografia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2181225"/>
            <a:ext cx="11830050" cy="4467225"/>
          </a:xfrm>
        </p:spPr>
        <p:txBody>
          <a:bodyPr rtlCol="0">
            <a:normAutofit fontScale="32500" lnSpcReduction="20000"/>
          </a:bodyPr>
          <a:lstStyle/>
          <a:p>
            <a:pPr marL="306000" indent="-306000" algn="just" eaLnBrk="1" fontAlgn="auto" hangingPunct="1">
              <a:defRPr/>
            </a:pPr>
            <a:r>
              <a:rPr lang="pt-BR" sz="4000" dirty="0">
                <a:solidFill>
                  <a:schemeClr val="tx1"/>
                </a:solidFill>
              </a:rPr>
              <a:t>1) SOCIEDADE BRASILEIRA DE INFECTOLOGIA E SOCIEDADE BRASILEIRA DE UROLOGIA. Cistites em situações especiais: Tratamento. </a:t>
            </a:r>
            <a:r>
              <a:rPr lang="pt-BR" sz="4000" b="1" dirty="0">
                <a:solidFill>
                  <a:schemeClr val="tx1"/>
                </a:solidFill>
              </a:rPr>
              <a:t>Projeto Diretrizes</a:t>
            </a:r>
            <a:r>
              <a:rPr lang="pt-BR" sz="4000" dirty="0">
                <a:solidFill>
                  <a:schemeClr val="tx1"/>
                </a:solidFill>
              </a:rPr>
              <a:t>, Julho 2014.</a:t>
            </a:r>
            <a:endParaRPr lang="en-US" sz="4000" dirty="0">
              <a:solidFill>
                <a:schemeClr val="tx1"/>
              </a:solidFill>
            </a:endParaRPr>
          </a:p>
          <a:p>
            <a:pPr marL="306000" indent="-306000" algn="just" eaLnBrk="1" fontAlgn="auto" hangingPunct="1">
              <a:defRPr/>
            </a:pPr>
            <a:r>
              <a:rPr lang="pt-BR" sz="4000" dirty="0">
                <a:solidFill>
                  <a:schemeClr val="tx1"/>
                </a:solidFill>
              </a:rPr>
              <a:t>2) TRAISMAN, E.S. Clinical Management of Urinary Tract Infections. </a:t>
            </a:r>
            <a:r>
              <a:rPr lang="en-US" sz="4000" b="1" dirty="0">
                <a:solidFill>
                  <a:schemeClr val="tx1"/>
                </a:solidFill>
              </a:rPr>
              <a:t>Pediatric Annals</a:t>
            </a:r>
            <a:r>
              <a:rPr lang="en-US" sz="4000" dirty="0">
                <a:solidFill>
                  <a:schemeClr val="tx1"/>
                </a:solidFill>
              </a:rPr>
              <a:t>, v. 45, n. 4, p. 108-11, Apr. 2016. </a:t>
            </a:r>
          </a:p>
          <a:p>
            <a:pPr marL="306000" indent="-306000" algn="just" eaLnBrk="1" fontAlgn="auto" hangingPunct="1">
              <a:defRPr/>
            </a:pPr>
            <a:r>
              <a:rPr lang="en-US" sz="4000" dirty="0">
                <a:solidFill>
                  <a:schemeClr val="tx1"/>
                </a:solidFill>
              </a:rPr>
              <a:t>3) STEIN, R; et al. Urinary tract infections in children: EAU/ESPU guidelines. </a:t>
            </a:r>
            <a:r>
              <a:rPr lang="en-US" sz="4000" b="1" dirty="0">
                <a:solidFill>
                  <a:schemeClr val="tx1"/>
                </a:solidFill>
                <a:hlinkClick r:id="rId2" tooltip="European urology."/>
              </a:rPr>
              <a:t>European Urology</a:t>
            </a:r>
            <a:r>
              <a:rPr lang="en-US" sz="4000" dirty="0">
                <a:solidFill>
                  <a:schemeClr val="tx1"/>
                </a:solidFill>
              </a:rPr>
              <a:t>, v. 67, p. 546-58, Mar. 2015.</a:t>
            </a:r>
          </a:p>
          <a:p>
            <a:pPr marL="306000" indent="-306000" algn="just" eaLnBrk="1" fontAlgn="auto" hangingPunct="1">
              <a:defRPr/>
            </a:pPr>
            <a:r>
              <a:rPr lang="en-US" sz="4000" dirty="0">
                <a:solidFill>
                  <a:schemeClr val="tx1"/>
                </a:solidFill>
              </a:rPr>
              <a:t>4) SILVA, A.C.S.; OLIVEIRA, E.A. Update on the approach of urinary tract infection in the childhood. </a:t>
            </a:r>
            <a:r>
              <a:rPr lang="pt-BR" sz="4000" b="1" dirty="0">
                <a:solidFill>
                  <a:schemeClr val="tx1"/>
                </a:solidFill>
              </a:rPr>
              <a:t>Jornal de Pediatria</a:t>
            </a:r>
            <a:r>
              <a:rPr lang="pt-BR" sz="4000" dirty="0">
                <a:solidFill>
                  <a:schemeClr val="tx1"/>
                </a:solidFill>
              </a:rPr>
              <a:t>, Rio de Janeiro, v. 91, n. 6, p. 2-10, May 2015.</a:t>
            </a:r>
            <a:endParaRPr lang="en-US" sz="4000" dirty="0">
              <a:solidFill>
                <a:schemeClr val="tx1"/>
              </a:solidFill>
            </a:endParaRPr>
          </a:p>
          <a:p>
            <a:pPr marL="306000" indent="-306000" algn="just" eaLnBrk="1" fontAlgn="auto" hangingPunct="1">
              <a:defRPr/>
            </a:pPr>
            <a:r>
              <a:rPr lang="pl-PL" sz="4000" dirty="0">
                <a:solidFill>
                  <a:schemeClr val="tx1"/>
                </a:solidFill>
              </a:rPr>
              <a:t>5) </a:t>
            </a:r>
            <a:r>
              <a:rPr lang="en-US" sz="4000" dirty="0">
                <a:solidFill>
                  <a:schemeClr val="tx1"/>
                </a:solidFill>
                <a:hlinkClick r:id="rId3"/>
              </a:rPr>
              <a:t>KARAVANAKI, K.A</a:t>
            </a:r>
            <a:r>
              <a:rPr lang="en-US" sz="4000" dirty="0">
                <a:solidFill>
                  <a:schemeClr val="tx1"/>
                </a:solidFill>
              </a:rPr>
              <a:t>.; et al. Delayed treatment of the first febrile urinary tract infection in early childhood increased the risk of renal scarring. </a:t>
            </a:r>
            <a:r>
              <a:rPr lang="en-US" sz="4000" b="1" dirty="0">
                <a:solidFill>
                  <a:schemeClr val="tx1"/>
                </a:solidFill>
                <a:hlinkClick r:id="rId4" tooltip="Acta paediatrica (Oslo, Norway : 1992)."/>
              </a:rPr>
              <a:t>Acta </a:t>
            </a:r>
            <a:r>
              <a:rPr lang="en-US" sz="4000" b="1" dirty="0" err="1">
                <a:solidFill>
                  <a:schemeClr val="tx1"/>
                </a:solidFill>
                <a:hlinkClick r:id="rId4" tooltip="Acta paediatrica (Oslo, Norway : 1992)."/>
              </a:rPr>
              <a:t>Paediatr</a:t>
            </a:r>
            <a:r>
              <a:rPr lang="en-US" sz="4000" dirty="0">
                <a:solidFill>
                  <a:schemeClr val="tx1"/>
                </a:solidFill>
              </a:rPr>
              <a:t>, v. 106, n. 1, p. 149-154, Jan. 2017.</a:t>
            </a:r>
          </a:p>
          <a:p>
            <a:pPr marL="306000" indent="-306000" algn="just" eaLnBrk="1" fontAlgn="auto" hangingPunct="1">
              <a:defRPr/>
            </a:pPr>
            <a:r>
              <a:rPr lang="pl-PL" sz="4000" dirty="0">
                <a:solidFill>
                  <a:schemeClr val="tx1"/>
                </a:solidFill>
              </a:rPr>
              <a:t>6) ROBERTS, K.B. </a:t>
            </a:r>
            <a:r>
              <a:rPr lang="en-US" sz="4000" dirty="0">
                <a:solidFill>
                  <a:schemeClr val="tx1"/>
                </a:solidFill>
              </a:rPr>
              <a:t>Revised AAP Guideline on UTI in Febrile Infants and Young Children. </a:t>
            </a:r>
            <a:r>
              <a:rPr lang="en-US" sz="4000" b="1" dirty="0">
                <a:solidFill>
                  <a:schemeClr val="tx1"/>
                </a:solidFill>
              </a:rPr>
              <a:t>American Family Physician</a:t>
            </a:r>
            <a:r>
              <a:rPr lang="en-US" sz="4000" dirty="0">
                <a:solidFill>
                  <a:schemeClr val="tx1"/>
                </a:solidFill>
              </a:rPr>
              <a:t>, v. 86, n. 10, p. 940-6, Nov. 2012.</a:t>
            </a:r>
          </a:p>
          <a:p>
            <a:pPr marL="306000" indent="-306000" algn="just" eaLnBrk="1" fontAlgn="auto" hangingPunct="1">
              <a:defRPr/>
            </a:pPr>
            <a:r>
              <a:rPr lang="pl-PL" sz="4000" dirty="0">
                <a:solidFill>
                  <a:schemeClr val="tx1"/>
                </a:solidFill>
              </a:rPr>
              <a:t>7) WILLIAMS, G.J. et al. Diagnosis and management of urinary tract infection in children. </a:t>
            </a:r>
            <a:r>
              <a:rPr lang="pl-PL" sz="4000" b="1" dirty="0">
                <a:solidFill>
                  <a:schemeClr val="tx1"/>
                </a:solidFill>
              </a:rPr>
              <a:t>Journal of Paediatrics and Child Health</a:t>
            </a:r>
            <a:r>
              <a:rPr lang="pl-PL" sz="4000" dirty="0">
                <a:solidFill>
                  <a:schemeClr val="tx1"/>
                </a:solidFill>
              </a:rPr>
              <a:t>, v. 48, p. 296-301, May 2010.</a:t>
            </a:r>
            <a:endParaRPr lang="en-US" sz="4000" dirty="0">
              <a:solidFill>
                <a:schemeClr val="tx1"/>
              </a:solidFill>
            </a:endParaRPr>
          </a:p>
          <a:p>
            <a:pPr marL="306000" indent="-306000" algn="just" eaLnBrk="1" fontAlgn="auto" hangingPunct="1">
              <a:defRPr/>
            </a:pPr>
            <a:r>
              <a:rPr lang="pl-PL" sz="4000" dirty="0">
                <a:solidFill>
                  <a:schemeClr val="tx1"/>
                </a:solidFill>
              </a:rPr>
              <a:t>8) </a:t>
            </a:r>
            <a:r>
              <a:rPr lang="en-US" sz="4000" dirty="0">
                <a:solidFill>
                  <a:schemeClr val="tx1"/>
                </a:solidFill>
              </a:rPr>
              <a:t>NATIONAL INSTITUTE FOR HEALTH AND CARE EXCELLENCE (NICE). </a:t>
            </a:r>
            <a:r>
              <a:rPr lang="en-GB" sz="4000" b="1" dirty="0">
                <a:solidFill>
                  <a:schemeClr val="tx1"/>
                </a:solidFill>
              </a:rPr>
              <a:t>Urinary tract infection in under 16s: diagnosis and management</a:t>
            </a:r>
            <a:r>
              <a:rPr lang="en-GB" sz="4000" dirty="0">
                <a:solidFill>
                  <a:schemeClr val="tx1"/>
                </a:solidFill>
              </a:rPr>
              <a:t>. United </a:t>
            </a:r>
            <a:r>
              <a:rPr lang="en-GB" sz="4000" dirty="0" err="1">
                <a:solidFill>
                  <a:schemeClr val="tx1"/>
                </a:solidFill>
              </a:rPr>
              <a:t>Kingdon</a:t>
            </a:r>
            <a:r>
              <a:rPr lang="en-GB" sz="4000" dirty="0">
                <a:solidFill>
                  <a:schemeClr val="tx1"/>
                </a:solidFill>
              </a:rPr>
              <a:t>, 2007</a:t>
            </a:r>
            <a:endParaRPr lang="en-US" sz="4000" dirty="0">
              <a:solidFill>
                <a:schemeClr val="tx1"/>
              </a:solidFill>
            </a:endParaRPr>
          </a:p>
          <a:p>
            <a:pPr marL="306000" indent="-306000" algn="just" eaLnBrk="1" fontAlgn="auto" hangingPunct="1">
              <a:defRPr/>
            </a:pPr>
            <a:r>
              <a:rPr lang="pl-PL" sz="4000" dirty="0">
                <a:solidFill>
                  <a:schemeClr val="tx1"/>
                </a:solidFill>
              </a:rPr>
              <a:t>9) ARSHAD, M.; SEED, P.C. Urinary tract infections in the infant. </a:t>
            </a:r>
            <a:r>
              <a:rPr lang="pl-PL" sz="4000" b="1" dirty="0">
                <a:solidFill>
                  <a:schemeClr val="tx1"/>
                </a:solidFill>
              </a:rPr>
              <a:t>Clinics in Perinatology</a:t>
            </a:r>
            <a:r>
              <a:rPr lang="pl-PL" sz="4000" dirty="0">
                <a:solidFill>
                  <a:schemeClr val="tx1"/>
                </a:solidFill>
              </a:rPr>
              <a:t>, v. 42, n. 1, p. 17-28, Mar. 2015.</a:t>
            </a:r>
            <a:endParaRPr lang="en-US" sz="4000" dirty="0">
              <a:solidFill>
                <a:schemeClr val="tx1"/>
              </a:solidFill>
            </a:endParaRPr>
          </a:p>
          <a:p>
            <a:pPr marL="306000" indent="-306000" algn="just" eaLnBrk="1" fontAlgn="auto" hangingPunct="1">
              <a:defRPr/>
            </a:pPr>
            <a:r>
              <a:rPr lang="en-US" sz="4000" dirty="0">
                <a:solidFill>
                  <a:schemeClr val="tx1"/>
                </a:solidFill>
              </a:rPr>
              <a:t>10) BURNS et al. </a:t>
            </a:r>
            <a:r>
              <a:rPr lang="pt-BR" sz="4000" dirty="0">
                <a:solidFill>
                  <a:schemeClr val="tx1"/>
                </a:solidFill>
              </a:rPr>
              <a:t>Tratado de Pediatria. 4 ed. São Paulo: Editora Manole, 2017.</a:t>
            </a:r>
          </a:p>
          <a:p>
            <a:pPr marL="306000" indent="-306000" eaLnBrk="1" fontAlgn="auto" hangingPunct="1">
              <a:defRPr/>
            </a:pPr>
            <a:r>
              <a:rPr lang="pt-BR" sz="4000" dirty="0"/>
              <a:t>11) SILVA, J.M.P. Aspectos atuais no diagnóstico e abordagem da infecção do trato urinário. </a:t>
            </a:r>
            <a:r>
              <a:rPr lang="pt-BR" sz="4000" b="1" dirty="0"/>
              <a:t>Rev Med Minas Gerais</a:t>
            </a:r>
            <a:r>
              <a:rPr lang="pt-BR" sz="4000" dirty="0"/>
              <a:t>, Belo Horizonte, v. 24, Supl 2, p. 20-30, 2014. </a:t>
            </a:r>
            <a:endParaRPr lang="en-US" sz="4000" dirty="0"/>
          </a:p>
          <a:p>
            <a:pPr marL="306000" indent="-306000" eaLnBrk="1" fontAlgn="auto" hangingPunct="1">
              <a:defRPr/>
            </a:pPr>
            <a:r>
              <a:rPr lang="pt-BR" sz="4000" dirty="0"/>
              <a:t>12) Sociedade Brasileira de Pediatria, Departamento Científico de Nefrologia. </a:t>
            </a:r>
            <a:r>
              <a:rPr lang="pt-BR" sz="4000" b="1" dirty="0"/>
              <a:t>Infecção do trato Urinário</a:t>
            </a:r>
            <a:r>
              <a:rPr lang="pt-BR" sz="4000" dirty="0"/>
              <a:t>, n. 1, Dezembro de 2016. </a:t>
            </a:r>
            <a:endParaRPr lang="en-US" sz="4000" dirty="0"/>
          </a:p>
          <a:p>
            <a:pPr marL="306000" indent="-306000" eaLnBrk="1" fontAlgn="auto" hangingPunct="1">
              <a:defRPr/>
            </a:pPr>
            <a:r>
              <a:rPr lang="pt-BR" sz="4000" dirty="0"/>
              <a:t>13) VIDAY, A.H.; GORELICK, M.H. Pediatric urinary tract infection. </a:t>
            </a:r>
            <a:r>
              <a:rPr lang="en-US" sz="4000" b="1" dirty="0" err="1"/>
              <a:t>Clin</a:t>
            </a:r>
            <a:r>
              <a:rPr lang="en-US" sz="4000" b="1" dirty="0"/>
              <a:t> Ped </a:t>
            </a:r>
            <a:r>
              <a:rPr lang="en-US" sz="4000" b="1" dirty="0" err="1"/>
              <a:t>Emerg</a:t>
            </a:r>
            <a:r>
              <a:rPr lang="en-US" sz="4000" b="1" dirty="0"/>
              <a:t> Med</a:t>
            </a:r>
            <a:r>
              <a:rPr lang="en-US" sz="4000" dirty="0"/>
              <a:t>, v. 9, p. 233-37, 2008. </a:t>
            </a:r>
          </a:p>
          <a:p>
            <a:pPr marL="306000" indent="-306000" algn="just" eaLnBrk="1" fontAlgn="auto" hangingPunct="1">
              <a:defRPr/>
            </a:pPr>
            <a:endParaRPr lang="en-US" sz="4000" dirty="0">
              <a:solidFill>
                <a:schemeClr val="tx1"/>
              </a:solidFill>
            </a:endParaRPr>
          </a:p>
          <a:p>
            <a:pPr marL="306000" indent="-306000" eaLnBrk="1" fontAlgn="auto" hangingPunct="1">
              <a:defRPr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133350" y="1581150"/>
            <a:ext cx="12058650" cy="5715000"/>
          </a:xfrm>
        </p:spPr>
        <p:txBody>
          <a:bodyPr/>
          <a:lstStyle/>
          <a:p>
            <a:pPr eaLnBrk="1" hangingPunct="1"/>
            <a:r>
              <a:rPr lang="en-US" sz="1200" smtClean="0"/>
              <a:t>14) </a:t>
            </a:r>
            <a:r>
              <a:rPr lang="pl-PL" sz="1200" smtClean="0"/>
              <a:t>ROBINO, L.; et al. </a:t>
            </a:r>
            <a:r>
              <a:rPr lang="en-US" sz="1200" smtClean="0"/>
              <a:t>Intracellular bacteria in the pathogenesis of Escherichia coli urinary tract infection in children. </a:t>
            </a:r>
            <a:r>
              <a:rPr lang="pt-BR" sz="1200" b="1" smtClean="0"/>
              <a:t>Clinical Infectious Diseases</a:t>
            </a:r>
            <a:r>
              <a:rPr lang="pt-BR" sz="1200" smtClean="0"/>
              <a:t>, v.59, n. 11, p. 158-64, Dec. 2014. </a:t>
            </a:r>
            <a:endParaRPr lang="en-US" sz="1200" smtClean="0"/>
          </a:p>
          <a:p>
            <a:pPr eaLnBrk="1" hangingPunct="1"/>
            <a:r>
              <a:rPr lang="pt-BR" sz="1200" smtClean="0"/>
              <a:t>15) TEIXEIRA, L.H.S.</a:t>
            </a:r>
            <a:r>
              <a:rPr lang="pt-BR" sz="1200" b="1" smtClean="0"/>
              <a:t> </a:t>
            </a:r>
            <a:r>
              <a:rPr lang="pt-BR" sz="1200" smtClean="0"/>
              <a:t>Perfil de resistência bacteriana em infecções do trato urinário em pediatria no Hospital Materno Infantil de Brasília. 2015. 20f. Trabalho de Conclusão de Curso (Residência Médica em Pediatria) - Escola Superior de Ciências da Saúde - ESCS, Distrito Federal, 2015. </a:t>
            </a:r>
            <a:endParaRPr lang="en-US" sz="1200" smtClean="0"/>
          </a:p>
          <a:p>
            <a:pPr eaLnBrk="1" hangingPunct="1"/>
            <a:r>
              <a:rPr lang="en-US" sz="1200" smtClean="0"/>
              <a:t>16) </a:t>
            </a:r>
            <a:r>
              <a:rPr lang="en-US" sz="1200" smtClean="0">
                <a:hlinkClick r:id="rId2"/>
              </a:rPr>
              <a:t>KOUFADAKI A.M</a:t>
            </a:r>
            <a:r>
              <a:rPr lang="en-US" sz="1200" smtClean="0"/>
              <a:t>.; et al. Clinical and laboratory indices of severe renal lesions in children with febrile urinary tract infection. </a:t>
            </a:r>
            <a:r>
              <a:rPr lang="en-US" sz="1200" b="1" smtClean="0"/>
              <a:t>Acta Paediatr</a:t>
            </a:r>
            <a:r>
              <a:rPr lang="en-US" sz="1200" smtClean="0"/>
              <a:t>, v. 103, n. 9, p. 404-09, Sept. 2014. </a:t>
            </a:r>
          </a:p>
          <a:p>
            <a:pPr eaLnBrk="1" hangingPunct="1"/>
            <a:r>
              <a:rPr lang="en-US" sz="1200" smtClean="0"/>
              <a:t>17) BECKNELL, B. et al. The Diagnosis, Evaluation and Treatment of Acute and Recurrent Pediatric Urinary Tract Infections. </a:t>
            </a:r>
            <a:r>
              <a:rPr lang="en-US" sz="1200" b="1" smtClean="0"/>
              <a:t>Expert Rev Anti Infect Ther</a:t>
            </a:r>
            <a:r>
              <a:rPr lang="en-US" sz="1200" smtClean="0"/>
              <a:t>, v. 13, n. 1, p. 81-90, Jan. 2015.</a:t>
            </a:r>
          </a:p>
          <a:p>
            <a:pPr eaLnBrk="1" hangingPunct="1"/>
            <a:r>
              <a:rPr lang="en-US" sz="1200" smtClean="0"/>
              <a:t>18) </a:t>
            </a:r>
            <a:r>
              <a:rPr lang="en-US" sz="1200" u="sng" smtClean="0">
                <a:hlinkClick r:id="rId3"/>
              </a:rPr>
              <a:t> ROBINSON</a:t>
            </a:r>
            <a:r>
              <a:rPr lang="en-US" sz="1200" smtClean="0"/>
              <a:t>, J.L.; et al. Urinary tract infections in infants and children: Diagnosis and management. </a:t>
            </a:r>
            <a:r>
              <a:rPr lang="en-US" sz="1200" b="1" u="sng" smtClean="0">
                <a:hlinkClick r:id="rId4"/>
              </a:rPr>
              <a:t>Paediatr Child Health</a:t>
            </a:r>
            <a:r>
              <a:rPr lang="en-US" sz="1200" smtClean="0"/>
              <a:t>, v. 19, n. 6, p. 315-25, Jun. 2014.</a:t>
            </a:r>
          </a:p>
          <a:p>
            <a:pPr eaLnBrk="1" hangingPunct="1"/>
            <a:r>
              <a:rPr lang="en-US" sz="1200" smtClean="0"/>
              <a:t>19) WINGERTER, S.; BACHUR, R. Risk factors for contamination of catheterized urine specimens in febrile children. </a:t>
            </a:r>
            <a:r>
              <a:rPr lang="en-US" sz="1200" b="1" smtClean="0"/>
              <a:t>Pediatr Emerg Care</a:t>
            </a:r>
            <a:r>
              <a:rPr lang="en-US" sz="1200" smtClean="0"/>
              <a:t>, v. 27, n. 1, p. 1-4, Jan. 2011.</a:t>
            </a:r>
          </a:p>
          <a:p>
            <a:pPr eaLnBrk="1" hangingPunct="1"/>
            <a:r>
              <a:rPr lang="en-US" sz="1200" smtClean="0"/>
              <a:t>20) WHITING, P.; et al. Clinical effectiveness and cost-effectiveness of tests for the diagnosis and investigation of urinary tract infection in children: a systematic review and economic model. </a:t>
            </a:r>
            <a:r>
              <a:rPr lang="en-US" sz="1200" b="1" smtClean="0"/>
              <a:t>Health Technol Assess</a:t>
            </a:r>
            <a:r>
              <a:rPr lang="en-US" sz="1200" smtClean="0"/>
              <a:t>, v. 10, n. 36, p. 1-154, Oct. 2007.</a:t>
            </a:r>
          </a:p>
          <a:p>
            <a:pPr eaLnBrk="1" hangingPunct="1"/>
            <a:r>
              <a:rPr lang="en-US" sz="1200" smtClean="0"/>
              <a:t>21) KORBEL, L.; HOWELL, M.; SPENCER, J. D. The clinical diagnosis and management of urinary tract infections in children and adolescents. </a:t>
            </a:r>
            <a:r>
              <a:rPr lang="en-US" sz="1200" b="1" smtClean="0"/>
              <a:t>Paediatrics and International Child Health</a:t>
            </a:r>
            <a:r>
              <a:rPr lang="en-US" sz="1200" smtClean="0"/>
              <a:t>, v. 37, n. 4, p. 273-79, Nov. 2017.</a:t>
            </a:r>
          </a:p>
          <a:p>
            <a:pPr eaLnBrk="1" hangingPunct="1"/>
            <a:r>
              <a:rPr lang="en-US" sz="1200" smtClean="0"/>
              <a:t>22) </a:t>
            </a:r>
            <a:r>
              <a:rPr lang="en-US" sz="1200" smtClean="0">
                <a:hlinkClick r:id="rId5"/>
              </a:rPr>
              <a:t>AMMENTI, A</a:t>
            </a:r>
            <a:r>
              <a:rPr lang="en-US" sz="1200" smtClean="0"/>
              <a:t>.; et al. Febrile urinary tract infections in young children: recommendations for the diagnosis, treatment and follow-up. </a:t>
            </a:r>
            <a:r>
              <a:rPr lang="pt-BR" sz="1200" b="1" smtClean="0"/>
              <a:t>Acta Paediatr</a:t>
            </a:r>
            <a:r>
              <a:rPr lang="pt-BR" sz="1200" smtClean="0"/>
              <a:t>, v. 101, n. 5, p.451-7, May 2012.</a:t>
            </a:r>
            <a:endParaRPr lang="en-US" sz="1200" smtClean="0"/>
          </a:p>
          <a:p>
            <a:pPr eaLnBrk="1" hangingPunct="1"/>
            <a:r>
              <a:rPr lang="pt-BR" sz="1200" smtClean="0"/>
              <a:t>23) SALO. J.; et al. </a:t>
            </a:r>
            <a:r>
              <a:rPr lang="en-US" sz="1200" smtClean="0"/>
              <a:t>Cranberry Juice for the Prevention of Recurrences of Urinary Tract Infections in Children: A Randomized Placebo-Controlled Trial. </a:t>
            </a:r>
            <a:r>
              <a:rPr lang="en-US" sz="1200" b="1" smtClean="0"/>
              <a:t>Clinical Infectious Diseases</a:t>
            </a:r>
            <a:r>
              <a:rPr lang="en-US" sz="1200" smtClean="0"/>
              <a:t>, v. 54, n.3, p.340–6, Feb. 2012.</a:t>
            </a:r>
          </a:p>
          <a:p>
            <a:pPr eaLnBrk="1" hangingPunct="1"/>
            <a:r>
              <a:rPr lang="en-US" sz="1200" smtClean="0"/>
              <a:t>24) </a:t>
            </a:r>
            <a:r>
              <a:rPr lang="en-US" sz="1200" u="sng" smtClean="0">
                <a:hlinkClick r:id="rId6"/>
              </a:rPr>
              <a:t>SAADEH</a:t>
            </a:r>
            <a:r>
              <a:rPr lang="en-US" sz="1200" smtClean="0"/>
              <a:t>, S.A.; </a:t>
            </a:r>
            <a:r>
              <a:rPr lang="en-US" sz="1200" u="sng" smtClean="0">
                <a:hlinkClick r:id="rId7"/>
              </a:rPr>
              <a:t>MATTOO</a:t>
            </a:r>
            <a:r>
              <a:rPr lang="en-US" sz="1200" smtClean="0"/>
              <a:t>, T. K. Managing urinary tract infections. </a:t>
            </a:r>
            <a:r>
              <a:rPr lang="en-US" sz="1200" b="1" u="sng" smtClean="0">
                <a:hlinkClick r:id="rId8"/>
              </a:rPr>
              <a:t>Pediatr Nephrol</a:t>
            </a:r>
            <a:r>
              <a:rPr lang="en-US" sz="1200" smtClean="0"/>
              <a:t>, v.26, n. 11, p. 1967-76, Nov. 2011.</a:t>
            </a:r>
          </a:p>
          <a:p>
            <a:pPr eaLnBrk="1" hangingPunct="1"/>
            <a:r>
              <a:rPr lang="en-US" sz="1200" smtClean="0"/>
              <a:t>25) </a:t>
            </a:r>
            <a:r>
              <a:rPr lang="en-US" sz="1200" smtClean="0">
                <a:hlinkClick r:id="rId9"/>
              </a:rPr>
              <a:t>SWERKERSSON, S</a:t>
            </a:r>
            <a:r>
              <a:rPr lang="en-US" sz="1200" smtClean="0"/>
              <a:t>.; et al. Urinary tract infection in small children: The evolution of renal damage over time. </a:t>
            </a:r>
            <a:r>
              <a:rPr lang="en-US" sz="1200" b="1" smtClean="0"/>
              <a:t>Pediatriic Nephrology</a:t>
            </a:r>
            <a:r>
              <a:rPr lang="en-US" sz="1200" smtClean="0"/>
              <a:t>, v. 32, n. 10, p. 1907-13, Oct. 2017.</a:t>
            </a:r>
          </a:p>
          <a:p>
            <a:pPr eaLnBrk="1" hangingPunct="1"/>
            <a:r>
              <a:rPr lang="en-US" sz="1200" smtClean="0"/>
              <a:t>26) SCHVARTSMAN, C.; REIS, A.G.; FARHAT. </a:t>
            </a:r>
            <a:r>
              <a:rPr lang="pt-BR" sz="1200" smtClean="0"/>
              <a:t>S.C.L. </a:t>
            </a:r>
            <a:r>
              <a:rPr lang="pt-BR" sz="1200" b="1" smtClean="0"/>
              <a:t>Pronto Socorro. Coleção Pediatria do Instituto da Criança do Hospital das Clínicas da FMUSP</a:t>
            </a:r>
            <a:r>
              <a:rPr lang="pt-BR" sz="1200" smtClean="0"/>
              <a:t>. 2 ed. São  Paulo: Manole, 2013</a:t>
            </a:r>
            <a:endParaRPr lang="en-US" sz="12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Obrigada!</a:t>
            </a:r>
            <a:endParaRPr lang="en-US" dirty="0"/>
          </a:p>
        </p:txBody>
      </p:sp>
      <p:pic>
        <p:nvPicPr>
          <p:cNvPr id="45059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11450" y="1814513"/>
            <a:ext cx="7250113" cy="4818062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701675"/>
            <a:ext cx="11029950" cy="10144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Obrigada!</a:t>
            </a:r>
            <a:endParaRPr lang="en-US" dirty="0"/>
          </a:p>
        </p:txBody>
      </p:sp>
      <p:pic>
        <p:nvPicPr>
          <p:cNvPr id="4608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5040313"/>
            <a:ext cx="2108201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200" y="1952625"/>
            <a:ext cx="3937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52625"/>
            <a:ext cx="3937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6" name="Pictur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29788" y="5141913"/>
            <a:ext cx="2284412" cy="171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1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81450" y="1952625"/>
            <a:ext cx="157003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1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02288" y="1952625"/>
            <a:ext cx="21082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2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616950" y="4941888"/>
            <a:ext cx="119062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0" name="Picture 2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11725" y="3582988"/>
            <a:ext cx="3271838" cy="327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1" name="Picture 25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97100" y="4941888"/>
            <a:ext cx="2425700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138" y="3178175"/>
            <a:ext cx="10995025" cy="14763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bg1"/>
                </a:solidFill>
              </a:rPr>
              <a:t>INFECÇÃO DO TRATO URINÁRIO: PROPOSTA DE ROTINA DE ATENDIMENTO À POPULAÇÃO PEDIÁTRICA DO HOSPITAL MATERNO INFANTIL </a:t>
            </a:r>
            <a:r>
              <a:rPr lang="pt-BR" dirty="0"/>
              <a:t>DE BRASÍLIA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138" y="5629275"/>
            <a:ext cx="10995025" cy="588963"/>
          </a:xfrm>
        </p:spPr>
        <p:txBody>
          <a:bodyPr rtlCol="0"/>
          <a:lstStyle/>
          <a:p>
            <a:pPr eaLnBrk="1" fontAlgn="auto" hangingPunct="1">
              <a:defRPr/>
            </a:pPr>
            <a:r>
              <a:rPr lang="pt-BR" sz="2000" dirty="0">
                <a:solidFill>
                  <a:schemeClr val="bg1"/>
                </a:solidFill>
              </a:rPr>
              <a:t>Orientador: Dr. Jefferson Augusto Piemonte Pinheiro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7108" name="TextBox 3"/>
          <p:cNvSpPr txBox="1">
            <a:spLocks noChangeArrowheads="1"/>
          </p:cNvSpPr>
          <p:nvPr/>
        </p:nvSpPr>
        <p:spPr bwMode="auto">
          <a:xfrm>
            <a:off x="465138" y="819150"/>
            <a:ext cx="109950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>
                <a:solidFill>
                  <a:schemeClr val="accent1"/>
                </a:solidFill>
                <a:latin typeface="Gill Sans MT"/>
              </a:rPr>
              <a:t>HOSPITAL MATERNO INFANTIL DE BRASÍLIA </a:t>
            </a:r>
          </a:p>
          <a:p>
            <a:pPr algn="ctr"/>
            <a:r>
              <a:rPr lang="pt-BR" sz="2800">
                <a:solidFill>
                  <a:schemeClr val="accent1"/>
                </a:solidFill>
                <a:latin typeface="Gill Sans MT"/>
              </a:rPr>
              <a:t>RESIDÊNCIA MÉDICA EM PEDIATRIA </a:t>
            </a:r>
          </a:p>
          <a:p>
            <a:pPr algn="ctr"/>
            <a:r>
              <a:rPr lang="pt-BR" sz="2800">
                <a:solidFill>
                  <a:schemeClr val="accent1"/>
                </a:solidFill>
                <a:latin typeface="Gill Sans MT"/>
              </a:rPr>
              <a:t>TRABALHO DE CONCLUSÃO DE CURSO </a:t>
            </a:r>
            <a:endParaRPr lang="en-US" sz="2800">
              <a:solidFill>
                <a:schemeClr val="accent1"/>
              </a:solidFill>
              <a:latin typeface="Gill Sans MT"/>
            </a:endParaRPr>
          </a:p>
        </p:txBody>
      </p:sp>
      <p:sp>
        <p:nvSpPr>
          <p:cNvPr id="47109" name="TextBox 4"/>
          <p:cNvSpPr txBox="1">
            <a:spLocks noChangeArrowheads="1"/>
          </p:cNvSpPr>
          <p:nvPr/>
        </p:nvSpPr>
        <p:spPr bwMode="auto">
          <a:xfrm>
            <a:off x="3333750" y="229076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solidFill>
                  <a:schemeClr val="accent1"/>
                </a:solidFill>
                <a:latin typeface="Gill Sans MT"/>
              </a:rPr>
              <a:t>ANNA LOPES JORGE </a:t>
            </a:r>
            <a:endParaRPr lang="en-US" sz="2000">
              <a:solidFill>
                <a:schemeClr val="accent1"/>
              </a:solidFill>
              <a:latin typeface="Gill Sans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5150</TotalTime>
  <Words>2632</Words>
  <Application>Microsoft Macintosh PowerPoint</Application>
  <PresentationFormat>Personalizar</PresentationFormat>
  <Paragraphs>291</Paragraphs>
  <Slides>36</Slides>
  <Notes>14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4" baseType="lpstr">
      <vt:lpstr>Arial</vt:lpstr>
      <vt:lpstr>Gill Sans MT</vt:lpstr>
      <vt:lpstr>Wingdings 2</vt:lpstr>
      <vt:lpstr>Calibri</vt:lpstr>
      <vt:lpstr>Century Gothic</vt:lpstr>
      <vt:lpstr>Microsoft YaHei</vt:lpstr>
      <vt:lpstr>Wingdings</vt:lpstr>
      <vt:lpstr>Dividend</vt:lpstr>
      <vt:lpstr>INFECÇÃO DO TRATO URINÁRIO: PROPOSTA DE ROTINA DE ATENDIMENTO À POPULAÇÃO PEDIÁTRICA DO HOSPITAL MATERNO INFANTIL DE BRASÍLIA</vt:lpstr>
      <vt:lpstr>Metodologia </vt:lpstr>
      <vt:lpstr>Introdução </vt:lpstr>
      <vt:lpstr>Definição</vt:lpstr>
      <vt:lpstr>Classificação </vt:lpstr>
      <vt:lpstr>Apresentação clínica </vt:lpstr>
      <vt:lpstr>Fisiopatologia </vt:lpstr>
      <vt:lpstr>Etiologia</vt:lpstr>
      <vt:lpstr>Fatores de risco </vt:lpstr>
      <vt:lpstr>diagnóstico</vt:lpstr>
      <vt:lpstr>MÉTODOS DE COLETA DE URINA</vt:lpstr>
      <vt:lpstr>MÉTODOS DE COLETA DE URINA</vt:lpstr>
      <vt:lpstr> Tabela 1. Valores significativos de colônias na urocultura de acordo com método de coleta</vt:lpstr>
      <vt:lpstr>Eas – fita reagente </vt:lpstr>
      <vt:lpstr>Quando a criança deve ser internada</vt:lpstr>
      <vt:lpstr>Tratamento </vt:lpstr>
      <vt:lpstr>Tabela 3. Antibioticoterapia parenteral </vt:lpstr>
      <vt:lpstr>Tabela 4. Antibioticoterapia oral </vt:lpstr>
      <vt:lpstr>ESTUDO MORFOFUNCIONAL DO TRATO URINÁRIO/ seguimento </vt:lpstr>
      <vt:lpstr>ULTRASSONOGRAFIA DE RINS E VIAS URINÁRIAS</vt:lpstr>
      <vt:lpstr>CINTILOGRAFIA RENAL estática COM ÁCIDO DIMERCAPTOSSUCCÍNICO (DMSA)</vt:lpstr>
      <vt:lpstr>URETROCISTOGRAFIA MICCIONAL</vt:lpstr>
      <vt:lpstr>Profilaxia </vt:lpstr>
      <vt:lpstr>         fluxograma </vt:lpstr>
      <vt:lpstr>Slide 25</vt:lpstr>
      <vt:lpstr>Slide 26</vt:lpstr>
      <vt:lpstr>Slide 27</vt:lpstr>
      <vt:lpstr>Slide 28</vt:lpstr>
      <vt:lpstr>Colocando em prática </vt:lpstr>
      <vt:lpstr>Slide 30</vt:lpstr>
      <vt:lpstr>conclusão</vt:lpstr>
      <vt:lpstr>Bibliografia </vt:lpstr>
      <vt:lpstr>Slide 33</vt:lpstr>
      <vt:lpstr>Obrigada!</vt:lpstr>
      <vt:lpstr>Obrigada!</vt:lpstr>
      <vt:lpstr>INFECÇÃO DO TRATO URINÁRIO: PROPOSTA DE ROTINA DE ATENDIMENTO À POPULAÇÃO PEDIÁTRICA DO HOSPITAL MATERNO INFANTIL DE BRASÍLIA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INFECÇÃO DO TRATO URINÁRIO: PROPOSTA DE ROTINA DE ATENDIMENTO À POPULAÇÃO PEDIÁTRICA DO HOSPITAL MATERNO INFANTIL DE BRASÍLIA</dc:title>
  <dc:creator>Anna L. J.</dc:creator>
  <cp:lastModifiedBy>Paulo</cp:lastModifiedBy>
  <cp:revision>95</cp:revision>
  <dcterms:created xsi:type="dcterms:W3CDTF">2018-01-12T16:52:22Z</dcterms:created>
  <dcterms:modified xsi:type="dcterms:W3CDTF">2018-02-18T00:01:21Z</dcterms:modified>
</cp:coreProperties>
</file>