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694" r:id="rId1"/>
  </p:sldMasterIdLst>
  <p:notesMasterIdLst>
    <p:notesMasterId r:id="rId48"/>
  </p:notesMasterIdLst>
  <p:sldIdLst>
    <p:sldId id="260" r:id="rId2"/>
    <p:sldId id="256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294" r:id="rId40"/>
    <p:sldId id="293" r:id="rId41"/>
    <p:sldId id="292" r:id="rId42"/>
    <p:sldId id="268" r:id="rId43"/>
    <p:sldId id="269" r:id="rId44"/>
    <p:sldId id="257" r:id="rId45"/>
    <p:sldId id="258" r:id="rId46"/>
    <p:sldId id="259" r:id="rId47"/>
  </p:sldIdLst>
  <p:sldSz cx="12192000" cy="68580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514"/>
    <p:restoredTop sz="85841"/>
  </p:normalViewPr>
  <p:slideViewPr>
    <p:cSldViewPr snapToGrid="0" snapToObjects="1">
      <p:cViewPr varScale="1">
        <p:scale>
          <a:sx n="84" d="100"/>
          <a:sy n="84" d="100"/>
        </p:scale>
        <p:origin x="-221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57E18A5-62C4-441A-930B-AD46ABF402B8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noProof="0" smtClean="0"/>
              <a:t>Clique para editar os estilos de texto mestres</a:t>
            </a:r>
          </a:p>
          <a:p>
            <a:pPr lvl="1"/>
            <a:r>
              <a:rPr lang="en-US" altLang="pt-BR" noProof="0" smtClean="0"/>
              <a:t>Segundo nível</a:t>
            </a:r>
          </a:p>
          <a:p>
            <a:pPr lvl="2"/>
            <a:r>
              <a:rPr lang="en-US" altLang="pt-BR" noProof="0" smtClean="0"/>
              <a:t>Terceiro nível</a:t>
            </a:r>
          </a:p>
          <a:p>
            <a:pPr lvl="3"/>
            <a:r>
              <a:rPr lang="en-US" altLang="pt-BR" noProof="0" smtClean="0"/>
              <a:t>Quarto nível</a:t>
            </a:r>
          </a:p>
          <a:p>
            <a:pPr lvl="4"/>
            <a:r>
              <a:rPr lang="en-US" altLang="pt-BR" noProof="0" smtClean="0"/>
              <a:t>Quinto nível</a:t>
            </a:r>
            <a:endParaRPr lang="pt-BR" altLang="pt-BR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08B0ACD-5BF2-49EE-86CD-CA878DB0CDB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501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F45B90-6EF6-420C-95B0-84FE230BBFF6}" type="slidenum">
              <a:rPr lang="pt-BR" altLang="pt-BR" smtClean="0"/>
              <a:pPr/>
              <a:t>1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512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D135026-AAFB-4704-B751-BC5C2C85C3EF}" type="slidenum">
              <a:rPr lang="pt-BR" altLang="pt-BR" smtClean="0"/>
              <a:pPr/>
              <a:t>2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Nós não podemos intervir no tempo de chegada ao atendimento.</a:t>
            </a:r>
          </a:p>
        </p:txBody>
      </p:sp>
      <p:sp>
        <p:nvSpPr>
          <p:cNvPr id="522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6019033-8001-4169-A805-5217D3C28EB7}" type="slidenum">
              <a:rPr lang="pt-BR" altLang="pt-BR" smtClean="0"/>
              <a:pPr/>
              <a:t>3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532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272FDCF-A6EA-482D-B7B7-C2EE729D8B46}" type="slidenum">
              <a:rPr lang="pt-BR" altLang="pt-BR" smtClean="0"/>
              <a:pPr/>
              <a:t>4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2 picos de incidência.</a:t>
            </a:r>
          </a:p>
          <a:p>
            <a:r>
              <a:rPr lang="en-US" altLang="pt-BR" smtClean="0"/>
              <a:t>Estudo realizado no PS do HMIB entre 2011 e 2015 pela Betânia demonstra concordância com a epidemiologia nacional.</a:t>
            </a: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FB8F47-76DD-4C39-A33E-3FFE9D4AFF2B}" type="slidenum">
              <a:rPr lang="pt-BR" altLang="pt-BR" smtClean="0"/>
              <a:pPr/>
              <a:t>7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4"/>
            <a:r>
              <a:rPr lang="en-US" altLang="pt-BR" smtClean="0"/>
              <a:t>Maior taxa metabólica, menor reserva energética e dependência da musculatura diafragmática.</a:t>
            </a:r>
          </a:p>
          <a:p>
            <a:pPr lvl="4"/>
            <a:r>
              <a:rPr lang="pt-BR" altLang="pt-BR" smtClean="0"/>
              <a:t>.</a:t>
            </a:r>
          </a:p>
          <a:p>
            <a:pPr lvl="4"/>
            <a:r>
              <a:rPr lang="pt-BR" altLang="pt-BR" smtClean="0"/>
              <a:t>Maior relação área superficial/peso, perfusão e hidratação da pele </a:t>
            </a:r>
          </a:p>
          <a:p>
            <a:pPr lvl="4"/>
            <a:r>
              <a:rPr lang="pt-BR" altLang="pt-BR" smtClean="0"/>
              <a:t>.</a:t>
            </a:r>
          </a:p>
          <a:p>
            <a:pPr lvl="4"/>
            <a:r>
              <a:rPr lang="pt-BR" altLang="pt-BR" smtClean="0"/>
              <a:t>Maior frequ</a:t>
            </a:r>
            <a:r>
              <a:rPr lang="en-US" altLang="pt-BR" smtClean="0"/>
              <a:t>ê</a:t>
            </a:r>
            <a:r>
              <a:rPr lang="pt-BR" altLang="pt-BR" smtClean="0"/>
              <a:t>ncia respirat</a:t>
            </a:r>
            <a:r>
              <a:rPr lang="en-US" altLang="pt-BR" smtClean="0"/>
              <a:t>ória.</a:t>
            </a:r>
          </a:p>
          <a:p>
            <a:pPr lvl="4"/>
            <a:endParaRPr lang="en-US" altLang="pt-BR" smtClean="0"/>
          </a:p>
          <a:p>
            <a:pPr lvl="4"/>
            <a:endParaRPr lang="en-US" altLang="pt-BR" smtClean="0"/>
          </a:p>
          <a:p>
            <a:pPr lvl="4"/>
            <a:endParaRPr lang="pt-BR" altLang="pt-BR" smtClean="0"/>
          </a:p>
          <a:p>
            <a:endParaRPr lang="pt-BR" altLang="pt-BR" smtClean="0"/>
          </a:p>
        </p:txBody>
      </p:sp>
      <p:sp>
        <p:nvSpPr>
          <p:cNvPr id="553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F71EF13-EC53-47E2-804B-7D2826E94AA4}" type="slidenum">
              <a:rPr lang="pt-BR" altLang="pt-BR" smtClean="0"/>
              <a:pPr/>
              <a:t>8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altLang="pt-BR" smtClean="0"/>
              <a:t>Quando um medicamento que altera esse frágil equilíbrio é ingerido, pode ocorrer um declínio acentuado da função cardiovascular. BCC e pesticidas.</a:t>
            </a:r>
          </a:p>
          <a:p>
            <a:r>
              <a:rPr lang="pt-BR" altLang="pt-BR" smtClean="0"/>
              <a:t>.</a:t>
            </a:r>
          </a:p>
          <a:p>
            <a:pPr marL="0" lvl="4"/>
            <a:r>
              <a:rPr lang="en-US" altLang="pt-BR" smtClean="0"/>
              <a:t>Menor reserva de glicogênio. Substâncias que agem sobre o metabolismo da glicose. Alcool.</a:t>
            </a:r>
          </a:p>
          <a:p>
            <a:r>
              <a:rPr lang="pt-BR" altLang="pt-BR" smtClean="0"/>
              <a:t>.</a:t>
            </a:r>
          </a:p>
          <a:p>
            <a:r>
              <a:rPr lang="pt-BR" altLang="pt-BR" smtClean="0"/>
              <a:t>Explica o fenômeno observado de agentes que causam toxicidade específica apenas em crianças pequenas. </a:t>
            </a:r>
          </a:p>
          <a:p>
            <a:endParaRPr lang="pt-BR" altLang="pt-BR" smtClean="0"/>
          </a:p>
          <a:p>
            <a:endParaRPr lang="pt-BR" altLang="pt-BR" smtClean="0"/>
          </a:p>
        </p:txBody>
      </p:sp>
      <p:sp>
        <p:nvSpPr>
          <p:cNvPr id="563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A3D46F0-9298-4045-BB2F-127773356076}" type="slidenum">
              <a:rPr lang="pt-BR" altLang="pt-BR" smtClean="0"/>
              <a:pPr/>
              <a:t>9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Deixar entre os diagnósticos diferenciais.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69FA2D2-6E62-4DAC-A5EA-5F7A60256F8C}" type="slidenum">
              <a:rPr lang="pt-BR" altLang="pt-BR" smtClean="0"/>
              <a:pPr/>
              <a:t>10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74C02E-0D2A-4069-A26D-53F92F91C38C}" type="slidenum">
              <a:rPr lang="pt-BR" altLang="pt-BR" smtClean="0"/>
              <a:pPr/>
              <a:t>11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altLang="pt-BR" smtClean="0"/>
              <a:t>A confirmação toxicológica sempre deve ser realizada pelo acompanhante.</a:t>
            </a:r>
          </a:p>
          <a:p>
            <a:r>
              <a:rPr lang="pt-BR" altLang="pt-BR" smtClean="0"/>
              <a:t>.</a:t>
            </a:r>
          </a:p>
          <a:p>
            <a:r>
              <a:rPr lang="pt-BR" altLang="pt-BR" smtClean="0"/>
              <a:t>A confirmação é feita por exames toxicológicos. Não é necessária porque o foco é tratar os sintomas e não o veneno.</a:t>
            </a:r>
          </a:p>
          <a:p>
            <a:endParaRPr lang="pt-BR" altLang="pt-BR" smtClean="0"/>
          </a:p>
        </p:txBody>
      </p:sp>
      <p:sp>
        <p:nvSpPr>
          <p:cNvPr id="593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61AEDF7-9930-4E08-9B61-E1DB3E541D18}" type="slidenum">
              <a:rPr lang="pt-BR" altLang="pt-BR" smtClean="0"/>
              <a:pPr/>
              <a:t>12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Importância de uma anamnese bem feita.</a:t>
            </a:r>
          </a:p>
          <a:p>
            <a:r>
              <a:rPr lang="en-US" altLang="pt-BR" smtClean="0"/>
              <a:t>Trazer frascos caso não saiba informar o tóxico.</a:t>
            </a: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CB4E7B1-6620-4447-B39D-3A02F3AEC423}" type="slidenum">
              <a:rPr lang="pt-BR" altLang="pt-BR" smtClean="0"/>
              <a:pPr/>
              <a:t>13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altLang="pt-BR" smtClean="0"/>
              <a:t>Realizar reexames frequentes, pois o exame físico é geralmente dinâmico em exposições toxicológicas e os pacientes podem descompensar abruptamente. </a:t>
            </a:r>
          </a:p>
          <a:p>
            <a:endParaRPr lang="pt-BR" altLang="pt-BR" smtClean="0"/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2855E5-1191-41B1-A16C-562582625B28}" type="slidenum">
              <a:rPr lang="pt-BR" altLang="pt-BR" smtClean="0"/>
              <a:pPr/>
              <a:t>14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55CAE1B-6D6E-4C95-9224-971C09E4A815}" type="slidenum">
              <a:rPr lang="pt-BR" altLang="pt-BR" smtClean="0"/>
              <a:pPr/>
              <a:t>15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634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B85CBA-8BD6-4F75-B70B-D14232637961}" type="slidenum">
              <a:rPr lang="pt-BR" altLang="pt-BR" smtClean="0"/>
              <a:pPr/>
              <a:t>17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altLang="pt-BR" smtClean="0"/>
              <a:t>Por exemplo, os achados anticolinérgicos são altamente semelhantes aos achados simpaticomiméticos, com exceção dos efeitos nas glândulas sudoríparas: os agentes anticolinérgicos produzem pele seca e morna, enquanto os agentes simpaticomiméticos produzem diaforese.</a:t>
            </a:r>
          </a:p>
          <a:p>
            <a:r>
              <a:rPr lang="pt-BR" altLang="pt-BR" smtClean="0"/>
              <a:t>.</a:t>
            </a:r>
          </a:p>
          <a:p>
            <a:endParaRPr lang="pt-BR" altLang="pt-BR" smtClean="0"/>
          </a:p>
          <a:p>
            <a:r>
              <a:rPr lang="pt-BR" altLang="pt-BR" smtClean="0"/>
              <a:t>Por exemplo, a taquicardia associada a toxíndrome simpaticomimética pode estar ausente em um paciente que está em uso de medicamento antagonista dos receptores beta-adrenérgicos;</a:t>
            </a:r>
          </a:p>
          <a:p>
            <a:r>
              <a:rPr lang="pt-BR" altLang="pt-BR" smtClean="0"/>
              <a:t>.</a:t>
            </a:r>
          </a:p>
          <a:p>
            <a:r>
              <a:rPr lang="pt-BR" altLang="pt-BR" smtClean="0"/>
              <a:t>Por exemplo, a meperidina é um analgésico opióide, mas não induz a miose, o que ajudaria a definir a clássica síndrome toxicológica causada pelos opióides;</a:t>
            </a:r>
            <a:br>
              <a:rPr lang="pt-BR" altLang="pt-BR" smtClean="0"/>
            </a:br>
            <a:endParaRPr lang="pt-BR" altLang="pt-BR" smtClean="0"/>
          </a:p>
        </p:txBody>
      </p:sp>
      <p:sp>
        <p:nvSpPr>
          <p:cNvPr id="645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6BA3EAE-1F56-43B4-A207-A8A805D66AEE}" type="slidenum">
              <a:rPr lang="pt-BR" altLang="pt-BR" smtClean="0"/>
              <a:pPr/>
              <a:t>18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Auxiliar no tratamento sintomático e de suporte.</a:t>
            </a:r>
          </a:p>
          <a:p>
            <a:r>
              <a:rPr lang="en-US" altLang="pt-BR" smtClean="0"/>
              <a:t>.</a:t>
            </a:r>
          </a:p>
          <a:p>
            <a:r>
              <a:rPr lang="en-US" altLang="pt-BR" smtClean="0"/>
              <a:t>Demais exames serão solicitados em caso de necessidade baseados na clínica.</a:t>
            </a:r>
          </a:p>
          <a:p>
            <a:r>
              <a:rPr lang="en-US" altLang="pt-BR" smtClean="0"/>
              <a:t>.</a:t>
            </a:r>
          </a:p>
          <a:p>
            <a:r>
              <a:rPr lang="en-US" altLang="pt-BR" smtClean="0"/>
              <a:t>Não serve para diagnóstico.</a:t>
            </a:r>
          </a:p>
          <a:p>
            <a:r>
              <a:rPr lang="en-US" altLang="pt-BR" smtClean="0"/>
              <a:t>.</a:t>
            </a:r>
          </a:p>
          <a:p>
            <a:r>
              <a:rPr lang="en-US" altLang="pt-BR" smtClean="0"/>
              <a:t>Alguns exames podem servir como guia para a identificação do tóxico, mas a identificação do veneno não é prioridade.</a:t>
            </a:r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299BE10-4E2D-4F4B-A89A-7911A195DEAE}" type="slidenum">
              <a:rPr lang="pt-BR" altLang="pt-BR" smtClean="0"/>
              <a:pPr/>
              <a:t>20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TC não tem utilidade no tratamento precoce.</a:t>
            </a: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6E8E75-E84A-4768-9A67-49154818D497}" type="slidenum">
              <a:rPr lang="pt-BR" altLang="pt-BR" smtClean="0"/>
              <a:pPr/>
              <a:t>21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675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BCE7964-9DB3-4750-86ED-94D292CAF6CD}" type="slidenum">
              <a:rPr lang="pt-BR" altLang="pt-BR" smtClean="0"/>
              <a:pPr/>
              <a:t>22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C</a:t>
            </a:r>
            <a:r>
              <a:rPr lang="pt-BR" altLang="pt-BR" smtClean="0"/>
              <a:t>asos de contato do tóxico com pele e olhos.</a:t>
            </a:r>
          </a:p>
          <a:p>
            <a:r>
              <a:rPr lang="pt-BR" altLang="pt-BR" smtClean="0"/>
              <a:t>.</a:t>
            </a:r>
          </a:p>
          <a:p>
            <a:r>
              <a:rPr lang="pt-BR" altLang="pt-BR" smtClean="0"/>
              <a:t>Glicose EV ou glucagon IM. Recomendação teórica de uso de tiamina (previnir encefalopatia de Wernick).</a:t>
            </a:r>
          </a:p>
          <a:p>
            <a:r>
              <a:rPr lang="pt-BR" altLang="pt-BR" smtClean="0"/>
              <a:t>.</a:t>
            </a:r>
            <a:endParaRPr lang="en-US" altLang="pt-BR" smtClean="0"/>
          </a:p>
          <a:p>
            <a:pPr marL="0" lvl="1"/>
            <a:r>
              <a:rPr lang="pt-BR" altLang="pt-BR" sz="2000" smtClean="0">
                <a:latin typeface="Times New Roman" pitchFamily="18" charset="0"/>
              </a:rPr>
              <a:t>Nos EUA é obrigatório. Realizar se o teste se achar necessário ou houver suspeita. Principalmente se houver insuficiência respiratória associada.</a:t>
            </a:r>
          </a:p>
          <a:p>
            <a:pPr marL="0" lvl="1"/>
            <a:r>
              <a:rPr lang="pt-BR" altLang="pt-BR" sz="2000" smtClean="0">
                <a:latin typeface="Times New Roman" pitchFamily="18" charset="0"/>
              </a:rPr>
              <a:t>.</a:t>
            </a:r>
            <a:endParaRPr lang="pt-BR" altLang="pt-BR" sz="2000" smtClean="0"/>
          </a:p>
          <a:p>
            <a:pPr marL="0" lvl="1"/>
            <a:r>
              <a:rPr lang="pt-BR" altLang="pt-BR" sz="2000" smtClean="0"/>
              <a:t>Flumazenil pode ser utilizado em caso de alteração do nível de consciência ou depressão respiratória por intoxicação por benzodiazepinas e aus</a:t>
            </a:r>
            <a:r>
              <a:rPr lang="en-US" altLang="pt-BR" sz="2000" smtClean="0"/>
              <a:t>ên</a:t>
            </a:r>
            <a:r>
              <a:rPr lang="pt-BR" altLang="pt-BR" sz="2000" smtClean="0"/>
              <a:t>cia de contraindicações (ingestão concomitante de tóxicos epileptogênicos, epilepsia prévia ou dependência grave de benzodiazepinas). </a:t>
            </a:r>
          </a:p>
          <a:p>
            <a:pPr marL="0" lvl="1"/>
            <a:r>
              <a:rPr lang="pt-BR" altLang="pt-BR" sz="2000" smtClean="0"/>
              <a:t>.</a:t>
            </a:r>
          </a:p>
          <a:p>
            <a:pPr marL="0" lvl="1"/>
            <a:r>
              <a:rPr lang="pt-BR" altLang="pt-BR" sz="2000" smtClean="0"/>
              <a:t>Convulsões: 1º benzodiazepínico e 2º fenobarbital. Fenitoína improvalvel que seja eficaz e pode ser pró convulsivante.</a:t>
            </a:r>
          </a:p>
          <a:p>
            <a:pPr marL="0" lvl="1"/>
            <a:r>
              <a:rPr lang="pt-BR" altLang="pt-BR" sz="2000" smtClean="0"/>
              <a:t>Exceção: intoxicação por isoniazida (piridoxina).</a:t>
            </a:r>
          </a:p>
          <a:p>
            <a:endParaRPr lang="en-US" altLang="pt-BR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5FBCB5-9026-4359-A907-0F9DC611B65F}" type="slidenum">
              <a:rPr lang="pt-BR" altLang="pt-BR" smtClean="0"/>
              <a:pPr/>
              <a:t>26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Morfina para dores intensas.</a:t>
            </a:r>
          </a:p>
          <a:p>
            <a:r>
              <a:rPr lang="en-US" altLang="pt-BR" smtClean="0"/>
              <a:t>.</a:t>
            </a:r>
          </a:p>
          <a:p>
            <a:r>
              <a:rPr lang="pt-BR" altLang="pt-BR" smtClean="0"/>
              <a:t>Antitérmicos podem não ser eficazes, pois nestes casos os mecanismos de hipertermia geralmente não são mediados pelos sistemas das prostaglandinas.</a:t>
            </a:r>
          </a:p>
          <a:p>
            <a:r>
              <a:rPr lang="pt-BR" altLang="pt-BR" smtClean="0"/>
              <a:t>Podem mascarar o quadro clínico.</a:t>
            </a:r>
            <a:br>
              <a:rPr lang="pt-BR" altLang="pt-BR" smtClean="0"/>
            </a:br>
            <a:r>
              <a:rPr lang="pt-BR" altLang="pt-BR" smtClean="0"/>
              <a:t>.</a:t>
            </a:r>
          </a:p>
          <a:p>
            <a:r>
              <a:rPr lang="pt-BR" altLang="pt-BR" smtClean="0"/>
              <a:t>Antibióticoterapia.</a:t>
            </a:r>
          </a:p>
          <a:p>
            <a:endParaRPr lang="en-US" altLang="pt-BR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13E0D3C-F6B0-4C6B-B368-88491A0B2691}" type="slidenum">
              <a:rPr lang="pt-BR" altLang="pt-BR" smtClean="0"/>
              <a:pPr/>
              <a:t>27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SNG porque criança pequena pode broncoaspirar, tentar cuspir.</a:t>
            </a:r>
          </a:p>
          <a:p>
            <a:r>
              <a:rPr lang="en-US" altLang="pt-BR" smtClean="0"/>
              <a:t>VO s</a:t>
            </a:r>
            <a:r>
              <a:rPr lang="pt-BR" altLang="pt-BR" smtClean="0"/>
              <a:t>uco de frutas ou p</a:t>
            </a:r>
            <a:r>
              <a:rPr lang="en-US" altLang="pt-BR" smtClean="0"/>
              <a:t>ó</a:t>
            </a:r>
            <a:r>
              <a:rPr lang="pt-BR" altLang="pt-BR" smtClean="0"/>
              <a:t> de chocolate podem melhorar o sabor.</a:t>
            </a:r>
          </a:p>
          <a:p>
            <a:r>
              <a:rPr lang="pt-BR" altLang="pt-BR" smtClean="0"/>
              <a:t>.</a:t>
            </a:r>
          </a:p>
          <a:p>
            <a:r>
              <a:rPr lang="pt-BR" altLang="pt-BR" smtClean="0"/>
              <a:t>Risco de diarréia e distúrbio hidroeletrolítico.</a:t>
            </a:r>
          </a:p>
          <a:p>
            <a:endParaRPr lang="en-US" altLang="pt-BR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4DF770-C8FC-44B7-92E5-E8B72DA6F7AB}" type="slidenum">
              <a:rPr lang="pt-BR" altLang="pt-BR" smtClean="0"/>
              <a:pPr/>
              <a:t>31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E0B2E32-B749-439F-B0F5-B4738CDAE8FF}" type="slidenum">
              <a:rPr lang="pt-BR" altLang="pt-BR" smtClean="0"/>
              <a:pPr/>
              <a:t>32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altLang="pt-BR" smtClean="0">
                <a:latin typeface="Times New Roman" pitchFamily="18" charset="0"/>
              </a:rPr>
              <a:t>Sonda 16 a 28</a:t>
            </a:r>
          </a:p>
          <a:p>
            <a:r>
              <a:rPr lang="pt-BR" altLang="pt-BR" smtClean="0">
                <a:latin typeface="Times New Roman" pitchFamily="18" charset="0"/>
              </a:rPr>
              <a:t>.</a:t>
            </a:r>
          </a:p>
          <a:p>
            <a:r>
              <a:rPr lang="pt-BR" altLang="pt-BR" smtClean="0">
                <a:latin typeface="Times New Roman" pitchFamily="18" charset="0"/>
              </a:rPr>
              <a:t>Risco de intoxicação hídrica. </a:t>
            </a:r>
          </a:p>
          <a:p>
            <a:endParaRPr lang="en-US" altLang="pt-BR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9314CA8-2DFB-426F-A0AB-FFF8D9653850}" type="slidenum">
              <a:rPr lang="pt-BR" altLang="pt-BR" smtClean="0"/>
              <a:pPr/>
              <a:t>33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A620AF0-D17E-440B-92F2-353CF64F47AE}" type="slidenum">
              <a:rPr lang="pt-BR" altLang="pt-BR" smtClean="0"/>
              <a:pPr/>
              <a:t>34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pt-BR" smtClean="0"/>
              <a:t>20 a 30% acima do volume ideal para a criança</a:t>
            </a:r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1AC540-1073-43E1-AEB7-97610817798F}" type="slidenum">
              <a:rPr lang="pt-BR" altLang="pt-BR" smtClean="0"/>
              <a:pPr/>
              <a:t>36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altLang="pt-BR" smtClean="0"/>
              <a:t>Muitos antídotos t</a:t>
            </a:r>
            <a:r>
              <a:rPr lang="en-US" altLang="pt-BR" smtClean="0"/>
              <a:t>ê</a:t>
            </a:r>
            <a:r>
              <a:rPr lang="pt-BR" altLang="pt-BR" smtClean="0"/>
              <a:t>m uma curta duração de ação em relação aos efeitos do tóxico.</a:t>
            </a:r>
            <a:endParaRPr lang="en-US" altLang="pt-BR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7772438-4216-48B5-A70D-5B11DBB29645}" type="slidenum">
              <a:rPr lang="pt-BR" altLang="pt-BR" smtClean="0"/>
              <a:pPr/>
              <a:t>38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pt-BR" smtClean="0"/>
          </a:p>
        </p:txBody>
      </p:sp>
      <p:sp>
        <p:nvSpPr>
          <p:cNvPr id="768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E7E4D2E-A920-4FA7-AF91-346275E943A2}" type="slidenum">
              <a:rPr lang="pt-BR" altLang="pt-BR" smtClean="0"/>
              <a:pPr/>
              <a:t>44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altLang="pt-BR" smtClean="0"/>
          </a:p>
        </p:txBody>
      </p:sp>
      <p:sp>
        <p:nvSpPr>
          <p:cNvPr id="778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D87302F-6767-4DFF-915F-F27511D66A8F}" type="slidenum">
              <a:rPr lang="pt-BR" altLang="pt-BR" smtClean="0"/>
              <a:pPr/>
              <a:t>45</a:t>
            </a:fld>
            <a:endParaRPr lang="pt-BR" alt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F3854-6FEB-4CB3-9FCA-4E648A6FA10B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9199A-6CDC-4983-99E2-AB25EB0571C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3275F-31C4-40B0-832D-EA59C9FBA865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902BD-11C3-4C81-AD60-0207AD06D49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68D5B-443C-4C0D-983B-C0B7DFE481ED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BF81-E582-481F-BC18-3CF932FAA21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ACC55-D5E0-4253-8374-37173CCCAF0D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D29E1-E1AE-41AD-A44E-781CEBBD6BB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DCA54-D4EC-46E1-A052-88CA1CC554BF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D7C25-01DB-4139-8ED1-3E1DC559935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1672-5A6B-4FAC-9CFA-4E3CF6CACF24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BF643-5267-433F-96B6-D925335F411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154A9-8BF2-4D84-A409-A49A46F448D9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DF6F4-CAD2-45AD-82F2-E0258FB1A46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B099F-16A6-40AA-A11A-93757176EC20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D2F95-F212-4659-B978-AFC48A5ECA1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E75A2-8D16-44C6-86DE-B41EB8B818E2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484FE-5C21-4957-A15A-862661FBAAC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19355-A78B-44E6-86E8-D33719EF3235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44C46-8087-432D-806F-6109405C49A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BE1AF-5725-43AE-A513-68593FFC3E3B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DBAB7-6E85-436A-90A8-CFBE200D4AE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Clique para editar estilo do título mestre</a:t>
            </a:r>
            <a:endParaRPr lang="pt-BR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Clique para editar os estilos de texto mestres</a:t>
            </a:r>
          </a:p>
          <a:p>
            <a:pPr lvl="1"/>
            <a:r>
              <a:rPr lang="en-US" altLang="pt-BR" smtClean="0"/>
              <a:t>Segundo nível</a:t>
            </a:r>
          </a:p>
          <a:p>
            <a:pPr lvl="2"/>
            <a:r>
              <a:rPr lang="en-US" altLang="pt-BR" smtClean="0"/>
              <a:t>Terceiro nível</a:t>
            </a:r>
          </a:p>
          <a:p>
            <a:pPr lvl="3"/>
            <a:r>
              <a:rPr lang="en-US" altLang="pt-BR" smtClean="0"/>
              <a:t>Quarto nível</a:t>
            </a:r>
          </a:p>
          <a:p>
            <a:pPr lvl="4"/>
            <a:r>
              <a:rPr lang="en-US" altLang="pt-BR" smtClean="0"/>
              <a:t>Quinto nível</a:t>
            </a:r>
            <a:endParaRPr lang="pt-BR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DE2677D-148B-41D4-8DF0-06BFB3FBA7E6}" type="datetimeFigureOut">
              <a:rPr lang="pt-BR" altLang="pt-BR"/>
              <a:pPr>
                <a:defRPr/>
              </a:pPr>
              <a:t>17/02/2018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1EAC5E1-DC1F-4F62-BA14-7339D6860D3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95" r:id="rId1"/>
    <p:sldLayoutId id="2147484696" r:id="rId2"/>
    <p:sldLayoutId id="2147484697" r:id="rId3"/>
    <p:sldLayoutId id="2147484698" r:id="rId4"/>
    <p:sldLayoutId id="2147484699" r:id="rId5"/>
    <p:sldLayoutId id="2147484700" r:id="rId6"/>
    <p:sldLayoutId id="2147484701" r:id="rId7"/>
    <p:sldLayoutId id="2147484702" r:id="rId8"/>
    <p:sldLayoutId id="2147484703" r:id="rId9"/>
    <p:sldLayoutId id="2147484704" r:id="rId10"/>
    <p:sldLayoutId id="214748470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  <a:cs typeface="ＭＳ Ｐゴシック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  <a:cs typeface="ＭＳ Ｐゴシック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  <a:cs typeface="ＭＳ Ｐゴシック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  <a:cs typeface="ＭＳ Ｐゴシック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741363" y="992188"/>
            <a:ext cx="11120437" cy="2058987"/>
          </a:xfrm>
        </p:spPr>
        <p:txBody>
          <a:bodyPr/>
          <a:lstStyle/>
          <a:p>
            <a:pPr marL="0" indent="0" algn="ctr" eaLnBrk="1" hangingPunct="1">
              <a:lnSpc>
                <a:spcPct val="70000"/>
              </a:lnSpc>
              <a:buFont typeface="Arial" charset="0"/>
              <a:buNone/>
            </a:pPr>
            <a:endParaRPr lang="pt-BR" altLang="pt-BR" sz="700" smtClean="0"/>
          </a:p>
          <a:p>
            <a:pPr marL="0" indent="0" algn="ctr" eaLnBrk="1" hangingPunct="1">
              <a:lnSpc>
                <a:spcPct val="200000"/>
              </a:lnSpc>
              <a:buFont typeface="Arial" charset="0"/>
              <a:buNone/>
            </a:pPr>
            <a:r>
              <a:rPr lang="pt-BR" altLang="pt-BR" sz="2900" b="1" smtClean="0">
                <a:latin typeface="Times New Roman" pitchFamily="18" charset="0"/>
              </a:rPr>
              <a:t>INTOXICAÇÃO EXÓGENA NA INFÂNCIA: </a:t>
            </a:r>
          </a:p>
          <a:p>
            <a:pPr marL="0" indent="0" algn="ctr" eaLnBrk="1" hangingPunct="1">
              <a:lnSpc>
                <a:spcPct val="200000"/>
              </a:lnSpc>
              <a:buFont typeface="Arial" charset="0"/>
              <a:buNone/>
            </a:pPr>
            <a:r>
              <a:rPr lang="pt-BR" altLang="pt-BR" sz="2000" smtClean="0">
                <a:latin typeface="Times New Roman" pitchFamily="18" charset="0"/>
              </a:rPr>
              <a:t>PROPOSTA DE ROTINA DE ATENDIMENTO À POPULAÇÃO PEDIÁTRICA DO HMIB</a:t>
            </a:r>
          </a:p>
          <a:p>
            <a:pPr marL="0" indent="0" algn="ctr" eaLnBrk="1" hangingPunct="1">
              <a:lnSpc>
                <a:spcPct val="70000"/>
              </a:lnSpc>
              <a:buFont typeface="Arial" charset="0"/>
              <a:buNone/>
            </a:pPr>
            <a:endParaRPr lang="pt-BR" altLang="pt-BR" sz="700" smtClean="0"/>
          </a:p>
          <a:p>
            <a:pPr marL="0" indent="0" algn="ctr" eaLnBrk="1" hangingPunct="1">
              <a:lnSpc>
                <a:spcPct val="70000"/>
              </a:lnSpc>
              <a:buFont typeface="Arial" charset="0"/>
              <a:buNone/>
            </a:pPr>
            <a:endParaRPr lang="pt-BR" altLang="pt-BR" sz="700" smtClean="0"/>
          </a:p>
        </p:txBody>
      </p:sp>
      <p:sp>
        <p:nvSpPr>
          <p:cNvPr id="2051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382963" y="3051175"/>
            <a:ext cx="5021262" cy="1206500"/>
          </a:xfrm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1800" smtClean="0">
                <a:latin typeface="Times New Roman" pitchFamily="18" charset="0"/>
              </a:rPr>
              <a:t>Autor: D</a:t>
            </a:r>
            <a:r>
              <a:rPr lang="en-US" altLang="pt-BR" sz="1800" smtClean="0">
                <a:latin typeface="Times New Roman" pitchFamily="18" charset="0"/>
              </a:rPr>
              <a:t>ébora Inhaquite Bolfoni da Cunha</a:t>
            </a:r>
          </a:p>
          <a:p>
            <a:pPr marL="0" indent="0"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US" altLang="pt-BR" sz="1800" smtClean="0">
                <a:latin typeface="Times New Roman" pitchFamily="18" charset="0"/>
              </a:rPr>
              <a:t>Orientador: Filipe Larcerda de Vasconcelos</a:t>
            </a:r>
          </a:p>
          <a:p>
            <a:pPr marL="0" indent="0"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US" altLang="pt-BR" sz="1800" smtClean="0">
                <a:latin typeface="Times New Roman" pitchFamily="18" charset="0"/>
                <a:hlinkClick r:id="rId3"/>
              </a:rPr>
              <a:t>www.paulomargotto.com.br</a:t>
            </a:r>
            <a:r>
              <a:rPr lang="en-US" altLang="pt-BR" sz="1800" smtClean="0">
                <a:latin typeface="Times New Roman" pitchFamily="18" charset="0"/>
              </a:rPr>
              <a:t> </a:t>
            </a:r>
          </a:p>
          <a:p>
            <a:pPr marL="0" indent="0"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US" altLang="pt-BR" sz="1800" smtClean="0">
                <a:latin typeface="Times New Roman" pitchFamily="18" charset="0"/>
              </a:rPr>
              <a:t>Brasília, 22 de fevereiro de 2018</a:t>
            </a:r>
          </a:p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endParaRPr lang="pt-BR" altLang="pt-BR" sz="700" smtClean="0"/>
          </a:p>
        </p:txBody>
      </p:sp>
      <p:sp>
        <p:nvSpPr>
          <p:cNvPr id="2052" name="Subtítulo 2"/>
          <p:cNvSpPr>
            <a:spLocks/>
          </p:cNvSpPr>
          <p:nvPr/>
        </p:nvSpPr>
        <p:spPr bwMode="auto">
          <a:xfrm>
            <a:off x="1211263" y="452438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400"/>
              </a:spcAft>
            </a:pPr>
            <a:r>
              <a:rPr lang="pt-BR" b="1">
                <a:solidFill>
                  <a:srgbClr val="0070C0"/>
                </a:solidFill>
                <a:latin typeface="Century Gothic" pitchFamily="34" charset="0"/>
              </a:rPr>
              <a:t>ARTIGO DE MONOGRAFIA APRESENTADO AO PROGRAMA DE RESIDÊNCIA MÉDICA EM PEDIATRIA DO HOSPITAL MATERNO INFANTIL DE BRASÍLIA -HMIB/SES-DF</a:t>
            </a:r>
            <a:endParaRPr lang="pt-BR">
              <a:solidFill>
                <a:srgbClr val="0070C0"/>
              </a:solidFill>
            </a:endParaRPr>
          </a:p>
        </p:txBody>
      </p:sp>
      <p:pic>
        <p:nvPicPr>
          <p:cNvPr id="2053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62075" y="5168900"/>
            <a:ext cx="9120188" cy="149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pt-BR" smtClean="0"/>
          </a:p>
        </p:txBody>
      </p:sp>
      <p:pic>
        <p:nvPicPr>
          <p:cNvPr id="3075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3" y="204788"/>
            <a:ext cx="10910887" cy="643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>
          <a:xfrm>
            <a:off x="784225" y="493713"/>
            <a:ext cx="10515600" cy="1325562"/>
          </a:xfrm>
        </p:spPr>
        <p:txBody>
          <a:bodyPr/>
          <a:lstStyle/>
          <a:p>
            <a:pPr algn="ctr" eaLnBrk="1" hangingPunct="1"/>
            <a:r>
              <a:rPr lang="en-US" altLang="pt-BR" sz="3600" b="1" smtClean="0">
                <a:latin typeface="Times New Roman" pitchFamily="18" charset="0"/>
              </a:rPr>
              <a:t>INTRODUÇÃO</a:t>
            </a:r>
            <a:endParaRPr lang="pt-BR" altLang="pt-BR" sz="3600" b="1" smtClean="0">
              <a:latin typeface="Times New Roman" pitchFamily="18" charset="0"/>
            </a:endParaRPr>
          </a:p>
        </p:txBody>
      </p:sp>
      <p:sp>
        <p:nvSpPr>
          <p:cNvPr id="4099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14350" y="1982788"/>
            <a:ext cx="11091863" cy="3905250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2400" smtClean="0"/>
              <a:t>	</a:t>
            </a:r>
            <a:r>
              <a:rPr lang="pt-BR" altLang="pt-BR" sz="3200" smtClean="0">
                <a:latin typeface="Times New Roman" pitchFamily="18" charset="0"/>
              </a:rPr>
              <a:t>A brevidade no atendimento à criança intoxicada é determinante no reestabelecimento de suas condições ideais de saúde, sendo o uso de uma rotina, previamente definida pelo serviço, fundamental na otimização do tempo de atendimento. </a:t>
            </a:r>
          </a:p>
          <a:p>
            <a:pPr marL="0" indent="0"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mtClean="0"/>
              <a:t>		</a:t>
            </a:r>
          </a:p>
          <a:p>
            <a:pPr marL="0" indent="0" algn="just" eaLnBrk="1" hangingPunct="1">
              <a:lnSpc>
                <a:spcPct val="150000"/>
              </a:lnSpc>
              <a:buFont typeface="Arial" charset="0"/>
              <a:buNone/>
            </a:pP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>
          <a:xfrm>
            <a:off x="838200" y="179388"/>
            <a:ext cx="10515600" cy="1325562"/>
          </a:xfrm>
        </p:spPr>
        <p:txBody>
          <a:bodyPr/>
          <a:lstStyle/>
          <a:p>
            <a:pPr algn="ctr"/>
            <a:r>
              <a:rPr lang="pt-BR" altLang="pt-BR" sz="3600" b="1" smtClean="0">
                <a:latin typeface="Times New Roman" pitchFamily="18" charset="0"/>
              </a:rPr>
              <a:t>OBJETIVOS</a:t>
            </a:r>
          </a:p>
        </p:txBody>
      </p:sp>
      <p:sp>
        <p:nvSpPr>
          <p:cNvPr id="512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233488"/>
            <a:ext cx="10896600" cy="4983162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GERAL</a:t>
            </a:r>
          </a:p>
          <a:p>
            <a:pPr lvl="1" algn="just">
              <a:lnSpc>
                <a:spcPct val="150000"/>
              </a:lnSpc>
              <a:spcBef>
                <a:spcPct val="0"/>
              </a:spcBef>
            </a:pPr>
            <a:r>
              <a:rPr lang="pt-BR" altLang="pt-BR" sz="2800" smtClean="0">
                <a:latin typeface="Times New Roman" pitchFamily="18" charset="0"/>
              </a:rPr>
              <a:t>Disponibilizar uma proposta de rotina sobre intoxicação exógena na infância </a:t>
            </a:r>
          </a:p>
          <a:p>
            <a:pPr lvl="1" algn="just">
              <a:lnSpc>
                <a:spcPct val="150000"/>
              </a:lnSpc>
              <a:spcBef>
                <a:spcPct val="0"/>
              </a:spcBef>
            </a:pPr>
            <a:endParaRPr lang="pt-BR" altLang="pt-BR" sz="2800" smtClean="0">
              <a:latin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ESPECÍFICOS</a:t>
            </a:r>
          </a:p>
          <a:p>
            <a:pPr lvl="1" algn="just">
              <a:lnSpc>
                <a:spcPct val="150000"/>
              </a:lnSpc>
              <a:spcBef>
                <a:spcPct val="0"/>
              </a:spcBef>
            </a:pPr>
            <a:r>
              <a:rPr lang="pt-BR" altLang="pt-BR" sz="2800" smtClean="0">
                <a:latin typeface="Times New Roman" pitchFamily="18" charset="0"/>
              </a:rPr>
              <a:t> Estabelecer o diagnóstico e o tratamento inicial </a:t>
            </a:r>
          </a:p>
          <a:p>
            <a:pPr lvl="1" algn="just">
              <a:lnSpc>
                <a:spcPct val="150000"/>
              </a:lnSpc>
              <a:spcBef>
                <a:spcPct val="0"/>
              </a:spcBef>
            </a:pPr>
            <a:r>
              <a:rPr lang="pt-BR" altLang="pt-BR" sz="2800" smtClean="0">
                <a:latin typeface="Times New Roman" pitchFamily="18" charset="0"/>
              </a:rPr>
              <a:t> Padronizar as condutas no serviço de emergência do HMIB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741363" y="500063"/>
            <a:ext cx="10515600" cy="769937"/>
          </a:xfrm>
        </p:spPr>
        <p:txBody>
          <a:bodyPr/>
          <a:lstStyle/>
          <a:p>
            <a:pPr algn="ctr"/>
            <a:r>
              <a:rPr lang="pt-BR" altLang="pt-BR" sz="3600" b="1" smtClean="0">
                <a:latin typeface="Times New Roman" pitchFamily="18" charset="0"/>
              </a:rPr>
              <a:t>METODOLOGIA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270000"/>
            <a:ext cx="10879138" cy="48434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Busca </a:t>
            </a:r>
            <a:r>
              <a:rPr lang="pt-BR" altLang="pt-BR" smtClean="0">
                <a:latin typeface="Times New Roman" pitchFamily="18" charset="0"/>
              </a:rPr>
              <a:t>não sistematizada restringindo-se a humanos e estudos de tipo meta-análise, revisão sistemática, ensaios clínicos randomizados, guias de prática clínica e protocolos estaduais e/ou federais.</a:t>
            </a:r>
          </a:p>
          <a:p>
            <a:pPr algn="just"/>
            <a:endParaRPr lang="pt-BR" altLang="pt-BR" smtClean="0">
              <a:latin typeface="Times New Roman" pitchFamily="18" charset="0"/>
            </a:endParaRPr>
          </a:p>
          <a:p>
            <a:pPr algn="just"/>
            <a:r>
              <a:rPr lang="pt-BR" altLang="pt-BR" smtClean="0">
                <a:latin typeface="Times New Roman" pitchFamily="18" charset="0"/>
              </a:rPr>
              <a:t>Crianças menores de 13 anos.</a:t>
            </a:r>
          </a:p>
          <a:p>
            <a:pPr algn="just"/>
            <a:endParaRPr lang="pt-BR" altLang="pt-BR" smtClean="0">
              <a:latin typeface="Times New Roman" pitchFamily="18" charset="0"/>
            </a:endParaRPr>
          </a:p>
          <a:p>
            <a:pPr algn="just"/>
            <a:r>
              <a:rPr lang="pt-BR" altLang="pt-BR" smtClean="0">
                <a:latin typeface="Times New Roman" pitchFamily="18" charset="0"/>
              </a:rPr>
              <a:t> Pesquisa realizada no período entre 01/01/2011 e 01/03/2017</a:t>
            </a:r>
          </a:p>
          <a:p>
            <a:pPr algn="just"/>
            <a:endParaRPr lang="pt-BR" altLang="pt-BR" smtClean="0">
              <a:latin typeface="Times New Roman" pitchFamily="18" charset="0"/>
            </a:endParaRPr>
          </a:p>
          <a:p>
            <a:pPr algn="just"/>
            <a:r>
              <a:rPr lang="pt-BR" altLang="pt-BR" smtClean="0">
                <a:latin typeface="Times New Roman" pitchFamily="18" charset="0"/>
              </a:rPr>
              <a:t> Bases de dados Pubmed, BVS, Cochrane e literatura cinzenta.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709613" y="257175"/>
            <a:ext cx="10515600" cy="1325563"/>
          </a:xfrm>
        </p:spPr>
        <p:txBody>
          <a:bodyPr/>
          <a:lstStyle/>
          <a:p>
            <a:pPr algn="ctr"/>
            <a:r>
              <a:rPr lang="pt-BR" altLang="pt-BR" sz="3600" b="1" smtClean="0">
                <a:latin typeface="Times New Roman" pitchFamily="18" charset="0"/>
              </a:rPr>
              <a:t>DEFINI</a:t>
            </a:r>
            <a:r>
              <a:rPr lang="en-US" altLang="pt-BR" sz="3600" b="1" smtClean="0">
                <a:latin typeface="Times New Roman" pitchFamily="18" charset="0"/>
              </a:rPr>
              <a:t>ÇÃO</a:t>
            </a:r>
            <a:endParaRPr lang="pt-BR" altLang="pt-BR" sz="3600" b="1" smtClean="0">
              <a:latin typeface="Times New Roman" pitchFamily="18" charset="0"/>
            </a:endParaRPr>
          </a:p>
        </p:txBody>
      </p:sp>
      <p:sp>
        <p:nvSpPr>
          <p:cNvPr id="7171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709613" y="1357313"/>
            <a:ext cx="10995025" cy="497681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 intoxicação exógena ocorre quando qualquer subst</a:t>
            </a:r>
            <a:r>
              <a:rPr lang="en-US" altLang="pt-BR" smtClean="0">
                <a:latin typeface="Times New Roman" pitchFamily="18" charset="0"/>
              </a:rPr>
              <a:t>â</a:t>
            </a:r>
            <a:r>
              <a:rPr lang="pt-BR" altLang="pt-BR" smtClean="0">
                <a:latin typeface="Times New Roman" pitchFamily="18" charset="0"/>
              </a:rPr>
              <a:t>ncia externa, em contato com o organismo, provoca alterações e estas resultam em sinais e sintomas que necessitam de atendimento de urgência e/ou emergência devido ao risco à saúde. </a:t>
            </a:r>
          </a:p>
          <a:p>
            <a:pPr algn="just">
              <a:lnSpc>
                <a:spcPct val="150000"/>
              </a:lnSpc>
              <a:buFont typeface="Arial" charset="0"/>
              <a:buNone/>
            </a:pPr>
            <a:endParaRPr lang="pt-BR" altLang="pt-BR" smtClean="0">
              <a:latin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CID-10: Envenenamento [intoxicação] acidental por exposição à subst</a:t>
            </a:r>
            <a:r>
              <a:rPr lang="en-US" altLang="pt-BR" smtClean="0">
                <a:latin typeface="Times New Roman" pitchFamily="18" charset="0"/>
              </a:rPr>
              <a:t>â</a:t>
            </a:r>
            <a:r>
              <a:rPr lang="pt-BR" altLang="pt-BR" smtClean="0">
                <a:latin typeface="Times New Roman" pitchFamily="18" charset="0"/>
              </a:rPr>
              <a:t>ncias nocivas (X40 – X49)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>
          <a:xfrm>
            <a:off x="758825" y="128588"/>
            <a:ext cx="10515600" cy="1325562"/>
          </a:xfrm>
        </p:spPr>
        <p:txBody>
          <a:bodyPr/>
          <a:lstStyle/>
          <a:p>
            <a:pPr algn="ctr"/>
            <a:r>
              <a:rPr lang="pt-BR" altLang="pt-BR" sz="3600" b="1" smtClean="0">
                <a:latin typeface="Times New Roman" pitchFamily="18" charset="0"/>
              </a:rPr>
              <a:t>EPIDEMIOLOGIA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30225" y="1274763"/>
            <a:ext cx="11455400" cy="50577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Menores de 5 anos </a:t>
            </a:r>
            <a:r>
              <a:rPr lang="en-US" altLang="pt-BR" smtClean="0">
                <a:latin typeface="Times New Roman" pitchFamily="18" charset="0"/>
              </a:rPr>
              <a:t>é </a:t>
            </a:r>
            <a:r>
              <a:rPr lang="pt-BR" altLang="pt-BR" smtClean="0">
                <a:latin typeface="Times New Roman" pitchFamily="18" charset="0"/>
              </a:rPr>
              <a:t>a faixa etária de maior risco (56%).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Crianças do sexo masculino estão mais susceptíveis ao envenenamento que as do feminino (54% e 46%).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Via oral é a principal via de exposição (73%).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Os principais t</a:t>
            </a:r>
            <a:r>
              <a:rPr lang="en-US" altLang="pt-BR" smtClean="0">
                <a:latin typeface="Times New Roman" pitchFamily="18" charset="0"/>
              </a:rPr>
              <a:t>óxicos </a:t>
            </a:r>
            <a:r>
              <a:rPr lang="pt-BR" altLang="pt-BR" smtClean="0">
                <a:latin typeface="Times New Roman" pitchFamily="18" charset="0"/>
              </a:rPr>
              <a:t>são os medicamentos (63%), domissanitários (15%) e pesticidas (11%).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 domicílio é principal local de ocorr</a:t>
            </a:r>
            <a:r>
              <a:rPr lang="en-US" altLang="pt-BR" smtClean="0">
                <a:latin typeface="Times New Roman" pitchFamily="18" charset="0"/>
              </a:rPr>
              <a:t>ê</a:t>
            </a:r>
            <a:r>
              <a:rPr lang="pt-BR" altLang="pt-BR" smtClean="0">
                <a:latin typeface="Times New Roman" pitchFamily="18" charset="0"/>
              </a:rPr>
              <a:t>ncia de intoxicações (90%).</a:t>
            </a:r>
          </a:p>
          <a:p>
            <a:pPr>
              <a:buFont typeface="Arial" charset="0"/>
              <a:buNone/>
            </a:pPr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pt-BR" altLang="pt-BR" sz="3600" b="1" smtClean="0">
                <a:latin typeface="Times New Roman" pitchFamily="18" charset="0"/>
              </a:rPr>
              <a:t>ASPECTOS FISIOPATOL</a:t>
            </a:r>
            <a:r>
              <a:rPr lang="en-US" altLang="pt-BR" sz="3600" b="1" smtClean="0">
                <a:latin typeface="Times New Roman" pitchFamily="18" charset="0"/>
              </a:rPr>
              <a:t>Ó</a:t>
            </a:r>
            <a:r>
              <a:rPr lang="pt-BR" altLang="pt-BR" sz="3600" b="1" smtClean="0">
                <a:latin typeface="Times New Roman" pitchFamily="18" charset="0"/>
              </a:rPr>
              <a:t>GICOS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165225"/>
            <a:ext cx="10866438" cy="44735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As crianças são mais sensíveis à hipóxia e à insuficiência respiratória.</a:t>
            </a:r>
          </a:p>
          <a:p>
            <a:pPr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Maior potencial de toxicidade por exposições dérmicas e maior susceptibilidade à desidratação e perdas insensíveis. </a:t>
            </a:r>
          </a:p>
          <a:p>
            <a:pPr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 absorção por inalação proporciona uma dose mais elevada em um período mais curto. </a:t>
            </a:r>
          </a:p>
          <a:p>
            <a:pPr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endParaRPr lang="pt-BR" altLang="pt-BR" smtClean="0"/>
          </a:p>
          <a:p>
            <a:pPr>
              <a:buFont typeface="Arial" charset="0"/>
              <a:buNone/>
            </a:pPr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>
          <a:xfrm>
            <a:off x="828675" y="165100"/>
            <a:ext cx="10515600" cy="1325563"/>
          </a:xfrm>
        </p:spPr>
        <p:txBody>
          <a:bodyPr/>
          <a:lstStyle/>
          <a:p>
            <a:pPr algn="ctr"/>
            <a:r>
              <a:rPr lang="pt-BR" altLang="pt-BR" sz="3600" b="1" smtClean="0">
                <a:latin typeface="Times New Roman" pitchFamily="18" charset="0"/>
              </a:rPr>
              <a:t>ASPECTOS FISIOPATOL</a:t>
            </a:r>
            <a:r>
              <a:rPr lang="en-US" altLang="pt-BR" sz="3600" b="1" smtClean="0">
                <a:latin typeface="Times New Roman" pitchFamily="18" charset="0"/>
              </a:rPr>
              <a:t>Ó</a:t>
            </a:r>
            <a:r>
              <a:rPr lang="pt-BR" altLang="pt-BR" sz="3600" b="1" smtClean="0">
                <a:latin typeface="Times New Roman" pitchFamily="18" charset="0"/>
              </a:rPr>
              <a:t>GICOS</a:t>
            </a:r>
            <a:endParaRPr lang="pt-BR" altLang="pt-BR" sz="3600" smtClean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973138" y="1490663"/>
            <a:ext cx="10774362" cy="435133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As crianças t</a:t>
            </a:r>
            <a:r>
              <a:rPr lang="en-US" altLang="pt-BR" smtClean="0">
                <a:latin typeface="Times New Roman" pitchFamily="18" charset="0"/>
              </a:rPr>
              <a:t>ê</a:t>
            </a:r>
            <a:r>
              <a:rPr lang="pt-BR" altLang="pt-BR" smtClean="0">
                <a:latin typeface="Times New Roman" pitchFamily="18" charset="0"/>
              </a:rPr>
              <a:t>m reserva cardiovascular limitada em resposta ao estresse. </a:t>
            </a:r>
          </a:p>
          <a:p>
            <a:pPr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Maior probabilidade de hipoglicemia.</a:t>
            </a:r>
          </a:p>
          <a:p>
            <a:pPr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Vários receptores de neurotransmissores e os canais de íons também sofrem maturação durante a inf</a:t>
            </a:r>
            <a:r>
              <a:rPr lang="en-US" altLang="pt-BR" smtClean="0">
                <a:latin typeface="Times New Roman" pitchFamily="18" charset="0"/>
              </a:rPr>
              <a:t>ância</a:t>
            </a:r>
            <a:r>
              <a:rPr lang="pt-BR" altLang="pt-BR" smtClean="0">
                <a:latin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endParaRPr lang="pt-BR" altLang="pt-BR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endParaRPr lang="pt-BR" altLang="pt-BR" smtClean="0"/>
          </a:p>
          <a:p>
            <a:pPr>
              <a:buFont typeface="Arial" charset="0"/>
              <a:buNone/>
            </a:pPr>
            <a:endParaRPr lang="pt-BR" altLang="pt-BR" smtClean="0"/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1006475" y="255588"/>
            <a:ext cx="10515600" cy="1325562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Quando suspeitar de intoxicação exógena? 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925638"/>
            <a:ext cx="10683875" cy="417195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Arial" charset="0"/>
              <a:buNone/>
            </a:pPr>
            <a:r>
              <a:rPr lang="pt-BR" altLang="pt-BR" sz="3200" smtClean="0">
                <a:latin typeface="Times New Roman" pitchFamily="18" charset="0"/>
              </a:rPr>
              <a:t>	Em casos agudos de convulsões, coma, distúrbios respiratórios, choque, arritmias, acidose metabólica, v</a:t>
            </a:r>
            <a:r>
              <a:rPr lang="en-US" altLang="pt-BR" sz="3200" smtClean="0">
                <a:latin typeface="Times New Roman" pitchFamily="18" charset="0"/>
              </a:rPr>
              <a:t>ôm</a:t>
            </a:r>
            <a:r>
              <a:rPr lang="pt-BR" altLang="pt-BR" sz="3200" smtClean="0">
                <a:latin typeface="Times New Roman" pitchFamily="18" charset="0"/>
              </a:rPr>
              <a:t>itos severos e diarreia ou outros transtornos multissist</a:t>
            </a:r>
            <a:r>
              <a:rPr lang="en-US" altLang="pt-BR" sz="3200" smtClean="0">
                <a:latin typeface="Times New Roman" pitchFamily="18" charset="0"/>
              </a:rPr>
              <a:t>êm</a:t>
            </a:r>
            <a:r>
              <a:rPr lang="pt-BR" altLang="pt-BR" sz="3200" smtClean="0">
                <a:latin typeface="Times New Roman" pitchFamily="18" charset="0"/>
              </a:rPr>
              <a:t>icos sem etiologia conhecida, principalmente na faixa etária de 1 a 5 anos. </a:t>
            </a:r>
          </a:p>
          <a:p>
            <a:pPr marL="0" indent="0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>
          <a:xfrm>
            <a:off x="838200" y="588963"/>
            <a:ext cx="10515600" cy="1325562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Quando suspeitar de intoxicação exógena? </a:t>
            </a:r>
            <a:endParaRPr lang="pt-BR" altLang="pt-BR" sz="4000" smtClean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739775" y="2171700"/>
            <a:ext cx="10515600" cy="435133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Arial" charset="0"/>
              <a:buNone/>
            </a:pPr>
            <a:r>
              <a:rPr lang="pt-BR" altLang="pt-BR" sz="3200" smtClean="0">
                <a:latin typeface="Times New Roman" pitchFamily="18" charset="0"/>
              </a:rPr>
              <a:t>	A suspeita deve ser ainda maior em situações de alteração do estado mental, distúrbios neurológicos e queixas psiquiátricas, pois o cérebro é o órgão mais comumente afetado nas intoxicações. </a:t>
            </a:r>
          </a:p>
          <a:p>
            <a:pPr marL="0" indent="0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>
          <a:xfrm>
            <a:off x="838200" y="182563"/>
            <a:ext cx="10515600" cy="1325562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Tipos de Diagnóstico </a:t>
            </a:r>
            <a:endParaRPr lang="pt-BR" altLang="pt-BR" sz="4000" smtClean="0">
              <a:latin typeface="Times New Roman" pitchFamily="18" charset="0"/>
            </a:endParaRPr>
          </a:p>
        </p:txBody>
      </p:sp>
      <p:sp>
        <p:nvSpPr>
          <p:cNvPr id="1331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20763" y="1657350"/>
            <a:ext cx="10515600" cy="483711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z="3200" smtClean="0">
                <a:latin typeface="Times New Roman" pitchFamily="18" charset="0"/>
              </a:rPr>
              <a:t>Diagnóstico presuntivo: realizado por meio de fatos revelados por acompanhantes.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pt-BR" altLang="pt-BR" sz="3200" smtClean="0">
                <a:latin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pt-BR" altLang="pt-BR" sz="3200" smtClean="0">
                <a:latin typeface="Times New Roman" pitchFamily="18" charset="0"/>
              </a:rPr>
              <a:t>Diagnóstico duvidoso: há suspeita de intoxicação com base no quadro clínico.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>
          <a:xfrm>
            <a:off x="673100" y="500063"/>
            <a:ext cx="10515600" cy="1325562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História Toxicológica </a:t>
            </a:r>
            <a:r>
              <a:rPr lang="pt-BR" altLang="pt-BR" smtClean="0"/>
              <a:t/>
            </a:r>
            <a:br>
              <a:rPr lang="pt-BR" altLang="pt-BR" smtClean="0"/>
            </a:br>
            <a:endParaRPr lang="pt-BR" altLang="pt-BR" smtClean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 agente causal da intoxicação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 dose estimada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 via de exposição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 tempo desde o ocorrido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Onde e como ocorreu</a:t>
            </a:r>
          </a:p>
          <a:p>
            <a:pPr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endParaRPr lang="pt-BR" altLang="pt-BR" smtClean="0"/>
          </a:p>
        </p:txBody>
      </p:sp>
      <p:sp>
        <p:nvSpPr>
          <p:cNvPr id="14340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449888" cy="472281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Quem estava com a criança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Os procedimentos realizados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Sinais e sintomas apresentado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Intoxicações anteriores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Patologia associada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838200" y="522288"/>
            <a:ext cx="10515600" cy="884237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Exame F</a:t>
            </a:r>
            <a:r>
              <a:rPr lang="en-US" altLang="pt-BR" sz="4000" b="1" smtClean="0">
                <a:latin typeface="Times New Roman" pitchFamily="18" charset="0"/>
              </a:rPr>
              <a:t>í</a:t>
            </a:r>
            <a:r>
              <a:rPr lang="pt-BR" altLang="pt-BR" sz="4000" b="1" smtClean="0">
                <a:latin typeface="Times New Roman" pitchFamily="18" charset="0"/>
              </a:rPr>
              <a:t>sico </a:t>
            </a:r>
            <a:r>
              <a:rPr lang="pt-BR" altLang="pt-BR" smtClean="0"/>
              <a:t/>
            </a:r>
            <a:br>
              <a:rPr lang="pt-BR" altLang="pt-BR" smtClean="0"/>
            </a:br>
            <a:endParaRPr lang="pt-BR" altLang="pt-BR" smtClean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20700" y="1422400"/>
            <a:ext cx="5489575" cy="484981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 1º exame é uma avaliação de emerg</a:t>
            </a:r>
            <a:r>
              <a:rPr lang="en-US" altLang="pt-BR" smtClean="0">
                <a:latin typeface="Times New Roman" pitchFamily="18" charset="0"/>
              </a:rPr>
              <a:t>ê</a:t>
            </a:r>
            <a:r>
              <a:rPr lang="pt-BR" altLang="pt-BR" smtClean="0">
                <a:latin typeface="Times New Roman" pitchFamily="18" charset="0"/>
              </a:rPr>
              <a:t>ncia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Permeabilidade das vias aéreas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Respira</a:t>
            </a:r>
            <a:r>
              <a:rPr lang="en-US" altLang="pt-BR" smtClean="0">
                <a:latin typeface="Times New Roman" pitchFamily="18" charset="0"/>
              </a:rPr>
              <a:t>ção e </a:t>
            </a:r>
            <a:r>
              <a:rPr lang="pt-BR" altLang="pt-BR" smtClean="0">
                <a:latin typeface="Times New Roman" pitchFamily="18" charset="0"/>
              </a:rPr>
              <a:t>ventilação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Situa</a:t>
            </a:r>
            <a:r>
              <a:rPr lang="en-US" altLang="pt-BR" smtClean="0">
                <a:latin typeface="Times New Roman" pitchFamily="18" charset="0"/>
              </a:rPr>
              <a:t>ção</a:t>
            </a:r>
            <a:r>
              <a:rPr lang="pt-BR" altLang="pt-BR" smtClean="0">
                <a:latin typeface="Times New Roman" pitchFamily="18" charset="0"/>
              </a:rPr>
              <a:t> circulatória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Estado mental </a:t>
            </a:r>
            <a:r>
              <a:rPr lang="pt-BR" altLang="pt-BR" smtClean="0"/>
              <a:t/>
            </a:r>
            <a:br>
              <a:rPr lang="pt-BR" altLang="pt-BR" smtClean="0"/>
            </a:br>
            <a:endParaRPr lang="pt-BR" altLang="pt-BR" smtClean="0"/>
          </a:p>
          <a:p>
            <a:endParaRPr lang="pt-BR" altLang="pt-BR" smtClean="0"/>
          </a:p>
        </p:txBody>
      </p:sp>
      <p:sp>
        <p:nvSpPr>
          <p:cNvPr id="1536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295400"/>
            <a:ext cx="5181600" cy="46434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 2º exame deve ser minucioso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Sinais vitais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Achados neurológicos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Par</a:t>
            </a:r>
            <a:r>
              <a:rPr lang="en-US" altLang="pt-BR" smtClean="0">
                <a:latin typeface="Times New Roman" pitchFamily="18" charset="0"/>
              </a:rPr>
              <a:t>â</a:t>
            </a:r>
            <a:r>
              <a:rPr lang="pt-BR" altLang="pt-BR" smtClean="0">
                <a:latin typeface="Times New Roman" pitchFamily="18" charset="0"/>
              </a:rPr>
              <a:t>metros da pele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Odores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Alterações da cor de pele, unha e urina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676275" y="274638"/>
            <a:ext cx="10515600" cy="1258887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Toxíndromes </a:t>
            </a:r>
            <a:r>
              <a:rPr lang="pt-BR" altLang="pt-BR" smtClean="0"/>
              <a:t/>
            </a:r>
            <a:br>
              <a:rPr lang="pt-BR" altLang="pt-BR" smtClean="0"/>
            </a:br>
            <a:endParaRPr lang="pt-BR" altLang="pt-BR" smtClean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290638" y="1581150"/>
            <a:ext cx="5181600" cy="50260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ANTICOLIN</a:t>
            </a:r>
            <a:r>
              <a:rPr lang="en-US" altLang="pt-BR" smtClean="0">
                <a:latin typeface="Times New Roman" pitchFamily="18" charset="0"/>
              </a:rPr>
              <a:t>ÉRGICA</a:t>
            </a:r>
            <a:endParaRPr lang="pt-BR" altLang="pt-BR" smtClean="0">
              <a:latin typeface="Times New Roman" pitchFamily="18" charset="0"/>
            </a:endParaRP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Taquicardia</a:t>
            </a: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Anidrose e rubor</a:t>
            </a: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Midríase</a:t>
            </a: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Hipertermia</a:t>
            </a: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Del</a:t>
            </a:r>
            <a:r>
              <a:rPr lang="en-US" altLang="pt-BR" smtClean="0">
                <a:latin typeface="Times New Roman" pitchFamily="18" charset="0"/>
              </a:rPr>
              <a:t>írio, alucinações</a:t>
            </a:r>
          </a:p>
        </p:txBody>
      </p:sp>
      <p:sp>
        <p:nvSpPr>
          <p:cNvPr id="16388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086600" y="1362075"/>
            <a:ext cx="4105275" cy="5292725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COLIN</a:t>
            </a:r>
            <a:r>
              <a:rPr lang="en-US" altLang="pt-BR" smtClean="0">
                <a:latin typeface="Times New Roman" pitchFamily="18" charset="0"/>
              </a:rPr>
              <a:t>ÉRGICA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Bradicardia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Diaforese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Miose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Pele fria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Convulsões</a:t>
            </a:r>
          </a:p>
          <a:p>
            <a:pPr marL="0" indent="0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Toxíndromes</a:t>
            </a:r>
            <a:endParaRPr lang="pt-BR" altLang="pt-BR" sz="4000" smtClean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203325" y="1617663"/>
            <a:ext cx="5181600" cy="4851400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OPI</a:t>
            </a:r>
            <a:r>
              <a:rPr lang="en-US" altLang="pt-BR" smtClean="0">
                <a:latin typeface="Times New Roman" pitchFamily="18" charset="0"/>
              </a:rPr>
              <a:t>ÓIDE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Depressão do SNC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Hipoventilação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Apneia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Miose</a:t>
            </a:r>
          </a:p>
        </p:txBody>
      </p:sp>
      <p:sp>
        <p:nvSpPr>
          <p:cNvPr id="17412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490663"/>
            <a:ext cx="5181600" cy="4851400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SEDATIVA</a:t>
            </a: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Sedação</a:t>
            </a: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Estado mental alterado</a:t>
            </a: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Coma </a:t>
            </a:r>
          </a:p>
          <a:p>
            <a:pPr marL="0" indent="0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Respira</a:t>
            </a:r>
            <a:r>
              <a:rPr lang="en-US" altLang="pt-BR" smtClean="0">
                <a:latin typeface="Times New Roman" pitchFamily="18" charset="0"/>
              </a:rPr>
              <a:t>ção lenta</a:t>
            </a:r>
            <a:endParaRPr lang="pt-BR" altLang="pt-BR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>
          <a:xfrm>
            <a:off x="633413" y="-161925"/>
            <a:ext cx="10515600" cy="1325563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Toxíndromes</a:t>
            </a:r>
            <a:endParaRPr lang="pt-BR" altLang="pt-BR" sz="4000" smtClean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222375" y="1023938"/>
            <a:ext cx="4502150" cy="5595937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SIMPATICOMIM</a:t>
            </a:r>
            <a:r>
              <a:rPr lang="en-US" altLang="pt-BR" smtClean="0">
                <a:latin typeface="Times New Roman" pitchFamily="18" charset="0"/>
              </a:rPr>
              <a:t>ÉTICA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Hipertensão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Taquicardia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Paranóia, alucinações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Midríase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Hipertermia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Diaforese</a:t>
            </a:r>
            <a:endParaRPr lang="pt-BR" altLang="pt-BR" smtClean="0">
              <a:latin typeface="Times New Roman" pitchFamily="18" charset="0"/>
            </a:endParaRPr>
          </a:p>
        </p:txBody>
      </p:sp>
      <p:sp>
        <p:nvSpPr>
          <p:cNvPr id="18436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486525" y="1023938"/>
            <a:ext cx="5181600" cy="5595937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METEMOGLOBIN</a:t>
            </a:r>
            <a:r>
              <a:rPr lang="en-US" altLang="pt-BR" smtClean="0">
                <a:latin typeface="Times New Roman" pitchFamily="18" charset="0"/>
              </a:rPr>
              <a:t>ÊMINA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Cianose de pele e mucosas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Confusão mental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Depressão neurológica 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pt-BR" smtClean="0">
                <a:latin typeface="Times New Roman" pitchFamily="18" charset="0"/>
              </a:rPr>
              <a:t>EXTRAPIRAMIDAL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Distúrbio de equilíbrio</a:t>
            </a:r>
          </a:p>
          <a:p>
            <a:pPr marL="0" indent="0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 Parkinsonismo </a:t>
            </a:r>
          </a:p>
          <a:p>
            <a:pPr marL="0" indent="0"/>
            <a:endParaRPr lang="en-US" altLang="pt-BR" smtClean="0"/>
          </a:p>
          <a:p>
            <a:pPr marL="0" indent="0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673100" y="365125"/>
            <a:ext cx="10515600" cy="617538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Toxíndromes</a:t>
            </a:r>
            <a:endParaRPr lang="pt-BR" altLang="pt-BR" sz="4000" smtClean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19150" y="1482725"/>
            <a:ext cx="10866438" cy="543401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Muitas toxíndromes têm várias características sobrepostas.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Podem ser afetados pela variabilidade individual, comorbidades e co- ingestões. 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Embora as toxíndromes possam ser aplicadas à classes de medicamentos, alguns agentes individuais dessas classes podem ter um ou mais achados da toxíndrome ausentes. </a:t>
            </a:r>
          </a:p>
          <a:p>
            <a:pPr>
              <a:buFont typeface="Arial" charset="0"/>
              <a:buNone/>
            </a:pPr>
            <a:r>
              <a:rPr lang="pt-BR" altLang="pt-BR" smtClean="0"/>
              <a:t/>
            </a:r>
            <a:br>
              <a:rPr lang="pt-BR" altLang="pt-BR" smtClean="0"/>
            </a:br>
            <a:endParaRPr lang="pt-BR" altLang="pt-BR" smtClean="0"/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Toxíndromes</a:t>
            </a:r>
            <a:endParaRPr lang="pt-BR" altLang="pt-BR" sz="4000" smtClean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325563"/>
            <a:ext cx="10515600" cy="485616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Algumas substâncias não se aplicam a uma toxíndrome específica. </a:t>
            </a:r>
          </a:p>
          <a:p>
            <a:endParaRPr lang="pt-BR" altLang="pt-BR" smtClean="0">
              <a:latin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	Derivados imidazolin</a:t>
            </a:r>
            <a:r>
              <a:rPr lang="en-US" altLang="pt-BR" smtClean="0">
                <a:latin typeface="Times New Roman" pitchFamily="18" charset="0"/>
              </a:rPr>
              <a:t>ícos </a:t>
            </a:r>
            <a:r>
              <a:rPr lang="pt-BR" altLang="pt-BR" smtClean="0">
                <a:latin typeface="Times New Roman" pitchFamily="18" charset="0"/>
              </a:rPr>
              <a:t>inicialmente causam hipertensão, taquicardia, midríase, agitação e vasoconstrição periférica generalizada com palidez, cianose, sudorese e hipotermia. Além disso, em situações de sobredose podem levar a sonolência, miose, hipotensão e bradicardia. </a:t>
            </a:r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Laborat</a:t>
            </a:r>
            <a:r>
              <a:rPr lang="en-US" altLang="pt-BR" sz="4000" b="1" smtClean="0">
                <a:latin typeface="Times New Roman" pitchFamily="18" charset="0"/>
              </a:rPr>
              <a:t>ório</a:t>
            </a:r>
            <a:endParaRPr lang="pt-BR" altLang="pt-BR" sz="4000" b="1" smtClean="0">
              <a:latin typeface="Times New Roman" pitchFamily="18" charset="0"/>
            </a:endParaRPr>
          </a:p>
        </p:txBody>
      </p:sp>
      <p:sp>
        <p:nvSpPr>
          <p:cNvPr id="21507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73875" y="1690688"/>
            <a:ext cx="5181600" cy="435133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Hemograma completo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Eletrólitos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Glicose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Creatinina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Gasometria </a:t>
            </a:r>
          </a:p>
          <a:p>
            <a:endParaRPr lang="pt-BR" altLang="pt-BR" smtClean="0"/>
          </a:p>
        </p:txBody>
      </p:sp>
      <p:sp>
        <p:nvSpPr>
          <p:cNvPr id="21508" name="Espaço Reservado para Conteúdo 5"/>
          <p:cNvSpPr>
            <a:spLocks noGrp="1"/>
          </p:cNvSpPr>
          <p:nvPr>
            <p:ph sz="half" idx="2"/>
          </p:nvPr>
        </p:nvSpPr>
        <p:spPr>
          <a:xfrm>
            <a:off x="838200" y="2282825"/>
            <a:ext cx="51816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Pacientes sintomáticos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Subst</a:t>
            </a:r>
            <a:r>
              <a:rPr lang="en-US" altLang="pt-BR" smtClean="0">
                <a:latin typeface="Times New Roman" pitchFamily="18" charset="0"/>
              </a:rPr>
              <a:t>â</a:t>
            </a:r>
            <a:r>
              <a:rPr lang="pt-BR" altLang="pt-BR" smtClean="0">
                <a:latin typeface="Times New Roman" pitchFamily="18" charset="0"/>
              </a:rPr>
              <a:t>ncia tóxica desconhecida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Toxicidade moderada a grave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838200" y="165100"/>
            <a:ext cx="10515600" cy="1325563"/>
          </a:xfrm>
        </p:spPr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Exames Complementares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08000" y="1711325"/>
            <a:ext cx="11176000" cy="435133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RX de tórax: realizar em pacientes com suspeita de aspiração, coma ou ingestão de medicamentos que podem produzir edema pulmonar não cardiog</a:t>
            </a:r>
            <a:r>
              <a:rPr lang="en-US" altLang="pt-BR" smtClean="0">
                <a:latin typeface="Times New Roman" pitchFamily="18" charset="0"/>
              </a:rPr>
              <a:t>ê</a:t>
            </a:r>
            <a:r>
              <a:rPr lang="pt-BR" altLang="pt-BR" smtClean="0">
                <a:latin typeface="Times New Roman" pitchFamily="18" charset="0"/>
              </a:rPr>
              <a:t>nico. </a:t>
            </a:r>
          </a:p>
          <a:p>
            <a:pPr algn="just"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RX de abdome: auxiliam na detecção de subst</a:t>
            </a:r>
            <a:r>
              <a:rPr lang="en-US" altLang="pt-BR" smtClean="0">
                <a:latin typeface="Times New Roman" pitchFamily="18" charset="0"/>
              </a:rPr>
              <a:t>â</a:t>
            </a:r>
            <a:r>
              <a:rPr lang="pt-BR" altLang="pt-BR" smtClean="0">
                <a:latin typeface="Times New Roman" pitchFamily="18" charset="0"/>
              </a:rPr>
              <a:t>ncias radiopacas ingeridas. </a:t>
            </a:r>
          </a:p>
          <a:p>
            <a:pPr>
              <a:buFont typeface="Arial" charset="0"/>
              <a:buNone/>
            </a:pP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altLang="pt-BR" sz="4000" b="1" smtClean="0">
                <a:latin typeface="Times New Roman" pitchFamily="18" charset="0"/>
              </a:rPr>
              <a:t>Exames Complementares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664825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ECG: realizar em pacientes com arritmias e/ou suspeita de ingestão de medicamentos cardiotóxicos.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endParaRPr lang="pt-BR" altLang="pt-BR" smtClean="0">
              <a:latin typeface="Times New Roman" pitchFamily="18" charset="0"/>
            </a:endParaRP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Bloqueio atrioventricular </a:t>
            </a:r>
          </a:p>
          <a:p>
            <a:pPr lvl="1">
              <a:lnSpc>
                <a:spcPct val="150000"/>
              </a:lnSpc>
              <a:buFont typeface="Arial" charset="0"/>
              <a:buNone/>
            </a:pPr>
            <a:endParaRPr lang="pt-BR" altLang="pt-BR" smtClean="0">
              <a:latin typeface="Times New Roman" pitchFamily="18" charset="0"/>
            </a:endParaRPr>
          </a:p>
          <a:p>
            <a:pPr lvl="1">
              <a:lnSpc>
                <a:spcPct val="150000"/>
              </a:lnSpc>
            </a:pPr>
            <a:r>
              <a:rPr lang="ro-RO" altLang="pt-BR" smtClean="0">
                <a:latin typeface="Times New Roman" pitchFamily="18" charset="0"/>
              </a:rPr>
              <a:t>Taquicardia supraventricular </a:t>
            </a:r>
          </a:p>
          <a:p>
            <a:pPr lvl="1"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 lvl="1"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 lvl="1"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 lvl="1">
              <a:lnSpc>
                <a:spcPct val="150000"/>
              </a:lnSpc>
            </a:pPr>
            <a:endParaRPr lang="pt-BR" altLang="pt-BR" smtClean="0">
              <a:latin typeface="Times New Roman" pitchFamily="18" charset="0"/>
            </a:endParaRPr>
          </a:p>
        </p:txBody>
      </p:sp>
      <p:sp>
        <p:nvSpPr>
          <p:cNvPr id="23556" name="Espaço Reservado para Conteúdo 1"/>
          <p:cNvSpPr>
            <a:spLocks noGrp="1"/>
          </p:cNvSpPr>
          <p:nvPr>
            <p:ph sz="half" idx="2"/>
          </p:nvPr>
        </p:nvSpPr>
        <p:spPr>
          <a:xfrm>
            <a:off x="5767388" y="3851275"/>
            <a:ext cx="5900737" cy="2600325"/>
          </a:xfrm>
        </p:spPr>
        <p:txBody>
          <a:bodyPr/>
          <a:lstStyle/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Taquicardia ventricular </a:t>
            </a:r>
          </a:p>
          <a:p>
            <a:pPr lvl="1">
              <a:lnSpc>
                <a:spcPct val="150000"/>
              </a:lnSpc>
              <a:buFont typeface="Arial" charset="0"/>
              <a:buNone/>
            </a:pPr>
            <a:endParaRPr lang="pt-BR" altLang="pt-BR" smtClean="0">
              <a:latin typeface="Times New Roman" pitchFamily="18" charset="0"/>
            </a:endParaRP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Prolongamento dos espaços QRS e QT </a:t>
            </a:r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Avaliação de Emergência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690688"/>
            <a:ext cx="10515600" cy="435133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Tem o objetivo de verificar se o paciente corre risco iminente de morte. 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É especialmente importante em pacientes com diminuição da capacidade de resposta e sinais vitais instáveis.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Os pacientes instáveis devem ser colocados em um monitor cardíaco, com medição de sinais vitais a cada cinco a 15 minutos.</a:t>
            </a:r>
          </a:p>
          <a:p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Avaliação de Emergência</a:t>
            </a:r>
            <a:endParaRPr lang="en-US" altLang="pt-BR" sz="4000" smtClean="0"/>
          </a:p>
        </p:txBody>
      </p:sp>
      <p:sp>
        <p:nvSpPr>
          <p:cNvPr id="2560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8293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A- Vias aéreas/ B- Respiração e ventilação 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Obstrução de vias aéreas</a:t>
            </a:r>
          </a:p>
          <a:p>
            <a:pPr lvl="1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A</a:t>
            </a:r>
            <a:r>
              <a:rPr lang="pt-BR" altLang="pt-BR" smtClean="0">
                <a:latin typeface="Times New Roman" pitchFamily="18" charset="0"/>
              </a:rPr>
              <a:t>pneia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Bradipneia ou taquipneia acentuadas</a:t>
            </a:r>
          </a:p>
          <a:p>
            <a:pPr lvl="1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E</a:t>
            </a:r>
            <a:r>
              <a:rPr lang="pt-BR" altLang="pt-BR" smtClean="0">
                <a:latin typeface="Times New Roman" pitchFamily="18" charset="0"/>
              </a:rPr>
              <a:t>dema de vias aéreas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Insufici</a:t>
            </a:r>
            <a:r>
              <a:rPr lang="en-US" altLang="pt-BR" smtClean="0">
                <a:latin typeface="Times New Roman" pitchFamily="18" charset="0"/>
              </a:rPr>
              <a:t>ê</a:t>
            </a:r>
            <a:r>
              <a:rPr lang="pt-BR" altLang="pt-BR" smtClean="0">
                <a:latin typeface="Times New Roman" pitchFamily="18" charset="0"/>
              </a:rPr>
              <a:t>ncia respiratória aguda</a:t>
            </a:r>
          </a:p>
          <a:p>
            <a:endParaRPr lang="en-US" altLang="pt-BR" smtClean="0"/>
          </a:p>
        </p:txBody>
      </p:sp>
      <p:sp>
        <p:nvSpPr>
          <p:cNvPr id="25604" name="Content Placeholder 4"/>
          <p:cNvSpPr>
            <a:spLocks noGrp="1"/>
          </p:cNvSpPr>
          <p:nvPr>
            <p:ph sz="half" idx="2"/>
          </p:nvPr>
        </p:nvSpPr>
        <p:spPr>
          <a:xfrm>
            <a:off x="6797675" y="1825625"/>
            <a:ext cx="51689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/>
              <a:t>C- Circulação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Arritmias ventriculares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Insuficiência cardíaca </a:t>
            </a:r>
          </a:p>
          <a:p>
            <a:pPr lvl="1">
              <a:lnSpc>
                <a:spcPct val="150000"/>
              </a:lnSpc>
            </a:pPr>
            <a:r>
              <a:rPr lang="en-US" altLang="pt-BR" smtClean="0"/>
              <a:t>C</a:t>
            </a:r>
            <a:r>
              <a:rPr lang="pt-BR" altLang="pt-BR" smtClean="0"/>
              <a:t>hoque </a:t>
            </a:r>
          </a:p>
          <a:p>
            <a:pPr lvl="1">
              <a:lnSpc>
                <a:spcPct val="150000"/>
              </a:lnSpc>
            </a:pPr>
            <a:r>
              <a:rPr lang="en-US" altLang="pt-BR" smtClean="0"/>
              <a:t>P</a:t>
            </a:r>
            <a:r>
              <a:rPr lang="pt-BR" altLang="pt-BR" smtClean="0"/>
              <a:t>CR</a:t>
            </a:r>
          </a:p>
          <a:p>
            <a:pPr lvl="1"/>
            <a:r>
              <a:rPr lang="en-US" altLang="pt-BR" smtClean="0"/>
              <a:t>PA ou FC muito alteradas</a:t>
            </a:r>
          </a:p>
          <a:p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Avaliação de Emergência</a:t>
            </a:r>
            <a:endParaRPr lang="en-US" altLang="pt-BR" sz="4000" smtClean="0"/>
          </a:p>
        </p:txBody>
      </p:sp>
      <p:sp>
        <p:nvSpPr>
          <p:cNvPr id="26627" name="Content Placeholder 4"/>
          <p:cNvSpPr>
            <a:spLocks noGrp="1"/>
          </p:cNvSpPr>
          <p:nvPr>
            <p:ph sz="half" idx="2"/>
          </p:nvPr>
        </p:nvSpPr>
        <p:spPr>
          <a:xfrm>
            <a:off x="1155700" y="1887538"/>
            <a:ext cx="9880600" cy="435133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/>
              <a:t>D- Neurológico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/>
              <a:t>Alterações do nível de consciência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/>
              <a:t>Estado de mal convulsivo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/>
              <a:t>Alterações de diâmetros pupilares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/>
              <a:t>Sinais de hipertensão intracraniana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/>
              <a:t>Agitação psicomotora </a:t>
            </a:r>
          </a:p>
        </p:txBody>
      </p:sp>
      <p:pic>
        <p:nvPicPr>
          <p:cNvPr id="26628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5175" y="2266950"/>
            <a:ext cx="2474913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Estabilização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sz="half" idx="1"/>
          </p:nvPr>
        </p:nvSpPr>
        <p:spPr>
          <a:xfrm>
            <a:off x="441325" y="1477963"/>
            <a:ext cx="5132388" cy="435133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z="2600" smtClean="0">
                <a:latin typeface="Times New Roman" pitchFamily="18" charset="0"/>
              </a:rPr>
              <a:t>Garantir perviedade das vias aéreas </a:t>
            </a:r>
          </a:p>
          <a:p>
            <a:pPr>
              <a:lnSpc>
                <a:spcPct val="150000"/>
              </a:lnSpc>
            </a:pPr>
            <a:r>
              <a:rPr lang="pt-BR" altLang="pt-BR" sz="2600" smtClean="0">
                <a:latin typeface="Times New Roman" pitchFamily="18" charset="0"/>
              </a:rPr>
              <a:t>Fornecer suporte ventilatório  </a:t>
            </a:r>
          </a:p>
          <a:p>
            <a:pPr>
              <a:lnSpc>
                <a:spcPct val="150000"/>
              </a:lnSpc>
            </a:pPr>
            <a:r>
              <a:rPr lang="pt-BR" altLang="pt-BR" sz="2600" smtClean="0">
                <a:latin typeface="Times New Roman" pitchFamily="18" charset="0"/>
              </a:rPr>
              <a:t>Hipotensão, taquicardia ventricular</a:t>
            </a:r>
          </a:p>
          <a:p>
            <a:pPr>
              <a:lnSpc>
                <a:spcPct val="150000"/>
              </a:lnSpc>
            </a:pPr>
            <a:r>
              <a:rPr lang="pt-BR" altLang="pt-BR" sz="2600" smtClean="0">
                <a:latin typeface="Times New Roman" pitchFamily="18" charset="0"/>
              </a:rPr>
              <a:t>Descontaminação de urg</a:t>
            </a:r>
            <a:r>
              <a:rPr lang="en-US" altLang="pt-BR" sz="2600" smtClean="0">
                <a:latin typeface="Times New Roman" pitchFamily="18" charset="0"/>
              </a:rPr>
              <a:t>ê</a:t>
            </a:r>
            <a:r>
              <a:rPr lang="pt-BR" altLang="pt-BR" sz="2600" smtClean="0">
                <a:latin typeface="Times New Roman" pitchFamily="18" charset="0"/>
              </a:rPr>
              <a:t>ncia</a:t>
            </a:r>
          </a:p>
        </p:txBody>
      </p:sp>
      <p:sp>
        <p:nvSpPr>
          <p:cNvPr id="27652" name="Content Placeholder 1"/>
          <p:cNvSpPr>
            <a:spLocks noGrp="1"/>
          </p:cNvSpPr>
          <p:nvPr>
            <p:ph sz="half" idx="2"/>
          </p:nvPr>
        </p:nvSpPr>
        <p:spPr>
          <a:xfrm>
            <a:off x="7337425" y="1689100"/>
            <a:ext cx="4205288" cy="4140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z="2600" smtClean="0">
                <a:latin typeface="Times New Roman" pitchFamily="18" charset="0"/>
              </a:rPr>
              <a:t>Intervir no estado mental alterado e convulsões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Hipoglicemia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Naloxona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Flumazenil</a:t>
            </a:r>
          </a:p>
        </p:txBody>
      </p:sp>
      <p:pic>
        <p:nvPicPr>
          <p:cNvPr id="27653" name="Picture 2" descr="image1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1413" y="4679950"/>
            <a:ext cx="3656012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Box 3"/>
          <p:cNvSpPr txBox="1">
            <a:spLocks noChangeArrowheads="1"/>
          </p:cNvSpPr>
          <p:nvPr/>
        </p:nvSpPr>
        <p:spPr bwMode="auto">
          <a:xfrm>
            <a:off x="7358063" y="6205538"/>
            <a:ext cx="1370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pt-BR"/>
              <a:t>(PALS- 2011)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2236788" y="0"/>
            <a:ext cx="6999287" cy="1325563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Suporte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185863"/>
            <a:ext cx="5181600" cy="435133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Tratar a dor de acordo com a intensidade 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Antieméticos</a:t>
            </a:r>
          </a:p>
          <a:p>
            <a:pPr lvl="3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Risco de broncoaspiração</a:t>
            </a:r>
          </a:p>
          <a:p>
            <a:pPr lvl="3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Distúrbios hidroeletrolíticos</a:t>
            </a:r>
          </a:p>
          <a:p>
            <a:pPr lvl="3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Ingestão de substâncias cáusticas 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Hipertermia e hipotermia </a:t>
            </a:r>
          </a:p>
          <a:p>
            <a:pPr lvl="3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Medidas físicas externas </a:t>
            </a:r>
          </a:p>
        </p:txBody>
      </p:sp>
      <p:sp>
        <p:nvSpPr>
          <p:cNvPr id="28676" name="Content Placeholder 1"/>
          <p:cNvSpPr>
            <a:spLocks noGrp="1"/>
          </p:cNvSpPr>
          <p:nvPr>
            <p:ph sz="half" idx="2"/>
          </p:nvPr>
        </p:nvSpPr>
        <p:spPr>
          <a:xfrm>
            <a:off x="7053263" y="1185863"/>
            <a:ext cx="4678362" cy="517525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Desidratação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Alcalose e acidose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Alterações hidroeletrolíticas 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Anemia e plaquetopenia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Coagulopatia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Função renal ou hepática prejudicadas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782638" y="317500"/>
            <a:ext cx="10515600" cy="882650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Descontaminação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sz="half" idx="1"/>
          </p:nvPr>
        </p:nvSpPr>
        <p:spPr>
          <a:xfrm>
            <a:off x="782638" y="1444625"/>
            <a:ext cx="10793412" cy="473233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CUT</a:t>
            </a:r>
            <a:r>
              <a:rPr lang="en-US" altLang="pt-BR" smtClean="0">
                <a:latin typeface="Times New Roman" pitchFamily="18" charset="0"/>
              </a:rPr>
              <a:t>ÂNEA</a:t>
            </a:r>
          </a:p>
          <a:p>
            <a:pPr marL="457200" lvl="1" indent="0" algn="just">
              <a:lnSpc>
                <a:spcPct val="150000"/>
              </a:lnSpc>
            </a:pPr>
            <a:r>
              <a:rPr lang="en-US" altLang="pt-BR" sz="2800" smtClean="0">
                <a:latin typeface="Times New Roman" pitchFamily="18" charset="0"/>
              </a:rPr>
              <a:t> Remover roupas</a:t>
            </a:r>
            <a:endParaRPr lang="pt-BR" altLang="pt-BR" sz="2800" smtClean="0">
              <a:latin typeface="Times New Roman" pitchFamily="18" charset="0"/>
            </a:endParaRPr>
          </a:p>
          <a:p>
            <a:pPr marL="457200" lvl="1" indent="0" algn="just">
              <a:lnSpc>
                <a:spcPct val="150000"/>
              </a:lnSpc>
            </a:pPr>
            <a:r>
              <a:rPr lang="pt-BR" altLang="pt-BR" sz="2800" smtClean="0">
                <a:latin typeface="Times New Roman" pitchFamily="18" charset="0"/>
              </a:rPr>
              <a:t> </a:t>
            </a:r>
            <a:r>
              <a:rPr lang="en-US" altLang="pt-BR" sz="2800" smtClean="0">
                <a:latin typeface="Times New Roman" pitchFamily="18" charset="0"/>
              </a:rPr>
              <a:t>Á</a:t>
            </a:r>
            <a:r>
              <a:rPr lang="pt-BR" altLang="pt-BR" sz="2800" smtClean="0">
                <a:latin typeface="Times New Roman" pitchFamily="18" charset="0"/>
              </a:rPr>
              <a:t>gua corrente abundante por 15 a 30 minutos</a:t>
            </a:r>
          </a:p>
          <a:p>
            <a:pPr marL="457200" lvl="1" indent="0" algn="just">
              <a:lnSpc>
                <a:spcPct val="150000"/>
              </a:lnSpc>
            </a:pPr>
            <a:r>
              <a:rPr lang="pt-BR" altLang="pt-BR" sz="2800" smtClean="0">
                <a:latin typeface="Times New Roman" pitchFamily="18" charset="0"/>
              </a:rPr>
              <a:t>Couro cabeludo, região retroauricular, axilas, umbigo, região genital e subungueal</a:t>
            </a:r>
          </a:p>
          <a:p>
            <a:pPr marL="457200" lvl="1" indent="0" algn="just">
              <a:lnSpc>
                <a:spcPct val="150000"/>
              </a:lnSpc>
            </a:pPr>
            <a:r>
              <a:rPr lang="pt-BR" altLang="pt-BR" sz="2800" smtClean="0">
                <a:latin typeface="Times New Roman" pitchFamily="18" charset="0"/>
              </a:rPr>
              <a:t> Usar sabão neutro se a subst</a:t>
            </a:r>
            <a:r>
              <a:rPr lang="en-US" altLang="pt-BR" sz="2800" smtClean="0">
                <a:latin typeface="Times New Roman" pitchFamily="18" charset="0"/>
              </a:rPr>
              <a:t>â</a:t>
            </a:r>
            <a:r>
              <a:rPr lang="pt-BR" altLang="pt-BR" sz="2800" smtClean="0">
                <a:latin typeface="Times New Roman" pitchFamily="18" charset="0"/>
              </a:rPr>
              <a:t>ncia for de absorção cut</a:t>
            </a:r>
            <a:r>
              <a:rPr lang="en-US" altLang="pt-BR" sz="2800" smtClean="0">
                <a:latin typeface="Times New Roman" pitchFamily="18" charset="0"/>
              </a:rPr>
              <a:t>â</a:t>
            </a:r>
            <a:r>
              <a:rPr lang="pt-BR" altLang="pt-BR" sz="2800" smtClean="0">
                <a:latin typeface="Times New Roman" pitchFamily="18" charset="0"/>
              </a:rPr>
              <a:t>nea</a:t>
            </a:r>
          </a:p>
          <a:p>
            <a:pPr marL="0" indent="0">
              <a:buFont typeface="Arial" charset="0"/>
              <a:buNone/>
            </a:pPr>
            <a:endParaRPr lang="pt-BR" altLang="pt-BR" smtClean="0"/>
          </a:p>
          <a:p>
            <a:pPr marL="0" indent="0"/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10515600" cy="1325563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Descontaminação</a:t>
            </a:r>
            <a:endParaRPr lang="en-US" altLang="pt-BR" sz="4000" smtClean="0"/>
          </a:p>
        </p:txBody>
      </p:sp>
      <p:sp>
        <p:nvSpPr>
          <p:cNvPr id="30723" name="Content Placeholder 2"/>
          <p:cNvSpPr>
            <a:spLocks noGrp="1"/>
          </p:cNvSpPr>
          <p:nvPr>
            <p:ph sz="half" idx="1"/>
          </p:nvPr>
        </p:nvSpPr>
        <p:spPr>
          <a:xfrm>
            <a:off x="690563" y="1671638"/>
            <a:ext cx="5181600" cy="4351337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OCULAR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Colírio anestésico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Olhos bem abertos</a:t>
            </a:r>
          </a:p>
          <a:p>
            <a:pPr lvl="1"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Á</a:t>
            </a:r>
            <a:r>
              <a:rPr lang="pt-BR" altLang="pt-BR" smtClean="0">
                <a:latin typeface="Times New Roman" pitchFamily="18" charset="0"/>
              </a:rPr>
              <a:t>gua corrente ou soro fisiológico por 15 a 30 minutos</a:t>
            </a:r>
            <a:br>
              <a:rPr lang="pt-BR" altLang="pt-BR" smtClean="0">
                <a:latin typeface="Times New Roman" pitchFamily="18" charset="0"/>
              </a:rPr>
            </a:br>
            <a:endParaRPr lang="en-US" altLang="pt-BR" smtClean="0"/>
          </a:p>
        </p:txBody>
      </p:sp>
      <p:sp>
        <p:nvSpPr>
          <p:cNvPr id="3072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54163"/>
            <a:ext cx="5181600" cy="4351337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VIAS A</a:t>
            </a:r>
            <a:r>
              <a:rPr lang="en-US" altLang="pt-BR" smtClean="0">
                <a:latin typeface="Times New Roman" pitchFamily="18" charset="0"/>
              </a:rPr>
              <a:t>ÉREAS</a:t>
            </a:r>
            <a:endParaRPr lang="pt-BR" altLang="pt-BR" smtClean="0">
              <a:latin typeface="Times New Roman" pitchFamily="18" charset="0"/>
            </a:endParaRP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Retirada da vítima do local contaminado para ambiente ventilado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Fornecer o suporte respiratório necessário, como aspiração e/ou oxigenação</a:t>
            </a:r>
          </a:p>
          <a:p>
            <a:pPr marL="0" indent="0"/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1325563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Descontaminação</a:t>
            </a:r>
            <a:endParaRPr lang="en-US" altLang="pt-BR" sz="4000" smtClean="0"/>
          </a:p>
        </p:txBody>
      </p:sp>
      <p:sp>
        <p:nvSpPr>
          <p:cNvPr id="31747" name="Espaço Reservado para Texto 1"/>
          <p:cNvSpPr>
            <a:spLocks noGrp="1"/>
          </p:cNvSpPr>
          <p:nvPr>
            <p:ph type="body" idx="1"/>
          </p:nvPr>
        </p:nvSpPr>
        <p:spPr>
          <a:xfrm>
            <a:off x="3465513" y="1198563"/>
            <a:ext cx="5157787" cy="577850"/>
          </a:xfrm>
        </p:spPr>
        <p:txBody>
          <a:bodyPr/>
          <a:lstStyle/>
          <a:p>
            <a:pPr algn="ctr"/>
            <a:endParaRPr lang="pt-BR" altLang="pt-BR" smtClean="0">
              <a:latin typeface="Times New Roman" pitchFamily="18" charset="0"/>
            </a:endParaRPr>
          </a:p>
          <a:p>
            <a:pPr algn="ctr"/>
            <a:endParaRPr lang="pt-BR" altLang="pt-BR" smtClean="0">
              <a:latin typeface="Times New Roman" pitchFamily="18" charset="0"/>
            </a:endParaRPr>
          </a:p>
          <a:p>
            <a:pPr algn="ctr"/>
            <a:endParaRPr lang="pt-BR" altLang="pt-BR" smtClean="0">
              <a:latin typeface="Times New Roman" pitchFamily="18" charset="0"/>
            </a:endParaRPr>
          </a:p>
          <a:p>
            <a:pPr algn="ctr"/>
            <a:endParaRPr lang="pt-BR" altLang="pt-BR" smtClean="0">
              <a:latin typeface="Times New Roman" pitchFamily="18" charset="0"/>
            </a:endParaRPr>
          </a:p>
          <a:p>
            <a:pPr algn="ctr"/>
            <a:endParaRPr lang="pt-BR" altLang="pt-BR" smtClean="0">
              <a:latin typeface="Times New Roman" pitchFamily="18" charset="0"/>
            </a:endParaRPr>
          </a:p>
          <a:p>
            <a:pPr algn="ctr"/>
            <a:endParaRPr lang="pt-BR" altLang="pt-BR" smtClean="0">
              <a:latin typeface="Times New Roman" pitchFamily="18" charset="0"/>
            </a:endParaRPr>
          </a:p>
          <a:p>
            <a:pPr algn="ctr"/>
            <a:endParaRPr lang="pt-BR" altLang="pt-BR" smtClean="0">
              <a:latin typeface="Times New Roman" pitchFamily="18" charset="0"/>
            </a:endParaRPr>
          </a:p>
          <a:p>
            <a:pPr algn="ctr"/>
            <a:r>
              <a:rPr lang="pt-BR" altLang="pt-BR" sz="2800" smtClean="0">
                <a:latin typeface="Times New Roman" pitchFamily="18" charset="0"/>
              </a:rPr>
              <a:t>CARV</a:t>
            </a:r>
            <a:r>
              <a:rPr lang="en-US" altLang="pt-BR" sz="2800" smtClean="0">
                <a:latin typeface="Times New Roman" pitchFamily="18" charset="0"/>
              </a:rPr>
              <a:t>ÃO ATIVADO</a:t>
            </a:r>
            <a:endParaRPr lang="pt-BR" altLang="pt-BR" sz="2800" smtClean="0">
              <a:latin typeface="Times New Roman" pitchFamily="18" charset="0"/>
            </a:endParaRPr>
          </a:p>
        </p:txBody>
      </p:sp>
      <p:sp>
        <p:nvSpPr>
          <p:cNvPr id="31748" name="Content Placeholder 2"/>
          <p:cNvSpPr>
            <a:spLocks noGrp="1"/>
          </p:cNvSpPr>
          <p:nvPr>
            <p:ph sz="half" idx="2"/>
          </p:nvPr>
        </p:nvSpPr>
        <p:spPr>
          <a:xfrm>
            <a:off x="755650" y="2084388"/>
            <a:ext cx="5157788" cy="4675187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Indicações: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Maior parte das intoxicações orais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Até 2h após a ingestão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Até 6h em caso de subst</a:t>
            </a:r>
            <a:r>
              <a:rPr lang="en-US" altLang="pt-BR" smtClean="0">
                <a:latin typeface="Times New Roman" pitchFamily="18" charset="0"/>
              </a:rPr>
              <a:t>â</a:t>
            </a:r>
            <a:r>
              <a:rPr lang="pt-BR" altLang="pt-BR" smtClean="0">
                <a:latin typeface="Times New Roman" pitchFamily="18" charset="0"/>
              </a:rPr>
              <a:t>ncias que reduzem a motilidade gástrica</a:t>
            </a:r>
          </a:p>
        </p:txBody>
      </p:sp>
      <p:sp>
        <p:nvSpPr>
          <p:cNvPr id="31749" name="Espaço Reservado para Conteúdo 4"/>
          <p:cNvSpPr>
            <a:spLocks noGrp="1"/>
          </p:cNvSpPr>
          <p:nvPr>
            <p:ph sz="quarter" idx="4"/>
          </p:nvPr>
        </p:nvSpPr>
        <p:spPr>
          <a:xfrm>
            <a:off x="6172200" y="2084388"/>
            <a:ext cx="5183188" cy="4105275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Contraindica</a:t>
            </a:r>
            <a:r>
              <a:rPr lang="en-US" altLang="pt-BR" smtClean="0">
                <a:latin typeface="Times New Roman" pitchFamily="18" charset="0"/>
              </a:rPr>
              <a:t>ções: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Ingestões de ácidos cáusticos e álcalis, álcoois, lítio e metais pesados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Obstrução intestinal mec</a:t>
            </a:r>
            <a:r>
              <a:rPr lang="en-US" altLang="pt-BR" smtClean="0">
                <a:latin typeface="Times New Roman" pitchFamily="18" charset="0"/>
              </a:rPr>
              <a:t>â</a:t>
            </a:r>
            <a:r>
              <a:rPr lang="pt-BR" altLang="pt-BR" smtClean="0">
                <a:latin typeface="Times New Roman" pitchFamily="18" charset="0"/>
              </a:rPr>
              <a:t>nica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 Íleo paralítico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Via aérea não protegida </a:t>
            </a:r>
          </a:p>
          <a:p>
            <a:pPr lvl="1">
              <a:buFont typeface="Arial" charset="0"/>
              <a:buNone/>
            </a:pPr>
            <a:endParaRPr lang="pt-BR" altLang="pt-BR" smtClean="0"/>
          </a:p>
          <a:p>
            <a:pPr lvl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523875" y="55563"/>
            <a:ext cx="10515600" cy="1325562"/>
          </a:xfrm>
        </p:spPr>
        <p:txBody>
          <a:bodyPr/>
          <a:lstStyle/>
          <a:p>
            <a:pPr algn="ctr"/>
            <a:r>
              <a:rPr lang="en-US" altLang="pt-BR" sz="3600" b="1" smtClean="0">
                <a:latin typeface="Times New Roman" pitchFamily="18" charset="0"/>
              </a:rPr>
              <a:t>CARVÃO ATIVADO</a:t>
            </a:r>
            <a:endParaRPr lang="pt-BR" altLang="pt-BR" sz="3600" smtClean="0"/>
          </a:p>
        </p:txBody>
      </p:sp>
      <p:sp>
        <p:nvSpPr>
          <p:cNvPr id="32771" name="Espaço Reservado para Conteúdo 7"/>
          <p:cNvSpPr>
            <a:spLocks noGrp="1"/>
          </p:cNvSpPr>
          <p:nvPr>
            <p:ph idx="1"/>
          </p:nvPr>
        </p:nvSpPr>
        <p:spPr>
          <a:xfrm>
            <a:off x="1066800" y="1192213"/>
            <a:ext cx="10515600" cy="451802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Dose usual: 1g/kg (dose máxima: 25g).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Diluição: Á</a:t>
            </a:r>
            <a:r>
              <a:rPr lang="en-US" altLang="pt-BR" smtClean="0">
                <a:latin typeface="Times New Roman" pitchFamily="18" charset="0"/>
              </a:rPr>
              <a:t>gua</a:t>
            </a:r>
            <a:r>
              <a:rPr lang="pt-BR" altLang="pt-BR" smtClean="0">
                <a:latin typeface="Times New Roman" pitchFamily="18" charset="0"/>
              </a:rPr>
              <a:t>, m</a:t>
            </a:r>
            <a:r>
              <a:rPr lang="en-US" altLang="pt-BR" smtClean="0">
                <a:latin typeface="Times New Roman" pitchFamily="18" charset="0"/>
              </a:rPr>
              <a:t>ínimo </a:t>
            </a:r>
            <a:r>
              <a:rPr lang="pt-BR" altLang="pt-BR" smtClean="0">
                <a:latin typeface="Times New Roman" pitchFamily="18" charset="0"/>
              </a:rPr>
              <a:t>200mL para cada 25g.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Administração: SNG (preferencialmente) ou VO.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 associação de um catártico osmótico (</a:t>
            </a:r>
            <a:r>
              <a:rPr lang="it-IT" altLang="pt-BR" smtClean="0">
                <a:latin typeface="Times New Roman" pitchFamily="18" charset="0"/>
              </a:rPr>
              <a:t>sorbitol; sulfato de magnésio ou de sódio) </a:t>
            </a:r>
            <a:r>
              <a:rPr lang="pt-BR" altLang="pt-BR" smtClean="0">
                <a:latin typeface="Times New Roman" pitchFamily="18" charset="0"/>
              </a:rPr>
              <a:t>não é recomendada. </a:t>
            </a:r>
          </a:p>
          <a:p>
            <a:pPr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Se vômito até 30 minutos após a administração, realizar uma nova dose de 0,5g/kg.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839788" y="15875"/>
            <a:ext cx="10515600" cy="1325563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Descontaminação</a:t>
            </a:r>
            <a:endParaRPr lang="en-US" altLang="pt-BR" sz="4000" smtClean="0"/>
          </a:p>
        </p:txBody>
      </p:sp>
      <p:sp>
        <p:nvSpPr>
          <p:cNvPr id="33795" name="Text Placeholder 3"/>
          <p:cNvSpPr>
            <a:spLocks noGrp="1"/>
          </p:cNvSpPr>
          <p:nvPr>
            <p:ph type="body" idx="1"/>
          </p:nvPr>
        </p:nvSpPr>
        <p:spPr>
          <a:xfrm>
            <a:off x="3135313" y="935038"/>
            <a:ext cx="5724525" cy="1000125"/>
          </a:xfrm>
        </p:spPr>
        <p:txBody>
          <a:bodyPr/>
          <a:lstStyle/>
          <a:p>
            <a:pPr algn="ctr"/>
            <a:r>
              <a:rPr lang="en-US" altLang="pt-BR" sz="2800" smtClean="0">
                <a:latin typeface="Times New Roman" pitchFamily="18" charset="0"/>
              </a:rPr>
              <a:t>LAVAGEM GÁSTRICA</a:t>
            </a:r>
          </a:p>
        </p:txBody>
      </p:sp>
      <p:sp>
        <p:nvSpPr>
          <p:cNvPr id="33796" name="Content Placeholder 4"/>
          <p:cNvSpPr>
            <a:spLocks noGrp="1"/>
          </p:cNvSpPr>
          <p:nvPr>
            <p:ph sz="half" idx="2"/>
          </p:nvPr>
        </p:nvSpPr>
        <p:spPr>
          <a:xfrm>
            <a:off x="555625" y="2327275"/>
            <a:ext cx="5157788" cy="45402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s-ES_tradnl" altLang="pt-BR" sz="2400" smtClean="0">
                <a:latin typeface="Times New Roman" pitchFamily="18" charset="0"/>
              </a:rPr>
              <a:t>Indicações: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Não deve ser utilizada com rotina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Grandes ingestões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Substâncias associadas a alta morbidade e/ou mortalidade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Substâncias mal adsorvidas por carvão ativado </a:t>
            </a:r>
          </a:p>
          <a:p>
            <a:pPr marL="0" indent="0">
              <a:buFont typeface="Arial" charset="0"/>
              <a:buNone/>
            </a:pPr>
            <a:endParaRPr lang="es-ES_tradnl" altLang="pt-BR" smtClean="0">
              <a:latin typeface="Times New Roman" pitchFamily="18" charset="0"/>
            </a:endParaRPr>
          </a:p>
          <a:p>
            <a:pPr marL="0" indent="0"/>
            <a:endParaRPr lang="en-US" altLang="pt-BR" smtClean="0"/>
          </a:p>
        </p:txBody>
      </p:sp>
      <p:sp>
        <p:nvSpPr>
          <p:cNvPr id="33797" name="Content Placeholder 6"/>
          <p:cNvSpPr>
            <a:spLocks noGrp="1"/>
          </p:cNvSpPr>
          <p:nvPr>
            <p:ph sz="quarter" idx="4"/>
          </p:nvPr>
        </p:nvSpPr>
        <p:spPr>
          <a:xfrm>
            <a:off x="6142038" y="2317750"/>
            <a:ext cx="5926137" cy="4540250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fr-FR" altLang="pt-BR" sz="2400" smtClean="0">
                <a:latin typeface="Times New Roman" pitchFamily="18" charset="0"/>
              </a:rPr>
              <a:t>Contraindicações: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Ingestão de corrosivos e hidrocarbonetos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Pacientes agitado ou comatoso, sem prévia intubação e sedação </a:t>
            </a:r>
          </a:p>
          <a:p>
            <a:pPr lvl="1" algn="just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Ingestões clinicamente insignificantes </a:t>
            </a:r>
          </a:p>
          <a:p>
            <a:pPr marL="0" indent="0">
              <a:buFont typeface="Arial" charset="0"/>
              <a:buNone/>
            </a:pPr>
            <a:endParaRPr lang="fr-FR" altLang="pt-BR" smtClean="0">
              <a:latin typeface="Times New Roman" pitchFamily="18" charset="0"/>
            </a:endParaRPr>
          </a:p>
          <a:p>
            <a:pPr marL="0" indent="0">
              <a:buFont typeface="Arial" charset="0"/>
              <a:buNone/>
            </a:pPr>
            <a:endParaRPr lang="fr-FR" altLang="pt-BR" smtClean="0">
              <a:latin typeface="Times New Roman" pitchFamily="18" charset="0"/>
            </a:endParaRPr>
          </a:p>
          <a:p>
            <a:pPr marL="0" indent="0"/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8838"/>
          </a:xfrm>
        </p:spPr>
        <p:txBody>
          <a:bodyPr/>
          <a:lstStyle/>
          <a:p>
            <a:pPr algn="ctr"/>
            <a:r>
              <a:rPr lang="en-US" altLang="pt-BR" sz="3600" b="1" smtClean="0">
                <a:latin typeface="Times New Roman" pitchFamily="18" charset="0"/>
              </a:rPr>
              <a:t>LAVAGEM GÁSTRICA</a:t>
            </a:r>
            <a:r>
              <a:rPr lang="en-US" altLang="pt-BR" smtClean="0">
                <a:latin typeface="Times New Roman" pitchFamily="18" charset="0"/>
              </a:rPr>
              <a:t/>
            </a:r>
            <a:br>
              <a:rPr lang="en-US" altLang="pt-BR" smtClean="0">
                <a:latin typeface="Times New Roman" pitchFamily="18" charset="0"/>
              </a:rPr>
            </a:br>
            <a:endParaRPr lang="en-US" altLang="pt-BR" smtClean="0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1054100" y="974725"/>
            <a:ext cx="10515600" cy="55133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z="2400" smtClean="0">
                <a:latin typeface="Times New Roman" pitchFamily="18" charset="0"/>
              </a:rPr>
              <a:t>Primeira hora após a ingestão </a:t>
            </a:r>
          </a:p>
          <a:p>
            <a:pPr>
              <a:lnSpc>
                <a:spcPct val="150000"/>
              </a:lnSpc>
            </a:pPr>
            <a:r>
              <a:rPr lang="pt-BR" altLang="pt-BR" sz="2400" smtClean="0">
                <a:latin typeface="Times New Roman" pitchFamily="18" charset="0"/>
              </a:rPr>
              <a:t>Sonda calibrosa</a:t>
            </a:r>
          </a:p>
          <a:p>
            <a:pPr>
              <a:lnSpc>
                <a:spcPct val="150000"/>
              </a:lnSpc>
            </a:pPr>
            <a:r>
              <a:rPr lang="pt-BR" altLang="pt-BR" sz="2400" smtClean="0">
                <a:latin typeface="Times New Roman" pitchFamily="18" charset="0"/>
              </a:rPr>
              <a:t>Soro fisiológico:  10 a 15 mL/kg/vez</a:t>
            </a:r>
          </a:p>
          <a:p>
            <a:pPr>
              <a:lnSpc>
                <a:spcPct val="150000"/>
              </a:lnSpc>
            </a:pPr>
            <a:r>
              <a:rPr lang="pt-BR" altLang="pt-BR" sz="2400" smtClean="0">
                <a:latin typeface="Times New Roman" pitchFamily="18" charset="0"/>
              </a:rPr>
              <a:t>Bicarbonato de sódio em caso de ingestão de agrotóxicos ou barbitúricos</a:t>
            </a:r>
          </a:p>
          <a:p>
            <a:pPr>
              <a:lnSpc>
                <a:spcPct val="150000"/>
              </a:lnSpc>
            </a:pPr>
            <a:r>
              <a:rPr lang="pt-BR" altLang="pt-BR" sz="2400" smtClean="0">
                <a:latin typeface="Times New Roman" pitchFamily="18" charset="0"/>
              </a:rPr>
              <a:t>Não usar água destilada</a:t>
            </a:r>
          </a:p>
          <a:p>
            <a:pPr>
              <a:lnSpc>
                <a:spcPct val="150000"/>
              </a:lnSpc>
            </a:pPr>
            <a:r>
              <a:rPr lang="pt-BR" altLang="pt-BR" sz="2400" smtClean="0">
                <a:latin typeface="Times New Roman" pitchFamily="18" charset="0"/>
              </a:rPr>
              <a:t>Decúbito lateral esquerdo </a:t>
            </a:r>
          </a:p>
          <a:p>
            <a:pPr>
              <a:lnSpc>
                <a:spcPct val="150000"/>
              </a:lnSpc>
            </a:pPr>
            <a:r>
              <a:rPr lang="pt-BR" altLang="pt-BR" sz="2400" smtClean="0">
                <a:latin typeface="Times New Roman" pitchFamily="18" charset="0"/>
              </a:rPr>
              <a:t>Carvão ativado pelo tubo antes e após em ingestões potencialmente fatais</a:t>
            </a:r>
          </a:p>
          <a:p>
            <a:pPr>
              <a:lnSpc>
                <a:spcPct val="150000"/>
              </a:lnSpc>
            </a:pPr>
            <a:r>
              <a:rPr lang="pt-BR" altLang="pt-BR" sz="2400" smtClean="0">
                <a:latin typeface="Times New Roman" pitchFamily="18" charset="0"/>
              </a:rPr>
              <a:t>Complicações: aspiração e perfuração do es</a:t>
            </a:r>
            <a:r>
              <a:rPr lang="en-US" altLang="pt-BR" sz="2400" smtClean="0">
                <a:latin typeface="Times New Roman" pitchFamily="18" charset="0"/>
              </a:rPr>
              <a:t>ô</a:t>
            </a:r>
            <a:r>
              <a:rPr lang="pt-BR" altLang="pt-BR" sz="2400" smtClean="0">
                <a:latin typeface="Times New Roman" pitchFamily="18" charset="0"/>
              </a:rPr>
              <a:t>fago ou br</a:t>
            </a:r>
            <a:r>
              <a:rPr lang="en-US" altLang="pt-BR" sz="2400" smtClean="0">
                <a:latin typeface="Times New Roman" pitchFamily="18" charset="0"/>
              </a:rPr>
              <a:t>ôn</a:t>
            </a:r>
            <a:r>
              <a:rPr lang="pt-BR" altLang="pt-BR" sz="2400" smtClean="0">
                <a:latin typeface="Times New Roman" pitchFamily="18" charset="0"/>
              </a:rPr>
              <a:t>quios </a:t>
            </a:r>
          </a:p>
          <a:p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839788" y="4763"/>
            <a:ext cx="10515600" cy="1325562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Descontaminação</a:t>
            </a:r>
            <a:endParaRPr lang="en-US" altLang="pt-BR" sz="4000" smtClean="0"/>
          </a:p>
        </p:txBody>
      </p:sp>
      <p:sp>
        <p:nvSpPr>
          <p:cNvPr id="35843" name="Text Placeholder 3"/>
          <p:cNvSpPr>
            <a:spLocks noGrp="1"/>
          </p:cNvSpPr>
          <p:nvPr>
            <p:ph type="body" idx="1"/>
          </p:nvPr>
        </p:nvSpPr>
        <p:spPr>
          <a:xfrm>
            <a:off x="3592513" y="1457325"/>
            <a:ext cx="5157787" cy="823913"/>
          </a:xfrm>
        </p:spPr>
        <p:txBody>
          <a:bodyPr/>
          <a:lstStyle/>
          <a:p>
            <a:pPr algn="ctr"/>
            <a:r>
              <a:rPr lang="es-ES_tradnl" altLang="pt-BR" sz="2800" smtClean="0">
                <a:latin typeface="Times New Roman" pitchFamily="18" charset="0"/>
              </a:rPr>
              <a:t>IRRIGAÇÃO INTESTINAL</a:t>
            </a:r>
          </a:p>
          <a:p>
            <a:endParaRPr lang="en-US" altLang="pt-BR" smtClean="0"/>
          </a:p>
        </p:txBody>
      </p:sp>
      <p:sp>
        <p:nvSpPr>
          <p:cNvPr id="35844" name="Content Placeholder 4"/>
          <p:cNvSpPr>
            <a:spLocks noGrp="1"/>
          </p:cNvSpPr>
          <p:nvPr>
            <p:ph sz="half" idx="2"/>
          </p:nvPr>
        </p:nvSpPr>
        <p:spPr>
          <a:xfrm>
            <a:off x="839788" y="1998663"/>
            <a:ext cx="5157787" cy="4538662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Indicações: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Substâncias mal adsorvidas por carvão ativado 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Substâncias que não são passíveis de lavagem gástrica 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Drogas de liberação lenta 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Pacotes de drogas ilícitas</a:t>
            </a:r>
          </a:p>
          <a:p>
            <a:pPr marL="0" indent="0"/>
            <a:endParaRPr lang="en-US" altLang="pt-BR" smtClean="0"/>
          </a:p>
        </p:txBody>
      </p:sp>
      <p:sp>
        <p:nvSpPr>
          <p:cNvPr id="35845" name="Content Placeholder 6"/>
          <p:cNvSpPr>
            <a:spLocks noGrp="1"/>
          </p:cNvSpPr>
          <p:nvPr>
            <p:ph sz="quarter" idx="4"/>
          </p:nvPr>
        </p:nvSpPr>
        <p:spPr>
          <a:xfrm>
            <a:off x="6665913" y="2128838"/>
            <a:ext cx="5183187" cy="4189412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Contraindicações: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Obstrução mecânica 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Íleo paralítico 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Perfuração gastrointestinal 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Sangramento gastrointestinal </a:t>
            </a:r>
          </a:p>
          <a:p>
            <a:pPr marL="0" indent="0"/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838200" y="765175"/>
            <a:ext cx="10515600" cy="833438"/>
          </a:xfrm>
        </p:spPr>
        <p:txBody>
          <a:bodyPr/>
          <a:lstStyle/>
          <a:p>
            <a:pPr algn="ctr"/>
            <a:r>
              <a:rPr lang="es-ES_tradnl" altLang="pt-BR" sz="3600" b="1" smtClean="0">
                <a:latin typeface="Times New Roman" pitchFamily="18" charset="0"/>
              </a:rPr>
              <a:t>IRRIGAÇÃO INTESTINAL</a:t>
            </a:r>
            <a:r>
              <a:rPr lang="es-ES_tradnl" altLang="pt-BR" smtClean="0">
                <a:latin typeface="Times New Roman" pitchFamily="18" charset="0"/>
              </a:rPr>
              <a:t/>
            </a:r>
            <a:br>
              <a:rPr lang="es-ES_tradnl" altLang="pt-BR" smtClean="0">
                <a:latin typeface="Times New Roman" pitchFamily="18" charset="0"/>
              </a:rPr>
            </a:br>
            <a:endParaRPr lang="en-US" altLang="pt-BR" smtClean="0"/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1120775" y="1611313"/>
            <a:ext cx="10515600" cy="497681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Preparos com solução de eletrólitos e polietilenoglicol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Via oral ou através de sonda nasogástrica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Solução a uma taxa de 0,5 L/h crianças menores de 6 anos 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Taxa de 1 L/h em crianças entre 6 e 12 anos</a:t>
            </a:r>
          </a:p>
          <a:p>
            <a:pPr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Até o efluente retal ficar limpo</a:t>
            </a:r>
          </a:p>
          <a:p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61988" y="141288"/>
            <a:ext cx="10515600" cy="1325562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Eliminação Acelerada</a:t>
            </a:r>
          </a:p>
        </p:txBody>
      </p:sp>
      <p:sp>
        <p:nvSpPr>
          <p:cNvPr id="37891" name="Content Placeholder 3"/>
          <p:cNvSpPr>
            <a:spLocks noGrp="1"/>
          </p:cNvSpPr>
          <p:nvPr>
            <p:ph sz="half" idx="1"/>
          </p:nvPr>
        </p:nvSpPr>
        <p:spPr>
          <a:xfrm>
            <a:off x="506413" y="1711325"/>
            <a:ext cx="5665787" cy="4351338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/>
              <a:t>Diurese forçada: 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Substâncias de eliminação renal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Hiperidratação com soro fisiológico 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Furosemida: 1 a 3 mg/kg VO ou 0,5 a 1,5 mg/kg EV</a:t>
            </a:r>
          </a:p>
          <a:p>
            <a:pPr marL="0" indent="0"/>
            <a:endParaRPr lang="en-US" altLang="pt-BR" smtClean="0"/>
          </a:p>
        </p:txBody>
      </p:sp>
      <p:sp>
        <p:nvSpPr>
          <p:cNvPr id="37892" name="Content Placeholder 4"/>
          <p:cNvSpPr>
            <a:spLocks noGrp="1"/>
          </p:cNvSpPr>
          <p:nvPr>
            <p:ph sz="half" idx="2"/>
          </p:nvPr>
        </p:nvSpPr>
        <p:spPr>
          <a:xfrm>
            <a:off x="6324600" y="1711325"/>
            <a:ext cx="5181600" cy="4351338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/>
              <a:t>Métodos externos: 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Diálise peritoneal 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Hemodiálise 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Hemoperfusão </a:t>
            </a:r>
          </a:p>
          <a:p>
            <a:pPr lvl="1">
              <a:lnSpc>
                <a:spcPct val="150000"/>
              </a:lnSpc>
            </a:pPr>
            <a:r>
              <a:rPr lang="pt-BR" altLang="pt-BR" smtClean="0"/>
              <a:t>Hemofiltração arterial ou venosa </a:t>
            </a:r>
          </a:p>
          <a:p>
            <a:pPr marL="0" indent="0"/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838200" y="-9525"/>
            <a:ext cx="10515600" cy="1325563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Eliminação Acelerada</a:t>
            </a:r>
            <a:endParaRPr lang="en-US" altLang="pt-BR" sz="4000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1076325" y="1328738"/>
            <a:ext cx="10515600" cy="5181600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>
                <a:latin typeface="Times New Roman" pitchFamily="18" charset="0"/>
              </a:rPr>
              <a:t>Alcalinização urinária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Alteração do pH dificulta sua passagem por membranas biológicas e diminuindo a reabsorção pelo túbulo renal, com consequente aumento da excreção.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Bicarbonato de sódio: 1 a 2 mEq/kg, a cada 1 a 2 horas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Manter pH urinário acima de 7,5 </a:t>
            </a:r>
          </a:p>
          <a:p>
            <a:pPr lvl="1">
              <a:lnSpc>
                <a:spcPct val="150000"/>
              </a:lnSpc>
            </a:pPr>
            <a:r>
              <a:rPr lang="pt-BR" altLang="pt-BR" smtClean="0">
                <a:latin typeface="Times New Roman" pitchFamily="18" charset="0"/>
              </a:rPr>
              <a:t>Controle laboratorial de gases sanguíneos e eletrólitos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pt-BR" altLang="pt-BR" smtClean="0"/>
              <a:t/>
            </a:r>
            <a:br>
              <a:rPr lang="pt-BR" altLang="pt-BR" smtClean="0"/>
            </a:br>
            <a:endParaRPr lang="pt-BR" altLang="pt-BR" smtClean="0"/>
          </a:p>
          <a:p>
            <a:pPr marL="0" indent="0"/>
            <a:endParaRPr lang="en-US" altLang="pt-BR" smtClean="0"/>
          </a:p>
        </p:txBody>
      </p:sp>
      <p:sp>
        <p:nvSpPr>
          <p:cNvPr id="2" name="Rectangle 1"/>
          <p:cNvSpPr/>
          <p:nvPr/>
        </p:nvSpPr>
        <p:spPr>
          <a:xfrm>
            <a:off x="4219575" y="1316038"/>
            <a:ext cx="3752850" cy="4910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altLang="pt-BR" sz="4000" baseline="30000">
                <a:solidFill>
                  <a:schemeClr val="tx1"/>
                </a:solidFill>
                <a:ea typeface="MS PGothic" pitchFamily="34" charset="-128"/>
              </a:rPr>
              <a:t>Quando realizar???</a:t>
            </a:r>
          </a:p>
          <a:p>
            <a:pPr algn="ctr">
              <a:defRPr/>
            </a:pPr>
            <a:endParaRPr lang="pt-BR" altLang="pt-BR" sz="4000" baseline="30000">
              <a:solidFill>
                <a:srgbClr val="FFFFFF"/>
              </a:solidFill>
              <a:ea typeface="MS PGothic" pitchFamily="34" charset="-128"/>
            </a:endParaRPr>
          </a:p>
          <a:p>
            <a:pPr algn="ctr">
              <a:defRPr/>
            </a:pPr>
            <a:r>
              <a:rPr lang="pt-BR" altLang="pt-BR" sz="4000" baseline="30000">
                <a:solidFill>
                  <a:srgbClr val="FFFFFF"/>
                </a:solidFill>
                <a:ea typeface="MS PGothic" pitchFamily="34" charset="-128"/>
              </a:rPr>
              <a:t>Isoniazida</a:t>
            </a:r>
          </a:p>
          <a:p>
            <a:pPr algn="ctr">
              <a:defRPr/>
            </a:pPr>
            <a:r>
              <a:rPr lang="pt-BR" altLang="pt-BR" sz="4000" baseline="30000">
                <a:solidFill>
                  <a:srgbClr val="FFFFFF"/>
                </a:solidFill>
                <a:ea typeface="MS PGothic" pitchFamily="34" charset="-128"/>
              </a:rPr>
              <a:t>Salicilatos</a:t>
            </a:r>
          </a:p>
          <a:p>
            <a:pPr algn="ctr">
              <a:defRPr/>
            </a:pPr>
            <a:r>
              <a:rPr lang="pt-BR" altLang="pt-BR" sz="4000" baseline="30000">
                <a:solidFill>
                  <a:srgbClr val="FFFFFF"/>
                </a:solidFill>
                <a:ea typeface="MS PGothic" pitchFamily="34" charset="-128"/>
              </a:rPr>
              <a:t>Fenobarbital</a:t>
            </a:r>
          </a:p>
          <a:p>
            <a:pPr algn="ctr">
              <a:defRPr/>
            </a:pPr>
            <a:r>
              <a:rPr lang="pt-BR" altLang="pt-BR" sz="4000" baseline="30000">
                <a:solidFill>
                  <a:srgbClr val="FFFFFF"/>
                </a:solidFill>
                <a:ea typeface="MS PGothic" pitchFamily="34" charset="-128"/>
              </a:rPr>
              <a:t>Primidoma</a:t>
            </a:r>
          </a:p>
          <a:p>
            <a:pPr algn="ctr">
              <a:defRPr/>
            </a:pPr>
            <a:r>
              <a:rPr lang="pt-BR" altLang="pt-BR" sz="4000" baseline="30000">
                <a:solidFill>
                  <a:srgbClr val="FFFFFF"/>
                </a:solidFill>
                <a:ea typeface="MS PGothic" pitchFamily="34" charset="-128"/>
              </a:rPr>
              <a:t>Metotrexato</a:t>
            </a:r>
          </a:p>
          <a:p>
            <a:pPr algn="ctr">
              <a:defRPr/>
            </a:pPr>
            <a:r>
              <a:rPr lang="pt-BR" altLang="pt-BR" sz="4000" baseline="30000">
                <a:solidFill>
                  <a:srgbClr val="FFFFFF"/>
                </a:solidFill>
                <a:ea typeface="MS PGothic" pitchFamily="34" charset="-128"/>
              </a:rPr>
              <a:t>Quinolonas </a:t>
            </a:r>
          </a:p>
          <a:p>
            <a:pPr algn="ctr">
              <a:defRPr/>
            </a:pPr>
            <a:r>
              <a:rPr lang="pt-BR" altLang="pt-BR" sz="4000" baseline="30000">
                <a:solidFill>
                  <a:srgbClr val="FFFFFF"/>
                </a:solidFill>
                <a:ea typeface="MS PGothic" pitchFamily="34" charset="-128"/>
              </a:rPr>
              <a:t>Tricíclicos</a:t>
            </a:r>
            <a:endParaRPr lang="en-US" altLang="pt-BR" sz="4000">
              <a:solidFill>
                <a:srgbClr val="FFFFFF"/>
              </a:solidFill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52500"/>
          </a:xfrm>
        </p:spPr>
        <p:txBody>
          <a:bodyPr/>
          <a:lstStyle/>
          <a:p>
            <a:pPr algn="ctr"/>
            <a:r>
              <a:rPr lang="en-US" altLang="pt-BR" sz="4000" b="1" smtClean="0">
                <a:latin typeface="Times New Roman" pitchFamily="18" charset="0"/>
              </a:rPr>
              <a:t>Antídotos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1408113" y="1666875"/>
            <a:ext cx="8370887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Flumazenil – Síndrome Sedativa</a:t>
            </a:r>
          </a:p>
          <a:p>
            <a:pPr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Naloxona – Síndrome Opióide</a:t>
            </a:r>
          </a:p>
          <a:p>
            <a:pPr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Atropina – Síndrome Colinérgina</a:t>
            </a:r>
          </a:p>
          <a:p>
            <a:pPr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Fisiostigmina – Síndrome Anticolinérgica</a:t>
            </a:r>
          </a:p>
          <a:p>
            <a:pPr>
              <a:lnSpc>
                <a:spcPct val="150000"/>
              </a:lnSpc>
            </a:pPr>
            <a:r>
              <a:rPr lang="en-US" altLang="pt-BR" smtClean="0">
                <a:latin typeface="Times New Roman" pitchFamily="18" charset="0"/>
              </a:rPr>
              <a:t>Azul de metileno – Síndrome Metemoglobinêmica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endParaRPr lang="en-US" altLang="pt-BR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Conteúdo 5"/>
          <p:cNvSpPr>
            <a:spLocks noGrp="1"/>
          </p:cNvSpPr>
          <p:nvPr>
            <p:ph idx="1"/>
          </p:nvPr>
        </p:nvSpPr>
        <p:spPr>
          <a:xfrm>
            <a:off x="995363" y="484188"/>
            <a:ext cx="10515600" cy="605631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pt-BR" sz="3200" smtClean="0"/>
              <a:t>Informa</a:t>
            </a:r>
            <a:r>
              <a:rPr lang="en-US" altLang="pt-BR" sz="3200" smtClean="0"/>
              <a:t>ções </a:t>
            </a:r>
            <a:r>
              <a:rPr lang="pt-BR" altLang="pt-BR" sz="3200" smtClean="0"/>
              <a:t>adicionais podem ser obtidas com a ajuda de centros toxicol</a:t>
            </a:r>
            <a:r>
              <a:rPr lang="en-US" altLang="pt-BR" sz="3200" smtClean="0"/>
              <a:t>ógicos</a:t>
            </a:r>
            <a:r>
              <a:rPr lang="pt-BR" altLang="pt-BR" sz="3200" smtClean="0"/>
              <a:t>.</a:t>
            </a:r>
          </a:p>
          <a:p>
            <a:pPr>
              <a:lnSpc>
                <a:spcPct val="150000"/>
              </a:lnSpc>
            </a:pPr>
            <a:r>
              <a:rPr lang="pt-BR" altLang="pt-BR" sz="3200" smtClean="0"/>
              <a:t>Entre em contato ou peça para alguém telefonar. </a:t>
            </a:r>
          </a:p>
          <a:p>
            <a:pPr>
              <a:lnSpc>
                <a:spcPct val="150000"/>
              </a:lnSpc>
            </a:pPr>
            <a:r>
              <a:rPr lang="pt-BR" altLang="pt-BR" sz="3200" smtClean="0"/>
              <a:t>Os centros de envenenamento de refer</a:t>
            </a:r>
            <a:r>
              <a:rPr lang="en-US" altLang="pt-BR" sz="3200" smtClean="0"/>
              <a:t>ê</a:t>
            </a:r>
            <a:r>
              <a:rPr lang="pt-BR" altLang="pt-BR" sz="3200" smtClean="0"/>
              <a:t>ncia para o serviço são:</a:t>
            </a:r>
          </a:p>
          <a:p>
            <a:pPr lvl="1">
              <a:lnSpc>
                <a:spcPct val="150000"/>
              </a:lnSpc>
            </a:pPr>
            <a:r>
              <a:rPr lang="pt-BR" altLang="pt-BR" sz="3000" smtClean="0"/>
              <a:t>CEATOX SP:  08000148110</a:t>
            </a:r>
          </a:p>
        </p:txBody>
      </p:sp>
      <p:pic>
        <p:nvPicPr>
          <p:cNvPr id="40963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2163" y="3917950"/>
            <a:ext cx="278765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086100" y="28575"/>
            <a:ext cx="6748463" cy="6829425"/>
          </a:xfrm>
        </p:spPr>
      </p:pic>
      <p:pic>
        <p:nvPicPr>
          <p:cNvPr id="3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8588" y="3103563"/>
            <a:ext cx="96266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984283" y="782476"/>
            <a:ext cx="803918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/>
                <a:ea typeface="ＭＳ Ｐゴシック" charset="0"/>
                <a:cs typeface="Times New Roman"/>
              </a:rPr>
              <a:t>Fluxograma</a:t>
            </a:r>
            <a:r>
              <a:rPr lang="en-U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/>
                <a:ea typeface="ＭＳ Ｐゴシック" charset="0"/>
                <a:cs typeface="Times New Roman"/>
              </a:rPr>
              <a:t> de atendimento da intoxicação </a:t>
            </a:r>
            <a:r>
              <a:rPr lang="en-US" sz="4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/>
                <a:ea typeface="ＭＳ Ｐゴシック" charset="0"/>
                <a:cs typeface="Times New Roman"/>
              </a:rPr>
              <a:t>exógena</a:t>
            </a:r>
            <a:r>
              <a:rPr lang="en-U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/>
                <a:ea typeface="ＭＳ Ｐゴシック" charset="0"/>
                <a:cs typeface="Times New Roman"/>
              </a:rPr>
              <a:t> na </a:t>
            </a:r>
            <a:r>
              <a:rPr lang="en-US" sz="4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/>
                <a:ea typeface="ＭＳ Ｐゴシック" charset="0"/>
                <a:cs typeface="Times New Roman"/>
              </a:rPr>
              <a:t>infância</a:t>
            </a:r>
            <a:endParaRPr lang="en-US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/>
              <a:ea typeface="ＭＳ Ｐゴシック" charset="0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88163" y="238125"/>
            <a:ext cx="4335462" cy="6335713"/>
          </a:xfrm>
        </p:spPr>
      </p:pic>
      <p:pic>
        <p:nvPicPr>
          <p:cNvPr id="43011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238125"/>
            <a:ext cx="5192712" cy="627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82613" y="115888"/>
            <a:ext cx="11187112" cy="6521450"/>
          </a:xfrm>
        </p:spPr>
        <p:txBody>
          <a:bodyPr/>
          <a:lstStyle/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1 - AMANCIO REZENDE, Betânia.</a:t>
            </a:r>
            <a:r>
              <a:rPr lang="pt-BR" altLang="pt-BR" sz="1400" b="1" smtClean="0">
                <a:latin typeface="Times New Roman" pitchFamily="18" charset="0"/>
              </a:rPr>
              <a:t>Perfil epidemiológico dos casos de intoxicação exógena aguda atendidos em pronto socorro de hospital infantil de referência no Distrito Federal entre 2011 e 2015</a:t>
            </a:r>
            <a:r>
              <a:rPr lang="pt-BR" altLang="pt-BR" sz="1400" smtClean="0">
                <a:latin typeface="Times New Roman" pitchFamily="18" charset="0"/>
              </a:rPr>
              <a:t>. 2015. 22 p. Monografia (Especialização em Pediatria) - Programa de Residência Médica em Pediatria, Hospital Materno Infantil de Brasília, Brasília, DF, 2015.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2 - CALELLO, Diane; HENRETIG, Fred. Pediatric toxicology: specialized approach to the poisoned child. </a:t>
            </a:r>
            <a:r>
              <a:rPr lang="pt-BR" altLang="pt-BR" sz="1400" b="1" smtClean="0">
                <a:latin typeface="Times New Roman" pitchFamily="18" charset="0"/>
              </a:rPr>
              <a:t>Emergency Medicine Clinics of North America</a:t>
            </a:r>
            <a:r>
              <a:rPr lang="pt-BR" altLang="pt-BR" sz="1400" smtClean="0">
                <a:latin typeface="Times New Roman" pitchFamily="18" charset="0"/>
              </a:rPr>
              <a:t>, United States of America, v. 1, n. 32, p. 29-52, 2014.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3 - CENTRO BRASILEIRO DE CLASSIFICAÇÃO DE DOENÇAS. </a:t>
            </a:r>
            <a:r>
              <a:rPr lang="pt-BR" altLang="pt-BR" sz="1400" b="1" smtClean="0">
                <a:latin typeface="Times New Roman" pitchFamily="18" charset="0"/>
              </a:rPr>
              <a:t>Classificação estatística internacional de doenças e problemas relacionados à saúde</a:t>
            </a:r>
            <a:r>
              <a:rPr lang="pt-BR" altLang="pt-BR" sz="1400" smtClean="0">
                <a:latin typeface="Times New Roman" pitchFamily="18" charset="0"/>
              </a:rPr>
              <a:t>: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4 - CID-10. 10. Disponível em: &lt;http://www.datasus.gov.br/cid10/V2008/cid10.htm&gt;. Acesso em: 20 jun. 2017.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5 - CUMMINGS, Doyle; LARSEN, Lars. Oral Poisonings: guidelines for initial evaluation and treatment. </a:t>
            </a:r>
            <a:r>
              <a:rPr lang="pt-BR" altLang="pt-BR" sz="1400" b="1" smtClean="0">
                <a:latin typeface="Times New Roman" pitchFamily="18" charset="0"/>
              </a:rPr>
              <a:t>American Family Physician</a:t>
            </a:r>
            <a:r>
              <a:rPr lang="pt-BR" altLang="pt-BR" sz="1400" smtClean="0">
                <a:latin typeface="Times New Roman" pitchFamily="18" charset="0"/>
              </a:rPr>
              <a:t>, United States of America, v. 1, n. 57, p. 85-92, jan. 1998.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6 - GRESHAM, Chip; WILBECK, Jennifer. Toxicology in the emergency department: a review for the advanced practice nurse. </a:t>
            </a:r>
            <a:r>
              <a:rPr lang="pt-BR" altLang="pt-BR" sz="1400" b="1" smtClean="0">
                <a:latin typeface="Times New Roman" pitchFamily="18" charset="0"/>
              </a:rPr>
              <a:t>Wolters Kluwer Health | Lippincott Williams &amp; Wilkins</a:t>
            </a:r>
            <a:r>
              <a:rPr lang="pt-BR" altLang="pt-BR" sz="1400" smtClean="0">
                <a:latin typeface="Times New Roman" pitchFamily="18" charset="0"/>
              </a:rPr>
              <a:t>, United States of America, v. 1, n. 34, p. 43- 54, 2011.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7 - </a:t>
            </a:r>
            <a:r>
              <a:rPr lang="pt-BR" altLang="pt-BR" sz="1400" smtClean="0"/>
              <a:t>MINTEGI, Santiago et al. </a:t>
            </a:r>
            <a:r>
              <a:rPr lang="pt-BR" altLang="pt-BR" sz="1400" b="1" smtClean="0"/>
              <a:t>Manual de intoxicaciones en pediatría</a:t>
            </a:r>
            <a:r>
              <a:rPr lang="pt-BR" altLang="pt-BR" sz="1400" smtClean="0"/>
              <a:t>. 3. ed. Madrid: Ergon, 2012. 476 p.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/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/>
              <a:t>8 - NAHEID ABU OMAR, Mohannad; FOXWORTH, John. Using toxidromes to assess poisoned patients.</a:t>
            </a:r>
            <a:r>
              <a:rPr lang="pt-BR" altLang="pt-BR" sz="1400" b="1" smtClean="0"/>
              <a:t>Hospital Medicine Clinics</a:t>
            </a:r>
            <a:r>
              <a:rPr lang="pt-BR" altLang="pt-BR" sz="1400" smtClean="0"/>
              <a:t>, United States Of America, n. 3, p. 128-138, 2014.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6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317500" y="104775"/>
            <a:ext cx="11658600" cy="6669088"/>
          </a:xfrm>
        </p:spPr>
        <p:txBody>
          <a:bodyPr/>
          <a:lstStyle/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9 - PEIXOTO FERREIRA LA TORRE, Fabíola et al. </a:t>
            </a:r>
            <a:r>
              <a:rPr lang="pt-BR" altLang="pt-BR" sz="1400" b="1" smtClean="0">
                <a:latin typeface="Times New Roman" pitchFamily="18" charset="0"/>
              </a:rPr>
              <a:t>Emergências em pediatria</a:t>
            </a:r>
            <a:r>
              <a:rPr lang="pt-BR" altLang="pt-BR" sz="1400" smtClean="0">
                <a:latin typeface="Times New Roman" pitchFamily="18" charset="0"/>
              </a:rPr>
              <a:t>: protocolos da Santa Casa. 2. ed. Barueri, SP: Manole, 2013. 1148 p.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10 - QUEZADA, Ricardo; ESPINOZA, Carolina; FUENTES, Rosario. Manejo general del intoxicado. </a:t>
            </a:r>
            <a:r>
              <a:rPr lang="pt-BR" altLang="pt-BR" sz="1400" b="1" smtClean="0">
                <a:latin typeface="Times New Roman" pitchFamily="18" charset="0"/>
              </a:rPr>
              <a:t>Revista Hospital Clínico Universidad de Chile</a:t>
            </a:r>
            <a:r>
              <a:rPr lang="pt-BR" altLang="pt-BR" sz="1400" smtClean="0">
                <a:latin typeface="Times New Roman" pitchFamily="18" charset="0"/>
              </a:rPr>
              <a:t>, Chile, n. 25, p. 217-225, 2013.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11 - RASIMAS, J. J.; SINCLAIR, C. M. Assessment and management of toxidromes in the critical care Unit. </a:t>
            </a:r>
            <a:r>
              <a:rPr lang="pt-BR" altLang="pt-BR" sz="1400" b="1" smtClean="0">
                <a:latin typeface="Times New Roman" pitchFamily="18" charset="0"/>
              </a:rPr>
              <a:t>Critical Care Clinics</a:t>
            </a:r>
            <a:r>
              <a:rPr lang="pt-BR" altLang="pt-BR" sz="1400" smtClean="0">
                <a:latin typeface="Times New Roman" pitchFamily="18" charset="0"/>
              </a:rPr>
              <a:t>, United States of America, v. 33, n. 3, p. 521-541, abr. 2017.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12 - SANTOS, Carole Carvalho dos.</a:t>
            </a:r>
            <a:r>
              <a:rPr lang="pt-BR" altLang="pt-BR" sz="1400" b="1" smtClean="0">
                <a:latin typeface="Times New Roman" pitchFamily="18" charset="0"/>
              </a:rPr>
              <a:t>A criança em situação de perigo</a:t>
            </a:r>
            <a:r>
              <a:rPr lang="pt-BR" altLang="pt-BR" sz="1400" smtClean="0">
                <a:latin typeface="Times New Roman" pitchFamily="18" charset="0"/>
              </a:rPr>
              <a:t>: intoxicação exógena. 2013. 21 p. Artigo (Especialista em Enfermagem em Emergência) - Atualiza Cursos, Salvador, BA, 2013. </a:t>
            </a:r>
          </a:p>
          <a:p>
            <a:pPr marL="0" indent="0">
              <a:lnSpc>
                <a:spcPct val="100000"/>
              </a:lnSpc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13 - TAVARES, Erika Okuda et al. </a:t>
            </a:r>
            <a:r>
              <a:rPr lang="pt-BR" altLang="pt-BR" sz="1400" b="1" smtClean="0">
                <a:latin typeface="Times New Roman" pitchFamily="18" charset="0"/>
              </a:rPr>
              <a:t>Fatores associados à intoxicação infantil</a:t>
            </a:r>
            <a:r>
              <a:rPr lang="pt-BR" altLang="pt-BR" sz="1400" smtClean="0">
                <a:latin typeface="Times New Roman" pitchFamily="18" charset="0"/>
              </a:rPr>
              <a:t>. 2013. 7 p. Artigo - Escola de Enfermagem Anna Nery, Universidade Federal do Rio de Janeiro, Rio de Janeiro, RJ, 2013.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14 - TAVARES, Erika Okuda; OLIVEIRA, Magda Lúcia Félix de. </a:t>
            </a:r>
            <a:r>
              <a:rPr lang="pt-BR" altLang="pt-BR" sz="1400" b="1" smtClean="0">
                <a:latin typeface="Times New Roman" pitchFamily="18" charset="0"/>
              </a:rPr>
              <a:t>Padrões mínimos de atendimento inicial à urgência toxicológica para abordagem à criança intoxicada</a:t>
            </a:r>
            <a:r>
              <a:rPr lang="pt-BR" altLang="pt-BR" sz="1400" smtClean="0">
                <a:latin typeface="Times New Roman" pitchFamily="18" charset="0"/>
              </a:rPr>
              <a:t>. 2011. 11 p. Artigo (Mestrado em Enfermagem) - Universidade Estadual de Maringá, Maringá, PR, 2011. </a:t>
            </a:r>
          </a:p>
          <a:p>
            <a:pPr marL="0" indent="0">
              <a:lnSpc>
                <a:spcPct val="100000"/>
              </a:lnSpc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15 - THOMPSON, Trevonne; THEOBALD, Jillian; ERICKSON, Timothy. The general approach to the poisoned patient. </a:t>
            </a:r>
            <a:r>
              <a:rPr lang="pt-BR" altLang="pt-BR" sz="1400" b="1" smtClean="0">
                <a:latin typeface="Times New Roman" pitchFamily="18" charset="0"/>
              </a:rPr>
              <a:t>Disease-a-Month</a:t>
            </a:r>
            <a:r>
              <a:rPr lang="pt-BR" altLang="pt-BR" sz="1400" smtClean="0">
                <a:latin typeface="Times New Roman" pitchFamily="18" charset="0"/>
              </a:rPr>
              <a:t>, United States of America, v. 60, n. 11, p. 509-524, nov. 2014. </a:t>
            </a: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endParaRPr lang="pt-BR" altLang="pt-BR" sz="1400" smtClean="0">
              <a:latin typeface="Times New Roman" pitchFamily="18" charset="0"/>
            </a:endParaRPr>
          </a:p>
          <a:p>
            <a:pPr marL="0" indent="0">
              <a:lnSpc>
                <a:spcPct val="100000"/>
              </a:lnSpc>
              <a:buFont typeface="Arial" charset="0"/>
              <a:buNone/>
            </a:pPr>
            <a:r>
              <a:rPr lang="pt-BR" altLang="pt-BR" sz="1400" smtClean="0">
                <a:latin typeface="Times New Roman" pitchFamily="18" charset="0"/>
              </a:rPr>
              <a:t>16 - VILAÇA, Luciana; RENATA CARDOSO, Poliana. Intoxicações na infância: panorama geral do perfil das intoxicações em diferentes países. </a:t>
            </a:r>
            <a:r>
              <a:rPr lang="pt-BR" altLang="pt-BR" sz="1400" b="1" smtClean="0">
                <a:latin typeface="Times New Roman" pitchFamily="18" charset="0"/>
              </a:rPr>
              <a:t>Revista Médica Minas Gerais</a:t>
            </a:r>
            <a:r>
              <a:rPr lang="pt-BR" altLang="pt-BR" sz="1400" smtClean="0">
                <a:latin typeface="Times New Roman" pitchFamily="18" charset="0"/>
              </a:rPr>
              <a:t>, Belo Horizonte, MG, v. 1, n. 24, p. 21-25, 2014 </a:t>
            </a:r>
          </a:p>
          <a:p>
            <a:pPr marL="0" indent="0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61963" y="536575"/>
            <a:ext cx="5529262" cy="4057650"/>
          </a:xfrm>
        </p:spPr>
      </p:pic>
      <p:pic>
        <p:nvPicPr>
          <p:cNvPr id="46083" name="Imagem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2173288"/>
            <a:ext cx="5292725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5488" y="2809875"/>
            <a:ext cx="4794250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Espaço Reservado para Conteúdo 2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358775" y="857250"/>
            <a:ext cx="6230938" cy="41513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>
          <a:xfrm>
            <a:off x="7789863" y="4943475"/>
            <a:ext cx="3933825" cy="1325563"/>
          </a:xfrm>
        </p:spPr>
        <p:txBody>
          <a:bodyPr/>
          <a:lstStyle/>
          <a:p>
            <a:pPr eaLnBrk="1" hangingPunct="1"/>
            <a:r>
              <a:rPr lang="pt-BR" altLang="pt-BR" b="1" smtClean="0"/>
              <a:t>OBRIGADA!</a:t>
            </a:r>
          </a:p>
        </p:txBody>
      </p:sp>
      <p:pic>
        <p:nvPicPr>
          <p:cNvPr id="48131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17563" y="4057650"/>
            <a:ext cx="1403350" cy="2597150"/>
          </a:xfrm>
        </p:spPr>
      </p:pic>
      <p:pic>
        <p:nvPicPr>
          <p:cNvPr id="48132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3963" y="471488"/>
            <a:ext cx="3933825" cy="391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Imagem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4200" y="4279900"/>
            <a:ext cx="4051300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Imagem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93825" y="352425"/>
            <a:ext cx="5072063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993</TotalTime>
  <Words>3050</Words>
  <Application>Microsoft Macintosh PowerPoint</Application>
  <PresentationFormat>Personalizar</PresentationFormat>
  <Paragraphs>435</Paragraphs>
  <Slides>46</Slides>
  <Notes>28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46</vt:i4>
      </vt:variant>
    </vt:vector>
  </HeadingPairs>
  <TitlesOfParts>
    <vt:vector size="53" baseType="lpstr">
      <vt:lpstr>Calibri</vt:lpstr>
      <vt:lpstr>MS PGothic</vt:lpstr>
      <vt:lpstr>Arial</vt:lpstr>
      <vt:lpstr>Calibri Light</vt:lpstr>
      <vt:lpstr>Times New Roman</vt:lpstr>
      <vt:lpstr>Century Gothic</vt:lpstr>
      <vt:lpstr>Tema do Office</vt:lpstr>
      <vt:lpstr>Slide 1</vt:lpstr>
      <vt:lpstr>Slide 2</vt:lpstr>
      <vt:lpstr>INTRODUÇÃO</vt:lpstr>
      <vt:lpstr>OBJETIVOS</vt:lpstr>
      <vt:lpstr>METODOLOGIA</vt:lpstr>
      <vt:lpstr>DEFINIÇÃO</vt:lpstr>
      <vt:lpstr>EPIDEMIOLOGIA</vt:lpstr>
      <vt:lpstr>ASPECTOS FISIOPATOLÓGICOS</vt:lpstr>
      <vt:lpstr>ASPECTOS FISIOPATOLÓGICOS</vt:lpstr>
      <vt:lpstr>Quando suspeitar de intoxicação exógena? </vt:lpstr>
      <vt:lpstr>Quando suspeitar de intoxicação exógena? </vt:lpstr>
      <vt:lpstr>Tipos de Diagnóstico </vt:lpstr>
      <vt:lpstr>História Toxicológica  </vt:lpstr>
      <vt:lpstr>Exame Físico  </vt:lpstr>
      <vt:lpstr>Toxíndromes  </vt:lpstr>
      <vt:lpstr>Toxíndromes</vt:lpstr>
      <vt:lpstr>Toxíndromes</vt:lpstr>
      <vt:lpstr>Toxíndromes</vt:lpstr>
      <vt:lpstr>Toxíndromes</vt:lpstr>
      <vt:lpstr>Laboratório</vt:lpstr>
      <vt:lpstr>Exames Complementares</vt:lpstr>
      <vt:lpstr>Exames Complementares</vt:lpstr>
      <vt:lpstr>Avaliação de Emergência</vt:lpstr>
      <vt:lpstr>Avaliação de Emergência</vt:lpstr>
      <vt:lpstr>Avaliação de Emergência</vt:lpstr>
      <vt:lpstr>Estabilização</vt:lpstr>
      <vt:lpstr>Suporte</vt:lpstr>
      <vt:lpstr>Descontaminação</vt:lpstr>
      <vt:lpstr>Descontaminação</vt:lpstr>
      <vt:lpstr>Descontaminação</vt:lpstr>
      <vt:lpstr>CARVÃO ATIVADO</vt:lpstr>
      <vt:lpstr>Descontaminação</vt:lpstr>
      <vt:lpstr>LAVAGEM GÁSTRICA </vt:lpstr>
      <vt:lpstr>Descontaminação</vt:lpstr>
      <vt:lpstr>IRRIGAÇÃO INTESTINAL </vt:lpstr>
      <vt:lpstr>Eliminação Acelerada</vt:lpstr>
      <vt:lpstr>Eliminação Acelerada</vt:lpstr>
      <vt:lpstr>Antídotos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Trabalho de Conclusão da Residência de Pediatria  HMIB 2016 - 2018</dc:title>
  <dc:creator>Usuário do Microsoft Office</dc:creator>
  <cp:lastModifiedBy>Paulo</cp:lastModifiedBy>
  <cp:revision>9</cp:revision>
  <dcterms:created xsi:type="dcterms:W3CDTF">2018-01-29T23:21:26Z</dcterms:created>
  <dcterms:modified xsi:type="dcterms:W3CDTF">2018-02-18T00:01:52Z</dcterms:modified>
</cp:coreProperties>
</file>